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2.xml" ContentType="application/vnd.openxmlformats-officedocument.spreadsheetml.externalLink+xml"/>
  <Override PartName="/xl/externalLinks/externalLink73.xml" ContentType="application/vnd.openxmlformats-officedocument.spreadsheetml.externalLink+xml"/>
  <Override PartName="/xl/externalLinks/externalLink74.xml" ContentType="application/vnd.openxmlformats-officedocument.spreadsheetml.externalLink+xml"/>
  <Override PartName="/xl/externalLinks/externalLink75.xml" ContentType="application/vnd.openxmlformats-officedocument.spreadsheetml.externalLink+xml"/>
  <Override PartName="/xl/externalLinks/externalLink76.xml" ContentType="application/vnd.openxmlformats-officedocument.spreadsheetml.externalLink+xml"/>
  <Override PartName="/xl/externalLinks/externalLink77.xml" ContentType="application/vnd.openxmlformats-officedocument.spreadsheetml.externalLink+xml"/>
  <Override PartName="/xl/externalLinks/externalLink78.xml" ContentType="application/vnd.openxmlformats-officedocument.spreadsheetml.externalLink+xml"/>
  <Override PartName="/xl/externalLinks/externalLink79.xml" ContentType="application/vnd.openxmlformats-officedocument.spreadsheetml.externalLink+xml"/>
  <Override PartName="/xl/externalLinks/externalLink80.xml" ContentType="application/vnd.openxmlformats-officedocument.spreadsheetml.externalLink+xml"/>
  <Override PartName="/xl/externalLinks/externalLink81.xml" ContentType="application/vnd.openxmlformats-officedocument.spreadsheetml.externalLink+xml"/>
  <Override PartName="/xl/externalLinks/externalLink82.xml" ContentType="application/vnd.openxmlformats-officedocument.spreadsheetml.externalLink+xml"/>
  <Override PartName="/xl/externalLinks/externalLink83.xml" ContentType="application/vnd.openxmlformats-officedocument.spreadsheetml.externalLink+xml"/>
  <Override PartName="/xl/externalLinks/externalLink84.xml" ContentType="application/vnd.openxmlformats-officedocument.spreadsheetml.externalLink+xml"/>
  <Override PartName="/xl/externalLinks/externalLink85.xml" ContentType="application/vnd.openxmlformats-officedocument.spreadsheetml.externalLink+xml"/>
  <Override PartName="/xl/externalLinks/externalLink86.xml" ContentType="application/vnd.openxmlformats-officedocument.spreadsheetml.externalLink+xml"/>
  <Override PartName="/xl/externalLinks/externalLink87.xml" ContentType="application/vnd.openxmlformats-officedocument.spreadsheetml.externalLink+xml"/>
  <Override PartName="/xl/externalLinks/externalLink88.xml" ContentType="application/vnd.openxmlformats-officedocument.spreadsheetml.externalLink+xml"/>
  <Override PartName="/xl/externalLinks/externalLink89.xml" ContentType="application/vnd.openxmlformats-officedocument.spreadsheetml.externalLink+xml"/>
  <Override PartName="/xl/externalLinks/externalLink90.xml" ContentType="application/vnd.openxmlformats-officedocument.spreadsheetml.externalLink+xml"/>
  <Override PartName="/xl/externalLinks/externalLink91.xml" ContentType="application/vnd.openxmlformats-officedocument.spreadsheetml.externalLink+xml"/>
  <Override PartName="/xl/externalLinks/externalLink92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129"/>
  <workbookPr defaultThemeVersion="166925"/>
  <mc:AlternateContent xmlns:mc="http://schemas.openxmlformats.org/markup-compatibility/2006">
    <mc:Choice Requires="x15">
      <x15ac:absPath xmlns:x15ac="http://schemas.microsoft.com/office/spreadsheetml/2010/11/ac" url="Q:\Aleshia\Fall 2024 Solutions\"/>
    </mc:Choice>
  </mc:AlternateContent>
  <xr:revisionPtr revIDLastSave="0" documentId="8_{4B1C103A-8308-4637-AB48-B896E410498F}" xr6:coauthVersionLast="47" xr6:coauthVersionMax="47" xr10:uidLastSave="{00000000-0000-0000-0000-000000000000}"/>
  <bookViews>
    <workbookView xWindow="1950" yWindow="1950" windowWidth="20460" windowHeight="10440" activeTab="24" xr2:uid="{BA5BF470-FB0D-4790-94FB-9C914014EE4A}"/>
  </bookViews>
  <sheets>
    <sheet name="Q1" sheetId="92" r:id="rId1"/>
    <sheet name="Data for Q1" sheetId="93" r:id="rId2"/>
    <sheet name="Solution Q1" sheetId="99" r:id="rId3"/>
    <sheet name="Q2" sheetId="94" r:id="rId4"/>
    <sheet name="Data for Q2" sheetId="47" r:id="rId5"/>
    <sheet name="Solution for Q2" sheetId="89" r:id="rId6"/>
    <sheet name="Q3" sheetId="95" r:id="rId7"/>
    <sheet name="Data for Q3" sheetId="50" r:id="rId8"/>
    <sheet name="Solution Q3 (a)" sheetId="90" r:id="rId9"/>
    <sheet name="Solution Q3 (c)" sheetId="91" r:id="rId10"/>
    <sheet name="Q4" sheetId="96" r:id="rId11"/>
    <sheet name="Data for Q4" sheetId="72" r:id="rId12"/>
    <sheet name="Solution for Q4" sheetId="83" r:id="rId13"/>
    <sheet name="Q5" sheetId="97" r:id="rId14"/>
    <sheet name="Data for Q5" sheetId="73" r:id="rId15"/>
    <sheet name="Solution for Q5 (b)" sheetId="81" r:id="rId16"/>
    <sheet name="Solution for Q5 (c)" sheetId="82" r:id="rId17"/>
    <sheet name="Q6" sheetId="98" r:id="rId18"/>
    <sheet name="Data for Q6" sheetId="69" r:id="rId19"/>
    <sheet name="Solution for Q6" sheetId="85" r:id="rId20"/>
    <sheet name="Q7" sheetId="59" r:id="rId21"/>
    <sheet name="Data for Q7 (c)" sheetId="66" r:id="rId22"/>
    <sheet name="Data for Q7 (d)" sheetId="67" r:id="rId23"/>
    <sheet name="Solution for Q7 (c)" sheetId="86" r:id="rId24"/>
    <sheet name="Solution for Q7 (d)" sheetId="87" r:id="rId25"/>
  </sheets>
  <externalReferences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</externalReferences>
  <definedNames>
    <definedName name="___CPD013" localSheetId="1">#REF!</definedName>
    <definedName name="___CPD013" localSheetId="0">#REF!</definedName>
    <definedName name="___CPD013" localSheetId="3">#REF!</definedName>
    <definedName name="___CPD013" localSheetId="6">#REF!</definedName>
    <definedName name="___CPD013" localSheetId="10">#REF!</definedName>
    <definedName name="___CPD013" localSheetId="13">#REF!</definedName>
    <definedName name="___CPD013" localSheetId="17">#REF!</definedName>
    <definedName name="___CPD013">#REF!</definedName>
    <definedName name="___RX1" localSheetId="1">#REF!</definedName>
    <definedName name="___RX1" localSheetId="0">#REF!</definedName>
    <definedName name="___RX1" localSheetId="3">#REF!</definedName>
    <definedName name="___RX1" localSheetId="6">#REF!</definedName>
    <definedName name="___RX1" localSheetId="10">#REF!</definedName>
    <definedName name="___RX1" localSheetId="13">#REF!</definedName>
    <definedName name="___RX1" localSheetId="17">#REF!</definedName>
    <definedName name="___RX1">#REF!</definedName>
    <definedName name="___RX2" localSheetId="1">#REF!</definedName>
    <definedName name="___RX2" localSheetId="0">#REF!</definedName>
    <definedName name="___RX2" localSheetId="3">#REF!</definedName>
    <definedName name="___RX2" localSheetId="6">#REF!</definedName>
    <definedName name="___RX2" localSheetId="10">#REF!</definedName>
    <definedName name="___RX2" localSheetId="13">#REF!</definedName>
    <definedName name="___RX2" localSheetId="17">#REF!</definedName>
    <definedName name="___RX2">#REF!</definedName>
    <definedName name="___RX3">#REF!</definedName>
    <definedName name="___RX4">#REF!</definedName>
    <definedName name="__123Graph_A" hidden="1">#REF!</definedName>
    <definedName name="__123Graph_AChart1" hidden="1">[1]Inpatient!#REF!</definedName>
    <definedName name="__123Graph_ACurrent" hidden="1">[1]Inpatient!#REF!</definedName>
    <definedName name="__123Graph_B" hidden="1">#REF!</definedName>
    <definedName name="__123Graph_BChart1" hidden="1">[1]Inpatient!#REF!</definedName>
    <definedName name="__123Graph_BCurrent" hidden="1">[1]Inpatient!#REF!</definedName>
    <definedName name="__123Graph_C" hidden="1">#REF!</definedName>
    <definedName name="__123Graph_CChart1" hidden="1">[1]Inpatient!#REF!</definedName>
    <definedName name="__123Graph_CCurrent" hidden="1">[1]Inpatient!#REF!</definedName>
    <definedName name="__123Graph_D" hidden="1">#REF!</definedName>
    <definedName name="__123Graph_DChart1" hidden="1">[1]Inpatient!#REF!</definedName>
    <definedName name="__123Graph_DCurrent" hidden="1">[1]Inpatient!#REF!</definedName>
    <definedName name="__123Graph_E" hidden="1">#REF!</definedName>
    <definedName name="__123Graph_EChart1" hidden="1">[1]Inpatient!#REF!</definedName>
    <definedName name="__123Graph_ECurrent" hidden="1">[1]Inpatient!#REF!</definedName>
    <definedName name="__123Graph_F" hidden="1">#REF!</definedName>
    <definedName name="__123Graph_FChart1" hidden="1">[1]Inpatient!#REF!</definedName>
    <definedName name="__123Graph_FCurrent" hidden="1">[1]Inpatient!#REF!</definedName>
    <definedName name="__123Graph_X" hidden="1">#REF!</definedName>
    <definedName name="__CPD012">'[2]Final C&amp;U1'!#REF!</definedName>
    <definedName name="__CPD013">#REF!</definedName>
    <definedName name="__PGF1">'[3]Worksheet D:Worksheet F'!$B$1:$BA$50</definedName>
    <definedName name="__PGF2">'[4]Worksheet D:Worksheet F'!$B$1:$BA$125</definedName>
    <definedName name="__PGG1">#REF!</definedName>
    <definedName name="__PGG2">#REF!</definedName>
    <definedName name="__PGJ1">#REF!</definedName>
    <definedName name="__RX1">#REF!</definedName>
    <definedName name="__RX2">#REF!</definedName>
    <definedName name="__RX3">#REF!</definedName>
    <definedName name="__RX4">#REF!</definedName>
    <definedName name="__SUM1">#REF!</definedName>
    <definedName name="_0_MemberList1">#REF!</definedName>
    <definedName name="_0_MemberList2">#REF!</definedName>
    <definedName name="_1_0_MemberList1">#REF!</definedName>
    <definedName name="_1_99">#REF!</definedName>
    <definedName name="_11_1_1998">#REF!</definedName>
    <definedName name="_16_LOB_RATINGS">#REF!</definedName>
    <definedName name="_2_0_MemberList2">#REF!</definedName>
    <definedName name="_3ULT_TERM_RATES">'[5]Ultimate Term'!$A$5:$C$74</definedName>
    <definedName name="_4ULT_TERM_RATES">'[6]Ultimate Term'!$A$5:$C$74</definedName>
    <definedName name="_C1A">#REF!</definedName>
    <definedName name="_C4B2">[7]Blank!#REF!</definedName>
    <definedName name="_CPD012">'[8]Final C&amp;U1'!#REF!</definedName>
    <definedName name="_CPD013">#REF!</definedName>
    <definedName name="_CS1">#REF!</definedName>
    <definedName name="_CS2">#REF!</definedName>
    <definedName name="_EI3">#REF!</definedName>
    <definedName name="_xlnm._FilterDatabase">#REF!</definedName>
    <definedName name="_Key1" hidden="1">#REF!</definedName>
    <definedName name="_new1">'[9]MH-SA'!$C$4:$AC$31</definedName>
    <definedName name="_Order1" hidden="1">255</definedName>
    <definedName name="_Order2" hidden="1">255</definedName>
    <definedName name="_P1">#REF!</definedName>
    <definedName name="_PGF1">'[10]Worksheet D:Worksheet F'!$B$1:$BA$50</definedName>
    <definedName name="_PGF2">'[10]Worksheet D:Worksheet F'!$B$1:$BA$125</definedName>
    <definedName name="_PGG1">'[10]Worksheet D:Worksheet G'!$B$1:$BM$50</definedName>
    <definedName name="_PGG2">'[10]Worksheet D:Worksheet G'!$B$1:$BM$128</definedName>
    <definedName name="_PGJ1">'[10]Worksheet D:Worksheet J1'!$B$1:$CX$58</definedName>
    <definedName name="_RX1">#REF!</definedName>
    <definedName name="_RX2">#REF!</definedName>
    <definedName name="_RX3">#REF!</definedName>
    <definedName name="_RX4">#REF!</definedName>
    <definedName name="_Sort" hidden="1">#REF!</definedName>
    <definedName name="_SUM1">#REF!</definedName>
    <definedName name="_Table1_Out" hidden="1">#REF!</definedName>
    <definedName name="a">#REF!</definedName>
    <definedName name="A1A">#REF!</definedName>
    <definedName name="A4B2">[7]Blank!#REF!</definedName>
    <definedName name="aaa">#REF!</definedName>
    <definedName name="acct_size">#REF!</definedName>
    <definedName name="acctlisdt">#REF!</definedName>
    <definedName name="acctlist">'[11]2018 Expense Categories'!$Y$2570:$AB$3567</definedName>
    <definedName name="acctlistn">#REF!</definedName>
    <definedName name="acctlistx">#REF!</definedName>
    <definedName name="Actual_Calendar_Figures">#N/A</definedName>
    <definedName name="Actual_Fiscal_Figures">#N/A</definedName>
    <definedName name="Actual_Member_Months_ASO">#REF!</definedName>
    <definedName name="Actual_Member_Months_Risk">#REF!</definedName>
    <definedName name="ActuarialAssumptionSAS">#REF!</definedName>
    <definedName name="Adj">#REF!</definedName>
    <definedName name="AdjustmentPMPMs">[12]Adjustments!$BK$4:$CH$23</definedName>
    <definedName name="AdjustWellcare">[13]Reimb2!$BU$7</definedName>
    <definedName name="AGESEX">#REF!</definedName>
    <definedName name="AGSXFLAG">[13]Demog!$I$5</definedName>
    <definedName name="ALEX">'[14]HRIS Replacement'!$A$62:$N$135</definedName>
    <definedName name="All_Other">#REF!</definedName>
    <definedName name="ALL_premmatrix">#REF!</definedName>
    <definedName name="All_Procedure_Codes">#REF!</definedName>
    <definedName name="ALL_SUMMARY">#REF!</definedName>
    <definedName name="AllocSheets">'[13]Print Flags'!$B$13</definedName>
    <definedName name="AllwdPMPM">[15]MIX_OUTPUT!$N:$N</definedName>
    <definedName name="AnnDate">[16]Model!$B$16</definedName>
    <definedName name="aPLagPrint_Buttons" localSheetId="1">Paid [17]Lag!$B$591:$H$600</definedName>
    <definedName name="aPLagPrint_Buttons" localSheetId="7">Paid [17]Lag!$B$591:$H$600</definedName>
    <definedName name="aPLagPrint_Buttons" localSheetId="0">Paid [17]Lag!$B$591:$H$600</definedName>
    <definedName name="aPLagPrint_Buttons" localSheetId="3">Paid [17]Lag!$B$591:$H$600</definedName>
    <definedName name="aPLagPrint_Buttons" localSheetId="6">Paid [17]Lag!$B$591:$H$600</definedName>
    <definedName name="aPLagPrint_Buttons" localSheetId="10">Paid [17]Lag!$B$591:$H$600</definedName>
    <definedName name="aPLagPrint_Buttons" localSheetId="13">Paid [17]Lag!$B$591:$H$600</definedName>
    <definedName name="aPLagPrint_Buttons" localSheetId="17">Paid [17]Lag!$B$591:$H$600</definedName>
    <definedName name="aPLagPrint_Buttons" localSheetId="20">Paid [17]Lag!$B$591:$H$600</definedName>
    <definedName name="aPLagPrint_Buttons">Paid [17]Lag!$B$591:$H$600</definedName>
    <definedName name="aRLagPrint_Buttons" localSheetId="1">Receipt [17]Lag!$A$535:$C$541</definedName>
    <definedName name="aRLagPrint_Buttons" localSheetId="7">Receipt [17]Lag!$A$535:$C$541</definedName>
    <definedName name="aRLagPrint_Buttons" localSheetId="0">Receipt [17]Lag!$A$535:$C$541</definedName>
    <definedName name="aRLagPrint_Buttons" localSheetId="3">Receipt [17]Lag!$A$535:$C$541</definedName>
    <definedName name="aRLagPrint_Buttons" localSheetId="6">Receipt [17]Lag!$A$535:$C$541</definedName>
    <definedName name="aRLagPrint_Buttons" localSheetId="10">Receipt [17]Lag!$A$535:$C$541</definedName>
    <definedName name="aRLagPrint_Buttons" localSheetId="13">Receipt [17]Lag!$A$535:$C$541</definedName>
    <definedName name="aRLagPrint_Buttons" localSheetId="17">Receipt [17]Lag!$A$535:$C$541</definedName>
    <definedName name="aRLagPrint_Buttons" localSheetId="20">Receipt [17]Lag!$A$535:$C$541</definedName>
    <definedName name="aRLagPrint_Buttons">Receipt [17]Lag!$A$535:$C$541</definedName>
    <definedName name="asd" localSheetId="1" hidden="1">[18]trends!#REF!</definedName>
    <definedName name="asd" localSheetId="0" hidden="1">[18]trends!#REF!</definedName>
    <definedName name="asd" localSheetId="3" hidden="1">[18]trends!#REF!</definedName>
    <definedName name="asd" localSheetId="6" hidden="1">[18]trends!#REF!</definedName>
    <definedName name="asd" localSheetId="10" hidden="1">[18]trends!#REF!</definedName>
    <definedName name="asd" localSheetId="13" hidden="1">[18]trends!#REF!</definedName>
    <definedName name="asd" localSheetId="17" hidden="1">[18]trends!#REF!</definedName>
    <definedName name="asd" hidden="1">[18]trends!#REF!</definedName>
    <definedName name="asda" localSheetId="1" hidden="1">[18]trends!#REF!</definedName>
    <definedName name="asda" localSheetId="0" hidden="1">[18]trends!#REF!</definedName>
    <definedName name="asda" localSheetId="3" hidden="1">[18]trends!#REF!</definedName>
    <definedName name="asda" localSheetId="6" hidden="1">[18]trends!#REF!</definedName>
    <definedName name="asda" localSheetId="10" hidden="1">[18]trends!#REF!</definedName>
    <definedName name="asda" localSheetId="13" hidden="1">[18]trends!#REF!</definedName>
    <definedName name="asda" localSheetId="17" hidden="1">[18]trends!#REF!</definedName>
    <definedName name="asda" hidden="1">[18]trends!#REF!</definedName>
    <definedName name="asdad">'[19]Liability (Non-Cred)'!$B$2:$AB$75</definedName>
    <definedName name="asdasd">'[19]MH-SA'!$C$4:$AC$31</definedName>
    <definedName name="asdf">'[19]Units (Non-Cred)'!$B$2:$AB$75</definedName>
    <definedName name="asdgf">#REF!</definedName>
    <definedName name="ASO">#REF!</definedName>
    <definedName name="AssociationAdj">[20]Inputs!$L$4:$M$5</definedName>
    <definedName name="Assumed_LR">[21]Table!$B$4</definedName>
    <definedName name="ATRIUS_ALL">#REF!</definedName>
    <definedName name="AtriusMembers">'[20]MO Prem Data'!$I:$I</definedName>
    <definedName name="autoExcelStatus">#REF!</definedName>
    <definedName name="AverageFees">[13]Reimb2!$AO$7</definedName>
    <definedName name="avg_copay">#REF!</definedName>
    <definedName name="avg_copay1">#REF!</definedName>
    <definedName name="avg_copay2">#REF!</definedName>
    <definedName name="BAND1_00009">#REF!</definedName>
    <definedName name="BAND2_00024">#REF!</definedName>
    <definedName name="BAND3_00099">#REF!</definedName>
    <definedName name="BAND4_00999">#REF!</definedName>
    <definedName name="BAND5_99999">#REF!</definedName>
    <definedName name="BAND7_MCARE">#REF!</definedName>
    <definedName name="BAND8_NGRP">#REF!</definedName>
    <definedName name="base_Year">'[22]OP Dollars'!#REF!</definedName>
    <definedName name="BaseCapMMS">'[12]Detail Claim Forecast'!$H:$H</definedName>
    <definedName name="BaseIPClaims">'[12]Detail Claim Forecast'!$I:$I</definedName>
    <definedName name="BaseNonCapMMS">'[12]Detail Claim Forecast'!$G:$G</definedName>
    <definedName name="BaseOPClaims">'[12]Detail Claim Forecast'!$K:$K</definedName>
    <definedName name="BaseOVClaims">'[12]Detail Claim Forecast'!$M:$M</definedName>
    <definedName name="BaseRxClaims">'[12]Detail Claim Forecast'!$N:$N</definedName>
    <definedName name="BaseYear">#REF!</definedName>
    <definedName name="BenDropDownList">#REF!</definedName>
    <definedName name="BestBuyOOP">#REF!</definedName>
    <definedName name="BLDGLIB">#REF!</definedName>
    <definedName name="BlendedCost">#REF!</definedName>
    <definedName name="BOC">'[20]MO Prem Data'!$N:$N</definedName>
    <definedName name="BOC_RX_MATCH">#REF!</definedName>
    <definedName name="BOCFACTORS">#REF!</definedName>
    <definedName name="BOCList">#REF!</definedName>
    <definedName name="BOCProd1">#REF!</definedName>
    <definedName name="BOCProd2">#REF!</definedName>
    <definedName name="BOCProd3">#REF!</definedName>
    <definedName name="BOCProd4">#REF!</definedName>
    <definedName name="BTCat">'[23]Basic Tables'!$A$10:$A$106</definedName>
    <definedName name="BTLApplied">[12]Inputs!$I$3:$J$20</definedName>
    <definedName name="BTLClaimsPMPM">#REF!</definedName>
    <definedName name="Budget_Member_Months_ASO">#REF!</definedName>
    <definedName name="Budget_Member_Months_Risk">#REF!</definedName>
    <definedName name="BudgetAdjustments">[12]Adjustments!$BI:$BI</definedName>
    <definedName name="BudgetBTLClaims">'[12]BTL Detail DataTable'!$DL:$DL</definedName>
    <definedName name="BudgetClaims">'[12]Detail Claim Forecast'!$CJ$6:$CQ$95</definedName>
    <definedName name="BudgetPMPMs">'[12]Detail Claim Forecast'!$CT$6:$DA$95</definedName>
    <definedName name="BudgetPremInc">'[24]Pricing Input Summary'!#REF!</definedName>
    <definedName name="BudgetYear">'[12]Detail Claim Forecast'!$F$8</definedName>
    <definedName name="BudgetYearCapMMS">'[12]Detail Claim Forecast'!$CH:$CH</definedName>
    <definedName name="BudgetYearIPClaims">'[12]Detail Claim Forecast'!$CJ:$CJ</definedName>
    <definedName name="BudgetYearNonCapMMS">'[12]Detail Claim Forecast'!$CG:$CG</definedName>
    <definedName name="BudgetYearOPClaims">'[12]Detail Claim Forecast'!$CM:$CM</definedName>
    <definedName name="BudgetYearOVClaims">'[12]Detail Claim Forecast'!$CN:$CN</definedName>
    <definedName name="BudgetYearRxClaims">'[12]Detail Claim Forecast'!$CO:$CO</definedName>
    <definedName name="BuzzWeb_Benefit_Policy_Type">#REF!</definedName>
    <definedName name="BuzzWeb_BOC_ID">#REF!</definedName>
    <definedName name="BuzzWeb_BOC_ID_FMHP">#REF!</definedName>
    <definedName name="BuzzWeb_Config_BP_Types">'[25]BuzzWeb BP Types'!$A:$A</definedName>
    <definedName name="BuzzWeb_Config_Four_Tier_Rx_Brochures">'[25]BuzzWeb Four Tier Rx Brochures'!$A:$B</definedName>
    <definedName name="BuzzWeb_Config_Four_Tier_Rx_Brochures_Filename">'[25]BuzzWeb Four Tier Rx Brochures'!$A:$A</definedName>
    <definedName name="BuzzWeb_Config_Handbooks_FI">'[25]BuzzWeb Handbooks FI'!$A:$B</definedName>
    <definedName name="BuzzWeb_Config_Handbooks_FI_Filename">'[25]BuzzWeb Handbooks FI'!$A:$A</definedName>
    <definedName name="BuzzWeb_Config_Handbooks_SI">'[25]BuzzWeb Handbooks SI'!$A:$B</definedName>
    <definedName name="BuzzWeb_Config_Handbooks_SI_Filename">'[25]BuzzWeb Handbooks SI'!$A:$A</definedName>
    <definedName name="BuzzWeb_Config_PCGs">'[25]BuzzWeb PCGs'!$A:$B</definedName>
    <definedName name="BuzzWeb_Config_PCGs_Filename">'[25]BuzzWeb PCGs'!$A:$A</definedName>
    <definedName name="BuzzWeb_Config_Rx_Brochures">'[25]BuzzWeb Three Tier Rx Brochures'!$A:$B</definedName>
    <definedName name="BuzzWeb_Config_Rx_Brochures_Filename">'[25]BuzzWeb Three Tier Rx Brochures'!$A:$A</definedName>
    <definedName name="BuzzWeb_Configuration">#REF!</definedName>
    <definedName name="BuzzWeb_Four_Tier_Rx_Brochure_Filename">#REF!</definedName>
    <definedName name="BuzzWeb_Four_Tier_Rx_Brochure_Title">#REF!</definedName>
    <definedName name="BuzzWeb_Handbook_Fully_Insured_Filename">#REF!</definedName>
    <definedName name="BuzzWeb_Handbook_Fully_Insured_Title">#REF!</definedName>
    <definedName name="BuzzWeb_Handbook_Self_Insured_Filename">#REF!</definedName>
    <definedName name="BuzzWeb_Handbook_Self_Insured_Title">#REF!</definedName>
    <definedName name="BuzzWeb_Plan_ID">#REF!</definedName>
    <definedName name="BuzzWeb_Plan_ID_FMHP">#REF!</definedName>
    <definedName name="BuzzWeb_Product">#REF!</definedName>
    <definedName name="BuzzWeb_Product_Compliance_Guide_Filename">#REF!</definedName>
    <definedName name="BuzzWeb_Product_Compliance_Guide_Title">#REF!</definedName>
    <definedName name="BuzzWeb_Rx_Brochure_Filename">#REF!</definedName>
    <definedName name="BuzzWeb_Rx_Brochure_Title">#REF!</definedName>
    <definedName name="BuzzWeb_SOB_Filename">#REF!</definedName>
    <definedName name="BuzzWeb_SOB_FMHP_Filename">#REF!</definedName>
    <definedName name="BuzzWeb_State">#REF!</definedName>
    <definedName name="CapDashboard">[20]Inputs!$D$14:$F$19</definedName>
    <definedName name="Capitation">[20]Capitation!$B$3:$I$85</definedName>
    <definedName name="Category">'[23]Trended Base Data'!$B$7:$B$54</definedName>
    <definedName name="catlisdt">'[26]Admin incremental'!#REF!</definedName>
    <definedName name="catlist">'[11]2018 Expense Categories'!$D$9:$G$338</definedName>
    <definedName name="catlistn">#REF!</definedName>
    <definedName name="catlistx">#REF!</definedName>
    <definedName name="Caveats1">[27]Model!$B$84:$B$94</definedName>
    <definedName name="Caveats2">[27]Model!$C$84:$C$94</definedName>
    <definedName name="Caveats3">[27]Model!$D$84:$D$94</definedName>
    <definedName name="Caveats4">[27]Model!$E$84:$E$94</definedName>
    <definedName name="cbtest">'[19]Prorate (Non-Cred)'!$B$2:$AB$75</definedName>
    <definedName name="CCC">#REF!</definedName>
    <definedName name="ccmstr">[28]ccmstr!$B$8:$S$802</definedName>
    <definedName name="CF">[21]Table!$E$4:$G$33</definedName>
    <definedName name="CFINPATH">[29]Reimb1!#REF!</definedName>
    <definedName name="CFINRAD">[29]Reimb1!#REF!</definedName>
    <definedName name="ChargeSheets">'[13]Print Flags'!$B$11</definedName>
    <definedName name="chart2labels">'[30]Chart Input I'!$A$25:$A$29,'[30]Chart Input I'!$A$200</definedName>
    <definedName name="CHECKSTUFF">#REF!</definedName>
    <definedName name="ChiroGate">'[13]Input Flags'!$D$8</definedName>
    <definedName name="Choice_Chiro">#REF!</definedName>
    <definedName name="Choice_DME">#REF!</definedName>
    <definedName name="Choice_IPRehab">#REF!</definedName>
    <definedName name="Choice_ONFMax">#REF!</definedName>
    <definedName name="Choice_PT">#REF!</definedName>
    <definedName name="Choice_SNF">#REF!</definedName>
    <definedName name="chrg">#REF!</definedName>
    <definedName name="chrg_rel">#REF!</definedName>
    <definedName name="chrg_rel1">#REF!</definedName>
    <definedName name="chrg_rel2">#REF!</definedName>
    <definedName name="chrg1">#REF!</definedName>
    <definedName name="chrg2">#REF!</definedName>
    <definedName name="cindy" hidden="1">[18]trends!#REF!</definedName>
    <definedName name="City">[31]Model!$B$7</definedName>
    <definedName name="CLAIMSDATA">#REF!</definedName>
    <definedName name="classes">#REF!</definedName>
    <definedName name="classesn">#REF!</definedName>
    <definedName name="Clm_summary2">#REF!</definedName>
    <definedName name="CM">[32]Data!$C$4</definedName>
    <definedName name="CODES2">#REF!</definedName>
    <definedName name="comm_Names">#REF!</definedName>
    <definedName name="comm_OP_Download">#REF!</definedName>
    <definedName name="comm_year">#REF!</definedName>
    <definedName name="COMP">#REF!</definedName>
    <definedName name="comp_develop">#REF!</definedName>
    <definedName name="comp_incurred">#REF!</definedName>
    <definedName name="CONT_TABLE1">#REF!</definedName>
    <definedName name="CONT_TABLE2">#REF!</definedName>
    <definedName name="CONT_TABLE3">#REF!</definedName>
    <definedName name="CONT_TABLE4">#REF!</definedName>
    <definedName name="CONT_TABLE5">#REF!</definedName>
    <definedName name="CONT_TABLE6">#REF!</definedName>
    <definedName name="Contractual4aList">[33]Controls!#REF!</definedName>
    <definedName name="Contractual4aMHNumber">[33]Controls!#REF!</definedName>
    <definedName name="Contractual4aSANumber">[33]Controls!#REF!</definedName>
    <definedName name="Contractual4bExams">[13]Controls!$D$139</definedName>
    <definedName name="Contractual4bExamsNumber">[13]Controls!$C$139</definedName>
    <definedName name="Contractual4bHardwareNumber">[13]Controls!$C$140</definedName>
    <definedName name="Contractual4bList">[13]Controls!$D$142:$D$146</definedName>
    <definedName name="Contractual4eList">[13]Controls!$D$150:$D$152</definedName>
    <definedName name="Contractual4eNumber">[13]Controls!$C$148</definedName>
    <definedName name="costlookup">#REF!</definedName>
    <definedName name="CostMix">[15]MIX_OUTPUT!$R:$R</definedName>
    <definedName name="countfilter3">#REF!</definedName>
    <definedName name="CPD_DETAIL_OON">[34]CPDs!#REF!</definedName>
    <definedName name="CPDList">[13]Controls!$D$211:$D$233</definedName>
    <definedName name="CT_SG_YTD201510_CENSUS2">#REF!</definedName>
    <definedName name="CTPMPMVar">#REF!</definedName>
    <definedName name="CTPMPMVarBE">#REF!</definedName>
    <definedName name="current_drv">#REF!</definedName>
    <definedName name="CurrentMO">[20]Inputs!$C$3</definedName>
    <definedName name="CurrentMonth">[35]Input!$B$2</definedName>
    <definedName name="CurrentMonth1">[35]Input!$B$3</definedName>
    <definedName name="currentrecord">#REF!</definedName>
    <definedName name="d">[36]BOC!$B$2:$F$37</definedName>
    <definedName name="D_dent_size">#REF!</definedName>
    <definedName name="D_MedSupp">#REF!</definedName>
    <definedName name="data">#REF!</definedName>
    <definedName name="_xlnm.Database">#REF!</definedName>
    <definedName name="dd">'[37]RateModel Input'!$F$14</definedName>
    <definedName name="ddd" hidden="1">#REF!</definedName>
    <definedName name="dddd">'[37]RateModel Input'!$D$20</definedName>
    <definedName name="dddddd">'[37]RateModel Input'!$F$20</definedName>
    <definedName name="Ded_Types">[38]Toggle!$C$8:$C$11</definedName>
    <definedName name="DedAggr">#REF!</definedName>
    <definedName name="DedApplyRx">#REF!</definedName>
    <definedName name="DedTypes">#REF!</definedName>
    <definedName name="DedUt_BB">#REF!</definedName>
    <definedName name="DedUt_Gen">#REF!</definedName>
    <definedName name="DEL_ID">OFFSET([39]Deliverables!$A$1,6,0,COUNTA([39]Deliverables!$A$1:$A$65536)-2,1)</definedName>
    <definedName name="DeloittePMPM">#REF!</definedName>
    <definedName name="DeloittePMPMBE">#REF!</definedName>
    <definedName name="DemogList">[13]Controls!$D$18:$D$23</definedName>
    <definedName name="DemogNumber">[13]Controls!$C$16</definedName>
    <definedName name="DEMOGRAPHICS">[40]Demographics!#REF!</definedName>
    <definedName name="DemogValue">[13]Controls!$D$16</definedName>
    <definedName name="DENTALRIDERS">[27]Model!$BA$3:$BF$11</definedName>
    <definedName name="dept">'[11]2018 Expense Categories'!$B$340:$C$354</definedName>
    <definedName name="deptlist">'[11]2018 Expense Categories'!$AA$2570:$AC$3567</definedName>
    <definedName name="deptlistn">#REF!</definedName>
    <definedName name="descriptions">#REF!</definedName>
    <definedName name="driver">#REF!</definedName>
    <definedName name="drivers">#REF!</definedName>
    <definedName name="DRUGFACTORS">'[41]Drug RM'!$A$7:$W$961</definedName>
    <definedName name="DRUGFACTORSCOMPASS">'[41]Drug RM'!$A$781:$W$961</definedName>
    <definedName name="DRUGList">'[41]Drug RM'!$A$7:$A$961</definedName>
    <definedName name="DRUGLISTCOMPASS">'[41]Drug RM'!$A$781:$A$961</definedName>
    <definedName name="dyna_rnge_orig_data_0">OFFSET([42]OriginalData!$A$6,[42]OriginalData!$A$62-1,0,[42]OriginalData!$G$1,1)</definedName>
    <definedName name="dyna_rnge_orig_data_1">OFFSET([42]OriginalData!$B$6,[42]OriginalData!$A$62-1,0,[42]OriginalData!$G$1,1)</definedName>
    <definedName name="dyna_rnge_orig_data_2">OFFSET([42]OriginalData!$C$6,0,0,[42]OriginalData!$G$1,1)</definedName>
    <definedName name="dyna_rnge_orig_data_4" localSheetId="1">OFFSET([42]OriginalData!$D$6,[42]OriginalData!$A$62-1,[42]OriginalData!$A$62-1,#REF!,#REF!)</definedName>
    <definedName name="dyna_rnge_orig_data_4" localSheetId="0">OFFSET([42]OriginalData!$D$6,[42]OriginalData!$A$62-1,[42]OriginalData!$A$62-1,#REF!,#REF!)</definedName>
    <definedName name="dyna_rnge_orig_data_4" localSheetId="3">OFFSET([42]OriginalData!$D$6,[42]OriginalData!$A$62-1,[42]OriginalData!$A$62-1,#REF!,#REF!)</definedName>
    <definedName name="dyna_rnge_orig_data_4" localSheetId="6">OFFSET([42]OriginalData!$D$6,[42]OriginalData!$A$62-1,[42]OriginalData!$A$62-1,#REF!,#REF!)</definedName>
    <definedName name="dyna_rnge_orig_data_4" localSheetId="10">OFFSET([42]OriginalData!$D$6,[42]OriginalData!$A$62-1,[42]OriginalData!$A$62-1,#REF!,#REF!)</definedName>
    <definedName name="dyna_rnge_orig_data_4" localSheetId="13">OFFSET([42]OriginalData!$D$6,[42]OriginalData!$A$62-1,[42]OriginalData!$A$62-1,#REF!,#REF!)</definedName>
    <definedName name="dyna_rnge_orig_data_4" localSheetId="17">OFFSET([42]OriginalData!$D$6,[42]OriginalData!$A$62-1,[42]OriginalData!$A$62-1,#REF!,#REF!)</definedName>
    <definedName name="dyna_rnge_orig_data_4">OFFSET([42]OriginalData!$D$6,[42]OriginalData!$A$62-1,[42]OriginalData!$A$62-1,#REF!,#REF!)</definedName>
    <definedName name="dyna_rnge_start_cell">OFFSET([42]OriginalData!$A$6,[42]OriginalData!$A$62-1,0,[42]OriginalData!$G$1,1)</definedName>
    <definedName name="dyna_rnge_work_data4">OFFSET(#REF!,0,0,1,1)</definedName>
    <definedName name="dyna_rnge_work_data4_0">OFFSET(#REF!,0,0,#REF!,1)</definedName>
    <definedName name="dyna_rnge_work_data4_1">OFFSET(#REF!,0,0,#REF!,1)</definedName>
    <definedName name="dyna_rnge_work_data4_2">OFFSET(#REF!,0,0,#REF!,1)</definedName>
    <definedName name="dyna_rnge_work_data4_3">OFFSET(#REF!,0,0,1,#REF!)</definedName>
    <definedName name="dyna_rnge_work_data4_4">OFFSET(#REF!,0,0,#REF!,#REF!)</definedName>
    <definedName name="dyna_rnge_work_data4_5">OFFSET(#REF!,0,0,#REF!,#REF!-1)</definedName>
    <definedName name="dyna_rnge_work_data4_6">OFFSET(#REF!,0,#REF!,1,1)</definedName>
    <definedName name="dyna_rnge_work_data4_7">OFFSET(#REF!,0,#REF!,1,1)</definedName>
    <definedName name="dyna_rnge_work_data4_8">OFFSET(#REF!,0,#REF!,#REF!-1,1)</definedName>
    <definedName name="dyna_rnge_work_data5_0">OFFSET(#REF!,0,0,#REF!,1)</definedName>
    <definedName name="dyna_rnge_work_data5_1">OFFSET(#REF!,0,0,#REF!,1)</definedName>
    <definedName name="dyna_rnge_work_data5_10">OFFSET(#REF!,0,0,1,#REF!-2)</definedName>
    <definedName name="dyna_rnge_work_data5_11">OFFSET(#REF!,0,#REF!-2,1,1)</definedName>
    <definedName name="dyna_rnge_work_data5_12">OFFSET(#REF!,0,#REF!-3,1,1)</definedName>
    <definedName name="dyna_rnge_work_data5_13">OFFSET(#REF!,0,0,1,#REF!-3)</definedName>
    <definedName name="dyna_rnge_work_data5_14">OFFSET(#REF!,0,#REF!-4,1,1)</definedName>
    <definedName name="dyna_rnge_work_data5_2">OFFSET(#REF!,0,0,#REF!,1)</definedName>
    <definedName name="dyna_rnge_work_data5_3">OFFSET(#REF!,0,0,1,#REF!)</definedName>
    <definedName name="dyna_rnge_work_data5_4">OFFSET(#REF!,0,0,#REF!-1,1)</definedName>
    <definedName name="dyna_rnge_work_data5_5">OFFSET(#REF!,0,0,#REF!,#REF!-1)</definedName>
    <definedName name="dyna_rnge_work_data5_6">OFFSET(#REF!,0,0,1,#REF!-1)</definedName>
    <definedName name="dyna_rnge_work_data5_7">OFFSET(#REF!,0,0,1,#REF!-1)</definedName>
    <definedName name="dyna_rnge_work_data5_8">OFFSET(#REF!,0,0,1,#REF!-3)</definedName>
    <definedName name="dyna_rnge_work_data5_9">OFFSET(#REF!,0,0,1,#REF!-3)</definedName>
    <definedName name="dyna_rnge_work_data6_0">OFFSET(#REF!,0,0,[42]OriginalData!$G$1-1,1)</definedName>
    <definedName name="dyna_rnge_work_data6_1">OFFSET(#REF!,0,0,[42]OriginalData!$G$1,3)</definedName>
    <definedName name="dyna_rnge_work_data6_10">OFFSET(#REF!,0,0,[42]OriginalData!$G$1-1,1)</definedName>
    <definedName name="dyna_rnge_work_data6_11">OFFSET(#REF!,0,0,[42]OriginalData!$G$1-1,1)</definedName>
    <definedName name="dyna_rnge_work_data6_12">OFFSET([42]OriginalData!$A$6,0,0,[42]OriginalData!$G$1-1,41)</definedName>
    <definedName name="dyna_rnge_work_data6_13">OFFSET(#REF!,0,0,[42]OriginalData!$G$1-1,1)</definedName>
    <definedName name="dyna_rnge_work_data6_14">OFFSET(#REF!,0,0,[42]OriginalData!$G$1-1,1)</definedName>
    <definedName name="dyna_rnge_work_data6_15">OFFSET(#REF!,0,0,[42]OriginalData!$G$1-[42]OriginalData!$G$2 - 1,1)</definedName>
    <definedName name="dyna_rnge_work_data6_16">OFFSET(#REF!,0,0,[42]OriginalData!$G$1-1,1)</definedName>
    <definedName name="dyna_rnge_work_data6_2">OFFSET(#REF!,0,0,[42]OriginalData!$G$1 - 1,1)</definedName>
    <definedName name="dyna_rnge_work_data6_3">OFFSET(#REF!,0,0,[42]OriginalData!$G$1 - 1,1)</definedName>
    <definedName name="dyna_rnge_work_data6_4">OFFSET(#REF!,0,0,[42]OriginalData!$G$1,[42]OriginalData!$G$1 + 4)</definedName>
    <definedName name="dyna_rnge_work_data6_5">OFFSET(#REF!,0,0,[42]OriginalData!$G$1 - 1,1)</definedName>
    <definedName name="dyna_rnge_work_data6_6">OFFSET(#REF!,0,0,[42]OriginalData!$G$1 - 1,1)</definedName>
    <definedName name="dyna_rnge_work_data6_7">OFFSET(#REF!,0,0, 5,[42]OriginalData!$G$1 )</definedName>
    <definedName name="dyna_rnge_work_data6_8">OFFSET(#REF!,0,0,[42]OriginalData!$G$1-1,1)</definedName>
    <definedName name="dyna_rnge_work_data6_9">OFFSET(#REF!,0,0,[42]OriginalData!$G$1-1,1)</definedName>
    <definedName name="e">[43]Sheet1!$C$1:$C$65536</definedName>
    <definedName name="eg">[43]Sheet1!$C$1:$C$65536</definedName>
    <definedName name="EnrollDetTotSubs">[16]Model!$B$73</definedName>
    <definedName name="ERF_Directory">[20]Inputs!$D$10</definedName>
    <definedName name="ERFNBMMSColOff">[20]Inputs!$D$28</definedName>
    <definedName name="ERFNBMMSRowOff">[20]Inputs!$E$28</definedName>
    <definedName name="ERFNBPremColOff">[20]Inputs!$D$27</definedName>
    <definedName name="ERFNBPremRowOff">[20]Inputs!$E$27</definedName>
    <definedName name="ERFNBTab">[20]Inputs!$D$23</definedName>
    <definedName name="ERFProd1NewInd">[27]ERF!$E$7</definedName>
    <definedName name="ERFProd1OldInd">[27]ERF!$D$7</definedName>
    <definedName name="ERFProd2NewInd">[27]ERF!$G$7</definedName>
    <definedName name="ERFProd2OldInd">[27]ERF!$F$7</definedName>
    <definedName name="ERFProd3NewInd">[27]ERF!$I$7</definedName>
    <definedName name="ERFProd3OldInd">[27]ERF!$H$7</definedName>
    <definedName name="ERFProd4NewInd">[27]ERF!$K$7</definedName>
    <definedName name="ERFProd4OldInd">[27]ERF!$J$7</definedName>
    <definedName name="ERFRNWMMSColOff">[20]Inputs!$D$30</definedName>
    <definedName name="ERFRNWMMSRowOff">[20]Inputs!$E$30</definedName>
    <definedName name="ERFRNWPremColOff">[20]Inputs!$D$29</definedName>
    <definedName name="ERFRNWPremRowOff">[20]Inputs!$E$29</definedName>
    <definedName name="ERFRNWTab">[20]Inputs!$D$24</definedName>
    <definedName name="ERFRowMatch1">[20]Inputs!$D$25</definedName>
    <definedName name="ERFRowMatch2">[20]Inputs!$E$25</definedName>
    <definedName name="ert">'[19]Liability (Non-Cred)'!$B$2:$AB$75</definedName>
    <definedName name="Escalation_Level">'[44]Val Data'!$H$2:$H$10</definedName>
    <definedName name="esummary">#REF!</definedName>
    <definedName name="ExamsChildrenOnly">[13]Controls!$C$14</definedName>
    <definedName name="Excess_rate" comment="EFF Oct 2014">[21]Table!$A$23:$B$32</definedName>
    <definedName name="ExcludeMailOrder">[13]Controls!#REF!</definedName>
    <definedName name="EXCLUDETAB">#REF!</definedName>
    <definedName name="Exess_2_rate">[21]Table!$A$9:$B$18</definedName>
    <definedName name="expcat">'[11]2018 Expense Categories'!#REF!</definedName>
    <definedName name="EXPORT_2003">#REF!</definedName>
    <definedName name="f">[36]BOC!$E$2:$F$13</definedName>
    <definedName name="F_AGE">#REF!</definedName>
    <definedName name="F_AGESEX">#REF!</definedName>
    <definedName name="F_AREA">#REF!</definedName>
    <definedName name="F_ASF">#REF!</definedName>
    <definedName name="F_COINS">#REF!</definedName>
    <definedName name="F_DED">#REF!</definedName>
    <definedName name="F_DED2">#REF!</definedName>
    <definedName name="F_DED3">#REF!</definedName>
    <definedName name="F_EFF">#REF!</definedName>
    <definedName name="F_MAX">#REF!</definedName>
    <definedName name="F_NONPAR">#REF!</definedName>
    <definedName name="F_PLR">#REF!</definedName>
    <definedName name="F_PRIME">#REF!</definedName>
    <definedName name="F_ROOKIE">#REF!</definedName>
    <definedName name="F_STU">#REF!</definedName>
    <definedName name="F_USE">#REF!</definedName>
    <definedName name="F_VETRAN">#REF!</definedName>
    <definedName name="F_VIRGIN">#REF!</definedName>
    <definedName name="F1MMSColOff">[20]Inputs!$L$32</definedName>
    <definedName name="F1MMSRowOff">[20]Inputs!$M$32</definedName>
    <definedName name="F1PremColOff">[20]Inputs!$L$31</definedName>
    <definedName name="F1PremRowOff">[20]Inputs!$M$31</definedName>
    <definedName name="fe">'[37]RateModel Input'!$C$14</definedName>
    <definedName name="fh">#REF!</definedName>
    <definedName name="FilterCriteria">#REF!</definedName>
    <definedName name="FilterCriteria2">#REF!</definedName>
    <definedName name="FilterInfoRange">'[45]Q6 by Q11 weighted'!#REF!</definedName>
    <definedName name="FilterList1">#REF!</definedName>
    <definedName name="FilterList1_OON">#REF!</definedName>
    <definedName name="FilterList1B">#REF!</definedName>
    <definedName name="FilterList1B_OON">#REF!</definedName>
    <definedName name="FilterList2">[33]Summary!#REF!</definedName>
    <definedName name="filterlist3">#REF!</definedName>
    <definedName name="Final">#REF!</definedName>
    <definedName name="FINAL_MARKET_BASKET">#REF!</definedName>
    <definedName name="Final_without_Duplicates">#REF!</definedName>
    <definedName name="FinalCaveats1">[27]Model!$G$52:$G$59</definedName>
    <definedName name="FinalCaveats2">[27]Model!$G$112:$G$119</definedName>
    <definedName name="FinalCaveats3">[27]Model!$G$172:$G$179</definedName>
    <definedName name="FinalCaveats4">[27]Model!$G$232:$G$239</definedName>
    <definedName name="FirstMonth">[35]Input!$B$4</definedName>
    <definedName name="FirstYearRNW">[20]Inputs!$C$6</definedName>
    <definedName name="FixedMLRs">[27]Model!$BJ$19:$BW$26</definedName>
    <definedName name="for_UCL_Summary_201505" localSheetId="1">for UCL Summary '[46]201505'!$A$1:$F$613</definedName>
    <definedName name="for_UCL_Summary_201505" localSheetId="7">for UCL [47]!Summary '[46]201505'!$A$1:$F$613</definedName>
    <definedName name="for_UCL_Summary_201505" localSheetId="0">for UCL [0]!Summary '[46]201505'!$A$1:$F$613</definedName>
    <definedName name="for_UCL_Summary_201505" localSheetId="3">for UCL Summary '[46]201505'!$A$1:$F$613</definedName>
    <definedName name="for_UCL_Summary_201505" localSheetId="6">for UCL [47]!Summary '[46]201505'!$A$1:$F$613</definedName>
    <definedName name="for_UCL_Summary_201505" localSheetId="10">for UCL [0]!Summary '[46]201505'!$A$1:$F$613</definedName>
    <definedName name="for_UCL_Summary_201505" localSheetId="13">for UCL [47]!Summary '[46]201505'!$A$1:$F$613</definedName>
    <definedName name="for_UCL_Summary_201505" localSheetId="17">for UCL [47]!Summary '[46]201505'!$A$1:$F$613</definedName>
    <definedName name="for_UCL_Summary_201505" localSheetId="20">for UCL [47]!Summary '[46]201505'!$A$1:$F$613</definedName>
    <definedName name="for_UCL_Summary_201505">for UCL Summary '[46]201505'!$A$1:$F$613</definedName>
    <definedName name="FORDOWNLOAD" localSheetId="1">#REF!</definedName>
    <definedName name="FORDOWNLOAD" localSheetId="0">#REF!</definedName>
    <definedName name="FORDOWNLOAD" localSheetId="3">#REF!</definedName>
    <definedName name="FORDOWNLOAD" localSheetId="6">#REF!</definedName>
    <definedName name="FORDOWNLOAD" localSheetId="10">#REF!</definedName>
    <definedName name="FORDOWNLOAD" localSheetId="13">#REF!</definedName>
    <definedName name="FORDOWNLOAD" localSheetId="17">#REF!</definedName>
    <definedName name="FORDOWNLOAD">#REF!</definedName>
    <definedName name="ForeAdjustments">[12]Adjustments!$BH:$BH</definedName>
    <definedName name="ForeBTLClaims">'[12]BTL Detail DataTable'!$DK:$DK</definedName>
    <definedName name="Forecast_renewal">#REF!</definedName>
    <definedName name="ForeClaims">'[12]Detail Claim Forecast'!$AR$6:$AY$95</definedName>
    <definedName name="ForePMPMs">'[12]Detail Claim Forecast'!$BB$6:$BI$95</definedName>
    <definedName name="ForeYear">'[12]Detail Claim Forecast'!$F$7</definedName>
    <definedName name="ForeYearCapMMS">'[12]Detail Claim Forecast'!$AP:$AP</definedName>
    <definedName name="ForeYearIPClaims">'[12]Detail Claim Forecast'!$AR:$AR</definedName>
    <definedName name="ForeYearNonCapMMS">'[12]Detail Claim Forecast'!$AD:$AD</definedName>
    <definedName name="ForeYearOPClaims">'[12]Detail Claim Forecast'!$AU:$AU</definedName>
    <definedName name="ForeYearOVClaims">'[12]Detail Claim Forecast'!$AV:$AV</definedName>
    <definedName name="ForeYearRxClaims">'[12]Detail Claim Forecast'!$AW:$AW</definedName>
    <definedName name="formula_for_mnths">((YEAR([42]OriginalData!$F$2)-2000)-1)*12 + MONTH([42]OriginalData!$F$2)</definedName>
    <definedName name="FreqSheets">'[13]Print Flags'!$B$10</definedName>
    <definedName name="FROM_SAS">#REF!</definedName>
    <definedName name="FSENdwnld">#REF!</definedName>
    <definedName name="funding">[48]Sheet1!$G:$H</definedName>
    <definedName name="FYB_Date">'[49]backup tabs to right'!$D$5</definedName>
    <definedName name="FYE_Date">'[49]backup tabs to right'!$D$6</definedName>
    <definedName name="gcitotc">#REF!</definedName>
    <definedName name="gcitotc3">#REF!</definedName>
    <definedName name="gcototc">#REF!</definedName>
    <definedName name="gcototc3">#REF!</definedName>
    <definedName name="gebtotc">#REF!</definedName>
    <definedName name="gebtotc3">#REF!</definedName>
    <definedName name="GenericDispensingPts">'[50]User Input'!#REF!</definedName>
    <definedName name="Graph" hidden="1">[18]trends!#REF!</definedName>
    <definedName name="graphobs">OFFSET('[42]Graph of Residuals'!$A$1,0,19,'[42]Regression-Results'!$AH$1,1)</definedName>
    <definedName name="graphq">OFFSET('[42]Graph of Residuals'!$A$1,0,21,'[42]Regression-Results'!$AH$1,1)</definedName>
    <definedName name="Group3">[16]Model!$D$4</definedName>
    <definedName name="Group4">[16]Model!$E$4</definedName>
    <definedName name="GRPSUMMONTH">#REF!</definedName>
    <definedName name="GRPSUMYTD">#REF!</definedName>
    <definedName name="gsitotc">#REF!</definedName>
    <definedName name="gsitotc3">#REF!</definedName>
    <definedName name="gsototc">#REF!</definedName>
    <definedName name="gsototc3">#REF!</definedName>
    <definedName name="h">[51]BOC!$E$2:$F$13</definedName>
    <definedName name="H_Audit" localSheetId="1">Paid [17]Lag!$A$3:$AN$57</definedName>
    <definedName name="H_Audit" localSheetId="7">Paid [17]Lag!$A$3:$AN$57</definedName>
    <definedName name="H_Audit" localSheetId="0">Paid [17]Lag!$A$3:$AN$57</definedName>
    <definedName name="H_Audit" localSheetId="3">Paid [17]Lag!$A$3:$AN$57</definedName>
    <definedName name="H_Audit" localSheetId="6">Paid [17]Lag!$A$3:$AN$57</definedName>
    <definedName name="H_Audit" localSheetId="10">Paid [17]Lag!$A$3:$AN$57</definedName>
    <definedName name="H_Audit" localSheetId="13">Paid [17]Lag!$A$3:$AN$57</definedName>
    <definedName name="H_Audit" localSheetId="17">Paid [17]Lag!$A$3:$AN$57</definedName>
    <definedName name="H_Audit" localSheetId="20">Paid [17]Lag!$A$3:$AN$57</definedName>
    <definedName name="H_Audit">Paid [17]Lag!$A$3:$AN$57</definedName>
    <definedName name="H_Cum_PL" localSheetId="1">Paid [17]Lag!$A$68:$U$132</definedName>
    <definedName name="H_Cum_PL" localSheetId="7">Paid [17]Lag!$A$68:$U$132</definedName>
    <definedName name="H_Cum_PL" localSheetId="0">Paid [17]Lag!$A$68:$U$132</definedName>
    <definedName name="H_Cum_PL" localSheetId="3">Paid [17]Lag!$A$68:$U$132</definedName>
    <definedName name="H_Cum_PL" localSheetId="6">Paid [17]Lag!$A$68:$U$132</definedName>
    <definedName name="H_Cum_PL" localSheetId="10">Paid [17]Lag!$A$68:$U$132</definedName>
    <definedName name="H_Cum_PL" localSheetId="13">Paid [17]Lag!$A$68:$U$132</definedName>
    <definedName name="H_Cum_PL" localSheetId="17">Paid [17]Lag!$A$68:$U$132</definedName>
    <definedName name="H_Cum_PL" localSheetId="20">Paid [17]Lag!$A$68:$U$132</definedName>
    <definedName name="H_Cum_PL">Paid [17]Lag!$A$68:$U$132</definedName>
    <definedName name="H_Cum_RL" localSheetId="1">Receipt [17]Lag!$A$53:$O$127</definedName>
    <definedName name="H_Cum_RL" localSheetId="7">Receipt [17]Lag!$A$53:$O$127</definedName>
    <definedName name="H_Cum_RL" localSheetId="0">Receipt [17]Lag!$A$53:$O$127</definedName>
    <definedName name="H_Cum_RL" localSheetId="3">Receipt [17]Lag!$A$53:$O$127</definedName>
    <definedName name="H_Cum_RL" localSheetId="6">Receipt [17]Lag!$A$53:$O$127</definedName>
    <definedName name="H_Cum_RL" localSheetId="10">Receipt [17]Lag!$A$53:$O$127</definedName>
    <definedName name="H_Cum_RL" localSheetId="13">Receipt [17]Lag!$A$53:$O$127</definedName>
    <definedName name="H_Cum_RL" localSheetId="17">Receipt [17]Lag!$A$53:$O$127</definedName>
    <definedName name="H_Cum_RL" localSheetId="20">Receipt [17]Lag!$A$53:$O$127</definedName>
    <definedName name="H_Cum_RL">Receipt [17]Lag!$A$53:$O$127</definedName>
    <definedName name="H_DIFF" localSheetId="1">CURR MO - PREV [52]MO!$A$1048528:$AI$1048574</definedName>
    <definedName name="H_DIFF" localSheetId="7">CURR MO - PREV [52]MO!$A$1048528:$AI$1048574</definedName>
    <definedName name="H_DIFF" localSheetId="0">CURR MO - PREV [52]MO!$A$1048528:$AI$1048574</definedName>
    <definedName name="H_DIFF" localSheetId="3">CURR MO - PREV [52]MO!$A$1048528:$AI$1048574</definedName>
    <definedName name="H_DIFF" localSheetId="6">CURR MO - PREV [52]MO!$A$1048528:$AI$1048574</definedName>
    <definedName name="H_DIFF" localSheetId="10">CURR MO - PREV [52]MO!$A$1048528:$AI$1048574</definedName>
    <definedName name="H_DIFF" localSheetId="13">CURR MO - PREV [52]MO!$A$1048528:$AI$1048574</definedName>
    <definedName name="H_DIFF" localSheetId="17">CURR MO - PREV [52]MO!$A$1048528:$AI$1048574</definedName>
    <definedName name="H_DIFF" localSheetId="20">CURR MO - PREV [52]MO!$A$1048528:$AI$1048574</definedName>
    <definedName name="H_DIFF">CURR MO - PREV [52]MO!$A$1048528:$AI$1048574</definedName>
    <definedName name="H_Factor_PL" localSheetId="1">Paid [17]Lag!$A$134:$U$204</definedName>
    <definedName name="H_Factor_PL" localSheetId="7">Paid [17]Lag!$A$134:$U$204</definedName>
    <definedName name="H_Factor_PL" localSheetId="0">Paid [17]Lag!$A$134:$U$204</definedName>
    <definedName name="H_Factor_PL" localSheetId="3">Paid [17]Lag!$A$134:$U$204</definedName>
    <definedName name="H_Factor_PL" localSheetId="6">Paid [17]Lag!$A$134:$U$204</definedName>
    <definedName name="H_Factor_PL" localSheetId="10">Paid [17]Lag!$A$134:$U$204</definedName>
    <definedName name="H_Factor_PL" localSheetId="13">Paid [17]Lag!$A$134:$U$204</definedName>
    <definedName name="H_Factor_PL" localSheetId="17">Paid [17]Lag!$A$134:$U$204</definedName>
    <definedName name="H_Factor_PL" localSheetId="20">Paid [17]Lag!$A$134:$U$204</definedName>
    <definedName name="H_Factor_PL">Paid [17]Lag!$A$134:$U$204</definedName>
    <definedName name="H_Factor_RL" localSheetId="1">Receipt [17]Lag!$A$129:$S$188</definedName>
    <definedName name="H_Factor_RL" localSheetId="7">Receipt [17]Lag!$A$129:$S$188</definedName>
    <definedName name="H_Factor_RL" localSheetId="0">Receipt [17]Lag!$A$129:$S$188</definedName>
    <definedName name="H_Factor_RL" localSheetId="3">Receipt [17]Lag!$A$129:$S$188</definedName>
    <definedName name="H_Factor_RL" localSheetId="6">Receipt [17]Lag!$A$129:$S$188</definedName>
    <definedName name="H_Factor_RL" localSheetId="10">Receipt [17]Lag!$A$129:$S$188</definedName>
    <definedName name="H_Factor_RL" localSheetId="13">Receipt [17]Lag!$A$129:$S$188</definedName>
    <definedName name="H_Factor_RL" localSheetId="17">Receipt [17]Lag!$A$129:$S$188</definedName>
    <definedName name="H_Factor_RL" localSheetId="20">Receipt [17]Lag!$A$129:$S$188</definedName>
    <definedName name="H_Factor_RL">Receipt [17]Lag!$A$129:$S$188</definedName>
    <definedName name="H_Incremental_PL" localSheetId="1">Paid [17]Lag!$A$3:$U$65</definedName>
    <definedName name="H_Incremental_PL" localSheetId="7">Paid [17]Lag!$A$3:$U$65</definedName>
    <definedName name="H_Incremental_PL" localSheetId="0">Paid [17]Lag!$A$3:$U$65</definedName>
    <definedName name="H_Incremental_PL" localSheetId="3">Paid [17]Lag!$A$3:$U$65</definedName>
    <definedName name="H_Incremental_PL" localSheetId="6">Paid [17]Lag!$A$3:$U$65</definedName>
    <definedName name="H_Incremental_PL" localSheetId="10">Paid [17]Lag!$A$3:$U$65</definedName>
    <definedName name="H_Incremental_PL" localSheetId="13">Paid [17]Lag!$A$3:$U$65</definedName>
    <definedName name="H_Incremental_PL" localSheetId="17">Paid [17]Lag!$A$3:$U$65</definedName>
    <definedName name="H_Incremental_PL" localSheetId="20">Paid [17]Lag!$A$3:$U$65</definedName>
    <definedName name="H_Incremental_PL">Paid [17]Lag!$A$3:$U$65</definedName>
    <definedName name="H_Incremental_RL" localSheetId="1">Receipt [17]Lag!$A$3:$S$50</definedName>
    <definedName name="H_Incremental_RL" localSheetId="7">Receipt [17]Lag!$A$3:$S$50</definedName>
    <definedName name="H_Incremental_RL" localSheetId="0">Receipt [17]Lag!$A$3:$S$50</definedName>
    <definedName name="H_Incremental_RL" localSheetId="3">Receipt [17]Lag!$A$3:$S$50</definedName>
    <definedName name="H_Incremental_RL" localSheetId="6">Receipt [17]Lag!$A$3:$S$50</definedName>
    <definedName name="H_Incremental_RL" localSheetId="10">Receipt [17]Lag!$A$3:$S$50</definedName>
    <definedName name="H_Incremental_RL" localSheetId="13">Receipt [17]Lag!$A$3:$S$50</definedName>
    <definedName name="H_Incremental_RL" localSheetId="17">Receipt [17]Lag!$A$3:$S$50</definedName>
    <definedName name="H_Incremental_RL" localSheetId="20">Receipt [17]Lag!$A$3:$S$50</definedName>
    <definedName name="H_Incremental_RL">Receipt [17]Lag!$A$3:$S$50</definedName>
    <definedName name="H_Projection_PL" localSheetId="1">Paid [17]Lag!$A$216:$R$287</definedName>
    <definedName name="H_Projection_PL" localSheetId="7">Paid [17]Lag!$A$216:$R$287</definedName>
    <definedName name="H_Projection_PL" localSheetId="0">Paid [17]Lag!$A$216:$R$287</definedName>
    <definedName name="H_Projection_PL" localSheetId="3">Paid [17]Lag!$A$216:$R$287</definedName>
    <definedName name="H_Projection_PL" localSheetId="6">Paid [17]Lag!$A$216:$R$287</definedName>
    <definedName name="H_Projection_PL" localSheetId="10">Paid [17]Lag!$A$216:$R$287</definedName>
    <definedName name="H_Projection_PL" localSheetId="13">Paid [17]Lag!$A$216:$R$287</definedName>
    <definedName name="H_Projection_PL" localSheetId="17">Paid [17]Lag!$A$216:$R$287</definedName>
    <definedName name="H_Projection_PL" localSheetId="20">Paid [17]Lag!$A$216:$R$287</definedName>
    <definedName name="H_Projection_PL">Paid [17]Lag!$A$216:$R$287</definedName>
    <definedName name="H_Projection_RL" localSheetId="1">Receipt [17]Lag!$A$200:$R$262</definedName>
    <definedName name="H_Projection_RL" localSheetId="7">Receipt [17]Lag!$A$200:$R$262</definedName>
    <definedName name="H_Projection_RL" localSheetId="0">Receipt [17]Lag!$A$200:$R$262</definedName>
    <definedName name="H_Projection_RL" localSheetId="3">Receipt [17]Lag!$A$200:$R$262</definedName>
    <definedName name="H_Projection_RL" localSheetId="6">Receipt [17]Lag!$A$200:$R$262</definedName>
    <definedName name="H_Projection_RL" localSheetId="10">Receipt [17]Lag!$A$200:$R$262</definedName>
    <definedName name="H_Projection_RL" localSheetId="13">Receipt [17]Lag!$A$200:$R$262</definedName>
    <definedName name="H_Projection_RL" localSheetId="17">Receipt [17]Lag!$A$200:$R$262</definedName>
    <definedName name="H_Projection_RL" localSheetId="20">Receipt [17]Lag!$A$200:$R$262</definedName>
    <definedName name="H_Projection_RL">Receipt [17]Lag!$A$200:$R$262</definedName>
    <definedName name="hcitotc" localSheetId="1">#REF!</definedName>
    <definedName name="hcitotc" localSheetId="0">#REF!</definedName>
    <definedName name="hcitotc" localSheetId="3">#REF!</definedName>
    <definedName name="hcitotc" localSheetId="6">#REF!</definedName>
    <definedName name="hcitotc" localSheetId="10">#REF!</definedName>
    <definedName name="hcitotc" localSheetId="13">#REF!</definedName>
    <definedName name="hcitotc" localSheetId="17">#REF!</definedName>
    <definedName name="hcitotc">#REF!</definedName>
    <definedName name="hcitotc3" localSheetId="1">#REF!</definedName>
    <definedName name="hcitotc3" localSheetId="0">#REF!</definedName>
    <definedName name="hcitotc3" localSheetId="3">#REF!</definedName>
    <definedName name="hcitotc3" localSheetId="6">#REF!</definedName>
    <definedName name="hcitotc3" localSheetId="10">#REF!</definedName>
    <definedName name="hcitotc3" localSheetId="13">#REF!</definedName>
    <definedName name="hcitotc3" localSheetId="17">#REF!</definedName>
    <definedName name="hcitotc3">#REF!</definedName>
    <definedName name="hcototc">#REF!</definedName>
    <definedName name="hcototc3">#REF!</definedName>
    <definedName name="HDHP1">[27]Model!$AW$23:$AW$26</definedName>
    <definedName name="HDHP2">[27]Model!$AX$23:$AX$26</definedName>
    <definedName name="HDHP3">[27]Model!$AY$23:$AY$26</definedName>
    <definedName name="HDHP4">[27]Model!$AZ$23:$AZ$86</definedName>
    <definedName name="HearingChildrenOnly">[13]Controls!$C$13</definedName>
    <definedName name="hebtotc">#REF!</definedName>
    <definedName name="hebtotc3">#REF!</definedName>
    <definedName name="HIPCopayPerAdmit">[53]Controls!$C$5</definedName>
    <definedName name="Hosp_MaxCopay">#REF!</definedName>
    <definedName name="HospOP_MaxCopay">#REF!</definedName>
    <definedName name="hsitotc">#REF!</definedName>
    <definedName name="hsitotc3">#REF!</definedName>
    <definedName name="hsototc">#REF!</definedName>
    <definedName name="hsototc3">#REF!</definedName>
    <definedName name="i_ortho">#REF!</definedName>
    <definedName name="i_ortho1">#REF!</definedName>
    <definedName name="import">#REF!</definedName>
    <definedName name="import2">#REF!</definedName>
    <definedName name="InChiro">[29]Controls!$C$216</definedName>
    <definedName name="IncludeMailOrder">[13]Controls!#REF!</definedName>
    <definedName name="incurred_months">OFFSET(#REF!,0,0,#REF!,1)</definedName>
    <definedName name="INDEX2">[15]MIX_OUTPUT!$T:$T</definedName>
    <definedName name="InDME">[29]Controls!$C$218</definedName>
    <definedName name="InGlasses">[29]Controls!$C$212</definedName>
    <definedName name="InImm">[29]Controls!$C$209</definedName>
    <definedName name="InIPAlc">[29]Controls!$C$208</definedName>
    <definedName name="InIPPsych">[29]Controls!$C$207</definedName>
    <definedName name="InOPMH">[29]Controls!$C$214</definedName>
    <definedName name="InOPSA">[29]Controls!$C$215</definedName>
    <definedName name="InPhysical">[29]Controls!$C$213</definedName>
    <definedName name="InPod">[29]Controls!$C$217</definedName>
    <definedName name="input01">#REF!</definedName>
    <definedName name="input02">#REF!</definedName>
    <definedName name="input03">#REF!</definedName>
    <definedName name="input04">#REF!</definedName>
    <definedName name="input05">#REF!</definedName>
    <definedName name="input06">#REF!</definedName>
    <definedName name="input07">#REF!</definedName>
    <definedName name="input08">#REF!</definedName>
    <definedName name="input09">#REF!</definedName>
    <definedName name="input10">#REF!</definedName>
    <definedName name="input11">#REF!</definedName>
    <definedName name="input12">#REF!</definedName>
    <definedName name="input13">#REF!</definedName>
    <definedName name="input14">#REF!</definedName>
    <definedName name="input15">#REF!</definedName>
    <definedName name="input16">#REF!</definedName>
    <definedName name="input17">#REF!</definedName>
    <definedName name="input18">#REF!</definedName>
    <definedName name="input19">#REF!</definedName>
    <definedName name="input20">#REF!</definedName>
    <definedName name="InRx">[29]Controls!$C$219</definedName>
    <definedName name="insured">#REF!</definedName>
    <definedName name="IntermediateYear">#REF!</definedName>
    <definedName name="interp_chrg">#REF!</definedName>
    <definedName name="interp_chrg1">#REF!</definedName>
    <definedName name="interp_chrg2">#REF!</definedName>
    <definedName name="interp_util">#REF!</definedName>
    <definedName name="interp_util1">#REF!</definedName>
    <definedName name="interp_util2">#REF!</definedName>
    <definedName name="inv_Names">#REF!</definedName>
    <definedName name="inv_OP_Download">#REF!</definedName>
    <definedName name="Inv_year">#REF!</definedName>
    <definedName name="InVision">[29]Controls!$C$211</definedName>
    <definedName name="InWellBaby">[29]Controls!$C$210</definedName>
    <definedName name="iop">[54]Title!$A$1</definedName>
    <definedName name="IP_FINAL">#REF!</definedName>
    <definedName name="IP_SUMM">[55]IP_SUMM!#REF!</definedName>
    <definedName name="IPIntensity">[53]Controls!$C$200</definedName>
    <definedName name="IPReimbAggregate">[13]Controls!$C$175</definedName>
    <definedName name="IPReimbAggregate_OON">[13]Controls!$C$178</definedName>
    <definedName name="IPReimbAlc">[13]Controls!$D$158</definedName>
    <definedName name="IPReimbList">[13]Controls!$D$165:$D$167</definedName>
    <definedName name="IPReimbList_Agg">[13]Controls!$D$169:$D$172</definedName>
    <definedName name="IPReimbMatdel">[13]Controls!$D$159</definedName>
    <definedName name="IPReimbMatnon">[13]Controls!$D$160</definedName>
    <definedName name="IPReimbMedical">[13]Controls!$D$155</definedName>
    <definedName name="IPReimbPsych">[13]Controls!$D$157</definedName>
    <definedName name="IPReimbSNF">[13]Controls!$D$161</definedName>
    <definedName name="IPReimbSurgical">[13]Controls!$D$156</definedName>
    <definedName name="IPReimbTotal">[13]Controls!$D$154</definedName>
    <definedName name="IPReimbVaries">[13]Controls!$C$174</definedName>
    <definedName name="IPReimbVaries_OON">[13]Controls!$C$177</definedName>
    <definedName name="IQ_CH">110000</definedName>
    <definedName name="IQ_CQ">5000</definedName>
    <definedName name="IQ_CY">10000</definedName>
    <definedName name="IQ_DAILY">500000</definedName>
    <definedName name="IQ_FH">100000</definedName>
    <definedName name="IQ_FQ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>1000</definedName>
    <definedName name="IQ_LATESTK" hidden="1">1000</definedName>
    <definedName name="IQ_LATESTQ" hidden="1">500</definedName>
    <definedName name="IQ_LTM">2000</definedName>
    <definedName name="IQ_LTMMONTH" hidden="1">120000</definedName>
    <definedName name="IQ_MONTH">15000</definedName>
    <definedName name="IQ_NTM">6000</definedName>
    <definedName name="IQ_TODAY" hidden="1">0</definedName>
    <definedName name="IQ_WEEK">50000</definedName>
    <definedName name="IQ_YTD">3000</definedName>
    <definedName name="IQ_YTDMONTH" hidden="1">130000</definedName>
    <definedName name="IS_THE_SEPARATE_DENTAL_DED_EMBEDDED_OR_NON_EMBEDDED">[56]Key!$B$236:$B$238</definedName>
    <definedName name="IS_THE_SEPARATE_DENTAL_OOPM_EMBEDDED_OR_NON_EMBEDDED">[56]Key!$B$241:$B$243</definedName>
    <definedName name="IS_THE_SEPARATE_RX_DED_EMBEDDED_OR_NON_EMBEDDED">[56]Key!$B$226:$B$228</definedName>
    <definedName name="IS_THE_SEPARATE_RX_OOPM_EMBEDDED_OR_NON_EMBEDDED">[56]Key!$B$231:$B$233</definedName>
    <definedName name="isNEDD1">[27]Model!$CD$3</definedName>
    <definedName name="isNEDD2">[27]Model!$CD$4</definedName>
    <definedName name="isNEDD3">[27]Model!$CD$5</definedName>
    <definedName name="isNEDD4">[27]Model!$CD$6</definedName>
    <definedName name="Keyfield2">'[20]MO Prem Data'!$B:$B</definedName>
    <definedName name="L_IN_COINS">'[13]User Input'!$ES$14</definedName>
    <definedName name="L_IN_DED">'[13]User Input'!$ES$11</definedName>
    <definedName name="L_IN_OOP_MAX">'[13]User Input'!$ES$15</definedName>
    <definedName name="L_MAC_DISCOUNT">'[13]User Input'!$DE$12</definedName>
    <definedName name="L_NEGREIM_RX_DIS">'[13]User Input'!$DC$12</definedName>
    <definedName name="L_NEGREIM_RX_MARK">'[13]User Input'!$DC$13</definedName>
    <definedName name="L_NEGREIM_RXGEN_MARK">'[13]User Input'!$DE$13</definedName>
    <definedName name="L_OON_COINS">'[13]User Input'!$ES$31</definedName>
    <definedName name="L_OON_DED">'[13]User Input'!$ES$28</definedName>
    <definedName name="L_OON_OOP_MAX">'[13]User Input'!$ES$32</definedName>
    <definedName name="LabCapSavings">[57]LabCapSavings!$A$10:$C$19</definedName>
    <definedName name="LABEL">[58]Combine!$A$8</definedName>
    <definedName name="lagdump">#REF!</definedName>
    <definedName name="Lang">[59]Instructions!$Q$2</definedName>
    <definedName name="last">[60]Detail!#REF!</definedName>
    <definedName name="lcu">#REF!</definedName>
    <definedName name="LCU_Rates_and_Terms_2007">#REF!</definedName>
    <definedName name="LegalEntityList">[20]Inputs!$D$38:$D$41</definedName>
    <definedName name="LensesChildrenOnly">[13]Controls!$C$12</definedName>
    <definedName name="LIBBLDG">#REF!</definedName>
    <definedName name="LIBRARY">#REF!</definedName>
    <definedName name="list">#REF!</definedName>
    <definedName name="loadcombine">#REF!</definedName>
    <definedName name="lobtable">#REF!</definedName>
    <definedName name="lobtablen">#REF!</definedName>
    <definedName name="loose_mgd_chrg">#REF!</definedName>
    <definedName name="loose_mgd_chrg_rel">#REF!</definedName>
    <definedName name="loose_mgd_chrg_rel1">#REF!</definedName>
    <definedName name="loose_mgd_chrg_rel2">#REF!</definedName>
    <definedName name="loose_mgd_chrg1">#REF!</definedName>
    <definedName name="loose_mgd_chrg2">#REF!</definedName>
    <definedName name="loose_mgd_util">#REF!</definedName>
    <definedName name="loose_mgd_util_dist">#REF!</definedName>
    <definedName name="loose_mgd_util_dist1">#REF!</definedName>
    <definedName name="loose_mgd_util_dist2">#REF!</definedName>
    <definedName name="loose_mgd_util1">#REF!</definedName>
    <definedName name="loose_mgd_util2">#REF!</definedName>
    <definedName name="m">[61]BOC!$E$2:$F$13</definedName>
    <definedName name="M_Audit" localSheetId="1">Paid [17]Lag!$A$302:$AN$356</definedName>
    <definedName name="M_Audit" localSheetId="7">Paid [17]Lag!$A$302:$AN$356</definedName>
    <definedName name="M_Audit" localSheetId="0">Paid [17]Lag!$A$302:$AN$356</definedName>
    <definedName name="M_Audit" localSheetId="3">Paid [17]Lag!$A$302:$AN$356</definedName>
    <definedName name="M_Audit" localSheetId="6">Paid [17]Lag!$A$302:$AN$356</definedName>
    <definedName name="M_Audit" localSheetId="10">Paid [17]Lag!$A$302:$AN$356</definedName>
    <definedName name="M_Audit" localSheetId="13">Paid [17]Lag!$A$302:$AN$356</definedName>
    <definedName name="M_Audit" localSheetId="17">Paid [17]Lag!$A$302:$AN$356</definedName>
    <definedName name="M_Audit" localSheetId="20">Paid [17]Lag!$A$302:$AN$356</definedName>
    <definedName name="M_Audit">Paid [17]Lag!$A$302:$AN$356</definedName>
    <definedName name="M_DIFF" localSheetId="1">CURR MO - PREV [52]MO!$A$58:$AI$112</definedName>
    <definedName name="M_DIFF" localSheetId="7">CURR MO - PREV [52]MO!$A$58:$AI$112</definedName>
    <definedName name="M_DIFF" localSheetId="0">CURR MO - PREV [52]MO!$A$58:$AI$112</definedName>
    <definedName name="M_DIFF" localSheetId="3">CURR MO - PREV [52]MO!$A$58:$AI$112</definedName>
    <definedName name="M_DIFF" localSheetId="6">CURR MO - PREV [52]MO!$A$58:$AI$112</definedName>
    <definedName name="M_DIFF" localSheetId="10">CURR MO - PREV [52]MO!$A$58:$AI$112</definedName>
    <definedName name="M_DIFF" localSheetId="13">CURR MO - PREV [52]MO!$A$58:$AI$112</definedName>
    <definedName name="M_DIFF" localSheetId="17">CURR MO - PREV [52]MO!$A$58:$AI$112</definedName>
    <definedName name="M_DIFF" localSheetId="20">CURR MO - PREV [52]MO!$A$58:$AI$112</definedName>
    <definedName name="M_DIFF">CURR MO - PREV [52]MO!$A$58:$AI$112</definedName>
    <definedName name="M1A" localSheetId="1">#REF!</definedName>
    <definedName name="M1A" localSheetId="0">#REF!</definedName>
    <definedName name="M1A" localSheetId="3">#REF!</definedName>
    <definedName name="M1A" localSheetId="6">#REF!</definedName>
    <definedName name="M1A" localSheetId="10">#REF!</definedName>
    <definedName name="M1A" localSheetId="13">#REF!</definedName>
    <definedName name="M1A" localSheetId="17">#REF!</definedName>
    <definedName name="M1A">#REF!</definedName>
    <definedName name="MA_EPO_CH" localSheetId="1">#REF!</definedName>
    <definedName name="MA_EPO_CH" localSheetId="0">#REF!</definedName>
    <definedName name="MA_EPO_CH" localSheetId="3">#REF!</definedName>
    <definedName name="MA_EPO_CH" localSheetId="6">#REF!</definedName>
    <definedName name="MA_EPO_CH" localSheetId="10">#REF!</definedName>
    <definedName name="MA_EPO_CH" localSheetId="13">#REF!</definedName>
    <definedName name="MA_EPO_CH" localSheetId="17">#REF!</definedName>
    <definedName name="MA_EPO_CH">#REF!</definedName>
    <definedName name="MA_HMO_BB">#REF!</definedName>
    <definedName name="MA_HMO_BRONZE">#REF!</definedName>
    <definedName name="MA_HMO_FD">#REF!</definedName>
    <definedName name="MA_HMO_OTHER">#REF!</definedName>
    <definedName name="MA_HMO_TNW">#REF!</definedName>
    <definedName name="MA_POS">#REF!</definedName>
    <definedName name="MA_PPO_BB">#REF!</definedName>
    <definedName name="MA_PPO_CH_PLUS">#REF!</definedName>
    <definedName name="MA_PPO_FD">#REF!</definedName>
    <definedName name="MA_PPO_HSA">#REF!</definedName>
    <definedName name="MA_PPO_IND">#REF!</definedName>
    <definedName name="MA_PPO_ND">#REF!</definedName>
    <definedName name="MA_PPO_Options">#REF!</definedName>
    <definedName name="MA_PPO_OTHER">#REF!</definedName>
    <definedName name="MA_PPO_TNW">#REF!</definedName>
    <definedName name="MAASSOCHMOIH04">#REF!</definedName>
    <definedName name="Macro1">#REF!</definedName>
    <definedName name="Macro2">#REF!</definedName>
    <definedName name="Macro3">#REF!</definedName>
    <definedName name="Macro4">#REF!</definedName>
    <definedName name="Macro5">#REF!</definedName>
    <definedName name="Macro6">#REF!</definedName>
    <definedName name="Macro7">#REF!</definedName>
    <definedName name="Macro8">#REF!</definedName>
    <definedName name="Maine_Data_Rolled_Up_by_NEWLCU">#REF!</definedName>
    <definedName name="MaineNorthTowns">[27]Model!$W$24:$W$164</definedName>
    <definedName name="ManualClick_3">[16]Assessments!$F$1</definedName>
    <definedName name="ManualClick_4">[16]Assessments!$G$1</definedName>
    <definedName name="map">[55]MM!$T$2:$U$781</definedName>
    <definedName name="MAPMPMVar">#REF!</definedName>
    <definedName name="MAPMPMVarBE">#REF!</definedName>
    <definedName name="Master_List__COMM_Final_">#REF!</definedName>
    <definedName name="MatchCell">#REF!</definedName>
    <definedName name="MaternityIncrease">'[13]Input Flags'!$D$10</definedName>
    <definedName name="MB">#REF!</definedName>
    <definedName name="MCO_06">#REF!</definedName>
    <definedName name="MCO_07">#REF!</definedName>
    <definedName name="MCO_08">#REF!</definedName>
    <definedName name="MCO_09">#REF!</definedName>
    <definedName name="MD_Cum_PL" localSheetId="1">Paid [17]Lag!$A$366:$U$430</definedName>
    <definedName name="MD_Cum_PL" localSheetId="7">Paid [17]Lag!$A$366:$U$430</definedName>
    <definedName name="MD_Cum_PL" localSheetId="0">Paid [17]Lag!$A$366:$U$430</definedName>
    <definedName name="MD_Cum_PL" localSheetId="3">Paid [17]Lag!$A$366:$U$430</definedName>
    <definedName name="MD_Cum_PL" localSheetId="6">Paid [17]Lag!$A$366:$U$430</definedName>
    <definedName name="MD_Cum_PL" localSheetId="10">Paid [17]Lag!$A$366:$U$430</definedName>
    <definedName name="MD_Cum_PL" localSheetId="13">Paid [17]Lag!$A$366:$U$430</definedName>
    <definedName name="MD_Cum_PL" localSheetId="17">Paid [17]Lag!$A$366:$U$430</definedName>
    <definedName name="MD_Cum_PL" localSheetId="20">Paid [17]Lag!$A$366:$U$430</definedName>
    <definedName name="MD_Cum_PL">Paid [17]Lag!$A$366:$U$430</definedName>
    <definedName name="MD_Cum_RL" localSheetId="1">Receipt [17]Lag!$A$324:$O$394</definedName>
    <definedName name="MD_Cum_RL" localSheetId="7">Receipt [17]Lag!$A$324:$O$394</definedName>
    <definedName name="MD_Cum_RL" localSheetId="0">Receipt [17]Lag!$A$324:$O$394</definedName>
    <definedName name="MD_Cum_RL" localSheetId="3">Receipt [17]Lag!$A$324:$O$394</definedName>
    <definedName name="MD_Cum_RL" localSheetId="6">Receipt [17]Lag!$A$324:$O$394</definedName>
    <definedName name="MD_Cum_RL" localSheetId="10">Receipt [17]Lag!$A$324:$O$394</definedName>
    <definedName name="MD_Cum_RL" localSheetId="13">Receipt [17]Lag!$A$324:$O$394</definedName>
    <definedName name="MD_Cum_RL" localSheetId="17">Receipt [17]Lag!$A$324:$O$394</definedName>
    <definedName name="MD_Cum_RL" localSheetId="20">Receipt [17]Lag!$A$324:$O$394</definedName>
    <definedName name="MD_Cum_RL">Receipt [17]Lag!$A$324:$O$394</definedName>
    <definedName name="MD_Factor_PL" localSheetId="1">Paid [17]Lag!$A$434:$U$504</definedName>
    <definedName name="MD_Factor_PL" localSheetId="7">Paid [17]Lag!$A$434:$U$504</definedName>
    <definedName name="MD_Factor_PL" localSheetId="0">Paid [17]Lag!$A$434:$U$504</definedName>
    <definedName name="MD_Factor_PL" localSheetId="3">Paid [17]Lag!$A$434:$U$504</definedName>
    <definedName name="MD_Factor_PL" localSheetId="6">Paid [17]Lag!$A$434:$U$504</definedName>
    <definedName name="MD_Factor_PL" localSheetId="10">Paid [17]Lag!$A$434:$U$504</definedName>
    <definedName name="MD_Factor_PL" localSheetId="13">Paid [17]Lag!$A$434:$U$504</definedName>
    <definedName name="MD_Factor_PL" localSheetId="17">Paid [17]Lag!$A$434:$U$504</definedName>
    <definedName name="MD_Factor_PL" localSheetId="20">Paid [17]Lag!$A$434:$U$504</definedName>
    <definedName name="MD_Factor_PL">Paid [17]Lag!$A$434:$U$504</definedName>
    <definedName name="MD_Factor_RL" localSheetId="1">Receipt [17]Lag!$A$399:$S$458</definedName>
    <definedName name="MD_Factor_RL" localSheetId="7">Receipt [17]Lag!$A$399:$S$458</definedName>
    <definedName name="MD_Factor_RL" localSheetId="0">Receipt [17]Lag!$A$399:$S$458</definedName>
    <definedName name="MD_Factor_RL" localSheetId="3">Receipt [17]Lag!$A$399:$S$458</definedName>
    <definedName name="MD_Factor_RL" localSheetId="6">Receipt [17]Lag!$A$399:$S$458</definedName>
    <definedName name="MD_Factor_RL" localSheetId="10">Receipt [17]Lag!$A$399:$S$458</definedName>
    <definedName name="MD_Factor_RL" localSheetId="13">Receipt [17]Lag!$A$399:$S$458</definedName>
    <definedName name="MD_Factor_RL" localSheetId="17">Receipt [17]Lag!$A$399:$S$458</definedName>
    <definedName name="MD_Factor_RL" localSheetId="20">Receipt [17]Lag!$A$399:$S$458</definedName>
    <definedName name="MD_Factor_RL">Receipt [17]Lag!$A$399:$S$458</definedName>
    <definedName name="MD_Incr_PL" localSheetId="1">Paid [17]Lag!$A$302:$U$362</definedName>
    <definedName name="MD_Incr_PL" localSheetId="7">Paid [17]Lag!$A$302:$U$362</definedName>
    <definedName name="MD_Incr_PL" localSheetId="0">Paid [17]Lag!$A$302:$U$362</definedName>
    <definedName name="MD_Incr_PL" localSheetId="3">Paid [17]Lag!$A$302:$U$362</definedName>
    <definedName name="MD_Incr_PL" localSheetId="6">Paid [17]Lag!$A$302:$U$362</definedName>
    <definedName name="MD_Incr_PL" localSheetId="10">Paid [17]Lag!$A$302:$U$362</definedName>
    <definedName name="MD_Incr_PL" localSheetId="13">Paid [17]Lag!$A$302:$U$362</definedName>
    <definedName name="MD_Incr_PL" localSheetId="17">Paid [17]Lag!$A$302:$U$362</definedName>
    <definedName name="MD_Incr_PL" localSheetId="20">Paid [17]Lag!$A$302:$U$362</definedName>
    <definedName name="MD_Incr_PL">Paid [17]Lag!$A$302:$U$362</definedName>
    <definedName name="MD_Incremental_RL" localSheetId="1">#REF!</definedName>
    <definedName name="MD_Incremental_RL" localSheetId="0">#REF!</definedName>
    <definedName name="MD_Incremental_RL" localSheetId="3">#REF!</definedName>
    <definedName name="MD_Incremental_RL" localSheetId="6">#REF!</definedName>
    <definedName name="MD_Incremental_RL" localSheetId="10">#REF!</definedName>
    <definedName name="MD_Incremental_RL" localSheetId="13">#REF!</definedName>
    <definedName name="MD_Incremental_RL" localSheetId="17">#REF!</definedName>
    <definedName name="MD_Incremental_RL">#REF!</definedName>
    <definedName name="MD_Projection_PL" localSheetId="1">Paid [17]Lag!$A$516:$R$587</definedName>
    <definedName name="MD_Projection_PL" localSheetId="7">Paid [17]Lag!$A$516:$R$587</definedName>
    <definedName name="MD_Projection_PL" localSheetId="0">Paid [17]Lag!$A$516:$R$587</definedName>
    <definedName name="MD_Projection_PL" localSheetId="3">Paid [17]Lag!$A$516:$R$587</definedName>
    <definedName name="MD_Projection_PL" localSheetId="6">Paid [17]Lag!$A$516:$R$587</definedName>
    <definedName name="MD_Projection_PL" localSheetId="10">Paid [17]Lag!$A$516:$R$587</definedName>
    <definedName name="MD_Projection_PL" localSheetId="13">Paid [17]Lag!$A$516:$R$587</definedName>
    <definedName name="MD_Projection_PL" localSheetId="17">Paid [17]Lag!$A$516:$R$587</definedName>
    <definedName name="MD_Projection_PL" localSheetId="20">Paid [17]Lag!$A$516:$R$587</definedName>
    <definedName name="MD_Projection_PL">Paid [17]Lag!$A$516:$R$587</definedName>
    <definedName name="MD_Projection_RL" localSheetId="1">Receipt [17]Lag!$A$470:$R$532</definedName>
    <definedName name="MD_Projection_RL" localSheetId="7">Receipt [17]Lag!$A$470:$R$532</definedName>
    <definedName name="MD_Projection_RL" localSheetId="0">Receipt [17]Lag!$A$470:$R$532</definedName>
    <definedName name="MD_Projection_RL" localSheetId="3">Receipt [17]Lag!$A$470:$R$532</definedName>
    <definedName name="MD_Projection_RL" localSheetId="6">Receipt [17]Lag!$A$470:$R$532</definedName>
    <definedName name="MD_Projection_RL" localSheetId="10">Receipt [17]Lag!$A$470:$R$532</definedName>
    <definedName name="MD_Projection_RL" localSheetId="13">Receipt [17]Lag!$A$470:$R$532</definedName>
    <definedName name="MD_Projection_RL" localSheetId="17">Receipt [17]Lag!$A$470:$R$532</definedName>
    <definedName name="MD_Projection_RL" localSheetId="20">Receipt [17]Lag!$A$470:$R$532</definedName>
    <definedName name="MD_Projection_RL">Receipt [17]Lag!$A$470:$R$532</definedName>
    <definedName name="MDFLAG">[62]Sheet1!$A$2:$C$92</definedName>
    <definedName name="ME">[21]Table!$B$2</definedName>
    <definedName name="ME_HMO_BB">#REF!</definedName>
    <definedName name="ME_HMO_FD">#REF!</definedName>
    <definedName name="ME_HMO_OTHER">#REF!</definedName>
    <definedName name="ME_POS">#REF!</definedName>
    <definedName name="ME_PPO_BRONZE">#REF!</definedName>
    <definedName name="ME_PPO_CH_PLUS">#REF!</definedName>
    <definedName name="ME_PPO_HSA">#REF!</definedName>
    <definedName name="ME_PPO_IND">#REF!</definedName>
    <definedName name="ME_PPO_ND">#REF!</definedName>
    <definedName name="ME_PPO_Options">#REF!</definedName>
    <definedName name="ME_PPO_OTHER">#REF!</definedName>
    <definedName name="Medical">#REF!</definedName>
    <definedName name="Members">'[20]MO Prem Data'!$H:$H</definedName>
    <definedName name="Membership_with_Broker_Data">#REF!</definedName>
    <definedName name="MEmdcommytd">#REF!</definedName>
    <definedName name="MEPMPMVar">#REF!</definedName>
    <definedName name="MEPMPMVarBE">#REF!</definedName>
    <definedName name="Method">#REF!</definedName>
    <definedName name="Methods" localSheetId="8">[63]Calc!$G$16:$G$19</definedName>
    <definedName name="Methods" localSheetId="9">[63]Calc!$G$16:$G$19</definedName>
    <definedName name="Methods">[64]Calc!$G$16:$G$19</definedName>
    <definedName name="MI2017_1" localSheetId="1">#REF!</definedName>
    <definedName name="MI2017_1" localSheetId="0">#REF!</definedName>
    <definedName name="MI2017_1" localSheetId="3">#REF!</definedName>
    <definedName name="MI2017_1" localSheetId="6">#REF!</definedName>
    <definedName name="MI2017_1" localSheetId="10">#REF!</definedName>
    <definedName name="MI2017_1" localSheetId="13">#REF!</definedName>
    <definedName name="MI2017_1" localSheetId="17">#REF!</definedName>
    <definedName name="MI2017_1" localSheetId="8">#REF!</definedName>
    <definedName name="MI2017_1" localSheetId="9">#REF!</definedName>
    <definedName name="MI2017_1">#REF!</definedName>
    <definedName name="MI2017_2" localSheetId="1">#REF!</definedName>
    <definedName name="MI2017_2" localSheetId="0">#REF!</definedName>
    <definedName name="MI2017_2" localSheetId="3">#REF!</definedName>
    <definedName name="MI2017_2" localSheetId="6">#REF!</definedName>
    <definedName name="MI2017_2" localSheetId="10">#REF!</definedName>
    <definedName name="MI2017_2" localSheetId="13">#REF!</definedName>
    <definedName name="MI2017_2" localSheetId="17">#REF!</definedName>
    <definedName name="MI2017_2" localSheetId="8">#REF!</definedName>
    <definedName name="MI2017_2" localSheetId="9">#REF!</definedName>
    <definedName name="MI2017_2">#REF!</definedName>
    <definedName name="MM" localSheetId="1">#REF!</definedName>
    <definedName name="MM" localSheetId="0">#REF!</definedName>
    <definedName name="MM" localSheetId="3">#REF!</definedName>
    <definedName name="MM" localSheetId="6">#REF!</definedName>
    <definedName name="MM" localSheetId="10">#REF!</definedName>
    <definedName name="MM" localSheetId="13">#REF!</definedName>
    <definedName name="MM" localSheetId="17">#REF!</definedName>
    <definedName name="MM">#REF!</definedName>
    <definedName name="MMFIVE">#REF!</definedName>
    <definedName name="MMFOUR">#REF!</definedName>
    <definedName name="MMONE">#REF!</definedName>
    <definedName name="MMS">[15]MIX_OUTPUT!$M:$M</definedName>
    <definedName name="MMTHREE">#REF!</definedName>
    <definedName name="MMTWO">#REF!</definedName>
    <definedName name="Model_Flag">#REF!</definedName>
    <definedName name="ModelName" localSheetId="1">Paid [17]Lag!$B$4</definedName>
    <definedName name="ModelName" localSheetId="7">Paid [17]Lag!$B$4</definedName>
    <definedName name="ModelName" localSheetId="0">Paid [17]Lag!$B$4</definedName>
    <definedName name="ModelName" localSheetId="3">Paid [17]Lag!$B$4</definedName>
    <definedName name="ModelName" localSheetId="6">Paid [17]Lag!$B$4</definedName>
    <definedName name="ModelName" localSheetId="10">Paid [17]Lag!$B$4</definedName>
    <definedName name="ModelName" localSheetId="13">Paid [17]Lag!$B$4</definedName>
    <definedName name="ModelName" localSheetId="17">Paid [17]Lag!$B$4</definedName>
    <definedName name="ModelName" localSheetId="20">Paid [17]Lag!$B$4</definedName>
    <definedName name="ModelName">Paid [17]Lag!$B$4</definedName>
    <definedName name="ModelProjections">[27]Model!$R$5:$X$13</definedName>
    <definedName name="Months">'[11]Accounting Balance Sheet'!$T$2:$U$13</definedName>
    <definedName name="MSAList1">[13]Controls!$D$92:$D$126</definedName>
    <definedName name="MSAList2">[13]Controls!$E$92:$E$126</definedName>
    <definedName name="MSAList3">[13]Controls!$F$92:$F$126</definedName>
    <definedName name="MSAList4">[13]Controls!$G$92:$G$126</definedName>
    <definedName name="MSAList5">[13]Controls!$H$92:$H$126</definedName>
    <definedName name="MSANumber1">[13]Controls!$C$85</definedName>
    <definedName name="MSANumber2">[13]Controls!$C$86</definedName>
    <definedName name="MSANumber3">[13]Controls!$C$87</definedName>
    <definedName name="MSANumber4">[13]Controls!$C$88</definedName>
    <definedName name="MSANumber5">[13]Controls!$C$89</definedName>
    <definedName name="MSAValue1">[13]Controls!$D$85</definedName>
    <definedName name="MSAValue2">[13]Controls!$D$86</definedName>
    <definedName name="MSAValue3">[13]Controls!$D$87</definedName>
    <definedName name="MSAValue4">[13]Controls!$D$88</definedName>
    <definedName name="MSAValue5">[13]Controls!$D$89</definedName>
    <definedName name="n">[61]BOC!$B$2:$C$37</definedName>
    <definedName name="name1">[65]support!$AP$85:$AS$85,[65]support!$AW$85:$AZ$85</definedName>
    <definedName name="NB_Ind">'[20]MO Prem Data'!$K:$K</definedName>
    <definedName name="NBMMSColOff">[20]Inputs!$L$28</definedName>
    <definedName name="NBMMSRowOff">[20]Inputs!$M$28</definedName>
    <definedName name="NBPremColOff">[20]Inputs!$L$27</definedName>
    <definedName name="NBPremRowOff">[20]Inputs!$M$27</definedName>
    <definedName name="NBYearMo">[20]Inputs!$C$7</definedName>
    <definedName name="NC_01">#REF!</definedName>
    <definedName name="NC_Liab">'[19]Liability (Non-Cred)'!$B$2:$AB$75</definedName>
    <definedName name="NC_MHSA">'[19]MH-SA'!$C$4:$AC$31</definedName>
    <definedName name="NC_Prorate">'[19]Prorate (Non-Cred)'!$B$2:$AB$75</definedName>
    <definedName name="NC_Units">'[19]Units (Non-Cred)'!$B$2:$AB$75</definedName>
    <definedName name="NCnew">'[19]Liability (Non-Cred)'!$B$2:$AB$75</definedName>
    <definedName name="net_chrg">#REF!</definedName>
    <definedName name="net_chrg1">#REF!</definedName>
    <definedName name="net_chrg2">#REF!</definedName>
    <definedName name="net_PMPM">#REF!</definedName>
    <definedName name="net_pmpm1">#REF!</definedName>
    <definedName name="net_pmpm2">#REF!</definedName>
    <definedName name="NetCostSheets">'[13]Print Flags'!$B$12</definedName>
    <definedName name="Network">'[66]Drop Downs'!#REF!</definedName>
    <definedName name="new">'[9]Units (Non-Cred)'!$B$2:$AB$75</definedName>
    <definedName name="New123graph" hidden="1">[18]trends!#REF!</definedName>
    <definedName name="newrange" hidden="1">[18]trends!#REF!</definedName>
    <definedName name="NH_HMO_BB">#REF!</definedName>
    <definedName name="NH_HMO_BRONZE">#REF!</definedName>
    <definedName name="NH_HMO_FD">#REF!</definedName>
    <definedName name="NH_HMO_OTHER">#REF!</definedName>
    <definedName name="NH_HMO_TNW">#REF!</definedName>
    <definedName name="NH_POS">#REF!</definedName>
    <definedName name="NH_PPO_BB">#REF!</definedName>
    <definedName name="NH_PPO_CH_PLUS">#REF!</definedName>
    <definedName name="NH_PPO_FD">#REF!</definedName>
    <definedName name="NH_PPO_HSA">#REF!</definedName>
    <definedName name="NH_PPO_Options">#REF!</definedName>
    <definedName name="NH_PPO_OTHER">#REF!</definedName>
    <definedName name="NH_PPO_TNW">#REF!</definedName>
    <definedName name="NHBOC">[67]Sheet1!$C$1:$C$65536</definedName>
    <definedName name="NHCityLookup">[27]Model!$DH$2</definedName>
    <definedName name="NHPMPMVar">#REF!</definedName>
    <definedName name="NHPMPMVarBE">#REF!</definedName>
    <definedName name="NHTerritories">[27]Model!$DD$5:$DF$273</definedName>
    <definedName name="nn">#REF!</definedName>
    <definedName name="NONG4AgeSexChange">#REF!</definedName>
    <definedName name="NONG4AllClaimsSummary">#REF!</definedName>
    <definedName name="NONG4AllTrendsSummary">#REF!</definedName>
    <definedName name="NONG4BeginPrintClaimsSumm">#REF!</definedName>
    <definedName name="NONG4BenefitAdj">#REF!</definedName>
    <definedName name="NONG4ConversionFactorCalc">#REF!</definedName>
    <definedName name="NONG4ERFLimitConversionDetails">#REF!</definedName>
    <definedName name="NONG4FirstOldData">#REF!</definedName>
    <definedName name="NONG4FirstOldTrend">#REF!</definedName>
    <definedName name="NONG4LossRatio">#REF!</definedName>
    <definedName name="NONG4Page1End">#REF!</definedName>
    <definedName name="NONG4Page1Header">#REF!</definedName>
    <definedName name="NONG4Page2Begin">#REF!</definedName>
    <definedName name="NONG4Page2ContractTotalArea">#REF!</definedName>
    <definedName name="NONG4Page2End">#REF!</definedName>
    <definedName name="NONG4Page2Header">#REF!</definedName>
    <definedName name="NONG4Page2Products1">#REF!</definedName>
    <definedName name="NONG4Page2Products2">#REF!</definedName>
    <definedName name="NONG4Page2Products3">#REF!</definedName>
    <definedName name="NONG4Premium">#REF!</definedName>
    <definedName name="NONG4PrintAgeSex">#REF!</definedName>
    <definedName name="NONG4PrintDataHeader">#REF!</definedName>
    <definedName name="NONG4Prod1NewInd">#REF!</definedName>
    <definedName name="NONG4Prod1OldInd">#REF!</definedName>
    <definedName name="NONG4Prod2NewInd">#REF!</definedName>
    <definedName name="NONG4Prod2OldInd">#REF!</definedName>
    <definedName name="NONG4Prod3NewInd">#REF!</definedName>
    <definedName name="NONG4Prod3OldInd">#REF!</definedName>
    <definedName name="NONG4Prod4NewInd">#REF!</definedName>
    <definedName name="NONG4Prod4OldInd">#REF!</definedName>
    <definedName name="NONG4WorkingPrintAreaBegin">#REF!</definedName>
    <definedName name="now">[60]Detail!#REF!</definedName>
    <definedName name="Number_A">'[44]Val Data'!$F$2:$F$7</definedName>
    <definedName name="NumberofAreas">'[13]User Input'!$R$14</definedName>
    <definedName name="OBSdwnldFSEN">#REF!</definedName>
    <definedName name="Old">#REF!</definedName>
    <definedName name="OLE_LINK1" localSheetId="17">'Q6'!#REF!</definedName>
    <definedName name="oo">'[19]Liability (Non-Cred)'!$B$2:$AB$75</definedName>
    <definedName name="oojop">'[19]Liability (Non-Cred)'!$B$2:$AB$75</definedName>
    <definedName name="OON_SUMMARY">#REF!</definedName>
    <definedName name="OON_SUMMDOC1">#REF!</definedName>
    <definedName name="OON_SUMMDOC2">#REF!</definedName>
    <definedName name="OP_SUMM2">[55]OP_SUMM2!#REF!</definedName>
    <definedName name="OP_SUMMARY" localSheetId="1">#REF!</definedName>
    <definedName name="OP_SUMMARY" localSheetId="0">#REF!</definedName>
    <definedName name="OP_SUMMARY" localSheetId="3">#REF!</definedName>
    <definedName name="OP_SUMMARY" localSheetId="6">#REF!</definedName>
    <definedName name="OP_SUMMARY" localSheetId="10">#REF!</definedName>
    <definedName name="OP_SUMMARY" localSheetId="13">#REF!</definedName>
    <definedName name="OP_SUMMARY" localSheetId="17">#REF!</definedName>
    <definedName name="OP_SUMMARY">#REF!</definedName>
    <definedName name="Op_svcflg_test" localSheetId="1">#REF!</definedName>
    <definedName name="Op_svcflg_test" localSheetId="0">#REF!</definedName>
    <definedName name="Op_svcflg_test" localSheetId="3">#REF!</definedName>
    <definedName name="Op_svcflg_test" localSheetId="6">#REF!</definedName>
    <definedName name="Op_svcflg_test" localSheetId="10">#REF!</definedName>
    <definedName name="Op_svcflg_test" localSheetId="13">#REF!</definedName>
    <definedName name="Op_svcflg_test" localSheetId="17">#REF!</definedName>
    <definedName name="Op_svcflg_test">#REF!</definedName>
    <definedName name="OPLYear" localSheetId="1">#REF!</definedName>
    <definedName name="OPLYear" localSheetId="0">#REF!</definedName>
    <definedName name="OPLYear" localSheetId="3">#REF!</definedName>
    <definedName name="OPLYear" localSheetId="6">#REF!</definedName>
    <definedName name="OPLYear" localSheetId="10">#REF!</definedName>
    <definedName name="OPLYear" localSheetId="13">#REF!</definedName>
    <definedName name="OPLYear" localSheetId="17">#REF!</definedName>
    <definedName name="OPLYear">#REF!</definedName>
    <definedName name="OPReimbCardio">[13]Controls!$D$185</definedName>
    <definedName name="OPReimbER">[13]Controls!$D$180</definedName>
    <definedName name="OPReimbList">[13]Controls!$D$190:$D$191</definedName>
    <definedName name="OPReimbListSurg">[13]Controls!$D$190:$D$192</definedName>
    <definedName name="OPReimbMaternity">[13]Controls!$D$188</definedName>
    <definedName name="OPReimbOther">[13]Controls!$D$187</definedName>
    <definedName name="OPReimbPath">[13]Controls!$D$183</definedName>
    <definedName name="OPReimbPharmacy">[13]Controls!$D$184</definedName>
    <definedName name="OPReimbPT">[13]Controls!$D$186</definedName>
    <definedName name="OPReimbRad">[13]Controls!$D$182</definedName>
    <definedName name="OPReimbSurgery">[13]Controls!$D$181</definedName>
    <definedName name="OPSurgManaged">'[13]Input Flags'!$D$12</definedName>
    <definedName name="orig_data_1">OFFSET([42]OriginalData!$B$6,0,0,[42]OriginalData!$G$1,1)</definedName>
    <definedName name="orig_data_2">OFFSET([42]OriginalData!$C$6,0,0,[42]OriginalData!$G$1,1)</definedName>
    <definedName name="orig_data_inc_mnth">OFFSET([42]OriginalData!$A$6,0,0,[42]OriginalData!$G$1,1)</definedName>
    <definedName name="OtherReimbAmb">[13]Controls!$D$203</definedName>
    <definedName name="OtherReimbDME">[13]Controls!$D$204</definedName>
    <definedName name="OtherReimbGlasses">[13]Controls!$D$206</definedName>
    <definedName name="OtherReimbHH">[13]Controls!$D$202</definedName>
    <definedName name="OtherReimbPros">[13]Controls!$D$205</definedName>
    <definedName name="OV_CPDS">#REF!</definedName>
    <definedName name="PAGE6">#REF!</definedName>
    <definedName name="Page6a">#REF!</definedName>
    <definedName name="PaidSeasonality">'[12]Seasonality Data'!$I:$I</definedName>
    <definedName name="PaperRxSubmission">[13]Controls!#REF!</definedName>
    <definedName name="payroll">[68]CBUDGET!$A$5:$F$1254</definedName>
    <definedName name="PGH">'[10]Worksheet D:Worksheet H'!$B$1:$BY$32</definedName>
    <definedName name="PGI">'[10]Worksheet D:Worksheet I'!$B$1:$CK$24</definedName>
    <definedName name="PHYS_SUMM">[55]PHYS_SUMM!#REF!</definedName>
    <definedName name="PhysReimbDiscount">[13]Controls!$C$194</definedName>
    <definedName name="PhysReimbPercentile">[13]Controls!$C$196</definedName>
    <definedName name="PhysReimbRBRVS">[69]Controls!$C$195</definedName>
    <definedName name="PHYSREPRICE07" localSheetId="1">#REF!</definedName>
    <definedName name="PHYSREPRICE07" localSheetId="0">#REF!</definedName>
    <definedName name="PHYSREPRICE07" localSheetId="3">#REF!</definedName>
    <definedName name="PHYSREPRICE07" localSheetId="6">#REF!</definedName>
    <definedName name="PHYSREPRICE07" localSheetId="10">#REF!</definedName>
    <definedName name="PHYSREPRICE07" localSheetId="13">#REF!</definedName>
    <definedName name="PHYSREPRICE07" localSheetId="17">#REF!</definedName>
    <definedName name="PHYSREPRICE07">#REF!</definedName>
    <definedName name="PIPA" localSheetId="1">#REF!</definedName>
    <definedName name="PIPA" localSheetId="0">#REF!</definedName>
    <definedName name="PIPA" localSheetId="3">#REF!</definedName>
    <definedName name="PIPA" localSheetId="6">#REF!</definedName>
    <definedName name="PIPA" localSheetId="10">#REF!</definedName>
    <definedName name="PIPA" localSheetId="13">#REF!</definedName>
    <definedName name="PIPA" localSheetId="17">#REF!</definedName>
    <definedName name="PIPA">#REF!</definedName>
    <definedName name="Plan_Flag" localSheetId="1">#REF!</definedName>
    <definedName name="Plan_Flag" localSheetId="0">#REF!</definedName>
    <definedName name="Plan_Flag" localSheetId="3">#REF!</definedName>
    <definedName name="Plan_Flag" localSheetId="6">#REF!</definedName>
    <definedName name="Plan_Flag" localSheetId="10">#REF!</definedName>
    <definedName name="Plan_Flag" localSheetId="13">#REF!</definedName>
    <definedName name="Plan_Flag" localSheetId="17">#REF!</definedName>
    <definedName name="Plan_Flag">#REF!</definedName>
    <definedName name="PlanChoices">[70]Notes!$Q$9:$Q$23</definedName>
    <definedName name="PlanID3">[16]Model!$D$21</definedName>
    <definedName name="PlanID4">[16]Model!$E$21</definedName>
    <definedName name="PlanInput">'[71]Benefit Input'!$L$3</definedName>
    <definedName name="PM">[32]Data!$C$5</definedName>
    <definedName name="PMPM_analysis" localSheetId="1">PMPM [72]analysis!$A$26:$J$82</definedName>
    <definedName name="PMPM_analysis" localSheetId="7">PMPM [72]analysis!$A$26:$J$82</definedName>
    <definedName name="PMPM_analysis" localSheetId="0">PMPM [72]analysis!$A$26:$J$82</definedName>
    <definedName name="PMPM_analysis" localSheetId="3">PMPM [72]analysis!$A$26:$J$82</definedName>
    <definedName name="PMPM_analysis" localSheetId="6">PMPM [72]analysis!$A$26:$J$82</definedName>
    <definedName name="PMPM_analysis" localSheetId="10">PMPM [72]analysis!$A$26:$J$82</definedName>
    <definedName name="PMPM_analysis" localSheetId="13">PMPM [72]analysis!$A$26:$J$82</definedName>
    <definedName name="PMPM_analysis" localSheetId="17">PMPM [72]analysis!$A$26:$J$82</definedName>
    <definedName name="PMPM_analysis" localSheetId="20">PMPM [72]analysis!$A$26:$J$82</definedName>
    <definedName name="PMPM_analysis">PMPM [72]analysis!$A$26:$J$82</definedName>
    <definedName name="PMPMMED">'[27]PMPM''s'!$A$7:$BO$51</definedName>
    <definedName name="PMPMRX">'[27]PMPM''s'!$A$59:$BO$103</definedName>
    <definedName name="po">'[19]Prorate (Non-Cred)'!$B$2:$AB$75</definedName>
    <definedName name="PodiatryGate">'[13]Input Flags'!$D$9</definedName>
    <definedName name="POS_CLAIM_COST">#REF!</definedName>
    <definedName name="POSPlan">[13]Controls!$C$1</definedName>
    <definedName name="ppc">#REF!</definedName>
    <definedName name="Prem">'[20]MO Prem Data'!$O:$O</definedName>
    <definedName name="premium">'[19]Prorate (Non-Cred)'!$B$2:$AB$75</definedName>
    <definedName name="prevDualRates1">[27]Model!$B$36</definedName>
    <definedName name="prevDualRates2">[27]Model!$C$36</definedName>
    <definedName name="prevEKRates1">[27]Model!$B$35</definedName>
    <definedName name="prevEKRates2">[27]Model!$C$35</definedName>
    <definedName name="prevFamRates1">[27]Model!$B$37</definedName>
    <definedName name="prevFamRates2">[27]Model!$C$37</definedName>
    <definedName name="prevIndRates1">[27]Model!$B$34</definedName>
    <definedName name="prevIndRates2">[27]Model!$C$34</definedName>
    <definedName name="PricingKey">'[20]Pricing Input Summary'!$B:$B</definedName>
    <definedName name="PricingSummary">'[73]Pricing Input Summary'!$B:$O</definedName>
    <definedName name="_xlnm.Print_Area" localSheetId="1">UCL [74]factors!$A$1:$Q$53</definedName>
    <definedName name="_xlnm.Print_Area" localSheetId="7">UCL [74]factors!$A$1:$Q$53</definedName>
    <definedName name="_xlnm.Print_Area" localSheetId="0">UCL [74]factors!$A$1:$Q$53</definedName>
    <definedName name="_xlnm.Print_Area" localSheetId="3">UCL [74]factors!$A$1:$Q$53</definedName>
    <definedName name="_xlnm.Print_Area" localSheetId="6">UCL [74]factors!$A$1:$Q$53</definedName>
    <definedName name="_xlnm.Print_Area" localSheetId="10">UCL [74]factors!$A$1:$Q$53</definedName>
    <definedName name="_xlnm.Print_Area" localSheetId="13">UCL [74]factors!$A$1:$Q$53</definedName>
    <definedName name="_xlnm.Print_Area" localSheetId="17">UCL [74]factors!$A$1:$Q$53</definedName>
    <definedName name="_xlnm.Print_Area" localSheetId="20">UCL [74]factors!$A$1:$Q$53</definedName>
    <definedName name="_xlnm.Print_Area">UCL [74]factors!$A$1:$Q$53</definedName>
    <definedName name="Print_Area_MI" localSheetId="1">#REF!</definedName>
    <definedName name="Print_Area_MI" localSheetId="0">#REF!</definedName>
    <definedName name="Print_Area_MI" localSheetId="3">#REF!</definedName>
    <definedName name="Print_Area_MI" localSheetId="6">#REF!</definedName>
    <definedName name="Print_Area_MI" localSheetId="10">#REF!</definedName>
    <definedName name="Print_Area_MI" localSheetId="13">#REF!</definedName>
    <definedName name="Print_Area_MI" localSheetId="17">#REF!</definedName>
    <definedName name="Print_Area_MI">#REF!</definedName>
    <definedName name="Print_Titles_MI" localSheetId="1">#REF!</definedName>
    <definedName name="Print_Titles_MI" localSheetId="0">#REF!</definedName>
    <definedName name="Print_Titles_MI" localSheetId="3">#REF!</definedName>
    <definedName name="Print_Titles_MI" localSheetId="6">#REF!</definedName>
    <definedName name="Print_Titles_MI" localSheetId="10">#REF!</definedName>
    <definedName name="Print_Titles_MI" localSheetId="13">#REF!</definedName>
    <definedName name="Print_Titles_MI" localSheetId="17">#REF!</definedName>
    <definedName name="Print_Titles_MI">#REF!</definedName>
    <definedName name="print1" localSheetId="1">#REF!</definedName>
    <definedName name="print1" localSheetId="0">#REF!</definedName>
    <definedName name="print1" localSheetId="3">#REF!</definedName>
    <definedName name="print1" localSheetId="6">#REF!</definedName>
    <definedName name="print1" localSheetId="10">#REF!</definedName>
    <definedName name="print1" localSheetId="13">#REF!</definedName>
    <definedName name="print1" localSheetId="17">#REF!</definedName>
    <definedName name="print1">#REF!</definedName>
    <definedName name="PrintCPD">'[13]Print Flags'!$B$26</definedName>
    <definedName name="Priority">'[44]Val Data'!$I$2:$I$5</definedName>
    <definedName name="proc">#REF!</definedName>
    <definedName name="Prod">[75]Product!$B$4:$I$47</definedName>
    <definedName name="ProdList">[20]Inputs!$E$38:$E$40</definedName>
    <definedName name="prodtype3">[16]Model!$D$98</definedName>
    <definedName name="prodtype4">[16]Model!$E$98</definedName>
    <definedName name="product">[48]Sheet1!$A:$B</definedName>
    <definedName name="PROJECTIONBYTREATGROUP">#REF!</definedName>
    <definedName name="ProjectionMonths">#REF!</definedName>
    <definedName name="ProjectionYear">#REF!</definedName>
    <definedName name="PROVIDER_INFLATORS">#REF!</definedName>
    <definedName name="PsychGate">'[13]Input Flags'!$D$11</definedName>
    <definedName name="PTax">[21]Table!$A$38:$B$40</definedName>
    <definedName name="Ptype">[60]Parameter!$C$13</definedName>
    <definedName name="PYTable">[76]Memo!#REF!</definedName>
    <definedName name="q">'[37]RateModel Input'!$D$14</definedName>
    <definedName name="QC_TABLE">[77]QC_Sheet!#REF!</definedName>
    <definedName name="qqq">#REF!</definedName>
    <definedName name="qryRenee">#REF!</definedName>
    <definedName name="QryRenewalLossRatioInfoExcel">#REF!</definedName>
    <definedName name="Quarter">'[11]2017 Accounting PL - CM and YTD'!$T$2:$V$13</definedName>
    <definedName name="Quarter1">#REF!</definedName>
    <definedName name="qwe" hidden="1">[18]trends!#REF!</definedName>
    <definedName name="qweq">'[19]Units (Non-Cred)'!$B$2:$AB$75</definedName>
    <definedName name="qweqwe">'[19]Prorate (Non-Cred)'!$B$2:$AB$75</definedName>
    <definedName name="RA">'[66]Drop Downs'!#REF!</definedName>
    <definedName name="range_stmt">OFFSET([42]OriginalData!$AT$4,[42]OriginalData!$A$62+10,0,36-([42]OriginalData!$A$62+10),1)</definedName>
    <definedName name="range_valuation">OFFSET([42]OriginalData!$AT$4,[42]OriginalData!$A$62+10+[42]OriginalData!$B$62-1,0,36-([42]OriginalData!$A$62+10+[42]OriginalData!$B$62-1),1)</definedName>
    <definedName name="RateYear">#REF!</definedName>
    <definedName name="rating">'[78]rating segment'!$A$2:$I$13709</definedName>
    <definedName name="RBRVSFeeSched">[69]Controls!$C$198</definedName>
    <definedName name="RBRVSInputCFs">[13]Controls!$C$200</definedName>
    <definedName name="RBRVSMultiple">[13]Controls!$C$199</definedName>
    <definedName name="Recover">[79]Macro1!$A$99</definedName>
    <definedName name="RegionList">[13]GPCI!$B$3:$B$92</definedName>
    <definedName name="RegionNumber">[13]Controls!$C$249</definedName>
    <definedName name="RegionValue">[13]Controls!$D$249</definedName>
    <definedName name="RequestedTier">[16]Model!$B$18</definedName>
    <definedName name="ReservePMPM">#REF!</definedName>
    <definedName name="ReservePMPMBE">#REF!</definedName>
    <definedName name="reten_ppo_asc">#REF!</definedName>
    <definedName name="reten_ppo_ins">#REF!</definedName>
    <definedName name="reten_std_asc">#REF!</definedName>
    <definedName name="reten_std_ins">#REF!</definedName>
    <definedName name="reten_std_ins1">#REF!</definedName>
    <definedName name="revsharetable">'[80]Pricing Grids'!$B$58:$C$68</definedName>
    <definedName name="revsharetable4tc">'[80]Pricing Grids'!$B$72:$C$76</definedName>
    <definedName name="Risk_Factors">'[44]Risk Factors'!$B$24:$B$102</definedName>
    <definedName name="Risk_Response">'[44]Val Data'!$G$2:$G$6</definedName>
    <definedName name="RNWMMSColOff">[20]Inputs!$L$30</definedName>
    <definedName name="RNWMMSRowOff">[20]Inputs!$M$30</definedName>
    <definedName name="RNWPremColOff">[20]Inputs!$L$29</definedName>
    <definedName name="RNWPremRowOff">[20]Inputs!$M$29</definedName>
    <definedName name="RNWYearMo">[20]Inputs!$C$5</definedName>
    <definedName name="Roll_up_data">#REF!</definedName>
    <definedName name="RowOffset">[81]Notes!$N$26</definedName>
    <definedName name="RROPP05">#REF!</definedName>
    <definedName name="rty">'[19]MH-SA'!$C$4:$AC$31</definedName>
    <definedName name="Rx">[82]BOC!$E$2:$Q$19</definedName>
    <definedName name="RxBOC">[83]BOC!$H$3:$J$52</definedName>
    <definedName name="RXCOSTPERSERVICE">#REF!</definedName>
    <definedName name="RxRiderID1">[27]Model!$B$22</definedName>
    <definedName name="RxRiderID2">[27]Model!$C$22</definedName>
    <definedName name="RxRiderID3">[27]Model!$D$22</definedName>
    <definedName name="RxRiderID4">[27]Model!$E$22</definedName>
    <definedName name="RxRiders">#REF!</definedName>
    <definedName name="RxWorksheetPage1">#REF!</definedName>
    <definedName name="RxWorksheetPage2">#REF!</definedName>
    <definedName name="s">[69]Controls!$C$195</definedName>
    <definedName name="sadf" localSheetId="1">#REF!</definedName>
    <definedName name="sadf" localSheetId="0">#REF!</definedName>
    <definedName name="sadf" localSheetId="3">#REF!</definedName>
    <definedName name="sadf" localSheetId="6">#REF!</definedName>
    <definedName name="sadf" localSheetId="10">#REF!</definedName>
    <definedName name="sadf" localSheetId="13">#REF!</definedName>
    <definedName name="sadf" localSheetId="17">#REF!</definedName>
    <definedName name="sadf">#REF!</definedName>
    <definedName name="SalesReps">[27]Model!$AC$3:$AE$117</definedName>
    <definedName name="saveTxtOutput">#REF!</definedName>
    <definedName name="Scenarios">[16]AltQuotes!$AH$6:$AH$43</definedName>
    <definedName name="sdfg">[54]Title!$A$1</definedName>
    <definedName name="SDrivers">#REF!</definedName>
    <definedName name="Segment">[15]MIX_OUTPUT!$B:$B</definedName>
    <definedName name="SegmentList">[20]Inputs!$C$38:$C$44</definedName>
    <definedName name="SelectLegalEntity">'[20]Product Detail Tabs'!$D$6</definedName>
    <definedName name="SelectProduct">'[20]Product Detail Tabs'!$D$7</definedName>
    <definedName name="SelectSegment">'[20]Product Detail Tabs'!$D$5</definedName>
    <definedName name="SelectState">'[20]Product Detail Tabs'!$D$4</definedName>
    <definedName name="SelfInsuredFlag">[84]ERF!$AC$2</definedName>
    <definedName name="SERVICE_RESULTS">#REF!</definedName>
    <definedName name="Sheet1">#REF!</definedName>
    <definedName name="SPEC_ALLOC">#REF!</definedName>
    <definedName name="SpecAlloc">#REF!</definedName>
    <definedName name="Specified_Procedure_Codes">#REF!</definedName>
    <definedName name="Specs">#REF!</definedName>
    <definedName name="StandardBOC">#REF!</definedName>
    <definedName name="StandardOOP">#REF!</definedName>
    <definedName name="StartMo">[85]Dashboard!$D$7</definedName>
    <definedName name="StartNum_Reformat">'[33]Data Load'!#REF!</definedName>
    <definedName name="State">[15]MIX_OUTPUT!$A:$A</definedName>
    <definedName name="StateList">[20]Inputs!$B$38:$B$41</definedName>
    <definedName name="StateNumber1">[13]Controls!$C$25</definedName>
    <definedName name="StateNumber2">[13]Controls!$C$26</definedName>
    <definedName name="StateNumber3">[13]Controls!$C$27</definedName>
    <definedName name="StateNumber4">[13]Controls!$C$28</definedName>
    <definedName name="StateNumber5">[13]Controls!$C$29</definedName>
    <definedName name="StateRange1">[13]Controls!$E$25</definedName>
    <definedName name="StateRange2">[13]Controls!$E$26</definedName>
    <definedName name="StateRange3">[13]Controls!$E$27</definedName>
    <definedName name="StateRange4">[13]Controls!$E$28</definedName>
    <definedName name="StateRange5">[13]Controls!$E$29</definedName>
    <definedName name="StateValue1">[13]Controls!$D$25</definedName>
    <definedName name="StateValue2">[13]Controls!$D$26</definedName>
    <definedName name="StateValue3">[13]Controls!$D$27</definedName>
    <definedName name="StateValue4">[13]Controls!$D$28</definedName>
    <definedName name="StateValue5">[13]Controls!$D$29</definedName>
    <definedName name="Status">'[44]Val Data'!$D$2:$D$6</definedName>
    <definedName name="Status_Assumptions">'[44]Val Data'!$J$2:$J$5</definedName>
    <definedName name="Status_Issues">'[44]Val Data'!$K$2:$K$5</definedName>
    <definedName name="std">[86]INPUT!$E$16</definedName>
    <definedName name="STEERING">#REF!</definedName>
    <definedName name="STEP5_FLAG">[13]Controls!$C$7</definedName>
    <definedName name="STEP7_FLAG">[13]Controls!$C$7</definedName>
    <definedName name="StopNum_Reformat">'[33]Data Load'!#REF!</definedName>
    <definedName name="subs_asc">#REF!</definedName>
    <definedName name="subs_Ctrl_asc">#REF!</definedName>
    <definedName name="subs_Ctrl_ins">#REF!</definedName>
    <definedName name="subs_Ctrl_OOS">#REF!</definedName>
    <definedName name="subs_DirPay">#REF!</definedName>
    <definedName name="subs_fep">#REF!</definedName>
    <definedName name="subs_ins">#REF!</definedName>
    <definedName name="subs_Par">#REF!</definedName>
    <definedName name="sumfilter3">#REF!</definedName>
    <definedName name="Summarized_Maine_Data">#REF!</definedName>
    <definedName name="Summary">#REF!</definedName>
    <definedName name="SUMMARY_OON">#REF!</definedName>
    <definedName name="SUMMARY_PCP">[33]Summary!#REF!</definedName>
    <definedName name="SUMMARY_PCP1">[33]Summary!#REF!</definedName>
    <definedName name="SUMMARY_PCP2">[33]Summary!#REF!</definedName>
    <definedName name="SUMMARY_TABLE">'[77]Summary Table'!#REF!</definedName>
    <definedName name="SUMMARY1">#REF!</definedName>
    <definedName name="SUMMARY2">#REF!</definedName>
    <definedName name="SummaryTab1">'[13]Print Flags'!$B$7</definedName>
    <definedName name="SummaryTab2">'[13]Print Flags'!$B$8</definedName>
    <definedName name="SUMMDOC1">#REF!</definedName>
    <definedName name="SUMMDOC2">#REF!</definedName>
    <definedName name="SUMMDOCPCP1">[33]Summary!#REF!</definedName>
    <definedName name="SUMMDOCPCP2">[33]Summary!#REF!</definedName>
    <definedName name="t">[54]Title!$A$1</definedName>
    <definedName name="T_dn_acct_2">#REF!</definedName>
    <definedName name="T_p1_exp">#REF!</definedName>
    <definedName name="T_p1_renewal">#REF!</definedName>
    <definedName name="T_p2_exp">#REF!</definedName>
    <definedName name="T_p2_renewal">#REF!</definedName>
    <definedName name="TableName">"Dummy"</definedName>
    <definedName name="TC_COUNT">#REF!</definedName>
    <definedName name="template">#REF!</definedName>
    <definedName name="Terms2007">#REF!</definedName>
    <definedName name="Territories">[27]Model!$Z$3:$AA$534</definedName>
    <definedName name="TerritoryCodes">[27]Model!$CY$19:$CZ$32</definedName>
    <definedName name="tert_Names">#REF!</definedName>
    <definedName name="tert_OP_Download">#REF!</definedName>
    <definedName name="tert_year">#REF!</definedName>
    <definedName name="test">#REF!</definedName>
    <definedName name="Test1">#REF!</definedName>
    <definedName name="TestList">#REF!</definedName>
    <definedName name="tieout">#REF!</definedName>
    <definedName name="Time">#REF!</definedName>
    <definedName name="Title">[54]Title!$A$1</definedName>
    <definedName name="titlea">[54]Title!$A$1</definedName>
    <definedName name="TMC_IP_DETAILS">#REF!</definedName>
    <definedName name="TMC_MD_SUMMARY">#REF!</definedName>
    <definedName name="top_proc">#REF!</definedName>
    <definedName name="Total">#REF!</definedName>
    <definedName name="TotPMPMVar">#REF!</definedName>
    <definedName name="TotPMPMVarBE">#REF!</definedName>
    <definedName name="TrendMonths">#REF!</definedName>
    <definedName name="trustedStatus">#REF!</definedName>
    <definedName name="TTAdj">#REF!</definedName>
    <definedName name="Type">'[44]Val Data'!$C$2:$C$14</definedName>
    <definedName name="tyu">'[19]Prorate (Non-Cred)'!$B$2:$AB$75</definedName>
    <definedName name="uio">#REF!</definedName>
    <definedName name="Underwriters">[27]Model!$AG$3:$AI$33</definedName>
    <definedName name="uselife">#REF!</definedName>
    <definedName name="UseRxRatingStructure">[13]Controls!$C$3</definedName>
    <definedName name="util">#REF!</definedName>
    <definedName name="util_dist">#REF!</definedName>
    <definedName name="util_dist1">#REF!</definedName>
    <definedName name="util_dist2">#REF!</definedName>
    <definedName name="Util_K">[15]MIX_OUTPUT!$Q:$Q</definedName>
    <definedName name="Util_No_ADB">[87]PlanTemplate!$K$12:$K$15</definedName>
    <definedName name="Util_No_ADP">[87]PlanTemplate!$J$12:$J$15</definedName>
    <definedName name="Util_No_ADPB">[87]PlanTemplate!$L$12:$L$14</definedName>
    <definedName name="Util_No_PB">[87]PlanTemplate!$M$12:$M$16</definedName>
    <definedName name="util1">#REF!</definedName>
    <definedName name="util2">#REF!</definedName>
    <definedName name="ValuationDate">'[88]Part b (current plan)'!#REF!</definedName>
    <definedName name="VariableMLRs">'[40]Retention(LG)'!#REF!</definedName>
    <definedName name="Version_1">#REF!</definedName>
    <definedName name="VisionChildrenOnly">[13]Controls!$C$11</definedName>
    <definedName name="vv">[89]Parameter!$C$19</definedName>
    <definedName name="water">[90]CBUDGET!$B$5:$H$1177</definedName>
    <definedName name="well_mgd_chrg">#REF!</definedName>
    <definedName name="well_mgd_chrg_rel">#REF!</definedName>
    <definedName name="well_mgd_chrg_rel1">#REF!</definedName>
    <definedName name="well_mgd_chrg_rel2">#REF!</definedName>
    <definedName name="well_mgd_chrg1">#REF!</definedName>
    <definedName name="well_mgd_chrg2">#REF!</definedName>
    <definedName name="well_mgd_util">#REF!</definedName>
    <definedName name="well_mgd_util_dist">#REF!</definedName>
    <definedName name="well_mgd_util_dist1">#REF!</definedName>
    <definedName name="well_mgd_util_dist2">#REF!</definedName>
    <definedName name="well_mgd_util1">#REF!</definedName>
    <definedName name="well_mgd_util2">#REF!</definedName>
    <definedName name="wer" hidden="1">[18]trends!#REF!</definedName>
    <definedName name="why">'[19]Liability (Non-Cred)'!$B$2:$AB$75</definedName>
    <definedName name="work_data4_0">OFFSET(#REF!,0,0,#REF!-1,1)</definedName>
    <definedName name="work_data4_1">OFFSET(#REF!,0,0,#REF!,1)</definedName>
    <definedName name="work_data4_2">OFFSET(#REF!,0,0,#REF!,1)</definedName>
    <definedName name="work_data4_3">OFFSET(#REF!,0,0,1,#REF!)</definedName>
    <definedName name="work_data4_4">OFFSET(#REF!,0,0,#REF!-1,1)</definedName>
    <definedName name="work_data4_5">OFFSET(#REF!,0,0,#REF!,#REF!-1)</definedName>
    <definedName name="work_data4_inc_mnth">OFFSET(#REF!,0,0,#REF!,1)</definedName>
    <definedName name="work_data4_members">OFFSET(#REF!,0,0,#REF!,1)</definedName>
    <definedName name="wrn.Adjusted._.Mod._.Managed." localSheetId="1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Mod._.Managed." localSheetId="0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Mod._.Managed." localSheetId="3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Mod._.Managed." localSheetId="6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Mod._.Managed." localSheetId="10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Mod._.Managed." localSheetId="13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Mod._.Managed." localSheetId="17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Mod._.Managed.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Optimal." localSheetId="1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Optimal." localSheetId="0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Optimal." localSheetId="3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Optimal." localSheetId="6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Optimal." localSheetId="10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Optimal." localSheetId="13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Optimal." localSheetId="17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Optimal.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Unmanaged." localSheetId="1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Adjusted._.Unmanaged." localSheetId="0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Adjusted._.Unmanaged." localSheetId="3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Adjusted._.Unmanaged." localSheetId="6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Adjusted._.Unmanaged." localSheetId="10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Adjusted._.Unmanaged." localSheetId="13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Adjusted._.Unmanaged." localSheetId="17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Adjusted._.Unmanaged.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Detail." localSheetId="1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etail." localSheetId="0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etail." localSheetId="3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etail." localSheetId="6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etail." localSheetId="10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etail." localSheetId="13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etail." localSheetId="17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etail.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raft_COBRA_1." localSheetId="1" hidden="1">{"Regular_1",#N/A,FALSE,"Trend Form";"Disability_1",#N/A,FALSE,"Trend Form";"Detail_1",#N/A,FALSE,"Trend Form"}</definedName>
    <definedName name="wrn.Draft_COBRA_1." localSheetId="0" hidden="1">{"Regular_1",#N/A,FALSE,"Trend Form";"Disability_1",#N/A,FALSE,"Trend Form";"Detail_1",#N/A,FALSE,"Trend Form"}</definedName>
    <definedName name="wrn.Draft_COBRA_1." localSheetId="3" hidden="1">{"Regular_1",#N/A,FALSE,"Trend Form";"Disability_1",#N/A,FALSE,"Trend Form";"Detail_1",#N/A,FALSE,"Trend Form"}</definedName>
    <definedName name="wrn.Draft_COBRA_1." localSheetId="6" hidden="1">{"Regular_1",#N/A,FALSE,"Trend Form";"Disability_1",#N/A,FALSE,"Trend Form";"Detail_1",#N/A,FALSE,"Trend Form"}</definedName>
    <definedName name="wrn.Draft_COBRA_1." localSheetId="10" hidden="1">{"Regular_1",#N/A,FALSE,"Trend Form";"Disability_1",#N/A,FALSE,"Trend Form";"Detail_1",#N/A,FALSE,"Trend Form"}</definedName>
    <definedName name="wrn.Draft_COBRA_1." localSheetId="13" hidden="1">{"Regular_1",#N/A,FALSE,"Trend Form";"Disability_1",#N/A,FALSE,"Trend Form";"Detail_1",#N/A,FALSE,"Trend Form"}</definedName>
    <definedName name="wrn.Draft_COBRA_1." localSheetId="17" hidden="1">{"Regular_1",#N/A,FALSE,"Trend Form";"Disability_1",#N/A,FALSE,"Trend Form";"Detail_1",#N/A,FALSE,"Trend Form"}</definedName>
    <definedName name="wrn.Draft_COBRA_1." hidden="1">{"Regular_1",#N/A,FALSE,"Trend Form";"Disability_1",#N/A,FALSE,"Trend Form";"Detail_1",#N/A,FALSE,"Trend Form"}</definedName>
    <definedName name="wrn.Draft_COBRA_1_2." localSheetId="1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." localSheetId="0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." localSheetId="3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." localSheetId="6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." localSheetId="10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." localSheetId="13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." localSheetId="17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.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_3." localSheetId="1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." localSheetId="0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." localSheetId="3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." localSheetId="6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." localSheetId="10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." localSheetId="13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." localSheetId="17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.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_4." localSheetId="1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COBRA_1_2_3_4." localSheetId="0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COBRA_1_2_3_4." localSheetId="3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COBRA_1_2_3_4." localSheetId="6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COBRA_1_2_3_4." localSheetId="10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COBRA_1_2_3_4." localSheetId="13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COBRA_1_2_3_4." localSheetId="17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COBRA_1_2_3_4.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Report." localSheetId="1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." localSheetId="0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." localSheetId="3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." localSheetId="6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." localSheetId="10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." localSheetId="13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." localSheetId="17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.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_All." localSheetId="1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Report_All." localSheetId="0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Report_All." localSheetId="3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Report_All." localSheetId="6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Report_All." localSheetId="10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Report_All." localSheetId="13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Report_All." localSheetId="17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Report_All.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Self." localSheetId="1" hidden="1">{"Self_Summary",#N/A,FALSE,"Trend Form";"Self_Detail_1",#N/A,FALSE,"Trend Form";"Self_Detail_2",#N/A,FALSE,"Trend Form";"Self_Detail_3",#N/A,FALSE,"Trend Form"}</definedName>
    <definedName name="wrn.Draft_Self." localSheetId="0" hidden="1">{"Self_Summary",#N/A,FALSE,"Trend Form";"Self_Detail_1",#N/A,FALSE,"Trend Form";"Self_Detail_2",#N/A,FALSE,"Trend Form";"Self_Detail_3",#N/A,FALSE,"Trend Form"}</definedName>
    <definedName name="wrn.Draft_Self." localSheetId="3" hidden="1">{"Self_Summary",#N/A,FALSE,"Trend Form";"Self_Detail_1",#N/A,FALSE,"Trend Form";"Self_Detail_2",#N/A,FALSE,"Trend Form";"Self_Detail_3",#N/A,FALSE,"Trend Form"}</definedName>
    <definedName name="wrn.Draft_Self." localSheetId="6" hidden="1">{"Self_Summary",#N/A,FALSE,"Trend Form";"Self_Detail_1",#N/A,FALSE,"Trend Form";"Self_Detail_2",#N/A,FALSE,"Trend Form";"Self_Detail_3",#N/A,FALSE,"Trend Form"}</definedName>
    <definedName name="wrn.Draft_Self." localSheetId="10" hidden="1">{"Self_Summary",#N/A,FALSE,"Trend Form";"Self_Detail_1",#N/A,FALSE,"Trend Form";"Self_Detail_2",#N/A,FALSE,"Trend Form";"Self_Detail_3",#N/A,FALSE,"Trend Form"}</definedName>
    <definedName name="wrn.Draft_Self." localSheetId="13" hidden="1">{"Self_Summary",#N/A,FALSE,"Trend Form";"Self_Detail_1",#N/A,FALSE,"Trend Form";"Self_Detail_2",#N/A,FALSE,"Trend Form";"Self_Detail_3",#N/A,FALSE,"Trend Form"}</definedName>
    <definedName name="wrn.Draft_Self." localSheetId="17" hidden="1">{"Self_Summary",#N/A,FALSE,"Trend Form";"Self_Detail_1",#N/A,FALSE,"Trend Form";"Self_Detail_2",#N/A,FALSE,"Trend Form";"Self_Detail_3",#N/A,FALSE,"Trend Form"}</definedName>
    <definedName name="wrn.Draft_Self." hidden="1">{"Self_Summary",#N/A,FALSE,"Trend Form";"Self_Detail_1",#N/A,FALSE,"Trend Form";"Self_Detail_2",#N/A,FALSE,"Trend Form";"Self_Detail_3",#N/A,FALSE,"Trend Form"}</definedName>
    <definedName name="wrn.Print._.Me." localSheetId="1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Print._.Me." localSheetId="0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Print._.Me." localSheetId="3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Print._.Me." localSheetId="6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Print._.Me." localSheetId="10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Print._.Me." localSheetId="13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Print._.Me." localSheetId="17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Print._.Me.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rates." localSheetId="1" hidden="1">{"rates",#N/A,FALSE,"Summary"}</definedName>
    <definedName name="wrn.rates." localSheetId="0" hidden="1">{"rates",#N/A,FALSE,"Summary"}</definedName>
    <definedName name="wrn.rates." localSheetId="3" hidden="1">{"rates",#N/A,FALSE,"Summary"}</definedName>
    <definedName name="wrn.rates." localSheetId="6" hidden="1">{"rates",#N/A,FALSE,"Summary"}</definedName>
    <definedName name="wrn.rates." localSheetId="10" hidden="1">{"rates",#N/A,FALSE,"Summary"}</definedName>
    <definedName name="wrn.rates." localSheetId="13" hidden="1">{"rates",#N/A,FALSE,"Summary"}</definedName>
    <definedName name="wrn.rates." localSheetId="17" hidden="1">{"rates",#N/A,FALSE,"Summary"}</definedName>
    <definedName name="wrn.rates." hidden="1">{"rates",#N/A,FALSE,"Summary"}</definedName>
    <definedName name="wrn.Section._.2._.Non._.Medical." localSheetId="1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ection._.2._.Non._.Medical." localSheetId="0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ection._.2._.Non._.Medical." localSheetId="3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ection._.2._.Non._.Medical." localSheetId="6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ection._.2._.Non._.Medical." localSheetId="10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ection._.2._.Non._.Medical." localSheetId="13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ection._.2._.Non._.Medical." localSheetId="17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ection._.2._.Non._.Medical.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ummary." localSheetId="1" hidden="1">{#N/A,#N/A,FALSE,"Sheet1";#N/A,#N/A,FALSE,"Page1";#N/A,#N/A,FALSE,"Page2"}</definedName>
    <definedName name="wrn.Summary." localSheetId="0" hidden="1">{#N/A,#N/A,FALSE,"Sheet1";#N/A,#N/A,FALSE,"Page1";#N/A,#N/A,FALSE,"Page2"}</definedName>
    <definedName name="wrn.Summary." localSheetId="3" hidden="1">{#N/A,#N/A,FALSE,"Sheet1";#N/A,#N/A,FALSE,"Page1";#N/A,#N/A,FALSE,"Page2"}</definedName>
    <definedName name="wrn.Summary." localSheetId="6" hidden="1">{#N/A,#N/A,FALSE,"Sheet1";#N/A,#N/A,FALSE,"Page1";#N/A,#N/A,FALSE,"Page2"}</definedName>
    <definedName name="wrn.Summary." localSheetId="10" hidden="1">{#N/A,#N/A,FALSE,"Sheet1";#N/A,#N/A,FALSE,"Page1";#N/A,#N/A,FALSE,"Page2"}</definedName>
    <definedName name="wrn.Summary." localSheetId="13" hidden="1">{#N/A,#N/A,FALSE,"Sheet1";#N/A,#N/A,FALSE,"Page1";#N/A,#N/A,FALSE,"Page2"}</definedName>
    <definedName name="wrn.Summary." localSheetId="17" hidden="1">{#N/A,#N/A,FALSE,"Sheet1";#N/A,#N/A,FALSE,"Page1";#N/A,#N/A,FALSE,"Page2"}</definedName>
    <definedName name="wrn.Summary." hidden="1">{#N/A,#N/A,FALSE,"Sheet1";#N/A,#N/A,FALSE,"Page1";#N/A,#N/A,FALSE,"Page2"}</definedName>
    <definedName name="ws">[91]BOC!$B$2:$Q$49</definedName>
    <definedName name="x">#REF!</definedName>
    <definedName name="xx">#REF!</definedName>
    <definedName name="xxxxx">'[92]All Hosp Data'!$A$1:$M$1000</definedName>
    <definedName name="y">[51]BOC!$B$2:$C$35</definedName>
    <definedName name="YEAR_MO_BEGIN">#REF!</definedName>
    <definedName name="YEAR_MO_END">#REF!</definedName>
    <definedName name="Year2014">#REF!</definedName>
    <definedName name="YearMo">'[20]MO Prem Data'!$J:$J</definedName>
    <definedName name="YesNo">'[44]Val Data'!$E$2:$E$4</definedName>
    <definedName name="YrMo">[15]MIX_OUTPUT!$C:$C</definedName>
    <definedName name="yu">'[19]Units (Non-Cred)'!$B$2:$AB$75</definedName>
    <definedName name="zip">#REF!</definedName>
    <definedName name="zipCodeEntered">[27]Model!$DK$2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calcChain.xml><?xml version="1.0" encoding="utf-8"?>
<calcChain xmlns="http://schemas.openxmlformats.org/spreadsheetml/2006/main">
  <c r="K27" i="66" l="1"/>
  <c r="G27" i="66"/>
  <c r="C27" i="66"/>
  <c r="C25" i="99" l="1"/>
  <c r="C26" i="99"/>
  <c r="D26" i="99"/>
  <c r="C27" i="99"/>
  <c r="D27" i="99"/>
  <c r="E27" i="99"/>
  <c r="C28" i="99"/>
  <c r="D28" i="99"/>
  <c r="E28" i="99"/>
  <c r="F28" i="99"/>
  <c r="C29" i="99"/>
  <c r="D29" i="99"/>
  <c r="E29" i="99"/>
  <c r="F29" i="99"/>
  <c r="G29" i="99"/>
  <c r="D30" i="99"/>
  <c r="E30" i="99"/>
  <c r="F30" i="99"/>
  <c r="G30" i="99"/>
  <c r="H30" i="99"/>
  <c r="E31" i="99"/>
  <c r="F31" i="99"/>
  <c r="G31" i="99"/>
  <c r="H31" i="99"/>
  <c r="I31" i="99"/>
  <c r="F32" i="99"/>
  <c r="G32" i="99"/>
  <c r="H32" i="99"/>
  <c r="I32" i="99"/>
  <c r="J32" i="99"/>
  <c r="G33" i="99"/>
  <c r="H33" i="99"/>
  <c r="I33" i="99"/>
  <c r="J33" i="99"/>
  <c r="K33" i="99"/>
  <c r="H34" i="99"/>
  <c r="I34" i="99"/>
  <c r="J34" i="99"/>
  <c r="K34" i="99"/>
  <c r="L34" i="99"/>
  <c r="I35" i="99"/>
  <c r="J35" i="99"/>
  <c r="K35" i="99"/>
  <c r="L35" i="99"/>
  <c r="M35" i="99"/>
  <c r="J36" i="99"/>
  <c r="K36" i="99"/>
  <c r="L36" i="99"/>
  <c r="M36" i="99"/>
  <c r="N36" i="99"/>
  <c r="K37" i="99"/>
  <c r="L37" i="99"/>
  <c r="M37" i="99"/>
  <c r="N37" i="99"/>
  <c r="L38" i="99"/>
  <c r="M38" i="99"/>
  <c r="N38" i="99"/>
  <c r="M39" i="99"/>
  <c r="N39" i="99"/>
  <c r="D61" i="99" a="1"/>
  <c r="F64" i="99"/>
  <c r="F65" i="99"/>
  <c r="E4" i="91"/>
  <c r="F4" i="91" s="1"/>
  <c r="F5" i="91"/>
  <c r="B12" i="91"/>
  <c r="B13" i="91" s="1"/>
  <c r="D12" i="91"/>
  <c r="D13" i="91" s="1"/>
  <c r="F12" i="91"/>
  <c r="I12" i="91"/>
  <c r="K12" i="91"/>
  <c r="M12" i="91"/>
  <c r="O12" i="91"/>
  <c r="P12" i="91" s="1"/>
  <c r="R12" i="91"/>
  <c r="R13" i="91" s="1"/>
  <c r="T12" i="91"/>
  <c r="W12" i="91"/>
  <c r="W13" i="91" s="1"/>
  <c r="A13" i="91"/>
  <c r="A14" i="91" s="1"/>
  <c r="C13" i="91"/>
  <c r="H13" i="91"/>
  <c r="H14" i="91" s="1"/>
  <c r="K13" i="91"/>
  <c r="K14" i="91" s="1"/>
  <c r="L14" i="91" s="1"/>
  <c r="L13" i="91"/>
  <c r="N13" i="91" s="1"/>
  <c r="O13" i="91"/>
  <c r="O14" i="91" s="1"/>
  <c r="O15" i="91" s="1"/>
  <c r="V13" i="91"/>
  <c r="H15" i="91"/>
  <c r="H16" i="91" s="1"/>
  <c r="H25" i="91"/>
  <c r="H26" i="91" s="1"/>
  <c r="H27" i="91" s="1"/>
  <c r="E4" i="90"/>
  <c r="F4" i="90"/>
  <c r="F5" i="90"/>
  <c r="B12" i="90"/>
  <c r="B13" i="90" s="1"/>
  <c r="D12" i="90"/>
  <c r="F12" i="90"/>
  <c r="I12" i="90"/>
  <c r="K12" i="90"/>
  <c r="K13" i="90" s="1"/>
  <c r="M12" i="90"/>
  <c r="O12" i="90"/>
  <c r="P12" i="90" s="1"/>
  <c r="R12" i="90"/>
  <c r="T12" i="90"/>
  <c r="W12" i="90"/>
  <c r="A13" i="90"/>
  <c r="C13" i="90"/>
  <c r="D13" i="90"/>
  <c r="H13" i="90"/>
  <c r="R13" i="90"/>
  <c r="R14" i="90" s="1"/>
  <c r="S14" i="90" s="1"/>
  <c r="S13" i="90"/>
  <c r="U13" i="90" s="1"/>
  <c r="V13" i="90"/>
  <c r="W13" i="90"/>
  <c r="X13" i="90"/>
  <c r="A14" i="90"/>
  <c r="C14" i="90"/>
  <c r="V14" i="90"/>
  <c r="A15" i="90"/>
  <c r="H15" i="90"/>
  <c r="R15" i="90"/>
  <c r="S15" i="90"/>
  <c r="R16" i="90"/>
  <c r="S16" i="90"/>
  <c r="R17" i="90"/>
  <c r="R18" i="90" s="1"/>
  <c r="S17" i="90"/>
  <c r="H25" i="90"/>
  <c r="H26" i="90"/>
  <c r="H27" i="90"/>
  <c r="C46" i="99" l="1"/>
  <c r="C53" i="99" s="1"/>
  <c r="E62" i="99" s="1"/>
  <c r="F62" i="99" s="1"/>
  <c r="G62" i="99" s="1"/>
  <c r="C45" i="99"/>
  <c r="E65" i="99"/>
  <c r="G64" i="99"/>
  <c r="G65" i="99"/>
  <c r="E64" i="99"/>
  <c r="D61" i="99"/>
  <c r="F61" i="99" s="1"/>
  <c r="G61" i="99" s="1"/>
  <c r="M13" i="91"/>
  <c r="N14" i="91" s="1"/>
  <c r="O13" i="90"/>
  <c r="P13" i="91"/>
  <c r="Q14" i="91" s="1"/>
  <c r="Q13" i="91"/>
  <c r="H17" i="91"/>
  <c r="O16" i="91"/>
  <c r="S13" i="91"/>
  <c r="R14" i="91"/>
  <c r="K15" i="91"/>
  <c r="I13" i="91"/>
  <c r="I14" i="91" s="1"/>
  <c r="J13" i="91"/>
  <c r="B14" i="91"/>
  <c r="E13" i="91"/>
  <c r="D14" i="91"/>
  <c r="C14" i="91"/>
  <c r="A15" i="91"/>
  <c r="X13" i="91"/>
  <c r="V14" i="91"/>
  <c r="H28" i="91"/>
  <c r="H16" i="90"/>
  <c r="A16" i="90"/>
  <c r="C15" i="90"/>
  <c r="H28" i="90"/>
  <c r="R19" i="90"/>
  <c r="S18" i="90"/>
  <c r="H14" i="90"/>
  <c r="I13" i="90"/>
  <c r="J13" i="90"/>
  <c r="E13" i="90"/>
  <c r="D14" i="90"/>
  <c r="W14" i="90"/>
  <c r="X14" i="90"/>
  <c r="V15" i="90"/>
  <c r="L13" i="90"/>
  <c r="K14" i="90"/>
  <c r="J6" i="90"/>
  <c r="J8" i="90" s="1"/>
  <c r="B14" i="90"/>
  <c r="T13" i="90"/>
  <c r="U14" i="90" s="1"/>
  <c r="C52" i="99" l="1"/>
  <c r="E63" i="99" s="1"/>
  <c r="F63" i="99" s="1"/>
  <c r="G63" i="99" s="1"/>
  <c r="E67" i="99" s="1"/>
  <c r="J14" i="91"/>
  <c r="M14" i="91"/>
  <c r="T14" i="90"/>
  <c r="U15" i="90" s="1"/>
  <c r="Q13" i="90"/>
  <c r="P13" i="90"/>
  <c r="O14" i="90"/>
  <c r="T13" i="91"/>
  <c r="U13" i="91"/>
  <c r="F13" i="91"/>
  <c r="G13" i="91"/>
  <c r="J15" i="91"/>
  <c r="I15" i="91"/>
  <c r="B15" i="91"/>
  <c r="B16" i="91" s="1"/>
  <c r="B17" i="91" s="1"/>
  <c r="B18" i="91" s="1"/>
  <c r="B19" i="91" s="1"/>
  <c r="B20" i="91" s="1"/>
  <c r="B21" i="91" s="1"/>
  <c r="B22" i="91" s="1"/>
  <c r="B23" i="91" s="1"/>
  <c r="B24" i="91" s="1"/>
  <c r="B25" i="91" s="1"/>
  <c r="B26" i="91" s="1"/>
  <c r="B27" i="91" s="1"/>
  <c r="B28" i="91" s="1"/>
  <c r="B29" i="91" s="1"/>
  <c r="B30" i="91" s="1"/>
  <c r="S14" i="91"/>
  <c r="R15" i="91"/>
  <c r="H29" i="91"/>
  <c r="W14" i="91"/>
  <c r="X14" i="91"/>
  <c r="V15" i="91"/>
  <c r="A16" i="91"/>
  <c r="C15" i="91"/>
  <c r="P14" i="91"/>
  <c r="K16" i="91"/>
  <c r="L15" i="91"/>
  <c r="O17" i="91"/>
  <c r="H18" i="91"/>
  <c r="D15" i="91"/>
  <c r="E14" i="91"/>
  <c r="D15" i="90"/>
  <c r="E14" i="90"/>
  <c r="F13" i="90"/>
  <c r="G13" i="90"/>
  <c r="I14" i="90"/>
  <c r="J14" i="90"/>
  <c r="H17" i="90"/>
  <c r="X15" i="90"/>
  <c r="W15" i="90"/>
  <c r="V16" i="90"/>
  <c r="B15" i="90"/>
  <c r="H29" i="90"/>
  <c r="R20" i="90"/>
  <c r="S19" i="90"/>
  <c r="L14" i="90"/>
  <c r="K15" i="90"/>
  <c r="M13" i="90"/>
  <c r="N13" i="90"/>
  <c r="C16" i="90"/>
  <c r="A17" i="90"/>
  <c r="T15" i="90" l="1"/>
  <c r="U16" i="90" s="1"/>
  <c r="Q14" i="90"/>
  <c r="P14" i="90"/>
  <c r="O15" i="90"/>
  <c r="L16" i="91"/>
  <c r="K17" i="91"/>
  <c r="N15" i="91"/>
  <c r="M15" i="91"/>
  <c r="P15" i="91"/>
  <c r="Q15" i="91"/>
  <c r="A17" i="91"/>
  <c r="C16" i="91"/>
  <c r="T14" i="91"/>
  <c r="U14" i="91"/>
  <c r="D16" i="91"/>
  <c r="E15" i="91"/>
  <c r="X15" i="91"/>
  <c r="W15" i="91"/>
  <c r="V16" i="91"/>
  <c r="H30" i="91"/>
  <c r="S15" i="91"/>
  <c r="R16" i="91"/>
  <c r="F14" i="91"/>
  <c r="G14" i="91"/>
  <c r="B31" i="91"/>
  <c r="H19" i="91"/>
  <c r="I16" i="91"/>
  <c r="J16" i="91"/>
  <c r="O18" i="91"/>
  <c r="K6" i="91"/>
  <c r="K8" i="91" s="1"/>
  <c r="A18" i="90"/>
  <c r="C17" i="90"/>
  <c r="F14" i="90"/>
  <c r="G14" i="90"/>
  <c r="H30" i="90"/>
  <c r="W16" i="90"/>
  <c r="V17" i="90"/>
  <c r="X16" i="90"/>
  <c r="M14" i="90"/>
  <c r="N14" i="90"/>
  <c r="E15" i="90"/>
  <c r="D16" i="90"/>
  <c r="B16" i="90"/>
  <c r="B17" i="90" s="1"/>
  <c r="B18" i="90" s="1"/>
  <c r="B19" i="90" s="1"/>
  <c r="B20" i="90" s="1"/>
  <c r="B21" i="90" s="1"/>
  <c r="B22" i="90" s="1"/>
  <c r="B23" i="90" s="1"/>
  <c r="B24" i="90" s="1"/>
  <c r="B25" i="90" s="1"/>
  <c r="B26" i="90" s="1"/>
  <c r="B27" i="90" s="1"/>
  <c r="B28" i="90" s="1"/>
  <c r="B29" i="90" s="1"/>
  <c r="B30" i="90" s="1"/>
  <c r="H18" i="90"/>
  <c r="L15" i="90"/>
  <c r="K16" i="90"/>
  <c r="I15" i="90"/>
  <c r="J15" i="90"/>
  <c r="R21" i="90"/>
  <c r="S20" i="90"/>
  <c r="T16" i="90" l="1"/>
  <c r="O16" i="90"/>
  <c r="Q15" i="90"/>
  <c r="P15" i="90"/>
  <c r="T17" i="90"/>
  <c r="U17" i="90"/>
  <c r="M16" i="91"/>
  <c r="N16" i="91"/>
  <c r="R17" i="91"/>
  <c r="S16" i="91"/>
  <c r="F15" i="91"/>
  <c r="G15" i="91"/>
  <c r="I17" i="91"/>
  <c r="J17" i="91"/>
  <c r="A18" i="91"/>
  <c r="C17" i="91"/>
  <c r="H20" i="91"/>
  <c r="P16" i="91"/>
  <c r="Q16" i="91"/>
  <c r="T15" i="91"/>
  <c r="U15" i="91"/>
  <c r="H31" i="91"/>
  <c r="X16" i="91"/>
  <c r="W16" i="91"/>
  <c r="V17" i="91"/>
  <c r="O19" i="91"/>
  <c r="D17" i="91"/>
  <c r="E16" i="91"/>
  <c r="B32" i="91"/>
  <c r="L17" i="91"/>
  <c r="K18" i="91"/>
  <c r="B31" i="90"/>
  <c r="B32" i="90" s="1"/>
  <c r="B33" i="90" s="1"/>
  <c r="B34" i="90" s="1"/>
  <c r="B35" i="90" s="1"/>
  <c r="B36" i="90" s="1"/>
  <c r="B37" i="90" s="1"/>
  <c r="B38" i="90" s="1"/>
  <c r="B39" i="90" s="1"/>
  <c r="B40" i="90" s="1"/>
  <c r="B41" i="90" s="1"/>
  <c r="B42" i="90" s="1"/>
  <c r="B43" i="90" s="1"/>
  <c r="B44" i="90" s="1"/>
  <c r="B45" i="90" s="1"/>
  <c r="B46" i="90" s="1"/>
  <c r="B47" i="90" s="1"/>
  <c r="B48" i="90" s="1"/>
  <c r="B49" i="90" s="1"/>
  <c r="B50" i="90" s="1"/>
  <c r="B51" i="90" s="1"/>
  <c r="B52" i="90" s="1"/>
  <c r="B53" i="90" s="1"/>
  <c r="B54" i="90" s="1"/>
  <c r="B55" i="90" s="1"/>
  <c r="B56" i="90" s="1"/>
  <c r="B57" i="90" s="1"/>
  <c r="B58" i="90" s="1"/>
  <c r="B59" i="90" s="1"/>
  <c r="B60" i="90" s="1"/>
  <c r="B61" i="90" s="1"/>
  <c r="B62" i="90" s="1"/>
  <c r="B63" i="90" s="1"/>
  <c r="B64" i="90" s="1"/>
  <c r="B65" i="90" s="1"/>
  <c r="B66" i="90" s="1"/>
  <c r="B67" i="90" s="1"/>
  <c r="B68" i="90" s="1"/>
  <c r="B69" i="90" s="1"/>
  <c r="B70" i="90" s="1"/>
  <c r="B71" i="90" s="1"/>
  <c r="B72" i="90" s="1"/>
  <c r="B73" i="90" s="1"/>
  <c r="B74" i="90" s="1"/>
  <c r="B75" i="90" s="1"/>
  <c r="B76" i="90" s="1"/>
  <c r="B77" i="90" s="1"/>
  <c r="B78" i="90" s="1"/>
  <c r="B79" i="90" s="1"/>
  <c r="B80" i="90" s="1"/>
  <c r="B81" i="90" s="1"/>
  <c r="B82" i="90" s="1"/>
  <c r="B83" i="90" s="1"/>
  <c r="B84" i="90" s="1"/>
  <c r="B85" i="90" s="1"/>
  <c r="F15" i="90"/>
  <c r="G15" i="90"/>
  <c r="V18" i="90"/>
  <c r="W17" i="90"/>
  <c r="X17" i="90"/>
  <c r="H19" i="90"/>
  <c r="A19" i="90"/>
  <c r="C18" i="90"/>
  <c r="D17" i="90"/>
  <c r="E16" i="90"/>
  <c r="S21" i="90"/>
  <c r="R22" i="90"/>
  <c r="H31" i="90"/>
  <c r="I16" i="90"/>
  <c r="J16" i="90"/>
  <c r="K17" i="90"/>
  <c r="L16" i="90"/>
  <c r="M15" i="90"/>
  <c r="N15" i="90"/>
  <c r="P16" i="90" l="1"/>
  <c r="U18" i="90"/>
  <c r="T18" i="90"/>
  <c r="O17" i="90"/>
  <c r="Q16" i="90"/>
  <c r="H32" i="91"/>
  <c r="K19" i="91"/>
  <c r="L18" i="91"/>
  <c r="H21" i="91"/>
  <c r="P17" i="91"/>
  <c r="Q17" i="91"/>
  <c r="M17" i="91"/>
  <c r="N17" i="91"/>
  <c r="B33" i="91"/>
  <c r="A19" i="91"/>
  <c r="C18" i="91"/>
  <c r="D18" i="91"/>
  <c r="E17" i="91"/>
  <c r="I18" i="91"/>
  <c r="J18" i="91"/>
  <c r="O20" i="91"/>
  <c r="F16" i="91"/>
  <c r="G16" i="91"/>
  <c r="U16" i="91"/>
  <c r="T16" i="91"/>
  <c r="X17" i="91"/>
  <c r="V18" i="91"/>
  <c r="W17" i="91"/>
  <c r="R18" i="91"/>
  <c r="S17" i="91"/>
  <c r="S22" i="90"/>
  <c r="R23" i="90"/>
  <c r="F16" i="90"/>
  <c r="G16" i="90"/>
  <c r="E17" i="90"/>
  <c r="D18" i="90"/>
  <c r="A20" i="90"/>
  <c r="C19" i="90"/>
  <c r="M16" i="90"/>
  <c r="N16" i="90"/>
  <c r="K18" i="90"/>
  <c r="L17" i="90"/>
  <c r="H20" i="90"/>
  <c r="H32" i="90"/>
  <c r="W18" i="90"/>
  <c r="X18" i="90"/>
  <c r="V19" i="90"/>
  <c r="I17" i="90"/>
  <c r="J17" i="90"/>
  <c r="Q17" i="90" l="1"/>
  <c r="O18" i="90"/>
  <c r="P17" i="90"/>
  <c r="U19" i="90"/>
  <c r="T19" i="90"/>
  <c r="I19" i="91"/>
  <c r="J19" i="91"/>
  <c r="O21" i="91"/>
  <c r="C19" i="91"/>
  <c r="A20" i="91"/>
  <c r="M18" i="91"/>
  <c r="N18" i="91"/>
  <c r="H33" i="91"/>
  <c r="F17" i="91"/>
  <c r="G17" i="91"/>
  <c r="E18" i="91"/>
  <c r="D19" i="91"/>
  <c r="U17" i="91"/>
  <c r="T17" i="91"/>
  <c r="X18" i="91"/>
  <c r="W18" i="91"/>
  <c r="V19" i="91"/>
  <c r="B34" i="91"/>
  <c r="S18" i="91"/>
  <c r="R19" i="91"/>
  <c r="P18" i="91"/>
  <c r="Q18" i="91"/>
  <c r="H22" i="91"/>
  <c r="K20" i="91"/>
  <c r="L19" i="91"/>
  <c r="M17" i="90"/>
  <c r="N17" i="90"/>
  <c r="L18" i="90"/>
  <c r="K19" i="90"/>
  <c r="A21" i="90"/>
  <c r="C20" i="90"/>
  <c r="J18" i="90"/>
  <c r="I18" i="90"/>
  <c r="E18" i="90"/>
  <c r="D19" i="90"/>
  <c r="V20" i="90"/>
  <c r="X19" i="90"/>
  <c r="W19" i="90"/>
  <c r="F17" i="90"/>
  <c r="G17" i="90"/>
  <c r="H21" i="90"/>
  <c r="H33" i="90"/>
  <c r="R24" i="90"/>
  <c r="S23" i="90"/>
  <c r="U20" i="90" l="1"/>
  <c r="T20" i="90"/>
  <c r="Q18" i="90"/>
  <c r="P18" i="90"/>
  <c r="O19" i="90"/>
  <c r="B35" i="91"/>
  <c r="B36" i="91" s="1"/>
  <c r="B37" i="91" s="1"/>
  <c r="B38" i="91" s="1"/>
  <c r="B39" i="91" s="1"/>
  <c r="B40" i="91" s="1"/>
  <c r="B41" i="91" s="1"/>
  <c r="B42" i="91" s="1"/>
  <c r="B43" i="91" s="1"/>
  <c r="B44" i="91" s="1"/>
  <c r="B45" i="91" s="1"/>
  <c r="B46" i="91" s="1"/>
  <c r="B47" i="91" s="1"/>
  <c r="B48" i="91" s="1"/>
  <c r="B49" i="91" s="1"/>
  <c r="B50" i="91" s="1"/>
  <c r="B51" i="91" s="1"/>
  <c r="B52" i="91" s="1"/>
  <c r="B53" i="91" s="1"/>
  <c r="B54" i="91" s="1"/>
  <c r="B55" i="91" s="1"/>
  <c r="B56" i="91" s="1"/>
  <c r="B57" i="91" s="1"/>
  <c r="B58" i="91" s="1"/>
  <c r="B59" i="91" s="1"/>
  <c r="B60" i="91" s="1"/>
  <c r="B61" i="91" s="1"/>
  <c r="B62" i="91" s="1"/>
  <c r="B63" i="91" s="1"/>
  <c r="B64" i="91" s="1"/>
  <c r="B65" i="91" s="1"/>
  <c r="B66" i="91" s="1"/>
  <c r="B67" i="91" s="1"/>
  <c r="B68" i="91" s="1"/>
  <c r="B69" i="91" s="1"/>
  <c r="B70" i="91" s="1"/>
  <c r="B71" i="91" s="1"/>
  <c r="B72" i="91" s="1"/>
  <c r="B73" i="91" s="1"/>
  <c r="B74" i="91" s="1"/>
  <c r="B75" i="91" s="1"/>
  <c r="B76" i="91" s="1"/>
  <c r="B77" i="91" s="1"/>
  <c r="B78" i="91" s="1"/>
  <c r="B79" i="91" s="1"/>
  <c r="B80" i="91" s="1"/>
  <c r="B81" i="91" s="1"/>
  <c r="B82" i="91" s="1"/>
  <c r="B83" i="91" s="1"/>
  <c r="B84" i="91" s="1"/>
  <c r="B85" i="91" s="1"/>
  <c r="W19" i="91"/>
  <c r="X19" i="91"/>
  <c r="V20" i="91"/>
  <c r="D20" i="91"/>
  <c r="E19" i="91"/>
  <c r="M19" i="91"/>
  <c r="N19" i="91"/>
  <c r="R20" i="91"/>
  <c r="S19" i="91"/>
  <c r="O22" i="91"/>
  <c r="G18" i="91"/>
  <c r="F18" i="91"/>
  <c r="L20" i="91"/>
  <c r="K21" i="91"/>
  <c r="H34" i="91"/>
  <c r="H23" i="91"/>
  <c r="C20" i="91"/>
  <c r="A21" i="91"/>
  <c r="P19" i="91"/>
  <c r="Q19" i="91"/>
  <c r="T18" i="91"/>
  <c r="U18" i="91"/>
  <c r="I20" i="91"/>
  <c r="J20" i="91"/>
  <c r="X20" i="90"/>
  <c r="V21" i="90"/>
  <c r="W20" i="90"/>
  <c r="R25" i="90"/>
  <c r="S24" i="90"/>
  <c r="H34" i="90"/>
  <c r="C21" i="90"/>
  <c r="A22" i="90"/>
  <c r="D20" i="90"/>
  <c r="E19" i="90"/>
  <c r="G18" i="90"/>
  <c r="F18" i="90"/>
  <c r="J19" i="90"/>
  <c r="I19" i="90"/>
  <c r="K20" i="90"/>
  <c r="L19" i="90"/>
  <c r="M18" i="90"/>
  <c r="N18" i="90"/>
  <c r="H22" i="90"/>
  <c r="Q19" i="90" l="1"/>
  <c r="O20" i="90"/>
  <c r="P19" i="90"/>
  <c r="U21" i="90"/>
  <c r="T21" i="90"/>
  <c r="H35" i="91"/>
  <c r="L21" i="91"/>
  <c r="K22" i="91"/>
  <c r="M20" i="91"/>
  <c r="N20" i="91"/>
  <c r="S20" i="91"/>
  <c r="R21" i="91"/>
  <c r="P20" i="91"/>
  <c r="Q20" i="91"/>
  <c r="A22" i="91"/>
  <c r="C21" i="91"/>
  <c r="D21" i="91"/>
  <c r="E20" i="91"/>
  <c r="V21" i="91"/>
  <c r="W20" i="91"/>
  <c r="X20" i="91"/>
  <c r="O23" i="91"/>
  <c r="I21" i="91"/>
  <c r="J21" i="91"/>
  <c r="F19" i="91"/>
  <c r="G19" i="91"/>
  <c r="T19" i="91"/>
  <c r="U19" i="91"/>
  <c r="H24" i="91"/>
  <c r="F19" i="90"/>
  <c r="G19" i="90"/>
  <c r="E20" i="90"/>
  <c r="D21" i="90"/>
  <c r="A23" i="90"/>
  <c r="C22" i="90"/>
  <c r="H35" i="90"/>
  <c r="J20" i="90"/>
  <c r="I20" i="90"/>
  <c r="H23" i="90"/>
  <c r="S25" i="90"/>
  <c r="R26" i="90"/>
  <c r="V22" i="90"/>
  <c r="W21" i="90"/>
  <c r="X21" i="90"/>
  <c r="M19" i="90"/>
  <c r="N19" i="90"/>
  <c r="L20" i="90"/>
  <c r="K21" i="90"/>
  <c r="U22" i="90" l="1"/>
  <c r="T22" i="90"/>
  <c r="P20" i="90"/>
  <c r="Q20" i="90"/>
  <c r="O21" i="90"/>
  <c r="H36" i="91"/>
  <c r="O24" i="91"/>
  <c r="T20" i="91"/>
  <c r="U20" i="91"/>
  <c r="L22" i="91"/>
  <c r="K23" i="91"/>
  <c r="X21" i="91"/>
  <c r="W21" i="91"/>
  <c r="V22" i="91"/>
  <c r="F20" i="91"/>
  <c r="G20" i="91"/>
  <c r="D22" i="91"/>
  <c r="E21" i="91"/>
  <c r="M21" i="91"/>
  <c r="N21" i="91"/>
  <c r="C22" i="91"/>
  <c r="A23" i="91"/>
  <c r="P21" i="91"/>
  <c r="Q21" i="91"/>
  <c r="R22" i="91"/>
  <c r="S21" i="91"/>
  <c r="I22" i="91"/>
  <c r="J22" i="91"/>
  <c r="W22" i="90"/>
  <c r="X22" i="90"/>
  <c r="V23" i="90"/>
  <c r="I21" i="90"/>
  <c r="J21" i="90"/>
  <c r="H36" i="90"/>
  <c r="L21" i="90"/>
  <c r="K22" i="90"/>
  <c r="A24" i="90"/>
  <c r="C23" i="90"/>
  <c r="G20" i="90"/>
  <c r="F20" i="90"/>
  <c r="R27" i="90"/>
  <c r="S26" i="90"/>
  <c r="H24" i="90"/>
  <c r="M20" i="90"/>
  <c r="N20" i="90"/>
  <c r="D22" i="90"/>
  <c r="E21" i="90"/>
  <c r="P21" i="90" l="1"/>
  <c r="Q21" i="90"/>
  <c r="O22" i="90"/>
  <c r="U23" i="90"/>
  <c r="T23" i="90"/>
  <c r="D23" i="91"/>
  <c r="E22" i="91"/>
  <c r="W22" i="91"/>
  <c r="X22" i="91"/>
  <c r="V23" i="91"/>
  <c r="K24" i="91"/>
  <c r="L23" i="91"/>
  <c r="I23" i="91"/>
  <c r="J23" i="91"/>
  <c r="A24" i="91"/>
  <c r="C23" i="91"/>
  <c r="F21" i="91"/>
  <c r="G21" i="91"/>
  <c r="T21" i="91"/>
  <c r="U21" i="91"/>
  <c r="R23" i="91"/>
  <c r="S22" i="91"/>
  <c r="M22" i="91"/>
  <c r="N22" i="91"/>
  <c r="O25" i="91"/>
  <c r="H37" i="91"/>
  <c r="Q22" i="91"/>
  <c r="P22" i="91"/>
  <c r="S27" i="90"/>
  <c r="R28" i="90"/>
  <c r="C24" i="90"/>
  <c r="A25" i="90"/>
  <c r="K23" i="90"/>
  <c r="L22" i="90"/>
  <c r="M21" i="90"/>
  <c r="N21" i="90"/>
  <c r="H37" i="90"/>
  <c r="I22" i="90"/>
  <c r="J22" i="90"/>
  <c r="F21" i="90"/>
  <c r="G21" i="90"/>
  <c r="E22" i="90"/>
  <c r="D23" i="90"/>
  <c r="V24" i="90"/>
  <c r="X23" i="90"/>
  <c r="W23" i="90"/>
  <c r="U24" i="90" l="1"/>
  <c r="T24" i="90"/>
  <c r="P22" i="90"/>
  <c r="O23" i="90"/>
  <c r="Q22" i="90"/>
  <c r="T22" i="91"/>
  <c r="U22" i="91"/>
  <c r="C24" i="91"/>
  <c r="A25" i="91"/>
  <c r="X23" i="91"/>
  <c r="V24" i="91"/>
  <c r="W23" i="91"/>
  <c r="O26" i="91"/>
  <c r="M23" i="91"/>
  <c r="N23" i="91"/>
  <c r="E23" i="91"/>
  <c r="D24" i="91"/>
  <c r="R24" i="91"/>
  <c r="S23" i="91"/>
  <c r="J24" i="91"/>
  <c r="I24" i="91"/>
  <c r="P23" i="91"/>
  <c r="Q23" i="91"/>
  <c r="K25" i="91"/>
  <c r="L24" i="91"/>
  <c r="H38" i="91"/>
  <c r="F22" i="91"/>
  <c r="G22" i="91"/>
  <c r="I23" i="90"/>
  <c r="J23" i="90"/>
  <c r="H38" i="90"/>
  <c r="N22" i="90"/>
  <c r="M22" i="90"/>
  <c r="L23" i="90"/>
  <c r="K24" i="90"/>
  <c r="C25" i="90"/>
  <c r="A26" i="90"/>
  <c r="V25" i="90"/>
  <c r="X24" i="90"/>
  <c r="W24" i="90"/>
  <c r="E23" i="90"/>
  <c r="D24" i="90"/>
  <c r="R29" i="90"/>
  <c r="S28" i="90"/>
  <c r="F22" i="90"/>
  <c r="G22" i="90"/>
  <c r="O24" i="90" l="1"/>
  <c r="P23" i="90"/>
  <c r="Q23" i="90"/>
  <c r="U25" i="90"/>
  <c r="T25" i="90"/>
  <c r="G23" i="91"/>
  <c r="F23" i="91"/>
  <c r="Q24" i="91"/>
  <c r="P24" i="91"/>
  <c r="I25" i="91"/>
  <c r="J25" i="91"/>
  <c r="D25" i="91"/>
  <c r="E24" i="91"/>
  <c r="M24" i="91"/>
  <c r="N24" i="91"/>
  <c r="U23" i="91"/>
  <c r="T23" i="91"/>
  <c r="S24" i="91"/>
  <c r="R25" i="91"/>
  <c r="O27" i="91"/>
  <c r="W24" i="91"/>
  <c r="X24" i="91"/>
  <c r="V25" i="91"/>
  <c r="H39" i="91"/>
  <c r="C25" i="91"/>
  <c r="A26" i="91"/>
  <c r="K26" i="91"/>
  <c r="L25" i="91"/>
  <c r="R30" i="90"/>
  <c r="S29" i="90"/>
  <c r="D25" i="90"/>
  <c r="E24" i="90"/>
  <c r="X25" i="90"/>
  <c r="V26" i="90"/>
  <c r="W25" i="90"/>
  <c r="J24" i="90"/>
  <c r="I24" i="90"/>
  <c r="M23" i="90"/>
  <c r="N23" i="90"/>
  <c r="F23" i="90"/>
  <c r="G23" i="90"/>
  <c r="C26" i="90"/>
  <c r="A27" i="90"/>
  <c r="K25" i="90"/>
  <c r="L24" i="90"/>
  <c r="H39" i="90"/>
  <c r="T26" i="90" l="1"/>
  <c r="U26" i="90"/>
  <c r="Q24" i="90"/>
  <c r="O25" i="90"/>
  <c r="P24" i="90"/>
  <c r="T24" i="91"/>
  <c r="U24" i="91"/>
  <c r="W25" i="91"/>
  <c r="X25" i="91"/>
  <c r="V26" i="91"/>
  <c r="F24" i="91"/>
  <c r="G24" i="91"/>
  <c r="I26" i="91"/>
  <c r="J26" i="91"/>
  <c r="O28" i="91"/>
  <c r="S25" i="91"/>
  <c r="R26" i="91"/>
  <c r="M25" i="91"/>
  <c r="N25" i="91"/>
  <c r="E25" i="91"/>
  <c r="D26" i="91"/>
  <c r="L26" i="91"/>
  <c r="K27" i="91"/>
  <c r="C26" i="91"/>
  <c r="A27" i="91"/>
  <c r="P25" i="91"/>
  <c r="Q25" i="91"/>
  <c r="H40" i="91"/>
  <c r="K26" i="90"/>
  <c r="L25" i="90"/>
  <c r="A28" i="90"/>
  <c r="C27" i="90"/>
  <c r="F24" i="90"/>
  <c r="G24" i="90"/>
  <c r="N24" i="90"/>
  <c r="M24" i="90"/>
  <c r="R31" i="90"/>
  <c r="S30" i="90"/>
  <c r="I25" i="90"/>
  <c r="J25" i="90"/>
  <c r="V27" i="90"/>
  <c r="W26" i="90"/>
  <c r="X26" i="90"/>
  <c r="E25" i="90"/>
  <c r="D26" i="90"/>
  <c r="H40" i="90"/>
  <c r="Q25" i="90" l="1"/>
  <c r="P25" i="90"/>
  <c r="O26" i="90"/>
  <c r="T27" i="90"/>
  <c r="U27" i="90"/>
  <c r="M26" i="91"/>
  <c r="N26" i="91"/>
  <c r="E26" i="91"/>
  <c r="D27" i="91"/>
  <c r="R27" i="91"/>
  <c r="S26" i="91"/>
  <c r="F25" i="91"/>
  <c r="G25" i="91"/>
  <c r="L27" i="91"/>
  <c r="K28" i="91"/>
  <c r="T25" i="91"/>
  <c r="U25" i="91"/>
  <c r="O29" i="91"/>
  <c r="J27" i="91"/>
  <c r="I27" i="91"/>
  <c r="H41" i="91"/>
  <c r="V27" i="91"/>
  <c r="W26" i="91"/>
  <c r="X26" i="91"/>
  <c r="Q26" i="91"/>
  <c r="P26" i="91"/>
  <c r="A28" i="91"/>
  <c r="C27" i="91"/>
  <c r="M25" i="90"/>
  <c r="N25" i="90"/>
  <c r="D27" i="90"/>
  <c r="E26" i="90"/>
  <c r="G25" i="90"/>
  <c r="F25" i="90"/>
  <c r="L26" i="90"/>
  <c r="K27" i="90"/>
  <c r="W27" i="90"/>
  <c r="X27" i="90"/>
  <c r="V28" i="90"/>
  <c r="J26" i="90"/>
  <c r="I26" i="90"/>
  <c r="R32" i="90"/>
  <c r="S31" i="90"/>
  <c r="H41" i="90"/>
  <c r="A29" i="90"/>
  <c r="C28" i="90"/>
  <c r="U28" i="90" l="1"/>
  <c r="T28" i="90"/>
  <c r="Q26" i="90"/>
  <c r="O27" i="90"/>
  <c r="P26" i="90"/>
  <c r="H42" i="91"/>
  <c r="L28" i="91"/>
  <c r="K29" i="91"/>
  <c r="Q27" i="91"/>
  <c r="P27" i="91"/>
  <c r="M27" i="91"/>
  <c r="N27" i="91"/>
  <c r="A29" i="91"/>
  <c r="C28" i="91"/>
  <c r="S27" i="91"/>
  <c r="R28" i="91"/>
  <c r="J28" i="91"/>
  <c r="I28" i="91"/>
  <c r="O30" i="91"/>
  <c r="T26" i="91"/>
  <c r="U26" i="91"/>
  <c r="D28" i="91"/>
  <c r="E27" i="91"/>
  <c r="G26" i="91"/>
  <c r="F26" i="91"/>
  <c r="W27" i="91"/>
  <c r="X27" i="91"/>
  <c r="V28" i="91"/>
  <c r="J27" i="90"/>
  <c r="I27" i="90"/>
  <c r="X28" i="90"/>
  <c r="V29" i="90"/>
  <c r="W28" i="90"/>
  <c r="K28" i="90"/>
  <c r="L27" i="90"/>
  <c r="M26" i="90"/>
  <c r="N26" i="90"/>
  <c r="S32" i="90"/>
  <c r="R33" i="90"/>
  <c r="C29" i="90"/>
  <c r="A30" i="90"/>
  <c r="G26" i="90"/>
  <c r="F26" i="90"/>
  <c r="H42" i="90"/>
  <c r="E27" i="90"/>
  <c r="D28" i="90"/>
  <c r="P27" i="90" l="1"/>
  <c r="Q27" i="90"/>
  <c r="O28" i="90"/>
  <c r="T29" i="90"/>
  <c r="U29" i="90"/>
  <c r="J29" i="91"/>
  <c r="I29" i="91"/>
  <c r="X28" i="91"/>
  <c r="W28" i="91"/>
  <c r="V29" i="91"/>
  <c r="L29" i="91"/>
  <c r="K30" i="91"/>
  <c r="O31" i="91"/>
  <c r="R29" i="91"/>
  <c r="S28" i="91"/>
  <c r="C29" i="91"/>
  <c r="A30" i="91"/>
  <c r="Q28" i="91"/>
  <c r="P28" i="91"/>
  <c r="T27" i="91"/>
  <c r="U27" i="91"/>
  <c r="M28" i="91"/>
  <c r="N28" i="91"/>
  <c r="F27" i="91"/>
  <c r="G27" i="91"/>
  <c r="E28" i="91"/>
  <c r="D29" i="91"/>
  <c r="H43" i="91"/>
  <c r="C30" i="90"/>
  <c r="A31" i="90"/>
  <c r="S33" i="90"/>
  <c r="R34" i="90"/>
  <c r="F27" i="90"/>
  <c r="G27" i="90"/>
  <c r="I28" i="90"/>
  <c r="J28" i="90"/>
  <c r="M27" i="90"/>
  <c r="N27" i="90"/>
  <c r="L28" i="90"/>
  <c r="K29" i="90"/>
  <c r="V30" i="90"/>
  <c r="W29" i="90"/>
  <c r="X29" i="90"/>
  <c r="E28" i="90"/>
  <c r="D29" i="90"/>
  <c r="H43" i="90"/>
  <c r="T30" i="90" l="1"/>
  <c r="U30" i="90"/>
  <c r="P28" i="90"/>
  <c r="Q28" i="90"/>
  <c r="O29" i="90"/>
  <c r="M29" i="91"/>
  <c r="N29" i="91"/>
  <c r="T28" i="91"/>
  <c r="U28" i="91"/>
  <c r="O32" i="91"/>
  <c r="L30" i="91"/>
  <c r="K31" i="91"/>
  <c r="E29" i="91"/>
  <c r="D30" i="91"/>
  <c r="Q29" i="91"/>
  <c r="P29" i="91"/>
  <c r="A31" i="91"/>
  <c r="C30" i="91"/>
  <c r="R30" i="91"/>
  <c r="S29" i="91"/>
  <c r="H44" i="91"/>
  <c r="W29" i="91"/>
  <c r="X29" i="91"/>
  <c r="V30" i="91"/>
  <c r="G28" i="91"/>
  <c r="F28" i="91"/>
  <c r="J30" i="91"/>
  <c r="I30" i="91"/>
  <c r="M28" i="90"/>
  <c r="N28" i="90"/>
  <c r="H44" i="90"/>
  <c r="D30" i="90"/>
  <c r="E29" i="90"/>
  <c r="X30" i="90"/>
  <c r="W30" i="90"/>
  <c r="V31" i="90"/>
  <c r="L29" i="90"/>
  <c r="K30" i="90"/>
  <c r="I29" i="90"/>
  <c r="J29" i="90"/>
  <c r="R35" i="90"/>
  <c r="S34" i="90"/>
  <c r="C31" i="90"/>
  <c r="A32" i="90"/>
  <c r="G28" i="90"/>
  <c r="F28" i="90"/>
  <c r="Q29" i="90" l="1"/>
  <c r="O30" i="90"/>
  <c r="P29" i="90"/>
  <c r="T31" i="90"/>
  <c r="U31" i="90"/>
  <c r="H45" i="91"/>
  <c r="S30" i="91"/>
  <c r="R31" i="91"/>
  <c r="F29" i="91"/>
  <c r="G29" i="91"/>
  <c r="C31" i="91"/>
  <c r="A32" i="91"/>
  <c r="Q30" i="91"/>
  <c r="P30" i="91"/>
  <c r="D31" i="91"/>
  <c r="E30" i="91"/>
  <c r="L31" i="91"/>
  <c r="K32" i="91"/>
  <c r="O33" i="91"/>
  <c r="T29" i="91"/>
  <c r="U29" i="91"/>
  <c r="M30" i="91"/>
  <c r="N30" i="91"/>
  <c r="I31" i="91"/>
  <c r="J31" i="91"/>
  <c r="X30" i="91"/>
  <c r="W30" i="91"/>
  <c r="V31" i="91"/>
  <c r="M29" i="90"/>
  <c r="N29" i="90"/>
  <c r="V32" i="90"/>
  <c r="X31" i="90"/>
  <c r="W31" i="90"/>
  <c r="F29" i="90"/>
  <c r="G29" i="90"/>
  <c r="E30" i="90"/>
  <c r="D31" i="90"/>
  <c r="R36" i="90"/>
  <c r="S35" i="90"/>
  <c r="I30" i="90"/>
  <c r="J30" i="90"/>
  <c r="K31" i="90"/>
  <c r="L30" i="90"/>
  <c r="H45" i="90"/>
  <c r="A33" i="90"/>
  <c r="C32" i="90"/>
  <c r="T32" i="90" l="1"/>
  <c r="U32" i="90"/>
  <c r="O31" i="90"/>
  <c r="Q30" i="90"/>
  <c r="P30" i="90"/>
  <c r="O34" i="91"/>
  <c r="L32" i="91"/>
  <c r="K33" i="91"/>
  <c r="D32" i="91"/>
  <c r="E31" i="91"/>
  <c r="C32" i="91"/>
  <c r="A33" i="91"/>
  <c r="W31" i="91"/>
  <c r="X31" i="91"/>
  <c r="V32" i="91"/>
  <c r="M31" i="91"/>
  <c r="N31" i="91"/>
  <c r="T30" i="91"/>
  <c r="U30" i="91"/>
  <c r="F30" i="91"/>
  <c r="G30" i="91"/>
  <c r="Q31" i="91"/>
  <c r="P31" i="91"/>
  <c r="R32" i="91"/>
  <c r="S31" i="91"/>
  <c r="I32" i="91"/>
  <c r="J32" i="91"/>
  <c r="H46" i="91"/>
  <c r="M30" i="90"/>
  <c r="N30" i="90"/>
  <c r="K32" i="90"/>
  <c r="L31" i="90"/>
  <c r="J31" i="90"/>
  <c r="I31" i="90"/>
  <c r="H46" i="90"/>
  <c r="F30" i="90"/>
  <c r="G30" i="90"/>
  <c r="S36" i="90"/>
  <c r="R37" i="90"/>
  <c r="D32" i="90"/>
  <c r="E31" i="90"/>
  <c r="V33" i="90"/>
  <c r="W32" i="90"/>
  <c r="X32" i="90"/>
  <c r="A34" i="90"/>
  <c r="C33" i="90"/>
  <c r="P31" i="90" l="1"/>
  <c r="O32" i="90"/>
  <c r="Q31" i="90"/>
  <c r="U33" i="90"/>
  <c r="T33" i="90"/>
  <c r="V33" i="91"/>
  <c r="W32" i="91"/>
  <c r="X32" i="91"/>
  <c r="A34" i="91"/>
  <c r="C33" i="91"/>
  <c r="H47" i="91"/>
  <c r="L33" i="91"/>
  <c r="K34" i="91"/>
  <c r="P32" i="91"/>
  <c r="Q32" i="91"/>
  <c r="G31" i="91"/>
  <c r="F31" i="91"/>
  <c r="D33" i="91"/>
  <c r="E32" i="91"/>
  <c r="T31" i="91"/>
  <c r="U31" i="91"/>
  <c r="M32" i="91"/>
  <c r="N32" i="91"/>
  <c r="J33" i="91"/>
  <c r="I33" i="91"/>
  <c r="O35" i="91"/>
  <c r="R33" i="91"/>
  <c r="S32" i="91"/>
  <c r="H47" i="90"/>
  <c r="A35" i="90"/>
  <c r="C34" i="90"/>
  <c r="G31" i="90"/>
  <c r="F31" i="90"/>
  <c r="E32" i="90"/>
  <c r="D33" i="90"/>
  <c r="R38" i="90"/>
  <c r="S37" i="90"/>
  <c r="I32" i="90"/>
  <c r="J32" i="90"/>
  <c r="M31" i="90"/>
  <c r="N31" i="90"/>
  <c r="L32" i="90"/>
  <c r="K33" i="90"/>
  <c r="X33" i="90"/>
  <c r="V34" i="90"/>
  <c r="W33" i="90"/>
  <c r="P32" i="90" l="1"/>
  <c r="O33" i="90"/>
  <c r="Q32" i="90"/>
  <c r="T34" i="90"/>
  <c r="U34" i="90"/>
  <c r="F32" i="91"/>
  <c r="G32" i="91"/>
  <c r="E33" i="91"/>
  <c r="D34" i="91"/>
  <c r="P33" i="91"/>
  <c r="Q33" i="91"/>
  <c r="K35" i="91"/>
  <c r="L34" i="91"/>
  <c r="T32" i="91"/>
  <c r="U32" i="91"/>
  <c r="R34" i="91"/>
  <c r="S33" i="91"/>
  <c r="O36" i="91"/>
  <c r="C34" i="91"/>
  <c r="A35" i="91"/>
  <c r="I34" i="91"/>
  <c r="J34" i="91"/>
  <c r="X33" i="91"/>
  <c r="V34" i="91"/>
  <c r="W33" i="91"/>
  <c r="M33" i="91"/>
  <c r="N33" i="91"/>
  <c r="H48" i="91"/>
  <c r="I33" i="90"/>
  <c r="J33" i="90"/>
  <c r="F32" i="90"/>
  <c r="G32" i="90"/>
  <c r="C35" i="90"/>
  <c r="A36" i="90"/>
  <c r="R39" i="90"/>
  <c r="S38" i="90"/>
  <c r="E33" i="90"/>
  <c r="D34" i="90"/>
  <c r="X34" i="90"/>
  <c r="W34" i="90"/>
  <c r="V35" i="90"/>
  <c r="H48" i="90"/>
  <c r="L33" i="90"/>
  <c r="K34" i="90"/>
  <c r="N32" i="90"/>
  <c r="M32" i="90"/>
  <c r="T35" i="90" l="1"/>
  <c r="U35" i="90"/>
  <c r="O34" i="90"/>
  <c r="P33" i="90"/>
  <c r="Q33" i="90"/>
  <c r="I35" i="91"/>
  <c r="J35" i="91"/>
  <c r="A36" i="91"/>
  <c r="C35" i="91"/>
  <c r="O37" i="91"/>
  <c r="H49" i="91"/>
  <c r="T33" i="91"/>
  <c r="U33" i="91"/>
  <c r="R35" i="91"/>
  <c r="S34" i="91"/>
  <c r="K36" i="91"/>
  <c r="L35" i="91"/>
  <c r="Q34" i="91"/>
  <c r="P34" i="91"/>
  <c r="D35" i="91"/>
  <c r="E34" i="91"/>
  <c r="N34" i="91"/>
  <c r="M34" i="91"/>
  <c r="G33" i="91"/>
  <c r="F33" i="91"/>
  <c r="W34" i="91"/>
  <c r="X34" i="91"/>
  <c r="V35" i="91"/>
  <c r="H49" i="90"/>
  <c r="D35" i="90"/>
  <c r="E34" i="90"/>
  <c r="F33" i="90"/>
  <c r="G33" i="90"/>
  <c r="S39" i="90"/>
  <c r="R40" i="90"/>
  <c r="X35" i="90"/>
  <c r="W35" i="90"/>
  <c r="V36" i="90"/>
  <c r="C36" i="90"/>
  <c r="A37" i="90"/>
  <c r="K35" i="90"/>
  <c r="L34" i="90"/>
  <c r="N33" i="90"/>
  <c r="M33" i="90"/>
  <c r="J34" i="90"/>
  <c r="I34" i="90"/>
  <c r="Q34" i="90" l="1"/>
  <c r="O35" i="90"/>
  <c r="P34" i="90"/>
  <c r="U36" i="90"/>
  <c r="T36" i="90"/>
  <c r="M35" i="91"/>
  <c r="N35" i="91"/>
  <c r="S35" i="91"/>
  <c r="R36" i="91"/>
  <c r="H50" i="91"/>
  <c r="T34" i="91"/>
  <c r="U34" i="91"/>
  <c r="A37" i="91"/>
  <c r="C36" i="91"/>
  <c r="F34" i="91"/>
  <c r="G34" i="91"/>
  <c r="G4" i="91" s="1"/>
  <c r="E35" i="91"/>
  <c r="D36" i="91"/>
  <c r="P35" i="91"/>
  <c r="Q35" i="91"/>
  <c r="L36" i="91"/>
  <c r="K37" i="91"/>
  <c r="V36" i="91"/>
  <c r="W35" i="91"/>
  <c r="X35" i="91"/>
  <c r="O38" i="91"/>
  <c r="J36" i="91"/>
  <c r="I36" i="91"/>
  <c r="A38" i="90"/>
  <c r="C37" i="90"/>
  <c r="X36" i="90"/>
  <c r="V37" i="90"/>
  <c r="W36" i="90"/>
  <c r="S40" i="90"/>
  <c r="R41" i="90"/>
  <c r="D36" i="90"/>
  <c r="E35" i="90"/>
  <c r="L35" i="90"/>
  <c r="K36" i="90"/>
  <c r="G34" i="90"/>
  <c r="F34" i="90"/>
  <c r="I35" i="90"/>
  <c r="J35" i="90"/>
  <c r="M34" i="90"/>
  <c r="N34" i="90"/>
  <c r="H50" i="90"/>
  <c r="U37" i="90" l="1"/>
  <c r="T37" i="90"/>
  <c r="O36" i="90"/>
  <c r="Q35" i="90"/>
  <c r="P35" i="90"/>
  <c r="H4" i="91"/>
  <c r="J4" i="91"/>
  <c r="L37" i="91"/>
  <c r="K38" i="91"/>
  <c r="D37" i="91"/>
  <c r="E36" i="91"/>
  <c r="J37" i="91"/>
  <c r="I37" i="91"/>
  <c r="M36" i="91"/>
  <c r="N36" i="91"/>
  <c r="Q36" i="91"/>
  <c r="P36" i="91"/>
  <c r="T35" i="91"/>
  <c r="U35" i="91"/>
  <c r="F35" i="91"/>
  <c r="G35" i="91"/>
  <c r="A38" i="91"/>
  <c r="C37" i="91"/>
  <c r="H51" i="91"/>
  <c r="S36" i="91"/>
  <c r="R37" i="91"/>
  <c r="O39" i="91"/>
  <c r="V37" i="91"/>
  <c r="W36" i="91"/>
  <c r="X36" i="91"/>
  <c r="L36" i="90"/>
  <c r="K37" i="90"/>
  <c r="M35" i="90"/>
  <c r="N35" i="90"/>
  <c r="I36" i="90"/>
  <c r="J36" i="90"/>
  <c r="F35" i="90"/>
  <c r="G35" i="90"/>
  <c r="D37" i="90"/>
  <c r="E36" i="90"/>
  <c r="S41" i="90"/>
  <c r="R42" i="90"/>
  <c r="V38" i="90"/>
  <c r="W37" i="90"/>
  <c r="X37" i="90"/>
  <c r="H51" i="90"/>
  <c r="A39" i="90"/>
  <c r="C38" i="90"/>
  <c r="Q36" i="90" l="1"/>
  <c r="P36" i="90"/>
  <c r="O37" i="90"/>
  <c r="U38" i="90"/>
  <c r="T38" i="90"/>
  <c r="A39" i="91"/>
  <c r="C38" i="91"/>
  <c r="F36" i="91"/>
  <c r="G36" i="91"/>
  <c r="D38" i="91"/>
  <c r="E37" i="91"/>
  <c r="O40" i="91"/>
  <c r="L38" i="91"/>
  <c r="K39" i="91"/>
  <c r="R38" i="91"/>
  <c r="S37" i="91"/>
  <c r="J38" i="91"/>
  <c r="I38" i="91"/>
  <c r="W37" i="91"/>
  <c r="V38" i="91"/>
  <c r="X37" i="91"/>
  <c r="N37" i="91"/>
  <c r="M37" i="91"/>
  <c r="H52" i="91"/>
  <c r="J8" i="91"/>
  <c r="P37" i="91"/>
  <c r="Q37" i="91"/>
  <c r="T36" i="91"/>
  <c r="U36" i="91"/>
  <c r="L4" i="91"/>
  <c r="V39" i="90"/>
  <c r="X38" i="90"/>
  <c r="W38" i="90"/>
  <c r="S42" i="90"/>
  <c r="R43" i="90"/>
  <c r="E37" i="90"/>
  <c r="D38" i="90"/>
  <c r="I37" i="90"/>
  <c r="J37" i="90"/>
  <c r="F36" i="90"/>
  <c r="G36" i="90"/>
  <c r="C39" i="90"/>
  <c r="A40" i="90"/>
  <c r="L37" i="90"/>
  <c r="K38" i="90"/>
  <c r="H52" i="90"/>
  <c r="M36" i="90"/>
  <c r="N36" i="90"/>
  <c r="T39" i="90" l="1"/>
  <c r="U39" i="90"/>
  <c r="O38" i="90"/>
  <c r="P37" i="90"/>
  <c r="Q37" i="90"/>
  <c r="N38" i="91"/>
  <c r="M38" i="91"/>
  <c r="T37" i="91"/>
  <c r="U37" i="91"/>
  <c r="L39" i="91"/>
  <c r="K40" i="91"/>
  <c r="O41" i="91"/>
  <c r="Q38" i="91"/>
  <c r="P38" i="91"/>
  <c r="E38" i="91"/>
  <c r="D39" i="91"/>
  <c r="X38" i="91"/>
  <c r="V39" i="91"/>
  <c r="W38" i="91"/>
  <c r="I39" i="91"/>
  <c r="J39" i="91"/>
  <c r="S38" i="91"/>
  <c r="R39" i="91"/>
  <c r="F37" i="91"/>
  <c r="G37" i="91"/>
  <c r="M4" i="91"/>
  <c r="H53" i="91"/>
  <c r="C39" i="91"/>
  <c r="A40" i="91"/>
  <c r="J38" i="90"/>
  <c r="I38" i="90"/>
  <c r="E38" i="90"/>
  <c r="D39" i="90"/>
  <c r="M37" i="90"/>
  <c r="N37" i="90"/>
  <c r="L38" i="90"/>
  <c r="K39" i="90"/>
  <c r="C40" i="90"/>
  <c r="A41" i="90"/>
  <c r="F37" i="90"/>
  <c r="G37" i="90"/>
  <c r="R44" i="90"/>
  <c r="S43" i="90"/>
  <c r="H53" i="90"/>
  <c r="W39" i="90"/>
  <c r="X39" i="90"/>
  <c r="V40" i="90"/>
  <c r="Q38" i="90" l="1"/>
  <c r="P38" i="90"/>
  <c r="O39" i="90"/>
  <c r="T40" i="90"/>
  <c r="U40" i="90"/>
  <c r="I40" i="91"/>
  <c r="J40" i="91"/>
  <c r="W39" i="91"/>
  <c r="V40" i="91"/>
  <c r="X39" i="91"/>
  <c r="E39" i="91"/>
  <c r="D40" i="91"/>
  <c r="P39" i="91"/>
  <c r="Q39" i="91"/>
  <c r="L40" i="91"/>
  <c r="K41" i="91"/>
  <c r="M39" i="91"/>
  <c r="N39" i="91"/>
  <c r="S39" i="91"/>
  <c r="R40" i="91"/>
  <c r="G38" i="91"/>
  <c r="F38" i="91"/>
  <c r="A41" i="91"/>
  <c r="C40" i="91"/>
  <c r="O42" i="91"/>
  <c r="H54" i="91"/>
  <c r="T38" i="91"/>
  <c r="U38" i="91"/>
  <c r="M38" i="90"/>
  <c r="N38" i="90"/>
  <c r="A42" i="90"/>
  <c r="C41" i="90"/>
  <c r="L39" i="90"/>
  <c r="K40" i="90"/>
  <c r="X40" i="90"/>
  <c r="V41" i="90"/>
  <c r="W40" i="90"/>
  <c r="D40" i="90"/>
  <c r="E39" i="90"/>
  <c r="R45" i="90"/>
  <c r="S44" i="90"/>
  <c r="F38" i="90"/>
  <c r="G38" i="90"/>
  <c r="H54" i="90"/>
  <c r="J39" i="90"/>
  <c r="I39" i="90"/>
  <c r="U41" i="90" l="1"/>
  <c r="T41" i="90"/>
  <c r="O40" i="90"/>
  <c r="Q39" i="90"/>
  <c r="P39" i="90"/>
  <c r="C41" i="91"/>
  <c r="A42" i="91"/>
  <c r="S40" i="91"/>
  <c r="R41" i="91"/>
  <c r="L41" i="91"/>
  <c r="K42" i="91"/>
  <c r="M40" i="91"/>
  <c r="N40" i="91"/>
  <c r="Q40" i="91"/>
  <c r="P40" i="91"/>
  <c r="D41" i="91"/>
  <c r="E40" i="91"/>
  <c r="O43" i="91"/>
  <c r="T39" i="91"/>
  <c r="U39" i="91"/>
  <c r="G39" i="91"/>
  <c r="F39" i="91"/>
  <c r="H55" i="91"/>
  <c r="W40" i="91"/>
  <c r="X40" i="91"/>
  <c r="V41" i="91"/>
  <c r="J41" i="91"/>
  <c r="I41" i="91"/>
  <c r="M39" i="90"/>
  <c r="N39" i="90"/>
  <c r="G39" i="90"/>
  <c r="F39" i="90"/>
  <c r="V42" i="90"/>
  <c r="W41" i="90"/>
  <c r="X41" i="90"/>
  <c r="A43" i="90"/>
  <c r="C42" i="90"/>
  <c r="S45" i="90"/>
  <c r="R46" i="90"/>
  <c r="E40" i="90"/>
  <c r="D41" i="90"/>
  <c r="L40" i="90"/>
  <c r="K41" i="90"/>
  <c r="J40" i="90"/>
  <c r="I40" i="90"/>
  <c r="H55" i="90"/>
  <c r="Q40" i="90" l="1"/>
  <c r="P40" i="90"/>
  <c r="O41" i="90"/>
  <c r="U42" i="90"/>
  <c r="T42" i="90"/>
  <c r="F40" i="91"/>
  <c r="G40" i="91"/>
  <c r="P41" i="91"/>
  <c r="Q41" i="91"/>
  <c r="J42" i="91"/>
  <c r="I42" i="91"/>
  <c r="K43" i="91"/>
  <c r="L42" i="91"/>
  <c r="W41" i="91"/>
  <c r="X41" i="91"/>
  <c r="V42" i="91"/>
  <c r="O44" i="91"/>
  <c r="M41" i="91"/>
  <c r="N41" i="91"/>
  <c r="S41" i="91"/>
  <c r="R42" i="91"/>
  <c r="H56" i="91"/>
  <c r="C42" i="91"/>
  <c r="A43" i="91"/>
  <c r="D42" i="91"/>
  <c r="E41" i="91"/>
  <c r="T40" i="91"/>
  <c r="U40" i="91"/>
  <c r="K42" i="90"/>
  <c r="L41" i="90"/>
  <c r="H56" i="90"/>
  <c r="G40" i="90"/>
  <c r="F40" i="90"/>
  <c r="M40" i="90"/>
  <c r="N40" i="90"/>
  <c r="E41" i="90"/>
  <c r="D42" i="90"/>
  <c r="R47" i="90"/>
  <c r="S46" i="90"/>
  <c r="A44" i="90"/>
  <c r="C43" i="90"/>
  <c r="W42" i="90"/>
  <c r="X42" i="90"/>
  <c r="V43" i="90"/>
  <c r="I41" i="90"/>
  <c r="J41" i="90"/>
  <c r="U43" i="90" l="1"/>
  <c r="T43" i="90"/>
  <c r="P41" i="90"/>
  <c r="Q41" i="90"/>
  <c r="O42" i="90"/>
  <c r="O45" i="91"/>
  <c r="W42" i="91"/>
  <c r="X42" i="91"/>
  <c r="V43" i="91"/>
  <c r="T41" i="91"/>
  <c r="U41" i="91"/>
  <c r="M42" i="91"/>
  <c r="N42" i="91"/>
  <c r="L43" i="91"/>
  <c r="K44" i="91"/>
  <c r="J43" i="91"/>
  <c r="I43" i="91"/>
  <c r="S42" i="91"/>
  <c r="R43" i="91"/>
  <c r="F41" i="91"/>
  <c r="G41" i="91"/>
  <c r="D43" i="91"/>
  <c r="E42" i="91"/>
  <c r="A44" i="91"/>
  <c r="C43" i="91"/>
  <c r="Q42" i="91"/>
  <c r="P42" i="91"/>
  <c r="H57" i="91"/>
  <c r="C44" i="90"/>
  <c r="A45" i="90"/>
  <c r="R48" i="90"/>
  <c r="S47" i="90"/>
  <c r="E42" i="90"/>
  <c r="D43" i="90"/>
  <c r="M41" i="90"/>
  <c r="N41" i="90"/>
  <c r="F41" i="90"/>
  <c r="G41" i="90"/>
  <c r="H57" i="90"/>
  <c r="J42" i="90"/>
  <c r="I42" i="90"/>
  <c r="X43" i="90"/>
  <c r="W43" i="90"/>
  <c r="V44" i="90"/>
  <c r="K43" i="90"/>
  <c r="L42" i="90"/>
  <c r="P42" i="90" l="1"/>
  <c r="Q42" i="90"/>
  <c r="O43" i="90"/>
  <c r="U44" i="90"/>
  <c r="T44" i="90"/>
  <c r="F42" i="91"/>
  <c r="G42" i="91"/>
  <c r="T42" i="91"/>
  <c r="U42" i="91"/>
  <c r="N43" i="91"/>
  <c r="M43" i="91"/>
  <c r="X43" i="91"/>
  <c r="V44" i="91"/>
  <c r="W43" i="91"/>
  <c r="H58" i="91"/>
  <c r="P43" i="91"/>
  <c r="Q43" i="91"/>
  <c r="O46" i="91"/>
  <c r="E43" i="91"/>
  <c r="D44" i="91"/>
  <c r="R44" i="91"/>
  <c r="S43" i="91"/>
  <c r="I44" i="91"/>
  <c r="J44" i="91"/>
  <c r="L44" i="91"/>
  <c r="K45" i="91"/>
  <c r="C44" i="91"/>
  <c r="A45" i="91"/>
  <c r="I43" i="90"/>
  <c r="J43" i="90"/>
  <c r="F42" i="90"/>
  <c r="G42" i="90"/>
  <c r="R49" i="90"/>
  <c r="S48" i="90"/>
  <c r="H58" i="90"/>
  <c r="L43" i="90"/>
  <c r="K44" i="90"/>
  <c r="A46" i="90"/>
  <c r="C45" i="90"/>
  <c r="E43" i="90"/>
  <c r="D44" i="90"/>
  <c r="N42" i="90"/>
  <c r="M42" i="90"/>
  <c r="W44" i="90"/>
  <c r="X44" i="90"/>
  <c r="V45" i="90"/>
  <c r="T45" i="90" l="1"/>
  <c r="U45" i="90"/>
  <c r="O44" i="90"/>
  <c r="P43" i="90"/>
  <c r="Q43" i="90"/>
  <c r="R45" i="91"/>
  <c r="S44" i="91"/>
  <c r="F43" i="91"/>
  <c r="G43" i="91"/>
  <c r="L45" i="91"/>
  <c r="K46" i="91"/>
  <c r="P44" i="91"/>
  <c r="Q44" i="91"/>
  <c r="H59" i="91"/>
  <c r="A46" i="91"/>
  <c r="C45" i="91"/>
  <c r="M44" i="91"/>
  <c r="N44" i="91"/>
  <c r="J45" i="91"/>
  <c r="I45" i="91"/>
  <c r="D45" i="91"/>
  <c r="E44" i="91"/>
  <c r="O47" i="91"/>
  <c r="V45" i="91"/>
  <c r="W44" i="91"/>
  <c r="X44" i="91"/>
  <c r="T43" i="91"/>
  <c r="U43" i="91"/>
  <c r="D45" i="90"/>
  <c r="E44" i="90"/>
  <c r="A47" i="90"/>
  <c r="C46" i="90"/>
  <c r="K45" i="90"/>
  <c r="L44" i="90"/>
  <c r="M43" i="90"/>
  <c r="N43" i="90"/>
  <c r="H59" i="90"/>
  <c r="S49" i="90"/>
  <c r="R50" i="90"/>
  <c r="F43" i="90"/>
  <c r="G43" i="90"/>
  <c r="X45" i="90"/>
  <c r="V46" i="90"/>
  <c r="W45" i="90"/>
  <c r="I44" i="90"/>
  <c r="J44" i="90"/>
  <c r="Q44" i="90" l="1"/>
  <c r="P44" i="90"/>
  <c r="O45" i="90"/>
  <c r="U46" i="90"/>
  <c r="T46" i="90"/>
  <c r="H60" i="91"/>
  <c r="Q45" i="91"/>
  <c r="P45" i="91"/>
  <c r="L46" i="91"/>
  <c r="K47" i="91"/>
  <c r="E45" i="91"/>
  <c r="D46" i="91"/>
  <c r="M45" i="91"/>
  <c r="N45" i="91"/>
  <c r="X45" i="91"/>
  <c r="V46" i="91"/>
  <c r="W45" i="91"/>
  <c r="G44" i="91"/>
  <c r="F44" i="91"/>
  <c r="I46" i="91"/>
  <c r="J46" i="91"/>
  <c r="A47" i="91"/>
  <c r="C46" i="91"/>
  <c r="T44" i="91"/>
  <c r="U44" i="91"/>
  <c r="O48" i="91"/>
  <c r="S45" i="91"/>
  <c r="R46" i="91"/>
  <c r="N44" i="90"/>
  <c r="M44" i="90"/>
  <c r="S50" i="90"/>
  <c r="R51" i="90"/>
  <c r="H60" i="90"/>
  <c r="L45" i="90"/>
  <c r="K46" i="90"/>
  <c r="A48" i="90"/>
  <c r="C47" i="90"/>
  <c r="J45" i="90"/>
  <c r="I45" i="90"/>
  <c r="V47" i="90"/>
  <c r="W46" i="90"/>
  <c r="X46" i="90"/>
  <c r="F44" i="90"/>
  <c r="G44" i="90"/>
  <c r="E45" i="90"/>
  <c r="D46" i="90"/>
  <c r="T47" i="90" l="1"/>
  <c r="U47" i="90"/>
  <c r="Q45" i="90"/>
  <c r="P45" i="90"/>
  <c r="O46" i="90"/>
  <c r="U45" i="91"/>
  <c r="T45" i="91"/>
  <c r="A48" i="91"/>
  <c r="C47" i="91"/>
  <c r="F45" i="91"/>
  <c r="G45" i="91"/>
  <c r="R47" i="91"/>
  <c r="S46" i="91"/>
  <c r="L47" i="91"/>
  <c r="K48" i="91"/>
  <c r="I47" i="91"/>
  <c r="J47" i="91"/>
  <c r="X46" i="91"/>
  <c r="W46" i="91"/>
  <c r="V47" i="91"/>
  <c r="D47" i="91"/>
  <c r="E46" i="91"/>
  <c r="M46" i="91"/>
  <c r="N46" i="91"/>
  <c r="O49" i="91"/>
  <c r="P46" i="91"/>
  <c r="Q46" i="91"/>
  <c r="H61" i="91"/>
  <c r="X47" i="90"/>
  <c r="W47" i="90"/>
  <c r="V48" i="90"/>
  <c r="C48" i="90"/>
  <c r="A49" i="90"/>
  <c r="K47" i="90"/>
  <c r="L46" i="90"/>
  <c r="M45" i="90"/>
  <c r="N45" i="90"/>
  <c r="H61" i="90"/>
  <c r="F45" i="90"/>
  <c r="G45" i="90"/>
  <c r="S51" i="90"/>
  <c r="R52" i="90"/>
  <c r="I46" i="90"/>
  <c r="J46" i="90"/>
  <c r="E46" i="90"/>
  <c r="D47" i="90"/>
  <c r="P46" i="90" l="1"/>
  <c r="Q46" i="90"/>
  <c r="O47" i="90"/>
  <c r="U48" i="90"/>
  <c r="T48" i="90"/>
  <c r="O50" i="91"/>
  <c r="T46" i="91"/>
  <c r="U46" i="91"/>
  <c r="M47" i="91"/>
  <c r="N47" i="91"/>
  <c r="F46" i="91"/>
  <c r="G46" i="91"/>
  <c r="D48" i="91"/>
  <c r="E47" i="91"/>
  <c r="W47" i="91"/>
  <c r="X47" i="91"/>
  <c r="V48" i="91"/>
  <c r="J48" i="91"/>
  <c r="I48" i="91"/>
  <c r="L48" i="91"/>
  <c r="K49" i="91"/>
  <c r="S47" i="91"/>
  <c r="R48" i="91"/>
  <c r="H62" i="91"/>
  <c r="P47" i="91"/>
  <c r="Q47" i="91"/>
  <c r="A49" i="91"/>
  <c r="C48" i="91"/>
  <c r="S52" i="90"/>
  <c r="R53" i="90"/>
  <c r="J47" i="90"/>
  <c r="I47" i="90"/>
  <c r="H62" i="90"/>
  <c r="K48" i="90"/>
  <c r="L47" i="90"/>
  <c r="E47" i="90"/>
  <c r="D48" i="90"/>
  <c r="W48" i="90"/>
  <c r="V49" i="90"/>
  <c r="X48" i="90"/>
  <c r="M46" i="90"/>
  <c r="N46" i="90"/>
  <c r="A50" i="90"/>
  <c r="C49" i="90"/>
  <c r="G46" i="90"/>
  <c r="F46" i="90"/>
  <c r="O48" i="90" l="1"/>
  <c r="Q47" i="90"/>
  <c r="P47" i="90"/>
  <c r="U49" i="90"/>
  <c r="T49" i="90"/>
  <c r="T47" i="91"/>
  <c r="U47" i="91"/>
  <c r="L49" i="91"/>
  <c r="K50" i="91"/>
  <c r="I49" i="91"/>
  <c r="J49" i="91"/>
  <c r="M48" i="91"/>
  <c r="N48" i="91"/>
  <c r="X48" i="91"/>
  <c r="V49" i="91"/>
  <c r="W48" i="91"/>
  <c r="E48" i="91"/>
  <c r="D49" i="91"/>
  <c r="R49" i="91"/>
  <c r="S48" i="91"/>
  <c r="F47" i="91"/>
  <c r="G47" i="91"/>
  <c r="A50" i="91"/>
  <c r="C49" i="91"/>
  <c r="P48" i="91"/>
  <c r="Q48" i="91"/>
  <c r="O51" i="91"/>
  <c r="H63" i="91"/>
  <c r="M47" i="90"/>
  <c r="N47" i="90"/>
  <c r="H63" i="90"/>
  <c r="F47" i="90"/>
  <c r="G47" i="90"/>
  <c r="L48" i="90"/>
  <c r="K49" i="90"/>
  <c r="J48" i="90"/>
  <c r="I48" i="90"/>
  <c r="X49" i="90"/>
  <c r="V50" i="90"/>
  <c r="W49" i="90"/>
  <c r="D49" i="90"/>
  <c r="E48" i="90"/>
  <c r="R54" i="90"/>
  <c r="S53" i="90"/>
  <c r="A51" i="90"/>
  <c r="C50" i="90"/>
  <c r="T50" i="90" l="1"/>
  <c r="U50" i="90"/>
  <c r="Q48" i="90"/>
  <c r="P48" i="90"/>
  <c r="O49" i="90"/>
  <c r="U48" i="91"/>
  <c r="T48" i="91"/>
  <c r="E49" i="91"/>
  <c r="D50" i="91"/>
  <c r="V50" i="91"/>
  <c r="W49" i="91"/>
  <c r="X49" i="91"/>
  <c r="L50" i="91"/>
  <c r="K51" i="91"/>
  <c r="C50" i="91"/>
  <c r="A51" i="91"/>
  <c r="R50" i="91"/>
  <c r="S49" i="91"/>
  <c r="H64" i="91"/>
  <c r="J50" i="91"/>
  <c r="I50" i="91"/>
  <c r="O52" i="91"/>
  <c r="Q49" i="91"/>
  <c r="P49" i="91"/>
  <c r="F48" i="91"/>
  <c r="G48" i="91"/>
  <c r="M49" i="91"/>
  <c r="N49" i="91"/>
  <c r="G48" i="90"/>
  <c r="F48" i="90"/>
  <c r="D50" i="90"/>
  <c r="E49" i="90"/>
  <c r="X50" i="90"/>
  <c r="V51" i="90"/>
  <c r="W50" i="90"/>
  <c r="J49" i="90"/>
  <c r="I49" i="90"/>
  <c r="K50" i="90"/>
  <c r="L49" i="90"/>
  <c r="C51" i="90"/>
  <c r="A52" i="90"/>
  <c r="H64" i="90"/>
  <c r="S54" i="90"/>
  <c r="R55" i="90"/>
  <c r="M48" i="90"/>
  <c r="N48" i="90"/>
  <c r="O50" i="90" l="1"/>
  <c r="P49" i="90"/>
  <c r="Q49" i="90"/>
  <c r="T51" i="90"/>
  <c r="U51" i="90"/>
  <c r="H65" i="91"/>
  <c r="O53" i="91"/>
  <c r="I51" i="91"/>
  <c r="J51" i="91"/>
  <c r="E50" i="91"/>
  <c r="D51" i="91"/>
  <c r="M50" i="91"/>
  <c r="N50" i="91"/>
  <c r="X50" i="91"/>
  <c r="V51" i="91"/>
  <c r="W50" i="91"/>
  <c r="P50" i="91"/>
  <c r="Q50" i="91"/>
  <c r="T49" i="91"/>
  <c r="U49" i="91"/>
  <c r="R51" i="91"/>
  <c r="S50" i="91"/>
  <c r="C51" i="91"/>
  <c r="A52" i="91"/>
  <c r="L51" i="91"/>
  <c r="K52" i="91"/>
  <c r="F49" i="91"/>
  <c r="G49" i="91"/>
  <c r="I50" i="90"/>
  <c r="J50" i="90"/>
  <c r="N49" i="90"/>
  <c r="M49" i="90"/>
  <c r="K51" i="90"/>
  <c r="L50" i="90"/>
  <c r="V52" i="90"/>
  <c r="W51" i="90"/>
  <c r="X51" i="90"/>
  <c r="R56" i="90"/>
  <c r="S55" i="90"/>
  <c r="H65" i="90"/>
  <c r="A53" i="90"/>
  <c r="C52" i="90"/>
  <c r="G49" i="90"/>
  <c r="F49" i="90"/>
  <c r="E50" i="90"/>
  <c r="D51" i="90"/>
  <c r="U52" i="90" l="1"/>
  <c r="T52" i="90"/>
  <c r="P50" i="90"/>
  <c r="Q50" i="90"/>
  <c r="O51" i="90"/>
  <c r="P51" i="91"/>
  <c r="Q51" i="91"/>
  <c r="M51" i="91"/>
  <c r="N51" i="91"/>
  <c r="W51" i="91"/>
  <c r="X51" i="91"/>
  <c r="V52" i="91"/>
  <c r="D52" i="91"/>
  <c r="E51" i="91"/>
  <c r="O54" i="91"/>
  <c r="K53" i="91"/>
  <c r="L52" i="91"/>
  <c r="A53" i="91"/>
  <c r="C52" i="91"/>
  <c r="S51" i="91"/>
  <c r="R52" i="91"/>
  <c r="F50" i="91"/>
  <c r="G50" i="91"/>
  <c r="I52" i="91"/>
  <c r="J52" i="91"/>
  <c r="U50" i="91"/>
  <c r="T50" i="91"/>
  <c r="H66" i="91"/>
  <c r="V53" i="90"/>
  <c r="W52" i="90"/>
  <c r="X52" i="90"/>
  <c r="K52" i="90"/>
  <c r="L51" i="90"/>
  <c r="I51" i="90"/>
  <c r="J51" i="90"/>
  <c r="C53" i="90"/>
  <c r="A54" i="90"/>
  <c r="M50" i="90"/>
  <c r="N50" i="90"/>
  <c r="E51" i="90"/>
  <c r="D52" i="90"/>
  <c r="H66" i="90"/>
  <c r="S56" i="90"/>
  <c r="R57" i="90"/>
  <c r="S57" i="90" s="1"/>
  <c r="F50" i="90"/>
  <c r="G50" i="90"/>
  <c r="U53" i="90" l="1"/>
  <c r="T53" i="90"/>
  <c r="Q51" i="90"/>
  <c r="O52" i="90"/>
  <c r="P51" i="90"/>
  <c r="M52" i="91"/>
  <c r="N52" i="91"/>
  <c r="R53" i="91"/>
  <c r="S52" i="91"/>
  <c r="F51" i="91"/>
  <c r="G51" i="91"/>
  <c r="T51" i="91"/>
  <c r="U51" i="91"/>
  <c r="A54" i="91"/>
  <c r="C53" i="91"/>
  <c r="K54" i="91"/>
  <c r="L53" i="91"/>
  <c r="O55" i="91"/>
  <c r="D53" i="91"/>
  <c r="E52" i="91"/>
  <c r="W52" i="91"/>
  <c r="X52" i="91"/>
  <c r="V53" i="91"/>
  <c r="H67" i="91"/>
  <c r="I53" i="91"/>
  <c r="J53" i="91"/>
  <c r="P52" i="91"/>
  <c r="Q52" i="91"/>
  <c r="E52" i="90"/>
  <c r="D53" i="90"/>
  <c r="A55" i="90"/>
  <c r="C54" i="90"/>
  <c r="G51" i="90"/>
  <c r="F51" i="90"/>
  <c r="J52" i="90"/>
  <c r="I52" i="90"/>
  <c r="K53" i="90"/>
  <c r="L52" i="90"/>
  <c r="W53" i="90"/>
  <c r="X53" i="90"/>
  <c r="V54" i="90"/>
  <c r="H67" i="90"/>
  <c r="M51" i="90"/>
  <c r="N51" i="90"/>
  <c r="P52" i="90" l="1"/>
  <c r="O53" i="90"/>
  <c r="Q52" i="90"/>
  <c r="U54" i="90"/>
  <c r="T54" i="90"/>
  <c r="F52" i="91"/>
  <c r="G52" i="91"/>
  <c r="O56" i="91"/>
  <c r="X53" i="91"/>
  <c r="V54" i="91"/>
  <c r="W53" i="91"/>
  <c r="E53" i="91"/>
  <c r="D54" i="91"/>
  <c r="K55" i="91"/>
  <c r="L54" i="91"/>
  <c r="A55" i="91"/>
  <c r="C54" i="91"/>
  <c r="Q53" i="91"/>
  <c r="P53" i="91"/>
  <c r="I54" i="91"/>
  <c r="J54" i="91"/>
  <c r="N53" i="91"/>
  <c r="M53" i="91"/>
  <c r="T52" i="91"/>
  <c r="U52" i="91"/>
  <c r="H68" i="91"/>
  <c r="S53" i="91"/>
  <c r="R54" i="91"/>
  <c r="M52" i="90"/>
  <c r="N52" i="90"/>
  <c r="L53" i="90"/>
  <c r="K54" i="90"/>
  <c r="I53" i="90"/>
  <c r="J53" i="90"/>
  <c r="C55" i="90"/>
  <c r="A56" i="90"/>
  <c r="E53" i="90"/>
  <c r="D54" i="90"/>
  <c r="H68" i="90"/>
  <c r="V55" i="90"/>
  <c r="W54" i="90"/>
  <c r="X54" i="90"/>
  <c r="F52" i="90"/>
  <c r="G52" i="90"/>
  <c r="T55" i="90" l="1"/>
  <c r="U55" i="90"/>
  <c r="O54" i="90"/>
  <c r="P53" i="90"/>
  <c r="Q53" i="90"/>
  <c r="P54" i="91"/>
  <c r="Q54" i="91"/>
  <c r="M54" i="91"/>
  <c r="N54" i="91"/>
  <c r="L55" i="91"/>
  <c r="K56" i="91"/>
  <c r="E54" i="91"/>
  <c r="D55" i="91"/>
  <c r="V55" i="91"/>
  <c r="X54" i="91"/>
  <c r="W54" i="91"/>
  <c r="G53" i="91"/>
  <c r="F53" i="91"/>
  <c r="R55" i="91"/>
  <c r="S54" i="91"/>
  <c r="C55" i="91"/>
  <c r="A56" i="91"/>
  <c r="J55" i="91"/>
  <c r="I55" i="91"/>
  <c r="T53" i="91"/>
  <c r="U53" i="91"/>
  <c r="O57" i="91"/>
  <c r="H69" i="91"/>
  <c r="X55" i="90"/>
  <c r="W55" i="90"/>
  <c r="V56" i="90"/>
  <c r="H69" i="90"/>
  <c r="D55" i="90"/>
  <c r="E54" i="90"/>
  <c r="F53" i="90"/>
  <c r="G53" i="90"/>
  <c r="A57" i="90"/>
  <c r="C56" i="90"/>
  <c r="J54" i="90"/>
  <c r="I54" i="90"/>
  <c r="L54" i="90"/>
  <c r="K55" i="90"/>
  <c r="N53" i="90"/>
  <c r="M53" i="90"/>
  <c r="Q54" i="90" l="1"/>
  <c r="O55" i="90"/>
  <c r="P54" i="90"/>
  <c r="T56" i="90"/>
  <c r="U56" i="90"/>
  <c r="T54" i="91"/>
  <c r="U54" i="91"/>
  <c r="X55" i="91"/>
  <c r="V56" i="91"/>
  <c r="W55" i="91"/>
  <c r="H70" i="91"/>
  <c r="S55" i="91"/>
  <c r="R56" i="91"/>
  <c r="E55" i="91"/>
  <c r="D56" i="91"/>
  <c r="N55" i="91"/>
  <c r="M55" i="91"/>
  <c r="I56" i="91"/>
  <c r="J56" i="91"/>
  <c r="A57" i="91"/>
  <c r="C56" i="91"/>
  <c r="F54" i="91"/>
  <c r="G54" i="91"/>
  <c r="L56" i="91"/>
  <c r="K57" i="91"/>
  <c r="O58" i="91"/>
  <c r="P55" i="91"/>
  <c r="Q55" i="91"/>
  <c r="L55" i="90"/>
  <c r="K56" i="90"/>
  <c r="J55" i="90"/>
  <c r="I55" i="90"/>
  <c r="F54" i="90"/>
  <c r="G54" i="90"/>
  <c r="N54" i="90"/>
  <c r="M54" i="90"/>
  <c r="A58" i="90"/>
  <c r="C57" i="90"/>
  <c r="D56" i="90"/>
  <c r="E55" i="90"/>
  <c r="H70" i="90"/>
  <c r="V57" i="90"/>
  <c r="X56" i="90"/>
  <c r="W56" i="90"/>
  <c r="T57" i="90" l="1"/>
  <c r="U57" i="90"/>
  <c r="P55" i="90"/>
  <c r="Q55" i="90"/>
  <c r="O56" i="90"/>
  <c r="F55" i="91"/>
  <c r="G55" i="91"/>
  <c r="P56" i="91"/>
  <c r="Q56" i="91"/>
  <c r="V57" i="91"/>
  <c r="W56" i="91"/>
  <c r="X56" i="91"/>
  <c r="D57" i="91"/>
  <c r="E56" i="91"/>
  <c r="S56" i="91"/>
  <c r="R57" i="91"/>
  <c r="S57" i="91" s="1"/>
  <c r="C57" i="91"/>
  <c r="A58" i="91"/>
  <c r="I57" i="91"/>
  <c r="J57" i="91"/>
  <c r="L57" i="91"/>
  <c r="K58" i="91"/>
  <c r="T55" i="91"/>
  <c r="U55" i="91"/>
  <c r="H71" i="91"/>
  <c r="O59" i="91"/>
  <c r="M56" i="91"/>
  <c r="N56" i="91"/>
  <c r="G55" i="90"/>
  <c r="F55" i="90"/>
  <c r="G6" i="90"/>
  <c r="H6" i="90" s="1"/>
  <c r="K6" i="90" s="1"/>
  <c r="L6" i="90" s="1"/>
  <c r="M55" i="90"/>
  <c r="N55" i="90"/>
  <c r="W57" i="90"/>
  <c r="X57" i="90"/>
  <c r="H71" i="90"/>
  <c r="D57" i="90"/>
  <c r="E56" i="90"/>
  <c r="C58" i="90"/>
  <c r="A59" i="90"/>
  <c r="I56" i="90"/>
  <c r="J56" i="90"/>
  <c r="L56" i="90"/>
  <c r="K57" i="90"/>
  <c r="P56" i="90" l="1"/>
  <c r="O57" i="90"/>
  <c r="Q56" i="90"/>
  <c r="M57" i="91"/>
  <c r="N57" i="91"/>
  <c r="I58" i="91"/>
  <c r="J58" i="91"/>
  <c r="C58" i="91"/>
  <c r="A59" i="91"/>
  <c r="L58" i="91"/>
  <c r="K59" i="91"/>
  <c r="F56" i="91"/>
  <c r="G56" i="91"/>
  <c r="T56" i="91"/>
  <c r="T57" i="91" s="1"/>
  <c r="U56" i="91"/>
  <c r="D58" i="91"/>
  <c r="E57" i="91"/>
  <c r="W57" i="91"/>
  <c r="X57" i="91"/>
  <c r="O60" i="91"/>
  <c r="P57" i="91"/>
  <c r="Q57" i="91"/>
  <c r="H72" i="91"/>
  <c r="M56" i="90"/>
  <c r="N56" i="90"/>
  <c r="J57" i="90"/>
  <c r="I57" i="90"/>
  <c r="A60" i="90"/>
  <c r="C59" i="90"/>
  <c r="G56" i="90"/>
  <c r="F56" i="90"/>
  <c r="H72" i="90"/>
  <c r="L57" i="90"/>
  <c r="K58" i="90"/>
  <c r="E57" i="90"/>
  <c r="D58" i="90"/>
  <c r="P57" i="90" l="1"/>
  <c r="O58" i="90"/>
  <c r="Q57" i="90"/>
  <c r="F57" i="91"/>
  <c r="G57" i="91"/>
  <c r="M58" i="91"/>
  <c r="N58" i="91"/>
  <c r="K60" i="91"/>
  <c r="L59" i="91"/>
  <c r="A60" i="91"/>
  <c r="C59" i="91"/>
  <c r="E58" i="91"/>
  <c r="D59" i="91"/>
  <c r="U57" i="91"/>
  <c r="G6" i="91" s="1"/>
  <c r="H6" i="91" s="1"/>
  <c r="H73" i="91"/>
  <c r="P58" i="91"/>
  <c r="Q58" i="91"/>
  <c r="J59" i="91"/>
  <c r="I59" i="91"/>
  <c r="O61" i="91"/>
  <c r="D59" i="90"/>
  <c r="E58" i="90"/>
  <c r="M57" i="90"/>
  <c r="N57" i="90"/>
  <c r="G57" i="90"/>
  <c r="F57" i="90"/>
  <c r="L58" i="90"/>
  <c r="K59" i="90"/>
  <c r="H73" i="90"/>
  <c r="A61" i="90"/>
  <c r="C60" i="90"/>
  <c r="I58" i="90"/>
  <c r="J58" i="90"/>
  <c r="P58" i="90" l="1"/>
  <c r="O59" i="90"/>
  <c r="Q58" i="90"/>
  <c r="G58" i="91"/>
  <c r="F58" i="91"/>
  <c r="L6" i="91"/>
  <c r="M6" i="91" s="1"/>
  <c r="I6" i="91"/>
  <c r="J60" i="91"/>
  <c r="I60" i="91"/>
  <c r="H74" i="91"/>
  <c r="D60" i="91"/>
  <c r="E59" i="91"/>
  <c r="C60" i="91"/>
  <c r="A61" i="91"/>
  <c r="O62" i="91"/>
  <c r="Q59" i="91"/>
  <c r="P59" i="91"/>
  <c r="M59" i="91"/>
  <c r="N59" i="91"/>
  <c r="K61" i="91"/>
  <c r="L60" i="91"/>
  <c r="I59" i="90"/>
  <c r="J59" i="90"/>
  <c r="H74" i="90"/>
  <c r="K60" i="90"/>
  <c r="L59" i="90"/>
  <c r="C61" i="90"/>
  <c r="A62" i="90"/>
  <c r="M58" i="90"/>
  <c r="N58" i="90"/>
  <c r="F58" i="90"/>
  <c r="G58" i="90"/>
  <c r="D60" i="90"/>
  <c r="E59" i="90"/>
  <c r="P59" i="90" l="1"/>
  <c r="O60" i="90"/>
  <c r="Q59" i="90"/>
  <c r="C61" i="91"/>
  <c r="A62" i="91"/>
  <c r="H75" i="91"/>
  <c r="P60" i="91"/>
  <c r="Q60" i="91"/>
  <c r="O63" i="91"/>
  <c r="D61" i="91"/>
  <c r="E60" i="91"/>
  <c r="I61" i="91"/>
  <c r="J61" i="91"/>
  <c r="G59" i="91"/>
  <c r="F59" i="91"/>
  <c r="M60" i="91"/>
  <c r="N60" i="91"/>
  <c r="K62" i="91"/>
  <c r="L61" i="91"/>
  <c r="E60" i="90"/>
  <c r="D61" i="90"/>
  <c r="F59" i="90"/>
  <c r="G59" i="90"/>
  <c r="C62" i="90"/>
  <c r="A63" i="90"/>
  <c r="N59" i="90"/>
  <c r="M59" i="90"/>
  <c r="K61" i="90"/>
  <c r="L60" i="90"/>
  <c r="H75" i="90"/>
  <c r="J60" i="90"/>
  <c r="I60" i="90"/>
  <c r="P60" i="90" l="1"/>
  <c r="Q60" i="90"/>
  <c r="O61" i="90"/>
  <c r="L62" i="91"/>
  <c r="K63" i="91"/>
  <c r="F60" i="91"/>
  <c r="G60" i="91"/>
  <c r="O64" i="91"/>
  <c r="P61" i="91"/>
  <c r="Q61" i="91"/>
  <c r="M61" i="91"/>
  <c r="N61" i="91"/>
  <c r="I62" i="91"/>
  <c r="J62" i="91"/>
  <c r="E61" i="91"/>
  <c r="D62" i="91"/>
  <c r="H76" i="91"/>
  <c r="A63" i="91"/>
  <c r="C62" i="91"/>
  <c r="J61" i="90"/>
  <c r="I61" i="90"/>
  <c r="H76" i="90"/>
  <c r="K62" i="90"/>
  <c r="L61" i="90"/>
  <c r="A64" i="90"/>
  <c r="C63" i="90"/>
  <c r="D62" i="90"/>
  <c r="E61" i="90"/>
  <c r="M60" i="90"/>
  <c r="N60" i="90"/>
  <c r="G60" i="90"/>
  <c r="F60" i="90"/>
  <c r="O62" i="90" l="1"/>
  <c r="Q61" i="90"/>
  <c r="P61" i="90"/>
  <c r="C63" i="91"/>
  <c r="A64" i="91"/>
  <c r="P62" i="91"/>
  <c r="Q62" i="91"/>
  <c r="I63" i="91"/>
  <c r="J63" i="91"/>
  <c r="O65" i="91"/>
  <c r="H77" i="91"/>
  <c r="D63" i="91"/>
  <c r="E62" i="91"/>
  <c r="L63" i="91"/>
  <c r="K64" i="91"/>
  <c r="F61" i="91"/>
  <c r="G61" i="91"/>
  <c r="N62" i="91"/>
  <c r="M62" i="91"/>
  <c r="G61" i="90"/>
  <c r="F61" i="90"/>
  <c r="D63" i="90"/>
  <c r="E62" i="90"/>
  <c r="A65" i="90"/>
  <c r="C64" i="90"/>
  <c r="N61" i="90"/>
  <c r="M61" i="90"/>
  <c r="L62" i="90"/>
  <c r="K63" i="90"/>
  <c r="H77" i="90"/>
  <c r="I62" i="90"/>
  <c r="J62" i="90"/>
  <c r="O63" i="90" l="1"/>
  <c r="P62" i="90"/>
  <c r="Q62" i="90"/>
  <c r="F62" i="91"/>
  <c r="G62" i="91"/>
  <c r="M63" i="91"/>
  <c r="N63" i="91"/>
  <c r="O66" i="91"/>
  <c r="L64" i="91"/>
  <c r="K65" i="91"/>
  <c r="E63" i="91"/>
  <c r="D64" i="91"/>
  <c r="H78" i="91"/>
  <c r="J64" i="91"/>
  <c r="I64" i="91"/>
  <c r="Q63" i="91"/>
  <c r="P63" i="91"/>
  <c r="C64" i="91"/>
  <c r="A65" i="91"/>
  <c r="J63" i="90"/>
  <c r="I63" i="90"/>
  <c r="H78" i="90"/>
  <c r="L63" i="90"/>
  <c r="K64" i="90"/>
  <c r="M62" i="90"/>
  <c r="N62" i="90"/>
  <c r="A66" i="90"/>
  <c r="C65" i="90"/>
  <c r="D64" i="90"/>
  <c r="E63" i="90"/>
  <c r="G62" i="90"/>
  <c r="F62" i="90"/>
  <c r="O64" i="90" l="1"/>
  <c r="P63" i="90"/>
  <c r="Q63" i="90"/>
  <c r="C65" i="91"/>
  <c r="A66" i="91"/>
  <c r="D65" i="91"/>
  <c r="E64" i="91"/>
  <c r="P64" i="91"/>
  <c r="Q64" i="91"/>
  <c r="J65" i="91"/>
  <c r="I65" i="91"/>
  <c r="H79" i="91"/>
  <c r="M64" i="91"/>
  <c r="N64" i="91"/>
  <c r="F63" i="91"/>
  <c r="G63" i="91"/>
  <c r="K66" i="91"/>
  <c r="L65" i="91"/>
  <c r="O67" i="91"/>
  <c r="G63" i="90"/>
  <c r="F63" i="90"/>
  <c r="E64" i="90"/>
  <c r="D65" i="90"/>
  <c r="A67" i="90"/>
  <c r="C66" i="90"/>
  <c r="K65" i="90"/>
  <c r="L64" i="90"/>
  <c r="M63" i="90"/>
  <c r="N63" i="90"/>
  <c r="H79" i="90"/>
  <c r="J64" i="90"/>
  <c r="I64" i="90"/>
  <c r="Q64" i="90" l="1"/>
  <c r="O65" i="90"/>
  <c r="P64" i="90"/>
  <c r="K67" i="91"/>
  <c r="L66" i="91"/>
  <c r="M65" i="91"/>
  <c r="N65" i="91"/>
  <c r="H80" i="91"/>
  <c r="I66" i="91"/>
  <c r="J66" i="91"/>
  <c r="Q65" i="91"/>
  <c r="P65" i="91"/>
  <c r="O68" i="91"/>
  <c r="F64" i="91"/>
  <c r="G64" i="91"/>
  <c r="E65" i="91"/>
  <c r="D66" i="91"/>
  <c r="A67" i="91"/>
  <c r="C66" i="91"/>
  <c r="N64" i="90"/>
  <c r="M64" i="90"/>
  <c r="K66" i="90"/>
  <c r="L65" i="90"/>
  <c r="A68" i="90"/>
  <c r="C67" i="90"/>
  <c r="I65" i="90"/>
  <c r="J65" i="90"/>
  <c r="H80" i="90"/>
  <c r="E65" i="90"/>
  <c r="D66" i="90"/>
  <c r="G64" i="90"/>
  <c r="F64" i="90"/>
  <c r="O66" i="90" l="1"/>
  <c r="Q65" i="90"/>
  <c r="P65" i="90"/>
  <c r="P66" i="91"/>
  <c r="Q66" i="91"/>
  <c r="F65" i="91"/>
  <c r="G65" i="91"/>
  <c r="I67" i="91"/>
  <c r="J67" i="91"/>
  <c r="C67" i="91"/>
  <c r="A68" i="91"/>
  <c r="O69" i="91"/>
  <c r="H81" i="91"/>
  <c r="E66" i="91"/>
  <c r="D67" i="91"/>
  <c r="M66" i="91"/>
  <c r="N66" i="91"/>
  <c r="L67" i="91"/>
  <c r="K68" i="91"/>
  <c r="G65" i="90"/>
  <c r="F65" i="90"/>
  <c r="H81" i="90"/>
  <c r="J66" i="90"/>
  <c r="I66" i="90"/>
  <c r="E66" i="90"/>
  <c r="D67" i="90"/>
  <c r="C68" i="90"/>
  <c r="A69" i="90"/>
  <c r="M65" i="90"/>
  <c r="N65" i="90"/>
  <c r="K67" i="90"/>
  <c r="L66" i="90"/>
  <c r="P66" i="90" l="1"/>
  <c r="Q66" i="90"/>
  <c r="O67" i="90"/>
  <c r="L68" i="91"/>
  <c r="K69" i="91"/>
  <c r="L69" i="91" s="1"/>
  <c r="D68" i="91"/>
  <c r="E67" i="91"/>
  <c r="M67" i="91"/>
  <c r="N67" i="91"/>
  <c r="F66" i="91"/>
  <c r="G66" i="91"/>
  <c r="H82" i="91"/>
  <c r="A69" i="91"/>
  <c r="C68" i="91"/>
  <c r="J68" i="91"/>
  <c r="I68" i="91"/>
  <c r="P67" i="91"/>
  <c r="Q67" i="91"/>
  <c r="K68" i="90"/>
  <c r="L67" i="90"/>
  <c r="M66" i="90"/>
  <c r="N66" i="90"/>
  <c r="A70" i="90"/>
  <c r="C69" i="90"/>
  <c r="D68" i="90"/>
  <c r="E67" i="90"/>
  <c r="G66" i="90"/>
  <c r="F66" i="90"/>
  <c r="J67" i="90"/>
  <c r="I67" i="90"/>
  <c r="H82" i="90"/>
  <c r="P67" i="90" l="1"/>
  <c r="Q67" i="90"/>
  <c r="O68" i="90"/>
  <c r="F67" i="91"/>
  <c r="G67" i="91"/>
  <c r="I69" i="91"/>
  <c r="J69" i="91"/>
  <c r="A70" i="91"/>
  <c r="C69" i="91"/>
  <c r="H83" i="91"/>
  <c r="E68" i="91"/>
  <c r="D69" i="91"/>
  <c r="Q68" i="91"/>
  <c r="P68" i="91"/>
  <c r="N68" i="91"/>
  <c r="M68" i="91"/>
  <c r="N69" i="91" s="1"/>
  <c r="H83" i="90"/>
  <c r="G67" i="90"/>
  <c r="F67" i="90"/>
  <c r="D69" i="90"/>
  <c r="E68" i="90"/>
  <c r="C70" i="90"/>
  <c r="A71" i="90"/>
  <c r="I68" i="90"/>
  <c r="J68" i="90"/>
  <c r="M67" i="90"/>
  <c r="N67" i="90"/>
  <c r="K69" i="90"/>
  <c r="L69" i="90" s="1"/>
  <c r="L68" i="90"/>
  <c r="Q68" i="90" l="1"/>
  <c r="O69" i="90"/>
  <c r="P68" i="90"/>
  <c r="M69" i="91"/>
  <c r="Q69" i="91"/>
  <c r="P69" i="91"/>
  <c r="E69" i="91"/>
  <c r="D70" i="91"/>
  <c r="G68" i="91"/>
  <c r="F68" i="91"/>
  <c r="H84" i="91"/>
  <c r="G5" i="91"/>
  <c r="C70" i="91"/>
  <c r="A71" i="91"/>
  <c r="I70" i="91"/>
  <c r="J70" i="91"/>
  <c r="M68" i="90"/>
  <c r="M69" i="90" s="1"/>
  <c r="N68" i="90"/>
  <c r="I69" i="90"/>
  <c r="J69" i="90"/>
  <c r="C71" i="90"/>
  <c r="A72" i="90"/>
  <c r="E69" i="90"/>
  <c r="D70" i="90"/>
  <c r="F68" i="90"/>
  <c r="G68" i="90"/>
  <c r="H84" i="90"/>
  <c r="N69" i="90" l="1"/>
  <c r="P69" i="90"/>
  <c r="Q69" i="90"/>
  <c r="J71" i="91"/>
  <c r="I71" i="91"/>
  <c r="H85" i="91"/>
  <c r="A72" i="91"/>
  <c r="C71" i="91"/>
  <c r="H5" i="91"/>
  <c r="G8" i="91"/>
  <c r="E70" i="91"/>
  <c r="D71" i="91"/>
  <c r="F69" i="91"/>
  <c r="G69" i="91"/>
  <c r="F69" i="90"/>
  <c r="G69" i="90"/>
  <c r="C72" i="90"/>
  <c r="A73" i="90"/>
  <c r="I70" i="90"/>
  <c r="J70" i="90"/>
  <c r="H85" i="90"/>
  <c r="E70" i="90"/>
  <c r="D71" i="90"/>
  <c r="G5" i="90" l="1"/>
  <c r="H5" i="90" s="1"/>
  <c r="K5" i="90" s="1"/>
  <c r="L5" i="90" s="1"/>
  <c r="D72" i="91"/>
  <c r="E71" i="91"/>
  <c r="F70" i="91"/>
  <c r="G70" i="91"/>
  <c r="L5" i="91"/>
  <c r="H8" i="91"/>
  <c r="C72" i="91"/>
  <c r="A73" i="91"/>
  <c r="I72" i="91"/>
  <c r="J72" i="91"/>
  <c r="E71" i="90"/>
  <c r="D72" i="90"/>
  <c r="A74" i="90"/>
  <c r="C73" i="90"/>
  <c r="F70" i="90"/>
  <c r="G70" i="90"/>
  <c r="I71" i="90"/>
  <c r="J71" i="90"/>
  <c r="I5" i="91" l="1"/>
  <c r="J73" i="91"/>
  <c r="I73" i="91"/>
  <c r="A74" i="91"/>
  <c r="C73" i="91"/>
  <c r="M5" i="91"/>
  <c r="M8" i="91" s="1"/>
  <c r="L8" i="91"/>
  <c r="G71" i="91"/>
  <c r="F71" i="91"/>
  <c r="E72" i="91"/>
  <c r="D73" i="91"/>
  <c r="I72" i="90"/>
  <c r="J72" i="90"/>
  <c r="C74" i="90"/>
  <c r="A75" i="90"/>
  <c r="E72" i="90"/>
  <c r="D73" i="90"/>
  <c r="G71" i="90"/>
  <c r="F71" i="90"/>
  <c r="E73" i="91" l="1"/>
  <c r="D74" i="91"/>
  <c r="G72" i="91"/>
  <c r="F72" i="91"/>
  <c r="A75" i="91"/>
  <c r="C74" i="91"/>
  <c r="J74" i="91"/>
  <c r="I74" i="91"/>
  <c r="E73" i="90"/>
  <c r="D74" i="90"/>
  <c r="C75" i="90"/>
  <c r="A76" i="90"/>
  <c r="F72" i="90"/>
  <c r="G72" i="90"/>
  <c r="I73" i="90"/>
  <c r="J73" i="90"/>
  <c r="A76" i="91" l="1"/>
  <c r="C75" i="91"/>
  <c r="D75" i="91"/>
  <c r="E74" i="91"/>
  <c r="I75" i="91"/>
  <c r="J75" i="91"/>
  <c r="F73" i="91"/>
  <c r="G73" i="91"/>
  <c r="I74" i="90"/>
  <c r="J74" i="90"/>
  <c r="A77" i="90"/>
  <c r="C76" i="90"/>
  <c r="E74" i="90"/>
  <c r="D75" i="90"/>
  <c r="G73" i="90"/>
  <c r="F73" i="90"/>
  <c r="J76" i="91" l="1"/>
  <c r="I76" i="91"/>
  <c r="G74" i="91"/>
  <c r="F74" i="91"/>
  <c r="E75" i="91"/>
  <c r="D76" i="91"/>
  <c r="C76" i="91"/>
  <c r="A77" i="91"/>
  <c r="E75" i="90"/>
  <c r="D76" i="90"/>
  <c r="F74" i="90"/>
  <c r="G74" i="90"/>
  <c r="A78" i="90"/>
  <c r="C77" i="90"/>
  <c r="I75" i="90"/>
  <c r="J75" i="90"/>
  <c r="A78" i="91" l="1"/>
  <c r="C77" i="91"/>
  <c r="D77" i="91"/>
  <c r="E76" i="91"/>
  <c r="G75" i="91"/>
  <c r="F75" i="91"/>
  <c r="J77" i="91"/>
  <c r="I77" i="91"/>
  <c r="I76" i="90"/>
  <c r="J76" i="90"/>
  <c r="C78" i="90"/>
  <c r="A79" i="90"/>
  <c r="E76" i="90"/>
  <c r="D77" i="90"/>
  <c r="G75" i="90"/>
  <c r="F75" i="90"/>
  <c r="I78" i="91" l="1"/>
  <c r="J78" i="91"/>
  <c r="D78" i="91"/>
  <c r="E77" i="91"/>
  <c r="F76" i="91"/>
  <c r="G76" i="91"/>
  <c r="C78" i="91"/>
  <c r="A79" i="91"/>
  <c r="E77" i="90"/>
  <c r="D78" i="90"/>
  <c r="A80" i="90"/>
  <c r="C79" i="90"/>
  <c r="G76" i="90"/>
  <c r="F76" i="90"/>
  <c r="I77" i="90"/>
  <c r="J77" i="90"/>
  <c r="A80" i="91" l="1"/>
  <c r="C79" i="91"/>
  <c r="F77" i="91"/>
  <c r="G77" i="91"/>
  <c r="D79" i="91"/>
  <c r="E78" i="91"/>
  <c r="J79" i="91"/>
  <c r="I79" i="91"/>
  <c r="I78" i="90"/>
  <c r="J78" i="90"/>
  <c r="C80" i="90"/>
  <c r="A81" i="90"/>
  <c r="E78" i="90"/>
  <c r="D79" i="90"/>
  <c r="G77" i="90"/>
  <c r="F77" i="90"/>
  <c r="I80" i="91" l="1"/>
  <c r="J80" i="91"/>
  <c r="G78" i="91"/>
  <c r="F78" i="91"/>
  <c r="E79" i="91"/>
  <c r="D80" i="91"/>
  <c r="A81" i="91"/>
  <c r="C80" i="91"/>
  <c r="E79" i="90"/>
  <c r="D80" i="90"/>
  <c r="C81" i="90"/>
  <c r="A82" i="90"/>
  <c r="F78" i="90"/>
  <c r="G78" i="90"/>
  <c r="J79" i="90"/>
  <c r="I79" i="90"/>
  <c r="A82" i="91" l="1"/>
  <c r="C81" i="91"/>
  <c r="D81" i="91"/>
  <c r="E80" i="91"/>
  <c r="F79" i="91"/>
  <c r="G79" i="91"/>
  <c r="J81" i="91"/>
  <c r="I81" i="91"/>
  <c r="A83" i="90"/>
  <c r="C82" i="90"/>
  <c r="I80" i="90"/>
  <c r="J80" i="90"/>
  <c r="E80" i="90"/>
  <c r="D81" i="90"/>
  <c r="G79" i="90"/>
  <c r="F79" i="90"/>
  <c r="I82" i="91" l="1"/>
  <c r="J82" i="91"/>
  <c r="G80" i="91"/>
  <c r="F80" i="91"/>
  <c r="E81" i="91"/>
  <c r="D82" i="91"/>
  <c r="A83" i="91"/>
  <c r="C82" i="91"/>
  <c r="F80" i="90"/>
  <c r="G80" i="90"/>
  <c r="D82" i="90"/>
  <c r="E81" i="90"/>
  <c r="J81" i="90"/>
  <c r="I81" i="90"/>
  <c r="C83" i="90"/>
  <c r="A84" i="90"/>
  <c r="A84" i="91" l="1"/>
  <c r="C83" i="91"/>
  <c r="D83" i="91"/>
  <c r="E82" i="91"/>
  <c r="F81" i="91"/>
  <c r="G81" i="91"/>
  <c r="J83" i="91"/>
  <c r="I83" i="91"/>
  <c r="A85" i="90"/>
  <c r="C85" i="90" s="1"/>
  <c r="C84" i="90"/>
  <c r="I82" i="90"/>
  <c r="J82" i="90"/>
  <c r="G81" i="90"/>
  <c r="F81" i="90"/>
  <c r="D83" i="90"/>
  <c r="E82" i="90"/>
  <c r="I84" i="91" l="1"/>
  <c r="J84" i="91"/>
  <c r="F82" i="91"/>
  <c r="G82" i="91"/>
  <c r="D84" i="91"/>
  <c r="E83" i="91"/>
  <c r="C84" i="91"/>
  <c r="A85" i="91"/>
  <c r="C85" i="91" s="1"/>
  <c r="F82" i="90"/>
  <c r="G82" i="90"/>
  <c r="J83" i="90"/>
  <c r="I83" i="90"/>
  <c r="E83" i="90"/>
  <c r="D84" i="90"/>
  <c r="F83" i="91" l="1"/>
  <c r="G83" i="91"/>
  <c r="E84" i="91"/>
  <c r="D85" i="91"/>
  <c r="E85" i="91" s="1"/>
  <c r="I85" i="91"/>
  <c r="J85" i="91"/>
  <c r="E84" i="90"/>
  <c r="D85" i="90"/>
  <c r="E85" i="90" s="1"/>
  <c r="G83" i="90"/>
  <c r="F83" i="90"/>
  <c r="I84" i="90"/>
  <c r="J84" i="90"/>
  <c r="F84" i="91" l="1"/>
  <c r="G85" i="91" s="1"/>
  <c r="G84" i="91"/>
  <c r="J85" i="90"/>
  <c r="I85" i="90"/>
  <c r="F84" i="90"/>
  <c r="G85" i="90" s="1"/>
  <c r="G84" i="90"/>
  <c r="G4" i="90" l="1"/>
  <c r="I4" i="90" s="1"/>
  <c r="F85" i="91"/>
  <c r="F85" i="90"/>
  <c r="H4" i="90" l="1"/>
  <c r="I4" i="91" s="1"/>
  <c r="I8" i="91" s="1"/>
  <c r="G8" i="90"/>
  <c r="I8" i="90"/>
  <c r="H8" i="90" l="1"/>
  <c r="K4" i="90"/>
  <c r="K8" i="90" s="1"/>
  <c r="L4" i="90" l="1"/>
  <c r="L8" i="90" s="1"/>
  <c r="E43" i="85"/>
  <c r="E60" i="85"/>
  <c r="K27" i="86"/>
  <c r="G27" i="86"/>
  <c r="C27" i="86"/>
  <c r="C23" i="87"/>
  <c r="C8" i="87"/>
  <c r="C7" i="87"/>
  <c r="C6" i="87"/>
  <c r="E5" i="89" l="1"/>
  <c r="E8" i="89" s="1"/>
  <c r="E6" i="89"/>
  <c r="E9" i="89" s="1"/>
  <c r="E14" i="89"/>
  <c r="E15" i="89"/>
  <c r="E17" i="89"/>
  <c r="E22" i="89" s="1"/>
  <c r="E10" i="89" l="1"/>
  <c r="E24" i="89"/>
  <c r="E29" i="89" s="1"/>
  <c r="K9" i="66"/>
  <c r="K17" i="66"/>
  <c r="K22" i="66" s="1"/>
  <c r="G9" i="66"/>
  <c r="G17" i="66"/>
  <c r="C9" i="66"/>
  <c r="C17" i="66"/>
  <c r="C22" i="66" l="1"/>
  <c r="G22" i="66"/>
  <c r="C16" i="87" l="1"/>
  <c r="C15" i="87"/>
  <c r="C14" i="87"/>
  <c r="K16" i="86"/>
  <c r="G16" i="86"/>
  <c r="C16" i="86"/>
  <c r="K15" i="86"/>
  <c r="G15" i="86"/>
  <c r="C15" i="86"/>
  <c r="K14" i="86"/>
  <c r="K17" i="86" s="1"/>
  <c r="G14" i="86"/>
  <c r="C14" i="86"/>
  <c r="K8" i="86"/>
  <c r="G8" i="86"/>
  <c r="C8" i="86"/>
  <c r="K7" i="86"/>
  <c r="G7" i="86"/>
  <c r="C7" i="86"/>
  <c r="K6" i="86"/>
  <c r="G6" i="86"/>
  <c r="C6" i="86"/>
  <c r="C9" i="87" l="1"/>
  <c r="G17" i="86"/>
  <c r="C17" i="86"/>
  <c r="K9" i="86"/>
  <c r="K22" i="86" s="1"/>
  <c r="G9" i="86"/>
  <c r="C17" i="87"/>
  <c r="G22" i="86"/>
  <c r="C9" i="86"/>
  <c r="C22" i="86" s="1"/>
  <c r="G23" i="86" s="1"/>
  <c r="G24" i="86" s="1"/>
  <c r="C22" i="87" l="1"/>
  <c r="C24" i="87" s="1"/>
  <c r="C27" i="87" s="1"/>
  <c r="K23" i="86"/>
  <c r="K24" i="86" s="1"/>
  <c r="J5" i="85" l="1"/>
  <c r="I7" i="85"/>
  <c r="H5" i="85"/>
  <c r="G5" i="85"/>
  <c r="E25" i="85"/>
  <c r="F24" i="85"/>
  <c r="G24" i="85" s="1"/>
  <c r="H24" i="85" s="1"/>
  <c r="I24" i="85" s="1"/>
  <c r="J24" i="85" s="1"/>
  <c r="K24" i="85" s="1"/>
  <c r="L24" i="85" s="1"/>
  <c r="M24" i="85" s="1"/>
  <c r="N24" i="85" s="1"/>
  <c r="F9" i="85"/>
  <c r="G9" i="85" s="1"/>
  <c r="N8" i="85"/>
  <c r="M8" i="85"/>
  <c r="L8" i="85"/>
  <c r="K8" i="85"/>
  <c r="J8" i="85"/>
  <c r="I8" i="85"/>
  <c r="H8" i="85"/>
  <c r="G8" i="85"/>
  <c r="F8" i="85"/>
  <c r="E8" i="85"/>
  <c r="E44" i="85" s="1"/>
  <c r="G7" i="85"/>
  <c r="F7" i="85"/>
  <c r="E7" i="85"/>
  <c r="E46" i="85" s="1"/>
  <c r="E52" i="85" s="1"/>
  <c r="N6" i="85"/>
  <c r="M6" i="85"/>
  <c r="L6" i="85"/>
  <c r="K6" i="85"/>
  <c r="J6" i="85"/>
  <c r="I6" i="85"/>
  <c r="H6" i="85"/>
  <c r="G6" i="85"/>
  <c r="F6" i="85"/>
  <c r="E6" i="85"/>
  <c r="E45" i="85" s="1"/>
  <c r="E51" i="85" s="1"/>
  <c r="F5" i="85"/>
  <c r="E5" i="85"/>
  <c r="N4" i="85"/>
  <c r="N25" i="85" s="1"/>
  <c r="N26" i="85" s="1"/>
  <c r="M4" i="85"/>
  <c r="M25" i="85" s="1"/>
  <c r="M26" i="85" s="1"/>
  <c r="L4" i="85"/>
  <c r="L25" i="85" s="1"/>
  <c r="L26" i="85" s="1"/>
  <c r="K4" i="85"/>
  <c r="K25" i="85" s="1"/>
  <c r="K26" i="85" s="1"/>
  <c r="J4" i="85"/>
  <c r="J25" i="85" s="1"/>
  <c r="J26" i="85" s="1"/>
  <c r="I4" i="85"/>
  <c r="I25" i="85" s="1"/>
  <c r="H4" i="85"/>
  <c r="H25" i="85" s="1"/>
  <c r="G4" i="85"/>
  <c r="G25" i="85" s="1"/>
  <c r="F4" i="85"/>
  <c r="F25" i="85" s="1"/>
  <c r="E4" i="85"/>
  <c r="F3" i="85"/>
  <c r="G3" i="85" s="1"/>
  <c r="H3" i="85" s="1"/>
  <c r="I3" i="85" s="1"/>
  <c r="J3" i="85" s="1"/>
  <c r="K3" i="85" s="1"/>
  <c r="L3" i="85" s="1"/>
  <c r="M3" i="85" s="1"/>
  <c r="N3" i="85" s="1"/>
  <c r="N7" i="85"/>
  <c r="M7" i="85"/>
  <c r="L7" i="85"/>
  <c r="K5" i="85"/>
  <c r="E59" i="85" l="1"/>
  <c r="E26" i="85"/>
  <c r="H26" i="85"/>
  <c r="F10" i="85"/>
  <c r="H9" i="85"/>
  <c r="F26" i="85"/>
  <c r="G26" i="85"/>
  <c r="I26" i="85"/>
  <c r="E54" i="85"/>
  <c r="H7" i="85"/>
  <c r="I5" i="85"/>
  <c r="J7" i="85"/>
  <c r="K7" i="85"/>
  <c r="L5" i="85"/>
  <c r="M5" i="85"/>
  <c r="N5" i="85"/>
  <c r="E10" i="85"/>
  <c r="G10" i="85" l="1"/>
  <c r="I9" i="85"/>
  <c r="H10" i="85" l="1"/>
  <c r="J9" i="85"/>
  <c r="I10" i="85" l="1"/>
  <c r="K9" i="85"/>
  <c r="L9" i="85" l="1"/>
  <c r="J10" i="85"/>
  <c r="M9" i="85" l="1"/>
  <c r="K10" i="85"/>
  <c r="L10" i="85" l="1"/>
  <c r="N9" i="85"/>
  <c r="M10" i="85" l="1"/>
  <c r="N10" i="85" s="1"/>
  <c r="E14" i="85" s="1"/>
  <c r="E16" i="85"/>
  <c r="H15" i="85" s="1"/>
  <c r="E36" i="85" s="1"/>
  <c r="E15" i="85"/>
  <c r="E13" i="85"/>
  <c r="H14" i="85" l="1"/>
  <c r="E35" i="85" s="1"/>
  <c r="E17" i="85"/>
  <c r="E18" i="85" l="1"/>
  <c r="E28" i="85" l="1"/>
  <c r="H16" i="85"/>
  <c r="E37" i="85" s="1"/>
  <c r="E38" i="85" s="1"/>
  <c r="E61" i="85" s="1"/>
  <c r="E19" i="85"/>
  <c r="E29" i="85" l="1"/>
  <c r="E30" i="85" l="1"/>
  <c r="E48" i="85" s="1"/>
  <c r="E63" i="85" s="1"/>
  <c r="E31" i="85" l="1"/>
  <c r="F28" i="85" s="1"/>
  <c r="F29" i="85" l="1"/>
  <c r="F30" i="85" s="1"/>
  <c r="F31" i="85" l="1"/>
  <c r="G28" i="85" s="1"/>
  <c r="G29" i="85" s="1"/>
  <c r="G30" i="85" l="1"/>
  <c r="G31" i="85" s="1"/>
  <c r="H28" i="85" s="1"/>
  <c r="H29" i="85" s="1"/>
  <c r="H30" i="85" l="1"/>
  <c r="H31" i="85" s="1"/>
  <c r="I28" i="85" s="1"/>
  <c r="I29" i="85" s="1"/>
  <c r="I30" i="85" l="1"/>
  <c r="I31" i="85" s="1"/>
  <c r="J28" i="85" s="1"/>
  <c r="J29" i="85" l="1"/>
  <c r="J30" i="85" l="1"/>
  <c r="J31" i="85" s="1"/>
  <c r="K28" i="85" s="1"/>
  <c r="K29" i="85" l="1"/>
  <c r="K30" i="85" s="1"/>
  <c r="K31" i="85" s="1"/>
  <c r="L28" i="85" s="1"/>
  <c r="L29" i="85" l="1"/>
  <c r="L30" i="85" s="1"/>
  <c r="L31" i="85" l="1"/>
  <c r="M28" i="85" s="1"/>
  <c r="M29" i="85" s="1"/>
  <c r="M30" i="85" s="1"/>
  <c r="C25" i="83"/>
  <c r="C8" i="83"/>
  <c r="C12" i="83"/>
  <c r="C62" i="83"/>
  <c r="C49" i="83"/>
  <c r="C50" i="83"/>
  <c r="C51" i="83"/>
  <c r="C52" i="83"/>
  <c r="C53" i="83"/>
  <c r="C54" i="83"/>
  <c r="C55" i="83"/>
  <c r="C57" i="83"/>
  <c r="C7" i="83"/>
  <c r="C6" i="83"/>
  <c r="C5" i="83"/>
  <c r="C33" i="83"/>
  <c r="C24" i="83"/>
  <c r="C40" i="83"/>
  <c r="C39" i="83"/>
  <c r="C15" i="83"/>
  <c r="C14" i="83"/>
  <c r="C13" i="83"/>
  <c r="M31" i="85" l="1"/>
  <c r="N28" i="85" s="1"/>
  <c r="N29" i="85" s="1"/>
  <c r="C41" i="83"/>
  <c r="C63" i="83" s="1"/>
  <c r="C69" i="83"/>
  <c r="C26" i="83"/>
  <c r="C34" i="83" s="1"/>
  <c r="C9" i="83"/>
  <c r="C19" i="83" s="1"/>
  <c r="C56" i="83"/>
  <c r="C58" i="83" s="1"/>
  <c r="C16" i="83"/>
  <c r="C20" i="83" s="1"/>
  <c r="N30" i="85" l="1"/>
  <c r="N31" i="85" s="1"/>
  <c r="C32" i="83"/>
  <c r="C21" i="83"/>
  <c r="C44" i="83" s="1"/>
  <c r="C70" i="83"/>
  <c r="C71" i="83"/>
  <c r="C64" i="83"/>
  <c r="C36" i="83" l="1"/>
  <c r="C45" i="83" s="1"/>
  <c r="C46" i="83" s="1"/>
  <c r="C61" i="83" s="1"/>
  <c r="C65" i="83" s="1"/>
  <c r="C68" i="83"/>
  <c r="C72" i="83" s="1"/>
  <c r="C13" i="81" l="1"/>
  <c r="C12" i="81"/>
  <c r="C11" i="81"/>
  <c r="C10" i="81"/>
  <c r="C9" i="81"/>
  <c r="C8" i="81"/>
  <c r="B8" i="82"/>
  <c r="B7" i="82"/>
  <c r="B19" i="82" l="1"/>
  <c r="B18" i="82"/>
  <c r="C48" i="82" s="1"/>
  <c r="D34" i="82"/>
  <c r="C55" i="82"/>
  <c r="D55" i="82"/>
  <c r="E55" i="82" s="1"/>
  <c r="C58" i="82"/>
  <c r="C59" i="82"/>
  <c r="C19" i="81"/>
  <c r="D19" i="81"/>
  <c r="E19" i="81" l="1"/>
  <c r="C34" i="82"/>
  <c r="E34" i="82" s="1"/>
  <c r="D48" i="82" s="1"/>
  <c r="C47" i="82"/>
  <c r="D59" i="82"/>
  <c r="D58" i="82"/>
  <c r="D47" i="82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Boutin, Nicolas</author>
  </authors>
  <commentList>
    <comment ref="A12" authorId="0" shapeId="0" xr:uid="{55F28216-B357-4C84-9545-047BD7EEA9B8}">
      <text>
        <r>
          <rPr>
            <sz val="9"/>
            <color indexed="81"/>
            <rFont val="Tahoma"/>
            <family val="2"/>
          </rPr>
          <t>Year 2024 corresponds to the year 20X1 and so on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Boutin, Nicolas</author>
  </authors>
  <commentList>
    <comment ref="A12" authorId="0" shapeId="0" xr:uid="{A512C5CD-5D19-4BDC-B5BA-63FE1E3A390C}">
      <text>
        <r>
          <rPr>
            <sz val="9"/>
            <color indexed="81"/>
            <rFont val="Tahoma"/>
            <family val="2"/>
          </rPr>
          <t>Year 2024 corresponds to the year 20X1 and so on</t>
        </r>
      </text>
    </comment>
  </commentList>
</comments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794" uniqueCount="487">
  <si>
    <t>Question 3</t>
  </si>
  <si>
    <t>Question 4</t>
  </si>
  <si>
    <t>Question 5</t>
  </si>
  <si>
    <t>Question 2</t>
  </si>
  <si>
    <t>State any assumptions and show your work.</t>
  </si>
  <si>
    <t>Age</t>
  </si>
  <si>
    <t>Question 7</t>
  </si>
  <si>
    <t>None</t>
  </si>
  <si>
    <t>Count</t>
  </si>
  <si>
    <t>Discount rate</t>
  </si>
  <si>
    <t>Taxes</t>
  </si>
  <si>
    <t>Mortality rates</t>
  </si>
  <si>
    <t>0-44</t>
  </si>
  <si>
    <t>Benefit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 xml:space="preserve">Short-Term Disability (STD) and Long-Term Disability (LTD) plan provisions 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Details regarding the disabilities of the two employees</t>
    </r>
  </si>
  <si>
    <t>Offsets</t>
  </si>
  <si>
    <t>Short Term Disability</t>
  </si>
  <si>
    <t>Management</t>
  </si>
  <si>
    <t>90% of weekly earnings</t>
  </si>
  <si>
    <t>26 weeks</t>
  </si>
  <si>
    <t>Standard government program offsets</t>
  </si>
  <si>
    <t>Long Term Disability</t>
  </si>
  <si>
    <t>Management and Union</t>
  </si>
  <si>
    <t>66.67% of monthly earnings</t>
  </si>
  <si>
    <t>Employee</t>
  </si>
  <si>
    <t>Class</t>
  </si>
  <si>
    <t>Annual Salary</t>
  </si>
  <si>
    <t>Birthdate</t>
  </si>
  <si>
    <t>CPP Retirement Pension</t>
  </si>
  <si>
    <t>Expected duration</t>
  </si>
  <si>
    <t>Disability prognosis</t>
  </si>
  <si>
    <t>Disability Notes</t>
  </si>
  <si>
    <t>#1</t>
  </si>
  <si>
    <t>52 weeks</t>
  </si>
  <si>
    <t>#2</t>
  </si>
  <si>
    <t>Union</t>
  </si>
  <si>
    <t>Lifetime</t>
  </si>
  <si>
    <t xml:space="preserve">CPP Disability </t>
  </si>
  <si>
    <t>Year</t>
  </si>
  <si>
    <t>In the Excel spreadsheet, you are provided with the following information: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Plan provisions</t>
    </r>
  </si>
  <si>
    <t>(i)              Defined Benefit Obligation (DBO) as of December 31, 20X1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New employees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Employees who are not fully eligible to retire</t>
    </r>
  </si>
  <si>
    <t>(i)              Past Service Cost as of December 31, 20X1</t>
  </si>
  <si>
    <t>(ii)              Current Service Cost for the year 20X2</t>
  </si>
  <si>
    <t>(iii)              Estimated Defined Benefit Cost for the year 20X2</t>
  </si>
  <si>
    <t>Assumptions as of December 31, 20X1:</t>
  </si>
  <si>
    <t>Average Age</t>
  </si>
  <si>
    <t>Average Years of Service</t>
  </si>
  <si>
    <t>20X1 Retiree Claim Cost</t>
  </si>
  <si>
    <t>Active employees – Not fully eligible to benefit</t>
  </si>
  <si>
    <t>Insurer Fees</t>
  </si>
  <si>
    <t>Cost-sharing</t>
  </si>
  <si>
    <t>100% employer paid benefit </t>
  </si>
  <si>
    <t>Active employees – Fully eligible to benefit</t>
  </si>
  <si>
    <t>Retired employees</t>
  </si>
  <si>
    <t>Not Applicable</t>
  </si>
  <si>
    <t>Benefits are paid uniformly throughout the year</t>
  </si>
  <si>
    <t>Claim Cost Trend Rate</t>
  </si>
  <si>
    <t>- In 20X2</t>
  </si>
  <si>
    <t>- In 20X3</t>
  </si>
  <si>
    <t>- In 20X4 and after</t>
  </si>
  <si>
    <t>Retirement Age</t>
  </si>
  <si>
    <t>See table to the right</t>
  </si>
  <si>
    <t>Annual Termination Rates</t>
  </si>
  <si>
    <t>Rates</t>
  </si>
  <si>
    <t>45-54</t>
  </si>
  <si>
    <t>55+</t>
  </si>
  <si>
    <t>Quebec</t>
  </si>
  <si>
    <t>Under 60</t>
  </si>
  <si>
    <t>Age 65+</t>
  </si>
  <si>
    <t>Public</t>
  </si>
  <si>
    <t>Private</t>
  </si>
  <si>
    <t>Quebec:</t>
  </si>
  <si>
    <t>Dispensing fees per refill:</t>
  </si>
  <si>
    <t>Generic</t>
  </si>
  <si>
    <t>Insurer target loss ratio:</t>
  </si>
  <si>
    <t>Refill frequency:</t>
  </si>
  <si>
    <t>Monthly</t>
  </si>
  <si>
    <r>
      <t>·</t>
    </r>
    <r>
      <rPr>
        <sz val="7"/>
        <color rgb="FF000000"/>
        <rFont val="Times New Roman"/>
        <family val="1"/>
      </rPr>
      <t xml:space="preserve">       </t>
    </r>
    <r>
      <rPr>
        <sz val="12"/>
        <rFont val="Times New Roman"/>
        <family val="1"/>
      </rPr>
      <t>Did not adjust their Trust Income Tax and Information Returns for 2021 to 2023 following the conversion</t>
    </r>
  </si>
  <si>
    <r>
      <t>·</t>
    </r>
    <r>
      <rPr>
        <sz val="7"/>
        <color rgb="FF000000"/>
        <rFont val="Times New Roman"/>
        <family val="1"/>
      </rPr>
      <t xml:space="preserve">       </t>
    </r>
    <r>
      <rPr>
        <sz val="12"/>
        <rFont val="Times New Roman"/>
        <family val="1"/>
      </rPr>
      <t>Under-reported benefits paid to beneficiaries</t>
    </r>
    <r>
      <rPr>
        <sz val="12"/>
        <color rgb="FF000000"/>
        <rFont val="Calibri"/>
        <family val="2"/>
        <scheme val="minor"/>
      </rPr>
      <t xml:space="preserve"> in the amount of:</t>
    </r>
  </si>
  <si>
    <t>2021 TAX RETURN</t>
  </si>
  <si>
    <t>2022 TAX RETURN</t>
  </si>
  <si>
    <t>2023 TAX RETURN</t>
  </si>
  <si>
    <t>Step 1 - Calculate total income</t>
  </si>
  <si>
    <t>Taxable capital gains</t>
  </si>
  <si>
    <t>Foreign investment income</t>
  </si>
  <si>
    <t>Other investment income</t>
  </si>
  <si>
    <t>Total income</t>
  </si>
  <si>
    <t>Step 2 - Calculate expenses</t>
  </si>
  <si>
    <t>Carrying charges and interest expenses</t>
  </si>
  <si>
    <t>Plan administration expenses</t>
  </si>
  <si>
    <t>Amounts paid or payable to beneficiaries</t>
  </si>
  <si>
    <t>Total expenses</t>
  </si>
  <si>
    <t>Step 3 - Calculate net income</t>
  </si>
  <si>
    <t>Net income</t>
  </si>
  <si>
    <t>Step 4 - Determine tax owing</t>
  </si>
  <si>
    <t>Tax owing</t>
  </si>
  <si>
    <t>increase over 2023</t>
  </si>
  <si>
    <t>of projected costs</t>
  </si>
  <si>
    <t>Projected HCSA</t>
  </si>
  <si>
    <t xml:space="preserve">with these two employees. </t>
  </si>
  <si>
    <t>(e)             (2 points)  Construct the Statement of Expected Profit or Loss for the year 2023.</t>
  </si>
  <si>
    <t>(d)             (1 point)  Calculate the components of the Insurance Financial Expense for the year 2023.</t>
  </si>
  <si>
    <t>(c)             (2 points)  Construct the CSM Amortization Schedule for years 2023 to 2032.</t>
  </si>
  <si>
    <t>(b)             (3 points)  Calculate the components of the liability on initial recognition as of January 1, 2023.</t>
  </si>
  <si>
    <t>Expected claims</t>
  </si>
  <si>
    <t>Expected premiums</t>
  </si>
  <si>
    <t>Sum insured</t>
  </si>
  <si>
    <r>
      <t>·</t>
    </r>
    <r>
      <rPr>
        <sz val="7"/>
        <color theme="1"/>
        <rFont val="Times New Roman"/>
        <family val="1"/>
      </rPr>
      <t xml:space="preserve">   </t>
    </r>
    <r>
      <rPr>
        <sz val="10"/>
        <color theme="1"/>
        <rFont val="Times New Roman"/>
        <family val="1"/>
      </rPr>
      <t>Claims are assumed to be paid at the end of each year.</t>
    </r>
  </si>
  <si>
    <r>
      <t>·</t>
    </r>
    <r>
      <rPr>
        <sz val="7"/>
        <color theme="1"/>
        <rFont val="Times New Roman"/>
        <family val="1"/>
      </rPr>
      <t xml:space="preserve">   </t>
    </r>
    <r>
      <rPr>
        <sz val="10"/>
        <color theme="1"/>
        <rFont val="Times New Roman"/>
        <family val="1"/>
      </rPr>
      <t>Premiums are assumed to be paid at the beginning of each year</t>
    </r>
  </si>
  <si>
    <t>Cashflow timings</t>
  </si>
  <si>
    <t>Acquisition expense</t>
  </si>
  <si>
    <t>Asset earned rate</t>
  </si>
  <si>
    <t>of sum insured</t>
  </si>
  <si>
    <t>Mortality risk adjustment</t>
  </si>
  <si>
    <t>of premium</t>
  </si>
  <si>
    <t>Commissions</t>
  </si>
  <si>
    <t>2023 discount rate</t>
  </si>
  <si>
    <t>(ii)              Core Ratio</t>
  </si>
  <si>
    <t>(i)              Total Ratio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Scalar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Risk Components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Balance Sheet</t>
    </r>
  </si>
  <si>
    <t>In the Excel spreadsheet, you are provided the following financial information for XYZ:</t>
  </si>
  <si>
    <t>Question 6</t>
  </si>
  <si>
    <t>Scalar</t>
  </si>
  <si>
    <t>Diversification benefit</t>
  </si>
  <si>
    <t>Participating &amp; Adjustable Credit</t>
  </si>
  <si>
    <t>Operational risk</t>
  </si>
  <si>
    <t>Segregated funds guarantee</t>
  </si>
  <si>
    <t>Insurance risk</t>
  </si>
  <si>
    <t>Market risk</t>
  </si>
  <si>
    <t>Credit risk</t>
  </si>
  <si>
    <t>Risk components ('000)</t>
  </si>
  <si>
    <t>Surplus Allowance</t>
  </si>
  <si>
    <t>Excess deposits from unregistered reinsurance</t>
  </si>
  <si>
    <t>Claim Fluctuation Reserves (CFR)</t>
  </si>
  <si>
    <t>Tier 2 Capital Instruments</t>
  </si>
  <si>
    <t>Policy-by-policy negative reserves</t>
  </si>
  <si>
    <t>Cash Surrender Value (CSV) Deficiencies</t>
  </si>
  <si>
    <t>Net defined benefit pension plan assets</t>
  </si>
  <si>
    <t>Goodwill and other intangible assets</t>
  </si>
  <si>
    <t>Adjusted accumulated Other Comprehenve Income (AOCI)</t>
  </si>
  <si>
    <t>Adjusted Retained earnings</t>
  </si>
  <si>
    <t>Contributed surplus</t>
  </si>
  <si>
    <t>Common shares</t>
  </si>
  <si>
    <t>Balance sheet ('000)</t>
  </si>
  <si>
    <t>Claimant Information:</t>
  </si>
  <si>
    <t>In the Excel spreadsheet, you are provided with the following information as of December 31, 20X1: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Employee census data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Valuation assumptions</t>
    </r>
  </si>
  <si>
    <t>Pricing information:</t>
  </si>
  <si>
    <t>Ingredient costs of the brand name drug per refill:</t>
  </si>
  <si>
    <t>Inflation on ingredient costs:</t>
  </si>
  <si>
    <t>per year</t>
  </si>
  <si>
    <t>Brand name</t>
  </si>
  <si>
    <t>Inflation on dispensing fees:</t>
  </si>
  <si>
    <t>In the Excel spreadsheet, you are provided with the tax returns filed for years 2021 to 2023.</t>
  </si>
  <si>
    <t>(d)             (2 points) Construct the projected tax return for 2024.</t>
  </si>
  <si>
    <t>Assumptions and projections for 2024:</t>
  </si>
  <si>
    <t>Valuation assumptions</t>
  </si>
  <si>
    <t>2023 Term Life Business - Figures in $ Million CAD</t>
  </si>
  <si>
    <t>Plan Provisions:</t>
  </si>
  <si>
    <t>Two employees became disabled January 1, 2024. Company ABC would like to understand the total disability costs associated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Annual maximums under CPP</t>
    </r>
  </si>
  <si>
    <t xml:space="preserve">(b)             (3 points)  Calculate the total STD and LTD benefit costs for each employee at January 1, 2024. </t>
  </si>
  <si>
    <t>(a)             (4 points)  Calculate the following:</t>
  </si>
  <si>
    <t>The CFO has decided to implement the amendment effective December 31, 20X1 for:</t>
  </si>
  <si>
    <t>(c)             (3 points)  Calculate the following:</t>
  </si>
  <si>
    <t>XYZ has contacted you, a benefits consultant, to help determine its projected savings due to the patent expiry.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Pricing information regarding the brand name drug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The current distribution of XYZ employees taking the brand name drug</t>
    </r>
    <r>
      <rPr>
        <sz val="12"/>
        <color rgb="FF000000"/>
        <rFont val="Symbol"/>
        <family val="1"/>
        <charset val="2"/>
      </rPr>
      <t xml:space="preserve"> 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Other assumptions</t>
    </r>
  </si>
  <si>
    <t xml:space="preserve">(b)             (1 point)  Calculate XYZ’s current year costs. </t>
  </si>
  <si>
    <t>(c)             (6 points)  Calculate XYZ’s projected costs next year if:</t>
  </si>
  <si>
    <t>Other assumptions: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Employees will neither retire nor leave the group next year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No new employees will be prescribed the drug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The brand name drug will remain on Quebec’s public drug formulary following the patent expiry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XYZ covers 100% of all costs at all ages</t>
    </r>
  </si>
  <si>
    <t>Current year employee distribution: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A summary of projections for term life business to be issued in 2023</t>
    </r>
  </si>
  <si>
    <t>XYZ’s term life block of business will be assessed using the GMA.</t>
  </si>
  <si>
    <t>Upon a recent internal audit, it was discovered that ABC:</t>
  </si>
  <si>
    <t>(c)             (4 points) Revise ABC's tax returns for 2021 to 2023 reflecting the results of the internal audit.</t>
  </si>
  <si>
    <t>Due to benefit cost increases in recent years, ABC will reduce plan costs by 60% in 2024 in exchange</t>
  </si>
  <si>
    <t>for a Health Care Spending Account (HCSA).</t>
  </si>
  <si>
    <t>In the Excel spreadsheet, you are given assumptions and projections for 2024.</t>
  </si>
  <si>
    <t>EMC previously only sold large group major medical policies but has expanded its offerings to include small group major medical policies beginning January 20X2.</t>
  </si>
  <si>
    <t>You are given the following methodology to calculate IBNR for the small group block: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 xml:space="preserve">Use the development method for payment for all other incurred months. 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The small group pricing loss ratio is 80%.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The large group pricing loss ratio is 85%.</t>
    </r>
  </si>
  <si>
    <t>Question 1</t>
  </si>
  <si>
    <t>Table 1:  Large group claims ($000s)</t>
  </si>
  <si>
    <t>Incurral Month</t>
  </si>
  <si>
    <t>Paid Month</t>
  </si>
  <si>
    <t>Jan 20X1</t>
  </si>
  <si>
    <t>Feb 20X1</t>
  </si>
  <si>
    <t>Mar 20X1</t>
  </si>
  <si>
    <t>Apr 20X1</t>
  </si>
  <si>
    <t>May 20X1</t>
  </si>
  <si>
    <t>Jun 20X1</t>
  </si>
  <si>
    <t>Jul 20X1</t>
  </si>
  <si>
    <t>Aug 20X1</t>
  </si>
  <si>
    <t>Sep 20X1</t>
  </si>
  <si>
    <t>Oct 20X1</t>
  </si>
  <si>
    <t>Nov 20X1</t>
  </si>
  <si>
    <t>Dec 20X1</t>
  </si>
  <si>
    <t>Jan 20X2</t>
  </si>
  <si>
    <t>Feb 20X2</t>
  </si>
  <si>
    <t>Mar 20X2</t>
  </si>
  <si>
    <t>Apr 20X2</t>
  </si>
  <si>
    <t>Table 2:  Small group cumulative claims ($000s)</t>
  </si>
  <si>
    <t>May 20X2</t>
  </si>
  <si>
    <t>Table 3:  Small group membership and premium – 20X2</t>
  </si>
  <si>
    <t>January</t>
  </si>
  <si>
    <t>February</t>
  </si>
  <si>
    <t>March</t>
  </si>
  <si>
    <t>April</t>
  </si>
  <si>
    <t>May</t>
  </si>
  <si>
    <t>Members</t>
  </si>
  <si>
    <t>Premium PMPM</t>
  </si>
  <si>
    <t xml:space="preserve">(b)             (3 points)  Calculate the incurred but not reported (IBNR) claims on the emerging small group block as of June 20X2. </t>
  </si>
  <si>
    <t xml:space="preserve">Show your work. </t>
  </si>
  <si>
    <t>In the Excel spreadsheet, you are provided claim and membership information for the small and large group blocks.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Use the loss ratio method for the two most recent incurred months</t>
    </r>
    <r>
      <rPr>
        <sz val="12"/>
        <color theme="1"/>
        <rFont val="Symbol"/>
        <family val="1"/>
        <charset val="2"/>
      </rPr>
      <t>.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Factors should be based on the arithmetic average of the large group development factors from claims incurred in calendar 20X1</t>
    </r>
    <r>
      <rPr>
        <sz val="12"/>
        <color theme="1"/>
        <rFont val="Symbol"/>
        <family val="1"/>
        <charset val="2"/>
      </rPr>
      <t>.</t>
    </r>
  </si>
  <si>
    <t>Classes Eligible</t>
  </si>
  <si>
    <t>Elimination Period</t>
  </si>
  <si>
    <t>Benefit Level</t>
  </si>
  <si>
    <t>Maximum Benefit Level</t>
  </si>
  <si>
    <t>Max Benefit Duration</t>
  </si>
  <si>
    <t>To age 65</t>
  </si>
  <si>
    <t>Disability Date</t>
  </si>
  <si>
    <t>Temporary</t>
  </si>
  <si>
    <t>Severe and prolonged</t>
  </si>
  <si>
    <t>Stroke over the holidays</t>
  </si>
  <si>
    <t>Spinal cord injury from falling down stairs at home</t>
  </si>
  <si>
    <t>Flat Amount</t>
  </si>
  <si>
    <t>Maximum Monthly Benefit</t>
  </si>
  <si>
    <t>You are a consulting actuary for Company XYZ which has a non-unionized workforce and provides health and dental benefits to its employees</t>
  </si>
  <si>
    <t>during retirement.</t>
  </si>
  <si>
    <t>You are preparing the 20X1 year-end actuarial valuation for XYZ’s retiree benefits plan under IAS 19.</t>
  </si>
  <si>
    <t>Eligibility Provision</t>
  </si>
  <si>
    <t>At least age 55 years</t>
  </si>
  <si>
    <t>Lifetime coverage</t>
  </si>
  <si>
    <t>Benefit Termination Age</t>
  </si>
  <si>
    <t>Dependent Coverage</t>
  </si>
  <si>
    <t>Employee Group</t>
  </si>
  <si>
    <t>No fully eligible active employees are expected to retire in 20X2</t>
  </si>
  <si>
    <t>Employee Census Data as of December 31, 20X1:</t>
  </si>
  <si>
    <t>(d)             (3 points)  Calculate the following:</t>
  </si>
  <si>
    <t>In the Excel spreadsheet, you are provided with the following:</t>
  </si>
  <si>
    <t>(i)              A physician prescribes the generic drug</t>
  </si>
  <si>
    <t>(ii)              A physician prescribes the brand name drug and indicates “no substitution”</t>
  </si>
  <si>
    <t>ABC’s tax rate is 30%.</t>
  </si>
  <si>
    <t>Taxable Capital Gains</t>
  </si>
  <si>
    <t>Investment Income</t>
  </si>
  <si>
    <t>Carrying Charges and Interest Expenses</t>
  </si>
  <si>
    <t>Plan Administration Expenses</t>
  </si>
  <si>
    <t>Projected Benefits Paid to Beneficiaries (Base Plan Prior to Changes)</t>
  </si>
  <si>
    <t>this is the net LTD benefit (gross minus CPP offset)</t>
  </si>
  <si>
    <t>Total amount paid by plan</t>
  </si>
  <si>
    <t>assumption (with proper justification)</t>
  </si>
  <si>
    <t>disability benefit begins), points are given to any resonable</t>
  </si>
  <si>
    <t>while the typical assumption is 24 months (when CPP</t>
  </si>
  <si>
    <t>this is the CPP offset durign the LTD benefit period</t>
  </si>
  <si>
    <t>Months 25 to 360</t>
  </si>
  <si>
    <t>this is LTD benefit amount times number of months</t>
  </si>
  <si>
    <t>Months 6 to 360</t>
  </si>
  <si>
    <t>weeks 2 and 27</t>
  </si>
  <si>
    <t>there is one week waiting period, and EI pays between</t>
  </si>
  <si>
    <t>Weeks 1 - 27</t>
  </si>
  <si>
    <t>Months remaining to age 65</t>
  </si>
  <si>
    <r>
      <rPr>
        <sz val="11"/>
        <color theme="0"/>
        <rFont val="Calibri"/>
        <family val="2"/>
        <scheme val="minor"/>
      </rPr>
      <t>=</t>
    </r>
    <r>
      <rPr>
        <sz val="11"/>
        <rFont val="Calibri"/>
        <family val="2"/>
        <scheme val="minor"/>
      </rPr>
      <t xml:space="preserve"> disability benefits amount for 2024</t>
    </r>
  </si>
  <si>
    <t xml:space="preserve">= 75% of CPP Pension amount, plus the flat CPP </t>
  </si>
  <si>
    <t>CPP Offset</t>
  </si>
  <si>
    <t>= $57,000 / 12 * 66.67%</t>
  </si>
  <si>
    <t>LTD Benefit</t>
  </si>
  <si>
    <t>since the disability is not sever or prolonged</t>
  </si>
  <si>
    <t>this is the sum of STD and LTD benefits; there is no CPP offset</t>
  </si>
  <si>
    <t>this is essentially 26 weeks, or 6 months, of LTD benefit</t>
  </si>
  <si>
    <t>Weeks 27 - 52</t>
  </si>
  <si>
    <t>this is 26 weeks of STD benefit, there is no offset</t>
  </si>
  <si>
    <t>Weeks 1 - 26</t>
  </si>
  <si>
    <t>= $91,800 / 12 * 66.67%</t>
  </si>
  <si>
    <t>Monthly LTD benefit</t>
  </si>
  <si>
    <t>= $91,800 / 52 * 90%</t>
  </si>
  <si>
    <t>Weekly STD benefit</t>
  </si>
  <si>
    <t>Mid-year</t>
  </si>
  <si>
    <t>Cumulative Continuation</t>
  </si>
  <si>
    <t>Termination</t>
  </si>
  <si>
    <t>Cumulative Survival</t>
  </si>
  <si>
    <t>Mortality</t>
  </si>
  <si>
    <t>Discount</t>
  </si>
  <si>
    <t>Claim Cost</t>
  </si>
  <si>
    <t>Retired Employees</t>
  </si>
  <si>
    <t>Active Employees - Fully Eligible to Retiree Benefits</t>
  </si>
  <si>
    <t>Active Employees - Not Fully Eligible to Retiree Benefits</t>
  </si>
  <si>
    <t>Total</t>
  </si>
  <si>
    <t>-</t>
  </si>
  <si>
    <t>Retirees</t>
  </si>
  <si>
    <t>Active Employees - Fully Eligible</t>
  </si>
  <si>
    <t xml:space="preserve"> </t>
  </si>
  <si>
    <t>Active Employees - Not Fully Eligible</t>
  </si>
  <si>
    <t>Expected Defined Benefit Cost = Current Service Cost + Interest Cost</t>
  </si>
  <si>
    <t>Interest Cost = irate x [ DBOboy + Current Service Cost – Benefit Payments / 2 ]</t>
  </si>
  <si>
    <t>2025 Expected Benefit Payments</t>
  </si>
  <si>
    <t>Current Service Cost = PV of Payment at Retirement / Attribution Period</t>
  </si>
  <si>
    <t>DBO = PV of Payment at Retirement x Attribution</t>
  </si>
  <si>
    <t>PV of Payment at Retirement</t>
  </si>
  <si>
    <t>Years of Service at Full Eligibility</t>
  </si>
  <si>
    <t>Years to Full Eligibility</t>
  </si>
  <si>
    <t>Current Years of Service</t>
  </si>
  <si>
    <t>Number of Employees</t>
  </si>
  <si>
    <t>a) iii)</t>
  </si>
  <si>
    <t>a) ii)</t>
  </si>
  <si>
    <t>a) i)</t>
  </si>
  <si>
    <t>Calculate the Defined Benefit Obligation as at December 31, 2024, the Service Cost for 2025 and the Components of the 2025 Defined Benefit Cost.</t>
  </si>
  <si>
    <t>Defined Benefit Cost = Current Service Cost + Interest Cost</t>
  </si>
  <si>
    <t>Past Service Cost - DBO (After Plan Change) - DBO (Before Plan Change)</t>
  </si>
  <si>
    <t>c) iii)</t>
  </si>
  <si>
    <t>c) ii)</t>
  </si>
  <si>
    <t>c) i)</t>
  </si>
  <si>
    <t>Calculate the Past Service Cost as at December 31, 2024, the Service Cost for 2025 and the Components of the 2025 Defined Benefit Cost after the plan change.</t>
  </si>
  <si>
    <t>Dispensing</t>
  </si>
  <si>
    <t>Ingredient</t>
  </si>
  <si>
    <t>The pricing is:</t>
  </si>
  <si>
    <t>Other items to note: 12 dispensing cycles in a year, TLR of 90%, need to apply sales taxes</t>
  </si>
  <si>
    <t>Employees:</t>
  </si>
  <si>
    <t>Determine current year's costs</t>
  </si>
  <si>
    <t>Assumption: All drugs filled at the same pharmacy chain.</t>
  </si>
  <si>
    <t>If employee does not:</t>
  </si>
  <si>
    <t>If employee opts out of RAMQ:</t>
  </si>
  <si>
    <t>For the individual at 65, it depends again on whether they opted out of RAMQ or not.</t>
  </si>
  <si>
    <t>Quebec: For the pre-65 individuals, the private plan pays for the brand-name.</t>
  </si>
  <si>
    <t>Step 5: Solve if a physician prescribes the brand name drug with no substitution.</t>
  </si>
  <si>
    <t>Therefore, the private plan's costs are:</t>
  </si>
  <si>
    <t>If the member entered RAMQ, the private plan would pick up the monthly deductible ($22.90), plus 33% of the remainder.</t>
  </si>
  <si>
    <t>Assume that the employee entered RAMQ at 65 because the employee wanted to minimize their taxable benefits burden. However, assume the plan will still pay for the deductible and coinsurance.</t>
  </si>
  <si>
    <t>Assume that the employee opted out of RAMQ at 65 because the employer does not require premium contributions, or</t>
  </si>
  <si>
    <t>For example:</t>
  </si>
  <si>
    <t>The writer will need to make an assumption and justify the assumption for full marks.</t>
  </si>
  <si>
    <t>In Quebec, what the employer pays for depends on whether the employee opted out of RAMQ or not.</t>
  </si>
  <si>
    <t>For the post-65 individual, consideration must be given to the public plans:</t>
  </si>
  <si>
    <t>For the pre-65 individuals, the costs are:</t>
  </si>
  <si>
    <t>Employees (everyone one year older; no one retired)</t>
  </si>
  <si>
    <t>Step 3: Solve if a physician prescribes the generic drug.</t>
  </si>
  <si>
    <t>Generic costs:</t>
  </si>
  <si>
    <t>Quebec: Capped at the lowest of the other provinces (18%)</t>
  </si>
  <si>
    <t>Assumption: Generic pricing will be at the capped levels.</t>
  </si>
  <si>
    <t>Step 2: Determine the generic's costs by applying generic pricing caps.</t>
  </si>
  <si>
    <t>Step 1: Determine next year's ingredient costs by applying trend.</t>
  </si>
  <si>
    <t>Calculation of Gross Tier 1 Capital</t>
  </si>
  <si>
    <t>+ Contributed surplus</t>
  </si>
  <si>
    <t>+ Adjusted Retained earnings</t>
  </si>
  <si>
    <t>+ Adjusted accumulated Other Comprehenve Income (AOCI)</t>
  </si>
  <si>
    <t>Gross Tier 1 Capital</t>
  </si>
  <si>
    <t>Calculation of Tier 1 Deduction</t>
  </si>
  <si>
    <t>+ Net defined benefit pension plan assets</t>
  </si>
  <si>
    <t>+ Cash Surrender Value (CSV) Deficiencies</t>
  </si>
  <si>
    <t>+ 70% x Policy-by-policy negative reserves</t>
  </si>
  <si>
    <t>Tier 1 Deduction</t>
  </si>
  <si>
    <t>Calculation of Net Tier 1 Capital</t>
  </si>
  <si>
    <t>- Tier 1 Deduction</t>
  </si>
  <si>
    <t>Net Tier 1 Capital</t>
  </si>
  <si>
    <t>Calculation of Gross Tier 2 Capital</t>
  </si>
  <si>
    <t>Gross Tier 2 Capital</t>
  </si>
  <si>
    <t>Calculation of Tier 2 Deduction</t>
  </si>
  <si>
    <t>Tier 2 Deduction</t>
  </si>
  <si>
    <t>- Tier 2 Deduction</t>
  </si>
  <si>
    <t>Net tier 2 Capital</t>
  </si>
  <si>
    <t>Since Tier 2 capital may not exceed 100% of Net Tier 1 capital, Tier 2 Capital is defined to be the lower of Net Tier 2 or Net Tier 1.</t>
  </si>
  <si>
    <t>Calculation of Eligible Deposits</t>
  </si>
  <si>
    <t>+ Excess deposits from unregistered reinsurance</t>
  </si>
  <si>
    <t>Eligible Deposits</t>
  </si>
  <si>
    <t>Calculation of Available Capital</t>
  </si>
  <si>
    <t>+ Net Tier 2 Capital</t>
  </si>
  <si>
    <t>Available Capital</t>
  </si>
  <si>
    <t>Calculation of Base Solvency Buffer (BSB)</t>
  </si>
  <si>
    <t>+ Market risk</t>
  </si>
  <si>
    <t>+ Insurance risk</t>
  </si>
  <si>
    <t>+ Segregated funds guarantee</t>
  </si>
  <si>
    <t>+ Operational risk</t>
  </si>
  <si>
    <t>+ Less Participating &amp; Adjustable Credit</t>
  </si>
  <si>
    <t>+ Less Diversification benefit</t>
  </si>
  <si>
    <t>x Scalar</t>
  </si>
  <si>
    <t>Base Solvency Buffer (BSB)</t>
  </si>
  <si>
    <t>Calculation of Total Ratio</t>
  </si>
  <si>
    <t>(Available Capital</t>
  </si>
  <si>
    <t>+ Surplus Allowance</t>
  </si>
  <si>
    <t>+ Eligible Deposits)</t>
  </si>
  <si>
    <t>/ BSB</t>
  </si>
  <si>
    <t>Total Ratio</t>
  </si>
  <si>
    <t>Calculation of Core Ratio</t>
  </si>
  <si>
    <t>(Net Tier 1 Capital</t>
  </si>
  <si>
    <t>+ 70% of Surplus Allowance</t>
  </si>
  <si>
    <t>+ 70% of Eligible Deposit)</t>
  </si>
  <si>
    <t>BSB</t>
  </si>
  <si>
    <t>Core Ratio</t>
  </si>
  <si>
    <t>2023 Term Business - Figures in $m CAD</t>
  </si>
  <si>
    <t>Sum Insured</t>
  </si>
  <si>
    <t>Expected Premiums</t>
  </si>
  <si>
    <t>Expected Claims</t>
  </si>
  <si>
    <t>Part B</t>
  </si>
  <si>
    <t>Expected Commissions</t>
  </si>
  <si>
    <t xml:space="preserve">Expected Risk Adjustment </t>
  </si>
  <si>
    <t>Discount factor (bgn year)</t>
  </si>
  <si>
    <t>Discount factor (end of year)</t>
  </si>
  <si>
    <t>Liability on Initial Recognition</t>
  </si>
  <si>
    <t>PV Premiums</t>
  </si>
  <si>
    <t xml:space="preserve">Opening balance </t>
  </si>
  <si>
    <t>PV Claims</t>
  </si>
  <si>
    <t>BEL</t>
  </si>
  <si>
    <t xml:space="preserve">PV Commissions </t>
  </si>
  <si>
    <t>RA</t>
  </si>
  <si>
    <t xml:space="preserve">PV Risk Adjustment CFs </t>
  </si>
  <si>
    <t>CSM</t>
  </si>
  <si>
    <t>CSM at initial recognition</t>
  </si>
  <si>
    <t>Liability on Initial  Recognition</t>
  </si>
  <si>
    <t>Part C</t>
  </si>
  <si>
    <t>CSM Amortization Schedule</t>
  </si>
  <si>
    <t>Coverage units = sum insured</t>
  </si>
  <si>
    <t xml:space="preserve">Amortization </t>
  </si>
  <si>
    <t>CSM Beginning of year</t>
  </si>
  <si>
    <t>Interest</t>
  </si>
  <si>
    <t xml:space="preserve">CSM Amortization </t>
  </si>
  <si>
    <t>CSM End of Year</t>
  </si>
  <si>
    <t>Part D</t>
  </si>
  <si>
    <t>Insurance Finance Expense (IFE)</t>
  </si>
  <si>
    <t>IFE on Best Estimate Liabilities</t>
  </si>
  <si>
    <t xml:space="preserve">  =(Opening balance BEL + year1 exp premiums - year1 exp commissions)*(2023 discount rate) </t>
  </si>
  <si>
    <t>IFE on Risk Adjustment</t>
  </si>
  <si>
    <t xml:space="preserve">  =(Opening balance risk adjustment)*(2023 discount rate) </t>
  </si>
  <si>
    <t>IFE on Contractual Service Margin</t>
  </si>
  <si>
    <t xml:space="preserve">  =(Opening balance CSM)*(2023 discount rate)</t>
  </si>
  <si>
    <t>Insurance Finance Expense</t>
  </si>
  <si>
    <t>Part E</t>
  </si>
  <si>
    <t>Statement of Profit or Loss</t>
  </si>
  <si>
    <t xml:space="preserve">Insurance Service Revenue </t>
  </si>
  <si>
    <t>Release of CSM</t>
  </si>
  <si>
    <t>Release of Risk Adjustment</t>
  </si>
  <si>
    <t>Expected Expenses</t>
  </si>
  <si>
    <t>Recovery of Acquisition Cash Flows</t>
  </si>
  <si>
    <t>Insurance Service Expense</t>
  </si>
  <si>
    <t>Claims Incurred</t>
  </si>
  <si>
    <t>Expenses Incurred</t>
  </si>
  <si>
    <t>Amortization of Acquisition Cash Flows</t>
  </si>
  <si>
    <t>Other expenses</t>
  </si>
  <si>
    <t>Financial Gain/Loss</t>
  </si>
  <si>
    <t xml:space="preserve">  =(Opening balance BEL + year1 exp premiums - year1 exp commissions)*(asset rate) </t>
  </si>
  <si>
    <t>Insurance Financial Expense</t>
  </si>
  <si>
    <t xml:space="preserve">(from part D) </t>
  </si>
  <si>
    <t>Expected Profit or Loss</t>
  </si>
  <si>
    <t xml:space="preserve">- Assume total sum insured used as coverage units. </t>
  </si>
  <si>
    <t>- As this is a 2023 cohort, the 2023 interest rate is used the CSM locked-in rate:</t>
  </si>
  <si>
    <t>Net income prior to carry-forward:</t>
  </si>
  <si>
    <t>Carry-forward of losses:</t>
  </si>
  <si>
    <t>Net income for tax purposes:</t>
  </si>
  <si>
    <t>2024 TAX RETURN (PROJECTED)</t>
  </si>
  <si>
    <t xml:space="preserve">(from part C) </t>
  </si>
  <si>
    <t>Small Group IBNR Estimate as of June 20X2</t>
  </si>
  <si>
    <t>.</t>
  </si>
  <si>
    <t>Use the Loss Ratio Method. The ultimate claims expected equals Membership * Premium * Pricing Loss Ratio.</t>
  </si>
  <si>
    <t>Use the development method, using the Lag 3 calculation</t>
  </si>
  <si>
    <t>Use the development method, using the Lag 4 calculation</t>
  </si>
  <si>
    <t>LG experience shows 100% completion at lag 5</t>
  </si>
  <si>
    <t>Comment</t>
  </si>
  <si>
    <t>IBNR</t>
  </si>
  <si>
    <t>Ultimate</t>
  </si>
  <si>
    <t>Completion Factor</t>
  </si>
  <si>
    <t>Total Paid</t>
  </si>
  <si>
    <t>Lag</t>
  </si>
  <si>
    <t>Calculate the ultimate for each small group cell as of June 20X2. Then subtract the ultimate by the paid to calucate IBNR.</t>
  </si>
  <si>
    <t>Lag 5 Completion / Lag 4 Development</t>
  </si>
  <si>
    <t>Lag 4 Completion / Lag 3 Development</t>
  </si>
  <si>
    <t>Calculate the completion factors for lags 3 and 4,  since lag 5 is 100% complete</t>
  </si>
  <si>
    <t>Arithmetic Avg</t>
  </si>
  <si>
    <t>Calculate the arithmetic average of the lag 3 and 4 development factors</t>
  </si>
  <si>
    <t>(b)             (3 points)  Calculate the incurred but not reported (IBNR) claims on the emerging small group block as of June 20X2.</t>
  </si>
  <si>
    <t>Provide anwser here for part (b).  Show and lable all work</t>
  </si>
  <si>
    <t>Group and Health Valuation and Regulation Exam</t>
  </si>
  <si>
    <t>Exam GHVRU: Fall 2024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7">
    <numFmt numFmtId="6" formatCode="&quot;$&quot;#,##0_);[Red]\(&quot;$&quot;#,##0\)"/>
    <numFmt numFmtId="8" formatCode="&quot;$&quot;#,##0.00_);[Red]\(&quot;$&quot;#,##0.00\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&quot;$&quot;#,##0"/>
    <numFmt numFmtId="165" formatCode="0.0%"/>
    <numFmt numFmtId="166" formatCode="0.00000"/>
    <numFmt numFmtId="167" formatCode="_-&quot;$&quot;* #,##0.00_-;\-&quot;$&quot;* #,##0.00_-;_-&quot;$&quot;* &quot;-&quot;??_-;_-@_-"/>
    <numFmt numFmtId="168" formatCode="_-* #,##0.00_-;\-* #,##0.00_-;_-* &quot;-&quot;??_-;_-@_-"/>
    <numFmt numFmtId="169" formatCode="&quot;$&quot;#,##0.00"/>
    <numFmt numFmtId="170" formatCode="_-* #,##0_-;\-* #,##0_-;_-* &quot;-&quot;??_-;_-@_-"/>
    <numFmt numFmtId="171" formatCode="0.000"/>
    <numFmt numFmtId="172" formatCode="_(* #,##0.0000_);_(* \(#,##0.0000\);_(* &quot;-&quot;??_);_(@_)"/>
    <numFmt numFmtId="173" formatCode="_(* #,##0.0_);_(* \(#,##0.0\);_(* &quot;-&quot;??_);_(@_)"/>
    <numFmt numFmtId="174" formatCode="0.0"/>
    <numFmt numFmtId="175" formatCode="0.0000"/>
    <numFmt numFmtId="176" formatCode="#,##0.0000"/>
  </numFmts>
  <fonts count="44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2"/>
      <color theme="1"/>
      <name val="Times New Roman"/>
      <family val="1"/>
    </font>
    <font>
      <b/>
      <sz val="18"/>
      <color theme="1"/>
      <name val="Times New Roman"/>
      <family val="1"/>
    </font>
    <font>
      <sz val="7"/>
      <color theme="1"/>
      <name val="Times New Roman"/>
      <family val="1"/>
    </font>
    <font>
      <sz val="11"/>
      <name val="Arial"/>
      <family val="2"/>
    </font>
    <font>
      <sz val="10"/>
      <name val="Arial"/>
      <family val="2"/>
    </font>
    <font>
      <sz val="10"/>
      <color rgb="FF000000"/>
      <name val="Times New Roman"/>
      <family val="1"/>
    </font>
    <font>
      <sz val="10"/>
      <color theme="1"/>
      <name val="Arial"/>
      <family val="2"/>
    </font>
    <font>
      <b/>
      <sz val="12"/>
      <color theme="1"/>
      <name val="Times New Roman"/>
      <family val="1"/>
    </font>
    <font>
      <sz val="12"/>
      <color theme="1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sz val="12"/>
      <color rgb="FF000000"/>
      <name val="Calibri"/>
      <family val="2"/>
      <scheme val="minor"/>
    </font>
    <font>
      <sz val="12"/>
      <color theme="1"/>
      <name val="Symbol"/>
      <family val="1"/>
      <charset val="2"/>
    </font>
    <font>
      <sz val="11"/>
      <color rgb="FF000000"/>
      <name val="Times New Roman"/>
      <family val="1"/>
    </font>
    <font>
      <u/>
      <sz val="11"/>
      <color theme="1"/>
      <name val="Calibri"/>
      <family val="2"/>
      <scheme val="minor"/>
    </font>
    <font>
      <sz val="12"/>
      <color rgb="FF000000"/>
      <name val="Symbol"/>
      <family val="1"/>
      <charset val="2"/>
    </font>
    <font>
      <sz val="7"/>
      <color rgb="FF000000"/>
      <name val="Times New Roman"/>
      <family val="1"/>
    </font>
    <font>
      <b/>
      <sz val="12"/>
      <color rgb="FF000000"/>
      <name val="Times New Roman"/>
      <family val="1"/>
    </font>
    <font>
      <sz val="12"/>
      <name val="Times New Roman"/>
      <family val="1"/>
    </font>
    <font>
      <sz val="11"/>
      <color theme="1"/>
      <name val="SwissReSans"/>
      <family val="2"/>
    </font>
    <font>
      <sz val="10"/>
      <color theme="1"/>
      <name val="Symbol"/>
      <family val="1"/>
      <charset val="2"/>
    </font>
    <font>
      <sz val="10"/>
      <color theme="1"/>
      <name val="Times New Roman"/>
      <family val="1"/>
    </font>
    <font>
      <sz val="11"/>
      <name val="Calibri"/>
      <family val="2"/>
      <scheme val="minor"/>
    </font>
    <font>
      <b/>
      <sz val="11"/>
      <color rgb="FF000000"/>
      <name val="Calibri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</font>
    <font>
      <sz val="11"/>
      <color theme="0"/>
      <name val="Calibri"/>
      <family val="2"/>
      <scheme val="minor"/>
    </font>
    <font>
      <b/>
      <sz val="11"/>
      <name val="Calibri"/>
      <family val="2"/>
      <scheme val="minor"/>
    </font>
    <font>
      <b/>
      <u/>
      <sz val="11"/>
      <name val="Calibri"/>
      <family val="2"/>
      <scheme val="minor"/>
    </font>
    <font>
      <sz val="9"/>
      <color indexed="81"/>
      <name val="Tahoma"/>
      <family val="2"/>
    </font>
    <font>
      <sz val="10"/>
      <color theme="1"/>
      <name val="Calibri"/>
      <family val="2"/>
      <scheme val="minor"/>
    </font>
    <font>
      <sz val="11"/>
      <color rgb="FF0070C0"/>
      <name val="Calibri"/>
      <family val="2"/>
      <scheme val="minor"/>
    </font>
    <font>
      <i/>
      <sz val="11"/>
      <color rgb="FF0070C0"/>
      <name val="Calibri"/>
      <family val="2"/>
      <scheme val="minor"/>
    </font>
    <font>
      <b/>
      <sz val="11"/>
      <color theme="1"/>
      <name val="Times New Roman"/>
      <family val="1"/>
    </font>
    <font>
      <b/>
      <i/>
      <sz val="11"/>
      <color rgb="FF7030A0"/>
      <name val="Calibri"/>
      <family val="2"/>
      <scheme val="minor"/>
    </font>
    <font>
      <i/>
      <sz val="11"/>
      <color rgb="FF7030A0"/>
      <name val="Calibri"/>
      <family val="2"/>
      <scheme val="minor"/>
    </font>
    <font>
      <i/>
      <sz val="11"/>
      <color theme="1"/>
      <name val="Calibri"/>
      <family val="2"/>
      <scheme val="minor"/>
    </font>
    <font>
      <u val="singleAccounting"/>
      <sz val="11"/>
      <color theme="1"/>
      <name val="Calibri"/>
      <family val="2"/>
      <scheme val="minor"/>
    </font>
    <font>
      <i/>
      <sz val="11"/>
      <name val="Calibri"/>
      <family val="2"/>
      <scheme val="minor"/>
    </font>
    <font>
      <b/>
      <sz val="12"/>
      <color rgb="FF00B050"/>
      <name val="Times New Roman"/>
      <family val="1"/>
    </font>
    <font>
      <sz val="12"/>
      <color rgb="FF00B050"/>
      <name val="Times New Roman"/>
      <family val="1"/>
    </font>
    <font>
      <b/>
      <i/>
      <sz val="12"/>
      <color theme="1"/>
      <name val="Times New Roman"/>
      <family val="1"/>
    </font>
  </fonts>
  <fills count="13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1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theme="7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0" tint="-0.499984740745262"/>
        <bgColor indexed="64"/>
      </patternFill>
    </fill>
  </fills>
  <borders count="33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/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/>
      <right/>
      <top style="medium">
        <color auto="1"/>
      </top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18">
    <xf numFmtId="0" fontId="0" fillId="0" borderId="0"/>
    <xf numFmtId="0" fontId="6" fillId="0" borderId="0"/>
    <xf numFmtId="44" fontId="7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8" fillId="0" borderId="0"/>
    <xf numFmtId="0" fontId="9" fillId="0" borderId="0"/>
    <xf numFmtId="0" fontId="11" fillId="0" borderId="0"/>
    <xf numFmtId="44" fontId="11" fillId="0" borderId="0" applyFont="0" applyFill="0" applyBorder="0" applyAlignment="0" applyProtection="0"/>
    <xf numFmtId="43" fontId="11" fillId="0" borderId="0" applyFont="0" applyFill="0" applyBorder="0" applyAlignment="0" applyProtection="0"/>
    <xf numFmtId="168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0" fontId="21" fillId="0" borderId="0"/>
    <xf numFmtId="9" fontId="1" fillId="0" borderId="0" applyFont="0" applyFill="0" applyBorder="0" applyAlignment="0" applyProtection="0"/>
    <xf numFmtId="0" fontId="32" fillId="0" borderId="0"/>
    <xf numFmtId="43" fontId="21" fillId="0" borderId="0" applyFont="0" applyFill="0" applyBorder="0" applyAlignment="0" applyProtection="0"/>
    <xf numFmtId="9" fontId="21" fillId="0" borderId="0" applyFont="0" applyFill="0" applyBorder="0" applyAlignment="0" applyProtection="0"/>
  </cellStyleXfs>
  <cellXfs count="321">
    <xf numFmtId="0" fontId="0" fillId="0" borderId="0" xfId="0"/>
    <xf numFmtId="0" fontId="3" fillId="0" borderId="0" xfId="0" applyFont="1" applyAlignment="1">
      <alignment vertical="center"/>
    </xf>
    <xf numFmtId="0" fontId="4" fillId="2" borderId="0" xfId="0" quotePrefix="1" applyFont="1" applyFill="1" applyAlignment="1">
      <alignment horizontal="left"/>
    </xf>
    <xf numFmtId="0" fontId="0" fillId="2" borderId="0" xfId="0" applyFill="1"/>
    <xf numFmtId="0" fontId="3" fillId="2" borderId="0" xfId="0" quotePrefix="1" applyFont="1" applyFill="1" applyAlignment="1">
      <alignment horizontal="left" vertical="center"/>
    </xf>
    <xf numFmtId="0" fontId="3" fillId="2" borderId="0" xfId="0" applyFont="1" applyFill="1" applyAlignment="1">
      <alignment vertical="center"/>
    </xf>
    <xf numFmtId="0" fontId="3" fillId="2" borderId="0" xfId="0" quotePrefix="1" applyFont="1" applyFill="1" applyAlignment="1">
      <alignment horizontal="left"/>
    </xf>
    <xf numFmtId="0" fontId="12" fillId="0" borderId="0" xfId="0" applyFont="1"/>
    <xf numFmtId="0" fontId="0" fillId="0" borderId="0" xfId="0" applyAlignment="1">
      <alignment wrapText="1"/>
    </xf>
    <xf numFmtId="165" fontId="0" fillId="0" borderId="0" xfId="0" applyNumberFormat="1"/>
    <xf numFmtId="0" fontId="14" fillId="2" borderId="0" xfId="0" applyFont="1" applyFill="1" applyAlignment="1">
      <alignment horizontal="left" vertical="center" indent="4"/>
    </xf>
    <xf numFmtId="0" fontId="2" fillId="0" borderId="14" xfId="0" applyFont="1" applyBorder="1" applyAlignment="1">
      <alignment horizontal="left" wrapText="1"/>
    </xf>
    <xf numFmtId="0" fontId="0" fillId="0" borderId="14" xfId="0" applyBorder="1" applyAlignment="1">
      <alignment horizontal="left" wrapText="1"/>
    </xf>
    <xf numFmtId="10" fontId="0" fillId="0" borderId="14" xfId="0" applyNumberFormat="1" applyBorder="1" applyAlignment="1">
      <alignment horizontal="left" wrapText="1"/>
    </xf>
    <xf numFmtId="6" fontId="0" fillId="0" borderId="14" xfId="0" applyNumberFormat="1" applyBorder="1" applyAlignment="1">
      <alignment horizontal="left" wrapText="1"/>
    </xf>
    <xf numFmtId="14" fontId="0" fillId="0" borderId="14" xfId="0" applyNumberFormat="1" applyBorder="1" applyAlignment="1">
      <alignment horizontal="left" wrapText="1"/>
    </xf>
    <xf numFmtId="8" fontId="0" fillId="0" borderId="14" xfId="0" applyNumberFormat="1" applyBorder="1" applyAlignment="1">
      <alignment horizontal="left" wrapText="1"/>
    </xf>
    <xf numFmtId="0" fontId="0" fillId="0" borderId="14" xfId="0" applyBorder="1" applyAlignment="1">
      <alignment horizontal="left"/>
    </xf>
    <xf numFmtId="0" fontId="0" fillId="0" borderId="0" xfId="0" applyAlignment="1">
      <alignment horizontal="left" wrapText="1"/>
    </xf>
    <xf numFmtId="6" fontId="0" fillId="0" borderId="0" xfId="0" applyNumberFormat="1" applyAlignment="1">
      <alignment horizontal="left" wrapText="1"/>
    </xf>
    <xf numFmtId="14" fontId="0" fillId="0" borderId="0" xfId="0" applyNumberFormat="1" applyAlignment="1">
      <alignment horizontal="left" wrapText="1"/>
    </xf>
    <xf numFmtId="8" fontId="0" fillId="0" borderId="0" xfId="0" applyNumberFormat="1" applyAlignment="1">
      <alignment horizontal="left" wrapText="1"/>
    </xf>
    <xf numFmtId="0" fontId="0" fillId="0" borderId="0" xfId="0" applyAlignment="1">
      <alignment horizontal="left"/>
    </xf>
    <xf numFmtId="8" fontId="0" fillId="0" borderId="0" xfId="0" applyNumberFormat="1" applyAlignment="1">
      <alignment wrapText="1"/>
    </xf>
    <xf numFmtId="14" fontId="0" fillId="0" borderId="0" xfId="0" applyNumberFormat="1" applyAlignment="1">
      <alignment wrapText="1"/>
    </xf>
    <xf numFmtId="0" fontId="2" fillId="0" borderId="0" xfId="0" applyFont="1"/>
    <xf numFmtId="0" fontId="2" fillId="0" borderId="0" xfId="0" applyFont="1" applyAlignment="1">
      <alignment horizontal="center"/>
    </xf>
    <xf numFmtId="3" fontId="0" fillId="0" borderId="0" xfId="0" applyNumberFormat="1"/>
    <xf numFmtId="0" fontId="0" fillId="0" borderId="0" xfId="0" applyAlignment="1">
      <alignment horizontal="center"/>
    </xf>
    <xf numFmtId="166" fontId="0" fillId="0" borderId="0" xfId="0" applyNumberFormat="1" applyAlignment="1">
      <alignment horizontal="center"/>
    </xf>
    <xf numFmtId="9" fontId="0" fillId="0" borderId="0" xfId="0" applyNumberFormat="1"/>
    <xf numFmtId="0" fontId="16" fillId="0" borderId="0" xfId="0" applyFont="1" applyAlignment="1">
      <alignment horizontal="right"/>
    </xf>
    <xf numFmtId="0" fontId="0" fillId="0" borderId="0" xfId="0" quotePrefix="1"/>
    <xf numFmtId="0" fontId="2" fillId="0" borderId="16" xfId="0" applyFont="1" applyBorder="1"/>
    <xf numFmtId="0" fontId="2" fillId="0" borderId="17" xfId="0" applyFont="1" applyBorder="1" applyAlignment="1">
      <alignment horizontal="right"/>
    </xf>
    <xf numFmtId="0" fontId="2" fillId="0" borderId="0" xfId="0" applyFont="1" applyAlignment="1">
      <alignment horizontal="right"/>
    </xf>
    <xf numFmtId="0" fontId="0" fillId="0" borderId="18" xfId="0" applyBorder="1"/>
    <xf numFmtId="9" fontId="0" fillId="0" borderId="19" xfId="0" applyNumberFormat="1" applyBorder="1"/>
    <xf numFmtId="0" fontId="0" fillId="0" borderId="20" xfId="0" applyBorder="1"/>
    <xf numFmtId="9" fontId="0" fillId="0" borderId="12" xfId="0" applyNumberFormat="1" applyBorder="1"/>
    <xf numFmtId="0" fontId="15" fillId="0" borderId="2" xfId="0" applyFont="1" applyBorder="1" applyAlignment="1">
      <alignment vertical="center"/>
    </xf>
    <xf numFmtId="0" fontId="15" fillId="0" borderId="5" xfId="0" applyFont="1" applyBorder="1" applyAlignment="1">
      <alignment vertical="center"/>
    </xf>
    <xf numFmtId="0" fontId="15" fillId="0" borderId="22" xfId="0" applyFont="1" applyBorder="1" applyAlignment="1">
      <alignment vertical="center"/>
    </xf>
    <xf numFmtId="0" fontId="15" fillId="0" borderId="10" xfId="0" applyFont="1" applyBorder="1" applyAlignment="1">
      <alignment vertical="center"/>
    </xf>
    <xf numFmtId="0" fontId="0" fillId="0" borderId="3" xfId="0" applyBorder="1" applyAlignment="1">
      <alignment vertical="center"/>
    </xf>
    <xf numFmtId="0" fontId="0" fillId="0" borderId="6" xfId="0" applyBorder="1" applyAlignment="1">
      <alignment horizontal="center" vertical="center"/>
    </xf>
    <xf numFmtId="0" fontId="15" fillId="0" borderId="3" xfId="0" applyFont="1" applyBorder="1" applyAlignment="1">
      <alignment vertical="center"/>
    </xf>
    <xf numFmtId="0" fontId="15" fillId="0" borderId="6" xfId="0" applyFont="1" applyBorder="1" applyAlignment="1">
      <alignment vertical="center"/>
    </xf>
    <xf numFmtId="0" fontId="17" fillId="2" borderId="0" xfId="0" applyFont="1" applyFill="1" applyAlignment="1">
      <alignment horizontal="left" vertical="center" indent="7"/>
    </xf>
    <xf numFmtId="0" fontId="0" fillId="0" borderId="14" xfId="0" applyBorder="1"/>
    <xf numFmtId="0" fontId="10" fillId="0" borderId="1" xfId="0" applyFont="1" applyBorder="1" applyAlignment="1">
      <alignment horizontal="center" vertical="center" wrapText="1"/>
    </xf>
    <xf numFmtId="0" fontId="10" fillId="0" borderId="4" xfId="0" applyFont="1" applyBorder="1" applyAlignment="1">
      <alignment horizontal="center" vertical="center" wrapText="1"/>
    </xf>
    <xf numFmtId="0" fontId="3" fillId="0" borderId="3" xfId="0" applyFont="1" applyBorder="1" applyAlignment="1">
      <alignment horizontal="center" vertical="center" wrapText="1"/>
    </xf>
    <xf numFmtId="0" fontId="3" fillId="0" borderId="6" xfId="0" applyFont="1" applyBorder="1" applyAlignment="1">
      <alignment horizontal="center" vertical="center" wrapText="1"/>
    </xf>
    <xf numFmtId="0" fontId="3" fillId="0" borderId="7" xfId="0" applyFont="1" applyBorder="1" applyAlignment="1">
      <alignment vertical="center" wrapText="1"/>
    </xf>
    <xf numFmtId="0" fontId="10" fillId="0" borderId="23" xfId="0" applyFont="1" applyBorder="1" applyAlignment="1">
      <alignment horizontal="center" vertical="center" wrapText="1"/>
    </xf>
    <xf numFmtId="0" fontId="10" fillId="0" borderId="5" xfId="0" applyFont="1" applyBorder="1" applyAlignment="1">
      <alignment horizontal="center" vertical="center" wrapText="1"/>
    </xf>
    <xf numFmtId="0" fontId="3" fillId="0" borderId="13" xfId="0" applyFont="1" applyBorder="1" applyAlignment="1">
      <alignment vertical="center" wrapText="1"/>
    </xf>
    <xf numFmtId="164" fontId="3" fillId="0" borderId="0" xfId="0" applyNumberFormat="1" applyFont="1" applyAlignment="1">
      <alignment horizontal="center" vertical="center" wrapText="1"/>
    </xf>
    <xf numFmtId="164" fontId="3" fillId="0" borderId="10" xfId="0" applyNumberFormat="1" applyFont="1" applyBorder="1" applyAlignment="1">
      <alignment horizontal="center" vertical="center" wrapText="1"/>
    </xf>
    <xf numFmtId="0" fontId="3" fillId="0" borderId="8" xfId="0" applyFont="1" applyBorder="1" applyAlignment="1">
      <alignment vertical="center" wrapText="1"/>
    </xf>
    <xf numFmtId="164" fontId="3" fillId="0" borderId="21" xfId="0" applyNumberFormat="1" applyFont="1" applyBorder="1" applyAlignment="1">
      <alignment horizontal="center" vertical="center" wrapText="1"/>
    </xf>
    <xf numFmtId="164" fontId="3" fillId="0" borderId="6" xfId="0" applyNumberFormat="1" applyFont="1" applyBorder="1" applyAlignment="1">
      <alignment horizontal="center" vertical="center" wrapText="1"/>
    </xf>
    <xf numFmtId="10" fontId="3" fillId="0" borderId="24" xfId="0" applyNumberFormat="1" applyFont="1" applyBorder="1" applyAlignment="1">
      <alignment horizontal="left" vertical="center" wrapText="1"/>
    </xf>
    <xf numFmtId="0" fontId="0" fillId="0" borderId="25" xfId="0" applyBorder="1" applyAlignment="1">
      <alignment horizontal="left"/>
    </xf>
    <xf numFmtId="0" fontId="0" fillId="0" borderId="4" xfId="0" applyBorder="1" applyAlignment="1">
      <alignment horizontal="left"/>
    </xf>
    <xf numFmtId="8" fontId="10" fillId="0" borderId="23" xfId="0" applyNumberFormat="1" applyFont="1" applyBorder="1" applyAlignment="1">
      <alignment horizontal="center" vertical="center" wrapText="1"/>
    </xf>
    <xf numFmtId="8" fontId="10" fillId="0" borderId="5" xfId="0" applyNumberFormat="1" applyFont="1" applyBorder="1" applyAlignment="1">
      <alignment horizontal="center" vertical="center" wrapText="1"/>
    </xf>
    <xf numFmtId="8" fontId="3" fillId="0" borderId="0" xfId="0" applyNumberFormat="1" applyFont="1" applyAlignment="1">
      <alignment horizontal="center" vertical="center" wrapText="1"/>
    </xf>
    <xf numFmtId="8" fontId="3" fillId="0" borderId="10" xfId="0" applyNumberFormat="1" applyFont="1" applyBorder="1" applyAlignment="1">
      <alignment horizontal="center" vertical="center" wrapText="1"/>
    </xf>
    <xf numFmtId="8" fontId="3" fillId="0" borderId="21" xfId="0" applyNumberFormat="1" applyFont="1" applyBorder="1" applyAlignment="1">
      <alignment horizontal="center" vertical="center" wrapText="1"/>
    </xf>
    <xf numFmtId="8" fontId="3" fillId="0" borderId="6" xfId="0" applyNumberFormat="1" applyFont="1" applyBorder="1" applyAlignment="1">
      <alignment horizontal="center" vertical="center" wrapText="1"/>
    </xf>
    <xf numFmtId="0" fontId="17" fillId="2" borderId="0" xfId="0" applyFont="1" applyFill="1" applyAlignment="1">
      <alignment horizontal="left" vertical="center" indent="5"/>
    </xf>
    <xf numFmtId="164" fontId="0" fillId="0" borderId="0" xfId="0" applyNumberFormat="1"/>
    <xf numFmtId="0" fontId="0" fillId="0" borderId="19" xfId="0" applyBorder="1"/>
    <xf numFmtId="164" fontId="16" fillId="0" borderId="0" xfId="0" applyNumberFormat="1" applyFont="1"/>
    <xf numFmtId="169" fontId="0" fillId="0" borderId="0" xfId="0" applyNumberFormat="1"/>
    <xf numFmtId="0" fontId="2" fillId="0" borderId="11" xfId="0" applyFont="1" applyBorder="1"/>
    <xf numFmtId="0" fontId="0" fillId="0" borderId="11" xfId="0" applyBorder="1" applyAlignment="1">
      <alignment horizontal="left"/>
    </xf>
    <xf numFmtId="0" fontId="0" fillId="0" borderId="14" xfId="0" applyBorder="1" applyAlignment="1">
      <alignment wrapText="1"/>
    </xf>
    <xf numFmtId="164" fontId="0" fillId="0" borderId="9" xfId="0" applyNumberFormat="1" applyBorder="1" applyAlignment="1">
      <alignment horizontal="right"/>
    </xf>
    <xf numFmtId="164" fontId="0" fillId="0" borderId="15" xfId="0" applyNumberFormat="1" applyBorder="1" applyAlignment="1">
      <alignment horizontal="left"/>
    </xf>
    <xf numFmtId="9" fontId="0" fillId="0" borderId="9" xfId="0" applyNumberFormat="1" applyBorder="1" applyAlignment="1">
      <alignment horizontal="right"/>
    </xf>
    <xf numFmtId="0" fontId="0" fillId="0" borderId="15" xfId="0" applyBorder="1" applyAlignment="1">
      <alignment horizontal="left"/>
    </xf>
    <xf numFmtId="0" fontId="3" fillId="0" borderId="3" xfId="0" applyFont="1" applyBorder="1" applyAlignment="1">
      <alignment vertical="center" wrapText="1"/>
    </xf>
    <xf numFmtId="0" fontId="3" fillId="2" borderId="0" xfId="0" applyFont="1" applyFill="1"/>
    <xf numFmtId="0" fontId="21" fillId="3" borderId="0" xfId="13" applyFill="1"/>
    <xf numFmtId="0" fontId="3" fillId="3" borderId="0" xfId="13" applyFont="1" applyFill="1" applyAlignment="1">
      <alignment vertical="center"/>
    </xf>
    <xf numFmtId="0" fontId="8" fillId="3" borderId="6" xfId="13" applyFont="1" applyFill="1" applyBorder="1" applyAlignment="1">
      <alignment horizontal="center" vertical="center"/>
    </xf>
    <xf numFmtId="0" fontId="8" fillId="3" borderId="3" xfId="13" applyFont="1" applyFill="1" applyBorder="1" applyAlignment="1">
      <alignment vertical="center"/>
    </xf>
    <xf numFmtId="0" fontId="23" fillId="3" borderId="1" xfId="13" applyFont="1" applyFill="1" applyBorder="1" applyAlignment="1">
      <alignment vertical="center"/>
    </xf>
    <xf numFmtId="0" fontId="23" fillId="3" borderId="21" xfId="13" applyFont="1" applyFill="1" applyBorder="1" applyAlignment="1">
      <alignment vertical="center"/>
    </xf>
    <xf numFmtId="0" fontId="23" fillId="3" borderId="3" xfId="13" applyFont="1" applyFill="1" applyBorder="1" applyAlignment="1">
      <alignment vertical="center"/>
    </xf>
    <xf numFmtId="10" fontId="23" fillId="3" borderId="1" xfId="13" applyNumberFormat="1" applyFont="1" applyFill="1" applyBorder="1" applyAlignment="1">
      <alignment vertical="center"/>
    </xf>
    <xf numFmtId="10" fontId="23" fillId="3" borderId="21" xfId="13" applyNumberFormat="1" applyFont="1" applyFill="1" applyBorder="1" applyAlignment="1">
      <alignment vertical="center"/>
    </xf>
    <xf numFmtId="0" fontId="10" fillId="3" borderId="21" xfId="13" applyFont="1" applyFill="1" applyBorder="1" applyAlignment="1">
      <alignment vertical="center"/>
    </xf>
    <xf numFmtId="3" fontId="0" fillId="0" borderId="0" xfId="0" applyNumberFormat="1" applyAlignment="1">
      <alignment horizontal="center"/>
    </xf>
    <xf numFmtId="0" fontId="24" fillId="0" borderId="14" xfId="0" applyFont="1" applyBorder="1"/>
    <xf numFmtId="0" fontId="3" fillId="0" borderId="2" xfId="0" applyFont="1" applyBorder="1" applyAlignment="1">
      <alignment vertical="center" wrapText="1"/>
    </xf>
    <xf numFmtId="0" fontId="3" fillId="0" borderId="22" xfId="0" applyFont="1" applyBorder="1" applyAlignment="1">
      <alignment vertical="center" wrapText="1"/>
    </xf>
    <xf numFmtId="0" fontId="0" fillId="0" borderId="25" xfId="0" applyBorder="1" applyAlignment="1">
      <alignment horizontal="left" vertical="center"/>
    </xf>
    <xf numFmtId="0" fontId="14" fillId="0" borderId="0" xfId="0" applyFont="1" applyAlignment="1">
      <alignment horizontal="left" vertical="center" indent="4"/>
    </xf>
    <xf numFmtId="0" fontId="25" fillId="0" borderId="1" xfId="0" applyFont="1" applyBorder="1" applyAlignment="1">
      <alignment horizontal="left" vertical="center"/>
    </xf>
    <xf numFmtId="0" fontId="25" fillId="0" borderId="3" xfId="0" applyFont="1" applyBorder="1" applyAlignment="1">
      <alignment horizontal="left" vertical="center"/>
    </xf>
    <xf numFmtId="0" fontId="27" fillId="0" borderId="0" xfId="1" applyFont="1"/>
    <xf numFmtId="0" fontId="26" fillId="0" borderId="0" xfId="1" applyFont="1"/>
    <xf numFmtId="0" fontId="27" fillId="0" borderId="14" xfId="1" applyFont="1" applyBorder="1" applyAlignment="1">
      <alignment horizontal="center"/>
    </xf>
    <xf numFmtId="0" fontId="26" fillId="0" borderId="14" xfId="1" applyFont="1" applyBorder="1" applyAlignment="1">
      <alignment horizontal="center"/>
    </xf>
    <xf numFmtId="0" fontId="26" fillId="4" borderId="14" xfId="1" applyFont="1" applyFill="1" applyBorder="1" applyAlignment="1">
      <alignment horizontal="right" indent="1"/>
    </xf>
    <xf numFmtId="0" fontId="27" fillId="0" borderId="0" xfId="1" applyFont="1" applyAlignment="1">
      <alignment horizontal="center"/>
    </xf>
    <xf numFmtId="0" fontId="26" fillId="0" borderId="0" xfId="1" applyFont="1" applyAlignment="1">
      <alignment horizontal="center"/>
    </xf>
    <xf numFmtId="0" fontId="27" fillId="0" borderId="27" xfId="1" applyFont="1" applyBorder="1" applyAlignment="1">
      <alignment horizontal="center"/>
    </xf>
    <xf numFmtId="0" fontId="24" fillId="3" borderId="0" xfId="0" applyFont="1" applyFill="1"/>
    <xf numFmtId="0" fontId="24" fillId="3" borderId="0" xfId="0" quotePrefix="1" applyFont="1" applyFill="1"/>
    <xf numFmtId="167" fontId="24" fillId="3" borderId="0" xfId="0" applyNumberFormat="1" applyFont="1" applyFill="1"/>
    <xf numFmtId="0" fontId="29" fillId="3" borderId="0" xfId="0" applyFont="1" applyFill="1"/>
    <xf numFmtId="167" fontId="24" fillId="3" borderId="0" xfId="11" applyFont="1" applyFill="1"/>
    <xf numFmtId="170" fontId="24" fillId="3" borderId="0" xfId="12" applyNumberFormat="1" applyFont="1" applyFill="1"/>
    <xf numFmtId="0" fontId="30" fillId="3" borderId="0" xfId="0" applyFont="1" applyFill="1"/>
    <xf numFmtId="4" fontId="2" fillId="0" borderId="0" xfId="0" applyNumberFormat="1" applyFont="1"/>
    <xf numFmtId="0" fontId="10" fillId="0" borderId="0" xfId="0" quotePrefix="1" applyFont="1"/>
    <xf numFmtId="4" fontId="0" fillId="0" borderId="0" xfId="0" applyNumberFormat="1"/>
    <xf numFmtId="0" fontId="3" fillId="0" borderId="0" xfId="0" applyFont="1" applyAlignment="1">
      <alignment horizontal="left" vertical="center" indent="2"/>
    </xf>
    <xf numFmtId="171" fontId="0" fillId="5" borderId="19" xfId="0" applyNumberFormat="1" applyFill="1" applyBorder="1"/>
    <xf numFmtId="171" fontId="0" fillId="5" borderId="0" xfId="0" applyNumberFormat="1" applyFill="1"/>
    <xf numFmtId="9" fontId="0" fillId="5" borderId="0" xfId="0" applyNumberFormat="1" applyFill="1"/>
    <xf numFmtId="1" fontId="0" fillId="5" borderId="0" xfId="0" applyNumberFormat="1" applyFill="1"/>
    <xf numFmtId="171" fontId="0" fillId="6" borderId="0" xfId="0" applyNumberFormat="1" applyFill="1"/>
    <xf numFmtId="9" fontId="0" fillId="6" borderId="0" xfId="14" applyFont="1" applyFill="1"/>
    <xf numFmtId="171" fontId="0" fillId="7" borderId="0" xfId="0" applyNumberFormat="1" applyFill="1"/>
    <xf numFmtId="165" fontId="0" fillId="7" borderId="0" xfId="0" applyNumberFormat="1" applyFill="1"/>
    <xf numFmtId="1" fontId="0" fillId="7" borderId="0" xfId="0" applyNumberFormat="1" applyFill="1"/>
    <xf numFmtId="171" fontId="0" fillId="0" borderId="0" xfId="0" applyNumberFormat="1"/>
    <xf numFmtId="0" fontId="0" fillId="0" borderId="18" xfId="0" applyBorder="1" applyAlignment="1">
      <alignment horizontal="left"/>
    </xf>
    <xf numFmtId="1" fontId="0" fillId="6" borderId="0" xfId="0" applyNumberFormat="1" applyFill="1"/>
    <xf numFmtId="165" fontId="0" fillId="6" borderId="0" xfId="14" applyNumberFormat="1" applyFont="1" applyFill="1"/>
    <xf numFmtId="165" fontId="0" fillId="5" borderId="0" xfId="0" applyNumberFormat="1" applyFill="1"/>
    <xf numFmtId="0" fontId="0" fillId="5" borderId="19" xfId="0" applyFill="1" applyBorder="1"/>
    <xf numFmtId="0" fontId="0" fillId="5" borderId="0" xfId="0" applyFill="1"/>
    <xf numFmtId="0" fontId="0" fillId="6" borderId="0" xfId="0" applyFill="1"/>
    <xf numFmtId="165" fontId="0" fillId="6" borderId="0" xfId="0" applyNumberFormat="1" applyFill="1"/>
    <xf numFmtId="0" fontId="0" fillId="7" borderId="0" xfId="0" applyFill="1"/>
    <xf numFmtId="171" fontId="0" fillId="0" borderId="28" xfId="0" applyNumberFormat="1" applyBorder="1"/>
    <xf numFmtId="3" fontId="0" fillId="0" borderId="28" xfId="0" applyNumberFormat="1" applyBorder="1"/>
    <xf numFmtId="0" fontId="0" fillId="0" borderId="16" xfId="0" applyBorder="1" applyAlignment="1">
      <alignment horizontal="left"/>
    </xf>
    <xf numFmtId="0" fontId="2" fillId="5" borderId="12" xfId="0" applyFont="1" applyFill="1" applyBorder="1" applyAlignment="1">
      <alignment horizontal="right" wrapText="1"/>
    </xf>
    <xf numFmtId="0" fontId="2" fillId="5" borderId="11" xfId="0" applyFont="1" applyFill="1" applyBorder="1" applyAlignment="1">
      <alignment horizontal="right" wrapText="1"/>
    </xf>
    <xf numFmtId="0" fontId="2" fillId="6" borderId="11" xfId="0" applyFont="1" applyFill="1" applyBorder="1" applyAlignment="1">
      <alignment horizontal="right" wrapText="1"/>
    </xf>
    <xf numFmtId="0" fontId="2" fillId="7" borderId="11" xfId="0" applyFont="1" applyFill="1" applyBorder="1" applyAlignment="1">
      <alignment horizontal="right" wrapText="1"/>
    </xf>
    <xf numFmtId="0" fontId="2" fillId="0" borderId="11" xfId="0" applyFont="1" applyBorder="1" applyAlignment="1">
      <alignment horizontal="right" wrapText="1"/>
    </xf>
    <xf numFmtId="0" fontId="2" fillId="0" borderId="20" xfId="0" applyFont="1" applyBorder="1" applyAlignment="1">
      <alignment wrapText="1"/>
    </xf>
    <xf numFmtId="0" fontId="2" fillId="0" borderId="28" xfId="0" applyFont="1" applyBorder="1"/>
    <xf numFmtId="3" fontId="2" fillId="0" borderId="15" xfId="0" applyNumberFormat="1" applyFont="1" applyBorder="1"/>
    <xf numFmtId="3" fontId="2" fillId="0" borderId="26" xfId="0" applyNumberFormat="1" applyFont="1" applyBorder="1"/>
    <xf numFmtId="0" fontId="2" fillId="0" borderId="9" xfId="0" applyFont="1" applyBorder="1"/>
    <xf numFmtId="3" fontId="0" fillId="5" borderId="12" xfId="0" applyNumberFormat="1" applyFill="1" applyBorder="1"/>
    <xf numFmtId="3" fontId="0" fillId="5" borderId="11" xfId="0" applyNumberFormat="1" applyFill="1" applyBorder="1"/>
    <xf numFmtId="0" fontId="0" fillId="0" borderId="11" xfId="0" quotePrefix="1" applyBorder="1" applyAlignment="1">
      <alignment horizontal="right"/>
    </xf>
    <xf numFmtId="0" fontId="0" fillId="0" borderId="11" xfId="0" applyBorder="1"/>
    <xf numFmtId="3" fontId="0" fillId="6" borderId="19" xfId="0" applyNumberFormat="1" applyFill="1" applyBorder="1"/>
    <xf numFmtId="3" fontId="0" fillId="6" borderId="0" xfId="0" applyNumberFormat="1" applyFill="1"/>
    <xf numFmtId="3" fontId="0" fillId="8" borderId="17" xfId="0" applyNumberFormat="1" applyFill="1" applyBorder="1"/>
    <xf numFmtId="3" fontId="0" fillId="8" borderId="28" xfId="0" applyNumberFormat="1" applyFill="1" applyBorder="1"/>
    <xf numFmtId="3" fontId="0" fillId="7" borderId="0" xfId="0" applyNumberFormat="1" applyFill="1"/>
    <xf numFmtId="0" fontId="2" fillId="0" borderId="15" xfId="0" applyFont="1" applyBorder="1" applyAlignment="1">
      <alignment horizontal="right" wrapText="1"/>
    </xf>
    <xf numFmtId="0" fontId="2" fillId="0" borderId="26" xfId="0" applyFont="1" applyBorder="1" applyAlignment="1">
      <alignment horizontal="right" wrapText="1"/>
    </xf>
    <xf numFmtId="0" fontId="2" fillId="0" borderId="9" xfId="0" applyFont="1" applyBorder="1" applyAlignment="1">
      <alignment wrapText="1"/>
    </xf>
    <xf numFmtId="0" fontId="0" fillId="3" borderId="0" xfId="0" applyFill="1"/>
    <xf numFmtId="0" fontId="2" fillId="3" borderId="0" xfId="0" applyFont="1" applyFill="1"/>
    <xf numFmtId="0" fontId="0" fillId="0" borderId="6" xfId="0" applyBorder="1" applyAlignment="1">
      <alignment horizontal="center" vertical="center" wrapText="1"/>
    </xf>
    <xf numFmtId="164" fontId="2" fillId="9" borderId="14" xfId="0" applyNumberFormat="1" applyFont="1" applyFill="1" applyBorder="1" applyAlignment="1">
      <alignment horizontal="right"/>
    </xf>
    <xf numFmtId="164" fontId="0" fillId="0" borderId="14" xfId="0" applyNumberFormat="1" applyBorder="1" applyAlignment="1">
      <alignment horizontal="right"/>
    </xf>
    <xf numFmtId="0" fontId="2" fillId="0" borderId="14" xfId="0" applyFont="1" applyBorder="1" applyAlignment="1">
      <alignment horizontal="right"/>
    </xf>
    <xf numFmtId="0" fontId="2" fillId="0" borderId="0" xfId="0" applyFont="1" applyAlignment="1">
      <alignment horizontal="left"/>
    </xf>
    <xf numFmtId="0" fontId="0" fillId="0" borderId="14" xfId="0" applyBorder="1" applyAlignment="1">
      <alignment horizontal="center" vertical="center" wrapText="1"/>
    </xf>
    <xf numFmtId="0" fontId="2" fillId="0" borderId="14" xfId="0" applyFont="1" applyBorder="1" applyAlignment="1">
      <alignment horizontal="center" vertical="center" wrapText="1"/>
    </xf>
    <xf numFmtId="0" fontId="0" fillId="10" borderId="0" xfId="0" applyFill="1" applyAlignment="1">
      <alignment horizontal="left"/>
    </xf>
    <xf numFmtId="0" fontId="0" fillId="10" borderId="0" xfId="0" applyFill="1"/>
    <xf numFmtId="0" fontId="2" fillId="10" borderId="0" xfId="0" applyFont="1" applyFill="1" applyAlignment="1">
      <alignment horizontal="left"/>
    </xf>
    <xf numFmtId="0" fontId="0" fillId="11" borderId="0" xfId="0" applyFill="1" applyAlignment="1">
      <alignment horizontal="left"/>
    </xf>
    <xf numFmtId="0" fontId="2" fillId="11" borderId="0" xfId="0" applyFont="1" applyFill="1" applyAlignment="1">
      <alignment horizontal="left"/>
    </xf>
    <xf numFmtId="164" fontId="2" fillId="0" borderId="14" xfId="0" applyNumberFormat="1" applyFont="1" applyBorder="1" applyAlignment="1">
      <alignment horizontal="right"/>
    </xf>
    <xf numFmtId="169" fontId="0" fillId="0" borderId="0" xfId="0" applyNumberFormat="1" applyAlignment="1">
      <alignment horizontal="left"/>
    </xf>
    <xf numFmtId="0" fontId="32" fillId="0" borderId="0" xfId="15"/>
    <xf numFmtId="3" fontId="32" fillId="0" borderId="0" xfId="15" applyNumberFormat="1"/>
    <xf numFmtId="0" fontId="33" fillId="0" borderId="0" xfId="15" applyFont="1" applyAlignment="1">
      <alignment horizontal="center"/>
    </xf>
    <xf numFmtId="0" fontId="34" fillId="0" borderId="0" xfId="15" applyFont="1" applyAlignment="1">
      <alignment horizontal="center"/>
    </xf>
    <xf numFmtId="0" fontId="2" fillId="0" borderId="0" xfId="15" applyFont="1"/>
    <xf numFmtId="0" fontId="32" fillId="0" borderId="0" xfId="15" quotePrefix="1"/>
    <xf numFmtId="0" fontId="24" fillId="0" borderId="0" xfId="15" applyFont="1"/>
    <xf numFmtId="0" fontId="24" fillId="0" borderId="0" xfId="15" quotePrefix="1" applyFont="1"/>
    <xf numFmtId="0" fontId="32" fillId="0" borderId="28" xfId="15" applyBorder="1"/>
    <xf numFmtId="3" fontId="32" fillId="0" borderId="28" xfId="15" applyNumberFormat="1" applyBorder="1"/>
    <xf numFmtId="0" fontId="32" fillId="0" borderId="11" xfId="15" quotePrefix="1" applyBorder="1"/>
    <xf numFmtId="3" fontId="32" fillId="0" borderId="11" xfId="15" applyNumberFormat="1" applyBorder="1"/>
    <xf numFmtId="0" fontId="34" fillId="0" borderId="0" xfId="15" applyFont="1"/>
    <xf numFmtId="4" fontId="32" fillId="0" borderId="0" xfId="15" applyNumberFormat="1" applyAlignment="1">
      <alignment horizontal="right"/>
    </xf>
    <xf numFmtId="9" fontId="32" fillId="0" borderId="28" xfId="15" applyNumberFormat="1" applyBorder="1"/>
    <xf numFmtId="0" fontId="2" fillId="3" borderId="0" xfId="13" applyFont="1" applyFill="1"/>
    <xf numFmtId="0" fontId="1" fillId="3" borderId="0" xfId="13" applyFont="1" applyFill="1"/>
    <xf numFmtId="0" fontId="1" fillId="3" borderId="0" xfId="13" quotePrefix="1" applyFont="1" applyFill="1"/>
    <xf numFmtId="0" fontId="35" fillId="3" borderId="0" xfId="13" applyFont="1" applyFill="1"/>
    <xf numFmtId="0" fontId="2" fillId="3" borderId="28" xfId="13" applyFont="1" applyFill="1" applyBorder="1"/>
    <xf numFmtId="0" fontId="2" fillId="3" borderId="17" xfId="13" applyFont="1" applyFill="1" applyBorder="1"/>
    <xf numFmtId="0" fontId="36" fillId="3" borderId="0" xfId="13" applyFont="1" applyFill="1"/>
    <xf numFmtId="0" fontId="29" fillId="0" borderId="16" xfId="13" applyFont="1" applyBorder="1"/>
    <xf numFmtId="0" fontId="1" fillId="3" borderId="18" xfId="13" applyFont="1" applyFill="1" applyBorder="1"/>
    <xf numFmtId="0" fontId="1" fillId="3" borderId="19" xfId="13" applyFont="1" applyFill="1" applyBorder="1"/>
    <xf numFmtId="0" fontId="37" fillId="3" borderId="0" xfId="13" applyFont="1" applyFill="1"/>
    <xf numFmtId="172" fontId="1" fillId="3" borderId="0" xfId="16" applyNumberFormat="1" applyFont="1" applyFill="1" applyBorder="1"/>
    <xf numFmtId="172" fontId="1" fillId="3" borderId="19" xfId="16" applyNumberFormat="1" applyFont="1" applyFill="1" applyBorder="1"/>
    <xf numFmtId="0" fontId="1" fillId="3" borderId="20" xfId="13" applyFont="1" applyFill="1" applyBorder="1"/>
    <xf numFmtId="172" fontId="1" fillId="3" borderId="11" xfId="16" applyNumberFormat="1" applyFont="1" applyFill="1" applyBorder="1"/>
    <xf numFmtId="172" fontId="1" fillId="3" borderId="12" xfId="16" applyNumberFormat="1" applyFont="1" applyFill="1" applyBorder="1"/>
    <xf numFmtId="0" fontId="2" fillId="3" borderId="16" xfId="13" applyFont="1" applyFill="1" applyBorder="1"/>
    <xf numFmtId="0" fontId="1" fillId="3" borderId="17" xfId="13" applyFont="1" applyFill="1" applyBorder="1"/>
    <xf numFmtId="173" fontId="1" fillId="3" borderId="19" xfId="16" applyNumberFormat="1" applyFont="1" applyFill="1" applyBorder="1"/>
    <xf numFmtId="0" fontId="38" fillId="3" borderId="0" xfId="13" applyFont="1" applyFill="1"/>
    <xf numFmtId="173" fontId="2" fillId="3" borderId="0" xfId="13" applyNumberFormat="1" applyFont="1" applyFill="1"/>
    <xf numFmtId="173" fontId="39" fillId="3" borderId="19" xfId="16" applyNumberFormat="1" applyFont="1" applyFill="1" applyBorder="1"/>
    <xf numFmtId="173" fontId="1" fillId="3" borderId="19" xfId="13" applyNumberFormat="1" applyFont="1" applyFill="1" applyBorder="1"/>
    <xf numFmtId="173" fontId="1" fillId="3" borderId="12" xfId="16" applyNumberFormat="1" applyFont="1" applyFill="1" applyBorder="1"/>
    <xf numFmtId="9" fontId="1" fillId="3" borderId="0" xfId="17" applyFont="1" applyFill="1" applyBorder="1"/>
    <xf numFmtId="9" fontId="1" fillId="3" borderId="19" xfId="17" applyFont="1" applyFill="1" applyBorder="1"/>
    <xf numFmtId="173" fontId="1" fillId="3" borderId="0" xfId="13" applyNumberFormat="1" applyFont="1" applyFill="1"/>
    <xf numFmtId="43" fontId="1" fillId="3" borderId="0" xfId="13" applyNumberFormat="1" applyFont="1" applyFill="1"/>
    <xf numFmtId="43" fontId="1" fillId="3" borderId="19" xfId="13" applyNumberFormat="1" applyFont="1" applyFill="1" applyBorder="1"/>
    <xf numFmtId="173" fontId="1" fillId="3" borderId="0" xfId="16" applyNumberFormat="1" applyFont="1" applyFill="1" applyBorder="1"/>
    <xf numFmtId="173" fontId="1" fillId="3" borderId="11" xfId="13" applyNumberFormat="1" applyFont="1" applyFill="1" applyBorder="1"/>
    <xf numFmtId="173" fontId="1" fillId="3" borderId="12" xfId="13" applyNumberFormat="1" applyFont="1" applyFill="1" applyBorder="1"/>
    <xf numFmtId="173" fontId="39" fillId="3" borderId="19" xfId="13" applyNumberFormat="1" applyFont="1" applyFill="1" applyBorder="1"/>
    <xf numFmtId="0" fontId="1" fillId="3" borderId="18" xfId="13" applyFont="1" applyFill="1" applyBorder="1" applyAlignment="1">
      <alignment horizontal="left" indent="1"/>
    </xf>
    <xf numFmtId="43" fontId="39" fillId="3" borderId="19" xfId="13" applyNumberFormat="1" applyFont="1" applyFill="1" applyBorder="1"/>
    <xf numFmtId="0" fontId="2" fillId="3" borderId="18" xfId="13" applyFont="1" applyFill="1" applyBorder="1"/>
    <xf numFmtId="174" fontId="1" fillId="3" borderId="19" xfId="13" applyNumberFormat="1" applyFont="1" applyFill="1" applyBorder="1"/>
    <xf numFmtId="174" fontId="16" fillId="3" borderId="19" xfId="13" applyNumberFormat="1" applyFont="1" applyFill="1" applyBorder="1"/>
    <xf numFmtId="37" fontId="2" fillId="3" borderId="20" xfId="13" applyNumberFormat="1" applyFont="1" applyFill="1" applyBorder="1" applyAlignment="1">
      <alignment horizontal="center"/>
    </xf>
    <xf numFmtId="43" fontId="2" fillId="3" borderId="12" xfId="13" applyNumberFormat="1" applyFont="1" applyFill="1" applyBorder="1"/>
    <xf numFmtId="164" fontId="16" fillId="9" borderId="0" xfId="0" applyNumberFormat="1" applyFont="1" applyFill="1"/>
    <xf numFmtId="0" fontId="38" fillId="0" borderId="0" xfId="0" applyFont="1"/>
    <xf numFmtId="0" fontId="0" fillId="9" borderId="0" xfId="0" applyFill="1"/>
    <xf numFmtId="164" fontId="0" fillId="9" borderId="0" xfId="0" applyNumberFormat="1" applyFill="1"/>
    <xf numFmtId="164" fontId="0" fillId="0" borderId="1" xfId="0" applyNumberFormat="1" applyBorder="1" applyAlignment="1">
      <alignment horizontal="left"/>
    </xf>
    <xf numFmtId="0" fontId="40" fillId="0" borderId="0" xfId="15" applyFont="1"/>
    <xf numFmtId="3" fontId="0" fillId="0" borderId="14" xfId="0" applyNumberFormat="1" applyBorder="1" applyAlignment="1">
      <alignment horizontal="center"/>
    </xf>
    <xf numFmtId="4" fontId="0" fillId="0" borderId="14" xfId="0" applyNumberFormat="1" applyBorder="1" applyAlignment="1">
      <alignment horizontal="center"/>
    </xf>
    <xf numFmtId="0" fontId="3" fillId="0" borderId="0" xfId="4" applyFont="1"/>
    <xf numFmtId="164" fontId="41" fillId="0" borderId="29" xfId="4" applyNumberFormat="1" applyFont="1" applyBorder="1" applyAlignment="1">
      <alignment horizontal="center"/>
    </xf>
    <xf numFmtId="0" fontId="3" fillId="0" borderId="30" xfId="4" applyFont="1" applyBorder="1"/>
    <xf numFmtId="0" fontId="3" fillId="0" borderId="25" xfId="4" applyFont="1" applyBorder="1"/>
    <xf numFmtId="0" fontId="41" fillId="0" borderId="24" xfId="4" applyFont="1" applyBorder="1" applyAlignment="1">
      <alignment horizontal="left"/>
    </xf>
    <xf numFmtId="0" fontId="42" fillId="0" borderId="0" xfId="4" applyFont="1"/>
    <xf numFmtId="169" fontId="42" fillId="7" borderId="14" xfId="4" applyNumberFormat="1" applyFont="1" applyFill="1" applyBorder="1" applyAlignment="1">
      <alignment horizontal="center"/>
    </xf>
    <xf numFmtId="164" fontId="42" fillId="0" borderId="14" xfId="4" applyNumberFormat="1" applyFont="1" applyBorder="1" applyAlignment="1">
      <alignment horizontal="center"/>
    </xf>
    <xf numFmtId="175" fontId="42" fillId="0" borderId="14" xfId="4" applyNumberFormat="1" applyFont="1" applyBorder="1" applyAlignment="1">
      <alignment horizontal="center"/>
    </xf>
    <xf numFmtId="0" fontId="42" fillId="0" borderId="14" xfId="4" applyFont="1" applyBorder="1" applyAlignment="1">
      <alignment horizontal="center"/>
    </xf>
    <xf numFmtId="0" fontId="41" fillId="0" borderId="14" xfId="4" applyFont="1" applyBorder="1" applyAlignment="1">
      <alignment horizontal="center"/>
    </xf>
    <xf numFmtId="164" fontId="42" fillId="7" borderId="14" xfId="4" applyNumberFormat="1" applyFont="1" applyFill="1" applyBorder="1" applyAlignment="1">
      <alignment horizontal="center"/>
    </xf>
    <xf numFmtId="0" fontId="41" fillId="0" borderId="0" xfId="4" applyFont="1" applyAlignment="1">
      <alignment horizontal="center" vertical="center" wrapText="1"/>
    </xf>
    <xf numFmtId="0" fontId="41" fillId="0" borderId="14" xfId="4" applyFont="1" applyBorder="1" applyAlignment="1">
      <alignment horizontal="center" vertical="center" wrapText="1"/>
    </xf>
    <xf numFmtId="0" fontId="41" fillId="0" borderId="27" xfId="4" applyFont="1" applyBorder="1" applyAlignment="1">
      <alignment horizontal="center" vertical="center" wrapText="1"/>
    </xf>
    <xf numFmtId="0" fontId="42" fillId="0" borderId="0" xfId="4" applyFont="1" applyAlignment="1">
      <alignment horizontal="left"/>
    </xf>
    <xf numFmtId="0" fontId="41" fillId="0" borderId="0" xfId="4" applyFont="1" applyAlignment="1">
      <alignment horizontal="center" vertical="center"/>
    </xf>
    <xf numFmtId="0" fontId="41" fillId="0" borderId="14" xfId="4" applyFont="1" applyBorder="1" applyAlignment="1">
      <alignment horizontal="center" vertical="center"/>
    </xf>
    <xf numFmtId="0" fontId="41" fillId="0" borderId="0" xfId="4" applyFont="1"/>
    <xf numFmtId="171" fontId="42" fillId="7" borderId="14" xfId="4" applyNumberFormat="1" applyFont="1" applyFill="1" applyBorder="1" applyAlignment="1">
      <alignment horizontal="center"/>
    </xf>
    <xf numFmtId="0" fontId="41" fillId="7" borderId="14" xfId="4" applyFont="1" applyFill="1" applyBorder="1" applyAlignment="1">
      <alignment horizontal="center"/>
    </xf>
    <xf numFmtId="171" fontId="42" fillId="9" borderId="14" xfId="4" applyNumberFormat="1" applyFont="1" applyFill="1" applyBorder="1" applyAlignment="1">
      <alignment horizontal="center"/>
    </xf>
    <xf numFmtId="0" fontId="41" fillId="9" borderId="14" xfId="4" applyFont="1" applyFill="1" applyBorder="1" applyAlignment="1">
      <alignment horizontal="center"/>
    </xf>
    <xf numFmtId="0" fontId="41" fillId="0" borderId="14" xfId="4" applyFont="1" applyBorder="1"/>
    <xf numFmtId="0" fontId="41" fillId="0" borderId="0" xfId="4" applyFont="1" applyAlignment="1">
      <alignment horizontal="left"/>
    </xf>
    <xf numFmtId="176" fontId="42" fillId="7" borderId="31" xfId="4" applyNumberFormat="1" applyFont="1" applyFill="1" applyBorder="1"/>
    <xf numFmtId="176" fontId="42" fillId="0" borderId="31" xfId="4" applyNumberFormat="1" applyFont="1" applyBorder="1"/>
    <xf numFmtId="0" fontId="20" fillId="0" borderId="31" xfId="4" applyFont="1" applyBorder="1" applyAlignment="1">
      <alignment horizontal="center"/>
    </xf>
    <xf numFmtId="176" fontId="42" fillId="9" borderId="32" xfId="4" applyNumberFormat="1" applyFont="1" applyFill="1" applyBorder="1"/>
    <xf numFmtId="176" fontId="42" fillId="7" borderId="32" xfId="4" applyNumberFormat="1" applyFont="1" applyFill="1" applyBorder="1"/>
    <xf numFmtId="176" fontId="42" fillId="0" borderId="32" xfId="4" applyNumberFormat="1" applyFont="1" applyBorder="1"/>
    <xf numFmtId="0" fontId="20" fillId="0" borderId="32" xfId="4" applyFont="1" applyBorder="1" applyAlignment="1">
      <alignment horizontal="center"/>
    </xf>
    <xf numFmtId="176" fontId="42" fillId="12" borderId="27" xfId="4" applyNumberFormat="1" applyFont="1" applyFill="1" applyBorder="1"/>
    <xf numFmtId="176" fontId="42" fillId="4" borderId="32" xfId="4" applyNumberFormat="1" applyFont="1" applyFill="1" applyBorder="1"/>
    <xf numFmtId="0" fontId="42" fillId="4" borderId="27" xfId="4" applyFont="1" applyFill="1" applyBorder="1"/>
    <xf numFmtId="0" fontId="42" fillId="12" borderId="27" xfId="4" applyFont="1" applyFill="1" applyBorder="1"/>
    <xf numFmtId="0" fontId="20" fillId="0" borderId="27" xfId="4" applyFont="1" applyBorder="1" applyAlignment="1">
      <alignment horizontal="center"/>
    </xf>
    <xf numFmtId="0" fontId="3" fillId="0" borderId="14" xfId="4" applyFont="1" applyBorder="1" applyAlignment="1">
      <alignment horizontal="center"/>
    </xf>
    <xf numFmtId="0" fontId="10" fillId="0" borderId="14" xfId="4" applyFont="1" applyBorder="1" applyAlignment="1">
      <alignment horizontal="center"/>
    </xf>
    <xf numFmtId="0" fontId="10" fillId="0" borderId="0" xfId="4" applyFont="1"/>
    <xf numFmtId="0" fontId="5" fillId="2" borderId="0" xfId="0" applyFont="1" applyFill="1" applyAlignment="1">
      <alignment horizontal="left" vertical="center" indent="8"/>
    </xf>
    <xf numFmtId="0" fontId="0" fillId="0" borderId="0" xfId="0" applyAlignment="1">
      <alignment horizontal="centerContinuous"/>
    </xf>
    <xf numFmtId="0" fontId="43" fillId="2" borderId="0" xfId="0" quotePrefix="1" applyFont="1" applyFill="1" applyAlignment="1">
      <alignment horizontal="left"/>
    </xf>
    <xf numFmtId="0" fontId="10" fillId="2" borderId="0" xfId="0" quotePrefix="1" applyFont="1" applyFill="1" applyAlignment="1">
      <alignment horizontal="left"/>
    </xf>
    <xf numFmtId="0" fontId="10" fillId="2" borderId="0" xfId="0" applyFont="1" applyFill="1"/>
    <xf numFmtId="0" fontId="26" fillId="0" borderId="14" xfId="1" applyFont="1" applyBorder="1" applyAlignment="1">
      <alignment horizontal="right" indent="1"/>
    </xf>
    <xf numFmtId="3" fontId="26" fillId="0" borderId="14" xfId="1" applyNumberFormat="1" applyFont="1" applyBorder="1" applyAlignment="1">
      <alignment horizontal="center"/>
    </xf>
    <xf numFmtId="6" fontId="26" fillId="0" borderId="14" xfId="1" applyNumberFormat="1" applyFont="1" applyBorder="1" applyAlignment="1">
      <alignment horizontal="center"/>
    </xf>
    <xf numFmtId="0" fontId="27" fillId="0" borderId="9" xfId="1" applyFont="1" applyBorder="1" applyAlignment="1">
      <alignment horizontal="center"/>
    </xf>
    <xf numFmtId="0" fontId="27" fillId="0" borderId="26" xfId="1" applyFont="1" applyBorder="1" applyAlignment="1">
      <alignment horizontal="center"/>
    </xf>
    <xf numFmtId="0" fontId="27" fillId="0" borderId="15" xfId="1" applyFont="1" applyBorder="1" applyAlignment="1">
      <alignment horizontal="center"/>
    </xf>
    <xf numFmtId="0" fontId="27" fillId="0" borderId="0" xfId="1" applyFont="1" applyAlignment="1">
      <alignment horizontal="center"/>
    </xf>
    <xf numFmtId="0" fontId="10" fillId="0" borderId="9" xfId="4" applyFont="1" applyBorder="1" applyAlignment="1">
      <alignment horizontal="center"/>
    </xf>
    <xf numFmtId="0" fontId="10" fillId="0" borderId="26" xfId="4" applyFont="1" applyBorder="1" applyAlignment="1">
      <alignment horizontal="center"/>
    </xf>
    <xf numFmtId="0" fontId="10" fillId="0" borderId="15" xfId="4" applyFont="1" applyBorder="1" applyAlignment="1">
      <alignment horizontal="center"/>
    </xf>
    <xf numFmtId="0" fontId="12" fillId="0" borderId="9" xfId="0" applyFont="1" applyBorder="1" applyAlignment="1">
      <alignment horizontal="center"/>
    </xf>
    <xf numFmtId="0" fontId="12" fillId="0" borderId="15" xfId="0" applyFont="1" applyBorder="1" applyAlignment="1">
      <alignment horizontal="center"/>
    </xf>
    <xf numFmtId="0" fontId="2" fillId="0" borderId="2" xfId="0" applyFont="1" applyBorder="1" applyAlignment="1">
      <alignment vertical="center" wrapText="1"/>
    </xf>
    <xf numFmtId="0" fontId="0" fillId="0" borderId="3" xfId="0" applyBorder="1" applyAlignment="1">
      <alignment vertical="center" wrapText="1"/>
    </xf>
    <xf numFmtId="0" fontId="2" fillId="0" borderId="2" xfId="0" applyFont="1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2" fillId="0" borderId="9" xfId="0" applyFont="1" applyBorder="1" applyAlignment="1">
      <alignment horizontal="center"/>
    </xf>
    <xf numFmtId="0" fontId="2" fillId="0" borderId="15" xfId="0" applyFont="1" applyBorder="1" applyAlignment="1">
      <alignment horizontal="center"/>
    </xf>
    <xf numFmtId="0" fontId="12" fillId="5" borderId="28" xfId="0" applyFont="1" applyFill="1" applyBorder="1" applyAlignment="1">
      <alignment horizontal="center"/>
    </xf>
    <xf numFmtId="0" fontId="12" fillId="5" borderId="17" xfId="0" applyFont="1" applyFill="1" applyBorder="1" applyAlignment="1">
      <alignment horizontal="center"/>
    </xf>
    <xf numFmtId="0" fontId="12" fillId="7" borderId="28" xfId="0" applyFont="1" applyFill="1" applyBorder="1" applyAlignment="1">
      <alignment horizontal="center"/>
    </xf>
    <xf numFmtId="0" fontId="12" fillId="6" borderId="28" xfId="0" applyFont="1" applyFill="1" applyBorder="1" applyAlignment="1">
      <alignment horizontal="center"/>
    </xf>
    <xf numFmtId="0" fontId="3" fillId="0" borderId="2" xfId="0" applyFont="1" applyBorder="1" applyAlignment="1">
      <alignment vertical="center" wrapText="1"/>
    </xf>
    <xf numFmtId="0" fontId="3" fillId="0" borderId="22" xfId="0" applyFont="1" applyBorder="1" applyAlignment="1">
      <alignment vertical="center" wrapText="1"/>
    </xf>
    <xf numFmtId="0" fontId="19" fillId="3" borderId="21" xfId="13" applyFont="1" applyFill="1" applyBorder="1" applyAlignment="1">
      <alignment vertical="center"/>
    </xf>
    <xf numFmtId="0" fontId="22" fillId="3" borderId="7" xfId="13" applyFont="1" applyFill="1" applyBorder="1" applyAlignment="1">
      <alignment horizontal="left" vertical="center" wrapText="1"/>
    </xf>
    <xf numFmtId="0" fontId="0" fillId="0" borderId="5" xfId="0" applyBorder="1" applyAlignment="1">
      <alignment horizontal="left" vertical="center" wrapText="1"/>
    </xf>
    <xf numFmtId="0" fontId="22" fillId="3" borderId="8" xfId="13" applyFont="1" applyFill="1" applyBorder="1" applyAlignment="1">
      <alignment horizontal="left" vertical="center" wrapText="1"/>
    </xf>
    <xf numFmtId="0" fontId="0" fillId="0" borderId="6" xfId="0" applyBorder="1" applyAlignment="1">
      <alignment horizontal="left" vertical="center" wrapText="1"/>
    </xf>
    <xf numFmtId="0" fontId="23" fillId="3" borderId="2" xfId="13" applyFont="1" applyFill="1" applyBorder="1" applyAlignment="1">
      <alignment vertical="center" wrapText="1"/>
    </xf>
  </cellXfs>
  <cellStyles count="18">
    <cellStyle name="Comma 2" xfId="3" xr:uid="{C5B03BD3-9C10-4982-957E-3C6B91428783}"/>
    <cellStyle name="Comma 3" xfId="8" xr:uid="{55E90767-D10C-41F4-8D45-934295517588}"/>
    <cellStyle name="Comma 4" xfId="9" xr:uid="{CF7F1432-2AB4-4384-AFDA-D07566AB3F69}"/>
    <cellStyle name="Currency 2" xfId="2" xr:uid="{80415204-82E5-4A5C-960C-48EAE206E31A}"/>
    <cellStyle name="Currency 3" xfId="7" xr:uid="{A385A0CF-7D4F-4DA2-9744-7031259FED45}"/>
    <cellStyle name="Currency 4" xfId="10" xr:uid="{7540262F-439B-429B-AB9F-2AA22FFCF9EB}"/>
    <cellStyle name="Milliers 2" xfId="12" xr:uid="{93712934-4DDB-4D15-9CD7-260CB2431832}"/>
    <cellStyle name="Milliers 3" xfId="16" xr:uid="{0C9C4E92-3BB3-4348-AC65-72543C230E58}"/>
    <cellStyle name="Monétaire 2" xfId="11" xr:uid="{0779B270-DCF2-470D-A206-5CF76C7C13F8}"/>
    <cellStyle name="Normal" xfId="0" builtinId="0"/>
    <cellStyle name="Normal 2" xfId="1" xr:uid="{1E03435F-F937-4D33-B83D-8188DFBB64E5}"/>
    <cellStyle name="Normal 2 2" xfId="4" xr:uid="{4229BD96-C91F-4FE6-8D47-52CB1F19E06F}"/>
    <cellStyle name="Normal 3" xfId="5" xr:uid="{531B0ED4-E776-4D09-8C04-0BCB8FDD035F}"/>
    <cellStyle name="Normal 4" xfId="6" xr:uid="{7622FA6E-BD86-45C5-B3B1-2E097A112402}"/>
    <cellStyle name="Normal 5" xfId="13" xr:uid="{5310C836-E59D-4E69-B617-86BA810F4494}"/>
    <cellStyle name="Normal 6" xfId="15" xr:uid="{A7B6EAEC-D0AB-487D-BEC8-06AF489EFD0C}"/>
    <cellStyle name="Percent" xfId="14" builtinId="5"/>
    <cellStyle name="Pourcentage 2" xfId="17" xr:uid="{742D74D8-3D35-4D1A-ACAA-A9D8AD739B1F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externalLink" Target="externalLinks/externalLink1.xml"/><Relationship Id="rId117" Type="http://schemas.openxmlformats.org/officeDocument/2006/relationships/externalLink" Target="externalLinks/externalLink92.xml"/><Relationship Id="rId21" Type="http://schemas.openxmlformats.org/officeDocument/2006/relationships/worksheet" Target="worksheets/sheet21.xml"/><Relationship Id="rId42" Type="http://schemas.openxmlformats.org/officeDocument/2006/relationships/externalLink" Target="externalLinks/externalLink17.xml"/><Relationship Id="rId47" Type="http://schemas.openxmlformats.org/officeDocument/2006/relationships/externalLink" Target="externalLinks/externalLink22.xml"/><Relationship Id="rId63" Type="http://schemas.openxmlformats.org/officeDocument/2006/relationships/externalLink" Target="externalLinks/externalLink38.xml"/><Relationship Id="rId68" Type="http://schemas.openxmlformats.org/officeDocument/2006/relationships/externalLink" Target="externalLinks/externalLink43.xml"/><Relationship Id="rId84" Type="http://schemas.openxmlformats.org/officeDocument/2006/relationships/externalLink" Target="externalLinks/externalLink59.xml"/><Relationship Id="rId89" Type="http://schemas.openxmlformats.org/officeDocument/2006/relationships/externalLink" Target="externalLinks/externalLink64.xml"/><Relationship Id="rId112" Type="http://schemas.openxmlformats.org/officeDocument/2006/relationships/externalLink" Target="externalLinks/externalLink87.xml"/><Relationship Id="rId16" Type="http://schemas.openxmlformats.org/officeDocument/2006/relationships/worksheet" Target="worksheets/sheet16.xml"/><Relationship Id="rId107" Type="http://schemas.openxmlformats.org/officeDocument/2006/relationships/externalLink" Target="externalLinks/externalLink82.xml"/><Relationship Id="rId11" Type="http://schemas.openxmlformats.org/officeDocument/2006/relationships/worksheet" Target="worksheets/sheet11.xml"/><Relationship Id="rId32" Type="http://schemas.openxmlformats.org/officeDocument/2006/relationships/externalLink" Target="externalLinks/externalLink7.xml"/><Relationship Id="rId37" Type="http://schemas.openxmlformats.org/officeDocument/2006/relationships/externalLink" Target="externalLinks/externalLink12.xml"/><Relationship Id="rId53" Type="http://schemas.openxmlformats.org/officeDocument/2006/relationships/externalLink" Target="externalLinks/externalLink28.xml"/><Relationship Id="rId58" Type="http://schemas.openxmlformats.org/officeDocument/2006/relationships/externalLink" Target="externalLinks/externalLink33.xml"/><Relationship Id="rId74" Type="http://schemas.openxmlformats.org/officeDocument/2006/relationships/externalLink" Target="externalLinks/externalLink49.xml"/><Relationship Id="rId79" Type="http://schemas.openxmlformats.org/officeDocument/2006/relationships/externalLink" Target="externalLinks/externalLink54.xml"/><Relationship Id="rId102" Type="http://schemas.openxmlformats.org/officeDocument/2006/relationships/externalLink" Target="externalLinks/externalLink77.xml"/><Relationship Id="rId5" Type="http://schemas.openxmlformats.org/officeDocument/2006/relationships/worksheet" Target="worksheets/sheet5.xml"/><Relationship Id="rId90" Type="http://schemas.openxmlformats.org/officeDocument/2006/relationships/externalLink" Target="externalLinks/externalLink65.xml"/><Relationship Id="rId95" Type="http://schemas.openxmlformats.org/officeDocument/2006/relationships/externalLink" Target="externalLinks/externalLink70.xml"/><Relationship Id="rId22" Type="http://schemas.openxmlformats.org/officeDocument/2006/relationships/worksheet" Target="worksheets/sheet22.xml"/><Relationship Id="rId27" Type="http://schemas.openxmlformats.org/officeDocument/2006/relationships/externalLink" Target="externalLinks/externalLink2.xml"/><Relationship Id="rId43" Type="http://schemas.openxmlformats.org/officeDocument/2006/relationships/externalLink" Target="externalLinks/externalLink18.xml"/><Relationship Id="rId48" Type="http://schemas.openxmlformats.org/officeDocument/2006/relationships/externalLink" Target="externalLinks/externalLink23.xml"/><Relationship Id="rId64" Type="http://schemas.openxmlformats.org/officeDocument/2006/relationships/externalLink" Target="externalLinks/externalLink39.xml"/><Relationship Id="rId69" Type="http://schemas.openxmlformats.org/officeDocument/2006/relationships/externalLink" Target="externalLinks/externalLink44.xml"/><Relationship Id="rId113" Type="http://schemas.openxmlformats.org/officeDocument/2006/relationships/externalLink" Target="externalLinks/externalLink88.xml"/><Relationship Id="rId118" Type="http://schemas.openxmlformats.org/officeDocument/2006/relationships/theme" Target="theme/theme1.xml"/><Relationship Id="rId80" Type="http://schemas.openxmlformats.org/officeDocument/2006/relationships/externalLink" Target="externalLinks/externalLink55.xml"/><Relationship Id="rId85" Type="http://schemas.openxmlformats.org/officeDocument/2006/relationships/externalLink" Target="externalLinks/externalLink60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33" Type="http://schemas.openxmlformats.org/officeDocument/2006/relationships/externalLink" Target="externalLinks/externalLink8.xml"/><Relationship Id="rId38" Type="http://schemas.openxmlformats.org/officeDocument/2006/relationships/externalLink" Target="externalLinks/externalLink13.xml"/><Relationship Id="rId59" Type="http://schemas.openxmlformats.org/officeDocument/2006/relationships/externalLink" Target="externalLinks/externalLink34.xml"/><Relationship Id="rId103" Type="http://schemas.openxmlformats.org/officeDocument/2006/relationships/externalLink" Target="externalLinks/externalLink78.xml"/><Relationship Id="rId108" Type="http://schemas.openxmlformats.org/officeDocument/2006/relationships/externalLink" Target="externalLinks/externalLink83.xml"/><Relationship Id="rId54" Type="http://schemas.openxmlformats.org/officeDocument/2006/relationships/externalLink" Target="externalLinks/externalLink29.xml"/><Relationship Id="rId70" Type="http://schemas.openxmlformats.org/officeDocument/2006/relationships/externalLink" Target="externalLinks/externalLink45.xml"/><Relationship Id="rId75" Type="http://schemas.openxmlformats.org/officeDocument/2006/relationships/externalLink" Target="externalLinks/externalLink50.xml"/><Relationship Id="rId91" Type="http://schemas.openxmlformats.org/officeDocument/2006/relationships/externalLink" Target="externalLinks/externalLink66.xml"/><Relationship Id="rId96" Type="http://schemas.openxmlformats.org/officeDocument/2006/relationships/externalLink" Target="externalLinks/externalLink7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worksheet" Target="worksheets/sheet23.xml"/><Relationship Id="rId28" Type="http://schemas.openxmlformats.org/officeDocument/2006/relationships/externalLink" Target="externalLinks/externalLink3.xml"/><Relationship Id="rId49" Type="http://schemas.openxmlformats.org/officeDocument/2006/relationships/externalLink" Target="externalLinks/externalLink24.xml"/><Relationship Id="rId114" Type="http://schemas.openxmlformats.org/officeDocument/2006/relationships/externalLink" Target="externalLinks/externalLink89.xml"/><Relationship Id="rId119" Type="http://schemas.openxmlformats.org/officeDocument/2006/relationships/styles" Target="styles.xml"/><Relationship Id="rId44" Type="http://schemas.openxmlformats.org/officeDocument/2006/relationships/externalLink" Target="externalLinks/externalLink19.xml"/><Relationship Id="rId60" Type="http://schemas.openxmlformats.org/officeDocument/2006/relationships/externalLink" Target="externalLinks/externalLink35.xml"/><Relationship Id="rId65" Type="http://schemas.openxmlformats.org/officeDocument/2006/relationships/externalLink" Target="externalLinks/externalLink40.xml"/><Relationship Id="rId81" Type="http://schemas.openxmlformats.org/officeDocument/2006/relationships/externalLink" Target="externalLinks/externalLink56.xml"/><Relationship Id="rId86" Type="http://schemas.openxmlformats.org/officeDocument/2006/relationships/externalLink" Target="externalLinks/externalLink6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externalLink" Target="externalLinks/externalLink14.xml"/><Relationship Id="rId109" Type="http://schemas.openxmlformats.org/officeDocument/2006/relationships/externalLink" Target="externalLinks/externalLink84.xml"/><Relationship Id="rId34" Type="http://schemas.openxmlformats.org/officeDocument/2006/relationships/externalLink" Target="externalLinks/externalLink9.xml"/><Relationship Id="rId50" Type="http://schemas.openxmlformats.org/officeDocument/2006/relationships/externalLink" Target="externalLinks/externalLink25.xml"/><Relationship Id="rId55" Type="http://schemas.openxmlformats.org/officeDocument/2006/relationships/externalLink" Target="externalLinks/externalLink30.xml"/><Relationship Id="rId76" Type="http://schemas.openxmlformats.org/officeDocument/2006/relationships/externalLink" Target="externalLinks/externalLink51.xml"/><Relationship Id="rId97" Type="http://schemas.openxmlformats.org/officeDocument/2006/relationships/externalLink" Target="externalLinks/externalLink72.xml"/><Relationship Id="rId104" Type="http://schemas.openxmlformats.org/officeDocument/2006/relationships/externalLink" Target="externalLinks/externalLink79.xml"/><Relationship Id="rId120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71" Type="http://schemas.openxmlformats.org/officeDocument/2006/relationships/externalLink" Target="externalLinks/externalLink46.xml"/><Relationship Id="rId92" Type="http://schemas.openxmlformats.org/officeDocument/2006/relationships/externalLink" Target="externalLinks/externalLink67.xml"/><Relationship Id="rId2" Type="http://schemas.openxmlformats.org/officeDocument/2006/relationships/worksheet" Target="worksheets/sheet2.xml"/><Relationship Id="rId29" Type="http://schemas.openxmlformats.org/officeDocument/2006/relationships/externalLink" Target="externalLinks/externalLink4.xml"/><Relationship Id="rId24" Type="http://schemas.openxmlformats.org/officeDocument/2006/relationships/worksheet" Target="worksheets/sheet24.xml"/><Relationship Id="rId40" Type="http://schemas.openxmlformats.org/officeDocument/2006/relationships/externalLink" Target="externalLinks/externalLink15.xml"/><Relationship Id="rId45" Type="http://schemas.openxmlformats.org/officeDocument/2006/relationships/externalLink" Target="externalLinks/externalLink20.xml"/><Relationship Id="rId66" Type="http://schemas.openxmlformats.org/officeDocument/2006/relationships/externalLink" Target="externalLinks/externalLink41.xml"/><Relationship Id="rId87" Type="http://schemas.openxmlformats.org/officeDocument/2006/relationships/externalLink" Target="externalLinks/externalLink62.xml"/><Relationship Id="rId110" Type="http://schemas.openxmlformats.org/officeDocument/2006/relationships/externalLink" Target="externalLinks/externalLink85.xml"/><Relationship Id="rId115" Type="http://schemas.openxmlformats.org/officeDocument/2006/relationships/externalLink" Target="externalLinks/externalLink90.xml"/><Relationship Id="rId61" Type="http://schemas.openxmlformats.org/officeDocument/2006/relationships/externalLink" Target="externalLinks/externalLink36.xml"/><Relationship Id="rId82" Type="http://schemas.openxmlformats.org/officeDocument/2006/relationships/externalLink" Target="externalLinks/externalLink57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30" Type="http://schemas.openxmlformats.org/officeDocument/2006/relationships/externalLink" Target="externalLinks/externalLink5.xml"/><Relationship Id="rId35" Type="http://schemas.openxmlformats.org/officeDocument/2006/relationships/externalLink" Target="externalLinks/externalLink10.xml"/><Relationship Id="rId56" Type="http://schemas.openxmlformats.org/officeDocument/2006/relationships/externalLink" Target="externalLinks/externalLink31.xml"/><Relationship Id="rId77" Type="http://schemas.openxmlformats.org/officeDocument/2006/relationships/externalLink" Target="externalLinks/externalLink52.xml"/><Relationship Id="rId100" Type="http://schemas.openxmlformats.org/officeDocument/2006/relationships/externalLink" Target="externalLinks/externalLink75.xml"/><Relationship Id="rId105" Type="http://schemas.openxmlformats.org/officeDocument/2006/relationships/externalLink" Target="externalLinks/externalLink80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26.xml"/><Relationship Id="rId72" Type="http://schemas.openxmlformats.org/officeDocument/2006/relationships/externalLink" Target="externalLinks/externalLink47.xml"/><Relationship Id="rId93" Type="http://schemas.openxmlformats.org/officeDocument/2006/relationships/externalLink" Target="externalLinks/externalLink68.xml"/><Relationship Id="rId98" Type="http://schemas.openxmlformats.org/officeDocument/2006/relationships/externalLink" Target="externalLinks/externalLink73.xml"/><Relationship Id="rId121" Type="http://schemas.openxmlformats.org/officeDocument/2006/relationships/sheetMetadata" Target="metadata.xml"/><Relationship Id="rId3" Type="http://schemas.openxmlformats.org/officeDocument/2006/relationships/worksheet" Target="worksheets/sheet3.xml"/><Relationship Id="rId25" Type="http://schemas.openxmlformats.org/officeDocument/2006/relationships/worksheet" Target="worksheets/sheet25.xml"/><Relationship Id="rId46" Type="http://schemas.openxmlformats.org/officeDocument/2006/relationships/externalLink" Target="externalLinks/externalLink21.xml"/><Relationship Id="rId67" Type="http://schemas.openxmlformats.org/officeDocument/2006/relationships/externalLink" Target="externalLinks/externalLink42.xml"/><Relationship Id="rId116" Type="http://schemas.openxmlformats.org/officeDocument/2006/relationships/externalLink" Target="externalLinks/externalLink91.xml"/><Relationship Id="rId20" Type="http://schemas.openxmlformats.org/officeDocument/2006/relationships/worksheet" Target="worksheets/sheet20.xml"/><Relationship Id="rId41" Type="http://schemas.openxmlformats.org/officeDocument/2006/relationships/externalLink" Target="externalLinks/externalLink16.xml"/><Relationship Id="rId62" Type="http://schemas.openxmlformats.org/officeDocument/2006/relationships/externalLink" Target="externalLinks/externalLink37.xml"/><Relationship Id="rId83" Type="http://schemas.openxmlformats.org/officeDocument/2006/relationships/externalLink" Target="externalLinks/externalLink58.xml"/><Relationship Id="rId88" Type="http://schemas.openxmlformats.org/officeDocument/2006/relationships/externalLink" Target="externalLinks/externalLink63.xml"/><Relationship Id="rId111" Type="http://schemas.openxmlformats.org/officeDocument/2006/relationships/externalLink" Target="externalLinks/externalLink86.xml"/><Relationship Id="rId15" Type="http://schemas.openxmlformats.org/officeDocument/2006/relationships/worksheet" Target="worksheets/sheet15.xml"/><Relationship Id="rId36" Type="http://schemas.openxmlformats.org/officeDocument/2006/relationships/externalLink" Target="externalLinks/externalLink11.xml"/><Relationship Id="rId57" Type="http://schemas.openxmlformats.org/officeDocument/2006/relationships/externalLink" Target="externalLinks/externalLink32.xml"/><Relationship Id="rId106" Type="http://schemas.openxmlformats.org/officeDocument/2006/relationships/externalLink" Target="externalLinks/externalLink81.xml"/><Relationship Id="rId10" Type="http://schemas.openxmlformats.org/officeDocument/2006/relationships/worksheet" Target="worksheets/sheet10.xml"/><Relationship Id="rId31" Type="http://schemas.openxmlformats.org/officeDocument/2006/relationships/externalLink" Target="externalLinks/externalLink6.xml"/><Relationship Id="rId52" Type="http://schemas.openxmlformats.org/officeDocument/2006/relationships/externalLink" Target="externalLinks/externalLink27.xml"/><Relationship Id="rId73" Type="http://schemas.openxmlformats.org/officeDocument/2006/relationships/externalLink" Target="externalLinks/externalLink48.xml"/><Relationship Id="rId78" Type="http://schemas.openxmlformats.org/officeDocument/2006/relationships/externalLink" Target="externalLinks/externalLink53.xml"/><Relationship Id="rId94" Type="http://schemas.openxmlformats.org/officeDocument/2006/relationships/externalLink" Target="externalLinks/externalLink69.xml"/><Relationship Id="rId99" Type="http://schemas.openxmlformats.org/officeDocument/2006/relationships/externalLink" Target="externalLinks/externalLink74.xml"/><Relationship Id="rId101" Type="http://schemas.openxmlformats.org/officeDocument/2006/relationships/externalLink" Target="externalLinks/externalLink76.xml"/><Relationship Id="rId122" Type="http://schemas.openxmlformats.org/officeDocument/2006/relationships/calcChain" Target="calcChain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CL/HMOBLUE/2001/Mth02/Prior%20to%20Medicaid/0201bcne%20w%20caid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3.0%20Pricing/Actuarial%20Cost%20Model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SDaghlian/Actuarial%20Cost%20Model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Team%202_Work\SDaghlian\Actuarial%20Cost%20Model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Group%20&amp;%20Health/4.0%20Pricing,%20Reserving%20and%20Forecasting/3.%20Pricing%20and%20Rating%20Large%20and%20Small%20Groups/3.0%20Rating/Individual/CIDA_CH5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Actuarial%20Studies\Group%20&amp;%20Health\4.0%20Pricing,%20Reserving%20and%20Forecasting\3.%20Pricing%20and%20Rating%20Large%20and%20Small%20Groups\3.0%20Rating\Individual\CIDA_CH5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fap.soa.org/DOCUME~1/ysp/LOCALS~1/Temp/notesD8AAEB/2006CPD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2.0%20Pricing%20and%20Rating/3.0%20Pricing/Actuarial%20Cost%20Model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RATING\HMOBLUE\4Q99\CLAIM_NC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2.0%20Pricing%20and%20Rating/3.0%20Pricing/2007MGDCARE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koconnor/Documents/JUL-18/market%20materials/meeting%20support/Month%20End%20Accounting%20Reports_July-18%20V3.xlsx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Preliminary%20Budget\Budget%20Model\2020%20Claim%20Budget%20Model%2020191025.xlsx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2.0%20Pricing%20and%20Rating/4.0%20Pricing/Milliman%20Commercial/MCRM_2005_v1.1_MI60_BCBSMA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WINDOWS/TEMP/2000-ITPrjSum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B_Trend\11_Medical%20Expense%20Support\Trend%20Reporting\Testing%20and%20Development%20Phase\A_ActualTrend\20170502\Fully%20Insured%20Commercial%20Medical%20Trend%20Report%20as%20of%20March%202017%20-%20IP%20fixed.xlsm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CT\4.0%20Rate%20Filing\2017\New%20folder\2014%20files%20temp\SAMPLE%20LARGE%20GROUP%20MODEL%20-%20Day%204.xlsm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microsoft.com/office/2006/relationships/xlExternalLinkPath/xlPathMissing" Target="Lag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RATING/DENTAL/CY1997/3Q97/RATECALC.XLW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RATING/HMOBLUE/4Q99/CLAIM_NC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Preliminary%20Budget\Budget%20Model\2020%20Premium%20Budget%20Model%2020191025.xlsx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sallen1/AppData/Local/Temp/notesD30550/Symetra_07-2015%20HPHC%20report_082514.xlsm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Hospital%20LCU%20Contracting/Tufts%20&amp;%20NEQCA/Modeling%20of%20Proposal-%20to%20be%20deleted/Final%20Comparison%20with%20Tools/2011%20Hosp%20Comparison%20Tool%20-%20Tufts%20Medical%20Center%20to%202012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PJHWork/Pricing_Model/Pricing_Model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2020%20Premium%20Budget%20Model%2020190819.xlsx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Team%202_Work\SDaghlian\Price%20Points\BOCList.xlsx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financial%20planning\ROI%20Team\2015\ROI%20template%20for%20business%20planning%20for%202015\ROI%20TEMPLATE%202015%20for%20%20business%20planning.xlsx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UW%20Dept\uw\UW%20Rate%20Models\Rate%20Model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GROUPACT/PRICING/Retent05/1Q05/Exp/2004%20Q2%20Ref%20to%20Actuarial%20-%20Agnes%20Cobb_Original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fap.soa.org/CLIENT/024VBH/vbh24/LowPremiumPlan_Copays/costmodel2000_LowPrem-Copays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SDATA/BOSTON/JYR/HBR_FEBP/6V2L01_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MA\2007\MA%20Health%20Care%20Reform\Connector\Connector%20Model%2020070216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H_Reserving\Reserving%20Work\201912\Reports\Reserve%20Meeting%20Reports\Reserve%20Memo%20201912.xlsm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Pricing%20Model/MR_Pricing/HPHCPricing08MCRM_2006_v1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ctuarial%20Studies/2.0%20Pricing%20and%20Rating/3.0%20Pricing/Model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~1/lpenderg/LOCALS~1/Temp/notesE1EF34/Jul%202008%20Summary_EB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7\Rate%20Filings\Q3%2007\SG\Final\SG3Q07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8\Rate%20Filings\Q4%2008\LG\Final\LG4Q08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Pricing%20Model/Rx%20Pricing/Rx_Pricing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NKwochao/Documents/GPDP/7.0%20Release%20Methodology/XLS%20Files/Current/P3MM03-100_RequirementsTraceabilityMatrix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Rate%20Model%20Inputs\2013\1Q%2013\Rate%20Model%20Inputs\Large%20Group\Large%20Group%20-%20RM%20Inputs_1Q2013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Team%202_Work\SDaghlian\Price%20Points\Rx%20MA%20201112.xlsm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katrinax/Downloads/research-stats-workbook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8\Rate%20Filings\Q3%2008\LG\Analysis\BOC\BOCChange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nts%20and%20Settings/rcollins/Desktop/HPHC-UHC%20Joint%20PMO/RAID/12.20.11%20RAID.xlsx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usafile01\case\Active\PZN2\Analysis\Prophylaxis%20Model%20inputs_v3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microsoft.com/office/2006/relationships/xlExternalLinkPath/xlPathMissing" Target="201505" TargetMode="External"/></Relationships>
</file>

<file path=xl/externalLinks/_rels/externalLink47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benevacanada-my.sharepoint.com/personal/Nicolas_Boutin_beneva_ca/Documents/Documents/Passwords%20et%20perso/SOA/Fall%202024%20Exam/Questions%20received/Spring%202025/GH_VR_C%20Spring%202025%20Excel%20CBT%20Workbook.xlsx" TargetMode="External"/><Relationship Id="rId1" Type="http://schemas.openxmlformats.org/officeDocument/2006/relationships/externalLinkPath" Target="https://benevacanada-my.sharepoint.com/personal/Nicolas_Boutin_beneva_ca/Documents/Documents/Passwords%20et%20perso/SOA/Fall%202024%20Exam/Questions%20received/Spring%202025/GH_VR_C%20Spring%202025%20Excel%20CBT%20Workbook.xlsx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2014/Janforecast/Premium%20load%20file%20Jan%20to%20Dec.1.7.14.xlsm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SDATA/BOSTON/DJR/WINXLS/7FGP01_.XLS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RK/932HCG60/MCRM%202003%20v1.0%20Internal%20#3.xls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6\Rate%20Filings\Q4%2006\SG\Final\SG4Q06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microsoft.com/office/2006/relationships/xlExternalLinkPath/xlPathMissing" Target="MO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A_Pricing%20Model/A01_Pricing%20Model%202008%20Update/Pricing%20Model/MR_Pricing/HPHCPricing09MCRM_2007_v4.xls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Plan/2002_FinPlan/ProjInfo_MgdCareClaims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nts%20and%20Settings/ABorto/My%20Documents/Ania/Delete/Sean/2007-2009%20DxCG%20Adjusted%20Network%20Trends%20with%20pharmacy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CT\3.0%20Pricing\2016\Plans%20design%20grid\2016_CT_Plan%20Designs_SPS_V7.xlsx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~1/phorman/LOCALS~1/Temp/notesFFF692/Actual%20Perf%20YTDDec09%20Pd%20thru%200310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ctuarial%20Studies\2.0%20Pricing%20and%20Rating\4.0%20Pricing\Milliman%20Commercial\2012HCG\Commercial\2012%20Commercial%20Basic%20Tables.xls" TargetMode="External"/></Relationships>
</file>

<file path=xl/externalLinks/_rels/externalLink59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57bb04dd4d6b283d/Documents/SOA/Question%20Writing/2023Fall%20-%202024/CFT%20filing%20sample.xlsx" TargetMode="External"/><Relationship Id="rId1" Type="http://schemas.openxmlformats.org/officeDocument/2006/relationships/externalLinkPath" Target="https://d.docs.live.net/57bb04dd4d6b283d/Documents/SOA/Question%20Writing/2023Fall%20-%202024/3rd%20review/CFT%20filing%20sample.xlsx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7\Rate%20Filings\Q2%2007\LG\Final\LG2Q07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7\Rate%20Filings\Q2%2007\SG\Final\SG2Q07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ial%20planning/2006%20RVU%20Development/Mass/2005%20RVU%20Dev/By%20Specialty%201_25%20with%20no%20Anc%20Providers.xls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.docs.live.net/CIA/RPEC/BackTest%20HMDv33C.xlsm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CIA/RPEC/BackTest%20HMDv33C.xlsm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ial%20planning/Budget%20Model/FY%202013/LTSP/Current%20Version/Medicare_Advantage_Allocations_Projections_2014-2016%20040913.xlsx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intranet.hphc.org/DOCUME~1/RAnderso/LOCALS~1/Temp/notesD30550/Strategy%20Memo%20071108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Windows/Temp/notesFFF692/BOCChange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E/PRIVATE/EXCEL/DENAWORK/CBUDGET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actuarial/Team%202_Work/2007Pricing%20Model/Data/HMO2005HYBRIDEXAMPLE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RTurner/AppData/Local/Temp/notesE1EF34/Harvard%20Pilgrim%20Business%20Plan%20v10%20-%20Milliman%20-%20with%20bid-actual%20toggle%20and%20Aug%20BPT%20data.xlsx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CT\4.0%20Rate%20Filing\2017\New%20folder\2014%20files%20temp\2012%20MCRM%20ct2.xlsm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nalysis" TargetMode="External"/></Relationships>
</file>

<file path=xl/externalLinks/_rels/externalLink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2020%20Premium%20Budget%20Model%2020190724.xlsx" TargetMode="External"/></Relationships>
</file>

<file path=xl/externalLinks/_rels/externalLink74.xml.rels><?xml version="1.0" encoding="UTF-8" standalone="yes"?>
<Relationships xmlns="http://schemas.openxmlformats.org/package/2006/relationships"><Relationship Id="rId1" Type="http://schemas.microsoft.com/office/2006/relationships/xlExternalLinkPath/xlPathMissing" Target="factors" TargetMode="External"/></Relationships>
</file>

<file path=xl/externalLinks/_rels/externalLink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6\Rate%20Filings\Q2%2006\Small%20Group\Data\Rating%20Program\SG%20Rating%20Revised.xls" TargetMode="External"/></Relationships>
</file>

<file path=xl/externalLinks/_rels/externalLink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H_Reserving\Reserving%20Work\201912\Reports\Reserve%20Meeting%20Reports\Reserve%20Meeting%20Reports%20201912.xlsm" TargetMode="External"/></Relationships>
</file>

<file path=xl/externalLinks/_rels/externalLink7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ial%20planning/APC%20fee%20schedule%20Conversion/2009%20Conversions/Milton/Milton%20OP%20Converion%202_12_09.xls" TargetMode="External"/></Relationships>
</file>

<file path=xl/externalLinks/_rels/externalLink7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budget/BROKER/Broker%20market%20segment%20consolidation/2015/JUN/Jun-15%20consolidated%20rating%20segment%20PEPM%20new.xlsm" TargetMode="External"/></Relationships>
</file>

<file path=xl/externalLinks/_rels/externalLink7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aura/MTFA/C_Budget/03_Forecasting/2014%20Budget/Rx%20Rebate/GL%20BAL_STAT_NO%20HVMA_PA%20BOOKS-DRUG%20MM.xls" TargetMode="External"/></Relationships>
</file>

<file path=xl/externalLinks/_rels/externalLink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usafile01\case\DOCUME~1\TORMANH\LOCALS~1\TEMP\Term%20Sheet%20Comparisons%20Cardiolite%2004-12-2006.xls" TargetMode="External"/></Relationships>
</file>

<file path=xl/externalLinks/_rels/externalLink8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~1/rabramso/LOCALS~1/Temp/notesD30550/Harvard%20Pilgrim%20Business%20Plan%20v04.xlsx" TargetMode="External"/></Relationships>
</file>

<file path=xl/externalLinks/_rels/externalLink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9\Rate%20Filings\Q1%2009\SG\Final\SG1Q09.xls" TargetMode="External"/></Relationships>
</file>

<file path=xl/externalLinks/_rels/externalLink8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Actuarial%20Studies\2.0%20Pricing%20and%20Rating\3.0%20Rating\Group\4Q_2006_LG_Test_V4_sd.xls" TargetMode="External"/></Relationships>
</file>

<file path=xl/externalLinks/_rels/externalLink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Users\sdaghli1\AppData\Local\Temp\notesD30550\SAMPLE%20LARGE%20GROUP%20MODEL%20-%20Day%204.xls" TargetMode="External"/></Relationships>
</file>

<file path=xl/externalLinks/_rels/externalLink8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Budget%20Model\Testing\2019%20Budget\2019%20Budget%20Model%2020181026.xlsx" TargetMode="External"/></Relationships>
</file>

<file path=xl/externalLinks/_rels/externalLink86.xml.rels><?xml version="1.0" encoding="UTF-8" standalone="yes"?>
<Relationships xmlns="http://schemas.openxmlformats.org/package/2006/relationships"><Relationship Id="rId1" Type="http://schemas.microsoft.com/office/2006/relationships/xlExternalLinkPath/xlPathMissing" Target="INPUT" TargetMode="External"/></Relationships>
</file>

<file path=xl/externalLinks/_rels/externalLink8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Users/jyin/Desktop/URRT/URRT_HMO_withlink%20v0.xlsm" TargetMode="External"/></Relationships>
</file>

<file path=xl/externalLinks/_rels/externalLink88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benevacanada-my.sharepoint.com/personal/Nicolas_Boutin_beneva_ca/Documents/Documents/Passwords%20et%20perso/SOA/Fall%202024%20Exam/Questions%20received/Spring%202025/GHVR-C%20Spring%202025%20Q5%20LO13%2011%20points%20MD.xlsx" TargetMode="External"/><Relationship Id="rId1" Type="http://schemas.openxmlformats.org/officeDocument/2006/relationships/externalLinkPath" Target="https://benevacanada-my.sharepoint.com/personal/Nicolas_Boutin_beneva_ca/Documents/Documents/Passwords%20et%20perso/SOA/Fall%202024%20Exam/Questions%20received/Spring%202025/GHVR-C%20Spring%202025%20Q5%20LO13%2011%20points%20MD.xlsx" TargetMode="External"/></Relationships>
</file>

<file path=xl/externalLinks/_rels/externalLink8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8\Rate%20Filings\Q4%2008\SG\SG.xls" TargetMode="External"/></Relationships>
</file>

<file path=xl/externalLinks/_rels/externalLink9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FINANCE/PRIVATE/EXCEL/DENAWORK/JDEBudget.xls" TargetMode="External"/></Relationships>
</file>

<file path=xl/externalLinks/_rels/externalLink9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9\Health%20First%20NH%20State%20SG\RelativitySG4Q09(relHealthfirst).xls" TargetMode="External"/></Relationships>
</file>

<file path=xl/externalLinks/_rels/externalLink9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benevacanada-my.sharepoint.com/DOCUME~1/phorman/LOCALS~1/Temp/notesFFF692/Updated%20Tools/2009%20RF/Relativity%20Factors%20Hosp%20and%20MD%202009%2012_28_09%20Mt%20Auburn%20Hosp%20OOP%20Added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000000000000000000000000"/>
      <sheetName val="1000000000000000000000000"/>
      <sheetName val="2000000000000000000000000"/>
      <sheetName val="w caid"/>
      <sheetName val="Inpatient"/>
      <sheetName val="Outpatient"/>
      <sheetName val="Drugs"/>
      <sheetName val="Total"/>
      <sheetName val="Total (2)"/>
      <sheetName val="Drugs (2)"/>
      <sheetName val="Month Paid by incurred date"/>
      <sheetName val="Hind Sight"/>
      <sheetName val="Comments"/>
      <sheetName val="Summaries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/>
      <sheetData sheetId="1"/>
      <sheetData sheetId="2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>
        <row r="1">
          <cell r="B1" t="str">
            <v>D. Utilization Worksheet (Steps 1-16) - Annual Utilization Per 1,000 Members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  <cell r="X3" t="str">
            <v>(11)</v>
          </cell>
          <cell r="Z3" t="str">
            <v>(12)</v>
          </cell>
          <cell r="AB3" t="str">
            <v>(13)</v>
          </cell>
          <cell r="AD3" t="str">
            <v>(14)</v>
          </cell>
          <cell r="AF3" t="str">
            <v>(15)</v>
          </cell>
          <cell r="AH3" t="str">
            <v>(16)</v>
          </cell>
        </row>
        <row r="4">
          <cell r="T4" t="str">
            <v>Well</v>
          </cell>
          <cell r="V4" t="str">
            <v>Well</v>
          </cell>
          <cell r="Z4" t="str">
            <v>Adj. Well</v>
          </cell>
        </row>
        <row r="5">
          <cell r="D5" t="str">
            <v>Nationwide</v>
          </cell>
          <cell r="N5" t="str">
            <v>Adjusted</v>
          </cell>
          <cell r="P5" t="str">
            <v>Nationwide</v>
          </cell>
          <cell r="T5" t="str">
            <v>Managed</v>
          </cell>
          <cell r="V5" t="str">
            <v>Managed</v>
          </cell>
          <cell r="X5" t="str">
            <v>Adjusted</v>
          </cell>
          <cell r="Z5" t="str">
            <v>Managed to</v>
          </cell>
        </row>
        <row r="6">
          <cell r="D6" t="str">
            <v>Loosely</v>
          </cell>
          <cell r="F6" t="str">
            <v>Age/Gender</v>
          </cell>
          <cell r="H6" t="str">
            <v>Area</v>
          </cell>
          <cell r="J6" t="str">
            <v>Contractual</v>
          </cell>
          <cell r="L6" t="str">
            <v>Coverage</v>
          </cell>
          <cell r="N6" t="str">
            <v>Loosely</v>
          </cell>
          <cell r="P6" t="str">
            <v>Well</v>
          </cell>
          <cell r="R6" t="str">
            <v>Age/Gender</v>
          </cell>
          <cell r="T6" t="str">
            <v>Contractual</v>
          </cell>
          <cell r="V6" t="str">
            <v>Coverage</v>
          </cell>
          <cell r="X6" t="str">
            <v>Well</v>
          </cell>
          <cell r="Z6" t="str">
            <v>Adj. Loosely</v>
          </cell>
          <cell r="AB6" t="str">
            <v>Level of</v>
          </cell>
          <cell r="AF6" t="str">
            <v>Trend</v>
          </cell>
          <cell r="AH6" t="str">
            <v>Final</v>
          </cell>
        </row>
        <row r="7">
          <cell r="D7" t="str">
            <v>Managed</v>
          </cell>
          <cell r="F7" t="str">
            <v>Utilization</v>
          </cell>
          <cell r="H7" t="str">
            <v>Utilization</v>
          </cell>
          <cell r="J7" t="str">
            <v>Utilization</v>
          </cell>
          <cell r="L7" t="str">
            <v>Utilization</v>
          </cell>
          <cell r="N7" t="str">
            <v>Managed</v>
          </cell>
          <cell r="P7" t="str">
            <v>Managed</v>
          </cell>
          <cell r="R7" t="str">
            <v>Utilization</v>
          </cell>
          <cell r="T7" t="str">
            <v>Utilization</v>
          </cell>
          <cell r="V7" t="str">
            <v>Utilization</v>
          </cell>
          <cell r="X7" t="str">
            <v>Managed</v>
          </cell>
          <cell r="Z7" t="str">
            <v>Managed</v>
          </cell>
          <cell r="AB7" t="str">
            <v>Healthcare</v>
          </cell>
          <cell r="AD7" t="str">
            <v>Blended</v>
          </cell>
          <cell r="AF7" t="str">
            <v>Utilization</v>
          </cell>
          <cell r="AH7" t="str">
            <v>Adjusted</v>
          </cell>
        </row>
        <row r="8">
          <cell r="B8" t="str">
            <v>BENEFIT</v>
          </cell>
          <cell r="D8" t="str">
            <v>Utilization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Utilization</v>
          </cell>
          <cell r="P8" t="str">
            <v>Utilization</v>
          </cell>
          <cell r="R8" t="str">
            <v>Adjustment</v>
          </cell>
          <cell r="T8" t="str">
            <v>Adjustment</v>
          </cell>
          <cell r="V8" t="str">
            <v>Adjustment</v>
          </cell>
          <cell r="X8" t="str">
            <v>Utilization</v>
          </cell>
          <cell r="Z8" t="str">
            <v>Ratio</v>
          </cell>
          <cell r="AB8" t="str">
            <v>Management</v>
          </cell>
          <cell r="AD8" t="str">
            <v>Utilization</v>
          </cell>
          <cell r="AF8" t="str">
            <v>Adjustment</v>
          </cell>
          <cell r="AH8" t="str">
            <v>Utilization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107.7</v>
          </cell>
          <cell r="F12">
            <v>1</v>
          </cell>
          <cell r="H12">
            <v>1</v>
          </cell>
          <cell r="J12">
            <v>1.02</v>
          </cell>
          <cell r="L12">
            <v>1</v>
          </cell>
          <cell r="N12">
            <v>109.9</v>
          </cell>
          <cell r="P12">
            <v>110.01084988959681</v>
          </cell>
          <cell r="R12">
            <v>1</v>
          </cell>
          <cell r="T12">
            <v>1</v>
          </cell>
          <cell r="V12">
            <v>1.02</v>
          </cell>
          <cell r="X12">
            <v>112.21106688738875</v>
          </cell>
          <cell r="Z12">
            <v>1.0210288160817902</v>
          </cell>
          <cell r="AB12">
            <v>1</v>
          </cell>
          <cell r="AD12">
            <v>112.2</v>
          </cell>
          <cell r="AF12">
            <v>1.0088999999999999</v>
          </cell>
          <cell r="AH12">
            <v>113.2</v>
          </cell>
        </row>
        <row r="13">
          <cell r="B13" t="str">
            <v xml:space="preserve">        Surgical</v>
          </cell>
          <cell r="D13">
            <v>91.7</v>
          </cell>
          <cell r="F13">
            <v>1</v>
          </cell>
          <cell r="H13">
            <v>1</v>
          </cell>
          <cell r="J13">
            <v>1.02</v>
          </cell>
          <cell r="L13">
            <v>1</v>
          </cell>
          <cell r="N13">
            <v>93.5</v>
          </cell>
          <cell r="P13">
            <v>40.200000000000003</v>
          </cell>
          <cell r="R13">
            <v>1</v>
          </cell>
          <cell r="T13">
            <v>1</v>
          </cell>
          <cell r="V13">
            <v>1.02</v>
          </cell>
          <cell r="X13">
            <v>41.004000000000005</v>
          </cell>
          <cell r="Z13">
            <v>0.43854545454545457</v>
          </cell>
          <cell r="AB13">
            <v>1</v>
          </cell>
          <cell r="AD13">
            <v>41</v>
          </cell>
          <cell r="AF13">
            <v>1.0088999999999999</v>
          </cell>
          <cell r="AH13">
            <v>41.4</v>
          </cell>
        </row>
        <row r="14">
          <cell r="B14" t="str">
            <v xml:space="preserve">        Psychiatric</v>
          </cell>
          <cell r="D14">
            <v>23.9</v>
          </cell>
          <cell r="F14">
            <v>1</v>
          </cell>
          <cell r="H14">
            <v>1</v>
          </cell>
          <cell r="J14">
            <v>1.02</v>
          </cell>
          <cell r="L14">
            <v>1</v>
          </cell>
          <cell r="N14">
            <v>24.4</v>
          </cell>
          <cell r="P14">
            <v>6</v>
          </cell>
          <cell r="R14">
            <v>1</v>
          </cell>
          <cell r="T14">
            <v>1</v>
          </cell>
          <cell r="V14">
            <v>1.02</v>
          </cell>
          <cell r="X14">
            <v>6.12</v>
          </cell>
          <cell r="Z14">
            <v>0.25081967213114759</v>
          </cell>
          <cell r="AB14">
            <v>1</v>
          </cell>
          <cell r="AD14">
            <v>6.1</v>
          </cell>
          <cell r="AF14">
            <v>1.0088999999999999</v>
          </cell>
          <cell r="AH14">
            <v>6.2</v>
          </cell>
        </row>
        <row r="15">
          <cell r="B15" t="str">
            <v xml:space="preserve">        Alcohol &amp; Drug Abuse</v>
          </cell>
          <cell r="D15">
            <v>15.8</v>
          </cell>
          <cell r="F15">
            <v>1</v>
          </cell>
          <cell r="H15">
            <v>1</v>
          </cell>
          <cell r="J15">
            <v>1.02</v>
          </cell>
          <cell r="L15">
            <v>1</v>
          </cell>
          <cell r="N15">
            <v>16.100000000000001</v>
          </cell>
          <cell r="P15">
            <v>3.6</v>
          </cell>
          <cell r="R15">
            <v>1</v>
          </cell>
          <cell r="T15">
            <v>1</v>
          </cell>
          <cell r="V15">
            <v>1.02</v>
          </cell>
          <cell r="X15">
            <v>3.6720000000000002</v>
          </cell>
          <cell r="Z15">
            <v>0.22807453416149068</v>
          </cell>
          <cell r="AB15">
            <v>1</v>
          </cell>
          <cell r="AD15">
            <v>3.7</v>
          </cell>
          <cell r="AF15">
            <v>1.0088999999999999</v>
          </cell>
          <cell r="AH15">
            <v>3.7</v>
          </cell>
        </row>
        <row r="16">
          <cell r="B16" t="str">
            <v xml:space="preserve">        Maternity Deliveries</v>
          </cell>
          <cell r="D16">
            <v>34.1</v>
          </cell>
          <cell r="F16">
            <v>1</v>
          </cell>
          <cell r="H16">
            <v>1</v>
          </cell>
          <cell r="J16">
            <v>1.02</v>
          </cell>
          <cell r="L16">
            <v>1</v>
          </cell>
          <cell r="N16">
            <v>34.799999999999997</v>
          </cell>
          <cell r="P16">
            <v>21.1</v>
          </cell>
          <cell r="R16">
            <v>1</v>
          </cell>
          <cell r="T16">
            <v>1</v>
          </cell>
          <cell r="V16">
            <v>1.02</v>
          </cell>
          <cell r="X16">
            <v>21.522000000000002</v>
          </cell>
          <cell r="Z16">
            <v>0.61844827586206907</v>
          </cell>
          <cell r="AB16">
            <v>1</v>
          </cell>
          <cell r="AD16">
            <v>21.5</v>
          </cell>
          <cell r="AF16">
            <v>1.0088999999999999</v>
          </cell>
          <cell r="AH16">
            <v>21.7</v>
          </cell>
        </row>
        <row r="17">
          <cell r="B17" t="str">
            <v xml:space="preserve">        Maternity Non-Deliveries</v>
          </cell>
          <cell r="D17">
            <v>3.4</v>
          </cell>
          <cell r="F17">
            <v>1</v>
          </cell>
          <cell r="H17">
            <v>1</v>
          </cell>
          <cell r="J17">
            <v>1.02</v>
          </cell>
          <cell r="L17">
            <v>1</v>
          </cell>
          <cell r="N17">
            <v>3.5</v>
          </cell>
          <cell r="P17">
            <v>1.4</v>
          </cell>
          <cell r="R17">
            <v>1</v>
          </cell>
          <cell r="T17">
            <v>1</v>
          </cell>
          <cell r="V17">
            <v>1.02</v>
          </cell>
          <cell r="X17">
            <v>1.4279999999999999</v>
          </cell>
          <cell r="Z17">
            <v>0.40799999999999997</v>
          </cell>
          <cell r="AB17">
            <v>1</v>
          </cell>
          <cell r="AD17">
            <v>1.4</v>
          </cell>
          <cell r="AF17">
            <v>1.0088999999999999</v>
          </cell>
          <cell r="AH17">
            <v>1.4</v>
          </cell>
        </row>
        <row r="18">
          <cell r="B18" t="str">
            <v xml:space="preserve">        Skilled Nursing Facility</v>
          </cell>
          <cell r="D18">
            <v>11.2</v>
          </cell>
          <cell r="F18">
            <v>1</v>
          </cell>
          <cell r="H18">
            <v>1</v>
          </cell>
          <cell r="J18">
            <v>1.02</v>
          </cell>
          <cell r="L18">
            <v>1</v>
          </cell>
          <cell r="N18">
            <v>11.4</v>
          </cell>
          <cell r="P18">
            <v>16.8</v>
          </cell>
          <cell r="R18">
            <v>1</v>
          </cell>
          <cell r="T18">
            <v>1</v>
          </cell>
          <cell r="V18">
            <v>1.02</v>
          </cell>
          <cell r="X18">
            <v>17.136000000000003</v>
          </cell>
          <cell r="Z18">
            <v>1.5031578947368422</v>
          </cell>
          <cell r="AB18">
            <v>1</v>
          </cell>
          <cell r="AD18">
            <v>17.100000000000001</v>
          </cell>
          <cell r="AF18">
            <v>1.0088999999999999</v>
          </cell>
          <cell r="AH18">
            <v>17.3</v>
          </cell>
        </row>
        <row r="24">
          <cell r="L24" t="str">
            <v>OON</v>
          </cell>
        </row>
        <row r="27">
          <cell r="D27" t="str">
            <v>(1)</v>
          </cell>
          <cell r="F27" t="str">
            <v>(2)</v>
          </cell>
          <cell r="H27" t="str">
            <v>(3)</v>
          </cell>
          <cell r="J27" t="str">
            <v>(4)</v>
          </cell>
          <cell r="L27" t="str">
            <v>(5)</v>
          </cell>
          <cell r="N27" t="str">
            <v>(6)</v>
          </cell>
          <cell r="P27" t="str">
            <v>(7)</v>
          </cell>
          <cell r="R27" t="str">
            <v>(8)</v>
          </cell>
          <cell r="T27" t="str">
            <v>(9)</v>
          </cell>
          <cell r="V27" t="str">
            <v>(10)</v>
          </cell>
          <cell r="X27" t="str">
            <v>(11)</v>
          </cell>
          <cell r="Z27" t="str">
            <v>(12)</v>
          </cell>
          <cell r="AB27" t="str">
            <v>(13)</v>
          </cell>
          <cell r="AD27" t="str">
            <v>(14)</v>
          </cell>
          <cell r="AF27" t="str">
            <v>(15)</v>
          </cell>
          <cell r="AH27" t="str">
            <v>(16)</v>
          </cell>
        </row>
        <row r="28">
          <cell r="T28" t="str">
            <v>Well</v>
          </cell>
          <cell r="V28" t="str">
            <v>Well</v>
          </cell>
          <cell r="Z28" t="str">
            <v>Adj. Well</v>
          </cell>
        </row>
        <row r="29">
          <cell r="D29" t="str">
            <v>Nationwide</v>
          </cell>
          <cell r="N29" t="str">
            <v>Adjusted</v>
          </cell>
          <cell r="P29" t="str">
            <v>Nationwide</v>
          </cell>
          <cell r="T29" t="str">
            <v>Managed</v>
          </cell>
          <cell r="V29" t="str">
            <v>Managed</v>
          </cell>
          <cell r="X29" t="str">
            <v>Adjusted</v>
          </cell>
          <cell r="Z29" t="str">
            <v>Managed to</v>
          </cell>
        </row>
        <row r="30">
          <cell r="D30" t="str">
            <v>Loosely</v>
          </cell>
          <cell r="F30" t="str">
            <v>Age/Gender</v>
          </cell>
          <cell r="H30" t="str">
            <v>Area</v>
          </cell>
          <cell r="J30" t="str">
            <v>Contractual</v>
          </cell>
          <cell r="L30" t="str">
            <v>Coverage</v>
          </cell>
          <cell r="N30" t="str">
            <v>Loosely</v>
          </cell>
          <cell r="P30" t="str">
            <v>Well</v>
          </cell>
          <cell r="R30" t="str">
            <v>Age/Gender</v>
          </cell>
          <cell r="T30" t="str">
            <v>Contractual</v>
          </cell>
          <cell r="V30" t="str">
            <v>Coverage</v>
          </cell>
          <cell r="X30" t="str">
            <v>Well</v>
          </cell>
          <cell r="Z30" t="str">
            <v>Adj. Loosely</v>
          </cell>
          <cell r="AB30" t="str">
            <v>Level of</v>
          </cell>
          <cell r="AF30" t="str">
            <v>Trend</v>
          </cell>
          <cell r="AH30" t="str">
            <v>Final</v>
          </cell>
        </row>
        <row r="31">
          <cell r="D31" t="str">
            <v>Managed</v>
          </cell>
          <cell r="F31" t="str">
            <v>Utilization</v>
          </cell>
          <cell r="H31" t="str">
            <v>Utilization</v>
          </cell>
          <cell r="J31" t="str">
            <v>Utilization</v>
          </cell>
          <cell r="L31" t="str">
            <v>Utilization</v>
          </cell>
          <cell r="N31" t="str">
            <v>Managed</v>
          </cell>
          <cell r="P31" t="str">
            <v>Managed</v>
          </cell>
          <cell r="R31" t="str">
            <v>Utilization</v>
          </cell>
          <cell r="T31" t="str">
            <v>Utilization</v>
          </cell>
          <cell r="V31" t="str">
            <v>Utilization</v>
          </cell>
          <cell r="X31" t="str">
            <v>Managed</v>
          </cell>
          <cell r="Z31" t="str">
            <v>Managed</v>
          </cell>
          <cell r="AB31" t="str">
            <v>Healthcare</v>
          </cell>
          <cell r="AD31" t="str">
            <v>Blended</v>
          </cell>
          <cell r="AF31" t="str">
            <v>Utilization</v>
          </cell>
          <cell r="AH31" t="str">
            <v>Adjusted</v>
          </cell>
        </row>
        <row r="32">
          <cell r="B32" t="str">
            <v>BENEFIT</v>
          </cell>
          <cell r="D32" t="str">
            <v>Utilization</v>
          </cell>
          <cell r="F32" t="str">
            <v>Adjustment</v>
          </cell>
          <cell r="H32" t="str">
            <v>Adjustment</v>
          </cell>
          <cell r="J32" t="str">
            <v>Adjustment</v>
          </cell>
          <cell r="L32" t="str">
            <v>Adjustment</v>
          </cell>
          <cell r="N32" t="str">
            <v>Utilization</v>
          </cell>
          <cell r="P32" t="str">
            <v>Utilization</v>
          </cell>
          <cell r="R32" t="str">
            <v>Adjustment</v>
          </cell>
          <cell r="T32" t="str">
            <v>Adjustment</v>
          </cell>
          <cell r="V32" t="str">
            <v>Adjustment</v>
          </cell>
          <cell r="X32" t="str">
            <v>Utilization</v>
          </cell>
          <cell r="Z32" t="str">
            <v>Ratio</v>
          </cell>
          <cell r="AB32" t="str">
            <v>Management</v>
          </cell>
          <cell r="AD32" t="str">
            <v>Utilization</v>
          </cell>
          <cell r="AF32" t="str">
            <v>Adjustment</v>
          </cell>
          <cell r="AH32" t="str">
            <v>Utilization</v>
          </cell>
        </row>
        <row r="34">
          <cell r="B34" t="str">
            <v>HOSPITAL</v>
          </cell>
        </row>
        <row r="35">
          <cell r="B35" t="str">
            <v>Hospital Inpatient</v>
          </cell>
        </row>
        <row r="36">
          <cell r="B36" t="str">
            <v xml:space="preserve">        Medical</v>
          </cell>
          <cell r="D36">
            <v>107.7</v>
          </cell>
          <cell r="F36">
            <v>1.1639462672000001</v>
          </cell>
          <cell r="H36">
            <v>0.89</v>
          </cell>
          <cell r="J36">
            <v>1</v>
          </cell>
          <cell r="L36">
            <v>1</v>
          </cell>
          <cell r="N36">
            <v>111.6</v>
          </cell>
          <cell r="P36">
            <v>56</v>
          </cell>
          <cell r="R36">
            <v>1.1639462672000001</v>
          </cell>
          <cell r="T36">
            <v>0.89</v>
          </cell>
          <cell r="V36">
            <v>1</v>
          </cell>
          <cell r="X36">
            <v>58.011081957248003</v>
          </cell>
          <cell r="Z36">
            <v>0.51981256234093198</v>
          </cell>
          <cell r="AB36">
            <v>0</v>
          </cell>
          <cell r="AD36">
            <v>111.6</v>
          </cell>
          <cell r="AF36">
            <v>1.0088999999999999</v>
          </cell>
          <cell r="AH36">
            <v>112.6</v>
          </cell>
        </row>
        <row r="37">
          <cell r="B37" t="str">
            <v xml:space="preserve">        Surgical</v>
          </cell>
          <cell r="D37">
            <v>91.7</v>
          </cell>
          <cell r="F37">
            <v>1.1639462672000001</v>
          </cell>
          <cell r="H37">
            <v>0.89</v>
          </cell>
          <cell r="J37">
            <v>1</v>
          </cell>
          <cell r="L37">
            <v>1</v>
          </cell>
          <cell r="N37">
            <v>95</v>
          </cell>
          <cell r="P37">
            <v>40.200000000000003</v>
          </cell>
          <cell r="R37">
            <v>1.1639462672000001</v>
          </cell>
          <cell r="T37">
            <v>0.89</v>
          </cell>
          <cell r="V37">
            <v>1</v>
          </cell>
          <cell r="X37">
            <v>41.643669547881608</v>
          </cell>
          <cell r="Z37">
            <v>0.43835441629349059</v>
          </cell>
          <cell r="AB37">
            <v>0</v>
          </cell>
          <cell r="AD37">
            <v>95</v>
          </cell>
          <cell r="AF37">
            <v>1.0088999999999999</v>
          </cell>
          <cell r="AH37">
            <v>95.8</v>
          </cell>
        </row>
        <row r="38">
          <cell r="B38" t="str">
            <v xml:space="preserve">        Psychiatric</v>
          </cell>
          <cell r="D38">
            <v>23.9</v>
          </cell>
          <cell r="F38">
            <v>1.1639462672000001</v>
          </cell>
          <cell r="H38">
            <v>0.89</v>
          </cell>
          <cell r="J38">
            <v>1</v>
          </cell>
          <cell r="L38">
            <v>1</v>
          </cell>
          <cell r="N38">
            <v>24.8</v>
          </cell>
          <cell r="P38">
            <v>6</v>
          </cell>
          <cell r="R38">
            <v>1.1639462672000001</v>
          </cell>
          <cell r="T38">
            <v>0.89</v>
          </cell>
          <cell r="V38">
            <v>1</v>
          </cell>
          <cell r="X38">
            <v>6.2154730668480003</v>
          </cell>
          <cell r="Z38">
            <v>0.25062391398580647</v>
          </cell>
          <cell r="AB38">
            <v>0</v>
          </cell>
          <cell r="AD38">
            <v>24.8</v>
          </cell>
          <cell r="AF38">
            <v>1.0088999999999999</v>
          </cell>
          <cell r="AH38">
            <v>25</v>
          </cell>
        </row>
        <row r="39">
          <cell r="B39" t="str">
            <v xml:space="preserve">        Alcohol &amp; Drug Abuse</v>
          </cell>
          <cell r="D39">
            <v>15.8</v>
          </cell>
          <cell r="F39">
            <v>1.1639462672000001</v>
          </cell>
          <cell r="H39">
            <v>0.89</v>
          </cell>
          <cell r="J39">
            <v>1</v>
          </cell>
          <cell r="L39">
            <v>1</v>
          </cell>
          <cell r="N39">
            <v>16.399999999999999</v>
          </cell>
          <cell r="P39">
            <v>3.6</v>
          </cell>
          <cell r="R39">
            <v>1.1639462672000001</v>
          </cell>
          <cell r="T39">
            <v>0.89</v>
          </cell>
          <cell r="V39">
            <v>1</v>
          </cell>
          <cell r="X39">
            <v>3.7292838401088004</v>
          </cell>
          <cell r="Z39">
            <v>0.22739535610419517</v>
          </cell>
          <cell r="AB39">
            <v>0</v>
          </cell>
          <cell r="AD39">
            <v>16.399999999999999</v>
          </cell>
          <cell r="AF39">
            <v>1.0088999999999999</v>
          </cell>
          <cell r="AH39">
            <v>16.5</v>
          </cell>
        </row>
        <row r="40">
          <cell r="B40" t="str">
            <v xml:space="preserve">        Maternity Deliveries</v>
          </cell>
          <cell r="D40">
            <v>34.1</v>
          </cell>
          <cell r="F40">
            <v>1.1639462672000001</v>
          </cell>
          <cell r="H40">
            <v>0.89</v>
          </cell>
          <cell r="J40">
            <v>1</v>
          </cell>
          <cell r="L40">
            <v>1</v>
          </cell>
          <cell r="N40">
            <v>35.299999999999997</v>
          </cell>
          <cell r="P40">
            <v>21.1</v>
          </cell>
          <cell r="R40">
            <v>1.1639462672000001</v>
          </cell>
          <cell r="T40">
            <v>0.89</v>
          </cell>
          <cell r="V40">
            <v>1</v>
          </cell>
          <cell r="X40">
            <v>21.857746951748801</v>
          </cell>
          <cell r="Z40">
            <v>0.61919963036115588</v>
          </cell>
          <cell r="AB40">
            <v>0</v>
          </cell>
          <cell r="AD40">
            <v>35.299999999999997</v>
          </cell>
          <cell r="AF40">
            <v>1.0088999999999999</v>
          </cell>
          <cell r="AH40">
            <v>35.6</v>
          </cell>
        </row>
        <row r="41">
          <cell r="B41" t="str">
            <v xml:space="preserve">        Maternity Non-Deliveries</v>
          </cell>
          <cell r="D41">
            <v>3.4</v>
          </cell>
          <cell r="F41">
            <v>1.1639462672000001</v>
          </cell>
          <cell r="H41">
            <v>0.89</v>
          </cell>
          <cell r="J41">
            <v>1</v>
          </cell>
          <cell r="L41">
            <v>1</v>
          </cell>
          <cell r="N41">
            <v>3.5</v>
          </cell>
          <cell r="P41">
            <v>1.4</v>
          </cell>
          <cell r="R41">
            <v>1.1639462672000001</v>
          </cell>
          <cell r="T41">
            <v>0.89</v>
          </cell>
          <cell r="V41">
            <v>1</v>
          </cell>
          <cell r="X41">
            <v>1.4502770489312</v>
          </cell>
          <cell r="Z41">
            <v>0.41436487112320003</v>
          </cell>
          <cell r="AB41">
            <v>0</v>
          </cell>
          <cell r="AD41">
            <v>3.5</v>
          </cell>
          <cell r="AF41">
            <v>1.0088999999999999</v>
          </cell>
          <cell r="AH41">
            <v>3.5</v>
          </cell>
        </row>
        <row r="42">
          <cell r="B42" t="str">
            <v xml:space="preserve">        Skilled Nursing Facility</v>
          </cell>
          <cell r="D42">
            <v>11.2</v>
          </cell>
          <cell r="F42">
            <v>1.1639462672000001</v>
          </cell>
          <cell r="H42">
            <v>0.89</v>
          </cell>
          <cell r="J42">
            <v>1</v>
          </cell>
          <cell r="L42">
            <v>1</v>
          </cell>
          <cell r="N42">
            <v>11.6</v>
          </cell>
          <cell r="P42">
            <v>16.8</v>
          </cell>
          <cell r="R42">
            <v>1.1639462672000001</v>
          </cell>
          <cell r="T42">
            <v>0.89</v>
          </cell>
          <cell r="V42">
            <v>1</v>
          </cell>
          <cell r="X42">
            <v>17.403324587174403</v>
          </cell>
          <cell r="Z42">
            <v>1.5002866023426209</v>
          </cell>
          <cell r="AB42">
            <v>0</v>
          </cell>
          <cell r="AD42">
            <v>11.6</v>
          </cell>
          <cell r="AF42">
            <v>1.0088999999999999</v>
          </cell>
          <cell r="AH42">
            <v>11.7</v>
          </cell>
        </row>
      </sheetData>
      <sheetData sheetId="1">
        <row r="1">
          <cell r="B1" t="str">
            <v>E.  Average Reimbursement Worksheet (Steps 17-26) - Average Reimbursement per Unit of Service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(1)</v>
          </cell>
          <cell r="R3" t="str">
            <v>(7)</v>
          </cell>
          <cell r="T3" t="str">
            <v>(8)</v>
          </cell>
          <cell r="V3" t="str">
            <v>(9)</v>
          </cell>
          <cell r="X3" t="str">
            <v>(10)</v>
          </cell>
        </row>
        <row r="4">
          <cell r="D4" t="str">
            <v>Nationwide</v>
          </cell>
          <cell r="N4" t="str">
            <v>Adjusted</v>
          </cell>
          <cell r="P4" t="str">
            <v>Nationwide</v>
          </cell>
          <cell r="T4" t="str">
            <v>Adjusted</v>
          </cell>
        </row>
        <row r="5">
          <cell r="D5" t="str">
            <v>Loosely</v>
          </cell>
          <cell r="F5" t="str">
            <v>Age/Gender</v>
          </cell>
          <cell r="H5" t="str">
            <v>Area</v>
          </cell>
          <cell r="J5" t="str">
            <v>Trend</v>
          </cell>
          <cell r="N5" t="str">
            <v>Loosely</v>
          </cell>
          <cell r="P5" t="str">
            <v>Well</v>
          </cell>
          <cell r="R5" t="str">
            <v>Well</v>
          </cell>
          <cell r="T5" t="str">
            <v>Well</v>
          </cell>
          <cell r="X5" t="str">
            <v>Final</v>
          </cell>
        </row>
        <row r="6">
          <cell r="D6" t="str">
            <v>Managed</v>
          </cell>
          <cell r="F6" t="str">
            <v>Average</v>
          </cell>
          <cell r="H6" t="str">
            <v>Average</v>
          </cell>
          <cell r="J6" t="str">
            <v>Average</v>
          </cell>
          <cell r="L6" t="str">
            <v>Negotiated</v>
          </cell>
          <cell r="N6" t="str">
            <v>Managed</v>
          </cell>
          <cell r="P6" t="str">
            <v>Managed</v>
          </cell>
          <cell r="R6" t="str">
            <v>Managed</v>
          </cell>
          <cell r="T6" t="str">
            <v>Managed</v>
          </cell>
          <cell r="V6" t="str">
            <v>Level of</v>
          </cell>
          <cell r="X6" t="str">
            <v>Adjusted</v>
          </cell>
        </row>
        <row r="7">
          <cell r="D7" t="str">
            <v>Average</v>
          </cell>
          <cell r="F7" t="str">
            <v>Charge</v>
          </cell>
          <cell r="H7" t="str">
            <v>Charge</v>
          </cell>
          <cell r="J7" t="str">
            <v>Charge</v>
          </cell>
          <cell r="L7" t="str">
            <v>Reimb.</v>
          </cell>
          <cell r="N7" t="str">
            <v>Average</v>
          </cell>
          <cell r="P7" t="str">
            <v>Average</v>
          </cell>
          <cell r="R7" t="str">
            <v>Intensity</v>
          </cell>
          <cell r="T7" t="str">
            <v>Average</v>
          </cell>
          <cell r="V7" t="str">
            <v>Healthcare</v>
          </cell>
          <cell r="X7" t="str">
            <v>Average</v>
          </cell>
        </row>
        <row r="8">
          <cell r="B8" t="str">
            <v>BENEFIT</v>
          </cell>
          <cell r="D8" t="str">
            <v>Charge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Reimb.</v>
          </cell>
          <cell r="P8" t="str">
            <v>Charge</v>
          </cell>
          <cell r="R8" t="str">
            <v>Factor</v>
          </cell>
          <cell r="T8" t="str">
            <v>Reimb.</v>
          </cell>
          <cell r="V8" t="str">
            <v>Management</v>
          </cell>
          <cell r="X8" t="str">
            <v>Reimb.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5669.09</v>
          </cell>
          <cell r="F12">
            <v>1</v>
          </cell>
          <cell r="H12">
            <v>1</v>
          </cell>
          <cell r="J12">
            <v>1.1657999999999999</v>
          </cell>
          <cell r="L12">
            <v>1</v>
          </cell>
          <cell r="N12">
            <v>6609.03</v>
          </cell>
          <cell r="P12">
            <v>2273.1032992446785</v>
          </cell>
          <cell r="R12">
            <v>0.40096440508876707</v>
          </cell>
          <cell r="T12">
            <v>2649.99</v>
          </cell>
          <cell r="V12">
            <v>1</v>
          </cell>
          <cell r="X12">
            <v>2649.99</v>
          </cell>
        </row>
        <row r="13">
          <cell r="B13" t="str">
            <v xml:space="preserve">        Surgical</v>
          </cell>
          <cell r="D13">
            <v>10507.6</v>
          </cell>
          <cell r="F13">
            <v>1</v>
          </cell>
          <cell r="H13">
            <v>1</v>
          </cell>
          <cell r="J13">
            <v>1.1657999999999999</v>
          </cell>
          <cell r="L13">
            <v>1</v>
          </cell>
          <cell r="N13">
            <v>12249.76</v>
          </cell>
          <cell r="P13">
            <v>10507.6</v>
          </cell>
          <cell r="R13">
            <v>1</v>
          </cell>
          <cell r="T13">
            <v>12249.76</v>
          </cell>
          <cell r="V13">
            <v>1</v>
          </cell>
          <cell r="X13">
            <v>12249.76</v>
          </cell>
        </row>
        <row r="14">
          <cell r="B14" t="str">
            <v xml:space="preserve">        Psychiatric</v>
          </cell>
          <cell r="D14">
            <v>2011.05</v>
          </cell>
          <cell r="F14">
            <v>1</v>
          </cell>
          <cell r="H14">
            <v>1</v>
          </cell>
          <cell r="J14">
            <v>1.1657999999999999</v>
          </cell>
          <cell r="L14">
            <v>1</v>
          </cell>
          <cell r="N14">
            <v>2344.48</v>
          </cell>
          <cell r="P14">
            <v>2011.05</v>
          </cell>
          <cell r="R14">
            <v>1</v>
          </cell>
          <cell r="T14">
            <v>2344.48</v>
          </cell>
          <cell r="V14">
            <v>1</v>
          </cell>
          <cell r="X14">
            <v>2344.48</v>
          </cell>
        </row>
        <row r="15">
          <cell r="B15" t="str">
            <v xml:space="preserve">        Alcohol &amp; Drug Abuse</v>
          </cell>
          <cell r="D15">
            <v>1141.1199999999999</v>
          </cell>
          <cell r="F15">
            <v>1</v>
          </cell>
          <cell r="H15">
            <v>1</v>
          </cell>
          <cell r="J15">
            <v>1.1657999999999999</v>
          </cell>
          <cell r="L15">
            <v>1</v>
          </cell>
          <cell r="N15">
            <v>1330.32</v>
          </cell>
          <cell r="P15">
            <v>1141.1199999999999</v>
          </cell>
          <cell r="R15">
            <v>1</v>
          </cell>
          <cell r="T15">
            <v>1330.32</v>
          </cell>
          <cell r="V15">
            <v>1</v>
          </cell>
          <cell r="X15">
            <v>1330.32</v>
          </cell>
        </row>
        <row r="16">
          <cell r="B16" t="str">
            <v xml:space="preserve">        Maternity Deliveries</v>
          </cell>
          <cell r="D16">
            <v>4950.67</v>
          </cell>
          <cell r="F16">
            <v>1</v>
          </cell>
          <cell r="H16">
            <v>1</v>
          </cell>
          <cell r="J16">
            <v>1.1657999999999999</v>
          </cell>
          <cell r="L16">
            <v>1</v>
          </cell>
          <cell r="N16">
            <v>5771.49</v>
          </cell>
          <cell r="P16">
            <v>4950.67</v>
          </cell>
          <cell r="R16">
            <v>1</v>
          </cell>
          <cell r="T16">
            <v>5771.49</v>
          </cell>
          <cell r="V16">
            <v>1</v>
          </cell>
          <cell r="X16">
            <v>5771.49</v>
          </cell>
        </row>
        <row r="17">
          <cell r="B17" t="str">
            <v xml:space="preserve">        Maternity Non-Deliveries</v>
          </cell>
          <cell r="D17">
            <v>3999.67</v>
          </cell>
          <cell r="F17">
            <v>1</v>
          </cell>
          <cell r="H17">
            <v>1</v>
          </cell>
          <cell r="J17">
            <v>1.1657999999999999</v>
          </cell>
          <cell r="L17">
            <v>1</v>
          </cell>
          <cell r="N17">
            <v>4662.82</v>
          </cell>
          <cell r="P17">
            <v>3999.67</v>
          </cell>
          <cell r="R17">
            <v>1</v>
          </cell>
          <cell r="T17">
            <v>4662.82</v>
          </cell>
          <cell r="V17">
            <v>1</v>
          </cell>
          <cell r="X17">
            <v>4662.82</v>
          </cell>
        </row>
        <row r="18">
          <cell r="B18" t="str">
            <v xml:space="preserve">        Skilled Nursing Facility</v>
          </cell>
          <cell r="D18">
            <v>992.67</v>
          </cell>
          <cell r="F18">
            <v>1</v>
          </cell>
          <cell r="H18">
            <v>1</v>
          </cell>
          <cell r="J18">
            <v>1.1657999999999999</v>
          </cell>
          <cell r="L18">
            <v>1</v>
          </cell>
          <cell r="N18">
            <v>1157.25</v>
          </cell>
          <cell r="P18">
            <v>992.67</v>
          </cell>
          <cell r="R18">
            <v>1</v>
          </cell>
          <cell r="T18">
            <v>1157.25</v>
          </cell>
          <cell r="V18">
            <v>1</v>
          </cell>
          <cell r="X18">
            <v>1157.25</v>
          </cell>
        </row>
        <row r="21">
          <cell r="F21" t="str">
            <v>OON</v>
          </cell>
        </row>
        <row r="23">
          <cell r="D23" t="str">
            <v>(1)</v>
          </cell>
          <cell r="F23" t="str">
            <v>(2)</v>
          </cell>
          <cell r="H23" t="str">
            <v>(3)</v>
          </cell>
          <cell r="J23" t="str">
            <v>(4)</v>
          </cell>
          <cell r="L23" t="str">
            <v>(5)</v>
          </cell>
          <cell r="N23" t="str">
            <v>(6)</v>
          </cell>
          <cell r="P23" t="str">
            <v>(1)</v>
          </cell>
          <cell r="R23" t="str">
            <v>(7)</v>
          </cell>
          <cell r="T23" t="str">
            <v>(8)</v>
          </cell>
          <cell r="V23" t="str">
            <v>(9)</v>
          </cell>
          <cell r="X23" t="str">
            <v>(10)</v>
          </cell>
        </row>
        <row r="24">
          <cell r="D24" t="str">
            <v>Nationwide</v>
          </cell>
          <cell r="N24" t="str">
            <v>Adjusted</v>
          </cell>
          <cell r="P24" t="str">
            <v>Nationwide</v>
          </cell>
          <cell r="T24" t="str">
            <v>Adjusted</v>
          </cell>
        </row>
        <row r="25">
          <cell r="D25" t="str">
            <v>Loosely</v>
          </cell>
          <cell r="F25" t="str">
            <v>Age/Gender</v>
          </cell>
          <cell r="H25" t="str">
            <v>Area</v>
          </cell>
          <cell r="J25" t="str">
            <v>Trend</v>
          </cell>
          <cell r="N25" t="str">
            <v>Loosely</v>
          </cell>
          <cell r="P25" t="str">
            <v>Loosely</v>
          </cell>
          <cell r="R25" t="str">
            <v>Well</v>
          </cell>
          <cell r="T25" t="str">
            <v>Well</v>
          </cell>
          <cell r="X25" t="str">
            <v>Final</v>
          </cell>
        </row>
        <row r="26">
          <cell r="D26" t="str">
            <v>Managed</v>
          </cell>
          <cell r="F26" t="str">
            <v>Average</v>
          </cell>
          <cell r="H26" t="str">
            <v>Average</v>
          </cell>
          <cell r="J26" t="str">
            <v>Average</v>
          </cell>
          <cell r="L26" t="str">
            <v>Negotiated</v>
          </cell>
          <cell r="N26" t="str">
            <v>Managed</v>
          </cell>
          <cell r="P26" t="str">
            <v>Managed</v>
          </cell>
          <cell r="R26" t="str">
            <v>Managed</v>
          </cell>
          <cell r="T26" t="str">
            <v>Managed</v>
          </cell>
          <cell r="V26" t="str">
            <v>Level of</v>
          </cell>
          <cell r="X26" t="str">
            <v>Adjusted</v>
          </cell>
        </row>
        <row r="27">
          <cell r="D27" t="str">
            <v>Average</v>
          </cell>
          <cell r="F27" t="str">
            <v>Charge</v>
          </cell>
          <cell r="H27" t="str">
            <v>Charge</v>
          </cell>
          <cell r="J27" t="str">
            <v>Charge</v>
          </cell>
          <cell r="L27" t="str">
            <v>Reimb.</v>
          </cell>
          <cell r="N27" t="str">
            <v>Average</v>
          </cell>
          <cell r="P27" t="str">
            <v>Average</v>
          </cell>
          <cell r="R27" t="str">
            <v>Intensity</v>
          </cell>
          <cell r="T27" t="str">
            <v>Average</v>
          </cell>
          <cell r="V27" t="str">
            <v>Healthcare</v>
          </cell>
          <cell r="X27" t="str">
            <v>Average</v>
          </cell>
        </row>
        <row r="28">
          <cell r="B28" t="str">
            <v>BENEFIT</v>
          </cell>
          <cell r="D28" t="str">
            <v>Charge</v>
          </cell>
          <cell r="F28" t="str">
            <v>Adjustment</v>
          </cell>
          <cell r="H28" t="str">
            <v>Adjustment</v>
          </cell>
          <cell r="J28" t="str">
            <v>Adjustment</v>
          </cell>
          <cell r="L28" t="str">
            <v>Adjustment</v>
          </cell>
          <cell r="N28" t="str">
            <v>Reimb.</v>
          </cell>
          <cell r="P28" t="str">
            <v>Charge</v>
          </cell>
          <cell r="R28" t="str">
            <v>Factor</v>
          </cell>
          <cell r="T28" t="str">
            <v>Reimb.</v>
          </cell>
          <cell r="V28" t="str">
            <v>Management</v>
          </cell>
          <cell r="X28" t="str">
            <v>Reimb.</v>
          </cell>
        </row>
        <row r="30">
          <cell r="B30" t="str">
            <v>HOSPITAL</v>
          </cell>
        </row>
        <row r="31">
          <cell r="B31" t="str">
            <v>Hospital Inpatient</v>
          </cell>
        </row>
        <row r="32">
          <cell r="B32" t="str">
            <v xml:space="preserve">        Medical</v>
          </cell>
          <cell r="D32">
            <v>5669.09</v>
          </cell>
          <cell r="F32">
            <v>1.0269703477000001</v>
          </cell>
          <cell r="H32">
            <v>0.71</v>
          </cell>
          <cell r="J32">
            <v>1.1657999999999999</v>
          </cell>
          <cell r="L32">
            <v>0.93300000000000005</v>
          </cell>
          <cell r="N32">
            <v>4496.09</v>
          </cell>
          <cell r="P32">
            <v>6154.2857142857092</v>
          </cell>
          <cell r="R32">
            <v>1.0855861724343252</v>
          </cell>
          <cell r="T32">
            <v>4880.8900000000003</v>
          </cell>
          <cell r="V32">
            <v>0</v>
          </cell>
          <cell r="X32">
            <v>4496.09</v>
          </cell>
        </row>
        <row r="33">
          <cell r="B33" t="str">
            <v xml:space="preserve">        Surgical</v>
          </cell>
          <cell r="D33">
            <v>10507.6</v>
          </cell>
          <cell r="F33">
            <v>1.0269703477000001</v>
          </cell>
          <cell r="H33">
            <v>0.71</v>
          </cell>
          <cell r="J33">
            <v>1.1657999999999999</v>
          </cell>
          <cell r="L33">
            <v>0.93300000000000005</v>
          </cell>
          <cell r="N33">
            <v>8333.4599999999991</v>
          </cell>
          <cell r="P33">
            <v>10507.6</v>
          </cell>
          <cell r="R33">
            <v>1</v>
          </cell>
          <cell r="T33">
            <v>8333.4599999999991</v>
          </cell>
          <cell r="V33">
            <v>0</v>
          </cell>
          <cell r="X33">
            <v>8333.4599999999991</v>
          </cell>
        </row>
        <row r="34">
          <cell r="B34" t="str">
            <v xml:space="preserve">        Psychiatric</v>
          </cell>
          <cell r="D34">
            <v>2011.05</v>
          </cell>
          <cell r="F34">
            <v>1.0269703477000001</v>
          </cell>
          <cell r="H34">
            <v>0.71</v>
          </cell>
          <cell r="J34">
            <v>1.1657999999999999</v>
          </cell>
          <cell r="L34">
            <v>0.93300000000000005</v>
          </cell>
          <cell r="N34">
            <v>1594.94</v>
          </cell>
          <cell r="P34">
            <v>2011.05</v>
          </cell>
          <cell r="R34">
            <v>1</v>
          </cell>
          <cell r="T34">
            <v>1594.94</v>
          </cell>
          <cell r="V34">
            <v>0</v>
          </cell>
          <cell r="X34">
            <v>1594.94</v>
          </cell>
        </row>
        <row r="35">
          <cell r="B35" t="str">
            <v xml:space="preserve">        Alcohol &amp; Drug Abuse</v>
          </cell>
          <cell r="D35">
            <v>1141.1199999999999</v>
          </cell>
          <cell r="F35">
            <v>1.0269703477000001</v>
          </cell>
          <cell r="H35">
            <v>0.71</v>
          </cell>
          <cell r="J35">
            <v>1.1657999999999999</v>
          </cell>
          <cell r="L35">
            <v>0.93300000000000005</v>
          </cell>
          <cell r="N35">
            <v>905.01</v>
          </cell>
          <cell r="P35">
            <v>1141.1199999999999</v>
          </cell>
          <cell r="R35">
            <v>1</v>
          </cell>
          <cell r="T35">
            <v>905.01</v>
          </cell>
          <cell r="V35">
            <v>0</v>
          </cell>
          <cell r="X35">
            <v>905.01</v>
          </cell>
        </row>
        <row r="36">
          <cell r="B36" t="str">
            <v xml:space="preserve">        Maternity Deliveries</v>
          </cell>
          <cell r="D36">
            <v>4950.67</v>
          </cell>
          <cell r="F36">
            <v>1.0269703477000001</v>
          </cell>
          <cell r="H36">
            <v>0.71</v>
          </cell>
          <cell r="J36">
            <v>1.1657999999999999</v>
          </cell>
          <cell r="L36">
            <v>0.93300000000000005</v>
          </cell>
          <cell r="N36">
            <v>3926.32</v>
          </cell>
          <cell r="P36">
            <v>4950.67</v>
          </cell>
          <cell r="R36">
            <v>1</v>
          </cell>
          <cell r="T36">
            <v>3926.32</v>
          </cell>
          <cell r="V36">
            <v>0</v>
          </cell>
          <cell r="X36">
            <v>3926.32</v>
          </cell>
        </row>
        <row r="37">
          <cell r="B37" t="str">
            <v xml:space="preserve">        Maternity Non-Deliveries</v>
          </cell>
          <cell r="D37">
            <v>3999.67</v>
          </cell>
          <cell r="F37">
            <v>1.0269703477000001</v>
          </cell>
          <cell r="H37">
            <v>0.71</v>
          </cell>
          <cell r="J37">
            <v>1.1657999999999999</v>
          </cell>
          <cell r="L37">
            <v>0.93300000000000005</v>
          </cell>
          <cell r="N37">
            <v>3172.09</v>
          </cell>
          <cell r="P37">
            <v>3999.67</v>
          </cell>
          <cell r="R37">
            <v>1</v>
          </cell>
          <cell r="T37">
            <v>3172.09</v>
          </cell>
          <cell r="V37">
            <v>0</v>
          </cell>
          <cell r="X37">
            <v>3172.09</v>
          </cell>
        </row>
        <row r="38">
          <cell r="B38" t="str">
            <v xml:space="preserve">        Skilled Nursing Facility</v>
          </cell>
          <cell r="D38">
            <v>992.67</v>
          </cell>
          <cell r="F38">
            <v>1.0269703477000001</v>
          </cell>
          <cell r="H38">
            <v>0.71</v>
          </cell>
          <cell r="J38">
            <v>1.1657999999999999</v>
          </cell>
          <cell r="L38">
            <v>0.93300000000000005</v>
          </cell>
          <cell r="N38">
            <v>787.28</v>
          </cell>
          <cell r="P38">
            <v>992.67</v>
          </cell>
          <cell r="R38">
            <v>1</v>
          </cell>
          <cell r="T38">
            <v>787.28</v>
          </cell>
          <cell r="V38">
            <v>0</v>
          </cell>
          <cell r="X38">
            <v>787.28</v>
          </cell>
        </row>
      </sheetData>
      <sheetData sheetId="2">
        <row r="1">
          <cell r="B1" t="str">
            <v>F.  Claim Cost Worksheet (Steps 27-31)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>
        <row r="1">
          <cell r="B1" t="str">
            <v>D. Utilization Worksheet (Steps 1-16) - Annual Utilization Per 1,000 Members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  <cell r="X3" t="str">
            <v>(11)</v>
          </cell>
          <cell r="Z3" t="str">
            <v>(12)</v>
          </cell>
          <cell r="AB3" t="str">
            <v>(13)</v>
          </cell>
          <cell r="AD3" t="str">
            <v>(14)</v>
          </cell>
          <cell r="AF3" t="str">
            <v>(15)</v>
          </cell>
          <cell r="AH3" t="str">
            <v>(16)</v>
          </cell>
        </row>
        <row r="4">
          <cell r="T4" t="str">
            <v>Well</v>
          </cell>
          <cell r="V4" t="str">
            <v>Well</v>
          </cell>
          <cell r="Z4" t="str">
            <v>Adj. Well</v>
          </cell>
        </row>
        <row r="5">
          <cell r="D5" t="str">
            <v>Nationwide</v>
          </cell>
          <cell r="N5" t="str">
            <v>Adjusted</v>
          </cell>
          <cell r="P5" t="str">
            <v>Nationwide</v>
          </cell>
          <cell r="T5" t="str">
            <v>Managed</v>
          </cell>
          <cell r="V5" t="str">
            <v>Managed</v>
          </cell>
          <cell r="X5" t="str">
            <v>Adjusted</v>
          </cell>
          <cell r="Z5" t="str">
            <v>Managed to</v>
          </cell>
        </row>
        <row r="6">
          <cell r="D6" t="str">
            <v>Loosely</v>
          </cell>
          <cell r="F6" t="str">
            <v>Age/Gender</v>
          </cell>
          <cell r="H6" t="str">
            <v>Area</v>
          </cell>
          <cell r="J6" t="str">
            <v>Contractual</v>
          </cell>
          <cell r="L6" t="str">
            <v>Coverage</v>
          </cell>
          <cell r="N6" t="str">
            <v>Loosely</v>
          </cell>
          <cell r="P6" t="str">
            <v>Well</v>
          </cell>
          <cell r="R6" t="str">
            <v>Age/Gender</v>
          </cell>
          <cell r="T6" t="str">
            <v>Contractual</v>
          </cell>
          <cell r="V6" t="str">
            <v>Coverage</v>
          </cell>
          <cell r="X6" t="str">
            <v>Well</v>
          </cell>
          <cell r="Z6" t="str">
            <v>Adj. Loosely</v>
          </cell>
          <cell r="AB6" t="str">
            <v>Level of</v>
          </cell>
          <cell r="AF6" t="str">
            <v>Trend</v>
          </cell>
          <cell r="AH6" t="str">
            <v>Final</v>
          </cell>
        </row>
        <row r="7">
          <cell r="D7" t="str">
            <v>Managed</v>
          </cell>
          <cell r="F7" t="str">
            <v>Utilization</v>
          </cell>
          <cell r="H7" t="str">
            <v>Utilization</v>
          </cell>
          <cell r="J7" t="str">
            <v>Utilization</v>
          </cell>
          <cell r="L7" t="str">
            <v>Utilization</v>
          </cell>
          <cell r="N7" t="str">
            <v>Managed</v>
          </cell>
          <cell r="P7" t="str">
            <v>Managed</v>
          </cell>
          <cell r="R7" t="str">
            <v>Utilization</v>
          </cell>
          <cell r="T7" t="str">
            <v>Utilization</v>
          </cell>
          <cell r="V7" t="str">
            <v>Utilization</v>
          </cell>
          <cell r="X7" t="str">
            <v>Managed</v>
          </cell>
          <cell r="Z7" t="str">
            <v>Managed</v>
          </cell>
          <cell r="AB7" t="str">
            <v>Healthcare</v>
          </cell>
          <cell r="AD7" t="str">
            <v>Blended</v>
          </cell>
          <cell r="AF7" t="str">
            <v>Utilization</v>
          </cell>
          <cell r="AH7" t="str">
            <v>Adjusted</v>
          </cell>
        </row>
        <row r="8">
          <cell r="B8" t="str">
            <v>BENEFIT</v>
          </cell>
          <cell r="D8" t="str">
            <v>Utilization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Utilization</v>
          </cell>
          <cell r="P8" t="str">
            <v>Utilization</v>
          </cell>
          <cell r="R8" t="str">
            <v>Adjustment</v>
          </cell>
          <cell r="T8" t="str">
            <v>Adjustment</v>
          </cell>
          <cell r="V8" t="str">
            <v>Adjustment</v>
          </cell>
          <cell r="X8" t="str">
            <v>Utilization</v>
          </cell>
          <cell r="Z8" t="str">
            <v>Ratio</v>
          </cell>
          <cell r="AB8" t="str">
            <v>Management</v>
          </cell>
          <cell r="AD8" t="str">
            <v>Utilization</v>
          </cell>
          <cell r="AF8" t="str">
            <v>Adjustment</v>
          </cell>
          <cell r="AH8" t="str">
            <v>Utilization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107.7</v>
          </cell>
          <cell r="F12">
            <v>1</v>
          </cell>
          <cell r="H12">
            <v>1</v>
          </cell>
          <cell r="J12">
            <v>1.02</v>
          </cell>
          <cell r="L12">
            <v>1</v>
          </cell>
          <cell r="N12">
            <v>109.9</v>
          </cell>
          <cell r="P12">
            <v>110.01084988959681</v>
          </cell>
          <cell r="R12">
            <v>1</v>
          </cell>
          <cell r="T12">
            <v>1</v>
          </cell>
          <cell r="V12">
            <v>1.02</v>
          </cell>
          <cell r="X12">
            <v>112.21106688738875</v>
          </cell>
          <cell r="Z12">
            <v>1.0210288160817902</v>
          </cell>
          <cell r="AB12">
            <v>1</v>
          </cell>
          <cell r="AD12">
            <v>112.2</v>
          </cell>
          <cell r="AF12">
            <v>1.0088999999999999</v>
          </cell>
          <cell r="AH12">
            <v>113.2</v>
          </cell>
        </row>
        <row r="13">
          <cell r="B13" t="str">
            <v xml:space="preserve">        Surgical</v>
          </cell>
          <cell r="D13">
            <v>91.7</v>
          </cell>
          <cell r="F13">
            <v>1</v>
          </cell>
          <cell r="H13">
            <v>1</v>
          </cell>
          <cell r="J13">
            <v>1.02</v>
          </cell>
          <cell r="L13">
            <v>1</v>
          </cell>
          <cell r="N13">
            <v>93.5</v>
          </cell>
          <cell r="P13">
            <v>40.200000000000003</v>
          </cell>
          <cell r="R13">
            <v>1</v>
          </cell>
          <cell r="T13">
            <v>1</v>
          </cell>
          <cell r="V13">
            <v>1.02</v>
          </cell>
          <cell r="X13">
            <v>41.004000000000005</v>
          </cell>
          <cell r="Z13">
            <v>0.43854545454545457</v>
          </cell>
          <cell r="AB13">
            <v>1</v>
          </cell>
          <cell r="AD13">
            <v>41</v>
          </cell>
          <cell r="AF13">
            <v>1.0088999999999999</v>
          </cell>
          <cell r="AH13">
            <v>41.4</v>
          </cell>
        </row>
        <row r="14">
          <cell r="B14" t="str">
            <v xml:space="preserve">        Psychiatric</v>
          </cell>
          <cell r="D14">
            <v>23.9</v>
          </cell>
          <cell r="F14">
            <v>1</v>
          </cell>
          <cell r="H14">
            <v>1</v>
          </cell>
          <cell r="J14">
            <v>1.02</v>
          </cell>
          <cell r="L14">
            <v>1</v>
          </cell>
          <cell r="N14">
            <v>24.4</v>
          </cell>
          <cell r="P14">
            <v>6</v>
          </cell>
          <cell r="R14">
            <v>1</v>
          </cell>
          <cell r="T14">
            <v>1</v>
          </cell>
          <cell r="V14">
            <v>1.02</v>
          </cell>
          <cell r="X14">
            <v>6.12</v>
          </cell>
          <cell r="Z14">
            <v>0.25081967213114759</v>
          </cell>
          <cell r="AB14">
            <v>1</v>
          </cell>
          <cell r="AD14">
            <v>6.1</v>
          </cell>
          <cell r="AF14">
            <v>1.0088999999999999</v>
          </cell>
          <cell r="AH14">
            <v>6.2</v>
          </cell>
        </row>
        <row r="15">
          <cell r="B15" t="str">
            <v xml:space="preserve">        Alcohol &amp; Drug Abuse</v>
          </cell>
          <cell r="D15">
            <v>15.8</v>
          </cell>
          <cell r="F15">
            <v>1</v>
          </cell>
          <cell r="H15">
            <v>1</v>
          </cell>
          <cell r="J15">
            <v>1.02</v>
          </cell>
          <cell r="L15">
            <v>1</v>
          </cell>
          <cell r="N15">
            <v>16.100000000000001</v>
          </cell>
          <cell r="P15">
            <v>3.6</v>
          </cell>
          <cell r="R15">
            <v>1</v>
          </cell>
          <cell r="T15">
            <v>1</v>
          </cell>
          <cell r="V15">
            <v>1.02</v>
          </cell>
          <cell r="X15">
            <v>3.6720000000000002</v>
          </cell>
          <cell r="Z15">
            <v>0.22807453416149068</v>
          </cell>
          <cell r="AB15">
            <v>1</v>
          </cell>
          <cell r="AD15">
            <v>3.7</v>
          </cell>
          <cell r="AF15">
            <v>1.0088999999999999</v>
          </cell>
          <cell r="AH15">
            <v>3.7</v>
          </cell>
        </row>
        <row r="16">
          <cell r="B16" t="str">
            <v xml:space="preserve">        Maternity Deliveries</v>
          </cell>
          <cell r="D16">
            <v>34.1</v>
          </cell>
          <cell r="F16">
            <v>1</v>
          </cell>
          <cell r="H16">
            <v>1</v>
          </cell>
          <cell r="J16">
            <v>1.02</v>
          </cell>
          <cell r="L16">
            <v>1</v>
          </cell>
          <cell r="N16">
            <v>34.799999999999997</v>
          </cell>
          <cell r="P16">
            <v>21.1</v>
          </cell>
          <cell r="R16">
            <v>1</v>
          </cell>
          <cell r="T16">
            <v>1</v>
          </cell>
          <cell r="V16">
            <v>1.02</v>
          </cell>
          <cell r="X16">
            <v>21.522000000000002</v>
          </cell>
          <cell r="Z16">
            <v>0.61844827586206907</v>
          </cell>
          <cell r="AB16">
            <v>1</v>
          </cell>
          <cell r="AD16">
            <v>21.5</v>
          </cell>
          <cell r="AF16">
            <v>1.0088999999999999</v>
          </cell>
          <cell r="AH16">
            <v>21.7</v>
          </cell>
        </row>
        <row r="17">
          <cell r="B17" t="str">
            <v xml:space="preserve">        Maternity Non-Deliveries</v>
          </cell>
          <cell r="D17">
            <v>3.4</v>
          </cell>
          <cell r="F17">
            <v>1</v>
          </cell>
          <cell r="H17">
            <v>1</v>
          </cell>
          <cell r="J17">
            <v>1.02</v>
          </cell>
          <cell r="L17">
            <v>1</v>
          </cell>
          <cell r="N17">
            <v>3.5</v>
          </cell>
          <cell r="P17">
            <v>1.4</v>
          </cell>
          <cell r="R17">
            <v>1</v>
          </cell>
          <cell r="T17">
            <v>1</v>
          </cell>
          <cell r="V17">
            <v>1.02</v>
          </cell>
          <cell r="X17">
            <v>1.4279999999999999</v>
          </cell>
          <cell r="Z17">
            <v>0.40799999999999997</v>
          </cell>
          <cell r="AB17">
            <v>1</v>
          </cell>
          <cell r="AD17">
            <v>1.4</v>
          </cell>
          <cell r="AF17">
            <v>1.0088999999999999</v>
          </cell>
          <cell r="AH17">
            <v>1.4</v>
          </cell>
        </row>
        <row r="18">
          <cell r="B18" t="str">
            <v xml:space="preserve">        Skilled Nursing Facility</v>
          </cell>
          <cell r="D18">
            <v>11.2</v>
          </cell>
          <cell r="F18">
            <v>1</v>
          </cell>
          <cell r="H18">
            <v>1</v>
          </cell>
          <cell r="J18">
            <v>1.02</v>
          </cell>
          <cell r="L18">
            <v>1</v>
          </cell>
          <cell r="N18">
            <v>11.4</v>
          </cell>
          <cell r="P18">
            <v>16.8</v>
          </cell>
          <cell r="R18">
            <v>1</v>
          </cell>
          <cell r="T18">
            <v>1</v>
          </cell>
          <cell r="V18">
            <v>1.02</v>
          </cell>
          <cell r="X18">
            <v>17.136000000000003</v>
          </cell>
          <cell r="Z18">
            <v>1.5031578947368422</v>
          </cell>
          <cell r="AB18">
            <v>1</v>
          </cell>
          <cell r="AD18">
            <v>17.100000000000001</v>
          </cell>
          <cell r="AF18">
            <v>1.0088999999999999</v>
          </cell>
          <cell r="AH18">
            <v>17.3</v>
          </cell>
        </row>
        <row r="24">
          <cell r="L24" t="str">
            <v>OON</v>
          </cell>
        </row>
        <row r="27">
          <cell r="D27" t="str">
            <v>(1)</v>
          </cell>
          <cell r="F27" t="str">
            <v>(2)</v>
          </cell>
          <cell r="H27" t="str">
            <v>(3)</v>
          </cell>
          <cell r="J27" t="str">
            <v>(4)</v>
          </cell>
          <cell r="L27" t="str">
            <v>(5)</v>
          </cell>
          <cell r="N27" t="str">
            <v>(6)</v>
          </cell>
          <cell r="P27" t="str">
            <v>(7)</v>
          </cell>
          <cell r="R27" t="str">
            <v>(8)</v>
          </cell>
          <cell r="T27" t="str">
            <v>(9)</v>
          </cell>
          <cell r="V27" t="str">
            <v>(10)</v>
          </cell>
          <cell r="X27" t="str">
            <v>(11)</v>
          </cell>
          <cell r="Z27" t="str">
            <v>(12)</v>
          </cell>
          <cell r="AB27" t="str">
            <v>(13)</v>
          </cell>
          <cell r="AD27" t="str">
            <v>(14)</v>
          </cell>
          <cell r="AF27" t="str">
            <v>(15)</v>
          </cell>
          <cell r="AH27" t="str">
            <v>(16)</v>
          </cell>
        </row>
        <row r="28">
          <cell r="T28" t="str">
            <v>Well</v>
          </cell>
          <cell r="V28" t="str">
            <v>Well</v>
          </cell>
          <cell r="Z28" t="str">
            <v>Adj. Well</v>
          </cell>
        </row>
        <row r="29">
          <cell r="D29" t="str">
            <v>Nationwide</v>
          </cell>
          <cell r="N29" t="str">
            <v>Adjusted</v>
          </cell>
          <cell r="P29" t="str">
            <v>Nationwide</v>
          </cell>
          <cell r="T29" t="str">
            <v>Managed</v>
          </cell>
          <cell r="V29" t="str">
            <v>Managed</v>
          </cell>
          <cell r="X29" t="str">
            <v>Adjusted</v>
          </cell>
          <cell r="Z29" t="str">
            <v>Managed to</v>
          </cell>
        </row>
        <row r="30">
          <cell r="D30" t="str">
            <v>Loosely</v>
          </cell>
          <cell r="F30" t="str">
            <v>Age/Gender</v>
          </cell>
          <cell r="H30" t="str">
            <v>Area</v>
          </cell>
          <cell r="J30" t="str">
            <v>Contractual</v>
          </cell>
          <cell r="L30" t="str">
            <v>Coverage</v>
          </cell>
          <cell r="N30" t="str">
            <v>Loosely</v>
          </cell>
          <cell r="P30" t="str">
            <v>Well</v>
          </cell>
          <cell r="R30" t="str">
            <v>Age/Gender</v>
          </cell>
          <cell r="T30" t="str">
            <v>Contractual</v>
          </cell>
          <cell r="V30" t="str">
            <v>Coverage</v>
          </cell>
          <cell r="X30" t="str">
            <v>Well</v>
          </cell>
          <cell r="Z30" t="str">
            <v>Adj. Loosely</v>
          </cell>
          <cell r="AB30" t="str">
            <v>Level of</v>
          </cell>
          <cell r="AF30" t="str">
            <v>Trend</v>
          </cell>
          <cell r="AH30" t="str">
            <v>Final</v>
          </cell>
        </row>
        <row r="31">
          <cell r="D31" t="str">
            <v>Managed</v>
          </cell>
          <cell r="F31" t="str">
            <v>Utilization</v>
          </cell>
          <cell r="H31" t="str">
            <v>Utilization</v>
          </cell>
          <cell r="J31" t="str">
            <v>Utilization</v>
          </cell>
          <cell r="L31" t="str">
            <v>Utilization</v>
          </cell>
          <cell r="N31" t="str">
            <v>Managed</v>
          </cell>
          <cell r="P31" t="str">
            <v>Managed</v>
          </cell>
          <cell r="R31" t="str">
            <v>Utilization</v>
          </cell>
          <cell r="T31" t="str">
            <v>Utilization</v>
          </cell>
          <cell r="V31" t="str">
            <v>Utilization</v>
          </cell>
          <cell r="X31" t="str">
            <v>Managed</v>
          </cell>
          <cell r="Z31" t="str">
            <v>Managed</v>
          </cell>
          <cell r="AB31" t="str">
            <v>Healthcare</v>
          </cell>
          <cell r="AD31" t="str">
            <v>Blended</v>
          </cell>
          <cell r="AF31" t="str">
            <v>Utilization</v>
          </cell>
          <cell r="AH31" t="str">
            <v>Adjusted</v>
          </cell>
        </row>
        <row r="32">
          <cell r="B32" t="str">
            <v>BENEFIT</v>
          </cell>
          <cell r="D32" t="str">
            <v>Utilization</v>
          </cell>
          <cell r="F32" t="str">
            <v>Adjustment</v>
          </cell>
          <cell r="H32" t="str">
            <v>Adjustment</v>
          </cell>
          <cell r="J32" t="str">
            <v>Adjustment</v>
          </cell>
          <cell r="L32" t="str">
            <v>Adjustment</v>
          </cell>
          <cell r="N32" t="str">
            <v>Utilization</v>
          </cell>
          <cell r="P32" t="str">
            <v>Utilization</v>
          </cell>
          <cell r="R32" t="str">
            <v>Adjustment</v>
          </cell>
          <cell r="T32" t="str">
            <v>Adjustment</v>
          </cell>
          <cell r="V32" t="str">
            <v>Adjustment</v>
          </cell>
          <cell r="X32" t="str">
            <v>Utilization</v>
          </cell>
          <cell r="Z32" t="str">
            <v>Ratio</v>
          </cell>
          <cell r="AB32" t="str">
            <v>Management</v>
          </cell>
          <cell r="AD32" t="str">
            <v>Utilization</v>
          </cell>
          <cell r="AF32" t="str">
            <v>Adjustment</v>
          </cell>
          <cell r="AH32" t="str">
            <v>Utilization</v>
          </cell>
        </row>
        <row r="34">
          <cell r="B34" t="str">
            <v>HOSPITAL</v>
          </cell>
        </row>
        <row r="35">
          <cell r="B35" t="str">
            <v>Hospital Inpatient</v>
          </cell>
        </row>
        <row r="36">
          <cell r="B36" t="str">
            <v xml:space="preserve">        Medical</v>
          </cell>
          <cell r="D36">
            <v>107.7</v>
          </cell>
          <cell r="F36">
            <v>1.1639462672000001</v>
          </cell>
          <cell r="H36">
            <v>0.89</v>
          </cell>
          <cell r="J36">
            <v>1</v>
          </cell>
          <cell r="L36">
            <v>1</v>
          </cell>
          <cell r="N36">
            <v>111.6</v>
          </cell>
          <cell r="P36">
            <v>56</v>
          </cell>
          <cell r="R36">
            <v>1.1639462672000001</v>
          </cell>
          <cell r="T36">
            <v>0.89</v>
          </cell>
          <cell r="V36">
            <v>1</v>
          </cell>
          <cell r="X36">
            <v>58.011081957248003</v>
          </cell>
          <cell r="Z36">
            <v>0.51981256234093198</v>
          </cell>
          <cell r="AB36">
            <v>0</v>
          </cell>
          <cell r="AD36">
            <v>111.6</v>
          </cell>
          <cell r="AF36">
            <v>1.0088999999999999</v>
          </cell>
          <cell r="AH36">
            <v>112.6</v>
          </cell>
        </row>
        <row r="37">
          <cell r="B37" t="str">
            <v xml:space="preserve">        Surgical</v>
          </cell>
          <cell r="D37">
            <v>91.7</v>
          </cell>
          <cell r="F37">
            <v>1.1639462672000001</v>
          </cell>
          <cell r="H37">
            <v>0.89</v>
          </cell>
          <cell r="J37">
            <v>1</v>
          </cell>
          <cell r="L37">
            <v>1</v>
          </cell>
          <cell r="N37">
            <v>95</v>
          </cell>
          <cell r="P37">
            <v>40.200000000000003</v>
          </cell>
          <cell r="R37">
            <v>1.1639462672000001</v>
          </cell>
          <cell r="T37">
            <v>0.89</v>
          </cell>
          <cell r="V37">
            <v>1</v>
          </cell>
          <cell r="X37">
            <v>41.643669547881608</v>
          </cell>
          <cell r="Z37">
            <v>0.43835441629349059</v>
          </cell>
          <cell r="AB37">
            <v>0</v>
          </cell>
          <cell r="AD37">
            <v>95</v>
          </cell>
          <cell r="AF37">
            <v>1.0088999999999999</v>
          </cell>
          <cell r="AH37">
            <v>95.8</v>
          </cell>
        </row>
        <row r="38">
          <cell r="B38" t="str">
            <v xml:space="preserve">        Psychiatric</v>
          </cell>
          <cell r="D38">
            <v>23.9</v>
          </cell>
          <cell r="F38">
            <v>1.1639462672000001</v>
          </cell>
          <cell r="H38">
            <v>0.89</v>
          </cell>
          <cell r="J38">
            <v>1</v>
          </cell>
          <cell r="L38">
            <v>1</v>
          </cell>
          <cell r="N38">
            <v>24.8</v>
          </cell>
          <cell r="P38">
            <v>6</v>
          </cell>
          <cell r="R38">
            <v>1.1639462672000001</v>
          </cell>
          <cell r="T38">
            <v>0.89</v>
          </cell>
          <cell r="V38">
            <v>1</v>
          </cell>
          <cell r="X38">
            <v>6.2154730668480003</v>
          </cell>
          <cell r="Z38">
            <v>0.25062391398580647</v>
          </cell>
          <cell r="AB38">
            <v>0</v>
          </cell>
          <cell r="AD38">
            <v>24.8</v>
          </cell>
          <cell r="AF38">
            <v>1.0088999999999999</v>
          </cell>
          <cell r="AH38">
            <v>25</v>
          </cell>
        </row>
        <row r="39">
          <cell r="B39" t="str">
            <v xml:space="preserve">        Alcohol &amp; Drug Abuse</v>
          </cell>
          <cell r="D39">
            <v>15.8</v>
          </cell>
          <cell r="F39">
            <v>1.1639462672000001</v>
          </cell>
          <cell r="H39">
            <v>0.89</v>
          </cell>
          <cell r="J39">
            <v>1</v>
          </cell>
          <cell r="L39">
            <v>1</v>
          </cell>
          <cell r="N39">
            <v>16.399999999999999</v>
          </cell>
          <cell r="P39">
            <v>3.6</v>
          </cell>
          <cell r="R39">
            <v>1.1639462672000001</v>
          </cell>
          <cell r="T39">
            <v>0.89</v>
          </cell>
          <cell r="V39">
            <v>1</v>
          </cell>
          <cell r="X39">
            <v>3.7292838401088004</v>
          </cell>
          <cell r="Z39">
            <v>0.22739535610419517</v>
          </cell>
          <cell r="AB39">
            <v>0</v>
          </cell>
          <cell r="AD39">
            <v>16.399999999999999</v>
          </cell>
          <cell r="AF39">
            <v>1.0088999999999999</v>
          </cell>
          <cell r="AH39">
            <v>16.5</v>
          </cell>
        </row>
        <row r="40">
          <cell r="B40" t="str">
            <v xml:space="preserve">        Maternity Deliveries</v>
          </cell>
          <cell r="D40">
            <v>34.1</v>
          </cell>
          <cell r="F40">
            <v>1.1639462672000001</v>
          </cell>
          <cell r="H40">
            <v>0.89</v>
          </cell>
          <cell r="J40">
            <v>1</v>
          </cell>
          <cell r="L40">
            <v>1</v>
          </cell>
          <cell r="N40">
            <v>35.299999999999997</v>
          </cell>
          <cell r="P40">
            <v>21.1</v>
          </cell>
          <cell r="R40">
            <v>1.1639462672000001</v>
          </cell>
          <cell r="T40">
            <v>0.89</v>
          </cell>
          <cell r="V40">
            <v>1</v>
          </cell>
          <cell r="X40">
            <v>21.857746951748801</v>
          </cell>
          <cell r="Z40">
            <v>0.61919963036115588</v>
          </cell>
          <cell r="AB40">
            <v>0</v>
          </cell>
          <cell r="AD40">
            <v>35.299999999999997</v>
          </cell>
          <cell r="AF40">
            <v>1.0088999999999999</v>
          </cell>
          <cell r="AH40">
            <v>35.6</v>
          </cell>
        </row>
        <row r="41">
          <cell r="B41" t="str">
            <v xml:space="preserve">        Maternity Non-Deliveries</v>
          </cell>
          <cell r="D41">
            <v>3.4</v>
          </cell>
          <cell r="F41">
            <v>1.1639462672000001</v>
          </cell>
          <cell r="H41">
            <v>0.89</v>
          </cell>
          <cell r="J41">
            <v>1</v>
          </cell>
          <cell r="L41">
            <v>1</v>
          </cell>
          <cell r="N41">
            <v>3.5</v>
          </cell>
          <cell r="P41">
            <v>1.4</v>
          </cell>
          <cell r="R41">
            <v>1.1639462672000001</v>
          </cell>
          <cell r="T41">
            <v>0.89</v>
          </cell>
          <cell r="V41">
            <v>1</v>
          </cell>
          <cell r="X41">
            <v>1.4502770489312</v>
          </cell>
          <cell r="Z41">
            <v>0.41436487112320003</v>
          </cell>
          <cell r="AB41">
            <v>0</v>
          </cell>
          <cell r="AD41">
            <v>3.5</v>
          </cell>
          <cell r="AF41">
            <v>1.0088999999999999</v>
          </cell>
          <cell r="AH41">
            <v>3.5</v>
          </cell>
        </row>
        <row r="42">
          <cell r="B42" t="str">
            <v xml:space="preserve">        Skilled Nursing Facility</v>
          </cell>
          <cell r="D42">
            <v>11.2</v>
          </cell>
          <cell r="F42">
            <v>1.1639462672000001</v>
          </cell>
          <cell r="H42">
            <v>0.89</v>
          </cell>
          <cell r="J42">
            <v>1</v>
          </cell>
          <cell r="L42">
            <v>1</v>
          </cell>
          <cell r="N42">
            <v>11.6</v>
          </cell>
          <cell r="P42">
            <v>16.8</v>
          </cell>
          <cell r="R42">
            <v>1.1639462672000001</v>
          </cell>
          <cell r="T42">
            <v>0.89</v>
          </cell>
          <cell r="V42">
            <v>1</v>
          </cell>
          <cell r="X42">
            <v>17.403324587174403</v>
          </cell>
          <cell r="Z42">
            <v>1.5002866023426209</v>
          </cell>
          <cell r="AB42">
            <v>0</v>
          </cell>
          <cell r="AD42">
            <v>11.6</v>
          </cell>
          <cell r="AF42">
            <v>1.0088999999999999</v>
          </cell>
          <cell r="AH42">
            <v>11.7</v>
          </cell>
        </row>
      </sheetData>
      <sheetData sheetId="1">
        <row r="1">
          <cell r="B1" t="str">
            <v>E.  Average Reimbursement Worksheet (Steps 17-26) - Average Reimbursement per Unit of Service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(1)</v>
          </cell>
          <cell r="R3" t="str">
            <v>(7)</v>
          </cell>
          <cell r="T3" t="str">
            <v>(8)</v>
          </cell>
          <cell r="V3" t="str">
            <v>(9)</v>
          </cell>
          <cell r="X3" t="str">
            <v>(10)</v>
          </cell>
        </row>
        <row r="4">
          <cell r="D4" t="str">
            <v>Nationwide</v>
          </cell>
          <cell r="N4" t="str">
            <v>Adjusted</v>
          </cell>
          <cell r="P4" t="str">
            <v>Nationwide</v>
          </cell>
          <cell r="T4" t="str">
            <v>Adjusted</v>
          </cell>
        </row>
        <row r="5">
          <cell r="D5" t="str">
            <v>Loosely</v>
          </cell>
          <cell r="F5" t="str">
            <v>Age/Gender</v>
          </cell>
          <cell r="H5" t="str">
            <v>Area</v>
          </cell>
          <cell r="J5" t="str">
            <v>Trend</v>
          </cell>
          <cell r="N5" t="str">
            <v>Loosely</v>
          </cell>
          <cell r="P5" t="str">
            <v>Well</v>
          </cell>
          <cell r="R5" t="str">
            <v>Well</v>
          </cell>
          <cell r="T5" t="str">
            <v>Well</v>
          </cell>
          <cell r="X5" t="str">
            <v>Final</v>
          </cell>
        </row>
        <row r="6">
          <cell r="D6" t="str">
            <v>Managed</v>
          </cell>
          <cell r="F6" t="str">
            <v>Average</v>
          </cell>
          <cell r="H6" t="str">
            <v>Average</v>
          </cell>
          <cell r="J6" t="str">
            <v>Average</v>
          </cell>
          <cell r="L6" t="str">
            <v>Negotiated</v>
          </cell>
          <cell r="N6" t="str">
            <v>Managed</v>
          </cell>
          <cell r="P6" t="str">
            <v>Managed</v>
          </cell>
          <cell r="R6" t="str">
            <v>Managed</v>
          </cell>
          <cell r="T6" t="str">
            <v>Managed</v>
          </cell>
          <cell r="V6" t="str">
            <v>Level of</v>
          </cell>
          <cell r="X6" t="str">
            <v>Adjusted</v>
          </cell>
        </row>
        <row r="7">
          <cell r="D7" t="str">
            <v>Average</v>
          </cell>
          <cell r="F7" t="str">
            <v>Charge</v>
          </cell>
          <cell r="H7" t="str">
            <v>Charge</v>
          </cell>
          <cell r="J7" t="str">
            <v>Charge</v>
          </cell>
          <cell r="L7" t="str">
            <v>Reimb.</v>
          </cell>
          <cell r="N7" t="str">
            <v>Average</v>
          </cell>
          <cell r="P7" t="str">
            <v>Average</v>
          </cell>
          <cell r="R7" t="str">
            <v>Intensity</v>
          </cell>
          <cell r="T7" t="str">
            <v>Average</v>
          </cell>
          <cell r="V7" t="str">
            <v>Healthcare</v>
          </cell>
          <cell r="X7" t="str">
            <v>Average</v>
          </cell>
        </row>
        <row r="8">
          <cell r="B8" t="str">
            <v>BENEFIT</v>
          </cell>
          <cell r="D8" t="str">
            <v>Charge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Reimb.</v>
          </cell>
          <cell r="P8" t="str">
            <v>Charge</v>
          </cell>
          <cell r="R8" t="str">
            <v>Factor</v>
          </cell>
          <cell r="T8" t="str">
            <v>Reimb.</v>
          </cell>
          <cell r="V8" t="str">
            <v>Management</v>
          </cell>
          <cell r="X8" t="str">
            <v>Reimb.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5669.09</v>
          </cell>
          <cell r="F12">
            <v>1</v>
          </cell>
          <cell r="H12">
            <v>1</v>
          </cell>
          <cell r="J12">
            <v>1.1657999999999999</v>
          </cell>
          <cell r="L12">
            <v>1</v>
          </cell>
          <cell r="N12">
            <v>6609.03</v>
          </cell>
          <cell r="P12">
            <v>2273.1032992446785</v>
          </cell>
          <cell r="R12">
            <v>0.40096440508876707</v>
          </cell>
          <cell r="T12">
            <v>2649.99</v>
          </cell>
          <cell r="V12">
            <v>1</v>
          </cell>
          <cell r="X12">
            <v>2649.99</v>
          </cell>
        </row>
        <row r="13">
          <cell r="B13" t="str">
            <v xml:space="preserve">        Surgical</v>
          </cell>
          <cell r="D13">
            <v>10507.6</v>
          </cell>
          <cell r="F13">
            <v>1</v>
          </cell>
          <cell r="H13">
            <v>1</v>
          </cell>
          <cell r="J13">
            <v>1.1657999999999999</v>
          </cell>
          <cell r="L13">
            <v>1</v>
          </cell>
          <cell r="N13">
            <v>12249.76</v>
          </cell>
          <cell r="P13">
            <v>10507.6</v>
          </cell>
          <cell r="R13">
            <v>1</v>
          </cell>
          <cell r="T13">
            <v>12249.76</v>
          </cell>
          <cell r="V13">
            <v>1</v>
          </cell>
          <cell r="X13">
            <v>12249.76</v>
          </cell>
        </row>
        <row r="14">
          <cell r="B14" t="str">
            <v xml:space="preserve">        Psychiatric</v>
          </cell>
          <cell r="D14">
            <v>2011.05</v>
          </cell>
          <cell r="F14">
            <v>1</v>
          </cell>
          <cell r="H14">
            <v>1</v>
          </cell>
          <cell r="J14">
            <v>1.1657999999999999</v>
          </cell>
          <cell r="L14">
            <v>1</v>
          </cell>
          <cell r="N14">
            <v>2344.48</v>
          </cell>
          <cell r="P14">
            <v>2011.05</v>
          </cell>
          <cell r="R14">
            <v>1</v>
          </cell>
          <cell r="T14">
            <v>2344.48</v>
          </cell>
          <cell r="V14">
            <v>1</v>
          </cell>
          <cell r="X14">
            <v>2344.48</v>
          </cell>
        </row>
        <row r="15">
          <cell r="B15" t="str">
            <v xml:space="preserve">        Alcohol &amp; Drug Abuse</v>
          </cell>
          <cell r="D15">
            <v>1141.1199999999999</v>
          </cell>
          <cell r="F15">
            <v>1</v>
          </cell>
          <cell r="H15">
            <v>1</v>
          </cell>
          <cell r="J15">
            <v>1.1657999999999999</v>
          </cell>
          <cell r="L15">
            <v>1</v>
          </cell>
          <cell r="N15">
            <v>1330.32</v>
          </cell>
          <cell r="P15">
            <v>1141.1199999999999</v>
          </cell>
          <cell r="R15">
            <v>1</v>
          </cell>
          <cell r="T15">
            <v>1330.32</v>
          </cell>
          <cell r="V15">
            <v>1</v>
          </cell>
          <cell r="X15">
            <v>1330.32</v>
          </cell>
        </row>
        <row r="16">
          <cell r="B16" t="str">
            <v xml:space="preserve">        Maternity Deliveries</v>
          </cell>
          <cell r="D16">
            <v>4950.67</v>
          </cell>
          <cell r="F16">
            <v>1</v>
          </cell>
          <cell r="H16">
            <v>1</v>
          </cell>
          <cell r="J16">
            <v>1.1657999999999999</v>
          </cell>
          <cell r="L16">
            <v>1</v>
          </cell>
          <cell r="N16">
            <v>5771.49</v>
          </cell>
          <cell r="P16">
            <v>4950.67</v>
          </cell>
          <cell r="R16">
            <v>1</v>
          </cell>
          <cell r="T16">
            <v>5771.49</v>
          </cell>
          <cell r="V16">
            <v>1</v>
          </cell>
          <cell r="X16">
            <v>5771.49</v>
          </cell>
        </row>
        <row r="17">
          <cell r="B17" t="str">
            <v xml:space="preserve">        Maternity Non-Deliveries</v>
          </cell>
          <cell r="D17">
            <v>3999.67</v>
          </cell>
          <cell r="F17">
            <v>1</v>
          </cell>
          <cell r="H17">
            <v>1</v>
          </cell>
          <cell r="J17">
            <v>1.1657999999999999</v>
          </cell>
          <cell r="L17">
            <v>1</v>
          </cell>
          <cell r="N17">
            <v>4662.82</v>
          </cell>
          <cell r="P17">
            <v>3999.67</v>
          </cell>
          <cell r="R17">
            <v>1</v>
          </cell>
          <cell r="T17">
            <v>4662.82</v>
          </cell>
          <cell r="V17">
            <v>1</v>
          </cell>
          <cell r="X17">
            <v>4662.82</v>
          </cell>
        </row>
        <row r="18">
          <cell r="B18" t="str">
            <v xml:space="preserve">        Skilled Nursing Facility</v>
          </cell>
          <cell r="D18">
            <v>992.67</v>
          </cell>
          <cell r="F18">
            <v>1</v>
          </cell>
          <cell r="H18">
            <v>1</v>
          </cell>
          <cell r="J18">
            <v>1.1657999999999999</v>
          </cell>
          <cell r="L18">
            <v>1</v>
          </cell>
          <cell r="N18">
            <v>1157.25</v>
          </cell>
          <cell r="P18">
            <v>992.67</v>
          </cell>
          <cell r="R18">
            <v>1</v>
          </cell>
          <cell r="T18">
            <v>1157.25</v>
          </cell>
          <cell r="V18">
            <v>1</v>
          </cell>
          <cell r="X18">
            <v>1157.25</v>
          </cell>
        </row>
        <row r="21">
          <cell r="F21" t="str">
            <v>OON</v>
          </cell>
        </row>
        <row r="23">
          <cell r="D23" t="str">
            <v>(1)</v>
          </cell>
          <cell r="F23" t="str">
            <v>(2)</v>
          </cell>
          <cell r="H23" t="str">
            <v>(3)</v>
          </cell>
          <cell r="J23" t="str">
            <v>(4)</v>
          </cell>
          <cell r="L23" t="str">
            <v>(5)</v>
          </cell>
          <cell r="N23" t="str">
            <v>(6)</v>
          </cell>
          <cell r="P23" t="str">
            <v>(1)</v>
          </cell>
          <cell r="R23" t="str">
            <v>(7)</v>
          </cell>
          <cell r="T23" t="str">
            <v>(8)</v>
          </cell>
          <cell r="V23" t="str">
            <v>(9)</v>
          </cell>
          <cell r="X23" t="str">
            <v>(10)</v>
          </cell>
        </row>
        <row r="24">
          <cell r="D24" t="str">
            <v>Nationwide</v>
          </cell>
          <cell r="N24" t="str">
            <v>Adjusted</v>
          </cell>
          <cell r="P24" t="str">
            <v>Nationwide</v>
          </cell>
          <cell r="T24" t="str">
            <v>Adjusted</v>
          </cell>
        </row>
        <row r="25">
          <cell r="D25" t="str">
            <v>Loosely</v>
          </cell>
          <cell r="F25" t="str">
            <v>Age/Gender</v>
          </cell>
          <cell r="H25" t="str">
            <v>Area</v>
          </cell>
          <cell r="J25" t="str">
            <v>Trend</v>
          </cell>
          <cell r="N25" t="str">
            <v>Loosely</v>
          </cell>
          <cell r="P25" t="str">
            <v>Loosely</v>
          </cell>
          <cell r="R25" t="str">
            <v>Well</v>
          </cell>
          <cell r="T25" t="str">
            <v>Well</v>
          </cell>
          <cell r="X25" t="str">
            <v>Final</v>
          </cell>
        </row>
        <row r="26">
          <cell r="D26" t="str">
            <v>Managed</v>
          </cell>
          <cell r="F26" t="str">
            <v>Average</v>
          </cell>
          <cell r="H26" t="str">
            <v>Average</v>
          </cell>
          <cell r="J26" t="str">
            <v>Average</v>
          </cell>
          <cell r="L26" t="str">
            <v>Negotiated</v>
          </cell>
          <cell r="N26" t="str">
            <v>Managed</v>
          </cell>
          <cell r="P26" t="str">
            <v>Managed</v>
          </cell>
          <cell r="R26" t="str">
            <v>Managed</v>
          </cell>
          <cell r="T26" t="str">
            <v>Managed</v>
          </cell>
          <cell r="V26" t="str">
            <v>Level of</v>
          </cell>
          <cell r="X26" t="str">
            <v>Adjusted</v>
          </cell>
        </row>
        <row r="27">
          <cell r="D27" t="str">
            <v>Average</v>
          </cell>
          <cell r="F27" t="str">
            <v>Charge</v>
          </cell>
          <cell r="H27" t="str">
            <v>Charge</v>
          </cell>
          <cell r="J27" t="str">
            <v>Charge</v>
          </cell>
          <cell r="L27" t="str">
            <v>Reimb.</v>
          </cell>
          <cell r="N27" t="str">
            <v>Average</v>
          </cell>
          <cell r="P27" t="str">
            <v>Average</v>
          </cell>
          <cell r="R27" t="str">
            <v>Intensity</v>
          </cell>
          <cell r="T27" t="str">
            <v>Average</v>
          </cell>
          <cell r="V27" t="str">
            <v>Healthcare</v>
          </cell>
          <cell r="X27" t="str">
            <v>Average</v>
          </cell>
        </row>
        <row r="28">
          <cell r="B28" t="str">
            <v>BENEFIT</v>
          </cell>
          <cell r="D28" t="str">
            <v>Charge</v>
          </cell>
          <cell r="F28" t="str">
            <v>Adjustment</v>
          </cell>
          <cell r="H28" t="str">
            <v>Adjustment</v>
          </cell>
          <cell r="J28" t="str">
            <v>Adjustment</v>
          </cell>
          <cell r="L28" t="str">
            <v>Adjustment</v>
          </cell>
          <cell r="N28" t="str">
            <v>Reimb.</v>
          </cell>
          <cell r="P28" t="str">
            <v>Charge</v>
          </cell>
          <cell r="R28" t="str">
            <v>Factor</v>
          </cell>
          <cell r="T28" t="str">
            <v>Reimb.</v>
          </cell>
          <cell r="V28" t="str">
            <v>Management</v>
          </cell>
          <cell r="X28" t="str">
            <v>Reimb.</v>
          </cell>
        </row>
        <row r="30">
          <cell r="B30" t="str">
            <v>HOSPITAL</v>
          </cell>
        </row>
        <row r="31">
          <cell r="B31" t="str">
            <v>Hospital Inpatient</v>
          </cell>
        </row>
        <row r="32">
          <cell r="B32" t="str">
            <v xml:space="preserve">        Medical</v>
          </cell>
          <cell r="D32">
            <v>5669.09</v>
          </cell>
          <cell r="F32">
            <v>1.0269703477000001</v>
          </cell>
          <cell r="H32">
            <v>0.71</v>
          </cell>
          <cell r="J32">
            <v>1.1657999999999999</v>
          </cell>
          <cell r="L32">
            <v>0.93300000000000005</v>
          </cell>
          <cell r="N32">
            <v>4496.09</v>
          </cell>
          <cell r="P32">
            <v>6154.2857142857092</v>
          </cell>
          <cell r="R32">
            <v>1.0855861724343252</v>
          </cell>
          <cell r="T32">
            <v>4880.8900000000003</v>
          </cell>
          <cell r="V32">
            <v>0</v>
          </cell>
          <cell r="X32">
            <v>4496.09</v>
          </cell>
        </row>
        <row r="33">
          <cell r="B33" t="str">
            <v xml:space="preserve">        Surgical</v>
          </cell>
          <cell r="D33">
            <v>10507.6</v>
          </cell>
          <cell r="F33">
            <v>1.0269703477000001</v>
          </cell>
          <cell r="H33">
            <v>0.71</v>
          </cell>
          <cell r="J33">
            <v>1.1657999999999999</v>
          </cell>
          <cell r="L33">
            <v>0.93300000000000005</v>
          </cell>
          <cell r="N33">
            <v>8333.4599999999991</v>
          </cell>
          <cell r="P33">
            <v>10507.6</v>
          </cell>
          <cell r="R33">
            <v>1</v>
          </cell>
          <cell r="T33">
            <v>8333.4599999999991</v>
          </cell>
          <cell r="V33">
            <v>0</v>
          </cell>
          <cell r="X33">
            <v>8333.4599999999991</v>
          </cell>
        </row>
        <row r="34">
          <cell r="B34" t="str">
            <v xml:space="preserve">        Psychiatric</v>
          </cell>
          <cell r="D34">
            <v>2011.05</v>
          </cell>
          <cell r="F34">
            <v>1.0269703477000001</v>
          </cell>
          <cell r="H34">
            <v>0.71</v>
          </cell>
          <cell r="J34">
            <v>1.1657999999999999</v>
          </cell>
          <cell r="L34">
            <v>0.93300000000000005</v>
          </cell>
          <cell r="N34">
            <v>1594.94</v>
          </cell>
          <cell r="P34">
            <v>2011.05</v>
          </cell>
          <cell r="R34">
            <v>1</v>
          </cell>
          <cell r="T34">
            <v>1594.94</v>
          </cell>
          <cell r="V34">
            <v>0</v>
          </cell>
          <cell r="X34">
            <v>1594.94</v>
          </cell>
        </row>
        <row r="35">
          <cell r="B35" t="str">
            <v xml:space="preserve">        Alcohol &amp; Drug Abuse</v>
          </cell>
          <cell r="D35">
            <v>1141.1199999999999</v>
          </cell>
          <cell r="F35">
            <v>1.0269703477000001</v>
          </cell>
          <cell r="H35">
            <v>0.71</v>
          </cell>
          <cell r="J35">
            <v>1.1657999999999999</v>
          </cell>
          <cell r="L35">
            <v>0.93300000000000005</v>
          </cell>
          <cell r="N35">
            <v>905.01</v>
          </cell>
          <cell r="P35">
            <v>1141.1199999999999</v>
          </cell>
          <cell r="R35">
            <v>1</v>
          </cell>
          <cell r="T35">
            <v>905.01</v>
          </cell>
          <cell r="V35">
            <v>0</v>
          </cell>
          <cell r="X35">
            <v>905.01</v>
          </cell>
        </row>
        <row r="36">
          <cell r="B36" t="str">
            <v xml:space="preserve">        Maternity Deliveries</v>
          </cell>
          <cell r="D36">
            <v>4950.67</v>
          </cell>
          <cell r="F36">
            <v>1.0269703477000001</v>
          </cell>
          <cell r="H36">
            <v>0.71</v>
          </cell>
          <cell r="J36">
            <v>1.1657999999999999</v>
          </cell>
          <cell r="L36">
            <v>0.93300000000000005</v>
          </cell>
          <cell r="N36">
            <v>3926.32</v>
          </cell>
          <cell r="P36">
            <v>4950.67</v>
          </cell>
          <cell r="R36">
            <v>1</v>
          </cell>
          <cell r="T36">
            <v>3926.32</v>
          </cell>
          <cell r="V36">
            <v>0</v>
          </cell>
          <cell r="X36">
            <v>3926.32</v>
          </cell>
        </row>
        <row r="37">
          <cell r="B37" t="str">
            <v xml:space="preserve">        Maternity Non-Deliveries</v>
          </cell>
          <cell r="D37">
            <v>3999.67</v>
          </cell>
          <cell r="F37">
            <v>1.0269703477000001</v>
          </cell>
          <cell r="H37">
            <v>0.71</v>
          </cell>
          <cell r="J37">
            <v>1.1657999999999999</v>
          </cell>
          <cell r="L37">
            <v>0.93300000000000005</v>
          </cell>
          <cell r="N37">
            <v>3172.09</v>
          </cell>
          <cell r="P37">
            <v>3999.67</v>
          </cell>
          <cell r="R37">
            <v>1</v>
          </cell>
          <cell r="T37">
            <v>3172.09</v>
          </cell>
          <cell r="V37">
            <v>0</v>
          </cell>
          <cell r="X37">
            <v>3172.09</v>
          </cell>
        </row>
        <row r="38">
          <cell r="B38" t="str">
            <v xml:space="preserve">        Skilled Nursing Facility</v>
          </cell>
          <cell r="D38">
            <v>992.67</v>
          </cell>
          <cell r="F38">
            <v>1.0269703477000001</v>
          </cell>
          <cell r="H38">
            <v>0.71</v>
          </cell>
          <cell r="J38">
            <v>1.1657999999999999</v>
          </cell>
          <cell r="L38">
            <v>0.93300000000000005</v>
          </cell>
          <cell r="N38">
            <v>787.28</v>
          </cell>
          <cell r="P38">
            <v>992.67</v>
          </cell>
          <cell r="R38">
            <v>1</v>
          </cell>
          <cell r="T38">
            <v>787.28</v>
          </cell>
          <cell r="V38">
            <v>0</v>
          </cell>
          <cell r="X38">
            <v>787.28</v>
          </cell>
        </row>
      </sheetData>
      <sheetData sheetId="2">
        <row r="1">
          <cell r="B1" t="str">
            <v>F.  Claim Cost Worksheet (Steps 27-31)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 Day"/>
      <sheetName val="7 Day"/>
      <sheetName val="14 Day"/>
      <sheetName val="30 Day"/>
      <sheetName val="60 Day"/>
      <sheetName val="91 Day"/>
      <sheetName val="182 Day"/>
      <sheetName val="365 Day"/>
      <sheetName val="730 Day"/>
      <sheetName val="Ultimate Term"/>
      <sheetName val="Incidenc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5">
          <cell r="A5">
            <v>30</v>
          </cell>
          <cell r="B5">
            <v>2.3800000000000002E-2</v>
          </cell>
          <cell r="C5">
            <v>1.6E-2</v>
          </cell>
        </row>
        <row r="6">
          <cell r="A6">
            <v>31</v>
          </cell>
          <cell r="B6">
            <v>2.4E-2</v>
          </cell>
          <cell r="C6">
            <v>1.61E-2</v>
          </cell>
        </row>
        <row r="7">
          <cell r="A7">
            <v>32</v>
          </cell>
          <cell r="B7">
            <v>2.4199999999999999E-2</v>
          </cell>
          <cell r="C7">
            <v>1.6199999999999999E-2</v>
          </cell>
        </row>
        <row r="8">
          <cell r="A8">
            <v>33</v>
          </cell>
          <cell r="B8">
            <v>2.4400000000000002E-2</v>
          </cell>
          <cell r="C8">
            <v>1.6299999999999999E-2</v>
          </cell>
        </row>
        <row r="9">
          <cell r="A9">
            <v>34</v>
          </cell>
          <cell r="B9">
            <v>2.46E-2</v>
          </cell>
          <cell r="C9">
            <v>1.6500000000000001E-2</v>
          </cell>
        </row>
        <row r="10">
          <cell r="A10">
            <v>35</v>
          </cell>
          <cell r="B10">
            <v>2.4899999999999999E-2</v>
          </cell>
          <cell r="C10">
            <v>1.67E-2</v>
          </cell>
        </row>
        <row r="11">
          <cell r="A11">
            <v>36</v>
          </cell>
          <cell r="B11">
            <v>2.5100000000000001E-2</v>
          </cell>
          <cell r="C11">
            <v>1.6799999999999999E-2</v>
          </cell>
        </row>
        <row r="12">
          <cell r="A12">
            <v>37</v>
          </cell>
          <cell r="B12">
            <v>2.5399999999999999E-2</v>
          </cell>
          <cell r="C12">
            <v>1.7000000000000001E-2</v>
          </cell>
        </row>
        <row r="13">
          <cell r="A13">
            <v>38</v>
          </cell>
          <cell r="B13">
            <v>2.58E-2</v>
          </cell>
          <cell r="C13">
            <v>1.7299999999999999E-2</v>
          </cell>
        </row>
        <row r="14">
          <cell r="A14">
            <v>39</v>
          </cell>
          <cell r="B14">
            <v>2.6100000000000002E-2</v>
          </cell>
          <cell r="C14">
            <v>1.7500000000000002E-2</v>
          </cell>
        </row>
        <row r="15">
          <cell r="A15">
            <v>40</v>
          </cell>
          <cell r="B15">
            <v>2.6499999999999999E-2</v>
          </cell>
          <cell r="C15">
            <v>1.78E-2</v>
          </cell>
        </row>
        <row r="16">
          <cell r="A16">
            <v>41</v>
          </cell>
          <cell r="B16">
            <v>2.7E-2</v>
          </cell>
          <cell r="C16">
            <v>1.8100000000000002E-2</v>
          </cell>
        </row>
        <row r="17">
          <cell r="A17">
            <v>42</v>
          </cell>
          <cell r="B17">
            <v>2.75E-2</v>
          </cell>
          <cell r="C17">
            <v>1.84E-2</v>
          </cell>
        </row>
        <row r="18">
          <cell r="A18">
            <v>43</v>
          </cell>
          <cell r="B18">
            <v>2.8000000000000001E-2</v>
          </cell>
          <cell r="C18">
            <v>1.8800000000000001E-2</v>
          </cell>
        </row>
        <row r="19">
          <cell r="A19">
            <v>44</v>
          </cell>
          <cell r="B19">
            <v>2.86E-2</v>
          </cell>
          <cell r="C19">
            <v>1.9199999999999998E-2</v>
          </cell>
        </row>
        <row r="20">
          <cell r="A20">
            <v>45</v>
          </cell>
          <cell r="B20">
            <v>2.92E-2</v>
          </cell>
          <cell r="C20">
            <v>1.9599999999999999E-2</v>
          </cell>
        </row>
        <row r="21">
          <cell r="A21">
            <v>46</v>
          </cell>
          <cell r="B21">
            <v>2.9899999999999999E-2</v>
          </cell>
          <cell r="C21">
            <v>0.02</v>
          </cell>
        </row>
        <row r="22">
          <cell r="A22">
            <v>47</v>
          </cell>
          <cell r="B22">
            <v>3.0599999999999999E-2</v>
          </cell>
          <cell r="C22">
            <v>2.0500000000000001E-2</v>
          </cell>
        </row>
        <row r="23">
          <cell r="A23">
            <v>48</v>
          </cell>
          <cell r="B23">
            <v>3.15E-2</v>
          </cell>
          <cell r="C23">
            <v>2.1100000000000001E-2</v>
          </cell>
        </row>
        <row r="24">
          <cell r="A24">
            <v>49</v>
          </cell>
          <cell r="B24">
            <v>3.2399999999999998E-2</v>
          </cell>
          <cell r="C24">
            <v>2.1700000000000001E-2</v>
          </cell>
        </row>
        <row r="25">
          <cell r="A25">
            <v>50</v>
          </cell>
          <cell r="B25">
            <v>3.3399999999999999E-2</v>
          </cell>
          <cell r="C25">
            <v>2.24E-2</v>
          </cell>
        </row>
        <row r="26">
          <cell r="A26">
            <v>51</v>
          </cell>
          <cell r="B26">
            <v>3.4500000000000003E-2</v>
          </cell>
          <cell r="C26">
            <v>2.3099999999999999E-2</v>
          </cell>
        </row>
        <row r="27">
          <cell r="A27">
            <v>52</v>
          </cell>
          <cell r="B27">
            <v>3.5700000000000003E-2</v>
          </cell>
          <cell r="C27">
            <v>2.3900000000000001E-2</v>
          </cell>
        </row>
        <row r="28">
          <cell r="A28">
            <v>53</v>
          </cell>
          <cell r="B28">
            <v>3.6999999999999998E-2</v>
          </cell>
          <cell r="C28">
            <v>2.4799999999999999E-2</v>
          </cell>
        </row>
        <row r="29">
          <cell r="A29">
            <v>54</v>
          </cell>
          <cell r="B29">
            <v>3.8399999999999997E-2</v>
          </cell>
          <cell r="C29">
            <v>2.5700000000000001E-2</v>
          </cell>
        </row>
        <row r="30">
          <cell r="A30">
            <v>55</v>
          </cell>
          <cell r="B30">
            <v>0.04</v>
          </cell>
          <cell r="C30">
            <v>2.6800000000000001E-2</v>
          </cell>
        </row>
        <row r="31">
          <cell r="A31">
            <v>56</v>
          </cell>
          <cell r="B31">
            <v>4.1700000000000001E-2</v>
          </cell>
          <cell r="C31">
            <v>2.7900000000000001E-2</v>
          </cell>
        </row>
        <row r="32">
          <cell r="A32">
            <v>57</v>
          </cell>
          <cell r="B32">
            <v>4.36E-2</v>
          </cell>
          <cell r="C32">
            <v>2.92E-2</v>
          </cell>
        </row>
        <row r="33">
          <cell r="A33">
            <v>58</v>
          </cell>
          <cell r="B33">
            <v>4.5600000000000002E-2</v>
          </cell>
          <cell r="C33">
            <v>3.0599999999999999E-2</v>
          </cell>
        </row>
        <row r="34">
          <cell r="A34">
            <v>59</v>
          </cell>
          <cell r="B34">
            <v>4.7899999999999998E-2</v>
          </cell>
          <cell r="C34">
            <v>3.2099999999999997E-2</v>
          </cell>
        </row>
        <row r="35">
          <cell r="A35">
            <v>60</v>
          </cell>
          <cell r="B35">
            <v>5.0299999999999997E-2</v>
          </cell>
          <cell r="C35">
            <v>3.3700000000000001E-2</v>
          </cell>
        </row>
        <row r="36">
          <cell r="A36">
            <v>61</v>
          </cell>
          <cell r="B36">
            <v>5.2999999999999999E-2</v>
          </cell>
          <cell r="C36">
            <v>3.5499999999999997E-2</v>
          </cell>
        </row>
        <row r="37">
          <cell r="A37">
            <v>62</v>
          </cell>
          <cell r="B37">
            <v>5.5899999999999998E-2</v>
          </cell>
          <cell r="C37">
            <v>3.7499999999999999E-2</v>
          </cell>
        </row>
        <row r="38">
          <cell r="A38">
            <v>63</v>
          </cell>
          <cell r="B38">
            <v>5.9200000000000003E-2</v>
          </cell>
          <cell r="C38">
            <v>3.9699999999999999E-2</v>
          </cell>
        </row>
        <row r="39">
          <cell r="A39">
            <v>64</v>
          </cell>
          <cell r="B39">
            <v>6.2700000000000006E-2</v>
          </cell>
          <cell r="C39">
            <v>4.2000000000000003E-2</v>
          </cell>
        </row>
        <row r="40">
          <cell r="A40">
            <v>65</v>
          </cell>
          <cell r="B40">
            <v>6.6500000000000004E-2</v>
          </cell>
          <cell r="C40">
            <v>4.4600000000000001E-2</v>
          </cell>
        </row>
        <row r="41">
          <cell r="A41">
            <v>66</v>
          </cell>
          <cell r="B41">
            <v>7.0699999999999999E-2</v>
          </cell>
          <cell r="C41">
            <v>4.7399999999999998E-2</v>
          </cell>
        </row>
        <row r="42">
          <cell r="A42">
            <v>67</v>
          </cell>
          <cell r="B42">
            <v>7.5300000000000006E-2</v>
          </cell>
          <cell r="C42">
            <v>5.04E-2</v>
          </cell>
        </row>
        <row r="43">
          <cell r="A43">
            <v>68</v>
          </cell>
          <cell r="B43">
            <v>8.0199999999999994E-2</v>
          </cell>
          <cell r="C43">
            <v>5.3800000000000001E-2</v>
          </cell>
        </row>
        <row r="44">
          <cell r="A44">
            <v>69</v>
          </cell>
          <cell r="B44">
            <v>8.5699999999999998E-2</v>
          </cell>
          <cell r="C44">
            <v>5.74E-2</v>
          </cell>
        </row>
        <row r="45">
          <cell r="A45">
            <v>70</v>
          </cell>
          <cell r="B45">
            <v>9.1600000000000001E-2</v>
          </cell>
          <cell r="C45">
            <v>6.1400000000000003E-2</v>
          </cell>
        </row>
        <row r="46">
          <cell r="A46">
            <v>71</v>
          </cell>
          <cell r="B46">
            <v>9.8599999999999993E-2</v>
          </cell>
          <cell r="C46">
            <v>6.5699999999999995E-2</v>
          </cell>
        </row>
        <row r="47">
          <cell r="A47">
            <v>72</v>
          </cell>
          <cell r="B47">
            <v>0.1051</v>
          </cell>
          <cell r="C47">
            <v>7.0400000000000004E-2</v>
          </cell>
        </row>
        <row r="48">
          <cell r="A48">
            <v>73</v>
          </cell>
          <cell r="B48">
            <v>0.11269999999999999</v>
          </cell>
          <cell r="C48">
            <v>7.5499999999999998E-2</v>
          </cell>
        </row>
        <row r="49">
          <cell r="A49">
            <v>74</v>
          </cell>
          <cell r="B49">
            <v>0.121</v>
          </cell>
          <cell r="C49">
            <v>8.1100000000000005E-2</v>
          </cell>
        </row>
        <row r="50">
          <cell r="A50">
            <v>75</v>
          </cell>
          <cell r="B50">
            <v>0.13009999999999999</v>
          </cell>
          <cell r="C50">
            <v>8.7099999999999997E-2</v>
          </cell>
        </row>
        <row r="51">
          <cell r="A51">
            <v>76</v>
          </cell>
          <cell r="B51">
            <v>0.13980000000000001</v>
          </cell>
          <cell r="C51">
            <v>9.3700000000000006E-2</v>
          </cell>
        </row>
        <row r="52">
          <cell r="A52">
            <v>77</v>
          </cell>
          <cell r="B52">
            <v>0.15040000000000001</v>
          </cell>
          <cell r="C52">
            <v>0.1008</v>
          </cell>
        </row>
        <row r="53">
          <cell r="A53">
            <v>78</v>
          </cell>
          <cell r="B53">
            <v>0.16189999999999999</v>
          </cell>
          <cell r="C53">
            <v>0.1085</v>
          </cell>
        </row>
        <row r="54">
          <cell r="A54">
            <v>79</v>
          </cell>
          <cell r="B54">
            <v>0.17430000000000001</v>
          </cell>
          <cell r="C54">
            <v>0.1168</v>
          </cell>
        </row>
        <row r="55">
          <cell r="A55">
            <v>80</v>
          </cell>
          <cell r="B55">
            <v>0.18779999999999999</v>
          </cell>
          <cell r="C55">
            <v>0.1258</v>
          </cell>
        </row>
        <row r="56">
          <cell r="A56">
            <v>81</v>
          </cell>
          <cell r="B56">
            <v>0.20219999999999999</v>
          </cell>
          <cell r="C56">
            <v>0.13550000000000001</v>
          </cell>
        </row>
        <row r="57">
          <cell r="A57">
            <v>82</v>
          </cell>
          <cell r="B57">
            <v>0.21779999999999999</v>
          </cell>
          <cell r="C57">
            <v>0.1459</v>
          </cell>
        </row>
        <row r="58">
          <cell r="A58">
            <v>83</v>
          </cell>
          <cell r="B58">
            <v>0.23449999999999999</v>
          </cell>
          <cell r="C58">
            <v>0.15709999999999999</v>
          </cell>
        </row>
        <row r="59">
          <cell r="A59">
            <v>84</v>
          </cell>
          <cell r="B59">
            <v>0.2525</v>
          </cell>
          <cell r="C59">
            <v>0.1691</v>
          </cell>
        </row>
        <row r="60">
          <cell r="A60">
            <v>85</v>
          </cell>
          <cell r="B60">
            <v>0.2717</v>
          </cell>
          <cell r="C60">
            <v>0.182</v>
          </cell>
        </row>
        <row r="61">
          <cell r="A61">
            <v>86</v>
          </cell>
          <cell r="B61">
            <v>0.29220000000000002</v>
          </cell>
          <cell r="C61">
            <v>0.1958</v>
          </cell>
        </row>
        <row r="62">
          <cell r="A62">
            <v>87</v>
          </cell>
          <cell r="B62">
            <v>0.314</v>
          </cell>
          <cell r="C62">
            <v>0.2104</v>
          </cell>
        </row>
        <row r="63">
          <cell r="A63">
            <v>88</v>
          </cell>
          <cell r="B63">
            <v>0.3372</v>
          </cell>
          <cell r="C63">
            <v>0.22589999999999999</v>
          </cell>
        </row>
        <row r="64">
          <cell r="A64">
            <v>89</v>
          </cell>
          <cell r="B64">
            <v>0.36180000000000001</v>
          </cell>
          <cell r="C64">
            <v>0.2424</v>
          </cell>
        </row>
        <row r="65">
          <cell r="A65">
            <v>90</v>
          </cell>
          <cell r="B65">
            <v>0.38769999999999999</v>
          </cell>
          <cell r="C65">
            <v>0.25979999999999998</v>
          </cell>
        </row>
        <row r="66">
          <cell r="A66">
            <v>91</v>
          </cell>
          <cell r="B66">
            <v>0.41489999999999999</v>
          </cell>
          <cell r="C66">
            <v>0.27800000000000002</v>
          </cell>
        </row>
        <row r="67">
          <cell r="A67">
            <v>92</v>
          </cell>
          <cell r="B67">
            <v>0.44350000000000001</v>
          </cell>
          <cell r="C67">
            <v>0.29709999999999998</v>
          </cell>
        </row>
        <row r="68">
          <cell r="A68">
            <v>93</v>
          </cell>
          <cell r="B68">
            <v>0.47320000000000001</v>
          </cell>
          <cell r="C68">
            <v>0.31709999999999999</v>
          </cell>
        </row>
        <row r="69">
          <cell r="A69">
            <v>94</v>
          </cell>
          <cell r="B69">
            <v>0.50409999999999999</v>
          </cell>
          <cell r="C69">
            <v>0.33779999999999999</v>
          </cell>
        </row>
        <row r="70">
          <cell r="A70">
            <v>95</v>
          </cell>
          <cell r="B70">
            <v>0.53600000000000003</v>
          </cell>
          <cell r="C70">
            <v>0.35909999999999997</v>
          </cell>
        </row>
        <row r="71">
          <cell r="A71">
            <v>96</v>
          </cell>
          <cell r="B71">
            <v>0.56859999999999999</v>
          </cell>
          <cell r="C71">
            <v>0.38009999999999999</v>
          </cell>
        </row>
        <row r="72">
          <cell r="A72">
            <v>97</v>
          </cell>
          <cell r="B72">
            <v>0.60199999999999998</v>
          </cell>
          <cell r="C72">
            <v>0.40329999999999999</v>
          </cell>
        </row>
        <row r="73">
          <cell r="A73">
            <v>98</v>
          </cell>
          <cell r="B73">
            <v>0.63570000000000004</v>
          </cell>
          <cell r="C73">
            <v>0.4259</v>
          </cell>
        </row>
        <row r="74">
          <cell r="A74">
            <v>99</v>
          </cell>
          <cell r="B74">
            <v>0.66949999999999998</v>
          </cell>
          <cell r="C74">
            <v>0.4486</v>
          </cell>
        </row>
      </sheetData>
      <sheetData sheetId="10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 Day"/>
      <sheetName val="7 Day"/>
      <sheetName val="14 Day"/>
      <sheetName val="30 Day"/>
      <sheetName val="60 Day"/>
      <sheetName val="91 Day"/>
      <sheetName val="182 Day"/>
      <sheetName val="365 Day"/>
      <sheetName val="730 Day"/>
      <sheetName val="Ultimate Term"/>
      <sheetName val="Incidenc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5">
          <cell r="A5">
            <v>30</v>
          </cell>
          <cell r="B5">
            <v>2.3800000000000002E-2</v>
          </cell>
          <cell r="C5">
            <v>1.6E-2</v>
          </cell>
        </row>
        <row r="6">
          <cell r="A6">
            <v>31</v>
          </cell>
          <cell r="B6">
            <v>2.4E-2</v>
          </cell>
          <cell r="C6">
            <v>1.61E-2</v>
          </cell>
        </row>
        <row r="7">
          <cell r="A7">
            <v>32</v>
          </cell>
          <cell r="B7">
            <v>2.4199999999999999E-2</v>
          </cell>
          <cell r="C7">
            <v>1.6199999999999999E-2</v>
          </cell>
        </row>
        <row r="8">
          <cell r="A8">
            <v>33</v>
          </cell>
          <cell r="B8">
            <v>2.4400000000000002E-2</v>
          </cell>
          <cell r="C8">
            <v>1.6299999999999999E-2</v>
          </cell>
        </row>
        <row r="9">
          <cell r="A9">
            <v>34</v>
          </cell>
          <cell r="B9">
            <v>2.46E-2</v>
          </cell>
          <cell r="C9">
            <v>1.6500000000000001E-2</v>
          </cell>
        </row>
        <row r="10">
          <cell r="A10">
            <v>35</v>
          </cell>
          <cell r="B10">
            <v>2.4899999999999999E-2</v>
          </cell>
          <cell r="C10">
            <v>1.67E-2</v>
          </cell>
        </row>
        <row r="11">
          <cell r="A11">
            <v>36</v>
          </cell>
          <cell r="B11">
            <v>2.5100000000000001E-2</v>
          </cell>
          <cell r="C11">
            <v>1.6799999999999999E-2</v>
          </cell>
        </row>
        <row r="12">
          <cell r="A12">
            <v>37</v>
          </cell>
          <cell r="B12">
            <v>2.5399999999999999E-2</v>
          </cell>
          <cell r="C12">
            <v>1.7000000000000001E-2</v>
          </cell>
        </row>
        <row r="13">
          <cell r="A13">
            <v>38</v>
          </cell>
          <cell r="B13">
            <v>2.58E-2</v>
          </cell>
          <cell r="C13">
            <v>1.7299999999999999E-2</v>
          </cell>
        </row>
        <row r="14">
          <cell r="A14">
            <v>39</v>
          </cell>
          <cell r="B14">
            <v>2.6100000000000002E-2</v>
          </cell>
          <cell r="C14">
            <v>1.7500000000000002E-2</v>
          </cell>
        </row>
        <row r="15">
          <cell r="A15">
            <v>40</v>
          </cell>
          <cell r="B15">
            <v>2.6499999999999999E-2</v>
          </cell>
          <cell r="C15">
            <v>1.78E-2</v>
          </cell>
        </row>
        <row r="16">
          <cell r="A16">
            <v>41</v>
          </cell>
          <cell r="B16">
            <v>2.7E-2</v>
          </cell>
          <cell r="C16">
            <v>1.8100000000000002E-2</v>
          </cell>
        </row>
        <row r="17">
          <cell r="A17">
            <v>42</v>
          </cell>
          <cell r="B17">
            <v>2.75E-2</v>
          </cell>
          <cell r="C17">
            <v>1.84E-2</v>
          </cell>
        </row>
        <row r="18">
          <cell r="A18">
            <v>43</v>
          </cell>
          <cell r="B18">
            <v>2.8000000000000001E-2</v>
          </cell>
          <cell r="C18">
            <v>1.8800000000000001E-2</v>
          </cell>
        </row>
        <row r="19">
          <cell r="A19">
            <v>44</v>
          </cell>
          <cell r="B19">
            <v>2.86E-2</v>
          </cell>
          <cell r="C19">
            <v>1.9199999999999998E-2</v>
          </cell>
        </row>
        <row r="20">
          <cell r="A20">
            <v>45</v>
          </cell>
          <cell r="B20">
            <v>2.92E-2</v>
          </cell>
          <cell r="C20">
            <v>1.9599999999999999E-2</v>
          </cell>
        </row>
        <row r="21">
          <cell r="A21">
            <v>46</v>
          </cell>
          <cell r="B21">
            <v>2.9899999999999999E-2</v>
          </cell>
          <cell r="C21">
            <v>0.02</v>
          </cell>
        </row>
        <row r="22">
          <cell r="A22">
            <v>47</v>
          </cell>
          <cell r="B22">
            <v>3.0599999999999999E-2</v>
          </cell>
          <cell r="C22">
            <v>2.0500000000000001E-2</v>
          </cell>
        </row>
        <row r="23">
          <cell r="A23">
            <v>48</v>
          </cell>
          <cell r="B23">
            <v>3.15E-2</v>
          </cell>
          <cell r="C23">
            <v>2.1100000000000001E-2</v>
          </cell>
        </row>
        <row r="24">
          <cell r="A24">
            <v>49</v>
          </cell>
          <cell r="B24">
            <v>3.2399999999999998E-2</v>
          </cell>
          <cell r="C24">
            <v>2.1700000000000001E-2</v>
          </cell>
        </row>
        <row r="25">
          <cell r="A25">
            <v>50</v>
          </cell>
          <cell r="B25">
            <v>3.3399999999999999E-2</v>
          </cell>
          <cell r="C25">
            <v>2.24E-2</v>
          </cell>
        </row>
        <row r="26">
          <cell r="A26">
            <v>51</v>
          </cell>
          <cell r="B26">
            <v>3.4500000000000003E-2</v>
          </cell>
          <cell r="C26">
            <v>2.3099999999999999E-2</v>
          </cell>
        </row>
        <row r="27">
          <cell r="A27">
            <v>52</v>
          </cell>
          <cell r="B27">
            <v>3.5700000000000003E-2</v>
          </cell>
          <cell r="C27">
            <v>2.3900000000000001E-2</v>
          </cell>
        </row>
        <row r="28">
          <cell r="A28">
            <v>53</v>
          </cell>
          <cell r="B28">
            <v>3.6999999999999998E-2</v>
          </cell>
          <cell r="C28">
            <v>2.4799999999999999E-2</v>
          </cell>
        </row>
        <row r="29">
          <cell r="A29">
            <v>54</v>
          </cell>
          <cell r="B29">
            <v>3.8399999999999997E-2</v>
          </cell>
          <cell r="C29">
            <v>2.5700000000000001E-2</v>
          </cell>
        </row>
        <row r="30">
          <cell r="A30">
            <v>55</v>
          </cell>
          <cell r="B30">
            <v>0.04</v>
          </cell>
          <cell r="C30">
            <v>2.6800000000000001E-2</v>
          </cell>
        </row>
        <row r="31">
          <cell r="A31">
            <v>56</v>
          </cell>
          <cell r="B31">
            <v>4.1700000000000001E-2</v>
          </cell>
          <cell r="C31">
            <v>2.7900000000000001E-2</v>
          </cell>
        </row>
        <row r="32">
          <cell r="A32">
            <v>57</v>
          </cell>
          <cell r="B32">
            <v>4.36E-2</v>
          </cell>
          <cell r="C32">
            <v>2.92E-2</v>
          </cell>
        </row>
        <row r="33">
          <cell r="A33">
            <v>58</v>
          </cell>
          <cell r="B33">
            <v>4.5600000000000002E-2</v>
          </cell>
          <cell r="C33">
            <v>3.0599999999999999E-2</v>
          </cell>
        </row>
        <row r="34">
          <cell r="A34">
            <v>59</v>
          </cell>
          <cell r="B34">
            <v>4.7899999999999998E-2</v>
          </cell>
          <cell r="C34">
            <v>3.2099999999999997E-2</v>
          </cell>
        </row>
        <row r="35">
          <cell r="A35">
            <v>60</v>
          </cell>
          <cell r="B35">
            <v>5.0299999999999997E-2</v>
          </cell>
          <cell r="C35">
            <v>3.3700000000000001E-2</v>
          </cell>
        </row>
        <row r="36">
          <cell r="A36">
            <v>61</v>
          </cell>
          <cell r="B36">
            <v>5.2999999999999999E-2</v>
          </cell>
          <cell r="C36">
            <v>3.5499999999999997E-2</v>
          </cell>
        </row>
        <row r="37">
          <cell r="A37">
            <v>62</v>
          </cell>
          <cell r="B37">
            <v>5.5899999999999998E-2</v>
          </cell>
          <cell r="C37">
            <v>3.7499999999999999E-2</v>
          </cell>
        </row>
        <row r="38">
          <cell r="A38">
            <v>63</v>
          </cell>
          <cell r="B38">
            <v>5.9200000000000003E-2</v>
          </cell>
          <cell r="C38">
            <v>3.9699999999999999E-2</v>
          </cell>
        </row>
        <row r="39">
          <cell r="A39">
            <v>64</v>
          </cell>
          <cell r="B39">
            <v>6.2700000000000006E-2</v>
          </cell>
          <cell r="C39">
            <v>4.2000000000000003E-2</v>
          </cell>
        </row>
        <row r="40">
          <cell r="A40">
            <v>65</v>
          </cell>
          <cell r="B40">
            <v>6.6500000000000004E-2</v>
          </cell>
          <cell r="C40">
            <v>4.4600000000000001E-2</v>
          </cell>
        </row>
        <row r="41">
          <cell r="A41">
            <v>66</v>
          </cell>
          <cell r="B41">
            <v>7.0699999999999999E-2</v>
          </cell>
          <cell r="C41">
            <v>4.7399999999999998E-2</v>
          </cell>
        </row>
        <row r="42">
          <cell r="A42">
            <v>67</v>
          </cell>
          <cell r="B42">
            <v>7.5300000000000006E-2</v>
          </cell>
          <cell r="C42">
            <v>5.04E-2</v>
          </cell>
        </row>
        <row r="43">
          <cell r="A43">
            <v>68</v>
          </cell>
          <cell r="B43">
            <v>8.0199999999999994E-2</v>
          </cell>
          <cell r="C43">
            <v>5.3800000000000001E-2</v>
          </cell>
        </row>
        <row r="44">
          <cell r="A44">
            <v>69</v>
          </cell>
          <cell r="B44">
            <v>8.5699999999999998E-2</v>
          </cell>
          <cell r="C44">
            <v>5.74E-2</v>
          </cell>
        </row>
        <row r="45">
          <cell r="A45">
            <v>70</v>
          </cell>
          <cell r="B45">
            <v>9.1600000000000001E-2</v>
          </cell>
          <cell r="C45">
            <v>6.1400000000000003E-2</v>
          </cell>
        </row>
        <row r="46">
          <cell r="A46">
            <v>71</v>
          </cell>
          <cell r="B46">
            <v>9.8599999999999993E-2</v>
          </cell>
          <cell r="C46">
            <v>6.5699999999999995E-2</v>
          </cell>
        </row>
        <row r="47">
          <cell r="A47">
            <v>72</v>
          </cell>
          <cell r="B47">
            <v>0.1051</v>
          </cell>
          <cell r="C47">
            <v>7.0400000000000004E-2</v>
          </cell>
        </row>
        <row r="48">
          <cell r="A48">
            <v>73</v>
          </cell>
          <cell r="B48">
            <v>0.11269999999999999</v>
          </cell>
          <cell r="C48">
            <v>7.5499999999999998E-2</v>
          </cell>
        </row>
        <row r="49">
          <cell r="A49">
            <v>74</v>
          </cell>
          <cell r="B49">
            <v>0.121</v>
          </cell>
          <cell r="C49">
            <v>8.1100000000000005E-2</v>
          </cell>
        </row>
        <row r="50">
          <cell r="A50">
            <v>75</v>
          </cell>
          <cell r="B50">
            <v>0.13009999999999999</v>
          </cell>
          <cell r="C50">
            <v>8.7099999999999997E-2</v>
          </cell>
        </row>
        <row r="51">
          <cell r="A51">
            <v>76</v>
          </cell>
          <cell r="B51">
            <v>0.13980000000000001</v>
          </cell>
          <cell r="C51">
            <v>9.3700000000000006E-2</v>
          </cell>
        </row>
        <row r="52">
          <cell r="A52">
            <v>77</v>
          </cell>
          <cell r="B52">
            <v>0.15040000000000001</v>
          </cell>
          <cell r="C52">
            <v>0.1008</v>
          </cell>
        </row>
        <row r="53">
          <cell r="A53">
            <v>78</v>
          </cell>
          <cell r="B53">
            <v>0.16189999999999999</v>
          </cell>
          <cell r="C53">
            <v>0.1085</v>
          </cell>
        </row>
        <row r="54">
          <cell r="A54">
            <v>79</v>
          </cell>
          <cell r="B54">
            <v>0.17430000000000001</v>
          </cell>
          <cell r="C54">
            <v>0.1168</v>
          </cell>
        </row>
        <row r="55">
          <cell r="A55">
            <v>80</v>
          </cell>
          <cell r="B55">
            <v>0.18779999999999999</v>
          </cell>
          <cell r="C55">
            <v>0.1258</v>
          </cell>
        </row>
        <row r="56">
          <cell r="A56">
            <v>81</v>
          </cell>
          <cell r="B56">
            <v>0.20219999999999999</v>
          </cell>
          <cell r="C56">
            <v>0.13550000000000001</v>
          </cell>
        </row>
        <row r="57">
          <cell r="A57">
            <v>82</v>
          </cell>
          <cell r="B57">
            <v>0.21779999999999999</v>
          </cell>
          <cell r="C57">
            <v>0.1459</v>
          </cell>
        </row>
        <row r="58">
          <cell r="A58">
            <v>83</v>
          </cell>
          <cell r="B58">
            <v>0.23449999999999999</v>
          </cell>
          <cell r="C58">
            <v>0.15709999999999999</v>
          </cell>
        </row>
        <row r="59">
          <cell r="A59">
            <v>84</v>
          </cell>
          <cell r="B59">
            <v>0.2525</v>
          </cell>
          <cell r="C59">
            <v>0.1691</v>
          </cell>
        </row>
        <row r="60">
          <cell r="A60">
            <v>85</v>
          </cell>
          <cell r="B60">
            <v>0.2717</v>
          </cell>
          <cell r="C60">
            <v>0.182</v>
          </cell>
        </row>
        <row r="61">
          <cell r="A61">
            <v>86</v>
          </cell>
          <cell r="B61">
            <v>0.29220000000000002</v>
          </cell>
          <cell r="C61">
            <v>0.1958</v>
          </cell>
        </row>
        <row r="62">
          <cell r="A62">
            <v>87</v>
          </cell>
          <cell r="B62">
            <v>0.314</v>
          </cell>
          <cell r="C62">
            <v>0.2104</v>
          </cell>
        </row>
        <row r="63">
          <cell r="A63">
            <v>88</v>
          </cell>
          <cell r="B63">
            <v>0.3372</v>
          </cell>
          <cell r="C63">
            <v>0.22589999999999999</v>
          </cell>
        </row>
        <row r="64">
          <cell r="A64">
            <v>89</v>
          </cell>
          <cell r="B64">
            <v>0.36180000000000001</v>
          </cell>
          <cell r="C64">
            <v>0.2424</v>
          </cell>
        </row>
        <row r="65">
          <cell r="A65">
            <v>90</v>
          </cell>
          <cell r="B65">
            <v>0.38769999999999999</v>
          </cell>
          <cell r="C65">
            <v>0.25979999999999998</v>
          </cell>
        </row>
        <row r="66">
          <cell r="A66">
            <v>91</v>
          </cell>
          <cell r="B66">
            <v>0.41489999999999999</v>
          </cell>
          <cell r="C66">
            <v>0.27800000000000002</v>
          </cell>
        </row>
        <row r="67">
          <cell r="A67">
            <v>92</v>
          </cell>
          <cell r="B67">
            <v>0.44350000000000001</v>
          </cell>
          <cell r="C67">
            <v>0.29709999999999998</v>
          </cell>
        </row>
        <row r="68">
          <cell r="A68">
            <v>93</v>
          </cell>
          <cell r="B68">
            <v>0.47320000000000001</v>
          </cell>
          <cell r="C68">
            <v>0.31709999999999999</v>
          </cell>
        </row>
        <row r="69">
          <cell r="A69">
            <v>94</v>
          </cell>
          <cell r="B69">
            <v>0.50409999999999999</v>
          </cell>
          <cell r="C69">
            <v>0.33779999999999999</v>
          </cell>
        </row>
        <row r="70">
          <cell r="A70">
            <v>95</v>
          </cell>
          <cell r="B70">
            <v>0.53600000000000003</v>
          </cell>
          <cell r="C70">
            <v>0.35909999999999997</v>
          </cell>
        </row>
        <row r="71">
          <cell r="A71">
            <v>96</v>
          </cell>
          <cell r="B71">
            <v>0.56859999999999999</v>
          </cell>
          <cell r="C71">
            <v>0.38009999999999999</v>
          </cell>
        </row>
        <row r="72">
          <cell r="A72">
            <v>97</v>
          </cell>
          <cell r="B72">
            <v>0.60199999999999998</v>
          </cell>
          <cell r="C72">
            <v>0.40329999999999999</v>
          </cell>
        </row>
        <row r="73">
          <cell r="A73">
            <v>98</v>
          </cell>
          <cell r="B73">
            <v>0.63570000000000004</v>
          </cell>
          <cell r="C73">
            <v>0.4259</v>
          </cell>
        </row>
        <row r="74">
          <cell r="A74">
            <v>99</v>
          </cell>
          <cell r="B74">
            <v>0.66949999999999998</v>
          </cell>
          <cell r="C74">
            <v>0.4486</v>
          </cell>
        </row>
      </sheetData>
      <sheetData sheetId="10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Mapping"/>
      <sheetName val="1A"/>
      <sheetName val="1B"/>
      <sheetName val="2A"/>
      <sheetName val="2B"/>
      <sheetName val="2C"/>
      <sheetName val="3A"/>
      <sheetName val="3B"/>
      <sheetName val="3C"/>
      <sheetName val="4A"/>
      <sheetName val="4B"/>
      <sheetName val="4C"/>
      <sheetName val="5A"/>
      <sheetName val="5B"/>
      <sheetName val="5C"/>
      <sheetName val="6A"/>
      <sheetName val="6B"/>
      <sheetName val="6C"/>
      <sheetName val="7"/>
      <sheetName val="8"/>
      <sheetName val="9"/>
      <sheetName val="10"/>
      <sheetName val="11"/>
      <sheetName val="12"/>
      <sheetName val="13A"/>
      <sheetName val="13B"/>
      <sheetName val="13C"/>
      <sheetName val="14"/>
      <sheetName val="15"/>
      <sheetName val="16"/>
      <sheetName val="17A"/>
      <sheetName val="17B"/>
      <sheetName val="17C"/>
      <sheetName val="18A"/>
      <sheetName val="18B"/>
      <sheetName val="19A"/>
      <sheetName val="19B"/>
      <sheetName val="19C"/>
      <sheetName val="Blan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Units (Non-Cred)"/>
      <sheetName val="Prorate (Non-Cred)"/>
      <sheetName val="Liability (Non-Cred)"/>
      <sheetName val="MH-SA"/>
      <sheetName val="CLAIMS1"/>
    </sheetNames>
    <sheetDataSet>
      <sheetData sheetId="0" refreshError="1"/>
      <sheetData sheetId="1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84</v>
          </cell>
          <cell r="C3">
            <v>57</v>
          </cell>
          <cell r="D3">
            <v>18</v>
          </cell>
          <cell r="E3">
            <v>72</v>
          </cell>
          <cell r="F3">
            <v>181</v>
          </cell>
          <cell r="G3">
            <v>51</v>
          </cell>
          <cell r="H3">
            <v>57</v>
          </cell>
          <cell r="I3">
            <v>181</v>
          </cell>
          <cell r="J3">
            <v>34</v>
          </cell>
          <cell r="K3">
            <v>41</v>
          </cell>
          <cell r="L3">
            <v>104</v>
          </cell>
          <cell r="M3">
            <v>139</v>
          </cell>
          <cell r="N3">
            <v>114</v>
          </cell>
          <cell r="O3">
            <v>75</v>
          </cell>
          <cell r="P3">
            <v>73</v>
          </cell>
          <cell r="Q3">
            <v>23</v>
          </cell>
          <cell r="R3">
            <v>201</v>
          </cell>
          <cell r="S3">
            <v>79</v>
          </cell>
          <cell r="T3">
            <v>356</v>
          </cell>
          <cell r="U3">
            <v>14</v>
          </cell>
          <cell r="V3">
            <v>14</v>
          </cell>
          <cell r="W3">
            <v>128</v>
          </cell>
          <cell r="X3">
            <v>74</v>
          </cell>
          <cell r="Y3">
            <v>3</v>
          </cell>
          <cell r="Z3">
            <v>15</v>
          </cell>
          <cell r="AA3">
            <v>58</v>
          </cell>
        </row>
        <row r="4">
          <cell r="B4">
            <v>67</v>
          </cell>
          <cell r="C4">
            <v>60</v>
          </cell>
          <cell r="D4">
            <v>25</v>
          </cell>
          <cell r="E4">
            <v>35</v>
          </cell>
          <cell r="F4">
            <v>149</v>
          </cell>
          <cell r="G4">
            <v>41</v>
          </cell>
          <cell r="H4">
            <v>81</v>
          </cell>
          <cell r="I4">
            <v>153</v>
          </cell>
          <cell r="J4">
            <v>29</v>
          </cell>
          <cell r="K4">
            <v>48</v>
          </cell>
          <cell r="L4">
            <v>72</v>
          </cell>
          <cell r="M4">
            <v>118</v>
          </cell>
          <cell r="N4">
            <v>97</v>
          </cell>
          <cell r="O4">
            <v>64</v>
          </cell>
          <cell r="P4">
            <v>53</v>
          </cell>
          <cell r="Q4">
            <v>14</v>
          </cell>
          <cell r="R4">
            <v>185</v>
          </cell>
          <cell r="S4">
            <v>57</v>
          </cell>
          <cell r="T4">
            <v>323</v>
          </cell>
          <cell r="U4">
            <v>12</v>
          </cell>
          <cell r="V4">
            <v>15</v>
          </cell>
          <cell r="W4">
            <v>98</v>
          </cell>
          <cell r="X4">
            <v>58</v>
          </cell>
          <cell r="Y4">
            <v>4</v>
          </cell>
          <cell r="Z4">
            <v>10</v>
          </cell>
          <cell r="AA4">
            <v>76</v>
          </cell>
        </row>
        <row r="5">
          <cell r="B5">
            <v>1</v>
          </cell>
          <cell r="C5">
            <v>0</v>
          </cell>
          <cell r="D5">
            <v>1</v>
          </cell>
          <cell r="E5">
            <v>8</v>
          </cell>
          <cell r="F5">
            <v>2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1</v>
          </cell>
          <cell r="L5">
            <v>28</v>
          </cell>
          <cell r="M5">
            <v>1</v>
          </cell>
          <cell r="N5">
            <v>2</v>
          </cell>
          <cell r="O5">
            <v>0</v>
          </cell>
          <cell r="P5">
            <v>1</v>
          </cell>
          <cell r="Q5">
            <v>1</v>
          </cell>
          <cell r="R5">
            <v>3</v>
          </cell>
          <cell r="S5">
            <v>0</v>
          </cell>
          <cell r="T5">
            <v>2</v>
          </cell>
          <cell r="U5">
            <v>0</v>
          </cell>
          <cell r="V5">
            <v>0</v>
          </cell>
          <cell r="W5">
            <v>2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5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9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1</v>
          </cell>
          <cell r="T6">
            <v>6</v>
          </cell>
          <cell r="U6">
            <v>0</v>
          </cell>
          <cell r="V6">
            <v>1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76</v>
          </cell>
          <cell r="C7">
            <v>87</v>
          </cell>
          <cell r="D7">
            <v>17</v>
          </cell>
          <cell r="E7">
            <v>17</v>
          </cell>
          <cell r="F7">
            <v>247</v>
          </cell>
          <cell r="G7">
            <v>35</v>
          </cell>
          <cell r="H7">
            <v>74</v>
          </cell>
          <cell r="I7">
            <v>187</v>
          </cell>
          <cell r="J7">
            <v>30</v>
          </cell>
          <cell r="K7">
            <v>88</v>
          </cell>
          <cell r="L7">
            <v>45</v>
          </cell>
          <cell r="M7">
            <v>168</v>
          </cell>
          <cell r="N7">
            <v>108</v>
          </cell>
          <cell r="O7">
            <v>66</v>
          </cell>
          <cell r="P7">
            <v>96</v>
          </cell>
          <cell r="Q7">
            <v>21</v>
          </cell>
          <cell r="R7">
            <v>216</v>
          </cell>
          <cell r="S7">
            <v>90</v>
          </cell>
          <cell r="T7">
            <v>434</v>
          </cell>
          <cell r="U7">
            <v>22</v>
          </cell>
          <cell r="V7">
            <v>30</v>
          </cell>
          <cell r="W7">
            <v>106</v>
          </cell>
          <cell r="X7">
            <v>74</v>
          </cell>
          <cell r="Y7">
            <v>2</v>
          </cell>
          <cell r="Z7">
            <v>12</v>
          </cell>
          <cell r="AA7">
            <v>99</v>
          </cell>
        </row>
        <row r="8">
          <cell r="B8">
            <v>74</v>
          </cell>
          <cell r="C8">
            <v>64</v>
          </cell>
          <cell r="D8">
            <v>17</v>
          </cell>
          <cell r="E8">
            <v>62</v>
          </cell>
          <cell r="F8">
            <v>196</v>
          </cell>
          <cell r="G8">
            <v>36</v>
          </cell>
          <cell r="H8">
            <v>67</v>
          </cell>
          <cell r="I8">
            <v>151</v>
          </cell>
          <cell r="J8">
            <v>35</v>
          </cell>
          <cell r="K8">
            <v>88</v>
          </cell>
          <cell r="L8">
            <v>34</v>
          </cell>
          <cell r="M8">
            <v>145</v>
          </cell>
          <cell r="N8">
            <v>108</v>
          </cell>
          <cell r="O8">
            <v>66</v>
          </cell>
          <cell r="P8">
            <v>74</v>
          </cell>
          <cell r="Q8">
            <v>17</v>
          </cell>
          <cell r="R8">
            <v>161</v>
          </cell>
          <cell r="S8">
            <v>67</v>
          </cell>
          <cell r="T8">
            <v>262</v>
          </cell>
          <cell r="U8">
            <v>25</v>
          </cell>
          <cell r="V8">
            <v>23</v>
          </cell>
          <cell r="W8">
            <v>95</v>
          </cell>
          <cell r="X8">
            <v>65</v>
          </cell>
          <cell r="Y8">
            <v>18</v>
          </cell>
          <cell r="Z8">
            <v>4</v>
          </cell>
          <cell r="AA8">
            <v>69</v>
          </cell>
        </row>
        <row r="9">
          <cell r="B9">
            <v>7</v>
          </cell>
          <cell r="C9">
            <v>11</v>
          </cell>
          <cell r="D9">
            <v>0</v>
          </cell>
          <cell r="E9">
            <v>8</v>
          </cell>
          <cell r="F9">
            <v>19</v>
          </cell>
          <cell r="G9">
            <v>6</v>
          </cell>
          <cell r="H9">
            <v>7</v>
          </cell>
          <cell r="I9">
            <v>20</v>
          </cell>
          <cell r="J9">
            <v>5</v>
          </cell>
          <cell r="K9">
            <v>6</v>
          </cell>
          <cell r="L9">
            <v>2</v>
          </cell>
          <cell r="M9">
            <v>24</v>
          </cell>
          <cell r="N9">
            <v>13</v>
          </cell>
          <cell r="O9">
            <v>9</v>
          </cell>
          <cell r="P9">
            <v>6</v>
          </cell>
          <cell r="Q9">
            <v>3</v>
          </cell>
          <cell r="R9">
            <v>19</v>
          </cell>
          <cell r="S9">
            <v>9</v>
          </cell>
          <cell r="T9">
            <v>26</v>
          </cell>
          <cell r="U9">
            <v>1</v>
          </cell>
          <cell r="V9">
            <v>5</v>
          </cell>
          <cell r="W9">
            <v>8</v>
          </cell>
          <cell r="X9">
            <v>7</v>
          </cell>
          <cell r="Y9">
            <v>4</v>
          </cell>
          <cell r="Z9">
            <v>1</v>
          </cell>
          <cell r="AA9">
            <v>7</v>
          </cell>
        </row>
        <row r="10">
          <cell r="B10">
            <v>1</v>
          </cell>
          <cell r="C10">
            <v>1</v>
          </cell>
          <cell r="D10">
            <v>0</v>
          </cell>
          <cell r="E10">
            <v>0</v>
          </cell>
          <cell r="F10">
            <v>7</v>
          </cell>
          <cell r="G10">
            <v>1</v>
          </cell>
          <cell r="H10">
            <v>2</v>
          </cell>
          <cell r="I10">
            <v>9</v>
          </cell>
          <cell r="J10">
            <v>0</v>
          </cell>
          <cell r="K10">
            <v>2</v>
          </cell>
          <cell r="L10">
            <v>5</v>
          </cell>
          <cell r="M10">
            <v>3</v>
          </cell>
          <cell r="N10">
            <v>3</v>
          </cell>
          <cell r="O10">
            <v>2</v>
          </cell>
          <cell r="P10">
            <v>2</v>
          </cell>
          <cell r="Q10">
            <v>3</v>
          </cell>
          <cell r="R10">
            <v>13</v>
          </cell>
          <cell r="S10">
            <v>3</v>
          </cell>
          <cell r="T10">
            <v>22</v>
          </cell>
          <cell r="U10">
            <v>0</v>
          </cell>
          <cell r="V10">
            <v>0</v>
          </cell>
          <cell r="W10">
            <v>0</v>
          </cell>
          <cell r="X10">
            <v>2</v>
          </cell>
          <cell r="Y10">
            <v>0</v>
          </cell>
          <cell r="Z10">
            <v>0</v>
          </cell>
          <cell r="AA10">
            <v>5</v>
          </cell>
        </row>
        <row r="11">
          <cell r="B11">
            <v>2</v>
          </cell>
          <cell r="C11">
            <v>3</v>
          </cell>
          <cell r="D11">
            <v>2</v>
          </cell>
          <cell r="E11">
            <v>3</v>
          </cell>
          <cell r="F11">
            <v>6</v>
          </cell>
          <cell r="G11">
            <v>0</v>
          </cell>
          <cell r="H11">
            <v>5</v>
          </cell>
          <cell r="I11">
            <v>3</v>
          </cell>
          <cell r="J11">
            <v>0</v>
          </cell>
          <cell r="K11">
            <v>11</v>
          </cell>
          <cell r="L11">
            <v>7</v>
          </cell>
          <cell r="M11">
            <v>12</v>
          </cell>
          <cell r="N11">
            <v>4</v>
          </cell>
          <cell r="O11">
            <v>1</v>
          </cell>
          <cell r="P11">
            <v>1</v>
          </cell>
          <cell r="Q11">
            <v>0</v>
          </cell>
          <cell r="R11">
            <v>6</v>
          </cell>
          <cell r="S11">
            <v>5</v>
          </cell>
          <cell r="T11">
            <v>21</v>
          </cell>
          <cell r="U11">
            <v>1</v>
          </cell>
          <cell r="V11">
            <v>0</v>
          </cell>
          <cell r="W11">
            <v>10</v>
          </cell>
          <cell r="X11">
            <v>1</v>
          </cell>
          <cell r="Y11">
            <v>0</v>
          </cell>
          <cell r="Z11">
            <v>1</v>
          </cell>
          <cell r="AA11">
            <v>3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1</v>
          </cell>
          <cell r="F12">
            <v>0</v>
          </cell>
          <cell r="G12">
            <v>0</v>
          </cell>
          <cell r="H12">
            <v>0</v>
          </cell>
          <cell r="I12">
            <v>1</v>
          </cell>
          <cell r="J12">
            <v>1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1</v>
          </cell>
          <cell r="R12">
            <v>1</v>
          </cell>
          <cell r="S12">
            <v>3</v>
          </cell>
          <cell r="T12">
            <v>0</v>
          </cell>
          <cell r="U12">
            <v>0</v>
          </cell>
          <cell r="V12">
            <v>0</v>
          </cell>
          <cell r="W12">
            <v>2</v>
          </cell>
          <cell r="X12">
            <v>2</v>
          </cell>
          <cell r="Y12">
            <v>1</v>
          </cell>
          <cell r="Z12">
            <v>0</v>
          </cell>
          <cell r="AA12">
            <v>1</v>
          </cell>
        </row>
        <row r="13">
          <cell r="B13">
            <v>1797</v>
          </cell>
          <cell r="C13">
            <v>1318</v>
          </cell>
          <cell r="D13">
            <v>391</v>
          </cell>
          <cell r="E13">
            <v>2880</v>
          </cell>
          <cell r="F13">
            <v>10159</v>
          </cell>
          <cell r="G13">
            <v>1223</v>
          </cell>
          <cell r="H13">
            <v>1826</v>
          </cell>
          <cell r="I13">
            <v>6542</v>
          </cell>
          <cell r="J13">
            <v>905</v>
          </cell>
          <cell r="K13">
            <v>1461</v>
          </cell>
          <cell r="L13">
            <v>10571</v>
          </cell>
          <cell r="M13">
            <v>2893</v>
          </cell>
          <cell r="N13">
            <v>3724</v>
          </cell>
          <cell r="O13">
            <v>1690</v>
          </cell>
          <cell r="P13">
            <v>1882</v>
          </cell>
          <cell r="Q13">
            <v>347</v>
          </cell>
          <cell r="R13">
            <v>4019</v>
          </cell>
          <cell r="S13">
            <v>1623</v>
          </cell>
          <cell r="T13">
            <v>15583</v>
          </cell>
          <cell r="U13">
            <v>436</v>
          </cell>
          <cell r="V13">
            <v>451</v>
          </cell>
          <cell r="W13">
            <v>1967</v>
          </cell>
          <cell r="X13">
            <v>1907</v>
          </cell>
          <cell r="Y13">
            <v>153</v>
          </cell>
          <cell r="Z13">
            <v>187</v>
          </cell>
          <cell r="AA13">
            <v>2532</v>
          </cell>
        </row>
        <row r="14">
          <cell r="B14">
            <v>34</v>
          </cell>
          <cell r="C14">
            <v>22</v>
          </cell>
          <cell r="D14">
            <v>8</v>
          </cell>
          <cell r="E14">
            <v>21</v>
          </cell>
          <cell r="F14">
            <v>232</v>
          </cell>
          <cell r="G14">
            <v>27</v>
          </cell>
          <cell r="H14">
            <v>71</v>
          </cell>
          <cell r="I14">
            <v>179</v>
          </cell>
          <cell r="J14">
            <v>7</v>
          </cell>
          <cell r="K14">
            <v>68</v>
          </cell>
          <cell r="L14">
            <v>50</v>
          </cell>
          <cell r="M14">
            <v>137</v>
          </cell>
          <cell r="N14">
            <v>50</v>
          </cell>
          <cell r="O14">
            <v>60</v>
          </cell>
          <cell r="P14">
            <v>201</v>
          </cell>
          <cell r="Q14">
            <v>6</v>
          </cell>
          <cell r="R14">
            <v>100</v>
          </cell>
          <cell r="S14">
            <v>198</v>
          </cell>
          <cell r="T14">
            <v>161</v>
          </cell>
          <cell r="U14">
            <v>3</v>
          </cell>
          <cell r="V14">
            <v>5</v>
          </cell>
          <cell r="W14">
            <v>44</v>
          </cell>
          <cell r="X14">
            <v>15</v>
          </cell>
          <cell r="Y14">
            <v>3</v>
          </cell>
          <cell r="Z14">
            <v>2</v>
          </cell>
          <cell r="AA14">
            <v>143</v>
          </cell>
        </row>
        <row r="15">
          <cell r="B15">
            <v>23</v>
          </cell>
          <cell r="C15">
            <v>18</v>
          </cell>
          <cell r="D15">
            <v>10</v>
          </cell>
          <cell r="E15">
            <v>39</v>
          </cell>
          <cell r="F15">
            <v>242</v>
          </cell>
          <cell r="G15">
            <v>23</v>
          </cell>
          <cell r="H15">
            <v>38</v>
          </cell>
          <cell r="I15">
            <v>166</v>
          </cell>
          <cell r="J15">
            <v>78</v>
          </cell>
          <cell r="K15">
            <v>44</v>
          </cell>
          <cell r="L15">
            <v>400</v>
          </cell>
          <cell r="M15">
            <v>39</v>
          </cell>
          <cell r="N15">
            <v>57</v>
          </cell>
          <cell r="O15">
            <v>35</v>
          </cell>
          <cell r="P15">
            <v>155</v>
          </cell>
          <cell r="Q15">
            <v>6</v>
          </cell>
          <cell r="R15">
            <v>73</v>
          </cell>
          <cell r="S15">
            <v>36</v>
          </cell>
          <cell r="T15">
            <v>399</v>
          </cell>
          <cell r="U15">
            <v>7</v>
          </cell>
          <cell r="V15">
            <v>9</v>
          </cell>
          <cell r="W15">
            <v>85</v>
          </cell>
          <cell r="X15">
            <v>65</v>
          </cell>
          <cell r="Y15">
            <v>1</v>
          </cell>
          <cell r="Z15">
            <v>0</v>
          </cell>
          <cell r="AA15">
            <v>62</v>
          </cell>
        </row>
        <row r="16">
          <cell r="B16">
            <v>989</v>
          </cell>
          <cell r="C16">
            <v>610</v>
          </cell>
          <cell r="D16">
            <v>214</v>
          </cell>
          <cell r="E16">
            <v>420</v>
          </cell>
          <cell r="F16">
            <v>2274</v>
          </cell>
          <cell r="G16">
            <v>688</v>
          </cell>
          <cell r="H16">
            <v>849</v>
          </cell>
          <cell r="I16">
            <v>2583</v>
          </cell>
          <cell r="J16">
            <v>472</v>
          </cell>
          <cell r="K16">
            <v>515</v>
          </cell>
          <cell r="L16">
            <v>1701</v>
          </cell>
          <cell r="M16">
            <v>1519</v>
          </cell>
          <cell r="N16">
            <v>1116</v>
          </cell>
          <cell r="O16">
            <v>828</v>
          </cell>
          <cell r="P16">
            <v>897</v>
          </cell>
          <cell r="Q16">
            <v>173</v>
          </cell>
          <cell r="R16">
            <v>2242</v>
          </cell>
          <cell r="S16">
            <v>880</v>
          </cell>
          <cell r="T16">
            <v>4534</v>
          </cell>
          <cell r="U16">
            <v>326</v>
          </cell>
          <cell r="V16">
            <v>333</v>
          </cell>
          <cell r="W16">
            <v>1421</v>
          </cell>
          <cell r="X16">
            <v>1080</v>
          </cell>
          <cell r="Y16">
            <v>27</v>
          </cell>
          <cell r="Z16">
            <v>73</v>
          </cell>
          <cell r="AA16">
            <v>942</v>
          </cell>
        </row>
        <row r="17"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2</v>
          </cell>
          <cell r="G17">
            <v>0</v>
          </cell>
          <cell r="H17">
            <v>0</v>
          </cell>
          <cell r="I17">
            <v>1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1</v>
          </cell>
          <cell r="T17">
            <v>44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</row>
        <row r="18">
          <cell r="B18">
            <v>575</v>
          </cell>
          <cell r="C18">
            <v>417</v>
          </cell>
          <cell r="D18">
            <v>129</v>
          </cell>
          <cell r="E18">
            <v>189</v>
          </cell>
          <cell r="F18">
            <v>1297</v>
          </cell>
          <cell r="G18">
            <v>227</v>
          </cell>
          <cell r="H18">
            <v>435</v>
          </cell>
          <cell r="I18">
            <v>1502</v>
          </cell>
          <cell r="J18">
            <v>242</v>
          </cell>
          <cell r="K18">
            <v>411</v>
          </cell>
          <cell r="L18">
            <v>1071</v>
          </cell>
          <cell r="M18">
            <v>743</v>
          </cell>
          <cell r="N18">
            <v>817</v>
          </cell>
          <cell r="O18">
            <v>477</v>
          </cell>
          <cell r="P18">
            <v>426</v>
          </cell>
          <cell r="Q18">
            <v>107</v>
          </cell>
          <cell r="R18">
            <v>1309</v>
          </cell>
          <cell r="S18">
            <v>562</v>
          </cell>
          <cell r="T18">
            <v>2264</v>
          </cell>
          <cell r="U18">
            <v>104</v>
          </cell>
          <cell r="V18">
            <v>105</v>
          </cell>
          <cell r="W18">
            <v>653</v>
          </cell>
          <cell r="X18">
            <v>530</v>
          </cell>
          <cell r="Y18">
            <v>8</v>
          </cell>
          <cell r="Z18">
            <v>70</v>
          </cell>
          <cell r="AA18">
            <v>499</v>
          </cell>
        </row>
        <row r="19">
          <cell r="B19">
            <v>39</v>
          </cell>
          <cell r="C19">
            <v>46</v>
          </cell>
          <cell r="D19">
            <v>1</v>
          </cell>
          <cell r="E19">
            <v>108</v>
          </cell>
          <cell r="F19">
            <v>159</v>
          </cell>
          <cell r="G19">
            <v>15</v>
          </cell>
          <cell r="H19">
            <v>32</v>
          </cell>
          <cell r="I19">
            <v>102</v>
          </cell>
          <cell r="J19">
            <v>11</v>
          </cell>
          <cell r="K19">
            <v>22</v>
          </cell>
          <cell r="L19">
            <v>79</v>
          </cell>
          <cell r="M19">
            <v>31</v>
          </cell>
          <cell r="N19">
            <v>64</v>
          </cell>
          <cell r="O19">
            <v>20</v>
          </cell>
          <cell r="P19">
            <v>91</v>
          </cell>
          <cell r="Q19">
            <v>5</v>
          </cell>
          <cell r="R19">
            <v>93</v>
          </cell>
          <cell r="S19">
            <v>51</v>
          </cell>
          <cell r="T19">
            <v>317</v>
          </cell>
          <cell r="U19">
            <v>4</v>
          </cell>
          <cell r="V19">
            <v>10</v>
          </cell>
          <cell r="W19">
            <v>42</v>
          </cell>
          <cell r="X19">
            <v>35</v>
          </cell>
          <cell r="Y19">
            <v>0</v>
          </cell>
          <cell r="Z19">
            <v>3</v>
          </cell>
          <cell r="AA19">
            <v>30</v>
          </cell>
        </row>
        <row r="20">
          <cell r="B20">
            <v>2</v>
          </cell>
          <cell r="C20">
            <v>21</v>
          </cell>
          <cell r="D20">
            <v>0</v>
          </cell>
          <cell r="E20">
            <v>20</v>
          </cell>
          <cell r="F20">
            <v>22</v>
          </cell>
          <cell r="G20">
            <v>1</v>
          </cell>
          <cell r="H20">
            <v>39</v>
          </cell>
          <cell r="I20">
            <v>26</v>
          </cell>
          <cell r="J20">
            <v>12</v>
          </cell>
          <cell r="K20">
            <v>5</v>
          </cell>
          <cell r="L20">
            <v>6</v>
          </cell>
          <cell r="M20">
            <v>15</v>
          </cell>
          <cell r="N20">
            <v>6</v>
          </cell>
          <cell r="O20">
            <v>8</v>
          </cell>
          <cell r="P20">
            <v>4</v>
          </cell>
          <cell r="Q20">
            <v>1</v>
          </cell>
          <cell r="R20">
            <v>34</v>
          </cell>
          <cell r="S20">
            <v>3</v>
          </cell>
          <cell r="T20">
            <v>36</v>
          </cell>
          <cell r="U20">
            <v>0</v>
          </cell>
          <cell r="V20">
            <v>2</v>
          </cell>
          <cell r="W20">
            <v>11</v>
          </cell>
          <cell r="X20">
            <v>5</v>
          </cell>
          <cell r="Y20">
            <v>0</v>
          </cell>
          <cell r="Z20">
            <v>1</v>
          </cell>
          <cell r="AA20">
            <v>5</v>
          </cell>
        </row>
        <row r="21">
          <cell r="B21">
            <v>1669</v>
          </cell>
          <cell r="C21">
            <v>1144</v>
          </cell>
          <cell r="D21">
            <v>337</v>
          </cell>
          <cell r="E21">
            <v>323</v>
          </cell>
          <cell r="F21">
            <v>3333</v>
          </cell>
          <cell r="G21">
            <v>800</v>
          </cell>
          <cell r="H21">
            <v>1117</v>
          </cell>
          <cell r="I21">
            <v>3065</v>
          </cell>
          <cell r="J21">
            <v>610</v>
          </cell>
          <cell r="K21">
            <v>1439</v>
          </cell>
          <cell r="L21">
            <v>1125</v>
          </cell>
          <cell r="M21">
            <v>2242</v>
          </cell>
          <cell r="N21">
            <v>2218</v>
          </cell>
          <cell r="O21">
            <v>1120</v>
          </cell>
          <cell r="P21">
            <v>975</v>
          </cell>
          <cell r="Q21">
            <v>269</v>
          </cell>
          <cell r="R21">
            <v>3138</v>
          </cell>
          <cell r="S21">
            <v>1541</v>
          </cell>
          <cell r="T21">
            <v>6448</v>
          </cell>
          <cell r="U21">
            <v>246</v>
          </cell>
          <cell r="V21">
            <v>323</v>
          </cell>
          <cell r="W21">
            <v>2282</v>
          </cell>
          <cell r="X21">
            <v>1384</v>
          </cell>
          <cell r="Y21">
            <v>36</v>
          </cell>
          <cell r="Z21">
            <v>126</v>
          </cell>
          <cell r="AA21">
            <v>1088</v>
          </cell>
        </row>
        <row r="22">
          <cell r="B22">
            <v>3811</v>
          </cell>
          <cell r="C22">
            <v>3600</v>
          </cell>
          <cell r="D22">
            <v>929</v>
          </cell>
          <cell r="E22">
            <v>901</v>
          </cell>
          <cell r="F22">
            <v>6576</v>
          </cell>
          <cell r="G22">
            <v>1861</v>
          </cell>
          <cell r="H22">
            <v>3343</v>
          </cell>
          <cell r="I22">
            <v>6394</v>
          </cell>
          <cell r="J22">
            <v>362</v>
          </cell>
          <cell r="K22">
            <v>3890</v>
          </cell>
          <cell r="L22">
            <v>3415</v>
          </cell>
          <cell r="M22">
            <v>4117</v>
          </cell>
          <cell r="N22">
            <v>4870</v>
          </cell>
          <cell r="O22">
            <v>2108</v>
          </cell>
          <cell r="P22">
            <v>4203</v>
          </cell>
          <cell r="Q22">
            <v>568</v>
          </cell>
          <cell r="R22">
            <v>2694</v>
          </cell>
          <cell r="S22">
            <v>3291</v>
          </cell>
          <cell r="T22">
            <v>16470</v>
          </cell>
          <cell r="U22">
            <v>212</v>
          </cell>
          <cell r="V22">
            <v>740</v>
          </cell>
          <cell r="W22">
            <v>6171</v>
          </cell>
          <cell r="X22">
            <v>2795</v>
          </cell>
          <cell r="Y22">
            <v>65</v>
          </cell>
          <cell r="Z22">
            <v>152</v>
          </cell>
          <cell r="AA22">
            <v>3485</v>
          </cell>
        </row>
        <row r="23">
          <cell r="B23">
            <v>208</v>
          </cell>
          <cell r="C23">
            <v>181</v>
          </cell>
          <cell r="D23">
            <v>57</v>
          </cell>
          <cell r="E23">
            <v>163</v>
          </cell>
          <cell r="F23">
            <v>646</v>
          </cell>
          <cell r="G23">
            <v>102</v>
          </cell>
          <cell r="H23">
            <v>123</v>
          </cell>
          <cell r="I23">
            <v>621</v>
          </cell>
          <cell r="J23">
            <v>84</v>
          </cell>
          <cell r="K23">
            <v>186</v>
          </cell>
          <cell r="L23">
            <v>245</v>
          </cell>
          <cell r="M23">
            <v>338</v>
          </cell>
          <cell r="N23">
            <v>311</v>
          </cell>
          <cell r="O23">
            <v>138</v>
          </cell>
          <cell r="P23">
            <v>212</v>
          </cell>
          <cell r="Q23">
            <v>45</v>
          </cell>
          <cell r="R23">
            <v>500</v>
          </cell>
          <cell r="S23">
            <v>296</v>
          </cell>
          <cell r="T23">
            <v>984</v>
          </cell>
          <cell r="U23">
            <v>43</v>
          </cell>
          <cell r="V23">
            <v>46</v>
          </cell>
          <cell r="W23">
            <v>258</v>
          </cell>
          <cell r="X23">
            <v>177</v>
          </cell>
          <cell r="Y23">
            <v>5</v>
          </cell>
          <cell r="Z23">
            <v>21</v>
          </cell>
          <cell r="AA23">
            <v>207</v>
          </cell>
        </row>
        <row r="24">
          <cell r="B24">
            <v>1098</v>
          </cell>
          <cell r="C24">
            <v>744</v>
          </cell>
          <cell r="D24">
            <v>448</v>
          </cell>
          <cell r="E24">
            <v>736</v>
          </cell>
          <cell r="F24">
            <v>2767</v>
          </cell>
          <cell r="G24">
            <v>688</v>
          </cell>
          <cell r="H24">
            <v>1055</v>
          </cell>
          <cell r="I24">
            <v>2570</v>
          </cell>
          <cell r="J24">
            <v>639</v>
          </cell>
          <cell r="K24">
            <v>1045</v>
          </cell>
          <cell r="L24">
            <v>1118</v>
          </cell>
          <cell r="M24">
            <v>1806</v>
          </cell>
          <cell r="N24">
            <v>1536</v>
          </cell>
          <cell r="O24">
            <v>1452</v>
          </cell>
          <cell r="P24">
            <v>1053</v>
          </cell>
          <cell r="Q24">
            <v>218</v>
          </cell>
          <cell r="R24">
            <v>3514</v>
          </cell>
          <cell r="S24">
            <v>1014</v>
          </cell>
          <cell r="T24">
            <v>6795</v>
          </cell>
          <cell r="U24">
            <v>143</v>
          </cell>
          <cell r="V24">
            <v>194</v>
          </cell>
          <cell r="W24">
            <v>1510</v>
          </cell>
          <cell r="X24">
            <v>1277</v>
          </cell>
          <cell r="Y24">
            <v>81</v>
          </cell>
          <cell r="Z24">
            <v>103</v>
          </cell>
          <cell r="AA24">
            <v>1321</v>
          </cell>
        </row>
        <row r="25">
          <cell r="B25">
            <v>20</v>
          </cell>
          <cell r="C25">
            <v>21</v>
          </cell>
          <cell r="D25">
            <v>6</v>
          </cell>
          <cell r="E25">
            <v>3</v>
          </cell>
          <cell r="F25">
            <v>34</v>
          </cell>
          <cell r="G25">
            <v>13</v>
          </cell>
          <cell r="H25">
            <v>24</v>
          </cell>
          <cell r="I25">
            <v>38</v>
          </cell>
          <cell r="J25">
            <v>11</v>
          </cell>
          <cell r="K25">
            <v>13</v>
          </cell>
          <cell r="L25">
            <v>5</v>
          </cell>
          <cell r="M25">
            <v>30</v>
          </cell>
          <cell r="N25">
            <v>20</v>
          </cell>
          <cell r="O25">
            <v>13</v>
          </cell>
          <cell r="P25">
            <v>13</v>
          </cell>
          <cell r="Q25">
            <v>4</v>
          </cell>
          <cell r="R25">
            <v>61</v>
          </cell>
          <cell r="S25">
            <v>10</v>
          </cell>
          <cell r="T25">
            <v>62</v>
          </cell>
          <cell r="U25">
            <v>4</v>
          </cell>
          <cell r="V25">
            <v>3</v>
          </cell>
          <cell r="W25">
            <v>31</v>
          </cell>
          <cell r="X25">
            <v>18</v>
          </cell>
          <cell r="Y25">
            <v>0</v>
          </cell>
          <cell r="Z25">
            <v>3</v>
          </cell>
          <cell r="AA25">
            <v>4</v>
          </cell>
        </row>
        <row r="26">
          <cell r="B26">
            <v>21</v>
          </cell>
          <cell r="C26">
            <v>26</v>
          </cell>
          <cell r="D26">
            <v>11</v>
          </cell>
          <cell r="E26">
            <v>58</v>
          </cell>
          <cell r="F26">
            <v>395</v>
          </cell>
          <cell r="G26">
            <v>12</v>
          </cell>
          <cell r="H26">
            <v>36</v>
          </cell>
          <cell r="I26">
            <v>40</v>
          </cell>
          <cell r="J26">
            <v>15</v>
          </cell>
          <cell r="K26">
            <v>19</v>
          </cell>
          <cell r="L26">
            <v>46</v>
          </cell>
          <cell r="M26">
            <v>117</v>
          </cell>
          <cell r="N26">
            <v>130</v>
          </cell>
          <cell r="O26">
            <v>57</v>
          </cell>
          <cell r="P26">
            <v>22</v>
          </cell>
          <cell r="Q26">
            <v>330</v>
          </cell>
          <cell r="R26">
            <v>151</v>
          </cell>
          <cell r="S26">
            <v>37</v>
          </cell>
          <cell r="T26">
            <v>172</v>
          </cell>
          <cell r="U26">
            <v>0</v>
          </cell>
          <cell r="V26">
            <v>1</v>
          </cell>
          <cell r="W26">
            <v>30</v>
          </cell>
          <cell r="X26">
            <v>19</v>
          </cell>
          <cell r="Y26">
            <v>4</v>
          </cell>
          <cell r="Z26">
            <v>5</v>
          </cell>
          <cell r="AA26">
            <v>5</v>
          </cell>
        </row>
        <row r="27">
          <cell r="B27">
            <v>638</v>
          </cell>
          <cell r="C27">
            <v>806</v>
          </cell>
          <cell r="D27">
            <v>133</v>
          </cell>
          <cell r="E27">
            <v>141</v>
          </cell>
          <cell r="F27">
            <v>2323</v>
          </cell>
          <cell r="G27">
            <v>254</v>
          </cell>
          <cell r="H27">
            <v>446</v>
          </cell>
          <cell r="I27">
            <v>1805</v>
          </cell>
          <cell r="J27">
            <v>406</v>
          </cell>
          <cell r="K27">
            <v>875</v>
          </cell>
          <cell r="L27">
            <v>343</v>
          </cell>
          <cell r="M27">
            <v>998</v>
          </cell>
          <cell r="N27">
            <v>850</v>
          </cell>
          <cell r="O27">
            <v>568</v>
          </cell>
          <cell r="P27">
            <v>821</v>
          </cell>
          <cell r="Q27">
            <v>108</v>
          </cell>
          <cell r="R27">
            <v>2095</v>
          </cell>
          <cell r="S27">
            <v>598</v>
          </cell>
          <cell r="T27">
            <v>4272</v>
          </cell>
          <cell r="U27">
            <v>121</v>
          </cell>
          <cell r="V27">
            <v>151</v>
          </cell>
          <cell r="W27">
            <v>879</v>
          </cell>
          <cell r="X27">
            <v>499</v>
          </cell>
          <cell r="Y27">
            <v>17</v>
          </cell>
          <cell r="Z27">
            <v>91</v>
          </cell>
          <cell r="AA27">
            <v>733</v>
          </cell>
        </row>
        <row r="28">
          <cell r="B28">
            <v>565</v>
          </cell>
          <cell r="C28">
            <v>820</v>
          </cell>
          <cell r="D28">
            <v>239</v>
          </cell>
          <cell r="E28">
            <v>817</v>
          </cell>
          <cell r="F28">
            <v>1443</v>
          </cell>
          <cell r="G28">
            <v>409</v>
          </cell>
          <cell r="H28">
            <v>660</v>
          </cell>
          <cell r="I28">
            <v>1202</v>
          </cell>
          <cell r="J28">
            <v>465</v>
          </cell>
          <cell r="K28">
            <v>680</v>
          </cell>
          <cell r="L28">
            <v>642</v>
          </cell>
          <cell r="M28">
            <v>1568</v>
          </cell>
          <cell r="N28">
            <v>1035</v>
          </cell>
          <cell r="O28">
            <v>692</v>
          </cell>
          <cell r="P28">
            <v>872</v>
          </cell>
          <cell r="Q28">
            <v>321</v>
          </cell>
          <cell r="R28">
            <v>1384</v>
          </cell>
          <cell r="S28">
            <v>530</v>
          </cell>
          <cell r="T28">
            <v>2416</v>
          </cell>
          <cell r="U28">
            <v>101</v>
          </cell>
          <cell r="V28">
            <v>156</v>
          </cell>
          <cell r="W28">
            <v>1306</v>
          </cell>
          <cell r="X28">
            <v>452</v>
          </cell>
          <cell r="Y28">
            <v>88</v>
          </cell>
          <cell r="Z28">
            <v>75</v>
          </cell>
          <cell r="AA28">
            <v>466</v>
          </cell>
        </row>
        <row r="29">
          <cell r="B29">
            <v>349</v>
          </cell>
          <cell r="C29">
            <v>153</v>
          </cell>
          <cell r="D29">
            <v>33</v>
          </cell>
          <cell r="E29">
            <v>156</v>
          </cell>
          <cell r="F29">
            <v>328</v>
          </cell>
          <cell r="G29">
            <v>65</v>
          </cell>
          <cell r="H29">
            <v>94</v>
          </cell>
          <cell r="I29">
            <v>234</v>
          </cell>
          <cell r="J29">
            <v>108</v>
          </cell>
          <cell r="K29">
            <v>137</v>
          </cell>
          <cell r="L29">
            <v>126</v>
          </cell>
          <cell r="M29">
            <v>361</v>
          </cell>
          <cell r="N29">
            <v>166</v>
          </cell>
          <cell r="O29">
            <v>151</v>
          </cell>
          <cell r="P29">
            <v>189</v>
          </cell>
          <cell r="Q29">
            <v>0</v>
          </cell>
          <cell r="R29">
            <v>427</v>
          </cell>
          <cell r="S29">
            <v>207</v>
          </cell>
          <cell r="T29">
            <v>536</v>
          </cell>
          <cell r="U29">
            <v>46</v>
          </cell>
          <cell r="V29">
            <v>15</v>
          </cell>
          <cell r="W29">
            <v>283</v>
          </cell>
          <cell r="X29">
            <v>151</v>
          </cell>
          <cell r="Y29">
            <v>0</v>
          </cell>
          <cell r="Z29">
            <v>1</v>
          </cell>
          <cell r="AA29">
            <v>20</v>
          </cell>
        </row>
        <row r="30">
          <cell r="B30">
            <v>104</v>
          </cell>
          <cell r="C30">
            <v>113</v>
          </cell>
          <cell r="D30">
            <v>21</v>
          </cell>
          <cell r="E30">
            <v>72</v>
          </cell>
          <cell r="F30">
            <v>224</v>
          </cell>
          <cell r="G30">
            <v>52</v>
          </cell>
          <cell r="H30">
            <v>93</v>
          </cell>
          <cell r="I30">
            <v>222</v>
          </cell>
          <cell r="J30">
            <v>85</v>
          </cell>
          <cell r="K30">
            <v>105</v>
          </cell>
          <cell r="L30">
            <v>93</v>
          </cell>
          <cell r="M30">
            <v>200</v>
          </cell>
          <cell r="N30">
            <v>139</v>
          </cell>
          <cell r="O30">
            <v>85</v>
          </cell>
          <cell r="P30">
            <v>106</v>
          </cell>
          <cell r="Q30">
            <v>47</v>
          </cell>
          <cell r="R30">
            <v>304</v>
          </cell>
          <cell r="S30">
            <v>117</v>
          </cell>
          <cell r="T30">
            <v>475</v>
          </cell>
          <cell r="U30">
            <v>16</v>
          </cell>
          <cell r="V30">
            <v>15</v>
          </cell>
          <cell r="W30">
            <v>183</v>
          </cell>
          <cell r="X30">
            <v>67</v>
          </cell>
          <cell r="Y30">
            <v>3</v>
          </cell>
          <cell r="Z30">
            <v>14</v>
          </cell>
          <cell r="AA30">
            <v>74</v>
          </cell>
        </row>
        <row r="31">
          <cell r="B31">
            <v>0</v>
          </cell>
          <cell r="C31">
            <v>1</v>
          </cell>
          <cell r="D31">
            <v>0</v>
          </cell>
          <cell r="E31">
            <v>50</v>
          </cell>
          <cell r="F31">
            <v>11</v>
          </cell>
          <cell r="G31">
            <v>1</v>
          </cell>
          <cell r="H31">
            <v>0</v>
          </cell>
          <cell r="I31">
            <v>3</v>
          </cell>
          <cell r="J31">
            <v>0</v>
          </cell>
          <cell r="K31">
            <v>43</v>
          </cell>
          <cell r="L31">
            <v>21</v>
          </cell>
          <cell r="M31">
            <v>0</v>
          </cell>
          <cell r="N31">
            <v>9</v>
          </cell>
          <cell r="O31">
            <v>1</v>
          </cell>
          <cell r="P31">
            <v>3</v>
          </cell>
          <cell r="Q31">
            <v>0</v>
          </cell>
          <cell r="R31">
            <v>83</v>
          </cell>
          <cell r="S31">
            <v>0</v>
          </cell>
          <cell r="T31">
            <v>5</v>
          </cell>
          <cell r="U31">
            <v>0</v>
          </cell>
          <cell r="V31">
            <v>0</v>
          </cell>
          <cell r="W31">
            <v>5</v>
          </cell>
          <cell r="X31">
            <v>2</v>
          </cell>
          <cell r="Y31">
            <v>0</v>
          </cell>
          <cell r="Z31">
            <v>0</v>
          </cell>
          <cell r="AA31">
            <v>1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8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3</v>
          </cell>
          <cell r="Q32">
            <v>0</v>
          </cell>
          <cell r="R32">
            <v>1</v>
          </cell>
          <cell r="S32">
            <v>0</v>
          </cell>
          <cell r="T32">
            <v>2</v>
          </cell>
          <cell r="U32">
            <v>0</v>
          </cell>
          <cell r="V32">
            <v>0</v>
          </cell>
          <cell r="W32">
            <v>1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371</v>
          </cell>
          <cell r="C33">
            <v>374</v>
          </cell>
          <cell r="D33">
            <v>67</v>
          </cell>
          <cell r="E33">
            <v>164</v>
          </cell>
          <cell r="F33">
            <v>780</v>
          </cell>
          <cell r="G33">
            <v>167</v>
          </cell>
          <cell r="H33">
            <v>292</v>
          </cell>
          <cell r="I33">
            <v>537</v>
          </cell>
          <cell r="J33">
            <v>133</v>
          </cell>
          <cell r="K33">
            <v>305</v>
          </cell>
          <cell r="L33">
            <v>385</v>
          </cell>
          <cell r="M33">
            <v>713</v>
          </cell>
          <cell r="N33">
            <v>440</v>
          </cell>
          <cell r="O33">
            <v>351</v>
          </cell>
          <cell r="P33">
            <v>223</v>
          </cell>
          <cell r="Q33">
            <v>98</v>
          </cell>
          <cell r="R33">
            <v>901</v>
          </cell>
          <cell r="S33">
            <v>283</v>
          </cell>
          <cell r="T33">
            <v>1784</v>
          </cell>
          <cell r="U33">
            <v>72</v>
          </cell>
          <cell r="V33">
            <v>67</v>
          </cell>
          <cell r="W33">
            <v>579</v>
          </cell>
          <cell r="X33">
            <v>270</v>
          </cell>
          <cell r="Y33">
            <v>8</v>
          </cell>
          <cell r="Z33">
            <v>46</v>
          </cell>
          <cell r="AA33">
            <v>312</v>
          </cell>
        </row>
        <row r="34">
          <cell r="B34">
            <v>390</v>
          </cell>
          <cell r="C34">
            <v>374</v>
          </cell>
          <cell r="D34">
            <v>146</v>
          </cell>
          <cell r="E34">
            <v>192</v>
          </cell>
          <cell r="F34">
            <v>846</v>
          </cell>
          <cell r="G34">
            <v>203</v>
          </cell>
          <cell r="H34">
            <v>404</v>
          </cell>
          <cell r="I34">
            <v>976</v>
          </cell>
          <cell r="J34">
            <v>214</v>
          </cell>
          <cell r="K34">
            <v>511</v>
          </cell>
          <cell r="L34">
            <v>448</v>
          </cell>
          <cell r="M34">
            <v>745</v>
          </cell>
          <cell r="N34">
            <v>544</v>
          </cell>
          <cell r="O34">
            <v>378</v>
          </cell>
          <cell r="P34">
            <v>424</v>
          </cell>
          <cell r="Q34">
            <v>73</v>
          </cell>
          <cell r="R34">
            <v>1129</v>
          </cell>
          <cell r="S34">
            <v>318</v>
          </cell>
          <cell r="T34">
            <v>2087</v>
          </cell>
          <cell r="U34">
            <v>34</v>
          </cell>
          <cell r="V34">
            <v>100</v>
          </cell>
          <cell r="W34">
            <v>648</v>
          </cell>
          <cell r="X34">
            <v>556</v>
          </cell>
          <cell r="Y34">
            <v>21</v>
          </cell>
          <cell r="Z34">
            <v>105</v>
          </cell>
          <cell r="AA34">
            <v>428</v>
          </cell>
        </row>
        <row r="35">
          <cell r="B35">
            <v>8042</v>
          </cell>
          <cell r="C35">
            <v>6603</v>
          </cell>
          <cell r="D35">
            <v>1896</v>
          </cell>
          <cell r="E35">
            <v>5764</v>
          </cell>
          <cell r="F35">
            <v>15083</v>
          </cell>
          <cell r="G35">
            <v>3917</v>
          </cell>
          <cell r="H35">
            <v>8018</v>
          </cell>
          <cell r="I35">
            <v>12081</v>
          </cell>
          <cell r="J35">
            <v>5125</v>
          </cell>
          <cell r="K35">
            <v>5516</v>
          </cell>
          <cell r="L35">
            <v>3217</v>
          </cell>
          <cell r="M35">
            <v>12286</v>
          </cell>
          <cell r="N35">
            <v>9715</v>
          </cell>
          <cell r="O35">
            <v>6190</v>
          </cell>
          <cell r="P35">
            <v>6247</v>
          </cell>
          <cell r="Q35">
            <v>0</v>
          </cell>
          <cell r="R35">
            <v>16626</v>
          </cell>
          <cell r="S35">
            <v>7341</v>
          </cell>
          <cell r="T35">
            <v>13166</v>
          </cell>
          <cell r="U35">
            <v>1967</v>
          </cell>
          <cell r="V35">
            <v>1651</v>
          </cell>
          <cell r="W35">
            <v>9396</v>
          </cell>
          <cell r="X35">
            <v>7034</v>
          </cell>
          <cell r="Y35">
            <v>3</v>
          </cell>
          <cell r="Z35">
            <v>558</v>
          </cell>
          <cell r="AA35">
            <v>920</v>
          </cell>
        </row>
        <row r="36">
          <cell r="B36">
            <v>340</v>
          </cell>
          <cell r="C36">
            <v>671</v>
          </cell>
          <cell r="D36">
            <v>109</v>
          </cell>
          <cell r="E36">
            <v>194</v>
          </cell>
          <cell r="F36">
            <v>1016</v>
          </cell>
          <cell r="G36">
            <v>221</v>
          </cell>
          <cell r="H36">
            <v>366</v>
          </cell>
          <cell r="I36">
            <v>884</v>
          </cell>
          <cell r="J36">
            <v>156</v>
          </cell>
          <cell r="K36">
            <v>409</v>
          </cell>
          <cell r="L36">
            <v>359</v>
          </cell>
          <cell r="M36">
            <v>742</v>
          </cell>
          <cell r="N36">
            <v>628</v>
          </cell>
          <cell r="O36">
            <v>332</v>
          </cell>
          <cell r="P36">
            <v>521</v>
          </cell>
          <cell r="Q36">
            <v>102</v>
          </cell>
          <cell r="R36">
            <v>1069</v>
          </cell>
          <cell r="S36">
            <v>637</v>
          </cell>
          <cell r="T36">
            <v>1782</v>
          </cell>
          <cell r="U36">
            <v>110</v>
          </cell>
          <cell r="V36">
            <v>111</v>
          </cell>
          <cell r="W36">
            <v>582</v>
          </cell>
          <cell r="X36">
            <v>319</v>
          </cell>
          <cell r="Y36">
            <v>12</v>
          </cell>
          <cell r="Z36">
            <v>69</v>
          </cell>
          <cell r="AA36">
            <v>305</v>
          </cell>
        </row>
        <row r="37">
          <cell r="B37">
            <v>4307</v>
          </cell>
          <cell r="C37">
            <v>6206</v>
          </cell>
          <cell r="D37">
            <v>1985</v>
          </cell>
          <cell r="E37">
            <v>5525</v>
          </cell>
          <cell r="F37">
            <v>11129</v>
          </cell>
          <cell r="G37">
            <v>2775</v>
          </cell>
          <cell r="H37">
            <v>4582</v>
          </cell>
          <cell r="I37">
            <v>10725</v>
          </cell>
          <cell r="J37">
            <v>4552</v>
          </cell>
          <cell r="K37">
            <v>4285</v>
          </cell>
          <cell r="L37">
            <v>5444</v>
          </cell>
          <cell r="M37">
            <v>8808</v>
          </cell>
          <cell r="N37">
            <v>7351</v>
          </cell>
          <cell r="O37">
            <v>4832</v>
          </cell>
          <cell r="P37">
            <v>3735</v>
          </cell>
          <cell r="Q37">
            <v>2922</v>
          </cell>
          <cell r="R37">
            <v>13524</v>
          </cell>
          <cell r="S37">
            <v>5514</v>
          </cell>
          <cell r="T37">
            <v>16343</v>
          </cell>
          <cell r="U37">
            <v>1490</v>
          </cell>
          <cell r="V37">
            <v>1301</v>
          </cell>
          <cell r="W37">
            <v>7680</v>
          </cell>
          <cell r="X37">
            <v>5888</v>
          </cell>
          <cell r="Y37">
            <v>234</v>
          </cell>
          <cell r="Z37">
            <v>949</v>
          </cell>
          <cell r="AA37">
            <v>3240</v>
          </cell>
        </row>
        <row r="38">
          <cell r="B38">
            <v>1708</v>
          </cell>
          <cell r="C38">
            <v>1091</v>
          </cell>
          <cell r="D38">
            <v>472</v>
          </cell>
          <cell r="E38">
            <v>1633</v>
          </cell>
          <cell r="F38">
            <v>3030</v>
          </cell>
          <cell r="G38">
            <v>690</v>
          </cell>
          <cell r="H38">
            <v>1079</v>
          </cell>
          <cell r="I38">
            <v>2462</v>
          </cell>
          <cell r="J38">
            <v>1330</v>
          </cell>
          <cell r="K38">
            <v>1107</v>
          </cell>
          <cell r="L38">
            <v>1187</v>
          </cell>
          <cell r="M38">
            <v>2205</v>
          </cell>
          <cell r="N38">
            <v>4856</v>
          </cell>
          <cell r="O38">
            <v>1263</v>
          </cell>
          <cell r="P38">
            <v>1453</v>
          </cell>
          <cell r="Q38">
            <v>370</v>
          </cell>
          <cell r="R38">
            <v>2773</v>
          </cell>
          <cell r="S38">
            <v>1686</v>
          </cell>
          <cell r="T38">
            <v>2767</v>
          </cell>
          <cell r="U38">
            <v>455</v>
          </cell>
          <cell r="V38">
            <v>372</v>
          </cell>
          <cell r="W38">
            <v>1443</v>
          </cell>
          <cell r="X38">
            <v>1631</v>
          </cell>
          <cell r="Y38">
            <v>28</v>
          </cell>
          <cell r="Z38">
            <v>128</v>
          </cell>
          <cell r="AA38">
            <v>225</v>
          </cell>
        </row>
        <row r="39">
          <cell r="B39">
            <v>568</v>
          </cell>
          <cell r="C39">
            <v>797</v>
          </cell>
          <cell r="D39">
            <v>264</v>
          </cell>
          <cell r="E39">
            <v>158</v>
          </cell>
          <cell r="F39">
            <v>1250</v>
          </cell>
          <cell r="G39">
            <v>351</v>
          </cell>
          <cell r="H39">
            <v>657</v>
          </cell>
          <cell r="I39">
            <v>1509</v>
          </cell>
          <cell r="J39">
            <v>258</v>
          </cell>
          <cell r="K39">
            <v>549</v>
          </cell>
          <cell r="L39">
            <v>226</v>
          </cell>
          <cell r="M39">
            <v>823</v>
          </cell>
          <cell r="N39">
            <v>708</v>
          </cell>
          <cell r="O39">
            <v>619</v>
          </cell>
          <cell r="P39">
            <v>454</v>
          </cell>
          <cell r="Q39">
            <v>126</v>
          </cell>
          <cell r="R39">
            <v>1475</v>
          </cell>
          <cell r="S39">
            <v>724</v>
          </cell>
          <cell r="T39">
            <v>2519</v>
          </cell>
          <cell r="U39">
            <v>171</v>
          </cell>
          <cell r="V39">
            <v>102</v>
          </cell>
          <cell r="W39">
            <v>1098</v>
          </cell>
          <cell r="X39">
            <v>459</v>
          </cell>
          <cell r="Y39">
            <v>50</v>
          </cell>
          <cell r="Z39">
            <v>98</v>
          </cell>
          <cell r="AA39">
            <v>547</v>
          </cell>
        </row>
        <row r="40">
          <cell r="B40">
            <v>1068</v>
          </cell>
          <cell r="C40">
            <v>968</v>
          </cell>
          <cell r="D40">
            <v>198</v>
          </cell>
          <cell r="E40">
            <v>2008</v>
          </cell>
          <cell r="F40">
            <v>1967</v>
          </cell>
          <cell r="G40">
            <v>517</v>
          </cell>
          <cell r="H40">
            <v>776</v>
          </cell>
          <cell r="I40">
            <v>1055</v>
          </cell>
          <cell r="J40">
            <v>1295</v>
          </cell>
          <cell r="K40">
            <v>1109</v>
          </cell>
          <cell r="L40">
            <v>169</v>
          </cell>
          <cell r="M40">
            <v>1777</v>
          </cell>
          <cell r="N40">
            <v>1711</v>
          </cell>
          <cell r="O40">
            <v>1111</v>
          </cell>
          <cell r="P40">
            <v>736</v>
          </cell>
          <cell r="Q40">
            <v>257</v>
          </cell>
          <cell r="R40">
            <v>1965</v>
          </cell>
          <cell r="S40">
            <v>980</v>
          </cell>
          <cell r="T40">
            <v>754</v>
          </cell>
          <cell r="U40">
            <v>266</v>
          </cell>
          <cell r="V40">
            <v>265</v>
          </cell>
          <cell r="W40">
            <v>1133</v>
          </cell>
          <cell r="X40">
            <v>953</v>
          </cell>
          <cell r="Y40">
            <v>27</v>
          </cell>
          <cell r="Z40">
            <v>0</v>
          </cell>
          <cell r="AA40">
            <v>85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3</v>
          </cell>
          <cell r="F41">
            <v>3</v>
          </cell>
          <cell r="G41">
            <v>0</v>
          </cell>
          <cell r="H41">
            <v>3</v>
          </cell>
          <cell r="I41">
            <v>1</v>
          </cell>
          <cell r="J41">
            <v>0</v>
          </cell>
          <cell r="K41">
            <v>1</v>
          </cell>
          <cell r="L41">
            <v>1</v>
          </cell>
          <cell r="M41">
            <v>0</v>
          </cell>
          <cell r="N41">
            <v>0</v>
          </cell>
          <cell r="O41">
            <v>3</v>
          </cell>
          <cell r="P41">
            <v>2</v>
          </cell>
          <cell r="Q41">
            <v>0</v>
          </cell>
          <cell r="R41">
            <v>1</v>
          </cell>
          <cell r="S41">
            <v>0</v>
          </cell>
          <cell r="T41">
            <v>2</v>
          </cell>
          <cell r="U41">
            <v>0</v>
          </cell>
          <cell r="V41">
            <v>0</v>
          </cell>
          <cell r="W41">
            <v>1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6615</v>
          </cell>
          <cell r="C42">
            <v>6919</v>
          </cell>
          <cell r="D42">
            <v>1702</v>
          </cell>
          <cell r="E42">
            <v>6608</v>
          </cell>
          <cell r="F42">
            <v>10198</v>
          </cell>
          <cell r="G42">
            <v>4826</v>
          </cell>
          <cell r="H42">
            <v>8448</v>
          </cell>
          <cell r="I42">
            <v>8125</v>
          </cell>
          <cell r="J42">
            <v>5176</v>
          </cell>
          <cell r="K42">
            <v>6254</v>
          </cell>
          <cell r="L42">
            <v>3168</v>
          </cell>
          <cell r="M42">
            <v>12677</v>
          </cell>
          <cell r="N42">
            <v>8015</v>
          </cell>
          <cell r="O42">
            <v>4189</v>
          </cell>
          <cell r="P42">
            <v>4098</v>
          </cell>
          <cell r="Q42">
            <v>1913</v>
          </cell>
          <cell r="R42">
            <v>12133</v>
          </cell>
          <cell r="S42">
            <v>6737</v>
          </cell>
          <cell r="T42">
            <v>12514</v>
          </cell>
          <cell r="U42">
            <v>2487</v>
          </cell>
          <cell r="V42">
            <v>1590</v>
          </cell>
          <cell r="W42">
            <v>9463</v>
          </cell>
          <cell r="X42">
            <v>5503</v>
          </cell>
          <cell r="Y42">
            <v>52</v>
          </cell>
          <cell r="Z42">
            <v>802</v>
          </cell>
          <cell r="AA42">
            <v>2620</v>
          </cell>
        </row>
        <row r="43">
          <cell r="B43">
            <v>226</v>
          </cell>
          <cell r="C43">
            <v>434</v>
          </cell>
          <cell r="D43">
            <v>221</v>
          </cell>
          <cell r="E43">
            <v>813</v>
          </cell>
          <cell r="F43">
            <v>1765</v>
          </cell>
          <cell r="G43">
            <v>96</v>
          </cell>
          <cell r="H43">
            <v>865</v>
          </cell>
          <cell r="I43">
            <v>1036</v>
          </cell>
          <cell r="J43">
            <v>418</v>
          </cell>
          <cell r="K43">
            <v>601</v>
          </cell>
          <cell r="L43">
            <v>611</v>
          </cell>
          <cell r="M43">
            <v>701</v>
          </cell>
          <cell r="N43">
            <v>922</v>
          </cell>
          <cell r="O43">
            <v>925</v>
          </cell>
          <cell r="P43">
            <v>644</v>
          </cell>
          <cell r="Q43">
            <v>174</v>
          </cell>
          <cell r="R43">
            <v>1871</v>
          </cell>
          <cell r="S43">
            <v>193</v>
          </cell>
          <cell r="T43">
            <v>2259</v>
          </cell>
          <cell r="U43">
            <v>152</v>
          </cell>
          <cell r="V43">
            <v>95</v>
          </cell>
          <cell r="W43">
            <v>804</v>
          </cell>
          <cell r="X43">
            <v>706</v>
          </cell>
          <cell r="Y43">
            <v>66</v>
          </cell>
          <cell r="Z43">
            <v>106</v>
          </cell>
          <cell r="AA43">
            <v>673</v>
          </cell>
        </row>
        <row r="44">
          <cell r="B44">
            <v>1157</v>
          </cell>
          <cell r="C44">
            <v>1150</v>
          </cell>
          <cell r="D44">
            <v>420</v>
          </cell>
          <cell r="E44">
            <v>577</v>
          </cell>
          <cell r="F44">
            <v>2608</v>
          </cell>
          <cell r="G44">
            <v>510</v>
          </cell>
          <cell r="H44">
            <v>893</v>
          </cell>
          <cell r="I44">
            <v>2943</v>
          </cell>
          <cell r="J44">
            <v>594</v>
          </cell>
          <cell r="K44">
            <v>1105</v>
          </cell>
          <cell r="L44">
            <v>1372</v>
          </cell>
          <cell r="M44">
            <v>1984</v>
          </cell>
          <cell r="N44">
            <v>1629</v>
          </cell>
          <cell r="O44">
            <v>1263</v>
          </cell>
          <cell r="P44">
            <v>1138</v>
          </cell>
          <cell r="Q44">
            <v>207</v>
          </cell>
          <cell r="R44">
            <v>2669</v>
          </cell>
          <cell r="S44">
            <v>1268</v>
          </cell>
          <cell r="T44">
            <v>4249</v>
          </cell>
          <cell r="U44">
            <v>308</v>
          </cell>
          <cell r="V44">
            <v>335</v>
          </cell>
          <cell r="W44">
            <v>1754</v>
          </cell>
          <cell r="X44">
            <v>1127</v>
          </cell>
          <cell r="Y44">
            <v>15</v>
          </cell>
          <cell r="Z44">
            <v>197</v>
          </cell>
          <cell r="AA44">
            <v>1006</v>
          </cell>
        </row>
        <row r="45">
          <cell r="B45">
            <v>81</v>
          </cell>
          <cell r="C45">
            <v>73</v>
          </cell>
          <cell r="D45">
            <v>17</v>
          </cell>
          <cell r="E45">
            <v>545</v>
          </cell>
          <cell r="F45">
            <v>418</v>
          </cell>
          <cell r="G45">
            <v>34</v>
          </cell>
          <cell r="H45">
            <v>112</v>
          </cell>
          <cell r="I45">
            <v>1024</v>
          </cell>
          <cell r="J45">
            <v>25</v>
          </cell>
          <cell r="K45">
            <v>30</v>
          </cell>
          <cell r="L45">
            <v>25</v>
          </cell>
          <cell r="M45">
            <v>405</v>
          </cell>
          <cell r="N45">
            <v>58</v>
          </cell>
          <cell r="O45">
            <v>360</v>
          </cell>
          <cell r="P45">
            <v>461</v>
          </cell>
          <cell r="Q45">
            <v>889</v>
          </cell>
          <cell r="R45">
            <v>95</v>
          </cell>
          <cell r="S45">
            <v>77</v>
          </cell>
          <cell r="T45">
            <v>1477</v>
          </cell>
          <cell r="U45">
            <v>0</v>
          </cell>
          <cell r="V45">
            <v>4</v>
          </cell>
          <cell r="W45">
            <v>245</v>
          </cell>
          <cell r="X45">
            <v>84</v>
          </cell>
          <cell r="Y45">
            <v>40</v>
          </cell>
          <cell r="Z45">
            <v>112</v>
          </cell>
          <cell r="AA45">
            <v>52</v>
          </cell>
        </row>
        <row r="46">
          <cell r="B46">
            <v>1053</v>
          </cell>
          <cell r="C46">
            <v>1074</v>
          </cell>
          <cell r="D46">
            <v>473</v>
          </cell>
          <cell r="E46">
            <v>593</v>
          </cell>
          <cell r="F46">
            <v>2517</v>
          </cell>
          <cell r="G46">
            <v>544</v>
          </cell>
          <cell r="H46">
            <v>1052</v>
          </cell>
          <cell r="I46">
            <v>2992</v>
          </cell>
          <cell r="J46">
            <v>584</v>
          </cell>
          <cell r="K46">
            <v>989</v>
          </cell>
          <cell r="L46">
            <v>986</v>
          </cell>
          <cell r="M46">
            <v>1740</v>
          </cell>
          <cell r="N46">
            <v>1382</v>
          </cell>
          <cell r="O46">
            <v>952</v>
          </cell>
          <cell r="P46">
            <v>1115</v>
          </cell>
          <cell r="Q46">
            <v>193</v>
          </cell>
          <cell r="R46">
            <v>2446</v>
          </cell>
          <cell r="S46">
            <v>1127</v>
          </cell>
          <cell r="T46">
            <v>4681</v>
          </cell>
          <cell r="U46">
            <v>320</v>
          </cell>
          <cell r="V46">
            <v>282</v>
          </cell>
          <cell r="W46">
            <v>1617</v>
          </cell>
          <cell r="X46">
            <v>1082</v>
          </cell>
          <cell r="Y46">
            <v>122</v>
          </cell>
          <cell r="Z46">
            <v>127</v>
          </cell>
          <cell r="AA46">
            <v>918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48</v>
          </cell>
          <cell r="F47">
            <v>8</v>
          </cell>
          <cell r="G47">
            <v>0</v>
          </cell>
          <cell r="H47">
            <v>18</v>
          </cell>
          <cell r="I47">
            <v>12</v>
          </cell>
          <cell r="J47">
            <v>0</v>
          </cell>
          <cell r="K47">
            <v>0</v>
          </cell>
          <cell r="L47">
            <v>0</v>
          </cell>
          <cell r="M47">
            <v>182</v>
          </cell>
          <cell r="N47">
            <v>0</v>
          </cell>
          <cell r="O47">
            <v>0</v>
          </cell>
          <cell r="P47">
            <v>1</v>
          </cell>
          <cell r="Q47">
            <v>0</v>
          </cell>
          <cell r="R47">
            <v>0</v>
          </cell>
          <cell r="S47">
            <v>0</v>
          </cell>
          <cell r="T47">
            <v>1</v>
          </cell>
          <cell r="U47">
            <v>79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95</v>
          </cell>
          <cell r="C48">
            <v>437</v>
          </cell>
          <cell r="D48">
            <v>79</v>
          </cell>
          <cell r="E48">
            <v>258</v>
          </cell>
          <cell r="F48">
            <v>634</v>
          </cell>
          <cell r="G48">
            <v>247</v>
          </cell>
          <cell r="H48">
            <v>301</v>
          </cell>
          <cell r="I48">
            <v>357</v>
          </cell>
          <cell r="J48">
            <v>205</v>
          </cell>
          <cell r="K48">
            <v>143</v>
          </cell>
          <cell r="L48">
            <v>74</v>
          </cell>
          <cell r="M48">
            <v>580</v>
          </cell>
          <cell r="N48">
            <v>165</v>
          </cell>
          <cell r="O48">
            <v>285</v>
          </cell>
          <cell r="P48">
            <v>202</v>
          </cell>
          <cell r="Q48">
            <v>72</v>
          </cell>
          <cell r="R48">
            <v>684</v>
          </cell>
          <cell r="S48">
            <v>200</v>
          </cell>
          <cell r="T48">
            <v>605</v>
          </cell>
          <cell r="U48">
            <v>76</v>
          </cell>
          <cell r="V48">
            <v>72</v>
          </cell>
          <cell r="W48">
            <v>554</v>
          </cell>
          <cell r="X48">
            <v>307</v>
          </cell>
          <cell r="Y48">
            <v>9</v>
          </cell>
          <cell r="Z48">
            <v>24</v>
          </cell>
          <cell r="AA48">
            <v>173</v>
          </cell>
        </row>
        <row r="49">
          <cell r="B49">
            <v>470</v>
          </cell>
          <cell r="C49">
            <v>563</v>
          </cell>
          <cell r="D49">
            <v>190</v>
          </cell>
          <cell r="E49">
            <v>393</v>
          </cell>
          <cell r="F49">
            <v>1519</v>
          </cell>
          <cell r="G49">
            <v>251</v>
          </cell>
          <cell r="H49">
            <v>541</v>
          </cell>
          <cell r="I49">
            <v>1599</v>
          </cell>
          <cell r="J49">
            <v>333</v>
          </cell>
          <cell r="K49">
            <v>508</v>
          </cell>
          <cell r="L49">
            <v>1140</v>
          </cell>
          <cell r="M49">
            <v>889</v>
          </cell>
          <cell r="N49">
            <v>786</v>
          </cell>
          <cell r="O49">
            <v>584</v>
          </cell>
          <cell r="P49">
            <v>524</v>
          </cell>
          <cell r="Q49">
            <v>140</v>
          </cell>
          <cell r="R49">
            <v>1483</v>
          </cell>
          <cell r="S49">
            <v>489</v>
          </cell>
          <cell r="T49">
            <v>2662</v>
          </cell>
          <cell r="U49">
            <v>140</v>
          </cell>
          <cell r="V49">
            <v>114</v>
          </cell>
          <cell r="W49">
            <v>773</v>
          </cell>
          <cell r="X49">
            <v>612</v>
          </cell>
          <cell r="Y49">
            <v>25</v>
          </cell>
          <cell r="Z49">
            <v>58</v>
          </cell>
          <cell r="AA49">
            <v>631</v>
          </cell>
        </row>
        <row r="50">
          <cell r="B50">
            <v>897</v>
          </cell>
          <cell r="C50">
            <v>1004</v>
          </cell>
          <cell r="D50">
            <v>395</v>
          </cell>
          <cell r="E50">
            <v>437</v>
          </cell>
          <cell r="F50">
            <v>2711</v>
          </cell>
          <cell r="G50">
            <v>419</v>
          </cell>
          <cell r="H50">
            <v>962</v>
          </cell>
          <cell r="I50">
            <v>2810</v>
          </cell>
          <cell r="J50">
            <v>655</v>
          </cell>
          <cell r="K50">
            <v>1056</v>
          </cell>
          <cell r="L50">
            <v>174</v>
          </cell>
          <cell r="M50">
            <v>1636</v>
          </cell>
          <cell r="N50">
            <v>1377</v>
          </cell>
          <cell r="O50">
            <v>811</v>
          </cell>
          <cell r="P50">
            <v>1098</v>
          </cell>
          <cell r="Q50">
            <v>271</v>
          </cell>
          <cell r="R50">
            <v>2498</v>
          </cell>
          <cell r="S50">
            <v>1041</v>
          </cell>
          <cell r="T50">
            <v>4192</v>
          </cell>
          <cell r="U50">
            <v>248</v>
          </cell>
          <cell r="V50">
            <v>257</v>
          </cell>
          <cell r="W50">
            <v>1321</v>
          </cell>
          <cell r="X50">
            <v>944</v>
          </cell>
          <cell r="Y50">
            <v>13</v>
          </cell>
          <cell r="Z50">
            <v>176</v>
          </cell>
          <cell r="AA50">
            <v>802</v>
          </cell>
        </row>
        <row r="51">
          <cell r="B51">
            <v>1303</v>
          </cell>
          <cell r="C51">
            <v>1523</v>
          </cell>
          <cell r="D51">
            <v>424</v>
          </cell>
          <cell r="E51">
            <v>793</v>
          </cell>
          <cell r="F51">
            <v>3190</v>
          </cell>
          <cell r="G51">
            <v>622</v>
          </cell>
          <cell r="H51">
            <v>1655</v>
          </cell>
          <cell r="I51">
            <v>3072</v>
          </cell>
          <cell r="J51">
            <v>989</v>
          </cell>
          <cell r="K51">
            <v>933</v>
          </cell>
          <cell r="L51">
            <v>1245</v>
          </cell>
          <cell r="M51">
            <v>2708</v>
          </cell>
          <cell r="N51">
            <v>1761</v>
          </cell>
          <cell r="O51">
            <v>1210</v>
          </cell>
          <cell r="P51">
            <v>980</v>
          </cell>
          <cell r="Q51">
            <v>295</v>
          </cell>
          <cell r="R51">
            <v>5138</v>
          </cell>
          <cell r="S51">
            <v>1433</v>
          </cell>
          <cell r="T51">
            <v>6448</v>
          </cell>
          <cell r="U51">
            <v>336</v>
          </cell>
          <cell r="V51">
            <v>662</v>
          </cell>
          <cell r="W51">
            <v>2003</v>
          </cell>
          <cell r="X51">
            <v>1209</v>
          </cell>
          <cell r="Y51">
            <v>11</v>
          </cell>
          <cell r="Z51">
            <v>255</v>
          </cell>
          <cell r="AA51">
            <v>1025</v>
          </cell>
        </row>
        <row r="52">
          <cell r="B52">
            <v>0</v>
          </cell>
          <cell r="C52">
            <v>14</v>
          </cell>
          <cell r="D52">
            <v>0</v>
          </cell>
          <cell r="E52">
            <v>19</v>
          </cell>
          <cell r="F52">
            <v>95</v>
          </cell>
          <cell r="G52">
            <v>6</v>
          </cell>
          <cell r="H52">
            <v>67</v>
          </cell>
          <cell r="I52">
            <v>3</v>
          </cell>
          <cell r="J52">
            <v>12</v>
          </cell>
          <cell r="K52">
            <v>5</v>
          </cell>
          <cell r="L52">
            <v>4</v>
          </cell>
          <cell r="M52">
            <v>14</v>
          </cell>
          <cell r="N52">
            <v>0</v>
          </cell>
          <cell r="O52">
            <v>1</v>
          </cell>
          <cell r="P52">
            <v>83</v>
          </cell>
          <cell r="Q52">
            <v>693</v>
          </cell>
          <cell r="R52">
            <v>49</v>
          </cell>
          <cell r="S52">
            <v>10</v>
          </cell>
          <cell r="T52">
            <v>108</v>
          </cell>
          <cell r="U52">
            <v>1</v>
          </cell>
          <cell r="V52">
            <v>21</v>
          </cell>
          <cell r="W52">
            <v>15</v>
          </cell>
          <cell r="X52">
            <v>5</v>
          </cell>
          <cell r="Y52">
            <v>0</v>
          </cell>
          <cell r="Z52">
            <v>0</v>
          </cell>
          <cell r="AA52">
            <v>13</v>
          </cell>
        </row>
        <row r="53">
          <cell r="B53">
            <v>69</v>
          </cell>
          <cell r="C53">
            <v>135</v>
          </cell>
          <cell r="D53">
            <v>5</v>
          </cell>
          <cell r="E53">
            <v>13</v>
          </cell>
          <cell r="F53">
            <v>334</v>
          </cell>
          <cell r="G53">
            <v>50</v>
          </cell>
          <cell r="H53">
            <v>93</v>
          </cell>
          <cell r="I53">
            <v>227</v>
          </cell>
          <cell r="J53">
            <v>39</v>
          </cell>
          <cell r="K53">
            <v>103</v>
          </cell>
          <cell r="L53">
            <v>42</v>
          </cell>
          <cell r="M53">
            <v>197</v>
          </cell>
          <cell r="N53">
            <v>156</v>
          </cell>
          <cell r="O53">
            <v>125</v>
          </cell>
          <cell r="P53">
            <v>148</v>
          </cell>
          <cell r="Q53">
            <v>42</v>
          </cell>
          <cell r="R53">
            <v>351</v>
          </cell>
          <cell r="S53">
            <v>90</v>
          </cell>
          <cell r="T53">
            <v>633</v>
          </cell>
          <cell r="U53">
            <v>28</v>
          </cell>
          <cell r="V53">
            <v>38</v>
          </cell>
          <cell r="W53">
            <v>87</v>
          </cell>
          <cell r="X53">
            <v>91</v>
          </cell>
          <cell r="Y53">
            <v>5</v>
          </cell>
          <cell r="Z53">
            <v>5</v>
          </cell>
          <cell r="AA53">
            <v>122</v>
          </cell>
        </row>
        <row r="54">
          <cell r="B54">
            <v>12</v>
          </cell>
          <cell r="C54">
            <v>18</v>
          </cell>
          <cell r="D54">
            <v>0</v>
          </cell>
          <cell r="E54">
            <v>5</v>
          </cell>
          <cell r="F54">
            <v>61</v>
          </cell>
          <cell r="G54">
            <v>6</v>
          </cell>
          <cell r="H54">
            <v>17</v>
          </cell>
          <cell r="I54">
            <v>32</v>
          </cell>
          <cell r="J54">
            <v>2</v>
          </cell>
          <cell r="K54">
            <v>28</v>
          </cell>
          <cell r="L54">
            <v>6</v>
          </cell>
          <cell r="M54">
            <v>18</v>
          </cell>
          <cell r="N54">
            <v>27</v>
          </cell>
          <cell r="O54">
            <v>16</v>
          </cell>
          <cell r="P54">
            <v>17</v>
          </cell>
          <cell r="Q54">
            <v>2</v>
          </cell>
          <cell r="R54">
            <v>24</v>
          </cell>
          <cell r="S54">
            <v>4</v>
          </cell>
          <cell r="T54">
            <v>73</v>
          </cell>
          <cell r="U54">
            <v>4</v>
          </cell>
          <cell r="V54">
            <v>1</v>
          </cell>
          <cell r="W54">
            <v>14</v>
          </cell>
          <cell r="X54">
            <v>5</v>
          </cell>
          <cell r="Y54">
            <v>0</v>
          </cell>
          <cell r="Z54">
            <v>0</v>
          </cell>
          <cell r="AA54">
            <v>4</v>
          </cell>
        </row>
        <row r="55">
          <cell r="B55">
            <v>171</v>
          </cell>
          <cell r="C55">
            <v>293</v>
          </cell>
          <cell r="D55">
            <v>29</v>
          </cell>
          <cell r="E55">
            <v>593</v>
          </cell>
          <cell r="F55">
            <v>1309</v>
          </cell>
          <cell r="G55">
            <v>42</v>
          </cell>
          <cell r="H55">
            <v>108</v>
          </cell>
          <cell r="I55">
            <v>1695</v>
          </cell>
          <cell r="J55">
            <v>27</v>
          </cell>
          <cell r="K55">
            <v>101</v>
          </cell>
          <cell r="L55">
            <v>1318</v>
          </cell>
          <cell r="M55">
            <v>201</v>
          </cell>
          <cell r="N55">
            <v>326</v>
          </cell>
          <cell r="O55">
            <v>170</v>
          </cell>
          <cell r="P55">
            <v>469</v>
          </cell>
          <cell r="Q55">
            <v>112</v>
          </cell>
          <cell r="R55">
            <v>570</v>
          </cell>
          <cell r="S55">
            <v>173</v>
          </cell>
          <cell r="T55">
            <v>1375</v>
          </cell>
          <cell r="U55">
            <v>55</v>
          </cell>
          <cell r="V55">
            <v>24</v>
          </cell>
          <cell r="W55">
            <v>353</v>
          </cell>
          <cell r="X55">
            <v>134</v>
          </cell>
          <cell r="Y55">
            <v>11</v>
          </cell>
          <cell r="Z55">
            <v>18</v>
          </cell>
          <cell r="AA55">
            <v>81</v>
          </cell>
        </row>
        <row r="56">
          <cell r="B56">
            <v>0</v>
          </cell>
          <cell r="C56">
            <v>10</v>
          </cell>
          <cell r="D56">
            <v>0</v>
          </cell>
          <cell r="E56">
            <v>4</v>
          </cell>
          <cell r="F56">
            <v>5</v>
          </cell>
          <cell r="G56">
            <v>0</v>
          </cell>
          <cell r="H56">
            <v>0</v>
          </cell>
          <cell r="I56">
            <v>118</v>
          </cell>
          <cell r="J56">
            <v>0</v>
          </cell>
          <cell r="K56">
            <v>1</v>
          </cell>
          <cell r="L56">
            <v>37</v>
          </cell>
          <cell r="M56">
            <v>1</v>
          </cell>
          <cell r="N56">
            <v>0</v>
          </cell>
          <cell r="O56">
            <v>0</v>
          </cell>
          <cell r="P56">
            <v>56</v>
          </cell>
          <cell r="Q56">
            <v>9</v>
          </cell>
          <cell r="R56">
            <v>28</v>
          </cell>
          <cell r="S56">
            <v>1</v>
          </cell>
          <cell r="T56">
            <v>107</v>
          </cell>
          <cell r="U56">
            <v>0</v>
          </cell>
          <cell r="V56">
            <v>0</v>
          </cell>
          <cell r="W56">
            <v>1</v>
          </cell>
          <cell r="X56">
            <v>11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33</v>
          </cell>
          <cell r="C57">
            <v>72</v>
          </cell>
          <cell r="D57">
            <v>1</v>
          </cell>
          <cell r="E57">
            <v>5</v>
          </cell>
          <cell r="F57">
            <v>144</v>
          </cell>
          <cell r="G57">
            <v>5</v>
          </cell>
          <cell r="H57">
            <v>29</v>
          </cell>
          <cell r="I57">
            <v>207</v>
          </cell>
          <cell r="J57">
            <v>34</v>
          </cell>
          <cell r="K57">
            <v>51</v>
          </cell>
          <cell r="L57">
            <v>37</v>
          </cell>
          <cell r="M57">
            <v>75</v>
          </cell>
          <cell r="N57">
            <v>40</v>
          </cell>
          <cell r="O57">
            <v>33</v>
          </cell>
          <cell r="P57">
            <v>114</v>
          </cell>
          <cell r="Q57">
            <v>2</v>
          </cell>
          <cell r="R57">
            <v>99</v>
          </cell>
          <cell r="S57">
            <v>12</v>
          </cell>
          <cell r="T57">
            <v>231</v>
          </cell>
          <cell r="U57">
            <v>20</v>
          </cell>
          <cell r="V57">
            <v>24</v>
          </cell>
          <cell r="W57">
            <v>77</v>
          </cell>
          <cell r="X57">
            <v>27</v>
          </cell>
          <cell r="Y57">
            <v>0</v>
          </cell>
          <cell r="Z57">
            <v>8</v>
          </cell>
          <cell r="AA57">
            <v>7</v>
          </cell>
        </row>
        <row r="58">
          <cell r="B58">
            <v>971</v>
          </cell>
          <cell r="C58">
            <v>1375</v>
          </cell>
          <cell r="D58">
            <v>179</v>
          </cell>
          <cell r="E58">
            <v>943</v>
          </cell>
          <cell r="F58">
            <v>2017</v>
          </cell>
          <cell r="G58">
            <v>424</v>
          </cell>
          <cell r="H58">
            <v>1062</v>
          </cell>
          <cell r="I58">
            <v>3168</v>
          </cell>
          <cell r="J58">
            <v>755</v>
          </cell>
          <cell r="K58">
            <v>499</v>
          </cell>
          <cell r="L58">
            <v>906</v>
          </cell>
          <cell r="M58">
            <v>1880</v>
          </cell>
          <cell r="N58">
            <v>1192</v>
          </cell>
          <cell r="O58">
            <v>828</v>
          </cell>
          <cell r="P58">
            <v>835</v>
          </cell>
          <cell r="Q58">
            <v>1280</v>
          </cell>
          <cell r="R58">
            <v>1484</v>
          </cell>
          <cell r="S58">
            <v>1237</v>
          </cell>
          <cell r="T58">
            <v>5156</v>
          </cell>
          <cell r="U58">
            <v>258</v>
          </cell>
          <cell r="V58">
            <v>654</v>
          </cell>
          <cell r="W58">
            <v>1497</v>
          </cell>
          <cell r="X58">
            <v>729</v>
          </cell>
          <cell r="Y58">
            <v>25</v>
          </cell>
          <cell r="Z58">
            <v>143</v>
          </cell>
          <cell r="AA58">
            <v>499</v>
          </cell>
        </row>
        <row r="59">
          <cell r="B59">
            <v>1113</v>
          </cell>
          <cell r="C59">
            <v>1213</v>
          </cell>
          <cell r="D59">
            <v>511</v>
          </cell>
          <cell r="E59">
            <v>2150</v>
          </cell>
          <cell r="F59">
            <v>2130</v>
          </cell>
          <cell r="G59">
            <v>719</v>
          </cell>
          <cell r="H59">
            <v>953</v>
          </cell>
          <cell r="I59">
            <v>1090</v>
          </cell>
          <cell r="J59">
            <v>1768</v>
          </cell>
          <cell r="K59">
            <v>1036</v>
          </cell>
          <cell r="L59">
            <v>366</v>
          </cell>
          <cell r="M59">
            <v>1915</v>
          </cell>
          <cell r="N59">
            <v>2079</v>
          </cell>
          <cell r="O59">
            <v>1280</v>
          </cell>
          <cell r="P59">
            <v>628</v>
          </cell>
          <cell r="Q59">
            <v>0</v>
          </cell>
          <cell r="R59">
            <v>2425</v>
          </cell>
          <cell r="S59">
            <v>1268</v>
          </cell>
          <cell r="T59">
            <v>1870</v>
          </cell>
          <cell r="U59">
            <v>242</v>
          </cell>
          <cell r="V59">
            <v>218</v>
          </cell>
          <cell r="W59">
            <v>1835</v>
          </cell>
          <cell r="X59">
            <v>1193</v>
          </cell>
          <cell r="Y59">
            <v>40</v>
          </cell>
          <cell r="Z59">
            <v>0</v>
          </cell>
          <cell r="AA59">
            <v>747</v>
          </cell>
        </row>
        <row r="60">
          <cell r="B60">
            <v>4824</v>
          </cell>
          <cell r="C60">
            <v>5072</v>
          </cell>
          <cell r="D60">
            <v>1453</v>
          </cell>
          <cell r="E60">
            <v>2354</v>
          </cell>
          <cell r="F60">
            <v>12725</v>
          </cell>
          <cell r="G60">
            <v>1826</v>
          </cell>
          <cell r="H60">
            <v>4826</v>
          </cell>
          <cell r="I60">
            <v>13564</v>
          </cell>
          <cell r="J60">
            <v>2365</v>
          </cell>
          <cell r="K60">
            <v>4147</v>
          </cell>
          <cell r="L60">
            <v>2308</v>
          </cell>
          <cell r="M60">
            <v>7298</v>
          </cell>
          <cell r="N60">
            <v>5976</v>
          </cell>
          <cell r="O60">
            <v>4039</v>
          </cell>
          <cell r="P60">
            <v>5440</v>
          </cell>
          <cell r="Q60">
            <v>1013</v>
          </cell>
          <cell r="R60">
            <v>12016</v>
          </cell>
          <cell r="S60">
            <v>5291</v>
          </cell>
          <cell r="T60">
            <v>20856</v>
          </cell>
          <cell r="U60">
            <v>848</v>
          </cell>
          <cell r="V60">
            <v>1182</v>
          </cell>
          <cell r="W60">
            <v>5162</v>
          </cell>
          <cell r="X60">
            <v>3462</v>
          </cell>
          <cell r="Y60">
            <v>93</v>
          </cell>
          <cell r="Z60">
            <v>672</v>
          </cell>
          <cell r="AA60">
            <v>2718</v>
          </cell>
        </row>
        <row r="61">
          <cell r="B61">
            <v>1324</v>
          </cell>
          <cell r="C61">
            <v>2778</v>
          </cell>
          <cell r="D61">
            <v>1172</v>
          </cell>
          <cell r="E61">
            <v>1253</v>
          </cell>
          <cell r="F61">
            <v>5699</v>
          </cell>
          <cell r="G61">
            <v>1516</v>
          </cell>
          <cell r="H61">
            <v>1727</v>
          </cell>
          <cell r="I61">
            <v>5214</v>
          </cell>
          <cell r="J61">
            <v>1608</v>
          </cell>
          <cell r="K61">
            <v>1566</v>
          </cell>
          <cell r="L61">
            <v>722</v>
          </cell>
          <cell r="M61">
            <v>4260</v>
          </cell>
          <cell r="N61">
            <v>2968</v>
          </cell>
          <cell r="O61">
            <v>2153</v>
          </cell>
          <cell r="P61">
            <v>5914</v>
          </cell>
          <cell r="Q61">
            <v>505</v>
          </cell>
          <cell r="R61">
            <v>8943</v>
          </cell>
          <cell r="S61">
            <v>1770</v>
          </cell>
          <cell r="T61">
            <v>8549</v>
          </cell>
          <cell r="U61">
            <v>475</v>
          </cell>
          <cell r="V61">
            <v>685</v>
          </cell>
          <cell r="W61">
            <v>2952</v>
          </cell>
          <cell r="X61">
            <v>2278</v>
          </cell>
          <cell r="Y61">
            <v>61</v>
          </cell>
          <cell r="Z61">
            <v>1447</v>
          </cell>
          <cell r="AA61">
            <v>815</v>
          </cell>
        </row>
        <row r="62">
          <cell r="B62">
            <v>3359</v>
          </cell>
          <cell r="C62">
            <v>3338</v>
          </cell>
          <cell r="D62">
            <v>1199</v>
          </cell>
          <cell r="E62">
            <v>1081</v>
          </cell>
          <cell r="F62">
            <v>7876</v>
          </cell>
          <cell r="G62">
            <v>1829</v>
          </cell>
          <cell r="H62">
            <v>3463</v>
          </cell>
          <cell r="I62">
            <v>8330</v>
          </cell>
          <cell r="J62">
            <v>1758</v>
          </cell>
          <cell r="K62">
            <v>3083</v>
          </cell>
          <cell r="L62">
            <v>3769</v>
          </cell>
          <cell r="M62">
            <v>5872</v>
          </cell>
          <cell r="N62">
            <v>4643</v>
          </cell>
          <cell r="O62">
            <v>2919</v>
          </cell>
          <cell r="P62">
            <v>3183</v>
          </cell>
          <cell r="Q62">
            <v>589</v>
          </cell>
          <cell r="R62">
            <v>8751</v>
          </cell>
          <cell r="S62">
            <v>3728</v>
          </cell>
          <cell r="T62">
            <v>16059</v>
          </cell>
          <cell r="U62">
            <v>913</v>
          </cell>
          <cell r="V62">
            <v>815</v>
          </cell>
          <cell r="W62">
            <v>4736</v>
          </cell>
          <cell r="X62">
            <v>3425</v>
          </cell>
          <cell r="Y62">
            <v>65</v>
          </cell>
          <cell r="Z62">
            <v>699</v>
          </cell>
          <cell r="AA62">
            <v>2845</v>
          </cell>
        </row>
        <row r="63">
          <cell r="B63">
            <v>981</v>
          </cell>
          <cell r="C63">
            <v>1710</v>
          </cell>
          <cell r="D63">
            <v>624</v>
          </cell>
          <cell r="E63">
            <v>602</v>
          </cell>
          <cell r="F63">
            <v>2465</v>
          </cell>
          <cell r="G63">
            <v>485</v>
          </cell>
          <cell r="H63">
            <v>1598</v>
          </cell>
          <cell r="I63">
            <v>3368</v>
          </cell>
          <cell r="J63">
            <v>808</v>
          </cell>
          <cell r="K63">
            <v>934</v>
          </cell>
          <cell r="L63">
            <v>308</v>
          </cell>
          <cell r="M63">
            <v>2490</v>
          </cell>
          <cell r="N63">
            <v>1293</v>
          </cell>
          <cell r="O63">
            <v>1119</v>
          </cell>
          <cell r="P63">
            <v>1561</v>
          </cell>
          <cell r="Q63">
            <v>436</v>
          </cell>
          <cell r="R63">
            <v>3797</v>
          </cell>
          <cell r="S63">
            <v>1589</v>
          </cell>
          <cell r="T63">
            <v>5512</v>
          </cell>
          <cell r="U63">
            <v>555</v>
          </cell>
          <cell r="V63">
            <v>324</v>
          </cell>
          <cell r="W63">
            <v>1302</v>
          </cell>
          <cell r="X63">
            <v>1218</v>
          </cell>
          <cell r="Y63">
            <v>45</v>
          </cell>
          <cell r="Z63">
            <v>491</v>
          </cell>
          <cell r="AA63">
            <v>873</v>
          </cell>
        </row>
        <row r="64">
          <cell r="B64">
            <v>565</v>
          </cell>
          <cell r="C64">
            <v>708</v>
          </cell>
          <cell r="D64">
            <v>245</v>
          </cell>
          <cell r="E64">
            <v>234</v>
          </cell>
          <cell r="F64">
            <v>2305</v>
          </cell>
          <cell r="G64">
            <v>334</v>
          </cell>
          <cell r="H64">
            <v>764</v>
          </cell>
          <cell r="I64">
            <v>2333</v>
          </cell>
          <cell r="J64">
            <v>367</v>
          </cell>
          <cell r="K64">
            <v>628</v>
          </cell>
          <cell r="L64">
            <v>932</v>
          </cell>
          <cell r="M64">
            <v>1191</v>
          </cell>
          <cell r="N64">
            <v>1115</v>
          </cell>
          <cell r="O64">
            <v>599</v>
          </cell>
          <cell r="P64">
            <v>786</v>
          </cell>
          <cell r="Q64">
            <v>73</v>
          </cell>
          <cell r="R64">
            <v>1933</v>
          </cell>
          <cell r="S64">
            <v>736</v>
          </cell>
          <cell r="T64">
            <v>3664</v>
          </cell>
          <cell r="U64">
            <v>189</v>
          </cell>
          <cell r="V64">
            <v>99</v>
          </cell>
          <cell r="W64">
            <v>1083</v>
          </cell>
          <cell r="X64">
            <v>625</v>
          </cell>
          <cell r="Y64">
            <v>3</v>
          </cell>
          <cell r="Z64">
            <v>109</v>
          </cell>
          <cell r="AA64">
            <v>642</v>
          </cell>
        </row>
        <row r="65">
          <cell r="B65">
            <v>11354</v>
          </cell>
          <cell r="C65">
            <v>9819</v>
          </cell>
          <cell r="D65">
            <v>4150</v>
          </cell>
          <cell r="E65">
            <v>8579</v>
          </cell>
          <cell r="F65">
            <v>33207</v>
          </cell>
          <cell r="G65">
            <v>4952</v>
          </cell>
          <cell r="H65">
            <v>9819</v>
          </cell>
          <cell r="I65">
            <v>38194</v>
          </cell>
          <cell r="J65">
            <v>10857</v>
          </cell>
          <cell r="K65">
            <v>8853</v>
          </cell>
          <cell r="L65">
            <v>1059</v>
          </cell>
          <cell r="M65">
            <v>21615</v>
          </cell>
          <cell r="N65">
            <v>12193</v>
          </cell>
          <cell r="O65">
            <v>8296</v>
          </cell>
          <cell r="P65">
            <v>9742</v>
          </cell>
          <cell r="Q65">
            <v>3542</v>
          </cell>
          <cell r="R65">
            <v>43050</v>
          </cell>
          <cell r="S65">
            <v>13907</v>
          </cell>
          <cell r="T65">
            <v>39963</v>
          </cell>
          <cell r="U65">
            <v>4346</v>
          </cell>
          <cell r="V65">
            <v>3094</v>
          </cell>
          <cell r="W65">
            <v>10783</v>
          </cell>
          <cell r="X65">
            <v>9705</v>
          </cell>
          <cell r="Y65">
            <v>310</v>
          </cell>
          <cell r="Z65">
            <v>2314</v>
          </cell>
          <cell r="AA65">
            <v>4697</v>
          </cell>
        </row>
        <row r="66">
          <cell r="B66">
            <v>1645</v>
          </cell>
          <cell r="C66">
            <v>1119</v>
          </cell>
          <cell r="D66">
            <v>1099</v>
          </cell>
          <cell r="E66">
            <v>4153</v>
          </cell>
          <cell r="F66">
            <v>2699</v>
          </cell>
          <cell r="G66">
            <v>1349</v>
          </cell>
          <cell r="H66">
            <v>1384</v>
          </cell>
          <cell r="I66">
            <v>8726</v>
          </cell>
          <cell r="J66">
            <v>900</v>
          </cell>
          <cell r="K66">
            <v>233</v>
          </cell>
          <cell r="L66">
            <v>1117</v>
          </cell>
          <cell r="M66">
            <v>2208</v>
          </cell>
          <cell r="N66">
            <v>1788</v>
          </cell>
          <cell r="O66">
            <v>2207</v>
          </cell>
          <cell r="P66">
            <v>1512</v>
          </cell>
          <cell r="Q66">
            <v>202</v>
          </cell>
          <cell r="R66">
            <v>9272</v>
          </cell>
          <cell r="S66">
            <v>803</v>
          </cell>
          <cell r="T66">
            <v>8445</v>
          </cell>
          <cell r="U66">
            <v>259</v>
          </cell>
          <cell r="V66">
            <v>65</v>
          </cell>
          <cell r="W66">
            <v>4589</v>
          </cell>
          <cell r="X66">
            <v>1905</v>
          </cell>
          <cell r="Y66">
            <v>56</v>
          </cell>
          <cell r="Z66">
            <v>160</v>
          </cell>
          <cell r="AA66">
            <v>3331</v>
          </cell>
        </row>
        <row r="67">
          <cell r="B67">
            <v>1679</v>
          </cell>
          <cell r="C67">
            <v>1341</v>
          </cell>
          <cell r="D67">
            <v>636</v>
          </cell>
          <cell r="E67">
            <v>763</v>
          </cell>
          <cell r="F67">
            <v>2828</v>
          </cell>
          <cell r="G67">
            <v>1009</v>
          </cell>
          <cell r="H67">
            <v>2217</v>
          </cell>
          <cell r="I67">
            <v>2203</v>
          </cell>
          <cell r="J67">
            <v>731</v>
          </cell>
          <cell r="K67">
            <v>983</v>
          </cell>
          <cell r="L67">
            <v>1520</v>
          </cell>
          <cell r="M67">
            <v>2469</v>
          </cell>
          <cell r="N67">
            <v>1510</v>
          </cell>
          <cell r="O67">
            <v>1372</v>
          </cell>
          <cell r="P67">
            <v>590</v>
          </cell>
          <cell r="Q67">
            <v>384</v>
          </cell>
          <cell r="R67">
            <v>3555</v>
          </cell>
          <cell r="S67">
            <v>1719</v>
          </cell>
          <cell r="T67">
            <v>5391</v>
          </cell>
          <cell r="U67">
            <v>159</v>
          </cell>
          <cell r="V67">
            <v>208</v>
          </cell>
          <cell r="W67">
            <v>2736</v>
          </cell>
          <cell r="X67">
            <v>1343</v>
          </cell>
          <cell r="Y67">
            <v>11</v>
          </cell>
          <cell r="Z67">
            <v>295</v>
          </cell>
          <cell r="AA67">
            <v>1403</v>
          </cell>
        </row>
        <row r="68">
          <cell r="B68">
            <v>2628</v>
          </cell>
          <cell r="C68">
            <v>2528</v>
          </cell>
          <cell r="D68">
            <v>487</v>
          </cell>
          <cell r="E68">
            <v>2827</v>
          </cell>
          <cell r="F68">
            <v>13700</v>
          </cell>
          <cell r="G68">
            <v>418</v>
          </cell>
          <cell r="H68">
            <v>2251</v>
          </cell>
          <cell r="I68">
            <v>15542</v>
          </cell>
          <cell r="J68">
            <v>493</v>
          </cell>
          <cell r="K68">
            <v>4012</v>
          </cell>
          <cell r="L68">
            <v>8045</v>
          </cell>
          <cell r="M68">
            <v>5538</v>
          </cell>
          <cell r="N68">
            <v>1702</v>
          </cell>
          <cell r="O68">
            <v>2160</v>
          </cell>
          <cell r="P68">
            <v>1138</v>
          </cell>
          <cell r="Q68">
            <v>208</v>
          </cell>
          <cell r="R68">
            <v>3418</v>
          </cell>
          <cell r="S68">
            <v>5360</v>
          </cell>
          <cell r="T68">
            <v>25296</v>
          </cell>
          <cell r="U68">
            <v>142</v>
          </cell>
          <cell r="V68">
            <v>52</v>
          </cell>
          <cell r="W68">
            <v>10944</v>
          </cell>
          <cell r="X68">
            <v>1519</v>
          </cell>
          <cell r="Y68">
            <v>12</v>
          </cell>
          <cell r="Z68">
            <v>159</v>
          </cell>
          <cell r="AA68">
            <v>3273</v>
          </cell>
        </row>
        <row r="69">
          <cell r="B69">
            <v>2330</v>
          </cell>
          <cell r="C69">
            <v>2667</v>
          </cell>
          <cell r="D69">
            <v>413</v>
          </cell>
          <cell r="E69">
            <v>4875</v>
          </cell>
          <cell r="F69">
            <v>4964</v>
          </cell>
          <cell r="G69">
            <v>866</v>
          </cell>
          <cell r="H69">
            <v>1768</v>
          </cell>
          <cell r="I69">
            <v>1919</v>
          </cell>
          <cell r="J69">
            <v>1483</v>
          </cell>
          <cell r="K69">
            <v>963</v>
          </cell>
          <cell r="L69">
            <v>119</v>
          </cell>
          <cell r="M69">
            <v>2512</v>
          </cell>
          <cell r="N69">
            <v>11835</v>
          </cell>
          <cell r="O69">
            <v>3997</v>
          </cell>
          <cell r="P69">
            <v>905</v>
          </cell>
          <cell r="Q69">
            <v>16119</v>
          </cell>
          <cell r="R69">
            <v>11654</v>
          </cell>
          <cell r="S69">
            <v>1915</v>
          </cell>
          <cell r="T69">
            <v>44052</v>
          </cell>
          <cell r="U69">
            <v>1045</v>
          </cell>
          <cell r="V69">
            <v>223</v>
          </cell>
          <cell r="W69">
            <v>1254</v>
          </cell>
          <cell r="X69">
            <v>25696</v>
          </cell>
          <cell r="Y69">
            <v>32</v>
          </cell>
          <cell r="Z69">
            <v>1</v>
          </cell>
          <cell r="AA69">
            <v>909</v>
          </cell>
        </row>
        <row r="70">
          <cell r="B70">
            <v>12552</v>
          </cell>
          <cell r="C70">
            <v>14232</v>
          </cell>
          <cell r="D70">
            <v>5203</v>
          </cell>
          <cell r="E70">
            <v>7265</v>
          </cell>
          <cell r="F70">
            <v>34215</v>
          </cell>
          <cell r="G70">
            <v>7292</v>
          </cell>
          <cell r="H70">
            <v>14237</v>
          </cell>
          <cell r="I70">
            <v>38562</v>
          </cell>
          <cell r="J70">
            <v>6929</v>
          </cell>
          <cell r="K70">
            <v>10603</v>
          </cell>
          <cell r="L70">
            <v>13078</v>
          </cell>
          <cell r="M70">
            <v>22696</v>
          </cell>
          <cell r="N70">
            <v>17586</v>
          </cell>
          <cell r="O70">
            <v>11693</v>
          </cell>
          <cell r="P70">
            <v>11995</v>
          </cell>
          <cell r="Q70">
            <v>4600</v>
          </cell>
          <cell r="R70">
            <v>33094</v>
          </cell>
          <cell r="S70">
            <v>14957</v>
          </cell>
          <cell r="T70">
            <v>61021</v>
          </cell>
          <cell r="U70">
            <v>3830</v>
          </cell>
          <cell r="V70">
            <v>3604</v>
          </cell>
          <cell r="W70">
            <v>19962</v>
          </cell>
          <cell r="X70">
            <v>13930</v>
          </cell>
          <cell r="Y70">
            <v>3025</v>
          </cell>
          <cell r="Z70">
            <v>1819</v>
          </cell>
          <cell r="AA70">
            <v>12912</v>
          </cell>
        </row>
        <row r="71">
          <cell r="B71">
            <v>5107</v>
          </cell>
          <cell r="C71">
            <v>5711</v>
          </cell>
          <cell r="D71">
            <v>1989</v>
          </cell>
          <cell r="E71">
            <v>2973</v>
          </cell>
          <cell r="F71">
            <v>13860</v>
          </cell>
          <cell r="G71">
            <v>2826</v>
          </cell>
          <cell r="H71">
            <v>5663</v>
          </cell>
          <cell r="I71">
            <v>15557</v>
          </cell>
          <cell r="J71">
            <v>3167</v>
          </cell>
          <cell r="K71">
            <v>4563</v>
          </cell>
          <cell r="L71">
            <v>5232</v>
          </cell>
          <cell r="M71">
            <v>8313</v>
          </cell>
          <cell r="N71">
            <v>7381</v>
          </cell>
          <cell r="O71">
            <v>5191</v>
          </cell>
          <cell r="P71">
            <v>5072</v>
          </cell>
          <cell r="Q71">
            <v>1585</v>
          </cell>
          <cell r="R71">
            <v>13597</v>
          </cell>
          <cell r="S71">
            <v>6291</v>
          </cell>
          <cell r="T71">
            <v>24887</v>
          </cell>
          <cell r="U71">
            <v>1593</v>
          </cell>
          <cell r="V71">
            <v>1407</v>
          </cell>
          <cell r="W71">
            <v>7108</v>
          </cell>
          <cell r="X71">
            <v>5426</v>
          </cell>
          <cell r="Y71">
            <v>1235</v>
          </cell>
          <cell r="Z71">
            <v>732</v>
          </cell>
          <cell r="AA71">
            <v>5331</v>
          </cell>
        </row>
        <row r="72">
          <cell r="B72">
            <v>13085</v>
          </cell>
          <cell r="C72">
            <v>13300</v>
          </cell>
          <cell r="D72">
            <v>4526</v>
          </cell>
          <cell r="E72">
            <v>7415</v>
          </cell>
          <cell r="F72">
            <v>31426</v>
          </cell>
          <cell r="G72">
            <v>7088</v>
          </cell>
          <cell r="H72">
            <v>14323</v>
          </cell>
          <cell r="I72">
            <v>32392</v>
          </cell>
          <cell r="J72">
            <v>8084</v>
          </cell>
          <cell r="K72">
            <v>10017</v>
          </cell>
          <cell r="L72">
            <v>12486</v>
          </cell>
          <cell r="M72">
            <v>21213</v>
          </cell>
          <cell r="N72">
            <v>17547</v>
          </cell>
          <cell r="O72">
            <v>11643</v>
          </cell>
          <cell r="P72">
            <v>11473</v>
          </cell>
          <cell r="Q72">
            <v>3887</v>
          </cell>
          <cell r="R72">
            <v>35425</v>
          </cell>
          <cell r="S72">
            <v>14673</v>
          </cell>
          <cell r="T72">
            <v>58367</v>
          </cell>
          <cell r="U72">
            <v>4005</v>
          </cell>
          <cell r="V72">
            <v>3482</v>
          </cell>
          <cell r="W72">
            <v>19411</v>
          </cell>
          <cell r="X72">
            <v>14453</v>
          </cell>
          <cell r="Y72">
            <v>3161</v>
          </cell>
          <cell r="Z72">
            <v>2221</v>
          </cell>
          <cell r="AA72">
            <v>13197</v>
          </cell>
        </row>
        <row r="73">
          <cell r="B73">
            <v>846</v>
          </cell>
          <cell r="C73">
            <v>746</v>
          </cell>
          <cell r="D73">
            <v>176</v>
          </cell>
          <cell r="E73">
            <v>398</v>
          </cell>
          <cell r="F73">
            <v>2148</v>
          </cell>
          <cell r="G73">
            <v>354</v>
          </cell>
          <cell r="H73">
            <v>643</v>
          </cell>
          <cell r="I73">
            <v>3730</v>
          </cell>
          <cell r="J73">
            <v>279</v>
          </cell>
          <cell r="K73">
            <v>664</v>
          </cell>
          <cell r="L73">
            <v>714</v>
          </cell>
          <cell r="M73">
            <v>983</v>
          </cell>
          <cell r="N73">
            <v>1046</v>
          </cell>
          <cell r="O73">
            <v>676</v>
          </cell>
          <cell r="P73">
            <v>820</v>
          </cell>
          <cell r="Q73">
            <v>268</v>
          </cell>
          <cell r="R73">
            <v>2392</v>
          </cell>
          <cell r="S73">
            <v>1309</v>
          </cell>
          <cell r="T73">
            <v>4415</v>
          </cell>
          <cell r="U73">
            <v>157</v>
          </cell>
          <cell r="V73">
            <v>142</v>
          </cell>
          <cell r="W73">
            <v>926</v>
          </cell>
          <cell r="X73">
            <v>567</v>
          </cell>
          <cell r="Y73">
            <v>110</v>
          </cell>
          <cell r="Z73">
            <v>152</v>
          </cell>
          <cell r="AA73">
            <v>725</v>
          </cell>
        </row>
        <row r="74">
          <cell r="B74">
            <v>318</v>
          </cell>
          <cell r="C74">
            <v>259</v>
          </cell>
          <cell r="D74">
            <v>48</v>
          </cell>
          <cell r="E74">
            <v>178</v>
          </cell>
          <cell r="F74">
            <v>818</v>
          </cell>
          <cell r="G74">
            <v>105</v>
          </cell>
          <cell r="H74">
            <v>205</v>
          </cell>
          <cell r="I74">
            <v>1483</v>
          </cell>
          <cell r="J74">
            <v>99</v>
          </cell>
          <cell r="K74">
            <v>283</v>
          </cell>
          <cell r="L74">
            <v>260</v>
          </cell>
          <cell r="M74">
            <v>329</v>
          </cell>
          <cell r="N74">
            <v>449</v>
          </cell>
          <cell r="O74">
            <v>279</v>
          </cell>
          <cell r="P74">
            <v>393</v>
          </cell>
          <cell r="Q74">
            <v>83</v>
          </cell>
          <cell r="R74">
            <v>1022</v>
          </cell>
          <cell r="S74">
            <v>497</v>
          </cell>
          <cell r="T74">
            <v>1791</v>
          </cell>
          <cell r="U74">
            <v>55</v>
          </cell>
          <cell r="V74">
            <v>69</v>
          </cell>
          <cell r="W74">
            <v>313</v>
          </cell>
          <cell r="X74">
            <v>170</v>
          </cell>
          <cell r="Y74">
            <v>29</v>
          </cell>
          <cell r="Z74">
            <v>50</v>
          </cell>
          <cell r="AA74">
            <v>259</v>
          </cell>
        </row>
        <row r="75">
          <cell r="B75">
            <v>519</v>
          </cell>
          <cell r="C75">
            <v>358</v>
          </cell>
          <cell r="D75">
            <v>102</v>
          </cell>
          <cell r="E75">
            <v>179</v>
          </cell>
          <cell r="F75">
            <v>1154</v>
          </cell>
          <cell r="G75">
            <v>155</v>
          </cell>
          <cell r="H75">
            <v>367</v>
          </cell>
          <cell r="I75">
            <v>2046</v>
          </cell>
          <cell r="J75">
            <v>156</v>
          </cell>
          <cell r="K75">
            <v>379</v>
          </cell>
          <cell r="L75">
            <v>517</v>
          </cell>
          <cell r="M75">
            <v>502</v>
          </cell>
          <cell r="N75">
            <v>603</v>
          </cell>
          <cell r="O75">
            <v>367</v>
          </cell>
          <cell r="P75">
            <v>544</v>
          </cell>
          <cell r="Q75">
            <v>117</v>
          </cell>
          <cell r="R75">
            <v>1445</v>
          </cell>
          <cell r="S75">
            <v>711</v>
          </cell>
          <cell r="T75">
            <v>2712</v>
          </cell>
          <cell r="U75">
            <v>102</v>
          </cell>
          <cell r="V75">
            <v>67</v>
          </cell>
          <cell r="W75">
            <v>482</v>
          </cell>
          <cell r="X75">
            <v>291</v>
          </cell>
          <cell r="Y75">
            <v>54</v>
          </cell>
          <cell r="Z75">
            <v>120</v>
          </cell>
          <cell r="AA75">
            <v>430</v>
          </cell>
        </row>
      </sheetData>
      <sheetData sheetId="2" refreshError="1"/>
      <sheetData sheetId="3" refreshError="1"/>
      <sheetData sheetId="4" refreshError="1">
        <row r="4">
          <cell r="C4" t="str">
            <v>ADDISON GILBERT/BEVERLY</v>
          </cell>
          <cell r="D4" t="str">
            <v>BAY STATE/MARY LANE/FRANKLIN</v>
          </cell>
          <cell r="E4" t="str">
            <v>BERKSHIRE P&amp;S</v>
          </cell>
          <cell r="F4" t="str">
            <v>BOSTON A</v>
          </cell>
          <cell r="G4" t="str">
            <v>BOSTON B/NEWTON WELLESLEY</v>
          </cell>
          <cell r="H4" t="str">
            <v>BRISTOL COUNTY</v>
          </cell>
          <cell r="I4" t="str">
            <v>CAPE COD</v>
          </cell>
          <cell r="J4" t="str">
            <v>CARE GROUP</v>
          </cell>
          <cell r="K4" t="str">
            <v>HEALTHCARE SOUTH/SOUTH SHORE</v>
          </cell>
          <cell r="L4" t="str">
            <v>HIGHLAND/WINCHESTER</v>
          </cell>
          <cell r="M4" t="str">
            <v>LAHEY</v>
          </cell>
          <cell r="N4" t="str">
            <v>MERRIMACK VALLEY</v>
          </cell>
          <cell r="O4" t="str">
            <v>METRO NORTH/NORTH SHORE</v>
          </cell>
          <cell r="P4" t="str">
            <v>METRO WEST</v>
          </cell>
          <cell r="Q4" t="str">
            <v>MOUNT AUBURN</v>
          </cell>
          <cell r="R4" t="str">
            <v>NEW ENGLAND</v>
          </cell>
          <cell r="S4" t="str">
            <v>NORFOLK/PLYMOUTH COUNTIES</v>
          </cell>
          <cell r="T4" t="str">
            <v>NORTH SHORE HEALTH SYSTEMS</v>
          </cell>
          <cell r="U4" t="str">
            <v>PCHI</v>
          </cell>
          <cell r="V4" t="str">
            <v>PENTUCKET</v>
          </cell>
          <cell r="W4" t="str">
            <v>STURDY</v>
          </cell>
          <cell r="X4" t="str">
            <v>WEST</v>
          </cell>
          <cell r="Y4" t="str">
            <v>WORCESTER/CENTRAL</v>
          </cell>
          <cell r="Z4" t="str">
            <v>DEFAULT / NO REFERRAL CIRCLE / UNASSIGNED</v>
          </cell>
          <cell r="AA4" t="str">
            <v>GMA</v>
          </cell>
          <cell r="AB4" t="str">
            <v>UMASS MEMORIAL</v>
          </cell>
        </row>
        <row r="5">
          <cell r="C5">
            <v>0</v>
          </cell>
          <cell r="D5">
            <v>0</v>
          </cell>
          <cell r="E5">
            <v>0</v>
          </cell>
          <cell r="F5">
            <v>8</v>
          </cell>
          <cell r="G5">
            <v>2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1</v>
          </cell>
          <cell r="M5">
            <v>0</v>
          </cell>
          <cell r="N5">
            <v>0</v>
          </cell>
          <cell r="O5">
            <v>2</v>
          </cell>
          <cell r="P5">
            <v>0</v>
          </cell>
          <cell r="Q5">
            <v>1</v>
          </cell>
          <cell r="R5">
            <v>1</v>
          </cell>
          <cell r="S5">
            <v>3</v>
          </cell>
          <cell r="T5">
            <v>0</v>
          </cell>
          <cell r="U5">
            <v>1</v>
          </cell>
          <cell r="V5">
            <v>0</v>
          </cell>
          <cell r="W5">
            <v>0</v>
          </cell>
          <cell r="X5">
            <v>1</v>
          </cell>
          <cell r="Y5">
            <v>0</v>
          </cell>
          <cell r="Z5">
            <v>0</v>
          </cell>
          <cell r="AA5">
            <v>0</v>
          </cell>
          <cell r="AB5">
            <v>0</v>
          </cell>
        </row>
        <row r="6">
          <cell r="C6">
            <v>0</v>
          </cell>
          <cell r="D6">
            <v>0</v>
          </cell>
          <cell r="E6">
            <v>0</v>
          </cell>
          <cell r="F6">
            <v>53405.59</v>
          </cell>
          <cell r="G6">
            <v>13495.93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1986.4</v>
          </cell>
          <cell r="M6">
            <v>0</v>
          </cell>
          <cell r="N6">
            <v>0</v>
          </cell>
          <cell r="O6">
            <v>10550.07</v>
          </cell>
          <cell r="P6">
            <v>0</v>
          </cell>
          <cell r="Q6">
            <v>2568.06</v>
          </cell>
          <cell r="R6">
            <v>2352.19</v>
          </cell>
          <cell r="S6">
            <v>57183.4</v>
          </cell>
          <cell r="T6">
            <v>0</v>
          </cell>
          <cell r="U6">
            <v>959.53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</row>
        <row r="7">
          <cell r="C7">
            <v>0</v>
          </cell>
          <cell r="D7">
            <v>0</v>
          </cell>
          <cell r="E7">
            <v>0</v>
          </cell>
          <cell r="F7">
            <v>3260</v>
          </cell>
          <cell r="G7">
            <v>2088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497</v>
          </cell>
          <cell r="M7">
            <v>0</v>
          </cell>
          <cell r="N7">
            <v>0</v>
          </cell>
          <cell r="O7">
            <v>1557</v>
          </cell>
          <cell r="P7">
            <v>0</v>
          </cell>
          <cell r="Q7">
            <v>833</v>
          </cell>
          <cell r="R7">
            <v>410</v>
          </cell>
          <cell r="S7">
            <v>410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  <cell r="X7">
            <v>0</v>
          </cell>
          <cell r="Y7">
            <v>0</v>
          </cell>
          <cell r="Z7">
            <v>0</v>
          </cell>
          <cell r="AA7">
            <v>0</v>
          </cell>
          <cell r="AB7">
            <v>0</v>
          </cell>
        </row>
        <row r="8">
          <cell r="C8">
            <v>0</v>
          </cell>
          <cell r="D8">
            <v>0</v>
          </cell>
          <cell r="E8">
            <v>0</v>
          </cell>
          <cell r="F8">
            <v>5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3</v>
          </cell>
          <cell r="V8">
            <v>0</v>
          </cell>
          <cell r="W8">
            <v>1</v>
          </cell>
          <cell r="X8">
            <v>0</v>
          </cell>
          <cell r="Y8">
            <v>0</v>
          </cell>
          <cell r="Z8">
            <v>0</v>
          </cell>
          <cell r="AA8">
            <v>0</v>
          </cell>
          <cell r="AB8">
            <v>0</v>
          </cell>
        </row>
        <row r="9">
          <cell r="C9">
            <v>0</v>
          </cell>
          <cell r="D9">
            <v>0</v>
          </cell>
          <cell r="E9">
            <v>0</v>
          </cell>
          <cell r="F9">
            <v>11328.22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6767.89</v>
          </cell>
          <cell r="V9">
            <v>0</v>
          </cell>
          <cell r="W9">
            <v>827.53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</row>
        <row r="10">
          <cell r="C10">
            <v>0</v>
          </cell>
          <cell r="D10">
            <v>0</v>
          </cell>
          <cell r="E10">
            <v>0</v>
          </cell>
          <cell r="F10">
            <v>1168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1159</v>
          </cell>
          <cell r="V10">
            <v>0</v>
          </cell>
          <cell r="W10">
            <v>457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  <cell r="AB10">
            <v>0</v>
          </cell>
        </row>
        <row r="11"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2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14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</row>
        <row r="12">
          <cell r="C12">
            <v>150</v>
          </cell>
          <cell r="D12">
            <v>0</v>
          </cell>
          <cell r="E12">
            <v>0</v>
          </cell>
          <cell r="F12">
            <v>327.23</v>
          </cell>
          <cell r="G12">
            <v>18.600000000000001</v>
          </cell>
          <cell r="H12">
            <v>0</v>
          </cell>
          <cell r="I12">
            <v>150</v>
          </cell>
          <cell r="J12">
            <v>10.83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9.8699999999999992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90.34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</v>
          </cell>
          <cell r="AA12">
            <v>0</v>
          </cell>
          <cell r="AB12">
            <v>12.03</v>
          </cell>
        </row>
        <row r="13">
          <cell r="C13">
            <v>0</v>
          </cell>
          <cell r="D13">
            <v>0</v>
          </cell>
          <cell r="E13">
            <v>0</v>
          </cell>
          <cell r="F13">
            <v>3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</row>
        <row r="14">
          <cell r="C14">
            <v>25</v>
          </cell>
          <cell r="D14">
            <v>23</v>
          </cell>
          <cell r="E14">
            <v>0</v>
          </cell>
          <cell r="F14">
            <v>103</v>
          </cell>
          <cell r="G14">
            <v>113</v>
          </cell>
          <cell r="H14">
            <v>3</v>
          </cell>
          <cell r="I14">
            <v>25</v>
          </cell>
          <cell r="J14">
            <v>76</v>
          </cell>
          <cell r="K14">
            <v>7</v>
          </cell>
          <cell r="L14">
            <v>17</v>
          </cell>
          <cell r="M14">
            <v>24</v>
          </cell>
          <cell r="N14">
            <v>24</v>
          </cell>
          <cell r="O14">
            <v>35</v>
          </cell>
          <cell r="P14">
            <v>9</v>
          </cell>
          <cell r="Q14">
            <v>81</v>
          </cell>
          <cell r="R14">
            <v>5</v>
          </cell>
          <cell r="S14">
            <v>70</v>
          </cell>
          <cell r="T14">
            <v>36</v>
          </cell>
          <cell r="U14">
            <v>231</v>
          </cell>
          <cell r="V14">
            <v>3</v>
          </cell>
          <cell r="W14">
            <v>7</v>
          </cell>
          <cell r="X14">
            <v>25</v>
          </cell>
          <cell r="Y14">
            <v>24</v>
          </cell>
          <cell r="Z14">
            <v>0</v>
          </cell>
          <cell r="AA14">
            <v>1</v>
          </cell>
          <cell r="AB14">
            <v>23</v>
          </cell>
        </row>
        <row r="15">
          <cell r="C15">
            <v>2516.88</v>
          </cell>
          <cell r="D15">
            <v>747.31</v>
          </cell>
          <cell r="E15">
            <v>0</v>
          </cell>
          <cell r="F15">
            <v>4566.58</v>
          </cell>
          <cell r="G15">
            <v>4630.24</v>
          </cell>
          <cell r="H15">
            <v>182.16</v>
          </cell>
          <cell r="I15">
            <v>755.58</v>
          </cell>
          <cell r="J15">
            <v>2892.41</v>
          </cell>
          <cell r="K15">
            <v>494.13</v>
          </cell>
          <cell r="L15">
            <v>647.16999999999996</v>
          </cell>
          <cell r="M15">
            <v>885.23</v>
          </cell>
          <cell r="N15">
            <v>1301.94</v>
          </cell>
          <cell r="O15">
            <v>1308.21</v>
          </cell>
          <cell r="P15">
            <v>1199.29</v>
          </cell>
          <cell r="Q15">
            <v>1771.91</v>
          </cell>
          <cell r="R15">
            <v>224.38</v>
          </cell>
          <cell r="S15">
            <v>3441.22</v>
          </cell>
          <cell r="T15">
            <v>1528.19</v>
          </cell>
          <cell r="U15">
            <v>22238.639999999999</v>
          </cell>
          <cell r="V15">
            <v>57.6</v>
          </cell>
          <cell r="W15">
            <v>516.65</v>
          </cell>
          <cell r="X15">
            <v>826.24</v>
          </cell>
          <cell r="Y15">
            <v>2965.52</v>
          </cell>
          <cell r="Z15">
            <v>0</v>
          </cell>
          <cell r="AA15">
            <v>0</v>
          </cell>
          <cell r="AB15">
            <v>424.21</v>
          </cell>
        </row>
        <row r="16">
          <cell r="C16">
            <v>1081</v>
          </cell>
          <cell r="D16">
            <v>1497</v>
          </cell>
          <cell r="E16">
            <v>0</v>
          </cell>
          <cell r="F16">
            <v>3601</v>
          </cell>
          <cell r="G16">
            <v>4611</v>
          </cell>
          <cell r="H16">
            <v>140</v>
          </cell>
          <cell r="I16">
            <v>972</v>
          </cell>
          <cell r="J16">
            <v>2370</v>
          </cell>
          <cell r="K16">
            <v>156</v>
          </cell>
          <cell r="L16">
            <v>220</v>
          </cell>
          <cell r="M16">
            <v>897</v>
          </cell>
          <cell r="N16">
            <v>1425</v>
          </cell>
          <cell r="O16">
            <v>1104</v>
          </cell>
          <cell r="P16">
            <v>57</v>
          </cell>
          <cell r="Q16">
            <v>2537</v>
          </cell>
          <cell r="R16">
            <v>142</v>
          </cell>
          <cell r="S16">
            <v>2664</v>
          </cell>
          <cell r="T16">
            <v>1389</v>
          </cell>
          <cell r="U16">
            <v>11527</v>
          </cell>
          <cell r="V16">
            <v>144</v>
          </cell>
          <cell r="W16">
            <v>267</v>
          </cell>
          <cell r="X16">
            <v>1390</v>
          </cell>
          <cell r="Y16">
            <v>1680</v>
          </cell>
          <cell r="Z16">
            <v>0</v>
          </cell>
          <cell r="AA16">
            <v>162</v>
          </cell>
          <cell r="AB16">
            <v>929</v>
          </cell>
        </row>
        <row r="17">
          <cell r="C17">
            <v>1</v>
          </cell>
          <cell r="D17">
            <v>5</v>
          </cell>
          <cell r="E17">
            <v>0</v>
          </cell>
          <cell r="F17">
            <v>20</v>
          </cell>
          <cell r="G17">
            <v>4</v>
          </cell>
          <cell r="H17">
            <v>0</v>
          </cell>
          <cell r="I17">
            <v>29</v>
          </cell>
          <cell r="J17">
            <v>15</v>
          </cell>
          <cell r="K17">
            <v>0</v>
          </cell>
          <cell r="L17">
            <v>4</v>
          </cell>
          <cell r="M17">
            <v>0</v>
          </cell>
          <cell r="N17">
            <v>5</v>
          </cell>
          <cell r="O17">
            <v>1</v>
          </cell>
          <cell r="P17">
            <v>0</v>
          </cell>
          <cell r="Q17">
            <v>1</v>
          </cell>
          <cell r="R17">
            <v>1</v>
          </cell>
          <cell r="S17">
            <v>22</v>
          </cell>
          <cell r="T17">
            <v>1</v>
          </cell>
          <cell r="U17">
            <v>12</v>
          </cell>
          <cell r="V17">
            <v>0</v>
          </cell>
          <cell r="W17">
            <v>0</v>
          </cell>
          <cell r="X17">
            <v>5</v>
          </cell>
          <cell r="Y17">
            <v>1</v>
          </cell>
          <cell r="Z17">
            <v>0</v>
          </cell>
          <cell r="AA17">
            <v>0</v>
          </cell>
          <cell r="AB17">
            <v>0</v>
          </cell>
        </row>
        <row r="18">
          <cell r="C18">
            <v>17.89</v>
          </cell>
          <cell r="D18">
            <v>246.9</v>
          </cell>
          <cell r="E18">
            <v>0</v>
          </cell>
          <cell r="F18">
            <v>655.55</v>
          </cell>
          <cell r="G18">
            <v>72.02</v>
          </cell>
          <cell r="H18">
            <v>0</v>
          </cell>
          <cell r="I18">
            <v>2149.3200000000002</v>
          </cell>
          <cell r="J18">
            <v>479.51</v>
          </cell>
          <cell r="K18">
            <v>0</v>
          </cell>
          <cell r="L18">
            <v>1353.56</v>
          </cell>
          <cell r="M18">
            <v>0</v>
          </cell>
          <cell r="N18">
            <v>500</v>
          </cell>
          <cell r="O18">
            <v>77.97</v>
          </cell>
          <cell r="P18">
            <v>0</v>
          </cell>
          <cell r="Q18">
            <v>68.88</v>
          </cell>
          <cell r="R18">
            <v>0</v>
          </cell>
          <cell r="S18">
            <v>1027.04</v>
          </cell>
          <cell r="T18">
            <v>0</v>
          </cell>
          <cell r="U18">
            <v>738.1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C19">
            <v>254</v>
          </cell>
          <cell r="D19">
            <v>379</v>
          </cell>
          <cell r="E19">
            <v>0</v>
          </cell>
          <cell r="F19">
            <v>772</v>
          </cell>
          <cell r="G19">
            <v>337</v>
          </cell>
          <cell r="H19">
            <v>0</v>
          </cell>
          <cell r="I19">
            <v>890</v>
          </cell>
          <cell r="J19">
            <v>290</v>
          </cell>
          <cell r="K19">
            <v>0</v>
          </cell>
          <cell r="L19">
            <v>200</v>
          </cell>
          <cell r="M19">
            <v>0</v>
          </cell>
          <cell r="N19">
            <v>392</v>
          </cell>
          <cell r="O19">
            <v>111</v>
          </cell>
          <cell r="P19">
            <v>0</v>
          </cell>
          <cell r="Q19">
            <v>78</v>
          </cell>
          <cell r="R19">
            <v>0</v>
          </cell>
          <cell r="S19">
            <v>387</v>
          </cell>
          <cell r="T19">
            <v>444</v>
          </cell>
          <cell r="U19">
            <v>725</v>
          </cell>
          <cell r="V19">
            <v>0</v>
          </cell>
          <cell r="W19">
            <v>0</v>
          </cell>
          <cell r="X19">
            <v>318</v>
          </cell>
          <cell r="Y19">
            <v>166</v>
          </cell>
          <cell r="Z19">
            <v>0</v>
          </cell>
          <cell r="AA19">
            <v>0</v>
          </cell>
          <cell r="AB19">
            <v>0</v>
          </cell>
        </row>
        <row r="20">
          <cell r="C20">
            <v>0</v>
          </cell>
          <cell r="D20">
            <v>0</v>
          </cell>
          <cell r="E20">
            <v>0</v>
          </cell>
          <cell r="F20">
            <v>50</v>
          </cell>
          <cell r="G20">
            <v>11</v>
          </cell>
          <cell r="H20">
            <v>0</v>
          </cell>
          <cell r="I20">
            <v>0</v>
          </cell>
          <cell r="J20">
            <v>2</v>
          </cell>
          <cell r="K20">
            <v>0</v>
          </cell>
          <cell r="L20">
            <v>41</v>
          </cell>
          <cell r="M20">
            <v>15</v>
          </cell>
          <cell r="N20">
            <v>0</v>
          </cell>
          <cell r="O20">
            <v>8</v>
          </cell>
          <cell r="P20">
            <v>1</v>
          </cell>
          <cell r="Q20">
            <v>1</v>
          </cell>
          <cell r="R20">
            <v>0</v>
          </cell>
          <cell r="S20">
            <v>83</v>
          </cell>
          <cell r="T20">
            <v>0</v>
          </cell>
          <cell r="U20">
            <v>3</v>
          </cell>
          <cell r="V20">
            <v>0</v>
          </cell>
          <cell r="W20">
            <v>0</v>
          </cell>
          <cell r="X20">
            <v>4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</row>
        <row r="21">
          <cell r="C21">
            <v>0</v>
          </cell>
          <cell r="D21">
            <v>0</v>
          </cell>
          <cell r="E21">
            <v>0</v>
          </cell>
          <cell r="F21">
            <v>2305.2399999999998</v>
          </cell>
          <cell r="G21">
            <v>594.58000000000004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277.32</v>
          </cell>
          <cell r="M21">
            <v>183.1</v>
          </cell>
          <cell r="N21">
            <v>0</v>
          </cell>
          <cell r="O21">
            <v>764.31</v>
          </cell>
          <cell r="P21">
            <v>0</v>
          </cell>
          <cell r="Q21">
            <v>0</v>
          </cell>
          <cell r="R21">
            <v>0</v>
          </cell>
          <cell r="S21">
            <v>3701.88</v>
          </cell>
          <cell r="T21">
            <v>0</v>
          </cell>
          <cell r="U21">
            <v>266.08999999999997</v>
          </cell>
          <cell r="V21">
            <v>0</v>
          </cell>
          <cell r="W21">
            <v>0</v>
          </cell>
          <cell r="X21">
            <v>264.95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</row>
        <row r="22">
          <cell r="C22">
            <v>0</v>
          </cell>
          <cell r="D22">
            <v>0</v>
          </cell>
          <cell r="E22">
            <v>0</v>
          </cell>
          <cell r="F22">
            <v>228</v>
          </cell>
          <cell r="G22">
            <v>584</v>
          </cell>
          <cell r="H22">
            <v>0</v>
          </cell>
          <cell r="I22">
            <v>0</v>
          </cell>
          <cell r="J22">
            <v>140</v>
          </cell>
          <cell r="K22">
            <v>0</v>
          </cell>
          <cell r="L22">
            <v>324</v>
          </cell>
          <cell r="M22">
            <v>68</v>
          </cell>
          <cell r="N22">
            <v>0</v>
          </cell>
          <cell r="O22">
            <v>96</v>
          </cell>
          <cell r="P22">
            <v>126</v>
          </cell>
          <cell r="Q22">
            <v>50</v>
          </cell>
          <cell r="R22">
            <v>0</v>
          </cell>
          <cell r="S22">
            <v>1141</v>
          </cell>
          <cell r="T22">
            <v>0</v>
          </cell>
          <cell r="U22">
            <v>45</v>
          </cell>
          <cell r="V22">
            <v>0</v>
          </cell>
          <cell r="W22">
            <v>0</v>
          </cell>
          <cell r="X22">
            <v>131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</row>
        <row r="23">
          <cell r="C23">
            <v>0</v>
          </cell>
          <cell r="D23">
            <v>0</v>
          </cell>
          <cell r="E23">
            <v>0</v>
          </cell>
          <cell r="F23">
            <v>8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3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1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</row>
        <row r="24">
          <cell r="C24">
            <v>0</v>
          </cell>
          <cell r="D24">
            <v>0</v>
          </cell>
          <cell r="E24">
            <v>0</v>
          </cell>
          <cell r="F24">
            <v>1095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109.01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160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</row>
        <row r="25"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27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40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</row>
        <row r="26">
          <cell r="C26">
            <v>146</v>
          </cell>
          <cell r="D26">
            <v>285</v>
          </cell>
          <cell r="E26">
            <v>28</v>
          </cell>
          <cell r="F26">
            <v>586</v>
          </cell>
          <cell r="G26">
            <v>1271</v>
          </cell>
          <cell r="H26">
            <v>34</v>
          </cell>
          <cell r="I26">
            <v>96</v>
          </cell>
          <cell r="J26">
            <v>1673</v>
          </cell>
          <cell r="K26">
            <v>24</v>
          </cell>
          <cell r="L26">
            <v>93</v>
          </cell>
          <cell r="M26">
            <v>235</v>
          </cell>
          <cell r="N26">
            <v>178</v>
          </cell>
          <cell r="O26">
            <v>299</v>
          </cell>
          <cell r="P26">
            <v>145</v>
          </cell>
          <cell r="Q26">
            <v>456</v>
          </cell>
          <cell r="R26">
            <v>111</v>
          </cell>
          <cell r="S26">
            <v>559</v>
          </cell>
          <cell r="T26">
            <v>142</v>
          </cell>
          <cell r="U26">
            <v>1308</v>
          </cell>
          <cell r="V26">
            <v>52</v>
          </cell>
          <cell r="W26">
            <v>23</v>
          </cell>
          <cell r="X26">
            <v>329</v>
          </cell>
          <cell r="Y26">
            <v>128</v>
          </cell>
          <cell r="Z26">
            <v>11</v>
          </cell>
          <cell r="AA26">
            <v>17</v>
          </cell>
          <cell r="AB26">
            <v>77</v>
          </cell>
        </row>
        <row r="27">
          <cell r="C27">
            <v>4855.09</v>
          </cell>
          <cell r="D27">
            <v>10459.51</v>
          </cell>
          <cell r="E27">
            <v>743.57</v>
          </cell>
          <cell r="F27">
            <v>23845.73</v>
          </cell>
          <cell r="G27">
            <v>23883.49</v>
          </cell>
          <cell r="H27">
            <v>1101.51</v>
          </cell>
          <cell r="I27">
            <v>2775.78</v>
          </cell>
          <cell r="J27">
            <v>63067.01</v>
          </cell>
          <cell r="K27">
            <v>700.82</v>
          </cell>
          <cell r="L27">
            <v>2429.6999999999998</v>
          </cell>
          <cell r="M27">
            <v>12233.43</v>
          </cell>
          <cell r="N27">
            <v>6588.52</v>
          </cell>
          <cell r="O27">
            <v>11824.99</v>
          </cell>
          <cell r="P27">
            <v>4590.84</v>
          </cell>
          <cell r="Q27">
            <v>17395.330000000002</v>
          </cell>
          <cell r="R27">
            <v>4263.9399999999996</v>
          </cell>
          <cell r="S27">
            <v>18474.43</v>
          </cell>
          <cell r="T27">
            <v>4499.2299999999996</v>
          </cell>
          <cell r="U27">
            <v>47597.53</v>
          </cell>
          <cell r="V27">
            <v>1435.92</v>
          </cell>
          <cell r="W27">
            <v>1152.52</v>
          </cell>
          <cell r="X27">
            <v>10601.71</v>
          </cell>
          <cell r="Y27">
            <v>5125.87</v>
          </cell>
          <cell r="Z27">
            <v>360</v>
          </cell>
          <cell r="AA27">
            <v>504.07</v>
          </cell>
          <cell r="AB27">
            <v>2682.77</v>
          </cell>
        </row>
        <row r="28">
          <cell r="C28">
            <v>4030</v>
          </cell>
          <cell r="D28">
            <v>10205</v>
          </cell>
          <cell r="E28">
            <v>911</v>
          </cell>
          <cell r="F28">
            <v>18777</v>
          </cell>
          <cell r="G28">
            <v>24191</v>
          </cell>
          <cell r="H28">
            <v>1517</v>
          </cell>
          <cell r="I28">
            <v>3558</v>
          </cell>
          <cell r="J28">
            <v>56049</v>
          </cell>
          <cell r="K28">
            <v>794</v>
          </cell>
          <cell r="L28">
            <v>3305</v>
          </cell>
          <cell r="M28">
            <v>4606</v>
          </cell>
          <cell r="N28">
            <v>6002</v>
          </cell>
          <cell r="O28">
            <v>9393</v>
          </cell>
          <cell r="P28">
            <v>5736</v>
          </cell>
          <cell r="Q28">
            <v>14427</v>
          </cell>
          <cell r="R28">
            <v>4511</v>
          </cell>
          <cell r="S28">
            <v>18080</v>
          </cell>
          <cell r="T28">
            <v>5190</v>
          </cell>
          <cell r="U28">
            <v>43237</v>
          </cell>
          <cell r="V28">
            <v>1044</v>
          </cell>
          <cell r="W28">
            <v>784</v>
          </cell>
          <cell r="X28">
            <v>7981</v>
          </cell>
          <cell r="Y28">
            <v>3763</v>
          </cell>
          <cell r="Z28">
            <v>692</v>
          </cell>
          <cell r="AA28">
            <v>548</v>
          </cell>
          <cell r="AB28">
            <v>2935</v>
          </cell>
        </row>
        <row r="29">
          <cell r="C29">
            <v>0</v>
          </cell>
          <cell r="D29">
            <v>10</v>
          </cell>
          <cell r="E29">
            <v>0</v>
          </cell>
          <cell r="F29">
            <v>4</v>
          </cell>
          <cell r="G29">
            <v>4</v>
          </cell>
          <cell r="H29">
            <v>0</v>
          </cell>
          <cell r="I29">
            <v>0</v>
          </cell>
          <cell r="J29">
            <v>24</v>
          </cell>
          <cell r="K29">
            <v>0</v>
          </cell>
          <cell r="L29">
            <v>1</v>
          </cell>
          <cell r="M29">
            <v>8</v>
          </cell>
          <cell r="N29">
            <v>1</v>
          </cell>
          <cell r="O29">
            <v>0</v>
          </cell>
          <cell r="P29">
            <v>0</v>
          </cell>
          <cell r="Q29">
            <v>5</v>
          </cell>
          <cell r="R29">
            <v>9</v>
          </cell>
          <cell r="S29">
            <v>1</v>
          </cell>
          <cell r="T29">
            <v>0</v>
          </cell>
          <cell r="U29">
            <v>1</v>
          </cell>
          <cell r="V29">
            <v>0</v>
          </cell>
          <cell r="W29">
            <v>0</v>
          </cell>
          <cell r="X29">
            <v>1</v>
          </cell>
          <cell r="Y29">
            <v>9</v>
          </cell>
          <cell r="Z29">
            <v>0</v>
          </cell>
          <cell r="AA29">
            <v>0</v>
          </cell>
          <cell r="AB29">
            <v>0</v>
          </cell>
        </row>
        <row r="30">
          <cell r="C30">
            <v>0</v>
          </cell>
          <cell r="D30">
            <v>489.53</v>
          </cell>
          <cell r="E30">
            <v>0</v>
          </cell>
          <cell r="F30">
            <v>345.5</v>
          </cell>
          <cell r="G30">
            <v>186.08</v>
          </cell>
          <cell r="H30">
            <v>0</v>
          </cell>
          <cell r="I30">
            <v>0</v>
          </cell>
          <cell r="J30">
            <v>1072.1600000000001</v>
          </cell>
          <cell r="K30">
            <v>0</v>
          </cell>
          <cell r="L30">
            <v>49.85</v>
          </cell>
          <cell r="M30">
            <v>379.44</v>
          </cell>
          <cell r="N30">
            <v>59.59</v>
          </cell>
          <cell r="O30">
            <v>0</v>
          </cell>
          <cell r="P30">
            <v>0</v>
          </cell>
          <cell r="Q30">
            <v>108.71</v>
          </cell>
          <cell r="R30">
            <v>424.87</v>
          </cell>
          <cell r="S30">
            <v>0</v>
          </cell>
          <cell r="T30">
            <v>0</v>
          </cell>
          <cell r="U30">
            <v>75</v>
          </cell>
          <cell r="V30">
            <v>0</v>
          </cell>
          <cell r="W30">
            <v>0</v>
          </cell>
          <cell r="X30">
            <v>51.05</v>
          </cell>
          <cell r="Y30">
            <v>243.93</v>
          </cell>
          <cell r="Z30">
            <v>0</v>
          </cell>
          <cell r="AA30">
            <v>0</v>
          </cell>
          <cell r="AB30">
            <v>0</v>
          </cell>
        </row>
        <row r="31">
          <cell r="C31">
            <v>0</v>
          </cell>
          <cell r="D31">
            <v>222</v>
          </cell>
          <cell r="E31">
            <v>0</v>
          </cell>
          <cell r="F31">
            <v>162</v>
          </cell>
          <cell r="G31">
            <v>113</v>
          </cell>
          <cell r="H31">
            <v>0</v>
          </cell>
          <cell r="I31">
            <v>0</v>
          </cell>
          <cell r="J31">
            <v>442</v>
          </cell>
          <cell r="K31">
            <v>0</v>
          </cell>
          <cell r="L31">
            <v>10</v>
          </cell>
          <cell r="M31">
            <v>206</v>
          </cell>
          <cell r="N31">
            <v>15</v>
          </cell>
          <cell r="O31">
            <v>0</v>
          </cell>
          <cell r="P31">
            <v>0</v>
          </cell>
          <cell r="Q31">
            <v>213</v>
          </cell>
          <cell r="R31">
            <v>360</v>
          </cell>
          <cell r="S31">
            <v>78</v>
          </cell>
          <cell r="T31">
            <v>0</v>
          </cell>
          <cell r="U31">
            <v>5</v>
          </cell>
          <cell r="V31">
            <v>0</v>
          </cell>
          <cell r="W31">
            <v>0</v>
          </cell>
          <cell r="X31">
            <v>13</v>
          </cell>
          <cell r="Y31">
            <v>313</v>
          </cell>
          <cell r="Z31">
            <v>0</v>
          </cell>
          <cell r="AA31">
            <v>0</v>
          </cell>
          <cell r="AB31">
            <v>0</v>
          </cell>
        </row>
      </sheetData>
      <sheetData sheetId="5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Worksheet C"/>
      <sheetName val="Worksheet D"/>
      <sheetName val="Util"/>
      <sheetName val="Worksheet E"/>
      <sheetName val="Worksheet F"/>
      <sheetName val="Sheet1"/>
      <sheetName val="View"/>
      <sheetName val="Sheet2"/>
      <sheetName val="Summary"/>
      <sheetName val="Worksheet G"/>
      <sheetName val="Worksheet H"/>
      <sheetName val="Worksheet I"/>
      <sheetName val="Worksheet J1"/>
      <sheetName val="Worksheet J2"/>
      <sheetName val="Worksheet K"/>
      <sheetName val="Worksheet M"/>
      <sheetName val="Tables"/>
      <sheetName val="Sheet3"/>
    </sheetNames>
    <sheetDataSet>
      <sheetData sheetId="0"/>
      <sheetData sheetId="1"/>
      <sheetData sheetId="2" refreshError="1">
        <row r="1">
          <cell r="B1" t="str">
            <v>D. Utilization Worksheet (Steps 1-16) - Annual Utilization Per 1,000 Members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  <cell r="X3" t="str">
            <v>(11)</v>
          </cell>
          <cell r="Z3" t="str">
            <v>(12)</v>
          </cell>
          <cell r="AB3" t="str">
            <v>Is</v>
          </cell>
          <cell r="AD3" t="str">
            <v>(13)</v>
          </cell>
          <cell r="AF3" t="str">
            <v>(14)</v>
          </cell>
          <cell r="AH3" t="str">
            <v>(15)</v>
          </cell>
          <cell r="AJ3" t="str">
            <v>(16)</v>
          </cell>
        </row>
        <row r="4">
          <cell r="T4" t="str">
            <v>Well</v>
          </cell>
          <cell r="V4" t="str">
            <v>Well</v>
          </cell>
          <cell r="Z4" t="str">
            <v>Adj. Well</v>
          </cell>
          <cell r="AB4" t="str">
            <v>Well Managed</v>
          </cell>
        </row>
        <row r="5">
          <cell r="D5" t="str">
            <v>Nationwide</v>
          </cell>
          <cell r="N5" t="str">
            <v>Adjusted</v>
          </cell>
          <cell r="P5" t="str">
            <v>Nationwide</v>
          </cell>
          <cell r="T5" t="str">
            <v>Managed</v>
          </cell>
          <cell r="V5" t="str">
            <v>Managed</v>
          </cell>
          <cell r="X5" t="str">
            <v>Adjusted</v>
          </cell>
          <cell r="Z5" t="str">
            <v>Managed to</v>
          </cell>
          <cell r="AB5" t="str">
            <v>Utilization</v>
          </cell>
        </row>
        <row r="6">
          <cell r="D6" t="str">
            <v>Loosely</v>
          </cell>
          <cell r="F6" t="str">
            <v>Age/Gender</v>
          </cell>
          <cell r="H6" t="str">
            <v>Area</v>
          </cell>
          <cell r="J6" t="str">
            <v>Contractual</v>
          </cell>
          <cell r="L6" t="str">
            <v>Coverage</v>
          </cell>
          <cell r="N6" t="str">
            <v>Loosely</v>
          </cell>
          <cell r="P6" t="str">
            <v>Well</v>
          </cell>
          <cell r="R6" t="str">
            <v>Age/Gender</v>
          </cell>
          <cell r="T6" t="str">
            <v>Contractual</v>
          </cell>
          <cell r="V6" t="str">
            <v>Coverage</v>
          </cell>
          <cell r="X6" t="str">
            <v>Well</v>
          </cell>
          <cell r="Z6" t="str">
            <v>Adj. Loosely</v>
          </cell>
          <cell r="AB6" t="str">
            <v>&gt;</v>
          </cell>
          <cell r="AD6" t="str">
            <v>Level of</v>
          </cell>
          <cell r="AH6" t="str">
            <v>Trend</v>
          </cell>
          <cell r="AJ6" t="str">
            <v>Final</v>
          </cell>
        </row>
        <row r="7">
          <cell r="D7" t="str">
            <v>Managed</v>
          </cell>
          <cell r="F7" t="str">
            <v>Utilization</v>
          </cell>
          <cell r="H7" t="str">
            <v>Utilization</v>
          </cell>
          <cell r="J7" t="str">
            <v>Utilization</v>
          </cell>
          <cell r="L7" t="str">
            <v>Utilization</v>
          </cell>
          <cell r="N7" t="str">
            <v>Managed</v>
          </cell>
          <cell r="P7" t="str">
            <v>Managed</v>
          </cell>
          <cell r="R7" t="str">
            <v>Utilization</v>
          </cell>
          <cell r="T7" t="str">
            <v>Utilization</v>
          </cell>
          <cell r="V7" t="str">
            <v>Utilization</v>
          </cell>
          <cell r="X7" t="str">
            <v>Managed</v>
          </cell>
          <cell r="Z7" t="str">
            <v>Managed</v>
          </cell>
          <cell r="AB7" t="str">
            <v>Loosely</v>
          </cell>
          <cell r="AD7" t="str">
            <v>Healthcare</v>
          </cell>
          <cell r="AF7" t="str">
            <v>Blended</v>
          </cell>
          <cell r="AH7" t="str">
            <v>Utilization</v>
          </cell>
          <cell r="AJ7" t="str">
            <v>Adjusted</v>
          </cell>
        </row>
        <row r="8">
          <cell r="B8" t="str">
            <v>BENEFIT</v>
          </cell>
          <cell r="D8" t="str">
            <v>Utilization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Utilization</v>
          </cell>
          <cell r="P8" t="str">
            <v>Utilization</v>
          </cell>
          <cell r="R8" t="str">
            <v>Adjustment</v>
          </cell>
          <cell r="T8" t="str">
            <v>Adjustment</v>
          </cell>
          <cell r="V8" t="str">
            <v>Adjustment</v>
          </cell>
          <cell r="X8" t="str">
            <v>Utilization</v>
          </cell>
          <cell r="Z8" t="str">
            <v>Ratio</v>
          </cell>
          <cell r="AB8" t="str">
            <v>Managed  ?</v>
          </cell>
          <cell r="AD8" t="str">
            <v>Management</v>
          </cell>
          <cell r="AF8" t="str">
            <v>Utilization</v>
          </cell>
          <cell r="AH8" t="str">
            <v>Adjustment</v>
          </cell>
          <cell r="AJ8" t="str">
            <v>Utilization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107.7</v>
          </cell>
          <cell r="F12">
            <v>1</v>
          </cell>
          <cell r="H12">
            <v>1</v>
          </cell>
          <cell r="J12">
            <v>1</v>
          </cell>
          <cell r="L12">
            <v>1</v>
          </cell>
          <cell r="N12">
            <v>107.7</v>
          </cell>
          <cell r="P12">
            <v>56</v>
          </cell>
          <cell r="R12">
            <v>1</v>
          </cell>
          <cell r="T12">
            <v>1</v>
          </cell>
          <cell r="V12">
            <v>1</v>
          </cell>
          <cell r="X12">
            <v>56</v>
          </cell>
          <cell r="Z12">
            <v>0.51996285979572887</v>
          </cell>
          <cell r="AB12" t="str">
            <v xml:space="preserve"> </v>
          </cell>
          <cell r="AD12">
            <v>1</v>
          </cell>
          <cell r="AF12">
            <v>56</v>
          </cell>
          <cell r="AH12">
            <v>1</v>
          </cell>
          <cell r="AJ12">
            <v>56</v>
          </cell>
        </row>
        <row r="13">
          <cell r="B13" t="str">
            <v xml:space="preserve">        Surgical</v>
          </cell>
          <cell r="D13">
            <v>91.7</v>
          </cell>
          <cell r="F13">
            <v>1</v>
          </cell>
          <cell r="H13">
            <v>1</v>
          </cell>
          <cell r="J13">
            <v>1</v>
          </cell>
          <cell r="L13">
            <v>1</v>
          </cell>
          <cell r="N13">
            <v>91.7</v>
          </cell>
          <cell r="P13">
            <v>40.200000000000003</v>
          </cell>
          <cell r="R13">
            <v>1</v>
          </cell>
          <cell r="T13">
            <v>1</v>
          </cell>
          <cell r="V13">
            <v>1</v>
          </cell>
          <cell r="X13">
            <v>40.200000000000003</v>
          </cell>
          <cell r="Z13">
            <v>0.43838604143947657</v>
          </cell>
          <cell r="AB13" t="str">
            <v xml:space="preserve"> </v>
          </cell>
          <cell r="AD13">
            <v>1</v>
          </cell>
          <cell r="AF13">
            <v>40.200000000000003</v>
          </cell>
          <cell r="AH13">
            <v>1</v>
          </cell>
          <cell r="AJ13">
            <v>40.200000000000003</v>
          </cell>
        </row>
        <row r="14">
          <cell r="B14" t="str">
            <v xml:space="preserve">        Psychiatric</v>
          </cell>
          <cell r="D14">
            <v>23.9</v>
          </cell>
          <cell r="F14">
            <v>1</v>
          </cell>
          <cell r="H14">
            <v>1</v>
          </cell>
          <cell r="J14">
            <v>1</v>
          </cell>
          <cell r="L14">
            <v>1</v>
          </cell>
          <cell r="N14">
            <v>23.9</v>
          </cell>
          <cell r="P14">
            <v>6</v>
          </cell>
          <cell r="R14">
            <v>1</v>
          </cell>
          <cell r="T14">
            <v>1</v>
          </cell>
          <cell r="V14">
            <v>1</v>
          </cell>
          <cell r="X14">
            <v>6</v>
          </cell>
          <cell r="Z14">
            <v>0.2510460251046025</v>
          </cell>
          <cell r="AB14" t="str">
            <v xml:space="preserve"> </v>
          </cell>
          <cell r="AD14">
            <v>1</v>
          </cell>
          <cell r="AF14">
            <v>6</v>
          </cell>
          <cell r="AH14">
            <v>1</v>
          </cell>
          <cell r="AJ14">
            <v>6</v>
          </cell>
        </row>
        <row r="15">
          <cell r="B15" t="str">
            <v xml:space="preserve">        Alcohol &amp; Drug Abuse</v>
          </cell>
          <cell r="D15">
            <v>15.8</v>
          </cell>
          <cell r="F15">
            <v>1</v>
          </cell>
          <cell r="H15">
            <v>1</v>
          </cell>
          <cell r="J15">
            <v>1</v>
          </cell>
          <cell r="L15">
            <v>1</v>
          </cell>
          <cell r="N15">
            <v>15.8</v>
          </cell>
          <cell r="P15">
            <v>3.6</v>
          </cell>
          <cell r="R15">
            <v>1</v>
          </cell>
          <cell r="T15">
            <v>1</v>
          </cell>
          <cell r="V15">
            <v>1</v>
          </cell>
          <cell r="X15">
            <v>3.6</v>
          </cell>
          <cell r="Z15">
            <v>0.22784810126582278</v>
          </cell>
          <cell r="AB15" t="str">
            <v xml:space="preserve"> </v>
          </cell>
          <cell r="AD15">
            <v>1</v>
          </cell>
          <cell r="AF15">
            <v>3.6</v>
          </cell>
          <cell r="AH15">
            <v>1</v>
          </cell>
          <cell r="AJ15">
            <v>3.6</v>
          </cell>
        </row>
        <row r="16">
          <cell r="B16" t="str">
            <v xml:space="preserve">        Maternity Deliveries</v>
          </cell>
          <cell r="D16">
            <v>34.1</v>
          </cell>
          <cell r="F16">
            <v>1</v>
          </cell>
          <cell r="H16">
            <v>1</v>
          </cell>
          <cell r="J16">
            <v>1</v>
          </cell>
          <cell r="L16">
            <v>1</v>
          </cell>
          <cell r="N16">
            <v>34.1</v>
          </cell>
          <cell r="P16">
            <v>21.1</v>
          </cell>
          <cell r="R16">
            <v>1</v>
          </cell>
          <cell r="T16">
            <v>1</v>
          </cell>
          <cell r="V16">
            <v>1</v>
          </cell>
          <cell r="X16">
            <v>21.1</v>
          </cell>
          <cell r="Z16">
            <v>0.61876832844574781</v>
          </cell>
          <cell r="AB16" t="str">
            <v xml:space="preserve"> </v>
          </cell>
          <cell r="AD16">
            <v>1</v>
          </cell>
          <cell r="AF16">
            <v>21.1</v>
          </cell>
          <cell r="AH16">
            <v>1</v>
          </cell>
          <cell r="AJ16">
            <v>21.1</v>
          </cell>
        </row>
        <row r="17">
          <cell r="B17" t="str">
            <v xml:space="preserve">        Maternity Non-Deliveries</v>
          </cell>
          <cell r="D17">
            <v>3.4</v>
          </cell>
          <cell r="F17">
            <v>1</v>
          </cell>
          <cell r="H17">
            <v>1</v>
          </cell>
          <cell r="J17">
            <v>1</v>
          </cell>
          <cell r="L17">
            <v>1</v>
          </cell>
          <cell r="N17">
            <v>3.4</v>
          </cell>
          <cell r="P17">
            <v>1.4</v>
          </cell>
          <cell r="R17">
            <v>1</v>
          </cell>
          <cell r="T17">
            <v>1</v>
          </cell>
          <cell r="V17">
            <v>1</v>
          </cell>
          <cell r="X17">
            <v>1.4</v>
          </cell>
          <cell r="Z17">
            <v>0.41176470588235292</v>
          </cell>
          <cell r="AB17" t="str">
            <v xml:space="preserve"> </v>
          </cell>
          <cell r="AD17">
            <v>1</v>
          </cell>
          <cell r="AF17">
            <v>1.4</v>
          </cell>
          <cell r="AH17">
            <v>1</v>
          </cell>
          <cell r="AJ17">
            <v>1.4</v>
          </cell>
        </row>
        <row r="18">
          <cell r="B18" t="str">
            <v xml:space="preserve">        Skilled Nursing Facility</v>
          </cell>
          <cell r="D18">
            <v>11.2</v>
          </cell>
          <cell r="F18">
            <v>1</v>
          </cell>
          <cell r="H18">
            <v>1</v>
          </cell>
          <cell r="J18">
            <v>1</v>
          </cell>
          <cell r="L18">
            <v>1</v>
          </cell>
          <cell r="N18">
            <v>11.2</v>
          </cell>
          <cell r="P18">
            <v>16.8</v>
          </cell>
          <cell r="R18">
            <v>1</v>
          </cell>
          <cell r="T18">
            <v>1</v>
          </cell>
          <cell r="V18">
            <v>1</v>
          </cell>
          <cell r="X18">
            <v>16.8</v>
          </cell>
          <cell r="Z18">
            <v>1.5000000000000002</v>
          </cell>
          <cell r="AB18" t="str">
            <v>Yes</v>
          </cell>
          <cell r="AD18">
            <v>1</v>
          </cell>
          <cell r="AF18">
            <v>16.8</v>
          </cell>
          <cell r="AH18">
            <v>1</v>
          </cell>
          <cell r="AJ18">
            <v>16.8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D21">
            <v>221</v>
          </cell>
          <cell r="F21">
            <v>1</v>
          </cell>
          <cell r="H21">
            <v>1</v>
          </cell>
          <cell r="J21">
            <v>1</v>
          </cell>
          <cell r="L21">
            <v>1</v>
          </cell>
          <cell r="N21">
            <v>221</v>
          </cell>
          <cell r="P21">
            <v>106</v>
          </cell>
          <cell r="R21">
            <v>1</v>
          </cell>
          <cell r="T21">
            <v>1</v>
          </cell>
          <cell r="V21">
            <v>1</v>
          </cell>
          <cell r="X21">
            <v>106</v>
          </cell>
          <cell r="Z21">
            <v>0.47963800904977377</v>
          </cell>
          <cell r="AB21" t="str">
            <v xml:space="preserve"> </v>
          </cell>
          <cell r="AD21">
            <v>1</v>
          </cell>
          <cell r="AF21">
            <v>106</v>
          </cell>
          <cell r="AH21">
            <v>1</v>
          </cell>
          <cell r="AJ21">
            <v>106</v>
          </cell>
        </row>
        <row r="22">
          <cell r="B22" t="str">
            <v xml:space="preserve">        Surgery</v>
          </cell>
          <cell r="D22">
            <v>101</v>
          </cell>
          <cell r="F22">
            <v>1</v>
          </cell>
          <cell r="H22">
            <v>1</v>
          </cell>
          <cell r="J22">
            <v>1</v>
          </cell>
          <cell r="L22">
            <v>1</v>
          </cell>
          <cell r="N22">
            <v>101</v>
          </cell>
          <cell r="P22">
            <v>47</v>
          </cell>
          <cell r="R22">
            <v>1</v>
          </cell>
          <cell r="T22">
            <v>1</v>
          </cell>
          <cell r="V22">
            <v>1</v>
          </cell>
          <cell r="X22">
            <v>47</v>
          </cell>
          <cell r="Z22">
            <v>0.46534653465346537</v>
          </cell>
          <cell r="AB22" t="str">
            <v xml:space="preserve"> </v>
          </cell>
          <cell r="AD22">
            <v>1</v>
          </cell>
          <cell r="AF22">
            <v>47</v>
          </cell>
          <cell r="AH22">
            <v>1</v>
          </cell>
          <cell r="AJ22">
            <v>47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D24">
            <v>240</v>
          </cell>
          <cell r="F24">
            <v>1</v>
          </cell>
          <cell r="H24">
            <v>1</v>
          </cell>
          <cell r="J24">
            <v>1</v>
          </cell>
          <cell r="L24">
            <v>1</v>
          </cell>
          <cell r="N24">
            <v>240</v>
          </cell>
          <cell r="P24">
            <v>127</v>
          </cell>
          <cell r="R24">
            <v>1</v>
          </cell>
          <cell r="T24">
            <v>1</v>
          </cell>
          <cell r="V24">
            <v>1</v>
          </cell>
          <cell r="X24">
            <v>127</v>
          </cell>
          <cell r="Z24">
            <v>0.52916666666666667</v>
          </cell>
          <cell r="AB24" t="str">
            <v xml:space="preserve"> </v>
          </cell>
          <cell r="AD24">
            <v>1</v>
          </cell>
          <cell r="AF24">
            <v>127</v>
          </cell>
          <cell r="AH24">
            <v>1</v>
          </cell>
          <cell r="AJ24">
            <v>127</v>
          </cell>
        </row>
        <row r="25">
          <cell r="B25" t="str">
            <v xml:space="preserve">            Radiology - CT/MRI/PET</v>
          </cell>
          <cell r="D25">
            <v>52</v>
          </cell>
          <cell r="F25">
            <v>1</v>
          </cell>
          <cell r="H25">
            <v>1</v>
          </cell>
          <cell r="J25">
            <v>1</v>
          </cell>
          <cell r="L25">
            <v>1</v>
          </cell>
          <cell r="N25">
            <v>52</v>
          </cell>
          <cell r="P25">
            <v>22</v>
          </cell>
          <cell r="R25">
            <v>1</v>
          </cell>
          <cell r="T25">
            <v>1</v>
          </cell>
          <cell r="V25">
            <v>1</v>
          </cell>
          <cell r="X25">
            <v>22</v>
          </cell>
          <cell r="Z25">
            <v>0.42307692307692307</v>
          </cell>
          <cell r="AB25" t="str">
            <v xml:space="preserve"> </v>
          </cell>
          <cell r="AD25">
            <v>1</v>
          </cell>
          <cell r="AF25">
            <v>22</v>
          </cell>
          <cell r="AH25">
            <v>1</v>
          </cell>
          <cell r="AJ25">
            <v>22</v>
          </cell>
        </row>
        <row r="26">
          <cell r="B26" t="str">
            <v xml:space="preserve">        Pathology</v>
          </cell>
          <cell r="D26">
            <v>413</v>
          </cell>
          <cell r="F26">
            <v>1</v>
          </cell>
          <cell r="H26">
            <v>1</v>
          </cell>
          <cell r="J26">
            <v>1</v>
          </cell>
          <cell r="L26">
            <v>1</v>
          </cell>
          <cell r="N26">
            <v>413</v>
          </cell>
          <cell r="P26">
            <v>152</v>
          </cell>
          <cell r="R26">
            <v>1</v>
          </cell>
          <cell r="T26">
            <v>1</v>
          </cell>
          <cell r="V26">
            <v>1</v>
          </cell>
          <cell r="X26">
            <v>152</v>
          </cell>
          <cell r="Z26">
            <v>0.36803874092009686</v>
          </cell>
          <cell r="AB26" t="str">
            <v xml:space="preserve"> </v>
          </cell>
          <cell r="AD26">
            <v>1</v>
          </cell>
          <cell r="AF26">
            <v>152</v>
          </cell>
          <cell r="AH26">
            <v>1</v>
          </cell>
          <cell r="AJ26">
            <v>152</v>
          </cell>
        </row>
        <row r="27">
          <cell r="B27" t="str">
            <v xml:space="preserve">        Pharmacy and Blood</v>
          </cell>
          <cell r="D27">
            <v>72</v>
          </cell>
          <cell r="F27">
            <v>1</v>
          </cell>
          <cell r="H27">
            <v>1</v>
          </cell>
          <cell r="J27">
            <v>1</v>
          </cell>
          <cell r="L27">
            <v>1</v>
          </cell>
          <cell r="N27">
            <v>72</v>
          </cell>
          <cell r="P27">
            <v>48</v>
          </cell>
          <cell r="R27">
            <v>1</v>
          </cell>
          <cell r="T27">
            <v>1</v>
          </cell>
          <cell r="V27">
            <v>1</v>
          </cell>
          <cell r="X27">
            <v>48</v>
          </cell>
          <cell r="Z27">
            <v>0.66666666666666663</v>
          </cell>
          <cell r="AB27" t="str">
            <v xml:space="preserve"> </v>
          </cell>
          <cell r="AD27">
            <v>1</v>
          </cell>
          <cell r="AF27">
            <v>48</v>
          </cell>
          <cell r="AH27">
            <v>1</v>
          </cell>
          <cell r="AJ27">
            <v>48</v>
          </cell>
        </row>
        <row r="28">
          <cell r="B28" t="str">
            <v xml:space="preserve">        Cardiovascular</v>
          </cell>
          <cell r="D28">
            <v>35</v>
          </cell>
          <cell r="F28">
            <v>1</v>
          </cell>
          <cell r="H28">
            <v>1</v>
          </cell>
          <cell r="J28">
            <v>1</v>
          </cell>
          <cell r="L28">
            <v>1</v>
          </cell>
          <cell r="N28">
            <v>35</v>
          </cell>
          <cell r="P28">
            <v>20</v>
          </cell>
          <cell r="R28">
            <v>1</v>
          </cell>
          <cell r="T28">
            <v>1</v>
          </cell>
          <cell r="V28">
            <v>1</v>
          </cell>
          <cell r="X28">
            <v>20</v>
          </cell>
          <cell r="Z28">
            <v>0.5714285714285714</v>
          </cell>
          <cell r="AB28" t="str">
            <v xml:space="preserve"> </v>
          </cell>
          <cell r="AD28">
            <v>1</v>
          </cell>
          <cell r="AF28">
            <v>20</v>
          </cell>
          <cell r="AH28">
            <v>1</v>
          </cell>
          <cell r="AJ28">
            <v>20</v>
          </cell>
        </row>
        <row r="29">
          <cell r="B29" t="str">
            <v xml:space="preserve">        PT/OT/ST</v>
          </cell>
          <cell r="D29">
            <v>92</v>
          </cell>
          <cell r="F29">
            <v>1</v>
          </cell>
          <cell r="H29">
            <v>1</v>
          </cell>
          <cell r="J29">
            <v>1</v>
          </cell>
          <cell r="L29">
            <v>1</v>
          </cell>
          <cell r="N29">
            <v>92</v>
          </cell>
          <cell r="P29">
            <v>45</v>
          </cell>
          <cell r="R29">
            <v>1</v>
          </cell>
          <cell r="T29">
            <v>1</v>
          </cell>
          <cell r="V29">
            <v>1</v>
          </cell>
          <cell r="X29">
            <v>45</v>
          </cell>
          <cell r="Z29">
            <v>0.4891304347826087</v>
          </cell>
          <cell r="AB29" t="str">
            <v xml:space="preserve"> </v>
          </cell>
          <cell r="AD29">
            <v>1</v>
          </cell>
          <cell r="AF29">
            <v>45</v>
          </cell>
          <cell r="AH29">
            <v>1</v>
          </cell>
          <cell r="AJ29">
            <v>45</v>
          </cell>
        </row>
        <row r="30">
          <cell r="B30" t="str">
            <v xml:space="preserve">        Other</v>
          </cell>
          <cell r="D30">
            <v>226</v>
          </cell>
          <cell r="F30">
            <v>1</v>
          </cell>
          <cell r="H30">
            <v>1</v>
          </cell>
          <cell r="J30">
            <v>1</v>
          </cell>
          <cell r="L30">
            <v>1</v>
          </cell>
          <cell r="N30">
            <v>226</v>
          </cell>
          <cell r="P30">
            <v>152</v>
          </cell>
          <cell r="R30">
            <v>1</v>
          </cell>
          <cell r="T30">
            <v>1</v>
          </cell>
          <cell r="V30">
            <v>1</v>
          </cell>
          <cell r="X30">
            <v>152</v>
          </cell>
          <cell r="Z30">
            <v>0.67256637168141598</v>
          </cell>
          <cell r="AB30" t="str">
            <v xml:space="preserve"> </v>
          </cell>
          <cell r="AD30">
            <v>1</v>
          </cell>
          <cell r="AF30">
            <v>152</v>
          </cell>
          <cell r="AH30">
            <v>1</v>
          </cell>
          <cell r="AJ30">
            <v>152</v>
          </cell>
        </row>
        <row r="31">
          <cell r="B31" t="str">
            <v xml:space="preserve">        Maternity Non-Deliveries</v>
          </cell>
          <cell r="D31">
            <v>15.3</v>
          </cell>
          <cell r="F31">
            <v>1</v>
          </cell>
          <cell r="H31">
            <v>1</v>
          </cell>
          <cell r="J31">
            <v>1</v>
          </cell>
          <cell r="L31">
            <v>1</v>
          </cell>
          <cell r="N31">
            <v>15.3</v>
          </cell>
          <cell r="P31">
            <v>10.9</v>
          </cell>
          <cell r="R31">
            <v>1</v>
          </cell>
          <cell r="T31">
            <v>1</v>
          </cell>
          <cell r="V31">
            <v>1</v>
          </cell>
          <cell r="X31">
            <v>10.9</v>
          </cell>
          <cell r="Z31">
            <v>0.71241830065359479</v>
          </cell>
          <cell r="AB31" t="str">
            <v xml:space="preserve"> </v>
          </cell>
          <cell r="AD31">
            <v>1</v>
          </cell>
          <cell r="AF31">
            <v>10.9</v>
          </cell>
          <cell r="AH31">
            <v>1</v>
          </cell>
          <cell r="AJ31">
            <v>10.9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D35">
            <v>63</v>
          </cell>
          <cell r="F35">
            <v>1</v>
          </cell>
          <cell r="H35">
            <v>1</v>
          </cell>
          <cell r="J35">
            <v>1</v>
          </cell>
          <cell r="L35">
            <v>1</v>
          </cell>
          <cell r="N35">
            <v>63</v>
          </cell>
          <cell r="P35">
            <v>42</v>
          </cell>
          <cell r="R35">
            <v>1</v>
          </cell>
          <cell r="T35">
            <v>1</v>
          </cell>
          <cell r="V35">
            <v>1</v>
          </cell>
          <cell r="X35">
            <v>42</v>
          </cell>
          <cell r="Z35">
            <v>0.66666666666666663</v>
          </cell>
          <cell r="AB35" t="str">
            <v xml:space="preserve"> </v>
          </cell>
          <cell r="AD35">
            <v>1</v>
          </cell>
          <cell r="AF35">
            <v>42</v>
          </cell>
          <cell r="AH35">
            <v>1</v>
          </cell>
          <cell r="AJ35">
            <v>42</v>
          </cell>
        </row>
        <row r="36">
          <cell r="B36" t="str">
            <v xml:space="preserve">        Assistant Surgeon</v>
          </cell>
          <cell r="D36">
            <v>21</v>
          </cell>
          <cell r="F36">
            <v>1</v>
          </cell>
          <cell r="H36">
            <v>1</v>
          </cell>
          <cell r="J36">
            <v>1</v>
          </cell>
          <cell r="L36">
            <v>1</v>
          </cell>
          <cell r="N36">
            <v>21</v>
          </cell>
          <cell r="P36">
            <v>12</v>
          </cell>
          <cell r="R36">
            <v>1</v>
          </cell>
          <cell r="T36">
            <v>1</v>
          </cell>
          <cell r="V36">
            <v>1</v>
          </cell>
          <cell r="X36">
            <v>12</v>
          </cell>
          <cell r="Z36">
            <v>0.5714285714285714</v>
          </cell>
          <cell r="AB36" t="str">
            <v xml:space="preserve"> </v>
          </cell>
          <cell r="AD36">
            <v>1</v>
          </cell>
          <cell r="AF36">
            <v>12</v>
          </cell>
          <cell r="AH36">
            <v>1</v>
          </cell>
          <cell r="AJ36">
            <v>12</v>
          </cell>
        </row>
        <row r="37">
          <cell r="B37" t="str">
            <v xml:space="preserve">        Anesthesia</v>
          </cell>
          <cell r="D37">
            <v>33</v>
          </cell>
          <cell r="F37">
            <v>1</v>
          </cell>
          <cell r="H37">
            <v>1</v>
          </cell>
          <cell r="J37">
            <v>1</v>
          </cell>
          <cell r="L37">
            <v>1</v>
          </cell>
          <cell r="N37">
            <v>33</v>
          </cell>
          <cell r="P37">
            <v>23</v>
          </cell>
          <cell r="R37">
            <v>1</v>
          </cell>
          <cell r="T37">
            <v>1</v>
          </cell>
          <cell r="V37">
            <v>1</v>
          </cell>
          <cell r="X37">
            <v>23</v>
          </cell>
          <cell r="Z37">
            <v>0.69696969696969702</v>
          </cell>
          <cell r="AB37" t="str">
            <v xml:space="preserve"> </v>
          </cell>
          <cell r="AD37">
            <v>1</v>
          </cell>
          <cell r="AF37">
            <v>23</v>
          </cell>
          <cell r="AH37">
            <v>1</v>
          </cell>
          <cell r="AJ37">
            <v>23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D40">
            <v>9.6</v>
          </cell>
          <cell r="F40">
            <v>1</v>
          </cell>
          <cell r="H40">
            <v>1</v>
          </cell>
          <cell r="J40">
            <v>1</v>
          </cell>
          <cell r="L40">
            <v>1</v>
          </cell>
          <cell r="N40">
            <v>9.6</v>
          </cell>
          <cell r="P40">
            <v>11.2</v>
          </cell>
          <cell r="R40">
            <v>1</v>
          </cell>
          <cell r="T40">
            <v>1</v>
          </cell>
          <cell r="V40">
            <v>1</v>
          </cell>
          <cell r="X40">
            <v>11.2</v>
          </cell>
          <cell r="Z40">
            <v>1.1666666666666667</v>
          </cell>
          <cell r="AB40" t="str">
            <v>Yes</v>
          </cell>
          <cell r="AD40">
            <v>1</v>
          </cell>
          <cell r="AF40">
            <v>11.2</v>
          </cell>
          <cell r="AH40">
            <v>1</v>
          </cell>
          <cell r="AJ40">
            <v>11.2</v>
          </cell>
        </row>
        <row r="41">
          <cell r="B41" t="str">
            <v xml:space="preserve">        Cesarean Deliveries</v>
          </cell>
          <cell r="D41">
            <v>3.6</v>
          </cell>
          <cell r="F41">
            <v>1</v>
          </cell>
          <cell r="H41">
            <v>1</v>
          </cell>
          <cell r="J41">
            <v>1</v>
          </cell>
          <cell r="L41">
            <v>1</v>
          </cell>
          <cell r="N41">
            <v>3.6</v>
          </cell>
          <cell r="P41">
            <v>2</v>
          </cell>
          <cell r="R41">
            <v>1</v>
          </cell>
          <cell r="T41">
            <v>1</v>
          </cell>
          <cell r="V41">
            <v>1</v>
          </cell>
          <cell r="X41">
            <v>2</v>
          </cell>
          <cell r="Z41">
            <v>0.55555555555555558</v>
          </cell>
          <cell r="AB41" t="str">
            <v xml:space="preserve"> </v>
          </cell>
          <cell r="AD41">
            <v>1</v>
          </cell>
          <cell r="AF41">
            <v>2</v>
          </cell>
          <cell r="AH41">
            <v>1</v>
          </cell>
          <cell r="AJ41">
            <v>2</v>
          </cell>
        </row>
        <row r="42">
          <cell r="B42" t="str">
            <v xml:space="preserve">        Non-Deliveries</v>
          </cell>
          <cell r="D42">
            <v>16.600000000000001</v>
          </cell>
          <cell r="F42">
            <v>1</v>
          </cell>
          <cell r="H42">
            <v>1</v>
          </cell>
          <cell r="J42">
            <v>1</v>
          </cell>
          <cell r="L42">
            <v>1</v>
          </cell>
          <cell r="N42">
            <v>16.600000000000001</v>
          </cell>
          <cell r="P42">
            <v>15</v>
          </cell>
          <cell r="R42">
            <v>1</v>
          </cell>
          <cell r="T42">
            <v>1</v>
          </cell>
          <cell r="V42">
            <v>1</v>
          </cell>
          <cell r="X42">
            <v>15</v>
          </cell>
          <cell r="Z42">
            <v>0.90361445783132521</v>
          </cell>
          <cell r="AB42" t="str">
            <v xml:space="preserve"> </v>
          </cell>
          <cell r="AD42">
            <v>1</v>
          </cell>
          <cell r="AF42">
            <v>15</v>
          </cell>
          <cell r="AH42">
            <v>1</v>
          </cell>
          <cell r="AJ42">
            <v>15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D45">
            <v>203</v>
          </cell>
          <cell r="F45">
            <v>1</v>
          </cell>
          <cell r="H45">
            <v>1</v>
          </cell>
          <cell r="J45">
            <v>1</v>
          </cell>
          <cell r="L45">
            <v>1</v>
          </cell>
          <cell r="N45">
            <v>203</v>
          </cell>
          <cell r="P45">
            <v>102</v>
          </cell>
          <cell r="R45">
            <v>1</v>
          </cell>
          <cell r="T45">
            <v>1</v>
          </cell>
          <cell r="V45">
            <v>1</v>
          </cell>
          <cell r="X45">
            <v>102</v>
          </cell>
          <cell r="Z45">
            <v>0.50246305418719217</v>
          </cell>
          <cell r="AB45" t="str">
            <v xml:space="preserve"> </v>
          </cell>
          <cell r="AD45">
            <v>1</v>
          </cell>
          <cell r="AF45">
            <v>102</v>
          </cell>
          <cell r="AH45">
            <v>1</v>
          </cell>
          <cell r="AJ45">
            <v>102</v>
          </cell>
        </row>
        <row r="46">
          <cell r="B46" t="str">
            <v xml:space="preserve">        Office</v>
          </cell>
          <cell r="D46">
            <v>356</v>
          </cell>
          <cell r="F46">
            <v>1</v>
          </cell>
          <cell r="H46">
            <v>1</v>
          </cell>
          <cell r="J46">
            <v>1</v>
          </cell>
          <cell r="L46">
            <v>1</v>
          </cell>
          <cell r="N46">
            <v>356</v>
          </cell>
          <cell r="P46">
            <v>226</v>
          </cell>
          <cell r="R46">
            <v>1</v>
          </cell>
          <cell r="T46">
            <v>1</v>
          </cell>
          <cell r="V46">
            <v>1</v>
          </cell>
          <cell r="X46">
            <v>226</v>
          </cell>
          <cell r="Z46">
            <v>0.6348314606741573</v>
          </cell>
          <cell r="AB46" t="str">
            <v xml:space="preserve"> </v>
          </cell>
          <cell r="AD46">
            <v>1</v>
          </cell>
          <cell r="AF46">
            <v>226</v>
          </cell>
          <cell r="AH46">
            <v>1</v>
          </cell>
          <cell r="AJ46">
            <v>226</v>
          </cell>
        </row>
        <row r="47">
          <cell r="B47" t="str">
            <v xml:space="preserve">        Anesthesia</v>
          </cell>
          <cell r="D47">
            <v>80</v>
          </cell>
          <cell r="F47">
            <v>1</v>
          </cell>
          <cell r="H47">
            <v>1</v>
          </cell>
          <cell r="J47">
            <v>1</v>
          </cell>
          <cell r="L47">
            <v>1</v>
          </cell>
          <cell r="N47">
            <v>80</v>
          </cell>
          <cell r="P47">
            <v>48</v>
          </cell>
          <cell r="R47">
            <v>1</v>
          </cell>
          <cell r="T47">
            <v>1</v>
          </cell>
          <cell r="V47">
            <v>1</v>
          </cell>
          <cell r="X47">
            <v>48</v>
          </cell>
          <cell r="Z47">
            <v>0.6</v>
          </cell>
          <cell r="AB47" t="str">
            <v xml:space="preserve"> </v>
          </cell>
          <cell r="AD47">
            <v>1</v>
          </cell>
          <cell r="AF47">
            <v>48</v>
          </cell>
          <cell r="AH47">
            <v>1</v>
          </cell>
          <cell r="AJ47">
            <v>48</v>
          </cell>
        </row>
        <row r="49">
          <cell r="B49" t="str">
            <v>Inpatient Visits</v>
          </cell>
          <cell r="D49">
            <v>244</v>
          </cell>
          <cell r="F49">
            <v>1</v>
          </cell>
          <cell r="H49">
            <v>1</v>
          </cell>
          <cell r="J49">
            <v>1</v>
          </cell>
          <cell r="L49">
            <v>1</v>
          </cell>
          <cell r="N49">
            <v>244</v>
          </cell>
          <cell r="P49">
            <v>121</v>
          </cell>
          <cell r="R49">
            <v>1</v>
          </cell>
          <cell r="T49">
            <v>1</v>
          </cell>
          <cell r="V49">
            <v>1</v>
          </cell>
          <cell r="X49">
            <v>121</v>
          </cell>
          <cell r="Z49">
            <v>0.49590163934426229</v>
          </cell>
          <cell r="AB49" t="str">
            <v xml:space="preserve"> </v>
          </cell>
          <cell r="AD49">
            <v>1</v>
          </cell>
          <cell r="AF49">
            <v>121</v>
          </cell>
          <cell r="AH49">
            <v>1</v>
          </cell>
          <cell r="AJ49">
            <v>121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D52">
            <v>2908</v>
          </cell>
          <cell r="F52">
            <v>1</v>
          </cell>
          <cell r="H52">
            <v>1</v>
          </cell>
          <cell r="J52">
            <v>1</v>
          </cell>
          <cell r="L52">
            <v>1</v>
          </cell>
          <cell r="N52">
            <v>2908</v>
          </cell>
          <cell r="P52">
            <v>2618</v>
          </cell>
          <cell r="R52">
            <v>1</v>
          </cell>
          <cell r="T52">
            <v>1</v>
          </cell>
          <cell r="V52">
            <v>1</v>
          </cell>
          <cell r="X52">
            <v>2618</v>
          </cell>
          <cell r="Z52">
            <v>0.90027510316368642</v>
          </cell>
          <cell r="AB52" t="str">
            <v xml:space="preserve"> </v>
          </cell>
          <cell r="AD52">
            <v>1</v>
          </cell>
          <cell r="AF52">
            <v>2618</v>
          </cell>
          <cell r="AH52">
            <v>1</v>
          </cell>
          <cell r="AJ52">
            <v>2618</v>
          </cell>
        </row>
        <row r="53">
          <cell r="B53" t="str">
            <v xml:space="preserve">        Urgent Care Visits</v>
          </cell>
          <cell r="D53">
            <v>88</v>
          </cell>
          <cell r="F53">
            <v>1</v>
          </cell>
          <cell r="H53">
            <v>1</v>
          </cell>
          <cell r="J53">
            <v>1</v>
          </cell>
          <cell r="L53">
            <v>1</v>
          </cell>
          <cell r="N53">
            <v>88</v>
          </cell>
          <cell r="P53">
            <v>73</v>
          </cell>
          <cell r="R53">
            <v>1</v>
          </cell>
          <cell r="T53">
            <v>1</v>
          </cell>
          <cell r="V53">
            <v>1</v>
          </cell>
          <cell r="X53">
            <v>73</v>
          </cell>
          <cell r="Z53">
            <v>0.82954545454545459</v>
          </cell>
          <cell r="AB53" t="str">
            <v xml:space="preserve"> </v>
          </cell>
          <cell r="AD53">
            <v>1</v>
          </cell>
          <cell r="AF53">
            <v>73</v>
          </cell>
          <cell r="AH53">
            <v>1</v>
          </cell>
          <cell r="AJ53">
            <v>73</v>
          </cell>
        </row>
        <row r="54">
          <cell r="B54" t="str">
            <v xml:space="preserve">        Therapeutic Injections</v>
          </cell>
          <cell r="D54">
            <v>519</v>
          </cell>
          <cell r="F54">
            <v>1</v>
          </cell>
          <cell r="H54">
            <v>1</v>
          </cell>
          <cell r="J54">
            <v>1</v>
          </cell>
          <cell r="L54">
            <v>1</v>
          </cell>
          <cell r="N54">
            <v>519</v>
          </cell>
          <cell r="P54">
            <v>350</v>
          </cell>
          <cell r="R54">
            <v>1</v>
          </cell>
          <cell r="T54">
            <v>1</v>
          </cell>
          <cell r="V54">
            <v>1</v>
          </cell>
          <cell r="X54">
            <v>350</v>
          </cell>
          <cell r="Z54">
            <v>0.67437379576107903</v>
          </cell>
          <cell r="AB54" t="str">
            <v xml:space="preserve"> </v>
          </cell>
          <cell r="AD54">
            <v>1</v>
          </cell>
          <cell r="AF54">
            <v>350</v>
          </cell>
          <cell r="AH54">
            <v>1</v>
          </cell>
          <cell r="AJ54">
            <v>350</v>
          </cell>
        </row>
        <row r="55">
          <cell r="B55" t="str">
            <v xml:space="preserve">        Allergy Testing</v>
          </cell>
          <cell r="D55">
            <v>489</v>
          </cell>
          <cell r="F55">
            <v>1</v>
          </cell>
          <cell r="H55">
            <v>1</v>
          </cell>
          <cell r="J55">
            <v>1</v>
          </cell>
          <cell r="L55">
            <v>1</v>
          </cell>
          <cell r="N55">
            <v>489</v>
          </cell>
          <cell r="P55">
            <v>346</v>
          </cell>
          <cell r="R55">
            <v>1</v>
          </cell>
          <cell r="T55">
            <v>1</v>
          </cell>
          <cell r="V55">
            <v>1</v>
          </cell>
          <cell r="X55">
            <v>346</v>
          </cell>
          <cell r="Z55">
            <v>0.70756646216768915</v>
          </cell>
          <cell r="AB55" t="str">
            <v xml:space="preserve"> </v>
          </cell>
          <cell r="AD55">
            <v>1</v>
          </cell>
          <cell r="AF55">
            <v>346</v>
          </cell>
          <cell r="AH55">
            <v>1</v>
          </cell>
          <cell r="AJ55">
            <v>346</v>
          </cell>
        </row>
        <row r="56">
          <cell r="B56" t="str">
            <v xml:space="preserve">        Allergy Immunotherapy</v>
          </cell>
          <cell r="D56">
            <v>176</v>
          </cell>
          <cell r="F56">
            <v>1</v>
          </cell>
          <cell r="H56">
            <v>1</v>
          </cell>
          <cell r="J56">
            <v>1</v>
          </cell>
          <cell r="L56">
            <v>1</v>
          </cell>
          <cell r="N56">
            <v>176</v>
          </cell>
          <cell r="P56">
            <v>151</v>
          </cell>
          <cell r="R56">
            <v>1</v>
          </cell>
          <cell r="T56">
            <v>1</v>
          </cell>
          <cell r="V56">
            <v>1</v>
          </cell>
          <cell r="X56">
            <v>151</v>
          </cell>
          <cell r="Z56">
            <v>0.85795454545454541</v>
          </cell>
          <cell r="AB56" t="str">
            <v xml:space="preserve"> </v>
          </cell>
          <cell r="AD56">
            <v>1</v>
          </cell>
          <cell r="AF56">
            <v>151</v>
          </cell>
          <cell r="AH56">
            <v>1</v>
          </cell>
          <cell r="AJ56">
            <v>151</v>
          </cell>
        </row>
        <row r="57">
          <cell r="B57" t="str">
            <v xml:space="preserve">        Misc. Medical</v>
          </cell>
          <cell r="D57">
            <v>842</v>
          </cell>
          <cell r="F57">
            <v>1</v>
          </cell>
          <cell r="H57">
            <v>1</v>
          </cell>
          <cell r="J57">
            <v>1</v>
          </cell>
          <cell r="L57">
            <v>1</v>
          </cell>
          <cell r="N57">
            <v>842</v>
          </cell>
          <cell r="P57">
            <v>648</v>
          </cell>
          <cell r="R57">
            <v>1</v>
          </cell>
          <cell r="T57">
            <v>1</v>
          </cell>
          <cell r="V57">
            <v>1</v>
          </cell>
          <cell r="X57">
            <v>648</v>
          </cell>
          <cell r="Z57">
            <v>0.76959619952494063</v>
          </cell>
          <cell r="AB57" t="str">
            <v xml:space="preserve"> </v>
          </cell>
          <cell r="AD57">
            <v>1</v>
          </cell>
          <cell r="AF57">
            <v>648</v>
          </cell>
          <cell r="AH57">
            <v>1</v>
          </cell>
          <cell r="AJ57">
            <v>648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D60">
            <v>737</v>
          </cell>
          <cell r="F60">
            <v>1</v>
          </cell>
          <cell r="H60">
            <v>1</v>
          </cell>
          <cell r="J60">
            <v>1</v>
          </cell>
          <cell r="L60">
            <v>1</v>
          </cell>
          <cell r="N60">
            <v>737</v>
          </cell>
          <cell r="P60">
            <v>997</v>
          </cell>
          <cell r="R60">
            <v>1</v>
          </cell>
          <cell r="T60">
            <v>1</v>
          </cell>
          <cell r="V60">
            <v>1</v>
          </cell>
          <cell r="X60">
            <v>997</v>
          </cell>
          <cell r="Z60">
            <v>1.3527815468113975</v>
          </cell>
          <cell r="AB60" t="str">
            <v>Yes</v>
          </cell>
          <cell r="AD60">
            <v>1</v>
          </cell>
          <cell r="AF60">
            <v>997</v>
          </cell>
          <cell r="AH60">
            <v>1</v>
          </cell>
          <cell r="AJ60">
            <v>997</v>
          </cell>
        </row>
        <row r="61">
          <cell r="B61" t="str">
            <v xml:space="preserve">        Well Baby Exams</v>
          </cell>
          <cell r="D61">
            <v>93</v>
          </cell>
          <cell r="F61">
            <v>1</v>
          </cell>
          <cell r="H61">
            <v>1</v>
          </cell>
          <cell r="J61">
            <v>1</v>
          </cell>
          <cell r="L61">
            <v>1</v>
          </cell>
          <cell r="N61">
            <v>93</v>
          </cell>
          <cell r="P61">
            <v>115</v>
          </cell>
          <cell r="R61">
            <v>1</v>
          </cell>
          <cell r="T61">
            <v>1</v>
          </cell>
          <cell r="V61">
            <v>1</v>
          </cell>
          <cell r="X61">
            <v>115</v>
          </cell>
          <cell r="Z61">
            <v>1.2365591397849462</v>
          </cell>
          <cell r="AB61" t="str">
            <v>Yes</v>
          </cell>
          <cell r="AD61">
            <v>1</v>
          </cell>
          <cell r="AF61">
            <v>115</v>
          </cell>
          <cell r="AH61">
            <v>1</v>
          </cell>
          <cell r="AJ61">
            <v>115</v>
          </cell>
        </row>
        <row r="62">
          <cell r="B62" t="str">
            <v xml:space="preserve">        Physical Exams</v>
          </cell>
          <cell r="D62">
            <v>270</v>
          </cell>
          <cell r="F62">
            <v>1</v>
          </cell>
          <cell r="H62">
            <v>1</v>
          </cell>
          <cell r="J62">
            <v>1</v>
          </cell>
          <cell r="L62">
            <v>1</v>
          </cell>
          <cell r="N62">
            <v>270</v>
          </cell>
          <cell r="P62">
            <v>381</v>
          </cell>
          <cell r="R62">
            <v>1</v>
          </cell>
          <cell r="T62">
            <v>1</v>
          </cell>
          <cell r="V62">
            <v>1</v>
          </cell>
          <cell r="X62">
            <v>381</v>
          </cell>
          <cell r="Z62">
            <v>1.4111111111111112</v>
          </cell>
          <cell r="AB62" t="str">
            <v>Yes</v>
          </cell>
          <cell r="AD62">
            <v>1</v>
          </cell>
          <cell r="AF62">
            <v>381</v>
          </cell>
          <cell r="AH62">
            <v>1</v>
          </cell>
          <cell r="AJ62">
            <v>381</v>
          </cell>
        </row>
        <row r="63">
          <cell r="B63" t="str">
            <v xml:space="preserve">        Vision Exams</v>
          </cell>
          <cell r="D63">
            <v>327</v>
          </cell>
          <cell r="F63">
            <v>1</v>
          </cell>
          <cell r="H63">
            <v>1</v>
          </cell>
          <cell r="J63">
            <v>1</v>
          </cell>
          <cell r="L63">
            <v>1</v>
          </cell>
          <cell r="N63">
            <v>327</v>
          </cell>
          <cell r="P63">
            <v>153</v>
          </cell>
          <cell r="R63">
            <v>1</v>
          </cell>
          <cell r="T63">
            <v>1</v>
          </cell>
          <cell r="V63">
            <v>1</v>
          </cell>
          <cell r="X63">
            <v>153</v>
          </cell>
          <cell r="Z63">
            <v>0.46788990825688076</v>
          </cell>
          <cell r="AB63" t="str">
            <v xml:space="preserve"> </v>
          </cell>
          <cell r="AD63">
            <v>1</v>
          </cell>
          <cell r="AF63">
            <v>153</v>
          </cell>
          <cell r="AH63">
            <v>1</v>
          </cell>
          <cell r="AJ63">
            <v>153</v>
          </cell>
        </row>
        <row r="64">
          <cell r="B64" t="str">
            <v xml:space="preserve">        Hearing/Speech Exams</v>
          </cell>
          <cell r="D64">
            <v>74</v>
          </cell>
          <cell r="F64">
            <v>1</v>
          </cell>
          <cell r="H64">
            <v>1</v>
          </cell>
          <cell r="J64">
            <v>1</v>
          </cell>
          <cell r="L64">
            <v>1</v>
          </cell>
          <cell r="N64">
            <v>74</v>
          </cell>
          <cell r="P64">
            <v>57</v>
          </cell>
          <cell r="R64">
            <v>1</v>
          </cell>
          <cell r="T64">
            <v>1</v>
          </cell>
          <cell r="V64">
            <v>1</v>
          </cell>
          <cell r="X64">
            <v>57</v>
          </cell>
          <cell r="Z64">
            <v>0.77027027027027029</v>
          </cell>
          <cell r="AB64" t="str">
            <v xml:space="preserve"> </v>
          </cell>
          <cell r="AD64">
            <v>1</v>
          </cell>
          <cell r="AF64">
            <v>57</v>
          </cell>
          <cell r="AH64">
            <v>1</v>
          </cell>
          <cell r="AJ64">
            <v>57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D67">
            <v>186</v>
          </cell>
          <cell r="F67">
            <v>1</v>
          </cell>
          <cell r="H67">
            <v>1</v>
          </cell>
          <cell r="J67">
            <v>1</v>
          </cell>
          <cell r="L67">
            <v>1</v>
          </cell>
          <cell r="N67">
            <v>186</v>
          </cell>
          <cell r="P67">
            <v>89</v>
          </cell>
          <cell r="R67">
            <v>1</v>
          </cell>
          <cell r="T67">
            <v>1</v>
          </cell>
          <cell r="V67">
            <v>1</v>
          </cell>
          <cell r="X67">
            <v>89</v>
          </cell>
          <cell r="Z67">
            <v>0.478494623655914</v>
          </cell>
          <cell r="AB67" t="str">
            <v xml:space="preserve"> </v>
          </cell>
          <cell r="AD67">
            <v>1</v>
          </cell>
          <cell r="AF67">
            <v>89</v>
          </cell>
          <cell r="AH67">
            <v>1</v>
          </cell>
          <cell r="AJ67">
            <v>89</v>
          </cell>
        </row>
        <row r="68">
          <cell r="B68" t="str">
            <v xml:space="preserve">        Consults</v>
          </cell>
          <cell r="D68">
            <v>203</v>
          </cell>
          <cell r="F68">
            <v>1</v>
          </cell>
          <cell r="H68">
            <v>1</v>
          </cell>
          <cell r="J68">
            <v>1</v>
          </cell>
          <cell r="L68">
            <v>1</v>
          </cell>
          <cell r="N68">
            <v>203</v>
          </cell>
          <cell r="P68">
            <v>108</v>
          </cell>
          <cell r="R68">
            <v>1</v>
          </cell>
          <cell r="T68">
            <v>1</v>
          </cell>
          <cell r="V68">
            <v>1</v>
          </cell>
          <cell r="X68">
            <v>108</v>
          </cell>
          <cell r="Z68">
            <v>0.53201970443349755</v>
          </cell>
          <cell r="AB68" t="str">
            <v xml:space="preserve"> </v>
          </cell>
          <cell r="AD68">
            <v>1</v>
          </cell>
          <cell r="AF68">
            <v>108</v>
          </cell>
          <cell r="AH68">
            <v>1</v>
          </cell>
          <cell r="AJ68">
            <v>108</v>
          </cell>
        </row>
        <row r="69">
          <cell r="B69" t="str">
            <v xml:space="preserve">        Physical Therapy</v>
          </cell>
          <cell r="D69">
            <v>938</v>
          </cell>
          <cell r="F69">
            <v>1</v>
          </cell>
          <cell r="H69">
            <v>1</v>
          </cell>
          <cell r="J69">
            <v>1</v>
          </cell>
          <cell r="L69">
            <v>1</v>
          </cell>
          <cell r="N69">
            <v>938</v>
          </cell>
          <cell r="P69">
            <v>330</v>
          </cell>
          <cell r="R69">
            <v>1</v>
          </cell>
          <cell r="T69">
            <v>1</v>
          </cell>
          <cell r="V69">
            <v>1</v>
          </cell>
          <cell r="X69">
            <v>330</v>
          </cell>
          <cell r="Z69">
            <v>0.35181236673773986</v>
          </cell>
          <cell r="AB69" t="str">
            <v xml:space="preserve"> </v>
          </cell>
          <cell r="AD69">
            <v>1</v>
          </cell>
          <cell r="AF69">
            <v>330</v>
          </cell>
          <cell r="AH69">
            <v>1</v>
          </cell>
          <cell r="AJ69">
            <v>330</v>
          </cell>
        </row>
        <row r="70">
          <cell r="B70" t="str">
            <v xml:space="preserve">        Cardiovascular</v>
          </cell>
          <cell r="D70">
            <v>228</v>
          </cell>
          <cell r="F70">
            <v>1</v>
          </cell>
          <cell r="H70">
            <v>1</v>
          </cell>
          <cell r="J70">
            <v>1</v>
          </cell>
          <cell r="L70">
            <v>1</v>
          </cell>
          <cell r="N70">
            <v>228</v>
          </cell>
          <cell r="P70">
            <v>123</v>
          </cell>
          <cell r="R70">
            <v>1</v>
          </cell>
          <cell r="T70">
            <v>1</v>
          </cell>
          <cell r="V70">
            <v>1</v>
          </cell>
          <cell r="X70">
            <v>123</v>
          </cell>
          <cell r="Z70">
            <v>0.53947368421052633</v>
          </cell>
          <cell r="AB70" t="str">
            <v xml:space="preserve"> </v>
          </cell>
          <cell r="AD70">
            <v>1</v>
          </cell>
          <cell r="AF70">
            <v>123</v>
          </cell>
          <cell r="AH70">
            <v>1</v>
          </cell>
          <cell r="AJ70">
            <v>123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D72">
            <v>84</v>
          </cell>
          <cell r="F72">
            <v>1</v>
          </cell>
          <cell r="H72">
            <v>1</v>
          </cell>
          <cell r="J72">
            <v>1</v>
          </cell>
          <cell r="L72">
            <v>1</v>
          </cell>
          <cell r="N72">
            <v>84</v>
          </cell>
          <cell r="P72">
            <v>58</v>
          </cell>
          <cell r="R72">
            <v>1</v>
          </cell>
          <cell r="T72">
            <v>1</v>
          </cell>
          <cell r="V72">
            <v>1</v>
          </cell>
          <cell r="X72">
            <v>58</v>
          </cell>
          <cell r="Z72">
            <v>0.69047619047619047</v>
          </cell>
          <cell r="AB72" t="str">
            <v xml:space="preserve"> </v>
          </cell>
          <cell r="AD72">
            <v>1</v>
          </cell>
          <cell r="AF72">
            <v>58</v>
          </cell>
          <cell r="AH72">
            <v>1</v>
          </cell>
          <cell r="AJ72">
            <v>58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D74">
            <v>390</v>
          </cell>
          <cell r="F74">
            <v>1</v>
          </cell>
          <cell r="H74">
            <v>1</v>
          </cell>
          <cell r="J74">
            <v>1</v>
          </cell>
          <cell r="L74">
            <v>1</v>
          </cell>
          <cell r="N74">
            <v>390</v>
          </cell>
          <cell r="P74">
            <v>187</v>
          </cell>
          <cell r="R74">
            <v>1</v>
          </cell>
          <cell r="T74">
            <v>1</v>
          </cell>
          <cell r="V74">
            <v>1</v>
          </cell>
          <cell r="X74">
            <v>187</v>
          </cell>
          <cell r="Z74">
            <v>0.4794871794871795</v>
          </cell>
          <cell r="AB74" t="str">
            <v xml:space="preserve"> </v>
          </cell>
          <cell r="AD74">
            <v>1</v>
          </cell>
          <cell r="AF74">
            <v>187</v>
          </cell>
          <cell r="AH74">
            <v>1</v>
          </cell>
          <cell r="AJ74">
            <v>187</v>
          </cell>
        </row>
        <row r="75">
          <cell r="B75" t="str">
            <v xml:space="preserve">                Outpatient - CT/MRI/PET</v>
          </cell>
          <cell r="D75">
            <v>110</v>
          </cell>
          <cell r="F75">
            <v>1</v>
          </cell>
          <cell r="H75">
            <v>1</v>
          </cell>
          <cell r="J75">
            <v>1</v>
          </cell>
          <cell r="L75">
            <v>1</v>
          </cell>
          <cell r="N75">
            <v>110</v>
          </cell>
          <cell r="P75">
            <v>41</v>
          </cell>
          <cell r="R75">
            <v>1</v>
          </cell>
          <cell r="T75">
            <v>1</v>
          </cell>
          <cell r="V75">
            <v>1</v>
          </cell>
          <cell r="X75">
            <v>41</v>
          </cell>
          <cell r="Z75">
            <v>0.37272727272727274</v>
          </cell>
          <cell r="AB75" t="str">
            <v xml:space="preserve"> </v>
          </cell>
          <cell r="AD75">
            <v>1</v>
          </cell>
          <cell r="AF75">
            <v>41</v>
          </cell>
          <cell r="AH75">
            <v>1</v>
          </cell>
          <cell r="AJ75">
            <v>41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D77">
            <v>533</v>
          </cell>
          <cell r="F77">
            <v>1</v>
          </cell>
          <cell r="H77">
            <v>1</v>
          </cell>
          <cell r="J77">
            <v>1</v>
          </cell>
          <cell r="L77">
            <v>1</v>
          </cell>
          <cell r="N77">
            <v>533</v>
          </cell>
          <cell r="P77">
            <v>356</v>
          </cell>
          <cell r="R77">
            <v>1</v>
          </cell>
          <cell r="T77">
            <v>1</v>
          </cell>
          <cell r="V77">
            <v>1</v>
          </cell>
          <cell r="X77">
            <v>356</v>
          </cell>
          <cell r="Z77">
            <v>0.66791744840525324</v>
          </cell>
          <cell r="AB77" t="str">
            <v xml:space="preserve"> </v>
          </cell>
          <cell r="AD77">
            <v>1</v>
          </cell>
          <cell r="AF77">
            <v>356</v>
          </cell>
          <cell r="AH77">
            <v>1</v>
          </cell>
          <cell r="AJ77">
            <v>356</v>
          </cell>
        </row>
        <row r="78">
          <cell r="B78" t="str">
            <v xml:space="preserve">                Office - CT/MRI/PET</v>
          </cell>
          <cell r="D78">
            <v>61</v>
          </cell>
          <cell r="F78">
            <v>1</v>
          </cell>
          <cell r="H78">
            <v>1</v>
          </cell>
          <cell r="J78">
            <v>1</v>
          </cell>
          <cell r="L78">
            <v>1</v>
          </cell>
          <cell r="N78">
            <v>61</v>
          </cell>
          <cell r="P78">
            <v>31</v>
          </cell>
          <cell r="R78">
            <v>1</v>
          </cell>
          <cell r="T78">
            <v>1</v>
          </cell>
          <cell r="V78">
            <v>1</v>
          </cell>
          <cell r="X78">
            <v>31</v>
          </cell>
          <cell r="Z78">
            <v>0.50819672131147542</v>
          </cell>
          <cell r="AB78" t="str">
            <v xml:space="preserve"> </v>
          </cell>
          <cell r="AD78">
            <v>1</v>
          </cell>
          <cell r="AF78">
            <v>31</v>
          </cell>
          <cell r="AH78">
            <v>1</v>
          </cell>
          <cell r="AJ78">
            <v>31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D80">
            <v>37</v>
          </cell>
          <cell r="F80">
            <v>1</v>
          </cell>
          <cell r="H80">
            <v>1</v>
          </cell>
          <cell r="J80">
            <v>1</v>
          </cell>
          <cell r="L80">
            <v>1</v>
          </cell>
          <cell r="N80">
            <v>37</v>
          </cell>
          <cell r="P80">
            <v>18</v>
          </cell>
          <cell r="R80">
            <v>1</v>
          </cell>
          <cell r="T80">
            <v>1</v>
          </cell>
          <cell r="V80">
            <v>1</v>
          </cell>
          <cell r="X80">
            <v>18</v>
          </cell>
          <cell r="Z80">
            <v>0.48648648648648651</v>
          </cell>
          <cell r="AB80" t="str">
            <v xml:space="preserve"> </v>
          </cell>
          <cell r="AD80">
            <v>1</v>
          </cell>
          <cell r="AF80">
            <v>18</v>
          </cell>
          <cell r="AH80">
            <v>1</v>
          </cell>
          <cell r="AJ80">
            <v>18</v>
          </cell>
        </row>
        <row r="81">
          <cell r="B81" t="str">
            <v xml:space="preserve">            OP (Professional)</v>
          </cell>
          <cell r="D81">
            <v>72</v>
          </cell>
          <cell r="F81">
            <v>1</v>
          </cell>
          <cell r="H81">
            <v>1</v>
          </cell>
          <cell r="J81">
            <v>1</v>
          </cell>
          <cell r="L81">
            <v>1</v>
          </cell>
          <cell r="N81">
            <v>72</v>
          </cell>
          <cell r="P81">
            <v>52</v>
          </cell>
          <cell r="R81">
            <v>1</v>
          </cell>
          <cell r="T81">
            <v>1</v>
          </cell>
          <cell r="V81">
            <v>1</v>
          </cell>
          <cell r="X81">
            <v>52</v>
          </cell>
          <cell r="Z81">
            <v>0.72222222222222221</v>
          </cell>
          <cell r="AB81" t="str">
            <v xml:space="preserve"> </v>
          </cell>
          <cell r="AD81">
            <v>1</v>
          </cell>
          <cell r="AF81">
            <v>52</v>
          </cell>
          <cell r="AH81">
            <v>1</v>
          </cell>
          <cell r="AJ81">
            <v>52</v>
          </cell>
        </row>
        <row r="82">
          <cell r="B82" t="str">
            <v xml:space="preserve">            Office (Combined)</v>
          </cell>
          <cell r="D82">
            <v>2529</v>
          </cell>
          <cell r="F82">
            <v>1</v>
          </cell>
          <cell r="H82">
            <v>1</v>
          </cell>
          <cell r="J82">
            <v>1</v>
          </cell>
          <cell r="L82">
            <v>1</v>
          </cell>
          <cell r="N82">
            <v>2529</v>
          </cell>
          <cell r="P82">
            <v>1645</v>
          </cell>
          <cell r="R82">
            <v>1</v>
          </cell>
          <cell r="T82">
            <v>1</v>
          </cell>
          <cell r="V82">
            <v>1</v>
          </cell>
          <cell r="X82">
            <v>1645</v>
          </cell>
          <cell r="Z82">
            <v>0.65045472518782133</v>
          </cell>
          <cell r="AB82" t="str">
            <v xml:space="preserve"> </v>
          </cell>
          <cell r="AD82">
            <v>1</v>
          </cell>
          <cell r="AF82">
            <v>1645</v>
          </cell>
          <cell r="AH82">
            <v>1</v>
          </cell>
          <cell r="AJ82">
            <v>1645</v>
          </cell>
        </row>
        <row r="83">
          <cell r="B83" t="str">
            <v xml:space="preserve">        Chiropractor</v>
          </cell>
          <cell r="D83">
            <v>1047</v>
          </cell>
          <cell r="F83">
            <v>1</v>
          </cell>
          <cell r="H83">
            <v>1</v>
          </cell>
          <cell r="J83">
            <v>1</v>
          </cell>
          <cell r="L83">
            <v>1</v>
          </cell>
          <cell r="N83">
            <v>1047</v>
          </cell>
          <cell r="P83">
            <v>171</v>
          </cell>
          <cell r="R83">
            <v>1</v>
          </cell>
          <cell r="T83">
            <v>1</v>
          </cell>
          <cell r="V83">
            <v>1</v>
          </cell>
          <cell r="X83">
            <v>171</v>
          </cell>
          <cell r="Z83">
            <v>0.16332378223495703</v>
          </cell>
          <cell r="AB83" t="str">
            <v xml:space="preserve"> </v>
          </cell>
          <cell r="AD83">
            <v>1</v>
          </cell>
          <cell r="AF83">
            <v>171</v>
          </cell>
          <cell r="AH83">
            <v>1</v>
          </cell>
          <cell r="AJ83">
            <v>171</v>
          </cell>
        </row>
        <row r="84">
          <cell r="B84" t="str">
            <v xml:space="preserve">        Podiatrist</v>
          </cell>
          <cell r="D84">
            <v>132</v>
          </cell>
          <cell r="F84">
            <v>1</v>
          </cell>
          <cell r="H84">
            <v>1</v>
          </cell>
          <cell r="J84">
            <v>1</v>
          </cell>
          <cell r="L84">
            <v>1</v>
          </cell>
          <cell r="N84">
            <v>132</v>
          </cell>
          <cell r="P84">
            <v>43</v>
          </cell>
          <cell r="R84">
            <v>1</v>
          </cell>
          <cell r="T84">
            <v>1</v>
          </cell>
          <cell r="V84">
            <v>1</v>
          </cell>
          <cell r="X84">
            <v>43</v>
          </cell>
          <cell r="Z84">
            <v>0.32575757575757575</v>
          </cell>
          <cell r="AB84" t="str">
            <v xml:space="preserve"> </v>
          </cell>
          <cell r="AD84">
            <v>1</v>
          </cell>
          <cell r="AF84">
            <v>43</v>
          </cell>
          <cell r="AH84">
            <v>1</v>
          </cell>
          <cell r="AJ84">
            <v>43</v>
          </cell>
        </row>
        <row r="85">
          <cell r="B85" t="str">
            <v xml:space="preserve">        Outpatient Psychiatric</v>
          </cell>
          <cell r="D85">
            <v>337</v>
          </cell>
          <cell r="F85">
            <v>1</v>
          </cell>
          <cell r="H85">
            <v>1</v>
          </cell>
          <cell r="J85">
            <v>1</v>
          </cell>
          <cell r="L85">
            <v>1</v>
          </cell>
          <cell r="N85">
            <v>337</v>
          </cell>
          <cell r="P85">
            <v>209</v>
          </cell>
          <cell r="R85">
            <v>1</v>
          </cell>
          <cell r="T85">
            <v>1</v>
          </cell>
          <cell r="V85">
            <v>1</v>
          </cell>
          <cell r="X85">
            <v>209</v>
          </cell>
          <cell r="Z85">
            <v>0.62017804154302669</v>
          </cell>
          <cell r="AB85" t="str">
            <v xml:space="preserve"> </v>
          </cell>
          <cell r="AD85">
            <v>1</v>
          </cell>
          <cell r="AF85">
            <v>209</v>
          </cell>
          <cell r="AH85">
            <v>1</v>
          </cell>
          <cell r="AJ85">
            <v>209</v>
          </cell>
        </row>
        <row r="86">
          <cell r="B86" t="str">
            <v xml:space="preserve">        OP Alcohol &amp; Drug Abuse</v>
          </cell>
          <cell r="D86">
            <v>39</v>
          </cell>
          <cell r="F86">
            <v>1</v>
          </cell>
          <cell r="H86">
            <v>1</v>
          </cell>
          <cell r="J86">
            <v>1</v>
          </cell>
          <cell r="L86">
            <v>1</v>
          </cell>
          <cell r="N86">
            <v>39</v>
          </cell>
          <cell r="P86">
            <v>26</v>
          </cell>
          <cell r="R86">
            <v>1</v>
          </cell>
          <cell r="T86">
            <v>1</v>
          </cell>
          <cell r="V86">
            <v>1</v>
          </cell>
          <cell r="X86">
            <v>26</v>
          </cell>
          <cell r="Z86">
            <v>0.66666666666666663</v>
          </cell>
          <cell r="AB86" t="str">
            <v xml:space="preserve"> </v>
          </cell>
          <cell r="AD86">
            <v>1</v>
          </cell>
          <cell r="AF86">
            <v>26</v>
          </cell>
          <cell r="AH86">
            <v>1</v>
          </cell>
          <cell r="AJ86">
            <v>26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D89">
            <v>10344</v>
          </cell>
          <cell r="F89">
            <v>1</v>
          </cell>
          <cell r="H89">
            <v>1</v>
          </cell>
          <cell r="J89">
            <v>1</v>
          </cell>
          <cell r="L89">
            <v>1</v>
          </cell>
          <cell r="N89">
            <v>10344</v>
          </cell>
          <cell r="P89">
            <v>8029</v>
          </cell>
          <cell r="R89">
            <v>1</v>
          </cell>
          <cell r="T89">
            <v>1</v>
          </cell>
          <cell r="V89">
            <v>1</v>
          </cell>
          <cell r="X89">
            <v>8029</v>
          </cell>
          <cell r="Z89">
            <v>0.77619876256767206</v>
          </cell>
          <cell r="AB89" t="str">
            <v xml:space="preserve"> </v>
          </cell>
          <cell r="AD89">
            <v>1</v>
          </cell>
          <cell r="AF89">
            <v>8029</v>
          </cell>
          <cell r="AH89">
            <v>1</v>
          </cell>
          <cell r="AJ89">
            <v>8029</v>
          </cell>
        </row>
        <row r="90">
          <cell r="B90" t="str">
            <v xml:space="preserve">        PDN/Home Health</v>
          </cell>
          <cell r="D90">
            <v>256</v>
          </cell>
          <cell r="F90">
            <v>1</v>
          </cell>
          <cell r="H90">
            <v>1</v>
          </cell>
          <cell r="J90">
            <v>1</v>
          </cell>
          <cell r="L90">
            <v>1</v>
          </cell>
          <cell r="N90">
            <v>256</v>
          </cell>
          <cell r="P90">
            <v>282</v>
          </cell>
          <cell r="R90">
            <v>1</v>
          </cell>
          <cell r="T90">
            <v>1</v>
          </cell>
          <cell r="V90">
            <v>1</v>
          </cell>
          <cell r="X90">
            <v>282</v>
          </cell>
          <cell r="Z90">
            <v>1.1015625</v>
          </cell>
          <cell r="AB90" t="str">
            <v>Yes</v>
          </cell>
          <cell r="AD90">
            <v>1</v>
          </cell>
          <cell r="AF90">
            <v>282</v>
          </cell>
          <cell r="AH90">
            <v>1</v>
          </cell>
          <cell r="AJ90">
            <v>282</v>
          </cell>
        </row>
        <row r="91">
          <cell r="B91" t="str">
            <v xml:space="preserve">        Ambulance</v>
          </cell>
          <cell r="D91">
            <v>54</v>
          </cell>
          <cell r="F91">
            <v>1</v>
          </cell>
          <cell r="H91">
            <v>1</v>
          </cell>
          <cell r="J91">
            <v>1</v>
          </cell>
          <cell r="L91">
            <v>1</v>
          </cell>
          <cell r="N91">
            <v>54</v>
          </cell>
          <cell r="P91">
            <v>18</v>
          </cell>
          <cell r="R91">
            <v>1</v>
          </cell>
          <cell r="T91">
            <v>1</v>
          </cell>
          <cell r="V91">
            <v>1</v>
          </cell>
          <cell r="X91">
            <v>18</v>
          </cell>
          <cell r="Z91">
            <v>0.33333333333333331</v>
          </cell>
          <cell r="AB91" t="str">
            <v xml:space="preserve"> </v>
          </cell>
          <cell r="AD91">
            <v>1</v>
          </cell>
          <cell r="AF91">
            <v>18</v>
          </cell>
          <cell r="AH91">
            <v>1</v>
          </cell>
          <cell r="AJ91">
            <v>18</v>
          </cell>
        </row>
        <row r="92">
          <cell r="B92" t="str">
            <v xml:space="preserve">        Durable Medical Equipment</v>
          </cell>
          <cell r="D92">
            <v>160</v>
          </cell>
          <cell r="F92">
            <v>1</v>
          </cell>
          <cell r="H92">
            <v>1</v>
          </cell>
          <cell r="J92">
            <v>1</v>
          </cell>
          <cell r="L92">
            <v>1</v>
          </cell>
          <cell r="N92">
            <v>160</v>
          </cell>
          <cell r="P92">
            <v>59</v>
          </cell>
          <cell r="R92">
            <v>1</v>
          </cell>
          <cell r="T92">
            <v>1</v>
          </cell>
          <cell r="V92">
            <v>1</v>
          </cell>
          <cell r="X92">
            <v>59</v>
          </cell>
          <cell r="Z92">
            <v>0.36875000000000002</v>
          </cell>
          <cell r="AB92" t="str">
            <v xml:space="preserve"> </v>
          </cell>
          <cell r="AD92">
            <v>1</v>
          </cell>
          <cell r="AF92">
            <v>59</v>
          </cell>
          <cell r="AH92">
            <v>1</v>
          </cell>
          <cell r="AJ92">
            <v>59</v>
          </cell>
        </row>
        <row r="93">
          <cell r="B93" t="str">
            <v xml:space="preserve">        Prosthetics</v>
          </cell>
          <cell r="D93">
            <v>5</v>
          </cell>
          <cell r="F93">
            <v>1</v>
          </cell>
          <cell r="H93">
            <v>1</v>
          </cell>
          <cell r="J93">
            <v>1</v>
          </cell>
          <cell r="L93">
            <v>1</v>
          </cell>
          <cell r="N93">
            <v>5</v>
          </cell>
          <cell r="P93">
            <v>4</v>
          </cell>
          <cell r="R93">
            <v>1</v>
          </cell>
          <cell r="T93">
            <v>1</v>
          </cell>
          <cell r="V93">
            <v>1</v>
          </cell>
          <cell r="X93">
            <v>4</v>
          </cell>
          <cell r="Z93">
            <v>0.8</v>
          </cell>
          <cell r="AB93" t="str">
            <v xml:space="preserve"> </v>
          </cell>
          <cell r="AD93">
            <v>1</v>
          </cell>
          <cell r="AF93">
            <v>4</v>
          </cell>
          <cell r="AH93">
            <v>1</v>
          </cell>
          <cell r="AJ93">
            <v>4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D96">
            <v>168</v>
          </cell>
          <cell r="F96">
            <v>1</v>
          </cell>
          <cell r="H96">
            <v>1</v>
          </cell>
          <cell r="J96">
            <v>1</v>
          </cell>
          <cell r="L96">
            <v>1</v>
          </cell>
          <cell r="N96">
            <v>168</v>
          </cell>
          <cell r="P96">
            <v>156</v>
          </cell>
          <cell r="R96">
            <v>1</v>
          </cell>
          <cell r="T96">
            <v>1</v>
          </cell>
          <cell r="V96">
            <v>1</v>
          </cell>
          <cell r="X96">
            <v>156</v>
          </cell>
          <cell r="Z96">
            <v>0.9285714285714286</v>
          </cell>
          <cell r="AB96" t="str">
            <v xml:space="preserve"> </v>
          </cell>
          <cell r="AD96">
            <v>1</v>
          </cell>
          <cell r="AF96">
            <v>156</v>
          </cell>
          <cell r="AH96">
            <v>1</v>
          </cell>
          <cell r="AJ96">
            <v>156</v>
          </cell>
        </row>
      </sheetData>
      <sheetData sheetId="3" refreshError="1">
        <row r="3">
          <cell r="C3" t="str">
            <v>Gross</v>
          </cell>
          <cell r="D3" t="str">
            <v>All the same</v>
          </cell>
          <cell r="E3" t="str">
            <v>Max Copay</v>
          </cell>
          <cell r="F3" t="str">
            <v>raminder</v>
          </cell>
          <cell r="G3" t="str">
            <v>Final</v>
          </cell>
          <cell r="H3" t="str">
            <v>Util</v>
          </cell>
          <cell r="J3" t="str">
            <v>mAGNITUDE OF oiMPACT</v>
          </cell>
          <cell r="M3" t="str">
            <v>Savings'</v>
          </cell>
          <cell r="P3" t="str">
            <v>PMPM</v>
          </cell>
        </row>
        <row r="4">
          <cell r="C4">
            <v>81.155936522908235</v>
          </cell>
          <cell r="D4">
            <v>4.0577968261454123</v>
          </cell>
          <cell r="F4">
            <v>-0.30264818337151739</v>
          </cell>
          <cell r="G4">
            <v>-0.30264818337151739</v>
          </cell>
          <cell r="H4">
            <v>1.0037292180503159</v>
          </cell>
          <cell r="J4" t="str">
            <v>Other</v>
          </cell>
          <cell r="L4">
            <v>9</v>
          </cell>
          <cell r="M4">
            <v>1</v>
          </cell>
          <cell r="N4">
            <v>0.2</v>
          </cell>
          <cell r="O4">
            <v>-1.9227142656516377E-3</v>
          </cell>
          <cell r="P4">
            <v>7.2750361285737837</v>
          </cell>
          <cell r="Q4">
            <v>-1.3987815747539876E-2</v>
          </cell>
        </row>
        <row r="5">
          <cell r="C5">
            <v>16.512067263162482</v>
          </cell>
          <cell r="D5">
            <v>0.8256033631581241</v>
          </cell>
          <cell r="E5">
            <v>3.4101008478270352</v>
          </cell>
          <cell r="F5">
            <v>-0.21551984750035283</v>
          </cell>
          <cell r="G5">
            <v>3.1945810003266821</v>
          </cell>
          <cell r="H5">
            <v>0.80653052404567072</v>
          </cell>
          <cell r="J5" t="str">
            <v>Inpatient Hospital</v>
          </cell>
          <cell r="L5">
            <v>8</v>
          </cell>
          <cell r="M5">
            <v>2</v>
          </cell>
          <cell r="N5">
            <v>0.4</v>
          </cell>
          <cell r="O5">
            <v>-3.8454285313032754E-3</v>
          </cell>
          <cell r="P5">
            <v>81.155936522908235</v>
          </cell>
          <cell r="Q5">
            <v>-0.31207935378982887</v>
          </cell>
        </row>
        <row r="6">
          <cell r="C6">
            <v>21.902635524011657</v>
          </cell>
          <cell r="D6">
            <v>1.095131776200583</v>
          </cell>
          <cell r="E6">
            <v>0.71241072405769046</v>
          </cell>
          <cell r="F6">
            <v>-0.16335940749126721</v>
          </cell>
          <cell r="G6">
            <v>0.54905131656642325</v>
          </cell>
          <cell r="H6">
            <v>0.97493218037781326</v>
          </cell>
          <cell r="J6" t="str">
            <v>Mental Health OV (Incl IP)</v>
          </cell>
          <cell r="L6">
            <v>7</v>
          </cell>
          <cell r="M6">
            <v>3</v>
          </cell>
          <cell r="N6">
            <v>0.6</v>
          </cell>
          <cell r="O6">
            <v>-5.7681427969549122E-3</v>
          </cell>
          <cell r="P6">
            <v>7.0328805888732768</v>
          </cell>
          <cell r="Q6">
            <v>-4.056665951055341E-2</v>
          </cell>
        </row>
        <row r="7">
          <cell r="C7">
            <v>61.688890712982207</v>
          </cell>
          <cell r="D7">
            <v>3.0844445356491104</v>
          </cell>
          <cell r="E7">
            <v>2.0065086345874548</v>
          </cell>
          <cell r="F7">
            <v>-0.57512831187703883</v>
          </cell>
          <cell r="G7">
            <v>1.431380322710416</v>
          </cell>
          <cell r="H7">
            <v>0.97679678940297132</v>
          </cell>
          <cell r="J7" t="str">
            <v>Outpatient Hospital DS</v>
          </cell>
          <cell r="L7">
            <v>6</v>
          </cell>
          <cell r="M7">
            <v>4</v>
          </cell>
          <cell r="N7">
            <v>0.8</v>
          </cell>
          <cell r="O7">
            <v>-7.6908570626065507E-3</v>
          </cell>
          <cell r="P7">
            <v>21.902635524011657</v>
          </cell>
          <cell r="Q7">
            <v>-0.16845003910954218</v>
          </cell>
        </row>
        <row r="8">
          <cell r="C8">
            <v>87.472262960078012</v>
          </cell>
          <cell r="D8">
            <v>4.3736131480039004</v>
          </cell>
          <cell r="E8">
            <v>4.998415026290175</v>
          </cell>
          <cell r="F8">
            <v>-0.97860942579809429</v>
          </cell>
          <cell r="G8">
            <v>4.0198056004920808</v>
          </cell>
          <cell r="H8">
            <v>0.95404479700809042</v>
          </cell>
          <cell r="I8">
            <v>5.7142857142857176E-2</v>
          </cell>
          <cell r="J8" t="str">
            <v>Outpatient Hospital Other</v>
          </cell>
          <cell r="L8">
            <v>5</v>
          </cell>
          <cell r="M8">
            <v>5</v>
          </cell>
          <cell r="N8">
            <v>1</v>
          </cell>
          <cell r="O8">
            <v>-9.6135713282581876E-3</v>
          </cell>
          <cell r="P8">
            <v>61.688890712982207</v>
          </cell>
          <cell r="Q8">
            <v>-0.59305055103037851</v>
          </cell>
        </row>
        <row r="9">
          <cell r="C9">
            <v>7.2750361285737837</v>
          </cell>
          <cell r="D9">
            <v>0.36375180642868921</v>
          </cell>
          <cell r="F9">
            <v>-1.3565098023688677E-2</v>
          </cell>
          <cell r="G9">
            <v>-1.3565098023688677E-2</v>
          </cell>
          <cell r="H9">
            <v>1.0018646090251579</v>
          </cell>
          <cell r="J9" t="str">
            <v>Physician Office Visits (Incl Hosp PT)*</v>
          </cell>
          <cell r="L9">
            <v>4</v>
          </cell>
          <cell r="M9">
            <v>6</v>
          </cell>
          <cell r="N9">
            <v>1.2</v>
          </cell>
          <cell r="O9">
            <v>-1.1536285593909824E-2</v>
          </cell>
          <cell r="P9">
            <v>87.472262960078012</v>
          </cell>
          <cell r="Q9">
            <v>-1.0091050070530398</v>
          </cell>
        </row>
        <row r="10">
          <cell r="C10">
            <v>2.2682528752782898</v>
          </cell>
          <cell r="D10">
            <v>0.11341264376391449</v>
          </cell>
          <cell r="F10">
            <v>-3.3835238260674576E-2</v>
          </cell>
          <cell r="G10">
            <v>-3.3835238260674576E-2</v>
          </cell>
          <cell r="H10">
            <v>1.0149168722012634</v>
          </cell>
          <cell r="J10" t="str">
            <v>Outpatient Hospital ER</v>
          </cell>
          <cell r="L10">
            <v>3</v>
          </cell>
          <cell r="M10">
            <v>7</v>
          </cell>
          <cell r="N10">
            <v>1.4</v>
          </cell>
          <cell r="O10">
            <v>-1.3458999859561461E-2</v>
          </cell>
          <cell r="P10">
            <v>16.512067263162482</v>
          </cell>
          <cell r="Q10">
            <v>-0.22223591097597326</v>
          </cell>
        </row>
        <row r="11">
          <cell r="C11">
            <v>7.0328805888732768</v>
          </cell>
          <cell r="D11">
            <v>0.35164402944366385</v>
          </cell>
          <cell r="F11">
            <v>-3.9340717856613361E-2</v>
          </cell>
          <cell r="G11">
            <v>-3.9340717856613361E-2</v>
          </cell>
          <cell r="H11">
            <v>1.0055938270754738</v>
          </cell>
          <cell r="J11" t="str">
            <v>Mental Hosp</v>
          </cell>
          <cell r="L11">
            <v>2</v>
          </cell>
          <cell r="M11">
            <v>8</v>
          </cell>
          <cell r="N11">
            <v>1.6</v>
          </cell>
          <cell r="O11">
            <v>-1.5381714125213101E-2</v>
          </cell>
          <cell r="P11">
            <v>2.2682528752782898</v>
          </cell>
          <cell r="Q11">
            <v>-3.48896172912233E-2</v>
          </cell>
        </row>
        <row r="12">
          <cell r="C12">
            <v>67.992652265944571</v>
          </cell>
          <cell r="D12">
            <v>3.3996326132972285</v>
          </cell>
          <cell r="E12">
            <v>10.34670795351331</v>
          </cell>
          <cell r="F12">
            <v>-1.1410174175355445</v>
          </cell>
          <cell r="G12">
            <v>9.2056905359777659</v>
          </cell>
          <cell r="H12">
            <v>0.86460756818294304</v>
          </cell>
          <cell r="J12" t="str">
            <v>Rx</v>
          </cell>
          <cell r="L12">
            <v>1</v>
          </cell>
          <cell r="M12">
            <v>9</v>
          </cell>
          <cell r="N12">
            <v>1.8</v>
          </cell>
          <cell r="O12">
            <v>-1.7304428390864737E-2</v>
          </cell>
          <cell r="P12">
            <v>67.992652265944571</v>
          </cell>
          <cell r="Q12">
            <v>-1.1765739822410048</v>
          </cell>
        </row>
        <row r="13">
          <cell r="C13">
            <v>6.9217759294048573</v>
          </cell>
          <cell r="D13">
            <v>0.34608879647024288</v>
          </cell>
          <cell r="F13">
            <v>0</v>
          </cell>
          <cell r="G13">
            <v>0</v>
          </cell>
          <cell r="H13">
            <v>1</v>
          </cell>
          <cell r="K13">
            <v>-9.6135713282581876E-3</v>
          </cell>
          <cell r="L13">
            <v>45</v>
          </cell>
          <cell r="O13">
            <v>0</v>
          </cell>
          <cell r="Q13">
            <v>-3.570938936749084</v>
          </cell>
        </row>
        <row r="14">
          <cell r="C14">
            <v>360.22239077121736</v>
          </cell>
          <cell r="D14">
            <v>18.011119538560873</v>
          </cell>
          <cell r="E14">
            <v>21.474143186275665</v>
          </cell>
          <cell r="F14">
            <v>18.01111953856087</v>
          </cell>
          <cell r="G14">
            <v>18.011119538560877</v>
          </cell>
          <cell r="J14">
            <v>80.597975415219565</v>
          </cell>
          <cell r="K14">
            <v>-3.4630236477147918</v>
          </cell>
        </row>
        <row r="15">
          <cell r="E15">
            <v>-3.4630236477147918</v>
          </cell>
        </row>
        <row r="16">
          <cell r="F16" t="str">
            <v>% Ssavings</v>
          </cell>
          <cell r="G16" t="str">
            <v>% of Claims</v>
          </cell>
          <cell r="H16" t="str">
            <v>Total Util Saving</v>
          </cell>
          <cell r="K16">
            <v>0.1</v>
          </cell>
        </row>
        <row r="17">
          <cell r="B17" t="str">
            <v>HSA with Rx</v>
          </cell>
          <cell r="F17">
            <v>0.05</v>
          </cell>
          <cell r="G17">
            <v>1</v>
          </cell>
          <cell r="H17">
            <v>0.05</v>
          </cell>
        </row>
        <row r="18">
          <cell r="B18" t="str">
            <v>Np Rx IN DED</v>
          </cell>
          <cell r="C18">
            <v>285.30796257586792</v>
          </cell>
          <cell r="D18">
            <v>8.805429002583109</v>
          </cell>
          <cell r="F18">
            <v>3.0862892584855937E-2</v>
          </cell>
          <cell r="G18">
            <v>0.85</v>
          </cell>
          <cell r="H18">
            <v>2.6233458697127548E-2</v>
          </cell>
        </row>
        <row r="19">
          <cell r="B19" t="str">
            <v>BB MA</v>
          </cell>
          <cell r="C19">
            <v>190.80281902691664</v>
          </cell>
          <cell r="D19">
            <v>4.8249641199476416</v>
          </cell>
          <cell r="F19">
            <v>2.5287698287450259E-2</v>
          </cell>
          <cell r="G19">
            <v>0.52968061929303656</v>
          </cell>
          <cell r="H19">
            <v>1.3394403689392114E-2</v>
          </cell>
        </row>
        <row r="20">
          <cell r="B20" t="str">
            <v>BB Hosp Only</v>
          </cell>
          <cell r="C20">
            <v>181.25953002306457</v>
          </cell>
          <cell r="D20">
            <v>4.8723644562320043</v>
          </cell>
          <cell r="F20">
            <v>2.6880597426309199E-2</v>
          </cell>
          <cell r="G20">
            <v>0.45</v>
          </cell>
          <cell r="H20">
            <v>1.209626884183914E-2</v>
          </cell>
        </row>
        <row r="21">
          <cell r="B21" t="str">
            <v>BB Hosp Only No ERr</v>
          </cell>
          <cell r="C21">
            <v>164.74746275990208</v>
          </cell>
          <cell r="D21">
            <v>5.0878843037323573</v>
          </cell>
          <cell r="F21">
            <v>3.0882929657904866E-2</v>
          </cell>
          <cell r="G21">
            <v>0.35</v>
          </cell>
          <cell r="H21">
            <v>1.0809025380266702E-2</v>
          </cell>
        </row>
        <row r="22">
          <cell r="B22" t="str">
            <v>The Sarkis ( Physician Only Deductible)</v>
          </cell>
          <cell r="C22">
            <v>94.505143548951295</v>
          </cell>
          <cell r="D22">
            <v>3.9804648826354674</v>
          </cell>
          <cell r="F22">
            <v>4.2119029008973317E-2</v>
          </cell>
          <cell r="G22">
            <v>0.26235221899066491</v>
          </cell>
          <cell r="H22">
            <v>1.1050020722236336E-2</v>
          </cell>
        </row>
        <row r="25">
          <cell r="B25" t="str">
            <v>Physician OV</v>
          </cell>
        </row>
      </sheetData>
      <sheetData sheetId="4" refreshError="1">
        <row r="1">
          <cell r="B1" t="str">
            <v>E.  Average Reimbursement Worksheet (Steps 17-26) - Average Reimbursement per Unit of Service</v>
          </cell>
        </row>
        <row r="2">
          <cell r="D2" t="str">
            <v>Step 17</v>
          </cell>
          <cell r="F2" t="str">
            <v>Step 18</v>
          </cell>
          <cell r="H2" t="str">
            <v>Step 19</v>
          </cell>
          <cell r="J2" t="str">
            <v>Step 20</v>
          </cell>
          <cell r="L2" t="str">
            <v>Step 21</v>
          </cell>
          <cell r="N2" t="str">
            <v>Step 22</v>
          </cell>
          <cell r="P2" t="str">
            <v>Step 23</v>
          </cell>
          <cell r="R2" t="str">
            <v>Step 24</v>
          </cell>
          <cell r="T2" t="str">
            <v>Step 25</v>
          </cell>
          <cell r="V2" t="str">
            <v>Step 26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</row>
        <row r="4">
          <cell r="D4" t="str">
            <v>Nationwide</v>
          </cell>
          <cell r="N4" t="str">
            <v>Adjusted</v>
          </cell>
          <cell r="R4" t="str">
            <v>Adjusted</v>
          </cell>
        </row>
        <row r="5">
          <cell r="D5" t="str">
            <v>Loosely</v>
          </cell>
          <cell r="F5" t="str">
            <v>Age/Gender</v>
          </cell>
          <cell r="H5" t="str">
            <v>Area</v>
          </cell>
          <cell r="J5" t="str">
            <v>Trend</v>
          </cell>
          <cell r="N5" t="str">
            <v>Loosely</v>
          </cell>
          <cell r="P5" t="str">
            <v>Well</v>
          </cell>
          <cell r="R5" t="str">
            <v>Well</v>
          </cell>
          <cell r="V5" t="str">
            <v>Final</v>
          </cell>
        </row>
        <row r="6">
          <cell r="D6" t="str">
            <v>Managed</v>
          </cell>
          <cell r="F6" t="str">
            <v>Average</v>
          </cell>
          <cell r="H6" t="str">
            <v>Average</v>
          </cell>
          <cell r="J6" t="str">
            <v>Average</v>
          </cell>
          <cell r="L6" t="str">
            <v>Negotiated</v>
          </cell>
          <cell r="N6" t="str">
            <v>Managed</v>
          </cell>
          <cell r="P6" t="str">
            <v>Managed</v>
          </cell>
          <cell r="R6" t="str">
            <v>Managed</v>
          </cell>
          <cell r="T6" t="str">
            <v>Level of</v>
          </cell>
          <cell r="V6" t="str">
            <v>Adjusted</v>
          </cell>
        </row>
        <row r="7">
          <cell r="D7" t="str">
            <v>Average</v>
          </cell>
          <cell r="F7" t="str">
            <v>Charge</v>
          </cell>
          <cell r="H7" t="str">
            <v>Charge</v>
          </cell>
          <cell r="J7" t="str">
            <v>Charge</v>
          </cell>
          <cell r="L7" t="str">
            <v>Reimb.</v>
          </cell>
          <cell r="N7" t="str">
            <v>Average</v>
          </cell>
          <cell r="P7" t="str">
            <v>Intensity</v>
          </cell>
          <cell r="R7" t="str">
            <v>Average</v>
          </cell>
          <cell r="T7" t="str">
            <v>Healthcare</v>
          </cell>
          <cell r="V7" t="str">
            <v>Average</v>
          </cell>
        </row>
        <row r="8">
          <cell r="B8" t="str">
            <v>BENEFIT</v>
          </cell>
          <cell r="D8" t="str">
            <v>Charge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Reimb.</v>
          </cell>
          <cell r="P8" t="str">
            <v>Factor</v>
          </cell>
          <cell r="R8" t="str">
            <v>Reimb.</v>
          </cell>
          <cell r="T8" t="str">
            <v>Management</v>
          </cell>
          <cell r="V8" t="str">
            <v>Reimb.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5669.09</v>
          </cell>
          <cell r="F12">
            <v>1</v>
          </cell>
          <cell r="H12">
            <v>1</v>
          </cell>
          <cell r="J12">
            <v>1</v>
          </cell>
          <cell r="L12">
            <v>1</v>
          </cell>
          <cell r="N12">
            <v>5669.09</v>
          </cell>
          <cell r="P12">
            <v>1.0855861724343252</v>
          </cell>
          <cell r="R12">
            <v>6154.29</v>
          </cell>
          <cell r="T12">
            <v>1</v>
          </cell>
          <cell r="V12">
            <v>6154.29</v>
          </cell>
        </row>
        <row r="13">
          <cell r="B13" t="str">
            <v xml:space="preserve">        Surgical</v>
          </cell>
          <cell r="D13">
            <v>10507.6</v>
          </cell>
          <cell r="F13">
            <v>1</v>
          </cell>
          <cell r="H13">
            <v>1</v>
          </cell>
          <cell r="J13">
            <v>1</v>
          </cell>
          <cell r="L13">
            <v>1</v>
          </cell>
          <cell r="N13">
            <v>10507.6</v>
          </cell>
          <cell r="P13">
            <v>1.1457236638384836</v>
          </cell>
          <cell r="R13">
            <v>12038.81</v>
          </cell>
          <cell r="T13">
            <v>1</v>
          </cell>
          <cell r="V13">
            <v>12038.81</v>
          </cell>
        </row>
        <row r="14">
          <cell r="B14" t="str">
            <v xml:space="preserve">        Psychiatric</v>
          </cell>
          <cell r="D14">
            <v>2011.05</v>
          </cell>
          <cell r="F14">
            <v>1</v>
          </cell>
          <cell r="H14">
            <v>1</v>
          </cell>
          <cell r="J14">
            <v>1</v>
          </cell>
          <cell r="L14">
            <v>1</v>
          </cell>
          <cell r="N14">
            <v>2011.05</v>
          </cell>
          <cell r="P14">
            <v>1.0342855722135202</v>
          </cell>
          <cell r="R14">
            <v>2080</v>
          </cell>
          <cell r="T14">
            <v>1</v>
          </cell>
          <cell r="V14">
            <v>2080</v>
          </cell>
        </row>
        <row r="15">
          <cell r="B15" t="str">
            <v xml:space="preserve">        Alcohol &amp; Drug Abuse</v>
          </cell>
          <cell r="D15">
            <v>1141.1199999999999</v>
          </cell>
          <cell r="F15">
            <v>1</v>
          </cell>
          <cell r="H15">
            <v>1</v>
          </cell>
          <cell r="J15">
            <v>1</v>
          </cell>
          <cell r="L15">
            <v>1</v>
          </cell>
          <cell r="N15">
            <v>1141.1199999999999</v>
          </cell>
          <cell r="P15">
            <v>0.96396522714526089</v>
          </cell>
          <cell r="R15">
            <v>1100</v>
          </cell>
          <cell r="T15">
            <v>1</v>
          </cell>
          <cell r="V15">
            <v>1100</v>
          </cell>
        </row>
        <row r="16">
          <cell r="B16" t="str">
            <v xml:space="preserve">        Maternity Deliveries</v>
          </cell>
          <cell r="D16">
            <v>4950.67</v>
          </cell>
          <cell r="F16">
            <v>1</v>
          </cell>
          <cell r="H16">
            <v>1</v>
          </cell>
          <cell r="J16">
            <v>1</v>
          </cell>
          <cell r="L16">
            <v>1</v>
          </cell>
          <cell r="N16">
            <v>4950.67</v>
          </cell>
          <cell r="P16">
            <v>1.158014975750757</v>
          </cell>
          <cell r="R16">
            <v>5732.95</v>
          </cell>
          <cell r="T16">
            <v>1</v>
          </cell>
          <cell r="V16">
            <v>5732.95</v>
          </cell>
        </row>
        <row r="17">
          <cell r="B17" t="str">
            <v xml:space="preserve">        Maternity Non-Deliveries</v>
          </cell>
          <cell r="D17">
            <v>3999.67</v>
          </cell>
          <cell r="F17">
            <v>1</v>
          </cell>
          <cell r="H17">
            <v>1</v>
          </cell>
          <cell r="J17">
            <v>1</v>
          </cell>
          <cell r="L17">
            <v>1</v>
          </cell>
          <cell r="N17">
            <v>3999.67</v>
          </cell>
          <cell r="P17">
            <v>1.135808704218098</v>
          </cell>
          <cell r="R17">
            <v>4542.8599999999997</v>
          </cell>
          <cell r="T17">
            <v>1</v>
          </cell>
          <cell r="V17">
            <v>4542.8599999999997</v>
          </cell>
        </row>
        <row r="18">
          <cell r="B18" t="str">
            <v xml:space="preserve">        Skilled Nursing Facility</v>
          </cell>
          <cell r="D18">
            <v>992.67</v>
          </cell>
          <cell r="F18">
            <v>1</v>
          </cell>
          <cell r="H18">
            <v>1</v>
          </cell>
          <cell r="J18">
            <v>1</v>
          </cell>
          <cell r="L18">
            <v>1</v>
          </cell>
          <cell r="N18">
            <v>992.67</v>
          </cell>
          <cell r="P18">
            <v>1.0799862995758913</v>
          </cell>
          <cell r="R18">
            <v>1072.07</v>
          </cell>
          <cell r="T18">
            <v>1</v>
          </cell>
          <cell r="V18">
            <v>1072.07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D21">
            <v>1287.1400000000001</v>
          </cell>
          <cell r="F21">
            <v>1</v>
          </cell>
          <cell r="H21">
            <v>1</v>
          </cell>
          <cell r="J21">
            <v>1</v>
          </cell>
          <cell r="L21">
            <v>1</v>
          </cell>
          <cell r="N21">
            <v>1287.1400000000001</v>
          </cell>
          <cell r="P21">
            <v>1.1999549388566899</v>
          </cell>
          <cell r="R21">
            <v>1544.51</v>
          </cell>
          <cell r="T21">
            <v>1</v>
          </cell>
          <cell r="V21">
            <v>1544.51</v>
          </cell>
        </row>
        <row r="22">
          <cell r="B22" t="str">
            <v xml:space="preserve">        Surgery</v>
          </cell>
          <cell r="D22">
            <v>5131.76</v>
          </cell>
          <cell r="F22">
            <v>1</v>
          </cell>
          <cell r="H22">
            <v>1</v>
          </cell>
          <cell r="J22">
            <v>1</v>
          </cell>
          <cell r="L22">
            <v>1</v>
          </cell>
          <cell r="N22">
            <v>5131.76</v>
          </cell>
          <cell r="P22">
            <v>1.144157170249583</v>
          </cell>
          <cell r="R22">
            <v>5871.54</v>
          </cell>
          <cell r="T22">
            <v>1</v>
          </cell>
          <cell r="V22">
            <v>5871.54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D24">
            <v>575.74</v>
          </cell>
          <cell r="F24">
            <v>1</v>
          </cell>
          <cell r="H24">
            <v>1</v>
          </cell>
          <cell r="J24">
            <v>1</v>
          </cell>
          <cell r="L24">
            <v>1</v>
          </cell>
          <cell r="N24">
            <v>575.74</v>
          </cell>
          <cell r="P24">
            <v>1.0599923576614443</v>
          </cell>
          <cell r="R24">
            <v>610.28</v>
          </cell>
          <cell r="T24">
            <v>1</v>
          </cell>
          <cell r="V24">
            <v>610.28</v>
          </cell>
        </row>
        <row r="25">
          <cell r="B25" t="str">
            <v xml:space="preserve">            Radiology - CT/MRI/PET</v>
          </cell>
          <cell r="D25">
            <v>2269.91</v>
          </cell>
          <cell r="F25">
            <v>1</v>
          </cell>
          <cell r="H25">
            <v>1</v>
          </cell>
          <cell r="J25">
            <v>1</v>
          </cell>
          <cell r="L25">
            <v>1</v>
          </cell>
          <cell r="N25">
            <v>2269.91</v>
          </cell>
          <cell r="P25">
            <v>1.0859461388336984</v>
          </cell>
          <cell r="R25">
            <v>2465</v>
          </cell>
          <cell r="T25">
            <v>1</v>
          </cell>
          <cell r="V25">
            <v>2465</v>
          </cell>
        </row>
        <row r="26">
          <cell r="B26" t="str">
            <v xml:space="preserve">        Pathology</v>
          </cell>
          <cell r="D26">
            <v>215.39</v>
          </cell>
          <cell r="F26">
            <v>1</v>
          </cell>
          <cell r="H26">
            <v>1</v>
          </cell>
          <cell r="J26">
            <v>1</v>
          </cell>
          <cell r="L26">
            <v>1</v>
          </cell>
          <cell r="N26">
            <v>215.39</v>
          </cell>
          <cell r="P26">
            <v>1.2200194995125122</v>
          </cell>
          <cell r="R26">
            <v>262.77999999999997</v>
          </cell>
          <cell r="T26">
            <v>1</v>
          </cell>
          <cell r="V26">
            <v>262.77999999999997</v>
          </cell>
        </row>
        <row r="27">
          <cell r="B27" t="str">
            <v xml:space="preserve">        Pharmacy and Blood</v>
          </cell>
          <cell r="D27">
            <v>876.87</v>
          </cell>
          <cell r="F27">
            <v>1</v>
          </cell>
          <cell r="H27">
            <v>1</v>
          </cell>
          <cell r="J27">
            <v>1</v>
          </cell>
          <cell r="L27">
            <v>1</v>
          </cell>
          <cell r="N27">
            <v>876.87</v>
          </cell>
          <cell r="P27">
            <v>1.0999235918665253</v>
          </cell>
          <cell r="R27">
            <v>964.49</v>
          </cell>
          <cell r="T27">
            <v>1</v>
          </cell>
          <cell r="V27">
            <v>964.49</v>
          </cell>
        </row>
        <row r="28">
          <cell r="B28" t="str">
            <v xml:space="preserve">        Cardiovascular</v>
          </cell>
          <cell r="D28">
            <v>990</v>
          </cell>
          <cell r="F28">
            <v>1</v>
          </cell>
          <cell r="H28">
            <v>1</v>
          </cell>
          <cell r="J28">
            <v>1</v>
          </cell>
          <cell r="L28">
            <v>1</v>
          </cell>
          <cell r="N28">
            <v>990</v>
          </cell>
          <cell r="P28">
            <v>1.1056666666666666</v>
          </cell>
          <cell r="R28">
            <v>1094.6099999999999</v>
          </cell>
          <cell r="T28">
            <v>1</v>
          </cell>
          <cell r="V28">
            <v>1094.6099999999999</v>
          </cell>
        </row>
        <row r="29">
          <cell r="B29" t="str">
            <v xml:space="preserve">        PT/OT/ST</v>
          </cell>
          <cell r="D29">
            <v>267.77999999999997</v>
          </cell>
          <cell r="F29">
            <v>1</v>
          </cell>
          <cell r="H29">
            <v>1</v>
          </cell>
          <cell r="J29">
            <v>1</v>
          </cell>
          <cell r="L29">
            <v>1</v>
          </cell>
          <cell r="N29">
            <v>267.77999999999997</v>
          </cell>
          <cell r="P29">
            <v>1.1000448129061171</v>
          </cell>
          <cell r="R29">
            <v>294.57</v>
          </cell>
          <cell r="T29">
            <v>1</v>
          </cell>
          <cell r="V29">
            <v>294.57</v>
          </cell>
        </row>
        <row r="30">
          <cell r="B30" t="str">
            <v xml:space="preserve">        Other</v>
          </cell>
          <cell r="D30">
            <v>595.66999999999996</v>
          </cell>
          <cell r="F30">
            <v>1</v>
          </cell>
          <cell r="H30">
            <v>1</v>
          </cell>
          <cell r="J30">
            <v>1</v>
          </cell>
          <cell r="L30">
            <v>1</v>
          </cell>
          <cell r="N30">
            <v>595.66999999999996</v>
          </cell>
          <cell r="P30">
            <v>1.0999546728893517</v>
          </cell>
          <cell r="R30">
            <v>655.21</v>
          </cell>
          <cell r="T30">
            <v>1</v>
          </cell>
          <cell r="V30">
            <v>655.21</v>
          </cell>
        </row>
        <row r="31">
          <cell r="B31" t="str">
            <v xml:space="preserve">        Maternity Non-Deliveries</v>
          </cell>
          <cell r="D31">
            <v>1181.96</v>
          </cell>
          <cell r="F31">
            <v>1</v>
          </cell>
          <cell r="H31">
            <v>1</v>
          </cell>
          <cell r="J31">
            <v>1</v>
          </cell>
          <cell r="L31">
            <v>1</v>
          </cell>
          <cell r="N31">
            <v>1181.96</v>
          </cell>
          <cell r="P31">
            <v>1</v>
          </cell>
          <cell r="R31">
            <v>1181.96</v>
          </cell>
          <cell r="T31">
            <v>1</v>
          </cell>
          <cell r="V31">
            <v>1181.96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D35">
            <v>2344.91</v>
          </cell>
          <cell r="F35">
            <v>1</v>
          </cell>
          <cell r="H35">
            <v>1</v>
          </cell>
          <cell r="J35">
            <v>1</v>
          </cell>
          <cell r="L35">
            <v>1</v>
          </cell>
          <cell r="N35">
            <v>2344.91</v>
          </cell>
          <cell r="P35">
            <v>1.0842463036960908</v>
          </cell>
          <cell r="R35">
            <v>2542.46</v>
          </cell>
          <cell r="T35">
            <v>1</v>
          </cell>
          <cell r="V35">
            <v>2542.46</v>
          </cell>
        </row>
        <row r="36">
          <cell r="B36" t="str">
            <v xml:space="preserve">        Assistant Surgeon</v>
          </cell>
          <cell r="D36">
            <v>1262.8599999999999</v>
          </cell>
          <cell r="F36">
            <v>1</v>
          </cell>
          <cell r="H36">
            <v>1</v>
          </cell>
          <cell r="J36">
            <v>1</v>
          </cell>
          <cell r="L36">
            <v>1</v>
          </cell>
          <cell r="N36">
            <v>1262.8599999999999</v>
          </cell>
          <cell r="P36">
            <v>1.071425177771091</v>
          </cell>
          <cell r="R36">
            <v>1353.06</v>
          </cell>
          <cell r="T36">
            <v>1</v>
          </cell>
          <cell r="V36">
            <v>1353.06</v>
          </cell>
        </row>
        <row r="37">
          <cell r="B37" t="str">
            <v xml:space="preserve">        Anesthesia</v>
          </cell>
          <cell r="D37">
            <v>1229.57</v>
          </cell>
          <cell r="F37">
            <v>1</v>
          </cell>
          <cell r="H37">
            <v>1</v>
          </cell>
          <cell r="J37">
            <v>1</v>
          </cell>
          <cell r="L37">
            <v>1</v>
          </cell>
          <cell r="N37">
            <v>1229.57</v>
          </cell>
          <cell r="P37">
            <v>1.0567678131379263</v>
          </cell>
          <cell r="R37">
            <v>1299.3699999999999</v>
          </cell>
          <cell r="T37">
            <v>1</v>
          </cell>
          <cell r="V37">
            <v>1299.3699999999999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D40">
            <v>4933.37</v>
          </cell>
          <cell r="F40">
            <v>1</v>
          </cell>
          <cell r="H40">
            <v>1</v>
          </cell>
          <cell r="J40">
            <v>1</v>
          </cell>
          <cell r="L40">
            <v>1</v>
          </cell>
          <cell r="N40">
            <v>4933.37</v>
          </cell>
          <cell r="P40">
            <v>1</v>
          </cell>
          <cell r="R40">
            <v>4933.37</v>
          </cell>
          <cell r="T40">
            <v>1</v>
          </cell>
          <cell r="V40">
            <v>4933.37</v>
          </cell>
        </row>
        <row r="41">
          <cell r="B41" t="str">
            <v xml:space="preserve">        Cesarean Deliveries</v>
          </cell>
          <cell r="D41">
            <v>6070.93</v>
          </cell>
          <cell r="F41">
            <v>1</v>
          </cell>
          <cell r="H41">
            <v>1</v>
          </cell>
          <cell r="J41">
            <v>1</v>
          </cell>
          <cell r="L41">
            <v>1</v>
          </cell>
          <cell r="N41">
            <v>6070.93</v>
          </cell>
          <cell r="P41">
            <v>1</v>
          </cell>
          <cell r="R41">
            <v>6070.93</v>
          </cell>
          <cell r="T41">
            <v>1</v>
          </cell>
          <cell r="V41">
            <v>6070.93</v>
          </cell>
        </row>
        <row r="42">
          <cell r="B42" t="str">
            <v xml:space="preserve">        Non-Deliveries</v>
          </cell>
          <cell r="D42">
            <v>362.62</v>
          </cell>
          <cell r="F42">
            <v>1</v>
          </cell>
          <cell r="H42">
            <v>1</v>
          </cell>
          <cell r="J42">
            <v>1</v>
          </cell>
          <cell r="L42">
            <v>1</v>
          </cell>
          <cell r="N42">
            <v>362.62</v>
          </cell>
          <cell r="P42">
            <v>1.054299266449727</v>
          </cell>
          <cell r="R42">
            <v>382.31</v>
          </cell>
          <cell r="T42">
            <v>1</v>
          </cell>
          <cell r="V42">
            <v>382.31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D45">
            <v>1350.14</v>
          </cell>
          <cell r="F45">
            <v>1</v>
          </cell>
          <cell r="H45">
            <v>1</v>
          </cell>
          <cell r="J45">
            <v>1</v>
          </cell>
          <cell r="L45">
            <v>1</v>
          </cell>
          <cell r="N45">
            <v>1350.14</v>
          </cell>
          <cell r="P45">
            <v>1.2395307153332247</v>
          </cell>
          <cell r="R45">
            <v>1673.54</v>
          </cell>
          <cell r="T45">
            <v>1</v>
          </cell>
          <cell r="V45">
            <v>1673.54</v>
          </cell>
        </row>
        <row r="46">
          <cell r="B46" t="str">
            <v xml:space="preserve">        Office</v>
          </cell>
          <cell r="D46">
            <v>288.39999999999998</v>
          </cell>
          <cell r="F46">
            <v>1</v>
          </cell>
          <cell r="H46">
            <v>1</v>
          </cell>
          <cell r="J46">
            <v>1</v>
          </cell>
          <cell r="L46">
            <v>1</v>
          </cell>
          <cell r="N46">
            <v>288.39999999999998</v>
          </cell>
          <cell r="P46">
            <v>1.1485090152565882</v>
          </cell>
          <cell r="R46">
            <v>331.23</v>
          </cell>
          <cell r="T46">
            <v>1</v>
          </cell>
          <cell r="V46">
            <v>331.23</v>
          </cell>
        </row>
        <row r="47">
          <cell r="B47" t="str">
            <v xml:space="preserve">        Anesthesia</v>
          </cell>
          <cell r="D47">
            <v>795</v>
          </cell>
          <cell r="F47">
            <v>1</v>
          </cell>
          <cell r="H47">
            <v>1</v>
          </cell>
          <cell r="J47">
            <v>1</v>
          </cell>
          <cell r="L47">
            <v>1</v>
          </cell>
          <cell r="N47">
            <v>795</v>
          </cell>
          <cell r="P47">
            <v>1.0594339622641509</v>
          </cell>
          <cell r="R47">
            <v>842.25</v>
          </cell>
          <cell r="T47">
            <v>1</v>
          </cell>
          <cell r="V47">
            <v>842.25</v>
          </cell>
        </row>
        <row r="49">
          <cell r="B49" t="str">
            <v>Inpatient Visits</v>
          </cell>
          <cell r="D49">
            <v>235.24</v>
          </cell>
          <cell r="F49">
            <v>1</v>
          </cell>
          <cell r="H49">
            <v>1</v>
          </cell>
          <cell r="J49">
            <v>1</v>
          </cell>
          <cell r="L49">
            <v>1</v>
          </cell>
          <cell r="N49">
            <v>235.24</v>
          </cell>
          <cell r="P49">
            <v>1.1997959530692059</v>
          </cell>
          <cell r="R49">
            <v>282.24</v>
          </cell>
          <cell r="T49">
            <v>1</v>
          </cell>
          <cell r="V49">
            <v>282.24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D52">
            <v>117.5</v>
          </cell>
          <cell r="F52">
            <v>1</v>
          </cell>
          <cell r="H52">
            <v>1</v>
          </cell>
          <cell r="J52">
            <v>1</v>
          </cell>
          <cell r="L52">
            <v>1</v>
          </cell>
          <cell r="N52">
            <v>117.5</v>
          </cell>
          <cell r="P52">
            <v>1.0047659574468086</v>
          </cell>
          <cell r="R52">
            <v>118.06</v>
          </cell>
          <cell r="T52">
            <v>1</v>
          </cell>
          <cell r="V52">
            <v>118.06</v>
          </cell>
        </row>
        <row r="53">
          <cell r="B53" t="str">
            <v xml:space="preserve">        Urgent Care Visits</v>
          </cell>
          <cell r="D53">
            <v>150.83000000000001</v>
          </cell>
          <cell r="F53">
            <v>1</v>
          </cell>
          <cell r="H53">
            <v>1</v>
          </cell>
          <cell r="J53">
            <v>1</v>
          </cell>
          <cell r="L53">
            <v>1</v>
          </cell>
          <cell r="N53">
            <v>150.83000000000001</v>
          </cell>
          <cell r="P53">
            <v>1.0047735861566001</v>
          </cell>
          <cell r="R53">
            <v>151.55000000000001</v>
          </cell>
          <cell r="T53">
            <v>1</v>
          </cell>
          <cell r="V53">
            <v>151.55000000000001</v>
          </cell>
        </row>
        <row r="54">
          <cell r="B54" t="str">
            <v xml:space="preserve">        Therapeutic Injections</v>
          </cell>
          <cell r="D54">
            <v>157.25</v>
          </cell>
          <cell r="F54">
            <v>1</v>
          </cell>
          <cell r="H54">
            <v>1</v>
          </cell>
          <cell r="J54">
            <v>1</v>
          </cell>
          <cell r="L54">
            <v>1</v>
          </cell>
          <cell r="N54">
            <v>157.25</v>
          </cell>
          <cell r="P54">
            <v>1.0047694753577106</v>
          </cell>
          <cell r="R54">
            <v>158</v>
          </cell>
          <cell r="T54">
            <v>1</v>
          </cell>
          <cell r="V54">
            <v>158</v>
          </cell>
        </row>
        <row r="55">
          <cell r="B55" t="str">
            <v xml:space="preserve">        Allergy Testing</v>
          </cell>
          <cell r="D55">
            <v>9.64</v>
          </cell>
          <cell r="F55">
            <v>1</v>
          </cell>
          <cell r="H55">
            <v>1</v>
          </cell>
          <cell r="J55">
            <v>1</v>
          </cell>
          <cell r="L55">
            <v>1</v>
          </cell>
          <cell r="N55">
            <v>9.64</v>
          </cell>
          <cell r="P55">
            <v>1.0051867219917012</v>
          </cell>
          <cell r="R55">
            <v>9.69</v>
          </cell>
          <cell r="T55">
            <v>1</v>
          </cell>
          <cell r="V55">
            <v>9.69</v>
          </cell>
        </row>
        <row r="56">
          <cell r="B56" t="str">
            <v xml:space="preserve">        Allergy Immunotherapy</v>
          </cell>
          <cell r="D56">
            <v>60</v>
          </cell>
          <cell r="F56">
            <v>1</v>
          </cell>
          <cell r="H56">
            <v>1</v>
          </cell>
          <cell r="J56">
            <v>1</v>
          </cell>
          <cell r="L56">
            <v>1</v>
          </cell>
          <cell r="N56">
            <v>60</v>
          </cell>
          <cell r="P56">
            <v>1.0046666666666666</v>
          </cell>
          <cell r="R56">
            <v>60.28</v>
          </cell>
          <cell r="T56">
            <v>1</v>
          </cell>
          <cell r="V56">
            <v>60.28</v>
          </cell>
        </row>
        <row r="57">
          <cell r="B57" t="str">
            <v xml:space="preserve">        Misc. Medical</v>
          </cell>
          <cell r="D57">
            <v>127.79</v>
          </cell>
          <cell r="F57">
            <v>1</v>
          </cell>
          <cell r="H57">
            <v>1</v>
          </cell>
          <cell r="J57">
            <v>1</v>
          </cell>
          <cell r="L57">
            <v>1</v>
          </cell>
          <cell r="N57">
            <v>127.79</v>
          </cell>
          <cell r="P57">
            <v>1.0047734564519915</v>
          </cell>
          <cell r="R57">
            <v>128.4</v>
          </cell>
          <cell r="T57">
            <v>1</v>
          </cell>
          <cell r="V57">
            <v>128.4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D60">
            <v>43.08</v>
          </cell>
          <cell r="F60">
            <v>1</v>
          </cell>
          <cell r="H60">
            <v>1</v>
          </cell>
          <cell r="J60">
            <v>1</v>
          </cell>
          <cell r="L60">
            <v>1</v>
          </cell>
          <cell r="N60">
            <v>43.08</v>
          </cell>
          <cell r="P60">
            <v>0.90064995357474464</v>
          </cell>
          <cell r="R60">
            <v>38.799999999999997</v>
          </cell>
          <cell r="T60">
            <v>1</v>
          </cell>
          <cell r="V60">
            <v>38.799999999999997</v>
          </cell>
        </row>
        <row r="61">
          <cell r="B61" t="str">
            <v xml:space="preserve">        Well Baby Exams</v>
          </cell>
          <cell r="D61">
            <v>141.19</v>
          </cell>
          <cell r="F61">
            <v>1</v>
          </cell>
          <cell r="H61">
            <v>1</v>
          </cell>
          <cell r="J61">
            <v>1</v>
          </cell>
          <cell r="L61">
            <v>1</v>
          </cell>
          <cell r="N61">
            <v>141.19</v>
          </cell>
          <cell r="P61">
            <v>1.0058077767547275</v>
          </cell>
          <cell r="R61">
            <v>142.01</v>
          </cell>
          <cell r="T61">
            <v>1</v>
          </cell>
          <cell r="V61">
            <v>142.01</v>
          </cell>
        </row>
        <row r="62">
          <cell r="B62" t="str">
            <v xml:space="preserve">        Physical Exams</v>
          </cell>
          <cell r="D62">
            <v>291.32</v>
          </cell>
          <cell r="F62">
            <v>1</v>
          </cell>
          <cell r="H62">
            <v>1</v>
          </cell>
          <cell r="J62">
            <v>1</v>
          </cell>
          <cell r="L62">
            <v>1</v>
          </cell>
          <cell r="N62">
            <v>291.32</v>
          </cell>
          <cell r="P62">
            <v>1</v>
          </cell>
          <cell r="R62">
            <v>291.32</v>
          </cell>
          <cell r="T62">
            <v>1</v>
          </cell>
          <cell r="V62">
            <v>291.32</v>
          </cell>
        </row>
        <row r="63">
          <cell r="B63" t="str">
            <v xml:space="preserve">        Vision Exams</v>
          </cell>
          <cell r="D63">
            <v>100.53</v>
          </cell>
          <cell r="F63">
            <v>1</v>
          </cell>
          <cell r="H63">
            <v>1</v>
          </cell>
          <cell r="J63">
            <v>1</v>
          </cell>
          <cell r="L63">
            <v>1</v>
          </cell>
          <cell r="N63">
            <v>100.53</v>
          </cell>
          <cell r="P63">
            <v>1.0062667860340198</v>
          </cell>
          <cell r="R63">
            <v>101.16</v>
          </cell>
          <cell r="T63">
            <v>1</v>
          </cell>
          <cell r="V63">
            <v>101.16</v>
          </cell>
        </row>
        <row r="64">
          <cell r="B64" t="str">
            <v xml:space="preserve">        Hearing/Speech Exams</v>
          </cell>
          <cell r="D64">
            <v>74.88</v>
          </cell>
          <cell r="F64">
            <v>1</v>
          </cell>
          <cell r="H64">
            <v>1</v>
          </cell>
          <cell r="J64">
            <v>1</v>
          </cell>
          <cell r="L64">
            <v>1</v>
          </cell>
          <cell r="N64">
            <v>74.88</v>
          </cell>
          <cell r="P64">
            <v>0.98277243589743601</v>
          </cell>
          <cell r="R64">
            <v>73.59</v>
          </cell>
          <cell r="T64">
            <v>1</v>
          </cell>
          <cell r="V64">
            <v>73.59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D67">
            <v>275.02999999999997</v>
          </cell>
          <cell r="F67">
            <v>1</v>
          </cell>
          <cell r="H67">
            <v>1</v>
          </cell>
          <cell r="J67">
            <v>1</v>
          </cell>
          <cell r="L67">
            <v>1</v>
          </cell>
          <cell r="N67">
            <v>275.02999999999997</v>
          </cell>
          <cell r="P67">
            <v>1.0762462276842528</v>
          </cell>
          <cell r="R67">
            <v>296</v>
          </cell>
          <cell r="T67">
            <v>1</v>
          </cell>
          <cell r="V67">
            <v>296</v>
          </cell>
        </row>
        <row r="68">
          <cell r="B68" t="str">
            <v xml:space="preserve">        Consults</v>
          </cell>
          <cell r="D68">
            <v>287.36</v>
          </cell>
          <cell r="F68">
            <v>1</v>
          </cell>
          <cell r="H68">
            <v>1</v>
          </cell>
          <cell r="J68">
            <v>1</v>
          </cell>
          <cell r="L68">
            <v>1</v>
          </cell>
          <cell r="N68">
            <v>287.36</v>
          </cell>
          <cell r="P68">
            <v>1.0356695434298442</v>
          </cell>
          <cell r="R68">
            <v>297.61</v>
          </cell>
          <cell r="T68">
            <v>1</v>
          </cell>
          <cell r="V68">
            <v>297.61</v>
          </cell>
        </row>
        <row r="69">
          <cell r="B69" t="str">
            <v xml:space="preserve">        Physical Therapy</v>
          </cell>
          <cell r="D69">
            <v>75.540000000000006</v>
          </cell>
          <cell r="F69">
            <v>1</v>
          </cell>
          <cell r="H69">
            <v>1</v>
          </cell>
          <cell r="J69">
            <v>1</v>
          </cell>
          <cell r="L69">
            <v>1</v>
          </cell>
          <cell r="N69">
            <v>75.540000000000006</v>
          </cell>
          <cell r="P69">
            <v>1.0975642043950224</v>
          </cell>
          <cell r="R69">
            <v>82.91</v>
          </cell>
          <cell r="T69">
            <v>1</v>
          </cell>
          <cell r="V69">
            <v>82.91</v>
          </cell>
        </row>
        <row r="70">
          <cell r="B70" t="str">
            <v xml:space="preserve">        Cardiovascular</v>
          </cell>
          <cell r="D70">
            <v>204.35</v>
          </cell>
          <cell r="F70">
            <v>1</v>
          </cell>
          <cell r="H70">
            <v>1</v>
          </cell>
          <cell r="J70">
            <v>1</v>
          </cell>
          <cell r="L70">
            <v>1</v>
          </cell>
          <cell r="N70">
            <v>204.35</v>
          </cell>
          <cell r="P70">
            <v>1.1976021531685832</v>
          </cell>
          <cell r="R70">
            <v>244.73</v>
          </cell>
          <cell r="T70">
            <v>1</v>
          </cell>
          <cell r="V70">
            <v>244.73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D72">
            <v>129</v>
          </cell>
          <cell r="F72">
            <v>1</v>
          </cell>
          <cell r="H72">
            <v>1</v>
          </cell>
          <cell r="J72">
            <v>1</v>
          </cell>
          <cell r="L72">
            <v>1</v>
          </cell>
          <cell r="N72">
            <v>129</v>
          </cell>
          <cell r="P72">
            <v>0.90658914728682172</v>
          </cell>
          <cell r="R72">
            <v>116.95</v>
          </cell>
          <cell r="T72">
            <v>1</v>
          </cell>
          <cell r="V72">
            <v>116.95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D74">
            <v>96.13</v>
          </cell>
          <cell r="F74">
            <v>1</v>
          </cell>
          <cell r="H74">
            <v>1</v>
          </cell>
          <cell r="J74">
            <v>1</v>
          </cell>
          <cell r="L74">
            <v>1</v>
          </cell>
          <cell r="N74">
            <v>96.13</v>
          </cell>
          <cell r="P74">
            <v>1.0224695724539687</v>
          </cell>
          <cell r="R74">
            <v>98.29</v>
          </cell>
          <cell r="T74">
            <v>1</v>
          </cell>
          <cell r="V74">
            <v>98.29</v>
          </cell>
        </row>
        <row r="75">
          <cell r="B75" t="str">
            <v xml:space="preserve">                Outpatient - CT/MRI/PET</v>
          </cell>
          <cell r="D75">
            <v>273.16000000000003</v>
          </cell>
          <cell r="F75">
            <v>1</v>
          </cell>
          <cell r="H75">
            <v>1</v>
          </cell>
          <cell r="J75">
            <v>1</v>
          </cell>
          <cell r="L75">
            <v>1</v>
          </cell>
          <cell r="N75">
            <v>273.16000000000003</v>
          </cell>
          <cell r="P75">
            <v>0.96661297408112457</v>
          </cell>
          <cell r="R75">
            <v>264.04000000000002</v>
          </cell>
          <cell r="T75">
            <v>1</v>
          </cell>
          <cell r="V75">
            <v>264.04000000000002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D77">
            <v>209.66</v>
          </cell>
          <cell r="F77">
            <v>1</v>
          </cell>
          <cell r="H77">
            <v>1</v>
          </cell>
          <cell r="J77">
            <v>1</v>
          </cell>
          <cell r="L77">
            <v>1</v>
          </cell>
          <cell r="N77">
            <v>209.66</v>
          </cell>
          <cell r="P77">
            <v>1.0101116092721549</v>
          </cell>
          <cell r="R77">
            <v>211.78</v>
          </cell>
          <cell r="T77">
            <v>1</v>
          </cell>
          <cell r="V77">
            <v>211.78</v>
          </cell>
        </row>
        <row r="78">
          <cell r="B78" t="str">
            <v xml:space="preserve">                Office - CT/MRI/PET</v>
          </cell>
          <cell r="D78">
            <v>1463.15</v>
          </cell>
          <cell r="F78">
            <v>1</v>
          </cell>
          <cell r="H78">
            <v>1</v>
          </cell>
          <cell r="J78">
            <v>1</v>
          </cell>
          <cell r="L78">
            <v>1</v>
          </cell>
          <cell r="N78">
            <v>1463.15</v>
          </cell>
          <cell r="P78">
            <v>0.97003041383316813</v>
          </cell>
          <cell r="R78">
            <v>1419.3</v>
          </cell>
          <cell r="T78">
            <v>1</v>
          </cell>
          <cell r="V78">
            <v>1419.3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D80">
            <v>173.23</v>
          </cell>
          <cell r="F80">
            <v>1</v>
          </cell>
          <cell r="H80">
            <v>1</v>
          </cell>
          <cell r="J80">
            <v>1</v>
          </cell>
          <cell r="L80">
            <v>1</v>
          </cell>
          <cell r="N80">
            <v>173.23</v>
          </cell>
          <cell r="P80">
            <v>1.0391964440339434</v>
          </cell>
          <cell r="R80">
            <v>180.02</v>
          </cell>
          <cell r="T80">
            <v>1</v>
          </cell>
          <cell r="V80">
            <v>180.02</v>
          </cell>
        </row>
        <row r="81">
          <cell r="B81" t="str">
            <v xml:space="preserve">            OP (Professional)</v>
          </cell>
          <cell r="D81">
            <v>173.29</v>
          </cell>
          <cell r="F81">
            <v>1</v>
          </cell>
          <cell r="H81">
            <v>1</v>
          </cell>
          <cell r="J81">
            <v>1</v>
          </cell>
          <cell r="L81">
            <v>1</v>
          </cell>
          <cell r="N81">
            <v>173.29</v>
          </cell>
          <cell r="P81">
            <v>0.97905245542154773</v>
          </cell>
          <cell r="R81">
            <v>169.66</v>
          </cell>
          <cell r="T81">
            <v>1</v>
          </cell>
          <cell r="V81">
            <v>169.66</v>
          </cell>
        </row>
        <row r="82">
          <cell r="B82" t="str">
            <v xml:space="preserve">            Office (Combined)</v>
          </cell>
          <cell r="D82">
            <v>67.239999999999995</v>
          </cell>
          <cell r="F82">
            <v>1</v>
          </cell>
          <cell r="H82">
            <v>1</v>
          </cell>
          <cell r="J82">
            <v>1</v>
          </cell>
          <cell r="L82">
            <v>1</v>
          </cell>
          <cell r="N82">
            <v>67.239999999999995</v>
          </cell>
          <cell r="P82">
            <v>0.89649018441403938</v>
          </cell>
          <cell r="R82">
            <v>60.28</v>
          </cell>
          <cell r="T82">
            <v>1</v>
          </cell>
          <cell r="V82">
            <v>60.28</v>
          </cell>
        </row>
        <row r="83">
          <cell r="B83" t="str">
            <v xml:space="preserve">        Chiropractor</v>
          </cell>
          <cell r="D83">
            <v>57.89</v>
          </cell>
          <cell r="F83">
            <v>1</v>
          </cell>
          <cell r="H83">
            <v>1</v>
          </cell>
          <cell r="J83">
            <v>1</v>
          </cell>
          <cell r="L83">
            <v>1</v>
          </cell>
          <cell r="N83">
            <v>57.89</v>
          </cell>
          <cell r="P83">
            <v>1.0067369148384868</v>
          </cell>
          <cell r="R83">
            <v>58.28</v>
          </cell>
          <cell r="T83">
            <v>1</v>
          </cell>
          <cell r="V83">
            <v>58.28</v>
          </cell>
        </row>
        <row r="84">
          <cell r="B84" t="str">
            <v xml:space="preserve">        Podiatrist</v>
          </cell>
          <cell r="D84">
            <v>180.2</v>
          </cell>
          <cell r="F84">
            <v>1</v>
          </cell>
          <cell r="H84">
            <v>1</v>
          </cell>
          <cell r="J84">
            <v>1</v>
          </cell>
          <cell r="L84">
            <v>1</v>
          </cell>
          <cell r="N84">
            <v>180.2</v>
          </cell>
          <cell r="P84">
            <v>1</v>
          </cell>
          <cell r="R84">
            <v>180.2</v>
          </cell>
          <cell r="T84">
            <v>1</v>
          </cell>
          <cell r="V84">
            <v>180.2</v>
          </cell>
        </row>
        <row r="85">
          <cell r="B85" t="str">
            <v xml:space="preserve">        Outpatient Psychiatric</v>
          </cell>
          <cell r="D85">
            <v>146.36000000000001</v>
          </cell>
          <cell r="F85">
            <v>1</v>
          </cell>
          <cell r="H85">
            <v>1</v>
          </cell>
          <cell r="J85">
            <v>1</v>
          </cell>
          <cell r="L85">
            <v>1</v>
          </cell>
          <cell r="N85">
            <v>146.36000000000001</v>
          </cell>
          <cell r="P85">
            <v>0.99494397376332322</v>
          </cell>
          <cell r="R85">
            <v>145.62</v>
          </cell>
          <cell r="T85">
            <v>1</v>
          </cell>
          <cell r="V85">
            <v>145.62</v>
          </cell>
        </row>
        <row r="86">
          <cell r="B86" t="str">
            <v xml:space="preserve">        OP Alcohol &amp; Drug Abuse</v>
          </cell>
          <cell r="D86">
            <v>118.23</v>
          </cell>
          <cell r="F86">
            <v>1</v>
          </cell>
          <cell r="H86">
            <v>1</v>
          </cell>
          <cell r="J86">
            <v>1</v>
          </cell>
          <cell r="L86">
            <v>1</v>
          </cell>
          <cell r="N86">
            <v>118.23</v>
          </cell>
          <cell r="P86">
            <v>0.99391017508246637</v>
          </cell>
          <cell r="R86">
            <v>117.51</v>
          </cell>
          <cell r="T86">
            <v>1</v>
          </cell>
          <cell r="V86">
            <v>117.51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D89">
            <v>79.87</v>
          </cell>
          <cell r="F89">
            <v>1</v>
          </cell>
          <cell r="H89">
            <v>1</v>
          </cell>
          <cell r="J89">
            <v>1</v>
          </cell>
          <cell r="L89">
            <v>1</v>
          </cell>
          <cell r="N89">
            <v>79.87</v>
          </cell>
          <cell r="P89">
            <v>0.79704519844747701</v>
          </cell>
          <cell r="R89">
            <v>63.66</v>
          </cell>
          <cell r="T89">
            <v>1</v>
          </cell>
          <cell r="V89">
            <v>63.66</v>
          </cell>
        </row>
        <row r="90">
          <cell r="B90" t="str">
            <v xml:space="preserve">        PDN/Home Health</v>
          </cell>
          <cell r="D90">
            <v>360.75</v>
          </cell>
          <cell r="F90">
            <v>1</v>
          </cell>
          <cell r="H90">
            <v>1</v>
          </cell>
          <cell r="J90">
            <v>1</v>
          </cell>
          <cell r="L90">
            <v>1</v>
          </cell>
          <cell r="N90">
            <v>360.75</v>
          </cell>
          <cell r="P90">
            <v>1</v>
          </cell>
          <cell r="R90">
            <v>360.75</v>
          </cell>
          <cell r="T90">
            <v>1</v>
          </cell>
          <cell r="V90">
            <v>360.75</v>
          </cell>
        </row>
        <row r="91">
          <cell r="B91" t="str">
            <v xml:space="preserve">        Ambulance</v>
          </cell>
          <cell r="D91">
            <v>523.59</v>
          </cell>
          <cell r="F91">
            <v>1</v>
          </cell>
          <cell r="H91">
            <v>1</v>
          </cell>
          <cell r="J91">
            <v>1</v>
          </cell>
          <cell r="L91">
            <v>1</v>
          </cell>
          <cell r="N91">
            <v>523.59</v>
          </cell>
          <cell r="P91">
            <v>1</v>
          </cell>
          <cell r="R91">
            <v>523.59</v>
          </cell>
          <cell r="T91">
            <v>1</v>
          </cell>
          <cell r="V91">
            <v>523.59</v>
          </cell>
        </row>
        <row r="92">
          <cell r="B92" t="str">
            <v xml:space="preserve">        Durable Medical Equipment</v>
          </cell>
          <cell r="D92">
            <v>314.60000000000002</v>
          </cell>
          <cell r="F92">
            <v>1</v>
          </cell>
          <cell r="H92">
            <v>1</v>
          </cell>
          <cell r="J92">
            <v>1</v>
          </cell>
          <cell r="L92">
            <v>1</v>
          </cell>
          <cell r="N92">
            <v>314.60000000000002</v>
          </cell>
          <cell r="P92">
            <v>1</v>
          </cell>
          <cell r="R92">
            <v>314.60000000000002</v>
          </cell>
          <cell r="T92">
            <v>1</v>
          </cell>
          <cell r="V92">
            <v>314.60000000000002</v>
          </cell>
        </row>
        <row r="93">
          <cell r="B93" t="str">
            <v xml:space="preserve">        Prosthetics</v>
          </cell>
          <cell r="D93">
            <v>843.7</v>
          </cell>
          <cell r="F93">
            <v>1</v>
          </cell>
          <cell r="H93">
            <v>1</v>
          </cell>
          <cell r="J93">
            <v>1</v>
          </cell>
          <cell r="L93">
            <v>1</v>
          </cell>
          <cell r="N93">
            <v>843.7</v>
          </cell>
          <cell r="P93">
            <v>1</v>
          </cell>
          <cell r="R93">
            <v>843.7</v>
          </cell>
          <cell r="T93">
            <v>1</v>
          </cell>
          <cell r="V93">
            <v>843.7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D96">
            <v>264.27999999999997</v>
          </cell>
          <cell r="F96">
            <v>1</v>
          </cell>
          <cell r="H96">
            <v>1</v>
          </cell>
          <cell r="J96">
            <v>1</v>
          </cell>
          <cell r="L96">
            <v>1</v>
          </cell>
          <cell r="N96">
            <v>264.27999999999997</v>
          </cell>
          <cell r="P96">
            <v>1</v>
          </cell>
          <cell r="R96">
            <v>264.27999999999997</v>
          </cell>
          <cell r="T96">
            <v>1</v>
          </cell>
          <cell r="V96">
            <v>264.27999999999997</v>
          </cell>
        </row>
      </sheetData>
      <sheetData sheetId="5" refreshError="1">
        <row r="1">
          <cell r="B1" t="str">
            <v>F.  Claim Cost Worksheet (Steps 27-31)</v>
          </cell>
        </row>
        <row r="2">
          <cell r="H2" t="str">
            <v>Step 27</v>
          </cell>
          <cell r="J2" t="str">
            <v>Step 28</v>
          </cell>
          <cell r="L2" t="str">
            <v>Step 29</v>
          </cell>
          <cell r="V2" t="str">
            <v>Step 30</v>
          </cell>
          <cell r="X2" t="str">
            <v>Step 31</v>
          </cell>
        </row>
        <row r="3">
          <cell r="H3" t="str">
            <v>(1)</v>
          </cell>
          <cell r="J3" t="str">
            <v>(2)</v>
          </cell>
          <cell r="L3" t="str">
            <v>(3)</v>
          </cell>
          <cell r="N3" t="str">
            <v>(4)</v>
          </cell>
          <cell r="T3" t="str">
            <v>(5)</v>
          </cell>
          <cell r="V3" t="str">
            <v>(6)</v>
          </cell>
          <cell r="X3" t="str">
            <v>(7)</v>
          </cell>
        </row>
        <row r="4">
          <cell r="V4" t="str">
            <v>Per Member</v>
          </cell>
        </row>
        <row r="5">
          <cell r="J5" t="str">
            <v>Final</v>
          </cell>
          <cell r="L5" t="str">
            <v>Gross</v>
          </cell>
          <cell r="V5" t="str">
            <v>Per Month</v>
          </cell>
          <cell r="X5" t="str">
            <v>Net</v>
          </cell>
        </row>
        <row r="6">
          <cell r="F6" t="str">
            <v>Length</v>
          </cell>
          <cell r="H6" t="str">
            <v>Final</v>
          </cell>
          <cell r="J6" t="str">
            <v>Adjusted</v>
          </cell>
          <cell r="L6" t="str">
            <v>Per Member</v>
          </cell>
          <cell r="P6" t="str">
            <v>Fixed</v>
          </cell>
          <cell r="V6" t="str">
            <v>Cost</v>
          </cell>
          <cell r="X6" t="str">
            <v>Per Member</v>
          </cell>
        </row>
        <row r="7">
          <cell r="C7" t="str">
            <v>Admissions</v>
          </cell>
          <cell r="F7" t="str">
            <v>of</v>
          </cell>
          <cell r="H7" t="str">
            <v>Adjusted</v>
          </cell>
          <cell r="J7" t="str">
            <v>Average</v>
          </cell>
          <cell r="L7" t="str">
            <v>Per Month</v>
          </cell>
          <cell r="N7" t="str">
            <v>Copay</v>
          </cell>
          <cell r="P7" t="str">
            <v>Dollar</v>
          </cell>
          <cell r="R7" t="str">
            <v>%</v>
          </cell>
          <cell r="T7" t="str">
            <v>Copay</v>
          </cell>
          <cell r="V7" t="str">
            <v>Sharing</v>
          </cell>
          <cell r="X7" t="str">
            <v>Per Month</v>
          </cell>
        </row>
        <row r="8">
          <cell r="B8" t="str">
            <v>BENEFIT</v>
          </cell>
          <cell r="C8" t="str">
            <v>Per 1,000</v>
          </cell>
          <cell r="F8" t="str">
            <v>Stay</v>
          </cell>
          <cell r="H8" t="str">
            <v>Utilization</v>
          </cell>
          <cell r="J8" t="str">
            <v>Reimb.</v>
          </cell>
          <cell r="L8" t="str">
            <v>Claim Cost</v>
          </cell>
          <cell r="N8" t="str">
            <v>Utilization</v>
          </cell>
          <cell r="P8" t="str">
            <v>Copay</v>
          </cell>
          <cell r="R8" t="str">
            <v>Copay</v>
          </cell>
          <cell r="T8" t="str">
            <v>Value</v>
          </cell>
          <cell r="V8" t="str">
            <v>Value</v>
          </cell>
          <cell r="X8" t="str">
            <v>Claim Cost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C12">
            <v>24.2</v>
          </cell>
          <cell r="D12" t="str">
            <v>Admits</v>
          </cell>
          <cell r="F12">
            <v>2.3140495867768598</v>
          </cell>
          <cell r="H12">
            <v>56</v>
          </cell>
          <cell r="I12" t="str">
            <v>Days</v>
          </cell>
          <cell r="J12">
            <v>6154.29</v>
          </cell>
          <cell r="L12">
            <v>28.72</v>
          </cell>
          <cell r="P12">
            <v>0</v>
          </cell>
          <cell r="R12">
            <v>0</v>
          </cell>
          <cell r="T12">
            <v>0</v>
          </cell>
          <cell r="V12">
            <v>0</v>
          </cell>
          <cell r="X12">
            <v>28.72</v>
          </cell>
        </row>
        <row r="13">
          <cell r="B13" t="str">
            <v xml:space="preserve">        Surgical</v>
          </cell>
          <cell r="C13">
            <v>1.2</v>
          </cell>
          <cell r="D13" t="str">
            <v>Admits</v>
          </cell>
          <cell r="F13">
            <v>33.500000000000007</v>
          </cell>
          <cell r="H13">
            <v>40.200000000000003</v>
          </cell>
          <cell r="I13" t="str">
            <v>Days</v>
          </cell>
          <cell r="J13">
            <v>12038.81</v>
          </cell>
          <cell r="L13">
            <v>40.33</v>
          </cell>
          <cell r="V13">
            <v>0</v>
          </cell>
          <cell r="X13">
            <v>40.33</v>
          </cell>
        </row>
        <row r="14">
          <cell r="B14" t="str">
            <v xml:space="preserve">        Psychiatric</v>
          </cell>
          <cell r="C14">
            <v>19.8</v>
          </cell>
          <cell r="D14" t="str">
            <v>Admits</v>
          </cell>
          <cell r="F14">
            <v>0.30303030303030304</v>
          </cell>
          <cell r="H14">
            <v>6</v>
          </cell>
          <cell r="I14" t="str">
            <v>Days</v>
          </cell>
          <cell r="J14">
            <v>2080</v>
          </cell>
          <cell r="L14">
            <v>1.04</v>
          </cell>
          <cell r="V14">
            <v>0</v>
          </cell>
          <cell r="X14">
            <v>1.04</v>
          </cell>
        </row>
        <row r="15">
          <cell r="B15" t="str">
            <v xml:space="preserve">        Alcohol &amp; Drug Abuse</v>
          </cell>
          <cell r="C15">
            <v>9.1</v>
          </cell>
          <cell r="D15" t="str">
            <v>Admits</v>
          </cell>
          <cell r="F15">
            <v>0.39560439560439564</v>
          </cell>
          <cell r="H15">
            <v>3.6</v>
          </cell>
          <cell r="I15" t="str">
            <v>Days</v>
          </cell>
          <cell r="J15">
            <v>1100</v>
          </cell>
          <cell r="L15">
            <v>0.33</v>
          </cell>
          <cell r="V15">
            <v>0</v>
          </cell>
          <cell r="X15">
            <v>0.33</v>
          </cell>
        </row>
        <row r="16">
          <cell r="B16" t="str">
            <v xml:space="preserve">        Maternity Deliveries</v>
          </cell>
          <cell r="C16">
            <v>1.4</v>
          </cell>
          <cell r="D16" t="str">
            <v>Admits</v>
          </cell>
          <cell r="F16">
            <v>15.071428571428573</v>
          </cell>
          <cell r="H16">
            <v>21.1</v>
          </cell>
          <cell r="I16" t="str">
            <v>Days</v>
          </cell>
          <cell r="J16">
            <v>5732.95</v>
          </cell>
          <cell r="L16">
            <v>10.08</v>
          </cell>
          <cell r="V16">
            <v>0</v>
          </cell>
          <cell r="X16">
            <v>10.08</v>
          </cell>
        </row>
        <row r="17">
          <cell r="B17" t="str">
            <v xml:space="preserve">        Maternity Non-Deliveries</v>
          </cell>
          <cell r="C17">
            <v>12.5</v>
          </cell>
          <cell r="D17" t="str">
            <v>Admits</v>
          </cell>
          <cell r="F17">
            <v>0.11199999999999999</v>
          </cell>
          <cell r="H17">
            <v>1.4</v>
          </cell>
          <cell r="I17" t="str">
            <v>Days</v>
          </cell>
          <cell r="J17">
            <v>4542.8599999999997</v>
          </cell>
          <cell r="L17">
            <v>0.53</v>
          </cell>
          <cell r="V17">
            <v>0</v>
          </cell>
          <cell r="X17">
            <v>0.53</v>
          </cell>
        </row>
        <row r="18">
          <cell r="B18" t="str">
            <v xml:space="preserve">        Skilled Nursing Facility</v>
          </cell>
          <cell r="C18">
            <v>1.4</v>
          </cell>
          <cell r="D18" t="str">
            <v>Admits</v>
          </cell>
          <cell r="F18">
            <v>12.000000000000002</v>
          </cell>
          <cell r="H18">
            <v>16.8</v>
          </cell>
          <cell r="I18" t="str">
            <v>Days</v>
          </cell>
          <cell r="J18">
            <v>1072.07</v>
          </cell>
          <cell r="L18">
            <v>1.5</v>
          </cell>
          <cell r="V18">
            <v>0</v>
          </cell>
          <cell r="X18">
            <v>1.5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H21">
            <v>106</v>
          </cell>
          <cell r="I21" t="str">
            <v>Cases</v>
          </cell>
          <cell r="J21">
            <v>1544.51</v>
          </cell>
          <cell r="L21">
            <v>13.64</v>
          </cell>
          <cell r="V21">
            <v>0</v>
          </cell>
          <cell r="X21">
            <v>13.64</v>
          </cell>
        </row>
        <row r="22">
          <cell r="B22" t="str">
            <v xml:space="preserve">        Surgery</v>
          </cell>
          <cell r="H22">
            <v>47</v>
          </cell>
          <cell r="I22" t="str">
            <v>Cases</v>
          </cell>
          <cell r="J22">
            <v>5871.54</v>
          </cell>
          <cell r="L22">
            <v>23</v>
          </cell>
          <cell r="V22">
            <v>0</v>
          </cell>
          <cell r="X22">
            <v>23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H24">
            <v>127</v>
          </cell>
          <cell r="I24" t="str">
            <v>Cases</v>
          </cell>
          <cell r="J24">
            <v>610.28</v>
          </cell>
          <cell r="L24">
            <v>6.46</v>
          </cell>
          <cell r="V24">
            <v>0</v>
          </cell>
          <cell r="X24">
            <v>6.46</v>
          </cell>
        </row>
        <row r="25">
          <cell r="B25" t="str">
            <v xml:space="preserve">            Radiology - CT/MRI/PET</v>
          </cell>
          <cell r="H25">
            <v>22</v>
          </cell>
          <cell r="I25" t="str">
            <v>Cases</v>
          </cell>
          <cell r="J25">
            <v>2465</v>
          </cell>
          <cell r="L25">
            <v>4.5199999999999996</v>
          </cell>
          <cell r="V25">
            <v>0</v>
          </cell>
          <cell r="X25">
            <v>4.5199999999999996</v>
          </cell>
        </row>
        <row r="26">
          <cell r="B26" t="str">
            <v xml:space="preserve">        Pathology</v>
          </cell>
          <cell r="H26">
            <v>152</v>
          </cell>
          <cell r="I26" t="str">
            <v>Cases</v>
          </cell>
          <cell r="J26">
            <v>262.77999999999997</v>
          </cell>
          <cell r="L26">
            <v>3.33</v>
          </cell>
          <cell r="V26">
            <v>0</v>
          </cell>
          <cell r="X26">
            <v>3.33</v>
          </cell>
        </row>
        <row r="27">
          <cell r="B27" t="str">
            <v xml:space="preserve">        Pharmacy and Blood</v>
          </cell>
          <cell r="H27">
            <v>48</v>
          </cell>
          <cell r="I27" t="str">
            <v>Cases</v>
          </cell>
          <cell r="J27">
            <v>964.49</v>
          </cell>
          <cell r="L27">
            <v>3.86</v>
          </cell>
          <cell r="V27">
            <v>0</v>
          </cell>
          <cell r="X27">
            <v>3.86</v>
          </cell>
        </row>
        <row r="28">
          <cell r="B28" t="str">
            <v xml:space="preserve">        Cardiovascular</v>
          </cell>
          <cell r="H28">
            <v>20</v>
          </cell>
          <cell r="I28" t="str">
            <v>Cases</v>
          </cell>
          <cell r="J28">
            <v>1094.6099999999999</v>
          </cell>
          <cell r="L28">
            <v>1.82</v>
          </cell>
          <cell r="V28">
            <v>0</v>
          </cell>
          <cell r="X28">
            <v>1.82</v>
          </cell>
        </row>
        <row r="29">
          <cell r="B29" t="str">
            <v xml:space="preserve">        PT/OT/ST</v>
          </cell>
          <cell r="H29">
            <v>45</v>
          </cell>
          <cell r="I29" t="str">
            <v>Cases</v>
          </cell>
          <cell r="J29">
            <v>294.57</v>
          </cell>
          <cell r="L29">
            <v>1.1000000000000001</v>
          </cell>
          <cell r="V29">
            <v>0</v>
          </cell>
          <cell r="X29">
            <v>1.1000000000000001</v>
          </cell>
        </row>
        <row r="30">
          <cell r="B30" t="str">
            <v xml:space="preserve">        Other</v>
          </cell>
          <cell r="H30">
            <v>152</v>
          </cell>
          <cell r="I30" t="str">
            <v>Cases</v>
          </cell>
          <cell r="J30">
            <v>655.21</v>
          </cell>
          <cell r="L30">
            <v>8.3000000000000007</v>
          </cell>
          <cell r="V30">
            <v>0</v>
          </cell>
          <cell r="X30">
            <v>8.3000000000000007</v>
          </cell>
        </row>
        <row r="31">
          <cell r="B31" t="str">
            <v xml:space="preserve">        Maternity Non-Deliveries</v>
          </cell>
          <cell r="H31">
            <v>10.9</v>
          </cell>
          <cell r="I31" t="str">
            <v>Cases</v>
          </cell>
          <cell r="J31">
            <v>1181.96</v>
          </cell>
          <cell r="L31">
            <v>1.07</v>
          </cell>
          <cell r="V31">
            <v>0</v>
          </cell>
          <cell r="X31">
            <v>1.07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H35">
            <v>42</v>
          </cell>
          <cell r="I35" t="str">
            <v>Proced.</v>
          </cell>
          <cell r="J35">
            <v>2542.46</v>
          </cell>
          <cell r="L35">
            <v>8.9</v>
          </cell>
          <cell r="V35">
            <v>0</v>
          </cell>
          <cell r="X35">
            <v>8.9</v>
          </cell>
        </row>
        <row r="36">
          <cell r="B36" t="str">
            <v xml:space="preserve">        Assistant Surgeon</v>
          </cell>
          <cell r="H36">
            <v>12</v>
          </cell>
          <cell r="I36" t="str">
            <v>Proced.</v>
          </cell>
          <cell r="J36">
            <v>1353.06</v>
          </cell>
          <cell r="L36">
            <v>1.35</v>
          </cell>
          <cell r="V36">
            <v>0</v>
          </cell>
          <cell r="X36">
            <v>1.35</v>
          </cell>
        </row>
        <row r="37">
          <cell r="B37" t="str">
            <v xml:space="preserve">        Anesthesia</v>
          </cell>
          <cell r="H37">
            <v>23</v>
          </cell>
          <cell r="I37" t="str">
            <v>Proced.</v>
          </cell>
          <cell r="J37">
            <v>1299.3699999999999</v>
          </cell>
          <cell r="L37">
            <v>2.4900000000000002</v>
          </cell>
          <cell r="V37">
            <v>0</v>
          </cell>
          <cell r="X37">
            <v>2.4900000000000002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H40">
            <v>11.2</v>
          </cell>
          <cell r="I40" t="str">
            <v>Cases</v>
          </cell>
          <cell r="J40">
            <v>4933.37</v>
          </cell>
          <cell r="L40">
            <v>4.5999999999999996</v>
          </cell>
          <cell r="V40">
            <v>0</v>
          </cell>
          <cell r="X40">
            <v>4.5999999999999996</v>
          </cell>
        </row>
        <row r="41">
          <cell r="B41" t="str">
            <v xml:space="preserve">        Cesarean Deliveries</v>
          </cell>
          <cell r="H41">
            <v>2</v>
          </cell>
          <cell r="I41" t="str">
            <v>Cases</v>
          </cell>
          <cell r="J41">
            <v>6070.93</v>
          </cell>
          <cell r="L41">
            <v>1.01</v>
          </cell>
          <cell r="V41">
            <v>0</v>
          </cell>
          <cell r="X41">
            <v>1.01</v>
          </cell>
        </row>
        <row r="42">
          <cell r="B42" t="str">
            <v xml:space="preserve">        Non-Deliveries</v>
          </cell>
          <cell r="H42">
            <v>15</v>
          </cell>
          <cell r="I42" t="str">
            <v>Cases</v>
          </cell>
          <cell r="J42">
            <v>382.31</v>
          </cell>
          <cell r="L42">
            <v>0.48</v>
          </cell>
          <cell r="V42">
            <v>0</v>
          </cell>
          <cell r="X42">
            <v>0.48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H45">
            <v>102</v>
          </cell>
          <cell r="I45" t="str">
            <v>Proced.</v>
          </cell>
          <cell r="J45">
            <v>1673.54</v>
          </cell>
          <cell r="L45">
            <v>14.23</v>
          </cell>
          <cell r="V45">
            <v>0</v>
          </cell>
          <cell r="X45">
            <v>14.23</v>
          </cell>
        </row>
        <row r="46">
          <cell r="B46" t="str">
            <v xml:space="preserve">        Office</v>
          </cell>
          <cell r="H46">
            <v>226</v>
          </cell>
          <cell r="I46" t="str">
            <v>Proced.</v>
          </cell>
          <cell r="J46">
            <v>331.23</v>
          </cell>
          <cell r="L46">
            <v>6.24</v>
          </cell>
          <cell r="V46">
            <v>0</v>
          </cell>
          <cell r="X46">
            <v>6.24</v>
          </cell>
        </row>
        <row r="47">
          <cell r="B47" t="str">
            <v xml:space="preserve">        Anesthesia</v>
          </cell>
          <cell r="H47">
            <v>48</v>
          </cell>
          <cell r="I47" t="str">
            <v>Proced.</v>
          </cell>
          <cell r="J47">
            <v>842.25</v>
          </cell>
          <cell r="L47">
            <v>3.37</v>
          </cell>
          <cell r="V47">
            <v>0</v>
          </cell>
          <cell r="X47">
            <v>3.37</v>
          </cell>
        </row>
        <row r="49">
          <cell r="B49" t="str">
            <v>Inpatient Visits</v>
          </cell>
          <cell r="H49">
            <v>121</v>
          </cell>
          <cell r="I49" t="str">
            <v>Visits</v>
          </cell>
          <cell r="J49">
            <v>282.24</v>
          </cell>
          <cell r="L49">
            <v>2.85</v>
          </cell>
          <cell r="V49">
            <v>0</v>
          </cell>
          <cell r="X49">
            <v>2.85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H52">
            <v>2618</v>
          </cell>
          <cell r="I52" t="str">
            <v>Visits</v>
          </cell>
          <cell r="J52">
            <v>118.06</v>
          </cell>
          <cell r="L52">
            <v>25.76</v>
          </cell>
          <cell r="V52">
            <v>0</v>
          </cell>
          <cell r="X52">
            <v>25.76</v>
          </cell>
        </row>
        <row r="53">
          <cell r="B53" t="str">
            <v xml:space="preserve">        Urgent Care Visits</v>
          </cell>
          <cell r="H53">
            <v>73</v>
          </cell>
          <cell r="I53" t="str">
            <v>Visits</v>
          </cell>
          <cell r="J53">
            <v>151.55000000000001</v>
          </cell>
          <cell r="L53">
            <v>0.92</v>
          </cell>
          <cell r="V53">
            <v>0</v>
          </cell>
          <cell r="X53">
            <v>0.92</v>
          </cell>
        </row>
        <row r="54">
          <cell r="B54" t="str">
            <v xml:space="preserve">        Therapeutic Injections</v>
          </cell>
          <cell r="H54">
            <v>350</v>
          </cell>
          <cell r="I54" t="str">
            <v>Services</v>
          </cell>
          <cell r="J54">
            <v>158</v>
          </cell>
          <cell r="L54">
            <v>4.6100000000000003</v>
          </cell>
          <cell r="V54">
            <v>0</v>
          </cell>
          <cell r="X54">
            <v>4.6100000000000003</v>
          </cell>
        </row>
        <row r="55">
          <cell r="B55" t="str">
            <v xml:space="preserve">        Allergy Testing</v>
          </cell>
          <cell r="H55">
            <v>346</v>
          </cell>
          <cell r="I55" t="str">
            <v>Tests</v>
          </cell>
          <cell r="J55">
            <v>9.69</v>
          </cell>
          <cell r="L55">
            <v>0.28000000000000003</v>
          </cell>
          <cell r="V55">
            <v>0</v>
          </cell>
          <cell r="X55">
            <v>0.28000000000000003</v>
          </cell>
        </row>
        <row r="56">
          <cell r="B56" t="str">
            <v xml:space="preserve">        Allergy Immunotherapy</v>
          </cell>
          <cell r="H56">
            <v>151</v>
          </cell>
          <cell r="I56" t="str">
            <v>Services</v>
          </cell>
          <cell r="J56">
            <v>60.28</v>
          </cell>
          <cell r="L56">
            <v>0.76</v>
          </cell>
          <cell r="V56">
            <v>0</v>
          </cell>
          <cell r="X56">
            <v>0.76</v>
          </cell>
        </row>
        <row r="57">
          <cell r="B57" t="str">
            <v xml:space="preserve">        Misc. Medical</v>
          </cell>
          <cell r="H57">
            <v>648</v>
          </cell>
          <cell r="I57" t="str">
            <v>Proced.</v>
          </cell>
          <cell r="J57">
            <v>128.4</v>
          </cell>
          <cell r="L57">
            <v>6.93</v>
          </cell>
          <cell r="V57">
            <v>0</v>
          </cell>
          <cell r="X57">
            <v>6.93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H60">
            <v>997</v>
          </cell>
          <cell r="I60" t="str">
            <v>Services</v>
          </cell>
          <cell r="J60">
            <v>38.799999999999997</v>
          </cell>
          <cell r="L60">
            <v>3.22</v>
          </cell>
          <cell r="V60">
            <v>0</v>
          </cell>
          <cell r="X60">
            <v>3.22</v>
          </cell>
        </row>
        <row r="61">
          <cell r="B61" t="str">
            <v xml:space="preserve">        Well Baby Exams</v>
          </cell>
          <cell r="H61">
            <v>115</v>
          </cell>
          <cell r="I61" t="str">
            <v>Exams</v>
          </cell>
          <cell r="J61">
            <v>142.01</v>
          </cell>
          <cell r="L61">
            <v>1.36</v>
          </cell>
          <cell r="V61">
            <v>0</v>
          </cell>
          <cell r="X61">
            <v>1.36</v>
          </cell>
        </row>
        <row r="62">
          <cell r="B62" t="str">
            <v xml:space="preserve">        Physical Exams</v>
          </cell>
          <cell r="H62">
            <v>381</v>
          </cell>
          <cell r="I62" t="str">
            <v>Exams</v>
          </cell>
          <cell r="J62">
            <v>291.32</v>
          </cell>
          <cell r="L62">
            <v>9.25</v>
          </cell>
          <cell r="V62">
            <v>0</v>
          </cell>
          <cell r="X62">
            <v>9.25</v>
          </cell>
        </row>
        <row r="63">
          <cell r="B63" t="str">
            <v xml:space="preserve">        Vision Exams</v>
          </cell>
          <cell r="H63">
            <v>153</v>
          </cell>
          <cell r="I63" t="str">
            <v>Exams</v>
          </cell>
          <cell r="J63">
            <v>101.16</v>
          </cell>
          <cell r="L63">
            <v>1.29</v>
          </cell>
          <cell r="V63">
            <v>0</v>
          </cell>
          <cell r="X63">
            <v>1.29</v>
          </cell>
        </row>
        <row r="64">
          <cell r="B64" t="str">
            <v xml:space="preserve">        Hearing/Speech Exams</v>
          </cell>
          <cell r="H64">
            <v>57</v>
          </cell>
          <cell r="I64" t="str">
            <v>Exams</v>
          </cell>
          <cell r="J64">
            <v>73.59</v>
          </cell>
          <cell r="L64">
            <v>0.35</v>
          </cell>
          <cell r="V64">
            <v>0</v>
          </cell>
          <cell r="X64">
            <v>0.35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H67">
            <v>89</v>
          </cell>
          <cell r="I67" t="str">
            <v>Visits</v>
          </cell>
          <cell r="J67">
            <v>296</v>
          </cell>
          <cell r="L67">
            <v>2.2000000000000002</v>
          </cell>
          <cell r="V67">
            <v>0</v>
          </cell>
          <cell r="X67">
            <v>2.2000000000000002</v>
          </cell>
        </row>
        <row r="68">
          <cell r="B68" t="str">
            <v xml:space="preserve">        Consults</v>
          </cell>
          <cell r="H68">
            <v>108</v>
          </cell>
          <cell r="I68" t="str">
            <v>Consults</v>
          </cell>
          <cell r="J68">
            <v>297.61</v>
          </cell>
          <cell r="L68">
            <v>2.68</v>
          </cell>
          <cell r="V68">
            <v>0</v>
          </cell>
          <cell r="X68">
            <v>2.68</v>
          </cell>
        </row>
        <row r="69">
          <cell r="B69" t="str">
            <v xml:space="preserve">        Physical Therapy</v>
          </cell>
          <cell r="H69">
            <v>330</v>
          </cell>
          <cell r="I69" t="str">
            <v>Services</v>
          </cell>
          <cell r="J69">
            <v>82.91</v>
          </cell>
          <cell r="L69">
            <v>2.2799999999999998</v>
          </cell>
          <cell r="V69">
            <v>0</v>
          </cell>
          <cell r="X69">
            <v>2.2799999999999998</v>
          </cell>
        </row>
        <row r="70">
          <cell r="B70" t="str">
            <v xml:space="preserve">        Cardiovascular</v>
          </cell>
          <cell r="H70">
            <v>123</v>
          </cell>
          <cell r="I70" t="str">
            <v>Proced.</v>
          </cell>
          <cell r="J70">
            <v>244.73</v>
          </cell>
          <cell r="L70">
            <v>2.5099999999999998</v>
          </cell>
          <cell r="V70">
            <v>0</v>
          </cell>
          <cell r="X70">
            <v>2.5099999999999998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H72">
            <v>58</v>
          </cell>
          <cell r="I72" t="str">
            <v>Proced.</v>
          </cell>
          <cell r="J72">
            <v>116.95</v>
          </cell>
          <cell r="L72">
            <v>0.56999999999999995</v>
          </cell>
          <cell r="V72">
            <v>0</v>
          </cell>
          <cell r="X72">
            <v>0.56999999999999995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H74">
            <v>187</v>
          </cell>
          <cell r="I74" t="str">
            <v>Proced.</v>
          </cell>
          <cell r="J74">
            <v>98.29</v>
          </cell>
          <cell r="L74">
            <v>1.53</v>
          </cell>
          <cell r="V74">
            <v>0</v>
          </cell>
          <cell r="X74">
            <v>1.53</v>
          </cell>
        </row>
        <row r="75">
          <cell r="B75" t="str">
            <v xml:space="preserve">                Outpatient - CT/MRI/PET</v>
          </cell>
          <cell r="H75">
            <v>41</v>
          </cell>
          <cell r="I75" t="str">
            <v>Proced.</v>
          </cell>
          <cell r="J75">
            <v>264.04000000000002</v>
          </cell>
          <cell r="L75">
            <v>0.9</v>
          </cell>
          <cell r="V75">
            <v>0</v>
          </cell>
          <cell r="X75">
            <v>0.9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H77">
            <v>356</v>
          </cell>
          <cell r="I77" t="str">
            <v>Proced.</v>
          </cell>
          <cell r="J77">
            <v>211.78</v>
          </cell>
          <cell r="L77">
            <v>6.28</v>
          </cell>
          <cell r="V77">
            <v>0</v>
          </cell>
          <cell r="X77">
            <v>6.28</v>
          </cell>
        </row>
        <row r="78">
          <cell r="B78" t="str">
            <v xml:space="preserve">                Office - CT/MRI/PET</v>
          </cell>
          <cell r="H78">
            <v>31</v>
          </cell>
          <cell r="I78" t="str">
            <v>Proced.</v>
          </cell>
          <cell r="J78">
            <v>1419.3</v>
          </cell>
          <cell r="L78">
            <v>3.67</v>
          </cell>
          <cell r="V78">
            <v>0</v>
          </cell>
          <cell r="X78">
            <v>3.67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H80">
            <v>18</v>
          </cell>
          <cell r="I80" t="str">
            <v>Proced.</v>
          </cell>
          <cell r="J80">
            <v>180.02</v>
          </cell>
          <cell r="L80">
            <v>0.27</v>
          </cell>
          <cell r="V80">
            <v>0</v>
          </cell>
          <cell r="X80">
            <v>0.27</v>
          </cell>
        </row>
        <row r="81">
          <cell r="B81" t="str">
            <v xml:space="preserve">            OP (Professional)</v>
          </cell>
          <cell r="H81">
            <v>52</v>
          </cell>
          <cell r="I81" t="str">
            <v>Proced.</v>
          </cell>
          <cell r="J81">
            <v>169.66</v>
          </cell>
          <cell r="L81">
            <v>0.74</v>
          </cell>
          <cell r="V81">
            <v>0</v>
          </cell>
          <cell r="X81">
            <v>0.74</v>
          </cell>
        </row>
        <row r="82">
          <cell r="B82" t="str">
            <v xml:space="preserve">            Office (Combined)</v>
          </cell>
          <cell r="H82">
            <v>1645</v>
          </cell>
          <cell r="I82" t="str">
            <v>Proced.</v>
          </cell>
          <cell r="J82">
            <v>60.28</v>
          </cell>
          <cell r="L82">
            <v>8.26</v>
          </cell>
          <cell r="V82">
            <v>0</v>
          </cell>
          <cell r="X82">
            <v>8.26</v>
          </cell>
        </row>
        <row r="83">
          <cell r="B83" t="str">
            <v xml:space="preserve">        Chiropractor</v>
          </cell>
          <cell r="H83">
            <v>171</v>
          </cell>
          <cell r="I83" t="str">
            <v>Visits</v>
          </cell>
          <cell r="J83">
            <v>58.28</v>
          </cell>
          <cell r="L83">
            <v>0.83</v>
          </cell>
          <cell r="V83">
            <v>0</v>
          </cell>
          <cell r="X83">
            <v>0.83</v>
          </cell>
        </row>
        <row r="84">
          <cell r="B84" t="str">
            <v xml:space="preserve">        Podiatrist</v>
          </cell>
          <cell r="H84">
            <v>43</v>
          </cell>
          <cell r="I84" t="str">
            <v>Visits</v>
          </cell>
          <cell r="J84">
            <v>180.2</v>
          </cell>
          <cell r="L84">
            <v>0.65</v>
          </cell>
          <cell r="V84">
            <v>0</v>
          </cell>
          <cell r="X84">
            <v>0.65</v>
          </cell>
        </row>
        <row r="85">
          <cell r="B85" t="str">
            <v xml:space="preserve">        Outpatient Psychiatric</v>
          </cell>
          <cell r="H85">
            <v>209</v>
          </cell>
          <cell r="I85" t="str">
            <v>Visits</v>
          </cell>
          <cell r="J85">
            <v>145.62</v>
          </cell>
          <cell r="L85">
            <v>2.54</v>
          </cell>
          <cell r="V85">
            <v>0</v>
          </cell>
          <cell r="X85">
            <v>2.54</v>
          </cell>
        </row>
        <row r="86">
          <cell r="B86" t="str">
            <v xml:space="preserve">        OP Alcohol &amp; Drug Abuse</v>
          </cell>
          <cell r="H86">
            <v>26</v>
          </cell>
          <cell r="I86" t="str">
            <v>Visits</v>
          </cell>
          <cell r="J86">
            <v>117.51</v>
          </cell>
          <cell r="L86">
            <v>0.25</v>
          </cell>
          <cell r="V86">
            <v>0</v>
          </cell>
          <cell r="X86">
            <v>0.25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H89">
            <v>8029</v>
          </cell>
          <cell r="I89" t="str">
            <v>Scripts</v>
          </cell>
          <cell r="J89">
            <v>63.66</v>
          </cell>
          <cell r="L89">
            <v>42.59</v>
          </cell>
          <cell r="V89">
            <v>0</v>
          </cell>
          <cell r="X89">
            <v>42.59</v>
          </cell>
        </row>
        <row r="90">
          <cell r="B90" t="str">
            <v xml:space="preserve">        PDN/Home Health</v>
          </cell>
          <cell r="H90">
            <v>282</v>
          </cell>
          <cell r="I90" t="str">
            <v>Units</v>
          </cell>
          <cell r="J90">
            <v>360.75</v>
          </cell>
          <cell r="L90">
            <v>8.48</v>
          </cell>
          <cell r="V90">
            <v>0</v>
          </cell>
          <cell r="X90">
            <v>8.48</v>
          </cell>
        </row>
        <row r="91">
          <cell r="B91" t="str">
            <v xml:space="preserve">        Ambulance</v>
          </cell>
          <cell r="H91">
            <v>18</v>
          </cell>
          <cell r="I91" t="str">
            <v>Runs</v>
          </cell>
          <cell r="J91">
            <v>523.59</v>
          </cell>
          <cell r="L91">
            <v>0.79</v>
          </cell>
          <cell r="V91">
            <v>0</v>
          </cell>
          <cell r="X91">
            <v>0.79</v>
          </cell>
        </row>
        <row r="92">
          <cell r="B92" t="str">
            <v xml:space="preserve">        Durable Medical Equipment</v>
          </cell>
          <cell r="H92">
            <v>59</v>
          </cell>
          <cell r="I92" t="str">
            <v>Units</v>
          </cell>
          <cell r="J92">
            <v>314.60000000000002</v>
          </cell>
          <cell r="L92">
            <v>1.55</v>
          </cell>
          <cell r="V92">
            <v>0</v>
          </cell>
          <cell r="X92">
            <v>1.55</v>
          </cell>
        </row>
        <row r="93">
          <cell r="B93" t="str">
            <v xml:space="preserve">        Prosthetics</v>
          </cell>
          <cell r="H93">
            <v>4</v>
          </cell>
          <cell r="I93" t="str">
            <v>Units</v>
          </cell>
          <cell r="J93">
            <v>843.7</v>
          </cell>
          <cell r="L93">
            <v>0.28000000000000003</v>
          </cell>
          <cell r="V93">
            <v>0</v>
          </cell>
          <cell r="X93">
            <v>0.28000000000000003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H96">
            <v>156</v>
          </cell>
          <cell r="I96" t="str">
            <v>Services</v>
          </cell>
          <cell r="J96">
            <v>264.27999999999997</v>
          </cell>
          <cell r="L96">
            <v>3.44</v>
          </cell>
          <cell r="V96">
            <v>0</v>
          </cell>
          <cell r="X96">
            <v>3.44</v>
          </cell>
        </row>
        <row r="98">
          <cell r="B98" t="str">
            <v>Subtotal</v>
          </cell>
          <cell r="L98">
            <v>343.1699999999999</v>
          </cell>
          <cell r="V98">
            <v>0</v>
          </cell>
          <cell r="X98">
            <v>343.1699999999999</v>
          </cell>
        </row>
        <row r="99">
          <cell r="B99" t="str">
            <v>Plan Deductible</v>
          </cell>
          <cell r="V99">
            <v>0</v>
          </cell>
          <cell r="X99">
            <v>0</v>
          </cell>
          <cell r="AB99" t="str">
            <v>IN-NETWORK COST SHARING SUMMARY</v>
          </cell>
        </row>
        <row r="100">
          <cell r="B100" t="str">
            <v>Out-of-Pocket Maximum (negative in column 6)</v>
          </cell>
          <cell r="V100">
            <v>0</v>
          </cell>
          <cell r="X100">
            <v>0</v>
          </cell>
        </row>
        <row r="101">
          <cell r="B101" t="str">
            <v>Aggregate Utilization Adjustment</v>
          </cell>
          <cell r="X101">
            <v>1</v>
          </cell>
        </row>
        <row r="102">
          <cell r="B102" t="str">
            <v>TOTAL</v>
          </cell>
          <cell r="X102">
            <v>343.17</v>
          </cell>
          <cell r="AA102" t="str">
            <v>PMPM Net of Copays</v>
          </cell>
          <cell r="AE102">
            <v>268.34100000000001</v>
          </cell>
          <cell r="AF102" t="str">
            <v>A</v>
          </cell>
        </row>
        <row r="103">
          <cell r="AA103" t="str">
            <v>Utilization Adjustment Factor</v>
          </cell>
          <cell r="AE103">
            <v>0.96250000000000002</v>
          </cell>
          <cell r="AF103" t="str">
            <v>B</v>
          </cell>
        </row>
        <row r="104">
          <cell r="AA104" t="str">
            <v>Utilization Adjustment Value</v>
          </cell>
          <cell r="AE104">
            <v>10.06</v>
          </cell>
          <cell r="AF104" t="str">
            <v>C = A * (1 - B)</v>
          </cell>
        </row>
        <row r="105">
          <cell r="AA105" t="str">
            <v>PMPM Aft Utilization</v>
          </cell>
          <cell r="AE105">
            <v>258.28100000000001</v>
          </cell>
          <cell r="AF105" t="str">
            <v>D = A - C</v>
          </cell>
        </row>
        <row r="107">
          <cell r="AA107" t="str">
            <v>Deductible Amount</v>
          </cell>
          <cell r="AE107">
            <v>1000</v>
          </cell>
          <cell r="AF107" t="str">
            <v>E</v>
          </cell>
        </row>
        <row r="108">
          <cell r="AA108" t="str">
            <v>PMPM for claims greater than deductible</v>
          </cell>
          <cell r="AE108">
            <v>213.03944041731489</v>
          </cell>
          <cell r="AF108" t="str">
            <v>F = D * (1 + % Value od Ded)</v>
          </cell>
        </row>
        <row r="109">
          <cell r="AA109" t="str">
            <v xml:space="preserve">   Unadjusted Value of Deductible</v>
          </cell>
          <cell r="AE109">
            <v>45.241559582685113</v>
          </cell>
          <cell r="AF109" t="str">
            <v>G = D - F</v>
          </cell>
        </row>
        <row r="110">
          <cell r="AA110" t="str">
            <v xml:space="preserve">   Family Dollar Limit Deductible Factor</v>
          </cell>
          <cell r="AE110">
            <v>0.90710000000000002</v>
          </cell>
          <cell r="AF110" t="str">
            <v>H</v>
          </cell>
        </row>
        <row r="111">
          <cell r="AA111" t="str">
            <v xml:space="preserve">   Other Deductible Adjustments</v>
          </cell>
          <cell r="AE111">
            <v>1</v>
          </cell>
          <cell r="AF111" t="str">
            <v>I</v>
          </cell>
        </row>
        <row r="112">
          <cell r="AA112" t="str">
            <v>Value of $1,000 Deductible</v>
          </cell>
          <cell r="AE112">
            <v>41.04</v>
          </cell>
          <cell r="AF112" t="str">
            <v>J = G * H * I</v>
          </cell>
        </row>
        <row r="114">
          <cell r="AA114" t="str">
            <v>Member Coinsurance Percent</v>
          </cell>
          <cell r="AE114">
            <v>0.1</v>
          </cell>
          <cell r="AF114" t="str">
            <v>K</v>
          </cell>
        </row>
        <row r="115">
          <cell r="AA115" t="str">
            <v>Coinsurance</v>
          </cell>
          <cell r="AE115">
            <v>0.9</v>
          </cell>
          <cell r="AF115" t="str">
            <v>L = 1 - K</v>
          </cell>
        </row>
        <row r="116">
          <cell r="AA116" t="str">
            <v>Value of 0% Coinsurance</v>
          </cell>
          <cell r="AE116">
            <v>21.72</v>
          </cell>
          <cell r="AF116" t="str">
            <v>M = (D - J) * K * Adj for Rx ded &amp; coins</v>
          </cell>
        </row>
        <row r="118">
          <cell r="AA118" t="str">
            <v>Member Out-of-Pocket Maximum Excluding Deductible</v>
          </cell>
          <cell r="AE118">
            <v>860.7</v>
          </cell>
          <cell r="AF118" t="str">
            <v>N</v>
          </cell>
        </row>
        <row r="119">
          <cell r="AA119" t="str">
            <v>Out-of-Pocket Trigger</v>
          </cell>
          <cell r="AE119">
            <v>9607</v>
          </cell>
          <cell r="AF119" t="str">
            <v>O = N / K + E</v>
          </cell>
        </row>
        <row r="120">
          <cell r="AA120" t="str">
            <v>PMPM for claims greater than trigger</v>
          </cell>
          <cell r="AE120">
            <v>108.70311202744739</v>
          </cell>
          <cell r="AF120" t="str">
            <v>P = O * (1 + % Value of OOP)</v>
          </cell>
        </row>
        <row r="121">
          <cell r="AA121" t="str">
            <v>Value of $861 Out-of-Pocket Maximum</v>
          </cell>
          <cell r="AE121">
            <v>10.87</v>
          </cell>
          <cell r="AF121" t="str">
            <v>Q = P * K</v>
          </cell>
        </row>
        <row r="123">
          <cell r="AA123" t="str">
            <v>Annual Maximum Benefit</v>
          </cell>
          <cell r="AE123">
            <v>10000000</v>
          </cell>
          <cell r="AF123" t="str">
            <v>R</v>
          </cell>
        </row>
        <row r="124">
          <cell r="AA124" t="str">
            <v>Annual Maximum Trigger</v>
          </cell>
          <cell r="AE124">
            <v>10001860.699999999</v>
          </cell>
          <cell r="AF124" t="str">
            <v>S = R + N +E , or R / (1 - K) + E</v>
          </cell>
        </row>
        <row r="125">
          <cell r="AA125" t="str">
            <v>PMPM for claims greater than trigger</v>
          </cell>
          <cell r="AE125">
            <v>0</v>
          </cell>
          <cell r="AF125" t="str">
            <v>T = S * (1 + % Value of Max)</v>
          </cell>
        </row>
        <row r="126">
          <cell r="AA126" t="str">
            <v>Value of Annual Maximum</v>
          </cell>
          <cell r="AE126">
            <v>0</v>
          </cell>
          <cell r="AF126" t="str">
            <v>U = T * (1 - K) , or T</v>
          </cell>
        </row>
        <row r="128">
          <cell r="AA128" t="str">
            <v>Utilization Adjustment Value</v>
          </cell>
          <cell r="AE128">
            <v>-10.06</v>
          </cell>
        </row>
      </sheetData>
      <sheetData sheetId="6" refreshError="1">
        <row r="1">
          <cell r="B1" t="str">
            <v>PAYMENT POLICIES</v>
          </cell>
        </row>
        <row r="3">
          <cell r="G3" t="str">
            <v>Policy</v>
          </cell>
          <cell r="I3" t="str">
            <v>Harvard Pilgrim</v>
          </cell>
        </row>
        <row r="4">
          <cell r="F4" t="str">
            <v>Policy</v>
          </cell>
          <cell r="G4" t="str">
            <v>Definition</v>
          </cell>
          <cell r="H4" t="str">
            <v>Prerequisite(s)</v>
          </cell>
          <cell r="I4" t="str">
            <v>Reimburses1</v>
          </cell>
        </row>
        <row r="5">
          <cell r="B5" t="str">
            <v>Allergy Testing and Treatment</v>
          </cell>
        </row>
        <row r="6">
          <cell r="B6" t="str">
            <v>Ambulance Transport</v>
          </cell>
        </row>
        <row r="7">
          <cell r="B7" t="str">
            <v>Anesthesia</v>
          </cell>
        </row>
        <row r="8">
          <cell r="B8" t="str">
            <v xml:space="preserve">Artificial and Intrauterine Insemination </v>
          </cell>
        </row>
        <row r="9">
          <cell r="B9" t="str">
            <v>Assisted Reproductive Technology (ART)</v>
          </cell>
        </row>
        <row r="10">
          <cell r="B10" t="str">
            <v>Audiology</v>
          </cell>
        </row>
        <row r="11">
          <cell r="B11" t="str">
            <v>Behavioral Health—Division of Financial Responsibilities</v>
          </cell>
        </row>
        <row r="12">
          <cell r="B12" t="str">
            <v>Bilateral Services and CPT Modifier -50</v>
          </cell>
        </row>
        <row r="13">
          <cell r="B13" t="str">
            <v xml:space="preserve">Billing Requirements for Outpatient Revenue Codes </v>
          </cell>
        </row>
        <row r="14">
          <cell r="B14" t="str">
            <v>Blood Products and Services</v>
          </cell>
        </row>
        <row r="15">
          <cell r="B15" t="str">
            <v xml:space="preserve">Cardiac Rehabilitation </v>
          </cell>
        </row>
        <row r="16">
          <cell r="B16" t="str">
            <v xml:space="preserve">Cardiology and Cardiovascular Surgery </v>
          </cell>
        </row>
        <row r="17">
          <cell r="B17" t="str">
            <v>Certified Nurse Midwives, Nurse Practitioners, and Physician Assistants</v>
          </cell>
        </row>
        <row r="18">
          <cell r="B18" t="str">
            <v>Chiropractic and/or Manipulative Services</v>
          </cell>
        </row>
        <row r="19">
          <cell r="B19" t="str">
            <v>Claims Audit</v>
          </cell>
        </row>
        <row r="20">
          <cell r="B20" t="str">
            <v>Clinical Trials</v>
          </cell>
        </row>
        <row r="21">
          <cell r="B21" t="str">
            <v>Coding Overview</v>
          </cell>
        </row>
        <row r="22">
          <cell r="B22" t="str">
            <v>Cosmetic and Reconstructive Surgery</v>
          </cell>
        </row>
        <row r="23">
          <cell r="B23" t="str">
            <v>CPT and HCPCS Level II Modifiers</v>
          </cell>
        </row>
        <row r="24">
          <cell r="B24" t="str">
            <v>Dental Care</v>
          </cell>
        </row>
        <row r="25">
          <cell r="B25" t="str">
            <v>Dermatology</v>
          </cell>
        </row>
        <row r="26">
          <cell r="B26" t="str">
            <v>Diabetic Care</v>
          </cell>
        </row>
        <row r="27">
          <cell r="B27" t="str">
            <v>Dialysis</v>
          </cell>
        </row>
        <row r="28">
          <cell r="B28" t="str">
            <v>Durable Medical Equipment (DME)</v>
          </cell>
        </row>
        <row r="29">
          <cell r="B29" t="str">
            <v>Early Intervention</v>
          </cell>
        </row>
        <row r="30">
          <cell r="B30" t="str">
            <v xml:space="preserve">Emergency Care </v>
          </cell>
        </row>
        <row r="31">
          <cell r="B31" t="str">
            <v xml:space="preserve">Evaluation and Management </v>
          </cell>
        </row>
        <row r="32">
          <cell r="B32" t="str">
            <v>Filing Limit</v>
          </cell>
        </row>
        <row r="33">
          <cell r="B33" t="str">
            <v>Fraud and Abuse</v>
          </cell>
        </row>
        <row r="34">
          <cell r="B34" t="str">
            <v>Gastroenterology</v>
          </cell>
        </row>
        <row r="35">
          <cell r="B35" t="str">
            <v>Gynecology</v>
          </cell>
        </row>
        <row r="36">
          <cell r="B36" t="str">
            <v>Home Health Care</v>
          </cell>
        </row>
        <row r="37">
          <cell r="B37" t="str">
            <v>Home Infusion Therapy</v>
          </cell>
        </row>
        <row r="38">
          <cell r="B38" t="str">
            <v xml:space="preserve">Hospice Care </v>
          </cell>
        </row>
        <row r="39">
          <cell r="B39" t="str">
            <v>Hospital-based Clinic</v>
          </cell>
        </row>
        <row r="40">
          <cell r="B40" t="str">
            <v>Hyperbaric Oxygen Therapy</v>
          </cell>
        </row>
        <row r="41">
          <cell r="B41" t="str">
            <v>Injectable and Implantable Outpatient Drugs</v>
          </cell>
        </row>
        <row r="42">
          <cell r="B42" t="str">
            <v xml:space="preserve">Inpatient Acute Medical Admissions </v>
          </cell>
        </row>
        <row r="43">
          <cell r="B43" t="str">
            <v>Inpatient Transfer Between Hospitals</v>
          </cell>
        </row>
        <row r="44">
          <cell r="B44" t="str">
            <v>Interim Billing</v>
          </cell>
        </row>
        <row r="45">
          <cell r="B45" t="str">
            <v>Laboratory and Pathology</v>
          </cell>
        </row>
        <row r="46">
          <cell r="B46" t="str">
            <v>Late Charge Billing</v>
          </cell>
        </row>
        <row r="47">
          <cell r="B47" t="str">
            <v xml:space="preserve">Limited Service Provider—Retail Medicine </v>
          </cell>
        </row>
        <row r="48">
          <cell r="B48" t="str">
            <v>Maximum Units per Day</v>
          </cell>
        </row>
        <row r="49">
          <cell r="B49" t="str">
            <v>Medical and Surgical Supplies</v>
          </cell>
        </row>
        <row r="50">
          <cell r="B50" t="str">
            <v>Mifepristone (RU486)</v>
          </cell>
        </row>
        <row r="51">
          <cell r="B51" t="str">
            <v>Newborn Care and Neonatal Intensive Care</v>
          </cell>
        </row>
        <row r="52">
          <cell r="B52" t="str">
            <v>Non-Covered Services</v>
          </cell>
        </row>
        <row r="53">
          <cell r="B53" t="str">
            <v>Nutritional Counseling</v>
          </cell>
        </row>
        <row r="54">
          <cell r="B54" t="str">
            <v>Observation Stay</v>
          </cell>
        </row>
        <row r="55">
          <cell r="B55" t="str">
            <v>Obstetrical/Maternity Care</v>
          </cell>
        </row>
        <row r="56">
          <cell r="B56" t="str">
            <v>Oncology and Chemotherapy</v>
          </cell>
        </row>
        <row r="57">
          <cell r="B57" t="str">
            <v>Oral Surgery</v>
          </cell>
        </row>
        <row r="58">
          <cell r="B58" t="str">
            <v>Orthopedic</v>
          </cell>
        </row>
        <row r="59">
          <cell r="B59" t="str">
            <v xml:space="preserve">Outpatient Facility Fee Schedule </v>
          </cell>
        </row>
        <row r="60">
          <cell r="B60" t="str">
            <v>Outpatient Surgery</v>
          </cell>
        </row>
        <row r="61">
          <cell r="B61" t="str">
            <v>Oxygen and Respiratory Care Equipment</v>
          </cell>
        </row>
        <row r="62">
          <cell r="B62" t="str">
            <v>Pain Managementfor Non-Anesthesiologists</v>
          </cell>
        </row>
        <row r="63">
          <cell r="B63" t="str">
            <v>Physical, Occupational, and Speech Therapy</v>
          </cell>
        </row>
        <row r="64">
          <cell r="B64" t="str">
            <v>Podiatry</v>
          </cell>
        </row>
        <row r="65">
          <cell r="B65" t="str">
            <v>Positron Emission Tomography (PET) Scans</v>
          </cell>
        </row>
        <row r="66">
          <cell r="B66" t="str">
            <v>Prosthetic and Orthotic Devices</v>
          </cell>
        </row>
        <row r="67">
          <cell r="B67" t="str">
            <v>Pulmonary Rehabilitation</v>
          </cell>
        </row>
        <row r="68">
          <cell r="B68" t="str">
            <v>Radiation Oncology</v>
          </cell>
        </row>
        <row r="69">
          <cell r="B69" t="str">
            <v>Radiology</v>
          </cell>
        </row>
        <row r="70">
          <cell r="B70" t="str">
            <v>Rehabilitation Facilities/Long-Term Acute Care Hospitals</v>
          </cell>
        </row>
        <row r="71">
          <cell r="B71" t="str">
            <v>Rehabilitative and Assistive Technology Items</v>
          </cell>
        </row>
        <row r="72">
          <cell r="B72" t="str">
            <v>Serious Preventable Conditions &amp; Never Events</v>
          </cell>
        </row>
        <row r="73">
          <cell r="B73" t="str">
            <v>Services Incidental to Admission</v>
          </cell>
        </row>
        <row r="74">
          <cell r="B74" t="str">
            <v>Site of Service</v>
          </cell>
        </row>
        <row r="75">
          <cell r="B75" t="str">
            <v>Skilled Nursing Facility</v>
          </cell>
        </row>
        <row r="76">
          <cell r="B76" t="str">
            <v>Skin Replacement Surgery and Skin Substitutes</v>
          </cell>
        </row>
        <row r="77">
          <cell r="B77" t="str">
            <v>Sleep Studies</v>
          </cell>
        </row>
        <row r="78">
          <cell r="B78" t="str">
            <v>Surgery</v>
          </cell>
        </row>
        <row r="79">
          <cell r="B79" t="str">
            <v>Transplants</v>
          </cell>
        </row>
        <row r="80">
          <cell r="B80" t="str">
            <v>Treatment Room</v>
          </cell>
        </row>
        <row r="81">
          <cell r="B81" t="str">
            <v>Umbilical Cord Blood</v>
          </cell>
        </row>
        <row r="82">
          <cell r="B82" t="str">
            <v>Unlisted and Unspecified Procedure Codes</v>
          </cell>
        </row>
        <row r="83">
          <cell r="B83" t="str">
            <v>Vaccine and Immunization</v>
          </cell>
        </row>
        <row r="84">
          <cell r="B84" t="str">
            <v>Vision Services</v>
          </cell>
        </row>
      </sheetData>
      <sheetData sheetId="7" refreshError="1">
        <row r="1">
          <cell r="AC1" t="str">
            <v>OUT OF NETWORK SUMMARY</v>
          </cell>
        </row>
        <row r="2">
          <cell r="B2" t="str">
            <v>HPHC Projected 2009 Pricing Model</v>
          </cell>
          <cell r="AD2" t="str">
            <v>HPHC Projected 2009 Pricing Model</v>
          </cell>
        </row>
        <row r="3">
          <cell r="B3" t="str">
            <v>Estimated Medical Cost as of July 1, 2009</v>
          </cell>
          <cell r="AD3" t="str">
            <v>Estimated Medical Cost as of July 1, 2009</v>
          </cell>
        </row>
        <row r="4">
          <cell r="B4" t="str">
            <v>Based on HPHC At Risk CY07 Exp</v>
          </cell>
          <cell r="AD4" t="str">
            <v>Based on HPHC At Risk CY07 Exp</v>
          </cell>
        </row>
        <row r="5">
          <cell r="B5" t="str">
            <v>Net Medical Cost</v>
          </cell>
          <cell r="AD5" t="str">
            <v>Net Medical Cost</v>
          </cell>
        </row>
        <row r="7">
          <cell r="I7" t="str">
            <v>(1)</v>
          </cell>
          <cell r="L7" t="str">
            <v>(2)</v>
          </cell>
          <cell r="N7" t="str">
            <v>(3)</v>
          </cell>
          <cell r="P7" t="str">
            <v xml:space="preserve">  (4)</v>
          </cell>
          <cell r="R7" t="str">
            <v xml:space="preserve">  (5)</v>
          </cell>
          <cell r="T7" t="str">
            <v xml:space="preserve">  (6)</v>
          </cell>
          <cell r="V7" t="str">
            <v xml:space="preserve">  (7)</v>
          </cell>
          <cell r="AK7" t="str">
            <v>(1)</v>
          </cell>
          <cell r="AN7" t="str">
            <v>(2)</v>
          </cell>
          <cell r="AP7" t="str">
            <v>(3)</v>
          </cell>
          <cell r="AR7" t="str">
            <v xml:space="preserve">  (4)</v>
          </cell>
          <cell r="AT7" t="str">
            <v xml:space="preserve">  (5)</v>
          </cell>
          <cell r="AV7" t="str">
            <v xml:space="preserve">  (6)</v>
          </cell>
          <cell r="AX7" t="str">
            <v xml:space="preserve">  (7)</v>
          </cell>
        </row>
        <row r="9">
          <cell r="B9" t="str">
            <v>Benefit</v>
          </cell>
          <cell r="D9" t="str">
            <v>Admissions Per 1,000</v>
          </cell>
          <cell r="G9" t="str">
            <v>Length of Stay</v>
          </cell>
          <cell r="I9" t="str">
            <v>Utilization Per 1,000</v>
          </cell>
          <cell r="L9" t="str">
            <v>Allowed Average Charge</v>
          </cell>
          <cell r="N9" t="str">
            <v>Per Member Per Month Claim Cost</v>
          </cell>
          <cell r="P9" t="str">
            <v>Copay Utilization</v>
          </cell>
          <cell r="R9" t="str">
            <v>Copay</v>
          </cell>
          <cell r="T9" t="str">
            <v>Per Member Per Month Cost Sharing Value</v>
          </cell>
          <cell r="V9" t="str">
            <v>Net Per Member Per Month Claim Cost</v>
          </cell>
          <cell r="AC9" t="str">
            <v>A</v>
          </cell>
          <cell r="AD9" t="str">
            <v>Benefit</v>
          </cell>
          <cell r="AF9" t="str">
            <v>Admissions Per 1,000</v>
          </cell>
          <cell r="AI9" t="str">
            <v>Length of Stay</v>
          </cell>
          <cell r="AK9" t="str">
            <v>Utilization Per 1,000</v>
          </cell>
          <cell r="AN9" t="str">
            <v>Allowed Average Charge</v>
          </cell>
          <cell r="AP9" t="str">
            <v>Per Member Per Month Claim Cost</v>
          </cell>
          <cell r="AR9" t="str">
            <v>Copay Utilization</v>
          </cell>
          <cell r="AT9" t="str">
            <v>Copay</v>
          </cell>
          <cell r="AV9" t="str">
            <v>Per Member Per Month Cost Sharing Value</v>
          </cell>
          <cell r="AX9" t="str">
            <v>Net Per Member Per Month Claim Cost</v>
          </cell>
        </row>
        <row r="10">
          <cell r="AC10">
            <v>1</v>
          </cell>
        </row>
        <row r="11">
          <cell r="B11" t="str">
            <v>Hospital Inpatient</v>
          </cell>
          <cell r="AC11">
            <v>1</v>
          </cell>
          <cell r="AD11" t="str">
            <v>Hospital Inpatient</v>
          </cell>
        </row>
        <row r="12">
          <cell r="B12" t="str">
            <v xml:space="preserve">    Medical</v>
          </cell>
          <cell r="D12">
            <v>22.900000000000002</v>
          </cell>
          <cell r="E12" t="str">
            <v>Admits</v>
          </cell>
          <cell r="G12">
            <v>5.03</v>
          </cell>
          <cell r="I12">
            <v>115.1</v>
          </cell>
          <cell r="J12" t="str">
            <v>Days</v>
          </cell>
          <cell r="L12">
            <v>2649.99</v>
          </cell>
          <cell r="N12">
            <v>25.44</v>
          </cell>
          <cell r="O12">
            <v>7.4186399160153974E-2</v>
          </cell>
          <cell r="P12" t="str">
            <v/>
          </cell>
          <cell r="R12" t="str">
            <v/>
          </cell>
          <cell r="T12">
            <v>0</v>
          </cell>
          <cell r="V12">
            <v>25.44</v>
          </cell>
          <cell r="W12">
            <v>7.9896988159919594E-2</v>
          </cell>
          <cell r="AC12">
            <v>1</v>
          </cell>
          <cell r="AD12" t="str">
            <v xml:space="preserve">    Medical</v>
          </cell>
          <cell r="AF12">
            <v>26.9</v>
          </cell>
          <cell r="AG12" t="str">
            <v>Admits</v>
          </cell>
          <cell r="AI12">
            <v>4.32</v>
          </cell>
          <cell r="AK12">
            <v>116.3</v>
          </cell>
          <cell r="AL12" t="str">
            <v>Days</v>
          </cell>
          <cell r="AN12">
            <v>4777.46</v>
          </cell>
          <cell r="AP12">
            <v>46.26</v>
          </cell>
          <cell r="AQ12">
            <v>9.0247566281043343E-2</v>
          </cell>
          <cell r="AR12" t="str">
            <v/>
          </cell>
          <cell r="AT12" t="str">
            <v/>
          </cell>
          <cell r="AV12">
            <v>0</v>
          </cell>
          <cell r="AX12">
            <v>46.26</v>
          </cell>
          <cell r="AY12">
            <v>9.0247566281043343E-2</v>
          </cell>
        </row>
        <row r="13">
          <cell r="B13" t="str">
            <v xml:space="preserve">    Surgical</v>
          </cell>
          <cell r="D13">
            <v>19</v>
          </cell>
          <cell r="E13" t="str">
            <v>Admits</v>
          </cell>
          <cell r="G13">
            <v>4.3899999999999997</v>
          </cell>
          <cell r="I13">
            <v>83.4</v>
          </cell>
          <cell r="J13" t="str">
            <v>Days</v>
          </cell>
          <cell r="L13">
            <v>5728.12</v>
          </cell>
          <cell r="N13">
            <v>39.82</v>
          </cell>
          <cell r="O13">
            <v>0.1161203779307127</v>
          </cell>
          <cell r="P13" t="str">
            <v xml:space="preserve"> </v>
          </cell>
          <cell r="R13" t="str">
            <v xml:space="preserve"> </v>
          </cell>
          <cell r="T13">
            <v>0</v>
          </cell>
          <cell r="V13">
            <v>39.82</v>
          </cell>
          <cell r="W13">
            <v>0.12505888634150936</v>
          </cell>
          <cell r="AC13">
            <v>1</v>
          </cell>
          <cell r="AD13" t="str">
            <v xml:space="preserve">    Surgical</v>
          </cell>
          <cell r="AF13">
            <v>21.3</v>
          </cell>
          <cell r="AG13" t="str">
            <v>Admits</v>
          </cell>
          <cell r="AI13">
            <v>4.5199999999999996</v>
          </cell>
          <cell r="AK13">
            <v>96.3</v>
          </cell>
          <cell r="AL13" t="str">
            <v>Days</v>
          </cell>
          <cell r="AN13">
            <v>8931.9</v>
          </cell>
          <cell r="AP13">
            <v>71.66</v>
          </cell>
          <cell r="AQ13">
            <v>0.13979984002809265</v>
          </cell>
          <cell r="AR13" t="str">
            <v xml:space="preserve"> </v>
          </cell>
          <cell r="AT13" t="str">
            <v xml:space="preserve"> </v>
          </cell>
          <cell r="AV13">
            <v>0</v>
          </cell>
          <cell r="AX13">
            <v>71.66</v>
          </cell>
          <cell r="AY13">
            <v>0.13979984002809265</v>
          </cell>
        </row>
        <row r="14">
          <cell r="B14" t="str">
            <v xml:space="preserve">    Psychiatric</v>
          </cell>
          <cell r="D14">
            <v>6.6</v>
          </cell>
          <cell r="E14" t="str">
            <v>Admits</v>
          </cell>
          <cell r="G14">
            <v>4.0199999999999996</v>
          </cell>
          <cell r="I14">
            <v>26.5</v>
          </cell>
          <cell r="J14" t="str">
            <v>Days</v>
          </cell>
          <cell r="L14">
            <v>922.01</v>
          </cell>
          <cell r="N14">
            <v>2.04</v>
          </cell>
          <cell r="O14">
            <v>5.9489093666161199E-3</v>
          </cell>
          <cell r="P14" t="str">
            <v xml:space="preserve"> </v>
          </cell>
          <cell r="R14" t="str">
            <v xml:space="preserve"> </v>
          </cell>
          <cell r="T14">
            <v>0</v>
          </cell>
          <cell r="V14">
            <v>2.04</v>
          </cell>
          <cell r="W14">
            <v>6.4068339562199676E-3</v>
          </cell>
          <cell r="AC14">
            <v>1</v>
          </cell>
          <cell r="AD14" t="str">
            <v xml:space="preserve">    Psychiatric</v>
          </cell>
          <cell r="AF14">
            <v>2.8</v>
          </cell>
          <cell r="AG14" t="str">
            <v>Admits</v>
          </cell>
          <cell r="AI14">
            <v>7.64</v>
          </cell>
          <cell r="AK14">
            <v>21.4</v>
          </cell>
          <cell r="AL14" t="str">
            <v>Days</v>
          </cell>
          <cell r="AN14">
            <v>1664.58</v>
          </cell>
          <cell r="AP14">
            <v>2.97</v>
          </cell>
          <cell r="AQ14">
            <v>5.7941044499502537E-3</v>
          </cell>
          <cell r="AR14" t="str">
            <v xml:space="preserve"> </v>
          </cell>
          <cell r="AT14" t="str">
            <v xml:space="preserve"> </v>
          </cell>
          <cell r="AV14">
            <v>0</v>
          </cell>
          <cell r="AX14">
            <v>2.97</v>
          </cell>
          <cell r="AY14">
            <v>5.7941044499502537E-3</v>
          </cell>
        </row>
        <row r="15">
          <cell r="B15" t="str">
            <v xml:space="preserve">    Alcohol &amp; Drug Abuse</v>
          </cell>
          <cell r="D15">
            <v>1</v>
          </cell>
          <cell r="E15" t="str">
            <v>Admits</v>
          </cell>
          <cell r="G15">
            <v>15.9</v>
          </cell>
          <cell r="I15">
            <v>15.9</v>
          </cell>
          <cell r="J15" t="str">
            <v>Days</v>
          </cell>
          <cell r="L15">
            <v>487.6</v>
          </cell>
          <cell r="N15">
            <v>0.65</v>
          </cell>
          <cell r="O15">
            <v>1.8954858275982737E-3</v>
          </cell>
          <cell r="P15" t="str">
            <v xml:space="preserve"> </v>
          </cell>
          <cell r="R15" t="str">
            <v xml:space="preserve"> </v>
          </cell>
          <cell r="T15">
            <v>0</v>
          </cell>
          <cell r="V15">
            <v>0.65</v>
          </cell>
          <cell r="W15">
            <v>2.0413931723249896E-3</v>
          </cell>
          <cell r="AC15">
            <v>1</v>
          </cell>
          <cell r="AD15" t="str">
            <v xml:space="preserve">    Alcohol &amp; Drug Abuse</v>
          </cell>
          <cell r="AF15">
            <v>1.6</v>
          </cell>
          <cell r="AG15" t="str">
            <v>Admits</v>
          </cell>
          <cell r="AI15">
            <v>8.69</v>
          </cell>
          <cell r="AK15">
            <v>13.9</v>
          </cell>
          <cell r="AL15" t="str">
            <v>Days</v>
          </cell>
          <cell r="AN15">
            <v>944.53</v>
          </cell>
          <cell r="AP15">
            <v>1.0900000000000001</v>
          </cell>
          <cell r="AQ15">
            <v>2.126455841900935E-3</v>
          </cell>
          <cell r="AR15" t="str">
            <v xml:space="preserve"> </v>
          </cell>
          <cell r="AT15" t="str">
            <v xml:space="preserve"> </v>
          </cell>
          <cell r="AV15">
            <v>0</v>
          </cell>
          <cell r="AX15">
            <v>1.0900000000000001</v>
          </cell>
          <cell r="AY15">
            <v>2.126455841900935E-3</v>
          </cell>
        </row>
        <row r="16">
          <cell r="B16" t="str">
            <v xml:space="preserve">    Maternity</v>
          </cell>
          <cell r="D16">
            <v>11.7</v>
          </cell>
          <cell r="E16" t="str">
            <v>Admits</v>
          </cell>
          <cell r="G16">
            <v>3.11</v>
          </cell>
          <cell r="I16">
            <v>36.4</v>
          </cell>
          <cell r="J16" t="str">
            <v>Days</v>
          </cell>
          <cell r="L16">
            <v>3578.69</v>
          </cell>
          <cell r="N16">
            <v>10.85</v>
          </cell>
          <cell r="O16">
            <v>3.1640032660678871E-2</v>
          </cell>
          <cell r="P16" t="str">
            <v xml:space="preserve"> </v>
          </cell>
          <cell r="R16" t="str">
            <v xml:space="preserve"> </v>
          </cell>
          <cell r="T16">
            <v>0</v>
          </cell>
          <cell r="V16">
            <v>10.85</v>
          </cell>
          <cell r="W16">
            <v>3.4075562953424829E-2</v>
          </cell>
          <cell r="AC16">
            <v>1</v>
          </cell>
          <cell r="AD16" t="str">
            <v xml:space="preserve">    Maternity</v>
          </cell>
          <cell r="AF16">
            <v>12.5</v>
          </cell>
          <cell r="AG16" t="str">
            <v>Admits</v>
          </cell>
          <cell r="AI16">
            <v>2.58</v>
          </cell>
          <cell r="AK16">
            <v>32.299999999999997</v>
          </cell>
          <cell r="AL16" t="str">
            <v>Days</v>
          </cell>
          <cell r="AN16">
            <v>4097.76</v>
          </cell>
          <cell r="AP16">
            <v>11.01</v>
          </cell>
          <cell r="AQ16">
            <v>2.1479154880118617E-2</v>
          </cell>
          <cell r="AR16" t="str">
            <v xml:space="preserve"> </v>
          </cell>
          <cell r="AT16" t="str">
            <v xml:space="preserve"> </v>
          </cell>
          <cell r="AV16">
            <v>0</v>
          </cell>
          <cell r="AX16">
            <v>11.01</v>
          </cell>
          <cell r="AY16">
            <v>2.1479154880118617E-2</v>
          </cell>
        </row>
        <row r="17">
          <cell r="B17" t="str">
            <v xml:space="preserve">    Skilled Nursing Care</v>
          </cell>
          <cell r="D17">
            <v>1.2</v>
          </cell>
          <cell r="E17" t="str">
            <v>Admits</v>
          </cell>
          <cell r="G17">
            <v>12.67</v>
          </cell>
          <cell r="I17">
            <v>15.2</v>
          </cell>
          <cell r="J17" t="str">
            <v>Days</v>
          </cell>
          <cell r="L17">
            <v>423.51</v>
          </cell>
          <cell r="N17">
            <v>0.54</v>
          </cell>
          <cell r="O17">
            <v>1.5747113029277967E-3</v>
          </cell>
          <cell r="P17" t="str">
            <v xml:space="preserve"> </v>
          </cell>
          <cell r="R17" t="str">
            <v xml:space="preserve"> </v>
          </cell>
          <cell r="T17">
            <v>0</v>
          </cell>
          <cell r="V17">
            <v>0.54</v>
          </cell>
          <cell r="W17">
            <v>1.6959266354699915E-3</v>
          </cell>
          <cell r="AC17">
            <v>1</v>
          </cell>
          <cell r="AD17" t="str">
            <v xml:space="preserve">    Skilled Nursing Care</v>
          </cell>
          <cell r="AF17">
            <v>0.7</v>
          </cell>
          <cell r="AG17" t="str">
            <v>Admits</v>
          </cell>
          <cell r="AI17">
            <v>20.43</v>
          </cell>
          <cell r="AK17">
            <v>14.3</v>
          </cell>
          <cell r="AL17" t="str">
            <v>Days</v>
          </cell>
          <cell r="AN17">
            <v>821.65</v>
          </cell>
          <cell r="AP17">
            <v>0.98</v>
          </cell>
          <cell r="AQ17">
            <v>1.9118593807916661E-3</v>
          </cell>
          <cell r="AR17" t="str">
            <v xml:space="preserve"> </v>
          </cell>
          <cell r="AT17" t="str">
            <v xml:space="preserve"> </v>
          </cell>
          <cell r="AV17">
            <v>0</v>
          </cell>
          <cell r="AX17">
            <v>0.98</v>
          </cell>
          <cell r="AY17">
            <v>1.9118593807916661E-3</v>
          </cell>
        </row>
        <row r="18">
          <cell r="D18">
            <v>62.400000000000006</v>
          </cell>
          <cell r="E18" t="str">
            <v>Admits</v>
          </cell>
          <cell r="G18">
            <v>4.6900000000000004</v>
          </cell>
          <cell r="I18">
            <v>292.5</v>
          </cell>
          <cell r="J18" t="str">
            <v>Days</v>
          </cell>
          <cell r="N18">
            <v>79.340000000000018</v>
          </cell>
          <cell r="O18">
            <v>0.23136591624868777</v>
          </cell>
          <cell r="T18">
            <v>0</v>
          </cell>
          <cell r="V18">
            <v>79.340000000000018</v>
          </cell>
          <cell r="W18">
            <v>0.24917559121886879</v>
          </cell>
          <cell r="AC18">
            <v>1</v>
          </cell>
          <cell r="AF18">
            <v>65.8</v>
          </cell>
          <cell r="AG18" t="str">
            <v>Admits</v>
          </cell>
          <cell r="AI18">
            <v>4.4800000000000004</v>
          </cell>
          <cell r="AK18">
            <v>294.5</v>
          </cell>
          <cell r="AL18" t="str">
            <v>Days</v>
          </cell>
          <cell r="AP18">
            <v>133.96999999999997</v>
          </cell>
          <cell r="AQ18">
            <v>0.26135898086189741</v>
          </cell>
          <cell r="AV18">
            <v>0</v>
          </cell>
          <cell r="AX18">
            <v>133.96999999999997</v>
          </cell>
          <cell r="AY18">
            <v>0.26135898086189741</v>
          </cell>
        </row>
        <row r="19">
          <cell r="AC19">
            <v>1</v>
          </cell>
        </row>
        <row r="20">
          <cell r="B20" t="str">
            <v>Hospital Outpatient</v>
          </cell>
          <cell r="AC20">
            <v>1</v>
          </cell>
          <cell r="AD20" t="str">
            <v>Hospital Outpatient</v>
          </cell>
        </row>
        <row r="21">
          <cell r="B21" t="str">
            <v xml:space="preserve">    Emergency Room</v>
          </cell>
          <cell r="I21">
            <v>206</v>
          </cell>
          <cell r="J21" t="str">
            <v>Cases</v>
          </cell>
          <cell r="L21">
            <v>802.87</v>
          </cell>
          <cell r="N21">
            <v>13.78</v>
          </cell>
          <cell r="O21">
            <v>4.0184299545083395E-2</v>
          </cell>
          <cell r="P21">
            <v>206</v>
          </cell>
          <cell r="R21">
            <v>250</v>
          </cell>
          <cell r="T21">
            <v>4.29</v>
          </cell>
          <cell r="V21">
            <v>9.4899999999999984</v>
          </cell>
          <cell r="W21">
            <v>2.9804340315944845E-2</v>
          </cell>
          <cell r="AC21">
            <v>1</v>
          </cell>
          <cell r="AD21" t="str">
            <v xml:space="preserve">    Emergency Room</v>
          </cell>
          <cell r="AK21">
            <v>0</v>
          </cell>
          <cell r="AL21" t="str">
            <v>Cases</v>
          </cell>
          <cell r="AN21">
            <v>1088.3800000000001</v>
          </cell>
          <cell r="AP21">
            <v>0</v>
          </cell>
          <cell r="AQ21">
            <v>0</v>
          </cell>
          <cell r="AR21" t="str">
            <v xml:space="preserve"> </v>
          </cell>
          <cell r="AT21" t="str">
            <v xml:space="preserve"> </v>
          </cell>
          <cell r="AV21">
            <v>0</v>
          </cell>
          <cell r="AX21">
            <v>0</v>
          </cell>
          <cell r="AY21">
            <v>0</v>
          </cell>
        </row>
        <row r="22">
          <cell r="B22" t="str">
            <v xml:space="preserve">    Surgery</v>
          </cell>
          <cell r="I22">
            <v>202</v>
          </cell>
          <cell r="J22" t="str">
            <v>Cases</v>
          </cell>
          <cell r="L22">
            <v>2015.68</v>
          </cell>
          <cell r="N22">
            <v>33.93</v>
          </cell>
          <cell r="O22">
            <v>9.8944360200629883E-2</v>
          </cell>
          <cell r="P22" t="str">
            <v xml:space="preserve"> </v>
          </cell>
          <cell r="R22" t="str">
            <v xml:space="preserve"> </v>
          </cell>
          <cell r="T22">
            <v>0</v>
          </cell>
          <cell r="V22">
            <v>33.93</v>
          </cell>
          <cell r="W22">
            <v>0.10656072359536446</v>
          </cell>
          <cell r="AC22">
            <v>1</v>
          </cell>
          <cell r="AD22" t="str">
            <v xml:space="preserve">    Surgery</v>
          </cell>
          <cell r="AK22">
            <v>118</v>
          </cell>
          <cell r="AL22" t="str">
            <v>Cases</v>
          </cell>
          <cell r="AN22">
            <v>4198.37</v>
          </cell>
          <cell r="AP22">
            <v>41.28</v>
          </cell>
          <cell r="AQ22">
            <v>8.0532199223550996E-2</v>
          </cell>
          <cell r="AR22" t="str">
            <v xml:space="preserve"> </v>
          </cell>
          <cell r="AT22" t="str">
            <v xml:space="preserve"> </v>
          </cell>
          <cell r="AV22">
            <v>0</v>
          </cell>
          <cell r="AX22">
            <v>41.28</v>
          </cell>
          <cell r="AY22">
            <v>8.0532199223550996E-2</v>
          </cell>
        </row>
        <row r="23">
          <cell r="B23" t="str">
            <v xml:space="preserve">    Other</v>
          </cell>
          <cell r="I23">
            <v>1152.4000000000001</v>
          </cell>
          <cell r="J23" t="str">
            <v>Cases</v>
          </cell>
          <cell r="L23">
            <v>430.51248004165211</v>
          </cell>
          <cell r="N23">
            <v>41.34</v>
          </cell>
          <cell r="O23">
            <v>0.12055289863525021</v>
          </cell>
          <cell r="P23">
            <v>0</v>
          </cell>
          <cell r="R23" t="e">
            <v>#DIV/0!</v>
          </cell>
          <cell r="T23">
            <v>0</v>
          </cell>
          <cell r="V23">
            <v>41.34</v>
          </cell>
          <cell r="W23">
            <v>0.12983260575986935</v>
          </cell>
          <cell r="AC23">
            <v>1</v>
          </cell>
          <cell r="AD23" t="str">
            <v xml:space="preserve">    Other</v>
          </cell>
          <cell r="AK23">
            <v>1598.4</v>
          </cell>
          <cell r="AL23" t="str">
            <v>Cases</v>
          </cell>
          <cell r="AN23">
            <v>458.1291654154154</v>
          </cell>
          <cell r="AP23">
            <v>61.02</v>
          </cell>
          <cell r="AQ23">
            <v>0.11904250960806885</v>
          </cell>
          <cell r="AR23">
            <v>0</v>
          </cell>
          <cell r="AT23" t="e">
            <v>#DIV/0!</v>
          </cell>
          <cell r="AV23">
            <v>0</v>
          </cell>
          <cell r="AX23">
            <v>61.02</v>
          </cell>
          <cell r="AY23">
            <v>0.11904250960806885</v>
          </cell>
        </row>
        <row r="24">
          <cell r="N24">
            <v>89.050000000000011</v>
          </cell>
          <cell r="O24">
            <v>0.25968155838096352</v>
          </cell>
          <cell r="T24">
            <v>4.29</v>
          </cell>
          <cell r="V24">
            <v>84.76</v>
          </cell>
          <cell r="W24">
            <v>0.26619766967117864</v>
          </cell>
          <cell r="AC24">
            <v>1</v>
          </cell>
          <cell r="AP24">
            <v>102.30000000000001</v>
          </cell>
          <cell r="AQ24">
            <v>0.19957470883161987</v>
          </cell>
          <cell r="AV24">
            <v>0</v>
          </cell>
          <cell r="AX24">
            <v>102.30000000000001</v>
          </cell>
          <cell r="AY24">
            <v>0.19957470883161987</v>
          </cell>
        </row>
        <row r="25">
          <cell r="AC25">
            <v>1</v>
          </cell>
        </row>
        <row r="26">
          <cell r="B26" t="str">
            <v>Physician</v>
          </cell>
          <cell r="AC26">
            <v>1</v>
          </cell>
          <cell r="AD26" t="str">
            <v>Physician</v>
          </cell>
        </row>
        <row r="27">
          <cell r="B27" t="str">
            <v xml:space="preserve">    Inpatient Surgery</v>
          </cell>
          <cell r="I27">
            <v>27</v>
          </cell>
          <cell r="J27" t="str">
            <v>Proced.</v>
          </cell>
          <cell r="L27">
            <v>3564.46</v>
          </cell>
          <cell r="N27">
            <v>8.02</v>
          </cell>
          <cell r="O27">
            <v>2.3387378980520235E-2</v>
          </cell>
          <cell r="P27" t="str">
            <v/>
          </cell>
          <cell r="R27" t="str">
            <v/>
          </cell>
          <cell r="T27">
            <v>0</v>
          </cell>
          <cell r="V27">
            <v>8.02</v>
          </cell>
          <cell r="W27">
            <v>2.5187651141609872E-2</v>
          </cell>
          <cell r="AC27">
            <v>1</v>
          </cell>
          <cell r="AD27" t="str">
            <v xml:space="preserve">    Inpatient Surgery</v>
          </cell>
          <cell r="AK27">
            <v>63</v>
          </cell>
          <cell r="AL27" t="str">
            <v>Proced.</v>
          </cell>
          <cell r="AN27">
            <v>4317.09</v>
          </cell>
          <cell r="AP27">
            <v>22.66</v>
          </cell>
          <cell r="AQ27">
            <v>4.4206870988509339E-2</v>
          </cell>
          <cell r="AR27" t="str">
            <v/>
          </cell>
          <cell r="AT27" t="str">
            <v/>
          </cell>
          <cell r="AV27">
            <v>0</v>
          </cell>
          <cell r="AX27">
            <v>22.66</v>
          </cell>
          <cell r="AY27">
            <v>4.4206870988509339E-2</v>
          </cell>
        </row>
        <row r="28">
          <cell r="B28" t="str">
            <v xml:space="preserve">    Outpatient Surgery</v>
          </cell>
          <cell r="I28">
            <v>437</v>
          </cell>
          <cell r="J28" t="str">
            <v>Proced.</v>
          </cell>
          <cell r="L28">
            <v>588.76</v>
          </cell>
          <cell r="N28">
            <v>21.44</v>
          </cell>
          <cell r="O28">
            <v>6.2521870990318446E-2</v>
          </cell>
          <cell r="P28">
            <v>291</v>
          </cell>
          <cell r="R28">
            <v>35</v>
          </cell>
          <cell r="T28">
            <v>0.85</v>
          </cell>
          <cell r="V28">
            <v>20.59</v>
          </cell>
          <cell r="W28">
            <v>6.4665054489494667E-2</v>
          </cell>
          <cell r="AC28">
            <v>1</v>
          </cell>
          <cell r="AD28" t="str">
            <v xml:space="preserve">    Outpatient Surgery</v>
          </cell>
          <cell r="AK28">
            <v>660</v>
          </cell>
          <cell r="AL28" t="str">
            <v>Proced.</v>
          </cell>
          <cell r="AN28">
            <v>935.17</v>
          </cell>
          <cell r="AP28">
            <v>51.43</v>
          </cell>
          <cell r="AQ28">
            <v>0.10033359995317898</v>
          </cell>
          <cell r="AR28" t="str">
            <v/>
          </cell>
          <cell r="AT28" t="str">
            <v/>
          </cell>
          <cell r="AV28">
            <v>0</v>
          </cell>
          <cell r="AX28">
            <v>51.43</v>
          </cell>
          <cell r="AY28">
            <v>0.10033359995317898</v>
          </cell>
        </row>
        <row r="29">
          <cell r="B29" t="str">
            <v xml:space="preserve">    Inpatient Visits</v>
          </cell>
          <cell r="I29">
            <v>280</v>
          </cell>
          <cell r="J29" t="str">
            <v>Visits</v>
          </cell>
          <cell r="L29">
            <v>228.65</v>
          </cell>
          <cell r="N29">
            <v>5.34</v>
          </cell>
          <cell r="O29">
            <v>1.5572145106730431E-2</v>
          </cell>
          <cell r="P29" t="str">
            <v/>
          </cell>
          <cell r="R29" t="str">
            <v/>
          </cell>
          <cell r="T29">
            <v>0</v>
          </cell>
          <cell r="V29">
            <v>5.34</v>
          </cell>
          <cell r="W29">
            <v>1.6770830061869916E-2</v>
          </cell>
          <cell r="AC29">
            <v>1</v>
          </cell>
          <cell r="AD29" t="str">
            <v xml:space="preserve">    Inpatient Visits</v>
          </cell>
          <cell r="AK29">
            <v>247</v>
          </cell>
          <cell r="AL29" t="str">
            <v>Visits</v>
          </cell>
          <cell r="AN29">
            <v>266.13</v>
          </cell>
          <cell r="AP29">
            <v>5.48</v>
          </cell>
          <cell r="AQ29">
            <v>1.069080551707993E-2</v>
          </cell>
          <cell r="AR29" t="str">
            <v/>
          </cell>
          <cell r="AT29" t="str">
            <v/>
          </cell>
          <cell r="AV29">
            <v>0</v>
          </cell>
          <cell r="AX29">
            <v>5.48</v>
          </cell>
          <cell r="AY29">
            <v>1.069080551707993E-2</v>
          </cell>
        </row>
        <row r="30">
          <cell r="B30" t="str">
            <v xml:space="preserve">    Office/Home Visits</v>
          </cell>
          <cell r="I30">
            <v>2926</v>
          </cell>
          <cell r="J30" t="str">
            <v>Visits</v>
          </cell>
          <cell r="L30">
            <v>145.62</v>
          </cell>
          <cell r="N30">
            <v>35.51</v>
          </cell>
          <cell r="O30">
            <v>0.10355184882771491</v>
          </cell>
          <cell r="P30">
            <v>2926</v>
          </cell>
          <cell r="R30">
            <v>35</v>
          </cell>
          <cell r="T30">
            <v>8.5299999999999994</v>
          </cell>
          <cell r="V30">
            <v>26.979999999999997</v>
          </cell>
          <cell r="W30">
            <v>8.473351967588956E-2</v>
          </cell>
          <cell r="AC30">
            <v>1</v>
          </cell>
          <cell r="AD30" t="str">
            <v xml:space="preserve">    Office/Home Visits</v>
          </cell>
          <cell r="AK30">
            <v>3357</v>
          </cell>
          <cell r="AL30" t="str">
            <v>Visits</v>
          </cell>
          <cell r="AN30">
            <v>138.27000000000001</v>
          </cell>
          <cell r="AP30">
            <v>38.68</v>
          </cell>
          <cell r="AQ30">
            <v>7.5459919233695563E-2</v>
          </cell>
          <cell r="AR30" t="str">
            <v xml:space="preserve"> </v>
          </cell>
          <cell r="AT30" t="str">
            <v xml:space="preserve"> </v>
          </cell>
          <cell r="AV30">
            <v>0</v>
          </cell>
          <cell r="AX30">
            <v>38.68</v>
          </cell>
          <cell r="AY30">
            <v>7.5459919233695563E-2</v>
          </cell>
        </row>
        <row r="31">
          <cell r="B31" t="str">
            <v xml:space="preserve">    Other</v>
          </cell>
          <cell r="I31">
            <v>7397.5</v>
          </cell>
          <cell r="J31" t="str">
            <v>Visits</v>
          </cell>
          <cell r="L31">
            <v>153.92701412639406</v>
          </cell>
          <cell r="N31">
            <v>94.89</v>
          </cell>
          <cell r="O31">
            <v>0.27671176950892334</v>
          </cell>
          <cell r="P31">
            <v>3716</v>
          </cell>
          <cell r="R31">
            <v>34.998495694294945</v>
          </cell>
          <cell r="T31">
            <v>10.84</v>
          </cell>
          <cell r="V31">
            <v>84.05</v>
          </cell>
          <cell r="W31">
            <v>0.26396784020602365</v>
          </cell>
          <cell r="AC31">
            <v>1</v>
          </cell>
          <cell r="AD31" t="str">
            <v xml:space="preserve">    Other</v>
          </cell>
          <cell r="AK31">
            <v>12481.2</v>
          </cell>
          <cell r="AL31" t="str">
            <v>Visits</v>
          </cell>
          <cell r="AN31">
            <v>129.47686961189629</v>
          </cell>
          <cell r="AP31">
            <v>134.66999999999999</v>
          </cell>
          <cell r="AQ31">
            <v>0.26272459470532006</v>
          </cell>
          <cell r="AR31">
            <v>0</v>
          </cell>
          <cell r="AT31" t="e">
            <v>#DIV/0!</v>
          </cell>
          <cell r="AV31">
            <v>0</v>
          </cell>
          <cell r="AX31">
            <v>134.66999999999999</v>
          </cell>
          <cell r="AY31">
            <v>0.26272459470532006</v>
          </cell>
        </row>
        <row r="32">
          <cell r="N32">
            <v>165.2</v>
          </cell>
          <cell r="O32">
            <v>0.48174501341420733</v>
          </cell>
          <cell r="T32">
            <v>20.22</v>
          </cell>
          <cell r="V32">
            <v>144.97999999999999</v>
          </cell>
          <cell r="W32">
            <v>0.45532489557488764</v>
          </cell>
          <cell r="AC32">
            <v>1</v>
          </cell>
          <cell r="AP32">
            <v>252.92</v>
          </cell>
          <cell r="AQ32">
            <v>0.49341579039778388</v>
          </cell>
          <cell r="AV32">
            <v>0</v>
          </cell>
          <cell r="AX32">
            <v>252.92</v>
          </cell>
          <cell r="AY32">
            <v>0.49341579039778388</v>
          </cell>
        </row>
        <row r="33">
          <cell r="AC33">
            <v>1</v>
          </cell>
        </row>
        <row r="34">
          <cell r="B34" t="str">
            <v>Other</v>
          </cell>
          <cell r="AC34">
            <v>1</v>
          </cell>
          <cell r="AD34" t="str">
            <v>Other</v>
          </cell>
        </row>
        <row r="35">
          <cell r="B35" t="str">
            <v xml:space="preserve">    Prescription Drugs</v>
          </cell>
          <cell r="I35">
            <v>12860</v>
          </cell>
          <cell r="J35" t="str">
            <v>Scripts</v>
          </cell>
          <cell r="L35">
            <v>75.31</v>
          </cell>
          <cell r="N35">
            <v>0</v>
          </cell>
          <cell r="O35">
            <v>0</v>
          </cell>
          <cell r="P35">
            <v>12860</v>
          </cell>
          <cell r="R35">
            <v>21.99</v>
          </cell>
          <cell r="T35">
            <v>23.57</v>
          </cell>
          <cell r="V35">
            <v>0</v>
          </cell>
          <cell r="W35">
            <v>0</v>
          </cell>
          <cell r="AC35">
            <v>1</v>
          </cell>
          <cell r="AD35" t="str">
            <v xml:space="preserve">    Prescription Drugs</v>
          </cell>
          <cell r="AK35">
            <v>0</v>
          </cell>
          <cell r="AL35" t="str">
            <v>Scripts</v>
          </cell>
          <cell r="AN35">
            <v>93.7</v>
          </cell>
          <cell r="AP35">
            <v>0</v>
          </cell>
          <cell r="AQ35">
            <v>0</v>
          </cell>
          <cell r="AR35" t="str">
            <v xml:space="preserve"> </v>
          </cell>
          <cell r="AT35" t="str">
            <v xml:space="preserve"> </v>
          </cell>
          <cell r="AV35">
            <v>0</v>
          </cell>
          <cell r="AX35">
            <v>0</v>
          </cell>
          <cell r="AY35">
            <v>0</v>
          </cell>
        </row>
        <row r="36">
          <cell r="B36" t="str">
            <v xml:space="preserve">    Other</v>
          </cell>
          <cell r="I36">
            <v>277</v>
          </cell>
          <cell r="J36" t="str">
            <v>Units</v>
          </cell>
          <cell r="L36">
            <v>404.23552346570392</v>
          </cell>
          <cell r="N36">
            <v>9.33</v>
          </cell>
          <cell r="O36">
            <v>2.7207511956141375E-2</v>
          </cell>
          <cell r="P36">
            <v>0</v>
          </cell>
          <cell r="R36" t="e">
            <v>#DIV/0!</v>
          </cell>
          <cell r="T36">
            <v>0</v>
          </cell>
          <cell r="V36">
            <v>9.33</v>
          </cell>
          <cell r="W36">
            <v>2.9301843535064851E-2</v>
          </cell>
          <cell r="AC36">
            <v>1</v>
          </cell>
          <cell r="AD36" t="str">
            <v xml:space="preserve">    Other</v>
          </cell>
          <cell r="AK36">
            <v>809</v>
          </cell>
          <cell r="AL36" t="str">
            <v>Units</v>
          </cell>
          <cell r="AN36">
            <v>347.05070457354759</v>
          </cell>
          <cell r="AP36">
            <v>23.4</v>
          </cell>
          <cell r="AQ36">
            <v>4.5650519908698964E-2</v>
          </cell>
          <cell r="AR36">
            <v>0</v>
          </cell>
          <cell r="AT36" t="e">
            <v>#DIV/0!</v>
          </cell>
          <cell r="AV36">
            <v>0</v>
          </cell>
          <cell r="AX36">
            <v>23.4</v>
          </cell>
          <cell r="AY36">
            <v>4.5650519908698964E-2</v>
          </cell>
        </row>
        <row r="37">
          <cell r="B37" t="str">
            <v>Other - Total</v>
          </cell>
          <cell r="N37">
            <v>9.33</v>
          </cell>
          <cell r="O37">
            <v>2.7207511956141375E-2</v>
          </cell>
          <cell r="T37">
            <v>0</v>
          </cell>
          <cell r="V37">
            <v>9.33</v>
          </cell>
          <cell r="W37">
            <v>2.9301843535064851E-2</v>
          </cell>
          <cell r="AC37">
            <v>1</v>
          </cell>
          <cell r="AD37" t="str">
            <v>Other - Total</v>
          </cell>
          <cell r="AP37">
            <v>23.4</v>
          </cell>
          <cell r="AQ37">
            <v>4.5650519908698964E-2</v>
          </cell>
          <cell r="AV37">
            <v>0</v>
          </cell>
          <cell r="AX37">
            <v>23.4</v>
          </cell>
          <cell r="AY37">
            <v>4.5650519908698964E-2</v>
          </cell>
        </row>
        <row r="38">
          <cell r="AC38">
            <v>1</v>
          </cell>
        </row>
        <row r="39">
          <cell r="B39" t="str">
            <v>Total Medical Cost</v>
          </cell>
          <cell r="N39">
            <v>342.92</v>
          </cell>
          <cell r="O39">
            <v>1</v>
          </cell>
          <cell r="T39">
            <v>24.509999999999998</v>
          </cell>
          <cell r="V39">
            <v>318.41000000000003</v>
          </cell>
          <cell r="W39">
            <v>1</v>
          </cell>
          <cell r="AC39">
            <v>1</v>
          </cell>
          <cell r="AD39" t="str">
            <v>Total Medical Cost</v>
          </cell>
          <cell r="AP39">
            <v>512.58999999999992</v>
          </cell>
          <cell r="AQ39">
            <v>1</v>
          </cell>
          <cell r="AV39">
            <v>0</v>
          </cell>
          <cell r="AX39">
            <v>512.58999999999992</v>
          </cell>
          <cell r="AY39">
            <v>1</v>
          </cell>
        </row>
        <row r="40">
          <cell r="AC40">
            <v>1</v>
          </cell>
        </row>
        <row r="41">
          <cell r="B41" t="str">
            <v>Utilization Adjustment Value</v>
          </cell>
          <cell r="V41">
            <v>-38.56</v>
          </cell>
          <cell r="AC41">
            <v>1</v>
          </cell>
          <cell r="AD41" t="str">
            <v>Utilization Adjustment Value</v>
          </cell>
          <cell r="AX41">
            <v>-71.760000000000005</v>
          </cell>
        </row>
        <row r="42">
          <cell r="B42" t="str">
            <v>Value of $2,500 Deductible</v>
          </cell>
          <cell r="V42">
            <v>-75.180000000000007</v>
          </cell>
          <cell r="AC42">
            <v>1</v>
          </cell>
          <cell r="AD42" t="str">
            <v>Value of $2,500 Deductible</v>
          </cell>
          <cell r="AX42">
            <v>-98.12</v>
          </cell>
        </row>
        <row r="43">
          <cell r="B43" t="str">
            <v>Value of 20% Coinsurance</v>
          </cell>
          <cell r="V43">
            <v>-32.33</v>
          </cell>
          <cell r="AC43">
            <v>1</v>
          </cell>
          <cell r="AD43" t="str">
            <v>Value of 40% Coinsurance</v>
          </cell>
          <cell r="AX43">
            <v>-137.09</v>
          </cell>
        </row>
        <row r="44">
          <cell r="B44" t="str">
            <v>Value of $1,237 Out-of-Pocket Maximum</v>
          </cell>
          <cell r="V44">
            <v>19.899999999999999</v>
          </cell>
          <cell r="AC44">
            <v>1</v>
          </cell>
          <cell r="AD44" t="str">
            <v>Value of $1,500 Out-of-Pocket Maximum</v>
          </cell>
          <cell r="AX44">
            <v>108.43</v>
          </cell>
        </row>
        <row r="45">
          <cell r="B45" t="str">
            <v>Value of Annual Maximum</v>
          </cell>
          <cell r="V45">
            <v>0</v>
          </cell>
          <cell r="AC45">
            <v>1</v>
          </cell>
          <cell r="AD45" t="str">
            <v>Value of Annual Maximum</v>
          </cell>
          <cell r="AX45">
            <v>0</v>
          </cell>
        </row>
        <row r="46">
          <cell r="B46" t="str">
            <v>Total Medical Cost After Deductible and Coinsurance</v>
          </cell>
          <cell r="V46">
            <v>192.24000000000004</v>
          </cell>
          <cell r="AC46">
            <v>1</v>
          </cell>
          <cell r="AD46" t="str">
            <v>Total Medical Cost After Deductible and Coinsurance</v>
          </cell>
          <cell r="AX46">
            <v>314.0499999999999</v>
          </cell>
        </row>
        <row r="47">
          <cell r="AC47">
            <v>1</v>
          </cell>
        </row>
        <row r="48">
          <cell r="B48" t="str">
            <v>Retention (0% of Premium)</v>
          </cell>
          <cell r="V48">
            <v>0</v>
          </cell>
          <cell r="AC48">
            <v>1</v>
          </cell>
          <cell r="AD48" t="str">
            <v>Retention (0% of Premium)</v>
          </cell>
          <cell r="AX48">
            <v>0</v>
          </cell>
        </row>
        <row r="49">
          <cell r="B49" t="str">
            <v>Retention - Fixed PMPM</v>
          </cell>
          <cell r="V49">
            <v>6.92</v>
          </cell>
          <cell r="AC49">
            <v>1</v>
          </cell>
          <cell r="AD49" t="str">
            <v>Retention - Fixed PMPM</v>
          </cell>
          <cell r="AX49">
            <v>6.92</v>
          </cell>
        </row>
        <row r="50">
          <cell r="B50" t="str">
            <v>Total Premium</v>
          </cell>
          <cell r="V50">
            <v>199.16000000000003</v>
          </cell>
          <cell r="AC50">
            <v>1</v>
          </cell>
          <cell r="AD50" t="str">
            <v>Total Premium</v>
          </cell>
          <cell r="AX50">
            <v>320.96999999999991</v>
          </cell>
        </row>
        <row r="51">
          <cell r="AC51">
            <v>1</v>
          </cell>
        </row>
        <row r="52">
          <cell r="AC52">
            <v>0</v>
          </cell>
        </row>
        <row r="53">
          <cell r="AC53">
            <v>1</v>
          </cell>
        </row>
        <row r="54">
          <cell r="AC54">
            <v>1</v>
          </cell>
        </row>
        <row r="55">
          <cell r="AC55">
            <v>1</v>
          </cell>
        </row>
        <row r="56">
          <cell r="AC56">
            <v>1</v>
          </cell>
        </row>
        <row r="57">
          <cell r="AC57">
            <v>0</v>
          </cell>
        </row>
        <row r="58">
          <cell r="AC58">
            <v>0</v>
          </cell>
        </row>
      </sheetData>
      <sheetData sheetId="8" refreshError="1">
        <row r="1">
          <cell r="AV1" t="str">
            <v>OUT OF NETWORK SUMMARY</v>
          </cell>
          <cell r="BS1" t="str">
            <v>OUT OF NETWORK SUMMARY</v>
          </cell>
        </row>
        <row r="2">
          <cell r="B2" t="str">
            <v>HPHC Projected 2009 Pricing Model</v>
          </cell>
          <cell r="Y2" t="str">
            <v>HPHC Projected 2009 Pricing Model</v>
          </cell>
          <cell r="AW2" t="str">
            <v>HPHC Projected 2009 Pricing Model</v>
          </cell>
          <cell r="BT2" t="str">
            <v>HPHC Projected 2009 Pricing Model</v>
          </cell>
        </row>
        <row r="3">
          <cell r="B3" t="str">
            <v>Estimated Medical Cost as of July 1, 2009</v>
          </cell>
          <cell r="Y3" t="str">
            <v>Estimated Medical Cost as of July 1, 2009</v>
          </cell>
          <cell r="AW3" t="str">
            <v>Estimated Medical Cost as of July 1, 2009</v>
          </cell>
          <cell r="BT3" t="str">
            <v>Estimated Medical Cost as of July 1, 2009</v>
          </cell>
        </row>
        <row r="4">
          <cell r="B4" t="str">
            <v>Based on HPHC At Risk CY07 Exp</v>
          </cell>
          <cell r="Y4" t="str">
            <v>Based on HPHC At Risk CY07 Exp</v>
          </cell>
          <cell r="AW4" t="str">
            <v>Based on HPHC At Risk CY07 Exp</v>
          </cell>
          <cell r="BT4" t="str">
            <v>Based on HPHC At Risk CY07 Exp</v>
          </cell>
        </row>
        <row r="5">
          <cell r="B5" t="str">
            <v>Net Medical Cost</v>
          </cell>
          <cell r="Y5" t="str">
            <v>Net Medical Cost</v>
          </cell>
          <cell r="AW5" t="str">
            <v>Net Medical Cost</v>
          </cell>
          <cell r="BT5" t="str">
            <v>Net Medical Cost</v>
          </cell>
        </row>
        <row r="7">
          <cell r="I7" t="str">
            <v>(1)</v>
          </cell>
          <cell r="L7" t="str">
            <v>(2)</v>
          </cell>
          <cell r="N7" t="str">
            <v>(3)</v>
          </cell>
          <cell r="P7" t="str">
            <v xml:space="preserve">  (4)</v>
          </cell>
          <cell r="R7" t="str">
            <v xml:space="preserve">  (5)</v>
          </cell>
          <cell r="T7" t="str">
            <v xml:space="preserve">  (6)</v>
          </cell>
          <cell r="V7" t="str">
            <v xml:space="preserve">  (7)</v>
          </cell>
          <cell r="AF7" t="str">
            <v>(1)</v>
          </cell>
          <cell r="AI7" t="str">
            <v>(2)</v>
          </cell>
          <cell r="AK7" t="str">
            <v>(3)</v>
          </cell>
          <cell r="AM7" t="str">
            <v xml:space="preserve">  (4)</v>
          </cell>
          <cell r="AO7" t="str">
            <v xml:space="preserve">  (5)</v>
          </cell>
          <cell r="AQ7" t="str">
            <v xml:space="preserve">  (6)</v>
          </cell>
          <cell r="AS7" t="str">
            <v xml:space="preserve">  (7)</v>
          </cell>
          <cell r="BD7" t="str">
            <v>(1)</v>
          </cell>
          <cell r="BG7" t="str">
            <v>(2)</v>
          </cell>
          <cell r="BI7" t="str">
            <v>(3)</v>
          </cell>
          <cell r="BK7" t="str">
            <v xml:space="preserve">  (4)</v>
          </cell>
          <cell r="BM7" t="str">
            <v xml:space="preserve">  (5)</v>
          </cell>
          <cell r="BO7" t="str">
            <v xml:space="preserve">  (6)</v>
          </cell>
          <cell r="BQ7" t="str">
            <v xml:space="preserve">  (7)</v>
          </cell>
          <cell r="CA7" t="str">
            <v>(1)</v>
          </cell>
          <cell r="CD7" t="str">
            <v>(2)</v>
          </cell>
          <cell r="CF7" t="str">
            <v>(3)</v>
          </cell>
          <cell r="CH7" t="str">
            <v xml:space="preserve">  (4)</v>
          </cell>
          <cell r="CJ7" t="str">
            <v xml:space="preserve">  (5)</v>
          </cell>
          <cell r="CL7" t="str">
            <v xml:space="preserve">  (6)</v>
          </cell>
          <cell r="CN7" t="str">
            <v xml:space="preserve">  (7)</v>
          </cell>
        </row>
        <row r="9">
          <cell r="B9" t="str">
            <v>Benefit</v>
          </cell>
          <cell r="D9" t="str">
            <v>Admissions Per 1,000</v>
          </cell>
          <cell r="G9" t="str">
            <v>Length of Stay</v>
          </cell>
          <cell r="I9" t="str">
            <v>Utilization Per 1,000</v>
          </cell>
          <cell r="L9" t="str">
            <v>Allowed Average Charge</v>
          </cell>
          <cell r="N9" t="str">
            <v>Per Member Per Month Claim Cost</v>
          </cell>
          <cell r="P9" t="str">
            <v>Copay Utilization</v>
          </cell>
          <cell r="R9" t="str">
            <v>Copay</v>
          </cell>
          <cell r="T9" t="str">
            <v>Per Member Per Month Cost Sharing Value</v>
          </cell>
          <cell r="V9" t="str">
            <v>Net Per Member Per Month Claim Cost</v>
          </cell>
          <cell r="X9" t="str">
            <v>A</v>
          </cell>
          <cell r="Y9" t="str">
            <v>Benefit</v>
          </cell>
          <cell r="AA9" t="str">
            <v>Admissions Per 1,000</v>
          </cell>
          <cell r="AD9" t="str">
            <v>Length of Stay</v>
          </cell>
          <cell r="AF9" t="str">
            <v>Utilization Per 1,000</v>
          </cell>
          <cell r="AI9" t="str">
            <v>Allowed Average Charge</v>
          </cell>
          <cell r="AK9" t="str">
            <v>Per Member Per Month Claim Cost</v>
          </cell>
          <cell r="AM9" t="str">
            <v>Copay Utilization</v>
          </cell>
          <cell r="AO9" t="str">
            <v>Copay</v>
          </cell>
          <cell r="AQ9" t="str">
            <v>Per Member Per Month Cost Sharing Value</v>
          </cell>
          <cell r="AS9" t="str">
            <v>Net Per Member Per Month Claim Cost</v>
          </cell>
          <cell r="AV9" t="str">
            <v>A</v>
          </cell>
          <cell r="AW9" t="str">
            <v>Benefit</v>
          </cell>
          <cell r="AY9" t="str">
            <v>Admissions Per 1,000</v>
          </cell>
          <cell r="BB9" t="str">
            <v>Length of Stay</v>
          </cell>
          <cell r="BD9" t="str">
            <v>Utilization Per 1,000</v>
          </cell>
          <cell r="BG9" t="str">
            <v>Allowed Average Charge</v>
          </cell>
          <cell r="BI9" t="str">
            <v>Per Member Per Month Claim Cost</v>
          </cell>
          <cell r="BK9" t="str">
            <v>Copay Utilization</v>
          </cell>
          <cell r="BM9" t="str">
            <v>Copay</v>
          </cell>
          <cell r="BO9" t="str">
            <v>Per Member Per Month Cost Sharing Value</v>
          </cell>
          <cell r="BQ9" t="str">
            <v>Net Per Member Per Month Claim Cost</v>
          </cell>
          <cell r="BS9" t="str">
            <v>A</v>
          </cell>
          <cell r="BT9" t="str">
            <v>Benefit</v>
          </cell>
          <cell r="BV9" t="str">
            <v>Admissions Per 1,000</v>
          </cell>
          <cell r="BY9" t="str">
            <v>Length of Stay</v>
          </cell>
          <cell r="CA9" t="str">
            <v>Utilization Per 1,000</v>
          </cell>
          <cell r="CD9" t="str">
            <v>Allowed Average Charge</v>
          </cell>
          <cell r="CF9" t="str">
            <v>Per Member Per Month Claim Cost</v>
          </cell>
          <cell r="CH9" t="str">
            <v>Copay Utilization</v>
          </cell>
          <cell r="CJ9" t="str">
            <v>Copay</v>
          </cell>
          <cell r="CL9" t="str">
            <v>Per Member Per Month Cost Sharing Value</v>
          </cell>
          <cell r="CN9" t="str">
            <v>Net Per Member Per Month Claim Cost</v>
          </cell>
        </row>
        <row r="10">
          <cell r="X10">
            <v>1</v>
          </cell>
          <cell r="AV10">
            <v>1</v>
          </cell>
          <cell r="BS10">
            <v>1</v>
          </cell>
        </row>
        <row r="11">
          <cell r="B11" t="str">
            <v>Hospital Inpatient</v>
          </cell>
          <cell r="X11">
            <v>1</v>
          </cell>
          <cell r="Y11" t="str">
            <v>Hospital Inpatient</v>
          </cell>
          <cell r="AV11">
            <v>1</v>
          </cell>
          <cell r="AW11" t="str">
            <v>Hospital Inpatient</v>
          </cell>
          <cell r="BS11">
            <v>1</v>
          </cell>
          <cell r="BT11" t="str">
            <v>Hospital Inpatient</v>
          </cell>
        </row>
        <row r="12">
          <cell r="B12" t="str">
            <v xml:space="preserve">    Medical</v>
          </cell>
          <cell r="D12">
            <v>23.2</v>
          </cell>
          <cell r="E12" t="str">
            <v>Admits</v>
          </cell>
          <cell r="G12">
            <v>5.03</v>
          </cell>
          <cell r="I12">
            <v>116.7</v>
          </cell>
          <cell r="J12" t="str">
            <v>Days</v>
          </cell>
          <cell r="L12">
            <v>2649.99</v>
          </cell>
          <cell r="N12">
            <v>25.76</v>
          </cell>
          <cell r="O12">
            <v>6.9224981188863818E-2</v>
          </cell>
          <cell r="P12" t="str">
            <v/>
          </cell>
          <cell r="R12" t="str">
            <v/>
          </cell>
          <cell r="V12">
            <v>25.76</v>
          </cell>
          <cell r="W12">
            <v>6.9224981188863818E-2</v>
          </cell>
          <cell r="X12">
            <v>1</v>
          </cell>
          <cell r="Y12" t="str">
            <v xml:space="preserve">    Medical</v>
          </cell>
          <cell r="AA12">
            <v>23.2</v>
          </cell>
          <cell r="AB12" t="str">
            <v>Admits</v>
          </cell>
          <cell r="AD12">
            <v>5.03</v>
          </cell>
          <cell r="AF12">
            <v>116.7</v>
          </cell>
          <cell r="AG12" t="str">
            <v>Days</v>
          </cell>
          <cell r="AI12">
            <v>2649.99</v>
          </cell>
          <cell r="AK12">
            <v>25.76</v>
          </cell>
          <cell r="AM12" t="str">
            <v/>
          </cell>
          <cell r="AO12" t="str">
            <v/>
          </cell>
          <cell r="AQ12" t="str">
            <v/>
          </cell>
          <cell r="AS12">
            <v>25.76</v>
          </cell>
          <cell r="AV12">
            <v>1</v>
          </cell>
          <cell r="AW12" t="str">
            <v xml:space="preserve">    Medical</v>
          </cell>
          <cell r="AY12">
            <v>27.2</v>
          </cell>
          <cell r="AZ12" t="str">
            <v>Admits</v>
          </cell>
          <cell r="BB12">
            <v>4.34</v>
          </cell>
          <cell r="BD12">
            <v>118.1</v>
          </cell>
          <cell r="BE12" t="str">
            <v>Days</v>
          </cell>
          <cell r="BG12">
            <v>4776.8100000000004</v>
          </cell>
          <cell r="BI12">
            <v>47.01</v>
          </cell>
          <cell r="BJ12">
            <v>9.5108035931051216E-2</v>
          </cell>
          <cell r="BK12" t="str">
            <v/>
          </cell>
          <cell r="BM12" t="str">
            <v/>
          </cell>
          <cell r="BQ12">
            <v>47.01</v>
          </cell>
          <cell r="BR12">
            <v>9.5108035931051216E-2</v>
          </cell>
          <cell r="BS12">
            <v>1</v>
          </cell>
          <cell r="BT12" t="str">
            <v xml:space="preserve">    Medical</v>
          </cell>
          <cell r="BV12">
            <v>27.2</v>
          </cell>
          <cell r="BW12" t="str">
            <v>Admits</v>
          </cell>
          <cell r="BY12">
            <v>4.34</v>
          </cell>
          <cell r="CA12">
            <v>118.1</v>
          </cell>
          <cell r="CB12" t="str">
            <v>Days</v>
          </cell>
          <cell r="CD12">
            <v>4776.8100000000004</v>
          </cell>
          <cell r="CF12">
            <v>46.99</v>
          </cell>
          <cell r="CH12" t="str">
            <v/>
          </cell>
          <cell r="CJ12" t="str">
            <v/>
          </cell>
          <cell r="CL12" t="str">
            <v/>
          </cell>
          <cell r="CN12">
            <v>46.99</v>
          </cell>
        </row>
        <row r="13">
          <cell r="B13" t="str">
            <v xml:space="preserve">    Surgical</v>
          </cell>
          <cell r="D13">
            <v>19.3</v>
          </cell>
          <cell r="E13" t="str">
            <v>Admits</v>
          </cell>
          <cell r="G13">
            <v>4.38</v>
          </cell>
          <cell r="I13">
            <v>84.6</v>
          </cell>
          <cell r="J13" t="str">
            <v>Days</v>
          </cell>
          <cell r="L13">
            <v>5728.12</v>
          </cell>
          <cell r="N13">
            <v>40.35</v>
          </cell>
          <cell r="O13">
            <v>0.10843276362463723</v>
          </cell>
          <cell r="P13" t="str">
            <v xml:space="preserve"> </v>
          </cell>
          <cell r="R13" t="str">
            <v xml:space="preserve"> </v>
          </cell>
          <cell r="V13">
            <v>40.35</v>
          </cell>
          <cell r="W13">
            <v>0.10843276362463723</v>
          </cell>
          <cell r="X13">
            <v>1</v>
          </cell>
          <cell r="Y13" t="str">
            <v xml:space="preserve">    Surgical</v>
          </cell>
          <cell r="AA13">
            <v>19.3</v>
          </cell>
          <cell r="AB13" t="str">
            <v>Admits</v>
          </cell>
          <cell r="AD13">
            <v>4.38</v>
          </cell>
          <cell r="AF13">
            <v>84.6</v>
          </cell>
          <cell r="AG13" t="str">
            <v>Days</v>
          </cell>
          <cell r="AI13">
            <v>5728.12</v>
          </cell>
          <cell r="AK13">
            <v>40.35</v>
          </cell>
          <cell r="AM13" t="str">
            <v xml:space="preserve"> </v>
          </cell>
          <cell r="AO13" t="str">
            <v xml:space="preserve"> </v>
          </cell>
          <cell r="AQ13" t="str">
            <v xml:space="preserve"> </v>
          </cell>
          <cell r="AS13">
            <v>40.35</v>
          </cell>
          <cell r="AV13">
            <v>1</v>
          </cell>
          <cell r="AW13" t="str">
            <v xml:space="preserve">    Surgical</v>
          </cell>
          <cell r="AY13">
            <v>21.6</v>
          </cell>
          <cell r="AZ13" t="str">
            <v>Admits</v>
          </cell>
          <cell r="BB13">
            <v>4.53</v>
          </cell>
          <cell r="BD13">
            <v>97.8</v>
          </cell>
          <cell r="BE13" t="str">
            <v>Days</v>
          </cell>
          <cell r="BG13">
            <v>8931.9</v>
          </cell>
          <cell r="BI13">
            <v>72.790000000000006</v>
          </cell>
          <cell r="BJ13">
            <v>0.14726470826252328</v>
          </cell>
          <cell r="BK13" t="str">
            <v xml:space="preserve"> </v>
          </cell>
          <cell r="BM13" t="str">
            <v xml:space="preserve"> </v>
          </cell>
          <cell r="BQ13">
            <v>72.790000000000006</v>
          </cell>
          <cell r="BR13">
            <v>0.14726470826252328</v>
          </cell>
          <cell r="BS13">
            <v>1</v>
          </cell>
          <cell r="BT13" t="str">
            <v xml:space="preserve">    Surgical</v>
          </cell>
          <cell r="BV13">
            <v>21.6</v>
          </cell>
          <cell r="BW13" t="str">
            <v>Admits</v>
          </cell>
          <cell r="BY13">
            <v>4.53</v>
          </cell>
          <cell r="CA13">
            <v>97.8</v>
          </cell>
          <cell r="CB13" t="str">
            <v>Days</v>
          </cell>
          <cell r="CD13">
            <v>8931.9</v>
          </cell>
          <cell r="CF13">
            <v>72.83</v>
          </cell>
          <cell r="CH13" t="str">
            <v xml:space="preserve"> </v>
          </cell>
          <cell r="CJ13" t="str">
            <v xml:space="preserve"> </v>
          </cell>
          <cell r="CL13" t="str">
            <v xml:space="preserve"> </v>
          </cell>
          <cell r="CN13">
            <v>72.83</v>
          </cell>
        </row>
        <row r="14">
          <cell r="B14" t="str">
            <v xml:space="preserve">    Psychiatric</v>
          </cell>
          <cell r="D14">
            <v>6.7</v>
          </cell>
          <cell r="E14" t="str">
            <v>Admits</v>
          </cell>
          <cell r="G14">
            <v>4</v>
          </cell>
          <cell r="I14">
            <v>26.8</v>
          </cell>
          <cell r="J14" t="str">
            <v>Days</v>
          </cell>
          <cell r="L14">
            <v>922.01</v>
          </cell>
          <cell r="N14">
            <v>2.06</v>
          </cell>
          <cell r="O14">
            <v>5.5358486509728055E-3</v>
          </cell>
          <cell r="P14" t="str">
            <v xml:space="preserve"> </v>
          </cell>
          <cell r="R14" t="str">
            <v xml:space="preserve"> </v>
          </cell>
          <cell r="V14">
            <v>2.06</v>
          </cell>
          <cell r="W14">
            <v>5.5358486509728055E-3</v>
          </cell>
          <cell r="X14">
            <v>1</v>
          </cell>
          <cell r="Y14" t="str">
            <v xml:space="preserve">    Psychiatric</v>
          </cell>
          <cell r="AA14">
            <v>6.7</v>
          </cell>
          <cell r="AB14" t="str">
            <v>Admits</v>
          </cell>
          <cell r="AD14">
            <v>4</v>
          </cell>
          <cell r="AF14">
            <v>26.8</v>
          </cell>
          <cell r="AG14" t="str">
            <v>Days</v>
          </cell>
          <cell r="AI14">
            <v>922.01</v>
          </cell>
          <cell r="AK14">
            <v>2.06</v>
          </cell>
          <cell r="AM14" t="str">
            <v xml:space="preserve"> </v>
          </cell>
          <cell r="AO14" t="str">
            <v xml:space="preserve"> </v>
          </cell>
          <cell r="AQ14" t="str">
            <v xml:space="preserve"> </v>
          </cell>
          <cell r="AS14">
            <v>2.06</v>
          </cell>
          <cell r="AV14">
            <v>1</v>
          </cell>
          <cell r="AW14" t="str">
            <v xml:space="preserve">    Psychiatric</v>
          </cell>
          <cell r="AY14">
            <v>2.8</v>
          </cell>
          <cell r="AZ14" t="str">
            <v>Admits</v>
          </cell>
          <cell r="BB14">
            <v>7.75</v>
          </cell>
          <cell r="BD14">
            <v>21.7</v>
          </cell>
          <cell r="BE14" t="str">
            <v>Days</v>
          </cell>
          <cell r="BG14">
            <v>1664.58</v>
          </cell>
          <cell r="BI14">
            <v>3.01</v>
          </cell>
          <cell r="BJ14">
            <v>6.089665776482964E-3</v>
          </cell>
          <cell r="BK14" t="str">
            <v xml:space="preserve"> </v>
          </cell>
          <cell r="BM14" t="str">
            <v xml:space="preserve"> </v>
          </cell>
          <cell r="BQ14">
            <v>3.01</v>
          </cell>
          <cell r="BR14">
            <v>6.089665776482964E-3</v>
          </cell>
          <cell r="BS14">
            <v>1</v>
          </cell>
          <cell r="BT14" t="str">
            <v xml:space="preserve">    Psychiatric</v>
          </cell>
          <cell r="BV14">
            <v>2.8</v>
          </cell>
          <cell r="BW14" t="str">
            <v>Admits</v>
          </cell>
          <cell r="BY14">
            <v>7.75</v>
          </cell>
          <cell r="CA14">
            <v>21.7</v>
          </cell>
          <cell r="CB14" t="str">
            <v>Days</v>
          </cell>
          <cell r="CD14">
            <v>1664.58</v>
          </cell>
          <cell r="CF14">
            <v>3.01</v>
          </cell>
          <cell r="CH14" t="str">
            <v xml:space="preserve"> </v>
          </cell>
          <cell r="CJ14" t="str">
            <v xml:space="preserve"> </v>
          </cell>
          <cell r="CL14" t="str">
            <v xml:space="preserve"> </v>
          </cell>
          <cell r="CN14">
            <v>3.01</v>
          </cell>
        </row>
        <row r="15">
          <cell r="B15" t="str">
            <v xml:space="preserve">    Alcohol &amp; Drug Abuse</v>
          </cell>
          <cell r="D15">
            <v>1</v>
          </cell>
          <cell r="E15" t="str">
            <v>Admits</v>
          </cell>
          <cell r="G15">
            <v>16.100000000000001</v>
          </cell>
          <cell r="I15">
            <v>16.100000000000001</v>
          </cell>
          <cell r="J15" t="str">
            <v>Days</v>
          </cell>
          <cell r="L15">
            <v>487.6</v>
          </cell>
          <cell r="N15">
            <v>0.65</v>
          </cell>
          <cell r="O15">
            <v>1.7467483607438465E-3</v>
          </cell>
          <cell r="P15" t="str">
            <v xml:space="preserve"> </v>
          </cell>
          <cell r="R15" t="str">
            <v xml:space="preserve"> </v>
          </cell>
          <cell r="V15">
            <v>0.65</v>
          </cell>
          <cell r="W15">
            <v>1.7467483607438465E-3</v>
          </cell>
          <cell r="X15">
            <v>1</v>
          </cell>
          <cell r="Y15" t="str">
            <v xml:space="preserve">    Alcohol &amp; Drug Abuse</v>
          </cell>
          <cell r="AA15">
            <v>1</v>
          </cell>
          <cell r="AB15" t="str">
            <v>Admits</v>
          </cell>
          <cell r="AD15">
            <v>16.100000000000001</v>
          </cell>
          <cell r="AF15">
            <v>16.100000000000001</v>
          </cell>
          <cell r="AG15" t="str">
            <v>Days</v>
          </cell>
          <cell r="AI15">
            <v>487.6</v>
          </cell>
          <cell r="AK15">
            <v>0.65</v>
          </cell>
          <cell r="AM15" t="str">
            <v xml:space="preserve"> </v>
          </cell>
          <cell r="AO15" t="str">
            <v xml:space="preserve"> </v>
          </cell>
          <cell r="AQ15" t="str">
            <v xml:space="preserve"> </v>
          </cell>
          <cell r="AS15">
            <v>0.65</v>
          </cell>
          <cell r="AV15">
            <v>1</v>
          </cell>
          <cell r="AW15" t="str">
            <v xml:space="preserve">    Alcohol &amp; Drug Abuse</v>
          </cell>
          <cell r="AY15">
            <v>1.6</v>
          </cell>
          <cell r="AZ15" t="str">
            <v>Admits</v>
          </cell>
          <cell r="BB15">
            <v>8.81</v>
          </cell>
          <cell r="BD15">
            <v>14.1</v>
          </cell>
          <cell r="BE15" t="str">
            <v>Days</v>
          </cell>
          <cell r="BG15">
            <v>944.53</v>
          </cell>
          <cell r="BI15">
            <v>1.1100000000000001</v>
          </cell>
          <cell r="BJ15">
            <v>2.2456907016266086E-3</v>
          </cell>
          <cell r="BK15" t="str">
            <v xml:space="preserve"> </v>
          </cell>
          <cell r="BM15" t="str">
            <v xml:space="preserve"> </v>
          </cell>
          <cell r="BQ15">
            <v>1.1100000000000001</v>
          </cell>
          <cell r="BR15">
            <v>2.2456907016266086E-3</v>
          </cell>
          <cell r="BS15">
            <v>1</v>
          </cell>
          <cell r="BT15" t="str">
            <v xml:space="preserve">    Alcohol &amp; Drug Abuse</v>
          </cell>
          <cell r="BV15">
            <v>1.6</v>
          </cell>
          <cell r="BW15" t="str">
            <v>Admits</v>
          </cell>
          <cell r="BY15">
            <v>8.81</v>
          </cell>
          <cell r="CA15">
            <v>14.1</v>
          </cell>
          <cell r="CB15" t="str">
            <v>Days</v>
          </cell>
          <cell r="CD15">
            <v>944.53</v>
          </cell>
          <cell r="CF15">
            <v>1.1100000000000001</v>
          </cell>
          <cell r="CH15" t="str">
            <v xml:space="preserve"> </v>
          </cell>
          <cell r="CJ15" t="str">
            <v xml:space="preserve"> </v>
          </cell>
          <cell r="CL15" t="str">
            <v xml:space="preserve"> </v>
          </cell>
          <cell r="CN15">
            <v>1.1100000000000001</v>
          </cell>
        </row>
        <row r="16">
          <cell r="B16" t="str">
            <v xml:space="preserve">    Maternity</v>
          </cell>
          <cell r="D16">
            <v>11.7</v>
          </cell>
          <cell r="E16" t="str">
            <v>Admits</v>
          </cell>
          <cell r="G16">
            <v>3.15</v>
          </cell>
          <cell r="I16">
            <v>36.9</v>
          </cell>
          <cell r="J16" t="str">
            <v>Days</v>
          </cell>
          <cell r="L16">
            <v>3578.69</v>
          </cell>
          <cell r="N16">
            <v>10.99</v>
          </cell>
          <cell r="O16">
            <v>2.9533483822422879E-2</v>
          </cell>
          <cell r="P16" t="str">
            <v xml:space="preserve"> </v>
          </cell>
          <cell r="R16" t="str">
            <v xml:space="preserve"> </v>
          </cell>
          <cell r="V16">
            <v>10.99</v>
          </cell>
          <cell r="W16">
            <v>2.9533483822422879E-2</v>
          </cell>
          <cell r="X16">
            <v>1</v>
          </cell>
          <cell r="Y16" t="str">
            <v xml:space="preserve">    Maternity</v>
          </cell>
          <cell r="AA16">
            <v>11.7</v>
          </cell>
          <cell r="AB16" t="str">
            <v>Admits</v>
          </cell>
          <cell r="AD16">
            <v>3.15</v>
          </cell>
          <cell r="AF16">
            <v>36.9</v>
          </cell>
          <cell r="AG16" t="str">
            <v>Days</v>
          </cell>
          <cell r="AI16">
            <v>3578.69</v>
          </cell>
          <cell r="AK16">
            <v>10.99</v>
          </cell>
          <cell r="AM16" t="str">
            <v xml:space="preserve"> </v>
          </cell>
          <cell r="AO16" t="str">
            <v xml:space="preserve"> </v>
          </cell>
          <cell r="AQ16" t="str">
            <v xml:space="preserve"> </v>
          </cell>
          <cell r="AS16">
            <v>10.99</v>
          </cell>
          <cell r="AV16">
            <v>1</v>
          </cell>
          <cell r="AW16" t="str">
            <v xml:space="preserve">    Maternity</v>
          </cell>
          <cell r="AY16">
            <v>12.6</v>
          </cell>
          <cell r="AZ16" t="str">
            <v>Admits</v>
          </cell>
          <cell r="BB16">
            <v>2.6</v>
          </cell>
          <cell r="BD16">
            <v>32.799999999999997</v>
          </cell>
          <cell r="BE16" t="str">
            <v>Days</v>
          </cell>
          <cell r="BG16">
            <v>4097.76</v>
          </cell>
          <cell r="BI16">
            <v>11.2</v>
          </cell>
          <cell r="BJ16">
            <v>2.2659221493890099E-2</v>
          </cell>
          <cell r="BK16" t="str">
            <v xml:space="preserve"> </v>
          </cell>
          <cell r="BM16" t="str">
            <v xml:space="preserve"> </v>
          </cell>
          <cell r="BQ16">
            <v>11.2</v>
          </cell>
          <cell r="BR16">
            <v>2.2659221493890099E-2</v>
          </cell>
          <cell r="BS16">
            <v>1</v>
          </cell>
          <cell r="BT16" t="str">
            <v xml:space="preserve">    Maternity</v>
          </cell>
          <cell r="BV16">
            <v>12.6</v>
          </cell>
          <cell r="BW16" t="str">
            <v>Admits</v>
          </cell>
          <cell r="BY16">
            <v>2.6</v>
          </cell>
          <cell r="CA16">
            <v>32.799999999999997</v>
          </cell>
          <cell r="CB16" t="str">
            <v>Days</v>
          </cell>
          <cell r="CD16">
            <v>4097.76</v>
          </cell>
          <cell r="CF16">
            <v>11.19</v>
          </cell>
          <cell r="CH16" t="str">
            <v xml:space="preserve"> </v>
          </cell>
          <cell r="CJ16" t="str">
            <v xml:space="preserve"> </v>
          </cell>
          <cell r="CL16" t="str">
            <v xml:space="preserve"> </v>
          </cell>
          <cell r="CN16">
            <v>11.19</v>
          </cell>
        </row>
        <row r="17">
          <cell r="B17" t="str">
            <v xml:space="preserve">    Skilled Nursing Care</v>
          </cell>
          <cell r="D17">
            <v>1.2</v>
          </cell>
          <cell r="E17" t="str">
            <v>Admits</v>
          </cell>
          <cell r="G17">
            <v>12.83</v>
          </cell>
          <cell r="I17">
            <v>15.4</v>
          </cell>
          <cell r="J17" t="str">
            <v>Days</v>
          </cell>
          <cell r="L17">
            <v>423.51</v>
          </cell>
          <cell r="N17">
            <v>0.54</v>
          </cell>
          <cell r="O17">
            <v>1.4511447920025802E-3</v>
          </cell>
          <cell r="P17" t="str">
            <v xml:space="preserve"> </v>
          </cell>
          <cell r="R17" t="str">
            <v xml:space="preserve"> </v>
          </cell>
          <cell r="V17">
            <v>0.54</v>
          </cell>
          <cell r="W17">
            <v>1.4511447920025802E-3</v>
          </cell>
          <cell r="X17">
            <v>1</v>
          </cell>
          <cell r="Y17" t="str">
            <v xml:space="preserve">    Skilled Nursing Care</v>
          </cell>
          <cell r="AA17">
            <v>1.2</v>
          </cell>
          <cell r="AB17" t="str">
            <v>Admits</v>
          </cell>
          <cell r="AD17">
            <v>12.83</v>
          </cell>
          <cell r="AF17">
            <v>15.4</v>
          </cell>
          <cell r="AG17" t="str">
            <v>Days</v>
          </cell>
          <cell r="AI17">
            <v>423.51</v>
          </cell>
          <cell r="AK17">
            <v>0.54</v>
          </cell>
          <cell r="AM17" t="str">
            <v xml:space="preserve"> </v>
          </cell>
          <cell r="AO17" t="str">
            <v xml:space="preserve"> </v>
          </cell>
          <cell r="AQ17" t="str">
            <v xml:space="preserve"> </v>
          </cell>
          <cell r="AS17">
            <v>0.54</v>
          </cell>
          <cell r="AV17">
            <v>1</v>
          </cell>
          <cell r="AW17" t="str">
            <v xml:space="preserve">    Skilled Nursing Care</v>
          </cell>
          <cell r="AY17">
            <v>0.7</v>
          </cell>
          <cell r="AZ17" t="str">
            <v>Admits</v>
          </cell>
          <cell r="BB17">
            <v>20.71</v>
          </cell>
          <cell r="BD17">
            <v>14.5</v>
          </cell>
          <cell r="BE17" t="str">
            <v>Days</v>
          </cell>
          <cell r="BG17">
            <v>821.65</v>
          </cell>
          <cell r="BI17">
            <v>0.99</v>
          </cell>
          <cell r="BJ17">
            <v>2.0029133284777856E-3</v>
          </cell>
          <cell r="BK17" t="str">
            <v xml:space="preserve"> </v>
          </cell>
          <cell r="BM17" t="str">
            <v xml:space="preserve"> </v>
          </cell>
          <cell r="BQ17">
            <v>0.99</v>
          </cell>
          <cell r="BR17">
            <v>2.0029133284777856E-3</v>
          </cell>
          <cell r="BS17">
            <v>1</v>
          </cell>
          <cell r="BT17" t="str">
            <v xml:space="preserve">    Skilled Nursing Care</v>
          </cell>
          <cell r="BV17">
            <v>0.7</v>
          </cell>
          <cell r="BW17" t="str">
            <v>Admits</v>
          </cell>
          <cell r="BY17">
            <v>20.71</v>
          </cell>
          <cell r="CA17">
            <v>14.5</v>
          </cell>
          <cell r="CB17" t="str">
            <v>Days</v>
          </cell>
          <cell r="CD17">
            <v>821.65</v>
          </cell>
          <cell r="CF17">
            <v>0.99</v>
          </cell>
          <cell r="CH17" t="str">
            <v xml:space="preserve"> </v>
          </cell>
          <cell r="CJ17" t="str">
            <v xml:space="preserve"> </v>
          </cell>
          <cell r="CL17" t="str">
            <v xml:space="preserve"> </v>
          </cell>
          <cell r="CN17">
            <v>0.99</v>
          </cell>
        </row>
        <row r="18">
          <cell r="D18">
            <v>63.1</v>
          </cell>
          <cell r="E18" t="str">
            <v>Admits</v>
          </cell>
          <cell r="G18">
            <v>4.7</v>
          </cell>
          <cell r="I18">
            <v>296.5</v>
          </cell>
          <cell r="J18" t="str">
            <v>Days</v>
          </cell>
          <cell r="N18">
            <v>80.350000000000009</v>
          </cell>
          <cell r="O18">
            <v>0.21592497043964318</v>
          </cell>
          <cell r="T18">
            <v>0</v>
          </cell>
          <cell r="V18">
            <v>80.350000000000009</v>
          </cell>
          <cell r="W18">
            <v>0.21592497043964318</v>
          </cell>
          <cell r="X18">
            <v>1</v>
          </cell>
          <cell r="AA18">
            <v>63.1</v>
          </cell>
          <cell r="AB18" t="str">
            <v>Admits</v>
          </cell>
          <cell r="AD18">
            <v>4.7</v>
          </cell>
          <cell r="AF18">
            <v>296.5</v>
          </cell>
          <cell r="AG18" t="str">
            <v>Days</v>
          </cell>
          <cell r="AK18">
            <v>80.349999999999994</v>
          </cell>
          <cell r="AQ18">
            <v>0</v>
          </cell>
          <cell r="AS18">
            <v>80.349999999999994</v>
          </cell>
          <cell r="AV18">
            <v>1</v>
          </cell>
          <cell r="AY18">
            <v>63.1</v>
          </cell>
          <cell r="AZ18" t="str">
            <v>Admits</v>
          </cell>
          <cell r="BB18">
            <v>4.7</v>
          </cell>
          <cell r="BD18">
            <v>296.5</v>
          </cell>
          <cell r="BE18" t="str">
            <v>Days</v>
          </cell>
          <cell r="BI18">
            <v>136.11000000000001</v>
          </cell>
          <cell r="BJ18">
            <v>0.27537023549405198</v>
          </cell>
          <cell r="BO18">
            <v>0</v>
          </cell>
          <cell r="BQ18">
            <v>136.11000000000001</v>
          </cell>
          <cell r="BR18">
            <v>0.27537023549405198</v>
          </cell>
          <cell r="BS18">
            <v>1</v>
          </cell>
          <cell r="BV18">
            <v>66.5</v>
          </cell>
          <cell r="BW18" t="str">
            <v>Admits</v>
          </cell>
          <cell r="BY18">
            <v>4.5</v>
          </cell>
          <cell r="CA18">
            <v>299</v>
          </cell>
          <cell r="CB18" t="str">
            <v>Days</v>
          </cell>
          <cell r="CF18">
            <v>136.12</v>
          </cell>
          <cell r="CL18">
            <v>0</v>
          </cell>
          <cell r="CN18">
            <v>136.12</v>
          </cell>
        </row>
        <row r="19">
          <cell r="X19">
            <v>1</v>
          </cell>
          <cell r="AV19">
            <v>1</v>
          </cell>
          <cell r="BS19">
            <v>1</v>
          </cell>
        </row>
        <row r="20">
          <cell r="B20" t="str">
            <v>Hospital Outpatient</v>
          </cell>
          <cell r="X20">
            <v>1</v>
          </cell>
          <cell r="Y20" t="str">
            <v>Hospital Outpatient</v>
          </cell>
          <cell r="AV20">
            <v>1</v>
          </cell>
          <cell r="AW20" t="str">
            <v>Hospital Outpatient</v>
          </cell>
          <cell r="BS20">
            <v>1</v>
          </cell>
          <cell r="BT20" t="str">
            <v>Hospital Outpatient</v>
          </cell>
        </row>
        <row r="21">
          <cell r="B21" t="str">
            <v xml:space="preserve">    Emergency Room</v>
          </cell>
          <cell r="I21">
            <v>350</v>
          </cell>
          <cell r="J21" t="str">
            <v>Cases</v>
          </cell>
          <cell r="L21">
            <v>802.87</v>
          </cell>
          <cell r="N21">
            <v>23.42</v>
          </cell>
          <cell r="O21">
            <v>6.2936687090185975E-2</v>
          </cell>
          <cell r="P21" t="str">
            <v xml:space="preserve"> </v>
          </cell>
          <cell r="R21" t="str">
            <v xml:space="preserve"> </v>
          </cell>
          <cell r="V21">
            <v>23.42</v>
          </cell>
          <cell r="W21">
            <v>6.2936687090185975E-2</v>
          </cell>
          <cell r="X21">
            <v>1</v>
          </cell>
          <cell r="Y21" t="str">
            <v xml:space="preserve">    Emergency Room</v>
          </cell>
          <cell r="AF21">
            <v>350</v>
          </cell>
          <cell r="AG21" t="str">
            <v>Cases</v>
          </cell>
          <cell r="AI21">
            <v>802.87</v>
          </cell>
          <cell r="AK21">
            <v>23.42</v>
          </cell>
          <cell r="AM21" t="str">
            <v xml:space="preserve"> </v>
          </cell>
          <cell r="AO21" t="str">
            <v xml:space="preserve"> </v>
          </cell>
          <cell r="AQ21" t="str">
            <v xml:space="preserve"> </v>
          </cell>
          <cell r="AS21">
            <v>23.42</v>
          </cell>
          <cell r="AV21">
            <v>1</v>
          </cell>
          <cell r="AW21" t="str">
            <v xml:space="preserve">    Emergency Room</v>
          </cell>
          <cell r="BD21">
            <v>0</v>
          </cell>
          <cell r="BE21" t="str">
            <v>Cases</v>
          </cell>
          <cell r="BG21">
            <v>802.87</v>
          </cell>
          <cell r="BI21">
            <v>0</v>
          </cell>
          <cell r="BJ21">
            <v>0</v>
          </cell>
          <cell r="BK21" t="str">
            <v xml:space="preserve"> </v>
          </cell>
          <cell r="BM21" t="str">
            <v xml:space="preserve"> </v>
          </cell>
          <cell r="BQ21">
            <v>0</v>
          </cell>
          <cell r="BR21">
            <v>0</v>
          </cell>
          <cell r="BS21">
            <v>0</v>
          </cell>
          <cell r="BT21" t="str">
            <v xml:space="preserve">    Emergency Room</v>
          </cell>
          <cell r="CA21">
            <v>0</v>
          </cell>
          <cell r="CB21" t="str">
            <v>Cases</v>
          </cell>
          <cell r="CD21">
            <v>1088.3800000000001</v>
          </cell>
          <cell r="CF21">
            <v>0</v>
          </cell>
          <cell r="CH21" t="str">
            <v xml:space="preserve"> </v>
          </cell>
          <cell r="CJ21" t="str">
            <v xml:space="preserve"> </v>
          </cell>
          <cell r="CL21" t="str">
            <v xml:space="preserve"> </v>
          </cell>
          <cell r="CN21">
            <v>0</v>
          </cell>
        </row>
        <row r="22">
          <cell r="B22" t="str">
            <v xml:space="preserve">    Surgery</v>
          </cell>
          <cell r="I22">
            <v>206</v>
          </cell>
          <cell r="J22" t="str">
            <v>Cases</v>
          </cell>
          <cell r="L22">
            <v>2015.68</v>
          </cell>
          <cell r="N22">
            <v>34.6</v>
          </cell>
          <cell r="O22">
            <v>9.2980758894980128E-2</v>
          </cell>
          <cell r="P22" t="str">
            <v xml:space="preserve"> </v>
          </cell>
          <cell r="R22" t="str">
            <v xml:space="preserve"> </v>
          </cell>
          <cell r="V22">
            <v>34.6</v>
          </cell>
          <cell r="W22">
            <v>9.2980758894980128E-2</v>
          </cell>
          <cell r="X22">
            <v>1</v>
          </cell>
          <cell r="Y22" t="str">
            <v xml:space="preserve">    Surgery</v>
          </cell>
          <cell r="AF22">
            <v>206</v>
          </cell>
          <cell r="AG22" t="str">
            <v>Cases</v>
          </cell>
          <cell r="AI22">
            <v>2015.68</v>
          </cell>
          <cell r="AK22">
            <v>34.6</v>
          </cell>
          <cell r="AM22" t="str">
            <v xml:space="preserve"> </v>
          </cell>
          <cell r="AO22" t="str">
            <v xml:space="preserve"> </v>
          </cell>
          <cell r="AQ22" t="str">
            <v xml:space="preserve"> </v>
          </cell>
          <cell r="AS22">
            <v>34.6</v>
          </cell>
          <cell r="AV22">
            <v>1</v>
          </cell>
          <cell r="AW22" t="str">
            <v xml:space="preserve">    Surgery</v>
          </cell>
          <cell r="BD22">
            <v>119</v>
          </cell>
          <cell r="BE22" t="str">
            <v>Cases</v>
          </cell>
          <cell r="BG22">
            <v>2015.68</v>
          </cell>
          <cell r="BI22">
            <v>19.989999999999998</v>
          </cell>
          <cell r="BJ22">
            <v>4.0442664077041349E-2</v>
          </cell>
          <cell r="BK22" t="str">
            <v xml:space="preserve"> </v>
          </cell>
          <cell r="BM22" t="str">
            <v xml:space="preserve"> </v>
          </cell>
          <cell r="BQ22">
            <v>19.989999999999998</v>
          </cell>
          <cell r="BR22">
            <v>4.0442664077041349E-2</v>
          </cell>
          <cell r="BS22">
            <v>1</v>
          </cell>
          <cell r="BT22" t="str">
            <v xml:space="preserve">    Surgery</v>
          </cell>
          <cell r="CA22">
            <v>119</v>
          </cell>
          <cell r="CB22" t="str">
            <v>Cases</v>
          </cell>
          <cell r="CD22">
            <v>4198.37</v>
          </cell>
          <cell r="CF22">
            <v>41.63</v>
          </cell>
          <cell r="CH22" t="str">
            <v xml:space="preserve"> </v>
          </cell>
          <cell r="CJ22" t="str">
            <v xml:space="preserve"> </v>
          </cell>
          <cell r="CL22" t="str">
            <v xml:space="preserve"> </v>
          </cell>
          <cell r="CN22">
            <v>41.63</v>
          </cell>
        </row>
        <row r="23">
          <cell r="B23" t="str">
            <v xml:space="preserve">    Other</v>
          </cell>
          <cell r="I23">
            <v>1170.5999999999999</v>
          </cell>
          <cell r="J23" t="str">
            <v>Cases</v>
          </cell>
          <cell r="L23">
            <v>430.04613702374849</v>
          </cell>
          <cell r="N23">
            <v>41.95</v>
          </cell>
          <cell r="O23">
            <v>0.11273245189723748</v>
          </cell>
          <cell r="R23" t="str">
            <v/>
          </cell>
          <cell r="V23">
            <v>41.95</v>
          </cell>
          <cell r="W23">
            <v>0.11273245189723748</v>
          </cell>
          <cell r="X23">
            <v>1</v>
          </cell>
          <cell r="Y23" t="str">
            <v xml:space="preserve">    Radiology</v>
          </cell>
          <cell r="AF23">
            <v>517</v>
          </cell>
          <cell r="AG23" t="str">
            <v>Cases</v>
          </cell>
          <cell r="AI23">
            <v>488.2</v>
          </cell>
          <cell r="AK23">
            <v>21.03</v>
          </cell>
          <cell r="AM23" t="str">
            <v/>
          </cell>
          <cell r="AO23" t="str">
            <v/>
          </cell>
          <cell r="AQ23" t="str">
            <v/>
          </cell>
          <cell r="AS23">
            <v>21.03</v>
          </cell>
          <cell r="AV23">
            <v>1</v>
          </cell>
          <cell r="AW23" t="str">
            <v xml:space="preserve">    Other</v>
          </cell>
          <cell r="BD23">
            <v>1622.7</v>
          </cell>
          <cell r="BE23" t="str">
            <v>Cases</v>
          </cell>
          <cell r="BG23">
            <v>458.33720281013115</v>
          </cell>
          <cell r="BI23">
            <v>61.98</v>
          </cell>
          <cell r="BJ23">
            <v>0.12539451323136683</v>
          </cell>
          <cell r="BM23" t="str">
            <v/>
          </cell>
          <cell r="BQ23">
            <v>61.98</v>
          </cell>
          <cell r="BR23">
            <v>0.12539451323136683</v>
          </cell>
          <cell r="BS23">
            <v>1</v>
          </cell>
          <cell r="BT23" t="str">
            <v xml:space="preserve">    Radiology</v>
          </cell>
          <cell r="CA23">
            <v>415</v>
          </cell>
          <cell r="CB23" t="str">
            <v>Cases</v>
          </cell>
          <cell r="CD23">
            <v>740.24</v>
          </cell>
          <cell r="CF23">
            <v>25.6</v>
          </cell>
          <cell r="CH23" t="str">
            <v/>
          </cell>
          <cell r="CJ23" t="str">
            <v/>
          </cell>
          <cell r="CL23" t="str">
            <v/>
          </cell>
          <cell r="CN23">
            <v>25.6</v>
          </cell>
        </row>
        <row r="24">
          <cell r="N24">
            <v>99.97</v>
          </cell>
          <cell r="O24">
            <v>0.26864989788240357</v>
          </cell>
          <cell r="T24">
            <v>0</v>
          </cell>
          <cell r="V24">
            <v>99.97</v>
          </cell>
          <cell r="W24">
            <v>0.26864989788240357</v>
          </cell>
          <cell r="Y24" t="str">
            <v xml:space="preserve">    Pathology</v>
          </cell>
          <cell r="AF24">
            <v>460</v>
          </cell>
          <cell r="AG24" t="str">
            <v>Cases</v>
          </cell>
          <cell r="AI24">
            <v>299.86</v>
          </cell>
          <cell r="AK24">
            <v>11.49</v>
          </cell>
          <cell r="AM24" t="str">
            <v xml:space="preserve"> </v>
          </cell>
          <cell r="AO24" t="str">
            <v xml:space="preserve"> </v>
          </cell>
          <cell r="AQ24" t="str">
            <v xml:space="preserve"> </v>
          </cell>
          <cell r="AS24">
            <v>11.49</v>
          </cell>
          <cell r="AV24">
            <v>1</v>
          </cell>
          <cell r="BI24">
            <v>81.97</v>
          </cell>
          <cell r="BJ24">
            <v>0.16583717730840819</v>
          </cell>
          <cell r="BO24">
            <v>0</v>
          </cell>
          <cell r="BQ24">
            <v>81.97</v>
          </cell>
          <cell r="BR24">
            <v>0.16583717730840819</v>
          </cell>
          <cell r="BT24" t="str">
            <v xml:space="preserve">    Pathology</v>
          </cell>
          <cell r="CA24">
            <v>587</v>
          </cell>
          <cell r="CB24" t="str">
            <v>Cases</v>
          </cell>
          <cell r="CD24">
            <v>181.63</v>
          </cell>
          <cell r="CF24">
            <v>8.8800000000000008</v>
          </cell>
          <cell r="CH24" t="str">
            <v xml:space="preserve"> </v>
          </cell>
          <cell r="CJ24" t="str">
            <v xml:space="preserve"> </v>
          </cell>
          <cell r="CL24" t="str">
            <v xml:space="preserve"> </v>
          </cell>
          <cell r="CN24">
            <v>8.8800000000000008</v>
          </cell>
        </row>
        <row r="25">
          <cell r="X25">
            <v>1</v>
          </cell>
          <cell r="Y25" t="str">
            <v xml:space="preserve">    Pharmacy and Blood</v>
          </cell>
          <cell r="AF25">
            <v>62</v>
          </cell>
          <cell r="AG25" t="str">
            <v>Cases</v>
          </cell>
          <cell r="AI25">
            <v>1100.58</v>
          </cell>
          <cell r="AK25">
            <v>5.69</v>
          </cell>
          <cell r="AM25" t="str">
            <v xml:space="preserve"> </v>
          </cell>
          <cell r="AO25" t="str">
            <v xml:space="preserve"> </v>
          </cell>
          <cell r="AQ25" t="str">
            <v xml:space="preserve"> </v>
          </cell>
          <cell r="AS25">
            <v>5.69</v>
          </cell>
          <cell r="AV25">
            <v>1</v>
          </cell>
          <cell r="BS25">
            <v>1</v>
          </cell>
          <cell r="BT25" t="str">
            <v xml:space="preserve">    Pharmacy and Blood</v>
          </cell>
          <cell r="CA25">
            <v>103</v>
          </cell>
          <cell r="CB25" t="str">
            <v>Cases</v>
          </cell>
          <cell r="CD25">
            <v>754.75</v>
          </cell>
          <cell r="CF25">
            <v>6.48</v>
          </cell>
          <cell r="CH25" t="str">
            <v xml:space="preserve"> </v>
          </cell>
          <cell r="CJ25" t="str">
            <v xml:space="preserve"> </v>
          </cell>
          <cell r="CL25" t="str">
            <v xml:space="preserve"> </v>
          </cell>
          <cell r="CN25">
            <v>6.48</v>
          </cell>
        </row>
        <row r="26">
          <cell r="B26" t="str">
            <v>Physician</v>
          </cell>
          <cell r="X26">
            <v>1</v>
          </cell>
          <cell r="Y26" t="str">
            <v xml:space="preserve">    Cardiovascular</v>
          </cell>
          <cell r="AF26">
            <v>15</v>
          </cell>
          <cell r="AG26" t="str">
            <v>Cases</v>
          </cell>
          <cell r="AI26">
            <v>120.54</v>
          </cell>
          <cell r="AK26">
            <v>0.15</v>
          </cell>
          <cell r="AM26" t="str">
            <v xml:space="preserve"> </v>
          </cell>
          <cell r="AO26" t="str">
            <v xml:space="preserve"> </v>
          </cell>
          <cell r="AQ26" t="str">
            <v xml:space="preserve"> </v>
          </cell>
          <cell r="AS26">
            <v>0.15</v>
          </cell>
          <cell r="AV26">
            <v>1</v>
          </cell>
          <cell r="AW26" t="str">
            <v>Physician</v>
          </cell>
          <cell r="BS26">
            <v>1</v>
          </cell>
          <cell r="BT26" t="str">
            <v xml:space="preserve">    Cardiovascular</v>
          </cell>
          <cell r="CA26">
            <v>50</v>
          </cell>
          <cell r="CB26" t="str">
            <v>Cases</v>
          </cell>
          <cell r="CD26">
            <v>852.12</v>
          </cell>
          <cell r="CF26">
            <v>3.55</v>
          </cell>
          <cell r="CH26" t="str">
            <v xml:space="preserve"> </v>
          </cell>
          <cell r="CJ26" t="str">
            <v xml:space="preserve"> </v>
          </cell>
          <cell r="CL26" t="str">
            <v xml:space="preserve"> </v>
          </cell>
          <cell r="CN26">
            <v>3.55</v>
          </cell>
        </row>
        <row r="27">
          <cell r="B27" t="str">
            <v xml:space="preserve">    Inpatient Surgery</v>
          </cell>
          <cell r="I27">
            <v>28</v>
          </cell>
          <cell r="J27" t="str">
            <v>Proced.</v>
          </cell>
          <cell r="L27">
            <v>3553.37</v>
          </cell>
          <cell r="N27">
            <v>8.2899999999999991</v>
          </cell>
          <cell r="O27">
            <v>2.2277759862409974E-2</v>
          </cell>
          <cell r="P27" t="str">
            <v/>
          </cell>
          <cell r="R27" t="str">
            <v/>
          </cell>
          <cell r="V27">
            <v>8.2899999999999991</v>
          </cell>
          <cell r="W27">
            <v>2.2277759862409974E-2</v>
          </cell>
          <cell r="X27">
            <v>1</v>
          </cell>
          <cell r="Y27" t="str">
            <v xml:space="preserve">    PT/OT/ST</v>
          </cell>
          <cell r="AF27">
            <v>50</v>
          </cell>
          <cell r="AG27" t="str">
            <v>Cases</v>
          </cell>
          <cell r="AI27">
            <v>216.81</v>
          </cell>
          <cell r="AK27">
            <v>0.9</v>
          </cell>
          <cell r="AM27" t="str">
            <v xml:space="preserve"> </v>
          </cell>
          <cell r="AO27" t="str">
            <v xml:space="preserve"> </v>
          </cell>
          <cell r="AQ27" t="str">
            <v xml:space="preserve"> </v>
          </cell>
          <cell r="AS27">
            <v>0.9</v>
          </cell>
          <cell r="AV27">
            <v>1</v>
          </cell>
          <cell r="AW27" t="str">
            <v xml:space="preserve">    Inpatient Surgery</v>
          </cell>
          <cell r="BD27">
            <v>64</v>
          </cell>
          <cell r="BE27" t="str">
            <v>Proced.</v>
          </cell>
          <cell r="BG27">
            <v>4321</v>
          </cell>
          <cell r="BI27">
            <v>23.05</v>
          </cell>
          <cell r="BJ27">
            <v>4.6633487092336327E-2</v>
          </cell>
          <cell r="BK27" t="str">
            <v/>
          </cell>
          <cell r="BM27" t="str">
            <v/>
          </cell>
          <cell r="BQ27">
            <v>23.05</v>
          </cell>
          <cell r="BR27">
            <v>4.6633487092336327E-2</v>
          </cell>
          <cell r="BS27">
            <v>1</v>
          </cell>
          <cell r="BT27" t="str">
            <v xml:space="preserve">    PT/OT/ST</v>
          </cell>
          <cell r="CA27">
            <v>131</v>
          </cell>
          <cell r="CB27" t="str">
            <v>Cases</v>
          </cell>
          <cell r="CD27">
            <v>230.49</v>
          </cell>
          <cell r="CF27">
            <v>2.52</v>
          </cell>
          <cell r="CH27" t="str">
            <v xml:space="preserve"> </v>
          </cell>
          <cell r="CJ27" t="str">
            <v xml:space="preserve"> </v>
          </cell>
          <cell r="CL27" t="str">
            <v xml:space="preserve"> </v>
          </cell>
          <cell r="CN27">
            <v>2.52</v>
          </cell>
        </row>
        <row r="28">
          <cell r="B28" t="str">
            <v xml:space="preserve">    Outpatient Surgery</v>
          </cell>
          <cell r="I28">
            <v>443</v>
          </cell>
          <cell r="J28" t="str">
            <v>Proced.</v>
          </cell>
          <cell r="L28">
            <v>588.79</v>
          </cell>
          <cell r="N28">
            <v>21.74</v>
          </cell>
          <cell r="O28">
            <v>5.8422014403955717E-2</v>
          </cell>
          <cell r="P28" t="str">
            <v/>
          </cell>
          <cell r="R28" t="str">
            <v/>
          </cell>
          <cell r="V28">
            <v>21.74</v>
          </cell>
          <cell r="W28">
            <v>5.8422014403955717E-2</v>
          </cell>
          <cell r="X28">
            <v>1</v>
          </cell>
          <cell r="Y28" t="str">
            <v xml:space="preserve">    Other</v>
          </cell>
          <cell r="AF28">
            <v>53</v>
          </cell>
          <cell r="AG28" t="str">
            <v>Cases</v>
          </cell>
          <cell r="AI28">
            <v>444.12</v>
          </cell>
          <cell r="AK28">
            <v>1.96</v>
          </cell>
          <cell r="AM28" t="str">
            <v xml:space="preserve"> </v>
          </cell>
          <cell r="AO28" t="str">
            <v xml:space="preserve"> </v>
          </cell>
          <cell r="AQ28" t="str">
            <v xml:space="preserve"> </v>
          </cell>
          <cell r="AS28">
            <v>1.96</v>
          </cell>
          <cell r="AV28">
            <v>1</v>
          </cell>
          <cell r="AW28" t="str">
            <v xml:space="preserve">    Outpatient Surgery</v>
          </cell>
          <cell r="BD28">
            <v>669</v>
          </cell>
          <cell r="BE28" t="str">
            <v>Proced.</v>
          </cell>
          <cell r="BG28">
            <v>936.21</v>
          </cell>
          <cell r="BI28">
            <v>52.19</v>
          </cell>
          <cell r="BJ28">
            <v>0.10558792587197539</v>
          </cell>
          <cell r="BK28" t="str">
            <v/>
          </cell>
          <cell r="BM28" t="str">
            <v/>
          </cell>
          <cell r="BQ28">
            <v>52.19</v>
          </cell>
          <cell r="BR28">
            <v>0.10558792587197539</v>
          </cell>
          <cell r="BS28">
            <v>1</v>
          </cell>
          <cell r="BT28" t="str">
            <v xml:space="preserve">    Other</v>
          </cell>
          <cell r="CA28">
            <v>322</v>
          </cell>
          <cell r="CB28" t="str">
            <v>Cases</v>
          </cell>
          <cell r="CD28">
            <v>512.71</v>
          </cell>
          <cell r="CF28">
            <v>13.76</v>
          </cell>
          <cell r="CH28" t="str">
            <v xml:space="preserve"> </v>
          </cell>
          <cell r="CJ28" t="str">
            <v xml:space="preserve"> </v>
          </cell>
          <cell r="CL28" t="str">
            <v xml:space="preserve"> </v>
          </cell>
          <cell r="CN28">
            <v>13.76</v>
          </cell>
        </row>
        <row r="29">
          <cell r="B29" t="str">
            <v xml:space="preserve">    Inpatient Visits</v>
          </cell>
          <cell r="I29">
            <v>284</v>
          </cell>
          <cell r="J29" t="str">
            <v>Visits</v>
          </cell>
          <cell r="L29">
            <v>228.62</v>
          </cell>
          <cell r="N29">
            <v>5.41</v>
          </cell>
          <cell r="O29">
            <v>1.4538320971729551E-2</v>
          </cell>
          <cell r="P29" t="str">
            <v/>
          </cell>
          <cell r="R29" t="str">
            <v/>
          </cell>
          <cell r="V29">
            <v>5.41</v>
          </cell>
          <cell r="W29">
            <v>1.4538320971729551E-2</v>
          </cell>
          <cell r="X29">
            <v>1</v>
          </cell>
          <cell r="Y29" t="str">
            <v xml:space="preserve">    Maternity Non-Deliveries</v>
          </cell>
          <cell r="AF29">
            <v>13.6</v>
          </cell>
          <cell r="AG29" t="str">
            <v>Cases</v>
          </cell>
          <cell r="AI29">
            <v>636.33000000000004</v>
          </cell>
          <cell r="AK29">
            <v>0.72</v>
          </cell>
          <cell r="AM29" t="str">
            <v xml:space="preserve"> </v>
          </cell>
          <cell r="AO29" t="str">
            <v xml:space="preserve"> </v>
          </cell>
          <cell r="AQ29" t="str">
            <v xml:space="preserve"> </v>
          </cell>
          <cell r="AS29">
            <v>0.72</v>
          </cell>
          <cell r="AV29">
            <v>1</v>
          </cell>
          <cell r="AW29" t="str">
            <v xml:space="preserve">    Inpatient Visits</v>
          </cell>
          <cell r="BD29">
            <v>252</v>
          </cell>
          <cell r="BE29" t="str">
            <v>Visits</v>
          </cell>
          <cell r="BG29">
            <v>266.13</v>
          </cell>
          <cell r="BI29">
            <v>5.59</v>
          </cell>
          <cell r="BJ29">
            <v>1.1309379299182649E-2</v>
          </cell>
          <cell r="BK29" t="str">
            <v/>
          </cell>
          <cell r="BM29" t="str">
            <v/>
          </cell>
          <cell r="BQ29">
            <v>5.59</v>
          </cell>
          <cell r="BR29">
            <v>1.1309379299182649E-2</v>
          </cell>
          <cell r="BS29">
            <v>1</v>
          </cell>
          <cell r="BT29" t="str">
            <v xml:space="preserve">    Maternity Non-Deliveries</v>
          </cell>
          <cell r="CA29">
            <v>14.7</v>
          </cell>
          <cell r="CB29" t="str">
            <v>Cases</v>
          </cell>
          <cell r="CD29">
            <v>972.47</v>
          </cell>
          <cell r="CF29">
            <v>1.19</v>
          </cell>
          <cell r="CH29" t="str">
            <v xml:space="preserve"> </v>
          </cell>
          <cell r="CJ29" t="str">
            <v xml:space="preserve"> </v>
          </cell>
          <cell r="CL29" t="str">
            <v xml:space="preserve"> </v>
          </cell>
          <cell r="CN29">
            <v>1.19</v>
          </cell>
        </row>
        <row r="30">
          <cell r="B30" t="str">
            <v xml:space="preserve">    Office/Home Visits</v>
          </cell>
          <cell r="I30">
            <v>3474</v>
          </cell>
          <cell r="J30" t="str">
            <v>Visits</v>
          </cell>
          <cell r="L30">
            <v>145.62</v>
          </cell>
          <cell r="N30">
            <v>42.16</v>
          </cell>
          <cell r="O30">
            <v>0.11329678598301623</v>
          </cell>
          <cell r="P30" t="str">
            <v xml:space="preserve"> </v>
          </cell>
          <cell r="R30" t="str">
            <v xml:space="preserve"> </v>
          </cell>
          <cell r="V30">
            <v>42.16</v>
          </cell>
          <cell r="W30">
            <v>0.11329678598301623</v>
          </cell>
          <cell r="X30">
            <v>1</v>
          </cell>
          <cell r="AV30">
            <v>1</v>
          </cell>
          <cell r="AW30" t="str">
            <v xml:space="preserve">    Office/Home Visits</v>
          </cell>
          <cell r="BD30">
            <v>3407</v>
          </cell>
          <cell r="BE30" t="str">
            <v>Visits</v>
          </cell>
          <cell r="BG30">
            <v>138.27000000000001</v>
          </cell>
          <cell r="BI30">
            <v>39.26</v>
          </cell>
          <cell r="BJ30">
            <v>7.9428663915189768E-2</v>
          </cell>
          <cell r="BK30" t="str">
            <v xml:space="preserve"> </v>
          </cell>
          <cell r="BM30" t="str">
            <v xml:space="preserve"> </v>
          </cell>
          <cell r="BQ30">
            <v>39.26</v>
          </cell>
          <cell r="BR30">
            <v>7.9428663915189768E-2</v>
          </cell>
          <cell r="BS30">
            <v>1</v>
          </cell>
        </row>
        <row r="31">
          <cell r="B31" t="str">
            <v xml:space="preserve">    Other</v>
          </cell>
          <cell r="I31">
            <v>8131.8</v>
          </cell>
          <cell r="J31" t="str">
            <v>Visits</v>
          </cell>
          <cell r="L31">
            <v>154.65474704247524</v>
          </cell>
          <cell r="N31">
            <v>104.8</v>
          </cell>
          <cell r="O31">
            <v>0.2816295818553155</v>
          </cell>
          <cell r="P31" t="str">
            <v/>
          </cell>
          <cell r="R31" t="str">
            <v/>
          </cell>
          <cell r="V31">
            <v>104.8</v>
          </cell>
          <cell r="W31">
            <v>0.2816295818553155</v>
          </cell>
          <cell r="X31">
            <v>1</v>
          </cell>
          <cell r="AK31">
            <v>99.96</v>
          </cell>
          <cell r="AQ31">
            <v>0</v>
          </cell>
          <cell r="AS31">
            <v>99.96</v>
          </cell>
          <cell r="AV31">
            <v>1</v>
          </cell>
          <cell r="AW31" t="str">
            <v xml:space="preserve">    Other</v>
          </cell>
          <cell r="BD31">
            <v>12176.6</v>
          </cell>
          <cell r="BE31" t="str">
            <v>Visits</v>
          </cell>
          <cell r="BG31">
            <v>130.25291616707452</v>
          </cell>
          <cell r="BI31">
            <v>132.16999999999999</v>
          </cell>
          <cell r="BJ31">
            <v>0.26739904507566559</v>
          </cell>
          <cell r="BK31" t="str">
            <v/>
          </cell>
          <cell r="BM31" t="str">
            <v/>
          </cell>
          <cell r="BQ31">
            <v>132.16999999999999</v>
          </cell>
          <cell r="BR31">
            <v>0.26739904507566559</v>
          </cell>
          <cell r="BS31">
            <v>1</v>
          </cell>
          <cell r="CF31">
            <v>103.61</v>
          </cell>
          <cell r="CL31">
            <v>0</v>
          </cell>
          <cell r="CN31">
            <v>103.61</v>
          </cell>
        </row>
        <row r="32">
          <cell r="N32">
            <v>182.39999999999998</v>
          </cell>
          <cell r="O32">
            <v>0.49016446307642697</v>
          </cell>
          <cell r="T32">
            <v>0</v>
          </cell>
          <cell r="V32">
            <v>182.39999999999998</v>
          </cell>
          <cell r="W32">
            <v>0.49016446307642697</v>
          </cell>
          <cell r="X32">
            <v>1</v>
          </cell>
          <cell r="AV32">
            <v>1</v>
          </cell>
          <cell r="BI32">
            <v>252.26</v>
          </cell>
          <cell r="BJ32">
            <v>0.51035850125434967</v>
          </cell>
          <cell r="BO32">
            <v>0</v>
          </cell>
          <cell r="BQ32">
            <v>252.26</v>
          </cell>
          <cell r="BR32">
            <v>0.51035850125434967</v>
          </cell>
          <cell r="BS32">
            <v>1</v>
          </cell>
        </row>
        <row r="33">
          <cell r="X33">
            <v>1</v>
          </cell>
          <cell r="Y33" t="str">
            <v>Physician</v>
          </cell>
          <cell r="AV33">
            <v>1</v>
          </cell>
          <cell r="BS33">
            <v>1</v>
          </cell>
          <cell r="BT33" t="str">
            <v>Physician</v>
          </cell>
        </row>
        <row r="34">
          <cell r="B34" t="str">
            <v>Other</v>
          </cell>
          <cell r="X34">
            <v>1</v>
          </cell>
          <cell r="Y34" t="str">
            <v xml:space="preserve">    Inpatient Surgery</v>
          </cell>
          <cell r="AF34">
            <v>28</v>
          </cell>
          <cell r="AG34" t="str">
            <v>Proced.</v>
          </cell>
          <cell r="AI34">
            <v>3553.37</v>
          </cell>
          <cell r="AK34">
            <v>8.2899999999999991</v>
          </cell>
          <cell r="AM34" t="str">
            <v/>
          </cell>
          <cell r="AO34" t="str">
            <v/>
          </cell>
          <cell r="AQ34" t="str">
            <v/>
          </cell>
          <cell r="AS34">
            <v>8.2899999999999991</v>
          </cell>
          <cell r="AV34">
            <v>1</v>
          </cell>
          <cell r="AW34" t="str">
            <v>Other</v>
          </cell>
          <cell r="BS34">
            <v>1</v>
          </cell>
          <cell r="BT34" t="str">
            <v xml:space="preserve">    Inpatient Surgery</v>
          </cell>
          <cell r="CA34">
            <v>64</v>
          </cell>
          <cell r="CB34" t="str">
            <v>Proced.</v>
          </cell>
          <cell r="CD34">
            <v>4321</v>
          </cell>
          <cell r="CF34">
            <v>23.04</v>
          </cell>
          <cell r="CH34" t="str">
            <v/>
          </cell>
          <cell r="CJ34" t="str">
            <v/>
          </cell>
          <cell r="CL34" t="str">
            <v/>
          </cell>
          <cell r="CN34">
            <v>23.04</v>
          </cell>
        </row>
        <row r="35">
          <cell r="B35" t="str">
            <v xml:space="preserve">    Prescription Drugs</v>
          </cell>
          <cell r="I35">
            <v>0</v>
          </cell>
          <cell r="J35" t="str">
            <v>Scripts</v>
          </cell>
          <cell r="L35">
            <v>0</v>
          </cell>
          <cell r="N35">
            <v>0</v>
          </cell>
          <cell r="O35">
            <v>0</v>
          </cell>
          <cell r="P35" t="str">
            <v xml:space="preserve"> </v>
          </cell>
          <cell r="R35" t="str">
            <v xml:space="preserve"> </v>
          </cell>
          <cell r="V35">
            <v>0</v>
          </cell>
          <cell r="W35">
            <v>0</v>
          </cell>
          <cell r="X35">
            <v>1</v>
          </cell>
          <cell r="Y35" t="str">
            <v xml:space="preserve">    Maternity Deliveries</v>
          </cell>
          <cell r="AF35">
            <v>12.2</v>
          </cell>
          <cell r="AG35" t="str">
            <v>Cases</v>
          </cell>
          <cell r="AI35">
            <v>4188.1099999999997</v>
          </cell>
          <cell r="AK35">
            <v>4.2699999999999996</v>
          </cell>
          <cell r="AM35" t="str">
            <v/>
          </cell>
          <cell r="AO35" t="str">
            <v/>
          </cell>
          <cell r="AQ35" t="str">
            <v/>
          </cell>
          <cell r="AS35">
            <v>4.2699999999999996</v>
          </cell>
          <cell r="AV35">
            <v>1</v>
          </cell>
          <cell r="AW35" t="str">
            <v xml:space="preserve">    Prescription Drugs</v>
          </cell>
          <cell r="BD35">
            <v>0</v>
          </cell>
          <cell r="BE35" t="str">
            <v>Scripts</v>
          </cell>
          <cell r="BG35">
            <v>93.7</v>
          </cell>
          <cell r="BI35">
            <v>0</v>
          </cell>
          <cell r="BJ35">
            <v>0</v>
          </cell>
          <cell r="BK35" t="str">
            <v xml:space="preserve"> </v>
          </cell>
          <cell r="BM35" t="str">
            <v xml:space="preserve"> </v>
          </cell>
          <cell r="BQ35">
            <v>0</v>
          </cell>
          <cell r="BR35">
            <v>0</v>
          </cell>
          <cell r="BS35">
            <v>1</v>
          </cell>
          <cell r="BT35" t="str">
            <v xml:space="preserve">    Maternity Deliveries</v>
          </cell>
          <cell r="CA35">
            <v>12.7</v>
          </cell>
          <cell r="CB35" t="str">
            <v>Cases</v>
          </cell>
          <cell r="CD35">
            <v>6452.42</v>
          </cell>
          <cell r="CF35">
            <v>6.84</v>
          </cell>
          <cell r="CH35" t="str">
            <v/>
          </cell>
          <cell r="CJ35" t="str">
            <v/>
          </cell>
          <cell r="CL35" t="str">
            <v/>
          </cell>
          <cell r="CN35">
            <v>6.84</v>
          </cell>
        </row>
        <row r="36">
          <cell r="B36" t="str">
            <v xml:space="preserve">    Other</v>
          </cell>
          <cell r="I36">
            <v>281</v>
          </cell>
          <cell r="J36" t="str">
            <v>Units</v>
          </cell>
          <cell r="L36">
            <v>401.59473309608541</v>
          </cell>
          <cell r="N36">
            <v>9.4</v>
          </cell>
          <cell r="O36">
            <v>2.5260668601526395E-2</v>
          </cell>
          <cell r="P36" t="str">
            <v xml:space="preserve"> </v>
          </cell>
          <cell r="R36" t="str">
            <v xml:space="preserve"> </v>
          </cell>
          <cell r="V36">
            <v>9.4</v>
          </cell>
          <cell r="W36">
            <v>2.5260668601526395E-2</v>
          </cell>
          <cell r="X36">
            <v>1</v>
          </cell>
          <cell r="Y36" t="str">
            <v xml:space="preserve">    Maternity Non-Deliveries</v>
          </cell>
          <cell r="AF36">
            <v>13.6</v>
          </cell>
          <cell r="AG36" t="str">
            <v>Cases</v>
          </cell>
          <cell r="AI36">
            <v>102</v>
          </cell>
          <cell r="AK36">
            <v>0.12</v>
          </cell>
          <cell r="AM36" t="str">
            <v xml:space="preserve"> </v>
          </cell>
          <cell r="AO36" t="str">
            <v xml:space="preserve"> </v>
          </cell>
          <cell r="AQ36" t="str">
            <v xml:space="preserve"> </v>
          </cell>
          <cell r="AS36">
            <v>0.12</v>
          </cell>
          <cell r="AV36">
            <v>1</v>
          </cell>
          <cell r="AW36" t="str">
            <v xml:space="preserve">    Other</v>
          </cell>
          <cell r="BD36">
            <v>825</v>
          </cell>
          <cell r="BE36" t="str">
            <v>Units</v>
          </cell>
          <cell r="BG36">
            <v>348.22625454545454</v>
          </cell>
          <cell r="BI36">
            <v>23.94</v>
          </cell>
          <cell r="BJ36">
            <v>4.8434085943190097E-2</v>
          </cell>
          <cell r="BK36" t="str">
            <v xml:space="preserve"> </v>
          </cell>
          <cell r="BM36" t="str">
            <v xml:space="preserve"> </v>
          </cell>
          <cell r="BQ36">
            <v>23.94</v>
          </cell>
          <cell r="BR36">
            <v>4.8434085943190097E-2</v>
          </cell>
          <cell r="BS36">
            <v>1</v>
          </cell>
          <cell r="BT36" t="str">
            <v xml:space="preserve">    Maternity Non-Deliveries</v>
          </cell>
          <cell r="CA36">
            <v>15.9</v>
          </cell>
          <cell r="CB36" t="str">
            <v>Cases</v>
          </cell>
          <cell r="CD36">
            <v>445.15</v>
          </cell>
          <cell r="CF36">
            <v>0.59</v>
          </cell>
          <cell r="CH36" t="str">
            <v xml:space="preserve"> </v>
          </cell>
          <cell r="CJ36" t="str">
            <v xml:space="preserve"> </v>
          </cell>
          <cell r="CL36" t="str">
            <v xml:space="preserve"> </v>
          </cell>
          <cell r="CN36">
            <v>0.59</v>
          </cell>
        </row>
        <row r="37">
          <cell r="B37" t="str">
            <v>Other - Total</v>
          </cell>
          <cell r="N37">
            <v>9.4</v>
          </cell>
          <cell r="O37">
            <v>2.5260668601526395E-2</v>
          </cell>
          <cell r="T37">
            <v>0</v>
          </cell>
          <cell r="V37">
            <v>9.4</v>
          </cell>
          <cell r="W37">
            <v>2.5260668601526395E-2</v>
          </cell>
          <cell r="X37">
            <v>1</v>
          </cell>
          <cell r="Y37" t="str">
            <v xml:space="preserve">    Outpatient Surgery</v>
          </cell>
          <cell r="AF37">
            <v>443</v>
          </cell>
          <cell r="AG37" t="str">
            <v>Proced.</v>
          </cell>
          <cell r="AI37">
            <v>588.79</v>
          </cell>
          <cell r="AK37">
            <v>21.74</v>
          </cell>
          <cell r="AM37" t="str">
            <v/>
          </cell>
          <cell r="AO37" t="str">
            <v/>
          </cell>
          <cell r="AQ37" t="str">
            <v/>
          </cell>
          <cell r="AS37">
            <v>21.74</v>
          </cell>
          <cell r="AV37">
            <v>1</v>
          </cell>
          <cell r="AW37" t="str">
            <v>Other - Total</v>
          </cell>
          <cell r="BI37">
            <v>23.94</v>
          </cell>
          <cell r="BJ37">
            <v>4.8434085943190097E-2</v>
          </cell>
          <cell r="BO37">
            <v>0</v>
          </cell>
          <cell r="BQ37">
            <v>23.94</v>
          </cell>
          <cell r="BR37">
            <v>4.8434085943190097E-2</v>
          </cell>
          <cell r="BS37">
            <v>1</v>
          </cell>
          <cell r="BT37" t="str">
            <v xml:space="preserve">    Outpatient Surgery</v>
          </cell>
          <cell r="CA37">
            <v>669</v>
          </cell>
          <cell r="CB37" t="str">
            <v>Proced.</v>
          </cell>
          <cell r="CD37">
            <v>936.21</v>
          </cell>
          <cell r="CF37">
            <v>52.19</v>
          </cell>
          <cell r="CH37" t="str">
            <v/>
          </cell>
          <cell r="CJ37" t="str">
            <v/>
          </cell>
          <cell r="CL37" t="str">
            <v/>
          </cell>
          <cell r="CN37">
            <v>52.19</v>
          </cell>
        </row>
        <row r="38">
          <cell r="X38">
            <v>1</v>
          </cell>
          <cell r="Y38" t="str">
            <v xml:space="preserve">    Inpatient Visits</v>
          </cell>
          <cell r="AF38">
            <v>284</v>
          </cell>
          <cell r="AG38" t="str">
            <v>Visits</v>
          </cell>
          <cell r="AI38">
            <v>228.62</v>
          </cell>
          <cell r="AK38">
            <v>5.41</v>
          </cell>
          <cell r="AM38" t="str">
            <v/>
          </cell>
          <cell r="AO38" t="str">
            <v/>
          </cell>
          <cell r="AQ38" t="str">
            <v/>
          </cell>
          <cell r="AS38">
            <v>5.41</v>
          </cell>
          <cell r="AV38">
            <v>1</v>
          </cell>
          <cell r="BS38">
            <v>1</v>
          </cell>
          <cell r="BT38" t="str">
            <v xml:space="preserve">    Inpatient Visits</v>
          </cell>
          <cell r="CA38">
            <v>252</v>
          </cell>
          <cell r="CB38" t="str">
            <v>Visits</v>
          </cell>
          <cell r="CD38">
            <v>266.13</v>
          </cell>
          <cell r="CF38">
            <v>5.59</v>
          </cell>
          <cell r="CH38" t="str">
            <v/>
          </cell>
          <cell r="CJ38" t="str">
            <v/>
          </cell>
          <cell r="CL38" t="str">
            <v/>
          </cell>
          <cell r="CN38">
            <v>5.59</v>
          </cell>
        </row>
        <row r="39">
          <cell r="B39" t="str">
            <v>Total Medical Cost</v>
          </cell>
          <cell r="N39">
            <v>372.11999999999995</v>
          </cell>
          <cell r="O39">
            <v>1</v>
          </cell>
          <cell r="T39">
            <v>0</v>
          </cell>
          <cell r="V39">
            <v>372.11999999999995</v>
          </cell>
          <cell r="W39">
            <v>1</v>
          </cell>
          <cell r="X39">
            <v>1</v>
          </cell>
          <cell r="Y39" t="str">
            <v xml:space="preserve">    Office/Home Visits</v>
          </cell>
          <cell r="AF39">
            <v>3474</v>
          </cell>
          <cell r="AG39" t="str">
            <v>Visits</v>
          </cell>
          <cell r="AI39">
            <v>145.62</v>
          </cell>
          <cell r="AK39">
            <v>42.16</v>
          </cell>
          <cell r="AM39" t="str">
            <v xml:space="preserve"> </v>
          </cell>
          <cell r="AO39" t="str">
            <v xml:space="preserve"> </v>
          </cell>
          <cell r="AQ39" t="str">
            <v xml:space="preserve"> </v>
          </cell>
          <cell r="AS39">
            <v>42.16</v>
          </cell>
          <cell r="AV39">
            <v>1</v>
          </cell>
          <cell r="AW39" t="str">
            <v>Total Medical Cost</v>
          </cell>
          <cell r="BI39">
            <v>494.28000000000003</v>
          </cell>
          <cell r="BJ39">
            <v>1</v>
          </cell>
          <cell r="BO39">
            <v>0</v>
          </cell>
          <cell r="BQ39">
            <v>494.28000000000003</v>
          </cell>
          <cell r="BR39">
            <v>1</v>
          </cell>
          <cell r="BS39">
            <v>1</v>
          </cell>
          <cell r="BT39" t="str">
            <v xml:space="preserve">    Office/Home Visits</v>
          </cell>
          <cell r="CA39">
            <v>3407</v>
          </cell>
          <cell r="CB39" t="str">
            <v>Visits</v>
          </cell>
          <cell r="CD39">
            <v>138.27000000000001</v>
          </cell>
          <cell r="CF39">
            <v>39.26</v>
          </cell>
          <cell r="CH39" t="str">
            <v xml:space="preserve"> </v>
          </cell>
          <cell r="CJ39" t="str">
            <v xml:space="preserve"> </v>
          </cell>
          <cell r="CL39" t="str">
            <v xml:space="preserve"> </v>
          </cell>
          <cell r="CN39">
            <v>39.26</v>
          </cell>
        </row>
        <row r="40">
          <cell r="X40">
            <v>1</v>
          </cell>
          <cell r="Y40" t="str">
            <v xml:space="preserve">    Urgent Care Visits</v>
          </cell>
          <cell r="AF40">
            <v>89</v>
          </cell>
          <cell r="AG40" t="str">
            <v>Visits</v>
          </cell>
          <cell r="AI40">
            <v>186.92</v>
          </cell>
          <cell r="AK40">
            <v>1.39</v>
          </cell>
          <cell r="AM40" t="str">
            <v xml:space="preserve"> </v>
          </cell>
          <cell r="AO40" t="str">
            <v xml:space="preserve"> </v>
          </cell>
          <cell r="AQ40" t="str">
            <v xml:space="preserve"> </v>
          </cell>
          <cell r="AS40">
            <v>1.39</v>
          </cell>
          <cell r="AV40">
            <v>1</v>
          </cell>
          <cell r="BS40">
            <v>1</v>
          </cell>
          <cell r="BT40" t="str">
            <v xml:space="preserve">    Urgent Care Visits</v>
          </cell>
          <cell r="CA40">
            <v>103</v>
          </cell>
          <cell r="CB40" t="str">
            <v>Visits</v>
          </cell>
          <cell r="CD40">
            <v>177.49</v>
          </cell>
          <cell r="CF40">
            <v>1.52</v>
          </cell>
          <cell r="CH40" t="str">
            <v xml:space="preserve"> </v>
          </cell>
          <cell r="CJ40" t="str">
            <v xml:space="preserve"> </v>
          </cell>
          <cell r="CL40" t="str">
            <v xml:space="preserve"> </v>
          </cell>
          <cell r="CN40">
            <v>1.52</v>
          </cell>
        </row>
        <row r="41">
          <cell r="B41" t="str">
            <v>Utilization Adjustment Value</v>
          </cell>
          <cell r="V41">
            <v>0</v>
          </cell>
          <cell r="X41">
            <v>1</v>
          </cell>
          <cell r="Y41" t="str">
            <v xml:space="preserve">    Therapeutic Injections</v>
          </cell>
          <cell r="AF41">
            <v>24</v>
          </cell>
          <cell r="AG41" t="str">
            <v>Services</v>
          </cell>
          <cell r="AI41">
            <v>477.07</v>
          </cell>
          <cell r="AK41">
            <v>0.95</v>
          </cell>
          <cell r="AM41" t="str">
            <v xml:space="preserve"> </v>
          </cell>
          <cell r="AO41" t="str">
            <v xml:space="preserve"> </v>
          </cell>
          <cell r="AQ41" t="str">
            <v xml:space="preserve"> </v>
          </cell>
          <cell r="AS41">
            <v>0.95</v>
          </cell>
          <cell r="AV41">
            <v>1</v>
          </cell>
          <cell r="AW41" t="str">
            <v>Utilization Adjustment Value</v>
          </cell>
          <cell r="BQ41">
            <v>0</v>
          </cell>
          <cell r="BS41">
            <v>1</v>
          </cell>
          <cell r="BT41" t="str">
            <v xml:space="preserve">    Therapeutic Injections</v>
          </cell>
          <cell r="CA41">
            <v>637</v>
          </cell>
          <cell r="CB41" t="str">
            <v>Services</v>
          </cell>
          <cell r="CD41">
            <v>185.04</v>
          </cell>
          <cell r="CF41">
            <v>9.82</v>
          </cell>
          <cell r="CH41" t="str">
            <v xml:space="preserve"> </v>
          </cell>
          <cell r="CJ41" t="str">
            <v xml:space="preserve"> </v>
          </cell>
          <cell r="CL41" t="str">
            <v xml:space="preserve"> </v>
          </cell>
          <cell r="CN41">
            <v>9.82</v>
          </cell>
        </row>
        <row r="42">
          <cell r="B42" t="str">
            <v>Value of $0 Deductible</v>
          </cell>
          <cell r="V42">
            <v>0</v>
          </cell>
          <cell r="X42">
            <v>1</v>
          </cell>
          <cell r="Y42" t="str">
            <v xml:space="preserve">    Allergy Tests &amp; Injections</v>
          </cell>
          <cell r="AF42">
            <v>93</v>
          </cell>
          <cell r="AG42" t="str">
            <v>Services</v>
          </cell>
          <cell r="AI42">
            <v>69.760000000000005</v>
          </cell>
          <cell r="AK42">
            <v>0.54</v>
          </cell>
          <cell r="AM42" t="str">
            <v/>
          </cell>
          <cell r="AO42" t="str">
            <v/>
          </cell>
          <cell r="AQ42" t="str">
            <v/>
          </cell>
          <cell r="AS42">
            <v>0.54</v>
          </cell>
          <cell r="AV42">
            <v>1</v>
          </cell>
          <cell r="AW42" t="str">
            <v>Value of $0 Deductible</v>
          </cell>
          <cell r="BQ42">
            <v>0</v>
          </cell>
          <cell r="BS42">
            <v>1</v>
          </cell>
          <cell r="BT42" t="str">
            <v xml:space="preserve">    Allergy Tests &amp; Injections</v>
          </cell>
          <cell r="CA42">
            <v>816</v>
          </cell>
          <cell r="CB42" t="str">
            <v>Services</v>
          </cell>
          <cell r="CD42">
            <v>27.03</v>
          </cell>
          <cell r="CF42">
            <v>1.84</v>
          </cell>
          <cell r="CH42" t="str">
            <v/>
          </cell>
          <cell r="CJ42" t="str">
            <v/>
          </cell>
          <cell r="CL42" t="str">
            <v/>
          </cell>
          <cell r="CN42">
            <v>1.84</v>
          </cell>
        </row>
        <row r="43">
          <cell r="B43" t="str">
            <v>Value of 0% Coinsurance</v>
          </cell>
          <cell r="V43">
            <v>0</v>
          </cell>
          <cell r="X43">
            <v>1</v>
          </cell>
          <cell r="Y43" t="str">
            <v xml:space="preserve">    Misc. Medical</v>
          </cell>
          <cell r="AF43">
            <v>206</v>
          </cell>
          <cell r="AG43" t="str">
            <v>Proced.</v>
          </cell>
          <cell r="AI43">
            <v>196.93</v>
          </cell>
          <cell r="AK43">
            <v>3.38</v>
          </cell>
          <cell r="AM43" t="str">
            <v xml:space="preserve"> </v>
          </cell>
          <cell r="AO43" t="str">
            <v xml:space="preserve"> </v>
          </cell>
          <cell r="AQ43" t="str">
            <v xml:space="preserve"> </v>
          </cell>
          <cell r="AS43">
            <v>3.38</v>
          </cell>
          <cell r="AV43">
            <v>1</v>
          </cell>
          <cell r="AW43" t="str">
            <v>Value of 0% Coinsurance</v>
          </cell>
          <cell r="BQ43">
            <v>0</v>
          </cell>
          <cell r="BS43">
            <v>1</v>
          </cell>
          <cell r="BT43" t="str">
            <v xml:space="preserve">    Misc. Medical</v>
          </cell>
          <cell r="CA43">
            <v>1034</v>
          </cell>
          <cell r="CB43" t="str">
            <v>Proced.</v>
          </cell>
          <cell r="CD43">
            <v>150.38</v>
          </cell>
          <cell r="CF43">
            <v>12.96</v>
          </cell>
          <cell r="CH43" t="str">
            <v xml:space="preserve"> </v>
          </cell>
          <cell r="CJ43" t="str">
            <v xml:space="preserve"> </v>
          </cell>
          <cell r="CL43" t="str">
            <v xml:space="preserve"> </v>
          </cell>
          <cell r="CN43">
            <v>12.96</v>
          </cell>
        </row>
        <row r="44">
          <cell r="B44" t="str">
            <v>Value of $0 Out-of-Pocket Maximum</v>
          </cell>
          <cell r="V44">
            <v>0</v>
          </cell>
          <cell r="X44">
            <v>1</v>
          </cell>
          <cell r="Y44" t="str">
            <v xml:space="preserve">    Immunizations</v>
          </cell>
          <cell r="AF44">
            <v>137</v>
          </cell>
          <cell r="AG44" t="str">
            <v>Services</v>
          </cell>
          <cell r="AI44">
            <v>78.17</v>
          </cell>
          <cell r="AK44">
            <v>0.89</v>
          </cell>
          <cell r="AM44" t="str">
            <v xml:space="preserve"> </v>
          </cell>
          <cell r="AO44" t="str">
            <v xml:space="preserve"> </v>
          </cell>
          <cell r="AQ44" t="str">
            <v xml:space="preserve"> </v>
          </cell>
          <cell r="AS44">
            <v>0.89</v>
          </cell>
          <cell r="AV44">
            <v>1</v>
          </cell>
          <cell r="AW44" t="str">
            <v>Value of $0 Out-of-Pocket Maximum</v>
          </cell>
          <cell r="BQ44">
            <v>0</v>
          </cell>
          <cell r="BS44">
            <v>1</v>
          </cell>
          <cell r="BT44" t="str">
            <v xml:space="preserve">    Immunizations</v>
          </cell>
          <cell r="CA44">
            <v>807</v>
          </cell>
          <cell r="CB44" t="str">
            <v>Services</v>
          </cell>
          <cell r="CD44">
            <v>48.27</v>
          </cell>
          <cell r="CF44">
            <v>3.25</v>
          </cell>
          <cell r="CH44" t="str">
            <v xml:space="preserve"> </v>
          </cell>
          <cell r="CJ44" t="str">
            <v xml:space="preserve"> </v>
          </cell>
          <cell r="CL44" t="str">
            <v xml:space="preserve"> </v>
          </cell>
          <cell r="CN44">
            <v>3.25</v>
          </cell>
        </row>
        <row r="45">
          <cell r="B45" t="str">
            <v>Value of Annual Maximum</v>
          </cell>
          <cell r="V45">
            <v>0</v>
          </cell>
          <cell r="X45">
            <v>1</v>
          </cell>
          <cell r="Y45" t="str">
            <v xml:space="preserve">    Well Baby Exams</v>
          </cell>
          <cell r="AF45">
            <v>102</v>
          </cell>
          <cell r="AG45" t="str">
            <v>Exams</v>
          </cell>
          <cell r="AI45">
            <v>107.55</v>
          </cell>
          <cell r="AK45">
            <v>0.91</v>
          </cell>
          <cell r="AM45" t="str">
            <v xml:space="preserve"> </v>
          </cell>
          <cell r="AO45" t="str">
            <v xml:space="preserve"> </v>
          </cell>
          <cell r="AQ45" t="str">
            <v xml:space="preserve"> </v>
          </cell>
          <cell r="AS45">
            <v>0.91</v>
          </cell>
          <cell r="AV45">
            <v>1</v>
          </cell>
          <cell r="AW45" t="str">
            <v>Value of Annual Maximum</v>
          </cell>
          <cell r="BQ45">
            <v>0</v>
          </cell>
          <cell r="BS45">
            <v>1</v>
          </cell>
          <cell r="BT45" t="str">
            <v xml:space="preserve">    Well Baby Exams</v>
          </cell>
          <cell r="CA45">
            <v>85</v>
          </cell>
          <cell r="CB45" t="str">
            <v>Exams</v>
          </cell>
          <cell r="CD45">
            <v>160.78</v>
          </cell>
          <cell r="CF45">
            <v>1.1399999999999999</v>
          </cell>
          <cell r="CH45" t="str">
            <v xml:space="preserve"> </v>
          </cell>
          <cell r="CJ45" t="str">
            <v xml:space="preserve"> </v>
          </cell>
          <cell r="CL45" t="str">
            <v xml:space="preserve"> </v>
          </cell>
          <cell r="CN45">
            <v>1.1399999999999999</v>
          </cell>
        </row>
        <row r="46">
          <cell r="B46" t="str">
            <v>Total Medical Cost After Deductible and Coinsurance</v>
          </cell>
          <cell r="V46">
            <v>372.11999999999995</v>
          </cell>
          <cell r="X46">
            <v>1</v>
          </cell>
          <cell r="Y46" t="str">
            <v xml:space="preserve">    Physical Exams</v>
          </cell>
          <cell r="AF46">
            <v>567</v>
          </cell>
          <cell r="AG46" t="str">
            <v>Exams</v>
          </cell>
          <cell r="AI46">
            <v>221.38</v>
          </cell>
          <cell r="AK46">
            <v>10.46</v>
          </cell>
          <cell r="AM46" t="str">
            <v xml:space="preserve"> </v>
          </cell>
          <cell r="AO46" t="str">
            <v/>
          </cell>
          <cell r="AQ46" t="str">
            <v xml:space="preserve"> </v>
          </cell>
          <cell r="AS46">
            <v>10.46</v>
          </cell>
          <cell r="AV46">
            <v>1</v>
          </cell>
          <cell r="AW46" t="str">
            <v>Total Medical Cost After Deductible and Coinsurance</v>
          </cell>
          <cell r="BQ46">
            <v>494.28000000000003</v>
          </cell>
          <cell r="BS46">
            <v>1</v>
          </cell>
          <cell r="BT46" t="str">
            <v xml:space="preserve">    Physical Exams</v>
          </cell>
          <cell r="CA46">
            <v>322</v>
          </cell>
          <cell r="CB46" t="str">
            <v>Exams</v>
          </cell>
          <cell r="CD46">
            <v>325.70999999999998</v>
          </cell>
          <cell r="CF46">
            <v>8.74</v>
          </cell>
          <cell r="CH46" t="str">
            <v xml:space="preserve"> </v>
          </cell>
          <cell r="CJ46" t="str">
            <v/>
          </cell>
          <cell r="CL46" t="str">
            <v xml:space="preserve"> </v>
          </cell>
          <cell r="CN46">
            <v>8.74</v>
          </cell>
        </row>
        <row r="47">
          <cell r="X47">
            <v>1</v>
          </cell>
          <cell r="Y47" t="str">
            <v xml:space="preserve">    Emergency Room Visits</v>
          </cell>
          <cell r="AF47">
            <v>349</v>
          </cell>
          <cell r="AG47" t="str">
            <v>Visits</v>
          </cell>
          <cell r="AI47">
            <v>232.84</v>
          </cell>
          <cell r="AK47">
            <v>6.77</v>
          </cell>
          <cell r="AM47" t="str">
            <v xml:space="preserve"> </v>
          </cell>
          <cell r="AO47" t="str">
            <v xml:space="preserve"> </v>
          </cell>
          <cell r="AQ47" t="str">
            <v xml:space="preserve"> </v>
          </cell>
          <cell r="AS47">
            <v>6.77</v>
          </cell>
          <cell r="AV47">
            <v>1</v>
          </cell>
          <cell r="BS47">
            <v>0</v>
          </cell>
          <cell r="BT47" t="str">
            <v xml:space="preserve">    Emergency Room Visits</v>
          </cell>
          <cell r="CA47">
            <v>0</v>
          </cell>
          <cell r="CB47" t="str">
            <v>Visits</v>
          </cell>
          <cell r="CD47">
            <v>320.02</v>
          </cell>
          <cell r="CF47">
            <v>0</v>
          </cell>
          <cell r="CH47" t="str">
            <v xml:space="preserve"> </v>
          </cell>
          <cell r="CJ47" t="str">
            <v xml:space="preserve"> </v>
          </cell>
          <cell r="CL47" t="str">
            <v xml:space="preserve"> </v>
          </cell>
          <cell r="CN47">
            <v>0</v>
          </cell>
        </row>
        <row r="48">
          <cell r="B48" t="str">
            <v>Retention (0% of Premium)</v>
          </cell>
          <cell r="V48">
            <v>0</v>
          </cell>
          <cell r="X48">
            <v>1</v>
          </cell>
          <cell r="Y48" t="str">
            <v xml:space="preserve">    Consults</v>
          </cell>
          <cell r="AF48">
            <v>2</v>
          </cell>
          <cell r="AG48" t="str">
            <v>Consults</v>
          </cell>
          <cell r="AI48">
            <v>201.72</v>
          </cell>
          <cell r="AK48">
            <v>0.03</v>
          </cell>
          <cell r="AM48" t="str">
            <v xml:space="preserve"> </v>
          </cell>
          <cell r="AO48" t="str">
            <v xml:space="preserve"> </v>
          </cell>
          <cell r="AQ48" t="str">
            <v xml:space="preserve"> </v>
          </cell>
          <cell r="AS48">
            <v>0.03</v>
          </cell>
          <cell r="AV48">
            <v>1</v>
          </cell>
          <cell r="AW48" t="str">
            <v>Retention (0% of Premium)</v>
          </cell>
          <cell r="BQ48">
            <v>0</v>
          </cell>
          <cell r="BS48">
            <v>1</v>
          </cell>
          <cell r="BT48" t="str">
            <v xml:space="preserve">    Consults</v>
          </cell>
          <cell r="CA48">
            <v>260</v>
          </cell>
          <cell r="CB48" t="str">
            <v>Consults</v>
          </cell>
          <cell r="CD48">
            <v>329.41</v>
          </cell>
          <cell r="CF48">
            <v>7.14</v>
          </cell>
          <cell r="CH48" t="str">
            <v xml:space="preserve"> </v>
          </cell>
          <cell r="CJ48" t="str">
            <v xml:space="preserve"> </v>
          </cell>
          <cell r="CL48" t="str">
            <v xml:space="preserve"> </v>
          </cell>
          <cell r="CN48">
            <v>7.14</v>
          </cell>
        </row>
        <row r="49">
          <cell r="B49" t="str">
            <v>Retention - Fixed PMPM</v>
          </cell>
          <cell r="V49">
            <v>6.92</v>
          </cell>
          <cell r="X49">
            <v>1</v>
          </cell>
          <cell r="Y49" t="str">
            <v xml:space="preserve">    Physical Therapy</v>
          </cell>
          <cell r="AF49">
            <v>719</v>
          </cell>
          <cell r="AG49" t="str">
            <v>Services</v>
          </cell>
          <cell r="AI49">
            <v>86.01</v>
          </cell>
          <cell r="AK49">
            <v>5.15</v>
          </cell>
          <cell r="AM49" t="str">
            <v xml:space="preserve"> </v>
          </cell>
          <cell r="AO49" t="str">
            <v xml:space="preserve"> </v>
          </cell>
          <cell r="AQ49" t="str">
            <v xml:space="preserve"> </v>
          </cell>
          <cell r="AS49">
            <v>5.15</v>
          </cell>
          <cell r="AV49">
            <v>1</v>
          </cell>
          <cell r="AW49" t="str">
            <v>Retention - Fixed PMPM</v>
          </cell>
          <cell r="BQ49">
            <v>6.92</v>
          </cell>
          <cell r="BS49">
            <v>1</v>
          </cell>
          <cell r="BT49" t="str">
            <v xml:space="preserve">    Physical Therapy</v>
          </cell>
          <cell r="CA49">
            <v>1169</v>
          </cell>
          <cell r="CB49" t="str">
            <v>Services</v>
          </cell>
          <cell r="CD49">
            <v>85.91</v>
          </cell>
          <cell r="CF49">
            <v>8.3699999999999992</v>
          </cell>
          <cell r="CH49" t="str">
            <v xml:space="preserve"> </v>
          </cell>
          <cell r="CJ49" t="str">
            <v xml:space="preserve"> </v>
          </cell>
          <cell r="CL49" t="str">
            <v xml:space="preserve"> </v>
          </cell>
          <cell r="CN49">
            <v>8.3699999999999992</v>
          </cell>
        </row>
        <row r="50">
          <cell r="B50" t="str">
            <v>Total Premium</v>
          </cell>
          <cell r="V50">
            <v>379.03999999999996</v>
          </cell>
          <cell r="X50">
            <v>1</v>
          </cell>
          <cell r="Y50" t="str">
            <v xml:space="preserve">    Cardiovascular</v>
          </cell>
          <cell r="AF50">
            <v>53</v>
          </cell>
          <cell r="AG50" t="str">
            <v>Proced.</v>
          </cell>
          <cell r="AI50">
            <v>211.23</v>
          </cell>
          <cell r="AK50">
            <v>0.93</v>
          </cell>
          <cell r="AM50" t="str">
            <v xml:space="preserve"> </v>
          </cell>
          <cell r="AO50" t="str">
            <v xml:space="preserve"> </v>
          </cell>
          <cell r="AQ50" t="str">
            <v xml:space="preserve"> </v>
          </cell>
          <cell r="AS50">
            <v>0.93</v>
          </cell>
          <cell r="AV50">
            <v>1</v>
          </cell>
          <cell r="AW50" t="str">
            <v>Total Premium</v>
          </cell>
          <cell r="BQ50">
            <v>501.20000000000005</v>
          </cell>
          <cell r="BS50">
            <v>1</v>
          </cell>
          <cell r="BT50" t="str">
            <v xml:space="preserve">    Cardiovascular</v>
          </cell>
          <cell r="CA50">
            <v>325</v>
          </cell>
          <cell r="CB50" t="str">
            <v>Proced.</v>
          </cell>
          <cell r="CD50">
            <v>231.32</v>
          </cell>
          <cell r="CF50">
            <v>6.26</v>
          </cell>
          <cell r="CH50" t="str">
            <v xml:space="preserve"> </v>
          </cell>
          <cell r="CJ50" t="str">
            <v xml:space="preserve"> </v>
          </cell>
          <cell r="CL50" t="str">
            <v xml:space="preserve"> </v>
          </cell>
          <cell r="CN50">
            <v>6.26</v>
          </cell>
        </row>
        <row r="51">
          <cell r="X51">
            <v>1</v>
          </cell>
          <cell r="Y51" t="str">
            <v xml:space="preserve">    Radiology</v>
          </cell>
          <cell r="AF51">
            <v>1131</v>
          </cell>
          <cell r="AG51" t="str">
            <v>Proced.</v>
          </cell>
          <cell r="AI51">
            <v>258.52999999999997</v>
          </cell>
          <cell r="AK51">
            <v>24.36</v>
          </cell>
          <cell r="AM51" t="str">
            <v/>
          </cell>
          <cell r="AO51" t="str">
            <v/>
          </cell>
          <cell r="AQ51" t="str">
            <v/>
          </cell>
          <cell r="AS51">
            <v>24.36</v>
          </cell>
          <cell r="AV51">
            <v>1</v>
          </cell>
          <cell r="BS51">
            <v>1</v>
          </cell>
          <cell r="BT51" t="str">
            <v xml:space="preserve">    Radiology</v>
          </cell>
          <cell r="CA51">
            <v>1605</v>
          </cell>
          <cell r="CB51" t="str">
            <v>Proced.</v>
          </cell>
          <cell r="CD51">
            <v>242.72</v>
          </cell>
          <cell r="CF51">
            <v>32.450000000000003</v>
          </cell>
          <cell r="CH51" t="str">
            <v/>
          </cell>
          <cell r="CJ51" t="str">
            <v/>
          </cell>
          <cell r="CL51" t="str">
            <v/>
          </cell>
          <cell r="CN51">
            <v>32.450000000000003</v>
          </cell>
        </row>
        <row r="52">
          <cell r="X52">
            <v>1</v>
          </cell>
          <cell r="Y52" t="str">
            <v xml:space="preserve">    Pathology</v>
          </cell>
          <cell r="AF52">
            <v>2584</v>
          </cell>
          <cell r="AG52" t="str">
            <v>Proced.</v>
          </cell>
          <cell r="AI52">
            <v>144.16</v>
          </cell>
          <cell r="AK52">
            <v>31.04</v>
          </cell>
          <cell r="AM52" t="str">
            <v/>
          </cell>
          <cell r="AO52" t="str">
            <v/>
          </cell>
          <cell r="AQ52" t="str">
            <v/>
          </cell>
          <cell r="AS52">
            <v>31.04</v>
          </cell>
          <cell r="AV52">
            <v>0</v>
          </cell>
          <cell r="BS52">
            <v>1</v>
          </cell>
          <cell r="BT52" t="str">
            <v xml:space="preserve">    Pathology</v>
          </cell>
          <cell r="CA52">
            <v>3547</v>
          </cell>
          <cell r="CB52" t="str">
            <v>Proced.</v>
          </cell>
          <cell r="CD52">
            <v>72.36</v>
          </cell>
          <cell r="CF52">
            <v>21.38</v>
          </cell>
          <cell r="CH52" t="str">
            <v/>
          </cell>
          <cell r="CJ52" t="str">
            <v/>
          </cell>
          <cell r="CL52" t="str">
            <v/>
          </cell>
          <cell r="CN52">
            <v>21.38</v>
          </cell>
        </row>
        <row r="53">
          <cell r="X53">
            <v>1</v>
          </cell>
          <cell r="Y53" t="str">
            <v xml:space="preserve">    Chiropractor</v>
          </cell>
          <cell r="AF53">
            <v>760</v>
          </cell>
          <cell r="AG53" t="str">
            <v>Visits</v>
          </cell>
          <cell r="AI53">
            <v>54.7</v>
          </cell>
          <cell r="AK53">
            <v>3.46</v>
          </cell>
          <cell r="AM53" t="str">
            <v xml:space="preserve"> </v>
          </cell>
          <cell r="AO53" t="str">
            <v xml:space="preserve"> </v>
          </cell>
          <cell r="AQ53" t="str">
            <v xml:space="preserve"> </v>
          </cell>
          <cell r="AS53">
            <v>3.46</v>
          </cell>
          <cell r="AV53">
            <v>1</v>
          </cell>
          <cell r="BS53">
            <v>1</v>
          </cell>
          <cell r="BT53" t="str">
            <v xml:space="preserve">    Chiropractor</v>
          </cell>
          <cell r="CA53">
            <v>1269</v>
          </cell>
          <cell r="CB53" t="str">
            <v>Visits</v>
          </cell>
          <cell r="CD53">
            <v>65.92</v>
          </cell>
          <cell r="CF53">
            <v>6.97</v>
          </cell>
          <cell r="CH53" t="str">
            <v xml:space="preserve"> </v>
          </cell>
          <cell r="CJ53" t="str">
            <v xml:space="preserve"> </v>
          </cell>
          <cell r="CL53" t="str">
            <v xml:space="preserve"> </v>
          </cell>
          <cell r="CN53">
            <v>6.97</v>
          </cell>
        </row>
        <row r="54">
          <cell r="X54">
            <v>1</v>
          </cell>
          <cell r="Y54" t="str">
            <v xml:space="preserve">    Podiatrist</v>
          </cell>
          <cell r="AF54">
            <v>106</v>
          </cell>
          <cell r="AG54" t="str">
            <v>Visits</v>
          </cell>
          <cell r="AI54">
            <v>149.46</v>
          </cell>
          <cell r="AK54">
            <v>1.32</v>
          </cell>
          <cell r="AM54" t="str">
            <v xml:space="preserve"> </v>
          </cell>
          <cell r="AO54" t="str">
            <v xml:space="preserve"> </v>
          </cell>
          <cell r="AQ54" t="str">
            <v xml:space="preserve"> </v>
          </cell>
          <cell r="AS54">
            <v>1.32</v>
          </cell>
          <cell r="AV54">
            <v>1</v>
          </cell>
          <cell r="BS54">
            <v>1</v>
          </cell>
          <cell r="BT54" t="str">
            <v xml:space="preserve">    Podiatrist</v>
          </cell>
          <cell r="CA54">
            <v>169</v>
          </cell>
          <cell r="CB54" t="str">
            <v>Visits</v>
          </cell>
          <cell r="CD54">
            <v>205.21</v>
          </cell>
          <cell r="CF54">
            <v>2.89</v>
          </cell>
          <cell r="CH54" t="str">
            <v xml:space="preserve"> </v>
          </cell>
          <cell r="CJ54" t="str">
            <v xml:space="preserve"> </v>
          </cell>
          <cell r="CL54" t="str">
            <v xml:space="preserve"> </v>
          </cell>
          <cell r="CN54">
            <v>2.89</v>
          </cell>
        </row>
        <row r="55">
          <cell r="X55">
            <v>1</v>
          </cell>
          <cell r="Y55" t="str">
            <v xml:space="preserve">    Outpatient Psychiatric</v>
          </cell>
          <cell r="AF55">
            <v>1163</v>
          </cell>
          <cell r="AG55" t="str">
            <v>Visits</v>
          </cell>
          <cell r="AI55">
            <v>89.17</v>
          </cell>
          <cell r="AK55">
            <v>8.64</v>
          </cell>
          <cell r="AM55" t="str">
            <v xml:space="preserve"> </v>
          </cell>
          <cell r="AO55" t="str">
            <v xml:space="preserve"> </v>
          </cell>
          <cell r="AQ55" t="str">
            <v xml:space="preserve"> </v>
          </cell>
          <cell r="AS55">
            <v>8.64</v>
          </cell>
          <cell r="AV55">
            <v>1</v>
          </cell>
          <cell r="BS55">
            <v>0</v>
          </cell>
          <cell r="BT55" t="str">
            <v xml:space="preserve">    Outpatient Psychiatric</v>
          </cell>
          <cell r="CA55">
            <v>0</v>
          </cell>
          <cell r="CB55" t="str">
            <v>Visits</v>
          </cell>
          <cell r="CD55">
            <v>166.83</v>
          </cell>
          <cell r="CF55">
            <v>0</v>
          </cell>
          <cell r="CH55" t="str">
            <v xml:space="preserve"> </v>
          </cell>
          <cell r="CJ55" t="str">
            <v xml:space="preserve"> </v>
          </cell>
          <cell r="CL55" t="str">
            <v xml:space="preserve"> </v>
          </cell>
          <cell r="CN55">
            <v>0</v>
          </cell>
        </row>
        <row r="56">
          <cell r="X56">
            <v>1</v>
          </cell>
          <cell r="Y56" t="str">
            <v xml:space="preserve">    Outpatient Alcohol &amp; Drug Abuse</v>
          </cell>
          <cell r="AF56">
            <v>21</v>
          </cell>
          <cell r="AG56" t="str">
            <v>Visits</v>
          </cell>
          <cell r="AI56">
            <v>98.54</v>
          </cell>
          <cell r="AK56">
            <v>0.17</v>
          </cell>
          <cell r="AM56" t="str">
            <v xml:space="preserve"> </v>
          </cell>
          <cell r="AO56" t="str">
            <v xml:space="preserve"> </v>
          </cell>
          <cell r="AQ56" t="str">
            <v xml:space="preserve"> </v>
          </cell>
          <cell r="AS56">
            <v>0.17</v>
          </cell>
          <cell r="AV56">
            <v>1</v>
          </cell>
          <cell r="BS56">
            <v>0</v>
          </cell>
          <cell r="BT56" t="str">
            <v xml:space="preserve">    Outpatient Alcohol &amp; Drug Abuse</v>
          </cell>
          <cell r="CA56">
            <v>0</v>
          </cell>
          <cell r="CB56" t="str">
            <v>Visits</v>
          </cell>
          <cell r="CD56">
            <v>134.63999999999999</v>
          </cell>
          <cell r="CF56">
            <v>0</v>
          </cell>
          <cell r="CH56" t="str">
            <v xml:space="preserve"> </v>
          </cell>
          <cell r="CJ56" t="str">
            <v xml:space="preserve"> </v>
          </cell>
          <cell r="CL56" t="str">
            <v xml:space="preserve"> </v>
          </cell>
          <cell r="CN56">
            <v>0</v>
          </cell>
        </row>
        <row r="57">
          <cell r="X57">
            <v>1</v>
          </cell>
          <cell r="AV57">
            <v>0</v>
          </cell>
          <cell r="BS57">
            <v>1</v>
          </cell>
        </row>
        <row r="58">
          <cell r="X58">
            <v>1</v>
          </cell>
          <cell r="AK58">
            <v>185.16</v>
          </cell>
          <cell r="AQ58">
            <v>0</v>
          </cell>
          <cell r="AS58">
            <v>185.16</v>
          </cell>
          <cell r="AV58">
            <v>0</v>
          </cell>
          <cell r="BS58">
            <v>1</v>
          </cell>
          <cell r="CF58">
            <v>256.74</v>
          </cell>
          <cell r="CL58">
            <v>0</v>
          </cell>
          <cell r="CN58">
            <v>256.74</v>
          </cell>
        </row>
        <row r="59">
          <cell r="X59">
            <v>1</v>
          </cell>
          <cell r="AV59">
            <v>1</v>
          </cell>
        </row>
        <row r="60">
          <cell r="X60">
            <v>1</v>
          </cell>
          <cell r="Y60" t="str">
            <v>Other</v>
          </cell>
          <cell r="AV60">
            <v>1</v>
          </cell>
        </row>
        <row r="61">
          <cell r="X61">
            <v>0</v>
          </cell>
          <cell r="Y61" t="str">
            <v xml:space="preserve">    Prescription Drugs</v>
          </cell>
          <cell r="AF61">
            <v>0</v>
          </cell>
          <cell r="AG61" t="str">
            <v>Scripts</v>
          </cell>
          <cell r="AI61">
            <v>0</v>
          </cell>
          <cell r="AK61">
            <v>0</v>
          </cell>
          <cell r="AM61" t="str">
            <v xml:space="preserve"> </v>
          </cell>
          <cell r="AO61" t="str">
            <v xml:space="preserve"> </v>
          </cell>
          <cell r="AQ61" t="str">
            <v xml:space="preserve"> </v>
          </cell>
          <cell r="AS61">
            <v>0</v>
          </cell>
          <cell r="AV61">
            <v>1</v>
          </cell>
        </row>
        <row r="62">
          <cell r="X62">
            <v>1</v>
          </cell>
          <cell r="Y62" t="str">
            <v xml:space="preserve">    Private Duty Nursing/Home Health</v>
          </cell>
          <cell r="AF62">
            <v>125</v>
          </cell>
          <cell r="AG62" t="str">
            <v>Units</v>
          </cell>
          <cell r="AI62">
            <v>150.04</v>
          </cell>
          <cell r="AK62">
            <v>1.56</v>
          </cell>
          <cell r="AM62" t="str">
            <v xml:space="preserve"> </v>
          </cell>
          <cell r="AO62" t="str">
            <v xml:space="preserve"> </v>
          </cell>
          <cell r="AQ62" t="str">
            <v xml:space="preserve"> </v>
          </cell>
          <cell r="AS62">
            <v>1.56</v>
          </cell>
          <cell r="AV62">
            <v>1</v>
          </cell>
        </row>
        <row r="63">
          <cell r="X63">
            <v>1</v>
          </cell>
          <cell r="Y63" t="str">
            <v xml:space="preserve">    Ambulance</v>
          </cell>
          <cell r="AF63">
            <v>7</v>
          </cell>
          <cell r="AG63" t="str">
            <v>Runs</v>
          </cell>
          <cell r="AI63">
            <v>603.94000000000005</v>
          </cell>
          <cell r="AK63">
            <v>0.35</v>
          </cell>
          <cell r="AM63" t="str">
            <v xml:space="preserve"> </v>
          </cell>
          <cell r="AO63" t="str">
            <v xml:space="preserve"> </v>
          </cell>
          <cell r="AQ63" t="str">
            <v xml:space="preserve"> </v>
          </cell>
          <cell r="AS63">
            <v>0.35</v>
          </cell>
          <cell r="AV63">
            <v>1</v>
          </cell>
        </row>
        <row r="64">
          <cell r="X64">
            <v>1</v>
          </cell>
          <cell r="Y64" t="str">
            <v xml:space="preserve">    DME/Prosthetics</v>
          </cell>
          <cell r="AF64">
            <v>128</v>
          </cell>
          <cell r="AG64" t="str">
            <v>Units</v>
          </cell>
          <cell r="AI64">
            <v>305.04000000000002</v>
          </cell>
          <cell r="AK64">
            <v>3.25</v>
          </cell>
          <cell r="AM64" t="str">
            <v/>
          </cell>
          <cell r="AO64" t="str">
            <v/>
          </cell>
          <cell r="AQ64" t="str">
            <v/>
          </cell>
          <cell r="AS64">
            <v>3.25</v>
          </cell>
          <cell r="AV64">
            <v>1</v>
          </cell>
        </row>
        <row r="65">
          <cell r="X65">
            <v>1</v>
          </cell>
          <cell r="Y65" t="str">
            <v xml:space="preserve">    Glasses/Contacts</v>
          </cell>
          <cell r="AF65">
            <v>21</v>
          </cell>
          <cell r="AG65" t="str">
            <v>Services</v>
          </cell>
          <cell r="AI65">
            <v>2420.02</v>
          </cell>
          <cell r="AK65">
            <v>4.24</v>
          </cell>
          <cell r="AM65" t="str">
            <v xml:space="preserve"> </v>
          </cell>
          <cell r="AO65" t="str">
            <v xml:space="preserve"> </v>
          </cell>
          <cell r="AQ65" t="str">
            <v xml:space="preserve"> </v>
          </cell>
          <cell r="AS65">
            <v>4.24</v>
          </cell>
          <cell r="AV65">
            <v>0</v>
          </cell>
        </row>
        <row r="66">
          <cell r="X66">
            <v>0</v>
          </cell>
          <cell r="Y66" t="str">
            <v xml:space="preserve">    Other Benefit #1</v>
          </cell>
          <cell r="AI66">
            <v>0</v>
          </cell>
          <cell r="AK66">
            <v>0</v>
          </cell>
          <cell r="AM66" t="str">
            <v xml:space="preserve"> </v>
          </cell>
          <cell r="AO66" t="str">
            <v xml:space="preserve"> </v>
          </cell>
          <cell r="AQ66" t="str">
            <v xml:space="preserve"> </v>
          </cell>
          <cell r="AS66">
            <v>0</v>
          </cell>
          <cell r="AV66">
            <v>0</v>
          </cell>
        </row>
        <row r="67">
          <cell r="X67">
            <v>0</v>
          </cell>
          <cell r="Y67" t="str">
            <v xml:space="preserve">    Other Benefit #2</v>
          </cell>
          <cell r="AI67">
            <v>0</v>
          </cell>
          <cell r="AK67">
            <v>0</v>
          </cell>
          <cell r="AM67" t="str">
            <v xml:space="preserve"> </v>
          </cell>
          <cell r="AO67" t="str">
            <v xml:space="preserve"> </v>
          </cell>
          <cell r="AQ67" t="str">
            <v xml:space="preserve"> </v>
          </cell>
          <cell r="AS67">
            <v>0</v>
          </cell>
          <cell r="AV67">
            <v>0</v>
          </cell>
        </row>
        <row r="68">
          <cell r="X68">
            <v>1</v>
          </cell>
          <cell r="AV68">
            <v>0</v>
          </cell>
        </row>
        <row r="69">
          <cell r="X69">
            <v>1</v>
          </cell>
          <cell r="Y69" t="str">
            <v>Other - Total</v>
          </cell>
          <cell r="AK69">
            <v>9.4</v>
          </cell>
          <cell r="AQ69">
            <v>0</v>
          </cell>
          <cell r="AS69">
            <v>9.4</v>
          </cell>
          <cell r="AV69">
            <v>0</v>
          </cell>
        </row>
        <row r="70">
          <cell r="X70">
            <v>1</v>
          </cell>
          <cell r="AV70">
            <v>0</v>
          </cell>
        </row>
        <row r="71">
          <cell r="X71">
            <v>1</v>
          </cell>
          <cell r="AV71">
            <v>0</v>
          </cell>
        </row>
        <row r="72">
          <cell r="X72">
            <v>1</v>
          </cell>
          <cell r="Y72" t="str">
            <v>Total Medical Cost</v>
          </cell>
          <cell r="AK72">
            <v>374.87</v>
          </cell>
          <cell r="AQ72">
            <v>0</v>
          </cell>
          <cell r="AS72">
            <v>374.87</v>
          </cell>
          <cell r="AV72">
            <v>1</v>
          </cell>
        </row>
        <row r="73">
          <cell r="X73">
            <v>1</v>
          </cell>
          <cell r="AV73">
            <v>1</v>
          </cell>
        </row>
        <row r="74">
          <cell r="X74">
            <v>0</v>
          </cell>
          <cell r="Y74" t="str">
            <v>Utilization Adjustment Value</v>
          </cell>
          <cell r="AS74">
            <v>0</v>
          </cell>
          <cell r="AV74">
            <v>1</v>
          </cell>
        </row>
        <row r="75">
          <cell r="X75">
            <v>0</v>
          </cell>
          <cell r="Y75" t="str">
            <v>Value of $0 Deductible</v>
          </cell>
          <cell r="AS75">
            <v>0</v>
          </cell>
          <cell r="AV75">
            <v>1</v>
          </cell>
        </row>
        <row r="76">
          <cell r="X76">
            <v>0</v>
          </cell>
          <cell r="Y76" t="str">
            <v>Value of 0% Coinsurance</v>
          </cell>
          <cell r="AS76">
            <v>0</v>
          </cell>
          <cell r="AV76">
            <v>1</v>
          </cell>
        </row>
        <row r="77">
          <cell r="X77">
            <v>0</v>
          </cell>
          <cell r="Y77" t="str">
            <v>Value of $0 Out-of-Pocket Maximum</v>
          </cell>
          <cell r="AS77">
            <v>0</v>
          </cell>
        </row>
        <row r="78">
          <cell r="X78">
            <v>0</v>
          </cell>
          <cell r="Y78" t="str">
            <v>Value of Annual Maximum</v>
          </cell>
          <cell r="AS78">
            <v>0</v>
          </cell>
        </row>
        <row r="79">
          <cell r="X79">
            <v>0</v>
          </cell>
        </row>
        <row r="80">
          <cell r="X80">
            <v>0</v>
          </cell>
          <cell r="Y80" t="str">
            <v>Total Medical Cost After Deductible and Coinsurance</v>
          </cell>
          <cell r="AS80">
            <v>374.87</v>
          </cell>
        </row>
        <row r="81">
          <cell r="X81">
            <v>1</v>
          </cell>
        </row>
        <row r="82">
          <cell r="X82">
            <v>1</v>
          </cell>
          <cell r="Y82" t="str">
            <v>Retention (0% of Premium)</v>
          </cell>
          <cell r="AS82">
            <v>0</v>
          </cell>
        </row>
        <row r="83">
          <cell r="X83">
            <v>1</v>
          </cell>
          <cell r="Y83" t="str">
            <v>Retention - Fixed PMPM</v>
          </cell>
          <cell r="AS83">
            <v>6.92</v>
          </cell>
        </row>
        <row r="84">
          <cell r="X84">
            <v>1</v>
          </cell>
        </row>
        <row r="85">
          <cell r="X85">
            <v>1</v>
          </cell>
          <cell r="Y85" t="str">
            <v>Total Premium</v>
          </cell>
          <cell r="AS85">
            <v>381.79</v>
          </cell>
        </row>
      </sheetData>
      <sheetData sheetId="9" refreshError="1">
        <row r="1">
          <cell r="AC1" t="str">
            <v>OUT OF NETWORK SUMMARY</v>
          </cell>
        </row>
        <row r="2">
          <cell r="AC2" t="str">
            <v>A</v>
          </cell>
        </row>
        <row r="3">
          <cell r="B3" t="str">
            <v>HPHC Projected 2009 Pricing Model</v>
          </cell>
          <cell r="AC3">
            <v>1</v>
          </cell>
          <cell r="AD3" t="str">
            <v>HPHC Projected 2009 Pricing Model</v>
          </cell>
        </row>
        <row r="4">
          <cell r="B4" t="str">
            <v>Estimated Medical Cost as of July 1, 2009</v>
          </cell>
          <cell r="AD4" t="str">
            <v>Estimated Medical Cost as of July 1, 2009</v>
          </cell>
        </row>
        <row r="5">
          <cell r="B5" t="str">
            <v>Based on HPHC At Risk CY07 Exp</v>
          </cell>
          <cell r="AA5" t="str">
            <v xml:space="preserve"> </v>
          </cell>
          <cell r="AD5" t="str">
            <v>Based on HPHC At Risk CY07 Exp</v>
          </cell>
        </row>
        <row r="6">
          <cell r="B6" t="str">
            <v/>
          </cell>
          <cell r="AD6" t="str">
            <v>Out-of-Network Benefits</v>
          </cell>
        </row>
        <row r="7">
          <cell r="B7" t="str">
            <v>Member Month</v>
          </cell>
          <cell r="AA7" t="str">
            <v xml:space="preserve"> </v>
          </cell>
          <cell r="BC7" t="str">
            <v>HPHC Projected 2009 Pricing Model</v>
          </cell>
        </row>
        <row r="8">
          <cell r="B8" t="str">
            <v>Net Medical Cost</v>
          </cell>
          <cell r="AA8" t="str">
            <v>In-Network</v>
          </cell>
          <cell r="AD8" t="str">
            <v>Net Medical Cost</v>
          </cell>
          <cell r="BC8" t="str">
            <v>Estimated Medical Cost as of July 1, 2009</v>
          </cell>
        </row>
        <row r="9">
          <cell r="B9" t="str">
            <v>Submitted Amount</v>
          </cell>
          <cell r="Y9" t="str">
            <v>CPD Starting</v>
          </cell>
          <cell r="AA9" t="str">
            <v>Only or</v>
          </cell>
          <cell r="BA9" t="str">
            <v>CPD Starting</v>
          </cell>
          <cell r="BC9" t="str">
            <v>Based on HPHC At Risk CY07 Exp</v>
          </cell>
        </row>
        <row r="10">
          <cell r="B10" t="str">
            <v>Non-Covered Amount—</v>
          </cell>
          <cell r="I10" t="str">
            <v>(1)</v>
          </cell>
          <cell r="L10" t="str">
            <v>(2)</v>
          </cell>
          <cell r="N10" t="str">
            <v>(3)</v>
          </cell>
          <cell r="P10" t="str">
            <v xml:space="preserve">  (4)</v>
          </cell>
          <cell r="R10" t="str">
            <v xml:space="preserve">  (5)</v>
          </cell>
          <cell r="T10" t="str">
            <v xml:space="preserve">  (6)</v>
          </cell>
          <cell r="V10" t="str">
            <v xml:space="preserve">  (7)</v>
          </cell>
          <cell r="Y10" t="str">
            <v>PMPM Input</v>
          </cell>
          <cell r="AA10" t="str">
            <v>Common</v>
          </cell>
          <cell r="AK10" t="str">
            <v>(1)</v>
          </cell>
          <cell r="AN10" t="str">
            <v>(2)</v>
          </cell>
          <cell r="AP10" t="str">
            <v>(3)</v>
          </cell>
          <cell r="AR10" t="str">
            <v xml:space="preserve">  (4)</v>
          </cell>
          <cell r="AT10" t="str">
            <v xml:space="preserve">  (5)</v>
          </cell>
          <cell r="AV10" t="str">
            <v xml:space="preserve">  (6)</v>
          </cell>
          <cell r="AX10" t="str">
            <v xml:space="preserve">  (7)</v>
          </cell>
          <cell r="BA10" t="str">
            <v>PMPM Input</v>
          </cell>
        </row>
        <row r="11">
          <cell r="B11" t="str">
            <v>Covered Amount—</v>
          </cell>
          <cell r="AA11" t="str">
            <v>Benefit?</v>
          </cell>
          <cell r="BC11" t="str">
            <v>POS/PPO Claim Cost Worksheet</v>
          </cell>
        </row>
        <row r="12">
          <cell r="B12" t="str">
            <v>Benefit</v>
          </cell>
          <cell r="D12" t="str">
            <v>Admissions Per 1,000</v>
          </cell>
          <cell r="G12" t="str">
            <v>Length of Stay</v>
          </cell>
          <cell r="I12" t="str">
            <v>Utilization Per 1,000</v>
          </cell>
          <cell r="L12" t="str">
            <v>Allowed Average Charge</v>
          </cell>
          <cell r="N12" t="str">
            <v>Per Member Per Month Claim Cost</v>
          </cell>
          <cell r="P12" t="str">
            <v>Copay Utilization</v>
          </cell>
          <cell r="R12" t="str">
            <v>Copay</v>
          </cell>
          <cell r="T12" t="str">
            <v>Per Member Per Month Cost Sharing Value</v>
          </cell>
          <cell r="V12" t="str">
            <v>Net Per Member Per Month Claim Cost</v>
          </cell>
          <cell r="Y12" t="str">
            <v>Deductible &amp; Coinsurance Applies (1=Yes, 0=No)</v>
          </cell>
          <cell r="AA12" t="str">
            <v>0=Common 1=In-Network</v>
          </cell>
          <cell r="AC12" t="str">
            <v>A</v>
          </cell>
          <cell r="AD12" t="str">
            <v>Benefit</v>
          </cell>
          <cell r="AF12" t="str">
            <v>Admissions Per 1,000</v>
          </cell>
          <cell r="AI12" t="str">
            <v>Length of Stay</v>
          </cell>
          <cell r="AK12" t="str">
            <v>Utilization Per 1,000</v>
          </cell>
          <cell r="AN12" t="str">
            <v>Allowed Average Charge</v>
          </cell>
          <cell r="AP12" t="str">
            <v>Per Member Per Month Claim Cost</v>
          </cell>
          <cell r="AR12" t="str">
            <v>Copay Utilization</v>
          </cell>
          <cell r="AT12" t="str">
            <v>Copay</v>
          </cell>
          <cell r="AV12" t="str">
            <v>Per Member Per Month Cost Sharing Value</v>
          </cell>
          <cell r="AX12" t="str">
            <v>Net Per Member Per Month Claim Cost</v>
          </cell>
          <cell r="BA12" t="str">
            <v>Deductible &amp; Coinsurance Applies (1=Yes, 0=No)</v>
          </cell>
        </row>
        <row r="13">
          <cell r="AC13">
            <v>1</v>
          </cell>
          <cell r="BH13" t="str">
            <v>In Network</v>
          </cell>
          <cell r="BL13" t="str">
            <v>Out of Network</v>
          </cell>
          <cell r="BP13" t="str">
            <v>Composite</v>
          </cell>
        </row>
        <row r="14">
          <cell r="B14" t="str">
            <v>Hospital Inpatient</v>
          </cell>
          <cell r="AC14">
            <v>1</v>
          </cell>
          <cell r="AD14" t="str">
            <v>Hospital Inpatient</v>
          </cell>
          <cell r="BH14" t="str">
            <v>PMPM</v>
          </cell>
          <cell r="BJ14" t="str">
            <v>Blend %</v>
          </cell>
          <cell r="BL14" t="str">
            <v>PMPM</v>
          </cell>
          <cell r="BN14" t="str">
            <v>Blend %</v>
          </cell>
          <cell r="BP14" t="str">
            <v>PMPM</v>
          </cell>
        </row>
        <row r="15">
          <cell r="B15" t="str">
            <v>Hospital Inpatient - Non-Materinity</v>
          </cell>
        </row>
        <row r="16">
          <cell r="B16" t="str">
            <v xml:space="preserve">    Medical</v>
          </cell>
          <cell r="X16">
            <v>1</v>
          </cell>
          <cell r="AB16">
            <v>0</v>
          </cell>
          <cell r="AC16">
            <v>1</v>
          </cell>
          <cell r="AD16" t="str">
            <v xml:space="preserve">    Medical</v>
          </cell>
        </row>
        <row r="17">
          <cell r="B17" t="str">
            <v xml:space="preserve">        Hosp. IP Medical</v>
          </cell>
          <cell r="D17">
            <v>22.1</v>
          </cell>
          <cell r="E17" t="str">
            <v>Admits</v>
          </cell>
          <cell r="G17">
            <v>5.12</v>
          </cell>
          <cell r="I17">
            <v>113.2</v>
          </cell>
          <cell r="J17" t="str">
            <v>Days</v>
          </cell>
          <cell r="L17">
            <v>2649.99</v>
          </cell>
          <cell r="N17">
            <v>24.99</v>
          </cell>
          <cell r="P17" t="str">
            <v>IP Copay per Admit / Day</v>
          </cell>
          <cell r="T17" t="str">
            <v xml:space="preserve"> </v>
          </cell>
          <cell r="V17">
            <v>24.99</v>
          </cell>
          <cell r="X17">
            <v>1</v>
          </cell>
          <cell r="Y17">
            <v>0</v>
          </cell>
          <cell r="Z17">
            <v>1</v>
          </cell>
          <cell r="AA17">
            <v>0</v>
          </cell>
          <cell r="AB17">
            <v>1</v>
          </cell>
          <cell r="AC17">
            <v>1</v>
          </cell>
          <cell r="AD17" t="str">
            <v xml:space="preserve">        Hosp. IP Medical</v>
          </cell>
          <cell r="AF17">
            <v>25.9</v>
          </cell>
          <cell r="AG17" t="str">
            <v>Admits</v>
          </cell>
          <cell r="AI17">
            <v>4.43</v>
          </cell>
          <cell r="AK17">
            <v>114.8</v>
          </cell>
          <cell r="AL17" t="str">
            <v>Days</v>
          </cell>
          <cell r="AN17">
            <v>4818.96</v>
          </cell>
          <cell r="AP17">
            <v>46.08</v>
          </cell>
          <cell r="AR17" t="str">
            <v xml:space="preserve"> </v>
          </cell>
          <cell r="AT17" t="str">
            <v xml:space="preserve"> </v>
          </cell>
          <cell r="AV17" t="str">
            <v xml:space="preserve"> </v>
          </cell>
          <cell r="AX17">
            <v>46.08</v>
          </cell>
          <cell r="BA17">
            <v>1</v>
          </cell>
          <cell r="BC17" t="str">
            <v>Common Benefits</v>
          </cell>
          <cell r="BH17">
            <v>335.87</v>
          </cell>
          <cell r="BI17" t="str">
            <v>x</v>
          </cell>
          <cell r="BJ17">
            <v>0.94</v>
          </cell>
          <cell r="BK17" t="str">
            <v>+</v>
          </cell>
          <cell r="BL17">
            <v>530.82000000000005</v>
          </cell>
          <cell r="BM17" t="str">
            <v>x</v>
          </cell>
          <cell r="BN17">
            <v>6.0000000000000053E-2</v>
          </cell>
          <cell r="BO17" t="str">
            <v>=</v>
          </cell>
          <cell r="BP17">
            <v>347.57</v>
          </cell>
        </row>
        <row r="18">
          <cell r="B18" t="str">
            <v xml:space="preserve">        Maternity Non-Delivery</v>
          </cell>
          <cell r="D18">
            <v>1.1000000000000001</v>
          </cell>
          <cell r="E18" t="str">
            <v>Admits</v>
          </cell>
          <cell r="G18">
            <v>3.18</v>
          </cell>
          <cell r="I18">
            <v>3.5</v>
          </cell>
          <cell r="J18" t="str">
            <v>Days</v>
          </cell>
          <cell r="L18">
            <v>2649.99</v>
          </cell>
          <cell r="N18">
            <v>0.77</v>
          </cell>
          <cell r="P18" t="str">
            <v>IP Copay per Admit / Day</v>
          </cell>
          <cell r="T18" t="str">
            <v xml:space="preserve"> </v>
          </cell>
          <cell r="V18">
            <v>0.77</v>
          </cell>
          <cell r="X18">
            <v>1</v>
          </cell>
          <cell r="Y18">
            <v>0</v>
          </cell>
          <cell r="Z18">
            <v>1</v>
          </cell>
          <cell r="AA18">
            <v>0</v>
          </cell>
          <cell r="AB18">
            <v>1</v>
          </cell>
          <cell r="AC18">
            <v>1</v>
          </cell>
          <cell r="AD18" t="str">
            <v xml:space="preserve">        Maternity Non-Delivery</v>
          </cell>
          <cell r="AF18">
            <v>1.3</v>
          </cell>
          <cell r="AG18" t="str">
            <v>Admits</v>
          </cell>
          <cell r="AI18">
            <v>2.54</v>
          </cell>
          <cell r="AK18">
            <v>3.3</v>
          </cell>
          <cell r="AL18" t="str">
            <v>Days</v>
          </cell>
          <cell r="AN18">
            <v>3310.6</v>
          </cell>
          <cell r="AP18">
            <v>0.91</v>
          </cell>
          <cell r="AR18" t="str">
            <v xml:space="preserve"> </v>
          </cell>
          <cell r="AT18" t="str">
            <v xml:space="preserve"> </v>
          </cell>
          <cell r="AV18" t="str">
            <v xml:space="preserve"> </v>
          </cell>
          <cell r="AX18">
            <v>0.91</v>
          </cell>
          <cell r="BA18">
            <v>1</v>
          </cell>
          <cell r="BC18" t="str">
            <v>In-Network Only</v>
          </cell>
          <cell r="BH18">
            <v>39</v>
          </cell>
          <cell r="BI18" t="str">
            <v>x</v>
          </cell>
          <cell r="BJ18">
            <v>1</v>
          </cell>
          <cell r="BK18" t="str">
            <v xml:space="preserve"> </v>
          </cell>
          <cell r="BO18" t="str">
            <v>=</v>
          </cell>
          <cell r="BP18">
            <v>39</v>
          </cell>
        </row>
        <row r="19">
          <cell r="B19" t="str">
            <v xml:space="preserve">    Surgical</v>
          </cell>
          <cell r="D19">
            <v>19.3</v>
          </cell>
          <cell r="E19" t="str">
            <v>Admits</v>
          </cell>
          <cell r="G19">
            <v>4.38</v>
          </cell>
          <cell r="I19">
            <v>84.6</v>
          </cell>
          <cell r="J19" t="str">
            <v>Days</v>
          </cell>
          <cell r="L19">
            <v>5728.12</v>
          </cell>
          <cell r="N19">
            <v>40.35</v>
          </cell>
          <cell r="P19" t="str">
            <v>IP Copay per Admit / Day</v>
          </cell>
          <cell r="T19" t="str">
            <v xml:space="preserve"> </v>
          </cell>
          <cell r="V19">
            <v>40.35</v>
          </cell>
          <cell r="X19">
            <v>1</v>
          </cell>
          <cell r="Y19">
            <v>0</v>
          </cell>
          <cell r="Z19">
            <v>1</v>
          </cell>
          <cell r="AA19">
            <v>0</v>
          </cell>
          <cell r="AB19">
            <v>1</v>
          </cell>
          <cell r="AC19">
            <v>1</v>
          </cell>
          <cell r="AD19" t="str">
            <v xml:space="preserve">    Surgical</v>
          </cell>
          <cell r="AF19">
            <v>21.6</v>
          </cell>
          <cell r="AG19" t="str">
            <v>Admits</v>
          </cell>
          <cell r="AI19">
            <v>4.53</v>
          </cell>
          <cell r="AK19">
            <v>97.8</v>
          </cell>
          <cell r="AL19" t="str">
            <v>Days</v>
          </cell>
          <cell r="AN19">
            <v>8931.9</v>
          </cell>
          <cell r="AP19">
            <v>72.83</v>
          </cell>
          <cell r="AR19" t="str">
            <v xml:space="preserve"> </v>
          </cell>
          <cell r="AT19" t="str">
            <v xml:space="preserve"> </v>
          </cell>
          <cell r="AV19" t="str">
            <v xml:space="preserve"> </v>
          </cell>
          <cell r="AX19">
            <v>72.83</v>
          </cell>
          <cell r="BA19">
            <v>1</v>
          </cell>
        </row>
        <row r="20">
          <cell r="B20" t="str">
            <v xml:space="preserve">    Psychiatric</v>
          </cell>
          <cell r="D20">
            <v>6.7</v>
          </cell>
          <cell r="E20" t="str">
            <v>Admits</v>
          </cell>
          <cell r="G20">
            <v>4</v>
          </cell>
          <cell r="I20">
            <v>26.8</v>
          </cell>
          <cell r="J20" t="str">
            <v>Days</v>
          </cell>
          <cell r="L20">
            <v>922.01</v>
          </cell>
          <cell r="N20">
            <v>2.06</v>
          </cell>
          <cell r="P20" t="str">
            <v>IP Copay per Admit / Day</v>
          </cell>
          <cell r="T20" t="str">
            <v xml:space="preserve"> </v>
          </cell>
          <cell r="V20">
            <v>2.06</v>
          </cell>
          <cell r="X20">
            <v>1</v>
          </cell>
          <cell r="Y20">
            <v>0</v>
          </cell>
          <cell r="Z20">
            <v>1</v>
          </cell>
          <cell r="AA20">
            <v>0</v>
          </cell>
          <cell r="AB20">
            <v>1</v>
          </cell>
          <cell r="AC20">
            <v>1</v>
          </cell>
          <cell r="AD20" t="str">
            <v xml:space="preserve">    Psychiatric</v>
          </cell>
          <cell r="AF20">
            <v>2.8</v>
          </cell>
          <cell r="AG20" t="str">
            <v>Admits</v>
          </cell>
          <cell r="AI20">
            <v>7.75</v>
          </cell>
          <cell r="AK20">
            <v>21.7</v>
          </cell>
          <cell r="AL20" t="str">
            <v>Days</v>
          </cell>
          <cell r="AN20">
            <v>1664.58</v>
          </cell>
          <cell r="AP20">
            <v>3.01</v>
          </cell>
          <cell r="AR20" t="str">
            <v xml:space="preserve"> </v>
          </cell>
          <cell r="AT20" t="str">
            <v xml:space="preserve"> </v>
          </cell>
          <cell r="AV20" t="str">
            <v xml:space="preserve"> </v>
          </cell>
          <cell r="AX20">
            <v>3.01</v>
          </cell>
          <cell r="BA20">
            <v>1</v>
          </cell>
          <cell r="BC20" t="str">
            <v>Total Medical Costs</v>
          </cell>
          <cell r="BH20">
            <v>374.87</v>
          </cell>
          <cell r="BJ20">
            <v>0.94624216395016936</v>
          </cell>
          <cell r="BL20">
            <v>530.82000000000005</v>
          </cell>
          <cell r="BN20">
            <v>6.0000000000000053E-2</v>
          </cell>
          <cell r="BP20">
            <v>386.57</v>
          </cell>
        </row>
        <row r="21">
          <cell r="B21" t="str">
            <v xml:space="preserve">    Alcohol &amp; Drug Abuse</v>
          </cell>
          <cell r="D21">
            <v>1</v>
          </cell>
          <cell r="E21" t="str">
            <v>Admits</v>
          </cell>
          <cell r="G21">
            <v>16.100000000000001</v>
          </cell>
          <cell r="I21">
            <v>16.100000000000001</v>
          </cell>
          <cell r="J21" t="str">
            <v>Days</v>
          </cell>
          <cell r="L21">
            <v>487.6</v>
          </cell>
          <cell r="N21">
            <v>0.65</v>
          </cell>
          <cell r="P21" t="str">
            <v>IP Copay per Admit / Day</v>
          </cell>
          <cell r="T21" t="str">
            <v xml:space="preserve"> </v>
          </cell>
          <cell r="V21">
            <v>0.65</v>
          </cell>
          <cell r="X21">
            <v>1</v>
          </cell>
          <cell r="Y21">
            <v>0</v>
          </cell>
          <cell r="Z21">
            <v>1</v>
          </cell>
          <cell r="AA21">
            <v>0</v>
          </cell>
          <cell r="AB21">
            <v>1</v>
          </cell>
          <cell r="AC21">
            <v>1</v>
          </cell>
          <cell r="AD21" t="str">
            <v xml:space="preserve">    Alcohol &amp; Drug Abuse</v>
          </cell>
          <cell r="AF21">
            <v>1.6</v>
          </cell>
          <cell r="AG21" t="str">
            <v>Admits</v>
          </cell>
          <cell r="AI21">
            <v>8.81</v>
          </cell>
          <cell r="AK21">
            <v>14.1</v>
          </cell>
          <cell r="AL21" t="str">
            <v>Days</v>
          </cell>
          <cell r="AN21">
            <v>944.53</v>
          </cell>
          <cell r="AP21">
            <v>1.1100000000000001</v>
          </cell>
          <cell r="AR21" t="str">
            <v xml:space="preserve"> </v>
          </cell>
          <cell r="AT21" t="str">
            <v xml:space="preserve"> </v>
          </cell>
          <cell r="AV21" t="str">
            <v xml:space="preserve"> </v>
          </cell>
          <cell r="AX21">
            <v>1.1100000000000001</v>
          </cell>
          <cell r="BA21">
            <v>1</v>
          </cell>
        </row>
        <row r="22">
          <cell r="B22" t="str">
            <v>Hospital Inpatient - Materinity</v>
          </cell>
        </row>
        <row r="23">
          <cell r="B23" t="str">
            <v xml:space="preserve">    Maternity</v>
          </cell>
          <cell r="D23">
            <v>11.7</v>
          </cell>
          <cell r="E23" t="str">
            <v>Admits</v>
          </cell>
          <cell r="G23">
            <v>3.15</v>
          </cell>
          <cell r="I23">
            <v>36.9</v>
          </cell>
          <cell r="J23" t="str">
            <v>Days</v>
          </cell>
          <cell r="L23">
            <v>3578.69</v>
          </cell>
          <cell r="N23">
            <v>10.99</v>
          </cell>
          <cell r="P23" t="str">
            <v>IP Copay per Admit / Day</v>
          </cell>
          <cell r="T23" t="str">
            <v xml:space="preserve"> </v>
          </cell>
          <cell r="V23">
            <v>10.99</v>
          </cell>
          <cell r="X23">
            <v>1</v>
          </cell>
          <cell r="Y23">
            <v>0</v>
          </cell>
          <cell r="Z23">
            <v>1</v>
          </cell>
          <cell r="AA23">
            <v>0</v>
          </cell>
          <cell r="AB23">
            <v>1</v>
          </cell>
          <cell r="AC23">
            <v>1</v>
          </cell>
          <cell r="AD23" t="str">
            <v xml:space="preserve">    Maternity</v>
          </cell>
          <cell r="AF23">
            <v>12.6</v>
          </cell>
          <cell r="AG23" t="str">
            <v>Admits</v>
          </cell>
          <cell r="AI23">
            <v>2.6</v>
          </cell>
          <cell r="AK23">
            <v>32.799999999999997</v>
          </cell>
          <cell r="AL23" t="str">
            <v>Days</v>
          </cell>
          <cell r="AN23">
            <v>4097.76</v>
          </cell>
          <cell r="AP23">
            <v>11.19</v>
          </cell>
          <cell r="AR23" t="str">
            <v xml:space="preserve"> </v>
          </cell>
          <cell r="AT23" t="str">
            <v xml:space="preserve"> </v>
          </cell>
          <cell r="AV23" t="str">
            <v xml:space="preserve"> </v>
          </cell>
          <cell r="AX23">
            <v>11.19</v>
          </cell>
          <cell r="BA23">
            <v>1</v>
          </cell>
          <cell r="BC23" t="str">
            <v>Morbidity and Age/Gender Adjustments</v>
          </cell>
        </row>
        <row r="24">
          <cell r="B24" t="str">
            <v>Skilled Nursing Care</v>
          </cell>
          <cell r="D24">
            <v>1.2</v>
          </cell>
          <cell r="E24" t="str">
            <v>Admits</v>
          </cell>
          <cell r="G24">
            <v>12.83</v>
          </cell>
          <cell r="I24">
            <v>15.4</v>
          </cell>
          <cell r="J24" t="str">
            <v>Days</v>
          </cell>
          <cell r="L24">
            <v>423.51</v>
          </cell>
          <cell r="N24">
            <v>0.54</v>
          </cell>
          <cell r="P24" t="str">
            <v>$ SNF</v>
          </cell>
          <cell r="T24" t="str">
            <v xml:space="preserve"> </v>
          </cell>
          <cell r="V24">
            <v>0.54</v>
          </cell>
          <cell r="X24">
            <v>1</v>
          </cell>
          <cell r="Y24">
            <v>0</v>
          </cell>
          <cell r="Z24">
            <v>1</v>
          </cell>
          <cell r="AA24">
            <v>0</v>
          </cell>
          <cell r="AB24">
            <v>1</v>
          </cell>
          <cell r="AC24">
            <v>1</v>
          </cell>
          <cell r="AD24" t="str">
            <v xml:space="preserve">    Skilled Nursing Care</v>
          </cell>
          <cell r="AF24">
            <v>0.7</v>
          </cell>
          <cell r="AG24" t="str">
            <v>Admits</v>
          </cell>
          <cell r="AI24">
            <v>20.71</v>
          </cell>
          <cell r="AK24">
            <v>14.5</v>
          </cell>
          <cell r="AL24" t="str">
            <v>Days</v>
          </cell>
          <cell r="AN24">
            <v>821.65</v>
          </cell>
          <cell r="AP24">
            <v>0.99</v>
          </cell>
          <cell r="AR24" t="str">
            <v xml:space="preserve"> </v>
          </cell>
          <cell r="AT24" t="str">
            <v xml:space="preserve"> </v>
          </cell>
          <cell r="AV24" t="str">
            <v xml:space="preserve"> </v>
          </cell>
          <cell r="AX24">
            <v>0.99</v>
          </cell>
          <cell r="BA24">
            <v>1</v>
          </cell>
          <cell r="BD24" t="str">
            <v>Multiple Choice Considerations (If Applicable)</v>
          </cell>
        </row>
        <row r="25">
          <cell r="X25">
            <v>0</v>
          </cell>
          <cell r="AC25">
            <v>1</v>
          </cell>
          <cell r="BE25" t="str">
            <v>Health Status</v>
          </cell>
          <cell r="BP25">
            <v>1</v>
          </cell>
        </row>
        <row r="26">
          <cell r="D26">
            <v>63.1</v>
          </cell>
          <cell r="E26" t="str">
            <v>Admits</v>
          </cell>
          <cell r="G26">
            <v>4.7</v>
          </cell>
          <cell r="I26">
            <v>296.5</v>
          </cell>
          <cell r="J26" t="str">
            <v>Days</v>
          </cell>
          <cell r="N26">
            <v>80.349999999999994</v>
          </cell>
          <cell r="T26">
            <v>0</v>
          </cell>
          <cell r="V26">
            <v>80.349999999999994</v>
          </cell>
          <cell r="X26">
            <v>0</v>
          </cell>
          <cell r="Y26">
            <v>0</v>
          </cell>
          <cell r="AA26">
            <v>0</v>
          </cell>
          <cell r="AC26">
            <v>1</v>
          </cell>
          <cell r="AF26">
            <v>66.5</v>
          </cell>
          <cell r="AG26" t="str">
            <v>Admits</v>
          </cell>
          <cell r="AI26">
            <v>4.5</v>
          </cell>
          <cell r="AK26">
            <v>299</v>
          </cell>
          <cell r="AL26" t="str">
            <v>Days</v>
          </cell>
          <cell r="AP26">
            <v>136.12</v>
          </cell>
          <cell r="AV26">
            <v>0</v>
          </cell>
          <cell r="AX26">
            <v>136.12</v>
          </cell>
          <cell r="BA26">
            <v>136.12</v>
          </cell>
          <cell r="BE26" t="str">
            <v>Age/Gender</v>
          </cell>
          <cell r="BP26">
            <v>1</v>
          </cell>
        </row>
        <row r="27">
          <cell r="X27">
            <v>0</v>
          </cell>
          <cell r="AC27">
            <v>1</v>
          </cell>
          <cell r="BF27" t="str">
            <v>Subtotal</v>
          </cell>
          <cell r="BP27">
            <v>386.57</v>
          </cell>
        </row>
        <row r="28">
          <cell r="B28" t="str">
            <v>Hospital Outpatient</v>
          </cell>
          <cell r="X28">
            <v>0</v>
          </cell>
          <cell r="AC28">
            <v>1</v>
          </cell>
          <cell r="AD28" t="str">
            <v>Hospital Outpatient</v>
          </cell>
          <cell r="BE28" t="str">
            <v>Other Considerations</v>
          </cell>
        </row>
        <row r="29">
          <cell r="B29" t="str">
            <v xml:space="preserve">    Emergency Room</v>
          </cell>
          <cell r="I29">
            <v>350</v>
          </cell>
          <cell r="J29" t="str">
            <v>Cases</v>
          </cell>
          <cell r="L29">
            <v>802.87</v>
          </cell>
          <cell r="N29">
            <v>23.42</v>
          </cell>
          <cell r="P29" t="str">
            <v>ER Visit Copay</v>
          </cell>
          <cell r="T29" t="str">
            <v xml:space="preserve"> </v>
          </cell>
          <cell r="V29">
            <v>23.42</v>
          </cell>
          <cell r="X29">
            <v>1</v>
          </cell>
          <cell r="Y29">
            <v>0</v>
          </cell>
          <cell r="Z29">
            <v>1</v>
          </cell>
          <cell r="AA29">
            <v>1</v>
          </cell>
          <cell r="AB29">
            <v>0</v>
          </cell>
          <cell r="AC29">
            <v>0</v>
          </cell>
          <cell r="AD29" t="str">
            <v xml:space="preserve">    Emergency Room</v>
          </cell>
          <cell r="AK29">
            <v>0</v>
          </cell>
          <cell r="AL29" t="str">
            <v>Cases</v>
          </cell>
          <cell r="AN29">
            <v>1088.3800000000001</v>
          </cell>
          <cell r="AP29">
            <v>0</v>
          </cell>
          <cell r="AR29" t="str">
            <v xml:space="preserve"> </v>
          </cell>
          <cell r="AT29" t="str">
            <v xml:space="preserve"> </v>
          </cell>
          <cell r="AV29" t="str">
            <v xml:space="preserve"> </v>
          </cell>
          <cell r="AX29">
            <v>0</v>
          </cell>
          <cell r="BA29">
            <v>0</v>
          </cell>
          <cell r="BF29" t="str">
            <v/>
          </cell>
          <cell r="BP29">
            <v>1</v>
          </cell>
        </row>
        <row r="30">
          <cell r="B30" t="str">
            <v xml:space="preserve">    Day Surgery</v>
          </cell>
          <cell r="I30">
            <v>206</v>
          </cell>
          <cell r="J30" t="str">
            <v>Cases</v>
          </cell>
          <cell r="L30">
            <v>2015.68</v>
          </cell>
          <cell r="N30">
            <v>34.6</v>
          </cell>
          <cell r="P30" t="str">
            <v>OP Day Sugery Copay per Visit / IP Copay per Admit</v>
          </cell>
          <cell r="V30">
            <v>34.6</v>
          </cell>
          <cell r="X30">
            <v>1</v>
          </cell>
          <cell r="Y30">
            <v>0</v>
          </cell>
          <cell r="Z30">
            <v>1</v>
          </cell>
          <cell r="AA30">
            <v>0</v>
          </cell>
          <cell r="AB30">
            <v>1</v>
          </cell>
          <cell r="AC30">
            <v>1</v>
          </cell>
          <cell r="AD30" t="str">
            <v xml:space="preserve">    Surgery</v>
          </cell>
          <cell r="AK30">
            <v>119</v>
          </cell>
          <cell r="AL30" t="str">
            <v>Cases</v>
          </cell>
          <cell r="AN30">
            <v>4198.37</v>
          </cell>
          <cell r="AP30">
            <v>41.63</v>
          </cell>
          <cell r="AR30" t="str">
            <v xml:space="preserve"> </v>
          </cell>
          <cell r="AT30" t="str">
            <v xml:space="preserve"> </v>
          </cell>
          <cell r="AV30" t="str">
            <v xml:space="preserve"> </v>
          </cell>
          <cell r="AX30">
            <v>41.63</v>
          </cell>
          <cell r="BA30">
            <v>1</v>
          </cell>
        </row>
        <row r="31">
          <cell r="B31" t="str">
            <v xml:space="preserve">    Radiology</v>
          </cell>
          <cell r="X31">
            <v>1</v>
          </cell>
          <cell r="Z31">
            <v>0</v>
          </cell>
          <cell r="AB31">
            <v>0</v>
          </cell>
          <cell r="AC31">
            <v>1</v>
          </cell>
          <cell r="AD31" t="str">
            <v xml:space="preserve">    Radiology</v>
          </cell>
          <cell r="BC31" t="str">
            <v>Expected Claim Cost</v>
          </cell>
          <cell r="BP31">
            <v>386.57</v>
          </cell>
        </row>
        <row r="32">
          <cell r="B32" t="str">
            <v xml:space="preserve">        Radiology - General</v>
          </cell>
          <cell r="I32">
            <v>466</v>
          </cell>
          <cell r="J32" t="str">
            <v>Cases</v>
          </cell>
          <cell r="L32">
            <v>394.51</v>
          </cell>
          <cell r="N32">
            <v>15.32</v>
          </cell>
          <cell r="P32" t="str">
            <v xml:space="preserve"> </v>
          </cell>
          <cell r="T32" t="str">
            <v xml:space="preserve"> </v>
          </cell>
          <cell r="V32">
            <v>15.32</v>
          </cell>
          <cell r="X32">
            <v>1</v>
          </cell>
          <cell r="Y32">
            <v>0</v>
          </cell>
          <cell r="Z32">
            <v>1</v>
          </cell>
          <cell r="AA32">
            <v>0</v>
          </cell>
          <cell r="AB32">
            <v>1</v>
          </cell>
          <cell r="AC32">
            <v>1</v>
          </cell>
          <cell r="AD32" t="str">
            <v xml:space="preserve">        Radiology - General</v>
          </cell>
          <cell r="AK32">
            <v>341</v>
          </cell>
          <cell r="AL32" t="str">
            <v>Cases</v>
          </cell>
          <cell r="AN32">
            <v>485.5</v>
          </cell>
          <cell r="AP32">
            <v>13.8</v>
          </cell>
          <cell r="AR32" t="str">
            <v xml:space="preserve"> </v>
          </cell>
          <cell r="AT32" t="str">
            <v xml:space="preserve"> </v>
          </cell>
          <cell r="AV32" t="str">
            <v xml:space="preserve"> </v>
          </cell>
          <cell r="AX32">
            <v>13.8</v>
          </cell>
          <cell r="BA32">
            <v>1</v>
          </cell>
        </row>
        <row r="33">
          <cell r="B33" t="str">
            <v xml:space="preserve">        Radiology - CT / MRI / PET</v>
          </cell>
          <cell r="I33">
            <v>51</v>
          </cell>
          <cell r="J33" t="str">
            <v>Cases</v>
          </cell>
          <cell r="L33">
            <v>1344.26</v>
          </cell>
          <cell r="N33">
            <v>5.71</v>
          </cell>
          <cell r="P33" t="str">
            <v>$ Highend radiology Copay</v>
          </cell>
          <cell r="T33" t="str">
            <v xml:space="preserve"> </v>
          </cell>
          <cell r="V33">
            <v>5.71</v>
          </cell>
          <cell r="X33">
            <v>1</v>
          </cell>
          <cell r="Y33">
            <v>0</v>
          </cell>
          <cell r="Z33">
            <v>1</v>
          </cell>
          <cell r="AA33">
            <v>0</v>
          </cell>
          <cell r="AB33">
            <v>1</v>
          </cell>
          <cell r="AC33">
            <v>1</v>
          </cell>
          <cell r="AD33" t="str">
            <v xml:space="preserve">        Radiology - CT / MRI / PET</v>
          </cell>
          <cell r="AK33">
            <v>74</v>
          </cell>
          <cell r="AL33" t="str">
            <v>Cases</v>
          </cell>
          <cell r="AN33">
            <v>1914.12</v>
          </cell>
          <cell r="AP33">
            <v>11.8</v>
          </cell>
          <cell r="AR33" t="str">
            <v xml:space="preserve"> </v>
          </cell>
          <cell r="AT33" t="str">
            <v xml:space="preserve"> </v>
          </cell>
          <cell r="AV33" t="str">
            <v xml:space="preserve"> </v>
          </cell>
          <cell r="AX33">
            <v>11.8</v>
          </cell>
          <cell r="BA33">
            <v>1</v>
          </cell>
          <cell r="BC33" t="str">
            <v>Retention (0% of Premium)</v>
          </cell>
          <cell r="BP33">
            <v>0</v>
          </cell>
        </row>
        <row r="34">
          <cell r="B34" t="str">
            <v xml:space="preserve">    Pathology</v>
          </cell>
          <cell r="I34">
            <v>460</v>
          </cell>
          <cell r="J34" t="str">
            <v>Cases</v>
          </cell>
          <cell r="L34">
            <v>299.86</v>
          </cell>
          <cell r="N34">
            <v>11.49</v>
          </cell>
          <cell r="P34" t="str">
            <v xml:space="preserve"> </v>
          </cell>
          <cell r="T34" t="str">
            <v xml:space="preserve"> </v>
          </cell>
          <cell r="V34">
            <v>11.49</v>
          </cell>
          <cell r="X34">
            <v>1</v>
          </cell>
          <cell r="Y34">
            <v>0</v>
          </cell>
          <cell r="Z34">
            <v>1</v>
          </cell>
          <cell r="AA34">
            <v>0</v>
          </cell>
          <cell r="AB34">
            <v>1</v>
          </cell>
          <cell r="AC34">
            <v>1</v>
          </cell>
          <cell r="AD34" t="str">
            <v xml:space="preserve">    Pathology</v>
          </cell>
          <cell r="AK34">
            <v>587</v>
          </cell>
          <cell r="AL34" t="str">
            <v>Cases</v>
          </cell>
          <cell r="AN34">
            <v>181.63</v>
          </cell>
          <cell r="AP34">
            <v>8.8800000000000008</v>
          </cell>
          <cell r="AR34" t="str">
            <v xml:space="preserve"> </v>
          </cell>
          <cell r="AT34" t="str">
            <v xml:space="preserve"> </v>
          </cell>
          <cell r="AV34" t="str">
            <v xml:space="preserve"> </v>
          </cell>
          <cell r="AX34">
            <v>8.8800000000000008</v>
          </cell>
          <cell r="BA34">
            <v>1</v>
          </cell>
          <cell r="BC34" t="str">
            <v>Retention - Fixed PMPM</v>
          </cell>
          <cell r="BP34">
            <v>6.92</v>
          </cell>
        </row>
        <row r="35">
          <cell r="B35" t="str">
            <v xml:space="preserve">    Pharmacy and Blood</v>
          </cell>
          <cell r="I35">
            <v>62</v>
          </cell>
          <cell r="J35" t="str">
            <v>Cases</v>
          </cell>
          <cell r="L35">
            <v>1100.58</v>
          </cell>
          <cell r="N35">
            <v>5.69</v>
          </cell>
          <cell r="P35" t="str">
            <v xml:space="preserve"> </v>
          </cell>
          <cell r="T35" t="str">
            <v xml:space="preserve"> </v>
          </cell>
          <cell r="V35">
            <v>5.69</v>
          </cell>
          <cell r="X35">
            <v>1</v>
          </cell>
          <cell r="Y35">
            <v>0</v>
          </cell>
          <cell r="Z35">
            <v>1</v>
          </cell>
          <cell r="AA35">
            <v>0</v>
          </cell>
          <cell r="AB35">
            <v>1</v>
          </cell>
          <cell r="AC35">
            <v>1</v>
          </cell>
          <cell r="AD35" t="str">
            <v xml:space="preserve">    Pharmacy and Blood</v>
          </cell>
          <cell r="AK35">
            <v>103</v>
          </cell>
          <cell r="AL35" t="str">
            <v>Cases</v>
          </cell>
          <cell r="AN35">
            <v>754.75</v>
          </cell>
          <cell r="AP35">
            <v>6.48</v>
          </cell>
          <cell r="AR35" t="str">
            <v xml:space="preserve"> </v>
          </cell>
          <cell r="AT35" t="str">
            <v xml:space="preserve"> </v>
          </cell>
          <cell r="AV35" t="str">
            <v xml:space="preserve"> </v>
          </cell>
          <cell r="AX35">
            <v>6.48</v>
          </cell>
          <cell r="BA35">
            <v>1</v>
          </cell>
        </row>
        <row r="36">
          <cell r="B36" t="str">
            <v xml:space="preserve">    Cardiovascular</v>
          </cell>
          <cell r="I36">
            <v>15</v>
          </cell>
          <cell r="J36" t="str">
            <v>Cases</v>
          </cell>
          <cell r="L36">
            <v>120.54</v>
          </cell>
          <cell r="N36">
            <v>0.15</v>
          </cell>
          <cell r="P36" t="str">
            <v xml:space="preserve"> </v>
          </cell>
          <cell r="R36" t="str">
            <v xml:space="preserve"> </v>
          </cell>
          <cell r="T36" t="str">
            <v xml:space="preserve"> </v>
          </cell>
          <cell r="V36">
            <v>0.15</v>
          </cell>
          <cell r="X36">
            <v>1</v>
          </cell>
          <cell r="Y36">
            <v>0</v>
          </cell>
          <cell r="Z36">
            <v>1</v>
          </cell>
          <cell r="AA36">
            <v>0</v>
          </cell>
          <cell r="AB36">
            <v>1</v>
          </cell>
          <cell r="AC36">
            <v>1</v>
          </cell>
          <cell r="AD36" t="str">
            <v xml:space="preserve">    Cardiovascular</v>
          </cell>
          <cell r="AK36">
            <v>50</v>
          </cell>
          <cell r="AL36" t="str">
            <v>Cases</v>
          </cell>
          <cell r="AN36">
            <v>852.12</v>
          </cell>
          <cell r="AP36">
            <v>3.55</v>
          </cell>
          <cell r="AR36" t="str">
            <v xml:space="preserve"> </v>
          </cell>
          <cell r="AT36" t="str">
            <v xml:space="preserve"> </v>
          </cell>
          <cell r="AV36" t="str">
            <v xml:space="preserve"> </v>
          </cell>
          <cell r="AX36">
            <v>3.55</v>
          </cell>
          <cell r="BA36">
            <v>1</v>
          </cell>
          <cell r="BC36" t="str">
            <v>Total Premium</v>
          </cell>
          <cell r="BP36">
            <v>393.49</v>
          </cell>
        </row>
        <row r="37">
          <cell r="B37" t="str">
            <v xml:space="preserve">    PT/OT/ST</v>
          </cell>
          <cell r="I37">
            <v>50</v>
          </cell>
          <cell r="J37" t="str">
            <v>Cases</v>
          </cell>
          <cell r="L37">
            <v>216.81</v>
          </cell>
          <cell r="N37">
            <v>0.9</v>
          </cell>
          <cell r="P37" t="str">
            <v xml:space="preserve"> </v>
          </cell>
          <cell r="R37" t="str">
            <v xml:space="preserve"> </v>
          </cell>
          <cell r="T37" t="str">
            <v xml:space="preserve"> </v>
          </cell>
          <cell r="V37">
            <v>0.9</v>
          </cell>
          <cell r="X37">
            <v>1</v>
          </cell>
          <cell r="Y37">
            <v>0</v>
          </cell>
          <cell r="Z37">
            <v>1</v>
          </cell>
          <cell r="AA37">
            <v>0</v>
          </cell>
          <cell r="AB37">
            <v>1</v>
          </cell>
          <cell r="AC37">
            <v>1</v>
          </cell>
          <cell r="AD37" t="str">
            <v xml:space="preserve">    PT/OT/ST</v>
          </cell>
          <cell r="AK37">
            <v>131</v>
          </cell>
          <cell r="AL37" t="str">
            <v>Cases</v>
          </cell>
          <cell r="AN37">
            <v>230.49</v>
          </cell>
          <cell r="AP37">
            <v>2.52</v>
          </cell>
          <cell r="AR37" t="str">
            <v xml:space="preserve"> </v>
          </cell>
          <cell r="AT37" t="str">
            <v xml:space="preserve"> </v>
          </cell>
          <cell r="AV37" t="str">
            <v xml:space="preserve"> </v>
          </cell>
          <cell r="AX37">
            <v>2.52</v>
          </cell>
          <cell r="BA37">
            <v>1</v>
          </cell>
        </row>
        <row r="38">
          <cell r="B38" t="str">
            <v xml:space="preserve">    Other</v>
          </cell>
          <cell r="I38">
            <v>53</v>
          </cell>
          <cell r="J38" t="str">
            <v>Cases</v>
          </cell>
          <cell r="L38">
            <v>444.12</v>
          </cell>
          <cell r="N38">
            <v>1.96</v>
          </cell>
          <cell r="P38" t="str">
            <v xml:space="preserve"> </v>
          </cell>
          <cell r="R38" t="str">
            <v xml:space="preserve"> </v>
          </cell>
          <cell r="T38" t="str">
            <v xml:space="preserve"> </v>
          </cell>
          <cell r="V38">
            <v>1.96</v>
          </cell>
          <cell r="X38">
            <v>1</v>
          </cell>
          <cell r="Y38">
            <v>0</v>
          </cell>
          <cell r="Z38">
            <v>1</v>
          </cell>
          <cell r="AA38">
            <v>0</v>
          </cell>
          <cell r="AB38">
            <v>1</v>
          </cell>
          <cell r="AC38">
            <v>1</v>
          </cell>
          <cell r="AD38" t="str">
            <v xml:space="preserve">    Other</v>
          </cell>
          <cell r="AK38">
            <v>322</v>
          </cell>
          <cell r="AL38" t="str">
            <v>Cases</v>
          </cell>
          <cell r="AN38">
            <v>512.71</v>
          </cell>
          <cell r="AP38">
            <v>13.76</v>
          </cell>
          <cell r="AR38" t="str">
            <v xml:space="preserve"> </v>
          </cell>
          <cell r="AT38" t="str">
            <v xml:space="preserve"> </v>
          </cell>
          <cell r="AV38" t="str">
            <v xml:space="preserve"> </v>
          </cell>
          <cell r="AX38">
            <v>13.76</v>
          </cell>
          <cell r="BA38">
            <v>1</v>
          </cell>
        </row>
        <row r="39">
          <cell r="B39" t="str">
            <v xml:space="preserve">    Maternity Non-Deliveries</v>
          </cell>
          <cell r="I39">
            <v>13.6</v>
          </cell>
          <cell r="J39" t="str">
            <v>Cases</v>
          </cell>
          <cell r="L39">
            <v>636.33000000000004</v>
          </cell>
          <cell r="N39">
            <v>0.72</v>
          </cell>
          <cell r="P39" t="str">
            <v xml:space="preserve"> </v>
          </cell>
          <cell r="R39" t="str">
            <v xml:space="preserve"> </v>
          </cell>
          <cell r="T39" t="str">
            <v xml:space="preserve"> </v>
          </cell>
          <cell r="V39">
            <v>0.72</v>
          </cell>
          <cell r="X39">
            <v>1</v>
          </cell>
          <cell r="Y39">
            <v>0</v>
          </cell>
          <cell r="Z39">
            <v>1</v>
          </cell>
          <cell r="AA39">
            <v>0</v>
          </cell>
          <cell r="AB39">
            <v>1</v>
          </cell>
          <cell r="AC39">
            <v>1</v>
          </cell>
          <cell r="AD39" t="str">
            <v xml:space="preserve">    Maternity Non-Deliveries</v>
          </cell>
          <cell r="AK39">
            <v>14.7</v>
          </cell>
          <cell r="AL39" t="str">
            <v>Cases</v>
          </cell>
          <cell r="AN39">
            <v>972.47</v>
          </cell>
          <cell r="AP39">
            <v>1.19</v>
          </cell>
          <cell r="AR39" t="str">
            <v xml:space="preserve"> </v>
          </cell>
          <cell r="AT39" t="str">
            <v xml:space="preserve"> </v>
          </cell>
          <cell r="AV39" t="str">
            <v xml:space="preserve"> </v>
          </cell>
          <cell r="AX39">
            <v>1.19</v>
          </cell>
          <cell r="BA39">
            <v>1</v>
          </cell>
        </row>
        <row r="40">
          <cell r="X40">
            <v>0</v>
          </cell>
          <cell r="AC40">
            <v>1</v>
          </cell>
        </row>
        <row r="41">
          <cell r="N41">
            <v>99.96</v>
          </cell>
          <cell r="T41">
            <v>0</v>
          </cell>
          <cell r="V41">
            <v>99.96</v>
          </cell>
          <cell r="X41">
            <v>0</v>
          </cell>
          <cell r="Y41">
            <v>0</v>
          </cell>
          <cell r="AA41">
            <v>23.42</v>
          </cell>
          <cell r="AC41">
            <v>1</v>
          </cell>
          <cell r="AP41">
            <v>103.61</v>
          </cell>
          <cell r="AV41">
            <v>0</v>
          </cell>
          <cell r="AX41">
            <v>103.61</v>
          </cell>
          <cell r="BA41">
            <v>103.61</v>
          </cell>
        </row>
        <row r="42">
          <cell r="X42">
            <v>0</v>
          </cell>
          <cell r="AC42">
            <v>1</v>
          </cell>
        </row>
        <row r="43">
          <cell r="B43" t="str">
            <v>Physician</v>
          </cell>
          <cell r="X43">
            <v>0</v>
          </cell>
          <cell r="AC43">
            <v>1</v>
          </cell>
          <cell r="AD43" t="str">
            <v>Physician</v>
          </cell>
        </row>
        <row r="44">
          <cell r="B44" t="str">
            <v xml:space="preserve">  Physician – Inpatient Surgery – Non-Maternity</v>
          </cell>
        </row>
        <row r="45">
          <cell r="B45" t="str">
            <v xml:space="preserve">    Inpatient Surgery</v>
          </cell>
          <cell r="X45">
            <v>1</v>
          </cell>
          <cell r="AB45">
            <v>0</v>
          </cell>
          <cell r="AC45">
            <v>1</v>
          </cell>
          <cell r="AD45" t="str">
            <v xml:space="preserve">    Inpatient Surgery</v>
          </cell>
        </row>
        <row r="46">
          <cell r="B46" t="str">
            <v xml:space="preserve">        Primary Surgeon</v>
          </cell>
          <cell r="I46">
            <v>28</v>
          </cell>
          <cell r="J46" t="str">
            <v>Proced.</v>
          </cell>
          <cell r="L46">
            <v>1968.47</v>
          </cell>
          <cell r="N46">
            <v>4.59</v>
          </cell>
          <cell r="P46" t="str">
            <v xml:space="preserve"> </v>
          </cell>
          <cell r="R46" t="str">
            <v xml:space="preserve"> </v>
          </cell>
          <cell r="T46" t="str">
            <v xml:space="preserve"> </v>
          </cell>
          <cell r="V46">
            <v>4.59</v>
          </cell>
          <cell r="X46">
            <v>1</v>
          </cell>
          <cell r="Y46">
            <v>0</v>
          </cell>
          <cell r="Z46">
            <v>1</v>
          </cell>
          <cell r="AA46">
            <v>0</v>
          </cell>
          <cell r="AB46">
            <v>1</v>
          </cell>
          <cell r="AC46">
            <v>1</v>
          </cell>
          <cell r="AD46" t="str">
            <v xml:space="preserve">        Primary Surgeon</v>
          </cell>
          <cell r="AK46">
            <v>64</v>
          </cell>
          <cell r="AL46" t="str">
            <v>Proced.</v>
          </cell>
          <cell r="AN46">
            <v>2968.74</v>
          </cell>
          <cell r="AP46">
            <v>15.83</v>
          </cell>
          <cell r="AR46" t="str">
            <v xml:space="preserve"> </v>
          </cell>
          <cell r="AT46" t="str">
            <v xml:space="preserve"> </v>
          </cell>
          <cell r="AV46" t="str">
            <v xml:space="preserve"> </v>
          </cell>
          <cell r="AX46">
            <v>15.83</v>
          </cell>
          <cell r="BA46">
            <v>1</v>
          </cell>
        </row>
        <row r="47">
          <cell r="B47" t="str">
            <v xml:space="preserve">        Assistant Surgeon</v>
          </cell>
          <cell r="I47">
            <v>8</v>
          </cell>
          <cell r="J47" t="str">
            <v>Proced.</v>
          </cell>
          <cell r="L47">
            <v>1047.5899999999999</v>
          </cell>
          <cell r="N47">
            <v>0.7</v>
          </cell>
          <cell r="P47" t="str">
            <v xml:space="preserve"> </v>
          </cell>
          <cell r="R47" t="str">
            <v xml:space="preserve"> </v>
          </cell>
          <cell r="T47" t="str">
            <v xml:space="preserve"> </v>
          </cell>
          <cell r="V47">
            <v>0.7</v>
          </cell>
          <cell r="X47">
            <v>1</v>
          </cell>
          <cell r="Y47">
            <v>0</v>
          </cell>
          <cell r="Z47">
            <v>1</v>
          </cell>
          <cell r="AA47">
            <v>0</v>
          </cell>
          <cell r="AB47">
            <v>1</v>
          </cell>
          <cell r="AC47">
            <v>1</v>
          </cell>
          <cell r="AD47" t="str">
            <v xml:space="preserve">        Assistant Surgeon</v>
          </cell>
          <cell r="AK47">
            <v>22</v>
          </cell>
          <cell r="AL47" t="str">
            <v>Proced.</v>
          </cell>
          <cell r="AN47">
            <v>1598.83</v>
          </cell>
          <cell r="AP47">
            <v>2.93</v>
          </cell>
          <cell r="AR47" t="str">
            <v xml:space="preserve"> </v>
          </cell>
          <cell r="AT47" t="str">
            <v xml:space="preserve"> </v>
          </cell>
          <cell r="AV47" t="str">
            <v xml:space="preserve"> </v>
          </cell>
          <cell r="AX47">
            <v>2.93</v>
          </cell>
          <cell r="BA47">
            <v>1</v>
          </cell>
        </row>
        <row r="48">
          <cell r="B48" t="str">
            <v xml:space="preserve">        IP Anesthesia</v>
          </cell>
          <cell r="I48">
            <v>28</v>
          </cell>
          <cell r="J48" t="str">
            <v>Proced.</v>
          </cell>
          <cell r="L48">
            <v>1285.5899999999999</v>
          </cell>
          <cell r="N48">
            <v>3</v>
          </cell>
          <cell r="P48" t="str">
            <v xml:space="preserve"> </v>
          </cell>
          <cell r="R48" t="str">
            <v xml:space="preserve"> </v>
          </cell>
          <cell r="T48" t="str">
            <v xml:space="preserve"> </v>
          </cell>
          <cell r="V48">
            <v>3</v>
          </cell>
          <cell r="X48">
            <v>1</v>
          </cell>
          <cell r="Y48">
            <v>0</v>
          </cell>
          <cell r="Z48">
            <v>1</v>
          </cell>
          <cell r="AA48">
            <v>0</v>
          </cell>
          <cell r="AB48">
            <v>1</v>
          </cell>
          <cell r="AC48">
            <v>1</v>
          </cell>
          <cell r="AD48" t="str">
            <v xml:space="preserve">        IP Anesthesia</v>
          </cell>
          <cell r="AK48">
            <v>33</v>
          </cell>
          <cell r="AL48" t="str">
            <v>Proced.</v>
          </cell>
          <cell r="AN48">
            <v>1556.68</v>
          </cell>
          <cell r="AP48">
            <v>4.28</v>
          </cell>
          <cell r="AR48" t="str">
            <v xml:space="preserve"> </v>
          </cell>
          <cell r="AT48" t="str">
            <v xml:space="preserve"> </v>
          </cell>
          <cell r="AV48" t="str">
            <v xml:space="preserve"> </v>
          </cell>
          <cell r="AX48">
            <v>4.28</v>
          </cell>
          <cell r="BA48">
            <v>1</v>
          </cell>
        </row>
        <row r="49">
          <cell r="B49" t="str">
            <v xml:space="preserve">   Physician – Maternity</v>
          </cell>
        </row>
        <row r="50">
          <cell r="B50" t="str">
            <v xml:space="preserve">    Maternity Deliveries</v>
          </cell>
          <cell r="X50">
            <v>1</v>
          </cell>
          <cell r="Z50">
            <v>0</v>
          </cell>
          <cell r="AB50">
            <v>0</v>
          </cell>
          <cell r="AC50">
            <v>1</v>
          </cell>
          <cell r="AD50" t="str">
            <v xml:space="preserve">    Maternity Deliveries</v>
          </cell>
        </row>
        <row r="51">
          <cell r="B51" t="str">
            <v xml:space="preserve">        Normal Deliveries -  Primary Surgeon</v>
          </cell>
          <cell r="I51">
            <v>10.199999999999999</v>
          </cell>
          <cell r="J51" t="str">
            <v>Cases</v>
          </cell>
          <cell r="L51">
            <v>3100.08</v>
          </cell>
          <cell r="N51">
            <v>2.64</v>
          </cell>
          <cell r="P51" t="str">
            <v xml:space="preserve"> </v>
          </cell>
          <cell r="R51" t="str">
            <v xml:space="preserve"> </v>
          </cell>
          <cell r="T51" t="str">
            <v xml:space="preserve"> </v>
          </cell>
          <cell r="V51">
            <v>2.64</v>
          </cell>
          <cell r="X51">
            <v>1</v>
          </cell>
          <cell r="Y51">
            <v>0</v>
          </cell>
          <cell r="Z51">
            <v>1</v>
          </cell>
          <cell r="AA51">
            <v>0</v>
          </cell>
          <cell r="AB51">
            <v>1</v>
          </cell>
          <cell r="AC51">
            <v>1</v>
          </cell>
          <cell r="AD51" t="str">
            <v xml:space="preserve">        Normal Deliveries</v>
          </cell>
          <cell r="AK51">
            <v>9.1999999999999993</v>
          </cell>
          <cell r="AL51" t="str">
            <v>Cases</v>
          </cell>
          <cell r="AN51">
            <v>5084.8</v>
          </cell>
          <cell r="AP51">
            <v>3.9</v>
          </cell>
          <cell r="AR51" t="str">
            <v xml:space="preserve"> </v>
          </cell>
          <cell r="AT51" t="str">
            <v xml:space="preserve"> </v>
          </cell>
          <cell r="AV51" t="str">
            <v xml:space="preserve"> </v>
          </cell>
          <cell r="AX51">
            <v>3.9</v>
          </cell>
          <cell r="BA51">
            <v>1</v>
          </cell>
        </row>
        <row r="52">
          <cell r="B52" t="str">
            <v xml:space="preserve">        Normal Delivery - Anesthesia</v>
          </cell>
          <cell r="I52">
            <v>7.6</v>
          </cell>
          <cell r="J52" t="str">
            <v>Proced.</v>
          </cell>
          <cell r="L52">
            <v>1274.7</v>
          </cell>
          <cell r="N52">
            <v>0.81</v>
          </cell>
          <cell r="P52" t="str">
            <v xml:space="preserve"> </v>
          </cell>
          <cell r="R52" t="str">
            <v xml:space="preserve"> </v>
          </cell>
          <cell r="T52" t="str">
            <v xml:space="preserve"> </v>
          </cell>
          <cell r="V52">
            <v>0.81</v>
          </cell>
          <cell r="X52">
            <v>1</v>
          </cell>
          <cell r="Y52">
            <v>0</v>
          </cell>
          <cell r="Z52">
            <v>1</v>
          </cell>
          <cell r="AA52">
            <v>0</v>
          </cell>
          <cell r="AB52">
            <v>1</v>
          </cell>
          <cell r="AC52">
            <v>1</v>
          </cell>
          <cell r="AD52" t="str">
            <v xml:space="preserve">        Normal Delivery Anesthesia</v>
          </cell>
          <cell r="AK52">
            <v>6.2</v>
          </cell>
          <cell r="AL52" t="str">
            <v>Proced.</v>
          </cell>
          <cell r="AN52">
            <v>1482.61</v>
          </cell>
          <cell r="AP52">
            <v>0.77</v>
          </cell>
          <cell r="AR52" t="str">
            <v xml:space="preserve"> </v>
          </cell>
          <cell r="AT52" t="str">
            <v xml:space="preserve"> </v>
          </cell>
          <cell r="AV52" t="str">
            <v xml:space="preserve"> </v>
          </cell>
          <cell r="AX52">
            <v>0.77</v>
          </cell>
          <cell r="BA52">
            <v>1</v>
          </cell>
        </row>
        <row r="53">
          <cell r="B53" t="str">
            <v xml:space="preserve">        Cesarean Deliveries</v>
          </cell>
          <cell r="I53">
            <v>2</v>
          </cell>
          <cell r="J53" t="str">
            <v>Cases</v>
          </cell>
          <cell r="L53">
            <v>3397.25</v>
          </cell>
          <cell r="N53">
            <v>0.56999999999999995</v>
          </cell>
          <cell r="P53" t="str">
            <v xml:space="preserve"> </v>
          </cell>
          <cell r="R53" t="str">
            <v xml:space="preserve"> </v>
          </cell>
          <cell r="T53" t="str">
            <v xml:space="preserve"> </v>
          </cell>
          <cell r="V53">
            <v>0.56999999999999995</v>
          </cell>
          <cell r="X53">
            <v>1</v>
          </cell>
          <cell r="Y53">
            <v>0</v>
          </cell>
          <cell r="Z53">
            <v>1</v>
          </cell>
          <cell r="AA53">
            <v>0</v>
          </cell>
          <cell r="AB53">
            <v>1</v>
          </cell>
          <cell r="AC53">
            <v>1</v>
          </cell>
          <cell r="AD53" t="str">
            <v xml:space="preserve">        Cesarean Deliveries</v>
          </cell>
          <cell r="AK53">
            <v>3.5</v>
          </cell>
          <cell r="AL53" t="str">
            <v>Cases</v>
          </cell>
          <cell r="AN53">
            <v>5572.22</v>
          </cell>
          <cell r="AP53">
            <v>1.63</v>
          </cell>
          <cell r="AR53" t="str">
            <v xml:space="preserve"> </v>
          </cell>
          <cell r="AT53" t="str">
            <v xml:space="preserve"> </v>
          </cell>
          <cell r="AV53" t="str">
            <v xml:space="preserve"> </v>
          </cell>
          <cell r="AX53">
            <v>1.63</v>
          </cell>
          <cell r="BA53">
            <v>1</v>
          </cell>
        </row>
        <row r="54">
          <cell r="B54" t="str">
            <v xml:space="preserve">        Assistant Surgeon (C-sect)</v>
          </cell>
          <cell r="I54">
            <v>1.1000000000000001</v>
          </cell>
          <cell r="J54" t="str">
            <v>Cases</v>
          </cell>
          <cell r="L54">
            <v>315.83</v>
          </cell>
          <cell r="N54">
            <v>0.03</v>
          </cell>
          <cell r="P54" t="str">
            <v xml:space="preserve"> </v>
          </cell>
          <cell r="R54" t="str">
            <v xml:space="preserve"> </v>
          </cell>
          <cell r="T54" t="str">
            <v xml:space="preserve"> </v>
          </cell>
          <cell r="V54">
            <v>0.03</v>
          </cell>
          <cell r="X54">
            <v>1</v>
          </cell>
          <cell r="Y54">
            <v>0</v>
          </cell>
          <cell r="Z54">
            <v>1</v>
          </cell>
          <cell r="AA54">
            <v>0</v>
          </cell>
          <cell r="AB54">
            <v>1</v>
          </cell>
          <cell r="AC54">
            <v>1</v>
          </cell>
          <cell r="AD54" t="str">
            <v xml:space="preserve">        Assistant Surgeon (C-sect)</v>
          </cell>
          <cell r="AK54">
            <v>2.1</v>
          </cell>
          <cell r="AL54" t="str">
            <v>Cases</v>
          </cell>
          <cell r="AN54">
            <v>518.03</v>
          </cell>
          <cell r="AP54">
            <v>0.09</v>
          </cell>
          <cell r="AR54" t="str">
            <v xml:space="preserve"> </v>
          </cell>
          <cell r="AT54" t="str">
            <v xml:space="preserve"> </v>
          </cell>
          <cell r="AV54" t="str">
            <v xml:space="preserve"> </v>
          </cell>
          <cell r="AX54">
            <v>0.09</v>
          </cell>
          <cell r="BA54">
            <v>1</v>
          </cell>
        </row>
        <row r="55">
          <cell r="B55" t="str">
            <v xml:space="preserve">        Cesarean Delivery Anesthesia</v>
          </cell>
          <cell r="I55">
            <v>2</v>
          </cell>
          <cell r="J55" t="str">
            <v>Proced.</v>
          </cell>
          <cell r="L55">
            <v>1322.26</v>
          </cell>
          <cell r="N55">
            <v>0.22</v>
          </cell>
          <cell r="P55" t="str">
            <v xml:space="preserve"> </v>
          </cell>
          <cell r="R55" t="str">
            <v xml:space="preserve"> </v>
          </cell>
          <cell r="T55" t="str">
            <v xml:space="preserve"> </v>
          </cell>
          <cell r="V55">
            <v>0.22</v>
          </cell>
          <cell r="X55">
            <v>1</v>
          </cell>
          <cell r="Y55">
            <v>0</v>
          </cell>
          <cell r="Z55">
            <v>1</v>
          </cell>
          <cell r="AA55">
            <v>0</v>
          </cell>
          <cell r="AB55">
            <v>1</v>
          </cell>
          <cell r="AC55">
            <v>1</v>
          </cell>
          <cell r="AD55" t="str">
            <v xml:space="preserve">        Cesarean Delivery Anesthesia</v>
          </cell>
          <cell r="AK55">
            <v>3.5</v>
          </cell>
          <cell r="AL55" t="str">
            <v>Proced.</v>
          </cell>
          <cell r="AN55">
            <v>1537.93</v>
          </cell>
          <cell r="AP55">
            <v>0.45</v>
          </cell>
          <cell r="AR55" t="str">
            <v xml:space="preserve"> </v>
          </cell>
          <cell r="AT55" t="str">
            <v xml:space="preserve"> </v>
          </cell>
          <cell r="AV55" t="str">
            <v xml:space="preserve"> </v>
          </cell>
          <cell r="AX55">
            <v>0.45</v>
          </cell>
          <cell r="BA55">
            <v>1</v>
          </cell>
        </row>
        <row r="56">
          <cell r="B56" t="str">
            <v xml:space="preserve">    Maternity Non-Deliveries</v>
          </cell>
          <cell r="I56">
            <v>13.6</v>
          </cell>
          <cell r="J56" t="str">
            <v>Cases</v>
          </cell>
          <cell r="L56">
            <v>102</v>
          </cell>
          <cell r="N56">
            <v>0.12</v>
          </cell>
          <cell r="P56" t="str">
            <v xml:space="preserve"> </v>
          </cell>
          <cell r="R56" t="str">
            <v xml:space="preserve"> </v>
          </cell>
          <cell r="T56" t="str">
            <v xml:space="preserve"> </v>
          </cell>
          <cell r="V56">
            <v>0.12</v>
          </cell>
          <cell r="X56">
            <v>1</v>
          </cell>
          <cell r="Y56">
            <v>0</v>
          </cell>
          <cell r="Z56">
            <v>1</v>
          </cell>
          <cell r="AA56">
            <v>0</v>
          </cell>
          <cell r="AB56">
            <v>1</v>
          </cell>
          <cell r="AC56">
            <v>1</v>
          </cell>
          <cell r="AD56" t="str">
            <v xml:space="preserve">    Maternity Non-Deliveries</v>
          </cell>
          <cell r="AK56">
            <v>15.9</v>
          </cell>
          <cell r="AL56" t="str">
            <v>Cases</v>
          </cell>
          <cell r="AN56">
            <v>445.15</v>
          </cell>
          <cell r="AP56">
            <v>0.59</v>
          </cell>
          <cell r="AR56" t="str">
            <v xml:space="preserve"> </v>
          </cell>
          <cell r="AT56" t="str">
            <v xml:space="preserve"> </v>
          </cell>
          <cell r="AV56" t="str">
            <v xml:space="preserve"> </v>
          </cell>
          <cell r="AX56">
            <v>0.59</v>
          </cell>
          <cell r="BA56">
            <v>1</v>
          </cell>
        </row>
        <row r="57">
          <cell r="B57" t="str">
            <v xml:space="preserve">   Physician – Outpatient Surgery </v>
          </cell>
        </row>
        <row r="58">
          <cell r="B58" t="str">
            <v xml:space="preserve">    Outpatient Surgery</v>
          </cell>
          <cell r="X58">
            <v>1</v>
          </cell>
          <cell r="Z58">
            <v>0</v>
          </cell>
          <cell r="AB58">
            <v>0</v>
          </cell>
          <cell r="AC58">
            <v>1</v>
          </cell>
          <cell r="AD58" t="str">
            <v xml:space="preserve">    Outpatient Surgery</v>
          </cell>
        </row>
        <row r="59">
          <cell r="B59" t="str">
            <v xml:space="preserve">        Surgeon Outpatient Facility</v>
          </cell>
          <cell r="I59">
            <v>148</v>
          </cell>
          <cell r="J59" t="str">
            <v>Proced.</v>
          </cell>
          <cell r="L59">
            <v>676.75</v>
          </cell>
          <cell r="N59">
            <v>8.35</v>
          </cell>
          <cell r="P59" t="str">
            <v xml:space="preserve"> </v>
          </cell>
          <cell r="R59" t="str">
            <v xml:space="preserve"> </v>
          </cell>
          <cell r="T59" t="str">
            <v xml:space="preserve"> </v>
          </cell>
          <cell r="V59">
            <v>8.35</v>
          </cell>
          <cell r="X59">
            <v>1</v>
          </cell>
          <cell r="Y59">
            <v>0</v>
          </cell>
          <cell r="Z59">
            <v>1</v>
          </cell>
          <cell r="AA59">
            <v>0</v>
          </cell>
          <cell r="AB59">
            <v>1</v>
          </cell>
          <cell r="AC59">
            <v>1</v>
          </cell>
          <cell r="AD59" t="str">
            <v xml:space="preserve">        Outpatient Facility</v>
          </cell>
          <cell r="AK59">
            <v>228</v>
          </cell>
          <cell r="AL59" t="str">
            <v>Proced.</v>
          </cell>
          <cell r="AN59">
            <v>1669.34</v>
          </cell>
          <cell r="AP59">
            <v>31.72</v>
          </cell>
          <cell r="AR59" t="str">
            <v xml:space="preserve"> </v>
          </cell>
          <cell r="AT59" t="str">
            <v xml:space="preserve"> </v>
          </cell>
          <cell r="AV59" t="str">
            <v xml:space="preserve"> </v>
          </cell>
          <cell r="AX59">
            <v>31.72</v>
          </cell>
          <cell r="BA59">
            <v>1</v>
          </cell>
        </row>
        <row r="60">
          <cell r="B60" t="str">
            <v xml:space="preserve">        Office Surgery</v>
          </cell>
          <cell r="I60">
            <v>295</v>
          </cell>
          <cell r="J60" t="str">
            <v>Proced.</v>
          </cell>
          <cell r="L60">
            <v>381.28</v>
          </cell>
          <cell r="N60">
            <v>9.3699999999999992</v>
          </cell>
          <cell r="P60" t="str">
            <v>$ Specialist</v>
          </cell>
          <cell r="T60" t="str">
            <v xml:space="preserve"> </v>
          </cell>
          <cell r="V60">
            <v>9.3699999999999992</v>
          </cell>
          <cell r="X60">
            <v>1</v>
          </cell>
          <cell r="Y60">
            <v>0</v>
          </cell>
          <cell r="Z60">
            <v>1</v>
          </cell>
          <cell r="AA60">
            <v>0</v>
          </cell>
          <cell r="AB60">
            <v>1</v>
          </cell>
          <cell r="AC60">
            <v>1</v>
          </cell>
          <cell r="AD60" t="str">
            <v xml:space="preserve">        Office</v>
          </cell>
          <cell r="AK60">
            <v>441</v>
          </cell>
          <cell r="AL60" t="str">
            <v>Proced.</v>
          </cell>
          <cell r="AN60">
            <v>356.58</v>
          </cell>
          <cell r="AP60">
            <v>13.1</v>
          </cell>
          <cell r="AR60" t="str">
            <v xml:space="preserve"> </v>
          </cell>
          <cell r="AT60" t="str">
            <v xml:space="preserve"> </v>
          </cell>
          <cell r="AV60" t="str">
            <v xml:space="preserve"> </v>
          </cell>
          <cell r="AX60">
            <v>13.1</v>
          </cell>
          <cell r="BA60">
            <v>1</v>
          </cell>
        </row>
        <row r="61">
          <cell r="B61" t="str">
            <v xml:space="preserve">        OP Anesthesia</v>
          </cell>
          <cell r="I61">
            <v>72</v>
          </cell>
          <cell r="J61" t="str">
            <v>Proced.</v>
          </cell>
          <cell r="L61">
            <v>669.43</v>
          </cell>
          <cell r="N61">
            <v>4.0199999999999996</v>
          </cell>
          <cell r="P61" t="str">
            <v xml:space="preserve"> </v>
          </cell>
          <cell r="T61" t="str">
            <v xml:space="preserve"> </v>
          </cell>
          <cell r="V61">
            <v>4.0199999999999996</v>
          </cell>
          <cell r="X61">
            <v>1</v>
          </cell>
          <cell r="Y61">
            <v>0</v>
          </cell>
          <cell r="Z61">
            <v>1</v>
          </cell>
          <cell r="AA61">
            <v>0</v>
          </cell>
          <cell r="AB61">
            <v>1</v>
          </cell>
          <cell r="AC61">
            <v>1</v>
          </cell>
          <cell r="AD61" t="str">
            <v xml:space="preserve">        OP Anesthesia</v>
          </cell>
          <cell r="AK61">
            <v>90</v>
          </cell>
          <cell r="AL61" t="str">
            <v>Proced.</v>
          </cell>
          <cell r="AN61">
            <v>982.95</v>
          </cell>
          <cell r="AP61">
            <v>7.37</v>
          </cell>
          <cell r="AR61" t="str">
            <v xml:space="preserve"> </v>
          </cell>
          <cell r="AT61" t="str">
            <v xml:space="preserve"> </v>
          </cell>
          <cell r="AV61" t="str">
            <v xml:space="preserve"> </v>
          </cell>
          <cell r="AX61">
            <v>7.37</v>
          </cell>
          <cell r="BA61">
            <v>1</v>
          </cell>
        </row>
        <row r="62">
          <cell r="B62" t="str">
            <v xml:space="preserve">   Physician –Inpatient Visit </v>
          </cell>
        </row>
        <row r="63">
          <cell r="B63" t="str">
            <v xml:space="preserve">    Inpatient Visits</v>
          </cell>
          <cell r="X63">
            <v>1</v>
          </cell>
          <cell r="AB63">
            <v>0</v>
          </cell>
          <cell r="AC63">
            <v>1</v>
          </cell>
          <cell r="AD63" t="str">
            <v xml:space="preserve">    Inpatient Visits</v>
          </cell>
        </row>
        <row r="64">
          <cell r="B64" t="str">
            <v xml:space="preserve">      Hospital - Medical</v>
          </cell>
          <cell r="I64">
            <v>217</v>
          </cell>
          <cell r="J64" t="str">
            <v>Visits</v>
          </cell>
          <cell r="L64">
            <v>265.89</v>
          </cell>
          <cell r="N64">
            <v>4.8099999999999996</v>
          </cell>
          <cell r="P64" t="str">
            <v xml:space="preserve"> </v>
          </cell>
          <cell r="T64" t="str">
            <v xml:space="preserve"> </v>
          </cell>
          <cell r="V64">
            <v>4.8099999999999996</v>
          </cell>
          <cell r="X64">
            <v>1</v>
          </cell>
          <cell r="Y64">
            <v>0</v>
          </cell>
          <cell r="Z64">
            <v>1</v>
          </cell>
          <cell r="AA64">
            <v>0</v>
          </cell>
          <cell r="AB64">
            <v>1</v>
          </cell>
          <cell r="AC64">
            <v>1</v>
          </cell>
          <cell r="AD64" t="str">
            <v xml:space="preserve">      Hospital - Medical</v>
          </cell>
          <cell r="AK64">
            <v>188</v>
          </cell>
          <cell r="AL64" t="str">
            <v>Visits</v>
          </cell>
          <cell r="AN64">
            <v>266.13</v>
          </cell>
          <cell r="AP64">
            <v>4.17</v>
          </cell>
          <cell r="AR64" t="str">
            <v xml:space="preserve"> </v>
          </cell>
          <cell r="AT64" t="str">
            <v xml:space="preserve"> </v>
          </cell>
          <cell r="AV64" t="str">
            <v xml:space="preserve"> </v>
          </cell>
          <cell r="AX64">
            <v>4.17</v>
          </cell>
          <cell r="BA64">
            <v>1</v>
          </cell>
        </row>
        <row r="65">
          <cell r="B65" t="str">
            <v xml:space="preserve">      Hospital - Psych</v>
          </cell>
          <cell r="I65">
            <v>51</v>
          </cell>
          <cell r="J65" t="str">
            <v>Visits</v>
          </cell>
          <cell r="L65">
            <v>107.92</v>
          </cell>
          <cell r="N65">
            <v>0.46</v>
          </cell>
          <cell r="P65" t="str">
            <v xml:space="preserve"> </v>
          </cell>
          <cell r="T65" t="str">
            <v xml:space="preserve"> </v>
          </cell>
          <cell r="V65">
            <v>0.46</v>
          </cell>
          <cell r="X65">
            <v>1</v>
          </cell>
          <cell r="Y65">
            <v>0</v>
          </cell>
          <cell r="Z65">
            <v>1</v>
          </cell>
          <cell r="AA65">
            <v>0</v>
          </cell>
          <cell r="AB65">
            <v>1</v>
          </cell>
          <cell r="AC65">
            <v>1</v>
          </cell>
          <cell r="AD65" t="str">
            <v xml:space="preserve">      Hospital - Psych</v>
          </cell>
          <cell r="AK65">
            <v>38</v>
          </cell>
          <cell r="AL65" t="str">
            <v>Visits</v>
          </cell>
          <cell r="AN65">
            <v>266.13</v>
          </cell>
          <cell r="AP65">
            <v>0.84</v>
          </cell>
          <cell r="AR65" t="str">
            <v xml:space="preserve"> </v>
          </cell>
          <cell r="AT65" t="str">
            <v xml:space="preserve"> </v>
          </cell>
          <cell r="AV65" t="str">
            <v xml:space="preserve"> </v>
          </cell>
          <cell r="AX65">
            <v>0.84</v>
          </cell>
          <cell r="BA65">
            <v>1</v>
          </cell>
        </row>
        <row r="66">
          <cell r="B66" t="str">
            <v xml:space="preserve">      Hospital - A &amp; D</v>
          </cell>
          <cell r="I66">
            <v>16</v>
          </cell>
          <cell r="J66" t="str">
            <v>Visits</v>
          </cell>
          <cell r="L66">
            <v>107.92</v>
          </cell>
          <cell r="N66">
            <v>0.14000000000000001</v>
          </cell>
          <cell r="P66" t="str">
            <v xml:space="preserve"> </v>
          </cell>
          <cell r="T66" t="str">
            <v xml:space="preserve"> </v>
          </cell>
          <cell r="V66">
            <v>0.14000000000000001</v>
          </cell>
          <cell r="X66">
            <v>1</v>
          </cell>
          <cell r="Y66">
            <v>0</v>
          </cell>
          <cell r="Z66">
            <v>1</v>
          </cell>
          <cell r="AA66">
            <v>0</v>
          </cell>
          <cell r="AB66">
            <v>1</v>
          </cell>
          <cell r="AC66">
            <v>1</v>
          </cell>
          <cell r="AD66" t="str">
            <v xml:space="preserve">      Hospital - A &amp; D</v>
          </cell>
          <cell r="AK66">
            <v>26</v>
          </cell>
          <cell r="AL66" t="str">
            <v>Visits</v>
          </cell>
          <cell r="AN66">
            <v>266.13</v>
          </cell>
          <cell r="AP66">
            <v>0.57999999999999996</v>
          </cell>
          <cell r="AR66" t="str">
            <v xml:space="preserve"> </v>
          </cell>
          <cell r="AT66" t="str">
            <v xml:space="preserve"> </v>
          </cell>
          <cell r="AV66" t="str">
            <v xml:space="preserve"> </v>
          </cell>
          <cell r="AX66">
            <v>0.57999999999999996</v>
          </cell>
          <cell r="BA66">
            <v>1</v>
          </cell>
        </row>
        <row r="67">
          <cell r="B67" t="str">
            <v xml:space="preserve">  Physician –Office Visit and Miscellaneous Services </v>
          </cell>
        </row>
        <row r="68">
          <cell r="B68" t="str">
            <v xml:space="preserve">    Office/Home Visits</v>
          </cell>
          <cell r="I68">
            <v>3474</v>
          </cell>
          <cell r="J68" t="str">
            <v>Visits</v>
          </cell>
          <cell r="L68">
            <v>145.62</v>
          </cell>
          <cell r="N68">
            <v>42.16</v>
          </cell>
          <cell r="P68" t="str">
            <v>Adj $ OV  Copay, $ Specialist</v>
          </cell>
          <cell r="T68" t="str">
            <v xml:space="preserve"> </v>
          </cell>
          <cell r="V68">
            <v>42.16</v>
          </cell>
          <cell r="X68">
            <v>1</v>
          </cell>
          <cell r="Y68">
            <v>0</v>
          </cell>
          <cell r="Z68">
            <v>1</v>
          </cell>
          <cell r="AA68">
            <v>0</v>
          </cell>
          <cell r="AB68">
            <v>1</v>
          </cell>
          <cell r="AC68">
            <v>1</v>
          </cell>
          <cell r="AD68" t="str">
            <v xml:space="preserve">    Office/Home Visits</v>
          </cell>
          <cell r="AK68">
            <v>3407</v>
          </cell>
          <cell r="AL68" t="str">
            <v>Visits</v>
          </cell>
          <cell r="AN68">
            <v>138.27000000000001</v>
          </cell>
          <cell r="AP68">
            <v>39.26</v>
          </cell>
          <cell r="AR68" t="str">
            <v xml:space="preserve"> </v>
          </cell>
          <cell r="AT68" t="str">
            <v xml:space="preserve"> </v>
          </cell>
          <cell r="AV68" t="str">
            <v xml:space="preserve"> </v>
          </cell>
          <cell r="AX68">
            <v>39.26</v>
          </cell>
          <cell r="BA68">
            <v>1</v>
          </cell>
        </row>
        <row r="69">
          <cell r="B69" t="str">
            <v xml:space="preserve">    Urgent Care Visits</v>
          </cell>
          <cell r="I69">
            <v>89</v>
          </cell>
          <cell r="J69" t="str">
            <v>Visits</v>
          </cell>
          <cell r="L69">
            <v>186.92</v>
          </cell>
          <cell r="N69">
            <v>1.39</v>
          </cell>
          <cell r="P69" t="str">
            <v>$ Urgent Care</v>
          </cell>
          <cell r="T69" t="str">
            <v xml:space="preserve"> </v>
          </cell>
          <cell r="V69">
            <v>1.39</v>
          </cell>
          <cell r="X69">
            <v>1</v>
          </cell>
          <cell r="Y69">
            <v>0</v>
          </cell>
          <cell r="Z69">
            <v>1</v>
          </cell>
          <cell r="AA69">
            <v>0</v>
          </cell>
          <cell r="AB69">
            <v>1</v>
          </cell>
          <cell r="AC69">
            <v>1</v>
          </cell>
          <cell r="AD69" t="str">
            <v xml:space="preserve">    Urgent Care Visits</v>
          </cell>
          <cell r="AK69">
            <v>103</v>
          </cell>
          <cell r="AL69" t="str">
            <v>Visits</v>
          </cell>
          <cell r="AN69">
            <v>177.49</v>
          </cell>
          <cell r="AP69">
            <v>1.52</v>
          </cell>
          <cell r="AR69" t="str">
            <v xml:space="preserve"> </v>
          </cell>
          <cell r="AT69" t="str">
            <v xml:space="preserve"> </v>
          </cell>
          <cell r="AV69" t="str">
            <v xml:space="preserve"> </v>
          </cell>
          <cell r="AX69">
            <v>1.52</v>
          </cell>
          <cell r="BA69">
            <v>1</v>
          </cell>
        </row>
        <row r="70">
          <cell r="B70" t="str">
            <v xml:space="preserve">    Therapeutic Injections</v>
          </cell>
          <cell r="I70">
            <v>24</v>
          </cell>
          <cell r="J70" t="str">
            <v>Services</v>
          </cell>
          <cell r="L70">
            <v>477.07</v>
          </cell>
          <cell r="N70">
            <v>0.95</v>
          </cell>
          <cell r="P70" t="str">
            <v>Adj $ OV  Copay, $ Specialist</v>
          </cell>
          <cell r="T70" t="str">
            <v xml:space="preserve"> </v>
          </cell>
          <cell r="V70">
            <v>0.95</v>
          </cell>
          <cell r="X70">
            <v>1</v>
          </cell>
          <cell r="Y70">
            <v>0</v>
          </cell>
          <cell r="Z70">
            <v>1</v>
          </cell>
          <cell r="AA70">
            <v>0</v>
          </cell>
          <cell r="AB70">
            <v>1</v>
          </cell>
          <cell r="AC70">
            <v>1</v>
          </cell>
          <cell r="AD70" t="str">
            <v xml:space="preserve">    Therapeutic Injections</v>
          </cell>
          <cell r="AK70">
            <v>637</v>
          </cell>
          <cell r="AL70" t="str">
            <v>Services</v>
          </cell>
          <cell r="AN70">
            <v>185.04</v>
          </cell>
          <cell r="AP70">
            <v>9.82</v>
          </cell>
          <cell r="AR70" t="str">
            <v xml:space="preserve"> </v>
          </cell>
          <cell r="AT70" t="str">
            <v xml:space="preserve"> </v>
          </cell>
          <cell r="AV70" t="str">
            <v xml:space="preserve"> </v>
          </cell>
          <cell r="AX70">
            <v>9.82</v>
          </cell>
          <cell r="BA70">
            <v>1</v>
          </cell>
        </row>
        <row r="71">
          <cell r="B71" t="str">
            <v xml:space="preserve">    Allergy Tests &amp; Injections</v>
          </cell>
          <cell r="X71">
            <v>1</v>
          </cell>
          <cell r="AB71">
            <v>0</v>
          </cell>
          <cell r="AC71">
            <v>1</v>
          </cell>
          <cell r="AD71" t="str">
            <v xml:space="preserve">    Allergy Tests &amp; Injections</v>
          </cell>
        </row>
        <row r="72">
          <cell r="B72" t="str">
            <v xml:space="preserve">        Allergy Testing</v>
          </cell>
          <cell r="I72">
            <v>65</v>
          </cell>
          <cell r="J72" t="str">
            <v>Tests</v>
          </cell>
          <cell r="L72">
            <v>69.760000000000005</v>
          </cell>
          <cell r="N72">
            <v>0.38</v>
          </cell>
          <cell r="P72" t="str">
            <v>$ Specialist</v>
          </cell>
          <cell r="T72" t="str">
            <v xml:space="preserve"> </v>
          </cell>
          <cell r="V72">
            <v>0.38</v>
          </cell>
          <cell r="X72">
            <v>1</v>
          </cell>
          <cell r="Y72">
            <v>0</v>
          </cell>
          <cell r="Z72">
            <v>1</v>
          </cell>
          <cell r="AA72">
            <v>0</v>
          </cell>
          <cell r="AB72">
            <v>1</v>
          </cell>
          <cell r="AC72">
            <v>1</v>
          </cell>
          <cell r="AD72" t="str">
            <v xml:space="preserve">        Allergy Testing</v>
          </cell>
          <cell r="AK72">
            <v>600</v>
          </cell>
          <cell r="AL72" t="str">
            <v>Tests</v>
          </cell>
          <cell r="AN72">
            <v>11.34</v>
          </cell>
          <cell r="AP72">
            <v>0.56999999999999995</v>
          </cell>
          <cell r="AR72" t="str">
            <v xml:space="preserve"> </v>
          </cell>
          <cell r="AT72" t="str">
            <v xml:space="preserve"> </v>
          </cell>
          <cell r="AV72" t="str">
            <v xml:space="preserve"> </v>
          </cell>
          <cell r="AX72">
            <v>0.56999999999999995</v>
          </cell>
          <cell r="BA72">
            <v>1</v>
          </cell>
        </row>
        <row r="73">
          <cell r="B73" t="str">
            <v xml:space="preserve">        Allergy Immunotherapy</v>
          </cell>
          <cell r="I73">
            <v>28</v>
          </cell>
          <cell r="J73" t="str">
            <v>Services</v>
          </cell>
          <cell r="L73">
            <v>69.75</v>
          </cell>
          <cell r="N73">
            <v>0.16</v>
          </cell>
          <cell r="P73" t="str">
            <v>$ Specialist</v>
          </cell>
          <cell r="T73" t="str">
            <v xml:space="preserve"> </v>
          </cell>
          <cell r="V73">
            <v>0.16</v>
          </cell>
          <cell r="X73">
            <v>1</v>
          </cell>
          <cell r="Y73">
            <v>0</v>
          </cell>
          <cell r="Z73">
            <v>1</v>
          </cell>
          <cell r="AA73">
            <v>0</v>
          </cell>
          <cell r="AB73">
            <v>1</v>
          </cell>
          <cell r="AC73">
            <v>1</v>
          </cell>
          <cell r="AD73" t="str">
            <v xml:space="preserve">        Allergy Immunotherapy</v>
          </cell>
          <cell r="AK73">
            <v>216</v>
          </cell>
          <cell r="AL73" t="str">
            <v>Services</v>
          </cell>
          <cell r="AN73">
            <v>70.61</v>
          </cell>
          <cell r="AP73">
            <v>1.27</v>
          </cell>
          <cell r="AR73" t="str">
            <v xml:space="preserve"> </v>
          </cell>
          <cell r="AT73" t="str">
            <v xml:space="preserve"> </v>
          </cell>
          <cell r="AV73" t="str">
            <v xml:space="preserve"> </v>
          </cell>
          <cell r="AX73">
            <v>1.27</v>
          </cell>
          <cell r="BA73">
            <v>1</v>
          </cell>
        </row>
        <row r="74">
          <cell r="B74" t="str">
            <v xml:space="preserve">    Misc. Medical</v>
          </cell>
          <cell r="I74">
            <v>206</v>
          </cell>
          <cell r="J74" t="str">
            <v>Proced.</v>
          </cell>
          <cell r="L74">
            <v>196.93</v>
          </cell>
          <cell r="N74">
            <v>3.38</v>
          </cell>
          <cell r="P74" t="str">
            <v>$ Specialist</v>
          </cell>
          <cell r="T74" t="str">
            <v xml:space="preserve"> </v>
          </cell>
          <cell r="V74">
            <v>3.38</v>
          </cell>
          <cell r="X74">
            <v>1</v>
          </cell>
          <cell r="Y74">
            <v>0</v>
          </cell>
          <cell r="Z74">
            <v>1</v>
          </cell>
          <cell r="AA74">
            <v>0</v>
          </cell>
          <cell r="AB74">
            <v>1</v>
          </cell>
          <cell r="AC74">
            <v>1</v>
          </cell>
          <cell r="AD74" t="str">
            <v xml:space="preserve">    Misc. Medical</v>
          </cell>
          <cell r="AK74">
            <v>1034</v>
          </cell>
          <cell r="AL74" t="str">
            <v>Proced.</v>
          </cell>
          <cell r="AN74">
            <v>150.38</v>
          </cell>
          <cell r="AP74">
            <v>12.96</v>
          </cell>
          <cell r="AR74" t="str">
            <v xml:space="preserve"> </v>
          </cell>
          <cell r="AT74" t="str">
            <v xml:space="preserve"> </v>
          </cell>
          <cell r="AV74" t="str">
            <v xml:space="preserve"> </v>
          </cell>
          <cell r="AX74">
            <v>12.96</v>
          </cell>
          <cell r="BA74">
            <v>1</v>
          </cell>
        </row>
        <row r="75">
          <cell r="B75" t="str">
            <v xml:space="preserve">  Physician –Preventive Services </v>
          </cell>
        </row>
        <row r="76">
          <cell r="B76" t="str">
            <v xml:space="preserve">    Immunizations</v>
          </cell>
          <cell r="I76">
            <v>137</v>
          </cell>
          <cell r="J76" t="str">
            <v>Services</v>
          </cell>
          <cell r="L76">
            <v>78.17</v>
          </cell>
          <cell r="N76">
            <v>0.89</v>
          </cell>
          <cell r="P76" t="str">
            <v xml:space="preserve"> </v>
          </cell>
          <cell r="T76" t="str">
            <v xml:space="preserve"> </v>
          </cell>
          <cell r="V76">
            <v>0.89</v>
          </cell>
          <cell r="X76">
            <v>1</v>
          </cell>
          <cell r="Y76">
            <v>0</v>
          </cell>
          <cell r="Z76">
            <v>1</v>
          </cell>
          <cell r="AA76">
            <v>0</v>
          </cell>
          <cell r="AB76">
            <v>1</v>
          </cell>
          <cell r="AC76">
            <v>1</v>
          </cell>
          <cell r="AD76" t="str">
            <v xml:space="preserve">    Immunizations</v>
          </cell>
          <cell r="AK76">
            <v>807</v>
          </cell>
          <cell r="AL76" t="str">
            <v>Services</v>
          </cell>
          <cell r="AN76">
            <v>48.27</v>
          </cell>
          <cell r="AP76">
            <v>3.25</v>
          </cell>
          <cell r="AR76" t="str">
            <v xml:space="preserve"> </v>
          </cell>
          <cell r="AT76" t="str">
            <v xml:space="preserve"> </v>
          </cell>
          <cell r="AV76" t="str">
            <v xml:space="preserve"> </v>
          </cell>
          <cell r="AX76">
            <v>3.25</v>
          </cell>
          <cell r="BA76">
            <v>1</v>
          </cell>
        </row>
        <row r="77">
          <cell r="B77" t="str">
            <v xml:space="preserve">    Well Baby Exams</v>
          </cell>
          <cell r="I77">
            <v>102</v>
          </cell>
          <cell r="J77" t="str">
            <v>Exams</v>
          </cell>
          <cell r="L77">
            <v>107.55</v>
          </cell>
          <cell r="N77">
            <v>0.91</v>
          </cell>
          <cell r="P77" t="str">
            <v>$ Preventitive Copay</v>
          </cell>
          <cell r="T77" t="str">
            <v xml:space="preserve"> </v>
          </cell>
          <cell r="V77">
            <v>0.91</v>
          </cell>
          <cell r="X77">
            <v>1</v>
          </cell>
          <cell r="Y77">
            <v>0</v>
          </cell>
          <cell r="Z77">
            <v>1</v>
          </cell>
          <cell r="AA77">
            <v>0</v>
          </cell>
          <cell r="AB77">
            <v>1</v>
          </cell>
          <cell r="AC77">
            <v>1</v>
          </cell>
          <cell r="AD77" t="str">
            <v xml:space="preserve">    Well Baby Exams</v>
          </cell>
          <cell r="AK77">
            <v>85</v>
          </cell>
          <cell r="AL77" t="str">
            <v>Exams</v>
          </cell>
          <cell r="AN77">
            <v>160.78</v>
          </cell>
          <cell r="AP77">
            <v>1.1399999999999999</v>
          </cell>
          <cell r="AR77" t="str">
            <v xml:space="preserve"> </v>
          </cell>
          <cell r="AT77" t="str">
            <v xml:space="preserve"> </v>
          </cell>
          <cell r="AV77" t="str">
            <v xml:space="preserve"> </v>
          </cell>
          <cell r="AX77">
            <v>1.1399999999999999</v>
          </cell>
          <cell r="BA77">
            <v>1</v>
          </cell>
        </row>
        <row r="78">
          <cell r="B78" t="str">
            <v xml:space="preserve">    Physical Exams</v>
          </cell>
          <cell r="X78">
            <v>1</v>
          </cell>
          <cell r="AB78">
            <v>0</v>
          </cell>
          <cell r="AC78">
            <v>1</v>
          </cell>
          <cell r="AD78" t="str">
            <v xml:space="preserve">    Physical Exams</v>
          </cell>
        </row>
        <row r="79">
          <cell r="B79" t="str">
            <v xml:space="preserve">        Physician</v>
          </cell>
          <cell r="I79">
            <v>567</v>
          </cell>
          <cell r="J79" t="str">
            <v>Exams</v>
          </cell>
          <cell r="L79">
            <v>159.19999999999999</v>
          </cell>
          <cell r="N79">
            <v>7.52</v>
          </cell>
          <cell r="P79" t="str">
            <v>$ Preventitive Copay</v>
          </cell>
          <cell r="T79" t="str">
            <v xml:space="preserve"> </v>
          </cell>
          <cell r="V79">
            <v>7.52</v>
          </cell>
          <cell r="X79">
            <v>1</v>
          </cell>
          <cell r="Y79">
            <v>0</v>
          </cell>
          <cell r="Z79">
            <v>1</v>
          </cell>
          <cell r="AA79">
            <v>0</v>
          </cell>
          <cell r="AB79">
            <v>1</v>
          </cell>
          <cell r="AD79" t="str">
            <v xml:space="preserve">        Physician</v>
          </cell>
          <cell r="AK79">
            <v>322</v>
          </cell>
          <cell r="AL79" t="str">
            <v>Exams</v>
          </cell>
          <cell r="AN79">
            <v>243.3</v>
          </cell>
          <cell r="AP79">
            <v>6.53</v>
          </cell>
          <cell r="AR79" t="str">
            <v xml:space="preserve"> </v>
          </cell>
          <cell r="AT79" t="str">
            <v xml:space="preserve"> </v>
          </cell>
          <cell r="AV79" t="str">
            <v xml:space="preserve"> </v>
          </cell>
          <cell r="AX79">
            <v>6.53</v>
          </cell>
          <cell r="BA79">
            <v>1</v>
          </cell>
        </row>
        <row r="80">
          <cell r="B80" t="str">
            <v xml:space="preserve">        X-Ray - Radiology</v>
          </cell>
          <cell r="I80">
            <v>10</v>
          </cell>
          <cell r="J80" t="str">
            <v>Proced.</v>
          </cell>
          <cell r="L80">
            <v>130.12</v>
          </cell>
          <cell r="N80">
            <v>0.11</v>
          </cell>
          <cell r="P80" t="str">
            <v xml:space="preserve"> </v>
          </cell>
          <cell r="T80" t="str">
            <v xml:space="preserve"> </v>
          </cell>
          <cell r="V80">
            <v>0.11</v>
          </cell>
          <cell r="X80">
            <v>1</v>
          </cell>
          <cell r="Y80">
            <v>0</v>
          </cell>
          <cell r="Z80">
            <v>1</v>
          </cell>
          <cell r="AA80">
            <v>0</v>
          </cell>
          <cell r="AB80">
            <v>1</v>
          </cell>
          <cell r="AD80" t="str">
            <v xml:space="preserve">        X-Ray</v>
          </cell>
          <cell r="AK80">
            <v>6</v>
          </cell>
          <cell r="AL80" t="str">
            <v>Proced.</v>
          </cell>
          <cell r="AN80">
            <v>173.27</v>
          </cell>
          <cell r="AP80">
            <v>0.09</v>
          </cell>
          <cell r="AR80" t="str">
            <v xml:space="preserve"> </v>
          </cell>
          <cell r="AT80" t="str">
            <v xml:space="preserve"> </v>
          </cell>
          <cell r="AV80" t="str">
            <v xml:space="preserve"> </v>
          </cell>
          <cell r="AX80">
            <v>0.09</v>
          </cell>
          <cell r="BA80">
            <v>1</v>
          </cell>
        </row>
        <row r="81">
          <cell r="B81" t="str">
            <v xml:space="preserve">        Lab - Pathology</v>
          </cell>
          <cell r="I81">
            <v>697</v>
          </cell>
          <cell r="J81" t="str">
            <v>Proced.</v>
          </cell>
          <cell r="L81">
            <v>48.68</v>
          </cell>
          <cell r="N81">
            <v>2.83</v>
          </cell>
          <cell r="P81" t="str">
            <v xml:space="preserve"> </v>
          </cell>
          <cell r="T81" t="str">
            <v xml:space="preserve"> </v>
          </cell>
          <cell r="V81">
            <v>2.83</v>
          </cell>
          <cell r="X81">
            <v>1</v>
          </cell>
          <cell r="Y81">
            <v>0</v>
          </cell>
          <cell r="Z81">
            <v>1</v>
          </cell>
          <cell r="AA81">
            <v>0</v>
          </cell>
          <cell r="AB81">
            <v>1</v>
          </cell>
          <cell r="AD81" t="str">
            <v xml:space="preserve">        Lab</v>
          </cell>
          <cell r="AK81">
            <v>393</v>
          </cell>
          <cell r="AL81" t="str">
            <v>Proced.</v>
          </cell>
          <cell r="AN81">
            <v>64.819999999999993</v>
          </cell>
          <cell r="AP81">
            <v>2.12</v>
          </cell>
          <cell r="AR81" t="str">
            <v xml:space="preserve"> </v>
          </cell>
          <cell r="AT81" t="str">
            <v xml:space="preserve"> </v>
          </cell>
          <cell r="AV81" t="str">
            <v xml:space="preserve"> </v>
          </cell>
          <cell r="AX81">
            <v>2.12</v>
          </cell>
          <cell r="BA81">
            <v>1</v>
          </cell>
        </row>
        <row r="82">
          <cell r="B82" t="str">
            <v xml:space="preserve">    Vision, Hearing, and Speech Exams</v>
          </cell>
          <cell r="X82">
            <v>1</v>
          </cell>
          <cell r="AB82">
            <v>0</v>
          </cell>
          <cell r="AC82">
            <v>1</v>
          </cell>
          <cell r="AD82" t="str">
            <v xml:space="preserve">    Vision, Hearing, and Speech Exams</v>
          </cell>
        </row>
        <row r="83">
          <cell r="B83" t="str">
            <v xml:space="preserve">        Vision Exams</v>
          </cell>
          <cell r="I83">
            <v>256</v>
          </cell>
          <cell r="J83" t="str">
            <v>Exams</v>
          </cell>
          <cell r="L83">
            <v>112.15</v>
          </cell>
          <cell r="N83">
            <v>2.39</v>
          </cell>
          <cell r="P83" t="str">
            <v>$ Preventitive Copay</v>
          </cell>
          <cell r="V83">
            <v>2.39</v>
          </cell>
          <cell r="X83">
            <v>1</v>
          </cell>
          <cell r="Y83">
            <v>0</v>
          </cell>
          <cell r="Z83">
            <v>1</v>
          </cell>
          <cell r="AA83">
            <v>0</v>
          </cell>
          <cell r="AB83">
            <v>1</v>
          </cell>
          <cell r="AC83">
            <v>1</v>
          </cell>
          <cell r="AD83" t="str">
            <v xml:space="preserve">        Vision Exams</v>
          </cell>
          <cell r="AK83">
            <v>406</v>
          </cell>
          <cell r="AL83" t="str">
            <v>Exams</v>
          </cell>
          <cell r="AN83">
            <v>115.22</v>
          </cell>
          <cell r="AP83">
            <v>3.9</v>
          </cell>
          <cell r="AR83" t="str">
            <v xml:space="preserve"> </v>
          </cell>
          <cell r="AT83" t="str">
            <v xml:space="preserve"> </v>
          </cell>
          <cell r="AV83" t="str">
            <v xml:space="preserve"> </v>
          </cell>
          <cell r="AX83">
            <v>3.9</v>
          </cell>
          <cell r="BA83">
            <v>1</v>
          </cell>
        </row>
        <row r="84">
          <cell r="B84" t="str">
            <v xml:space="preserve">        Hearing/Speech Exams</v>
          </cell>
          <cell r="I84">
            <v>58</v>
          </cell>
          <cell r="J84" t="str">
            <v>Exams</v>
          </cell>
          <cell r="L84">
            <v>81.59</v>
          </cell>
          <cell r="N84">
            <v>0.39</v>
          </cell>
          <cell r="P84" t="str">
            <v>$ Preventitive Copay</v>
          </cell>
          <cell r="V84">
            <v>0.39</v>
          </cell>
          <cell r="X84">
            <v>1</v>
          </cell>
          <cell r="Y84">
            <v>0</v>
          </cell>
          <cell r="Z84">
            <v>1</v>
          </cell>
          <cell r="AA84">
            <v>0</v>
          </cell>
          <cell r="AB84">
            <v>1</v>
          </cell>
          <cell r="AC84">
            <v>1</v>
          </cell>
          <cell r="AD84" t="str">
            <v xml:space="preserve">        Hearing/Speech Exams</v>
          </cell>
          <cell r="AK84">
            <v>83</v>
          </cell>
          <cell r="AL84" t="str">
            <v>Exams</v>
          </cell>
          <cell r="AN84">
            <v>87.07</v>
          </cell>
          <cell r="AP84">
            <v>0.6</v>
          </cell>
          <cell r="AR84" t="str">
            <v xml:space="preserve"> </v>
          </cell>
          <cell r="AT84" t="str">
            <v xml:space="preserve"> </v>
          </cell>
          <cell r="AV84" t="str">
            <v xml:space="preserve"> </v>
          </cell>
          <cell r="AX84">
            <v>0.6</v>
          </cell>
          <cell r="BA84">
            <v>1</v>
          </cell>
        </row>
        <row r="85">
          <cell r="B85" t="str">
            <v xml:space="preserve">  Physician –Other Physician Services </v>
          </cell>
        </row>
        <row r="86">
          <cell r="B86" t="str">
            <v xml:space="preserve">    Emergency Room Visits</v>
          </cell>
          <cell r="I86">
            <v>349</v>
          </cell>
          <cell r="J86" t="str">
            <v>Visits</v>
          </cell>
          <cell r="L86">
            <v>232.84</v>
          </cell>
          <cell r="N86">
            <v>6.77</v>
          </cell>
          <cell r="P86" t="str">
            <v xml:space="preserve"> </v>
          </cell>
          <cell r="T86" t="str">
            <v xml:space="preserve"> </v>
          </cell>
          <cell r="V86">
            <v>6.77</v>
          </cell>
          <cell r="X86">
            <v>1</v>
          </cell>
          <cell r="Y86">
            <v>0</v>
          </cell>
          <cell r="Z86">
            <v>1</v>
          </cell>
          <cell r="AA86">
            <v>1</v>
          </cell>
          <cell r="AB86">
            <v>0</v>
          </cell>
          <cell r="AC86">
            <v>0</v>
          </cell>
          <cell r="AD86" t="str">
            <v xml:space="preserve">    Emergency Room Visits</v>
          </cell>
          <cell r="AK86">
            <v>0</v>
          </cell>
          <cell r="AL86" t="str">
            <v>Visits</v>
          </cell>
          <cell r="AN86">
            <v>320.02</v>
          </cell>
          <cell r="AP86">
            <v>0</v>
          </cell>
          <cell r="AR86" t="str">
            <v xml:space="preserve"> </v>
          </cell>
          <cell r="AT86" t="str">
            <v xml:space="preserve"> </v>
          </cell>
          <cell r="AV86" t="str">
            <v xml:space="preserve"> </v>
          </cell>
          <cell r="AX86">
            <v>0</v>
          </cell>
          <cell r="BA86">
            <v>0</v>
          </cell>
        </row>
        <row r="87">
          <cell r="B87" t="str">
            <v xml:space="preserve">    OP Phys Consults</v>
          </cell>
          <cell r="I87">
            <v>2</v>
          </cell>
          <cell r="J87" t="str">
            <v>Consults</v>
          </cell>
          <cell r="L87">
            <v>201.72</v>
          </cell>
          <cell r="N87">
            <v>0.03</v>
          </cell>
          <cell r="P87" t="str">
            <v xml:space="preserve"> </v>
          </cell>
          <cell r="T87" t="str">
            <v xml:space="preserve"> </v>
          </cell>
          <cell r="V87">
            <v>0.03</v>
          </cell>
          <cell r="X87">
            <v>1</v>
          </cell>
          <cell r="Y87">
            <v>0</v>
          </cell>
          <cell r="Z87">
            <v>1</v>
          </cell>
          <cell r="AA87">
            <v>0</v>
          </cell>
          <cell r="AB87">
            <v>1</v>
          </cell>
          <cell r="AC87">
            <v>1</v>
          </cell>
          <cell r="AD87" t="str">
            <v xml:space="preserve">    Consults</v>
          </cell>
          <cell r="AK87">
            <v>260</v>
          </cell>
          <cell r="AL87" t="str">
            <v>Consults</v>
          </cell>
          <cell r="AN87">
            <v>329.41</v>
          </cell>
          <cell r="AP87">
            <v>7.14</v>
          </cell>
          <cell r="AR87" t="str">
            <v xml:space="preserve"> </v>
          </cell>
          <cell r="AT87" t="str">
            <v xml:space="preserve"> </v>
          </cell>
          <cell r="AV87" t="str">
            <v xml:space="preserve"> </v>
          </cell>
          <cell r="AX87">
            <v>7.14</v>
          </cell>
          <cell r="BA87">
            <v>1</v>
          </cell>
        </row>
        <row r="88">
          <cell r="B88" t="str">
            <v xml:space="preserve">    Physical Therapy</v>
          </cell>
          <cell r="I88">
            <v>719</v>
          </cell>
          <cell r="J88" t="str">
            <v>Services</v>
          </cell>
          <cell r="L88">
            <v>86.01</v>
          </cell>
          <cell r="N88">
            <v>5.15</v>
          </cell>
          <cell r="P88" t="str">
            <v>$ PT/OT</v>
          </cell>
          <cell r="T88" t="str">
            <v xml:space="preserve"> </v>
          </cell>
          <cell r="V88">
            <v>5.15</v>
          </cell>
          <cell r="X88">
            <v>1</v>
          </cell>
          <cell r="Y88">
            <v>0</v>
          </cell>
          <cell r="Z88">
            <v>1</v>
          </cell>
          <cell r="AA88">
            <v>0</v>
          </cell>
          <cell r="AB88">
            <v>1</v>
          </cell>
          <cell r="AC88">
            <v>1</v>
          </cell>
          <cell r="AD88" t="str">
            <v xml:space="preserve">    Physical Therapy</v>
          </cell>
          <cell r="AK88">
            <v>1169</v>
          </cell>
          <cell r="AL88" t="str">
            <v>Services</v>
          </cell>
          <cell r="AN88">
            <v>85.91</v>
          </cell>
          <cell r="AP88">
            <v>8.3699999999999992</v>
          </cell>
          <cell r="AR88" t="str">
            <v xml:space="preserve"> </v>
          </cell>
          <cell r="AT88" t="str">
            <v xml:space="preserve"> </v>
          </cell>
          <cell r="AV88" t="str">
            <v xml:space="preserve"> </v>
          </cell>
          <cell r="AX88">
            <v>8.3699999999999992</v>
          </cell>
          <cell r="BA88">
            <v>1</v>
          </cell>
        </row>
        <row r="89">
          <cell r="B89" t="str">
            <v xml:space="preserve">    Cardiovascular</v>
          </cell>
          <cell r="I89">
            <v>53</v>
          </cell>
          <cell r="J89" t="str">
            <v>Proced.</v>
          </cell>
          <cell r="L89">
            <v>211.23</v>
          </cell>
          <cell r="N89">
            <v>0.93</v>
          </cell>
          <cell r="P89" t="str">
            <v>$ Specialist</v>
          </cell>
          <cell r="T89" t="str">
            <v xml:space="preserve"> </v>
          </cell>
          <cell r="V89">
            <v>0.93</v>
          </cell>
          <cell r="X89">
            <v>1</v>
          </cell>
          <cell r="Y89">
            <v>0</v>
          </cell>
          <cell r="Z89">
            <v>1</v>
          </cell>
          <cell r="AA89">
            <v>0</v>
          </cell>
          <cell r="AB89">
            <v>1</v>
          </cell>
          <cell r="AC89">
            <v>1</v>
          </cell>
          <cell r="AD89" t="str">
            <v xml:space="preserve">    Cardiovascular</v>
          </cell>
          <cell r="AK89">
            <v>325</v>
          </cell>
          <cell r="AL89" t="str">
            <v>Proced.</v>
          </cell>
          <cell r="AN89">
            <v>231.32</v>
          </cell>
          <cell r="AP89">
            <v>6.26</v>
          </cell>
          <cell r="AR89" t="str">
            <v xml:space="preserve"> </v>
          </cell>
          <cell r="AT89" t="str">
            <v xml:space="preserve"> </v>
          </cell>
          <cell r="AV89" t="str">
            <v xml:space="preserve"> </v>
          </cell>
          <cell r="AX89">
            <v>6.26</v>
          </cell>
          <cell r="BA89">
            <v>1</v>
          </cell>
        </row>
        <row r="90">
          <cell r="B90" t="str">
            <v xml:space="preserve">    Radiology</v>
          </cell>
          <cell r="X90">
            <v>1</v>
          </cell>
          <cell r="AB90">
            <v>0</v>
          </cell>
          <cell r="AC90">
            <v>1</v>
          </cell>
          <cell r="AD90" t="str">
            <v xml:space="preserve">    Radiology</v>
          </cell>
        </row>
        <row r="91">
          <cell r="B91" t="str">
            <v xml:space="preserve">        IP (Professional)</v>
          </cell>
          <cell r="I91">
            <v>90</v>
          </cell>
          <cell r="J91" t="str">
            <v>Proced.</v>
          </cell>
          <cell r="L91">
            <v>115.86</v>
          </cell>
          <cell r="N91">
            <v>0.87</v>
          </cell>
          <cell r="P91" t="str">
            <v xml:space="preserve"> </v>
          </cell>
          <cell r="T91" t="str">
            <v xml:space="preserve"> </v>
          </cell>
          <cell r="V91">
            <v>0.87</v>
          </cell>
          <cell r="X91">
            <v>1</v>
          </cell>
          <cell r="Y91">
            <v>0</v>
          </cell>
          <cell r="Z91">
            <v>1</v>
          </cell>
          <cell r="AA91">
            <v>0</v>
          </cell>
          <cell r="AB91">
            <v>1</v>
          </cell>
          <cell r="AC91">
            <v>1</v>
          </cell>
          <cell r="AD91" t="str">
            <v xml:space="preserve">        IP (Professional)</v>
          </cell>
          <cell r="AK91">
            <v>120</v>
          </cell>
          <cell r="AL91" t="str">
            <v>Proced.</v>
          </cell>
          <cell r="AN91">
            <v>132.13</v>
          </cell>
          <cell r="AP91">
            <v>1.32</v>
          </cell>
          <cell r="AR91" t="str">
            <v xml:space="preserve"> </v>
          </cell>
          <cell r="AT91" t="str">
            <v xml:space="preserve"> </v>
          </cell>
          <cell r="AV91" t="str">
            <v xml:space="preserve"> </v>
          </cell>
          <cell r="AX91">
            <v>1.32</v>
          </cell>
          <cell r="BA91">
            <v>1</v>
          </cell>
        </row>
        <row r="92">
          <cell r="B92" t="str">
            <v xml:space="preserve">        OP (Professional)</v>
          </cell>
          <cell r="X92">
            <v>1</v>
          </cell>
          <cell r="AB92">
            <v>0</v>
          </cell>
          <cell r="AC92">
            <v>1</v>
          </cell>
          <cell r="AD92" t="str">
            <v xml:space="preserve">        OP (Professional)</v>
          </cell>
        </row>
        <row r="93">
          <cell r="B93" t="str">
            <v xml:space="preserve">           Outpatient - General</v>
          </cell>
          <cell r="I93">
            <v>431</v>
          </cell>
          <cell r="J93" t="str">
            <v>Proced.</v>
          </cell>
          <cell r="L93">
            <v>67.510000000000005</v>
          </cell>
          <cell r="N93">
            <v>2.42</v>
          </cell>
          <cell r="P93" t="str">
            <v xml:space="preserve"> </v>
          </cell>
          <cell r="T93" t="str">
            <v xml:space="preserve"> </v>
          </cell>
          <cell r="V93">
            <v>2.42</v>
          </cell>
          <cell r="X93">
            <v>1</v>
          </cell>
          <cell r="Y93">
            <v>0</v>
          </cell>
          <cell r="Z93">
            <v>1</v>
          </cell>
          <cell r="AA93">
            <v>0</v>
          </cell>
          <cell r="AB93">
            <v>1</v>
          </cell>
          <cell r="AC93">
            <v>1</v>
          </cell>
          <cell r="AD93" t="str">
            <v xml:space="preserve">           Outpatient - General</v>
          </cell>
          <cell r="AK93">
            <v>528</v>
          </cell>
          <cell r="AL93" t="str">
            <v>Proced.</v>
          </cell>
          <cell r="AN93">
            <v>98.45</v>
          </cell>
          <cell r="AP93">
            <v>4.33</v>
          </cell>
          <cell r="AR93" t="str">
            <v xml:space="preserve"> </v>
          </cell>
          <cell r="AT93" t="str">
            <v xml:space="preserve"> </v>
          </cell>
          <cell r="AV93" t="str">
            <v xml:space="preserve"> </v>
          </cell>
          <cell r="AX93">
            <v>4.33</v>
          </cell>
          <cell r="BA93">
            <v>1</v>
          </cell>
        </row>
        <row r="94">
          <cell r="B94" t="str">
            <v xml:space="preserve">           Outpatient - CT / MRI / PET</v>
          </cell>
          <cell r="I94">
            <v>121</v>
          </cell>
          <cell r="J94" t="str">
            <v>Proced.</v>
          </cell>
          <cell r="L94">
            <v>181.34</v>
          </cell>
          <cell r="N94">
            <v>1.83</v>
          </cell>
          <cell r="P94" t="str">
            <v xml:space="preserve"> </v>
          </cell>
          <cell r="T94" t="str">
            <v xml:space="preserve"> </v>
          </cell>
          <cell r="V94">
            <v>1.83</v>
          </cell>
          <cell r="X94">
            <v>1</v>
          </cell>
          <cell r="Y94">
            <v>0</v>
          </cell>
          <cell r="Z94">
            <v>1</v>
          </cell>
          <cell r="AA94">
            <v>0</v>
          </cell>
          <cell r="AB94">
            <v>1</v>
          </cell>
          <cell r="AC94">
            <v>1</v>
          </cell>
          <cell r="AD94" t="str">
            <v xml:space="preserve">           Outpatient - CT / MRI / PET</v>
          </cell>
          <cell r="AK94">
            <v>149</v>
          </cell>
          <cell r="AL94" t="str">
            <v>Proced.</v>
          </cell>
          <cell r="AN94">
            <v>279.75</v>
          </cell>
          <cell r="AP94">
            <v>3.47</v>
          </cell>
          <cell r="AR94" t="str">
            <v xml:space="preserve"> </v>
          </cell>
          <cell r="AT94" t="str">
            <v xml:space="preserve"> </v>
          </cell>
          <cell r="AV94" t="str">
            <v xml:space="preserve"> </v>
          </cell>
          <cell r="AX94">
            <v>3.47</v>
          </cell>
          <cell r="BA94">
            <v>1</v>
          </cell>
        </row>
        <row r="95">
          <cell r="B95" t="str">
            <v xml:space="preserve">        Office (Combined)</v>
          </cell>
          <cell r="X95">
            <v>1</v>
          </cell>
          <cell r="AB95">
            <v>0</v>
          </cell>
          <cell r="AC95">
            <v>1</v>
          </cell>
          <cell r="AD95" t="str">
            <v xml:space="preserve">        Office (Combined)</v>
          </cell>
        </row>
        <row r="96">
          <cell r="B96" t="str">
            <v xml:space="preserve">           Office - General</v>
          </cell>
          <cell r="I96">
            <v>439</v>
          </cell>
          <cell r="J96" t="str">
            <v>Proced.</v>
          </cell>
          <cell r="L96">
            <v>298.33</v>
          </cell>
          <cell r="N96">
            <v>10.91</v>
          </cell>
          <cell r="P96" t="str">
            <v xml:space="preserve"> </v>
          </cell>
          <cell r="T96" t="str">
            <v xml:space="preserve"> </v>
          </cell>
          <cell r="V96">
            <v>10.91</v>
          </cell>
          <cell r="X96">
            <v>1</v>
          </cell>
          <cell r="Y96">
            <v>0</v>
          </cell>
          <cell r="Z96">
            <v>1</v>
          </cell>
          <cell r="AA96">
            <v>0</v>
          </cell>
          <cell r="AB96">
            <v>1</v>
          </cell>
          <cell r="AC96">
            <v>1</v>
          </cell>
          <cell r="AD96" t="str">
            <v xml:space="preserve">           Office - General</v>
          </cell>
          <cell r="AK96">
            <v>725</v>
          </cell>
          <cell r="AL96" t="str">
            <v>Proced.</v>
          </cell>
          <cell r="AN96">
            <v>214.72</v>
          </cell>
          <cell r="AP96">
            <v>12.97</v>
          </cell>
          <cell r="AR96" t="str">
            <v xml:space="preserve"> </v>
          </cell>
          <cell r="AT96" t="str">
            <v xml:space="preserve"> </v>
          </cell>
          <cell r="AV96" t="str">
            <v xml:space="preserve"> </v>
          </cell>
          <cell r="AX96">
            <v>12.97</v>
          </cell>
          <cell r="BA96">
            <v>1</v>
          </cell>
        </row>
        <row r="97">
          <cell r="B97" t="str">
            <v xml:space="preserve">           Office - CT / MRI / PET</v>
          </cell>
          <cell r="I97">
            <v>50</v>
          </cell>
          <cell r="J97" t="str">
            <v>Proced.</v>
          </cell>
          <cell r="L97">
            <v>1999.33</v>
          </cell>
          <cell r="N97">
            <v>8.33</v>
          </cell>
          <cell r="P97" t="str">
            <v xml:space="preserve"> </v>
          </cell>
          <cell r="T97" t="str">
            <v xml:space="preserve"> </v>
          </cell>
          <cell r="V97">
            <v>8.33</v>
          </cell>
          <cell r="X97">
            <v>1</v>
          </cell>
          <cell r="Y97">
            <v>0</v>
          </cell>
          <cell r="Z97">
            <v>1</v>
          </cell>
          <cell r="AA97">
            <v>0</v>
          </cell>
          <cell r="AB97">
            <v>1</v>
          </cell>
          <cell r="AC97">
            <v>1</v>
          </cell>
          <cell r="AD97" t="str">
            <v xml:space="preserve">           Office - CT / MRI / PET</v>
          </cell>
          <cell r="AK97">
            <v>83</v>
          </cell>
          <cell r="AL97" t="str">
            <v>Proced.</v>
          </cell>
          <cell r="AN97">
            <v>1498.43</v>
          </cell>
          <cell r="AP97">
            <v>10.36</v>
          </cell>
          <cell r="AR97" t="str">
            <v xml:space="preserve"> </v>
          </cell>
          <cell r="AT97" t="str">
            <v xml:space="preserve"> </v>
          </cell>
          <cell r="AV97" t="str">
            <v xml:space="preserve"> </v>
          </cell>
          <cell r="AX97">
            <v>10.36</v>
          </cell>
          <cell r="BA97">
            <v>1</v>
          </cell>
        </row>
        <row r="98">
          <cell r="B98" t="str">
            <v xml:space="preserve">    Pathology</v>
          </cell>
          <cell r="X98">
            <v>1</v>
          </cell>
          <cell r="AB98">
            <v>0</v>
          </cell>
          <cell r="AC98">
            <v>1</v>
          </cell>
          <cell r="AD98" t="str">
            <v xml:space="preserve">    Pathology</v>
          </cell>
        </row>
        <row r="99">
          <cell r="B99" t="str">
            <v xml:space="preserve">        IP (Professional)</v>
          </cell>
          <cell r="I99">
            <v>70</v>
          </cell>
          <cell r="J99" t="str">
            <v>Proced.</v>
          </cell>
          <cell r="L99">
            <v>199.62</v>
          </cell>
          <cell r="N99">
            <v>1.1599999999999999</v>
          </cell>
          <cell r="P99" t="str">
            <v xml:space="preserve"> </v>
          </cell>
          <cell r="T99" t="str">
            <v xml:space="preserve"> </v>
          </cell>
          <cell r="V99">
            <v>1.1599999999999999</v>
          </cell>
          <cell r="X99">
            <v>1</v>
          </cell>
          <cell r="Y99">
            <v>0</v>
          </cell>
          <cell r="Z99">
            <v>1</v>
          </cell>
          <cell r="AA99">
            <v>0</v>
          </cell>
          <cell r="AB99">
            <v>1</v>
          </cell>
          <cell r="AC99">
            <v>1</v>
          </cell>
          <cell r="AD99" t="str">
            <v xml:space="preserve">        IP (Professional)</v>
          </cell>
          <cell r="AK99">
            <v>51</v>
          </cell>
          <cell r="AL99" t="str">
            <v>Proced.</v>
          </cell>
          <cell r="AN99">
            <v>176.77</v>
          </cell>
          <cell r="AP99">
            <v>0.75</v>
          </cell>
          <cell r="AR99" t="str">
            <v xml:space="preserve"> </v>
          </cell>
          <cell r="AT99" t="str">
            <v xml:space="preserve"> </v>
          </cell>
          <cell r="AV99" t="str">
            <v xml:space="preserve"> </v>
          </cell>
          <cell r="AX99">
            <v>0.75</v>
          </cell>
          <cell r="BA99">
            <v>1</v>
          </cell>
        </row>
        <row r="100">
          <cell r="B100" t="str">
            <v xml:space="preserve">        OP (Professional)</v>
          </cell>
          <cell r="I100">
            <v>105</v>
          </cell>
          <cell r="J100" t="str">
            <v>Proced.</v>
          </cell>
          <cell r="L100">
            <v>118.3</v>
          </cell>
          <cell r="N100">
            <v>1.04</v>
          </cell>
          <cell r="P100" t="str">
            <v xml:space="preserve"> </v>
          </cell>
          <cell r="T100" t="str">
            <v xml:space="preserve"> </v>
          </cell>
          <cell r="V100">
            <v>1.04</v>
          </cell>
          <cell r="X100">
            <v>1</v>
          </cell>
          <cell r="Y100">
            <v>0</v>
          </cell>
          <cell r="Z100">
            <v>1</v>
          </cell>
          <cell r="AA100">
            <v>0</v>
          </cell>
          <cell r="AB100">
            <v>1</v>
          </cell>
          <cell r="AC100">
            <v>1</v>
          </cell>
          <cell r="AD100" t="str">
            <v xml:space="preserve">        OP (Professional)</v>
          </cell>
          <cell r="AK100">
            <v>100</v>
          </cell>
          <cell r="AL100" t="str">
            <v>Proced.</v>
          </cell>
          <cell r="AN100">
            <v>176.84</v>
          </cell>
          <cell r="AP100">
            <v>1.47</v>
          </cell>
          <cell r="AR100" t="str">
            <v xml:space="preserve"> </v>
          </cell>
          <cell r="AT100" t="str">
            <v xml:space="preserve"> </v>
          </cell>
          <cell r="AV100" t="str">
            <v xml:space="preserve"> </v>
          </cell>
          <cell r="AX100">
            <v>1.47</v>
          </cell>
          <cell r="BA100">
            <v>1</v>
          </cell>
        </row>
        <row r="101">
          <cell r="B101" t="str">
            <v xml:space="preserve">        Office (Combined)</v>
          </cell>
          <cell r="I101">
            <v>2409</v>
          </cell>
          <cell r="J101" t="str">
            <v>Proced.</v>
          </cell>
          <cell r="L101">
            <v>143.68</v>
          </cell>
          <cell r="N101">
            <v>28.84</v>
          </cell>
          <cell r="P101" t="str">
            <v xml:space="preserve"> </v>
          </cell>
          <cell r="T101" t="str">
            <v xml:space="preserve"> </v>
          </cell>
          <cell r="V101">
            <v>28.84</v>
          </cell>
          <cell r="X101">
            <v>1</v>
          </cell>
          <cell r="Y101">
            <v>0</v>
          </cell>
          <cell r="Z101">
            <v>1</v>
          </cell>
          <cell r="AA101">
            <v>0</v>
          </cell>
          <cell r="AB101">
            <v>1</v>
          </cell>
          <cell r="AC101">
            <v>1</v>
          </cell>
          <cell r="AD101" t="str">
            <v xml:space="preserve">        Office (Combined)</v>
          </cell>
          <cell r="AK101">
            <v>3396</v>
          </cell>
          <cell r="AL101" t="str">
            <v>Proced.</v>
          </cell>
          <cell r="AN101">
            <v>67.72</v>
          </cell>
          <cell r="AP101">
            <v>19.16</v>
          </cell>
          <cell r="AR101" t="str">
            <v xml:space="preserve"> </v>
          </cell>
          <cell r="AT101" t="str">
            <v xml:space="preserve"> </v>
          </cell>
          <cell r="AV101" t="str">
            <v xml:space="preserve"> </v>
          </cell>
          <cell r="AX101">
            <v>19.16</v>
          </cell>
          <cell r="BA101">
            <v>1</v>
          </cell>
        </row>
        <row r="102">
          <cell r="B102" t="str">
            <v xml:space="preserve">    Chiropractor</v>
          </cell>
          <cell r="I102">
            <v>760</v>
          </cell>
          <cell r="J102" t="str">
            <v>Visits</v>
          </cell>
          <cell r="L102">
            <v>54.7</v>
          </cell>
          <cell r="N102">
            <v>3.46</v>
          </cell>
          <cell r="P102" t="str">
            <v xml:space="preserve">$ OV  Copay  </v>
          </cell>
          <cell r="T102" t="str">
            <v xml:space="preserve"> </v>
          </cell>
          <cell r="V102">
            <v>3.46</v>
          </cell>
          <cell r="X102">
            <v>1</v>
          </cell>
          <cell r="Y102">
            <v>0</v>
          </cell>
          <cell r="Z102">
            <v>1</v>
          </cell>
          <cell r="AA102">
            <v>0</v>
          </cell>
          <cell r="AB102">
            <v>1</v>
          </cell>
          <cell r="AC102">
            <v>1</v>
          </cell>
          <cell r="AD102" t="str">
            <v xml:space="preserve">    Chiropractor</v>
          </cell>
          <cell r="AK102">
            <v>1269</v>
          </cell>
          <cell r="AL102" t="str">
            <v>Visits</v>
          </cell>
          <cell r="AN102">
            <v>65.92</v>
          </cell>
          <cell r="AP102">
            <v>6.97</v>
          </cell>
          <cell r="AR102" t="str">
            <v xml:space="preserve"> </v>
          </cell>
          <cell r="AT102" t="str">
            <v xml:space="preserve"> </v>
          </cell>
          <cell r="AV102" t="str">
            <v xml:space="preserve"> </v>
          </cell>
          <cell r="AX102">
            <v>6.97</v>
          </cell>
          <cell r="BA102">
            <v>1</v>
          </cell>
        </row>
        <row r="103">
          <cell r="B103" t="str">
            <v xml:space="preserve">    Podiatrist</v>
          </cell>
          <cell r="I103">
            <v>106</v>
          </cell>
          <cell r="J103" t="str">
            <v>Visits</v>
          </cell>
          <cell r="L103">
            <v>149.46</v>
          </cell>
          <cell r="N103">
            <v>1.32</v>
          </cell>
          <cell r="P103" t="str">
            <v>$ Specialist</v>
          </cell>
          <cell r="T103" t="str">
            <v xml:space="preserve"> </v>
          </cell>
          <cell r="V103">
            <v>1.32</v>
          </cell>
          <cell r="X103">
            <v>1</v>
          </cell>
          <cell r="Y103">
            <v>0</v>
          </cell>
          <cell r="Z103">
            <v>1</v>
          </cell>
          <cell r="AA103">
            <v>0</v>
          </cell>
          <cell r="AB103">
            <v>1</v>
          </cell>
          <cell r="AC103">
            <v>1</v>
          </cell>
          <cell r="AD103" t="str">
            <v xml:space="preserve">    Podiatrist</v>
          </cell>
          <cell r="AK103">
            <v>169</v>
          </cell>
          <cell r="AL103" t="str">
            <v>Visits</v>
          </cell>
          <cell r="AN103">
            <v>205.21</v>
          </cell>
          <cell r="AP103">
            <v>2.89</v>
          </cell>
          <cell r="AR103" t="str">
            <v xml:space="preserve"> </v>
          </cell>
          <cell r="AT103" t="str">
            <v xml:space="preserve"> </v>
          </cell>
          <cell r="AV103" t="str">
            <v xml:space="preserve"> </v>
          </cell>
          <cell r="AX103">
            <v>2.89</v>
          </cell>
          <cell r="BA103">
            <v>1</v>
          </cell>
        </row>
        <row r="104">
          <cell r="B104" t="str">
            <v xml:space="preserve">    Outpatient Psychiatric</v>
          </cell>
          <cell r="I104">
            <v>1163</v>
          </cell>
          <cell r="J104" t="str">
            <v>Visits</v>
          </cell>
          <cell r="L104">
            <v>89.17</v>
          </cell>
          <cell r="N104">
            <v>8.64</v>
          </cell>
          <cell r="P104" t="str">
            <v xml:space="preserve">$ OV  Copay  </v>
          </cell>
          <cell r="T104" t="str">
            <v xml:space="preserve"> </v>
          </cell>
          <cell r="V104">
            <v>8.64</v>
          </cell>
          <cell r="X104">
            <v>1</v>
          </cell>
          <cell r="Y104">
            <v>0</v>
          </cell>
          <cell r="Z104">
            <v>1</v>
          </cell>
          <cell r="AA104">
            <v>1</v>
          </cell>
          <cell r="AB104">
            <v>0</v>
          </cell>
          <cell r="AC104">
            <v>0</v>
          </cell>
          <cell r="AD104" t="str">
            <v xml:space="preserve">    Outpatient Psychiatric</v>
          </cell>
          <cell r="AK104">
            <v>0</v>
          </cell>
          <cell r="AL104" t="str">
            <v>Visits</v>
          </cell>
          <cell r="AN104">
            <v>166.83</v>
          </cell>
          <cell r="AP104">
            <v>0</v>
          </cell>
          <cell r="AR104" t="str">
            <v xml:space="preserve"> </v>
          </cell>
          <cell r="AT104" t="str">
            <v xml:space="preserve"> </v>
          </cell>
          <cell r="AV104" t="str">
            <v xml:space="preserve"> </v>
          </cell>
          <cell r="AX104">
            <v>0</v>
          </cell>
          <cell r="BA104">
            <v>1</v>
          </cell>
        </row>
        <row r="105">
          <cell r="B105" t="str">
            <v xml:space="preserve">    Outpatient Alcohol &amp; Drug Abuse</v>
          </cell>
          <cell r="I105">
            <v>21</v>
          </cell>
          <cell r="J105" t="str">
            <v>Visits</v>
          </cell>
          <cell r="L105">
            <v>98.54</v>
          </cell>
          <cell r="N105">
            <v>0.17</v>
          </cell>
          <cell r="P105" t="str">
            <v xml:space="preserve">$ OV  Copay  </v>
          </cell>
          <cell r="T105" t="str">
            <v xml:space="preserve"> </v>
          </cell>
          <cell r="V105">
            <v>0.17</v>
          </cell>
          <cell r="X105">
            <v>1</v>
          </cell>
          <cell r="Y105">
            <v>0</v>
          </cell>
          <cell r="Z105">
            <v>1</v>
          </cell>
          <cell r="AA105">
            <v>1</v>
          </cell>
          <cell r="AB105">
            <v>0</v>
          </cell>
          <cell r="AC105">
            <v>0</v>
          </cell>
          <cell r="AD105" t="str">
            <v xml:space="preserve">    Outpatient Alcohol &amp; Drug Abuse</v>
          </cell>
          <cell r="AK105">
            <v>0</v>
          </cell>
          <cell r="AL105" t="str">
            <v>Visits</v>
          </cell>
          <cell r="AN105">
            <v>134.63999999999999</v>
          </cell>
          <cell r="AP105">
            <v>0</v>
          </cell>
          <cell r="AR105" t="str">
            <v xml:space="preserve"> </v>
          </cell>
          <cell r="AT105" t="str">
            <v xml:space="preserve"> </v>
          </cell>
          <cell r="AV105" t="str">
            <v xml:space="preserve"> </v>
          </cell>
          <cell r="AX105">
            <v>0</v>
          </cell>
          <cell r="BA105">
            <v>1</v>
          </cell>
        </row>
        <row r="106">
          <cell r="X106">
            <v>0</v>
          </cell>
          <cell r="AC106">
            <v>1</v>
          </cell>
        </row>
        <row r="107">
          <cell r="N107">
            <v>185.16</v>
          </cell>
          <cell r="T107">
            <v>0</v>
          </cell>
          <cell r="V107">
            <v>185.16</v>
          </cell>
          <cell r="X107">
            <v>0</v>
          </cell>
          <cell r="Y107">
            <v>0</v>
          </cell>
          <cell r="AA107">
            <v>15.58</v>
          </cell>
          <cell r="AC107">
            <v>1</v>
          </cell>
          <cell r="AP107">
            <v>256.74</v>
          </cell>
          <cell r="AV107">
            <v>0</v>
          </cell>
          <cell r="AX107">
            <v>256.74</v>
          </cell>
          <cell r="BA107">
            <v>256.74</v>
          </cell>
        </row>
        <row r="108">
          <cell r="X108">
            <v>0</v>
          </cell>
          <cell r="AC108">
            <v>1</v>
          </cell>
        </row>
        <row r="109">
          <cell r="B109" t="str">
            <v>Other</v>
          </cell>
          <cell r="X109">
            <v>0</v>
          </cell>
          <cell r="AC109">
            <v>1</v>
          </cell>
          <cell r="AD109" t="str">
            <v>Other</v>
          </cell>
        </row>
        <row r="110">
          <cell r="B110" t="str">
            <v xml:space="preserve">    Prescription Drugs</v>
          </cell>
          <cell r="I110">
            <v>0</v>
          </cell>
          <cell r="J110" t="str">
            <v>Scripts</v>
          </cell>
          <cell r="L110">
            <v>0</v>
          </cell>
          <cell r="N110">
            <v>0</v>
          </cell>
          <cell r="P110" t="str">
            <v xml:space="preserve"> </v>
          </cell>
          <cell r="T110" t="str">
            <v xml:space="preserve"> </v>
          </cell>
          <cell r="V110">
            <v>0</v>
          </cell>
          <cell r="X110">
            <v>1</v>
          </cell>
          <cell r="Y110">
            <v>0</v>
          </cell>
          <cell r="Z110">
            <v>0</v>
          </cell>
          <cell r="AA110">
            <v>1</v>
          </cell>
          <cell r="AB110">
            <v>0</v>
          </cell>
          <cell r="AC110">
            <v>0</v>
          </cell>
          <cell r="AD110" t="str">
            <v xml:space="preserve">    Prescription Drugs</v>
          </cell>
          <cell r="AK110">
            <v>0</v>
          </cell>
          <cell r="AL110" t="str">
            <v>Scripts</v>
          </cell>
          <cell r="AN110">
            <v>93.7</v>
          </cell>
          <cell r="AP110">
            <v>0</v>
          </cell>
          <cell r="AR110" t="str">
            <v xml:space="preserve"> </v>
          </cell>
          <cell r="AT110" t="str">
            <v xml:space="preserve"> </v>
          </cell>
          <cell r="AV110" t="str">
            <v xml:space="preserve"> </v>
          </cell>
          <cell r="AX110">
            <v>0</v>
          </cell>
          <cell r="BA110">
            <v>0</v>
          </cell>
        </row>
        <row r="111">
          <cell r="B111" t="str">
            <v xml:space="preserve">    Private Duty Nursing/Home Health</v>
          </cell>
          <cell r="I111">
            <v>125</v>
          </cell>
          <cell r="J111" t="str">
            <v>Units</v>
          </cell>
          <cell r="L111">
            <v>150.04</v>
          </cell>
          <cell r="N111">
            <v>1.56</v>
          </cell>
          <cell r="P111" t="str">
            <v xml:space="preserve"> </v>
          </cell>
          <cell r="T111" t="str">
            <v xml:space="preserve"> </v>
          </cell>
          <cell r="V111">
            <v>1.56</v>
          </cell>
          <cell r="X111">
            <v>1</v>
          </cell>
          <cell r="Y111">
            <v>0</v>
          </cell>
          <cell r="Z111">
            <v>1</v>
          </cell>
          <cell r="AA111">
            <v>0</v>
          </cell>
          <cell r="AB111">
            <v>1</v>
          </cell>
          <cell r="AC111">
            <v>1</v>
          </cell>
          <cell r="AD111" t="str">
            <v xml:space="preserve">    Private Duty Nursing/Home Health</v>
          </cell>
          <cell r="AK111">
            <v>339</v>
          </cell>
          <cell r="AL111" t="str">
            <v>Units</v>
          </cell>
          <cell r="AN111">
            <v>341.3</v>
          </cell>
          <cell r="AP111">
            <v>9.64</v>
          </cell>
          <cell r="AR111" t="str">
            <v xml:space="preserve"> </v>
          </cell>
          <cell r="AT111" t="str">
            <v xml:space="preserve"> </v>
          </cell>
          <cell r="AV111" t="str">
            <v xml:space="preserve"> </v>
          </cell>
          <cell r="AX111">
            <v>9.64</v>
          </cell>
          <cell r="BA111">
            <v>1</v>
          </cell>
        </row>
        <row r="112">
          <cell r="B112" t="str">
            <v xml:space="preserve">    Ambulance</v>
          </cell>
          <cell r="I112">
            <v>7</v>
          </cell>
          <cell r="J112" t="str">
            <v>Runs</v>
          </cell>
          <cell r="L112">
            <v>603.94000000000005</v>
          </cell>
          <cell r="N112">
            <v>0.35</v>
          </cell>
          <cell r="P112" t="str">
            <v>$ Ambulane</v>
          </cell>
          <cell r="T112" t="str">
            <v xml:space="preserve"> </v>
          </cell>
          <cell r="V112">
            <v>0.35</v>
          </cell>
          <cell r="X112">
            <v>1</v>
          </cell>
          <cell r="Y112">
            <v>0</v>
          </cell>
          <cell r="Z112">
            <v>1</v>
          </cell>
          <cell r="AA112">
            <v>0</v>
          </cell>
          <cell r="AB112">
            <v>1</v>
          </cell>
          <cell r="AC112">
            <v>1</v>
          </cell>
          <cell r="AD112" t="str">
            <v xml:space="preserve">    Ambulance</v>
          </cell>
          <cell r="AK112">
            <v>68</v>
          </cell>
          <cell r="AL112" t="str">
            <v>Runs</v>
          </cell>
          <cell r="AN112">
            <v>519.79999999999995</v>
          </cell>
          <cell r="AP112">
            <v>2.95</v>
          </cell>
          <cell r="AR112" t="str">
            <v xml:space="preserve"> </v>
          </cell>
          <cell r="AT112" t="str">
            <v xml:space="preserve"> </v>
          </cell>
          <cell r="AV112" t="str">
            <v xml:space="preserve"> </v>
          </cell>
          <cell r="AX112">
            <v>2.95</v>
          </cell>
          <cell r="BA112">
            <v>1</v>
          </cell>
        </row>
        <row r="113">
          <cell r="B113" t="str">
            <v xml:space="preserve">    DME/Prosthetics</v>
          </cell>
          <cell r="X113">
            <v>1</v>
          </cell>
          <cell r="AB113">
            <v>0</v>
          </cell>
          <cell r="AC113">
            <v>1</v>
          </cell>
          <cell r="AD113" t="str">
            <v xml:space="preserve">    DME/Prosthetics</v>
          </cell>
        </row>
        <row r="114">
          <cell r="B114" t="str">
            <v xml:space="preserve">        Durable Medical Equipment</v>
          </cell>
          <cell r="I114">
            <v>126</v>
          </cell>
          <cell r="J114" t="str">
            <v>Units</v>
          </cell>
          <cell r="L114">
            <v>287.10000000000002</v>
          </cell>
          <cell r="N114">
            <v>3.01</v>
          </cell>
          <cell r="P114" t="str">
            <v xml:space="preserve"> </v>
          </cell>
          <cell r="T114" t="str">
            <v xml:space="preserve"> </v>
          </cell>
          <cell r="V114">
            <v>3.01</v>
          </cell>
          <cell r="X114">
            <v>1</v>
          </cell>
          <cell r="Y114">
            <v>0</v>
          </cell>
          <cell r="Z114">
            <v>1</v>
          </cell>
          <cell r="AA114">
            <v>0</v>
          </cell>
          <cell r="AB114">
            <v>1</v>
          </cell>
          <cell r="AC114">
            <v>1</v>
          </cell>
          <cell r="AD114" t="str">
            <v xml:space="preserve">        Durable Medical Equipment</v>
          </cell>
          <cell r="AK114">
            <v>193</v>
          </cell>
          <cell r="AL114" t="str">
            <v>Units</v>
          </cell>
          <cell r="AN114">
            <v>327.9</v>
          </cell>
          <cell r="AP114">
            <v>5.27</v>
          </cell>
          <cell r="AR114" t="str">
            <v xml:space="preserve"> </v>
          </cell>
          <cell r="AT114" t="str">
            <v xml:space="preserve"> </v>
          </cell>
          <cell r="AV114" t="str">
            <v xml:space="preserve"> </v>
          </cell>
          <cell r="AX114">
            <v>5.27</v>
          </cell>
          <cell r="BA114">
            <v>1</v>
          </cell>
        </row>
        <row r="115">
          <cell r="B115" t="str">
            <v xml:space="preserve">        Prosthetics</v>
          </cell>
          <cell r="I115">
            <v>2</v>
          </cell>
          <cell r="J115" t="str">
            <v>Units</v>
          </cell>
          <cell r="L115">
            <v>1435.18</v>
          </cell>
          <cell r="N115">
            <v>0.24</v>
          </cell>
          <cell r="P115" t="str">
            <v xml:space="preserve"> </v>
          </cell>
          <cell r="R115" t="str">
            <v xml:space="preserve"> </v>
          </cell>
          <cell r="T115" t="str">
            <v xml:space="preserve"> </v>
          </cell>
          <cell r="V115">
            <v>0.24</v>
          </cell>
          <cell r="X115">
            <v>1</v>
          </cell>
          <cell r="Y115">
            <v>0</v>
          </cell>
          <cell r="Z115">
            <v>1</v>
          </cell>
          <cell r="AA115">
            <v>0</v>
          </cell>
          <cell r="AB115">
            <v>1</v>
          </cell>
          <cell r="AC115">
            <v>1</v>
          </cell>
          <cell r="AD115" t="str">
            <v xml:space="preserve">        Prosthetics</v>
          </cell>
          <cell r="AK115">
            <v>7</v>
          </cell>
          <cell r="AL115" t="str">
            <v>Units</v>
          </cell>
          <cell r="AN115">
            <v>879.35</v>
          </cell>
          <cell r="AP115">
            <v>0.51</v>
          </cell>
          <cell r="AR115" t="str">
            <v xml:space="preserve"> </v>
          </cell>
          <cell r="AT115" t="str">
            <v xml:space="preserve"> </v>
          </cell>
          <cell r="AV115" t="str">
            <v xml:space="preserve"> </v>
          </cell>
          <cell r="AX115">
            <v>0.51</v>
          </cell>
          <cell r="BA115">
            <v>1</v>
          </cell>
        </row>
        <row r="116">
          <cell r="B116" t="str">
            <v>Additional Benefits</v>
          </cell>
        </row>
        <row r="117">
          <cell r="B117" t="str">
            <v xml:space="preserve">    Glasses/Contacts</v>
          </cell>
          <cell r="I117">
            <v>21</v>
          </cell>
          <cell r="J117" t="str">
            <v>Services</v>
          </cell>
          <cell r="L117">
            <v>2420.02</v>
          </cell>
          <cell r="N117">
            <v>4.24</v>
          </cell>
          <cell r="P117" t="str">
            <v xml:space="preserve"> </v>
          </cell>
          <cell r="R117" t="str">
            <v xml:space="preserve"> </v>
          </cell>
          <cell r="T117" t="str">
            <v xml:space="preserve"> </v>
          </cell>
          <cell r="V117">
            <v>4.24</v>
          </cell>
          <cell r="X117">
            <v>1</v>
          </cell>
          <cell r="Y117">
            <v>0</v>
          </cell>
          <cell r="Z117">
            <v>1</v>
          </cell>
          <cell r="AA117">
            <v>0</v>
          </cell>
          <cell r="AB117">
            <v>1</v>
          </cell>
          <cell r="AC117">
            <v>1</v>
          </cell>
          <cell r="AD117" t="str">
            <v xml:space="preserve">    Glasses/Contacts</v>
          </cell>
          <cell r="AK117">
            <v>218</v>
          </cell>
          <cell r="AL117" t="str">
            <v>Services</v>
          </cell>
          <cell r="AN117">
            <v>306.42</v>
          </cell>
          <cell r="AP117">
            <v>5.57</v>
          </cell>
          <cell r="AR117" t="str">
            <v xml:space="preserve"> </v>
          </cell>
          <cell r="AT117" t="str">
            <v xml:space="preserve"> </v>
          </cell>
          <cell r="AV117" t="str">
            <v xml:space="preserve"> </v>
          </cell>
          <cell r="AX117">
            <v>5.57</v>
          </cell>
          <cell r="BA117">
            <v>1</v>
          </cell>
        </row>
        <row r="118">
          <cell r="B118" t="str">
            <v xml:space="preserve">    Other Benefit #1</v>
          </cell>
          <cell r="N118">
            <v>0</v>
          </cell>
          <cell r="P118" t="str">
            <v xml:space="preserve"> </v>
          </cell>
          <cell r="R118" t="str">
            <v xml:space="preserve"> </v>
          </cell>
          <cell r="T118" t="str">
            <v xml:space="preserve"> </v>
          </cell>
          <cell r="V118">
            <v>0</v>
          </cell>
          <cell r="X118">
            <v>1</v>
          </cell>
          <cell r="Y118">
            <v>0</v>
          </cell>
          <cell r="Z118">
            <v>0</v>
          </cell>
          <cell r="AA118">
            <v>0</v>
          </cell>
          <cell r="AB118">
            <v>0</v>
          </cell>
          <cell r="AC118">
            <v>0</v>
          </cell>
          <cell r="AD118" t="str">
            <v xml:space="preserve">    Other Benefit #1</v>
          </cell>
          <cell r="AP118">
            <v>0</v>
          </cell>
          <cell r="AR118" t="str">
            <v xml:space="preserve"> </v>
          </cell>
          <cell r="AT118" t="str">
            <v xml:space="preserve"> </v>
          </cell>
          <cell r="AV118" t="str">
            <v xml:space="preserve"> </v>
          </cell>
          <cell r="AX118">
            <v>0</v>
          </cell>
          <cell r="BA118">
            <v>1</v>
          </cell>
        </row>
        <row r="119">
          <cell r="B119" t="str">
            <v xml:space="preserve">    Other Benefit #2</v>
          </cell>
          <cell r="N119">
            <v>0</v>
          </cell>
          <cell r="P119" t="str">
            <v xml:space="preserve"> </v>
          </cell>
          <cell r="R119" t="str">
            <v xml:space="preserve"> </v>
          </cell>
          <cell r="T119" t="str">
            <v xml:space="preserve"> </v>
          </cell>
          <cell r="V119">
            <v>0</v>
          </cell>
          <cell r="X119">
            <v>1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D119" t="str">
            <v xml:space="preserve">    Other Benefit #2</v>
          </cell>
          <cell r="AP119">
            <v>0</v>
          </cell>
          <cell r="AR119" t="str">
            <v xml:space="preserve"> </v>
          </cell>
          <cell r="AT119" t="str">
            <v xml:space="preserve"> </v>
          </cell>
          <cell r="AV119" t="str">
            <v xml:space="preserve"> </v>
          </cell>
          <cell r="AX119">
            <v>0</v>
          </cell>
          <cell r="BA119">
            <v>1</v>
          </cell>
        </row>
        <row r="120">
          <cell r="AC120">
            <v>1</v>
          </cell>
        </row>
        <row r="121">
          <cell r="N121">
            <v>9.4</v>
          </cell>
          <cell r="T121">
            <v>0</v>
          </cell>
          <cell r="V121">
            <v>9.4</v>
          </cell>
          <cell r="Y121">
            <v>0</v>
          </cell>
          <cell r="AA121">
            <v>0</v>
          </cell>
          <cell r="AC121">
            <v>1</v>
          </cell>
          <cell r="AP121">
            <v>23.94</v>
          </cell>
          <cell r="AV121">
            <v>0</v>
          </cell>
          <cell r="AX121">
            <v>23.94</v>
          </cell>
          <cell r="BA121">
            <v>23.94</v>
          </cell>
        </row>
        <row r="122">
          <cell r="AC122">
            <v>1</v>
          </cell>
        </row>
        <row r="123">
          <cell r="AC123">
            <v>1</v>
          </cell>
        </row>
        <row r="124">
          <cell r="B124" t="str">
            <v>Total Medical Cost</v>
          </cell>
          <cell r="N124">
            <v>374.87</v>
          </cell>
          <cell r="T124">
            <v>0</v>
          </cell>
          <cell r="V124">
            <v>374.87</v>
          </cell>
          <cell r="Y124">
            <v>0</v>
          </cell>
          <cell r="AA124">
            <v>39</v>
          </cell>
          <cell r="AC124">
            <v>1</v>
          </cell>
          <cell r="AD124" t="str">
            <v>Total Medical Cost</v>
          </cell>
          <cell r="AP124">
            <v>520.41</v>
          </cell>
          <cell r="AV124">
            <v>0</v>
          </cell>
          <cell r="AX124">
            <v>520.41</v>
          </cell>
          <cell r="BA124">
            <v>520.41</v>
          </cell>
        </row>
        <row r="125">
          <cell r="AC125">
            <v>1</v>
          </cell>
        </row>
        <row r="126">
          <cell r="B126" t="str">
            <v>Utilization Adjustment Value</v>
          </cell>
          <cell r="V126">
            <v>0</v>
          </cell>
          <cell r="AC126">
            <v>1</v>
          </cell>
          <cell r="AD126" t="str">
            <v>Utilization Adjustment Value</v>
          </cell>
          <cell r="AX126">
            <v>10.41</v>
          </cell>
        </row>
        <row r="127">
          <cell r="B127" t="str">
            <v>Value of $0 Deductible</v>
          </cell>
          <cell r="N127">
            <v>6.3755435217542084E-3</v>
          </cell>
          <cell r="V127">
            <v>0</v>
          </cell>
          <cell r="AC127">
            <v>1</v>
          </cell>
          <cell r="AD127" t="str">
            <v>Value of $0 Deductible</v>
          </cell>
          <cell r="AX127">
            <v>0</v>
          </cell>
        </row>
        <row r="128">
          <cell r="B128" t="str">
            <v>Value of 0% Coinsurance</v>
          </cell>
          <cell r="V128">
            <v>0</v>
          </cell>
          <cell r="AC128">
            <v>1</v>
          </cell>
          <cell r="AD128" t="str">
            <v>Value of 0% Coinsurance</v>
          </cell>
          <cell r="AX128">
            <v>0</v>
          </cell>
        </row>
      </sheetData>
      <sheetData sheetId="10" refreshError="1">
        <row r="1">
          <cell r="B1" t="str">
            <v>G.  Allocation of Claim Cost Worksheet (Step 32) - Per Member Per Month Claim Cost</v>
          </cell>
        </row>
        <row r="7">
          <cell r="F7" t="str">
            <v>Primary</v>
          </cell>
          <cell r="H7" t="str">
            <v>Specialty</v>
          </cell>
          <cell r="N7" t="str">
            <v>Total</v>
          </cell>
          <cell r="P7" t="str">
            <v>Unallocated</v>
          </cell>
        </row>
        <row r="8">
          <cell r="B8" t="str">
            <v>Benefit</v>
          </cell>
          <cell r="D8" t="str">
            <v>Institutional</v>
          </cell>
          <cell r="F8" t="str">
            <v>Care</v>
          </cell>
          <cell r="H8" t="str">
            <v>Care</v>
          </cell>
          <cell r="J8" t="str">
            <v>Other - A</v>
          </cell>
          <cell r="L8" t="str">
            <v>Other - B</v>
          </cell>
          <cell r="N8" t="str">
            <v>Claim Cost</v>
          </cell>
          <cell r="P8" t="str">
            <v>Claim Cost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0</v>
          </cell>
          <cell r="F12">
            <v>0</v>
          </cell>
          <cell r="H12">
            <v>0</v>
          </cell>
          <cell r="J12">
            <v>0</v>
          </cell>
          <cell r="L12">
            <v>0</v>
          </cell>
          <cell r="N12">
            <v>0</v>
          </cell>
          <cell r="P12">
            <v>28.72</v>
          </cell>
        </row>
        <row r="13">
          <cell r="B13" t="str">
            <v xml:space="preserve">        Surgical</v>
          </cell>
          <cell r="D13">
            <v>0</v>
          </cell>
          <cell r="F13">
            <v>0</v>
          </cell>
          <cell r="H13">
            <v>0</v>
          </cell>
          <cell r="J13">
            <v>0</v>
          </cell>
          <cell r="L13">
            <v>0</v>
          </cell>
          <cell r="N13">
            <v>0</v>
          </cell>
          <cell r="P13">
            <v>40.33</v>
          </cell>
        </row>
        <row r="14">
          <cell r="B14" t="str">
            <v xml:space="preserve">        Psychiatric</v>
          </cell>
          <cell r="D14">
            <v>0</v>
          </cell>
          <cell r="F14">
            <v>0</v>
          </cell>
          <cell r="H14">
            <v>0</v>
          </cell>
          <cell r="J14">
            <v>0</v>
          </cell>
          <cell r="L14">
            <v>0</v>
          </cell>
          <cell r="N14">
            <v>0</v>
          </cell>
          <cell r="P14">
            <v>1.04</v>
          </cell>
        </row>
        <row r="15">
          <cell r="B15" t="str">
            <v xml:space="preserve">        Alcohol &amp; Drug Abuse</v>
          </cell>
          <cell r="D15">
            <v>0</v>
          </cell>
          <cell r="F15">
            <v>0</v>
          </cell>
          <cell r="H15">
            <v>0</v>
          </cell>
          <cell r="J15">
            <v>0</v>
          </cell>
          <cell r="L15">
            <v>0</v>
          </cell>
          <cell r="N15">
            <v>0</v>
          </cell>
          <cell r="P15">
            <v>0.33</v>
          </cell>
        </row>
        <row r="16">
          <cell r="B16" t="str">
            <v xml:space="preserve">        Maternity Deliveries</v>
          </cell>
          <cell r="D16">
            <v>0</v>
          </cell>
          <cell r="F16">
            <v>0</v>
          </cell>
          <cell r="H16">
            <v>0</v>
          </cell>
          <cell r="J16">
            <v>0</v>
          </cell>
          <cell r="L16">
            <v>0</v>
          </cell>
          <cell r="N16">
            <v>0</v>
          </cell>
          <cell r="P16">
            <v>10.08</v>
          </cell>
        </row>
        <row r="17">
          <cell r="B17" t="str">
            <v xml:space="preserve">        Maternity Non-Deliveries</v>
          </cell>
          <cell r="D17">
            <v>0</v>
          </cell>
          <cell r="F17">
            <v>0</v>
          </cell>
          <cell r="H17">
            <v>0</v>
          </cell>
          <cell r="J17">
            <v>0</v>
          </cell>
          <cell r="L17">
            <v>0</v>
          </cell>
          <cell r="N17">
            <v>0</v>
          </cell>
          <cell r="P17">
            <v>0.53</v>
          </cell>
        </row>
        <row r="18">
          <cell r="B18" t="str">
            <v xml:space="preserve">        Skilled Nursing Facility</v>
          </cell>
          <cell r="D18">
            <v>0</v>
          </cell>
          <cell r="F18">
            <v>0</v>
          </cell>
          <cell r="H18">
            <v>0</v>
          </cell>
          <cell r="J18">
            <v>0</v>
          </cell>
          <cell r="L18">
            <v>0</v>
          </cell>
          <cell r="N18">
            <v>0</v>
          </cell>
          <cell r="P18">
            <v>1.5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D21">
            <v>0</v>
          </cell>
          <cell r="F21">
            <v>0</v>
          </cell>
          <cell r="H21">
            <v>0</v>
          </cell>
          <cell r="J21">
            <v>0</v>
          </cell>
          <cell r="L21">
            <v>0</v>
          </cell>
          <cell r="N21">
            <v>0</v>
          </cell>
          <cell r="P21">
            <v>13.64</v>
          </cell>
        </row>
        <row r="22">
          <cell r="B22" t="str">
            <v xml:space="preserve">        Surgery</v>
          </cell>
          <cell r="D22">
            <v>0</v>
          </cell>
          <cell r="F22">
            <v>0</v>
          </cell>
          <cell r="H22">
            <v>0</v>
          </cell>
          <cell r="J22">
            <v>0</v>
          </cell>
          <cell r="L22">
            <v>0</v>
          </cell>
          <cell r="N22">
            <v>0</v>
          </cell>
          <cell r="P22">
            <v>23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D24">
            <v>0</v>
          </cell>
          <cell r="F24">
            <v>0</v>
          </cell>
          <cell r="H24">
            <v>0</v>
          </cell>
          <cell r="J24">
            <v>0</v>
          </cell>
          <cell r="L24">
            <v>0</v>
          </cell>
          <cell r="N24">
            <v>0</v>
          </cell>
          <cell r="P24">
            <v>6.46</v>
          </cell>
        </row>
        <row r="25">
          <cell r="B25" t="str">
            <v xml:space="preserve">            Radiology - CT/MRI/PET</v>
          </cell>
          <cell r="D25">
            <v>0</v>
          </cell>
          <cell r="F25">
            <v>0</v>
          </cell>
          <cell r="H25">
            <v>0</v>
          </cell>
          <cell r="J25">
            <v>0</v>
          </cell>
          <cell r="L25">
            <v>0</v>
          </cell>
          <cell r="N25">
            <v>0</v>
          </cell>
          <cell r="P25">
            <v>4.5199999999999996</v>
          </cell>
        </row>
        <row r="26">
          <cell r="B26" t="str">
            <v xml:space="preserve">        Pathology</v>
          </cell>
          <cell r="D26">
            <v>0</v>
          </cell>
          <cell r="F26">
            <v>0</v>
          </cell>
          <cell r="H26">
            <v>0</v>
          </cell>
          <cell r="J26">
            <v>0</v>
          </cell>
          <cell r="L26">
            <v>0</v>
          </cell>
          <cell r="N26">
            <v>0</v>
          </cell>
          <cell r="P26">
            <v>3.33</v>
          </cell>
        </row>
        <row r="27">
          <cell r="B27" t="str">
            <v xml:space="preserve">        Pharmacy and Blood</v>
          </cell>
          <cell r="D27">
            <v>0</v>
          </cell>
          <cell r="F27">
            <v>0</v>
          </cell>
          <cell r="H27">
            <v>0</v>
          </cell>
          <cell r="J27">
            <v>0</v>
          </cell>
          <cell r="L27">
            <v>0</v>
          </cell>
          <cell r="N27">
            <v>0</v>
          </cell>
          <cell r="P27">
            <v>3.86</v>
          </cell>
        </row>
        <row r="28">
          <cell r="B28" t="str">
            <v xml:space="preserve">        Cardiovascular</v>
          </cell>
          <cell r="D28">
            <v>0</v>
          </cell>
          <cell r="F28">
            <v>0</v>
          </cell>
          <cell r="H28">
            <v>0</v>
          </cell>
          <cell r="J28">
            <v>0</v>
          </cell>
          <cell r="L28">
            <v>0</v>
          </cell>
          <cell r="N28">
            <v>0</v>
          </cell>
          <cell r="P28">
            <v>1.82</v>
          </cell>
        </row>
        <row r="29">
          <cell r="B29" t="str">
            <v xml:space="preserve">        PT/OT/ST</v>
          </cell>
          <cell r="D29">
            <v>0</v>
          </cell>
          <cell r="F29">
            <v>0</v>
          </cell>
          <cell r="H29">
            <v>0</v>
          </cell>
          <cell r="J29">
            <v>0</v>
          </cell>
          <cell r="L29">
            <v>0</v>
          </cell>
          <cell r="N29">
            <v>0</v>
          </cell>
          <cell r="P29">
            <v>1.1000000000000001</v>
          </cell>
        </row>
        <row r="30">
          <cell r="B30" t="str">
            <v xml:space="preserve">        Other</v>
          </cell>
          <cell r="D30">
            <v>0</v>
          </cell>
          <cell r="F30">
            <v>0</v>
          </cell>
          <cell r="H30">
            <v>0</v>
          </cell>
          <cell r="J30">
            <v>0</v>
          </cell>
          <cell r="L30">
            <v>0</v>
          </cell>
          <cell r="N30">
            <v>0</v>
          </cell>
          <cell r="P30">
            <v>8.3000000000000007</v>
          </cell>
        </row>
        <row r="31">
          <cell r="B31" t="str">
            <v xml:space="preserve">        Maternity Non-Deliveries</v>
          </cell>
          <cell r="D31">
            <v>0</v>
          </cell>
          <cell r="F31">
            <v>0</v>
          </cell>
          <cell r="H31">
            <v>0</v>
          </cell>
          <cell r="J31">
            <v>0</v>
          </cell>
          <cell r="L31">
            <v>0</v>
          </cell>
          <cell r="N31">
            <v>0</v>
          </cell>
          <cell r="P31">
            <v>1.07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D35">
            <v>0</v>
          </cell>
          <cell r="F35">
            <v>0</v>
          </cell>
          <cell r="H35">
            <v>0</v>
          </cell>
          <cell r="J35">
            <v>0</v>
          </cell>
          <cell r="L35">
            <v>0</v>
          </cell>
          <cell r="N35">
            <v>0</v>
          </cell>
          <cell r="P35">
            <v>8.9</v>
          </cell>
        </row>
        <row r="36">
          <cell r="B36" t="str">
            <v xml:space="preserve">        Assistant Surgeon</v>
          </cell>
          <cell r="D36">
            <v>0</v>
          </cell>
          <cell r="F36">
            <v>0</v>
          </cell>
          <cell r="H36">
            <v>0</v>
          </cell>
          <cell r="J36">
            <v>0</v>
          </cell>
          <cell r="L36">
            <v>0</v>
          </cell>
          <cell r="N36">
            <v>0</v>
          </cell>
          <cell r="P36">
            <v>1.35</v>
          </cell>
        </row>
        <row r="37">
          <cell r="B37" t="str">
            <v xml:space="preserve">        Anesthesia</v>
          </cell>
          <cell r="D37">
            <v>0</v>
          </cell>
          <cell r="F37">
            <v>0</v>
          </cell>
          <cell r="H37">
            <v>0</v>
          </cell>
          <cell r="J37">
            <v>0</v>
          </cell>
          <cell r="L37">
            <v>0</v>
          </cell>
          <cell r="N37">
            <v>0</v>
          </cell>
          <cell r="P37">
            <v>2.4900000000000002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D40">
            <v>0</v>
          </cell>
          <cell r="F40">
            <v>0</v>
          </cell>
          <cell r="H40">
            <v>0</v>
          </cell>
          <cell r="J40">
            <v>0</v>
          </cell>
          <cell r="L40">
            <v>0</v>
          </cell>
          <cell r="N40">
            <v>0</v>
          </cell>
          <cell r="P40">
            <v>4.5999999999999996</v>
          </cell>
        </row>
        <row r="41">
          <cell r="B41" t="str">
            <v xml:space="preserve">        Cesarean Deliveries</v>
          </cell>
          <cell r="D41">
            <v>0</v>
          </cell>
          <cell r="F41">
            <v>0</v>
          </cell>
          <cell r="H41">
            <v>0</v>
          </cell>
          <cell r="J41">
            <v>0</v>
          </cell>
          <cell r="L41">
            <v>0</v>
          </cell>
          <cell r="N41">
            <v>0</v>
          </cell>
          <cell r="P41">
            <v>1.01</v>
          </cell>
        </row>
        <row r="42">
          <cell r="B42" t="str">
            <v xml:space="preserve">        Non-Deliveries</v>
          </cell>
          <cell r="D42">
            <v>0</v>
          </cell>
          <cell r="F42">
            <v>0</v>
          </cell>
          <cell r="H42">
            <v>0</v>
          </cell>
          <cell r="J42">
            <v>0</v>
          </cell>
          <cell r="L42">
            <v>0</v>
          </cell>
          <cell r="N42">
            <v>0</v>
          </cell>
          <cell r="P42">
            <v>0.48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D45">
            <v>0</v>
          </cell>
          <cell r="F45">
            <v>0</v>
          </cell>
          <cell r="H45">
            <v>0</v>
          </cell>
          <cell r="J45">
            <v>0</v>
          </cell>
          <cell r="L45">
            <v>0</v>
          </cell>
          <cell r="N45">
            <v>0</v>
          </cell>
          <cell r="P45">
            <v>14.23</v>
          </cell>
        </row>
        <row r="46">
          <cell r="B46" t="str">
            <v xml:space="preserve">        Office</v>
          </cell>
          <cell r="D46">
            <v>0</v>
          </cell>
          <cell r="F46">
            <v>0</v>
          </cell>
          <cell r="H46">
            <v>0</v>
          </cell>
          <cell r="J46">
            <v>0</v>
          </cell>
          <cell r="L46">
            <v>0</v>
          </cell>
          <cell r="N46">
            <v>0</v>
          </cell>
          <cell r="P46">
            <v>6.24</v>
          </cell>
        </row>
        <row r="47">
          <cell r="B47" t="str">
            <v xml:space="preserve">        Anesthesia</v>
          </cell>
          <cell r="D47">
            <v>0</v>
          </cell>
          <cell r="F47">
            <v>0</v>
          </cell>
          <cell r="H47">
            <v>0</v>
          </cell>
          <cell r="J47">
            <v>0</v>
          </cell>
          <cell r="L47">
            <v>0</v>
          </cell>
          <cell r="N47">
            <v>0</v>
          </cell>
          <cell r="P47">
            <v>3.37</v>
          </cell>
        </row>
        <row r="49">
          <cell r="B49" t="str">
            <v>Inpatient Visits</v>
          </cell>
          <cell r="D49">
            <v>0</v>
          </cell>
          <cell r="F49">
            <v>0</v>
          </cell>
          <cell r="H49">
            <v>0</v>
          </cell>
          <cell r="J49">
            <v>0</v>
          </cell>
          <cell r="L49">
            <v>0</v>
          </cell>
          <cell r="N49">
            <v>0</v>
          </cell>
          <cell r="P49">
            <v>2.85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D52">
            <v>0</v>
          </cell>
          <cell r="F52">
            <v>0</v>
          </cell>
          <cell r="H52">
            <v>0</v>
          </cell>
          <cell r="J52">
            <v>0</v>
          </cell>
          <cell r="L52">
            <v>0</v>
          </cell>
          <cell r="N52">
            <v>0</v>
          </cell>
          <cell r="P52">
            <v>25.76</v>
          </cell>
        </row>
        <row r="53">
          <cell r="B53" t="str">
            <v xml:space="preserve">        Urgent Care Visits</v>
          </cell>
          <cell r="D53">
            <v>0</v>
          </cell>
          <cell r="F53">
            <v>0</v>
          </cell>
          <cell r="H53">
            <v>0</v>
          </cell>
          <cell r="J53">
            <v>0</v>
          </cell>
          <cell r="L53">
            <v>0</v>
          </cell>
          <cell r="N53">
            <v>0</v>
          </cell>
          <cell r="P53">
            <v>0.92</v>
          </cell>
        </row>
        <row r="54">
          <cell r="B54" t="str">
            <v xml:space="preserve">        Therapeutic Injections</v>
          </cell>
          <cell r="D54">
            <v>0</v>
          </cell>
          <cell r="F54">
            <v>0</v>
          </cell>
          <cell r="H54">
            <v>0</v>
          </cell>
          <cell r="J54">
            <v>0</v>
          </cell>
          <cell r="L54">
            <v>0</v>
          </cell>
          <cell r="N54">
            <v>0</v>
          </cell>
          <cell r="P54">
            <v>4.6100000000000003</v>
          </cell>
        </row>
        <row r="55">
          <cell r="B55" t="str">
            <v xml:space="preserve">        Allergy Testing</v>
          </cell>
          <cell r="D55">
            <v>0</v>
          </cell>
          <cell r="F55">
            <v>0</v>
          </cell>
          <cell r="H55">
            <v>0</v>
          </cell>
          <cell r="J55">
            <v>0</v>
          </cell>
          <cell r="L55">
            <v>0</v>
          </cell>
          <cell r="N55">
            <v>0</v>
          </cell>
          <cell r="P55">
            <v>0.28000000000000003</v>
          </cell>
        </row>
        <row r="56">
          <cell r="B56" t="str">
            <v xml:space="preserve">        Allergy Immunotherapy</v>
          </cell>
          <cell r="D56">
            <v>0</v>
          </cell>
          <cell r="F56">
            <v>0</v>
          </cell>
          <cell r="H56">
            <v>0</v>
          </cell>
          <cell r="J56">
            <v>0</v>
          </cell>
          <cell r="L56">
            <v>0</v>
          </cell>
          <cell r="N56">
            <v>0</v>
          </cell>
          <cell r="P56">
            <v>0.76</v>
          </cell>
        </row>
        <row r="57">
          <cell r="B57" t="str">
            <v xml:space="preserve">        Misc. Medical</v>
          </cell>
          <cell r="D57">
            <v>0</v>
          </cell>
          <cell r="F57">
            <v>0</v>
          </cell>
          <cell r="H57">
            <v>0</v>
          </cell>
          <cell r="J57">
            <v>0</v>
          </cell>
          <cell r="L57">
            <v>0</v>
          </cell>
          <cell r="N57">
            <v>0</v>
          </cell>
          <cell r="P57">
            <v>6.93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D60">
            <v>0</v>
          </cell>
          <cell r="F60">
            <v>0</v>
          </cell>
          <cell r="H60">
            <v>0</v>
          </cell>
          <cell r="J60">
            <v>0</v>
          </cell>
          <cell r="L60">
            <v>0</v>
          </cell>
          <cell r="N60">
            <v>0</v>
          </cell>
          <cell r="P60">
            <v>3.22</v>
          </cell>
        </row>
        <row r="61">
          <cell r="B61" t="str">
            <v xml:space="preserve">        Well Baby Exams</v>
          </cell>
          <cell r="D61">
            <v>0</v>
          </cell>
          <cell r="F61">
            <v>0</v>
          </cell>
          <cell r="H61">
            <v>0</v>
          </cell>
          <cell r="J61">
            <v>0</v>
          </cell>
          <cell r="L61">
            <v>0</v>
          </cell>
          <cell r="N61">
            <v>0</v>
          </cell>
          <cell r="P61">
            <v>1.36</v>
          </cell>
        </row>
        <row r="62">
          <cell r="B62" t="str">
            <v xml:space="preserve">        Physical Exams</v>
          </cell>
          <cell r="D62">
            <v>0</v>
          </cell>
          <cell r="F62">
            <v>0</v>
          </cell>
          <cell r="H62">
            <v>0</v>
          </cell>
          <cell r="J62">
            <v>0</v>
          </cell>
          <cell r="L62">
            <v>0</v>
          </cell>
          <cell r="N62">
            <v>0</v>
          </cell>
          <cell r="P62">
            <v>9.25</v>
          </cell>
        </row>
        <row r="63">
          <cell r="B63" t="str">
            <v xml:space="preserve">        Vision Exams</v>
          </cell>
          <cell r="D63">
            <v>0</v>
          </cell>
          <cell r="F63">
            <v>0</v>
          </cell>
          <cell r="H63">
            <v>0</v>
          </cell>
          <cell r="J63">
            <v>0</v>
          </cell>
          <cell r="L63">
            <v>0</v>
          </cell>
          <cell r="N63">
            <v>0</v>
          </cell>
          <cell r="P63">
            <v>1.29</v>
          </cell>
        </row>
        <row r="64">
          <cell r="B64" t="str">
            <v xml:space="preserve">        Hearing/Speech Exams</v>
          </cell>
          <cell r="D64">
            <v>0</v>
          </cell>
          <cell r="F64">
            <v>0</v>
          </cell>
          <cell r="H64">
            <v>0</v>
          </cell>
          <cell r="J64">
            <v>0</v>
          </cell>
          <cell r="L64">
            <v>0</v>
          </cell>
          <cell r="N64">
            <v>0</v>
          </cell>
          <cell r="P64">
            <v>0.35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D67">
            <v>0</v>
          </cell>
          <cell r="F67">
            <v>0</v>
          </cell>
          <cell r="H67">
            <v>0</v>
          </cell>
          <cell r="J67">
            <v>0</v>
          </cell>
          <cell r="L67">
            <v>0</v>
          </cell>
          <cell r="N67">
            <v>0</v>
          </cell>
          <cell r="P67">
            <v>2.2000000000000002</v>
          </cell>
        </row>
        <row r="68">
          <cell r="B68" t="str">
            <v xml:space="preserve">        Consults</v>
          </cell>
          <cell r="D68">
            <v>0</v>
          </cell>
          <cell r="F68">
            <v>0</v>
          </cell>
          <cell r="H68">
            <v>0</v>
          </cell>
          <cell r="J68">
            <v>0</v>
          </cell>
          <cell r="L68">
            <v>0</v>
          </cell>
          <cell r="N68">
            <v>0</v>
          </cell>
          <cell r="P68">
            <v>2.68</v>
          </cell>
        </row>
        <row r="69">
          <cell r="B69" t="str">
            <v xml:space="preserve">        Physical Therapy</v>
          </cell>
          <cell r="D69">
            <v>0</v>
          </cell>
          <cell r="F69">
            <v>0</v>
          </cell>
          <cell r="H69">
            <v>0</v>
          </cell>
          <cell r="J69">
            <v>0</v>
          </cell>
          <cell r="L69">
            <v>0</v>
          </cell>
          <cell r="N69">
            <v>0</v>
          </cell>
          <cell r="P69">
            <v>2.2799999999999998</v>
          </cell>
        </row>
        <row r="70">
          <cell r="B70" t="str">
            <v xml:space="preserve">        Cardiovascular</v>
          </cell>
          <cell r="D70">
            <v>0</v>
          </cell>
          <cell r="F70">
            <v>0</v>
          </cell>
          <cell r="H70">
            <v>0</v>
          </cell>
          <cell r="J70">
            <v>0</v>
          </cell>
          <cell r="L70">
            <v>0</v>
          </cell>
          <cell r="N70">
            <v>0</v>
          </cell>
          <cell r="P70">
            <v>2.5099999999999998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D72">
            <v>0</v>
          </cell>
          <cell r="F72">
            <v>0</v>
          </cell>
          <cell r="H72">
            <v>0</v>
          </cell>
          <cell r="J72">
            <v>0</v>
          </cell>
          <cell r="L72">
            <v>0</v>
          </cell>
          <cell r="N72">
            <v>0</v>
          </cell>
          <cell r="P72">
            <v>0.56999999999999995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D74">
            <v>0</v>
          </cell>
          <cell r="F74">
            <v>0</v>
          </cell>
          <cell r="H74">
            <v>0</v>
          </cell>
          <cell r="J74">
            <v>0</v>
          </cell>
          <cell r="L74">
            <v>0</v>
          </cell>
          <cell r="N74">
            <v>0</v>
          </cell>
          <cell r="P74">
            <v>1.53</v>
          </cell>
        </row>
        <row r="75">
          <cell r="B75" t="str">
            <v xml:space="preserve">                Outpatient - CT/MRI/PET</v>
          </cell>
          <cell r="D75">
            <v>0</v>
          </cell>
          <cell r="F75">
            <v>0</v>
          </cell>
          <cell r="H75">
            <v>0</v>
          </cell>
          <cell r="J75">
            <v>0</v>
          </cell>
          <cell r="L75">
            <v>0</v>
          </cell>
          <cell r="N75">
            <v>0</v>
          </cell>
          <cell r="P75">
            <v>0.9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D77">
            <v>0</v>
          </cell>
          <cell r="F77">
            <v>0</v>
          </cell>
          <cell r="H77">
            <v>0</v>
          </cell>
          <cell r="J77">
            <v>0</v>
          </cell>
          <cell r="L77">
            <v>0</v>
          </cell>
          <cell r="N77">
            <v>0</v>
          </cell>
          <cell r="P77">
            <v>6.28</v>
          </cell>
        </row>
        <row r="78">
          <cell r="B78" t="str">
            <v xml:space="preserve">                Office - CT/MRI/PET</v>
          </cell>
          <cell r="D78">
            <v>0</v>
          </cell>
          <cell r="F78">
            <v>0</v>
          </cell>
          <cell r="H78">
            <v>0</v>
          </cell>
          <cell r="J78">
            <v>0</v>
          </cell>
          <cell r="L78">
            <v>0</v>
          </cell>
          <cell r="N78">
            <v>0</v>
          </cell>
          <cell r="P78">
            <v>3.67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D80">
            <v>0</v>
          </cell>
          <cell r="F80">
            <v>0</v>
          </cell>
          <cell r="H80">
            <v>0</v>
          </cell>
          <cell r="J80">
            <v>0</v>
          </cell>
          <cell r="L80">
            <v>0</v>
          </cell>
          <cell r="N80">
            <v>0</v>
          </cell>
          <cell r="P80">
            <v>0.27</v>
          </cell>
        </row>
        <row r="81">
          <cell r="B81" t="str">
            <v xml:space="preserve">            OP (Professional)</v>
          </cell>
          <cell r="D81">
            <v>0</v>
          </cell>
          <cell r="F81">
            <v>0</v>
          </cell>
          <cell r="H81">
            <v>0</v>
          </cell>
          <cell r="J81">
            <v>0</v>
          </cell>
          <cell r="L81">
            <v>0</v>
          </cell>
          <cell r="N81">
            <v>0</v>
          </cell>
          <cell r="P81">
            <v>0.74</v>
          </cell>
        </row>
        <row r="82">
          <cell r="B82" t="str">
            <v xml:space="preserve">            Office (Combined)</v>
          </cell>
          <cell r="D82">
            <v>0</v>
          </cell>
          <cell r="F82">
            <v>0</v>
          </cell>
          <cell r="H82">
            <v>0</v>
          </cell>
          <cell r="J82">
            <v>0</v>
          </cell>
          <cell r="L82">
            <v>0</v>
          </cell>
          <cell r="N82">
            <v>0</v>
          </cell>
          <cell r="P82">
            <v>8.26</v>
          </cell>
        </row>
        <row r="83">
          <cell r="B83" t="str">
            <v xml:space="preserve">        Chiropractor</v>
          </cell>
          <cell r="D83">
            <v>0</v>
          </cell>
          <cell r="F83">
            <v>0</v>
          </cell>
          <cell r="H83">
            <v>0</v>
          </cell>
          <cell r="J83">
            <v>0</v>
          </cell>
          <cell r="L83">
            <v>0</v>
          </cell>
          <cell r="N83">
            <v>0</v>
          </cell>
          <cell r="P83">
            <v>0.83</v>
          </cell>
        </row>
        <row r="84">
          <cell r="B84" t="str">
            <v xml:space="preserve">        Podiatrist</v>
          </cell>
          <cell r="D84">
            <v>0</v>
          </cell>
          <cell r="F84">
            <v>0</v>
          </cell>
          <cell r="H84">
            <v>0</v>
          </cell>
          <cell r="J84">
            <v>0</v>
          </cell>
          <cell r="L84">
            <v>0</v>
          </cell>
          <cell r="N84">
            <v>0</v>
          </cell>
          <cell r="P84">
            <v>0.65</v>
          </cell>
        </row>
        <row r="85">
          <cell r="B85" t="str">
            <v xml:space="preserve">        Outpatient Psychiatric</v>
          </cell>
          <cell r="D85">
            <v>0</v>
          </cell>
          <cell r="F85">
            <v>0</v>
          </cell>
          <cell r="H85">
            <v>0</v>
          </cell>
          <cell r="J85">
            <v>0</v>
          </cell>
          <cell r="L85">
            <v>0</v>
          </cell>
          <cell r="N85">
            <v>0</v>
          </cell>
          <cell r="P85">
            <v>2.54</v>
          </cell>
        </row>
        <row r="86">
          <cell r="B86" t="str">
            <v xml:space="preserve">        OP Alcohol &amp; Drug Abuse</v>
          </cell>
          <cell r="D86">
            <v>0</v>
          </cell>
          <cell r="F86">
            <v>0</v>
          </cell>
          <cell r="H86">
            <v>0</v>
          </cell>
          <cell r="J86">
            <v>0</v>
          </cell>
          <cell r="L86">
            <v>0</v>
          </cell>
          <cell r="N86">
            <v>0</v>
          </cell>
          <cell r="P86">
            <v>0.25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D89">
            <v>0</v>
          </cell>
          <cell r="F89">
            <v>0</v>
          </cell>
          <cell r="H89">
            <v>0</v>
          </cell>
          <cell r="J89">
            <v>0</v>
          </cell>
          <cell r="L89">
            <v>0</v>
          </cell>
          <cell r="N89">
            <v>0</v>
          </cell>
          <cell r="P89">
            <v>42.59</v>
          </cell>
        </row>
        <row r="90">
          <cell r="B90" t="str">
            <v xml:space="preserve">        PDN/Home Health</v>
          </cell>
          <cell r="D90">
            <v>0</v>
          </cell>
          <cell r="F90">
            <v>0</v>
          </cell>
          <cell r="H90">
            <v>0</v>
          </cell>
          <cell r="J90">
            <v>0</v>
          </cell>
          <cell r="L90">
            <v>0</v>
          </cell>
          <cell r="N90">
            <v>0</v>
          </cell>
          <cell r="P90">
            <v>8.48</v>
          </cell>
        </row>
        <row r="91">
          <cell r="B91" t="str">
            <v xml:space="preserve">        Ambulance</v>
          </cell>
          <cell r="D91">
            <v>0</v>
          </cell>
          <cell r="F91">
            <v>0</v>
          </cell>
          <cell r="H91">
            <v>0</v>
          </cell>
          <cell r="J91">
            <v>0</v>
          </cell>
          <cell r="L91">
            <v>0</v>
          </cell>
          <cell r="N91">
            <v>0</v>
          </cell>
          <cell r="P91">
            <v>0.79</v>
          </cell>
        </row>
        <row r="92">
          <cell r="B92" t="str">
            <v xml:space="preserve">        Durable Medical Equipment</v>
          </cell>
          <cell r="D92">
            <v>0</v>
          </cell>
          <cell r="F92">
            <v>0</v>
          </cell>
          <cell r="H92">
            <v>0</v>
          </cell>
          <cell r="J92">
            <v>0</v>
          </cell>
          <cell r="L92">
            <v>0</v>
          </cell>
          <cell r="N92">
            <v>0</v>
          </cell>
          <cell r="P92">
            <v>1.55</v>
          </cell>
        </row>
        <row r="93">
          <cell r="B93" t="str">
            <v xml:space="preserve">        Prosthetics</v>
          </cell>
          <cell r="D93">
            <v>0</v>
          </cell>
          <cell r="F93">
            <v>0</v>
          </cell>
          <cell r="H93">
            <v>0</v>
          </cell>
          <cell r="J93">
            <v>0</v>
          </cell>
          <cell r="L93">
            <v>0</v>
          </cell>
          <cell r="N93">
            <v>0</v>
          </cell>
          <cell r="P93">
            <v>0.28000000000000003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D96">
            <v>0</v>
          </cell>
          <cell r="F96">
            <v>0</v>
          </cell>
          <cell r="H96">
            <v>0</v>
          </cell>
          <cell r="J96">
            <v>0</v>
          </cell>
          <cell r="L96">
            <v>0</v>
          </cell>
          <cell r="N96">
            <v>0</v>
          </cell>
          <cell r="P96">
            <v>3.44</v>
          </cell>
        </row>
        <row r="98">
          <cell r="B98" t="str">
            <v>Plan Deductible (negative number)</v>
          </cell>
          <cell r="D98">
            <v>0</v>
          </cell>
          <cell r="F98">
            <v>0</v>
          </cell>
          <cell r="H98">
            <v>0</v>
          </cell>
          <cell r="J98">
            <v>0</v>
          </cell>
          <cell r="L98">
            <v>0</v>
          </cell>
          <cell r="N98">
            <v>0</v>
          </cell>
          <cell r="P98">
            <v>0</v>
          </cell>
        </row>
        <row r="99">
          <cell r="B99" t="str">
            <v>Out-of-Pocket Maximum</v>
          </cell>
          <cell r="D99">
            <v>0</v>
          </cell>
          <cell r="F99">
            <v>0</v>
          </cell>
          <cell r="H99">
            <v>0</v>
          </cell>
          <cell r="J99">
            <v>0</v>
          </cell>
          <cell r="L99">
            <v>0</v>
          </cell>
          <cell r="N99">
            <v>0</v>
          </cell>
          <cell r="P99">
            <v>0</v>
          </cell>
        </row>
        <row r="100">
          <cell r="B100" t="str">
            <v>Subtotal</v>
          </cell>
          <cell r="D100">
            <v>0</v>
          </cell>
          <cell r="F100">
            <v>0</v>
          </cell>
          <cell r="H100">
            <v>0</v>
          </cell>
          <cell r="J100">
            <v>0</v>
          </cell>
          <cell r="L100">
            <v>0</v>
          </cell>
          <cell r="N100">
            <v>0</v>
          </cell>
          <cell r="P100">
            <v>343.1699999999999</v>
          </cell>
        </row>
        <row r="101">
          <cell r="B101" t="str">
            <v>Aggregate Utilization Adjustment</v>
          </cell>
          <cell r="D101">
            <v>1</v>
          </cell>
          <cell r="F101">
            <v>1</v>
          </cell>
          <cell r="H101">
            <v>1</v>
          </cell>
          <cell r="J101">
            <v>1</v>
          </cell>
          <cell r="L101">
            <v>1</v>
          </cell>
          <cell r="N101">
            <v>1</v>
          </cell>
          <cell r="P101">
            <v>1</v>
          </cell>
        </row>
        <row r="102">
          <cell r="B102" t="str">
            <v>Total</v>
          </cell>
          <cell r="D102">
            <v>0</v>
          </cell>
          <cell r="F102">
            <v>0</v>
          </cell>
          <cell r="H102">
            <v>0</v>
          </cell>
          <cell r="J102">
            <v>0</v>
          </cell>
          <cell r="L102">
            <v>0</v>
          </cell>
          <cell r="N102">
            <v>0</v>
          </cell>
          <cell r="P102">
            <v>343.17</v>
          </cell>
        </row>
        <row r="103">
          <cell r="B103" t="str">
            <v>Total Adjusted for Capitation</v>
          </cell>
        </row>
      </sheetData>
      <sheetData sheetId="11" refreshError="1"/>
      <sheetData sheetId="12" refreshError="1"/>
      <sheetData sheetId="13" refreshError="1"/>
      <sheetData sheetId="14"/>
      <sheetData sheetId="15"/>
      <sheetData sheetId="16"/>
      <sheetData sheetId="17"/>
      <sheetData sheetId="18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2017 Accounting PL - CM and YTD"/>
      <sheetName val="2018 Accounting YTD PL"/>
      <sheetName val="2018 Accounting PL Month ACA Fe"/>
      <sheetName val="Accounting Balance Sheet"/>
      <sheetName val="Accounting Balance Sheet detail"/>
      <sheetName val="Accounting Stmt of Net Worth"/>
      <sheetName val="LOB Geographic 2018"/>
      <sheetName val="Accounting LOB Report Senior Pr"/>
      <sheetName val="Accounting LOB Report Geographi"/>
      <sheetName val="2018 Accounting Membership Geog"/>
      <sheetName val="2018 Accounting Member Months G"/>
      <sheetName val="Scenario Comparison by Division"/>
      <sheetName val="2018 Expense Categories"/>
      <sheetName val="2018 Expense Categories (2)"/>
      <sheetName val="2015 Premium Category Report"/>
      <sheetName val="2015 Premium Category Repor (2)"/>
      <sheetName val="2015 Premium Category Repor (3)"/>
      <sheetName val="2015 Premium Category Repor (4)"/>
      <sheetName val="2015 Premium Category Repor (5)"/>
      <sheetName val="ASO Category Report"/>
      <sheetName val="ASO Category Report (2)"/>
      <sheetName val="ASO Category Report (3)"/>
      <sheetName val="ASO Category Report (4)"/>
      <sheetName val="ASO Category Report (5)"/>
      <sheetName val="2017 Medical Category Report"/>
      <sheetName val="2017 Medical Category Repor (2)"/>
      <sheetName val="2017 Medical Category Repor (3)"/>
      <sheetName val="2017 Medical Category Repor (4)"/>
      <sheetName val="2017 Medical Category Repor (5)"/>
    </sheetNames>
    <sheetDataSet>
      <sheetData sheetId="0">
        <row r="2">
          <cell r="T2" t="str">
            <v>Jan</v>
          </cell>
          <cell r="U2" t="str">
            <v>[Time].[Jan]</v>
          </cell>
          <cell r="V2" t="str">
            <v>Q1</v>
          </cell>
        </row>
        <row r="3">
          <cell r="T3" t="str">
            <v>Feb</v>
          </cell>
          <cell r="U3" t="str">
            <v>[Time].[Jan],[Time].[Feb]</v>
          </cell>
          <cell r="V3" t="str">
            <v>Q1</v>
          </cell>
        </row>
        <row r="4">
          <cell r="T4" t="str">
            <v>Mar</v>
          </cell>
          <cell r="U4" t="str">
            <v>[Time].[Jan],[Time].[Feb],[Time].[Mar]</v>
          </cell>
          <cell r="V4" t="str">
            <v>Q1</v>
          </cell>
        </row>
        <row r="5">
          <cell r="T5" t="str">
            <v>Apr</v>
          </cell>
          <cell r="U5" t="str">
            <v>[Time].[Apr]</v>
          </cell>
          <cell r="V5" t="str">
            <v>Q2</v>
          </cell>
        </row>
        <row r="6">
          <cell r="T6" t="str">
            <v>May</v>
          </cell>
          <cell r="U6" t="str">
            <v>[Time].[Apr],[Time].[May]</v>
          </cell>
          <cell r="V6" t="str">
            <v>Q2</v>
          </cell>
        </row>
        <row r="7">
          <cell r="T7" t="str">
            <v>Jun</v>
          </cell>
          <cell r="U7" t="str">
            <v>[Time].[Apr],[Time].[May],[Time].[Jun]</v>
          </cell>
          <cell r="V7" t="str">
            <v>Q2</v>
          </cell>
        </row>
        <row r="8">
          <cell r="T8" t="str">
            <v>Jul</v>
          </cell>
          <cell r="U8" t="str">
            <v>[Time].[Jul]</v>
          </cell>
          <cell r="V8" t="str">
            <v>Q3</v>
          </cell>
        </row>
        <row r="9">
          <cell r="T9" t="str">
            <v>Aug</v>
          </cell>
          <cell r="U9" t="str">
            <v>[Time].[Jul],[Time].[Aug]</v>
          </cell>
          <cell r="V9" t="str">
            <v>Q3</v>
          </cell>
        </row>
        <row r="10">
          <cell r="T10" t="str">
            <v>Sep</v>
          </cell>
          <cell r="U10" t="str">
            <v>[Time].[Jul],[Time].[Aug],[Time].[Sep]</v>
          </cell>
          <cell r="V10" t="str">
            <v>Q3</v>
          </cell>
        </row>
        <row r="11">
          <cell r="T11" t="str">
            <v>Oct</v>
          </cell>
          <cell r="U11" t="str">
            <v>[Time].[Oct]</v>
          </cell>
          <cell r="V11" t="str">
            <v>Q4</v>
          </cell>
        </row>
        <row r="12">
          <cell r="T12" t="str">
            <v>Nov</v>
          </cell>
          <cell r="U12" t="str">
            <v>[Time].[Oct],[Time].[Nov]</v>
          </cell>
          <cell r="V12" t="str">
            <v>Q4</v>
          </cell>
        </row>
        <row r="13">
          <cell r="T13" t="str">
            <v>Dec</v>
          </cell>
          <cell r="U13" t="str">
            <v>[Time].[Oct],[Time].[Nov],[Time].[Dec]</v>
          </cell>
          <cell r="V13" t="str">
            <v>Q4</v>
          </cell>
        </row>
      </sheetData>
      <sheetData sheetId="1"/>
      <sheetData sheetId="2"/>
      <sheetData sheetId="3">
        <row r="2">
          <cell r="T2" t="str">
            <v>Jan</v>
          </cell>
          <cell r="U2" t="str">
            <v>January</v>
          </cell>
        </row>
        <row r="3">
          <cell r="T3" t="str">
            <v>Feb</v>
          </cell>
          <cell r="U3" t="str">
            <v>February</v>
          </cell>
        </row>
        <row r="4">
          <cell r="T4" t="str">
            <v>Mar</v>
          </cell>
          <cell r="U4" t="str">
            <v>March</v>
          </cell>
        </row>
        <row r="5">
          <cell r="T5" t="str">
            <v>Apr</v>
          </cell>
          <cell r="U5" t="str">
            <v>April</v>
          </cell>
        </row>
        <row r="6">
          <cell r="T6" t="str">
            <v>May</v>
          </cell>
          <cell r="U6" t="str">
            <v>May</v>
          </cell>
        </row>
        <row r="7">
          <cell r="T7" t="str">
            <v>Jun</v>
          </cell>
          <cell r="U7" t="str">
            <v>June</v>
          </cell>
        </row>
        <row r="8">
          <cell r="T8" t="str">
            <v>Jul</v>
          </cell>
          <cell r="U8" t="str">
            <v>July</v>
          </cell>
        </row>
        <row r="9">
          <cell r="T9" t="str">
            <v>Aug</v>
          </cell>
          <cell r="U9" t="str">
            <v>August</v>
          </cell>
        </row>
        <row r="10">
          <cell r="T10" t="str">
            <v>Sep</v>
          </cell>
          <cell r="U10" t="str">
            <v>September</v>
          </cell>
        </row>
        <row r="11">
          <cell r="T11" t="str">
            <v>Oct</v>
          </cell>
          <cell r="U11" t="str">
            <v>October</v>
          </cell>
        </row>
        <row r="12">
          <cell r="T12" t="str">
            <v>Nov</v>
          </cell>
          <cell r="U12" t="str">
            <v>November</v>
          </cell>
        </row>
        <row r="13">
          <cell r="T13" t="str">
            <v>Dec</v>
          </cell>
          <cell r="U13" t="str">
            <v>December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9">
          <cell r="D9" t="str">
            <v>7431</v>
          </cell>
          <cell r="G9" t="str">
            <v>All Other</v>
          </cell>
        </row>
        <row r="10">
          <cell r="D10" t="str">
            <v>7437</v>
          </cell>
          <cell r="G10" t="str">
            <v>Bad Debt Expense</v>
          </cell>
        </row>
        <row r="11">
          <cell r="D11" t="str">
            <v>7444</v>
          </cell>
          <cell r="G11" t="str">
            <v>Third party Recovery</v>
          </cell>
        </row>
        <row r="12">
          <cell r="D12" t="str">
            <v>7446</v>
          </cell>
          <cell r="G12" t="str">
            <v>Misc Expense</v>
          </cell>
        </row>
        <row r="13">
          <cell r="D13" t="str">
            <v>7448</v>
          </cell>
          <cell r="G13" t="str">
            <v>Membership/Dues</v>
          </cell>
        </row>
        <row r="14">
          <cell r="D14" t="str">
            <v>7453</v>
          </cell>
          <cell r="G14" t="str">
            <v>Comm Relations/Donations</v>
          </cell>
        </row>
        <row r="15">
          <cell r="D15" t="str">
            <v>7449</v>
          </cell>
          <cell r="G15" t="str">
            <v>Health Screening Fair</v>
          </cell>
        </row>
        <row r="16">
          <cell r="D16" t="str">
            <v>6218</v>
          </cell>
          <cell r="G16" t="str">
            <v>Earned Commissions</v>
          </cell>
        </row>
        <row r="17">
          <cell r="D17" t="str">
            <v>7416</v>
          </cell>
          <cell r="G17" t="str">
            <v>Prof Liability and Medical Malpractice</v>
          </cell>
        </row>
        <row r="18">
          <cell r="D18" t="str">
            <v>7434</v>
          </cell>
          <cell r="G18" t="str">
            <v>Premium/Assessment Taxes</v>
          </cell>
        </row>
        <row r="19">
          <cell r="D19" t="str">
            <v>7441</v>
          </cell>
          <cell r="G19" t="str">
            <v>Bad Debt Expense</v>
          </cell>
        </row>
        <row r="20">
          <cell r="D20" t="str">
            <v>6051</v>
          </cell>
          <cell r="E20">
            <v>2478774.67</v>
          </cell>
          <cell r="G20" t="str">
            <v>SALARIES</v>
          </cell>
        </row>
        <row r="21">
          <cell r="D21" t="str">
            <v>6052</v>
          </cell>
          <cell r="E21">
            <v>0</v>
          </cell>
          <cell r="G21" t="str">
            <v>SALARIES</v>
          </cell>
        </row>
        <row r="22">
          <cell r="D22" t="str">
            <v>6053</v>
          </cell>
          <cell r="E22">
            <v>0</v>
          </cell>
          <cell r="G22" t="str">
            <v>SALARIES</v>
          </cell>
        </row>
        <row r="23">
          <cell r="D23" t="str">
            <v>6054</v>
          </cell>
          <cell r="E23">
            <v>0</v>
          </cell>
          <cell r="G23" t="str">
            <v>SALARIES</v>
          </cell>
        </row>
        <row r="24">
          <cell r="D24" t="str">
            <v>6055</v>
          </cell>
          <cell r="E24">
            <v>0</v>
          </cell>
          <cell r="G24" t="str">
            <v>SALARIES</v>
          </cell>
        </row>
        <row r="25">
          <cell r="D25" t="str">
            <v>6056</v>
          </cell>
          <cell r="E25">
            <v>462402.55</v>
          </cell>
          <cell r="G25" t="str">
            <v>SALARIES</v>
          </cell>
        </row>
        <row r="26">
          <cell r="D26" t="str">
            <v>6057</v>
          </cell>
          <cell r="E26">
            <v>47349330.259999998</v>
          </cell>
          <cell r="G26" t="str">
            <v>SALARIES</v>
          </cell>
        </row>
        <row r="27">
          <cell r="D27" t="str">
            <v>6058</v>
          </cell>
          <cell r="E27">
            <v>4361996</v>
          </cell>
          <cell r="G27" t="str">
            <v>SALARIES</v>
          </cell>
        </row>
        <row r="28">
          <cell r="D28" t="str">
            <v>6059</v>
          </cell>
          <cell r="E28">
            <v>0</v>
          </cell>
          <cell r="G28" t="str">
            <v>SALARIES</v>
          </cell>
        </row>
        <row r="29">
          <cell r="D29" t="str">
            <v>6062</v>
          </cell>
          <cell r="E29">
            <v>0</v>
          </cell>
          <cell r="G29" t="str">
            <v>SALARIES</v>
          </cell>
        </row>
        <row r="30">
          <cell r="D30" t="str">
            <v>6060</v>
          </cell>
          <cell r="E30">
            <v>961578.16</v>
          </cell>
          <cell r="G30" t="str">
            <v>SALARIES</v>
          </cell>
        </row>
        <row r="31">
          <cell r="D31" t="str">
            <v>6061</v>
          </cell>
          <cell r="E31">
            <v>-652499</v>
          </cell>
          <cell r="G31" t="str">
            <v>SALARIES</v>
          </cell>
        </row>
        <row r="32">
          <cell r="D32" t="str">
            <v>6101</v>
          </cell>
          <cell r="E32">
            <v>0</v>
          </cell>
          <cell r="G32" t="str">
            <v>SALARIES</v>
          </cell>
        </row>
        <row r="33">
          <cell r="D33" t="str">
            <v>6102</v>
          </cell>
          <cell r="E33">
            <v>0</v>
          </cell>
          <cell r="G33" t="str">
            <v>SALARIES</v>
          </cell>
        </row>
        <row r="34">
          <cell r="D34" t="str">
            <v>6103</v>
          </cell>
          <cell r="E34">
            <v>0</v>
          </cell>
          <cell r="G34" t="str">
            <v>SALARIES</v>
          </cell>
        </row>
        <row r="35">
          <cell r="D35" t="str">
            <v>6104</v>
          </cell>
          <cell r="E35">
            <v>15925650.060000001</v>
          </cell>
          <cell r="G35" t="str">
            <v>SALARIES</v>
          </cell>
        </row>
        <row r="36">
          <cell r="D36" t="str">
            <v>6105</v>
          </cell>
          <cell r="E36">
            <v>0</v>
          </cell>
          <cell r="G36" t="str">
            <v>SALARIES</v>
          </cell>
        </row>
        <row r="37">
          <cell r="D37" t="str">
            <v>6201</v>
          </cell>
          <cell r="E37">
            <v>0</v>
          </cell>
          <cell r="G37" t="str">
            <v>SALARIES</v>
          </cell>
        </row>
        <row r="38">
          <cell r="D38" t="str">
            <v>6202</v>
          </cell>
          <cell r="E38">
            <v>0</v>
          </cell>
          <cell r="G38" t="str">
            <v>SALARIES</v>
          </cell>
        </row>
        <row r="39">
          <cell r="D39" t="str">
            <v>6203</v>
          </cell>
          <cell r="E39">
            <v>0</v>
          </cell>
          <cell r="G39" t="str">
            <v>SALARIES</v>
          </cell>
        </row>
        <row r="40">
          <cell r="D40" t="str">
            <v>6204</v>
          </cell>
          <cell r="E40">
            <v>7509289.4000000004</v>
          </cell>
          <cell r="G40" t="str">
            <v>SALARIES</v>
          </cell>
        </row>
        <row r="41">
          <cell r="D41" t="str">
            <v>6205</v>
          </cell>
          <cell r="E41">
            <v>0</v>
          </cell>
          <cell r="G41" t="str">
            <v>SALARIES</v>
          </cell>
        </row>
        <row r="42">
          <cell r="D42" t="str">
            <v>6206</v>
          </cell>
          <cell r="E42">
            <v>62552.22</v>
          </cell>
          <cell r="G42" t="str">
            <v>SALARIES</v>
          </cell>
        </row>
        <row r="43">
          <cell r="D43" t="str">
            <v>6207</v>
          </cell>
          <cell r="E43">
            <v>0</v>
          </cell>
          <cell r="G43" t="str">
            <v>SALARIES</v>
          </cell>
        </row>
        <row r="44">
          <cell r="D44" t="str">
            <v>6208</v>
          </cell>
          <cell r="E44">
            <v>0</v>
          </cell>
          <cell r="G44" t="str">
            <v>SALARIES</v>
          </cell>
        </row>
        <row r="45">
          <cell r="D45" t="str">
            <v>6209</v>
          </cell>
          <cell r="E45">
            <v>0</v>
          </cell>
          <cell r="G45" t="str">
            <v>SALARIES</v>
          </cell>
        </row>
        <row r="46">
          <cell r="D46" t="str">
            <v>6210</v>
          </cell>
          <cell r="E46">
            <v>54507.44</v>
          </cell>
          <cell r="G46" t="str">
            <v>SALARIES</v>
          </cell>
        </row>
        <row r="47">
          <cell r="D47" t="str">
            <v>6211</v>
          </cell>
          <cell r="E47">
            <v>0</v>
          </cell>
          <cell r="G47" t="str">
            <v>SALARIES</v>
          </cell>
        </row>
        <row r="48">
          <cell r="D48" t="str">
            <v>6212</v>
          </cell>
          <cell r="E48">
            <v>0</v>
          </cell>
          <cell r="G48" t="str">
            <v>SALARIES</v>
          </cell>
        </row>
        <row r="49">
          <cell r="D49" t="str">
            <v>6217</v>
          </cell>
          <cell r="E49">
            <v>0</v>
          </cell>
          <cell r="G49" t="str">
            <v>SALARIES</v>
          </cell>
        </row>
        <row r="50">
          <cell r="D50" t="str">
            <v>6219</v>
          </cell>
          <cell r="E50">
            <v>0</v>
          </cell>
          <cell r="G50" t="str">
            <v>SALARIES</v>
          </cell>
        </row>
        <row r="51">
          <cell r="D51" t="str">
            <v>6220</v>
          </cell>
          <cell r="E51">
            <v>0</v>
          </cell>
          <cell r="G51" t="str">
            <v>SALARIES</v>
          </cell>
        </row>
        <row r="52">
          <cell r="D52" t="str">
            <v>6222</v>
          </cell>
          <cell r="E52">
            <v>0</v>
          </cell>
          <cell r="G52" t="str">
            <v>SALARIES</v>
          </cell>
        </row>
        <row r="53">
          <cell r="D53" t="str">
            <v>6224</v>
          </cell>
          <cell r="E53">
            <v>0</v>
          </cell>
          <cell r="G53" t="str">
            <v>SALARIES</v>
          </cell>
        </row>
        <row r="54">
          <cell r="D54" t="str">
            <v>6225</v>
          </cell>
          <cell r="E54">
            <v>0</v>
          </cell>
          <cell r="G54" t="str">
            <v>SALARIES</v>
          </cell>
        </row>
        <row r="55">
          <cell r="D55" t="str">
            <v>6407</v>
          </cell>
          <cell r="E55">
            <v>0</v>
          </cell>
          <cell r="G55" t="str">
            <v>SALARIES</v>
          </cell>
        </row>
        <row r="56">
          <cell r="D56" t="str">
            <v>6408</v>
          </cell>
          <cell r="E56">
            <v>0</v>
          </cell>
          <cell r="G56" t="str">
            <v>SALARIES</v>
          </cell>
        </row>
        <row r="57">
          <cell r="D57" t="str">
            <v>6409</v>
          </cell>
          <cell r="E57">
            <v>0</v>
          </cell>
          <cell r="G57" t="str">
            <v>SALARIES</v>
          </cell>
        </row>
        <row r="58">
          <cell r="D58" t="str">
            <v>6410</v>
          </cell>
          <cell r="E58">
            <v>0</v>
          </cell>
          <cell r="G58" t="str">
            <v>SALARIES</v>
          </cell>
        </row>
        <row r="59">
          <cell r="D59" t="str">
            <v>6227</v>
          </cell>
          <cell r="E59">
            <v>0</v>
          </cell>
          <cell r="G59" t="str">
            <v>SALARIES</v>
          </cell>
        </row>
        <row r="60">
          <cell r="G60">
            <v>0</v>
          </cell>
        </row>
        <row r="61">
          <cell r="D61" t="str">
            <v>6223</v>
          </cell>
          <cell r="E61">
            <v>0</v>
          </cell>
          <cell r="G61" t="str">
            <v>SALARIES</v>
          </cell>
        </row>
        <row r="62">
          <cell r="G62">
            <v>0</v>
          </cell>
        </row>
        <row r="63">
          <cell r="D63" t="str">
            <v>6401</v>
          </cell>
          <cell r="E63">
            <v>0</v>
          </cell>
          <cell r="G63" t="str">
            <v>SALARIES</v>
          </cell>
        </row>
        <row r="64">
          <cell r="D64" t="str">
            <v>6402</v>
          </cell>
          <cell r="E64">
            <v>0</v>
          </cell>
          <cell r="G64" t="str">
            <v>SALARIES</v>
          </cell>
        </row>
        <row r="65">
          <cell r="D65" t="str">
            <v>6406</v>
          </cell>
          <cell r="E65">
            <v>0</v>
          </cell>
          <cell r="G65" t="str">
            <v>SALARIES</v>
          </cell>
        </row>
        <row r="66">
          <cell r="D66" t="str">
            <v>6226</v>
          </cell>
          <cell r="E66">
            <v>0</v>
          </cell>
          <cell r="G66" t="str">
            <v>SALARIES</v>
          </cell>
        </row>
        <row r="67">
          <cell r="G67">
            <v>0</v>
          </cell>
        </row>
        <row r="68">
          <cell r="D68" t="str">
            <v>6221</v>
          </cell>
          <cell r="E68">
            <v>0</v>
          </cell>
          <cell r="G68" t="str">
            <v>SALARIES</v>
          </cell>
        </row>
        <row r="69">
          <cell r="G69">
            <v>0</v>
          </cell>
        </row>
        <row r="70">
          <cell r="D70" t="str">
            <v>6501</v>
          </cell>
          <cell r="E70">
            <v>18093545.989999998</v>
          </cell>
          <cell r="G70" t="str">
            <v>FRINGE BENEFITS</v>
          </cell>
        </row>
        <row r="71">
          <cell r="D71" t="str">
            <v>6502</v>
          </cell>
          <cell r="E71">
            <v>-18591408.620000001</v>
          </cell>
          <cell r="G71" t="str">
            <v>FRINGE BENEFITS</v>
          </cell>
        </row>
        <row r="72">
          <cell r="D72" t="str">
            <v>6503</v>
          </cell>
          <cell r="E72">
            <v>0</v>
          </cell>
          <cell r="G72" t="str">
            <v>FRINGE BENEFITS</v>
          </cell>
        </row>
        <row r="73">
          <cell r="D73" t="str">
            <v>6504</v>
          </cell>
          <cell r="E73">
            <v>119470.19</v>
          </cell>
          <cell r="G73" t="str">
            <v>FRINGE BENEFITS</v>
          </cell>
        </row>
        <row r="74">
          <cell r="D74" t="str">
            <v>6505</v>
          </cell>
          <cell r="E74">
            <v>1358062.41</v>
          </cell>
          <cell r="G74" t="str">
            <v>FRINGE BENEFITS</v>
          </cell>
        </row>
        <row r="75">
          <cell r="D75" t="str">
            <v>6506</v>
          </cell>
          <cell r="E75">
            <v>198238.8</v>
          </cell>
          <cell r="G75" t="str">
            <v>FRINGE BENEFITS</v>
          </cell>
        </row>
        <row r="76">
          <cell r="D76" t="str">
            <v>6507</v>
          </cell>
          <cell r="E76">
            <v>6484164.3899999997</v>
          </cell>
          <cell r="G76" t="str">
            <v>FRINGE BENEFITS</v>
          </cell>
        </row>
        <row r="77">
          <cell r="D77" t="str">
            <v>6508</v>
          </cell>
          <cell r="E77">
            <v>234568.31</v>
          </cell>
          <cell r="G77" t="str">
            <v>FRINGE BENEFITS</v>
          </cell>
        </row>
        <row r="78">
          <cell r="D78" t="str">
            <v>6509</v>
          </cell>
          <cell r="E78">
            <v>9167236.4800000004</v>
          </cell>
          <cell r="G78" t="str">
            <v>FRINGE BENEFITS</v>
          </cell>
        </row>
        <row r="79">
          <cell r="D79" t="str">
            <v>6510</v>
          </cell>
          <cell r="E79">
            <v>433829.11</v>
          </cell>
          <cell r="G79" t="str">
            <v>FRINGE BENEFITS</v>
          </cell>
        </row>
        <row r="80">
          <cell r="D80" t="str">
            <v>6511</v>
          </cell>
          <cell r="E80">
            <v>331498.53000000003</v>
          </cell>
          <cell r="G80" t="str">
            <v>FRINGE BENEFITS</v>
          </cell>
        </row>
        <row r="81">
          <cell r="D81" t="str">
            <v>6512</v>
          </cell>
          <cell r="E81">
            <v>385655.27</v>
          </cell>
          <cell r="G81" t="str">
            <v>FRINGE BENEFITS</v>
          </cell>
        </row>
        <row r="82">
          <cell r="D82" t="str">
            <v>6513</v>
          </cell>
          <cell r="E82">
            <v>118279.98</v>
          </cell>
          <cell r="G82" t="str">
            <v>FRINGE BENEFITS</v>
          </cell>
        </row>
        <row r="83">
          <cell r="D83" t="str">
            <v>6514</v>
          </cell>
          <cell r="E83">
            <v>2792021.39</v>
          </cell>
          <cell r="G83" t="str">
            <v>FRINGE BENEFITS</v>
          </cell>
        </row>
        <row r="84">
          <cell r="D84" t="str">
            <v>6515</v>
          </cell>
          <cell r="E84">
            <v>229761.27</v>
          </cell>
          <cell r="G84" t="str">
            <v>FRINGE BENEFITS</v>
          </cell>
        </row>
        <row r="85">
          <cell r="D85" t="str">
            <v>6516</v>
          </cell>
          <cell r="E85">
            <v>130630</v>
          </cell>
          <cell r="G85" t="str">
            <v>FRINGE BENEFITS</v>
          </cell>
        </row>
        <row r="86">
          <cell r="D86" t="str">
            <v>6517</v>
          </cell>
          <cell r="E86">
            <v>95454.14</v>
          </cell>
          <cell r="G86" t="str">
            <v>FRINGE BENEFITS</v>
          </cell>
        </row>
        <row r="87">
          <cell r="D87" t="str">
            <v>6518</v>
          </cell>
          <cell r="E87">
            <v>162461.1</v>
          </cell>
          <cell r="G87" t="str">
            <v>FRINGE BENEFITS</v>
          </cell>
        </row>
        <row r="88">
          <cell r="D88" t="str">
            <v>6522</v>
          </cell>
          <cell r="E88">
            <v>0</v>
          </cell>
          <cell r="G88" t="str">
            <v>FRINGE BENEFITS</v>
          </cell>
        </row>
        <row r="89">
          <cell r="D89" t="str">
            <v>6523</v>
          </cell>
          <cell r="E89">
            <v>24904</v>
          </cell>
          <cell r="G89" t="str">
            <v>FRINGE BENEFITS</v>
          </cell>
        </row>
        <row r="90">
          <cell r="D90" t="str">
            <v>6524</v>
          </cell>
          <cell r="E90">
            <v>22374.49</v>
          </cell>
          <cell r="G90" t="str">
            <v>FRINGE BENEFITS</v>
          </cell>
        </row>
        <row r="91">
          <cell r="D91" t="str">
            <v>6525</v>
          </cell>
          <cell r="E91">
            <v>0</v>
          </cell>
          <cell r="G91" t="str">
            <v>FRINGE BENEFITS</v>
          </cell>
        </row>
        <row r="92">
          <cell r="D92" t="str">
            <v>6526</v>
          </cell>
          <cell r="E92">
            <v>189198.71</v>
          </cell>
          <cell r="G92" t="str">
            <v>FRINGE BENEFITS</v>
          </cell>
        </row>
        <row r="93">
          <cell r="D93" t="str">
            <v>6527</v>
          </cell>
          <cell r="E93">
            <v>0</v>
          </cell>
          <cell r="G93" t="str">
            <v>FRINGE BENEFITS</v>
          </cell>
        </row>
        <row r="94">
          <cell r="G94">
            <v>0</v>
          </cell>
        </row>
        <row r="95">
          <cell r="D95" t="str">
            <v>6213</v>
          </cell>
          <cell r="E95">
            <v>0</v>
          </cell>
          <cell r="G95" t="str">
            <v>SUPPLEMENTAL COMPENSATION</v>
          </cell>
        </row>
        <row r="96">
          <cell r="D96" t="str">
            <v>6214</v>
          </cell>
          <cell r="E96">
            <v>0</v>
          </cell>
          <cell r="G96" t="str">
            <v>SUPPLEMENTAL COMPENSATION</v>
          </cell>
        </row>
        <row r="97">
          <cell r="D97" t="str">
            <v>6215</v>
          </cell>
          <cell r="E97">
            <v>1610351.67</v>
          </cell>
          <cell r="G97" t="str">
            <v>SUPPLEMENTAL COMPENSATION</v>
          </cell>
        </row>
        <row r="98">
          <cell r="D98" t="str">
            <v>6216</v>
          </cell>
          <cell r="E98">
            <v>0</v>
          </cell>
          <cell r="G98" t="str">
            <v>SUPPLEMENTAL COMPENSATION</v>
          </cell>
        </row>
        <row r="99">
          <cell r="D99" t="str">
            <v>6601</v>
          </cell>
          <cell r="E99">
            <v>4411135.0199999996</v>
          </cell>
          <cell r="G99" t="str">
            <v>SUPPLEMENTAL COMPENSATION</v>
          </cell>
        </row>
        <row r="100">
          <cell r="D100" t="str">
            <v>6602</v>
          </cell>
          <cell r="E100">
            <v>0</v>
          </cell>
          <cell r="G100" t="str">
            <v>SUPPLEMENTAL COMPENSATION</v>
          </cell>
        </row>
        <row r="101">
          <cell r="D101" t="str">
            <v>6603</v>
          </cell>
          <cell r="E101">
            <v>0</v>
          </cell>
          <cell r="G101" t="str">
            <v>SUPPLEMENTAL COMPENSATION</v>
          </cell>
        </row>
        <row r="102">
          <cell r="D102" t="str">
            <v>6604</v>
          </cell>
          <cell r="E102">
            <v>2761436.81</v>
          </cell>
          <cell r="G102" t="str">
            <v>SUPPLEMENTAL COMPENSATION</v>
          </cell>
        </row>
        <row r="103">
          <cell r="D103" t="str">
            <v>6607</v>
          </cell>
          <cell r="E103">
            <v>0</v>
          </cell>
          <cell r="G103" t="str">
            <v>SUPPLEMENTAL COMPENSATION</v>
          </cell>
        </row>
        <row r="104">
          <cell r="D104" t="str">
            <v>6605</v>
          </cell>
          <cell r="E104">
            <v>0</v>
          </cell>
          <cell r="G104" t="str">
            <v>SUPPLEMENTAL COMPENSATION</v>
          </cell>
        </row>
        <row r="105">
          <cell r="D105" t="str">
            <v>6229</v>
          </cell>
          <cell r="E105">
            <v>68204</v>
          </cell>
          <cell r="G105" t="str">
            <v>SUPPLEMENTAL COMPENSATION</v>
          </cell>
        </row>
        <row r="106">
          <cell r="G106">
            <v>0</v>
          </cell>
        </row>
        <row r="107">
          <cell r="D107" t="str">
            <v>7111</v>
          </cell>
          <cell r="E107">
            <v>208217.78</v>
          </cell>
          <cell r="G107" t="str">
            <v>MAINTENANCE AND UTILITIES</v>
          </cell>
        </row>
        <row r="108">
          <cell r="D108" t="str">
            <v>7112</v>
          </cell>
          <cell r="E108">
            <v>322035.36</v>
          </cell>
          <cell r="G108" t="str">
            <v>MAINTENANCE AND UTILITIES</v>
          </cell>
        </row>
        <row r="109">
          <cell r="D109" t="str">
            <v>7113</v>
          </cell>
          <cell r="E109">
            <v>1056995.4099999999</v>
          </cell>
          <cell r="G109" t="str">
            <v>MAINTENANCE AND UTILITIES</v>
          </cell>
        </row>
        <row r="110">
          <cell r="D110" t="str">
            <v>7114</v>
          </cell>
          <cell r="E110">
            <v>3102.59</v>
          </cell>
          <cell r="G110" t="str">
            <v>MAINTENANCE AND UTILITIES</v>
          </cell>
        </row>
        <row r="111">
          <cell r="D111" t="str">
            <v>7115</v>
          </cell>
          <cell r="E111">
            <v>0</v>
          </cell>
          <cell r="G111" t="str">
            <v>MAINTENANCE AND UTILITIES</v>
          </cell>
        </row>
        <row r="112">
          <cell r="D112" t="str">
            <v>7116</v>
          </cell>
          <cell r="E112">
            <v>67996.59</v>
          </cell>
          <cell r="G112" t="str">
            <v>MAINTENANCE AND UTILITIES</v>
          </cell>
        </row>
        <row r="113">
          <cell r="D113" t="str">
            <v>7117</v>
          </cell>
          <cell r="E113">
            <v>4819.53</v>
          </cell>
          <cell r="G113" t="str">
            <v>MAINTENANCE AND UTILITIES</v>
          </cell>
        </row>
        <row r="114">
          <cell r="D114" t="str">
            <v>7119</v>
          </cell>
          <cell r="E114">
            <v>38665.82</v>
          </cell>
          <cell r="G114" t="str">
            <v>MAINTENANCE AND UTILITIES</v>
          </cell>
        </row>
        <row r="115">
          <cell r="D115" t="str">
            <v>7120</v>
          </cell>
          <cell r="E115">
            <v>473464.32000000001</v>
          </cell>
          <cell r="G115" t="str">
            <v>MAINTENANCE AND UTILITIES</v>
          </cell>
        </row>
        <row r="116">
          <cell r="D116" t="str">
            <v>7121</v>
          </cell>
          <cell r="E116">
            <v>42629.02</v>
          </cell>
          <cell r="G116" t="str">
            <v>MAINTENANCE AND UTILITIES</v>
          </cell>
        </row>
        <row r="117">
          <cell r="D117" t="str">
            <v>7122</v>
          </cell>
          <cell r="E117">
            <v>0</v>
          </cell>
          <cell r="G117" t="str">
            <v>MAINTENANCE AND UTILITIES</v>
          </cell>
        </row>
        <row r="118">
          <cell r="D118" t="str">
            <v>7123</v>
          </cell>
          <cell r="E118">
            <v>26813.040000000001</v>
          </cell>
          <cell r="G118" t="str">
            <v>MAINTENANCE AND UTILITIES</v>
          </cell>
        </row>
        <row r="119">
          <cell r="D119" t="str">
            <v>7125</v>
          </cell>
          <cell r="E119">
            <v>0</v>
          </cell>
          <cell r="G119" t="str">
            <v>MAINTENANCE AND UTILITIES</v>
          </cell>
        </row>
        <row r="120">
          <cell r="D120" t="str">
            <v>7126</v>
          </cell>
          <cell r="E120">
            <v>0</v>
          </cell>
          <cell r="G120" t="str">
            <v>MAINTENANCE AND UTILITIES</v>
          </cell>
        </row>
        <row r="121">
          <cell r="D121" t="str">
            <v>7128</v>
          </cell>
          <cell r="E121">
            <v>0</v>
          </cell>
          <cell r="G121" t="str">
            <v>MAINTENANCE AND UTILITIES</v>
          </cell>
        </row>
        <row r="122">
          <cell r="D122" t="str">
            <v>7129</v>
          </cell>
          <cell r="E122">
            <v>120587.7</v>
          </cell>
          <cell r="G122" t="str">
            <v>MAINTENANCE AND UTILITIES</v>
          </cell>
        </row>
        <row r="123">
          <cell r="D123" t="str">
            <v>7130</v>
          </cell>
          <cell r="E123">
            <v>147843.75</v>
          </cell>
          <cell r="G123" t="str">
            <v>MAINTENANCE AND UTILITIES</v>
          </cell>
        </row>
        <row r="124">
          <cell r="D124" t="str">
            <v>7131</v>
          </cell>
          <cell r="E124">
            <v>4573.2700000000004</v>
          </cell>
          <cell r="G124" t="str">
            <v>MAINTENANCE AND UTILITIES</v>
          </cell>
        </row>
        <row r="125">
          <cell r="D125" t="str">
            <v>7132</v>
          </cell>
          <cell r="E125">
            <v>0</v>
          </cell>
          <cell r="G125" t="str">
            <v>MAINTENANCE AND UTILITIES</v>
          </cell>
        </row>
        <row r="126">
          <cell r="D126" t="str">
            <v>7133</v>
          </cell>
          <cell r="E126">
            <v>0</v>
          </cell>
          <cell r="G126" t="str">
            <v>MAINTENANCE AND UTILITIES</v>
          </cell>
        </row>
        <row r="127">
          <cell r="D127" t="str">
            <v>7134</v>
          </cell>
          <cell r="E127">
            <v>0</v>
          </cell>
          <cell r="G127" t="str">
            <v>MAINTENANCE AND UTILITIES</v>
          </cell>
        </row>
        <row r="128">
          <cell r="G128">
            <v>0</v>
          </cell>
        </row>
        <row r="129">
          <cell r="D129" t="str">
            <v>7161</v>
          </cell>
          <cell r="E129">
            <v>0</v>
          </cell>
          <cell r="G129" t="str">
            <v>TELECOMMUNICATIONS</v>
          </cell>
        </row>
        <row r="130">
          <cell r="D130" t="str">
            <v>7162</v>
          </cell>
          <cell r="E130">
            <v>1763047.73</v>
          </cell>
          <cell r="G130" t="str">
            <v>TELECOMMUNICATIONS</v>
          </cell>
        </row>
        <row r="131">
          <cell r="D131" t="str">
            <v>7163</v>
          </cell>
          <cell r="E131">
            <v>146683.46</v>
          </cell>
          <cell r="G131" t="str">
            <v>TELECOMMUNICATIONS</v>
          </cell>
        </row>
        <row r="132">
          <cell r="D132" t="str">
            <v>7164</v>
          </cell>
          <cell r="E132">
            <v>0</v>
          </cell>
          <cell r="G132" t="str">
            <v>TELECOMMUNICATIONS</v>
          </cell>
        </row>
        <row r="133">
          <cell r="G133">
            <v>0</v>
          </cell>
        </row>
        <row r="134">
          <cell r="D134" t="str">
            <v>7311</v>
          </cell>
          <cell r="E134">
            <v>487564.35</v>
          </cell>
          <cell r="G134" t="str">
            <v>AUDIT AND PURCHASED SERVICES</v>
          </cell>
        </row>
        <row r="135">
          <cell r="D135" t="str">
            <v>7312</v>
          </cell>
          <cell r="E135">
            <v>6549642.5499999998</v>
          </cell>
          <cell r="G135" t="str">
            <v>AUDIT AND PURCHASED SERVICES</v>
          </cell>
        </row>
        <row r="136">
          <cell r="D136" t="str">
            <v>7314</v>
          </cell>
          <cell r="E136">
            <v>0</v>
          </cell>
          <cell r="G136" t="str">
            <v>AUDIT AND PURCHASED SERVICES</v>
          </cell>
        </row>
        <row r="137">
          <cell r="D137" t="str">
            <v>7315</v>
          </cell>
          <cell r="E137">
            <v>-60337.08</v>
          </cell>
          <cell r="G137" t="str">
            <v>AUDIT AND PURCHASED SERVICES</v>
          </cell>
        </row>
        <row r="138">
          <cell r="D138" t="str">
            <v>7319</v>
          </cell>
          <cell r="E138">
            <v>11716889.539999999</v>
          </cell>
          <cell r="G138" t="str">
            <v>AUDIT AND PURCHASED SERVICES</v>
          </cell>
        </row>
        <row r="139">
          <cell r="D139" t="str">
            <v>7317</v>
          </cell>
          <cell r="E139">
            <v>12781287.26</v>
          </cell>
          <cell r="G139" t="str">
            <v>AUDIT AND PURCHASED SERVICES</v>
          </cell>
        </row>
        <row r="140">
          <cell r="D140" t="str">
            <v>7318</v>
          </cell>
          <cell r="E140">
            <v>0</v>
          </cell>
          <cell r="G140" t="str">
            <v>AUDIT AND PURCHASED SERVICES</v>
          </cell>
        </row>
        <row r="141">
          <cell r="D141" t="str">
            <v>6405</v>
          </cell>
          <cell r="E141">
            <v>0</v>
          </cell>
          <cell r="G141" t="str">
            <v>AUDIT AND PURCHASED SERVICES</v>
          </cell>
        </row>
        <row r="142">
          <cell r="D142" t="str">
            <v>6403</v>
          </cell>
          <cell r="E142">
            <v>1191002.1200000001</v>
          </cell>
          <cell r="G142" t="str">
            <v>AUDIT AND PURCHASED SERVICES</v>
          </cell>
        </row>
        <row r="143">
          <cell r="D143" t="str">
            <v>6404</v>
          </cell>
          <cell r="E143">
            <v>0</v>
          </cell>
          <cell r="G143" t="str">
            <v>AUDIT AND PURCHASED SERVICES</v>
          </cell>
        </row>
        <row r="144">
          <cell r="D144" t="str">
            <v>7316</v>
          </cell>
          <cell r="E144">
            <v>58780824.990000002</v>
          </cell>
          <cell r="G144" t="str">
            <v>AUDIT AND PURCHASED SERVICES</v>
          </cell>
        </row>
        <row r="145">
          <cell r="G145">
            <v>0</v>
          </cell>
        </row>
        <row r="146">
          <cell r="D146" t="str">
            <v>7313</v>
          </cell>
          <cell r="E146">
            <v>439581.35</v>
          </cell>
          <cell r="G146" t="str">
            <v>LEGAL SERVICES</v>
          </cell>
        </row>
        <row r="147">
          <cell r="G147">
            <v>0</v>
          </cell>
        </row>
        <row r="148">
          <cell r="D148" t="str">
            <v>7321</v>
          </cell>
          <cell r="E148">
            <v>1170635.8600000001</v>
          </cell>
          <cell r="G148" t="str">
            <v>ADVERTISING AND PROMOTION</v>
          </cell>
        </row>
        <row r="149">
          <cell r="D149" t="str">
            <v>7322</v>
          </cell>
          <cell r="E149">
            <v>276259.46999999997</v>
          </cell>
          <cell r="G149" t="str">
            <v>ADVERTISING AND PROMOTION</v>
          </cell>
        </row>
        <row r="150">
          <cell r="D150" t="str">
            <v>7323</v>
          </cell>
          <cell r="E150">
            <v>0</v>
          </cell>
          <cell r="G150" t="str">
            <v>ADVERTISING AND PROMOTION</v>
          </cell>
        </row>
        <row r="151">
          <cell r="D151" t="str">
            <v>7324</v>
          </cell>
          <cell r="E151">
            <v>0</v>
          </cell>
          <cell r="G151" t="str">
            <v>ADVERTISING AND PROMOTION</v>
          </cell>
        </row>
        <row r="152">
          <cell r="D152" t="str">
            <v>7325</v>
          </cell>
          <cell r="E152">
            <v>452915.55</v>
          </cell>
          <cell r="G152" t="str">
            <v>ADVERTISING AND PROMOTION</v>
          </cell>
        </row>
        <row r="153">
          <cell r="D153" t="str">
            <v>7326</v>
          </cell>
          <cell r="E153">
            <v>4659599.7</v>
          </cell>
          <cell r="G153" t="str">
            <v>ADVERTISING AND PROMOTION</v>
          </cell>
        </row>
        <row r="154">
          <cell r="G154">
            <v>0</v>
          </cell>
        </row>
        <row r="155">
          <cell r="D155" t="str">
            <v>7331</v>
          </cell>
          <cell r="E155">
            <v>2274</v>
          </cell>
          <cell r="G155" t="str">
            <v>PRINTING</v>
          </cell>
        </row>
        <row r="156">
          <cell r="D156" t="str">
            <v>7332</v>
          </cell>
          <cell r="E156">
            <v>52761.18</v>
          </cell>
          <cell r="G156" t="str">
            <v>PRINTING</v>
          </cell>
        </row>
        <row r="157">
          <cell r="D157" t="str">
            <v>7333</v>
          </cell>
          <cell r="E157">
            <v>188679.48</v>
          </cell>
          <cell r="G157" t="str">
            <v>PRINTING</v>
          </cell>
        </row>
        <row r="158">
          <cell r="G158">
            <v>0</v>
          </cell>
        </row>
        <row r="159">
          <cell r="D159" t="str">
            <v>7341</v>
          </cell>
          <cell r="E159">
            <v>2710435.51</v>
          </cell>
          <cell r="G159" t="str">
            <v>POSTAGE</v>
          </cell>
        </row>
        <row r="160">
          <cell r="D160" t="str">
            <v>7342</v>
          </cell>
          <cell r="E160">
            <v>370186.25</v>
          </cell>
          <cell r="G160" t="str">
            <v>POSTAGE</v>
          </cell>
        </row>
        <row r="161">
          <cell r="D161" t="str">
            <v>7343</v>
          </cell>
          <cell r="E161">
            <v>28.7</v>
          </cell>
          <cell r="G161" t="str">
            <v>POSTAGE</v>
          </cell>
        </row>
        <row r="162">
          <cell r="G162">
            <v>0</v>
          </cell>
        </row>
        <row r="163">
          <cell r="D163" t="str">
            <v>7351</v>
          </cell>
          <cell r="E163">
            <v>29449.15</v>
          </cell>
          <cell r="G163" t="str">
            <v>SUPPLIES</v>
          </cell>
        </row>
        <row r="164">
          <cell r="D164" t="str">
            <v>7352</v>
          </cell>
          <cell r="E164">
            <v>80394.53</v>
          </cell>
          <cell r="G164" t="str">
            <v>SUPPLIES</v>
          </cell>
        </row>
        <row r="165">
          <cell r="D165" t="str">
            <v>7353</v>
          </cell>
          <cell r="E165">
            <v>293627.96999999997</v>
          </cell>
          <cell r="G165" t="str">
            <v>SUPPLIES</v>
          </cell>
        </row>
        <row r="166">
          <cell r="D166" t="str">
            <v>7354</v>
          </cell>
          <cell r="E166">
            <v>177420.59</v>
          </cell>
          <cell r="G166" t="str">
            <v>SUPPLIES</v>
          </cell>
        </row>
        <row r="167">
          <cell r="D167" t="str">
            <v>7355</v>
          </cell>
          <cell r="E167">
            <v>141225.39000000001</v>
          </cell>
          <cell r="G167" t="str">
            <v>SUPPLIES</v>
          </cell>
        </row>
        <row r="168">
          <cell r="D168" t="str">
            <v>7356</v>
          </cell>
          <cell r="E168">
            <v>101501.92</v>
          </cell>
          <cell r="G168" t="str">
            <v>SUPPLIES</v>
          </cell>
        </row>
        <row r="169">
          <cell r="D169" t="str">
            <v>7357</v>
          </cell>
          <cell r="E169">
            <v>56301.31</v>
          </cell>
          <cell r="G169" t="str">
            <v>SUPPLIES</v>
          </cell>
        </row>
        <row r="170">
          <cell r="G170">
            <v>0</v>
          </cell>
        </row>
        <row r="171">
          <cell r="D171" t="str">
            <v>7362</v>
          </cell>
          <cell r="E171">
            <v>748303.48</v>
          </cell>
          <cell r="G171" t="str">
            <v>BUSINESS TRAVEL</v>
          </cell>
        </row>
        <row r="172">
          <cell r="D172" t="str">
            <v>7363</v>
          </cell>
          <cell r="E172">
            <v>512913.75</v>
          </cell>
          <cell r="G172" t="str">
            <v>BUSINESS TRAVEL</v>
          </cell>
        </row>
        <row r="173">
          <cell r="D173" t="str">
            <v>7365</v>
          </cell>
          <cell r="E173">
            <v>29829.599999999999</v>
          </cell>
          <cell r="G173" t="str">
            <v>BUSINESS TRAVEL</v>
          </cell>
        </row>
        <row r="174">
          <cell r="D174" t="str">
            <v>7454</v>
          </cell>
          <cell r="E174">
            <v>179667.92</v>
          </cell>
          <cell r="G174" t="str">
            <v>BUSINESS TRAVEL</v>
          </cell>
        </row>
        <row r="175">
          <cell r="D175" t="str">
            <v>7515</v>
          </cell>
          <cell r="E175">
            <v>89178.73</v>
          </cell>
          <cell r="G175" t="str">
            <v>BUSINESS TRAVEL</v>
          </cell>
        </row>
        <row r="176">
          <cell r="G176">
            <v>0</v>
          </cell>
        </row>
        <row r="177">
          <cell r="D177" t="str">
            <v>7381</v>
          </cell>
          <cell r="E177">
            <v>1187537.26</v>
          </cell>
          <cell r="G177" t="str">
            <v>OUTSIDE COMPUTER SERVICES</v>
          </cell>
        </row>
        <row r="178">
          <cell r="D178" t="str">
            <v>7382</v>
          </cell>
          <cell r="E178">
            <v>11910063.289999999</v>
          </cell>
          <cell r="G178" t="str">
            <v>OUTSIDE COMPUTER SERVICES</v>
          </cell>
        </row>
        <row r="179">
          <cell r="D179" t="str">
            <v>7383</v>
          </cell>
          <cell r="E179">
            <v>881498.64</v>
          </cell>
          <cell r="G179" t="str">
            <v>OUTSIDE COMPUTER SERVICES</v>
          </cell>
        </row>
        <row r="180">
          <cell r="G180">
            <v>0</v>
          </cell>
        </row>
        <row r="181">
          <cell r="D181" t="str">
            <v>7391</v>
          </cell>
          <cell r="E181">
            <v>0</v>
          </cell>
          <cell r="G181" t="str">
            <v>All Other</v>
          </cell>
        </row>
        <row r="182">
          <cell r="D182" t="str">
            <v>7392</v>
          </cell>
          <cell r="E182">
            <v>0</v>
          </cell>
          <cell r="G182" t="str">
            <v>All Other</v>
          </cell>
        </row>
        <row r="183">
          <cell r="D183" t="str">
            <v>7393</v>
          </cell>
          <cell r="E183">
            <v>0</v>
          </cell>
          <cell r="G183" t="str">
            <v>All Other</v>
          </cell>
        </row>
        <row r="184">
          <cell r="D184" t="str">
            <v>7394</v>
          </cell>
          <cell r="E184">
            <v>0</v>
          </cell>
          <cell r="G184" t="str">
            <v>All Other</v>
          </cell>
        </row>
        <row r="185">
          <cell r="D185" t="str">
            <v>7395</v>
          </cell>
          <cell r="E185">
            <v>0</v>
          </cell>
          <cell r="G185" t="str">
            <v>All Other</v>
          </cell>
        </row>
        <row r="186">
          <cell r="D186" t="str">
            <v>7396</v>
          </cell>
          <cell r="E186">
            <v>0</v>
          </cell>
          <cell r="G186" t="str">
            <v>All Other</v>
          </cell>
        </row>
        <row r="187">
          <cell r="G187">
            <v>0</v>
          </cell>
        </row>
        <row r="188">
          <cell r="D188" t="str">
            <v>7401</v>
          </cell>
          <cell r="E188">
            <v>28750</v>
          </cell>
          <cell r="G188" t="str">
            <v>Conferences, Training &amp; Recruitment</v>
          </cell>
        </row>
        <row r="189">
          <cell r="D189" t="str">
            <v>7402</v>
          </cell>
          <cell r="E189">
            <v>285084.14</v>
          </cell>
          <cell r="G189" t="str">
            <v>Conferences, Training &amp; Recruitment</v>
          </cell>
        </row>
        <row r="190">
          <cell r="D190" t="str">
            <v>7403</v>
          </cell>
          <cell r="E190">
            <v>34238.31</v>
          </cell>
          <cell r="G190" t="str">
            <v>Conferences, Training &amp; Recruitment</v>
          </cell>
        </row>
        <row r="191">
          <cell r="D191" t="str">
            <v>7404</v>
          </cell>
          <cell r="E191">
            <v>0</v>
          </cell>
          <cell r="G191" t="str">
            <v>Conferences, Training &amp; Recruitment</v>
          </cell>
        </row>
        <row r="192">
          <cell r="D192" t="str">
            <v>7405</v>
          </cell>
          <cell r="E192">
            <v>2443.61</v>
          </cell>
          <cell r="G192" t="str">
            <v>Conferences, Training &amp; Recruitment</v>
          </cell>
        </row>
        <row r="193">
          <cell r="D193" t="str">
            <v>7406</v>
          </cell>
          <cell r="E193">
            <v>156233.69</v>
          </cell>
          <cell r="G193" t="str">
            <v>Conferences, Training &amp; Recruitment</v>
          </cell>
        </row>
        <row r="194">
          <cell r="D194" t="str">
            <v>7407</v>
          </cell>
          <cell r="E194">
            <v>0</v>
          </cell>
          <cell r="G194" t="str">
            <v>Conferences, Training &amp; Recruitment</v>
          </cell>
        </row>
        <row r="195">
          <cell r="D195" t="str">
            <v>7408</v>
          </cell>
          <cell r="E195">
            <v>6196</v>
          </cell>
          <cell r="G195" t="str">
            <v>Conferences, Training &amp; Recruitment</v>
          </cell>
        </row>
        <row r="196">
          <cell r="D196" t="str">
            <v>7409</v>
          </cell>
          <cell r="E196">
            <v>21088.11</v>
          </cell>
          <cell r="G196" t="str">
            <v>Conferences, Training &amp; Recruitment</v>
          </cell>
        </row>
        <row r="197">
          <cell r="D197" t="str">
            <v>7410</v>
          </cell>
          <cell r="E197">
            <v>489.75</v>
          </cell>
          <cell r="G197" t="str">
            <v>Conferences, Training &amp; Recruitment</v>
          </cell>
        </row>
        <row r="198">
          <cell r="D198" t="str">
            <v>7361</v>
          </cell>
          <cell r="E198">
            <v>186361.08</v>
          </cell>
          <cell r="G198" t="str">
            <v>Conferences, Training &amp; Recruitment</v>
          </cell>
        </row>
        <row r="199">
          <cell r="G199">
            <v>0</v>
          </cell>
        </row>
        <row r="200">
          <cell r="D200" t="str">
            <v>7421</v>
          </cell>
          <cell r="E200">
            <v>43309378.960000001</v>
          </cell>
          <cell r="G200" t="str">
            <v>Broker Commission</v>
          </cell>
        </row>
        <row r="201">
          <cell r="D201" t="str">
            <v>7424</v>
          </cell>
          <cell r="E201">
            <v>114633.61</v>
          </cell>
          <cell r="G201" t="str">
            <v>Broker Commission</v>
          </cell>
        </row>
        <row r="202">
          <cell r="D202" t="str">
            <v>7422</v>
          </cell>
          <cell r="E202">
            <v>8822329.4199999999</v>
          </cell>
          <cell r="G202" t="str">
            <v>Broker Commission</v>
          </cell>
        </row>
        <row r="203">
          <cell r="D203" t="str">
            <v>7423</v>
          </cell>
          <cell r="E203">
            <v>265281.08</v>
          </cell>
          <cell r="G203" t="str">
            <v>Broker Commission</v>
          </cell>
        </row>
        <row r="204">
          <cell r="G204">
            <v>0</v>
          </cell>
        </row>
        <row r="205">
          <cell r="D205" t="str">
            <v>7135</v>
          </cell>
          <cell r="E205">
            <v>0</v>
          </cell>
          <cell r="G205" t="str">
            <v>All Other</v>
          </cell>
        </row>
        <row r="206">
          <cell r="D206" t="str">
            <v>7444</v>
          </cell>
          <cell r="E206">
            <v>-1035636.11</v>
          </cell>
          <cell r="G206" t="str">
            <v>All Other</v>
          </cell>
        </row>
        <row r="207">
          <cell r="D207" t="str">
            <v>7431</v>
          </cell>
          <cell r="E207">
            <v>2550541.44</v>
          </cell>
          <cell r="G207" t="str">
            <v>All Other</v>
          </cell>
        </row>
        <row r="208">
          <cell r="D208" t="str">
            <v>PCAL</v>
          </cell>
          <cell r="E208">
            <v>0</v>
          </cell>
          <cell r="G208" t="str">
            <v>All Other</v>
          </cell>
        </row>
        <row r="209">
          <cell r="D209" t="str">
            <v>7488</v>
          </cell>
          <cell r="E209">
            <v>0</v>
          </cell>
          <cell r="G209" t="str">
            <v>All Other</v>
          </cell>
        </row>
        <row r="210">
          <cell r="D210" t="str">
            <v>7432</v>
          </cell>
          <cell r="E210">
            <v>162491.68</v>
          </cell>
          <cell r="G210" t="str">
            <v>All Other</v>
          </cell>
        </row>
        <row r="211">
          <cell r="D211" t="str">
            <v>7435</v>
          </cell>
          <cell r="E211">
            <v>0</v>
          </cell>
          <cell r="G211" t="str">
            <v>All Other</v>
          </cell>
        </row>
        <row r="212">
          <cell r="D212" t="str">
            <v>7436</v>
          </cell>
          <cell r="E212">
            <v>0</v>
          </cell>
          <cell r="G212" t="str">
            <v>All Other</v>
          </cell>
        </row>
        <row r="213">
          <cell r="D213" t="str">
            <v>7437</v>
          </cell>
          <cell r="E213">
            <v>175984.87</v>
          </cell>
          <cell r="G213" t="str">
            <v>All Other</v>
          </cell>
        </row>
        <row r="214">
          <cell r="D214" t="str">
            <v>7468</v>
          </cell>
          <cell r="E214">
            <v>0</v>
          </cell>
          <cell r="G214" t="str">
            <v>All Other</v>
          </cell>
        </row>
        <row r="215">
          <cell r="D215" t="str">
            <v>7467</v>
          </cell>
          <cell r="E215">
            <v>0</v>
          </cell>
          <cell r="G215" t="str">
            <v>All Other</v>
          </cell>
        </row>
        <row r="216">
          <cell r="D216" t="str">
            <v>7438</v>
          </cell>
          <cell r="E216">
            <v>66791.62</v>
          </cell>
          <cell r="G216" t="str">
            <v>All Other</v>
          </cell>
        </row>
        <row r="217">
          <cell r="D217" t="str">
            <v>7439</v>
          </cell>
          <cell r="E217">
            <v>0</v>
          </cell>
          <cell r="G217" t="str">
            <v>All Other</v>
          </cell>
        </row>
        <row r="218">
          <cell r="D218" t="str">
            <v>7440</v>
          </cell>
          <cell r="E218">
            <v>0</v>
          </cell>
          <cell r="G218" t="str">
            <v>All Other</v>
          </cell>
        </row>
        <row r="219">
          <cell r="D219" t="str">
            <v>7441</v>
          </cell>
          <cell r="E219">
            <v>1745733.35</v>
          </cell>
          <cell r="G219" t="str">
            <v>All Other</v>
          </cell>
        </row>
        <row r="220">
          <cell r="D220" t="str">
            <v>7442</v>
          </cell>
          <cell r="E220">
            <v>0</v>
          </cell>
          <cell r="G220" t="str">
            <v>All Other</v>
          </cell>
        </row>
        <row r="221">
          <cell r="D221" t="str">
            <v>7443</v>
          </cell>
          <cell r="E221">
            <v>0</v>
          </cell>
          <cell r="G221" t="str">
            <v>All Other</v>
          </cell>
        </row>
        <row r="222">
          <cell r="D222" t="str">
            <v>7445</v>
          </cell>
          <cell r="E222">
            <v>90058.87</v>
          </cell>
          <cell r="G222" t="str">
            <v>All Other</v>
          </cell>
        </row>
        <row r="223">
          <cell r="D223" t="str">
            <v>7446</v>
          </cell>
          <cell r="E223">
            <v>4891096.28</v>
          </cell>
          <cell r="G223" t="str">
            <v>All Other</v>
          </cell>
        </row>
        <row r="224">
          <cell r="D224" t="str">
            <v>7447</v>
          </cell>
          <cell r="E224">
            <v>60816.98</v>
          </cell>
          <cell r="G224" t="str">
            <v>All Other</v>
          </cell>
        </row>
        <row r="225">
          <cell r="D225" t="str">
            <v>7448</v>
          </cell>
          <cell r="E225">
            <v>1578538.59</v>
          </cell>
          <cell r="G225" t="str">
            <v>All Other</v>
          </cell>
        </row>
        <row r="226">
          <cell r="D226" t="str">
            <v>7449</v>
          </cell>
          <cell r="E226">
            <v>383885.96</v>
          </cell>
          <cell r="G226" t="str">
            <v>All Other</v>
          </cell>
        </row>
        <row r="227">
          <cell r="D227" t="str">
            <v>7450</v>
          </cell>
          <cell r="E227">
            <v>0</v>
          </cell>
          <cell r="G227" t="str">
            <v>All Other</v>
          </cell>
        </row>
        <row r="228">
          <cell r="D228" t="str">
            <v>7451</v>
          </cell>
          <cell r="E228">
            <v>8001.19</v>
          </cell>
          <cell r="G228" t="str">
            <v>All Other</v>
          </cell>
        </row>
        <row r="229">
          <cell r="D229" t="str">
            <v>7452</v>
          </cell>
          <cell r="E229">
            <v>0</v>
          </cell>
          <cell r="G229" t="str">
            <v>All Other</v>
          </cell>
        </row>
        <row r="230">
          <cell r="D230" t="str">
            <v>7453</v>
          </cell>
          <cell r="E230">
            <v>163759</v>
          </cell>
          <cell r="G230" t="str">
            <v>All Other</v>
          </cell>
        </row>
        <row r="231">
          <cell r="D231" t="str">
            <v>7454</v>
          </cell>
          <cell r="E231">
            <v>179667.92</v>
          </cell>
          <cell r="G231" t="str">
            <v>All Other</v>
          </cell>
        </row>
        <row r="232">
          <cell r="D232" t="str">
            <v>7455</v>
          </cell>
          <cell r="E232">
            <v>557525.06999999995</v>
          </cell>
          <cell r="G232" t="str">
            <v>All Other</v>
          </cell>
        </row>
        <row r="233">
          <cell r="D233" t="str">
            <v>7456</v>
          </cell>
          <cell r="E233">
            <v>0</v>
          </cell>
          <cell r="G233" t="str">
            <v>All Other</v>
          </cell>
        </row>
        <row r="234">
          <cell r="D234" t="str">
            <v>7457</v>
          </cell>
          <cell r="E234">
            <v>0</v>
          </cell>
          <cell r="G234" t="str">
            <v>All Other</v>
          </cell>
        </row>
        <row r="235">
          <cell r="D235" t="str">
            <v>7458</v>
          </cell>
          <cell r="E235">
            <v>0</v>
          </cell>
          <cell r="G235" t="str">
            <v>All Other</v>
          </cell>
        </row>
        <row r="236">
          <cell r="D236" t="str">
            <v>7459</v>
          </cell>
          <cell r="E236">
            <v>0</v>
          </cell>
          <cell r="G236" t="str">
            <v>All Other</v>
          </cell>
        </row>
        <row r="237">
          <cell r="D237" t="str">
            <v>7460</v>
          </cell>
          <cell r="E237">
            <v>0</v>
          </cell>
          <cell r="G237" t="str">
            <v>All Other</v>
          </cell>
        </row>
        <row r="238">
          <cell r="D238" t="str">
            <v>7461</v>
          </cell>
          <cell r="E238">
            <v>0</v>
          </cell>
          <cell r="G238" t="str">
            <v>All Other</v>
          </cell>
        </row>
        <row r="239">
          <cell r="D239" t="str">
            <v>7462</v>
          </cell>
          <cell r="E239">
            <v>0</v>
          </cell>
          <cell r="G239" t="str">
            <v>All Other</v>
          </cell>
        </row>
        <row r="240">
          <cell r="D240" t="str">
            <v>7463</v>
          </cell>
          <cell r="E240">
            <v>0</v>
          </cell>
          <cell r="G240" t="str">
            <v>All Other</v>
          </cell>
        </row>
        <row r="241">
          <cell r="D241" t="str">
            <v>7464</v>
          </cell>
          <cell r="E241">
            <v>0</v>
          </cell>
          <cell r="G241" t="str">
            <v>All Other</v>
          </cell>
        </row>
        <row r="242">
          <cell r="D242" t="str">
            <v>7465</v>
          </cell>
          <cell r="E242">
            <v>-138.79</v>
          </cell>
          <cell r="G242" t="str">
            <v>All Other</v>
          </cell>
        </row>
        <row r="243">
          <cell r="D243" t="str">
            <v>7466</v>
          </cell>
          <cell r="E243">
            <v>45517.9</v>
          </cell>
          <cell r="G243" t="str">
            <v>All Other</v>
          </cell>
        </row>
        <row r="244">
          <cell r="D244" t="str">
            <v>7489</v>
          </cell>
          <cell r="E244">
            <v>0</v>
          </cell>
          <cell r="G244" t="str">
            <v>All Other</v>
          </cell>
        </row>
        <row r="245">
          <cell r="D245" t="str">
            <v>7490</v>
          </cell>
          <cell r="E245">
            <v>0</v>
          </cell>
          <cell r="G245" t="str">
            <v>All Other</v>
          </cell>
        </row>
        <row r="246">
          <cell r="D246" t="str">
            <v>7491</v>
          </cell>
          <cell r="E246">
            <v>0</v>
          </cell>
          <cell r="G246" t="str">
            <v>All Other</v>
          </cell>
        </row>
        <row r="247">
          <cell r="D247" t="str">
            <v>7416</v>
          </cell>
          <cell r="E247">
            <v>519117.9</v>
          </cell>
          <cell r="G247" t="str">
            <v>All Other</v>
          </cell>
        </row>
        <row r="248">
          <cell r="D248" t="str">
            <v>7417</v>
          </cell>
          <cell r="E248">
            <v>0</v>
          </cell>
          <cell r="G248" t="str">
            <v>All Other</v>
          </cell>
        </row>
        <row r="249">
          <cell r="D249" t="str">
            <v>7364</v>
          </cell>
          <cell r="E249">
            <v>480000</v>
          </cell>
          <cell r="G249" t="str">
            <v>All Other</v>
          </cell>
        </row>
        <row r="250">
          <cell r="D250" t="str">
            <v>7368</v>
          </cell>
          <cell r="E250">
            <v>0</v>
          </cell>
          <cell r="G250" t="str">
            <v>All Other</v>
          </cell>
        </row>
        <row r="251">
          <cell r="D251" t="str">
            <v>7366</v>
          </cell>
          <cell r="E251">
            <v>61974.7</v>
          </cell>
          <cell r="G251" t="str">
            <v>All Other</v>
          </cell>
        </row>
        <row r="252">
          <cell r="D252" t="str">
            <v>7367</v>
          </cell>
          <cell r="E252">
            <v>6060.51</v>
          </cell>
          <cell r="G252" t="str">
            <v>All Other</v>
          </cell>
        </row>
        <row r="253">
          <cell r="D253" t="str">
            <v>7369</v>
          </cell>
          <cell r="E253">
            <v>625.80999999999995</v>
          </cell>
          <cell r="G253" t="str">
            <v>All Other</v>
          </cell>
        </row>
        <row r="255">
          <cell r="D255" t="str">
            <v>7511</v>
          </cell>
          <cell r="E255">
            <v>219820.01</v>
          </cell>
          <cell r="G255" t="str">
            <v>All Other</v>
          </cell>
        </row>
        <row r="256">
          <cell r="D256" t="str">
            <v>7512</v>
          </cell>
          <cell r="E256">
            <v>0</v>
          </cell>
          <cell r="G256" t="str">
            <v>All Other</v>
          </cell>
        </row>
        <row r="257">
          <cell r="D257" t="str">
            <v>7513</v>
          </cell>
          <cell r="E257">
            <v>122524</v>
          </cell>
          <cell r="G257" t="str">
            <v>All Other</v>
          </cell>
        </row>
        <row r="258">
          <cell r="D258" t="str">
            <v>7517</v>
          </cell>
          <cell r="E258">
            <v>0</v>
          </cell>
          <cell r="G258" t="str">
            <v>All Other</v>
          </cell>
        </row>
        <row r="259">
          <cell r="D259" t="str">
            <v>7521</v>
          </cell>
          <cell r="E259">
            <v>0</v>
          </cell>
          <cell r="G259" t="str">
            <v>All Other</v>
          </cell>
        </row>
        <row r="260">
          <cell r="D260" t="str">
            <v>7523</v>
          </cell>
          <cell r="E260">
            <v>0</v>
          </cell>
          <cell r="G260" t="str">
            <v>All Other</v>
          </cell>
        </row>
        <row r="261">
          <cell r="D261" t="str">
            <v>7524</v>
          </cell>
          <cell r="E261">
            <v>0</v>
          </cell>
          <cell r="G261" t="str">
            <v>All Other</v>
          </cell>
        </row>
        <row r="262">
          <cell r="D262" t="str">
            <v>7525</v>
          </cell>
          <cell r="E262">
            <v>-32701.58</v>
          </cell>
          <cell r="G262" t="str">
            <v>All Other</v>
          </cell>
        </row>
        <row r="263">
          <cell r="D263" t="str">
            <v>7561</v>
          </cell>
          <cell r="E263">
            <v>421247.49</v>
          </cell>
          <cell r="G263" t="str">
            <v>All Other</v>
          </cell>
        </row>
        <row r="264">
          <cell r="D264" t="str">
            <v>7562</v>
          </cell>
          <cell r="E264">
            <v>32233.49</v>
          </cell>
          <cell r="G264" t="str">
            <v>All Other</v>
          </cell>
        </row>
        <row r="265">
          <cell r="D265" t="str">
            <v>7563</v>
          </cell>
          <cell r="E265">
            <v>0</v>
          </cell>
          <cell r="G265" t="str">
            <v>All Other</v>
          </cell>
        </row>
        <row r="266">
          <cell r="D266" t="str">
            <v>7564</v>
          </cell>
          <cell r="E266">
            <v>0</v>
          </cell>
          <cell r="G266" t="str">
            <v>All Other</v>
          </cell>
        </row>
        <row r="267">
          <cell r="D267" t="str">
            <v>7565</v>
          </cell>
          <cell r="E267">
            <v>0</v>
          </cell>
          <cell r="G267" t="str">
            <v>All Other</v>
          </cell>
        </row>
        <row r="268">
          <cell r="D268" t="str">
            <v>7566</v>
          </cell>
          <cell r="E268">
            <v>0</v>
          </cell>
          <cell r="G268" t="str">
            <v>All Other</v>
          </cell>
        </row>
        <row r="269">
          <cell r="D269" t="str">
            <v>7567</v>
          </cell>
          <cell r="E269">
            <v>14616805.199999999</v>
          </cell>
          <cell r="G269" t="str">
            <v>All Other</v>
          </cell>
        </row>
        <row r="270">
          <cell r="D270" t="str">
            <v>7568</v>
          </cell>
          <cell r="E270">
            <v>33766681.170000002</v>
          </cell>
          <cell r="G270" t="str">
            <v>All Other</v>
          </cell>
        </row>
        <row r="271">
          <cell r="D271" t="str">
            <v>7433</v>
          </cell>
          <cell r="E271">
            <v>840197.33</v>
          </cell>
          <cell r="G271" t="str">
            <v>All Other</v>
          </cell>
        </row>
        <row r="272">
          <cell r="D272" t="str">
            <v>7651</v>
          </cell>
          <cell r="E272">
            <v>0</v>
          </cell>
          <cell r="G272" t="str">
            <v>All Other</v>
          </cell>
        </row>
        <row r="273">
          <cell r="D273" t="str">
            <v>7652</v>
          </cell>
          <cell r="E273">
            <v>131384.15</v>
          </cell>
          <cell r="G273" t="str">
            <v>All Other</v>
          </cell>
        </row>
        <row r="274">
          <cell r="D274" t="str">
            <v>7653</v>
          </cell>
          <cell r="E274">
            <v>0</v>
          </cell>
          <cell r="G274" t="str">
            <v>All Other</v>
          </cell>
        </row>
        <row r="275">
          <cell r="D275" t="str">
            <v>7654</v>
          </cell>
          <cell r="E275">
            <v>0</v>
          </cell>
          <cell r="G275" t="str">
            <v>All Other</v>
          </cell>
        </row>
        <row r="276">
          <cell r="D276" t="str">
            <v>7655</v>
          </cell>
          <cell r="E276">
            <v>0</v>
          </cell>
          <cell r="G276" t="str">
            <v>All Other</v>
          </cell>
        </row>
        <row r="277">
          <cell r="D277" t="str">
            <v>7656</v>
          </cell>
          <cell r="E277">
            <v>0</v>
          </cell>
          <cell r="G277" t="str">
            <v>All Other</v>
          </cell>
        </row>
        <row r="279">
          <cell r="D279" t="str">
            <v>8403</v>
          </cell>
          <cell r="E279">
            <v>40398549.270000003</v>
          </cell>
          <cell r="G279" t="str">
            <v>All Other</v>
          </cell>
        </row>
        <row r="280">
          <cell r="D280" t="str">
            <v>8404</v>
          </cell>
          <cell r="E280">
            <v>19820110.559999999</v>
          </cell>
          <cell r="G280" t="str">
            <v>All Other</v>
          </cell>
        </row>
        <row r="281">
          <cell r="D281" t="str">
            <v>8405</v>
          </cell>
          <cell r="E281">
            <v>0</v>
          </cell>
          <cell r="G281" t="str">
            <v>All Other</v>
          </cell>
        </row>
        <row r="282">
          <cell r="D282" t="str">
            <v>8407</v>
          </cell>
          <cell r="E282">
            <v>89572265.340000004</v>
          </cell>
          <cell r="G282" t="str">
            <v>All Other</v>
          </cell>
        </row>
        <row r="283">
          <cell r="D283" t="str">
            <v>8409</v>
          </cell>
          <cell r="E283">
            <v>0</v>
          </cell>
          <cell r="G283" t="str">
            <v>All Other</v>
          </cell>
        </row>
        <row r="284">
          <cell r="D284" t="str">
            <v>8406</v>
          </cell>
          <cell r="E284">
            <v>-192487907.15000001</v>
          </cell>
          <cell r="G284" t="str">
            <v>All Other</v>
          </cell>
        </row>
        <row r="285">
          <cell r="D285" t="str">
            <v>8608</v>
          </cell>
          <cell r="E285">
            <v>-38087728.979999997</v>
          </cell>
          <cell r="G285" t="str">
            <v>All Other</v>
          </cell>
        </row>
        <row r="286">
          <cell r="D286" t="str">
            <v>8408</v>
          </cell>
          <cell r="E286">
            <v>0</v>
          </cell>
          <cell r="G286" t="str">
            <v>All Other</v>
          </cell>
        </row>
        <row r="288">
          <cell r="D288" t="str">
            <v>8210</v>
          </cell>
          <cell r="E288">
            <v>0</v>
          </cell>
          <cell r="G288" t="str">
            <v>All Other</v>
          </cell>
        </row>
        <row r="289">
          <cell r="D289" t="str">
            <v>8211</v>
          </cell>
          <cell r="E289">
            <v>0</v>
          </cell>
          <cell r="G289" t="str">
            <v>All Other</v>
          </cell>
        </row>
        <row r="290">
          <cell r="D290" t="str">
            <v>8301</v>
          </cell>
          <cell r="E290">
            <v>0</v>
          </cell>
          <cell r="G290" t="str">
            <v>All Other</v>
          </cell>
        </row>
        <row r="291">
          <cell r="D291" t="str">
            <v>8302</v>
          </cell>
          <cell r="E291">
            <v>0</v>
          </cell>
          <cell r="G291" t="str">
            <v>All Other</v>
          </cell>
        </row>
        <row r="292">
          <cell r="D292" t="str">
            <v>8214</v>
          </cell>
          <cell r="E292">
            <v>0</v>
          </cell>
          <cell r="G292" t="str">
            <v>All Other</v>
          </cell>
        </row>
        <row r="293">
          <cell r="D293" t="str">
            <v>8215</v>
          </cell>
          <cell r="E293">
            <v>0</v>
          </cell>
          <cell r="G293" t="str">
            <v>All Other</v>
          </cell>
        </row>
        <row r="294">
          <cell r="D294" t="str">
            <v>8212</v>
          </cell>
          <cell r="E294">
            <v>0</v>
          </cell>
          <cell r="G294" t="str">
            <v>All Other</v>
          </cell>
        </row>
        <row r="295">
          <cell r="D295" t="str">
            <v>8213</v>
          </cell>
          <cell r="E295">
            <v>897258.99</v>
          </cell>
          <cell r="G295" t="str">
            <v>All Other</v>
          </cell>
        </row>
        <row r="296">
          <cell r="D296" t="str">
            <v>8224</v>
          </cell>
          <cell r="E296">
            <v>0</v>
          </cell>
          <cell r="G296" t="str">
            <v>All Other</v>
          </cell>
        </row>
        <row r="297">
          <cell r="D297" t="str">
            <v>8225</v>
          </cell>
          <cell r="E297">
            <v>0</v>
          </cell>
          <cell r="G297" t="str">
            <v>All Other</v>
          </cell>
        </row>
        <row r="298">
          <cell r="D298" t="str">
            <v>8207</v>
          </cell>
          <cell r="E298">
            <v>17893.71</v>
          </cell>
          <cell r="G298" t="str">
            <v>All Other</v>
          </cell>
        </row>
        <row r="299">
          <cell r="D299" t="str">
            <v>8201</v>
          </cell>
          <cell r="E299">
            <v>0</v>
          </cell>
          <cell r="G299" t="str">
            <v>All Other</v>
          </cell>
        </row>
        <row r="300">
          <cell r="D300" t="str">
            <v>8202</v>
          </cell>
          <cell r="E300">
            <v>30192378.18</v>
          </cell>
          <cell r="G300" t="str">
            <v>All Other</v>
          </cell>
        </row>
        <row r="301">
          <cell r="D301" t="str">
            <v>8203</v>
          </cell>
          <cell r="E301">
            <v>7597381.4100000001</v>
          </cell>
          <cell r="G301" t="str">
            <v>All Other</v>
          </cell>
        </row>
        <row r="302">
          <cell r="D302" t="str">
            <v>8204</v>
          </cell>
          <cell r="E302">
            <v>4907222.3899999997</v>
          </cell>
          <cell r="G302" t="str">
            <v>All Other</v>
          </cell>
        </row>
        <row r="303">
          <cell r="D303" t="str">
            <v>8401</v>
          </cell>
          <cell r="E303">
            <v>0</v>
          </cell>
          <cell r="G303" t="str">
            <v>All Other</v>
          </cell>
        </row>
        <row r="304">
          <cell r="D304" t="str">
            <v>8205</v>
          </cell>
          <cell r="E304">
            <v>0</v>
          </cell>
          <cell r="G304" t="str">
            <v>All Other</v>
          </cell>
        </row>
        <row r="306">
          <cell r="D306" t="str">
            <v>5622</v>
          </cell>
          <cell r="E306">
            <v>-113098.73</v>
          </cell>
          <cell r="G306" t="str">
            <v>All Other</v>
          </cell>
        </row>
        <row r="307">
          <cell r="D307" t="str">
            <v>5623</v>
          </cell>
          <cell r="E307">
            <v>0</v>
          </cell>
          <cell r="G307" t="str">
            <v>All Other</v>
          </cell>
        </row>
        <row r="308">
          <cell r="D308" t="str">
            <v>8216</v>
          </cell>
          <cell r="E308">
            <v>69855.210000000006</v>
          </cell>
          <cell r="G308" t="str">
            <v>All Other</v>
          </cell>
        </row>
        <row r="309">
          <cell r="D309" t="str">
            <v>8217</v>
          </cell>
          <cell r="E309">
            <v>0</v>
          </cell>
          <cell r="G309" t="str">
            <v>All Other</v>
          </cell>
        </row>
        <row r="310">
          <cell r="D310" t="str">
            <v>8220</v>
          </cell>
          <cell r="E310">
            <v>0</v>
          </cell>
          <cell r="G310" t="str">
            <v>All Other</v>
          </cell>
        </row>
        <row r="311">
          <cell r="D311" t="str">
            <v>8218</v>
          </cell>
          <cell r="E311">
            <v>0</v>
          </cell>
          <cell r="G311" t="str">
            <v>All Other</v>
          </cell>
        </row>
        <row r="312">
          <cell r="D312" t="str">
            <v>8223</v>
          </cell>
          <cell r="E312">
            <v>1849808.78</v>
          </cell>
          <cell r="G312" t="str">
            <v>All Other</v>
          </cell>
        </row>
        <row r="313">
          <cell r="D313" t="str">
            <v>8226</v>
          </cell>
          <cell r="E313">
            <v>6588945.0099999998</v>
          </cell>
          <cell r="G313" t="str">
            <v>All Other</v>
          </cell>
        </row>
        <row r="314">
          <cell r="D314" t="str">
            <v>8227</v>
          </cell>
          <cell r="E314">
            <v>0</v>
          </cell>
          <cell r="G314" t="str">
            <v>All Other</v>
          </cell>
        </row>
        <row r="315">
          <cell r="D315" t="str">
            <v>8605</v>
          </cell>
          <cell r="E315">
            <v>21797687.48</v>
          </cell>
          <cell r="G315" t="str">
            <v>All Other</v>
          </cell>
        </row>
        <row r="316">
          <cell r="D316" t="str">
            <v>8606</v>
          </cell>
          <cell r="E316">
            <v>5332773.57</v>
          </cell>
          <cell r="G316" t="str">
            <v>All Other</v>
          </cell>
        </row>
        <row r="317">
          <cell r="D317" t="str">
            <v>8607</v>
          </cell>
          <cell r="E317">
            <v>10957267.93</v>
          </cell>
          <cell r="G317" t="str">
            <v>All Other</v>
          </cell>
        </row>
        <row r="318">
          <cell r="D318" t="str">
            <v>8609</v>
          </cell>
          <cell r="E318">
            <v>0</v>
          </cell>
          <cell r="G318" t="str">
            <v>All Other</v>
          </cell>
        </row>
        <row r="320">
          <cell r="D320" t="str">
            <v>7514</v>
          </cell>
          <cell r="E320">
            <v>3363165.34</v>
          </cell>
          <cell r="G320" t="str">
            <v>Lease/Depreciation</v>
          </cell>
        </row>
        <row r="321">
          <cell r="D321" t="str">
            <v>7516</v>
          </cell>
          <cell r="E321">
            <v>1069461.5</v>
          </cell>
          <cell r="G321" t="str">
            <v>Lease/Depreciation</v>
          </cell>
        </row>
        <row r="322">
          <cell r="D322" t="str">
            <v>7518</v>
          </cell>
          <cell r="E322">
            <v>57229.41</v>
          </cell>
          <cell r="G322" t="str">
            <v>Lease/Depreciation</v>
          </cell>
        </row>
        <row r="323">
          <cell r="D323" t="str">
            <v>7519</v>
          </cell>
          <cell r="E323">
            <v>337474.24</v>
          </cell>
          <cell r="G323" t="str">
            <v>Lease/Depreciation</v>
          </cell>
        </row>
        <row r="324">
          <cell r="D324" t="str">
            <v>7520</v>
          </cell>
          <cell r="E324">
            <v>0</v>
          </cell>
          <cell r="G324" t="str">
            <v>Lease/Depreciation</v>
          </cell>
        </row>
        <row r="325">
          <cell r="D325" t="str">
            <v>7522</v>
          </cell>
          <cell r="E325">
            <v>0</v>
          </cell>
          <cell r="G325" t="str">
            <v>Lease/Depreciation</v>
          </cell>
        </row>
        <row r="326">
          <cell r="D326" t="str">
            <v>7526</v>
          </cell>
          <cell r="E326">
            <v>0</v>
          </cell>
          <cell r="G326" t="str">
            <v>Lease/Depreciation</v>
          </cell>
        </row>
        <row r="327">
          <cell r="D327" t="str">
            <v>7601</v>
          </cell>
          <cell r="E327">
            <v>630746.21</v>
          </cell>
          <cell r="G327" t="str">
            <v>Lease/Depreciation</v>
          </cell>
        </row>
        <row r="328">
          <cell r="D328" t="str">
            <v>7602</v>
          </cell>
          <cell r="E328">
            <v>267766.82</v>
          </cell>
          <cell r="G328" t="str">
            <v>Lease/Depreciation</v>
          </cell>
        </row>
        <row r="329">
          <cell r="D329" t="str">
            <v>7603</v>
          </cell>
          <cell r="E329">
            <v>2089.4299999999998</v>
          </cell>
          <cell r="G329" t="str">
            <v>Lease/Depreciation</v>
          </cell>
        </row>
        <row r="330">
          <cell r="D330" t="str">
            <v>7604</v>
          </cell>
          <cell r="E330">
            <v>0</v>
          </cell>
          <cell r="G330" t="str">
            <v>Lease/Depreciation</v>
          </cell>
        </row>
        <row r="331">
          <cell r="D331" t="str">
            <v>7605</v>
          </cell>
          <cell r="E331">
            <v>17298656.57</v>
          </cell>
          <cell r="G331" t="str">
            <v>Lease/Depreciation</v>
          </cell>
        </row>
        <row r="332">
          <cell r="D332" t="str">
            <v>7606</v>
          </cell>
          <cell r="E332">
            <v>0</v>
          </cell>
          <cell r="G332" t="str">
            <v>Lease/Depreciation</v>
          </cell>
        </row>
        <row r="333">
          <cell r="D333" t="str">
            <v>7607</v>
          </cell>
          <cell r="E333">
            <v>206653.16</v>
          </cell>
          <cell r="G333" t="str">
            <v>Lease/Depreciation</v>
          </cell>
        </row>
        <row r="334">
          <cell r="D334" t="str">
            <v>7608</v>
          </cell>
          <cell r="E334">
            <v>0</v>
          </cell>
          <cell r="G334" t="str">
            <v>Lease/Depreciation</v>
          </cell>
        </row>
        <row r="335">
          <cell r="D335" t="str">
            <v>7609</v>
          </cell>
          <cell r="E335">
            <v>0</v>
          </cell>
          <cell r="G335" t="str">
            <v>Lease/Depreciation</v>
          </cell>
        </row>
        <row r="336">
          <cell r="D336" t="str">
            <v>7610</v>
          </cell>
          <cell r="E336">
            <v>0</v>
          </cell>
          <cell r="G336" t="str">
            <v>Lease/Depreciation</v>
          </cell>
        </row>
        <row r="337">
          <cell r="D337" t="str">
            <v>7613</v>
          </cell>
          <cell r="E337">
            <v>0</v>
          </cell>
          <cell r="G337" t="str">
            <v>Lease/Depreciation</v>
          </cell>
        </row>
        <row r="340">
          <cell r="B340" t="str">
            <v>MANAGEMENT OFFICES</v>
          </cell>
          <cell r="C340" t="str">
            <v>Descendants([Department].[MOF], ,LEAVES)</v>
          </cell>
        </row>
        <row r="341">
          <cell r="B341" t="str">
            <v>CFO</v>
          </cell>
          <cell r="C341" t="str">
            <v>Descendants([Department].[005], ,LEAVES), [Department].[638], [Department].[122], [Department].[123]</v>
          </cell>
        </row>
        <row r="342">
          <cell r="B342" t="str">
            <v>CGC</v>
          </cell>
          <cell r="C342" t="str">
            <v>Descendants([Department].[006], ,LEAVES), [Department].[611], [Department].[612], [Department].[616], [Department].[617]</v>
          </cell>
        </row>
        <row r="343">
          <cell r="B343" t="str">
            <v>GENERAL MANAGEMENT EXPENSES</v>
          </cell>
          <cell r="C343" t="str">
            <v>Descendants([Department].[007], ,LEAVES)</v>
          </cell>
        </row>
        <row r="344">
          <cell r="B344" t="str">
            <v>CEO</v>
          </cell>
          <cell r="C344" t="str">
            <v>Descendants([Department].[048], ,LEAVES), [Department].[481]</v>
          </cell>
        </row>
        <row r="345">
          <cell r="B345" t="str">
            <v>CMO</v>
          </cell>
          <cell r="C345" t="str">
            <v>Descendants([Department].[066], ,LEAVES), [Department].[667]</v>
          </cell>
        </row>
        <row r="346">
          <cell r="B346" t="str">
            <v>SALES AND MARKETING</v>
          </cell>
          <cell r="C346" t="str">
            <v>Descendants([Department].[015], ,LEAVES), [Department].[243]</v>
          </cell>
        </row>
        <row r="347">
          <cell r="B347" t="str">
            <v>PRODUCT STRATEGY AND DEVELOPMENT</v>
          </cell>
          <cell r="C347" t="str">
            <v>Descendants([Department].[068], ,LEAVES), [Department].[686]</v>
          </cell>
        </row>
        <row r="348">
          <cell r="B348" t="str">
            <v>PROVIDER NETWORK SERVICES</v>
          </cell>
          <cell r="C348" t="str">
            <v>Descendants([Department].[PROVIDER NETWORK SERVICES], ,LEAVES)</v>
          </cell>
        </row>
        <row r="349">
          <cell r="B349" t="str">
            <v>COO</v>
          </cell>
          <cell r="C349" t="str">
            <v>Descendants([Department].[045], ,LEAVES), [Department].[442], [Department].[444], [Department].[445]</v>
          </cell>
        </row>
        <row r="350">
          <cell r="B350" t="str">
            <v>REGIONAL MARKETS</v>
          </cell>
          <cell r="C350" t="str">
            <v>Descendants([Department].[047], ,LEAVES), [Department].[157], [Department].[246]</v>
          </cell>
        </row>
        <row r="351">
          <cell r="B351" t="str">
            <v>HPI</v>
          </cell>
          <cell r="C351" t="str">
            <v>Descendants([Department].[HPI], ,LEAVES)</v>
          </cell>
        </row>
        <row r="352">
          <cell r="B352" t="str">
            <v>CHRO</v>
          </cell>
          <cell r="C352" t="str">
            <v>Descendants([Department].[630], ,LEAVES)</v>
          </cell>
        </row>
        <row r="353">
          <cell r="B353" t="str">
            <v>CIO</v>
          </cell>
          <cell r="C353" t="str">
            <v>Descendants([Department].[004], ,LEAVES), [Department].[450]</v>
          </cell>
        </row>
        <row r="354">
          <cell r="B354" t="str">
            <v>Unspecified</v>
          </cell>
          <cell r="C354" t="str">
            <v>[Department].[000]</v>
          </cell>
        </row>
        <row r="2570">
          <cell r="Y2570" t="str">
            <v>all403</v>
          </cell>
          <cell r="Z2570" t="str">
            <v>all</v>
          </cell>
          <cell r="AA2570" t="str">
            <v>403</v>
          </cell>
          <cell r="AB2570" t="str">
            <v>Claims Processing</v>
          </cell>
          <cell r="AC2570" t="str">
            <v>all</v>
          </cell>
        </row>
        <row r="2571">
          <cell r="Y2571" t="str">
            <v>all711</v>
          </cell>
          <cell r="Z2571" t="str">
            <v>all</v>
          </cell>
          <cell r="AA2571" t="str">
            <v>711</v>
          </cell>
          <cell r="AB2571" t="str">
            <v>HPI/MEDWATCH</v>
          </cell>
          <cell r="AC2571" t="str">
            <v>all</v>
          </cell>
        </row>
        <row r="2572">
          <cell r="Y2572" t="str">
            <v>all431</v>
          </cell>
          <cell r="Z2572" t="str">
            <v>all</v>
          </cell>
          <cell r="AA2572" t="str">
            <v>431</v>
          </cell>
          <cell r="AB2572" t="str">
            <v>Claims Processing</v>
          </cell>
          <cell r="AC2572" t="str">
            <v>all</v>
          </cell>
        </row>
        <row r="2573">
          <cell r="Y2573" t="str">
            <v/>
          </cell>
          <cell r="Z2573"/>
          <cell r="AA2573"/>
          <cell r="AB2573"/>
        </row>
        <row r="2574">
          <cell r="Y2574"/>
          <cell r="Z2574"/>
          <cell r="AA2574"/>
          <cell r="AB2574"/>
          <cell r="AC2574"/>
        </row>
        <row r="2575">
          <cell r="Z2575"/>
          <cell r="AA2575"/>
          <cell r="AB2575"/>
        </row>
        <row r="2576">
          <cell r="Z2576"/>
          <cell r="AA2576"/>
          <cell r="AB2576"/>
        </row>
        <row r="2577">
          <cell r="Z2577"/>
          <cell r="AA2577"/>
          <cell r="AB2577"/>
        </row>
        <row r="2578">
          <cell r="Z2578"/>
          <cell r="AA2578"/>
          <cell r="AB2578"/>
        </row>
        <row r="2579">
          <cell r="Z2579"/>
          <cell r="AA2579"/>
          <cell r="AB2579"/>
        </row>
        <row r="2580">
          <cell r="Z2580"/>
          <cell r="AA2580"/>
          <cell r="AB2580"/>
        </row>
        <row r="2581">
          <cell r="Z2581"/>
          <cell r="AA2581"/>
          <cell r="AB2581"/>
        </row>
        <row r="2582">
          <cell r="Z2582"/>
          <cell r="AA2582"/>
          <cell r="AB2582"/>
        </row>
        <row r="2583">
          <cell r="Z2583"/>
          <cell r="AA2583"/>
          <cell r="AB2583"/>
        </row>
        <row r="2584">
          <cell r="Z2584"/>
          <cell r="AA2584"/>
          <cell r="AB2584"/>
        </row>
        <row r="2585">
          <cell r="Z2585"/>
          <cell r="AA2585"/>
          <cell r="AB2585"/>
        </row>
        <row r="2586">
          <cell r="Z2586"/>
          <cell r="AA2586"/>
          <cell r="AB2586"/>
        </row>
        <row r="2587">
          <cell r="Y2587" t="str">
            <v>all419</v>
          </cell>
          <cell r="Z2587" t="str">
            <v>all</v>
          </cell>
          <cell r="AA2587" t="str">
            <v>419</v>
          </cell>
          <cell r="AB2587" t="str">
            <v>IT Projects</v>
          </cell>
          <cell r="AC2587" t="str">
            <v>all</v>
          </cell>
        </row>
        <row r="2588">
          <cell r="Y2588" t="str">
            <v>all409</v>
          </cell>
          <cell r="Z2588" t="str">
            <v>all</v>
          </cell>
          <cell r="AA2588" t="str">
            <v>409</v>
          </cell>
          <cell r="AB2588" t="str">
            <v>NTT Core Services Support</v>
          </cell>
          <cell r="AC2588" t="str">
            <v>all</v>
          </cell>
        </row>
        <row r="2589">
          <cell r="Y2589" t="str">
            <v>7316428</v>
          </cell>
          <cell r="Z2589" t="str">
            <v>7316</v>
          </cell>
          <cell r="AA2589" t="str">
            <v>428</v>
          </cell>
          <cell r="AB2589" t="str">
            <v>NTTCore Services Support</v>
          </cell>
          <cell r="AC2589" t="str">
            <v>7316</v>
          </cell>
        </row>
        <row r="2590">
          <cell r="Y2590" t="str">
            <v>7316638</v>
          </cell>
          <cell r="Z2590" t="str">
            <v>7316</v>
          </cell>
          <cell r="AA2590" t="str">
            <v>638</v>
          </cell>
          <cell r="AB2590" t="str">
            <v>NTT Core Services Support</v>
          </cell>
          <cell r="AC2590" t="str">
            <v>7316</v>
          </cell>
        </row>
        <row r="2591">
          <cell r="Y2591" t="str">
            <v>all450</v>
          </cell>
          <cell r="Z2591" t="str">
            <v>all</v>
          </cell>
          <cell r="AA2591" t="str">
            <v>450</v>
          </cell>
          <cell r="AB2591" t="str">
            <v>IT Projects</v>
          </cell>
          <cell r="AC2591" t="str">
            <v>all</v>
          </cell>
        </row>
        <row r="2592">
          <cell r="Y2592" t="str">
            <v>7316413</v>
          </cell>
          <cell r="Z2592" t="str">
            <v>7316</v>
          </cell>
          <cell r="AA2592" t="str">
            <v>413</v>
          </cell>
          <cell r="AB2592" t="str">
            <v>NTT Core Services Support</v>
          </cell>
          <cell r="AC2592" t="str">
            <v>7316</v>
          </cell>
        </row>
        <row r="2593">
          <cell r="Y2593" t="str">
            <v>7316429</v>
          </cell>
          <cell r="Z2593" t="str">
            <v>7316</v>
          </cell>
          <cell r="AA2593" t="str">
            <v>429</v>
          </cell>
          <cell r="AB2593" t="str">
            <v>NTT Core Services Support</v>
          </cell>
          <cell r="AC2593" t="str">
            <v>7316</v>
          </cell>
        </row>
        <row r="2594">
          <cell r="Y2594" t="str">
            <v>7316304</v>
          </cell>
          <cell r="Z2594" t="str">
            <v>7316</v>
          </cell>
          <cell r="AA2594" t="str">
            <v>304</v>
          </cell>
          <cell r="AB2594" t="str">
            <v>NTT Core Services Support</v>
          </cell>
          <cell r="AC2594" t="str">
            <v>7316</v>
          </cell>
        </row>
        <row r="2595">
          <cell r="Y2595" t="str">
            <v>7316701</v>
          </cell>
          <cell r="Z2595" t="str">
            <v>7316</v>
          </cell>
          <cell r="AA2595" t="str">
            <v>701</v>
          </cell>
          <cell r="AB2595" t="str">
            <v>NTT Core Services Support</v>
          </cell>
          <cell r="AC2595" t="str">
            <v>7316</v>
          </cell>
        </row>
        <row r="2596">
          <cell r="Y2596" t="str">
            <v>8212684</v>
          </cell>
          <cell r="Z2596" t="str">
            <v>8212</v>
          </cell>
          <cell r="AA2596" t="str">
            <v>684</v>
          </cell>
          <cell r="AB2596" t="str">
            <v>Intermediary Fees</v>
          </cell>
          <cell r="AC2596" t="str">
            <v>8212</v>
          </cell>
        </row>
        <row r="2597">
          <cell r="Y2597" t="str">
            <v>8213684</v>
          </cell>
          <cell r="Z2597" t="str">
            <v>8213</v>
          </cell>
          <cell r="AA2597" t="str">
            <v>684</v>
          </cell>
          <cell r="AB2597" t="str">
            <v>Intermediary Fees</v>
          </cell>
          <cell r="AC2597" t="str">
            <v>8213</v>
          </cell>
        </row>
        <row r="2598">
          <cell r="Y2598" t="str">
            <v>8214684</v>
          </cell>
          <cell r="Z2598" t="str">
            <v>8214</v>
          </cell>
          <cell r="AA2598" t="str">
            <v>684</v>
          </cell>
          <cell r="AB2598" t="str">
            <v>Intermediary Fees</v>
          </cell>
          <cell r="AC2598" t="str">
            <v>8214</v>
          </cell>
        </row>
        <row r="2599">
          <cell r="Y2599" t="str">
            <v>8215684</v>
          </cell>
          <cell r="Z2599" t="str">
            <v>8215</v>
          </cell>
          <cell r="AA2599" t="str">
            <v>684</v>
          </cell>
          <cell r="AB2599" t="str">
            <v>Intermediary Fees</v>
          </cell>
          <cell r="AC2599" t="str">
            <v>8215</v>
          </cell>
        </row>
        <row r="2600">
          <cell r="Y2600" t="str">
            <v>8212701</v>
          </cell>
          <cell r="Z2600" t="str">
            <v>8212</v>
          </cell>
          <cell r="AA2600" t="str">
            <v>701</v>
          </cell>
          <cell r="AB2600" t="str">
            <v>Intermediary Fees</v>
          </cell>
          <cell r="AC2600" t="str">
            <v>8212</v>
          </cell>
        </row>
        <row r="2601">
          <cell r="Y2601" t="str">
            <v>8213701</v>
          </cell>
          <cell r="Z2601" t="str">
            <v>8213</v>
          </cell>
          <cell r="AA2601" t="str">
            <v>701</v>
          </cell>
          <cell r="AB2601" t="str">
            <v>Intermediary Fees</v>
          </cell>
          <cell r="AC2601" t="str">
            <v>8213</v>
          </cell>
        </row>
        <row r="2602">
          <cell r="Y2602" t="str">
            <v>8214701</v>
          </cell>
          <cell r="Z2602" t="str">
            <v>8214</v>
          </cell>
          <cell r="AA2602" t="str">
            <v>701</v>
          </cell>
          <cell r="AB2602" t="str">
            <v>Intermediary Fees</v>
          </cell>
          <cell r="AC2602" t="str">
            <v>8214</v>
          </cell>
        </row>
        <row r="2603">
          <cell r="Y2603" t="str">
            <v>8215701</v>
          </cell>
          <cell r="Z2603" t="str">
            <v>8215</v>
          </cell>
          <cell r="AA2603" t="str">
            <v>701</v>
          </cell>
          <cell r="AB2603" t="str">
            <v>Intermediary Fees</v>
          </cell>
          <cell r="AC2603" t="str">
            <v>8215</v>
          </cell>
        </row>
        <row r="2604">
          <cell r="Y2604" t="str">
            <v>8223701</v>
          </cell>
          <cell r="Z2604" t="str">
            <v>8223</v>
          </cell>
          <cell r="AA2604" t="str">
            <v>701</v>
          </cell>
          <cell r="AB2604" t="str">
            <v>Intermediary Fees</v>
          </cell>
          <cell r="AC2604" t="str">
            <v>8223</v>
          </cell>
        </row>
        <row r="2605">
          <cell r="Y2605" t="str">
            <v>8226701</v>
          </cell>
          <cell r="Z2605" t="str">
            <v>8226</v>
          </cell>
          <cell r="AA2605" t="str">
            <v>701</v>
          </cell>
          <cell r="AB2605" t="str">
            <v>Intermediary Fees</v>
          </cell>
          <cell r="AC2605" t="str">
            <v>8226</v>
          </cell>
        </row>
        <row r="2606">
          <cell r="Y2606" t="str">
            <v>7318701</v>
          </cell>
          <cell r="Z2606" t="str">
            <v>7318</v>
          </cell>
          <cell r="AA2606" t="str">
            <v>701</v>
          </cell>
          <cell r="AB2606" t="str">
            <v>AUDIT AND PURCHASED SERVICES</v>
          </cell>
          <cell r="AC2606" t="str">
            <v>7318</v>
          </cell>
        </row>
        <row r="2607">
          <cell r="Y2607" t="str">
            <v>7318684</v>
          </cell>
          <cell r="Z2607" t="str">
            <v>7318</v>
          </cell>
          <cell r="AA2607" t="str">
            <v>684</v>
          </cell>
          <cell r="AB2607" t="str">
            <v>AUDIT AND PURCHASED SERVICES</v>
          </cell>
          <cell r="AC2607" t="str">
            <v>7318</v>
          </cell>
        </row>
        <row r="2608">
          <cell r="Y2608" t="str">
            <v>all430</v>
          </cell>
          <cell r="Z2608" t="str">
            <v>all</v>
          </cell>
          <cell r="AA2608" t="str">
            <v>430</v>
          </cell>
          <cell r="AB2608" t="str">
            <v>Intermediary Fees</v>
          </cell>
          <cell r="AC2608" t="str">
            <v>all</v>
          </cell>
        </row>
        <row r="2609">
          <cell r="Y2609" t="str">
            <v>8216426</v>
          </cell>
          <cell r="Z2609" t="str">
            <v>8216</v>
          </cell>
          <cell r="AA2609" t="str">
            <v>426</v>
          </cell>
          <cell r="AB2609" t="str">
            <v>Intermediary Fees</v>
          </cell>
          <cell r="AC2609" t="str">
            <v>8216</v>
          </cell>
        </row>
        <row r="2610">
          <cell r="Y2610" t="str">
            <v>8217426</v>
          </cell>
          <cell r="Z2610" t="str">
            <v>8217</v>
          </cell>
          <cell r="AA2610" t="str">
            <v>426</v>
          </cell>
          <cell r="AB2610" t="str">
            <v>Intermediary Fees</v>
          </cell>
          <cell r="AC2610" t="str">
            <v>8217</v>
          </cell>
        </row>
        <row r="2611">
          <cell r="Y2611" t="str">
            <v>8218701</v>
          </cell>
          <cell r="Z2611" t="str">
            <v>8218</v>
          </cell>
          <cell r="AA2611" t="str">
            <v>701</v>
          </cell>
          <cell r="AB2611" t="str">
            <v>Intermediary Fees</v>
          </cell>
          <cell r="AC2611" t="str">
            <v>8218</v>
          </cell>
        </row>
        <row r="2612">
          <cell r="Y2612" t="str">
            <v>8213426</v>
          </cell>
          <cell r="Z2612" t="str">
            <v>8213</v>
          </cell>
          <cell r="AA2612" t="str">
            <v>426</v>
          </cell>
          <cell r="AB2612" t="str">
            <v>Intermediary Fees</v>
          </cell>
          <cell r="AC2612" t="str">
            <v>8213</v>
          </cell>
        </row>
        <row r="2613">
          <cell r="Y2613" t="str">
            <v>7317701</v>
          </cell>
          <cell r="Z2613" t="str">
            <v>7317</v>
          </cell>
          <cell r="AA2613" t="str">
            <v>701</v>
          </cell>
          <cell r="AB2613" t="str">
            <v>Other Contracted Expenses (Behavioral Health)</v>
          </cell>
        </row>
        <row r="2614">
          <cell r="Z2614"/>
          <cell r="AA2614"/>
          <cell r="AB2614"/>
        </row>
        <row r="2615">
          <cell r="Z2615"/>
          <cell r="AA2615"/>
          <cell r="AB2615"/>
        </row>
        <row r="2616">
          <cell r="Z2616"/>
          <cell r="AA2616"/>
          <cell r="AB2616"/>
        </row>
        <row r="2617">
          <cell r="Z2617"/>
          <cell r="AA2617"/>
          <cell r="AB2617"/>
        </row>
        <row r="2618">
          <cell r="Y2618" t="str">
            <v>8220701</v>
          </cell>
          <cell r="Z2618" t="str">
            <v>8220</v>
          </cell>
          <cell r="AA2618" t="str">
            <v>701</v>
          </cell>
          <cell r="AB2618" t="str">
            <v>All Other</v>
          </cell>
          <cell r="AC2618" t="str">
            <v>8220</v>
          </cell>
        </row>
        <row r="2619">
          <cell r="Z2619"/>
          <cell r="AA2619"/>
          <cell r="AB2619"/>
        </row>
        <row r="2620">
          <cell r="Y2620" t="str">
            <v>7433701</v>
          </cell>
          <cell r="Z2620" t="str">
            <v>7433</v>
          </cell>
          <cell r="AA2620" t="str">
            <v>701</v>
          </cell>
          <cell r="AB2620" t="str">
            <v>Insurance Department Fees</v>
          </cell>
          <cell r="AC2620" t="str">
            <v>7433</v>
          </cell>
        </row>
        <row r="2621">
          <cell r="Y2621" t="str">
            <v>7567701</v>
          </cell>
          <cell r="Z2621" t="str">
            <v>7567</v>
          </cell>
          <cell r="AA2621" t="str">
            <v>701</v>
          </cell>
          <cell r="AB2621" t="str">
            <v>Premium/Assessment Taxes</v>
          </cell>
          <cell r="AC2621" t="str">
            <v>7567</v>
          </cell>
        </row>
        <row r="2622">
          <cell r="Y2622" t="str">
            <v>7568701</v>
          </cell>
          <cell r="Z2622" t="str">
            <v>7568</v>
          </cell>
          <cell r="AA2622" t="str">
            <v>701</v>
          </cell>
          <cell r="AB2622" t="str">
            <v>Premium/Assessment Taxes</v>
          </cell>
          <cell r="AC2622" t="str">
            <v>7568</v>
          </cell>
        </row>
        <row r="2623">
          <cell r="Y2623" t="str">
            <v>7569701</v>
          </cell>
          <cell r="Z2623" t="str">
            <v>7569</v>
          </cell>
          <cell r="AA2623" t="str">
            <v>701</v>
          </cell>
          <cell r="AB2623" t="str">
            <v>Premium/Assessment Taxes</v>
          </cell>
          <cell r="AC2623" t="str">
            <v>7569</v>
          </cell>
        </row>
        <row r="2624">
          <cell r="Z2624"/>
          <cell r="AA2624"/>
          <cell r="AB2624"/>
        </row>
        <row r="2625">
          <cell r="Y2625" t="str">
            <v>all670</v>
          </cell>
          <cell r="Z2625" t="str">
            <v>all</v>
          </cell>
          <cell r="AA2625" t="str">
            <v>670</v>
          </cell>
          <cell r="AB2625" t="str">
            <v>Disease Management Vended Programs</v>
          </cell>
          <cell r="AC2625" t="str">
            <v>all</v>
          </cell>
        </row>
        <row r="2626">
          <cell r="Y2626" t="str">
            <v>all671</v>
          </cell>
          <cell r="Z2626" t="str">
            <v>all</v>
          </cell>
          <cell r="AA2626" t="str">
            <v>671</v>
          </cell>
          <cell r="AB2626" t="str">
            <v>Disease Management Vended Programs</v>
          </cell>
          <cell r="AC2626" t="str">
            <v>all</v>
          </cell>
        </row>
        <row r="2627">
          <cell r="Y2627" t="str">
            <v>all680</v>
          </cell>
          <cell r="Z2627" t="str">
            <v>all</v>
          </cell>
          <cell r="AA2627" t="str">
            <v>680</v>
          </cell>
          <cell r="AB2627" t="str">
            <v>Disease Management Vended Programs</v>
          </cell>
          <cell r="AC2627" t="str">
            <v>all</v>
          </cell>
        </row>
        <row r="2628">
          <cell r="Y2628" t="str">
            <v>all688</v>
          </cell>
          <cell r="Z2628" t="str">
            <v>all</v>
          </cell>
          <cell r="AA2628" t="str">
            <v>688</v>
          </cell>
          <cell r="AB2628" t="str">
            <v>Disease Management Vended Programs</v>
          </cell>
          <cell r="AC2628" t="str">
            <v>all</v>
          </cell>
        </row>
        <row r="2629">
          <cell r="Z2629"/>
          <cell r="AA2629"/>
          <cell r="AB2629"/>
        </row>
        <row r="2630">
          <cell r="Y2630" t="str">
            <v>all669</v>
          </cell>
          <cell r="Z2630" t="str">
            <v>all</v>
          </cell>
          <cell r="AA2630" t="str">
            <v>669</v>
          </cell>
          <cell r="AB2630" t="str">
            <v>Other Contracted Expenses (Behavioral Health)</v>
          </cell>
          <cell r="AC2630" t="str">
            <v>all</v>
          </cell>
        </row>
        <row r="2631">
          <cell r="Y2631" t="str">
            <v>7421156</v>
          </cell>
          <cell r="Z2631" t="str">
            <v>7421</v>
          </cell>
          <cell r="AA2631" t="str">
            <v>156</v>
          </cell>
          <cell r="AB2631" t="str">
            <v>Broker Commission</v>
          </cell>
          <cell r="AC2631" t="str">
            <v>7421</v>
          </cell>
        </row>
        <row r="2632">
          <cell r="Y2632" t="str">
            <v>7421155</v>
          </cell>
          <cell r="Z2632" t="str">
            <v>7421</v>
          </cell>
          <cell r="AA2632" t="str">
            <v>155</v>
          </cell>
          <cell r="AB2632" t="str">
            <v>Broker Commission</v>
          </cell>
          <cell r="AC2632" t="str">
            <v>7421</v>
          </cell>
        </row>
        <row r="2633">
          <cell r="Y2633" t="str">
            <v>7421701</v>
          </cell>
          <cell r="Z2633" t="str">
            <v>7421</v>
          </cell>
          <cell r="AA2633" t="str">
            <v>701</v>
          </cell>
          <cell r="AB2633" t="str">
            <v>Broker Commission</v>
          </cell>
          <cell r="AC2633" t="str">
            <v>7421</v>
          </cell>
        </row>
        <row r="2634">
          <cell r="Y2634" t="str">
            <v>7421103</v>
          </cell>
          <cell r="Z2634" t="str">
            <v>7421</v>
          </cell>
          <cell r="AA2634" t="str">
            <v>103</v>
          </cell>
          <cell r="AB2634" t="str">
            <v>Broker Commission</v>
          </cell>
          <cell r="AC2634" t="str">
            <v>7421</v>
          </cell>
        </row>
        <row r="2635">
          <cell r="Y2635" t="str">
            <v>7421000</v>
          </cell>
          <cell r="Z2635" t="str">
            <v>7421</v>
          </cell>
          <cell r="AA2635" t="str">
            <v>000</v>
          </cell>
          <cell r="AB2635" t="str">
            <v>Broker Commission</v>
          </cell>
          <cell r="AC2635" t="str">
            <v>7421</v>
          </cell>
        </row>
        <row r="2636">
          <cell r="Y2636" t="str">
            <v>7422156</v>
          </cell>
          <cell r="Z2636" t="str">
            <v>7422</v>
          </cell>
          <cell r="AA2636" t="str">
            <v>156</v>
          </cell>
          <cell r="AB2636" t="str">
            <v>Broker Bonus</v>
          </cell>
          <cell r="AC2636" t="str">
            <v>7422</v>
          </cell>
        </row>
        <row r="2637">
          <cell r="Z2637"/>
          <cell r="AA2637"/>
          <cell r="AB2637"/>
        </row>
        <row r="2638">
          <cell r="Z2638"/>
          <cell r="AA2638"/>
          <cell r="AB2638"/>
        </row>
        <row r="2639">
          <cell r="Z2639"/>
          <cell r="AA2639"/>
          <cell r="AB2639"/>
        </row>
        <row r="2640">
          <cell r="Z2640"/>
          <cell r="AA2640"/>
          <cell r="AB2640"/>
        </row>
        <row r="2641">
          <cell r="Y2641"/>
          <cell r="Z2641"/>
          <cell r="AA2641"/>
          <cell r="AB2641"/>
          <cell r="AC2641"/>
        </row>
        <row r="2642">
          <cell r="Y2642" t="str">
            <v>all711</v>
          </cell>
          <cell r="Z2642" t="str">
            <v>all</v>
          </cell>
          <cell r="AA2642" t="str">
            <v>711</v>
          </cell>
          <cell r="AB2642" t="str">
            <v>HPI/MEDWATCH</v>
          </cell>
          <cell r="AC2642" t="str">
            <v>all</v>
          </cell>
        </row>
        <row r="2643">
          <cell r="Y2643"/>
          <cell r="Z2643"/>
          <cell r="AA2643"/>
          <cell r="AB2643"/>
          <cell r="AC2643"/>
        </row>
        <row r="2644">
          <cell r="Y2644"/>
          <cell r="Z2644"/>
          <cell r="AA2644"/>
          <cell r="AB2644"/>
          <cell r="AC2644"/>
        </row>
        <row r="2645">
          <cell r="Y2645" t="str">
            <v>all451</v>
          </cell>
          <cell r="Z2645" t="str">
            <v>all</v>
          </cell>
          <cell r="AA2645" t="str">
            <v>451</v>
          </cell>
          <cell r="AB2645" t="str">
            <v>ICD-10</v>
          </cell>
          <cell r="AC2645" t="str">
            <v>all</v>
          </cell>
        </row>
        <row r="2646">
          <cell r="Y2646" t="str">
            <v>all408</v>
          </cell>
          <cell r="Z2646" t="str">
            <v>all</v>
          </cell>
          <cell r="AA2646" t="str">
            <v>408</v>
          </cell>
          <cell r="AB2646" t="str">
            <v>IT Projects</v>
          </cell>
          <cell r="AC2646" t="str">
            <v>all</v>
          </cell>
        </row>
        <row r="2647">
          <cell r="Y2647" t="str">
            <v>all418</v>
          </cell>
          <cell r="Z2647" t="str">
            <v>all</v>
          </cell>
          <cell r="AA2647" t="str">
            <v>418</v>
          </cell>
          <cell r="AB2647" t="str">
            <v>IT Projects</v>
          </cell>
          <cell r="AC2647" t="str">
            <v>all</v>
          </cell>
        </row>
        <row r="2648">
          <cell r="Y2648" t="str">
            <v>all412</v>
          </cell>
          <cell r="Z2648" t="str">
            <v>all</v>
          </cell>
          <cell r="AA2648" t="str">
            <v>412</v>
          </cell>
          <cell r="AB2648" t="str">
            <v>IT Projects</v>
          </cell>
          <cell r="AC2648" t="str">
            <v>all</v>
          </cell>
        </row>
        <row r="2649">
          <cell r="Y2649" t="str">
            <v>7316426</v>
          </cell>
          <cell r="Z2649" t="str">
            <v>7316</v>
          </cell>
          <cell r="AA2649" t="str">
            <v>426</v>
          </cell>
          <cell r="AB2649" t="str">
            <v>IT Projects</v>
          </cell>
          <cell r="AC2649" t="str">
            <v>7316</v>
          </cell>
        </row>
        <row r="2650">
          <cell r="Y2650" t="str">
            <v>7312219</v>
          </cell>
          <cell r="Z2650" t="str">
            <v>7312</v>
          </cell>
          <cell r="AA2650" t="str">
            <v>219</v>
          </cell>
          <cell r="AB2650" t="str">
            <v>Audited Contingency Based Claims Recoveries</v>
          </cell>
          <cell r="AC2650" t="str">
            <v>7312</v>
          </cell>
        </row>
        <row r="2651">
          <cell r="Y2651" t="str">
            <v>8224219</v>
          </cell>
          <cell r="Z2651" t="str">
            <v>8224</v>
          </cell>
          <cell r="AA2651" t="str">
            <v>219</v>
          </cell>
          <cell r="AB2651" t="str">
            <v>Audited Contingency Based Claims Recoveries</v>
          </cell>
          <cell r="AC2651" t="str">
            <v>8224</v>
          </cell>
        </row>
        <row r="2652">
          <cell r="Y2652" t="str">
            <v>8224701</v>
          </cell>
          <cell r="Z2652" t="str">
            <v>8224</v>
          </cell>
          <cell r="AA2652" t="str">
            <v>701</v>
          </cell>
          <cell r="AB2652" t="str">
            <v>Audited Contingency Based Claims Recoveries</v>
          </cell>
          <cell r="AC2652" t="str">
            <v>8224</v>
          </cell>
        </row>
        <row r="2653">
          <cell r="Y2653" t="str">
            <v>7423156</v>
          </cell>
          <cell r="Z2653" t="str">
            <v>7423</v>
          </cell>
          <cell r="AA2653" t="str">
            <v>156</v>
          </cell>
          <cell r="AB2653" t="str">
            <v>Broker Commission</v>
          </cell>
          <cell r="AC2653" t="str">
            <v>7423</v>
          </cell>
        </row>
        <row r="2654">
          <cell r="Y2654" t="str">
            <v>7423155</v>
          </cell>
          <cell r="Z2654" t="str">
            <v>7423</v>
          </cell>
          <cell r="AA2654" t="str">
            <v>155</v>
          </cell>
          <cell r="AB2654" t="str">
            <v>Broker Commission</v>
          </cell>
          <cell r="AC2654" t="str">
            <v>7423</v>
          </cell>
        </row>
        <row r="2655">
          <cell r="Y2655" t="str">
            <v>7421159</v>
          </cell>
          <cell r="Z2655" t="str">
            <v>7421</v>
          </cell>
          <cell r="AA2655" t="str">
            <v>159</v>
          </cell>
          <cell r="AB2655" t="str">
            <v>Broker Commission</v>
          </cell>
          <cell r="AC2655" t="str">
            <v>7421</v>
          </cell>
        </row>
        <row r="2656">
          <cell r="Y2656" t="str">
            <v>7422159</v>
          </cell>
          <cell r="Z2656" t="str">
            <v>7422</v>
          </cell>
          <cell r="AA2656" t="str">
            <v>159</v>
          </cell>
          <cell r="AB2656" t="str">
            <v>Broker Bonus</v>
          </cell>
          <cell r="AC2656" t="str">
            <v>7422</v>
          </cell>
        </row>
        <row r="2657">
          <cell r="Y2657" t="str">
            <v>7422155</v>
          </cell>
          <cell r="Z2657" t="str">
            <v>7422</v>
          </cell>
          <cell r="AA2657" t="str">
            <v>155</v>
          </cell>
          <cell r="AB2657" t="str">
            <v>Broker Bonus</v>
          </cell>
          <cell r="AC2657" t="str">
            <v>7422</v>
          </cell>
        </row>
        <row r="2658">
          <cell r="Y2658" t="str">
            <v>7317612</v>
          </cell>
          <cell r="Z2658" t="str">
            <v>7317</v>
          </cell>
          <cell r="AA2658" t="str">
            <v>612</v>
          </cell>
          <cell r="AB2658" t="str">
            <v>Medicare Advantage Beacon Services</v>
          </cell>
          <cell r="AC2658" t="str">
            <v>7317</v>
          </cell>
        </row>
        <row r="2659">
          <cell r="Z2659"/>
          <cell r="AA2659"/>
          <cell r="AB2659"/>
        </row>
        <row r="2660">
          <cell r="Y2660" t="str">
            <v>7431701</v>
          </cell>
          <cell r="Z2660" t="str">
            <v>7431</v>
          </cell>
          <cell r="AA2660" t="str">
            <v>701</v>
          </cell>
          <cell r="AB2660" t="str">
            <v>Intermediary Fees</v>
          </cell>
          <cell r="AC2660" t="str">
            <v>7431</v>
          </cell>
        </row>
        <row r="2661">
          <cell r="Y2661" t="str">
            <v>7437all</v>
          </cell>
          <cell r="Z2661" t="str">
            <v>7437</v>
          </cell>
          <cell r="AA2661" t="str">
            <v>all</v>
          </cell>
          <cell r="AB2661" t="str">
            <v>Bad Debt Expense</v>
          </cell>
          <cell r="AC2661" t="str">
            <v>7437</v>
          </cell>
        </row>
        <row r="2662">
          <cell r="Y2662" t="str">
            <v>7444all</v>
          </cell>
          <cell r="Z2662" t="str">
            <v>7444</v>
          </cell>
          <cell r="AA2662" t="str">
            <v>all</v>
          </cell>
          <cell r="AB2662" t="str">
            <v>Third party Recovery</v>
          </cell>
          <cell r="AC2662" t="str">
            <v>7444</v>
          </cell>
        </row>
        <row r="2663">
          <cell r="Y2663" t="str">
            <v>7446all</v>
          </cell>
          <cell r="Z2663" t="str">
            <v>7446</v>
          </cell>
          <cell r="AA2663" t="str">
            <v>all</v>
          </cell>
          <cell r="AB2663" t="str">
            <v>Misc Expense</v>
          </cell>
          <cell r="AC2663" t="str">
            <v>7446</v>
          </cell>
        </row>
        <row r="2664">
          <cell r="Y2664" t="str">
            <v>7448all</v>
          </cell>
          <cell r="Z2664" t="str">
            <v>7448</v>
          </cell>
          <cell r="AA2664" t="str">
            <v>all</v>
          </cell>
          <cell r="AB2664" t="str">
            <v>Membership/Dues</v>
          </cell>
          <cell r="AC2664" t="str">
            <v>7448</v>
          </cell>
        </row>
        <row r="2665">
          <cell r="Y2665" t="str">
            <v>7453all</v>
          </cell>
          <cell r="Z2665" t="str">
            <v>7453</v>
          </cell>
          <cell r="AA2665" t="str">
            <v>all</v>
          </cell>
          <cell r="AB2665" t="str">
            <v>Comm Relations/Donations</v>
          </cell>
          <cell r="AC2665" t="str">
            <v>7453</v>
          </cell>
        </row>
        <row r="2666">
          <cell r="Y2666" t="str">
            <v>7449all</v>
          </cell>
          <cell r="Z2666" t="str">
            <v>7449</v>
          </cell>
          <cell r="AA2666" t="str">
            <v>all</v>
          </cell>
          <cell r="AB2666" t="str">
            <v>Health Screening Fair</v>
          </cell>
          <cell r="AC2666" t="str">
            <v>7449</v>
          </cell>
        </row>
        <row r="2667">
          <cell r="Y2667" t="str">
            <v>7454all</v>
          </cell>
          <cell r="Z2667" t="str">
            <v>7454</v>
          </cell>
          <cell r="AA2667" t="str">
            <v>all</v>
          </cell>
          <cell r="AB2667" t="str">
            <v>Mileage Reimbursement</v>
          </cell>
          <cell r="AC2667" t="str">
            <v>7454</v>
          </cell>
        </row>
        <row r="2668">
          <cell r="Y2668" t="str">
            <v>7416all</v>
          </cell>
          <cell r="Z2668" t="str">
            <v>7416</v>
          </cell>
          <cell r="AA2668" t="str">
            <v>all</v>
          </cell>
          <cell r="AB2668" t="str">
            <v>Prof Liability and Medical Malpractice</v>
          </cell>
          <cell r="AC2668" t="str">
            <v>7416</v>
          </cell>
        </row>
        <row r="2669">
          <cell r="Y2669" t="str">
            <v>7422701</v>
          </cell>
          <cell r="Z2669" t="str">
            <v>7422</v>
          </cell>
          <cell r="AA2669" t="str">
            <v>701</v>
          </cell>
          <cell r="AB2669" t="str">
            <v>Broker Bonus</v>
          </cell>
          <cell r="AC2669" t="str">
            <v>7422</v>
          </cell>
        </row>
        <row r="2670">
          <cell r="Y2670"/>
          <cell r="Z2670"/>
          <cell r="AA2670"/>
          <cell r="AB2670"/>
          <cell r="AC2670"/>
        </row>
        <row r="2671">
          <cell r="Y2671" t="str">
            <v>all679</v>
          </cell>
          <cell r="Z2671" t="str">
            <v>all</v>
          </cell>
          <cell r="AA2671" t="str">
            <v>679</v>
          </cell>
          <cell r="AB2671" t="str">
            <v>Disease Management Vended Programs</v>
          </cell>
          <cell r="AC2671" t="str">
            <v>all</v>
          </cell>
        </row>
        <row r="2672">
          <cell r="Y2672" t="str">
            <v>7355417</v>
          </cell>
          <cell r="Z2672" t="str">
            <v>7355</v>
          </cell>
          <cell r="AA2672" t="str">
            <v>417</v>
          </cell>
          <cell r="AB2672" t="str">
            <v>Lease/Depreciation</v>
          </cell>
          <cell r="AC2672" t="str">
            <v>7355</v>
          </cell>
        </row>
        <row r="2673">
          <cell r="Y2673" t="str">
            <v>7616417</v>
          </cell>
          <cell r="Z2673" t="str">
            <v>7616</v>
          </cell>
          <cell r="AA2673" t="str">
            <v>417</v>
          </cell>
          <cell r="AB2673" t="str">
            <v>Lease/Depreciation</v>
          </cell>
          <cell r="AC2673" t="str">
            <v>7616</v>
          </cell>
        </row>
        <row r="2674">
          <cell r="Z2674"/>
          <cell r="AA2674"/>
          <cell r="AB2674"/>
        </row>
        <row r="2675">
          <cell r="Y2675" t="str">
            <v>7518701</v>
          </cell>
          <cell r="Z2675" t="str">
            <v>7518</v>
          </cell>
          <cell r="AA2675" t="str">
            <v>701</v>
          </cell>
          <cell r="AB2675" t="str">
            <v>Lease/Depreciation</v>
          </cell>
          <cell r="AC2675" t="str">
            <v>7518</v>
          </cell>
        </row>
        <row r="2676">
          <cell r="Y2676" t="str">
            <v>all712</v>
          </cell>
          <cell r="Z2676" t="str">
            <v>all</v>
          </cell>
          <cell r="AA2676" t="str">
            <v>712</v>
          </cell>
          <cell r="AB2676" t="str">
            <v>HPI/MEDWATCH</v>
          </cell>
          <cell r="AC2676" t="str">
            <v>all</v>
          </cell>
        </row>
        <row r="2677">
          <cell r="Y2677" t="str">
            <v>7317663</v>
          </cell>
          <cell r="Z2677" t="str">
            <v>7317</v>
          </cell>
          <cell r="AA2677" t="str">
            <v>663</v>
          </cell>
          <cell r="AB2677" t="str">
            <v>Disease Management Vended Programs</v>
          </cell>
          <cell r="AC2677" t="str">
            <v>7317</v>
          </cell>
        </row>
        <row r="2678">
          <cell r="Y2678" t="str">
            <v>all410</v>
          </cell>
          <cell r="Z2678" t="str">
            <v>all</v>
          </cell>
          <cell r="AA2678" t="str">
            <v>410</v>
          </cell>
          <cell r="AB2678" t="str">
            <v>HPHConnect</v>
          </cell>
          <cell r="AC2678" t="str">
            <v>all</v>
          </cell>
        </row>
        <row r="2679">
          <cell r="Y2679" t="str">
            <v>all713</v>
          </cell>
          <cell r="Z2679" t="str">
            <v>all</v>
          </cell>
          <cell r="AA2679" t="str">
            <v>713</v>
          </cell>
          <cell r="AB2679" t="str">
            <v>TRESTLE TREE</v>
          </cell>
          <cell r="AC2679" t="str">
            <v>all</v>
          </cell>
        </row>
        <row r="2680">
          <cell r="Y2680"/>
          <cell r="Z2680"/>
          <cell r="AA2680"/>
          <cell r="AB2680"/>
          <cell r="AC2680"/>
        </row>
        <row r="2681">
          <cell r="Y2681"/>
          <cell r="Z2681"/>
          <cell r="AA2681"/>
          <cell r="AB2681"/>
          <cell r="AC2681"/>
        </row>
        <row r="2682">
          <cell r="Y2682"/>
          <cell r="Z2682"/>
          <cell r="AA2682"/>
          <cell r="AB2682"/>
          <cell r="AC2682"/>
        </row>
        <row r="2683">
          <cell r="Y2683"/>
          <cell r="Z2683"/>
          <cell r="AA2683"/>
          <cell r="AB2683"/>
          <cell r="AC2683"/>
        </row>
        <row r="2684">
          <cell r="Y2684"/>
          <cell r="Z2684"/>
          <cell r="AA2684"/>
          <cell r="AB2684"/>
          <cell r="AC2684"/>
        </row>
        <row r="2685">
          <cell r="Y2685"/>
          <cell r="Z2685"/>
          <cell r="AA2685"/>
          <cell r="AB2685"/>
          <cell r="AC2685"/>
        </row>
        <row r="2686">
          <cell r="Y2686"/>
          <cell r="Z2686"/>
          <cell r="AA2686"/>
          <cell r="AB2686"/>
          <cell r="AC2686"/>
        </row>
        <row r="2687">
          <cell r="Y2687"/>
          <cell r="Z2687"/>
          <cell r="AA2687"/>
          <cell r="AB2687"/>
          <cell r="AC2687"/>
        </row>
        <row r="2688">
          <cell r="Y2688"/>
          <cell r="Z2688"/>
          <cell r="AA2688"/>
          <cell r="AB2688"/>
          <cell r="AC2688"/>
        </row>
        <row r="2689">
          <cell r="Y2689"/>
          <cell r="Z2689"/>
          <cell r="AA2689"/>
          <cell r="AB2689"/>
          <cell r="AC2689"/>
        </row>
        <row r="2690">
          <cell r="Y2690"/>
          <cell r="Z2690"/>
          <cell r="AA2690"/>
          <cell r="AB2690"/>
          <cell r="AC2690"/>
        </row>
        <row r="2691">
          <cell r="Y2691"/>
          <cell r="Z2691"/>
          <cell r="AA2691"/>
          <cell r="AB2691"/>
          <cell r="AC2691"/>
        </row>
        <row r="2692">
          <cell r="Y2692"/>
          <cell r="Z2692"/>
          <cell r="AA2692"/>
          <cell r="AB2692"/>
          <cell r="AC2692"/>
        </row>
        <row r="2693">
          <cell r="Y2693"/>
          <cell r="Z2693"/>
          <cell r="AA2693"/>
          <cell r="AB2693"/>
          <cell r="AC2693"/>
        </row>
        <row r="2694">
          <cell r="Y2694"/>
          <cell r="Z2694"/>
          <cell r="AA2694"/>
          <cell r="AB2694"/>
          <cell r="AC2694"/>
        </row>
        <row r="2695">
          <cell r="Y2695"/>
          <cell r="Z2695"/>
          <cell r="AA2695"/>
          <cell r="AB2695"/>
          <cell r="AC2695"/>
        </row>
        <row r="2696">
          <cell r="Y2696" t="str">
            <v>end</v>
          </cell>
          <cell r="Z2696"/>
          <cell r="AA2696"/>
          <cell r="AB2696"/>
          <cell r="AC2696"/>
        </row>
        <row r="2697">
          <cell r="AA2697"/>
        </row>
        <row r="2698">
          <cell r="AA2698"/>
        </row>
        <row r="2699">
          <cell r="AA2699"/>
        </row>
        <row r="2700">
          <cell r="AA2700"/>
        </row>
        <row r="2701">
          <cell r="AA2701"/>
        </row>
        <row r="2702">
          <cell r="AA2702"/>
        </row>
        <row r="2703">
          <cell r="AA2703"/>
        </row>
        <row r="2704">
          <cell r="AA2704"/>
        </row>
        <row r="2705">
          <cell r="AA2705"/>
        </row>
        <row r="2706">
          <cell r="AA2706"/>
        </row>
        <row r="2707">
          <cell r="AA2707"/>
        </row>
        <row r="2708">
          <cell r="AA2708"/>
        </row>
        <row r="2709">
          <cell r="AA2709"/>
        </row>
        <row r="2710">
          <cell r="AA2710"/>
        </row>
        <row r="2711">
          <cell r="AA2711"/>
        </row>
        <row r="2712">
          <cell r="AA2712"/>
        </row>
        <row r="2713">
          <cell r="AA2713"/>
        </row>
        <row r="2714">
          <cell r="AA2714"/>
        </row>
        <row r="2715">
          <cell r="AA2715"/>
        </row>
        <row r="2716">
          <cell r="AA2716"/>
        </row>
        <row r="2717">
          <cell r="AA2717"/>
        </row>
        <row r="2718">
          <cell r="AA2718"/>
        </row>
        <row r="2719">
          <cell r="AA2719"/>
        </row>
        <row r="2720">
          <cell r="AA2720"/>
        </row>
        <row r="2721">
          <cell r="AA2721"/>
        </row>
        <row r="2722">
          <cell r="AA2722"/>
        </row>
        <row r="2723">
          <cell r="AA2723"/>
        </row>
        <row r="2724">
          <cell r="AA2724"/>
        </row>
        <row r="2725">
          <cell r="AA2725"/>
        </row>
        <row r="2726">
          <cell r="AA2726"/>
        </row>
        <row r="2727">
          <cell r="AA2727"/>
        </row>
        <row r="2728">
          <cell r="AA2728"/>
        </row>
        <row r="2729">
          <cell r="AA2729"/>
        </row>
        <row r="2730">
          <cell r="AA2730"/>
        </row>
        <row r="2731">
          <cell r="AA2731"/>
        </row>
        <row r="2732">
          <cell r="AA2732"/>
        </row>
        <row r="2733">
          <cell r="AA2733"/>
        </row>
        <row r="2734">
          <cell r="AA2734"/>
        </row>
        <row r="2735">
          <cell r="AA2735"/>
        </row>
        <row r="2736">
          <cell r="AA2736"/>
        </row>
        <row r="2737">
          <cell r="AA2737"/>
        </row>
        <row r="2738">
          <cell r="AA2738"/>
        </row>
        <row r="2739">
          <cell r="AA2739"/>
        </row>
        <row r="2740">
          <cell r="AA2740"/>
        </row>
        <row r="2741">
          <cell r="AA2741"/>
        </row>
        <row r="2742">
          <cell r="AA2742"/>
        </row>
        <row r="2743">
          <cell r="AA2743"/>
        </row>
        <row r="2744">
          <cell r="AA2744"/>
        </row>
        <row r="2745">
          <cell r="AA2745"/>
        </row>
        <row r="2746">
          <cell r="AA2746"/>
        </row>
        <row r="2747">
          <cell r="AA2747"/>
        </row>
        <row r="2748">
          <cell r="AA2748"/>
        </row>
        <row r="2749">
          <cell r="AA2749"/>
        </row>
        <row r="2750">
          <cell r="AA2750"/>
        </row>
        <row r="2751">
          <cell r="AA2751"/>
        </row>
        <row r="2752">
          <cell r="AA2752"/>
        </row>
        <row r="2753">
          <cell r="AA2753"/>
        </row>
        <row r="2754">
          <cell r="AA2754"/>
        </row>
        <row r="2755">
          <cell r="AA2755"/>
        </row>
        <row r="2756">
          <cell r="AA2756"/>
        </row>
        <row r="2757">
          <cell r="AA2757"/>
        </row>
        <row r="2758">
          <cell r="AA2758"/>
        </row>
        <row r="2759">
          <cell r="AA2759"/>
        </row>
        <row r="2760">
          <cell r="AA2760"/>
        </row>
        <row r="2761">
          <cell r="AA2761"/>
        </row>
        <row r="2762">
          <cell r="AA2762"/>
        </row>
        <row r="2763">
          <cell r="AA2763"/>
        </row>
        <row r="2764">
          <cell r="AA2764"/>
        </row>
        <row r="2765">
          <cell r="AA2765"/>
        </row>
        <row r="2766">
          <cell r="AA2766"/>
        </row>
        <row r="2767">
          <cell r="AA2767"/>
        </row>
        <row r="2768">
          <cell r="AA2768"/>
        </row>
        <row r="2769">
          <cell r="AA2769"/>
        </row>
        <row r="2770">
          <cell r="AA2770"/>
        </row>
        <row r="2771">
          <cell r="AA2771"/>
        </row>
        <row r="2772">
          <cell r="AA2772"/>
        </row>
        <row r="2773">
          <cell r="AA2773"/>
        </row>
        <row r="2774">
          <cell r="AA2774"/>
        </row>
        <row r="2775">
          <cell r="AA2775"/>
        </row>
        <row r="2776">
          <cell r="AA2776"/>
        </row>
        <row r="2777">
          <cell r="AA2777"/>
        </row>
        <row r="2778">
          <cell r="AA2778"/>
        </row>
        <row r="2779">
          <cell r="AA2779"/>
        </row>
        <row r="2780">
          <cell r="AA2780"/>
        </row>
        <row r="2781">
          <cell r="AA2781"/>
        </row>
        <row r="2782">
          <cell r="AA2782"/>
        </row>
        <row r="2783">
          <cell r="AA2783"/>
        </row>
        <row r="2784">
          <cell r="AA2784"/>
        </row>
        <row r="2785">
          <cell r="AA2785"/>
        </row>
        <row r="2786">
          <cell r="AA2786"/>
        </row>
        <row r="2787">
          <cell r="AA2787"/>
        </row>
        <row r="2788">
          <cell r="AA2788"/>
        </row>
        <row r="2789">
          <cell r="AA2789"/>
        </row>
        <row r="2790">
          <cell r="AA2790"/>
        </row>
        <row r="2791">
          <cell r="AA2791"/>
        </row>
        <row r="2792">
          <cell r="AA2792"/>
        </row>
        <row r="2793">
          <cell r="AA2793"/>
        </row>
        <row r="2794">
          <cell r="AA2794"/>
        </row>
        <row r="2795">
          <cell r="AA2795"/>
        </row>
        <row r="2796">
          <cell r="AA2796"/>
        </row>
        <row r="2797">
          <cell r="AA2797"/>
        </row>
        <row r="2798">
          <cell r="AA2798"/>
        </row>
        <row r="2799">
          <cell r="AA2799"/>
        </row>
        <row r="2800">
          <cell r="AA2800"/>
        </row>
        <row r="2801">
          <cell r="AA2801"/>
        </row>
        <row r="2802">
          <cell r="AA2802"/>
        </row>
        <row r="2803">
          <cell r="AA2803"/>
        </row>
        <row r="2804">
          <cell r="AA2804"/>
        </row>
        <row r="2805">
          <cell r="AA2805"/>
        </row>
        <row r="2806">
          <cell r="AA2806"/>
        </row>
        <row r="2807">
          <cell r="AA2807"/>
        </row>
        <row r="2808">
          <cell r="AA2808"/>
        </row>
        <row r="2809">
          <cell r="AA2809"/>
        </row>
        <row r="2810">
          <cell r="AA2810"/>
        </row>
        <row r="2811">
          <cell r="AA2811"/>
        </row>
        <row r="2812">
          <cell r="AA2812"/>
        </row>
        <row r="2813">
          <cell r="AA2813"/>
        </row>
        <row r="2814">
          <cell r="AA2814"/>
        </row>
        <row r="2815">
          <cell r="AA2815"/>
        </row>
        <row r="2816">
          <cell r="AA2816"/>
        </row>
        <row r="2817">
          <cell r="AA2817"/>
        </row>
        <row r="2818">
          <cell r="AA2818"/>
        </row>
        <row r="2819">
          <cell r="AA2819"/>
        </row>
        <row r="2820">
          <cell r="AA2820"/>
        </row>
        <row r="2821">
          <cell r="AA2821"/>
        </row>
        <row r="2822">
          <cell r="AA2822"/>
        </row>
        <row r="2823">
          <cell r="AA2823"/>
        </row>
        <row r="2824">
          <cell r="AA2824"/>
        </row>
        <row r="2825">
          <cell r="AA2825"/>
        </row>
        <row r="2826">
          <cell r="AA2826"/>
        </row>
        <row r="2827">
          <cell r="AA2827"/>
        </row>
        <row r="2828">
          <cell r="AA2828"/>
        </row>
        <row r="2829">
          <cell r="AA2829"/>
        </row>
        <row r="2830">
          <cell r="AA2830"/>
        </row>
        <row r="2831">
          <cell r="AA2831"/>
        </row>
        <row r="2832">
          <cell r="AA2832"/>
        </row>
        <row r="2833">
          <cell r="AA2833"/>
        </row>
        <row r="2834">
          <cell r="AA2834"/>
        </row>
        <row r="2835">
          <cell r="AA2835"/>
        </row>
        <row r="2836">
          <cell r="AA2836"/>
        </row>
        <row r="2837">
          <cell r="AA2837"/>
        </row>
        <row r="2838">
          <cell r="AA2838"/>
        </row>
        <row r="2839">
          <cell r="AA2839"/>
        </row>
        <row r="2840">
          <cell r="AA2840"/>
        </row>
        <row r="2841">
          <cell r="AA2841"/>
        </row>
        <row r="2842">
          <cell r="AA2842"/>
        </row>
        <row r="2843">
          <cell r="AA2843"/>
        </row>
        <row r="2844">
          <cell r="AA2844"/>
        </row>
        <row r="2845">
          <cell r="AA2845"/>
        </row>
        <row r="2846">
          <cell r="AA2846"/>
        </row>
        <row r="2847">
          <cell r="AA2847"/>
        </row>
        <row r="2848">
          <cell r="AA2848"/>
        </row>
        <row r="2849">
          <cell r="AA2849"/>
        </row>
        <row r="2850">
          <cell r="AA2850"/>
        </row>
        <row r="2851">
          <cell r="AA2851"/>
        </row>
        <row r="2852">
          <cell r="AA2852"/>
        </row>
      </sheetData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Trend"/>
      <sheetName val="Trend Factor Summary"/>
      <sheetName val="Seasonality Data"/>
      <sheetName val="Adjustments"/>
      <sheetName val="Detail Claim Forecast"/>
      <sheetName val="MMS"/>
      <sheetName val="Non-Cap MMS"/>
      <sheetName val="Cap MMS"/>
      <sheetName val="Medical Claims with Seas"/>
      <sheetName val="Final Medical Claims"/>
      <sheetName val="YTD+For Medical Claims"/>
      <sheetName val="Final YTD+Fore Medical Claims"/>
      <sheetName val="BTL Detail DataTable"/>
      <sheetName val="BTL Summary"/>
      <sheetName val="Total Capitation Forecast"/>
      <sheetName val="RNW Capitation Forecast"/>
      <sheetName val="NB Capitation Forecast"/>
      <sheetName val="MA Commercial"/>
      <sheetName val="MA ERF"/>
      <sheetName val="MA CRC"/>
      <sheetName val="MA MM"/>
      <sheetName val="ME Commercial"/>
      <sheetName val="ME ERF"/>
      <sheetName val="ME CRC"/>
      <sheetName val="ME Small"/>
      <sheetName val="ME Indiv"/>
      <sheetName val="NH Commercial"/>
      <sheetName val="NH ERF"/>
      <sheetName val="NH CRC"/>
      <sheetName val="NH Small"/>
      <sheetName val="NH Indiv"/>
      <sheetName val="CT Commercial"/>
      <sheetName val="CT ERF"/>
      <sheetName val="CT CRC"/>
      <sheetName val="CT Small"/>
      <sheetName val="Total MedAdv"/>
      <sheetName val="MA MedAdv"/>
      <sheetName val="ME MedAdv"/>
      <sheetName val="NH MedAdv"/>
      <sheetName val="Total MedEnh"/>
      <sheetName val="MA MedEnh"/>
      <sheetName val="ME MedEnh"/>
      <sheetName val="NH MedEnh"/>
      <sheetName val="Total MedSup"/>
      <sheetName val="MA MedSup"/>
      <sheetName val="ME MedSup"/>
      <sheetName val="NH MedSup"/>
      <sheetName val="2020 Claim Budget Model 2019102"/>
    </sheetNames>
    <sheetDataSet>
      <sheetData sheetId="0">
        <row r="3">
          <cell r="I3" t="str">
            <v>Membership Applied</v>
          </cell>
          <cell r="J3" t="str">
            <v>Detail Claim Type</v>
          </cell>
        </row>
        <row r="4">
          <cell r="I4" t="str">
            <v>All</v>
          </cell>
          <cell r="J4" t="str">
            <v>Pedi Dental</v>
          </cell>
        </row>
        <row r="5">
          <cell r="I5" t="str">
            <v>All</v>
          </cell>
          <cell r="J5" t="str">
            <v>Acton</v>
          </cell>
        </row>
        <row r="6">
          <cell r="I6" t="str">
            <v>Non-Cap Only</v>
          </cell>
          <cell r="J6" t="str">
            <v>Out of Area Fees</v>
          </cell>
        </row>
        <row r="7">
          <cell r="I7" t="str">
            <v>All</v>
          </cell>
          <cell r="J7" t="str">
            <v>UBH Access Fee for BEH</v>
          </cell>
        </row>
        <row r="8">
          <cell r="I8" t="str">
            <v>All</v>
          </cell>
          <cell r="J8" t="str">
            <v>Fitness Expense</v>
          </cell>
        </row>
        <row r="9">
          <cell r="I9" t="str">
            <v>Non-Cap Only</v>
          </cell>
          <cell r="J9" t="str">
            <v>Rx Rebates</v>
          </cell>
        </row>
        <row r="10">
          <cell r="I10" t="str">
            <v>Non-Cap Only</v>
          </cell>
          <cell r="J10" t="str">
            <v>Rx Rebates Prior Yr</v>
          </cell>
        </row>
        <row r="11">
          <cell r="I11" t="str">
            <v>Non-Cap Only</v>
          </cell>
          <cell r="J11" t="str">
            <v>Medical Rebates</v>
          </cell>
        </row>
        <row r="12">
          <cell r="I12" t="str">
            <v>All</v>
          </cell>
          <cell r="J12" t="str">
            <v>UCCP</v>
          </cell>
        </row>
        <row r="13">
          <cell r="I13" t="str">
            <v>All</v>
          </cell>
          <cell r="J13" t="str">
            <v>MGARA Assessments</v>
          </cell>
        </row>
        <row r="14">
          <cell r="I14" t="str">
            <v>All</v>
          </cell>
          <cell r="J14" t="str">
            <v>Vaccine Assessment</v>
          </cell>
        </row>
        <row r="15">
          <cell r="I15" t="str">
            <v>Non-Cap Only</v>
          </cell>
          <cell r="J15" t="str">
            <v>Other Provider Payments</v>
          </cell>
        </row>
        <row r="16">
          <cell r="I16" t="str">
            <v>All</v>
          </cell>
          <cell r="J16" t="str">
            <v>Risk Sharing Arrangements</v>
          </cell>
        </row>
        <row r="17">
          <cell r="I17" t="str">
            <v>Non-Cap Only</v>
          </cell>
          <cell r="J17" t="str">
            <v>Other Claims Exp (Non-Ancillary)</v>
          </cell>
        </row>
        <row r="18">
          <cell r="I18" t="str">
            <v>All</v>
          </cell>
          <cell r="J18" t="str">
            <v>Access America Adjustment</v>
          </cell>
        </row>
        <row r="19">
          <cell r="I19" t="str">
            <v>All</v>
          </cell>
          <cell r="J19" t="str">
            <v>Medicare Advantage Reinsurance</v>
          </cell>
        </row>
        <row r="20">
          <cell r="I20" t="str">
            <v>All</v>
          </cell>
          <cell r="J20" t="str">
            <v>Medicare Advantage LICS</v>
          </cell>
        </row>
      </sheetData>
      <sheetData sheetId="1">
        <row r="4">
          <cell r="C4" t="str">
            <v>ERF</v>
          </cell>
        </row>
      </sheetData>
      <sheetData sheetId="2">
        <row r="7">
          <cell r="F7">
            <v>1.1025239497292465</v>
          </cell>
        </row>
      </sheetData>
      <sheetData sheetId="3">
        <row r="4">
          <cell r="C4" t="str">
            <v>Segment</v>
          </cell>
          <cell r="I4" t="str">
            <v>Paid</v>
          </cell>
        </row>
        <row r="5">
          <cell r="I5">
            <v>1.1443969728219869</v>
          </cell>
        </row>
        <row r="6">
          <cell r="I6">
            <v>0.85975732710249764</v>
          </cell>
        </row>
        <row r="7">
          <cell r="I7">
            <v>0.91998118259533801</v>
          </cell>
        </row>
        <row r="8">
          <cell r="I8">
            <v>0.85061076811680536</v>
          </cell>
        </row>
        <row r="9">
          <cell r="I9">
            <v>1.1359671728084881</v>
          </cell>
        </row>
        <row r="10">
          <cell r="I10">
            <v>0.90525473953850732</v>
          </cell>
        </row>
        <row r="11">
          <cell r="I11">
            <v>0.84507804435343159</v>
          </cell>
        </row>
        <row r="12">
          <cell r="I12">
            <v>0.84016149407031382</v>
          </cell>
        </row>
        <row r="13">
          <cell r="I13">
            <v>0.77021925867629348</v>
          </cell>
        </row>
        <row r="14">
          <cell r="I14">
            <v>1.1675239812866518</v>
          </cell>
        </row>
        <row r="15">
          <cell r="I15">
            <v>0.86647122132745213</v>
          </cell>
        </row>
        <row r="16">
          <cell r="I16">
            <v>1.0416803408815671</v>
          </cell>
        </row>
        <row r="17">
          <cell r="I17">
            <v>1.090061356011536</v>
          </cell>
        </row>
        <row r="18">
          <cell r="I18">
            <v>0.92593085754263238</v>
          </cell>
        </row>
        <row r="19">
          <cell r="I19">
            <v>1.0060299994332258</v>
          </cell>
        </row>
        <row r="20">
          <cell r="I20">
            <v>0.97972437921177291</v>
          </cell>
        </row>
        <row r="21">
          <cell r="I21">
            <v>0.94946916735794806</v>
          </cell>
        </row>
        <row r="22">
          <cell r="I22">
            <v>1.0103415465301506</v>
          </cell>
        </row>
        <row r="23">
          <cell r="I23">
            <v>1.0386999823906988</v>
          </cell>
        </row>
        <row r="24">
          <cell r="I24">
            <v>0.99163998770338124</v>
          </cell>
        </row>
        <row r="25">
          <cell r="I25">
            <v>0.94181913146774066</v>
          </cell>
        </row>
        <row r="26">
          <cell r="I26">
            <v>1.0488615909246799</v>
          </cell>
        </row>
        <row r="27">
          <cell r="I27">
            <v>0.95731331698761402</v>
          </cell>
        </row>
        <row r="28">
          <cell r="I28">
            <v>1.008001293484617</v>
          </cell>
        </row>
        <row r="29">
          <cell r="I29">
            <v>1.0828808780552088</v>
          </cell>
        </row>
        <row r="30">
          <cell r="I30">
            <v>0.90814168484235169</v>
          </cell>
        </row>
        <row r="31">
          <cell r="I31">
            <v>1.0029231188488874</v>
          </cell>
        </row>
        <row r="32">
          <cell r="I32">
            <v>0.95612245480834235</v>
          </cell>
        </row>
        <row r="33">
          <cell r="I33">
            <v>0.98621086639109878</v>
          </cell>
        </row>
        <row r="34">
          <cell r="I34">
            <v>0.87590179098201171</v>
          </cell>
        </row>
        <row r="35">
          <cell r="I35">
            <v>1.0869275913626373</v>
          </cell>
        </row>
        <row r="36">
          <cell r="I36">
            <v>0.91711980688214667</v>
          </cell>
        </row>
        <row r="37">
          <cell r="I37">
            <v>0.98221665067801478</v>
          </cell>
        </row>
        <row r="38">
          <cell r="I38">
            <v>0.9982471620407305</v>
          </cell>
        </row>
        <row r="39">
          <cell r="I39">
            <v>1.0040387175503336</v>
          </cell>
        </row>
        <row r="40">
          <cell r="I40">
            <v>1.1578301441181182</v>
          </cell>
        </row>
        <row r="41">
          <cell r="I41">
            <v>1.2601359605309526</v>
          </cell>
        </row>
        <row r="42">
          <cell r="I42">
            <v>0.85362104495484958</v>
          </cell>
        </row>
        <row r="43">
          <cell r="I43">
            <v>0.97538899969968329</v>
          </cell>
        </row>
        <row r="44">
          <cell r="I44">
            <v>1.0243949998816919</v>
          </cell>
        </row>
        <row r="45">
          <cell r="I45">
            <v>0.83884616301584536</v>
          </cell>
        </row>
        <row r="46">
          <cell r="I46">
            <v>0.94360484477734108</v>
          </cell>
        </row>
        <row r="47">
          <cell r="I47">
            <v>0.67312851871476687</v>
          </cell>
        </row>
        <row r="48">
          <cell r="I48">
            <v>1.3152972280199302</v>
          </cell>
        </row>
        <row r="49">
          <cell r="I49">
            <v>0.59989257466918733</v>
          </cell>
        </row>
        <row r="50">
          <cell r="I50">
            <v>1.3082557959264505</v>
          </cell>
        </row>
        <row r="51">
          <cell r="I51">
            <v>1.3550167526864998</v>
          </cell>
        </row>
        <row r="52">
          <cell r="I52">
            <v>1.1721153553389654</v>
          </cell>
        </row>
        <row r="53">
          <cell r="I53">
            <v>0.90573930336681696</v>
          </cell>
        </row>
        <row r="54">
          <cell r="I54">
            <v>0.97899771504878275</v>
          </cell>
        </row>
        <row r="55">
          <cell r="I55">
            <v>0.94753405018914405</v>
          </cell>
        </row>
        <row r="56">
          <cell r="I56">
            <v>1.0173852247119595</v>
          </cell>
        </row>
        <row r="57">
          <cell r="I57">
            <v>0.99448614239037492</v>
          </cell>
        </row>
        <row r="58">
          <cell r="I58">
            <v>0.85489158853598801</v>
          </cell>
        </row>
        <row r="59">
          <cell r="I59">
            <v>1.0011758846035779</v>
          </cell>
        </row>
        <row r="60">
          <cell r="I60">
            <v>1.0460561223319684</v>
          </cell>
        </row>
        <row r="61">
          <cell r="I61">
            <v>0.86430973302826408</v>
          </cell>
        </row>
        <row r="62">
          <cell r="I62">
            <v>1.2133364096413428</v>
          </cell>
        </row>
        <row r="63">
          <cell r="I63">
            <v>0.82604180730075893</v>
          </cell>
        </row>
        <row r="64">
          <cell r="I64">
            <v>1.3092097630027748</v>
          </cell>
        </row>
        <row r="65">
          <cell r="I65">
            <v>1.0980996123850406</v>
          </cell>
        </row>
        <row r="66">
          <cell r="I66">
            <v>0.88712649574781166</v>
          </cell>
        </row>
        <row r="67">
          <cell r="I67">
            <v>1.0127638110590078</v>
          </cell>
        </row>
        <row r="68">
          <cell r="I68">
            <v>0.86662613475206474</v>
          </cell>
        </row>
        <row r="69">
          <cell r="I69">
            <v>1.072495593703827</v>
          </cell>
        </row>
        <row r="70">
          <cell r="I70">
            <v>1.0377965811228713</v>
          </cell>
        </row>
        <row r="71">
          <cell r="I71">
            <v>1.3989840241887548</v>
          </cell>
        </row>
        <row r="72">
          <cell r="I72">
            <v>0.7044294842132327</v>
          </cell>
        </row>
        <row r="73">
          <cell r="I73">
            <v>0.78569077320438785</v>
          </cell>
        </row>
        <row r="74">
          <cell r="I74">
            <v>1.0768185355602335</v>
          </cell>
        </row>
        <row r="75">
          <cell r="I75">
            <v>0.62759753617123393</v>
          </cell>
        </row>
        <row r="76">
          <cell r="I76">
            <v>1.0864594821828208</v>
          </cell>
        </row>
        <row r="77">
          <cell r="I77">
            <v>0.98650945841483484</v>
          </cell>
        </row>
        <row r="78">
          <cell r="I78">
            <v>0.92936312279403444</v>
          </cell>
        </row>
        <row r="79">
          <cell r="I79">
            <v>1.0262654632770374</v>
          </cell>
        </row>
        <row r="80">
          <cell r="I80">
            <v>0.87859498720951934</v>
          </cell>
        </row>
        <row r="81">
          <cell r="I81">
            <v>1.0351769542651068</v>
          </cell>
        </row>
        <row r="82">
          <cell r="I82">
            <v>0.96314974571585876</v>
          </cell>
        </row>
        <row r="83">
          <cell r="I83">
            <v>0.943423322609241</v>
          </cell>
        </row>
        <row r="84">
          <cell r="I84">
            <v>1.016370324469303</v>
          </cell>
        </row>
        <row r="85">
          <cell r="I85">
            <v>0.92413045114520465</v>
          </cell>
        </row>
        <row r="86">
          <cell r="I86">
            <v>1.0262137331191556</v>
          </cell>
        </row>
        <row r="87">
          <cell r="I87">
            <v>1.0686562771785868</v>
          </cell>
        </row>
        <row r="88">
          <cell r="I88">
            <v>1.0256460272115626</v>
          </cell>
        </row>
        <row r="89">
          <cell r="I89">
            <v>0.98388267530104878</v>
          </cell>
        </row>
        <row r="90">
          <cell r="I90">
            <v>0.74126887753318571</v>
          </cell>
        </row>
        <row r="91">
          <cell r="I91">
            <v>0.99787017939931266</v>
          </cell>
        </row>
        <row r="92">
          <cell r="I92">
            <v>0.82927201372327941</v>
          </cell>
        </row>
        <row r="93">
          <cell r="I93">
            <v>1.044363149817743</v>
          </cell>
        </row>
        <row r="94">
          <cell r="I94">
            <v>1.0714120201587001</v>
          </cell>
        </row>
        <row r="95">
          <cell r="I95">
            <v>0.90906320430940157</v>
          </cell>
        </row>
        <row r="96">
          <cell r="I96">
            <v>0.98667295367865393</v>
          </cell>
        </row>
        <row r="97">
          <cell r="I97">
            <v>1.0313560602475154</v>
          </cell>
        </row>
        <row r="98">
          <cell r="I98">
            <v>1.1373899458315218</v>
          </cell>
        </row>
        <row r="99">
          <cell r="I99">
            <v>1.0922729911876956</v>
          </cell>
        </row>
        <row r="100">
          <cell r="I100">
            <v>1.0438063969927878</v>
          </cell>
        </row>
        <row r="101">
          <cell r="I101">
            <v>0.8647325787926099</v>
          </cell>
        </row>
        <row r="102">
          <cell r="I102">
            <v>0.94257054832009579</v>
          </cell>
        </row>
        <row r="103">
          <cell r="I103">
            <v>0.98372822411725069</v>
          </cell>
        </row>
        <row r="104">
          <cell r="I104">
            <v>0.88735192963987952</v>
          </cell>
        </row>
        <row r="105">
          <cell r="I105">
            <v>1.1094222753337517</v>
          </cell>
        </row>
        <row r="106">
          <cell r="I106">
            <v>0.99395490117536212</v>
          </cell>
        </row>
        <row r="107">
          <cell r="I107">
            <v>1.0031347491658147</v>
          </cell>
        </row>
        <row r="108">
          <cell r="I108">
            <v>0.95944310100847285</v>
          </cell>
        </row>
        <row r="109">
          <cell r="I109">
            <v>0.95465751841492619</v>
          </cell>
        </row>
        <row r="110">
          <cell r="I110">
            <v>1.0821764625917243</v>
          </cell>
        </row>
        <row r="111">
          <cell r="I111">
            <v>1.0278157172410425</v>
          </cell>
        </row>
        <row r="112">
          <cell r="I112">
            <v>1.0060788743873457</v>
          </cell>
        </row>
        <row r="113">
          <cell r="I113">
            <v>1.0031061974737945</v>
          </cell>
        </row>
        <row r="114">
          <cell r="I114">
            <v>0.90885158307168956</v>
          </cell>
        </row>
        <row r="115">
          <cell r="I115">
            <v>1.0134542097762806</v>
          </cell>
        </row>
        <row r="116">
          <cell r="I116">
            <v>0.98263443519615379</v>
          </cell>
        </row>
        <row r="117">
          <cell r="I117">
            <v>1.0490202419028143</v>
          </cell>
        </row>
        <row r="118">
          <cell r="I118">
            <v>0.95966411677984942</v>
          </cell>
        </row>
        <row r="119">
          <cell r="I119">
            <v>1.0038280057878954</v>
          </cell>
        </row>
        <row r="120">
          <cell r="I120">
            <v>0.97713595185994517</v>
          </cell>
        </row>
        <row r="121">
          <cell r="I121">
            <v>0.96975101610057768</v>
          </cell>
        </row>
        <row r="122">
          <cell r="I122">
            <v>1.0453181201876696</v>
          </cell>
        </row>
        <row r="123">
          <cell r="I123">
            <v>0.99025851313020807</v>
          </cell>
        </row>
        <row r="124">
          <cell r="I124">
            <v>1.0548271017416513</v>
          </cell>
        </row>
        <row r="125">
          <cell r="I125">
            <v>1.0812867446971433</v>
          </cell>
        </row>
        <row r="126">
          <cell r="I126">
            <v>0.96894162410011309</v>
          </cell>
        </row>
        <row r="127">
          <cell r="I127">
            <v>1.1068408671413366</v>
          </cell>
        </row>
        <row r="128">
          <cell r="I128">
            <v>0.94237575319731559</v>
          </cell>
        </row>
        <row r="129">
          <cell r="I129">
            <v>1.005324847642779</v>
          </cell>
        </row>
        <row r="130">
          <cell r="I130">
            <v>0.94610061405405466</v>
          </cell>
        </row>
        <row r="131">
          <cell r="I131">
            <v>0.91288059200796168</v>
          </cell>
        </row>
        <row r="132">
          <cell r="I132">
            <v>0.93734572134537841</v>
          </cell>
        </row>
        <row r="133">
          <cell r="I133">
            <v>0.90877454894494014</v>
          </cell>
        </row>
        <row r="134">
          <cell r="I134">
            <v>1.0778818551458931</v>
          </cell>
        </row>
        <row r="135">
          <cell r="I135">
            <v>1.0333947553348197</v>
          </cell>
        </row>
        <row r="136">
          <cell r="I136">
            <v>1.059810373219821</v>
          </cell>
        </row>
        <row r="137">
          <cell r="I137">
            <v>0.73313346140196056</v>
          </cell>
        </row>
        <row r="138">
          <cell r="I138">
            <v>0.77256068371768294</v>
          </cell>
        </row>
        <row r="139">
          <cell r="I139">
            <v>0.94569107242323458</v>
          </cell>
        </row>
        <row r="140">
          <cell r="I140">
            <v>0.99119759815794461</v>
          </cell>
        </row>
        <row r="141">
          <cell r="I141">
            <v>0.95515842854573663</v>
          </cell>
        </row>
        <row r="142">
          <cell r="I142">
            <v>0.94648164756039532</v>
          </cell>
        </row>
        <row r="143">
          <cell r="I143">
            <v>0.89040241128311182</v>
          </cell>
        </row>
        <row r="144">
          <cell r="I144">
            <v>0.9624880576818482</v>
          </cell>
        </row>
        <row r="145">
          <cell r="I145">
            <v>1.130917667100154</v>
          </cell>
        </row>
        <row r="146">
          <cell r="I146">
            <v>1.1660467190548174</v>
          </cell>
        </row>
        <row r="147">
          <cell r="I147">
            <v>1.1245175825884108</v>
          </cell>
        </row>
        <row r="148">
          <cell r="I148">
            <v>1.4778925962354008</v>
          </cell>
        </row>
        <row r="149">
          <cell r="I149">
            <v>0.91437001998566714</v>
          </cell>
        </row>
        <row r="150">
          <cell r="I150">
            <v>0.89315272499776333</v>
          </cell>
        </row>
        <row r="151">
          <cell r="I151">
            <v>0.98029026154785193</v>
          </cell>
        </row>
        <row r="152">
          <cell r="I152">
            <v>1.0068621774637589</v>
          </cell>
        </row>
        <row r="153">
          <cell r="I153">
            <v>0.99953589548575306</v>
          </cell>
        </row>
        <row r="154">
          <cell r="I154">
            <v>0.91315839756942074</v>
          </cell>
        </row>
        <row r="155">
          <cell r="I155">
            <v>0.97684101366908838</v>
          </cell>
        </row>
        <row r="156">
          <cell r="I156">
            <v>1.0274663284214056</v>
          </cell>
        </row>
        <row r="157">
          <cell r="I157">
            <v>1.014296248196183</v>
          </cell>
        </row>
        <row r="158">
          <cell r="I158">
            <v>1.0973546776687462</v>
          </cell>
        </row>
        <row r="159">
          <cell r="I159">
            <v>0.98968777045816902</v>
          </cell>
        </row>
        <row r="160">
          <cell r="I160">
            <v>1.1766818005823438</v>
          </cell>
        </row>
        <row r="161">
          <cell r="I161">
            <v>0.8768035599391345</v>
          </cell>
        </row>
        <row r="162">
          <cell r="I162">
            <v>0.78257059053973566</v>
          </cell>
        </row>
        <row r="163">
          <cell r="I163">
            <v>0.89459987934354535</v>
          </cell>
        </row>
        <row r="164">
          <cell r="I164">
            <v>0.93082199506415142</v>
          </cell>
        </row>
        <row r="165">
          <cell r="I165">
            <v>0.96746621480447392</v>
          </cell>
        </row>
        <row r="166">
          <cell r="I166">
            <v>0.91265458886820672</v>
          </cell>
        </row>
        <row r="167">
          <cell r="I167">
            <v>1.0433102228043456</v>
          </cell>
        </row>
        <row r="168">
          <cell r="I168">
            <v>0.89874664147817018</v>
          </cell>
        </row>
        <row r="169">
          <cell r="I169">
            <v>1.095367684691763</v>
          </cell>
        </row>
        <row r="170">
          <cell r="I170">
            <v>1.2051719892077322</v>
          </cell>
        </row>
        <row r="171">
          <cell r="I171">
            <v>0.94971705869820311</v>
          </cell>
        </row>
        <row r="172">
          <cell r="I172">
            <v>1.3129335825143535</v>
          </cell>
        </row>
        <row r="173">
          <cell r="I173">
            <v>0.96548575233857648</v>
          </cell>
        </row>
        <row r="174">
          <cell r="I174">
            <v>0.84853274858672734</v>
          </cell>
        </row>
        <row r="175">
          <cell r="I175">
            <v>0.95667723576079067</v>
          </cell>
        </row>
        <row r="176">
          <cell r="I176">
            <v>0.9898174560039823</v>
          </cell>
        </row>
        <row r="177">
          <cell r="I177">
            <v>0.99091220506925159</v>
          </cell>
        </row>
        <row r="178">
          <cell r="I178">
            <v>0.93772354032279015</v>
          </cell>
        </row>
        <row r="179">
          <cell r="I179">
            <v>0.94241305682406407</v>
          </cell>
        </row>
        <row r="180">
          <cell r="I180">
            <v>0.98512613896529255</v>
          </cell>
        </row>
        <row r="181">
          <cell r="I181">
            <v>0.97883647279166031</v>
          </cell>
        </row>
        <row r="182">
          <cell r="I182">
            <v>1.1972227416992578</v>
          </cell>
        </row>
        <row r="183">
          <cell r="I183">
            <v>1.0277103082514685</v>
          </cell>
        </row>
        <row r="184">
          <cell r="I184">
            <v>1.1405099054253591</v>
          </cell>
        </row>
        <row r="185">
          <cell r="I185">
            <v>0.87533245623185663</v>
          </cell>
        </row>
        <row r="186">
          <cell r="I186">
            <v>0.87273020413914382</v>
          </cell>
        </row>
        <row r="187">
          <cell r="I187">
            <v>0.97509682714226076</v>
          </cell>
        </row>
        <row r="188">
          <cell r="I188">
            <v>0.92640394103741042</v>
          </cell>
        </row>
        <row r="189">
          <cell r="I189">
            <v>1.0650313756903593</v>
          </cell>
        </row>
        <row r="190">
          <cell r="I190">
            <v>0.9282661431579885</v>
          </cell>
        </row>
        <row r="191">
          <cell r="I191">
            <v>0.99723036955102173</v>
          </cell>
        </row>
        <row r="192">
          <cell r="I192">
            <v>0.95311289220968631</v>
          </cell>
        </row>
        <row r="193">
          <cell r="I193">
            <v>1.0200932995582399</v>
          </cell>
        </row>
        <row r="194">
          <cell r="I194">
            <v>1.1171621387495745</v>
          </cell>
        </row>
        <row r="195">
          <cell r="I195">
            <v>1.1302397895244927</v>
          </cell>
        </row>
        <row r="196">
          <cell r="I196">
            <v>1.1267552450210743</v>
          </cell>
        </row>
        <row r="197">
          <cell r="I197">
            <v>0.9599556310685774</v>
          </cell>
        </row>
        <row r="198">
          <cell r="I198">
            <v>0.85551158234365654</v>
          </cell>
        </row>
        <row r="199">
          <cell r="I199">
            <v>0.96699559773993493</v>
          </cell>
        </row>
        <row r="200">
          <cell r="I200">
            <v>0.98792399431882194</v>
          </cell>
        </row>
        <row r="201">
          <cell r="I201">
            <v>1.0363235675261642</v>
          </cell>
        </row>
        <row r="202">
          <cell r="I202">
            <v>0.93705299376305284</v>
          </cell>
        </row>
        <row r="203">
          <cell r="I203">
            <v>0.99655125600050309</v>
          </cell>
        </row>
        <row r="204">
          <cell r="I204">
            <v>0.98734028504674509</v>
          </cell>
        </row>
        <row r="205">
          <cell r="I205">
            <v>1.0066444067265041</v>
          </cell>
        </row>
        <row r="206">
          <cell r="I206">
            <v>1.115224817406508</v>
          </cell>
        </row>
        <row r="207">
          <cell r="I207">
            <v>0.97975630060512098</v>
          </cell>
        </row>
        <row r="208">
          <cell r="I208">
            <v>1.1402586116623341</v>
          </cell>
        </row>
        <row r="209">
          <cell r="I209">
            <v>1.0044828193716648</v>
          </cell>
        </row>
        <row r="210">
          <cell r="I210">
            <v>0.89815418292434401</v>
          </cell>
        </row>
        <row r="211">
          <cell r="I211">
            <v>0.968683401700141</v>
          </cell>
        </row>
        <row r="212">
          <cell r="I212">
            <v>1.0064282432614506</v>
          </cell>
        </row>
        <row r="213">
          <cell r="I213">
            <v>1.0244523571513948</v>
          </cell>
        </row>
        <row r="214">
          <cell r="I214">
            <v>0.94092359462404696</v>
          </cell>
        </row>
        <row r="215">
          <cell r="I215">
            <v>1.0047445072276169</v>
          </cell>
        </row>
        <row r="216">
          <cell r="I216">
            <v>1.0080992887045885</v>
          </cell>
        </row>
        <row r="217">
          <cell r="I217">
            <v>0.9915769931298658</v>
          </cell>
        </row>
        <row r="218">
          <cell r="I218">
            <v>1.0604210175054058</v>
          </cell>
        </row>
        <row r="219">
          <cell r="I219">
            <v>1.0026453416294525</v>
          </cell>
        </row>
        <row r="220">
          <cell r="I220">
            <v>1.0832993758896921</v>
          </cell>
        </row>
        <row r="221">
          <cell r="I221">
            <v>1.0186855549828402</v>
          </cell>
        </row>
        <row r="222">
          <cell r="I222">
            <v>0.93536715378734092</v>
          </cell>
        </row>
        <row r="223">
          <cell r="I223">
            <v>0.9834017198520083</v>
          </cell>
        </row>
        <row r="224">
          <cell r="I224">
            <v>1.0031736214482412</v>
          </cell>
        </row>
        <row r="225">
          <cell r="I225">
            <v>0.99585050973104705</v>
          </cell>
        </row>
        <row r="226">
          <cell r="I226">
            <v>0.95728112663139342</v>
          </cell>
        </row>
        <row r="227">
          <cell r="I227">
            <v>1.0194548775923999</v>
          </cell>
        </row>
        <row r="228">
          <cell r="I228">
            <v>1.0070530524961081</v>
          </cell>
        </row>
        <row r="229">
          <cell r="I229">
            <v>0.96740516577419833</v>
          </cell>
        </row>
        <row r="230">
          <cell r="I230">
            <v>1.0680522086888848</v>
          </cell>
        </row>
        <row r="231">
          <cell r="I231">
            <v>1.0184957899747575</v>
          </cell>
        </row>
        <row r="232">
          <cell r="I232">
            <v>1.029378415449907</v>
          </cell>
        </row>
        <row r="233">
          <cell r="I233">
            <v>0.54629140960193356</v>
          </cell>
        </row>
        <row r="234">
          <cell r="I234">
            <v>0.77244979041873707</v>
          </cell>
        </row>
        <row r="235">
          <cell r="I235">
            <v>0.79105612838000294</v>
          </cell>
        </row>
        <row r="236">
          <cell r="I236">
            <v>0.89649409357263199</v>
          </cell>
        </row>
        <row r="237">
          <cell r="I237">
            <v>1.1048835617436721</v>
          </cell>
        </row>
        <row r="238">
          <cell r="I238">
            <v>0.94005005128626251</v>
          </cell>
        </row>
        <row r="239">
          <cell r="I239">
            <v>1.0813913610072132</v>
          </cell>
        </row>
        <row r="240">
          <cell r="I240">
            <v>1.0951613748627211</v>
          </cell>
        </row>
        <row r="241">
          <cell r="I241">
            <v>1.1072493899335143</v>
          </cell>
        </row>
        <row r="242">
          <cell r="I242">
            <v>1.0957596400084004</v>
          </cell>
        </row>
        <row r="243">
          <cell r="I243">
            <v>1.3849201668584332</v>
          </cell>
        </row>
        <row r="244">
          <cell r="I244">
            <v>1.1326898574289199</v>
          </cell>
        </row>
        <row r="245">
          <cell r="I245">
            <v>1.0155248736344802</v>
          </cell>
        </row>
        <row r="246">
          <cell r="I246">
            <v>0.90741997798272156</v>
          </cell>
        </row>
        <row r="247">
          <cell r="I247">
            <v>0.92616411990983383</v>
          </cell>
        </row>
        <row r="248">
          <cell r="I248">
            <v>1.0167160635065071</v>
          </cell>
        </row>
        <row r="249">
          <cell r="I249">
            <v>0.93561551397168907</v>
          </cell>
        </row>
        <row r="250">
          <cell r="I250">
            <v>0.99684199941508467</v>
          </cell>
        </row>
        <row r="251">
          <cell r="I251">
            <v>1.0812527669691021</v>
          </cell>
        </row>
        <row r="252">
          <cell r="I252">
            <v>1.0241392566129441</v>
          </cell>
        </row>
        <row r="253">
          <cell r="I253">
            <v>0.92110748091308559</v>
          </cell>
        </row>
        <row r="254">
          <cell r="I254">
            <v>1.1032975806707443</v>
          </cell>
        </row>
        <row r="255">
          <cell r="I255">
            <v>1.0663101065808041</v>
          </cell>
        </row>
        <row r="256">
          <cell r="I256">
            <v>1.1506745394523283</v>
          </cell>
        </row>
        <row r="257">
          <cell r="I257">
            <v>0.67061700403052726</v>
          </cell>
        </row>
        <row r="258">
          <cell r="I258">
            <v>0.69317244484848461</v>
          </cell>
        </row>
        <row r="259">
          <cell r="I259">
            <v>0.81754316020159135</v>
          </cell>
        </row>
        <row r="260">
          <cell r="I260">
            <v>0.92489035345355219</v>
          </cell>
        </row>
        <row r="261">
          <cell r="I261">
            <v>0.9401155568347237</v>
          </cell>
        </row>
        <row r="262">
          <cell r="I262">
            <v>0.95600312888251293</v>
          </cell>
        </row>
        <row r="263">
          <cell r="I263">
            <v>1.0953055417626816</v>
          </cell>
        </row>
        <row r="264">
          <cell r="I264">
            <v>1.0516377576070901</v>
          </cell>
        </row>
        <row r="265">
          <cell r="I265">
            <v>1.0499401285536598</v>
          </cell>
        </row>
        <row r="266">
          <cell r="I266">
            <v>1.2550092991177417</v>
          </cell>
        </row>
        <row r="267">
          <cell r="I267">
            <v>1.2283254909670838</v>
          </cell>
        </row>
        <row r="268">
          <cell r="I268">
            <v>1.2437983741243184</v>
          </cell>
        </row>
        <row r="269">
          <cell r="I269">
            <v>0.95259242229129881</v>
          </cell>
        </row>
        <row r="270">
          <cell r="I270">
            <v>0.87621293647990917</v>
          </cell>
        </row>
        <row r="271">
          <cell r="I271">
            <v>0.94043339423572503</v>
          </cell>
        </row>
        <row r="272">
          <cell r="I272">
            <v>1.0175918376630648</v>
          </cell>
        </row>
        <row r="273">
          <cell r="I273">
            <v>1.0170484415453729</v>
          </cell>
        </row>
        <row r="274">
          <cell r="I274">
            <v>0.95953321753236787</v>
          </cell>
        </row>
        <row r="275">
          <cell r="I275">
            <v>1.024746720920374</v>
          </cell>
        </row>
        <row r="276">
          <cell r="I276">
            <v>1.0249774918089782</v>
          </cell>
        </row>
        <row r="277">
          <cell r="I277">
            <v>1.0028483146174829</v>
          </cell>
        </row>
        <row r="278">
          <cell r="I278">
            <v>1.0923332663011611</v>
          </cell>
        </row>
        <row r="279">
          <cell r="I279">
            <v>1.0181838768645017</v>
          </cell>
        </row>
        <row r="280">
          <cell r="I280">
            <v>1.0748819574864643</v>
          </cell>
        </row>
        <row r="281">
          <cell r="I281">
            <v>0.90624380057400478</v>
          </cell>
        </row>
        <row r="282">
          <cell r="I282">
            <v>0.8444169448803398</v>
          </cell>
        </row>
        <row r="283">
          <cell r="I283">
            <v>0.97054130406618233</v>
          </cell>
        </row>
        <row r="284">
          <cell r="I284">
            <v>0.97843526683644055</v>
          </cell>
        </row>
        <row r="285">
          <cell r="I285">
            <v>1.0017194707258383</v>
          </cell>
        </row>
        <row r="286">
          <cell r="I286">
            <v>0.95373036674653233</v>
          </cell>
        </row>
        <row r="287">
          <cell r="I287">
            <v>1.0476327951254552</v>
          </cell>
        </row>
        <row r="288">
          <cell r="I288">
            <v>1.0367116018147862</v>
          </cell>
        </row>
        <row r="289">
          <cell r="I289">
            <v>1.0536112721456778</v>
          </cell>
        </row>
        <row r="290">
          <cell r="I290">
            <v>1.1074082722637715</v>
          </cell>
        </row>
        <row r="291">
          <cell r="I291">
            <v>1.0188652613731235</v>
          </cell>
        </row>
        <row r="292">
          <cell r="I292">
            <v>1.0054880414376204</v>
          </cell>
        </row>
        <row r="293">
          <cell r="I293">
            <v>0.94393458720876844</v>
          </cell>
        </row>
        <row r="294">
          <cell r="I294">
            <v>0.83042891757517578</v>
          </cell>
        </row>
        <row r="295">
          <cell r="I295">
            <v>0.95662849110778703</v>
          </cell>
        </row>
        <row r="296">
          <cell r="I296">
            <v>0.92449336368803436</v>
          </cell>
        </row>
        <row r="297">
          <cell r="I297">
            <v>1.0836515811414322</v>
          </cell>
        </row>
        <row r="298">
          <cell r="I298">
            <v>1.0053264590484385</v>
          </cell>
        </row>
        <row r="299">
          <cell r="I299">
            <v>0.95434910469483836</v>
          </cell>
        </row>
        <row r="300">
          <cell r="I300">
            <v>0.89884516758528654</v>
          </cell>
        </row>
        <row r="301">
          <cell r="I301">
            <v>1.0247148800445167</v>
          </cell>
        </row>
        <row r="302">
          <cell r="I302">
            <v>1.1717435547252399</v>
          </cell>
        </row>
        <row r="303">
          <cell r="I303">
            <v>1.0126768502096235</v>
          </cell>
        </row>
        <row r="304">
          <cell r="I304">
            <v>1.0775386989732265</v>
          </cell>
        </row>
        <row r="305">
          <cell r="I305">
            <v>1.0008249911755405</v>
          </cell>
        </row>
        <row r="306">
          <cell r="I306">
            <v>0.87289618778605649</v>
          </cell>
        </row>
        <row r="307">
          <cell r="I307">
            <v>0.99157650816921372</v>
          </cell>
        </row>
        <row r="308">
          <cell r="I308">
            <v>0.99729540756284518</v>
          </cell>
        </row>
        <row r="309">
          <cell r="I309">
            <v>1.0492498465344136</v>
          </cell>
        </row>
        <row r="310">
          <cell r="I310">
            <v>0.97409867974199893</v>
          </cell>
        </row>
        <row r="311">
          <cell r="I311">
            <v>0.99115143739577594</v>
          </cell>
        </row>
        <row r="312">
          <cell r="I312">
            <v>0.98941056263317484</v>
          </cell>
        </row>
        <row r="313">
          <cell r="I313">
            <v>0.97623199565733443</v>
          </cell>
        </row>
        <row r="314">
          <cell r="I314">
            <v>1.1090027971060625</v>
          </cell>
        </row>
        <row r="315">
          <cell r="I315">
            <v>0.99254812775838874</v>
          </cell>
        </row>
        <row r="316">
          <cell r="I316">
            <v>1.0338447158380706</v>
          </cell>
        </row>
        <row r="317">
          <cell r="I317">
            <v>1.0751079427247754</v>
          </cell>
        </row>
        <row r="318">
          <cell r="I318">
            <v>0.90770023528298316</v>
          </cell>
        </row>
        <row r="319">
          <cell r="I319">
            <v>1.022161265302153</v>
          </cell>
        </row>
        <row r="320">
          <cell r="I320">
            <v>0.96909889045857411</v>
          </cell>
        </row>
        <row r="321">
          <cell r="I321">
            <v>1.0196806379312966</v>
          </cell>
        </row>
        <row r="322">
          <cell r="I322">
            <v>0.94068726081847309</v>
          </cell>
        </row>
        <row r="323">
          <cell r="I323">
            <v>0.96841983489303785</v>
          </cell>
        </row>
        <row r="324">
          <cell r="I324">
            <v>0.95188544380850926</v>
          </cell>
        </row>
        <row r="325">
          <cell r="I325">
            <v>0.98503159091612658</v>
          </cell>
        </row>
        <row r="326">
          <cell r="I326">
            <v>1.1146197156015574</v>
          </cell>
        </row>
        <row r="327">
          <cell r="I327">
            <v>0.98492225033798608</v>
          </cell>
        </row>
        <row r="328">
          <cell r="I328">
            <v>1.0264493169549271</v>
          </cell>
        </row>
        <row r="329">
          <cell r="I329">
            <v>0.85210457870448153</v>
          </cell>
        </row>
        <row r="330">
          <cell r="I330">
            <v>0.75014143718667448</v>
          </cell>
        </row>
        <row r="331">
          <cell r="I331">
            <v>0.9124044884526864</v>
          </cell>
        </row>
        <row r="332">
          <cell r="I332">
            <v>0.99801041499170939</v>
          </cell>
        </row>
        <row r="333">
          <cell r="I333">
            <v>0.97607950265176457</v>
          </cell>
        </row>
        <row r="334">
          <cell r="I334">
            <v>0.93787422744447346</v>
          </cell>
        </row>
        <row r="335">
          <cell r="I335">
            <v>0.9287599970274697</v>
          </cell>
        </row>
        <row r="336">
          <cell r="I336">
            <v>0.99405345701790693</v>
          </cell>
        </row>
        <row r="337">
          <cell r="I337">
            <v>1.0163436556045646</v>
          </cell>
        </row>
        <row r="338">
          <cell r="I338">
            <v>1.2315079138257439</v>
          </cell>
        </row>
        <row r="339">
          <cell r="I339">
            <v>1.0632976128225597</v>
          </cell>
        </row>
        <row r="340">
          <cell r="I340">
            <v>1.3442035689802601</v>
          </cell>
        </row>
        <row r="341">
          <cell r="I341">
            <v>0.98953977842199659</v>
          </cell>
        </row>
        <row r="342">
          <cell r="I342">
            <v>0.89681469316630535</v>
          </cell>
        </row>
        <row r="343">
          <cell r="I343">
            <v>0.9666013990806348</v>
          </cell>
        </row>
        <row r="344">
          <cell r="I344">
            <v>0.97492145615965065</v>
          </cell>
        </row>
        <row r="345">
          <cell r="I345">
            <v>1.0395220883342577</v>
          </cell>
        </row>
        <row r="346">
          <cell r="I346">
            <v>0.98060187524742559</v>
          </cell>
        </row>
        <row r="347">
          <cell r="I347">
            <v>0.96935954202423724</v>
          </cell>
        </row>
        <row r="348">
          <cell r="I348">
            <v>1.0381404433799921</v>
          </cell>
        </row>
        <row r="349">
          <cell r="I349">
            <v>0.96272123753492489</v>
          </cell>
        </row>
        <row r="350">
          <cell r="I350">
            <v>1.1298041841277868</v>
          </cell>
        </row>
        <row r="351">
          <cell r="I351">
            <v>0.96282139597372751</v>
          </cell>
        </row>
        <row r="352">
          <cell r="I352">
            <v>1.0881929171821121</v>
          </cell>
        </row>
        <row r="353">
          <cell r="I353">
            <v>0.79911829873103113</v>
          </cell>
        </row>
        <row r="354">
          <cell r="I354">
            <v>0.76225875652718433</v>
          </cell>
        </row>
        <row r="355">
          <cell r="I355">
            <v>0.88285526573116968</v>
          </cell>
        </row>
        <row r="356">
          <cell r="I356">
            <v>0.91198078729708731</v>
          </cell>
        </row>
        <row r="357">
          <cell r="I357">
            <v>1.0163272903376512</v>
          </cell>
        </row>
        <row r="358">
          <cell r="I358">
            <v>0.98570474379118678</v>
          </cell>
        </row>
        <row r="359">
          <cell r="I359">
            <v>1.0442148579261188</v>
          </cell>
        </row>
        <row r="360">
          <cell r="I360">
            <v>0.98857521236942258</v>
          </cell>
        </row>
        <row r="361">
          <cell r="I361">
            <v>1.0291217754534254</v>
          </cell>
        </row>
        <row r="362">
          <cell r="I362">
            <v>1.1725503239902726</v>
          </cell>
        </row>
        <row r="363">
          <cell r="I363">
            <v>1.1480602408849296</v>
          </cell>
        </row>
        <row r="364">
          <cell r="I364">
            <v>1.1938857575436763</v>
          </cell>
        </row>
        <row r="365">
          <cell r="I365">
            <v>0.95689428781792629</v>
          </cell>
        </row>
        <row r="366">
          <cell r="I366">
            <v>0.8435504380208384</v>
          </cell>
        </row>
        <row r="367">
          <cell r="I367">
            <v>0.96973105126456882</v>
          </cell>
        </row>
        <row r="368">
          <cell r="I368">
            <v>0.99752540030405046</v>
          </cell>
        </row>
        <row r="369">
          <cell r="I369">
            <v>1.0353748896342663</v>
          </cell>
        </row>
        <row r="370">
          <cell r="I370">
            <v>0.96326556015646103</v>
          </cell>
        </row>
        <row r="371">
          <cell r="I371">
            <v>0.97021352326561772</v>
          </cell>
        </row>
        <row r="372">
          <cell r="I372">
            <v>1.0023573367258456</v>
          </cell>
        </row>
        <row r="373">
          <cell r="I373">
            <v>0.98476986069587447</v>
          </cell>
        </row>
        <row r="374">
          <cell r="I374">
            <v>1.1481478609687068</v>
          </cell>
        </row>
        <row r="375">
          <cell r="I375">
            <v>1.0407975657759736</v>
          </cell>
        </row>
        <row r="376">
          <cell r="I376">
            <v>1.0589660771696434</v>
          </cell>
        </row>
        <row r="377">
          <cell r="I377">
            <v>0.96754025003857058</v>
          </cell>
        </row>
        <row r="378">
          <cell r="I378">
            <v>0.8295013770504005</v>
          </cell>
        </row>
        <row r="379">
          <cell r="I379">
            <v>1.0030357616511278</v>
          </cell>
        </row>
        <row r="380">
          <cell r="I380">
            <v>0.92093449911684511</v>
          </cell>
        </row>
        <row r="381">
          <cell r="I381">
            <v>1.0755152659632445</v>
          </cell>
        </row>
        <row r="382">
          <cell r="I382">
            <v>0.97034682399145067</v>
          </cell>
        </row>
        <row r="383">
          <cell r="I383">
            <v>0.98405466754850024</v>
          </cell>
        </row>
        <row r="384">
          <cell r="I384">
            <v>0.9670751008198637</v>
          </cell>
        </row>
        <row r="385">
          <cell r="I385">
            <v>1.0174659370363928</v>
          </cell>
        </row>
        <row r="386">
          <cell r="I386">
            <v>1.1827333372381554</v>
          </cell>
        </row>
        <row r="387">
          <cell r="I387">
            <v>1.0264695654449212</v>
          </cell>
        </row>
        <row r="388">
          <cell r="I388">
            <v>0.98753410805174635</v>
          </cell>
        </row>
        <row r="389">
          <cell r="I389">
            <v>1.1443969728219869</v>
          </cell>
        </row>
        <row r="390">
          <cell r="I390">
            <v>0.85975732710249764</v>
          </cell>
        </row>
        <row r="391">
          <cell r="I391">
            <v>0.91998118259533801</v>
          </cell>
        </row>
        <row r="392">
          <cell r="I392">
            <v>0.85061076811680536</v>
          </cell>
        </row>
        <row r="393">
          <cell r="I393">
            <v>1.1359671728084881</v>
          </cell>
        </row>
        <row r="394">
          <cell r="I394">
            <v>0.90525473953850732</v>
          </cell>
        </row>
        <row r="395">
          <cell r="I395">
            <v>0.84507804435343159</v>
          </cell>
        </row>
        <row r="396">
          <cell r="I396">
            <v>0.84016149407031382</v>
          </cell>
        </row>
        <row r="397">
          <cell r="I397">
            <v>0.77021925867629348</v>
          </cell>
        </row>
        <row r="398">
          <cell r="I398">
            <v>1.1675239812866518</v>
          </cell>
        </row>
        <row r="399">
          <cell r="I399">
            <v>0.86647122132745213</v>
          </cell>
        </row>
        <row r="400">
          <cell r="I400">
            <v>1.0416803408815671</v>
          </cell>
        </row>
        <row r="401">
          <cell r="I401">
            <v>1.090061356011536</v>
          </cell>
        </row>
        <row r="402">
          <cell r="I402">
            <v>0.92593085754263238</v>
          </cell>
        </row>
        <row r="403">
          <cell r="I403">
            <v>1.0060299994332258</v>
          </cell>
        </row>
        <row r="404">
          <cell r="I404">
            <v>0.97972437921177291</v>
          </cell>
        </row>
        <row r="405">
          <cell r="I405">
            <v>0.94946916735794806</v>
          </cell>
        </row>
        <row r="406">
          <cell r="I406">
            <v>1.0103415465301506</v>
          </cell>
        </row>
        <row r="407">
          <cell r="I407">
            <v>1.0386999823906988</v>
          </cell>
        </row>
        <row r="408">
          <cell r="I408">
            <v>0.99163998770338124</v>
          </cell>
        </row>
        <row r="409">
          <cell r="I409">
            <v>0.94181913146774066</v>
          </cell>
        </row>
        <row r="410">
          <cell r="I410">
            <v>1.0488615909246799</v>
          </cell>
        </row>
        <row r="411">
          <cell r="I411">
            <v>0.95731331698761402</v>
          </cell>
        </row>
        <row r="412">
          <cell r="I412">
            <v>1.008001293484617</v>
          </cell>
        </row>
        <row r="413">
          <cell r="I413">
            <v>1.090061356011536</v>
          </cell>
        </row>
        <row r="414">
          <cell r="I414">
            <v>0.92593085754263238</v>
          </cell>
        </row>
        <row r="415">
          <cell r="I415">
            <v>1.0060299994332258</v>
          </cell>
        </row>
        <row r="416">
          <cell r="I416">
            <v>0.97972437921177291</v>
          </cell>
        </row>
        <row r="417">
          <cell r="I417">
            <v>0.94946916735794806</v>
          </cell>
        </row>
        <row r="418">
          <cell r="I418">
            <v>1.0103415465301506</v>
          </cell>
        </row>
        <row r="419">
          <cell r="I419">
            <v>1.0386999823906988</v>
          </cell>
        </row>
        <row r="420">
          <cell r="I420">
            <v>0.99163998770338124</v>
          </cell>
        </row>
        <row r="421">
          <cell r="I421">
            <v>0.94181913146774066</v>
          </cell>
        </row>
        <row r="422">
          <cell r="I422">
            <v>1.0488615909246799</v>
          </cell>
        </row>
        <row r="423">
          <cell r="I423">
            <v>0.95731331698761402</v>
          </cell>
        </row>
        <row r="424">
          <cell r="I424">
            <v>1.008001293484617</v>
          </cell>
        </row>
        <row r="425">
          <cell r="I425">
            <v>1.0828808780552088</v>
          </cell>
        </row>
        <row r="426">
          <cell r="I426">
            <v>0.90814168484235169</v>
          </cell>
        </row>
        <row r="427">
          <cell r="I427">
            <v>1.0029231188488874</v>
          </cell>
        </row>
        <row r="428">
          <cell r="I428">
            <v>0.95612245480834235</v>
          </cell>
        </row>
        <row r="429">
          <cell r="I429">
            <v>0.98621086639109878</v>
          </cell>
        </row>
        <row r="430">
          <cell r="I430">
            <v>0.87590179098201171</v>
          </cell>
        </row>
        <row r="431">
          <cell r="I431">
            <v>1.0869275913626373</v>
          </cell>
        </row>
        <row r="432">
          <cell r="I432">
            <v>0.91711980688214667</v>
          </cell>
        </row>
        <row r="433">
          <cell r="I433">
            <v>0.98221665067801478</v>
          </cell>
        </row>
        <row r="434">
          <cell r="I434">
            <v>0.9982471620407305</v>
          </cell>
        </row>
        <row r="435">
          <cell r="I435">
            <v>1.0040387175503336</v>
          </cell>
        </row>
        <row r="436">
          <cell r="I436">
            <v>1.1578301441181182</v>
          </cell>
        </row>
        <row r="437">
          <cell r="I437">
            <v>1.2601359605309526</v>
          </cell>
        </row>
        <row r="438">
          <cell r="I438">
            <v>0.85362104495484958</v>
          </cell>
        </row>
        <row r="439">
          <cell r="I439">
            <v>0.97538899969968329</v>
          </cell>
        </row>
        <row r="440">
          <cell r="I440">
            <v>1.0243949998816919</v>
          </cell>
        </row>
        <row r="441">
          <cell r="I441">
            <v>0.83884616301584536</v>
          </cell>
        </row>
        <row r="442">
          <cell r="I442">
            <v>0.94360484477734108</v>
          </cell>
        </row>
        <row r="443">
          <cell r="I443">
            <v>0.67312851871476687</v>
          </cell>
        </row>
        <row r="444">
          <cell r="I444">
            <v>1.3152972280199302</v>
          </cell>
        </row>
        <row r="445">
          <cell r="I445">
            <v>0.59989257466918733</v>
          </cell>
        </row>
        <row r="446">
          <cell r="I446">
            <v>1.3082557959264505</v>
          </cell>
        </row>
        <row r="447">
          <cell r="I447">
            <v>1.3550167526864998</v>
          </cell>
        </row>
        <row r="448">
          <cell r="I448">
            <v>1.1721153553389654</v>
          </cell>
        </row>
        <row r="449">
          <cell r="I449">
            <v>0.90573930336681696</v>
          </cell>
        </row>
        <row r="450">
          <cell r="I450">
            <v>0.97899771504878275</v>
          </cell>
        </row>
        <row r="451">
          <cell r="I451">
            <v>0.94753405018914405</v>
          </cell>
        </row>
        <row r="452">
          <cell r="I452">
            <v>1.0173852247119595</v>
          </cell>
        </row>
        <row r="453">
          <cell r="I453">
            <v>0.99448614239037492</v>
          </cell>
        </row>
        <row r="454">
          <cell r="I454">
            <v>0.85489158853598801</v>
          </cell>
        </row>
        <row r="455">
          <cell r="I455">
            <v>1.0011758846035779</v>
          </cell>
        </row>
        <row r="456">
          <cell r="I456">
            <v>1.0460561223319684</v>
          </cell>
        </row>
        <row r="457">
          <cell r="I457">
            <v>0.86430973302826408</v>
          </cell>
        </row>
        <row r="458">
          <cell r="I458">
            <v>1.2133364096413428</v>
          </cell>
        </row>
        <row r="459">
          <cell r="I459">
            <v>0.82604180730075893</v>
          </cell>
        </row>
        <row r="460">
          <cell r="I460">
            <v>1.3092097630027748</v>
          </cell>
        </row>
        <row r="461">
          <cell r="I461">
            <v>0.90573930336681696</v>
          </cell>
        </row>
        <row r="462">
          <cell r="I462">
            <v>0.97899771504878275</v>
          </cell>
        </row>
        <row r="463">
          <cell r="I463">
            <v>0.94753405018914405</v>
          </cell>
        </row>
        <row r="464">
          <cell r="I464">
            <v>1.0173852247119595</v>
          </cell>
        </row>
        <row r="465">
          <cell r="I465">
            <v>0.99448614239037492</v>
          </cell>
        </row>
        <row r="466">
          <cell r="I466">
            <v>0.85489158853598801</v>
          </cell>
        </row>
        <row r="467">
          <cell r="I467">
            <v>1.0011758846035779</v>
          </cell>
        </row>
        <row r="468">
          <cell r="I468">
            <v>1.0460561223319684</v>
          </cell>
        </row>
        <row r="469">
          <cell r="I469">
            <v>0.86430973302826408</v>
          </cell>
        </row>
        <row r="470">
          <cell r="I470">
            <v>1.2133364096413428</v>
          </cell>
        </row>
        <row r="471">
          <cell r="I471">
            <v>0.82604180730075893</v>
          </cell>
        </row>
        <row r="472">
          <cell r="I472">
            <v>1.3092097630027748</v>
          </cell>
        </row>
        <row r="473">
          <cell r="I473">
            <v>1.0980996123850406</v>
          </cell>
        </row>
        <row r="474">
          <cell r="I474">
            <v>0.88712649574781166</v>
          </cell>
        </row>
        <row r="475">
          <cell r="I475">
            <v>1.0127638110590078</v>
          </cell>
        </row>
        <row r="476">
          <cell r="I476">
            <v>0.86662613475206474</v>
          </cell>
        </row>
        <row r="477">
          <cell r="I477">
            <v>1.072495593703827</v>
          </cell>
        </row>
        <row r="478">
          <cell r="I478">
            <v>1.0377965811228713</v>
          </cell>
        </row>
        <row r="479">
          <cell r="I479">
            <v>1.3989840241887548</v>
          </cell>
        </row>
        <row r="480">
          <cell r="I480">
            <v>0.7044294842132327</v>
          </cell>
        </row>
        <row r="481">
          <cell r="I481">
            <v>0.78569077320438785</v>
          </cell>
        </row>
        <row r="482">
          <cell r="I482">
            <v>1.0768185355602335</v>
          </cell>
        </row>
        <row r="483">
          <cell r="I483">
            <v>0.62759753617123393</v>
          </cell>
        </row>
        <row r="484">
          <cell r="I484">
            <v>1.0864594821828208</v>
          </cell>
        </row>
        <row r="485">
          <cell r="I485">
            <v>0.98650945841483484</v>
          </cell>
        </row>
        <row r="486">
          <cell r="I486">
            <v>0.92936312279403444</v>
          </cell>
        </row>
        <row r="487">
          <cell r="I487">
            <v>1.0262654632770374</v>
          </cell>
        </row>
        <row r="488">
          <cell r="I488">
            <v>0.87859498720951934</v>
          </cell>
        </row>
        <row r="489">
          <cell r="I489">
            <v>1.0351769542651068</v>
          </cell>
        </row>
        <row r="490">
          <cell r="I490">
            <v>0.96314974571585876</v>
          </cell>
        </row>
        <row r="491">
          <cell r="I491">
            <v>0.943423322609241</v>
          </cell>
        </row>
        <row r="492">
          <cell r="I492">
            <v>1.016370324469303</v>
          </cell>
        </row>
        <row r="493">
          <cell r="I493">
            <v>0.92413045114520465</v>
          </cell>
        </row>
        <row r="494">
          <cell r="I494">
            <v>1.0262137331191556</v>
          </cell>
        </row>
        <row r="495">
          <cell r="I495">
            <v>1.0686562771785868</v>
          </cell>
        </row>
        <row r="496">
          <cell r="I496">
            <v>1.0256460272115626</v>
          </cell>
        </row>
        <row r="497">
          <cell r="I497">
            <v>0.98388267530104878</v>
          </cell>
        </row>
        <row r="498">
          <cell r="I498">
            <v>0.74126887753318571</v>
          </cell>
        </row>
        <row r="499">
          <cell r="I499">
            <v>0.99787017939931266</v>
          </cell>
        </row>
        <row r="500">
          <cell r="I500">
            <v>0.82927201372327941</v>
          </cell>
        </row>
        <row r="501">
          <cell r="I501">
            <v>1.044363149817743</v>
          </cell>
        </row>
        <row r="502">
          <cell r="I502">
            <v>1.0714120201587001</v>
          </cell>
        </row>
        <row r="503">
          <cell r="I503">
            <v>0.90906320430940157</v>
          </cell>
        </row>
        <row r="504">
          <cell r="I504">
            <v>0.98667295367865393</v>
          </cell>
        </row>
        <row r="505">
          <cell r="I505">
            <v>1.0313560602475154</v>
          </cell>
        </row>
        <row r="506">
          <cell r="I506">
            <v>1.1373899458315218</v>
          </cell>
        </row>
        <row r="507">
          <cell r="I507">
            <v>1.0922729911876956</v>
          </cell>
        </row>
        <row r="508">
          <cell r="I508">
            <v>1.0438063969927878</v>
          </cell>
        </row>
        <row r="509">
          <cell r="I509">
            <v>0.8647325787926099</v>
          </cell>
        </row>
        <row r="510">
          <cell r="I510">
            <v>0.94257054832009579</v>
          </cell>
        </row>
        <row r="511">
          <cell r="I511">
            <v>0.98372822411725069</v>
          </cell>
        </row>
        <row r="512">
          <cell r="I512">
            <v>0.88735192963987952</v>
          </cell>
        </row>
        <row r="513">
          <cell r="I513">
            <v>1.1094222753337517</v>
          </cell>
        </row>
        <row r="514">
          <cell r="I514">
            <v>0.99395490117536212</v>
          </cell>
        </row>
        <row r="515">
          <cell r="I515">
            <v>1.0031347491658147</v>
          </cell>
        </row>
        <row r="516">
          <cell r="I516">
            <v>0.95944310100847285</v>
          </cell>
        </row>
        <row r="517">
          <cell r="I517">
            <v>0.95465751841492619</v>
          </cell>
        </row>
        <row r="518">
          <cell r="I518">
            <v>1.0821764625917243</v>
          </cell>
        </row>
        <row r="519">
          <cell r="I519">
            <v>1.0278157172410425</v>
          </cell>
        </row>
        <row r="520">
          <cell r="I520">
            <v>1.0060788743873457</v>
          </cell>
        </row>
        <row r="521">
          <cell r="I521">
            <v>1.0031061974737945</v>
          </cell>
        </row>
        <row r="522">
          <cell r="I522">
            <v>0.90885158307168956</v>
          </cell>
        </row>
        <row r="523">
          <cell r="I523">
            <v>1.0134542097762806</v>
          </cell>
        </row>
        <row r="524">
          <cell r="I524">
            <v>0.98263443519615379</v>
          </cell>
        </row>
        <row r="525">
          <cell r="I525">
            <v>1.0490202419028143</v>
          </cell>
        </row>
        <row r="526">
          <cell r="I526">
            <v>0.95966411677984942</v>
          </cell>
        </row>
        <row r="527">
          <cell r="I527">
            <v>1.0038280057878954</v>
          </cell>
        </row>
        <row r="528">
          <cell r="I528">
            <v>0.97713595185994517</v>
          </cell>
        </row>
        <row r="529">
          <cell r="I529">
            <v>0.96975101610057768</v>
          </cell>
        </row>
        <row r="530">
          <cell r="I530">
            <v>1.0453181201876696</v>
          </cell>
        </row>
        <row r="531">
          <cell r="I531">
            <v>0.99025851313020807</v>
          </cell>
        </row>
        <row r="532">
          <cell r="I532">
            <v>1.0548271017416513</v>
          </cell>
        </row>
        <row r="533">
          <cell r="I533">
            <v>1.0031061974737945</v>
          </cell>
        </row>
        <row r="534">
          <cell r="I534">
            <v>0.90885158307168956</v>
          </cell>
        </row>
        <row r="535">
          <cell r="I535">
            <v>1.0134542097762806</v>
          </cell>
        </row>
        <row r="536">
          <cell r="I536">
            <v>0.98263443519615379</v>
          </cell>
        </row>
        <row r="537">
          <cell r="I537">
            <v>1.0490202419028143</v>
          </cell>
        </row>
        <row r="538">
          <cell r="I538">
            <v>0.95966411677984942</v>
          </cell>
        </row>
        <row r="539">
          <cell r="I539">
            <v>1.0038280057878954</v>
          </cell>
        </row>
        <row r="540">
          <cell r="I540">
            <v>0.97713595185994517</v>
          </cell>
        </row>
        <row r="541">
          <cell r="I541">
            <v>0.96975101610057768</v>
          </cell>
        </row>
        <row r="542">
          <cell r="I542">
            <v>1.0453181201876696</v>
          </cell>
        </row>
        <row r="543">
          <cell r="I543">
            <v>0.99025851313020807</v>
          </cell>
        </row>
        <row r="544">
          <cell r="I544">
            <v>1.0548271017416513</v>
          </cell>
        </row>
        <row r="545">
          <cell r="I545">
            <v>1.0812867446971433</v>
          </cell>
        </row>
        <row r="546">
          <cell r="I546">
            <v>0.96894162410011309</v>
          </cell>
        </row>
        <row r="547">
          <cell r="I547">
            <v>1.1068408671413366</v>
          </cell>
        </row>
        <row r="548">
          <cell r="I548">
            <v>0.94237575319731559</v>
          </cell>
        </row>
        <row r="549">
          <cell r="I549">
            <v>1.005324847642779</v>
          </cell>
        </row>
        <row r="550">
          <cell r="I550">
            <v>0.94610061405405466</v>
          </cell>
        </row>
        <row r="551">
          <cell r="I551">
            <v>0.91288059200796168</v>
          </cell>
        </row>
        <row r="552">
          <cell r="I552">
            <v>0.93734572134537841</v>
          </cell>
        </row>
        <row r="553">
          <cell r="I553">
            <v>0.90877454894494014</v>
          </cell>
        </row>
        <row r="554">
          <cell r="I554">
            <v>1.0778818551458931</v>
          </cell>
        </row>
        <row r="555">
          <cell r="I555">
            <v>1.0333947553348197</v>
          </cell>
        </row>
        <row r="556">
          <cell r="I556">
            <v>1.059810373219821</v>
          </cell>
        </row>
        <row r="557">
          <cell r="I557">
            <v>0.73313346140196056</v>
          </cell>
        </row>
        <row r="558">
          <cell r="I558">
            <v>0.77256068371768294</v>
          </cell>
        </row>
        <row r="559">
          <cell r="I559">
            <v>0.94569107242323458</v>
          </cell>
        </row>
        <row r="560">
          <cell r="I560">
            <v>0.99119759815794461</v>
          </cell>
        </row>
        <row r="561">
          <cell r="I561">
            <v>0.95515842854573663</v>
          </cell>
        </row>
        <row r="562">
          <cell r="I562">
            <v>0.94648164756039532</v>
          </cell>
        </row>
        <row r="563">
          <cell r="I563">
            <v>0.89040241128311182</v>
          </cell>
        </row>
        <row r="564">
          <cell r="I564">
            <v>0.9624880576818482</v>
          </cell>
        </row>
        <row r="565">
          <cell r="I565">
            <v>1.130917667100154</v>
          </cell>
        </row>
        <row r="566">
          <cell r="I566">
            <v>1.1660467190548174</v>
          </cell>
        </row>
        <row r="567">
          <cell r="I567">
            <v>1.1245175825884108</v>
          </cell>
        </row>
        <row r="568">
          <cell r="I568">
            <v>1.4778925962354008</v>
          </cell>
        </row>
        <row r="569">
          <cell r="I569">
            <v>0.91437001998566714</v>
          </cell>
        </row>
        <row r="570">
          <cell r="I570">
            <v>0.89315272499776333</v>
          </cell>
        </row>
        <row r="571">
          <cell r="I571">
            <v>0.98029026154785193</v>
          </cell>
        </row>
        <row r="572">
          <cell r="I572">
            <v>1.0068621774637589</v>
          </cell>
        </row>
        <row r="573">
          <cell r="I573">
            <v>0.99953589548575306</v>
          </cell>
        </row>
        <row r="574">
          <cell r="I574">
            <v>0.91315839756942074</v>
          </cell>
        </row>
        <row r="575">
          <cell r="I575">
            <v>0.97684101366908838</v>
          </cell>
        </row>
        <row r="576">
          <cell r="I576">
            <v>1.0274663284214056</v>
          </cell>
        </row>
        <row r="577">
          <cell r="I577">
            <v>1.014296248196183</v>
          </cell>
        </row>
        <row r="578">
          <cell r="I578">
            <v>1.0973546776687462</v>
          </cell>
        </row>
        <row r="579">
          <cell r="I579">
            <v>0.98968777045816902</v>
          </cell>
        </row>
        <row r="580">
          <cell r="I580">
            <v>1.1766818005823438</v>
          </cell>
        </row>
        <row r="581">
          <cell r="I581">
            <v>0.91437001998566714</v>
          </cell>
        </row>
        <row r="582">
          <cell r="I582">
            <v>0.89315272499776333</v>
          </cell>
        </row>
        <row r="583">
          <cell r="I583">
            <v>0.98029026154785193</v>
          </cell>
        </row>
        <row r="584">
          <cell r="I584">
            <v>1.0068621774637589</v>
          </cell>
        </row>
        <row r="585">
          <cell r="I585">
            <v>0.99953589548575306</v>
          </cell>
        </row>
        <row r="586">
          <cell r="I586">
            <v>0.91315839756942074</v>
          </cell>
        </row>
        <row r="587">
          <cell r="I587">
            <v>0.97684101366908838</v>
          </cell>
        </row>
        <row r="588">
          <cell r="I588">
            <v>1.0274663284214056</v>
          </cell>
        </row>
        <row r="589">
          <cell r="I589">
            <v>1.014296248196183</v>
          </cell>
        </row>
        <row r="590">
          <cell r="I590">
            <v>1.0973546776687462</v>
          </cell>
        </row>
        <row r="591">
          <cell r="I591">
            <v>0.98968777045816902</v>
          </cell>
        </row>
        <row r="592">
          <cell r="I592">
            <v>1.1766818005823438</v>
          </cell>
        </row>
        <row r="593">
          <cell r="I593">
            <v>0.8768035599391345</v>
          </cell>
        </row>
        <row r="594">
          <cell r="I594">
            <v>0.78257059053973566</v>
          </cell>
        </row>
        <row r="595">
          <cell r="I595">
            <v>0.89459987934354535</v>
          </cell>
        </row>
        <row r="596">
          <cell r="I596">
            <v>0.93082199506415142</v>
          </cell>
        </row>
        <row r="597">
          <cell r="I597">
            <v>0.96746621480447392</v>
          </cell>
        </row>
        <row r="598">
          <cell r="I598">
            <v>0.91265458886820672</v>
          </cell>
        </row>
        <row r="599">
          <cell r="I599">
            <v>1.0433102228043456</v>
          </cell>
        </row>
        <row r="600">
          <cell r="I600">
            <v>0.89874664147817018</v>
          </cell>
        </row>
        <row r="601">
          <cell r="I601">
            <v>1.095367684691763</v>
          </cell>
        </row>
        <row r="602">
          <cell r="I602">
            <v>1.2051719892077322</v>
          </cell>
        </row>
        <row r="603">
          <cell r="I603">
            <v>0.94971705869820311</v>
          </cell>
        </row>
        <row r="604">
          <cell r="I604">
            <v>1.3129335825143535</v>
          </cell>
        </row>
        <row r="605">
          <cell r="I605">
            <v>0.96548575233857648</v>
          </cell>
        </row>
        <row r="606">
          <cell r="I606">
            <v>0.84853274858672734</v>
          </cell>
        </row>
        <row r="607">
          <cell r="I607">
            <v>0.95667723576079067</v>
          </cell>
        </row>
        <row r="608">
          <cell r="I608">
            <v>0.9898174560039823</v>
          </cell>
        </row>
        <row r="609">
          <cell r="I609">
            <v>0.99091220506925159</v>
          </cell>
        </row>
        <row r="610">
          <cell r="I610">
            <v>0.93772354032279015</v>
          </cell>
        </row>
        <row r="611">
          <cell r="I611">
            <v>0.94241305682406407</v>
          </cell>
        </row>
        <row r="612">
          <cell r="I612">
            <v>0.98512613896529255</v>
          </cell>
        </row>
        <row r="613">
          <cell r="I613">
            <v>0.97883647279166031</v>
          </cell>
        </row>
        <row r="614">
          <cell r="I614">
            <v>1.1972227416992578</v>
          </cell>
        </row>
        <row r="615">
          <cell r="I615">
            <v>1.0277103082514685</v>
          </cell>
        </row>
        <row r="616">
          <cell r="I616">
            <v>1.1405099054253591</v>
          </cell>
        </row>
        <row r="617">
          <cell r="I617">
            <v>0.87533245623185663</v>
          </cell>
        </row>
        <row r="618">
          <cell r="I618">
            <v>0.87273020413914382</v>
          </cell>
        </row>
        <row r="619">
          <cell r="I619">
            <v>0.97509682714226076</v>
          </cell>
        </row>
        <row r="620">
          <cell r="I620">
            <v>0.92640394103741042</v>
          </cell>
        </row>
        <row r="621">
          <cell r="I621">
            <v>1.0650313756903593</v>
          </cell>
        </row>
        <row r="622">
          <cell r="I622">
            <v>0.9282661431579885</v>
          </cell>
        </row>
        <row r="623">
          <cell r="I623">
            <v>0.99723036955102173</v>
          </cell>
        </row>
        <row r="624">
          <cell r="I624">
            <v>0.95311289220968631</v>
          </cell>
        </row>
        <row r="625">
          <cell r="I625">
            <v>1.0200932995582399</v>
          </cell>
        </row>
        <row r="626">
          <cell r="I626">
            <v>1.1171621387495745</v>
          </cell>
        </row>
        <row r="627">
          <cell r="I627">
            <v>1.1302397895244927</v>
          </cell>
        </row>
        <row r="628">
          <cell r="I628">
            <v>1.1267552450210743</v>
          </cell>
        </row>
        <row r="629">
          <cell r="I629">
            <v>0.9599556310685774</v>
          </cell>
        </row>
        <row r="630">
          <cell r="I630">
            <v>0.85551158234365654</v>
          </cell>
        </row>
        <row r="631">
          <cell r="I631">
            <v>0.96699559773993493</v>
          </cell>
        </row>
        <row r="632">
          <cell r="I632">
            <v>0.98792399431882194</v>
          </cell>
        </row>
        <row r="633">
          <cell r="I633">
            <v>1.0363235675261642</v>
          </cell>
        </row>
        <row r="634">
          <cell r="I634">
            <v>0.93705299376305284</v>
          </cell>
        </row>
        <row r="635">
          <cell r="I635">
            <v>0.99655125600050309</v>
          </cell>
        </row>
        <row r="636">
          <cell r="I636">
            <v>0.98734028504674509</v>
          </cell>
        </row>
        <row r="637">
          <cell r="I637">
            <v>1.0066444067265041</v>
          </cell>
        </row>
        <row r="638">
          <cell r="I638">
            <v>1.115224817406508</v>
          </cell>
        </row>
        <row r="639">
          <cell r="I639">
            <v>0.97975630060512098</v>
          </cell>
        </row>
        <row r="640">
          <cell r="I640">
            <v>1.1402586116623341</v>
          </cell>
        </row>
        <row r="641">
          <cell r="I641">
            <v>1.0044828193716648</v>
          </cell>
        </row>
        <row r="642">
          <cell r="I642">
            <v>0.89815418292434401</v>
          </cell>
        </row>
        <row r="643">
          <cell r="I643">
            <v>0.968683401700141</v>
          </cell>
        </row>
        <row r="644">
          <cell r="I644">
            <v>1.0064282432614506</v>
          </cell>
        </row>
        <row r="645">
          <cell r="I645">
            <v>1.0244523571513948</v>
          </cell>
        </row>
        <row r="646">
          <cell r="I646">
            <v>0.94092359462404696</v>
          </cell>
        </row>
        <row r="647">
          <cell r="I647">
            <v>1.0047445072276169</v>
          </cell>
        </row>
        <row r="648">
          <cell r="I648">
            <v>1.0080992887045885</v>
          </cell>
        </row>
        <row r="649">
          <cell r="I649">
            <v>0.9915769931298658</v>
          </cell>
        </row>
        <row r="650">
          <cell r="I650">
            <v>1.0604210175054058</v>
          </cell>
        </row>
        <row r="651">
          <cell r="I651">
            <v>1.0026453416294525</v>
          </cell>
        </row>
        <row r="652">
          <cell r="I652">
            <v>1.0832993758896921</v>
          </cell>
        </row>
        <row r="653">
          <cell r="I653">
            <v>1.0044828193716648</v>
          </cell>
        </row>
        <row r="654">
          <cell r="I654">
            <v>0.89815418292434401</v>
          </cell>
        </row>
        <row r="655">
          <cell r="I655">
            <v>0.968683401700141</v>
          </cell>
        </row>
        <row r="656">
          <cell r="I656">
            <v>1.0064282432614506</v>
          </cell>
        </row>
        <row r="657">
          <cell r="I657">
            <v>1.0244523571513948</v>
          </cell>
        </row>
        <row r="658">
          <cell r="I658">
            <v>0.94092359462404696</v>
          </cell>
        </row>
        <row r="659">
          <cell r="I659">
            <v>1.0047445072276169</v>
          </cell>
        </row>
        <row r="660">
          <cell r="I660">
            <v>1.0080992887045885</v>
          </cell>
        </row>
        <row r="661">
          <cell r="I661">
            <v>0.9915769931298658</v>
          </cell>
        </row>
        <row r="662">
          <cell r="I662">
            <v>1.0604210175054058</v>
          </cell>
        </row>
        <row r="663">
          <cell r="I663">
            <v>1.0026453416294525</v>
          </cell>
        </row>
        <row r="664">
          <cell r="I664">
            <v>1.0832993758896921</v>
          </cell>
        </row>
        <row r="665">
          <cell r="I665">
            <v>1.0186855549828402</v>
          </cell>
        </row>
        <row r="666">
          <cell r="I666">
            <v>0.93536715378734092</v>
          </cell>
        </row>
        <row r="667">
          <cell r="I667">
            <v>0.9834017198520083</v>
          </cell>
        </row>
        <row r="668">
          <cell r="I668">
            <v>1.0031736214482412</v>
          </cell>
        </row>
        <row r="669">
          <cell r="I669">
            <v>0.99585050973104705</v>
          </cell>
        </row>
        <row r="670">
          <cell r="I670">
            <v>0.95728112663139342</v>
          </cell>
        </row>
        <row r="671">
          <cell r="I671">
            <v>1.0194548775923999</v>
          </cell>
        </row>
        <row r="672">
          <cell r="I672">
            <v>1.0070530524961081</v>
          </cell>
        </row>
        <row r="673">
          <cell r="I673">
            <v>0.96740516577419833</v>
          </cell>
        </row>
        <row r="674">
          <cell r="I674">
            <v>1.0680522086888848</v>
          </cell>
        </row>
        <row r="675">
          <cell r="I675">
            <v>1.0184957899747575</v>
          </cell>
        </row>
        <row r="676">
          <cell r="I676">
            <v>1.029378415449907</v>
          </cell>
        </row>
        <row r="677">
          <cell r="I677">
            <v>0.54629140960193356</v>
          </cell>
        </row>
        <row r="678">
          <cell r="I678">
            <v>0.77244979041873707</v>
          </cell>
        </row>
        <row r="679">
          <cell r="I679">
            <v>0.79105612838000294</v>
          </cell>
        </row>
        <row r="680">
          <cell r="I680">
            <v>0.89649409357263199</v>
          </cell>
        </row>
        <row r="681">
          <cell r="I681">
            <v>1.1048835617436721</v>
          </cell>
        </row>
        <row r="682">
          <cell r="I682">
            <v>0.94005005128626251</v>
          </cell>
        </row>
        <row r="683">
          <cell r="I683">
            <v>1.0813913610072132</v>
          </cell>
        </row>
        <row r="684">
          <cell r="I684">
            <v>1.0951613748627211</v>
          </cell>
        </row>
        <row r="685">
          <cell r="I685">
            <v>1.1072493899335143</v>
          </cell>
        </row>
        <row r="686">
          <cell r="I686">
            <v>1.0957596400084004</v>
          </cell>
        </row>
        <row r="687">
          <cell r="I687">
            <v>1.3849201668584332</v>
          </cell>
        </row>
        <row r="688">
          <cell r="I688">
            <v>1.1326898574289199</v>
          </cell>
        </row>
        <row r="689">
          <cell r="I689">
            <v>1.0155248736344802</v>
          </cell>
        </row>
        <row r="690">
          <cell r="I690">
            <v>0.90741997798272156</v>
          </cell>
        </row>
        <row r="691">
          <cell r="I691">
            <v>0.92616411990983383</v>
          </cell>
        </row>
        <row r="692">
          <cell r="I692">
            <v>1.0167160635065071</v>
          </cell>
        </row>
        <row r="693">
          <cell r="I693">
            <v>0.93561551397168907</v>
          </cell>
        </row>
        <row r="694">
          <cell r="I694">
            <v>0.99684199941508467</v>
          </cell>
        </row>
        <row r="695">
          <cell r="I695">
            <v>1.0812527669691021</v>
          </cell>
        </row>
        <row r="696">
          <cell r="I696">
            <v>1.0241392566129441</v>
          </cell>
        </row>
        <row r="697">
          <cell r="I697">
            <v>0.92110748091308559</v>
          </cell>
        </row>
        <row r="698">
          <cell r="I698">
            <v>1.1032975806707443</v>
          </cell>
        </row>
        <row r="699">
          <cell r="I699">
            <v>1.0663101065808041</v>
          </cell>
        </row>
        <row r="700">
          <cell r="I700">
            <v>1.1506745394523283</v>
          </cell>
        </row>
        <row r="701">
          <cell r="I701">
            <v>1.0155248736344802</v>
          </cell>
        </row>
        <row r="702">
          <cell r="I702">
            <v>0.90741997798272156</v>
          </cell>
        </row>
        <row r="703">
          <cell r="I703">
            <v>0.92616411990983383</v>
          </cell>
        </row>
        <row r="704">
          <cell r="I704">
            <v>1.0167160635065071</v>
          </cell>
        </row>
        <row r="705">
          <cell r="I705">
            <v>0.93561551397168907</v>
          </cell>
        </row>
        <row r="706">
          <cell r="I706">
            <v>0.99684199941508467</v>
          </cell>
        </row>
        <row r="707">
          <cell r="I707">
            <v>1.0812527669691021</v>
          </cell>
        </row>
        <row r="708">
          <cell r="I708">
            <v>1.0241392566129441</v>
          </cell>
        </row>
        <row r="709">
          <cell r="I709">
            <v>0.92110748091308559</v>
          </cell>
        </row>
        <row r="710">
          <cell r="I710">
            <v>1.1032975806707443</v>
          </cell>
        </row>
        <row r="711">
          <cell r="I711">
            <v>1.0663101065808041</v>
          </cell>
        </row>
        <row r="712">
          <cell r="I712">
            <v>1.1506745394523283</v>
          </cell>
        </row>
        <row r="713">
          <cell r="I713">
            <v>0.67061700403052726</v>
          </cell>
        </row>
        <row r="714">
          <cell r="I714">
            <v>0.69317244484848461</v>
          </cell>
        </row>
        <row r="715">
          <cell r="I715">
            <v>0.81754316020159135</v>
          </cell>
        </row>
        <row r="716">
          <cell r="I716">
            <v>0.92489035345355219</v>
          </cell>
        </row>
        <row r="717">
          <cell r="I717">
            <v>0.9401155568347237</v>
          </cell>
        </row>
        <row r="718">
          <cell r="I718">
            <v>0.95600312888251293</v>
          </cell>
        </row>
        <row r="719">
          <cell r="I719">
            <v>1.0953055417626816</v>
          </cell>
        </row>
        <row r="720">
          <cell r="I720">
            <v>1.0516377576070901</v>
          </cell>
        </row>
        <row r="721">
          <cell r="I721">
            <v>1.0499401285536598</v>
          </cell>
        </row>
        <row r="722">
          <cell r="I722">
            <v>1.2550092991177417</v>
          </cell>
        </row>
        <row r="723">
          <cell r="I723">
            <v>1.2283254909670838</v>
          </cell>
        </row>
        <row r="724">
          <cell r="I724">
            <v>1.2437983741243184</v>
          </cell>
        </row>
        <row r="725">
          <cell r="I725">
            <v>0.95259242229129881</v>
          </cell>
        </row>
        <row r="726">
          <cell r="I726">
            <v>0.87621293647990917</v>
          </cell>
        </row>
        <row r="727">
          <cell r="I727">
            <v>0.94043339423572503</v>
          </cell>
        </row>
        <row r="728">
          <cell r="I728">
            <v>1.0175918376630648</v>
          </cell>
        </row>
        <row r="729">
          <cell r="I729">
            <v>1.0170484415453729</v>
          </cell>
        </row>
        <row r="730">
          <cell r="I730">
            <v>0.95953321753236787</v>
          </cell>
        </row>
        <row r="731">
          <cell r="I731">
            <v>1.024746720920374</v>
          </cell>
        </row>
        <row r="732">
          <cell r="I732">
            <v>1.0249774918089782</v>
          </cell>
        </row>
        <row r="733">
          <cell r="I733">
            <v>1.0028483146174829</v>
          </cell>
        </row>
        <row r="734">
          <cell r="I734">
            <v>1.0923332663011611</v>
          </cell>
        </row>
        <row r="735">
          <cell r="I735">
            <v>1.0181838768645017</v>
          </cell>
        </row>
        <row r="736">
          <cell r="I736">
            <v>1.0748819574864643</v>
          </cell>
        </row>
        <row r="737">
          <cell r="I737">
            <v>0.90624380057400478</v>
          </cell>
        </row>
        <row r="738">
          <cell r="I738">
            <v>0.8444169448803398</v>
          </cell>
        </row>
        <row r="739">
          <cell r="I739">
            <v>0.97054130406618233</v>
          </cell>
        </row>
        <row r="740">
          <cell r="I740">
            <v>0.97843526683644055</v>
          </cell>
        </row>
        <row r="741">
          <cell r="I741">
            <v>1.0017194707258383</v>
          </cell>
        </row>
        <row r="742">
          <cell r="I742">
            <v>0.95373036674653233</v>
          </cell>
        </row>
        <row r="743">
          <cell r="I743">
            <v>1.0476327951254552</v>
          </cell>
        </row>
        <row r="744">
          <cell r="I744">
            <v>1.0367116018147862</v>
          </cell>
        </row>
        <row r="745">
          <cell r="I745">
            <v>1.0536112721456778</v>
          </cell>
        </row>
        <row r="746">
          <cell r="I746">
            <v>1.1074082722637715</v>
          </cell>
        </row>
        <row r="747">
          <cell r="I747">
            <v>1.0188652613731235</v>
          </cell>
        </row>
        <row r="748">
          <cell r="I748">
            <v>1.0054880414376204</v>
          </cell>
        </row>
        <row r="749">
          <cell r="I749">
            <v>0.94393458720876844</v>
          </cell>
        </row>
        <row r="750">
          <cell r="I750">
            <v>0.83042891757517578</v>
          </cell>
        </row>
        <row r="751">
          <cell r="I751">
            <v>0.95662849110778703</v>
          </cell>
        </row>
        <row r="752">
          <cell r="I752">
            <v>0.92449336368803436</v>
          </cell>
        </row>
        <row r="753">
          <cell r="I753">
            <v>1.0836515811414322</v>
          </cell>
        </row>
        <row r="754">
          <cell r="I754">
            <v>1.0053264590484385</v>
          </cell>
        </row>
        <row r="755">
          <cell r="I755">
            <v>0.95434910469483836</v>
          </cell>
        </row>
        <row r="756">
          <cell r="I756">
            <v>0.89884516758528654</v>
          </cell>
        </row>
        <row r="757">
          <cell r="I757">
            <v>1.0247148800445167</v>
          </cell>
        </row>
        <row r="758">
          <cell r="I758">
            <v>1.1717435547252399</v>
          </cell>
        </row>
        <row r="759">
          <cell r="I759">
            <v>1.0126768502096235</v>
          </cell>
        </row>
        <row r="760">
          <cell r="I760">
            <v>1.0775386989732265</v>
          </cell>
        </row>
        <row r="761">
          <cell r="I761">
            <v>1.0008249911755405</v>
          </cell>
        </row>
        <row r="762">
          <cell r="I762">
            <v>0.87289618778605649</v>
          </cell>
        </row>
        <row r="763">
          <cell r="I763">
            <v>0.99157650816921372</v>
          </cell>
        </row>
        <row r="764">
          <cell r="I764">
            <v>0.99729540756284518</v>
          </cell>
        </row>
        <row r="765">
          <cell r="I765">
            <v>1.0492498465344136</v>
          </cell>
        </row>
        <row r="766">
          <cell r="I766">
            <v>0.97409867974199893</v>
          </cell>
        </row>
        <row r="767">
          <cell r="I767">
            <v>0.99115143739577594</v>
          </cell>
        </row>
        <row r="768">
          <cell r="I768">
            <v>0.98941056263317484</v>
          </cell>
        </row>
        <row r="769">
          <cell r="I769">
            <v>0.97623199565733443</v>
          </cell>
        </row>
        <row r="770">
          <cell r="I770">
            <v>1.1090027971060625</v>
          </cell>
        </row>
        <row r="771">
          <cell r="I771">
            <v>0.99254812775838874</v>
          </cell>
        </row>
        <row r="772">
          <cell r="I772">
            <v>1.0338447158380706</v>
          </cell>
        </row>
        <row r="773">
          <cell r="I773">
            <v>1.0008249911755405</v>
          </cell>
        </row>
        <row r="774">
          <cell r="I774">
            <v>0.87289618778605649</v>
          </cell>
        </row>
        <row r="775">
          <cell r="I775">
            <v>0.99157650816921372</v>
          </cell>
        </row>
        <row r="776">
          <cell r="I776">
            <v>0.99729540756284518</v>
          </cell>
        </row>
        <row r="777">
          <cell r="I777">
            <v>1.0492498465344136</v>
          </cell>
        </row>
        <row r="778">
          <cell r="I778">
            <v>0.97409867974199893</v>
          </cell>
        </row>
        <row r="779">
          <cell r="I779">
            <v>0.99115143739577594</v>
          </cell>
        </row>
        <row r="780">
          <cell r="I780">
            <v>0.98941056263317484</v>
          </cell>
        </row>
        <row r="781">
          <cell r="I781">
            <v>0.97623199565733443</v>
          </cell>
        </row>
        <row r="782">
          <cell r="I782">
            <v>1.1090027971060625</v>
          </cell>
        </row>
        <row r="783">
          <cell r="I783">
            <v>0.99254812775838874</v>
          </cell>
        </row>
        <row r="784">
          <cell r="I784">
            <v>1.0338447158380706</v>
          </cell>
        </row>
        <row r="785">
          <cell r="I785">
            <v>1.0751079427247754</v>
          </cell>
        </row>
        <row r="786">
          <cell r="I786">
            <v>0.90770023528298316</v>
          </cell>
        </row>
        <row r="787">
          <cell r="I787">
            <v>1.022161265302153</v>
          </cell>
        </row>
        <row r="788">
          <cell r="I788">
            <v>0.96909889045857411</v>
          </cell>
        </row>
        <row r="789">
          <cell r="I789">
            <v>1.0196806379312966</v>
          </cell>
        </row>
        <row r="790">
          <cell r="I790">
            <v>0.94068726081847309</v>
          </cell>
        </row>
        <row r="791">
          <cell r="I791">
            <v>0.96841983489303785</v>
          </cell>
        </row>
        <row r="792">
          <cell r="I792">
            <v>0.95188544380850926</v>
          </cell>
        </row>
        <row r="793">
          <cell r="I793">
            <v>0.98503159091612658</v>
          </cell>
        </row>
        <row r="794">
          <cell r="I794">
            <v>1.1146197156015574</v>
          </cell>
        </row>
        <row r="795">
          <cell r="I795">
            <v>0.98492225033798608</v>
          </cell>
        </row>
        <row r="796">
          <cell r="I796">
            <v>1.0264493169549271</v>
          </cell>
        </row>
        <row r="797">
          <cell r="I797">
            <v>0.85210457870448153</v>
          </cell>
        </row>
        <row r="798">
          <cell r="I798">
            <v>0.75014143718667448</v>
          </cell>
        </row>
        <row r="799">
          <cell r="I799">
            <v>0.9124044884526864</v>
          </cell>
        </row>
        <row r="800">
          <cell r="I800">
            <v>0.99801041499170939</v>
          </cell>
        </row>
        <row r="801">
          <cell r="I801">
            <v>0.97607950265176457</v>
          </cell>
        </row>
        <row r="802">
          <cell r="I802">
            <v>0.93787422744447346</v>
          </cell>
        </row>
        <row r="803">
          <cell r="I803">
            <v>0.9287599970274697</v>
          </cell>
        </row>
        <row r="804">
          <cell r="I804">
            <v>0.99405345701790693</v>
          </cell>
        </row>
        <row r="805">
          <cell r="I805">
            <v>1.0163436556045646</v>
          </cell>
        </row>
        <row r="806">
          <cell r="I806">
            <v>1.2315079138257439</v>
          </cell>
        </row>
        <row r="807">
          <cell r="I807">
            <v>1.0632976128225597</v>
          </cell>
        </row>
        <row r="808">
          <cell r="I808">
            <v>1.3442035689802601</v>
          </cell>
        </row>
        <row r="809">
          <cell r="I809">
            <v>0.98953977842199659</v>
          </cell>
        </row>
        <row r="810">
          <cell r="I810">
            <v>0.89681469316630535</v>
          </cell>
        </row>
        <row r="811">
          <cell r="I811">
            <v>0.9666013990806348</v>
          </cell>
        </row>
        <row r="812">
          <cell r="I812">
            <v>0.97492145615965065</v>
          </cell>
        </row>
        <row r="813">
          <cell r="I813">
            <v>1.0395220883342577</v>
          </cell>
        </row>
        <row r="814">
          <cell r="I814">
            <v>0.98060187524742559</v>
          </cell>
        </row>
        <row r="815">
          <cell r="I815">
            <v>0.96935954202423724</v>
          </cell>
        </row>
        <row r="816">
          <cell r="I816">
            <v>1.0381404433799921</v>
          </cell>
        </row>
        <row r="817">
          <cell r="I817">
            <v>0.96272123753492489</v>
          </cell>
        </row>
        <row r="818">
          <cell r="I818">
            <v>1.1298041841277868</v>
          </cell>
        </row>
        <row r="819">
          <cell r="I819">
            <v>0.96282139597372751</v>
          </cell>
        </row>
        <row r="820">
          <cell r="I820">
            <v>1.0881929171821121</v>
          </cell>
        </row>
        <row r="821">
          <cell r="I821">
            <v>0.98953977842199659</v>
          </cell>
        </row>
        <row r="822">
          <cell r="I822">
            <v>0.89681469316630535</v>
          </cell>
        </row>
        <row r="823">
          <cell r="I823">
            <v>0.9666013990806348</v>
          </cell>
        </row>
        <row r="824">
          <cell r="I824">
            <v>0.97492145615965065</v>
          </cell>
        </row>
        <row r="825">
          <cell r="I825">
            <v>1.0395220883342577</v>
          </cell>
        </row>
        <row r="826">
          <cell r="I826">
            <v>0.98060187524742559</v>
          </cell>
        </row>
        <row r="827">
          <cell r="I827">
            <v>0.96935954202423724</v>
          </cell>
        </row>
        <row r="828">
          <cell r="I828">
            <v>1.0381404433799921</v>
          </cell>
        </row>
        <row r="829">
          <cell r="I829">
            <v>0.96272123753492489</v>
          </cell>
        </row>
        <row r="830">
          <cell r="I830">
            <v>1.1298041841277868</v>
          </cell>
        </row>
        <row r="831">
          <cell r="I831">
            <v>0.96282139597372751</v>
          </cell>
        </row>
        <row r="832">
          <cell r="I832">
            <v>1.0881929171821121</v>
          </cell>
        </row>
        <row r="833">
          <cell r="I833">
            <v>0.79911829873103113</v>
          </cell>
        </row>
        <row r="834">
          <cell r="I834">
            <v>0.76225875652718433</v>
          </cell>
        </row>
        <row r="835">
          <cell r="I835">
            <v>0.88285526573116968</v>
          </cell>
        </row>
        <row r="836">
          <cell r="I836">
            <v>0.91198078729708731</v>
          </cell>
        </row>
        <row r="837">
          <cell r="I837">
            <v>1.0163272903376512</v>
          </cell>
        </row>
        <row r="838">
          <cell r="I838">
            <v>0.98570474379118678</v>
          </cell>
        </row>
        <row r="839">
          <cell r="I839">
            <v>1.0442148579261188</v>
          </cell>
        </row>
        <row r="840">
          <cell r="I840">
            <v>0.98857521236942258</v>
          </cell>
        </row>
        <row r="841">
          <cell r="I841">
            <v>1.0291217754534254</v>
          </cell>
        </row>
        <row r="842">
          <cell r="I842">
            <v>1.1725503239902726</v>
          </cell>
        </row>
        <row r="843">
          <cell r="I843">
            <v>1.1480602408849296</v>
          </cell>
        </row>
        <row r="844">
          <cell r="I844">
            <v>1.1938857575436763</v>
          </cell>
        </row>
        <row r="845">
          <cell r="I845">
            <v>0.95689428781792629</v>
          </cell>
        </row>
        <row r="846">
          <cell r="I846">
            <v>0.8435504380208384</v>
          </cell>
        </row>
        <row r="847">
          <cell r="I847">
            <v>0.96973105126456882</v>
          </cell>
        </row>
        <row r="848">
          <cell r="I848">
            <v>0.99752540030405046</v>
          </cell>
        </row>
        <row r="849">
          <cell r="I849">
            <v>1.0353748896342663</v>
          </cell>
        </row>
        <row r="850">
          <cell r="I850">
            <v>0.96326556015646103</v>
          </cell>
        </row>
        <row r="851">
          <cell r="I851">
            <v>0.97021352326561772</v>
          </cell>
        </row>
        <row r="852">
          <cell r="I852">
            <v>1.0023573367258456</v>
          </cell>
        </row>
        <row r="853">
          <cell r="I853">
            <v>0.98476986069587447</v>
          </cell>
        </row>
        <row r="854">
          <cell r="I854">
            <v>1.1481478609687068</v>
          </cell>
        </row>
        <row r="855">
          <cell r="I855">
            <v>1.0407975657759736</v>
          </cell>
        </row>
        <row r="856">
          <cell r="I856">
            <v>1.0589660771696434</v>
          </cell>
        </row>
        <row r="857">
          <cell r="I857">
            <v>0.96754025003857058</v>
          </cell>
        </row>
        <row r="858">
          <cell r="I858">
            <v>0.8295013770504005</v>
          </cell>
        </row>
        <row r="859">
          <cell r="I859">
            <v>1.0030357616511278</v>
          </cell>
        </row>
        <row r="860">
          <cell r="I860">
            <v>0.92093449911684511</v>
          </cell>
        </row>
        <row r="861">
          <cell r="I861">
            <v>1.0755152659632445</v>
          </cell>
        </row>
        <row r="862">
          <cell r="I862">
            <v>0.97034682399145067</v>
          </cell>
        </row>
        <row r="863">
          <cell r="I863">
            <v>0.98405466754850024</v>
          </cell>
        </row>
        <row r="864">
          <cell r="I864">
            <v>0.9670751008198637</v>
          </cell>
        </row>
        <row r="865">
          <cell r="I865">
            <v>1.0174659370363928</v>
          </cell>
        </row>
        <row r="866">
          <cell r="I866">
            <v>1.1827333372381554</v>
          </cell>
        </row>
        <row r="867">
          <cell r="I867">
            <v>1.0264695654449212</v>
          </cell>
        </row>
        <row r="868">
          <cell r="I868">
            <v>0.98753410805174635</v>
          </cell>
        </row>
        <row r="869">
          <cell r="I869">
            <v>1.1159101479520306</v>
          </cell>
        </row>
        <row r="870">
          <cell r="I870">
            <v>1.0853299604845181</v>
          </cell>
        </row>
        <row r="871">
          <cell r="I871">
            <v>1.0282577848033236</v>
          </cell>
        </row>
        <row r="872">
          <cell r="I872">
            <v>0.9087176649937021</v>
          </cell>
        </row>
        <row r="873">
          <cell r="I873">
            <v>1.4060421826891423</v>
          </cell>
        </row>
        <row r="874">
          <cell r="I874">
            <v>0.79670082675627496</v>
          </cell>
        </row>
        <row r="875">
          <cell r="I875">
            <v>0.86339832905447811</v>
          </cell>
        </row>
        <row r="876">
          <cell r="I876">
            <v>1.0913532070631164</v>
          </cell>
        </row>
        <row r="877">
          <cell r="I877">
            <v>0.82868909821066061</v>
          </cell>
        </row>
        <row r="878">
          <cell r="I878">
            <v>1.0634150136643588</v>
          </cell>
        </row>
        <row r="879">
          <cell r="I879">
            <v>1.1457349167334627</v>
          </cell>
        </row>
        <row r="880">
          <cell r="I880">
            <v>1.0012358337949312</v>
          </cell>
        </row>
        <row r="881">
          <cell r="I881">
            <v>0.83131064687969558</v>
          </cell>
        </row>
        <row r="882">
          <cell r="I882">
            <v>0.882818721896932</v>
          </cell>
        </row>
        <row r="883">
          <cell r="I883">
            <v>1.0222030394682795</v>
          </cell>
        </row>
        <row r="884">
          <cell r="I884">
            <v>0.87466729655358455</v>
          </cell>
        </row>
        <row r="885">
          <cell r="I885">
            <v>1.1061761407397295</v>
          </cell>
        </row>
        <row r="886">
          <cell r="I886">
            <v>0.84443908079108265</v>
          </cell>
        </row>
        <row r="887">
          <cell r="I887">
            <v>0.828686506322308</v>
          </cell>
        </row>
        <row r="888">
          <cell r="I888">
            <v>1.0583868761100841</v>
          </cell>
        </row>
        <row r="889">
          <cell r="I889">
            <v>1.0593281046616241</v>
          </cell>
        </row>
        <row r="890">
          <cell r="I890">
            <v>1.1116218215353142</v>
          </cell>
        </row>
        <row r="891">
          <cell r="I891">
            <v>1.0985025604926761</v>
          </cell>
        </row>
        <row r="892">
          <cell r="I892">
            <v>1.0807420782028949</v>
          </cell>
        </row>
        <row r="893">
          <cell r="I893">
            <v>1.036142071452693</v>
          </cell>
        </row>
        <row r="894">
          <cell r="I894">
            <v>0.73434459675841268</v>
          </cell>
        </row>
        <row r="895">
          <cell r="I895">
            <v>1.0473257346861837</v>
          </cell>
        </row>
        <row r="896">
          <cell r="I896">
            <v>0.96129461691251128</v>
          </cell>
        </row>
        <row r="897">
          <cell r="I897">
            <v>0.88599324145061487</v>
          </cell>
        </row>
        <row r="898">
          <cell r="I898">
            <v>0.8466185427276478</v>
          </cell>
        </row>
        <row r="899">
          <cell r="I899">
            <v>1.1064964644942978</v>
          </cell>
        </row>
        <row r="900">
          <cell r="I900">
            <v>0.99441063465447488</v>
          </cell>
        </row>
        <row r="901">
          <cell r="I901">
            <v>0.74942261591775894</v>
          </cell>
        </row>
        <row r="902">
          <cell r="I902">
            <v>0.92516079811557106</v>
          </cell>
        </row>
        <row r="903">
          <cell r="I903">
            <v>1.4056994920627663</v>
          </cell>
        </row>
        <row r="904">
          <cell r="I904">
            <v>0.95617068671218974</v>
          </cell>
        </row>
        <row r="905">
          <cell r="I905">
            <v>1.1360502912237493</v>
          </cell>
        </row>
        <row r="906">
          <cell r="I906">
            <v>0.89650831961677058</v>
          </cell>
        </row>
        <row r="907">
          <cell r="I907">
            <v>0.9488263512290791</v>
          </cell>
        </row>
        <row r="908">
          <cell r="I908">
            <v>1.0893325006188319</v>
          </cell>
        </row>
        <row r="909">
          <cell r="I909">
            <v>0.98425252376740169</v>
          </cell>
        </row>
        <row r="910">
          <cell r="I910">
            <v>0.92644796158240006</v>
          </cell>
        </row>
        <row r="911">
          <cell r="I911">
            <v>1.0285897947629468</v>
          </cell>
        </row>
        <row r="912">
          <cell r="I912">
            <v>0.87152735541475945</v>
          </cell>
        </row>
        <row r="913">
          <cell r="I913">
            <v>0.90159059468997915</v>
          </cell>
        </row>
        <row r="914">
          <cell r="I914">
            <v>1.154854558465003</v>
          </cell>
        </row>
        <row r="915">
          <cell r="I915">
            <v>0.95274366518506548</v>
          </cell>
        </row>
        <row r="916">
          <cell r="I916">
            <v>1.1413161271212278</v>
          </cell>
        </row>
        <row r="917">
          <cell r="I917">
            <v>0.85976054182393857</v>
          </cell>
        </row>
        <row r="918">
          <cell r="I918">
            <v>0.74783088992172786</v>
          </cell>
        </row>
        <row r="919">
          <cell r="I919">
            <v>0.94053834517016621</v>
          </cell>
        </row>
        <row r="920">
          <cell r="I920">
            <v>0.93874107485827019</v>
          </cell>
        </row>
        <row r="921">
          <cell r="I921">
            <v>0.99349615858551454</v>
          </cell>
        </row>
        <row r="922">
          <cell r="I922">
            <v>1.0322288711265941</v>
          </cell>
        </row>
        <row r="923">
          <cell r="I923">
            <v>1.0335233482099455</v>
          </cell>
        </row>
        <row r="924">
          <cell r="I924">
            <v>0.92819320088141555</v>
          </cell>
        </row>
        <row r="925">
          <cell r="I925">
            <v>0.92535363506553436</v>
          </cell>
        </row>
        <row r="926">
          <cell r="I926">
            <v>1.2589390726620124</v>
          </cell>
        </row>
        <row r="927">
          <cell r="I927">
            <v>1.1127442940905619</v>
          </cell>
        </row>
        <row r="928">
          <cell r="I928">
            <v>1.2499300822297048</v>
          </cell>
        </row>
        <row r="929">
          <cell r="I929">
            <v>0.77561652378678714</v>
          </cell>
        </row>
        <row r="930">
          <cell r="I930">
            <v>0.76671503326509671</v>
          </cell>
        </row>
        <row r="931">
          <cell r="I931">
            <v>0.76917828307013492</v>
          </cell>
        </row>
        <row r="932">
          <cell r="I932">
            <v>0.96767162997518352</v>
          </cell>
        </row>
        <row r="933">
          <cell r="I933">
            <v>0.9975862458094662</v>
          </cell>
        </row>
        <row r="934">
          <cell r="I934">
            <v>0.93132150571521988</v>
          </cell>
        </row>
        <row r="935">
          <cell r="I935">
            <v>1.0345015144526191</v>
          </cell>
        </row>
        <row r="936">
          <cell r="I936">
            <v>1.0909570097783376</v>
          </cell>
        </row>
        <row r="937">
          <cell r="I937">
            <v>0.97361844578175882</v>
          </cell>
        </row>
        <row r="938">
          <cell r="I938">
            <v>1.2257392969900476</v>
          </cell>
        </row>
        <row r="939">
          <cell r="I939">
            <v>1.2500492316835963</v>
          </cell>
        </row>
        <row r="940">
          <cell r="I940">
            <v>1.2506340128927331</v>
          </cell>
        </row>
        <row r="941">
          <cell r="I941">
            <v>0.99307331751755124</v>
          </cell>
        </row>
        <row r="942">
          <cell r="I942">
            <v>0.89918020253262365</v>
          </cell>
        </row>
        <row r="943">
          <cell r="I943">
            <v>0.88863446227899134</v>
          </cell>
        </row>
        <row r="944">
          <cell r="I944">
            <v>1.0964742622837949</v>
          </cell>
        </row>
        <row r="945">
          <cell r="I945">
            <v>1.0653072085972051</v>
          </cell>
        </row>
        <row r="946">
          <cell r="I946">
            <v>0.9382097873547478</v>
          </cell>
        </row>
        <row r="947">
          <cell r="I947">
            <v>1.0444851634345018</v>
          </cell>
        </row>
        <row r="948">
          <cell r="I948">
            <v>1.0208766773253768</v>
          </cell>
        </row>
        <row r="949">
          <cell r="I949">
            <v>0.9259875116456826</v>
          </cell>
        </row>
        <row r="950">
          <cell r="I950">
            <v>1.1508143480690642</v>
          </cell>
        </row>
        <row r="951">
          <cell r="I951">
            <v>1.0340647344239722</v>
          </cell>
        </row>
        <row r="952">
          <cell r="I952">
            <v>1.0653534944667449</v>
          </cell>
        </row>
        <row r="953">
          <cell r="I953">
            <v>0.89824163041928118</v>
          </cell>
        </row>
        <row r="954">
          <cell r="I954">
            <v>0.87151910580861969</v>
          </cell>
        </row>
        <row r="955">
          <cell r="I955">
            <v>0.91024078156871313</v>
          </cell>
        </row>
        <row r="956">
          <cell r="I956">
            <v>1.0093295728694858</v>
          </cell>
        </row>
        <row r="957">
          <cell r="I957">
            <v>1.0007220757730022</v>
          </cell>
        </row>
        <row r="958">
          <cell r="I958">
            <v>0.9295553659037441</v>
          </cell>
        </row>
        <row r="959">
          <cell r="I959">
            <v>1.0655763209196021</v>
          </cell>
        </row>
        <row r="960">
          <cell r="I960">
            <v>1.076285679346769</v>
          </cell>
        </row>
        <row r="961">
          <cell r="I961">
            <v>1.0004677114083753</v>
          </cell>
        </row>
        <row r="962">
          <cell r="I962">
            <v>1.0949928796939588</v>
          </cell>
        </row>
        <row r="963">
          <cell r="I963">
            <v>1.0416495474227687</v>
          </cell>
        </row>
        <row r="964">
          <cell r="I964">
            <v>1.1356702302872448</v>
          </cell>
        </row>
        <row r="965">
          <cell r="I965">
            <v>0.69697762498349436</v>
          </cell>
        </row>
        <row r="966">
          <cell r="I966">
            <v>0.76788772532117544</v>
          </cell>
        </row>
        <row r="967">
          <cell r="I967">
            <v>0.85580967882307069</v>
          </cell>
        </row>
        <row r="968">
          <cell r="I968">
            <v>0.98405481918230842</v>
          </cell>
        </row>
        <row r="969">
          <cell r="I969">
            <v>0.97737009949027309</v>
          </cell>
        </row>
        <row r="970">
          <cell r="I970">
            <v>0.97208865123654398</v>
          </cell>
        </row>
        <row r="971">
          <cell r="I971">
            <v>1.1329815982512428</v>
          </cell>
        </row>
        <row r="972">
          <cell r="I972">
            <v>1.1022177323500366</v>
          </cell>
        </row>
        <row r="973">
          <cell r="I973">
            <v>1.0279363008946467</v>
          </cell>
        </row>
        <row r="974">
          <cell r="I974">
            <v>1.1977936899469794</v>
          </cell>
        </row>
        <row r="975">
          <cell r="I975">
            <v>1.0791015143498581</v>
          </cell>
        </row>
        <row r="976">
          <cell r="I976">
            <v>1.2345768817974905</v>
          </cell>
        </row>
        <row r="977">
          <cell r="I977">
            <v>0.98240714115342709</v>
          </cell>
        </row>
        <row r="978">
          <cell r="I978">
            <v>0.92453908708854649</v>
          </cell>
        </row>
        <row r="979">
          <cell r="I979">
            <v>1.0319278684104021</v>
          </cell>
        </row>
        <row r="980">
          <cell r="I980">
            <v>0.9815981015994043</v>
          </cell>
        </row>
        <row r="981">
          <cell r="I981">
            <v>1.0512622545249417</v>
          </cell>
        </row>
        <row r="982">
          <cell r="I982">
            <v>0.99480077585923299</v>
          </cell>
        </row>
        <row r="983">
          <cell r="I983">
            <v>0.90817343364940706</v>
          </cell>
        </row>
        <row r="984">
          <cell r="I984">
            <v>0.92641011907173332</v>
          </cell>
        </row>
        <row r="985">
          <cell r="I985">
            <v>0.98165218888316019</v>
          </cell>
        </row>
        <row r="986">
          <cell r="I986">
            <v>1.1446603007083467</v>
          </cell>
        </row>
        <row r="987">
          <cell r="I987">
            <v>1.0143774925453297</v>
          </cell>
        </row>
        <row r="988">
          <cell r="I988">
            <v>1.0362109440632865</v>
          </cell>
        </row>
        <row r="989">
          <cell r="I989">
            <v>0.94357691280840206</v>
          </cell>
        </row>
        <row r="990">
          <cell r="I990">
            <v>0.78778458140259378</v>
          </cell>
        </row>
        <row r="991">
          <cell r="I991">
            <v>0.95581674319920285</v>
          </cell>
        </row>
        <row r="992">
          <cell r="I992">
            <v>0.96081793547636052</v>
          </cell>
        </row>
        <row r="993">
          <cell r="I993">
            <v>1.0517224429141454</v>
          </cell>
        </row>
        <row r="994">
          <cell r="I994">
            <v>0.95143987909512484</v>
          </cell>
        </row>
        <row r="995">
          <cell r="I995">
            <v>0.99601307095539471</v>
          </cell>
        </row>
        <row r="996">
          <cell r="I996">
            <v>0.95935339860691871</v>
          </cell>
        </row>
        <row r="997">
          <cell r="I997">
            <v>0.98622315984526798</v>
          </cell>
        </row>
        <row r="998">
          <cell r="I998">
            <v>1.2285571292808475</v>
          </cell>
        </row>
        <row r="999">
          <cell r="I999">
            <v>1.0252912139974446</v>
          </cell>
        </row>
        <row r="1000">
          <cell r="I1000">
            <v>1.1201782257111816</v>
          </cell>
        </row>
        <row r="1001">
          <cell r="I1001">
            <v>0.75430531882065199</v>
          </cell>
        </row>
        <row r="1002">
          <cell r="I1002">
            <v>0.70436071897331909</v>
          </cell>
        </row>
        <row r="1003">
          <cell r="I1003">
            <v>0.83066344440259798</v>
          </cell>
        </row>
        <row r="1004">
          <cell r="I1004">
            <v>0.92960035721416434</v>
          </cell>
        </row>
        <row r="1005">
          <cell r="I1005">
            <v>1.0503702159824453</v>
          </cell>
        </row>
        <row r="1006">
          <cell r="I1006">
            <v>0.93932449013017505</v>
          </cell>
        </row>
        <row r="1007">
          <cell r="I1007">
            <v>1.0253700141091038</v>
          </cell>
        </row>
        <row r="1008">
          <cell r="I1008">
            <v>1.0872039285427775</v>
          </cell>
        </row>
        <row r="1009">
          <cell r="I1009">
            <v>1.0167144031056203</v>
          </cell>
        </row>
        <row r="1010">
          <cell r="I1010">
            <v>1.243516130067865</v>
          </cell>
        </row>
        <row r="1011">
          <cell r="I1011">
            <v>1.22864874729949</v>
          </cell>
        </row>
        <row r="1012">
          <cell r="I1012">
            <v>1.1633106107382118</v>
          </cell>
        </row>
        <row r="1013">
          <cell r="I1013">
            <v>1.090061356011536</v>
          </cell>
        </row>
        <row r="1014">
          <cell r="I1014">
            <v>0.92593085754263238</v>
          </cell>
        </row>
        <row r="1015">
          <cell r="I1015">
            <v>1.0060299994332258</v>
          </cell>
        </row>
        <row r="1016">
          <cell r="I1016">
            <v>0.97972437921177291</v>
          </cell>
        </row>
        <row r="1017">
          <cell r="I1017">
            <v>0.94946916735794806</v>
          </cell>
        </row>
        <row r="1018">
          <cell r="I1018">
            <v>1.0103415465301506</v>
          </cell>
        </row>
        <row r="1019">
          <cell r="I1019">
            <v>1.0386999823906988</v>
          </cell>
        </row>
        <row r="1020">
          <cell r="I1020">
            <v>0.99163998770338124</v>
          </cell>
        </row>
        <row r="1021">
          <cell r="I1021">
            <v>0.94181913146774066</v>
          </cell>
        </row>
        <row r="1022">
          <cell r="I1022">
            <v>1.0488615909246799</v>
          </cell>
        </row>
        <row r="1023">
          <cell r="I1023">
            <v>0.95731331698761402</v>
          </cell>
        </row>
        <row r="1024">
          <cell r="I1024">
            <v>1.008001293484617</v>
          </cell>
        </row>
        <row r="1025">
          <cell r="I1025">
            <v>1.0031061974737945</v>
          </cell>
        </row>
        <row r="1026">
          <cell r="I1026">
            <v>0.90885158307168956</v>
          </cell>
        </row>
        <row r="1027">
          <cell r="I1027">
            <v>1.0134542097762806</v>
          </cell>
        </row>
        <row r="1028">
          <cell r="I1028">
            <v>0.98263443519615379</v>
          </cell>
        </row>
        <row r="1029">
          <cell r="I1029">
            <v>1.0490202419028143</v>
          </cell>
        </row>
        <row r="1030">
          <cell r="I1030">
            <v>0.95966411677984942</v>
          </cell>
        </row>
        <row r="1031">
          <cell r="I1031">
            <v>1.0038280057878954</v>
          </cell>
        </row>
        <row r="1032">
          <cell r="I1032">
            <v>0.97713595185994517</v>
          </cell>
        </row>
        <row r="1033">
          <cell r="I1033">
            <v>0.96975101610057768</v>
          </cell>
        </row>
        <row r="1034">
          <cell r="I1034">
            <v>1.0453181201876696</v>
          </cell>
        </row>
        <row r="1035">
          <cell r="I1035">
            <v>0.99025851313020807</v>
          </cell>
        </row>
        <row r="1036">
          <cell r="I1036">
            <v>1.0548271017416513</v>
          </cell>
        </row>
        <row r="1037">
          <cell r="I1037">
            <v>1.0044828193716648</v>
          </cell>
        </row>
        <row r="1038">
          <cell r="I1038">
            <v>0.89815418292434401</v>
          </cell>
        </row>
        <row r="1039">
          <cell r="I1039">
            <v>0.968683401700141</v>
          </cell>
        </row>
        <row r="1040">
          <cell r="I1040">
            <v>1.0064282432614506</v>
          </cell>
        </row>
        <row r="1041">
          <cell r="I1041">
            <v>1.0244523571513948</v>
          </cell>
        </row>
        <row r="1042">
          <cell r="I1042">
            <v>0.94092359462404696</v>
          </cell>
        </row>
        <row r="1043">
          <cell r="I1043">
            <v>1.0047445072276169</v>
          </cell>
        </row>
        <row r="1044">
          <cell r="I1044">
            <v>1.0080992887045885</v>
          </cell>
        </row>
        <row r="1045">
          <cell r="I1045">
            <v>0.9915769931298658</v>
          </cell>
        </row>
        <row r="1046">
          <cell r="I1046">
            <v>1.0604210175054058</v>
          </cell>
        </row>
        <row r="1047">
          <cell r="I1047">
            <v>1.0026453416294525</v>
          </cell>
        </row>
        <row r="1048">
          <cell r="I1048">
            <v>1.0832993758896921</v>
          </cell>
        </row>
        <row r="1049">
          <cell r="I1049">
            <v>1.0008249911755405</v>
          </cell>
        </row>
        <row r="1050">
          <cell r="I1050">
            <v>0.87289618778605649</v>
          </cell>
        </row>
        <row r="1051">
          <cell r="I1051">
            <v>0.99157650816921372</v>
          </cell>
        </row>
        <row r="1052">
          <cell r="I1052">
            <v>0.99729540756284518</v>
          </cell>
        </row>
        <row r="1053">
          <cell r="I1053">
            <v>1.0492498465344136</v>
          </cell>
        </row>
        <row r="1054">
          <cell r="I1054">
            <v>0.97409867974199893</v>
          </cell>
        </row>
        <row r="1055">
          <cell r="I1055">
            <v>0.99115143739577594</v>
          </cell>
        </row>
        <row r="1056">
          <cell r="I1056">
            <v>0.98941056263317484</v>
          </cell>
        </row>
        <row r="1057">
          <cell r="I1057">
            <v>0.97623199565733443</v>
          </cell>
        </row>
        <row r="1058">
          <cell r="I1058">
            <v>1.1090027971060625</v>
          </cell>
        </row>
        <row r="1059">
          <cell r="I1059">
            <v>0.99254812775838874</v>
          </cell>
        </row>
        <row r="1060">
          <cell r="I1060">
            <v>1.0338447158380706</v>
          </cell>
        </row>
        <row r="1061">
          <cell r="I1061">
            <v>0.98650945841483484</v>
          </cell>
        </row>
        <row r="1062">
          <cell r="I1062">
            <v>0.92936312279403444</v>
          </cell>
        </row>
        <row r="1063">
          <cell r="I1063">
            <v>1.0262654632770374</v>
          </cell>
        </row>
        <row r="1064">
          <cell r="I1064">
            <v>0.87859498720951934</v>
          </cell>
        </row>
        <row r="1065">
          <cell r="I1065">
            <v>1.0351769542651068</v>
          </cell>
        </row>
        <row r="1066">
          <cell r="I1066">
            <v>0.96314974571585876</v>
          </cell>
        </row>
        <row r="1067">
          <cell r="I1067">
            <v>0.943423322609241</v>
          </cell>
        </row>
        <row r="1068">
          <cell r="I1068">
            <v>1.016370324469303</v>
          </cell>
        </row>
        <row r="1069">
          <cell r="I1069">
            <v>0.92413045114520465</v>
          </cell>
        </row>
        <row r="1070">
          <cell r="I1070">
            <v>1.0262137331191556</v>
          </cell>
        </row>
        <row r="1071">
          <cell r="I1071">
            <v>1.0686562771785868</v>
          </cell>
        </row>
        <row r="1072">
          <cell r="I1072">
            <v>1.0256460272115626</v>
          </cell>
        </row>
        <row r="1073">
          <cell r="I1073">
            <v>0.96548575233857648</v>
          </cell>
        </row>
        <row r="1074">
          <cell r="I1074">
            <v>0.84853274858672734</v>
          </cell>
        </row>
        <row r="1075">
          <cell r="I1075">
            <v>0.95667723576079067</v>
          </cell>
        </row>
        <row r="1076">
          <cell r="I1076">
            <v>0.9898174560039823</v>
          </cell>
        </row>
        <row r="1077">
          <cell r="I1077">
            <v>0.99091220506925159</v>
          </cell>
        </row>
        <row r="1078">
          <cell r="I1078">
            <v>0.93772354032279015</v>
          </cell>
        </row>
        <row r="1079">
          <cell r="I1079">
            <v>0.94241305682406407</v>
          </cell>
        </row>
        <row r="1080">
          <cell r="I1080">
            <v>0.98512613896529255</v>
          </cell>
        </row>
        <row r="1081">
          <cell r="I1081">
            <v>0.97883647279166031</v>
          </cell>
        </row>
        <row r="1082">
          <cell r="I1082">
            <v>1.1972227416992578</v>
          </cell>
        </row>
        <row r="1083">
          <cell r="I1083">
            <v>1.0277103082514685</v>
          </cell>
        </row>
        <row r="1084">
          <cell r="I1084">
            <v>1.1405099054253591</v>
          </cell>
        </row>
        <row r="1085">
          <cell r="I1085">
            <v>0.95259242229129881</v>
          </cell>
        </row>
        <row r="1086">
          <cell r="I1086">
            <v>0.87621293647990917</v>
          </cell>
        </row>
        <row r="1087">
          <cell r="I1087">
            <v>0.94043339423572503</v>
          </cell>
        </row>
        <row r="1088">
          <cell r="I1088">
            <v>1.0175918376630648</v>
          </cell>
        </row>
        <row r="1089">
          <cell r="I1089">
            <v>1.0170484415453729</v>
          </cell>
        </row>
        <row r="1090">
          <cell r="I1090">
            <v>0.95953321753236787</v>
          </cell>
        </row>
        <row r="1091">
          <cell r="I1091">
            <v>1.024746720920374</v>
          </cell>
        </row>
        <row r="1092">
          <cell r="I1092">
            <v>1.0249774918089782</v>
          </cell>
        </row>
        <row r="1093">
          <cell r="I1093">
            <v>1.0028483146174829</v>
          </cell>
        </row>
        <row r="1094">
          <cell r="I1094">
            <v>1.0923332663011611</v>
          </cell>
        </row>
        <row r="1095">
          <cell r="I1095">
            <v>1.0181838768645017</v>
          </cell>
        </row>
        <row r="1096">
          <cell r="I1096">
            <v>1.0748819574864643</v>
          </cell>
        </row>
        <row r="1097">
          <cell r="I1097">
            <v>0.95689428781792629</v>
          </cell>
        </row>
        <row r="1098">
          <cell r="I1098">
            <v>0.8435504380208384</v>
          </cell>
        </row>
        <row r="1099">
          <cell r="I1099">
            <v>0.96973105126456882</v>
          </cell>
        </row>
        <row r="1100">
          <cell r="I1100">
            <v>0.99752540030405046</v>
          </cell>
        </row>
        <row r="1101">
          <cell r="I1101">
            <v>1.0353748896342663</v>
          </cell>
        </row>
        <row r="1102">
          <cell r="I1102">
            <v>0.96326556015646103</v>
          </cell>
        </row>
        <row r="1103">
          <cell r="I1103">
            <v>0.97021352326561772</v>
          </cell>
        </row>
        <row r="1104">
          <cell r="I1104">
            <v>1.0023573367258456</v>
          </cell>
        </row>
        <row r="1105">
          <cell r="I1105">
            <v>0.98476986069587447</v>
          </cell>
        </row>
        <row r="1106">
          <cell r="I1106">
            <v>1.1481478609687068</v>
          </cell>
        </row>
        <row r="1107">
          <cell r="I1107">
            <v>1.0407975657759736</v>
          </cell>
        </row>
        <row r="1108">
          <cell r="I1108">
            <v>1.0589660771696434</v>
          </cell>
        </row>
        <row r="1109">
          <cell r="I1109">
            <v>1.1159101479520306</v>
          </cell>
        </row>
        <row r="1110">
          <cell r="I1110">
            <v>1.0853299604845181</v>
          </cell>
        </row>
        <row r="1111">
          <cell r="I1111">
            <v>1.0282577848033236</v>
          </cell>
        </row>
        <row r="1112">
          <cell r="I1112">
            <v>0.9087176649937021</v>
          </cell>
        </row>
        <row r="1113">
          <cell r="I1113">
            <v>1.4060421826891423</v>
          </cell>
        </row>
        <row r="1114">
          <cell r="I1114">
            <v>0.79670082675627496</v>
          </cell>
        </row>
        <row r="1115">
          <cell r="I1115">
            <v>0.86339832905447811</v>
          </cell>
        </row>
        <row r="1116">
          <cell r="I1116">
            <v>1.0913532070631164</v>
          </cell>
        </row>
        <row r="1117">
          <cell r="I1117">
            <v>0.82868909821066061</v>
          </cell>
        </row>
        <row r="1118">
          <cell r="I1118">
            <v>1.0634150136643588</v>
          </cell>
        </row>
        <row r="1119">
          <cell r="I1119">
            <v>1.1457349167334627</v>
          </cell>
        </row>
        <row r="1120">
          <cell r="I1120">
            <v>1.0012358337949312</v>
          </cell>
        </row>
        <row r="1121">
          <cell r="I1121">
            <v>1.1360502912237493</v>
          </cell>
        </row>
        <row r="1122">
          <cell r="I1122">
            <v>0.89650831961677058</v>
          </cell>
        </row>
        <row r="1123">
          <cell r="I1123">
            <v>0.9488263512290791</v>
          </cell>
        </row>
        <row r="1124">
          <cell r="I1124">
            <v>1.0893325006188319</v>
          </cell>
        </row>
        <row r="1125">
          <cell r="I1125">
            <v>0.98425252376740169</v>
          </cell>
        </row>
        <row r="1126">
          <cell r="I1126">
            <v>0.92644796158240006</v>
          </cell>
        </row>
        <row r="1127">
          <cell r="I1127">
            <v>1.0285897947629468</v>
          </cell>
        </row>
        <row r="1128">
          <cell r="I1128">
            <v>0.87152735541475945</v>
          </cell>
        </row>
        <row r="1129">
          <cell r="I1129">
            <v>0.90159059468997915</v>
          </cell>
        </row>
        <row r="1130">
          <cell r="I1130">
            <v>1.154854558465003</v>
          </cell>
        </row>
        <row r="1131">
          <cell r="I1131">
            <v>0.95274366518506548</v>
          </cell>
        </row>
        <row r="1132">
          <cell r="I1132">
            <v>1.1413161271212278</v>
          </cell>
        </row>
        <row r="1133">
          <cell r="I1133">
            <v>0.99307331751755124</v>
          </cell>
        </row>
        <row r="1134">
          <cell r="I1134">
            <v>0.89918020253262365</v>
          </cell>
        </row>
        <row r="1135">
          <cell r="I1135">
            <v>0.88863446227899134</v>
          </cell>
        </row>
        <row r="1136">
          <cell r="I1136">
            <v>1.0964742622837949</v>
          </cell>
        </row>
        <row r="1137">
          <cell r="I1137">
            <v>1.0653072085972051</v>
          </cell>
        </row>
        <row r="1138">
          <cell r="I1138">
            <v>0.9382097873547478</v>
          </cell>
        </row>
        <row r="1139">
          <cell r="I1139">
            <v>1.0444851634345018</v>
          </cell>
        </row>
        <row r="1140">
          <cell r="I1140">
            <v>1.0208766773253768</v>
          </cell>
        </row>
        <row r="1141">
          <cell r="I1141">
            <v>0.9259875116456826</v>
          </cell>
        </row>
        <row r="1142">
          <cell r="I1142">
            <v>1.1508143480690642</v>
          </cell>
        </row>
        <row r="1143">
          <cell r="I1143">
            <v>1.0340647344239722</v>
          </cell>
        </row>
        <row r="1144">
          <cell r="I1144">
            <v>1.0653534944667449</v>
          </cell>
        </row>
        <row r="1145">
          <cell r="I1145">
            <v>0.98240714115342709</v>
          </cell>
        </row>
        <row r="1146">
          <cell r="I1146">
            <v>0.92453908708854649</v>
          </cell>
        </row>
        <row r="1147">
          <cell r="I1147">
            <v>1.0319278684104021</v>
          </cell>
        </row>
        <row r="1148">
          <cell r="I1148">
            <v>0.9815981015994043</v>
          </cell>
        </row>
        <row r="1149">
          <cell r="I1149">
            <v>1.0512622545249417</v>
          </cell>
        </row>
        <row r="1150">
          <cell r="I1150">
            <v>0.99480077585923299</v>
          </cell>
        </row>
        <row r="1151">
          <cell r="I1151">
            <v>0.90817343364940706</v>
          </cell>
        </row>
        <row r="1152">
          <cell r="I1152">
            <v>0.92641011907173332</v>
          </cell>
        </row>
        <row r="1153">
          <cell r="I1153">
            <v>0.98165218888316019</v>
          </cell>
        </row>
        <row r="1154">
          <cell r="I1154">
            <v>1.1446603007083467</v>
          </cell>
        </row>
        <row r="1155">
          <cell r="I1155">
            <v>1.0143774925453297</v>
          </cell>
        </row>
        <row r="1156">
          <cell r="I1156">
            <v>1.0362109440632865</v>
          </cell>
        </row>
        <row r="1157">
          <cell r="I1157">
            <v>1.1159101479520306</v>
          </cell>
        </row>
        <row r="1158">
          <cell r="I1158">
            <v>1.0853299604845181</v>
          </cell>
        </row>
        <row r="1159">
          <cell r="I1159">
            <v>1.0282577848033236</v>
          </cell>
        </row>
        <row r="1160">
          <cell r="I1160">
            <v>0.9087176649937021</v>
          </cell>
        </row>
        <row r="1161">
          <cell r="I1161">
            <v>1.4060421826891423</v>
          </cell>
        </row>
        <row r="1162">
          <cell r="I1162">
            <v>0.79670082675627496</v>
          </cell>
        </row>
        <row r="1163">
          <cell r="I1163">
            <v>0.86339832905447811</v>
          </cell>
        </row>
        <row r="1164">
          <cell r="I1164">
            <v>1.0913532070631164</v>
          </cell>
        </row>
        <row r="1165">
          <cell r="I1165">
            <v>0.82868909821066061</v>
          </cell>
        </row>
        <row r="1166">
          <cell r="I1166">
            <v>1.0634150136643588</v>
          </cell>
        </row>
        <row r="1167">
          <cell r="I1167">
            <v>1.1457349167334627</v>
          </cell>
        </row>
        <row r="1168">
          <cell r="I1168">
            <v>1.0012358337949312</v>
          </cell>
        </row>
        <row r="1169">
          <cell r="I1169">
            <v>1.1360502912237493</v>
          </cell>
        </row>
        <row r="1170">
          <cell r="I1170">
            <v>0.89650831961677058</v>
          </cell>
        </row>
        <row r="1171">
          <cell r="I1171">
            <v>0.9488263512290791</v>
          </cell>
        </row>
        <row r="1172">
          <cell r="I1172">
            <v>1.0893325006188319</v>
          </cell>
        </row>
        <row r="1173">
          <cell r="I1173">
            <v>0.98425252376740169</v>
          </cell>
        </row>
        <row r="1174">
          <cell r="I1174">
            <v>0.92644796158240006</v>
          </cell>
        </row>
        <row r="1175">
          <cell r="I1175">
            <v>1.0285897947629468</v>
          </cell>
        </row>
        <row r="1176">
          <cell r="I1176">
            <v>0.87152735541475945</v>
          </cell>
        </row>
        <row r="1177">
          <cell r="I1177">
            <v>0.90159059468997915</v>
          </cell>
        </row>
        <row r="1178">
          <cell r="I1178">
            <v>1.154854558465003</v>
          </cell>
        </row>
        <row r="1179">
          <cell r="I1179">
            <v>0.95274366518506548</v>
          </cell>
        </row>
        <row r="1180">
          <cell r="I1180">
            <v>1.1413161271212278</v>
          </cell>
        </row>
        <row r="1181">
          <cell r="I1181">
            <v>0.99307331751755124</v>
          </cell>
        </row>
        <row r="1182">
          <cell r="I1182">
            <v>0.89918020253262365</v>
          </cell>
        </row>
        <row r="1183">
          <cell r="I1183">
            <v>0.88863446227899134</v>
          </cell>
        </row>
        <row r="1184">
          <cell r="I1184">
            <v>1.0964742622837949</v>
          </cell>
        </row>
        <row r="1185">
          <cell r="I1185">
            <v>1.0653072085972051</v>
          </cell>
        </row>
        <row r="1186">
          <cell r="I1186">
            <v>0.9382097873547478</v>
          </cell>
        </row>
        <row r="1187">
          <cell r="I1187">
            <v>1.0444851634345018</v>
          </cell>
        </row>
        <row r="1188">
          <cell r="I1188">
            <v>1.0208766773253768</v>
          </cell>
        </row>
        <row r="1189">
          <cell r="I1189">
            <v>0.9259875116456826</v>
          </cell>
        </row>
        <row r="1190">
          <cell r="I1190">
            <v>1.1508143480690642</v>
          </cell>
        </row>
        <row r="1191">
          <cell r="I1191">
            <v>1.0340647344239722</v>
          </cell>
        </row>
        <row r="1192">
          <cell r="I1192">
            <v>1.0653534944667449</v>
          </cell>
        </row>
        <row r="1193">
          <cell r="I1193">
            <v>0.98240714115342709</v>
          </cell>
        </row>
        <row r="1194">
          <cell r="I1194">
            <v>0.92453908708854649</v>
          </cell>
        </row>
        <row r="1195">
          <cell r="I1195">
            <v>1.0319278684104021</v>
          </cell>
        </row>
        <row r="1196">
          <cell r="I1196">
            <v>0.9815981015994043</v>
          </cell>
        </row>
        <row r="1197">
          <cell r="I1197">
            <v>1.0512622545249417</v>
          </cell>
        </row>
        <row r="1198">
          <cell r="I1198">
            <v>0.99480077585923299</v>
          </cell>
        </row>
        <row r="1199">
          <cell r="I1199">
            <v>0.90817343364940706</v>
          </cell>
        </row>
        <row r="1200">
          <cell r="I1200">
            <v>0.92641011907173332</v>
          </cell>
        </row>
        <row r="1201">
          <cell r="I1201">
            <v>0.98165218888316019</v>
          </cell>
        </row>
        <row r="1202">
          <cell r="I1202">
            <v>1.1446603007083467</v>
          </cell>
        </row>
        <row r="1203">
          <cell r="I1203">
            <v>1.0143774925453297</v>
          </cell>
        </row>
        <row r="1204">
          <cell r="I1204">
            <v>1.0362109440632865</v>
          </cell>
        </row>
        <row r="1205">
          <cell r="I1205">
            <v>1.1159101479520306</v>
          </cell>
        </row>
        <row r="1206">
          <cell r="I1206">
            <v>1.0853299604845181</v>
          </cell>
        </row>
        <row r="1207">
          <cell r="I1207">
            <v>1.0282577848033236</v>
          </cell>
        </row>
        <row r="1208">
          <cell r="I1208">
            <v>0.9087176649937021</v>
          </cell>
        </row>
        <row r="1209">
          <cell r="I1209">
            <v>1.4060421826891423</v>
          </cell>
        </row>
        <row r="1210">
          <cell r="I1210">
            <v>0.79670082675627496</v>
          </cell>
        </row>
        <row r="1211">
          <cell r="I1211">
            <v>0.86339832905447811</v>
          </cell>
        </row>
        <row r="1212">
          <cell r="I1212">
            <v>1.0913532070631164</v>
          </cell>
        </row>
        <row r="1213">
          <cell r="I1213">
            <v>0.82868909821066061</v>
          </cell>
        </row>
        <row r="1214">
          <cell r="I1214">
            <v>1.0634150136643588</v>
          </cell>
        </row>
        <row r="1215">
          <cell r="I1215">
            <v>1.1457349167334627</v>
          </cell>
        </row>
        <row r="1216">
          <cell r="I1216">
            <v>1.0012358337949312</v>
          </cell>
        </row>
        <row r="1217">
          <cell r="I1217">
            <v>1.1360502912237493</v>
          </cell>
        </row>
        <row r="1218">
          <cell r="I1218">
            <v>0.89650831961677058</v>
          </cell>
        </row>
        <row r="1219">
          <cell r="I1219">
            <v>0.9488263512290791</v>
          </cell>
        </row>
        <row r="1220">
          <cell r="I1220">
            <v>1.0893325006188319</v>
          </cell>
        </row>
        <row r="1221">
          <cell r="I1221">
            <v>0.98425252376740169</v>
          </cell>
        </row>
        <row r="1222">
          <cell r="I1222">
            <v>0.92644796158240006</v>
          </cell>
        </row>
        <row r="1223">
          <cell r="I1223">
            <v>1.0285897947629468</v>
          </cell>
        </row>
        <row r="1224">
          <cell r="I1224">
            <v>0.87152735541475945</v>
          </cell>
        </row>
        <row r="1225">
          <cell r="I1225">
            <v>0.90159059468997915</v>
          </cell>
        </row>
        <row r="1226">
          <cell r="I1226">
            <v>1.154854558465003</v>
          </cell>
        </row>
        <row r="1227">
          <cell r="I1227">
            <v>0.95274366518506548</v>
          </cell>
        </row>
        <row r="1228">
          <cell r="I1228">
            <v>1.1413161271212278</v>
          </cell>
        </row>
        <row r="1229">
          <cell r="I1229">
            <v>0.99307331751755124</v>
          </cell>
        </row>
        <row r="1230">
          <cell r="I1230">
            <v>0.89918020253262365</v>
          </cell>
        </row>
        <row r="1231">
          <cell r="I1231">
            <v>0.88863446227899134</v>
          </cell>
        </row>
        <row r="1232">
          <cell r="I1232">
            <v>1.0964742622837949</v>
          </cell>
        </row>
        <row r="1233">
          <cell r="I1233">
            <v>1.0653072085972051</v>
          </cell>
        </row>
        <row r="1234">
          <cell r="I1234">
            <v>0.9382097873547478</v>
          </cell>
        </row>
        <row r="1235">
          <cell r="I1235">
            <v>1.0444851634345018</v>
          </cell>
        </row>
        <row r="1236">
          <cell r="I1236">
            <v>1.0208766773253768</v>
          </cell>
        </row>
        <row r="1237">
          <cell r="I1237">
            <v>0.9259875116456826</v>
          </cell>
        </row>
        <row r="1238">
          <cell r="I1238">
            <v>1.1508143480690642</v>
          </cell>
        </row>
        <row r="1239">
          <cell r="I1239">
            <v>1.0340647344239722</v>
          </cell>
        </row>
        <row r="1240">
          <cell r="I1240">
            <v>1.0653534944667449</v>
          </cell>
        </row>
        <row r="1241">
          <cell r="I1241">
            <v>0.98240714115342709</v>
          </cell>
        </row>
        <row r="1242">
          <cell r="I1242">
            <v>0.92453908708854649</v>
          </cell>
        </row>
        <row r="1243">
          <cell r="I1243">
            <v>1.0319278684104021</v>
          </cell>
        </row>
        <row r="1244">
          <cell r="I1244">
            <v>0.9815981015994043</v>
          </cell>
        </row>
        <row r="1245">
          <cell r="I1245">
            <v>1.0512622545249417</v>
          </cell>
        </row>
        <row r="1246">
          <cell r="I1246">
            <v>0.99480077585923299</v>
          </cell>
        </row>
        <row r="1247">
          <cell r="I1247">
            <v>0.90817343364940706</v>
          </cell>
        </row>
        <row r="1248">
          <cell r="I1248">
            <v>0.92641011907173332</v>
          </cell>
        </row>
        <row r="1249">
          <cell r="I1249">
            <v>0.98165218888316019</v>
          </cell>
        </row>
        <row r="1250">
          <cell r="I1250">
            <v>1.1446603007083467</v>
          </cell>
        </row>
        <row r="1251">
          <cell r="I1251">
            <v>1.0143774925453297</v>
          </cell>
        </row>
        <row r="1252">
          <cell r="I1252">
            <v>1.0362109440632865</v>
          </cell>
        </row>
        <row r="1253">
          <cell r="I1253">
            <v>1.0980996123850406</v>
          </cell>
        </row>
        <row r="1254">
          <cell r="I1254">
            <v>0.88712649574781166</v>
          </cell>
        </row>
        <row r="1255">
          <cell r="I1255">
            <v>1.0127638110590078</v>
          </cell>
        </row>
        <row r="1256">
          <cell r="I1256">
            <v>0.86662613475206474</v>
          </cell>
        </row>
        <row r="1257">
          <cell r="I1257">
            <v>1.072495593703827</v>
          </cell>
        </row>
        <row r="1258">
          <cell r="I1258">
            <v>1.0377965811228713</v>
          </cell>
        </row>
        <row r="1259">
          <cell r="I1259">
            <v>1.3989840241887548</v>
          </cell>
        </row>
        <row r="1260">
          <cell r="I1260">
            <v>0.7044294842132327</v>
          </cell>
        </row>
        <row r="1261">
          <cell r="I1261">
            <v>0.78569077320438785</v>
          </cell>
        </row>
        <row r="1262">
          <cell r="I1262">
            <v>1.0768185355602335</v>
          </cell>
        </row>
        <row r="1263">
          <cell r="I1263">
            <v>0.62759753617123393</v>
          </cell>
        </row>
        <row r="1264">
          <cell r="I1264">
            <v>1.0864594821828208</v>
          </cell>
        </row>
        <row r="1265">
          <cell r="I1265">
            <v>0.98650945841483484</v>
          </cell>
        </row>
        <row r="1266">
          <cell r="I1266">
            <v>0.92936312279403444</v>
          </cell>
        </row>
        <row r="1267">
          <cell r="I1267">
            <v>1.0262654632770374</v>
          </cell>
        </row>
        <row r="1268">
          <cell r="I1268">
            <v>0.87859498720951934</v>
          </cell>
        </row>
        <row r="1269">
          <cell r="I1269">
            <v>1.0351769542651068</v>
          </cell>
        </row>
        <row r="1270">
          <cell r="I1270">
            <v>0.96314974571585876</v>
          </cell>
        </row>
        <row r="1271">
          <cell r="I1271">
            <v>0.943423322609241</v>
          </cell>
        </row>
        <row r="1272">
          <cell r="I1272">
            <v>1.016370324469303</v>
          </cell>
        </row>
        <row r="1273">
          <cell r="I1273">
            <v>0.92413045114520465</v>
          </cell>
        </row>
        <row r="1274">
          <cell r="I1274">
            <v>1.0262137331191556</v>
          </cell>
        </row>
        <row r="1275">
          <cell r="I1275">
            <v>1.0686562771785868</v>
          </cell>
        </row>
        <row r="1276">
          <cell r="I1276">
            <v>1.0256460272115626</v>
          </cell>
        </row>
        <row r="1277">
          <cell r="I1277">
            <v>0.98388267530104878</v>
          </cell>
        </row>
        <row r="1278">
          <cell r="I1278">
            <v>0.74126887753318571</v>
          </cell>
        </row>
        <row r="1279">
          <cell r="I1279">
            <v>0.99787017939931266</v>
          </cell>
        </row>
        <row r="1280">
          <cell r="I1280">
            <v>0.82927201372327941</v>
          </cell>
        </row>
        <row r="1281">
          <cell r="I1281">
            <v>1.044363149817743</v>
          </cell>
        </row>
        <row r="1282">
          <cell r="I1282">
            <v>1.0714120201587001</v>
          </cell>
        </row>
        <row r="1283">
          <cell r="I1283">
            <v>0.90906320430940157</v>
          </cell>
        </row>
        <row r="1284">
          <cell r="I1284">
            <v>0.98667295367865393</v>
          </cell>
        </row>
        <row r="1285">
          <cell r="I1285">
            <v>1.0313560602475154</v>
          </cell>
        </row>
        <row r="1286">
          <cell r="I1286">
            <v>1.1373899458315218</v>
          </cell>
        </row>
        <row r="1287">
          <cell r="I1287">
            <v>1.0922729911876956</v>
          </cell>
        </row>
        <row r="1288">
          <cell r="I1288">
            <v>1.0438063969927878</v>
          </cell>
        </row>
        <row r="1289">
          <cell r="I1289">
            <v>0.8768035599391345</v>
          </cell>
        </row>
        <row r="1290">
          <cell r="I1290">
            <v>0.78257059053973566</v>
          </cell>
        </row>
        <row r="1291">
          <cell r="I1291">
            <v>0.89459987934354535</v>
          </cell>
        </row>
        <row r="1292">
          <cell r="I1292">
            <v>0.93082199506415142</v>
          </cell>
        </row>
        <row r="1293">
          <cell r="I1293">
            <v>0.96746621480447392</v>
          </cell>
        </row>
        <row r="1294">
          <cell r="I1294">
            <v>0.91265458886820672</v>
          </cell>
        </row>
        <row r="1295">
          <cell r="I1295">
            <v>1.0433102228043456</v>
          </cell>
        </row>
        <row r="1296">
          <cell r="I1296">
            <v>0.89874664147817018</v>
          </cell>
        </row>
        <row r="1297">
          <cell r="I1297">
            <v>1.095367684691763</v>
          </cell>
        </row>
        <row r="1298">
          <cell r="I1298">
            <v>1.2051719892077322</v>
          </cell>
        </row>
        <row r="1299">
          <cell r="I1299">
            <v>0.94971705869820311</v>
          </cell>
        </row>
        <row r="1300">
          <cell r="I1300">
            <v>1.3129335825143535</v>
          </cell>
        </row>
        <row r="1301">
          <cell r="I1301">
            <v>0.96548575233857648</v>
          </cell>
        </row>
        <row r="1302">
          <cell r="I1302">
            <v>0.84853274858672734</v>
          </cell>
        </row>
        <row r="1303">
          <cell r="I1303">
            <v>0.95667723576079067</v>
          </cell>
        </row>
        <row r="1304">
          <cell r="I1304">
            <v>0.9898174560039823</v>
          </cell>
        </row>
        <row r="1305">
          <cell r="I1305">
            <v>0.99091220506925159</v>
          </cell>
        </row>
        <row r="1306">
          <cell r="I1306">
            <v>0.93772354032279015</v>
          </cell>
        </row>
        <row r="1307">
          <cell r="I1307">
            <v>0.94241305682406407</v>
          </cell>
        </row>
        <row r="1308">
          <cell r="I1308">
            <v>0.98512613896529255</v>
          </cell>
        </row>
        <row r="1309">
          <cell r="I1309">
            <v>0.97883647279166031</v>
          </cell>
        </row>
        <row r="1310">
          <cell r="I1310">
            <v>1.1972227416992578</v>
          </cell>
        </row>
        <row r="1311">
          <cell r="I1311">
            <v>1.0277103082514685</v>
          </cell>
        </row>
        <row r="1312">
          <cell r="I1312">
            <v>1.1405099054253591</v>
          </cell>
        </row>
        <row r="1313">
          <cell r="I1313">
            <v>0.87533245623185663</v>
          </cell>
        </row>
        <row r="1314">
          <cell r="I1314">
            <v>0.87273020413914382</v>
          </cell>
        </row>
        <row r="1315">
          <cell r="I1315">
            <v>0.97509682714226076</v>
          </cell>
        </row>
        <row r="1316">
          <cell r="I1316">
            <v>0.92640394103741042</v>
          </cell>
        </row>
        <row r="1317">
          <cell r="I1317">
            <v>1.0650313756903593</v>
          </cell>
        </row>
        <row r="1318">
          <cell r="I1318">
            <v>0.9282661431579885</v>
          </cell>
        </row>
        <row r="1319">
          <cell r="I1319">
            <v>0.99723036955102173</v>
          </cell>
        </row>
        <row r="1320">
          <cell r="I1320">
            <v>0.95311289220968631</v>
          </cell>
        </row>
        <row r="1321">
          <cell r="I1321">
            <v>1.0200932995582399</v>
          </cell>
        </row>
        <row r="1322">
          <cell r="I1322">
            <v>1.1171621387495745</v>
          </cell>
        </row>
        <row r="1323">
          <cell r="I1323">
            <v>1.1302397895244927</v>
          </cell>
        </row>
        <row r="1324">
          <cell r="I1324">
            <v>1.1267552450210743</v>
          </cell>
        </row>
        <row r="1325">
          <cell r="I1325">
            <v>0.67061700403052726</v>
          </cell>
        </row>
        <row r="1326">
          <cell r="I1326">
            <v>0.69317244484848461</v>
          </cell>
        </row>
        <row r="1327">
          <cell r="I1327">
            <v>0.81754316020159135</v>
          </cell>
        </row>
        <row r="1328">
          <cell r="I1328">
            <v>0.92489035345355219</v>
          </cell>
        </row>
        <row r="1329">
          <cell r="I1329">
            <v>0.9401155568347237</v>
          </cell>
        </row>
        <row r="1330">
          <cell r="I1330">
            <v>0.95600312888251293</v>
          </cell>
        </row>
        <row r="1331">
          <cell r="I1331">
            <v>1.0953055417626816</v>
          </cell>
        </row>
        <row r="1332">
          <cell r="I1332">
            <v>1.0516377576070901</v>
          </cell>
        </row>
        <row r="1333">
          <cell r="I1333">
            <v>1.0499401285536598</v>
          </cell>
        </row>
        <row r="1334">
          <cell r="I1334">
            <v>1.2550092991177417</v>
          </cell>
        </row>
        <row r="1335">
          <cell r="I1335">
            <v>1.2283254909670838</v>
          </cell>
        </row>
        <row r="1336">
          <cell r="I1336">
            <v>1.2437983741243184</v>
          </cell>
        </row>
        <row r="1337">
          <cell r="I1337">
            <v>0.95259242229129881</v>
          </cell>
        </row>
        <row r="1338">
          <cell r="I1338">
            <v>0.87621293647990917</v>
          </cell>
        </row>
        <row r="1339">
          <cell r="I1339">
            <v>0.94043339423572503</v>
          </cell>
        </row>
        <row r="1340">
          <cell r="I1340">
            <v>1.0175918376630648</v>
          </cell>
        </row>
        <row r="1341">
          <cell r="I1341">
            <v>1.0170484415453729</v>
          </cell>
        </row>
        <row r="1342">
          <cell r="I1342">
            <v>0.95953321753236787</v>
          </cell>
        </row>
        <row r="1343">
          <cell r="I1343">
            <v>1.024746720920374</v>
          </cell>
        </row>
        <row r="1344">
          <cell r="I1344">
            <v>1.0249774918089782</v>
          </cell>
        </row>
        <row r="1345">
          <cell r="I1345">
            <v>1.0028483146174829</v>
          </cell>
        </row>
        <row r="1346">
          <cell r="I1346">
            <v>1.0923332663011611</v>
          </cell>
        </row>
        <row r="1347">
          <cell r="I1347">
            <v>1.0181838768645017</v>
          </cell>
        </row>
        <row r="1348">
          <cell r="I1348">
            <v>1.0748819574864643</v>
          </cell>
        </row>
        <row r="1349">
          <cell r="I1349">
            <v>0.90624380057400478</v>
          </cell>
        </row>
        <row r="1350">
          <cell r="I1350">
            <v>0.8444169448803398</v>
          </cell>
        </row>
        <row r="1351">
          <cell r="I1351">
            <v>0.97054130406618233</v>
          </cell>
        </row>
        <row r="1352">
          <cell r="I1352">
            <v>0.97843526683644055</v>
          </cell>
        </row>
        <row r="1353">
          <cell r="I1353">
            <v>1.0017194707258383</v>
          </cell>
        </row>
        <row r="1354">
          <cell r="I1354">
            <v>0.95373036674653233</v>
          </cell>
        </row>
        <row r="1355">
          <cell r="I1355">
            <v>1.0476327951254552</v>
          </cell>
        </row>
        <row r="1356">
          <cell r="I1356">
            <v>1.0367116018147862</v>
          </cell>
        </row>
        <row r="1357">
          <cell r="I1357">
            <v>1.0536112721456778</v>
          </cell>
        </row>
        <row r="1358">
          <cell r="I1358">
            <v>1.1074082722637715</v>
          </cell>
        </row>
        <row r="1359">
          <cell r="I1359">
            <v>1.0188652613731235</v>
          </cell>
        </row>
        <row r="1360">
          <cell r="I1360">
            <v>1.0054880414376204</v>
          </cell>
        </row>
        <row r="1361">
          <cell r="I1361">
            <v>0.79911829873103113</v>
          </cell>
        </row>
        <row r="1362">
          <cell r="I1362">
            <v>0.76225875652718433</v>
          </cell>
        </row>
        <row r="1363">
          <cell r="I1363">
            <v>0.88285526573116968</v>
          </cell>
        </row>
        <row r="1364">
          <cell r="I1364">
            <v>0.91198078729708731</v>
          </cell>
        </row>
        <row r="1365">
          <cell r="I1365">
            <v>1.0163272903376512</v>
          </cell>
        </row>
        <row r="1366">
          <cell r="I1366">
            <v>0.98570474379118678</v>
          </cell>
        </row>
        <row r="1367">
          <cell r="I1367">
            <v>1.0442148579261188</v>
          </cell>
        </row>
        <row r="1368">
          <cell r="I1368">
            <v>0.98857521236942258</v>
          </cell>
        </row>
        <row r="1369">
          <cell r="I1369">
            <v>1.0291217754534254</v>
          </cell>
        </row>
        <row r="1370">
          <cell r="I1370">
            <v>1.1725503239902726</v>
          </cell>
        </row>
        <row r="1371">
          <cell r="I1371">
            <v>1.1480602408849296</v>
          </cell>
        </row>
        <row r="1372">
          <cell r="I1372">
            <v>1.1938857575436763</v>
          </cell>
        </row>
        <row r="1373">
          <cell r="I1373">
            <v>0.95689428781792629</v>
          </cell>
        </row>
        <row r="1374">
          <cell r="I1374">
            <v>0.8435504380208384</v>
          </cell>
        </row>
        <row r="1375">
          <cell r="I1375">
            <v>0.96973105126456882</v>
          </cell>
        </row>
        <row r="1376">
          <cell r="I1376">
            <v>0.99752540030405046</v>
          </cell>
        </row>
        <row r="1377">
          <cell r="I1377">
            <v>1.0353748896342663</v>
          </cell>
        </row>
        <row r="1378">
          <cell r="I1378">
            <v>0.96326556015646103</v>
          </cell>
        </row>
        <row r="1379">
          <cell r="I1379">
            <v>0.97021352326561772</v>
          </cell>
        </row>
        <row r="1380">
          <cell r="I1380">
            <v>1.0023573367258456</v>
          </cell>
        </row>
        <row r="1381">
          <cell r="I1381">
            <v>0.98476986069587447</v>
          </cell>
        </row>
        <row r="1382">
          <cell r="I1382">
            <v>1.1481478609687068</v>
          </cell>
        </row>
        <row r="1383">
          <cell r="I1383">
            <v>1.0407975657759736</v>
          </cell>
        </row>
        <row r="1384">
          <cell r="I1384">
            <v>1.0589660771696434</v>
          </cell>
        </row>
        <row r="1385">
          <cell r="I1385">
            <v>0.96754025003857058</v>
          </cell>
        </row>
        <row r="1386">
          <cell r="I1386">
            <v>0.8295013770504005</v>
          </cell>
        </row>
        <row r="1387">
          <cell r="I1387">
            <v>1.0030357616511278</v>
          </cell>
        </row>
        <row r="1388">
          <cell r="I1388">
            <v>0.92093449911684511</v>
          </cell>
        </row>
        <row r="1389">
          <cell r="I1389">
            <v>1.0755152659632445</v>
          </cell>
        </row>
        <row r="1390">
          <cell r="I1390">
            <v>0.97034682399145067</v>
          </cell>
        </row>
        <row r="1391">
          <cell r="I1391">
            <v>0.98405466754850024</v>
          </cell>
        </row>
        <row r="1392">
          <cell r="I1392">
            <v>0.9670751008198637</v>
          </cell>
        </row>
        <row r="1393">
          <cell r="I1393">
            <v>1.0174659370363928</v>
          </cell>
        </row>
        <row r="1394">
          <cell r="I1394">
            <v>1.1827333372381554</v>
          </cell>
        </row>
        <row r="1395">
          <cell r="I1395">
            <v>1.0264695654449212</v>
          </cell>
        </row>
        <row r="1396">
          <cell r="I1396">
            <v>0.98753410805174635</v>
          </cell>
        </row>
        <row r="1397">
          <cell r="I1397">
            <v>0.8647325787926099</v>
          </cell>
        </row>
        <row r="1398">
          <cell r="I1398">
            <v>0.94257054832009579</v>
          </cell>
        </row>
        <row r="1399">
          <cell r="I1399">
            <v>0.98372822411725069</v>
          </cell>
        </row>
        <row r="1400">
          <cell r="I1400">
            <v>0.88735192963987952</v>
          </cell>
        </row>
        <row r="1401">
          <cell r="I1401">
            <v>1.1094222753337517</v>
          </cell>
        </row>
        <row r="1402">
          <cell r="I1402">
            <v>0.99395490117536212</v>
          </cell>
        </row>
        <row r="1403">
          <cell r="I1403">
            <v>1.0031347491658147</v>
          </cell>
        </row>
        <row r="1404">
          <cell r="I1404">
            <v>0.95944310100847285</v>
          </cell>
        </row>
        <row r="1405">
          <cell r="I1405">
            <v>0.95465751841492619</v>
          </cell>
        </row>
        <row r="1406">
          <cell r="I1406">
            <v>1.0821764625917243</v>
          </cell>
        </row>
        <row r="1407">
          <cell r="I1407">
            <v>1.0278157172410425</v>
          </cell>
        </row>
        <row r="1408">
          <cell r="I1408">
            <v>1.0060788743873457</v>
          </cell>
        </row>
        <row r="1409">
          <cell r="I1409">
            <v>1.0031061974737945</v>
          </cell>
        </row>
        <row r="1410">
          <cell r="I1410">
            <v>0.90885158307168956</v>
          </cell>
        </row>
        <row r="1411">
          <cell r="I1411">
            <v>1.0134542097762806</v>
          </cell>
        </row>
        <row r="1412">
          <cell r="I1412">
            <v>0.98263443519615379</v>
          </cell>
        </row>
        <row r="1413">
          <cell r="I1413">
            <v>1.0490202419028143</v>
          </cell>
        </row>
        <row r="1414">
          <cell r="I1414">
            <v>0.95966411677984942</v>
          </cell>
        </row>
        <row r="1415">
          <cell r="I1415">
            <v>1.0038280057878954</v>
          </cell>
        </row>
        <row r="1416">
          <cell r="I1416">
            <v>0.97713595185994517</v>
          </cell>
        </row>
        <row r="1417">
          <cell r="I1417">
            <v>0.96975101610057768</v>
          </cell>
        </row>
        <row r="1418">
          <cell r="I1418">
            <v>1.0453181201876696</v>
          </cell>
        </row>
        <row r="1419">
          <cell r="I1419">
            <v>0.99025851313020807</v>
          </cell>
        </row>
        <row r="1420">
          <cell r="I1420">
            <v>1.0548271017416513</v>
          </cell>
        </row>
        <row r="1421">
          <cell r="I1421">
            <v>1.0812867446971433</v>
          </cell>
        </row>
        <row r="1422">
          <cell r="I1422">
            <v>0.96894162410011309</v>
          </cell>
        </row>
        <row r="1423">
          <cell r="I1423">
            <v>1.1068408671413366</v>
          </cell>
        </row>
        <row r="1424">
          <cell r="I1424">
            <v>0.94237575319731559</v>
          </cell>
        </row>
        <row r="1425">
          <cell r="I1425">
            <v>1.005324847642779</v>
          </cell>
        </row>
        <row r="1426">
          <cell r="I1426">
            <v>0.94610061405405466</v>
          </cell>
        </row>
        <row r="1427">
          <cell r="I1427">
            <v>0.91288059200796168</v>
          </cell>
        </row>
        <row r="1428">
          <cell r="I1428">
            <v>0.93734572134537841</v>
          </cell>
        </row>
        <row r="1429">
          <cell r="I1429">
            <v>0.90877454894494014</v>
          </cell>
        </row>
        <row r="1430">
          <cell r="I1430">
            <v>1.0778818551458931</v>
          </cell>
        </row>
        <row r="1431">
          <cell r="I1431">
            <v>1.0333947553348197</v>
          </cell>
        </row>
        <row r="1432">
          <cell r="I1432">
            <v>1.059810373219821</v>
          </cell>
        </row>
        <row r="1433">
          <cell r="I1433">
            <v>0.73313346140196056</v>
          </cell>
        </row>
        <row r="1434">
          <cell r="I1434">
            <v>0.77256068371768294</v>
          </cell>
        </row>
        <row r="1435">
          <cell r="I1435">
            <v>0.94569107242323458</v>
          </cell>
        </row>
        <row r="1436">
          <cell r="I1436">
            <v>0.99119759815794461</v>
          </cell>
        </row>
        <row r="1437">
          <cell r="I1437">
            <v>0.95515842854573663</v>
          </cell>
        </row>
        <row r="1438">
          <cell r="I1438">
            <v>0.94648164756039532</v>
          </cell>
        </row>
        <row r="1439">
          <cell r="I1439">
            <v>0.89040241128311182</v>
          </cell>
        </row>
        <row r="1440">
          <cell r="I1440">
            <v>0.9624880576818482</v>
          </cell>
        </row>
        <row r="1441">
          <cell r="I1441">
            <v>1.130917667100154</v>
          </cell>
        </row>
        <row r="1442">
          <cell r="I1442">
            <v>1.1660467190548174</v>
          </cell>
        </row>
        <row r="1443">
          <cell r="I1443">
            <v>1.1245175825884108</v>
          </cell>
        </row>
        <row r="1444">
          <cell r="I1444">
            <v>1.4778925962354008</v>
          </cell>
        </row>
        <row r="1445">
          <cell r="I1445">
            <v>0.91437001998566714</v>
          </cell>
        </row>
        <row r="1446">
          <cell r="I1446">
            <v>0.89315272499776333</v>
          </cell>
        </row>
        <row r="1447">
          <cell r="I1447">
            <v>0.98029026154785193</v>
          </cell>
        </row>
        <row r="1448">
          <cell r="I1448">
            <v>1.0068621774637589</v>
          </cell>
        </row>
        <row r="1449">
          <cell r="I1449">
            <v>0.99953589548575306</v>
          </cell>
        </row>
        <row r="1450">
          <cell r="I1450">
            <v>0.91315839756942074</v>
          </cell>
        </row>
        <row r="1451">
          <cell r="I1451">
            <v>0.97684101366908838</v>
          </cell>
        </row>
        <row r="1452">
          <cell r="I1452">
            <v>1.0274663284214056</v>
          </cell>
        </row>
        <row r="1453">
          <cell r="I1453">
            <v>1.014296248196183</v>
          </cell>
        </row>
        <row r="1454">
          <cell r="I1454">
            <v>1.0973546776687462</v>
          </cell>
        </row>
        <row r="1455">
          <cell r="I1455">
            <v>0.98968777045816902</v>
          </cell>
        </row>
        <row r="1456">
          <cell r="I1456">
            <v>1.1766818005823438</v>
          </cell>
        </row>
        <row r="1457">
          <cell r="I1457">
            <v>0.8768035599391345</v>
          </cell>
        </row>
        <row r="1458">
          <cell r="I1458">
            <v>0.78257059053973566</v>
          </cell>
        </row>
        <row r="1459">
          <cell r="I1459">
            <v>0.89459987934354535</v>
          </cell>
        </row>
        <row r="1460">
          <cell r="I1460">
            <v>0.93082199506415142</v>
          </cell>
        </row>
        <row r="1461">
          <cell r="I1461">
            <v>0.96746621480447392</v>
          </cell>
        </row>
        <row r="1462">
          <cell r="I1462">
            <v>0.91265458886820672</v>
          </cell>
        </row>
        <row r="1463">
          <cell r="I1463">
            <v>1.0433102228043456</v>
          </cell>
        </row>
        <row r="1464">
          <cell r="I1464">
            <v>0.89874664147817018</v>
          </cell>
        </row>
        <row r="1465">
          <cell r="I1465">
            <v>1.095367684691763</v>
          </cell>
        </row>
        <row r="1466">
          <cell r="I1466">
            <v>1.2051719892077322</v>
          </cell>
        </row>
        <row r="1467">
          <cell r="I1467">
            <v>0.94971705869820311</v>
          </cell>
        </row>
        <row r="1468">
          <cell r="I1468">
            <v>1.3129335825143535</v>
          </cell>
        </row>
        <row r="1469">
          <cell r="I1469">
            <v>0.96548575233857648</v>
          </cell>
        </row>
        <row r="1470">
          <cell r="I1470">
            <v>0.84853274858672734</v>
          </cell>
        </row>
        <row r="1471">
          <cell r="I1471">
            <v>0.95667723576079067</v>
          </cell>
        </row>
        <row r="1472">
          <cell r="I1472">
            <v>0.9898174560039823</v>
          </cell>
        </row>
        <row r="1473">
          <cell r="I1473">
            <v>0.99091220506925159</v>
          </cell>
        </row>
        <row r="1474">
          <cell r="I1474">
            <v>0.93772354032279015</v>
          </cell>
        </row>
        <row r="1475">
          <cell r="I1475">
            <v>0.94241305682406407</v>
          </cell>
        </row>
        <row r="1476">
          <cell r="I1476">
            <v>0.98512613896529255</v>
          </cell>
        </row>
        <row r="1477">
          <cell r="I1477">
            <v>0.97883647279166031</v>
          </cell>
        </row>
        <row r="1478">
          <cell r="I1478">
            <v>1.1972227416992578</v>
          </cell>
        </row>
        <row r="1479">
          <cell r="I1479">
            <v>1.0277103082514685</v>
          </cell>
        </row>
        <row r="1480">
          <cell r="I1480">
            <v>1.1405099054253591</v>
          </cell>
        </row>
        <row r="1481">
          <cell r="I1481">
            <v>0.87533245623185663</v>
          </cell>
        </row>
        <row r="1482">
          <cell r="I1482">
            <v>0.87273020413914382</v>
          </cell>
        </row>
        <row r="1483">
          <cell r="I1483">
            <v>0.97509682714226076</v>
          </cell>
        </row>
        <row r="1484">
          <cell r="I1484">
            <v>0.92640394103741042</v>
          </cell>
        </row>
        <row r="1485">
          <cell r="I1485">
            <v>1.0650313756903593</v>
          </cell>
        </row>
        <row r="1486">
          <cell r="I1486">
            <v>0.9282661431579885</v>
          </cell>
        </row>
        <row r="1487">
          <cell r="I1487">
            <v>0.99723036955102173</v>
          </cell>
        </row>
        <row r="1488">
          <cell r="I1488">
            <v>0.95311289220968631</v>
          </cell>
        </row>
        <row r="1489">
          <cell r="I1489">
            <v>1.0200932995582399</v>
          </cell>
        </row>
        <row r="1490">
          <cell r="I1490">
            <v>1.1171621387495745</v>
          </cell>
        </row>
        <row r="1491">
          <cell r="I1491">
            <v>1.1302397895244927</v>
          </cell>
        </row>
        <row r="1492">
          <cell r="I1492">
            <v>1.1267552450210743</v>
          </cell>
        </row>
        <row r="1493">
          <cell r="I1493">
            <v>0.8647325787926099</v>
          </cell>
        </row>
        <row r="1494">
          <cell r="I1494">
            <v>0.94257054832009579</v>
          </cell>
        </row>
        <row r="1495">
          <cell r="I1495">
            <v>0.98372822411725069</v>
          </cell>
        </row>
        <row r="1496">
          <cell r="I1496">
            <v>0.88735192963987952</v>
          </cell>
        </row>
        <row r="1497">
          <cell r="I1497">
            <v>1.1094222753337517</v>
          </cell>
        </row>
        <row r="1498">
          <cell r="I1498">
            <v>0.99395490117536212</v>
          </cell>
        </row>
        <row r="1499">
          <cell r="I1499">
            <v>1.0031347491658147</v>
          </cell>
        </row>
        <row r="1500">
          <cell r="I1500">
            <v>0.95944310100847285</v>
          </cell>
        </row>
        <row r="1501">
          <cell r="I1501">
            <v>0.95465751841492619</v>
          </cell>
        </row>
        <row r="1502">
          <cell r="I1502">
            <v>1.0821764625917243</v>
          </cell>
        </row>
        <row r="1503">
          <cell r="I1503">
            <v>1.0278157172410425</v>
          </cell>
        </row>
        <row r="1504">
          <cell r="I1504">
            <v>1.0060788743873457</v>
          </cell>
        </row>
        <row r="1505">
          <cell r="I1505">
            <v>1.0031061974737945</v>
          </cell>
        </row>
        <row r="1506">
          <cell r="I1506">
            <v>0.90885158307168956</v>
          </cell>
        </row>
        <row r="1507">
          <cell r="I1507">
            <v>1.0134542097762806</v>
          </cell>
        </row>
        <row r="1508">
          <cell r="I1508">
            <v>0.98263443519615379</v>
          </cell>
        </row>
        <row r="1509">
          <cell r="I1509">
            <v>1.0490202419028143</v>
          </cell>
        </row>
        <row r="1510">
          <cell r="I1510">
            <v>0.95966411677984942</v>
          </cell>
        </row>
        <row r="1511">
          <cell r="I1511">
            <v>1.0038280057878954</v>
          </cell>
        </row>
        <row r="1512">
          <cell r="I1512">
            <v>0.97713595185994517</v>
          </cell>
        </row>
        <row r="1513">
          <cell r="I1513">
            <v>0.96975101610057768</v>
          </cell>
        </row>
        <row r="1514">
          <cell r="I1514">
            <v>1.0453181201876696</v>
          </cell>
        </row>
        <row r="1515">
          <cell r="I1515">
            <v>0.99025851313020807</v>
          </cell>
        </row>
        <row r="1516">
          <cell r="I1516">
            <v>1.0548271017416513</v>
          </cell>
        </row>
        <row r="1517">
          <cell r="I1517">
            <v>1.0031061974737945</v>
          </cell>
        </row>
        <row r="1518">
          <cell r="I1518">
            <v>0.90885158307168956</v>
          </cell>
        </row>
        <row r="1519">
          <cell r="I1519">
            <v>1.0134542097762806</v>
          </cell>
        </row>
        <row r="1520">
          <cell r="I1520">
            <v>0.98263443519615379</v>
          </cell>
        </row>
        <row r="1521">
          <cell r="I1521">
            <v>1.0490202419028143</v>
          </cell>
        </row>
        <row r="1522">
          <cell r="I1522">
            <v>0.95966411677984942</v>
          </cell>
        </row>
        <row r="1523">
          <cell r="I1523">
            <v>1.0038280057878954</v>
          </cell>
        </row>
        <row r="1524">
          <cell r="I1524">
            <v>0.97713595185994517</v>
          </cell>
        </row>
        <row r="1525">
          <cell r="I1525">
            <v>0.96975101610057768</v>
          </cell>
        </row>
        <row r="1526">
          <cell r="I1526">
            <v>1.0453181201876696</v>
          </cell>
        </row>
        <row r="1527">
          <cell r="I1527">
            <v>0.99025851313020807</v>
          </cell>
        </row>
        <row r="1528">
          <cell r="I1528">
            <v>1.0548271017416513</v>
          </cell>
        </row>
        <row r="1529">
          <cell r="I1529">
            <v>1.0812867446971433</v>
          </cell>
        </row>
        <row r="1530">
          <cell r="I1530">
            <v>0.96894162410011309</v>
          </cell>
        </row>
        <row r="1531">
          <cell r="I1531">
            <v>1.1068408671413366</v>
          </cell>
        </row>
        <row r="1532">
          <cell r="I1532">
            <v>0.94237575319731559</v>
          </cell>
        </row>
        <row r="1533">
          <cell r="I1533">
            <v>1.005324847642779</v>
          </cell>
        </row>
        <row r="1534">
          <cell r="I1534">
            <v>0.94610061405405466</v>
          </cell>
        </row>
        <row r="1535">
          <cell r="I1535">
            <v>0.91288059200796168</v>
          </cell>
        </row>
        <row r="1536">
          <cell r="I1536">
            <v>0.93734572134537841</v>
          </cell>
        </row>
        <row r="1537">
          <cell r="I1537">
            <v>0.90877454894494014</v>
          </cell>
        </row>
        <row r="1538">
          <cell r="I1538">
            <v>1.0778818551458931</v>
          </cell>
        </row>
        <row r="1539">
          <cell r="I1539">
            <v>1.0333947553348197</v>
          </cell>
        </row>
        <row r="1540">
          <cell r="I1540">
            <v>1.059810373219821</v>
          </cell>
        </row>
        <row r="1541">
          <cell r="I1541">
            <v>0.73313346140196056</v>
          </cell>
        </row>
        <row r="1542">
          <cell r="I1542">
            <v>0.77256068371768294</v>
          </cell>
        </row>
        <row r="1543">
          <cell r="I1543">
            <v>0.94569107242323458</v>
          </cell>
        </row>
        <row r="1544">
          <cell r="I1544">
            <v>0.99119759815794461</v>
          </cell>
        </row>
        <row r="1545">
          <cell r="I1545">
            <v>0.95515842854573663</v>
          </cell>
        </row>
        <row r="1546">
          <cell r="I1546">
            <v>0.94648164756039532</v>
          </cell>
        </row>
        <row r="1547">
          <cell r="I1547">
            <v>0.89040241128311182</v>
          </cell>
        </row>
        <row r="1548">
          <cell r="I1548">
            <v>0.9624880576818482</v>
          </cell>
        </row>
        <row r="1549">
          <cell r="I1549">
            <v>1.130917667100154</v>
          </cell>
        </row>
        <row r="1550">
          <cell r="I1550">
            <v>1.1660467190548174</v>
          </cell>
        </row>
        <row r="1551">
          <cell r="I1551">
            <v>1.1245175825884108</v>
          </cell>
        </row>
        <row r="1552">
          <cell r="I1552">
            <v>1.4778925962354008</v>
          </cell>
        </row>
        <row r="1553">
          <cell r="I1553">
            <v>0.91437001998566714</v>
          </cell>
        </row>
        <row r="1554">
          <cell r="I1554">
            <v>0.89315272499776333</v>
          </cell>
        </row>
        <row r="1555">
          <cell r="I1555">
            <v>0.98029026154785193</v>
          </cell>
        </row>
        <row r="1556">
          <cell r="I1556">
            <v>1.0068621774637589</v>
          </cell>
        </row>
        <row r="1557">
          <cell r="I1557">
            <v>0.99953589548575306</v>
          </cell>
        </row>
        <row r="1558">
          <cell r="I1558">
            <v>0.91315839756942074</v>
          </cell>
        </row>
        <row r="1559">
          <cell r="I1559">
            <v>0.97684101366908838</v>
          </cell>
        </row>
        <row r="1560">
          <cell r="I1560">
            <v>1.0274663284214056</v>
          </cell>
        </row>
        <row r="1561">
          <cell r="I1561">
            <v>1.014296248196183</v>
          </cell>
        </row>
        <row r="1562">
          <cell r="I1562">
            <v>1.0973546776687462</v>
          </cell>
        </row>
        <row r="1563">
          <cell r="I1563">
            <v>0.98968777045816902</v>
          </cell>
        </row>
        <row r="1564">
          <cell r="I1564">
            <v>1.1766818005823438</v>
          </cell>
        </row>
        <row r="1565">
          <cell r="I1565">
            <v>0.91437001998566714</v>
          </cell>
        </row>
        <row r="1566">
          <cell r="I1566">
            <v>0.89315272499776333</v>
          </cell>
        </row>
        <row r="1567">
          <cell r="I1567">
            <v>0.98029026154785193</v>
          </cell>
        </row>
        <row r="1568">
          <cell r="I1568">
            <v>1.0068621774637589</v>
          </cell>
        </row>
        <row r="1569">
          <cell r="I1569">
            <v>0.99953589548575306</v>
          </cell>
        </row>
        <row r="1570">
          <cell r="I1570">
            <v>0.91315839756942074</v>
          </cell>
        </row>
        <row r="1571">
          <cell r="I1571">
            <v>0.97684101366908838</v>
          </cell>
        </row>
        <row r="1572">
          <cell r="I1572">
            <v>1.0274663284214056</v>
          </cell>
        </row>
        <row r="1573">
          <cell r="I1573">
            <v>1.014296248196183</v>
          </cell>
        </row>
        <row r="1574">
          <cell r="I1574">
            <v>1.0973546776687462</v>
          </cell>
        </row>
        <row r="1575">
          <cell r="I1575">
            <v>0.98968777045816902</v>
          </cell>
        </row>
        <row r="1576">
          <cell r="I1576">
            <v>1.1766818005823438</v>
          </cell>
        </row>
        <row r="1577">
          <cell r="I1577">
            <v>0.8768035599391345</v>
          </cell>
        </row>
        <row r="1578">
          <cell r="I1578">
            <v>0.78257059053973566</v>
          </cell>
        </row>
        <row r="1579">
          <cell r="I1579">
            <v>0.89459987934354535</v>
          </cell>
        </row>
        <row r="1580">
          <cell r="I1580">
            <v>0.93082199506415142</v>
          </cell>
        </row>
        <row r="1581">
          <cell r="I1581">
            <v>0.96746621480447392</v>
          </cell>
        </row>
        <row r="1582">
          <cell r="I1582">
            <v>0.91265458886820672</v>
          </cell>
        </row>
        <row r="1583">
          <cell r="I1583">
            <v>1.0433102228043456</v>
          </cell>
        </row>
        <row r="1584">
          <cell r="I1584">
            <v>0.89874664147817018</v>
          </cell>
        </row>
        <row r="1585">
          <cell r="I1585">
            <v>1.095367684691763</v>
          </cell>
        </row>
        <row r="1586">
          <cell r="I1586">
            <v>1.2051719892077322</v>
          </cell>
        </row>
        <row r="1587">
          <cell r="I1587">
            <v>0.94971705869820311</v>
          </cell>
        </row>
        <row r="1588">
          <cell r="I1588">
            <v>1.3129335825143535</v>
          </cell>
        </row>
        <row r="1589">
          <cell r="I1589">
            <v>0.96548575233857648</v>
          </cell>
        </row>
        <row r="1590">
          <cell r="I1590">
            <v>0.84853274858672734</v>
          </cell>
        </row>
        <row r="1591">
          <cell r="I1591">
            <v>0.95667723576079067</v>
          </cell>
        </row>
        <row r="1592">
          <cell r="I1592">
            <v>0.9898174560039823</v>
          </cell>
        </row>
        <row r="1593">
          <cell r="I1593">
            <v>0.99091220506925159</v>
          </cell>
        </row>
        <row r="1594">
          <cell r="I1594">
            <v>0.93772354032279015</v>
          </cell>
        </row>
        <row r="1595">
          <cell r="I1595">
            <v>0.94241305682406407</v>
          </cell>
        </row>
        <row r="1596">
          <cell r="I1596">
            <v>0.98512613896529255</v>
          </cell>
        </row>
        <row r="1597">
          <cell r="I1597">
            <v>0.97883647279166031</v>
          </cell>
        </row>
        <row r="1598">
          <cell r="I1598">
            <v>1.1972227416992578</v>
          </cell>
        </row>
        <row r="1599">
          <cell r="I1599">
            <v>1.0277103082514685</v>
          </cell>
        </row>
        <row r="1600">
          <cell r="I1600">
            <v>1.1405099054253591</v>
          </cell>
        </row>
        <row r="1601">
          <cell r="I1601">
            <v>0.87533245623185663</v>
          </cell>
        </row>
        <row r="1602">
          <cell r="I1602">
            <v>0.87273020413914382</v>
          </cell>
        </row>
        <row r="1603">
          <cell r="I1603">
            <v>0.97509682714226076</v>
          </cell>
        </row>
        <row r="1604">
          <cell r="I1604">
            <v>0.92640394103741042</v>
          </cell>
        </row>
        <row r="1605">
          <cell r="I1605">
            <v>1.0650313756903593</v>
          </cell>
        </row>
        <row r="1606">
          <cell r="I1606">
            <v>0.9282661431579885</v>
          </cell>
        </row>
        <row r="1607">
          <cell r="I1607">
            <v>0.99723036955102173</v>
          </cell>
        </row>
        <row r="1608">
          <cell r="I1608">
            <v>0.95311289220968631</v>
          </cell>
        </row>
        <row r="1609">
          <cell r="I1609">
            <v>1.0200932995582399</v>
          </cell>
        </row>
        <row r="1610">
          <cell r="I1610">
            <v>1.1171621387495745</v>
          </cell>
        </row>
        <row r="1611">
          <cell r="I1611">
            <v>1.1302397895244927</v>
          </cell>
        </row>
        <row r="1612">
          <cell r="I1612">
            <v>1.1267552450210743</v>
          </cell>
        </row>
        <row r="1613">
          <cell r="I1613">
            <v>1.1360502912237493</v>
          </cell>
        </row>
        <row r="1614">
          <cell r="I1614">
            <v>0.89650831961677058</v>
          </cell>
        </row>
        <row r="1615">
          <cell r="I1615">
            <v>0.9488263512290791</v>
          </cell>
        </row>
        <row r="1616">
          <cell r="I1616">
            <v>1.0893325006188319</v>
          </cell>
        </row>
        <row r="1617">
          <cell r="I1617">
            <v>0.98425252376740169</v>
          </cell>
        </row>
        <row r="1618">
          <cell r="I1618">
            <v>0.92644796158240006</v>
          </cell>
        </row>
        <row r="1619">
          <cell r="I1619">
            <v>1.0285897947629468</v>
          </cell>
        </row>
        <row r="1620">
          <cell r="I1620">
            <v>0.87152735541475945</v>
          </cell>
        </row>
        <row r="1621">
          <cell r="I1621">
            <v>0.90159059468997915</v>
          </cell>
        </row>
        <row r="1622">
          <cell r="I1622">
            <v>1.154854558465003</v>
          </cell>
        </row>
        <row r="1623">
          <cell r="I1623">
            <v>0.95274366518506548</v>
          </cell>
        </row>
        <row r="1624">
          <cell r="I1624">
            <v>1.1413161271212278</v>
          </cell>
        </row>
        <row r="1625">
          <cell r="I1625">
            <v>0.85976054182393857</v>
          </cell>
        </row>
        <row r="1626">
          <cell r="I1626">
            <v>0.74783088992172786</v>
          </cell>
        </row>
        <row r="1627">
          <cell r="I1627">
            <v>0.94053834517016621</v>
          </cell>
        </row>
        <row r="1628">
          <cell r="I1628">
            <v>0.93874107485827019</v>
          </cell>
        </row>
        <row r="1629">
          <cell r="I1629">
            <v>0.99349615858551454</v>
          </cell>
        </row>
        <row r="1630">
          <cell r="I1630">
            <v>1.0322288711265941</v>
          </cell>
        </row>
        <row r="1631">
          <cell r="I1631">
            <v>1.0335233482099455</v>
          </cell>
        </row>
        <row r="1632">
          <cell r="I1632">
            <v>0.92819320088141555</v>
          </cell>
        </row>
        <row r="1633">
          <cell r="I1633">
            <v>0.92535363506553436</v>
          </cell>
        </row>
        <row r="1634">
          <cell r="I1634">
            <v>1.2589390726620124</v>
          </cell>
        </row>
        <row r="1635">
          <cell r="I1635">
            <v>1.1127442940905619</v>
          </cell>
        </row>
        <row r="1636">
          <cell r="I1636">
            <v>1.2499300822297048</v>
          </cell>
        </row>
        <row r="1637">
          <cell r="I1637">
            <v>0.77561652378678714</v>
          </cell>
        </row>
        <row r="1638">
          <cell r="I1638">
            <v>0.76671503326509671</v>
          </cell>
        </row>
        <row r="1639">
          <cell r="I1639">
            <v>0.76917828307013492</v>
          </cell>
        </row>
        <row r="1640">
          <cell r="I1640">
            <v>0.96767162997518352</v>
          </cell>
        </row>
        <row r="1641">
          <cell r="I1641">
            <v>0.9975862458094662</v>
          </cell>
        </row>
        <row r="1642">
          <cell r="I1642">
            <v>0.93132150571521988</v>
          </cell>
        </row>
        <row r="1643">
          <cell r="I1643">
            <v>1.0345015144526191</v>
          </cell>
        </row>
        <row r="1644">
          <cell r="I1644">
            <v>1.0909570097783376</v>
          </cell>
        </row>
        <row r="1645">
          <cell r="I1645">
            <v>0.97361844578175882</v>
          </cell>
        </row>
        <row r="1646">
          <cell r="I1646">
            <v>1.2257392969900476</v>
          </cell>
        </row>
        <row r="1647">
          <cell r="I1647">
            <v>1.2500492316835963</v>
          </cell>
        </row>
        <row r="1648">
          <cell r="I1648">
            <v>1.2506340128927331</v>
          </cell>
        </row>
        <row r="1649">
          <cell r="I1649">
            <v>1.0031061974737945</v>
          </cell>
        </row>
        <row r="1650">
          <cell r="I1650">
            <v>0.90885158307168956</v>
          </cell>
        </row>
        <row r="1651">
          <cell r="I1651">
            <v>1.0134542097762806</v>
          </cell>
        </row>
        <row r="1652">
          <cell r="I1652">
            <v>0.98263443519615379</v>
          </cell>
        </row>
        <row r="1653">
          <cell r="I1653">
            <v>1.0490202419028143</v>
          </cell>
        </row>
        <row r="1654">
          <cell r="I1654">
            <v>0.95966411677984942</v>
          </cell>
        </row>
        <row r="1655">
          <cell r="I1655">
            <v>1.0038280057878954</v>
          </cell>
        </row>
        <row r="1656">
          <cell r="I1656">
            <v>0.97713595185994517</v>
          </cell>
        </row>
        <row r="1657">
          <cell r="I1657">
            <v>0.96975101610057768</v>
          </cell>
        </row>
        <row r="1658">
          <cell r="I1658">
            <v>1.0453181201876696</v>
          </cell>
        </row>
        <row r="1659">
          <cell r="I1659">
            <v>0.99025851313020807</v>
          </cell>
        </row>
        <row r="1660">
          <cell r="I1660">
            <v>1.0548271017416513</v>
          </cell>
        </row>
        <row r="1661">
          <cell r="I1661">
            <v>0.96548575233857648</v>
          </cell>
        </row>
        <row r="1662">
          <cell r="I1662">
            <v>0.84853274858672734</v>
          </cell>
        </row>
        <row r="1663">
          <cell r="I1663">
            <v>0.95667723576079067</v>
          </cell>
        </row>
        <row r="1664">
          <cell r="I1664">
            <v>0.9898174560039823</v>
          </cell>
        </row>
        <row r="1665">
          <cell r="I1665">
            <v>0.99091220506925159</v>
          </cell>
        </row>
        <row r="1666">
          <cell r="I1666">
            <v>0.93772354032279015</v>
          </cell>
        </row>
        <row r="1667">
          <cell r="I1667">
            <v>0.94241305682406407</v>
          </cell>
        </row>
        <row r="1668">
          <cell r="I1668">
            <v>0.98512613896529255</v>
          </cell>
        </row>
        <row r="1669">
          <cell r="I1669">
            <v>0.97883647279166031</v>
          </cell>
        </row>
        <row r="1670">
          <cell r="I1670">
            <v>1.1972227416992578</v>
          </cell>
        </row>
        <row r="1671">
          <cell r="I1671">
            <v>1.0277103082514685</v>
          </cell>
        </row>
        <row r="1672">
          <cell r="I1672">
            <v>1.1405099054253591</v>
          </cell>
        </row>
        <row r="1673">
          <cell r="I1673">
            <v>1.1360502912237493</v>
          </cell>
        </row>
        <row r="1674">
          <cell r="I1674">
            <v>0.89650831961677058</v>
          </cell>
        </row>
        <row r="1675">
          <cell r="I1675">
            <v>0.9488263512290791</v>
          </cell>
        </row>
        <row r="1676">
          <cell r="I1676">
            <v>1.0893325006188319</v>
          </cell>
        </row>
        <row r="1677">
          <cell r="I1677">
            <v>0.98425252376740169</v>
          </cell>
        </row>
        <row r="1678">
          <cell r="I1678">
            <v>0.92644796158240006</v>
          </cell>
        </row>
        <row r="1679">
          <cell r="I1679">
            <v>1.0285897947629468</v>
          </cell>
        </row>
        <row r="1680">
          <cell r="I1680">
            <v>0.87152735541475945</v>
          </cell>
        </row>
        <row r="1681">
          <cell r="I1681">
            <v>0.90159059468997915</v>
          </cell>
        </row>
        <row r="1682">
          <cell r="I1682">
            <v>1.154854558465003</v>
          </cell>
        </row>
        <row r="1683">
          <cell r="I1683">
            <v>0.95274366518506548</v>
          </cell>
        </row>
        <row r="1684">
          <cell r="I1684">
            <v>1.1413161271212278</v>
          </cell>
        </row>
        <row r="1685">
          <cell r="I1685">
            <v>1.1360502912237493</v>
          </cell>
        </row>
        <row r="1686">
          <cell r="I1686">
            <v>0.89650831961677058</v>
          </cell>
        </row>
        <row r="1687">
          <cell r="I1687">
            <v>0.9488263512290791</v>
          </cell>
        </row>
        <row r="1688">
          <cell r="I1688">
            <v>1.0893325006188319</v>
          </cell>
        </row>
        <row r="1689">
          <cell r="I1689">
            <v>0.98425252376740169</v>
          </cell>
        </row>
        <row r="1690">
          <cell r="I1690">
            <v>0.92644796158240006</v>
          </cell>
        </row>
        <row r="1691">
          <cell r="I1691">
            <v>1.0285897947629468</v>
          </cell>
        </row>
        <row r="1692">
          <cell r="I1692">
            <v>0.87152735541475945</v>
          </cell>
        </row>
        <row r="1693">
          <cell r="I1693">
            <v>0.90159059468997915</v>
          </cell>
        </row>
        <row r="1694">
          <cell r="I1694">
            <v>1.154854558465003</v>
          </cell>
        </row>
        <row r="1695">
          <cell r="I1695">
            <v>0.95274366518506548</v>
          </cell>
        </row>
        <row r="1696">
          <cell r="I1696">
            <v>1.1413161271212278</v>
          </cell>
        </row>
        <row r="1697">
          <cell r="I1697">
            <v>1.1360502912237493</v>
          </cell>
        </row>
        <row r="1698">
          <cell r="I1698">
            <v>0.89650831961677058</v>
          </cell>
        </row>
        <row r="1699">
          <cell r="I1699">
            <v>0.9488263512290791</v>
          </cell>
        </row>
        <row r="1700">
          <cell r="I1700">
            <v>1.0893325006188319</v>
          </cell>
        </row>
        <row r="1701">
          <cell r="I1701">
            <v>0.98425252376740169</v>
          </cell>
        </row>
        <row r="1702">
          <cell r="I1702">
            <v>0.92644796158240006</v>
          </cell>
        </row>
        <row r="1703">
          <cell r="I1703">
            <v>1.0285897947629468</v>
          </cell>
        </row>
        <row r="1704">
          <cell r="I1704">
            <v>0.87152735541475945</v>
          </cell>
        </row>
        <row r="1705">
          <cell r="I1705">
            <v>0.90159059468997915</v>
          </cell>
        </row>
        <row r="1706">
          <cell r="I1706">
            <v>1.154854558465003</v>
          </cell>
        </row>
        <row r="1707">
          <cell r="I1707">
            <v>0.95274366518506548</v>
          </cell>
        </row>
        <row r="1708">
          <cell r="I1708">
            <v>1.1413161271212278</v>
          </cell>
        </row>
        <row r="1709">
          <cell r="I1709">
            <v>0.8768035599391345</v>
          </cell>
        </row>
        <row r="1710">
          <cell r="I1710">
            <v>0.78257059053973566</v>
          </cell>
        </row>
        <row r="1711">
          <cell r="I1711">
            <v>0.89459987934354535</v>
          </cell>
        </row>
        <row r="1712">
          <cell r="I1712">
            <v>0.93082199506415142</v>
          </cell>
        </row>
        <row r="1713">
          <cell r="I1713">
            <v>0.96746621480447392</v>
          </cell>
        </row>
        <row r="1714">
          <cell r="I1714">
            <v>0.91265458886820672</v>
          </cell>
        </row>
        <row r="1715">
          <cell r="I1715">
            <v>1.0433102228043456</v>
          </cell>
        </row>
        <row r="1716">
          <cell r="I1716">
            <v>0.89874664147817018</v>
          </cell>
        </row>
        <row r="1717">
          <cell r="I1717">
            <v>1.095367684691763</v>
          </cell>
        </row>
        <row r="1718">
          <cell r="I1718">
            <v>1.2051719892077322</v>
          </cell>
        </row>
        <row r="1719">
          <cell r="I1719">
            <v>0.94971705869820311</v>
          </cell>
        </row>
        <row r="1720">
          <cell r="I1720">
            <v>1.3129335825143535</v>
          </cell>
        </row>
        <row r="1721">
          <cell r="I1721">
            <v>0.96548575233857648</v>
          </cell>
        </row>
        <row r="1722">
          <cell r="I1722">
            <v>0.84853274858672734</v>
          </cell>
        </row>
        <row r="1723">
          <cell r="I1723">
            <v>0.95667723576079067</v>
          </cell>
        </row>
        <row r="1724">
          <cell r="I1724">
            <v>0.9898174560039823</v>
          </cell>
        </row>
        <row r="1725">
          <cell r="I1725">
            <v>0.99091220506925159</v>
          </cell>
        </row>
        <row r="1726">
          <cell r="I1726">
            <v>0.93772354032279015</v>
          </cell>
        </row>
        <row r="1727">
          <cell r="I1727">
            <v>0.94241305682406407</v>
          </cell>
        </row>
        <row r="1728">
          <cell r="I1728">
            <v>0.98512613896529255</v>
          </cell>
        </row>
        <row r="1729">
          <cell r="I1729">
            <v>0.97883647279166031</v>
          </cell>
        </row>
        <row r="1730">
          <cell r="I1730">
            <v>1.1972227416992578</v>
          </cell>
        </row>
        <row r="1731">
          <cell r="I1731">
            <v>1.0277103082514685</v>
          </cell>
        </row>
        <row r="1732">
          <cell r="I1732">
            <v>1.1405099054253591</v>
          </cell>
        </row>
        <row r="1733">
          <cell r="I1733">
            <v>0.87533245623185663</v>
          </cell>
        </row>
        <row r="1734">
          <cell r="I1734">
            <v>0.87273020413914382</v>
          </cell>
        </row>
        <row r="1735">
          <cell r="I1735">
            <v>0.97509682714226076</v>
          </cell>
        </row>
        <row r="1736">
          <cell r="I1736">
            <v>0.92640394103741042</v>
          </cell>
        </row>
        <row r="1737">
          <cell r="I1737">
            <v>1.0650313756903593</v>
          </cell>
        </row>
        <row r="1738">
          <cell r="I1738">
            <v>0.9282661431579885</v>
          </cell>
        </row>
        <row r="1739">
          <cell r="I1739">
            <v>0.99723036955102173</v>
          </cell>
        </row>
        <row r="1740">
          <cell r="I1740">
            <v>0.95311289220968631</v>
          </cell>
        </row>
        <row r="1741">
          <cell r="I1741">
            <v>1.0200932995582399</v>
          </cell>
        </row>
        <row r="1742">
          <cell r="I1742">
            <v>1.1171621387495745</v>
          </cell>
        </row>
        <row r="1743">
          <cell r="I1743">
            <v>1.1302397895244927</v>
          </cell>
        </row>
        <row r="1744">
          <cell r="I1744">
            <v>1.1267552450210743</v>
          </cell>
        </row>
        <row r="1745">
          <cell r="I1745">
            <v>0.9599556310685774</v>
          </cell>
        </row>
        <row r="1746">
          <cell r="I1746">
            <v>0.85551158234365654</v>
          </cell>
        </row>
        <row r="1747">
          <cell r="I1747">
            <v>0.96699559773993493</v>
          </cell>
        </row>
        <row r="1748">
          <cell r="I1748">
            <v>0.98792399431882194</v>
          </cell>
        </row>
        <row r="1749">
          <cell r="I1749">
            <v>1.0363235675261642</v>
          </cell>
        </row>
        <row r="1750">
          <cell r="I1750">
            <v>0.93705299376305284</v>
          </cell>
        </row>
        <row r="1751">
          <cell r="I1751">
            <v>0.99655125600050309</v>
          </cell>
        </row>
        <row r="1752">
          <cell r="I1752">
            <v>0.98734028504674509</v>
          </cell>
        </row>
        <row r="1753">
          <cell r="I1753">
            <v>1.0066444067265041</v>
          </cell>
        </row>
        <row r="1754">
          <cell r="I1754">
            <v>1.115224817406508</v>
          </cell>
        </row>
        <row r="1755">
          <cell r="I1755">
            <v>0.97975630060512098</v>
          </cell>
        </row>
        <row r="1756">
          <cell r="I1756">
            <v>1.1402586116623341</v>
          </cell>
        </row>
        <row r="1757">
          <cell r="I1757">
            <v>1.0044828193716648</v>
          </cell>
        </row>
        <row r="1758">
          <cell r="I1758">
            <v>0.89815418292434401</v>
          </cell>
        </row>
        <row r="1759">
          <cell r="I1759">
            <v>0.968683401700141</v>
          </cell>
        </row>
        <row r="1760">
          <cell r="I1760">
            <v>1.0064282432614506</v>
          </cell>
        </row>
        <row r="1761">
          <cell r="I1761">
            <v>1.0244523571513948</v>
          </cell>
        </row>
        <row r="1762">
          <cell r="I1762">
            <v>0.94092359462404696</v>
          </cell>
        </row>
        <row r="1763">
          <cell r="I1763">
            <v>1.0047445072276169</v>
          </cell>
        </row>
        <row r="1764">
          <cell r="I1764">
            <v>1.0080992887045885</v>
          </cell>
        </row>
        <row r="1765">
          <cell r="I1765">
            <v>0.9915769931298658</v>
          </cell>
        </row>
        <row r="1766">
          <cell r="I1766">
            <v>1.0604210175054058</v>
          </cell>
        </row>
        <row r="1767">
          <cell r="I1767">
            <v>1.0026453416294525</v>
          </cell>
        </row>
        <row r="1768">
          <cell r="I1768">
            <v>1.0832993758896921</v>
          </cell>
        </row>
        <row r="1769">
          <cell r="I1769">
            <v>1.0186855549828402</v>
          </cell>
        </row>
        <row r="1770">
          <cell r="I1770">
            <v>0.93536715378734092</v>
          </cell>
        </row>
        <row r="1771">
          <cell r="I1771">
            <v>0.9834017198520083</v>
          </cell>
        </row>
        <row r="1772">
          <cell r="I1772">
            <v>1.0031736214482412</v>
          </cell>
        </row>
        <row r="1773">
          <cell r="I1773">
            <v>0.99585050973104705</v>
          </cell>
        </row>
        <row r="1774">
          <cell r="I1774">
            <v>0.95728112663139342</v>
          </cell>
        </row>
        <row r="1775">
          <cell r="I1775">
            <v>1.0194548775923999</v>
          </cell>
        </row>
        <row r="1776">
          <cell r="I1776">
            <v>1.0070530524961081</v>
          </cell>
        </row>
        <row r="1777">
          <cell r="I1777">
            <v>0.96740516577419833</v>
          </cell>
        </row>
        <row r="1778">
          <cell r="I1778">
            <v>1.0680522086888848</v>
          </cell>
        </row>
        <row r="1779">
          <cell r="I1779">
            <v>1.0184957899747575</v>
          </cell>
        </row>
        <row r="1780">
          <cell r="I1780">
            <v>1.029378415449907</v>
          </cell>
        </row>
        <row r="1781">
          <cell r="I1781">
            <v>0.54629140960193356</v>
          </cell>
        </row>
        <row r="1782">
          <cell r="I1782">
            <v>0.77244979041873707</v>
          </cell>
        </row>
        <row r="1783">
          <cell r="I1783">
            <v>0.79105612838000294</v>
          </cell>
        </row>
        <row r="1784">
          <cell r="I1784">
            <v>0.89649409357263199</v>
          </cell>
        </row>
        <row r="1785">
          <cell r="I1785">
            <v>1.1048835617436721</v>
          </cell>
        </row>
        <row r="1786">
          <cell r="I1786">
            <v>0.94005005128626251</v>
          </cell>
        </row>
        <row r="1787">
          <cell r="I1787">
            <v>1.0813913610072132</v>
          </cell>
        </row>
        <row r="1788">
          <cell r="I1788">
            <v>1.0951613748627211</v>
          </cell>
        </row>
        <row r="1789">
          <cell r="I1789">
            <v>1.1072493899335143</v>
          </cell>
        </row>
        <row r="1790">
          <cell r="I1790">
            <v>1.0957596400084004</v>
          </cell>
        </row>
        <row r="1791">
          <cell r="I1791">
            <v>1.3849201668584332</v>
          </cell>
        </row>
        <row r="1792">
          <cell r="I1792">
            <v>1.1326898574289199</v>
          </cell>
        </row>
        <row r="1793">
          <cell r="I1793">
            <v>1.0155248736344802</v>
          </cell>
        </row>
        <row r="1794">
          <cell r="I1794">
            <v>0.90741997798272156</v>
          </cell>
        </row>
        <row r="1795">
          <cell r="I1795">
            <v>0.92616411990983383</v>
          </cell>
        </row>
        <row r="1796">
          <cell r="I1796">
            <v>1.0167160635065071</v>
          </cell>
        </row>
        <row r="1797">
          <cell r="I1797">
            <v>0.93561551397168907</v>
          </cell>
        </row>
        <row r="1798">
          <cell r="I1798">
            <v>0.99684199941508467</v>
          </cell>
        </row>
        <row r="1799">
          <cell r="I1799">
            <v>1.0812527669691021</v>
          </cell>
        </row>
        <row r="1800">
          <cell r="I1800">
            <v>1.0241392566129441</v>
          </cell>
        </row>
        <row r="1801">
          <cell r="I1801">
            <v>0.92110748091308559</v>
          </cell>
        </row>
        <row r="1802">
          <cell r="I1802">
            <v>1.1032975806707443</v>
          </cell>
        </row>
        <row r="1803">
          <cell r="I1803">
            <v>1.0663101065808041</v>
          </cell>
        </row>
        <row r="1804">
          <cell r="I1804">
            <v>1.1506745394523283</v>
          </cell>
        </row>
        <row r="1805">
          <cell r="I1805">
            <v>0.67061700403052726</v>
          </cell>
        </row>
        <row r="1806">
          <cell r="I1806">
            <v>0.69317244484848461</v>
          </cell>
        </row>
        <row r="1807">
          <cell r="I1807">
            <v>0.81754316020159135</v>
          </cell>
        </row>
        <row r="1808">
          <cell r="I1808">
            <v>0.92489035345355219</v>
          </cell>
        </row>
        <row r="1809">
          <cell r="I1809">
            <v>0.9401155568347237</v>
          </cell>
        </row>
        <row r="1810">
          <cell r="I1810">
            <v>0.95600312888251293</v>
          </cell>
        </row>
        <row r="1811">
          <cell r="I1811">
            <v>1.0953055417626816</v>
          </cell>
        </row>
        <row r="1812">
          <cell r="I1812">
            <v>1.0516377576070901</v>
          </cell>
        </row>
        <row r="1813">
          <cell r="I1813">
            <v>1.0499401285536598</v>
          </cell>
        </row>
        <row r="1814">
          <cell r="I1814">
            <v>1.2550092991177417</v>
          </cell>
        </row>
        <row r="1815">
          <cell r="I1815">
            <v>1.2283254909670838</v>
          </cell>
        </row>
        <row r="1816">
          <cell r="I1816">
            <v>1.2437983741243184</v>
          </cell>
        </row>
        <row r="1817">
          <cell r="I1817">
            <v>0.95259242229129881</v>
          </cell>
        </row>
        <row r="1818">
          <cell r="I1818">
            <v>0.87621293647990917</v>
          </cell>
        </row>
        <row r="1819">
          <cell r="I1819">
            <v>0.94043339423572503</v>
          </cell>
        </row>
        <row r="1820">
          <cell r="I1820">
            <v>1.0175918376630648</v>
          </cell>
        </row>
        <row r="1821">
          <cell r="I1821">
            <v>1.0170484415453729</v>
          </cell>
        </row>
        <row r="1822">
          <cell r="I1822">
            <v>0.95953321753236787</v>
          </cell>
        </row>
        <row r="1823">
          <cell r="I1823">
            <v>1.024746720920374</v>
          </cell>
        </row>
        <row r="1824">
          <cell r="I1824">
            <v>1.0249774918089782</v>
          </cell>
        </row>
        <row r="1825">
          <cell r="I1825">
            <v>1.0028483146174829</v>
          </cell>
        </row>
        <row r="1826">
          <cell r="I1826">
            <v>1.0923332663011611</v>
          </cell>
        </row>
        <row r="1827">
          <cell r="I1827">
            <v>1.0181838768645017</v>
          </cell>
        </row>
        <row r="1828">
          <cell r="I1828">
            <v>1.0748819574864643</v>
          </cell>
        </row>
        <row r="1829">
          <cell r="I1829">
            <v>0.90624380057400478</v>
          </cell>
        </row>
        <row r="1830">
          <cell r="I1830">
            <v>0.8444169448803398</v>
          </cell>
        </row>
        <row r="1831">
          <cell r="I1831">
            <v>0.97054130406618233</v>
          </cell>
        </row>
        <row r="1832">
          <cell r="I1832">
            <v>0.97843526683644055</v>
          </cell>
        </row>
        <row r="1833">
          <cell r="I1833">
            <v>1.0017194707258383</v>
          </cell>
        </row>
        <row r="1834">
          <cell r="I1834">
            <v>0.95373036674653233</v>
          </cell>
        </row>
        <row r="1835">
          <cell r="I1835">
            <v>1.0476327951254552</v>
          </cell>
        </row>
        <row r="1836">
          <cell r="I1836">
            <v>1.0367116018147862</v>
          </cell>
        </row>
        <row r="1837">
          <cell r="I1837">
            <v>1.0536112721456778</v>
          </cell>
        </row>
        <row r="1838">
          <cell r="I1838">
            <v>1.1074082722637715</v>
          </cell>
        </row>
        <row r="1839">
          <cell r="I1839">
            <v>1.0188652613731235</v>
          </cell>
        </row>
        <row r="1840">
          <cell r="I1840">
            <v>1.0054880414376204</v>
          </cell>
        </row>
        <row r="1841">
          <cell r="I1841">
            <v>0.9599556310685774</v>
          </cell>
        </row>
        <row r="1842">
          <cell r="I1842">
            <v>0.85551158234365654</v>
          </cell>
        </row>
        <row r="1843">
          <cell r="I1843">
            <v>0.96699559773993493</v>
          </cell>
        </row>
        <row r="1844">
          <cell r="I1844">
            <v>0.98792399431882194</v>
          </cell>
        </row>
        <row r="1845">
          <cell r="I1845">
            <v>1.0363235675261642</v>
          </cell>
        </row>
        <row r="1846">
          <cell r="I1846">
            <v>0.93705299376305284</v>
          </cell>
        </row>
        <row r="1847">
          <cell r="I1847">
            <v>0.99655125600050309</v>
          </cell>
        </row>
        <row r="1848">
          <cell r="I1848">
            <v>0.98734028504674509</v>
          </cell>
        </row>
        <row r="1849">
          <cell r="I1849">
            <v>1.0066444067265041</v>
          </cell>
        </row>
        <row r="1850">
          <cell r="I1850">
            <v>1.115224817406508</v>
          </cell>
        </row>
        <row r="1851">
          <cell r="I1851">
            <v>0.97975630060512098</v>
          </cell>
        </row>
        <row r="1852">
          <cell r="I1852">
            <v>1.1402586116623341</v>
          </cell>
        </row>
        <row r="1853">
          <cell r="I1853">
            <v>1.0044828193716648</v>
          </cell>
        </row>
        <row r="1854">
          <cell r="I1854">
            <v>0.89815418292434401</v>
          </cell>
        </row>
        <row r="1855">
          <cell r="I1855">
            <v>0.968683401700141</v>
          </cell>
        </row>
        <row r="1856">
          <cell r="I1856">
            <v>1.0064282432614506</v>
          </cell>
        </row>
        <row r="1857">
          <cell r="I1857">
            <v>1.0244523571513948</v>
          </cell>
        </row>
        <row r="1858">
          <cell r="I1858">
            <v>0.94092359462404696</v>
          </cell>
        </row>
        <row r="1859">
          <cell r="I1859">
            <v>1.0047445072276169</v>
          </cell>
        </row>
        <row r="1860">
          <cell r="I1860">
            <v>1.0080992887045885</v>
          </cell>
        </row>
        <row r="1861">
          <cell r="I1861">
            <v>0.9915769931298658</v>
          </cell>
        </row>
        <row r="1862">
          <cell r="I1862">
            <v>1.0604210175054058</v>
          </cell>
        </row>
        <row r="1863">
          <cell r="I1863">
            <v>1.0026453416294525</v>
          </cell>
        </row>
        <row r="1864">
          <cell r="I1864">
            <v>1.0832993758896921</v>
          </cell>
        </row>
        <row r="1865">
          <cell r="I1865">
            <v>1.0044828193716648</v>
          </cell>
        </row>
        <row r="1866">
          <cell r="I1866">
            <v>0.89815418292434401</v>
          </cell>
        </row>
        <row r="1867">
          <cell r="I1867">
            <v>0.968683401700141</v>
          </cell>
        </row>
        <row r="1868">
          <cell r="I1868">
            <v>1.0064282432614506</v>
          </cell>
        </row>
        <row r="1869">
          <cell r="I1869">
            <v>1.0244523571513948</v>
          </cell>
        </row>
        <row r="1870">
          <cell r="I1870">
            <v>0.94092359462404696</v>
          </cell>
        </row>
        <row r="1871">
          <cell r="I1871">
            <v>1.0047445072276169</v>
          </cell>
        </row>
        <row r="1872">
          <cell r="I1872">
            <v>1.0080992887045885</v>
          </cell>
        </row>
        <row r="1873">
          <cell r="I1873">
            <v>0.9915769931298658</v>
          </cell>
        </row>
        <row r="1874">
          <cell r="I1874">
            <v>1.0604210175054058</v>
          </cell>
        </row>
        <row r="1875">
          <cell r="I1875">
            <v>1.0026453416294525</v>
          </cell>
        </row>
        <row r="1876">
          <cell r="I1876">
            <v>1.0832993758896921</v>
          </cell>
        </row>
        <row r="1877">
          <cell r="I1877">
            <v>1.0186855549828402</v>
          </cell>
        </row>
        <row r="1878">
          <cell r="I1878">
            <v>0.93536715378734092</v>
          </cell>
        </row>
        <row r="1879">
          <cell r="I1879">
            <v>0.9834017198520083</v>
          </cell>
        </row>
        <row r="1880">
          <cell r="I1880">
            <v>1.0031736214482412</v>
          </cell>
        </row>
        <row r="1881">
          <cell r="I1881">
            <v>0.99585050973104705</v>
          </cell>
        </row>
        <row r="1882">
          <cell r="I1882">
            <v>0.95728112663139342</v>
          </cell>
        </row>
        <row r="1883">
          <cell r="I1883">
            <v>1.0194548775923999</v>
          </cell>
        </row>
        <row r="1884">
          <cell r="I1884">
            <v>1.0070530524961081</v>
          </cell>
        </row>
        <row r="1885">
          <cell r="I1885">
            <v>0.96740516577419833</v>
          </cell>
        </row>
        <row r="1886">
          <cell r="I1886">
            <v>1.0680522086888848</v>
          </cell>
        </row>
        <row r="1887">
          <cell r="I1887">
            <v>1.0184957899747575</v>
          </cell>
        </row>
        <row r="1888">
          <cell r="I1888">
            <v>1.029378415449907</v>
          </cell>
        </row>
        <row r="1889">
          <cell r="I1889">
            <v>0.54629140960193356</v>
          </cell>
        </row>
        <row r="1890">
          <cell r="I1890">
            <v>0.77244979041873707</v>
          </cell>
        </row>
        <row r="1891">
          <cell r="I1891">
            <v>0.79105612838000294</v>
          </cell>
        </row>
        <row r="1892">
          <cell r="I1892">
            <v>0.89649409357263199</v>
          </cell>
        </row>
        <row r="1893">
          <cell r="I1893">
            <v>1.1048835617436721</v>
          </cell>
        </row>
        <row r="1894">
          <cell r="I1894">
            <v>0.94005005128626251</v>
          </cell>
        </row>
        <row r="1895">
          <cell r="I1895">
            <v>1.0813913610072132</v>
          </cell>
        </row>
        <row r="1896">
          <cell r="I1896">
            <v>1.0951613748627211</v>
          </cell>
        </row>
        <row r="1897">
          <cell r="I1897">
            <v>1.1072493899335143</v>
          </cell>
        </row>
        <row r="1898">
          <cell r="I1898">
            <v>1.0957596400084004</v>
          </cell>
        </row>
        <row r="1899">
          <cell r="I1899">
            <v>1.3849201668584332</v>
          </cell>
        </row>
        <row r="1900">
          <cell r="I1900">
            <v>1.1326898574289199</v>
          </cell>
        </row>
        <row r="1901">
          <cell r="I1901">
            <v>1.0155248736344802</v>
          </cell>
        </row>
        <row r="1902">
          <cell r="I1902">
            <v>0.90741997798272156</v>
          </cell>
        </row>
        <row r="1903">
          <cell r="I1903">
            <v>0.92616411990983383</v>
          </cell>
        </row>
        <row r="1904">
          <cell r="I1904">
            <v>1.0167160635065071</v>
          </cell>
        </row>
        <row r="1905">
          <cell r="I1905">
            <v>0.93561551397168907</v>
          </cell>
        </row>
        <row r="1906">
          <cell r="I1906">
            <v>0.99684199941508467</v>
          </cell>
        </row>
        <row r="1907">
          <cell r="I1907">
            <v>1.0812527669691021</v>
          </cell>
        </row>
        <row r="1908">
          <cell r="I1908">
            <v>1.0241392566129441</v>
          </cell>
        </row>
        <row r="1909">
          <cell r="I1909">
            <v>0.92110748091308559</v>
          </cell>
        </row>
        <row r="1910">
          <cell r="I1910">
            <v>1.1032975806707443</v>
          </cell>
        </row>
        <row r="1911">
          <cell r="I1911">
            <v>1.0663101065808041</v>
          </cell>
        </row>
        <row r="1912">
          <cell r="I1912">
            <v>1.1506745394523283</v>
          </cell>
        </row>
        <row r="1913">
          <cell r="I1913">
            <v>1.0155248736344802</v>
          </cell>
        </row>
        <row r="1914">
          <cell r="I1914">
            <v>0.90741997798272156</v>
          </cell>
        </row>
        <row r="1915">
          <cell r="I1915">
            <v>0.92616411990983383</v>
          </cell>
        </row>
        <row r="1916">
          <cell r="I1916">
            <v>1.0167160635065071</v>
          </cell>
        </row>
        <row r="1917">
          <cell r="I1917">
            <v>0.93561551397168907</v>
          </cell>
        </row>
        <row r="1918">
          <cell r="I1918">
            <v>0.99684199941508467</v>
          </cell>
        </row>
        <row r="1919">
          <cell r="I1919">
            <v>1.0812527669691021</v>
          </cell>
        </row>
        <row r="1920">
          <cell r="I1920">
            <v>1.0241392566129441</v>
          </cell>
        </row>
        <row r="1921">
          <cell r="I1921">
            <v>0.92110748091308559</v>
          </cell>
        </row>
        <row r="1922">
          <cell r="I1922">
            <v>1.1032975806707443</v>
          </cell>
        </row>
        <row r="1923">
          <cell r="I1923">
            <v>1.0663101065808041</v>
          </cell>
        </row>
        <row r="1924">
          <cell r="I1924">
            <v>1.1506745394523283</v>
          </cell>
        </row>
        <row r="1925">
          <cell r="I1925">
            <v>0.67061700403052726</v>
          </cell>
        </row>
        <row r="1926">
          <cell r="I1926">
            <v>0.69317244484848461</v>
          </cell>
        </row>
        <row r="1927">
          <cell r="I1927">
            <v>0.81754316020159135</v>
          </cell>
        </row>
        <row r="1928">
          <cell r="I1928">
            <v>0.92489035345355219</v>
          </cell>
        </row>
        <row r="1929">
          <cell r="I1929">
            <v>0.9401155568347237</v>
          </cell>
        </row>
        <row r="1930">
          <cell r="I1930">
            <v>0.95600312888251293</v>
          </cell>
        </row>
        <row r="1931">
          <cell r="I1931">
            <v>1.0953055417626816</v>
          </cell>
        </row>
        <row r="1932">
          <cell r="I1932">
            <v>1.0516377576070901</v>
          </cell>
        </row>
        <row r="1933">
          <cell r="I1933">
            <v>1.0499401285536598</v>
          </cell>
        </row>
        <row r="1934">
          <cell r="I1934">
            <v>1.2550092991177417</v>
          </cell>
        </row>
        <row r="1935">
          <cell r="I1935">
            <v>1.2283254909670838</v>
          </cell>
        </row>
        <row r="1936">
          <cell r="I1936">
            <v>1.2437983741243184</v>
          </cell>
        </row>
        <row r="1937">
          <cell r="I1937">
            <v>0.95259242229129881</v>
          </cell>
        </row>
        <row r="1938">
          <cell r="I1938">
            <v>0.87621293647990917</v>
          </cell>
        </row>
        <row r="1939">
          <cell r="I1939">
            <v>0.94043339423572503</v>
          </cell>
        </row>
        <row r="1940">
          <cell r="I1940">
            <v>1.0175918376630648</v>
          </cell>
        </row>
        <row r="1941">
          <cell r="I1941">
            <v>1.0170484415453729</v>
          </cell>
        </row>
        <row r="1942">
          <cell r="I1942">
            <v>0.95953321753236787</v>
          </cell>
        </row>
        <row r="1943">
          <cell r="I1943">
            <v>1.024746720920374</v>
          </cell>
        </row>
        <row r="1944">
          <cell r="I1944">
            <v>1.0249774918089782</v>
          </cell>
        </row>
        <row r="1945">
          <cell r="I1945">
            <v>1.0028483146174829</v>
          </cell>
        </row>
        <row r="1946">
          <cell r="I1946">
            <v>1.0923332663011611</v>
          </cell>
        </row>
        <row r="1947">
          <cell r="I1947">
            <v>1.0181838768645017</v>
          </cell>
        </row>
        <row r="1948">
          <cell r="I1948">
            <v>1.0748819574864643</v>
          </cell>
        </row>
        <row r="1949">
          <cell r="I1949">
            <v>0.90624380057400478</v>
          </cell>
        </row>
        <row r="1950">
          <cell r="I1950">
            <v>0.8444169448803398</v>
          </cell>
        </row>
        <row r="1951">
          <cell r="I1951">
            <v>0.97054130406618233</v>
          </cell>
        </row>
        <row r="1952">
          <cell r="I1952">
            <v>0.97843526683644055</v>
          </cell>
        </row>
        <row r="1953">
          <cell r="I1953">
            <v>1.0017194707258383</v>
          </cell>
        </row>
        <row r="1954">
          <cell r="I1954">
            <v>0.95373036674653233</v>
          </cell>
        </row>
        <row r="1955">
          <cell r="I1955">
            <v>1.0476327951254552</v>
          </cell>
        </row>
        <row r="1956">
          <cell r="I1956">
            <v>1.0367116018147862</v>
          </cell>
        </row>
        <row r="1957">
          <cell r="I1957">
            <v>1.0536112721456778</v>
          </cell>
        </row>
        <row r="1958">
          <cell r="I1958">
            <v>1.1074082722637715</v>
          </cell>
        </row>
        <row r="1959">
          <cell r="I1959">
            <v>1.0188652613731235</v>
          </cell>
        </row>
        <row r="1960">
          <cell r="I1960">
            <v>1.0054880414376204</v>
          </cell>
        </row>
        <row r="1961">
          <cell r="I1961">
            <v>0.99307331751755124</v>
          </cell>
        </row>
        <row r="1962">
          <cell r="I1962">
            <v>0.89918020253262365</v>
          </cell>
        </row>
        <row r="1963">
          <cell r="I1963">
            <v>0.88863446227899134</v>
          </cell>
        </row>
        <row r="1964">
          <cell r="I1964">
            <v>1.0964742622837949</v>
          </cell>
        </row>
        <row r="1965">
          <cell r="I1965">
            <v>1.0653072085972051</v>
          </cell>
        </row>
        <row r="1966">
          <cell r="I1966">
            <v>0.9382097873547478</v>
          </cell>
        </row>
        <row r="1967">
          <cell r="I1967">
            <v>1.0444851634345018</v>
          </cell>
        </row>
        <row r="1968">
          <cell r="I1968">
            <v>1.0208766773253768</v>
          </cell>
        </row>
        <row r="1969">
          <cell r="I1969">
            <v>0.9259875116456826</v>
          </cell>
        </row>
        <row r="1970">
          <cell r="I1970">
            <v>1.1508143480690642</v>
          </cell>
        </row>
        <row r="1971">
          <cell r="I1971">
            <v>1.0340647344239722</v>
          </cell>
        </row>
        <row r="1972">
          <cell r="I1972">
            <v>1.0653534944667449</v>
          </cell>
        </row>
        <row r="1973">
          <cell r="I1973">
            <v>0.89824163041928118</v>
          </cell>
        </row>
        <row r="1974">
          <cell r="I1974">
            <v>0.87151910580861969</v>
          </cell>
        </row>
        <row r="1975">
          <cell r="I1975">
            <v>0.91024078156871313</v>
          </cell>
        </row>
        <row r="1976">
          <cell r="I1976">
            <v>1.0093295728694858</v>
          </cell>
        </row>
        <row r="1977">
          <cell r="I1977">
            <v>1.0007220757730022</v>
          </cell>
        </row>
        <row r="1978">
          <cell r="I1978">
            <v>0.9295553659037441</v>
          </cell>
        </row>
        <row r="1979">
          <cell r="I1979">
            <v>1.0655763209196021</v>
          </cell>
        </row>
        <row r="1980">
          <cell r="I1980">
            <v>1.076285679346769</v>
          </cell>
        </row>
        <row r="1981">
          <cell r="I1981">
            <v>1.0004677114083753</v>
          </cell>
        </row>
        <row r="1982">
          <cell r="I1982">
            <v>1.0949928796939588</v>
          </cell>
        </row>
        <row r="1983">
          <cell r="I1983">
            <v>1.0416495474227687</v>
          </cell>
        </row>
        <row r="1984">
          <cell r="I1984">
            <v>1.1356702302872448</v>
          </cell>
        </row>
        <row r="1985">
          <cell r="I1985">
            <v>0.69697762498349436</v>
          </cell>
        </row>
        <row r="1986">
          <cell r="I1986">
            <v>0.76788772532117544</v>
          </cell>
        </row>
        <row r="1987">
          <cell r="I1987">
            <v>0.85580967882307069</v>
          </cell>
        </row>
        <row r="1988">
          <cell r="I1988">
            <v>0.98405481918230842</v>
          </cell>
        </row>
        <row r="1989">
          <cell r="I1989">
            <v>0.97737009949027309</v>
          </cell>
        </row>
        <row r="1990">
          <cell r="I1990">
            <v>0.97208865123654398</v>
          </cell>
        </row>
        <row r="1991">
          <cell r="I1991">
            <v>1.1329815982512428</v>
          </cell>
        </row>
        <row r="1992">
          <cell r="I1992">
            <v>1.1022177323500366</v>
          </cell>
        </row>
        <row r="1993">
          <cell r="I1993">
            <v>1.0279363008946467</v>
          </cell>
        </row>
        <row r="1994">
          <cell r="I1994">
            <v>1.1977936899469794</v>
          </cell>
        </row>
        <row r="1995">
          <cell r="I1995">
            <v>1.0791015143498581</v>
          </cell>
        </row>
        <row r="1996">
          <cell r="I1996">
            <v>1.2345768817974905</v>
          </cell>
        </row>
        <row r="1997">
          <cell r="I1997">
            <v>1.0044828193716648</v>
          </cell>
        </row>
        <row r="1998">
          <cell r="I1998">
            <v>0.89815418292434401</v>
          </cell>
        </row>
        <row r="1999">
          <cell r="I1999">
            <v>0.968683401700141</v>
          </cell>
        </row>
        <row r="2000">
          <cell r="I2000">
            <v>1.0064282432614506</v>
          </cell>
        </row>
        <row r="2001">
          <cell r="I2001">
            <v>1.0244523571513948</v>
          </cell>
        </row>
        <row r="2002">
          <cell r="I2002">
            <v>0.94092359462404696</v>
          </cell>
        </row>
        <row r="2003">
          <cell r="I2003">
            <v>1.0047445072276169</v>
          </cell>
        </row>
        <row r="2004">
          <cell r="I2004">
            <v>1.0080992887045885</v>
          </cell>
        </row>
        <row r="2005">
          <cell r="I2005">
            <v>0.9915769931298658</v>
          </cell>
        </row>
        <row r="2006">
          <cell r="I2006">
            <v>1.0604210175054058</v>
          </cell>
        </row>
        <row r="2007">
          <cell r="I2007">
            <v>1.0026453416294525</v>
          </cell>
        </row>
        <row r="2008">
          <cell r="I2008">
            <v>1.0832993758896921</v>
          </cell>
        </row>
        <row r="2009">
          <cell r="I2009">
            <v>0.95259242229129881</v>
          </cell>
        </row>
        <row r="2010">
          <cell r="I2010">
            <v>0.87621293647990917</v>
          </cell>
        </row>
        <row r="2011">
          <cell r="I2011">
            <v>0.94043339423572503</v>
          </cell>
        </row>
        <row r="2012">
          <cell r="I2012">
            <v>1.0175918376630648</v>
          </cell>
        </row>
        <row r="2013">
          <cell r="I2013">
            <v>1.0170484415453729</v>
          </cell>
        </row>
        <row r="2014">
          <cell r="I2014">
            <v>0.95953321753236787</v>
          </cell>
        </row>
        <row r="2015">
          <cell r="I2015">
            <v>1.024746720920374</v>
          </cell>
        </row>
        <row r="2016">
          <cell r="I2016">
            <v>1.0249774918089782</v>
          </cell>
        </row>
        <row r="2017">
          <cell r="I2017">
            <v>1.0028483146174829</v>
          </cell>
        </row>
        <row r="2018">
          <cell r="I2018">
            <v>1.0923332663011611</v>
          </cell>
        </row>
        <row r="2019">
          <cell r="I2019">
            <v>1.0181838768645017</v>
          </cell>
        </row>
        <row r="2020">
          <cell r="I2020">
            <v>1.0748819574864643</v>
          </cell>
        </row>
        <row r="2021">
          <cell r="I2021">
            <v>0.99307331751755124</v>
          </cell>
        </row>
        <row r="2022">
          <cell r="I2022">
            <v>0.89918020253262365</v>
          </cell>
        </row>
        <row r="2023">
          <cell r="I2023">
            <v>0.88863446227899134</v>
          </cell>
        </row>
        <row r="2024">
          <cell r="I2024">
            <v>1.0964742622837949</v>
          </cell>
        </row>
        <row r="2025">
          <cell r="I2025">
            <v>1.0653072085972051</v>
          </cell>
        </row>
        <row r="2026">
          <cell r="I2026">
            <v>0.9382097873547478</v>
          </cell>
        </row>
        <row r="2027">
          <cell r="I2027">
            <v>1.0444851634345018</v>
          </cell>
        </row>
        <row r="2028">
          <cell r="I2028">
            <v>1.0208766773253768</v>
          </cell>
        </row>
        <row r="2029">
          <cell r="I2029">
            <v>0.9259875116456826</v>
          </cell>
        </row>
        <row r="2030">
          <cell r="I2030">
            <v>1.1508143480690642</v>
          </cell>
        </row>
        <row r="2031">
          <cell r="I2031">
            <v>1.0340647344239722</v>
          </cell>
        </row>
        <row r="2032">
          <cell r="I2032">
            <v>1.0653534944667449</v>
          </cell>
        </row>
        <row r="2033">
          <cell r="I2033">
            <v>0.99307331751755124</v>
          </cell>
        </row>
        <row r="2034">
          <cell r="I2034">
            <v>0.89918020253262365</v>
          </cell>
        </row>
        <row r="2035">
          <cell r="I2035">
            <v>0.88863446227899134</v>
          </cell>
        </row>
        <row r="2036">
          <cell r="I2036">
            <v>1.0964742622837949</v>
          </cell>
        </row>
        <row r="2037">
          <cell r="I2037">
            <v>1.0653072085972051</v>
          </cell>
        </row>
        <row r="2038">
          <cell r="I2038">
            <v>0.9382097873547478</v>
          </cell>
        </row>
        <row r="2039">
          <cell r="I2039">
            <v>1.0444851634345018</v>
          </cell>
        </row>
        <row r="2040">
          <cell r="I2040">
            <v>1.0208766773253768</v>
          </cell>
        </row>
        <row r="2041">
          <cell r="I2041">
            <v>0.9259875116456826</v>
          </cell>
        </row>
        <row r="2042">
          <cell r="I2042">
            <v>1.1508143480690642</v>
          </cell>
        </row>
        <row r="2043">
          <cell r="I2043">
            <v>1.0340647344239722</v>
          </cell>
        </row>
        <row r="2044">
          <cell r="I2044">
            <v>1.0653534944667449</v>
          </cell>
        </row>
        <row r="2045">
          <cell r="I2045">
            <v>0.99307331751755124</v>
          </cell>
        </row>
        <row r="2046">
          <cell r="I2046">
            <v>0.89918020253262365</v>
          </cell>
        </row>
        <row r="2047">
          <cell r="I2047">
            <v>0.88863446227899134</v>
          </cell>
        </row>
        <row r="2048">
          <cell r="I2048">
            <v>1.0964742622837949</v>
          </cell>
        </row>
        <row r="2049">
          <cell r="I2049">
            <v>1.0653072085972051</v>
          </cell>
        </row>
        <row r="2050">
          <cell r="I2050">
            <v>0.9382097873547478</v>
          </cell>
        </row>
        <row r="2051">
          <cell r="I2051">
            <v>1.0444851634345018</v>
          </cell>
        </row>
        <row r="2052">
          <cell r="I2052">
            <v>1.0208766773253768</v>
          </cell>
        </row>
        <row r="2053">
          <cell r="I2053">
            <v>0.9259875116456826</v>
          </cell>
        </row>
        <row r="2054">
          <cell r="I2054">
            <v>1.1508143480690642</v>
          </cell>
        </row>
        <row r="2055">
          <cell r="I2055">
            <v>1.0340647344239722</v>
          </cell>
        </row>
        <row r="2056">
          <cell r="I2056">
            <v>1.0653534944667449</v>
          </cell>
        </row>
        <row r="2057">
          <cell r="I2057">
            <v>0.67061700403052726</v>
          </cell>
        </row>
        <row r="2058">
          <cell r="I2058">
            <v>0.69317244484848461</v>
          </cell>
        </row>
        <row r="2059">
          <cell r="I2059">
            <v>0.81754316020159135</v>
          </cell>
        </row>
        <row r="2060">
          <cell r="I2060">
            <v>0.92489035345355219</v>
          </cell>
        </row>
        <row r="2061">
          <cell r="I2061">
            <v>0.9401155568347237</v>
          </cell>
        </row>
        <row r="2062">
          <cell r="I2062">
            <v>0.95600312888251293</v>
          </cell>
        </row>
        <row r="2063">
          <cell r="I2063">
            <v>1.0953055417626816</v>
          </cell>
        </row>
        <row r="2064">
          <cell r="I2064">
            <v>1.0516377576070901</v>
          </cell>
        </row>
        <row r="2065">
          <cell r="I2065">
            <v>1.0499401285536598</v>
          </cell>
        </row>
        <row r="2066">
          <cell r="I2066">
            <v>1.2550092991177417</v>
          </cell>
        </row>
        <row r="2067">
          <cell r="I2067">
            <v>1.2283254909670838</v>
          </cell>
        </row>
        <row r="2068">
          <cell r="I2068">
            <v>1.2437983741243184</v>
          </cell>
        </row>
        <row r="2069">
          <cell r="I2069">
            <v>0.95259242229129881</v>
          </cell>
        </row>
        <row r="2070">
          <cell r="I2070">
            <v>0.87621293647990917</v>
          </cell>
        </row>
        <row r="2071">
          <cell r="I2071">
            <v>0.94043339423572503</v>
          </cell>
        </row>
        <row r="2072">
          <cell r="I2072">
            <v>1.0175918376630648</v>
          </cell>
        </row>
        <row r="2073">
          <cell r="I2073">
            <v>1.0170484415453729</v>
          </cell>
        </row>
        <row r="2074">
          <cell r="I2074">
            <v>0.95953321753236787</v>
          </cell>
        </row>
        <row r="2075">
          <cell r="I2075">
            <v>1.024746720920374</v>
          </cell>
        </row>
        <row r="2076">
          <cell r="I2076">
            <v>1.0249774918089782</v>
          </cell>
        </row>
        <row r="2077">
          <cell r="I2077">
            <v>1.0028483146174829</v>
          </cell>
        </row>
        <row r="2078">
          <cell r="I2078">
            <v>1.0923332663011611</v>
          </cell>
        </row>
        <row r="2079">
          <cell r="I2079">
            <v>1.0181838768645017</v>
          </cell>
        </row>
        <row r="2080">
          <cell r="I2080">
            <v>1.0748819574864643</v>
          </cell>
        </row>
        <row r="2081">
          <cell r="I2081">
            <v>0.90624380057400478</v>
          </cell>
        </row>
        <row r="2082">
          <cell r="I2082">
            <v>0.8444169448803398</v>
          </cell>
        </row>
        <row r="2083">
          <cell r="I2083">
            <v>0.97054130406618233</v>
          </cell>
        </row>
        <row r="2084">
          <cell r="I2084">
            <v>0.97843526683644055</v>
          </cell>
        </row>
        <row r="2085">
          <cell r="I2085">
            <v>1.0017194707258383</v>
          </cell>
        </row>
        <row r="2086">
          <cell r="I2086">
            <v>0.95373036674653233</v>
          </cell>
        </row>
        <row r="2087">
          <cell r="I2087">
            <v>1.0476327951254552</v>
          </cell>
        </row>
        <row r="2088">
          <cell r="I2088">
            <v>1.0367116018147862</v>
          </cell>
        </row>
        <row r="2089">
          <cell r="I2089">
            <v>1.0536112721456778</v>
          </cell>
        </row>
        <row r="2090">
          <cell r="I2090">
            <v>1.1074082722637715</v>
          </cell>
        </row>
        <row r="2091">
          <cell r="I2091">
            <v>1.0188652613731235</v>
          </cell>
        </row>
        <row r="2092">
          <cell r="I2092">
            <v>1.0054880414376204</v>
          </cell>
        </row>
        <row r="2093">
          <cell r="I2093">
            <v>1.090061356011536</v>
          </cell>
        </row>
        <row r="2094">
          <cell r="I2094">
            <v>0.92593085754263238</v>
          </cell>
        </row>
        <row r="2095">
          <cell r="I2095">
            <v>1.0060299994332258</v>
          </cell>
        </row>
        <row r="2096">
          <cell r="I2096">
            <v>0.97972437921177291</v>
          </cell>
        </row>
        <row r="2097">
          <cell r="I2097">
            <v>0.94946916735794806</v>
          </cell>
        </row>
        <row r="2098">
          <cell r="I2098">
            <v>1.0103415465301506</v>
          </cell>
        </row>
        <row r="2099">
          <cell r="I2099">
            <v>1.0386999823906988</v>
          </cell>
        </row>
        <row r="2100">
          <cell r="I2100">
            <v>0.99163998770338124</v>
          </cell>
        </row>
        <row r="2101">
          <cell r="I2101">
            <v>0.94181913146774066</v>
          </cell>
        </row>
        <row r="2102">
          <cell r="I2102">
            <v>1.0488615909246799</v>
          </cell>
        </row>
        <row r="2103">
          <cell r="I2103">
            <v>0.95731331698761402</v>
          </cell>
        </row>
        <row r="2104">
          <cell r="I2104">
            <v>1.008001293484617</v>
          </cell>
        </row>
        <row r="2105">
          <cell r="I2105">
            <v>1.0031061974737945</v>
          </cell>
        </row>
        <row r="2106">
          <cell r="I2106">
            <v>0.90885158307168956</v>
          </cell>
        </row>
        <row r="2107">
          <cell r="I2107">
            <v>1.0134542097762806</v>
          </cell>
        </row>
        <row r="2108">
          <cell r="I2108">
            <v>0.98263443519615379</v>
          </cell>
        </row>
        <row r="2109">
          <cell r="I2109">
            <v>1.0490202419028143</v>
          </cell>
        </row>
        <row r="2110">
          <cell r="I2110">
            <v>0.95966411677984942</v>
          </cell>
        </row>
        <row r="2111">
          <cell r="I2111">
            <v>1.0038280057878954</v>
          </cell>
        </row>
        <row r="2112">
          <cell r="I2112">
            <v>0.97713595185994517</v>
          </cell>
        </row>
        <row r="2113">
          <cell r="I2113">
            <v>0.96975101610057768</v>
          </cell>
        </row>
        <row r="2114">
          <cell r="I2114">
            <v>1.0453181201876696</v>
          </cell>
        </row>
        <row r="2115">
          <cell r="I2115">
            <v>0.99025851313020807</v>
          </cell>
        </row>
        <row r="2116">
          <cell r="I2116">
            <v>1.0548271017416513</v>
          </cell>
        </row>
        <row r="2117">
          <cell r="I2117">
            <v>1.0044828193716648</v>
          </cell>
        </row>
        <row r="2118">
          <cell r="I2118">
            <v>0.89815418292434401</v>
          </cell>
        </row>
        <row r="2119">
          <cell r="I2119">
            <v>0.968683401700141</v>
          </cell>
        </row>
        <row r="2120">
          <cell r="I2120">
            <v>1.0064282432614506</v>
          </cell>
        </row>
        <row r="2121">
          <cell r="I2121">
            <v>1.0244523571513948</v>
          </cell>
        </row>
        <row r="2122">
          <cell r="I2122">
            <v>0.94092359462404696</v>
          </cell>
        </row>
        <row r="2123">
          <cell r="I2123">
            <v>1.0047445072276169</v>
          </cell>
        </row>
        <row r="2124">
          <cell r="I2124">
            <v>1.0080992887045885</v>
          </cell>
        </row>
        <row r="2125">
          <cell r="I2125">
            <v>0.9915769931298658</v>
          </cell>
        </row>
        <row r="2126">
          <cell r="I2126">
            <v>1.0604210175054058</v>
          </cell>
        </row>
        <row r="2127">
          <cell r="I2127">
            <v>1.0026453416294525</v>
          </cell>
        </row>
        <row r="2128">
          <cell r="I2128">
            <v>1.0832993758896921</v>
          </cell>
        </row>
        <row r="2129">
          <cell r="I2129">
            <v>1.0008249911755405</v>
          </cell>
        </row>
        <row r="2130">
          <cell r="I2130">
            <v>0.87289618778605649</v>
          </cell>
        </row>
        <row r="2131">
          <cell r="I2131">
            <v>0.99157650816921372</v>
          </cell>
        </row>
        <row r="2132">
          <cell r="I2132">
            <v>0.99729540756284518</v>
          </cell>
        </row>
        <row r="2133">
          <cell r="I2133">
            <v>1.0492498465344136</v>
          </cell>
        </row>
        <row r="2134">
          <cell r="I2134">
            <v>0.97409867974199893</v>
          </cell>
        </row>
        <row r="2135">
          <cell r="I2135">
            <v>0.99115143739577594</v>
          </cell>
        </row>
        <row r="2136">
          <cell r="I2136">
            <v>0.98941056263317484</v>
          </cell>
        </row>
        <row r="2137">
          <cell r="I2137">
            <v>0.97623199565733443</v>
          </cell>
        </row>
        <row r="2138">
          <cell r="I2138">
            <v>1.1090027971060625</v>
          </cell>
        </row>
        <row r="2139">
          <cell r="I2139">
            <v>0.99254812775838874</v>
          </cell>
        </row>
        <row r="2140">
          <cell r="I2140">
            <v>1.0338447158380706</v>
          </cell>
        </row>
        <row r="2141">
          <cell r="I2141">
            <v>1.0031061974737945</v>
          </cell>
        </row>
        <row r="2142">
          <cell r="I2142">
            <v>0.90885158307168956</v>
          </cell>
        </row>
        <row r="2143">
          <cell r="I2143">
            <v>1.0134542097762806</v>
          </cell>
        </row>
        <row r="2144">
          <cell r="I2144">
            <v>0.98263443519615379</v>
          </cell>
        </row>
        <row r="2145">
          <cell r="I2145">
            <v>1.0490202419028143</v>
          </cell>
        </row>
        <row r="2146">
          <cell r="I2146">
            <v>0.95966411677984942</v>
          </cell>
        </row>
        <row r="2147">
          <cell r="I2147">
            <v>1.0038280057878954</v>
          </cell>
        </row>
        <row r="2148">
          <cell r="I2148">
            <v>0.97713595185994517</v>
          </cell>
        </row>
        <row r="2149">
          <cell r="I2149">
            <v>0.96975101610057768</v>
          </cell>
        </row>
        <row r="2150">
          <cell r="I2150">
            <v>1.0453181201876696</v>
          </cell>
        </row>
        <row r="2151">
          <cell r="I2151">
            <v>0.99025851313020807</v>
          </cell>
        </row>
        <row r="2152">
          <cell r="I2152">
            <v>1.0548271017416513</v>
          </cell>
        </row>
        <row r="2153">
          <cell r="I2153">
            <v>1.0044828193716648</v>
          </cell>
        </row>
        <row r="2154">
          <cell r="I2154">
            <v>0.89815418292434401</v>
          </cell>
        </row>
        <row r="2155">
          <cell r="I2155">
            <v>0.968683401700141</v>
          </cell>
        </row>
        <row r="2156">
          <cell r="I2156">
            <v>1.0064282432614506</v>
          </cell>
        </row>
        <row r="2157">
          <cell r="I2157">
            <v>1.0244523571513948</v>
          </cell>
        </row>
        <row r="2158">
          <cell r="I2158">
            <v>0.94092359462404696</v>
          </cell>
        </row>
        <row r="2159">
          <cell r="I2159">
            <v>1.0047445072276169</v>
          </cell>
        </row>
        <row r="2160">
          <cell r="I2160">
            <v>1.0080992887045885</v>
          </cell>
        </row>
        <row r="2161">
          <cell r="I2161">
            <v>0.9915769931298658</v>
          </cell>
        </row>
        <row r="2162">
          <cell r="I2162">
            <v>1.0604210175054058</v>
          </cell>
        </row>
        <row r="2163">
          <cell r="I2163">
            <v>1.0026453416294525</v>
          </cell>
        </row>
        <row r="2164">
          <cell r="I2164">
            <v>1.0832993758896921</v>
          </cell>
        </row>
        <row r="2165">
          <cell r="I2165">
            <v>0.90573930336681696</v>
          </cell>
        </row>
        <row r="2166">
          <cell r="I2166">
            <v>0.97899771504878275</v>
          </cell>
        </row>
        <row r="2167">
          <cell r="I2167">
            <v>0.94753405018914405</v>
          </cell>
        </row>
        <row r="2168">
          <cell r="I2168">
            <v>1.0173852247119595</v>
          </cell>
        </row>
        <row r="2169">
          <cell r="I2169">
            <v>0.99448614239037492</v>
          </cell>
        </row>
        <row r="2170">
          <cell r="I2170">
            <v>0.85489158853598801</v>
          </cell>
        </row>
        <row r="2171">
          <cell r="I2171">
            <v>1.0011758846035779</v>
          </cell>
        </row>
        <row r="2172">
          <cell r="I2172">
            <v>1.0460561223319684</v>
          </cell>
        </row>
        <row r="2173">
          <cell r="I2173">
            <v>0.86430973302826408</v>
          </cell>
        </row>
        <row r="2174">
          <cell r="I2174">
            <v>1.2133364096413428</v>
          </cell>
        </row>
        <row r="2175">
          <cell r="I2175">
            <v>0.82604180730075893</v>
          </cell>
        </row>
        <row r="2176">
          <cell r="I2176">
            <v>1.3092097630027748</v>
          </cell>
        </row>
        <row r="2177">
          <cell r="I2177">
            <v>0.91437001998566714</v>
          </cell>
        </row>
        <row r="2178">
          <cell r="I2178">
            <v>0.89315272499776333</v>
          </cell>
        </row>
        <row r="2179">
          <cell r="I2179">
            <v>0.98029026154785193</v>
          </cell>
        </row>
        <row r="2180">
          <cell r="I2180">
            <v>1.0068621774637589</v>
          </cell>
        </row>
        <row r="2181">
          <cell r="I2181">
            <v>0.99953589548575306</v>
          </cell>
        </row>
        <row r="2182">
          <cell r="I2182">
            <v>0.91315839756942074</v>
          </cell>
        </row>
        <row r="2183">
          <cell r="I2183">
            <v>0.97684101366908838</v>
          </cell>
        </row>
        <row r="2184">
          <cell r="I2184">
            <v>1.0274663284214056</v>
          </cell>
        </row>
        <row r="2185">
          <cell r="I2185">
            <v>1.014296248196183</v>
          </cell>
        </row>
        <row r="2186">
          <cell r="I2186">
            <v>1.0973546776687462</v>
          </cell>
        </row>
        <row r="2187">
          <cell r="I2187">
            <v>0.98968777045816902</v>
          </cell>
        </row>
        <row r="2188">
          <cell r="I2188">
            <v>1.1766818005823438</v>
          </cell>
        </row>
        <row r="2189">
          <cell r="I2189">
            <v>1.0155248736344802</v>
          </cell>
        </row>
        <row r="2190">
          <cell r="I2190">
            <v>0.90741997798272156</v>
          </cell>
        </row>
        <row r="2191">
          <cell r="I2191">
            <v>0.92616411990983383</v>
          </cell>
        </row>
        <row r="2192">
          <cell r="I2192">
            <v>1.0167160635065071</v>
          </cell>
        </row>
        <row r="2193">
          <cell r="I2193">
            <v>0.93561551397168907</v>
          </cell>
        </row>
        <row r="2194">
          <cell r="I2194">
            <v>0.99684199941508467</v>
          </cell>
        </row>
        <row r="2195">
          <cell r="I2195">
            <v>1.0812527669691021</v>
          </cell>
        </row>
        <row r="2196">
          <cell r="I2196">
            <v>1.0241392566129441</v>
          </cell>
        </row>
        <row r="2197">
          <cell r="I2197">
            <v>0.92110748091308559</v>
          </cell>
        </row>
        <row r="2198">
          <cell r="I2198">
            <v>1.1032975806707443</v>
          </cell>
        </row>
        <row r="2199">
          <cell r="I2199">
            <v>1.0663101065808041</v>
          </cell>
        </row>
        <row r="2200">
          <cell r="I2200">
            <v>1.1506745394523283</v>
          </cell>
        </row>
        <row r="2201">
          <cell r="I2201">
            <v>0.98953977842199659</v>
          </cell>
        </row>
        <row r="2202">
          <cell r="I2202">
            <v>0.89681469316630535</v>
          </cell>
        </row>
        <row r="2203">
          <cell r="I2203">
            <v>0.9666013990806348</v>
          </cell>
        </row>
        <row r="2204">
          <cell r="I2204">
            <v>0.97492145615965065</v>
          </cell>
        </row>
        <row r="2205">
          <cell r="I2205">
            <v>1.0395220883342577</v>
          </cell>
        </row>
        <row r="2206">
          <cell r="I2206">
            <v>0.98060187524742559</v>
          </cell>
        </row>
        <row r="2207">
          <cell r="I2207">
            <v>0.96935954202423724</v>
          </cell>
        </row>
        <row r="2208">
          <cell r="I2208">
            <v>1.0381404433799921</v>
          </cell>
        </row>
        <row r="2209">
          <cell r="I2209">
            <v>0.96272123753492489</v>
          </cell>
        </row>
        <row r="2210">
          <cell r="I2210">
            <v>1.1298041841277868</v>
          </cell>
        </row>
        <row r="2211">
          <cell r="I2211">
            <v>0.96282139597372751</v>
          </cell>
        </row>
        <row r="2212">
          <cell r="I2212">
            <v>1.0881929171821121</v>
          </cell>
        </row>
        <row r="2213">
          <cell r="I2213">
            <v>0.91437001998566714</v>
          </cell>
        </row>
        <row r="2214">
          <cell r="I2214">
            <v>0.89315272499776333</v>
          </cell>
        </row>
        <row r="2215">
          <cell r="I2215">
            <v>0.98029026154785193</v>
          </cell>
        </row>
        <row r="2216">
          <cell r="I2216">
            <v>1.0068621774637589</v>
          </cell>
        </row>
        <row r="2217">
          <cell r="I2217">
            <v>0.99953589548575306</v>
          </cell>
        </row>
        <row r="2218">
          <cell r="I2218">
            <v>0.91315839756942074</v>
          </cell>
        </row>
        <row r="2219">
          <cell r="I2219">
            <v>0.97684101366908838</v>
          </cell>
        </row>
        <row r="2220">
          <cell r="I2220">
            <v>1.0274663284214056</v>
          </cell>
        </row>
        <row r="2221">
          <cell r="I2221">
            <v>1.014296248196183</v>
          </cell>
        </row>
        <row r="2222">
          <cell r="I2222">
            <v>1.0973546776687462</v>
          </cell>
        </row>
        <row r="2223">
          <cell r="I2223">
            <v>0.98968777045816902</v>
          </cell>
        </row>
        <row r="2224">
          <cell r="I2224">
            <v>1.1766818005823438</v>
          </cell>
        </row>
        <row r="2225">
          <cell r="I2225">
            <v>1.0155248736344802</v>
          </cell>
        </row>
        <row r="2226">
          <cell r="I2226">
            <v>0.90741997798272156</v>
          </cell>
        </row>
        <row r="2227">
          <cell r="I2227">
            <v>0.92616411990983383</v>
          </cell>
        </row>
        <row r="2228">
          <cell r="I2228">
            <v>1.0167160635065071</v>
          </cell>
        </row>
        <row r="2229">
          <cell r="I2229">
            <v>0.93561551397168907</v>
          </cell>
        </row>
        <row r="2230">
          <cell r="I2230">
            <v>0.99684199941508467</v>
          </cell>
        </row>
        <row r="2231">
          <cell r="I2231">
            <v>1.0812527669691021</v>
          </cell>
        </row>
        <row r="2232">
          <cell r="I2232">
            <v>1.0241392566129441</v>
          </cell>
        </row>
        <row r="2233">
          <cell r="I2233">
            <v>0.92110748091308559</v>
          </cell>
        </row>
        <row r="2234">
          <cell r="I2234">
            <v>1.1032975806707443</v>
          </cell>
        </row>
        <row r="2235">
          <cell r="I2235">
            <v>1.0663101065808041</v>
          </cell>
        </row>
        <row r="2236">
          <cell r="I2236">
            <v>1.1506745394523283</v>
          </cell>
        </row>
        <row r="2237">
          <cell r="I2237">
            <v>0.98650945841483484</v>
          </cell>
        </row>
        <row r="2238">
          <cell r="I2238">
            <v>0.92936312279403444</v>
          </cell>
        </row>
        <row r="2239">
          <cell r="I2239">
            <v>1.0262654632770374</v>
          </cell>
        </row>
        <row r="2240">
          <cell r="I2240">
            <v>0.87859498720951934</v>
          </cell>
        </row>
        <row r="2241">
          <cell r="I2241">
            <v>1.0351769542651068</v>
          </cell>
        </row>
        <row r="2242">
          <cell r="I2242">
            <v>0.96314974571585876</v>
          </cell>
        </row>
        <row r="2243">
          <cell r="I2243">
            <v>0.943423322609241</v>
          </cell>
        </row>
        <row r="2244">
          <cell r="I2244">
            <v>1.016370324469303</v>
          </cell>
        </row>
        <row r="2245">
          <cell r="I2245">
            <v>0.92413045114520465</v>
          </cell>
        </row>
        <row r="2246">
          <cell r="I2246">
            <v>1.0262137331191556</v>
          </cell>
        </row>
        <row r="2247">
          <cell r="I2247">
            <v>1.0686562771785868</v>
          </cell>
        </row>
        <row r="2248">
          <cell r="I2248">
            <v>1.0256460272115626</v>
          </cell>
        </row>
        <row r="2249">
          <cell r="I2249">
            <v>0.96548575233857648</v>
          </cell>
        </row>
        <row r="2250">
          <cell r="I2250">
            <v>0.84853274858672734</v>
          </cell>
        </row>
        <row r="2251">
          <cell r="I2251">
            <v>0.95667723576079067</v>
          </cell>
        </row>
        <row r="2252">
          <cell r="I2252">
            <v>0.9898174560039823</v>
          </cell>
        </row>
        <row r="2253">
          <cell r="I2253">
            <v>0.99091220506925159</v>
          </cell>
        </row>
        <row r="2254">
          <cell r="I2254">
            <v>0.93772354032279015</v>
          </cell>
        </row>
        <row r="2255">
          <cell r="I2255">
            <v>0.94241305682406407</v>
          </cell>
        </row>
        <row r="2256">
          <cell r="I2256">
            <v>0.98512613896529255</v>
          </cell>
        </row>
        <row r="2257">
          <cell r="I2257">
            <v>0.97883647279166031</v>
          </cell>
        </row>
        <row r="2258">
          <cell r="I2258">
            <v>1.1972227416992578</v>
          </cell>
        </row>
        <row r="2259">
          <cell r="I2259">
            <v>1.0277103082514685</v>
          </cell>
        </row>
        <row r="2260">
          <cell r="I2260">
            <v>1.1405099054253591</v>
          </cell>
        </row>
        <row r="2261">
          <cell r="I2261">
            <v>0.95259242229129881</v>
          </cell>
        </row>
        <row r="2262">
          <cell r="I2262">
            <v>0.87621293647990917</v>
          </cell>
        </row>
        <row r="2263">
          <cell r="I2263">
            <v>0.94043339423572503</v>
          </cell>
        </row>
        <row r="2264">
          <cell r="I2264">
            <v>1.0175918376630648</v>
          </cell>
        </row>
        <row r="2265">
          <cell r="I2265">
            <v>1.0170484415453729</v>
          </cell>
        </row>
        <row r="2266">
          <cell r="I2266">
            <v>0.95953321753236787</v>
          </cell>
        </row>
        <row r="2267">
          <cell r="I2267">
            <v>1.024746720920374</v>
          </cell>
        </row>
        <row r="2268">
          <cell r="I2268">
            <v>1.0249774918089782</v>
          </cell>
        </row>
        <row r="2269">
          <cell r="I2269">
            <v>1.0028483146174829</v>
          </cell>
        </row>
        <row r="2270">
          <cell r="I2270">
            <v>1.0923332663011611</v>
          </cell>
        </row>
        <row r="2271">
          <cell r="I2271">
            <v>1.0181838768645017</v>
          </cell>
        </row>
        <row r="2272">
          <cell r="I2272">
            <v>1.0748819574864643</v>
          </cell>
        </row>
        <row r="2273">
          <cell r="I2273">
            <v>0.95689428781792629</v>
          </cell>
        </row>
        <row r="2274">
          <cell r="I2274">
            <v>0.8435504380208384</v>
          </cell>
        </row>
        <row r="2275">
          <cell r="I2275">
            <v>0.96973105126456882</v>
          </cell>
        </row>
        <row r="2276">
          <cell r="I2276">
            <v>0.99752540030405046</v>
          </cell>
        </row>
        <row r="2277">
          <cell r="I2277">
            <v>1.0353748896342663</v>
          </cell>
        </row>
        <row r="2278">
          <cell r="I2278">
            <v>0.96326556015646103</v>
          </cell>
        </row>
        <row r="2279">
          <cell r="I2279">
            <v>0.97021352326561772</v>
          </cell>
        </row>
        <row r="2280">
          <cell r="I2280">
            <v>1.0023573367258456</v>
          </cell>
        </row>
        <row r="2281">
          <cell r="I2281">
            <v>0.98476986069587447</v>
          </cell>
        </row>
        <row r="2282">
          <cell r="I2282">
            <v>1.1481478609687068</v>
          </cell>
        </row>
        <row r="2283">
          <cell r="I2283">
            <v>1.0407975657759736</v>
          </cell>
        </row>
        <row r="2284">
          <cell r="I2284">
            <v>1.0589660771696434</v>
          </cell>
        </row>
        <row r="2285">
          <cell r="I2285">
            <v>0.96548575233857648</v>
          </cell>
        </row>
        <row r="2286">
          <cell r="I2286">
            <v>0.84853274858672734</v>
          </cell>
        </row>
        <row r="2287">
          <cell r="I2287">
            <v>0.95667723576079067</v>
          </cell>
        </row>
        <row r="2288">
          <cell r="I2288">
            <v>0.9898174560039823</v>
          </cell>
        </row>
        <row r="2289">
          <cell r="I2289">
            <v>0.99091220506925159</v>
          </cell>
        </row>
        <row r="2290">
          <cell r="I2290">
            <v>0.93772354032279015</v>
          </cell>
        </row>
        <row r="2291">
          <cell r="I2291">
            <v>0.94241305682406407</v>
          </cell>
        </row>
        <row r="2292">
          <cell r="I2292">
            <v>0.98512613896529255</v>
          </cell>
        </row>
        <row r="2293">
          <cell r="I2293">
            <v>0.97883647279166031</v>
          </cell>
        </row>
        <row r="2294">
          <cell r="I2294">
            <v>1.1972227416992578</v>
          </cell>
        </row>
        <row r="2295">
          <cell r="I2295">
            <v>1.0277103082514685</v>
          </cell>
        </row>
        <row r="2296">
          <cell r="I2296">
            <v>1.1405099054253591</v>
          </cell>
        </row>
        <row r="2297">
          <cell r="I2297">
            <v>0.95259242229129881</v>
          </cell>
        </row>
        <row r="2298">
          <cell r="I2298">
            <v>0.87621293647990917</v>
          </cell>
        </row>
        <row r="2299">
          <cell r="I2299">
            <v>0.94043339423572503</v>
          </cell>
        </row>
        <row r="2300">
          <cell r="I2300">
            <v>1.0175918376630648</v>
          </cell>
        </row>
        <row r="2301">
          <cell r="I2301">
            <v>1.0170484415453729</v>
          </cell>
        </row>
        <row r="2302">
          <cell r="I2302">
            <v>0.95953321753236787</v>
          </cell>
        </row>
        <row r="2303">
          <cell r="I2303">
            <v>1.024746720920374</v>
          </cell>
        </row>
        <row r="2304">
          <cell r="I2304">
            <v>1.0249774918089782</v>
          </cell>
        </row>
        <row r="2305">
          <cell r="I2305">
            <v>1.0028483146174829</v>
          </cell>
        </row>
        <row r="2306">
          <cell r="I2306">
            <v>1.0923332663011611</v>
          </cell>
        </row>
        <row r="2307">
          <cell r="I2307">
            <v>1.0181838768645017</v>
          </cell>
        </row>
        <row r="2308">
          <cell r="I2308">
            <v>1.0748819574864643</v>
          </cell>
        </row>
        <row r="2309">
          <cell r="I2309">
            <v>1.090061356011536</v>
          </cell>
        </row>
        <row r="2310">
          <cell r="I2310">
            <v>0.92593085754263238</v>
          </cell>
        </row>
        <row r="2311">
          <cell r="I2311">
            <v>1.0060299994332258</v>
          </cell>
        </row>
        <row r="2312">
          <cell r="I2312">
            <v>0.97972437921177291</v>
          </cell>
        </row>
        <row r="2313">
          <cell r="I2313">
            <v>0.94946916735794806</v>
          </cell>
        </row>
        <row r="2314">
          <cell r="I2314">
            <v>1.0103415465301506</v>
          </cell>
        </row>
        <row r="2315">
          <cell r="I2315">
            <v>1.0386999823906988</v>
          </cell>
        </row>
        <row r="2316">
          <cell r="I2316">
            <v>0.99163998770338124</v>
          </cell>
        </row>
        <row r="2317">
          <cell r="I2317">
            <v>0.94181913146774066</v>
          </cell>
        </row>
        <row r="2318">
          <cell r="I2318">
            <v>1.0488615909246799</v>
          </cell>
        </row>
        <row r="2319">
          <cell r="I2319">
            <v>0.95731331698761402</v>
          </cell>
        </row>
        <row r="2320">
          <cell r="I2320">
            <v>1.008001293484617</v>
          </cell>
        </row>
        <row r="2321">
          <cell r="I2321">
            <v>1.0031061974737945</v>
          </cell>
        </row>
        <row r="2322">
          <cell r="I2322">
            <v>0.90885158307168956</v>
          </cell>
        </row>
        <row r="2323">
          <cell r="I2323">
            <v>1.0134542097762806</v>
          </cell>
        </row>
        <row r="2324">
          <cell r="I2324">
            <v>0.98263443519615379</v>
          </cell>
        </row>
        <row r="2325">
          <cell r="I2325">
            <v>1.0490202419028143</v>
          </cell>
        </row>
        <row r="2326">
          <cell r="I2326">
            <v>0.95966411677984942</v>
          </cell>
        </row>
        <row r="2327">
          <cell r="I2327">
            <v>1.0038280057878954</v>
          </cell>
        </row>
        <row r="2328">
          <cell r="I2328">
            <v>0.97713595185994517</v>
          </cell>
        </row>
        <row r="2329">
          <cell r="I2329">
            <v>0.96975101610057768</v>
          </cell>
        </row>
        <row r="2330">
          <cell r="I2330">
            <v>1.0453181201876696</v>
          </cell>
        </row>
        <row r="2331">
          <cell r="I2331">
            <v>0.99025851313020807</v>
          </cell>
        </row>
        <row r="2332">
          <cell r="I2332">
            <v>1.0548271017416513</v>
          </cell>
        </row>
        <row r="2333">
          <cell r="I2333">
            <v>1.0044828193716648</v>
          </cell>
        </row>
        <row r="2334">
          <cell r="I2334">
            <v>0.89815418292434401</v>
          </cell>
        </row>
        <row r="2335">
          <cell r="I2335">
            <v>0.968683401700141</v>
          </cell>
        </row>
        <row r="2336">
          <cell r="I2336">
            <v>1.0064282432614506</v>
          </cell>
        </row>
        <row r="2337">
          <cell r="I2337">
            <v>1.0244523571513948</v>
          </cell>
        </row>
        <row r="2338">
          <cell r="I2338">
            <v>0.94092359462404696</v>
          </cell>
        </row>
        <row r="2339">
          <cell r="I2339">
            <v>1.0047445072276169</v>
          </cell>
        </row>
        <row r="2340">
          <cell r="I2340">
            <v>1.0080992887045885</v>
          </cell>
        </row>
        <row r="2341">
          <cell r="I2341">
            <v>0.9915769931298658</v>
          </cell>
        </row>
        <row r="2342">
          <cell r="I2342">
            <v>1.0604210175054058</v>
          </cell>
        </row>
        <row r="2343">
          <cell r="I2343">
            <v>1.0026453416294525</v>
          </cell>
        </row>
        <row r="2344">
          <cell r="I2344">
            <v>1.0832993758896921</v>
          </cell>
        </row>
        <row r="2345">
          <cell r="I2345">
            <v>1.0008249911755405</v>
          </cell>
        </row>
        <row r="2346">
          <cell r="I2346">
            <v>0.87289618778605649</v>
          </cell>
        </row>
        <row r="2347">
          <cell r="I2347">
            <v>0.99157650816921372</v>
          </cell>
        </row>
        <row r="2348">
          <cell r="I2348">
            <v>0.99729540756284518</v>
          </cell>
        </row>
        <row r="2349">
          <cell r="I2349">
            <v>1.0492498465344136</v>
          </cell>
        </row>
        <row r="2350">
          <cell r="I2350">
            <v>0.97409867974199893</v>
          </cell>
        </row>
        <row r="2351">
          <cell r="I2351">
            <v>0.99115143739577594</v>
          </cell>
        </row>
        <row r="2352">
          <cell r="I2352">
            <v>0.98941056263317484</v>
          </cell>
        </row>
        <row r="2353">
          <cell r="I2353">
            <v>0.97623199565733443</v>
          </cell>
        </row>
        <row r="2354">
          <cell r="I2354">
            <v>1.1090027971060625</v>
          </cell>
        </row>
        <row r="2355">
          <cell r="I2355">
            <v>0.99254812775838874</v>
          </cell>
        </row>
        <row r="2356">
          <cell r="I2356">
            <v>1.0338447158380706</v>
          </cell>
        </row>
        <row r="2357">
          <cell r="I2357">
            <v>1.0031061974737945</v>
          </cell>
        </row>
        <row r="2358">
          <cell r="I2358">
            <v>0.90885158307168956</v>
          </cell>
        </row>
        <row r="2359">
          <cell r="I2359">
            <v>1.0134542097762806</v>
          </cell>
        </row>
        <row r="2360">
          <cell r="I2360">
            <v>0.98263443519615379</v>
          </cell>
        </row>
        <row r="2361">
          <cell r="I2361">
            <v>1.0490202419028143</v>
          </cell>
        </row>
        <row r="2362">
          <cell r="I2362">
            <v>0.95966411677984942</v>
          </cell>
        </row>
        <row r="2363">
          <cell r="I2363">
            <v>1.0038280057878954</v>
          </cell>
        </row>
        <row r="2364">
          <cell r="I2364">
            <v>0.97713595185994517</v>
          </cell>
        </row>
        <row r="2365">
          <cell r="I2365">
            <v>0.96975101610057768</v>
          </cell>
        </row>
        <row r="2366">
          <cell r="I2366">
            <v>1.0453181201876696</v>
          </cell>
        </row>
        <row r="2367">
          <cell r="I2367">
            <v>0.99025851313020807</v>
          </cell>
        </row>
        <row r="2368">
          <cell r="I2368">
            <v>1.0548271017416513</v>
          </cell>
        </row>
        <row r="2369">
          <cell r="I2369">
            <v>1.0044828193716648</v>
          </cell>
        </row>
        <row r="2370">
          <cell r="I2370">
            <v>0.89815418292434401</v>
          </cell>
        </row>
        <row r="2371">
          <cell r="I2371">
            <v>0.968683401700141</v>
          </cell>
        </row>
        <row r="2372">
          <cell r="I2372">
            <v>1.0064282432614506</v>
          </cell>
        </row>
        <row r="2373">
          <cell r="I2373">
            <v>1.0244523571513948</v>
          </cell>
        </row>
        <row r="2374">
          <cell r="I2374">
            <v>0.94092359462404696</v>
          </cell>
        </row>
        <row r="2375">
          <cell r="I2375">
            <v>1.0047445072276169</v>
          </cell>
        </row>
        <row r="2376">
          <cell r="I2376">
            <v>1.0080992887045885</v>
          </cell>
        </row>
        <row r="2377">
          <cell r="I2377">
            <v>0.9915769931298658</v>
          </cell>
        </row>
        <row r="2378">
          <cell r="I2378">
            <v>1.0604210175054058</v>
          </cell>
        </row>
        <row r="2379">
          <cell r="I2379">
            <v>1.0026453416294525</v>
          </cell>
        </row>
        <row r="2380">
          <cell r="I2380">
            <v>1.0832993758896921</v>
          </cell>
        </row>
        <row r="2381">
          <cell r="I2381">
            <v>0.90573930336681696</v>
          </cell>
        </row>
        <row r="2382">
          <cell r="I2382">
            <v>0.97899771504878275</v>
          </cell>
        </row>
        <row r="2383">
          <cell r="I2383">
            <v>0.94753405018914405</v>
          </cell>
        </row>
        <row r="2384">
          <cell r="I2384">
            <v>1.0173852247119595</v>
          </cell>
        </row>
        <row r="2385">
          <cell r="I2385">
            <v>0.99448614239037492</v>
          </cell>
        </row>
        <row r="2386">
          <cell r="I2386">
            <v>0.85489158853598801</v>
          </cell>
        </row>
        <row r="2387">
          <cell r="I2387">
            <v>1.0011758846035779</v>
          </cell>
        </row>
        <row r="2388">
          <cell r="I2388">
            <v>1.0460561223319684</v>
          </cell>
        </row>
        <row r="2389">
          <cell r="I2389">
            <v>0.86430973302826408</v>
          </cell>
        </row>
        <row r="2390">
          <cell r="I2390">
            <v>1.2133364096413428</v>
          </cell>
        </row>
        <row r="2391">
          <cell r="I2391">
            <v>0.82604180730075893</v>
          </cell>
        </row>
        <row r="2392">
          <cell r="I2392">
            <v>1.3092097630027748</v>
          </cell>
        </row>
        <row r="2393">
          <cell r="I2393">
            <v>0.91437001998566714</v>
          </cell>
        </row>
        <row r="2394">
          <cell r="I2394">
            <v>0.89315272499776333</v>
          </cell>
        </row>
        <row r="2395">
          <cell r="I2395">
            <v>0.98029026154785193</v>
          </cell>
        </row>
        <row r="2396">
          <cell r="I2396">
            <v>1.0068621774637589</v>
          </cell>
        </row>
        <row r="2397">
          <cell r="I2397">
            <v>0.99953589548575306</v>
          </cell>
        </row>
        <row r="2398">
          <cell r="I2398">
            <v>0.91315839756942074</v>
          </cell>
        </row>
        <row r="2399">
          <cell r="I2399">
            <v>0.97684101366908838</v>
          </cell>
        </row>
        <row r="2400">
          <cell r="I2400">
            <v>1.0274663284214056</v>
          </cell>
        </row>
        <row r="2401">
          <cell r="I2401">
            <v>1.014296248196183</v>
          </cell>
        </row>
        <row r="2402">
          <cell r="I2402">
            <v>1.0973546776687462</v>
          </cell>
        </row>
        <row r="2403">
          <cell r="I2403">
            <v>0.98968777045816902</v>
          </cell>
        </row>
        <row r="2404">
          <cell r="I2404">
            <v>1.1766818005823438</v>
          </cell>
        </row>
        <row r="2405">
          <cell r="I2405">
            <v>1.0155248736344802</v>
          </cell>
        </row>
        <row r="2406">
          <cell r="I2406">
            <v>0.90741997798272156</v>
          </cell>
        </row>
        <row r="2407">
          <cell r="I2407">
            <v>0.92616411990983383</v>
          </cell>
        </row>
        <row r="2408">
          <cell r="I2408">
            <v>1.0167160635065071</v>
          </cell>
        </row>
        <row r="2409">
          <cell r="I2409">
            <v>0.93561551397168907</v>
          </cell>
        </row>
        <row r="2410">
          <cell r="I2410">
            <v>0.99684199941508467</v>
          </cell>
        </row>
        <row r="2411">
          <cell r="I2411">
            <v>1.0812527669691021</v>
          </cell>
        </row>
        <row r="2412">
          <cell r="I2412">
            <v>1.0241392566129441</v>
          </cell>
        </row>
        <row r="2413">
          <cell r="I2413">
            <v>0.92110748091308559</v>
          </cell>
        </row>
        <row r="2414">
          <cell r="I2414">
            <v>1.1032975806707443</v>
          </cell>
        </row>
        <row r="2415">
          <cell r="I2415">
            <v>1.0663101065808041</v>
          </cell>
        </row>
        <row r="2416">
          <cell r="I2416">
            <v>1.1506745394523283</v>
          </cell>
        </row>
        <row r="2417">
          <cell r="I2417">
            <v>0.98953977842199659</v>
          </cell>
        </row>
        <row r="2418">
          <cell r="I2418">
            <v>0.89681469316630535</v>
          </cell>
        </row>
        <row r="2419">
          <cell r="I2419">
            <v>0.9666013990806348</v>
          </cell>
        </row>
        <row r="2420">
          <cell r="I2420">
            <v>0.97492145615965065</v>
          </cell>
        </row>
        <row r="2421">
          <cell r="I2421">
            <v>1.0395220883342577</v>
          </cell>
        </row>
        <row r="2422">
          <cell r="I2422">
            <v>0.98060187524742559</v>
          </cell>
        </row>
        <row r="2423">
          <cell r="I2423">
            <v>0.96935954202423724</v>
          </cell>
        </row>
        <row r="2424">
          <cell r="I2424">
            <v>1.0381404433799921</v>
          </cell>
        </row>
        <row r="2425">
          <cell r="I2425">
            <v>0.96272123753492489</v>
          </cell>
        </row>
        <row r="2426">
          <cell r="I2426">
            <v>1.1298041841277868</v>
          </cell>
        </row>
        <row r="2427">
          <cell r="I2427">
            <v>0.96282139597372751</v>
          </cell>
        </row>
        <row r="2428">
          <cell r="I2428">
            <v>1.0881929171821121</v>
          </cell>
        </row>
        <row r="2429">
          <cell r="I2429">
            <v>0.91437001998566714</v>
          </cell>
        </row>
        <row r="2430">
          <cell r="I2430">
            <v>0.89315272499776333</v>
          </cell>
        </row>
        <row r="2431">
          <cell r="I2431">
            <v>0.98029026154785193</v>
          </cell>
        </row>
        <row r="2432">
          <cell r="I2432">
            <v>1.0068621774637589</v>
          </cell>
        </row>
        <row r="2433">
          <cell r="I2433">
            <v>0.99953589548575306</v>
          </cell>
        </row>
        <row r="2434">
          <cell r="I2434">
            <v>0.91315839756942074</v>
          </cell>
        </row>
        <row r="2435">
          <cell r="I2435">
            <v>0.97684101366908838</v>
          </cell>
        </row>
        <row r="2436">
          <cell r="I2436">
            <v>1.0274663284214056</v>
          </cell>
        </row>
        <row r="2437">
          <cell r="I2437">
            <v>1.014296248196183</v>
          </cell>
        </row>
        <row r="2438">
          <cell r="I2438">
            <v>1.0973546776687462</v>
          </cell>
        </row>
        <row r="2439">
          <cell r="I2439">
            <v>0.98968777045816902</v>
          </cell>
        </row>
        <row r="2440">
          <cell r="I2440">
            <v>1.1766818005823438</v>
          </cell>
        </row>
        <row r="2441">
          <cell r="I2441">
            <v>1.0155248736344802</v>
          </cell>
        </row>
        <row r="2442">
          <cell r="I2442">
            <v>0.90741997798272156</v>
          </cell>
        </row>
        <row r="2443">
          <cell r="I2443">
            <v>0.92616411990983383</v>
          </cell>
        </row>
        <row r="2444">
          <cell r="I2444">
            <v>1.0167160635065071</v>
          </cell>
        </row>
        <row r="2445">
          <cell r="I2445">
            <v>0.93561551397168907</v>
          </cell>
        </row>
        <row r="2446">
          <cell r="I2446">
            <v>0.99684199941508467</v>
          </cell>
        </row>
        <row r="2447">
          <cell r="I2447">
            <v>1.0812527669691021</v>
          </cell>
        </row>
        <row r="2448">
          <cell r="I2448">
            <v>1.0241392566129441</v>
          </cell>
        </row>
        <row r="2449">
          <cell r="I2449">
            <v>0.92110748091308559</v>
          </cell>
        </row>
        <row r="2450">
          <cell r="I2450">
            <v>1.1032975806707443</v>
          </cell>
        </row>
        <row r="2451">
          <cell r="I2451">
            <v>1.0663101065808041</v>
          </cell>
        </row>
        <row r="2452">
          <cell r="I2452">
            <v>1.1506745394523283</v>
          </cell>
        </row>
        <row r="2453">
          <cell r="I2453">
            <v>0.98650945841483484</v>
          </cell>
        </row>
        <row r="2454">
          <cell r="I2454">
            <v>0.92936312279403444</v>
          </cell>
        </row>
        <row r="2455">
          <cell r="I2455">
            <v>1.0262654632770374</v>
          </cell>
        </row>
        <row r="2456">
          <cell r="I2456">
            <v>0.87859498720951934</v>
          </cell>
        </row>
        <row r="2457">
          <cell r="I2457">
            <v>1.0351769542651068</v>
          </cell>
        </row>
        <row r="2458">
          <cell r="I2458">
            <v>0.96314974571585876</v>
          </cell>
        </row>
        <row r="2459">
          <cell r="I2459">
            <v>0.943423322609241</v>
          </cell>
        </row>
        <row r="2460">
          <cell r="I2460">
            <v>1.016370324469303</v>
          </cell>
        </row>
        <row r="2461">
          <cell r="I2461">
            <v>0.92413045114520465</v>
          </cell>
        </row>
        <row r="2462">
          <cell r="I2462">
            <v>1.0262137331191556</v>
          </cell>
        </row>
        <row r="2463">
          <cell r="I2463">
            <v>1.0686562771785868</v>
          </cell>
        </row>
        <row r="2464">
          <cell r="I2464">
            <v>1.0256460272115626</v>
          </cell>
        </row>
        <row r="2465">
          <cell r="I2465">
            <v>0.96548575233857648</v>
          </cell>
        </row>
        <row r="2466">
          <cell r="I2466">
            <v>0.84853274858672734</v>
          </cell>
        </row>
        <row r="2467">
          <cell r="I2467">
            <v>0.95667723576079067</v>
          </cell>
        </row>
        <row r="2468">
          <cell r="I2468">
            <v>0.9898174560039823</v>
          </cell>
        </row>
        <row r="2469">
          <cell r="I2469">
            <v>0.99091220506925159</v>
          </cell>
        </row>
        <row r="2470">
          <cell r="I2470">
            <v>0.93772354032279015</v>
          </cell>
        </row>
        <row r="2471">
          <cell r="I2471">
            <v>0.94241305682406407</v>
          </cell>
        </row>
        <row r="2472">
          <cell r="I2472">
            <v>0.98512613896529255</v>
          </cell>
        </row>
        <row r="2473">
          <cell r="I2473">
            <v>0.97883647279166031</v>
          </cell>
        </row>
        <row r="2474">
          <cell r="I2474">
            <v>1.1972227416992578</v>
          </cell>
        </row>
        <row r="2475">
          <cell r="I2475">
            <v>1.0277103082514685</v>
          </cell>
        </row>
        <row r="2476">
          <cell r="I2476">
            <v>1.1405099054253591</v>
          </cell>
        </row>
        <row r="2477">
          <cell r="I2477">
            <v>0.95259242229129881</v>
          </cell>
        </row>
        <row r="2478">
          <cell r="I2478">
            <v>0.87621293647990917</v>
          </cell>
        </row>
        <row r="2479">
          <cell r="I2479">
            <v>0.94043339423572503</v>
          </cell>
        </row>
        <row r="2480">
          <cell r="I2480">
            <v>1.0175918376630648</v>
          </cell>
        </row>
        <row r="2481">
          <cell r="I2481">
            <v>1.0170484415453729</v>
          </cell>
        </row>
        <row r="2482">
          <cell r="I2482">
            <v>0.95953321753236787</v>
          </cell>
        </row>
        <row r="2483">
          <cell r="I2483">
            <v>1.024746720920374</v>
          </cell>
        </row>
        <row r="2484">
          <cell r="I2484">
            <v>1.0249774918089782</v>
          </cell>
        </row>
        <row r="2485">
          <cell r="I2485">
            <v>1.0028483146174829</v>
          </cell>
        </row>
        <row r="2486">
          <cell r="I2486">
            <v>1.0923332663011611</v>
          </cell>
        </row>
        <row r="2487">
          <cell r="I2487">
            <v>1.0181838768645017</v>
          </cell>
        </row>
        <row r="2488">
          <cell r="I2488">
            <v>1.0748819574864643</v>
          </cell>
        </row>
        <row r="2489">
          <cell r="I2489">
            <v>0.95689428781792629</v>
          </cell>
        </row>
        <row r="2490">
          <cell r="I2490">
            <v>0.8435504380208384</v>
          </cell>
        </row>
        <row r="2491">
          <cell r="I2491">
            <v>0.96973105126456882</v>
          </cell>
        </row>
        <row r="2492">
          <cell r="I2492">
            <v>0.99752540030405046</v>
          </cell>
        </row>
        <row r="2493">
          <cell r="I2493">
            <v>1.0353748896342663</v>
          </cell>
        </row>
        <row r="2494">
          <cell r="I2494">
            <v>0.96326556015646103</v>
          </cell>
        </row>
        <row r="2495">
          <cell r="I2495">
            <v>0.97021352326561772</v>
          </cell>
        </row>
        <row r="2496">
          <cell r="I2496">
            <v>1.0023573367258456</v>
          </cell>
        </row>
        <row r="2497">
          <cell r="I2497">
            <v>0.98476986069587447</v>
          </cell>
        </row>
        <row r="2498">
          <cell r="I2498">
            <v>1.1481478609687068</v>
          </cell>
        </row>
        <row r="2499">
          <cell r="I2499">
            <v>1.0407975657759736</v>
          </cell>
        </row>
        <row r="2500">
          <cell r="I2500">
            <v>1.0589660771696434</v>
          </cell>
        </row>
        <row r="2501">
          <cell r="I2501">
            <v>0.96548575233857648</v>
          </cell>
        </row>
        <row r="2502">
          <cell r="I2502">
            <v>0.84853274858672734</v>
          </cell>
        </row>
        <row r="2503">
          <cell r="I2503">
            <v>0.95667723576079067</v>
          </cell>
        </row>
        <row r="2504">
          <cell r="I2504">
            <v>0.9898174560039823</v>
          </cell>
        </row>
        <row r="2505">
          <cell r="I2505">
            <v>0.99091220506925159</v>
          </cell>
        </row>
        <row r="2506">
          <cell r="I2506">
            <v>0.93772354032279015</v>
          </cell>
        </row>
        <row r="2507">
          <cell r="I2507">
            <v>0.94241305682406407</v>
          </cell>
        </row>
        <row r="2508">
          <cell r="I2508">
            <v>0.98512613896529255</v>
          </cell>
        </row>
        <row r="2509">
          <cell r="I2509">
            <v>0.97883647279166031</v>
          </cell>
        </row>
        <row r="2510">
          <cell r="I2510">
            <v>1.1972227416992578</v>
          </cell>
        </row>
        <row r="2511">
          <cell r="I2511">
            <v>1.0277103082514685</v>
          </cell>
        </row>
        <row r="2512">
          <cell r="I2512">
            <v>1.1405099054253591</v>
          </cell>
        </row>
        <row r="2513">
          <cell r="I2513">
            <v>0.95259242229129881</v>
          </cell>
        </row>
        <row r="2514">
          <cell r="I2514">
            <v>0.87621293647990917</v>
          </cell>
        </row>
        <row r="2515">
          <cell r="I2515">
            <v>0.94043339423572503</v>
          </cell>
        </row>
        <row r="2516">
          <cell r="I2516">
            <v>1.0175918376630648</v>
          </cell>
        </row>
        <row r="2517">
          <cell r="I2517">
            <v>1.0170484415453729</v>
          </cell>
        </row>
        <row r="2518">
          <cell r="I2518">
            <v>0.95953321753236787</v>
          </cell>
        </row>
        <row r="2519">
          <cell r="I2519">
            <v>1.024746720920374</v>
          </cell>
        </row>
        <row r="2520">
          <cell r="I2520">
            <v>1.0249774918089782</v>
          </cell>
        </row>
        <row r="2521">
          <cell r="I2521">
            <v>1.0028483146174829</v>
          </cell>
        </row>
        <row r="2522">
          <cell r="I2522">
            <v>1.0923332663011611</v>
          </cell>
        </row>
        <row r="2523">
          <cell r="I2523">
            <v>1.0181838768645017</v>
          </cell>
        </row>
        <row r="2524">
          <cell r="I2524">
            <v>1.0748819574864643</v>
          </cell>
        </row>
        <row r="2525">
          <cell r="I2525">
            <v>1.090061356011536</v>
          </cell>
        </row>
        <row r="2526">
          <cell r="I2526">
            <v>0.92593085754263238</v>
          </cell>
        </row>
        <row r="2527">
          <cell r="I2527">
            <v>1.0060299994332258</v>
          </cell>
        </row>
        <row r="2528">
          <cell r="I2528">
            <v>0.97972437921177291</v>
          </cell>
        </row>
        <row r="2529">
          <cell r="I2529">
            <v>0.94946916735794806</v>
          </cell>
        </row>
        <row r="2530">
          <cell r="I2530">
            <v>1.0103415465301506</v>
          </cell>
        </row>
        <row r="2531">
          <cell r="I2531">
            <v>1.0386999823906988</v>
          </cell>
        </row>
        <row r="2532">
          <cell r="I2532">
            <v>0.99163998770338124</v>
          </cell>
        </row>
        <row r="2533">
          <cell r="I2533">
            <v>0.94181913146774066</v>
          </cell>
        </row>
        <row r="2534">
          <cell r="I2534">
            <v>1.0488615909246799</v>
          </cell>
        </row>
        <row r="2535">
          <cell r="I2535">
            <v>0.95731331698761402</v>
          </cell>
        </row>
        <row r="2536">
          <cell r="I2536">
            <v>1.008001293484617</v>
          </cell>
        </row>
        <row r="2537">
          <cell r="I2537">
            <v>1.0031061974737945</v>
          </cell>
        </row>
        <row r="2538">
          <cell r="I2538">
            <v>0.90885158307168956</v>
          </cell>
        </row>
        <row r="2539">
          <cell r="I2539">
            <v>1.0134542097762806</v>
          </cell>
        </row>
        <row r="2540">
          <cell r="I2540">
            <v>0.98263443519615379</v>
          </cell>
        </row>
        <row r="2541">
          <cell r="I2541">
            <v>1.0490202419028143</v>
          </cell>
        </row>
        <row r="2542">
          <cell r="I2542">
            <v>0.95966411677984942</v>
          </cell>
        </row>
        <row r="2543">
          <cell r="I2543">
            <v>1.0038280057878954</v>
          </cell>
        </row>
        <row r="2544">
          <cell r="I2544">
            <v>0.97713595185994517</v>
          </cell>
        </row>
        <row r="2545">
          <cell r="I2545">
            <v>0.96975101610057768</v>
          </cell>
        </row>
        <row r="2546">
          <cell r="I2546">
            <v>1.0453181201876696</v>
          </cell>
        </row>
        <row r="2547">
          <cell r="I2547">
            <v>0.99025851313020807</v>
          </cell>
        </row>
        <row r="2548">
          <cell r="I2548">
            <v>1.0548271017416513</v>
          </cell>
        </row>
        <row r="2549">
          <cell r="I2549">
            <v>1.0044828193716648</v>
          </cell>
        </row>
        <row r="2550">
          <cell r="I2550">
            <v>0.89815418292434401</v>
          </cell>
        </row>
        <row r="2551">
          <cell r="I2551">
            <v>0.968683401700141</v>
          </cell>
        </row>
        <row r="2552">
          <cell r="I2552">
            <v>1.0064282432614506</v>
          </cell>
        </row>
        <row r="2553">
          <cell r="I2553">
            <v>1.0244523571513948</v>
          </cell>
        </row>
        <row r="2554">
          <cell r="I2554">
            <v>0.94092359462404696</v>
          </cell>
        </row>
        <row r="2555">
          <cell r="I2555">
            <v>1.0047445072276169</v>
          </cell>
        </row>
        <row r="2556">
          <cell r="I2556">
            <v>1.0080992887045885</v>
          </cell>
        </row>
        <row r="2557">
          <cell r="I2557">
            <v>0.9915769931298658</v>
          </cell>
        </row>
        <row r="2558">
          <cell r="I2558">
            <v>1.0604210175054058</v>
          </cell>
        </row>
        <row r="2559">
          <cell r="I2559">
            <v>1.0026453416294525</v>
          </cell>
        </row>
        <row r="2560">
          <cell r="I2560">
            <v>1.0832993758896921</v>
          </cell>
        </row>
        <row r="2561">
          <cell r="I2561">
            <v>1.0008249911755405</v>
          </cell>
        </row>
        <row r="2562">
          <cell r="I2562">
            <v>0.87289618778605649</v>
          </cell>
        </row>
        <row r="2563">
          <cell r="I2563">
            <v>0.99157650816921372</v>
          </cell>
        </row>
        <row r="2564">
          <cell r="I2564">
            <v>0.99729540756284518</v>
          </cell>
        </row>
        <row r="2565">
          <cell r="I2565">
            <v>1.0492498465344136</v>
          </cell>
        </row>
        <row r="2566">
          <cell r="I2566">
            <v>0.97409867974199893</v>
          </cell>
        </row>
        <row r="2567">
          <cell r="I2567">
            <v>0.99115143739577594</v>
          </cell>
        </row>
        <row r="2568">
          <cell r="I2568">
            <v>0.98941056263317484</v>
          </cell>
        </row>
        <row r="2569">
          <cell r="I2569">
            <v>0.97623199565733443</v>
          </cell>
        </row>
        <row r="2570">
          <cell r="I2570">
            <v>1.1090027971060625</v>
          </cell>
        </row>
        <row r="2571">
          <cell r="I2571">
            <v>0.99254812775838874</v>
          </cell>
        </row>
        <row r="2572">
          <cell r="I2572">
            <v>1.0338447158380706</v>
          </cell>
        </row>
        <row r="2573">
          <cell r="I2573">
            <v>1.0031061974737945</v>
          </cell>
        </row>
        <row r="2574">
          <cell r="I2574">
            <v>0.90885158307168956</v>
          </cell>
        </row>
        <row r="2575">
          <cell r="I2575">
            <v>1.0134542097762806</v>
          </cell>
        </row>
        <row r="2576">
          <cell r="I2576">
            <v>0.98263443519615379</v>
          </cell>
        </row>
        <row r="2577">
          <cell r="I2577">
            <v>1.0490202419028143</v>
          </cell>
        </row>
        <row r="2578">
          <cell r="I2578">
            <v>0.95966411677984942</v>
          </cell>
        </row>
        <row r="2579">
          <cell r="I2579">
            <v>1.0038280057878954</v>
          </cell>
        </row>
        <row r="2580">
          <cell r="I2580">
            <v>0.97713595185994517</v>
          </cell>
        </row>
        <row r="2581">
          <cell r="I2581">
            <v>0.96975101610057768</v>
          </cell>
        </row>
        <row r="2582">
          <cell r="I2582">
            <v>1.0453181201876696</v>
          </cell>
        </row>
        <row r="2583">
          <cell r="I2583">
            <v>0.99025851313020807</v>
          </cell>
        </row>
        <row r="2584">
          <cell r="I2584">
            <v>1.0548271017416513</v>
          </cell>
        </row>
        <row r="2585">
          <cell r="I2585">
            <v>1.0044828193716648</v>
          </cell>
        </row>
        <row r="2586">
          <cell r="I2586">
            <v>0.89815418292434401</v>
          </cell>
        </row>
        <row r="2587">
          <cell r="I2587">
            <v>0.968683401700141</v>
          </cell>
        </row>
        <row r="2588">
          <cell r="I2588">
            <v>1.0064282432614506</v>
          </cell>
        </row>
        <row r="2589">
          <cell r="I2589">
            <v>1.0244523571513948</v>
          </cell>
        </row>
        <row r="2590">
          <cell r="I2590">
            <v>0.94092359462404696</v>
          </cell>
        </row>
        <row r="2591">
          <cell r="I2591">
            <v>1.0047445072276169</v>
          </cell>
        </row>
        <row r="2592">
          <cell r="I2592">
            <v>1.0080992887045885</v>
          </cell>
        </row>
        <row r="2593">
          <cell r="I2593">
            <v>0.9915769931298658</v>
          </cell>
        </row>
        <row r="2594">
          <cell r="I2594">
            <v>1.0604210175054058</v>
          </cell>
        </row>
        <row r="2595">
          <cell r="I2595">
            <v>1.0026453416294525</v>
          </cell>
        </row>
        <row r="2596">
          <cell r="I2596">
            <v>1.0832993758896921</v>
          </cell>
        </row>
        <row r="2597">
          <cell r="I2597">
            <v>0.90573930336681696</v>
          </cell>
        </row>
        <row r="2598">
          <cell r="I2598">
            <v>0.97899771504878275</v>
          </cell>
        </row>
        <row r="2599">
          <cell r="I2599">
            <v>0.94753405018914405</v>
          </cell>
        </row>
        <row r="2600">
          <cell r="I2600">
            <v>1.0173852247119595</v>
          </cell>
        </row>
        <row r="2601">
          <cell r="I2601">
            <v>0.99448614239037492</v>
          </cell>
        </row>
        <row r="2602">
          <cell r="I2602">
            <v>0.85489158853598801</v>
          </cell>
        </row>
        <row r="2603">
          <cell r="I2603">
            <v>1.0011758846035779</v>
          </cell>
        </row>
        <row r="2604">
          <cell r="I2604">
            <v>1.0460561223319684</v>
          </cell>
        </row>
        <row r="2605">
          <cell r="I2605">
            <v>0.86430973302826408</v>
          </cell>
        </row>
        <row r="2606">
          <cell r="I2606">
            <v>1.2133364096413428</v>
          </cell>
        </row>
        <row r="2607">
          <cell r="I2607">
            <v>0.82604180730075893</v>
          </cell>
        </row>
        <row r="2608">
          <cell r="I2608">
            <v>1.3092097630027748</v>
          </cell>
        </row>
        <row r="2609">
          <cell r="I2609">
            <v>0.91437001998566714</v>
          </cell>
        </row>
        <row r="2610">
          <cell r="I2610">
            <v>0.89315272499776333</v>
          </cell>
        </row>
        <row r="2611">
          <cell r="I2611">
            <v>0.98029026154785193</v>
          </cell>
        </row>
        <row r="2612">
          <cell r="I2612">
            <v>1.0068621774637589</v>
          </cell>
        </row>
        <row r="2613">
          <cell r="I2613">
            <v>0.99953589548575306</v>
          </cell>
        </row>
        <row r="2614">
          <cell r="I2614">
            <v>0.91315839756942074</v>
          </cell>
        </row>
        <row r="2615">
          <cell r="I2615">
            <v>0.97684101366908838</v>
          </cell>
        </row>
        <row r="2616">
          <cell r="I2616">
            <v>1.0274663284214056</v>
          </cell>
        </row>
        <row r="2617">
          <cell r="I2617">
            <v>1.014296248196183</v>
          </cell>
        </row>
        <row r="2618">
          <cell r="I2618">
            <v>1.0973546776687462</v>
          </cell>
        </row>
        <row r="2619">
          <cell r="I2619">
            <v>0.98968777045816902</v>
          </cell>
        </row>
        <row r="2620">
          <cell r="I2620">
            <v>1.1766818005823438</v>
          </cell>
        </row>
        <row r="2621">
          <cell r="I2621">
            <v>1.0155248736344802</v>
          </cell>
        </row>
        <row r="2622">
          <cell r="I2622">
            <v>0.90741997798272156</v>
          </cell>
        </row>
        <row r="2623">
          <cell r="I2623">
            <v>0.92616411990983383</v>
          </cell>
        </row>
        <row r="2624">
          <cell r="I2624">
            <v>1.0167160635065071</v>
          </cell>
        </row>
        <row r="2625">
          <cell r="I2625">
            <v>0.93561551397168907</v>
          </cell>
        </row>
        <row r="2626">
          <cell r="I2626">
            <v>0.99684199941508467</v>
          </cell>
        </row>
        <row r="2627">
          <cell r="I2627">
            <v>1.0812527669691021</v>
          </cell>
        </row>
        <row r="2628">
          <cell r="I2628">
            <v>1.0241392566129441</v>
          </cell>
        </row>
        <row r="2629">
          <cell r="I2629">
            <v>0.92110748091308559</v>
          </cell>
        </row>
        <row r="2630">
          <cell r="I2630">
            <v>1.1032975806707443</v>
          </cell>
        </row>
        <row r="2631">
          <cell r="I2631">
            <v>1.0663101065808041</v>
          </cell>
        </row>
        <row r="2632">
          <cell r="I2632">
            <v>1.1506745394523283</v>
          </cell>
        </row>
        <row r="2633">
          <cell r="I2633">
            <v>0.98953977842199659</v>
          </cell>
        </row>
        <row r="2634">
          <cell r="I2634">
            <v>0.89681469316630535</v>
          </cell>
        </row>
        <row r="2635">
          <cell r="I2635">
            <v>0.9666013990806348</v>
          </cell>
        </row>
        <row r="2636">
          <cell r="I2636">
            <v>0.97492145615965065</v>
          </cell>
        </row>
        <row r="2637">
          <cell r="I2637">
            <v>1.0395220883342577</v>
          </cell>
        </row>
        <row r="2638">
          <cell r="I2638">
            <v>0.98060187524742559</v>
          </cell>
        </row>
        <row r="2639">
          <cell r="I2639">
            <v>0.96935954202423724</v>
          </cell>
        </row>
        <row r="2640">
          <cell r="I2640">
            <v>1.0381404433799921</v>
          </cell>
        </row>
        <row r="2641">
          <cell r="I2641">
            <v>0.96272123753492489</v>
          </cell>
        </row>
        <row r="2642">
          <cell r="I2642">
            <v>1.1298041841277868</v>
          </cell>
        </row>
        <row r="2643">
          <cell r="I2643">
            <v>0.96282139597372751</v>
          </cell>
        </row>
        <row r="2644">
          <cell r="I2644">
            <v>1.0881929171821121</v>
          </cell>
        </row>
        <row r="2645">
          <cell r="I2645">
            <v>0.91437001998566714</v>
          </cell>
        </row>
        <row r="2646">
          <cell r="I2646">
            <v>0.89315272499776333</v>
          </cell>
        </row>
        <row r="2647">
          <cell r="I2647">
            <v>0.98029026154785193</v>
          </cell>
        </row>
        <row r="2648">
          <cell r="I2648">
            <v>1.0068621774637589</v>
          </cell>
        </row>
        <row r="2649">
          <cell r="I2649">
            <v>0.99953589548575306</v>
          </cell>
        </row>
        <row r="2650">
          <cell r="I2650">
            <v>0.91315839756942074</v>
          </cell>
        </row>
        <row r="2651">
          <cell r="I2651">
            <v>0.97684101366908838</v>
          </cell>
        </row>
        <row r="2652">
          <cell r="I2652">
            <v>1.0274663284214056</v>
          </cell>
        </row>
        <row r="2653">
          <cell r="I2653">
            <v>1.014296248196183</v>
          </cell>
        </row>
        <row r="2654">
          <cell r="I2654">
            <v>1.0973546776687462</v>
          </cell>
        </row>
        <row r="2655">
          <cell r="I2655">
            <v>0.98968777045816902</v>
          </cell>
        </row>
        <row r="2656">
          <cell r="I2656">
            <v>1.1766818005823438</v>
          </cell>
        </row>
        <row r="2657">
          <cell r="I2657">
            <v>1.0155248736344802</v>
          </cell>
        </row>
        <row r="2658">
          <cell r="I2658">
            <v>0.90741997798272156</v>
          </cell>
        </row>
        <row r="2659">
          <cell r="I2659">
            <v>0.92616411990983383</v>
          </cell>
        </row>
        <row r="2660">
          <cell r="I2660">
            <v>1.0167160635065071</v>
          </cell>
        </row>
        <row r="2661">
          <cell r="I2661">
            <v>0.93561551397168907</v>
          </cell>
        </row>
        <row r="2662">
          <cell r="I2662">
            <v>0.99684199941508467</v>
          </cell>
        </row>
        <row r="2663">
          <cell r="I2663">
            <v>1.0812527669691021</v>
          </cell>
        </row>
        <row r="2664">
          <cell r="I2664">
            <v>1.0241392566129441</v>
          </cell>
        </row>
        <row r="2665">
          <cell r="I2665">
            <v>0.92110748091308559</v>
          </cell>
        </row>
        <row r="2666">
          <cell r="I2666">
            <v>1.1032975806707443</v>
          </cell>
        </row>
        <row r="2667">
          <cell r="I2667">
            <v>1.0663101065808041</v>
          </cell>
        </row>
        <row r="2668">
          <cell r="I2668">
            <v>1.1506745394523283</v>
          </cell>
        </row>
        <row r="2669">
          <cell r="I2669">
            <v>0.98650945841483484</v>
          </cell>
        </row>
        <row r="2670">
          <cell r="I2670">
            <v>0.92936312279403444</v>
          </cell>
        </row>
        <row r="2671">
          <cell r="I2671">
            <v>1.0262654632770374</v>
          </cell>
        </row>
        <row r="2672">
          <cell r="I2672">
            <v>0.87859498720951934</v>
          </cell>
        </row>
        <row r="2673">
          <cell r="I2673">
            <v>1.0351769542651068</v>
          </cell>
        </row>
        <row r="2674">
          <cell r="I2674">
            <v>0.96314974571585876</v>
          </cell>
        </row>
        <row r="2675">
          <cell r="I2675">
            <v>0.943423322609241</v>
          </cell>
        </row>
        <row r="2676">
          <cell r="I2676">
            <v>1.016370324469303</v>
          </cell>
        </row>
        <row r="2677">
          <cell r="I2677">
            <v>0.92413045114520465</v>
          </cell>
        </row>
        <row r="2678">
          <cell r="I2678">
            <v>1.0262137331191556</v>
          </cell>
        </row>
        <row r="2679">
          <cell r="I2679">
            <v>1.0686562771785868</v>
          </cell>
        </row>
        <row r="2680">
          <cell r="I2680">
            <v>1.0256460272115626</v>
          </cell>
        </row>
        <row r="2681">
          <cell r="I2681">
            <v>0.96548575233857648</v>
          </cell>
        </row>
        <row r="2682">
          <cell r="I2682">
            <v>0.84853274858672734</v>
          </cell>
        </row>
        <row r="2683">
          <cell r="I2683">
            <v>0.95667723576079067</v>
          </cell>
        </row>
        <row r="2684">
          <cell r="I2684">
            <v>0.9898174560039823</v>
          </cell>
        </row>
        <row r="2685">
          <cell r="I2685">
            <v>0.99091220506925159</v>
          </cell>
        </row>
        <row r="2686">
          <cell r="I2686">
            <v>0.93772354032279015</v>
          </cell>
        </row>
        <row r="2687">
          <cell r="I2687">
            <v>0.94241305682406407</v>
          </cell>
        </row>
        <row r="2688">
          <cell r="I2688">
            <v>0.98512613896529255</v>
          </cell>
        </row>
        <row r="2689">
          <cell r="I2689">
            <v>0.97883647279166031</v>
          </cell>
        </row>
        <row r="2690">
          <cell r="I2690">
            <v>1.1972227416992578</v>
          </cell>
        </row>
        <row r="2691">
          <cell r="I2691">
            <v>1.0277103082514685</v>
          </cell>
        </row>
        <row r="2692">
          <cell r="I2692">
            <v>1.1405099054253591</v>
          </cell>
        </row>
        <row r="2693">
          <cell r="I2693">
            <v>0.95259242229129881</v>
          </cell>
        </row>
        <row r="2694">
          <cell r="I2694">
            <v>0.87621293647990917</v>
          </cell>
        </row>
        <row r="2695">
          <cell r="I2695">
            <v>0.94043339423572503</v>
          </cell>
        </row>
        <row r="2696">
          <cell r="I2696">
            <v>1.0175918376630648</v>
          </cell>
        </row>
        <row r="2697">
          <cell r="I2697">
            <v>1.0170484415453729</v>
          </cell>
        </row>
        <row r="2698">
          <cell r="I2698">
            <v>0.95953321753236787</v>
          </cell>
        </row>
        <row r="2699">
          <cell r="I2699">
            <v>1.024746720920374</v>
          </cell>
        </row>
        <row r="2700">
          <cell r="I2700">
            <v>1.0249774918089782</v>
          </cell>
        </row>
        <row r="2701">
          <cell r="I2701">
            <v>1.0028483146174829</v>
          </cell>
        </row>
        <row r="2702">
          <cell r="I2702">
            <v>1.0923332663011611</v>
          </cell>
        </row>
        <row r="2703">
          <cell r="I2703">
            <v>1.0181838768645017</v>
          </cell>
        </row>
        <row r="2704">
          <cell r="I2704">
            <v>1.0748819574864643</v>
          </cell>
        </row>
        <row r="2705">
          <cell r="I2705">
            <v>0.95689428781792629</v>
          </cell>
        </row>
        <row r="2706">
          <cell r="I2706">
            <v>0.8435504380208384</v>
          </cell>
        </row>
        <row r="2707">
          <cell r="I2707">
            <v>0.96973105126456882</v>
          </cell>
        </row>
        <row r="2708">
          <cell r="I2708">
            <v>0.99752540030405046</v>
          </cell>
        </row>
        <row r="2709">
          <cell r="I2709">
            <v>1.0353748896342663</v>
          </cell>
        </row>
        <row r="2710">
          <cell r="I2710">
            <v>0.96326556015646103</v>
          </cell>
        </row>
        <row r="2711">
          <cell r="I2711">
            <v>0.97021352326561772</v>
          </cell>
        </row>
        <row r="2712">
          <cell r="I2712">
            <v>1.0023573367258456</v>
          </cell>
        </row>
        <row r="2713">
          <cell r="I2713">
            <v>0.98476986069587447</v>
          </cell>
        </row>
        <row r="2714">
          <cell r="I2714">
            <v>1.1481478609687068</v>
          </cell>
        </row>
        <row r="2715">
          <cell r="I2715">
            <v>1.0407975657759736</v>
          </cell>
        </row>
        <row r="2716">
          <cell r="I2716">
            <v>1.0589660771696434</v>
          </cell>
        </row>
        <row r="2717">
          <cell r="I2717">
            <v>0.96548575233857648</v>
          </cell>
        </row>
        <row r="2718">
          <cell r="I2718">
            <v>0.84853274858672734</v>
          </cell>
        </row>
        <row r="2719">
          <cell r="I2719">
            <v>0.95667723576079067</v>
          </cell>
        </row>
        <row r="2720">
          <cell r="I2720">
            <v>0.9898174560039823</v>
          </cell>
        </row>
        <row r="2721">
          <cell r="I2721">
            <v>0.99091220506925159</v>
          </cell>
        </row>
        <row r="2722">
          <cell r="I2722">
            <v>0.93772354032279015</v>
          </cell>
        </row>
        <row r="2723">
          <cell r="I2723">
            <v>0.94241305682406407</v>
          </cell>
        </row>
        <row r="2724">
          <cell r="I2724">
            <v>0.98512613896529255</v>
          </cell>
        </row>
        <row r="2725">
          <cell r="I2725">
            <v>0.97883647279166031</v>
          </cell>
        </row>
        <row r="2726">
          <cell r="I2726">
            <v>1.1972227416992578</v>
          </cell>
        </row>
        <row r="2727">
          <cell r="I2727">
            <v>1.0277103082514685</v>
          </cell>
        </row>
        <row r="2728">
          <cell r="I2728">
            <v>1.1405099054253591</v>
          </cell>
        </row>
        <row r="2729">
          <cell r="I2729">
            <v>0.95259242229129881</v>
          </cell>
        </row>
        <row r="2730">
          <cell r="I2730">
            <v>0.87621293647990917</v>
          </cell>
        </row>
        <row r="2731">
          <cell r="I2731">
            <v>0.94043339423572503</v>
          </cell>
        </row>
        <row r="2732">
          <cell r="I2732">
            <v>1.0175918376630648</v>
          </cell>
        </row>
        <row r="2733">
          <cell r="I2733">
            <v>1.0170484415453729</v>
          </cell>
        </row>
        <row r="2734">
          <cell r="I2734">
            <v>0.95953321753236787</v>
          </cell>
        </row>
        <row r="2735">
          <cell r="I2735">
            <v>1.024746720920374</v>
          </cell>
        </row>
        <row r="2736">
          <cell r="I2736">
            <v>1.0249774918089782</v>
          </cell>
        </row>
        <row r="2737">
          <cell r="I2737">
            <v>1.0028483146174829</v>
          </cell>
        </row>
        <row r="2738">
          <cell r="I2738">
            <v>1.0923332663011611</v>
          </cell>
        </row>
        <row r="2739">
          <cell r="I2739">
            <v>1.0181838768645017</v>
          </cell>
        </row>
        <row r="2740">
          <cell r="I2740">
            <v>1.0748819574864643</v>
          </cell>
        </row>
        <row r="2741">
          <cell r="I2741">
            <v>1.1443969728219869</v>
          </cell>
        </row>
        <row r="2742">
          <cell r="I2742">
            <v>0.85975732710249764</v>
          </cell>
        </row>
        <row r="2743">
          <cell r="I2743">
            <v>0.91998118259533801</v>
          </cell>
        </row>
        <row r="2744">
          <cell r="I2744">
            <v>0.85061076811680536</v>
          </cell>
        </row>
        <row r="2745">
          <cell r="I2745">
            <v>1.1359671728084881</v>
          </cell>
        </row>
        <row r="2746">
          <cell r="I2746">
            <v>0.90525473953850732</v>
          </cell>
        </row>
        <row r="2747">
          <cell r="I2747">
            <v>0.84507804435343159</v>
          </cell>
        </row>
        <row r="2748">
          <cell r="I2748">
            <v>0.84016149407031382</v>
          </cell>
        </row>
        <row r="2749">
          <cell r="I2749">
            <v>0.77021925867629348</v>
          </cell>
        </row>
        <row r="2750">
          <cell r="I2750">
            <v>1.1675239812866518</v>
          </cell>
        </row>
        <row r="2751">
          <cell r="I2751">
            <v>0.86647122132745213</v>
          </cell>
        </row>
        <row r="2752">
          <cell r="I2752">
            <v>1.0416803408815671</v>
          </cell>
        </row>
        <row r="2753">
          <cell r="I2753">
            <v>1.090061356011536</v>
          </cell>
        </row>
        <row r="2754">
          <cell r="I2754">
            <v>0.92593085754263238</v>
          </cell>
        </row>
        <row r="2755">
          <cell r="I2755">
            <v>1.0060299994332258</v>
          </cell>
        </row>
        <row r="2756">
          <cell r="I2756">
            <v>0.97972437921177291</v>
          </cell>
        </row>
        <row r="2757">
          <cell r="I2757">
            <v>0.94946916735794806</v>
          </cell>
        </row>
        <row r="2758">
          <cell r="I2758">
            <v>1.0103415465301506</v>
          </cell>
        </row>
        <row r="2759">
          <cell r="I2759">
            <v>1.0386999823906988</v>
          </cell>
        </row>
        <row r="2760">
          <cell r="I2760">
            <v>0.99163998770338124</v>
          </cell>
        </row>
        <row r="2761">
          <cell r="I2761">
            <v>0.94181913146774066</v>
          </cell>
        </row>
        <row r="2762">
          <cell r="I2762">
            <v>1.0488615909246799</v>
          </cell>
        </row>
        <row r="2763">
          <cell r="I2763">
            <v>0.95731331698761402</v>
          </cell>
        </row>
        <row r="2764">
          <cell r="I2764">
            <v>1.008001293484617</v>
          </cell>
        </row>
        <row r="2765">
          <cell r="I2765">
            <v>1.0828808780552088</v>
          </cell>
        </row>
        <row r="2766">
          <cell r="I2766">
            <v>0.90814168484235169</v>
          </cell>
        </row>
        <row r="2767">
          <cell r="I2767">
            <v>1.0029231188488874</v>
          </cell>
        </row>
        <row r="2768">
          <cell r="I2768">
            <v>0.95612245480834235</v>
          </cell>
        </row>
        <row r="2769">
          <cell r="I2769">
            <v>0.98621086639109878</v>
          </cell>
        </row>
        <row r="2770">
          <cell r="I2770">
            <v>0.87590179098201171</v>
          </cell>
        </row>
        <row r="2771">
          <cell r="I2771">
            <v>1.0869275913626373</v>
          </cell>
        </row>
        <row r="2772">
          <cell r="I2772">
            <v>0.91711980688214667</v>
          </cell>
        </row>
        <row r="2773">
          <cell r="I2773">
            <v>0.98221665067801478</v>
          </cell>
        </row>
        <row r="2774">
          <cell r="I2774">
            <v>0.9982471620407305</v>
          </cell>
        </row>
        <row r="2775">
          <cell r="I2775">
            <v>1.0040387175503336</v>
          </cell>
        </row>
        <row r="2776">
          <cell r="I2776">
            <v>1.1578301441181182</v>
          </cell>
        </row>
        <row r="2777">
          <cell r="I2777">
            <v>1.2601359605309526</v>
          </cell>
        </row>
        <row r="2778">
          <cell r="I2778">
            <v>0.85362104495484958</v>
          </cell>
        </row>
        <row r="2779">
          <cell r="I2779">
            <v>0.97538899969968329</v>
          </cell>
        </row>
        <row r="2780">
          <cell r="I2780">
            <v>1.0243949998816919</v>
          </cell>
        </row>
        <row r="2781">
          <cell r="I2781">
            <v>0.83884616301584536</v>
          </cell>
        </row>
        <row r="2782">
          <cell r="I2782">
            <v>0.94360484477734108</v>
          </cell>
        </row>
        <row r="2783">
          <cell r="I2783">
            <v>0.67312851871476687</v>
          </cell>
        </row>
        <row r="2784">
          <cell r="I2784">
            <v>1.3152972280199302</v>
          </cell>
        </row>
        <row r="2785">
          <cell r="I2785">
            <v>0.59989257466918733</v>
          </cell>
        </row>
        <row r="2786">
          <cell r="I2786">
            <v>1.3082557959264505</v>
          </cell>
        </row>
        <row r="2787">
          <cell r="I2787">
            <v>1.3550167526864998</v>
          </cell>
        </row>
        <row r="2788">
          <cell r="I2788">
            <v>1.1721153553389654</v>
          </cell>
        </row>
        <row r="2789">
          <cell r="I2789">
            <v>0.90573930336681696</v>
          </cell>
        </row>
        <row r="2790">
          <cell r="I2790">
            <v>0.97899771504878275</v>
          </cell>
        </row>
        <row r="2791">
          <cell r="I2791">
            <v>0.94753405018914405</v>
          </cell>
        </row>
        <row r="2792">
          <cell r="I2792">
            <v>1.0173852247119595</v>
          </cell>
        </row>
        <row r="2793">
          <cell r="I2793">
            <v>0.99448614239037492</v>
          </cell>
        </row>
        <row r="2794">
          <cell r="I2794">
            <v>0.85489158853598801</v>
          </cell>
        </row>
        <row r="2795">
          <cell r="I2795">
            <v>1.0011758846035779</v>
          </cell>
        </row>
        <row r="2796">
          <cell r="I2796">
            <v>1.0460561223319684</v>
          </cell>
        </row>
        <row r="2797">
          <cell r="I2797">
            <v>0.86430973302826408</v>
          </cell>
        </row>
        <row r="2798">
          <cell r="I2798">
            <v>1.2133364096413428</v>
          </cell>
        </row>
        <row r="2799">
          <cell r="I2799">
            <v>0.82604180730075893</v>
          </cell>
        </row>
        <row r="2800">
          <cell r="I2800">
            <v>1.3092097630027748</v>
          </cell>
        </row>
        <row r="2801">
          <cell r="I2801">
            <v>1.0980996123850406</v>
          </cell>
        </row>
        <row r="2802">
          <cell r="I2802">
            <v>0.88712649574781166</v>
          </cell>
        </row>
        <row r="2803">
          <cell r="I2803">
            <v>1.0127638110590078</v>
          </cell>
        </row>
        <row r="2804">
          <cell r="I2804">
            <v>0.86662613475206474</v>
          </cell>
        </row>
        <row r="2805">
          <cell r="I2805">
            <v>1.072495593703827</v>
          </cell>
        </row>
        <row r="2806">
          <cell r="I2806">
            <v>1.0377965811228713</v>
          </cell>
        </row>
        <row r="2807">
          <cell r="I2807">
            <v>1.3989840241887548</v>
          </cell>
        </row>
        <row r="2808">
          <cell r="I2808">
            <v>0.7044294842132327</v>
          </cell>
        </row>
        <row r="2809">
          <cell r="I2809">
            <v>0.78569077320438785</v>
          </cell>
        </row>
        <row r="2810">
          <cell r="I2810">
            <v>1.0768185355602335</v>
          </cell>
        </row>
        <row r="2811">
          <cell r="I2811">
            <v>0.62759753617123393</v>
          </cell>
        </row>
        <row r="2812">
          <cell r="I2812">
            <v>1.0864594821828208</v>
          </cell>
        </row>
        <row r="2813">
          <cell r="I2813">
            <v>0.98650945841483484</v>
          </cell>
        </row>
        <row r="2814">
          <cell r="I2814">
            <v>0.92936312279403444</v>
          </cell>
        </row>
        <row r="2815">
          <cell r="I2815">
            <v>1.0262654632770374</v>
          </cell>
        </row>
        <row r="2816">
          <cell r="I2816">
            <v>0.87859498720951934</v>
          </cell>
        </row>
        <row r="2817">
          <cell r="I2817">
            <v>1.0351769542651068</v>
          </cell>
        </row>
        <row r="2818">
          <cell r="I2818">
            <v>0.96314974571585876</v>
          </cell>
        </row>
        <row r="2819">
          <cell r="I2819">
            <v>0.943423322609241</v>
          </cell>
        </row>
        <row r="2820">
          <cell r="I2820">
            <v>1.016370324469303</v>
          </cell>
        </row>
        <row r="2821">
          <cell r="I2821">
            <v>0.92413045114520465</v>
          </cell>
        </row>
        <row r="2822">
          <cell r="I2822">
            <v>1.0262137331191556</v>
          </cell>
        </row>
        <row r="2823">
          <cell r="I2823">
            <v>1.0686562771785868</v>
          </cell>
        </row>
        <row r="2824">
          <cell r="I2824">
            <v>1.0256460272115626</v>
          </cell>
        </row>
        <row r="2825">
          <cell r="I2825">
            <v>0.98388267530104878</v>
          </cell>
        </row>
        <row r="2826">
          <cell r="I2826">
            <v>0.74126887753318571</v>
          </cell>
        </row>
        <row r="2827">
          <cell r="I2827">
            <v>0.99787017939931266</v>
          </cell>
        </row>
        <row r="2828">
          <cell r="I2828">
            <v>0.82927201372327941</v>
          </cell>
        </row>
        <row r="2829">
          <cell r="I2829">
            <v>1.044363149817743</v>
          </cell>
        </row>
        <row r="2830">
          <cell r="I2830">
            <v>1.0714120201587001</v>
          </cell>
        </row>
        <row r="2831">
          <cell r="I2831">
            <v>0.90906320430940157</v>
          </cell>
        </row>
        <row r="2832">
          <cell r="I2832">
            <v>0.98667295367865393</v>
          </cell>
        </row>
        <row r="2833">
          <cell r="I2833">
            <v>1.0313560602475154</v>
          </cell>
        </row>
        <row r="2834">
          <cell r="I2834">
            <v>1.1373899458315218</v>
          </cell>
        </row>
        <row r="2835">
          <cell r="I2835">
            <v>1.0922729911876956</v>
          </cell>
        </row>
        <row r="2836">
          <cell r="I2836">
            <v>1.0438063969927878</v>
          </cell>
        </row>
        <row r="2837">
          <cell r="I2837">
            <v>0.8647325787926099</v>
          </cell>
        </row>
        <row r="2838">
          <cell r="I2838">
            <v>0.94257054832009579</v>
          </cell>
        </row>
        <row r="2839">
          <cell r="I2839">
            <v>0.98372822411725069</v>
          </cell>
        </row>
        <row r="2840">
          <cell r="I2840">
            <v>0.88735192963987952</v>
          </cell>
        </row>
        <row r="2841">
          <cell r="I2841">
            <v>1.1094222753337517</v>
          </cell>
        </row>
        <row r="2842">
          <cell r="I2842">
            <v>0.99395490117536212</v>
          </cell>
        </row>
        <row r="2843">
          <cell r="I2843">
            <v>1.0031347491658147</v>
          </cell>
        </row>
        <row r="2844">
          <cell r="I2844">
            <v>0.95944310100847285</v>
          </cell>
        </row>
        <row r="2845">
          <cell r="I2845">
            <v>0.95465751841492619</v>
          </cell>
        </row>
        <row r="2846">
          <cell r="I2846">
            <v>1.0821764625917243</v>
          </cell>
        </row>
        <row r="2847">
          <cell r="I2847">
            <v>1.0278157172410425</v>
          </cell>
        </row>
        <row r="2848">
          <cell r="I2848">
            <v>1.0060788743873457</v>
          </cell>
        </row>
        <row r="2849">
          <cell r="I2849">
            <v>1.0031061974737945</v>
          </cell>
        </row>
        <row r="2850">
          <cell r="I2850">
            <v>0.90885158307168956</v>
          </cell>
        </row>
        <row r="2851">
          <cell r="I2851">
            <v>1.0134542097762806</v>
          </cell>
        </row>
        <row r="2852">
          <cell r="I2852">
            <v>0.98263443519615379</v>
          </cell>
        </row>
        <row r="2853">
          <cell r="I2853">
            <v>1.0490202419028143</v>
          </cell>
        </row>
        <row r="2854">
          <cell r="I2854">
            <v>0.95966411677984942</v>
          </cell>
        </row>
        <row r="2855">
          <cell r="I2855">
            <v>1.0038280057878954</v>
          </cell>
        </row>
        <row r="2856">
          <cell r="I2856">
            <v>0.97713595185994517</v>
          </cell>
        </row>
        <row r="2857">
          <cell r="I2857">
            <v>0.96975101610057768</v>
          </cell>
        </row>
        <row r="2858">
          <cell r="I2858">
            <v>1.0453181201876696</v>
          </cell>
        </row>
        <row r="2859">
          <cell r="I2859">
            <v>0.99025851313020807</v>
          </cell>
        </row>
        <row r="2860">
          <cell r="I2860">
            <v>1.0548271017416513</v>
          </cell>
        </row>
        <row r="2861">
          <cell r="I2861">
            <v>1.0812867446971433</v>
          </cell>
        </row>
        <row r="2862">
          <cell r="I2862">
            <v>0.96894162410011309</v>
          </cell>
        </row>
        <row r="2863">
          <cell r="I2863">
            <v>1.1068408671413366</v>
          </cell>
        </row>
        <row r="2864">
          <cell r="I2864">
            <v>0.94237575319731559</v>
          </cell>
        </row>
        <row r="2865">
          <cell r="I2865">
            <v>1.005324847642779</v>
          </cell>
        </row>
        <row r="2866">
          <cell r="I2866">
            <v>0.94610061405405466</v>
          </cell>
        </row>
        <row r="2867">
          <cell r="I2867">
            <v>0.91288059200796168</v>
          </cell>
        </row>
        <row r="2868">
          <cell r="I2868">
            <v>0.93734572134537841</v>
          </cell>
        </row>
        <row r="2869">
          <cell r="I2869">
            <v>0.90877454894494014</v>
          </cell>
        </row>
        <row r="2870">
          <cell r="I2870">
            <v>1.0778818551458931</v>
          </cell>
        </row>
        <row r="2871">
          <cell r="I2871">
            <v>1.0333947553348197</v>
          </cell>
        </row>
        <row r="2872">
          <cell r="I2872">
            <v>1.059810373219821</v>
          </cell>
        </row>
        <row r="2873">
          <cell r="I2873">
            <v>0.73313346140196056</v>
          </cell>
        </row>
        <row r="2874">
          <cell r="I2874">
            <v>0.77256068371768294</v>
          </cell>
        </row>
        <row r="2875">
          <cell r="I2875">
            <v>0.94569107242323458</v>
          </cell>
        </row>
        <row r="2876">
          <cell r="I2876">
            <v>0.99119759815794461</v>
          </cell>
        </row>
        <row r="2877">
          <cell r="I2877">
            <v>0.95515842854573663</v>
          </cell>
        </row>
        <row r="2878">
          <cell r="I2878">
            <v>0.94648164756039532</v>
          </cell>
        </row>
        <row r="2879">
          <cell r="I2879">
            <v>0.89040241128311182</v>
          </cell>
        </row>
        <row r="2880">
          <cell r="I2880">
            <v>0.9624880576818482</v>
          </cell>
        </row>
        <row r="2881">
          <cell r="I2881">
            <v>1.130917667100154</v>
          </cell>
        </row>
        <row r="2882">
          <cell r="I2882">
            <v>1.1660467190548174</v>
          </cell>
        </row>
        <row r="2883">
          <cell r="I2883">
            <v>1.1245175825884108</v>
          </cell>
        </row>
        <row r="2884">
          <cell r="I2884">
            <v>1.4778925962354008</v>
          </cell>
        </row>
        <row r="2885">
          <cell r="I2885">
            <v>0.91437001998566714</v>
          </cell>
        </row>
        <row r="2886">
          <cell r="I2886">
            <v>0.89315272499776333</v>
          </cell>
        </row>
        <row r="2887">
          <cell r="I2887">
            <v>0.98029026154785193</v>
          </cell>
        </row>
        <row r="2888">
          <cell r="I2888">
            <v>1.0068621774637589</v>
          </cell>
        </row>
        <row r="2889">
          <cell r="I2889">
            <v>0.99953589548575306</v>
          </cell>
        </row>
        <row r="2890">
          <cell r="I2890">
            <v>0.91315839756942074</v>
          </cell>
        </row>
        <row r="2891">
          <cell r="I2891">
            <v>0.97684101366908838</v>
          </cell>
        </row>
        <row r="2892">
          <cell r="I2892">
            <v>1.0274663284214056</v>
          </cell>
        </row>
        <row r="2893">
          <cell r="I2893">
            <v>1.014296248196183</v>
          </cell>
        </row>
        <row r="2894">
          <cell r="I2894">
            <v>1.0973546776687462</v>
          </cell>
        </row>
        <row r="2895">
          <cell r="I2895">
            <v>0.98968777045816902</v>
          </cell>
        </row>
        <row r="2896">
          <cell r="I2896">
            <v>1.1766818005823438</v>
          </cell>
        </row>
        <row r="2897">
          <cell r="I2897">
            <v>0.8768035599391345</v>
          </cell>
        </row>
        <row r="2898">
          <cell r="I2898">
            <v>0.78257059053973566</v>
          </cell>
        </row>
        <row r="2899">
          <cell r="I2899">
            <v>0.89459987934354535</v>
          </cell>
        </row>
        <row r="2900">
          <cell r="I2900">
            <v>0.93082199506415142</v>
          </cell>
        </row>
        <row r="2901">
          <cell r="I2901">
            <v>0.96746621480447392</v>
          </cell>
        </row>
        <row r="2902">
          <cell r="I2902">
            <v>0.91265458886820672</v>
          </cell>
        </row>
        <row r="2903">
          <cell r="I2903">
            <v>1.0433102228043456</v>
          </cell>
        </row>
        <row r="2904">
          <cell r="I2904">
            <v>0.89874664147817018</v>
          </cell>
        </row>
        <row r="2905">
          <cell r="I2905">
            <v>1.095367684691763</v>
          </cell>
        </row>
        <row r="2906">
          <cell r="I2906">
            <v>1.2051719892077322</v>
          </cell>
        </row>
        <row r="2907">
          <cell r="I2907">
            <v>0.94971705869820311</v>
          </cell>
        </row>
        <row r="2908">
          <cell r="I2908">
            <v>1.3129335825143535</v>
          </cell>
        </row>
        <row r="2909">
          <cell r="I2909">
            <v>0.96548575233857648</v>
          </cell>
        </row>
        <row r="2910">
          <cell r="I2910">
            <v>0.84853274858672734</v>
          </cell>
        </row>
        <row r="2911">
          <cell r="I2911">
            <v>0.95667723576079067</v>
          </cell>
        </row>
        <row r="2912">
          <cell r="I2912">
            <v>0.9898174560039823</v>
          </cell>
        </row>
        <row r="2913">
          <cell r="I2913">
            <v>0.99091220506925159</v>
          </cell>
        </row>
        <row r="2914">
          <cell r="I2914">
            <v>0.93772354032279015</v>
          </cell>
        </row>
        <row r="2915">
          <cell r="I2915">
            <v>0.94241305682406407</v>
          </cell>
        </row>
        <row r="2916">
          <cell r="I2916">
            <v>0.98512613896529255</v>
          </cell>
        </row>
        <row r="2917">
          <cell r="I2917">
            <v>0.97883647279166031</v>
          </cell>
        </row>
        <row r="2918">
          <cell r="I2918">
            <v>1.1972227416992578</v>
          </cell>
        </row>
        <row r="2919">
          <cell r="I2919">
            <v>1.0277103082514685</v>
          </cell>
        </row>
        <row r="2920">
          <cell r="I2920">
            <v>1.1405099054253591</v>
          </cell>
        </row>
        <row r="2921">
          <cell r="I2921">
            <v>0.87533245623185663</v>
          </cell>
        </row>
        <row r="2922">
          <cell r="I2922">
            <v>0.87273020413914382</v>
          </cell>
        </row>
        <row r="2923">
          <cell r="I2923">
            <v>0.97509682714226076</v>
          </cell>
        </row>
        <row r="2924">
          <cell r="I2924">
            <v>0.92640394103741042</v>
          </cell>
        </row>
        <row r="2925">
          <cell r="I2925">
            <v>1.0650313756903593</v>
          </cell>
        </row>
        <row r="2926">
          <cell r="I2926">
            <v>0.9282661431579885</v>
          </cell>
        </row>
        <row r="2927">
          <cell r="I2927">
            <v>0.99723036955102173</v>
          </cell>
        </row>
        <row r="2928">
          <cell r="I2928">
            <v>0.95311289220968631</v>
          </cell>
        </row>
        <row r="2929">
          <cell r="I2929">
            <v>1.0200932995582399</v>
          </cell>
        </row>
        <row r="2930">
          <cell r="I2930">
            <v>1.1171621387495745</v>
          </cell>
        </row>
        <row r="2931">
          <cell r="I2931">
            <v>1.1302397895244927</v>
          </cell>
        </row>
        <row r="2932">
          <cell r="I2932">
            <v>1.1267552450210743</v>
          </cell>
        </row>
        <row r="2933">
          <cell r="I2933">
            <v>0.9599556310685774</v>
          </cell>
        </row>
        <row r="2934">
          <cell r="I2934">
            <v>0.85551158234365654</v>
          </cell>
        </row>
        <row r="2935">
          <cell r="I2935">
            <v>0.96699559773993493</v>
          </cell>
        </row>
        <row r="2936">
          <cell r="I2936">
            <v>0.98792399431882194</v>
          </cell>
        </row>
        <row r="2937">
          <cell r="I2937">
            <v>1.0363235675261642</v>
          </cell>
        </row>
        <row r="2938">
          <cell r="I2938">
            <v>0.93705299376305284</v>
          </cell>
        </row>
        <row r="2939">
          <cell r="I2939">
            <v>0.99655125600050309</v>
          </cell>
        </row>
        <row r="2940">
          <cell r="I2940">
            <v>0.98734028504674509</v>
          </cell>
        </row>
        <row r="2941">
          <cell r="I2941">
            <v>1.0066444067265041</v>
          </cell>
        </row>
        <row r="2942">
          <cell r="I2942">
            <v>1.115224817406508</v>
          </cell>
        </row>
        <row r="2943">
          <cell r="I2943">
            <v>0.97975630060512098</v>
          </cell>
        </row>
        <row r="2944">
          <cell r="I2944">
            <v>1.1402586116623341</v>
          </cell>
        </row>
        <row r="2945">
          <cell r="I2945">
            <v>1.0044828193716648</v>
          </cell>
        </row>
        <row r="2946">
          <cell r="I2946">
            <v>0.89815418292434401</v>
          </cell>
        </row>
        <row r="2947">
          <cell r="I2947">
            <v>0.968683401700141</v>
          </cell>
        </row>
        <row r="2948">
          <cell r="I2948">
            <v>1.0064282432614506</v>
          </cell>
        </row>
        <row r="2949">
          <cell r="I2949">
            <v>1.0244523571513948</v>
          </cell>
        </row>
        <row r="2950">
          <cell r="I2950">
            <v>0.94092359462404696</v>
          </cell>
        </row>
        <row r="2951">
          <cell r="I2951">
            <v>1.0047445072276169</v>
          </cell>
        </row>
        <row r="2952">
          <cell r="I2952">
            <v>1.0080992887045885</v>
          </cell>
        </row>
        <row r="2953">
          <cell r="I2953">
            <v>0.9915769931298658</v>
          </cell>
        </row>
        <row r="2954">
          <cell r="I2954">
            <v>1.0604210175054058</v>
          </cell>
        </row>
        <row r="2955">
          <cell r="I2955">
            <v>1.0026453416294525</v>
          </cell>
        </row>
        <row r="2956">
          <cell r="I2956">
            <v>1.0832993758896921</v>
          </cell>
        </row>
        <row r="2957">
          <cell r="I2957">
            <v>1.0186855549828402</v>
          </cell>
        </row>
        <row r="2958">
          <cell r="I2958">
            <v>0.93536715378734092</v>
          </cell>
        </row>
        <row r="2959">
          <cell r="I2959">
            <v>0.9834017198520083</v>
          </cell>
        </row>
        <row r="2960">
          <cell r="I2960">
            <v>1.0031736214482412</v>
          </cell>
        </row>
        <row r="2961">
          <cell r="I2961">
            <v>0.99585050973104705</v>
          </cell>
        </row>
        <row r="2962">
          <cell r="I2962">
            <v>0.95728112663139342</v>
          </cell>
        </row>
        <row r="2963">
          <cell r="I2963">
            <v>1.0194548775923999</v>
          </cell>
        </row>
        <row r="2964">
          <cell r="I2964">
            <v>1.0070530524961081</v>
          </cell>
        </row>
        <row r="2965">
          <cell r="I2965">
            <v>0.96740516577419833</v>
          </cell>
        </row>
        <row r="2966">
          <cell r="I2966">
            <v>1.0680522086888848</v>
          </cell>
        </row>
        <row r="2967">
          <cell r="I2967">
            <v>1.0184957899747575</v>
          </cell>
        </row>
        <row r="2968">
          <cell r="I2968">
            <v>1.029378415449907</v>
          </cell>
        </row>
        <row r="2969">
          <cell r="I2969">
            <v>0.54629140960193356</v>
          </cell>
        </row>
        <row r="2970">
          <cell r="I2970">
            <v>0.77244979041873707</v>
          </cell>
        </row>
        <row r="2971">
          <cell r="I2971">
            <v>0.79105612838000294</v>
          </cell>
        </row>
        <row r="2972">
          <cell r="I2972">
            <v>0.89649409357263199</v>
          </cell>
        </row>
        <row r="2973">
          <cell r="I2973">
            <v>1.1048835617436721</v>
          </cell>
        </row>
        <row r="2974">
          <cell r="I2974">
            <v>0.94005005128626251</v>
          </cell>
        </row>
        <row r="2975">
          <cell r="I2975">
            <v>1.0813913610072132</v>
          </cell>
        </row>
        <row r="2976">
          <cell r="I2976">
            <v>1.0951613748627211</v>
          </cell>
        </row>
        <row r="2977">
          <cell r="I2977">
            <v>1.1072493899335143</v>
          </cell>
        </row>
        <row r="2978">
          <cell r="I2978">
            <v>1.0957596400084004</v>
          </cell>
        </row>
        <row r="2979">
          <cell r="I2979">
            <v>1.3849201668584332</v>
          </cell>
        </row>
        <row r="2980">
          <cell r="I2980">
            <v>1.1326898574289199</v>
          </cell>
        </row>
        <row r="2981">
          <cell r="I2981">
            <v>1.0155248736344802</v>
          </cell>
        </row>
        <row r="2982">
          <cell r="I2982">
            <v>0.90741997798272156</v>
          </cell>
        </row>
        <row r="2983">
          <cell r="I2983">
            <v>0.92616411990983383</v>
          </cell>
        </row>
        <row r="2984">
          <cell r="I2984">
            <v>1.0167160635065071</v>
          </cell>
        </row>
        <row r="2985">
          <cell r="I2985">
            <v>0.93561551397168907</v>
          </cell>
        </row>
        <row r="2986">
          <cell r="I2986">
            <v>0.99684199941508467</v>
          </cell>
        </row>
        <row r="2987">
          <cell r="I2987">
            <v>1.0812527669691021</v>
          </cell>
        </row>
        <row r="2988">
          <cell r="I2988">
            <v>1.0241392566129441</v>
          </cell>
        </row>
        <row r="2989">
          <cell r="I2989">
            <v>0.92110748091308559</v>
          </cell>
        </row>
        <row r="2990">
          <cell r="I2990">
            <v>1.1032975806707443</v>
          </cell>
        </row>
        <row r="2991">
          <cell r="I2991">
            <v>1.0663101065808041</v>
          </cell>
        </row>
        <row r="2992">
          <cell r="I2992">
            <v>1.1506745394523283</v>
          </cell>
        </row>
        <row r="2993">
          <cell r="I2993">
            <v>0.67061700403052726</v>
          </cell>
        </row>
        <row r="2994">
          <cell r="I2994">
            <v>0.69317244484848461</v>
          </cell>
        </row>
        <row r="2995">
          <cell r="I2995">
            <v>0.81754316020159135</v>
          </cell>
        </row>
        <row r="2996">
          <cell r="I2996">
            <v>0.92489035345355219</v>
          </cell>
        </row>
        <row r="2997">
          <cell r="I2997">
            <v>0.9401155568347237</v>
          </cell>
        </row>
        <row r="2998">
          <cell r="I2998">
            <v>0.95600312888251293</v>
          </cell>
        </row>
        <row r="2999">
          <cell r="I2999">
            <v>1.0953055417626816</v>
          </cell>
        </row>
        <row r="3000">
          <cell r="I3000">
            <v>1.0516377576070901</v>
          </cell>
        </row>
        <row r="3001">
          <cell r="I3001">
            <v>1.0499401285536598</v>
          </cell>
        </row>
        <row r="3002">
          <cell r="I3002">
            <v>1.2550092991177417</v>
          </cell>
        </row>
        <row r="3003">
          <cell r="I3003">
            <v>1.2283254909670838</v>
          </cell>
        </row>
        <row r="3004">
          <cell r="I3004">
            <v>1.2437983741243184</v>
          </cell>
        </row>
        <row r="3005">
          <cell r="I3005">
            <v>0.95259242229129881</v>
          </cell>
        </row>
        <row r="3006">
          <cell r="I3006">
            <v>0.87621293647990917</v>
          </cell>
        </row>
        <row r="3007">
          <cell r="I3007">
            <v>0.94043339423572503</v>
          </cell>
        </row>
        <row r="3008">
          <cell r="I3008">
            <v>1.0175918376630648</v>
          </cell>
        </row>
        <row r="3009">
          <cell r="I3009">
            <v>1.0170484415453729</v>
          </cell>
        </row>
        <row r="3010">
          <cell r="I3010">
            <v>0.95953321753236787</v>
          </cell>
        </row>
        <row r="3011">
          <cell r="I3011">
            <v>1.024746720920374</v>
          </cell>
        </row>
        <row r="3012">
          <cell r="I3012">
            <v>1.0249774918089782</v>
          </cell>
        </row>
        <row r="3013">
          <cell r="I3013">
            <v>1.0028483146174829</v>
          </cell>
        </row>
        <row r="3014">
          <cell r="I3014">
            <v>1.0923332663011611</v>
          </cell>
        </row>
        <row r="3015">
          <cell r="I3015">
            <v>1.0181838768645017</v>
          </cell>
        </row>
        <row r="3016">
          <cell r="I3016">
            <v>1.0748819574864643</v>
          </cell>
        </row>
        <row r="3017">
          <cell r="I3017">
            <v>0.90624380057400478</v>
          </cell>
        </row>
        <row r="3018">
          <cell r="I3018">
            <v>0.8444169448803398</v>
          </cell>
        </row>
        <row r="3019">
          <cell r="I3019">
            <v>0.97054130406618233</v>
          </cell>
        </row>
        <row r="3020">
          <cell r="I3020">
            <v>0.97843526683644055</v>
          </cell>
        </row>
        <row r="3021">
          <cell r="I3021">
            <v>1.0017194707258383</v>
          </cell>
        </row>
        <row r="3022">
          <cell r="I3022">
            <v>0.95373036674653233</v>
          </cell>
        </row>
        <row r="3023">
          <cell r="I3023">
            <v>1.0476327951254552</v>
          </cell>
        </row>
        <row r="3024">
          <cell r="I3024">
            <v>1.0367116018147862</v>
          </cell>
        </row>
        <row r="3025">
          <cell r="I3025">
            <v>1.0536112721456778</v>
          </cell>
        </row>
        <row r="3026">
          <cell r="I3026">
            <v>1.1074082722637715</v>
          </cell>
        </row>
        <row r="3027">
          <cell r="I3027">
            <v>1.0188652613731235</v>
          </cell>
        </row>
        <row r="3028">
          <cell r="I3028">
            <v>1.0054880414376204</v>
          </cell>
        </row>
        <row r="3029">
          <cell r="I3029">
            <v>0.94393458720876844</v>
          </cell>
        </row>
        <row r="3030">
          <cell r="I3030">
            <v>0.83042891757517578</v>
          </cell>
        </row>
        <row r="3031">
          <cell r="I3031">
            <v>0.95662849110778703</v>
          </cell>
        </row>
        <row r="3032">
          <cell r="I3032">
            <v>0.92449336368803436</v>
          </cell>
        </row>
        <row r="3033">
          <cell r="I3033">
            <v>1.0836515811414322</v>
          </cell>
        </row>
        <row r="3034">
          <cell r="I3034">
            <v>1.0053264590484385</v>
          </cell>
        </row>
        <row r="3035">
          <cell r="I3035">
            <v>0.95434910469483836</v>
          </cell>
        </row>
        <row r="3036">
          <cell r="I3036">
            <v>0.89884516758528654</v>
          </cell>
        </row>
        <row r="3037">
          <cell r="I3037">
            <v>1.0247148800445167</v>
          </cell>
        </row>
        <row r="3038">
          <cell r="I3038">
            <v>1.1717435547252399</v>
          </cell>
        </row>
        <row r="3039">
          <cell r="I3039">
            <v>1.0126768502096235</v>
          </cell>
        </row>
        <row r="3040">
          <cell r="I3040">
            <v>1.0775386989732265</v>
          </cell>
        </row>
        <row r="3041">
          <cell r="I3041">
            <v>1.0008249911755405</v>
          </cell>
        </row>
        <row r="3042">
          <cell r="I3042">
            <v>0.87289618778605649</v>
          </cell>
        </row>
        <row r="3043">
          <cell r="I3043">
            <v>0.99157650816921372</v>
          </cell>
        </row>
        <row r="3044">
          <cell r="I3044">
            <v>0.99729540756284518</v>
          </cell>
        </row>
        <row r="3045">
          <cell r="I3045">
            <v>1.0492498465344136</v>
          </cell>
        </row>
        <row r="3046">
          <cell r="I3046">
            <v>0.97409867974199893</v>
          </cell>
        </row>
        <row r="3047">
          <cell r="I3047">
            <v>0.99115143739577594</v>
          </cell>
        </row>
        <row r="3048">
          <cell r="I3048">
            <v>0.98941056263317484</v>
          </cell>
        </row>
        <row r="3049">
          <cell r="I3049">
            <v>0.97623199565733443</v>
          </cell>
        </row>
        <row r="3050">
          <cell r="I3050">
            <v>1.1090027971060625</v>
          </cell>
        </row>
        <row r="3051">
          <cell r="I3051">
            <v>0.99254812775838874</v>
          </cell>
        </row>
        <row r="3052">
          <cell r="I3052">
            <v>1.0338447158380706</v>
          </cell>
        </row>
        <row r="3053">
          <cell r="I3053">
            <v>1.0751079427247754</v>
          </cell>
        </row>
        <row r="3054">
          <cell r="I3054">
            <v>0.90770023528298316</v>
          </cell>
        </row>
        <row r="3055">
          <cell r="I3055">
            <v>1.022161265302153</v>
          </cell>
        </row>
        <row r="3056">
          <cell r="I3056">
            <v>0.96909889045857411</v>
          </cell>
        </row>
        <row r="3057">
          <cell r="I3057">
            <v>1.0196806379312966</v>
          </cell>
        </row>
        <row r="3058">
          <cell r="I3058">
            <v>0.94068726081847309</v>
          </cell>
        </row>
        <row r="3059">
          <cell r="I3059">
            <v>0.96841983489303785</v>
          </cell>
        </row>
        <row r="3060">
          <cell r="I3060">
            <v>0.95188544380850926</v>
          </cell>
        </row>
        <row r="3061">
          <cell r="I3061">
            <v>0.98503159091612658</v>
          </cell>
        </row>
        <row r="3062">
          <cell r="I3062">
            <v>1.1146197156015574</v>
          </cell>
        </row>
        <row r="3063">
          <cell r="I3063">
            <v>0.98492225033798608</v>
          </cell>
        </row>
        <row r="3064">
          <cell r="I3064">
            <v>1.0264493169549271</v>
          </cell>
        </row>
        <row r="3065">
          <cell r="I3065">
            <v>0.85210457870448153</v>
          </cell>
        </row>
        <row r="3066">
          <cell r="I3066">
            <v>0.75014143718667448</v>
          </cell>
        </row>
        <row r="3067">
          <cell r="I3067">
            <v>0.9124044884526864</v>
          </cell>
        </row>
        <row r="3068">
          <cell r="I3068">
            <v>0.99801041499170939</v>
          </cell>
        </row>
        <row r="3069">
          <cell r="I3069">
            <v>0.97607950265176457</v>
          </cell>
        </row>
        <row r="3070">
          <cell r="I3070">
            <v>0.93787422744447346</v>
          </cell>
        </row>
        <row r="3071">
          <cell r="I3071">
            <v>0.9287599970274697</v>
          </cell>
        </row>
        <row r="3072">
          <cell r="I3072">
            <v>0.99405345701790693</v>
          </cell>
        </row>
        <row r="3073">
          <cell r="I3073">
            <v>1.0163436556045646</v>
          </cell>
        </row>
        <row r="3074">
          <cell r="I3074">
            <v>1.2315079138257439</v>
          </cell>
        </row>
        <row r="3075">
          <cell r="I3075">
            <v>1.0632976128225597</v>
          </cell>
        </row>
        <row r="3076">
          <cell r="I3076">
            <v>1.3442035689802601</v>
          </cell>
        </row>
        <row r="3077">
          <cell r="I3077">
            <v>0.98953977842199659</v>
          </cell>
        </row>
        <row r="3078">
          <cell r="I3078">
            <v>0.89681469316630535</v>
          </cell>
        </row>
        <row r="3079">
          <cell r="I3079">
            <v>0.9666013990806348</v>
          </cell>
        </row>
        <row r="3080">
          <cell r="I3080">
            <v>0.97492145615965065</v>
          </cell>
        </row>
        <row r="3081">
          <cell r="I3081">
            <v>1.0395220883342577</v>
          </cell>
        </row>
        <row r="3082">
          <cell r="I3082">
            <v>0.98060187524742559</v>
          </cell>
        </row>
        <row r="3083">
          <cell r="I3083">
            <v>0.96935954202423724</v>
          </cell>
        </row>
        <row r="3084">
          <cell r="I3084">
            <v>1.0381404433799921</v>
          </cell>
        </row>
        <row r="3085">
          <cell r="I3085">
            <v>0.96272123753492489</v>
          </cell>
        </row>
        <row r="3086">
          <cell r="I3086">
            <v>1.1298041841277868</v>
          </cell>
        </row>
        <row r="3087">
          <cell r="I3087">
            <v>0.96282139597372751</v>
          </cell>
        </row>
        <row r="3088">
          <cell r="I3088">
            <v>1.0881929171821121</v>
          </cell>
        </row>
        <row r="3089">
          <cell r="I3089">
            <v>0.79911829873103113</v>
          </cell>
        </row>
        <row r="3090">
          <cell r="I3090">
            <v>0.76225875652718433</v>
          </cell>
        </row>
        <row r="3091">
          <cell r="I3091">
            <v>0.88285526573116968</v>
          </cell>
        </row>
        <row r="3092">
          <cell r="I3092">
            <v>0.91198078729708731</v>
          </cell>
        </row>
        <row r="3093">
          <cell r="I3093">
            <v>1.0163272903376512</v>
          </cell>
        </row>
        <row r="3094">
          <cell r="I3094">
            <v>0.98570474379118678</v>
          </cell>
        </row>
        <row r="3095">
          <cell r="I3095">
            <v>1.0442148579261188</v>
          </cell>
        </row>
        <row r="3096">
          <cell r="I3096">
            <v>0.98857521236942258</v>
          </cell>
        </row>
        <row r="3097">
          <cell r="I3097">
            <v>1.0291217754534254</v>
          </cell>
        </row>
        <row r="3098">
          <cell r="I3098">
            <v>1.1725503239902726</v>
          </cell>
        </row>
        <row r="3099">
          <cell r="I3099">
            <v>1.1480602408849296</v>
          </cell>
        </row>
        <row r="3100">
          <cell r="I3100">
            <v>1.1938857575436763</v>
          </cell>
        </row>
        <row r="3101">
          <cell r="I3101">
            <v>0.95689428781792629</v>
          </cell>
        </row>
        <row r="3102">
          <cell r="I3102">
            <v>0.8435504380208384</v>
          </cell>
        </row>
        <row r="3103">
          <cell r="I3103">
            <v>0.96973105126456882</v>
          </cell>
        </row>
        <row r="3104">
          <cell r="I3104">
            <v>0.99752540030405046</v>
          </cell>
        </row>
        <row r="3105">
          <cell r="I3105">
            <v>1.0353748896342663</v>
          </cell>
        </row>
        <row r="3106">
          <cell r="I3106">
            <v>0.96326556015646103</v>
          </cell>
        </row>
        <row r="3107">
          <cell r="I3107">
            <v>0.97021352326561772</v>
          </cell>
        </row>
        <row r="3108">
          <cell r="I3108">
            <v>1.0023573367258456</v>
          </cell>
        </row>
        <row r="3109">
          <cell r="I3109">
            <v>0.98476986069587447</v>
          </cell>
        </row>
        <row r="3110">
          <cell r="I3110">
            <v>1.1481478609687068</v>
          </cell>
        </row>
        <row r="3111">
          <cell r="I3111">
            <v>1.0407975657759736</v>
          </cell>
        </row>
        <row r="3112">
          <cell r="I3112">
            <v>1.0589660771696434</v>
          </cell>
        </row>
        <row r="3113">
          <cell r="I3113">
            <v>0.96754025003857058</v>
          </cell>
        </row>
        <row r="3114">
          <cell r="I3114">
            <v>0.8295013770504005</v>
          </cell>
        </row>
        <row r="3115">
          <cell r="I3115">
            <v>1.0030357616511278</v>
          </cell>
        </row>
        <row r="3116">
          <cell r="I3116">
            <v>0.92093449911684511</v>
          </cell>
        </row>
        <row r="3117">
          <cell r="I3117">
            <v>1.0755152659632445</v>
          </cell>
        </row>
        <row r="3118">
          <cell r="I3118">
            <v>0.97034682399145067</v>
          </cell>
        </row>
        <row r="3119">
          <cell r="I3119">
            <v>0.98405466754850024</v>
          </cell>
        </row>
        <row r="3120">
          <cell r="I3120">
            <v>0.9670751008198637</v>
          </cell>
        </row>
        <row r="3121">
          <cell r="I3121">
            <v>1.0174659370363928</v>
          </cell>
        </row>
        <row r="3122">
          <cell r="I3122">
            <v>1.1827333372381554</v>
          </cell>
        </row>
        <row r="3123">
          <cell r="I3123">
            <v>1.0264695654449212</v>
          </cell>
        </row>
        <row r="3124">
          <cell r="I3124">
            <v>0.98753410805174635</v>
          </cell>
        </row>
        <row r="3125">
          <cell r="I3125">
            <v>1.1443969728219869</v>
          </cell>
        </row>
        <row r="3126">
          <cell r="I3126">
            <v>0.85975732710249764</v>
          </cell>
        </row>
        <row r="3127">
          <cell r="I3127">
            <v>0.91998118259533801</v>
          </cell>
        </row>
        <row r="3128">
          <cell r="I3128">
            <v>0.85061076811680536</v>
          </cell>
        </row>
        <row r="3129">
          <cell r="I3129">
            <v>1.1359671728084881</v>
          </cell>
        </row>
        <row r="3130">
          <cell r="I3130">
            <v>0.90525473953850732</v>
          </cell>
        </row>
        <row r="3131">
          <cell r="I3131">
            <v>0.84507804435343159</v>
          </cell>
        </row>
        <row r="3132">
          <cell r="I3132">
            <v>0.84016149407031382</v>
          </cell>
        </row>
        <row r="3133">
          <cell r="I3133">
            <v>0.77021925867629348</v>
          </cell>
        </row>
        <row r="3134">
          <cell r="I3134">
            <v>1.1675239812866518</v>
          </cell>
        </row>
        <row r="3135">
          <cell r="I3135">
            <v>0.86647122132745213</v>
          </cell>
        </row>
        <row r="3136">
          <cell r="I3136">
            <v>1.0416803408815671</v>
          </cell>
        </row>
        <row r="3137">
          <cell r="I3137">
            <v>1.090061356011536</v>
          </cell>
        </row>
        <row r="3138">
          <cell r="I3138">
            <v>0.92593085754263238</v>
          </cell>
        </row>
        <row r="3139">
          <cell r="I3139">
            <v>1.0060299994332258</v>
          </cell>
        </row>
        <row r="3140">
          <cell r="I3140">
            <v>0.97972437921177291</v>
          </cell>
        </row>
        <row r="3141">
          <cell r="I3141">
            <v>0.94946916735794806</v>
          </cell>
        </row>
        <row r="3142">
          <cell r="I3142">
            <v>1.0103415465301506</v>
          </cell>
        </row>
        <row r="3143">
          <cell r="I3143">
            <v>1.0386999823906988</v>
          </cell>
        </row>
        <row r="3144">
          <cell r="I3144">
            <v>0.99163998770338124</v>
          </cell>
        </row>
        <row r="3145">
          <cell r="I3145">
            <v>0.94181913146774066</v>
          </cell>
        </row>
        <row r="3146">
          <cell r="I3146">
            <v>1.0488615909246799</v>
          </cell>
        </row>
        <row r="3147">
          <cell r="I3147">
            <v>0.95731331698761402</v>
          </cell>
        </row>
        <row r="3148">
          <cell r="I3148">
            <v>1.008001293484617</v>
          </cell>
        </row>
        <row r="3149">
          <cell r="I3149">
            <v>1.090061356011536</v>
          </cell>
        </row>
        <row r="3150">
          <cell r="I3150">
            <v>0.92593085754263238</v>
          </cell>
        </row>
        <row r="3151">
          <cell r="I3151">
            <v>1.0060299994332258</v>
          </cell>
        </row>
        <row r="3152">
          <cell r="I3152">
            <v>0.97972437921177291</v>
          </cell>
        </row>
        <row r="3153">
          <cell r="I3153">
            <v>0.94946916735794806</v>
          </cell>
        </row>
        <row r="3154">
          <cell r="I3154">
            <v>1.0103415465301506</v>
          </cell>
        </row>
        <row r="3155">
          <cell r="I3155">
            <v>1.0386999823906988</v>
          </cell>
        </row>
        <row r="3156">
          <cell r="I3156">
            <v>0.99163998770338124</v>
          </cell>
        </row>
        <row r="3157">
          <cell r="I3157">
            <v>0.94181913146774066</v>
          </cell>
        </row>
        <row r="3158">
          <cell r="I3158">
            <v>1.0488615909246799</v>
          </cell>
        </row>
        <row r="3159">
          <cell r="I3159">
            <v>0.95731331698761402</v>
          </cell>
        </row>
        <row r="3160">
          <cell r="I3160">
            <v>1.008001293484617</v>
          </cell>
        </row>
        <row r="3161">
          <cell r="I3161">
            <v>1.0828808780552088</v>
          </cell>
        </row>
        <row r="3162">
          <cell r="I3162">
            <v>0.90814168484235169</v>
          </cell>
        </row>
        <row r="3163">
          <cell r="I3163">
            <v>1.0029231188488874</v>
          </cell>
        </row>
        <row r="3164">
          <cell r="I3164">
            <v>0.95612245480834235</v>
          </cell>
        </row>
        <row r="3165">
          <cell r="I3165">
            <v>0.98621086639109878</v>
          </cell>
        </row>
        <row r="3166">
          <cell r="I3166">
            <v>0.87590179098201171</v>
          </cell>
        </row>
        <row r="3167">
          <cell r="I3167">
            <v>1.0869275913626373</v>
          </cell>
        </row>
        <row r="3168">
          <cell r="I3168">
            <v>0.91711980688214667</v>
          </cell>
        </row>
        <row r="3169">
          <cell r="I3169">
            <v>0.98221665067801478</v>
          </cell>
        </row>
        <row r="3170">
          <cell r="I3170">
            <v>0.9982471620407305</v>
          </cell>
        </row>
        <row r="3171">
          <cell r="I3171">
            <v>1.0040387175503336</v>
          </cell>
        </row>
        <row r="3172">
          <cell r="I3172">
            <v>1.1578301441181182</v>
          </cell>
        </row>
        <row r="3173">
          <cell r="I3173">
            <v>1.2601359605309526</v>
          </cell>
        </row>
        <row r="3174">
          <cell r="I3174">
            <v>0.85362104495484958</v>
          </cell>
        </row>
        <row r="3175">
          <cell r="I3175">
            <v>0.97538899969968329</v>
          </cell>
        </row>
        <row r="3176">
          <cell r="I3176">
            <v>1.0243949998816919</v>
          </cell>
        </row>
        <row r="3177">
          <cell r="I3177">
            <v>0.83884616301584536</v>
          </cell>
        </row>
        <row r="3178">
          <cell r="I3178">
            <v>0.94360484477734108</v>
          </cell>
        </row>
        <row r="3179">
          <cell r="I3179">
            <v>0.67312851871476687</v>
          </cell>
        </row>
        <row r="3180">
          <cell r="I3180">
            <v>1.3152972280199302</v>
          </cell>
        </row>
        <row r="3181">
          <cell r="I3181">
            <v>0.59989257466918733</v>
          </cell>
        </row>
        <row r="3182">
          <cell r="I3182">
            <v>1.3082557959264505</v>
          </cell>
        </row>
        <row r="3183">
          <cell r="I3183">
            <v>1.3550167526864998</v>
          </cell>
        </row>
        <row r="3184">
          <cell r="I3184">
            <v>1.1721153553389654</v>
          </cell>
        </row>
        <row r="3185">
          <cell r="I3185">
            <v>0.90573930336681696</v>
          </cell>
        </row>
        <row r="3186">
          <cell r="I3186">
            <v>0.97899771504878275</v>
          </cell>
        </row>
        <row r="3187">
          <cell r="I3187">
            <v>0.94753405018914405</v>
          </cell>
        </row>
        <row r="3188">
          <cell r="I3188">
            <v>1.0173852247119595</v>
          </cell>
        </row>
        <row r="3189">
          <cell r="I3189">
            <v>0.99448614239037492</v>
          </cell>
        </row>
        <row r="3190">
          <cell r="I3190">
            <v>0.85489158853598801</v>
          </cell>
        </row>
        <row r="3191">
          <cell r="I3191">
            <v>1.0011758846035779</v>
          </cell>
        </row>
        <row r="3192">
          <cell r="I3192">
            <v>1.0460561223319684</v>
          </cell>
        </row>
        <row r="3193">
          <cell r="I3193">
            <v>0.86430973302826408</v>
          </cell>
        </row>
        <row r="3194">
          <cell r="I3194">
            <v>1.2133364096413428</v>
          </cell>
        </row>
        <row r="3195">
          <cell r="I3195">
            <v>0.82604180730075893</v>
          </cell>
        </row>
        <row r="3196">
          <cell r="I3196">
            <v>1.3092097630027748</v>
          </cell>
        </row>
        <row r="3197">
          <cell r="I3197">
            <v>0.90573930336681696</v>
          </cell>
        </row>
        <row r="3198">
          <cell r="I3198">
            <v>0.97899771504878275</v>
          </cell>
        </row>
        <row r="3199">
          <cell r="I3199">
            <v>0.94753405018914405</v>
          </cell>
        </row>
        <row r="3200">
          <cell r="I3200">
            <v>1.0173852247119595</v>
          </cell>
        </row>
        <row r="3201">
          <cell r="I3201">
            <v>0.99448614239037492</v>
          </cell>
        </row>
        <row r="3202">
          <cell r="I3202">
            <v>0.85489158853598801</v>
          </cell>
        </row>
        <row r="3203">
          <cell r="I3203">
            <v>1.0011758846035779</v>
          </cell>
        </row>
        <row r="3204">
          <cell r="I3204">
            <v>1.0460561223319684</v>
          </cell>
        </row>
        <row r="3205">
          <cell r="I3205">
            <v>0.86430973302826408</v>
          </cell>
        </row>
        <row r="3206">
          <cell r="I3206">
            <v>1.2133364096413428</v>
          </cell>
        </row>
        <row r="3207">
          <cell r="I3207">
            <v>0.82604180730075893</v>
          </cell>
        </row>
        <row r="3208">
          <cell r="I3208">
            <v>1.3092097630027748</v>
          </cell>
        </row>
        <row r="3209">
          <cell r="I3209">
            <v>1.0980996123850406</v>
          </cell>
        </row>
        <row r="3210">
          <cell r="I3210">
            <v>0.88712649574781166</v>
          </cell>
        </row>
        <row r="3211">
          <cell r="I3211">
            <v>1.0127638110590078</v>
          </cell>
        </row>
        <row r="3212">
          <cell r="I3212">
            <v>0.86662613475206474</v>
          </cell>
        </row>
        <row r="3213">
          <cell r="I3213">
            <v>1.072495593703827</v>
          </cell>
        </row>
        <row r="3214">
          <cell r="I3214">
            <v>1.0377965811228713</v>
          </cell>
        </row>
        <row r="3215">
          <cell r="I3215">
            <v>1.3989840241887548</v>
          </cell>
        </row>
        <row r="3216">
          <cell r="I3216">
            <v>0.7044294842132327</v>
          </cell>
        </row>
        <row r="3217">
          <cell r="I3217">
            <v>0.78569077320438785</v>
          </cell>
        </row>
        <row r="3218">
          <cell r="I3218">
            <v>1.0768185355602335</v>
          </cell>
        </row>
        <row r="3219">
          <cell r="I3219">
            <v>0.62759753617123393</v>
          </cell>
        </row>
        <row r="3220">
          <cell r="I3220">
            <v>1.0864594821828208</v>
          </cell>
        </row>
        <row r="3221">
          <cell r="I3221">
            <v>0.98650945841483484</v>
          </cell>
        </row>
        <row r="3222">
          <cell r="I3222">
            <v>0.92936312279403444</v>
          </cell>
        </row>
        <row r="3223">
          <cell r="I3223">
            <v>1.0262654632770374</v>
          </cell>
        </row>
        <row r="3224">
          <cell r="I3224">
            <v>0.87859498720951934</v>
          </cell>
        </row>
        <row r="3225">
          <cell r="I3225">
            <v>1.0351769542651068</v>
          </cell>
        </row>
        <row r="3226">
          <cell r="I3226">
            <v>0.96314974571585876</v>
          </cell>
        </row>
        <row r="3227">
          <cell r="I3227">
            <v>0.943423322609241</v>
          </cell>
        </row>
        <row r="3228">
          <cell r="I3228">
            <v>1.016370324469303</v>
          </cell>
        </row>
        <row r="3229">
          <cell r="I3229">
            <v>0.92413045114520465</v>
          </cell>
        </row>
        <row r="3230">
          <cell r="I3230">
            <v>1.0262137331191556</v>
          </cell>
        </row>
        <row r="3231">
          <cell r="I3231">
            <v>1.0686562771785868</v>
          </cell>
        </row>
        <row r="3232">
          <cell r="I3232">
            <v>1.0256460272115626</v>
          </cell>
        </row>
        <row r="3233">
          <cell r="I3233">
            <v>0.98388267530104878</v>
          </cell>
        </row>
        <row r="3234">
          <cell r="I3234">
            <v>0.74126887753318571</v>
          </cell>
        </row>
        <row r="3235">
          <cell r="I3235">
            <v>0.99787017939931266</v>
          </cell>
        </row>
        <row r="3236">
          <cell r="I3236">
            <v>0.82927201372327941</v>
          </cell>
        </row>
        <row r="3237">
          <cell r="I3237">
            <v>1.044363149817743</v>
          </cell>
        </row>
        <row r="3238">
          <cell r="I3238">
            <v>1.0714120201587001</v>
          </cell>
        </row>
        <row r="3239">
          <cell r="I3239">
            <v>0.90906320430940157</v>
          </cell>
        </row>
        <row r="3240">
          <cell r="I3240">
            <v>0.98667295367865393</v>
          </cell>
        </row>
        <row r="3241">
          <cell r="I3241">
            <v>1.0313560602475154</v>
          </cell>
        </row>
        <row r="3242">
          <cell r="I3242">
            <v>1.1373899458315218</v>
          </cell>
        </row>
        <row r="3243">
          <cell r="I3243">
            <v>1.0922729911876956</v>
          </cell>
        </row>
        <row r="3244">
          <cell r="I3244">
            <v>1.0438063969927878</v>
          </cell>
        </row>
        <row r="3245">
          <cell r="I3245">
            <v>0.8647325787926099</v>
          </cell>
        </row>
        <row r="3246">
          <cell r="I3246">
            <v>0.94257054832009579</v>
          </cell>
        </row>
        <row r="3247">
          <cell r="I3247">
            <v>0.98372822411725069</v>
          </cell>
        </row>
        <row r="3248">
          <cell r="I3248">
            <v>0.88735192963987952</v>
          </cell>
        </row>
        <row r="3249">
          <cell r="I3249">
            <v>1.1094222753337517</v>
          </cell>
        </row>
        <row r="3250">
          <cell r="I3250">
            <v>0.99395490117536212</v>
          </cell>
        </row>
        <row r="3251">
          <cell r="I3251">
            <v>1.0031347491658147</v>
          </cell>
        </row>
        <row r="3252">
          <cell r="I3252">
            <v>0.95944310100847285</v>
          </cell>
        </row>
        <row r="3253">
          <cell r="I3253">
            <v>0.95465751841492619</v>
          </cell>
        </row>
        <row r="3254">
          <cell r="I3254">
            <v>1.0821764625917243</v>
          </cell>
        </row>
        <row r="3255">
          <cell r="I3255">
            <v>1.0278157172410425</v>
          </cell>
        </row>
        <row r="3256">
          <cell r="I3256">
            <v>1.0060788743873457</v>
          </cell>
        </row>
        <row r="3257">
          <cell r="I3257">
            <v>1.0031061974737945</v>
          </cell>
        </row>
        <row r="3258">
          <cell r="I3258">
            <v>0.90885158307168956</v>
          </cell>
        </row>
        <row r="3259">
          <cell r="I3259">
            <v>1.0134542097762806</v>
          </cell>
        </row>
        <row r="3260">
          <cell r="I3260">
            <v>0.98263443519615379</v>
          </cell>
        </row>
        <row r="3261">
          <cell r="I3261">
            <v>1.0490202419028143</v>
          </cell>
        </row>
        <row r="3262">
          <cell r="I3262">
            <v>0.95966411677984942</v>
          </cell>
        </row>
        <row r="3263">
          <cell r="I3263">
            <v>1.0038280057878954</v>
          </cell>
        </row>
        <row r="3264">
          <cell r="I3264">
            <v>0.97713595185994517</v>
          </cell>
        </row>
        <row r="3265">
          <cell r="I3265">
            <v>0.96975101610057768</v>
          </cell>
        </row>
        <row r="3266">
          <cell r="I3266">
            <v>1.0453181201876696</v>
          </cell>
        </row>
        <row r="3267">
          <cell r="I3267">
            <v>0.99025851313020807</v>
          </cell>
        </row>
        <row r="3268">
          <cell r="I3268">
            <v>1.0548271017416513</v>
          </cell>
        </row>
        <row r="3269">
          <cell r="I3269">
            <v>1.0031061974737945</v>
          </cell>
        </row>
        <row r="3270">
          <cell r="I3270">
            <v>0.90885158307168956</v>
          </cell>
        </row>
        <row r="3271">
          <cell r="I3271">
            <v>1.0134542097762806</v>
          </cell>
        </row>
        <row r="3272">
          <cell r="I3272">
            <v>0.98263443519615379</v>
          </cell>
        </row>
        <row r="3273">
          <cell r="I3273">
            <v>1.0490202419028143</v>
          </cell>
        </row>
        <row r="3274">
          <cell r="I3274">
            <v>0.95966411677984942</v>
          </cell>
        </row>
        <row r="3275">
          <cell r="I3275">
            <v>1.0038280057878954</v>
          </cell>
        </row>
        <row r="3276">
          <cell r="I3276">
            <v>0.97713595185994517</v>
          </cell>
        </row>
        <row r="3277">
          <cell r="I3277">
            <v>0.96975101610057768</v>
          </cell>
        </row>
        <row r="3278">
          <cell r="I3278">
            <v>1.0453181201876696</v>
          </cell>
        </row>
        <row r="3279">
          <cell r="I3279">
            <v>0.99025851313020807</v>
          </cell>
        </row>
        <row r="3280">
          <cell r="I3280">
            <v>1.0548271017416513</v>
          </cell>
        </row>
        <row r="3281">
          <cell r="I3281">
            <v>1.0812867446971433</v>
          </cell>
        </row>
        <row r="3282">
          <cell r="I3282">
            <v>0.96894162410011309</v>
          </cell>
        </row>
        <row r="3283">
          <cell r="I3283">
            <v>1.1068408671413366</v>
          </cell>
        </row>
        <row r="3284">
          <cell r="I3284">
            <v>0.94237575319731559</v>
          </cell>
        </row>
        <row r="3285">
          <cell r="I3285">
            <v>1.005324847642779</v>
          </cell>
        </row>
        <row r="3286">
          <cell r="I3286">
            <v>0.94610061405405466</v>
          </cell>
        </row>
        <row r="3287">
          <cell r="I3287">
            <v>0.91288059200796168</v>
          </cell>
        </row>
        <row r="3288">
          <cell r="I3288">
            <v>0.93734572134537841</v>
          </cell>
        </row>
        <row r="3289">
          <cell r="I3289">
            <v>0.90877454894494014</v>
          </cell>
        </row>
        <row r="3290">
          <cell r="I3290">
            <v>1.0778818551458931</v>
          </cell>
        </row>
        <row r="3291">
          <cell r="I3291">
            <v>1.0333947553348197</v>
          </cell>
        </row>
        <row r="3292">
          <cell r="I3292">
            <v>1.059810373219821</v>
          </cell>
        </row>
        <row r="3293">
          <cell r="I3293">
            <v>0.73313346140196056</v>
          </cell>
        </row>
        <row r="3294">
          <cell r="I3294">
            <v>0.77256068371768294</v>
          </cell>
        </row>
        <row r="3295">
          <cell r="I3295">
            <v>0.94569107242323458</v>
          </cell>
        </row>
        <row r="3296">
          <cell r="I3296">
            <v>0.99119759815794461</v>
          </cell>
        </row>
        <row r="3297">
          <cell r="I3297">
            <v>0.95515842854573663</v>
          </cell>
        </row>
        <row r="3298">
          <cell r="I3298">
            <v>0.94648164756039532</v>
          </cell>
        </row>
        <row r="3299">
          <cell r="I3299">
            <v>0.89040241128311182</v>
          </cell>
        </row>
        <row r="3300">
          <cell r="I3300">
            <v>0.9624880576818482</v>
          </cell>
        </row>
        <row r="3301">
          <cell r="I3301">
            <v>1.130917667100154</v>
          </cell>
        </row>
        <row r="3302">
          <cell r="I3302">
            <v>1.1660467190548174</v>
          </cell>
        </row>
        <row r="3303">
          <cell r="I3303">
            <v>1.1245175825884108</v>
          </cell>
        </row>
        <row r="3304">
          <cell r="I3304">
            <v>1.4778925962354008</v>
          </cell>
        </row>
        <row r="3305">
          <cell r="I3305">
            <v>0.91437001998566714</v>
          </cell>
        </row>
        <row r="3306">
          <cell r="I3306">
            <v>0.89315272499776333</v>
          </cell>
        </row>
        <row r="3307">
          <cell r="I3307">
            <v>0.98029026154785193</v>
          </cell>
        </row>
        <row r="3308">
          <cell r="I3308">
            <v>1.0068621774637589</v>
          </cell>
        </row>
        <row r="3309">
          <cell r="I3309">
            <v>0.99953589548575306</v>
          </cell>
        </row>
        <row r="3310">
          <cell r="I3310">
            <v>0.91315839756942074</v>
          </cell>
        </row>
        <row r="3311">
          <cell r="I3311">
            <v>0.97684101366908838</v>
          </cell>
        </row>
        <row r="3312">
          <cell r="I3312">
            <v>1.0274663284214056</v>
          </cell>
        </row>
        <row r="3313">
          <cell r="I3313">
            <v>1.014296248196183</v>
          </cell>
        </row>
        <row r="3314">
          <cell r="I3314">
            <v>1.0973546776687462</v>
          </cell>
        </row>
        <row r="3315">
          <cell r="I3315">
            <v>0.98968777045816902</v>
          </cell>
        </row>
        <row r="3316">
          <cell r="I3316">
            <v>1.1766818005823438</v>
          </cell>
        </row>
        <row r="3317">
          <cell r="I3317">
            <v>0.91437001998566714</v>
          </cell>
        </row>
        <row r="3318">
          <cell r="I3318">
            <v>0.89315272499776333</v>
          </cell>
        </row>
        <row r="3319">
          <cell r="I3319">
            <v>0.98029026154785193</v>
          </cell>
        </row>
        <row r="3320">
          <cell r="I3320">
            <v>1.0068621774637589</v>
          </cell>
        </row>
        <row r="3321">
          <cell r="I3321">
            <v>0.99953589548575306</v>
          </cell>
        </row>
        <row r="3322">
          <cell r="I3322">
            <v>0.91315839756942074</v>
          </cell>
        </row>
        <row r="3323">
          <cell r="I3323">
            <v>0.97684101366908838</v>
          </cell>
        </row>
        <row r="3324">
          <cell r="I3324">
            <v>1.0274663284214056</v>
          </cell>
        </row>
        <row r="3325">
          <cell r="I3325">
            <v>1.014296248196183</v>
          </cell>
        </row>
        <row r="3326">
          <cell r="I3326">
            <v>1.0973546776687462</v>
          </cell>
        </row>
        <row r="3327">
          <cell r="I3327">
            <v>0.98968777045816902</v>
          </cell>
        </row>
        <row r="3328">
          <cell r="I3328">
            <v>1.1766818005823438</v>
          </cell>
        </row>
        <row r="3329">
          <cell r="I3329">
            <v>0.8768035599391345</v>
          </cell>
        </row>
        <row r="3330">
          <cell r="I3330">
            <v>0.78257059053973566</v>
          </cell>
        </row>
        <row r="3331">
          <cell r="I3331">
            <v>0.89459987934354535</v>
          </cell>
        </row>
        <row r="3332">
          <cell r="I3332">
            <v>0.93082199506415142</v>
          </cell>
        </row>
        <row r="3333">
          <cell r="I3333">
            <v>0.96746621480447392</v>
          </cell>
        </row>
        <row r="3334">
          <cell r="I3334">
            <v>0.91265458886820672</v>
          </cell>
        </row>
        <row r="3335">
          <cell r="I3335">
            <v>1.0433102228043456</v>
          </cell>
        </row>
        <row r="3336">
          <cell r="I3336">
            <v>0.89874664147817018</v>
          </cell>
        </row>
        <row r="3337">
          <cell r="I3337">
            <v>1.095367684691763</v>
          </cell>
        </row>
        <row r="3338">
          <cell r="I3338">
            <v>1.2051719892077322</v>
          </cell>
        </row>
        <row r="3339">
          <cell r="I3339">
            <v>0.94971705869820311</v>
          </cell>
        </row>
        <row r="3340">
          <cell r="I3340">
            <v>1.3129335825143535</v>
          </cell>
        </row>
        <row r="3341">
          <cell r="I3341">
            <v>0.96548575233857648</v>
          </cell>
        </row>
        <row r="3342">
          <cell r="I3342">
            <v>0.84853274858672734</v>
          </cell>
        </row>
        <row r="3343">
          <cell r="I3343">
            <v>0.95667723576079067</v>
          </cell>
        </row>
        <row r="3344">
          <cell r="I3344">
            <v>0.9898174560039823</v>
          </cell>
        </row>
        <row r="3345">
          <cell r="I3345">
            <v>0.99091220506925159</v>
          </cell>
        </row>
        <row r="3346">
          <cell r="I3346">
            <v>0.93772354032279015</v>
          </cell>
        </row>
        <row r="3347">
          <cell r="I3347">
            <v>0.94241305682406407</v>
          </cell>
        </row>
        <row r="3348">
          <cell r="I3348">
            <v>0.98512613896529255</v>
          </cell>
        </row>
        <row r="3349">
          <cell r="I3349">
            <v>0.97883647279166031</v>
          </cell>
        </row>
        <row r="3350">
          <cell r="I3350">
            <v>1.1972227416992578</v>
          </cell>
        </row>
        <row r="3351">
          <cell r="I3351">
            <v>1.0277103082514685</v>
          </cell>
        </row>
        <row r="3352">
          <cell r="I3352">
            <v>1.1405099054253591</v>
          </cell>
        </row>
        <row r="3353">
          <cell r="I3353">
            <v>0.87533245623185663</v>
          </cell>
        </row>
        <row r="3354">
          <cell r="I3354">
            <v>0.87273020413914382</v>
          </cell>
        </row>
        <row r="3355">
          <cell r="I3355">
            <v>0.97509682714226076</v>
          </cell>
        </row>
        <row r="3356">
          <cell r="I3356">
            <v>0.92640394103741042</v>
          </cell>
        </row>
        <row r="3357">
          <cell r="I3357">
            <v>1.0650313756903593</v>
          </cell>
        </row>
        <row r="3358">
          <cell r="I3358">
            <v>0.9282661431579885</v>
          </cell>
        </row>
        <row r="3359">
          <cell r="I3359">
            <v>0.99723036955102173</v>
          </cell>
        </row>
        <row r="3360">
          <cell r="I3360">
            <v>0.95311289220968631</v>
          </cell>
        </row>
        <row r="3361">
          <cell r="I3361">
            <v>1.0200932995582399</v>
          </cell>
        </row>
        <row r="3362">
          <cell r="I3362">
            <v>1.1171621387495745</v>
          </cell>
        </row>
        <row r="3363">
          <cell r="I3363">
            <v>1.1302397895244927</v>
          </cell>
        </row>
        <row r="3364">
          <cell r="I3364">
            <v>1.1267552450210743</v>
          </cell>
        </row>
        <row r="3365">
          <cell r="I3365">
            <v>0.9599556310685774</v>
          </cell>
        </row>
        <row r="3366">
          <cell r="I3366">
            <v>0.85551158234365654</v>
          </cell>
        </row>
        <row r="3367">
          <cell r="I3367">
            <v>0.96699559773993493</v>
          </cell>
        </row>
        <row r="3368">
          <cell r="I3368">
            <v>0.98792399431882194</v>
          </cell>
        </row>
        <row r="3369">
          <cell r="I3369">
            <v>1.0363235675261642</v>
          </cell>
        </row>
        <row r="3370">
          <cell r="I3370">
            <v>0.93705299376305284</v>
          </cell>
        </row>
        <row r="3371">
          <cell r="I3371">
            <v>0.99655125600050309</v>
          </cell>
        </row>
        <row r="3372">
          <cell r="I3372">
            <v>0.98734028504674509</v>
          </cell>
        </row>
        <row r="3373">
          <cell r="I3373">
            <v>1.0066444067265041</v>
          </cell>
        </row>
        <row r="3374">
          <cell r="I3374">
            <v>1.115224817406508</v>
          </cell>
        </row>
        <row r="3375">
          <cell r="I3375">
            <v>0.97975630060512098</v>
          </cell>
        </row>
        <row r="3376">
          <cell r="I3376">
            <v>1.1402586116623341</v>
          </cell>
        </row>
        <row r="3377">
          <cell r="I3377">
            <v>1.0044828193716648</v>
          </cell>
        </row>
        <row r="3378">
          <cell r="I3378">
            <v>0.89815418292434401</v>
          </cell>
        </row>
        <row r="3379">
          <cell r="I3379">
            <v>0.968683401700141</v>
          </cell>
        </row>
        <row r="3380">
          <cell r="I3380">
            <v>1.0064282432614506</v>
          </cell>
        </row>
        <row r="3381">
          <cell r="I3381">
            <v>1.0244523571513948</v>
          </cell>
        </row>
        <row r="3382">
          <cell r="I3382">
            <v>0.94092359462404696</v>
          </cell>
        </row>
        <row r="3383">
          <cell r="I3383">
            <v>1.0047445072276169</v>
          </cell>
        </row>
        <row r="3384">
          <cell r="I3384">
            <v>1.0080992887045885</v>
          </cell>
        </row>
        <row r="3385">
          <cell r="I3385">
            <v>0.9915769931298658</v>
          </cell>
        </row>
        <row r="3386">
          <cell r="I3386">
            <v>1.0604210175054058</v>
          </cell>
        </row>
        <row r="3387">
          <cell r="I3387">
            <v>1.0026453416294525</v>
          </cell>
        </row>
        <row r="3388">
          <cell r="I3388">
            <v>1.0832993758896921</v>
          </cell>
        </row>
        <row r="3389">
          <cell r="I3389">
            <v>1.0044828193716648</v>
          </cell>
        </row>
        <row r="3390">
          <cell r="I3390">
            <v>0.89815418292434401</v>
          </cell>
        </row>
        <row r="3391">
          <cell r="I3391">
            <v>0.968683401700141</v>
          </cell>
        </row>
        <row r="3392">
          <cell r="I3392">
            <v>1.0064282432614506</v>
          </cell>
        </row>
        <row r="3393">
          <cell r="I3393">
            <v>1.0244523571513948</v>
          </cell>
        </row>
        <row r="3394">
          <cell r="I3394">
            <v>0.94092359462404696</v>
          </cell>
        </row>
        <row r="3395">
          <cell r="I3395">
            <v>1.0047445072276169</v>
          </cell>
        </row>
        <row r="3396">
          <cell r="I3396">
            <v>1.0080992887045885</v>
          </cell>
        </row>
        <row r="3397">
          <cell r="I3397">
            <v>0.9915769931298658</v>
          </cell>
        </row>
        <row r="3398">
          <cell r="I3398">
            <v>1.0604210175054058</v>
          </cell>
        </row>
        <row r="3399">
          <cell r="I3399">
            <v>1.0026453416294525</v>
          </cell>
        </row>
        <row r="3400">
          <cell r="I3400">
            <v>1.0832993758896921</v>
          </cell>
        </row>
        <row r="3401">
          <cell r="I3401">
            <v>1.0186855549828402</v>
          </cell>
        </row>
        <row r="3402">
          <cell r="I3402">
            <v>0.93536715378734092</v>
          </cell>
        </row>
        <row r="3403">
          <cell r="I3403">
            <v>0.9834017198520083</v>
          </cell>
        </row>
        <row r="3404">
          <cell r="I3404">
            <v>1.0031736214482412</v>
          </cell>
        </row>
        <row r="3405">
          <cell r="I3405">
            <v>0.99585050973104705</v>
          </cell>
        </row>
        <row r="3406">
          <cell r="I3406">
            <v>0.95728112663139342</v>
          </cell>
        </row>
        <row r="3407">
          <cell r="I3407">
            <v>1.0194548775923999</v>
          </cell>
        </row>
        <row r="3408">
          <cell r="I3408">
            <v>1.0070530524961081</v>
          </cell>
        </row>
        <row r="3409">
          <cell r="I3409">
            <v>0.96740516577419833</v>
          </cell>
        </row>
        <row r="3410">
          <cell r="I3410">
            <v>1.0680522086888848</v>
          </cell>
        </row>
        <row r="3411">
          <cell r="I3411">
            <v>1.0184957899747575</v>
          </cell>
        </row>
        <row r="3412">
          <cell r="I3412">
            <v>1.029378415449907</v>
          </cell>
        </row>
        <row r="3413">
          <cell r="I3413">
            <v>0.54629140960193356</v>
          </cell>
        </row>
        <row r="3414">
          <cell r="I3414">
            <v>0.77244979041873707</v>
          </cell>
        </row>
        <row r="3415">
          <cell r="I3415">
            <v>0.79105612838000294</v>
          </cell>
        </row>
        <row r="3416">
          <cell r="I3416">
            <v>0.89649409357263199</v>
          </cell>
        </row>
        <row r="3417">
          <cell r="I3417">
            <v>1.1048835617436721</v>
          </cell>
        </row>
        <row r="3418">
          <cell r="I3418">
            <v>0.94005005128626251</v>
          </cell>
        </row>
        <row r="3419">
          <cell r="I3419">
            <v>1.0813913610072132</v>
          </cell>
        </row>
        <row r="3420">
          <cell r="I3420">
            <v>1.0951613748627211</v>
          </cell>
        </row>
        <row r="3421">
          <cell r="I3421">
            <v>1.1072493899335143</v>
          </cell>
        </row>
        <row r="3422">
          <cell r="I3422">
            <v>1.0957596400084004</v>
          </cell>
        </row>
        <row r="3423">
          <cell r="I3423">
            <v>1.3849201668584332</v>
          </cell>
        </row>
        <row r="3424">
          <cell r="I3424">
            <v>1.1326898574289199</v>
          </cell>
        </row>
        <row r="3425">
          <cell r="I3425">
            <v>1.0155248736344802</v>
          </cell>
        </row>
        <row r="3426">
          <cell r="I3426">
            <v>0.90741997798272156</v>
          </cell>
        </row>
        <row r="3427">
          <cell r="I3427">
            <v>0.92616411990983383</v>
          </cell>
        </row>
        <row r="3428">
          <cell r="I3428">
            <v>1.0167160635065071</v>
          </cell>
        </row>
        <row r="3429">
          <cell r="I3429">
            <v>0.93561551397168907</v>
          </cell>
        </row>
        <row r="3430">
          <cell r="I3430">
            <v>0.99684199941508467</v>
          </cell>
        </row>
        <row r="3431">
          <cell r="I3431">
            <v>1.0812527669691021</v>
          </cell>
        </row>
        <row r="3432">
          <cell r="I3432">
            <v>1.0241392566129441</v>
          </cell>
        </row>
        <row r="3433">
          <cell r="I3433">
            <v>0.92110748091308559</v>
          </cell>
        </row>
        <row r="3434">
          <cell r="I3434">
            <v>1.1032975806707443</v>
          </cell>
        </row>
        <row r="3435">
          <cell r="I3435">
            <v>1.0663101065808041</v>
          </cell>
        </row>
        <row r="3436">
          <cell r="I3436">
            <v>1.1506745394523283</v>
          </cell>
        </row>
        <row r="3437">
          <cell r="I3437">
            <v>1.0155248736344802</v>
          </cell>
        </row>
        <row r="3438">
          <cell r="I3438">
            <v>0.90741997798272156</v>
          </cell>
        </row>
        <row r="3439">
          <cell r="I3439">
            <v>0.92616411990983383</v>
          </cell>
        </row>
        <row r="3440">
          <cell r="I3440">
            <v>1.0167160635065071</v>
          </cell>
        </row>
        <row r="3441">
          <cell r="I3441">
            <v>0.93561551397168907</v>
          </cell>
        </row>
        <row r="3442">
          <cell r="I3442">
            <v>0.99684199941508467</v>
          </cell>
        </row>
        <row r="3443">
          <cell r="I3443">
            <v>1.0812527669691021</v>
          </cell>
        </row>
        <row r="3444">
          <cell r="I3444">
            <v>1.0241392566129441</v>
          </cell>
        </row>
        <row r="3445">
          <cell r="I3445">
            <v>0.92110748091308559</v>
          </cell>
        </row>
        <row r="3446">
          <cell r="I3446">
            <v>1.1032975806707443</v>
          </cell>
        </row>
        <row r="3447">
          <cell r="I3447">
            <v>1.0663101065808041</v>
          </cell>
        </row>
        <row r="3448">
          <cell r="I3448">
            <v>1.1506745394523283</v>
          </cell>
        </row>
        <row r="3449">
          <cell r="I3449">
            <v>0.67061700403052726</v>
          </cell>
        </row>
        <row r="3450">
          <cell r="I3450">
            <v>0.69317244484848461</v>
          </cell>
        </row>
        <row r="3451">
          <cell r="I3451">
            <v>0.81754316020159135</v>
          </cell>
        </row>
        <row r="3452">
          <cell r="I3452">
            <v>0.92489035345355219</v>
          </cell>
        </row>
        <row r="3453">
          <cell r="I3453">
            <v>0.9401155568347237</v>
          </cell>
        </row>
        <row r="3454">
          <cell r="I3454">
            <v>0.95600312888251293</v>
          </cell>
        </row>
        <row r="3455">
          <cell r="I3455">
            <v>1.0953055417626816</v>
          </cell>
        </row>
        <row r="3456">
          <cell r="I3456">
            <v>1.0516377576070901</v>
          </cell>
        </row>
        <row r="3457">
          <cell r="I3457">
            <v>1.0499401285536598</v>
          </cell>
        </row>
        <row r="3458">
          <cell r="I3458">
            <v>1.2550092991177417</v>
          </cell>
        </row>
        <row r="3459">
          <cell r="I3459">
            <v>1.2283254909670838</v>
          </cell>
        </row>
        <row r="3460">
          <cell r="I3460">
            <v>1.2437983741243184</v>
          </cell>
        </row>
        <row r="3461">
          <cell r="I3461">
            <v>0.95259242229129881</v>
          </cell>
        </row>
        <row r="3462">
          <cell r="I3462">
            <v>0.87621293647990917</v>
          </cell>
        </row>
        <row r="3463">
          <cell r="I3463">
            <v>0.94043339423572503</v>
          </cell>
        </row>
        <row r="3464">
          <cell r="I3464">
            <v>1.0175918376630648</v>
          </cell>
        </row>
        <row r="3465">
          <cell r="I3465">
            <v>1.0170484415453729</v>
          </cell>
        </row>
        <row r="3466">
          <cell r="I3466">
            <v>0.95953321753236787</v>
          </cell>
        </row>
        <row r="3467">
          <cell r="I3467">
            <v>1.024746720920374</v>
          </cell>
        </row>
        <row r="3468">
          <cell r="I3468">
            <v>1.0249774918089782</v>
          </cell>
        </row>
        <row r="3469">
          <cell r="I3469">
            <v>1.0028483146174829</v>
          </cell>
        </row>
        <row r="3470">
          <cell r="I3470">
            <v>1.0923332663011611</v>
          </cell>
        </row>
        <row r="3471">
          <cell r="I3471">
            <v>1.0181838768645017</v>
          </cell>
        </row>
        <row r="3472">
          <cell r="I3472">
            <v>1.0748819574864643</v>
          </cell>
        </row>
        <row r="3473">
          <cell r="I3473">
            <v>0.90624380057400478</v>
          </cell>
        </row>
        <row r="3474">
          <cell r="I3474">
            <v>0.8444169448803398</v>
          </cell>
        </row>
        <row r="3475">
          <cell r="I3475">
            <v>0.97054130406618233</v>
          </cell>
        </row>
        <row r="3476">
          <cell r="I3476">
            <v>0.97843526683644055</v>
          </cell>
        </row>
        <row r="3477">
          <cell r="I3477">
            <v>1.0017194707258383</v>
          </cell>
        </row>
        <row r="3478">
          <cell r="I3478">
            <v>0.95373036674653233</v>
          </cell>
        </row>
        <row r="3479">
          <cell r="I3479">
            <v>1.0476327951254552</v>
          </cell>
        </row>
        <row r="3480">
          <cell r="I3480">
            <v>1.0367116018147862</v>
          </cell>
        </row>
        <row r="3481">
          <cell r="I3481">
            <v>1.0536112721456778</v>
          </cell>
        </row>
        <row r="3482">
          <cell r="I3482">
            <v>1.1074082722637715</v>
          </cell>
        </row>
        <row r="3483">
          <cell r="I3483">
            <v>1.0188652613731235</v>
          </cell>
        </row>
        <row r="3484">
          <cell r="I3484">
            <v>1.0054880414376204</v>
          </cell>
        </row>
        <row r="3485">
          <cell r="I3485">
            <v>0.94393458720876844</v>
          </cell>
        </row>
        <row r="3486">
          <cell r="I3486">
            <v>0.83042891757517578</v>
          </cell>
        </row>
        <row r="3487">
          <cell r="I3487">
            <v>0.95662849110778703</v>
          </cell>
        </row>
        <row r="3488">
          <cell r="I3488">
            <v>0.92449336368803436</v>
          </cell>
        </row>
        <row r="3489">
          <cell r="I3489">
            <v>1.0836515811414322</v>
          </cell>
        </row>
        <row r="3490">
          <cell r="I3490">
            <v>1.0053264590484385</v>
          </cell>
        </row>
        <row r="3491">
          <cell r="I3491">
            <v>0.95434910469483836</v>
          </cell>
        </row>
        <row r="3492">
          <cell r="I3492">
            <v>0.89884516758528654</v>
          </cell>
        </row>
        <row r="3493">
          <cell r="I3493">
            <v>1.0247148800445167</v>
          </cell>
        </row>
        <row r="3494">
          <cell r="I3494">
            <v>1.1717435547252399</v>
          </cell>
        </row>
        <row r="3495">
          <cell r="I3495">
            <v>1.0126768502096235</v>
          </cell>
        </row>
        <row r="3496">
          <cell r="I3496">
            <v>1.0775386989732265</v>
          </cell>
        </row>
        <row r="3497">
          <cell r="I3497">
            <v>1.0008249911755405</v>
          </cell>
        </row>
        <row r="3498">
          <cell r="I3498">
            <v>0.87289618778605649</v>
          </cell>
        </row>
        <row r="3499">
          <cell r="I3499">
            <v>0.99157650816921372</v>
          </cell>
        </row>
        <row r="3500">
          <cell r="I3500">
            <v>0.99729540756284518</v>
          </cell>
        </row>
        <row r="3501">
          <cell r="I3501">
            <v>1.0492498465344136</v>
          </cell>
        </row>
        <row r="3502">
          <cell r="I3502">
            <v>0.97409867974199893</v>
          </cell>
        </row>
        <row r="3503">
          <cell r="I3503">
            <v>0.99115143739577594</v>
          </cell>
        </row>
        <row r="3504">
          <cell r="I3504">
            <v>0.98941056263317484</v>
          </cell>
        </row>
        <row r="3505">
          <cell r="I3505">
            <v>0.97623199565733443</v>
          </cell>
        </row>
        <row r="3506">
          <cell r="I3506">
            <v>1.1090027971060625</v>
          </cell>
        </row>
        <row r="3507">
          <cell r="I3507">
            <v>0.99254812775838874</v>
          </cell>
        </row>
        <row r="3508">
          <cell r="I3508">
            <v>1.0338447158380706</v>
          </cell>
        </row>
        <row r="3509">
          <cell r="I3509">
            <v>1.0008249911755405</v>
          </cell>
        </row>
        <row r="3510">
          <cell r="I3510">
            <v>0.87289618778605649</v>
          </cell>
        </row>
        <row r="3511">
          <cell r="I3511">
            <v>0.99157650816921372</v>
          </cell>
        </row>
        <row r="3512">
          <cell r="I3512">
            <v>0.99729540756284518</v>
          </cell>
        </row>
        <row r="3513">
          <cell r="I3513">
            <v>1.0492498465344136</v>
          </cell>
        </row>
        <row r="3514">
          <cell r="I3514">
            <v>0.97409867974199893</v>
          </cell>
        </row>
        <row r="3515">
          <cell r="I3515">
            <v>0.99115143739577594</v>
          </cell>
        </row>
        <row r="3516">
          <cell r="I3516">
            <v>0.98941056263317484</v>
          </cell>
        </row>
        <row r="3517">
          <cell r="I3517">
            <v>0.97623199565733443</v>
          </cell>
        </row>
        <row r="3518">
          <cell r="I3518">
            <v>1.1090027971060625</v>
          </cell>
        </row>
        <row r="3519">
          <cell r="I3519">
            <v>0.99254812775838874</v>
          </cell>
        </row>
        <row r="3520">
          <cell r="I3520">
            <v>1.0338447158380706</v>
          </cell>
        </row>
        <row r="3521">
          <cell r="I3521">
            <v>1.0751079427247754</v>
          </cell>
        </row>
        <row r="3522">
          <cell r="I3522">
            <v>0.90770023528298316</v>
          </cell>
        </row>
        <row r="3523">
          <cell r="I3523">
            <v>1.022161265302153</v>
          </cell>
        </row>
        <row r="3524">
          <cell r="I3524">
            <v>0.96909889045857411</v>
          </cell>
        </row>
        <row r="3525">
          <cell r="I3525">
            <v>1.0196806379312966</v>
          </cell>
        </row>
        <row r="3526">
          <cell r="I3526">
            <v>0.94068726081847309</v>
          </cell>
        </row>
        <row r="3527">
          <cell r="I3527">
            <v>0.96841983489303785</v>
          </cell>
        </row>
        <row r="3528">
          <cell r="I3528">
            <v>0.95188544380850926</v>
          </cell>
        </row>
        <row r="3529">
          <cell r="I3529">
            <v>0.98503159091612658</v>
          </cell>
        </row>
        <row r="3530">
          <cell r="I3530">
            <v>1.1146197156015574</v>
          </cell>
        </row>
        <row r="3531">
          <cell r="I3531">
            <v>0.98492225033798608</v>
          </cell>
        </row>
        <row r="3532">
          <cell r="I3532">
            <v>1.0264493169549271</v>
          </cell>
        </row>
        <row r="3533">
          <cell r="I3533">
            <v>0.85210457870448153</v>
          </cell>
        </row>
        <row r="3534">
          <cell r="I3534">
            <v>0.75014143718667448</v>
          </cell>
        </row>
        <row r="3535">
          <cell r="I3535">
            <v>0.9124044884526864</v>
          </cell>
        </row>
        <row r="3536">
          <cell r="I3536">
            <v>0.99801041499170939</v>
          </cell>
        </row>
        <row r="3537">
          <cell r="I3537">
            <v>0.97607950265176457</v>
          </cell>
        </row>
        <row r="3538">
          <cell r="I3538">
            <v>0.93787422744447346</v>
          </cell>
        </row>
        <row r="3539">
          <cell r="I3539">
            <v>0.9287599970274697</v>
          </cell>
        </row>
        <row r="3540">
          <cell r="I3540">
            <v>0.99405345701790693</v>
          </cell>
        </row>
        <row r="3541">
          <cell r="I3541">
            <v>1.0163436556045646</v>
          </cell>
        </row>
        <row r="3542">
          <cell r="I3542">
            <v>1.2315079138257439</v>
          </cell>
        </row>
        <row r="3543">
          <cell r="I3543">
            <v>1.0632976128225597</v>
          </cell>
        </row>
        <row r="3544">
          <cell r="I3544">
            <v>1.3442035689802601</v>
          </cell>
        </row>
        <row r="3545">
          <cell r="I3545">
            <v>0.98953977842199659</v>
          </cell>
        </row>
        <row r="3546">
          <cell r="I3546">
            <v>0.89681469316630535</v>
          </cell>
        </row>
        <row r="3547">
          <cell r="I3547">
            <v>0.9666013990806348</v>
          </cell>
        </row>
        <row r="3548">
          <cell r="I3548">
            <v>0.97492145615965065</v>
          </cell>
        </row>
        <row r="3549">
          <cell r="I3549">
            <v>1.0395220883342577</v>
          </cell>
        </row>
        <row r="3550">
          <cell r="I3550">
            <v>0.98060187524742559</v>
          </cell>
        </row>
        <row r="3551">
          <cell r="I3551">
            <v>0.96935954202423724</v>
          </cell>
        </row>
        <row r="3552">
          <cell r="I3552">
            <v>1.0381404433799921</v>
          </cell>
        </row>
        <row r="3553">
          <cell r="I3553">
            <v>0.96272123753492489</v>
          </cell>
        </row>
        <row r="3554">
          <cell r="I3554">
            <v>1.1298041841277868</v>
          </cell>
        </row>
        <row r="3555">
          <cell r="I3555">
            <v>0.96282139597372751</v>
          </cell>
        </row>
        <row r="3556">
          <cell r="I3556">
            <v>1.0881929171821121</v>
          </cell>
        </row>
        <row r="3557">
          <cell r="I3557">
            <v>0.98953977842199659</v>
          </cell>
        </row>
        <row r="3558">
          <cell r="I3558">
            <v>0.89681469316630535</v>
          </cell>
        </row>
        <row r="3559">
          <cell r="I3559">
            <v>0.9666013990806348</v>
          </cell>
        </row>
        <row r="3560">
          <cell r="I3560">
            <v>0.97492145615965065</v>
          </cell>
        </row>
        <row r="3561">
          <cell r="I3561">
            <v>1.0395220883342577</v>
          </cell>
        </row>
        <row r="3562">
          <cell r="I3562">
            <v>0.98060187524742559</v>
          </cell>
        </row>
        <row r="3563">
          <cell r="I3563">
            <v>0.96935954202423724</v>
          </cell>
        </row>
        <row r="3564">
          <cell r="I3564">
            <v>1.0381404433799921</v>
          </cell>
        </row>
        <row r="3565">
          <cell r="I3565">
            <v>0.96272123753492489</v>
          </cell>
        </row>
        <row r="3566">
          <cell r="I3566">
            <v>1.1298041841277868</v>
          </cell>
        </row>
        <row r="3567">
          <cell r="I3567">
            <v>0.96282139597372751</v>
          </cell>
        </row>
        <row r="3568">
          <cell r="I3568">
            <v>1.0881929171821121</v>
          </cell>
        </row>
        <row r="3569">
          <cell r="I3569">
            <v>0.79911829873103113</v>
          </cell>
        </row>
        <row r="3570">
          <cell r="I3570">
            <v>0.76225875652718433</v>
          </cell>
        </row>
        <row r="3571">
          <cell r="I3571">
            <v>0.88285526573116968</v>
          </cell>
        </row>
        <row r="3572">
          <cell r="I3572">
            <v>0.91198078729708731</v>
          </cell>
        </row>
        <row r="3573">
          <cell r="I3573">
            <v>1.0163272903376512</v>
          </cell>
        </row>
        <row r="3574">
          <cell r="I3574">
            <v>0.98570474379118678</v>
          </cell>
        </row>
        <row r="3575">
          <cell r="I3575">
            <v>1.0442148579261188</v>
          </cell>
        </row>
        <row r="3576">
          <cell r="I3576">
            <v>0.98857521236942258</v>
          </cell>
        </row>
        <row r="3577">
          <cell r="I3577">
            <v>1.0291217754534254</v>
          </cell>
        </row>
        <row r="3578">
          <cell r="I3578">
            <v>1.1725503239902726</v>
          </cell>
        </row>
        <row r="3579">
          <cell r="I3579">
            <v>1.1480602408849296</v>
          </cell>
        </row>
        <row r="3580">
          <cell r="I3580">
            <v>1.1938857575436763</v>
          </cell>
        </row>
        <row r="3581">
          <cell r="I3581">
            <v>0.95689428781792629</v>
          </cell>
        </row>
        <row r="3582">
          <cell r="I3582">
            <v>0.8435504380208384</v>
          </cell>
        </row>
        <row r="3583">
          <cell r="I3583">
            <v>0.96973105126456882</v>
          </cell>
        </row>
        <row r="3584">
          <cell r="I3584">
            <v>0.99752540030405046</v>
          </cell>
        </row>
        <row r="3585">
          <cell r="I3585">
            <v>1.0353748896342663</v>
          </cell>
        </row>
        <row r="3586">
          <cell r="I3586">
            <v>0.96326556015646103</v>
          </cell>
        </row>
        <row r="3587">
          <cell r="I3587">
            <v>0.97021352326561772</v>
          </cell>
        </row>
        <row r="3588">
          <cell r="I3588">
            <v>1.0023573367258456</v>
          </cell>
        </row>
        <row r="3589">
          <cell r="I3589">
            <v>0.98476986069587447</v>
          </cell>
        </row>
        <row r="3590">
          <cell r="I3590">
            <v>1.1481478609687068</v>
          </cell>
        </row>
        <row r="3591">
          <cell r="I3591">
            <v>1.0407975657759736</v>
          </cell>
        </row>
        <row r="3592">
          <cell r="I3592">
            <v>1.0589660771696434</v>
          </cell>
        </row>
        <row r="3593">
          <cell r="I3593">
            <v>0.96754025003857058</v>
          </cell>
        </row>
        <row r="3594">
          <cell r="I3594">
            <v>0.8295013770504005</v>
          </cell>
        </row>
        <row r="3595">
          <cell r="I3595">
            <v>1.0030357616511278</v>
          </cell>
        </row>
        <row r="3596">
          <cell r="I3596">
            <v>0.92093449911684511</v>
          </cell>
        </row>
        <row r="3597">
          <cell r="I3597">
            <v>1.0755152659632445</v>
          </cell>
        </row>
        <row r="3598">
          <cell r="I3598">
            <v>0.97034682399145067</v>
          </cell>
        </row>
        <row r="3599">
          <cell r="I3599">
            <v>0.98405466754850024</v>
          </cell>
        </row>
        <row r="3600">
          <cell r="I3600">
            <v>0.9670751008198637</v>
          </cell>
        </row>
        <row r="3601">
          <cell r="I3601">
            <v>1.0174659370363928</v>
          </cell>
        </row>
        <row r="3602">
          <cell r="I3602">
            <v>1.1827333372381554</v>
          </cell>
        </row>
        <row r="3603">
          <cell r="I3603">
            <v>1.0264695654449212</v>
          </cell>
        </row>
        <row r="3604">
          <cell r="I3604">
            <v>0.98753410805174635</v>
          </cell>
        </row>
        <row r="3605">
          <cell r="I3605">
            <v>1.1159101479520306</v>
          </cell>
        </row>
        <row r="3606">
          <cell r="I3606">
            <v>1.0853299604845181</v>
          </cell>
        </row>
        <row r="3607">
          <cell r="I3607">
            <v>1.0282577848033236</v>
          </cell>
        </row>
        <row r="3608">
          <cell r="I3608">
            <v>0.9087176649937021</v>
          </cell>
        </row>
        <row r="3609">
          <cell r="I3609">
            <v>1.4060421826891423</v>
          </cell>
        </row>
        <row r="3610">
          <cell r="I3610">
            <v>0.79670082675627496</v>
          </cell>
        </row>
        <row r="3611">
          <cell r="I3611">
            <v>0.86339832905447811</v>
          </cell>
        </row>
        <row r="3612">
          <cell r="I3612">
            <v>1.0913532070631164</v>
          </cell>
        </row>
        <row r="3613">
          <cell r="I3613">
            <v>0.82868909821066061</v>
          </cell>
        </row>
        <row r="3614">
          <cell r="I3614">
            <v>1.0634150136643588</v>
          </cell>
        </row>
        <row r="3615">
          <cell r="I3615">
            <v>1.1457349167334627</v>
          </cell>
        </row>
        <row r="3616">
          <cell r="I3616">
            <v>1.0012358337949312</v>
          </cell>
        </row>
        <row r="3617">
          <cell r="I3617">
            <v>0.83131064687969558</v>
          </cell>
        </row>
        <row r="3618">
          <cell r="I3618">
            <v>0.882818721896932</v>
          </cell>
        </row>
        <row r="3619">
          <cell r="I3619">
            <v>1.0222030394682795</v>
          </cell>
        </row>
        <row r="3620">
          <cell r="I3620">
            <v>0.87466729655358455</v>
          </cell>
        </row>
        <row r="3621">
          <cell r="I3621">
            <v>1.1061761407397295</v>
          </cell>
        </row>
        <row r="3622">
          <cell r="I3622">
            <v>0.84443908079108265</v>
          </cell>
        </row>
        <row r="3623">
          <cell r="I3623">
            <v>0.828686506322308</v>
          </cell>
        </row>
        <row r="3624">
          <cell r="I3624">
            <v>1.0583868761100841</v>
          </cell>
        </row>
        <row r="3625">
          <cell r="I3625">
            <v>1.0593281046616241</v>
          </cell>
        </row>
        <row r="3626">
          <cell r="I3626">
            <v>1.1116218215353142</v>
          </cell>
        </row>
        <row r="3627">
          <cell r="I3627">
            <v>1.0985025604926761</v>
          </cell>
        </row>
        <row r="3628">
          <cell r="I3628">
            <v>1.0807420782028949</v>
          </cell>
        </row>
        <row r="3629">
          <cell r="I3629">
            <v>1.036142071452693</v>
          </cell>
        </row>
        <row r="3630">
          <cell r="I3630">
            <v>0.73434459675841268</v>
          </cell>
        </row>
        <row r="3631">
          <cell r="I3631">
            <v>1.0473257346861837</v>
          </cell>
        </row>
        <row r="3632">
          <cell r="I3632">
            <v>0.96129461691251128</v>
          </cell>
        </row>
        <row r="3633">
          <cell r="I3633">
            <v>0.88599324145061487</v>
          </cell>
        </row>
        <row r="3634">
          <cell r="I3634">
            <v>0.8466185427276478</v>
          </cell>
        </row>
        <row r="3635">
          <cell r="I3635">
            <v>1.1064964644942978</v>
          </cell>
        </row>
        <row r="3636">
          <cell r="I3636">
            <v>0.99441063465447488</v>
          </cell>
        </row>
        <row r="3637">
          <cell r="I3637">
            <v>0.74942261591775894</v>
          </cell>
        </row>
        <row r="3638">
          <cell r="I3638">
            <v>0.92516079811557106</v>
          </cell>
        </row>
        <row r="3639">
          <cell r="I3639">
            <v>1.4056994920627663</v>
          </cell>
        </row>
        <row r="3640">
          <cell r="I3640">
            <v>0.95617068671218974</v>
          </cell>
        </row>
        <row r="3641">
          <cell r="I3641">
            <v>1.1360502912237493</v>
          </cell>
        </row>
        <row r="3642">
          <cell r="I3642">
            <v>0.89650831961677058</v>
          </cell>
        </row>
        <row r="3643">
          <cell r="I3643">
            <v>0.9488263512290791</v>
          </cell>
        </row>
        <row r="3644">
          <cell r="I3644">
            <v>1.0893325006188319</v>
          </cell>
        </row>
        <row r="3645">
          <cell r="I3645">
            <v>0.98425252376740169</v>
          </cell>
        </row>
        <row r="3646">
          <cell r="I3646">
            <v>0.92644796158240006</v>
          </cell>
        </row>
        <row r="3647">
          <cell r="I3647">
            <v>1.0285897947629468</v>
          </cell>
        </row>
        <row r="3648">
          <cell r="I3648">
            <v>0.87152735541475945</v>
          </cell>
        </row>
        <row r="3649">
          <cell r="I3649">
            <v>0.90159059468997915</v>
          </cell>
        </row>
        <row r="3650">
          <cell r="I3650">
            <v>1.154854558465003</v>
          </cell>
        </row>
        <row r="3651">
          <cell r="I3651">
            <v>0.95274366518506548</v>
          </cell>
        </row>
        <row r="3652">
          <cell r="I3652">
            <v>1.1413161271212278</v>
          </cell>
        </row>
        <row r="3653">
          <cell r="I3653">
            <v>0.85976054182393857</v>
          </cell>
        </row>
        <row r="3654">
          <cell r="I3654">
            <v>0.74783088992172786</v>
          </cell>
        </row>
        <row r="3655">
          <cell r="I3655">
            <v>0.94053834517016621</v>
          </cell>
        </row>
        <row r="3656">
          <cell r="I3656">
            <v>0.93874107485827019</v>
          </cell>
        </row>
        <row r="3657">
          <cell r="I3657">
            <v>0.99349615858551454</v>
          </cell>
        </row>
        <row r="3658">
          <cell r="I3658">
            <v>1.0322288711265941</v>
          </cell>
        </row>
        <row r="3659">
          <cell r="I3659">
            <v>1.0335233482099455</v>
          </cell>
        </row>
        <row r="3660">
          <cell r="I3660">
            <v>0.92819320088141555</v>
          </cell>
        </row>
        <row r="3661">
          <cell r="I3661">
            <v>0.92535363506553436</v>
          </cell>
        </row>
        <row r="3662">
          <cell r="I3662">
            <v>1.2589390726620124</v>
          </cell>
        </row>
        <row r="3663">
          <cell r="I3663">
            <v>1.1127442940905619</v>
          </cell>
        </row>
        <row r="3664">
          <cell r="I3664">
            <v>1.2499300822297048</v>
          </cell>
        </row>
        <row r="3665">
          <cell r="I3665">
            <v>0.77561652378678714</v>
          </cell>
        </row>
        <row r="3666">
          <cell r="I3666">
            <v>0.76671503326509671</v>
          </cell>
        </row>
        <row r="3667">
          <cell r="I3667">
            <v>0.76917828307013492</v>
          </cell>
        </row>
        <row r="3668">
          <cell r="I3668">
            <v>0.96767162997518352</v>
          </cell>
        </row>
        <row r="3669">
          <cell r="I3669">
            <v>0.9975862458094662</v>
          </cell>
        </row>
        <row r="3670">
          <cell r="I3670">
            <v>0.93132150571521988</v>
          </cell>
        </row>
        <row r="3671">
          <cell r="I3671">
            <v>1.0345015144526191</v>
          </cell>
        </row>
        <row r="3672">
          <cell r="I3672">
            <v>1.0909570097783376</v>
          </cell>
        </row>
        <row r="3673">
          <cell r="I3673">
            <v>0.97361844578175882</v>
          </cell>
        </row>
        <row r="3674">
          <cell r="I3674">
            <v>1.2257392969900476</v>
          </cell>
        </row>
        <row r="3675">
          <cell r="I3675">
            <v>1.2500492316835963</v>
          </cell>
        </row>
        <row r="3676">
          <cell r="I3676">
            <v>1.2506340128927331</v>
          </cell>
        </row>
        <row r="3677">
          <cell r="I3677">
            <v>0.99307331751755124</v>
          </cell>
        </row>
        <row r="3678">
          <cell r="I3678">
            <v>0.89918020253262365</v>
          </cell>
        </row>
        <row r="3679">
          <cell r="I3679">
            <v>0.88863446227899134</v>
          </cell>
        </row>
        <row r="3680">
          <cell r="I3680">
            <v>1.0964742622837949</v>
          </cell>
        </row>
        <row r="3681">
          <cell r="I3681">
            <v>1.0653072085972051</v>
          </cell>
        </row>
        <row r="3682">
          <cell r="I3682">
            <v>0.9382097873547478</v>
          </cell>
        </row>
        <row r="3683">
          <cell r="I3683">
            <v>1.0444851634345018</v>
          </cell>
        </row>
        <row r="3684">
          <cell r="I3684">
            <v>1.0208766773253768</v>
          </cell>
        </row>
        <row r="3685">
          <cell r="I3685">
            <v>0.9259875116456826</v>
          </cell>
        </row>
        <row r="3686">
          <cell r="I3686">
            <v>1.1508143480690642</v>
          </cell>
        </row>
        <row r="3687">
          <cell r="I3687">
            <v>1.0340647344239722</v>
          </cell>
        </row>
        <row r="3688">
          <cell r="I3688">
            <v>1.0653534944667449</v>
          </cell>
        </row>
        <row r="3689">
          <cell r="I3689">
            <v>0.89824163041928118</v>
          </cell>
        </row>
        <row r="3690">
          <cell r="I3690">
            <v>0.87151910580861969</v>
          </cell>
        </row>
        <row r="3691">
          <cell r="I3691">
            <v>0.91024078156871313</v>
          </cell>
        </row>
        <row r="3692">
          <cell r="I3692">
            <v>1.0093295728694858</v>
          </cell>
        </row>
        <row r="3693">
          <cell r="I3693">
            <v>1.0007220757730022</v>
          </cell>
        </row>
        <row r="3694">
          <cell r="I3694">
            <v>0.9295553659037441</v>
          </cell>
        </row>
        <row r="3695">
          <cell r="I3695">
            <v>1.0655763209196021</v>
          </cell>
        </row>
        <row r="3696">
          <cell r="I3696">
            <v>1.076285679346769</v>
          </cell>
        </row>
        <row r="3697">
          <cell r="I3697">
            <v>1.0004677114083753</v>
          </cell>
        </row>
        <row r="3698">
          <cell r="I3698">
            <v>1.0949928796939588</v>
          </cell>
        </row>
        <row r="3699">
          <cell r="I3699">
            <v>1.0416495474227687</v>
          </cell>
        </row>
        <row r="3700">
          <cell r="I3700">
            <v>1.1356702302872448</v>
          </cell>
        </row>
        <row r="3701">
          <cell r="I3701">
            <v>0.69697762498349436</v>
          </cell>
        </row>
        <row r="3702">
          <cell r="I3702">
            <v>0.76788772532117544</v>
          </cell>
        </row>
        <row r="3703">
          <cell r="I3703">
            <v>0.85580967882307069</v>
          </cell>
        </row>
        <row r="3704">
          <cell r="I3704">
            <v>0.98405481918230842</v>
          </cell>
        </row>
        <row r="3705">
          <cell r="I3705">
            <v>0.97737009949027309</v>
          </cell>
        </row>
        <row r="3706">
          <cell r="I3706">
            <v>0.97208865123654398</v>
          </cell>
        </row>
        <row r="3707">
          <cell r="I3707">
            <v>1.1329815982512428</v>
          </cell>
        </row>
        <row r="3708">
          <cell r="I3708">
            <v>1.1022177323500366</v>
          </cell>
        </row>
        <row r="3709">
          <cell r="I3709">
            <v>1.0279363008946467</v>
          </cell>
        </row>
        <row r="3710">
          <cell r="I3710">
            <v>1.1977936899469794</v>
          </cell>
        </row>
        <row r="3711">
          <cell r="I3711">
            <v>1.0791015143498581</v>
          </cell>
        </row>
        <row r="3712">
          <cell r="I3712">
            <v>1.2345768817974905</v>
          </cell>
        </row>
        <row r="3713">
          <cell r="I3713">
            <v>0.98240714115342709</v>
          </cell>
        </row>
        <row r="3714">
          <cell r="I3714">
            <v>0.92453908708854649</v>
          </cell>
        </row>
        <row r="3715">
          <cell r="I3715">
            <v>1.0319278684104021</v>
          </cell>
        </row>
        <row r="3716">
          <cell r="I3716">
            <v>0.9815981015994043</v>
          </cell>
        </row>
        <row r="3717">
          <cell r="I3717">
            <v>1.0512622545249417</v>
          </cell>
        </row>
        <row r="3718">
          <cell r="I3718">
            <v>0.99480077585923299</v>
          </cell>
        </row>
        <row r="3719">
          <cell r="I3719">
            <v>0.90817343364940706</v>
          </cell>
        </row>
        <row r="3720">
          <cell r="I3720">
            <v>0.92641011907173332</v>
          </cell>
        </row>
        <row r="3721">
          <cell r="I3721">
            <v>0.98165218888316019</v>
          </cell>
        </row>
        <row r="3722">
          <cell r="I3722">
            <v>1.1446603007083467</v>
          </cell>
        </row>
        <row r="3723">
          <cell r="I3723">
            <v>1.0143774925453297</v>
          </cell>
        </row>
        <row r="3724">
          <cell r="I3724">
            <v>1.0362109440632865</v>
          </cell>
        </row>
        <row r="3725">
          <cell r="I3725">
            <v>0.94357691280840206</v>
          </cell>
        </row>
        <row r="3726">
          <cell r="I3726">
            <v>0.78778458140259378</v>
          </cell>
        </row>
        <row r="3727">
          <cell r="I3727">
            <v>0.95581674319920285</v>
          </cell>
        </row>
        <row r="3728">
          <cell r="I3728">
            <v>0.96081793547636052</v>
          </cell>
        </row>
        <row r="3729">
          <cell r="I3729">
            <v>1.0517224429141454</v>
          </cell>
        </row>
        <row r="3730">
          <cell r="I3730">
            <v>0.95143987909512484</v>
          </cell>
        </row>
        <row r="3731">
          <cell r="I3731">
            <v>0.99601307095539471</v>
          </cell>
        </row>
        <row r="3732">
          <cell r="I3732">
            <v>0.95935339860691871</v>
          </cell>
        </row>
        <row r="3733">
          <cell r="I3733">
            <v>0.98622315984526798</v>
          </cell>
        </row>
        <row r="3734">
          <cell r="I3734">
            <v>1.2285571292808475</v>
          </cell>
        </row>
        <row r="3735">
          <cell r="I3735">
            <v>1.0252912139974446</v>
          </cell>
        </row>
        <row r="3736">
          <cell r="I3736">
            <v>1.1201782257111816</v>
          </cell>
        </row>
        <row r="3737">
          <cell r="I3737">
            <v>0.75430531882065199</v>
          </cell>
        </row>
        <row r="3738">
          <cell r="I3738">
            <v>0.70436071897331909</v>
          </cell>
        </row>
        <row r="3739">
          <cell r="I3739">
            <v>0.83066344440259798</v>
          </cell>
        </row>
        <row r="3740">
          <cell r="I3740">
            <v>0.92960035721416434</v>
          </cell>
        </row>
        <row r="3741">
          <cell r="I3741">
            <v>1.0503702159824453</v>
          </cell>
        </row>
        <row r="3742">
          <cell r="I3742">
            <v>0.93932449013017505</v>
          </cell>
        </row>
        <row r="3743">
          <cell r="I3743">
            <v>1.0253700141091038</v>
          </cell>
        </row>
        <row r="3744">
          <cell r="I3744">
            <v>1.0872039285427775</v>
          </cell>
        </row>
        <row r="3745">
          <cell r="I3745">
            <v>1.0167144031056203</v>
          </cell>
        </row>
        <row r="3746">
          <cell r="I3746">
            <v>1.243516130067865</v>
          </cell>
        </row>
        <row r="3747">
          <cell r="I3747">
            <v>1.22864874729949</v>
          </cell>
        </row>
        <row r="3748">
          <cell r="I3748">
            <v>1.1633106107382118</v>
          </cell>
        </row>
        <row r="3749">
          <cell r="I3749">
            <v>1.090061356011536</v>
          </cell>
        </row>
        <row r="3750">
          <cell r="I3750">
            <v>0.92593085754263238</v>
          </cell>
        </row>
        <row r="3751">
          <cell r="I3751">
            <v>1.0060299994332258</v>
          </cell>
        </row>
        <row r="3752">
          <cell r="I3752">
            <v>0.97972437921177291</v>
          </cell>
        </row>
        <row r="3753">
          <cell r="I3753">
            <v>0.94946916735794806</v>
          </cell>
        </row>
        <row r="3754">
          <cell r="I3754">
            <v>1.0103415465301506</v>
          </cell>
        </row>
        <row r="3755">
          <cell r="I3755">
            <v>1.0386999823906988</v>
          </cell>
        </row>
        <row r="3756">
          <cell r="I3756">
            <v>0.99163998770338124</v>
          </cell>
        </row>
        <row r="3757">
          <cell r="I3757">
            <v>0.94181913146774066</v>
          </cell>
        </row>
        <row r="3758">
          <cell r="I3758">
            <v>1.0488615909246799</v>
          </cell>
        </row>
        <row r="3759">
          <cell r="I3759">
            <v>0.95731331698761402</v>
          </cell>
        </row>
        <row r="3760">
          <cell r="I3760">
            <v>1.008001293484617</v>
          </cell>
        </row>
        <row r="3761">
          <cell r="I3761">
            <v>1.0031061974737945</v>
          </cell>
        </row>
        <row r="3762">
          <cell r="I3762">
            <v>0.90885158307168956</v>
          </cell>
        </row>
        <row r="3763">
          <cell r="I3763">
            <v>1.0134542097762806</v>
          </cell>
        </row>
        <row r="3764">
          <cell r="I3764">
            <v>0.98263443519615379</v>
          </cell>
        </row>
        <row r="3765">
          <cell r="I3765">
            <v>1.0490202419028143</v>
          </cell>
        </row>
        <row r="3766">
          <cell r="I3766">
            <v>0.95966411677984942</v>
          </cell>
        </row>
        <row r="3767">
          <cell r="I3767">
            <v>1.0038280057878954</v>
          </cell>
        </row>
        <row r="3768">
          <cell r="I3768">
            <v>0.97713595185994517</v>
          </cell>
        </row>
        <row r="3769">
          <cell r="I3769">
            <v>0.96975101610057768</v>
          </cell>
        </row>
        <row r="3770">
          <cell r="I3770">
            <v>1.0453181201876696</v>
          </cell>
        </row>
        <row r="3771">
          <cell r="I3771">
            <v>0.99025851313020807</v>
          </cell>
        </row>
        <row r="3772">
          <cell r="I3772">
            <v>1.0548271017416513</v>
          </cell>
        </row>
        <row r="3773">
          <cell r="I3773">
            <v>1.0044828193716648</v>
          </cell>
        </row>
        <row r="3774">
          <cell r="I3774">
            <v>0.89815418292434401</v>
          </cell>
        </row>
        <row r="3775">
          <cell r="I3775">
            <v>0.968683401700141</v>
          </cell>
        </row>
        <row r="3776">
          <cell r="I3776">
            <v>1.0064282432614506</v>
          </cell>
        </row>
        <row r="3777">
          <cell r="I3777">
            <v>1.0244523571513948</v>
          </cell>
        </row>
        <row r="3778">
          <cell r="I3778">
            <v>0.94092359462404696</v>
          </cell>
        </row>
        <row r="3779">
          <cell r="I3779">
            <v>1.0047445072276169</v>
          </cell>
        </row>
        <row r="3780">
          <cell r="I3780">
            <v>1.0080992887045885</v>
          </cell>
        </row>
        <row r="3781">
          <cell r="I3781">
            <v>0.9915769931298658</v>
          </cell>
        </row>
        <row r="3782">
          <cell r="I3782">
            <v>1.0604210175054058</v>
          </cell>
        </row>
        <row r="3783">
          <cell r="I3783">
            <v>1.0026453416294525</v>
          </cell>
        </row>
        <row r="3784">
          <cell r="I3784">
            <v>1.0832993758896921</v>
          </cell>
        </row>
        <row r="3785">
          <cell r="I3785">
            <v>1.0008249911755405</v>
          </cell>
        </row>
        <row r="3786">
          <cell r="I3786">
            <v>0.87289618778605649</v>
          </cell>
        </row>
        <row r="3787">
          <cell r="I3787">
            <v>0.99157650816921372</v>
          </cell>
        </row>
        <row r="3788">
          <cell r="I3788">
            <v>0.99729540756284518</v>
          </cell>
        </row>
        <row r="3789">
          <cell r="I3789">
            <v>1.0492498465344136</v>
          </cell>
        </row>
        <row r="3790">
          <cell r="I3790">
            <v>0.97409867974199893</v>
          </cell>
        </row>
        <row r="3791">
          <cell r="I3791">
            <v>0.99115143739577594</v>
          </cell>
        </row>
        <row r="3792">
          <cell r="I3792">
            <v>0.98941056263317484</v>
          </cell>
        </row>
        <row r="3793">
          <cell r="I3793">
            <v>0.97623199565733443</v>
          </cell>
        </row>
        <row r="3794">
          <cell r="I3794">
            <v>1.1090027971060625</v>
          </cell>
        </row>
        <row r="3795">
          <cell r="I3795">
            <v>0.99254812775838874</v>
          </cell>
        </row>
        <row r="3796">
          <cell r="I3796">
            <v>1.0338447158380706</v>
          </cell>
        </row>
        <row r="3797">
          <cell r="I3797">
            <v>0.98650945841483484</v>
          </cell>
        </row>
        <row r="3798">
          <cell r="I3798">
            <v>0.92936312279403444</v>
          </cell>
        </row>
        <row r="3799">
          <cell r="I3799">
            <v>1.0262654632770374</v>
          </cell>
        </row>
        <row r="3800">
          <cell r="I3800">
            <v>0.87859498720951934</v>
          </cell>
        </row>
        <row r="3801">
          <cell r="I3801">
            <v>1.0351769542651068</v>
          </cell>
        </row>
        <row r="3802">
          <cell r="I3802">
            <v>0.96314974571585876</v>
          </cell>
        </row>
        <row r="3803">
          <cell r="I3803">
            <v>0.943423322609241</v>
          </cell>
        </row>
        <row r="3804">
          <cell r="I3804">
            <v>1.016370324469303</v>
          </cell>
        </row>
        <row r="3805">
          <cell r="I3805">
            <v>0.92413045114520465</v>
          </cell>
        </row>
        <row r="3806">
          <cell r="I3806">
            <v>1.0262137331191556</v>
          </cell>
        </row>
        <row r="3807">
          <cell r="I3807">
            <v>1.0686562771785868</v>
          </cell>
        </row>
        <row r="3808">
          <cell r="I3808">
            <v>1.0256460272115626</v>
          </cell>
        </row>
        <row r="3809">
          <cell r="I3809">
            <v>0.96548575233857648</v>
          </cell>
        </row>
        <row r="3810">
          <cell r="I3810">
            <v>0.84853274858672734</v>
          </cell>
        </row>
        <row r="3811">
          <cell r="I3811">
            <v>0.95667723576079067</v>
          </cell>
        </row>
        <row r="3812">
          <cell r="I3812">
            <v>0.9898174560039823</v>
          </cell>
        </row>
        <row r="3813">
          <cell r="I3813">
            <v>0.99091220506925159</v>
          </cell>
        </row>
        <row r="3814">
          <cell r="I3814">
            <v>0.93772354032279015</v>
          </cell>
        </row>
        <row r="3815">
          <cell r="I3815">
            <v>0.94241305682406407</v>
          </cell>
        </row>
        <row r="3816">
          <cell r="I3816">
            <v>0.98512613896529255</v>
          </cell>
        </row>
        <row r="3817">
          <cell r="I3817">
            <v>0.97883647279166031</v>
          </cell>
        </row>
        <row r="3818">
          <cell r="I3818">
            <v>1.1972227416992578</v>
          </cell>
        </row>
        <row r="3819">
          <cell r="I3819">
            <v>1.0277103082514685</v>
          </cell>
        </row>
        <row r="3820">
          <cell r="I3820">
            <v>1.1405099054253591</v>
          </cell>
        </row>
        <row r="3821">
          <cell r="I3821">
            <v>0.95259242229129881</v>
          </cell>
        </row>
        <row r="3822">
          <cell r="I3822">
            <v>0.87621293647990917</v>
          </cell>
        </row>
        <row r="3823">
          <cell r="I3823">
            <v>0.94043339423572503</v>
          </cell>
        </row>
        <row r="3824">
          <cell r="I3824">
            <v>1.0175918376630648</v>
          </cell>
        </row>
        <row r="3825">
          <cell r="I3825">
            <v>1.0170484415453729</v>
          </cell>
        </row>
        <row r="3826">
          <cell r="I3826">
            <v>0.95953321753236787</v>
          </cell>
        </row>
        <row r="3827">
          <cell r="I3827">
            <v>1.024746720920374</v>
          </cell>
        </row>
        <row r="3828">
          <cell r="I3828">
            <v>1.0249774918089782</v>
          </cell>
        </row>
        <row r="3829">
          <cell r="I3829">
            <v>1.0028483146174829</v>
          </cell>
        </row>
        <row r="3830">
          <cell r="I3830">
            <v>1.0923332663011611</v>
          </cell>
        </row>
        <row r="3831">
          <cell r="I3831">
            <v>1.0181838768645017</v>
          </cell>
        </row>
        <row r="3832">
          <cell r="I3832">
            <v>1.0748819574864643</v>
          </cell>
        </row>
        <row r="3833">
          <cell r="I3833">
            <v>0.95689428781792629</v>
          </cell>
        </row>
        <row r="3834">
          <cell r="I3834">
            <v>0.8435504380208384</v>
          </cell>
        </row>
        <row r="3835">
          <cell r="I3835">
            <v>0.96973105126456882</v>
          </cell>
        </row>
        <row r="3836">
          <cell r="I3836">
            <v>0.99752540030405046</v>
          </cell>
        </row>
        <row r="3837">
          <cell r="I3837">
            <v>1.0353748896342663</v>
          </cell>
        </row>
        <row r="3838">
          <cell r="I3838">
            <v>0.96326556015646103</v>
          </cell>
        </row>
        <row r="3839">
          <cell r="I3839">
            <v>0.97021352326561772</v>
          </cell>
        </row>
        <row r="3840">
          <cell r="I3840">
            <v>1.0023573367258456</v>
          </cell>
        </row>
        <row r="3841">
          <cell r="I3841">
            <v>0.98476986069587447</v>
          </cell>
        </row>
        <row r="3842">
          <cell r="I3842">
            <v>1.1481478609687068</v>
          </cell>
        </row>
        <row r="3843">
          <cell r="I3843">
            <v>1.0407975657759736</v>
          </cell>
        </row>
        <row r="3844">
          <cell r="I3844">
            <v>1.0589660771696434</v>
          </cell>
        </row>
        <row r="3845">
          <cell r="I3845">
            <v>1.1159101479520306</v>
          </cell>
        </row>
        <row r="3846">
          <cell r="I3846">
            <v>1.0853299604845181</v>
          </cell>
        </row>
        <row r="3847">
          <cell r="I3847">
            <v>1.0282577848033236</v>
          </cell>
        </row>
        <row r="3848">
          <cell r="I3848">
            <v>0.9087176649937021</v>
          </cell>
        </row>
        <row r="3849">
          <cell r="I3849">
            <v>1.4060421826891423</v>
          </cell>
        </row>
        <row r="3850">
          <cell r="I3850">
            <v>0.79670082675627496</v>
          </cell>
        </row>
        <row r="3851">
          <cell r="I3851">
            <v>0.86339832905447811</v>
          </cell>
        </row>
        <row r="3852">
          <cell r="I3852">
            <v>1.0913532070631164</v>
          </cell>
        </row>
        <row r="3853">
          <cell r="I3853">
            <v>0.82868909821066061</v>
          </cell>
        </row>
        <row r="3854">
          <cell r="I3854">
            <v>1.0634150136643588</v>
          </cell>
        </row>
        <row r="3855">
          <cell r="I3855">
            <v>1.1457349167334627</v>
          </cell>
        </row>
        <row r="3856">
          <cell r="I3856">
            <v>1.0012358337949312</v>
          </cell>
        </row>
        <row r="3857">
          <cell r="I3857">
            <v>1.1360502912237493</v>
          </cell>
        </row>
        <row r="3858">
          <cell r="I3858">
            <v>0.89650831961677058</v>
          </cell>
        </row>
        <row r="3859">
          <cell r="I3859">
            <v>0.9488263512290791</v>
          </cell>
        </row>
        <row r="3860">
          <cell r="I3860">
            <v>1.0893325006188319</v>
          </cell>
        </row>
        <row r="3861">
          <cell r="I3861">
            <v>0.98425252376740169</v>
          </cell>
        </row>
        <row r="3862">
          <cell r="I3862">
            <v>0.92644796158240006</v>
          </cell>
        </row>
        <row r="3863">
          <cell r="I3863">
            <v>1.0285897947629468</v>
          </cell>
        </row>
        <row r="3864">
          <cell r="I3864">
            <v>0.87152735541475945</v>
          </cell>
        </row>
        <row r="3865">
          <cell r="I3865">
            <v>0.90159059468997915</v>
          </cell>
        </row>
        <row r="3866">
          <cell r="I3866">
            <v>1.154854558465003</v>
          </cell>
        </row>
        <row r="3867">
          <cell r="I3867">
            <v>0.95274366518506548</v>
          </cell>
        </row>
        <row r="3868">
          <cell r="I3868">
            <v>1.1413161271212278</v>
          </cell>
        </row>
        <row r="3869">
          <cell r="I3869">
            <v>0.99307331751755124</v>
          </cell>
        </row>
        <row r="3870">
          <cell r="I3870">
            <v>0.89918020253262365</v>
          </cell>
        </row>
        <row r="3871">
          <cell r="I3871">
            <v>0.88863446227899134</v>
          </cell>
        </row>
        <row r="3872">
          <cell r="I3872">
            <v>1.0964742622837949</v>
          </cell>
        </row>
        <row r="3873">
          <cell r="I3873">
            <v>1.0653072085972051</v>
          </cell>
        </row>
        <row r="3874">
          <cell r="I3874">
            <v>0.9382097873547478</v>
          </cell>
        </row>
        <row r="3875">
          <cell r="I3875">
            <v>1.0444851634345018</v>
          </cell>
        </row>
        <row r="3876">
          <cell r="I3876">
            <v>1.0208766773253768</v>
          </cell>
        </row>
        <row r="3877">
          <cell r="I3877">
            <v>0.9259875116456826</v>
          </cell>
        </row>
        <row r="3878">
          <cell r="I3878">
            <v>1.1508143480690642</v>
          </cell>
        </row>
        <row r="3879">
          <cell r="I3879">
            <v>1.0340647344239722</v>
          </cell>
        </row>
        <row r="3880">
          <cell r="I3880">
            <v>1.0653534944667449</v>
          </cell>
        </row>
        <row r="3881">
          <cell r="I3881">
            <v>0.98240714115342709</v>
          </cell>
        </row>
        <row r="3882">
          <cell r="I3882">
            <v>0.92453908708854649</v>
          </cell>
        </row>
        <row r="3883">
          <cell r="I3883">
            <v>1.0319278684104021</v>
          </cell>
        </row>
        <row r="3884">
          <cell r="I3884">
            <v>0.9815981015994043</v>
          </cell>
        </row>
        <row r="3885">
          <cell r="I3885">
            <v>1.0512622545249417</v>
          </cell>
        </row>
        <row r="3886">
          <cell r="I3886">
            <v>0.99480077585923299</v>
          </cell>
        </row>
        <row r="3887">
          <cell r="I3887">
            <v>0.90817343364940706</v>
          </cell>
        </row>
        <row r="3888">
          <cell r="I3888">
            <v>0.92641011907173332</v>
          </cell>
        </row>
        <row r="3889">
          <cell r="I3889">
            <v>0.98165218888316019</v>
          </cell>
        </row>
        <row r="3890">
          <cell r="I3890">
            <v>1.1446603007083467</v>
          </cell>
        </row>
        <row r="3891">
          <cell r="I3891">
            <v>1.0143774925453297</v>
          </cell>
        </row>
        <row r="3892">
          <cell r="I3892">
            <v>1.0362109440632865</v>
          </cell>
        </row>
        <row r="3893">
          <cell r="I3893">
            <v>1.1159101479520306</v>
          </cell>
        </row>
        <row r="3894">
          <cell r="I3894">
            <v>1.0853299604845181</v>
          </cell>
        </row>
        <row r="3895">
          <cell r="I3895">
            <v>1.0282577848033236</v>
          </cell>
        </row>
        <row r="3896">
          <cell r="I3896">
            <v>0.9087176649937021</v>
          </cell>
        </row>
        <row r="3897">
          <cell r="I3897">
            <v>1.4060421826891423</v>
          </cell>
        </row>
        <row r="3898">
          <cell r="I3898">
            <v>0.79670082675627496</v>
          </cell>
        </row>
        <row r="3899">
          <cell r="I3899">
            <v>0.86339832905447811</v>
          </cell>
        </row>
        <row r="3900">
          <cell r="I3900">
            <v>1.0913532070631164</v>
          </cell>
        </row>
        <row r="3901">
          <cell r="I3901">
            <v>0.82868909821066061</v>
          </cell>
        </row>
        <row r="3902">
          <cell r="I3902">
            <v>1.0634150136643588</v>
          </cell>
        </row>
        <row r="3903">
          <cell r="I3903">
            <v>1.1457349167334627</v>
          </cell>
        </row>
        <row r="3904">
          <cell r="I3904">
            <v>1.0012358337949312</v>
          </cell>
        </row>
        <row r="3905">
          <cell r="I3905">
            <v>1.1360502912237493</v>
          </cell>
        </row>
        <row r="3906">
          <cell r="I3906">
            <v>0.89650831961677058</v>
          </cell>
        </row>
        <row r="3907">
          <cell r="I3907">
            <v>0.9488263512290791</v>
          </cell>
        </row>
        <row r="3908">
          <cell r="I3908">
            <v>1.0893325006188319</v>
          </cell>
        </row>
        <row r="3909">
          <cell r="I3909">
            <v>0.98425252376740169</v>
          </cell>
        </row>
        <row r="3910">
          <cell r="I3910">
            <v>0.92644796158240006</v>
          </cell>
        </row>
        <row r="3911">
          <cell r="I3911">
            <v>1.0285897947629468</v>
          </cell>
        </row>
        <row r="3912">
          <cell r="I3912">
            <v>0.87152735541475945</v>
          </cell>
        </row>
        <row r="3913">
          <cell r="I3913">
            <v>0.90159059468997915</v>
          </cell>
        </row>
        <row r="3914">
          <cell r="I3914">
            <v>1.154854558465003</v>
          </cell>
        </row>
        <row r="3915">
          <cell r="I3915">
            <v>0.95274366518506548</v>
          </cell>
        </row>
        <row r="3916">
          <cell r="I3916">
            <v>1.1413161271212278</v>
          </cell>
        </row>
        <row r="3917">
          <cell r="I3917">
            <v>0.99307331751755124</v>
          </cell>
        </row>
        <row r="3918">
          <cell r="I3918">
            <v>0.89918020253262365</v>
          </cell>
        </row>
        <row r="3919">
          <cell r="I3919">
            <v>0.88863446227899134</v>
          </cell>
        </row>
        <row r="3920">
          <cell r="I3920">
            <v>1.0964742622837949</v>
          </cell>
        </row>
        <row r="3921">
          <cell r="I3921">
            <v>1.0653072085972051</v>
          </cell>
        </row>
        <row r="3922">
          <cell r="I3922">
            <v>0.9382097873547478</v>
          </cell>
        </row>
        <row r="3923">
          <cell r="I3923">
            <v>1.0444851634345018</v>
          </cell>
        </row>
        <row r="3924">
          <cell r="I3924">
            <v>1.0208766773253768</v>
          </cell>
        </row>
        <row r="3925">
          <cell r="I3925">
            <v>0.9259875116456826</v>
          </cell>
        </row>
        <row r="3926">
          <cell r="I3926">
            <v>1.1508143480690642</v>
          </cell>
        </row>
        <row r="3927">
          <cell r="I3927">
            <v>1.0340647344239722</v>
          </cell>
        </row>
        <row r="3928">
          <cell r="I3928">
            <v>1.0653534944667449</v>
          </cell>
        </row>
        <row r="3929">
          <cell r="I3929">
            <v>0.98240714115342709</v>
          </cell>
        </row>
        <row r="3930">
          <cell r="I3930">
            <v>0.92453908708854649</v>
          </cell>
        </row>
        <row r="3931">
          <cell r="I3931">
            <v>1.0319278684104021</v>
          </cell>
        </row>
        <row r="3932">
          <cell r="I3932">
            <v>0.9815981015994043</v>
          </cell>
        </row>
        <row r="3933">
          <cell r="I3933">
            <v>1.0512622545249417</v>
          </cell>
        </row>
        <row r="3934">
          <cell r="I3934">
            <v>0.99480077585923299</v>
          </cell>
        </row>
        <row r="3935">
          <cell r="I3935">
            <v>0.90817343364940706</v>
          </cell>
        </row>
        <row r="3936">
          <cell r="I3936">
            <v>0.92641011907173332</v>
          </cell>
        </row>
        <row r="3937">
          <cell r="I3937">
            <v>0.98165218888316019</v>
          </cell>
        </row>
        <row r="3938">
          <cell r="I3938">
            <v>1.1446603007083467</v>
          </cell>
        </row>
        <row r="3939">
          <cell r="I3939">
            <v>1.0143774925453297</v>
          </cell>
        </row>
        <row r="3940">
          <cell r="I3940">
            <v>1.0362109440632865</v>
          </cell>
        </row>
        <row r="3941">
          <cell r="I3941">
            <v>1.1159101479520306</v>
          </cell>
        </row>
        <row r="3942">
          <cell r="I3942">
            <v>1.0853299604845181</v>
          </cell>
        </row>
        <row r="3943">
          <cell r="I3943">
            <v>1.0282577848033236</v>
          </cell>
        </row>
        <row r="3944">
          <cell r="I3944">
            <v>0.9087176649937021</v>
          </cell>
        </row>
        <row r="3945">
          <cell r="I3945">
            <v>1.4060421826891423</v>
          </cell>
        </row>
        <row r="3946">
          <cell r="I3946">
            <v>0.79670082675627496</v>
          </cell>
        </row>
        <row r="3947">
          <cell r="I3947">
            <v>0.86339832905447811</v>
          </cell>
        </row>
        <row r="3948">
          <cell r="I3948">
            <v>1.0913532070631164</v>
          </cell>
        </row>
        <row r="3949">
          <cell r="I3949">
            <v>0.82868909821066061</v>
          </cell>
        </row>
        <row r="3950">
          <cell r="I3950">
            <v>1.0634150136643588</v>
          </cell>
        </row>
        <row r="3951">
          <cell r="I3951">
            <v>1.1457349167334627</v>
          </cell>
        </row>
        <row r="3952">
          <cell r="I3952">
            <v>1.0012358337949312</v>
          </cell>
        </row>
        <row r="3953">
          <cell r="I3953">
            <v>1.1360502912237493</v>
          </cell>
        </row>
        <row r="3954">
          <cell r="I3954">
            <v>0.89650831961677058</v>
          </cell>
        </row>
        <row r="3955">
          <cell r="I3955">
            <v>0.9488263512290791</v>
          </cell>
        </row>
        <row r="3956">
          <cell r="I3956">
            <v>1.0893325006188319</v>
          </cell>
        </row>
        <row r="3957">
          <cell r="I3957">
            <v>0.98425252376740169</v>
          </cell>
        </row>
        <row r="3958">
          <cell r="I3958">
            <v>0.92644796158240006</v>
          </cell>
        </row>
        <row r="3959">
          <cell r="I3959">
            <v>1.0285897947629468</v>
          </cell>
        </row>
        <row r="3960">
          <cell r="I3960">
            <v>0.87152735541475945</v>
          </cell>
        </row>
        <row r="3961">
          <cell r="I3961">
            <v>0.90159059468997915</v>
          </cell>
        </row>
        <row r="3962">
          <cell r="I3962">
            <v>1.154854558465003</v>
          </cell>
        </row>
        <row r="3963">
          <cell r="I3963">
            <v>0.95274366518506548</v>
          </cell>
        </row>
        <row r="3964">
          <cell r="I3964">
            <v>1.1413161271212278</v>
          </cell>
        </row>
        <row r="3965">
          <cell r="I3965">
            <v>0.99307331751755124</v>
          </cell>
        </row>
        <row r="3966">
          <cell r="I3966">
            <v>0.89918020253262365</v>
          </cell>
        </row>
        <row r="3967">
          <cell r="I3967">
            <v>0.88863446227899134</v>
          </cell>
        </row>
        <row r="3968">
          <cell r="I3968">
            <v>1.0964742622837949</v>
          </cell>
        </row>
        <row r="3969">
          <cell r="I3969">
            <v>1.0653072085972051</v>
          </cell>
        </row>
        <row r="3970">
          <cell r="I3970">
            <v>0.9382097873547478</v>
          </cell>
        </row>
        <row r="3971">
          <cell r="I3971">
            <v>1.0444851634345018</v>
          </cell>
        </row>
        <row r="3972">
          <cell r="I3972">
            <v>1.0208766773253768</v>
          </cell>
        </row>
        <row r="3973">
          <cell r="I3973">
            <v>0.9259875116456826</v>
          </cell>
        </row>
        <row r="3974">
          <cell r="I3974">
            <v>1.1508143480690642</v>
          </cell>
        </row>
        <row r="3975">
          <cell r="I3975">
            <v>1.0340647344239722</v>
          </cell>
        </row>
        <row r="3976">
          <cell r="I3976">
            <v>1.0653534944667449</v>
          </cell>
        </row>
        <row r="3977">
          <cell r="I3977">
            <v>0.98240714115342709</v>
          </cell>
        </row>
        <row r="3978">
          <cell r="I3978">
            <v>0.92453908708854649</v>
          </cell>
        </row>
        <row r="3979">
          <cell r="I3979">
            <v>1.0319278684104021</v>
          </cell>
        </row>
        <row r="3980">
          <cell r="I3980">
            <v>0.9815981015994043</v>
          </cell>
        </row>
        <row r="3981">
          <cell r="I3981">
            <v>1.0512622545249417</v>
          </cell>
        </row>
        <row r="3982">
          <cell r="I3982">
            <v>0.99480077585923299</v>
          </cell>
        </row>
        <row r="3983">
          <cell r="I3983">
            <v>0.90817343364940706</v>
          </cell>
        </row>
        <row r="3984">
          <cell r="I3984">
            <v>0.92641011907173332</v>
          </cell>
        </row>
        <row r="3985">
          <cell r="I3985">
            <v>0.98165218888316019</v>
          </cell>
        </row>
        <row r="3986">
          <cell r="I3986">
            <v>1.1446603007083467</v>
          </cell>
        </row>
        <row r="3987">
          <cell r="I3987">
            <v>1.0143774925453297</v>
          </cell>
        </row>
        <row r="3988">
          <cell r="I3988">
            <v>1.0362109440632865</v>
          </cell>
        </row>
        <row r="3989">
          <cell r="I3989">
            <v>1.0980996123850406</v>
          </cell>
        </row>
        <row r="3990">
          <cell r="I3990">
            <v>0.88712649574781166</v>
          </cell>
        </row>
        <row r="3991">
          <cell r="I3991">
            <v>1.0127638110590078</v>
          </cell>
        </row>
        <row r="3992">
          <cell r="I3992">
            <v>0.86662613475206474</v>
          </cell>
        </row>
        <row r="3993">
          <cell r="I3993">
            <v>1.072495593703827</v>
          </cell>
        </row>
        <row r="3994">
          <cell r="I3994">
            <v>1.0377965811228713</v>
          </cell>
        </row>
        <row r="3995">
          <cell r="I3995">
            <v>1.3989840241887548</v>
          </cell>
        </row>
        <row r="3996">
          <cell r="I3996">
            <v>0.7044294842132327</v>
          </cell>
        </row>
        <row r="3997">
          <cell r="I3997">
            <v>0.78569077320438785</v>
          </cell>
        </row>
        <row r="3998">
          <cell r="I3998">
            <v>1.0768185355602335</v>
          </cell>
        </row>
        <row r="3999">
          <cell r="I3999">
            <v>0.62759753617123393</v>
          </cell>
        </row>
        <row r="4000">
          <cell r="I4000">
            <v>1.0864594821828208</v>
          </cell>
        </row>
        <row r="4001">
          <cell r="I4001">
            <v>0.98650945841483484</v>
          </cell>
        </row>
        <row r="4002">
          <cell r="I4002">
            <v>0.92936312279403444</v>
          </cell>
        </row>
        <row r="4003">
          <cell r="I4003">
            <v>1.0262654632770374</v>
          </cell>
        </row>
        <row r="4004">
          <cell r="I4004">
            <v>0.87859498720951934</v>
          </cell>
        </row>
        <row r="4005">
          <cell r="I4005">
            <v>1.0351769542651068</v>
          </cell>
        </row>
        <row r="4006">
          <cell r="I4006">
            <v>0.96314974571585876</v>
          </cell>
        </row>
        <row r="4007">
          <cell r="I4007">
            <v>0.943423322609241</v>
          </cell>
        </row>
        <row r="4008">
          <cell r="I4008">
            <v>1.016370324469303</v>
          </cell>
        </row>
        <row r="4009">
          <cell r="I4009">
            <v>0.92413045114520465</v>
          </cell>
        </row>
        <row r="4010">
          <cell r="I4010">
            <v>1.0262137331191556</v>
          </cell>
        </row>
        <row r="4011">
          <cell r="I4011">
            <v>1.0686562771785868</v>
          </cell>
        </row>
        <row r="4012">
          <cell r="I4012">
            <v>1.0256460272115626</v>
          </cell>
        </row>
        <row r="4013">
          <cell r="I4013">
            <v>0.98388267530104878</v>
          </cell>
        </row>
        <row r="4014">
          <cell r="I4014">
            <v>0.74126887753318571</v>
          </cell>
        </row>
        <row r="4015">
          <cell r="I4015">
            <v>0.99787017939931266</v>
          </cell>
        </row>
        <row r="4016">
          <cell r="I4016">
            <v>0.82927201372327941</v>
          </cell>
        </row>
        <row r="4017">
          <cell r="I4017">
            <v>1.044363149817743</v>
          </cell>
        </row>
        <row r="4018">
          <cell r="I4018">
            <v>1.0714120201587001</v>
          </cell>
        </row>
        <row r="4019">
          <cell r="I4019">
            <v>0.90906320430940157</v>
          </cell>
        </row>
        <row r="4020">
          <cell r="I4020">
            <v>0.98667295367865393</v>
          </cell>
        </row>
        <row r="4021">
          <cell r="I4021">
            <v>1.0313560602475154</v>
          </cell>
        </row>
        <row r="4022">
          <cell r="I4022">
            <v>1.1373899458315218</v>
          </cell>
        </row>
        <row r="4023">
          <cell r="I4023">
            <v>1.0922729911876956</v>
          </cell>
        </row>
        <row r="4024">
          <cell r="I4024">
            <v>1.0438063969927878</v>
          </cell>
        </row>
        <row r="4025">
          <cell r="I4025">
            <v>0.8768035599391345</v>
          </cell>
        </row>
        <row r="4026">
          <cell r="I4026">
            <v>0.78257059053973566</v>
          </cell>
        </row>
        <row r="4027">
          <cell r="I4027">
            <v>0.89459987934354535</v>
          </cell>
        </row>
        <row r="4028">
          <cell r="I4028">
            <v>0.93082199506415142</v>
          </cell>
        </row>
        <row r="4029">
          <cell r="I4029">
            <v>0.96746621480447392</v>
          </cell>
        </row>
        <row r="4030">
          <cell r="I4030">
            <v>0.91265458886820672</v>
          </cell>
        </row>
        <row r="4031">
          <cell r="I4031">
            <v>1.0433102228043456</v>
          </cell>
        </row>
        <row r="4032">
          <cell r="I4032">
            <v>0.89874664147817018</v>
          </cell>
        </row>
        <row r="4033">
          <cell r="I4033">
            <v>1.095367684691763</v>
          </cell>
        </row>
        <row r="4034">
          <cell r="I4034">
            <v>1.2051719892077322</v>
          </cell>
        </row>
        <row r="4035">
          <cell r="I4035">
            <v>0.94971705869820311</v>
          </cell>
        </row>
        <row r="4036">
          <cell r="I4036">
            <v>1.3129335825143535</v>
          </cell>
        </row>
        <row r="4037">
          <cell r="I4037">
            <v>0.96548575233857648</v>
          </cell>
        </row>
        <row r="4038">
          <cell r="I4038">
            <v>0.84853274858672734</v>
          </cell>
        </row>
        <row r="4039">
          <cell r="I4039">
            <v>0.95667723576079067</v>
          </cell>
        </row>
        <row r="4040">
          <cell r="I4040">
            <v>0.9898174560039823</v>
          </cell>
        </row>
        <row r="4041">
          <cell r="I4041">
            <v>0.99091220506925159</v>
          </cell>
        </row>
        <row r="4042">
          <cell r="I4042">
            <v>0.93772354032279015</v>
          </cell>
        </row>
        <row r="4043">
          <cell r="I4043">
            <v>0.94241305682406407</v>
          </cell>
        </row>
        <row r="4044">
          <cell r="I4044">
            <v>0.98512613896529255</v>
          </cell>
        </row>
        <row r="4045">
          <cell r="I4045">
            <v>0.97883647279166031</v>
          </cell>
        </row>
        <row r="4046">
          <cell r="I4046">
            <v>1.1972227416992578</v>
          </cell>
        </row>
        <row r="4047">
          <cell r="I4047">
            <v>1.0277103082514685</v>
          </cell>
        </row>
        <row r="4048">
          <cell r="I4048">
            <v>1.1405099054253591</v>
          </cell>
        </row>
        <row r="4049">
          <cell r="I4049">
            <v>0.87533245623185663</v>
          </cell>
        </row>
        <row r="4050">
          <cell r="I4050">
            <v>0.87273020413914382</v>
          </cell>
        </row>
        <row r="4051">
          <cell r="I4051">
            <v>0.97509682714226076</v>
          </cell>
        </row>
        <row r="4052">
          <cell r="I4052">
            <v>0.92640394103741042</v>
          </cell>
        </row>
        <row r="4053">
          <cell r="I4053">
            <v>1.0650313756903593</v>
          </cell>
        </row>
        <row r="4054">
          <cell r="I4054">
            <v>0.9282661431579885</v>
          </cell>
        </row>
        <row r="4055">
          <cell r="I4055">
            <v>0.99723036955102173</v>
          </cell>
        </row>
        <row r="4056">
          <cell r="I4056">
            <v>0.95311289220968631</v>
          </cell>
        </row>
        <row r="4057">
          <cell r="I4057">
            <v>1.0200932995582399</v>
          </cell>
        </row>
        <row r="4058">
          <cell r="I4058">
            <v>1.1171621387495745</v>
          </cell>
        </row>
        <row r="4059">
          <cell r="I4059">
            <v>1.1302397895244927</v>
          </cell>
        </row>
        <row r="4060">
          <cell r="I4060">
            <v>1.1267552450210743</v>
          </cell>
        </row>
        <row r="4061">
          <cell r="I4061">
            <v>0.67061700403052726</v>
          </cell>
        </row>
        <row r="4062">
          <cell r="I4062">
            <v>0.69317244484848461</v>
          </cell>
        </row>
        <row r="4063">
          <cell r="I4063">
            <v>0.81754316020159135</v>
          </cell>
        </row>
        <row r="4064">
          <cell r="I4064">
            <v>0.92489035345355219</v>
          </cell>
        </row>
        <row r="4065">
          <cell r="I4065">
            <v>0.9401155568347237</v>
          </cell>
        </row>
        <row r="4066">
          <cell r="I4066">
            <v>0.95600312888251293</v>
          </cell>
        </row>
        <row r="4067">
          <cell r="I4067">
            <v>1.0953055417626816</v>
          </cell>
        </row>
        <row r="4068">
          <cell r="I4068">
            <v>1.0516377576070901</v>
          </cell>
        </row>
        <row r="4069">
          <cell r="I4069">
            <v>1.0499401285536598</v>
          </cell>
        </row>
        <row r="4070">
          <cell r="I4070">
            <v>1.2550092991177417</v>
          </cell>
        </row>
        <row r="4071">
          <cell r="I4071">
            <v>1.2283254909670838</v>
          </cell>
        </row>
        <row r="4072">
          <cell r="I4072">
            <v>1.2437983741243184</v>
          </cell>
        </row>
        <row r="4073">
          <cell r="I4073">
            <v>0.95259242229129881</v>
          </cell>
        </row>
        <row r="4074">
          <cell r="I4074">
            <v>0.87621293647990917</v>
          </cell>
        </row>
        <row r="4075">
          <cell r="I4075">
            <v>0.94043339423572503</v>
          </cell>
        </row>
        <row r="4076">
          <cell r="I4076">
            <v>1.0175918376630648</v>
          </cell>
        </row>
        <row r="4077">
          <cell r="I4077">
            <v>1.0170484415453729</v>
          </cell>
        </row>
        <row r="4078">
          <cell r="I4078">
            <v>0.95953321753236787</v>
          </cell>
        </row>
        <row r="4079">
          <cell r="I4079">
            <v>1.024746720920374</v>
          </cell>
        </row>
        <row r="4080">
          <cell r="I4080">
            <v>1.0249774918089782</v>
          </cell>
        </row>
        <row r="4081">
          <cell r="I4081">
            <v>1.0028483146174829</v>
          </cell>
        </row>
        <row r="4082">
          <cell r="I4082">
            <v>1.0923332663011611</v>
          </cell>
        </row>
        <row r="4083">
          <cell r="I4083">
            <v>1.0181838768645017</v>
          </cell>
        </row>
        <row r="4084">
          <cell r="I4084">
            <v>1.0748819574864643</v>
          </cell>
        </row>
        <row r="4085">
          <cell r="I4085">
            <v>0.90624380057400478</v>
          </cell>
        </row>
        <row r="4086">
          <cell r="I4086">
            <v>0.8444169448803398</v>
          </cell>
        </row>
        <row r="4087">
          <cell r="I4087">
            <v>0.97054130406618233</v>
          </cell>
        </row>
        <row r="4088">
          <cell r="I4088">
            <v>0.97843526683644055</v>
          </cell>
        </row>
        <row r="4089">
          <cell r="I4089">
            <v>1.0017194707258383</v>
          </cell>
        </row>
        <row r="4090">
          <cell r="I4090">
            <v>0.95373036674653233</v>
          </cell>
        </row>
        <row r="4091">
          <cell r="I4091">
            <v>1.0476327951254552</v>
          </cell>
        </row>
        <row r="4092">
          <cell r="I4092">
            <v>1.0367116018147862</v>
          </cell>
        </row>
        <row r="4093">
          <cell r="I4093">
            <v>1.0536112721456778</v>
          </cell>
        </row>
        <row r="4094">
          <cell r="I4094">
            <v>1.1074082722637715</v>
          </cell>
        </row>
        <row r="4095">
          <cell r="I4095">
            <v>1.0188652613731235</v>
          </cell>
        </row>
        <row r="4096">
          <cell r="I4096">
            <v>1.0054880414376204</v>
          </cell>
        </row>
        <row r="4097">
          <cell r="I4097">
            <v>0.79911829873103113</v>
          </cell>
        </row>
        <row r="4098">
          <cell r="I4098">
            <v>0.76225875652718433</v>
          </cell>
        </row>
        <row r="4099">
          <cell r="I4099">
            <v>0.88285526573116968</v>
          </cell>
        </row>
        <row r="4100">
          <cell r="I4100">
            <v>0.91198078729708731</v>
          </cell>
        </row>
        <row r="4101">
          <cell r="I4101">
            <v>1.0163272903376512</v>
          </cell>
        </row>
        <row r="4102">
          <cell r="I4102">
            <v>0.98570474379118678</v>
          </cell>
        </row>
        <row r="4103">
          <cell r="I4103">
            <v>1.0442148579261188</v>
          </cell>
        </row>
        <row r="4104">
          <cell r="I4104">
            <v>0.98857521236942258</v>
          </cell>
        </row>
        <row r="4105">
          <cell r="I4105">
            <v>1.0291217754534254</v>
          </cell>
        </row>
        <row r="4106">
          <cell r="I4106">
            <v>1.1725503239902726</v>
          </cell>
        </row>
        <row r="4107">
          <cell r="I4107">
            <v>1.1480602408849296</v>
          </cell>
        </row>
        <row r="4108">
          <cell r="I4108">
            <v>1.1938857575436763</v>
          </cell>
        </row>
        <row r="4109">
          <cell r="I4109">
            <v>0.95689428781792629</v>
          </cell>
        </row>
        <row r="4110">
          <cell r="I4110">
            <v>0.8435504380208384</v>
          </cell>
        </row>
        <row r="4111">
          <cell r="I4111">
            <v>0.96973105126456882</v>
          </cell>
        </row>
        <row r="4112">
          <cell r="I4112">
            <v>0.99752540030405046</v>
          </cell>
        </row>
        <row r="4113">
          <cell r="I4113">
            <v>1.0353748896342663</v>
          </cell>
        </row>
        <row r="4114">
          <cell r="I4114">
            <v>0.96326556015646103</v>
          </cell>
        </row>
        <row r="4115">
          <cell r="I4115">
            <v>0.97021352326561772</v>
          </cell>
        </row>
        <row r="4116">
          <cell r="I4116">
            <v>1.0023573367258456</v>
          </cell>
        </row>
        <row r="4117">
          <cell r="I4117">
            <v>0.98476986069587447</v>
          </cell>
        </row>
        <row r="4118">
          <cell r="I4118">
            <v>1.1481478609687068</v>
          </cell>
        </row>
        <row r="4119">
          <cell r="I4119">
            <v>1.0407975657759736</v>
          </cell>
        </row>
        <row r="4120">
          <cell r="I4120">
            <v>1.0589660771696434</v>
          </cell>
        </row>
        <row r="4121">
          <cell r="I4121">
            <v>0.96754025003857058</v>
          </cell>
        </row>
        <row r="4122">
          <cell r="I4122">
            <v>0.8295013770504005</v>
          </cell>
        </row>
        <row r="4123">
          <cell r="I4123">
            <v>1.0030357616511278</v>
          </cell>
        </row>
        <row r="4124">
          <cell r="I4124">
            <v>0.92093449911684511</v>
          </cell>
        </row>
        <row r="4125">
          <cell r="I4125">
            <v>1.0755152659632445</v>
          </cell>
        </row>
        <row r="4126">
          <cell r="I4126">
            <v>0.97034682399145067</v>
          </cell>
        </row>
        <row r="4127">
          <cell r="I4127">
            <v>0.98405466754850024</v>
          </cell>
        </row>
        <row r="4128">
          <cell r="I4128">
            <v>0.9670751008198637</v>
          </cell>
        </row>
        <row r="4129">
          <cell r="I4129">
            <v>1.0174659370363928</v>
          </cell>
        </row>
        <row r="4130">
          <cell r="I4130">
            <v>1.1827333372381554</v>
          </cell>
        </row>
        <row r="4131">
          <cell r="I4131">
            <v>1.0264695654449212</v>
          </cell>
        </row>
        <row r="4132">
          <cell r="I4132">
            <v>0.98753410805174635</v>
          </cell>
        </row>
        <row r="4133">
          <cell r="I4133">
            <v>0.8647325787926099</v>
          </cell>
        </row>
        <row r="4134">
          <cell r="I4134">
            <v>0.94257054832009579</v>
          </cell>
        </row>
        <row r="4135">
          <cell r="I4135">
            <v>0.98372822411725069</v>
          </cell>
        </row>
        <row r="4136">
          <cell r="I4136">
            <v>0.88735192963987952</v>
          </cell>
        </row>
        <row r="4137">
          <cell r="I4137">
            <v>1.1094222753337517</v>
          </cell>
        </row>
        <row r="4138">
          <cell r="I4138">
            <v>0.99395490117536212</v>
          </cell>
        </row>
        <row r="4139">
          <cell r="I4139">
            <v>1.0031347491658147</v>
          </cell>
        </row>
        <row r="4140">
          <cell r="I4140">
            <v>0.95944310100847285</v>
          </cell>
        </row>
        <row r="4141">
          <cell r="I4141">
            <v>0.95465751841492619</v>
          </cell>
        </row>
        <row r="4142">
          <cell r="I4142">
            <v>1.0821764625917243</v>
          </cell>
        </row>
        <row r="4143">
          <cell r="I4143">
            <v>1.0278157172410425</v>
          </cell>
        </row>
        <row r="4144">
          <cell r="I4144">
            <v>1.0060788743873457</v>
          </cell>
        </row>
        <row r="4145">
          <cell r="I4145">
            <v>1.0031061974737945</v>
          </cell>
        </row>
        <row r="4146">
          <cell r="I4146">
            <v>0.90885158307168956</v>
          </cell>
        </row>
        <row r="4147">
          <cell r="I4147">
            <v>1.0134542097762806</v>
          </cell>
        </row>
        <row r="4148">
          <cell r="I4148">
            <v>0.98263443519615379</v>
          </cell>
        </row>
        <row r="4149">
          <cell r="I4149">
            <v>1.0490202419028143</v>
          </cell>
        </row>
        <row r="4150">
          <cell r="I4150">
            <v>0.95966411677984942</v>
          </cell>
        </row>
        <row r="4151">
          <cell r="I4151">
            <v>1.0038280057878954</v>
          </cell>
        </row>
        <row r="4152">
          <cell r="I4152">
            <v>0.97713595185994517</v>
          </cell>
        </row>
        <row r="4153">
          <cell r="I4153">
            <v>0.96975101610057768</v>
          </cell>
        </row>
        <row r="4154">
          <cell r="I4154">
            <v>1.0453181201876696</v>
          </cell>
        </row>
        <row r="4155">
          <cell r="I4155">
            <v>0.99025851313020807</v>
          </cell>
        </row>
        <row r="4156">
          <cell r="I4156">
            <v>1.0548271017416513</v>
          </cell>
        </row>
        <row r="4157">
          <cell r="I4157">
            <v>1.0812867446971433</v>
          </cell>
        </row>
        <row r="4158">
          <cell r="I4158">
            <v>0.96894162410011309</v>
          </cell>
        </row>
        <row r="4159">
          <cell r="I4159">
            <v>1.1068408671413366</v>
          </cell>
        </row>
        <row r="4160">
          <cell r="I4160">
            <v>0.94237575319731559</v>
          </cell>
        </row>
        <row r="4161">
          <cell r="I4161">
            <v>1.005324847642779</v>
          </cell>
        </row>
        <row r="4162">
          <cell r="I4162">
            <v>0.94610061405405466</v>
          </cell>
        </row>
        <row r="4163">
          <cell r="I4163">
            <v>0.91288059200796168</v>
          </cell>
        </row>
        <row r="4164">
          <cell r="I4164">
            <v>0.93734572134537841</v>
          </cell>
        </row>
        <row r="4165">
          <cell r="I4165">
            <v>0.90877454894494014</v>
          </cell>
        </row>
        <row r="4166">
          <cell r="I4166">
            <v>1.0778818551458931</v>
          </cell>
        </row>
        <row r="4167">
          <cell r="I4167">
            <v>1.0333947553348197</v>
          </cell>
        </row>
        <row r="4168">
          <cell r="I4168">
            <v>1.059810373219821</v>
          </cell>
        </row>
        <row r="4169">
          <cell r="I4169">
            <v>0.73313346140196056</v>
          </cell>
        </row>
        <row r="4170">
          <cell r="I4170">
            <v>0.77256068371768294</v>
          </cell>
        </row>
        <row r="4171">
          <cell r="I4171">
            <v>0.94569107242323458</v>
          </cell>
        </row>
        <row r="4172">
          <cell r="I4172">
            <v>0.99119759815794461</v>
          </cell>
        </row>
        <row r="4173">
          <cell r="I4173">
            <v>0.95515842854573663</v>
          </cell>
        </row>
        <row r="4174">
          <cell r="I4174">
            <v>0.94648164756039532</v>
          </cell>
        </row>
        <row r="4175">
          <cell r="I4175">
            <v>0.89040241128311182</v>
          </cell>
        </row>
        <row r="4176">
          <cell r="I4176">
            <v>0.9624880576818482</v>
          </cell>
        </row>
        <row r="4177">
          <cell r="I4177">
            <v>1.130917667100154</v>
          </cell>
        </row>
        <row r="4178">
          <cell r="I4178">
            <v>1.1660467190548174</v>
          </cell>
        </row>
        <row r="4179">
          <cell r="I4179">
            <v>1.1245175825884108</v>
          </cell>
        </row>
        <row r="4180">
          <cell r="I4180">
            <v>1.4778925962354008</v>
          </cell>
        </row>
        <row r="4181">
          <cell r="I4181">
            <v>0.91437001998566714</v>
          </cell>
        </row>
        <row r="4182">
          <cell r="I4182">
            <v>0.89315272499776333</v>
          </cell>
        </row>
        <row r="4183">
          <cell r="I4183">
            <v>0.98029026154785193</v>
          </cell>
        </row>
        <row r="4184">
          <cell r="I4184">
            <v>1.0068621774637589</v>
          </cell>
        </row>
        <row r="4185">
          <cell r="I4185">
            <v>0.99953589548575306</v>
          </cell>
        </row>
        <row r="4186">
          <cell r="I4186">
            <v>0.91315839756942074</v>
          </cell>
        </row>
        <row r="4187">
          <cell r="I4187">
            <v>0.97684101366908838</v>
          </cell>
        </row>
        <row r="4188">
          <cell r="I4188">
            <v>1.0274663284214056</v>
          </cell>
        </row>
        <row r="4189">
          <cell r="I4189">
            <v>1.014296248196183</v>
          </cell>
        </row>
        <row r="4190">
          <cell r="I4190">
            <v>1.0973546776687462</v>
          </cell>
        </row>
        <row r="4191">
          <cell r="I4191">
            <v>0.98968777045816902</v>
          </cell>
        </row>
        <row r="4192">
          <cell r="I4192">
            <v>1.1766818005823438</v>
          </cell>
        </row>
        <row r="4193">
          <cell r="I4193">
            <v>0.8768035599391345</v>
          </cell>
        </row>
        <row r="4194">
          <cell r="I4194">
            <v>0.78257059053973566</v>
          </cell>
        </row>
        <row r="4195">
          <cell r="I4195">
            <v>0.89459987934354535</v>
          </cell>
        </row>
        <row r="4196">
          <cell r="I4196">
            <v>0.93082199506415142</v>
          </cell>
        </row>
        <row r="4197">
          <cell r="I4197">
            <v>0.96746621480447392</v>
          </cell>
        </row>
        <row r="4198">
          <cell r="I4198">
            <v>0.91265458886820672</v>
          </cell>
        </row>
        <row r="4199">
          <cell r="I4199">
            <v>1.0433102228043456</v>
          </cell>
        </row>
        <row r="4200">
          <cell r="I4200">
            <v>0.89874664147817018</v>
          </cell>
        </row>
        <row r="4201">
          <cell r="I4201">
            <v>1.095367684691763</v>
          </cell>
        </row>
        <row r="4202">
          <cell r="I4202">
            <v>1.2051719892077322</v>
          </cell>
        </row>
        <row r="4203">
          <cell r="I4203">
            <v>0.94971705869820311</v>
          </cell>
        </row>
        <row r="4204">
          <cell r="I4204">
            <v>1.3129335825143535</v>
          </cell>
        </row>
        <row r="4205">
          <cell r="I4205">
            <v>0.96548575233857648</v>
          </cell>
        </row>
        <row r="4206">
          <cell r="I4206">
            <v>0.84853274858672734</v>
          </cell>
        </row>
        <row r="4207">
          <cell r="I4207">
            <v>0.95667723576079067</v>
          </cell>
        </row>
        <row r="4208">
          <cell r="I4208">
            <v>0.9898174560039823</v>
          </cell>
        </row>
        <row r="4209">
          <cell r="I4209">
            <v>0.99091220506925159</v>
          </cell>
        </row>
        <row r="4210">
          <cell r="I4210">
            <v>0.93772354032279015</v>
          </cell>
        </row>
        <row r="4211">
          <cell r="I4211">
            <v>0.94241305682406407</v>
          </cell>
        </row>
        <row r="4212">
          <cell r="I4212">
            <v>0.98512613896529255</v>
          </cell>
        </row>
        <row r="4213">
          <cell r="I4213">
            <v>0.97883647279166031</v>
          </cell>
        </row>
        <row r="4214">
          <cell r="I4214">
            <v>1.1972227416992578</v>
          </cell>
        </row>
        <row r="4215">
          <cell r="I4215">
            <v>1.0277103082514685</v>
          </cell>
        </row>
        <row r="4216">
          <cell r="I4216">
            <v>1.1405099054253591</v>
          </cell>
        </row>
        <row r="4217">
          <cell r="I4217">
            <v>0.87533245623185663</v>
          </cell>
        </row>
        <row r="4218">
          <cell r="I4218">
            <v>0.87273020413914382</v>
          </cell>
        </row>
        <row r="4219">
          <cell r="I4219">
            <v>0.97509682714226076</v>
          </cell>
        </row>
        <row r="4220">
          <cell r="I4220">
            <v>0.92640394103741042</v>
          </cell>
        </row>
        <row r="4221">
          <cell r="I4221">
            <v>1.0650313756903593</v>
          </cell>
        </row>
        <row r="4222">
          <cell r="I4222">
            <v>0.9282661431579885</v>
          </cell>
        </row>
        <row r="4223">
          <cell r="I4223">
            <v>0.99723036955102173</v>
          </cell>
        </row>
        <row r="4224">
          <cell r="I4224">
            <v>0.95311289220968631</v>
          </cell>
        </row>
        <row r="4225">
          <cell r="I4225">
            <v>1.0200932995582399</v>
          </cell>
        </row>
        <row r="4226">
          <cell r="I4226">
            <v>1.1171621387495745</v>
          </cell>
        </row>
        <row r="4227">
          <cell r="I4227">
            <v>1.1302397895244927</v>
          </cell>
        </row>
        <row r="4228">
          <cell r="I4228">
            <v>1.1267552450210743</v>
          </cell>
        </row>
        <row r="4229">
          <cell r="I4229">
            <v>0.8647325787926099</v>
          </cell>
        </row>
        <row r="4230">
          <cell r="I4230">
            <v>0.94257054832009579</v>
          </cell>
        </row>
        <row r="4231">
          <cell r="I4231">
            <v>0.98372822411725069</v>
          </cell>
        </row>
        <row r="4232">
          <cell r="I4232">
            <v>0.88735192963987952</v>
          </cell>
        </row>
        <row r="4233">
          <cell r="I4233">
            <v>1.1094222753337517</v>
          </cell>
        </row>
        <row r="4234">
          <cell r="I4234">
            <v>0.99395490117536212</v>
          </cell>
        </row>
        <row r="4235">
          <cell r="I4235">
            <v>1.0031347491658147</v>
          </cell>
        </row>
        <row r="4236">
          <cell r="I4236">
            <v>0.95944310100847285</v>
          </cell>
        </row>
        <row r="4237">
          <cell r="I4237">
            <v>0.95465751841492619</v>
          </cell>
        </row>
        <row r="4238">
          <cell r="I4238">
            <v>1.0821764625917243</v>
          </cell>
        </row>
        <row r="4239">
          <cell r="I4239">
            <v>1.0278157172410425</v>
          </cell>
        </row>
        <row r="4240">
          <cell r="I4240">
            <v>1.0060788743873457</v>
          </cell>
        </row>
        <row r="4241">
          <cell r="I4241">
            <v>1.0031061974737945</v>
          </cell>
        </row>
        <row r="4242">
          <cell r="I4242">
            <v>0.90885158307168956</v>
          </cell>
        </row>
        <row r="4243">
          <cell r="I4243">
            <v>1.0134542097762806</v>
          </cell>
        </row>
        <row r="4244">
          <cell r="I4244">
            <v>0.98263443519615379</v>
          </cell>
        </row>
        <row r="4245">
          <cell r="I4245">
            <v>1.0490202419028143</v>
          </cell>
        </row>
        <row r="4246">
          <cell r="I4246">
            <v>0.95966411677984942</v>
          </cell>
        </row>
        <row r="4247">
          <cell r="I4247">
            <v>1.0038280057878954</v>
          </cell>
        </row>
        <row r="4248">
          <cell r="I4248">
            <v>0.97713595185994517</v>
          </cell>
        </row>
        <row r="4249">
          <cell r="I4249">
            <v>0.96975101610057768</v>
          </cell>
        </row>
        <row r="4250">
          <cell r="I4250">
            <v>1.0453181201876696</v>
          </cell>
        </row>
        <row r="4251">
          <cell r="I4251">
            <v>0.99025851313020807</v>
          </cell>
        </row>
        <row r="4252">
          <cell r="I4252">
            <v>1.0548271017416513</v>
          </cell>
        </row>
        <row r="4253">
          <cell r="I4253">
            <v>1.0031061974737945</v>
          </cell>
        </row>
        <row r="4254">
          <cell r="I4254">
            <v>0.90885158307168956</v>
          </cell>
        </row>
        <row r="4255">
          <cell r="I4255">
            <v>1.0134542097762806</v>
          </cell>
        </row>
        <row r="4256">
          <cell r="I4256">
            <v>0.98263443519615379</v>
          </cell>
        </row>
        <row r="4257">
          <cell r="I4257">
            <v>1.0490202419028143</v>
          </cell>
        </row>
        <row r="4258">
          <cell r="I4258">
            <v>0.95966411677984942</v>
          </cell>
        </row>
        <row r="4259">
          <cell r="I4259">
            <v>1.0038280057878954</v>
          </cell>
        </row>
        <row r="4260">
          <cell r="I4260">
            <v>0.97713595185994517</v>
          </cell>
        </row>
        <row r="4261">
          <cell r="I4261">
            <v>0.96975101610057768</v>
          </cell>
        </row>
        <row r="4262">
          <cell r="I4262">
            <v>1.0453181201876696</v>
          </cell>
        </row>
        <row r="4263">
          <cell r="I4263">
            <v>0.99025851313020807</v>
          </cell>
        </row>
        <row r="4264">
          <cell r="I4264">
            <v>1.0548271017416513</v>
          </cell>
        </row>
        <row r="4265">
          <cell r="I4265">
            <v>1.0812867446971433</v>
          </cell>
        </row>
        <row r="4266">
          <cell r="I4266">
            <v>0.96894162410011309</v>
          </cell>
        </row>
        <row r="4267">
          <cell r="I4267">
            <v>1.1068408671413366</v>
          </cell>
        </row>
        <row r="4268">
          <cell r="I4268">
            <v>0.94237575319731559</v>
          </cell>
        </row>
        <row r="4269">
          <cell r="I4269">
            <v>1.005324847642779</v>
          </cell>
        </row>
        <row r="4270">
          <cell r="I4270">
            <v>0.94610061405405466</v>
          </cell>
        </row>
        <row r="4271">
          <cell r="I4271">
            <v>0.91288059200796168</v>
          </cell>
        </row>
        <row r="4272">
          <cell r="I4272">
            <v>0.93734572134537841</v>
          </cell>
        </row>
        <row r="4273">
          <cell r="I4273">
            <v>0.90877454894494014</v>
          </cell>
        </row>
        <row r="4274">
          <cell r="I4274">
            <v>1.0778818551458931</v>
          </cell>
        </row>
        <row r="4275">
          <cell r="I4275">
            <v>1.0333947553348197</v>
          </cell>
        </row>
        <row r="4276">
          <cell r="I4276">
            <v>1.059810373219821</v>
          </cell>
        </row>
        <row r="4277">
          <cell r="I4277">
            <v>0.73313346140196056</v>
          </cell>
        </row>
        <row r="4278">
          <cell r="I4278">
            <v>0.77256068371768294</v>
          </cell>
        </row>
        <row r="4279">
          <cell r="I4279">
            <v>0.94569107242323458</v>
          </cell>
        </row>
        <row r="4280">
          <cell r="I4280">
            <v>0.99119759815794461</v>
          </cell>
        </row>
        <row r="4281">
          <cell r="I4281">
            <v>0.95515842854573663</v>
          </cell>
        </row>
        <row r="4282">
          <cell r="I4282">
            <v>0.94648164756039532</v>
          </cell>
        </row>
        <row r="4283">
          <cell r="I4283">
            <v>0.89040241128311182</v>
          </cell>
        </row>
        <row r="4284">
          <cell r="I4284">
            <v>0.9624880576818482</v>
          </cell>
        </row>
        <row r="4285">
          <cell r="I4285">
            <v>1.130917667100154</v>
          </cell>
        </row>
        <row r="4286">
          <cell r="I4286">
            <v>1.1660467190548174</v>
          </cell>
        </row>
        <row r="4287">
          <cell r="I4287">
            <v>1.1245175825884108</v>
          </cell>
        </row>
        <row r="4288">
          <cell r="I4288">
            <v>1.4778925962354008</v>
          </cell>
        </row>
        <row r="4289">
          <cell r="I4289">
            <v>0.91437001998566714</v>
          </cell>
        </row>
        <row r="4290">
          <cell r="I4290">
            <v>0.89315272499776333</v>
          </cell>
        </row>
        <row r="4291">
          <cell r="I4291">
            <v>0.98029026154785193</v>
          </cell>
        </row>
        <row r="4292">
          <cell r="I4292">
            <v>1.0068621774637589</v>
          </cell>
        </row>
        <row r="4293">
          <cell r="I4293">
            <v>0.99953589548575306</v>
          </cell>
        </row>
        <row r="4294">
          <cell r="I4294">
            <v>0.91315839756942074</v>
          </cell>
        </row>
        <row r="4295">
          <cell r="I4295">
            <v>0.97684101366908838</v>
          </cell>
        </row>
        <row r="4296">
          <cell r="I4296">
            <v>1.0274663284214056</v>
          </cell>
        </row>
        <row r="4297">
          <cell r="I4297">
            <v>1.014296248196183</v>
          </cell>
        </row>
        <row r="4298">
          <cell r="I4298">
            <v>1.0973546776687462</v>
          </cell>
        </row>
        <row r="4299">
          <cell r="I4299">
            <v>0.98968777045816902</v>
          </cell>
        </row>
        <row r="4300">
          <cell r="I4300">
            <v>1.1766818005823438</v>
          </cell>
        </row>
        <row r="4301">
          <cell r="I4301">
            <v>0.91437001998566714</v>
          </cell>
        </row>
        <row r="4302">
          <cell r="I4302">
            <v>0.89315272499776333</v>
          </cell>
        </row>
        <row r="4303">
          <cell r="I4303">
            <v>0.98029026154785193</v>
          </cell>
        </row>
        <row r="4304">
          <cell r="I4304">
            <v>1.0068621774637589</v>
          </cell>
        </row>
        <row r="4305">
          <cell r="I4305">
            <v>0.99953589548575306</v>
          </cell>
        </row>
        <row r="4306">
          <cell r="I4306">
            <v>0.91315839756942074</v>
          </cell>
        </row>
        <row r="4307">
          <cell r="I4307">
            <v>0.97684101366908838</v>
          </cell>
        </row>
        <row r="4308">
          <cell r="I4308">
            <v>1.0274663284214056</v>
          </cell>
        </row>
        <row r="4309">
          <cell r="I4309">
            <v>1.014296248196183</v>
          </cell>
        </row>
        <row r="4310">
          <cell r="I4310">
            <v>1.0973546776687462</v>
          </cell>
        </row>
        <row r="4311">
          <cell r="I4311">
            <v>0.98968777045816902</v>
          </cell>
        </row>
        <row r="4312">
          <cell r="I4312">
            <v>1.1766818005823438</v>
          </cell>
        </row>
        <row r="4313">
          <cell r="I4313">
            <v>0.8768035599391345</v>
          </cell>
        </row>
        <row r="4314">
          <cell r="I4314">
            <v>0.78257059053973566</v>
          </cell>
        </row>
        <row r="4315">
          <cell r="I4315">
            <v>0.89459987934354535</v>
          </cell>
        </row>
        <row r="4316">
          <cell r="I4316">
            <v>0.93082199506415142</v>
          </cell>
        </row>
        <row r="4317">
          <cell r="I4317">
            <v>0.96746621480447392</v>
          </cell>
        </row>
        <row r="4318">
          <cell r="I4318">
            <v>0.91265458886820672</v>
          </cell>
        </row>
        <row r="4319">
          <cell r="I4319">
            <v>1.0433102228043456</v>
          </cell>
        </row>
        <row r="4320">
          <cell r="I4320">
            <v>0.89874664147817018</v>
          </cell>
        </row>
        <row r="4321">
          <cell r="I4321">
            <v>1.095367684691763</v>
          </cell>
        </row>
        <row r="4322">
          <cell r="I4322">
            <v>1.2051719892077322</v>
          </cell>
        </row>
        <row r="4323">
          <cell r="I4323">
            <v>0.94971705869820311</v>
          </cell>
        </row>
        <row r="4324">
          <cell r="I4324">
            <v>1.3129335825143535</v>
          </cell>
        </row>
        <row r="4325">
          <cell r="I4325">
            <v>0.96548575233857648</v>
          </cell>
        </row>
        <row r="4326">
          <cell r="I4326">
            <v>0.84853274858672734</v>
          </cell>
        </row>
        <row r="4327">
          <cell r="I4327">
            <v>0.95667723576079067</v>
          </cell>
        </row>
        <row r="4328">
          <cell r="I4328">
            <v>0.9898174560039823</v>
          </cell>
        </row>
        <row r="4329">
          <cell r="I4329">
            <v>0.99091220506925159</v>
          </cell>
        </row>
        <row r="4330">
          <cell r="I4330">
            <v>0.93772354032279015</v>
          </cell>
        </row>
        <row r="4331">
          <cell r="I4331">
            <v>0.94241305682406407</v>
          </cell>
        </row>
        <row r="4332">
          <cell r="I4332">
            <v>0.98512613896529255</v>
          </cell>
        </row>
        <row r="4333">
          <cell r="I4333">
            <v>0.97883647279166031</v>
          </cell>
        </row>
        <row r="4334">
          <cell r="I4334">
            <v>1.1972227416992578</v>
          </cell>
        </row>
        <row r="4335">
          <cell r="I4335">
            <v>1.0277103082514685</v>
          </cell>
        </row>
        <row r="4336">
          <cell r="I4336">
            <v>1.1405099054253591</v>
          </cell>
        </row>
        <row r="4337">
          <cell r="I4337">
            <v>0.87533245623185663</v>
          </cell>
        </row>
        <row r="4338">
          <cell r="I4338">
            <v>0.87273020413914382</v>
          </cell>
        </row>
        <row r="4339">
          <cell r="I4339">
            <v>0.97509682714226076</v>
          </cell>
        </row>
        <row r="4340">
          <cell r="I4340">
            <v>0.92640394103741042</v>
          </cell>
        </row>
        <row r="4341">
          <cell r="I4341">
            <v>1.0650313756903593</v>
          </cell>
        </row>
        <row r="4342">
          <cell r="I4342">
            <v>0.9282661431579885</v>
          </cell>
        </row>
        <row r="4343">
          <cell r="I4343">
            <v>0.99723036955102173</v>
          </cell>
        </row>
        <row r="4344">
          <cell r="I4344">
            <v>0.95311289220968631</v>
          </cell>
        </row>
        <row r="4345">
          <cell r="I4345">
            <v>1.0200932995582399</v>
          </cell>
        </row>
        <row r="4346">
          <cell r="I4346">
            <v>1.1171621387495745</v>
          </cell>
        </row>
        <row r="4347">
          <cell r="I4347">
            <v>1.1302397895244927</v>
          </cell>
        </row>
        <row r="4348">
          <cell r="I4348">
            <v>1.1267552450210743</v>
          </cell>
        </row>
        <row r="4349">
          <cell r="I4349">
            <v>1.1360502912237493</v>
          </cell>
        </row>
        <row r="4350">
          <cell r="I4350">
            <v>0.89650831961677058</v>
          </cell>
        </row>
        <row r="4351">
          <cell r="I4351">
            <v>0.9488263512290791</v>
          </cell>
        </row>
        <row r="4352">
          <cell r="I4352">
            <v>1.0893325006188319</v>
          </cell>
        </row>
        <row r="4353">
          <cell r="I4353">
            <v>0.98425252376740169</v>
          </cell>
        </row>
        <row r="4354">
          <cell r="I4354">
            <v>0.92644796158240006</v>
          </cell>
        </row>
        <row r="4355">
          <cell r="I4355">
            <v>1.0285897947629468</v>
          </cell>
        </row>
        <row r="4356">
          <cell r="I4356">
            <v>0.87152735541475945</v>
          </cell>
        </row>
        <row r="4357">
          <cell r="I4357">
            <v>0.90159059468997915</v>
          </cell>
        </row>
        <row r="4358">
          <cell r="I4358">
            <v>1.154854558465003</v>
          </cell>
        </row>
        <row r="4359">
          <cell r="I4359">
            <v>0.95274366518506548</v>
          </cell>
        </row>
        <row r="4360">
          <cell r="I4360">
            <v>1.1413161271212278</v>
          </cell>
        </row>
        <row r="4361">
          <cell r="I4361">
            <v>0.85976054182393857</v>
          </cell>
        </row>
        <row r="4362">
          <cell r="I4362">
            <v>0.74783088992172786</v>
          </cell>
        </row>
        <row r="4363">
          <cell r="I4363">
            <v>0.94053834517016621</v>
          </cell>
        </row>
        <row r="4364">
          <cell r="I4364">
            <v>0.93874107485827019</v>
          </cell>
        </row>
        <row r="4365">
          <cell r="I4365">
            <v>0.99349615858551454</v>
          </cell>
        </row>
        <row r="4366">
          <cell r="I4366">
            <v>1.0322288711265941</v>
          </cell>
        </row>
        <row r="4367">
          <cell r="I4367">
            <v>1.0335233482099455</v>
          </cell>
        </row>
        <row r="4368">
          <cell r="I4368">
            <v>0.92819320088141555</v>
          </cell>
        </row>
        <row r="4369">
          <cell r="I4369">
            <v>0.92535363506553436</v>
          </cell>
        </row>
        <row r="4370">
          <cell r="I4370">
            <v>1.2589390726620124</v>
          </cell>
        </row>
        <row r="4371">
          <cell r="I4371">
            <v>1.1127442940905619</v>
          </cell>
        </row>
        <row r="4372">
          <cell r="I4372">
            <v>1.2499300822297048</v>
          </cell>
        </row>
        <row r="4373">
          <cell r="I4373">
            <v>0.77561652378678714</v>
          </cell>
        </row>
        <row r="4374">
          <cell r="I4374">
            <v>0.76671503326509671</v>
          </cell>
        </row>
        <row r="4375">
          <cell r="I4375">
            <v>0.76917828307013492</v>
          </cell>
        </row>
        <row r="4376">
          <cell r="I4376">
            <v>0.96767162997518352</v>
          </cell>
        </row>
        <row r="4377">
          <cell r="I4377">
            <v>0.9975862458094662</v>
          </cell>
        </row>
        <row r="4378">
          <cell r="I4378">
            <v>0.93132150571521988</v>
          </cell>
        </row>
        <row r="4379">
          <cell r="I4379">
            <v>1.0345015144526191</v>
          </cell>
        </row>
        <row r="4380">
          <cell r="I4380">
            <v>1.0909570097783376</v>
          </cell>
        </row>
        <row r="4381">
          <cell r="I4381">
            <v>0.97361844578175882</v>
          </cell>
        </row>
        <row r="4382">
          <cell r="I4382">
            <v>1.2257392969900476</v>
          </cell>
        </row>
        <row r="4383">
          <cell r="I4383">
            <v>1.2500492316835963</v>
          </cell>
        </row>
        <row r="4384">
          <cell r="I4384">
            <v>1.2506340128927331</v>
          </cell>
        </row>
        <row r="4385">
          <cell r="I4385">
            <v>1.0031061974737945</v>
          </cell>
        </row>
        <row r="4386">
          <cell r="I4386">
            <v>0.90885158307168956</v>
          </cell>
        </row>
        <row r="4387">
          <cell r="I4387">
            <v>1.0134542097762806</v>
          </cell>
        </row>
        <row r="4388">
          <cell r="I4388">
            <v>0.98263443519615379</v>
          </cell>
        </row>
        <row r="4389">
          <cell r="I4389">
            <v>1.0490202419028143</v>
          </cell>
        </row>
        <row r="4390">
          <cell r="I4390">
            <v>0.95966411677984942</v>
          </cell>
        </row>
        <row r="4391">
          <cell r="I4391">
            <v>1.0038280057878954</v>
          </cell>
        </row>
        <row r="4392">
          <cell r="I4392">
            <v>0.97713595185994517</v>
          </cell>
        </row>
        <row r="4393">
          <cell r="I4393">
            <v>0.96975101610057768</v>
          </cell>
        </row>
        <row r="4394">
          <cell r="I4394">
            <v>1.0453181201876696</v>
          </cell>
        </row>
        <row r="4395">
          <cell r="I4395">
            <v>0.99025851313020807</v>
          </cell>
        </row>
        <row r="4396">
          <cell r="I4396">
            <v>1.0548271017416513</v>
          </cell>
        </row>
        <row r="4397">
          <cell r="I4397">
            <v>0.96548575233857648</v>
          </cell>
        </row>
        <row r="4398">
          <cell r="I4398">
            <v>0.84853274858672734</v>
          </cell>
        </row>
        <row r="4399">
          <cell r="I4399">
            <v>0.95667723576079067</v>
          </cell>
        </row>
        <row r="4400">
          <cell r="I4400">
            <v>0.9898174560039823</v>
          </cell>
        </row>
        <row r="4401">
          <cell r="I4401">
            <v>0.99091220506925159</v>
          </cell>
        </row>
        <row r="4402">
          <cell r="I4402">
            <v>0.93772354032279015</v>
          </cell>
        </row>
        <row r="4403">
          <cell r="I4403">
            <v>0.94241305682406407</v>
          </cell>
        </row>
        <row r="4404">
          <cell r="I4404">
            <v>0.98512613896529255</v>
          </cell>
        </row>
        <row r="4405">
          <cell r="I4405">
            <v>0.97883647279166031</v>
          </cell>
        </row>
        <row r="4406">
          <cell r="I4406">
            <v>1.1972227416992578</v>
          </cell>
        </row>
        <row r="4407">
          <cell r="I4407">
            <v>1.0277103082514685</v>
          </cell>
        </row>
        <row r="4408">
          <cell r="I4408">
            <v>1.1405099054253591</v>
          </cell>
        </row>
        <row r="4409">
          <cell r="I4409">
            <v>1.1360502912237493</v>
          </cell>
        </row>
        <row r="4410">
          <cell r="I4410">
            <v>0.89650831961677058</v>
          </cell>
        </row>
        <row r="4411">
          <cell r="I4411">
            <v>0.9488263512290791</v>
          </cell>
        </row>
        <row r="4412">
          <cell r="I4412">
            <v>1.0893325006188319</v>
          </cell>
        </row>
        <row r="4413">
          <cell r="I4413">
            <v>0.98425252376740169</v>
          </cell>
        </row>
        <row r="4414">
          <cell r="I4414">
            <v>0.92644796158240006</v>
          </cell>
        </row>
        <row r="4415">
          <cell r="I4415">
            <v>1.0285897947629468</v>
          </cell>
        </row>
        <row r="4416">
          <cell r="I4416">
            <v>0.87152735541475945</v>
          </cell>
        </row>
        <row r="4417">
          <cell r="I4417">
            <v>0.90159059468997915</v>
          </cell>
        </row>
        <row r="4418">
          <cell r="I4418">
            <v>1.154854558465003</v>
          </cell>
        </row>
        <row r="4419">
          <cell r="I4419">
            <v>0.95274366518506548</v>
          </cell>
        </row>
        <row r="4420">
          <cell r="I4420">
            <v>1.1413161271212278</v>
          </cell>
        </row>
        <row r="4421">
          <cell r="I4421">
            <v>1.1360502912237493</v>
          </cell>
        </row>
        <row r="4422">
          <cell r="I4422">
            <v>0.89650831961677058</v>
          </cell>
        </row>
        <row r="4423">
          <cell r="I4423">
            <v>0.9488263512290791</v>
          </cell>
        </row>
        <row r="4424">
          <cell r="I4424">
            <v>1.0893325006188319</v>
          </cell>
        </row>
        <row r="4425">
          <cell r="I4425">
            <v>0.98425252376740169</v>
          </cell>
        </row>
        <row r="4426">
          <cell r="I4426">
            <v>0.92644796158240006</v>
          </cell>
        </row>
        <row r="4427">
          <cell r="I4427">
            <v>1.0285897947629468</v>
          </cell>
        </row>
        <row r="4428">
          <cell r="I4428">
            <v>0.87152735541475945</v>
          </cell>
        </row>
        <row r="4429">
          <cell r="I4429">
            <v>0.90159059468997915</v>
          </cell>
        </row>
        <row r="4430">
          <cell r="I4430">
            <v>1.154854558465003</v>
          </cell>
        </row>
        <row r="4431">
          <cell r="I4431">
            <v>0.95274366518506548</v>
          </cell>
        </row>
        <row r="4432">
          <cell r="I4432">
            <v>1.1413161271212278</v>
          </cell>
        </row>
        <row r="4433">
          <cell r="I4433">
            <v>1.1360502912237493</v>
          </cell>
        </row>
        <row r="4434">
          <cell r="I4434">
            <v>0.89650831961677058</v>
          </cell>
        </row>
        <row r="4435">
          <cell r="I4435">
            <v>0.9488263512290791</v>
          </cell>
        </row>
        <row r="4436">
          <cell r="I4436">
            <v>1.0893325006188319</v>
          </cell>
        </row>
        <row r="4437">
          <cell r="I4437">
            <v>0.98425252376740169</v>
          </cell>
        </row>
        <row r="4438">
          <cell r="I4438">
            <v>0.92644796158240006</v>
          </cell>
        </row>
        <row r="4439">
          <cell r="I4439">
            <v>1.0285897947629468</v>
          </cell>
        </row>
        <row r="4440">
          <cell r="I4440">
            <v>0.87152735541475945</v>
          </cell>
        </row>
        <row r="4441">
          <cell r="I4441">
            <v>0.90159059468997915</v>
          </cell>
        </row>
        <row r="4442">
          <cell r="I4442">
            <v>1.154854558465003</v>
          </cell>
        </row>
        <row r="4443">
          <cell r="I4443">
            <v>0.95274366518506548</v>
          </cell>
        </row>
        <row r="4444">
          <cell r="I4444">
            <v>1.1413161271212278</v>
          </cell>
        </row>
        <row r="4445">
          <cell r="I4445">
            <v>0.8768035599391345</v>
          </cell>
        </row>
        <row r="4446">
          <cell r="I4446">
            <v>0.78257059053973566</v>
          </cell>
        </row>
        <row r="4447">
          <cell r="I4447">
            <v>0.89459987934354535</v>
          </cell>
        </row>
        <row r="4448">
          <cell r="I4448">
            <v>0.93082199506415142</v>
          </cell>
        </row>
        <row r="4449">
          <cell r="I4449">
            <v>0.96746621480447392</v>
          </cell>
        </row>
        <row r="4450">
          <cell r="I4450">
            <v>0.91265458886820672</v>
          </cell>
        </row>
        <row r="4451">
          <cell r="I4451">
            <v>1.0433102228043456</v>
          </cell>
        </row>
        <row r="4452">
          <cell r="I4452">
            <v>0.89874664147817018</v>
          </cell>
        </row>
        <row r="4453">
          <cell r="I4453">
            <v>1.095367684691763</v>
          </cell>
        </row>
        <row r="4454">
          <cell r="I4454">
            <v>1.2051719892077322</v>
          </cell>
        </row>
        <row r="4455">
          <cell r="I4455">
            <v>0.94971705869820311</v>
          </cell>
        </row>
        <row r="4456">
          <cell r="I4456">
            <v>1.3129335825143535</v>
          </cell>
        </row>
        <row r="4457">
          <cell r="I4457">
            <v>0.96548575233857648</v>
          </cell>
        </row>
        <row r="4458">
          <cell r="I4458">
            <v>0.84853274858672734</v>
          </cell>
        </row>
        <row r="4459">
          <cell r="I4459">
            <v>0.95667723576079067</v>
          </cell>
        </row>
        <row r="4460">
          <cell r="I4460">
            <v>0.9898174560039823</v>
          </cell>
        </row>
        <row r="4461">
          <cell r="I4461">
            <v>0.99091220506925159</v>
          </cell>
        </row>
        <row r="4462">
          <cell r="I4462">
            <v>0.93772354032279015</v>
          </cell>
        </row>
        <row r="4463">
          <cell r="I4463">
            <v>0.94241305682406407</v>
          </cell>
        </row>
        <row r="4464">
          <cell r="I4464">
            <v>0.98512613896529255</v>
          </cell>
        </row>
        <row r="4465">
          <cell r="I4465">
            <v>0.97883647279166031</v>
          </cell>
        </row>
        <row r="4466">
          <cell r="I4466">
            <v>1.1972227416992578</v>
          </cell>
        </row>
        <row r="4467">
          <cell r="I4467">
            <v>1.0277103082514685</v>
          </cell>
        </row>
        <row r="4468">
          <cell r="I4468">
            <v>1.1405099054253591</v>
          </cell>
        </row>
        <row r="4469">
          <cell r="I4469">
            <v>0.87533245623185663</v>
          </cell>
        </row>
        <row r="4470">
          <cell r="I4470">
            <v>0.87273020413914382</v>
          </cell>
        </row>
        <row r="4471">
          <cell r="I4471">
            <v>0.97509682714226076</v>
          </cell>
        </row>
        <row r="4472">
          <cell r="I4472">
            <v>0.92640394103741042</v>
          </cell>
        </row>
        <row r="4473">
          <cell r="I4473">
            <v>1.0650313756903593</v>
          </cell>
        </row>
        <row r="4474">
          <cell r="I4474">
            <v>0.9282661431579885</v>
          </cell>
        </row>
        <row r="4475">
          <cell r="I4475">
            <v>0.99723036955102173</v>
          </cell>
        </row>
        <row r="4476">
          <cell r="I4476">
            <v>0.95311289220968631</v>
          </cell>
        </row>
        <row r="4477">
          <cell r="I4477">
            <v>1.0200932995582399</v>
          </cell>
        </row>
        <row r="4478">
          <cell r="I4478">
            <v>1.1171621387495745</v>
          </cell>
        </row>
        <row r="4479">
          <cell r="I4479">
            <v>1.1302397895244927</v>
          </cell>
        </row>
        <row r="4480">
          <cell r="I4480">
            <v>1.1267552450210743</v>
          </cell>
        </row>
        <row r="4481">
          <cell r="I4481">
            <v>0.9599556310685774</v>
          </cell>
        </row>
        <row r="4482">
          <cell r="I4482">
            <v>0.85551158234365654</v>
          </cell>
        </row>
        <row r="4483">
          <cell r="I4483">
            <v>0.96699559773993493</v>
          </cell>
        </row>
        <row r="4484">
          <cell r="I4484">
            <v>0.98792399431882194</v>
          </cell>
        </row>
        <row r="4485">
          <cell r="I4485">
            <v>1.0363235675261642</v>
          </cell>
        </row>
        <row r="4486">
          <cell r="I4486">
            <v>0.93705299376305284</v>
          </cell>
        </row>
        <row r="4487">
          <cell r="I4487">
            <v>0.99655125600050309</v>
          </cell>
        </row>
        <row r="4488">
          <cell r="I4488">
            <v>0.98734028504674509</v>
          </cell>
        </row>
        <row r="4489">
          <cell r="I4489">
            <v>1.0066444067265041</v>
          </cell>
        </row>
        <row r="4490">
          <cell r="I4490">
            <v>1.115224817406508</v>
          </cell>
        </row>
        <row r="4491">
          <cell r="I4491">
            <v>0.97975630060512098</v>
          </cell>
        </row>
        <row r="4492">
          <cell r="I4492">
            <v>1.1402586116623341</v>
          </cell>
        </row>
        <row r="4493">
          <cell r="I4493">
            <v>1.0044828193716648</v>
          </cell>
        </row>
        <row r="4494">
          <cell r="I4494">
            <v>0.89815418292434401</v>
          </cell>
        </row>
        <row r="4495">
          <cell r="I4495">
            <v>0.968683401700141</v>
          </cell>
        </row>
        <row r="4496">
          <cell r="I4496">
            <v>1.0064282432614506</v>
          </cell>
        </row>
        <row r="4497">
          <cell r="I4497">
            <v>1.0244523571513948</v>
          </cell>
        </row>
        <row r="4498">
          <cell r="I4498">
            <v>0.94092359462404696</v>
          </cell>
        </row>
        <row r="4499">
          <cell r="I4499">
            <v>1.0047445072276169</v>
          </cell>
        </row>
        <row r="4500">
          <cell r="I4500">
            <v>1.0080992887045885</v>
          </cell>
        </row>
        <row r="4501">
          <cell r="I4501">
            <v>0.9915769931298658</v>
          </cell>
        </row>
        <row r="4502">
          <cell r="I4502">
            <v>1.0604210175054058</v>
          </cell>
        </row>
        <row r="4503">
          <cell r="I4503">
            <v>1.0026453416294525</v>
          </cell>
        </row>
        <row r="4504">
          <cell r="I4504">
            <v>1.0832993758896921</v>
          </cell>
        </row>
        <row r="4505">
          <cell r="I4505">
            <v>1.0186855549828402</v>
          </cell>
        </row>
        <row r="4506">
          <cell r="I4506">
            <v>0.93536715378734092</v>
          </cell>
        </row>
        <row r="4507">
          <cell r="I4507">
            <v>0.9834017198520083</v>
          </cell>
        </row>
        <row r="4508">
          <cell r="I4508">
            <v>1.0031736214482412</v>
          </cell>
        </row>
        <row r="4509">
          <cell r="I4509">
            <v>0.99585050973104705</v>
          </cell>
        </row>
        <row r="4510">
          <cell r="I4510">
            <v>0.95728112663139342</v>
          </cell>
        </row>
        <row r="4511">
          <cell r="I4511">
            <v>1.0194548775923999</v>
          </cell>
        </row>
        <row r="4512">
          <cell r="I4512">
            <v>1.0070530524961081</v>
          </cell>
        </row>
        <row r="4513">
          <cell r="I4513">
            <v>0.96740516577419833</v>
          </cell>
        </row>
        <row r="4514">
          <cell r="I4514">
            <v>1.0680522086888848</v>
          </cell>
        </row>
        <row r="4515">
          <cell r="I4515">
            <v>1.0184957899747575</v>
          </cell>
        </row>
        <row r="4516">
          <cell r="I4516">
            <v>1.029378415449907</v>
          </cell>
        </row>
        <row r="4517">
          <cell r="I4517">
            <v>0.54629140960193356</v>
          </cell>
        </row>
        <row r="4518">
          <cell r="I4518">
            <v>0.77244979041873707</v>
          </cell>
        </row>
        <row r="4519">
          <cell r="I4519">
            <v>0.79105612838000294</v>
          </cell>
        </row>
        <row r="4520">
          <cell r="I4520">
            <v>0.89649409357263199</v>
          </cell>
        </row>
        <row r="4521">
          <cell r="I4521">
            <v>1.1048835617436721</v>
          </cell>
        </row>
        <row r="4522">
          <cell r="I4522">
            <v>0.94005005128626251</v>
          </cell>
        </row>
        <row r="4523">
          <cell r="I4523">
            <v>1.0813913610072132</v>
          </cell>
        </row>
        <row r="4524">
          <cell r="I4524">
            <v>1.0951613748627211</v>
          </cell>
        </row>
        <row r="4525">
          <cell r="I4525">
            <v>1.1072493899335143</v>
          </cell>
        </row>
        <row r="4526">
          <cell r="I4526">
            <v>1.0957596400084004</v>
          </cell>
        </row>
        <row r="4527">
          <cell r="I4527">
            <v>1.3849201668584332</v>
          </cell>
        </row>
        <row r="4528">
          <cell r="I4528">
            <v>1.1326898574289199</v>
          </cell>
        </row>
        <row r="4529">
          <cell r="I4529">
            <v>1.0155248736344802</v>
          </cell>
        </row>
        <row r="4530">
          <cell r="I4530">
            <v>0.90741997798272156</v>
          </cell>
        </row>
        <row r="4531">
          <cell r="I4531">
            <v>0.92616411990983383</v>
          </cell>
        </row>
        <row r="4532">
          <cell r="I4532">
            <v>1.0167160635065071</v>
          </cell>
        </row>
        <row r="4533">
          <cell r="I4533">
            <v>0.93561551397168907</v>
          </cell>
        </row>
        <row r="4534">
          <cell r="I4534">
            <v>0.99684199941508467</v>
          </cell>
        </row>
        <row r="4535">
          <cell r="I4535">
            <v>1.0812527669691021</v>
          </cell>
        </row>
        <row r="4536">
          <cell r="I4536">
            <v>1.0241392566129441</v>
          </cell>
        </row>
        <row r="4537">
          <cell r="I4537">
            <v>0.92110748091308559</v>
          </cell>
        </row>
        <row r="4538">
          <cell r="I4538">
            <v>1.1032975806707443</v>
          </cell>
        </row>
        <row r="4539">
          <cell r="I4539">
            <v>1.0663101065808041</v>
          </cell>
        </row>
        <row r="4540">
          <cell r="I4540">
            <v>1.1506745394523283</v>
          </cell>
        </row>
        <row r="4541">
          <cell r="I4541">
            <v>0.67061700403052726</v>
          </cell>
        </row>
        <row r="4542">
          <cell r="I4542">
            <v>0.69317244484848461</v>
          </cell>
        </row>
        <row r="4543">
          <cell r="I4543">
            <v>0.81754316020159135</v>
          </cell>
        </row>
        <row r="4544">
          <cell r="I4544">
            <v>0.92489035345355219</v>
          </cell>
        </row>
        <row r="4545">
          <cell r="I4545">
            <v>0.9401155568347237</v>
          </cell>
        </row>
        <row r="4546">
          <cell r="I4546">
            <v>0.95600312888251293</v>
          </cell>
        </row>
        <row r="4547">
          <cell r="I4547">
            <v>1.0953055417626816</v>
          </cell>
        </row>
        <row r="4548">
          <cell r="I4548">
            <v>1.0516377576070901</v>
          </cell>
        </row>
        <row r="4549">
          <cell r="I4549">
            <v>1.0499401285536598</v>
          </cell>
        </row>
        <row r="4550">
          <cell r="I4550">
            <v>1.2550092991177417</v>
          </cell>
        </row>
        <row r="4551">
          <cell r="I4551">
            <v>1.2283254909670838</v>
          </cell>
        </row>
        <row r="4552">
          <cell r="I4552">
            <v>1.2437983741243184</v>
          </cell>
        </row>
        <row r="4553">
          <cell r="I4553">
            <v>0.95259242229129881</v>
          </cell>
        </row>
        <row r="4554">
          <cell r="I4554">
            <v>0.87621293647990917</v>
          </cell>
        </row>
        <row r="4555">
          <cell r="I4555">
            <v>0.94043339423572503</v>
          </cell>
        </row>
        <row r="4556">
          <cell r="I4556">
            <v>1.0175918376630648</v>
          </cell>
        </row>
        <row r="4557">
          <cell r="I4557">
            <v>1.0170484415453729</v>
          </cell>
        </row>
        <row r="4558">
          <cell r="I4558">
            <v>0.95953321753236787</v>
          </cell>
        </row>
        <row r="4559">
          <cell r="I4559">
            <v>1.024746720920374</v>
          </cell>
        </row>
        <row r="4560">
          <cell r="I4560">
            <v>1.0249774918089782</v>
          </cell>
        </row>
        <row r="4561">
          <cell r="I4561">
            <v>1.0028483146174829</v>
          </cell>
        </row>
        <row r="4562">
          <cell r="I4562">
            <v>1.0923332663011611</v>
          </cell>
        </row>
        <row r="4563">
          <cell r="I4563">
            <v>1.0181838768645017</v>
          </cell>
        </row>
        <row r="4564">
          <cell r="I4564">
            <v>1.0748819574864643</v>
          </cell>
        </row>
        <row r="4565">
          <cell r="I4565">
            <v>0.90624380057400478</v>
          </cell>
        </row>
        <row r="4566">
          <cell r="I4566">
            <v>0.8444169448803398</v>
          </cell>
        </row>
        <row r="4567">
          <cell r="I4567">
            <v>0.97054130406618233</v>
          </cell>
        </row>
        <row r="4568">
          <cell r="I4568">
            <v>0.97843526683644055</v>
          </cell>
        </row>
        <row r="4569">
          <cell r="I4569">
            <v>1.0017194707258383</v>
          </cell>
        </row>
        <row r="4570">
          <cell r="I4570">
            <v>0.95373036674653233</v>
          </cell>
        </row>
        <row r="4571">
          <cell r="I4571">
            <v>1.0476327951254552</v>
          </cell>
        </row>
        <row r="4572">
          <cell r="I4572">
            <v>1.0367116018147862</v>
          </cell>
        </row>
        <row r="4573">
          <cell r="I4573">
            <v>1.0536112721456778</v>
          </cell>
        </row>
        <row r="4574">
          <cell r="I4574">
            <v>1.1074082722637715</v>
          </cell>
        </row>
        <row r="4575">
          <cell r="I4575">
            <v>1.0188652613731235</v>
          </cell>
        </row>
        <row r="4576">
          <cell r="I4576">
            <v>1.0054880414376204</v>
          </cell>
        </row>
        <row r="4577">
          <cell r="I4577">
            <v>0.9599556310685774</v>
          </cell>
        </row>
        <row r="4578">
          <cell r="I4578">
            <v>0.85551158234365654</v>
          </cell>
        </row>
        <row r="4579">
          <cell r="I4579">
            <v>0.96699559773993493</v>
          </cell>
        </row>
        <row r="4580">
          <cell r="I4580">
            <v>0.98792399431882194</v>
          </cell>
        </row>
        <row r="4581">
          <cell r="I4581">
            <v>1.0363235675261642</v>
          </cell>
        </row>
        <row r="4582">
          <cell r="I4582">
            <v>0.93705299376305284</v>
          </cell>
        </row>
        <row r="4583">
          <cell r="I4583">
            <v>0.99655125600050309</v>
          </cell>
        </row>
        <row r="4584">
          <cell r="I4584">
            <v>0.98734028504674509</v>
          </cell>
        </row>
        <row r="4585">
          <cell r="I4585">
            <v>1.0066444067265041</v>
          </cell>
        </row>
        <row r="4586">
          <cell r="I4586">
            <v>1.115224817406508</v>
          </cell>
        </row>
        <row r="4587">
          <cell r="I4587">
            <v>0.97975630060512098</v>
          </cell>
        </row>
        <row r="4588">
          <cell r="I4588">
            <v>1.1402586116623341</v>
          </cell>
        </row>
        <row r="4589">
          <cell r="I4589">
            <v>1.0044828193716648</v>
          </cell>
        </row>
        <row r="4590">
          <cell r="I4590">
            <v>0.89815418292434401</v>
          </cell>
        </row>
        <row r="4591">
          <cell r="I4591">
            <v>0.968683401700141</v>
          </cell>
        </row>
        <row r="4592">
          <cell r="I4592">
            <v>1.0064282432614506</v>
          </cell>
        </row>
        <row r="4593">
          <cell r="I4593">
            <v>1.0244523571513948</v>
          </cell>
        </row>
        <row r="4594">
          <cell r="I4594">
            <v>0.94092359462404696</v>
          </cell>
        </row>
        <row r="4595">
          <cell r="I4595">
            <v>1.0047445072276169</v>
          </cell>
        </row>
        <row r="4596">
          <cell r="I4596">
            <v>1.0080992887045885</v>
          </cell>
        </row>
        <row r="4597">
          <cell r="I4597">
            <v>0.9915769931298658</v>
          </cell>
        </row>
        <row r="4598">
          <cell r="I4598">
            <v>1.0604210175054058</v>
          </cell>
        </row>
        <row r="4599">
          <cell r="I4599">
            <v>1.0026453416294525</v>
          </cell>
        </row>
        <row r="4600">
          <cell r="I4600">
            <v>1.0832993758896921</v>
          </cell>
        </row>
        <row r="4601">
          <cell r="I4601">
            <v>1.0044828193716648</v>
          </cell>
        </row>
        <row r="4602">
          <cell r="I4602">
            <v>0.89815418292434401</v>
          </cell>
        </row>
        <row r="4603">
          <cell r="I4603">
            <v>0.968683401700141</v>
          </cell>
        </row>
        <row r="4604">
          <cell r="I4604">
            <v>1.0064282432614506</v>
          </cell>
        </row>
        <row r="4605">
          <cell r="I4605">
            <v>1.0244523571513948</v>
          </cell>
        </row>
        <row r="4606">
          <cell r="I4606">
            <v>0.94092359462404696</v>
          </cell>
        </row>
        <row r="4607">
          <cell r="I4607">
            <v>1.0047445072276169</v>
          </cell>
        </row>
        <row r="4608">
          <cell r="I4608">
            <v>1.0080992887045885</v>
          </cell>
        </row>
        <row r="4609">
          <cell r="I4609">
            <v>0.9915769931298658</v>
          </cell>
        </row>
        <row r="4610">
          <cell r="I4610">
            <v>1.0604210175054058</v>
          </cell>
        </row>
        <row r="4611">
          <cell r="I4611">
            <v>1.0026453416294525</v>
          </cell>
        </row>
        <row r="4612">
          <cell r="I4612">
            <v>1.0832993758896921</v>
          </cell>
        </row>
        <row r="4613">
          <cell r="I4613">
            <v>1.0186855549828402</v>
          </cell>
        </row>
        <row r="4614">
          <cell r="I4614">
            <v>0.93536715378734092</v>
          </cell>
        </row>
        <row r="4615">
          <cell r="I4615">
            <v>0.9834017198520083</v>
          </cell>
        </row>
        <row r="4616">
          <cell r="I4616">
            <v>1.0031736214482412</v>
          </cell>
        </row>
        <row r="4617">
          <cell r="I4617">
            <v>0.99585050973104705</v>
          </cell>
        </row>
        <row r="4618">
          <cell r="I4618">
            <v>0.95728112663139342</v>
          </cell>
        </row>
        <row r="4619">
          <cell r="I4619">
            <v>1.0194548775923999</v>
          </cell>
        </row>
        <row r="4620">
          <cell r="I4620">
            <v>1.0070530524961081</v>
          </cell>
        </row>
        <row r="4621">
          <cell r="I4621">
            <v>0.96740516577419833</v>
          </cell>
        </row>
        <row r="4622">
          <cell r="I4622">
            <v>1.0680522086888848</v>
          </cell>
        </row>
        <row r="4623">
          <cell r="I4623">
            <v>1.0184957899747575</v>
          </cell>
        </row>
        <row r="4624">
          <cell r="I4624">
            <v>1.029378415449907</v>
          </cell>
        </row>
        <row r="4625">
          <cell r="I4625">
            <v>0.54629140960193356</v>
          </cell>
        </row>
        <row r="4626">
          <cell r="I4626">
            <v>0.77244979041873707</v>
          </cell>
        </row>
        <row r="4627">
          <cell r="I4627">
            <v>0.79105612838000294</v>
          </cell>
        </row>
        <row r="4628">
          <cell r="I4628">
            <v>0.89649409357263199</v>
          </cell>
        </row>
        <row r="4629">
          <cell r="I4629">
            <v>1.1048835617436721</v>
          </cell>
        </row>
        <row r="4630">
          <cell r="I4630">
            <v>0.94005005128626251</v>
          </cell>
        </row>
        <row r="4631">
          <cell r="I4631">
            <v>1.0813913610072132</v>
          </cell>
        </row>
        <row r="4632">
          <cell r="I4632">
            <v>1.0951613748627211</v>
          </cell>
        </row>
        <row r="4633">
          <cell r="I4633">
            <v>1.1072493899335143</v>
          </cell>
        </row>
        <row r="4634">
          <cell r="I4634">
            <v>1.0957596400084004</v>
          </cell>
        </row>
        <row r="4635">
          <cell r="I4635">
            <v>1.3849201668584332</v>
          </cell>
        </row>
        <row r="4636">
          <cell r="I4636">
            <v>1.1326898574289199</v>
          </cell>
        </row>
        <row r="4637">
          <cell r="I4637">
            <v>1.0155248736344802</v>
          </cell>
        </row>
        <row r="4638">
          <cell r="I4638">
            <v>0.90741997798272156</v>
          </cell>
        </row>
        <row r="4639">
          <cell r="I4639">
            <v>0.92616411990983383</v>
          </cell>
        </row>
        <row r="4640">
          <cell r="I4640">
            <v>1.0167160635065071</v>
          </cell>
        </row>
        <row r="4641">
          <cell r="I4641">
            <v>0.93561551397168907</v>
          </cell>
        </row>
        <row r="4642">
          <cell r="I4642">
            <v>0.99684199941508467</v>
          </cell>
        </row>
        <row r="4643">
          <cell r="I4643">
            <v>1.0812527669691021</v>
          </cell>
        </row>
        <row r="4644">
          <cell r="I4644">
            <v>1.0241392566129441</v>
          </cell>
        </row>
        <row r="4645">
          <cell r="I4645">
            <v>0.92110748091308559</v>
          </cell>
        </row>
        <row r="4646">
          <cell r="I4646">
            <v>1.1032975806707443</v>
          </cell>
        </row>
        <row r="4647">
          <cell r="I4647">
            <v>1.0663101065808041</v>
          </cell>
        </row>
        <row r="4648">
          <cell r="I4648">
            <v>1.1506745394523283</v>
          </cell>
        </row>
        <row r="4649">
          <cell r="I4649">
            <v>1.0155248736344802</v>
          </cell>
        </row>
        <row r="4650">
          <cell r="I4650">
            <v>0.90741997798272156</v>
          </cell>
        </row>
        <row r="4651">
          <cell r="I4651">
            <v>0.92616411990983383</v>
          </cell>
        </row>
        <row r="4652">
          <cell r="I4652">
            <v>1.0167160635065071</v>
          </cell>
        </row>
        <row r="4653">
          <cell r="I4653">
            <v>0.93561551397168907</v>
          </cell>
        </row>
        <row r="4654">
          <cell r="I4654">
            <v>0.99684199941508467</v>
          </cell>
        </row>
        <row r="4655">
          <cell r="I4655">
            <v>1.0812527669691021</v>
          </cell>
        </row>
        <row r="4656">
          <cell r="I4656">
            <v>1.0241392566129441</v>
          </cell>
        </row>
        <row r="4657">
          <cell r="I4657">
            <v>0.92110748091308559</v>
          </cell>
        </row>
        <row r="4658">
          <cell r="I4658">
            <v>1.1032975806707443</v>
          </cell>
        </row>
        <row r="4659">
          <cell r="I4659">
            <v>1.0663101065808041</v>
          </cell>
        </row>
        <row r="4660">
          <cell r="I4660">
            <v>1.1506745394523283</v>
          </cell>
        </row>
        <row r="4661">
          <cell r="I4661">
            <v>0.67061700403052726</v>
          </cell>
        </row>
        <row r="4662">
          <cell r="I4662">
            <v>0.69317244484848461</v>
          </cell>
        </row>
        <row r="4663">
          <cell r="I4663">
            <v>0.81754316020159135</v>
          </cell>
        </row>
        <row r="4664">
          <cell r="I4664">
            <v>0.92489035345355219</v>
          </cell>
        </row>
        <row r="4665">
          <cell r="I4665">
            <v>0.9401155568347237</v>
          </cell>
        </row>
        <row r="4666">
          <cell r="I4666">
            <v>0.95600312888251293</v>
          </cell>
        </row>
        <row r="4667">
          <cell r="I4667">
            <v>1.0953055417626816</v>
          </cell>
        </row>
        <row r="4668">
          <cell r="I4668">
            <v>1.0516377576070901</v>
          </cell>
        </row>
        <row r="4669">
          <cell r="I4669">
            <v>1.0499401285536598</v>
          </cell>
        </row>
        <row r="4670">
          <cell r="I4670">
            <v>1.2550092991177417</v>
          </cell>
        </row>
        <row r="4671">
          <cell r="I4671">
            <v>1.2283254909670838</v>
          </cell>
        </row>
        <row r="4672">
          <cell r="I4672">
            <v>1.2437983741243184</v>
          </cell>
        </row>
        <row r="4673">
          <cell r="I4673">
            <v>0.95259242229129881</v>
          </cell>
        </row>
        <row r="4674">
          <cell r="I4674">
            <v>0.87621293647990917</v>
          </cell>
        </row>
        <row r="4675">
          <cell r="I4675">
            <v>0.94043339423572503</v>
          </cell>
        </row>
        <row r="4676">
          <cell r="I4676">
            <v>1.0175918376630648</v>
          </cell>
        </row>
        <row r="4677">
          <cell r="I4677">
            <v>1.0170484415453729</v>
          </cell>
        </row>
        <row r="4678">
          <cell r="I4678">
            <v>0.95953321753236787</v>
          </cell>
        </row>
        <row r="4679">
          <cell r="I4679">
            <v>1.024746720920374</v>
          </cell>
        </row>
        <row r="4680">
          <cell r="I4680">
            <v>1.0249774918089782</v>
          </cell>
        </row>
        <row r="4681">
          <cell r="I4681">
            <v>1.0028483146174829</v>
          </cell>
        </row>
        <row r="4682">
          <cell r="I4682">
            <v>1.0923332663011611</v>
          </cell>
        </row>
        <row r="4683">
          <cell r="I4683">
            <v>1.0181838768645017</v>
          </cell>
        </row>
        <row r="4684">
          <cell r="I4684">
            <v>1.0748819574864643</v>
          </cell>
        </row>
        <row r="4685">
          <cell r="I4685">
            <v>0.90624380057400478</v>
          </cell>
        </row>
        <row r="4686">
          <cell r="I4686">
            <v>0.8444169448803398</v>
          </cell>
        </row>
        <row r="4687">
          <cell r="I4687">
            <v>0.97054130406618233</v>
          </cell>
        </row>
        <row r="4688">
          <cell r="I4688">
            <v>0.97843526683644055</v>
          </cell>
        </row>
        <row r="4689">
          <cell r="I4689">
            <v>1.0017194707258383</v>
          </cell>
        </row>
        <row r="4690">
          <cell r="I4690">
            <v>0.95373036674653233</v>
          </cell>
        </row>
        <row r="4691">
          <cell r="I4691">
            <v>1.0476327951254552</v>
          </cell>
        </row>
        <row r="4692">
          <cell r="I4692">
            <v>1.0367116018147862</v>
          </cell>
        </row>
        <row r="4693">
          <cell r="I4693">
            <v>1.0536112721456778</v>
          </cell>
        </row>
        <row r="4694">
          <cell r="I4694">
            <v>1.1074082722637715</v>
          </cell>
        </row>
        <row r="4695">
          <cell r="I4695">
            <v>1.0188652613731235</v>
          </cell>
        </row>
        <row r="4696">
          <cell r="I4696">
            <v>1.0054880414376204</v>
          </cell>
        </row>
        <row r="4697">
          <cell r="I4697">
            <v>0.99307331751755124</v>
          </cell>
        </row>
        <row r="4698">
          <cell r="I4698">
            <v>0.89918020253262365</v>
          </cell>
        </row>
        <row r="4699">
          <cell r="I4699">
            <v>0.88863446227899134</v>
          </cell>
        </row>
        <row r="4700">
          <cell r="I4700">
            <v>1.0964742622837949</v>
          </cell>
        </row>
        <row r="4701">
          <cell r="I4701">
            <v>1.0653072085972051</v>
          </cell>
        </row>
        <row r="4702">
          <cell r="I4702">
            <v>0.9382097873547478</v>
          </cell>
        </row>
        <row r="4703">
          <cell r="I4703">
            <v>1.0444851634345018</v>
          </cell>
        </row>
        <row r="4704">
          <cell r="I4704">
            <v>1.0208766773253768</v>
          </cell>
        </row>
        <row r="4705">
          <cell r="I4705">
            <v>0.9259875116456826</v>
          </cell>
        </row>
        <row r="4706">
          <cell r="I4706">
            <v>1.1508143480690642</v>
          </cell>
        </row>
        <row r="4707">
          <cell r="I4707">
            <v>1.0340647344239722</v>
          </cell>
        </row>
        <row r="4708">
          <cell r="I4708">
            <v>1.0653534944667449</v>
          </cell>
        </row>
        <row r="4709">
          <cell r="I4709">
            <v>0.89824163041928118</v>
          </cell>
        </row>
        <row r="4710">
          <cell r="I4710">
            <v>0.87151910580861969</v>
          </cell>
        </row>
        <row r="4711">
          <cell r="I4711">
            <v>0.91024078156871313</v>
          </cell>
        </row>
        <row r="4712">
          <cell r="I4712">
            <v>1.0093295728694858</v>
          </cell>
        </row>
        <row r="4713">
          <cell r="I4713">
            <v>1.0007220757730022</v>
          </cell>
        </row>
        <row r="4714">
          <cell r="I4714">
            <v>0.9295553659037441</v>
          </cell>
        </row>
        <row r="4715">
          <cell r="I4715">
            <v>1.0655763209196021</v>
          </cell>
        </row>
        <row r="4716">
          <cell r="I4716">
            <v>1.076285679346769</v>
          </cell>
        </row>
        <row r="4717">
          <cell r="I4717">
            <v>1.0004677114083753</v>
          </cell>
        </row>
        <row r="4718">
          <cell r="I4718">
            <v>1.0949928796939588</v>
          </cell>
        </row>
        <row r="4719">
          <cell r="I4719">
            <v>1.0416495474227687</v>
          </cell>
        </row>
        <row r="4720">
          <cell r="I4720">
            <v>1.1356702302872448</v>
          </cell>
        </row>
        <row r="4721">
          <cell r="I4721">
            <v>0.69697762498349436</v>
          </cell>
        </row>
        <row r="4722">
          <cell r="I4722">
            <v>0.76788772532117544</v>
          </cell>
        </row>
        <row r="4723">
          <cell r="I4723">
            <v>0.85580967882307069</v>
          </cell>
        </row>
        <row r="4724">
          <cell r="I4724">
            <v>0.98405481918230842</v>
          </cell>
        </row>
        <row r="4725">
          <cell r="I4725">
            <v>0.97737009949027309</v>
          </cell>
        </row>
        <row r="4726">
          <cell r="I4726">
            <v>0.97208865123654398</v>
          </cell>
        </row>
        <row r="4727">
          <cell r="I4727">
            <v>1.1329815982512428</v>
          </cell>
        </row>
        <row r="4728">
          <cell r="I4728">
            <v>1.1022177323500366</v>
          </cell>
        </row>
        <row r="4729">
          <cell r="I4729">
            <v>1.0279363008946467</v>
          </cell>
        </row>
        <row r="4730">
          <cell r="I4730">
            <v>1.1977936899469794</v>
          </cell>
        </row>
        <row r="4731">
          <cell r="I4731">
            <v>1.0791015143498581</v>
          </cell>
        </row>
        <row r="4732">
          <cell r="I4732">
            <v>1.2345768817974905</v>
          </cell>
        </row>
        <row r="4733">
          <cell r="I4733">
            <v>1.0044828193716648</v>
          </cell>
        </row>
        <row r="4734">
          <cell r="I4734">
            <v>0.89815418292434401</v>
          </cell>
        </row>
        <row r="4735">
          <cell r="I4735">
            <v>0.968683401700141</v>
          </cell>
        </row>
        <row r="4736">
          <cell r="I4736">
            <v>1.0064282432614506</v>
          </cell>
        </row>
        <row r="4737">
          <cell r="I4737">
            <v>1.0244523571513948</v>
          </cell>
        </row>
        <row r="4738">
          <cell r="I4738">
            <v>0.94092359462404696</v>
          </cell>
        </row>
        <row r="4739">
          <cell r="I4739">
            <v>1.0047445072276169</v>
          </cell>
        </row>
        <row r="4740">
          <cell r="I4740">
            <v>1.0080992887045885</v>
          </cell>
        </row>
        <row r="4741">
          <cell r="I4741">
            <v>0.9915769931298658</v>
          </cell>
        </row>
        <row r="4742">
          <cell r="I4742">
            <v>1.0604210175054058</v>
          </cell>
        </row>
        <row r="4743">
          <cell r="I4743">
            <v>1.0026453416294525</v>
          </cell>
        </row>
        <row r="4744">
          <cell r="I4744">
            <v>1.0832993758896921</v>
          </cell>
        </row>
        <row r="4745">
          <cell r="I4745">
            <v>0.95259242229129881</v>
          </cell>
        </row>
        <row r="4746">
          <cell r="I4746">
            <v>0.87621293647990917</v>
          </cell>
        </row>
        <row r="4747">
          <cell r="I4747">
            <v>0.94043339423572503</v>
          </cell>
        </row>
        <row r="4748">
          <cell r="I4748">
            <v>1.0175918376630648</v>
          </cell>
        </row>
        <row r="4749">
          <cell r="I4749">
            <v>1.0170484415453729</v>
          </cell>
        </row>
        <row r="4750">
          <cell r="I4750">
            <v>0.95953321753236787</v>
          </cell>
        </row>
        <row r="4751">
          <cell r="I4751">
            <v>1.024746720920374</v>
          </cell>
        </row>
        <row r="4752">
          <cell r="I4752">
            <v>1.0249774918089782</v>
          </cell>
        </row>
        <row r="4753">
          <cell r="I4753">
            <v>1.0028483146174829</v>
          </cell>
        </row>
        <row r="4754">
          <cell r="I4754">
            <v>1.0923332663011611</v>
          </cell>
        </row>
        <row r="4755">
          <cell r="I4755">
            <v>1.0181838768645017</v>
          </cell>
        </row>
        <row r="4756">
          <cell r="I4756">
            <v>1.0748819574864643</v>
          </cell>
        </row>
        <row r="4757">
          <cell r="I4757">
            <v>0.99307331751755124</v>
          </cell>
        </row>
        <row r="4758">
          <cell r="I4758">
            <v>0.89918020253262365</v>
          </cell>
        </row>
        <row r="4759">
          <cell r="I4759">
            <v>0.88863446227899134</v>
          </cell>
        </row>
        <row r="4760">
          <cell r="I4760">
            <v>1.0964742622837949</v>
          </cell>
        </row>
        <row r="4761">
          <cell r="I4761">
            <v>1.0653072085972051</v>
          </cell>
        </row>
        <row r="4762">
          <cell r="I4762">
            <v>0.9382097873547478</v>
          </cell>
        </row>
        <row r="4763">
          <cell r="I4763">
            <v>1.0444851634345018</v>
          </cell>
        </row>
        <row r="4764">
          <cell r="I4764">
            <v>1.0208766773253768</v>
          </cell>
        </row>
        <row r="4765">
          <cell r="I4765">
            <v>0.9259875116456826</v>
          </cell>
        </row>
        <row r="4766">
          <cell r="I4766">
            <v>1.1508143480690642</v>
          </cell>
        </row>
        <row r="4767">
          <cell r="I4767">
            <v>1.0340647344239722</v>
          </cell>
        </row>
        <row r="4768">
          <cell r="I4768">
            <v>1.0653534944667449</v>
          </cell>
        </row>
        <row r="4769">
          <cell r="I4769">
            <v>0.99307331751755124</v>
          </cell>
        </row>
        <row r="4770">
          <cell r="I4770">
            <v>0.89918020253262365</v>
          </cell>
        </row>
        <row r="4771">
          <cell r="I4771">
            <v>0.88863446227899134</v>
          </cell>
        </row>
        <row r="4772">
          <cell r="I4772">
            <v>1.0964742622837949</v>
          </cell>
        </row>
        <row r="4773">
          <cell r="I4773">
            <v>1.0653072085972051</v>
          </cell>
        </row>
        <row r="4774">
          <cell r="I4774">
            <v>0.9382097873547478</v>
          </cell>
        </row>
        <row r="4775">
          <cell r="I4775">
            <v>1.0444851634345018</v>
          </cell>
        </row>
        <row r="4776">
          <cell r="I4776">
            <v>1.0208766773253768</v>
          </cell>
        </row>
        <row r="4777">
          <cell r="I4777">
            <v>0.9259875116456826</v>
          </cell>
        </row>
        <row r="4778">
          <cell r="I4778">
            <v>1.1508143480690642</v>
          </cell>
        </row>
        <row r="4779">
          <cell r="I4779">
            <v>1.0340647344239722</v>
          </cell>
        </row>
        <row r="4780">
          <cell r="I4780">
            <v>1.0653534944667449</v>
          </cell>
        </row>
        <row r="4781">
          <cell r="I4781">
            <v>0.99307331751755124</v>
          </cell>
        </row>
        <row r="4782">
          <cell r="I4782">
            <v>0.89918020253262365</v>
          </cell>
        </row>
        <row r="4783">
          <cell r="I4783">
            <v>0.88863446227899134</v>
          </cell>
        </row>
        <row r="4784">
          <cell r="I4784">
            <v>1.0964742622837949</v>
          </cell>
        </row>
        <row r="4785">
          <cell r="I4785">
            <v>1.0653072085972051</v>
          </cell>
        </row>
        <row r="4786">
          <cell r="I4786">
            <v>0.9382097873547478</v>
          </cell>
        </row>
        <row r="4787">
          <cell r="I4787">
            <v>1.0444851634345018</v>
          </cell>
        </row>
        <row r="4788">
          <cell r="I4788">
            <v>1.0208766773253768</v>
          </cell>
        </row>
        <row r="4789">
          <cell r="I4789">
            <v>0.9259875116456826</v>
          </cell>
        </row>
        <row r="4790">
          <cell r="I4790">
            <v>1.1508143480690642</v>
          </cell>
        </row>
        <row r="4791">
          <cell r="I4791">
            <v>1.0340647344239722</v>
          </cell>
        </row>
        <row r="4792">
          <cell r="I4792">
            <v>1.0653534944667449</v>
          </cell>
        </row>
        <row r="4793">
          <cell r="I4793">
            <v>0.67061700403052726</v>
          </cell>
        </row>
        <row r="4794">
          <cell r="I4794">
            <v>0.69317244484848461</v>
          </cell>
        </row>
        <row r="4795">
          <cell r="I4795">
            <v>0.81754316020159135</v>
          </cell>
        </row>
        <row r="4796">
          <cell r="I4796">
            <v>0.92489035345355219</v>
          </cell>
        </row>
        <row r="4797">
          <cell r="I4797">
            <v>0.9401155568347237</v>
          </cell>
        </row>
        <row r="4798">
          <cell r="I4798">
            <v>0.95600312888251293</v>
          </cell>
        </row>
        <row r="4799">
          <cell r="I4799">
            <v>1.0953055417626816</v>
          </cell>
        </row>
        <row r="4800">
          <cell r="I4800">
            <v>1.0516377576070901</v>
          </cell>
        </row>
        <row r="4801">
          <cell r="I4801">
            <v>1.0499401285536598</v>
          </cell>
        </row>
        <row r="4802">
          <cell r="I4802">
            <v>1.2550092991177417</v>
          </cell>
        </row>
        <row r="4803">
          <cell r="I4803">
            <v>1.2283254909670838</v>
          </cell>
        </row>
        <row r="4804">
          <cell r="I4804">
            <v>1.2437983741243184</v>
          </cell>
        </row>
        <row r="4805">
          <cell r="I4805">
            <v>0.95259242229129881</v>
          </cell>
        </row>
        <row r="4806">
          <cell r="I4806">
            <v>0.87621293647990917</v>
          </cell>
        </row>
        <row r="4807">
          <cell r="I4807">
            <v>0.94043339423572503</v>
          </cell>
        </row>
        <row r="4808">
          <cell r="I4808">
            <v>1.0175918376630648</v>
          </cell>
        </row>
        <row r="4809">
          <cell r="I4809">
            <v>1.0170484415453729</v>
          </cell>
        </row>
        <row r="4810">
          <cell r="I4810">
            <v>0.95953321753236787</v>
          </cell>
        </row>
        <row r="4811">
          <cell r="I4811">
            <v>1.024746720920374</v>
          </cell>
        </row>
        <row r="4812">
          <cell r="I4812">
            <v>1.0249774918089782</v>
          </cell>
        </row>
        <row r="4813">
          <cell r="I4813">
            <v>1.0028483146174829</v>
          </cell>
        </row>
        <row r="4814">
          <cell r="I4814">
            <v>1.0923332663011611</v>
          </cell>
        </row>
        <row r="4815">
          <cell r="I4815">
            <v>1.0181838768645017</v>
          </cell>
        </row>
        <row r="4816">
          <cell r="I4816">
            <v>1.0748819574864643</v>
          </cell>
        </row>
        <row r="4817">
          <cell r="I4817">
            <v>0.90624380057400478</v>
          </cell>
        </row>
        <row r="4818">
          <cell r="I4818">
            <v>0.8444169448803398</v>
          </cell>
        </row>
        <row r="4819">
          <cell r="I4819">
            <v>0.97054130406618233</v>
          </cell>
        </row>
        <row r="4820">
          <cell r="I4820">
            <v>0.97843526683644055</v>
          </cell>
        </row>
        <row r="4821">
          <cell r="I4821">
            <v>1.0017194707258383</v>
          </cell>
        </row>
        <row r="4822">
          <cell r="I4822">
            <v>0.95373036674653233</v>
          </cell>
        </row>
        <row r="4823">
          <cell r="I4823">
            <v>1.0476327951254552</v>
          </cell>
        </row>
        <row r="4824">
          <cell r="I4824">
            <v>1.0367116018147862</v>
          </cell>
        </row>
        <row r="4825">
          <cell r="I4825">
            <v>1.0536112721456778</v>
          </cell>
        </row>
        <row r="4826">
          <cell r="I4826">
            <v>1.1074082722637715</v>
          </cell>
        </row>
        <row r="4827">
          <cell r="I4827">
            <v>1.0188652613731235</v>
          </cell>
        </row>
        <row r="4828">
          <cell r="I4828">
            <v>1.0054880414376204</v>
          </cell>
        </row>
        <row r="4829">
          <cell r="I4829">
            <v>1.090061356011536</v>
          </cell>
        </row>
        <row r="4830">
          <cell r="I4830">
            <v>0.92593085754263238</v>
          </cell>
        </row>
        <row r="4831">
          <cell r="I4831">
            <v>1.0060299994332258</v>
          </cell>
        </row>
        <row r="4832">
          <cell r="I4832">
            <v>0.97972437921177291</v>
          </cell>
        </row>
        <row r="4833">
          <cell r="I4833">
            <v>0.94946916735794806</v>
          </cell>
        </row>
        <row r="4834">
          <cell r="I4834">
            <v>1.0103415465301506</v>
          </cell>
        </row>
        <row r="4835">
          <cell r="I4835">
            <v>1.0386999823906988</v>
          </cell>
        </row>
        <row r="4836">
          <cell r="I4836">
            <v>0.99163998770338124</v>
          </cell>
        </row>
        <row r="4837">
          <cell r="I4837">
            <v>0.94181913146774066</v>
          </cell>
        </row>
        <row r="4838">
          <cell r="I4838">
            <v>1.0488615909246799</v>
          </cell>
        </row>
        <row r="4839">
          <cell r="I4839">
            <v>0.95731331698761402</v>
          </cell>
        </row>
        <row r="4840">
          <cell r="I4840">
            <v>1.008001293484617</v>
          </cell>
        </row>
        <row r="4841">
          <cell r="I4841">
            <v>1.0031061974737945</v>
          </cell>
        </row>
        <row r="4842">
          <cell r="I4842">
            <v>0.90885158307168956</v>
          </cell>
        </row>
        <row r="4843">
          <cell r="I4843">
            <v>1.0134542097762806</v>
          </cell>
        </row>
        <row r="4844">
          <cell r="I4844">
            <v>0.98263443519615379</v>
          </cell>
        </row>
        <row r="4845">
          <cell r="I4845">
            <v>1.0490202419028143</v>
          </cell>
        </row>
        <row r="4846">
          <cell r="I4846">
            <v>0.95966411677984942</v>
          </cell>
        </row>
        <row r="4847">
          <cell r="I4847">
            <v>1.0038280057878954</v>
          </cell>
        </row>
        <row r="4848">
          <cell r="I4848">
            <v>0.97713595185994517</v>
          </cell>
        </row>
        <row r="4849">
          <cell r="I4849">
            <v>0.96975101610057768</v>
          </cell>
        </row>
        <row r="4850">
          <cell r="I4850">
            <v>1.0453181201876696</v>
          </cell>
        </row>
        <row r="4851">
          <cell r="I4851">
            <v>0.99025851313020807</v>
          </cell>
        </row>
        <row r="4852">
          <cell r="I4852">
            <v>1.0548271017416513</v>
          </cell>
        </row>
        <row r="4853">
          <cell r="I4853">
            <v>1.0044828193716648</v>
          </cell>
        </row>
        <row r="4854">
          <cell r="I4854">
            <v>0.89815418292434401</v>
          </cell>
        </row>
        <row r="4855">
          <cell r="I4855">
            <v>0.968683401700141</v>
          </cell>
        </row>
        <row r="4856">
          <cell r="I4856">
            <v>1.0064282432614506</v>
          </cell>
        </row>
        <row r="4857">
          <cell r="I4857">
            <v>1.0244523571513948</v>
          </cell>
        </row>
        <row r="4858">
          <cell r="I4858">
            <v>0.94092359462404696</v>
          </cell>
        </row>
        <row r="4859">
          <cell r="I4859">
            <v>1.0047445072276169</v>
          </cell>
        </row>
        <row r="4860">
          <cell r="I4860">
            <v>1.0080992887045885</v>
          </cell>
        </row>
        <row r="4861">
          <cell r="I4861">
            <v>0.9915769931298658</v>
          </cell>
        </row>
        <row r="4862">
          <cell r="I4862">
            <v>1.0604210175054058</v>
          </cell>
        </row>
        <row r="4863">
          <cell r="I4863">
            <v>1.0026453416294525</v>
          </cell>
        </row>
        <row r="4864">
          <cell r="I4864">
            <v>1.0832993758896921</v>
          </cell>
        </row>
        <row r="4865">
          <cell r="I4865">
            <v>1.0008249911755405</v>
          </cell>
        </row>
        <row r="4866">
          <cell r="I4866">
            <v>0.87289618778605649</v>
          </cell>
        </row>
        <row r="4867">
          <cell r="I4867">
            <v>0.99157650816921372</v>
          </cell>
        </row>
        <row r="4868">
          <cell r="I4868">
            <v>0.99729540756284518</v>
          </cell>
        </row>
        <row r="4869">
          <cell r="I4869">
            <v>1.0492498465344136</v>
          </cell>
        </row>
        <row r="4870">
          <cell r="I4870">
            <v>0.97409867974199893</v>
          </cell>
        </row>
        <row r="4871">
          <cell r="I4871">
            <v>0.99115143739577594</v>
          </cell>
        </row>
        <row r="4872">
          <cell r="I4872">
            <v>0.98941056263317484</v>
          </cell>
        </row>
        <row r="4873">
          <cell r="I4873">
            <v>0.97623199565733443</v>
          </cell>
        </row>
        <row r="4874">
          <cell r="I4874">
            <v>1.1090027971060625</v>
          </cell>
        </row>
        <row r="4875">
          <cell r="I4875">
            <v>0.99254812775838874</v>
          </cell>
        </row>
        <row r="4876">
          <cell r="I4876">
            <v>1.0338447158380706</v>
          </cell>
        </row>
        <row r="4877">
          <cell r="I4877">
            <v>1.0031061974737945</v>
          </cell>
        </row>
        <row r="4878">
          <cell r="I4878">
            <v>0.90885158307168956</v>
          </cell>
        </row>
        <row r="4879">
          <cell r="I4879">
            <v>1.0134542097762806</v>
          </cell>
        </row>
        <row r="4880">
          <cell r="I4880">
            <v>0.98263443519615379</v>
          </cell>
        </row>
        <row r="4881">
          <cell r="I4881">
            <v>1.0490202419028143</v>
          </cell>
        </row>
        <row r="4882">
          <cell r="I4882">
            <v>0.95966411677984942</v>
          </cell>
        </row>
        <row r="4883">
          <cell r="I4883">
            <v>1.0038280057878954</v>
          </cell>
        </row>
        <row r="4884">
          <cell r="I4884">
            <v>0.97713595185994517</v>
          </cell>
        </row>
        <row r="4885">
          <cell r="I4885">
            <v>0.96975101610057768</v>
          </cell>
        </row>
        <row r="4886">
          <cell r="I4886">
            <v>1.0453181201876696</v>
          </cell>
        </row>
        <row r="4887">
          <cell r="I4887">
            <v>0.99025851313020807</v>
          </cell>
        </row>
        <row r="4888">
          <cell r="I4888">
            <v>1.0548271017416513</v>
          </cell>
        </row>
        <row r="4889">
          <cell r="I4889">
            <v>1.0044828193716648</v>
          </cell>
        </row>
        <row r="4890">
          <cell r="I4890">
            <v>0.89815418292434401</v>
          </cell>
        </row>
        <row r="4891">
          <cell r="I4891">
            <v>0.968683401700141</v>
          </cell>
        </row>
        <row r="4892">
          <cell r="I4892">
            <v>1.0064282432614506</v>
          </cell>
        </row>
        <row r="4893">
          <cell r="I4893">
            <v>1.0244523571513948</v>
          </cell>
        </row>
        <row r="4894">
          <cell r="I4894">
            <v>0.94092359462404696</v>
          </cell>
        </row>
        <row r="4895">
          <cell r="I4895">
            <v>1.0047445072276169</v>
          </cell>
        </row>
        <row r="4896">
          <cell r="I4896">
            <v>1.0080992887045885</v>
          </cell>
        </row>
        <row r="4897">
          <cell r="I4897">
            <v>0.9915769931298658</v>
          </cell>
        </row>
        <row r="4898">
          <cell r="I4898">
            <v>1.0604210175054058</v>
          </cell>
        </row>
        <row r="4899">
          <cell r="I4899">
            <v>1.0026453416294525</v>
          </cell>
        </row>
        <row r="4900">
          <cell r="I4900">
            <v>1.0832993758896921</v>
          </cell>
        </row>
        <row r="4901">
          <cell r="I4901">
            <v>0.90573930336681696</v>
          </cell>
        </row>
        <row r="4902">
          <cell r="I4902">
            <v>0.97899771504878275</v>
          </cell>
        </row>
        <row r="4903">
          <cell r="I4903">
            <v>0.94753405018914405</v>
          </cell>
        </row>
        <row r="4904">
          <cell r="I4904">
            <v>1.0173852247119595</v>
          </cell>
        </row>
        <row r="4905">
          <cell r="I4905">
            <v>0.99448614239037492</v>
          </cell>
        </row>
        <row r="4906">
          <cell r="I4906">
            <v>0.85489158853598801</v>
          </cell>
        </row>
        <row r="4907">
          <cell r="I4907">
            <v>1.0011758846035779</v>
          </cell>
        </row>
        <row r="4908">
          <cell r="I4908">
            <v>1.0460561223319684</v>
          </cell>
        </row>
        <row r="4909">
          <cell r="I4909">
            <v>0.86430973302826408</v>
          </cell>
        </row>
        <row r="4910">
          <cell r="I4910">
            <v>1.2133364096413428</v>
          </cell>
        </row>
        <row r="4911">
          <cell r="I4911">
            <v>0.82604180730075893</v>
          </cell>
        </row>
        <row r="4912">
          <cell r="I4912">
            <v>1.3092097630027748</v>
          </cell>
        </row>
        <row r="4913">
          <cell r="I4913">
            <v>0.91437001998566714</v>
          </cell>
        </row>
        <row r="4914">
          <cell r="I4914">
            <v>0.89315272499776333</v>
          </cell>
        </row>
        <row r="4915">
          <cell r="I4915">
            <v>0.98029026154785193</v>
          </cell>
        </row>
        <row r="4916">
          <cell r="I4916">
            <v>1.0068621774637589</v>
          </cell>
        </row>
        <row r="4917">
          <cell r="I4917">
            <v>0.99953589548575306</v>
          </cell>
        </row>
        <row r="4918">
          <cell r="I4918">
            <v>0.91315839756942074</v>
          </cell>
        </row>
        <row r="4919">
          <cell r="I4919">
            <v>0.97684101366908838</v>
          </cell>
        </row>
        <row r="4920">
          <cell r="I4920">
            <v>1.0274663284214056</v>
          </cell>
        </row>
        <row r="4921">
          <cell r="I4921">
            <v>1.014296248196183</v>
          </cell>
        </row>
        <row r="4922">
          <cell r="I4922">
            <v>1.0973546776687462</v>
          </cell>
        </row>
        <row r="4923">
          <cell r="I4923">
            <v>0.98968777045816902</v>
          </cell>
        </row>
        <row r="4924">
          <cell r="I4924">
            <v>1.1766818005823438</v>
          </cell>
        </row>
        <row r="4925">
          <cell r="I4925">
            <v>1.0155248736344802</v>
          </cell>
        </row>
        <row r="4926">
          <cell r="I4926">
            <v>0.90741997798272156</v>
          </cell>
        </row>
        <row r="4927">
          <cell r="I4927">
            <v>0.92616411990983383</v>
          </cell>
        </row>
        <row r="4928">
          <cell r="I4928">
            <v>1.0167160635065071</v>
          </cell>
        </row>
        <row r="4929">
          <cell r="I4929">
            <v>0.93561551397168907</v>
          </cell>
        </row>
        <row r="4930">
          <cell r="I4930">
            <v>0.99684199941508467</v>
          </cell>
        </row>
        <row r="4931">
          <cell r="I4931">
            <v>1.0812527669691021</v>
          </cell>
        </row>
        <row r="4932">
          <cell r="I4932">
            <v>1.0241392566129441</v>
          </cell>
        </row>
        <row r="4933">
          <cell r="I4933">
            <v>0.92110748091308559</v>
          </cell>
        </row>
        <row r="4934">
          <cell r="I4934">
            <v>1.1032975806707443</v>
          </cell>
        </row>
        <row r="4935">
          <cell r="I4935">
            <v>1.0663101065808041</v>
          </cell>
        </row>
        <row r="4936">
          <cell r="I4936">
            <v>1.1506745394523283</v>
          </cell>
        </row>
        <row r="4937">
          <cell r="I4937">
            <v>0.98953977842199659</v>
          </cell>
        </row>
        <row r="4938">
          <cell r="I4938">
            <v>0.89681469316630535</v>
          </cell>
        </row>
        <row r="4939">
          <cell r="I4939">
            <v>0.9666013990806348</v>
          </cell>
        </row>
        <row r="4940">
          <cell r="I4940">
            <v>0.97492145615965065</v>
          </cell>
        </row>
        <row r="4941">
          <cell r="I4941">
            <v>1.0395220883342577</v>
          </cell>
        </row>
        <row r="4942">
          <cell r="I4942">
            <v>0.98060187524742559</v>
          </cell>
        </row>
        <row r="4943">
          <cell r="I4943">
            <v>0.96935954202423724</v>
          </cell>
        </row>
        <row r="4944">
          <cell r="I4944">
            <v>1.0381404433799921</v>
          </cell>
        </row>
        <row r="4945">
          <cell r="I4945">
            <v>0.96272123753492489</v>
          </cell>
        </row>
        <row r="4946">
          <cell r="I4946">
            <v>1.1298041841277868</v>
          </cell>
        </row>
        <row r="4947">
          <cell r="I4947">
            <v>0.96282139597372751</v>
          </cell>
        </row>
        <row r="4948">
          <cell r="I4948">
            <v>1.0881929171821121</v>
          </cell>
        </row>
        <row r="4949">
          <cell r="I4949">
            <v>0.91437001998566714</v>
          </cell>
        </row>
        <row r="4950">
          <cell r="I4950">
            <v>0.89315272499776333</v>
          </cell>
        </row>
        <row r="4951">
          <cell r="I4951">
            <v>0.98029026154785193</v>
          </cell>
        </row>
        <row r="4952">
          <cell r="I4952">
            <v>1.0068621774637589</v>
          </cell>
        </row>
        <row r="4953">
          <cell r="I4953">
            <v>0.99953589548575306</v>
          </cell>
        </row>
        <row r="4954">
          <cell r="I4954">
            <v>0.91315839756942074</v>
          </cell>
        </row>
        <row r="4955">
          <cell r="I4955">
            <v>0.97684101366908838</v>
          </cell>
        </row>
        <row r="4956">
          <cell r="I4956">
            <v>1.0274663284214056</v>
          </cell>
        </row>
        <row r="4957">
          <cell r="I4957">
            <v>1.014296248196183</v>
          </cell>
        </row>
        <row r="4958">
          <cell r="I4958">
            <v>1.0973546776687462</v>
          </cell>
        </row>
        <row r="4959">
          <cell r="I4959">
            <v>0.98968777045816902</v>
          </cell>
        </row>
        <row r="4960">
          <cell r="I4960">
            <v>1.1766818005823438</v>
          </cell>
        </row>
        <row r="4961">
          <cell r="I4961">
            <v>1.0155248736344802</v>
          </cell>
        </row>
        <row r="4962">
          <cell r="I4962">
            <v>0.90741997798272156</v>
          </cell>
        </row>
        <row r="4963">
          <cell r="I4963">
            <v>0.92616411990983383</v>
          </cell>
        </row>
        <row r="4964">
          <cell r="I4964">
            <v>1.0167160635065071</v>
          </cell>
        </row>
        <row r="4965">
          <cell r="I4965">
            <v>0.93561551397168907</v>
          </cell>
        </row>
        <row r="4966">
          <cell r="I4966">
            <v>0.99684199941508467</v>
          </cell>
        </row>
        <row r="4967">
          <cell r="I4967">
            <v>1.0812527669691021</v>
          </cell>
        </row>
        <row r="4968">
          <cell r="I4968">
            <v>1.0241392566129441</v>
          </cell>
        </row>
        <row r="4969">
          <cell r="I4969">
            <v>0.92110748091308559</v>
          </cell>
        </row>
        <row r="4970">
          <cell r="I4970">
            <v>1.1032975806707443</v>
          </cell>
        </row>
        <row r="4971">
          <cell r="I4971">
            <v>1.0663101065808041</v>
          </cell>
        </row>
        <row r="4972">
          <cell r="I4972">
            <v>1.1506745394523283</v>
          </cell>
        </row>
        <row r="4973">
          <cell r="I4973">
            <v>0.98650945841483484</v>
          </cell>
        </row>
        <row r="4974">
          <cell r="I4974">
            <v>0.92936312279403444</v>
          </cell>
        </row>
        <row r="4975">
          <cell r="I4975">
            <v>1.0262654632770374</v>
          </cell>
        </row>
        <row r="4976">
          <cell r="I4976">
            <v>0.87859498720951934</v>
          </cell>
        </row>
        <row r="4977">
          <cell r="I4977">
            <v>1.0351769542651068</v>
          </cell>
        </row>
        <row r="4978">
          <cell r="I4978">
            <v>0.96314974571585876</v>
          </cell>
        </row>
        <row r="4979">
          <cell r="I4979">
            <v>0.943423322609241</v>
          </cell>
        </row>
        <row r="4980">
          <cell r="I4980">
            <v>1.016370324469303</v>
          </cell>
        </row>
        <row r="4981">
          <cell r="I4981">
            <v>0.92413045114520465</v>
          </cell>
        </row>
        <row r="4982">
          <cell r="I4982">
            <v>1.0262137331191556</v>
          </cell>
        </row>
        <row r="4983">
          <cell r="I4983">
            <v>1.0686562771785868</v>
          </cell>
        </row>
        <row r="4984">
          <cell r="I4984">
            <v>1.0256460272115626</v>
          </cell>
        </row>
        <row r="4985">
          <cell r="I4985">
            <v>0.96548575233857648</v>
          </cell>
        </row>
        <row r="4986">
          <cell r="I4986">
            <v>0.84853274858672734</v>
          </cell>
        </row>
        <row r="4987">
          <cell r="I4987">
            <v>0.95667723576079067</v>
          </cell>
        </row>
        <row r="4988">
          <cell r="I4988">
            <v>0.9898174560039823</v>
          </cell>
        </row>
        <row r="4989">
          <cell r="I4989">
            <v>0.99091220506925159</v>
          </cell>
        </row>
        <row r="4990">
          <cell r="I4990">
            <v>0.93772354032279015</v>
          </cell>
        </row>
        <row r="4991">
          <cell r="I4991">
            <v>0.94241305682406407</v>
          </cell>
        </row>
        <row r="4992">
          <cell r="I4992">
            <v>0.98512613896529255</v>
          </cell>
        </row>
        <row r="4993">
          <cell r="I4993">
            <v>0.97883647279166031</v>
          </cell>
        </row>
        <row r="4994">
          <cell r="I4994">
            <v>1.1972227416992578</v>
          </cell>
        </row>
        <row r="4995">
          <cell r="I4995">
            <v>1.0277103082514685</v>
          </cell>
        </row>
        <row r="4996">
          <cell r="I4996">
            <v>1.1405099054253591</v>
          </cell>
        </row>
        <row r="4997">
          <cell r="I4997">
            <v>0.95259242229129881</v>
          </cell>
        </row>
        <row r="4998">
          <cell r="I4998">
            <v>0.87621293647990917</v>
          </cell>
        </row>
        <row r="4999">
          <cell r="I4999">
            <v>0.94043339423572503</v>
          </cell>
        </row>
        <row r="5000">
          <cell r="I5000">
            <v>1.0175918376630648</v>
          </cell>
        </row>
        <row r="5001">
          <cell r="I5001">
            <v>1.0170484415453729</v>
          </cell>
        </row>
        <row r="5002">
          <cell r="I5002">
            <v>0.95953321753236787</v>
          </cell>
        </row>
        <row r="5003">
          <cell r="I5003">
            <v>1.024746720920374</v>
          </cell>
        </row>
        <row r="5004">
          <cell r="I5004">
            <v>1.0249774918089782</v>
          </cell>
        </row>
        <row r="5005">
          <cell r="I5005">
            <v>1.0028483146174829</v>
          </cell>
        </row>
        <row r="5006">
          <cell r="I5006">
            <v>1.0923332663011611</v>
          </cell>
        </row>
        <row r="5007">
          <cell r="I5007">
            <v>1.0181838768645017</v>
          </cell>
        </row>
        <row r="5008">
          <cell r="I5008">
            <v>1.0748819574864643</v>
          </cell>
        </row>
        <row r="5009">
          <cell r="I5009">
            <v>0.95689428781792629</v>
          </cell>
        </row>
        <row r="5010">
          <cell r="I5010">
            <v>0.8435504380208384</v>
          </cell>
        </row>
        <row r="5011">
          <cell r="I5011">
            <v>0.96973105126456882</v>
          </cell>
        </row>
        <row r="5012">
          <cell r="I5012">
            <v>0.99752540030405046</v>
          </cell>
        </row>
        <row r="5013">
          <cell r="I5013">
            <v>1.0353748896342663</v>
          </cell>
        </row>
        <row r="5014">
          <cell r="I5014">
            <v>0.96326556015646103</v>
          </cell>
        </row>
        <row r="5015">
          <cell r="I5015">
            <v>0.97021352326561772</v>
          </cell>
        </row>
        <row r="5016">
          <cell r="I5016">
            <v>1.0023573367258456</v>
          </cell>
        </row>
        <row r="5017">
          <cell r="I5017">
            <v>0.98476986069587447</v>
          </cell>
        </row>
        <row r="5018">
          <cell r="I5018">
            <v>1.1481478609687068</v>
          </cell>
        </row>
        <row r="5019">
          <cell r="I5019">
            <v>1.0407975657759736</v>
          </cell>
        </row>
        <row r="5020">
          <cell r="I5020">
            <v>1.0589660771696434</v>
          </cell>
        </row>
        <row r="5021">
          <cell r="I5021">
            <v>0.96548575233857648</v>
          </cell>
        </row>
        <row r="5022">
          <cell r="I5022">
            <v>0.84853274858672734</v>
          </cell>
        </row>
        <row r="5023">
          <cell r="I5023">
            <v>0.95667723576079067</v>
          </cell>
        </row>
        <row r="5024">
          <cell r="I5024">
            <v>0.9898174560039823</v>
          </cell>
        </row>
        <row r="5025">
          <cell r="I5025">
            <v>0.99091220506925159</v>
          </cell>
        </row>
        <row r="5026">
          <cell r="I5026">
            <v>0.93772354032279015</v>
          </cell>
        </row>
        <row r="5027">
          <cell r="I5027">
            <v>0.94241305682406407</v>
          </cell>
        </row>
        <row r="5028">
          <cell r="I5028">
            <v>0.98512613896529255</v>
          </cell>
        </row>
        <row r="5029">
          <cell r="I5029">
            <v>0.97883647279166031</v>
          </cell>
        </row>
        <row r="5030">
          <cell r="I5030">
            <v>1.1972227416992578</v>
          </cell>
        </row>
        <row r="5031">
          <cell r="I5031">
            <v>1.0277103082514685</v>
          </cell>
        </row>
        <row r="5032">
          <cell r="I5032">
            <v>1.1405099054253591</v>
          </cell>
        </row>
        <row r="5033">
          <cell r="I5033">
            <v>0.95259242229129881</v>
          </cell>
        </row>
        <row r="5034">
          <cell r="I5034">
            <v>0.87621293647990917</v>
          </cell>
        </row>
        <row r="5035">
          <cell r="I5035">
            <v>0.94043339423572503</v>
          </cell>
        </row>
        <row r="5036">
          <cell r="I5036">
            <v>1.0175918376630648</v>
          </cell>
        </row>
        <row r="5037">
          <cell r="I5037">
            <v>1.0170484415453729</v>
          </cell>
        </row>
        <row r="5038">
          <cell r="I5038">
            <v>0.95953321753236787</v>
          </cell>
        </row>
        <row r="5039">
          <cell r="I5039">
            <v>1.024746720920374</v>
          </cell>
        </row>
        <row r="5040">
          <cell r="I5040">
            <v>1.0249774918089782</v>
          </cell>
        </row>
        <row r="5041">
          <cell r="I5041">
            <v>1.0028483146174829</v>
          </cell>
        </row>
        <row r="5042">
          <cell r="I5042">
            <v>1.0923332663011611</v>
          </cell>
        </row>
        <row r="5043">
          <cell r="I5043">
            <v>1.0181838768645017</v>
          </cell>
        </row>
        <row r="5044">
          <cell r="I5044">
            <v>1.0748819574864643</v>
          </cell>
        </row>
        <row r="5045">
          <cell r="I5045">
            <v>1.090061356011536</v>
          </cell>
        </row>
        <row r="5046">
          <cell r="I5046">
            <v>0.92593085754263238</v>
          </cell>
        </row>
        <row r="5047">
          <cell r="I5047">
            <v>1.0060299994332258</v>
          </cell>
        </row>
        <row r="5048">
          <cell r="I5048">
            <v>0.97972437921177291</v>
          </cell>
        </row>
        <row r="5049">
          <cell r="I5049">
            <v>0.94946916735794806</v>
          </cell>
        </row>
        <row r="5050">
          <cell r="I5050">
            <v>1.0103415465301506</v>
          </cell>
        </row>
        <row r="5051">
          <cell r="I5051">
            <v>1.0386999823906988</v>
          </cell>
        </row>
        <row r="5052">
          <cell r="I5052">
            <v>0.99163998770338124</v>
          </cell>
        </row>
        <row r="5053">
          <cell r="I5053">
            <v>0.94181913146774066</v>
          </cell>
        </row>
        <row r="5054">
          <cell r="I5054">
            <v>1.0488615909246799</v>
          </cell>
        </row>
        <row r="5055">
          <cell r="I5055">
            <v>0.95731331698761402</v>
          </cell>
        </row>
        <row r="5056">
          <cell r="I5056">
            <v>1.008001293484617</v>
          </cell>
        </row>
        <row r="5057">
          <cell r="I5057">
            <v>1.0031061974737945</v>
          </cell>
        </row>
        <row r="5058">
          <cell r="I5058">
            <v>0.90885158307168956</v>
          </cell>
        </row>
        <row r="5059">
          <cell r="I5059">
            <v>1.0134542097762806</v>
          </cell>
        </row>
        <row r="5060">
          <cell r="I5060">
            <v>0.98263443519615379</v>
          </cell>
        </row>
        <row r="5061">
          <cell r="I5061">
            <v>1.0490202419028143</v>
          </cell>
        </row>
        <row r="5062">
          <cell r="I5062">
            <v>0.95966411677984942</v>
          </cell>
        </row>
        <row r="5063">
          <cell r="I5063">
            <v>1.0038280057878954</v>
          </cell>
        </row>
        <row r="5064">
          <cell r="I5064">
            <v>0.97713595185994517</v>
          </cell>
        </row>
        <row r="5065">
          <cell r="I5065">
            <v>0.96975101610057768</v>
          </cell>
        </row>
        <row r="5066">
          <cell r="I5066">
            <v>1.0453181201876696</v>
          </cell>
        </row>
        <row r="5067">
          <cell r="I5067">
            <v>0.99025851313020807</v>
          </cell>
        </row>
        <row r="5068">
          <cell r="I5068">
            <v>1.0548271017416513</v>
          </cell>
        </row>
        <row r="5069">
          <cell r="I5069">
            <v>1.0044828193716648</v>
          </cell>
        </row>
        <row r="5070">
          <cell r="I5070">
            <v>0.89815418292434401</v>
          </cell>
        </row>
        <row r="5071">
          <cell r="I5071">
            <v>0.968683401700141</v>
          </cell>
        </row>
        <row r="5072">
          <cell r="I5072">
            <v>1.0064282432614506</v>
          </cell>
        </row>
        <row r="5073">
          <cell r="I5073">
            <v>1.0244523571513948</v>
          </cell>
        </row>
        <row r="5074">
          <cell r="I5074">
            <v>0.94092359462404696</v>
          </cell>
        </row>
        <row r="5075">
          <cell r="I5075">
            <v>1.0047445072276169</v>
          </cell>
        </row>
        <row r="5076">
          <cell r="I5076">
            <v>1.0080992887045885</v>
          </cell>
        </row>
        <row r="5077">
          <cell r="I5077">
            <v>0.9915769931298658</v>
          </cell>
        </row>
        <row r="5078">
          <cell r="I5078">
            <v>1.0604210175054058</v>
          </cell>
        </row>
        <row r="5079">
          <cell r="I5079">
            <v>1.0026453416294525</v>
          </cell>
        </row>
        <row r="5080">
          <cell r="I5080">
            <v>1.0832993758896921</v>
          </cell>
        </row>
        <row r="5081">
          <cell r="I5081">
            <v>1.0008249911755405</v>
          </cell>
        </row>
        <row r="5082">
          <cell r="I5082">
            <v>0.87289618778605649</v>
          </cell>
        </row>
        <row r="5083">
          <cell r="I5083">
            <v>0.99157650816921372</v>
          </cell>
        </row>
        <row r="5084">
          <cell r="I5084">
            <v>0.99729540756284518</v>
          </cell>
        </row>
        <row r="5085">
          <cell r="I5085">
            <v>1.0492498465344136</v>
          </cell>
        </row>
        <row r="5086">
          <cell r="I5086">
            <v>0.97409867974199893</v>
          </cell>
        </row>
        <row r="5087">
          <cell r="I5087">
            <v>0.99115143739577594</v>
          </cell>
        </row>
        <row r="5088">
          <cell r="I5088">
            <v>0.98941056263317484</v>
          </cell>
        </row>
        <row r="5089">
          <cell r="I5089">
            <v>0.97623199565733443</v>
          </cell>
        </row>
        <row r="5090">
          <cell r="I5090">
            <v>1.1090027971060625</v>
          </cell>
        </row>
        <row r="5091">
          <cell r="I5091">
            <v>0.99254812775838874</v>
          </cell>
        </row>
        <row r="5092">
          <cell r="I5092">
            <v>1.0338447158380706</v>
          </cell>
        </row>
        <row r="5093">
          <cell r="I5093">
            <v>1.0031061974737945</v>
          </cell>
        </row>
        <row r="5094">
          <cell r="I5094">
            <v>0.90885158307168956</v>
          </cell>
        </row>
        <row r="5095">
          <cell r="I5095">
            <v>1.0134542097762806</v>
          </cell>
        </row>
        <row r="5096">
          <cell r="I5096">
            <v>0.98263443519615379</v>
          </cell>
        </row>
        <row r="5097">
          <cell r="I5097">
            <v>1.0490202419028143</v>
          </cell>
        </row>
        <row r="5098">
          <cell r="I5098">
            <v>0.95966411677984942</v>
          </cell>
        </row>
        <row r="5099">
          <cell r="I5099">
            <v>1.0038280057878954</v>
          </cell>
        </row>
        <row r="5100">
          <cell r="I5100">
            <v>0.97713595185994517</v>
          </cell>
        </row>
        <row r="5101">
          <cell r="I5101">
            <v>0.96975101610057768</v>
          </cell>
        </row>
        <row r="5102">
          <cell r="I5102">
            <v>1.0453181201876696</v>
          </cell>
        </row>
        <row r="5103">
          <cell r="I5103">
            <v>0.99025851313020807</v>
          </cell>
        </row>
        <row r="5104">
          <cell r="I5104">
            <v>1.0548271017416513</v>
          </cell>
        </row>
        <row r="5105">
          <cell r="I5105">
            <v>1.0044828193716648</v>
          </cell>
        </row>
        <row r="5106">
          <cell r="I5106">
            <v>0.89815418292434401</v>
          </cell>
        </row>
        <row r="5107">
          <cell r="I5107">
            <v>0.968683401700141</v>
          </cell>
        </row>
        <row r="5108">
          <cell r="I5108">
            <v>1.0064282432614506</v>
          </cell>
        </row>
        <row r="5109">
          <cell r="I5109">
            <v>1.0244523571513948</v>
          </cell>
        </row>
        <row r="5110">
          <cell r="I5110">
            <v>0.94092359462404696</v>
          </cell>
        </row>
        <row r="5111">
          <cell r="I5111">
            <v>1.0047445072276169</v>
          </cell>
        </row>
        <row r="5112">
          <cell r="I5112">
            <v>1.0080992887045885</v>
          </cell>
        </row>
        <row r="5113">
          <cell r="I5113">
            <v>0.9915769931298658</v>
          </cell>
        </row>
        <row r="5114">
          <cell r="I5114">
            <v>1.0604210175054058</v>
          </cell>
        </row>
        <row r="5115">
          <cell r="I5115">
            <v>1.0026453416294525</v>
          </cell>
        </row>
        <row r="5116">
          <cell r="I5116">
            <v>1.0832993758896921</v>
          </cell>
        </row>
        <row r="5117">
          <cell r="I5117">
            <v>0.90573930336681696</v>
          </cell>
        </row>
        <row r="5118">
          <cell r="I5118">
            <v>0.97899771504878275</v>
          </cell>
        </row>
        <row r="5119">
          <cell r="I5119">
            <v>0.94753405018914405</v>
          </cell>
        </row>
        <row r="5120">
          <cell r="I5120">
            <v>1.0173852247119595</v>
          </cell>
        </row>
        <row r="5121">
          <cell r="I5121">
            <v>0.99448614239037492</v>
          </cell>
        </row>
        <row r="5122">
          <cell r="I5122">
            <v>0.85489158853598801</v>
          </cell>
        </row>
        <row r="5123">
          <cell r="I5123">
            <v>1.0011758846035779</v>
          </cell>
        </row>
        <row r="5124">
          <cell r="I5124">
            <v>1.0460561223319684</v>
          </cell>
        </row>
        <row r="5125">
          <cell r="I5125">
            <v>0.86430973302826408</v>
          </cell>
        </row>
        <row r="5126">
          <cell r="I5126">
            <v>1.2133364096413428</v>
          </cell>
        </row>
        <row r="5127">
          <cell r="I5127">
            <v>0.82604180730075893</v>
          </cell>
        </row>
        <row r="5128">
          <cell r="I5128">
            <v>1.3092097630027748</v>
          </cell>
        </row>
        <row r="5129">
          <cell r="I5129">
            <v>0.91437001998566714</v>
          </cell>
        </row>
        <row r="5130">
          <cell r="I5130">
            <v>0.89315272499776333</v>
          </cell>
        </row>
        <row r="5131">
          <cell r="I5131">
            <v>0.98029026154785193</v>
          </cell>
        </row>
        <row r="5132">
          <cell r="I5132">
            <v>1.0068621774637589</v>
          </cell>
        </row>
        <row r="5133">
          <cell r="I5133">
            <v>0.99953589548575306</v>
          </cell>
        </row>
        <row r="5134">
          <cell r="I5134">
            <v>0.91315839756942074</v>
          </cell>
        </row>
        <row r="5135">
          <cell r="I5135">
            <v>0.97684101366908838</v>
          </cell>
        </row>
        <row r="5136">
          <cell r="I5136">
            <v>1.0274663284214056</v>
          </cell>
        </row>
        <row r="5137">
          <cell r="I5137">
            <v>1.014296248196183</v>
          </cell>
        </row>
        <row r="5138">
          <cell r="I5138">
            <v>1.0973546776687462</v>
          </cell>
        </row>
        <row r="5139">
          <cell r="I5139">
            <v>0.98968777045816902</v>
          </cell>
        </row>
        <row r="5140">
          <cell r="I5140">
            <v>1.1766818005823438</v>
          </cell>
        </row>
        <row r="5141">
          <cell r="I5141">
            <v>1.0155248736344802</v>
          </cell>
        </row>
        <row r="5142">
          <cell r="I5142">
            <v>0.90741997798272156</v>
          </cell>
        </row>
        <row r="5143">
          <cell r="I5143">
            <v>0.92616411990983383</v>
          </cell>
        </row>
        <row r="5144">
          <cell r="I5144">
            <v>1.0167160635065071</v>
          </cell>
        </row>
        <row r="5145">
          <cell r="I5145">
            <v>0.93561551397168907</v>
          </cell>
        </row>
        <row r="5146">
          <cell r="I5146">
            <v>0.99684199941508467</v>
          </cell>
        </row>
        <row r="5147">
          <cell r="I5147">
            <v>1.0812527669691021</v>
          </cell>
        </row>
        <row r="5148">
          <cell r="I5148">
            <v>1.0241392566129441</v>
          </cell>
        </row>
        <row r="5149">
          <cell r="I5149">
            <v>0.92110748091308559</v>
          </cell>
        </row>
        <row r="5150">
          <cell r="I5150">
            <v>1.1032975806707443</v>
          </cell>
        </row>
        <row r="5151">
          <cell r="I5151">
            <v>1.0663101065808041</v>
          </cell>
        </row>
        <row r="5152">
          <cell r="I5152">
            <v>1.1506745394523283</v>
          </cell>
        </row>
        <row r="5153">
          <cell r="I5153">
            <v>0.98953977842199659</v>
          </cell>
        </row>
        <row r="5154">
          <cell r="I5154">
            <v>0.89681469316630535</v>
          </cell>
        </row>
        <row r="5155">
          <cell r="I5155">
            <v>0.9666013990806348</v>
          </cell>
        </row>
        <row r="5156">
          <cell r="I5156">
            <v>0.97492145615965065</v>
          </cell>
        </row>
        <row r="5157">
          <cell r="I5157">
            <v>1.0395220883342577</v>
          </cell>
        </row>
        <row r="5158">
          <cell r="I5158">
            <v>0.98060187524742559</v>
          </cell>
        </row>
        <row r="5159">
          <cell r="I5159">
            <v>0.96935954202423724</v>
          </cell>
        </row>
        <row r="5160">
          <cell r="I5160">
            <v>1.0381404433799921</v>
          </cell>
        </row>
        <row r="5161">
          <cell r="I5161">
            <v>0.96272123753492489</v>
          </cell>
        </row>
        <row r="5162">
          <cell r="I5162">
            <v>1.1298041841277868</v>
          </cell>
        </row>
        <row r="5163">
          <cell r="I5163">
            <v>0.96282139597372751</v>
          </cell>
        </row>
        <row r="5164">
          <cell r="I5164">
            <v>1.0881929171821121</v>
          </cell>
        </row>
        <row r="5165">
          <cell r="I5165">
            <v>0.91437001998566714</v>
          </cell>
        </row>
        <row r="5166">
          <cell r="I5166">
            <v>0.89315272499776333</v>
          </cell>
        </row>
        <row r="5167">
          <cell r="I5167">
            <v>0.98029026154785193</v>
          </cell>
        </row>
        <row r="5168">
          <cell r="I5168">
            <v>1.0068621774637589</v>
          </cell>
        </row>
        <row r="5169">
          <cell r="I5169">
            <v>0.99953589548575306</v>
          </cell>
        </row>
        <row r="5170">
          <cell r="I5170">
            <v>0.91315839756942074</v>
          </cell>
        </row>
        <row r="5171">
          <cell r="I5171">
            <v>0.97684101366908838</v>
          </cell>
        </row>
        <row r="5172">
          <cell r="I5172">
            <v>1.0274663284214056</v>
          </cell>
        </row>
        <row r="5173">
          <cell r="I5173">
            <v>1.014296248196183</v>
          </cell>
        </row>
        <row r="5174">
          <cell r="I5174">
            <v>1.0973546776687462</v>
          </cell>
        </row>
        <row r="5175">
          <cell r="I5175">
            <v>0.98968777045816902</v>
          </cell>
        </row>
        <row r="5176">
          <cell r="I5176">
            <v>1.1766818005823438</v>
          </cell>
        </row>
        <row r="5177">
          <cell r="I5177">
            <v>1.0155248736344802</v>
          </cell>
        </row>
        <row r="5178">
          <cell r="I5178">
            <v>0.90741997798272156</v>
          </cell>
        </row>
        <row r="5179">
          <cell r="I5179">
            <v>0.92616411990983383</v>
          </cell>
        </row>
        <row r="5180">
          <cell r="I5180">
            <v>1.0167160635065071</v>
          </cell>
        </row>
        <row r="5181">
          <cell r="I5181">
            <v>0.93561551397168907</v>
          </cell>
        </row>
        <row r="5182">
          <cell r="I5182">
            <v>0.99684199941508467</v>
          </cell>
        </row>
        <row r="5183">
          <cell r="I5183">
            <v>1.0812527669691021</v>
          </cell>
        </row>
        <row r="5184">
          <cell r="I5184">
            <v>1.0241392566129441</v>
          </cell>
        </row>
        <row r="5185">
          <cell r="I5185">
            <v>0.92110748091308559</v>
          </cell>
        </row>
        <row r="5186">
          <cell r="I5186">
            <v>1.1032975806707443</v>
          </cell>
        </row>
        <row r="5187">
          <cell r="I5187">
            <v>1.0663101065808041</v>
          </cell>
        </row>
        <row r="5188">
          <cell r="I5188">
            <v>1.1506745394523283</v>
          </cell>
        </row>
        <row r="5189">
          <cell r="I5189">
            <v>0.98650945841483484</v>
          </cell>
        </row>
        <row r="5190">
          <cell r="I5190">
            <v>0.92936312279403444</v>
          </cell>
        </row>
        <row r="5191">
          <cell r="I5191">
            <v>1.0262654632770374</v>
          </cell>
        </row>
        <row r="5192">
          <cell r="I5192">
            <v>0.87859498720951934</v>
          </cell>
        </row>
        <row r="5193">
          <cell r="I5193">
            <v>1.0351769542651068</v>
          </cell>
        </row>
        <row r="5194">
          <cell r="I5194">
            <v>0.96314974571585876</v>
          </cell>
        </row>
        <row r="5195">
          <cell r="I5195">
            <v>0.943423322609241</v>
          </cell>
        </row>
        <row r="5196">
          <cell r="I5196">
            <v>1.016370324469303</v>
          </cell>
        </row>
        <row r="5197">
          <cell r="I5197">
            <v>0.92413045114520465</v>
          </cell>
        </row>
        <row r="5198">
          <cell r="I5198">
            <v>1.0262137331191556</v>
          </cell>
        </row>
        <row r="5199">
          <cell r="I5199">
            <v>1.0686562771785868</v>
          </cell>
        </row>
        <row r="5200">
          <cell r="I5200">
            <v>1.0256460272115626</v>
          </cell>
        </row>
        <row r="5201">
          <cell r="I5201">
            <v>0.96548575233857648</v>
          </cell>
        </row>
        <row r="5202">
          <cell r="I5202">
            <v>0.84853274858672734</v>
          </cell>
        </row>
        <row r="5203">
          <cell r="I5203">
            <v>0.95667723576079067</v>
          </cell>
        </row>
        <row r="5204">
          <cell r="I5204">
            <v>0.9898174560039823</v>
          </cell>
        </row>
        <row r="5205">
          <cell r="I5205">
            <v>0.99091220506925159</v>
          </cell>
        </row>
        <row r="5206">
          <cell r="I5206">
            <v>0.93772354032279015</v>
          </cell>
        </row>
        <row r="5207">
          <cell r="I5207">
            <v>0.94241305682406407</v>
          </cell>
        </row>
        <row r="5208">
          <cell r="I5208">
            <v>0.98512613896529255</v>
          </cell>
        </row>
        <row r="5209">
          <cell r="I5209">
            <v>0.97883647279166031</v>
          </cell>
        </row>
        <row r="5210">
          <cell r="I5210">
            <v>1.1972227416992578</v>
          </cell>
        </row>
        <row r="5211">
          <cell r="I5211">
            <v>1.0277103082514685</v>
          </cell>
        </row>
        <row r="5212">
          <cell r="I5212">
            <v>1.1405099054253591</v>
          </cell>
        </row>
        <row r="5213">
          <cell r="I5213">
            <v>0.95259242229129881</v>
          </cell>
        </row>
        <row r="5214">
          <cell r="I5214">
            <v>0.87621293647990917</v>
          </cell>
        </row>
        <row r="5215">
          <cell r="I5215">
            <v>0.94043339423572503</v>
          </cell>
        </row>
        <row r="5216">
          <cell r="I5216">
            <v>1.0175918376630648</v>
          </cell>
        </row>
        <row r="5217">
          <cell r="I5217">
            <v>1.0170484415453729</v>
          </cell>
        </row>
        <row r="5218">
          <cell r="I5218">
            <v>0.95953321753236787</v>
          </cell>
        </row>
        <row r="5219">
          <cell r="I5219">
            <v>1.024746720920374</v>
          </cell>
        </row>
        <row r="5220">
          <cell r="I5220">
            <v>1.0249774918089782</v>
          </cell>
        </row>
        <row r="5221">
          <cell r="I5221">
            <v>1.0028483146174829</v>
          </cell>
        </row>
        <row r="5222">
          <cell r="I5222">
            <v>1.0923332663011611</v>
          </cell>
        </row>
        <row r="5223">
          <cell r="I5223">
            <v>1.0181838768645017</v>
          </cell>
        </row>
        <row r="5224">
          <cell r="I5224">
            <v>1.0748819574864643</v>
          </cell>
        </row>
        <row r="5225">
          <cell r="I5225">
            <v>0.95689428781792629</v>
          </cell>
        </row>
        <row r="5226">
          <cell r="I5226">
            <v>0.8435504380208384</v>
          </cell>
        </row>
        <row r="5227">
          <cell r="I5227">
            <v>0.96973105126456882</v>
          </cell>
        </row>
        <row r="5228">
          <cell r="I5228">
            <v>0.99752540030405046</v>
          </cell>
        </row>
        <row r="5229">
          <cell r="I5229">
            <v>1.0353748896342663</v>
          </cell>
        </row>
        <row r="5230">
          <cell r="I5230">
            <v>0.96326556015646103</v>
          </cell>
        </row>
        <row r="5231">
          <cell r="I5231">
            <v>0.97021352326561772</v>
          </cell>
        </row>
        <row r="5232">
          <cell r="I5232">
            <v>1.0023573367258456</v>
          </cell>
        </row>
        <row r="5233">
          <cell r="I5233">
            <v>0.98476986069587447</v>
          </cell>
        </row>
        <row r="5234">
          <cell r="I5234">
            <v>1.1481478609687068</v>
          </cell>
        </row>
        <row r="5235">
          <cell r="I5235">
            <v>1.0407975657759736</v>
          </cell>
        </row>
        <row r="5236">
          <cell r="I5236">
            <v>1.0589660771696434</v>
          </cell>
        </row>
        <row r="5237">
          <cell r="I5237">
            <v>0.96548575233857648</v>
          </cell>
        </row>
        <row r="5238">
          <cell r="I5238">
            <v>0.84853274858672734</v>
          </cell>
        </row>
        <row r="5239">
          <cell r="I5239">
            <v>0.95667723576079067</v>
          </cell>
        </row>
        <row r="5240">
          <cell r="I5240">
            <v>0.9898174560039823</v>
          </cell>
        </row>
        <row r="5241">
          <cell r="I5241">
            <v>0.99091220506925159</v>
          </cell>
        </row>
        <row r="5242">
          <cell r="I5242">
            <v>0.93772354032279015</v>
          </cell>
        </row>
        <row r="5243">
          <cell r="I5243">
            <v>0.94241305682406407</v>
          </cell>
        </row>
        <row r="5244">
          <cell r="I5244">
            <v>0.98512613896529255</v>
          </cell>
        </row>
        <row r="5245">
          <cell r="I5245">
            <v>0.97883647279166031</v>
          </cell>
        </row>
        <row r="5246">
          <cell r="I5246">
            <v>1.1972227416992578</v>
          </cell>
        </row>
        <row r="5247">
          <cell r="I5247">
            <v>1.0277103082514685</v>
          </cell>
        </row>
        <row r="5248">
          <cell r="I5248">
            <v>1.1405099054253591</v>
          </cell>
        </row>
        <row r="5249">
          <cell r="I5249">
            <v>0.95259242229129881</v>
          </cell>
        </row>
        <row r="5250">
          <cell r="I5250">
            <v>0.87621293647990917</v>
          </cell>
        </row>
        <row r="5251">
          <cell r="I5251">
            <v>0.94043339423572503</v>
          </cell>
        </row>
        <row r="5252">
          <cell r="I5252">
            <v>1.0175918376630648</v>
          </cell>
        </row>
        <row r="5253">
          <cell r="I5253">
            <v>1.0170484415453729</v>
          </cell>
        </row>
        <row r="5254">
          <cell r="I5254">
            <v>0.95953321753236787</v>
          </cell>
        </row>
        <row r="5255">
          <cell r="I5255">
            <v>1.024746720920374</v>
          </cell>
        </row>
        <row r="5256">
          <cell r="I5256">
            <v>1.0249774918089782</v>
          </cell>
        </row>
        <row r="5257">
          <cell r="I5257">
            <v>1.0028483146174829</v>
          </cell>
        </row>
        <row r="5258">
          <cell r="I5258">
            <v>1.0923332663011611</v>
          </cell>
        </row>
        <row r="5259">
          <cell r="I5259">
            <v>1.0181838768645017</v>
          </cell>
        </row>
        <row r="5260">
          <cell r="I5260">
            <v>1.0748819574864643</v>
          </cell>
        </row>
        <row r="5261">
          <cell r="I5261">
            <v>1.090061356011536</v>
          </cell>
        </row>
        <row r="5262">
          <cell r="I5262">
            <v>0.92593085754263238</v>
          </cell>
        </row>
        <row r="5263">
          <cell r="I5263">
            <v>1.0060299994332258</v>
          </cell>
        </row>
        <row r="5264">
          <cell r="I5264">
            <v>0.97972437921177291</v>
          </cell>
        </row>
        <row r="5265">
          <cell r="I5265">
            <v>0.94946916735794806</v>
          </cell>
        </row>
        <row r="5266">
          <cell r="I5266">
            <v>1.0103415465301506</v>
          </cell>
        </row>
        <row r="5267">
          <cell r="I5267">
            <v>1.0386999823906988</v>
          </cell>
        </row>
        <row r="5268">
          <cell r="I5268">
            <v>0.99163998770338124</v>
          </cell>
        </row>
        <row r="5269">
          <cell r="I5269">
            <v>0.94181913146774066</v>
          </cell>
        </row>
        <row r="5270">
          <cell r="I5270">
            <v>1.0488615909246799</v>
          </cell>
        </row>
        <row r="5271">
          <cell r="I5271">
            <v>0.95731331698761402</v>
          </cell>
        </row>
        <row r="5272">
          <cell r="I5272">
            <v>1.008001293484617</v>
          </cell>
        </row>
        <row r="5273">
          <cell r="I5273">
            <v>1.0031061974737945</v>
          </cell>
        </row>
        <row r="5274">
          <cell r="I5274">
            <v>0.90885158307168956</v>
          </cell>
        </row>
        <row r="5275">
          <cell r="I5275">
            <v>1.0134542097762806</v>
          </cell>
        </row>
        <row r="5276">
          <cell r="I5276">
            <v>0.98263443519615379</v>
          </cell>
        </row>
        <row r="5277">
          <cell r="I5277">
            <v>1.0490202419028143</v>
          </cell>
        </row>
        <row r="5278">
          <cell r="I5278">
            <v>0.95966411677984942</v>
          </cell>
        </row>
        <row r="5279">
          <cell r="I5279">
            <v>1.0038280057878954</v>
          </cell>
        </row>
        <row r="5280">
          <cell r="I5280">
            <v>0.97713595185994517</v>
          </cell>
        </row>
        <row r="5281">
          <cell r="I5281">
            <v>0.96975101610057768</v>
          </cell>
        </row>
        <row r="5282">
          <cell r="I5282">
            <v>1.0453181201876696</v>
          </cell>
        </row>
        <row r="5283">
          <cell r="I5283">
            <v>0.99025851313020807</v>
          </cell>
        </row>
        <row r="5284">
          <cell r="I5284">
            <v>1.0548271017416513</v>
          </cell>
        </row>
        <row r="5285">
          <cell r="I5285">
            <v>1.0044828193716648</v>
          </cell>
        </row>
        <row r="5286">
          <cell r="I5286">
            <v>0.89815418292434401</v>
          </cell>
        </row>
        <row r="5287">
          <cell r="I5287">
            <v>0.968683401700141</v>
          </cell>
        </row>
        <row r="5288">
          <cell r="I5288">
            <v>1.0064282432614506</v>
          </cell>
        </row>
        <row r="5289">
          <cell r="I5289">
            <v>1.0244523571513948</v>
          </cell>
        </row>
        <row r="5290">
          <cell r="I5290">
            <v>0.94092359462404696</v>
          </cell>
        </row>
        <row r="5291">
          <cell r="I5291">
            <v>1.0047445072276169</v>
          </cell>
        </row>
        <row r="5292">
          <cell r="I5292">
            <v>1.0080992887045885</v>
          </cell>
        </row>
        <row r="5293">
          <cell r="I5293">
            <v>0.9915769931298658</v>
          </cell>
        </row>
        <row r="5294">
          <cell r="I5294">
            <v>1.0604210175054058</v>
          </cell>
        </row>
        <row r="5295">
          <cell r="I5295">
            <v>1.0026453416294525</v>
          </cell>
        </row>
        <row r="5296">
          <cell r="I5296">
            <v>1.0832993758896921</v>
          </cell>
        </row>
        <row r="5297">
          <cell r="I5297">
            <v>1.0008249911755405</v>
          </cell>
        </row>
        <row r="5298">
          <cell r="I5298">
            <v>0.87289618778605649</v>
          </cell>
        </row>
        <row r="5299">
          <cell r="I5299">
            <v>0.99157650816921372</v>
          </cell>
        </row>
        <row r="5300">
          <cell r="I5300">
            <v>0.99729540756284518</v>
          </cell>
        </row>
        <row r="5301">
          <cell r="I5301">
            <v>1.0492498465344136</v>
          </cell>
        </row>
        <row r="5302">
          <cell r="I5302">
            <v>0.97409867974199893</v>
          </cell>
        </row>
        <row r="5303">
          <cell r="I5303">
            <v>0.99115143739577594</v>
          </cell>
        </row>
        <row r="5304">
          <cell r="I5304">
            <v>0.98941056263317484</v>
          </cell>
        </row>
        <row r="5305">
          <cell r="I5305">
            <v>0.97623199565733443</v>
          </cell>
        </row>
        <row r="5306">
          <cell r="I5306">
            <v>1.1090027971060625</v>
          </cell>
        </row>
        <row r="5307">
          <cell r="I5307">
            <v>0.99254812775838874</v>
          </cell>
        </row>
        <row r="5308">
          <cell r="I5308">
            <v>1.0338447158380706</v>
          </cell>
        </row>
        <row r="5309">
          <cell r="I5309">
            <v>1.0031061974737945</v>
          </cell>
        </row>
        <row r="5310">
          <cell r="I5310">
            <v>0.90885158307168956</v>
          </cell>
        </row>
        <row r="5311">
          <cell r="I5311">
            <v>1.0134542097762806</v>
          </cell>
        </row>
        <row r="5312">
          <cell r="I5312">
            <v>0.98263443519615379</v>
          </cell>
        </row>
        <row r="5313">
          <cell r="I5313">
            <v>1.0490202419028143</v>
          </cell>
        </row>
        <row r="5314">
          <cell r="I5314">
            <v>0.95966411677984942</v>
          </cell>
        </row>
        <row r="5315">
          <cell r="I5315">
            <v>1.0038280057878954</v>
          </cell>
        </row>
        <row r="5316">
          <cell r="I5316">
            <v>0.97713595185994517</v>
          </cell>
        </row>
        <row r="5317">
          <cell r="I5317">
            <v>0.96975101610057768</v>
          </cell>
        </row>
        <row r="5318">
          <cell r="I5318">
            <v>1.0453181201876696</v>
          </cell>
        </row>
        <row r="5319">
          <cell r="I5319">
            <v>0.99025851313020807</v>
          </cell>
        </row>
        <row r="5320">
          <cell r="I5320">
            <v>1.0548271017416513</v>
          </cell>
        </row>
        <row r="5321">
          <cell r="I5321">
            <v>1.0044828193716648</v>
          </cell>
        </row>
        <row r="5322">
          <cell r="I5322">
            <v>0.89815418292434401</v>
          </cell>
        </row>
        <row r="5323">
          <cell r="I5323">
            <v>0.968683401700141</v>
          </cell>
        </row>
        <row r="5324">
          <cell r="I5324">
            <v>1.0064282432614506</v>
          </cell>
        </row>
        <row r="5325">
          <cell r="I5325">
            <v>1.0244523571513948</v>
          </cell>
        </row>
        <row r="5326">
          <cell r="I5326">
            <v>0.94092359462404696</v>
          </cell>
        </row>
        <row r="5327">
          <cell r="I5327">
            <v>1.0047445072276169</v>
          </cell>
        </row>
        <row r="5328">
          <cell r="I5328">
            <v>1.0080992887045885</v>
          </cell>
        </row>
        <row r="5329">
          <cell r="I5329">
            <v>0.9915769931298658</v>
          </cell>
        </row>
        <row r="5330">
          <cell r="I5330">
            <v>1.0604210175054058</v>
          </cell>
        </row>
        <row r="5331">
          <cell r="I5331">
            <v>1.0026453416294525</v>
          </cell>
        </row>
        <row r="5332">
          <cell r="I5332">
            <v>1.0832993758896921</v>
          </cell>
        </row>
        <row r="5333">
          <cell r="I5333">
            <v>0.90573930336681696</v>
          </cell>
        </row>
        <row r="5334">
          <cell r="I5334">
            <v>0.97899771504878275</v>
          </cell>
        </row>
        <row r="5335">
          <cell r="I5335">
            <v>0.94753405018914405</v>
          </cell>
        </row>
        <row r="5336">
          <cell r="I5336">
            <v>1.0173852247119595</v>
          </cell>
        </row>
        <row r="5337">
          <cell r="I5337">
            <v>0.99448614239037492</v>
          </cell>
        </row>
        <row r="5338">
          <cell r="I5338">
            <v>0.85489158853598801</v>
          </cell>
        </row>
        <row r="5339">
          <cell r="I5339">
            <v>1.0011758846035779</v>
          </cell>
        </row>
        <row r="5340">
          <cell r="I5340">
            <v>1.0460561223319684</v>
          </cell>
        </row>
        <row r="5341">
          <cell r="I5341">
            <v>0.86430973302826408</v>
          </cell>
        </row>
        <row r="5342">
          <cell r="I5342">
            <v>1.2133364096413428</v>
          </cell>
        </row>
        <row r="5343">
          <cell r="I5343">
            <v>0.82604180730075893</v>
          </cell>
        </row>
        <row r="5344">
          <cell r="I5344">
            <v>1.3092097630027748</v>
          </cell>
        </row>
        <row r="5345">
          <cell r="I5345">
            <v>0.91437001998566714</v>
          </cell>
        </row>
        <row r="5346">
          <cell r="I5346">
            <v>0.89315272499776333</v>
          </cell>
        </row>
        <row r="5347">
          <cell r="I5347">
            <v>0.98029026154785193</v>
          </cell>
        </row>
        <row r="5348">
          <cell r="I5348">
            <v>1.0068621774637589</v>
          </cell>
        </row>
        <row r="5349">
          <cell r="I5349">
            <v>0.99953589548575306</v>
          </cell>
        </row>
        <row r="5350">
          <cell r="I5350">
            <v>0.91315839756942074</v>
          </cell>
        </row>
        <row r="5351">
          <cell r="I5351">
            <v>0.97684101366908838</v>
          </cell>
        </row>
        <row r="5352">
          <cell r="I5352">
            <v>1.0274663284214056</v>
          </cell>
        </row>
        <row r="5353">
          <cell r="I5353">
            <v>1.014296248196183</v>
          </cell>
        </row>
        <row r="5354">
          <cell r="I5354">
            <v>1.0973546776687462</v>
          </cell>
        </row>
        <row r="5355">
          <cell r="I5355">
            <v>0.98968777045816902</v>
          </cell>
        </row>
        <row r="5356">
          <cell r="I5356">
            <v>1.1766818005823438</v>
          </cell>
        </row>
        <row r="5357">
          <cell r="I5357">
            <v>1.0155248736344802</v>
          </cell>
        </row>
        <row r="5358">
          <cell r="I5358">
            <v>0.90741997798272156</v>
          </cell>
        </row>
        <row r="5359">
          <cell r="I5359">
            <v>0.92616411990983383</v>
          </cell>
        </row>
        <row r="5360">
          <cell r="I5360">
            <v>1.0167160635065071</v>
          </cell>
        </row>
        <row r="5361">
          <cell r="I5361">
            <v>0.93561551397168907</v>
          </cell>
        </row>
        <row r="5362">
          <cell r="I5362">
            <v>0.99684199941508467</v>
          </cell>
        </row>
        <row r="5363">
          <cell r="I5363">
            <v>1.0812527669691021</v>
          </cell>
        </row>
        <row r="5364">
          <cell r="I5364">
            <v>1.0241392566129441</v>
          </cell>
        </row>
        <row r="5365">
          <cell r="I5365">
            <v>0.92110748091308559</v>
          </cell>
        </row>
        <row r="5366">
          <cell r="I5366">
            <v>1.1032975806707443</v>
          </cell>
        </row>
        <row r="5367">
          <cell r="I5367">
            <v>1.0663101065808041</v>
          </cell>
        </row>
        <row r="5368">
          <cell r="I5368">
            <v>1.1506745394523283</v>
          </cell>
        </row>
        <row r="5369">
          <cell r="I5369">
            <v>0.98953977842199659</v>
          </cell>
        </row>
        <row r="5370">
          <cell r="I5370">
            <v>0.89681469316630535</v>
          </cell>
        </row>
        <row r="5371">
          <cell r="I5371">
            <v>0.9666013990806348</v>
          </cell>
        </row>
        <row r="5372">
          <cell r="I5372">
            <v>0.97492145615965065</v>
          </cell>
        </row>
        <row r="5373">
          <cell r="I5373">
            <v>1.0395220883342577</v>
          </cell>
        </row>
        <row r="5374">
          <cell r="I5374">
            <v>0.98060187524742559</v>
          </cell>
        </row>
        <row r="5375">
          <cell r="I5375">
            <v>0.96935954202423724</v>
          </cell>
        </row>
        <row r="5376">
          <cell r="I5376">
            <v>1.0381404433799921</v>
          </cell>
        </row>
        <row r="5377">
          <cell r="I5377">
            <v>0.96272123753492489</v>
          </cell>
        </row>
        <row r="5378">
          <cell r="I5378">
            <v>1.1298041841277868</v>
          </cell>
        </row>
        <row r="5379">
          <cell r="I5379">
            <v>0.96282139597372751</v>
          </cell>
        </row>
        <row r="5380">
          <cell r="I5380">
            <v>1.0881929171821121</v>
          </cell>
        </row>
        <row r="5381">
          <cell r="I5381">
            <v>0.91437001998566714</v>
          </cell>
        </row>
        <row r="5382">
          <cell r="I5382">
            <v>0.89315272499776333</v>
          </cell>
        </row>
        <row r="5383">
          <cell r="I5383">
            <v>0.98029026154785193</v>
          </cell>
        </row>
        <row r="5384">
          <cell r="I5384">
            <v>1.0068621774637589</v>
          </cell>
        </row>
        <row r="5385">
          <cell r="I5385">
            <v>0.99953589548575306</v>
          </cell>
        </row>
        <row r="5386">
          <cell r="I5386">
            <v>0.91315839756942074</v>
          </cell>
        </row>
        <row r="5387">
          <cell r="I5387">
            <v>0.97684101366908838</v>
          </cell>
        </row>
        <row r="5388">
          <cell r="I5388">
            <v>1.0274663284214056</v>
          </cell>
        </row>
        <row r="5389">
          <cell r="I5389">
            <v>1.014296248196183</v>
          </cell>
        </row>
        <row r="5390">
          <cell r="I5390">
            <v>1.0973546776687462</v>
          </cell>
        </row>
        <row r="5391">
          <cell r="I5391">
            <v>0.98968777045816902</v>
          </cell>
        </row>
        <row r="5392">
          <cell r="I5392">
            <v>1.1766818005823438</v>
          </cell>
        </row>
        <row r="5393">
          <cell r="I5393">
            <v>1.0155248736344802</v>
          </cell>
        </row>
        <row r="5394">
          <cell r="I5394">
            <v>0.90741997798272156</v>
          </cell>
        </row>
        <row r="5395">
          <cell r="I5395">
            <v>0.92616411990983383</v>
          </cell>
        </row>
        <row r="5396">
          <cell r="I5396">
            <v>1.0167160635065071</v>
          </cell>
        </row>
        <row r="5397">
          <cell r="I5397">
            <v>0.93561551397168907</v>
          </cell>
        </row>
        <row r="5398">
          <cell r="I5398">
            <v>0.99684199941508467</v>
          </cell>
        </row>
        <row r="5399">
          <cell r="I5399">
            <v>1.0812527669691021</v>
          </cell>
        </row>
        <row r="5400">
          <cell r="I5400">
            <v>1.0241392566129441</v>
          </cell>
        </row>
        <row r="5401">
          <cell r="I5401">
            <v>0.92110748091308559</v>
          </cell>
        </row>
        <row r="5402">
          <cell r="I5402">
            <v>1.1032975806707443</v>
          </cell>
        </row>
        <row r="5403">
          <cell r="I5403">
            <v>1.0663101065808041</v>
          </cell>
        </row>
        <row r="5404">
          <cell r="I5404">
            <v>1.1506745394523283</v>
          </cell>
        </row>
        <row r="5405">
          <cell r="I5405">
            <v>0.98650945841483484</v>
          </cell>
        </row>
        <row r="5406">
          <cell r="I5406">
            <v>0.92936312279403444</v>
          </cell>
        </row>
        <row r="5407">
          <cell r="I5407">
            <v>1.0262654632770374</v>
          </cell>
        </row>
        <row r="5408">
          <cell r="I5408">
            <v>0.87859498720951934</v>
          </cell>
        </row>
        <row r="5409">
          <cell r="I5409">
            <v>1.0351769542651068</v>
          </cell>
        </row>
        <row r="5410">
          <cell r="I5410">
            <v>0.96314974571585876</v>
          </cell>
        </row>
        <row r="5411">
          <cell r="I5411">
            <v>0.943423322609241</v>
          </cell>
        </row>
        <row r="5412">
          <cell r="I5412">
            <v>1.016370324469303</v>
          </cell>
        </row>
        <row r="5413">
          <cell r="I5413">
            <v>0.92413045114520465</v>
          </cell>
        </row>
        <row r="5414">
          <cell r="I5414">
            <v>1.0262137331191556</v>
          </cell>
        </row>
        <row r="5415">
          <cell r="I5415">
            <v>1.0686562771785868</v>
          </cell>
        </row>
        <row r="5416">
          <cell r="I5416">
            <v>1.0256460272115626</v>
          </cell>
        </row>
        <row r="5417">
          <cell r="I5417">
            <v>0.96548575233857648</v>
          </cell>
        </row>
        <row r="5418">
          <cell r="I5418">
            <v>0.84853274858672734</v>
          </cell>
        </row>
        <row r="5419">
          <cell r="I5419">
            <v>0.95667723576079067</v>
          </cell>
        </row>
        <row r="5420">
          <cell r="I5420">
            <v>0.9898174560039823</v>
          </cell>
        </row>
        <row r="5421">
          <cell r="I5421">
            <v>0.99091220506925159</v>
          </cell>
        </row>
        <row r="5422">
          <cell r="I5422">
            <v>0.93772354032279015</v>
          </cell>
        </row>
        <row r="5423">
          <cell r="I5423">
            <v>0.94241305682406407</v>
          </cell>
        </row>
        <row r="5424">
          <cell r="I5424">
            <v>0.98512613896529255</v>
          </cell>
        </row>
        <row r="5425">
          <cell r="I5425">
            <v>0.97883647279166031</v>
          </cell>
        </row>
        <row r="5426">
          <cell r="I5426">
            <v>1.1972227416992578</v>
          </cell>
        </row>
        <row r="5427">
          <cell r="I5427">
            <v>1.0277103082514685</v>
          </cell>
        </row>
        <row r="5428">
          <cell r="I5428">
            <v>1.1405099054253591</v>
          </cell>
        </row>
        <row r="5429">
          <cell r="I5429">
            <v>0.95259242229129881</v>
          </cell>
        </row>
        <row r="5430">
          <cell r="I5430">
            <v>0.87621293647990917</v>
          </cell>
        </row>
        <row r="5431">
          <cell r="I5431">
            <v>0.94043339423572503</v>
          </cell>
        </row>
        <row r="5432">
          <cell r="I5432">
            <v>1.0175918376630648</v>
          </cell>
        </row>
        <row r="5433">
          <cell r="I5433">
            <v>1.0170484415453729</v>
          </cell>
        </row>
        <row r="5434">
          <cell r="I5434">
            <v>0.95953321753236787</v>
          </cell>
        </row>
        <row r="5435">
          <cell r="I5435">
            <v>1.024746720920374</v>
          </cell>
        </row>
        <row r="5436">
          <cell r="I5436">
            <v>1.0249774918089782</v>
          </cell>
        </row>
        <row r="5437">
          <cell r="I5437">
            <v>1.0028483146174829</v>
          </cell>
        </row>
        <row r="5438">
          <cell r="I5438">
            <v>1.0923332663011611</v>
          </cell>
        </row>
        <row r="5439">
          <cell r="I5439">
            <v>1.0181838768645017</v>
          </cell>
        </row>
        <row r="5440">
          <cell r="I5440">
            <v>1.0748819574864643</v>
          </cell>
        </row>
        <row r="5441">
          <cell r="I5441">
            <v>0.95689428781792629</v>
          </cell>
        </row>
        <row r="5442">
          <cell r="I5442">
            <v>0.8435504380208384</v>
          </cell>
        </row>
        <row r="5443">
          <cell r="I5443">
            <v>0.96973105126456882</v>
          </cell>
        </row>
        <row r="5444">
          <cell r="I5444">
            <v>0.99752540030405046</v>
          </cell>
        </row>
        <row r="5445">
          <cell r="I5445">
            <v>1.0353748896342663</v>
          </cell>
        </row>
        <row r="5446">
          <cell r="I5446">
            <v>0.96326556015646103</v>
          </cell>
        </row>
        <row r="5447">
          <cell r="I5447">
            <v>0.97021352326561772</v>
          </cell>
        </row>
        <row r="5448">
          <cell r="I5448">
            <v>1.0023573367258456</v>
          </cell>
        </row>
        <row r="5449">
          <cell r="I5449">
            <v>0.98476986069587447</v>
          </cell>
        </row>
        <row r="5450">
          <cell r="I5450">
            <v>1.1481478609687068</v>
          </cell>
        </row>
        <row r="5451">
          <cell r="I5451">
            <v>1.0407975657759736</v>
          </cell>
        </row>
        <row r="5452">
          <cell r="I5452">
            <v>1.0589660771696434</v>
          </cell>
        </row>
        <row r="5453">
          <cell r="I5453">
            <v>0.96548575233857648</v>
          </cell>
        </row>
        <row r="5454">
          <cell r="I5454">
            <v>0.84853274858672734</v>
          </cell>
        </row>
        <row r="5455">
          <cell r="I5455">
            <v>0.95667723576079067</v>
          </cell>
        </row>
        <row r="5456">
          <cell r="I5456">
            <v>0.9898174560039823</v>
          </cell>
        </row>
        <row r="5457">
          <cell r="I5457">
            <v>0.99091220506925159</v>
          </cell>
        </row>
        <row r="5458">
          <cell r="I5458">
            <v>0.93772354032279015</v>
          </cell>
        </row>
        <row r="5459">
          <cell r="I5459">
            <v>0.94241305682406407</v>
          </cell>
        </row>
        <row r="5460">
          <cell r="I5460">
            <v>0.98512613896529255</v>
          </cell>
        </row>
        <row r="5461">
          <cell r="I5461">
            <v>0.97883647279166031</v>
          </cell>
        </row>
        <row r="5462">
          <cell r="I5462">
            <v>1.1972227416992578</v>
          </cell>
        </row>
        <row r="5463">
          <cell r="I5463">
            <v>1.0277103082514685</v>
          </cell>
        </row>
        <row r="5464">
          <cell r="I5464">
            <v>1.1405099054253591</v>
          </cell>
        </row>
        <row r="5465">
          <cell r="I5465">
            <v>0.95259242229129881</v>
          </cell>
        </row>
        <row r="5466">
          <cell r="I5466">
            <v>0.87621293647990917</v>
          </cell>
        </row>
        <row r="5467">
          <cell r="I5467">
            <v>0.94043339423572503</v>
          </cell>
        </row>
        <row r="5468">
          <cell r="I5468">
            <v>1.0175918376630648</v>
          </cell>
        </row>
        <row r="5469">
          <cell r="I5469">
            <v>1.0170484415453729</v>
          </cell>
        </row>
        <row r="5470">
          <cell r="I5470">
            <v>0.95953321753236787</v>
          </cell>
        </row>
        <row r="5471">
          <cell r="I5471">
            <v>1.024746720920374</v>
          </cell>
        </row>
        <row r="5472">
          <cell r="I5472">
            <v>1.0249774918089782</v>
          </cell>
        </row>
        <row r="5473">
          <cell r="I5473">
            <v>1.0028483146174829</v>
          </cell>
        </row>
        <row r="5474">
          <cell r="I5474">
            <v>1.0923332663011611</v>
          </cell>
        </row>
        <row r="5475">
          <cell r="I5475">
            <v>1.0181838768645017</v>
          </cell>
        </row>
        <row r="5476">
          <cell r="I5476">
            <v>1.0748819574864643</v>
          </cell>
        </row>
      </sheetData>
      <sheetData sheetId="4">
        <row r="3">
          <cell r="BH3" t="str">
            <v>CY 2019</v>
          </cell>
          <cell r="BI3" t="str">
            <v>CY 2020</v>
          </cell>
        </row>
        <row r="4">
          <cell r="BH4">
            <v>0</v>
          </cell>
          <cell r="BI4">
            <v>0</v>
          </cell>
          <cell r="BK4">
            <v>0</v>
          </cell>
          <cell r="BL4">
            <v>0</v>
          </cell>
          <cell r="BM4">
            <v>0</v>
          </cell>
          <cell r="BN4">
            <v>0</v>
          </cell>
          <cell r="BO4">
            <v>0</v>
          </cell>
          <cell r="BP4">
            <v>0</v>
          </cell>
          <cell r="BQ4">
            <v>0</v>
          </cell>
          <cell r="BR4">
            <v>0</v>
          </cell>
          <cell r="BS4">
            <v>0</v>
          </cell>
          <cell r="BT4">
            <v>0</v>
          </cell>
          <cell r="BU4">
            <v>0</v>
          </cell>
          <cell r="BV4">
            <v>0</v>
          </cell>
          <cell r="BW4">
            <v>0</v>
          </cell>
          <cell r="BX4">
            <v>0</v>
          </cell>
          <cell r="BY4">
            <v>0</v>
          </cell>
          <cell r="BZ4">
            <v>0</v>
          </cell>
          <cell r="CA4">
            <v>0</v>
          </cell>
          <cell r="CB4">
            <v>0</v>
          </cell>
          <cell r="CC4">
            <v>0</v>
          </cell>
          <cell r="CD4">
            <v>0</v>
          </cell>
          <cell r="CE4">
            <v>0</v>
          </cell>
          <cell r="CF4">
            <v>0</v>
          </cell>
          <cell r="CG4">
            <v>0</v>
          </cell>
          <cell r="CH4">
            <v>0</v>
          </cell>
        </row>
        <row r="5">
          <cell r="BH5">
            <v>0</v>
          </cell>
          <cell r="BI5">
            <v>0</v>
          </cell>
          <cell r="BK5">
            <v>0</v>
          </cell>
          <cell r="BL5">
            <v>0</v>
          </cell>
          <cell r="BM5">
            <v>0</v>
          </cell>
          <cell r="BN5">
            <v>0</v>
          </cell>
          <cell r="BO5">
            <v>0</v>
          </cell>
          <cell r="BP5">
            <v>0</v>
          </cell>
          <cell r="BQ5">
            <v>0</v>
          </cell>
          <cell r="BR5">
            <v>0</v>
          </cell>
          <cell r="BS5">
            <v>0</v>
          </cell>
          <cell r="BT5">
            <v>0</v>
          </cell>
          <cell r="BU5">
            <v>0</v>
          </cell>
          <cell r="BV5">
            <v>0</v>
          </cell>
          <cell r="BW5">
            <v>0</v>
          </cell>
          <cell r="BX5">
            <v>0</v>
          </cell>
          <cell r="BY5">
            <v>0</v>
          </cell>
          <cell r="BZ5">
            <v>0</v>
          </cell>
          <cell r="CA5">
            <v>0</v>
          </cell>
          <cell r="CB5">
            <v>0</v>
          </cell>
          <cell r="CC5">
            <v>0</v>
          </cell>
          <cell r="CD5">
            <v>0</v>
          </cell>
          <cell r="CE5">
            <v>0</v>
          </cell>
          <cell r="CF5">
            <v>0</v>
          </cell>
          <cell r="CG5">
            <v>0</v>
          </cell>
          <cell r="CH5">
            <v>0</v>
          </cell>
        </row>
      </sheetData>
      <sheetData sheetId="5">
        <row r="2">
          <cell r="D2" t="str">
            <v>Medical</v>
          </cell>
        </row>
        <row r="6">
          <cell r="G6" t="str">
            <v>Non-Cap</v>
          </cell>
          <cell r="H6" t="str">
            <v>Cap</v>
          </cell>
          <cell r="AR6" t="str">
            <v>IP Facility</v>
          </cell>
          <cell r="AS6" t="str">
            <v>OP (Non ER)</v>
          </cell>
          <cell r="AT6" t="str">
            <v>Prof (Non ER)</v>
          </cell>
          <cell r="AU6" t="str">
            <v>ER</v>
          </cell>
          <cell r="AV6" t="str">
            <v>Specialty Rx</v>
          </cell>
          <cell r="AW6" t="str">
            <v>RX</v>
          </cell>
          <cell r="AY6" t="str">
            <v>Cap</v>
          </cell>
          <cell r="BB6" t="str">
            <v>IP Facility</v>
          </cell>
          <cell r="BC6" t="str">
            <v>OP (Non ER)</v>
          </cell>
          <cell r="BD6" t="str">
            <v>Prof (Non ER)</v>
          </cell>
          <cell r="BE6" t="str">
            <v>ER</v>
          </cell>
          <cell r="BF6" t="str">
            <v>Specialty Rx</v>
          </cell>
          <cell r="BG6" t="str">
            <v>RX</v>
          </cell>
          <cell r="BI6" t="str">
            <v>Cap</v>
          </cell>
          <cell r="CJ6" t="str">
            <v>IP Facility</v>
          </cell>
          <cell r="CK6" t="str">
            <v>OP (Non ER)</v>
          </cell>
          <cell r="CL6" t="str">
            <v>Prof (Non ER)</v>
          </cell>
          <cell r="CM6" t="str">
            <v>ER</v>
          </cell>
          <cell r="CN6" t="str">
            <v>Specialty Rx</v>
          </cell>
          <cell r="CO6" t="str">
            <v>RX</v>
          </cell>
          <cell r="CQ6" t="str">
            <v>Cap</v>
          </cell>
          <cell r="CT6" t="str">
            <v>IP Facility</v>
          </cell>
          <cell r="CU6" t="str">
            <v>OP (Non ER)</v>
          </cell>
          <cell r="CV6" t="str">
            <v>Prof (Non ER)</v>
          </cell>
          <cell r="CW6" t="str">
            <v>ER</v>
          </cell>
          <cell r="CX6" t="str">
            <v>Specialty Rx</v>
          </cell>
          <cell r="CY6" t="str">
            <v>RX</v>
          </cell>
          <cell r="DA6" t="str">
            <v>Cap</v>
          </cell>
        </row>
        <row r="7">
          <cell r="F7">
            <v>2019</v>
          </cell>
        </row>
        <row r="8">
          <cell r="F8">
            <v>2020</v>
          </cell>
        </row>
        <row r="9">
          <cell r="G9" t="str">
            <v>Current Model Office Base Experience 201801 to 201812 (non Cap)</v>
          </cell>
          <cell r="AD9" t="str">
            <v>CY 2019 Projected Non-Cap Claims</v>
          </cell>
          <cell r="CG9" t="str">
            <v>Total CY 2020 Forecast Claims</v>
          </cell>
        </row>
        <row r="10">
          <cell r="G10" t="str">
            <v>Non Cap MMS</v>
          </cell>
          <cell r="H10" t="str">
            <v>Cap MMS</v>
          </cell>
          <cell r="I10" t="str">
            <v>IP Facility</v>
          </cell>
          <cell r="K10" t="str">
            <v>Prof (Non ER)</v>
          </cell>
          <cell r="M10" t="str">
            <v>Specialty Rx</v>
          </cell>
          <cell r="N10" t="str">
            <v>RX</v>
          </cell>
          <cell r="AD10" t="str">
            <v>MMS</v>
          </cell>
          <cell r="AP10" t="str">
            <v>Cap MMS</v>
          </cell>
          <cell r="AR10" t="str">
            <v>IP Facility Claims</v>
          </cell>
          <cell r="AS10" t="str">
            <v>OP (Non ER) Claims</v>
          </cell>
          <cell r="AT10" t="str">
            <v>Prof (Non ER) Claims</v>
          </cell>
          <cell r="AU10" t="str">
            <v>ER Claims</v>
          </cell>
          <cell r="AV10" t="str">
            <v>Specialty Rx Claims</v>
          </cell>
          <cell r="AW10" t="str">
            <v>RX Claims</v>
          </cell>
          <cell r="AX10" t="str">
            <v>Medical + RX Claims</v>
          </cell>
          <cell r="AY10" t="str">
            <v>Cap Claims</v>
          </cell>
          <cell r="BB10" t="str">
            <v>IP Facility PMPM</v>
          </cell>
          <cell r="BC10" t="str">
            <v>OP (Non ER) PMPM</v>
          </cell>
          <cell r="BD10" t="str">
            <v>Prof (Non ER) PMPM</v>
          </cell>
          <cell r="BE10" t="str">
            <v>ER PMPM</v>
          </cell>
          <cell r="BF10" t="str">
            <v>Specialty Rx PMPM</v>
          </cell>
          <cell r="BG10" t="str">
            <v>RX PMPM</v>
          </cell>
          <cell r="BH10" t="str">
            <v>Medical + RX PMPM</v>
          </cell>
          <cell r="BI10" t="str">
            <v>Cap PMPM</v>
          </cell>
          <cell r="CG10" t="str">
            <v>Non Cap MMS</v>
          </cell>
          <cell r="CH10" t="str">
            <v>Cap MMS</v>
          </cell>
          <cell r="CJ10" t="str">
            <v>IP Facility Claims</v>
          </cell>
          <cell r="CK10" t="str">
            <v>OP (Non ER) Claims</v>
          </cell>
          <cell r="CL10" t="str">
            <v>Prof (Non ER) Claims</v>
          </cell>
          <cell r="CM10" t="str">
            <v>ER Claims</v>
          </cell>
          <cell r="CN10" t="str">
            <v>Specialty Rx Claims</v>
          </cell>
          <cell r="CO10" t="str">
            <v>RX Claims</v>
          </cell>
          <cell r="CP10" t="str">
            <v>Medical + RX Claims</v>
          </cell>
          <cell r="CQ10" t="str">
            <v>Cap Claims</v>
          </cell>
          <cell r="CT10" t="str">
            <v>IP Facility PMPM</v>
          </cell>
          <cell r="CU10" t="str">
            <v>OP (Non ER) PMPM</v>
          </cell>
          <cell r="CV10" t="str">
            <v>Prof (Non ER) PMPM</v>
          </cell>
          <cell r="CW10" t="str">
            <v>ER PMPM</v>
          </cell>
          <cell r="CX10" t="str">
            <v>Specialty Rx PMPM</v>
          </cell>
          <cell r="CY10" t="str">
            <v>RX PMPM</v>
          </cell>
          <cell r="CZ10" t="str">
            <v>Medical + RX PMPM</v>
          </cell>
          <cell r="DA10" t="str">
            <v>Cap PMPM</v>
          </cell>
        </row>
        <row r="11">
          <cell r="G11">
            <v>731219.99731181853</v>
          </cell>
          <cell r="H11">
            <v>0</v>
          </cell>
          <cell r="I11">
            <v>63280778.250000015</v>
          </cell>
          <cell r="K11">
            <v>69175783.365895137</v>
          </cell>
          <cell r="M11">
            <v>2499519.2899999996</v>
          </cell>
          <cell r="N11">
            <v>69201156.079999998</v>
          </cell>
          <cell r="AD11">
            <v>648181.93642163253</v>
          </cell>
          <cell r="AP11">
            <v>128418</v>
          </cell>
          <cell r="AR11">
            <v>59226324.619392715</v>
          </cell>
          <cell r="AS11">
            <v>73675473.611241803</v>
          </cell>
          <cell r="AT11">
            <v>64743631.71140822</v>
          </cell>
          <cell r="AU11">
            <v>46104891.730076477</v>
          </cell>
          <cell r="AV11">
            <v>2245120.4720871081</v>
          </cell>
          <cell r="AW11">
            <v>62157924.857344575</v>
          </cell>
          <cell r="AX11">
            <v>308153367.00155091</v>
          </cell>
          <cell r="AY11">
            <v>61778931.293915369</v>
          </cell>
          <cell r="BB11">
            <v>76.263622802098055</v>
          </cell>
          <cell r="BC11">
            <v>94.869275872875974</v>
          </cell>
          <cell r="BD11">
            <v>83.368062080625165</v>
          </cell>
          <cell r="BE11">
            <v>59.367622333985302</v>
          </cell>
          <cell r="BF11">
            <v>2.890961442041871</v>
          </cell>
          <cell r="BG11">
            <v>80.038539719371954</v>
          </cell>
          <cell r="BH11">
            <v>396.79808425099833</v>
          </cell>
          <cell r="BI11">
            <v>79.550523244408666</v>
          </cell>
          <cell r="CG11">
            <v>661858.47608691559</v>
          </cell>
          <cell r="CH11">
            <v>131126</v>
          </cell>
          <cell r="CJ11">
            <v>62144214.864700295</v>
          </cell>
          <cell r="CK11">
            <v>77305226.886498526</v>
          </cell>
          <cell r="CL11">
            <v>67933341.905828208</v>
          </cell>
          <cell r="CM11">
            <v>48376331.241217501</v>
          </cell>
          <cell r="CN11">
            <v>2286362.4998672488</v>
          </cell>
          <cell r="CO11">
            <v>63299742.811255723</v>
          </cell>
          <cell r="CP11">
            <v>321345220.20936751</v>
          </cell>
          <cell r="CQ11">
            <v>63458066.078964807</v>
          </cell>
          <cell r="CT11">
            <v>78.36750496221434</v>
          </cell>
          <cell r="CU11">
            <v>97.486431598221401</v>
          </cell>
          <cell r="CV11">
            <v>85.667934183345011</v>
          </cell>
          <cell r="CW11">
            <v>61.005395061372148</v>
          </cell>
          <cell r="CX11">
            <v>2.8832374010013413</v>
          </cell>
          <cell r="CY11">
            <v>79.824693572333828</v>
          </cell>
          <cell r="CZ11">
            <v>405.2351967784881</v>
          </cell>
          <cell r="DA11">
            <v>80.024348511974452</v>
          </cell>
        </row>
        <row r="12">
          <cell r="G12">
            <v>0</v>
          </cell>
          <cell r="H12">
            <v>0</v>
          </cell>
          <cell r="I12">
            <v>0</v>
          </cell>
          <cell r="K12">
            <v>0</v>
          </cell>
          <cell r="M12">
            <v>0</v>
          </cell>
          <cell r="N12">
            <v>0</v>
          </cell>
          <cell r="AD12">
            <v>0</v>
          </cell>
          <cell r="AP12">
            <v>0</v>
          </cell>
          <cell r="AR12">
            <v>0</v>
          </cell>
          <cell r="AS12">
            <v>0</v>
          </cell>
          <cell r="AT12">
            <v>0</v>
          </cell>
          <cell r="AU12">
            <v>0</v>
          </cell>
          <cell r="AV12">
            <v>0</v>
          </cell>
          <cell r="AW12">
            <v>0</v>
          </cell>
          <cell r="AX12">
            <v>0</v>
          </cell>
          <cell r="AY12">
            <v>0</v>
          </cell>
          <cell r="BB12">
            <v>0</v>
          </cell>
          <cell r="BC12">
            <v>0</v>
          </cell>
          <cell r="BD12">
            <v>0</v>
          </cell>
          <cell r="BE12">
            <v>0</v>
          </cell>
          <cell r="BF12">
            <v>0</v>
          </cell>
          <cell r="BG12">
            <v>0</v>
          </cell>
          <cell r="BH12">
            <v>0</v>
          </cell>
          <cell r="BI12">
            <v>0</v>
          </cell>
          <cell r="CG12">
            <v>0</v>
          </cell>
          <cell r="CH12">
            <v>0</v>
          </cell>
          <cell r="CJ12">
            <v>0</v>
          </cell>
          <cell r="CK12">
            <v>0</v>
          </cell>
          <cell r="CL12">
            <v>0</v>
          </cell>
          <cell r="CM12">
            <v>0</v>
          </cell>
          <cell r="CN12">
            <v>0</v>
          </cell>
          <cell r="CO12">
            <v>0</v>
          </cell>
          <cell r="CP12">
            <v>0</v>
          </cell>
          <cell r="CQ12">
            <v>0</v>
          </cell>
          <cell r="CT12">
            <v>0</v>
          </cell>
          <cell r="CU12">
            <v>0</v>
          </cell>
          <cell r="CV12">
            <v>0</v>
          </cell>
          <cell r="CW12">
            <v>0</v>
          </cell>
          <cell r="CX12">
            <v>0</v>
          </cell>
          <cell r="CY12">
            <v>0</v>
          </cell>
          <cell r="CZ12">
            <v>0</v>
          </cell>
          <cell r="DA12">
            <v>0</v>
          </cell>
        </row>
        <row r="13">
          <cell r="G13">
            <v>332039.16758832778</v>
          </cell>
          <cell r="H13">
            <v>0</v>
          </cell>
          <cell r="I13">
            <v>25521430.180000007</v>
          </cell>
          <cell r="K13">
            <v>28572238.697533537</v>
          </cell>
          <cell r="M13">
            <v>824613.85</v>
          </cell>
          <cell r="N13">
            <v>30332947.16</v>
          </cell>
          <cell r="AD13">
            <v>319938.21076297044</v>
          </cell>
          <cell r="AP13">
            <v>49027</v>
          </cell>
          <cell r="AR13">
            <v>26389829.308346383</v>
          </cell>
          <cell r="AS13">
            <v>31894632.622535028</v>
          </cell>
          <cell r="AT13">
            <v>29544445.466701467</v>
          </cell>
          <cell r="AU13">
            <v>19695843.716212451</v>
          </cell>
          <cell r="AV13">
            <v>875657.57164866687</v>
          </cell>
          <cell r="AW13">
            <v>32210561.162746571</v>
          </cell>
          <cell r="AX13">
            <v>140610969.84819058</v>
          </cell>
          <cell r="AY13">
            <v>22664435.258404206</v>
          </cell>
          <cell r="BB13">
            <v>71.523895853963481</v>
          </cell>
          <cell r="BC13">
            <v>86.443468631043061</v>
          </cell>
          <cell r="BD13">
            <v>80.073797216836581</v>
          </cell>
          <cell r="BE13">
            <v>53.381303010883045</v>
          </cell>
          <cell r="BF13">
            <v>2.3732795019831943</v>
          </cell>
          <cell r="BG13">
            <v>87.299724264353983</v>
          </cell>
          <cell r="BH13">
            <v>381.09546847906336</v>
          </cell>
          <cell r="BI13">
            <v>61.427025088726396</v>
          </cell>
          <cell r="CG13">
            <v>335909.84211868199</v>
          </cell>
          <cell r="CH13">
            <v>51473</v>
          </cell>
          <cell r="CJ13">
            <v>29279239.999231942</v>
          </cell>
          <cell r="CK13">
            <v>35386761.783532418</v>
          </cell>
          <cell r="CL13">
            <v>32779253.679757006</v>
          </cell>
          <cell r="CM13">
            <v>21852332.897506114</v>
          </cell>
          <cell r="CN13">
            <v>952248.93845554709</v>
          </cell>
          <cell r="CO13">
            <v>35027930.628788494</v>
          </cell>
          <cell r="CP13">
            <v>155277767.92727154</v>
          </cell>
          <cell r="CQ13">
            <v>24625717.925702244</v>
          </cell>
          <cell r="CT13">
            <v>75.582180767473687</v>
          </cell>
          <cell r="CU13">
            <v>91.348294080332607</v>
          </cell>
          <cell r="CV13">
            <v>84.61720581242075</v>
          </cell>
          <cell r="CW13">
            <v>56.410172371060362</v>
          </cell>
          <cell r="CX13">
            <v>2.4581598225865866</v>
          </cell>
          <cell r="CY13">
            <v>90.42199813810295</v>
          </cell>
          <cell r="CZ13">
            <v>400.838010991977</v>
          </cell>
          <cell r="DA13">
            <v>63.569459584267527</v>
          </cell>
        </row>
        <row r="14">
          <cell r="G14">
            <v>251999.51866359677</v>
          </cell>
          <cell r="H14">
            <v>0</v>
          </cell>
          <cell r="I14">
            <v>21016428.390000008</v>
          </cell>
          <cell r="K14">
            <v>23549198.302498251</v>
          </cell>
          <cell r="M14">
            <v>1566267.9799999997</v>
          </cell>
          <cell r="N14">
            <v>22748711.490000002</v>
          </cell>
          <cell r="AD14">
            <v>214494.2891319159</v>
          </cell>
          <cell r="AP14">
            <v>34829</v>
          </cell>
          <cell r="AR14">
            <v>18584993.198095568</v>
          </cell>
          <cell r="AS14">
            <v>25533461.494940791</v>
          </cell>
          <cell r="AT14">
            <v>20824741.585529394</v>
          </cell>
          <cell r="AU14">
            <v>14104090.341979526</v>
          </cell>
          <cell r="AV14">
            <v>1441653.9079943553</v>
          </cell>
          <cell r="AW14">
            <v>20938797.983595759</v>
          </cell>
          <cell r="AX14">
            <v>101427738.5121354</v>
          </cell>
          <cell r="AY14">
            <v>18348834.661890749</v>
          </cell>
          <cell r="BB14">
            <v>74.541745629957276</v>
          </cell>
          <cell r="BC14">
            <v>102.41105668003259</v>
          </cell>
          <cell r="BD14">
            <v>83.525055593627727</v>
          </cell>
          <cell r="BE14">
            <v>56.569486112134157</v>
          </cell>
          <cell r="BF14">
            <v>5.7822673245401566</v>
          </cell>
          <cell r="BG14">
            <v>83.982519468998063</v>
          </cell>
          <cell r="BH14">
            <v>406.81213080929001</v>
          </cell>
          <cell r="BI14">
            <v>73.594547568247663</v>
          </cell>
          <cell r="CG14">
            <v>240367.79760966654</v>
          </cell>
          <cell r="CH14">
            <v>39026</v>
          </cell>
          <cell r="CJ14">
            <v>21950752.626910534</v>
          </cell>
          <cell r="CK14">
            <v>30157594.948252317</v>
          </cell>
          <cell r="CL14">
            <v>24596121.515402764</v>
          </cell>
          <cell r="CM14">
            <v>16658354.126065286</v>
          </cell>
          <cell r="CN14">
            <v>1676612.5104949884</v>
          </cell>
          <cell r="CO14">
            <v>24351372.03135258</v>
          </cell>
          <cell r="CP14">
            <v>119390807.75847848</v>
          </cell>
          <cell r="CQ14">
            <v>19809380.093213432</v>
          </cell>
          <cell r="CT14">
            <v>78.565640378235358</v>
          </cell>
          <cell r="CU14">
            <v>107.93938593577754</v>
          </cell>
          <cell r="CV14">
            <v>88.033885239518938</v>
          </cell>
          <cell r="CW14">
            <v>59.623206630156545</v>
          </cell>
          <cell r="CX14">
            <v>6.0008938095230659</v>
          </cell>
          <cell r="CY14">
            <v>87.157883387852507</v>
          </cell>
          <cell r="CZ14">
            <v>427.32089538106396</v>
          </cell>
          <cell r="DA14">
            <v>70.901287940860371</v>
          </cell>
        </row>
        <row r="15">
          <cell r="G15">
            <v>123851.29992319521</v>
          </cell>
          <cell r="H15">
            <v>0</v>
          </cell>
          <cell r="I15">
            <v>11731465.300000001</v>
          </cell>
          <cell r="K15">
            <v>12521781.950550456</v>
          </cell>
          <cell r="M15">
            <v>1710341.9</v>
          </cell>
          <cell r="N15">
            <v>13996821.77</v>
          </cell>
          <cell r="AD15">
            <v>113445</v>
          </cell>
          <cell r="AP15">
            <v>19789</v>
          </cell>
          <cell r="AR15">
            <v>11164120.677511219</v>
          </cell>
          <cell r="AS15">
            <v>16101252.371281568</v>
          </cell>
          <cell r="AT15">
            <v>11916216.876456778</v>
          </cell>
          <cell r="AU15">
            <v>8505463.8783735633</v>
          </cell>
          <cell r="AV15">
            <v>1694129.6644183258</v>
          </cell>
          <cell r="AW15">
            <v>13864146.676248308</v>
          </cell>
          <cell r="AX15">
            <v>63245330.144289762</v>
          </cell>
          <cell r="AY15">
            <v>10591688.560880529</v>
          </cell>
          <cell r="BB15">
            <v>83.793331113013338</v>
          </cell>
          <cell r="BC15">
            <v>120.84942560668874</v>
          </cell>
          <cell r="BD15">
            <v>89.438258075692232</v>
          </cell>
          <cell r="BE15">
            <v>63.838538799207136</v>
          </cell>
          <cell r="BF15">
            <v>12.715445490027514</v>
          </cell>
          <cell r="BG15">
            <v>104.05862374655349</v>
          </cell>
          <cell r="BH15">
            <v>474.69362283118244</v>
          </cell>
          <cell r="BI15">
            <v>79.496889389198913</v>
          </cell>
          <cell r="CG15">
            <v>121523.80249999999</v>
          </cell>
          <cell r="CH15">
            <v>21199</v>
          </cell>
          <cell r="CJ15">
            <v>12604539.150505023</v>
          </cell>
          <cell r="CK15">
            <v>18178670.022332925</v>
          </cell>
          <cell r="CL15">
            <v>13453672.392467491</v>
          </cell>
          <cell r="CM15">
            <v>9602856.8254481889</v>
          </cell>
          <cell r="CN15">
            <v>1883361.8811314655</v>
          </cell>
          <cell r="CO15">
            <v>15412754.946019301</v>
          </cell>
          <cell r="CP15">
            <v>71135855.217904389</v>
          </cell>
          <cell r="CQ15">
            <v>10950887.933151539</v>
          </cell>
          <cell r="CT15">
            <v>88.314823768297458</v>
          </cell>
          <cell r="CU15">
            <v>127.3704671146219</v>
          </cell>
          <cell r="CV15">
            <v>94.2643512936028</v>
          </cell>
          <cell r="CW15">
            <v>67.283269787588353</v>
          </cell>
          <cell r="CX15">
            <v>13.195942401225381</v>
          </cell>
          <cell r="CY15">
            <v>107.99083731570715</v>
          </cell>
          <cell r="CZ15">
            <v>498.41969168104299</v>
          </cell>
          <cell r="DA15">
            <v>76.728369548037293</v>
          </cell>
        </row>
        <row r="16">
          <cell r="G16">
            <v>39550.814900153549</v>
          </cell>
          <cell r="H16">
            <v>0</v>
          </cell>
          <cell r="I16">
            <v>4518101</v>
          </cell>
          <cell r="K16">
            <v>4321529.32655684</v>
          </cell>
          <cell r="M16">
            <v>2228699.1599999997</v>
          </cell>
          <cell r="N16">
            <v>6062478.5900000008</v>
          </cell>
          <cell r="AD16">
            <v>38727</v>
          </cell>
          <cell r="AP16">
            <v>8414</v>
          </cell>
          <cell r="AR16">
            <v>4596230.774809204</v>
          </cell>
          <cell r="AS16">
            <v>7646167.0765122985</v>
          </cell>
          <cell r="AT16">
            <v>4396259.8633720316</v>
          </cell>
          <cell r="AU16">
            <v>3517244.0684926086</v>
          </cell>
          <cell r="AV16">
            <v>2359873.864291945</v>
          </cell>
          <cell r="AW16">
            <v>6419298.321703718</v>
          </cell>
          <cell r="AX16">
            <v>28935073.969181806</v>
          </cell>
          <cell r="AY16">
            <v>4877389.9504721109</v>
          </cell>
          <cell r="BB16">
            <v>97.499645209248939</v>
          </cell>
          <cell r="BC16">
            <v>162.19781244590268</v>
          </cell>
          <cell r="BD16">
            <v>93.257670888865988</v>
          </cell>
          <cell r="BE16">
            <v>74.611146740472378</v>
          </cell>
          <cell r="BF16">
            <v>50.059902511443227</v>
          </cell>
          <cell r="BG16">
            <v>136.1722984600182</v>
          </cell>
          <cell r="BH16">
            <v>613.79847625595141</v>
          </cell>
          <cell r="BI16">
            <v>103.46386267733206</v>
          </cell>
          <cell r="CG16">
            <v>38242.934241486058</v>
          </cell>
          <cell r="CH16">
            <v>8308</v>
          </cell>
          <cell r="CJ16">
            <v>4783718.7258016719</v>
          </cell>
          <cell r="CK16">
            <v>7958067.0372319324</v>
          </cell>
          <cell r="CL16">
            <v>4575590.665979146</v>
          </cell>
          <cell r="CM16">
            <v>3660718.3446661038</v>
          </cell>
          <cell r="CN16">
            <v>2418450.9295866364</v>
          </cell>
          <cell r="CO16">
            <v>6578638.8960565617</v>
          </cell>
          <cell r="CP16">
            <v>29975184.599322055</v>
          </cell>
          <cell r="CQ16">
            <v>5940611.5955290971</v>
          </cell>
          <cell r="CT16">
            <v>102.76310892034549</v>
          </cell>
          <cell r="CU16">
            <v>170.95397046059122</v>
          </cell>
          <cell r="CV16">
            <v>98.292133993336549</v>
          </cell>
          <cell r="CW16">
            <v>78.638987687677428</v>
          </cell>
          <cell r="CX16">
            <v>51.95279040031209</v>
          </cell>
          <cell r="CY16">
            <v>141.32130757955224</v>
          </cell>
          <cell r="CZ16">
            <v>643.92229904181511</v>
          </cell>
          <cell r="DA16">
            <v>127.61530337311342</v>
          </cell>
        </row>
        <row r="17">
          <cell r="G17">
            <v>10209.39101382489</v>
          </cell>
          <cell r="H17">
            <v>0</v>
          </cell>
          <cell r="I17">
            <v>443632.74</v>
          </cell>
          <cell r="K17">
            <v>882229.17699511116</v>
          </cell>
          <cell r="M17">
            <v>596.42999999999995</v>
          </cell>
          <cell r="N17">
            <v>798185.69000000006</v>
          </cell>
          <cell r="AD17">
            <v>9375</v>
          </cell>
          <cell r="AP17">
            <v>1529</v>
          </cell>
          <cell r="AR17">
            <v>423235.90160579013</v>
          </cell>
          <cell r="AS17">
            <v>993549.0963778419</v>
          </cell>
          <cell r="AT17">
            <v>841667.05358233955</v>
          </cell>
          <cell r="AU17">
            <v>485367.80019617506</v>
          </cell>
          <cell r="AV17">
            <v>592.25650670186769</v>
          </cell>
          <cell r="AW17">
            <v>792600.41992994968</v>
          </cell>
          <cell r="AX17">
            <v>3537012.5281987982</v>
          </cell>
          <cell r="AY17">
            <v>755366.29575179948</v>
          </cell>
          <cell r="BB17">
            <v>38.814737858197923</v>
          </cell>
          <cell r="BC17">
            <v>91.117855500535754</v>
          </cell>
          <cell r="BD17">
            <v>77.188834701241703</v>
          </cell>
          <cell r="BE17">
            <v>44.512821001116571</v>
          </cell>
          <cell r="BF17">
            <v>5.4315527026950451E-2</v>
          </cell>
          <cell r="BG17">
            <v>72.688960008249239</v>
          </cell>
          <cell r="BH17">
            <v>324.37752459636812</v>
          </cell>
          <cell r="BI17">
            <v>69.274238421845141</v>
          </cell>
          <cell r="CG17">
            <v>10460.799999999999</v>
          </cell>
          <cell r="CH17">
            <v>1706</v>
          </cell>
          <cell r="CJ17">
            <v>497740.043293914</v>
          </cell>
          <cell r="CK17">
            <v>1168448.0649431057</v>
          </cell>
          <cell r="CL17">
            <v>989829.53501741285</v>
          </cell>
          <cell r="CM17">
            <v>570809.30272341275</v>
          </cell>
          <cell r="CN17">
            <v>685.82703610076192</v>
          </cell>
          <cell r="CO17">
            <v>917823.25843894773</v>
          </cell>
          <cell r="CP17">
            <v>4145336.0314528942</v>
          </cell>
          <cell r="CQ17">
            <v>816695.62706081674</v>
          </cell>
          <cell r="CT17">
            <v>40.909692219311076</v>
          </cell>
          <cell r="CU17">
            <v>96.035774808750517</v>
          </cell>
          <cell r="CV17">
            <v>81.354960631999617</v>
          </cell>
          <cell r="CW17">
            <v>46.915318960072725</v>
          </cell>
          <cell r="CX17">
            <v>5.6368727693457764E-2</v>
          </cell>
          <cell r="CY17">
            <v>75.436701387295571</v>
          </cell>
          <cell r="CZ17">
            <v>340.70881673512298</v>
          </cell>
          <cell r="DA17">
            <v>67.124932361904257</v>
          </cell>
        </row>
        <row r="18">
          <cell r="G18">
            <v>20157.967434715789</v>
          </cell>
          <cell r="H18">
            <v>0</v>
          </cell>
          <cell r="I18">
            <v>2186427.8700000006</v>
          </cell>
          <cell r="K18">
            <v>2293261.02649885</v>
          </cell>
          <cell r="M18">
            <v>84114.05</v>
          </cell>
          <cell r="N18">
            <v>3843440.0900000003</v>
          </cell>
          <cell r="AD18">
            <v>17659</v>
          </cell>
          <cell r="AP18">
            <v>2898</v>
          </cell>
          <cell r="AR18">
            <v>1989949.2176645102</v>
          </cell>
          <cell r="AS18">
            <v>3190073.6301453756</v>
          </cell>
          <cell r="AT18">
            <v>2087182.0416293435</v>
          </cell>
          <cell r="AU18">
            <v>1421914.9823399016</v>
          </cell>
          <cell r="AV18">
            <v>79683.2122216797</v>
          </cell>
          <cell r="AW18">
            <v>3640980.9342527403</v>
          </cell>
          <cell r="AX18">
            <v>12409784.018253552</v>
          </cell>
          <cell r="AY18">
            <v>1596834.2364652962</v>
          </cell>
          <cell r="BB18">
            <v>96.801538048572766</v>
          </cell>
          <cell r="BC18">
            <v>155.18186652455978</v>
          </cell>
          <cell r="BD18">
            <v>101.53145116648069</v>
          </cell>
          <cell r="BE18">
            <v>69.169381832947494</v>
          </cell>
          <cell r="BF18">
            <v>3.8762082123694945</v>
          </cell>
          <cell r="BG18">
            <v>177.11635619267113</v>
          </cell>
          <cell r="BH18">
            <v>603.67680197760137</v>
          </cell>
          <cell r="BI18">
            <v>77.678369239932692</v>
          </cell>
          <cell r="CG18">
            <v>29208.92</v>
          </cell>
          <cell r="CH18">
            <v>4792</v>
          </cell>
          <cell r="CJ18">
            <v>3469108.1939864298</v>
          </cell>
          <cell r="CK18">
            <v>5561303.0078957109</v>
          </cell>
          <cell r="CL18">
            <v>3638615.6283202195</v>
          </cell>
          <cell r="CM18">
            <v>2478845.6271144152</v>
          </cell>
          <cell r="CN18">
            <v>136781.50067044116</v>
          </cell>
          <cell r="CO18">
            <v>6249984.4347898541</v>
          </cell>
          <cell r="CP18">
            <v>21534638.39277707</v>
          </cell>
          <cell r="CQ18">
            <v>3246843.606891986</v>
          </cell>
          <cell r="CT18">
            <v>102.02983313352786</v>
          </cell>
          <cell r="CU18">
            <v>163.56330969561151</v>
          </cell>
          <cell r="CV18">
            <v>107.0152110095909</v>
          </cell>
          <cell r="CW18">
            <v>72.90525159655725</v>
          </cell>
          <cell r="CX18">
            <v>4.0228764595323057</v>
          </cell>
          <cell r="CY18">
            <v>183.81809770999885</v>
          </cell>
          <cell r="CZ18">
            <v>633.3545796048187</v>
          </cell>
          <cell r="DA18">
            <v>95.492816279441442</v>
          </cell>
        </row>
        <row r="19">
          <cell r="G19">
            <v>1509028.1568356326</v>
          </cell>
          <cell r="H19">
            <v>0</v>
          </cell>
          <cell r="I19">
            <v>128698263.73000002</v>
          </cell>
          <cell r="K19">
            <v>141316021.84652817</v>
          </cell>
          <cell r="M19">
            <v>8914152.6600000001</v>
          </cell>
          <cell r="N19">
            <v>146983740.87</v>
          </cell>
          <cell r="AD19">
            <v>1361820.4363165188</v>
          </cell>
          <cell r="AP19">
            <v>244904</v>
          </cell>
          <cell r="AR19">
            <v>122374683.6974254</v>
          </cell>
          <cell r="AS19">
            <v>159034609.90303472</v>
          </cell>
          <cell r="AT19">
            <v>134354144.59867957</v>
          </cell>
          <cell r="AU19">
            <v>93834816.517670691</v>
          </cell>
          <cell r="AV19">
            <v>8696710.9491687827</v>
          </cell>
          <cell r="AW19">
            <v>140024310.35582164</v>
          </cell>
          <cell r="AX19">
            <v>658319276.02180076</v>
          </cell>
          <cell r="AY19">
            <v>120613480.25778005</v>
          </cell>
          <cell r="BB19">
            <v>76.164077007488814</v>
          </cell>
          <cell r="BC19">
            <v>98.980638066119184</v>
          </cell>
          <cell r="BD19">
            <v>83.619904920779021</v>
          </cell>
          <cell r="BE19">
            <v>58.401312880253961</v>
          </cell>
          <cell r="BF19">
            <v>5.4126960122087562</v>
          </cell>
          <cell r="BG19">
            <v>87.14892684201223</v>
          </cell>
          <cell r="BH19">
            <v>409.72755572886194</v>
          </cell>
          <cell r="BI19">
            <v>75.067931707251162</v>
          </cell>
          <cell r="CG19">
            <v>1437572.5725567502</v>
          </cell>
          <cell r="CH19">
            <v>257630</v>
          </cell>
          <cell r="CJ19">
            <v>134729313.60442981</v>
          </cell>
          <cell r="CK19">
            <v>175716071.75068694</v>
          </cell>
          <cell r="CL19">
            <v>147966425.32277223</v>
          </cell>
          <cell r="CM19">
            <v>103200248.36474101</v>
          </cell>
          <cell r="CN19">
            <v>9354504.0872424282</v>
          </cell>
          <cell r="CO19">
            <v>151838247.00670147</v>
          </cell>
          <cell r="CP19">
            <v>722804810.13657391</v>
          </cell>
          <cell r="CQ19">
            <v>128848202.86051393</v>
          </cell>
          <cell r="CT19">
            <v>79.476822289873851</v>
          </cell>
          <cell r="CU19">
            <v>103.65491097955758</v>
          </cell>
          <cell r="CV19">
            <v>87.285394511645464</v>
          </cell>
          <cell r="CW19">
            <v>60.877826659436707</v>
          </cell>
          <cell r="CX19">
            <v>5.5182219745771821</v>
          </cell>
          <cell r="CY19">
            <v>89.569382128588288</v>
          </cell>
          <cell r="CZ19">
            <v>426.38255854367907</v>
          </cell>
          <cell r="DA19">
            <v>76.007555053542418</v>
          </cell>
        </row>
        <row r="20">
          <cell r="G20">
            <v>445768.99193548621</v>
          </cell>
          <cell r="H20">
            <v>0</v>
          </cell>
          <cell r="I20">
            <v>39896055.300000012</v>
          </cell>
          <cell r="K20">
            <v>43567999.783099502</v>
          </cell>
          <cell r="M20">
            <v>5590019.5199999986</v>
          </cell>
          <cell r="N20">
            <v>47449637.63000001</v>
          </cell>
          <cell r="AD20">
            <v>393700.2891319159</v>
          </cell>
          <cell r="AP20">
            <v>67459</v>
          </cell>
          <cell r="AR20">
            <v>36758529.769686289</v>
          </cell>
          <cell r="AS20">
            <v>53464503.669257879</v>
          </cell>
          <cell r="AT20">
            <v>40066067.420569889</v>
          </cell>
          <cell r="AU20">
            <v>28034081.071381774</v>
          </cell>
          <cell r="AV20">
            <v>5575932.9054330075</v>
          </cell>
          <cell r="AW20">
            <v>45655824.335730478</v>
          </cell>
          <cell r="AX20">
            <v>209554939.17205936</v>
          </cell>
          <cell r="AY20">
            <v>36170113.705460489</v>
          </cell>
          <cell r="BB20">
            <v>79.708965288068626</v>
          </cell>
          <cell r="BC20">
            <v>115.93500321743321</v>
          </cell>
          <cell r="BD20">
            <v>86.881189135298712</v>
          </cell>
          <cell r="BE20">
            <v>60.790450787954413</v>
          </cell>
          <cell r="BF20">
            <v>12.091121304157436</v>
          </cell>
          <cell r="BG20">
            <v>99.002287087554478</v>
          </cell>
          <cell r="BH20">
            <v>454.40901682046695</v>
          </cell>
          <cell r="BI20">
            <v>78.433015571576021</v>
          </cell>
          <cell r="CG20">
            <v>439804.25435115257</v>
          </cell>
          <cell r="CH20">
            <v>75031</v>
          </cell>
          <cell r="CJ20">
            <v>43305858.740497574</v>
          </cell>
          <cell r="CK20">
            <v>63024083.080655985</v>
          </cell>
          <cell r="CL20">
            <v>47253829.737187035</v>
          </cell>
          <cell r="CM20">
            <v>32971584.226017408</v>
          </cell>
          <cell r="CN20">
            <v>6115892.6489196327</v>
          </cell>
          <cell r="CO20">
            <v>53510573.566657238</v>
          </cell>
          <cell r="CP20">
            <v>246181821.99993485</v>
          </cell>
          <cell r="CQ20">
            <v>40764418.855846867</v>
          </cell>
          <cell r="CT20">
            <v>84.115954326158175</v>
          </cell>
          <cell r="CU20">
            <v>122.41602055804299</v>
          </cell>
          <cell r="CV20">
            <v>91.784370510409374</v>
          </cell>
          <cell r="CW20">
            <v>64.042980637702314</v>
          </cell>
          <cell r="CX20">
            <v>11.879319835288861</v>
          </cell>
          <cell r="CY20">
            <v>103.93727530197339</v>
          </cell>
          <cell r="CZ20">
            <v>478.17592116957508</v>
          </cell>
          <cell r="DA20">
            <v>79.179540467216654</v>
          </cell>
        </row>
        <row r="22">
          <cell r="G22">
            <v>141675.89485407161</v>
          </cell>
          <cell r="H22">
            <v>51</v>
          </cell>
          <cell r="I22">
            <v>14342026.911654066</v>
          </cell>
          <cell r="K22">
            <v>14113025.326375134</v>
          </cell>
          <cell r="M22">
            <v>226043.68999999997</v>
          </cell>
          <cell r="N22">
            <v>14925844.829999998</v>
          </cell>
          <cell r="AD22">
            <v>151766.60317217314</v>
          </cell>
          <cell r="AP22">
            <v>0</v>
          </cell>
          <cell r="AR22">
            <v>16221271.36295761</v>
          </cell>
          <cell r="AS22">
            <v>20326584.085669342</v>
          </cell>
          <cell r="AT22">
            <v>15962263.561602939</v>
          </cell>
          <cell r="AU22">
            <v>12574448.746785004</v>
          </cell>
          <cell r="AV22">
            <v>245361.78978929642</v>
          </cell>
          <cell r="AW22">
            <v>16201434.340441519</v>
          </cell>
          <cell r="AX22">
            <v>81531363.8872457</v>
          </cell>
          <cell r="AY22">
            <v>0</v>
          </cell>
          <cell r="BB22">
            <v>106.88300998972235</v>
          </cell>
          <cell r="BC22">
            <v>133.93318200981045</v>
          </cell>
          <cell r="BD22">
            <v>105.17639077349837</v>
          </cell>
          <cell r="BE22">
            <v>82.853859043809493</v>
          </cell>
          <cell r="BF22">
            <v>1.6167047602096181</v>
          </cell>
          <cell r="BG22">
            <v>106.75230256067364</v>
          </cell>
          <cell r="BH22">
            <v>537.21544913772391</v>
          </cell>
          <cell r="BI22">
            <v>0</v>
          </cell>
          <cell r="CG22">
            <v>155006.29291272364</v>
          </cell>
          <cell r="CH22">
            <v>0</v>
          </cell>
          <cell r="CJ22">
            <v>17024552.981148079</v>
          </cell>
          <cell r="CK22">
            <v>21333161.868093174</v>
          </cell>
          <cell r="CL22">
            <v>16752719.04544544</v>
          </cell>
          <cell r="CM22">
            <v>13197138.751234131</v>
          </cell>
          <cell r="CN22">
            <v>249929.35835695086</v>
          </cell>
          <cell r="CO22">
            <v>16503034.5297288</v>
          </cell>
          <cell r="CP22">
            <v>85060536.534006581</v>
          </cell>
          <cell r="CQ22">
            <v>0</v>
          </cell>
          <cell r="CT22">
            <v>109.83136659318573</v>
          </cell>
          <cell r="CU22">
            <v>137.62771476706962</v>
          </cell>
          <cell r="CV22">
            <v>108.07767046514728</v>
          </cell>
          <cell r="CW22">
            <v>85.139374042477002</v>
          </cell>
          <cell r="CX22">
            <v>1.6123820114688743</v>
          </cell>
          <cell r="CY22">
            <v>106.46686801948641</v>
          </cell>
          <cell r="CZ22">
            <v>548.75537589883493</v>
          </cell>
          <cell r="DA22">
            <v>0</v>
          </cell>
        </row>
        <row r="23">
          <cell r="G23">
            <v>0</v>
          </cell>
          <cell r="H23">
            <v>0</v>
          </cell>
          <cell r="I23">
            <v>0</v>
          </cell>
          <cell r="K23">
            <v>0</v>
          </cell>
          <cell r="M23">
            <v>0</v>
          </cell>
          <cell r="N23">
            <v>0</v>
          </cell>
          <cell r="AD23">
            <v>0</v>
          </cell>
          <cell r="AP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CG23">
            <v>0</v>
          </cell>
          <cell r="CH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</row>
        <row r="24">
          <cell r="G24">
            <v>87946.522196620266</v>
          </cell>
          <cell r="H24">
            <v>39.225806451612904</v>
          </cell>
          <cell r="I24">
            <v>7565665.6779608354</v>
          </cell>
          <cell r="K24">
            <v>8069093.6645345539</v>
          </cell>
          <cell r="M24">
            <v>142777.96999999997</v>
          </cell>
          <cell r="N24">
            <v>9345144.4499999993</v>
          </cell>
          <cell r="AD24">
            <v>82796.009369277715</v>
          </cell>
          <cell r="AP24">
            <v>0</v>
          </cell>
          <cell r="AR24">
            <v>7643506.8483154243</v>
          </cell>
          <cell r="AS24">
            <v>11265142.426823609</v>
          </cell>
          <cell r="AT24">
            <v>8152114.474769121</v>
          </cell>
          <cell r="AU24">
            <v>6320255.750531828</v>
          </cell>
          <cell r="AV24">
            <v>148135.38991503042</v>
          </cell>
          <cell r="AW24">
            <v>9695799.8276136909</v>
          </cell>
          <cell r="AX24">
            <v>43224954.71796871</v>
          </cell>
          <cell r="AY24">
            <v>0</v>
          </cell>
          <cell r="BB24">
            <v>92.317333969861878</v>
          </cell>
          <cell r="BC24">
            <v>136.05900227123328</v>
          </cell>
          <cell r="BD24">
            <v>98.460234217448217</v>
          </cell>
          <cell r="BE24">
            <v>76.335270246454925</v>
          </cell>
          <cell r="BF24">
            <v>1.7891609878724122</v>
          </cell>
          <cell r="BG24">
            <v>117.10467571413429</v>
          </cell>
          <cell r="BH24">
            <v>522.06567740700507</v>
          </cell>
          <cell r="BI24">
            <v>0</v>
          </cell>
          <cell r="CG24">
            <v>86305.957261205476</v>
          </cell>
          <cell r="CH24">
            <v>0</v>
          </cell>
          <cell r="CJ24">
            <v>8419583.903962383</v>
          </cell>
          <cell r="CK24">
            <v>12408939.212716425</v>
          </cell>
          <cell r="CL24">
            <v>8979832.5790932029</v>
          </cell>
          <cell r="CM24">
            <v>6961977.6160508655</v>
          </cell>
          <cell r="CN24">
            <v>159937.30238787009</v>
          </cell>
          <cell r="CO24">
            <v>10468261.971773209</v>
          </cell>
          <cell r="CP24">
            <v>47398532.585983954</v>
          </cell>
          <cell r="CQ24">
            <v>0</v>
          </cell>
          <cell r="CT24">
            <v>97.555072339681772</v>
          </cell>
          <cell r="CU24">
            <v>143.77847840978924</v>
          </cell>
          <cell r="CV24">
            <v>104.0464976469201</v>
          </cell>
          <cell r="CW24">
            <v>80.666246421210531</v>
          </cell>
          <cell r="CX24">
            <v>1.8531432529485645</v>
          </cell>
          <cell r="CY24">
            <v>121.29246119234799</v>
          </cell>
          <cell r="CZ24">
            <v>549.19189926289823</v>
          </cell>
          <cell r="DA24">
            <v>0</v>
          </cell>
        </row>
        <row r="25">
          <cell r="G25">
            <v>77849.190552995162</v>
          </cell>
          <cell r="H25">
            <v>49.823655913978492</v>
          </cell>
          <cell r="I25">
            <v>7546974.9898247086</v>
          </cell>
          <cell r="K25">
            <v>7328013.1307491204</v>
          </cell>
          <cell r="M25">
            <v>206582.88</v>
          </cell>
          <cell r="N25">
            <v>8326970.9600000009</v>
          </cell>
          <cell r="AD25">
            <v>76561.51775167392</v>
          </cell>
          <cell r="AP25">
            <v>0</v>
          </cell>
          <cell r="AR25">
            <v>7711108.5271168211</v>
          </cell>
          <cell r="AS25">
            <v>10400557.102734823</v>
          </cell>
          <cell r="AT25">
            <v>7487384.6296734652</v>
          </cell>
          <cell r="AU25">
            <v>6165254.2337801941</v>
          </cell>
          <cell r="AV25">
            <v>219699.81049799637</v>
          </cell>
          <cell r="AW25">
            <v>8855689.9871582724</v>
          </cell>
          <cell r="AX25">
            <v>40839694.290961571</v>
          </cell>
          <cell r="AY25">
            <v>0</v>
          </cell>
          <cell r="BB25">
            <v>100.71781168351025</v>
          </cell>
          <cell r="BC25">
            <v>135.84575395264324</v>
          </cell>
          <cell r="BD25">
            <v>97.795666145996208</v>
          </cell>
          <cell r="BE25">
            <v>80.52680269188366</v>
          </cell>
          <cell r="BF25">
            <v>2.8695853602404964</v>
          </cell>
          <cell r="BG25">
            <v>115.6676388767731</v>
          </cell>
          <cell r="BH25">
            <v>533.42325871104697</v>
          </cell>
          <cell r="BI25">
            <v>0</v>
          </cell>
          <cell r="CG25">
            <v>90472.3810717085</v>
          </cell>
          <cell r="CH25">
            <v>0</v>
          </cell>
          <cell r="CJ25">
            <v>9603925.0030822698</v>
          </cell>
          <cell r="CK25">
            <v>12953542.289501047</v>
          </cell>
          <cell r="CL25">
            <v>9325284.4516119566</v>
          </cell>
          <cell r="CM25">
            <v>7678615.7370163817</v>
          </cell>
          <cell r="CN25">
            <v>269430.22057973244</v>
          </cell>
          <cell r="CO25">
            <v>10860230.153214181</v>
          </cell>
          <cell r="CP25">
            <v>50691027.85500557</v>
          </cell>
          <cell r="CQ25">
            <v>0</v>
          </cell>
          <cell r="CT25">
            <v>106.15311423571563</v>
          </cell>
          <cell r="CU25">
            <v>143.17675887444651</v>
          </cell>
          <cell r="CV25">
            <v>103.07327320390436</v>
          </cell>
          <cell r="CW25">
            <v>84.872484243896523</v>
          </cell>
          <cell r="CX25">
            <v>2.9780383514631033</v>
          </cell>
          <cell r="CY25">
            <v>120.03917686886511</v>
          </cell>
          <cell r="CZ25">
            <v>560.29284577829128</v>
          </cell>
          <cell r="DA25">
            <v>0</v>
          </cell>
        </row>
        <row r="26">
          <cell r="G26">
            <v>7983.5483870967782</v>
          </cell>
          <cell r="H26">
            <v>0</v>
          </cell>
          <cell r="I26">
            <v>400269.6160173199</v>
          </cell>
          <cell r="K26">
            <v>584690.37965341471</v>
          </cell>
          <cell r="M26">
            <v>1789.29</v>
          </cell>
          <cell r="N26">
            <v>532791.5</v>
          </cell>
          <cell r="AD26">
            <v>6397</v>
          </cell>
          <cell r="AP26">
            <v>0</v>
          </cell>
          <cell r="AR26">
            <v>333211.88635990309</v>
          </cell>
          <cell r="AS26">
            <v>1047801.2039139254</v>
          </cell>
          <cell r="AT26">
            <v>486736.38104065327</v>
          </cell>
          <cell r="AU26">
            <v>362179.69304521917</v>
          </cell>
          <cell r="AV26">
            <v>1550.3867398155787</v>
          </cell>
          <cell r="AW26">
            <v>461653.99498485547</v>
          </cell>
          <cell r="AX26">
            <v>2693133.5460843719</v>
          </cell>
          <cell r="AY26">
            <v>0</v>
          </cell>
          <cell r="BB26">
            <v>52.088773856480081</v>
          </cell>
          <cell r="BC26">
            <v>163.79571735406057</v>
          </cell>
          <cell r="BD26">
            <v>76.08822589348965</v>
          </cell>
          <cell r="BE26">
            <v>56.61711631158655</v>
          </cell>
          <cell r="BF26">
            <v>0.24236153506574623</v>
          </cell>
          <cell r="BG26">
            <v>72.167265121909566</v>
          </cell>
          <cell r="BH26">
            <v>420.99946007259211</v>
          </cell>
          <cell r="BI26">
            <v>0</v>
          </cell>
          <cell r="CG26">
            <v>6682.875</v>
          </cell>
          <cell r="CH26">
            <v>0</v>
          </cell>
          <cell r="CJ26">
            <v>366888.35785070161</v>
          </cell>
          <cell r="CK26">
            <v>1153698.5287576104</v>
          </cell>
          <cell r="CL26">
            <v>535928.99550202768</v>
          </cell>
          <cell r="CM26">
            <v>398783.83175295289</v>
          </cell>
          <cell r="CN26">
            <v>1680.8856547755202</v>
          </cell>
          <cell r="CO26">
            <v>500512.26427037065</v>
          </cell>
          <cell r="CP26">
            <v>2957492.863788439</v>
          </cell>
          <cell r="CQ26">
            <v>0</v>
          </cell>
          <cell r="CT26">
            <v>54.899778590906102</v>
          </cell>
          <cell r="CU26">
            <v>172.6350603232307</v>
          </cell>
          <cell r="CV26">
            <v>80.194376746838401</v>
          </cell>
          <cell r="CW26">
            <v>59.672496007025849</v>
          </cell>
          <cell r="CX26">
            <v>0.25152133696582984</v>
          </cell>
          <cell r="CY26">
            <v>74.894751775301899</v>
          </cell>
          <cell r="CZ26">
            <v>442.54798478026879</v>
          </cell>
          <cell r="DA26">
            <v>0</v>
          </cell>
        </row>
        <row r="27">
          <cell r="G27">
            <v>15967.430952380968</v>
          </cell>
          <cell r="H27">
            <v>0</v>
          </cell>
          <cell r="I27">
            <v>1595561.417846913</v>
          </cell>
          <cell r="K27">
            <v>2215054.1550833504</v>
          </cell>
          <cell r="M27">
            <v>157549.49</v>
          </cell>
          <cell r="N27">
            <v>2654444.3200000003</v>
          </cell>
          <cell r="AD27">
            <v>15070</v>
          </cell>
          <cell r="AP27">
            <v>0</v>
          </cell>
          <cell r="AR27">
            <v>1564513.0978272988</v>
          </cell>
          <cell r="AS27">
            <v>3494753.1311006495</v>
          </cell>
          <cell r="AT27">
            <v>2171951.0131431245</v>
          </cell>
          <cell r="AU27">
            <v>1767586.3524556758</v>
          </cell>
          <cell r="AV27">
            <v>160795.58823649821</v>
          </cell>
          <cell r="AW27">
            <v>2709135.6238311632</v>
          </cell>
          <cell r="AX27">
            <v>11868734.806594409</v>
          </cell>
          <cell r="AY27">
            <v>0</v>
          </cell>
          <cell r="BB27">
            <v>103.81639667069004</v>
          </cell>
          <cell r="BC27">
            <v>231.90133583945916</v>
          </cell>
          <cell r="BD27">
            <v>144.12415482037986</v>
          </cell>
          <cell r="BE27">
            <v>117.29172876281856</v>
          </cell>
          <cell r="BF27">
            <v>10.66991295530844</v>
          </cell>
          <cell r="BG27">
            <v>179.77011438826563</v>
          </cell>
          <cell r="BH27">
            <v>787.57364343692166</v>
          </cell>
          <cell r="BI27">
            <v>0</v>
          </cell>
          <cell r="CG27">
            <v>15103.972755417954</v>
          </cell>
          <cell r="CH27">
            <v>0</v>
          </cell>
          <cell r="CJ27">
            <v>1652660.3320432778</v>
          </cell>
          <cell r="CK27">
            <v>3691653.2549806987</v>
          </cell>
          <cell r="CL27">
            <v>2294322.2958936724</v>
          </cell>
          <cell r="CM27">
            <v>1867175.0669402364</v>
          </cell>
          <cell r="CN27">
            <v>167248.87622996344</v>
          </cell>
          <cell r="CO27">
            <v>2817862.6889557657</v>
          </cell>
          <cell r="CP27">
            <v>12490922.515043614</v>
          </cell>
          <cell r="CQ27">
            <v>0</v>
          </cell>
          <cell r="CT27">
            <v>109.41891638744193</v>
          </cell>
          <cell r="CU27">
            <v>244.41604303453633</v>
          </cell>
          <cell r="CV27">
            <v>151.90190905705089</v>
          </cell>
          <cell r="CW27">
            <v>123.62145358547876</v>
          </cell>
          <cell r="CX27">
            <v>11.073171207222254</v>
          </cell>
          <cell r="CY27">
            <v>186.56433870651475</v>
          </cell>
          <cell r="CZ27">
            <v>826.99583197824484</v>
          </cell>
          <cell r="DA27">
            <v>0</v>
          </cell>
        </row>
        <row r="28">
          <cell r="G28">
            <v>77849.190552995162</v>
          </cell>
          <cell r="H28">
            <v>49.823655913978492</v>
          </cell>
          <cell r="I28">
            <v>7546974.9898247086</v>
          </cell>
          <cell r="K28">
            <v>7328013.1307491204</v>
          </cell>
          <cell r="M28">
            <v>206582.88</v>
          </cell>
          <cell r="N28">
            <v>8326970.9600000009</v>
          </cell>
          <cell r="AD28">
            <v>214</v>
          </cell>
          <cell r="AP28">
            <v>0</v>
          </cell>
          <cell r="AR28">
            <v>21553.611700271194</v>
          </cell>
          <cell r="AS28">
            <v>29070.991345865652</v>
          </cell>
          <cell r="AT28">
            <v>20928.272555243188</v>
          </cell>
          <cell r="AU28">
            <v>17232.735776063102</v>
          </cell>
          <cell r="AV28">
            <v>614.09126709146619</v>
          </cell>
          <cell r="AW28">
            <v>24752.874719629446</v>
          </cell>
          <cell r="AX28">
            <v>114152.57736416406</v>
          </cell>
          <cell r="AY28">
            <v>0</v>
          </cell>
          <cell r="BB28">
            <v>100.71781168351025</v>
          </cell>
          <cell r="BC28">
            <v>135.84575395264324</v>
          </cell>
          <cell r="BD28">
            <v>97.795666145996208</v>
          </cell>
          <cell r="BE28">
            <v>80.52680269188366</v>
          </cell>
          <cell r="BF28">
            <v>2.8695853602404964</v>
          </cell>
          <cell r="BG28">
            <v>115.66763887677311</v>
          </cell>
          <cell r="BH28">
            <v>533.42325871104697</v>
          </cell>
          <cell r="BI28">
            <v>0</v>
          </cell>
          <cell r="CG28">
            <v>403.19999999999993</v>
          </cell>
          <cell r="CH28">
            <v>0</v>
          </cell>
          <cell r="CJ28">
            <v>42800.935659840543</v>
          </cell>
          <cell r="CK28">
            <v>57728.869178176821</v>
          </cell>
          <cell r="CL28">
            <v>41559.143755814235</v>
          </cell>
          <cell r="CM28">
            <v>34220.585647139073</v>
          </cell>
          <cell r="CN28">
            <v>1200.7450633099231</v>
          </cell>
          <cell r="CO28">
            <v>48399.796113526405</v>
          </cell>
          <cell r="CP28">
            <v>225910.07541780703</v>
          </cell>
          <cell r="CQ28">
            <v>0</v>
          </cell>
          <cell r="CT28">
            <v>106.15311423571565</v>
          </cell>
          <cell r="CU28">
            <v>143.17675887444651</v>
          </cell>
          <cell r="CV28">
            <v>103.07327320390436</v>
          </cell>
          <cell r="CW28">
            <v>84.872484243896523</v>
          </cell>
          <cell r="CX28">
            <v>2.9780383514631037</v>
          </cell>
          <cell r="CY28">
            <v>120.03917686886511</v>
          </cell>
          <cell r="CZ28">
            <v>560.29284577829139</v>
          </cell>
          <cell r="DA28">
            <v>0</v>
          </cell>
        </row>
        <row r="29">
          <cell r="G29">
            <v>0</v>
          </cell>
          <cell r="H29">
            <v>0</v>
          </cell>
          <cell r="I29">
            <v>0</v>
          </cell>
          <cell r="K29">
            <v>0</v>
          </cell>
          <cell r="M29">
            <v>0</v>
          </cell>
          <cell r="N29">
            <v>0</v>
          </cell>
          <cell r="AD29">
            <v>0</v>
          </cell>
          <cell r="AP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CG29">
            <v>0</v>
          </cell>
          <cell r="CH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CP29">
            <v>0</v>
          </cell>
          <cell r="CQ29">
            <v>0</v>
          </cell>
          <cell r="CT29">
            <v>0</v>
          </cell>
          <cell r="CU29">
            <v>0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</row>
        <row r="30">
          <cell r="G30">
            <v>409271.77749616001</v>
          </cell>
          <cell r="H30">
            <v>189.87311827956987</v>
          </cell>
          <cell r="I30">
            <v>38997473.603128552</v>
          </cell>
          <cell r="K30">
            <v>39637889.787144698</v>
          </cell>
          <cell r="M30">
            <v>941326.2</v>
          </cell>
          <cell r="N30">
            <v>44112167.020000003</v>
          </cell>
          <cell r="AD30">
            <v>332805.13029312476</v>
          </cell>
          <cell r="AP30">
            <v>0</v>
          </cell>
          <cell r="AR30">
            <v>33495165.334277328</v>
          </cell>
          <cell r="AS30">
            <v>46563908.941588216</v>
          </cell>
          <cell r="AT30">
            <v>34281378.332784541</v>
          </cell>
          <cell r="AU30">
            <v>27206957.51237398</v>
          </cell>
          <cell r="AV30">
            <v>776157.05644572841</v>
          </cell>
          <cell r="AW30">
            <v>37948466.648749128</v>
          </cell>
          <cell r="AX30">
            <v>180272033.82621893</v>
          </cell>
          <cell r="AY30">
            <v>0</v>
          </cell>
          <cell r="BB30">
            <v>100.64497895442835</v>
          </cell>
          <cell r="BC30">
            <v>139.91343492985257</v>
          </cell>
          <cell r="BD30">
            <v>103.00736140272397</v>
          </cell>
          <cell r="BE30">
            <v>81.750414990330555</v>
          </cell>
          <cell r="BF30">
            <v>2.3321667420274217</v>
          </cell>
          <cell r="BG30">
            <v>114.02608672325832</v>
          </cell>
          <cell r="BH30">
            <v>541.67444374262118</v>
          </cell>
          <cell r="BI30">
            <v>0</v>
          </cell>
          <cell r="CG30">
            <v>353974.67900105554</v>
          </cell>
          <cell r="CH30">
            <v>0</v>
          </cell>
          <cell r="CJ30">
            <v>37110411.513746545</v>
          </cell>
          <cell r="CK30">
            <v>51598724.023227133</v>
          </cell>
          <cell r="CL30">
            <v>37929646.511302114</v>
          </cell>
          <cell r="CM30">
            <v>30137911.588641707</v>
          </cell>
          <cell r="CN30">
            <v>849427.38827260223</v>
          </cell>
          <cell r="CO30">
            <v>41198301.404055856</v>
          </cell>
          <cell r="CP30">
            <v>198824422.42924595</v>
          </cell>
          <cell r="CQ30">
            <v>0</v>
          </cell>
          <cell r="CT30">
            <v>104.8391699046809</v>
          </cell>
          <cell r="CU30">
            <v>145.76953404927946</v>
          </cell>
          <cell r="CV30">
            <v>107.15355860578097</v>
          </cell>
          <cell r="CW30">
            <v>85.141433488105051</v>
          </cell>
          <cell r="CX30">
            <v>2.3996840414397811</v>
          </cell>
          <cell r="CY30">
            <v>116.3877075058609</v>
          </cell>
          <cell r="CZ30">
            <v>561.69108759514711</v>
          </cell>
          <cell r="DA30">
            <v>0</v>
          </cell>
        </row>
        <row r="31">
          <cell r="G31">
            <v>179649.36044546805</v>
          </cell>
          <cell r="H31">
            <v>99.647311827956983</v>
          </cell>
          <cell r="I31">
            <v>17089781.013513651</v>
          </cell>
          <cell r="K31">
            <v>17455770.796235006</v>
          </cell>
          <cell r="M31">
            <v>572504.54</v>
          </cell>
          <cell r="N31">
            <v>19841177.740000002</v>
          </cell>
          <cell r="AD31">
            <v>98242.51775167392</v>
          </cell>
          <cell r="AP31">
            <v>0</v>
          </cell>
          <cell r="AR31">
            <v>9630387.1230042931</v>
          </cell>
          <cell r="AS31">
            <v>14972182.429095263</v>
          </cell>
          <cell r="AT31">
            <v>10167000.296412487</v>
          </cell>
          <cell r="AU31">
            <v>8312253.0150571521</v>
          </cell>
          <cell r="AV31">
            <v>382659.87674140162</v>
          </cell>
          <cell r="AW31">
            <v>12051232.48069392</v>
          </cell>
          <cell r="AX31">
            <v>55515715.221004516</v>
          </cell>
          <cell r="AY31">
            <v>0</v>
          </cell>
          <cell r="BB31">
            <v>98.026672599605732</v>
          </cell>
          <cell r="BC31">
            <v>152.40023130250199</v>
          </cell>
          <cell r="BD31">
            <v>103.48880025765885</v>
          </cell>
          <cell r="BE31">
            <v>84.609527578150065</v>
          </cell>
          <cell r="BF31">
            <v>3.8950536437659813</v>
          </cell>
          <cell r="BG31">
            <v>122.66819658628489</v>
          </cell>
          <cell r="BH31">
            <v>565.08848196796748</v>
          </cell>
          <cell r="BI31">
            <v>0</v>
          </cell>
          <cell r="CG31">
            <v>112662.42882712645</v>
          </cell>
          <cell r="CH31">
            <v>0</v>
          </cell>
          <cell r="CJ31">
            <v>11666274.62863609</v>
          </cell>
          <cell r="CK31">
            <v>17856622.942417532</v>
          </cell>
          <cell r="CL31">
            <v>12197094.88676347</v>
          </cell>
          <cell r="CM31">
            <v>9978795.2213567104</v>
          </cell>
          <cell r="CN31">
            <v>439560.72752778133</v>
          </cell>
          <cell r="CO31">
            <v>14227004.902553843</v>
          </cell>
          <cell r="CP31">
            <v>66365353.309255436</v>
          </cell>
          <cell r="CQ31">
            <v>0</v>
          </cell>
          <cell r="CT31">
            <v>103.55071118284933</v>
          </cell>
          <cell r="CU31">
            <v>158.49669786382307</v>
          </cell>
          <cell r="CV31">
            <v>108.26231081418598</v>
          </cell>
          <cell r="CW31">
            <v>88.572519918495246</v>
          </cell>
          <cell r="CX31">
            <v>3.9015733293151365</v>
          </cell>
          <cell r="CY31">
            <v>126.27994133150018</v>
          </cell>
          <cell r="CZ31">
            <v>589.06375444016908</v>
          </cell>
          <cell r="DA31">
            <v>0</v>
          </cell>
        </row>
        <row r="33">
          <cell r="G33">
            <v>161972.52457757358</v>
          </cell>
          <cell r="H33">
            <v>0</v>
          </cell>
          <cell r="I33">
            <v>17202949.19426531</v>
          </cell>
          <cell r="K33">
            <v>8825275.855687201</v>
          </cell>
          <cell r="M33">
            <v>911507.57</v>
          </cell>
          <cell r="N33">
            <v>16267705.91</v>
          </cell>
          <cell r="AD33">
            <v>181378</v>
          </cell>
          <cell r="AP33">
            <v>156</v>
          </cell>
          <cell r="AR33">
            <v>19660549.646220949</v>
          </cell>
          <cell r="AS33">
            <v>25237785.765805911</v>
          </cell>
          <cell r="AT33">
            <v>10086048.162031056</v>
          </cell>
          <cell r="AU33">
            <v>10604163.763036676</v>
          </cell>
          <cell r="AV33">
            <v>1060995.9636564925</v>
          </cell>
          <cell r="AW33">
            <v>18935630.24217217</v>
          </cell>
          <cell r="AX33">
            <v>85585173.542923257</v>
          </cell>
          <cell r="AY33">
            <v>71618.956199510052</v>
          </cell>
          <cell r="BB33">
            <v>108.30229954840938</v>
          </cell>
          <cell r="BC33">
            <v>139.02511797132169</v>
          </cell>
          <cell r="BD33">
            <v>55.560105335810682</v>
          </cell>
          <cell r="BE33">
            <v>58.414202094575536</v>
          </cell>
          <cell r="BF33">
            <v>5.844612930120487</v>
          </cell>
          <cell r="BG33">
            <v>104.30900130098037</v>
          </cell>
          <cell r="BH33">
            <v>471.45533918121816</v>
          </cell>
          <cell r="BI33">
            <v>0.39452089525659134</v>
          </cell>
          <cell r="CG33">
            <v>200987.71065989853</v>
          </cell>
          <cell r="CH33">
            <v>174</v>
          </cell>
          <cell r="CJ33">
            <v>22137513.938131049</v>
          </cell>
          <cell r="CK33">
            <v>28417406.644858707</v>
          </cell>
          <cell r="CL33">
            <v>11356754.301655106</v>
          </cell>
          <cell r="CM33">
            <v>11940145.485788643</v>
          </cell>
          <cell r="CN33">
            <v>1164812.4333470846</v>
          </cell>
          <cell r="CO33">
            <v>20788446.228704218</v>
          </cell>
          <cell r="CP33">
            <v>95805079.032484815</v>
          </cell>
          <cell r="CQ33">
            <v>79274.990796404672</v>
          </cell>
          <cell r="CT33">
            <v>110.04834799580053</v>
          </cell>
          <cell r="CU33">
            <v>141.26647934955994</v>
          </cell>
          <cell r="CV33">
            <v>56.455844725121779</v>
          </cell>
          <cell r="CW33">
            <v>59.35595519952448</v>
          </cell>
          <cell r="CX33">
            <v>5.7904281561634647</v>
          </cell>
          <cell r="CY33">
            <v>103.34196383849097</v>
          </cell>
          <cell r="CZ33">
            <v>476.25901926466122</v>
          </cell>
          <cell r="DA33">
            <v>0.39408588511376236</v>
          </cell>
        </row>
        <row r="34">
          <cell r="G34">
            <v>0</v>
          </cell>
          <cell r="H34">
            <v>0</v>
          </cell>
          <cell r="I34">
            <v>0</v>
          </cell>
          <cell r="K34">
            <v>0</v>
          </cell>
          <cell r="M34">
            <v>0</v>
          </cell>
          <cell r="N34">
            <v>0</v>
          </cell>
          <cell r="AD34">
            <v>0</v>
          </cell>
          <cell r="AP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CG34">
            <v>0</v>
          </cell>
          <cell r="CH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</row>
        <row r="35">
          <cell r="G35">
            <v>114127.7266513057</v>
          </cell>
          <cell r="H35">
            <v>0</v>
          </cell>
          <cell r="I35">
            <v>9328196.7118951995</v>
          </cell>
          <cell r="K35">
            <v>5207146.7500342838</v>
          </cell>
          <cell r="M35">
            <v>226406.24999999997</v>
          </cell>
          <cell r="N35">
            <v>7462052.5499999989</v>
          </cell>
          <cell r="AD35">
            <v>108683.1</v>
          </cell>
          <cell r="AP35">
            <v>84</v>
          </cell>
          <cell r="AR35">
            <v>8573491.1461616121</v>
          </cell>
          <cell r="AS35">
            <v>11969238.55010896</v>
          </cell>
          <cell r="AT35">
            <v>4785858.1821344327</v>
          </cell>
          <cell r="AU35">
            <v>5067844.3323521428</v>
          </cell>
          <cell r="AV35">
            <v>229569.35390084604</v>
          </cell>
          <cell r="AW35">
            <v>7566304.2989213429</v>
          </cell>
          <cell r="AX35">
            <v>38192305.863579333</v>
          </cell>
          <cell r="AY35">
            <v>32321.051203817548</v>
          </cell>
          <cell r="BB35">
            <v>78.8243057520299</v>
          </cell>
          <cell r="BC35">
            <v>110.04466010502219</v>
          </cell>
          <cell r="BD35">
            <v>44.000972556356032</v>
          </cell>
          <cell r="BE35">
            <v>46.593540991275326</v>
          </cell>
          <cell r="BF35">
            <v>2.1106506829808462</v>
          </cell>
          <cell r="BG35">
            <v>69.56427356177872</v>
          </cell>
          <cell r="BH35">
            <v>351.13840364944298</v>
          </cell>
          <cell r="BI35">
            <v>0.29715834295313148</v>
          </cell>
          <cell r="CG35">
            <v>109599.27696708095</v>
          </cell>
          <cell r="CH35">
            <v>84</v>
          </cell>
          <cell r="CJ35">
            <v>9230629.4820162132</v>
          </cell>
          <cell r="CK35">
            <v>12886653.097832229</v>
          </cell>
          <cell r="CL35">
            <v>5152683.1811725376</v>
          </cell>
          <cell r="CM35">
            <v>5456282.9198723529</v>
          </cell>
          <cell r="CN35">
            <v>240435.61612135693</v>
          </cell>
          <cell r="CO35">
            <v>7924442.0257355627</v>
          </cell>
          <cell r="CP35">
            <v>40891126.322750248</v>
          </cell>
          <cell r="CQ35">
            <v>32141.099315282907</v>
          </cell>
          <cell r="CT35">
            <v>84.157127114159678</v>
          </cell>
          <cell r="CU35">
            <v>117.48967986888172</v>
          </cell>
          <cell r="CV35">
            <v>46.977837676376168</v>
          </cell>
          <cell r="CW35">
            <v>49.745805110381028</v>
          </cell>
          <cell r="CX35">
            <v>2.1920900138087456</v>
          </cell>
          <cell r="CY35">
            <v>72.248406911783931</v>
          </cell>
          <cell r="CZ35">
            <v>372.81094669539124</v>
          </cell>
          <cell r="DA35">
            <v>0.29303554930191739</v>
          </cell>
        </row>
        <row r="36">
          <cell r="G36">
            <v>261492.91466974013</v>
          </cell>
          <cell r="H36">
            <v>0</v>
          </cell>
          <cell r="I36">
            <v>21861678.436505489</v>
          </cell>
          <cell r="K36">
            <v>11299532.7184078</v>
          </cell>
          <cell r="M36">
            <v>892485.12999999989</v>
          </cell>
          <cell r="N36">
            <v>16811541.210000001</v>
          </cell>
          <cell r="AD36">
            <v>260928.44</v>
          </cell>
          <cell r="AP36">
            <v>251</v>
          </cell>
          <cell r="AR36">
            <v>23176561.293551847</v>
          </cell>
          <cell r="AS36">
            <v>28020476.65124977</v>
          </cell>
          <cell r="AT36">
            <v>11979149.423374932</v>
          </cell>
          <cell r="AU36">
            <v>11243925.523708476</v>
          </cell>
          <cell r="AV36">
            <v>980708.13970970036</v>
          </cell>
          <cell r="AW36">
            <v>18473378.156689361</v>
          </cell>
          <cell r="AX36">
            <v>93874199.188284084</v>
          </cell>
          <cell r="AY36">
            <v>90921.845157408752</v>
          </cell>
          <cell r="BB36">
            <v>88.738077137893583</v>
          </cell>
          <cell r="BC36">
            <v>107.28438904398359</v>
          </cell>
          <cell r="BD36">
            <v>45.865591194218553</v>
          </cell>
          <cell r="BE36">
            <v>43.050576736470816</v>
          </cell>
          <cell r="BF36">
            <v>3.7549209069048479</v>
          </cell>
          <cell r="BG36">
            <v>70.730598689886776</v>
          </cell>
          <cell r="BH36">
            <v>359.42415370935817</v>
          </cell>
          <cell r="BI36">
            <v>0.34812022400158588</v>
          </cell>
          <cell r="CG36">
            <v>254471.35374611273</v>
          </cell>
          <cell r="CH36">
            <v>246</v>
          </cell>
          <cell r="CJ36">
            <v>24474434.061748236</v>
          </cell>
          <cell r="CK36">
            <v>29589605.61464167</v>
          </cell>
          <cell r="CL36">
            <v>12649974.211652707</v>
          </cell>
          <cell r="CM36">
            <v>11873578.238794802</v>
          </cell>
          <cell r="CN36">
            <v>1005430.6105544276</v>
          </cell>
          <cell r="CO36">
            <v>18939069.767057318</v>
          </cell>
          <cell r="CP36">
            <v>98532092.504449159</v>
          </cell>
          <cell r="CQ36">
            <v>94282.215228877234</v>
          </cell>
          <cell r="CT36">
            <v>96.084674647424734</v>
          </cell>
          <cell r="CU36">
            <v>116.1664298857896</v>
          </cell>
          <cell r="CV36">
            <v>49.662789070357007</v>
          </cell>
          <cell r="CW36">
            <v>46.614720450612431</v>
          </cell>
          <cell r="CX36">
            <v>3.9472403264544815</v>
          </cell>
          <cell r="CY36">
            <v>74.353276243340176</v>
          </cell>
          <cell r="CZ36">
            <v>386.82913062397841</v>
          </cell>
          <cell r="DA36">
            <v>0.37014445165307502</v>
          </cell>
        </row>
        <row r="37">
          <cell r="G37">
            <v>15522.33156682031</v>
          </cell>
          <cell r="H37">
            <v>0</v>
          </cell>
          <cell r="I37">
            <v>2253218.6241921387</v>
          </cell>
          <cell r="K37">
            <v>986364.78673033079</v>
          </cell>
          <cell r="M37">
            <v>9047.119999999999</v>
          </cell>
          <cell r="N37">
            <v>1610441.2899999998</v>
          </cell>
          <cell r="AD37">
            <v>13872</v>
          </cell>
          <cell r="AP37">
            <v>24</v>
          </cell>
          <cell r="AR37">
            <v>2454149.6572706979</v>
          </cell>
          <cell r="AS37">
            <v>4150274.4437333276</v>
          </cell>
          <cell r="AT37">
            <v>1074323.981396182</v>
          </cell>
          <cell r="AU37">
            <v>955245.49581715453</v>
          </cell>
          <cell r="AV37">
            <v>10644.822235866533</v>
          </cell>
          <cell r="AW37">
            <v>1894841.8119080532</v>
          </cell>
          <cell r="AX37">
            <v>10539480.212361282</v>
          </cell>
          <cell r="AY37">
            <v>14256.258165783849</v>
          </cell>
          <cell r="BB37">
            <v>176.60835184734441</v>
          </cell>
          <cell r="BC37">
            <v>298.66684252542655</v>
          </cell>
          <cell r="BD37">
            <v>77.31174304808448</v>
          </cell>
          <cell r="BE37">
            <v>68.742479549305884</v>
          </cell>
          <cell r="BF37">
            <v>0.76603499106696415</v>
          </cell>
          <cell r="BG37">
            <v>136.35879475446555</v>
          </cell>
          <cell r="BH37">
            <v>758.4542467156939</v>
          </cell>
          <cell r="BI37">
            <v>1.0259253141755793</v>
          </cell>
          <cell r="CG37">
            <v>14676.337500000001</v>
          </cell>
          <cell r="CH37">
            <v>24</v>
          </cell>
          <cell r="CJ37">
            <v>2746737.7650087937</v>
          </cell>
          <cell r="CK37">
            <v>4645077.5795111926</v>
          </cell>
          <cell r="CL37">
            <v>1202406.8062895683</v>
          </cell>
          <cell r="CM37">
            <v>1069131.5708649615</v>
          </cell>
          <cell r="CN37">
            <v>11109.730448775474</v>
          </cell>
          <cell r="CO37">
            <v>1977598.2451297489</v>
          </cell>
          <cell r="CP37">
            <v>11652061.697253041</v>
          </cell>
          <cell r="CQ37">
            <v>13312.536034653374</v>
          </cell>
          <cell r="CT37">
            <v>186.84861929250218</v>
          </cell>
          <cell r="CU37">
            <v>315.98441733131585</v>
          </cell>
          <cell r="CV37">
            <v>81.794503445214659</v>
          </cell>
          <cell r="CW37">
            <v>72.728369050367817</v>
          </cell>
          <cell r="CX37">
            <v>0.75574662478160604</v>
          </cell>
          <cell r="CY37">
            <v>134.52740422658655</v>
          </cell>
          <cell r="CZ37">
            <v>792.6390599707687</v>
          </cell>
          <cell r="DA37">
            <v>0.90559390453813549</v>
          </cell>
        </row>
        <row r="38">
          <cell r="G38">
            <v>305775.90852535347</v>
          </cell>
          <cell r="H38">
            <v>0</v>
          </cell>
          <cell r="I38">
            <v>40787321.069160767</v>
          </cell>
          <cell r="K38">
            <v>18774552.937364906</v>
          </cell>
          <cell r="M38">
            <v>808249.92999999982</v>
          </cell>
          <cell r="N38">
            <v>28210976.479999997</v>
          </cell>
          <cell r="AD38">
            <v>161212</v>
          </cell>
          <cell r="AP38">
            <v>96</v>
          </cell>
          <cell r="AR38">
            <v>26208059.669993166</v>
          </cell>
          <cell r="AS38">
            <v>30654503.751951583</v>
          </cell>
          <cell r="AT38">
            <v>12063665.638289228</v>
          </cell>
          <cell r="AU38">
            <v>13432093.981246283</v>
          </cell>
          <cell r="AV38">
            <v>561029.52172195492</v>
          </cell>
          <cell r="AW38">
            <v>19582050.123881508</v>
          </cell>
          <cell r="AX38">
            <v>102501402.68708372</v>
          </cell>
          <cell r="AY38">
            <v>60858.497739064274</v>
          </cell>
          <cell r="BB38">
            <v>162.47216300489228</v>
          </cell>
          <cell r="BC38">
            <v>190.03709519646628</v>
          </cell>
          <cell r="BD38">
            <v>74.78653035366645</v>
          </cell>
          <cell r="BE38">
            <v>83.269856307475663</v>
          </cell>
          <cell r="BF38">
            <v>3.4780018456738349</v>
          </cell>
          <cell r="BG38">
            <v>121.3954058315862</v>
          </cell>
          <cell r="BH38">
            <v>635.43905253976072</v>
          </cell>
          <cell r="BI38">
            <v>0.37728133594777863</v>
          </cell>
          <cell r="CG38">
            <v>171110.44499999995</v>
          </cell>
          <cell r="CH38">
            <v>99</v>
          </cell>
          <cell r="CJ38">
            <v>29427378.088642366</v>
          </cell>
          <cell r="CK38">
            <v>34420009.851443551</v>
          </cell>
          <cell r="CL38">
            <v>13545529.670758445</v>
          </cell>
          <cell r="CM38">
            <v>15082051.593498029</v>
          </cell>
          <cell r="CN38">
            <v>587423.56959499605</v>
          </cell>
          <cell r="CO38">
            <v>20503302.122948628</v>
          </cell>
          <cell r="CP38">
            <v>113565694.89688602</v>
          </cell>
          <cell r="CQ38">
            <v>57969.521603212816</v>
          </cell>
          <cell r="CT38">
            <v>171.87940822214787</v>
          </cell>
          <cell r="CU38">
            <v>201.04036813765481</v>
          </cell>
          <cell r="CV38">
            <v>79.116719704093711</v>
          </cell>
          <cell r="CW38">
            <v>88.091235816447124</v>
          </cell>
          <cell r="CX38">
            <v>3.4310231517600926</v>
          </cell>
          <cell r="CY38">
            <v>119.75567190787071</v>
          </cell>
          <cell r="CZ38">
            <v>663.31442693997428</v>
          </cell>
          <cell r="DA38">
            <v>0.33858833899737734</v>
          </cell>
        </row>
        <row r="39">
          <cell r="G39">
            <v>858891.40599079314</v>
          </cell>
          <cell r="H39">
            <v>0</v>
          </cell>
          <cell r="I39">
            <v>91433364.036018908</v>
          </cell>
          <cell r="K39">
            <v>45092873.048224524</v>
          </cell>
          <cell r="M39">
            <v>2847695.9999999995</v>
          </cell>
          <cell r="N39">
            <v>70362717.439999998</v>
          </cell>
          <cell r="AD39">
            <v>726073.54</v>
          </cell>
          <cell r="AP39">
            <v>611</v>
          </cell>
          <cell r="AR39">
            <v>80072811.413198277</v>
          </cell>
          <cell r="AS39">
            <v>100032279.16284955</v>
          </cell>
          <cell r="AT39">
            <v>39989045.387225837</v>
          </cell>
          <cell r="AU39">
            <v>41303273.096160732</v>
          </cell>
          <cell r="AV39">
            <v>2842947.8012248604</v>
          </cell>
          <cell r="AW39">
            <v>66452204.633572429</v>
          </cell>
          <cell r="AX39">
            <v>330692561.4942317</v>
          </cell>
          <cell r="AY39">
            <v>269976.60846558446</v>
          </cell>
          <cell r="BB39">
            <v>110.18923206099619</v>
          </cell>
          <cell r="BC39">
            <v>137.65571393998493</v>
          </cell>
          <cell r="BD39">
            <v>55.029442882087231</v>
          </cell>
          <cell r="BE39">
            <v>56.837968640643886</v>
          </cell>
          <cell r="BF39">
            <v>3.9122172617362416</v>
          </cell>
          <cell r="BG39">
            <v>91.445738798258219</v>
          </cell>
          <cell r="BH39">
            <v>455.07031358370676</v>
          </cell>
          <cell r="BI39">
            <v>0.37151830485561788</v>
          </cell>
          <cell r="CG39">
            <v>750845.12387309223</v>
          </cell>
          <cell r="CH39">
            <v>627</v>
          </cell>
          <cell r="CJ39">
            <v>88016693.335546657</v>
          </cell>
          <cell r="CK39">
            <v>109958752.78828734</v>
          </cell>
          <cell r="CL39">
            <v>43907348.171528369</v>
          </cell>
          <cell r="CM39">
            <v>45421189.808818787</v>
          </cell>
          <cell r="CN39">
            <v>3009211.9600666403</v>
          </cell>
          <cell r="CO39">
            <v>70132858.389575481</v>
          </cell>
          <cell r="CP39">
            <v>360446054.45382333</v>
          </cell>
          <cell r="CQ39">
            <v>276980.36297843099</v>
          </cell>
          <cell r="CT39">
            <v>117.12569307549033</v>
          </cell>
          <cell r="CU39">
            <v>146.3244600765218</v>
          </cell>
          <cell r="CV39">
            <v>58.428445682362252</v>
          </cell>
          <cell r="CW39">
            <v>60.442947071300104</v>
          </cell>
          <cell r="CX39">
            <v>4.0044226052686325</v>
          </cell>
          <cell r="CY39">
            <v>93.327292073204617</v>
          </cell>
          <cell r="CZ39">
            <v>479.65326058414786</v>
          </cell>
          <cell r="DA39">
            <v>0.36858368285289467</v>
          </cell>
        </row>
        <row r="41">
          <cell r="G41">
            <v>252278.93886328978</v>
          </cell>
          <cell r="H41">
            <v>0</v>
          </cell>
          <cell r="I41">
            <v>21209411.08473324</v>
          </cell>
          <cell r="K41">
            <v>19691945.716673359</v>
          </cell>
          <cell r="M41">
            <v>641644.80999999994</v>
          </cell>
          <cell r="N41">
            <v>22768429.910000008</v>
          </cell>
          <cell r="AD41">
            <v>262835.37</v>
          </cell>
          <cell r="AP41">
            <v>1531</v>
          </cell>
          <cell r="AR41">
            <v>22777611.258431148</v>
          </cell>
          <cell r="AS41">
            <v>34280266.187274523</v>
          </cell>
          <cell r="AT41">
            <v>21147946.195421465</v>
          </cell>
          <cell r="AU41">
            <v>15237814.529340567</v>
          </cell>
          <cell r="AV41">
            <v>704607.58517658117</v>
          </cell>
          <cell r="AW41">
            <v>25002630.999458019</v>
          </cell>
          <cell r="AX41">
            <v>119150876.75510231</v>
          </cell>
          <cell r="AY41">
            <v>759651.44590929348</v>
          </cell>
          <cell r="BB41">
            <v>86.159261703488042</v>
          </cell>
          <cell r="BC41">
            <v>129.66954226165197</v>
          </cell>
          <cell r="BD41">
            <v>79.994842745775358</v>
          </cell>
          <cell r="BE41">
            <v>57.639005026776161</v>
          </cell>
          <cell r="BF41">
            <v>2.6652693577348026</v>
          </cell>
          <cell r="BG41">
            <v>94.575686761739092</v>
          </cell>
          <cell r="BH41">
            <v>450.70360785716542</v>
          </cell>
          <cell r="BI41">
            <v>2.8734798828962003</v>
          </cell>
          <cell r="CG41">
            <v>268157.42186927615</v>
          </cell>
          <cell r="CH41">
            <v>1563</v>
          </cell>
          <cell r="CJ41">
            <v>24351695.583691671</v>
          </cell>
          <cell r="CK41">
            <v>36649260.418448508</v>
          </cell>
          <cell r="CL41">
            <v>22609409.833551824</v>
          </cell>
          <cell r="CM41">
            <v>16290848.788715931</v>
          </cell>
          <cell r="CN41">
            <v>732519.90795369295</v>
          </cell>
          <cell r="CO41">
            <v>25993085.149279572</v>
          </cell>
          <cell r="CP41">
            <v>126626819.68164119</v>
          </cell>
          <cell r="CQ41">
            <v>766023.68405909778</v>
          </cell>
          <cell r="CT41">
            <v>90.284952896499874</v>
          </cell>
          <cell r="CU41">
            <v>135.87870048716999</v>
          </cell>
          <cell r="CV41">
            <v>83.82535396044203</v>
          </cell>
          <cell r="CW41">
            <v>60.399018642390836</v>
          </cell>
          <cell r="CX41">
            <v>2.7158488885529</v>
          </cell>
          <cell r="CY41">
            <v>96.370474913010085</v>
          </cell>
          <cell r="CZ41">
            <v>469.47434978806569</v>
          </cell>
          <cell r="DA41">
            <v>2.8400655714173624</v>
          </cell>
        </row>
        <row r="42">
          <cell r="G42">
            <v>0</v>
          </cell>
          <cell r="H42">
            <v>0</v>
          </cell>
          <cell r="I42">
            <v>0</v>
          </cell>
          <cell r="K42">
            <v>0</v>
          </cell>
          <cell r="M42">
            <v>0</v>
          </cell>
          <cell r="N42">
            <v>0</v>
          </cell>
          <cell r="AD42">
            <v>0</v>
          </cell>
          <cell r="AP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CG42">
            <v>0</v>
          </cell>
          <cell r="CH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</row>
        <row r="43">
          <cell r="G43">
            <v>184095.81490015489</v>
          </cell>
          <cell r="H43">
            <v>0</v>
          </cell>
          <cell r="I43">
            <v>15241563.019801475</v>
          </cell>
          <cell r="K43">
            <v>12867689.178917181</v>
          </cell>
          <cell r="M43">
            <v>366657.99</v>
          </cell>
          <cell r="N43">
            <v>15003895.85</v>
          </cell>
          <cell r="AD43">
            <v>160624.79999999999</v>
          </cell>
          <cell r="AP43">
            <v>1422</v>
          </cell>
          <cell r="AR43">
            <v>14284954.522580888</v>
          </cell>
          <cell r="AS43">
            <v>19544229.804972369</v>
          </cell>
          <cell r="AT43">
            <v>12060072.480278492</v>
          </cell>
          <cell r="AU43">
            <v>9313103.382385904</v>
          </cell>
          <cell r="AV43">
            <v>362437.27282376046</v>
          </cell>
          <cell r="AW43">
            <v>14831181.214967491</v>
          </cell>
          <cell r="AX43">
            <v>70395978.678008899</v>
          </cell>
          <cell r="AY43">
            <v>661221.11421940231</v>
          </cell>
          <cell r="BB43">
            <v>88.153265122056652</v>
          </cell>
          <cell r="BC43">
            <v>120.60855138745332</v>
          </cell>
          <cell r="BD43">
            <v>74.4233917626173</v>
          </cell>
          <cell r="BE43">
            <v>57.471689551326556</v>
          </cell>
          <cell r="BF43">
            <v>2.2366209812459146</v>
          </cell>
          <cell r="BG43">
            <v>91.524061042658616</v>
          </cell>
          <cell r="BH43">
            <v>434.4175798473583</v>
          </cell>
          <cell r="BI43">
            <v>4.0804330244065437</v>
          </cell>
          <cell r="CG43">
            <v>161521.60294303548</v>
          </cell>
          <cell r="CH43">
            <v>1429</v>
          </cell>
          <cell r="CJ43">
            <v>15451644.596078474</v>
          </cell>
          <cell r="CK43">
            <v>21140458.821422692</v>
          </cell>
          <cell r="CL43">
            <v>13045050.544168066</v>
          </cell>
          <cell r="CM43">
            <v>10073729.203945979</v>
          </cell>
          <cell r="CN43">
            <v>373614.66560187511</v>
          </cell>
          <cell r="CO43">
            <v>15288567.775989588</v>
          </cell>
          <cell r="CP43">
            <v>75373065.607206672</v>
          </cell>
          <cell r="CQ43">
            <v>684949.6934043651</v>
          </cell>
          <cell r="CT43">
            <v>94.824102010104767</v>
          </cell>
          <cell r="CU43">
            <v>129.73538262275105</v>
          </cell>
          <cell r="CV43">
            <v>80.055245630041483</v>
          </cell>
          <cell r="CW43">
            <v>61.820754400445935</v>
          </cell>
          <cell r="CX43">
            <v>2.2928093474590203</v>
          </cell>
          <cell r="CY43">
            <v>93.82332743705274</v>
          </cell>
          <cell r="CZ43">
            <v>462.55162144785498</v>
          </cell>
          <cell r="DA43">
            <v>4.203419202099</v>
          </cell>
        </row>
        <row r="44">
          <cell r="G44">
            <v>313995.86543778953</v>
          </cell>
          <cell r="H44">
            <v>0</v>
          </cell>
          <cell r="I44">
            <v>25127772.644974027</v>
          </cell>
          <cell r="K44">
            <v>20490754.51850744</v>
          </cell>
          <cell r="M44">
            <v>645329.93999999994</v>
          </cell>
          <cell r="N44">
            <v>21022362.960000001</v>
          </cell>
          <cell r="AD44">
            <v>272481.23549906543</v>
          </cell>
          <cell r="AP44">
            <v>1828</v>
          </cell>
          <cell r="AR44">
            <v>22482087.733711388</v>
          </cell>
          <cell r="AS44">
            <v>29003878.375322405</v>
          </cell>
          <cell r="AT44">
            <v>18333297.874181855</v>
          </cell>
          <cell r="AU44">
            <v>14073086.152861996</v>
          </cell>
          <cell r="AV44">
            <v>619278.58848731394</v>
          </cell>
          <cell r="AW44">
            <v>20173710.304742396</v>
          </cell>
          <cell r="AX44">
            <v>104685339.02930735</v>
          </cell>
          <cell r="AY44">
            <v>736374.88357699127</v>
          </cell>
          <cell r="BB44">
            <v>81.95891652283791</v>
          </cell>
          <cell r="BC44">
            <v>105.73423939793388</v>
          </cell>
          <cell r="BD44">
            <v>66.834417152696702</v>
          </cell>
          <cell r="BE44">
            <v>51.303727077428071</v>
          </cell>
          <cell r="BF44">
            <v>2.257592921946749</v>
          </cell>
          <cell r="BG44">
            <v>73.543678790250311</v>
          </cell>
          <cell r="BH44">
            <v>381.63257186309357</v>
          </cell>
          <cell r="BI44">
            <v>2.6844698912060512</v>
          </cell>
          <cell r="CG44">
            <v>286220.15628620563</v>
          </cell>
          <cell r="CH44">
            <v>1919</v>
          </cell>
          <cell r="CJ44">
            <v>24916649.337520164</v>
          </cell>
          <cell r="CK44">
            <v>32144677.819326837</v>
          </cell>
          <cell r="CL44">
            <v>20318591.393375147</v>
          </cell>
          <cell r="CM44">
            <v>15597045.831369787</v>
          </cell>
          <cell r="CN44">
            <v>665061.92228143441</v>
          </cell>
          <cell r="CO44">
            <v>21665154.914516475</v>
          </cell>
          <cell r="CP44">
            <v>115307181.21838984</v>
          </cell>
          <cell r="CQ44">
            <v>776336.94820506033</v>
          </cell>
          <cell r="CT44">
            <v>86.474360717467761</v>
          </cell>
          <cell r="CU44">
            <v>111.55956112885214</v>
          </cell>
          <cell r="CV44">
            <v>70.516592244036772</v>
          </cell>
          <cell r="CW44">
            <v>54.13025439651598</v>
          </cell>
          <cell r="CX44">
            <v>2.3081275410580968</v>
          </cell>
          <cell r="CY44">
            <v>75.189901968744238</v>
          </cell>
          <cell r="CZ44">
            <v>400.17879799667497</v>
          </cell>
          <cell r="DA44">
            <v>2.6943125613720231</v>
          </cell>
        </row>
        <row r="45">
          <cell r="G45">
            <v>18586.512442396393</v>
          </cell>
          <cell r="H45">
            <v>0</v>
          </cell>
          <cell r="I45">
            <v>3343278.4208910051</v>
          </cell>
          <cell r="K45">
            <v>1551513.5853306723</v>
          </cell>
          <cell r="M45">
            <v>2830.1400000000003</v>
          </cell>
          <cell r="N45">
            <v>3949719.2899999996</v>
          </cell>
          <cell r="AD45">
            <v>18270</v>
          </cell>
          <cell r="AP45">
            <v>48</v>
          </cell>
          <cell r="AR45">
            <v>2950736.9225950101</v>
          </cell>
          <cell r="AS45">
            <v>3500980.680236788</v>
          </cell>
          <cell r="AT45">
            <v>1369347.0437687577</v>
          </cell>
          <cell r="AU45">
            <v>1311545.7873746117</v>
          </cell>
          <cell r="AV45">
            <v>2764.763612180433</v>
          </cell>
          <cell r="AW45">
            <v>3858480.5597317209</v>
          </cell>
          <cell r="AX45">
            <v>12993855.75731907</v>
          </cell>
          <cell r="AY45">
            <v>35537.411540812864</v>
          </cell>
          <cell r="BB45">
            <v>161.08401149661591</v>
          </cell>
          <cell r="BC45">
            <v>191.12243040925799</v>
          </cell>
          <cell r="BD45">
            <v>74.754178609496549</v>
          </cell>
          <cell r="BE45">
            <v>71.598743715176965</v>
          </cell>
          <cell r="BF45">
            <v>0.1509315215733395</v>
          </cell>
          <cell r="BG45">
            <v>210.6387465734098</v>
          </cell>
          <cell r="BH45">
            <v>709.3490423255306</v>
          </cell>
          <cell r="BI45">
            <v>1.9400268337598463</v>
          </cell>
          <cell r="CG45">
            <v>18220.25</v>
          </cell>
          <cell r="CH45">
            <v>46</v>
          </cell>
          <cell r="CJ45">
            <v>3113422.7524067415</v>
          </cell>
          <cell r="CK45">
            <v>3694003.6307945978</v>
          </cell>
          <cell r="CL45">
            <v>1444844.577422095</v>
          </cell>
          <cell r="CM45">
            <v>1383856.5085104939</v>
          </cell>
          <cell r="CN45">
            <v>2780.4598313216316</v>
          </cell>
          <cell r="CO45">
            <v>3880386.0695376173</v>
          </cell>
          <cell r="CP45">
            <v>13519293.998502867</v>
          </cell>
          <cell r="CQ45">
            <v>35310.718077900579</v>
          </cell>
          <cell r="CT45">
            <v>170.44673933657654</v>
          </cell>
          <cell r="CU45">
            <v>202.23108907381635</v>
          </cell>
          <cell r="CV45">
            <v>79.099135149365353</v>
          </cell>
          <cell r="CW45">
            <v>75.760296093094851</v>
          </cell>
          <cell r="CX45">
            <v>0.15221842640507119</v>
          </cell>
          <cell r="CY45">
            <v>212.43474000069074</v>
          </cell>
          <cell r="CZ45">
            <v>740.12421807994895</v>
          </cell>
          <cell r="DA45">
            <v>1.9331126026360408</v>
          </cell>
        </row>
        <row r="46">
          <cell r="G46">
            <v>38245.764362519047</v>
          </cell>
          <cell r="H46">
            <v>0</v>
          </cell>
          <cell r="I46">
            <v>3430930.682986585</v>
          </cell>
          <cell r="K46">
            <v>3420018.5536292712</v>
          </cell>
          <cell r="M46">
            <v>1194129.81</v>
          </cell>
          <cell r="N46">
            <v>9140915.5600000005</v>
          </cell>
          <cell r="AD46">
            <v>38272</v>
          </cell>
          <cell r="AP46">
            <v>0</v>
          </cell>
          <cell r="AR46">
            <v>3082670.1857312503</v>
          </cell>
          <cell r="AS46">
            <v>5433649.0996269183</v>
          </cell>
          <cell r="AT46">
            <v>3072865.7043992775</v>
          </cell>
          <cell r="AU46">
            <v>3161272.0552543639</v>
          </cell>
          <cell r="AV46">
            <v>1187568.8512988011</v>
          </cell>
          <cell r="AW46">
            <v>9090692.2350498382</v>
          </cell>
          <cell r="AX46">
            <v>25028718.131360449</v>
          </cell>
          <cell r="AY46">
            <v>0</v>
          </cell>
          <cell r="BB46">
            <v>80.546357277676904</v>
          </cell>
          <cell r="BC46">
            <v>141.97452705964983</v>
          </cell>
          <cell r="BD46">
            <v>80.290178313108214</v>
          </cell>
          <cell r="BE46">
            <v>82.600126861788354</v>
          </cell>
          <cell r="BF46">
            <v>31.029704517631718</v>
          </cell>
          <cell r="BG46">
            <v>237.52853875025707</v>
          </cell>
          <cell r="BH46">
            <v>653.96943278011202</v>
          </cell>
          <cell r="BI46">
            <v>0</v>
          </cell>
          <cell r="CG46">
            <v>43393.094999999987</v>
          </cell>
          <cell r="CH46">
            <v>0</v>
          </cell>
          <cell r="CJ46">
            <v>3697927.1469022539</v>
          </cell>
          <cell r="CK46">
            <v>6518127.8896642616</v>
          </cell>
          <cell r="CL46">
            <v>3686165.8310642452</v>
          </cell>
          <cell r="CM46">
            <v>3792216.8274695054</v>
          </cell>
          <cell r="CN46">
            <v>1357816.5668134561</v>
          </cell>
          <cell r="CO46">
            <v>10393917.377551191</v>
          </cell>
          <cell r="CP46">
            <v>29446171.639464911</v>
          </cell>
          <cell r="CQ46">
            <v>0</v>
          </cell>
          <cell r="CT46">
            <v>85.219253130071849</v>
          </cell>
          <cell r="CU46">
            <v>150.21117736967744</v>
          </cell>
          <cell r="CV46">
            <v>84.948211946261182</v>
          </cell>
          <cell r="CW46">
            <v>87.392172129448397</v>
          </cell>
          <cell r="CX46">
            <v>31.291074462733221</v>
          </cell>
          <cell r="CY46">
            <v>239.5292932562472</v>
          </cell>
          <cell r="CZ46">
            <v>678.59118229443925</v>
          </cell>
          <cell r="DA46">
            <v>0</v>
          </cell>
        </row>
        <row r="47">
          <cell r="G47">
            <v>807202.89600614959</v>
          </cell>
          <cell r="H47">
            <v>0</v>
          </cell>
          <cell r="I47">
            <v>68352955.853386328</v>
          </cell>
          <cell r="K47">
            <v>58021921.553057924</v>
          </cell>
          <cell r="M47">
            <v>2850592.6899999995</v>
          </cell>
          <cell r="N47">
            <v>71885323.570000008</v>
          </cell>
          <cell r="AD47">
            <v>752483.40549906541</v>
          </cell>
          <cell r="AP47">
            <v>4829</v>
          </cell>
          <cell r="AR47">
            <v>65578060.623049676</v>
          </cell>
          <cell r="AS47">
            <v>91763004.147432998</v>
          </cell>
          <cell r="AT47">
            <v>55983529.298049852</v>
          </cell>
          <cell r="AU47">
            <v>43096821.907217436</v>
          </cell>
          <cell r="AV47">
            <v>2876657.061398637</v>
          </cell>
          <cell r="AW47">
            <v>72956695.313949466</v>
          </cell>
          <cell r="AX47">
            <v>332254768.35109812</v>
          </cell>
          <cell r="AY47">
            <v>2192784.8552465001</v>
          </cell>
          <cell r="BB47">
            <v>86.593141940985419</v>
          </cell>
          <cell r="BC47">
            <v>121.16928691662142</v>
          </cell>
          <cell r="BD47">
            <v>73.923956469664546</v>
          </cell>
          <cell r="BE47">
            <v>56.907587402872167</v>
          </cell>
          <cell r="BF47">
            <v>3.7985077763290214</v>
          </cell>
          <cell r="BG47">
            <v>96.336326705055541</v>
          </cell>
          <cell r="BH47">
            <v>438.72880721152819</v>
          </cell>
          <cell r="BI47">
            <v>2.895482550297674</v>
          </cell>
          <cell r="CG47">
            <v>777512.52609851724</v>
          </cell>
          <cell r="CH47">
            <v>4957</v>
          </cell>
          <cell r="CJ47">
            <v>71531339.416599303</v>
          </cell>
          <cell r="CK47">
            <v>100146528.5796569</v>
          </cell>
          <cell r="CL47">
            <v>61104062.179581381</v>
          </cell>
          <cell r="CM47">
            <v>47137697.160011694</v>
          </cell>
          <cell r="CN47">
            <v>3131793.5224817805</v>
          </cell>
          <cell r="CO47">
            <v>77221111.286874443</v>
          </cell>
          <cell r="CP47">
            <v>360272532.14520544</v>
          </cell>
          <cell r="CQ47">
            <v>2262621.0437464234</v>
          </cell>
          <cell r="CT47">
            <v>91.417412475170451</v>
          </cell>
          <cell r="CU47">
            <v>127.98776851924057</v>
          </cell>
          <cell r="CV47">
            <v>78.091299586136273</v>
          </cell>
          <cell r="CW47">
            <v>60.242214664953991</v>
          </cell>
          <cell r="CX47">
            <v>4.0024479139746978</v>
          </cell>
          <cell r="CY47">
            <v>98.688969616373129</v>
          </cell>
          <cell r="CZ47">
            <v>460.43011277584901</v>
          </cell>
          <cell r="DA47">
            <v>2.8916411033003566</v>
          </cell>
        </row>
        <row r="49">
          <cell r="G49">
            <v>1469.723886328725</v>
          </cell>
          <cell r="H49">
            <v>0</v>
          </cell>
          <cell r="I49">
            <v>77779.775256122171</v>
          </cell>
          <cell r="K49">
            <v>81023.3783723542</v>
          </cell>
          <cell r="M49">
            <v>0</v>
          </cell>
          <cell r="N49">
            <v>83800.25</v>
          </cell>
          <cell r="AD49">
            <v>227</v>
          </cell>
          <cell r="AP49">
            <v>0</v>
          </cell>
          <cell r="AR49">
            <v>13099.029369684635</v>
          </cell>
          <cell r="AS49">
            <v>38404.002014419319</v>
          </cell>
          <cell r="AT49">
            <v>13645.29030118276</v>
          </cell>
          <cell r="AU49">
            <v>13111.752520655687</v>
          </cell>
          <cell r="AV49">
            <v>0</v>
          </cell>
          <cell r="AW49">
            <v>12700.293855935764</v>
          </cell>
          <cell r="AX49">
            <v>90960.368061878165</v>
          </cell>
          <cell r="AY49">
            <v>0</v>
          </cell>
          <cell r="BB49">
            <v>57.704975196848608</v>
          </cell>
          <cell r="BC49">
            <v>169.18062561418202</v>
          </cell>
          <cell r="BD49">
            <v>60.11141101842626</v>
          </cell>
          <cell r="BE49">
            <v>57.761024320069104</v>
          </cell>
          <cell r="BF49">
            <v>0</v>
          </cell>
          <cell r="BG49">
            <v>55.948431083417468</v>
          </cell>
          <cell r="BH49">
            <v>400.70646723294345</v>
          </cell>
          <cell r="BI49">
            <v>0</v>
          </cell>
          <cell r="CG49">
            <v>409.66443388756932</v>
          </cell>
          <cell r="CH49">
            <v>0</v>
          </cell>
          <cell r="CJ49">
            <v>23512.373943548911</v>
          </cell>
          <cell r="CK49">
            <v>68934.058456391722</v>
          </cell>
          <cell r="CL49">
            <v>24492.896311248933</v>
          </cell>
          <cell r="CM49">
            <v>23535.21162677939</v>
          </cell>
          <cell r="CN49">
            <v>0</v>
          </cell>
          <cell r="CO49">
            <v>21831.279863814088</v>
          </cell>
          <cell r="CP49">
            <v>162305.82020178306</v>
          </cell>
          <cell r="CQ49">
            <v>0</v>
          </cell>
          <cell r="CT49">
            <v>57.39422805251818</v>
          </cell>
          <cell r="CU49">
            <v>168.26957078561128</v>
          </cell>
          <cell r="CV49">
            <v>59.787704973116867</v>
          </cell>
          <cell r="CW49">
            <v>57.449975345525189</v>
          </cell>
          <cell r="CX49">
            <v>0</v>
          </cell>
          <cell r="CY49">
            <v>53.290639991963744</v>
          </cell>
          <cell r="CZ49">
            <v>396.19211914873529</v>
          </cell>
          <cell r="DA49">
            <v>0</v>
          </cell>
        </row>
        <row r="50">
          <cell r="G50">
            <v>1469.723886328725</v>
          </cell>
          <cell r="H50">
            <v>0</v>
          </cell>
          <cell r="I50">
            <v>77779.775256122171</v>
          </cell>
          <cell r="K50">
            <v>81023.3783723542</v>
          </cell>
          <cell r="M50">
            <v>0</v>
          </cell>
          <cell r="N50">
            <v>83800.25</v>
          </cell>
          <cell r="AD50">
            <v>7972.4070000000002</v>
          </cell>
          <cell r="AP50">
            <v>0</v>
          </cell>
          <cell r="AR50">
            <v>475158.24079525587</v>
          </cell>
          <cell r="AS50">
            <v>1393078.6412999907</v>
          </cell>
          <cell r="AT50">
            <v>494973.47869574733</v>
          </cell>
          <cell r="AU50">
            <v>475619.76430681982</v>
          </cell>
          <cell r="AV50">
            <v>0</v>
          </cell>
          <cell r="AW50">
            <v>507153.75808436598</v>
          </cell>
          <cell r="AX50">
            <v>3345983.8831821801</v>
          </cell>
          <cell r="AY50">
            <v>0</v>
          </cell>
          <cell r="BB50">
            <v>59.600349153681677</v>
          </cell>
          <cell r="BC50">
            <v>174.73752171709128</v>
          </cell>
          <cell r="BD50">
            <v>62.085826613687352</v>
          </cell>
          <cell r="BE50">
            <v>59.658239262849953</v>
          </cell>
          <cell r="BF50">
            <v>0</v>
          </cell>
          <cell r="BG50">
            <v>63.61363112600322</v>
          </cell>
          <cell r="BH50">
            <v>419.69556787331356</v>
          </cell>
          <cell r="BI50">
            <v>0</v>
          </cell>
          <cell r="CG50">
            <v>11409.116156515767</v>
          </cell>
          <cell r="CH50">
            <v>0</v>
          </cell>
          <cell r="CJ50">
            <v>705207.99903914682</v>
          </cell>
          <cell r="CK50">
            <v>2067543.2241080655</v>
          </cell>
          <cell r="CL50">
            <v>734616.86343535874</v>
          </cell>
          <cell r="CM50">
            <v>705892.97100039246</v>
          </cell>
          <cell r="CN50">
            <v>0</v>
          </cell>
          <cell r="CO50">
            <v>729541.15332966938</v>
          </cell>
          <cell r="CP50">
            <v>4942802.2109126328</v>
          </cell>
          <cell r="CQ50">
            <v>0</v>
          </cell>
          <cell r="CT50">
            <v>61.810922894005358</v>
          </cell>
          <cell r="CU50">
            <v>181.21852698706093</v>
          </cell>
          <cell r="CV50">
            <v>64.38858657914686</v>
          </cell>
          <cell r="CW50">
            <v>61.870960144205007</v>
          </cell>
          <cell r="CX50">
            <v>0</v>
          </cell>
          <cell r="CY50">
            <v>63.943704606165049</v>
          </cell>
          <cell r="CZ50">
            <v>433.23270121058317</v>
          </cell>
          <cell r="DA50">
            <v>0</v>
          </cell>
        </row>
        <row r="51">
          <cell r="G51">
            <v>25639.44347158217</v>
          </cell>
          <cell r="H51">
            <v>12</v>
          </cell>
          <cell r="I51">
            <v>2404237.7298715897</v>
          </cell>
          <cell r="K51">
            <v>1799507.0937943191</v>
          </cell>
          <cell r="M51">
            <v>154814.66</v>
          </cell>
          <cell r="N51">
            <v>2287915.36</v>
          </cell>
          <cell r="AD51">
            <v>64068.159999999996</v>
          </cell>
          <cell r="AP51">
            <v>0</v>
          </cell>
          <cell r="AR51">
            <v>7365011.0899867136</v>
          </cell>
          <cell r="AS51">
            <v>5972161.3146814173</v>
          </cell>
          <cell r="AT51">
            <v>5512512.1520378049</v>
          </cell>
          <cell r="AU51">
            <v>4426712.8594408436</v>
          </cell>
          <cell r="AV51">
            <v>500386.70493163925</v>
          </cell>
          <cell r="AW51">
            <v>7394922.6006948259</v>
          </cell>
          <cell r="AX51">
            <v>31171706.721773244</v>
          </cell>
          <cell r="AY51">
            <v>0</v>
          </cell>
          <cell r="BB51">
            <v>114.95587027919507</v>
          </cell>
          <cell r="BC51">
            <v>93.215745772649285</v>
          </cell>
          <cell r="BD51">
            <v>86.041368318331678</v>
          </cell>
          <cell r="BE51">
            <v>69.093803528005864</v>
          </cell>
          <cell r="BF51">
            <v>7.810224375596853</v>
          </cell>
          <cell r="BG51">
            <v>115.42274041731223</v>
          </cell>
          <cell r="BH51">
            <v>486.53975269109094</v>
          </cell>
          <cell r="BI51">
            <v>0</v>
          </cell>
          <cell r="CG51">
            <v>75049.357912905674</v>
          </cell>
          <cell r="CH51">
            <v>0</v>
          </cell>
          <cell r="CJ51">
            <v>8787157.1793599855</v>
          </cell>
          <cell r="CK51">
            <v>7125355.214189291</v>
          </cell>
          <cell r="CL51">
            <v>6576950.1418599403</v>
          </cell>
          <cell r="CM51">
            <v>5281488.5420452161</v>
          </cell>
          <cell r="CN51">
            <v>592794.65922337072</v>
          </cell>
          <cell r="CO51">
            <v>8760565.7381743807</v>
          </cell>
          <cell r="CP51">
            <v>37124311.474852182</v>
          </cell>
          <cell r="CQ51">
            <v>0</v>
          </cell>
          <cell r="CT51">
            <v>117.08504141444392</v>
          </cell>
          <cell r="CU51">
            <v>94.942254169025972</v>
          </cell>
          <cell r="CV51">
            <v>87.634995485137281</v>
          </cell>
          <cell r="CW51">
            <v>70.373534017097811</v>
          </cell>
          <cell r="CX51">
            <v>7.8987305915568973</v>
          </cell>
          <cell r="CY51">
            <v>116.73072204483034</v>
          </cell>
          <cell r="CZ51">
            <v>494.66527772209218</v>
          </cell>
          <cell r="DA51">
            <v>0</v>
          </cell>
        </row>
        <row r="52">
          <cell r="G52">
            <v>28578.891244239621</v>
          </cell>
          <cell r="H52">
            <v>12</v>
          </cell>
          <cell r="I52">
            <v>2559797.2803838341</v>
          </cell>
          <cell r="K52">
            <v>1961553.8505390275</v>
          </cell>
          <cell r="M52">
            <v>154814.66</v>
          </cell>
          <cell r="N52">
            <v>2455515.86</v>
          </cell>
          <cell r="AD52">
            <v>72267.566999999995</v>
          </cell>
          <cell r="AP52">
            <v>0</v>
          </cell>
          <cell r="AR52">
            <v>7853268.3601516541</v>
          </cell>
          <cell r="AS52">
            <v>7403643.9579958273</v>
          </cell>
          <cell r="AT52">
            <v>6021130.9210347347</v>
          </cell>
          <cell r="AU52">
            <v>4915444.3762683189</v>
          </cell>
          <cell r="AV52">
            <v>500386.70493163925</v>
          </cell>
          <cell r="AW52">
            <v>7914776.6526351273</v>
          </cell>
          <cell r="AX52">
            <v>34608650.973017305</v>
          </cell>
          <cell r="AY52">
            <v>0</v>
          </cell>
          <cell r="BB52">
            <v>108.66933378498345</v>
          </cell>
          <cell r="BC52">
            <v>102.44767141525365</v>
          </cell>
          <cell r="BD52">
            <v>83.317194295952078</v>
          </cell>
          <cell r="BE52">
            <v>68.017294345447098</v>
          </cell>
          <cell r="BF52">
            <v>6.9240840075830876</v>
          </cell>
          <cell r="BG52">
            <v>109.52045268986471</v>
          </cell>
          <cell r="BH52">
            <v>478.89603053908411</v>
          </cell>
          <cell r="BI52">
            <v>0</v>
          </cell>
          <cell r="CG52">
            <v>86868.138503309005</v>
          </cell>
          <cell r="CH52">
            <v>0</v>
          </cell>
          <cell r="CJ52">
            <v>9515877.5523426812</v>
          </cell>
          <cell r="CK52">
            <v>9261832.4967537485</v>
          </cell>
          <cell r="CL52">
            <v>7336059.9016065476</v>
          </cell>
          <cell r="CM52">
            <v>6010916.7246723883</v>
          </cell>
          <cell r="CN52">
            <v>592794.65922337072</v>
          </cell>
          <cell r="CO52">
            <v>9511938.1713678651</v>
          </cell>
          <cell r="CP52">
            <v>42229419.505966596</v>
          </cell>
          <cell r="CQ52">
            <v>0</v>
          </cell>
          <cell r="CT52">
            <v>109.54393309556414</v>
          </cell>
          <cell r="CU52">
            <v>106.61944248294148</v>
          </cell>
          <cell r="CV52">
            <v>84.450524991128944</v>
          </cell>
          <cell r="CW52">
            <v>69.195873518613723</v>
          </cell>
          <cell r="CX52">
            <v>6.8240746197271145</v>
          </cell>
          <cell r="CY52">
            <v>109.49858412132929</v>
          </cell>
          <cell r="CZ52">
            <v>486.13243282930466</v>
          </cell>
          <cell r="DA52">
            <v>0</v>
          </cell>
        </row>
        <row r="54">
          <cell r="G54">
            <v>138173.19393241222</v>
          </cell>
          <cell r="H54">
            <v>118.51612903225806</v>
          </cell>
          <cell r="I54">
            <v>9869128.5299999937</v>
          </cell>
          <cell r="K54">
            <v>11281643.86876962</v>
          </cell>
          <cell r="M54">
            <v>602393.94999999995</v>
          </cell>
          <cell r="N54">
            <v>10521129.25</v>
          </cell>
          <cell r="AD54">
            <v>138272.41263737183</v>
          </cell>
          <cell r="AP54">
            <v>0</v>
          </cell>
          <cell r="AR54">
            <v>10427607.02830348</v>
          </cell>
          <cell r="AS54">
            <v>15584458.78445138</v>
          </cell>
          <cell r="AT54">
            <v>11920054.393779289</v>
          </cell>
          <cell r="AU54">
            <v>8242270.5880523985</v>
          </cell>
          <cell r="AV54">
            <v>610838.83301812806</v>
          </cell>
          <cell r="AW54">
            <v>10668623.602715289</v>
          </cell>
          <cell r="AX54">
            <v>57453853.230319969</v>
          </cell>
          <cell r="AY54">
            <v>0</v>
          </cell>
          <cell r="BB54">
            <v>75.413503166756342</v>
          </cell>
          <cell r="BC54">
            <v>112.70837390624413</v>
          </cell>
          <cell r="BD54">
            <v>86.207032671371607</v>
          </cell>
          <cell r="BE54">
            <v>59.60893016069862</v>
          </cell>
          <cell r="BF54">
            <v>4.4176478978499611</v>
          </cell>
          <cell r="BG54">
            <v>77.156559281961989</v>
          </cell>
          <cell r="BH54">
            <v>415.51204708488268</v>
          </cell>
          <cell r="BI54">
            <v>0</v>
          </cell>
          <cell r="CG54">
            <v>141400.48666856071</v>
          </cell>
          <cell r="CH54">
            <v>0</v>
          </cell>
          <cell r="CJ54">
            <v>10957657.743420657</v>
          </cell>
          <cell r="CK54">
            <v>16376639.914886307</v>
          </cell>
          <cell r="CL54">
            <v>12525968.419740269</v>
          </cell>
          <cell r="CM54">
            <v>8661237.4140488356</v>
          </cell>
          <cell r="CN54">
            <v>622987.35192246095</v>
          </cell>
          <cell r="CO54">
            <v>10880803.916924212</v>
          </cell>
          <cell r="CP54">
            <v>60025294.760942742</v>
          </cell>
          <cell r="CQ54">
            <v>0</v>
          </cell>
          <cell r="CT54">
            <v>77.493776730098105</v>
          </cell>
          <cell r="CU54">
            <v>115.81742256144246</v>
          </cell>
          <cell r="CV54">
            <v>88.585044612334556</v>
          </cell>
          <cell r="CW54">
            <v>61.253236237797147</v>
          </cell>
          <cell r="CX54">
            <v>4.4058359811923991</v>
          </cell>
          <cell r="CY54">
            <v>76.950257904193435</v>
          </cell>
          <cell r="CZ54">
            <v>424.50557402705812</v>
          </cell>
          <cell r="DA54">
            <v>0</v>
          </cell>
        </row>
        <row r="55">
          <cell r="G55">
            <v>160534.12173579153</v>
          </cell>
          <cell r="H55">
            <v>24.2</v>
          </cell>
          <cell r="I55">
            <v>15708920.790000001</v>
          </cell>
          <cell r="K55">
            <v>13056335.766160041</v>
          </cell>
          <cell r="M55">
            <v>257294.80000000008</v>
          </cell>
          <cell r="N55">
            <v>14816751.309999997</v>
          </cell>
          <cell r="AD55">
            <v>141021.04776882249</v>
          </cell>
          <cell r="AP55">
            <v>0</v>
          </cell>
          <cell r="AR55">
            <v>14569915.652163925</v>
          </cell>
          <cell r="AS55">
            <v>17760542.048721462</v>
          </cell>
          <cell r="AT55">
            <v>12109661.343532871</v>
          </cell>
          <cell r="AU55">
            <v>11412297.689109154</v>
          </cell>
          <cell r="AV55">
            <v>229024.46801527249</v>
          </cell>
          <cell r="AW55">
            <v>13188756.968610872</v>
          </cell>
          <cell r="AX55">
            <v>69270198.170153558</v>
          </cell>
          <cell r="AY55">
            <v>0</v>
          </cell>
          <cell r="BB55">
            <v>103.31731243444285</v>
          </cell>
          <cell r="BC55">
            <v>125.94249106584809</v>
          </cell>
          <cell r="BD55">
            <v>85.871304568551963</v>
          </cell>
          <cell r="BE55">
            <v>80.926201227900904</v>
          </cell>
          <cell r="BF55">
            <v>1.6240445780172834</v>
          </cell>
          <cell r="BG55">
            <v>93.52332277541548</v>
          </cell>
          <cell r="BH55">
            <v>491.20467665017657</v>
          </cell>
          <cell r="BI55">
            <v>0</v>
          </cell>
          <cell r="CG55">
            <v>105872.53626733676</v>
          </cell>
          <cell r="CH55">
            <v>0</v>
          </cell>
          <cell r="CJ55">
            <v>11240202.340836961</v>
          </cell>
          <cell r="CK55">
            <v>13701663.830903707</v>
          </cell>
          <cell r="CL55">
            <v>9342198.4745742325</v>
          </cell>
          <cell r="CM55">
            <v>8804205.7525845282</v>
          </cell>
          <cell r="CN55">
            <v>171481.98034115709</v>
          </cell>
          <cell r="CO55">
            <v>9875076.5925360043</v>
          </cell>
          <cell r="CP55">
            <v>53134828.971776582</v>
          </cell>
          <cell r="CQ55">
            <v>0</v>
          </cell>
          <cell r="CT55">
            <v>106.16730964538844</v>
          </cell>
          <cell r="CU55">
            <v>129.41660145276856</v>
          </cell>
          <cell r="CV55">
            <v>88.240055485063863</v>
          </cell>
          <cell r="CW55">
            <v>83.158541988199772</v>
          </cell>
          <cell r="CX55">
            <v>1.6197022040555555</v>
          </cell>
          <cell r="CY55">
            <v>93.273259909450289</v>
          </cell>
          <cell r="CZ55">
            <v>501.87547068492643</v>
          </cell>
          <cell r="DA55">
            <v>0</v>
          </cell>
        </row>
        <row r="56">
          <cell r="G56">
            <v>46823.358294930826</v>
          </cell>
          <cell r="H56">
            <v>10.762365591397849</v>
          </cell>
          <cell r="I56">
            <v>3726187.3899999997</v>
          </cell>
          <cell r="K56">
            <v>3591014.4858050528</v>
          </cell>
          <cell r="M56">
            <v>116758.56999999996</v>
          </cell>
          <cell r="N56">
            <v>3061630.94</v>
          </cell>
          <cell r="AD56">
            <v>52046.079867751781</v>
          </cell>
          <cell r="AP56">
            <v>0</v>
          </cell>
          <cell r="AR56">
            <v>4444725.3943504104</v>
          </cell>
          <cell r="AS56">
            <v>6384640.8144607982</v>
          </cell>
          <cell r="AT56">
            <v>4283486.4718217785</v>
          </cell>
          <cell r="AU56">
            <v>3519011.5057287025</v>
          </cell>
          <cell r="AV56">
            <v>143028.01755524793</v>
          </cell>
          <cell r="AW56">
            <v>3750465.6303516761</v>
          </cell>
          <cell r="AX56">
            <v>22525357.834268615</v>
          </cell>
          <cell r="AY56">
            <v>0</v>
          </cell>
          <cell r="BB56">
            <v>85.399811198929555</v>
          </cell>
          <cell r="BC56">
            <v>122.67284742067152</v>
          </cell>
          <cell r="BD56">
            <v>82.301807988345061</v>
          </cell>
          <cell r="BE56">
            <v>67.613382500093223</v>
          </cell>
          <cell r="BF56">
            <v>2.7481035635859556</v>
          </cell>
          <cell r="BG56">
            <v>72.060482554719712</v>
          </cell>
          <cell r="BH56">
            <v>432.79643522634507</v>
          </cell>
          <cell r="BI56">
            <v>0</v>
          </cell>
          <cell r="CG56">
            <v>55475.259300294929</v>
          </cell>
          <cell r="CH56">
            <v>0</v>
          </cell>
          <cell r="CJ56">
            <v>5006368.9550663261</v>
          </cell>
          <cell r="CK56">
            <v>7191415.6054262603</v>
          </cell>
          <cell r="CL56">
            <v>4824755.5899028163</v>
          </cell>
          <cell r="CM56">
            <v>3963680.1808261424</v>
          </cell>
          <cell r="CN56">
            <v>157903.59181427391</v>
          </cell>
          <cell r="CO56">
            <v>4140531.3737202487</v>
          </cell>
          <cell r="CP56">
            <v>25284655.296756063</v>
          </cell>
          <cell r="CQ56">
            <v>0</v>
          </cell>
          <cell r="CT56">
            <v>90.24507534009328</v>
          </cell>
          <cell r="CU56">
            <v>129.63284347168482</v>
          </cell>
          <cell r="CV56">
            <v>86.971303077391227</v>
          </cell>
          <cell r="CW56">
            <v>71.449511562807061</v>
          </cell>
          <cell r="CX56">
            <v>2.8463786164481153</v>
          </cell>
          <cell r="CY56">
            <v>74.637440652724194</v>
          </cell>
          <cell r="CZ56">
            <v>455.78255272114859</v>
          </cell>
          <cell r="DA56">
            <v>0</v>
          </cell>
        </row>
        <row r="57">
          <cell r="G57">
            <v>1378.5935483870969</v>
          </cell>
          <cell r="H57">
            <v>0</v>
          </cell>
          <cell r="I57">
            <v>42506.53</v>
          </cell>
          <cell r="K57">
            <v>63126.210077927593</v>
          </cell>
          <cell r="M57">
            <v>1235.6300000000001</v>
          </cell>
          <cell r="N57">
            <v>251645.24000000002</v>
          </cell>
          <cell r="AD57">
            <v>1542.1931164101961</v>
          </cell>
          <cell r="AP57">
            <v>0</v>
          </cell>
          <cell r="AR57">
            <v>49402.126488505273</v>
          </cell>
          <cell r="AS57">
            <v>179965.71798605294</v>
          </cell>
          <cell r="AT57">
            <v>73366.82187442109</v>
          </cell>
          <cell r="AU57">
            <v>104474.81357512678</v>
          </cell>
          <cell r="AV57">
            <v>1494.7545506617378</v>
          </cell>
          <cell r="AW57">
            <v>304417.88208635693</v>
          </cell>
          <cell r="AX57">
            <v>713122.1165611248</v>
          </cell>
          <cell r="AY57">
            <v>0</v>
          </cell>
          <cell r="BB57">
            <v>32.033683695528296</v>
          </cell>
          <cell r="BC57">
            <v>116.69467077181872</v>
          </cell>
          <cell r="BD57">
            <v>47.57304457771086</v>
          </cell>
          <cell r="BE57">
            <v>67.744313253268558</v>
          </cell>
          <cell r="BF57">
            <v>0.96923954254258227</v>
          </cell>
          <cell r="BG57">
            <v>197.39284195156992</v>
          </cell>
          <cell r="BH57">
            <v>462.40779379243895</v>
          </cell>
          <cell r="BI57">
            <v>0</v>
          </cell>
          <cell r="CG57">
            <v>1814.0504095340814</v>
          </cell>
          <cell r="CH57">
            <v>0</v>
          </cell>
          <cell r="CJ57">
            <v>61246.699861239802</v>
          </cell>
          <cell r="CK57">
            <v>223114.00537320887</v>
          </cell>
          <cell r="CL57">
            <v>90957.131575322739</v>
          </cell>
          <cell r="CM57">
            <v>129523.52469247674</v>
          </cell>
          <cell r="CN57">
            <v>1824.7005942683782</v>
          </cell>
          <cell r="CO57">
            <v>371613.84797456244</v>
          </cell>
          <cell r="CP57">
            <v>878279.91007107892</v>
          </cell>
          <cell r="CQ57">
            <v>0</v>
          </cell>
          <cell r="CT57">
            <v>33.762402378316672</v>
          </cell>
          <cell r="CU57">
            <v>122.99217496966537</v>
          </cell>
          <cell r="CV57">
            <v>50.140355029430559</v>
          </cell>
          <cell r="CW57">
            <v>71.400179406118824</v>
          </cell>
          <cell r="CX57">
            <v>1.0058709419971588</v>
          </cell>
          <cell r="CY57">
            <v>204.85309891140639</v>
          </cell>
          <cell r="CZ57">
            <v>484.15408163693496</v>
          </cell>
          <cell r="DA57">
            <v>0</v>
          </cell>
        </row>
        <row r="58">
          <cell r="G58">
            <v>10520.080798771125</v>
          </cell>
          <cell r="H58">
            <v>0</v>
          </cell>
          <cell r="I58">
            <v>963637.47000000009</v>
          </cell>
          <cell r="K58">
            <v>543567.53083626961</v>
          </cell>
          <cell r="M58">
            <v>241.5</v>
          </cell>
          <cell r="N58">
            <v>680477.13000000012</v>
          </cell>
          <cell r="AD58">
            <v>7657</v>
          </cell>
          <cell r="AP58">
            <v>0</v>
          </cell>
          <cell r="AR58">
            <v>728686.49746970192</v>
          </cell>
          <cell r="AS58">
            <v>1109568.628760291</v>
          </cell>
          <cell r="AT58">
            <v>411036.65280194569</v>
          </cell>
          <cell r="AU58">
            <v>359106.82196883875</v>
          </cell>
          <cell r="AV58">
            <v>190.0796521009953</v>
          </cell>
          <cell r="AW58">
            <v>535589.46638958098</v>
          </cell>
          <cell r="AX58">
            <v>3144178.1470424593</v>
          </cell>
          <cell r="AY58">
            <v>0</v>
          </cell>
          <cell r="BB58">
            <v>95.166056872104207</v>
          </cell>
          <cell r="BC58">
            <v>144.90905429806597</v>
          </cell>
          <cell r="BD58">
            <v>53.68116139505625</v>
          </cell>
          <cell r="BE58">
            <v>46.899153972683656</v>
          </cell>
          <cell r="BF58">
            <v>2.4824298302337115E-2</v>
          </cell>
          <cell r="BG58">
            <v>69.947690530179045</v>
          </cell>
          <cell r="BH58">
            <v>410.62794136639144</v>
          </cell>
          <cell r="BI58">
            <v>0</v>
          </cell>
          <cell r="CG58">
            <v>7881.0000000000018</v>
          </cell>
          <cell r="CH58">
            <v>0</v>
          </cell>
          <cell r="CJ58">
            <v>790478.13388520211</v>
          </cell>
          <cell r="CK58">
            <v>1203658.5584138206</v>
          </cell>
          <cell r="CL58">
            <v>445892.00896893447</v>
          </cell>
          <cell r="CM58">
            <v>389558.59821894951</v>
          </cell>
          <cell r="CN58">
            <v>203.03431619006585</v>
          </cell>
          <cell r="CO58">
            <v>572091.96179100871</v>
          </cell>
          <cell r="CP58">
            <v>3401882.2955941055</v>
          </cell>
          <cell r="CQ58">
            <v>0</v>
          </cell>
          <cell r="CT58">
            <v>100.30175534642837</v>
          </cell>
          <cell r="CU58">
            <v>152.72916614818175</v>
          </cell>
          <cell r="CV58">
            <v>56.578100364031769</v>
          </cell>
          <cell r="CW58">
            <v>49.430097477344169</v>
          </cell>
          <cell r="CX58">
            <v>2.5762506812595586E-2</v>
          </cell>
          <cell r="CY58">
            <v>72.591290672631459</v>
          </cell>
          <cell r="CZ58">
            <v>431.65617251543011</v>
          </cell>
          <cell r="DA58">
            <v>0</v>
          </cell>
        </row>
        <row r="59">
          <cell r="G59">
            <v>4872.4462365591489</v>
          </cell>
          <cell r="H59">
            <v>0</v>
          </cell>
          <cell r="I59">
            <v>387428.19</v>
          </cell>
          <cell r="K59">
            <v>305057.60929985903</v>
          </cell>
          <cell r="M59">
            <v>23989.329999999998</v>
          </cell>
          <cell r="N59">
            <v>407353.94</v>
          </cell>
          <cell r="AD59">
            <v>4153</v>
          </cell>
          <cell r="AP59">
            <v>0</v>
          </cell>
          <cell r="AR59">
            <v>343078.54906683101</v>
          </cell>
          <cell r="AS59">
            <v>494381.69834090502</v>
          </cell>
          <cell r="AT59">
            <v>270137.08522446919</v>
          </cell>
          <cell r="AU59">
            <v>203316.43721815807</v>
          </cell>
          <cell r="AV59">
            <v>22111.17977904787</v>
          </cell>
          <cell r="AW59">
            <v>375461.7657535029</v>
          </cell>
          <cell r="AX59">
            <v>1708486.7153829141</v>
          </cell>
          <cell r="AY59">
            <v>0</v>
          </cell>
          <cell r="BB59">
            <v>82.609811959265841</v>
          </cell>
          <cell r="BC59">
            <v>119.04206557690947</v>
          </cell>
          <cell r="BD59">
            <v>65.046252160960563</v>
          </cell>
          <cell r="BE59">
            <v>48.956522325585858</v>
          </cell>
          <cell r="BF59">
            <v>5.3241463469896146</v>
          </cell>
          <cell r="BG59">
            <v>90.407359921382835</v>
          </cell>
          <cell r="BH59">
            <v>411.38615829109415</v>
          </cell>
          <cell r="BI59">
            <v>0</v>
          </cell>
          <cell r="CG59">
            <v>4150.8130030959746</v>
          </cell>
          <cell r="CH59">
            <v>0</v>
          </cell>
          <cell r="CJ59">
            <v>361402.59001879522</v>
          </cell>
          <cell r="CK59">
            <v>520786.93559908069</v>
          </cell>
          <cell r="CL59">
            <v>284565.2767443452</v>
          </cell>
          <cell r="CM59">
            <v>214175.69592706455</v>
          </cell>
          <cell r="CN59">
            <v>22934.76483895443</v>
          </cell>
          <cell r="CO59">
            <v>389446.75904335605</v>
          </cell>
          <cell r="CP59">
            <v>1793312.0221715961</v>
          </cell>
          <cell r="CQ59">
            <v>0</v>
          </cell>
          <cell r="CT59">
            <v>87.067904468169289</v>
          </cell>
          <cell r="CU59">
            <v>125.46624847003234</v>
          </cell>
          <cell r="CV59">
            <v>68.556515683095327</v>
          </cell>
          <cell r="CW59">
            <v>51.598493058424197</v>
          </cell>
          <cell r="CX59">
            <v>5.5253669153122615</v>
          </cell>
          <cell r="CY59">
            <v>93.824211968324917</v>
          </cell>
          <cell r="CZ59">
            <v>432.03874056335832</v>
          </cell>
          <cell r="DA59">
            <v>0</v>
          </cell>
        </row>
        <row r="60">
          <cell r="G60">
            <v>0</v>
          </cell>
          <cell r="H60">
            <v>0</v>
          </cell>
          <cell r="I60">
            <v>0</v>
          </cell>
          <cell r="K60">
            <v>0</v>
          </cell>
          <cell r="M60">
            <v>0</v>
          </cell>
          <cell r="N60">
            <v>0</v>
          </cell>
          <cell r="AD60">
            <v>0</v>
          </cell>
          <cell r="AP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CG60">
            <v>0</v>
          </cell>
          <cell r="CH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CP60">
            <v>0</v>
          </cell>
          <cell r="CQ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CY60">
            <v>0</v>
          </cell>
          <cell r="CZ60">
            <v>0</v>
          </cell>
          <cell r="DA60">
            <v>0</v>
          </cell>
        </row>
        <row r="61">
          <cell r="G61">
            <v>0</v>
          </cell>
          <cell r="H61">
            <v>0</v>
          </cell>
          <cell r="I61">
            <v>0</v>
          </cell>
          <cell r="K61">
            <v>0</v>
          </cell>
          <cell r="M61">
            <v>0</v>
          </cell>
          <cell r="N61">
            <v>0</v>
          </cell>
          <cell r="AD61">
            <v>0</v>
          </cell>
          <cell r="AP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CG61">
            <v>0</v>
          </cell>
          <cell r="CH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CP61">
            <v>0</v>
          </cell>
          <cell r="CQ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CY61">
            <v>0</v>
          </cell>
          <cell r="CZ61">
            <v>0</v>
          </cell>
          <cell r="DA61">
            <v>0</v>
          </cell>
        </row>
        <row r="62">
          <cell r="G62">
            <v>362301.79454685195</v>
          </cell>
          <cell r="H62">
            <v>153.47849462365591</v>
          </cell>
          <cell r="I62">
            <v>30697808.899999995</v>
          </cell>
          <cell r="K62">
            <v>28840745.470948771</v>
          </cell>
          <cell r="M62">
            <v>1001913.7799999999</v>
          </cell>
          <cell r="N62">
            <v>29738987.809999995</v>
          </cell>
          <cell r="AD62">
            <v>344691.7333903563</v>
          </cell>
          <cell r="AP62">
            <v>0</v>
          </cell>
          <cell r="AR62">
            <v>30563415.247842852</v>
          </cell>
          <cell r="AS62">
            <v>41513557.692720897</v>
          </cell>
          <cell r="AT62">
            <v>29067742.769034773</v>
          </cell>
          <cell r="AU62">
            <v>23840477.855652381</v>
          </cell>
          <cell r="AV62">
            <v>1006687.3325704591</v>
          </cell>
          <cell r="AW62">
            <v>28823315.315907277</v>
          </cell>
          <cell r="AX62">
            <v>154815196.21372864</v>
          </cell>
          <cell r="AY62">
            <v>0</v>
          </cell>
          <cell r="BB62">
            <v>88.668837361499513</v>
          </cell>
          <cell r="BC62">
            <v>120.43676616319559</v>
          </cell>
          <cell r="BD62">
            <v>84.329677660462352</v>
          </cell>
          <cell r="BE62">
            <v>69.164634791672043</v>
          </cell>
          <cell r="BF62">
            <v>2.9205438803790704</v>
          </cell>
          <cell r="BG62">
            <v>83.620558672538479</v>
          </cell>
          <cell r="BH62">
            <v>449.14101852974704</v>
          </cell>
          <cell r="BI62">
            <v>0</v>
          </cell>
          <cell r="CG62">
            <v>316594.14564882242</v>
          </cell>
          <cell r="CH62">
            <v>0</v>
          </cell>
          <cell r="CJ62">
            <v>28417356.463089179</v>
          </cell>
          <cell r="CK62">
            <v>39217278.850602381</v>
          </cell>
          <cell r="CL62">
            <v>27514336.901505917</v>
          </cell>
          <cell r="CM62">
            <v>22162381.166297998</v>
          </cell>
          <cell r="CN62">
            <v>977335.42382730485</v>
          </cell>
          <cell r="CO62">
            <v>26229564.45198939</v>
          </cell>
          <cell r="CP62">
            <v>144518253.25731215</v>
          </cell>
          <cell r="CQ62">
            <v>0</v>
          </cell>
          <cell r="CT62">
            <v>89.75957658614044</v>
          </cell>
          <cell r="CU62">
            <v>123.87240695885637</v>
          </cell>
          <cell r="CV62">
            <v>86.907282650847904</v>
          </cell>
          <cell r="CW62">
            <v>70.00249837494249</v>
          </cell>
          <cell r="CX62">
            <v>3.0870293631752759</v>
          </cell>
          <cell r="CY62">
            <v>82.849177132555582</v>
          </cell>
          <cell r="CZ62">
            <v>456.47797106651802</v>
          </cell>
          <cell r="DA62">
            <v>0</v>
          </cell>
        </row>
        <row r="63">
          <cell r="G63">
            <v>16771.120583717369</v>
          </cell>
          <cell r="H63">
            <v>0</v>
          </cell>
          <cell r="I63">
            <v>1393572.1900000002</v>
          </cell>
          <cell r="K63">
            <v>911751.35021405621</v>
          </cell>
          <cell r="M63">
            <v>25466.46</v>
          </cell>
          <cell r="N63">
            <v>1339476.31</v>
          </cell>
          <cell r="AD63">
            <v>13352.193116410195</v>
          </cell>
          <cell r="AP63">
            <v>0</v>
          </cell>
          <cell r="AR63">
            <v>1121167.1730250381</v>
          </cell>
          <cell r="AS63">
            <v>1783916.045087249</v>
          </cell>
          <cell r="AT63">
            <v>754540.55990083597</v>
          </cell>
          <cell r="AU63">
            <v>666898.07276212354</v>
          </cell>
          <cell r="AV63">
            <v>23796.013981810604</v>
          </cell>
          <cell r="AW63">
            <v>1215469.1142294409</v>
          </cell>
          <cell r="AX63">
            <v>5565786.978986498</v>
          </cell>
          <cell r="AY63">
            <v>0</v>
          </cell>
          <cell r="BB63">
            <v>83.96876552415155</v>
          </cell>
          <cell r="BC63">
            <v>133.60472167637911</v>
          </cell>
          <cell r="BD63">
            <v>56.510608656003171</v>
          </cell>
          <cell r="BE63">
            <v>49.946706653193047</v>
          </cell>
          <cell r="BF63">
            <v>1.7821801837605749</v>
          </cell>
          <cell r="BG63">
            <v>91.031421103069391</v>
          </cell>
          <cell r="BH63">
            <v>416.84440379655683</v>
          </cell>
          <cell r="BI63">
            <v>0</v>
          </cell>
          <cell r="CG63">
            <v>13845.863412630059</v>
          </cell>
          <cell r="CH63">
            <v>0</v>
          </cell>
          <cell r="CJ63">
            <v>1213127.423765237</v>
          </cell>
          <cell r="CK63">
            <v>1947559.4993861101</v>
          </cell>
          <cell r="CL63">
            <v>821414.41728860245</v>
          </cell>
          <cell r="CM63">
            <v>733257.81883849076</v>
          </cell>
          <cell r="CN63">
            <v>24962.499749412873</v>
          </cell>
          <cell r="CO63">
            <v>1333152.5688089272</v>
          </cell>
          <cell r="CP63">
            <v>6073474.2278367803</v>
          </cell>
          <cell r="CQ63">
            <v>0</v>
          </cell>
          <cell r="CT63">
            <v>87.616596207256691</v>
          </cell>
          <cell r="CU63">
            <v>140.6600254058238</v>
          </cell>
          <cell r="CV63">
            <v>59.32561898157369</v>
          </cell>
          <cell r="CW63">
            <v>52.958619985346694</v>
          </cell>
          <cell r="CX63">
            <v>1.8028850209978475</v>
          </cell>
          <cell r="CY63">
            <v>96.285260736635522</v>
          </cell>
          <cell r="CZ63">
            <v>438.64900633763421</v>
          </cell>
          <cell r="DA63">
            <v>0</v>
          </cell>
        </row>
        <row r="65">
          <cell r="G65">
            <v>69285.147004608167</v>
          </cell>
          <cell r="H65">
            <v>0</v>
          </cell>
          <cell r="I65">
            <v>4920239.180545643</v>
          </cell>
          <cell r="K65">
            <v>3054566.7204234749</v>
          </cell>
          <cell r="M65">
            <v>257669.57999999996</v>
          </cell>
          <cell r="N65">
            <v>4751462.1800000006</v>
          </cell>
          <cell r="AD65">
            <v>78918</v>
          </cell>
          <cell r="AP65">
            <v>0</v>
          </cell>
          <cell r="AR65">
            <v>5719678.7074524863</v>
          </cell>
          <cell r="AS65">
            <v>9352551.4048129227</v>
          </cell>
          <cell r="AT65">
            <v>3550872.1406022399</v>
          </cell>
          <cell r="AU65">
            <v>4069543.7616362018</v>
          </cell>
          <cell r="AV65">
            <v>305076.8628555297</v>
          </cell>
          <cell r="AW65">
            <v>5625658.9382848237</v>
          </cell>
          <cell r="AX65">
            <v>28623381.815644205</v>
          </cell>
          <cell r="AY65">
            <v>0</v>
          </cell>
          <cell r="BB65">
            <v>72.476224783350901</v>
          </cell>
          <cell r="BC65">
            <v>118.50973674970125</v>
          </cell>
          <cell r="BD65">
            <v>44.99445171700043</v>
          </cell>
          <cell r="BE65">
            <v>51.566737140274739</v>
          </cell>
          <cell r="BF65">
            <v>3.8657449866384059</v>
          </cell>
          <cell r="BG65">
            <v>71.284864521209656</v>
          </cell>
          <cell r="BH65">
            <v>362.69775989817538</v>
          </cell>
          <cell r="BI65">
            <v>0</v>
          </cell>
          <cell r="CG65">
            <v>87702.609701071648</v>
          </cell>
          <cell r="CH65">
            <v>0</v>
          </cell>
          <cell r="CJ65">
            <v>6458867.5343375867</v>
          </cell>
          <cell r="CK65">
            <v>10561238.440379892</v>
          </cell>
          <cell r="CL65">
            <v>4009772.9191740858</v>
          </cell>
          <cell r="CM65">
            <v>4595475.6247672448</v>
          </cell>
          <cell r="CN65">
            <v>335894.65199280792</v>
          </cell>
          <cell r="CO65">
            <v>6193943.1709714774</v>
          </cell>
          <cell r="CP65">
            <v>32155192.341623098</v>
          </cell>
          <cell r="CQ65">
            <v>0</v>
          </cell>
          <cell r="CT65">
            <v>73.645100828267203</v>
          </cell>
          <cell r="CU65">
            <v>120.4210282496399</v>
          </cell>
          <cell r="CV65">
            <v>45.720109502341181</v>
          </cell>
          <cell r="CW65">
            <v>52.398390885181293</v>
          </cell>
          <cell r="CX65">
            <v>3.8299276741898773</v>
          </cell>
          <cell r="CY65">
            <v>70.624388397142454</v>
          </cell>
          <cell r="CZ65">
            <v>366.63894553676192</v>
          </cell>
          <cell r="DA65">
            <v>0</v>
          </cell>
        </row>
        <row r="66">
          <cell r="G66">
            <v>2906.5334101382487</v>
          </cell>
          <cell r="H66">
            <v>0</v>
          </cell>
          <cell r="I66">
            <v>569887.27</v>
          </cell>
          <cell r="K66">
            <v>142910.31</v>
          </cell>
          <cell r="M66">
            <v>0</v>
          </cell>
          <cell r="N66">
            <v>298903.90999999997</v>
          </cell>
          <cell r="AD66">
            <v>0</v>
          </cell>
          <cell r="AP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CG66">
            <v>0</v>
          </cell>
          <cell r="CH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N66">
            <v>0</v>
          </cell>
          <cell r="CO66">
            <v>0</v>
          </cell>
          <cell r="CP66">
            <v>0</v>
          </cell>
          <cell r="CQ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CY66">
            <v>0</v>
          </cell>
          <cell r="CZ66">
            <v>0</v>
          </cell>
          <cell r="DA66">
            <v>0</v>
          </cell>
        </row>
        <row r="67">
          <cell r="G67">
            <v>75154.048463901461</v>
          </cell>
          <cell r="H67">
            <v>0</v>
          </cell>
          <cell r="I67">
            <v>8716133.3642494082</v>
          </cell>
          <cell r="K67">
            <v>3629634.8155030604</v>
          </cell>
          <cell r="M67">
            <v>50974.520000000011</v>
          </cell>
          <cell r="N67">
            <v>5084655.0599999987</v>
          </cell>
          <cell r="AD67">
            <v>66398.509999999995</v>
          </cell>
          <cell r="AP67">
            <v>0</v>
          </cell>
          <cell r="AR67">
            <v>7432227.1913986159</v>
          </cell>
          <cell r="AS67">
            <v>7035105.9536634684</v>
          </cell>
          <cell r="AT67">
            <v>3094981.391780484</v>
          </cell>
          <cell r="AU67">
            <v>3714476.8127784114</v>
          </cell>
          <cell r="AV67">
            <v>47952.775347790237</v>
          </cell>
          <cell r="AW67">
            <v>4783239.1911328398</v>
          </cell>
          <cell r="AX67">
            <v>26107983.316101614</v>
          </cell>
          <cell r="AY67">
            <v>0</v>
          </cell>
          <cell r="BB67">
            <v>111.93364416458466</v>
          </cell>
          <cell r="BC67">
            <v>105.95276842301836</v>
          </cell>
          <cell r="BD67">
            <v>46.612211505657044</v>
          </cell>
          <cell r="BE67">
            <v>55.942171183937887</v>
          </cell>
          <cell r="BF67">
            <v>0.72219655754007495</v>
          </cell>
          <cell r="BG67">
            <v>72.038351329462671</v>
          </cell>
          <cell r="BH67">
            <v>393.20134316420075</v>
          </cell>
          <cell r="BI67">
            <v>0</v>
          </cell>
          <cell r="CG67">
            <v>64719.148112021867</v>
          </cell>
          <cell r="CH67">
            <v>0</v>
          </cell>
          <cell r="CJ67">
            <v>7734306.4993283367</v>
          </cell>
          <cell r="CK67">
            <v>7321044.4594392851</v>
          </cell>
          <cell r="CL67">
            <v>3220775.4253598684</v>
          </cell>
          <cell r="CM67">
            <v>3865449.9404868423</v>
          </cell>
          <cell r="CN67">
            <v>48543.090614627741</v>
          </cell>
          <cell r="CO67">
            <v>4842122.5216383664</v>
          </cell>
          <cell r="CP67">
            <v>27032241.936867326</v>
          </cell>
          <cell r="CQ67">
            <v>0</v>
          </cell>
          <cell r="CT67">
            <v>119.50569074149564</v>
          </cell>
          <cell r="CU67">
            <v>113.1202228862368</v>
          </cell>
          <cell r="CV67">
            <v>49.765417489504863</v>
          </cell>
          <cell r="CW67">
            <v>59.726526897359115</v>
          </cell>
          <cell r="CX67">
            <v>0.75005762638601003</v>
          </cell>
          <cell r="CY67">
            <v>74.817463809275964</v>
          </cell>
          <cell r="CZ67">
            <v>417.68537945025838</v>
          </cell>
          <cell r="DA67">
            <v>0</v>
          </cell>
        </row>
        <row r="68">
          <cell r="G68">
            <v>82497.010983102766</v>
          </cell>
          <cell r="H68">
            <v>0</v>
          </cell>
          <cell r="I68">
            <v>8481207.440701874</v>
          </cell>
          <cell r="K68">
            <v>3865343.6756995581</v>
          </cell>
          <cell r="M68">
            <v>94264.84</v>
          </cell>
          <cell r="N68">
            <v>6511907.540000001</v>
          </cell>
          <cell r="AD68">
            <v>63787.16</v>
          </cell>
          <cell r="AP68">
            <v>0</v>
          </cell>
          <cell r="AR68">
            <v>6967175.4113102686</v>
          </cell>
          <cell r="AS68">
            <v>7796749.8311102679</v>
          </cell>
          <cell r="AT68">
            <v>3175317.6186159812</v>
          </cell>
          <cell r="AU68">
            <v>3433120.3087725658</v>
          </cell>
          <cell r="AV68">
            <v>80264.237935283367</v>
          </cell>
          <cell r="AW68">
            <v>5544732.2268103985</v>
          </cell>
          <cell r="AX68">
            <v>26997359.634554762</v>
          </cell>
          <cell r="AY68">
            <v>0</v>
          </cell>
          <cell r="BB68">
            <v>109.2253583841994</v>
          </cell>
          <cell r="BC68">
            <v>122.23070961476051</v>
          </cell>
          <cell r="BD68">
            <v>49.779887027671101</v>
          </cell>
          <cell r="BE68">
            <v>53.821494933660091</v>
          </cell>
          <cell r="BF68">
            <v>1.2583133962271305</v>
          </cell>
          <cell r="BG68">
            <v>86.92552273545958</v>
          </cell>
          <cell r="BH68">
            <v>423.24128609197777</v>
          </cell>
          <cell r="BI68">
            <v>0</v>
          </cell>
          <cell r="CG68">
            <v>57363.929080529117</v>
          </cell>
          <cell r="CH68">
            <v>0</v>
          </cell>
          <cell r="CJ68">
            <v>6784354.6766391182</v>
          </cell>
          <cell r="CK68">
            <v>7592160.8193485159</v>
          </cell>
          <cell r="CL68">
            <v>3091996.3491518544</v>
          </cell>
          <cell r="CM68">
            <v>3343034.220794165</v>
          </cell>
          <cell r="CN68">
            <v>75879.166447953074</v>
          </cell>
          <cell r="CO68">
            <v>5241807.1904788744</v>
          </cell>
          <cell r="CP68">
            <v>26129232.422860481</v>
          </cell>
          <cell r="CQ68">
            <v>0</v>
          </cell>
          <cell r="CT68">
            <v>118.26865393259671</v>
          </cell>
          <cell r="CU68">
            <v>132.35078107516702</v>
          </cell>
          <cell r="CV68">
            <v>53.901404571001784</v>
          </cell>
          <cell r="CW68">
            <v>58.277636737558865</v>
          </cell>
          <cell r="CX68">
            <v>1.3227679425764531</v>
          </cell>
          <cell r="CY68">
            <v>91.378105971790674</v>
          </cell>
          <cell r="CZ68">
            <v>455.4993502306915</v>
          </cell>
          <cell r="DA68">
            <v>0</v>
          </cell>
        </row>
        <row r="69">
          <cell r="G69">
            <v>0</v>
          </cell>
          <cell r="H69">
            <v>0</v>
          </cell>
          <cell r="I69">
            <v>0</v>
          </cell>
          <cell r="K69">
            <v>0</v>
          </cell>
          <cell r="M69">
            <v>0</v>
          </cell>
          <cell r="N69">
            <v>0</v>
          </cell>
          <cell r="AD69">
            <v>0</v>
          </cell>
          <cell r="AP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CG69">
            <v>0</v>
          </cell>
          <cell r="CH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</row>
        <row r="70">
          <cell r="G70">
            <v>0</v>
          </cell>
          <cell r="H70">
            <v>0</v>
          </cell>
          <cell r="I70">
            <v>0</v>
          </cell>
          <cell r="K70">
            <v>0</v>
          </cell>
          <cell r="M70">
            <v>0</v>
          </cell>
          <cell r="N70">
            <v>0</v>
          </cell>
          <cell r="AD70">
            <v>0</v>
          </cell>
          <cell r="AP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CG70">
            <v>0</v>
          </cell>
          <cell r="CH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CP70">
            <v>0</v>
          </cell>
          <cell r="CQ70">
            <v>0</v>
          </cell>
          <cell r="CT70">
            <v>0</v>
          </cell>
          <cell r="CU70">
            <v>0</v>
          </cell>
          <cell r="CV70">
            <v>0</v>
          </cell>
          <cell r="CW70">
            <v>0</v>
          </cell>
          <cell r="CX70">
            <v>0</v>
          </cell>
          <cell r="CY70">
            <v>0</v>
          </cell>
          <cell r="CZ70">
            <v>0</v>
          </cell>
          <cell r="DA70">
            <v>0</v>
          </cell>
        </row>
        <row r="71">
          <cell r="G71">
            <v>229842.73986175063</v>
          </cell>
          <cell r="H71">
            <v>0</v>
          </cell>
          <cell r="I71">
            <v>22687467.255496927</v>
          </cell>
          <cell r="K71">
            <v>10692455.521626092</v>
          </cell>
          <cell r="M71">
            <v>402908.93999999994</v>
          </cell>
          <cell r="N71">
            <v>16646928.689999999</v>
          </cell>
          <cell r="AD71">
            <v>209103.67</v>
          </cell>
          <cell r="AP71">
            <v>0</v>
          </cell>
          <cell r="AR71">
            <v>20119081.310161371</v>
          </cell>
          <cell r="AS71">
            <v>24184407.189586658</v>
          </cell>
          <cell r="AT71">
            <v>9821171.1509987041</v>
          </cell>
          <cell r="AU71">
            <v>11217140.883187179</v>
          </cell>
          <cell r="AV71">
            <v>433293.87613860331</v>
          </cell>
          <cell r="AW71">
            <v>15953630.356228061</v>
          </cell>
          <cell r="AX71">
            <v>81728724.766300574</v>
          </cell>
          <cell r="AY71">
            <v>0</v>
          </cell>
          <cell r="BB71">
            <v>96.215821129114417</v>
          </cell>
          <cell r="BC71">
            <v>115.657497496752</v>
          </cell>
          <cell r="BD71">
            <v>46.967952073718763</v>
          </cell>
          <cell r="BE71">
            <v>53.643921616426809</v>
          </cell>
          <cell r="BF71">
            <v>2.0721485956635926</v>
          </cell>
          <cell r="BG71">
            <v>76.295314932674586</v>
          </cell>
          <cell r="BH71">
            <v>390.85265584435018</v>
          </cell>
          <cell r="BI71">
            <v>0</v>
          </cell>
          <cell r="CG71">
            <v>209785.68689362262</v>
          </cell>
          <cell r="CH71">
            <v>0</v>
          </cell>
          <cell r="CJ71">
            <v>20977528.710305043</v>
          </cell>
          <cell r="CK71">
            <v>25474443.719167694</v>
          </cell>
          <cell r="CL71">
            <v>10322544.693685807</v>
          </cell>
          <cell r="CM71">
            <v>11803959.786048252</v>
          </cell>
          <cell r="CN71">
            <v>460316.90905538877</v>
          </cell>
          <cell r="CO71">
            <v>16277872.883088717</v>
          </cell>
          <cell r="CP71">
            <v>85316666.701350898</v>
          </cell>
          <cell r="CQ71">
            <v>0</v>
          </cell>
          <cell r="CT71">
            <v>99.995042659617923</v>
          </cell>
          <cell r="CU71">
            <v>121.43079967169155</v>
          </cell>
          <cell r="CV71">
            <v>49.205190528179962</v>
          </cell>
          <cell r="CW71">
            <v>56.266754709694574</v>
          </cell>
          <cell r="CX71">
            <v>2.1942245720929696</v>
          </cell>
          <cell r="CY71">
            <v>77.59286691156791</v>
          </cell>
          <cell r="CZ71">
            <v>406.68487905284485</v>
          </cell>
          <cell r="DA71">
            <v>0</v>
          </cell>
        </row>
        <row r="73">
          <cell r="G73">
            <v>46302.28325652831</v>
          </cell>
          <cell r="H73">
            <v>0</v>
          </cell>
          <cell r="I73">
            <v>4735841.9799999995</v>
          </cell>
          <cell r="K73">
            <v>3288626.5423521507</v>
          </cell>
          <cell r="M73">
            <v>527689.69000000006</v>
          </cell>
          <cell r="N73">
            <v>3849921.5200000009</v>
          </cell>
          <cell r="AD73">
            <v>35584.629999999997</v>
          </cell>
          <cell r="AP73">
            <v>0</v>
          </cell>
          <cell r="AR73">
            <v>3751750.9762652307</v>
          </cell>
          <cell r="AS73">
            <v>5744173.4822516628</v>
          </cell>
          <cell r="AT73">
            <v>2605261.7238807091</v>
          </cell>
          <cell r="AU73">
            <v>2542456.3879927034</v>
          </cell>
          <cell r="AV73">
            <v>427453.10067362787</v>
          </cell>
          <cell r="AW73">
            <v>3118614.8265927397</v>
          </cell>
          <cell r="AX73">
            <v>18189710.497656673</v>
          </cell>
          <cell r="AY73">
            <v>0</v>
          </cell>
          <cell r="BB73">
            <v>105.43178266193104</v>
          </cell>
          <cell r="BC73">
            <v>161.42288067212343</v>
          </cell>
          <cell r="BD73">
            <v>73.213118244610371</v>
          </cell>
          <cell r="BE73">
            <v>71.448161411055935</v>
          </cell>
          <cell r="BF73">
            <v>12.012295776958419</v>
          </cell>
          <cell r="BG73">
            <v>87.639377635589852</v>
          </cell>
          <cell r="BH73">
            <v>511.167616402269</v>
          </cell>
          <cell r="BI73">
            <v>0</v>
          </cell>
          <cell r="CG73">
            <v>27544.492272785556</v>
          </cell>
          <cell r="CH73">
            <v>0</v>
          </cell>
          <cell r="CJ73">
            <v>3043135.8285748949</v>
          </cell>
          <cell r="CK73">
            <v>4659237.8438696461</v>
          </cell>
          <cell r="CL73">
            <v>2113190.7061295579</v>
          </cell>
          <cell r="CM73">
            <v>2062247.7813257554</v>
          </cell>
          <cell r="CN73">
            <v>337152.89520202595</v>
          </cell>
          <cell r="CO73">
            <v>2459802.0605037492</v>
          </cell>
          <cell r="CP73">
            <v>14674767.11560563</v>
          </cell>
          <cell r="CQ73">
            <v>0</v>
          </cell>
          <cell r="CT73">
            <v>110.48073779822643</v>
          </cell>
          <cell r="CU73">
            <v>169.15315765224886</v>
          </cell>
          <cell r="CV73">
            <v>76.719174388900527</v>
          </cell>
          <cell r="CW73">
            <v>74.869696667572725</v>
          </cell>
          <cell r="CX73">
            <v>12.240301685834266</v>
          </cell>
          <cell r="CY73">
            <v>89.302864476252367</v>
          </cell>
          <cell r="CZ73">
            <v>532.76593266903524</v>
          </cell>
          <cell r="DA73">
            <v>0</v>
          </cell>
        </row>
        <row r="74">
          <cell r="G74">
            <v>14428.385330261139</v>
          </cell>
          <cell r="H74">
            <v>0</v>
          </cell>
          <cell r="I74">
            <v>1205893.5802096187</v>
          </cell>
          <cell r="K74">
            <v>1338619.3533231968</v>
          </cell>
          <cell r="M74">
            <v>47499.069999999992</v>
          </cell>
          <cell r="N74">
            <v>1290208.4899999998</v>
          </cell>
          <cell r="AD74">
            <v>7923</v>
          </cell>
          <cell r="AP74">
            <v>0</v>
          </cell>
          <cell r="AR74">
            <v>682586.44715509552</v>
          </cell>
          <cell r="AS74">
            <v>979371.35420842876</v>
          </cell>
          <cell r="AT74">
            <v>757714.81287685537</v>
          </cell>
          <cell r="AU74">
            <v>631012.24394003698</v>
          </cell>
          <cell r="AV74">
            <v>27492.032324205775</v>
          </cell>
          <cell r="AW74">
            <v>746761.01052177895</v>
          </cell>
          <cell r="AX74">
            <v>3824937.9010264012</v>
          </cell>
          <cell r="AY74">
            <v>0</v>
          </cell>
          <cell r="BB74">
            <v>86.152523937283291</v>
          </cell>
          <cell r="BC74">
            <v>123.61117685326629</v>
          </cell>
          <cell r="BD74">
            <v>95.634836914912952</v>
          </cell>
          <cell r="BE74">
            <v>79.643095284619079</v>
          </cell>
          <cell r="BF74">
            <v>3.4699018457914645</v>
          </cell>
          <cell r="BG74">
            <v>94.252304748425971</v>
          </cell>
          <cell r="BH74">
            <v>482.76383958429903</v>
          </cell>
          <cell r="BI74">
            <v>0</v>
          </cell>
          <cell r="CG74">
            <v>10305.557751483628</v>
          </cell>
          <cell r="CH74">
            <v>0</v>
          </cell>
          <cell r="CJ74">
            <v>930367.48201114032</v>
          </cell>
          <cell r="CK74">
            <v>1334886.2471066636</v>
          </cell>
          <cell r="CL74">
            <v>1032767.6816275911</v>
          </cell>
          <cell r="CM74">
            <v>860071.68023847148</v>
          </cell>
          <cell r="CN74">
            <v>36438.022197111473</v>
          </cell>
          <cell r="CO74">
            <v>989759.28576120897</v>
          </cell>
          <cell r="CP74">
            <v>5184290.3989421874</v>
          </cell>
          <cell r="CQ74">
            <v>0</v>
          </cell>
          <cell r="CT74">
            <v>90.278226996224546</v>
          </cell>
          <cell r="CU74">
            <v>129.5307133584777</v>
          </cell>
          <cell r="CV74">
            <v>100.21463238890782</v>
          </cell>
          <cell r="CW74">
            <v>83.457072482530336</v>
          </cell>
          <cell r="CX74">
            <v>3.5357642037245114</v>
          </cell>
          <cell r="CY74">
            <v>96.041311846388851</v>
          </cell>
          <cell r="CZ74">
            <v>503.0577212762538</v>
          </cell>
          <cell r="DA74">
            <v>0</v>
          </cell>
        </row>
        <row r="75">
          <cell r="G75">
            <v>43045.500921658968</v>
          </cell>
          <cell r="H75">
            <v>0</v>
          </cell>
          <cell r="I75">
            <v>4309009.3399999989</v>
          </cell>
          <cell r="K75">
            <v>2957292.1660186313</v>
          </cell>
          <cell r="M75">
            <v>154314.37999999998</v>
          </cell>
          <cell r="N75">
            <v>3556270.28</v>
          </cell>
          <cell r="AD75">
            <v>38563.299999999996</v>
          </cell>
          <cell r="AP75">
            <v>0</v>
          </cell>
          <cell r="AR75">
            <v>4146718.2879853845</v>
          </cell>
          <cell r="AS75">
            <v>5446357.4644959252</v>
          </cell>
          <cell r="AT75">
            <v>2845911.0993120684</v>
          </cell>
          <cell r="AU75">
            <v>2603037.3841424505</v>
          </cell>
          <cell r="AV75">
            <v>156623.10861137285</v>
          </cell>
          <cell r="AW75">
            <v>3609476.3580415351</v>
          </cell>
          <cell r="AX75">
            <v>18808123.702588737</v>
          </cell>
          <cell r="AY75">
            <v>0</v>
          </cell>
          <cell r="BB75">
            <v>107.53017215812405</v>
          </cell>
          <cell r="BC75">
            <v>141.23162344757648</v>
          </cell>
          <cell r="BD75">
            <v>73.798432688905478</v>
          </cell>
          <cell r="BE75">
            <v>67.500379483665839</v>
          </cell>
          <cell r="BF75">
            <v>4.0614550261874083</v>
          </cell>
          <cell r="BG75">
            <v>93.598741758136242</v>
          </cell>
          <cell r="BH75">
            <v>487.7208045625955</v>
          </cell>
          <cell r="BI75">
            <v>0</v>
          </cell>
          <cell r="CG75">
            <v>37048.480284065081</v>
          </cell>
          <cell r="CH75">
            <v>0</v>
          </cell>
          <cell r="CJ75">
            <v>4285273.758927471</v>
          </cell>
          <cell r="CK75">
            <v>5628338.1468100846</v>
          </cell>
          <cell r="CL75">
            <v>2941002.3317613476</v>
          </cell>
          <cell r="CM75">
            <v>2690013.4084565924</v>
          </cell>
          <cell r="CN75">
            <v>154249.97137128294</v>
          </cell>
          <cell r="CO75">
            <v>3554785.9433355751</v>
          </cell>
          <cell r="CP75">
            <v>19253663.560662355</v>
          </cell>
          <cell r="CQ75">
            <v>0</v>
          </cell>
          <cell r="CT75">
            <v>115.6666542344143</v>
          </cell>
          <cell r="CU75">
            <v>151.91819215404871</v>
          </cell>
          <cell r="CV75">
            <v>79.382536320290086</v>
          </cell>
          <cell r="CW75">
            <v>72.607928525845466</v>
          </cell>
          <cell r="CX75">
            <v>4.1634628516092569</v>
          </cell>
          <cell r="CY75">
            <v>95.949575153411189</v>
          </cell>
          <cell r="CZ75">
            <v>519.68834923961901</v>
          </cell>
          <cell r="DA75">
            <v>0</v>
          </cell>
        </row>
        <row r="76">
          <cell r="G76">
            <v>44025.746774193518</v>
          </cell>
          <cell r="H76">
            <v>0.51612903225806395</v>
          </cell>
          <cell r="I76">
            <v>4947841.0300000021</v>
          </cell>
          <cell r="K76">
            <v>3462788.5307161678</v>
          </cell>
          <cell r="M76">
            <v>124975.68999999999</v>
          </cell>
          <cell r="N76">
            <v>4878367.5399999991</v>
          </cell>
          <cell r="AD76">
            <v>37370.710295327102</v>
          </cell>
          <cell r="AP76">
            <v>0</v>
          </cell>
          <cell r="AR76">
            <v>4330223.7018078472</v>
          </cell>
          <cell r="AS76">
            <v>5522028.1234104391</v>
          </cell>
          <cell r="AT76">
            <v>3030543.8026685179</v>
          </cell>
          <cell r="AU76">
            <v>2961226.2928035171</v>
          </cell>
          <cell r="AV76">
            <v>117311.81227957486</v>
          </cell>
          <cell r="AW76">
            <v>4579211.6617499888</v>
          </cell>
          <cell r="AX76">
            <v>20540545.394719884</v>
          </cell>
          <cell r="AY76">
            <v>0</v>
          </cell>
          <cell r="BB76">
            <v>115.87212733147611</v>
          </cell>
          <cell r="BC76">
            <v>147.76353137983901</v>
          </cell>
          <cell r="BD76">
            <v>81.094091568483307</v>
          </cell>
          <cell r="BE76">
            <v>79.239229583864613</v>
          </cell>
          <cell r="BF76">
            <v>3.1391378797058542</v>
          </cell>
          <cell r="BG76">
            <v>122.5347772510115</v>
          </cell>
          <cell r="BH76">
            <v>549.64289499438041</v>
          </cell>
          <cell r="BI76">
            <v>0</v>
          </cell>
          <cell r="CG76">
            <v>39814.723639028038</v>
          </cell>
          <cell r="CH76">
            <v>0</v>
          </cell>
          <cell r="CJ76">
            <v>4867568.5141525958</v>
          </cell>
          <cell r="CK76">
            <v>6207265.9702444496</v>
          </cell>
          <cell r="CL76">
            <v>3406609.1293322621</v>
          </cell>
          <cell r="CM76">
            <v>3328689.8919594968</v>
          </cell>
          <cell r="CN76">
            <v>127781.06430742022</v>
          </cell>
          <cell r="CO76">
            <v>4987874.0124897202</v>
          </cell>
          <cell r="CP76">
            <v>22925788.582485948</v>
          </cell>
          <cell r="CQ76">
            <v>0</v>
          </cell>
          <cell r="CT76">
            <v>122.25548915731275</v>
          </cell>
          <cell r="CU76">
            <v>155.90378138804488</v>
          </cell>
          <cell r="CV76">
            <v>85.561541509557614</v>
          </cell>
          <cell r="CW76">
            <v>83.604495717171758</v>
          </cell>
          <cell r="CX76">
            <v>3.2093922204740344</v>
          </cell>
          <cell r="CY76">
            <v>125.27712254670531</v>
          </cell>
          <cell r="CZ76">
            <v>575.81182253926636</v>
          </cell>
          <cell r="DA76">
            <v>0</v>
          </cell>
        </row>
        <row r="77">
          <cell r="G77">
            <v>0</v>
          </cell>
          <cell r="H77">
            <v>0</v>
          </cell>
          <cell r="I77">
            <v>0</v>
          </cell>
          <cell r="K77">
            <v>0</v>
          </cell>
          <cell r="M77">
            <v>0</v>
          </cell>
          <cell r="N77">
            <v>0</v>
          </cell>
          <cell r="AD77">
            <v>0</v>
          </cell>
          <cell r="AP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CG77">
            <v>0</v>
          </cell>
          <cell r="CH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CP77">
            <v>0</v>
          </cell>
          <cell r="CQ77">
            <v>0</v>
          </cell>
          <cell r="CT77">
            <v>0</v>
          </cell>
          <cell r="CU77">
            <v>0</v>
          </cell>
          <cell r="CV77">
            <v>0</v>
          </cell>
          <cell r="CW77">
            <v>0</v>
          </cell>
          <cell r="CX77">
            <v>0</v>
          </cell>
          <cell r="CY77">
            <v>0</v>
          </cell>
          <cell r="CZ77">
            <v>0</v>
          </cell>
          <cell r="DA77">
            <v>0</v>
          </cell>
        </row>
        <row r="78">
          <cell r="G78">
            <v>0</v>
          </cell>
          <cell r="H78">
            <v>0</v>
          </cell>
          <cell r="I78">
            <v>0</v>
          </cell>
          <cell r="K78">
            <v>0</v>
          </cell>
          <cell r="M78">
            <v>0</v>
          </cell>
          <cell r="N78">
            <v>0</v>
          </cell>
          <cell r="AD78">
            <v>0</v>
          </cell>
          <cell r="AP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CG78">
            <v>0</v>
          </cell>
          <cell r="CH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CP78">
            <v>0</v>
          </cell>
          <cell r="CQ78">
            <v>0</v>
          </cell>
          <cell r="CT78">
            <v>0</v>
          </cell>
          <cell r="CU78">
            <v>0</v>
          </cell>
          <cell r="CV78">
            <v>0</v>
          </cell>
          <cell r="CW78">
            <v>0</v>
          </cell>
          <cell r="CX78">
            <v>0</v>
          </cell>
          <cell r="CY78">
            <v>0</v>
          </cell>
          <cell r="CZ78">
            <v>0</v>
          </cell>
          <cell r="DA78">
            <v>0</v>
          </cell>
        </row>
        <row r="79">
          <cell r="G79">
            <v>147801.91628264193</v>
          </cell>
          <cell r="H79">
            <v>0.51612903225806395</v>
          </cell>
          <cell r="I79">
            <v>15198585.930209618</v>
          </cell>
          <cell r="K79">
            <v>11047326.592410147</v>
          </cell>
          <cell r="M79">
            <v>854478.83</v>
          </cell>
          <cell r="N79">
            <v>13574767.83</v>
          </cell>
          <cell r="AD79">
            <v>119441.64029532709</v>
          </cell>
          <cell r="AP79">
            <v>0</v>
          </cell>
          <cell r="AR79">
            <v>12911279.413213557</v>
          </cell>
          <cell r="AS79">
            <v>17691930.424366456</v>
          </cell>
          <cell r="AT79">
            <v>9239431.4387381505</v>
          </cell>
          <cell r="AU79">
            <v>8737732.3088787068</v>
          </cell>
          <cell r="AV79">
            <v>728880.05388878146</v>
          </cell>
          <cell r="AW79">
            <v>12054063.856906042</v>
          </cell>
          <cell r="AX79">
            <v>61363317.495991692</v>
          </cell>
          <cell r="AY79">
            <v>0</v>
          </cell>
          <cell r="BB79">
            <v>108.09697004570259</v>
          </cell>
          <cell r="BC79">
            <v>148.1219646734759</v>
          </cell>
          <cell r="BD79">
            <v>77.355195523881505</v>
          </cell>
          <cell r="BE79">
            <v>73.154825128607627</v>
          </cell>
          <cell r="BF79">
            <v>6.1023948774194574</v>
          </cell>
          <cell r="BG79">
            <v>100.92011317913584</v>
          </cell>
          <cell r="BH79">
            <v>513.75146342822291</v>
          </cell>
          <cell r="BI79">
            <v>0</v>
          </cell>
          <cell r="CG79">
            <v>114713.2539473623</v>
          </cell>
          <cell r="CH79">
            <v>0</v>
          </cell>
          <cell r="CJ79">
            <v>13126345.583666101</v>
          </cell>
          <cell r="CK79">
            <v>17829728.208030842</v>
          </cell>
          <cell r="CL79">
            <v>9493569.8488507587</v>
          </cell>
          <cell r="CM79">
            <v>8941022.7619803175</v>
          </cell>
          <cell r="CN79">
            <v>655621.95307784062</v>
          </cell>
          <cell r="CO79">
            <v>11992221.302090254</v>
          </cell>
          <cell r="CP79">
            <v>62038509.657696113</v>
          </cell>
          <cell r="CQ79">
            <v>0</v>
          </cell>
          <cell r="CT79">
            <v>114.42745395130451</v>
          </cell>
          <cell r="CU79">
            <v>155.42866752094966</v>
          </cell>
          <cell r="CV79">
            <v>82.75913656156078</v>
          </cell>
          <cell r="CW79">
            <v>77.942368944420537</v>
          </cell>
          <cell r="CX79">
            <v>5.7153112697742969</v>
          </cell>
          <cell r="CY79">
            <v>104.54085198902163</v>
          </cell>
          <cell r="CZ79">
            <v>540.81379023703141</v>
          </cell>
          <cell r="DA79">
            <v>0</v>
          </cell>
        </row>
        <row r="81">
          <cell r="G81">
            <v>35734.143855606751</v>
          </cell>
          <cell r="H81">
            <v>0</v>
          </cell>
          <cell r="I81">
            <v>2846898.4078220553</v>
          </cell>
          <cell r="K81">
            <v>2233973.9410216599</v>
          </cell>
          <cell r="M81">
            <v>79965.599999999991</v>
          </cell>
          <cell r="N81">
            <v>2936796.0399999996</v>
          </cell>
          <cell r="AD81">
            <v>25682</v>
          </cell>
          <cell r="AP81">
            <v>0</v>
          </cell>
          <cell r="AR81">
            <v>2231000.9592458061</v>
          </cell>
          <cell r="AS81">
            <v>3556858.5593507509</v>
          </cell>
          <cell r="AT81">
            <v>1750676.4525406209</v>
          </cell>
          <cell r="AU81">
            <v>1991496.7774259229</v>
          </cell>
          <cell r="AV81">
            <v>56393.235325337322</v>
          </cell>
          <cell r="AW81">
            <v>2071083.4432085636</v>
          </cell>
          <cell r="AX81">
            <v>11657509.427097002</v>
          </cell>
          <cell r="AY81">
            <v>0</v>
          </cell>
          <cell r="BB81">
            <v>86.870218800942538</v>
          </cell>
          <cell r="BC81">
            <v>138.4961669399093</v>
          </cell>
          <cell r="BD81">
            <v>68.167450063882129</v>
          </cell>
          <cell r="BE81">
            <v>77.544458275287084</v>
          </cell>
          <cell r="BF81">
            <v>2.1958272457494479</v>
          </cell>
          <cell r="BG81">
            <v>80.643386154059797</v>
          </cell>
          <cell r="BH81">
            <v>453.91750747983031</v>
          </cell>
          <cell r="BI81">
            <v>0</v>
          </cell>
          <cell r="CG81">
            <v>29061.557260490896</v>
          </cell>
          <cell r="CH81">
            <v>0</v>
          </cell>
          <cell r="CJ81">
            <v>2510988.697884514</v>
          </cell>
          <cell r="CK81">
            <v>4003239.7142145326</v>
          </cell>
          <cell r="CL81">
            <v>1970384.086014963</v>
          </cell>
          <cell r="CM81">
            <v>2241427.0506097828</v>
          </cell>
          <cell r="CN81">
            <v>60782.712229972778</v>
          </cell>
          <cell r="CO81">
            <v>2232290.2420221143</v>
          </cell>
          <cell r="CP81">
            <v>13019112.502975879</v>
          </cell>
          <cell r="CQ81">
            <v>0</v>
          </cell>
          <cell r="CT81">
            <v>86.402413861634173</v>
          </cell>
          <cell r="CU81">
            <v>137.75035103356026</v>
          </cell>
          <cell r="CV81">
            <v>67.800361431205701</v>
          </cell>
          <cell r="CW81">
            <v>77.126873502301834</v>
          </cell>
          <cell r="CX81">
            <v>2.0915160080773338</v>
          </cell>
          <cell r="CY81">
            <v>76.812478492228166</v>
          </cell>
          <cell r="CZ81">
            <v>447.98399432900749</v>
          </cell>
          <cell r="DA81">
            <v>0</v>
          </cell>
        </row>
        <row r="82">
          <cell r="G82">
            <v>100944.36298003061</v>
          </cell>
          <cell r="H82">
            <v>0</v>
          </cell>
          <cell r="I82">
            <v>9761443.1449706536</v>
          </cell>
          <cell r="K82">
            <v>6536999.6494535934</v>
          </cell>
          <cell r="M82">
            <v>222744.58000000005</v>
          </cell>
          <cell r="N82">
            <v>9443417.7699999996</v>
          </cell>
          <cell r="AD82">
            <v>93732.913</v>
          </cell>
          <cell r="AP82">
            <v>0</v>
          </cell>
          <cell r="AR82">
            <v>10208030.147823744</v>
          </cell>
          <cell r="AS82">
            <v>12835779.932115456</v>
          </cell>
          <cell r="AT82">
            <v>6836068.0390088102</v>
          </cell>
          <cell r="AU82">
            <v>7732317.1163316676</v>
          </cell>
          <cell r="AV82">
            <v>230758.55569771284</v>
          </cell>
          <cell r="AW82">
            <v>9783176.0730398726</v>
          </cell>
          <cell r="AX82">
            <v>47626129.864017263</v>
          </cell>
          <cell r="AY82">
            <v>0</v>
          </cell>
          <cell r="BB82">
            <v>108.90550417251775</v>
          </cell>
          <cell r="BC82">
            <v>136.9399447994906</v>
          </cell>
          <cell r="BD82">
            <v>72.931351648153836</v>
          </cell>
          <cell r="BE82">
            <v>82.493084540450241</v>
          </cell>
          <cell r="BF82">
            <v>2.4618732984188045</v>
          </cell>
          <cell r="BG82">
            <v>104.37290125657219</v>
          </cell>
          <cell r="BH82">
            <v>508.10465971560347</v>
          </cell>
          <cell r="BI82">
            <v>0</v>
          </cell>
          <cell r="CG82">
            <v>109436.60790864189</v>
          </cell>
          <cell r="CH82">
            <v>0</v>
          </cell>
          <cell r="CJ82">
            <v>12360296.171259077</v>
          </cell>
          <cell r="CK82">
            <v>15542081.993544495</v>
          </cell>
          <cell r="CL82">
            <v>8277387.9372839499</v>
          </cell>
          <cell r="CM82">
            <v>9362602.6044144053</v>
          </cell>
          <cell r="CN82">
            <v>270817.0036376763</v>
          </cell>
          <cell r="CO82">
            <v>11481482.981853863</v>
          </cell>
          <cell r="CP82">
            <v>57294668.691993468</v>
          </cell>
          <cell r="CQ82">
            <v>0</v>
          </cell>
          <cell r="CT82">
            <v>112.94480345715303</v>
          </cell>
          <cell r="CU82">
            <v>142.019039977181</v>
          </cell>
          <cell r="CV82">
            <v>75.636371553054218</v>
          </cell>
          <cell r="CW82">
            <v>85.552748603377239</v>
          </cell>
          <cell r="CX82">
            <v>2.4746472758343843</v>
          </cell>
          <cell r="CY82">
            <v>104.9144632794051</v>
          </cell>
          <cell r="CZ82">
            <v>523.54207414600501</v>
          </cell>
          <cell r="DA82">
            <v>0</v>
          </cell>
        </row>
        <row r="83">
          <cell r="G83">
            <v>185052.71920123341</v>
          </cell>
          <cell r="H83">
            <v>0</v>
          </cell>
          <cell r="I83">
            <v>15750687.660449846</v>
          </cell>
          <cell r="K83">
            <v>12085749.783024581</v>
          </cell>
          <cell r="M83">
            <v>657997.61999999988</v>
          </cell>
          <cell r="N83">
            <v>15040550.41</v>
          </cell>
          <cell r="AD83">
            <v>127338.83</v>
          </cell>
          <cell r="AP83">
            <v>0</v>
          </cell>
          <cell r="AR83">
            <v>13287009.425671369</v>
          </cell>
          <cell r="AS83">
            <v>16746316.97140572</v>
          </cell>
          <cell r="AT83">
            <v>10195330.816354146</v>
          </cell>
          <cell r="AU83">
            <v>9451397.6989891417</v>
          </cell>
          <cell r="AV83">
            <v>585665.61699004471</v>
          </cell>
          <cell r="AW83">
            <v>13387180.998834802</v>
          </cell>
          <cell r="AX83">
            <v>63652901.528245226</v>
          </cell>
          <cell r="AY83">
            <v>0</v>
          </cell>
          <cell r="BB83">
            <v>104.34373730048696</v>
          </cell>
          <cell r="BC83">
            <v>131.50990135063844</v>
          </cell>
          <cell r="BD83">
            <v>80.064586869175301</v>
          </cell>
          <cell r="BE83">
            <v>74.222432379731629</v>
          </cell>
          <cell r="BF83">
            <v>4.5992696571033731</v>
          </cell>
          <cell r="BG83">
            <v>105.13039108993543</v>
          </cell>
          <cell r="BH83">
            <v>499.87031864707114</v>
          </cell>
          <cell r="BI83">
            <v>0</v>
          </cell>
          <cell r="CG83">
            <v>115789.90894193713</v>
          </cell>
          <cell r="CH83">
            <v>0</v>
          </cell>
          <cell r="CJ83">
            <v>12305729.391619559</v>
          </cell>
          <cell r="CK83">
            <v>15509558.122104831</v>
          </cell>
          <cell r="CL83">
            <v>9442379.2491405215</v>
          </cell>
          <cell r="CM83">
            <v>8753387.517858211</v>
          </cell>
          <cell r="CN83">
            <v>538583.91159813094</v>
          </cell>
          <cell r="CO83">
            <v>12310984.456762435</v>
          </cell>
          <cell r="CP83">
            <v>58860622.649083689</v>
          </cell>
          <cell r="CQ83">
            <v>0</v>
          </cell>
          <cell r="CT83">
            <v>106.276354339222</v>
          </cell>
          <cell r="CU83">
            <v>133.94568027410835</v>
          </cell>
          <cell r="CV83">
            <v>81.547514247337432</v>
          </cell>
          <cell r="CW83">
            <v>75.597153481203605</v>
          </cell>
          <cell r="CX83">
            <v>4.6513890244805696</v>
          </cell>
          <cell r="CY83">
            <v>106.32173882212638</v>
          </cell>
          <cell r="CZ83">
            <v>508.33983018847835</v>
          </cell>
          <cell r="DA83">
            <v>0</v>
          </cell>
        </row>
        <row r="84">
          <cell r="G84">
            <v>321731.22603687074</v>
          </cell>
          <cell r="H84">
            <v>0</v>
          </cell>
          <cell r="I84">
            <v>28359029.213242553</v>
          </cell>
          <cell r="K84">
            <v>20856723.373499833</v>
          </cell>
          <cell r="M84">
            <v>960707.79999999993</v>
          </cell>
          <cell r="N84">
            <v>27420764.219999999</v>
          </cell>
          <cell r="AD84">
            <v>246753.74300000002</v>
          </cell>
          <cell r="AP84">
            <v>0</v>
          </cell>
          <cell r="AR84">
            <v>25726040.532740921</v>
          </cell>
          <cell r="AS84">
            <v>33138955.462871928</v>
          </cell>
          <cell r="AT84">
            <v>18782075.307903577</v>
          </cell>
          <cell r="AU84">
            <v>19175211.592746735</v>
          </cell>
          <cell r="AV84">
            <v>872817.40801309492</v>
          </cell>
          <cell r="AW84">
            <v>25241440.515083238</v>
          </cell>
          <cell r="AX84">
            <v>122936540.81935948</v>
          </cell>
          <cell r="AY84">
            <v>0</v>
          </cell>
          <cell r="BB84">
            <v>104.25795459054463</v>
          </cell>
          <cell r="BC84">
            <v>134.29970731131695</v>
          </cell>
          <cell r="BD84">
            <v>76.116678432325031</v>
          </cell>
          <cell r="BE84">
            <v>77.709911750950553</v>
          </cell>
          <cell r="BF84">
            <v>3.537200276686765</v>
          </cell>
          <cell r="BG84">
            <v>102.29405320543907</v>
          </cell>
          <cell r="BH84">
            <v>498.21550556726294</v>
          </cell>
          <cell r="BI84">
            <v>0</v>
          </cell>
          <cell r="CG84">
            <v>254288.0741110699</v>
          </cell>
          <cell r="CH84">
            <v>0</v>
          </cell>
          <cell r="CJ84">
            <v>27177014.26076315</v>
          </cell>
          <cell r="CK84">
            <v>35054879.829863861</v>
          </cell>
          <cell r="CL84">
            <v>19690151.272439435</v>
          </cell>
          <cell r="CM84">
            <v>20357417.1728824</v>
          </cell>
          <cell r="CN84">
            <v>870183.62746578001</v>
          </cell>
          <cell r="CO84">
            <v>26024757.68063841</v>
          </cell>
          <cell r="CP84">
            <v>129174403.84405303</v>
          </cell>
          <cell r="CQ84">
            <v>0</v>
          </cell>
          <cell r="CT84">
            <v>106.87490695648025</v>
          </cell>
          <cell r="CU84">
            <v>137.85498967030722</v>
          </cell>
          <cell r="CV84">
            <v>77.432460571623267</v>
          </cell>
          <cell r="CW84">
            <v>80.056515603600545</v>
          </cell>
          <cell r="CX84">
            <v>3.4220386878454021</v>
          </cell>
          <cell r="CY84">
            <v>102.34360290632866</v>
          </cell>
          <cell r="CZ84">
            <v>507.98451439618532</v>
          </cell>
          <cell r="DA84">
            <v>0</v>
          </cell>
        </row>
        <row r="86">
          <cell r="G86">
            <v>67510.999999999869</v>
          </cell>
          <cell r="H86">
            <v>27</v>
          </cell>
          <cell r="I86">
            <v>22948529.970796842</v>
          </cell>
          <cell r="K86">
            <v>7914191.2323391223</v>
          </cell>
          <cell r="M86">
            <v>46081.71</v>
          </cell>
          <cell r="N86">
            <v>11020790.000000004</v>
          </cell>
          <cell r="AD86">
            <v>75802</v>
          </cell>
          <cell r="AP86">
            <v>0</v>
          </cell>
          <cell r="AR86">
            <v>27225648.197490878</v>
          </cell>
          <cell r="AS86">
            <v>12963080.581538828</v>
          </cell>
          <cell r="AT86">
            <v>9389228.2657550108</v>
          </cell>
          <cell r="AU86">
            <v>12083974.270191194</v>
          </cell>
          <cell r="AV86">
            <v>54216.713030553139</v>
          </cell>
          <cell r="AW86">
            <v>12966337.594676716</v>
          </cell>
          <cell r="AX86">
            <v>74682485.622683182</v>
          </cell>
          <cell r="AY86">
            <v>0</v>
          </cell>
          <cell r="BB86">
            <v>359.16794012678923</v>
          </cell>
          <cell r="BC86">
            <v>171.01238201549864</v>
          </cell>
          <cell r="BD86">
            <v>123.8651785672543</v>
          </cell>
          <cell r="BE86">
            <v>159.41497942259036</v>
          </cell>
          <cell r="BF86">
            <v>0.71524119456680746</v>
          </cell>
          <cell r="BG86">
            <v>171.05534939284868</v>
          </cell>
          <cell r="BH86">
            <v>985.23107071954803</v>
          </cell>
          <cell r="BI86">
            <v>0</v>
          </cell>
          <cell r="CG86">
            <v>85962</v>
          </cell>
          <cell r="CH86">
            <v>0</v>
          </cell>
          <cell r="CJ86">
            <v>30920701.649968877</v>
          </cell>
          <cell r="CK86">
            <v>14722424.392569927</v>
          </cell>
          <cell r="CL86">
            <v>10663530.3528098</v>
          </cell>
          <cell r="CM86">
            <v>13724006.144651409</v>
          </cell>
          <cell r="CN86">
            <v>47401.99294524025</v>
          </cell>
          <cell r="CO86">
            <v>11336545.667054772</v>
          </cell>
          <cell r="CP86">
            <v>81414610.200000033</v>
          </cell>
          <cell r="CQ86">
            <v>0</v>
          </cell>
          <cell r="CT86">
            <v>359.70198052591701</v>
          </cell>
          <cell r="CU86">
            <v>171.26665727379455</v>
          </cell>
          <cell r="CV86">
            <v>124.04935149030734</v>
          </cell>
          <cell r="CW86">
            <v>159.65201070998125</v>
          </cell>
          <cell r="CX86">
            <v>0.551429619427657</v>
          </cell>
          <cell r="CY86">
            <v>131.87857038057248</v>
          </cell>
          <cell r="CZ86">
            <v>947.10000000000036</v>
          </cell>
          <cell r="DA86">
            <v>0</v>
          </cell>
        </row>
        <row r="87">
          <cell r="G87">
            <v>194860.63325652858</v>
          </cell>
          <cell r="H87">
            <v>549.8061443932412</v>
          </cell>
          <cell r="I87">
            <v>5574184.8714506673</v>
          </cell>
          <cell r="K87">
            <v>5613390.3927567359</v>
          </cell>
          <cell r="M87">
            <v>232.61</v>
          </cell>
          <cell r="N87">
            <v>3498507.29</v>
          </cell>
          <cell r="AD87">
            <v>98442.599999999991</v>
          </cell>
          <cell r="AP87">
            <v>0</v>
          </cell>
          <cell r="AR87">
            <v>2694304.7203787612</v>
          </cell>
          <cell r="AS87">
            <v>3849002.2559310026</v>
          </cell>
          <cell r="AT87">
            <v>2713254.8670918467</v>
          </cell>
          <cell r="AU87">
            <v>3401655.199770242</v>
          </cell>
          <cell r="AV87">
            <v>121.83405190165601</v>
          </cell>
          <cell r="AW87">
            <v>1832411.8427762431</v>
          </cell>
          <cell r="AX87">
            <v>14490750.719999997</v>
          </cell>
          <cell r="AY87">
            <v>0</v>
          </cell>
          <cell r="BB87">
            <v>27.369296629495373</v>
          </cell>
          <cell r="BC87">
            <v>39.098949600386447</v>
          </cell>
          <cell r="BD87">
            <v>27.561796083116931</v>
          </cell>
          <cell r="BE87">
            <v>34.55470700459194</v>
          </cell>
          <cell r="BF87">
            <v>1.2376151371627326E-3</v>
          </cell>
          <cell r="BG87">
            <v>18.614013067272129</v>
          </cell>
          <cell r="BH87">
            <v>147.19999999999999</v>
          </cell>
          <cell r="BI87">
            <v>0</v>
          </cell>
          <cell r="CG87">
            <v>102875.83119999999</v>
          </cell>
          <cell r="CH87">
            <v>0</v>
          </cell>
          <cell r="CJ87">
            <v>2928264.7057234426</v>
          </cell>
          <cell r="CK87">
            <v>4183230.4167541298</v>
          </cell>
          <cell r="CL87">
            <v>2948860.3886721809</v>
          </cell>
          <cell r="CM87">
            <v>3697037.9731686516</v>
          </cell>
          <cell r="CN87">
            <v>142.59916825427629</v>
          </cell>
          <cell r="CO87">
            <v>2144723.9142148755</v>
          </cell>
          <cell r="CP87">
            <v>15902259.997701535</v>
          </cell>
          <cell r="CQ87">
            <v>0</v>
          </cell>
          <cell r="CT87">
            <v>28.464068494675189</v>
          </cell>
          <cell r="CU87">
            <v>40.662907584401907</v>
          </cell>
          <cell r="CV87">
            <v>28.664267926441614</v>
          </cell>
          <cell r="CW87">
            <v>35.936895284775616</v>
          </cell>
          <cell r="CX87">
            <v>1.3861289536222607E-3</v>
          </cell>
          <cell r="CY87">
            <v>20.847694635344787</v>
          </cell>
          <cell r="CZ87">
            <v>154.57722005459274</v>
          </cell>
          <cell r="DA87">
            <v>0</v>
          </cell>
        </row>
        <row r="88">
          <cell r="G88">
            <v>516842.05967741966</v>
          </cell>
          <cell r="H88">
            <v>0.53333333333333299</v>
          </cell>
          <cell r="I88">
            <v>15067240.529555136</v>
          </cell>
          <cell r="K88">
            <v>17074075.93813793</v>
          </cell>
          <cell r="M88">
            <v>0</v>
          </cell>
          <cell r="N88">
            <v>0</v>
          </cell>
          <cell r="AD88">
            <v>512324</v>
          </cell>
          <cell r="AP88">
            <v>0</v>
          </cell>
          <cell r="AR88">
            <v>15695948.722048372</v>
          </cell>
          <cell r="AS88">
            <v>25247921.500810001</v>
          </cell>
          <cell r="AT88">
            <v>17786523.011674881</v>
          </cell>
          <cell r="AU88">
            <v>21760830.405466784</v>
          </cell>
          <cell r="AV88">
            <v>0</v>
          </cell>
          <cell r="AW88">
            <v>0</v>
          </cell>
          <cell r="AX88">
            <v>80491223.64000003</v>
          </cell>
          <cell r="AY88">
            <v>0</v>
          </cell>
          <cell r="BB88">
            <v>30.63676252146761</v>
          </cell>
          <cell r="BC88">
            <v>49.281160946608011</v>
          </cell>
          <cell r="BD88">
            <v>34.717333194765189</v>
          </cell>
          <cell r="BE88">
            <v>42.474743337159268</v>
          </cell>
          <cell r="BF88">
            <v>0</v>
          </cell>
          <cell r="BG88">
            <v>0</v>
          </cell>
          <cell r="BH88">
            <v>157.11000000000007</v>
          </cell>
          <cell r="BI88">
            <v>0</v>
          </cell>
          <cell r="CG88">
            <v>519138</v>
          </cell>
          <cell r="CH88">
            <v>0</v>
          </cell>
          <cell r="CJ88">
            <v>16505306.390987322</v>
          </cell>
          <cell r="CK88">
            <v>26549824.256311763</v>
          </cell>
          <cell r="CL88">
            <v>18703680.620825093</v>
          </cell>
          <cell r="CM88">
            <v>22882922.181060072</v>
          </cell>
          <cell r="CN88">
            <v>0</v>
          </cell>
          <cell r="CO88">
            <v>0</v>
          </cell>
          <cell r="CP88">
            <v>84641733.449184254</v>
          </cell>
          <cell r="CQ88">
            <v>0</v>
          </cell>
          <cell r="CT88">
            <v>31.7936779642163</v>
          </cell>
          <cell r="CU88">
            <v>51.142132258304656</v>
          </cell>
          <cell r="CV88">
            <v>36.028340481384703</v>
          </cell>
          <cell r="CW88">
            <v>44.078688481791104</v>
          </cell>
          <cell r="CX88">
            <v>0</v>
          </cell>
          <cell r="CY88">
            <v>0</v>
          </cell>
          <cell r="CZ88">
            <v>163.04283918569678</v>
          </cell>
          <cell r="DA88">
            <v>0</v>
          </cell>
        </row>
        <row r="89">
          <cell r="G89">
            <v>17157.999999999935</v>
          </cell>
          <cell r="H89">
            <v>0</v>
          </cell>
          <cell r="I89">
            <v>2866978.8025122313</v>
          </cell>
          <cell r="K89">
            <v>1680445.2174934081</v>
          </cell>
          <cell r="M89">
            <v>29137.269999999997</v>
          </cell>
          <cell r="N89">
            <v>3404020.1800000006</v>
          </cell>
          <cell r="AD89">
            <v>19614</v>
          </cell>
          <cell r="AP89">
            <v>0</v>
          </cell>
          <cell r="AR89">
            <v>3537053.9402845548</v>
          </cell>
          <cell r="AS89">
            <v>3996795.3158387523</v>
          </cell>
          <cell r="AT89">
            <v>2073201.7176963543</v>
          </cell>
          <cell r="AU89">
            <v>2121336.6473379042</v>
          </cell>
          <cell r="AV89">
            <v>35498.211561688033</v>
          </cell>
          <cell r="AW89">
            <v>4147149.9735526158</v>
          </cell>
          <cell r="AX89">
            <v>15911035.80627187</v>
          </cell>
          <cell r="AY89">
            <v>0</v>
          </cell>
          <cell r="BB89">
            <v>180.3331263528375</v>
          </cell>
          <cell r="BC89">
            <v>203.77257651874947</v>
          </cell>
          <cell r="BD89">
            <v>105.70009777181372</v>
          </cell>
          <cell r="BE89">
            <v>108.15420859273499</v>
          </cell>
          <cell r="BF89">
            <v>1.8098404997291748</v>
          </cell>
          <cell r="BG89">
            <v>211.43825703847332</v>
          </cell>
          <cell r="BH89">
            <v>811.20810677433826</v>
          </cell>
          <cell r="BI89">
            <v>0</v>
          </cell>
          <cell r="CG89">
            <v>21852</v>
          </cell>
          <cell r="CH89">
            <v>0</v>
          </cell>
          <cell r="CJ89">
            <v>4178938.8363727322</v>
          </cell>
          <cell r="CK89">
            <v>4722111.5222934615</v>
          </cell>
          <cell r="CL89">
            <v>2449434.8460569293</v>
          </cell>
          <cell r="CM89">
            <v>2506305.0352768763</v>
          </cell>
          <cell r="CN89">
            <v>31270.12787875026</v>
          </cell>
          <cell r="CO89">
            <v>3653195.5921212425</v>
          </cell>
          <cell r="CP89">
            <v>17541255.95999999</v>
          </cell>
          <cell r="CQ89">
            <v>0</v>
          </cell>
          <cell r="CT89">
            <v>191.23827733721089</v>
          </cell>
          <cell r="CU89">
            <v>216.09516393435206</v>
          </cell>
          <cell r="CV89">
            <v>112.09202114483476</v>
          </cell>
          <cell r="CW89">
            <v>114.69453758360224</v>
          </cell>
          <cell r="CX89">
            <v>1.4309961504095854</v>
          </cell>
          <cell r="CY89">
            <v>167.17900384959009</v>
          </cell>
          <cell r="CZ89">
            <v>802.72999999999956</v>
          </cell>
          <cell r="DA89">
            <v>0</v>
          </cell>
        </row>
        <row r="90">
          <cell r="G90">
            <v>848.36666666666667</v>
          </cell>
          <cell r="H90">
            <v>0</v>
          </cell>
          <cell r="I90">
            <v>24957.50057401618</v>
          </cell>
          <cell r="K90">
            <v>16126.25207143312</v>
          </cell>
          <cell r="M90">
            <v>0</v>
          </cell>
          <cell r="N90">
            <v>317005.8</v>
          </cell>
          <cell r="AD90">
            <v>811.95</v>
          </cell>
          <cell r="AP90">
            <v>0</v>
          </cell>
          <cell r="AR90">
            <v>18097.695510969501</v>
          </cell>
          <cell r="AS90">
            <v>36119.12477913429</v>
          </cell>
          <cell r="AT90">
            <v>11693.799178984591</v>
          </cell>
          <cell r="AU90">
            <v>25071.239362063126</v>
          </cell>
          <cell r="AV90">
            <v>0</v>
          </cell>
          <cell r="AW90">
            <v>254145.60816884844</v>
          </cell>
          <cell r="AX90">
            <v>345127.46699999995</v>
          </cell>
          <cell r="AY90">
            <v>0</v>
          </cell>
          <cell r="BB90">
            <v>22.289174839546153</v>
          </cell>
          <cell r="BC90">
            <v>44.48441995090127</v>
          </cell>
          <cell r="BD90">
            <v>14.402117345876704</v>
          </cell>
          <cell r="BE90">
            <v>30.877811887509235</v>
          </cell>
          <cell r="BF90">
            <v>0</v>
          </cell>
          <cell r="BG90">
            <v>313.00647597616654</v>
          </cell>
          <cell r="BH90">
            <v>425.05999999999989</v>
          </cell>
          <cell r="BI90">
            <v>0</v>
          </cell>
          <cell r="CG90">
            <v>700.76250000000005</v>
          </cell>
          <cell r="CH90">
            <v>0</v>
          </cell>
          <cell r="CJ90">
            <v>16244.194598837363</v>
          </cell>
          <cell r="CK90">
            <v>32419.933869277193</v>
          </cell>
          <cell r="CL90">
            <v>10496.162306853523</v>
          </cell>
          <cell r="CM90">
            <v>22503.533158933518</v>
          </cell>
          <cell r="CN90">
            <v>0</v>
          </cell>
          <cell r="CO90">
            <v>245664.38469579825</v>
          </cell>
          <cell r="CP90">
            <v>327328.20862969983</v>
          </cell>
          <cell r="CQ90">
            <v>0</v>
          </cell>
          <cell r="CT90">
            <v>23.180741833128003</v>
          </cell>
          <cell r="CU90">
            <v>46.263796748937324</v>
          </cell>
          <cell r="CV90">
            <v>14.978202039711775</v>
          </cell>
          <cell r="CW90">
            <v>32.112924363009604</v>
          </cell>
          <cell r="CX90">
            <v>0</v>
          </cell>
          <cell r="CY90">
            <v>350.56725309330653</v>
          </cell>
          <cell r="CZ90">
            <v>467.10291807809324</v>
          </cell>
          <cell r="DA90">
            <v>0</v>
          </cell>
        </row>
        <row r="91">
          <cell r="G91">
            <v>41172.850307219654</v>
          </cell>
          <cell r="H91">
            <v>0</v>
          </cell>
          <cell r="I91">
            <v>1086310.5187383152</v>
          </cell>
          <cell r="K91">
            <v>951045.37977843732</v>
          </cell>
          <cell r="M91">
            <v>0</v>
          </cell>
          <cell r="N91">
            <v>0</v>
          </cell>
          <cell r="AD91">
            <v>39845</v>
          </cell>
          <cell r="AP91">
            <v>0</v>
          </cell>
          <cell r="AR91">
            <v>1101448.3522637107</v>
          </cell>
          <cell r="AS91">
            <v>2994192.8373124502</v>
          </cell>
          <cell r="AT91">
            <v>964298.28158307367</v>
          </cell>
          <cell r="AU91">
            <v>1808541.6288407664</v>
          </cell>
          <cell r="AV91">
            <v>0</v>
          </cell>
          <cell r="AW91">
            <v>0</v>
          </cell>
          <cell r="AX91">
            <v>6868481.1000000015</v>
          </cell>
          <cell r="AY91">
            <v>0</v>
          </cell>
          <cell r="BB91">
            <v>27.643326697545756</v>
          </cell>
          <cell r="BC91">
            <v>75.146011728258259</v>
          </cell>
          <cell r="BD91">
            <v>24.201236832302012</v>
          </cell>
          <cell r="BE91">
            <v>45.389424741893997</v>
          </cell>
          <cell r="BF91">
            <v>0</v>
          </cell>
          <cell r="BG91">
            <v>0</v>
          </cell>
          <cell r="BH91">
            <v>172.38000000000002</v>
          </cell>
          <cell r="BI91">
            <v>0</v>
          </cell>
          <cell r="CG91">
            <v>39036</v>
          </cell>
          <cell r="CH91">
            <v>0</v>
          </cell>
          <cell r="CJ91">
            <v>1119833.6577927219</v>
          </cell>
          <cell r="CK91">
            <v>3044171.7128662867</v>
          </cell>
          <cell r="CL91">
            <v>980394.28689423378</v>
          </cell>
          <cell r="CM91">
            <v>1838729.69016914</v>
          </cell>
          <cell r="CN91">
            <v>0</v>
          </cell>
          <cell r="CO91">
            <v>0</v>
          </cell>
          <cell r="CP91">
            <v>6983129.3477223823</v>
          </cell>
          <cell r="CQ91">
            <v>0</v>
          </cell>
          <cell r="CT91">
            <v>28.687203038034681</v>
          </cell>
          <cell r="CU91">
            <v>77.983699991451147</v>
          </cell>
          <cell r="CV91">
            <v>25.115131849939385</v>
          </cell>
          <cell r="CW91">
            <v>47.103435038660209</v>
          </cell>
          <cell r="CX91">
            <v>0</v>
          </cell>
          <cell r="CY91">
            <v>0</v>
          </cell>
          <cell r="CZ91">
            <v>178.88946991808541</v>
          </cell>
          <cell r="DA91">
            <v>0</v>
          </cell>
        </row>
        <row r="92">
          <cell r="G92">
            <v>69439.999999999796</v>
          </cell>
          <cell r="H92">
            <v>0</v>
          </cell>
          <cell r="I92">
            <v>13768530.165411912</v>
          </cell>
          <cell r="K92">
            <v>6551236.9843480354</v>
          </cell>
          <cell r="M92">
            <v>29088.300000000003</v>
          </cell>
          <cell r="N92">
            <v>10370414.430000003</v>
          </cell>
          <cell r="AD92">
            <v>93961</v>
          </cell>
          <cell r="AP92">
            <v>0</v>
          </cell>
          <cell r="AR92">
            <v>19565460.828329712</v>
          </cell>
          <cell r="AS92">
            <v>15977179.717983939</v>
          </cell>
          <cell r="AT92">
            <v>9309488.3080812618</v>
          </cell>
          <cell r="AU92">
            <v>10210815.204801375</v>
          </cell>
          <cell r="AV92">
            <v>40936.749216247561</v>
          </cell>
          <cell r="AW92">
            <v>14594563.958342873</v>
          </cell>
          <cell r="AX92">
            <v>69698444.766755402</v>
          </cell>
          <cell r="AY92">
            <v>0</v>
          </cell>
          <cell r="BB92">
            <v>208.2295934305692</v>
          </cell>
          <cell r="BC92">
            <v>170.04054573689018</v>
          </cell>
          <cell r="BD92">
            <v>99.07821658008389</v>
          </cell>
          <cell r="BE92">
            <v>108.67078048127814</v>
          </cell>
          <cell r="BF92">
            <v>0.4356780921472479</v>
          </cell>
          <cell r="BG92">
            <v>155.32576237314282</v>
          </cell>
          <cell r="BH92">
            <v>741.78057669411146</v>
          </cell>
          <cell r="BI92">
            <v>0</v>
          </cell>
          <cell r="CG92">
            <v>121782</v>
          </cell>
          <cell r="CH92">
            <v>0</v>
          </cell>
          <cell r="CJ92">
            <v>27317175.051064212</v>
          </cell>
          <cell r="CK92">
            <v>22307239.22160434</v>
          </cell>
          <cell r="CL92">
            <v>12997849.83236715</v>
          </cell>
          <cell r="CM92">
            <v>14256276.854964286</v>
          </cell>
          <cell r="CN92">
            <v>41744.960720394818</v>
          </cell>
          <cell r="CO92">
            <v>14882703.459279703</v>
          </cell>
          <cell r="CP92">
            <v>91802989.380000085</v>
          </cell>
          <cell r="CQ92">
            <v>0</v>
          </cell>
          <cell r="CT92">
            <v>224.3120908760261</v>
          </cell>
          <cell r="CU92">
            <v>183.17353321184032</v>
          </cell>
          <cell r="CV92">
            <v>106.73046782256122</v>
          </cell>
          <cell r="CW92">
            <v>117.06390808957224</v>
          </cell>
          <cell r="CX92">
            <v>0.34278432543721421</v>
          </cell>
          <cell r="CY92">
            <v>122.20774383143406</v>
          </cell>
          <cell r="CZ92">
            <v>753.8305281568712</v>
          </cell>
          <cell r="DA92">
            <v>0</v>
          </cell>
        </row>
        <row r="93">
          <cell r="G93">
            <v>4487.9193548387093</v>
          </cell>
          <cell r="H93">
            <v>0</v>
          </cell>
          <cell r="I93">
            <v>160314.89059406397</v>
          </cell>
          <cell r="K93">
            <v>94259.572548173688</v>
          </cell>
          <cell r="M93">
            <v>0</v>
          </cell>
          <cell r="N93">
            <v>552391.77</v>
          </cell>
          <cell r="AD93">
            <v>4527.88</v>
          </cell>
          <cell r="AP93">
            <v>0</v>
          </cell>
          <cell r="AR93">
            <v>151009.47322527846</v>
          </cell>
          <cell r="AS93">
            <v>164877.96296567234</v>
          </cell>
          <cell r="AT93">
            <v>88788.311205488702</v>
          </cell>
          <cell r="AU93">
            <v>125478.80919733223</v>
          </cell>
          <cell r="AV93">
            <v>0</v>
          </cell>
          <cell r="AW93">
            <v>564913.22140622849</v>
          </cell>
          <cell r="AX93">
            <v>1095067.7780000002</v>
          </cell>
          <cell r="AY93">
            <v>0</v>
          </cell>
          <cell r="BB93">
            <v>33.351032541780803</v>
          </cell>
          <cell r="BC93">
            <v>36.413942720582774</v>
          </cell>
          <cell r="BD93">
            <v>19.609245652598723</v>
          </cell>
          <cell r="BE93">
            <v>27.712485577650519</v>
          </cell>
          <cell r="BF93">
            <v>0</v>
          </cell>
          <cell r="BG93">
            <v>124.76329350738723</v>
          </cell>
          <cell r="BH93">
            <v>241.85000000000002</v>
          </cell>
          <cell r="BI93">
            <v>0</v>
          </cell>
          <cell r="CG93">
            <v>4689.7344000000003</v>
          </cell>
          <cell r="CH93">
            <v>0</v>
          </cell>
          <cell r="CJ93">
            <v>162663.78397017726</v>
          </cell>
          <cell r="CK93">
            <v>177602.58860900049</v>
          </cell>
          <cell r="CL93">
            <v>95640.640050844406</v>
          </cell>
          <cell r="CM93">
            <v>135162.76479993199</v>
          </cell>
          <cell r="CN93">
            <v>0</v>
          </cell>
          <cell r="CO93">
            <v>655319.51454915735</v>
          </cell>
          <cell r="CP93">
            <v>1226389.2919791115</v>
          </cell>
          <cell r="CQ93">
            <v>0</v>
          </cell>
          <cell r="CT93">
            <v>34.685073843452038</v>
          </cell>
          <cell r="CU93">
            <v>37.870500429406086</v>
          </cell>
          <cell r="CV93">
            <v>20.393615478702674</v>
          </cell>
          <cell r="CW93">
            <v>28.820985000756544</v>
          </cell>
          <cell r="CX93">
            <v>0</v>
          </cell>
          <cell r="CY93">
            <v>139.73488872827369</v>
          </cell>
          <cell r="CZ93">
            <v>261.50506348059099</v>
          </cell>
          <cell r="DA93">
            <v>0</v>
          </cell>
        </row>
        <row r="94">
          <cell r="G94">
            <v>98353.968817204252</v>
          </cell>
          <cell r="H94">
            <v>0</v>
          </cell>
          <cell r="I94">
            <v>2729347.8808333506</v>
          </cell>
          <cell r="K94">
            <v>2595972.5757685667</v>
          </cell>
          <cell r="M94">
            <v>0</v>
          </cell>
          <cell r="N94">
            <v>0</v>
          </cell>
          <cell r="AD94">
            <v>91780</v>
          </cell>
          <cell r="AP94">
            <v>0</v>
          </cell>
          <cell r="AR94">
            <v>2624427.0823628125</v>
          </cell>
          <cell r="AS94">
            <v>5871547.4807339646</v>
          </cell>
          <cell r="AT94">
            <v>2496178.952035232</v>
          </cell>
          <cell r="AU94">
            <v>3551305.2848679838</v>
          </cell>
          <cell r="AV94">
            <v>0</v>
          </cell>
          <cell r="AW94">
            <v>0</v>
          </cell>
          <cell r="AX94">
            <v>14543458.799999991</v>
          </cell>
          <cell r="AY94">
            <v>0</v>
          </cell>
          <cell r="BB94">
            <v>28.594760104192769</v>
          </cell>
          <cell r="BC94">
            <v>63.974149931727659</v>
          </cell>
          <cell r="BD94">
            <v>27.197417215463414</v>
          </cell>
          <cell r="BE94">
            <v>38.693672748616081</v>
          </cell>
          <cell r="BF94">
            <v>0</v>
          </cell>
          <cell r="BG94">
            <v>0</v>
          </cell>
          <cell r="BH94">
            <v>158.45999999999989</v>
          </cell>
          <cell r="BI94">
            <v>0</v>
          </cell>
          <cell r="CG94">
            <v>88782</v>
          </cell>
          <cell r="CH94">
            <v>0</v>
          </cell>
          <cell r="CJ94">
            <v>2634567.210657178</v>
          </cell>
          <cell r="CK94">
            <v>5894233.6681846352</v>
          </cell>
          <cell r="CL94">
            <v>2505823.5617062096</v>
          </cell>
          <cell r="CM94">
            <v>3565026.6381656332</v>
          </cell>
          <cell r="CN94">
            <v>0</v>
          </cell>
          <cell r="CO94">
            <v>0</v>
          </cell>
          <cell r="CP94">
            <v>14599651.078713655</v>
          </cell>
          <cell r="CQ94">
            <v>0</v>
          </cell>
          <cell r="CT94">
            <v>29.674564784046069</v>
          </cell>
          <cell r="CU94">
            <v>66.389962697220554</v>
          </cell>
          <cell r="CV94">
            <v>28.224454976303864</v>
          </cell>
          <cell r="CW94">
            <v>40.154835869496445</v>
          </cell>
          <cell r="CX94">
            <v>0</v>
          </cell>
          <cell r="CY94">
            <v>0</v>
          </cell>
          <cell r="CZ94">
            <v>164.44381832706694</v>
          </cell>
          <cell r="DA94">
            <v>0</v>
          </cell>
        </row>
        <row r="96">
          <cell r="AD96">
            <v>58027</v>
          </cell>
          <cell r="AP96">
            <v>0</v>
          </cell>
          <cell r="AR96">
            <v>116457.07039220676</v>
          </cell>
          <cell r="AU96">
            <v>0</v>
          </cell>
          <cell r="AV96">
            <v>0</v>
          </cell>
          <cell r="AW96">
            <v>636244.93296387454</v>
          </cell>
          <cell r="CG96">
            <v>56522.5</v>
          </cell>
          <cell r="CH96">
            <v>0</v>
          </cell>
          <cell r="CJ96">
            <v>116240.05983318029</v>
          </cell>
          <cell r="CM96">
            <v>0</v>
          </cell>
          <cell r="CN96">
            <v>0</v>
          </cell>
          <cell r="CO96">
            <v>635059.3298217447</v>
          </cell>
        </row>
        <row r="97">
          <cell r="AD97">
            <v>14192</v>
          </cell>
          <cell r="AP97">
            <v>0</v>
          </cell>
          <cell r="AR97">
            <v>11804.899230340417</v>
          </cell>
          <cell r="AU97">
            <v>0</v>
          </cell>
          <cell r="AV97">
            <v>0</v>
          </cell>
          <cell r="AW97">
            <v>105668.2443301203</v>
          </cell>
          <cell r="CG97">
            <v>11822.000000000002</v>
          </cell>
          <cell r="CH97">
            <v>0</v>
          </cell>
          <cell r="CJ97">
            <v>10088.004486232696</v>
          </cell>
          <cell r="CM97">
            <v>0</v>
          </cell>
          <cell r="CN97">
            <v>0</v>
          </cell>
          <cell r="CO97">
            <v>90299.942596278022</v>
          </cell>
        </row>
      </sheetData>
      <sheetData sheetId="6">
        <row r="4">
          <cell r="C4" t="str">
            <v>MA</v>
          </cell>
        </row>
      </sheetData>
      <sheetData sheetId="7">
        <row r="4">
          <cell r="C4" t="str">
            <v>MA</v>
          </cell>
        </row>
      </sheetData>
      <sheetData sheetId="8">
        <row r="4">
          <cell r="C4" t="str">
            <v>MA</v>
          </cell>
        </row>
      </sheetData>
      <sheetData sheetId="9">
        <row r="4">
          <cell r="C4" t="str">
            <v>MA</v>
          </cell>
        </row>
      </sheetData>
      <sheetData sheetId="10">
        <row r="4">
          <cell r="C4" t="str">
            <v>MA</v>
          </cell>
        </row>
      </sheetData>
      <sheetData sheetId="11">
        <row r="4">
          <cell r="C4" t="str">
            <v>MA</v>
          </cell>
        </row>
      </sheetData>
      <sheetData sheetId="12">
        <row r="1">
          <cell r="A1" t="str">
            <v>Keyfield</v>
          </cell>
        </row>
      </sheetData>
      <sheetData sheetId="13">
        <row r="1">
          <cell r="CM1" t="str">
            <v>Total BTL Claims</v>
          </cell>
        </row>
        <row r="2">
          <cell r="DK2" t="str">
            <v>CY 2019</v>
          </cell>
          <cell r="DL2" t="str">
            <v>CY 2020</v>
          </cell>
        </row>
        <row r="3">
          <cell r="DK3">
            <v>194747.57954606888</v>
          </cell>
          <cell r="DL3">
            <v>208617.32240198916</v>
          </cell>
        </row>
        <row r="4">
          <cell r="DK4">
            <v>248768.2336594899</v>
          </cell>
          <cell r="DL4">
            <v>252576.54420275262</v>
          </cell>
        </row>
        <row r="5">
          <cell r="DK5">
            <v>286787.03635342425</v>
          </cell>
          <cell r="DL5">
            <v>228127.78669784532</v>
          </cell>
        </row>
        <row r="6">
          <cell r="DK6">
            <v>2101519.7670753379</v>
          </cell>
          <cell r="DL6">
            <v>2663207.4946499998</v>
          </cell>
        </row>
        <row r="7">
          <cell r="DK7">
            <v>152406.45855276001</v>
          </cell>
          <cell r="DL7">
            <v>263656.5582180497</v>
          </cell>
        </row>
        <row r="8">
          <cell r="DK8">
            <v>-1310066.5409502462</v>
          </cell>
          <cell r="DL8">
            <v>-3409372.0707637677</v>
          </cell>
        </row>
        <row r="9">
          <cell r="DK9">
            <v>0</v>
          </cell>
          <cell r="DL9">
            <v>-28925.701114369644</v>
          </cell>
        </row>
        <row r="10">
          <cell r="DK10">
            <v>0</v>
          </cell>
          <cell r="DL10">
            <v>0</v>
          </cell>
        </row>
        <row r="11">
          <cell r="DK11">
            <v>-99487.218069144248</v>
          </cell>
          <cell r="DL11">
            <v>-57644.996042971266</v>
          </cell>
        </row>
        <row r="12">
          <cell r="DK12">
            <v>217875.56217987763</v>
          </cell>
          <cell r="DL12">
            <v>421799.02769106487</v>
          </cell>
        </row>
        <row r="13">
          <cell r="DK13">
            <v>3997.02</v>
          </cell>
          <cell r="DL13">
            <v>4281.6840750000001</v>
          </cell>
        </row>
        <row r="14">
          <cell r="DK14">
            <v>152032.91331120918</v>
          </cell>
          <cell r="DL14">
            <v>270021.14152220183</v>
          </cell>
        </row>
        <row r="15">
          <cell r="DK15">
            <v>1478799.8604958821</v>
          </cell>
          <cell r="DL15">
            <v>969700.30812223605</v>
          </cell>
        </row>
        <row r="16">
          <cell r="DK16">
            <v>1669174.8275126335</v>
          </cell>
          <cell r="DL16">
            <v>1464902.8914003922</v>
          </cell>
        </row>
        <row r="17">
          <cell r="DK17">
            <v>154285.19999999998</v>
          </cell>
          <cell r="DL17">
            <v>165272.37139999995</v>
          </cell>
        </row>
        <row r="18">
          <cell r="DK18">
            <v>-1946.724531993761</v>
          </cell>
          <cell r="DL18">
            <v>-100980.91451226031</v>
          </cell>
        </row>
        <row r="19">
          <cell r="DK19">
            <v>-10.646297010578564</v>
          </cell>
          <cell r="DL19">
            <v>-1394.4793198370389</v>
          </cell>
        </row>
        <row r="20">
          <cell r="DK20">
            <v>0</v>
          </cell>
          <cell r="DL20">
            <v>0</v>
          </cell>
        </row>
        <row r="21">
          <cell r="DK21">
            <v>0</v>
          </cell>
          <cell r="DL21">
            <v>0</v>
          </cell>
        </row>
        <row r="22">
          <cell r="DK22">
            <v>0</v>
          </cell>
          <cell r="DL22">
            <v>0</v>
          </cell>
        </row>
        <row r="23">
          <cell r="DK23">
            <v>9350.4680964033414</v>
          </cell>
          <cell r="DL23">
            <v>9768.3303860796441</v>
          </cell>
        </row>
        <row r="24">
          <cell r="DK24">
            <v>0</v>
          </cell>
          <cell r="DL24">
            <v>0</v>
          </cell>
        </row>
        <row r="25">
          <cell r="DK25">
            <v>16171.507528342847</v>
          </cell>
          <cell r="DL25">
            <v>77944.627375306969</v>
          </cell>
        </row>
        <row r="26">
          <cell r="DK26">
            <v>100900.83574748892</v>
          </cell>
          <cell r="DL26">
            <v>124702.44750000001</v>
          </cell>
        </row>
        <row r="27">
          <cell r="DK27">
            <v>7317.5324268730656</v>
          </cell>
          <cell r="DL27">
            <v>12345.496239127229</v>
          </cell>
        </row>
        <row r="28">
          <cell r="DK28">
            <v>-73872.763563477667</v>
          </cell>
          <cell r="DL28">
            <v>-187489.25649693536</v>
          </cell>
        </row>
        <row r="29">
          <cell r="DK29">
            <v>0</v>
          </cell>
          <cell r="DL29">
            <v>-1591.6476908744812</v>
          </cell>
        </row>
        <row r="30">
          <cell r="DK30">
            <v>0</v>
          </cell>
          <cell r="DL30">
            <v>0</v>
          </cell>
        </row>
        <row r="31">
          <cell r="DK31">
            <v>-5609.9407994033745</v>
          </cell>
          <cell r="DL31">
            <v>-3170.031672854142</v>
          </cell>
        </row>
        <row r="32">
          <cell r="DK32">
            <v>12423.729109713744</v>
          </cell>
          <cell r="DL32">
            <v>22247.391180999832</v>
          </cell>
        </row>
        <row r="33">
          <cell r="DK33">
            <v>191.90999999999997</v>
          </cell>
          <cell r="DL33">
            <v>200.48624999999993</v>
          </cell>
        </row>
        <row r="34">
          <cell r="DK34">
            <v>7299.597298375832</v>
          </cell>
          <cell r="DL34">
            <v>12643.512490936295</v>
          </cell>
        </row>
        <row r="35">
          <cell r="DK35">
            <v>83570.874662911214</v>
          </cell>
          <cell r="DL35">
            <v>53316.760547096928</v>
          </cell>
        </row>
        <row r="36">
          <cell r="DK36">
            <v>0</v>
          </cell>
          <cell r="DL36">
            <v>0</v>
          </cell>
        </row>
        <row r="37">
          <cell r="DK37">
            <v>8699.92</v>
          </cell>
          <cell r="DL37">
            <v>9088.7099999999991</v>
          </cell>
        </row>
        <row r="38">
          <cell r="DK38">
            <v>0</v>
          </cell>
          <cell r="DL38">
            <v>-5660.8075158213796</v>
          </cell>
        </row>
        <row r="39">
          <cell r="DK39">
            <v>-28.661005881452184</v>
          </cell>
          <cell r="DL39">
            <v>-72.699284889895353</v>
          </cell>
        </row>
        <row r="40">
          <cell r="DK40">
            <v>0</v>
          </cell>
          <cell r="DL40">
            <v>0</v>
          </cell>
        </row>
        <row r="41">
          <cell r="DK41">
            <v>0</v>
          </cell>
          <cell r="DL41">
            <v>0</v>
          </cell>
        </row>
        <row r="42">
          <cell r="DK42">
            <v>0</v>
          </cell>
          <cell r="DL42">
            <v>0</v>
          </cell>
        </row>
        <row r="43">
          <cell r="DK43">
            <v>11192.204816970514</v>
          </cell>
          <cell r="DL43">
            <v>11519.624678404683</v>
          </cell>
        </row>
        <row r="44">
          <cell r="DK44">
            <v>0</v>
          </cell>
          <cell r="DL44">
            <v>0</v>
          </cell>
        </row>
        <row r="45">
          <cell r="DK45">
            <v>19356.766162970329</v>
          </cell>
          <cell r="DL45">
            <v>91918.763757334149</v>
          </cell>
        </row>
        <row r="46">
          <cell r="DK46">
            <v>120775.00380155115</v>
          </cell>
          <cell r="DL46">
            <v>147059.46000000002</v>
          </cell>
        </row>
        <row r="47">
          <cell r="DK47">
            <v>8758.8472397322275</v>
          </cell>
          <cell r="DL47">
            <v>14558.832218253638</v>
          </cell>
        </row>
        <row r="48">
          <cell r="DK48">
            <v>-88423.284446701335</v>
          </cell>
          <cell r="DL48">
            <v>-221102.86821949363</v>
          </cell>
        </row>
        <row r="49">
          <cell r="DK49">
            <v>0</v>
          </cell>
          <cell r="DL49">
            <v>-1877.0028545770783</v>
          </cell>
        </row>
        <row r="50">
          <cell r="DK50">
            <v>0</v>
          </cell>
          <cell r="DL50">
            <v>0</v>
          </cell>
        </row>
        <row r="51">
          <cell r="DK51">
            <v>-6714.9158513415105</v>
          </cell>
          <cell r="DL51">
            <v>-3738.3640444813814</v>
          </cell>
        </row>
        <row r="52">
          <cell r="DK52">
            <v>14870.797841656738</v>
          </cell>
          <cell r="DL52">
            <v>26235.967289147218</v>
          </cell>
        </row>
        <row r="53">
          <cell r="DK53">
            <v>229.70999999999998</v>
          </cell>
          <cell r="DL53">
            <v>236.43000000000004</v>
          </cell>
        </row>
        <row r="54">
          <cell r="DK54">
            <v>8737.3794768897496</v>
          </cell>
          <cell r="DL54">
            <v>14910.277678554368</v>
          </cell>
        </row>
        <row r="55">
          <cell r="DK55">
            <v>100118.75018774212</v>
          </cell>
          <cell r="DL55">
            <v>62875.542318488857</v>
          </cell>
        </row>
        <row r="56">
          <cell r="DK56">
            <v>0</v>
          </cell>
          <cell r="DL56">
            <v>0</v>
          </cell>
        </row>
        <row r="57">
          <cell r="DK57">
            <v>10413.519999999997</v>
          </cell>
          <cell r="DL57">
            <v>10718.160000000002</v>
          </cell>
        </row>
        <row r="58">
          <cell r="DK58">
            <v>0</v>
          </cell>
          <cell r="DL58">
            <v>0</v>
          </cell>
        </row>
        <row r="59">
          <cell r="DK59">
            <v>107.93452081868645</v>
          </cell>
          <cell r="DL59">
            <v>-85.733021224738422</v>
          </cell>
        </row>
        <row r="60">
          <cell r="DK60">
            <v>0</v>
          </cell>
          <cell r="DL60">
            <v>0</v>
          </cell>
        </row>
        <row r="61">
          <cell r="DK61">
            <v>0</v>
          </cell>
          <cell r="DL61">
            <v>0</v>
          </cell>
        </row>
        <row r="62">
          <cell r="DK62">
            <v>0</v>
          </cell>
          <cell r="DL62">
            <v>0</v>
          </cell>
        </row>
        <row r="63">
          <cell r="DK63">
            <v>68905.802177981852</v>
          </cell>
          <cell r="DL63">
            <v>68043.305531152917</v>
          </cell>
        </row>
        <row r="64">
          <cell r="DK64">
            <v>88019.449261765112</v>
          </cell>
          <cell r="DL64">
            <v>82381.188528890721</v>
          </cell>
        </row>
        <row r="65">
          <cell r="DK65">
            <v>97901.199320014624</v>
          </cell>
          <cell r="DL65">
            <v>71790.676113360241</v>
          </cell>
        </row>
        <row r="66">
          <cell r="DK66">
            <v>743562.0287591645</v>
          </cell>
          <cell r="DL66">
            <v>868640.43294612982</v>
          </cell>
        </row>
        <row r="67">
          <cell r="DK67">
            <v>53924.620311899831</v>
          </cell>
          <cell r="DL67">
            <v>85995.08199781162</v>
          </cell>
        </row>
        <row r="68">
          <cell r="DK68">
            <v>-447220.65257508191</v>
          </cell>
          <cell r="DL68">
            <v>-1072912.3778609375</v>
          </cell>
        </row>
        <row r="69">
          <cell r="DK69">
            <v>0</v>
          </cell>
          <cell r="DL69">
            <v>-8922.2611121286245</v>
          </cell>
        </row>
        <row r="70">
          <cell r="DK70">
            <v>0</v>
          </cell>
          <cell r="DL70">
            <v>0</v>
          </cell>
        </row>
        <row r="71">
          <cell r="DK71">
            <v>-33962.197489212827</v>
          </cell>
          <cell r="DL71">
            <v>-18140.592605486268</v>
          </cell>
        </row>
        <row r="72">
          <cell r="DK72">
            <v>101413.97885427736</v>
          </cell>
          <cell r="DL72">
            <v>248567.41627874156</v>
          </cell>
        </row>
        <row r="73">
          <cell r="DK73">
            <v>1414.23</v>
          </cell>
          <cell r="DL73">
            <v>1396.5280272445818</v>
          </cell>
        </row>
        <row r="74">
          <cell r="DK74">
            <v>53792.452124860858</v>
          </cell>
          <cell r="DL74">
            <v>88070.975223535264</v>
          </cell>
        </row>
        <row r="75">
          <cell r="DK75">
            <v>505236.1311165535</v>
          </cell>
          <cell r="DL75">
            <v>306530.54467060429</v>
          </cell>
        </row>
        <row r="76">
          <cell r="DK76">
            <v>589439.58152723184</v>
          </cell>
          <cell r="DL76">
            <v>481045.68615901709</v>
          </cell>
        </row>
        <row r="77">
          <cell r="DK77">
            <v>52668.719999999987</v>
          </cell>
          <cell r="DL77">
            <v>52010.390568421033</v>
          </cell>
        </row>
        <row r="78">
          <cell r="DK78">
            <v>-764.24342730325179</v>
          </cell>
          <cell r="DL78">
            <v>-32969.343310897748</v>
          </cell>
        </row>
        <row r="79">
          <cell r="DK79">
            <v>584.59708244188005</v>
          </cell>
          <cell r="DL79">
            <v>755.92566546174567</v>
          </cell>
        </row>
        <row r="80">
          <cell r="DK80">
            <v>0</v>
          </cell>
          <cell r="DL80">
            <v>0</v>
          </cell>
        </row>
        <row r="81">
          <cell r="DK81">
            <v>0</v>
          </cell>
          <cell r="DL81">
            <v>0</v>
          </cell>
        </row>
        <row r="82">
          <cell r="DK82">
            <v>0</v>
          </cell>
          <cell r="DL82">
            <v>0</v>
          </cell>
        </row>
        <row r="83">
          <cell r="DK83">
            <v>22027.755856307387</v>
          </cell>
          <cell r="DL83">
            <v>22077.413690555084</v>
          </cell>
        </row>
        <row r="84">
          <cell r="DK84">
            <v>0</v>
          </cell>
          <cell r="DL84">
            <v>0</v>
          </cell>
        </row>
        <row r="85">
          <cell r="DK85">
            <v>38096.704463362003</v>
          </cell>
          <cell r="DL85">
            <v>176162.73360011086</v>
          </cell>
        </row>
        <row r="86">
          <cell r="DK86">
            <v>237701.35918628384</v>
          </cell>
          <cell r="DL86">
            <v>281840.13161609898</v>
          </cell>
        </row>
        <row r="87">
          <cell r="DK87">
            <v>17238.582722053638</v>
          </cell>
          <cell r="DL87">
            <v>27902.068922116992</v>
          </cell>
        </row>
        <row r="88">
          <cell r="DK88">
            <v>-174028.84897633392</v>
          </cell>
          <cell r="DL88">
            <v>-423744.66409491131</v>
          </cell>
        </row>
        <row r="89">
          <cell r="DK89">
            <v>0</v>
          </cell>
          <cell r="DL89">
            <v>-3524.3280874192083</v>
          </cell>
        </row>
        <row r="90">
          <cell r="DK90">
            <v>0</v>
          </cell>
          <cell r="DL90">
            <v>0</v>
          </cell>
        </row>
        <row r="91">
          <cell r="DK91">
            <v>-13215.852406910872</v>
          </cell>
          <cell r="DL91">
            <v>-7164.5918890598705</v>
          </cell>
        </row>
        <row r="92">
          <cell r="DK92">
            <v>51957.47947548543</v>
          </cell>
          <cell r="DL92">
            <v>78994.342941076684</v>
          </cell>
        </row>
        <row r="93">
          <cell r="DK93">
            <v>452.10000000000008</v>
          </cell>
          <cell r="DL93">
            <v>453.11918266253855</v>
          </cell>
        </row>
        <row r="94">
          <cell r="DK94">
            <v>17196.331293813313</v>
          </cell>
          <cell r="DL94">
            <v>28575.615763558122</v>
          </cell>
        </row>
        <row r="95">
          <cell r="DK95">
            <v>196292.57496963258</v>
          </cell>
          <cell r="DL95">
            <v>121072.00737163902</v>
          </cell>
        </row>
        <row r="96">
          <cell r="DK96">
            <v>0</v>
          </cell>
          <cell r="DL96">
            <v>0</v>
          </cell>
        </row>
        <row r="97">
          <cell r="DK97">
            <v>20495.199999999997</v>
          </cell>
          <cell r="DL97">
            <v>20541.402947368417</v>
          </cell>
        </row>
        <row r="98">
          <cell r="DK98">
            <v>0</v>
          </cell>
          <cell r="DL98">
            <v>-12814.392341821074</v>
          </cell>
        </row>
        <row r="99">
          <cell r="DK99">
            <v>-6.5779565212906164</v>
          </cell>
          <cell r="DL99">
            <v>253.1220347568642</v>
          </cell>
        </row>
        <row r="100">
          <cell r="DK100">
            <v>0</v>
          </cell>
          <cell r="DL100">
            <v>0</v>
          </cell>
        </row>
        <row r="101">
          <cell r="DK101">
            <v>0</v>
          </cell>
          <cell r="DL101">
            <v>0</v>
          </cell>
        </row>
        <row r="102">
          <cell r="DK102">
            <v>0</v>
          </cell>
          <cell r="DL102">
            <v>0</v>
          </cell>
        </row>
        <row r="103">
          <cell r="DK103">
            <v>6070.4226988218043</v>
          </cell>
          <cell r="DL103">
            <v>6067.2259746107648</v>
          </cell>
        </row>
        <row r="104">
          <cell r="DK104">
            <v>0</v>
          </cell>
          <cell r="DL104">
            <v>0</v>
          </cell>
        </row>
        <row r="105">
          <cell r="DK105">
            <v>10498.713579053909</v>
          </cell>
          <cell r="DL105">
            <v>48412.333438960726</v>
          </cell>
        </row>
        <row r="106">
          <cell r="DK106">
            <v>65505.888832159049</v>
          </cell>
          <cell r="DL106">
            <v>77454.170637770891</v>
          </cell>
        </row>
        <row r="107">
          <cell r="DK107">
            <v>4750.6193792096046</v>
          </cell>
          <cell r="DL107">
            <v>7667.9342826316188</v>
          </cell>
        </row>
        <row r="108">
          <cell r="DK108">
            <v>-47958.978752403113</v>
          </cell>
          <cell r="DL108">
            <v>-116451.80312489397</v>
          </cell>
        </row>
        <row r="109">
          <cell r="DK109">
            <v>0</v>
          </cell>
          <cell r="DL109">
            <v>-968.51917280089299</v>
          </cell>
        </row>
        <row r="110">
          <cell r="DK110">
            <v>0</v>
          </cell>
          <cell r="DL110">
            <v>0</v>
          </cell>
        </row>
        <row r="111">
          <cell r="DK111">
            <v>-3642.0328497611713</v>
          </cell>
          <cell r="DL111">
            <v>-1968.9443073391415</v>
          </cell>
        </row>
        <row r="112">
          <cell r="DK112">
            <v>14318.474602633776</v>
          </cell>
          <cell r="DL112">
            <v>21708.907395455011</v>
          </cell>
        </row>
        <row r="113">
          <cell r="DK113">
            <v>124.59000000000002</v>
          </cell>
          <cell r="DL113">
            <v>124.52439009287923</v>
          </cell>
        </row>
        <row r="114">
          <cell r="DK114">
            <v>4738.9757042605634</v>
          </cell>
          <cell r="DL114">
            <v>7853.0357147462391</v>
          </cell>
        </row>
        <row r="115">
          <cell r="DK115">
            <v>54097.091740528049</v>
          </cell>
          <cell r="DL115">
            <v>33272.144417239353</v>
          </cell>
        </row>
        <row r="116">
          <cell r="DK116">
            <v>0</v>
          </cell>
          <cell r="DL116">
            <v>0</v>
          </cell>
        </row>
        <row r="117">
          <cell r="DK117">
            <v>5648.08</v>
          </cell>
          <cell r="DL117">
            <v>5645.1056842105236</v>
          </cell>
        </row>
        <row r="118">
          <cell r="DK118">
            <v>0</v>
          </cell>
          <cell r="DL118">
            <v>0</v>
          </cell>
        </row>
        <row r="119">
          <cell r="DK119">
            <v>-23.38056143888798</v>
          </cell>
          <cell r="DL119">
            <v>69.088375928299683</v>
          </cell>
        </row>
        <row r="120">
          <cell r="DK120">
            <v>0</v>
          </cell>
          <cell r="DL120">
            <v>0</v>
          </cell>
        </row>
        <row r="121">
          <cell r="DK121">
            <v>0</v>
          </cell>
          <cell r="DL121">
            <v>0</v>
          </cell>
        </row>
        <row r="122">
          <cell r="DK122">
            <v>0</v>
          </cell>
          <cell r="DL122">
            <v>0</v>
          </cell>
        </row>
        <row r="123">
          <cell r="DK123">
            <v>15938.331111955922</v>
          </cell>
          <cell r="DL123">
            <v>17784.160580791016</v>
          </cell>
        </row>
        <row r="124">
          <cell r="DK124">
            <v>20359.433926948663</v>
          </cell>
          <cell r="DL124">
            <v>21531.586012725966</v>
          </cell>
        </row>
        <row r="125">
          <cell r="DK125">
            <v>23699.841031454467</v>
          </cell>
          <cell r="DL125">
            <v>19637.298224673475</v>
          </cell>
        </row>
        <row r="126">
          <cell r="DK126">
            <v>171990.41941388449</v>
          </cell>
          <cell r="DL126">
            <v>227032.48799999995</v>
          </cell>
        </row>
        <row r="127">
          <cell r="DK127">
            <v>12473.092634457385</v>
          </cell>
          <cell r="DL127">
            <v>22476.132449314584</v>
          </cell>
        </row>
        <row r="128">
          <cell r="DK128">
            <v>-108262.80419065233</v>
          </cell>
          <cell r="DL128">
            <v>-293479.61982876254</v>
          </cell>
        </row>
        <row r="129">
          <cell r="DK129">
            <v>0</v>
          </cell>
          <cell r="DL129">
            <v>-2455.1997393853339</v>
          </cell>
        </row>
        <row r="130">
          <cell r="DK130">
            <v>0</v>
          </cell>
          <cell r="DL130">
            <v>0</v>
          </cell>
        </row>
        <row r="131">
          <cell r="DK131">
            <v>-8221.5405650158882</v>
          </cell>
          <cell r="DL131">
            <v>-4962.0960026025659</v>
          </cell>
        </row>
        <row r="132">
          <cell r="DK132">
            <v>17831.147680092061</v>
          </cell>
          <cell r="DL132">
            <v>35957.424603623847</v>
          </cell>
        </row>
        <row r="133">
          <cell r="DK133">
            <v>327.11999999999995</v>
          </cell>
          <cell r="DL133">
            <v>365.00399999999991</v>
          </cell>
        </row>
        <row r="134">
          <cell r="DK134">
            <v>12442.521328980778</v>
          </cell>
          <cell r="DL134">
            <v>23018.698954375741</v>
          </cell>
        </row>
        <row r="135">
          <cell r="DK135">
            <v>121864.10427114155</v>
          </cell>
          <cell r="DL135">
            <v>83523.642509933634</v>
          </cell>
        </row>
        <row r="136">
          <cell r="DK136">
            <v>137515.0234699607</v>
          </cell>
          <cell r="DL136">
            <v>125151.19549256249</v>
          </cell>
        </row>
        <row r="137">
          <cell r="DK137">
            <v>12750.000000000002</v>
          </cell>
          <cell r="DL137">
            <v>14226.687999999996</v>
          </cell>
        </row>
        <row r="138">
          <cell r="DK138">
            <v>-9.7202855961160139</v>
          </cell>
          <cell r="DL138">
            <v>-8609.5855449736337</v>
          </cell>
        </row>
        <row r="139">
          <cell r="DK139">
            <v>-194.29969306080102</v>
          </cell>
          <cell r="DL139">
            <v>-269.77960637165233</v>
          </cell>
        </row>
        <row r="140">
          <cell r="DK140">
            <v>0</v>
          </cell>
          <cell r="DL140">
            <v>0</v>
          </cell>
        </row>
        <row r="141">
          <cell r="DK141">
            <v>0</v>
          </cell>
          <cell r="DL141">
            <v>0</v>
          </cell>
        </row>
        <row r="142">
          <cell r="DK142">
            <v>0</v>
          </cell>
          <cell r="DL142">
            <v>0</v>
          </cell>
        </row>
        <row r="143">
          <cell r="DK143">
            <v>312.80290333442474</v>
          </cell>
          <cell r="DL143">
            <v>589.3557505814955</v>
          </cell>
        </row>
        <row r="144">
          <cell r="DK144">
            <v>0</v>
          </cell>
          <cell r="DL144">
            <v>0</v>
          </cell>
        </row>
        <row r="145">
          <cell r="DK145">
            <v>540.98837127800061</v>
          </cell>
          <cell r="DL145">
            <v>4702.6577270596526</v>
          </cell>
        </row>
        <row r="146">
          <cell r="DK146">
            <v>3375.4539393407272</v>
          </cell>
          <cell r="DL146">
            <v>7523.7120000000014</v>
          </cell>
        </row>
        <row r="147">
          <cell r="DK147">
            <v>244.79473805703233</v>
          </cell>
          <cell r="DL147">
            <v>744.844708844038</v>
          </cell>
        </row>
        <row r="148">
          <cell r="DK148">
            <v>-2471.278943658624</v>
          </cell>
          <cell r="DL148">
            <v>-11311.848301751017</v>
          </cell>
        </row>
        <row r="149">
          <cell r="DK149">
            <v>0</v>
          </cell>
          <cell r="DL149">
            <v>-94.140665851957863</v>
          </cell>
        </row>
        <row r="150">
          <cell r="DK150">
            <v>0</v>
          </cell>
          <cell r="DL150">
            <v>0</v>
          </cell>
        </row>
        <row r="151">
          <cell r="DK151">
            <v>-187.67036596409596</v>
          </cell>
          <cell r="DL151">
            <v>-191.25851830159786</v>
          </cell>
        </row>
        <row r="152">
          <cell r="DK152">
            <v>415.61326082206381</v>
          </cell>
          <cell r="DL152">
            <v>1342.2588517934473</v>
          </cell>
        </row>
        <row r="153">
          <cell r="DK153">
            <v>6.419999999999999</v>
          </cell>
          <cell r="DL153">
            <v>12.095999999999998</v>
          </cell>
        </row>
        <row r="154">
          <cell r="DK154">
            <v>244.19475095395151</v>
          </cell>
          <cell r="DL154">
            <v>762.82501712893281</v>
          </cell>
        </row>
        <row r="155">
          <cell r="DK155">
            <v>2656.2588220555563</v>
          </cell>
          <cell r="DL155">
            <v>3209.0929353011811</v>
          </cell>
        </row>
        <row r="156">
          <cell r="DK156">
            <v>0</v>
          </cell>
          <cell r="DL156">
            <v>0</v>
          </cell>
        </row>
        <row r="157">
          <cell r="DK157">
            <v>291.03999999999996</v>
          </cell>
          <cell r="DL157">
            <v>548.35199999999986</v>
          </cell>
        </row>
        <row r="158">
          <cell r="DK158">
            <v>0</v>
          </cell>
          <cell r="DL158">
            <v>-341.4853414979832</v>
          </cell>
        </row>
        <row r="159">
          <cell r="DK159">
            <v>-2.2507137252469391</v>
          </cell>
          <cell r="DL159">
            <v>-15.572024420716417</v>
          </cell>
        </row>
        <row r="160">
          <cell r="DK160">
            <v>0</v>
          </cell>
          <cell r="DL160">
            <v>0</v>
          </cell>
        </row>
        <row r="161">
          <cell r="DK161">
            <v>0</v>
          </cell>
          <cell r="DL161">
            <v>0</v>
          </cell>
        </row>
        <row r="162">
          <cell r="DK162">
            <v>0</v>
          </cell>
          <cell r="DL162">
            <v>0</v>
          </cell>
        </row>
        <row r="163">
          <cell r="DK163">
            <v>0</v>
          </cell>
          <cell r="DL163">
            <v>0</v>
          </cell>
        </row>
        <row r="164">
          <cell r="DK164">
            <v>0</v>
          </cell>
          <cell r="DL164">
            <v>0</v>
          </cell>
        </row>
        <row r="165">
          <cell r="DK165">
            <v>0</v>
          </cell>
          <cell r="DL165">
            <v>0</v>
          </cell>
        </row>
        <row r="166">
          <cell r="DK166">
            <v>0</v>
          </cell>
          <cell r="DL166">
            <v>0</v>
          </cell>
        </row>
        <row r="167">
          <cell r="DK167">
            <v>0</v>
          </cell>
          <cell r="DL167">
            <v>0</v>
          </cell>
        </row>
        <row r="168">
          <cell r="DK168">
            <v>0</v>
          </cell>
          <cell r="DL168">
            <v>0</v>
          </cell>
        </row>
        <row r="169">
          <cell r="DK169">
            <v>0</v>
          </cell>
          <cell r="DL169">
            <v>0</v>
          </cell>
        </row>
        <row r="170">
          <cell r="DK170">
            <v>0</v>
          </cell>
          <cell r="DL170">
            <v>0</v>
          </cell>
        </row>
        <row r="171">
          <cell r="DK171">
            <v>0</v>
          </cell>
          <cell r="DL171">
            <v>0</v>
          </cell>
        </row>
        <row r="172">
          <cell r="DK172">
            <v>0</v>
          </cell>
          <cell r="DL172">
            <v>0</v>
          </cell>
        </row>
        <row r="173">
          <cell r="DK173">
            <v>0</v>
          </cell>
          <cell r="DL173">
            <v>0</v>
          </cell>
        </row>
        <row r="174">
          <cell r="DK174">
            <v>0</v>
          </cell>
          <cell r="DL174">
            <v>0</v>
          </cell>
        </row>
        <row r="175">
          <cell r="DK175">
            <v>0</v>
          </cell>
          <cell r="DL175">
            <v>0</v>
          </cell>
        </row>
        <row r="176">
          <cell r="DK176">
            <v>0</v>
          </cell>
          <cell r="DL176">
            <v>0</v>
          </cell>
        </row>
        <row r="177">
          <cell r="DK177">
            <v>0</v>
          </cell>
          <cell r="DL177">
            <v>0</v>
          </cell>
        </row>
        <row r="178">
          <cell r="DK178">
            <v>0</v>
          </cell>
          <cell r="DL178">
            <v>0</v>
          </cell>
        </row>
        <row r="179">
          <cell r="DK179">
            <v>0</v>
          </cell>
          <cell r="DL179">
            <v>0</v>
          </cell>
        </row>
        <row r="180">
          <cell r="DK180">
            <v>0</v>
          </cell>
          <cell r="DL180">
            <v>0</v>
          </cell>
        </row>
        <row r="181">
          <cell r="DK181">
            <v>0</v>
          </cell>
          <cell r="DL181">
            <v>0</v>
          </cell>
        </row>
        <row r="182">
          <cell r="DK182">
            <v>0</v>
          </cell>
          <cell r="DL182">
            <v>0</v>
          </cell>
        </row>
        <row r="183">
          <cell r="DK183">
            <v>30048.080765634433</v>
          </cell>
          <cell r="DL183">
            <v>49699.002299259388</v>
          </cell>
        </row>
        <row r="184">
          <cell r="DK184">
            <v>38383.05972453078</v>
          </cell>
          <cell r="DL184">
            <v>60171.428271346173</v>
          </cell>
        </row>
        <row r="185">
          <cell r="DK185">
            <v>44641.652562608477</v>
          </cell>
          <cell r="DL185">
            <v>54831.778913718794</v>
          </cell>
        </row>
        <row r="186">
          <cell r="DK186">
            <v>324248.62911695009</v>
          </cell>
          <cell r="DL186">
            <v>634457.16719999991</v>
          </cell>
        </row>
        <row r="187">
          <cell r="DK187">
            <v>23515.165561861748</v>
          </cell>
          <cell r="DL187">
            <v>62811.025193029338</v>
          </cell>
        </row>
        <row r="188">
          <cell r="DK188">
            <v>-203926.7049816245</v>
          </cell>
          <cell r="DL188">
            <v>-819461.48833824741</v>
          </cell>
        </row>
        <row r="189">
          <cell r="DK189">
            <v>0</v>
          </cell>
          <cell r="DL189">
            <v>-6849.6159301117395</v>
          </cell>
        </row>
        <row r="190">
          <cell r="DK190">
            <v>0</v>
          </cell>
          <cell r="DL190">
            <v>0</v>
          </cell>
        </row>
        <row r="191">
          <cell r="DK191">
            <v>-15486.313049345659</v>
          </cell>
          <cell r="DL191">
            <v>-13855.294544617824</v>
          </cell>
        </row>
        <row r="192">
          <cell r="DK192">
            <v>44224.075927693077</v>
          </cell>
          <cell r="DL192">
            <v>181554.26895746851</v>
          </cell>
        </row>
        <row r="193">
          <cell r="DK193">
            <v>616.70999999999981</v>
          </cell>
          <cell r="DL193">
            <v>1020.0275999999997</v>
          </cell>
        </row>
        <row r="194">
          <cell r="DK194">
            <v>23457.530352151305</v>
          </cell>
          <cell r="DL194">
            <v>64327.262850693129</v>
          </cell>
        </row>
        <row r="195">
          <cell r="DK195">
            <v>230068.04720919245</v>
          </cell>
          <cell r="DL195">
            <v>234735.77916056884</v>
          </cell>
        </row>
        <row r="196">
          <cell r="DK196">
            <v>257871.18579449743</v>
          </cell>
          <cell r="DL196">
            <v>352322.25936645042</v>
          </cell>
        </row>
        <row r="197">
          <cell r="DK197">
            <v>24016.239999999994</v>
          </cell>
          <cell r="DL197">
            <v>39724.131199999996</v>
          </cell>
        </row>
        <row r="198">
          <cell r="DK198">
            <v>-119.04801277157617</v>
          </cell>
          <cell r="DL198">
            <v>-24094.751590346175</v>
          </cell>
        </row>
        <row r="199">
          <cell r="DK199">
            <v>195.14361374539203</v>
          </cell>
          <cell r="DL199">
            <v>1447.875103510014</v>
          </cell>
        </row>
        <row r="200">
          <cell r="DK200">
            <v>0</v>
          </cell>
          <cell r="DL200">
            <v>0</v>
          </cell>
        </row>
        <row r="201">
          <cell r="DK201">
            <v>0</v>
          </cell>
          <cell r="DL201">
            <v>0</v>
          </cell>
        </row>
        <row r="202">
          <cell r="DK202">
            <v>0</v>
          </cell>
          <cell r="DL202">
            <v>0</v>
          </cell>
        </row>
        <row r="203">
          <cell r="DK203">
            <v>0</v>
          </cell>
          <cell r="DL203">
            <v>0</v>
          </cell>
        </row>
        <row r="204">
          <cell r="DK204">
            <v>0</v>
          </cell>
          <cell r="DL204">
            <v>0</v>
          </cell>
        </row>
        <row r="205">
          <cell r="DK205">
            <v>0</v>
          </cell>
          <cell r="DL205">
            <v>0</v>
          </cell>
        </row>
        <row r="206">
          <cell r="DK206">
            <v>0</v>
          </cell>
          <cell r="DL206">
            <v>0</v>
          </cell>
        </row>
        <row r="207">
          <cell r="DK207">
            <v>0</v>
          </cell>
          <cell r="DL207">
            <v>0</v>
          </cell>
        </row>
        <row r="208">
          <cell r="DK208">
            <v>0</v>
          </cell>
          <cell r="DL208">
            <v>0</v>
          </cell>
        </row>
        <row r="209">
          <cell r="DK209">
            <v>0</v>
          </cell>
          <cell r="DL209">
            <v>0</v>
          </cell>
        </row>
        <row r="210">
          <cell r="DK210">
            <v>0</v>
          </cell>
          <cell r="DL210">
            <v>0</v>
          </cell>
        </row>
        <row r="211">
          <cell r="DK211">
            <v>0</v>
          </cell>
          <cell r="DL211">
            <v>0</v>
          </cell>
        </row>
        <row r="212">
          <cell r="DK212">
            <v>0</v>
          </cell>
          <cell r="DL212">
            <v>0</v>
          </cell>
        </row>
        <row r="213">
          <cell r="DK213">
            <v>0</v>
          </cell>
          <cell r="DL213">
            <v>0</v>
          </cell>
        </row>
        <row r="214">
          <cell r="DK214">
            <v>0</v>
          </cell>
          <cell r="DL214">
            <v>0</v>
          </cell>
        </row>
        <row r="215">
          <cell r="DK215">
            <v>0</v>
          </cell>
          <cell r="DL215">
            <v>0</v>
          </cell>
        </row>
        <row r="216">
          <cell r="DK216">
            <v>0</v>
          </cell>
          <cell r="DL216">
            <v>0</v>
          </cell>
        </row>
        <row r="217">
          <cell r="DK217">
            <v>0</v>
          </cell>
          <cell r="DL217">
            <v>0</v>
          </cell>
        </row>
        <row r="218">
          <cell r="DK218">
            <v>0</v>
          </cell>
          <cell r="DL218">
            <v>0</v>
          </cell>
        </row>
        <row r="219">
          <cell r="DK219">
            <v>0</v>
          </cell>
          <cell r="DL219">
            <v>0</v>
          </cell>
        </row>
        <row r="220">
          <cell r="DK220">
            <v>0</v>
          </cell>
          <cell r="DL220">
            <v>0</v>
          </cell>
        </row>
        <row r="221">
          <cell r="DK221">
            <v>0</v>
          </cell>
          <cell r="DL221">
            <v>0</v>
          </cell>
        </row>
        <row r="222">
          <cell r="DK222">
            <v>0</v>
          </cell>
          <cell r="DL222">
            <v>0</v>
          </cell>
        </row>
        <row r="223">
          <cell r="DK223">
            <v>0</v>
          </cell>
          <cell r="DL223">
            <v>0</v>
          </cell>
        </row>
        <row r="224">
          <cell r="DK224">
            <v>0</v>
          </cell>
          <cell r="DL224">
            <v>0</v>
          </cell>
        </row>
        <row r="225">
          <cell r="DK225">
            <v>0</v>
          </cell>
          <cell r="DL225">
            <v>0</v>
          </cell>
        </row>
        <row r="226">
          <cell r="DK226">
            <v>0</v>
          </cell>
          <cell r="DL226">
            <v>0</v>
          </cell>
        </row>
        <row r="227">
          <cell r="DK227">
            <v>0</v>
          </cell>
          <cell r="DL227">
            <v>0</v>
          </cell>
        </row>
        <row r="228">
          <cell r="DK228">
            <v>0</v>
          </cell>
          <cell r="DL228">
            <v>0</v>
          </cell>
        </row>
        <row r="229">
          <cell r="DK229">
            <v>0</v>
          </cell>
          <cell r="DL229">
            <v>0</v>
          </cell>
        </row>
        <row r="230">
          <cell r="DK230">
            <v>0</v>
          </cell>
          <cell r="DL230">
            <v>0</v>
          </cell>
        </row>
        <row r="231">
          <cell r="DK231">
            <v>0</v>
          </cell>
          <cell r="DL231">
            <v>0</v>
          </cell>
        </row>
        <row r="232">
          <cell r="DK232">
            <v>0</v>
          </cell>
          <cell r="DL232">
            <v>0</v>
          </cell>
        </row>
        <row r="233">
          <cell r="DK233">
            <v>0</v>
          </cell>
          <cell r="DL233">
            <v>0</v>
          </cell>
        </row>
        <row r="234">
          <cell r="DK234">
            <v>0</v>
          </cell>
          <cell r="DL234">
            <v>0</v>
          </cell>
        </row>
        <row r="235">
          <cell r="DK235">
            <v>0</v>
          </cell>
          <cell r="DL235">
            <v>0</v>
          </cell>
        </row>
        <row r="236">
          <cell r="DK236">
            <v>0</v>
          </cell>
          <cell r="DL236">
            <v>0</v>
          </cell>
        </row>
        <row r="237">
          <cell r="DK237">
            <v>0</v>
          </cell>
          <cell r="DL237">
            <v>0</v>
          </cell>
        </row>
        <row r="238">
          <cell r="DK238">
            <v>0</v>
          </cell>
          <cell r="DL238">
            <v>0</v>
          </cell>
        </row>
        <row r="239">
          <cell r="DK239">
            <v>0</v>
          </cell>
          <cell r="DL239">
            <v>0</v>
          </cell>
        </row>
        <row r="240">
          <cell r="DK240">
            <v>0</v>
          </cell>
          <cell r="DL240">
            <v>0</v>
          </cell>
        </row>
        <row r="241">
          <cell r="DK241">
            <v>0</v>
          </cell>
          <cell r="DL241">
            <v>0</v>
          </cell>
        </row>
        <row r="242">
          <cell r="DK242">
            <v>0</v>
          </cell>
          <cell r="DL242">
            <v>0</v>
          </cell>
        </row>
        <row r="243">
          <cell r="DK243">
            <v>0</v>
          </cell>
          <cell r="DL243">
            <v>0</v>
          </cell>
        </row>
        <row r="244">
          <cell r="DK244">
            <v>688914.41946729482</v>
          </cell>
          <cell r="DL244">
            <v>685551.41737619147</v>
          </cell>
        </row>
        <row r="245">
          <cell r="DK245">
            <v>808798.37173017336</v>
          </cell>
          <cell r="DL245">
            <v>466206.1797981768</v>
          </cell>
        </row>
        <row r="246">
          <cell r="DK246">
            <v>5819743.3371474305</v>
          </cell>
          <cell r="DL246">
            <v>7228563.8339346061</v>
          </cell>
        </row>
        <row r="247">
          <cell r="DK247">
            <v>422059.54262093047</v>
          </cell>
          <cell r="DL247">
            <v>507510.06812601927</v>
          </cell>
        </row>
        <row r="248">
          <cell r="DK248">
            <v>-3694656.838926841</v>
          </cell>
          <cell r="DL248">
            <v>-9424010.8559317105</v>
          </cell>
        </row>
        <row r="249">
          <cell r="DK249">
            <v>0</v>
          </cell>
          <cell r="DL249">
            <v>-78207.40584521828</v>
          </cell>
        </row>
        <row r="250">
          <cell r="DK250">
            <v>0</v>
          </cell>
          <cell r="DL250">
            <v>0</v>
          </cell>
        </row>
        <row r="251">
          <cell r="DK251">
            <v>-280574.3976625455</v>
          </cell>
          <cell r="DL251">
            <v>-159339.33205987792</v>
          </cell>
        </row>
        <row r="252">
          <cell r="DK252">
            <v>582746.24129332229</v>
          </cell>
          <cell r="DL252">
            <v>1093695.060373642</v>
          </cell>
        </row>
        <row r="253">
          <cell r="DK253">
            <v>11068.956322889115</v>
          </cell>
          <cell r="DL253">
            <v>11621.485263560458</v>
          </cell>
        </row>
        <row r="254">
          <cell r="DK254">
            <v>421025.08295764378</v>
          </cell>
          <cell r="DL254">
            <v>611428.07973230362</v>
          </cell>
        </row>
        <row r="255">
          <cell r="DK255">
            <v>4161388.2916021231</v>
          </cell>
          <cell r="DL255">
            <v>2687755.9066926129</v>
          </cell>
        </row>
        <row r="256">
          <cell r="DK256">
            <v>4646546.5086730486</v>
          </cell>
          <cell r="DL256">
            <v>3995979.2236497337</v>
          </cell>
        </row>
        <row r="257">
          <cell r="DK257">
            <v>435115.96663763979</v>
          </cell>
          <cell r="DL257">
            <v>456837.38528140739</v>
          </cell>
        </row>
        <row r="258">
          <cell r="DK258">
            <v>4166.3872600120922</v>
          </cell>
          <cell r="DL258">
            <v>-274251.9857399296</v>
          </cell>
        </row>
        <row r="259">
          <cell r="DK259">
            <v>-520.54175082234724</v>
          </cell>
          <cell r="DL259">
            <v>-1273.2386112973618</v>
          </cell>
        </row>
        <row r="260">
          <cell r="DK260">
            <v>0</v>
          </cell>
          <cell r="DL260">
            <v>0</v>
          </cell>
        </row>
        <row r="261">
          <cell r="DK261">
            <v>0</v>
          </cell>
          <cell r="DL261">
            <v>0</v>
          </cell>
        </row>
        <row r="262">
          <cell r="DK262">
            <v>0</v>
          </cell>
          <cell r="DL262">
            <v>0</v>
          </cell>
        </row>
        <row r="263">
          <cell r="DK263">
            <v>0</v>
          </cell>
          <cell r="DL263">
            <v>0</v>
          </cell>
        </row>
        <row r="264">
          <cell r="DK264">
            <v>0</v>
          </cell>
          <cell r="DL264">
            <v>0</v>
          </cell>
        </row>
        <row r="265">
          <cell r="DK265">
            <v>209306.90774300761</v>
          </cell>
          <cell r="DL265">
            <v>396251.78828437469</v>
          </cell>
        </row>
        <row r="266">
          <cell r="DK266">
            <v>1305953.8130243928</v>
          </cell>
          <cell r="DL266">
            <v>1610469.1624940946</v>
          </cell>
        </row>
        <row r="267">
          <cell r="DK267">
            <v>94710.408531401583</v>
          </cell>
          <cell r="DL267">
            <v>113069.39153463178</v>
          </cell>
        </row>
        <row r="268">
          <cell r="DK268">
            <v>-956131.00267877651</v>
          </cell>
          <cell r="DL268">
            <v>-2421329.1073317546</v>
          </cell>
        </row>
        <row r="269">
          <cell r="DK269">
            <v>0</v>
          </cell>
          <cell r="DL269">
            <v>-19938.848830705901</v>
          </cell>
        </row>
        <row r="270">
          <cell r="DK270">
            <v>0</v>
          </cell>
          <cell r="DL270">
            <v>0</v>
          </cell>
        </row>
        <row r="271">
          <cell r="DK271">
            <v>-72609.146629434923</v>
          </cell>
          <cell r="DL271">
            <v>-40939.358894789664</v>
          </cell>
        </row>
        <row r="272">
          <cell r="DK272">
            <v>150005.08302961863</v>
          </cell>
          <cell r="DL272">
            <v>236066.57852479003</v>
          </cell>
        </row>
        <row r="273">
          <cell r="DK273">
            <v>2483.8802810783322</v>
          </cell>
          <cell r="DL273">
            <v>2589.1787178361651</v>
          </cell>
        </row>
        <row r="274">
          <cell r="DK274">
            <v>94478.27517715795</v>
          </cell>
          <cell r="DL274">
            <v>136221.53585602046</v>
          </cell>
        </row>
        <row r="275">
          <cell r="DK275">
            <v>1077268.8096145429</v>
          </cell>
          <cell r="DL275">
            <v>690071.9354818702</v>
          </cell>
        </row>
        <row r="276">
          <cell r="DK276">
            <v>0</v>
          </cell>
          <cell r="DL276">
            <v>0</v>
          </cell>
        </row>
        <row r="277">
          <cell r="DK277">
            <v>112602.57274221767</v>
          </cell>
          <cell r="DL277">
            <v>117376.10187523944</v>
          </cell>
        </row>
        <row r="278">
          <cell r="DK278">
            <v>0</v>
          </cell>
          <cell r="DL278">
            <v>-73162.65901017841</v>
          </cell>
        </row>
        <row r="279">
          <cell r="DK279">
            <v>245.69899835433534</v>
          </cell>
          <cell r="DL279">
            <v>-594.0456437745197</v>
          </cell>
        </row>
        <row r="280">
          <cell r="DK280">
            <v>0</v>
          </cell>
          <cell r="DL280">
            <v>0</v>
          </cell>
        </row>
        <row r="281">
          <cell r="DK281">
            <v>0</v>
          </cell>
          <cell r="DL281">
            <v>0</v>
          </cell>
        </row>
        <row r="282">
          <cell r="DK282">
            <v>0</v>
          </cell>
          <cell r="DL282">
            <v>0</v>
          </cell>
        </row>
        <row r="283">
          <cell r="DK283">
            <v>0</v>
          </cell>
          <cell r="DL283">
            <v>0</v>
          </cell>
        </row>
        <row r="284">
          <cell r="DK284">
            <v>0</v>
          </cell>
          <cell r="DL284">
            <v>0</v>
          </cell>
        </row>
        <row r="285">
          <cell r="DK285">
            <v>131571.60737878396</v>
          </cell>
          <cell r="DL285">
            <v>254700.50273299307</v>
          </cell>
        </row>
        <row r="286">
          <cell r="DK286">
            <v>820930.58559273242</v>
          </cell>
          <cell r="DL286">
            <v>1035168.3385435033</v>
          </cell>
        </row>
        <row r="287">
          <cell r="DK287">
            <v>59535.544337017207</v>
          </cell>
          <cell r="DL287">
            <v>72678.109522919141</v>
          </cell>
        </row>
        <row r="288">
          <cell r="DK288">
            <v>-601029.81905210274</v>
          </cell>
          <cell r="DL288">
            <v>-1556368.3474832305</v>
          </cell>
        </row>
        <row r="289">
          <cell r="DK289">
            <v>0</v>
          </cell>
          <cell r="DL289">
            <v>-12819.234859528564</v>
          </cell>
        </row>
        <row r="290">
          <cell r="DK290">
            <v>0</v>
          </cell>
          <cell r="DL290">
            <v>0</v>
          </cell>
        </row>
        <row r="291">
          <cell r="DK291">
            <v>-45642.555400829653</v>
          </cell>
          <cell r="DL291">
            <v>-26314.771567885276</v>
          </cell>
        </row>
        <row r="292">
          <cell r="DK292">
            <v>94294.116243061304</v>
          </cell>
          <cell r="DL292">
            <v>151737.55174467829</v>
          </cell>
        </row>
        <row r="293">
          <cell r="DK293">
            <v>1561.3823960325533</v>
          </cell>
          <cell r="DL293">
            <v>1664.2577790088476</v>
          </cell>
        </row>
        <row r="294">
          <cell r="DK294">
            <v>59389.623885210814</v>
          </cell>
          <cell r="DL294">
            <v>87559.715038280352</v>
          </cell>
        </row>
        <row r="295">
          <cell r="DK295">
            <v>675794.11769638618</v>
          </cell>
          <cell r="DL295">
            <v>443409.49935209798</v>
          </cell>
        </row>
        <row r="296">
          <cell r="DK296">
            <v>0</v>
          </cell>
          <cell r="DL296">
            <v>0</v>
          </cell>
        </row>
        <row r="297">
          <cell r="DK297">
            <v>70782.668620142402</v>
          </cell>
          <cell r="DL297">
            <v>75446.352648401094</v>
          </cell>
        </row>
        <row r="298">
          <cell r="DK298">
            <v>0</v>
          </cell>
          <cell r="DL298">
            <v>0</v>
          </cell>
        </row>
        <row r="299">
          <cell r="DK299">
            <v>-688.25871260438726</v>
          </cell>
          <cell r="DL299">
            <v>-267.01194398208463</v>
          </cell>
        </row>
        <row r="300">
          <cell r="DK300">
            <v>0</v>
          </cell>
          <cell r="DL300">
            <v>0</v>
          </cell>
        </row>
        <row r="301">
          <cell r="DK301">
            <v>0</v>
          </cell>
          <cell r="DL301">
            <v>0</v>
          </cell>
        </row>
        <row r="302">
          <cell r="DK302">
            <v>0</v>
          </cell>
          <cell r="DL302">
            <v>0</v>
          </cell>
        </row>
        <row r="303">
          <cell r="DK303">
            <v>0</v>
          </cell>
          <cell r="DL303">
            <v>0</v>
          </cell>
        </row>
        <row r="304">
          <cell r="DK304">
            <v>0</v>
          </cell>
          <cell r="DL304">
            <v>0</v>
          </cell>
        </row>
        <row r="305">
          <cell r="DK305">
            <v>0</v>
          </cell>
          <cell r="DL305">
            <v>151260.86124828219</v>
          </cell>
        </row>
        <row r="306">
          <cell r="DK306">
            <v>2224346.0337440586</v>
          </cell>
          <cell r="DL306">
            <v>1975581.5267485038</v>
          </cell>
        </row>
        <row r="307">
          <cell r="DK307">
            <v>161314.06751914558</v>
          </cell>
          <cell r="DL307">
            <v>138703.55692534495</v>
          </cell>
        </row>
        <row r="308">
          <cell r="DK308">
            <v>-1628515.6353447102</v>
          </cell>
          <cell r="DL308">
            <v>-2970272.9900241732</v>
          </cell>
        </row>
        <row r="309">
          <cell r="DK309">
            <v>0</v>
          </cell>
          <cell r="DL309">
            <v>-24591.003741106382</v>
          </cell>
        </row>
        <row r="310">
          <cell r="DK310">
            <v>0</v>
          </cell>
          <cell r="DL310">
            <v>-1000000.0000000001</v>
          </cell>
        </row>
        <row r="311">
          <cell r="DK311">
            <v>-123670.42824025782</v>
          </cell>
          <cell r="DL311">
            <v>-50220.794680860636</v>
          </cell>
        </row>
        <row r="312">
          <cell r="DK312">
            <v>245886.92192491394</v>
          </cell>
          <cell r="DL312">
            <v>388620.33918239543</v>
          </cell>
        </row>
        <row r="313">
          <cell r="DK313">
            <v>4230.6314330646746</v>
          </cell>
          <cell r="DL313">
            <v>3176.1760880201023</v>
          </cell>
        </row>
        <row r="314">
          <cell r="DK314">
            <v>160918.68990267703</v>
          </cell>
          <cell r="DL314">
            <v>167104.56558242219</v>
          </cell>
        </row>
        <row r="315">
          <cell r="DK315">
            <v>0</v>
          </cell>
          <cell r="DL315">
            <v>0</v>
          </cell>
        </row>
        <row r="316">
          <cell r="DK316">
            <v>0</v>
          </cell>
          <cell r="DL316">
            <v>0</v>
          </cell>
        </row>
        <row r="317">
          <cell r="DK317">
            <v>0</v>
          </cell>
          <cell r="DL317">
            <v>0</v>
          </cell>
        </row>
        <row r="318">
          <cell r="DK318">
            <v>0</v>
          </cell>
          <cell r="DL318">
            <v>0</v>
          </cell>
        </row>
        <row r="319">
          <cell r="DK319">
            <v>146.65758717514836</v>
          </cell>
          <cell r="DL319">
            <v>296.43829552789248</v>
          </cell>
        </row>
        <row r="320">
          <cell r="DK320">
            <v>0</v>
          </cell>
          <cell r="DL320">
            <v>0</v>
          </cell>
        </row>
        <row r="321">
          <cell r="DK321">
            <v>0</v>
          </cell>
          <cell r="DL321">
            <v>0</v>
          </cell>
        </row>
        <row r="322">
          <cell r="DK322">
            <v>0</v>
          </cell>
          <cell r="DL322">
            <v>0</v>
          </cell>
        </row>
        <row r="323">
          <cell r="DK323">
            <v>0</v>
          </cell>
          <cell r="DL323">
            <v>0</v>
          </cell>
        </row>
        <row r="324">
          <cell r="DK324">
            <v>1450030.7312223734</v>
          </cell>
          <cell r="DL324">
            <v>1403344.6307674875</v>
          </cell>
        </row>
        <row r="325">
          <cell r="DK325">
            <v>1638592.9442829886</v>
          </cell>
          <cell r="DL325">
            <v>918587.29043879628</v>
          </cell>
        </row>
        <row r="326">
          <cell r="DK326">
            <v>12249426.70414092</v>
          </cell>
          <cell r="DL326">
            <v>14797090.323781848</v>
          </cell>
        </row>
        <row r="327">
          <cell r="DK327">
            <v>888353.16827776446</v>
          </cell>
          <cell r="DL327">
            <v>1038888.5663615655</v>
          </cell>
        </row>
        <row r="328">
          <cell r="DK328">
            <v>-7485226.0333581939</v>
          </cell>
          <cell r="DL328">
            <v>-18568558.230960548</v>
          </cell>
        </row>
        <row r="329">
          <cell r="DK329">
            <v>0</v>
          </cell>
          <cell r="DL329">
            <v>-153362.79622491242</v>
          </cell>
        </row>
        <row r="330">
          <cell r="DK330">
            <v>0</v>
          </cell>
          <cell r="DL330">
            <v>0</v>
          </cell>
        </row>
        <row r="331">
          <cell r="DK331">
            <v>-568432.43560544006</v>
          </cell>
          <cell r="DL331">
            <v>-313953.55025232397</v>
          </cell>
        </row>
        <row r="332">
          <cell r="DK332">
            <v>1226567.3855876673</v>
          </cell>
          <cell r="DL332">
            <v>2238827.0985515965</v>
          </cell>
        </row>
        <row r="333">
          <cell r="DK333">
            <v>23297.998092648977</v>
          </cell>
          <cell r="DL333">
            <v>23789.53428260747</v>
          </cell>
        </row>
        <row r="334">
          <cell r="DK334">
            <v>886175.83208100509</v>
          </cell>
          <cell r="DL334">
            <v>1251611.9010836468</v>
          </cell>
        </row>
        <row r="335">
          <cell r="DK335">
            <v>8433624.2250501886</v>
          </cell>
          <cell r="DL335">
            <v>5297957.980674223</v>
          </cell>
        </row>
        <row r="336">
          <cell r="DK336">
            <v>9772303.2051690761</v>
          </cell>
          <cell r="DL336">
            <v>8176097.4012281522</v>
          </cell>
        </row>
        <row r="337">
          <cell r="DK337">
            <v>881527.43353342009</v>
          </cell>
          <cell r="DL337">
            <v>900127.52747820527</v>
          </cell>
        </row>
        <row r="338">
          <cell r="DK338">
            <v>3893.7805255585336</v>
          </cell>
          <cell r="DL338">
            <v>-561443.24740120326</v>
          </cell>
        </row>
        <row r="339">
          <cell r="DK339">
            <v>1558.6122940799687</v>
          </cell>
          <cell r="DL339">
            <v>8751.712402800913</v>
          </cell>
        </row>
        <row r="340">
          <cell r="DK340">
            <v>0</v>
          </cell>
          <cell r="DL340">
            <v>0</v>
          </cell>
        </row>
        <row r="341">
          <cell r="DK341">
            <v>0</v>
          </cell>
          <cell r="DL341">
            <v>0</v>
          </cell>
        </row>
        <row r="342">
          <cell r="DK342">
            <v>0</v>
          </cell>
          <cell r="DL342">
            <v>0</v>
          </cell>
        </row>
        <row r="343">
          <cell r="DK343">
            <v>0</v>
          </cell>
          <cell r="DL343">
            <v>0</v>
          </cell>
        </row>
        <row r="344">
          <cell r="DK344">
            <v>0</v>
          </cell>
          <cell r="DL344">
            <v>0</v>
          </cell>
        </row>
        <row r="345">
          <cell r="DK345">
            <v>383663.39936686255</v>
          </cell>
          <cell r="DL345">
            <v>711671.85569943616</v>
          </cell>
        </row>
        <row r="346">
          <cell r="DK346">
            <v>2393837.2828872544</v>
          </cell>
          <cell r="DL346">
            <v>2892417.425751423</v>
          </cell>
        </row>
        <row r="347">
          <cell r="DK347">
            <v>173605.91527727895</v>
          </cell>
          <cell r="DL347">
            <v>203073.66698496387</v>
          </cell>
        </row>
        <row r="348">
          <cell r="DK348">
            <v>-1752605.657803671</v>
          </cell>
          <cell r="DL348">
            <v>-4348729.3433668502</v>
          </cell>
        </row>
        <row r="349">
          <cell r="DK349">
            <v>0</v>
          </cell>
          <cell r="DL349">
            <v>-35913.877498428839</v>
          </cell>
        </row>
        <row r="350">
          <cell r="DK350">
            <v>0</v>
          </cell>
          <cell r="DL350">
            <v>0</v>
          </cell>
        </row>
        <row r="351">
          <cell r="DK351">
            <v>-133093.8970021003</v>
          </cell>
          <cell r="DL351">
            <v>-73527.465054342727</v>
          </cell>
        </row>
        <row r="352">
          <cell r="DK352">
            <v>274962.06741592631</v>
          </cell>
          <cell r="DL352">
            <v>423977.7459042921</v>
          </cell>
        </row>
        <row r="353">
          <cell r="DK353">
            <v>4552.9980951651942</v>
          </cell>
          <cell r="DL353">
            <v>4650.1887873817086</v>
          </cell>
        </row>
        <row r="354">
          <cell r="DK354">
            <v>173180.41058297193</v>
          </cell>
          <cell r="DL354">
            <v>244655.13109383782</v>
          </cell>
        </row>
        <row r="355">
          <cell r="DK355">
            <v>1969220.0514203033</v>
          </cell>
          <cell r="DL355">
            <v>1239034.8129943376</v>
          </cell>
        </row>
        <row r="356">
          <cell r="DK356">
            <v>0</v>
          </cell>
          <cell r="DL356">
            <v>0</v>
          </cell>
        </row>
        <row r="357">
          <cell r="DK357">
            <v>206402.58031415544</v>
          </cell>
          <cell r="DL357">
            <v>210808.55836130411</v>
          </cell>
        </row>
        <row r="358">
          <cell r="DK358">
            <v>0</v>
          </cell>
          <cell r="DL358">
            <v>-131391.66103070596</v>
          </cell>
        </row>
        <row r="359">
          <cell r="DK359">
            <v>-1113.5373356905766</v>
          </cell>
          <cell r="DL359">
            <v>266.05256118893885</v>
          </cell>
        </row>
        <row r="360">
          <cell r="DK360">
            <v>0</v>
          </cell>
          <cell r="DL360">
            <v>0</v>
          </cell>
        </row>
        <row r="361">
          <cell r="DK361">
            <v>0</v>
          </cell>
          <cell r="DL361">
            <v>0</v>
          </cell>
        </row>
        <row r="362">
          <cell r="DK362">
            <v>0</v>
          </cell>
          <cell r="DL362">
            <v>0</v>
          </cell>
        </row>
        <row r="363">
          <cell r="DK363">
            <v>0</v>
          </cell>
          <cell r="DL363">
            <v>0</v>
          </cell>
        </row>
        <row r="364">
          <cell r="DK364">
            <v>0</v>
          </cell>
          <cell r="DL364">
            <v>0</v>
          </cell>
        </row>
        <row r="365">
          <cell r="DK365">
            <v>349550.31451108138</v>
          </cell>
          <cell r="DL365">
            <v>649204.26682856143</v>
          </cell>
        </row>
        <row r="366">
          <cell r="DK366">
            <v>2180991.4015839393</v>
          </cell>
          <cell r="DL366">
            <v>2638533.0812353436</v>
          </cell>
        </row>
        <row r="367">
          <cell r="DK367">
            <v>158169.90201906231</v>
          </cell>
          <cell r="DL367">
            <v>185248.70701482397</v>
          </cell>
        </row>
        <row r="368">
          <cell r="DK368">
            <v>-1596774.3076617457</v>
          </cell>
          <cell r="DL368">
            <v>-3967016.009396147</v>
          </cell>
        </row>
        <row r="369">
          <cell r="DK369">
            <v>0</v>
          </cell>
          <cell r="DL369">
            <v>-32597.843811228751</v>
          </cell>
        </row>
        <row r="370">
          <cell r="DK370">
            <v>0</v>
          </cell>
          <cell r="DL370">
            <v>0</v>
          </cell>
        </row>
        <row r="371">
          <cell r="DK371">
            <v>-121259.97328221526</v>
          </cell>
          <cell r="DL371">
            <v>-67073.530673000394</v>
          </cell>
        </row>
        <row r="372">
          <cell r="DK372">
            <v>250514.06337551109</v>
          </cell>
          <cell r="DL372">
            <v>386762.7467309442</v>
          </cell>
        </row>
        <row r="373">
          <cell r="DK373">
            <v>4148.1723791211552</v>
          </cell>
          <cell r="DL373">
            <v>4242.014600056822</v>
          </cell>
        </row>
        <row r="374">
          <cell r="DK374">
            <v>157782.23069058426</v>
          </cell>
          <cell r="DL374">
            <v>223180.32353762281</v>
          </cell>
        </row>
        <row r="375">
          <cell r="DK375">
            <v>1796661.6095532849</v>
          </cell>
          <cell r="DL375">
            <v>1129143.4682383419</v>
          </cell>
        </row>
        <row r="376">
          <cell r="DK376">
            <v>0</v>
          </cell>
          <cell r="DL376">
            <v>0</v>
          </cell>
        </row>
        <row r="377">
          <cell r="DK377">
            <v>188050.48118682569</v>
          </cell>
          <cell r="DL377">
            <v>192304.66186924258</v>
          </cell>
        </row>
        <row r="378">
          <cell r="DK378">
            <v>0</v>
          </cell>
          <cell r="DL378">
            <v>0</v>
          </cell>
        </row>
        <row r="379">
          <cell r="DK379">
            <v>-1035.1047823033077</v>
          </cell>
          <cell r="DL379">
            <v>-601.19311071973789</v>
          </cell>
        </row>
        <row r="380">
          <cell r="DK380">
            <v>0</v>
          </cell>
          <cell r="DL380">
            <v>0</v>
          </cell>
        </row>
        <row r="381">
          <cell r="DK381">
            <v>0</v>
          </cell>
          <cell r="DL381">
            <v>0</v>
          </cell>
        </row>
        <row r="382">
          <cell r="DK382">
            <v>0</v>
          </cell>
          <cell r="DL382">
            <v>0</v>
          </cell>
        </row>
        <row r="383">
          <cell r="DK383">
            <v>364434.80705304438</v>
          </cell>
          <cell r="DL383">
            <v>408388.74329875858</v>
          </cell>
        </row>
        <row r="384">
          <cell r="DK384">
            <v>465524.67273759702</v>
          </cell>
          <cell r="DL384">
            <v>494443.20484060608</v>
          </cell>
        </row>
        <row r="385">
          <cell r="DK385">
            <v>542237.92582199874</v>
          </cell>
          <cell r="DL385">
            <v>451224.966089494</v>
          </cell>
        </row>
        <row r="386">
          <cell r="DK386">
            <v>3932613.4507930484</v>
          </cell>
          <cell r="DL386">
            <v>5213488.2633963767</v>
          </cell>
        </row>
        <row r="387">
          <cell r="DK387">
            <v>285201.07128301449</v>
          </cell>
          <cell r="DL387">
            <v>516133.41228522366</v>
          </cell>
        </row>
        <row r="388">
          <cell r="DK388">
            <v>-2476987.0105921901</v>
          </cell>
          <cell r="DL388">
            <v>-6743561.6646491541</v>
          </cell>
        </row>
        <row r="389">
          <cell r="DK389">
            <v>0</v>
          </cell>
          <cell r="DL389">
            <v>-56127.484938713009</v>
          </cell>
        </row>
        <row r="390">
          <cell r="DK390">
            <v>0</v>
          </cell>
          <cell r="DL390">
            <v>0</v>
          </cell>
        </row>
        <row r="391">
          <cell r="DK391">
            <v>-188103.83989997793</v>
          </cell>
          <cell r="DL391">
            <v>-114018.8214738174</v>
          </cell>
        </row>
        <row r="392">
          <cell r="DK392">
            <v>407714.63578480238</v>
          </cell>
          <cell r="DL392">
            <v>825712.71100615826</v>
          </cell>
        </row>
        <row r="393">
          <cell r="DK393">
            <v>7479.6986739574768</v>
          </cell>
          <cell r="DL393">
            <v>8381.8139282899956</v>
          </cell>
        </row>
        <row r="394">
          <cell r="DK394">
            <v>284502.04904947773</v>
          </cell>
          <cell r="DL394">
            <v>528592.7044824193</v>
          </cell>
        </row>
        <row r="395">
          <cell r="DK395">
            <v>2799550.9424467455</v>
          </cell>
          <cell r="DL395">
            <v>1917156.0930273673</v>
          </cell>
        </row>
        <row r="396">
          <cell r="DK396">
            <v>3114137.6327906689</v>
          </cell>
          <cell r="DL396">
            <v>2870497.3048938583</v>
          </cell>
        </row>
        <row r="397">
          <cell r="DK397">
            <v>291712.23321940558</v>
          </cell>
          <cell r="DL397">
            <v>326900.20474914648</v>
          </cell>
        </row>
        <row r="398">
          <cell r="DK398">
            <v>-5220.4315279058392</v>
          </cell>
          <cell r="DL398">
            <v>-197650.17190038925</v>
          </cell>
        </row>
        <row r="399">
          <cell r="DK399">
            <v>-676.2556237859535</v>
          </cell>
          <cell r="DL399">
            <v>-9157.5243166890723</v>
          </cell>
        </row>
        <row r="400">
          <cell r="DK400">
            <v>0</v>
          </cell>
          <cell r="DL400">
            <v>0</v>
          </cell>
        </row>
        <row r="401">
          <cell r="DK401">
            <v>0</v>
          </cell>
          <cell r="DL401">
            <v>0</v>
          </cell>
        </row>
        <row r="402">
          <cell r="DK402">
            <v>0</v>
          </cell>
          <cell r="DL402">
            <v>0</v>
          </cell>
        </row>
        <row r="403">
          <cell r="DK403">
            <v>111909.64970286775</v>
          </cell>
          <cell r="DL403">
            <v>132243.10033088259</v>
          </cell>
        </row>
        <row r="404">
          <cell r="DK404">
            <v>0</v>
          </cell>
          <cell r="DL404">
            <v>0</v>
          </cell>
        </row>
        <row r="405">
          <cell r="DK405">
            <v>193546.21864976542</v>
          </cell>
          <cell r="DL405">
            <v>1055209.9254274687</v>
          </cell>
        </row>
        <row r="406">
          <cell r="DK406">
            <v>1207616.2462466946</v>
          </cell>
          <cell r="DL406">
            <v>1688214.6307980807</v>
          </cell>
        </row>
        <row r="407">
          <cell r="DK407">
            <v>87578.769547989956</v>
          </cell>
          <cell r="DL407">
            <v>167132.62484569341</v>
          </cell>
        </row>
        <row r="408">
          <cell r="DK408">
            <v>-884134.89118812024</v>
          </cell>
          <cell r="DL408">
            <v>-2538218.8744577803</v>
          </cell>
        </row>
        <row r="409">
          <cell r="DK409">
            <v>0</v>
          </cell>
          <cell r="DL409">
            <v>-21166.862222682135</v>
          </cell>
        </row>
        <row r="410">
          <cell r="DK410">
            <v>0</v>
          </cell>
          <cell r="DL410">
            <v>0</v>
          </cell>
        </row>
        <row r="411">
          <cell r="DK411">
            <v>-67141.719884220904</v>
          </cell>
          <cell r="DL411">
            <v>-42915.70821178695</v>
          </cell>
        </row>
        <row r="412">
          <cell r="DK412">
            <v>148691.50488906316</v>
          </cell>
          <cell r="DL412">
            <v>301183.9145246296</v>
          </cell>
        </row>
        <row r="413">
          <cell r="DK413">
            <v>2296.8455325502173</v>
          </cell>
          <cell r="DL413">
            <v>2714.1714321512545</v>
          </cell>
        </row>
        <row r="414">
          <cell r="DK414">
            <v>87364.115701058647</v>
          </cell>
          <cell r="DL414">
            <v>171167.15188670973</v>
          </cell>
        </row>
        <row r="415">
          <cell r="DK415">
            <v>994463.90402091178</v>
          </cell>
          <cell r="DL415">
            <v>722022.82813769381</v>
          </cell>
        </row>
        <row r="416">
          <cell r="DK416">
            <v>0</v>
          </cell>
          <cell r="DL416">
            <v>0</v>
          </cell>
        </row>
        <row r="417">
          <cell r="DK417">
            <v>104123.66414227651</v>
          </cell>
          <cell r="DL417">
            <v>123042.43825752354</v>
          </cell>
        </row>
        <row r="418">
          <cell r="DK418">
            <v>0</v>
          </cell>
          <cell r="DL418">
            <v>-76628.994759975176</v>
          </cell>
        </row>
        <row r="419">
          <cell r="DK419">
            <v>-905.1725265097557</v>
          </cell>
          <cell r="DL419">
            <v>-2401.9568429367864</v>
          </cell>
        </row>
        <row r="420">
          <cell r="DK420">
            <v>0</v>
          </cell>
          <cell r="DL420">
            <v>0</v>
          </cell>
        </row>
        <row r="421">
          <cell r="DK421">
            <v>0</v>
          </cell>
          <cell r="DL421">
            <v>0</v>
          </cell>
        </row>
        <row r="422">
          <cell r="DK422">
            <v>0</v>
          </cell>
          <cell r="DL422">
            <v>0</v>
          </cell>
        </row>
        <row r="423">
          <cell r="DK423">
            <v>2254.217216427448</v>
          </cell>
          <cell r="DL423">
            <v>2651.5898826974903</v>
          </cell>
        </row>
        <row r="424">
          <cell r="DK424">
            <v>0</v>
          </cell>
          <cell r="DL424">
            <v>0</v>
          </cell>
        </row>
        <row r="425">
          <cell r="DK425">
            <v>3898.6380478639994</v>
          </cell>
          <cell r="DL425">
            <v>21157.882380136845</v>
          </cell>
        </row>
        <row r="426">
          <cell r="DK426">
            <v>24325.242196312844</v>
          </cell>
          <cell r="DL426">
            <v>33850.180641905958</v>
          </cell>
        </row>
        <row r="427">
          <cell r="DK427">
            <v>1764.1157007709921</v>
          </cell>
          <cell r="DL427">
            <v>3351.1553797565007</v>
          </cell>
        </row>
        <row r="428">
          <cell r="DK428">
            <v>-17809.296147849494</v>
          </cell>
          <cell r="DL428">
            <v>-50893.509534669734</v>
          </cell>
        </row>
        <row r="429">
          <cell r="DK429">
            <v>0</v>
          </cell>
          <cell r="DL429">
            <v>-424.31123131469138</v>
          </cell>
        </row>
        <row r="430">
          <cell r="DK430">
            <v>0</v>
          </cell>
          <cell r="DL430">
            <v>0</v>
          </cell>
        </row>
        <row r="431">
          <cell r="DK431">
            <v>-1352.4483483365011</v>
          </cell>
          <cell r="DL431">
            <v>-860.49750360093049</v>
          </cell>
        </row>
        <row r="432">
          <cell r="DK432">
            <v>2995.1210744326268</v>
          </cell>
          <cell r="DL432">
            <v>6039.0010411623225</v>
          </cell>
        </row>
        <row r="433">
          <cell r="DK433">
            <v>46.265793492305882</v>
          </cell>
          <cell r="DL433">
            <v>54.421512286022448</v>
          </cell>
        </row>
        <row r="434">
          <cell r="DK434">
            <v>1759.7918877789075</v>
          </cell>
          <cell r="DL434">
            <v>3432.0511773947992</v>
          </cell>
        </row>
        <row r="435">
          <cell r="DK435">
            <v>20059.199145237704</v>
          </cell>
          <cell r="DL435">
            <v>14459.259906024628</v>
          </cell>
        </row>
        <row r="436">
          <cell r="DK436">
            <v>0</v>
          </cell>
          <cell r="DL436">
            <v>0</v>
          </cell>
        </row>
        <row r="437">
          <cell r="DK437">
            <v>2097.3826383178666</v>
          </cell>
          <cell r="DL437">
            <v>2467.1085569663505</v>
          </cell>
        </row>
        <row r="438">
          <cell r="DK438">
            <v>0</v>
          </cell>
          <cell r="DL438">
            <v>0</v>
          </cell>
        </row>
        <row r="439">
          <cell r="DK439">
            <v>-17.833940241932055</v>
          </cell>
          <cell r="DL439">
            <v>-66.150826875423036</v>
          </cell>
        </row>
        <row r="440">
          <cell r="DK440">
            <v>0</v>
          </cell>
          <cell r="DL440">
            <v>0</v>
          </cell>
        </row>
        <row r="441">
          <cell r="DK441">
            <v>0</v>
          </cell>
          <cell r="DL441">
            <v>0</v>
          </cell>
        </row>
        <row r="442">
          <cell r="DK442">
            <v>0</v>
          </cell>
          <cell r="DL442">
            <v>0</v>
          </cell>
        </row>
        <row r="443">
          <cell r="DK443">
            <v>13775.582375230051</v>
          </cell>
          <cell r="DL443">
            <v>57772.326374999997</v>
          </cell>
        </row>
        <row r="444">
          <cell r="DK444">
            <v>0</v>
          </cell>
          <cell r="DL444">
            <v>0</v>
          </cell>
        </row>
        <row r="445">
          <cell r="DK445">
            <v>29748.225114010329</v>
          </cell>
          <cell r="DL445">
            <v>35511.149817547164</v>
          </cell>
        </row>
        <row r="446">
          <cell r="DK446">
            <v>219183.68196765758</v>
          </cell>
          <cell r="DL446">
            <v>274308.29774999997</v>
          </cell>
        </row>
        <row r="447">
          <cell r="DK447">
            <v>7515.2097288809446</v>
          </cell>
          <cell r="DL447">
            <v>15212.039844502349</v>
          </cell>
        </row>
        <row r="448">
          <cell r="DK448">
            <v>-212835.54489417499</v>
          </cell>
          <cell r="DL448">
            <v>-367146.24192282761</v>
          </cell>
        </row>
        <row r="449">
          <cell r="DK449">
            <v>0</v>
          </cell>
          <cell r="DL449">
            <v>-3424.6825753775202</v>
          </cell>
        </row>
        <row r="450">
          <cell r="DK450">
            <v>0</v>
          </cell>
          <cell r="DL450">
            <v>0</v>
          </cell>
        </row>
        <row r="451">
          <cell r="DK451">
            <v>-13004.319295725232</v>
          </cell>
          <cell r="DL451">
            <v>-6111.1250380513093</v>
          </cell>
        </row>
        <row r="452">
          <cell r="DK452">
            <v>4039.371831092124</v>
          </cell>
          <cell r="DL452">
            <v>8622.6293084800145</v>
          </cell>
        </row>
        <row r="453">
          <cell r="DK453">
            <v>55584</v>
          </cell>
          <cell r="DL453">
            <v>58801.35</v>
          </cell>
        </row>
        <row r="454">
          <cell r="DK454">
            <v>14450.094382172629</v>
          </cell>
          <cell r="DL454">
            <v>18932.830090180902</v>
          </cell>
        </row>
        <row r="455">
          <cell r="DK455">
            <v>28028.769367833822</v>
          </cell>
          <cell r="DL455">
            <v>57015.626518577643</v>
          </cell>
        </row>
        <row r="456">
          <cell r="DK456">
            <v>0</v>
          </cell>
          <cell r="DL456">
            <v>0</v>
          </cell>
        </row>
        <row r="457">
          <cell r="DK457">
            <v>13039.679999999998</v>
          </cell>
          <cell r="DL457">
            <v>13795.757249999999</v>
          </cell>
        </row>
        <row r="458">
          <cell r="DK458">
            <v>-369.63238269503836</v>
          </cell>
          <cell r="DL458">
            <v>-11736.52998613399</v>
          </cell>
        </row>
        <row r="459">
          <cell r="DK459">
            <v>179.21260791262102</v>
          </cell>
          <cell r="DL459">
            <v>248.98689728192403</v>
          </cell>
        </row>
        <row r="460">
          <cell r="DK460">
            <v>0</v>
          </cell>
          <cell r="DL460">
            <v>0</v>
          </cell>
        </row>
        <row r="461">
          <cell r="DK461">
            <v>-1851418.8627794932</v>
          </cell>
          <cell r="DL461">
            <v>-1933094.3812499999</v>
          </cell>
        </row>
        <row r="462">
          <cell r="DK462">
            <v>0</v>
          </cell>
          <cell r="DL462">
            <v>0</v>
          </cell>
        </row>
        <row r="463">
          <cell r="DK463">
            <v>0</v>
          </cell>
          <cell r="DL463">
            <v>0</v>
          </cell>
        </row>
        <row r="464">
          <cell r="DK464">
            <v>0</v>
          </cell>
          <cell r="DL464">
            <v>0</v>
          </cell>
        </row>
        <row r="465">
          <cell r="DK465">
            <v>0</v>
          </cell>
          <cell r="DL465">
            <v>0</v>
          </cell>
        </row>
        <row r="466">
          <cell r="DK466">
            <v>0</v>
          </cell>
          <cell r="DL466">
            <v>0</v>
          </cell>
        </row>
        <row r="467">
          <cell r="DK467">
            <v>0</v>
          </cell>
          <cell r="DL467">
            <v>0</v>
          </cell>
        </row>
        <row r="468">
          <cell r="DK468">
            <v>0</v>
          </cell>
          <cell r="DL468">
            <v>0</v>
          </cell>
        </row>
        <row r="469">
          <cell r="DK469">
            <v>0</v>
          </cell>
          <cell r="DL469">
            <v>0</v>
          </cell>
        </row>
        <row r="470">
          <cell r="DK470">
            <v>0</v>
          </cell>
          <cell r="DL470">
            <v>0</v>
          </cell>
        </row>
        <row r="471">
          <cell r="DK471">
            <v>0</v>
          </cell>
          <cell r="DL471">
            <v>0</v>
          </cell>
        </row>
        <row r="472">
          <cell r="DK472">
            <v>0</v>
          </cell>
          <cell r="DL472">
            <v>0</v>
          </cell>
        </row>
        <row r="473">
          <cell r="DK473">
            <v>0</v>
          </cell>
          <cell r="DL473">
            <v>0</v>
          </cell>
        </row>
        <row r="474">
          <cell r="DK474">
            <v>0</v>
          </cell>
          <cell r="DL474">
            <v>0</v>
          </cell>
        </row>
        <row r="475">
          <cell r="DK475">
            <v>0</v>
          </cell>
          <cell r="DL475">
            <v>0</v>
          </cell>
        </row>
        <row r="476">
          <cell r="DK476">
            <v>0</v>
          </cell>
          <cell r="DL476">
            <v>0</v>
          </cell>
        </row>
        <row r="477">
          <cell r="DK477">
            <v>0</v>
          </cell>
          <cell r="DL477">
            <v>0</v>
          </cell>
        </row>
        <row r="478">
          <cell r="DK478">
            <v>0</v>
          </cell>
          <cell r="DL478">
            <v>0</v>
          </cell>
        </row>
        <row r="479">
          <cell r="DK479">
            <v>0</v>
          </cell>
          <cell r="DL479">
            <v>0</v>
          </cell>
        </row>
        <row r="480">
          <cell r="DK480">
            <v>0</v>
          </cell>
          <cell r="DL480">
            <v>0</v>
          </cell>
        </row>
        <row r="481">
          <cell r="DK481">
            <v>0</v>
          </cell>
          <cell r="DL481">
            <v>0</v>
          </cell>
        </row>
        <row r="482">
          <cell r="DK482">
            <v>0</v>
          </cell>
          <cell r="DL482">
            <v>0</v>
          </cell>
        </row>
        <row r="483">
          <cell r="DK483">
            <v>0</v>
          </cell>
          <cell r="DL483">
            <v>165621.74822029224</v>
          </cell>
        </row>
        <row r="484">
          <cell r="DK484">
            <v>0</v>
          </cell>
          <cell r="DL484">
            <v>0</v>
          </cell>
        </row>
        <row r="485">
          <cell r="DK485">
            <v>233068.72295909002</v>
          </cell>
          <cell r="DL485">
            <v>150412.96916226874</v>
          </cell>
        </row>
        <row r="486">
          <cell r="DK486">
            <v>1715599.7017087231</v>
          </cell>
          <cell r="DL486">
            <v>2046689.9482057306</v>
          </cell>
        </row>
        <row r="487">
          <cell r="DK487">
            <v>58823.227410921609</v>
          </cell>
          <cell r="DL487">
            <v>84570.538209493825</v>
          </cell>
        </row>
        <row r="488">
          <cell r="DK488">
            <v>-1667504.8161251529</v>
          </cell>
          <cell r="DL488">
            <v>-2741757.7890889263</v>
          </cell>
        </row>
        <row r="489">
          <cell r="DK489">
            <v>0</v>
          </cell>
          <cell r="DL489">
            <v>-25376.652130714261</v>
          </cell>
        </row>
        <row r="490">
          <cell r="DK490">
            <v>0</v>
          </cell>
          <cell r="DL490">
            <v>0</v>
          </cell>
        </row>
        <row r="491">
          <cell r="DK491">
            <v>-101885.07312927014</v>
          </cell>
          <cell r="DL491">
            <v>-45636.377987754007</v>
          </cell>
        </row>
        <row r="492">
          <cell r="DK492">
            <v>20508.48985984836</v>
          </cell>
          <cell r="DL492">
            <v>26795.840589887335</v>
          </cell>
        </row>
        <row r="493">
          <cell r="DK493">
            <v>435068.4</v>
          </cell>
          <cell r="DL493">
            <v>438733.10786832386</v>
          </cell>
        </row>
        <row r="494">
          <cell r="DK494">
            <v>113104.12065883774</v>
          </cell>
          <cell r="DL494">
            <v>180534.12244684913</v>
          </cell>
        </row>
        <row r="495">
          <cell r="DK495">
            <v>220973.80829219523</v>
          </cell>
          <cell r="DL495">
            <v>424540.49918031087</v>
          </cell>
        </row>
        <row r="496">
          <cell r="DK496">
            <v>0</v>
          </cell>
          <cell r="DL496">
            <v>0</v>
          </cell>
        </row>
        <row r="497">
          <cell r="DK497">
            <v>102162.11399999999</v>
          </cell>
          <cell r="DL497">
            <v>103023.32034905608</v>
          </cell>
        </row>
        <row r="498">
          <cell r="DK498">
            <v>3765.6757810121799</v>
          </cell>
          <cell r="DL498">
            <v>-87580.588290443338</v>
          </cell>
        </row>
        <row r="499">
          <cell r="DK499">
            <v>2391.6778052461013</v>
          </cell>
          <cell r="DL499">
            <v>270.2372845554637</v>
          </cell>
        </row>
        <row r="500">
          <cell r="DK500">
            <v>0</v>
          </cell>
          <cell r="DL500">
            <v>0</v>
          </cell>
        </row>
        <row r="501">
          <cell r="DK501">
            <v>0</v>
          </cell>
          <cell r="DL501">
            <v>0</v>
          </cell>
        </row>
        <row r="502">
          <cell r="DK502">
            <v>0</v>
          </cell>
          <cell r="DL502">
            <v>0</v>
          </cell>
        </row>
        <row r="503">
          <cell r="DK503">
            <v>0</v>
          </cell>
          <cell r="DL503">
            <v>97725.913649153052</v>
          </cell>
        </row>
        <row r="504">
          <cell r="DK504">
            <v>0</v>
          </cell>
          <cell r="DL504">
            <v>0</v>
          </cell>
        </row>
        <row r="505">
          <cell r="DK505">
            <v>142390.26980355146</v>
          </cell>
          <cell r="DL505">
            <v>156984.50295893222</v>
          </cell>
        </row>
        <row r="506">
          <cell r="DK506">
            <v>1047313.6081581988</v>
          </cell>
          <cell r="DL506">
            <v>1207659.3037703286</v>
          </cell>
        </row>
        <row r="507">
          <cell r="DK507">
            <v>35909.522764478905</v>
          </cell>
          <cell r="DL507">
            <v>49901.255137885222</v>
          </cell>
        </row>
        <row r="508">
          <cell r="DK508">
            <v>-1018740.1280284985</v>
          </cell>
          <cell r="DL508">
            <v>-1619027.3635895671</v>
          </cell>
        </row>
        <row r="509">
          <cell r="DK509">
            <v>0</v>
          </cell>
          <cell r="DL509">
            <v>-15058.102246372006</v>
          </cell>
        </row>
        <row r="510">
          <cell r="DK510">
            <v>0</v>
          </cell>
          <cell r="DL510">
            <v>0</v>
          </cell>
        </row>
        <row r="511">
          <cell r="DK511">
            <v>-62245.344925058023</v>
          </cell>
          <cell r="DL511">
            <v>-26948.60393260431</v>
          </cell>
        </row>
        <row r="512">
          <cell r="DK512">
            <v>13250.215370992193</v>
          </cell>
          <cell r="DL512">
            <v>28110.485377876314</v>
          </cell>
        </row>
        <row r="513">
          <cell r="DK513">
            <v>265594.03999999998</v>
          </cell>
          <cell r="DL513">
            <v>258876.5924480875</v>
          </cell>
        </row>
        <row r="514">
          <cell r="DK514">
            <v>69046.109408148623</v>
          </cell>
          <cell r="DL514">
            <v>106525.03219263062</v>
          </cell>
        </row>
        <row r="515">
          <cell r="DK515">
            <v>134469.07312917852</v>
          </cell>
          <cell r="DL515">
            <v>250801.290841043</v>
          </cell>
        </row>
        <row r="516">
          <cell r="DK516">
            <v>0</v>
          </cell>
          <cell r="DL516">
            <v>0</v>
          </cell>
        </row>
        <row r="517">
          <cell r="DK517">
            <v>62414.599399999992</v>
          </cell>
          <cell r="DL517">
            <v>60835.999225300562</v>
          </cell>
        </row>
        <row r="518">
          <cell r="DK518">
            <v>0</v>
          </cell>
          <cell r="DL518">
            <v>0</v>
          </cell>
        </row>
        <row r="519">
          <cell r="DK519">
            <v>-1059.471212548553</v>
          </cell>
          <cell r="DL519">
            <v>199.84895802674509</v>
          </cell>
        </row>
        <row r="520">
          <cell r="DK520">
            <v>0</v>
          </cell>
          <cell r="DL520">
            <v>0</v>
          </cell>
        </row>
        <row r="521">
          <cell r="DK521">
            <v>0</v>
          </cell>
          <cell r="DL521">
            <v>0</v>
          </cell>
        </row>
        <row r="522">
          <cell r="DK522">
            <v>0</v>
          </cell>
          <cell r="DL522">
            <v>0</v>
          </cell>
        </row>
        <row r="523">
          <cell r="DK523">
            <v>0</v>
          </cell>
          <cell r="DL523">
            <v>0</v>
          </cell>
        </row>
        <row r="524">
          <cell r="DK524">
            <v>0</v>
          </cell>
          <cell r="DL524">
            <v>0</v>
          </cell>
        </row>
        <row r="525">
          <cell r="DK525">
            <v>0</v>
          </cell>
          <cell r="DL525">
            <v>0</v>
          </cell>
        </row>
        <row r="526">
          <cell r="DK526">
            <v>0</v>
          </cell>
          <cell r="DL526">
            <v>0</v>
          </cell>
        </row>
        <row r="527">
          <cell r="DK527">
            <v>0</v>
          </cell>
          <cell r="DL527">
            <v>0</v>
          </cell>
        </row>
        <row r="528">
          <cell r="DK528">
            <v>0</v>
          </cell>
          <cell r="DL528">
            <v>0</v>
          </cell>
        </row>
        <row r="529">
          <cell r="DK529">
            <v>0</v>
          </cell>
          <cell r="DL529">
            <v>0</v>
          </cell>
        </row>
        <row r="530">
          <cell r="DK530">
            <v>0</v>
          </cell>
          <cell r="DL530">
            <v>0</v>
          </cell>
        </row>
        <row r="531">
          <cell r="DK531">
            <v>0</v>
          </cell>
          <cell r="DL531">
            <v>0</v>
          </cell>
        </row>
        <row r="532">
          <cell r="DK532">
            <v>0</v>
          </cell>
          <cell r="DL532">
            <v>0</v>
          </cell>
        </row>
        <row r="533">
          <cell r="DK533">
            <v>0</v>
          </cell>
          <cell r="DL533">
            <v>0</v>
          </cell>
        </row>
        <row r="534">
          <cell r="DK534">
            <v>0</v>
          </cell>
          <cell r="DL534">
            <v>0</v>
          </cell>
        </row>
        <row r="535">
          <cell r="DK535">
            <v>0</v>
          </cell>
          <cell r="DL535">
            <v>0</v>
          </cell>
        </row>
        <row r="536">
          <cell r="DK536">
            <v>0</v>
          </cell>
          <cell r="DL536">
            <v>0</v>
          </cell>
        </row>
        <row r="537">
          <cell r="DK537">
            <v>0</v>
          </cell>
          <cell r="DL537">
            <v>0</v>
          </cell>
        </row>
        <row r="538">
          <cell r="DK538">
            <v>0</v>
          </cell>
          <cell r="DL538">
            <v>0</v>
          </cell>
        </row>
        <row r="539">
          <cell r="DK539">
            <v>0</v>
          </cell>
          <cell r="DL539">
            <v>0</v>
          </cell>
        </row>
        <row r="540">
          <cell r="DK540">
            <v>0</v>
          </cell>
          <cell r="DL540">
            <v>0</v>
          </cell>
        </row>
        <row r="541">
          <cell r="DK541">
            <v>0</v>
          </cell>
          <cell r="DL541">
            <v>0</v>
          </cell>
        </row>
        <row r="542">
          <cell r="DK542">
            <v>0</v>
          </cell>
          <cell r="DL542">
            <v>0</v>
          </cell>
        </row>
        <row r="543">
          <cell r="DK543">
            <v>0</v>
          </cell>
          <cell r="DL543">
            <v>303754.1830964468</v>
          </cell>
        </row>
        <row r="544">
          <cell r="DK544">
            <v>0</v>
          </cell>
          <cell r="DL544">
            <v>0</v>
          </cell>
        </row>
        <row r="545">
          <cell r="DK545">
            <v>388961.47453351843</v>
          </cell>
          <cell r="DL545">
            <v>275833.55622466828</v>
          </cell>
        </row>
        <row r="546">
          <cell r="DK546">
            <v>2863362.8758143908</v>
          </cell>
          <cell r="DL546">
            <v>3753677.5209137066</v>
          </cell>
        </row>
        <row r="547">
          <cell r="DK547">
            <v>98176.891402034627</v>
          </cell>
          <cell r="DL547">
            <v>155104.35690899327</v>
          </cell>
        </row>
        <row r="548">
          <cell r="DK548">
            <v>-2782849.2979970938</v>
          </cell>
          <cell r="DL548">
            <v>-5027949.4214039696</v>
          </cell>
        </row>
        <row r="549">
          <cell r="DK549">
            <v>0</v>
          </cell>
          <cell r="DL549">
            <v>-47011.329279198602</v>
          </cell>
        </row>
        <row r="550">
          <cell r="DK550">
            <v>0</v>
          </cell>
          <cell r="DL550">
            <v>0</v>
          </cell>
        </row>
        <row r="551">
          <cell r="DK551">
            <v>-170032.97471309482</v>
          </cell>
          <cell r="DL551">
            <v>-83689.887272919281</v>
          </cell>
        </row>
        <row r="552">
          <cell r="DK552">
            <v>34228.992022566679</v>
          </cell>
          <cell r="DL552">
            <v>49144.202112501262</v>
          </cell>
        </row>
        <row r="553">
          <cell r="DK553">
            <v>726136</v>
          </cell>
          <cell r="DL553">
            <v>804646.84263959411</v>
          </cell>
        </row>
        <row r="554">
          <cell r="DK554">
            <v>188772.55566877712</v>
          </cell>
          <cell r="DL554">
            <v>331103.82829637156</v>
          </cell>
        </row>
        <row r="555">
          <cell r="DK555">
            <v>363361.11443444679</v>
          </cell>
          <cell r="DL555">
            <v>777882.95957437763</v>
          </cell>
        </row>
        <row r="556">
          <cell r="DK556">
            <v>0</v>
          </cell>
          <cell r="DL556">
            <v>0</v>
          </cell>
        </row>
        <row r="557">
          <cell r="DK557">
            <v>170495.31999999998</v>
          </cell>
          <cell r="DL557">
            <v>188928.44802030458</v>
          </cell>
        </row>
        <row r="558">
          <cell r="DK558">
            <v>10179.339706929444</v>
          </cell>
          <cell r="DL558">
            <v>-160623.42537752475</v>
          </cell>
        </row>
        <row r="559">
          <cell r="DK559">
            <v>645.04301399877295</v>
          </cell>
          <cell r="DL559">
            <v>-879.28214235062478</v>
          </cell>
        </row>
        <row r="560">
          <cell r="DK560">
            <v>0</v>
          </cell>
          <cell r="DL560">
            <v>0</v>
          </cell>
        </row>
        <row r="561">
          <cell r="DK561">
            <v>0</v>
          </cell>
          <cell r="DL561">
            <v>0</v>
          </cell>
        </row>
        <row r="562">
          <cell r="DK562">
            <v>0</v>
          </cell>
          <cell r="DL562">
            <v>0</v>
          </cell>
        </row>
        <row r="563">
          <cell r="DK563">
            <v>0</v>
          </cell>
          <cell r="DL563">
            <v>132430.94064861818</v>
          </cell>
        </row>
        <row r="564">
          <cell r="DK564">
            <v>0</v>
          </cell>
          <cell r="DL564">
            <v>0</v>
          </cell>
        </row>
        <row r="565">
          <cell r="DK565">
            <v>169238.06441374475</v>
          </cell>
          <cell r="DL565">
            <v>212733.80434941946</v>
          </cell>
        </row>
        <row r="566">
          <cell r="DK566">
            <v>1244785.3924527634</v>
          </cell>
          <cell r="DL566">
            <v>1636530.6970219966</v>
          </cell>
        </row>
        <row r="567">
          <cell r="DK567">
            <v>42680.290830730177</v>
          </cell>
          <cell r="DL567">
            <v>67622.49551518113</v>
          </cell>
        </row>
        <row r="568">
          <cell r="DK568">
            <v>-1210824.3607236524</v>
          </cell>
          <cell r="DL568">
            <v>-2193986.3101794287</v>
          </cell>
        </row>
        <row r="569">
          <cell r="DK569">
            <v>0</v>
          </cell>
          <cell r="DL569">
            <v>-20330.58889802661</v>
          </cell>
        </row>
        <row r="570">
          <cell r="DK570">
            <v>0</v>
          </cell>
          <cell r="DL570">
            <v>0</v>
          </cell>
        </row>
        <row r="571">
          <cell r="DK571">
            <v>-73981.752463959347</v>
          </cell>
          <cell r="DL571">
            <v>-36518.757765461633</v>
          </cell>
        </row>
        <row r="572">
          <cell r="DK572">
            <v>15748.553644471263</v>
          </cell>
          <cell r="DL572">
            <v>38093.253689561694</v>
          </cell>
        </row>
        <row r="573">
          <cell r="DK573">
            <v>315672</v>
          </cell>
          <cell r="DL573">
            <v>350810.43880428653</v>
          </cell>
        </row>
        <row r="574">
          <cell r="DK574">
            <v>82064.806307735998</v>
          </cell>
          <cell r="DL574">
            <v>144354.85624151718</v>
          </cell>
        </row>
        <row r="575">
          <cell r="DK575">
            <v>158304.81918645618</v>
          </cell>
          <cell r="DL575">
            <v>339171.38713209011</v>
          </cell>
        </row>
        <row r="576">
          <cell r="DK576">
            <v>0</v>
          </cell>
          <cell r="DL576">
            <v>0</v>
          </cell>
        </row>
        <row r="577">
          <cell r="DK577">
            <v>74182.919999999984</v>
          </cell>
          <cell r="DL577">
            <v>82440.453119007332</v>
          </cell>
        </row>
        <row r="578">
          <cell r="DK578">
            <v>0</v>
          </cell>
          <cell r="DL578">
            <v>0</v>
          </cell>
        </row>
        <row r="579">
          <cell r="DK579">
            <v>822.94927583000026</v>
          </cell>
          <cell r="DL579">
            <v>-268.48188911945181</v>
          </cell>
        </row>
        <row r="580">
          <cell r="DK580">
            <v>0</v>
          </cell>
          <cell r="DL580">
            <v>0</v>
          </cell>
        </row>
        <row r="581">
          <cell r="DK581">
            <v>0</v>
          </cell>
          <cell r="DL581">
            <v>0</v>
          </cell>
        </row>
        <row r="582">
          <cell r="DK582">
            <v>0</v>
          </cell>
          <cell r="DL582">
            <v>0</v>
          </cell>
        </row>
        <row r="583">
          <cell r="DK583">
            <v>159910.16420434724</v>
          </cell>
          <cell r="DL583">
            <v>672853.11884999997</v>
          </cell>
        </row>
        <row r="584">
          <cell r="DK584">
            <v>0</v>
          </cell>
          <cell r="DL584">
            <v>0</v>
          </cell>
        </row>
        <row r="585">
          <cell r="DK585">
            <v>345715.89295558201</v>
          </cell>
          <cell r="DL585">
            <v>414022.13922527764</v>
          </cell>
        </row>
        <row r="586">
          <cell r="DK586">
            <v>2544335.1590989428</v>
          </cell>
          <cell r="DL586">
            <v>3194768.2437</v>
          </cell>
        </row>
        <row r="587">
          <cell r="DK587">
            <v>87238.302457277474</v>
          </cell>
          <cell r="DL587">
            <v>177169.05473055516</v>
          </cell>
        </row>
        <row r="588">
          <cell r="DK588">
            <v>-2473446.0685899472</v>
          </cell>
          <cell r="DL588">
            <v>-4280533.6709851958</v>
          </cell>
        </row>
        <row r="589">
          <cell r="DK589">
            <v>0</v>
          </cell>
          <cell r="DL589">
            <v>-40043.238223034808</v>
          </cell>
        </row>
        <row r="590">
          <cell r="DK590">
            <v>0</v>
          </cell>
          <cell r="DL590">
            <v>0</v>
          </cell>
        </row>
        <row r="591">
          <cell r="DK591">
            <v>-151128.33926632474</v>
          </cell>
          <cell r="DL591">
            <v>-71249.201288237033</v>
          </cell>
        </row>
        <row r="592">
          <cell r="DK592">
            <v>46889.967712277517</v>
          </cell>
          <cell r="DL592">
            <v>100424.60442459889</v>
          </cell>
        </row>
        <row r="593">
          <cell r="DK593">
            <v>645232</v>
          </cell>
          <cell r="DL593">
            <v>684837.77999999991</v>
          </cell>
        </row>
        <row r="594">
          <cell r="DK594">
            <v>167740.05646225545</v>
          </cell>
          <cell r="DL594">
            <v>220503.735510778</v>
          </cell>
        </row>
        <row r="595">
          <cell r="DK595">
            <v>332937.52377835778</v>
          </cell>
          <cell r="DL595">
            <v>666658.68845901731</v>
          </cell>
        </row>
        <row r="596">
          <cell r="DK596">
            <v>0</v>
          </cell>
          <cell r="DL596">
            <v>0</v>
          </cell>
        </row>
        <row r="597">
          <cell r="DK597">
            <v>151539.28</v>
          </cell>
          <cell r="DL597">
            <v>160843.81829999998</v>
          </cell>
        </row>
        <row r="598">
          <cell r="DK598">
            <v>-18036.052644901403</v>
          </cell>
          <cell r="DL598">
            <v>-136675.76962667576</v>
          </cell>
        </row>
        <row r="599">
          <cell r="DK599">
            <v>2597.9853490357273</v>
          </cell>
          <cell r="DL599">
            <v>5311.1523976095414</v>
          </cell>
        </row>
        <row r="600">
          <cell r="DK600">
            <v>0</v>
          </cell>
          <cell r="DL600">
            <v>0</v>
          </cell>
        </row>
        <row r="601">
          <cell r="DK601">
            <v>-21491700.771246005</v>
          </cell>
          <cell r="DL601">
            <v>-22514042.017499998</v>
          </cell>
        </row>
        <row r="602">
          <cell r="DK602">
            <v>0</v>
          </cell>
          <cell r="DL602">
            <v>0</v>
          </cell>
        </row>
        <row r="603">
          <cell r="DK603">
            <v>0</v>
          </cell>
          <cell r="DL603">
            <v>0</v>
          </cell>
        </row>
        <row r="604">
          <cell r="DK604">
            <v>0</v>
          </cell>
          <cell r="DL604">
            <v>0</v>
          </cell>
        </row>
        <row r="605">
          <cell r="DK605">
            <v>0</v>
          </cell>
          <cell r="DL605">
            <v>0</v>
          </cell>
        </row>
        <row r="606">
          <cell r="DK606">
            <v>0</v>
          </cell>
          <cell r="DL606">
            <v>0</v>
          </cell>
        </row>
        <row r="607">
          <cell r="DK607">
            <v>0</v>
          </cell>
          <cell r="DL607">
            <v>0</v>
          </cell>
        </row>
        <row r="608">
          <cell r="DK608">
            <v>0</v>
          </cell>
          <cell r="DL608">
            <v>0</v>
          </cell>
        </row>
        <row r="609">
          <cell r="DK609">
            <v>0</v>
          </cell>
          <cell r="DL609">
            <v>0</v>
          </cell>
        </row>
        <row r="610">
          <cell r="DK610">
            <v>0</v>
          </cell>
          <cell r="DL610">
            <v>0</v>
          </cell>
        </row>
        <row r="611">
          <cell r="DK611">
            <v>0</v>
          </cell>
          <cell r="DL611">
            <v>0</v>
          </cell>
        </row>
        <row r="612">
          <cell r="DK612">
            <v>0</v>
          </cell>
          <cell r="DL612">
            <v>0</v>
          </cell>
        </row>
        <row r="613">
          <cell r="DK613">
            <v>0</v>
          </cell>
          <cell r="DL613">
            <v>0</v>
          </cell>
        </row>
        <row r="614">
          <cell r="DK614">
            <v>0</v>
          </cell>
          <cell r="DL614">
            <v>0</v>
          </cell>
        </row>
        <row r="615">
          <cell r="DK615">
            <v>0</v>
          </cell>
          <cell r="DL615">
            <v>0</v>
          </cell>
        </row>
        <row r="616">
          <cell r="DK616">
            <v>0</v>
          </cell>
          <cell r="DL616">
            <v>0</v>
          </cell>
        </row>
        <row r="617">
          <cell r="DK617">
            <v>0</v>
          </cell>
          <cell r="DL617">
            <v>0</v>
          </cell>
        </row>
        <row r="618">
          <cell r="DK618">
            <v>0</v>
          </cell>
          <cell r="DL618">
            <v>0</v>
          </cell>
        </row>
        <row r="619">
          <cell r="DK619">
            <v>0</v>
          </cell>
          <cell r="DL619">
            <v>0</v>
          </cell>
        </row>
        <row r="620">
          <cell r="DK620">
            <v>0</v>
          </cell>
          <cell r="DL620">
            <v>0</v>
          </cell>
        </row>
        <row r="621">
          <cell r="DK621">
            <v>0</v>
          </cell>
          <cell r="DL621">
            <v>0</v>
          </cell>
        </row>
        <row r="622">
          <cell r="DK622">
            <v>0</v>
          </cell>
          <cell r="DL622">
            <v>0</v>
          </cell>
        </row>
        <row r="623">
          <cell r="DK623">
            <v>258916.15504004434</v>
          </cell>
          <cell r="DL623">
            <v>384623.20415663027</v>
          </cell>
        </row>
        <row r="624">
          <cell r="DK624">
            <v>0</v>
          </cell>
          <cell r="DL624">
            <v>0</v>
          </cell>
        </row>
        <row r="625">
          <cell r="DK625">
            <v>559555.79381253873</v>
          </cell>
          <cell r="DL625">
            <v>324495.23273894197</v>
          </cell>
        </row>
        <row r="626">
          <cell r="DK626">
            <v>4119622.2879570322</v>
          </cell>
          <cell r="DL626">
            <v>4753025.820902464</v>
          </cell>
        </row>
        <row r="627">
          <cell r="DK627">
            <v>141250.59502530776</v>
          </cell>
          <cell r="DL627">
            <v>263583.78059497388</v>
          </cell>
        </row>
        <row r="628">
          <cell r="DK628">
            <v>-4003377.0693329764</v>
          </cell>
          <cell r="DL628">
            <v>-6365907.1076077223</v>
          </cell>
        </row>
        <row r="629">
          <cell r="DK629">
            <v>0</v>
          </cell>
          <cell r="DL629">
            <v>-59181.767094185256</v>
          </cell>
        </row>
        <row r="630">
          <cell r="DK630">
            <v>0</v>
          </cell>
          <cell r="DL630">
            <v>0</v>
          </cell>
        </row>
        <row r="631">
          <cell r="DK631">
            <v>-244607.60864298473</v>
          </cell>
          <cell r="DL631">
            <v>-105960.10492022833</v>
          </cell>
        </row>
        <row r="632">
          <cell r="DK632">
            <v>25458.348421401519</v>
          </cell>
          <cell r="DL632">
            <v>57744.97700262296</v>
          </cell>
        </row>
        <row r="633">
          <cell r="DK633">
            <v>1044717.76</v>
          </cell>
          <cell r="DL633">
            <v>1018869.414984451</v>
          </cell>
        </row>
        <row r="634">
          <cell r="DK634">
            <v>271593.80819537945</v>
          </cell>
          <cell r="DL634">
            <v>417206.15278437105</v>
          </cell>
        </row>
        <row r="635">
          <cell r="DK635">
            <v>526485.37062659138</v>
          </cell>
          <cell r="DL635">
            <v>985808.06948417379</v>
          </cell>
        </row>
        <row r="636">
          <cell r="DK636">
            <v>0</v>
          </cell>
          <cell r="DL636">
            <v>0</v>
          </cell>
        </row>
        <row r="637">
          <cell r="DK637">
            <v>245272.73360000001</v>
          </cell>
          <cell r="DL637">
            <v>239203.07252134601</v>
          </cell>
        </row>
        <row r="638">
          <cell r="DK638">
            <v>4460.6695396548603</v>
          </cell>
          <cell r="DL638">
            <v>-203383.68671922214</v>
          </cell>
        </row>
        <row r="639">
          <cell r="DK639">
            <v>1733.0069175816607</v>
          </cell>
          <cell r="DL639">
            <v>717.91304587721243</v>
          </cell>
        </row>
        <row r="640">
          <cell r="DK640">
            <v>0</v>
          </cell>
          <cell r="DL640">
            <v>0</v>
          </cell>
        </row>
        <row r="641">
          <cell r="DK641">
            <v>0</v>
          </cell>
          <cell r="DL641">
            <v>0</v>
          </cell>
        </row>
        <row r="642">
          <cell r="DK642">
            <v>0</v>
          </cell>
          <cell r="DL642">
            <v>0</v>
          </cell>
        </row>
        <row r="643">
          <cell r="DK643">
            <v>63234.403933648486</v>
          </cell>
          <cell r="DL643">
            <v>86619.532911598973</v>
          </cell>
        </row>
        <row r="644">
          <cell r="DK644">
            <v>0</v>
          </cell>
          <cell r="DL644">
            <v>0</v>
          </cell>
        </row>
        <row r="645">
          <cell r="DK645">
            <v>136790.28222775337</v>
          </cell>
          <cell r="DL645">
            <v>287917.22740850283</v>
          </cell>
        </row>
        <row r="646">
          <cell r="DK646">
            <v>1006124.3948661551</v>
          </cell>
          <cell r="DL646">
            <v>1070410.9166426733</v>
          </cell>
        </row>
        <row r="647">
          <cell r="DK647">
            <v>34497.257153834587</v>
          </cell>
          <cell r="DL647">
            <v>59360.703440326848</v>
          </cell>
        </row>
        <row r="648">
          <cell r="DK648">
            <v>-978674.66521423904</v>
          </cell>
          <cell r="DL648">
            <v>-1435027.7093207941</v>
          </cell>
        </row>
        <row r="649">
          <cell r="DK649">
            <v>0</v>
          </cell>
          <cell r="DL649">
            <v>-13394.602932564525</v>
          </cell>
        </row>
        <row r="650">
          <cell r="DK650">
            <v>0</v>
          </cell>
          <cell r="DL650">
            <v>0</v>
          </cell>
        </row>
        <row r="651">
          <cell r="DK651">
            <v>-59797.332439987949</v>
          </cell>
          <cell r="DL651">
            <v>-23885.941794744169</v>
          </cell>
        </row>
        <row r="652">
          <cell r="DK652">
            <v>14947.29504532397</v>
          </cell>
          <cell r="DL652">
            <v>44665.289833607778</v>
          </cell>
        </row>
        <row r="653">
          <cell r="DK653">
            <v>255148.64</v>
          </cell>
          <cell r="DL653">
            <v>229455.71632211647</v>
          </cell>
        </row>
        <row r="654">
          <cell r="DK654">
            <v>66330.633446369204</v>
          </cell>
          <cell r="DL654">
            <v>93957.415183174526</v>
          </cell>
        </row>
        <row r="655">
          <cell r="DK655">
            <v>132247.0770265497</v>
          </cell>
          <cell r="DL655">
            <v>222354.89313419105</v>
          </cell>
        </row>
        <row r="656">
          <cell r="DK656">
            <v>0</v>
          </cell>
          <cell r="DL656">
            <v>0</v>
          </cell>
        </row>
        <row r="657">
          <cell r="DK657">
            <v>59959.930399999997</v>
          </cell>
          <cell r="DL657">
            <v>53922.093335697369</v>
          </cell>
        </row>
        <row r="658">
          <cell r="DK658">
            <v>0</v>
          </cell>
          <cell r="DL658">
            <v>0</v>
          </cell>
        </row>
        <row r="659">
          <cell r="DK659">
            <v>1221.0154741009428</v>
          </cell>
          <cell r="DL659">
            <v>323.91323890178319</v>
          </cell>
        </row>
        <row r="660">
          <cell r="DK660">
            <v>0</v>
          </cell>
          <cell r="DL660">
            <v>0</v>
          </cell>
        </row>
        <row r="661">
          <cell r="DK661">
            <v>0</v>
          </cell>
          <cell r="DL661">
            <v>0</v>
          </cell>
        </row>
        <row r="662">
          <cell r="DK662">
            <v>0</v>
          </cell>
          <cell r="DL662">
            <v>0</v>
          </cell>
        </row>
        <row r="663">
          <cell r="DK663">
            <v>15921.441104698046</v>
          </cell>
          <cell r="DL663">
            <v>71786.362500000017</v>
          </cell>
        </row>
        <row r="664">
          <cell r="DK664">
            <v>0</v>
          </cell>
          <cell r="DL664">
            <v>0</v>
          </cell>
        </row>
        <row r="665">
          <cell r="DK665">
            <v>60228.727044071697</v>
          </cell>
          <cell r="DL665">
            <v>62124.478553332083</v>
          </cell>
        </row>
        <row r="666">
          <cell r="DK666">
            <v>288932.54794786638</v>
          </cell>
          <cell r="DL666">
            <v>340848.22500000003</v>
          </cell>
        </row>
        <row r="667">
          <cell r="DK667">
            <v>15753.120896598917</v>
          </cell>
          <cell r="DL667">
            <v>21251.584456309127</v>
          </cell>
        </row>
        <row r="668">
          <cell r="DK668">
            <v>-255584.11593620855</v>
          </cell>
          <cell r="DL668">
            <v>-458047.82096170727</v>
          </cell>
        </row>
        <row r="669">
          <cell r="DK669">
            <v>0</v>
          </cell>
          <cell r="DL669">
            <v>-4261.439643230503</v>
          </cell>
        </row>
        <row r="670">
          <cell r="DK670">
            <v>0</v>
          </cell>
          <cell r="DL670">
            <v>0</v>
          </cell>
        </row>
        <row r="671">
          <cell r="DK671">
            <v>-17303.383837916808</v>
          </cell>
          <cell r="DL671">
            <v>-8168.4481248964084</v>
          </cell>
        </row>
        <row r="672">
          <cell r="DK672">
            <v>8934.3905991614356</v>
          </cell>
          <cell r="DL672">
            <v>10897.168165203366</v>
          </cell>
        </row>
        <row r="673">
          <cell r="DK673">
            <v>2564.5200000000004</v>
          </cell>
          <cell r="DL673">
            <v>2557.2750000000005</v>
          </cell>
        </row>
        <row r="674">
          <cell r="DK674">
            <v>21724.061881600122</v>
          </cell>
          <cell r="DL674">
            <v>27925.153650030596</v>
          </cell>
        </row>
        <row r="675">
          <cell r="DK675">
            <v>146269.37674536064</v>
          </cell>
          <cell r="DL675">
            <v>122104.63919152063</v>
          </cell>
        </row>
        <row r="676">
          <cell r="DK676">
            <v>70462.408377333442</v>
          </cell>
          <cell r="DL676">
            <v>0</v>
          </cell>
        </row>
        <row r="677">
          <cell r="DK677">
            <v>89340.300000000017</v>
          </cell>
          <cell r="DL677">
            <v>89097.022500000021</v>
          </cell>
        </row>
        <row r="678">
          <cell r="DK678">
            <v>-653.16125853111271</v>
          </cell>
          <cell r="DL678">
            <v>-14005.70703998178</v>
          </cell>
        </row>
        <row r="679">
          <cell r="DK679">
            <v>123.7752436522951</v>
          </cell>
          <cell r="DL679">
            <v>525.28705983112741</v>
          </cell>
        </row>
        <row r="680">
          <cell r="DK680">
            <v>0</v>
          </cell>
          <cell r="DL680">
            <v>0</v>
          </cell>
        </row>
        <row r="681">
          <cell r="DK681">
            <v>0</v>
          </cell>
          <cell r="DL681">
            <v>0</v>
          </cell>
        </row>
        <row r="682">
          <cell r="DK682">
            <v>0</v>
          </cell>
          <cell r="DL682">
            <v>0</v>
          </cell>
        </row>
        <row r="683">
          <cell r="DK683">
            <v>0</v>
          </cell>
          <cell r="DL683">
            <v>0</v>
          </cell>
        </row>
        <row r="684">
          <cell r="DK684">
            <v>0</v>
          </cell>
          <cell r="DL684">
            <v>0</v>
          </cell>
        </row>
        <row r="685">
          <cell r="DK685">
            <v>0</v>
          </cell>
          <cell r="DL685">
            <v>0</v>
          </cell>
        </row>
        <row r="686">
          <cell r="DK686">
            <v>0</v>
          </cell>
          <cell r="DL686">
            <v>0</v>
          </cell>
        </row>
        <row r="687">
          <cell r="DK687">
            <v>0</v>
          </cell>
          <cell r="DL687">
            <v>0</v>
          </cell>
        </row>
        <row r="688">
          <cell r="DK688">
            <v>0</v>
          </cell>
          <cell r="DL688">
            <v>0</v>
          </cell>
        </row>
        <row r="689">
          <cell r="DK689">
            <v>0</v>
          </cell>
          <cell r="DL689">
            <v>0</v>
          </cell>
        </row>
        <row r="690">
          <cell r="DK690">
            <v>0</v>
          </cell>
          <cell r="DL690">
            <v>0</v>
          </cell>
        </row>
        <row r="691">
          <cell r="DK691">
            <v>0</v>
          </cell>
          <cell r="DL691">
            <v>0</v>
          </cell>
        </row>
        <row r="692">
          <cell r="DK692">
            <v>0</v>
          </cell>
          <cell r="DL692">
            <v>0</v>
          </cell>
        </row>
        <row r="693">
          <cell r="DK693">
            <v>0</v>
          </cell>
          <cell r="DL693">
            <v>0</v>
          </cell>
        </row>
        <row r="694">
          <cell r="DK694">
            <v>0</v>
          </cell>
          <cell r="DL694">
            <v>0</v>
          </cell>
        </row>
        <row r="695">
          <cell r="DK695">
            <v>0</v>
          </cell>
          <cell r="DL695">
            <v>0</v>
          </cell>
        </row>
        <row r="696">
          <cell r="DK696">
            <v>0</v>
          </cell>
          <cell r="DL696">
            <v>0</v>
          </cell>
        </row>
        <row r="697">
          <cell r="DK697">
            <v>0</v>
          </cell>
          <cell r="DL697">
            <v>0</v>
          </cell>
        </row>
        <row r="698">
          <cell r="DK698">
            <v>0</v>
          </cell>
          <cell r="DL698">
            <v>0</v>
          </cell>
        </row>
        <row r="699">
          <cell r="DK699">
            <v>0</v>
          </cell>
          <cell r="DL699">
            <v>0</v>
          </cell>
        </row>
        <row r="700">
          <cell r="DK700">
            <v>0</v>
          </cell>
          <cell r="DL700">
            <v>0</v>
          </cell>
        </row>
        <row r="701">
          <cell r="DK701">
            <v>0</v>
          </cell>
          <cell r="DL701">
            <v>0</v>
          </cell>
        </row>
        <row r="702">
          <cell r="DK702">
            <v>0</v>
          </cell>
          <cell r="DL702">
            <v>0</v>
          </cell>
        </row>
        <row r="703">
          <cell r="DK703">
            <v>0</v>
          </cell>
          <cell r="DL703">
            <v>343825.77220980485</v>
          </cell>
        </row>
        <row r="704">
          <cell r="DK704">
            <v>0</v>
          </cell>
          <cell r="DL704">
            <v>0</v>
          </cell>
        </row>
        <row r="705">
          <cell r="DK705">
            <v>529514.35335022479</v>
          </cell>
          <cell r="DL705">
            <v>280673.56714093324</v>
          </cell>
        </row>
        <row r="706">
          <cell r="DK706">
            <v>2555988.3617642932</v>
          </cell>
          <cell r="DL706">
            <v>3040658.2509170426</v>
          </cell>
        </row>
        <row r="707">
          <cell r="DK707">
            <v>139357.07125816055</v>
          </cell>
          <cell r="DL707">
            <v>135807.90591797148</v>
          </cell>
        </row>
        <row r="708">
          <cell r="DK708">
            <v>-2247025.0413481286</v>
          </cell>
          <cell r="DL708">
            <v>-4060570.9727528156</v>
          </cell>
        </row>
        <row r="709">
          <cell r="DK709">
            <v>0</v>
          </cell>
          <cell r="DL709">
            <v>-37632.552083967596</v>
          </cell>
        </row>
        <row r="710">
          <cell r="DK710">
            <v>0</v>
          </cell>
          <cell r="DL710">
            <v>0</v>
          </cell>
        </row>
        <row r="711">
          <cell r="DK711">
            <v>-152126.57735569897</v>
          </cell>
          <cell r="DL711">
            <v>-72412.883176152929</v>
          </cell>
        </row>
        <row r="712">
          <cell r="DK712">
            <v>61055.24485711084</v>
          </cell>
          <cell r="DL712">
            <v>111912.8672114059</v>
          </cell>
        </row>
        <row r="713">
          <cell r="DK713">
            <v>22686.552000000003</v>
          </cell>
          <cell r="DL713">
            <v>22813.084412024975</v>
          </cell>
        </row>
        <row r="714">
          <cell r="DK714">
            <v>192177.89665439885</v>
          </cell>
          <cell r="DL714">
            <v>259715.73504559303</v>
          </cell>
        </row>
        <row r="715">
          <cell r="DK715">
            <v>1283530.539899989</v>
          </cell>
          <cell r="DL715">
            <v>1079513.5232778022</v>
          </cell>
        </row>
        <row r="716">
          <cell r="DK716">
            <v>623332.66720384732</v>
          </cell>
          <cell r="DL716">
            <v>1260602.7745740621</v>
          </cell>
        </row>
        <row r="717">
          <cell r="DK717">
            <v>785455.27200000011</v>
          </cell>
          <cell r="DL717">
            <v>789840.63839144364</v>
          </cell>
        </row>
        <row r="718">
          <cell r="DK718">
            <v>-647.35916471532255</v>
          </cell>
          <cell r="DL718">
            <v>-124951.92669068099</v>
          </cell>
        </row>
        <row r="719">
          <cell r="DK719">
            <v>-848.91767516771506</v>
          </cell>
          <cell r="DL719">
            <v>1014.467931925632</v>
          </cell>
        </row>
        <row r="720">
          <cell r="DK720">
            <v>0</v>
          </cell>
          <cell r="DL720">
            <v>0</v>
          </cell>
        </row>
        <row r="721">
          <cell r="DK721">
            <v>0</v>
          </cell>
          <cell r="DL721">
            <v>0</v>
          </cell>
        </row>
        <row r="722">
          <cell r="DK722">
            <v>0</v>
          </cell>
          <cell r="DL722">
            <v>0</v>
          </cell>
        </row>
        <row r="723">
          <cell r="DK723">
            <v>0</v>
          </cell>
          <cell r="DL723">
            <v>78172.293399377319</v>
          </cell>
        </row>
        <row r="724">
          <cell r="DK724">
            <v>0</v>
          </cell>
          <cell r="DL724">
            <v>0</v>
          </cell>
        </row>
        <row r="725">
          <cell r="DK725">
            <v>127127.44770764366</v>
          </cell>
          <cell r="DL725">
            <v>177069.09559770947</v>
          </cell>
        </row>
        <row r="726">
          <cell r="DK726">
            <v>608264.68644382339</v>
          </cell>
          <cell r="DL726">
            <v>691324.64210065443</v>
          </cell>
        </row>
        <row r="727">
          <cell r="DK727">
            <v>33163.682010689641</v>
          </cell>
          <cell r="DL727">
            <v>30877.311491636785</v>
          </cell>
        </row>
        <row r="728">
          <cell r="DK728">
            <v>-539472.73881131841</v>
          </cell>
          <cell r="DL728">
            <v>-931379.9571388308</v>
          </cell>
        </row>
        <row r="729">
          <cell r="DK729">
            <v>0</v>
          </cell>
          <cell r="DL729">
            <v>-8603.1049191154762</v>
          </cell>
        </row>
        <row r="730">
          <cell r="DK730">
            <v>0</v>
          </cell>
          <cell r="DL730">
            <v>0</v>
          </cell>
        </row>
        <row r="731">
          <cell r="DK731">
            <v>-36523.020358879985</v>
          </cell>
          <cell r="DL731">
            <v>-16609.464157002949</v>
          </cell>
        </row>
        <row r="732">
          <cell r="DK732">
            <v>47127.193873951685</v>
          </cell>
          <cell r="DL732">
            <v>52232.562766071613</v>
          </cell>
        </row>
        <row r="733">
          <cell r="DK733">
            <v>5398.8620000000001</v>
          </cell>
          <cell r="DL733">
            <v>5186.7872397691126</v>
          </cell>
        </row>
        <row r="734">
          <cell r="DK734">
            <v>45733.787288934909</v>
          </cell>
          <cell r="DL734">
            <v>59049.019245800671</v>
          </cell>
        </row>
        <row r="735">
          <cell r="DK735">
            <v>308428.70792469016</v>
          </cell>
          <cell r="DL735">
            <v>247524.59213680524</v>
          </cell>
        </row>
        <row r="736">
          <cell r="DK736">
            <v>148338.40992344264</v>
          </cell>
          <cell r="DL736">
            <v>286610.88818536943</v>
          </cell>
        </row>
        <row r="737">
          <cell r="DK737">
            <v>188574.53700000001</v>
          </cell>
          <cell r="DL737">
            <v>181167.06858907829</v>
          </cell>
        </row>
        <row r="738">
          <cell r="DK738">
            <v>0</v>
          </cell>
          <cell r="DL738">
            <v>0</v>
          </cell>
        </row>
        <row r="739">
          <cell r="DK739">
            <v>298.37094730469107</v>
          </cell>
          <cell r="DL739">
            <v>294.90407949486325</v>
          </cell>
        </row>
        <row r="740">
          <cell r="DK740">
            <v>0</v>
          </cell>
          <cell r="DL740">
            <v>0</v>
          </cell>
        </row>
        <row r="741">
          <cell r="DK741">
            <v>0</v>
          </cell>
          <cell r="DL741">
            <v>0</v>
          </cell>
        </row>
        <row r="742">
          <cell r="DK742">
            <v>0</v>
          </cell>
          <cell r="DL742">
            <v>0</v>
          </cell>
        </row>
        <row r="743">
          <cell r="DK743">
            <v>0</v>
          </cell>
          <cell r="DL743">
            <v>21744.726855630452</v>
          </cell>
        </row>
        <row r="744">
          <cell r="DK744">
            <v>0</v>
          </cell>
          <cell r="DL744">
            <v>0</v>
          </cell>
        </row>
        <row r="745">
          <cell r="DK745">
            <v>0</v>
          </cell>
          <cell r="DL745">
            <v>16755.381143417279</v>
          </cell>
        </row>
        <row r="746">
          <cell r="DK746">
            <v>124970.66150185313</v>
          </cell>
          <cell r="DL746">
            <v>192301.70764268449</v>
          </cell>
        </row>
        <row r="747">
          <cell r="DK747">
            <v>6813.6246786632391</v>
          </cell>
          <cell r="DL747">
            <v>8588.9600422956173</v>
          </cell>
        </row>
        <row r="748">
          <cell r="DK748">
            <v>-110837.05257594859</v>
          </cell>
          <cell r="DL748">
            <v>-259076.48203850701</v>
          </cell>
        </row>
        <row r="749">
          <cell r="DK749">
            <v>0</v>
          </cell>
          <cell r="DL749">
            <v>-2370.0160935569156</v>
          </cell>
        </row>
        <row r="750">
          <cell r="DK750">
            <v>0</v>
          </cell>
          <cell r="DL750">
            <v>0</v>
          </cell>
        </row>
        <row r="751">
          <cell r="DK751">
            <v>-7503.8155526992268</v>
          </cell>
          <cell r="DL751">
            <v>-4620.1569073485871</v>
          </cell>
        </row>
        <row r="752">
          <cell r="DK752">
            <v>3204.3552299703001</v>
          </cell>
          <cell r="DL752">
            <v>7920.4336254885393</v>
          </cell>
        </row>
        <row r="753">
          <cell r="DK753">
            <v>1109.2200000000003</v>
          </cell>
          <cell r="DL753">
            <v>1442.778085207708</v>
          </cell>
        </row>
        <row r="754">
          <cell r="DK754">
            <v>9396.2082262210806</v>
          </cell>
          <cell r="DL754">
            <v>16425.318213870247</v>
          </cell>
        </row>
        <row r="755">
          <cell r="DK755">
            <v>0</v>
          </cell>
          <cell r="DL755">
            <v>0</v>
          </cell>
        </row>
        <row r="756">
          <cell r="DK756">
            <v>30476.780302086085</v>
          </cell>
          <cell r="DL756">
            <v>79724.864225233847</v>
          </cell>
        </row>
        <row r="757">
          <cell r="DK757">
            <v>0</v>
          </cell>
          <cell r="DL757">
            <v>0</v>
          </cell>
        </row>
        <row r="758">
          <cell r="DK758">
            <v>0</v>
          </cell>
          <cell r="DL758">
            <v>0</v>
          </cell>
        </row>
        <row r="759">
          <cell r="DK759">
            <v>-75.126127162253397</v>
          </cell>
          <cell r="DL759">
            <v>-105.68282746150953</v>
          </cell>
        </row>
        <row r="760">
          <cell r="DK760">
            <v>0</v>
          </cell>
          <cell r="DL760">
            <v>0</v>
          </cell>
        </row>
        <row r="761">
          <cell r="DK761">
            <v>0</v>
          </cell>
          <cell r="DL761">
            <v>0</v>
          </cell>
        </row>
        <row r="762">
          <cell r="DK762">
            <v>0</v>
          </cell>
          <cell r="DL762">
            <v>0</v>
          </cell>
        </row>
        <row r="763">
          <cell r="DK763">
            <v>0</v>
          </cell>
          <cell r="DL763">
            <v>569110.09014417278</v>
          </cell>
        </row>
        <row r="764">
          <cell r="DK764">
            <v>0</v>
          </cell>
          <cell r="DL764">
            <v>0</v>
          </cell>
        </row>
        <row r="765">
          <cell r="DK765">
            <v>866460.85151929886</v>
          </cell>
          <cell r="DL765">
            <v>465972.96448271244</v>
          </cell>
        </row>
        <row r="766">
          <cell r="DK766">
            <v>4169890.2104939609</v>
          </cell>
          <cell r="DL766">
            <v>5032983.0720806941</v>
          </cell>
        </row>
        <row r="767">
          <cell r="DK767">
            <v>227349.89560022933</v>
          </cell>
          <cell r="DL767">
            <v>224793.06621641325</v>
          </cell>
        </row>
        <row r="768">
          <cell r="DK768">
            <v>-3676877.1580851814</v>
          </cell>
          <cell r="DL768">
            <v>-6741341.2418562425</v>
          </cell>
        </row>
        <row r="769">
          <cell r="DK769">
            <v>0</v>
          </cell>
          <cell r="DL769">
            <v>-62223.077225395013</v>
          </cell>
        </row>
        <row r="770">
          <cell r="DK770">
            <v>0</v>
          </cell>
          <cell r="DL770">
            <v>0</v>
          </cell>
        </row>
        <row r="771">
          <cell r="DK771">
            <v>-248929.46323431222</v>
          </cell>
          <cell r="DL771">
            <v>-120219.5353985343</v>
          </cell>
        </row>
        <row r="772">
          <cell r="DK772">
            <v>99606.739857470544</v>
          </cell>
          <cell r="DL772">
            <v>185241.32597050205</v>
          </cell>
        </row>
        <row r="773">
          <cell r="DK773">
            <v>37011.291799999999</v>
          </cell>
          <cell r="DL773">
            <v>37760.859061698669</v>
          </cell>
        </row>
        <row r="774">
          <cell r="DK774">
            <v>313522.83990031638</v>
          </cell>
          <cell r="DL774">
            <v>429888.79057461926</v>
          </cell>
        </row>
        <row r="775">
          <cell r="DK775">
            <v>2091886.7062735739</v>
          </cell>
          <cell r="DL775">
            <v>1789567.7465598739</v>
          </cell>
        </row>
        <row r="776">
          <cell r="DK776">
            <v>1016917.3012432161</v>
          </cell>
          <cell r="DL776">
            <v>2086585.1738306074</v>
          </cell>
        </row>
        <row r="777">
          <cell r="DK777">
            <v>1285264.9593</v>
          </cell>
          <cell r="DL777">
            <v>1311289.7929407607</v>
          </cell>
        </row>
        <row r="778">
          <cell r="DK778">
            <v>6517.8972690064911</v>
          </cell>
          <cell r="DL778">
            <v>-206824.29023826722</v>
          </cell>
        </row>
        <row r="779">
          <cell r="DK779">
            <v>-1001.6871032871131</v>
          </cell>
          <cell r="DL779">
            <v>1198.1663087974448</v>
          </cell>
        </row>
        <row r="780">
          <cell r="DK780">
            <v>0</v>
          </cell>
          <cell r="DL780">
            <v>0</v>
          </cell>
        </row>
        <row r="781">
          <cell r="DK781">
            <v>0</v>
          </cell>
          <cell r="DL781">
            <v>0</v>
          </cell>
        </row>
        <row r="782">
          <cell r="DK782">
            <v>0</v>
          </cell>
          <cell r="DL782">
            <v>0</v>
          </cell>
        </row>
        <row r="783">
          <cell r="DK783">
            <v>0</v>
          </cell>
          <cell r="DL783">
            <v>58118.878695577529</v>
          </cell>
        </row>
        <row r="784">
          <cell r="DK784">
            <v>0</v>
          </cell>
          <cell r="DL784">
            <v>0</v>
          </cell>
        </row>
        <row r="785">
          <cell r="DK785">
            <v>117307.98944905768</v>
          </cell>
          <cell r="DL785">
            <v>131645.84074823715</v>
          </cell>
        </row>
        <row r="786">
          <cell r="DK786">
            <v>561281.67996954278</v>
          </cell>
          <cell r="DL786">
            <v>513980.2258101785</v>
          </cell>
        </row>
        <row r="787">
          <cell r="DK787">
            <v>30602.084204102015</v>
          </cell>
          <cell r="DL787">
            <v>22956.403643676324</v>
          </cell>
        </row>
        <row r="788">
          <cell r="DK788">
            <v>-497803.29498998827</v>
          </cell>
          <cell r="DL788">
            <v>-692454.53081302426</v>
          </cell>
        </row>
        <row r="789">
          <cell r="DK789">
            <v>0</v>
          </cell>
          <cell r="DL789">
            <v>-6317.1197385239229</v>
          </cell>
        </row>
        <row r="790">
          <cell r="DK790">
            <v>0</v>
          </cell>
          <cell r="DL790">
            <v>0</v>
          </cell>
        </row>
        <row r="791">
          <cell r="DK791">
            <v>-33701.943712109998</v>
          </cell>
          <cell r="DL791">
            <v>-12348.664604319853</v>
          </cell>
        </row>
        <row r="792">
          <cell r="DK792">
            <v>43487.03967095237</v>
          </cell>
          <cell r="DL792">
            <v>38833.426107268795</v>
          </cell>
        </row>
        <row r="793">
          <cell r="DK793">
            <v>4981.8482000000004</v>
          </cell>
          <cell r="DL793">
            <v>3856.2289181899782</v>
          </cell>
        </row>
        <row r="794">
          <cell r="DK794">
            <v>42201.261281463267</v>
          </cell>
          <cell r="DL794">
            <v>43901.267794541229</v>
          </cell>
        </row>
        <row r="795">
          <cell r="DK795">
            <v>286659.86690045381</v>
          </cell>
          <cell r="DL795">
            <v>184079.55046371388</v>
          </cell>
        </row>
        <row r="796">
          <cell r="DK796">
            <v>136880.59455269741</v>
          </cell>
          <cell r="DL796">
            <v>213087.05065329329</v>
          </cell>
        </row>
        <row r="797">
          <cell r="DK797">
            <v>174008.8407</v>
          </cell>
          <cell r="DL797">
            <v>134692.56721392137</v>
          </cell>
        </row>
        <row r="798">
          <cell r="DK798">
            <v>0</v>
          </cell>
          <cell r="DL798">
            <v>0</v>
          </cell>
        </row>
        <row r="799">
          <cell r="DK799">
            <v>-1024.657080731331</v>
          </cell>
          <cell r="DL799">
            <v>235.46437753726059</v>
          </cell>
        </row>
        <row r="800">
          <cell r="DK800">
            <v>0</v>
          </cell>
          <cell r="DL800">
            <v>0</v>
          </cell>
        </row>
        <row r="801">
          <cell r="DK801">
            <v>0</v>
          </cell>
          <cell r="DL801">
            <v>0</v>
          </cell>
        </row>
        <row r="802">
          <cell r="DK802">
            <v>0</v>
          </cell>
          <cell r="DL802">
            <v>0</v>
          </cell>
        </row>
        <row r="803">
          <cell r="DK803">
            <v>33264.842993722224</v>
          </cell>
          <cell r="DL803">
            <v>170534.86334999994</v>
          </cell>
        </row>
        <row r="804">
          <cell r="DK804">
            <v>0</v>
          </cell>
          <cell r="DL804">
            <v>0</v>
          </cell>
        </row>
        <row r="805">
          <cell r="DK805">
            <v>126167.15059828744</v>
          </cell>
          <cell r="DL805">
            <v>147954.79752968263</v>
          </cell>
        </row>
        <row r="806">
          <cell r="DK806">
            <v>603669.96806751518</v>
          </cell>
          <cell r="DL806">
            <v>809715.15269999998</v>
          </cell>
        </row>
        <row r="807">
          <cell r="DK807">
            <v>32913.169721292375</v>
          </cell>
          <cell r="DL807">
            <v>50485.021458325878</v>
          </cell>
        </row>
        <row r="808">
          <cell r="DK808">
            <v>-535397.66202028329</v>
          </cell>
          <cell r="DL808">
            <v>-1090880.3451947339</v>
          </cell>
        </row>
        <row r="809">
          <cell r="DK809">
            <v>0</v>
          </cell>
          <cell r="DL809">
            <v>-10167.030016477376</v>
          </cell>
        </row>
        <row r="810">
          <cell r="DK810">
            <v>0</v>
          </cell>
          <cell r="DL810">
            <v>0</v>
          </cell>
        </row>
        <row r="811">
          <cell r="DK811">
            <v>-36247.13225203898</v>
          </cell>
          <cell r="DL811">
            <v>-19453.862899038249</v>
          </cell>
        </row>
        <row r="812">
          <cell r="DK812">
            <v>18666.72109461221</v>
          </cell>
          <cell r="DL812">
            <v>25887.188307597084</v>
          </cell>
        </row>
        <row r="813">
          <cell r="DK813">
            <v>5358.0800000000008</v>
          </cell>
          <cell r="DL813">
            <v>6075.0333000000001</v>
          </cell>
        </row>
        <row r="814">
          <cell r="DK814">
            <v>45388.322760814481</v>
          </cell>
          <cell r="DL814">
            <v>66338.676259515443</v>
          </cell>
        </row>
        <row r="815">
          <cell r="DK815">
            <v>306403.87701280927</v>
          </cell>
          <cell r="DL815">
            <v>291083.19130564679</v>
          </cell>
        </row>
        <row r="816">
          <cell r="DK816">
            <v>147217.88914823157</v>
          </cell>
          <cell r="DL816">
            <v>0</v>
          </cell>
        </row>
        <row r="817">
          <cell r="DK817">
            <v>187150.08000000002</v>
          </cell>
          <cell r="DL817">
            <v>212192.23454999999</v>
          </cell>
        </row>
        <row r="818">
          <cell r="DK818">
            <v>-1507.1535213851093</v>
          </cell>
          <cell r="DL818">
            <v>-33270.89505333719</v>
          </cell>
        </row>
        <row r="819">
          <cell r="DK819">
            <v>301.84848715242697</v>
          </cell>
          <cell r="DL819">
            <v>1607.1145591370532</v>
          </cell>
        </row>
        <row r="820">
          <cell r="DK820">
            <v>0</v>
          </cell>
          <cell r="DL820">
            <v>0</v>
          </cell>
        </row>
        <row r="821">
          <cell r="DK821">
            <v>0</v>
          </cell>
          <cell r="DL821">
            <v>0</v>
          </cell>
        </row>
        <row r="822">
          <cell r="DK822">
            <v>0</v>
          </cell>
          <cell r="DL822">
            <v>0</v>
          </cell>
        </row>
        <row r="823">
          <cell r="DK823">
            <v>0</v>
          </cell>
          <cell r="DL823">
            <v>0</v>
          </cell>
        </row>
        <row r="824">
          <cell r="DK824">
            <v>0</v>
          </cell>
          <cell r="DL824">
            <v>0</v>
          </cell>
        </row>
        <row r="825">
          <cell r="DK825">
            <v>0</v>
          </cell>
          <cell r="DL825">
            <v>0</v>
          </cell>
        </row>
        <row r="826">
          <cell r="DK826">
            <v>0</v>
          </cell>
          <cell r="DL826">
            <v>0</v>
          </cell>
        </row>
        <row r="827">
          <cell r="DK827">
            <v>0</v>
          </cell>
          <cell r="DL827">
            <v>0</v>
          </cell>
        </row>
        <row r="828">
          <cell r="DK828">
            <v>0</v>
          </cell>
          <cell r="DL828">
            <v>0</v>
          </cell>
        </row>
        <row r="829">
          <cell r="DK829">
            <v>0</v>
          </cell>
          <cell r="DL829">
            <v>0</v>
          </cell>
        </row>
        <row r="830">
          <cell r="DK830">
            <v>0</v>
          </cell>
          <cell r="DL830">
            <v>0</v>
          </cell>
        </row>
        <row r="831">
          <cell r="DK831">
            <v>0</v>
          </cell>
          <cell r="DL831">
            <v>0</v>
          </cell>
        </row>
        <row r="832">
          <cell r="DK832">
            <v>0</v>
          </cell>
          <cell r="DL832">
            <v>0</v>
          </cell>
        </row>
        <row r="833">
          <cell r="DK833">
            <v>0</v>
          </cell>
          <cell r="DL833">
            <v>0</v>
          </cell>
        </row>
        <row r="834">
          <cell r="DK834">
            <v>0</v>
          </cell>
          <cell r="DL834">
            <v>0</v>
          </cell>
        </row>
        <row r="835">
          <cell r="DK835">
            <v>0</v>
          </cell>
          <cell r="DL835">
            <v>0</v>
          </cell>
        </row>
        <row r="836">
          <cell r="DK836">
            <v>0</v>
          </cell>
          <cell r="DL836">
            <v>0</v>
          </cell>
        </row>
        <row r="837">
          <cell r="DK837">
            <v>0</v>
          </cell>
          <cell r="DL837">
            <v>0</v>
          </cell>
        </row>
        <row r="838">
          <cell r="DK838">
            <v>0</v>
          </cell>
          <cell r="DL838">
            <v>0</v>
          </cell>
        </row>
        <row r="839">
          <cell r="DK839">
            <v>0</v>
          </cell>
          <cell r="DL839">
            <v>0</v>
          </cell>
        </row>
        <row r="840">
          <cell r="DK840">
            <v>0</v>
          </cell>
          <cell r="DL840">
            <v>0</v>
          </cell>
        </row>
        <row r="841">
          <cell r="DK841">
            <v>0</v>
          </cell>
          <cell r="DL841">
            <v>0</v>
          </cell>
        </row>
        <row r="842">
          <cell r="DK842">
            <v>0</v>
          </cell>
          <cell r="DL842">
            <v>0</v>
          </cell>
        </row>
        <row r="843">
          <cell r="DK843">
            <v>238421.13426537375</v>
          </cell>
          <cell r="DL843">
            <v>607973.61976389366</v>
          </cell>
        </row>
        <row r="844">
          <cell r="DK844">
            <v>0</v>
          </cell>
          <cell r="DL844">
            <v>0</v>
          </cell>
        </row>
        <row r="845">
          <cell r="DK845">
            <v>898259.32991267799</v>
          </cell>
          <cell r="DL845">
            <v>359196.97478721285</v>
          </cell>
        </row>
        <row r="846">
          <cell r="DK846">
            <v>4326720.5119759971</v>
          </cell>
          <cell r="DL846">
            <v>5376676.656300595</v>
          </cell>
        </row>
        <row r="847">
          <cell r="DK847">
            <v>235900.56501094007</v>
          </cell>
          <cell r="DL847">
            <v>335231.01977614191</v>
          </cell>
        </row>
        <row r="848">
          <cell r="DK848">
            <v>-3811815.8557325942</v>
          </cell>
          <cell r="DL848">
            <v>-7195429.2011479391</v>
          </cell>
        </row>
        <row r="849">
          <cell r="DK849">
            <v>0</v>
          </cell>
          <cell r="DL849">
            <v>-66739.374394631508</v>
          </cell>
        </row>
        <row r="850">
          <cell r="DK850">
            <v>0</v>
          </cell>
          <cell r="DL850">
            <v>0</v>
          </cell>
        </row>
        <row r="851">
          <cell r="DK851">
            <v>-258064.99214395907</v>
          </cell>
          <cell r="DL851">
            <v>-128317.36660713289</v>
          </cell>
        </row>
        <row r="852">
          <cell r="DK852">
            <v>95280.866784733982</v>
          </cell>
          <cell r="DL852">
            <v>205939.46780410167</v>
          </cell>
        </row>
        <row r="853">
          <cell r="DK853">
            <v>38403.292969869166</v>
          </cell>
          <cell r="DL853">
            <v>40339.481880068786</v>
          </cell>
        </row>
        <row r="854">
          <cell r="DK854">
            <v>325314.488845732</v>
          </cell>
          <cell r="DL854">
            <v>475079.27656218549</v>
          </cell>
        </row>
        <row r="855">
          <cell r="DK855">
            <v>2177470.3118948862</v>
          </cell>
          <cell r="DL855">
            <v>1912378.1057666694</v>
          </cell>
        </row>
        <row r="856">
          <cell r="DK856">
            <v>1055163.7391314162</v>
          </cell>
          <cell r="DL856">
            <v>2229074.4146850333</v>
          </cell>
        </row>
        <row r="857">
          <cell r="DK857">
            <v>1332433.24159043</v>
          </cell>
          <cell r="DL857">
            <v>1399616.5642395455</v>
          </cell>
        </row>
        <row r="858">
          <cell r="DK858">
            <v>-3710.2233243749506</v>
          </cell>
          <cell r="DL858">
            <v>-220947.18097773282</v>
          </cell>
        </row>
        <row r="859">
          <cell r="DK859">
            <v>-1569.2797810130869</v>
          </cell>
          <cell r="DL859">
            <v>527.88971874293929</v>
          </cell>
        </row>
        <row r="860">
          <cell r="DK860">
            <v>0</v>
          </cell>
          <cell r="DL860">
            <v>0</v>
          </cell>
        </row>
        <row r="861">
          <cell r="DK861">
            <v>0</v>
          </cell>
          <cell r="DL861">
            <v>0</v>
          </cell>
        </row>
        <row r="862">
          <cell r="DK862">
            <v>0</v>
          </cell>
          <cell r="DL862">
            <v>0</v>
          </cell>
        </row>
        <row r="863">
          <cell r="DK863">
            <v>32481.469756948551</v>
          </cell>
          <cell r="DL863">
            <v>84009.066878349156</v>
          </cell>
        </row>
        <row r="864">
          <cell r="DK864">
            <v>0</v>
          </cell>
          <cell r="DL864">
            <v>0</v>
          </cell>
        </row>
        <row r="865">
          <cell r="DK865">
            <v>123195.96660209827</v>
          </cell>
          <cell r="DL865">
            <v>502024.16422291961</v>
          </cell>
        </row>
        <row r="866">
          <cell r="DK866">
            <v>589453.791038892</v>
          </cell>
          <cell r="DL866">
            <v>742942.74310426309</v>
          </cell>
        </row>
        <row r="867">
          <cell r="DK867">
            <v>32138.078244025633</v>
          </cell>
          <cell r="DL867">
            <v>46321.820955007832</v>
          </cell>
        </row>
        <row r="868">
          <cell r="DK868">
            <v>-522789.26944386121</v>
          </cell>
          <cell r="DL868">
            <v>-1000921.9085934258</v>
          </cell>
        </row>
        <row r="869">
          <cell r="DK869">
            <v>0</v>
          </cell>
          <cell r="DL869">
            <v>-9281.8979045437991</v>
          </cell>
        </row>
        <row r="870">
          <cell r="DK870">
            <v>0</v>
          </cell>
          <cell r="DL870">
            <v>0</v>
          </cell>
        </row>
        <row r="871">
          <cell r="DK871">
            <v>-35393.527341851906</v>
          </cell>
          <cell r="DL871">
            <v>-17849.61812557387</v>
          </cell>
        </row>
        <row r="872">
          <cell r="DK872">
            <v>38767.652098047394</v>
          </cell>
          <cell r="DL872">
            <v>84589.366715740383</v>
          </cell>
        </row>
        <row r="873">
          <cell r="DK873">
            <v>5231.8994413457949</v>
          </cell>
          <cell r="DL873">
            <v>5574.0613094639257</v>
          </cell>
        </row>
        <row r="874">
          <cell r="DK874">
            <v>44319.446610712781</v>
          </cell>
          <cell r="DL874">
            <v>65645.885643409609</v>
          </cell>
        </row>
        <row r="875">
          <cell r="DK875">
            <v>298007.21654349338</v>
          </cell>
          <cell r="DL875">
            <v>266014.43423305481</v>
          </cell>
        </row>
        <row r="876">
          <cell r="DK876">
            <v>143750.969002094</v>
          </cell>
          <cell r="DL876">
            <v>308010.83384640142</v>
          </cell>
        </row>
        <row r="877">
          <cell r="DK877">
            <v>182742.77334414952</v>
          </cell>
          <cell r="DL877">
            <v>194693.99859484713</v>
          </cell>
        </row>
        <row r="878">
          <cell r="DK878">
            <v>0</v>
          </cell>
          <cell r="DL878">
            <v>0</v>
          </cell>
        </row>
        <row r="879">
          <cell r="DK879">
            <v>-243.34045281000363</v>
          </cell>
          <cell r="DL879">
            <v>5.0616802847289364</v>
          </cell>
        </row>
        <row r="880">
          <cell r="DK880">
            <v>0</v>
          </cell>
          <cell r="DL880">
            <v>0</v>
          </cell>
        </row>
        <row r="881">
          <cell r="DK881">
            <v>0</v>
          </cell>
          <cell r="DL881">
            <v>0</v>
          </cell>
        </row>
        <row r="882">
          <cell r="DK882">
            <v>0</v>
          </cell>
          <cell r="DL882">
            <v>0</v>
          </cell>
        </row>
        <row r="883">
          <cell r="DK883">
            <v>0</v>
          </cell>
          <cell r="DL883">
            <v>14717.759841905337</v>
          </cell>
        </row>
        <row r="884">
          <cell r="DK884">
            <v>0</v>
          </cell>
          <cell r="DL884">
            <v>0</v>
          </cell>
        </row>
        <row r="885">
          <cell r="DK885">
            <v>59645.325700083478</v>
          </cell>
          <cell r="DL885">
            <v>10482.869534794621</v>
          </cell>
        </row>
        <row r="886">
          <cell r="DK886">
            <v>125749.96548681112</v>
          </cell>
          <cell r="DL886">
            <v>212894.10748058421</v>
          </cell>
        </row>
        <row r="887">
          <cell r="DK887">
            <v>2974.7034795476966</v>
          </cell>
          <cell r="DL887">
            <v>3625.5288222562372</v>
          </cell>
        </row>
        <row r="888">
          <cell r="DK888">
            <v>-101927.1772151312</v>
          </cell>
          <cell r="DL888">
            <v>-285227.90391289414</v>
          </cell>
        </row>
        <row r="889">
          <cell r="DK889">
            <v>0</v>
          </cell>
          <cell r="DL889">
            <v>-2584.6489141139123</v>
          </cell>
        </row>
        <row r="890">
          <cell r="DK890">
            <v>0</v>
          </cell>
          <cell r="DL890">
            <v>0</v>
          </cell>
        </row>
        <row r="891">
          <cell r="DK891">
            <v>-6705.8387608522389</v>
          </cell>
          <cell r="DL891">
            <v>-6688.4997163524567</v>
          </cell>
        </row>
        <row r="892">
          <cell r="DK892">
            <v>1071.4588931961853</v>
          </cell>
          <cell r="DL892">
            <v>4696.2106054170881</v>
          </cell>
        </row>
        <row r="893">
          <cell r="DK893">
            <v>79.724070000000012</v>
          </cell>
          <cell r="DL893">
            <v>114.09116156515765</v>
          </cell>
        </row>
        <row r="894">
          <cell r="DK894">
            <v>3327.6344008499645</v>
          </cell>
          <cell r="DL894">
            <v>3369.091200868641</v>
          </cell>
        </row>
        <row r="895">
          <cell r="DK895">
            <v>3028.3841694626699</v>
          </cell>
          <cell r="DL895">
            <v>5639.5359788087835</v>
          </cell>
        </row>
        <row r="896">
          <cell r="DK896">
            <v>0</v>
          </cell>
          <cell r="DL896">
            <v>0</v>
          </cell>
        </row>
        <row r="897">
          <cell r="DK897">
            <v>3428.1350100000004</v>
          </cell>
          <cell r="DL897">
            <v>4905.9199473017798</v>
          </cell>
        </row>
        <row r="898">
          <cell r="DK898">
            <v>0</v>
          </cell>
          <cell r="DL898">
            <v>0</v>
          </cell>
        </row>
        <row r="899">
          <cell r="DK899">
            <v>-1135.2256209080833</v>
          </cell>
          <cell r="DL899">
            <v>-399.50080049711869</v>
          </cell>
        </row>
        <row r="900">
          <cell r="DK900">
            <v>0</v>
          </cell>
          <cell r="DL900">
            <v>0</v>
          </cell>
        </row>
        <row r="901">
          <cell r="DK901">
            <v>0</v>
          </cell>
          <cell r="DL901">
            <v>0</v>
          </cell>
        </row>
        <row r="902">
          <cell r="DK902">
            <v>0</v>
          </cell>
          <cell r="DL902">
            <v>0</v>
          </cell>
        </row>
        <row r="903">
          <cell r="DK903">
            <v>0</v>
          </cell>
          <cell r="DL903">
            <v>141173.22420214806</v>
          </cell>
        </row>
        <row r="904">
          <cell r="DK904">
            <v>0</v>
          </cell>
          <cell r="DL904">
            <v>0</v>
          </cell>
        </row>
        <row r="905">
          <cell r="DK905">
            <v>701259.9989818118</v>
          </cell>
          <cell r="DL905">
            <v>653454.37883050228</v>
          </cell>
        </row>
        <row r="906">
          <cell r="DK906">
            <v>1478463.2263165026</v>
          </cell>
          <cell r="DL906">
            <v>2042087.1035752578</v>
          </cell>
        </row>
        <row r="907">
          <cell r="DK907">
            <v>34974.08278945637</v>
          </cell>
          <cell r="DL907">
            <v>34776.188684532113</v>
          </cell>
        </row>
        <row r="908">
          <cell r="DK908">
            <v>-1198374.7485848977</v>
          </cell>
          <cell r="DL908">
            <v>-2735915.1977160475</v>
          </cell>
        </row>
        <row r="909">
          <cell r="DK909">
            <v>0</v>
          </cell>
          <cell r="DL909">
            <v>-25015.370754283103</v>
          </cell>
        </row>
        <row r="910">
          <cell r="DK910">
            <v>0</v>
          </cell>
          <cell r="DL910">
            <v>0</v>
          </cell>
        </row>
        <row r="911">
          <cell r="DK911">
            <v>-78841.659885526489</v>
          </cell>
          <cell r="DL911">
            <v>-64156.303688563894</v>
          </cell>
        </row>
        <row r="912">
          <cell r="DK912">
            <v>83037.839435016213</v>
          </cell>
          <cell r="DL912">
            <v>93450.011344004626</v>
          </cell>
        </row>
        <row r="913">
          <cell r="DK913">
            <v>937.32913000000008</v>
          </cell>
          <cell r="DL913">
            <v>1094.3660790864189</v>
          </cell>
        </row>
        <row r="914">
          <cell r="DK914">
            <v>39123.550239052893</v>
          </cell>
          <cell r="DL914">
            <v>32316.430799711918</v>
          </cell>
        </row>
        <row r="915">
          <cell r="DK915">
            <v>47518.937155651438</v>
          </cell>
          <cell r="DL915">
            <v>52584.050242157813</v>
          </cell>
        </row>
        <row r="916">
          <cell r="DK916">
            <v>0</v>
          </cell>
          <cell r="DL916">
            <v>0</v>
          </cell>
        </row>
        <row r="917">
          <cell r="DK917">
            <v>40305.152590000005</v>
          </cell>
          <cell r="DL917">
            <v>47057.741400716026</v>
          </cell>
        </row>
        <row r="918">
          <cell r="DK918">
            <v>0</v>
          </cell>
          <cell r="DL918">
            <v>-129043.62935657622</v>
          </cell>
        </row>
        <row r="919">
          <cell r="DK919">
            <v>-1958.9201012688209</v>
          </cell>
          <cell r="DL919">
            <v>-3356.9002861573244</v>
          </cell>
        </row>
        <row r="920">
          <cell r="DK920">
            <v>0</v>
          </cell>
          <cell r="DL920">
            <v>0</v>
          </cell>
        </row>
        <row r="921">
          <cell r="DK921">
            <v>0</v>
          </cell>
          <cell r="DL921">
            <v>0</v>
          </cell>
        </row>
        <row r="922">
          <cell r="DK922">
            <v>0</v>
          </cell>
          <cell r="DL922">
            <v>0</v>
          </cell>
        </row>
        <row r="923">
          <cell r="DK923">
            <v>0</v>
          </cell>
          <cell r="DL923">
            <v>528.46711971496427</v>
          </cell>
        </row>
        <row r="924">
          <cell r="DK924">
            <v>0</v>
          </cell>
          <cell r="DL924">
            <v>0</v>
          </cell>
        </row>
        <row r="925">
          <cell r="DK925">
            <v>1698.2937441501608</v>
          </cell>
          <cell r="DL925">
            <v>376.40591563583229</v>
          </cell>
        </row>
        <row r="926">
          <cell r="DK926">
            <v>3580.5048795810508</v>
          </cell>
          <cell r="DL926">
            <v>7644.3383363420417</v>
          </cell>
        </row>
        <row r="927">
          <cell r="DK927">
            <v>84.699349877311477</v>
          </cell>
          <cell r="DL927">
            <v>130.18100544663474</v>
          </cell>
        </row>
        <row r="928">
          <cell r="DK928">
            <v>-2902.1936822636862</v>
          </cell>
          <cell r="DL928">
            <v>-10241.610847189229</v>
          </cell>
        </row>
        <row r="929">
          <cell r="DK929">
            <v>0</v>
          </cell>
          <cell r="DL929">
            <v>-145.19839281153051</v>
          </cell>
        </row>
        <row r="930">
          <cell r="DK930">
            <v>0</v>
          </cell>
          <cell r="DL930">
            <v>0</v>
          </cell>
        </row>
        <row r="931">
          <cell r="DK931">
            <v>-190.93673952088224</v>
          </cell>
          <cell r="DL931">
            <v>-240.16237649503245</v>
          </cell>
        </row>
        <row r="932">
          <cell r="DK932">
            <v>30.507871556925544</v>
          </cell>
          <cell r="DL932">
            <v>168.62572285989606</v>
          </cell>
        </row>
        <row r="933">
          <cell r="DK933">
            <v>2.2699999999999996</v>
          </cell>
          <cell r="DL933">
            <v>4.0966443388756932</v>
          </cell>
        </row>
        <row r="934">
          <cell r="DK934">
            <v>94.748425286484007</v>
          </cell>
          <cell r="DL934">
            <v>120.97316046091876</v>
          </cell>
        </row>
        <row r="935">
          <cell r="DK935">
            <v>-74.647021932566389</v>
          </cell>
          <cell r="DL935">
            <v>331.76891855445984</v>
          </cell>
        </row>
        <row r="936">
          <cell r="DK936">
            <v>0</v>
          </cell>
          <cell r="DL936">
            <v>0</v>
          </cell>
        </row>
        <row r="937">
          <cell r="DK937">
            <v>97.610000000000014</v>
          </cell>
          <cell r="DL937">
            <v>176.15570657165483</v>
          </cell>
        </row>
        <row r="938">
          <cell r="DK938">
            <v>0</v>
          </cell>
          <cell r="DL938">
            <v>0</v>
          </cell>
        </row>
        <row r="939">
          <cell r="DK939">
            <v>-101.82309607846366</v>
          </cell>
          <cell r="DL939">
            <v>-35.825307495419338</v>
          </cell>
        </row>
        <row r="940">
          <cell r="DK940">
            <v>0</v>
          </cell>
          <cell r="DL940">
            <v>0</v>
          </cell>
        </row>
        <row r="941">
          <cell r="DK941">
            <v>0</v>
          </cell>
          <cell r="DL941">
            <v>0</v>
          </cell>
        </row>
        <row r="942">
          <cell r="DK942">
            <v>0</v>
          </cell>
          <cell r="DL942">
            <v>0</v>
          </cell>
        </row>
        <row r="943">
          <cell r="DK943">
            <v>0</v>
          </cell>
          <cell r="DL943">
            <v>37489.408866033249</v>
          </cell>
        </row>
        <row r="944">
          <cell r="DK944">
            <v>0</v>
          </cell>
          <cell r="DL944">
            <v>0</v>
          </cell>
        </row>
        <row r="945">
          <cell r="DK945">
            <v>192139.11866636309</v>
          </cell>
          <cell r="DL945">
            <v>173528.78721674572</v>
          </cell>
        </row>
        <row r="946">
          <cell r="DK946">
            <v>405086.01901938568</v>
          </cell>
          <cell r="DL946">
            <v>542288.65848076029</v>
          </cell>
        </row>
        <row r="947">
          <cell r="DK947">
            <v>9582.5934077053425</v>
          </cell>
          <cell r="DL947">
            <v>9235.0285527934175</v>
          </cell>
        </row>
        <row r="948">
          <cell r="DK948">
            <v>-328344.2209158414</v>
          </cell>
          <cell r="DL948">
            <v>-726538.93151227233</v>
          </cell>
        </row>
        <row r="949">
          <cell r="DK949">
            <v>0</v>
          </cell>
          <cell r="DL949">
            <v>-6961.0792115080885</v>
          </cell>
        </row>
        <row r="950">
          <cell r="DK950">
            <v>0</v>
          </cell>
          <cell r="DL950">
            <v>0</v>
          </cell>
        </row>
        <row r="951">
          <cell r="DK951">
            <v>-21601.926627203953</v>
          </cell>
          <cell r="DL951">
            <v>-17037.096899267195</v>
          </cell>
        </row>
        <row r="952">
          <cell r="DK952">
            <v>22751.643196772155</v>
          </cell>
          <cell r="DL952">
            <v>24816.219248448175</v>
          </cell>
        </row>
        <row r="953">
          <cell r="DK953">
            <v>256.82</v>
          </cell>
          <cell r="DL953">
            <v>290.615572604909</v>
          </cell>
        </row>
        <row r="954">
          <cell r="DK954">
            <v>10719.511269636489</v>
          </cell>
          <cell r="DL954">
            <v>8581.8248764119089</v>
          </cell>
        </row>
        <row r="955">
          <cell r="DK955">
            <v>11895.559896900028</v>
          </cell>
          <cell r="DL955">
            <v>13496.887686564354</v>
          </cell>
        </row>
        <row r="956">
          <cell r="DK956">
            <v>0</v>
          </cell>
          <cell r="DL956">
            <v>0</v>
          </cell>
        </row>
        <row r="957">
          <cell r="DK957">
            <v>11043.26</v>
          </cell>
          <cell r="DL957">
            <v>12496.469622011085</v>
          </cell>
        </row>
        <row r="958">
          <cell r="DK958">
            <v>0</v>
          </cell>
          <cell r="DL958">
            <v>-34245.85654501534</v>
          </cell>
        </row>
        <row r="959">
          <cell r="DK959">
            <v>588.35573554483562</v>
          </cell>
          <cell r="DL959">
            <v>-1234.8485551990652</v>
          </cell>
        </row>
        <row r="960">
          <cell r="DK960">
            <v>0</v>
          </cell>
          <cell r="DL960">
            <v>0</v>
          </cell>
        </row>
        <row r="961">
          <cell r="DK961">
            <v>0</v>
          </cell>
          <cell r="DL961">
            <v>0</v>
          </cell>
        </row>
        <row r="962">
          <cell r="DK962">
            <v>0</v>
          </cell>
          <cell r="DL962">
            <v>0</v>
          </cell>
        </row>
        <row r="963">
          <cell r="DK963">
            <v>124048.57254719819</v>
          </cell>
          <cell r="DL963">
            <v>96813.671707648333</v>
          </cell>
        </row>
        <row r="964">
          <cell r="DK964">
            <v>0</v>
          </cell>
          <cell r="DL964">
            <v>0</v>
          </cell>
        </row>
        <row r="965">
          <cell r="DK965">
            <v>479324.03227846505</v>
          </cell>
          <cell r="DL965">
            <v>159004.81134942101</v>
          </cell>
        </row>
        <row r="966">
          <cell r="DK966">
            <v>1010556.6498051961</v>
          </cell>
          <cell r="DL966">
            <v>1400421.0186548198</v>
          </cell>
        </row>
        <row r="967">
          <cell r="DK967">
            <v>23905.425109407803</v>
          </cell>
          <cell r="DL967">
            <v>32141.983553885431</v>
          </cell>
        </row>
        <row r="968">
          <cell r="DK968">
            <v>-819111.05368396023</v>
          </cell>
          <cell r="DL968">
            <v>-1876233.947822642</v>
          </cell>
        </row>
        <row r="969">
          <cell r="DK969">
            <v>0</v>
          </cell>
          <cell r="DL969">
            <v>-16968.251726863524</v>
          </cell>
        </row>
        <row r="970">
          <cell r="DK970">
            <v>0</v>
          </cell>
          <cell r="DL970">
            <v>0</v>
          </cell>
        </row>
        <row r="971">
          <cell r="DK971">
            <v>-53889.716200450246</v>
          </cell>
          <cell r="DL971">
            <v>-43997.063596046311</v>
          </cell>
        </row>
        <row r="972">
          <cell r="DK972">
            <v>5036.4338599874354</v>
          </cell>
          <cell r="DL972">
            <v>10338.011702187798</v>
          </cell>
        </row>
        <row r="973">
          <cell r="DK973">
            <v>640.6816</v>
          </cell>
          <cell r="DL973">
            <v>750.4935791290568</v>
          </cell>
        </row>
        <row r="974">
          <cell r="DK974">
            <v>26741.661986795174</v>
          </cell>
          <cell r="DL974">
            <v>99240.524785643152</v>
          </cell>
        </row>
        <row r="975">
          <cell r="DK975">
            <v>31468.275163787188</v>
          </cell>
          <cell r="DL975">
            <v>36911.657523026857</v>
          </cell>
        </row>
        <row r="976">
          <cell r="DK976">
            <v>0</v>
          </cell>
          <cell r="DL976">
            <v>0</v>
          </cell>
        </row>
        <row r="977">
          <cell r="DK977">
            <v>27549.308800000003</v>
          </cell>
          <cell r="DL977">
            <v>32271.223902549445</v>
          </cell>
        </row>
        <row r="978">
          <cell r="DK978">
            <v>0</v>
          </cell>
          <cell r="DL978">
            <v>0</v>
          </cell>
        </row>
        <row r="979">
          <cell r="DK979">
            <v>-1721.4249383455099</v>
          </cell>
          <cell r="DL979">
            <v>-3034.1621690999309</v>
          </cell>
        </row>
        <row r="980">
          <cell r="DK980">
            <v>0</v>
          </cell>
          <cell r="DL980">
            <v>0</v>
          </cell>
        </row>
        <row r="981">
          <cell r="DK981">
            <v>0</v>
          </cell>
          <cell r="DL981">
            <v>0</v>
          </cell>
        </row>
        <row r="982">
          <cell r="DK982">
            <v>-636837.51040000014</v>
          </cell>
          <cell r="DL982">
            <v>-600394.86330324539</v>
          </cell>
        </row>
        <row r="983">
          <cell r="DK983">
            <v>246553.04743152193</v>
          </cell>
          <cell r="DL983">
            <v>149368.98253509888</v>
          </cell>
        </row>
        <row r="984">
          <cell r="DK984">
            <v>0</v>
          </cell>
          <cell r="DL984">
            <v>0</v>
          </cell>
        </row>
        <row r="985">
          <cell r="DK985">
            <v>952681.66685639101</v>
          </cell>
          <cell r="DL985">
            <v>1215765.793084736</v>
          </cell>
        </row>
        <row r="986">
          <cell r="DK986">
            <v>2008534.3708156033</v>
          </cell>
          <cell r="DL986">
            <v>2160639.7008565469</v>
          </cell>
        </row>
        <row r="987">
          <cell r="DK987">
            <v>47513.286850825934</v>
          </cell>
          <cell r="DL987">
            <v>49590.262360894078</v>
          </cell>
        </row>
        <row r="988">
          <cell r="DK988">
            <v>-1628026.2023473545</v>
          </cell>
          <cell r="DL988">
            <v>-2894747.7235484282</v>
          </cell>
        </row>
        <row r="989">
          <cell r="DK989">
            <v>0</v>
          </cell>
          <cell r="DL989">
            <v>-26550.790030146214</v>
          </cell>
        </row>
        <row r="990">
          <cell r="DK990">
            <v>0</v>
          </cell>
          <cell r="DL990">
            <v>0</v>
          </cell>
        </row>
        <row r="991">
          <cell r="DK991">
            <v>-107108.63883085418</v>
          </cell>
          <cell r="DL991">
            <v>-67880.87372327497</v>
          </cell>
        </row>
        <row r="992">
          <cell r="DK992">
            <v>236115.2817350846</v>
          </cell>
          <cell r="DL992">
            <v>226927.48860496611</v>
          </cell>
        </row>
        <row r="993">
          <cell r="DK993">
            <v>1273.3883000000001</v>
          </cell>
          <cell r="DL993">
            <v>1157.899089419371</v>
          </cell>
        </row>
        <row r="994">
          <cell r="DK994">
            <v>53150.456477195097</v>
          </cell>
          <cell r="DL994">
            <v>153113.25303562186</v>
          </cell>
        </row>
        <row r="995">
          <cell r="DK995">
            <v>67581.692121649583</v>
          </cell>
          <cell r="DL995">
            <v>59251.869934525566</v>
          </cell>
        </row>
        <row r="996">
          <cell r="DK996">
            <v>0</v>
          </cell>
          <cell r="DL996">
            <v>0</v>
          </cell>
        </row>
        <row r="997">
          <cell r="DK997">
            <v>54755.69690000001</v>
          </cell>
          <cell r="DL997">
            <v>49789.660845032966</v>
          </cell>
        </row>
        <row r="998">
          <cell r="DK998">
            <v>0</v>
          </cell>
          <cell r="DL998">
            <v>-136710.51409840846</v>
          </cell>
        </row>
        <row r="999">
          <cell r="DK999">
            <v>2220.5091349415743</v>
          </cell>
          <cell r="DL999">
            <v>1193.4465532213071</v>
          </cell>
        </row>
        <row r="1000">
          <cell r="DK1000">
            <v>-1000000</v>
          </cell>
          <cell r="DL1000">
            <v>0</v>
          </cell>
        </row>
        <row r="1001">
          <cell r="DK1001">
            <v>0</v>
          </cell>
          <cell r="DL1001">
            <v>0</v>
          </cell>
        </row>
        <row r="1002">
          <cell r="DK1002">
            <v>-1265747.9702000001</v>
          </cell>
          <cell r="DL1002">
            <v>-1736848.6341290567</v>
          </cell>
        </row>
        <row r="1003">
          <cell r="DK1003">
            <v>0</v>
          </cell>
          <cell r="DL1003">
            <v>0</v>
          </cell>
        </row>
        <row r="1004">
          <cell r="DK1004">
            <v>0</v>
          </cell>
          <cell r="DL1004">
            <v>0</v>
          </cell>
        </row>
        <row r="1005">
          <cell r="DK1005">
            <v>0</v>
          </cell>
          <cell r="DL1005">
            <v>0</v>
          </cell>
        </row>
        <row r="1006">
          <cell r="DK1006">
            <v>0</v>
          </cell>
          <cell r="DL1006">
            <v>180520.20000000004</v>
          </cell>
        </row>
        <row r="1007">
          <cell r="DK1007">
            <v>0</v>
          </cell>
          <cell r="DL1007">
            <v>0</v>
          </cell>
        </row>
        <row r="1008">
          <cell r="DK1008">
            <v>-545097.54268319579</v>
          </cell>
          <cell r="DL1008">
            <v>-2069105.3399999999</v>
          </cell>
        </row>
        <row r="1009">
          <cell r="DK1009">
            <v>0</v>
          </cell>
          <cell r="DL1009">
            <v>0</v>
          </cell>
        </row>
        <row r="1010">
          <cell r="DK1010">
            <v>0</v>
          </cell>
          <cell r="DL1010">
            <v>0</v>
          </cell>
        </row>
        <row r="1011">
          <cell r="DK1011">
            <v>0</v>
          </cell>
          <cell r="DL1011">
            <v>0</v>
          </cell>
        </row>
        <row r="1012">
          <cell r="DK1012">
            <v>0</v>
          </cell>
          <cell r="DL1012">
            <v>0</v>
          </cell>
        </row>
        <row r="1013">
          <cell r="DK1013">
            <v>0</v>
          </cell>
          <cell r="DL1013">
            <v>0</v>
          </cell>
        </row>
        <row r="1014">
          <cell r="DK1014">
            <v>0</v>
          </cell>
          <cell r="DL1014">
            <v>0</v>
          </cell>
        </row>
        <row r="1015">
          <cell r="DK1015">
            <v>1447060.18</v>
          </cell>
          <cell r="DL1015">
            <v>1601472.0599999998</v>
          </cell>
        </row>
        <row r="1016">
          <cell r="DK1016">
            <v>-400992.58</v>
          </cell>
          <cell r="DL1016">
            <v>0</v>
          </cell>
        </row>
        <row r="1017">
          <cell r="DK1017">
            <v>0</v>
          </cell>
          <cell r="DL1017">
            <v>0</v>
          </cell>
        </row>
        <row r="1018">
          <cell r="DK1018">
            <v>-2925957.1999999997</v>
          </cell>
          <cell r="DL1018">
            <v>-3750522.0600000005</v>
          </cell>
        </row>
        <row r="1019">
          <cell r="DK1019">
            <v>-745891.67999999993</v>
          </cell>
          <cell r="DL1019">
            <v>-951599.34</v>
          </cell>
        </row>
        <row r="1020">
          <cell r="DK1020">
            <v>-827757.84</v>
          </cell>
          <cell r="DL1020">
            <v>-1021228.56</v>
          </cell>
        </row>
        <row r="1021">
          <cell r="DK1021">
            <v>0</v>
          </cell>
          <cell r="DL1021">
            <v>0</v>
          </cell>
        </row>
        <row r="1022">
          <cell r="DK1022">
            <v>0</v>
          </cell>
          <cell r="DL1022">
            <v>0</v>
          </cell>
        </row>
        <row r="1023">
          <cell r="DK1023">
            <v>0</v>
          </cell>
          <cell r="DL1023">
            <v>0</v>
          </cell>
        </row>
        <row r="1024">
          <cell r="DK1024">
            <v>0</v>
          </cell>
          <cell r="DL1024">
            <v>0</v>
          </cell>
        </row>
        <row r="1025">
          <cell r="DK1025">
            <v>0</v>
          </cell>
          <cell r="DL1025">
            <v>0</v>
          </cell>
        </row>
        <row r="1026">
          <cell r="DK1026">
            <v>0</v>
          </cell>
          <cell r="DL1026">
            <v>0</v>
          </cell>
        </row>
        <row r="1027">
          <cell r="DK1027">
            <v>0</v>
          </cell>
          <cell r="DL1027">
            <v>0</v>
          </cell>
        </row>
        <row r="1028">
          <cell r="DK1028">
            <v>0</v>
          </cell>
          <cell r="DL1028">
            <v>0</v>
          </cell>
        </row>
        <row r="1029">
          <cell r="DK1029">
            <v>437085.14400000003</v>
          </cell>
          <cell r="DL1029">
            <v>519522.94756</v>
          </cell>
        </row>
        <row r="1030">
          <cell r="DK1030">
            <v>123053.25</v>
          </cell>
          <cell r="DL1030">
            <v>128594.78899999996</v>
          </cell>
        </row>
        <row r="1031">
          <cell r="DK1031">
            <v>0</v>
          </cell>
          <cell r="DL1031">
            <v>0</v>
          </cell>
        </row>
        <row r="1032">
          <cell r="DK1032">
            <v>0</v>
          </cell>
          <cell r="DL1032">
            <v>0</v>
          </cell>
        </row>
        <row r="1033">
          <cell r="DK1033">
            <v>0</v>
          </cell>
          <cell r="DL1033">
            <v>0</v>
          </cell>
        </row>
        <row r="1034">
          <cell r="DK1034">
            <v>0</v>
          </cell>
          <cell r="DL1034">
            <v>0</v>
          </cell>
        </row>
        <row r="1035">
          <cell r="DK1035">
            <v>0</v>
          </cell>
          <cell r="DL1035">
            <v>0</v>
          </cell>
        </row>
        <row r="1036">
          <cell r="DK1036">
            <v>0</v>
          </cell>
          <cell r="DL1036">
            <v>0</v>
          </cell>
        </row>
        <row r="1037">
          <cell r="DK1037">
            <v>0</v>
          </cell>
          <cell r="DL1037">
            <v>0</v>
          </cell>
        </row>
        <row r="1038">
          <cell r="DK1038">
            <v>0</v>
          </cell>
          <cell r="DL1038">
            <v>0</v>
          </cell>
        </row>
        <row r="1039">
          <cell r="DK1039">
            <v>0</v>
          </cell>
          <cell r="DL1039">
            <v>0</v>
          </cell>
        </row>
        <row r="1040">
          <cell r="DK1040">
            <v>0</v>
          </cell>
          <cell r="DL1040">
            <v>0</v>
          </cell>
        </row>
        <row r="1041">
          <cell r="DK1041">
            <v>0</v>
          </cell>
          <cell r="DL1041">
            <v>0</v>
          </cell>
        </row>
        <row r="1042">
          <cell r="DK1042">
            <v>0</v>
          </cell>
          <cell r="DL1042">
            <v>0</v>
          </cell>
        </row>
        <row r="1043">
          <cell r="DK1043">
            <v>0</v>
          </cell>
          <cell r="DL1043">
            <v>0</v>
          </cell>
        </row>
        <row r="1044">
          <cell r="DK1044">
            <v>0</v>
          </cell>
          <cell r="DL1044">
            <v>0</v>
          </cell>
        </row>
        <row r="1045">
          <cell r="DK1045">
            <v>0</v>
          </cell>
          <cell r="DL1045">
            <v>0</v>
          </cell>
        </row>
        <row r="1046">
          <cell r="DK1046">
            <v>0</v>
          </cell>
          <cell r="DL1046">
            <v>0</v>
          </cell>
        </row>
        <row r="1047">
          <cell r="DK1047">
            <v>0</v>
          </cell>
          <cell r="DL1047">
            <v>0</v>
          </cell>
        </row>
        <row r="1048">
          <cell r="DK1048">
            <v>0</v>
          </cell>
          <cell r="DL1048">
            <v>0</v>
          </cell>
        </row>
        <row r="1049">
          <cell r="DK1049">
            <v>2336197.44</v>
          </cell>
          <cell r="DL1049">
            <v>2881215.9</v>
          </cell>
        </row>
        <row r="1050">
          <cell r="DK1050">
            <v>420105.67999999993</v>
          </cell>
          <cell r="DL1050">
            <v>425693.16000000003</v>
          </cell>
        </row>
        <row r="1051">
          <cell r="DK1051">
            <v>0</v>
          </cell>
          <cell r="DL1051">
            <v>0</v>
          </cell>
        </row>
        <row r="1052">
          <cell r="DK1052">
            <v>0</v>
          </cell>
          <cell r="DL1052">
            <v>0</v>
          </cell>
        </row>
        <row r="1053">
          <cell r="DK1053">
            <v>0</v>
          </cell>
          <cell r="DL1053">
            <v>0</v>
          </cell>
        </row>
        <row r="1054">
          <cell r="DK1054">
            <v>0</v>
          </cell>
          <cell r="DL1054">
            <v>0</v>
          </cell>
        </row>
        <row r="1055">
          <cell r="DK1055">
            <v>0</v>
          </cell>
          <cell r="DL1055">
            <v>0</v>
          </cell>
        </row>
        <row r="1056">
          <cell r="DK1056">
            <v>0</v>
          </cell>
          <cell r="DL1056">
            <v>0</v>
          </cell>
        </row>
        <row r="1057">
          <cell r="DK1057">
            <v>0</v>
          </cell>
          <cell r="DL1057">
            <v>0</v>
          </cell>
        </row>
        <row r="1058">
          <cell r="DK1058">
            <v>0</v>
          </cell>
          <cell r="DL1058">
            <v>0</v>
          </cell>
        </row>
        <row r="1059">
          <cell r="DK1059">
            <v>0</v>
          </cell>
          <cell r="DL1059">
            <v>0</v>
          </cell>
        </row>
        <row r="1060">
          <cell r="DK1060">
            <v>0</v>
          </cell>
          <cell r="DL1060">
            <v>0</v>
          </cell>
        </row>
        <row r="1061">
          <cell r="DK1061">
            <v>0</v>
          </cell>
          <cell r="DL1061">
            <v>0</v>
          </cell>
        </row>
        <row r="1062">
          <cell r="DK1062">
            <v>0</v>
          </cell>
          <cell r="DL1062">
            <v>0</v>
          </cell>
        </row>
        <row r="1063">
          <cell r="DK1063">
            <v>0</v>
          </cell>
          <cell r="DL1063">
            <v>0</v>
          </cell>
        </row>
        <row r="1064">
          <cell r="DK1064">
            <v>0</v>
          </cell>
          <cell r="DL1064">
            <v>0</v>
          </cell>
        </row>
        <row r="1065">
          <cell r="DK1065">
            <v>0</v>
          </cell>
          <cell r="DL1065">
            <v>0</v>
          </cell>
        </row>
        <row r="1066">
          <cell r="DK1066">
            <v>0</v>
          </cell>
          <cell r="DL1066">
            <v>0</v>
          </cell>
        </row>
        <row r="1067">
          <cell r="DK1067">
            <v>0</v>
          </cell>
          <cell r="DL1067">
            <v>0</v>
          </cell>
        </row>
        <row r="1068">
          <cell r="DK1068">
            <v>0</v>
          </cell>
          <cell r="DL1068">
            <v>0</v>
          </cell>
        </row>
        <row r="1069">
          <cell r="DK1069">
            <v>0</v>
          </cell>
          <cell r="DL1069">
            <v>45889.2</v>
          </cell>
        </row>
        <row r="1070">
          <cell r="DK1070">
            <v>0</v>
          </cell>
          <cell r="DL1070">
            <v>0</v>
          </cell>
        </row>
        <row r="1071">
          <cell r="DK1071">
            <v>-140791.38627187081</v>
          </cell>
          <cell r="DL1071">
            <v>-604863.36</v>
          </cell>
        </row>
        <row r="1072">
          <cell r="DK1072">
            <v>0</v>
          </cell>
          <cell r="DL1072">
            <v>0</v>
          </cell>
        </row>
        <row r="1073">
          <cell r="DK1073">
            <v>0</v>
          </cell>
          <cell r="DL1073">
            <v>0</v>
          </cell>
        </row>
        <row r="1074">
          <cell r="DK1074">
            <v>0</v>
          </cell>
          <cell r="DL1074">
            <v>0</v>
          </cell>
        </row>
        <row r="1075">
          <cell r="DK1075">
            <v>0</v>
          </cell>
          <cell r="DL1075">
            <v>0</v>
          </cell>
        </row>
        <row r="1076">
          <cell r="DK1076">
            <v>0</v>
          </cell>
          <cell r="DL1076">
            <v>0</v>
          </cell>
        </row>
        <row r="1077">
          <cell r="DK1077">
            <v>0</v>
          </cell>
          <cell r="DL1077">
            <v>0</v>
          </cell>
        </row>
        <row r="1078">
          <cell r="DK1078">
            <v>233406.6</v>
          </cell>
          <cell r="DL1078">
            <v>256323.96</v>
          </cell>
        </row>
        <row r="1079">
          <cell r="DK1079">
            <v>0</v>
          </cell>
          <cell r="DL1079">
            <v>0</v>
          </cell>
        </row>
        <row r="1080">
          <cell r="DK1080">
            <v>0</v>
          </cell>
          <cell r="DL1080">
            <v>0</v>
          </cell>
        </row>
        <row r="1081">
          <cell r="DK1081">
            <v>-804566.28000000014</v>
          </cell>
          <cell r="DL1081">
            <v>-1159685.6399999999</v>
          </cell>
        </row>
        <row r="1082">
          <cell r="DK1082">
            <v>-327357.66000000003</v>
          </cell>
          <cell r="DL1082">
            <v>-462606.84000000014</v>
          </cell>
        </row>
        <row r="1083">
          <cell r="DK1083">
            <v>-209085.24</v>
          </cell>
          <cell r="DL1083">
            <v>-303524.28000000003</v>
          </cell>
        </row>
        <row r="1084">
          <cell r="DK1084">
            <v>0</v>
          </cell>
          <cell r="DL1084">
            <v>0</v>
          </cell>
        </row>
        <row r="1085">
          <cell r="DK1085">
            <v>0</v>
          </cell>
          <cell r="DL1085">
            <v>0</v>
          </cell>
        </row>
        <row r="1086">
          <cell r="DK1086">
            <v>0</v>
          </cell>
          <cell r="DL1086">
            <v>0</v>
          </cell>
        </row>
        <row r="1087">
          <cell r="DK1087">
            <v>0</v>
          </cell>
          <cell r="DL1087">
            <v>0</v>
          </cell>
        </row>
        <row r="1088">
          <cell r="DK1088">
            <v>0</v>
          </cell>
          <cell r="DL1088">
            <v>0</v>
          </cell>
        </row>
        <row r="1089">
          <cell r="DK1089">
            <v>0</v>
          </cell>
          <cell r="DL1089">
            <v>0</v>
          </cell>
        </row>
        <row r="1090">
          <cell r="DK1090">
            <v>0</v>
          </cell>
          <cell r="DL1090">
            <v>0</v>
          </cell>
        </row>
        <row r="1091">
          <cell r="DK1091">
            <v>0</v>
          </cell>
          <cell r="DL1091">
            <v>0</v>
          </cell>
        </row>
        <row r="1092">
          <cell r="DK1092">
            <v>3605.058</v>
          </cell>
          <cell r="DL1092">
            <v>3538.8506249999996</v>
          </cell>
        </row>
        <row r="1093">
          <cell r="DK1093">
            <v>1014.9375</v>
          </cell>
          <cell r="DL1093">
            <v>875.953125</v>
          </cell>
        </row>
        <row r="1094">
          <cell r="DK1094">
            <v>0</v>
          </cell>
          <cell r="DL1094">
            <v>0</v>
          </cell>
        </row>
        <row r="1095">
          <cell r="DK1095">
            <v>0</v>
          </cell>
          <cell r="DL1095">
            <v>0</v>
          </cell>
        </row>
        <row r="1096">
          <cell r="DK1096">
            <v>0</v>
          </cell>
          <cell r="DL1096">
            <v>0</v>
          </cell>
        </row>
        <row r="1097">
          <cell r="DK1097">
            <v>0</v>
          </cell>
          <cell r="DL1097">
            <v>0</v>
          </cell>
        </row>
        <row r="1098">
          <cell r="DK1098">
            <v>0</v>
          </cell>
          <cell r="DL1098">
            <v>0</v>
          </cell>
        </row>
        <row r="1099">
          <cell r="DK1099">
            <v>0</v>
          </cell>
          <cell r="DL1099">
            <v>0</v>
          </cell>
        </row>
        <row r="1100">
          <cell r="DK1100">
            <v>0</v>
          </cell>
          <cell r="DL1100">
            <v>0</v>
          </cell>
        </row>
        <row r="1101">
          <cell r="DK1101">
            <v>0</v>
          </cell>
          <cell r="DL1101">
            <v>0</v>
          </cell>
        </row>
        <row r="1102">
          <cell r="DK1102">
            <v>0</v>
          </cell>
          <cell r="DL1102">
            <v>0</v>
          </cell>
        </row>
        <row r="1103">
          <cell r="DK1103">
            <v>0</v>
          </cell>
          <cell r="DL1103">
            <v>0</v>
          </cell>
        </row>
        <row r="1104">
          <cell r="DK1104">
            <v>0</v>
          </cell>
          <cell r="DL1104">
            <v>0</v>
          </cell>
        </row>
        <row r="1105">
          <cell r="DK1105">
            <v>0</v>
          </cell>
          <cell r="DL1105">
            <v>0</v>
          </cell>
        </row>
        <row r="1106">
          <cell r="DK1106">
            <v>0</v>
          </cell>
          <cell r="DL1106">
            <v>0</v>
          </cell>
        </row>
        <row r="1107">
          <cell r="DK1107">
            <v>0</v>
          </cell>
          <cell r="DL1107">
            <v>0</v>
          </cell>
        </row>
        <row r="1108">
          <cell r="DK1108">
            <v>0</v>
          </cell>
          <cell r="DL1108">
            <v>0</v>
          </cell>
        </row>
        <row r="1109">
          <cell r="DK1109">
            <v>0</v>
          </cell>
          <cell r="DL1109">
            <v>0</v>
          </cell>
        </row>
        <row r="1110">
          <cell r="DK1110">
            <v>0</v>
          </cell>
          <cell r="DL1110">
            <v>0</v>
          </cell>
        </row>
        <row r="1111">
          <cell r="DK1111">
            <v>0</v>
          </cell>
          <cell r="DL1111">
            <v>0</v>
          </cell>
        </row>
        <row r="1112">
          <cell r="DK1112">
            <v>181693.19999999998</v>
          </cell>
          <cell r="DL1112">
            <v>216649.79999999996</v>
          </cell>
        </row>
        <row r="1113">
          <cell r="DK1113">
            <v>32672.9</v>
          </cell>
          <cell r="DL1113">
            <v>32009.52</v>
          </cell>
        </row>
        <row r="1114">
          <cell r="DK1114">
            <v>0</v>
          </cell>
          <cell r="DL1114">
            <v>0</v>
          </cell>
        </row>
        <row r="1115">
          <cell r="DK1115">
            <v>0</v>
          </cell>
          <cell r="DL1115">
            <v>0</v>
          </cell>
        </row>
        <row r="1116">
          <cell r="DK1116">
            <v>0</v>
          </cell>
          <cell r="DL1116">
            <v>0</v>
          </cell>
        </row>
        <row r="1117">
          <cell r="DK1117">
            <v>0</v>
          </cell>
          <cell r="DL1117">
            <v>0</v>
          </cell>
        </row>
        <row r="1118">
          <cell r="DK1118">
            <v>0</v>
          </cell>
          <cell r="DL1118">
            <v>0</v>
          </cell>
        </row>
        <row r="1119">
          <cell r="DK1119">
            <v>0</v>
          </cell>
          <cell r="DL1119">
            <v>0</v>
          </cell>
        </row>
        <row r="1120">
          <cell r="DK1120">
            <v>0</v>
          </cell>
          <cell r="DL1120">
            <v>0</v>
          </cell>
        </row>
        <row r="1121">
          <cell r="DK1121">
            <v>0</v>
          </cell>
          <cell r="DL1121">
            <v>0</v>
          </cell>
        </row>
        <row r="1122">
          <cell r="DK1122">
            <v>0</v>
          </cell>
          <cell r="DL1122">
            <v>0</v>
          </cell>
        </row>
        <row r="1123">
          <cell r="DK1123">
            <v>0</v>
          </cell>
          <cell r="DL1123">
            <v>0</v>
          </cell>
        </row>
        <row r="1124">
          <cell r="DK1124">
            <v>0</v>
          </cell>
          <cell r="DL1124">
            <v>0</v>
          </cell>
        </row>
        <row r="1125">
          <cell r="DK1125">
            <v>0</v>
          </cell>
          <cell r="DL1125">
            <v>0</v>
          </cell>
        </row>
        <row r="1126">
          <cell r="DK1126">
            <v>0</v>
          </cell>
          <cell r="DL1126">
            <v>0</v>
          </cell>
        </row>
        <row r="1127">
          <cell r="DK1127">
            <v>0</v>
          </cell>
          <cell r="DL1127">
            <v>0</v>
          </cell>
        </row>
        <row r="1128">
          <cell r="DK1128">
            <v>0</v>
          </cell>
          <cell r="DL1128">
            <v>0</v>
          </cell>
        </row>
        <row r="1129">
          <cell r="DK1129">
            <v>0</v>
          </cell>
          <cell r="DL1129">
            <v>0</v>
          </cell>
        </row>
        <row r="1130">
          <cell r="DK1130">
            <v>0</v>
          </cell>
          <cell r="DL1130">
            <v>0</v>
          </cell>
        </row>
        <row r="1131">
          <cell r="DK1131">
            <v>0</v>
          </cell>
          <cell r="DL1131">
            <v>0</v>
          </cell>
        </row>
        <row r="1132">
          <cell r="DK1132">
            <v>0</v>
          </cell>
          <cell r="DL1132">
            <v>255742.2</v>
          </cell>
        </row>
        <row r="1133">
          <cell r="DK1133">
            <v>0</v>
          </cell>
          <cell r="DL1133">
            <v>0</v>
          </cell>
        </row>
        <row r="1134">
          <cell r="DK1134">
            <v>-675622.76394247636</v>
          </cell>
          <cell r="DL1134">
            <v>-2664590.16</v>
          </cell>
        </row>
        <row r="1135">
          <cell r="DK1135">
            <v>0</v>
          </cell>
          <cell r="DL1135">
            <v>0</v>
          </cell>
        </row>
        <row r="1136">
          <cell r="DK1136">
            <v>0</v>
          </cell>
          <cell r="DL1136">
            <v>0</v>
          </cell>
        </row>
        <row r="1137">
          <cell r="DK1137">
            <v>0</v>
          </cell>
          <cell r="DL1137">
            <v>0</v>
          </cell>
        </row>
        <row r="1138">
          <cell r="DK1138">
            <v>0</v>
          </cell>
          <cell r="DL1138">
            <v>0</v>
          </cell>
        </row>
        <row r="1139">
          <cell r="DK1139">
            <v>0</v>
          </cell>
          <cell r="DL1139">
            <v>0</v>
          </cell>
        </row>
        <row r="1140">
          <cell r="DK1140">
            <v>0</v>
          </cell>
          <cell r="DL1140">
            <v>0</v>
          </cell>
        </row>
        <row r="1141">
          <cell r="DK1141">
            <v>1296650.7871870508</v>
          </cell>
          <cell r="DL1141">
            <v>1686616.3799999997</v>
          </cell>
        </row>
        <row r="1142">
          <cell r="DK1142">
            <v>0</v>
          </cell>
          <cell r="DL1142">
            <v>0</v>
          </cell>
        </row>
        <row r="1143">
          <cell r="DK1143">
            <v>0</v>
          </cell>
          <cell r="DL1143">
            <v>0</v>
          </cell>
        </row>
        <row r="1144">
          <cell r="DK1144">
            <v>-2966348.77</v>
          </cell>
          <cell r="DL1144">
            <v>-4748280.1800000006</v>
          </cell>
        </row>
        <row r="1145">
          <cell r="DK1145">
            <v>-871018.47</v>
          </cell>
          <cell r="DL1145">
            <v>-1300631.76</v>
          </cell>
        </row>
        <row r="1146">
          <cell r="DK1146">
            <v>-829675.63</v>
          </cell>
          <cell r="DL1146">
            <v>-1192245.78</v>
          </cell>
        </row>
        <row r="1147">
          <cell r="DK1147">
            <v>0</v>
          </cell>
          <cell r="DL1147">
            <v>0</v>
          </cell>
        </row>
        <row r="1148">
          <cell r="DK1148">
            <v>0</v>
          </cell>
          <cell r="DL1148">
            <v>0</v>
          </cell>
        </row>
        <row r="1149">
          <cell r="DK1149">
            <v>0</v>
          </cell>
          <cell r="DL1149">
            <v>0</v>
          </cell>
        </row>
        <row r="1150">
          <cell r="DK1150">
            <v>0</v>
          </cell>
          <cell r="DL1150">
            <v>0</v>
          </cell>
        </row>
        <row r="1151">
          <cell r="DK1151">
            <v>0</v>
          </cell>
          <cell r="DL1151">
            <v>0</v>
          </cell>
        </row>
        <row r="1152">
          <cell r="DK1152">
            <v>0</v>
          </cell>
          <cell r="DL1152">
            <v>0</v>
          </cell>
        </row>
        <row r="1153">
          <cell r="DK1153">
            <v>0</v>
          </cell>
          <cell r="DL1153">
            <v>0</v>
          </cell>
        </row>
        <row r="1154">
          <cell r="DK1154">
            <v>0</v>
          </cell>
          <cell r="DL1154">
            <v>0</v>
          </cell>
        </row>
        <row r="1155">
          <cell r="DK1155">
            <v>20103.787200000002</v>
          </cell>
          <cell r="DL1155">
            <v>23683.158719999996</v>
          </cell>
        </row>
        <row r="1156">
          <cell r="DK1156">
            <v>5659.85</v>
          </cell>
          <cell r="DL1156">
            <v>5862.1679999999997</v>
          </cell>
        </row>
        <row r="1157">
          <cell r="DK1157">
            <v>0</v>
          </cell>
          <cell r="DL1157">
            <v>0</v>
          </cell>
        </row>
        <row r="1158">
          <cell r="DK1158">
            <v>0</v>
          </cell>
          <cell r="DL1158">
            <v>0</v>
          </cell>
        </row>
        <row r="1159">
          <cell r="DK1159">
            <v>0</v>
          </cell>
          <cell r="DL1159">
            <v>0</v>
          </cell>
        </row>
        <row r="1160">
          <cell r="DK1160">
            <v>0</v>
          </cell>
          <cell r="DL1160">
            <v>0</v>
          </cell>
        </row>
        <row r="1161">
          <cell r="DK1161">
            <v>0</v>
          </cell>
          <cell r="DL1161">
            <v>0</v>
          </cell>
        </row>
        <row r="1162">
          <cell r="DK1162">
            <v>0</v>
          </cell>
          <cell r="DL1162">
            <v>0</v>
          </cell>
        </row>
        <row r="1163">
          <cell r="DK1163">
            <v>0</v>
          </cell>
          <cell r="DL1163">
            <v>0</v>
          </cell>
        </row>
        <row r="1164">
          <cell r="DK1164">
            <v>0</v>
          </cell>
          <cell r="DL1164">
            <v>0</v>
          </cell>
        </row>
        <row r="1165">
          <cell r="DK1165">
            <v>0</v>
          </cell>
          <cell r="DL1165">
            <v>0</v>
          </cell>
        </row>
        <row r="1166">
          <cell r="DK1166">
            <v>0</v>
          </cell>
          <cell r="DL1166">
            <v>0</v>
          </cell>
        </row>
        <row r="1167">
          <cell r="DK1167">
            <v>0</v>
          </cell>
          <cell r="DL1167">
            <v>0</v>
          </cell>
        </row>
        <row r="1168">
          <cell r="DK1168">
            <v>0</v>
          </cell>
          <cell r="DL1168">
            <v>0</v>
          </cell>
        </row>
        <row r="1169">
          <cell r="DK1169">
            <v>0</v>
          </cell>
          <cell r="DL1169">
            <v>0</v>
          </cell>
        </row>
        <row r="1170">
          <cell r="DK1170">
            <v>0</v>
          </cell>
          <cell r="DL1170">
            <v>0</v>
          </cell>
        </row>
        <row r="1171">
          <cell r="DK1171">
            <v>0</v>
          </cell>
          <cell r="DL1171">
            <v>0</v>
          </cell>
        </row>
        <row r="1172">
          <cell r="DK1172">
            <v>0</v>
          </cell>
          <cell r="DL1172">
            <v>0</v>
          </cell>
        </row>
        <row r="1173">
          <cell r="DK1173">
            <v>0</v>
          </cell>
          <cell r="DL1173">
            <v>0</v>
          </cell>
        </row>
        <row r="1174">
          <cell r="DK1174">
            <v>0</v>
          </cell>
          <cell r="DL1174">
            <v>0</v>
          </cell>
        </row>
        <row r="1175">
          <cell r="DK1175">
            <v>418516.79999999993</v>
          </cell>
          <cell r="DL1175">
            <v>492740.1</v>
          </cell>
        </row>
        <row r="1176">
          <cell r="DK1176">
            <v>75259.599999999991</v>
          </cell>
          <cell r="DL1176">
            <v>72801.239999999991</v>
          </cell>
        </row>
        <row r="1177">
          <cell r="DK1177">
            <v>0</v>
          </cell>
          <cell r="DL1177">
            <v>0</v>
          </cell>
        </row>
        <row r="1178">
          <cell r="DK1178">
            <v>0</v>
          </cell>
          <cell r="DL1178">
            <v>0</v>
          </cell>
        </row>
        <row r="1179">
          <cell r="DK1179">
            <v>0</v>
          </cell>
          <cell r="DL1179">
            <v>0</v>
          </cell>
        </row>
        <row r="1180">
          <cell r="DK1180">
            <v>0</v>
          </cell>
          <cell r="DL1180">
            <v>0</v>
          </cell>
        </row>
        <row r="1181">
          <cell r="DK1181">
            <v>0</v>
          </cell>
          <cell r="DL1181">
            <v>0</v>
          </cell>
        </row>
        <row r="1182">
          <cell r="DK1182">
            <v>0</v>
          </cell>
          <cell r="DL1182">
            <v>0</v>
          </cell>
        </row>
        <row r="1183">
          <cell r="DK1183">
            <v>0</v>
          </cell>
          <cell r="DL1183">
            <v>0</v>
          </cell>
        </row>
        <row r="1184">
          <cell r="DK1184">
            <v>0</v>
          </cell>
          <cell r="DL1184">
            <v>0</v>
          </cell>
        </row>
        <row r="1185">
          <cell r="DK1185">
            <v>0</v>
          </cell>
          <cell r="DL1185">
            <v>0</v>
          </cell>
        </row>
        <row r="1186">
          <cell r="DK1186">
            <v>0</v>
          </cell>
          <cell r="DL1186">
            <v>0</v>
          </cell>
        </row>
        <row r="1187">
          <cell r="DK1187">
            <v>0</v>
          </cell>
          <cell r="DL1187">
            <v>0</v>
          </cell>
        </row>
        <row r="1188">
          <cell r="DK1188">
            <v>0</v>
          </cell>
          <cell r="DL1188">
            <v>0</v>
          </cell>
        </row>
        <row r="1189">
          <cell r="DK1189">
            <v>1692423.2000000004</v>
          </cell>
          <cell r="DL1189">
            <v>1386774.8399999999</v>
          </cell>
        </row>
        <row r="1190">
          <cell r="DK1190">
            <v>0</v>
          </cell>
          <cell r="DL1190">
            <v>0</v>
          </cell>
        </row>
        <row r="1191">
          <cell r="DK1191">
            <v>0</v>
          </cell>
          <cell r="DL1191">
            <v>0</v>
          </cell>
        </row>
        <row r="1192">
          <cell r="DK1192">
            <v>0</v>
          </cell>
          <cell r="DL1192">
            <v>0</v>
          </cell>
        </row>
        <row r="1193">
          <cell r="DK1193">
            <v>0</v>
          </cell>
          <cell r="DL1193">
            <v>0</v>
          </cell>
        </row>
        <row r="1194">
          <cell r="DK1194">
            <v>0</v>
          </cell>
          <cell r="DL1194">
            <v>0</v>
          </cell>
        </row>
        <row r="1195">
          <cell r="DK1195">
            <v>0</v>
          </cell>
          <cell r="DL1195">
            <v>0</v>
          </cell>
        </row>
        <row r="1196">
          <cell r="DK1196">
            <v>0</v>
          </cell>
          <cell r="DL1196">
            <v>0</v>
          </cell>
        </row>
        <row r="1197">
          <cell r="DK1197">
            <v>-151974.76928015248</v>
          </cell>
          <cell r="DL1197">
            <v>-151691.57368259598</v>
          </cell>
        </row>
        <row r="1198">
          <cell r="DK1198">
            <v>0</v>
          </cell>
          <cell r="DL1198">
            <v>0</v>
          </cell>
        </row>
        <row r="1199">
          <cell r="DK1199">
            <v>0</v>
          </cell>
          <cell r="DL1199">
            <v>0</v>
          </cell>
        </row>
        <row r="1200">
          <cell r="DK1200">
            <v>0</v>
          </cell>
          <cell r="DL1200">
            <v>0</v>
          </cell>
        </row>
        <row r="1201">
          <cell r="DK1201">
            <v>19124.914785816949</v>
          </cell>
          <cell r="DL1201">
            <v>19089.276688146914</v>
          </cell>
        </row>
        <row r="1202">
          <cell r="DK1202">
            <v>0</v>
          </cell>
          <cell r="DL1202">
            <v>0</v>
          </cell>
        </row>
        <row r="1203">
          <cell r="DK1203">
            <v>2732.1306836881354</v>
          </cell>
          <cell r="DL1203">
            <v>2727.0395268781299</v>
          </cell>
        </row>
        <row r="1204">
          <cell r="DK1204">
            <v>0</v>
          </cell>
          <cell r="DL1204">
            <v>0</v>
          </cell>
        </row>
        <row r="1205">
          <cell r="DK1205">
            <v>0</v>
          </cell>
          <cell r="DL1205">
            <v>0</v>
          </cell>
        </row>
        <row r="1206">
          <cell r="DK1206">
            <v>0</v>
          </cell>
          <cell r="DL1206">
            <v>0</v>
          </cell>
        </row>
        <row r="1207">
          <cell r="DK1207">
            <v>0</v>
          </cell>
          <cell r="DL1207">
            <v>0</v>
          </cell>
        </row>
        <row r="1208">
          <cell r="DK1208">
            <v>0</v>
          </cell>
          <cell r="DL1208">
            <v>0</v>
          </cell>
        </row>
        <row r="1209">
          <cell r="DK1209">
            <v>0</v>
          </cell>
          <cell r="DL1209">
            <v>0</v>
          </cell>
        </row>
        <row r="1210">
          <cell r="DK1210">
            <v>0</v>
          </cell>
          <cell r="DL1210">
            <v>0</v>
          </cell>
        </row>
        <row r="1211">
          <cell r="DK1211">
            <v>0</v>
          </cell>
          <cell r="DL1211">
            <v>0</v>
          </cell>
        </row>
        <row r="1212">
          <cell r="DK1212">
            <v>0</v>
          </cell>
          <cell r="DL1212">
            <v>0</v>
          </cell>
        </row>
        <row r="1213">
          <cell r="DK1213">
            <v>0</v>
          </cell>
          <cell r="DL1213">
            <v>0</v>
          </cell>
        </row>
        <row r="1214">
          <cell r="DK1214">
            <v>0</v>
          </cell>
          <cell r="DL1214">
            <v>0</v>
          </cell>
        </row>
        <row r="1215">
          <cell r="DK1215">
            <v>0</v>
          </cell>
          <cell r="DL1215">
            <v>0</v>
          </cell>
        </row>
        <row r="1216">
          <cell r="DK1216">
            <v>0</v>
          </cell>
          <cell r="DL1216">
            <v>0</v>
          </cell>
        </row>
        <row r="1217">
          <cell r="DK1217">
            <v>-31959.605233360646</v>
          </cell>
          <cell r="DL1217">
            <v>-27311.426779800709</v>
          </cell>
        </row>
        <row r="1218">
          <cell r="DK1218">
            <v>0</v>
          </cell>
          <cell r="DL1218">
            <v>0</v>
          </cell>
        </row>
        <row r="1219">
          <cell r="DK1219">
            <v>0</v>
          </cell>
          <cell r="DL1219">
            <v>0</v>
          </cell>
        </row>
        <row r="1220">
          <cell r="DK1220">
            <v>0</v>
          </cell>
          <cell r="DL1220">
            <v>0</v>
          </cell>
        </row>
        <row r="1221">
          <cell r="DK1221">
            <v>0</v>
          </cell>
          <cell r="DL1221">
            <v>0</v>
          </cell>
        </row>
        <row r="1222">
          <cell r="DK1222">
            <v>0</v>
          </cell>
          <cell r="DL1222">
            <v>0</v>
          </cell>
        </row>
        <row r="1223">
          <cell r="DK1223">
            <v>668.2130501818466</v>
          </cell>
          <cell r="DL1223">
            <v>246.04888990811457</v>
          </cell>
        </row>
        <row r="1224">
          <cell r="DK1224">
            <v>0</v>
          </cell>
          <cell r="DL1224">
            <v>0</v>
          </cell>
        </row>
        <row r="1225">
          <cell r="DK1225">
            <v>0</v>
          </cell>
          <cell r="DL1225">
            <v>0</v>
          </cell>
        </row>
        <row r="1226">
          <cell r="DK1226">
            <v>0</v>
          </cell>
          <cell r="DL1226">
            <v>0</v>
          </cell>
        </row>
        <row r="1227">
          <cell r="DK1227">
            <v>0</v>
          </cell>
          <cell r="DL1227">
            <v>0</v>
          </cell>
        </row>
        <row r="1228">
          <cell r="DK1228">
            <v>0</v>
          </cell>
          <cell r="DL1228">
            <v>0</v>
          </cell>
        </row>
        <row r="1229">
          <cell r="DK1229">
            <v>0</v>
          </cell>
          <cell r="DL1229">
            <v>0</v>
          </cell>
        </row>
        <row r="1230">
          <cell r="DK1230">
            <v>0</v>
          </cell>
          <cell r="DL1230">
            <v>0</v>
          </cell>
        </row>
        <row r="1231">
          <cell r="DK1231">
            <v>0</v>
          </cell>
          <cell r="DL1231">
            <v>0</v>
          </cell>
        </row>
      </sheetData>
      <sheetData sheetId="14">
        <row r="4">
          <cell r="C4" t="str">
            <v>MMS</v>
          </cell>
        </row>
      </sheetData>
      <sheetData sheetId="15">
        <row r="4">
          <cell r="C4" t="str">
            <v>State</v>
          </cell>
        </row>
      </sheetData>
      <sheetData sheetId="16">
        <row r="4">
          <cell r="C4" t="str">
            <v>State</v>
          </cell>
        </row>
      </sheetData>
      <sheetData sheetId="17">
        <row r="4">
          <cell r="C4" t="str">
            <v>State</v>
          </cell>
        </row>
      </sheetData>
      <sheetData sheetId="18">
        <row r="8">
          <cell r="F8" t="str">
            <v>CY 2019</v>
          </cell>
        </row>
      </sheetData>
      <sheetData sheetId="19">
        <row r="8">
          <cell r="F8" t="str">
            <v>CY 2019</v>
          </cell>
        </row>
      </sheetData>
      <sheetData sheetId="20">
        <row r="8">
          <cell r="F8" t="str">
            <v>CY 2019</v>
          </cell>
        </row>
      </sheetData>
      <sheetData sheetId="21">
        <row r="8">
          <cell r="F8" t="str">
            <v>CY 2019</v>
          </cell>
        </row>
      </sheetData>
      <sheetData sheetId="22">
        <row r="8">
          <cell r="F8" t="str">
            <v>CY 2019</v>
          </cell>
        </row>
      </sheetData>
      <sheetData sheetId="23">
        <row r="8">
          <cell r="F8" t="str">
            <v>CY 2019</v>
          </cell>
        </row>
      </sheetData>
      <sheetData sheetId="24">
        <row r="8">
          <cell r="F8" t="str">
            <v>CY 2019</v>
          </cell>
        </row>
      </sheetData>
      <sheetData sheetId="25">
        <row r="8">
          <cell r="F8" t="str">
            <v>CY 2019</v>
          </cell>
        </row>
      </sheetData>
      <sheetData sheetId="26">
        <row r="8">
          <cell r="F8" t="str">
            <v>CY 2019</v>
          </cell>
        </row>
      </sheetData>
      <sheetData sheetId="27">
        <row r="8">
          <cell r="F8" t="str">
            <v>CY 2019</v>
          </cell>
        </row>
      </sheetData>
      <sheetData sheetId="28">
        <row r="8">
          <cell r="F8" t="str">
            <v>CY 2019</v>
          </cell>
        </row>
      </sheetData>
      <sheetData sheetId="29">
        <row r="8">
          <cell r="F8" t="str">
            <v>CY 2019</v>
          </cell>
        </row>
      </sheetData>
      <sheetData sheetId="30">
        <row r="8">
          <cell r="F8" t="str">
            <v>CY 2019</v>
          </cell>
        </row>
      </sheetData>
      <sheetData sheetId="31">
        <row r="8">
          <cell r="F8" t="str">
            <v>CY 2019</v>
          </cell>
        </row>
      </sheetData>
      <sheetData sheetId="32">
        <row r="8">
          <cell r="F8" t="str">
            <v>CY 2019</v>
          </cell>
        </row>
      </sheetData>
      <sheetData sheetId="33">
        <row r="8">
          <cell r="F8" t="str">
            <v>CY 2019</v>
          </cell>
        </row>
      </sheetData>
      <sheetData sheetId="34">
        <row r="8">
          <cell r="F8" t="str">
            <v>CY 2019</v>
          </cell>
        </row>
      </sheetData>
      <sheetData sheetId="35">
        <row r="8">
          <cell r="F8" t="str">
            <v>CY 2019</v>
          </cell>
        </row>
      </sheetData>
      <sheetData sheetId="36">
        <row r="8">
          <cell r="F8" t="str">
            <v>CY 2019</v>
          </cell>
        </row>
      </sheetData>
      <sheetData sheetId="37">
        <row r="8">
          <cell r="F8" t="str">
            <v>CY 2019</v>
          </cell>
        </row>
      </sheetData>
      <sheetData sheetId="38">
        <row r="8">
          <cell r="F8" t="str">
            <v>CY 2019</v>
          </cell>
        </row>
      </sheetData>
      <sheetData sheetId="39">
        <row r="8">
          <cell r="F8" t="str">
            <v>CY 2019</v>
          </cell>
        </row>
      </sheetData>
      <sheetData sheetId="40">
        <row r="8">
          <cell r="F8" t="str">
            <v>CY 2019</v>
          </cell>
        </row>
      </sheetData>
      <sheetData sheetId="41">
        <row r="8">
          <cell r="F8" t="str">
            <v>CY 2019</v>
          </cell>
        </row>
      </sheetData>
      <sheetData sheetId="42">
        <row r="8">
          <cell r="F8" t="str">
            <v>CY 2019</v>
          </cell>
        </row>
      </sheetData>
      <sheetData sheetId="43">
        <row r="8">
          <cell r="F8" t="str">
            <v>CY 2019</v>
          </cell>
        </row>
      </sheetData>
      <sheetData sheetId="44">
        <row r="8">
          <cell r="F8" t="str">
            <v>CY 2019</v>
          </cell>
        </row>
      </sheetData>
      <sheetData sheetId="45">
        <row r="8">
          <cell r="F8" t="str">
            <v>CY 2019</v>
          </cell>
        </row>
      </sheetData>
      <sheetData sheetId="46">
        <row r="8">
          <cell r="F8" t="str">
            <v>CY 2019</v>
          </cell>
        </row>
      </sheetData>
      <sheetData sheetId="47">
        <row r="8">
          <cell r="F8" t="str">
            <v>CY 2019</v>
          </cell>
        </row>
      </sheetData>
      <sheetData sheetId="48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MI60 Input"/>
      <sheetName val="User Input"/>
      <sheetName val="Assump"/>
      <sheetName val="Summary"/>
      <sheetName val="Worksheets"/>
      <sheetName val="OON Worksheets"/>
      <sheetName val="CPDs"/>
      <sheetName val="Reimb1"/>
      <sheetName val="Reimb2"/>
      <sheetName val="Fee Input"/>
      <sheetName val="RBRVS CF"/>
      <sheetName val="Benefits"/>
      <sheetName val="Matrix"/>
      <sheetName val="PCP_SCP Summary"/>
      <sheetName val="Demog"/>
      <sheetName val="Area Factors"/>
      <sheetName val="Input Flags"/>
      <sheetName val="Age Gender"/>
      <sheetName val="Area"/>
      <sheetName val="Print Flags"/>
      <sheetName val="GPCI"/>
      <sheetName val="MI60 Cost Model"/>
      <sheetName val="MI60 Specialty Output"/>
      <sheetName val="MI60 HCG Output"/>
    </sheetNames>
    <sheetDataSet>
      <sheetData sheetId="0"/>
      <sheetData sheetId="1">
        <row r="1">
          <cell r="C1" t="b">
            <v>1</v>
          </cell>
        </row>
        <row r="3">
          <cell r="C3" t="b">
            <v>0</v>
          </cell>
        </row>
        <row r="7">
          <cell r="C7" t="b">
            <v>1</v>
          </cell>
        </row>
        <row r="11">
          <cell r="C11" t="b">
            <v>0</v>
          </cell>
        </row>
        <row r="12">
          <cell r="C12" t="b">
            <v>0</v>
          </cell>
        </row>
        <row r="13">
          <cell r="C13" t="b">
            <v>0</v>
          </cell>
        </row>
        <row r="14">
          <cell r="C14" t="b">
            <v>0</v>
          </cell>
        </row>
        <row r="16">
          <cell r="C16">
            <v>1</v>
          </cell>
          <cell r="D16" t="str">
            <v>Standard Demographics</v>
          </cell>
        </row>
        <row r="18">
          <cell r="D18" t="str">
            <v>Standard Demographics</v>
          </cell>
        </row>
        <row r="19">
          <cell r="D19" t="str">
            <v>Enter Exact Membership</v>
          </cell>
        </row>
        <row r="20">
          <cell r="D20" t="str">
            <v>One Tier</v>
          </cell>
        </row>
        <row r="21">
          <cell r="D21" t="str">
            <v>Two Tier</v>
          </cell>
        </row>
        <row r="22">
          <cell r="D22" t="str">
            <v>Three Tier</v>
          </cell>
        </row>
        <row r="23">
          <cell r="D23" t="str">
            <v>Four Tier</v>
          </cell>
        </row>
        <row r="25">
          <cell r="C25">
            <v>49</v>
          </cell>
          <cell r="D25" t="str">
            <v>Washington</v>
          </cell>
          <cell r="E25" t="str">
            <v>Washington</v>
          </cell>
        </row>
        <row r="26">
          <cell r="C26">
            <v>3</v>
          </cell>
          <cell r="D26" t="str">
            <v>Alaska</v>
          </cell>
          <cell r="E26" t="str">
            <v>Alaska</v>
          </cell>
        </row>
        <row r="27">
          <cell r="C27">
            <v>1</v>
          </cell>
          <cell r="D27" t="str">
            <v>Nationwide</v>
          </cell>
          <cell r="E27" t="str">
            <v>Nationwide</v>
          </cell>
        </row>
        <row r="28">
          <cell r="C28">
            <v>1</v>
          </cell>
          <cell r="D28" t="str">
            <v>Nationwide</v>
          </cell>
          <cell r="E28" t="str">
            <v>Nationwide</v>
          </cell>
        </row>
        <row r="29">
          <cell r="C29">
            <v>1</v>
          </cell>
          <cell r="D29" t="str">
            <v>Nationwide</v>
          </cell>
          <cell r="E29" t="str">
            <v>Nationwide</v>
          </cell>
        </row>
        <row r="85">
          <cell r="C85">
            <v>9</v>
          </cell>
          <cell r="D85" t="str">
            <v>Seattle-Bellevue-Everett</v>
          </cell>
        </row>
        <row r="86">
          <cell r="C86">
            <v>5</v>
          </cell>
          <cell r="D86" t="str">
            <v>Total</v>
          </cell>
        </row>
        <row r="87">
          <cell r="C87">
            <v>1</v>
          </cell>
          <cell r="D87" t="str">
            <v>Total</v>
          </cell>
        </row>
        <row r="88">
          <cell r="C88">
            <v>1</v>
          </cell>
          <cell r="D88" t="str">
            <v>Total</v>
          </cell>
        </row>
        <row r="89">
          <cell r="C89">
            <v>1</v>
          </cell>
          <cell r="D89" t="str">
            <v>Total</v>
          </cell>
        </row>
        <row r="92">
          <cell r="D92" t="str">
            <v>Bellingham</v>
          </cell>
          <cell r="E92" t="str">
            <v>Anchorage</v>
          </cell>
          <cell r="F92" t="str">
            <v>Total</v>
          </cell>
          <cell r="G92" t="str">
            <v>Total</v>
          </cell>
          <cell r="H92" t="str">
            <v>Total</v>
          </cell>
        </row>
        <row r="93">
          <cell r="D93" t="str">
            <v>Bremerton-Silverdale</v>
          </cell>
          <cell r="E93" t="str">
            <v>Fairbanks</v>
          </cell>
          <cell r="F93" t="str">
            <v/>
          </cell>
          <cell r="G93" t="str">
            <v/>
          </cell>
          <cell r="H93" t="str">
            <v/>
          </cell>
        </row>
        <row r="94">
          <cell r="D94" t="str">
            <v>Kennewick-Richland-Pasco</v>
          </cell>
          <cell r="E94" t="str">
            <v>MSA Composite</v>
          </cell>
          <cell r="F94" t="str">
            <v/>
          </cell>
          <cell r="G94" t="str">
            <v/>
          </cell>
          <cell r="H94" t="str">
            <v/>
          </cell>
        </row>
        <row r="95">
          <cell r="D95" t="str">
            <v>Lewiston</v>
          </cell>
          <cell r="E95" t="str">
            <v>Non-MSA Areas</v>
          </cell>
          <cell r="F95" t="str">
            <v/>
          </cell>
          <cell r="G95" t="str">
            <v/>
          </cell>
          <cell r="H95" t="str">
            <v/>
          </cell>
        </row>
        <row r="96">
          <cell r="D96" t="str">
            <v>Longview</v>
          </cell>
          <cell r="E96" t="str">
            <v>Total</v>
          </cell>
          <cell r="F96" t="str">
            <v/>
          </cell>
          <cell r="G96" t="str">
            <v/>
          </cell>
          <cell r="H96" t="str">
            <v/>
          </cell>
        </row>
        <row r="97">
          <cell r="D97" t="str">
            <v>Mount Vernon-Anacortes</v>
          </cell>
          <cell r="E97" t="str">
            <v/>
          </cell>
          <cell r="F97" t="str">
            <v/>
          </cell>
          <cell r="G97" t="str">
            <v/>
          </cell>
          <cell r="H97" t="str">
            <v/>
          </cell>
        </row>
        <row r="98">
          <cell r="D98" t="str">
            <v>Olympia</v>
          </cell>
          <cell r="E98" t="str">
            <v/>
          </cell>
          <cell r="F98" t="str">
            <v/>
          </cell>
          <cell r="G98" t="str">
            <v/>
          </cell>
          <cell r="H98" t="str">
            <v/>
          </cell>
        </row>
        <row r="99">
          <cell r="D99" t="str">
            <v>Portland-Vancouver</v>
          </cell>
          <cell r="E99" t="str">
            <v/>
          </cell>
          <cell r="F99" t="str">
            <v/>
          </cell>
          <cell r="G99" t="str">
            <v/>
          </cell>
          <cell r="H99" t="str">
            <v/>
          </cell>
        </row>
        <row r="100">
          <cell r="D100" t="str">
            <v>Seattle-Bellevue-Everett</v>
          </cell>
          <cell r="E100" t="str">
            <v/>
          </cell>
          <cell r="F100" t="str">
            <v/>
          </cell>
          <cell r="G100" t="str">
            <v/>
          </cell>
          <cell r="H100" t="str">
            <v/>
          </cell>
        </row>
        <row r="101">
          <cell r="D101" t="str">
            <v>Spokane</v>
          </cell>
          <cell r="E101" t="str">
            <v/>
          </cell>
          <cell r="F101" t="str">
            <v/>
          </cell>
          <cell r="G101" t="str">
            <v/>
          </cell>
          <cell r="H101" t="str">
            <v/>
          </cell>
        </row>
        <row r="102">
          <cell r="D102" t="str">
            <v>Tacoma</v>
          </cell>
          <cell r="E102" t="str">
            <v/>
          </cell>
          <cell r="F102" t="str">
            <v/>
          </cell>
          <cell r="G102" t="str">
            <v/>
          </cell>
          <cell r="H102" t="str">
            <v/>
          </cell>
        </row>
        <row r="103">
          <cell r="D103" t="str">
            <v>Wenatchee</v>
          </cell>
          <cell r="E103" t="str">
            <v/>
          </cell>
          <cell r="F103" t="str">
            <v/>
          </cell>
          <cell r="G103" t="str">
            <v/>
          </cell>
          <cell r="H103" t="str">
            <v/>
          </cell>
        </row>
        <row r="104">
          <cell r="D104" t="str">
            <v>Yakima</v>
          </cell>
          <cell r="E104" t="str">
            <v/>
          </cell>
          <cell r="F104" t="str">
            <v/>
          </cell>
          <cell r="G104" t="str">
            <v/>
          </cell>
          <cell r="H104" t="str">
            <v/>
          </cell>
        </row>
        <row r="105">
          <cell r="D105" t="str">
            <v>MSA Composite</v>
          </cell>
          <cell r="E105" t="str">
            <v/>
          </cell>
          <cell r="F105" t="str">
            <v/>
          </cell>
          <cell r="G105" t="str">
            <v/>
          </cell>
          <cell r="H105" t="str">
            <v/>
          </cell>
        </row>
        <row r="106">
          <cell r="D106" t="str">
            <v>Non-MSA Areas</v>
          </cell>
          <cell r="E106" t="str">
            <v/>
          </cell>
          <cell r="F106" t="str">
            <v/>
          </cell>
          <cell r="G106" t="str">
            <v/>
          </cell>
          <cell r="H106" t="str">
            <v/>
          </cell>
        </row>
        <row r="107">
          <cell r="D107" t="str">
            <v>Total</v>
          </cell>
          <cell r="E107" t="str">
            <v/>
          </cell>
          <cell r="F107" t="str">
            <v/>
          </cell>
          <cell r="G107" t="str">
            <v/>
          </cell>
          <cell r="H107" t="str">
            <v/>
          </cell>
        </row>
        <row r="108">
          <cell r="D108" t="str">
            <v/>
          </cell>
          <cell r="E108" t="str">
            <v/>
          </cell>
          <cell r="F108" t="str">
            <v/>
          </cell>
          <cell r="G108" t="str">
            <v/>
          </cell>
          <cell r="H108" t="str">
            <v/>
          </cell>
        </row>
        <row r="109">
          <cell r="D109" t="str">
            <v/>
          </cell>
          <cell r="E109" t="str">
            <v/>
          </cell>
          <cell r="F109" t="str">
            <v/>
          </cell>
          <cell r="G109" t="str">
            <v/>
          </cell>
          <cell r="H109" t="str">
            <v/>
          </cell>
        </row>
        <row r="110">
          <cell r="D110" t="str">
            <v/>
          </cell>
          <cell r="E110" t="str">
            <v/>
          </cell>
          <cell r="F110" t="str">
            <v/>
          </cell>
          <cell r="G110" t="str">
            <v/>
          </cell>
          <cell r="H110" t="str">
            <v/>
          </cell>
        </row>
        <row r="111">
          <cell r="D111" t="str">
            <v/>
          </cell>
          <cell r="E111" t="str">
            <v/>
          </cell>
          <cell r="F111" t="str">
            <v/>
          </cell>
          <cell r="G111" t="str">
            <v/>
          </cell>
          <cell r="H111" t="str">
            <v/>
          </cell>
        </row>
        <row r="112">
          <cell r="D112" t="str">
            <v/>
          </cell>
          <cell r="E112" t="str">
            <v/>
          </cell>
          <cell r="F112" t="str">
            <v/>
          </cell>
          <cell r="G112" t="str">
            <v/>
          </cell>
          <cell r="H112" t="str">
            <v/>
          </cell>
        </row>
        <row r="113">
          <cell r="D113" t="str">
            <v/>
          </cell>
          <cell r="E113" t="str">
            <v/>
          </cell>
          <cell r="F113" t="str">
            <v/>
          </cell>
          <cell r="G113" t="str">
            <v/>
          </cell>
          <cell r="H113" t="str">
            <v/>
          </cell>
        </row>
        <row r="114">
          <cell r="D114" t="str">
            <v/>
          </cell>
          <cell r="E114" t="str">
            <v/>
          </cell>
          <cell r="F114" t="str">
            <v/>
          </cell>
          <cell r="G114" t="str">
            <v/>
          </cell>
          <cell r="H114" t="str">
            <v/>
          </cell>
        </row>
        <row r="115">
          <cell r="D115" t="str">
            <v/>
          </cell>
          <cell r="E115" t="str">
            <v/>
          </cell>
          <cell r="F115" t="str">
            <v/>
          </cell>
          <cell r="G115" t="str">
            <v/>
          </cell>
          <cell r="H115" t="str">
            <v/>
          </cell>
        </row>
        <row r="116">
          <cell r="D116" t="str">
            <v/>
          </cell>
          <cell r="E116" t="str">
            <v/>
          </cell>
          <cell r="F116" t="str">
            <v/>
          </cell>
          <cell r="G116" t="str">
            <v/>
          </cell>
          <cell r="H116" t="str">
            <v/>
          </cell>
        </row>
        <row r="117">
          <cell r="D117" t="str">
            <v/>
          </cell>
          <cell r="E117" t="str">
            <v/>
          </cell>
          <cell r="F117" t="str">
            <v/>
          </cell>
          <cell r="G117" t="str">
            <v/>
          </cell>
          <cell r="H117" t="str">
            <v/>
          </cell>
        </row>
        <row r="118">
          <cell r="D118" t="str">
            <v/>
          </cell>
          <cell r="E118" t="str">
            <v/>
          </cell>
          <cell r="F118" t="str">
            <v/>
          </cell>
          <cell r="G118" t="str">
            <v/>
          </cell>
          <cell r="H118" t="str">
            <v/>
          </cell>
        </row>
        <row r="119">
          <cell r="D119" t="str">
            <v/>
          </cell>
          <cell r="E119" t="str">
            <v/>
          </cell>
          <cell r="F119" t="str">
            <v/>
          </cell>
          <cell r="G119" t="str">
            <v/>
          </cell>
          <cell r="H119" t="str">
            <v/>
          </cell>
        </row>
        <row r="120">
          <cell r="D120" t="str">
            <v/>
          </cell>
          <cell r="E120" t="str">
            <v/>
          </cell>
          <cell r="F120" t="str">
            <v/>
          </cell>
          <cell r="G120" t="str">
            <v/>
          </cell>
          <cell r="H120" t="str">
            <v/>
          </cell>
        </row>
        <row r="121">
          <cell r="D121" t="str">
            <v/>
          </cell>
          <cell r="E121" t="str">
            <v/>
          </cell>
          <cell r="F121" t="str">
            <v/>
          </cell>
          <cell r="G121" t="str">
            <v/>
          </cell>
          <cell r="H121" t="str">
            <v/>
          </cell>
        </row>
        <row r="122">
          <cell r="D122" t="str">
            <v/>
          </cell>
          <cell r="E122" t="str">
            <v/>
          </cell>
          <cell r="F122" t="str">
            <v/>
          </cell>
          <cell r="G122" t="str">
            <v/>
          </cell>
          <cell r="H122" t="str">
            <v/>
          </cell>
        </row>
        <row r="123">
          <cell r="D123" t="str">
            <v/>
          </cell>
          <cell r="E123" t="str">
            <v/>
          </cell>
          <cell r="F123" t="str">
            <v/>
          </cell>
          <cell r="G123" t="str">
            <v/>
          </cell>
          <cell r="H123" t="str">
            <v/>
          </cell>
        </row>
        <row r="124">
          <cell r="D124" t="str">
            <v/>
          </cell>
          <cell r="E124" t="str">
            <v/>
          </cell>
          <cell r="F124" t="str">
            <v/>
          </cell>
          <cell r="G124" t="str">
            <v/>
          </cell>
          <cell r="H124" t="str">
            <v/>
          </cell>
        </row>
        <row r="125">
          <cell r="D125" t="str">
            <v/>
          </cell>
          <cell r="E125" t="str">
            <v/>
          </cell>
          <cell r="F125" t="str">
            <v/>
          </cell>
          <cell r="G125" t="str">
            <v/>
          </cell>
          <cell r="H125" t="str">
            <v/>
          </cell>
        </row>
        <row r="126">
          <cell r="D126" t="str">
            <v/>
          </cell>
          <cell r="E126" t="str">
            <v/>
          </cell>
          <cell r="F126" t="str">
            <v/>
          </cell>
          <cell r="G126" t="str">
            <v/>
          </cell>
          <cell r="H126" t="str">
            <v/>
          </cell>
        </row>
        <row r="139">
          <cell r="C139">
            <v>5</v>
          </cell>
          <cell r="D139" t="str">
            <v>Not Covered</v>
          </cell>
        </row>
        <row r="140">
          <cell r="C140">
            <v>5</v>
          </cell>
        </row>
        <row r="142">
          <cell r="D142" t="str">
            <v>One per Year - Contact Lenses Covered</v>
          </cell>
        </row>
        <row r="143">
          <cell r="D143" t="str">
            <v>One per Year - Contacts Only When Medically Necessary</v>
          </cell>
        </row>
        <row r="144">
          <cell r="D144" t="str">
            <v>One per Two Years - Contact Lenses Covered</v>
          </cell>
        </row>
        <row r="145">
          <cell r="D145" t="str">
            <v>One per Two Years - Contact Lenses Only When Medically Necessary</v>
          </cell>
        </row>
        <row r="146">
          <cell r="D146" t="str">
            <v>Not Covered</v>
          </cell>
        </row>
        <row r="148">
          <cell r="C148">
            <v>1</v>
          </cell>
        </row>
        <row r="150">
          <cell r="D150" t="str">
            <v>Oral Contraceptives Included</v>
          </cell>
        </row>
        <row r="151">
          <cell r="D151" t="str">
            <v>Oral Contraceptives Excluded</v>
          </cell>
        </row>
        <row r="152">
          <cell r="D152" t="str">
            <v>Prescription Drugs Not Covered</v>
          </cell>
        </row>
        <row r="154">
          <cell r="D154" t="str">
            <v>Percentage Discount</v>
          </cell>
        </row>
        <row r="155">
          <cell r="D155" t="str">
            <v>Per Diem</v>
          </cell>
        </row>
        <row r="156">
          <cell r="D156" t="str">
            <v>Per Diem</v>
          </cell>
        </row>
        <row r="157">
          <cell r="D157" t="str">
            <v>Per Diem</v>
          </cell>
        </row>
        <row r="158">
          <cell r="D158" t="str">
            <v>Per Diem</v>
          </cell>
        </row>
        <row r="159">
          <cell r="D159" t="str">
            <v>Per Diem</v>
          </cell>
        </row>
        <row r="160">
          <cell r="D160" t="str">
            <v>Per Diem</v>
          </cell>
        </row>
        <row r="161">
          <cell r="D161" t="str">
            <v>Per Diem</v>
          </cell>
        </row>
        <row r="165">
          <cell r="D165" t="str">
            <v>Percentage Discount</v>
          </cell>
        </row>
        <row r="166">
          <cell r="D166" t="str">
            <v>Per Diem</v>
          </cell>
        </row>
        <row r="167">
          <cell r="D167" t="str">
            <v>Case Rate</v>
          </cell>
        </row>
        <row r="169">
          <cell r="D169" t="str">
            <v>Percentage Discount</v>
          </cell>
        </row>
        <row r="170">
          <cell r="D170" t="str">
            <v>Per Diem</v>
          </cell>
        </row>
        <row r="171">
          <cell r="D171" t="str">
            <v>Case Rate - Overall</v>
          </cell>
        </row>
        <row r="172">
          <cell r="D172" t="str">
            <v>Case Rate - Medicare DRG Weights</v>
          </cell>
        </row>
        <row r="174">
          <cell r="C174" t="b">
            <v>1</v>
          </cell>
        </row>
        <row r="175">
          <cell r="C175" t="b">
            <v>0</v>
          </cell>
        </row>
        <row r="177">
          <cell r="C177" t="b">
            <v>1</v>
          </cell>
        </row>
        <row r="178">
          <cell r="C178" t="b">
            <v>0</v>
          </cell>
        </row>
        <row r="180">
          <cell r="D180" t="str">
            <v>Negotiated Average Charge</v>
          </cell>
        </row>
        <row r="181">
          <cell r="D181" t="str">
            <v>Negotiated Average Charge</v>
          </cell>
        </row>
        <row r="182">
          <cell r="D182" t="str">
            <v>Percentage Discount</v>
          </cell>
        </row>
        <row r="183">
          <cell r="D183" t="str">
            <v>Percentage Discount</v>
          </cell>
        </row>
        <row r="184">
          <cell r="D184" t="str">
            <v>Percentage Discount</v>
          </cell>
        </row>
        <row r="185">
          <cell r="D185" t="str">
            <v>Percentage Discount</v>
          </cell>
        </row>
        <row r="186">
          <cell r="D186" t="str">
            <v>Percentage Discount</v>
          </cell>
        </row>
        <row r="187">
          <cell r="D187" t="str">
            <v>Percentage Discount</v>
          </cell>
        </row>
        <row r="188">
          <cell r="D188" t="str">
            <v>Negotiated Average Charge</v>
          </cell>
        </row>
        <row r="190">
          <cell r="D190" t="str">
            <v>Percentage Discount</v>
          </cell>
        </row>
        <row r="191">
          <cell r="D191" t="str">
            <v>Negotiated Average Charge</v>
          </cell>
        </row>
        <row r="192">
          <cell r="D192" t="str">
            <v>ASC Codes</v>
          </cell>
        </row>
        <row r="194">
          <cell r="C194" t="b">
            <v>1</v>
          </cell>
        </row>
        <row r="196">
          <cell r="C196" t="b">
            <v>0</v>
          </cell>
        </row>
        <row r="199">
          <cell r="C199" t="b">
            <v>0</v>
          </cell>
        </row>
        <row r="200">
          <cell r="C200" t="b">
            <v>0</v>
          </cell>
        </row>
        <row r="202">
          <cell r="D202" t="str">
            <v>Percentage Discount</v>
          </cell>
        </row>
        <row r="203">
          <cell r="D203" t="str">
            <v>Percentage Discount</v>
          </cell>
        </row>
        <row r="204">
          <cell r="D204" t="str">
            <v>Percentage Discount</v>
          </cell>
        </row>
        <row r="205">
          <cell r="D205" t="str">
            <v>Percentage Discount</v>
          </cell>
        </row>
        <row r="206">
          <cell r="D206" t="str">
            <v>Percentage Discount</v>
          </cell>
        </row>
        <row r="211">
          <cell r="D211" t="str">
            <v>1A - All Coverages</v>
          </cell>
        </row>
        <row r="212">
          <cell r="D212" t="str">
            <v>1B - All Coverages, Excluding Rx</v>
          </cell>
        </row>
        <row r="213">
          <cell r="D213" t="str">
            <v>2A - Hospital</v>
          </cell>
        </row>
        <row r="214">
          <cell r="D214" t="str">
            <v>2B - Other Than Hospital</v>
          </cell>
        </row>
        <row r="215">
          <cell r="D215" t="str">
            <v>2C - Other Than Hospital, Rx</v>
          </cell>
        </row>
        <row r="216">
          <cell r="D216" t="str">
            <v>3A - Hospital, Surgery</v>
          </cell>
        </row>
        <row r="217">
          <cell r="D217" t="str">
            <v>3B - Other Than Hospital, Surgery</v>
          </cell>
        </row>
        <row r="218">
          <cell r="D218" t="str">
            <v>3C - Other Than Hospital, Surgery, Rx</v>
          </cell>
        </row>
        <row r="219">
          <cell r="D219" t="str">
            <v>4A - Hospital, Surgery, Physician Inpatient, Ambulance</v>
          </cell>
        </row>
        <row r="220">
          <cell r="D220" t="str">
            <v>4B - Other Than Hospital, Surgery, Physician Inpatient, Ambulance</v>
          </cell>
        </row>
        <row r="221">
          <cell r="D221" t="str">
            <v>4C - Other Than Hospital, Surgery, Physician Inpatient, Ambulance, Rx</v>
          </cell>
        </row>
        <row r="222">
          <cell r="D222" t="str">
            <v>5A - Hospital, Surgery, Physician Inpatient, Ambulance, Rad, Path</v>
          </cell>
        </row>
        <row r="223">
          <cell r="D223" t="str">
            <v>5B - Other Than Hospital, Surgery, Physician Inpatient, Ambulance, Rad, Path</v>
          </cell>
        </row>
        <row r="224">
          <cell r="D224" t="str">
            <v>5C - Other Than Hospital, Surgery, Physician Inpatient, Ambulance, Rad, Path, Rx</v>
          </cell>
        </row>
        <row r="225">
          <cell r="D225" t="str">
            <v>6A - Hospital Inpatient</v>
          </cell>
        </row>
        <row r="226">
          <cell r="D226" t="str">
            <v>6B - Other Than Hospital Inpatient</v>
          </cell>
        </row>
        <row r="227">
          <cell r="D227" t="str">
            <v>6C - Other Than Hospital Inpatient, Rx</v>
          </cell>
        </row>
        <row r="228">
          <cell r="D228" t="str">
            <v>16 - Other Than Er, Physician Office Visits, Misc, Preventive, Psych, A&amp;D Abuse, Rx</v>
          </cell>
        </row>
        <row r="229">
          <cell r="D229" t="str">
            <v>17C - Other Than Maternity, Rx</v>
          </cell>
        </row>
        <row r="230">
          <cell r="D230" t="str">
            <v>18B - Hospital, Excluding Hospital Maternity</v>
          </cell>
        </row>
        <row r="231">
          <cell r="D231" t="str">
            <v>19C - Other Than Hospital, Physician Maternity, Rx</v>
          </cell>
        </row>
        <row r="232">
          <cell r="D232" t="str">
            <v>Input CPD Table Manually (1)</v>
          </cell>
        </row>
        <row r="233">
          <cell r="D233" t="str">
            <v>Input CPD Table Manually (2)</v>
          </cell>
        </row>
        <row r="249">
          <cell r="C249">
            <v>1</v>
          </cell>
          <cell r="D249" t="str">
            <v>Nationwide</v>
          </cell>
        </row>
      </sheetData>
      <sheetData sheetId="2"/>
      <sheetData sheetId="3">
        <row r="11">
          <cell r="ES11">
            <v>250</v>
          </cell>
        </row>
        <row r="12">
          <cell r="DC12">
            <v>0.82286931818181808</v>
          </cell>
          <cell r="DE12">
            <v>0.5</v>
          </cell>
        </row>
        <row r="13">
          <cell r="DC13">
            <v>1.76</v>
          </cell>
          <cell r="DE13">
            <v>1.82</v>
          </cell>
        </row>
        <row r="14">
          <cell r="R14">
            <v>1</v>
          </cell>
          <cell r="ES14">
            <v>0.1</v>
          </cell>
        </row>
        <row r="15">
          <cell r="ES15">
            <v>2250</v>
          </cell>
        </row>
        <row r="28">
          <cell r="ES28">
            <v>250</v>
          </cell>
        </row>
        <row r="31">
          <cell r="ES31">
            <v>0.3</v>
          </cell>
        </row>
        <row r="32">
          <cell r="ES32">
            <v>2250</v>
          </cell>
        </row>
      </sheetData>
      <sheetData sheetId="4"/>
      <sheetData sheetId="5">
        <row r="41">
          <cell r="D41">
            <v>35</v>
          </cell>
        </row>
      </sheetData>
      <sheetData sheetId="6">
        <row r="52">
          <cell r="D52">
            <v>46</v>
          </cell>
        </row>
      </sheetData>
      <sheetData sheetId="7"/>
      <sheetData sheetId="8"/>
      <sheetData sheetId="9"/>
      <sheetData sheetId="10">
        <row r="7">
          <cell r="AO7" t="b">
            <v>0</v>
          </cell>
          <cell r="BU7" t="b">
            <v>0</v>
          </cell>
        </row>
      </sheetData>
      <sheetData sheetId="11"/>
      <sheetData sheetId="12"/>
      <sheetData sheetId="13"/>
      <sheetData sheetId="14"/>
      <sheetData sheetId="15"/>
      <sheetData sheetId="16">
        <row r="5">
          <cell r="I5">
            <v>0</v>
          </cell>
        </row>
      </sheetData>
      <sheetData sheetId="17"/>
      <sheetData sheetId="18">
        <row r="8">
          <cell r="D8" t="b">
            <v>0</v>
          </cell>
        </row>
        <row r="9">
          <cell r="D9" t="b">
            <v>0</v>
          </cell>
        </row>
        <row r="10">
          <cell r="D10" t="b">
            <v>0</v>
          </cell>
        </row>
        <row r="11">
          <cell r="D11" t="b">
            <v>0</v>
          </cell>
        </row>
        <row r="12">
          <cell r="D12" t="b">
            <v>0</v>
          </cell>
        </row>
      </sheetData>
      <sheetData sheetId="19"/>
      <sheetData sheetId="20"/>
      <sheetData sheetId="21">
        <row r="7">
          <cell r="B7" t="b">
            <v>0</v>
          </cell>
        </row>
        <row r="8">
          <cell r="B8" t="b">
            <v>1</v>
          </cell>
        </row>
        <row r="10">
          <cell r="B10" t="b">
            <v>0</v>
          </cell>
        </row>
        <row r="11">
          <cell r="B11" t="b">
            <v>0</v>
          </cell>
        </row>
        <row r="12">
          <cell r="B12" t="b">
            <v>0</v>
          </cell>
        </row>
        <row r="13">
          <cell r="B13" t="b">
            <v>0</v>
          </cell>
        </row>
        <row r="26">
          <cell r="B26" t="b">
            <v>0</v>
          </cell>
        </row>
      </sheetData>
      <sheetData sheetId="22">
        <row r="3">
          <cell r="B3" t="str">
            <v>Nationwide</v>
          </cell>
        </row>
        <row r="4">
          <cell r="B4" t="str">
            <v>Alabama</v>
          </cell>
        </row>
        <row r="5">
          <cell r="B5" t="str">
            <v>Alaska</v>
          </cell>
        </row>
        <row r="6">
          <cell r="B6" t="str">
            <v>Arizona</v>
          </cell>
        </row>
        <row r="7">
          <cell r="B7" t="str">
            <v>Arkansas</v>
          </cell>
        </row>
        <row r="8">
          <cell r="B8" t="str">
            <v>Anaheim/Santa Ana, CA</v>
          </cell>
        </row>
        <row r="9">
          <cell r="B9" t="str">
            <v>Los Angeles, CA</v>
          </cell>
        </row>
        <row r="10">
          <cell r="B10" t="str">
            <v>Marin/Napa/Solano, CA</v>
          </cell>
        </row>
        <row r="11">
          <cell r="B11" t="str">
            <v>Oakland/Berkley, CA</v>
          </cell>
        </row>
        <row r="12">
          <cell r="B12" t="str">
            <v>San Francisco, CA</v>
          </cell>
        </row>
        <row r="13">
          <cell r="B13" t="str">
            <v>San Mateo, CA</v>
          </cell>
        </row>
        <row r="14">
          <cell r="B14" t="str">
            <v>Santa Clara, CA</v>
          </cell>
        </row>
        <row r="15">
          <cell r="B15" t="str">
            <v>Ventura, CA</v>
          </cell>
        </row>
        <row r="16">
          <cell r="B16" t="str">
            <v>Rest of California</v>
          </cell>
        </row>
        <row r="17">
          <cell r="B17" t="str">
            <v>Colorado</v>
          </cell>
        </row>
        <row r="18">
          <cell r="B18" t="str">
            <v>Connecticut</v>
          </cell>
        </row>
        <row r="19">
          <cell r="B19" t="str">
            <v>Delaware</v>
          </cell>
        </row>
        <row r="20">
          <cell r="B20" t="str">
            <v>DC + MD/VA Suburbs</v>
          </cell>
        </row>
        <row r="21">
          <cell r="B21" t="str">
            <v>Fort Lauderdale, FL</v>
          </cell>
        </row>
        <row r="22">
          <cell r="B22" t="str">
            <v>Miami, FL</v>
          </cell>
        </row>
        <row r="23">
          <cell r="B23" t="str">
            <v>Rest of Florida</v>
          </cell>
        </row>
        <row r="24">
          <cell r="B24" t="str">
            <v>Atlanta, GA</v>
          </cell>
        </row>
        <row r="25">
          <cell r="B25" t="str">
            <v>Rest of Georgia</v>
          </cell>
        </row>
        <row r="26">
          <cell r="B26" t="str">
            <v>Hawaii/Guam</v>
          </cell>
        </row>
        <row r="27">
          <cell r="B27" t="str">
            <v>Idaho</v>
          </cell>
        </row>
        <row r="28">
          <cell r="B28" t="str">
            <v>Chicago, IL</v>
          </cell>
        </row>
        <row r="29">
          <cell r="B29" t="str">
            <v>East St. Louis, IL</v>
          </cell>
        </row>
        <row r="30">
          <cell r="B30" t="str">
            <v>Suburban Chicago, IL</v>
          </cell>
        </row>
        <row r="31">
          <cell r="B31" t="str">
            <v>Rest of Illinois</v>
          </cell>
        </row>
        <row r="32">
          <cell r="B32" t="str">
            <v>Indiana</v>
          </cell>
        </row>
        <row r="33">
          <cell r="B33" t="str">
            <v>Iowa</v>
          </cell>
        </row>
        <row r="34">
          <cell r="B34" t="str">
            <v>Kansas</v>
          </cell>
        </row>
        <row r="35">
          <cell r="B35" t="str">
            <v>Kentucky</v>
          </cell>
        </row>
        <row r="36">
          <cell r="B36" t="str">
            <v>New Orleans, LA</v>
          </cell>
        </row>
        <row r="37">
          <cell r="B37" t="str">
            <v>Rest of Louisiana</v>
          </cell>
        </row>
        <row r="38">
          <cell r="B38" t="str">
            <v>Southern Maine</v>
          </cell>
        </row>
        <row r="39">
          <cell r="B39" t="str">
            <v>Rest of Maine</v>
          </cell>
        </row>
        <row r="40">
          <cell r="B40" t="str">
            <v>Baltimore/Surr. Cntys, MD</v>
          </cell>
        </row>
        <row r="41">
          <cell r="B41" t="str">
            <v>Rest of Maryland</v>
          </cell>
        </row>
        <row r="42">
          <cell r="B42" t="str">
            <v>Metropolitan Boston</v>
          </cell>
        </row>
        <row r="43">
          <cell r="B43" t="str">
            <v>Rest of Massachusetts</v>
          </cell>
        </row>
        <row r="44">
          <cell r="B44" t="str">
            <v>Detroit, MI</v>
          </cell>
        </row>
        <row r="45">
          <cell r="B45" t="str">
            <v>Rest of Michigan</v>
          </cell>
        </row>
        <row r="46">
          <cell r="B46" t="str">
            <v>Minnesota</v>
          </cell>
        </row>
        <row r="47">
          <cell r="B47" t="str">
            <v>Mississippi</v>
          </cell>
        </row>
        <row r="48">
          <cell r="B48" t="str">
            <v>Metropolitan Kansas City, MO</v>
          </cell>
        </row>
        <row r="49">
          <cell r="B49" t="str">
            <v>Metropolitan St. Louis, MO</v>
          </cell>
        </row>
        <row r="50">
          <cell r="B50" t="str">
            <v>Rest of Missouri</v>
          </cell>
        </row>
        <row r="51">
          <cell r="B51" t="str">
            <v>Montana</v>
          </cell>
        </row>
        <row r="52">
          <cell r="B52" t="str">
            <v>Nebraska</v>
          </cell>
        </row>
        <row r="53">
          <cell r="B53" t="str">
            <v>Nevada</v>
          </cell>
        </row>
        <row r="54">
          <cell r="B54" t="str">
            <v>New Hampshire</v>
          </cell>
        </row>
        <row r="55">
          <cell r="B55" t="str">
            <v>Northern NJ</v>
          </cell>
        </row>
        <row r="56">
          <cell r="B56" t="str">
            <v>Rest of New Jersey</v>
          </cell>
        </row>
        <row r="57">
          <cell r="B57" t="str">
            <v>New Mexico</v>
          </cell>
        </row>
        <row r="58">
          <cell r="B58" t="str">
            <v>Manhattan, NY</v>
          </cell>
        </row>
        <row r="59">
          <cell r="B59" t="str">
            <v>Nyc Suburbs/Long I., NY</v>
          </cell>
        </row>
        <row r="60">
          <cell r="B60" t="str">
            <v>Poughkpsie/N NYC Suburbs, NY</v>
          </cell>
        </row>
        <row r="61">
          <cell r="B61" t="str">
            <v>Queens, NY</v>
          </cell>
        </row>
        <row r="62">
          <cell r="B62" t="str">
            <v>Rest of New York</v>
          </cell>
        </row>
        <row r="63">
          <cell r="B63" t="str">
            <v>North Carolina</v>
          </cell>
        </row>
        <row r="64">
          <cell r="B64" t="str">
            <v>North Dakota</v>
          </cell>
        </row>
        <row r="65">
          <cell r="B65" t="str">
            <v>Ohio</v>
          </cell>
        </row>
        <row r="66">
          <cell r="B66" t="str">
            <v>Oklahoma</v>
          </cell>
        </row>
        <row r="67">
          <cell r="B67" t="str">
            <v>Portland, OR</v>
          </cell>
        </row>
        <row r="68">
          <cell r="B68" t="str">
            <v>Rest of Oregon</v>
          </cell>
        </row>
        <row r="69">
          <cell r="B69" t="str">
            <v>Metropolitan Philadelphia, PA</v>
          </cell>
        </row>
        <row r="70">
          <cell r="B70" t="str">
            <v>Rest of Pennsylvania</v>
          </cell>
        </row>
        <row r="71">
          <cell r="B71" t="str">
            <v>Puerto Rico</v>
          </cell>
        </row>
        <row r="72">
          <cell r="B72" t="str">
            <v>Rhode Island</v>
          </cell>
        </row>
        <row r="73">
          <cell r="B73" t="str">
            <v>South Carolina</v>
          </cell>
        </row>
        <row r="74">
          <cell r="B74" t="str">
            <v>South Dakota</v>
          </cell>
        </row>
        <row r="75">
          <cell r="B75" t="str">
            <v>Tennessee</v>
          </cell>
        </row>
        <row r="76">
          <cell r="B76" t="str">
            <v>Austin, TX</v>
          </cell>
        </row>
        <row r="77">
          <cell r="B77" t="str">
            <v>Beaumont, TX</v>
          </cell>
        </row>
        <row r="78">
          <cell r="B78" t="str">
            <v>Brazoria, TX</v>
          </cell>
        </row>
        <row r="79">
          <cell r="B79" t="str">
            <v>Dallas, TX</v>
          </cell>
        </row>
        <row r="80">
          <cell r="B80" t="str">
            <v>Fort Worth, TX</v>
          </cell>
        </row>
        <row r="81">
          <cell r="B81" t="str">
            <v>Galveston, TX</v>
          </cell>
        </row>
        <row r="82">
          <cell r="B82" t="str">
            <v>Houston, TX</v>
          </cell>
        </row>
        <row r="83">
          <cell r="B83" t="str">
            <v>Rest of Texas</v>
          </cell>
        </row>
        <row r="84">
          <cell r="B84" t="str">
            <v>Utah</v>
          </cell>
        </row>
        <row r="85">
          <cell r="B85" t="str">
            <v>Vermont</v>
          </cell>
        </row>
        <row r="86">
          <cell r="B86" t="str">
            <v>Virgin Islands</v>
          </cell>
        </row>
        <row r="87">
          <cell r="B87" t="str">
            <v>Virginia</v>
          </cell>
        </row>
        <row r="88">
          <cell r="B88" t="str">
            <v>Seattle (King Cnty), WA</v>
          </cell>
        </row>
        <row r="89">
          <cell r="B89" t="str">
            <v>Rest of Washington</v>
          </cell>
        </row>
        <row r="90">
          <cell r="B90" t="str">
            <v>West Virginia</v>
          </cell>
        </row>
        <row r="91">
          <cell r="B91" t="str">
            <v>Wisconsin</v>
          </cell>
        </row>
        <row r="92">
          <cell r="B92" t="str">
            <v>Wyoming</v>
          </cell>
        </row>
      </sheetData>
      <sheetData sheetId="23"/>
      <sheetData sheetId="24"/>
      <sheetData sheetId="25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EpicCare Patient Web"/>
      <sheetName val="PAS Label Printer Replacement"/>
      <sheetName val="IVR for Sites"/>
      <sheetName val="RIS replacement"/>
      <sheetName val="Radiology Voice Rec"/>
      <sheetName val="Dental conversion to Resolute"/>
      <sheetName val="Data Warehouse"/>
      <sheetName val="HRIS Replacement"/>
      <sheetName val="Financial System Replacement"/>
      <sheetName val="ROLM upgrade to Lucent"/>
      <sheetName val="NT Licenses for HVMA"/>
      <sheetName val="Referral Auth System Replacemen"/>
      <sheetName val="Upgrade of HVMA &amp; Affiliate PCs"/>
      <sheetName val="Est. 2001 - 2002 Extraordinary 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>
        <row r="62">
          <cell r="A62" t="str">
            <v>DESCRIPTIONS:</v>
          </cell>
        </row>
        <row r="64">
          <cell r="A64" t="str">
            <v>a.</v>
          </cell>
          <cell r="B64" t="str">
            <v>Budget Category</v>
          </cell>
        </row>
        <row r="65">
          <cell r="B65" t="str">
            <v>Enter A - D:</v>
          </cell>
          <cell r="D65" t="str">
            <v>A</v>
          </cell>
          <cell r="E65" t="str">
            <v>=</v>
          </cell>
          <cell r="F65" t="str">
            <v>Real Estate</v>
          </cell>
        </row>
        <row r="66">
          <cell r="D66" t="str">
            <v>B</v>
          </cell>
          <cell r="E66" t="str">
            <v>=</v>
          </cell>
          <cell r="F66" t="str">
            <v>Equipment</v>
          </cell>
        </row>
        <row r="67">
          <cell r="D67" t="str">
            <v>C</v>
          </cell>
          <cell r="E67" t="str">
            <v>=</v>
          </cell>
          <cell r="F67" t="str">
            <v>Systems</v>
          </cell>
        </row>
        <row r="68">
          <cell r="D68" t="str">
            <v>D</v>
          </cell>
          <cell r="E68" t="str">
            <v>=</v>
          </cell>
          <cell r="F68" t="str">
            <v>Corporate Investment (e.g. affiliations, subsidiaries)</v>
          </cell>
        </row>
        <row r="70">
          <cell r="A70" t="str">
            <v>b.</v>
          </cell>
          <cell r="B70" t="str">
            <v>Type of Investment</v>
          </cell>
        </row>
        <row r="71">
          <cell r="D71">
            <v>1</v>
          </cell>
          <cell r="E71" t="str">
            <v>=</v>
          </cell>
          <cell r="F71" t="str">
            <v>Provider or Customer Oriented</v>
          </cell>
        </row>
        <row r="72">
          <cell r="D72">
            <v>2</v>
          </cell>
          <cell r="E72" t="str">
            <v>=</v>
          </cell>
          <cell r="F72" t="str">
            <v>Re-engineering</v>
          </cell>
        </row>
        <row r="73">
          <cell r="D73">
            <v>3</v>
          </cell>
          <cell r="E73" t="str">
            <v>=</v>
          </cell>
          <cell r="F73" t="str">
            <v>Infrastructure Improvements</v>
          </cell>
        </row>
        <row r="74">
          <cell r="D74">
            <v>4</v>
          </cell>
          <cell r="E74" t="str">
            <v>=</v>
          </cell>
          <cell r="F74" t="str">
            <v>Y2K</v>
          </cell>
        </row>
        <row r="75">
          <cell r="D75">
            <v>5</v>
          </cell>
          <cell r="E75" t="str">
            <v>=</v>
          </cell>
          <cell r="F75" t="str">
            <v>Turnaround Project tracked by the Project Management Office (PMO)</v>
          </cell>
        </row>
        <row r="76">
          <cell r="D76">
            <v>6</v>
          </cell>
          <cell r="E76" t="str">
            <v>=</v>
          </cell>
          <cell r="F76" t="str">
            <v>Other</v>
          </cell>
        </row>
        <row r="79">
          <cell r="A79" t="str">
            <v>c.</v>
          </cell>
          <cell r="B79" t="str">
            <v>Relationship to Turnaround</v>
          </cell>
        </row>
        <row r="80">
          <cell r="B80" t="str">
            <v>Project</v>
          </cell>
        </row>
        <row r="81">
          <cell r="B81" t="str">
            <v>Enter letter/number:</v>
          </cell>
        </row>
        <row r="82">
          <cell r="D82" t="str">
            <v>A.1</v>
          </cell>
          <cell r="E82" t="str">
            <v>=</v>
          </cell>
          <cell r="F82" t="str">
            <v>RE Strategy for Management Offices</v>
          </cell>
        </row>
        <row r="83">
          <cell r="D83" t="str">
            <v>A.2</v>
          </cell>
          <cell r="E83" t="str">
            <v>=</v>
          </cell>
          <cell r="F83" t="str">
            <v xml:space="preserve">RE Portfolio Assessment </v>
          </cell>
        </row>
        <row r="84">
          <cell r="D84" t="str">
            <v>A.3</v>
          </cell>
          <cell r="E84" t="str">
            <v>=</v>
          </cell>
          <cell r="F84" t="str">
            <v>Improve Admin Operations Phase I</v>
          </cell>
        </row>
        <row r="85">
          <cell r="D85" t="str">
            <v>C.1</v>
          </cell>
          <cell r="E85" t="str">
            <v>=</v>
          </cell>
          <cell r="F85" t="str">
            <v>Ecommerce Deployment</v>
          </cell>
        </row>
        <row r="86">
          <cell r="D86" t="str">
            <v>C.2</v>
          </cell>
          <cell r="E86" t="str">
            <v>=</v>
          </cell>
          <cell r="F86" t="str">
            <v>HPHC/HVMA Operations Agreement</v>
          </cell>
        </row>
        <row r="87">
          <cell r="D87" t="str">
            <v>C.3</v>
          </cell>
          <cell r="E87" t="str">
            <v>=</v>
          </cell>
          <cell r="F87" t="str">
            <v>Overall Communications Plan</v>
          </cell>
        </row>
        <row r="88">
          <cell r="D88" t="str">
            <v>C.4</v>
          </cell>
          <cell r="E88" t="str">
            <v>=</v>
          </cell>
          <cell r="F88" t="str">
            <v>Operating Environment Redesign</v>
          </cell>
        </row>
        <row r="89">
          <cell r="D89" t="str">
            <v>F.1</v>
          </cell>
          <cell r="E89" t="str">
            <v>=</v>
          </cell>
          <cell r="F89" t="str">
            <v>Enrollment Billing Redesign</v>
          </cell>
        </row>
        <row r="90">
          <cell r="D90" t="str">
            <v>F.2A</v>
          </cell>
          <cell r="E90" t="str">
            <v>=</v>
          </cell>
          <cell r="F90" t="str">
            <v>Finance Redesign &amp; Restructure - System Integration</v>
          </cell>
        </row>
        <row r="91">
          <cell r="D91" t="str">
            <v>F.2B</v>
          </cell>
          <cell r="E91" t="str">
            <v>=</v>
          </cell>
          <cell r="F91" t="str">
            <v>Finance Redesign &amp; Restructure - AURAMART</v>
          </cell>
        </row>
        <row r="92">
          <cell r="D92" t="str">
            <v>F.3</v>
          </cell>
          <cell r="E92" t="str">
            <v>=</v>
          </cell>
          <cell r="F92" t="str">
            <v>CCDB - Financial Controls</v>
          </cell>
        </row>
        <row r="93">
          <cell r="D93" t="str">
            <v>H.1</v>
          </cell>
          <cell r="E93" t="str">
            <v>=</v>
          </cell>
          <cell r="F93" t="str">
            <v>HR Organization Restructuring</v>
          </cell>
        </row>
        <row r="94">
          <cell r="D94" t="str">
            <v>M.2</v>
          </cell>
          <cell r="E94" t="str">
            <v>=</v>
          </cell>
          <cell r="F94" t="str">
            <v>3-Tier Pharmacy</v>
          </cell>
        </row>
        <row r="95">
          <cell r="D95" t="str">
            <v>M.4</v>
          </cell>
          <cell r="E95" t="str">
            <v>=</v>
          </cell>
          <cell r="F95" t="str">
            <v>Customer &amp; Product Mgmt Restructure/Re-engineering</v>
          </cell>
        </row>
        <row r="96">
          <cell r="D96" t="str">
            <v>M.5</v>
          </cell>
          <cell r="E96" t="str">
            <v>=</v>
          </cell>
          <cell r="F96" t="str">
            <v>Coord Customer &amp;&amp; Product Mgmt with Network Recontracting</v>
          </cell>
        </row>
        <row r="97">
          <cell r="D97" t="str">
            <v>M.6</v>
          </cell>
          <cell r="E97" t="str">
            <v>=</v>
          </cell>
          <cell r="F97" t="str">
            <v>Member Enrollment Readiness - 1/1/00</v>
          </cell>
        </row>
        <row r="98">
          <cell r="D98" t="str">
            <v>M.7</v>
          </cell>
          <cell r="E98" t="str">
            <v>=</v>
          </cell>
          <cell r="F98" t="str">
            <v>Medicare Mega-Project II</v>
          </cell>
        </row>
        <row r="99">
          <cell r="D99" t="str">
            <v>N.1</v>
          </cell>
          <cell r="E99" t="str">
            <v>=</v>
          </cell>
          <cell r="F99" t="str">
            <v>NM Re-engineering</v>
          </cell>
        </row>
        <row r="100">
          <cell r="D100" t="str">
            <v>N.2</v>
          </cell>
          <cell r="E100" t="str">
            <v>=</v>
          </cell>
          <cell r="F100" t="str">
            <v>Provider Contracting</v>
          </cell>
        </row>
        <row r="101">
          <cell r="D101" t="str">
            <v>N.2A</v>
          </cell>
          <cell r="E101" t="str">
            <v>=</v>
          </cell>
          <cell r="F101" t="str">
            <v>Provider Re-Contracting</v>
          </cell>
        </row>
        <row r="102">
          <cell r="D102" t="str">
            <v>N.2B</v>
          </cell>
          <cell r="E102" t="str">
            <v>=</v>
          </cell>
          <cell r="F102" t="str">
            <v>Settlements/Advances/Hosp A/R</v>
          </cell>
        </row>
        <row r="103">
          <cell r="D103" t="str">
            <v>N.2C</v>
          </cell>
          <cell r="E103" t="str">
            <v>=</v>
          </cell>
          <cell r="F103" t="str">
            <v>PIPA</v>
          </cell>
        </row>
        <row r="104">
          <cell r="D104" t="str">
            <v>N.3</v>
          </cell>
          <cell r="E104" t="str">
            <v>=</v>
          </cell>
          <cell r="F104" t="str">
            <v>Provider ID &amp; Central Database</v>
          </cell>
        </row>
        <row r="105">
          <cell r="D105" t="str">
            <v>N.4</v>
          </cell>
          <cell r="E105" t="str">
            <v>=</v>
          </cell>
          <cell r="F105" t="str">
            <v>Referral Auth &amp; Case Mgmt</v>
          </cell>
        </row>
        <row r="106">
          <cell r="D106" t="str">
            <v>N.5</v>
          </cell>
          <cell r="E106" t="str">
            <v>=</v>
          </cell>
          <cell r="F106" t="str">
            <v>Behavioral Health Services Sub-contract</v>
          </cell>
        </row>
        <row r="107">
          <cell r="D107" t="str">
            <v>N.6</v>
          </cell>
          <cell r="E107" t="str">
            <v>=</v>
          </cell>
          <cell r="F107" t="str">
            <v xml:space="preserve">Pharmacy Benefit Management Recontracting </v>
          </cell>
        </row>
        <row r="108">
          <cell r="D108" t="str">
            <v>N.7</v>
          </cell>
          <cell r="E108" t="str">
            <v>=</v>
          </cell>
          <cell r="F108" t="str">
            <v>Southern New England Turnaround &amp; Ownership Restructuring</v>
          </cell>
        </row>
        <row r="109">
          <cell r="D109" t="str">
            <v>N.9</v>
          </cell>
          <cell r="E109" t="str">
            <v>=</v>
          </cell>
          <cell r="F109" t="str">
            <v>NCQA</v>
          </cell>
        </row>
        <row r="110">
          <cell r="D110" t="str">
            <v>N.10</v>
          </cell>
          <cell r="E110" t="str">
            <v>=</v>
          </cell>
          <cell r="F110" t="str">
            <v>Provider Financial and Utilization Reporting</v>
          </cell>
        </row>
        <row r="111">
          <cell r="D111" t="str">
            <v>T.1</v>
          </cell>
          <cell r="E111" t="str">
            <v>=</v>
          </cell>
          <cell r="F111" t="str">
            <v>Y2K Readiness/Compliance</v>
          </cell>
        </row>
        <row r="112">
          <cell r="D112" t="str">
            <v>T.1A</v>
          </cell>
          <cell r="E112" t="str">
            <v>=</v>
          </cell>
          <cell r="F112" t="str">
            <v>Y2K Business Continuity and Contingency Planning</v>
          </cell>
        </row>
        <row r="113">
          <cell r="D113" t="str">
            <v>T.1B</v>
          </cell>
          <cell r="E113" t="str">
            <v>=</v>
          </cell>
          <cell r="F113" t="str">
            <v>Y2K Supplier and Provider Readiness</v>
          </cell>
        </row>
        <row r="114">
          <cell r="D114" t="str">
            <v>T.1C</v>
          </cell>
          <cell r="E114" t="str">
            <v>=</v>
          </cell>
          <cell r="F114" t="str">
            <v>Y2K Overall Program</v>
          </cell>
        </row>
        <row r="115">
          <cell r="D115" t="str">
            <v>T.2</v>
          </cell>
          <cell r="E115" t="str">
            <v>=</v>
          </cell>
          <cell r="F115" t="str">
            <v>FSEN Conversion &amp; Medicare 2000</v>
          </cell>
        </row>
        <row r="116">
          <cell r="D116" t="str">
            <v>T.4</v>
          </cell>
          <cell r="E116" t="str">
            <v>=</v>
          </cell>
          <cell r="F116" t="str">
            <v>IT/Claims Perot Partnership</v>
          </cell>
        </row>
        <row r="117">
          <cell r="D117" t="str">
            <v>T.5</v>
          </cell>
          <cell r="E117" t="str">
            <v>=</v>
          </cell>
          <cell r="F117" t="str">
            <v>Claims Turnaround</v>
          </cell>
        </row>
        <row r="118">
          <cell r="D118" t="str">
            <v>T.5A</v>
          </cell>
          <cell r="E118" t="str">
            <v>=</v>
          </cell>
          <cell r="F118" t="str">
            <v>Complete Phase I &amp; II Claims Imaging/Workflow</v>
          </cell>
        </row>
        <row r="119">
          <cell r="D119" t="str">
            <v>T.5B</v>
          </cell>
          <cell r="E119" t="str">
            <v>=</v>
          </cell>
          <cell r="F119" t="str">
            <v>Improve AMISYS (PRPL) for Provider Contracting</v>
          </cell>
        </row>
        <row r="120">
          <cell r="D120" t="str">
            <v>T.5C</v>
          </cell>
          <cell r="E120" t="str">
            <v>=</v>
          </cell>
          <cell r="F120" t="str">
            <v>Redesign &amp; Implement EDI End-to-end Processes</v>
          </cell>
        </row>
        <row r="121">
          <cell r="D121" t="str">
            <v>T.5D</v>
          </cell>
          <cell r="E121" t="str">
            <v>=</v>
          </cell>
          <cell r="F121" t="str">
            <v>Redesign in Support of Recontracting</v>
          </cell>
        </row>
        <row r="122">
          <cell r="D122" t="str">
            <v>X.</v>
          </cell>
          <cell r="E122" t="str">
            <v>=</v>
          </cell>
          <cell r="F122" t="str">
            <v>Turnaround Project with no ID assigned when budget materials distributed</v>
          </cell>
        </row>
        <row r="123">
          <cell r="D123" t="str">
            <v>Y.</v>
          </cell>
          <cell r="E123" t="str">
            <v>=</v>
          </cell>
          <cell r="F123" t="str">
            <v>Local initiative, not related to above projects.</v>
          </cell>
        </row>
        <row r="126">
          <cell r="A126" t="str">
            <v>d.</v>
          </cell>
          <cell r="B126" t="str">
            <v>Impact on Investment</v>
          </cell>
        </row>
        <row r="127">
          <cell r="B127" t="str">
            <v>Enter H, M or L:</v>
          </cell>
          <cell r="D127" t="str">
            <v>H</v>
          </cell>
          <cell r="E127" t="str">
            <v>=</v>
          </cell>
          <cell r="F127" t="str">
            <v>High impact</v>
          </cell>
        </row>
        <row r="128">
          <cell r="D128" t="str">
            <v>M</v>
          </cell>
          <cell r="E128" t="str">
            <v>=</v>
          </cell>
          <cell r="F128" t="str">
            <v>Medium impact</v>
          </cell>
        </row>
        <row r="129">
          <cell r="D129" t="str">
            <v>L</v>
          </cell>
          <cell r="E129" t="str">
            <v>=</v>
          </cell>
          <cell r="F129" t="str">
            <v>Low impact</v>
          </cell>
        </row>
        <row r="131">
          <cell r="A131" t="str">
            <v>e.</v>
          </cell>
          <cell r="B131" t="str">
            <v>Level of Urgency</v>
          </cell>
        </row>
        <row r="132">
          <cell r="B132" t="str">
            <v>Enter 1,3,6 or 9:</v>
          </cell>
          <cell r="D132">
            <v>1</v>
          </cell>
          <cell r="E132" t="str">
            <v>=</v>
          </cell>
          <cell r="F132" t="str">
            <v>Nice to have</v>
          </cell>
        </row>
        <row r="133">
          <cell r="D133">
            <v>3</v>
          </cell>
          <cell r="E133" t="str">
            <v>=</v>
          </cell>
          <cell r="F133" t="str">
            <v>Should have, but can delay</v>
          </cell>
        </row>
        <row r="134">
          <cell r="D134">
            <v>6</v>
          </cell>
          <cell r="E134" t="str">
            <v>=</v>
          </cell>
          <cell r="F134" t="str">
            <v>High priority</v>
          </cell>
        </row>
        <row r="135">
          <cell r="D135">
            <v>9</v>
          </cell>
          <cell r="E135" t="str">
            <v>=</v>
          </cell>
          <cell r="F135" t="str">
            <v>Urgent, must have immediately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Trend Report"/>
      <sheetName val="Reconciliation"/>
      <sheetName val="MIX_OUTPUT"/>
      <sheetName val="CntrPanel"/>
      <sheetName val="VARIABLES"/>
      <sheetName val="RatingSegmentLookup"/>
      <sheetName val="Documentation"/>
    </sheetNames>
    <sheetDataSet>
      <sheetData sheetId="0" refreshError="1"/>
      <sheetData sheetId="1" refreshError="1"/>
      <sheetData sheetId="2" refreshError="1"/>
      <sheetData sheetId="3">
        <row r="1">
          <cell r="A1" t="str">
            <v>Rating_State</v>
          </cell>
          <cell r="B1" t="str">
            <v>RATING_SEGMENT</v>
          </cell>
          <cell r="C1" t="str">
            <v>YEAR_MONTH</v>
          </cell>
          <cell r="M1" t="str">
            <v>W_Members</v>
          </cell>
          <cell r="N1" t="str">
            <v>ALLOWED_PMPM</v>
          </cell>
          <cell r="Q1" t="str">
            <v>UTIL_K</v>
          </cell>
          <cell r="R1" t="str">
            <v>COST_MIX</v>
          </cell>
          <cell r="T1" t="str">
            <v>INDEX2</v>
          </cell>
        </row>
        <row r="2">
          <cell r="A2" t="str">
            <v>CT</v>
          </cell>
          <cell r="B2" t="str">
            <v>ERF</v>
          </cell>
          <cell r="C2" t="str">
            <v>YTD201603</v>
          </cell>
          <cell r="M2">
            <v>1497.4065934</v>
          </cell>
          <cell r="N2">
            <v>23.6746409</v>
          </cell>
          <cell r="Q2">
            <v>547.61345619999997</v>
          </cell>
          <cell r="R2">
            <v>129.6971829</v>
          </cell>
          <cell r="T2" t="str">
            <v>CTERFYTD201603</v>
          </cell>
        </row>
        <row r="3">
          <cell r="A3" t="str">
            <v>CT</v>
          </cell>
          <cell r="B3" t="str">
            <v>Benevera</v>
          </cell>
          <cell r="C3" t="str">
            <v>YTD201603</v>
          </cell>
          <cell r="M3">
            <v>14.4725275</v>
          </cell>
          <cell r="N3">
            <v>37.052500600000002</v>
          </cell>
          <cell r="Q3">
            <v>2141.9893698000001</v>
          </cell>
          <cell r="R3">
            <v>51.894516099999997</v>
          </cell>
          <cell r="T3" t="str">
            <v>CTBeneveraYTD201603</v>
          </cell>
        </row>
        <row r="4">
          <cell r="A4" t="str">
            <v>CT</v>
          </cell>
          <cell r="B4" t="str">
            <v>Association</v>
          </cell>
          <cell r="C4" t="str">
            <v>YTD201603</v>
          </cell>
          <cell r="M4">
            <v>8258.6043955999994</v>
          </cell>
          <cell r="N4">
            <v>19.105098399999999</v>
          </cell>
          <cell r="Q4">
            <v>600.70682190000002</v>
          </cell>
          <cell r="R4">
            <v>95.4130921</v>
          </cell>
          <cell r="T4" t="str">
            <v>CTAssociationYTD201603</v>
          </cell>
        </row>
        <row r="5">
          <cell r="A5" t="str">
            <v>CT</v>
          </cell>
          <cell r="B5" t="str">
            <v>CRC</v>
          </cell>
          <cell r="C5" t="str">
            <v>YTD201603</v>
          </cell>
          <cell r="M5">
            <v>5866.2087911999997</v>
          </cell>
          <cell r="N5">
            <v>37.7988012</v>
          </cell>
          <cell r="Q5">
            <v>54.720179799999997</v>
          </cell>
          <cell r="R5">
            <v>2072.2958878999998</v>
          </cell>
          <cell r="T5" t="str">
            <v>CTCRCYTD201603</v>
          </cell>
        </row>
        <row r="6">
          <cell r="A6" t="str">
            <v>CT</v>
          </cell>
          <cell r="B6" t="str">
            <v>Benevera</v>
          </cell>
          <cell r="C6" t="str">
            <v>YTD201603</v>
          </cell>
          <cell r="M6">
            <v>14.4725275</v>
          </cell>
          <cell r="N6">
            <v>41.5276462</v>
          </cell>
          <cell r="Q6">
            <v>138.19286260000001</v>
          </cell>
          <cell r="R6">
            <v>901.51499999999999</v>
          </cell>
          <cell r="T6" t="str">
            <v>CTBeneveraYTD201603</v>
          </cell>
        </row>
        <row r="7">
          <cell r="A7" t="str">
            <v>CT</v>
          </cell>
          <cell r="B7" t="str">
            <v>Association</v>
          </cell>
          <cell r="C7" t="str">
            <v>YTD201603</v>
          </cell>
          <cell r="M7">
            <v>8258.6043955999994</v>
          </cell>
          <cell r="N7">
            <v>16.568067299999999</v>
          </cell>
          <cell r="Q7">
            <v>78.221448699999996</v>
          </cell>
          <cell r="R7">
            <v>635.4293189</v>
          </cell>
          <cell r="T7" t="str">
            <v>CTAssociationYTD201603</v>
          </cell>
        </row>
        <row r="8">
          <cell r="A8" t="str">
            <v>CT</v>
          </cell>
          <cell r="B8" t="str">
            <v>ERF</v>
          </cell>
          <cell r="C8" t="str">
            <v>YTD201603</v>
          </cell>
          <cell r="M8">
            <v>1497.4065934</v>
          </cell>
          <cell r="N8">
            <v>6.3679142000000004</v>
          </cell>
          <cell r="Q8">
            <v>6.6782129000000001</v>
          </cell>
          <cell r="R8">
            <v>2860.607</v>
          </cell>
          <cell r="T8" t="str">
            <v>CTERFYTD201603</v>
          </cell>
        </row>
        <row r="9">
          <cell r="A9" t="str">
            <v>CT</v>
          </cell>
          <cell r="B9" t="str">
            <v>Benevera</v>
          </cell>
          <cell r="C9" t="str">
            <v>YTD201603</v>
          </cell>
          <cell r="M9">
            <v>14.4725275</v>
          </cell>
          <cell r="N9">
            <v>65.429023000000001</v>
          </cell>
          <cell r="Q9">
            <v>3662.110858</v>
          </cell>
          <cell r="R9">
            <v>53.599434000000002</v>
          </cell>
          <cell r="T9" t="str">
            <v>CTBeneveraYTD201603</v>
          </cell>
        </row>
        <row r="10">
          <cell r="A10" t="str">
            <v>CT</v>
          </cell>
          <cell r="B10" t="str">
            <v>CRC</v>
          </cell>
          <cell r="C10" t="str">
            <v>YTD201603</v>
          </cell>
          <cell r="M10">
            <v>5866.2087911999997</v>
          </cell>
          <cell r="N10">
            <v>33.552589699999999</v>
          </cell>
          <cell r="Q10">
            <v>5.9663747000000003</v>
          </cell>
          <cell r="R10">
            <v>16870.8425714</v>
          </cell>
          <cell r="T10" t="str">
            <v>CTCRCYTD201603</v>
          </cell>
        </row>
        <row r="11">
          <cell r="A11" t="str">
            <v>CT</v>
          </cell>
          <cell r="B11" t="str">
            <v>CRC</v>
          </cell>
          <cell r="C11" t="str">
            <v>YTD201603</v>
          </cell>
          <cell r="M11">
            <v>5866.2087911999997</v>
          </cell>
          <cell r="N11">
            <v>13.2526701</v>
          </cell>
          <cell r="Q11">
            <v>46.537723</v>
          </cell>
          <cell r="R11">
            <v>854.31791209999994</v>
          </cell>
          <cell r="T11" t="str">
            <v>CTCRCYTD201603</v>
          </cell>
        </row>
        <row r="12">
          <cell r="A12" t="str">
            <v>CT</v>
          </cell>
          <cell r="B12" t="str">
            <v>CRC</v>
          </cell>
          <cell r="C12" t="str">
            <v>YTD201603</v>
          </cell>
          <cell r="M12">
            <v>5866.2087911999997</v>
          </cell>
          <cell r="N12">
            <v>1.8142830999999999</v>
          </cell>
          <cell r="Q12">
            <v>41.764623200000003</v>
          </cell>
          <cell r="R12">
            <v>130.322</v>
          </cell>
          <cell r="T12" t="str">
            <v>CTCRCYTD201603</v>
          </cell>
        </row>
        <row r="13">
          <cell r="A13" t="str">
            <v>CT</v>
          </cell>
          <cell r="B13" t="str">
            <v>CRC</v>
          </cell>
          <cell r="C13" t="str">
            <v>YTD201603</v>
          </cell>
          <cell r="M13">
            <v>5866.2087911999997</v>
          </cell>
          <cell r="N13">
            <v>9.5597154</v>
          </cell>
          <cell r="Q13">
            <v>216.83510509999999</v>
          </cell>
          <cell r="R13">
            <v>132.26246860000001</v>
          </cell>
          <cell r="T13" t="str">
            <v>CTCRCYTD201603</v>
          </cell>
        </row>
        <row r="14">
          <cell r="A14" t="str">
            <v>CT</v>
          </cell>
          <cell r="B14" t="str">
            <v>Association</v>
          </cell>
          <cell r="C14" t="str">
            <v>YTD201603</v>
          </cell>
          <cell r="M14">
            <v>8258.6043955999994</v>
          </cell>
          <cell r="N14">
            <v>27.010122500000001</v>
          </cell>
          <cell r="Q14">
            <v>44.196329400000003</v>
          </cell>
          <cell r="R14">
            <v>1833.4184932000001</v>
          </cell>
          <cell r="T14" t="str">
            <v>CTAssociationYTD201603</v>
          </cell>
        </row>
        <row r="15">
          <cell r="A15" t="str">
            <v>CT</v>
          </cell>
          <cell r="B15" t="str">
            <v>Benevera</v>
          </cell>
          <cell r="C15" t="str">
            <v>YTD201603</v>
          </cell>
          <cell r="M15">
            <v>14.4725275</v>
          </cell>
          <cell r="N15">
            <v>58.625788399999998</v>
          </cell>
          <cell r="Q15">
            <v>2072.8929385000001</v>
          </cell>
          <cell r="R15">
            <v>84.846333299999998</v>
          </cell>
          <cell r="T15" t="str">
            <v>CTBeneveraYTD201603</v>
          </cell>
        </row>
        <row r="16">
          <cell r="A16" t="str">
            <v>CT</v>
          </cell>
          <cell r="B16" t="str">
            <v>ERF</v>
          </cell>
          <cell r="C16" t="str">
            <v>YTD201603</v>
          </cell>
          <cell r="M16">
            <v>1497.4065934</v>
          </cell>
          <cell r="N16">
            <v>96.980161499999994</v>
          </cell>
          <cell r="Q16">
            <v>3802.5744144</v>
          </cell>
          <cell r="R16">
            <v>76.511450600000003</v>
          </cell>
          <cell r="T16" t="str">
            <v>CTERFYTD201603</v>
          </cell>
        </row>
        <row r="17">
          <cell r="A17" t="str">
            <v>CT</v>
          </cell>
          <cell r="B17" t="str">
            <v>Benevera</v>
          </cell>
          <cell r="C17" t="str">
            <v>YTD201603</v>
          </cell>
          <cell r="M17">
            <v>14.4725275</v>
          </cell>
          <cell r="N17">
            <v>6.5088838000000004</v>
          </cell>
          <cell r="Q17">
            <v>207.2892938</v>
          </cell>
          <cell r="R17">
            <v>94.2</v>
          </cell>
          <cell r="T17" t="str">
            <v>CTBeneveraYTD201603</v>
          </cell>
        </row>
        <row r="18">
          <cell r="A18" t="str">
            <v>CT</v>
          </cell>
          <cell r="B18" t="str">
            <v>Association</v>
          </cell>
          <cell r="C18" t="str">
            <v>YTD201603</v>
          </cell>
          <cell r="M18">
            <v>8258.6043955999994</v>
          </cell>
          <cell r="N18">
            <v>5.7515242000000004</v>
          </cell>
          <cell r="Q18">
            <v>44.922844400000002</v>
          </cell>
          <cell r="R18">
            <v>384.093504</v>
          </cell>
          <cell r="T18" t="str">
            <v>CTAssociationYTD201603</v>
          </cell>
        </row>
        <row r="19">
          <cell r="A19" t="str">
            <v>CT</v>
          </cell>
          <cell r="B19" t="str">
            <v>ERF</v>
          </cell>
          <cell r="C19" t="str">
            <v>YTD201603</v>
          </cell>
          <cell r="M19">
            <v>1497.4065934</v>
          </cell>
          <cell r="N19">
            <v>24.850222299999999</v>
          </cell>
          <cell r="Q19">
            <v>150.92761110000001</v>
          </cell>
          <cell r="R19">
            <v>493.94982299999998</v>
          </cell>
          <cell r="T19" t="str">
            <v>CTERFYTD201603</v>
          </cell>
        </row>
        <row r="20">
          <cell r="A20" t="str">
            <v>CT</v>
          </cell>
          <cell r="B20" t="str">
            <v>ERF</v>
          </cell>
          <cell r="C20" t="str">
            <v>YTD201603</v>
          </cell>
          <cell r="M20">
            <v>1497.4065934</v>
          </cell>
          <cell r="N20">
            <v>25.014513000000001</v>
          </cell>
          <cell r="Q20">
            <v>269.79980039999998</v>
          </cell>
          <cell r="R20">
            <v>278.14527229999999</v>
          </cell>
          <cell r="T20" t="str">
            <v>CTERFYTD201603</v>
          </cell>
        </row>
        <row r="21">
          <cell r="A21" t="str">
            <v>CT</v>
          </cell>
          <cell r="B21" t="str">
            <v>ERF</v>
          </cell>
          <cell r="C21" t="str">
            <v>YTD201603</v>
          </cell>
          <cell r="M21">
            <v>1497.4065934</v>
          </cell>
          <cell r="N21">
            <v>8.2678813000000009</v>
          </cell>
          <cell r="Q21">
            <v>310.53689900000001</v>
          </cell>
          <cell r="R21">
            <v>79.873419400000003</v>
          </cell>
          <cell r="T21" t="str">
            <v>CTERFYTD201603</v>
          </cell>
        </row>
        <row r="22">
          <cell r="A22" t="str">
            <v>CT</v>
          </cell>
          <cell r="B22" t="str">
            <v>ERF</v>
          </cell>
          <cell r="C22" t="str">
            <v>YTD201603</v>
          </cell>
          <cell r="M22">
            <v>1497.4065934</v>
          </cell>
          <cell r="N22">
            <v>20.588249099999999</v>
          </cell>
          <cell r="Q22">
            <v>263.12158749999998</v>
          </cell>
          <cell r="R22">
            <v>234.73842640000001</v>
          </cell>
          <cell r="T22" t="str">
            <v>CTERFYTD201603</v>
          </cell>
        </row>
        <row r="23">
          <cell r="A23" t="str">
            <v>CT</v>
          </cell>
          <cell r="B23" t="str">
            <v>Association</v>
          </cell>
          <cell r="C23" t="str">
            <v>YTD201603</v>
          </cell>
          <cell r="M23">
            <v>8258.6043955999994</v>
          </cell>
          <cell r="N23">
            <v>9.8939755999999992</v>
          </cell>
          <cell r="Q23">
            <v>32.208831799999999</v>
          </cell>
          <cell r="R23">
            <v>921.54620299999999</v>
          </cell>
          <cell r="T23" t="str">
            <v>CTAssociationYTD201603</v>
          </cell>
        </row>
        <row r="24">
          <cell r="A24" t="str">
            <v>CT</v>
          </cell>
          <cell r="B24" t="str">
            <v>CRC</v>
          </cell>
          <cell r="C24" t="str">
            <v>YTD201603</v>
          </cell>
          <cell r="M24">
            <v>5866.2087911999997</v>
          </cell>
          <cell r="N24">
            <v>11.9368623</v>
          </cell>
          <cell r="Q24">
            <v>116.2590737</v>
          </cell>
          <cell r="R24">
            <v>308.02401759999998</v>
          </cell>
          <cell r="T24" t="str">
            <v>CTCRCYTD201603</v>
          </cell>
        </row>
        <row r="25">
          <cell r="A25" t="str">
            <v>CT</v>
          </cell>
          <cell r="B25" t="str">
            <v>Association</v>
          </cell>
          <cell r="C25" t="str">
            <v>YTD201603</v>
          </cell>
          <cell r="M25">
            <v>8258.6043955999994</v>
          </cell>
          <cell r="N25">
            <v>1.9130795</v>
          </cell>
          <cell r="Q25">
            <v>86.576371199999997</v>
          </cell>
          <cell r="R25">
            <v>66.291049000000001</v>
          </cell>
          <cell r="T25" t="str">
            <v>CTAssociationYTD201603</v>
          </cell>
        </row>
        <row r="26">
          <cell r="A26" t="str">
            <v>CT</v>
          </cell>
          <cell r="B26" t="str">
            <v>Association</v>
          </cell>
          <cell r="C26" t="str">
            <v>YTD201603</v>
          </cell>
          <cell r="M26">
            <v>8258.6043955999994</v>
          </cell>
          <cell r="N26">
            <v>4.5227649999999997</v>
          </cell>
          <cell r="Q26">
            <v>135.97939149999999</v>
          </cell>
          <cell r="R26">
            <v>99.781994699999998</v>
          </cell>
          <cell r="T26" t="str">
            <v>CTAssociationYTD201603</v>
          </cell>
        </row>
        <row r="27">
          <cell r="A27" t="str">
            <v>CT</v>
          </cell>
          <cell r="B27" t="str">
            <v>Small Group</v>
          </cell>
          <cell r="C27" t="str">
            <v>YTD201603</v>
          </cell>
          <cell r="M27">
            <v>5914.6813186999998</v>
          </cell>
          <cell r="N27">
            <v>13.6875839</v>
          </cell>
          <cell r="Q27">
            <v>105.3311187</v>
          </cell>
          <cell r="R27">
            <v>389.84444619999999</v>
          </cell>
          <cell r="T27" t="str">
            <v>CTSmall GroupYTD201603</v>
          </cell>
        </row>
        <row r="28">
          <cell r="A28" t="str">
            <v>CT</v>
          </cell>
          <cell r="B28" t="str">
            <v>CRC</v>
          </cell>
          <cell r="C28" t="str">
            <v>YTD201603</v>
          </cell>
          <cell r="M28">
            <v>5866.2087911999997</v>
          </cell>
          <cell r="N28">
            <v>4.3534823999999999</v>
          </cell>
          <cell r="Q28">
            <v>56.2543905</v>
          </cell>
          <cell r="R28">
            <v>232.1676061</v>
          </cell>
          <cell r="T28" t="str">
            <v>CTCRCYTD201603</v>
          </cell>
        </row>
        <row r="29">
          <cell r="A29" t="str">
            <v>CT</v>
          </cell>
          <cell r="B29" t="str">
            <v>Association</v>
          </cell>
          <cell r="C29" t="str">
            <v>YTD201603</v>
          </cell>
          <cell r="M29">
            <v>8258.6043955999994</v>
          </cell>
          <cell r="N29">
            <v>69.316096999999999</v>
          </cell>
          <cell r="Q29">
            <v>2724.0680050000001</v>
          </cell>
          <cell r="R29">
            <v>76.337408100000005</v>
          </cell>
          <cell r="T29" t="str">
            <v>CTAssociationYTD201603</v>
          </cell>
        </row>
        <row r="30">
          <cell r="A30" t="str">
            <v>CT</v>
          </cell>
          <cell r="B30" t="str">
            <v>Benevera</v>
          </cell>
          <cell r="C30" t="str">
            <v>YTD201603</v>
          </cell>
          <cell r="M30">
            <v>14.4725275</v>
          </cell>
          <cell r="N30">
            <v>12.0213971</v>
          </cell>
          <cell r="Q30">
            <v>276.3857251</v>
          </cell>
          <cell r="R30">
            <v>130.48500000000001</v>
          </cell>
          <cell r="T30" t="str">
            <v>CTBeneveraYTD201603</v>
          </cell>
        </row>
        <row r="31">
          <cell r="A31" t="str">
            <v>CT</v>
          </cell>
          <cell r="B31" t="str">
            <v>CRC</v>
          </cell>
          <cell r="C31" t="str">
            <v>YTD201603</v>
          </cell>
          <cell r="M31">
            <v>5866.2087911999997</v>
          </cell>
          <cell r="N31">
            <v>11.2252227</v>
          </cell>
          <cell r="Q31">
            <v>633.45853039999997</v>
          </cell>
          <cell r="R31">
            <v>53.161598499999997</v>
          </cell>
          <cell r="T31" t="str">
            <v>CTCRCYTD201603</v>
          </cell>
        </row>
        <row r="32">
          <cell r="A32" t="str">
            <v>CT</v>
          </cell>
          <cell r="B32" t="str">
            <v>Benevera</v>
          </cell>
          <cell r="C32" t="str">
            <v>YTD201603</v>
          </cell>
          <cell r="M32">
            <v>14.4725275</v>
          </cell>
          <cell r="N32">
            <v>0.61173370000000005</v>
          </cell>
          <cell r="Q32">
            <v>69.096431300000006</v>
          </cell>
          <cell r="R32">
            <v>26.56</v>
          </cell>
          <cell r="T32" t="str">
            <v>CTBeneveraYTD201603</v>
          </cell>
        </row>
        <row r="33">
          <cell r="A33" t="str">
            <v>CT</v>
          </cell>
          <cell r="B33" t="str">
            <v>Association</v>
          </cell>
          <cell r="C33" t="str">
            <v>YTD201603</v>
          </cell>
          <cell r="M33">
            <v>8258.6043955999994</v>
          </cell>
          <cell r="N33">
            <v>6.8463250000000002</v>
          </cell>
          <cell r="Q33">
            <v>285.03605299999998</v>
          </cell>
          <cell r="R33">
            <v>72.057463900000002</v>
          </cell>
          <cell r="T33" t="str">
            <v>CTAssociationYTD201603</v>
          </cell>
        </row>
        <row r="34">
          <cell r="A34" t="str">
            <v>CT</v>
          </cell>
          <cell r="B34" t="str">
            <v>Benevera</v>
          </cell>
          <cell r="C34" t="str">
            <v>YTD201603</v>
          </cell>
          <cell r="M34">
            <v>14.4725275</v>
          </cell>
          <cell r="N34">
            <v>62.786084500000001</v>
          </cell>
          <cell r="Q34">
            <v>967.35003800000004</v>
          </cell>
          <cell r="R34">
            <v>194.7157143</v>
          </cell>
          <cell r="T34" t="str">
            <v>CTBeneveraYTD201603</v>
          </cell>
        </row>
        <row r="35">
          <cell r="A35" t="str">
            <v>CT</v>
          </cell>
          <cell r="B35" t="str">
            <v>ERF</v>
          </cell>
          <cell r="C35" t="str">
            <v>YTD201603</v>
          </cell>
          <cell r="M35">
            <v>1497.4065934</v>
          </cell>
          <cell r="N35">
            <v>7.6679662999999998</v>
          </cell>
          <cell r="Q35">
            <v>106.18358480000001</v>
          </cell>
          <cell r="R35">
            <v>216.64270440000001</v>
          </cell>
          <cell r="T35" t="str">
            <v>CTERFYTD201603</v>
          </cell>
        </row>
        <row r="36">
          <cell r="A36" t="str">
            <v>CT</v>
          </cell>
          <cell r="B36" t="str">
            <v>Benevera</v>
          </cell>
          <cell r="C36" t="str">
            <v>YTD201603</v>
          </cell>
          <cell r="M36">
            <v>14.4725275</v>
          </cell>
          <cell r="N36">
            <v>21.758926899999999</v>
          </cell>
          <cell r="Q36">
            <v>276.3857251</v>
          </cell>
          <cell r="R36">
            <v>236.18</v>
          </cell>
          <cell r="T36" t="str">
            <v>CTBeneveraYTD201603</v>
          </cell>
        </row>
        <row r="37">
          <cell r="A37" t="str">
            <v>CT</v>
          </cell>
          <cell r="B37" t="str">
            <v>ERF</v>
          </cell>
          <cell r="C37" t="str">
            <v>YTD201603</v>
          </cell>
          <cell r="M37">
            <v>1497.4065934</v>
          </cell>
          <cell r="N37">
            <v>13.927700099999999</v>
          </cell>
          <cell r="Q37">
            <v>266.46069390000002</v>
          </cell>
          <cell r="R37">
            <v>156.80774439999999</v>
          </cell>
          <cell r="T37" t="str">
            <v>CTERFYTD201603</v>
          </cell>
        </row>
        <row r="38">
          <cell r="A38" t="str">
            <v>CT</v>
          </cell>
          <cell r="B38" t="str">
            <v>Benevera</v>
          </cell>
          <cell r="C38" t="str">
            <v>YTD201603</v>
          </cell>
          <cell r="M38">
            <v>14.4725275</v>
          </cell>
          <cell r="N38">
            <v>2.9430472999999999</v>
          </cell>
          <cell r="Q38">
            <v>276.3857251</v>
          </cell>
          <cell r="R38">
            <v>31.945</v>
          </cell>
          <cell r="T38" t="str">
            <v>CTBeneveraYTD201603</v>
          </cell>
        </row>
        <row r="39">
          <cell r="A39" t="str">
            <v>CT</v>
          </cell>
          <cell r="B39" t="str">
            <v>ERF</v>
          </cell>
          <cell r="C39" t="str">
            <v>YTD201603</v>
          </cell>
          <cell r="M39">
            <v>1497.4065934</v>
          </cell>
          <cell r="N39">
            <v>2.3743362000000001</v>
          </cell>
          <cell r="Q39">
            <v>101.5088358</v>
          </cell>
          <cell r="R39">
            <v>70.171315800000002</v>
          </cell>
          <cell r="T39" t="str">
            <v>CTERFYTD201603</v>
          </cell>
        </row>
        <row r="40">
          <cell r="A40" t="str">
            <v>CT</v>
          </cell>
          <cell r="B40" t="str">
            <v>ERF</v>
          </cell>
          <cell r="C40" t="str">
            <v>YTD201603</v>
          </cell>
          <cell r="M40">
            <v>1497.4065934</v>
          </cell>
          <cell r="N40">
            <v>4.3415528999999999</v>
          </cell>
          <cell r="Q40">
            <v>31.387600500000001</v>
          </cell>
          <cell r="R40">
            <v>414.96191490000001</v>
          </cell>
          <cell r="T40" t="str">
            <v>CTERFYTD201603</v>
          </cell>
        </row>
        <row r="41">
          <cell r="A41" t="str">
            <v>CT</v>
          </cell>
          <cell r="B41" t="str">
            <v>Association</v>
          </cell>
          <cell r="C41" t="str">
            <v>YTD201603</v>
          </cell>
          <cell r="M41">
            <v>8258.6043955999994</v>
          </cell>
          <cell r="N41">
            <v>14.094075399999999</v>
          </cell>
          <cell r="Q41">
            <v>993.26709540000002</v>
          </cell>
          <cell r="R41">
            <v>42.568838200000002</v>
          </cell>
          <cell r="T41" t="str">
            <v>CTAssociationYTD201603</v>
          </cell>
        </row>
        <row r="42">
          <cell r="A42" t="str">
            <v>CT</v>
          </cell>
          <cell r="B42" t="str">
            <v>ERF</v>
          </cell>
          <cell r="C42" t="str">
            <v>YTD201603</v>
          </cell>
          <cell r="M42">
            <v>1497.4065934</v>
          </cell>
          <cell r="N42">
            <v>15.224651400000001</v>
          </cell>
          <cell r="Q42">
            <v>74.128163000000001</v>
          </cell>
          <cell r="R42">
            <v>616.14846850000004</v>
          </cell>
          <cell r="T42" t="str">
            <v>CTERFYTD201603</v>
          </cell>
        </row>
        <row r="43">
          <cell r="A43" t="str">
            <v>CT</v>
          </cell>
          <cell r="B43" t="str">
            <v>CRC</v>
          </cell>
          <cell r="C43" t="str">
            <v>YTD201603</v>
          </cell>
          <cell r="M43">
            <v>5866.2087911999997</v>
          </cell>
          <cell r="N43">
            <v>29.519523800000002</v>
          </cell>
          <cell r="Q43">
            <v>2.7274856000000001</v>
          </cell>
          <cell r="R43">
            <v>32468.941875</v>
          </cell>
          <cell r="T43" t="str">
            <v>CTCRCYTD201603</v>
          </cell>
        </row>
        <row r="44">
          <cell r="A44" t="str">
            <v>CT</v>
          </cell>
          <cell r="B44" t="str">
            <v>ERF</v>
          </cell>
          <cell r="C44" t="str">
            <v>YTD201603</v>
          </cell>
          <cell r="M44">
            <v>1497.4065934</v>
          </cell>
          <cell r="N44">
            <v>24.899360600000001</v>
          </cell>
          <cell r="Q44">
            <v>792.70386900000005</v>
          </cell>
          <cell r="R44">
            <v>94.232013499999994</v>
          </cell>
          <cell r="T44" t="str">
            <v>CTERFYTD201603</v>
          </cell>
        </row>
        <row r="45">
          <cell r="A45" t="str">
            <v>CT</v>
          </cell>
          <cell r="B45" t="str">
            <v>ERF</v>
          </cell>
          <cell r="C45" t="str">
            <v>YTD201603</v>
          </cell>
          <cell r="M45">
            <v>1497.4065934</v>
          </cell>
          <cell r="N45">
            <v>5.0229955999999998</v>
          </cell>
          <cell r="Q45">
            <v>18.031174799999999</v>
          </cell>
          <cell r="R45">
            <v>835.71851849999996</v>
          </cell>
          <cell r="T45" t="str">
            <v>CTERFYTD201603</v>
          </cell>
        </row>
        <row r="46">
          <cell r="A46" t="str">
            <v>CT</v>
          </cell>
          <cell r="B46" t="str">
            <v>ERF</v>
          </cell>
          <cell r="C46" t="str">
            <v>YTD201603</v>
          </cell>
          <cell r="M46">
            <v>1497.4065934</v>
          </cell>
          <cell r="N46">
            <v>13.2591754</v>
          </cell>
          <cell r="Q46">
            <v>166.28750070000001</v>
          </cell>
          <cell r="R46">
            <v>239.20935739999999</v>
          </cell>
          <cell r="T46" t="str">
            <v>CTERFYTD201603</v>
          </cell>
        </row>
        <row r="47">
          <cell r="A47" t="str">
            <v>CT</v>
          </cell>
          <cell r="B47" t="str">
            <v>Association</v>
          </cell>
          <cell r="C47" t="str">
            <v>YTD201603</v>
          </cell>
          <cell r="M47">
            <v>8258.6043955999994</v>
          </cell>
          <cell r="N47">
            <v>18.8307115</v>
          </cell>
          <cell r="Q47">
            <v>430.70231109999997</v>
          </cell>
          <cell r="R47">
            <v>131.16283100000001</v>
          </cell>
          <cell r="T47" t="str">
            <v>CTAssociationYTD201603</v>
          </cell>
        </row>
        <row r="48">
          <cell r="A48" t="str">
            <v>CT</v>
          </cell>
          <cell r="B48" t="str">
            <v>Association</v>
          </cell>
          <cell r="C48" t="str">
            <v>YTD201603</v>
          </cell>
          <cell r="M48">
            <v>8258.6043955999994</v>
          </cell>
          <cell r="N48">
            <v>7.8653595999999997</v>
          </cell>
          <cell r="Q48">
            <v>123.3864647</v>
          </cell>
          <cell r="R48">
            <v>191.2371737</v>
          </cell>
          <cell r="T48" t="str">
            <v>CTAssociationYTD201603</v>
          </cell>
        </row>
        <row r="49">
          <cell r="A49" t="str">
            <v>CT</v>
          </cell>
          <cell r="B49" t="str">
            <v>CRC</v>
          </cell>
          <cell r="C49" t="str">
            <v>YTD201603</v>
          </cell>
          <cell r="M49">
            <v>5866.2087911999997</v>
          </cell>
          <cell r="N49">
            <v>2.9356773999999999</v>
          </cell>
          <cell r="Q49">
            <v>3.409357</v>
          </cell>
          <cell r="R49">
            <v>2583.1945000000001</v>
          </cell>
          <cell r="T49" t="str">
            <v>CTCRCYTD201603</v>
          </cell>
        </row>
        <row r="50">
          <cell r="A50" t="str">
            <v>CT</v>
          </cell>
          <cell r="B50" t="str">
            <v>CRC</v>
          </cell>
          <cell r="C50" t="str">
            <v>YTD201603</v>
          </cell>
          <cell r="M50">
            <v>5866.2087911999997</v>
          </cell>
          <cell r="N50">
            <v>10.5012332</v>
          </cell>
          <cell r="Q50">
            <v>23.524563300000001</v>
          </cell>
          <cell r="R50">
            <v>1339.1831884000001</v>
          </cell>
          <cell r="T50" t="str">
            <v>CTCRCYTD201603</v>
          </cell>
        </row>
        <row r="51">
          <cell r="A51" t="str">
            <v>CT</v>
          </cell>
          <cell r="B51" t="str">
            <v>Association</v>
          </cell>
          <cell r="C51" t="str">
            <v>YTD201603</v>
          </cell>
          <cell r="M51">
            <v>8258.6043955999994</v>
          </cell>
          <cell r="N51">
            <v>2.3613683000000001</v>
          </cell>
          <cell r="Q51">
            <v>2.7849742000000002</v>
          </cell>
          <cell r="R51">
            <v>2543.6878261000002</v>
          </cell>
          <cell r="T51" t="str">
            <v>CTAssociationYTD201603</v>
          </cell>
        </row>
        <row r="52">
          <cell r="A52" t="str">
            <v>CT</v>
          </cell>
          <cell r="B52" t="str">
            <v>Association</v>
          </cell>
          <cell r="C52" t="str">
            <v>YTD201603</v>
          </cell>
          <cell r="M52">
            <v>8258.6043955999994</v>
          </cell>
          <cell r="N52">
            <v>1.6791484999999999</v>
          </cell>
          <cell r="Q52">
            <v>28.334085099999999</v>
          </cell>
          <cell r="R52">
            <v>177.78747859999999</v>
          </cell>
          <cell r="T52" t="str">
            <v>CTAssociationYTD201603</v>
          </cell>
        </row>
        <row r="53">
          <cell r="A53" t="str">
            <v>CT</v>
          </cell>
          <cell r="B53" t="str">
            <v>CRC</v>
          </cell>
          <cell r="C53" t="str">
            <v>YTD201603</v>
          </cell>
          <cell r="M53">
            <v>5866.2087911999997</v>
          </cell>
          <cell r="N53">
            <v>1.0362967999999999</v>
          </cell>
          <cell r="Q53">
            <v>90.347960499999999</v>
          </cell>
          <cell r="R53">
            <v>34.410188699999999</v>
          </cell>
          <cell r="T53" t="str">
            <v>CTCRCYTD201603</v>
          </cell>
        </row>
        <row r="54">
          <cell r="A54" t="str">
            <v>CT</v>
          </cell>
          <cell r="B54" t="str">
            <v>Small Group</v>
          </cell>
          <cell r="C54" t="str">
            <v>YTD201603</v>
          </cell>
          <cell r="M54">
            <v>5914.6813186999998</v>
          </cell>
          <cell r="N54">
            <v>37.696246199999997</v>
          </cell>
          <cell r="Q54">
            <v>4.2267704000000004</v>
          </cell>
          <cell r="R54">
            <v>26755.353999999999</v>
          </cell>
          <cell r="T54" t="str">
            <v>CTSmall GroupYTD201603</v>
          </cell>
        </row>
        <row r="55">
          <cell r="A55" t="str">
            <v>CT</v>
          </cell>
          <cell r="B55" t="str">
            <v>Small Group</v>
          </cell>
          <cell r="C55" t="str">
            <v>YTD201603</v>
          </cell>
          <cell r="M55">
            <v>5914.6813186999998</v>
          </cell>
          <cell r="N55">
            <v>8.5645261999999995</v>
          </cell>
          <cell r="Q55">
            <v>3.2123455000000001</v>
          </cell>
          <cell r="R55">
            <v>7998.3857895000001</v>
          </cell>
          <cell r="T55" t="str">
            <v>CTSmall GroupYTD201603</v>
          </cell>
        </row>
        <row r="56">
          <cell r="A56" t="str">
            <v>CT</v>
          </cell>
          <cell r="B56" t="str">
            <v>Small Group</v>
          </cell>
          <cell r="C56" t="str">
            <v>YTD201603</v>
          </cell>
          <cell r="M56">
            <v>5914.6813186999998</v>
          </cell>
          <cell r="N56">
            <v>1.1208792000000001</v>
          </cell>
          <cell r="Q56">
            <v>0.67628330000000003</v>
          </cell>
          <cell r="R56">
            <v>4972.2325000000001</v>
          </cell>
          <cell r="T56" t="str">
            <v>CTSmall GroupYTD201603</v>
          </cell>
        </row>
        <row r="57">
          <cell r="A57" t="str">
            <v>CT</v>
          </cell>
          <cell r="B57" t="str">
            <v>CRC</v>
          </cell>
          <cell r="C57" t="str">
            <v>YTD201603</v>
          </cell>
          <cell r="M57">
            <v>5866.2087911999997</v>
          </cell>
          <cell r="N57">
            <v>2.6927970999999999</v>
          </cell>
          <cell r="Q57">
            <v>10.228071</v>
          </cell>
          <cell r="R57">
            <v>789.82550000000003</v>
          </cell>
          <cell r="T57" t="str">
            <v>CTCRCYTD201603</v>
          </cell>
        </row>
        <row r="58">
          <cell r="A58" t="str">
            <v>CT</v>
          </cell>
          <cell r="B58" t="str">
            <v>CRC</v>
          </cell>
          <cell r="C58" t="str">
            <v>YTD201603</v>
          </cell>
          <cell r="M58">
            <v>5866.2087911999997</v>
          </cell>
          <cell r="N58">
            <v>10.3342372</v>
          </cell>
          <cell r="Q58">
            <v>976.43984450000005</v>
          </cell>
          <cell r="R58">
            <v>31.750764700000001</v>
          </cell>
          <cell r="T58" t="str">
            <v>CTCRCYTD201603</v>
          </cell>
        </row>
        <row r="59">
          <cell r="A59" t="str">
            <v>CT</v>
          </cell>
          <cell r="B59" t="str">
            <v>CRC</v>
          </cell>
          <cell r="C59" t="str">
            <v>YTD201603</v>
          </cell>
          <cell r="M59">
            <v>5866.2087911999997</v>
          </cell>
          <cell r="N59">
            <v>7.8191040000000003</v>
          </cell>
          <cell r="Q59">
            <v>93.416381799999996</v>
          </cell>
          <cell r="R59">
            <v>251.1049088</v>
          </cell>
          <cell r="T59" t="str">
            <v>CTCRCYTD201603</v>
          </cell>
        </row>
        <row r="60">
          <cell r="A60" t="str">
            <v>CT</v>
          </cell>
          <cell r="B60" t="str">
            <v>Association</v>
          </cell>
          <cell r="C60" t="str">
            <v>YTD201603</v>
          </cell>
          <cell r="M60">
            <v>8258.6043955999994</v>
          </cell>
          <cell r="N60">
            <v>13.868235800000001</v>
          </cell>
          <cell r="Q60">
            <v>221.10273269999999</v>
          </cell>
          <cell r="R60">
            <v>188.16912379999999</v>
          </cell>
          <cell r="T60" t="str">
            <v>CTAssociationYTD201603</v>
          </cell>
        </row>
        <row r="61">
          <cell r="A61" t="str">
            <v>CT</v>
          </cell>
          <cell r="B61" t="str">
            <v>CRC</v>
          </cell>
          <cell r="C61" t="str">
            <v>YTD201603</v>
          </cell>
          <cell r="M61">
            <v>5866.2087911999997</v>
          </cell>
          <cell r="N61">
            <v>2.1135120999999999</v>
          </cell>
          <cell r="Q61">
            <v>3.2388891000000002</v>
          </cell>
          <cell r="R61">
            <v>1957.6268421</v>
          </cell>
          <cell r="T61" t="str">
            <v>CTCRCYTD201603</v>
          </cell>
        </row>
        <row r="62">
          <cell r="A62" t="str">
            <v>CT</v>
          </cell>
          <cell r="B62" t="str">
            <v>Small Group</v>
          </cell>
          <cell r="C62" t="str">
            <v>YTD201603</v>
          </cell>
          <cell r="M62">
            <v>5914.6813186999998</v>
          </cell>
          <cell r="N62">
            <v>9.5357564000000004</v>
          </cell>
          <cell r="Q62">
            <v>25.867834899999998</v>
          </cell>
          <cell r="R62">
            <v>1105.9011765</v>
          </cell>
          <cell r="T62" t="str">
            <v>CTSmall GroupYTD201603</v>
          </cell>
        </row>
        <row r="63">
          <cell r="A63" t="str">
            <v>CT</v>
          </cell>
          <cell r="B63" t="str">
            <v>Benevera</v>
          </cell>
          <cell r="C63" t="str">
            <v>YTD201603</v>
          </cell>
          <cell r="M63">
            <v>14.4725275</v>
          </cell>
          <cell r="N63">
            <v>85.420002499999995</v>
          </cell>
          <cell r="Q63">
            <v>69.096431300000006</v>
          </cell>
          <cell r="R63">
            <v>3708.73</v>
          </cell>
          <cell r="T63" t="str">
            <v>CTBeneveraYTD201603</v>
          </cell>
        </row>
        <row r="64">
          <cell r="A64" t="str">
            <v>CT</v>
          </cell>
          <cell r="B64" t="str">
            <v>Small Group</v>
          </cell>
          <cell r="C64" t="str">
            <v>YTD201603</v>
          </cell>
          <cell r="M64">
            <v>5914.6813186999998</v>
          </cell>
          <cell r="N64">
            <v>2.4326911999999998</v>
          </cell>
          <cell r="Q64">
            <v>3.0432747</v>
          </cell>
          <cell r="R64">
            <v>2398.0988889</v>
          </cell>
          <cell r="T64" t="str">
            <v>CTSmall GroupYTD201603</v>
          </cell>
        </row>
        <row r="65">
          <cell r="A65" t="str">
            <v>CT</v>
          </cell>
          <cell r="B65" t="str">
            <v>Benevera</v>
          </cell>
          <cell r="C65" t="str">
            <v>YTD201603</v>
          </cell>
          <cell r="M65">
            <v>14.4725275</v>
          </cell>
          <cell r="N65">
            <v>3.4175095</v>
          </cell>
          <cell r="Q65">
            <v>69.096431300000006</v>
          </cell>
          <cell r="R65">
            <v>148.38</v>
          </cell>
          <cell r="T65" t="str">
            <v>CTBeneveraYTD201603</v>
          </cell>
        </row>
        <row r="66">
          <cell r="A66" t="str">
            <v>CT</v>
          </cell>
          <cell r="B66" t="str">
            <v>CRC</v>
          </cell>
          <cell r="C66" t="str">
            <v>YTD201603</v>
          </cell>
          <cell r="M66">
            <v>5866.2087911999997</v>
          </cell>
          <cell r="N66">
            <v>24.249417000000001</v>
          </cell>
          <cell r="Q66">
            <v>105.8605348</v>
          </cell>
          <cell r="R66">
            <v>687.20842189999996</v>
          </cell>
          <cell r="T66" t="str">
            <v>CTCRCYTD201603</v>
          </cell>
        </row>
        <row r="67">
          <cell r="A67" t="str">
            <v>CT</v>
          </cell>
          <cell r="B67" t="str">
            <v>Benevera</v>
          </cell>
          <cell r="C67" t="str">
            <v>YTD201603</v>
          </cell>
          <cell r="M67">
            <v>14.4725275</v>
          </cell>
          <cell r="N67">
            <v>47.534889900000003</v>
          </cell>
          <cell r="Q67">
            <v>207.2892938</v>
          </cell>
          <cell r="R67">
            <v>687.95</v>
          </cell>
          <cell r="T67" t="str">
            <v>CTBeneveraYTD201603</v>
          </cell>
        </row>
        <row r="68">
          <cell r="A68" t="str">
            <v>CT</v>
          </cell>
          <cell r="B68" t="str">
            <v>CRC</v>
          </cell>
          <cell r="C68" t="str">
            <v>YTD201603</v>
          </cell>
          <cell r="M68">
            <v>5866.2087911999997</v>
          </cell>
          <cell r="N68">
            <v>35.6315849</v>
          </cell>
          <cell r="Q68">
            <v>352.69798150000003</v>
          </cell>
          <cell r="R68">
            <v>303.07730789999999</v>
          </cell>
          <cell r="T68" t="str">
            <v>CTCRCYTD201603</v>
          </cell>
        </row>
        <row r="69">
          <cell r="A69" t="str">
            <v>CT</v>
          </cell>
          <cell r="B69" t="str">
            <v>Benevera</v>
          </cell>
          <cell r="C69" t="str">
            <v>YTD201603</v>
          </cell>
          <cell r="M69">
            <v>14.4725275</v>
          </cell>
          <cell r="N69">
            <v>86.714178700000005</v>
          </cell>
          <cell r="Q69">
            <v>345.48215640000001</v>
          </cell>
          <cell r="R69">
            <v>752.98400000000004</v>
          </cell>
          <cell r="T69" t="str">
            <v>CTBeneveraYTD201603</v>
          </cell>
        </row>
        <row r="70">
          <cell r="A70" t="str">
            <v>CT</v>
          </cell>
          <cell r="B70" t="str">
            <v>CRC</v>
          </cell>
          <cell r="C70" t="str">
            <v>YTD201603</v>
          </cell>
          <cell r="M70">
            <v>5866.2087911999997</v>
          </cell>
          <cell r="N70">
            <v>15.951762</v>
          </cell>
          <cell r="Q70">
            <v>113.3611202</v>
          </cell>
          <cell r="R70">
            <v>422.14902260000002</v>
          </cell>
          <cell r="T70" t="str">
            <v>CTCRCYTD201603</v>
          </cell>
        </row>
        <row r="71">
          <cell r="A71" t="str">
            <v>CT</v>
          </cell>
          <cell r="B71" t="str">
            <v>Benevera</v>
          </cell>
          <cell r="C71" t="str">
            <v>YTD201603</v>
          </cell>
          <cell r="M71">
            <v>14.4725275</v>
          </cell>
          <cell r="N71">
            <v>2.1371525999999998</v>
          </cell>
          <cell r="Q71">
            <v>69.096431300000006</v>
          </cell>
          <cell r="R71">
            <v>92.79</v>
          </cell>
          <cell r="T71" t="str">
            <v>CTBeneveraYTD201603</v>
          </cell>
        </row>
        <row r="72">
          <cell r="A72" t="str">
            <v>CT</v>
          </cell>
          <cell r="B72" t="str">
            <v>Association</v>
          </cell>
          <cell r="C72" t="str">
            <v>YTD201603</v>
          </cell>
          <cell r="M72">
            <v>8258.6043955999994</v>
          </cell>
          <cell r="N72">
            <v>7.1571350000000002</v>
          </cell>
          <cell r="Q72">
            <v>110.793538</v>
          </cell>
          <cell r="R72">
            <v>193.79654640000001</v>
          </cell>
          <cell r="T72" t="str">
            <v>CTAssociationYTD201603</v>
          </cell>
        </row>
        <row r="73">
          <cell r="A73" t="str">
            <v>CT</v>
          </cell>
          <cell r="B73" t="str">
            <v>Benevera</v>
          </cell>
          <cell r="C73" t="str">
            <v>YTD201603</v>
          </cell>
          <cell r="M73">
            <v>14.4725275</v>
          </cell>
          <cell r="N73">
            <v>75.501209799999998</v>
          </cell>
          <cell r="Q73">
            <v>4491.2680333999997</v>
          </cell>
          <cell r="R73">
            <v>50.432000000000002</v>
          </cell>
          <cell r="T73" t="str">
            <v>CTBeneveraYTD201603</v>
          </cell>
        </row>
        <row r="74">
          <cell r="A74" t="str">
            <v>CT</v>
          </cell>
          <cell r="B74" t="str">
            <v>ERF</v>
          </cell>
          <cell r="C74" t="str">
            <v>YTD201603</v>
          </cell>
          <cell r="M74">
            <v>1497.4065934</v>
          </cell>
          <cell r="N74">
            <v>1.0073639000000001</v>
          </cell>
          <cell r="Q74">
            <v>65.446486199999995</v>
          </cell>
          <cell r="R74">
            <v>46.1765306</v>
          </cell>
          <cell r="T74" t="str">
            <v>CTERFYTD201603</v>
          </cell>
        </row>
        <row r="75">
          <cell r="A75" t="str">
            <v>CT</v>
          </cell>
          <cell r="B75" t="str">
            <v>Benevera</v>
          </cell>
          <cell r="C75" t="str">
            <v>YTD201603</v>
          </cell>
          <cell r="M75">
            <v>14.4725275</v>
          </cell>
          <cell r="N75">
            <v>23.3592002</v>
          </cell>
          <cell r="Q75">
            <v>345.48215640000001</v>
          </cell>
          <cell r="R75">
            <v>202.84</v>
          </cell>
          <cell r="T75" t="str">
            <v>CTBeneveraYTD201603</v>
          </cell>
        </row>
        <row r="76">
          <cell r="A76" t="str">
            <v>CT</v>
          </cell>
          <cell r="B76" t="str">
            <v>ERF</v>
          </cell>
          <cell r="C76" t="str">
            <v>YTD201603</v>
          </cell>
          <cell r="M76">
            <v>1497.4065934</v>
          </cell>
          <cell r="N76">
            <v>0.26744459999999998</v>
          </cell>
          <cell r="Q76">
            <v>2.0034638999999999</v>
          </cell>
          <cell r="R76">
            <v>400.47333329999998</v>
          </cell>
          <cell r="T76" t="str">
            <v>CTERFYTD201603</v>
          </cell>
        </row>
        <row r="77">
          <cell r="A77" t="str">
            <v>CT</v>
          </cell>
          <cell r="B77" t="str">
            <v>Benevera</v>
          </cell>
          <cell r="C77" t="str">
            <v>YTD201603</v>
          </cell>
          <cell r="M77">
            <v>14.4725275</v>
          </cell>
          <cell r="N77">
            <v>5.2789674</v>
          </cell>
          <cell r="Q77">
            <v>69.096431300000006</v>
          </cell>
          <cell r="R77">
            <v>229.2</v>
          </cell>
          <cell r="T77" t="str">
            <v>CTBeneveraYTD201603</v>
          </cell>
        </row>
        <row r="78">
          <cell r="A78" t="str">
            <v>CT</v>
          </cell>
          <cell r="B78" t="str">
            <v>ERF</v>
          </cell>
          <cell r="C78" t="str">
            <v>YTD201603</v>
          </cell>
          <cell r="M78">
            <v>1497.4065934</v>
          </cell>
          <cell r="N78">
            <v>17.248165400000001</v>
          </cell>
          <cell r="Q78">
            <v>1251.4970939</v>
          </cell>
          <cell r="R78">
            <v>41.346077899999997</v>
          </cell>
          <cell r="T78" t="str">
            <v>CTERFYTD201603</v>
          </cell>
        </row>
        <row r="79">
          <cell r="A79" t="str">
            <v>CT</v>
          </cell>
          <cell r="B79" t="str">
            <v>Benevera</v>
          </cell>
          <cell r="C79" t="str">
            <v>YTD201603</v>
          </cell>
          <cell r="M79">
            <v>14.4725275</v>
          </cell>
          <cell r="N79">
            <v>35.165937700000001</v>
          </cell>
          <cell r="Q79">
            <v>690.96431280000002</v>
          </cell>
          <cell r="R79">
            <v>152.68199999999999</v>
          </cell>
          <cell r="T79" t="str">
            <v>CTBeneveraYTD201603</v>
          </cell>
        </row>
        <row r="80">
          <cell r="A80" t="str">
            <v>CT</v>
          </cell>
          <cell r="B80" t="str">
            <v>Association</v>
          </cell>
          <cell r="C80" t="str">
            <v>YTD201603</v>
          </cell>
          <cell r="M80">
            <v>8258.6043955999994</v>
          </cell>
          <cell r="N80">
            <v>20.158256600000001</v>
          </cell>
          <cell r="Q80">
            <v>113.0941689</v>
          </cell>
          <cell r="R80">
            <v>534.72933620000003</v>
          </cell>
          <cell r="T80" t="str">
            <v>CTAssociationYTD201603</v>
          </cell>
        </row>
        <row r="81">
          <cell r="A81" t="str">
            <v>CT</v>
          </cell>
          <cell r="B81" t="str">
            <v>ERF</v>
          </cell>
          <cell r="C81" t="str">
            <v>YTD201603</v>
          </cell>
          <cell r="M81">
            <v>1497.4065934</v>
          </cell>
          <cell r="N81">
            <v>81.154450999999995</v>
          </cell>
          <cell r="Q81">
            <v>10.6851406</v>
          </cell>
          <cell r="R81">
            <v>22785.226875</v>
          </cell>
          <cell r="T81" t="str">
            <v>CTERFYTD201603</v>
          </cell>
        </row>
        <row r="82">
          <cell r="A82" t="str">
            <v>CT</v>
          </cell>
          <cell r="B82" t="str">
            <v>ERF</v>
          </cell>
          <cell r="C82" t="str">
            <v>YTD201603</v>
          </cell>
          <cell r="M82">
            <v>1497.4065934</v>
          </cell>
          <cell r="N82">
            <v>12.3973899</v>
          </cell>
          <cell r="Q82">
            <v>602.37480189999997</v>
          </cell>
          <cell r="R82">
            <v>61.742572099999997</v>
          </cell>
          <cell r="T82" t="str">
            <v>CTERFYTD201603</v>
          </cell>
        </row>
        <row r="83">
          <cell r="A83" t="str">
            <v>CT</v>
          </cell>
          <cell r="B83" t="str">
            <v>ERF</v>
          </cell>
          <cell r="C83" t="str">
            <v>YTD201603</v>
          </cell>
          <cell r="M83">
            <v>1497.4065934</v>
          </cell>
          <cell r="N83">
            <v>13.874761899999999</v>
          </cell>
          <cell r="Q83">
            <v>30.719779299999999</v>
          </cell>
          <cell r="R83">
            <v>1354.9669564999999</v>
          </cell>
          <cell r="T83" t="str">
            <v>CTERFYTD201603</v>
          </cell>
        </row>
        <row r="84">
          <cell r="A84" t="str">
            <v>CT</v>
          </cell>
          <cell r="B84" t="str">
            <v>ERF</v>
          </cell>
          <cell r="C84" t="str">
            <v>YTD201603</v>
          </cell>
          <cell r="M84">
            <v>1497.4065934</v>
          </cell>
          <cell r="N84">
            <v>2.0330995000000001</v>
          </cell>
          <cell r="Q84">
            <v>53.425702999999999</v>
          </cell>
          <cell r="R84">
            <v>114.164125</v>
          </cell>
          <cell r="T84" t="str">
            <v>CTERFYTD201603</v>
          </cell>
        </row>
        <row r="85">
          <cell r="A85" t="str">
            <v>CT</v>
          </cell>
          <cell r="B85" t="str">
            <v>ERF</v>
          </cell>
          <cell r="C85" t="str">
            <v>YTD201603</v>
          </cell>
          <cell r="M85">
            <v>1497.4065934</v>
          </cell>
          <cell r="N85">
            <v>18.160019800000001</v>
          </cell>
          <cell r="Q85">
            <v>72.124699100000001</v>
          </cell>
          <cell r="R85">
            <v>755.35925929999996</v>
          </cell>
          <cell r="T85" t="str">
            <v>CTERFYTD201603</v>
          </cell>
        </row>
        <row r="86">
          <cell r="A86" t="str">
            <v>CT</v>
          </cell>
          <cell r="B86" t="str">
            <v>ERF</v>
          </cell>
          <cell r="C86" t="str">
            <v>YTD201603</v>
          </cell>
          <cell r="M86">
            <v>1497.4065934</v>
          </cell>
          <cell r="N86">
            <v>19.2845306</v>
          </cell>
          <cell r="Q86">
            <v>151.59543239999999</v>
          </cell>
          <cell r="R86">
            <v>381.63149779999998</v>
          </cell>
          <cell r="T86" t="str">
            <v>CTERFYTD201603</v>
          </cell>
        </row>
        <row r="87">
          <cell r="A87" t="str">
            <v>CT</v>
          </cell>
          <cell r="B87" t="str">
            <v>ERF</v>
          </cell>
          <cell r="C87" t="str">
            <v>YTD201603</v>
          </cell>
          <cell r="M87">
            <v>1497.4065934</v>
          </cell>
          <cell r="N87">
            <v>46.077173500000001</v>
          </cell>
          <cell r="Q87">
            <v>424.73433920000002</v>
          </cell>
          <cell r="R87">
            <v>325.45407230000001</v>
          </cell>
          <cell r="T87" t="str">
            <v>CTERFYTD201603</v>
          </cell>
        </row>
        <row r="88">
          <cell r="A88" t="str">
            <v>CT</v>
          </cell>
          <cell r="B88" t="str">
            <v>ERF</v>
          </cell>
          <cell r="C88" t="str">
            <v>YTD201603</v>
          </cell>
          <cell r="M88">
            <v>1497.4065934</v>
          </cell>
          <cell r="N88">
            <v>25.632189799999999</v>
          </cell>
          <cell r="Q88">
            <v>49.4187753</v>
          </cell>
          <cell r="R88">
            <v>1556.0193243000001</v>
          </cell>
          <cell r="T88" t="str">
            <v>CTERFYTD201603</v>
          </cell>
        </row>
        <row r="89">
          <cell r="A89" t="str">
            <v>CT</v>
          </cell>
          <cell r="B89" t="str">
            <v>ERF</v>
          </cell>
          <cell r="C89" t="str">
            <v>YTD201603</v>
          </cell>
          <cell r="M89">
            <v>1497.4065934</v>
          </cell>
          <cell r="N89">
            <v>6.4983529999999998</v>
          </cell>
          <cell r="Q89">
            <v>77.467269400000006</v>
          </cell>
          <cell r="R89">
            <v>251.65543099999999</v>
          </cell>
          <cell r="T89" t="str">
            <v>CTERFYTD201603</v>
          </cell>
        </row>
        <row r="90">
          <cell r="A90" t="str">
            <v>CT</v>
          </cell>
          <cell r="B90" t="str">
            <v>CRC</v>
          </cell>
          <cell r="C90" t="str">
            <v>YTD201603</v>
          </cell>
          <cell r="M90">
            <v>5866.2087911999997</v>
          </cell>
          <cell r="N90">
            <v>7.0495688999999997</v>
          </cell>
          <cell r="Q90">
            <v>260.98627829999998</v>
          </cell>
          <cell r="R90">
            <v>81.033788400000006</v>
          </cell>
          <cell r="T90" t="str">
            <v>CTCRCYTD201603</v>
          </cell>
        </row>
        <row r="91">
          <cell r="A91" t="str">
            <v>CT</v>
          </cell>
          <cell r="B91" t="str">
            <v>ERF</v>
          </cell>
          <cell r="C91" t="str">
            <v>YTD201603</v>
          </cell>
          <cell r="M91">
            <v>1497.4065934</v>
          </cell>
          <cell r="N91">
            <v>18.752101199999998</v>
          </cell>
          <cell r="Q91">
            <v>110.8583338</v>
          </cell>
          <cell r="R91">
            <v>507.46120480000002</v>
          </cell>
          <cell r="T91" t="str">
            <v>CTERFYTD201603</v>
          </cell>
        </row>
        <row r="92">
          <cell r="A92" t="str">
            <v>CT</v>
          </cell>
          <cell r="B92" t="str">
            <v>ERF</v>
          </cell>
          <cell r="C92" t="str">
            <v>YTD201603</v>
          </cell>
          <cell r="M92">
            <v>1497.4065934</v>
          </cell>
          <cell r="N92">
            <v>72.231982400000007</v>
          </cell>
          <cell r="Q92">
            <v>6.6782129000000001</v>
          </cell>
          <cell r="R92">
            <v>32448.194</v>
          </cell>
          <cell r="T92" t="str">
            <v>CTERFYTD201603</v>
          </cell>
        </row>
        <row r="93">
          <cell r="A93" t="str">
            <v>CT</v>
          </cell>
          <cell r="B93" t="str">
            <v>ERF</v>
          </cell>
          <cell r="C93" t="str">
            <v>YTD201603</v>
          </cell>
          <cell r="M93">
            <v>1497.4065934</v>
          </cell>
          <cell r="N93">
            <v>15.685125299999999</v>
          </cell>
          <cell r="Q93">
            <v>114.1974403</v>
          </cell>
          <cell r="R93">
            <v>412.05280699999997</v>
          </cell>
          <cell r="T93" t="str">
            <v>CTERFYTD201603</v>
          </cell>
        </row>
        <row r="94">
          <cell r="A94" t="str">
            <v>CT</v>
          </cell>
          <cell r="B94" t="str">
            <v>Association</v>
          </cell>
          <cell r="C94" t="str">
            <v>YTD201603</v>
          </cell>
          <cell r="M94">
            <v>8258.6043955999994</v>
          </cell>
          <cell r="N94">
            <v>4.812621</v>
          </cell>
          <cell r="Q94">
            <v>10.897724999999999</v>
          </cell>
          <cell r="R94">
            <v>1324.8511111</v>
          </cell>
          <cell r="T94" t="str">
            <v>CTAssociationYTD201603</v>
          </cell>
        </row>
        <row r="95">
          <cell r="A95" t="str">
            <v>CT</v>
          </cell>
          <cell r="B95" t="str">
            <v>ERF</v>
          </cell>
          <cell r="C95" t="str">
            <v>YTD201603</v>
          </cell>
          <cell r="M95">
            <v>1497.4065934</v>
          </cell>
          <cell r="N95">
            <v>59.532910899999997</v>
          </cell>
          <cell r="Q95">
            <v>5.3425703000000002</v>
          </cell>
          <cell r="R95">
            <v>33429.364999999998</v>
          </cell>
          <cell r="T95" t="str">
            <v>CTERFYTD201603</v>
          </cell>
        </row>
        <row r="96">
          <cell r="A96" t="str">
            <v>CT</v>
          </cell>
          <cell r="B96" t="str">
            <v>Association</v>
          </cell>
          <cell r="C96" t="str">
            <v>YTD201603</v>
          </cell>
          <cell r="M96">
            <v>8258.6043955999994</v>
          </cell>
          <cell r="N96">
            <v>2.8520572999999998</v>
          </cell>
          <cell r="Q96">
            <v>12.4718409</v>
          </cell>
          <cell r="R96">
            <v>686.0392233</v>
          </cell>
          <cell r="T96" t="str">
            <v>CTAssociationYTD201603</v>
          </cell>
        </row>
        <row r="97">
          <cell r="A97" t="str">
            <v>CT</v>
          </cell>
          <cell r="B97" t="str">
            <v>Association</v>
          </cell>
          <cell r="C97" t="str">
            <v>YTD201603</v>
          </cell>
          <cell r="M97">
            <v>8258.6043955999994</v>
          </cell>
          <cell r="N97">
            <v>25.673121800000001</v>
          </cell>
          <cell r="Q97">
            <v>2.0584592000000002</v>
          </cell>
          <cell r="R97">
            <v>37416.027647100003</v>
          </cell>
          <cell r="T97" t="str">
            <v>CTAssociationYTD201603</v>
          </cell>
        </row>
        <row r="98">
          <cell r="A98" t="str">
            <v>CT</v>
          </cell>
          <cell r="B98" t="str">
            <v>Association</v>
          </cell>
          <cell r="C98" t="str">
            <v>YTD201603</v>
          </cell>
          <cell r="M98">
            <v>8258.6043955999994</v>
          </cell>
          <cell r="N98">
            <v>1.3520270999999999</v>
          </cell>
          <cell r="Q98">
            <v>104.86033209999999</v>
          </cell>
          <cell r="R98">
            <v>38.680796800000003</v>
          </cell>
          <cell r="T98" t="str">
            <v>CTAssociationYTD201603</v>
          </cell>
        </row>
        <row r="99">
          <cell r="A99" t="str">
            <v>CT</v>
          </cell>
          <cell r="B99" t="str">
            <v>ERF</v>
          </cell>
          <cell r="C99" t="str">
            <v>YTD201603</v>
          </cell>
          <cell r="M99">
            <v>1497.4065934</v>
          </cell>
          <cell r="N99">
            <v>1.0986506</v>
          </cell>
          <cell r="Q99">
            <v>36.062349599999997</v>
          </cell>
          <cell r="R99">
            <v>91.395925899999995</v>
          </cell>
          <cell r="T99" t="str">
            <v>CTERFYTD201603</v>
          </cell>
        </row>
        <row r="100">
          <cell r="A100" t="str">
            <v>CT</v>
          </cell>
          <cell r="B100" t="str">
            <v>CRC</v>
          </cell>
          <cell r="C100" t="str">
            <v>YTD201603</v>
          </cell>
          <cell r="M100">
            <v>5866.2087911999997</v>
          </cell>
          <cell r="N100">
            <v>41.071483299999997</v>
          </cell>
          <cell r="Q100">
            <v>4.2616962000000003</v>
          </cell>
          <cell r="R100">
            <v>28912.067599999998</v>
          </cell>
          <cell r="T100" t="str">
            <v>CTCRCYTD201603</v>
          </cell>
        </row>
        <row r="101">
          <cell r="A101" t="str">
            <v>CT</v>
          </cell>
          <cell r="B101" t="str">
            <v>Association</v>
          </cell>
          <cell r="C101" t="str">
            <v>YTD201603</v>
          </cell>
          <cell r="M101">
            <v>8258.6043955999994</v>
          </cell>
          <cell r="N101">
            <v>3.5843082000000002</v>
          </cell>
          <cell r="Q101">
            <v>66.839380300000002</v>
          </cell>
          <cell r="R101">
            <v>160.87708330000001</v>
          </cell>
          <cell r="T101" t="str">
            <v>CTAssociationYTD201603</v>
          </cell>
        </row>
        <row r="102">
          <cell r="A102" t="str">
            <v>CT</v>
          </cell>
          <cell r="B102" t="str">
            <v>CRC</v>
          </cell>
          <cell r="C102" t="str">
            <v>YTD201603</v>
          </cell>
          <cell r="M102">
            <v>5866.2087911999997</v>
          </cell>
          <cell r="N102">
            <v>6.6003299000000002</v>
          </cell>
          <cell r="Q102">
            <v>31.707020100000001</v>
          </cell>
          <cell r="R102">
            <v>624.49860220000005</v>
          </cell>
          <cell r="T102" t="str">
            <v>CTCRCYTD201603</v>
          </cell>
        </row>
        <row r="103">
          <cell r="A103" t="str">
            <v>CT</v>
          </cell>
          <cell r="B103" t="str">
            <v>CRC</v>
          </cell>
          <cell r="C103" t="str">
            <v>YTD201603</v>
          </cell>
          <cell r="M103">
            <v>5866.2087911999997</v>
          </cell>
          <cell r="N103">
            <v>7.0669538000000003</v>
          </cell>
          <cell r="Q103">
            <v>100.7464993</v>
          </cell>
          <cell r="R103">
            <v>210.43769879999999</v>
          </cell>
          <cell r="T103" t="str">
            <v>CTCRCYTD201603</v>
          </cell>
        </row>
        <row r="104">
          <cell r="A104" t="str">
            <v>CT</v>
          </cell>
          <cell r="B104" t="str">
            <v>Association</v>
          </cell>
          <cell r="C104" t="str">
            <v>YTD201603</v>
          </cell>
          <cell r="M104">
            <v>8258.6043955999994</v>
          </cell>
          <cell r="N104">
            <v>8.9188068000000005</v>
          </cell>
          <cell r="Q104">
            <v>489.67111219999998</v>
          </cell>
          <cell r="R104">
            <v>54.641614699999998</v>
          </cell>
          <cell r="T104" t="str">
            <v>CTAssociationYTD201603</v>
          </cell>
        </row>
        <row r="105">
          <cell r="A105" t="str">
            <v>CT</v>
          </cell>
          <cell r="B105" t="str">
            <v>CRC</v>
          </cell>
          <cell r="C105" t="str">
            <v>YTD201603</v>
          </cell>
          <cell r="M105">
            <v>5866.2087911999997</v>
          </cell>
          <cell r="N105">
            <v>0.50253919999999996</v>
          </cell>
          <cell r="Q105">
            <v>0.34093570000000001</v>
          </cell>
          <cell r="R105">
            <v>4422</v>
          </cell>
          <cell r="T105" t="str">
            <v>CTCRCYTD201603</v>
          </cell>
        </row>
        <row r="106">
          <cell r="A106" t="str">
            <v>CT</v>
          </cell>
          <cell r="B106" t="str">
            <v>Association</v>
          </cell>
          <cell r="C106" t="str">
            <v>YTD201603</v>
          </cell>
          <cell r="M106">
            <v>8258.6043955999994</v>
          </cell>
          <cell r="N106">
            <v>22.249881999999999</v>
          </cell>
          <cell r="Q106">
            <v>3.1482317000000002</v>
          </cell>
          <cell r="R106">
            <v>21202.266153799999</v>
          </cell>
          <cell r="T106" t="str">
            <v>CTAssociationYTD201603</v>
          </cell>
        </row>
        <row r="107">
          <cell r="A107" t="str">
            <v>CT</v>
          </cell>
          <cell r="B107" t="str">
            <v>CRC</v>
          </cell>
          <cell r="C107" t="str">
            <v>YTD201603</v>
          </cell>
          <cell r="M107">
            <v>5866.2087911999997</v>
          </cell>
          <cell r="N107">
            <v>18.905760799999999</v>
          </cell>
          <cell r="Q107">
            <v>157.68276119999999</v>
          </cell>
          <cell r="R107">
            <v>359.69234590000002</v>
          </cell>
          <cell r="T107" t="str">
            <v>CTCRCYTD201603</v>
          </cell>
        </row>
        <row r="108">
          <cell r="A108" t="str">
            <v>CT</v>
          </cell>
          <cell r="B108" t="str">
            <v>CRC</v>
          </cell>
          <cell r="C108" t="str">
            <v>YTD201603</v>
          </cell>
          <cell r="M108">
            <v>5866.2087911999997</v>
          </cell>
          <cell r="N108">
            <v>2.9886645000000001</v>
          </cell>
          <cell r="Q108">
            <v>39.2076055</v>
          </cell>
          <cell r="R108">
            <v>228.6799565</v>
          </cell>
          <cell r="T108" t="str">
            <v>CTCRCYTD201603</v>
          </cell>
        </row>
        <row r="109">
          <cell r="A109" t="str">
            <v>CT</v>
          </cell>
          <cell r="B109" t="str">
            <v>Association</v>
          </cell>
          <cell r="C109" t="str">
            <v>YTD201603</v>
          </cell>
          <cell r="M109">
            <v>8258.6043955999994</v>
          </cell>
          <cell r="N109">
            <v>11.7773176</v>
          </cell>
          <cell r="Q109">
            <v>80.643165400000001</v>
          </cell>
          <cell r="R109">
            <v>438.1270571</v>
          </cell>
          <cell r="T109" t="str">
            <v>CTAssociationYTD201603</v>
          </cell>
        </row>
        <row r="110">
          <cell r="A110" t="str">
            <v>CT</v>
          </cell>
          <cell r="B110" t="str">
            <v>Association</v>
          </cell>
          <cell r="C110" t="str">
            <v>YTD201603</v>
          </cell>
          <cell r="M110">
            <v>8258.6043955999994</v>
          </cell>
          <cell r="N110">
            <v>1.3611173999999999</v>
          </cell>
          <cell r="Q110">
            <v>32.451003499999999</v>
          </cell>
          <cell r="R110">
            <v>125.831306</v>
          </cell>
          <cell r="T110" t="str">
            <v>CTAssociationYTD201603</v>
          </cell>
        </row>
        <row r="111">
          <cell r="A111" t="str">
            <v>CT</v>
          </cell>
          <cell r="B111" t="str">
            <v>Association</v>
          </cell>
          <cell r="C111" t="str">
            <v>YTD201603</v>
          </cell>
          <cell r="M111">
            <v>8258.6043955999994</v>
          </cell>
          <cell r="N111">
            <v>12.2470789</v>
          </cell>
          <cell r="Q111">
            <v>233.33240190000001</v>
          </cell>
          <cell r="R111">
            <v>157.46307210000001</v>
          </cell>
          <cell r="T111" t="str">
            <v>CTAssociationYTD201603</v>
          </cell>
        </row>
        <row r="112">
          <cell r="A112" t="str">
            <v>CT</v>
          </cell>
          <cell r="B112" t="str">
            <v>CRC</v>
          </cell>
          <cell r="C112" t="str">
            <v>YTD201603</v>
          </cell>
          <cell r="M112">
            <v>5866.2087911999997</v>
          </cell>
          <cell r="N112">
            <v>2.1708183000000001</v>
          </cell>
          <cell r="Q112">
            <v>103.81492059999999</v>
          </cell>
          <cell r="R112">
            <v>62.7313957</v>
          </cell>
          <cell r="T112" t="str">
            <v>CTCRCYTD201603</v>
          </cell>
        </row>
        <row r="113">
          <cell r="A113" t="str">
            <v>CT</v>
          </cell>
          <cell r="B113" t="str">
            <v>CRC</v>
          </cell>
          <cell r="C113" t="str">
            <v>YTD201603</v>
          </cell>
          <cell r="M113">
            <v>5866.2087911999997</v>
          </cell>
          <cell r="N113">
            <v>20.9524756</v>
          </cell>
          <cell r="Q113">
            <v>475.94623710000002</v>
          </cell>
          <cell r="R113">
            <v>132.06833449999999</v>
          </cell>
          <cell r="T113" t="str">
            <v>CTCRCYTD201603</v>
          </cell>
        </row>
        <row r="114">
          <cell r="A114" t="str">
            <v>CT</v>
          </cell>
          <cell r="B114" t="str">
            <v>CRC</v>
          </cell>
          <cell r="C114" t="str">
            <v>YTD201603</v>
          </cell>
          <cell r="M114">
            <v>5866.2087911999997</v>
          </cell>
          <cell r="N114">
            <v>8.7837963000000006</v>
          </cell>
          <cell r="Q114">
            <v>136.37428</v>
          </cell>
          <cell r="R114">
            <v>193.22843750000001</v>
          </cell>
          <cell r="T114" t="str">
            <v>CTCRCYTD201603</v>
          </cell>
        </row>
        <row r="115">
          <cell r="A115" t="str">
            <v>CT</v>
          </cell>
          <cell r="B115" t="str">
            <v>Small Group</v>
          </cell>
          <cell r="C115" t="str">
            <v>YTD201603</v>
          </cell>
          <cell r="M115">
            <v>5914.6813186999998</v>
          </cell>
          <cell r="N115">
            <v>22.393800500000001</v>
          </cell>
          <cell r="Q115">
            <v>5.0721245000000001</v>
          </cell>
          <cell r="R115">
            <v>13245.2193333</v>
          </cell>
          <cell r="T115" t="str">
            <v>CTSmall GroupYTD201603</v>
          </cell>
        </row>
        <row r="116">
          <cell r="A116" t="str">
            <v>CT</v>
          </cell>
          <cell r="B116" t="str">
            <v>CRC</v>
          </cell>
          <cell r="C116" t="str">
            <v>YTD201603</v>
          </cell>
          <cell r="M116">
            <v>5866.2087911999997</v>
          </cell>
          <cell r="N116">
            <v>98.757145199999997</v>
          </cell>
          <cell r="Q116">
            <v>3570.6195851000002</v>
          </cell>
          <cell r="R116">
            <v>82.974797100000004</v>
          </cell>
          <cell r="T116" t="str">
            <v>CTCRCYTD201603</v>
          </cell>
        </row>
        <row r="117">
          <cell r="A117" t="str">
            <v>CT</v>
          </cell>
          <cell r="B117" t="str">
            <v>Small Group</v>
          </cell>
          <cell r="C117" t="str">
            <v>YTD201603</v>
          </cell>
          <cell r="M117">
            <v>5914.6813186999998</v>
          </cell>
          <cell r="N117">
            <v>4.6399175000000001</v>
          </cell>
          <cell r="Q117">
            <v>79.970496199999999</v>
          </cell>
          <cell r="R117">
            <v>174.06109939999999</v>
          </cell>
          <cell r="T117" t="str">
            <v>CTSmall GroupYTD201603</v>
          </cell>
        </row>
        <row r="118">
          <cell r="A118" t="str">
            <v>CT</v>
          </cell>
          <cell r="B118" t="str">
            <v>Association</v>
          </cell>
          <cell r="C118" t="str">
            <v>YTD201603</v>
          </cell>
          <cell r="M118">
            <v>8258.6043955999994</v>
          </cell>
          <cell r="N118">
            <v>3.8315218999999998</v>
          </cell>
          <cell r="Q118">
            <v>4.8434334000000003</v>
          </cell>
          <cell r="R118">
            <v>2373.2267499999998</v>
          </cell>
          <cell r="T118" t="str">
            <v>CTAssociationYTD201603</v>
          </cell>
        </row>
        <row r="119">
          <cell r="A119" t="str">
            <v>CT</v>
          </cell>
          <cell r="B119" t="str">
            <v>CRC</v>
          </cell>
          <cell r="C119" t="str">
            <v>YTD201603</v>
          </cell>
          <cell r="M119">
            <v>5866.2087911999997</v>
          </cell>
          <cell r="N119">
            <v>8.4067492999999995</v>
          </cell>
          <cell r="Q119">
            <v>41.253219700000002</v>
          </cell>
          <cell r="R119">
            <v>611.35223140000005</v>
          </cell>
          <cell r="T119" t="str">
            <v>CTCRCYTD201603</v>
          </cell>
        </row>
        <row r="120">
          <cell r="A120" t="str">
            <v>CT</v>
          </cell>
          <cell r="B120" t="str">
            <v>CRC</v>
          </cell>
          <cell r="C120" t="str">
            <v>YTD201603</v>
          </cell>
          <cell r="M120">
            <v>5866.2087911999997</v>
          </cell>
          <cell r="N120">
            <v>4.2728533999999998</v>
          </cell>
          <cell r="Q120">
            <v>2.8979534</v>
          </cell>
          <cell r="R120">
            <v>4423.3147059000003</v>
          </cell>
          <cell r="T120" t="str">
            <v>CTCRCYTD201603</v>
          </cell>
        </row>
        <row r="121">
          <cell r="A121" t="str">
            <v>CT</v>
          </cell>
          <cell r="B121" t="str">
            <v>CRC</v>
          </cell>
          <cell r="C121" t="str">
            <v>YTD201603</v>
          </cell>
          <cell r="M121">
            <v>5866.2087911999997</v>
          </cell>
          <cell r="N121">
            <v>17.598206999999999</v>
          </cell>
          <cell r="Q121">
            <v>569.36261879999995</v>
          </cell>
          <cell r="R121">
            <v>92.725829300000001</v>
          </cell>
          <cell r="T121" t="str">
            <v>CTCRCYTD201603</v>
          </cell>
        </row>
        <row r="122">
          <cell r="A122" t="str">
            <v>CT</v>
          </cell>
          <cell r="B122" t="str">
            <v>CRC</v>
          </cell>
          <cell r="C122" t="str">
            <v>YTD201603</v>
          </cell>
          <cell r="M122">
            <v>5866.2087911999997</v>
          </cell>
          <cell r="N122">
            <v>13.663276</v>
          </cell>
          <cell r="Q122">
            <v>255.36083919999999</v>
          </cell>
          <cell r="R122">
            <v>160.51728299999999</v>
          </cell>
          <cell r="T122" t="str">
            <v>CTCRCYTD201603</v>
          </cell>
        </row>
        <row r="123">
          <cell r="A123" t="str">
            <v>CT</v>
          </cell>
          <cell r="B123" t="str">
            <v>Association</v>
          </cell>
          <cell r="C123" t="str">
            <v>YTD201603</v>
          </cell>
          <cell r="M123">
            <v>8258.6043955999994</v>
          </cell>
          <cell r="N123">
            <v>1.6702661000000001</v>
          </cell>
          <cell r="Q123">
            <v>30.7558018</v>
          </cell>
          <cell r="R123">
            <v>162.92204720000001</v>
          </cell>
          <cell r="T123" t="str">
            <v>CTAssociationYTD201603</v>
          </cell>
        </row>
        <row r="124">
          <cell r="A124" t="str">
            <v>CT</v>
          </cell>
          <cell r="B124" t="str">
            <v>ERF</v>
          </cell>
          <cell r="C124" t="str">
            <v>YTD201603</v>
          </cell>
          <cell r="M124">
            <v>1497.4065934</v>
          </cell>
          <cell r="N124">
            <v>10.5368353</v>
          </cell>
          <cell r="Q124">
            <v>149.59196850000001</v>
          </cell>
          <cell r="R124">
            <v>211.31151790000001</v>
          </cell>
          <cell r="T124" t="str">
            <v>CTERFYTD201603</v>
          </cell>
        </row>
        <row r="125">
          <cell r="A125" t="str">
            <v>CT</v>
          </cell>
          <cell r="B125" t="str">
            <v>Association</v>
          </cell>
          <cell r="C125" t="str">
            <v>YTD201603</v>
          </cell>
          <cell r="M125">
            <v>8258.6043955999994</v>
          </cell>
          <cell r="N125">
            <v>20.330547200000002</v>
          </cell>
          <cell r="Q125">
            <v>249.315732</v>
          </cell>
          <cell r="R125">
            <v>244.63615350000001</v>
          </cell>
          <cell r="T125" t="str">
            <v>CTAssociationYTD201603</v>
          </cell>
        </row>
        <row r="126">
          <cell r="A126" t="str">
            <v>CT</v>
          </cell>
          <cell r="B126" t="str">
            <v>Association</v>
          </cell>
          <cell r="C126" t="str">
            <v>YTD201603</v>
          </cell>
          <cell r="M126">
            <v>8258.6043955999994</v>
          </cell>
          <cell r="N126">
            <v>12.1922041</v>
          </cell>
          <cell r="Q126">
            <v>105.34467549999999</v>
          </cell>
          <cell r="R126">
            <v>347.20893100000001</v>
          </cell>
          <cell r="T126" t="str">
            <v>CTAssociationYTD201603</v>
          </cell>
        </row>
        <row r="127">
          <cell r="A127" t="str">
            <v>CT</v>
          </cell>
          <cell r="B127" t="str">
            <v>Association</v>
          </cell>
          <cell r="C127" t="str">
            <v>YTD201603</v>
          </cell>
          <cell r="M127">
            <v>8258.6043955999994</v>
          </cell>
          <cell r="N127">
            <v>16.015311700000002</v>
          </cell>
          <cell r="Q127">
            <v>4.3590900000000001</v>
          </cell>
          <cell r="R127">
            <v>11022.0102778</v>
          </cell>
          <cell r="T127" t="str">
            <v>CTAssociationYTD201603</v>
          </cell>
        </row>
        <row r="128">
          <cell r="A128" t="str">
            <v>CT</v>
          </cell>
          <cell r="B128" t="str">
            <v>Association</v>
          </cell>
          <cell r="C128" t="str">
            <v>YTD201603</v>
          </cell>
          <cell r="M128">
            <v>8258.6043955999994</v>
          </cell>
          <cell r="N128">
            <v>4.4777851999999996</v>
          </cell>
          <cell r="Q128">
            <v>26.396711799999999</v>
          </cell>
          <cell r="R128">
            <v>508.90261470000002</v>
          </cell>
          <cell r="T128" t="str">
            <v>CTAssociationYTD201603</v>
          </cell>
        </row>
        <row r="129">
          <cell r="A129" t="str">
            <v>CT</v>
          </cell>
          <cell r="B129" t="str">
            <v>Association</v>
          </cell>
          <cell r="C129" t="str">
            <v>YTD201603</v>
          </cell>
          <cell r="M129">
            <v>8258.6043955999994</v>
          </cell>
          <cell r="N129">
            <v>8.1314667000000007</v>
          </cell>
          <cell r="Q129">
            <v>16.467673399999999</v>
          </cell>
          <cell r="R129">
            <v>1481.3507353</v>
          </cell>
          <cell r="T129" t="str">
            <v>CTAssociationYTD201603</v>
          </cell>
        </row>
        <row r="130">
          <cell r="A130" t="str">
            <v>CT</v>
          </cell>
          <cell r="B130" t="str">
            <v>CRC</v>
          </cell>
          <cell r="C130" t="str">
            <v>YTD201603</v>
          </cell>
          <cell r="M130">
            <v>5866.2087911999997</v>
          </cell>
          <cell r="N130">
            <v>6.1992786999999998</v>
          </cell>
          <cell r="Q130">
            <v>119.327495</v>
          </cell>
          <cell r="R130">
            <v>155.85541430000001</v>
          </cell>
          <cell r="T130" t="str">
            <v>CTCRCYTD201603</v>
          </cell>
        </row>
        <row r="131">
          <cell r="A131" t="str">
            <v>CT</v>
          </cell>
          <cell r="B131" t="str">
            <v>Small Group</v>
          </cell>
          <cell r="C131" t="str">
            <v>YTD201603</v>
          </cell>
          <cell r="M131">
            <v>5914.6813186999998</v>
          </cell>
          <cell r="N131">
            <v>18.558647100000002</v>
          </cell>
          <cell r="Q131">
            <v>88.931249500000007</v>
          </cell>
          <cell r="R131">
            <v>626.05598859999998</v>
          </cell>
          <cell r="T131" t="str">
            <v>CTSmall GroupYTD201603</v>
          </cell>
        </row>
        <row r="132">
          <cell r="A132" t="str">
            <v>CT</v>
          </cell>
          <cell r="B132" t="str">
            <v>Small Group</v>
          </cell>
          <cell r="C132" t="str">
            <v>YTD201603</v>
          </cell>
          <cell r="M132">
            <v>5914.6813186999998</v>
          </cell>
          <cell r="N132">
            <v>6.0319298999999997</v>
          </cell>
          <cell r="Q132">
            <v>32.123455100000001</v>
          </cell>
          <cell r="R132">
            <v>563.32015790000003</v>
          </cell>
          <cell r="T132" t="str">
            <v>CTSmall GroupYTD201603</v>
          </cell>
        </row>
        <row r="133">
          <cell r="A133" t="str">
            <v>CT</v>
          </cell>
          <cell r="B133" t="str">
            <v>Small Group</v>
          </cell>
          <cell r="C133" t="str">
            <v>YTD201603</v>
          </cell>
          <cell r="M133">
            <v>5914.6813186999998</v>
          </cell>
          <cell r="N133">
            <v>5.4685617000000004</v>
          </cell>
          <cell r="Q133">
            <v>146.41532710000001</v>
          </cell>
          <cell r="R133">
            <v>112.04896069999999</v>
          </cell>
          <cell r="T133" t="str">
            <v>CTSmall GroupYTD201603</v>
          </cell>
        </row>
        <row r="134">
          <cell r="A134" t="str">
            <v>CT</v>
          </cell>
          <cell r="B134" t="str">
            <v>Small Group</v>
          </cell>
          <cell r="C134" t="str">
            <v>YTD201603</v>
          </cell>
          <cell r="M134">
            <v>5914.6813186999998</v>
          </cell>
          <cell r="N134">
            <v>12.7581937</v>
          </cell>
          <cell r="Q134">
            <v>255.9732162</v>
          </cell>
          <cell r="R134">
            <v>149.52572660000001</v>
          </cell>
          <cell r="T134" t="str">
            <v>CTSmall GroupYTD201603</v>
          </cell>
        </row>
        <row r="135">
          <cell r="A135" t="str">
            <v>CT</v>
          </cell>
          <cell r="B135" t="str">
            <v>Small Group</v>
          </cell>
          <cell r="C135" t="str">
            <v>YTD201603</v>
          </cell>
          <cell r="M135">
            <v>5914.6813186999998</v>
          </cell>
          <cell r="N135">
            <v>11.5415855</v>
          </cell>
          <cell r="Q135">
            <v>112.09395139999999</v>
          </cell>
          <cell r="R135">
            <v>308.89049770000003</v>
          </cell>
          <cell r="T135" t="str">
            <v>CTSmall GroupYTD201603</v>
          </cell>
        </row>
        <row r="136">
          <cell r="A136" t="str">
            <v>CT</v>
          </cell>
          <cell r="B136" t="str">
            <v>Small Group</v>
          </cell>
          <cell r="C136" t="str">
            <v>YTD201603</v>
          </cell>
          <cell r="M136">
            <v>5914.6813186999998</v>
          </cell>
          <cell r="N136">
            <v>88.404537500000004</v>
          </cell>
          <cell r="Q136">
            <v>3147.2532495</v>
          </cell>
          <cell r="R136">
            <v>84.268278300000006</v>
          </cell>
          <cell r="T136" t="str">
            <v>CTSmall GroupYTD201603</v>
          </cell>
        </row>
        <row r="137">
          <cell r="A137" t="str">
            <v>CT</v>
          </cell>
          <cell r="B137" t="str">
            <v>Small Group</v>
          </cell>
          <cell r="C137" t="str">
            <v>YTD201603</v>
          </cell>
          <cell r="M137">
            <v>5914.6813186999998</v>
          </cell>
          <cell r="N137">
            <v>9.7868451000000007</v>
          </cell>
          <cell r="Q137">
            <v>411.01115499999997</v>
          </cell>
          <cell r="R137">
            <v>71.434886899999995</v>
          </cell>
          <cell r="T137" t="str">
            <v>CTSmall GroupYTD201603</v>
          </cell>
        </row>
        <row r="138">
          <cell r="A138" t="str">
            <v>CT</v>
          </cell>
          <cell r="B138" t="str">
            <v>Small Group</v>
          </cell>
          <cell r="C138" t="str">
            <v>YTD201603</v>
          </cell>
          <cell r="M138">
            <v>5914.6813186999998</v>
          </cell>
          <cell r="N138">
            <v>13.229181000000001</v>
          </cell>
          <cell r="Q138">
            <v>656.33290969999996</v>
          </cell>
          <cell r="R138">
            <v>60.468616699999998</v>
          </cell>
          <cell r="T138" t="str">
            <v>CTSmall GroupYTD201603</v>
          </cell>
        </row>
        <row r="139">
          <cell r="A139" t="str">
            <v>CT</v>
          </cell>
          <cell r="B139" t="str">
            <v>Small Group</v>
          </cell>
          <cell r="C139" t="str">
            <v>YTD201603</v>
          </cell>
          <cell r="M139">
            <v>5914.6813186999998</v>
          </cell>
          <cell r="N139">
            <v>2.4999177000000001</v>
          </cell>
          <cell r="Q139">
            <v>1.8597790000000001</v>
          </cell>
          <cell r="R139">
            <v>4032.6045454999999</v>
          </cell>
          <cell r="T139" t="str">
            <v>CTSmall GroupYTD201603</v>
          </cell>
        </row>
        <row r="140">
          <cell r="A140" t="str">
            <v>CT</v>
          </cell>
          <cell r="B140" t="str">
            <v>Small Group</v>
          </cell>
          <cell r="C140" t="str">
            <v>YTD201603</v>
          </cell>
          <cell r="M140">
            <v>5914.6813186999998</v>
          </cell>
          <cell r="N140">
            <v>1.4786387000000001</v>
          </cell>
          <cell r="Q140">
            <v>41.253279200000001</v>
          </cell>
          <cell r="R140">
            <v>107.5288115</v>
          </cell>
          <cell r="T140" t="str">
            <v>CTSmall GroupYTD201603</v>
          </cell>
        </row>
        <row r="141">
          <cell r="A141" t="str">
            <v>CT</v>
          </cell>
          <cell r="B141" t="str">
            <v>Small Group</v>
          </cell>
          <cell r="C141" t="str">
            <v>YTD201603</v>
          </cell>
          <cell r="M141">
            <v>5914.6813186999998</v>
          </cell>
          <cell r="N141">
            <v>7.1575882000000002</v>
          </cell>
          <cell r="Q141">
            <v>135.0875824</v>
          </cell>
          <cell r="R141">
            <v>158.95439300000001</v>
          </cell>
          <cell r="T141" t="str">
            <v>CTSmall GroupYTD201603</v>
          </cell>
        </row>
        <row r="142">
          <cell r="A142" t="str">
            <v>CT</v>
          </cell>
          <cell r="B142" t="str">
            <v>Small Group</v>
          </cell>
          <cell r="C142" t="str">
            <v>YTD201603</v>
          </cell>
          <cell r="M142">
            <v>5914.6813186999998</v>
          </cell>
          <cell r="N142">
            <v>2.9500592000000001</v>
          </cell>
          <cell r="Q142">
            <v>42.436774900000003</v>
          </cell>
          <cell r="R142">
            <v>208.5497211</v>
          </cell>
          <cell r="T142" t="str">
            <v>CTSmall GroupYTD201603</v>
          </cell>
        </row>
        <row r="143">
          <cell r="A143" t="str">
            <v>CT</v>
          </cell>
          <cell r="B143" t="str">
            <v>Small Group</v>
          </cell>
          <cell r="C143" t="str">
            <v>YTD201603</v>
          </cell>
          <cell r="M143">
            <v>5914.6813186999998</v>
          </cell>
          <cell r="N143">
            <v>10.305838400000001</v>
          </cell>
          <cell r="Q143">
            <v>123.59076690000001</v>
          </cell>
          <cell r="R143">
            <v>250.16039670000001</v>
          </cell>
          <cell r="T143" t="str">
            <v>CTSmall GroupYTD201603</v>
          </cell>
        </row>
        <row r="144">
          <cell r="A144" t="str">
            <v>CT</v>
          </cell>
          <cell r="B144" t="str">
            <v>Small Group</v>
          </cell>
          <cell r="C144" t="str">
            <v>YTD201603</v>
          </cell>
          <cell r="M144">
            <v>5914.6813186999998</v>
          </cell>
          <cell r="N144">
            <v>18.844750399999999</v>
          </cell>
          <cell r="Q144">
            <v>614.91055970000002</v>
          </cell>
          <cell r="R144">
            <v>91.938982699999997</v>
          </cell>
          <cell r="T144" t="str">
            <v>CTSmall GroupYTD201603</v>
          </cell>
        </row>
        <row r="145">
          <cell r="A145" t="str">
            <v>CT</v>
          </cell>
          <cell r="B145" t="str">
            <v>Small Group</v>
          </cell>
          <cell r="C145" t="str">
            <v>YTD201603</v>
          </cell>
          <cell r="M145">
            <v>5914.6813186999998</v>
          </cell>
          <cell r="N145">
            <v>1.9942697</v>
          </cell>
          <cell r="Q145">
            <v>81.323062699999994</v>
          </cell>
          <cell r="R145">
            <v>73.568420000000003</v>
          </cell>
          <cell r="T145" t="str">
            <v>CTSmall GroupYTD201603</v>
          </cell>
        </row>
        <row r="146">
          <cell r="A146" t="str">
            <v>CT</v>
          </cell>
          <cell r="B146" t="str">
            <v>Small Group</v>
          </cell>
          <cell r="C146" t="str">
            <v>YTD201603</v>
          </cell>
          <cell r="M146">
            <v>5914.6813186999998</v>
          </cell>
          <cell r="N146">
            <v>5.0396652</v>
          </cell>
          <cell r="Q146">
            <v>30.263676199999999</v>
          </cell>
          <cell r="R146">
            <v>499.57564250000001</v>
          </cell>
          <cell r="T146" t="str">
            <v>CTSmall GroupYTD201603</v>
          </cell>
        </row>
        <row r="147">
          <cell r="A147" t="str">
            <v>CT</v>
          </cell>
          <cell r="B147" t="str">
            <v>Small Group</v>
          </cell>
          <cell r="C147" t="str">
            <v>YTD201603</v>
          </cell>
          <cell r="M147">
            <v>5914.6813186999998</v>
          </cell>
          <cell r="N147">
            <v>22.781784200000001</v>
          </cell>
          <cell r="Q147">
            <v>260.36905739999997</v>
          </cell>
          <cell r="R147">
            <v>262.49414289999999</v>
          </cell>
          <cell r="T147" t="str">
            <v>CTSmall GroupYTD201603</v>
          </cell>
        </row>
        <row r="148">
          <cell r="A148" t="str">
            <v>CT</v>
          </cell>
          <cell r="B148" t="str">
            <v>Small Group</v>
          </cell>
          <cell r="C148" t="str">
            <v>YTD201603</v>
          </cell>
          <cell r="M148">
            <v>5914.6813186999998</v>
          </cell>
          <cell r="N148">
            <v>1.2376885</v>
          </cell>
          <cell r="Q148">
            <v>108.5434642</v>
          </cell>
          <cell r="R148">
            <v>34.208099699999998</v>
          </cell>
          <cell r="T148" t="str">
            <v>CTSmall GroupYTD201603</v>
          </cell>
        </row>
        <row r="149">
          <cell r="A149" t="str">
            <v>CT</v>
          </cell>
          <cell r="B149" t="str">
            <v>Small Group</v>
          </cell>
          <cell r="C149" t="str">
            <v>YTD201603</v>
          </cell>
          <cell r="M149">
            <v>5914.6813186999998</v>
          </cell>
          <cell r="N149">
            <v>2.6016746999999998</v>
          </cell>
          <cell r="Q149">
            <v>37.364650500000003</v>
          </cell>
          <cell r="R149">
            <v>208.88791860000001</v>
          </cell>
          <cell r="T149" t="str">
            <v>CTSmall GroupYTD201603</v>
          </cell>
        </row>
        <row r="150">
          <cell r="A150" t="str">
            <v>CT</v>
          </cell>
          <cell r="B150" t="str">
            <v>Small Group</v>
          </cell>
          <cell r="C150" t="str">
            <v>YTD201603</v>
          </cell>
          <cell r="M150">
            <v>5914.6813186999998</v>
          </cell>
          <cell r="N150">
            <v>1.3357462</v>
          </cell>
          <cell r="Q150">
            <v>2.7051330999999998</v>
          </cell>
          <cell r="R150">
            <v>1481.3462500000001</v>
          </cell>
          <cell r="T150" t="str">
            <v>CTSmall GroupYTD201603</v>
          </cell>
        </row>
        <row r="151">
          <cell r="A151" t="str">
            <v>CT</v>
          </cell>
          <cell r="B151" t="str">
            <v>Small Group</v>
          </cell>
          <cell r="C151" t="str">
            <v>YTD201603</v>
          </cell>
          <cell r="M151">
            <v>5914.6813186999998</v>
          </cell>
          <cell r="N151">
            <v>7.2157631999999996</v>
          </cell>
          <cell r="Q151">
            <v>104.4857646</v>
          </cell>
          <cell r="R151">
            <v>207.17932039999999</v>
          </cell>
          <cell r="T151" t="str">
            <v>CTSmall GroupYTD201603</v>
          </cell>
        </row>
        <row r="152">
          <cell r="A152" t="str">
            <v>CT</v>
          </cell>
          <cell r="B152" t="str">
            <v>Small Group</v>
          </cell>
          <cell r="C152" t="str">
            <v>YTD201603</v>
          </cell>
          <cell r="M152">
            <v>5914.6813186999998</v>
          </cell>
          <cell r="N152">
            <v>29.480362</v>
          </cell>
          <cell r="Q152">
            <v>45.649120500000002</v>
          </cell>
          <cell r="R152">
            <v>1937.4105185000001</v>
          </cell>
          <cell r="T152" t="str">
            <v>CTSmall GroupYTD201603</v>
          </cell>
        </row>
        <row r="153">
          <cell r="A153" t="str">
            <v>CT</v>
          </cell>
          <cell r="B153" t="str">
            <v>Small Group</v>
          </cell>
          <cell r="C153" t="str">
            <v>YTD201603</v>
          </cell>
          <cell r="M153">
            <v>5914.6813186999998</v>
          </cell>
          <cell r="N153">
            <v>20.078941499999999</v>
          </cell>
          <cell r="Q153">
            <v>463.59217890000002</v>
          </cell>
          <cell r="R153">
            <v>129.93494530000001</v>
          </cell>
          <cell r="T153" t="str">
            <v>CTSmall GroupYTD201603</v>
          </cell>
        </row>
        <row r="154">
          <cell r="A154" t="str">
            <v>CT</v>
          </cell>
          <cell r="B154" t="str">
            <v>Small Group</v>
          </cell>
          <cell r="C154" t="str">
            <v>YTD201603</v>
          </cell>
          <cell r="M154">
            <v>5914.6813186999998</v>
          </cell>
          <cell r="N154">
            <v>2.8584746999999999</v>
          </cell>
          <cell r="Q154">
            <v>11.6658863</v>
          </cell>
          <cell r="R154">
            <v>735.08550720000005</v>
          </cell>
          <cell r="T154" t="str">
            <v>CTSmall GroupYTD201603</v>
          </cell>
        </row>
        <row r="155">
          <cell r="A155" t="str">
            <v>CT</v>
          </cell>
          <cell r="B155" t="str">
            <v>Small Group</v>
          </cell>
          <cell r="C155" t="str">
            <v>YTD201603</v>
          </cell>
          <cell r="M155">
            <v>5914.6813186999998</v>
          </cell>
          <cell r="N155">
            <v>13.656345200000001</v>
          </cell>
          <cell r="Q155">
            <v>43.451199799999998</v>
          </cell>
          <cell r="R155">
            <v>942.87466930000005</v>
          </cell>
          <cell r="T155" t="str">
            <v>CTSmall GroupYTD201603</v>
          </cell>
        </row>
        <row r="156">
          <cell r="A156" t="str">
            <v>CT</v>
          </cell>
          <cell r="B156" t="str">
            <v>Small Group</v>
          </cell>
          <cell r="C156" t="str">
            <v>YTD201603</v>
          </cell>
          <cell r="M156">
            <v>5914.6813186999998</v>
          </cell>
          <cell r="N156">
            <v>10.6899081</v>
          </cell>
          <cell r="Q156">
            <v>255.6350746</v>
          </cell>
          <cell r="R156">
            <v>125.4511905</v>
          </cell>
          <cell r="T156" t="str">
            <v>CTSmall GroupYTD201603</v>
          </cell>
        </row>
        <row r="157">
          <cell r="A157" t="str">
            <v>CT</v>
          </cell>
          <cell r="B157" t="str">
            <v>Small Group</v>
          </cell>
          <cell r="C157" t="str">
            <v>YTD201603</v>
          </cell>
          <cell r="M157">
            <v>5914.6813186999998</v>
          </cell>
          <cell r="N157">
            <v>14.4120597</v>
          </cell>
          <cell r="Q157">
            <v>959.30781290000004</v>
          </cell>
          <cell r="R157">
            <v>45.070183299999997</v>
          </cell>
          <cell r="T157" t="str">
            <v>CTSmall GroupYTD201603</v>
          </cell>
        </row>
        <row r="158">
          <cell r="A158" t="str">
            <v>CT</v>
          </cell>
          <cell r="B158" t="str">
            <v>Small Group</v>
          </cell>
          <cell r="C158" t="str">
            <v>YTD201703</v>
          </cell>
          <cell r="M158">
            <v>6695.7888888999996</v>
          </cell>
          <cell r="N158">
            <v>92.317711000000003</v>
          </cell>
          <cell r="Q158">
            <v>3171.5456315000001</v>
          </cell>
          <cell r="R158">
            <v>87.324341200000006</v>
          </cell>
          <cell r="T158" t="str">
            <v>CTSmall GroupYTD201703</v>
          </cell>
        </row>
        <row r="159">
          <cell r="A159" t="str">
            <v>CT</v>
          </cell>
          <cell r="B159" t="str">
            <v>Small Group</v>
          </cell>
          <cell r="C159" t="str">
            <v>YTD201703</v>
          </cell>
          <cell r="M159">
            <v>6695.7888888999996</v>
          </cell>
          <cell r="N159">
            <v>10.2943985</v>
          </cell>
          <cell r="Q159">
            <v>466.28068569999999</v>
          </cell>
          <cell r="R159">
            <v>66.233057299999999</v>
          </cell>
          <cell r="T159" t="str">
            <v>CTSmall GroupYTD201703</v>
          </cell>
        </row>
        <row r="160">
          <cell r="A160" t="str">
            <v>CT</v>
          </cell>
          <cell r="B160" t="str">
            <v>Small Group</v>
          </cell>
          <cell r="C160" t="str">
            <v>YTD201703</v>
          </cell>
          <cell r="M160">
            <v>6695.7888888999996</v>
          </cell>
          <cell r="N160">
            <v>2.1988775999999999</v>
          </cell>
          <cell r="Q160">
            <v>2.7352558999999999</v>
          </cell>
          <cell r="R160">
            <v>2411.7058824000001</v>
          </cell>
          <cell r="T160" t="str">
            <v>CTSmall GroupYTD201703</v>
          </cell>
        </row>
        <row r="161">
          <cell r="A161" t="str">
            <v>CT</v>
          </cell>
          <cell r="B161" t="str">
            <v>Small Group</v>
          </cell>
          <cell r="C161" t="str">
            <v>YTD201703</v>
          </cell>
          <cell r="M161">
            <v>6695.7888888999996</v>
          </cell>
          <cell r="N161">
            <v>32.215813699999998</v>
          </cell>
          <cell r="Q161">
            <v>46.4993506</v>
          </cell>
          <cell r="R161">
            <v>2078.4686158999998</v>
          </cell>
          <cell r="T161" t="str">
            <v>CTSmall GroupYTD201703</v>
          </cell>
        </row>
        <row r="162">
          <cell r="A162" t="str">
            <v>CT</v>
          </cell>
          <cell r="B162" t="str">
            <v>Small Group</v>
          </cell>
          <cell r="C162" t="str">
            <v>YTD201703</v>
          </cell>
          <cell r="M162">
            <v>6695.7888888999996</v>
          </cell>
          <cell r="N162">
            <v>18.454019200000001</v>
          </cell>
          <cell r="Q162">
            <v>80.7704983</v>
          </cell>
          <cell r="R162">
            <v>685.42424300000005</v>
          </cell>
          <cell r="T162" t="str">
            <v>CTSmall GroupYTD201703</v>
          </cell>
        </row>
        <row r="163">
          <cell r="A163" t="str">
            <v>CT</v>
          </cell>
          <cell r="B163" t="str">
            <v>Small Group</v>
          </cell>
          <cell r="C163" t="str">
            <v>YTD201703</v>
          </cell>
          <cell r="M163">
            <v>6695.7888888999996</v>
          </cell>
          <cell r="N163">
            <v>13.768108</v>
          </cell>
          <cell r="Q163">
            <v>260.97559430000001</v>
          </cell>
          <cell r="R163">
            <v>158.2689149</v>
          </cell>
          <cell r="T163" t="str">
            <v>CTSmall GroupYTD201703</v>
          </cell>
        </row>
        <row r="164">
          <cell r="A164" t="str">
            <v>CT</v>
          </cell>
          <cell r="B164" t="str">
            <v>Small Group</v>
          </cell>
          <cell r="C164" t="str">
            <v>YTD201703</v>
          </cell>
          <cell r="M164">
            <v>6695.7888888999996</v>
          </cell>
          <cell r="N164">
            <v>8.0787484000000003</v>
          </cell>
          <cell r="Q164">
            <v>131.614079</v>
          </cell>
          <cell r="R164">
            <v>184.14629579999999</v>
          </cell>
          <cell r="T164" t="str">
            <v>CTSmall GroupYTD201703</v>
          </cell>
        </row>
        <row r="165">
          <cell r="A165" t="str">
            <v>CT</v>
          </cell>
          <cell r="B165" t="str">
            <v>Small Group</v>
          </cell>
          <cell r="C165" t="str">
            <v>YTD201703</v>
          </cell>
          <cell r="M165">
            <v>6695.7888888999996</v>
          </cell>
          <cell r="N165">
            <v>4.3736820999999999</v>
          </cell>
          <cell r="Q165">
            <v>2.1374127999999999</v>
          </cell>
          <cell r="R165">
            <v>6138.7516667</v>
          </cell>
          <cell r="T165" t="str">
            <v>CTSmall GroupYTD201703</v>
          </cell>
        </row>
        <row r="166">
          <cell r="A166" t="str">
            <v>CT</v>
          </cell>
          <cell r="B166" t="str">
            <v>Small Group</v>
          </cell>
          <cell r="C166" t="str">
            <v>YTD201703</v>
          </cell>
          <cell r="M166">
            <v>6695.7888888999996</v>
          </cell>
          <cell r="N166">
            <v>21.465612199999999</v>
          </cell>
          <cell r="Q166">
            <v>495.88580860000002</v>
          </cell>
          <cell r="R166">
            <v>129.86222910000001</v>
          </cell>
          <cell r="T166" t="str">
            <v>CTSmall GroupYTD201703</v>
          </cell>
        </row>
        <row r="167">
          <cell r="A167" t="str">
            <v>CT</v>
          </cell>
          <cell r="B167" t="str">
            <v>Small Group</v>
          </cell>
          <cell r="C167" t="str">
            <v>YTD201703</v>
          </cell>
          <cell r="M167">
            <v>6695.7888888999996</v>
          </cell>
          <cell r="N167">
            <v>1.7963016000000001</v>
          </cell>
          <cell r="Q167">
            <v>76.9089606</v>
          </cell>
          <cell r="R167">
            <v>70.068619200000001</v>
          </cell>
          <cell r="T167" t="str">
            <v>CTSmall GroupYTD201703</v>
          </cell>
        </row>
        <row r="168">
          <cell r="A168" t="str">
            <v>CT</v>
          </cell>
          <cell r="B168" t="str">
            <v>Small Group</v>
          </cell>
          <cell r="C168" t="str">
            <v>YTD201703</v>
          </cell>
          <cell r="M168">
            <v>6695.7888888999996</v>
          </cell>
          <cell r="N168">
            <v>2.4716475</v>
          </cell>
          <cell r="Q168">
            <v>24.6173033</v>
          </cell>
          <cell r="R168">
            <v>301.20856209999999</v>
          </cell>
          <cell r="T168" t="str">
            <v>CTSmall GroupYTD201703</v>
          </cell>
        </row>
        <row r="169">
          <cell r="A169" t="str">
            <v>CT</v>
          </cell>
          <cell r="B169" t="str">
            <v>Small Group</v>
          </cell>
          <cell r="C169" t="str">
            <v>YTD201703</v>
          </cell>
          <cell r="M169">
            <v>6695.7888888999996</v>
          </cell>
          <cell r="N169">
            <v>2.3296641</v>
          </cell>
          <cell r="Q169">
            <v>31.535891800000002</v>
          </cell>
          <cell r="R169">
            <v>221.62025510000001</v>
          </cell>
          <cell r="T169" t="str">
            <v>CTSmall GroupYTD201703</v>
          </cell>
        </row>
        <row r="170">
          <cell r="A170" t="str">
            <v>CT</v>
          </cell>
          <cell r="B170" t="str">
            <v>Small Group</v>
          </cell>
          <cell r="C170" t="str">
            <v>YTD201703</v>
          </cell>
          <cell r="M170">
            <v>6695.7888888999996</v>
          </cell>
          <cell r="N170">
            <v>8.5514703000000001</v>
          </cell>
          <cell r="Q170">
            <v>964.09726320000004</v>
          </cell>
          <cell r="R170">
            <v>26.609774699999999</v>
          </cell>
          <cell r="T170" t="str">
            <v>CTSmall GroupYTD201703</v>
          </cell>
        </row>
        <row r="171">
          <cell r="A171" t="str">
            <v>CT</v>
          </cell>
          <cell r="B171" t="str">
            <v>Small Group</v>
          </cell>
          <cell r="C171" t="str">
            <v>YTD201703</v>
          </cell>
          <cell r="M171">
            <v>6695.7888888999996</v>
          </cell>
          <cell r="N171">
            <v>3.5389615000000001</v>
          </cell>
          <cell r="Q171">
            <v>12.871792599999999</v>
          </cell>
          <cell r="R171">
            <v>824.81787499999996</v>
          </cell>
          <cell r="T171" t="str">
            <v>CTSmall GroupYTD201703</v>
          </cell>
        </row>
        <row r="172">
          <cell r="A172" t="str">
            <v>CT</v>
          </cell>
          <cell r="B172" t="str">
            <v>Small Group</v>
          </cell>
          <cell r="C172" t="str">
            <v>YTD201703</v>
          </cell>
          <cell r="M172">
            <v>6695.7888888999996</v>
          </cell>
          <cell r="N172">
            <v>20.6411996</v>
          </cell>
          <cell r="Q172">
            <v>625.56911869999999</v>
          </cell>
          <cell r="R172">
            <v>98.987620899999996</v>
          </cell>
          <cell r="T172" t="str">
            <v>CTSmall GroupYTD201703</v>
          </cell>
        </row>
        <row r="173">
          <cell r="A173" t="str">
            <v>CT</v>
          </cell>
          <cell r="B173" t="str">
            <v>Small Group</v>
          </cell>
          <cell r="C173" t="str">
            <v>YTD201703</v>
          </cell>
          <cell r="M173">
            <v>6695.7888888999996</v>
          </cell>
          <cell r="N173">
            <v>1.8721014</v>
          </cell>
          <cell r="Q173">
            <v>3.2179481000000001</v>
          </cell>
          <cell r="R173">
            <v>1745.306</v>
          </cell>
          <cell r="T173" t="str">
            <v>CTSmall GroupYTD201703</v>
          </cell>
        </row>
        <row r="174">
          <cell r="A174" t="str">
            <v>CT</v>
          </cell>
          <cell r="B174" t="str">
            <v>Small Group</v>
          </cell>
          <cell r="C174" t="str">
            <v>YTD201703</v>
          </cell>
          <cell r="M174">
            <v>6695.7888888999996</v>
          </cell>
          <cell r="N174">
            <v>11.194903200000001</v>
          </cell>
          <cell r="Q174">
            <v>568.61143660000005</v>
          </cell>
          <cell r="R174">
            <v>59.064428399999997</v>
          </cell>
          <cell r="T174" t="str">
            <v>CTSmall GroupYTD201703</v>
          </cell>
        </row>
        <row r="175">
          <cell r="A175" t="str">
            <v>CT</v>
          </cell>
          <cell r="B175" t="str">
            <v>Small Group</v>
          </cell>
          <cell r="C175" t="str">
            <v>YTD201703</v>
          </cell>
          <cell r="M175">
            <v>6695.7888888999996</v>
          </cell>
          <cell r="N175">
            <v>8.5422901000000007</v>
          </cell>
          <cell r="Q175">
            <v>114.5589538</v>
          </cell>
          <cell r="R175">
            <v>223.7002809</v>
          </cell>
          <cell r="T175" t="str">
            <v>CTSmall GroupYTD201703</v>
          </cell>
        </row>
        <row r="176">
          <cell r="A176" t="str">
            <v>CT</v>
          </cell>
          <cell r="B176" t="str">
            <v>Small Group</v>
          </cell>
          <cell r="C176" t="str">
            <v>YTD201703</v>
          </cell>
          <cell r="M176">
            <v>6695.7888888999996</v>
          </cell>
          <cell r="N176">
            <v>1.7391411000000001</v>
          </cell>
          <cell r="Q176">
            <v>144.16407670000001</v>
          </cell>
          <cell r="R176">
            <v>36.190870500000003</v>
          </cell>
          <cell r="T176" t="str">
            <v>CTSmall GroupYTD201703</v>
          </cell>
        </row>
        <row r="177">
          <cell r="A177" t="str">
            <v>CT</v>
          </cell>
          <cell r="B177" t="str">
            <v>Small Group</v>
          </cell>
          <cell r="C177" t="str">
            <v>YTD201703</v>
          </cell>
          <cell r="M177">
            <v>6695.7888888999996</v>
          </cell>
          <cell r="N177">
            <v>0.99016910000000002</v>
          </cell>
          <cell r="Q177">
            <v>22.2038422</v>
          </cell>
          <cell r="R177">
            <v>133.78347830000001</v>
          </cell>
          <cell r="T177" t="str">
            <v>CTSmall GroupYTD201703</v>
          </cell>
        </row>
        <row r="178">
          <cell r="A178" t="str">
            <v>CT</v>
          </cell>
          <cell r="B178" t="str">
            <v>Small Group</v>
          </cell>
          <cell r="C178" t="str">
            <v>YTD201703</v>
          </cell>
          <cell r="M178">
            <v>6695.7888888999996</v>
          </cell>
          <cell r="N178">
            <v>18.956226699999998</v>
          </cell>
          <cell r="Q178">
            <v>125.0172853</v>
          </cell>
          <cell r="R178">
            <v>454.88653799999997</v>
          </cell>
          <cell r="T178" t="str">
            <v>CTSmall GroupYTD201703</v>
          </cell>
        </row>
        <row r="179">
          <cell r="A179" t="str">
            <v>CT</v>
          </cell>
          <cell r="B179" t="str">
            <v>Small Group</v>
          </cell>
          <cell r="C179" t="str">
            <v>YTD201703</v>
          </cell>
          <cell r="M179">
            <v>6695.7888888999996</v>
          </cell>
          <cell r="N179">
            <v>16.712697899999998</v>
          </cell>
          <cell r="Q179">
            <v>3.9185900999999999</v>
          </cell>
          <cell r="R179">
            <v>12794.931818200001</v>
          </cell>
          <cell r="T179" t="str">
            <v>CTSmall GroupYTD201703</v>
          </cell>
        </row>
        <row r="180">
          <cell r="A180" t="str">
            <v>CT</v>
          </cell>
          <cell r="B180" t="str">
            <v>Small Group</v>
          </cell>
          <cell r="C180" t="str">
            <v>YTD201703</v>
          </cell>
          <cell r="M180">
            <v>6695.7888888999996</v>
          </cell>
          <cell r="N180">
            <v>11.960026600000001</v>
          </cell>
          <cell r="Q180">
            <v>99.434597600000004</v>
          </cell>
          <cell r="R180">
            <v>360.84100319999999</v>
          </cell>
          <cell r="T180" t="str">
            <v>CTSmall GroupYTD201703</v>
          </cell>
        </row>
        <row r="181">
          <cell r="A181" t="str">
            <v>CT</v>
          </cell>
          <cell r="B181" t="str">
            <v>Small Group</v>
          </cell>
          <cell r="C181" t="str">
            <v>YTD201703</v>
          </cell>
          <cell r="M181">
            <v>6695.7888888999996</v>
          </cell>
          <cell r="N181">
            <v>22.763280300000002</v>
          </cell>
          <cell r="Q181">
            <v>268.6986698</v>
          </cell>
          <cell r="R181">
            <v>254.1502754</v>
          </cell>
          <cell r="T181" t="str">
            <v>CTSmall GroupYTD201703</v>
          </cell>
        </row>
        <row r="182">
          <cell r="A182" t="str">
            <v>CT</v>
          </cell>
          <cell r="B182" t="str">
            <v>Small Group</v>
          </cell>
          <cell r="C182" t="str">
            <v>YTD201703</v>
          </cell>
          <cell r="M182">
            <v>6695.7888888999996</v>
          </cell>
          <cell r="N182">
            <v>4.2254813000000002</v>
          </cell>
          <cell r="Q182">
            <v>26.3871748</v>
          </cell>
          <cell r="R182">
            <v>480.4017073</v>
          </cell>
          <cell r="T182" t="str">
            <v>CTSmall GroupYTD201703</v>
          </cell>
        </row>
        <row r="183">
          <cell r="A183" t="str">
            <v>CT</v>
          </cell>
          <cell r="B183" t="str">
            <v>Small Group</v>
          </cell>
          <cell r="C183" t="str">
            <v>YTD201703</v>
          </cell>
          <cell r="M183">
            <v>6695.7888888999996</v>
          </cell>
          <cell r="N183">
            <v>12.836717500000001</v>
          </cell>
          <cell r="Q183">
            <v>87.206394599999996</v>
          </cell>
          <cell r="R183">
            <v>441.59780439999997</v>
          </cell>
          <cell r="T183" t="str">
            <v>CTSmall GroupYTD201703</v>
          </cell>
        </row>
        <row r="184">
          <cell r="A184" t="str">
            <v>CT</v>
          </cell>
          <cell r="B184" t="str">
            <v>Small Group</v>
          </cell>
          <cell r="C184" t="str">
            <v>YTD201703</v>
          </cell>
          <cell r="M184">
            <v>6695.7888888999996</v>
          </cell>
          <cell r="N184">
            <v>12.0505824</v>
          </cell>
          <cell r="Q184">
            <v>41.833325799999997</v>
          </cell>
          <cell r="R184">
            <v>864.18534620000003</v>
          </cell>
          <cell r="T184" t="str">
            <v>CTSmall GroupYTD201703</v>
          </cell>
        </row>
        <row r="185">
          <cell r="A185" t="str">
            <v>CT</v>
          </cell>
          <cell r="B185" t="str">
            <v>Small Group</v>
          </cell>
          <cell r="C185" t="str">
            <v>YTD201703</v>
          </cell>
          <cell r="M185">
            <v>6695.7888888999996</v>
          </cell>
          <cell r="N185">
            <v>6.6649732000000004</v>
          </cell>
          <cell r="Q185">
            <v>14.427536399999999</v>
          </cell>
          <cell r="R185">
            <v>1385.8859259000001</v>
          </cell>
          <cell r="T185" t="str">
            <v>CTSmall GroupYTD201703</v>
          </cell>
        </row>
        <row r="186">
          <cell r="A186" t="str">
            <v>CT</v>
          </cell>
          <cell r="B186" t="str">
            <v>Small Group</v>
          </cell>
          <cell r="C186" t="str">
            <v>YTD201703</v>
          </cell>
          <cell r="M186">
            <v>6695.7888888999996</v>
          </cell>
          <cell r="N186">
            <v>3.8314059999999999</v>
          </cell>
          <cell r="Q186">
            <v>41.672428400000001</v>
          </cell>
          <cell r="R186">
            <v>275.82308879999999</v>
          </cell>
          <cell r="T186" t="str">
            <v>CTSmall GroupYTD201703</v>
          </cell>
        </row>
        <row r="187">
          <cell r="A187" t="str">
            <v>CT</v>
          </cell>
          <cell r="B187" t="str">
            <v>Small Group</v>
          </cell>
          <cell r="C187" t="str">
            <v>YTD201703</v>
          </cell>
          <cell r="M187">
            <v>6695.7888888999996</v>
          </cell>
          <cell r="N187">
            <v>10.9998966</v>
          </cell>
          <cell r="Q187">
            <v>149.47369119999999</v>
          </cell>
          <cell r="R187">
            <v>220.7725619</v>
          </cell>
          <cell r="T187" t="str">
            <v>CTSmall GroupYTD201703</v>
          </cell>
        </row>
        <row r="188">
          <cell r="A188" t="str">
            <v>CT</v>
          </cell>
          <cell r="B188" t="str">
            <v>Small Group</v>
          </cell>
          <cell r="C188" t="str">
            <v>YTD201703</v>
          </cell>
          <cell r="M188">
            <v>6695.7888888999996</v>
          </cell>
          <cell r="N188">
            <v>36.644910000000003</v>
          </cell>
          <cell r="Q188">
            <v>3.7404723999999998</v>
          </cell>
          <cell r="R188">
            <v>29390.600476200001</v>
          </cell>
          <cell r="T188" t="str">
            <v>CTSmall GroupYTD201703</v>
          </cell>
        </row>
        <row r="189">
          <cell r="A189" t="str">
            <v>CT</v>
          </cell>
          <cell r="B189" t="str">
            <v>Small Group</v>
          </cell>
          <cell r="C189" t="str">
            <v>YTD201703</v>
          </cell>
          <cell r="M189">
            <v>6695.7888888999996</v>
          </cell>
          <cell r="N189">
            <v>3.6769693000000001</v>
          </cell>
          <cell r="Q189">
            <v>60.916264900000002</v>
          </cell>
          <cell r="R189">
            <v>181.0831287</v>
          </cell>
          <cell r="T189" t="str">
            <v>CTSmall GroupYTD201703</v>
          </cell>
        </row>
        <row r="190">
          <cell r="A190" t="str">
            <v>CT</v>
          </cell>
          <cell r="B190" t="str">
            <v>Small Group</v>
          </cell>
          <cell r="C190" t="str">
            <v>YTD201703</v>
          </cell>
          <cell r="M190">
            <v>6695.7888888999996</v>
          </cell>
          <cell r="N190">
            <v>0.70855230000000002</v>
          </cell>
          <cell r="Q190">
            <v>0.17811769999999999</v>
          </cell>
          <cell r="R190">
            <v>11934</v>
          </cell>
          <cell r="T190" t="str">
            <v>CTSmall GroupYTD201703</v>
          </cell>
        </row>
        <row r="191">
          <cell r="A191" t="str">
            <v>CT</v>
          </cell>
          <cell r="B191" t="str">
            <v>Small Group</v>
          </cell>
          <cell r="C191" t="str">
            <v>YTD201703</v>
          </cell>
          <cell r="M191">
            <v>6695.7888888999996</v>
          </cell>
          <cell r="N191">
            <v>8.0795668000000003</v>
          </cell>
          <cell r="Q191">
            <v>212.86726959999999</v>
          </cell>
          <cell r="R191">
            <v>113.867672</v>
          </cell>
          <cell r="T191" t="str">
            <v>CTSmall GroupYTD201703</v>
          </cell>
        </row>
        <row r="192">
          <cell r="A192" t="str">
            <v>CT</v>
          </cell>
          <cell r="B192" t="str">
            <v>Small Group</v>
          </cell>
          <cell r="C192" t="str">
            <v>YTD201703</v>
          </cell>
          <cell r="M192">
            <v>6695.7888888999996</v>
          </cell>
          <cell r="N192">
            <v>2.3935995000000001</v>
          </cell>
          <cell r="Q192">
            <v>2.3155304999999999</v>
          </cell>
          <cell r="R192">
            <v>3101.1461537999999</v>
          </cell>
          <cell r="T192" t="str">
            <v>CTSmall GroupYTD201703</v>
          </cell>
        </row>
        <row r="193">
          <cell r="A193" t="str">
            <v>CT</v>
          </cell>
          <cell r="B193" t="str">
            <v>Association</v>
          </cell>
          <cell r="C193" t="str">
            <v>YTD201703</v>
          </cell>
          <cell r="M193">
            <v>9821</v>
          </cell>
          <cell r="N193">
            <v>2.5094660000000002</v>
          </cell>
          <cell r="Q193">
            <v>35.870946799999999</v>
          </cell>
          <cell r="R193">
            <v>209.874526</v>
          </cell>
          <cell r="T193" t="str">
            <v>CTAssociationYTD201703</v>
          </cell>
        </row>
        <row r="194">
          <cell r="A194" t="str">
            <v>CT</v>
          </cell>
          <cell r="B194" t="str">
            <v>Association</v>
          </cell>
          <cell r="C194" t="str">
            <v>YTD201703</v>
          </cell>
          <cell r="M194">
            <v>9821</v>
          </cell>
          <cell r="N194">
            <v>7.2955040999999996</v>
          </cell>
          <cell r="Q194">
            <v>298.04697959999999</v>
          </cell>
          <cell r="R194">
            <v>73.433095300000005</v>
          </cell>
          <cell r="T194" t="str">
            <v>CTAssociationYTD201703</v>
          </cell>
        </row>
        <row r="195">
          <cell r="A195" t="str">
            <v>CT</v>
          </cell>
          <cell r="B195" t="str">
            <v>Association</v>
          </cell>
          <cell r="C195" t="str">
            <v>YTD201703</v>
          </cell>
          <cell r="M195">
            <v>9821</v>
          </cell>
          <cell r="N195">
            <v>8.7485791000000006</v>
          </cell>
          <cell r="Q195">
            <v>123.4092205</v>
          </cell>
          <cell r="R195">
            <v>212.67241780000001</v>
          </cell>
          <cell r="T195" t="str">
            <v>CTAssociationYTD201703</v>
          </cell>
        </row>
        <row r="196">
          <cell r="A196" t="str">
            <v>CT</v>
          </cell>
          <cell r="B196" t="str">
            <v>Association</v>
          </cell>
          <cell r="C196" t="str">
            <v>YTD201703</v>
          </cell>
          <cell r="M196">
            <v>9821</v>
          </cell>
          <cell r="N196">
            <v>12.3504734</v>
          </cell>
          <cell r="Q196">
            <v>257.45905820000002</v>
          </cell>
          <cell r="R196">
            <v>143.91189180000001</v>
          </cell>
          <cell r="T196" t="str">
            <v>CTAssociationYTD201703</v>
          </cell>
        </row>
        <row r="197">
          <cell r="A197" t="str">
            <v>CT</v>
          </cell>
          <cell r="B197" t="str">
            <v>ERF</v>
          </cell>
          <cell r="C197" t="str">
            <v>YTD201703</v>
          </cell>
          <cell r="M197">
            <v>2858.9111111000002</v>
          </cell>
          <cell r="N197">
            <v>70.189391099999995</v>
          </cell>
          <cell r="Q197">
            <v>3639.4975553999998</v>
          </cell>
          <cell r="R197">
            <v>57.856385400000001</v>
          </cell>
          <cell r="T197" t="str">
            <v>CTERFYTD201703</v>
          </cell>
        </row>
        <row r="198">
          <cell r="A198" t="str">
            <v>CT</v>
          </cell>
          <cell r="B198" t="str">
            <v>ERF</v>
          </cell>
          <cell r="C198" t="str">
            <v>YTD201703</v>
          </cell>
          <cell r="M198">
            <v>2858.9111111000002</v>
          </cell>
          <cell r="N198">
            <v>3.6906072000000001</v>
          </cell>
          <cell r="Q198">
            <v>2.2610043000000002</v>
          </cell>
          <cell r="R198">
            <v>4896.8599999999997</v>
          </cell>
          <cell r="T198" t="str">
            <v>CTERFYTD201703</v>
          </cell>
        </row>
        <row r="199">
          <cell r="A199" t="str">
            <v>CT</v>
          </cell>
          <cell r="B199" t="str">
            <v>ERF</v>
          </cell>
          <cell r="C199" t="str">
            <v>YTD201703</v>
          </cell>
          <cell r="M199">
            <v>2858.9111111000002</v>
          </cell>
          <cell r="N199">
            <v>1.0255162</v>
          </cell>
          <cell r="Q199">
            <v>3.0146725000000001</v>
          </cell>
          <cell r="R199">
            <v>1020.525</v>
          </cell>
          <cell r="T199" t="str">
            <v>CTERFYTD201703</v>
          </cell>
        </row>
        <row r="200">
          <cell r="A200" t="str">
            <v>CT</v>
          </cell>
          <cell r="B200" t="str">
            <v>ERF</v>
          </cell>
          <cell r="C200" t="str">
            <v>YTD201703</v>
          </cell>
          <cell r="M200">
            <v>2858.9111111000002</v>
          </cell>
          <cell r="N200">
            <v>16.621569900000001</v>
          </cell>
          <cell r="Q200">
            <v>238.91279170000001</v>
          </cell>
          <cell r="R200">
            <v>208.71511039999999</v>
          </cell>
          <cell r="T200" t="str">
            <v>CTERFYTD201703</v>
          </cell>
        </row>
        <row r="201">
          <cell r="A201" t="str">
            <v>CT</v>
          </cell>
          <cell r="B201" t="str">
            <v>ERF</v>
          </cell>
          <cell r="C201" t="str">
            <v>YTD201703</v>
          </cell>
          <cell r="M201">
            <v>2858.9111111000002</v>
          </cell>
          <cell r="N201">
            <v>7.3482817000000002</v>
          </cell>
          <cell r="Q201">
            <v>281.11820599999999</v>
          </cell>
          <cell r="R201">
            <v>78.418418200000005</v>
          </cell>
          <cell r="T201" t="str">
            <v>CTERFYTD201703</v>
          </cell>
        </row>
        <row r="202">
          <cell r="A202" t="str">
            <v>CT</v>
          </cell>
          <cell r="B202" t="str">
            <v>Association</v>
          </cell>
          <cell r="C202" t="str">
            <v>YTD201703</v>
          </cell>
          <cell r="M202">
            <v>9821</v>
          </cell>
          <cell r="N202">
            <v>19.666272500000002</v>
          </cell>
          <cell r="Q202">
            <v>621.98247119999996</v>
          </cell>
          <cell r="R202">
            <v>94.856077600000006</v>
          </cell>
          <cell r="T202" t="str">
            <v>CTAssociationYTD201703</v>
          </cell>
        </row>
        <row r="203">
          <cell r="A203" t="str">
            <v>CT</v>
          </cell>
          <cell r="B203" t="str">
            <v>ERF</v>
          </cell>
          <cell r="C203" t="str">
            <v>YTD201703</v>
          </cell>
          <cell r="M203">
            <v>2858.9111111000002</v>
          </cell>
          <cell r="N203">
            <v>8.5713117000000008</v>
          </cell>
          <cell r="Q203">
            <v>106.6440379</v>
          </cell>
          <cell r="R203">
            <v>241.11929330000001</v>
          </cell>
          <cell r="T203" t="str">
            <v>CTERFYTD201703</v>
          </cell>
        </row>
        <row r="204">
          <cell r="A204" t="str">
            <v>CT</v>
          </cell>
          <cell r="B204" t="str">
            <v>ERF</v>
          </cell>
          <cell r="C204" t="str">
            <v>YTD201703</v>
          </cell>
          <cell r="M204">
            <v>2858.9111111000002</v>
          </cell>
          <cell r="N204">
            <v>11.1175731</v>
          </cell>
          <cell r="Q204">
            <v>224.5930975</v>
          </cell>
          <cell r="R204">
            <v>148.5028691</v>
          </cell>
          <cell r="T204" t="str">
            <v>CTERFYTD201703</v>
          </cell>
        </row>
        <row r="205">
          <cell r="A205" t="str">
            <v>CT</v>
          </cell>
          <cell r="B205" t="str">
            <v>ERF</v>
          </cell>
          <cell r="C205" t="str">
            <v>YTD201703</v>
          </cell>
          <cell r="M205">
            <v>2858.9111111000002</v>
          </cell>
          <cell r="N205">
            <v>18.438118599999999</v>
          </cell>
          <cell r="Q205">
            <v>627.80553769999995</v>
          </cell>
          <cell r="R205">
            <v>88.107467</v>
          </cell>
          <cell r="T205" t="str">
            <v>CTERFYTD201703</v>
          </cell>
        </row>
        <row r="206">
          <cell r="A206" t="str">
            <v>CT</v>
          </cell>
          <cell r="B206" t="str">
            <v>ERF</v>
          </cell>
          <cell r="C206" t="str">
            <v>YTD201703</v>
          </cell>
          <cell r="M206">
            <v>2858.9111111000002</v>
          </cell>
          <cell r="N206">
            <v>9.1834748000000008</v>
          </cell>
          <cell r="Q206">
            <v>1005.3932621</v>
          </cell>
          <cell r="R206">
            <v>27.402634899999999</v>
          </cell>
          <cell r="T206" t="str">
            <v>CTERFYTD201703</v>
          </cell>
        </row>
        <row r="207">
          <cell r="A207" t="str">
            <v>CT</v>
          </cell>
          <cell r="B207" t="str">
            <v>ERF</v>
          </cell>
          <cell r="C207" t="str">
            <v>YTD201703</v>
          </cell>
          <cell r="M207">
            <v>2858.9111111000002</v>
          </cell>
          <cell r="N207">
            <v>4.3814947999999996</v>
          </cell>
          <cell r="Q207">
            <v>45.220086799999997</v>
          </cell>
          <cell r="R207">
            <v>290.678</v>
          </cell>
          <cell r="T207" t="str">
            <v>CTERFYTD201703</v>
          </cell>
        </row>
        <row r="208">
          <cell r="A208" t="str">
            <v>CT</v>
          </cell>
          <cell r="B208" t="str">
            <v>ERF</v>
          </cell>
          <cell r="C208" t="str">
            <v>YTD201703</v>
          </cell>
          <cell r="M208">
            <v>2858.9111111000002</v>
          </cell>
          <cell r="N208">
            <v>2.7680722000000002</v>
          </cell>
          <cell r="Q208">
            <v>12.4355239</v>
          </cell>
          <cell r="R208">
            <v>667.78181819999998</v>
          </cell>
          <cell r="T208" t="str">
            <v>CTERFYTD201703</v>
          </cell>
        </row>
        <row r="209">
          <cell r="A209" t="str">
            <v>CT</v>
          </cell>
          <cell r="B209" t="str">
            <v>ERF</v>
          </cell>
          <cell r="C209" t="str">
            <v>YTD201703</v>
          </cell>
          <cell r="M209">
            <v>2858.9111111000002</v>
          </cell>
          <cell r="N209">
            <v>20.9381789</v>
          </cell>
          <cell r="Q209">
            <v>486.86960069999998</v>
          </cell>
          <cell r="R209">
            <v>129.01716719999999</v>
          </cell>
          <cell r="T209" t="str">
            <v>CTERFYTD201703</v>
          </cell>
        </row>
        <row r="210">
          <cell r="A210" t="str">
            <v>CT</v>
          </cell>
          <cell r="B210" t="str">
            <v>Association</v>
          </cell>
          <cell r="C210" t="str">
            <v>YTD201703</v>
          </cell>
          <cell r="M210">
            <v>9821</v>
          </cell>
          <cell r="N210">
            <v>9.3654343000000004</v>
          </cell>
          <cell r="Q210">
            <v>34.773975900000003</v>
          </cell>
          <cell r="R210">
            <v>807.96924290000004</v>
          </cell>
          <cell r="T210" t="str">
            <v>CTAssociationYTD201703</v>
          </cell>
        </row>
        <row r="211">
          <cell r="A211" t="str">
            <v>CT</v>
          </cell>
          <cell r="B211" t="str">
            <v>ERF</v>
          </cell>
          <cell r="C211" t="str">
            <v>YTD201703</v>
          </cell>
          <cell r="M211">
            <v>2858.9111111000002</v>
          </cell>
          <cell r="N211">
            <v>1.0288725000000001</v>
          </cell>
          <cell r="Q211">
            <v>93.454846000000003</v>
          </cell>
          <cell r="R211">
            <v>33.027903199999997</v>
          </cell>
          <cell r="T211" t="str">
            <v>CTERFYTD201703</v>
          </cell>
        </row>
        <row r="212">
          <cell r="A212" t="str">
            <v>CT</v>
          </cell>
          <cell r="B212" t="str">
            <v>ERF</v>
          </cell>
          <cell r="C212" t="str">
            <v>YTD201703</v>
          </cell>
          <cell r="M212">
            <v>2858.9111111000002</v>
          </cell>
          <cell r="N212">
            <v>1.9544786999999999</v>
          </cell>
          <cell r="Q212">
            <v>78.381483700000004</v>
          </cell>
          <cell r="R212">
            <v>74.8063942</v>
          </cell>
          <cell r="T212" t="str">
            <v>CTERFYTD201703</v>
          </cell>
        </row>
        <row r="213">
          <cell r="A213" t="str">
            <v>CT</v>
          </cell>
          <cell r="B213" t="str">
            <v>ERF</v>
          </cell>
          <cell r="C213" t="str">
            <v>YTD201703</v>
          </cell>
          <cell r="M213">
            <v>2858.9111111000002</v>
          </cell>
          <cell r="N213">
            <v>2.0005404000000002</v>
          </cell>
          <cell r="Q213">
            <v>32.030894799999999</v>
          </cell>
          <cell r="R213">
            <v>187.36976469999999</v>
          </cell>
          <cell r="T213" t="str">
            <v>CTERFYTD201703</v>
          </cell>
        </row>
        <row r="214">
          <cell r="A214" t="str">
            <v>CT</v>
          </cell>
          <cell r="B214" t="str">
            <v>ERF</v>
          </cell>
          <cell r="C214" t="str">
            <v>YTD201703</v>
          </cell>
          <cell r="M214">
            <v>2858.9111111000002</v>
          </cell>
          <cell r="N214">
            <v>13.5666993</v>
          </cell>
          <cell r="Q214">
            <v>113.0502169</v>
          </cell>
          <cell r="R214">
            <v>360.01786670000001</v>
          </cell>
          <cell r="T214" t="str">
            <v>CTERFYTD201703</v>
          </cell>
        </row>
        <row r="215">
          <cell r="A215" t="str">
            <v>CT</v>
          </cell>
          <cell r="B215" t="str">
            <v>ERF</v>
          </cell>
          <cell r="C215" t="str">
            <v>YTD201703</v>
          </cell>
          <cell r="M215">
            <v>2858.9111111000002</v>
          </cell>
          <cell r="N215">
            <v>12.3094138</v>
          </cell>
          <cell r="Q215">
            <v>725.40555830000005</v>
          </cell>
          <cell r="R215">
            <v>50.907028599999997</v>
          </cell>
          <cell r="T215" t="str">
            <v>CTERFYTD201703</v>
          </cell>
        </row>
        <row r="216">
          <cell r="A216" t="str">
            <v>CT</v>
          </cell>
          <cell r="B216" t="str">
            <v>ERF</v>
          </cell>
          <cell r="C216" t="str">
            <v>YTD201703</v>
          </cell>
          <cell r="M216">
            <v>2858.9111111000002</v>
          </cell>
          <cell r="N216">
            <v>29.138731100000001</v>
          </cell>
          <cell r="Q216">
            <v>160.531308</v>
          </cell>
          <cell r="R216">
            <v>544.54295769999999</v>
          </cell>
          <cell r="T216" t="str">
            <v>CTERFYTD201703</v>
          </cell>
        </row>
        <row r="217">
          <cell r="A217" t="str">
            <v>CT</v>
          </cell>
          <cell r="B217" t="str">
            <v>Association</v>
          </cell>
          <cell r="C217" t="str">
            <v>YTD201703</v>
          </cell>
          <cell r="M217">
            <v>9821</v>
          </cell>
          <cell r="N217">
            <v>19.025598800000001</v>
          </cell>
          <cell r="Q217">
            <v>440.54349280000002</v>
          </cell>
          <cell r="R217">
            <v>129.55995770000001</v>
          </cell>
          <cell r="T217" t="str">
            <v>CTAssociationYTD201703</v>
          </cell>
        </row>
        <row r="218">
          <cell r="A218" t="str">
            <v>CT</v>
          </cell>
          <cell r="B218" t="str">
            <v>ERF</v>
          </cell>
          <cell r="C218" t="str">
            <v>YTD201703</v>
          </cell>
          <cell r="M218">
            <v>2858.9111111000002</v>
          </cell>
          <cell r="N218">
            <v>14.7388517</v>
          </cell>
          <cell r="Q218">
            <v>62.554453299999999</v>
          </cell>
          <cell r="R218">
            <v>706.84903610000003</v>
          </cell>
          <cell r="T218" t="str">
            <v>CTERFYTD201703</v>
          </cell>
        </row>
        <row r="219">
          <cell r="A219" t="str">
            <v>CT</v>
          </cell>
          <cell r="B219" t="str">
            <v>ERF</v>
          </cell>
          <cell r="C219" t="str">
            <v>YTD201703</v>
          </cell>
          <cell r="M219">
            <v>2858.9111111000002</v>
          </cell>
          <cell r="N219">
            <v>18.562975000000002</v>
          </cell>
          <cell r="Q219">
            <v>81.772990199999995</v>
          </cell>
          <cell r="R219">
            <v>681.01857140000004</v>
          </cell>
          <cell r="T219" t="str">
            <v>CTERFYTD201703</v>
          </cell>
        </row>
        <row r="220">
          <cell r="A220" t="str">
            <v>CT</v>
          </cell>
          <cell r="B220" t="str">
            <v>ERF</v>
          </cell>
          <cell r="C220" t="str">
            <v>YTD201703</v>
          </cell>
          <cell r="M220">
            <v>2858.9111111000002</v>
          </cell>
          <cell r="N220">
            <v>6.9258030000000002</v>
          </cell>
          <cell r="Q220">
            <v>46.727423000000002</v>
          </cell>
          <cell r="R220">
            <v>444.65129030000003</v>
          </cell>
          <cell r="T220" t="str">
            <v>CTERFYTD201703</v>
          </cell>
        </row>
        <row r="221">
          <cell r="A221" t="str">
            <v>CT</v>
          </cell>
          <cell r="B221" t="str">
            <v>ERF</v>
          </cell>
          <cell r="C221" t="str">
            <v>YTD201703</v>
          </cell>
          <cell r="M221">
            <v>2858.9111111000002</v>
          </cell>
          <cell r="N221">
            <v>19.568974999999998</v>
          </cell>
          <cell r="Q221">
            <v>138.2980986</v>
          </cell>
          <cell r="R221">
            <v>424.49553129999998</v>
          </cell>
          <cell r="T221" t="str">
            <v>CTERFYTD201703</v>
          </cell>
        </row>
        <row r="222">
          <cell r="A222" t="str">
            <v>CT</v>
          </cell>
          <cell r="B222" t="str">
            <v>ERF</v>
          </cell>
          <cell r="C222" t="str">
            <v>YTD201703</v>
          </cell>
          <cell r="M222">
            <v>2858.9111111000002</v>
          </cell>
          <cell r="N222">
            <v>22.078739200000001</v>
          </cell>
          <cell r="Q222">
            <v>37.9620496</v>
          </cell>
          <cell r="R222">
            <v>1744.8008791</v>
          </cell>
          <cell r="T222" t="str">
            <v>CTERFYTD201703</v>
          </cell>
        </row>
        <row r="223">
          <cell r="A223" t="str">
            <v>CT</v>
          </cell>
          <cell r="B223" t="str">
            <v>ERF</v>
          </cell>
          <cell r="C223" t="str">
            <v>YTD201703</v>
          </cell>
          <cell r="M223">
            <v>2858.9111111000002</v>
          </cell>
          <cell r="N223">
            <v>2.0758885999999999</v>
          </cell>
          <cell r="Q223">
            <v>2.0858268999999998</v>
          </cell>
          <cell r="R223">
            <v>2985.7060000000001</v>
          </cell>
          <cell r="T223" t="str">
            <v>CTERFYTD201703</v>
          </cell>
        </row>
        <row r="224">
          <cell r="A224" t="str">
            <v>CT</v>
          </cell>
          <cell r="B224" t="str">
            <v>Association</v>
          </cell>
          <cell r="C224" t="str">
            <v>YTD201703</v>
          </cell>
          <cell r="M224">
            <v>9821</v>
          </cell>
          <cell r="N224">
            <v>1.6028159</v>
          </cell>
          <cell r="Q224">
            <v>70.864316799999997</v>
          </cell>
          <cell r="R224">
            <v>67.854287900000003</v>
          </cell>
          <cell r="T224" t="str">
            <v>CTAssociationYTD201703</v>
          </cell>
        </row>
        <row r="225">
          <cell r="A225" t="str">
            <v>CT</v>
          </cell>
          <cell r="B225" t="str">
            <v>ERF</v>
          </cell>
          <cell r="C225" t="str">
            <v>YTD201703</v>
          </cell>
          <cell r="M225">
            <v>2858.9111111000002</v>
          </cell>
          <cell r="N225">
            <v>1.2264662</v>
          </cell>
          <cell r="Q225">
            <v>0.41716540000000002</v>
          </cell>
          <cell r="R225">
            <v>8820</v>
          </cell>
          <cell r="T225" t="str">
            <v>CTERFYTD201703</v>
          </cell>
        </row>
        <row r="226">
          <cell r="A226" t="str">
            <v>CT</v>
          </cell>
          <cell r="B226" t="str">
            <v>ERF</v>
          </cell>
          <cell r="C226" t="str">
            <v>YTD201703</v>
          </cell>
          <cell r="M226">
            <v>2858.9111111000002</v>
          </cell>
          <cell r="N226">
            <v>93.341171000000003</v>
          </cell>
          <cell r="Q226">
            <v>5.4231499000000003</v>
          </cell>
          <cell r="R226">
            <v>51634.846153799997</v>
          </cell>
          <cell r="T226" t="str">
            <v>CTERFYTD201703</v>
          </cell>
        </row>
        <row r="227">
          <cell r="A227" t="str">
            <v>CT</v>
          </cell>
          <cell r="B227" t="str">
            <v>ERF</v>
          </cell>
          <cell r="C227" t="str">
            <v>YTD201703</v>
          </cell>
          <cell r="M227">
            <v>2858.9111111000002</v>
          </cell>
          <cell r="N227">
            <v>6.7389827000000002</v>
          </cell>
          <cell r="Q227">
            <v>3.337323</v>
          </cell>
          <cell r="R227">
            <v>6057.8337499999998</v>
          </cell>
          <cell r="T227" t="str">
            <v>CTERFYTD201703</v>
          </cell>
        </row>
        <row r="228">
          <cell r="A228" t="str">
            <v>CT</v>
          </cell>
          <cell r="B228" t="str">
            <v>Association</v>
          </cell>
          <cell r="C228" t="str">
            <v>YTD201703</v>
          </cell>
          <cell r="M228">
            <v>9821</v>
          </cell>
          <cell r="N228">
            <v>1.0107668999999999</v>
          </cell>
          <cell r="Q228">
            <v>25.120632400000002</v>
          </cell>
          <cell r="R228">
            <v>120.7095633</v>
          </cell>
          <cell r="T228" t="str">
            <v>CTAssociationYTD201703</v>
          </cell>
        </row>
        <row r="229">
          <cell r="A229" t="str">
            <v>CT</v>
          </cell>
          <cell r="B229" t="str">
            <v>Benevera</v>
          </cell>
          <cell r="C229" t="str">
            <v>YTD201703</v>
          </cell>
          <cell r="M229">
            <v>18.6555556</v>
          </cell>
          <cell r="N229">
            <v>69.251399599999999</v>
          </cell>
          <cell r="Q229">
            <v>3108.9934484999999</v>
          </cell>
          <cell r="R229">
            <v>66.823620700000006</v>
          </cell>
          <cell r="T229" t="str">
            <v>CTBeneveraYTD201703</v>
          </cell>
        </row>
        <row r="230">
          <cell r="A230" t="str">
            <v>CT</v>
          </cell>
          <cell r="B230" t="str">
            <v>Benevera</v>
          </cell>
          <cell r="C230" t="str">
            <v>YTD201703</v>
          </cell>
          <cell r="M230">
            <v>18.6555556</v>
          </cell>
          <cell r="N230">
            <v>4.9663928000000004</v>
          </cell>
          <cell r="Q230">
            <v>230.9950121</v>
          </cell>
          <cell r="R230">
            <v>64.5</v>
          </cell>
          <cell r="T230" t="str">
            <v>CTBeneveraYTD201703</v>
          </cell>
        </row>
        <row r="231">
          <cell r="A231" t="str">
            <v>CT</v>
          </cell>
          <cell r="B231" t="str">
            <v>Association</v>
          </cell>
          <cell r="C231" t="str">
            <v>YTD201703</v>
          </cell>
          <cell r="M231">
            <v>9821</v>
          </cell>
          <cell r="N231">
            <v>2.6139426000000001</v>
          </cell>
          <cell r="Q231">
            <v>36.200037999999999</v>
          </cell>
          <cell r="R231">
            <v>216.62484850000001</v>
          </cell>
          <cell r="T231" t="str">
            <v>CTAssociationYTD201703</v>
          </cell>
        </row>
        <row r="232">
          <cell r="A232" t="str">
            <v>CT</v>
          </cell>
          <cell r="B232" t="str">
            <v>Benevera</v>
          </cell>
          <cell r="C232" t="str">
            <v>YTD201703</v>
          </cell>
          <cell r="M232">
            <v>18.6555556</v>
          </cell>
          <cell r="N232">
            <v>3.4198811999999998</v>
          </cell>
          <cell r="Q232">
            <v>115.4975061</v>
          </cell>
          <cell r="R232">
            <v>88.83</v>
          </cell>
          <cell r="T232" t="str">
            <v>CTBeneveraYTD201703</v>
          </cell>
        </row>
        <row r="233">
          <cell r="A233" t="str">
            <v>CT</v>
          </cell>
          <cell r="B233" t="str">
            <v>Benevera</v>
          </cell>
          <cell r="C233" t="str">
            <v>YTD201703</v>
          </cell>
          <cell r="M233">
            <v>18.6555556</v>
          </cell>
          <cell r="N233">
            <v>14.4855047</v>
          </cell>
          <cell r="Q233">
            <v>173.2462591</v>
          </cell>
          <cell r="R233">
            <v>250.83666669999999</v>
          </cell>
          <cell r="T233" t="str">
            <v>CTBeneveraYTD201703</v>
          </cell>
        </row>
        <row r="234">
          <cell r="A234" t="str">
            <v>CT</v>
          </cell>
          <cell r="B234" t="str">
            <v>Association</v>
          </cell>
          <cell r="C234" t="str">
            <v>YTD201703</v>
          </cell>
          <cell r="M234">
            <v>9821</v>
          </cell>
          <cell r="N234">
            <v>8.8820873999999996</v>
          </cell>
          <cell r="Q234">
            <v>82.601904899999994</v>
          </cell>
          <cell r="R234">
            <v>322.58653390000001</v>
          </cell>
          <cell r="T234" t="str">
            <v>CTAssociationYTD201703</v>
          </cell>
        </row>
        <row r="235">
          <cell r="A235" t="str">
            <v>CT</v>
          </cell>
          <cell r="B235" t="str">
            <v>Benevera</v>
          </cell>
          <cell r="C235" t="str">
            <v>YTD201703</v>
          </cell>
          <cell r="M235">
            <v>18.6555556</v>
          </cell>
          <cell r="N235">
            <v>25.682025400000001</v>
          </cell>
          <cell r="Q235">
            <v>346.49251820000001</v>
          </cell>
          <cell r="R235">
            <v>222.36</v>
          </cell>
          <cell r="T235" t="str">
            <v>CTBeneveraYTD201703</v>
          </cell>
        </row>
        <row r="236">
          <cell r="A236" t="str">
            <v>CT</v>
          </cell>
          <cell r="B236" t="str">
            <v>Benevera</v>
          </cell>
          <cell r="C236" t="str">
            <v>YTD201703</v>
          </cell>
          <cell r="M236">
            <v>18.6555556</v>
          </cell>
          <cell r="N236">
            <v>10.8621555</v>
          </cell>
          <cell r="Q236">
            <v>346.49251820000001</v>
          </cell>
          <cell r="R236">
            <v>94.046666700000003</v>
          </cell>
          <cell r="T236" t="str">
            <v>CTBeneveraYTD201703</v>
          </cell>
        </row>
        <row r="237">
          <cell r="A237" t="str">
            <v>CT</v>
          </cell>
          <cell r="B237" t="str">
            <v>Association</v>
          </cell>
          <cell r="C237" t="str">
            <v>YTD201703</v>
          </cell>
          <cell r="M237">
            <v>9821</v>
          </cell>
          <cell r="N237">
            <v>9.8737595999999996</v>
          </cell>
          <cell r="Q237">
            <v>485.62899470000002</v>
          </cell>
          <cell r="R237">
            <v>60.995696899999999</v>
          </cell>
          <cell r="T237" t="str">
            <v>CTAssociationYTD201703</v>
          </cell>
        </row>
        <row r="238">
          <cell r="A238" t="str">
            <v>CT</v>
          </cell>
          <cell r="B238" t="str">
            <v>Benevera</v>
          </cell>
          <cell r="C238" t="str">
            <v>YTD201703</v>
          </cell>
          <cell r="M238">
            <v>18.6555556</v>
          </cell>
          <cell r="N238">
            <v>50.237372700000002</v>
          </cell>
          <cell r="Q238">
            <v>1154.9750607000001</v>
          </cell>
          <cell r="R238">
            <v>130.48949999999999</v>
          </cell>
          <cell r="T238" t="str">
            <v>CTBeneveraYTD201703</v>
          </cell>
        </row>
        <row r="239">
          <cell r="A239" t="str">
            <v>CT</v>
          </cell>
          <cell r="B239" t="str">
            <v>Benevera</v>
          </cell>
          <cell r="C239" t="str">
            <v>YTD201703</v>
          </cell>
          <cell r="M239">
            <v>18.6555556</v>
          </cell>
          <cell r="N239">
            <v>15.652991999999999</v>
          </cell>
          <cell r="Q239">
            <v>1385.9700728</v>
          </cell>
          <cell r="R239">
            <v>33.881666699999997</v>
          </cell>
          <cell r="T239" t="str">
            <v>CTBeneveraYTD201703</v>
          </cell>
        </row>
        <row r="240">
          <cell r="A240" t="str">
            <v>CT</v>
          </cell>
          <cell r="B240" t="str">
            <v>Association</v>
          </cell>
          <cell r="C240" t="str">
            <v>YTD201703</v>
          </cell>
          <cell r="M240">
            <v>9821</v>
          </cell>
          <cell r="N240">
            <v>24.236139399999999</v>
          </cell>
          <cell r="Q240">
            <v>237.38449170000001</v>
          </cell>
          <cell r="R240">
            <v>306.28967189999997</v>
          </cell>
          <cell r="T240" t="str">
            <v>CTAssociationYTD201703</v>
          </cell>
        </row>
        <row r="241">
          <cell r="A241" t="str">
            <v>CT</v>
          </cell>
          <cell r="B241" t="str">
            <v>Benevera</v>
          </cell>
          <cell r="C241" t="str">
            <v>YTD201703</v>
          </cell>
          <cell r="M241">
            <v>18.6555556</v>
          </cell>
          <cell r="N241">
            <v>38.090885</v>
          </cell>
          <cell r="Q241">
            <v>750.73378949999994</v>
          </cell>
          <cell r="R241">
            <v>152.21461540000001</v>
          </cell>
          <cell r="T241" t="str">
            <v>CTBeneveraYTD201703</v>
          </cell>
        </row>
        <row r="242">
          <cell r="A242" t="str">
            <v>CT</v>
          </cell>
          <cell r="B242" t="str">
            <v>Benevera</v>
          </cell>
          <cell r="C242" t="str">
            <v>YTD201703</v>
          </cell>
          <cell r="M242">
            <v>18.6555556</v>
          </cell>
          <cell r="N242">
            <v>2.5086058000000002</v>
          </cell>
          <cell r="Q242">
            <v>115.4975061</v>
          </cell>
          <cell r="R242">
            <v>65.16</v>
          </cell>
          <cell r="T242" t="str">
            <v>CTBeneveraYTD201703</v>
          </cell>
        </row>
        <row r="243">
          <cell r="A243" t="str">
            <v>CT</v>
          </cell>
          <cell r="B243" t="str">
            <v>Association</v>
          </cell>
          <cell r="C243" t="str">
            <v>YTD201703</v>
          </cell>
          <cell r="M243">
            <v>9821</v>
          </cell>
          <cell r="N243">
            <v>16.371919900000002</v>
          </cell>
          <cell r="Q243">
            <v>135.58559690000001</v>
          </cell>
          <cell r="R243">
            <v>362.24909389999999</v>
          </cell>
          <cell r="T243" t="str">
            <v>CTAssociationYTD201703</v>
          </cell>
        </row>
        <row r="244">
          <cell r="A244" t="str">
            <v>CT</v>
          </cell>
          <cell r="B244" t="str">
            <v>Benevera</v>
          </cell>
          <cell r="C244" t="str">
            <v>YTD201703</v>
          </cell>
          <cell r="M244">
            <v>18.6555556</v>
          </cell>
          <cell r="N244">
            <v>6.7275372000000004</v>
          </cell>
          <cell r="Q244">
            <v>115.4975061</v>
          </cell>
          <cell r="R244">
            <v>174.745</v>
          </cell>
          <cell r="T244" t="str">
            <v>CTBeneveraYTD201703</v>
          </cell>
        </row>
        <row r="245">
          <cell r="A245" t="str">
            <v>CT</v>
          </cell>
          <cell r="B245" t="str">
            <v>Benevera</v>
          </cell>
          <cell r="C245" t="str">
            <v>YTD201703</v>
          </cell>
          <cell r="M245">
            <v>18.6555556</v>
          </cell>
          <cell r="N245">
            <v>28.940017600000001</v>
          </cell>
          <cell r="Q245">
            <v>1212.7238136999999</v>
          </cell>
          <cell r="R245">
            <v>71.590952400000006</v>
          </cell>
          <cell r="T245" t="str">
            <v>CTBeneveraYTD201703</v>
          </cell>
        </row>
        <row r="246">
          <cell r="A246" t="str">
            <v>CT</v>
          </cell>
          <cell r="B246" t="str">
            <v>Association</v>
          </cell>
          <cell r="C246" t="str">
            <v>YTD201703</v>
          </cell>
          <cell r="M246">
            <v>9821</v>
          </cell>
          <cell r="N246">
            <v>9.4260237</v>
          </cell>
          <cell r="Q246">
            <v>33.457610899999999</v>
          </cell>
          <cell r="R246">
            <v>845.19098359999998</v>
          </cell>
          <cell r="T246" t="str">
            <v>CTAssociationYTD201703</v>
          </cell>
        </row>
        <row r="247">
          <cell r="A247" t="str">
            <v>CT</v>
          </cell>
          <cell r="B247" t="str">
            <v>Benevera</v>
          </cell>
          <cell r="C247" t="str">
            <v>YTD201703</v>
          </cell>
          <cell r="M247">
            <v>18.6555556</v>
          </cell>
          <cell r="N247">
            <v>7.4588289000000003</v>
          </cell>
          <cell r="Q247">
            <v>230.9950121</v>
          </cell>
          <cell r="R247">
            <v>96.87</v>
          </cell>
          <cell r="T247" t="str">
            <v>CTBeneveraYTD201703</v>
          </cell>
        </row>
        <row r="248">
          <cell r="A248" t="str">
            <v>CT</v>
          </cell>
          <cell r="B248" t="str">
            <v>Benevera</v>
          </cell>
          <cell r="C248" t="str">
            <v>YTD201703</v>
          </cell>
          <cell r="M248">
            <v>18.6555556</v>
          </cell>
          <cell r="N248">
            <v>2.0710628</v>
          </cell>
          <cell r="Q248">
            <v>57.748753000000001</v>
          </cell>
          <cell r="R248">
            <v>107.59</v>
          </cell>
          <cell r="T248" t="str">
            <v>CTBeneveraYTD201703</v>
          </cell>
        </row>
        <row r="249">
          <cell r="A249" t="str">
            <v>CT</v>
          </cell>
          <cell r="B249" t="str">
            <v>Association</v>
          </cell>
          <cell r="C249" t="str">
            <v>YTD201703</v>
          </cell>
          <cell r="M249">
            <v>9821</v>
          </cell>
          <cell r="N249">
            <v>18.389762600000001</v>
          </cell>
          <cell r="Q249">
            <v>79.201295299999998</v>
          </cell>
          <cell r="R249">
            <v>696.57052629999998</v>
          </cell>
          <cell r="T249" t="str">
            <v>CTAssociationYTD201703</v>
          </cell>
        </row>
        <row r="250">
          <cell r="A250" t="str">
            <v>CT</v>
          </cell>
          <cell r="B250" t="str">
            <v>Benevera</v>
          </cell>
          <cell r="C250" t="str">
            <v>YTD201703</v>
          </cell>
          <cell r="M250">
            <v>18.6555556</v>
          </cell>
          <cell r="N250">
            <v>8.1194746999999996</v>
          </cell>
          <cell r="Q250">
            <v>57.748753000000001</v>
          </cell>
          <cell r="R250">
            <v>421.8</v>
          </cell>
          <cell r="T250" t="str">
            <v>CTBeneveraYTD201703</v>
          </cell>
        </row>
        <row r="251">
          <cell r="A251" t="str">
            <v>CT</v>
          </cell>
          <cell r="B251" t="str">
            <v>Association</v>
          </cell>
          <cell r="C251" t="str">
            <v>YTD201703</v>
          </cell>
          <cell r="M251">
            <v>9821</v>
          </cell>
          <cell r="N251">
            <v>31.756634399999999</v>
          </cell>
          <cell r="Q251">
            <v>46.511564</v>
          </cell>
          <cell r="R251">
            <v>2048.3057310999998</v>
          </cell>
          <cell r="T251" t="str">
            <v>CTAssociationYTD201703</v>
          </cell>
        </row>
        <row r="252">
          <cell r="A252" t="str">
            <v>CT</v>
          </cell>
          <cell r="B252" t="str">
            <v>CRC</v>
          </cell>
          <cell r="C252" t="str">
            <v>YTD201703</v>
          </cell>
          <cell r="M252">
            <v>9921.9888888999994</v>
          </cell>
          <cell r="N252">
            <v>92.108673300000007</v>
          </cell>
          <cell r="Q252">
            <v>3483.4749753000001</v>
          </cell>
          <cell r="R252">
            <v>79.324818399999998</v>
          </cell>
          <cell r="T252" t="str">
            <v>CTCRCYTD201703</v>
          </cell>
        </row>
        <row r="253">
          <cell r="A253" t="str">
            <v>CT</v>
          </cell>
          <cell r="B253" t="str">
            <v>CRC</v>
          </cell>
          <cell r="C253" t="str">
            <v>YTD201703</v>
          </cell>
          <cell r="M253">
            <v>9921.9888888999994</v>
          </cell>
          <cell r="N253">
            <v>7.0352874999999999</v>
          </cell>
          <cell r="Q253">
            <v>213.79511479999999</v>
          </cell>
          <cell r="R253">
            <v>98.720040600000004</v>
          </cell>
          <cell r="T253" t="str">
            <v>CTCRCYTD201703</v>
          </cell>
        </row>
        <row r="254">
          <cell r="A254" t="str">
            <v>CT</v>
          </cell>
          <cell r="B254" t="str">
            <v>CRC</v>
          </cell>
          <cell r="C254" t="str">
            <v>YTD201703</v>
          </cell>
          <cell r="M254">
            <v>9921.9888888999994</v>
          </cell>
          <cell r="N254">
            <v>5.7917180000000004</v>
          </cell>
          <cell r="Q254">
            <v>5.7547695000000001</v>
          </cell>
          <cell r="R254">
            <v>3019.2615093999998</v>
          </cell>
          <cell r="T254" t="str">
            <v>CTCRCYTD201703</v>
          </cell>
        </row>
        <row r="255">
          <cell r="A255" t="str">
            <v>CT</v>
          </cell>
          <cell r="B255" t="str">
            <v>Association</v>
          </cell>
          <cell r="C255" t="str">
            <v>YTD201703</v>
          </cell>
          <cell r="M255">
            <v>9821</v>
          </cell>
          <cell r="N255">
            <v>4.1386732000000004</v>
          </cell>
          <cell r="Q255">
            <v>25.888511999999999</v>
          </cell>
          <cell r="R255">
            <v>479.59572029999998</v>
          </cell>
          <cell r="T255" t="str">
            <v>CTAssociationYTD201703</v>
          </cell>
        </row>
        <row r="256">
          <cell r="A256" t="str">
            <v>CT</v>
          </cell>
          <cell r="B256" t="str">
            <v>CRC</v>
          </cell>
          <cell r="C256" t="str">
            <v>YTD201703</v>
          </cell>
          <cell r="M256">
            <v>9921.9888888999994</v>
          </cell>
          <cell r="N256">
            <v>2.5388635000000002</v>
          </cell>
          <cell r="Q256">
            <v>4.4518028000000003</v>
          </cell>
          <cell r="R256">
            <v>1710.9002439000001</v>
          </cell>
          <cell r="T256" t="str">
            <v>CTCRCYTD201703</v>
          </cell>
        </row>
        <row r="257">
          <cell r="A257" t="str">
            <v>CT</v>
          </cell>
          <cell r="B257" t="str">
            <v>CRC</v>
          </cell>
          <cell r="C257" t="str">
            <v>YTD201703</v>
          </cell>
          <cell r="M257">
            <v>9921.9888888999994</v>
          </cell>
          <cell r="N257">
            <v>12.5122514</v>
          </cell>
          <cell r="Q257">
            <v>159.0705146</v>
          </cell>
          <cell r="R257">
            <v>235.97556309999999</v>
          </cell>
          <cell r="T257" t="str">
            <v>CTCRCYTD201703</v>
          </cell>
        </row>
        <row r="258">
          <cell r="A258" t="str">
            <v>CT</v>
          </cell>
          <cell r="B258" t="str">
            <v>CRC</v>
          </cell>
          <cell r="C258" t="str">
            <v>YTD201703</v>
          </cell>
          <cell r="M258">
            <v>9921.9888888999994</v>
          </cell>
          <cell r="N258">
            <v>3.548756</v>
          </cell>
          <cell r="Q258">
            <v>49.295572399999998</v>
          </cell>
          <cell r="R258">
            <v>215.9680396</v>
          </cell>
          <cell r="T258" t="str">
            <v>CTCRCYTD201703</v>
          </cell>
        </row>
        <row r="259">
          <cell r="A259" t="str">
            <v>CT</v>
          </cell>
          <cell r="B259" t="str">
            <v>CRC</v>
          </cell>
          <cell r="C259" t="str">
            <v>YTD201703</v>
          </cell>
          <cell r="M259">
            <v>9921.9888888999994</v>
          </cell>
          <cell r="N259">
            <v>9.3629798999999991</v>
          </cell>
          <cell r="Q259">
            <v>401.09657399999998</v>
          </cell>
          <cell r="R259">
            <v>70.030365500000002</v>
          </cell>
          <cell r="T259" t="str">
            <v>CTCRCYTD201703</v>
          </cell>
        </row>
        <row r="260">
          <cell r="A260" t="str">
            <v>CT</v>
          </cell>
          <cell r="B260" t="str">
            <v>Association</v>
          </cell>
          <cell r="C260" t="str">
            <v>YTD201703</v>
          </cell>
          <cell r="M260">
            <v>9821</v>
          </cell>
          <cell r="N260">
            <v>12.551460000000001</v>
          </cell>
          <cell r="Q260">
            <v>85.892817500000007</v>
          </cell>
          <cell r="R260">
            <v>438.38799490000002</v>
          </cell>
          <cell r="T260" t="str">
            <v>CTAssociationYTD201703</v>
          </cell>
        </row>
        <row r="261">
          <cell r="A261" t="str">
            <v>CT</v>
          </cell>
          <cell r="B261" t="str">
            <v>CRC</v>
          </cell>
          <cell r="C261" t="str">
            <v>YTD201703</v>
          </cell>
          <cell r="M261">
            <v>9921.9888888999994</v>
          </cell>
          <cell r="N261">
            <v>7.9564085000000002</v>
          </cell>
          <cell r="Q261">
            <v>115.9640338</v>
          </cell>
          <cell r="R261">
            <v>205.83300560000001</v>
          </cell>
          <cell r="T261" t="str">
            <v>CTCRCYTD201703</v>
          </cell>
        </row>
        <row r="262">
          <cell r="A262" t="str">
            <v>CT</v>
          </cell>
          <cell r="B262" t="str">
            <v>CRC</v>
          </cell>
          <cell r="C262" t="str">
            <v>YTD201703</v>
          </cell>
          <cell r="M262">
            <v>9921.9888888999994</v>
          </cell>
          <cell r="N262">
            <v>13.976640099999999</v>
          </cell>
          <cell r="Q262">
            <v>270.0398429</v>
          </cell>
          <cell r="R262">
            <v>155.2730881</v>
          </cell>
          <cell r="T262" t="str">
            <v>CTCRCYTD201703</v>
          </cell>
        </row>
        <row r="263">
          <cell r="A263" t="str">
            <v>CT</v>
          </cell>
          <cell r="B263" t="str">
            <v>ERF</v>
          </cell>
          <cell r="C263" t="str">
            <v>YTD201703</v>
          </cell>
          <cell r="M263">
            <v>2858.9111111000002</v>
          </cell>
          <cell r="N263">
            <v>44.672701199999999</v>
          </cell>
          <cell r="Q263">
            <v>7.9261422000000001</v>
          </cell>
          <cell r="R263">
            <v>16908.364736799998</v>
          </cell>
          <cell r="T263" t="str">
            <v>CTERFYTD201703</v>
          </cell>
        </row>
        <row r="264">
          <cell r="A264" t="str">
            <v>CT</v>
          </cell>
          <cell r="B264" t="str">
            <v>CRC</v>
          </cell>
          <cell r="C264" t="str">
            <v>YTD201703</v>
          </cell>
          <cell r="M264">
            <v>9921.9888888999994</v>
          </cell>
          <cell r="N264">
            <v>8.1641636999999996</v>
          </cell>
          <cell r="Q264">
            <v>140.06891730000001</v>
          </cell>
          <cell r="R264">
            <v>174.86028680000001</v>
          </cell>
          <cell r="T264" t="str">
            <v>CTCRCYTD201703</v>
          </cell>
        </row>
        <row r="265">
          <cell r="A265" t="str">
            <v>CT</v>
          </cell>
          <cell r="B265" t="str">
            <v>CRC</v>
          </cell>
          <cell r="C265" t="str">
            <v>YTD201703</v>
          </cell>
          <cell r="M265">
            <v>9921.9888888999994</v>
          </cell>
          <cell r="N265">
            <v>18.584777500000001</v>
          </cell>
          <cell r="Q265">
            <v>610.8742082</v>
          </cell>
          <cell r="R265">
            <v>91.269744000000003</v>
          </cell>
          <cell r="T265" t="str">
            <v>CTCRCYTD201703</v>
          </cell>
        </row>
        <row r="266">
          <cell r="A266" t="str">
            <v>CT</v>
          </cell>
          <cell r="B266" t="str">
            <v>Association</v>
          </cell>
          <cell r="C266" t="str">
            <v>YTD201703</v>
          </cell>
          <cell r="M266">
            <v>9821</v>
          </cell>
          <cell r="N266">
            <v>8.4191749999999992</v>
          </cell>
          <cell r="Q266">
            <v>19.308579600000002</v>
          </cell>
          <cell r="R266">
            <v>1308.0985535</v>
          </cell>
          <cell r="T266" t="str">
            <v>CTAssociationYTD201703</v>
          </cell>
        </row>
        <row r="267">
          <cell r="A267" t="str">
            <v>CT</v>
          </cell>
          <cell r="B267" t="str">
            <v>CRC</v>
          </cell>
          <cell r="C267" t="str">
            <v>YTD201703</v>
          </cell>
          <cell r="M267">
            <v>9921.9888888999994</v>
          </cell>
          <cell r="N267">
            <v>10.2893715</v>
          </cell>
          <cell r="Q267">
            <v>1024.6747072999999</v>
          </cell>
          <cell r="R267">
            <v>30.1247939</v>
          </cell>
          <cell r="T267" t="str">
            <v>CTCRCYTD201703</v>
          </cell>
        </row>
        <row r="268">
          <cell r="A268" t="str">
            <v>CT</v>
          </cell>
          <cell r="B268" t="str">
            <v>CRC</v>
          </cell>
          <cell r="C268" t="str">
            <v>YTD201703</v>
          </cell>
          <cell r="M268">
            <v>9921.9888888999994</v>
          </cell>
          <cell r="N268">
            <v>13.7044239</v>
          </cell>
          <cell r="Q268">
            <v>41.694933499999998</v>
          </cell>
          <cell r="R268">
            <v>986.04958329999999</v>
          </cell>
          <cell r="T268" t="str">
            <v>CTCRCYTD201703</v>
          </cell>
        </row>
        <row r="269">
          <cell r="A269" t="str">
            <v>CT</v>
          </cell>
          <cell r="B269" t="str">
            <v>ERF</v>
          </cell>
          <cell r="C269" t="str">
            <v>YTD201703</v>
          </cell>
          <cell r="M269">
            <v>2858.9111111000002</v>
          </cell>
          <cell r="N269">
            <v>9.5250272999999996</v>
          </cell>
          <cell r="Q269">
            <v>125.5667795</v>
          </cell>
          <cell r="R269">
            <v>227.568804</v>
          </cell>
          <cell r="T269" t="str">
            <v>CTERFYTD201703</v>
          </cell>
        </row>
        <row r="270">
          <cell r="A270" t="str">
            <v>CT</v>
          </cell>
          <cell r="B270" t="str">
            <v>Association</v>
          </cell>
          <cell r="C270" t="str">
            <v>YTD201703</v>
          </cell>
          <cell r="M270">
            <v>9821</v>
          </cell>
          <cell r="N270">
            <v>1.3743436</v>
          </cell>
          <cell r="Q270">
            <v>106.40617229999999</v>
          </cell>
          <cell r="R270">
            <v>38.748041200000003</v>
          </cell>
          <cell r="T270" t="str">
            <v>CTAssociationYTD201703</v>
          </cell>
        </row>
        <row r="271">
          <cell r="A271" t="str">
            <v>CT</v>
          </cell>
          <cell r="B271" t="str">
            <v>ERF</v>
          </cell>
          <cell r="C271" t="str">
            <v>YTD201703</v>
          </cell>
          <cell r="M271">
            <v>2858.9111111000002</v>
          </cell>
          <cell r="N271">
            <v>40.213006</v>
          </cell>
          <cell r="Q271">
            <v>54.264104099999997</v>
          </cell>
          <cell r="R271">
            <v>2223.1827082999998</v>
          </cell>
          <cell r="T271" t="str">
            <v>CTERFYTD201703</v>
          </cell>
        </row>
        <row r="272">
          <cell r="A272" t="str">
            <v>CT</v>
          </cell>
          <cell r="B272" t="str">
            <v>CRC</v>
          </cell>
          <cell r="C272" t="str">
            <v>YTD201703</v>
          </cell>
          <cell r="M272">
            <v>9921.9888888999994</v>
          </cell>
          <cell r="N272">
            <v>2.5515924000000001</v>
          </cell>
          <cell r="Q272">
            <v>11.618119500000001</v>
          </cell>
          <cell r="R272">
            <v>658.86542059999999</v>
          </cell>
          <cell r="T272" t="str">
            <v>CTCRCYTD201703</v>
          </cell>
        </row>
        <row r="273">
          <cell r="A273" t="str">
            <v>CT</v>
          </cell>
          <cell r="B273" t="str">
            <v>CRC</v>
          </cell>
          <cell r="C273" t="str">
            <v>YTD201703</v>
          </cell>
          <cell r="M273">
            <v>9921.9888888999994</v>
          </cell>
          <cell r="N273">
            <v>21.7357133</v>
          </cell>
          <cell r="Q273">
            <v>500.33920219999999</v>
          </cell>
          <cell r="R273">
            <v>130.3258659</v>
          </cell>
          <cell r="T273" t="str">
            <v>CTCRCYTD201703</v>
          </cell>
        </row>
        <row r="274">
          <cell r="A274" t="str">
            <v>CT</v>
          </cell>
          <cell r="B274" t="str">
            <v>ERF</v>
          </cell>
          <cell r="C274" t="str">
            <v>YTD201703</v>
          </cell>
          <cell r="M274">
            <v>2858.9111111000002</v>
          </cell>
          <cell r="N274">
            <v>45.185391600000003</v>
          </cell>
          <cell r="Q274">
            <v>379.09506060000001</v>
          </cell>
          <cell r="R274">
            <v>357.57832009999998</v>
          </cell>
          <cell r="T274" t="str">
            <v>CTERFYTD201703</v>
          </cell>
        </row>
        <row r="275">
          <cell r="A275" t="str">
            <v>CT</v>
          </cell>
          <cell r="B275" t="str">
            <v>Association</v>
          </cell>
          <cell r="C275" t="str">
            <v>YTD201703</v>
          </cell>
          <cell r="M275">
            <v>9821</v>
          </cell>
          <cell r="N275">
            <v>3.8976723999999998</v>
          </cell>
          <cell r="Q275">
            <v>88.285140499999997</v>
          </cell>
          <cell r="R275">
            <v>132.44603849999999</v>
          </cell>
          <cell r="T275" t="str">
            <v>CTAssociationYTD201703</v>
          </cell>
        </row>
        <row r="276">
          <cell r="A276" t="str">
            <v>CT</v>
          </cell>
          <cell r="B276" t="str">
            <v>CRC</v>
          </cell>
          <cell r="C276" t="str">
            <v>YTD201703</v>
          </cell>
          <cell r="M276">
            <v>9921.9888888999994</v>
          </cell>
          <cell r="N276">
            <v>1.1644996999999999</v>
          </cell>
          <cell r="Q276">
            <v>94.247922599999995</v>
          </cell>
          <cell r="R276">
            <v>37.0671198</v>
          </cell>
          <cell r="T276" t="str">
            <v>CTCRCYTD201703</v>
          </cell>
        </row>
        <row r="277">
          <cell r="A277" t="str">
            <v>CT</v>
          </cell>
          <cell r="B277" t="str">
            <v>CRC</v>
          </cell>
          <cell r="C277" t="str">
            <v>YTD201703</v>
          </cell>
          <cell r="M277">
            <v>9921.9888888999994</v>
          </cell>
          <cell r="N277">
            <v>1.9516689</v>
          </cell>
          <cell r="Q277">
            <v>79.046644799999996</v>
          </cell>
          <cell r="R277">
            <v>74.070274699999999</v>
          </cell>
          <cell r="T277" t="str">
            <v>CTCRCYTD201703</v>
          </cell>
        </row>
        <row r="278">
          <cell r="A278" t="str">
            <v>CT</v>
          </cell>
          <cell r="B278" t="str">
            <v>Association</v>
          </cell>
          <cell r="C278" t="str">
            <v>YTD201703</v>
          </cell>
          <cell r="M278">
            <v>9821</v>
          </cell>
          <cell r="N278">
            <v>3.9762601000000002</v>
          </cell>
          <cell r="Q278">
            <v>18.538807299999998</v>
          </cell>
          <cell r="R278">
            <v>643.4491716</v>
          </cell>
          <cell r="T278" t="str">
            <v>CTAssociationYTD201703</v>
          </cell>
        </row>
        <row r="279">
          <cell r="A279" t="str">
            <v>CT</v>
          </cell>
          <cell r="B279" t="str">
            <v>ERF</v>
          </cell>
          <cell r="C279" t="str">
            <v>YTD201703</v>
          </cell>
          <cell r="M279">
            <v>2858.9111111000002</v>
          </cell>
          <cell r="N279">
            <v>0.78177739999999996</v>
          </cell>
          <cell r="Q279">
            <v>22.233209299999999</v>
          </cell>
          <cell r="R279">
            <v>105.4877966</v>
          </cell>
          <cell r="T279" t="str">
            <v>CTERFYTD201703</v>
          </cell>
        </row>
        <row r="280">
          <cell r="A280" t="str">
            <v>CT</v>
          </cell>
          <cell r="B280" t="str">
            <v>CRC</v>
          </cell>
          <cell r="C280" t="str">
            <v>YTD201703</v>
          </cell>
          <cell r="M280">
            <v>9921.9888888999994</v>
          </cell>
          <cell r="N280">
            <v>1.2793428</v>
          </cell>
          <cell r="Q280">
            <v>29.4253307</v>
          </cell>
          <cell r="R280">
            <v>130.43280440000001</v>
          </cell>
          <cell r="T280" t="str">
            <v>CTCRCYTD201703</v>
          </cell>
        </row>
        <row r="281">
          <cell r="A281" t="str">
            <v>CT</v>
          </cell>
          <cell r="B281" t="str">
            <v>CRC</v>
          </cell>
          <cell r="C281" t="str">
            <v>YTD201703</v>
          </cell>
          <cell r="M281">
            <v>9921.9888888999994</v>
          </cell>
          <cell r="N281">
            <v>3.0435542</v>
          </cell>
          <cell r="Q281">
            <v>45.2780919</v>
          </cell>
          <cell r="R281">
            <v>201.65741009999999</v>
          </cell>
          <cell r="T281" t="str">
            <v>CTCRCYTD201703</v>
          </cell>
        </row>
        <row r="282">
          <cell r="A282" t="str">
            <v>CT</v>
          </cell>
          <cell r="B282" t="str">
            <v>Association</v>
          </cell>
          <cell r="C282" t="str">
            <v>YTD201703</v>
          </cell>
          <cell r="M282">
            <v>9821</v>
          </cell>
          <cell r="N282">
            <v>2.9967207</v>
          </cell>
          <cell r="Q282">
            <v>3.5216905999999999</v>
          </cell>
          <cell r="R282">
            <v>2552.7972414000001</v>
          </cell>
          <cell r="T282" t="str">
            <v>CTAssociationYTD201703</v>
          </cell>
        </row>
        <row r="283">
          <cell r="A283" t="str">
            <v>CT</v>
          </cell>
          <cell r="B283" t="str">
            <v>CRC</v>
          </cell>
          <cell r="C283" t="str">
            <v>YTD201703</v>
          </cell>
          <cell r="M283">
            <v>9921.9888888999994</v>
          </cell>
          <cell r="N283">
            <v>12.367330000000001</v>
          </cell>
          <cell r="Q283">
            <v>111.6208116</v>
          </cell>
          <cell r="R283">
            <v>332.39312260000003</v>
          </cell>
          <cell r="T283" t="str">
            <v>CTCRCYTD201703</v>
          </cell>
        </row>
        <row r="284">
          <cell r="A284" t="str">
            <v>CT</v>
          </cell>
          <cell r="B284" t="str">
            <v>CRC</v>
          </cell>
          <cell r="C284" t="str">
            <v>YTD201703</v>
          </cell>
          <cell r="M284">
            <v>9921.9888888999994</v>
          </cell>
          <cell r="N284">
            <v>14.3689464</v>
          </cell>
          <cell r="Q284">
            <v>704.03632530000004</v>
          </cell>
          <cell r="R284">
            <v>61.228146199999998</v>
          </cell>
          <cell r="T284" t="str">
            <v>CTCRCYTD201703</v>
          </cell>
        </row>
        <row r="285">
          <cell r="A285" t="str">
            <v>CT</v>
          </cell>
          <cell r="B285" t="str">
            <v>Association</v>
          </cell>
          <cell r="C285" t="str">
            <v>YTD201703</v>
          </cell>
          <cell r="M285">
            <v>9821</v>
          </cell>
          <cell r="N285">
            <v>9.4690308000000005</v>
          </cell>
          <cell r="Q285">
            <v>963.25010220000001</v>
          </cell>
          <cell r="R285">
            <v>29.490879199999998</v>
          </cell>
          <cell r="T285" t="str">
            <v>CTAssociationYTD201703</v>
          </cell>
        </row>
        <row r="286">
          <cell r="A286" t="str">
            <v>CT</v>
          </cell>
          <cell r="B286" t="str">
            <v>ERF</v>
          </cell>
          <cell r="C286" t="str">
            <v>YTD201703</v>
          </cell>
          <cell r="M286">
            <v>2858.9111111000002</v>
          </cell>
          <cell r="N286">
            <v>6.7140624000000004</v>
          </cell>
          <cell r="Q286">
            <v>128.1235791</v>
          </cell>
          <cell r="R286">
            <v>157.20905880000001</v>
          </cell>
          <cell r="T286" t="str">
            <v>CTERFYTD201703</v>
          </cell>
        </row>
        <row r="287">
          <cell r="A287" t="str">
            <v>CT</v>
          </cell>
          <cell r="B287" t="str">
            <v>CRC</v>
          </cell>
          <cell r="C287" t="str">
            <v>YTD201703</v>
          </cell>
          <cell r="M287">
            <v>9921.9888888999994</v>
          </cell>
          <cell r="N287">
            <v>34.518955699999999</v>
          </cell>
          <cell r="Q287">
            <v>345.28616820000002</v>
          </cell>
          <cell r="R287">
            <v>299.91605970000001</v>
          </cell>
          <cell r="T287" t="str">
            <v>CTCRCYTD201703</v>
          </cell>
        </row>
        <row r="288">
          <cell r="A288" t="str">
            <v>CT</v>
          </cell>
          <cell r="B288" t="str">
            <v>CRC</v>
          </cell>
          <cell r="C288" t="str">
            <v>YTD201703</v>
          </cell>
          <cell r="M288">
            <v>9921.9888888999994</v>
          </cell>
          <cell r="N288">
            <v>24.8204496</v>
          </cell>
          <cell r="Q288">
            <v>164.39096180000001</v>
          </cell>
          <cell r="R288">
            <v>452.95281369999998</v>
          </cell>
          <cell r="T288" t="str">
            <v>CTCRCYTD201703</v>
          </cell>
        </row>
        <row r="289">
          <cell r="A289" t="str">
            <v>CT</v>
          </cell>
          <cell r="B289" t="str">
            <v>Association</v>
          </cell>
          <cell r="C289" t="str">
            <v>YTD201703</v>
          </cell>
          <cell r="M289">
            <v>9821</v>
          </cell>
          <cell r="N289">
            <v>70.6744032</v>
          </cell>
          <cell r="Q289">
            <v>3.4002530000000002</v>
          </cell>
          <cell r="R289">
            <v>62355.127500000002</v>
          </cell>
          <cell r="T289" t="str">
            <v>CTAssociationYTD201703</v>
          </cell>
        </row>
        <row r="290">
          <cell r="A290" t="str">
            <v>CT</v>
          </cell>
          <cell r="B290" t="str">
            <v>CRC</v>
          </cell>
          <cell r="C290" t="str">
            <v>YTD201703</v>
          </cell>
          <cell r="M290">
            <v>9921.9888888999994</v>
          </cell>
          <cell r="N290">
            <v>15.3413667</v>
          </cell>
          <cell r="Q290">
            <v>50.815700200000002</v>
          </cell>
          <cell r="R290">
            <v>905.70630340000002</v>
          </cell>
          <cell r="T290" t="str">
            <v>CTCRCYTD201703</v>
          </cell>
        </row>
        <row r="291">
          <cell r="A291" t="str">
            <v>CT</v>
          </cell>
          <cell r="B291" t="str">
            <v>CRC</v>
          </cell>
          <cell r="C291" t="str">
            <v>YTD201703</v>
          </cell>
          <cell r="M291">
            <v>9921.9888888999994</v>
          </cell>
          <cell r="N291">
            <v>17.9138518</v>
          </cell>
          <cell r="Q291">
            <v>80.566772599999993</v>
          </cell>
          <cell r="R291">
            <v>667.04366579999999</v>
          </cell>
          <cell r="T291" t="str">
            <v>CTCRCYTD201703</v>
          </cell>
        </row>
        <row r="292">
          <cell r="A292" t="str">
            <v>CT</v>
          </cell>
          <cell r="B292" t="str">
            <v>ERF</v>
          </cell>
          <cell r="C292" t="str">
            <v>YTD201703</v>
          </cell>
          <cell r="M292">
            <v>2858.9111111000002</v>
          </cell>
          <cell r="N292">
            <v>1.3780205999999999</v>
          </cell>
          <cell r="Q292">
            <v>45.973754900000003</v>
          </cell>
          <cell r="R292">
            <v>89.922213099999993</v>
          </cell>
          <cell r="T292" t="str">
            <v>CTERFYTD201703</v>
          </cell>
        </row>
        <row r="293">
          <cell r="A293" t="str">
            <v>CT</v>
          </cell>
          <cell r="B293" t="str">
            <v>Association</v>
          </cell>
          <cell r="C293" t="str">
            <v>YTD201703</v>
          </cell>
          <cell r="M293">
            <v>9821</v>
          </cell>
          <cell r="N293">
            <v>8.3873583000000007</v>
          </cell>
          <cell r="Q293">
            <v>153.13713050000001</v>
          </cell>
          <cell r="R293">
            <v>164.3107378</v>
          </cell>
          <cell r="T293" t="str">
            <v>CTAssociationYTD201703</v>
          </cell>
        </row>
        <row r="294">
          <cell r="A294" t="str">
            <v>CT</v>
          </cell>
          <cell r="B294" t="str">
            <v>ERF</v>
          </cell>
          <cell r="C294" t="str">
            <v>YTD201703</v>
          </cell>
          <cell r="M294">
            <v>2858.9111111000002</v>
          </cell>
          <cell r="N294">
            <v>9.4288527999999996</v>
          </cell>
          <cell r="Q294">
            <v>177.11200640000001</v>
          </cell>
          <cell r="R294">
            <v>159.71</v>
          </cell>
          <cell r="T294" t="str">
            <v>CTERFYTD201703</v>
          </cell>
        </row>
        <row r="295">
          <cell r="A295" t="str">
            <v>CT</v>
          </cell>
          <cell r="B295" t="str">
            <v>CRC</v>
          </cell>
          <cell r="C295" t="str">
            <v>YTD201703</v>
          </cell>
          <cell r="M295">
            <v>9921.9888888999994</v>
          </cell>
          <cell r="N295">
            <v>30.848556500000001</v>
          </cell>
          <cell r="Q295">
            <v>47.123961299999998</v>
          </cell>
          <cell r="R295">
            <v>1963.8771197999999</v>
          </cell>
          <cell r="T295" t="str">
            <v>CTCRCYTD201703</v>
          </cell>
        </row>
        <row r="296">
          <cell r="A296" t="str">
            <v>CT</v>
          </cell>
          <cell r="B296" t="str">
            <v>CRC</v>
          </cell>
          <cell r="C296" t="str">
            <v>YTD201703</v>
          </cell>
          <cell r="M296">
            <v>9921.9888888999994</v>
          </cell>
          <cell r="N296">
            <v>5.7551823999999998</v>
          </cell>
          <cell r="Q296">
            <v>31.922683500000002</v>
          </cell>
          <cell r="R296">
            <v>540.85513609999998</v>
          </cell>
          <cell r="T296" t="str">
            <v>CTCRCYTD201703</v>
          </cell>
        </row>
        <row r="297">
          <cell r="A297" t="str">
            <v>CT</v>
          </cell>
          <cell r="B297" t="str">
            <v>Association</v>
          </cell>
          <cell r="C297" t="str">
            <v>YTD201703</v>
          </cell>
          <cell r="M297">
            <v>9821</v>
          </cell>
          <cell r="N297">
            <v>24.838010700000002</v>
          </cell>
          <cell r="Q297">
            <v>4.3717538999999999</v>
          </cell>
          <cell r="R297">
            <v>17044.425277800001</v>
          </cell>
          <cell r="T297" t="str">
            <v>CTAssociationYTD201703</v>
          </cell>
        </row>
        <row r="298">
          <cell r="A298" t="str">
            <v>CT</v>
          </cell>
          <cell r="B298" t="str">
            <v>CRC</v>
          </cell>
          <cell r="C298" t="str">
            <v>YTD201703</v>
          </cell>
          <cell r="M298">
            <v>9921.9888888999994</v>
          </cell>
          <cell r="N298">
            <v>17.469194900000002</v>
          </cell>
          <cell r="Q298">
            <v>127.6907339</v>
          </cell>
          <cell r="R298">
            <v>410.42590139999999</v>
          </cell>
          <cell r="T298" t="str">
            <v>CTCRCYTD201703</v>
          </cell>
        </row>
        <row r="299">
          <cell r="A299" t="str">
            <v>CT</v>
          </cell>
          <cell r="B299" t="str">
            <v>CRC</v>
          </cell>
          <cell r="C299" t="str">
            <v>YTD201703</v>
          </cell>
          <cell r="M299">
            <v>9921.9888888999994</v>
          </cell>
          <cell r="N299">
            <v>9.5201253999999995</v>
          </cell>
          <cell r="Q299">
            <v>31.0120076</v>
          </cell>
          <cell r="R299">
            <v>920.94573639999999</v>
          </cell>
          <cell r="T299" t="str">
            <v>CTCRCYTD201703</v>
          </cell>
        </row>
        <row r="300">
          <cell r="A300" t="str">
            <v>CT</v>
          </cell>
          <cell r="B300" t="str">
            <v>CRC</v>
          </cell>
          <cell r="C300" t="str">
            <v>YTD201703</v>
          </cell>
          <cell r="M300">
            <v>9921.9888888999994</v>
          </cell>
          <cell r="N300">
            <v>8.7692954000000007</v>
          </cell>
          <cell r="Q300">
            <v>166.3589867</v>
          </cell>
          <cell r="R300">
            <v>158.1392558</v>
          </cell>
          <cell r="T300" t="str">
            <v>CTCRCYTD201703</v>
          </cell>
        </row>
        <row r="301">
          <cell r="A301" t="str">
            <v>CT</v>
          </cell>
          <cell r="B301" t="str">
            <v>CRC</v>
          </cell>
          <cell r="C301" t="str">
            <v>YTD201703</v>
          </cell>
          <cell r="M301">
            <v>9921.9888888999994</v>
          </cell>
          <cell r="N301">
            <v>4.5831821000000001</v>
          </cell>
          <cell r="Q301">
            <v>5.5292726999999999</v>
          </cell>
          <cell r="R301">
            <v>2486.6826086999999</v>
          </cell>
          <cell r="T301" t="str">
            <v>CTCRCYTD201703</v>
          </cell>
        </row>
        <row r="302">
          <cell r="A302" t="str">
            <v>CT</v>
          </cell>
          <cell r="B302" t="str">
            <v>Association</v>
          </cell>
          <cell r="C302" t="str">
            <v>YTD201703</v>
          </cell>
          <cell r="M302">
            <v>9821</v>
          </cell>
          <cell r="N302">
            <v>9.9335392000000002</v>
          </cell>
          <cell r="Q302">
            <v>3.8860033999999999</v>
          </cell>
          <cell r="R302">
            <v>7668.7059374999999</v>
          </cell>
          <cell r="T302" t="str">
            <v>CTAssociationYTD201703</v>
          </cell>
        </row>
        <row r="303">
          <cell r="A303" t="str">
            <v>CT</v>
          </cell>
          <cell r="B303" t="str">
            <v>CRC</v>
          </cell>
          <cell r="C303" t="str">
            <v>YTD201703</v>
          </cell>
          <cell r="M303">
            <v>9921.9888888999994</v>
          </cell>
          <cell r="N303">
            <v>0.21876689999999999</v>
          </cell>
          <cell r="Q303">
            <v>0.12020160000000001</v>
          </cell>
          <cell r="R303">
            <v>5460</v>
          </cell>
          <cell r="T303" t="str">
            <v>CTCRCYTD201703</v>
          </cell>
        </row>
        <row r="304">
          <cell r="A304" t="str">
            <v>CT</v>
          </cell>
          <cell r="B304" t="str">
            <v>CRC</v>
          </cell>
          <cell r="C304" t="str">
            <v>YTD201703</v>
          </cell>
          <cell r="M304">
            <v>9921.9888888999994</v>
          </cell>
          <cell r="N304">
            <v>96.986524399999993</v>
          </cell>
          <cell r="Q304">
            <v>5.5292726999999999</v>
          </cell>
          <cell r="R304">
            <v>52621.671956500002</v>
          </cell>
          <cell r="T304" t="str">
            <v>CTCRCYTD201703</v>
          </cell>
        </row>
        <row r="305">
          <cell r="A305" t="str">
            <v>CT</v>
          </cell>
          <cell r="B305" t="str">
            <v>CRC</v>
          </cell>
          <cell r="C305" t="str">
            <v>YTD201703</v>
          </cell>
          <cell r="M305">
            <v>9921.9888888999994</v>
          </cell>
          <cell r="N305">
            <v>31.710736600000001</v>
          </cell>
          <cell r="Q305">
            <v>4.6878615999999997</v>
          </cell>
          <cell r="R305">
            <v>20293.305897400001</v>
          </cell>
          <cell r="T305" t="str">
            <v>CTCRCYTD201703</v>
          </cell>
        </row>
        <row r="306">
          <cell r="A306" t="str">
            <v>CT</v>
          </cell>
          <cell r="B306" t="str">
            <v>CRC</v>
          </cell>
          <cell r="C306" t="str">
            <v>YTD201703</v>
          </cell>
          <cell r="M306">
            <v>9921.9888888999994</v>
          </cell>
          <cell r="N306">
            <v>15.6366177</v>
          </cell>
          <cell r="Q306">
            <v>5.7696757999999999</v>
          </cell>
          <cell r="R306">
            <v>8130.4139582999996</v>
          </cell>
          <cell r="T306" t="str">
            <v>CTCRCYTD201703</v>
          </cell>
        </row>
        <row r="307">
          <cell r="A307" t="str">
            <v>CT</v>
          </cell>
          <cell r="B307" t="str">
            <v>Association</v>
          </cell>
          <cell r="C307" t="str">
            <v>YTD201703</v>
          </cell>
          <cell r="M307">
            <v>9821</v>
          </cell>
          <cell r="N307">
            <v>73.223598800000005</v>
          </cell>
          <cell r="Q307">
            <v>2806.4351898999998</v>
          </cell>
          <cell r="R307">
            <v>78.273960200000005</v>
          </cell>
          <cell r="T307" t="str">
            <v>CTAssociationYTD201703</v>
          </cell>
        </row>
        <row r="308">
          <cell r="A308" t="str">
            <v>CT</v>
          </cell>
          <cell r="B308" t="str">
            <v>Association</v>
          </cell>
          <cell r="C308" t="str">
            <v>YTD201703</v>
          </cell>
          <cell r="M308">
            <v>9821</v>
          </cell>
          <cell r="N308">
            <v>6.0344834000000001</v>
          </cell>
          <cell r="Q308">
            <v>199.31960319999999</v>
          </cell>
          <cell r="R308">
            <v>90.826241100000004</v>
          </cell>
          <cell r="T308" t="str">
            <v>CTAssociationYTD201703</v>
          </cell>
        </row>
        <row r="309">
          <cell r="A309" t="str">
            <v>CT</v>
          </cell>
          <cell r="B309" t="str">
            <v>Association</v>
          </cell>
          <cell r="C309" t="str">
            <v>YTD201703</v>
          </cell>
          <cell r="M309">
            <v>9821</v>
          </cell>
          <cell r="N309">
            <v>2.2773479999999999</v>
          </cell>
          <cell r="Q309">
            <v>3.1812155</v>
          </cell>
          <cell r="R309">
            <v>2147.6206897000002</v>
          </cell>
          <cell r="T309" t="str">
            <v>CTAssociationYTD201703</v>
          </cell>
        </row>
        <row r="310">
          <cell r="A310" t="str">
            <v>CT</v>
          </cell>
          <cell r="B310" t="str">
            <v>Association</v>
          </cell>
          <cell r="C310" t="str">
            <v>YTD201703</v>
          </cell>
          <cell r="M310">
            <v>9821</v>
          </cell>
          <cell r="N310">
            <v>2.4670592999999998</v>
          </cell>
          <cell r="Q310">
            <v>3.7297009000000001</v>
          </cell>
          <cell r="R310">
            <v>1984.3891176</v>
          </cell>
          <cell r="T310" t="str">
            <v>CTAssociationYTD201703</v>
          </cell>
        </row>
        <row r="311">
          <cell r="A311" t="str">
            <v>CT</v>
          </cell>
          <cell r="B311" t="str">
            <v>Association</v>
          </cell>
          <cell r="C311" t="str">
            <v>YTD201703</v>
          </cell>
          <cell r="M311">
            <v>9821</v>
          </cell>
          <cell r="N311">
            <v>12.534333699999999</v>
          </cell>
          <cell r="Q311">
            <v>151.3819771</v>
          </cell>
          <cell r="R311">
            <v>248.39813770000001</v>
          </cell>
          <cell r="T311" t="str">
            <v>CTAssociationYTD201703</v>
          </cell>
        </row>
        <row r="312">
          <cell r="A312" t="str">
            <v>MA</v>
          </cell>
          <cell r="B312" t="str">
            <v>Association</v>
          </cell>
          <cell r="C312" t="str">
            <v>YTD201603</v>
          </cell>
          <cell r="M312">
            <v>25695.8241758</v>
          </cell>
          <cell r="N312">
            <v>6.9669100999999998</v>
          </cell>
          <cell r="Q312">
            <v>2.6852611999999998</v>
          </cell>
          <cell r="R312">
            <v>7783.4998550999999</v>
          </cell>
          <cell r="T312" t="str">
            <v>MAAssociationYTD201603</v>
          </cell>
        </row>
        <row r="313">
          <cell r="A313" t="str">
            <v>MA</v>
          </cell>
          <cell r="B313" t="str">
            <v>Buy Direct/Non Group</v>
          </cell>
          <cell r="C313" t="str">
            <v>YTD201603</v>
          </cell>
          <cell r="M313">
            <v>7750.8351647999998</v>
          </cell>
          <cell r="N313">
            <v>27.553043299999999</v>
          </cell>
          <cell r="Q313">
            <v>36.904539700000001</v>
          </cell>
          <cell r="R313">
            <v>2239.8092657000002</v>
          </cell>
          <cell r="T313" t="str">
            <v>MABuy Direct/Non GroupYTD201603</v>
          </cell>
        </row>
        <row r="314">
          <cell r="A314" t="str">
            <v>MA</v>
          </cell>
          <cell r="B314" t="str">
            <v>Buy Direct/Non Group</v>
          </cell>
          <cell r="C314" t="str">
            <v>YTD201603</v>
          </cell>
          <cell r="M314">
            <v>7750.8351647999998</v>
          </cell>
          <cell r="N314">
            <v>53.208428599999998</v>
          </cell>
          <cell r="Q314">
            <v>463.24229939999998</v>
          </cell>
          <cell r="R314">
            <v>344.58270750000003</v>
          </cell>
          <cell r="T314" t="str">
            <v>MABuy Direct/Non GroupYTD201603</v>
          </cell>
        </row>
        <row r="315">
          <cell r="A315" t="str">
            <v>MA</v>
          </cell>
          <cell r="B315" t="str">
            <v>Buy Direct/Non Group</v>
          </cell>
          <cell r="C315" t="str">
            <v>YTD201603</v>
          </cell>
          <cell r="M315">
            <v>7750.8351647999998</v>
          </cell>
          <cell r="N315">
            <v>19.730779900000002</v>
          </cell>
          <cell r="Q315">
            <v>1177.4612761999999</v>
          </cell>
          <cell r="R315">
            <v>50.2711562</v>
          </cell>
          <cell r="T315" t="str">
            <v>MABuy Direct/Non GroupYTD201603</v>
          </cell>
        </row>
        <row r="316">
          <cell r="A316" t="str">
            <v>MA</v>
          </cell>
          <cell r="B316" t="str">
            <v>Buy Direct/Non Group</v>
          </cell>
          <cell r="C316" t="str">
            <v>YTD201603</v>
          </cell>
          <cell r="M316">
            <v>7750.8351647999998</v>
          </cell>
          <cell r="N316">
            <v>3.4263431</v>
          </cell>
          <cell r="Q316">
            <v>15.2263486</v>
          </cell>
          <cell r="R316">
            <v>675.0816949</v>
          </cell>
          <cell r="T316" t="str">
            <v>MABuy Direct/Non GroupYTD201603</v>
          </cell>
        </row>
        <row r="317">
          <cell r="A317" t="str">
            <v>MA</v>
          </cell>
          <cell r="B317" t="str">
            <v>Buy Direct/Non Group</v>
          </cell>
          <cell r="C317" t="str">
            <v>YTD201603</v>
          </cell>
          <cell r="M317">
            <v>7750.8351647999998</v>
          </cell>
          <cell r="N317">
            <v>33.833264399999997</v>
          </cell>
          <cell r="Q317">
            <v>5.5485845999999999</v>
          </cell>
          <cell r="R317">
            <v>18292.916046499999</v>
          </cell>
          <cell r="T317" t="str">
            <v>MABuy Direct/Non GroupYTD201603</v>
          </cell>
        </row>
        <row r="318">
          <cell r="A318" t="str">
            <v>MA</v>
          </cell>
          <cell r="B318" t="str">
            <v>Buy Direct/Non Group</v>
          </cell>
          <cell r="C318" t="str">
            <v>YTD201603</v>
          </cell>
          <cell r="M318">
            <v>7750.8351647999998</v>
          </cell>
          <cell r="N318">
            <v>10.977640299999999</v>
          </cell>
          <cell r="Q318">
            <v>178.3289297</v>
          </cell>
          <cell r="R318">
            <v>184.6751447</v>
          </cell>
          <cell r="T318" t="str">
            <v>MABuy Direct/Non GroupYTD201603</v>
          </cell>
        </row>
        <row r="319">
          <cell r="A319" t="str">
            <v>MA</v>
          </cell>
          <cell r="B319" t="str">
            <v>Buy Direct/Non Group</v>
          </cell>
          <cell r="C319" t="str">
            <v>YTD201603</v>
          </cell>
          <cell r="M319">
            <v>7750.8351647999998</v>
          </cell>
          <cell r="N319">
            <v>30.314509399999999</v>
          </cell>
          <cell r="Q319">
            <v>180.26448250000001</v>
          </cell>
          <cell r="R319">
            <v>504.50053689999999</v>
          </cell>
          <cell r="T319" t="str">
            <v>MABuy Direct/Non GroupYTD201603</v>
          </cell>
        </row>
        <row r="320">
          <cell r="A320" t="str">
            <v>MA</v>
          </cell>
          <cell r="B320" t="str">
            <v>Buy Direct/Non Group</v>
          </cell>
          <cell r="C320" t="str">
            <v>YTD201603</v>
          </cell>
          <cell r="M320">
            <v>7750.8351647999998</v>
          </cell>
          <cell r="N320">
            <v>25.252431999999999</v>
          </cell>
          <cell r="Q320">
            <v>643.377745</v>
          </cell>
          <cell r="R320">
            <v>117.7493261</v>
          </cell>
          <cell r="T320" t="str">
            <v>MABuy Direct/Non GroupYTD201603</v>
          </cell>
        </row>
        <row r="321">
          <cell r="A321" t="str">
            <v>MA</v>
          </cell>
          <cell r="B321" t="str">
            <v>Buy Direct/Non Group</v>
          </cell>
          <cell r="C321" t="str">
            <v>YTD201603</v>
          </cell>
          <cell r="M321">
            <v>7750.8351647999998</v>
          </cell>
          <cell r="N321">
            <v>30.9536479</v>
          </cell>
          <cell r="Q321">
            <v>1146.4924317</v>
          </cell>
          <cell r="R321">
            <v>80.995688200000004</v>
          </cell>
          <cell r="T321" t="str">
            <v>MABuy Direct/Non GroupYTD201603</v>
          </cell>
        </row>
        <row r="322">
          <cell r="A322" t="str">
            <v>MA</v>
          </cell>
          <cell r="B322" t="str">
            <v>Buy Direct/Non Group</v>
          </cell>
          <cell r="C322" t="str">
            <v>YTD201603</v>
          </cell>
          <cell r="M322">
            <v>7750.8351647999998</v>
          </cell>
          <cell r="N322">
            <v>1.9398876</v>
          </cell>
          <cell r="Q322">
            <v>190.84550440000001</v>
          </cell>
          <cell r="R322">
            <v>30.494104100000001</v>
          </cell>
          <cell r="T322" t="str">
            <v>MABuy Direct/Non GroupYTD201603</v>
          </cell>
        </row>
        <row r="323">
          <cell r="A323" t="str">
            <v>MA</v>
          </cell>
          <cell r="B323" t="str">
            <v>Buy Direct/Non Group</v>
          </cell>
          <cell r="C323" t="str">
            <v>YTD201603</v>
          </cell>
          <cell r="M323">
            <v>7750.8351647999998</v>
          </cell>
          <cell r="N323">
            <v>2.4072404999999999</v>
          </cell>
          <cell r="Q323">
            <v>51.0985935</v>
          </cell>
          <cell r="R323">
            <v>141.3291667</v>
          </cell>
          <cell r="T323" t="str">
            <v>MABuy Direct/Non GroupYTD201603</v>
          </cell>
        </row>
        <row r="324">
          <cell r="A324" t="str">
            <v>MA</v>
          </cell>
          <cell r="B324" t="str">
            <v>Buy Direct/Non Group</v>
          </cell>
          <cell r="C324" t="str">
            <v>YTD201603</v>
          </cell>
          <cell r="M324">
            <v>7750.8351647999998</v>
          </cell>
          <cell r="N324">
            <v>11.82728</v>
          </cell>
          <cell r="Q324">
            <v>185.68403029999999</v>
          </cell>
          <cell r="R324">
            <v>191.08719249999999</v>
          </cell>
          <cell r="T324" t="str">
            <v>MABuy Direct/Non GroupYTD201603</v>
          </cell>
        </row>
        <row r="325">
          <cell r="A325" t="str">
            <v>MA</v>
          </cell>
          <cell r="B325" t="str">
            <v>Buy Direct/Non Group</v>
          </cell>
          <cell r="C325" t="str">
            <v>YTD201603</v>
          </cell>
          <cell r="M325">
            <v>7750.8351647999998</v>
          </cell>
          <cell r="N325">
            <v>12.387418200000001</v>
          </cell>
          <cell r="Q325">
            <v>69.163752799999997</v>
          </cell>
          <cell r="R325">
            <v>537.30824629999995</v>
          </cell>
          <cell r="T325" t="str">
            <v>MABuy Direct/Non GroupYTD201603</v>
          </cell>
        </row>
        <row r="326">
          <cell r="A326" t="str">
            <v>MA</v>
          </cell>
          <cell r="B326" t="str">
            <v>Buy Direct/Non Group</v>
          </cell>
          <cell r="C326" t="str">
            <v>YTD201603</v>
          </cell>
          <cell r="M326">
            <v>7750.8351647999998</v>
          </cell>
          <cell r="N326">
            <v>34.951382899999999</v>
          </cell>
          <cell r="Q326">
            <v>43.227345499999998</v>
          </cell>
          <cell r="R326">
            <v>2425.6439402999999</v>
          </cell>
          <cell r="T326" t="str">
            <v>MABuy Direct/Non GroupYTD201603</v>
          </cell>
        </row>
        <row r="327">
          <cell r="A327" t="str">
            <v>MA</v>
          </cell>
          <cell r="B327" t="str">
            <v>Buy Direct/Non Group</v>
          </cell>
          <cell r="C327" t="str">
            <v>YTD201603</v>
          </cell>
          <cell r="M327">
            <v>7750.8351647999998</v>
          </cell>
          <cell r="N327">
            <v>6.6701170000000003</v>
          </cell>
          <cell r="Q327">
            <v>54.969698999999999</v>
          </cell>
          <cell r="R327">
            <v>364.0251174</v>
          </cell>
          <cell r="T327" t="str">
            <v>MABuy Direct/Non GroupYTD201603</v>
          </cell>
        </row>
        <row r="328">
          <cell r="A328" t="str">
            <v>MA</v>
          </cell>
          <cell r="B328" t="str">
            <v>Buy Direct/Non Group</v>
          </cell>
          <cell r="C328" t="str">
            <v>YTD201603</v>
          </cell>
          <cell r="M328">
            <v>7750.8351647999998</v>
          </cell>
          <cell r="N328">
            <v>13.081189999999999</v>
          </cell>
          <cell r="Q328">
            <v>125.8109309</v>
          </cell>
          <cell r="R328">
            <v>311.92496410000001</v>
          </cell>
          <cell r="T328" t="str">
            <v>MABuy Direct/Non GroupYTD201603</v>
          </cell>
        </row>
        <row r="329">
          <cell r="A329" t="str">
            <v>MA</v>
          </cell>
          <cell r="B329" t="str">
            <v>Buy Direct/Non Group</v>
          </cell>
          <cell r="C329" t="str">
            <v>YTD201603</v>
          </cell>
          <cell r="M329">
            <v>7750.8351647999998</v>
          </cell>
          <cell r="N329">
            <v>0.96137850000000002</v>
          </cell>
          <cell r="Q329">
            <v>0.77411010000000002</v>
          </cell>
          <cell r="R329">
            <v>3725.7433332999999</v>
          </cell>
          <cell r="T329" t="str">
            <v>MABuy Direct/Non GroupYTD201603</v>
          </cell>
        </row>
        <row r="330">
          <cell r="A330" t="str">
            <v>MA</v>
          </cell>
          <cell r="B330" t="str">
            <v>Buy Direct/Non Group</v>
          </cell>
          <cell r="C330" t="str">
            <v>YTD201603</v>
          </cell>
          <cell r="M330">
            <v>7750.8351647999998</v>
          </cell>
          <cell r="N330">
            <v>63.794954099999998</v>
          </cell>
          <cell r="Q330">
            <v>3.8705506000000001</v>
          </cell>
          <cell r="R330">
            <v>49446.4173333</v>
          </cell>
          <cell r="T330" t="str">
            <v>MABuy Direct/Non GroupYTD201603</v>
          </cell>
        </row>
        <row r="331">
          <cell r="A331" t="str">
            <v>MA</v>
          </cell>
          <cell r="B331" t="str">
            <v>Buy Direct/Non Group</v>
          </cell>
          <cell r="C331" t="str">
            <v>YTD201603</v>
          </cell>
          <cell r="M331">
            <v>7750.8351647999998</v>
          </cell>
          <cell r="N331">
            <v>6.6261066</v>
          </cell>
          <cell r="Q331">
            <v>3.3544771999999998</v>
          </cell>
          <cell r="R331">
            <v>5925.9069231000003</v>
          </cell>
          <cell r="T331" t="str">
            <v>MABuy Direct/Non GroupYTD201603</v>
          </cell>
        </row>
        <row r="332">
          <cell r="A332" t="str">
            <v>MA</v>
          </cell>
          <cell r="B332" t="str">
            <v>Buy Direct/Non Group</v>
          </cell>
          <cell r="C332" t="str">
            <v>YTD201603</v>
          </cell>
          <cell r="M332">
            <v>7750.8351647999998</v>
          </cell>
          <cell r="N332">
            <v>16.9374228</v>
          </cell>
          <cell r="Q332">
            <v>78.8415167</v>
          </cell>
          <cell r="R332">
            <v>644.4861866</v>
          </cell>
          <cell r="T332" t="str">
            <v>MABuy Direct/Non GroupYTD201603</v>
          </cell>
        </row>
        <row r="333">
          <cell r="A333" t="str">
            <v>MA</v>
          </cell>
          <cell r="B333" t="str">
            <v>Buy Direct/Non Group</v>
          </cell>
          <cell r="C333" t="str">
            <v>YTD201603</v>
          </cell>
          <cell r="M333">
            <v>7750.8351647999998</v>
          </cell>
          <cell r="N333">
            <v>4.2721736000000003</v>
          </cell>
          <cell r="Q333">
            <v>78.067295599999994</v>
          </cell>
          <cell r="R333">
            <v>164.17272729999999</v>
          </cell>
          <cell r="T333" t="str">
            <v>MABuy Direct/Non GroupYTD201603</v>
          </cell>
        </row>
        <row r="334">
          <cell r="A334" t="str">
            <v>MA</v>
          </cell>
          <cell r="B334" t="str">
            <v>Buy Direct/Non Group</v>
          </cell>
          <cell r="C334" t="str">
            <v>YTD201603</v>
          </cell>
          <cell r="M334">
            <v>7750.8351647999998</v>
          </cell>
          <cell r="N334">
            <v>3.4749184</v>
          </cell>
          <cell r="Q334">
            <v>3.9995690000000002</v>
          </cell>
          <cell r="R334">
            <v>2606.4696773999999</v>
          </cell>
          <cell r="T334" t="str">
            <v>MABuy Direct/Non GroupYTD201603</v>
          </cell>
        </row>
        <row r="335">
          <cell r="A335" t="str">
            <v>MA</v>
          </cell>
          <cell r="B335" t="str">
            <v>Association</v>
          </cell>
          <cell r="C335" t="str">
            <v>YTD201603</v>
          </cell>
          <cell r="M335">
            <v>25695.8241758</v>
          </cell>
          <cell r="N335">
            <v>91.4318095</v>
          </cell>
          <cell r="Q335">
            <v>3057.3450168999998</v>
          </cell>
          <cell r="R335">
            <v>89.716870999999998</v>
          </cell>
          <cell r="T335" t="str">
            <v>MAAssociationYTD201603</v>
          </cell>
        </row>
        <row r="336">
          <cell r="A336" t="str">
            <v>MA</v>
          </cell>
          <cell r="B336" t="str">
            <v>Association</v>
          </cell>
          <cell r="C336" t="str">
            <v>YTD201603</v>
          </cell>
          <cell r="M336">
            <v>25695.8241758</v>
          </cell>
          <cell r="N336">
            <v>19.050875000000001</v>
          </cell>
          <cell r="Q336">
            <v>460.45209540000002</v>
          </cell>
          <cell r="R336">
            <v>124.12284699999999</v>
          </cell>
          <cell r="T336" t="str">
            <v>MAAssociationYTD201603</v>
          </cell>
        </row>
        <row r="337">
          <cell r="A337" t="str">
            <v>MA</v>
          </cell>
          <cell r="B337" t="str">
            <v>Association</v>
          </cell>
          <cell r="C337" t="str">
            <v>YTD201603</v>
          </cell>
          <cell r="M337">
            <v>25695.8241758</v>
          </cell>
          <cell r="N337">
            <v>6.0689492999999999</v>
          </cell>
          <cell r="Q337">
            <v>5.7215940999999999</v>
          </cell>
          <cell r="R337">
            <v>3182.1285714000001</v>
          </cell>
          <cell r="T337" t="str">
            <v>MAAssociationYTD201603</v>
          </cell>
        </row>
        <row r="338">
          <cell r="A338" t="str">
            <v>MA</v>
          </cell>
          <cell r="B338" t="str">
            <v>Buy Direct/Non Group</v>
          </cell>
          <cell r="C338" t="str">
            <v>YTD201603</v>
          </cell>
          <cell r="M338">
            <v>7750.8351647999998</v>
          </cell>
          <cell r="N338">
            <v>3.4893293999999999</v>
          </cell>
          <cell r="Q338">
            <v>181.16774050000001</v>
          </cell>
          <cell r="R338">
            <v>57.780641000000003</v>
          </cell>
          <cell r="T338" t="str">
            <v>MABuy Direct/Non GroupYTD201603</v>
          </cell>
        </row>
        <row r="339">
          <cell r="A339" t="str">
            <v>MA</v>
          </cell>
          <cell r="B339" t="str">
            <v>Association</v>
          </cell>
          <cell r="C339" t="str">
            <v>YTD201603</v>
          </cell>
          <cell r="M339">
            <v>25695.8241758</v>
          </cell>
          <cell r="N339">
            <v>21.152262199999999</v>
          </cell>
          <cell r="Q339">
            <v>5.7994389000000002</v>
          </cell>
          <cell r="R339">
            <v>10941.883825499999</v>
          </cell>
          <cell r="T339" t="str">
            <v>MAAssociationYTD201603</v>
          </cell>
        </row>
        <row r="340">
          <cell r="A340" t="str">
            <v>MA</v>
          </cell>
          <cell r="B340" t="str">
            <v>Buy Direct/Non Group</v>
          </cell>
          <cell r="C340" t="str">
            <v>YTD201603</v>
          </cell>
          <cell r="M340">
            <v>7750.8351647999998</v>
          </cell>
          <cell r="N340">
            <v>6.8683287000000002</v>
          </cell>
          <cell r="Q340">
            <v>114.1812439</v>
          </cell>
          <cell r="R340">
            <v>180.45858759999999</v>
          </cell>
          <cell r="T340" t="str">
            <v>MABuy Direct/Non GroupYTD201603</v>
          </cell>
        </row>
        <row r="341">
          <cell r="A341" t="str">
            <v>MA</v>
          </cell>
          <cell r="B341" t="str">
            <v>Buy Direct/Non Group</v>
          </cell>
          <cell r="C341" t="str">
            <v>YTD201603</v>
          </cell>
          <cell r="M341">
            <v>7750.8351647999998</v>
          </cell>
          <cell r="N341">
            <v>9.7528500999999999</v>
          </cell>
          <cell r="Q341">
            <v>20.384899999999998</v>
          </cell>
          <cell r="R341">
            <v>1435.3050633</v>
          </cell>
          <cell r="T341" t="str">
            <v>MABuy Direct/Non GroupYTD201603</v>
          </cell>
        </row>
        <row r="342">
          <cell r="A342" t="str">
            <v>MA</v>
          </cell>
          <cell r="B342" t="str">
            <v>Buy Direct/Non Group</v>
          </cell>
          <cell r="C342" t="str">
            <v>YTD201603</v>
          </cell>
          <cell r="M342">
            <v>7750.8351647999998</v>
          </cell>
          <cell r="N342">
            <v>23.9283866</v>
          </cell>
          <cell r="Q342">
            <v>451.49994579999998</v>
          </cell>
          <cell r="R342">
            <v>158.9926207</v>
          </cell>
          <cell r="T342" t="str">
            <v>MABuy Direct/Non GroupYTD201603</v>
          </cell>
        </row>
        <row r="343">
          <cell r="A343" t="str">
            <v>MA</v>
          </cell>
          <cell r="B343" t="str">
            <v>Association</v>
          </cell>
          <cell r="C343" t="str">
            <v>YTD201603</v>
          </cell>
          <cell r="M343">
            <v>25695.8241758</v>
          </cell>
          <cell r="N343">
            <v>7.3612773999999996</v>
          </cell>
          <cell r="Q343">
            <v>194.5731213</v>
          </cell>
          <cell r="R343">
            <v>113.4988838</v>
          </cell>
          <cell r="T343" t="str">
            <v>MAAssociationYTD201603</v>
          </cell>
        </row>
        <row r="344">
          <cell r="A344" t="str">
            <v>MA</v>
          </cell>
          <cell r="B344" t="str">
            <v>Association</v>
          </cell>
          <cell r="C344" t="str">
            <v>YTD201603</v>
          </cell>
          <cell r="M344">
            <v>25695.8241758</v>
          </cell>
          <cell r="N344">
            <v>3.2088722000000001</v>
          </cell>
          <cell r="Q344">
            <v>69.982490900000002</v>
          </cell>
          <cell r="R344">
            <v>137.55750280000001</v>
          </cell>
          <cell r="T344" t="str">
            <v>MAAssociationYTD201603</v>
          </cell>
        </row>
        <row r="345">
          <cell r="A345" t="str">
            <v>MA</v>
          </cell>
          <cell r="B345" t="str">
            <v>Buy Direct/Non Group</v>
          </cell>
          <cell r="C345" t="str">
            <v>YTD201603</v>
          </cell>
          <cell r="M345">
            <v>7750.8351647999998</v>
          </cell>
          <cell r="N345">
            <v>34.376762499999998</v>
          </cell>
          <cell r="Q345">
            <v>7.0960095000000001</v>
          </cell>
          <cell r="R345">
            <v>14533.561090900001</v>
          </cell>
          <cell r="T345" t="str">
            <v>MABuy Direct/Non GroupYTD201603</v>
          </cell>
        </row>
        <row r="346">
          <cell r="A346" t="str">
            <v>MA</v>
          </cell>
          <cell r="B346" t="str">
            <v>Association</v>
          </cell>
          <cell r="C346" t="str">
            <v>YTD201603</v>
          </cell>
          <cell r="M346">
            <v>25695.8241758</v>
          </cell>
          <cell r="N346">
            <v>7.2222064000000001</v>
          </cell>
          <cell r="Q346">
            <v>322.66676849999999</v>
          </cell>
          <cell r="R346">
            <v>67.148592300000004</v>
          </cell>
          <cell r="T346" t="str">
            <v>MAAssociationYTD201603</v>
          </cell>
        </row>
        <row r="347">
          <cell r="A347" t="str">
            <v>MA</v>
          </cell>
          <cell r="B347" t="str">
            <v>Buy Direct/Non Group</v>
          </cell>
          <cell r="C347" t="str">
            <v>YTD201603</v>
          </cell>
          <cell r="M347">
            <v>7750.8351647999998</v>
          </cell>
          <cell r="N347">
            <v>23.235740400000001</v>
          </cell>
          <cell r="Q347">
            <v>294.72017039999997</v>
          </cell>
          <cell r="R347">
            <v>236.52002189999999</v>
          </cell>
          <cell r="T347" t="str">
            <v>MABuy Direct/Non GroupYTD201603</v>
          </cell>
        </row>
        <row r="348">
          <cell r="A348" t="str">
            <v>MA</v>
          </cell>
          <cell r="B348" t="str">
            <v>Association</v>
          </cell>
          <cell r="C348" t="str">
            <v>YTD201603</v>
          </cell>
          <cell r="M348">
            <v>25695.8241758</v>
          </cell>
          <cell r="N348">
            <v>9.5494348000000002</v>
          </cell>
          <cell r="Q348">
            <v>159.8932551</v>
          </cell>
          <cell r="R348">
            <v>179.17143870000001</v>
          </cell>
          <cell r="T348" t="str">
            <v>MAAssociationYTD201603</v>
          </cell>
        </row>
        <row r="349">
          <cell r="A349" t="str">
            <v>MA</v>
          </cell>
          <cell r="B349" t="str">
            <v>Buy Direct/Non Group</v>
          </cell>
          <cell r="C349" t="str">
            <v>YTD201603</v>
          </cell>
          <cell r="M349">
            <v>7750.8351647999998</v>
          </cell>
          <cell r="N349">
            <v>10.540206700000001</v>
          </cell>
          <cell r="Q349">
            <v>37.549723999999998</v>
          </cell>
          <cell r="R349">
            <v>842.09993129999998</v>
          </cell>
          <cell r="T349" t="str">
            <v>MABuy Direct/Non GroupYTD201603</v>
          </cell>
        </row>
        <row r="350">
          <cell r="A350" t="str">
            <v>MA</v>
          </cell>
          <cell r="B350" t="str">
            <v>Buy Direct/Non Group</v>
          </cell>
          <cell r="C350" t="str">
            <v>YTD201603</v>
          </cell>
          <cell r="M350">
            <v>7750.8351647999998</v>
          </cell>
          <cell r="N350">
            <v>7.7583948999999999</v>
          </cell>
          <cell r="Q350">
            <v>318.46295120000002</v>
          </cell>
          <cell r="R350">
            <v>73.086004900000006</v>
          </cell>
          <cell r="T350" t="str">
            <v>MABuy Direct/Non GroupYTD201603</v>
          </cell>
        </row>
        <row r="351">
          <cell r="A351" t="str">
            <v>MA</v>
          </cell>
          <cell r="B351" t="str">
            <v>Association</v>
          </cell>
          <cell r="C351" t="str">
            <v>YTD201603</v>
          </cell>
          <cell r="M351">
            <v>25695.8241758</v>
          </cell>
          <cell r="N351">
            <v>19.085871999999998</v>
          </cell>
          <cell r="Q351">
            <v>264.2053105</v>
          </cell>
          <cell r="R351">
            <v>216.71637010000001</v>
          </cell>
          <cell r="T351" t="str">
            <v>MAAssociationYTD201603</v>
          </cell>
        </row>
        <row r="352">
          <cell r="A352" t="str">
            <v>MA</v>
          </cell>
          <cell r="B352" t="str">
            <v>Association</v>
          </cell>
          <cell r="C352" t="str">
            <v>YTD201603</v>
          </cell>
          <cell r="M352">
            <v>25695.8241758</v>
          </cell>
          <cell r="N352">
            <v>6.4586138999999996</v>
          </cell>
          <cell r="Q352">
            <v>108.2432187</v>
          </cell>
          <cell r="R352">
            <v>179.0028227</v>
          </cell>
          <cell r="T352" t="str">
            <v>MAAssociationYTD201603</v>
          </cell>
        </row>
        <row r="353">
          <cell r="A353" t="str">
            <v>MA</v>
          </cell>
          <cell r="B353" t="str">
            <v>Association</v>
          </cell>
          <cell r="C353" t="str">
            <v>YTD201603</v>
          </cell>
          <cell r="M353">
            <v>25695.8241758</v>
          </cell>
          <cell r="N353">
            <v>24.3517957</v>
          </cell>
          <cell r="Q353">
            <v>626.57293589999995</v>
          </cell>
          <cell r="R353">
            <v>116.5951845</v>
          </cell>
          <cell r="T353" t="str">
            <v>MAAssociationYTD201603</v>
          </cell>
        </row>
        <row r="354">
          <cell r="A354" t="str">
            <v>MA</v>
          </cell>
          <cell r="B354" t="str">
            <v>Buy Direct/Non Group</v>
          </cell>
          <cell r="C354" t="str">
            <v>YTD201603</v>
          </cell>
          <cell r="M354">
            <v>7750.8351647999998</v>
          </cell>
          <cell r="N354">
            <v>117.2133137</v>
          </cell>
          <cell r="Q354">
            <v>3537.8123024000001</v>
          </cell>
          <cell r="R354">
            <v>99.394741999999994</v>
          </cell>
          <cell r="T354" t="str">
            <v>MABuy Direct/Non GroupYTD201603</v>
          </cell>
        </row>
        <row r="355">
          <cell r="A355" t="str">
            <v>MA</v>
          </cell>
          <cell r="B355" t="str">
            <v>Association</v>
          </cell>
          <cell r="C355" t="str">
            <v>YTD201603</v>
          </cell>
          <cell r="M355">
            <v>25695.8241758</v>
          </cell>
          <cell r="N355">
            <v>10.141591399999999</v>
          </cell>
          <cell r="Q355">
            <v>635.09694339999999</v>
          </cell>
          <cell r="R355">
            <v>47.905716699999999</v>
          </cell>
          <cell r="T355" t="str">
            <v>MAAssociationYTD201603</v>
          </cell>
        </row>
        <row r="356">
          <cell r="A356" t="str">
            <v>MA</v>
          </cell>
          <cell r="B356" t="str">
            <v>Buy Direct/Non Group</v>
          </cell>
          <cell r="C356" t="str">
            <v>YTD201603</v>
          </cell>
          <cell r="M356">
            <v>7750.8351647999998</v>
          </cell>
          <cell r="N356">
            <v>25.459105600000001</v>
          </cell>
          <cell r="Q356">
            <v>320.26946709999999</v>
          </cell>
          <cell r="R356">
            <v>238.47829569999999</v>
          </cell>
          <cell r="T356" t="str">
            <v>MABuy Direct/Non GroupYTD201603</v>
          </cell>
        </row>
        <row r="357">
          <cell r="A357" t="str">
            <v>MA</v>
          </cell>
          <cell r="B357" t="str">
            <v>Association</v>
          </cell>
          <cell r="C357" t="str">
            <v>YTD201603</v>
          </cell>
          <cell r="M357">
            <v>25695.8241758</v>
          </cell>
          <cell r="N357">
            <v>7.2544883000000002</v>
          </cell>
          <cell r="Q357">
            <v>33.823573199999998</v>
          </cell>
          <cell r="R357">
            <v>643.44073649999996</v>
          </cell>
          <cell r="T357" t="str">
            <v>MAAssociationYTD201603</v>
          </cell>
        </row>
        <row r="358">
          <cell r="A358" t="str">
            <v>MA</v>
          </cell>
          <cell r="B358" t="str">
            <v>Association</v>
          </cell>
          <cell r="C358" t="str">
            <v>YTD201603</v>
          </cell>
          <cell r="M358">
            <v>25695.8241758</v>
          </cell>
          <cell r="N358">
            <v>3.0959490999999999</v>
          </cell>
          <cell r="Q358">
            <v>14.245601600000001</v>
          </cell>
          <cell r="R358">
            <v>651.98</v>
          </cell>
          <cell r="T358" t="str">
            <v>MAAssociationYTD201603</v>
          </cell>
        </row>
        <row r="359">
          <cell r="A359" t="str">
            <v>MA</v>
          </cell>
          <cell r="B359" t="str">
            <v>Buy Direct/Non Group</v>
          </cell>
          <cell r="C359" t="str">
            <v>YTD201603</v>
          </cell>
          <cell r="M359">
            <v>7750.8351647999998</v>
          </cell>
          <cell r="N359">
            <v>6.0767385000000003</v>
          </cell>
          <cell r="Q359">
            <v>93.938828400000006</v>
          </cell>
          <cell r="R359">
            <v>194.06475270000001</v>
          </cell>
          <cell r="T359" t="str">
            <v>MABuy Direct/Non GroupYTD201603</v>
          </cell>
        </row>
        <row r="360">
          <cell r="A360" t="str">
            <v>MA</v>
          </cell>
          <cell r="B360" t="str">
            <v>Buy Direct/Non Group</v>
          </cell>
          <cell r="C360" t="str">
            <v>YTD201603</v>
          </cell>
          <cell r="M360">
            <v>7750.8351647999998</v>
          </cell>
          <cell r="N360">
            <v>81.9931859</v>
          </cell>
          <cell r="Q360">
            <v>836.93302329999995</v>
          </cell>
          <cell r="R360">
            <v>293.90590500000002</v>
          </cell>
          <cell r="T360" t="str">
            <v>MABuy Direct/Non GroupYTD201603</v>
          </cell>
        </row>
        <row r="361">
          <cell r="A361" t="str">
            <v>MA</v>
          </cell>
          <cell r="B361" t="str">
            <v>Benevera</v>
          </cell>
          <cell r="C361" t="str">
            <v>YTD201603</v>
          </cell>
          <cell r="M361">
            <v>3580.6043955999999</v>
          </cell>
          <cell r="N361">
            <v>87.222448700000001</v>
          </cell>
          <cell r="Q361">
            <v>3080.7648042999999</v>
          </cell>
          <cell r="R361">
            <v>84.935839900000005</v>
          </cell>
          <cell r="T361" t="str">
            <v>MABeneveraYTD201603</v>
          </cell>
        </row>
        <row r="362">
          <cell r="A362" t="str">
            <v>MA</v>
          </cell>
          <cell r="B362" t="str">
            <v>Association</v>
          </cell>
          <cell r="C362" t="str">
            <v>YTD201603</v>
          </cell>
          <cell r="M362">
            <v>25695.8241758</v>
          </cell>
          <cell r="N362">
            <v>1.8936900000000001</v>
          </cell>
          <cell r="Q362">
            <v>197.9982933</v>
          </cell>
          <cell r="R362">
            <v>28.692520099999999</v>
          </cell>
          <cell r="T362" t="str">
            <v>MAAssociationYTD201603</v>
          </cell>
        </row>
        <row r="363">
          <cell r="A363" t="str">
            <v>MA</v>
          </cell>
          <cell r="B363" t="str">
            <v>Benevera</v>
          </cell>
          <cell r="C363" t="str">
            <v>YTD201603</v>
          </cell>
          <cell r="M363">
            <v>3580.6043955999999</v>
          </cell>
          <cell r="N363">
            <v>5.7837075999999996</v>
          </cell>
          <cell r="Q363">
            <v>9.7762875000000005</v>
          </cell>
          <cell r="R363">
            <v>1774.8171428999999</v>
          </cell>
          <cell r="T363" t="str">
            <v>MABeneveraYTD201603</v>
          </cell>
        </row>
        <row r="364">
          <cell r="A364" t="str">
            <v>MA</v>
          </cell>
          <cell r="B364" t="str">
            <v>Association</v>
          </cell>
          <cell r="C364" t="str">
            <v>YTD201603</v>
          </cell>
          <cell r="M364">
            <v>25695.8241758</v>
          </cell>
          <cell r="N364">
            <v>3.2005634999999999</v>
          </cell>
          <cell r="Q364">
            <v>176.16282200000001</v>
          </cell>
          <cell r="R364">
            <v>54.504635399999998</v>
          </cell>
          <cell r="T364" t="str">
            <v>MAAssociationYTD201603</v>
          </cell>
        </row>
        <row r="365">
          <cell r="A365" t="str">
            <v>MA</v>
          </cell>
          <cell r="B365" t="str">
            <v>Benevera</v>
          </cell>
          <cell r="C365" t="str">
            <v>YTD201603</v>
          </cell>
          <cell r="M365">
            <v>3580.6043955999999</v>
          </cell>
          <cell r="N365">
            <v>12.2292763</v>
          </cell>
          <cell r="Q365">
            <v>197.4810075</v>
          </cell>
          <cell r="R365">
            <v>185.77902399999999</v>
          </cell>
          <cell r="T365" t="str">
            <v>MABeneveraYTD201603</v>
          </cell>
        </row>
        <row r="366">
          <cell r="A366" t="str">
            <v>MA</v>
          </cell>
          <cell r="B366" t="str">
            <v>Benevera</v>
          </cell>
          <cell r="C366" t="str">
            <v>YTD201603</v>
          </cell>
          <cell r="M366">
            <v>3580.6043955999999</v>
          </cell>
          <cell r="N366">
            <v>5.3758669000000001</v>
          </cell>
          <cell r="Q366">
            <v>134.63344499999999</v>
          </cell>
          <cell r="R366">
            <v>119.7889627</v>
          </cell>
          <cell r="T366" t="str">
            <v>MABeneveraYTD201603</v>
          </cell>
        </row>
        <row r="367">
          <cell r="A367" t="str">
            <v>MA</v>
          </cell>
          <cell r="B367" t="str">
            <v>Association</v>
          </cell>
          <cell r="C367" t="str">
            <v>YTD201603</v>
          </cell>
          <cell r="M367">
            <v>25695.8241758</v>
          </cell>
          <cell r="N367">
            <v>2.0790297999999998</v>
          </cell>
          <cell r="Q367">
            <v>44.916459699999997</v>
          </cell>
          <cell r="R367">
            <v>138.8597747</v>
          </cell>
          <cell r="T367" t="str">
            <v>MAAssociationYTD201603</v>
          </cell>
        </row>
        <row r="368">
          <cell r="A368" t="str">
            <v>MA</v>
          </cell>
          <cell r="B368" t="str">
            <v>Benevera</v>
          </cell>
          <cell r="C368" t="str">
            <v>YTD201603</v>
          </cell>
          <cell r="M368">
            <v>3580.6043955999999</v>
          </cell>
          <cell r="N368">
            <v>4.2323681000000004</v>
          </cell>
          <cell r="Q368">
            <v>177.92843250000001</v>
          </cell>
          <cell r="R368">
            <v>71.360737799999995</v>
          </cell>
          <cell r="T368" t="str">
            <v>MABeneveraYTD201603</v>
          </cell>
        </row>
        <row r="369">
          <cell r="A369" t="str">
            <v>MA</v>
          </cell>
          <cell r="B369" t="str">
            <v>Benevera</v>
          </cell>
          <cell r="C369" t="str">
            <v>YTD201603</v>
          </cell>
          <cell r="M369">
            <v>3580.6043955999999</v>
          </cell>
          <cell r="N369">
            <v>16.934515900000001</v>
          </cell>
          <cell r="Q369">
            <v>277.3672426</v>
          </cell>
          <cell r="R369">
            <v>183.16347429999999</v>
          </cell>
          <cell r="T369" t="str">
            <v>MABeneveraYTD201603</v>
          </cell>
        </row>
        <row r="370">
          <cell r="A370" t="str">
            <v>MA</v>
          </cell>
          <cell r="B370" t="str">
            <v>Association</v>
          </cell>
          <cell r="C370" t="str">
            <v>YTD201603</v>
          </cell>
          <cell r="M370">
            <v>25695.8241758</v>
          </cell>
          <cell r="N370">
            <v>11.8007437</v>
          </cell>
          <cell r="Q370">
            <v>178.8873906</v>
          </cell>
          <cell r="R370">
            <v>197.90232810000001</v>
          </cell>
          <cell r="T370" t="str">
            <v>MAAssociationYTD201603</v>
          </cell>
        </row>
        <row r="371">
          <cell r="A371" t="str">
            <v>MA</v>
          </cell>
          <cell r="B371" t="str">
            <v>Benevera</v>
          </cell>
          <cell r="C371" t="str">
            <v>YTD201603</v>
          </cell>
          <cell r="M371">
            <v>3580.6043955999999</v>
          </cell>
          <cell r="N371">
            <v>18.784253799999998</v>
          </cell>
          <cell r="Q371">
            <v>493.00421260000002</v>
          </cell>
          <cell r="R371">
            <v>114.30482720000001</v>
          </cell>
          <cell r="T371" t="str">
            <v>MABeneveraYTD201603</v>
          </cell>
        </row>
        <row r="372">
          <cell r="A372" t="str">
            <v>MA</v>
          </cell>
          <cell r="B372" t="str">
            <v>Benevera</v>
          </cell>
          <cell r="C372" t="str">
            <v>YTD201603</v>
          </cell>
          <cell r="M372">
            <v>3580.6043955999999</v>
          </cell>
          <cell r="N372">
            <v>2.5252420999999998</v>
          </cell>
          <cell r="Q372">
            <v>32.960054999999997</v>
          </cell>
          <cell r="R372">
            <v>229.84567799999999</v>
          </cell>
          <cell r="T372" t="str">
            <v>MABeneveraYTD201603</v>
          </cell>
        </row>
        <row r="373">
          <cell r="A373" t="str">
            <v>MA</v>
          </cell>
          <cell r="B373" t="str">
            <v>Benevera</v>
          </cell>
          <cell r="C373" t="str">
            <v>YTD201603</v>
          </cell>
          <cell r="M373">
            <v>3580.6043955999999</v>
          </cell>
          <cell r="N373">
            <v>2.9203568</v>
          </cell>
          <cell r="Q373">
            <v>15.083415</v>
          </cell>
          <cell r="R373">
            <v>580.84129629999995</v>
          </cell>
          <cell r="T373" t="str">
            <v>MABeneveraYTD201603</v>
          </cell>
        </row>
        <row r="374">
          <cell r="A374" t="str">
            <v>MA</v>
          </cell>
          <cell r="B374" t="str">
            <v>Association</v>
          </cell>
          <cell r="C374" t="str">
            <v>YTD201603</v>
          </cell>
          <cell r="M374">
            <v>25695.8241758</v>
          </cell>
          <cell r="N374">
            <v>34.924412699999998</v>
          </cell>
          <cell r="Q374">
            <v>350.22383380000002</v>
          </cell>
          <cell r="R374">
            <v>299.16078800000003</v>
          </cell>
          <cell r="T374" t="str">
            <v>MAAssociationYTD201603</v>
          </cell>
        </row>
        <row r="375">
          <cell r="A375" t="str">
            <v>MA</v>
          </cell>
          <cell r="B375" t="str">
            <v>Benevera</v>
          </cell>
          <cell r="C375" t="str">
            <v>YTD201603</v>
          </cell>
          <cell r="M375">
            <v>3580.6043955999999</v>
          </cell>
          <cell r="N375">
            <v>26.609198899999999</v>
          </cell>
          <cell r="Q375">
            <v>508.08762760000002</v>
          </cell>
          <cell r="R375">
            <v>157.1138373</v>
          </cell>
          <cell r="T375" t="str">
            <v>MABeneveraYTD201603</v>
          </cell>
        </row>
        <row r="376">
          <cell r="A376" t="str">
            <v>MA</v>
          </cell>
          <cell r="B376" t="str">
            <v>Benevera</v>
          </cell>
          <cell r="C376" t="str">
            <v>YTD201603</v>
          </cell>
          <cell r="M376">
            <v>3580.6043955999999</v>
          </cell>
          <cell r="N376">
            <v>2.1168092999999999</v>
          </cell>
          <cell r="Q376">
            <v>143.29244249999999</v>
          </cell>
          <cell r="R376">
            <v>44.317953199999998</v>
          </cell>
          <cell r="T376" t="str">
            <v>MABeneveraYTD201603</v>
          </cell>
        </row>
        <row r="377">
          <cell r="A377" t="str">
            <v>MA</v>
          </cell>
          <cell r="B377" t="str">
            <v>Association</v>
          </cell>
          <cell r="C377" t="str">
            <v>YTD201603</v>
          </cell>
          <cell r="M377">
            <v>25695.8241758</v>
          </cell>
          <cell r="N377">
            <v>11.922279</v>
          </cell>
          <cell r="Q377">
            <v>63.9495176</v>
          </cell>
          <cell r="R377">
            <v>559.29799760000003</v>
          </cell>
          <cell r="T377" t="str">
            <v>MAAssociationYTD201603</v>
          </cell>
        </row>
        <row r="378">
          <cell r="A378" t="str">
            <v>MA</v>
          </cell>
          <cell r="B378" t="str">
            <v>Benevera</v>
          </cell>
          <cell r="C378" t="str">
            <v>YTD201603</v>
          </cell>
          <cell r="M378">
            <v>3580.6043955999999</v>
          </cell>
          <cell r="N378">
            <v>6.8611988000000004</v>
          </cell>
          <cell r="Q378">
            <v>94.131682499999997</v>
          </cell>
          <cell r="R378">
            <v>218.66810090000001</v>
          </cell>
          <cell r="T378" t="str">
            <v>MABeneveraYTD201603</v>
          </cell>
        </row>
        <row r="379">
          <cell r="A379" t="str">
            <v>MA</v>
          </cell>
          <cell r="B379" t="str">
            <v>Benevera</v>
          </cell>
          <cell r="C379" t="str">
            <v>YTD201603</v>
          </cell>
          <cell r="M379">
            <v>3580.6043955999999</v>
          </cell>
          <cell r="N379">
            <v>19.7486687</v>
          </cell>
          <cell r="Q379">
            <v>1005.5610002</v>
          </cell>
          <cell r="R379">
            <v>58.918361099999998</v>
          </cell>
          <cell r="T379" t="str">
            <v>MABeneveraYTD201603</v>
          </cell>
        </row>
        <row r="380">
          <cell r="A380" t="str">
            <v>MA</v>
          </cell>
          <cell r="B380" t="str">
            <v>Benevera</v>
          </cell>
          <cell r="C380" t="str">
            <v>YTD201603</v>
          </cell>
          <cell r="M380">
            <v>3580.6043955999999</v>
          </cell>
          <cell r="N380">
            <v>41.446332499999997</v>
          </cell>
          <cell r="Q380">
            <v>316.47239259999998</v>
          </cell>
          <cell r="R380">
            <v>392.89050309999999</v>
          </cell>
          <cell r="T380" t="str">
            <v>MABeneveraYTD201603</v>
          </cell>
        </row>
        <row r="381">
          <cell r="A381" t="str">
            <v>MA</v>
          </cell>
          <cell r="B381" t="str">
            <v>Association</v>
          </cell>
          <cell r="C381" t="str">
            <v>YTD201603</v>
          </cell>
          <cell r="M381">
            <v>25695.8241758</v>
          </cell>
          <cell r="N381">
            <v>39.936010899999999</v>
          </cell>
          <cell r="Q381">
            <v>47.835640300000001</v>
          </cell>
          <cell r="R381">
            <v>2504.5767535</v>
          </cell>
          <cell r="T381" t="str">
            <v>MAAssociationYTD201603</v>
          </cell>
        </row>
        <row r="382">
          <cell r="A382" t="str">
            <v>MA</v>
          </cell>
          <cell r="B382" t="str">
            <v>Benevera</v>
          </cell>
          <cell r="C382" t="str">
            <v>YTD201603</v>
          </cell>
          <cell r="M382">
            <v>3580.6043955999999</v>
          </cell>
          <cell r="N382">
            <v>16.0925504</v>
          </cell>
          <cell r="Q382">
            <v>56.143822499999999</v>
          </cell>
          <cell r="R382">
            <v>859.89248759999998</v>
          </cell>
          <cell r="T382" t="str">
            <v>MABeneveraYTD201603</v>
          </cell>
        </row>
        <row r="383">
          <cell r="A383" t="str">
            <v>MA</v>
          </cell>
          <cell r="B383" t="str">
            <v>Benevera</v>
          </cell>
          <cell r="C383" t="str">
            <v>YTD201603</v>
          </cell>
          <cell r="M383">
            <v>3580.6043955999999</v>
          </cell>
          <cell r="N383">
            <v>20.742791499999999</v>
          </cell>
          <cell r="Q383">
            <v>93.852360000000004</v>
          </cell>
          <cell r="R383">
            <v>663.04538690000004</v>
          </cell>
          <cell r="T383" t="str">
            <v>MABeneveraYTD201603</v>
          </cell>
        </row>
        <row r="384">
          <cell r="A384" t="str">
            <v>MA</v>
          </cell>
          <cell r="B384" t="str">
            <v>Association</v>
          </cell>
          <cell r="C384" t="str">
            <v>YTD201603</v>
          </cell>
          <cell r="M384">
            <v>25695.8241758</v>
          </cell>
          <cell r="N384">
            <v>5.4784059999999997</v>
          </cell>
          <cell r="Q384">
            <v>44.955382100000001</v>
          </cell>
          <cell r="R384">
            <v>365.58954979999999</v>
          </cell>
          <cell r="T384" t="str">
            <v>MAAssociationYTD201603</v>
          </cell>
        </row>
        <row r="385">
          <cell r="A385" t="str">
            <v>MA</v>
          </cell>
          <cell r="B385" t="str">
            <v>Benevera</v>
          </cell>
          <cell r="C385" t="str">
            <v>YTD201603</v>
          </cell>
          <cell r="M385">
            <v>3580.6043955999999</v>
          </cell>
          <cell r="N385">
            <v>13.3338292</v>
          </cell>
          <cell r="Q385">
            <v>52.791952500000001</v>
          </cell>
          <cell r="R385">
            <v>757.71941800000002</v>
          </cell>
          <cell r="T385" t="str">
            <v>MABeneveraYTD201603</v>
          </cell>
        </row>
        <row r="386">
          <cell r="A386" t="str">
            <v>MA</v>
          </cell>
          <cell r="B386" t="str">
            <v>Benevera</v>
          </cell>
          <cell r="C386" t="str">
            <v>YTD201603</v>
          </cell>
          <cell r="M386">
            <v>3580.6043955999999</v>
          </cell>
          <cell r="N386">
            <v>54.880613500000003</v>
          </cell>
          <cell r="Q386">
            <v>49.998727500000001</v>
          </cell>
          <cell r="R386">
            <v>3292.9206144999998</v>
          </cell>
          <cell r="T386" t="str">
            <v>MABeneveraYTD201603</v>
          </cell>
        </row>
        <row r="387">
          <cell r="A387" t="str">
            <v>MA</v>
          </cell>
          <cell r="B387" t="str">
            <v>Association</v>
          </cell>
          <cell r="C387" t="str">
            <v>YTD201603</v>
          </cell>
          <cell r="M387">
            <v>25695.8241758</v>
          </cell>
          <cell r="N387">
            <v>11.2509613</v>
          </cell>
          <cell r="Q387">
            <v>93.491625799999994</v>
          </cell>
          <cell r="R387">
            <v>361.02574520000002</v>
          </cell>
          <cell r="T387" t="str">
            <v>MAAssociationYTD201603</v>
          </cell>
        </row>
        <row r="388">
          <cell r="A388" t="str">
            <v>MA</v>
          </cell>
          <cell r="B388" t="str">
            <v>Benevera</v>
          </cell>
          <cell r="C388" t="str">
            <v>YTD201603</v>
          </cell>
          <cell r="M388">
            <v>3580.6043955999999</v>
          </cell>
          <cell r="N388">
            <v>5.4156488999999999</v>
          </cell>
          <cell r="Q388">
            <v>56.702467499999997</v>
          </cell>
          <cell r="R388">
            <v>286.52980300000002</v>
          </cell>
          <cell r="T388" t="str">
            <v>MABeneveraYTD201603</v>
          </cell>
        </row>
        <row r="389">
          <cell r="A389" t="str">
            <v>MA</v>
          </cell>
          <cell r="B389" t="str">
            <v>Association</v>
          </cell>
          <cell r="C389" t="str">
            <v>YTD201603</v>
          </cell>
          <cell r="M389">
            <v>25695.8241758</v>
          </cell>
          <cell r="N389">
            <v>19.709586399999999</v>
          </cell>
          <cell r="Q389">
            <v>89.365850499999993</v>
          </cell>
          <cell r="R389">
            <v>661.64825780000001</v>
          </cell>
          <cell r="T389" t="str">
            <v>MAAssociationYTD201603</v>
          </cell>
        </row>
        <row r="390">
          <cell r="A390" t="str">
            <v>MA</v>
          </cell>
          <cell r="B390" t="str">
            <v>Benevera</v>
          </cell>
          <cell r="C390" t="str">
            <v>YTD201603</v>
          </cell>
          <cell r="M390">
            <v>3580.6043955999999</v>
          </cell>
          <cell r="N390">
            <v>13.937235599999999</v>
          </cell>
          <cell r="Q390">
            <v>162.2863725</v>
          </cell>
          <cell r="R390">
            <v>257.64151459999999</v>
          </cell>
          <cell r="T390" t="str">
            <v>MABeneveraYTD201603</v>
          </cell>
        </row>
        <row r="391">
          <cell r="A391" t="str">
            <v>MA</v>
          </cell>
          <cell r="B391" t="str">
            <v>Benevera</v>
          </cell>
          <cell r="C391" t="str">
            <v>YTD201603</v>
          </cell>
          <cell r="M391">
            <v>3580.6043955999999</v>
          </cell>
          <cell r="N391">
            <v>1.8470721999999999</v>
          </cell>
          <cell r="Q391">
            <v>51.674662499999997</v>
          </cell>
          <cell r="R391">
            <v>107.2327568</v>
          </cell>
          <cell r="T391" t="str">
            <v>MABeneveraYTD201603</v>
          </cell>
        </row>
        <row r="392">
          <cell r="A392" t="str">
            <v>MA</v>
          </cell>
          <cell r="B392" t="str">
            <v>Association</v>
          </cell>
          <cell r="C392" t="str">
            <v>YTD201603</v>
          </cell>
          <cell r="M392">
            <v>25695.8241758</v>
          </cell>
          <cell r="N392">
            <v>14.669059000000001</v>
          </cell>
          <cell r="Q392">
            <v>39.272710400000001</v>
          </cell>
          <cell r="R392">
            <v>1120.5535976000001</v>
          </cell>
          <cell r="T392" t="str">
            <v>MAAssociationYTD201603</v>
          </cell>
        </row>
        <row r="393">
          <cell r="A393" t="str">
            <v>MA</v>
          </cell>
          <cell r="B393" t="str">
            <v>Benevera</v>
          </cell>
          <cell r="C393" t="str">
            <v>YTD201603</v>
          </cell>
          <cell r="M393">
            <v>3580.6043955999999</v>
          </cell>
          <cell r="N393">
            <v>1.7352231</v>
          </cell>
          <cell r="Q393">
            <v>209.49187499999999</v>
          </cell>
          <cell r="R393">
            <v>24.8490267</v>
          </cell>
          <cell r="T393" t="str">
            <v>MABeneveraYTD201603</v>
          </cell>
        </row>
        <row r="394">
          <cell r="A394" t="str">
            <v>MA</v>
          </cell>
          <cell r="B394" t="str">
            <v>Benevera</v>
          </cell>
          <cell r="C394" t="str">
            <v>YTD201603</v>
          </cell>
          <cell r="M394">
            <v>3580.6043955999999</v>
          </cell>
          <cell r="N394">
            <v>15.3306285</v>
          </cell>
          <cell r="Q394">
            <v>120.10867500000001</v>
          </cell>
          <cell r="R394">
            <v>382.91893019999998</v>
          </cell>
          <cell r="T394" t="str">
            <v>MABeneveraYTD201603</v>
          </cell>
        </row>
        <row r="395">
          <cell r="A395" t="str">
            <v>MA</v>
          </cell>
          <cell r="B395" t="str">
            <v>Association</v>
          </cell>
          <cell r="C395" t="str">
            <v>YTD201603</v>
          </cell>
          <cell r="M395">
            <v>25695.8241758</v>
          </cell>
          <cell r="N395">
            <v>16.128244599999999</v>
          </cell>
          <cell r="Q395">
            <v>972.32069279999996</v>
          </cell>
          <cell r="R395">
            <v>49.762114799999999</v>
          </cell>
          <cell r="T395" t="str">
            <v>MAAssociationYTD201603</v>
          </cell>
        </row>
        <row r="396">
          <cell r="A396" t="str">
            <v>MA</v>
          </cell>
          <cell r="B396" t="str">
            <v>Benevera</v>
          </cell>
          <cell r="C396" t="str">
            <v>YTD201603</v>
          </cell>
          <cell r="M396">
            <v>3580.6043955999999</v>
          </cell>
          <cell r="N396">
            <v>7.1300084999999997</v>
          </cell>
          <cell r="Q396">
            <v>333.79038759999997</v>
          </cell>
          <cell r="R396">
            <v>64.082209199999994</v>
          </cell>
          <cell r="T396" t="str">
            <v>MABeneveraYTD201603</v>
          </cell>
        </row>
        <row r="397">
          <cell r="A397" t="str">
            <v>MA</v>
          </cell>
          <cell r="B397" t="str">
            <v>Association</v>
          </cell>
          <cell r="C397" t="str">
            <v>YTD201603</v>
          </cell>
          <cell r="M397">
            <v>25695.8241758</v>
          </cell>
          <cell r="N397">
            <v>9.2880309000000008</v>
          </cell>
          <cell r="Q397">
            <v>22.844178700000001</v>
          </cell>
          <cell r="R397">
            <v>1219.7458773000001</v>
          </cell>
          <cell r="T397" t="str">
            <v>MAAssociationYTD201603</v>
          </cell>
        </row>
        <row r="398">
          <cell r="A398" t="str">
            <v>MA</v>
          </cell>
          <cell r="B398" t="str">
            <v>Benevera</v>
          </cell>
          <cell r="C398" t="str">
            <v>YTD201603</v>
          </cell>
          <cell r="M398">
            <v>3580.6043955999999</v>
          </cell>
          <cell r="N398">
            <v>8.4171265000000002</v>
          </cell>
          <cell r="Q398">
            <v>26.252551100000002</v>
          </cell>
          <cell r="R398">
            <v>961.86382979999996</v>
          </cell>
          <cell r="T398" t="str">
            <v>MABeneveraYTD201603</v>
          </cell>
        </row>
        <row r="399">
          <cell r="A399" t="str">
            <v>MA</v>
          </cell>
          <cell r="B399" t="str">
            <v>Benevera</v>
          </cell>
          <cell r="C399" t="str">
            <v>YTD201603</v>
          </cell>
          <cell r="M399">
            <v>3580.6043955999999</v>
          </cell>
          <cell r="N399">
            <v>5.4178034999999998</v>
          </cell>
          <cell r="Q399">
            <v>97.483552500000002</v>
          </cell>
          <cell r="R399">
            <v>166.72977080000001</v>
          </cell>
          <cell r="T399" t="str">
            <v>MABeneveraYTD201603</v>
          </cell>
        </row>
        <row r="400">
          <cell r="A400" t="str">
            <v>MA</v>
          </cell>
          <cell r="B400" t="str">
            <v>Association</v>
          </cell>
          <cell r="C400" t="str">
            <v>YTD201603</v>
          </cell>
          <cell r="M400">
            <v>25695.8241758</v>
          </cell>
          <cell r="N400">
            <v>3.6739630000000001</v>
          </cell>
          <cell r="Q400">
            <v>68.308827300000004</v>
          </cell>
          <cell r="R400">
            <v>161.3538006</v>
          </cell>
          <cell r="T400" t="str">
            <v>MAAssociationYTD201603</v>
          </cell>
        </row>
        <row r="401">
          <cell r="A401" t="str">
            <v>MA</v>
          </cell>
          <cell r="B401" t="str">
            <v>Benevera</v>
          </cell>
          <cell r="C401" t="str">
            <v>YTD201603</v>
          </cell>
          <cell r="M401">
            <v>3580.6043955999999</v>
          </cell>
          <cell r="N401">
            <v>7.4993762000000004</v>
          </cell>
          <cell r="Q401">
            <v>134.07480000000001</v>
          </cell>
          <cell r="R401">
            <v>167.80281249999999</v>
          </cell>
          <cell r="T401" t="str">
            <v>MABeneveraYTD201603</v>
          </cell>
        </row>
        <row r="402">
          <cell r="A402" t="str">
            <v>MA</v>
          </cell>
          <cell r="B402" t="str">
            <v>Benevera</v>
          </cell>
          <cell r="C402" t="str">
            <v>YTD201603</v>
          </cell>
          <cell r="M402">
            <v>3580.6043955999999</v>
          </cell>
          <cell r="N402">
            <v>6.4418835999999997</v>
          </cell>
          <cell r="Q402">
            <v>102.49666240000001</v>
          </cell>
          <cell r="R402">
            <v>188.54907360000001</v>
          </cell>
          <cell r="T402" t="str">
            <v>MABeneveraYTD201603</v>
          </cell>
        </row>
        <row r="403">
          <cell r="A403" t="str">
            <v>MA</v>
          </cell>
          <cell r="B403" t="str">
            <v>Association</v>
          </cell>
          <cell r="C403" t="str">
            <v>YTD201603</v>
          </cell>
          <cell r="M403">
            <v>25695.8241758</v>
          </cell>
          <cell r="N403">
            <v>6.0796339000000001</v>
          </cell>
          <cell r="Q403">
            <v>74.253310099999993</v>
          </cell>
          <cell r="R403">
            <v>245.6308229</v>
          </cell>
          <cell r="T403" t="str">
            <v>MAAssociationYTD201603</v>
          </cell>
        </row>
        <row r="404">
          <cell r="A404" t="str">
            <v>MA</v>
          </cell>
          <cell r="B404" t="str">
            <v>Benevera</v>
          </cell>
          <cell r="C404" t="str">
            <v>YTD201603</v>
          </cell>
          <cell r="M404">
            <v>3580.6043955999999</v>
          </cell>
          <cell r="N404">
            <v>4.4591773000000003</v>
          </cell>
          <cell r="Q404">
            <v>6.1442141000000001</v>
          </cell>
          <cell r="R404">
            <v>2177.2568182</v>
          </cell>
          <cell r="T404" t="str">
            <v>MABeneveraYTD201603</v>
          </cell>
        </row>
        <row r="405">
          <cell r="A405" t="str">
            <v>MA</v>
          </cell>
          <cell r="B405" t="str">
            <v>Buy Direct/Non Group</v>
          </cell>
          <cell r="C405" t="str">
            <v>YTD201603</v>
          </cell>
          <cell r="M405">
            <v>7750.8351647999998</v>
          </cell>
          <cell r="N405">
            <v>26.657038100000001</v>
          </cell>
          <cell r="Q405">
            <v>41.678903300000002</v>
          </cell>
          <cell r="R405">
            <v>1918.7432507999999</v>
          </cell>
          <cell r="T405" t="str">
            <v>MABuy Direct/Non GroupYTD201603</v>
          </cell>
        </row>
        <row r="406">
          <cell r="A406" t="str">
            <v>MA</v>
          </cell>
          <cell r="B406" t="str">
            <v>Benevera</v>
          </cell>
          <cell r="C406" t="str">
            <v>YTD201603</v>
          </cell>
          <cell r="M406">
            <v>3580.6043955999999</v>
          </cell>
          <cell r="N406">
            <v>1.3894591000000001</v>
          </cell>
          <cell r="Q406">
            <v>1.9552575000000001</v>
          </cell>
          <cell r="R406">
            <v>2131.8814286000002</v>
          </cell>
          <cell r="T406" t="str">
            <v>MABeneveraYTD201603</v>
          </cell>
        </row>
        <row r="407">
          <cell r="A407" t="str">
            <v>MA</v>
          </cell>
          <cell r="B407" t="str">
            <v>Benevera</v>
          </cell>
          <cell r="C407" t="str">
            <v>YTD201603</v>
          </cell>
          <cell r="M407">
            <v>3580.6043955999999</v>
          </cell>
          <cell r="N407">
            <v>14.4240519</v>
          </cell>
          <cell r="Q407">
            <v>420.65968509999999</v>
          </cell>
          <cell r="R407">
            <v>102.86737050000001</v>
          </cell>
          <cell r="T407" t="str">
            <v>MABeneveraYTD201603</v>
          </cell>
        </row>
        <row r="408">
          <cell r="A408" t="str">
            <v>MA</v>
          </cell>
          <cell r="B408" t="str">
            <v>Association</v>
          </cell>
          <cell r="C408" t="str">
            <v>YTD201603</v>
          </cell>
          <cell r="M408">
            <v>25695.8241758</v>
          </cell>
          <cell r="N408">
            <v>25.004908799999999</v>
          </cell>
          <cell r="Q408">
            <v>474.58092979999998</v>
          </cell>
          <cell r="R408">
            <v>158.06519309999999</v>
          </cell>
          <cell r="T408" t="str">
            <v>MAAssociationYTD201603</v>
          </cell>
        </row>
        <row r="409">
          <cell r="A409" t="str">
            <v>MA</v>
          </cell>
          <cell r="B409" t="str">
            <v>Benevera</v>
          </cell>
          <cell r="C409" t="str">
            <v>YTD201603</v>
          </cell>
          <cell r="M409">
            <v>3580.6043955999999</v>
          </cell>
          <cell r="N409">
            <v>47.919809399999998</v>
          </cell>
          <cell r="Q409">
            <v>4.1892369</v>
          </cell>
          <cell r="R409">
            <v>34316.375999999997</v>
          </cell>
          <cell r="T409" t="str">
            <v>MABeneveraYTD201603</v>
          </cell>
        </row>
        <row r="410">
          <cell r="A410" t="str">
            <v>MA</v>
          </cell>
          <cell r="B410" t="str">
            <v>Association</v>
          </cell>
          <cell r="C410" t="str">
            <v>YTD201603</v>
          </cell>
          <cell r="M410">
            <v>25695.8241758</v>
          </cell>
          <cell r="N410">
            <v>2.6225569000000002</v>
          </cell>
          <cell r="Q410">
            <v>2.9576790000000002</v>
          </cell>
          <cell r="R410">
            <v>2660.0826315999998</v>
          </cell>
          <cell r="T410" t="str">
            <v>MAAssociationYTD201603</v>
          </cell>
        </row>
        <row r="411">
          <cell r="A411" t="str">
            <v>MA</v>
          </cell>
          <cell r="B411" t="str">
            <v>Benevera</v>
          </cell>
          <cell r="C411" t="str">
            <v>YTD201603</v>
          </cell>
          <cell r="M411">
            <v>3580.6043955999999</v>
          </cell>
          <cell r="N411">
            <v>19.0832354</v>
          </cell>
          <cell r="Q411">
            <v>3.9099544000000002</v>
          </cell>
          <cell r="R411">
            <v>14642.039285700001</v>
          </cell>
          <cell r="T411" t="str">
            <v>MABeneveraYTD201603</v>
          </cell>
        </row>
        <row r="412">
          <cell r="A412" t="str">
            <v>MA</v>
          </cell>
          <cell r="B412" t="str">
            <v>Benevera</v>
          </cell>
          <cell r="C412" t="str">
            <v>YTD201603</v>
          </cell>
          <cell r="M412">
            <v>3580.6043955999999</v>
          </cell>
          <cell r="N412">
            <v>12.889187099999999</v>
          </cell>
          <cell r="Q412">
            <v>5.8649316000000002</v>
          </cell>
          <cell r="R412">
            <v>6593.0114285999998</v>
          </cell>
          <cell r="T412" t="str">
            <v>MABeneveraYTD201603</v>
          </cell>
        </row>
        <row r="413">
          <cell r="A413" t="str">
            <v>MA</v>
          </cell>
          <cell r="B413" t="str">
            <v>Association</v>
          </cell>
          <cell r="C413" t="str">
            <v>YTD201603</v>
          </cell>
          <cell r="M413">
            <v>25695.8241758</v>
          </cell>
          <cell r="N413">
            <v>0.47203519999999999</v>
          </cell>
          <cell r="Q413">
            <v>0.31133460000000002</v>
          </cell>
          <cell r="R413">
            <v>4548.5</v>
          </cell>
          <cell r="T413" t="str">
            <v>MAAssociationYTD201603</v>
          </cell>
        </row>
        <row r="414">
          <cell r="A414" t="str">
            <v>MA</v>
          </cell>
          <cell r="B414" t="str">
            <v>Association</v>
          </cell>
          <cell r="C414" t="str">
            <v>YTD201603</v>
          </cell>
          <cell r="M414">
            <v>25695.8241758</v>
          </cell>
          <cell r="N414">
            <v>51.008181999999998</v>
          </cell>
          <cell r="Q414">
            <v>4.3976017000000001</v>
          </cell>
          <cell r="R414">
            <v>34797.272831900002</v>
          </cell>
          <cell r="T414" t="str">
            <v>MAAssociationYTD201603</v>
          </cell>
        </row>
        <row r="415">
          <cell r="A415" t="str">
            <v>MA</v>
          </cell>
          <cell r="B415" t="str">
            <v>Association</v>
          </cell>
          <cell r="C415" t="str">
            <v>YTD201603</v>
          </cell>
          <cell r="M415">
            <v>25695.8241758</v>
          </cell>
          <cell r="N415">
            <v>19.783685500000001</v>
          </cell>
          <cell r="Q415">
            <v>3.6970988</v>
          </cell>
          <cell r="R415">
            <v>16053.4137895</v>
          </cell>
          <cell r="T415" t="str">
            <v>MAAssociationYTD201603</v>
          </cell>
        </row>
        <row r="416">
          <cell r="A416" t="str">
            <v>MA</v>
          </cell>
          <cell r="B416" t="str">
            <v>Small Group</v>
          </cell>
          <cell r="C416" t="str">
            <v>YTD201603</v>
          </cell>
          <cell r="M416">
            <v>86812.208791099998</v>
          </cell>
          <cell r="N416">
            <v>4.8074256999999996</v>
          </cell>
          <cell r="Q416">
            <v>33.859538999999998</v>
          </cell>
          <cell r="R416">
            <v>425.94428040000003</v>
          </cell>
          <cell r="T416" t="str">
            <v>MASmall GroupYTD201603</v>
          </cell>
        </row>
        <row r="417">
          <cell r="A417" t="str">
            <v>MA</v>
          </cell>
          <cell r="B417" t="str">
            <v>Small Group</v>
          </cell>
          <cell r="C417" t="str">
            <v>YTD201603</v>
          </cell>
          <cell r="M417">
            <v>86812.208791099998</v>
          </cell>
          <cell r="N417">
            <v>3.4062212999999999</v>
          </cell>
          <cell r="Q417">
            <v>74.251353800000004</v>
          </cell>
          <cell r="R417">
            <v>137.62259270000001</v>
          </cell>
          <cell r="T417" t="str">
            <v>MASmall GroupYTD201603</v>
          </cell>
        </row>
        <row r="418">
          <cell r="A418" t="str">
            <v>MA</v>
          </cell>
          <cell r="B418" t="str">
            <v>Small Group</v>
          </cell>
          <cell r="C418" t="str">
            <v>YTD201603</v>
          </cell>
          <cell r="M418">
            <v>86812.208791099998</v>
          </cell>
          <cell r="N418">
            <v>9.5004693000000007</v>
          </cell>
          <cell r="Q418">
            <v>207.35079379999999</v>
          </cell>
          <cell r="R418">
            <v>137.4550217</v>
          </cell>
          <cell r="T418" t="str">
            <v>MASmall GroupYTD201603</v>
          </cell>
        </row>
        <row r="419">
          <cell r="A419" t="str">
            <v>MA</v>
          </cell>
          <cell r="B419" t="str">
            <v>Small Group</v>
          </cell>
          <cell r="C419" t="str">
            <v>YTD201603</v>
          </cell>
          <cell r="M419">
            <v>86812.208791099998</v>
          </cell>
          <cell r="N419">
            <v>15.6987021</v>
          </cell>
          <cell r="Q419">
            <v>242.15503580000001</v>
          </cell>
          <cell r="R419">
            <v>194.48741190000001</v>
          </cell>
          <cell r="T419" t="str">
            <v>MASmall GroupYTD201603</v>
          </cell>
        </row>
        <row r="420">
          <cell r="A420" t="str">
            <v>MA</v>
          </cell>
          <cell r="B420" t="str">
            <v>Small Group</v>
          </cell>
          <cell r="C420" t="str">
            <v>YTD201603</v>
          </cell>
          <cell r="M420">
            <v>86812.208791099998</v>
          </cell>
          <cell r="N420">
            <v>1.686761</v>
          </cell>
          <cell r="Q420">
            <v>174.7815808</v>
          </cell>
          <cell r="R420">
            <v>28.9520388</v>
          </cell>
          <cell r="T420" t="str">
            <v>MASmall GroupYTD201603</v>
          </cell>
        </row>
        <row r="421">
          <cell r="A421" t="str">
            <v>MA</v>
          </cell>
          <cell r="B421" t="str">
            <v>Small Group</v>
          </cell>
          <cell r="C421" t="str">
            <v>YTD201603</v>
          </cell>
          <cell r="M421">
            <v>86812.208791099998</v>
          </cell>
          <cell r="N421">
            <v>8.7572650000000003</v>
          </cell>
          <cell r="Q421">
            <v>611.67216870000004</v>
          </cell>
          <cell r="R421">
            <v>42.950776900000001</v>
          </cell>
          <cell r="T421" t="str">
            <v>MASmall GroupYTD201603</v>
          </cell>
        </row>
        <row r="422">
          <cell r="A422" t="str">
            <v>MA</v>
          </cell>
          <cell r="B422" t="str">
            <v>Small Group</v>
          </cell>
          <cell r="C422" t="str">
            <v>YTD201603</v>
          </cell>
          <cell r="M422">
            <v>86812.208791099998</v>
          </cell>
          <cell r="N422">
            <v>25.0371804</v>
          </cell>
          <cell r="Q422">
            <v>494.48291019999999</v>
          </cell>
          <cell r="R422">
            <v>151.8991652</v>
          </cell>
          <cell r="T422" t="str">
            <v>MASmall GroupYTD201603</v>
          </cell>
        </row>
        <row r="423">
          <cell r="A423" t="str">
            <v>MA</v>
          </cell>
          <cell r="B423" t="str">
            <v>Small Group</v>
          </cell>
          <cell r="C423" t="str">
            <v>YTD201603</v>
          </cell>
          <cell r="M423">
            <v>86812.208791099998</v>
          </cell>
          <cell r="N423">
            <v>90.331057999999999</v>
          </cell>
          <cell r="Q423">
            <v>3080.4538177999998</v>
          </cell>
          <cell r="R423">
            <v>87.971834700000002</v>
          </cell>
          <cell r="T423" t="str">
            <v>MASmall GroupYTD201603</v>
          </cell>
        </row>
        <row r="424">
          <cell r="A424" t="str">
            <v>MA</v>
          </cell>
          <cell r="B424" t="str">
            <v>Small Group</v>
          </cell>
          <cell r="C424" t="str">
            <v>YTD201603</v>
          </cell>
          <cell r="M424">
            <v>86812.208791099998</v>
          </cell>
          <cell r="N424">
            <v>3.1213248</v>
          </cell>
          <cell r="Q424">
            <v>3.7442498</v>
          </cell>
          <cell r="R424">
            <v>2500.8946768999999</v>
          </cell>
          <cell r="T424" t="str">
            <v>MASmall GroupYTD201603</v>
          </cell>
        </row>
        <row r="425">
          <cell r="A425" t="str">
            <v>MA</v>
          </cell>
          <cell r="B425" t="str">
            <v>Small Group</v>
          </cell>
          <cell r="C425" t="str">
            <v>YTD201603</v>
          </cell>
          <cell r="M425">
            <v>86812.208791099998</v>
          </cell>
          <cell r="N425">
            <v>3.0023857999999999</v>
          </cell>
          <cell r="Q425">
            <v>158.77923319999999</v>
          </cell>
          <cell r="R425">
            <v>56.727554099999999</v>
          </cell>
          <cell r="T425" t="str">
            <v>MASmall GroupYTD201603</v>
          </cell>
        </row>
        <row r="426">
          <cell r="A426" t="str">
            <v>MA</v>
          </cell>
          <cell r="B426" t="str">
            <v>Small Group</v>
          </cell>
          <cell r="C426" t="str">
            <v>YTD201603</v>
          </cell>
          <cell r="M426">
            <v>86812.208791099998</v>
          </cell>
          <cell r="N426">
            <v>23.095749300000001</v>
          </cell>
          <cell r="Q426">
            <v>619.62149910000005</v>
          </cell>
          <cell r="R426">
            <v>111.8218913</v>
          </cell>
          <cell r="T426" t="str">
            <v>MASmall GroupYTD201603</v>
          </cell>
        </row>
        <row r="427">
          <cell r="A427" t="str">
            <v>MA</v>
          </cell>
          <cell r="B427" t="str">
            <v>Small Group</v>
          </cell>
          <cell r="C427" t="str">
            <v>YTD201603</v>
          </cell>
          <cell r="M427">
            <v>86812.208791099998</v>
          </cell>
          <cell r="N427">
            <v>5.2430953999999996</v>
          </cell>
          <cell r="Q427">
            <v>108.8712635</v>
          </cell>
          <cell r="R427">
            <v>144.4760138</v>
          </cell>
          <cell r="T427" t="str">
            <v>MASmall GroupYTD201603</v>
          </cell>
        </row>
        <row r="428">
          <cell r="A428" t="str">
            <v>MA</v>
          </cell>
          <cell r="B428" t="str">
            <v>Small Group</v>
          </cell>
          <cell r="C428" t="str">
            <v>YTD201603</v>
          </cell>
          <cell r="M428">
            <v>86812.208791099998</v>
          </cell>
          <cell r="N428">
            <v>5.8909414</v>
          </cell>
          <cell r="Q428">
            <v>256.32558119999999</v>
          </cell>
          <cell r="R428">
            <v>68.946782299999995</v>
          </cell>
          <cell r="T428" t="str">
            <v>MASmall GroupYTD201603</v>
          </cell>
        </row>
        <row r="429">
          <cell r="A429" t="str">
            <v>MA</v>
          </cell>
          <cell r="B429" t="str">
            <v>Small Group</v>
          </cell>
          <cell r="C429" t="str">
            <v>YTD201603</v>
          </cell>
          <cell r="M429">
            <v>86812.208791099998</v>
          </cell>
          <cell r="N429">
            <v>8.8306933999999995</v>
          </cell>
          <cell r="Q429">
            <v>143.27227859999999</v>
          </cell>
          <cell r="R429">
            <v>184.90723059999999</v>
          </cell>
          <cell r="T429" t="str">
            <v>MASmall GroupYTD201603</v>
          </cell>
        </row>
        <row r="430">
          <cell r="A430" t="str">
            <v>MA</v>
          </cell>
          <cell r="B430" t="str">
            <v>Small Group</v>
          </cell>
          <cell r="C430" t="str">
            <v>YTD201603</v>
          </cell>
          <cell r="M430">
            <v>86812.208791099998</v>
          </cell>
          <cell r="N430">
            <v>2.7266156000000001</v>
          </cell>
          <cell r="Q430">
            <v>12.200494000000001</v>
          </cell>
          <cell r="R430">
            <v>670.45210580000003</v>
          </cell>
          <cell r="T430" t="str">
            <v>MASmall GroupYTD201603</v>
          </cell>
        </row>
        <row r="431">
          <cell r="A431" t="str">
            <v>MA</v>
          </cell>
          <cell r="B431" t="str">
            <v>Small Group</v>
          </cell>
          <cell r="C431" t="str">
            <v>YTD201603</v>
          </cell>
          <cell r="M431">
            <v>86812.208791099998</v>
          </cell>
          <cell r="N431">
            <v>1.7620260000000001</v>
          </cell>
          <cell r="Q431">
            <v>42.4885947</v>
          </cell>
          <cell r="R431">
            <v>124.4116947</v>
          </cell>
          <cell r="T431" t="str">
            <v>MASmall GroupYTD201603</v>
          </cell>
        </row>
        <row r="432">
          <cell r="A432" t="str">
            <v>MA</v>
          </cell>
          <cell r="B432" t="str">
            <v>Small Group</v>
          </cell>
          <cell r="C432" t="str">
            <v>YTD201603</v>
          </cell>
          <cell r="M432">
            <v>86812.208791099998</v>
          </cell>
          <cell r="N432">
            <v>13.8880506</v>
          </cell>
          <cell r="Q432">
            <v>405.38128569999998</v>
          </cell>
          <cell r="R432">
            <v>102.7776892</v>
          </cell>
          <cell r="T432" t="str">
            <v>MASmall GroupYTD201603</v>
          </cell>
        </row>
        <row r="433">
          <cell r="A433" t="str">
            <v>MA</v>
          </cell>
          <cell r="B433" t="str">
            <v>Small Group</v>
          </cell>
          <cell r="C433" t="str">
            <v>YTD201603</v>
          </cell>
          <cell r="M433">
            <v>86812.208791099998</v>
          </cell>
          <cell r="N433">
            <v>5.1327045</v>
          </cell>
          <cell r="Q433">
            <v>5.0345759000000001</v>
          </cell>
          <cell r="R433">
            <v>3058.4728146000002</v>
          </cell>
          <cell r="T433" t="str">
            <v>MASmall GroupYTD201603</v>
          </cell>
        </row>
        <row r="434">
          <cell r="A434" t="str">
            <v>MA</v>
          </cell>
          <cell r="B434" t="str">
            <v>ERF</v>
          </cell>
          <cell r="C434" t="str">
            <v>YTD201603</v>
          </cell>
          <cell r="M434">
            <v>110269.4505493</v>
          </cell>
          <cell r="N434">
            <v>8.8614162000000007</v>
          </cell>
          <cell r="Q434">
            <v>213.6528036</v>
          </cell>
          <cell r="R434">
            <v>124.4273336</v>
          </cell>
          <cell r="T434" t="str">
            <v>MAERFYTD201603</v>
          </cell>
        </row>
        <row r="435">
          <cell r="A435" t="str">
            <v>MA</v>
          </cell>
          <cell r="B435" t="str">
            <v>CRC</v>
          </cell>
          <cell r="C435" t="str">
            <v>YTD201603</v>
          </cell>
          <cell r="M435">
            <v>35440.450549399997</v>
          </cell>
          <cell r="N435">
            <v>1.5433758</v>
          </cell>
          <cell r="Q435">
            <v>38.774817200000001</v>
          </cell>
          <cell r="R435">
            <v>119.4106841</v>
          </cell>
          <cell r="T435" t="str">
            <v>MACRCYTD201603</v>
          </cell>
        </row>
        <row r="436">
          <cell r="A436" t="str">
            <v>MA</v>
          </cell>
          <cell r="B436" t="str">
            <v>Connector</v>
          </cell>
          <cell r="C436" t="str">
            <v>YTD201603</v>
          </cell>
          <cell r="M436">
            <v>10482.593406600001</v>
          </cell>
          <cell r="N436">
            <v>1.7300426</v>
          </cell>
          <cell r="Q436">
            <v>1.1447548999999999</v>
          </cell>
          <cell r="R436">
            <v>4533.8333333</v>
          </cell>
          <cell r="T436" t="str">
            <v>MAConnectorYTD201603</v>
          </cell>
        </row>
        <row r="437">
          <cell r="A437" t="str">
            <v>MA</v>
          </cell>
          <cell r="B437" t="str">
            <v>Connector</v>
          </cell>
          <cell r="C437" t="str">
            <v>YTD201603</v>
          </cell>
          <cell r="M437">
            <v>10482.593406600001</v>
          </cell>
          <cell r="N437">
            <v>1.7674799000000001</v>
          </cell>
          <cell r="Q437">
            <v>182.61458200000001</v>
          </cell>
          <cell r="R437">
            <v>29.036232999999999</v>
          </cell>
          <cell r="T437" t="str">
            <v>MAConnectorYTD201603</v>
          </cell>
        </row>
        <row r="438">
          <cell r="A438" t="str">
            <v>MA</v>
          </cell>
          <cell r="B438" t="str">
            <v>CRC</v>
          </cell>
          <cell r="C438" t="str">
            <v>YTD201603</v>
          </cell>
          <cell r="M438">
            <v>35440.450549399997</v>
          </cell>
          <cell r="N438">
            <v>29.8183723</v>
          </cell>
          <cell r="Q438">
            <v>331.78713690000001</v>
          </cell>
          <cell r="R438">
            <v>269.61598880000003</v>
          </cell>
          <cell r="T438" t="str">
            <v>MACRCYTD201603</v>
          </cell>
        </row>
        <row r="439">
          <cell r="A439" t="str">
            <v>MA</v>
          </cell>
          <cell r="B439" t="str">
            <v>CRC</v>
          </cell>
          <cell r="C439" t="str">
            <v>YTD201603</v>
          </cell>
          <cell r="M439">
            <v>35440.450549399997</v>
          </cell>
          <cell r="N439">
            <v>10.6223124</v>
          </cell>
          <cell r="Q439">
            <v>4.4017499000000004</v>
          </cell>
          <cell r="R439">
            <v>7239.6064743999996</v>
          </cell>
          <cell r="T439" t="str">
            <v>MACRCYTD201603</v>
          </cell>
        </row>
        <row r="440">
          <cell r="A440" t="str">
            <v>MA</v>
          </cell>
          <cell r="B440" t="str">
            <v>ERF</v>
          </cell>
          <cell r="C440" t="str">
            <v>YTD201603</v>
          </cell>
          <cell r="M440">
            <v>110269.4505493</v>
          </cell>
          <cell r="N440">
            <v>15.404033699999999</v>
          </cell>
          <cell r="Q440">
            <v>968.67547219999994</v>
          </cell>
          <cell r="R440">
            <v>47.706484099999997</v>
          </cell>
          <cell r="T440" t="str">
            <v>MAERFYTD201603</v>
          </cell>
        </row>
        <row r="441">
          <cell r="A441" t="str">
            <v>MA</v>
          </cell>
          <cell r="B441" t="str">
            <v>ERF</v>
          </cell>
          <cell r="C441" t="str">
            <v>YTD201603</v>
          </cell>
          <cell r="M441">
            <v>110269.4505493</v>
          </cell>
          <cell r="N441">
            <v>8.5817858999999999</v>
          </cell>
          <cell r="Q441">
            <v>646.6543676</v>
          </cell>
          <cell r="R441">
            <v>39.813166000000002</v>
          </cell>
          <cell r="T441" t="str">
            <v>MAERFYTD201603</v>
          </cell>
        </row>
        <row r="442">
          <cell r="A442" t="str">
            <v>MA</v>
          </cell>
          <cell r="B442" t="str">
            <v>Connector</v>
          </cell>
          <cell r="C442" t="str">
            <v>YTD201603</v>
          </cell>
          <cell r="M442">
            <v>10482.593406600001</v>
          </cell>
          <cell r="N442">
            <v>9.9749727000000004</v>
          </cell>
          <cell r="Q442">
            <v>54.479062900000002</v>
          </cell>
          <cell r="R442">
            <v>549.29208410000001</v>
          </cell>
          <cell r="T442" t="str">
            <v>MAConnectorYTD201603</v>
          </cell>
        </row>
        <row r="443">
          <cell r="A443" t="str">
            <v>MA</v>
          </cell>
          <cell r="B443" t="str">
            <v>Connector</v>
          </cell>
          <cell r="C443" t="str">
            <v>YTD201603</v>
          </cell>
          <cell r="M443">
            <v>10482.593406600001</v>
          </cell>
          <cell r="N443">
            <v>8.2159445000000009</v>
          </cell>
          <cell r="Q443">
            <v>22.325920700000001</v>
          </cell>
          <cell r="R443">
            <v>1104.0007691999999</v>
          </cell>
          <cell r="T443" t="str">
            <v>MAConnectorYTD201603</v>
          </cell>
        </row>
        <row r="444">
          <cell r="A444" t="str">
            <v>MA</v>
          </cell>
          <cell r="B444" t="str">
            <v>Small Group</v>
          </cell>
          <cell r="C444" t="str">
            <v>YTD201603</v>
          </cell>
          <cell r="M444">
            <v>86812.208791099998</v>
          </cell>
          <cell r="N444">
            <v>6.4159389999999998</v>
          </cell>
          <cell r="Q444">
            <v>52.304289599999997</v>
          </cell>
          <cell r="R444">
            <v>367.99691189999999</v>
          </cell>
          <cell r="T444" t="str">
            <v>MASmall GroupYTD201603</v>
          </cell>
        </row>
        <row r="445">
          <cell r="A445" t="str">
            <v>MA</v>
          </cell>
          <cell r="B445" t="str">
            <v>CRC</v>
          </cell>
          <cell r="C445" t="str">
            <v>YTD201603</v>
          </cell>
          <cell r="M445">
            <v>35440.450549399997</v>
          </cell>
          <cell r="N445">
            <v>9.4814744999999991</v>
          </cell>
          <cell r="Q445">
            <v>49.442124999999997</v>
          </cell>
          <cell r="R445">
            <v>575.30745999999999</v>
          </cell>
          <cell r="T445" t="str">
            <v>MACRCYTD201603</v>
          </cell>
        </row>
        <row r="446">
          <cell r="A446" t="str">
            <v>MA</v>
          </cell>
          <cell r="B446" t="str">
            <v>CRC</v>
          </cell>
          <cell r="C446" t="str">
            <v>YTD201603</v>
          </cell>
          <cell r="M446">
            <v>35440.450549399997</v>
          </cell>
          <cell r="N446">
            <v>3.8940361999999999</v>
          </cell>
          <cell r="Q446">
            <v>4.7403461</v>
          </cell>
          <cell r="R446">
            <v>2464.3999405</v>
          </cell>
          <cell r="T446" t="str">
            <v>MACRCYTD201603</v>
          </cell>
        </row>
        <row r="447">
          <cell r="A447" t="str">
            <v>MA</v>
          </cell>
          <cell r="B447" t="str">
            <v>CRC</v>
          </cell>
          <cell r="C447" t="str">
            <v>YTD201603</v>
          </cell>
          <cell r="M447">
            <v>35440.450549399997</v>
          </cell>
          <cell r="N447">
            <v>9.6802229000000004</v>
          </cell>
          <cell r="Q447">
            <v>156.6513904</v>
          </cell>
          <cell r="R447">
            <v>185.38404610000001</v>
          </cell>
          <cell r="T447" t="str">
            <v>MACRCYTD201603</v>
          </cell>
        </row>
        <row r="448">
          <cell r="A448" t="str">
            <v>MA</v>
          </cell>
          <cell r="B448" t="str">
            <v>ERF</v>
          </cell>
          <cell r="C448" t="str">
            <v>YTD201603</v>
          </cell>
          <cell r="M448">
            <v>110269.4505493</v>
          </cell>
          <cell r="N448">
            <v>25.205403700000002</v>
          </cell>
          <cell r="Q448">
            <v>510.82212170000003</v>
          </cell>
          <cell r="R448">
            <v>148.02845809999999</v>
          </cell>
          <cell r="T448" t="str">
            <v>MAERFYTD201603</v>
          </cell>
        </row>
        <row r="449">
          <cell r="A449" t="str">
            <v>MA</v>
          </cell>
          <cell r="B449" t="str">
            <v>ERF</v>
          </cell>
          <cell r="C449" t="str">
            <v>YTD201603</v>
          </cell>
          <cell r="M449">
            <v>110269.4505493</v>
          </cell>
          <cell r="N449">
            <v>9.5096503999999999</v>
          </cell>
          <cell r="Q449">
            <v>21.383982499999998</v>
          </cell>
          <cell r="R449">
            <v>1334.1271247</v>
          </cell>
          <cell r="T449" t="str">
            <v>MAERFYTD201603</v>
          </cell>
        </row>
        <row r="450">
          <cell r="A450" t="str">
            <v>MA</v>
          </cell>
          <cell r="B450" t="str">
            <v>ERF</v>
          </cell>
          <cell r="C450" t="str">
            <v>YTD201603</v>
          </cell>
          <cell r="M450">
            <v>110269.4505493</v>
          </cell>
          <cell r="N450">
            <v>36.362757299999998</v>
          </cell>
          <cell r="Q450">
            <v>45.177645400000003</v>
          </cell>
          <cell r="R450">
            <v>2414.6515619000002</v>
          </cell>
          <cell r="T450" t="str">
            <v>MAERFYTD201603</v>
          </cell>
        </row>
        <row r="451">
          <cell r="A451" t="str">
            <v>MA</v>
          </cell>
          <cell r="B451" t="str">
            <v>ERF</v>
          </cell>
          <cell r="C451" t="str">
            <v>YTD201603</v>
          </cell>
          <cell r="M451">
            <v>110269.4505493</v>
          </cell>
          <cell r="N451">
            <v>4.5599797000000004</v>
          </cell>
          <cell r="Q451">
            <v>30.357273500000002</v>
          </cell>
          <cell r="R451">
            <v>450.63135349999999</v>
          </cell>
          <cell r="T451" t="str">
            <v>MAERFYTD201603</v>
          </cell>
        </row>
        <row r="452">
          <cell r="A452" t="str">
            <v>MA</v>
          </cell>
          <cell r="B452" t="str">
            <v>CRC</v>
          </cell>
          <cell r="C452" t="str">
            <v>YTD201603</v>
          </cell>
          <cell r="M452">
            <v>35440.450549399997</v>
          </cell>
          <cell r="N452">
            <v>15.079208400000001</v>
          </cell>
          <cell r="Q452">
            <v>228.1618612</v>
          </cell>
          <cell r="R452">
            <v>198.26988130000001</v>
          </cell>
          <cell r="T452" t="str">
            <v>MACRCYTD201603</v>
          </cell>
        </row>
        <row r="453">
          <cell r="A453" t="str">
            <v>MA</v>
          </cell>
          <cell r="B453" t="str">
            <v>Connector</v>
          </cell>
          <cell r="C453" t="str">
            <v>YTD201603</v>
          </cell>
          <cell r="M453">
            <v>10482.593406600001</v>
          </cell>
          <cell r="N453">
            <v>11.7074403</v>
          </cell>
          <cell r="Q453">
            <v>98.940084400000003</v>
          </cell>
          <cell r="R453">
            <v>354.98575699999998</v>
          </cell>
          <cell r="T453" t="str">
            <v>MAConnectorYTD201603</v>
          </cell>
        </row>
        <row r="454">
          <cell r="A454" t="str">
            <v>MA</v>
          </cell>
          <cell r="B454" t="str">
            <v>CRC</v>
          </cell>
          <cell r="C454" t="str">
            <v>YTD201603</v>
          </cell>
          <cell r="M454">
            <v>35440.450549399997</v>
          </cell>
          <cell r="N454">
            <v>23.071045099999999</v>
          </cell>
          <cell r="Q454">
            <v>637.01888589999999</v>
          </cell>
          <cell r="R454">
            <v>108.6516223</v>
          </cell>
          <cell r="T454" t="str">
            <v>MACRCYTD201603</v>
          </cell>
        </row>
        <row r="455">
          <cell r="A455" t="str">
            <v>MA</v>
          </cell>
          <cell r="B455" t="str">
            <v>Connector</v>
          </cell>
          <cell r="C455" t="str">
            <v>YTD201603</v>
          </cell>
          <cell r="M455">
            <v>10482.593406600001</v>
          </cell>
          <cell r="N455">
            <v>10.795652799999999</v>
          </cell>
          <cell r="Q455">
            <v>161.52899020000001</v>
          </cell>
          <cell r="R455">
            <v>200.50245129999999</v>
          </cell>
          <cell r="T455" t="str">
            <v>MAConnectorYTD201603</v>
          </cell>
        </row>
        <row r="456">
          <cell r="A456" t="str">
            <v>MA</v>
          </cell>
          <cell r="B456" t="str">
            <v>Connector</v>
          </cell>
          <cell r="C456" t="str">
            <v>YTD201603</v>
          </cell>
          <cell r="M456">
            <v>10482.593406600001</v>
          </cell>
          <cell r="N456">
            <v>14.8228749</v>
          </cell>
          <cell r="Q456">
            <v>188.91163649999999</v>
          </cell>
          <cell r="R456">
            <v>235.3937828</v>
          </cell>
          <cell r="T456" t="str">
            <v>MAConnectorYTD201603</v>
          </cell>
        </row>
        <row r="457">
          <cell r="A457" t="str">
            <v>MA</v>
          </cell>
          <cell r="B457" t="str">
            <v>Small Group</v>
          </cell>
          <cell r="C457" t="str">
            <v>YTD201603</v>
          </cell>
          <cell r="M457">
            <v>86812.208791099998</v>
          </cell>
          <cell r="N457">
            <v>11.7129662</v>
          </cell>
          <cell r="Q457">
            <v>4.3427072000000004</v>
          </cell>
          <cell r="R457">
            <v>8091.4731830000001</v>
          </cell>
          <cell r="T457" t="str">
            <v>MASmall GroupYTD201603</v>
          </cell>
        </row>
        <row r="458">
          <cell r="A458" t="str">
            <v>MA</v>
          </cell>
          <cell r="B458" t="str">
            <v>Connector</v>
          </cell>
          <cell r="C458" t="str">
            <v>YTD201603</v>
          </cell>
          <cell r="M458">
            <v>10482.593406600001</v>
          </cell>
          <cell r="N458">
            <v>7.2864791999999996</v>
          </cell>
          <cell r="Q458">
            <v>119.73944640000001</v>
          </cell>
          <cell r="R458">
            <v>182.55836650000001</v>
          </cell>
          <cell r="T458" t="str">
            <v>MAConnectorYTD201603</v>
          </cell>
        </row>
        <row r="459">
          <cell r="A459" t="str">
            <v>MA</v>
          </cell>
          <cell r="B459" t="str">
            <v>Small Group</v>
          </cell>
          <cell r="C459" t="str">
            <v>YTD201603</v>
          </cell>
          <cell r="M459">
            <v>86812.208791099998</v>
          </cell>
          <cell r="N459">
            <v>2.9846796000000002</v>
          </cell>
          <cell r="Q459">
            <v>56.624577799999997</v>
          </cell>
          <cell r="R459">
            <v>158.12989830000001</v>
          </cell>
          <cell r="T459" t="str">
            <v>MASmall GroupYTD201603</v>
          </cell>
        </row>
        <row r="460">
          <cell r="A460" t="str">
            <v>MA</v>
          </cell>
          <cell r="B460" t="str">
            <v>CRC</v>
          </cell>
          <cell r="C460" t="str">
            <v>YTD201603</v>
          </cell>
          <cell r="M460">
            <v>35440.450549399997</v>
          </cell>
          <cell r="N460">
            <v>16.130925000000001</v>
          </cell>
          <cell r="Q460">
            <v>73.006151500000001</v>
          </cell>
          <cell r="R460">
            <v>662.85886740000001</v>
          </cell>
          <cell r="T460" t="str">
            <v>MACRCYTD201603</v>
          </cell>
        </row>
        <row r="461">
          <cell r="A461" t="str">
            <v>MA</v>
          </cell>
          <cell r="B461" t="str">
            <v>Connector</v>
          </cell>
          <cell r="C461" t="str">
            <v>YTD201603</v>
          </cell>
          <cell r="M461">
            <v>10482.593406600001</v>
          </cell>
          <cell r="N461">
            <v>22.418893799999999</v>
          </cell>
          <cell r="Q461">
            <v>583.14541540000005</v>
          </cell>
          <cell r="R461">
            <v>115.33432259999999</v>
          </cell>
          <cell r="T461" t="str">
            <v>MAConnectorYTD201603</v>
          </cell>
        </row>
        <row r="462">
          <cell r="A462" t="str">
            <v>MA</v>
          </cell>
          <cell r="B462" t="str">
            <v>CRC</v>
          </cell>
          <cell r="C462" t="str">
            <v>YTD201603</v>
          </cell>
          <cell r="M462">
            <v>35440.450549399997</v>
          </cell>
          <cell r="N462">
            <v>10.7226169</v>
          </cell>
          <cell r="Q462">
            <v>33.384722500000002</v>
          </cell>
          <cell r="R462">
            <v>963.55004229999997</v>
          </cell>
          <cell r="T462" t="str">
            <v>MACRCYTD201603</v>
          </cell>
        </row>
        <row r="463">
          <cell r="A463" t="str">
            <v>MA</v>
          </cell>
          <cell r="B463" t="str">
            <v>Connector</v>
          </cell>
          <cell r="C463" t="str">
            <v>YTD201603</v>
          </cell>
          <cell r="M463">
            <v>10482.593406600001</v>
          </cell>
          <cell r="N463">
            <v>8.7639008999999994</v>
          </cell>
          <cell r="Q463">
            <v>31.199043</v>
          </cell>
          <cell r="R463">
            <v>842.70862390000002</v>
          </cell>
          <cell r="T463" t="str">
            <v>MAConnectorYTD201603</v>
          </cell>
        </row>
        <row r="464">
          <cell r="A464" t="str">
            <v>MA</v>
          </cell>
          <cell r="B464" t="str">
            <v>CRC</v>
          </cell>
          <cell r="C464" t="str">
            <v>YTD201603</v>
          </cell>
          <cell r="M464">
            <v>35440.450549399997</v>
          </cell>
          <cell r="N464">
            <v>14.098648600000001</v>
          </cell>
          <cell r="Q464">
            <v>906.32607719999999</v>
          </cell>
          <cell r="R464">
            <v>46.667470700000003</v>
          </cell>
          <cell r="T464" t="str">
            <v>MACRCYTD201603</v>
          </cell>
        </row>
        <row r="465">
          <cell r="A465" t="str">
            <v>MA</v>
          </cell>
          <cell r="B465" t="str">
            <v>CRC</v>
          </cell>
          <cell r="C465" t="str">
            <v>YTD201603</v>
          </cell>
          <cell r="M465">
            <v>35440.450549399997</v>
          </cell>
          <cell r="N465">
            <v>19.698455899999999</v>
          </cell>
          <cell r="Q465">
            <v>3.9785046999999998</v>
          </cell>
          <cell r="R465">
            <v>14853.662836899999</v>
          </cell>
          <cell r="T465" t="str">
            <v>MACRCYTD201603</v>
          </cell>
        </row>
        <row r="466">
          <cell r="A466" t="str">
            <v>MA</v>
          </cell>
          <cell r="B466" t="str">
            <v>CRC</v>
          </cell>
          <cell r="C466" t="str">
            <v>YTD201603</v>
          </cell>
          <cell r="M466">
            <v>35440.450549399997</v>
          </cell>
          <cell r="N466">
            <v>2.7143570000000001</v>
          </cell>
          <cell r="Q466">
            <v>50.627381399999997</v>
          </cell>
          <cell r="R466">
            <v>160.84321629999999</v>
          </cell>
          <cell r="T466" t="str">
            <v>MACRCYTD201603</v>
          </cell>
        </row>
        <row r="467">
          <cell r="A467" t="str">
            <v>MA</v>
          </cell>
          <cell r="B467" t="str">
            <v>ERF</v>
          </cell>
          <cell r="C467" t="str">
            <v>YTD201603</v>
          </cell>
          <cell r="M467">
            <v>110269.4505493</v>
          </cell>
          <cell r="N467">
            <v>1.7311505</v>
          </cell>
          <cell r="Q467">
            <v>42.973636599999999</v>
          </cell>
          <cell r="R467">
            <v>120.8520388</v>
          </cell>
          <cell r="T467" t="str">
            <v>MAERFYTD201603</v>
          </cell>
        </row>
        <row r="468">
          <cell r="A468" t="str">
            <v>MA</v>
          </cell>
          <cell r="B468" t="str">
            <v>ERF</v>
          </cell>
          <cell r="C468" t="str">
            <v>YTD201603</v>
          </cell>
          <cell r="M468">
            <v>110269.4505493</v>
          </cell>
          <cell r="N468">
            <v>44.503782100000002</v>
          </cell>
          <cell r="Q468">
            <v>3.7000275</v>
          </cell>
          <cell r="R468">
            <v>36083.879411800001</v>
          </cell>
          <cell r="T468" t="str">
            <v>MAERFYTD201603</v>
          </cell>
        </row>
        <row r="469">
          <cell r="A469" t="str">
            <v>MA</v>
          </cell>
          <cell r="B469" t="str">
            <v>CRC</v>
          </cell>
          <cell r="C469" t="str">
            <v>YTD201603</v>
          </cell>
          <cell r="M469">
            <v>35440.450549399997</v>
          </cell>
          <cell r="N469">
            <v>1.8525853999999999</v>
          </cell>
          <cell r="Q469">
            <v>188.42755070000001</v>
          </cell>
          <cell r="R469">
            <v>29.495454500000001</v>
          </cell>
          <cell r="T469" t="str">
            <v>MACRCYTD201603</v>
          </cell>
        </row>
        <row r="470">
          <cell r="A470" t="str">
            <v>MA</v>
          </cell>
          <cell r="B470" t="str">
            <v>ERF</v>
          </cell>
          <cell r="C470" t="str">
            <v>YTD201603</v>
          </cell>
          <cell r="M470">
            <v>110269.4505493</v>
          </cell>
          <cell r="N470">
            <v>16.488912599999999</v>
          </cell>
          <cell r="Q470">
            <v>78.401037299999999</v>
          </cell>
          <cell r="R470">
            <v>630.94494099999997</v>
          </cell>
          <cell r="T470" t="str">
            <v>MAERFYTD201603</v>
          </cell>
        </row>
        <row r="471">
          <cell r="A471" t="str">
            <v>MA</v>
          </cell>
          <cell r="B471" t="str">
            <v>CRC</v>
          </cell>
          <cell r="C471" t="str">
            <v>YTD201603</v>
          </cell>
          <cell r="M471">
            <v>35440.450549399997</v>
          </cell>
          <cell r="N471">
            <v>2.3660378999999998</v>
          </cell>
          <cell r="Q471">
            <v>10.9212913</v>
          </cell>
          <cell r="R471">
            <v>649.93356589999996</v>
          </cell>
          <cell r="T471" t="str">
            <v>MACRCYTD201603</v>
          </cell>
        </row>
        <row r="472">
          <cell r="A472" t="str">
            <v>MA</v>
          </cell>
          <cell r="B472" t="str">
            <v>ERF</v>
          </cell>
          <cell r="C472" t="str">
            <v>YTD201603</v>
          </cell>
          <cell r="M472">
            <v>110269.4505493</v>
          </cell>
          <cell r="N472">
            <v>3.1961883000000002</v>
          </cell>
          <cell r="Q472">
            <v>165.68159969999999</v>
          </cell>
          <cell r="R472">
            <v>57.873445599999997</v>
          </cell>
          <cell r="T472" t="str">
            <v>MAERFYTD201603</v>
          </cell>
        </row>
        <row r="473">
          <cell r="A473" t="str">
            <v>MA</v>
          </cell>
          <cell r="B473" t="str">
            <v>CRC</v>
          </cell>
          <cell r="C473" t="str">
            <v>YTD201603</v>
          </cell>
          <cell r="M473">
            <v>35440.450549399997</v>
          </cell>
          <cell r="N473">
            <v>8.4201796000000009</v>
          </cell>
          <cell r="Q473">
            <v>630.04844930000002</v>
          </cell>
          <cell r="R473">
            <v>40.093009899999998</v>
          </cell>
          <cell r="T473" t="str">
            <v>MACRCYTD201603</v>
          </cell>
        </row>
        <row r="474">
          <cell r="A474" t="str">
            <v>MA</v>
          </cell>
          <cell r="B474" t="str">
            <v>ERF</v>
          </cell>
          <cell r="C474" t="str">
            <v>YTD201603</v>
          </cell>
          <cell r="M474">
            <v>110269.4505493</v>
          </cell>
          <cell r="N474">
            <v>15.553917999999999</v>
          </cell>
          <cell r="Q474">
            <v>242.08723810000001</v>
          </cell>
          <cell r="R474">
            <v>192.747682</v>
          </cell>
          <cell r="T474" t="str">
            <v>MAERFYTD201603</v>
          </cell>
        </row>
        <row r="475">
          <cell r="A475" t="str">
            <v>MA</v>
          </cell>
          <cell r="B475" t="str">
            <v>CRC</v>
          </cell>
          <cell r="C475" t="str">
            <v>YTD201603</v>
          </cell>
          <cell r="M475">
            <v>35440.450549399997</v>
          </cell>
          <cell r="N475">
            <v>5.1012725000000003</v>
          </cell>
          <cell r="Q475">
            <v>7.7323871000000004</v>
          </cell>
          <cell r="R475">
            <v>1979.1840876000001</v>
          </cell>
          <cell r="T475" t="str">
            <v>MACRCYTD201603</v>
          </cell>
        </row>
        <row r="476">
          <cell r="A476" t="str">
            <v>MA</v>
          </cell>
          <cell r="B476" t="str">
            <v>ERF</v>
          </cell>
          <cell r="C476" t="str">
            <v>YTD201603</v>
          </cell>
          <cell r="M476">
            <v>110269.4505493</v>
          </cell>
          <cell r="N476">
            <v>94.016904800000006</v>
          </cell>
          <cell r="Q476">
            <v>3191.3190666</v>
          </cell>
          <cell r="R476">
            <v>88.380606499999999</v>
          </cell>
          <cell r="T476" t="str">
            <v>MAERFYTD201603</v>
          </cell>
        </row>
        <row r="477">
          <cell r="A477" t="str">
            <v>MA</v>
          </cell>
          <cell r="B477" t="str">
            <v>ERF</v>
          </cell>
          <cell r="C477" t="str">
            <v>YTD201603</v>
          </cell>
          <cell r="M477">
            <v>110269.4505493</v>
          </cell>
          <cell r="N477">
            <v>3.7571197999999999</v>
          </cell>
          <cell r="Q477">
            <v>85.756803300000001</v>
          </cell>
          <cell r="R477">
            <v>131.43399790000001</v>
          </cell>
          <cell r="T477" t="str">
            <v>MAERFYTD201603</v>
          </cell>
        </row>
        <row r="478">
          <cell r="A478" t="str">
            <v>MA</v>
          </cell>
          <cell r="B478" t="str">
            <v>Connector</v>
          </cell>
          <cell r="C478" t="str">
            <v>YTD201603</v>
          </cell>
          <cell r="M478">
            <v>10482.593406600001</v>
          </cell>
          <cell r="N478">
            <v>38.602327099999997</v>
          </cell>
          <cell r="Q478">
            <v>3.4342646999999999</v>
          </cell>
          <cell r="R478">
            <v>33721.041666700003</v>
          </cell>
          <cell r="T478" t="str">
            <v>MAConnectorYTD201603</v>
          </cell>
        </row>
        <row r="479">
          <cell r="A479" t="str">
            <v>MA</v>
          </cell>
          <cell r="B479" t="str">
            <v>Connector</v>
          </cell>
          <cell r="C479" t="str">
            <v>YTD201603</v>
          </cell>
          <cell r="M479">
            <v>10482.593406600001</v>
          </cell>
          <cell r="N479">
            <v>4.0678542999999996</v>
          </cell>
          <cell r="Q479">
            <v>39.499705800000001</v>
          </cell>
          <cell r="R479">
            <v>308.95326089999998</v>
          </cell>
          <cell r="T479" t="str">
            <v>MAConnectorYTD201603</v>
          </cell>
        </row>
        <row r="480">
          <cell r="A480" t="str">
            <v>MA</v>
          </cell>
          <cell r="B480" t="str">
            <v>CRC</v>
          </cell>
          <cell r="C480" t="str">
            <v>YTD201603</v>
          </cell>
          <cell r="M480">
            <v>35440.450549399997</v>
          </cell>
          <cell r="N480">
            <v>4.8613122000000004</v>
          </cell>
          <cell r="Q480">
            <v>215.12404050000001</v>
          </cell>
          <cell r="R480">
            <v>67.793150999999995</v>
          </cell>
          <cell r="T480" t="str">
            <v>MACRCYTD201603</v>
          </cell>
        </row>
        <row r="481">
          <cell r="A481" t="str">
            <v>MA</v>
          </cell>
          <cell r="B481" t="str">
            <v>Connector</v>
          </cell>
          <cell r="C481" t="str">
            <v>YTD201603</v>
          </cell>
          <cell r="M481">
            <v>10482.593406600001</v>
          </cell>
          <cell r="N481">
            <v>28.810448399999999</v>
          </cell>
          <cell r="Q481">
            <v>311.41797050000002</v>
          </cell>
          <cell r="R481">
            <v>277.54128980000002</v>
          </cell>
          <cell r="T481" t="str">
            <v>MAConnectorYTD201603</v>
          </cell>
        </row>
        <row r="482">
          <cell r="A482" t="str">
            <v>MA</v>
          </cell>
          <cell r="B482" t="str">
            <v>CRC</v>
          </cell>
          <cell r="C482" t="str">
            <v>YTD201603</v>
          </cell>
          <cell r="M482">
            <v>35440.450549399997</v>
          </cell>
          <cell r="N482">
            <v>2.9421561999999999</v>
          </cell>
          <cell r="Q482">
            <v>3.0195818000000001</v>
          </cell>
          <cell r="R482">
            <v>2923.0764485999998</v>
          </cell>
          <cell r="T482" t="str">
            <v>MACRCYTD201603</v>
          </cell>
        </row>
        <row r="483">
          <cell r="A483" t="str">
            <v>MA</v>
          </cell>
          <cell r="B483" t="str">
            <v>Small Group</v>
          </cell>
          <cell r="C483" t="str">
            <v>YTD201603</v>
          </cell>
          <cell r="M483">
            <v>86812.208791099998</v>
          </cell>
          <cell r="N483">
            <v>31.0409884</v>
          </cell>
          <cell r="Q483">
            <v>348.08850330000001</v>
          </cell>
          <cell r="R483">
            <v>267.52669059999999</v>
          </cell>
          <cell r="T483" t="str">
            <v>MASmall GroupYTD201603</v>
          </cell>
        </row>
        <row r="484">
          <cell r="A484" t="str">
            <v>MA</v>
          </cell>
          <cell r="B484" t="str">
            <v>Small Group</v>
          </cell>
          <cell r="C484" t="str">
            <v>YTD201603</v>
          </cell>
          <cell r="M484">
            <v>86812.208791099998</v>
          </cell>
          <cell r="N484">
            <v>0.26254060000000001</v>
          </cell>
          <cell r="Q484">
            <v>0.2073441</v>
          </cell>
          <cell r="R484">
            <v>3798.6222222000001</v>
          </cell>
          <cell r="T484" t="str">
            <v>MASmall GroupYTD201603</v>
          </cell>
        </row>
        <row r="485">
          <cell r="A485" t="str">
            <v>MA</v>
          </cell>
          <cell r="B485" t="str">
            <v>Connector</v>
          </cell>
          <cell r="C485" t="str">
            <v>YTD201603</v>
          </cell>
          <cell r="M485">
            <v>10482.593406600001</v>
          </cell>
          <cell r="N485">
            <v>8.8320012999999999</v>
          </cell>
          <cell r="Q485">
            <v>592.59099719999995</v>
          </cell>
          <cell r="R485">
            <v>44.712126900000001</v>
          </cell>
          <cell r="T485" t="str">
            <v>MAConnectorYTD201603</v>
          </cell>
        </row>
        <row r="486">
          <cell r="A486" t="str">
            <v>MA</v>
          </cell>
          <cell r="B486" t="str">
            <v>Small Group</v>
          </cell>
          <cell r="C486" t="str">
            <v>YTD201603</v>
          </cell>
          <cell r="M486">
            <v>86812.208791099998</v>
          </cell>
          <cell r="N486">
            <v>3.9180999999999999</v>
          </cell>
          <cell r="Q486">
            <v>4.3887836</v>
          </cell>
          <cell r="R486">
            <v>2678.2591600999999</v>
          </cell>
          <cell r="T486" t="str">
            <v>MASmall GroupYTD201603</v>
          </cell>
        </row>
        <row r="487">
          <cell r="A487" t="str">
            <v>MA</v>
          </cell>
          <cell r="B487" t="str">
            <v>CRC</v>
          </cell>
          <cell r="C487" t="str">
            <v>YTD201603</v>
          </cell>
          <cell r="M487">
            <v>35440.450549399997</v>
          </cell>
          <cell r="N487">
            <v>6.2713926000000004</v>
          </cell>
          <cell r="Q487">
            <v>53.3083186</v>
          </cell>
          <cell r="R487">
            <v>352.93136579999998</v>
          </cell>
          <cell r="T487" t="str">
            <v>MACRCYTD201603</v>
          </cell>
        </row>
        <row r="488">
          <cell r="A488" t="str">
            <v>MA</v>
          </cell>
          <cell r="B488" t="str">
            <v>Small Group</v>
          </cell>
          <cell r="C488" t="str">
            <v>YTD201603</v>
          </cell>
          <cell r="M488">
            <v>86812.208791099998</v>
          </cell>
          <cell r="N488">
            <v>17.137761600000001</v>
          </cell>
          <cell r="Q488">
            <v>46.613029900000001</v>
          </cell>
          <cell r="R488">
            <v>1102.9809663999999</v>
          </cell>
          <cell r="T488" t="str">
            <v>MASmall GroupYTD201603</v>
          </cell>
        </row>
        <row r="489">
          <cell r="A489" t="str">
            <v>MA</v>
          </cell>
          <cell r="B489" t="str">
            <v>Connector</v>
          </cell>
          <cell r="C489" t="str">
            <v>YTD201603</v>
          </cell>
          <cell r="M489">
            <v>10482.593406600001</v>
          </cell>
          <cell r="N489">
            <v>3.5308879000000002</v>
          </cell>
          <cell r="Q489">
            <v>3.3393470999999999</v>
          </cell>
          <cell r="R489">
            <v>3172.0762857</v>
          </cell>
          <cell r="T489" t="str">
            <v>MAConnectorYTD201603</v>
          </cell>
        </row>
        <row r="490">
          <cell r="A490" t="str">
            <v>MA</v>
          </cell>
          <cell r="B490" t="str">
            <v>Connector</v>
          </cell>
          <cell r="C490" t="str">
            <v>YTD201603</v>
          </cell>
          <cell r="M490">
            <v>10482.593406600001</v>
          </cell>
          <cell r="N490">
            <v>16.602924099999999</v>
          </cell>
          <cell r="Q490">
            <v>465.79121700000002</v>
          </cell>
          <cell r="R490">
            <v>106.93368700000001</v>
          </cell>
          <cell r="T490" t="str">
            <v>MAConnectorYTD201603</v>
          </cell>
        </row>
        <row r="491">
          <cell r="A491" t="str">
            <v>MA</v>
          </cell>
          <cell r="B491" t="str">
            <v>Connector</v>
          </cell>
          <cell r="C491" t="str">
            <v>YTD201603</v>
          </cell>
          <cell r="M491">
            <v>10482.593406600001</v>
          </cell>
          <cell r="N491">
            <v>5.3369112000000003</v>
          </cell>
          <cell r="Q491">
            <v>182.8054018</v>
          </cell>
          <cell r="R491">
            <v>87.583481199999994</v>
          </cell>
          <cell r="T491" t="str">
            <v>MAConnectorYTD201603</v>
          </cell>
        </row>
        <row r="492">
          <cell r="A492" t="str">
            <v>MA</v>
          </cell>
          <cell r="B492" t="str">
            <v>Small Group</v>
          </cell>
          <cell r="C492" t="str">
            <v>YTD201603</v>
          </cell>
          <cell r="M492">
            <v>86812.208791099998</v>
          </cell>
          <cell r="N492">
            <v>42.320603800000001</v>
          </cell>
          <cell r="Q492">
            <v>46.221323699999999</v>
          </cell>
          <cell r="R492">
            <v>2746.8233549000001</v>
          </cell>
          <cell r="T492" t="str">
            <v>MASmall GroupYTD201603</v>
          </cell>
        </row>
        <row r="493">
          <cell r="A493" t="str">
            <v>MA</v>
          </cell>
          <cell r="B493" t="str">
            <v>CRC</v>
          </cell>
          <cell r="C493" t="str">
            <v>YTD201603</v>
          </cell>
          <cell r="M493">
            <v>35440.450549399997</v>
          </cell>
          <cell r="N493">
            <v>12.4207269</v>
          </cell>
          <cell r="Q493">
            <v>106.13689050000001</v>
          </cell>
          <cell r="R493">
            <v>351.07661789999997</v>
          </cell>
          <cell r="T493" t="str">
            <v>MACRCYTD201603</v>
          </cell>
        </row>
        <row r="494">
          <cell r="A494" t="str">
            <v>MA</v>
          </cell>
          <cell r="B494" t="str">
            <v>CRC</v>
          </cell>
          <cell r="C494" t="str">
            <v>YTD201603</v>
          </cell>
          <cell r="M494">
            <v>35440.450549399997</v>
          </cell>
          <cell r="N494">
            <v>88.981381900000002</v>
          </cell>
          <cell r="Q494">
            <v>2970.4475640000001</v>
          </cell>
          <cell r="R494">
            <v>89.866641299999998</v>
          </cell>
          <cell r="T494" t="str">
            <v>MACRCYTD201603</v>
          </cell>
        </row>
        <row r="495">
          <cell r="A495" t="str">
            <v>MA</v>
          </cell>
          <cell r="B495" t="str">
            <v>Small Group</v>
          </cell>
          <cell r="C495" t="str">
            <v>YTD201603</v>
          </cell>
          <cell r="M495">
            <v>86812.208791099998</v>
          </cell>
          <cell r="N495">
            <v>24.160639499999998</v>
          </cell>
          <cell r="Q495">
            <v>4.8495483000000004</v>
          </cell>
          <cell r="R495">
            <v>14946.1174109</v>
          </cell>
          <cell r="T495" t="str">
            <v>MASmall GroupYTD201603</v>
          </cell>
        </row>
        <row r="496">
          <cell r="A496" t="str">
            <v>MA</v>
          </cell>
          <cell r="B496" t="str">
            <v>Connector</v>
          </cell>
          <cell r="C496" t="str">
            <v>YTD201603</v>
          </cell>
          <cell r="M496">
            <v>10482.593406600001</v>
          </cell>
          <cell r="N496">
            <v>20.7078305</v>
          </cell>
          <cell r="Q496">
            <v>393.66131940000002</v>
          </cell>
          <cell r="R496">
            <v>157.80948860000001</v>
          </cell>
          <cell r="T496" t="str">
            <v>MAConnectorYTD201603</v>
          </cell>
        </row>
        <row r="497">
          <cell r="A497" t="str">
            <v>MA</v>
          </cell>
          <cell r="B497" t="str">
            <v>CRC</v>
          </cell>
          <cell r="C497" t="str">
            <v>YTD201603</v>
          </cell>
          <cell r="M497">
            <v>35440.450549399997</v>
          </cell>
          <cell r="N497">
            <v>14.199885</v>
          </cell>
          <cell r="Q497">
            <v>430.69960730000003</v>
          </cell>
          <cell r="R497">
            <v>98.908042199999997</v>
          </cell>
          <cell r="T497" t="str">
            <v>MACRCYTD201603</v>
          </cell>
        </row>
        <row r="498">
          <cell r="A498" t="str">
            <v>MA</v>
          </cell>
          <cell r="B498" t="str">
            <v>CRC</v>
          </cell>
          <cell r="C498" t="str">
            <v>YTD201603</v>
          </cell>
          <cell r="M498">
            <v>35440.450549399997</v>
          </cell>
          <cell r="N498">
            <v>7.6367457999999999</v>
          </cell>
          <cell r="Q498">
            <v>139.63449460000001</v>
          </cell>
          <cell r="R498">
            <v>164.07290620000001</v>
          </cell>
          <cell r="T498" t="str">
            <v>MACRCYTD201603</v>
          </cell>
        </row>
        <row r="499">
          <cell r="A499" t="str">
            <v>MA</v>
          </cell>
          <cell r="B499" t="str">
            <v>Connector</v>
          </cell>
          <cell r="C499" t="str">
            <v>YTD201603</v>
          </cell>
          <cell r="M499">
            <v>10482.593406600001</v>
          </cell>
          <cell r="N499">
            <v>15.4848499</v>
          </cell>
          <cell r="Q499">
            <v>896.85322399999995</v>
          </cell>
          <cell r="R499">
            <v>51.797271299999998</v>
          </cell>
          <cell r="T499" t="str">
            <v>MAConnectorYTD201603</v>
          </cell>
        </row>
        <row r="500">
          <cell r="A500" t="str">
            <v>MA</v>
          </cell>
          <cell r="B500" t="str">
            <v>CRC</v>
          </cell>
          <cell r="C500" t="str">
            <v>YTD201603</v>
          </cell>
          <cell r="M500">
            <v>35440.450549399997</v>
          </cell>
          <cell r="N500">
            <v>0.93789250000000002</v>
          </cell>
          <cell r="Q500">
            <v>0.50789419999999996</v>
          </cell>
          <cell r="R500">
            <v>5539.8888889</v>
          </cell>
          <cell r="T500" t="str">
            <v>MACRCYTD201603</v>
          </cell>
        </row>
        <row r="501">
          <cell r="A501" t="str">
            <v>MA</v>
          </cell>
          <cell r="B501" t="str">
            <v>Connector</v>
          </cell>
          <cell r="C501" t="str">
            <v>YTD201603</v>
          </cell>
          <cell r="M501">
            <v>10482.593406600001</v>
          </cell>
          <cell r="N501">
            <v>15.165900000000001</v>
          </cell>
          <cell r="Q501">
            <v>73.847276100000002</v>
          </cell>
          <cell r="R501">
            <v>616.105323</v>
          </cell>
          <cell r="T501" t="str">
            <v>MAConnectorYTD201603</v>
          </cell>
        </row>
        <row r="502">
          <cell r="A502" t="str">
            <v>MA</v>
          </cell>
          <cell r="B502" t="str">
            <v>ERF</v>
          </cell>
          <cell r="C502" t="str">
            <v>YTD201603</v>
          </cell>
          <cell r="M502">
            <v>110269.4505493</v>
          </cell>
          <cell r="N502">
            <v>14.611143999999999</v>
          </cell>
          <cell r="Q502">
            <v>430.37126549999999</v>
          </cell>
          <cell r="R502">
            <v>101.8502754</v>
          </cell>
          <cell r="T502" t="str">
            <v>MAERFYTD201603</v>
          </cell>
        </row>
        <row r="503">
          <cell r="A503" t="str">
            <v>MA</v>
          </cell>
          <cell r="B503" t="str">
            <v>Connector</v>
          </cell>
          <cell r="C503" t="str">
            <v>YTD201603</v>
          </cell>
          <cell r="M503">
            <v>10482.593406600001</v>
          </cell>
          <cell r="N503">
            <v>6.9155287999999997</v>
          </cell>
          <cell r="Q503">
            <v>17.743700700000002</v>
          </cell>
          <cell r="R503">
            <v>1169.2367204</v>
          </cell>
          <cell r="T503" t="str">
            <v>MAConnectorYTD201603</v>
          </cell>
        </row>
        <row r="504">
          <cell r="A504" t="str">
            <v>MA</v>
          </cell>
          <cell r="B504" t="str">
            <v>ERF</v>
          </cell>
          <cell r="C504" t="str">
            <v>YTD201603</v>
          </cell>
          <cell r="M504">
            <v>110269.4505493</v>
          </cell>
          <cell r="N504">
            <v>4.2558411999999999</v>
          </cell>
          <cell r="Q504">
            <v>3.9726577999999999</v>
          </cell>
          <cell r="R504">
            <v>3213.8493150999998</v>
          </cell>
          <cell r="T504" t="str">
            <v>MAERFYTD201603</v>
          </cell>
        </row>
        <row r="505">
          <cell r="A505" t="str">
            <v>MA</v>
          </cell>
          <cell r="B505" t="str">
            <v>CRC</v>
          </cell>
          <cell r="C505" t="str">
            <v>YTD201603</v>
          </cell>
          <cell r="M505">
            <v>35440.450549399997</v>
          </cell>
          <cell r="N505">
            <v>5.1874150999999999</v>
          </cell>
          <cell r="Q505">
            <v>111.27300169999999</v>
          </cell>
          <cell r="R505">
            <v>139.8564342</v>
          </cell>
          <cell r="T505" t="str">
            <v>MACRCYTD201603</v>
          </cell>
        </row>
        <row r="506">
          <cell r="A506" t="str">
            <v>MA</v>
          </cell>
          <cell r="B506" t="str">
            <v>ERF</v>
          </cell>
          <cell r="C506" t="str">
            <v>YTD201603</v>
          </cell>
          <cell r="M506">
            <v>110269.4505493</v>
          </cell>
          <cell r="N506">
            <v>10.9106532</v>
          </cell>
          <cell r="Q506">
            <v>57.911918399999998</v>
          </cell>
          <cell r="R506">
            <v>565.20247610000001</v>
          </cell>
          <cell r="T506" t="str">
            <v>MAERFYTD201603</v>
          </cell>
        </row>
        <row r="507">
          <cell r="A507" t="str">
            <v>MA</v>
          </cell>
          <cell r="B507" t="str">
            <v>ERF</v>
          </cell>
          <cell r="C507" t="str">
            <v>YTD201603</v>
          </cell>
          <cell r="M507">
            <v>110269.4505493</v>
          </cell>
          <cell r="N507">
            <v>14.659120400000001</v>
          </cell>
          <cell r="Q507">
            <v>5.7495525000000001</v>
          </cell>
          <cell r="R507">
            <v>7648.8319242999996</v>
          </cell>
          <cell r="T507" t="str">
            <v>MAERFYTD201603</v>
          </cell>
        </row>
        <row r="508">
          <cell r="A508" t="str">
            <v>MA</v>
          </cell>
          <cell r="B508" t="str">
            <v>CRC</v>
          </cell>
          <cell r="C508" t="str">
            <v>YTD201603</v>
          </cell>
          <cell r="M508">
            <v>35440.450549399997</v>
          </cell>
          <cell r="N508">
            <v>2.7053340000000001</v>
          </cell>
          <cell r="Q508">
            <v>145.47611560000001</v>
          </cell>
          <cell r="R508">
            <v>55.789239600000002</v>
          </cell>
          <cell r="T508" t="str">
            <v>MACRCYTD201603</v>
          </cell>
        </row>
        <row r="509">
          <cell r="A509" t="str">
            <v>MA</v>
          </cell>
          <cell r="B509" t="str">
            <v>ERF</v>
          </cell>
          <cell r="C509" t="str">
            <v>YTD201603</v>
          </cell>
          <cell r="M509">
            <v>110269.4505493</v>
          </cell>
          <cell r="N509">
            <v>5.1895841000000003</v>
          </cell>
          <cell r="Q509">
            <v>6.0306820999999999</v>
          </cell>
          <cell r="R509">
            <v>2581.5906165000001</v>
          </cell>
          <cell r="T509" t="str">
            <v>MAERFYTD201603</v>
          </cell>
        </row>
        <row r="510">
          <cell r="A510" t="str">
            <v>MA</v>
          </cell>
          <cell r="B510" t="str">
            <v>ERF</v>
          </cell>
          <cell r="C510" t="str">
            <v>YTD201603</v>
          </cell>
          <cell r="M510">
            <v>110269.4505493</v>
          </cell>
          <cell r="N510">
            <v>11.830692300000001</v>
          </cell>
          <cell r="Q510">
            <v>173.40016550000001</v>
          </cell>
          <cell r="R510">
            <v>204.68306200000001</v>
          </cell>
          <cell r="T510" t="str">
            <v>MAERFYTD201603</v>
          </cell>
        </row>
        <row r="511">
          <cell r="A511" t="str">
            <v>MA</v>
          </cell>
          <cell r="B511" t="str">
            <v>ERF</v>
          </cell>
          <cell r="C511" t="str">
            <v>YTD201603</v>
          </cell>
          <cell r="M511">
            <v>110269.4505493</v>
          </cell>
          <cell r="N511">
            <v>6.3591810999999998</v>
          </cell>
          <cell r="Q511">
            <v>55.109290000000001</v>
          </cell>
          <cell r="R511">
            <v>346.17654049999999</v>
          </cell>
          <cell r="T511" t="str">
            <v>MAERFYTD201603</v>
          </cell>
        </row>
        <row r="512">
          <cell r="A512" t="str">
            <v>MA</v>
          </cell>
          <cell r="B512" t="str">
            <v>CRC</v>
          </cell>
          <cell r="C512" t="str">
            <v>YTD201603</v>
          </cell>
          <cell r="M512">
            <v>35440.450549399997</v>
          </cell>
          <cell r="N512">
            <v>24.6769265</v>
          </cell>
          <cell r="Q512">
            <v>492.36116170000003</v>
          </cell>
          <cell r="R512">
            <v>150.35869030000001</v>
          </cell>
          <cell r="T512" t="str">
            <v>MACRCYTD201603</v>
          </cell>
        </row>
        <row r="513">
          <cell r="A513" t="str">
            <v>MA</v>
          </cell>
          <cell r="B513" t="str">
            <v>ERF</v>
          </cell>
          <cell r="C513" t="str">
            <v>YTD201603</v>
          </cell>
          <cell r="M513">
            <v>110269.4505493</v>
          </cell>
          <cell r="N513">
            <v>11.9900737</v>
          </cell>
          <cell r="Q513">
            <v>42.084777099999997</v>
          </cell>
          <cell r="R513">
            <v>854.70860560000006</v>
          </cell>
          <cell r="T513" t="str">
            <v>MAERFYTD201603</v>
          </cell>
        </row>
        <row r="514">
          <cell r="A514" t="str">
            <v>MA</v>
          </cell>
          <cell r="B514" t="str">
            <v>ERF</v>
          </cell>
          <cell r="C514" t="str">
            <v>YTD201603</v>
          </cell>
          <cell r="M514">
            <v>110269.4505493</v>
          </cell>
          <cell r="N514">
            <v>1.9553720999999999</v>
          </cell>
          <cell r="Q514">
            <v>195.59444339999999</v>
          </cell>
          <cell r="R514">
            <v>29.991222400000002</v>
          </cell>
          <cell r="T514" t="str">
            <v>MAERFYTD201603</v>
          </cell>
        </row>
        <row r="515">
          <cell r="A515" t="str">
            <v>MA</v>
          </cell>
          <cell r="B515" t="str">
            <v>ERF</v>
          </cell>
          <cell r="C515" t="str">
            <v>YTD201603</v>
          </cell>
          <cell r="M515">
            <v>110269.4505493</v>
          </cell>
          <cell r="N515">
            <v>29.966229500000001</v>
          </cell>
          <cell r="Q515">
            <v>369.46624869999999</v>
          </cell>
          <cell r="R515">
            <v>243.32043530000001</v>
          </cell>
          <cell r="T515" t="str">
            <v>MAERFYTD201603</v>
          </cell>
        </row>
        <row r="516">
          <cell r="A516" t="str">
            <v>MA</v>
          </cell>
          <cell r="B516" t="str">
            <v>ERF</v>
          </cell>
          <cell r="C516" t="str">
            <v>YTD201603</v>
          </cell>
          <cell r="M516">
            <v>110269.4505493</v>
          </cell>
          <cell r="N516">
            <v>13.3545429</v>
          </cell>
          <cell r="Q516">
            <v>117.1661962</v>
          </cell>
          <cell r="R516">
            <v>341.93846109999998</v>
          </cell>
          <cell r="T516" t="str">
            <v>MAERFYTD201603</v>
          </cell>
        </row>
        <row r="517">
          <cell r="A517" t="str">
            <v>MA</v>
          </cell>
          <cell r="B517" t="str">
            <v>ERF</v>
          </cell>
          <cell r="C517" t="str">
            <v>YTD201603</v>
          </cell>
          <cell r="M517">
            <v>110269.4505493</v>
          </cell>
          <cell r="N517">
            <v>3.0971456000000002</v>
          </cell>
          <cell r="Q517">
            <v>58.927757900000003</v>
          </cell>
          <cell r="R517">
            <v>157.67504539999999</v>
          </cell>
          <cell r="T517" t="str">
            <v>MAERFYTD201603</v>
          </cell>
        </row>
        <row r="518">
          <cell r="A518" t="str">
            <v>MA</v>
          </cell>
          <cell r="B518" t="str">
            <v>ERF</v>
          </cell>
          <cell r="C518" t="str">
            <v>YTD201603</v>
          </cell>
          <cell r="M518">
            <v>110269.4505493</v>
          </cell>
          <cell r="N518">
            <v>7.0213704000000003</v>
          </cell>
          <cell r="Q518">
            <v>100.0730478</v>
          </cell>
          <cell r="R518">
            <v>210.48735569999999</v>
          </cell>
          <cell r="T518" t="str">
            <v>MAERFYTD201603</v>
          </cell>
        </row>
        <row r="519">
          <cell r="A519" t="str">
            <v>MA</v>
          </cell>
          <cell r="B519" t="str">
            <v>ERF</v>
          </cell>
          <cell r="C519" t="str">
            <v>YTD201603</v>
          </cell>
          <cell r="M519">
            <v>110269.4505493</v>
          </cell>
          <cell r="N519">
            <v>22.681744299999998</v>
          </cell>
          <cell r="Q519">
            <v>627.44411809999997</v>
          </cell>
          <cell r="R519">
            <v>108.4482762</v>
          </cell>
          <cell r="T519" t="str">
            <v>MAERFYTD201603</v>
          </cell>
        </row>
        <row r="520">
          <cell r="A520" t="str">
            <v>MA</v>
          </cell>
          <cell r="B520" t="str">
            <v>Connector</v>
          </cell>
          <cell r="C520" t="str">
            <v>YTD201603</v>
          </cell>
          <cell r="M520">
            <v>10482.593406600001</v>
          </cell>
          <cell r="N520">
            <v>27.3930966</v>
          </cell>
          <cell r="Q520">
            <v>3.5296609000000001</v>
          </cell>
          <cell r="R520">
            <v>23282.4886486</v>
          </cell>
          <cell r="T520" t="str">
            <v>MAConnectorYTD201603</v>
          </cell>
        </row>
        <row r="521">
          <cell r="A521" t="str">
            <v>MA</v>
          </cell>
          <cell r="B521" t="str">
            <v>ERF</v>
          </cell>
          <cell r="C521" t="str">
            <v>YTD201603</v>
          </cell>
          <cell r="M521">
            <v>110269.4505493</v>
          </cell>
          <cell r="N521">
            <v>5.5902729999999998</v>
          </cell>
          <cell r="Q521">
            <v>250.5767535</v>
          </cell>
          <cell r="R521">
            <v>66.928870700000004</v>
          </cell>
          <cell r="T521" t="str">
            <v>MAERFYTD201603</v>
          </cell>
        </row>
        <row r="522">
          <cell r="A522" t="str">
            <v>MA</v>
          </cell>
          <cell r="B522" t="str">
            <v>Connector</v>
          </cell>
          <cell r="C522" t="str">
            <v>YTD201603</v>
          </cell>
          <cell r="M522">
            <v>10482.593406600001</v>
          </cell>
          <cell r="N522">
            <v>88.613494500000002</v>
          </cell>
          <cell r="Q522">
            <v>2702.4800925999998</v>
          </cell>
          <cell r="R522">
            <v>98.369081199999997</v>
          </cell>
          <cell r="T522" t="str">
            <v>MAConnectorYTD201603</v>
          </cell>
        </row>
        <row r="523">
          <cell r="A523" t="str">
            <v>MA</v>
          </cell>
          <cell r="B523" t="str">
            <v>ERF</v>
          </cell>
          <cell r="C523" t="str">
            <v>YTD201603</v>
          </cell>
          <cell r="M523">
            <v>110269.4505493</v>
          </cell>
          <cell r="N523">
            <v>4.4350858999999998</v>
          </cell>
          <cell r="Q523">
            <v>4.5259274999999999</v>
          </cell>
          <cell r="R523">
            <v>2939.7858517</v>
          </cell>
          <cell r="T523" t="str">
            <v>MAERFYTD201603</v>
          </cell>
        </row>
        <row r="524">
          <cell r="A524" t="str">
            <v>MA</v>
          </cell>
          <cell r="B524" t="str">
            <v>ERF</v>
          </cell>
          <cell r="C524" t="str">
            <v>YTD201603</v>
          </cell>
          <cell r="M524">
            <v>110269.4505493</v>
          </cell>
          <cell r="N524">
            <v>2.7300339999999998</v>
          </cell>
          <cell r="Q524">
            <v>12.389613199999999</v>
          </cell>
          <cell r="R524">
            <v>661.04580529999998</v>
          </cell>
          <cell r="T524" t="str">
            <v>MAERFYTD201603</v>
          </cell>
        </row>
        <row r="525">
          <cell r="A525" t="str">
            <v>MA</v>
          </cell>
          <cell r="B525" t="str">
            <v>ERF</v>
          </cell>
          <cell r="C525" t="str">
            <v>YTD201603</v>
          </cell>
          <cell r="M525">
            <v>110269.4505493</v>
          </cell>
          <cell r="N525">
            <v>25.774835899999999</v>
          </cell>
          <cell r="Q525">
            <v>5.0875377999999998</v>
          </cell>
          <cell r="R525">
            <v>15198.807451000001</v>
          </cell>
          <cell r="T525" t="str">
            <v>MAERFYTD201603</v>
          </cell>
        </row>
        <row r="526">
          <cell r="A526" t="str">
            <v>MA</v>
          </cell>
          <cell r="B526" t="str">
            <v>Connector</v>
          </cell>
          <cell r="C526" t="str">
            <v>YTD201603</v>
          </cell>
          <cell r="M526">
            <v>10482.593406600001</v>
          </cell>
          <cell r="N526">
            <v>7.7210264000000004</v>
          </cell>
          <cell r="Q526">
            <v>123.82432</v>
          </cell>
          <cell r="R526">
            <v>187.06405240000001</v>
          </cell>
          <cell r="T526" t="str">
            <v>MAConnectorYTD201603</v>
          </cell>
        </row>
        <row r="527">
          <cell r="A527" t="str">
            <v>MA</v>
          </cell>
          <cell r="B527" t="str">
            <v>ERF</v>
          </cell>
          <cell r="C527" t="str">
            <v>YTD201603</v>
          </cell>
          <cell r="M527">
            <v>110269.4505493</v>
          </cell>
          <cell r="N527">
            <v>0.41281859999999998</v>
          </cell>
          <cell r="Q527">
            <v>0.2992669</v>
          </cell>
          <cell r="R527">
            <v>4138.2984847999996</v>
          </cell>
          <cell r="T527" t="str">
            <v>MAERFYTD201603</v>
          </cell>
        </row>
        <row r="528">
          <cell r="A528" t="str">
            <v>MA</v>
          </cell>
          <cell r="B528" t="str">
            <v>ERF</v>
          </cell>
          <cell r="C528" t="str">
            <v>YTD201603</v>
          </cell>
          <cell r="M528">
            <v>110269.4505493</v>
          </cell>
          <cell r="N528">
            <v>8.2241724000000005</v>
          </cell>
          <cell r="Q528">
            <v>145.1108509</v>
          </cell>
          <cell r="R528">
            <v>170.02530909999999</v>
          </cell>
          <cell r="T528" t="str">
            <v>MAERFYTD201603</v>
          </cell>
        </row>
        <row r="529">
          <cell r="A529" t="str">
            <v>MA</v>
          </cell>
          <cell r="B529" t="str">
            <v>Connector</v>
          </cell>
          <cell r="C529" t="str">
            <v>YTD201603</v>
          </cell>
          <cell r="M529">
            <v>10482.593406600001</v>
          </cell>
          <cell r="N529">
            <v>2.4755630000000002</v>
          </cell>
          <cell r="Q529">
            <v>2.1941134999999998</v>
          </cell>
          <cell r="R529">
            <v>3384.8243477999999</v>
          </cell>
          <cell r="T529" t="str">
            <v>MAConnectorYTD201603</v>
          </cell>
        </row>
        <row r="530">
          <cell r="A530" t="str">
            <v>MA</v>
          </cell>
          <cell r="B530" t="str">
            <v>Connector</v>
          </cell>
          <cell r="C530" t="str">
            <v>YTD201603</v>
          </cell>
          <cell r="M530">
            <v>10482.593406600001</v>
          </cell>
          <cell r="N530">
            <v>2.6763121000000001</v>
          </cell>
          <cell r="Q530">
            <v>9.8272215000000003</v>
          </cell>
          <cell r="R530">
            <v>817.00980579999998</v>
          </cell>
          <cell r="T530" t="str">
            <v>MAConnectorYTD201603</v>
          </cell>
        </row>
        <row r="531">
          <cell r="A531" t="str">
            <v>MA</v>
          </cell>
          <cell r="B531" t="str">
            <v>CRC</v>
          </cell>
          <cell r="C531" t="str">
            <v>YTD201603</v>
          </cell>
          <cell r="M531">
            <v>35440.450549399997</v>
          </cell>
          <cell r="N531">
            <v>34.211825500000003</v>
          </cell>
          <cell r="Q531">
            <v>3.1602307000000001</v>
          </cell>
          <cell r="R531">
            <v>32477.210089299999</v>
          </cell>
          <cell r="T531" t="str">
            <v>MACRCYTD201603</v>
          </cell>
        </row>
        <row r="532">
          <cell r="A532" t="str">
            <v>MA</v>
          </cell>
          <cell r="B532" t="str">
            <v>CRC</v>
          </cell>
          <cell r="C532" t="str">
            <v>YTD201603</v>
          </cell>
          <cell r="M532">
            <v>35440.450549399997</v>
          </cell>
          <cell r="N532">
            <v>3.0786028000000001</v>
          </cell>
          <cell r="Q532">
            <v>78.339805400000003</v>
          </cell>
          <cell r="R532">
            <v>117.89419669999999</v>
          </cell>
          <cell r="T532" t="str">
            <v>MACRCYTD201603</v>
          </cell>
        </row>
        <row r="533">
          <cell r="A533" t="str">
            <v>MA</v>
          </cell>
          <cell r="B533" t="str">
            <v>Connector</v>
          </cell>
          <cell r="C533" t="str">
            <v>YTD201603</v>
          </cell>
          <cell r="M533">
            <v>10482.593406600001</v>
          </cell>
          <cell r="N533">
            <v>31.534870000000002</v>
          </cell>
          <cell r="Q533">
            <v>40.358395100000003</v>
          </cell>
          <cell r="R533">
            <v>2344.1122931</v>
          </cell>
          <cell r="T533" t="str">
            <v>MAConnectorYTD201603</v>
          </cell>
        </row>
        <row r="534">
          <cell r="A534" t="str">
            <v>MA</v>
          </cell>
          <cell r="B534" t="str">
            <v>Connector</v>
          </cell>
          <cell r="C534" t="str">
            <v>YTD201603</v>
          </cell>
          <cell r="M534">
            <v>10482.593406600001</v>
          </cell>
          <cell r="N534">
            <v>2.9052433999999998</v>
          </cell>
          <cell r="Q534">
            <v>155.13652579999999</v>
          </cell>
          <cell r="R534">
            <v>56.181033200000002</v>
          </cell>
          <cell r="T534" t="str">
            <v>MAConnectorYTD201603</v>
          </cell>
        </row>
        <row r="535">
          <cell r="A535" t="str">
            <v>MA</v>
          </cell>
          <cell r="B535" t="str">
            <v>CRC</v>
          </cell>
          <cell r="C535" t="str">
            <v>YTD201603</v>
          </cell>
          <cell r="M535">
            <v>35440.450549399997</v>
          </cell>
          <cell r="N535">
            <v>8.6513839000000008</v>
          </cell>
          <cell r="Q535">
            <v>208.18182440000001</v>
          </cell>
          <cell r="R535">
            <v>124.6705937</v>
          </cell>
          <cell r="T535" t="str">
            <v>MACRCYTD201603</v>
          </cell>
        </row>
        <row r="536">
          <cell r="A536" t="str">
            <v>MA</v>
          </cell>
          <cell r="B536" t="str">
            <v>CRC</v>
          </cell>
          <cell r="C536" t="str">
            <v>YTD201603</v>
          </cell>
          <cell r="M536">
            <v>35440.450549399997</v>
          </cell>
          <cell r="N536">
            <v>5.6051688999999998</v>
          </cell>
          <cell r="Q536">
            <v>88.881488599999997</v>
          </cell>
          <cell r="R536">
            <v>189.1902</v>
          </cell>
          <cell r="T536" t="str">
            <v>MACRCYTD201603</v>
          </cell>
        </row>
        <row r="537">
          <cell r="A537" t="str">
            <v>MA</v>
          </cell>
          <cell r="B537" t="str">
            <v>ERF</v>
          </cell>
          <cell r="C537" t="str">
            <v>YTD201603</v>
          </cell>
          <cell r="M537">
            <v>110269.4505493</v>
          </cell>
          <cell r="N537">
            <v>5.7290837999999997</v>
          </cell>
          <cell r="Q537">
            <v>117.383876</v>
          </cell>
          <cell r="R537">
            <v>146.41918480000001</v>
          </cell>
          <cell r="T537" t="str">
            <v>MAERFYTD201603</v>
          </cell>
        </row>
        <row r="538">
          <cell r="A538" t="str">
            <v>MA</v>
          </cell>
          <cell r="B538" t="str">
            <v>Connector</v>
          </cell>
          <cell r="C538" t="str">
            <v>YTD201603</v>
          </cell>
          <cell r="M538">
            <v>10482.593406600001</v>
          </cell>
          <cell r="N538">
            <v>3.1321485999999998</v>
          </cell>
          <cell r="Q538">
            <v>1.7173784999999999</v>
          </cell>
          <cell r="R538">
            <v>5471.3888889</v>
          </cell>
          <cell r="T538" t="str">
            <v>MAConnectorYTD201603</v>
          </cell>
        </row>
        <row r="539">
          <cell r="A539" t="str">
            <v>MA</v>
          </cell>
          <cell r="B539" t="str">
            <v>CRC</v>
          </cell>
          <cell r="C539" t="str">
            <v>YTD201603</v>
          </cell>
          <cell r="M539">
            <v>35440.450549399997</v>
          </cell>
          <cell r="N539">
            <v>6.2789555000000004</v>
          </cell>
          <cell r="Q539">
            <v>17.268403500000002</v>
          </cell>
          <cell r="R539">
            <v>1090.8284967</v>
          </cell>
          <cell r="T539" t="str">
            <v>MACRCYTD201603</v>
          </cell>
        </row>
        <row r="540">
          <cell r="A540" t="str">
            <v>MA</v>
          </cell>
          <cell r="B540" t="str">
            <v>Small Group</v>
          </cell>
          <cell r="C540" t="str">
            <v>YTD201603</v>
          </cell>
          <cell r="M540">
            <v>86812.208791099998</v>
          </cell>
          <cell r="N540">
            <v>12.878973200000001</v>
          </cell>
          <cell r="Q540">
            <v>107.8919982</v>
          </cell>
          <cell r="R540">
            <v>358.10736889999998</v>
          </cell>
          <cell r="T540" t="str">
            <v>MASmall GroupYTD201603</v>
          </cell>
        </row>
        <row r="541">
          <cell r="A541" t="str">
            <v>MA</v>
          </cell>
          <cell r="B541" t="str">
            <v>Connector</v>
          </cell>
          <cell r="C541" t="str">
            <v>YTD201603</v>
          </cell>
          <cell r="M541">
            <v>10482.593406600001</v>
          </cell>
          <cell r="N541">
            <v>1.971028</v>
          </cell>
          <cell r="Q541">
            <v>39.404295900000001</v>
          </cell>
          <cell r="R541">
            <v>150.06191279999999</v>
          </cell>
          <cell r="T541" t="str">
            <v>MAConnectorYTD201603</v>
          </cell>
        </row>
        <row r="542">
          <cell r="A542" t="str">
            <v>MA</v>
          </cell>
          <cell r="B542" t="str">
            <v>Small Group</v>
          </cell>
          <cell r="C542" t="str">
            <v>YTD201603</v>
          </cell>
          <cell r="M542">
            <v>86812.208791099998</v>
          </cell>
          <cell r="N542">
            <v>6.7543180999999999</v>
          </cell>
          <cell r="Q542">
            <v>103.5568629</v>
          </cell>
          <cell r="R542">
            <v>195.66983540000001</v>
          </cell>
          <cell r="T542" t="str">
            <v>MASmall GroupYTD201603</v>
          </cell>
        </row>
        <row r="543">
          <cell r="A543" t="str">
            <v>MA</v>
          </cell>
          <cell r="B543" t="str">
            <v>Small Group</v>
          </cell>
          <cell r="C543" t="str">
            <v>YTD201603</v>
          </cell>
          <cell r="M543">
            <v>86812.208791099998</v>
          </cell>
          <cell r="N543">
            <v>52.435871300000002</v>
          </cell>
          <cell r="Q543">
            <v>4.0662482999999998</v>
          </cell>
          <cell r="R543">
            <v>38686.179631699997</v>
          </cell>
          <cell r="T543" t="str">
            <v>MASmall GroupYTD201603</v>
          </cell>
        </row>
        <row r="544">
          <cell r="A544" t="str">
            <v>MA</v>
          </cell>
          <cell r="B544" t="str">
            <v>Connector</v>
          </cell>
          <cell r="C544" t="str">
            <v>YTD201603</v>
          </cell>
          <cell r="M544">
            <v>10482.593406600001</v>
          </cell>
          <cell r="N544">
            <v>5.5918308999999997</v>
          </cell>
          <cell r="Q544">
            <v>245.96676719999999</v>
          </cell>
          <cell r="R544">
            <v>68.202273099999999</v>
          </cell>
          <cell r="T544" t="str">
            <v>MAConnectorYTD201603</v>
          </cell>
        </row>
        <row r="545">
          <cell r="A545" t="str">
            <v>MA</v>
          </cell>
          <cell r="B545" t="str">
            <v>Small Group</v>
          </cell>
          <cell r="C545" t="str">
            <v>YTD201603</v>
          </cell>
          <cell r="M545">
            <v>86812.208791099998</v>
          </cell>
          <cell r="N545">
            <v>9.2266642999999995</v>
          </cell>
          <cell r="Q545">
            <v>23.164944500000001</v>
          </cell>
          <cell r="R545">
            <v>1194.9086574</v>
          </cell>
          <cell r="T545" t="str">
            <v>MASmall GroupYTD201603</v>
          </cell>
        </row>
        <row r="546">
          <cell r="A546" t="str">
            <v>MA</v>
          </cell>
          <cell r="B546" t="str">
            <v>CRC</v>
          </cell>
          <cell r="C546" t="str">
            <v>YTD201603</v>
          </cell>
          <cell r="M546">
            <v>35440.450549399997</v>
          </cell>
          <cell r="N546">
            <v>3.6530086000000002</v>
          </cell>
          <cell r="Q546">
            <v>29.151663899999999</v>
          </cell>
          <cell r="R546">
            <v>375.93140369999998</v>
          </cell>
          <cell r="T546" t="str">
            <v>MACRCYTD201603</v>
          </cell>
        </row>
        <row r="547">
          <cell r="A547" t="str">
            <v>MA</v>
          </cell>
          <cell r="B547" t="str">
            <v>Small Group</v>
          </cell>
          <cell r="C547" t="str">
            <v>YTD201603</v>
          </cell>
          <cell r="M547">
            <v>86812.208791099998</v>
          </cell>
          <cell r="N547">
            <v>19.268949500000002</v>
          </cell>
          <cell r="Q547">
            <v>87.235259999999997</v>
          </cell>
          <cell r="R547">
            <v>662.65462490000004</v>
          </cell>
          <cell r="T547" t="str">
            <v>MASmall GroupYTD201603</v>
          </cell>
        </row>
        <row r="548">
          <cell r="A548" t="str">
            <v>MA</v>
          </cell>
          <cell r="B548" t="str">
            <v>Connector</v>
          </cell>
          <cell r="C548" t="str">
            <v>YTD201603</v>
          </cell>
          <cell r="M548">
            <v>10482.593406600001</v>
          </cell>
          <cell r="N548">
            <v>1.9936958</v>
          </cell>
          <cell r="Q548">
            <v>40.167575200000002</v>
          </cell>
          <cell r="R548">
            <v>148.90337289999999</v>
          </cell>
          <cell r="T548" t="str">
            <v>MAConnectorYTD201603</v>
          </cell>
        </row>
        <row r="549">
          <cell r="A549" t="str">
            <v>MA</v>
          </cell>
          <cell r="B549" t="str">
            <v>Small Group</v>
          </cell>
          <cell r="C549" t="str">
            <v>YTD201603</v>
          </cell>
          <cell r="M549">
            <v>86812.208791099998</v>
          </cell>
          <cell r="N549">
            <v>15.7845323</v>
          </cell>
          <cell r="Q549">
            <v>941.31592149999994</v>
          </cell>
          <cell r="R549">
            <v>50.305743</v>
          </cell>
          <cell r="T549" t="str">
            <v>MASmall GroupYTD201603</v>
          </cell>
        </row>
        <row r="550">
          <cell r="A550" t="str">
            <v>MA</v>
          </cell>
          <cell r="B550" t="str">
            <v>Connector</v>
          </cell>
          <cell r="C550" t="str">
            <v>YTD201603</v>
          </cell>
          <cell r="M550">
            <v>10482.593406600001</v>
          </cell>
          <cell r="N550">
            <v>4.9326727999999997</v>
          </cell>
          <cell r="Q550">
            <v>2.7664909999999998</v>
          </cell>
          <cell r="R550">
            <v>5349.0210344999996</v>
          </cell>
          <cell r="T550" t="str">
            <v>MAConnectorYTD201603</v>
          </cell>
        </row>
        <row r="551">
          <cell r="A551" t="str">
            <v>MA</v>
          </cell>
          <cell r="B551" t="str">
            <v>Connector</v>
          </cell>
          <cell r="C551" t="str">
            <v>YTD201603</v>
          </cell>
          <cell r="M551">
            <v>10482.593406600001</v>
          </cell>
          <cell r="N551">
            <v>2.9483442000000002</v>
          </cell>
          <cell r="Q551">
            <v>51.807585199999998</v>
          </cell>
          <cell r="R551">
            <v>170.7285267</v>
          </cell>
          <cell r="T551" t="str">
            <v>MAConnectorYTD201603</v>
          </cell>
        </row>
        <row r="552">
          <cell r="A552" t="str">
            <v>MA</v>
          </cell>
          <cell r="B552" t="str">
            <v>Connector</v>
          </cell>
          <cell r="C552" t="str">
            <v>YTD201603</v>
          </cell>
          <cell r="M552">
            <v>10482.593406600001</v>
          </cell>
          <cell r="N552">
            <v>4.7917313000000004</v>
          </cell>
          <cell r="Q552">
            <v>95.028277799999998</v>
          </cell>
          <cell r="R552">
            <v>151.2728012</v>
          </cell>
          <cell r="T552" t="str">
            <v>MAConnectorYTD201603</v>
          </cell>
        </row>
        <row r="553">
          <cell r="A553" t="str">
            <v>MA</v>
          </cell>
          <cell r="B553" t="str">
            <v>Small Group</v>
          </cell>
          <cell r="C553" t="str">
            <v>YTD201603</v>
          </cell>
          <cell r="M553">
            <v>86812.208791099998</v>
          </cell>
          <cell r="N553">
            <v>11.0971568</v>
          </cell>
          <cell r="Q553">
            <v>59.643019199999998</v>
          </cell>
          <cell r="R553">
            <v>558.17882359999999</v>
          </cell>
          <cell r="T553" t="str">
            <v>MASmall GroupYTD201603</v>
          </cell>
        </row>
        <row r="554">
          <cell r="A554" t="str">
            <v>MA</v>
          </cell>
          <cell r="B554" t="str">
            <v>Small Group</v>
          </cell>
          <cell r="C554" t="str">
            <v>YTD201603</v>
          </cell>
          <cell r="M554">
            <v>86812.208791099998</v>
          </cell>
          <cell r="N554">
            <v>11.6479052</v>
          </cell>
          <cell r="Q554">
            <v>166.4520651</v>
          </cell>
          <cell r="R554">
            <v>209.93260520000001</v>
          </cell>
          <cell r="T554" t="str">
            <v>MASmall GroupYTD201603</v>
          </cell>
        </row>
        <row r="555">
          <cell r="A555" t="str">
            <v>MA</v>
          </cell>
          <cell r="B555" t="str">
            <v>CRC</v>
          </cell>
          <cell r="C555" t="str">
            <v>YTD201603</v>
          </cell>
          <cell r="M555">
            <v>35440.450549399997</v>
          </cell>
          <cell r="N555">
            <v>33.912776999999998</v>
          </cell>
          <cell r="Q555">
            <v>38.803037600000003</v>
          </cell>
          <cell r="R555">
            <v>2621.9166691</v>
          </cell>
          <cell r="T555" t="str">
            <v>MACRCYTD201603</v>
          </cell>
        </row>
        <row r="556">
          <cell r="A556" t="str">
            <v>MA</v>
          </cell>
          <cell r="B556" t="str">
            <v>CRC</v>
          </cell>
          <cell r="C556" t="str">
            <v>YTD201703</v>
          </cell>
          <cell r="M556">
            <v>35226.455555599998</v>
          </cell>
          <cell r="N556">
            <v>7.2897530000000001</v>
          </cell>
          <cell r="Q556">
            <v>101.77601180000001</v>
          </cell>
          <cell r="R556">
            <v>214.87636090000001</v>
          </cell>
          <cell r="T556" t="str">
            <v>MACRCYTD201703</v>
          </cell>
        </row>
        <row r="557">
          <cell r="A557" t="str">
            <v>MA</v>
          </cell>
          <cell r="B557" t="str">
            <v>CRC</v>
          </cell>
          <cell r="C557" t="str">
            <v>YTD201703</v>
          </cell>
          <cell r="M557">
            <v>35226.455555599998</v>
          </cell>
          <cell r="N557">
            <v>4.9301870000000001</v>
          </cell>
          <cell r="Q557">
            <v>5.9968456999999997</v>
          </cell>
          <cell r="R557">
            <v>2466.3901135999999</v>
          </cell>
          <cell r="T557" t="str">
            <v>MACRCYTD201703</v>
          </cell>
        </row>
        <row r="558">
          <cell r="A558" t="str">
            <v>MA</v>
          </cell>
          <cell r="B558" t="str">
            <v>Buy Direct/Non Group</v>
          </cell>
          <cell r="C558" t="str">
            <v>YTD201703</v>
          </cell>
          <cell r="M558">
            <v>5851.5</v>
          </cell>
          <cell r="N558">
            <v>13.6941413</v>
          </cell>
          <cell r="Q558">
            <v>210.6740168</v>
          </cell>
          <cell r="R558">
            <v>195.00470179999999</v>
          </cell>
          <cell r="T558" t="str">
            <v>MABuy Direct/Non GroupYTD201703</v>
          </cell>
        </row>
        <row r="559">
          <cell r="A559" t="str">
            <v>MA</v>
          </cell>
          <cell r="B559" t="str">
            <v>CRC</v>
          </cell>
          <cell r="C559" t="str">
            <v>YTD201703</v>
          </cell>
          <cell r="M559">
            <v>35226.455555599998</v>
          </cell>
          <cell r="N559">
            <v>1.1001787999999999</v>
          </cell>
          <cell r="Q559">
            <v>0.5792408</v>
          </cell>
          <cell r="R559">
            <v>5698.0388235</v>
          </cell>
          <cell r="T559" t="str">
            <v>MACRCYTD201703</v>
          </cell>
        </row>
        <row r="560">
          <cell r="A560" t="str">
            <v>MA</v>
          </cell>
          <cell r="B560" t="str">
            <v>CRC</v>
          </cell>
          <cell r="C560" t="str">
            <v>YTD201703</v>
          </cell>
          <cell r="M560">
            <v>35226.455555599998</v>
          </cell>
          <cell r="N560">
            <v>36.711325000000002</v>
          </cell>
          <cell r="Q560">
            <v>3.3050796999999998</v>
          </cell>
          <cell r="R560">
            <v>33322.637938100001</v>
          </cell>
          <cell r="T560" t="str">
            <v>MACRCYTD201703</v>
          </cell>
        </row>
        <row r="561">
          <cell r="A561" t="str">
            <v>MA</v>
          </cell>
          <cell r="B561" t="str">
            <v>CRC</v>
          </cell>
          <cell r="C561" t="str">
            <v>YTD201703</v>
          </cell>
          <cell r="M561">
            <v>35226.455555599998</v>
          </cell>
          <cell r="N561">
            <v>28.7877136</v>
          </cell>
          <cell r="Q561">
            <v>5.1790940000000001</v>
          </cell>
          <cell r="R561">
            <v>16675.3375658</v>
          </cell>
          <cell r="T561" t="str">
            <v>MACRCYTD201703</v>
          </cell>
        </row>
        <row r="562">
          <cell r="A562" t="str">
            <v>MA</v>
          </cell>
          <cell r="B562" t="str">
            <v>CRC</v>
          </cell>
          <cell r="C562" t="str">
            <v>YTD201703</v>
          </cell>
          <cell r="M562">
            <v>35226.455555599998</v>
          </cell>
          <cell r="N562">
            <v>15.198710699999999</v>
          </cell>
          <cell r="Q562">
            <v>5.2131670000000003</v>
          </cell>
          <cell r="R562">
            <v>8746.3401961</v>
          </cell>
          <cell r="T562" t="str">
            <v>MACRCYTD201703</v>
          </cell>
        </row>
        <row r="563">
          <cell r="A563" t="str">
            <v>MA</v>
          </cell>
          <cell r="B563" t="str">
            <v>ERF</v>
          </cell>
          <cell r="C563" t="str">
            <v>YTD201703</v>
          </cell>
          <cell r="M563">
            <v>103147.1777778</v>
          </cell>
          <cell r="N563">
            <v>14.423607799999999</v>
          </cell>
          <cell r="Q563">
            <v>429.93221369999998</v>
          </cell>
          <cell r="R563">
            <v>100.6456882</v>
          </cell>
          <cell r="T563" t="str">
            <v>MAERFYTD201703</v>
          </cell>
        </row>
        <row r="564">
          <cell r="A564" t="str">
            <v>MA</v>
          </cell>
          <cell r="B564" t="str">
            <v>ERF</v>
          </cell>
          <cell r="C564" t="str">
            <v>YTD201703</v>
          </cell>
          <cell r="M564">
            <v>103147.1777778</v>
          </cell>
          <cell r="N564">
            <v>3.8478138999999998</v>
          </cell>
          <cell r="Q564">
            <v>5.8569367999999997</v>
          </cell>
          <cell r="R564">
            <v>1970.9008818</v>
          </cell>
          <cell r="T564" t="str">
            <v>MAERFYTD201703</v>
          </cell>
        </row>
        <row r="565">
          <cell r="A565" t="str">
            <v>MA</v>
          </cell>
          <cell r="B565" t="str">
            <v>ERF</v>
          </cell>
          <cell r="C565" t="str">
            <v>YTD201703</v>
          </cell>
          <cell r="M565">
            <v>103147.1777778</v>
          </cell>
          <cell r="N565">
            <v>5.1860951999999996</v>
          </cell>
          <cell r="Q565">
            <v>4.8342970000000003</v>
          </cell>
          <cell r="R565">
            <v>3218.3139529999999</v>
          </cell>
          <cell r="T565" t="str">
            <v>MAERFYTD201703</v>
          </cell>
        </row>
        <row r="566">
          <cell r="A566" t="str">
            <v>MA</v>
          </cell>
          <cell r="B566" t="str">
            <v>Buy Direct/Non Group</v>
          </cell>
          <cell r="C566" t="str">
            <v>YTD201703</v>
          </cell>
          <cell r="M566">
            <v>5851.5</v>
          </cell>
          <cell r="N566">
            <v>26.6888994</v>
          </cell>
          <cell r="Q566">
            <v>316.28415480000001</v>
          </cell>
          <cell r="R566">
            <v>253.1479908</v>
          </cell>
          <cell r="T566" t="str">
            <v>MABuy Direct/Non GroupYTD201703</v>
          </cell>
        </row>
        <row r="567">
          <cell r="A567" t="str">
            <v>MA</v>
          </cell>
          <cell r="B567" t="str">
            <v>ERF</v>
          </cell>
          <cell r="C567" t="str">
            <v>YTD201703</v>
          </cell>
          <cell r="M567">
            <v>103147.1777778</v>
          </cell>
          <cell r="N567">
            <v>9.9638585000000006</v>
          </cell>
          <cell r="Q567">
            <v>236.97352090000001</v>
          </cell>
          <cell r="R567">
            <v>126.1388845</v>
          </cell>
          <cell r="T567" t="str">
            <v>MAERFYTD201703</v>
          </cell>
        </row>
        <row r="568">
          <cell r="A568" t="str">
            <v>MA</v>
          </cell>
          <cell r="B568" t="str">
            <v>ERF</v>
          </cell>
          <cell r="C568" t="str">
            <v>YTD201703</v>
          </cell>
          <cell r="M568">
            <v>103147.1777778</v>
          </cell>
          <cell r="N568">
            <v>4.0122401999999999</v>
          </cell>
          <cell r="Q568">
            <v>95.704619300000005</v>
          </cell>
          <cell r="R568">
            <v>125.7694841</v>
          </cell>
          <cell r="T568" t="str">
            <v>MAERFYTD201703</v>
          </cell>
        </row>
        <row r="569">
          <cell r="A569" t="str">
            <v>MA</v>
          </cell>
          <cell r="B569" t="str">
            <v>ERF</v>
          </cell>
          <cell r="C569" t="str">
            <v>YTD201703</v>
          </cell>
          <cell r="M569">
            <v>103147.1777778</v>
          </cell>
          <cell r="N569">
            <v>5.7888210000000004</v>
          </cell>
          <cell r="Q569">
            <v>258.70719810000003</v>
          </cell>
          <cell r="R569">
            <v>67.127869000000004</v>
          </cell>
          <cell r="T569" t="str">
            <v>MAERFYTD201703</v>
          </cell>
        </row>
        <row r="570">
          <cell r="A570" t="str">
            <v>MA</v>
          </cell>
          <cell r="B570" t="str">
            <v>ERF</v>
          </cell>
          <cell r="C570" t="str">
            <v>YTD201703</v>
          </cell>
          <cell r="M570">
            <v>103147.1777778</v>
          </cell>
          <cell r="N570">
            <v>9.1139015000000008</v>
          </cell>
          <cell r="Q570">
            <v>160.76103509999999</v>
          </cell>
          <cell r="R570">
            <v>170.07668770000001</v>
          </cell>
          <cell r="T570" t="str">
            <v>MAERFYTD201703</v>
          </cell>
        </row>
        <row r="571">
          <cell r="A571" t="str">
            <v>MA</v>
          </cell>
          <cell r="B571" t="str">
            <v>ERF</v>
          </cell>
          <cell r="C571" t="str">
            <v>YTD201703</v>
          </cell>
          <cell r="M571">
            <v>103147.1777778</v>
          </cell>
          <cell r="N571">
            <v>5.1359307999999997</v>
          </cell>
          <cell r="Q571">
            <v>113.35806719999999</v>
          </cell>
          <cell r="R571">
            <v>135.92144709999999</v>
          </cell>
          <cell r="T571" t="str">
            <v>MAERFYTD201703</v>
          </cell>
        </row>
        <row r="572">
          <cell r="A572" t="str">
            <v>MA</v>
          </cell>
          <cell r="B572" t="str">
            <v>ERF</v>
          </cell>
          <cell r="C572" t="str">
            <v>YTD201703</v>
          </cell>
          <cell r="M572">
            <v>103147.1777778</v>
          </cell>
          <cell r="N572">
            <v>23.654403299999998</v>
          </cell>
          <cell r="Q572">
            <v>628.47927119999997</v>
          </cell>
          <cell r="R572">
            <v>112.9125703</v>
          </cell>
          <cell r="T572" t="str">
            <v>MAERFYTD201703</v>
          </cell>
        </row>
        <row r="573">
          <cell r="A573" t="str">
            <v>MA</v>
          </cell>
          <cell r="B573" t="str">
            <v>ERF</v>
          </cell>
          <cell r="C573" t="str">
            <v>YTD201703</v>
          </cell>
          <cell r="M573">
            <v>103147.1777778</v>
          </cell>
          <cell r="N573">
            <v>6.6856515999999999</v>
          </cell>
          <cell r="Q573">
            <v>628.44828210000003</v>
          </cell>
          <cell r="R573">
            <v>31.915044300000002</v>
          </cell>
          <cell r="T573" t="str">
            <v>MAERFYTD201703</v>
          </cell>
        </row>
        <row r="574">
          <cell r="A574" t="str">
            <v>MA</v>
          </cell>
          <cell r="B574" t="str">
            <v>ERF</v>
          </cell>
          <cell r="C574" t="str">
            <v>YTD201703</v>
          </cell>
          <cell r="M574">
            <v>103147.1777778</v>
          </cell>
          <cell r="N574">
            <v>2.505017</v>
          </cell>
          <cell r="Q574">
            <v>11.641565699999999</v>
          </cell>
          <cell r="R574">
            <v>645.53610470000001</v>
          </cell>
          <cell r="T574" t="str">
            <v>MAERFYTD201703</v>
          </cell>
        </row>
        <row r="575">
          <cell r="A575" t="str">
            <v>MA</v>
          </cell>
          <cell r="B575" t="str">
            <v>ERF</v>
          </cell>
          <cell r="C575" t="str">
            <v>YTD201703</v>
          </cell>
          <cell r="M575">
            <v>103147.1777778</v>
          </cell>
          <cell r="N575">
            <v>26.301548700000001</v>
          </cell>
          <cell r="Q575">
            <v>514.68735690000005</v>
          </cell>
          <cell r="R575">
            <v>153.30597299999999</v>
          </cell>
          <cell r="T575" t="str">
            <v>MAERFYTD201703</v>
          </cell>
        </row>
        <row r="576">
          <cell r="A576" t="str">
            <v>MA</v>
          </cell>
          <cell r="B576" t="str">
            <v>ERF</v>
          </cell>
          <cell r="C576" t="str">
            <v>YTD201703</v>
          </cell>
          <cell r="M576">
            <v>103147.1777778</v>
          </cell>
          <cell r="N576">
            <v>1.9019919000000001</v>
          </cell>
          <cell r="Q576">
            <v>193.1446273</v>
          </cell>
          <cell r="R576">
            <v>29.542503499999999</v>
          </cell>
          <cell r="T576" t="str">
            <v>MAERFYTD201703</v>
          </cell>
        </row>
        <row r="577">
          <cell r="A577" t="str">
            <v>MA</v>
          </cell>
          <cell r="B577" t="str">
            <v>ERF</v>
          </cell>
          <cell r="C577" t="str">
            <v>YTD201703</v>
          </cell>
          <cell r="M577">
            <v>103147.1777778</v>
          </cell>
          <cell r="N577">
            <v>1.5260990000000001</v>
          </cell>
          <cell r="Q577">
            <v>35.709753800000001</v>
          </cell>
          <cell r="R577">
            <v>128.2085855</v>
          </cell>
          <cell r="T577" t="str">
            <v>MAERFYTD201703</v>
          </cell>
        </row>
        <row r="578">
          <cell r="A578" t="str">
            <v>MA</v>
          </cell>
          <cell r="B578" t="str">
            <v>ERF</v>
          </cell>
          <cell r="C578" t="str">
            <v>YTD201703</v>
          </cell>
          <cell r="M578">
            <v>103147.1777778</v>
          </cell>
          <cell r="N578">
            <v>3.5679083</v>
          </cell>
          <cell r="Q578">
            <v>68.806094900000005</v>
          </cell>
          <cell r="R578">
            <v>155.56361509999999</v>
          </cell>
          <cell r="T578" t="str">
            <v>MAERFYTD201703</v>
          </cell>
        </row>
        <row r="579">
          <cell r="A579" t="str">
            <v>MA</v>
          </cell>
          <cell r="B579" t="str">
            <v>ERF</v>
          </cell>
          <cell r="C579" t="str">
            <v>YTD201703</v>
          </cell>
          <cell r="M579">
            <v>103147.1777778</v>
          </cell>
          <cell r="N579">
            <v>10.1037844</v>
          </cell>
          <cell r="Q579">
            <v>133.480312</v>
          </cell>
          <cell r="R579">
            <v>227.08482359999999</v>
          </cell>
          <cell r="T579" t="str">
            <v>MAERFYTD201703</v>
          </cell>
        </row>
        <row r="580">
          <cell r="A580" t="str">
            <v>MA</v>
          </cell>
          <cell r="B580" t="str">
            <v>ERF</v>
          </cell>
          <cell r="C580" t="str">
            <v>YTD201703</v>
          </cell>
          <cell r="M580">
            <v>103147.1777778</v>
          </cell>
          <cell r="N580">
            <v>15.769667699999999</v>
          </cell>
          <cell r="Q580">
            <v>956.91190710000001</v>
          </cell>
          <cell r="R580">
            <v>49.439245999999997</v>
          </cell>
          <cell r="T580" t="str">
            <v>MAERFYTD201703</v>
          </cell>
        </row>
        <row r="581">
          <cell r="A581" t="str">
            <v>MA</v>
          </cell>
          <cell r="B581" t="str">
            <v>ERF</v>
          </cell>
          <cell r="C581" t="str">
            <v>YTD201703</v>
          </cell>
          <cell r="M581">
            <v>103147.1777778</v>
          </cell>
          <cell r="N581">
            <v>32.059026099999997</v>
          </cell>
          <cell r="Q581">
            <v>390.76201229999998</v>
          </cell>
          <cell r="R581">
            <v>246.12699069999999</v>
          </cell>
          <cell r="T581" t="str">
            <v>MAERFYTD201703</v>
          </cell>
        </row>
        <row r="582">
          <cell r="A582" t="str">
            <v>MA</v>
          </cell>
          <cell r="B582" t="str">
            <v>ERF</v>
          </cell>
          <cell r="C582" t="str">
            <v>YTD201703</v>
          </cell>
          <cell r="M582">
            <v>103147.1777778</v>
          </cell>
          <cell r="N582">
            <v>11.1843696</v>
          </cell>
          <cell r="Q582">
            <v>39.469762600000003</v>
          </cell>
          <cell r="R582">
            <v>850.09654799999998</v>
          </cell>
          <cell r="T582" t="str">
            <v>MAERFYTD201703</v>
          </cell>
        </row>
        <row r="583">
          <cell r="A583" t="str">
            <v>MA</v>
          </cell>
          <cell r="B583" t="str">
            <v>ERF</v>
          </cell>
          <cell r="C583" t="str">
            <v>YTD201703</v>
          </cell>
          <cell r="M583">
            <v>103147.1777778</v>
          </cell>
          <cell r="N583">
            <v>10.9100044</v>
          </cell>
          <cell r="Q583">
            <v>59.065193000000001</v>
          </cell>
          <cell r="R583">
            <v>554.13368660000003</v>
          </cell>
          <cell r="T583" t="str">
            <v>MAERFYTD201703</v>
          </cell>
        </row>
        <row r="584">
          <cell r="A584" t="str">
            <v>MA</v>
          </cell>
          <cell r="B584" t="str">
            <v>ERF</v>
          </cell>
          <cell r="C584" t="str">
            <v>YTD201703</v>
          </cell>
          <cell r="M584">
            <v>103147.1777778</v>
          </cell>
          <cell r="N584">
            <v>37.467772500000002</v>
          </cell>
          <cell r="Q584">
            <v>44.510653499999997</v>
          </cell>
          <cell r="R584">
            <v>2525.3126735000001</v>
          </cell>
          <cell r="T584" t="str">
            <v>MAERFYTD201703</v>
          </cell>
        </row>
        <row r="585">
          <cell r="A585" t="str">
            <v>MA</v>
          </cell>
          <cell r="B585" t="str">
            <v>ERF</v>
          </cell>
          <cell r="C585" t="str">
            <v>YTD201703</v>
          </cell>
          <cell r="M585">
            <v>103147.1777778</v>
          </cell>
          <cell r="N585">
            <v>5.7782743999999999</v>
          </cell>
          <cell r="Q585">
            <v>52.185616500000002</v>
          </cell>
          <cell r="R585">
            <v>332.17626480000001</v>
          </cell>
          <cell r="T585" t="str">
            <v>MAERFYTD201703</v>
          </cell>
        </row>
        <row r="586">
          <cell r="A586" t="str">
            <v>MA</v>
          </cell>
          <cell r="B586" t="str">
            <v>ERF</v>
          </cell>
          <cell r="C586" t="str">
            <v>YTD201703</v>
          </cell>
          <cell r="M586">
            <v>103147.1777778</v>
          </cell>
          <cell r="N586">
            <v>12.976540099999999</v>
          </cell>
          <cell r="Q586">
            <v>109.7426741</v>
          </cell>
          <cell r="R586">
            <v>354.73548099999999</v>
          </cell>
          <cell r="T586" t="str">
            <v>MAERFYTD201703</v>
          </cell>
        </row>
        <row r="587">
          <cell r="A587" t="str">
            <v>MA</v>
          </cell>
          <cell r="B587" t="str">
            <v>ERF</v>
          </cell>
          <cell r="C587" t="str">
            <v>YTD201703</v>
          </cell>
          <cell r="M587">
            <v>103147.1777778</v>
          </cell>
          <cell r="N587">
            <v>7.9792119000000001</v>
          </cell>
          <cell r="Q587">
            <v>106.26437850000001</v>
          </cell>
          <cell r="R587">
            <v>225.26491129999999</v>
          </cell>
          <cell r="T587" t="str">
            <v>MAERFYTD201703</v>
          </cell>
        </row>
        <row r="588">
          <cell r="A588" t="str">
            <v>MA</v>
          </cell>
          <cell r="B588" t="str">
            <v>ERF</v>
          </cell>
          <cell r="C588" t="str">
            <v>YTD201703</v>
          </cell>
          <cell r="M588">
            <v>103147.1777778</v>
          </cell>
          <cell r="N588">
            <v>5.739446</v>
          </cell>
          <cell r="Q588">
            <v>6.1091544999999998</v>
          </cell>
          <cell r="R588">
            <v>2818.4486286000001</v>
          </cell>
          <cell r="T588" t="str">
            <v>MAERFYTD201703</v>
          </cell>
        </row>
        <row r="589">
          <cell r="A589" t="str">
            <v>MA</v>
          </cell>
          <cell r="B589" t="str">
            <v>ERF</v>
          </cell>
          <cell r="C589" t="str">
            <v>YTD201703</v>
          </cell>
          <cell r="M589">
            <v>103147.1777778</v>
          </cell>
          <cell r="N589">
            <v>1.2021941</v>
          </cell>
          <cell r="Q589">
            <v>0.74473500000000004</v>
          </cell>
          <cell r="R589">
            <v>4842.7725</v>
          </cell>
          <cell r="T589" t="str">
            <v>MAERFYTD201703</v>
          </cell>
        </row>
        <row r="590">
          <cell r="A590" t="str">
            <v>MA</v>
          </cell>
          <cell r="B590" t="str">
            <v>Buy Direct/Non Group</v>
          </cell>
          <cell r="C590" t="str">
            <v>YTD201703</v>
          </cell>
          <cell r="M590">
            <v>5851.5</v>
          </cell>
          <cell r="N590">
            <v>13.0199189</v>
          </cell>
          <cell r="Q590">
            <v>155.6839104</v>
          </cell>
          <cell r="R590">
            <v>250.89141520000001</v>
          </cell>
          <cell r="T590" t="str">
            <v>MABuy Direct/Non GroupYTD201703</v>
          </cell>
        </row>
        <row r="591">
          <cell r="A591" t="str">
            <v>MA</v>
          </cell>
          <cell r="B591" t="str">
            <v>Buy Direct/Non Group</v>
          </cell>
          <cell r="C591" t="str">
            <v>YTD201703</v>
          </cell>
          <cell r="M591">
            <v>5851.5</v>
          </cell>
          <cell r="N591">
            <v>3.7481553999999999</v>
          </cell>
          <cell r="Q591">
            <v>160.60024440000001</v>
          </cell>
          <cell r="R591">
            <v>70.015249400000002</v>
          </cell>
          <cell r="T591" t="str">
            <v>MABuy Direct/Non GroupYTD201703</v>
          </cell>
        </row>
        <row r="592">
          <cell r="A592" t="str">
            <v>MA</v>
          </cell>
          <cell r="B592" t="str">
            <v>Buy Direct/Non Group</v>
          </cell>
          <cell r="C592" t="str">
            <v>YTD201703</v>
          </cell>
          <cell r="M592">
            <v>5851.5</v>
          </cell>
          <cell r="N592">
            <v>27.603423100000001</v>
          </cell>
          <cell r="Q592">
            <v>659.33501699999999</v>
          </cell>
          <cell r="R592">
            <v>125.59665010000001</v>
          </cell>
          <cell r="T592" t="str">
            <v>MABuy Direct/Non GroupYTD201703</v>
          </cell>
        </row>
        <row r="593">
          <cell r="A593" t="str">
            <v>MA</v>
          </cell>
          <cell r="B593" t="str">
            <v>ERF</v>
          </cell>
          <cell r="C593" t="str">
            <v>YTD201703</v>
          </cell>
          <cell r="M593">
            <v>103147.1777778</v>
          </cell>
          <cell r="N593">
            <v>46.030861399999999</v>
          </cell>
          <cell r="Q593">
            <v>4.1076791000000004</v>
          </cell>
          <cell r="R593">
            <v>33618.152861199997</v>
          </cell>
          <cell r="T593" t="str">
            <v>MAERFYTD201703</v>
          </cell>
        </row>
        <row r="594">
          <cell r="A594" t="str">
            <v>MA</v>
          </cell>
          <cell r="B594" t="str">
            <v>ERF</v>
          </cell>
          <cell r="C594" t="str">
            <v>YTD201703</v>
          </cell>
          <cell r="M594">
            <v>103147.1777778</v>
          </cell>
          <cell r="N594">
            <v>24.942937799999999</v>
          </cell>
          <cell r="Q594">
            <v>5.0502343999999999</v>
          </cell>
          <cell r="R594">
            <v>14816.8991475</v>
          </cell>
          <cell r="T594" t="str">
            <v>MAERFYTD201703</v>
          </cell>
        </row>
        <row r="595">
          <cell r="A595" t="str">
            <v>MA</v>
          </cell>
          <cell r="B595" t="str">
            <v>ERF</v>
          </cell>
          <cell r="C595" t="str">
            <v>YTD201703</v>
          </cell>
          <cell r="M595">
            <v>103147.1777778</v>
          </cell>
          <cell r="N595">
            <v>16.395175699999999</v>
          </cell>
          <cell r="Q595">
            <v>6.1557003999999997</v>
          </cell>
          <cell r="R595">
            <v>7990.2405670999997</v>
          </cell>
          <cell r="T595" t="str">
            <v>MAERFYTD201703</v>
          </cell>
        </row>
        <row r="596">
          <cell r="A596" t="str">
            <v>MA</v>
          </cell>
          <cell r="B596" t="str">
            <v>CRC</v>
          </cell>
          <cell r="C596" t="str">
            <v>YTD201703</v>
          </cell>
          <cell r="M596">
            <v>35226.455555599998</v>
          </cell>
          <cell r="N596">
            <v>95.717414099999999</v>
          </cell>
          <cell r="Q596">
            <v>3064.9691630000002</v>
          </cell>
          <cell r="R596">
            <v>93.688460500000005</v>
          </cell>
          <cell r="T596" t="str">
            <v>MACRCYTD201703</v>
          </cell>
        </row>
        <row r="597">
          <cell r="A597" t="str">
            <v>MA</v>
          </cell>
          <cell r="B597" t="str">
            <v>CRC</v>
          </cell>
          <cell r="C597" t="str">
            <v>YTD201703</v>
          </cell>
          <cell r="M597">
            <v>35226.455555599998</v>
          </cell>
          <cell r="N597">
            <v>13.1845985</v>
          </cell>
          <cell r="Q597">
            <v>401.67421530000001</v>
          </cell>
          <cell r="R597">
            <v>98.472329099999996</v>
          </cell>
          <cell r="T597" t="str">
            <v>MACRCYTD201703</v>
          </cell>
        </row>
        <row r="598">
          <cell r="A598" t="str">
            <v>MA</v>
          </cell>
          <cell r="B598" t="str">
            <v>CRC</v>
          </cell>
          <cell r="C598" t="str">
            <v>YTD201703</v>
          </cell>
          <cell r="M598">
            <v>35226.455555599998</v>
          </cell>
          <cell r="N598">
            <v>3.6495389</v>
          </cell>
          <cell r="Q598">
            <v>6.6239949999999999</v>
          </cell>
          <cell r="R598">
            <v>1652.8721461</v>
          </cell>
          <cell r="T598" t="str">
            <v>MACRCYTD201703</v>
          </cell>
        </row>
        <row r="599">
          <cell r="A599" t="str">
            <v>MA</v>
          </cell>
          <cell r="B599" t="str">
            <v>Buy Direct/Non Group</v>
          </cell>
          <cell r="C599" t="str">
            <v>YTD201703</v>
          </cell>
          <cell r="M599">
            <v>5851.5</v>
          </cell>
          <cell r="N599">
            <v>9.5683106999999996</v>
          </cell>
          <cell r="Q599">
            <v>789.5268251</v>
          </cell>
          <cell r="R599">
            <v>36.357133300000001</v>
          </cell>
          <cell r="T599" t="str">
            <v>MABuy Direct/Non GroupYTD201703</v>
          </cell>
        </row>
        <row r="600">
          <cell r="A600" t="str">
            <v>MA</v>
          </cell>
          <cell r="B600" t="str">
            <v>Buy Direct/Non Group</v>
          </cell>
          <cell r="C600" t="str">
            <v>YTD201703</v>
          </cell>
          <cell r="M600">
            <v>5851.5</v>
          </cell>
          <cell r="N600">
            <v>154.15226240000001</v>
          </cell>
          <cell r="Q600">
            <v>4075.7070837000001</v>
          </cell>
          <cell r="R600">
            <v>113.4666397</v>
          </cell>
          <cell r="T600" t="str">
            <v>MABuy Direct/Non GroupYTD201703</v>
          </cell>
        </row>
        <row r="601">
          <cell r="A601" t="str">
            <v>MA</v>
          </cell>
          <cell r="B601" t="str">
            <v>CRC</v>
          </cell>
          <cell r="C601" t="str">
            <v>YTD201703</v>
          </cell>
          <cell r="M601">
            <v>35226.455555599998</v>
          </cell>
          <cell r="N601">
            <v>2.8606440000000002</v>
          </cell>
          <cell r="Q601">
            <v>3.6295863000000002</v>
          </cell>
          <cell r="R601">
            <v>2364.4380833</v>
          </cell>
          <cell r="T601" t="str">
            <v>MACRCYTD201703</v>
          </cell>
        </row>
        <row r="602">
          <cell r="A602" t="str">
            <v>MA</v>
          </cell>
          <cell r="B602" t="str">
            <v>CRC</v>
          </cell>
          <cell r="C602" t="str">
            <v>YTD201703</v>
          </cell>
          <cell r="M602">
            <v>35226.455555599998</v>
          </cell>
          <cell r="N602">
            <v>8.4246566000000005</v>
          </cell>
          <cell r="Q602">
            <v>219.1665184</v>
          </cell>
          <cell r="R602">
            <v>115.3185716</v>
          </cell>
          <cell r="T602" t="str">
            <v>MACRCYTD201703</v>
          </cell>
        </row>
        <row r="603">
          <cell r="A603" t="str">
            <v>MA</v>
          </cell>
          <cell r="B603" t="str">
            <v>CRC</v>
          </cell>
          <cell r="C603" t="str">
            <v>YTD201703</v>
          </cell>
          <cell r="M603">
            <v>35226.455555599998</v>
          </cell>
          <cell r="N603">
            <v>3.6017304999999999</v>
          </cell>
          <cell r="Q603">
            <v>79.003994800000001</v>
          </cell>
          <cell r="R603">
            <v>136.76766079999999</v>
          </cell>
          <cell r="T603" t="str">
            <v>MACRCYTD201703</v>
          </cell>
        </row>
        <row r="604">
          <cell r="A604" t="str">
            <v>MA</v>
          </cell>
          <cell r="B604" t="str">
            <v>CRC</v>
          </cell>
          <cell r="C604" t="str">
            <v>YTD201703</v>
          </cell>
          <cell r="M604">
            <v>35226.455555599998</v>
          </cell>
          <cell r="N604">
            <v>4.8493132000000001</v>
          </cell>
          <cell r="Q604">
            <v>206.76543190000001</v>
          </cell>
          <cell r="R604">
            <v>70.359631399999998</v>
          </cell>
          <cell r="T604" t="str">
            <v>MACRCYTD201703</v>
          </cell>
        </row>
        <row r="605">
          <cell r="A605" t="str">
            <v>MA</v>
          </cell>
          <cell r="B605" t="str">
            <v>Buy Direct/Non Group</v>
          </cell>
          <cell r="C605" t="str">
            <v>YTD201703</v>
          </cell>
          <cell r="M605">
            <v>5851.5</v>
          </cell>
          <cell r="N605">
            <v>40.668756199999997</v>
          </cell>
          <cell r="Q605">
            <v>729.07412539999996</v>
          </cell>
          <cell r="R605">
            <v>167.34412090000001</v>
          </cell>
          <cell r="T605" t="str">
            <v>MABuy Direct/Non GroupYTD201703</v>
          </cell>
        </row>
        <row r="606">
          <cell r="A606" t="str">
            <v>MA</v>
          </cell>
          <cell r="B606" t="str">
            <v>CRC</v>
          </cell>
          <cell r="C606" t="str">
            <v>YTD201703</v>
          </cell>
          <cell r="M606">
            <v>35226.455555599998</v>
          </cell>
          <cell r="N606">
            <v>9.0112822999999995</v>
          </cell>
          <cell r="Q606">
            <v>151.38399459999999</v>
          </cell>
          <cell r="R606">
            <v>178.57797400000001</v>
          </cell>
          <cell r="T606" t="str">
            <v>MACRCYTD201703</v>
          </cell>
        </row>
        <row r="607">
          <cell r="A607" t="str">
            <v>MA</v>
          </cell>
          <cell r="B607" t="str">
            <v>CRC</v>
          </cell>
          <cell r="C607" t="str">
            <v>YTD201703</v>
          </cell>
          <cell r="M607">
            <v>35226.455555599998</v>
          </cell>
          <cell r="N607">
            <v>16.066303099999999</v>
          </cell>
          <cell r="Q607">
            <v>234.83423250000001</v>
          </cell>
          <cell r="R607">
            <v>205.2465211</v>
          </cell>
          <cell r="T607" t="str">
            <v>MACRCYTD201703</v>
          </cell>
        </row>
        <row r="608">
          <cell r="A608" t="str">
            <v>MA</v>
          </cell>
          <cell r="B608" t="str">
            <v>CRC</v>
          </cell>
          <cell r="C608" t="str">
            <v>YTD201703</v>
          </cell>
          <cell r="M608">
            <v>35226.455555599998</v>
          </cell>
          <cell r="N608">
            <v>5.9227711999999997</v>
          </cell>
          <cell r="Q608">
            <v>113.45481789999999</v>
          </cell>
          <cell r="R608">
            <v>156.6113623</v>
          </cell>
          <cell r="T608" t="str">
            <v>MACRCYTD201703</v>
          </cell>
        </row>
        <row r="609">
          <cell r="A609" t="str">
            <v>MA</v>
          </cell>
          <cell r="B609" t="str">
            <v>CRC</v>
          </cell>
          <cell r="C609" t="str">
            <v>YTD201703</v>
          </cell>
          <cell r="M609">
            <v>35226.455555599998</v>
          </cell>
          <cell r="N609">
            <v>23.1770909</v>
          </cell>
          <cell r="Q609">
            <v>616.24325780000004</v>
          </cell>
          <cell r="R609">
            <v>112.8308859</v>
          </cell>
          <cell r="T609" t="str">
            <v>MACRCYTD201703</v>
          </cell>
        </row>
        <row r="610">
          <cell r="A610" t="str">
            <v>MA</v>
          </cell>
          <cell r="B610" t="str">
            <v>CRC</v>
          </cell>
          <cell r="C610" t="str">
            <v>YTD201703</v>
          </cell>
          <cell r="M610">
            <v>35226.455555599998</v>
          </cell>
          <cell r="N610">
            <v>7.4751379</v>
          </cell>
          <cell r="Q610">
            <v>650.2101361</v>
          </cell>
          <cell r="R610">
            <v>34.489486399999997</v>
          </cell>
          <cell r="T610" t="str">
            <v>MACRCYTD201703</v>
          </cell>
        </row>
        <row r="611">
          <cell r="A611" t="str">
            <v>MA</v>
          </cell>
          <cell r="B611" t="str">
            <v>Buy Direct/Non Group</v>
          </cell>
          <cell r="C611" t="str">
            <v>YTD201703</v>
          </cell>
          <cell r="M611">
            <v>5851.5</v>
          </cell>
          <cell r="N611">
            <v>2.6979050999999998</v>
          </cell>
          <cell r="Q611">
            <v>46.249957000000002</v>
          </cell>
          <cell r="R611">
            <v>174.99940939999999</v>
          </cell>
          <cell r="T611" t="str">
            <v>MABuy Direct/Non GroupYTD201703</v>
          </cell>
        </row>
        <row r="612">
          <cell r="A612" t="str">
            <v>MA</v>
          </cell>
          <cell r="B612" t="str">
            <v>Buy Direct/Non Group</v>
          </cell>
          <cell r="C612" t="str">
            <v>YTD201703</v>
          </cell>
          <cell r="M612">
            <v>5851.5</v>
          </cell>
          <cell r="N612">
            <v>16.775635099999999</v>
          </cell>
          <cell r="Q612">
            <v>43.518660300000001</v>
          </cell>
          <cell r="R612">
            <v>1156.4442678</v>
          </cell>
          <cell r="T612" t="str">
            <v>MABuy Direct/Non GroupYTD201703</v>
          </cell>
        </row>
        <row r="613">
          <cell r="A613" t="str">
            <v>MA</v>
          </cell>
          <cell r="B613" t="str">
            <v>Buy Direct/Non Group</v>
          </cell>
          <cell r="C613" t="str">
            <v>YTD201703</v>
          </cell>
          <cell r="M613">
            <v>5851.5</v>
          </cell>
          <cell r="N613">
            <v>23.228694300000001</v>
          </cell>
          <cell r="Q613">
            <v>38.056066999999999</v>
          </cell>
          <cell r="R613">
            <v>1831.1425359</v>
          </cell>
          <cell r="T613" t="str">
            <v>MABuy Direct/Non GroupYTD201703</v>
          </cell>
        </row>
        <row r="614">
          <cell r="A614" t="str">
            <v>MA</v>
          </cell>
          <cell r="B614" t="str">
            <v>Connector</v>
          </cell>
          <cell r="C614" t="str">
            <v>YTD201703</v>
          </cell>
          <cell r="M614">
            <v>4443.6555556000003</v>
          </cell>
          <cell r="N614">
            <v>128.0389174</v>
          </cell>
          <cell r="Q614">
            <v>3180.9396167999998</v>
          </cell>
          <cell r="R614">
            <v>120.755751</v>
          </cell>
          <cell r="T614" t="str">
            <v>MAConnectorYTD201703</v>
          </cell>
        </row>
        <row r="615">
          <cell r="A615" t="str">
            <v>MA</v>
          </cell>
          <cell r="B615" t="str">
            <v>CRC</v>
          </cell>
          <cell r="C615" t="str">
            <v>YTD201703</v>
          </cell>
          <cell r="M615">
            <v>35226.455555599998</v>
          </cell>
          <cell r="N615">
            <v>3.8828075000000002</v>
          </cell>
          <cell r="Q615">
            <v>32.545290299999998</v>
          </cell>
          <cell r="R615">
            <v>357.9142286</v>
          </cell>
          <cell r="T615" t="str">
            <v>MACRCYTD201703</v>
          </cell>
        </row>
        <row r="616">
          <cell r="A616" t="str">
            <v>MA</v>
          </cell>
          <cell r="B616" t="str">
            <v>Connector</v>
          </cell>
          <cell r="C616" t="str">
            <v>YTD201703</v>
          </cell>
          <cell r="M616">
            <v>4443.6555556000003</v>
          </cell>
          <cell r="N616">
            <v>16.355586200000001</v>
          </cell>
          <cell r="Q616">
            <v>508.08385520000002</v>
          </cell>
          <cell r="R616">
            <v>96.572166100000004</v>
          </cell>
          <cell r="T616" t="str">
            <v>MAConnectorYTD201703</v>
          </cell>
        </row>
        <row r="617">
          <cell r="A617" t="str">
            <v>MA</v>
          </cell>
          <cell r="B617" t="str">
            <v>Connector</v>
          </cell>
          <cell r="C617" t="str">
            <v>YTD201703</v>
          </cell>
          <cell r="M617">
            <v>4443.6555556000003</v>
          </cell>
          <cell r="N617">
            <v>3.9818684000000002</v>
          </cell>
          <cell r="Q617">
            <v>4.5557306999999998</v>
          </cell>
          <cell r="R617">
            <v>2622.1052632000001</v>
          </cell>
          <cell r="T617" t="str">
            <v>MAConnectorYTD201703</v>
          </cell>
        </row>
        <row r="618">
          <cell r="A618" t="str">
            <v>MA</v>
          </cell>
          <cell r="B618" t="str">
            <v>CRC</v>
          </cell>
          <cell r="C618" t="str">
            <v>YTD201703</v>
          </cell>
          <cell r="M618">
            <v>35226.455555599998</v>
          </cell>
          <cell r="N618">
            <v>2.3897626000000001</v>
          </cell>
          <cell r="Q618">
            <v>11.281964</v>
          </cell>
          <cell r="R618">
            <v>635.46450400000003</v>
          </cell>
          <cell r="T618" t="str">
            <v>MACRCYTD201703</v>
          </cell>
        </row>
        <row r="619">
          <cell r="A619" t="str">
            <v>MA</v>
          </cell>
          <cell r="B619" t="str">
            <v>Connector</v>
          </cell>
          <cell r="C619" t="str">
            <v>YTD201703</v>
          </cell>
          <cell r="M619">
            <v>4443.6555556000003</v>
          </cell>
          <cell r="N619">
            <v>4.8995620000000004</v>
          </cell>
          <cell r="Q619">
            <v>4.0761801000000002</v>
          </cell>
          <cell r="R619">
            <v>3605.9952941000001</v>
          </cell>
          <cell r="T619" t="str">
            <v>MAConnectorYTD201703</v>
          </cell>
        </row>
        <row r="620">
          <cell r="A620" t="str">
            <v>MA</v>
          </cell>
          <cell r="B620" t="str">
            <v>Connector</v>
          </cell>
          <cell r="C620" t="str">
            <v>YTD201703</v>
          </cell>
          <cell r="M620">
            <v>4443.6555556000003</v>
          </cell>
          <cell r="N620">
            <v>8.0574186999999995</v>
          </cell>
          <cell r="Q620">
            <v>253.4424894</v>
          </cell>
          <cell r="R620">
            <v>95.375704799999994</v>
          </cell>
          <cell r="T620" t="str">
            <v>MAConnectorYTD201703</v>
          </cell>
        </row>
        <row r="621">
          <cell r="A621" t="str">
            <v>MA</v>
          </cell>
          <cell r="B621" t="str">
            <v>CRC</v>
          </cell>
          <cell r="C621" t="str">
            <v>YTD201703</v>
          </cell>
          <cell r="M621">
            <v>35226.455555599998</v>
          </cell>
          <cell r="N621">
            <v>25.490689499999998</v>
          </cell>
          <cell r="Q621">
            <v>501.79030360000002</v>
          </cell>
          <cell r="R621">
            <v>152.3984581</v>
          </cell>
          <cell r="T621" t="str">
            <v>MACRCYTD201703</v>
          </cell>
        </row>
        <row r="622">
          <cell r="A622" t="str">
            <v>MA</v>
          </cell>
          <cell r="B622" t="str">
            <v>Connector</v>
          </cell>
          <cell r="C622" t="str">
            <v>YTD201703</v>
          </cell>
          <cell r="M622">
            <v>4443.6555556000003</v>
          </cell>
          <cell r="N622">
            <v>4.4716806</v>
          </cell>
          <cell r="Q622">
            <v>83.441803500000006</v>
          </cell>
          <cell r="R622">
            <v>160.77123560000001</v>
          </cell>
          <cell r="T622" t="str">
            <v>MAConnectorYTD201703</v>
          </cell>
        </row>
        <row r="623">
          <cell r="A623" t="str">
            <v>MA</v>
          </cell>
          <cell r="B623" t="str">
            <v>Connector</v>
          </cell>
          <cell r="C623" t="str">
            <v>YTD201703</v>
          </cell>
          <cell r="M623">
            <v>4443.6555556000003</v>
          </cell>
          <cell r="N623">
            <v>6.4107346999999999</v>
          </cell>
          <cell r="Q623">
            <v>281.0166486</v>
          </cell>
          <cell r="R623">
            <v>68.437952199999998</v>
          </cell>
          <cell r="T623" t="str">
            <v>MAConnectorYTD201703</v>
          </cell>
        </row>
        <row r="624">
          <cell r="A624" t="str">
            <v>MA</v>
          </cell>
          <cell r="B624" t="str">
            <v>CRC</v>
          </cell>
          <cell r="C624" t="str">
            <v>YTD201703</v>
          </cell>
          <cell r="M624">
            <v>35226.455555599998</v>
          </cell>
          <cell r="N624">
            <v>1.7164914</v>
          </cell>
          <cell r="Q624">
            <v>175.0367985</v>
          </cell>
          <cell r="R624">
            <v>29.419381399999999</v>
          </cell>
          <cell r="T624" t="str">
            <v>MACRCYTD201703</v>
          </cell>
        </row>
        <row r="625">
          <cell r="A625" t="str">
            <v>MA</v>
          </cell>
          <cell r="B625" t="str">
            <v>Connector</v>
          </cell>
          <cell r="C625" t="str">
            <v>YTD201703</v>
          </cell>
          <cell r="M625">
            <v>4443.6555556000003</v>
          </cell>
          <cell r="N625">
            <v>9.4562798000000008</v>
          </cell>
          <cell r="Q625">
            <v>144.82427960000001</v>
          </cell>
          <cell r="R625">
            <v>195.88455300000001</v>
          </cell>
          <cell r="T625" t="str">
            <v>MAConnectorYTD201703</v>
          </cell>
        </row>
        <row r="626">
          <cell r="A626" t="str">
            <v>MA</v>
          </cell>
          <cell r="B626" t="str">
            <v>Buy Direct/Non Group</v>
          </cell>
          <cell r="C626" t="str">
            <v>YTD201703</v>
          </cell>
          <cell r="M626">
            <v>5851.5</v>
          </cell>
          <cell r="N626">
            <v>42.336252299999998</v>
          </cell>
          <cell r="Q626">
            <v>7.8297170999999999</v>
          </cell>
          <cell r="R626">
            <v>16221.372325599999</v>
          </cell>
          <cell r="T626" t="str">
            <v>MABuy Direct/Non GroupYTD201703</v>
          </cell>
        </row>
        <row r="627">
          <cell r="A627" t="str">
            <v>MA</v>
          </cell>
          <cell r="B627" t="str">
            <v>Connector</v>
          </cell>
          <cell r="C627" t="str">
            <v>YTD201703</v>
          </cell>
          <cell r="M627">
            <v>4443.6555556000003</v>
          </cell>
          <cell r="N627">
            <v>16.842194899999999</v>
          </cell>
          <cell r="Q627">
            <v>222.75125130000001</v>
          </cell>
          <cell r="R627">
            <v>226.829634</v>
          </cell>
          <cell r="T627" t="str">
            <v>MAConnectorYTD201703</v>
          </cell>
        </row>
        <row r="628">
          <cell r="A628" t="str">
            <v>MA</v>
          </cell>
          <cell r="B628" t="str">
            <v>CRC</v>
          </cell>
          <cell r="C628" t="str">
            <v>YTD201703</v>
          </cell>
          <cell r="M628">
            <v>35226.455555599998</v>
          </cell>
          <cell r="N628">
            <v>2.6846201000000001</v>
          </cell>
          <cell r="Q628">
            <v>123.920125</v>
          </cell>
          <cell r="R628">
            <v>64.992350500000001</v>
          </cell>
          <cell r="T628" t="str">
            <v>MACRCYTD201703</v>
          </cell>
        </row>
        <row r="629">
          <cell r="A629" t="str">
            <v>MA</v>
          </cell>
          <cell r="B629" t="str">
            <v>Connector</v>
          </cell>
          <cell r="C629" t="str">
            <v>YTD201703</v>
          </cell>
          <cell r="M629">
            <v>4443.6555556000003</v>
          </cell>
          <cell r="N629">
            <v>4.8576245</v>
          </cell>
          <cell r="Q629">
            <v>110.2966368</v>
          </cell>
          <cell r="R629">
            <v>132.12436959999999</v>
          </cell>
          <cell r="T629" t="str">
            <v>MAConnectorYTD201703</v>
          </cell>
        </row>
        <row r="630">
          <cell r="A630" t="str">
            <v>MA</v>
          </cell>
          <cell r="B630" t="str">
            <v>ERF</v>
          </cell>
          <cell r="C630" t="str">
            <v>YTD201703</v>
          </cell>
          <cell r="M630">
            <v>103147.1777778</v>
          </cell>
          <cell r="N630">
            <v>8.2881222000000001</v>
          </cell>
          <cell r="Q630">
            <v>20.7362158</v>
          </cell>
          <cell r="R630">
            <v>1199.0792816999999</v>
          </cell>
          <cell r="T630" t="str">
            <v>MAERFYTD201703</v>
          </cell>
        </row>
        <row r="631">
          <cell r="A631" t="str">
            <v>MA</v>
          </cell>
          <cell r="B631" t="str">
            <v>Connector</v>
          </cell>
          <cell r="C631" t="str">
            <v>YTD201703</v>
          </cell>
          <cell r="M631">
            <v>4443.6555556000003</v>
          </cell>
          <cell r="N631">
            <v>21.327792899999999</v>
          </cell>
          <cell r="Q631">
            <v>557.71734179999999</v>
          </cell>
          <cell r="R631">
            <v>114.72366719999999</v>
          </cell>
          <cell r="T631" t="str">
            <v>MAConnectorYTD201703</v>
          </cell>
        </row>
        <row r="632">
          <cell r="A632" t="str">
            <v>MA</v>
          </cell>
          <cell r="B632" t="str">
            <v>ERF</v>
          </cell>
          <cell r="C632" t="str">
            <v>YTD201703</v>
          </cell>
          <cell r="M632">
            <v>103147.1777778</v>
          </cell>
          <cell r="N632">
            <v>15.5630845</v>
          </cell>
          <cell r="Q632">
            <v>70.944341699999995</v>
          </cell>
          <cell r="R632">
            <v>658.11102649999998</v>
          </cell>
          <cell r="T632" t="str">
            <v>MAERFYTD201703</v>
          </cell>
        </row>
        <row r="633">
          <cell r="A633" t="str">
            <v>MA</v>
          </cell>
          <cell r="B633" t="str">
            <v>CRC</v>
          </cell>
          <cell r="C633" t="str">
            <v>YTD201703</v>
          </cell>
          <cell r="M633">
            <v>35226.455555599998</v>
          </cell>
          <cell r="N633">
            <v>1.5639468000000001</v>
          </cell>
          <cell r="Q633">
            <v>36.477342100000001</v>
          </cell>
          <cell r="R633">
            <v>128.6234163</v>
          </cell>
          <cell r="T633" t="str">
            <v>MACRCYTD201703</v>
          </cell>
        </row>
        <row r="634">
          <cell r="A634" t="str">
            <v>MA</v>
          </cell>
          <cell r="B634" t="str">
            <v>Connector</v>
          </cell>
          <cell r="C634" t="str">
            <v>YTD201703</v>
          </cell>
          <cell r="M634">
            <v>4443.6555556000003</v>
          </cell>
          <cell r="N634">
            <v>6.5345250000000004</v>
          </cell>
          <cell r="Q634">
            <v>566.82880309999996</v>
          </cell>
          <cell r="R634">
            <v>34.584648899999998</v>
          </cell>
          <cell r="T634" t="str">
            <v>MAConnectorYTD201703</v>
          </cell>
        </row>
        <row r="635">
          <cell r="A635" t="str">
            <v>MA</v>
          </cell>
          <cell r="B635" t="str">
            <v>Connector</v>
          </cell>
          <cell r="C635" t="str">
            <v>YTD201703</v>
          </cell>
          <cell r="M635">
            <v>4443.6555556000003</v>
          </cell>
          <cell r="N635">
            <v>10.158412999999999</v>
          </cell>
          <cell r="Q635">
            <v>23.7377544</v>
          </cell>
          <cell r="R635">
            <v>1283.8298990000001</v>
          </cell>
          <cell r="T635" t="str">
            <v>MAConnectorYTD201703</v>
          </cell>
        </row>
        <row r="636">
          <cell r="A636" t="str">
            <v>MA</v>
          </cell>
          <cell r="B636" t="str">
            <v>CRC</v>
          </cell>
          <cell r="C636" t="str">
            <v>YTD201703</v>
          </cell>
          <cell r="M636">
            <v>35226.455555599998</v>
          </cell>
          <cell r="N636">
            <v>2.7121700999999998</v>
          </cell>
          <cell r="Q636">
            <v>52.235795899999999</v>
          </cell>
          <cell r="R636">
            <v>155.7650318</v>
          </cell>
          <cell r="T636" t="str">
            <v>MACRCYTD201703</v>
          </cell>
        </row>
        <row r="637">
          <cell r="A637" t="str">
            <v>MA</v>
          </cell>
          <cell r="B637" t="str">
            <v>Connector</v>
          </cell>
          <cell r="C637" t="str">
            <v>YTD201703</v>
          </cell>
          <cell r="M637">
            <v>4443.6555556000003</v>
          </cell>
          <cell r="N637">
            <v>2.8299023999999999</v>
          </cell>
          <cell r="Q637">
            <v>11.269439</v>
          </cell>
          <cell r="R637">
            <v>753.33893620000003</v>
          </cell>
          <cell r="T637" t="str">
            <v>MAConnectorYTD201703</v>
          </cell>
        </row>
        <row r="638">
          <cell r="A638" t="str">
            <v>MA</v>
          </cell>
          <cell r="B638" t="str">
            <v>Buy Direct/Non Group</v>
          </cell>
          <cell r="C638" t="str">
            <v>YTD201703</v>
          </cell>
          <cell r="M638">
            <v>5851.5</v>
          </cell>
          <cell r="N638">
            <v>5.4375486000000004</v>
          </cell>
          <cell r="Q638">
            <v>119.63079430000001</v>
          </cell>
          <cell r="R638">
            <v>136.35824959999999</v>
          </cell>
          <cell r="T638" t="str">
            <v>MABuy Direct/Non GroupYTD201703</v>
          </cell>
        </row>
        <row r="639">
          <cell r="A639" t="str">
            <v>MA</v>
          </cell>
          <cell r="B639" t="str">
            <v>Connector</v>
          </cell>
          <cell r="C639" t="str">
            <v>YTD201703</v>
          </cell>
          <cell r="M639">
            <v>4443.6555556000003</v>
          </cell>
          <cell r="N639">
            <v>22.3888322</v>
          </cell>
          <cell r="Q639">
            <v>424.88182699999999</v>
          </cell>
          <cell r="R639">
            <v>158.08277090000001</v>
          </cell>
          <cell r="T639" t="str">
            <v>MAConnectorYTD201703</v>
          </cell>
        </row>
        <row r="640">
          <cell r="A640" t="str">
            <v>MA</v>
          </cell>
          <cell r="B640" t="str">
            <v>ERF</v>
          </cell>
          <cell r="C640" t="str">
            <v>YTD201703</v>
          </cell>
          <cell r="M640">
            <v>103147.1777778</v>
          </cell>
          <cell r="N640">
            <v>2.7562517999999998</v>
          </cell>
          <cell r="Q640">
            <v>124.9169953</v>
          </cell>
          <cell r="R640">
            <v>66.193998199999996</v>
          </cell>
          <cell r="T640" t="str">
            <v>MAERFYTD201703</v>
          </cell>
        </row>
        <row r="641">
          <cell r="A641" t="str">
            <v>MA</v>
          </cell>
          <cell r="B641" t="str">
            <v>CRC</v>
          </cell>
          <cell r="C641" t="str">
            <v>YTD201703</v>
          </cell>
          <cell r="M641">
            <v>35226.455555599998</v>
          </cell>
          <cell r="N641">
            <v>10.840414000000001</v>
          </cell>
          <cell r="Q641">
            <v>130.6953527</v>
          </cell>
          <cell r="R641">
            <v>248.83242770000001</v>
          </cell>
          <cell r="T641" t="str">
            <v>MACRCYTD201703</v>
          </cell>
        </row>
        <row r="642">
          <cell r="A642" t="str">
            <v>MA</v>
          </cell>
          <cell r="B642" t="str">
            <v>Connector</v>
          </cell>
          <cell r="C642" t="str">
            <v>YTD201703</v>
          </cell>
          <cell r="M642">
            <v>4443.6555556000003</v>
          </cell>
          <cell r="N642">
            <v>1.3499949</v>
          </cell>
          <cell r="Q642">
            <v>146.02315609999999</v>
          </cell>
          <cell r="R642">
            <v>27.7352217</v>
          </cell>
          <cell r="T642" t="str">
            <v>MAConnectorYTD201703</v>
          </cell>
        </row>
        <row r="643">
          <cell r="A643" t="str">
            <v>MA</v>
          </cell>
          <cell r="B643" t="str">
            <v>Buy Direct/Non Group</v>
          </cell>
          <cell r="C643" t="str">
            <v>YTD201703</v>
          </cell>
          <cell r="M643">
            <v>5851.5</v>
          </cell>
          <cell r="N643">
            <v>3.0169727000000002</v>
          </cell>
          <cell r="Q643">
            <v>13.8385698</v>
          </cell>
          <cell r="R643">
            <v>654.03565790000005</v>
          </cell>
          <cell r="T643" t="str">
            <v>MABuy Direct/Non GroupYTD201703</v>
          </cell>
        </row>
        <row r="644">
          <cell r="A644" t="str">
            <v>MA</v>
          </cell>
          <cell r="B644" t="str">
            <v>Buy Direct/Non Group</v>
          </cell>
          <cell r="C644" t="str">
            <v>YTD201703</v>
          </cell>
          <cell r="M644">
            <v>5851.5</v>
          </cell>
          <cell r="N644">
            <v>15.16581</v>
          </cell>
          <cell r="Q644">
            <v>277.8639149</v>
          </cell>
          <cell r="R644">
            <v>163.7399738</v>
          </cell>
          <cell r="T644" t="str">
            <v>MABuy Direct/Non GroupYTD201703</v>
          </cell>
        </row>
        <row r="645">
          <cell r="A645" t="str">
            <v>MA</v>
          </cell>
          <cell r="B645" t="str">
            <v>Connector</v>
          </cell>
          <cell r="C645" t="str">
            <v>YTD201703</v>
          </cell>
          <cell r="M645">
            <v>4443.6555556000003</v>
          </cell>
          <cell r="N645">
            <v>3.4392337999999998</v>
          </cell>
          <cell r="Q645">
            <v>140.98787490000001</v>
          </cell>
          <cell r="R645">
            <v>73.181479600000003</v>
          </cell>
          <cell r="T645" t="str">
            <v>MAConnectorYTD201703</v>
          </cell>
        </row>
        <row r="646">
          <cell r="A646" t="str">
            <v>MA</v>
          </cell>
          <cell r="B646" t="str">
            <v>CRC</v>
          </cell>
          <cell r="C646" t="str">
            <v>YTD201703</v>
          </cell>
          <cell r="M646">
            <v>35226.455555599998</v>
          </cell>
          <cell r="N646">
            <v>15.0498782</v>
          </cell>
          <cell r="Q646">
            <v>923.91118840000001</v>
          </cell>
          <cell r="R646">
            <v>48.867937900000001</v>
          </cell>
          <cell r="T646" t="str">
            <v>MACRCYTD201703</v>
          </cell>
        </row>
        <row r="647">
          <cell r="A647" t="str">
            <v>MA</v>
          </cell>
          <cell r="B647" t="str">
            <v>Connector</v>
          </cell>
          <cell r="C647" t="str">
            <v>YTD201703</v>
          </cell>
          <cell r="M647">
            <v>4443.6555556000003</v>
          </cell>
          <cell r="N647">
            <v>1.6005505</v>
          </cell>
          <cell r="Q647">
            <v>36.685620499999999</v>
          </cell>
          <cell r="R647">
            <v>130.8864706</v>
          </cell>
          <cell r="T647" t="str">
            <v>MAConnectorYTD201703</v>
          </cell>
        </row>
        <row r="648">
          <cell r="A648" t="str">
            <v>MA</v>
          </cell>
          <cell r="B648" t="str">
            <v>ERF</v>
          </cell>
          <cell r="C648" t="str">
            <v>YTD201703</v>
          </cell>
          <cell r="M648">
            <v>103147.1777778</v>
          </cell>
          <cell r="N648">
            <v>5.2011374999999997</v>
          </cell>
          <cell r="Q648">
            <v>32.053041999999998</v>
          </cell>
          <cell r="R648">
            <v>486.79973899999999</v>
          </cell>
          <cell r="T648" t="str">
            <v>MAERFYTD201703</v>
          </cell>
        </row>
        <row r="649">
          <cell r="A649" t="str">
            <v>MA</v>
          </cell>
          <cell r="B649" t="str">
            <v>ERF</v>
          </cell>
          <cell r="C649" t="str">
            <v>YTD201703</v>
          </cell>
          <cell r="M649">
            <v>103147.1777778</v>
          </cell>
          <cell r="N649">
            <v>15.9461148</v>
          </cell>
          <cell r="Q649">
            <v>245.06167170000001</v>
          </cell>
          <cell r="R649">
            <v>195.2094103</v>
          </cell>
          <cell r="T649" t="str">
            <v>MAERFYTD201703</v>
          </cell>
        </row>
        <row r="650">
          <cell r="A650" t="str">
            <v>MA</v>
          </cell>
          <cell r="B650" t="str">
            <v>Connector</v>
          </cell>
          <cell r="C650" t="str">
            <v>YTD201703</v>
          </cell>
          <cell r="M650">
            <v>4443.6555556000003</v>
          </cell>
          <cell r="N650">
            <v>3.2628917999999998</v>
          </cell>
          <cell r="Q650">
            <v>52.990340699999997</v>
          </cell>
          <cell r="R650">
            <v>184.72565610000001</v>
          </cell>
          <cell r="T650" t="str">
            <v>MAConnectorYTD201703</v>
          </cell>
        </row>
        <row r="651">
          <cell r="A651" t="str">
            <v>MA</v>
          </cell>
          <cell r="B651" t="str">
            <v>CRC</v>
          </cell>
          <cell r="C651" t="str">
            <v>YTD201703</v>
          </cell>
          <cell r="M651">
            <v>35226.455555599998</v>
          </cell>
          <cell r="N651">
            <v>28.820108999999999</v>
          </cell>
          <cell r="Q651">
            <v>359.38953509999999</v>
          </cell>
          <cell r="R651">
            <v>240.57552770000001</v>
          </cell>
          <cell r="T651" t="str">
            <v>MACRCYTD201703</v>
          </cell>
        </row>
        <row r="652">
          <cell r="A652" t="str">
            <v>MA</v>
          </cell>
          <cell r="B652" t="str">
            <v>Connector</v>
          </cell>
          <cell r="C652" t="str">
            <v>YTD201703</v>
          </cell>
          <cell r="M652">
            <v>4443.6555556000003</v>
          </cell>
          <cell r="N652">
            <v>10.8721009</v>
          </cell>
          <cell r="Q652">
            <v>144.58450429999999</v>
          </cell>
          <cell r="R652">
            <v>225.5864345</v>
          </cell>
          <cell r="T652" t="str">
            <v>MAConnectorYTD201703</v>
          </cell>
        </row>
        <row r="653">
          <cell r="A653" t="str">
            <v>MA</v>
          </cell>
          <cell r="B653" t="str">
            <v>Buy Direct/Non Group</v>
          </cell>
          <cell r="C653" t="str">
            <v>YTD201703</v>
          </cell>
          <cell r="M653">
            <v>5851.5</v>
          </cell>
          <cell r="N653">
            <v>1.9614285</v>
          </cell>
          <cell r="Q653">
            <v>203.0263861</v>
          </cell>
          <cell r="R653">
            <v>28.982861</v>
          </cell>
          <cell r="T653" t="str">
            <v>MABuy Direct/Non GroupYTD201703</v>
          </cell>
        </row>
        <row r="654">
          <cell r="A654" t="str">
            <v>MA</v>
          </cell>
          <cell r="B654" t="str">
            <v>Connector</v>
          </cell>
          <cell r="C654" t="str">
            <v>YTD201703</v>
          </cell>
          <cell r="M654">
            <v>4443.6555556000003</v>
          </cell>
          <cell r="N654">
            <v>16.5402083</v>
          </cell>
          <cell r="Q654">
            <v>982.11961819999999</v>
          </cell>
          <cell r="R654">
            <v>50.524013699999998</v>
          </cell>
          <cell r="T654" t="str">
            <v>MAConnectorYTD201703</v>
          </cell>
        </row>
        <row r="655">
          <cell r="A655" t="str">
            <v>MA</v>
          </cell>
          <cell r="B655" t="str">
            <v>CRC</v>
          </cell>
          <cell r="C655" t="str">
            <v>YTD201703</v>
          </cell>
          <cell r="M655">
            <v>35226.455555599998</v>
          </cell>
          <cell r="N655">
            <v>10.667667099999999</v>
          </cell>
          <cell r="Q655">
            <v>40.8328457</v>
          </cell>
          <cell r="R655">
            <v>783.75633330000005</v>
          </cell>
          <cell r="T655" t="str">
            <v>MACRCYTD201703</v>
          </cell>
        </row>
        <row r="656">
          <cell r="A656" t="str">
            <v>MA</v>
          </cell>
          <cell r="B656" t="str">
            <v>Connector</v>
          </cell>
          <cell r="C656" t="str">
            <v>YTD201703</v>
          </cell>
          <cell r="M656">
            <v>4443.6555556000003</v>
          </cell>
          <cell r="N656">
            <v>36.841197899999997</v>
          </cell>
          <cell r="Q656">
            <v>424.64205170000002</v>
          </cell>
          <cell r="R656">
            <v>260.27472610000001</v>
          </cell>
          <cell r="T656" t="str">
            <v>MAConnectorYTD201703</v>
          </cell>
        </row>
        <row r="657">
          <cell r="A657" t="str">
            <v>MA</v>
          </cell>
          <cell r="B657" t="str">
            <v>ERF</v>
          </cell>
          <cell r="C657" t="str">
            <v>YTD201703</v>
          </cell>
          <cell r="M657">
            <v>103147.1777778</v>
          </cell>
          <cell r="N657">
            <v>93.683186199999994</v>
          </cell>
          <cell r="Q657">
            <v>3261.7567174000001</v>
          </cell>
          <cell r="R657">
            <v>86.165089199999997</v>
          </cell>
          <cell r="T657" t="str">
            <v>MAERFYTD201703</v>
          </cell>
        </row>
        <row r="658">
          <cell r="A658" t="str">
            <v>MA</v>
          </cell>
          <cell r="B658" t="str">
            <v>Connector</v>
          </cell>
          <cell r="C658" t="str">
            <v>YTD201703</v>
          </cell>
          <cell r="M658">
            <v>4443.6555556000003</v>
          </cell>
          <cell r="N658">
            <v>19.714336899999999</v>
          </cell>
          <cell r="Q658">
            <v>60.663150199999997</v>
          </cell>
          <cell r="R658">
            <v>974.94130429999996</v>
          </cell>
          <cell r="T658" t="str">
            <v>MAConnectorYTD201703</v>
          </cell>
        </row>
        <row r="659">
          <cell r="A659" t="str">
            <v>MA</v>
          </cell>
          <cell r="B659" t="str">
            <v>CRC</v>
          </cell>
          <cell r="C659" t="str">
            <v>YTD201703</v>
          </cell>
          <cell r="M659">
            <v>35226.455555599998</v>
          </cell>
          <cell r="N659">
            <v>10.7235903</v>
          </cell>
          <cell r="Q659">
            <v>55.956121899999999</v>
          </cell>
          <cell r="R659">
            <v>574.92852970000001</v>
          </cell>
          <cell r="T659" t="str">
            <v>MACRCYTD201703</v>
          </cell>
        </row>
        <row r="660">
          <cell r="A660" t="str">
            <v>MA</v>
          </cell>
          <cell r="B660" t="str">
            <v>Connector</v>
          </cell>
          <cell r="C660" t="str">
            <v>YTD201703</v>
          </cell>
          <cell r="M660">
            <v>4443.6555556000003</v>
          </cell>
          <cell r="N660">
            <v>10.1428204</v>
          </cell>
          <cell r="Q660">
            <v>59.464273800000001</v>
          </cell>
          <cell r="R660">
            <v>511.70995970000001</v>
          </cell>
          <cell r="T660" t="str">
            <v>MAConnectorYTD201703</v>
          </cell>
        </row>
        <row r="661">
          <cell r="A661" t="str">
            <v>MA</v>
          </cell>
          <cell r="B661" t="str">
            <v>Buy Direct/Non Group</v>
          </cell>
          <cell r="C661" t="str">
            <v>YTD201703</v>
          </cell>
          <cell r="M661">
            <v>5851.5</v>
          </cell>
          <cell r="N661">
            <v>4.5592879999999996</v>
          </cell>
          <cell r="Q661">
            <v>117.9920163</v>
          </cell>
          <cell r="R661">
            <v>115.9219444</v>
          </cell>
          <cell r="T661" t="str">
            <v>MABuy Direct/Non GroupYTD201703</v>
          </cell>
        </row>
        <row r="662">
          <cell r="A662" t="str">
            <v>MA</v>
          </cell>
          <cell r="B662" t="str">
            <v>Connector</v>
          </cell>
          <cell r="C662" t="str">
            <v>YTD201703</v>
          </cell>
          <cell r="M662">
            <v>4443.6555556000003</v>
          </cell>
          <cell r="N662">
            <v>20.270263199999999</v>
          </cell>
          <cell r="Q662">
            <v>84.161129399999993</v>
          </cell>
          <cell r="R662">
            <v>722.55196579999995</v>
          </cell>
          <cell r="T662" t="str">
            <v>MAConnectorYTD201703</v>
          </cell>
        </row>
        <row r="663">
          <cell r="A663" t="str">
            <v>MA</v>
          </cell>
          <cell r="B663" t="str">
            <v>CRC</v>
          </cell>
          <cell r="C663" t="str">
            <v>YTD201703</v>
          </cell>
          <cell r="M663">
            <v>35226.455555599998</v>
          </cell>
          <cell r="N663">
            <v>15.594490199999999</v>
          </cell>
          <cell r="Q663">
            <v>67.964003199999993</v>
          </cell>
          <cell r="R663">
            <v>688.3566088</v>
          </cell>
          <cell r="T663" t="str">
            <v>MACRCYTD201703</v>
          </cell>
        </row>
        <row r="664">
          <cell r="A664" t="str">
            <v>MA</v>
          </cell>
          <cell r="B664" t="str">
            <v>Connector</v>
          </cell>
          <cell r="C664" t="str">
            <v>YTD201703</v>
          </cell>
          <cell r="M664">
            <v>4443.6555556000003</v>
          </cell>
          <cell r="N664">
            <v>43.4737455</v>
          </cell>
          <cell r="Q664">
            <v>46.756183</v>
          </cell>
          <cell r="R664">
            <v>2789.3901538</v>
          </cell>
          <cell r="T664" t="str">
            <v>MAConnectorYTD201703</v>
          </cell>
        </row>
        <row r="665">
          <cell r="A665" t="str">
            <v>MA</v>
          </cell>
          <cell r="B665" t="str">
            <v>Connector</v>
          </cell>
          <cell r="C665" t="str">
            <v>YTD201703</v>
          </cell>
          <cell r="M665">
            <v>4443.6555556000003</v>
          </cell>
          <cell r="N665">
            <v>5.2582402999999998</v>
          </cell>
          <cell r="Q665">
            <v>49.3937113</v>
          </cell>
          <cell r="R665">
            <v>319.3669903</v>
          </cell>
          <cell r="T665" t="str">
            <v>MAConnectorYTD201703</v>
          </cell>
        </row>
        <row r="666">
          <cell r="A666" t="str">
            <v>MA</v>
          </cell>
          <cell r="B666" t="str">
            <v>CRC</v>
          </cell>
          <cell r="C666" t="str">
            <v>YTD201703</v>
          </cell>
          <cell r="M666">
            <v>35226.455555599998</v>
          </cell>
          <cell r="N666">
            <v>38.382324599999997</v>
          </cell>
          <cell r="Q666">
            <v>44.613664700000001</v>
          </cell>
          <cell r="R666">
            <v>2580.9799389999998</v>
          </cell>
          <cell r="T666" t="str">
            <v>MACRCYTD201703</v>
          </cell>
        </row>
        <row r="667">
          <cell r="A667" t="str">
            <v>MA</v>
          </cell>
          <cell r="B667" t="str">
            <v>Connector</v>
          </cell>
          <cell r="C667" t="str">
            <v>YTD201703</v>
          </cell>
          <cell r="M667">
            <v>4443.6555556000003</v>
          </cell>
          <cell r="N667">
            <v>11.1902995</v>
          </cell>
          <cell r="Q667">
            <v>92.793040099999999</v>
          </cell>
          <cell r="R667">
            <v>361.78250650000001</v>
          </cell>
          <cell r="T667" t="str">
            <v>MAConnectorYTD201703</v>
          </cell>
        </row>
        <row r="668">
          <cell r="A668" t="str">
            <v>MA</v>
          </cell>
          <cell r="B668" t="str">
            <v>Connector</v>
          </cell>
          <cell r="C668" t="str">
            <v>YTD201703</v>
          </cell>
          <cell r="M668">
            <v>4443.6555556000003</v>
          </cell>
          <cell r="N668">
            <v>11.313802300000001</v>
          </cell>
          <cell r="Q668">
            <v>17.2869645</v>
          </cell>
          <cell r="R668">
            <v>1963.4104688</v>
          </cell>
          <cell r="T668" t="str">
            <v>MAConnectorYTD201703</v>
          </cell>
        </row>
        <row r="669">
          <cell r="A669" t="str">
            <v>MA</v>
          </cell>
          <cell r="B669" t="str">
            <v>CRC</v>
          </cell>
          <cell r="C669" t="str">
            <v>YTD201703</v>
          </cell>
          <cell r="M669">
            <v>35226.455555599998</v>
          </cell>
          <cell r="N669">
            <v>6.2846796999999999</v>
          </cell>
          <cell r="Q669">
            <v>51.8728373</v>
          </cell>
          <cell r="R669">
            <v>363.46650729999999</v>
          </cell>
          <cell r="T669" t="str">
            <v>MACRCYTD201703</v>
          </cell>
        </row>
        <row r="670">
          <cell r="A670" t="str">
            <v>MA</v>
          </cell>
          <cell r="B670" t="str">
            <v>Connector</v>
          </cell>
          <cell r="C670" t="str">
            <v>YTD201703</v>
          </cell>
          <cell r="M670">
            <v>4443.6555556000003</v>
          </cell>
          <cell r="N670">
            <v>6.7618942999999998</v>
          </cell>
          <cell r="Q670">
            <v>88.055475299999998</v>
          </cell>
          <cell r="R670">
            <v>230.37389569999999</v>
          </cell>
          <cell r="T670" t="str">
            <v>MAConnectorYTD201703</v>
          </cell>
        </row>
        <row r="671">
          <cell r="A671" t="str">
            <v>MA</v>
          </cell>
          <cell r="B671" t="str">
            <v>Connector</v>
          </cell>
          <cell r="C671" t="str">
            <v>YTD201703</v>
          </cell>
          <cell r="M671">
            <v>4443.6555556000003</v>
          </cell>
          <cell r="N671">
            <v>5.4476392999999996</v>
          </cell>
          <cell r="Q671">
            <v>5.9423940000000002</v>
          </cell>
          <cell r="R671">
            <v>2750.2245455000002</v>
          </cell>
          <cell r="T671" t="str">
            <v>MAConnectorYTD201703</v>
          </cell>
        </row>
        <row r="672">
          <cell r="A672" t="str">
            <v>MA</v>
          </cell>
          <cell r="B672" t="str">
            <v>CRC</v>
          </cell>
          <cell r="C672" t="str">
            <v>YTD201703</v>
          </cell>
          <cell r="M672">
            <v>35226.455555599998</v>
          </cell>
          <cell r="N672">
            <v>13.1788022</v>
          </cell>
          <cell r="Q672">
            <v>109.7042454</v>
          </cell>
          <cell r="R672">
            <v>360.39085189999997</v>
          </cell>
          <cell r="T672" t="str">
            <v>MACRCYTD201703</v>
          </cell>
        </row>
        <row r="673">
          <cell r="A673" t="str">
            <v>MA</v>
          </cell>
          <cell r="B673" t="str">
            <v>Connector</v>
          </cell>
          <cell r="C673" t="str">
            <v>YTD201703</v>
          </cell>
          <cell r="M673">
            <v>4443.6555556000003</v>
          </cell>
          <cell r="N673">
            <v>70.495617199999998</v>
          </cell>
          <cell r="Q673">
            <v>4.0516322999999996</v>
          </cell>
          <cell r="R673">
            <v>52197.938000000002</v>
          </cell>
          <cell r="T673" t="str">
            <v>MAConnectorYTD201703</v>
          </cell>
        </row>
        <row r="674">
          <cell r="A674" t="str">
            <v>MA</v>
          </cell>
          <cell r="B674" t="str">
            <v>Buy Direct/Non Group</v>
          </cell>
          <cell r="C674" t="str">
            <v>YTD201703</v>
          </cell>
          <cell r="M674">
            <v>5851.5</v>
          </cell>
          <cell r="N674">
            <v>62.027174500000001</v>
          </cell>
          <cell r="Q674">
            <v>623.46398739999995</v>
          </cell>
          <cell r="R674">
            <v>298.46394859999998</v>
          </cell>
          <cell r="T674" t="str">
            <v>MABuy Direct/Non GroupYTD201703</v>
          </cell>
        </row>
        <row r="675">
          <cell r="A675" t="str">
            <v>MA</v>
          </cell>
          <cell r="B675" t="str">
            <v>Buy Direct/Non Group</v>
          </cell>
          <cell r="C675" t="str">
            <v>YTD201703</v>
          </cell>
          <cell r="M675">
            <v>5851.5</v>
          </cell>
          <cell r="N675">
            <v>21.3199003</v>
          </cell>
          <cell r="Q675">
            <v>1243.2862458</v>
          </cell>
          <cell r="R675">
            <v>51.444067099999998</v>
          </cell>
          <cell r="T675" t="str">
            <v>MABuy Direct/Non GroupYTD201703</v>
          </cell>
        </row>
        <row r="676">
          <cell r="A676" t="str">
            <v>MA</v>
          </cell>
          <cell r="B676" t="str">
            <v>Buy Direct/Non Group</v>
          </cell>
          <cell r="C676" t="str">
            <v>YTD201703</v>
          </cell>
          <cell r="M676">
            <v>5851.5</v>
          </cell>
          <cell r="N676">
            <v>6.0398807999999997</v>
          </cell>
          <cell r="Q676">
            <v>109.06978049999999</v>
          </cell>
          <cell r="R676">
            <v>166.12889820000001</v>
          </cell>
          <cell r="T676" t="str">
            <v>MABuy Direct/Non GroupYTD201703</v>
          </cell>
        </row>
        <row r="677">
          <cell r="A677" t="str">
            <v>MA</v>
          </cell>
          <cell r="B677" t="str">
            <v>Buy Direct/Non Group</v>
          </cell>
          <cell r="C677" t="str">
            <v>YTD201703</v>
          </cell>
          <cell r="M677">
            <v>5851.5</v>
          </cell>
          <cell r="N677">
            <v>27.5145552</v>
          </cell>
          <cell r="Q677">
            <v>482.1649061</v>
          </cell>
          <cell r="R677">
            <v>171.19384819999999</v>
          </cell>
          <cell r="T677" t="str">
            <v>MABuy Direct/Non GroupYTD201703</v>
          </cell>
        </row>
        <row r="678">
          <cell r="A678" t="str">
            <v>MA</v>
          </cell>
          <cell r="B678" t="str">
            <v>Buy Direct/Non Group</v>
          </cell>
          <cell r="C678" t="str">
            <v>YTD201703</v>
          </cell>
          <cell r="M678">
            <v>5851.5</v>
          </cell>
          <cell r="N678">
            <v>11.6220455</v>
          </cell>
          <cell r="Q678">
            <v>484.7141163</v>
          </cell>
          <cell r="R678">
            <v>71.931341099999997</v>
          </cell>
          <cell r="T678" t="str">
            <v>MABuy Direct/Non GroupYTD201703</v>
          </cell>
        </row>
        <row r="679">
          <cell r="A679" t="str">
            <v>MA</v>
          </cell>
          <cell r="B679" t="str">
            <v>Connector</v>
          </cell>
          <cell r="C679" t="str">
            <v>YTD201703</v>
          </cell>
          <cell r="M679">
            <v>4443.6555556000003</v>
          </cell>
          <cell r="N679">
            <v>37.287314299999998</v>
          </cell>
          <cell r="Q679">
            <v>5.9423940000000002</v>
          </cell>
          <cell r="R679">
            <v>18824.39</v>
          </cell>
          <cell r="T679" t="str">
            <v>MAConnectorYTD201703</v>
          </cell>
        </row>
        <row r="680">
          <cell r="A680" t="str">
            <v>MA</v>
          </cell>
          <cell r="B680" t="str">
            <v>CRC</v>
          </cell>
          <cell r="C680" t="str">
            <v>YTD201703</v>
          </cell>
          <cell r="M680">
            <v>35226.455555599998</v>
          </cell>
          <cell r="N680">
            <v>6.4149896999999996</v>
          </cell>
          <cell r="Q680">
            <v>16.6616906</v>
          </cell>
          <cell r="R680">
            <v>1155.0430061</v>
          </cell>
          <cell r="T680" t="str">
            <v>MACRCYTD201703</v>
          </cell>
        </row>
        <row r="681">
          <cell r="A681" t="str">
            <v>MA</v>
          </cell>
          <cell r="B681" t="str">
            <v>Connector</v>
          </cell>
          <cell r="C681" t="str">
            <v>YTD201703</v>
          </cell>
          <cell r="M681">
            <v>4443.6555556000003</v>
          </cell>
          <cell r="N681">
            <v>11.512497099999999</v>
          </cell>
          <cell r="Q681">
            <v>5.1320676000000001</v>
          </cell>
          <cell r="R681">
            <v>6729.7421052999998</v>
          </cell>
          <cell r="T681" t="str">
            <v>MAConnectorYTD201703</v>
          </cell>
        </row>
        <row r="682">
          <cell r="A682" t="str">
            <v>MA</v>
          </cell>
          <cell r="B682" t="str">
            <v>Association</v>
          </cell>
          <cell r="C682" t="str">
            <v>YTD201703</v>
          </cell>
          <cell r="M682">
            <v>18862.211111100001</v>
          </cell>
          <cell r="N682">
            <v>3.8526699</v>
          </cell>
          <cell r="Q682">
            <v>92.695959900000005</v>
          </cell>
          <cell r="R682">
            <v>124.68730650000001</v>
          </cell>
          <cell r="T682" t="str">
            <v>MAAssociationYTD201703</v>
          </cell>
        </row>
        <row r="683">
          <cell r="A683" t="str">
            <v>MA</v>
          </cell>
          <cell r="B683" t="str">
            <v>Association</v>
          </cell>
          <cell r="C683" t="str">
            <v>YTD201703</v>
          </cell>
          <cell r="M683">
            <v>18862.211111100001</v>
          </cell>
          <cell r="N683">
            <v>7.7323836999999997</v>
          </cell>
          <cell r="Q683">
            <v>340.22411099999999</v>
          </cell>
          <cell r="R683">
            <v>68.181972400000006</v>
          </cell>
          <cell r="T683" t="str">
            <v>MAAssociationYTD201703</v>
          </cell>
        </row>
        <row r="684">
          <cell r="A684" t="str">
            <v>MA</v>
          </cell>
          <cell r="B684" t="str">
            <v>Association</v>
          </cell>
          <cell r="C684" t="str">
            <v>YTD201703</v>
          </cell>
          <cell r="M684">
            <v>18862.211111100001</v>
          </cell>
          <cell r="N684">
            <v>10.735504499999999</v>
          </cell>
          <cell r="Q684">
            <v>172.17384870000001</v>
          </cell>
          <cell r="R684">
            <v>187.0581037</v>
          </cell>
          <cell r="T684" t="str">
            <v>MAAssociationYTD201703</v>
          </cell>
        </row>
        <row r="685">
          <cell r="A685" t="str">
            <v>MA</v>
          </cell>
          <cell r="B685" t="str">
            <v>Association</v>
          </cell>
          <cell r="C685" t="str">
            <v>YTD201703</v>
          </cell>
          <cell r="M685">
            <v>18862.211111100001</v>
          </cell>
          <cell r="N685">
            <v>18.846785100000002</v>
          </cell>
          <cell r="Q685">
            <v>273.8513183</v>
          </cell>
          <cell r="R685">
            <v>206.4636964</v>
          </cell>
          <cell r="T685" t="str">
            <v>MAAssociationYTD201703</v>
          </cell>
        </row>
        <row r="686">
          <cell r="A686" t="str">
            <v>MA</v>
          </cell>
          <cell r="B686" t="str">
            <v>Buy Direct/Non Group</v>
          </cell>
          <cell r="C686" t="str">
            <v>YTD201703</v>
          </cell>
          <cell r="M686">
            <v>5851.5</v>
          </cell>
          <cell r="N686">
            <v>47.239433599999998</v>
          </cell>
          <cell r="Q686">
            <v>85.216456199999996</v>
          </cell>
          <cell r="R686">
            <v>1663.0391239</v>
          </cell>
          <cell r="T686" t="str">
            <v>MABuy Direct/Non GroupYTD201703</v>
          </cell>
        </row>
        <row r="687">
          <cell r="A687" t="str">
            <v>MA</v>
          </cell>
          <cell r="B687" t="str">
            <v>Buy Direct/Non Group</v>
          </cell>
          <cell r="C687" t="str">
            <v>YTD201703</v>
          </cell>
          <cell r="M687">
            <v>5851.5</v>
          </cell>
          <cell r="N687">
            <v>19.996314000000002</v>
          </cell>
          <cell r="Q687">
            <v>85.034369799999993</v>
          </cell>
          <cell r="R687">
            <v>705.46700209999995</v>
          </cell>
          <cell r="T687" t="str">
            <v>MABuy Direct/Non GroupYTD201703</v>
          </cell>
        </row>
        <row r="688">
          <cell r="A688" t="str">
            <v>MA</v>
          </cell>
          <cell r="B688" t="str">
            <v>Association</v>
          </cell>
          <cell r="C688" t="str">
            <v>YTD201703</v>
          </cell>
          <cell r="M688">
            <v>18862.211111100001</v>
          </cell>
          <cell r="N688">
            <v>25.717334900000001</v>
          </cell>
          <cell r="Q688">
            <v>632.7162988</v>
          </cell>
          <cell r="R688">
            <v>121.9377547</v>
          </cell>
          <cell r="T688" t="str">
            <v>MAAssociationYTD201703</v>
          </cell>
        </row>
        <row r="689">
          <cell r="A689" t="str">
            <v>MA</v>
          </cell>
          <cell r="B689" t="str">
            <v>Buy Direct/Non Group</v>
          </cell>
          <cell r="C689" t="str">
            <v>YTD201703</v>
          </cell>
          <cell r="M689">
            <v>5851.5</v>
          </cell>
          <cell r="N689">
            <v>6.2913556000000002</v>
          </cell>
          <cell r="Q689">
            <v>55.7184521</v>
          </cell>
          <cell r="R689">
            <v>338.73996729999999</v>
          </cell>
          <cell r="T689" t="str">
            <v>MABuy Direct/Non GroupYTD201703</v>
          </cell>
        </row>
        <row r="690">
          <cell r="A690" t="str">
            <v>MA</v>
          </cell>
          <cell r="B690" t="str">
            <v>Buy Direct/Non Group</v>
          </cell>
          <cell r="C690" t="str">
            <v>YTD201703</v>
          </cell>
          <cell r="M690">
            <v>5851.5</v>
          </cell>
          <cell r="N690">
            <v>16.616592900000001</v>
          </cell>
          <cell r="Q690">
            <v>30.973400699999999</v>
          </cell>
          <cell r="R690">
            <v>1609.4383444</v>
          </cell>
          <cell r="T690" t="str">
            <v>MABuy Direct/Non GroupYTD201703</v>
          </cell>
        </row>
        <row r="691">
          <cell r="A691" t="str">
            <v>MA</v>
          </cell>
          <cell r="B691" t="str">
            <v>Buy Direct/Non Group</v>
          </cell>
          <cell r="C691" t="str">
            <v>YTD201703</v>
          </cell>
          <cell r="M691">
            <v>5851.5</v>
          </cell>
          <cell r="N691">
            <v>12.760103000000001</v>
          </cell>
          <cell r="Q691">
            <v>167.1743151</v>
          </cell>
          <cell r="R691">
            <v>228.98439260000001</v>
          </cell>
          <cell r="T691" t="str">
            <v>MABuy Direct/Non GroupYTD201703</v>
          </cell>
        </row>
        <row r="692">
          <cell r="A692" t="str">
            <v>MA</v>
          </cell>
          <cell r="B692" t="str">
            <v>Association</v>
          </cell>
          <cell r="C692" t="str">
            <v>YTD201703</v>
          </cell>
          <cell r="M692">
            <v>18862.211111100001</v>
          </cell>
          <cell r="N692">
            <v>6.9994848999999997</v>
          </cell>
          <cell r="Q692">
            <v>29.3734912</v>
          </cell>
          <cell r="R692">
            <v>714.87773079999999</v>
          </cell>
          <cell r="T692" t="str">
            <v>MAAssociationYTD201703</v>
          </cell>
        </row>
        <row r="693">
          <cell r="A693" t="str">
            <v>MA</v>
          </cell>
          <cell r="B693" t="str">
            <v>Buy Direct/Non Group</v>
          </cell>
          <cell r="C693" t="str">
            <v>YTD201703</v>
          </cell>
          <cell r="M693">
            <v>5851.5</v>
          </cell>
          <cell r="N693">
            <v>5.1937449999999998</v>
          </cell>
          <cell r="Q693">
            <v>4.1024371999999998</v>
          </cell>
          <cell r="R693">
            <v>3798.0435000000002</v>
          </cell>
          <cell r="T693" t="str">
            <v>MABuy Direct/Non GroupYTD201703</v>
          </cell>
        </row>
        <row r="694">
          <cell r="A694" t="str">
            <v>MA</v>
          </cell>
          <cell r="B694" t="str">
            <v>Buy Direct/Non Group</v>
          </cell>
          <cell r="C694" t="str">
            <v>YTD201703</v>
          </cell>
          <cell r="M694">
            <v>5851.5</v>
          </cell>
          <cell r="N694">
            <v>83.874809499999998</v>
          </cell>
          <cell r="Q694">
            <v>6.5638994999999998</v>
          </cell>
          <cell r="R694">
            <v>38334.595000000001</v>
          </cell>
          <cell r="T694" t="str">
            <v>MABuy Direct/Non GroupYTD201703</v>
          </cell>
        </row>
        <row r="695">
          <cell r="A695" t="str">
            <v>MA</v>
          </cell>
          <cell r="B695" t="str">
            <v>Association</v>
          </cell>
          <cell r="C695" t="str">
            <v>YTD201703</v>
          </cell>
          <cell r="M695">
            <v>18862.211111100001</v>
          </cell>
          <cell r="N695">
            <v>27.127901600000001</v>
          </cell>
          <cell r="Q695">
            <v>496.35551450000003</v>
          </cell>
          <cell r="R695">
            <v>163.96252759999999</v>
          </cell>
          <cell r="T695" t="str">
            <v>MAAssociationYTD201703</v>
          </cell>
        </row>
        <row r="696">
          <cell r="A696" t="str">
            <v>MA</v>
          </cell>
          <cell r="B696" t="str">
            <v>Buy Direct/Non Group</v>
          </cell>
          <cell r="C696" t="str">
            <v>YTD201703</v>
          </cell>
          <cell r="M696">
            <v>5851.5</v>
          </cell>
          <cell r="N696">
            <v>10.823691800000001</v>
          </cell>
          <cell r="Q696">
            <v>3.4870716000000002</v>
          </cell>
          <cell r="R696">
            <v>9311.8464705999995</v>
          </cell>
          <cell r="T696" t="str">
            <v>MABuy Direct/Non GroupYTD201703</v>
          </cell>
        </row>
        <row r="697">
          <cell r="A697" t="str">
            <v>MA</v>
          </cell>
          <cell r="B697" t="str">
            <v>Association</v>
          </cell>
          <cell r="C697" t="str">
            <v>YTD201703</v>
          </cell>
          <cell r="M697">
            <v>18862.211111100001</v>
          </cell>
          <cell r="N697">
            <v>1.9143201000000001</v>
          </cell>
          <cell r="Q697">
            <v>203.86332669999999</v>
          </cell>
          <cell r="R697">
            <v>28.1706401</v>
          </cell>
          <cell r="T697" t="str">
            <v>MAAssociationYTD201703</v>
          </cell>
        </row>
        <row r="698">
          <cell r="A698" t="str">
            <v>MA</v>
          </cell>
          <cell r="B698" t="str">
            <v>Association</v>
          </cell>
          <cell r="C698" t="str">
            <v>YTD201703</v>
          </cell>
          <cell r="M698">
            <v>18862.211111100001</v>
          </cell>
          <cell r="N698">
            <v>3.1806078000000002</v>
          </cell>
          <cell r="Q698">
            <v>142.0660201</v>
          </cell>
          <cell r="R698">
            <v>67.164711699999998</v>
          </cell>
          <cell r="T698" t="str">
            <v>MAAssociationYTD201703</v>
          </cell>
        </row>
        <row r="699">
          <cell r="A699" t="str">
            <v>MA</v>
          </cell>
          <cell r="B699" t="str">
            <v>Association</v>
          </cell>
          <cell r="C699" t="str">
            <v>YTD201703</v>
          </cell>
          <cell r="M699">
            <v>18862.211111100001</v>
          </cell>
          <cell r="N699">
            <v>2.2900071</v>
          </cell>
          <cell r="Q699">
            <v>45.641886399999997</v>
          </cell>
          <cell r="R699">
            <v>150.52009899999999</v>
          </cell>
          <cell r="T699" t="str">
            <v>MAAssociationYTD201703</v>
          </cell>
        </row>
        <row r="700">
          <cell r="A700" t="str">
            <v>MA</v>
          </cell>
          <cell r="B700" t="str">
            <v>Association</v>
          </cell>
          <cell r="C700" t="str">
            <v>YTD201703</v>
          </cell>
          <cell r="M700">
            <v>18862.211111100001</v>
          </cell>
          <cell r="N700">
            <v>3.9591698000000002</v>
          </cell>
          <cell r="Q700">
            <v>72.078028500000002</v>
          </cell>
          <cell r="R700">
            <v>164.78682599999999</v>
          </cell>
          <cell r="T700" t="str">
            <v>MAAssociationYTD201703</v>
          </cell>
        </row>
        <row r="701">
          <cell r="A701" t="str">
            <v>MA</v>
          </cell>
          <cell r="B701" t="str">
            <v>Association</v>
          </cell>
          <cell r="C701" t="str">
            <v>YTD201703</v>
          </cell>
          <cell r="M701">
            <v>18862.211111100001</v>
          </cell>
          <cell r="N701">
            <v>12.6588794</v>
          </cell>
          <cell r="Q701">
            <v>150.53914259999999</v>
          </cell>
          <cell r="R701">
            <v>252.27085550000001</v>
          </cell>
          <cell r="T701" t="str">
            <v>MAAssociationYTD201703</v>
          </cell>
        </row>
        <row r="702">
          <cell r="A702" t="str">
            <v>MA</v>
          </cell>
          <cell r="B702" t="str">
            <v>Association</v>
          </cell>
          <cell r="C702" t="str">
            <v>YTD201703</v>
          </cell>
          <cell r="M702">
            <v>18862.211111100001</v>
          </cell>
          <cell r="N702">
            <v>17.768937300000001</v>
          </cell>
          <cell r="Q702">
            <v>1042.0810892</v>
          </cell>
          <cell r="R702">
            <v>51.154187999999998</v>
          </cell>
          <cell r="T702" t="str">
            <v>MAAssociationYTD201703</v>
          </cell>
        </row>
        <row r="703">
          <cell r="A703" t="str">
            <v>MA</v>
          </cell>
          <cell r="B703" t="str">
            <v>Association</v>
          </cell>
          <cell r="C703" t="str">
            <v>YTD201703</v>
          </cell>
          <cell r="M703">
            <v>18862.211111100001</v>
          </cell>
          <cell r="N703">
            <v>32.141523999999997</v>
          </cell>
          <cell r="Q703">
            <v>379.82183670000001</v>
          </cell>
          <cell r="R703">
            <v>253.86790010000001</v>
          </cell>
          <cell r="T703" t="str">
            <v>MAAssociationYTD201703</v>
          </cell>
        </row>
        <row r="704">
          <cell r="A704" t="str">
            <v>MA</v>
          </cell>
          <cell r="B704" t="str">
            <v>Association</v>
          </cell>
          <cell r="C704" t="str">
            <v>YTD201703</v>
          </cell>
          <cell r="M704">
            <v>18862.211111100001</v>
          </cell>
          <cell r="N704">
            <v>20.346674100000001</v>
          </cell>
          <cell r="Q704">
            <v>44.512136699999999</v>
          </cell>
          <cell r="R704">
            <v>1371.3118909</v>
          </cell>
          <cell r="T704" t="str">
            <v>MAAssociationYTD201703</v>
          </cell>
        </row>
        <row r="705">
          <cell r="A705" t="str">
            <v>MA</v>
          </cell>
          <cell r="B705" t="str">
            <v>Association</v>
          </cell>
          <cell r="C705" t="str">
            <v>YTD201703</v>
          </cell>
          <cell r="M705">
            <v>18862.211111100001</v>
          </cell>
          <cell r="N705">
            <v>12.931362200000001</v>
          </cell>
          <cell r="Q705">
            <v>70.044479100000004</v>
          </cell>
          <cell r="R705">
            <v>553.84931449999999</v>
          </cell>
          <cell r="T705" t="str">
            <v>MAAssociationYTD201703</v>
          </cell>
        </row>
        <row r="706">
          <cell r="A706" t="str">
            <v>MA</v>
          </cell>
          <cell r="B706" t="str">
            <v>Association</v>
          </cell>
          <cell r="C706" t="str">
            <v>YTD201703</v>
          </cell>
          <cell r="M706">
            <v>18862.211111100001</v>
          </cell>
          <cell r="N706">
            <v>18.707664000000001</v>
          </cell>
          <cell r="Q706">
            <v>77.444339400000004</v>
          </cell>
          <cell r="R706">
            <v>724.68811089999997</v>
          </cell>
          <cell r="T706" t="str">
            <v>MAAssociationYTD201703</v>
          </cell>
        </row>
        <row r="707">
          <cell r="A707" t="str">
            <v>MA</v>
          </cell>
          <cell r="B707" t="str">
            <v>Association</v>
          </cell>
          <cell r="C707" t="str">
            <v>YTD201703</v>
          </cell>
          <cell r="M707">
            <v>18862.211111100001</v>
          </cell>
          <cell r="N707">
            <v>46.345395600000003</v>
          </cell>
          <cell r="Q707">
            <v>50.838734799999997</v>
          </cell>
          <cell r="R707">
            <v>2734.8474999999999</v>
          </cell>
          <cell r="T707" t="str">
            <v>MAAssociationYTD201703</v>
          </cell>
        </row>
        <row r="708">
          <cell r="A708" t="str">
            <v>MA</v>
          </cell>
          <cell r="B708" t="str">
            <v>Association</v>
          </cell>
          <cell r="C708" t="str">
            <v>YTD201703</v>
          </cell>
          <cell r="M708">
            <v>18862.211111100001</v>
          </cell>
          <cell r="N708">
            <v>5.9212961000000002</v>
          </cell>
          <cell r="Q708">
            <v>48.974647900000001</v>
          </cell>
          <cell r="R708">
            <v>362.7159977</v>
          </cell>
          <cell r="T708" t="str">
            <v>MAAssociationYTD201703</v>
          </cell>
        </row>
        <row r="709">
          <cell r="A709" t="str">
            <v>MA</v>
          </cell>
          <cell r="B709" t="str">
            <v>Association</v>
          </cell>
          <cell r="C709" t="str">
            <v>YTD201703</v>
          </cell>
          <cell r="M709">
            <v>18862.211111100001</v>
          </cell>
          <cell r="N709">
            <v>13.106011799999999</v>
          </cell>
          <cell r="Q709">
            <v>105.8575434</v>
          </cell>
          <cell r="R709">
            <v>371.42402879999997</v>
          </cell>
          <cell r="T709" t="str">
            <v>MAAssociationYTD201703</v>
          </cell>
        </row>
        <row r="710">
          <cell r="A710" t="str">
            <v>MA</v>
          </cell>
          <cell r="B710" t="str">
            <v>Association</v>
          </cell>
          <cell r="C710" t="str">
            <v>YTD201703</v>
          </cell>
          <cell r="M710">
            <v>18862.211111100001</v>
          </cell>
          <cell r="N710">
            <v>7.9136823999999999</v>
          </cell>
          <cell r="Q710">
            <v>19.917319500000001</v>
          </cell>
          <cell r="R710">
            <v>1191.9800319000001</v>
          </cell>
          <cell r="T710" t="str">
            <v>MAAssociationYTD201703</v>
          </cell>
        </row>
        <row r="711">
          <cell r="A711" t="str">
            <v>MA</v>
          </cell>
          <cell r="B711" t="str">
            <v>Association</v>
          </cell>
          <cell r="C711" t="str">
            <v>YTD201703</v>
          </cell>
          <cell r="M711">
            <v>18862.211111100001</v>
          </cell>
          <cell r="N711">
            <v>8.2702238000000001</v>
          </cell>
          <cell r="Q711">
            <v>118.2312447</v>
          </cell>
          <cell r="R711">
            <v>209.8486868</v>
          </cell>
          <cell r="T711" t="str">
            <v>MAAssociationYTD201703</v>
          </cell>
        </row>
        <row r="712">
          <cell r="A712" t="str">
            <v>MA</v>
          </cell>
          <cell r="B712" t="str">
            <v>Association</v>
          </cell>
          <cell r="C712" t="str">
            <v>YTD201703</v>
          </cell>
          <cell r="M712">
            <v>18862.211111100001</v>
          </cell>
          <cell r="N712">
            <v>3.7571278000000001</v>
          </cell>
          <cell r="Q712">
            <v>3.9452837000000001</v>
          </cell>
          <cell r="R712">
            <v>2856.9259677</v>
          </cell>
          <cell r="T712" t="str">
            <v>MAAssociationYTD201703</v>
          </cell>
        </row>
        <row r="713">
          <cell r="A713" t="str">
            <v>MA</v>
          </cell>
          <cell r="B713" t="str">
            <v>Association</v>
          </cell>
          <cell r="C713" t="str">
            <v>YTD201703</v>
          </cell>
          <cell r="M713">
            <v>18862.211111100001</v>
          </cell>
          <cell r="N713">
            <v>0.81881610000000005</v>
          </cell>
          <cell r="Q713">
            <v>0.50906890000000005</v>
          </cell>
          <cell r="R713">
            <v>4825.375</v>
          </cell>
          <cell r="T713" t="str">
            <v>MAAssociationYTD201703</v>
          </cell>
        </row>
        <row r="714">
          <cell r="A714" t="str">
            <v>MA</v>
          </cell>
          <cell r="B714" t="str">
            <v>Association</v>
          </cell>
          <cell r="C714" t="str">
            <v>YTD201703</v>
          </cell>
          <cell r="M714">
            <v>18862.211111100001</v>
          </cell>
          <cell r="N714">
            <v>46.288903400000002</v>
          </cell>
          <cell r="Q714">
            <v>3.8816500999999999</v>
          </cell>
          <cell r="R714">
            <v>35775.174426199999</v>
          </cell>
          <cell r="T714" t="str">
            <v>MAAssociationYTD201703</v>
          </cell>
        </row>
        <row r="715">
          <cell r="A715" t="str">
            <v>MA</v>
          </cell>
          <cell r="B715" t="str">
            <v>Benevera</v>
          </cell>
          <cell r="C715" t="str">
            <v>YTD201703</v>
          </cell>
          <cell r="M715">
            <v>2841.3444444000002</v>
          </cell>
          <cell r="N715">
            <v>88.387530900000002</v>
          </cell>
          <cell r="Q715">
            <v>3206.5806093000001</v>
          </cell>
          <cell r="R715">
            <v>82.693256500000004</v>
          </cell>
          <cell r="T715" t="str">
            <v>MABeneveraYTD201703</v>
          </cell>
        </row>
        <row r="716">
          <cell r="A716" t="str">
            <v>MA</v>
          </cell>
          <cell r="B716" t="str">
            <v>Benevera</v>
          </cell>
          <cell r="C716" t="str">
            <v>YTD201703</v>
          </cell>
          <cell r="M716">
            <v>2841.3444444000002</v>
          </cell>
          <cell r="N716">
            <v>20.3195631</v>
          </cell>
          <cell r="Q716">
            <v>414.74013860000002</v>
          </cell>
          <cell r="R716">
            <v>146.98044300000001</v>
          </cell>
          <cell r="T716" t="str">
            <v>MABeneveraYTD201703</v>
          </cell>
        </row>
        <row r="717">
          <cell r="A717" t="str">
            <v>MA</v>
          </cell>
          <cell r="B717" t="str">
            <v>Association</v>
          </cell>
          <cell r="C717" t="str">
            <v>YTD201703</v>
          </cell>
          <cell r="M717">
            <v>18862.211111100001</v>
          </cell>
          <cell r="N717">
            <v>27.026842899999998</v>
          </cell>
          <cell r="Q717">
            <v>4.5816198000000004</v>
          </cell>
          <cell r="R717">
            <v>17696.913333299999</v>
          </cell>
          <cell r="T717" t="str">
            <v>MAAssociationYTD201703</v>
          </cell>
        </row>
        <row r="718">
          <cell r="A718" t="str">
            <v>MA</v>
          </cell>
          <cell r="B718" t="str">
            <v>Benevera</v>
          </cell>
          <cell r="C718" t="str">
            <v>YTD201703</v>
          </cell>
          <cell r="M718">
            <v>2841.3444444000002</v>
          </cell>
          <cell r="N718">
            <v>5.9629832</v>
          </cell>
          <cell r="Q718">
            <v>23.249447199999999</v>
          </cell>
          <cell r="R718">
            <v>769.43548390000001</v>
          </cell>
          <cell r="T718" t="str">
            <v>MABeneveraYTD201703</v>
          </cell>
        </row>
        <row r="719">
          <cell r="A719" t="str">
            <v>MA</v>
          </cell>
          <cell r="B719" t="str">
            <v>Benevera</v>
          </cell>
          <cell r="C719" t="str">
            <v>YTD201703</v>
          </cell>
          <cell r="M719">
            <v>2841.3444444000002</v>
          </cell>
          <cell r="N719">
            <v>7.5635827000000004</v>
          </cell>
          <cell r="Q719">
            <v>6.3748484000000003</v>
          </cell>
          <cell r="R719">
            <v>3559.4176471000001</v>
          </cell>
          <cell r="T719" t="str">
            <v>MABeneveraYTD201703</v>
          </cell>
        </row>
        <row r="720">
          <cell r="A720" t="str">
            <v>MA</v>
          </cell>
          <cell r="B720" t="str">
            <v>Association</v>
          </cell>
          <cell r="C720" t="str">
            <v>YTD201703</v>
          </cell>
          <cell r="M720">
            <v>18862.211111100001</v>
          </cell>
          <cell r="N720">
            <v>6.5940032000000004</v>
          </cell>
          <cell r="Q720">
            <v>3.3725812999999998</v>
          </cell>
          <cell r="R720">
            <v>5865.5398113000001</v>
          </cell>
          <cell r="T720" t="str">
            <v>MAAssociationYTD201703</v>
          </cell>
        </row>
        <row r="721">
          <cell r="A721" t="str">
            <v>MA</v>
          </cell>
          <cell r="B721" t="str">
            <v>Benevera</v>
          </cell>
          <cell r="C721" t="str">
            <v>YTD201703</v>
          </cell>
          <cell r="M721">
            <v>2841.3444444000002</v>
          </cell>
          <cell r="N721">
            <v>17.294101300000001</v>
          </cell>
          <cell r="Q721">
            <v>252.36899930000001</v>
          </cell>
          <cell r="R721">
            <v>205.58112929999999</v>
          </cell>
          <cell r="T721" t="str">
            <v>MABeneveraYTD201703</v>
          </cell>
        </row>
        <row r="722">
          <cell r="A722" t="str">
            <v>MA</v>
          </cell>
          <cell r="B722" t="str">
            <v>Benevera</v>
          </cell>
          <cell r="C722" t="str">
            <v>YTD201703</v>
          </cell>
          <cell r="M722">
            <v>2841.3444444000002</v>
          </cell>
          <cell r="N722">
            <v>5.4750436000000002</v>
          </cell>
          <cell r="Q722">
            <v>135.7467723</v>
          </cell>
          <cell r="R722">
            <v>120.9983149</v>
          </cell>
          <cell r="T722" t="str">
            <v>MABeneveraYTD201703</v>
          </cell>
        </row>
        <row r="723">
          <cell r="A723" t="str">
            <v>MA</v>
          </cell>
          <cell r="B723" t="str">
            <v>Benevera</v>
          </cell>
          <cell r="C723" t="str">
            <v>YTD201703</v>
          </cell>
          <cell r="M723">
            <v>2841.3444444000002</v>
          </cell>
          <cell r="N723">
            <v>5.5417820000000004</v>
          </cell>
          <cell r="Q723">
            <v>249.36907070000001</v>
          </cell>
          <cell r="R723">
            <v>66.669639099999998</v>
          </cell>
          <cell r="T723" t="str">
            <v>MABeneveraYTD201703</v>
          </cell>
        </row>
        <row r="724">
          <cell r="A724" t="str">
            <v>MA</v>
          </cell>
          <cell r="B724" t="str">
            <v>Benevera</v>
          </cell>
          <cell r="C724" t="str">
            <v>YTD201703</v>
          </cell>
          <cell r="M724">
            <v>2841.3444444000002</v>
          </cell>
          <cell r="N724">
            <v>6.7805762999999999</v>
          </cell>
          <cell r="Q724">
            <v>122.62208440000001</v>
          </cell>
          <cell r="R724">
            <v>165.8896024</v>
          </cell>
          <cell r="T724" t="str">
            <v>MABeneveraYTD201703</v>
          </cell>
        </row>
        <row r="725">
          <cell r="A725" t="str">
            <v>MA</v>
          </cell>
          <cell r="B725" t="str">
            <v>Benevera</v>
          </cell>
          <cell r="C725" t="str">
            <v>YTD201703</v>
          </cell>
          <cell r="M725">
            <v>2841.3444444000002</v>
          </cell>
          <cell r="N725">
            <v>16.698243000000002</v>
          </cell>
          <cell r="Q725">
            <v>265.11869619999999</v>
          </cell>
          <cell r="R725">
            <v>188.95207919999999</v>
          </cell>
          <cell r="T725" t="str">
            <v>MABeneveraYTD201703</v>
          </cell>
        </row>
        <row r="726">
          <cell r="A726" t="str">
            <v>MA</v>
          </cell>
          <cell r="B726" t="str">
            <v>Benevera</v>
          </cell>
          <cell r="C726" t="str">
            <v>YTD201703</v>
          </cell>
          <cell r="M726">
            <v>2841.3444444000002</v>
          </cell>
          <cell r="N726">
            <v>6.6049255000000002</v>
          </cell>
          <cell r="Q726">
            <v>125.9970041</v>
          </cell>
          <cell r="R726">
            <v>157.263869</v>
          </cell>
          <cell r="T726" t="str">
            <v>MABeneveraYTD201703</v>
          </cell>
        </row>
        <row r="727">
          <cell r="A727" t="str">
            <v>MA</v>
          </cell>
          <cell r="B727" t="str">
            <v>Benevera</v>
          </cell>
          <cell r="C727" t="str">
            <v>YTD201703</v>
          </cell>
          <cell r="M727">
            <v>2841.3444444000002</v>
          </cell>
          <cell r="N727">
            <v>19.088354899999999</v>
          </cell>
          <cell r="Q727">
            <v>495.36322159999997</v>
          </cell>
          <cell r="R727">
            <v>115.6021726</v>
          </cell>
          <cell r="T727" t="str">
            <v>MABeneveraYTD201703</v>
          </cell>
        </row>
        <row r="728">
          <cell r="A728" t="str">
            <v>MA</v>
          </cell>
          <cell r="B728" t="str">
            <v>Benevera</v>
          </cell>
          <cell r="C728" t="str">
            <v>YTD201703</v>
          </cell>
          <cell r="M728">
            <v>2841.3444444000002</v>
          </cell>
          <cell r="N728">
            <v>3.1449501999999998</v>
          </cell>
          <cell r="Q728">
            <v>268.49361590000001</v>
          </cell>
          <cell r="R728">
            <v>35.139944100000001</v>
          </cell>
          <cell r="T728" t="str">
            <v>MABeneveraYTD201703</v>
          </cell>
        </row>
        <row r="729">
          <cell r="A729" t="str">
            <v>MA</v>
          </cell>
          <cell r="B729" t="str">
            <v>Benevera</v>
          </cell>
          <cell r="C729" t="str">
            <v>YTD201703</v>
          </cell>
          <cell r="M729">
            <v>2841.3444444000002</v>
          </cell>
          <cell r="N729">
            <v>0.98829900000000004</v>
          </cell>
          <cell r="Q729">
            <v>33.374206399999998</v>
          </cell>
          <cell r="R729">
            <v>88.837977499999994</v>
          </cell>
          <cell r="T729" t="str">
            <v>MABeneveraYTD201703</v>
          </cell>
        </row>
        <row r="730">
          <cell r="A730" t="str">
            <v>MA</v>
          </cell>
          <cell r="B730" t="str">
            <v>Benevera</v>
          </cell>
          <cell r="C730" t="str">
            <v>YTD201703</v>
          </cell>
          <cell r="M730">
            <v>2841.3444444000002</v>
          </cell>
          <cell r="N730">
            <v>2.6046556000000001</v>
          </cell>
          <cell r="Q730">
            <v>10.8747414</v>
          </cell>
          <cell r="R730">
            <v>718.54275859999996</v>
          </cell>
          <cell r="T730" t="str">
            <v>MABeneveraYTD201703</v>
          </cell>
        </row>
        <row r="731">
          <cell r="A731" t="str">
            <v>MA</v>
          </cell>
          <cell r="B731" t="str">
            <v>Benevera</v>
          </cell>
          <cell r="C731" t="str">
            <v>YTD201703</v>
          </cell>
          <cell r="M731">
            <v>2841.3444444000002</v>
          </cell>
          <cell r="N731">
            <v>28.335481300000001</v>
          </cell>
          <cell r="Q731">
            <v>527.98744580000005</v>
          </cell>
          <cell r="R731">
            <v>161.00088070000001</v>
          </cell>
          <cell r="T731" t="str">
            <v>MABeneveraYTD201703</v>
          </cell>
        </row>
        <row r="732">
          <cell r="A732" t="str">
            <v>MA</v>
          </cell>
          <cell r="B732" t="str">
            <v>Benevera</v>
          </cell>
          <cell r="C732" t="str">
            <v>YTD201703</v>
          </cell>
          <cell r="M732">
            <v>2841.3444444000002</v>
          </cell>
          <cell r="N732">
            <v>1.9244916999999999</v>
          </cell>
          <cell r="Q732">
            <v>201.745203</v>
          </cell>
          <cell r="R732">
            <v>28.617657999999999</v>
          </cell>
          <cell r="T732" t="str">
            <v>MABeneveraYTD201703</v>
          </cell>
        </row>
        <row r="733">
          <cell r="A733" t="str">
            <v>MA</v>
          </cell>
          <cell r="B733" t="str">
            <v>Benevera</v>
          </cell>
          <cell r="C733" t="str">
            <v>YTD201703</v>
          </cell>
          <cell r="M733">
            <v>2841.3444444000002</v>
          </cell>
          <cell r="N733">
            <v>1.5737726000000001</v>
          </cell>
          <cell r="Q733">
            <v>82.123047299999996</v>
          </cell>
          <cell r="R733">
            <v>57.4907763</v>
          </cell>
          <cell r="T733" t="str">
            <v>MABeneveraYTD201703</v>
          </cell>
        </row>
        <row r="734">
          <cell r="A734" t="str">
            <v>MA</v>
          </cell>
          <cell r="B734" t="str">
            <v>Benevera</v>
          </cell>
          <cell r="C734" t="str">
            <v>YTD201703</v>
          </cell>
          <cell r="M734">
            <v>2841.3444444000002</v>
          </cell>
          <cell r="N734">
            <v>1.7534333</v>
          </cell>
          <cell r="Q734">
            <v>52.4987517</v>
          </cell>
          <cell r="R734">
            <v>100.19857140000001</v>
          </cell>
          <cell r="T734" t="str">
            <v>MABeneveraYTD201703</v>
          </cell>
        </row>
        <row r="735">
          <cell r="A735" t="str">
            <v>MA</v>
          </cell>
          <cell r="B735" t="str">
            <v>Benevera</v>
          </cell>
          <cell r="C735" t="str">
            <v>YTD201703</v>
          </cell>
          <cell r="M735">
            <v>2841.3444444000002</v>
          </cell>
          <cell r="N735">
            <v>6.8747778000000004</v>
          </cell>
          <cell r="Q735">
            <v>99.747628300000002</v>
          </cell>
          <cell r="R735">
            <v>206.76515040000001</v>
          </cell>
          <cell r="T735" t="str">
            <v>MABeneveraYTD201703</v>
          </cell>
        </row>
        <row r="736">
          <cell r="A736" t="str">
            <v>MA</v>
          </cell>
          <cell r="B736" t="str">
            <v>Benevera</v>
          </cell>
          <cell r="C736" t="str">
            <v>YTD201703</v>
          </cell>
          <cell r="M736">
            <v>2841.3444444000002</v>
          </cell>
          <cell r="N736">
            <v>14.329636799999999</v>
          </cell>
          <cell r="Q736">
            <v>120.747129</v>
          </cell>
          <cell r="R736">
            <v>356.02428570000001</v>
          </cell>
          <cell r="T736" t="str">
            <v>MABeneveraYTD201703</v>
          </cell>
        </row>
        <row r="737">
          <cell r="A737" t="str">
            <v>MA</v>
          </cell>
          <cell r="B737" t="str">
            <v>Benevera</v>
          </cell>
          <cell r="C737" t="str">
            <v>YTD201703</v>
          </cell>
          <cell r="M737">
            <v>2841.3444444000002</v>
          </cell>
          <cell r="N737">
            <v>21.555532500000002</v>
          </cell>
          <cell r="Q737">
            <v>1088.2241249000001</v>
          </cell>
          <cell r="R737">
            <v>59.423969700000001</v>
          </cell>
          <cell r="T737" t="str">
            <v>MABeneveraYTD201703</v>
          </cell>
        </row>
        <row r="738">
          <cell r="A738" t="str">
            <v>MA</v>
          </cell>
          <cell r="B738" t="str">
            <v>Benevera</v>
          </cell>
          <cell r="C738" t="str">
            <v>YTD201703</v>
          </cell>
          <cell r="M738">
            <v>2841.3444444000002</v>
          </cell>
          <cell r="N738">
            <v>23.646751500000001</v>
          </cell>
          <cell r="Q738">
            <v>325.8672517</v>
          </cell>
          <cell r="R738">
            <v>217.6967894</v>
          </cell>
          <cell r="T738" t="str">
            <v>MABeneveraYTD201703</v>
          </cell>
        </row>
        <row r="739">
          <cell r="A739" t="str">
            <v>MA</v>
          </cell>
          <cell r="B739" t="str">
            <v>Benevera</v>
          </cell>
          <cell r="C739" t="str">
            <v>YTD201703</v>
          </cell>
          <cell r="M739">
            <v>2841.3444444000002</v>
          </cell>
          <cell r="N739">
            <v>10.5879432</v>
          </cell>
          <cell r="Q739">
            <v>61.4985377</v>
          </cell>
          <cell r="R739">
            <v>516.49731710000003</v>
          </cell>
          <cell r="T739" t="str">
            <v>MABeneveraYTD201703</v>
          </cell>
        </row>
        <row r="740">
          <cell r="A740" t="str">
            <v>MA</v>
          </cell>
          <cell r="B740" t="str">
            <v>Benevera</v>
          </cell>
          <cell r="C740" t="str">
            <v>YTD201703</v>
          </cell>
          <cell r="M740">
            <v>2841.3444444000002</v>
          </cell>
          <cell r="N740">
            <v>17.751660399999999</v>
          </cell>
          <cell r="Q740">
            <v>59.623582300000002</v>
          </cell>
          <cell r="R740">
            <v>893.18654089999995</v>
          </cell>
          <cell r="T740" t="str">
            <v>MABeneveraYTD201703</v>
          </cell>
        </row>
        <row r="741">
          <cell r="A741" t="str">
            <v>MA</v>
          </cell>
          <cell r="B741" t="str">
            <v>Benevera</v>
          </cell>
          <cell r="C741" t="str">
            <v>YTD201703</v>
          </cell>
          <cell r="M741">
            <v>2841.3444444000002</v>
          </cell>
          <cell r="N741">
            <v>18.845640700000001</v>
          </cell>
          <cell r="Q741">
            <v>85.497967099999997</v>
          </cell>
          <cell r="R741">
            <v>661.26627189999999</v>
          </cell>
          <cell r="T741" t="str">
            <v>MABeneveraYTD201703</v>
          </cell>
        </row>
        <row r="742">
          <cell r="A742" t="str">
            <v>MA</v>
          </cell>
          <cell r="B742" t="str">
            <v>Benevera</v>
          </cell>
          <cell r="C742" t="str">
            <v>YTD201703</v>
          </cell>
          <cell r="M742">
            <v>2841.3444444000002</v>
          </cell>
          <cell r="N742">
            <v>63.106430699999997</v>
          </cell>
          <cell r="Q742">
            <v>52.873742800000002</v>
          </cell>
          <cell r="R742">
            <v>3580.591844</v>
          </cell>
          <cell r="T742" t="str">
            <v>MABeneveraYTD201703</v>
          </cell>
        </row>
        <row r="743">
          <cell r="A743" t="str">
            <v>MA</v>
          </cell>
          <cell r="B743" t="str">
            <v>Benevera</v>
          </cell>
          <cell r="C743" t="str">
            <v>YTD201703</v>
          </cell>
          <cell r="M743">
            <v>2841.3444444000002</v>
          </cell>
          <cell r="N743">
            <v>6.2756407999999997</v>
          </cell>
          <cell r="Q743">
            <v>71.248305900000005</v>
          </cell>
          <cell r="R743">
            <v>264.24378949999999</v>
          </cell>
          <cell r="T743" t="str">
            <v>MABeneveraYTD201703</v>
          </cell>
        </row>
        <row r="744">
          <cell r="A744" t="str">
            <v>MA</v>
          </cell>
          <cell r="B744" t="str">
            <v>Benevera</v>
          </cell>
          <cell r="C744" t="str">
            <v>YTD201703</v>
          </cell>
          <cell r="M744">
            <v>2841.3444444000002</v>
          </cell>
          <cell r="N744">
            <v>18.615763600000001</v>
          </cell>
          <cell r="Q744">
            <v>117.3722092</v>
          </cell>
          <cell r="R744">
            <v>475.81357830000002</v>
          </cell>
          <cell r="T744" t="str">
            <v>MABeneveraYTD201703</v>
          </cell>
        </row>
        <row r="745">
          <cell r="A745" t="str">
            <v>MA</v>
          </cell>
          <cell r="B745" t="str">
            <v>Benevera</v>
          </cell>
          <cell r="C745" t="str">
            <v>YTD201703</v>
          </cell>
          <cell r="M745">
            <v>2841.3444444000002</v>
          </cell>
          <cell r="N745">
            <v>9.9436873000000006</v>
          </cell>
          <cell r="Q745">
            <v>31.259857100000001</v>
          </cell>
          <cell r="R745">
            <v>954.29297299999996</v>
          </cell>
          <cell r="T745" t="str">
            <v>MABeneveraYTD201703</v>
          </cell>
        </row>
        <row r="746">
          <cell r="A746" t="str">
            <v>MA</v>
          </cell>
          <cell r="B746" t="str">
            <v>Buy Direct/Non Group</v>
          </cell>
          <cell r="C746" t="str">
            <v>YTD201703</v>
          </cell>
          <cell r="M746">
            <v>5851.5</v>
          </cell>
          <cell r="N746">
            <v>55.055716799999999</v>
          </cell>
          <cell r="Q746">
            <v>10.0509711</v>
          </cell>
          <cell r="R746">
            <v>16432.954489799999</v>
          </cell>
          <cell r="T746" t="str">
            <v>MABuy Direct/Non GroupYTD201703</v>
          </cell>
        </row>
        <row r="747">
          <cell r="A747" t="str">
            <v>MA</v>
          </cell>
          <cell r="B747" t="str">
            <v>Association</v>
          </cell>
          <cell r="C747" t="str">
            <v>YTD201703</v>
          </cell>
          <cell r="M747">
            <v>18862.211111100001</v>
          </cell>
          <cell r="N747">
            <v>2.8279383</v>
          </cell>
          <cell r="Q747">
            <v>12.879146199999999</v>
          </cell>
          <cell r="R747">
            <v>658.72495609999999</v>
          </cell>
          <cell r="T747" t="str">
            <v>MAAssociationYTD201703</v>
          </cell>
        </row>
        <row r="748">
          <cell r="A748" t="str">
            <v>MA</v>
          </cell>
          <cell r="B748" t="str">
            <v>Buy Direct/Non Group</v>
          </cell>
          <cell r="C748" t="str">
            <v>YTD201703</v>
          </cell>
          <cell r="M748">
            <v>5851.5</v>
          </cell>
          <cell r="N748">
            <v>1.8139609999999999</v>
          </cell>
          <cell r="Q748">
            <v>1.435853</v>
          </cell>
          <cell r="R748">
            <v>3790</v>
          </cell>
          <cell r="T748" t="str">
            <v>MABuy Direct/Non GroupYTD201703</v>
          </cell>
        </row>
        <row r="749">
          <cell r="A749" t="str">
            <v>MA</v>
          </cell>
          <cell r="B749" t="str">
            <v>Benevera</v>
          </cell>
          <cell r="C749" t="str">
            <v>YTD201703</v>
          </cell>
          <cell r="M749">
            <v>2841.3444444000002</v>
          </cell>
          <cell r="N749">
            <v>12.0200388</v>
          </cell>
          <cell r="Q749">
            <v>157.14414650000001</v>
          </cell>
          <cell r="R749">
            <v>229.471586</v>
          </cell>
          <cell r="T749" t="str">
            <v>MABeneveraYTD201703</v>
          </cell>
        </row>
        <row r="750">
          <cell r="A750" t="str">
            <v>MA</v>
          </cell>
          <cell r="B750" t="str">
            <v>Benevera</v>
          </cell>
          <cell r="C750" t="str">
            <v>YTD201703</v>
          </cell>
          <cell r="M750">
            <v>2841.3444444000002</v>
          </cell>
          <cell r="N750">
            <v>3.6905443999999998</v>
          </cell>
          <cell r="Q750">
            <v>3.8018744999999998</v>
          </cell>
          <cell r="R750">
            <v>2912.1511111</v>
          </cell>
          <cell r="T750" t="str">
            <v>MABeneveraYTD201703</v>
          </cell>
        </row>
        <row r="751">
          <cell r="A751" t="str">
            <v>MA</v>
          </cell>
          <cell r="B751" t="str">
            <v>Benevera</v>
          </cell>
          <cell r="C751" t="str">
            <v>YTD201703</v>
          </cell>
          <cell r="M751">
            <v>2841.3444444000002</v>
          </cell>
          <cell r="N751">
            <v>67.793608300000002</v>
          </cell>
          <cell r="Q751">
            <v>5.4915965</v>
          </cell>
          <cell r="R751">
            <v>37034.917692299998</v>
          </cell>
          <cell r="T751" t="str">
            <v>MABeneveraYTD201703</v>
          </cell>
        </row>
        <row r="752">
          <cell r="A752" t="str">
            <v>MA</v>
          </cell>
          <cell r="B752" t="str">
            <v>Benevera</v>
          </cell>
          <cell r="C752" t="str">
            <v>YTD201703</v>
          </cell>
          <cell r="M752">
            <v>2841.3444444000002</v>
          </cell>
          <cell r="N752">
            <v>32.805321900000003</v>
          </cell>
          <cell r="Q752">
            <v>7.1813184999999997</v>
          </cell>
          <cell r="R752">
            <v>13704.4423529</v>
          </cell>
          <cell r="T752" t="str">
            <v>MABeneveraYTD201703</v>
          </cell>
        </row>
        <row r="753">
          <cell r="A753" t="str">
            <v>MA</v>
          </cell>
          <cell r="B753" t="str">
            <v>Benevera</v>
          </cell>
          <cell r="C753" t="str">
            <v>YTD201703</v>
          </cell>
          <cell r="M753">
            <v>2841.3444444000002</v>
          </cell>
          <cell r="N753">
            <v>10.9751683</v>
          </cell>
          <cell r="Q753">
            <v>4.6467355000000001</v>
          </cell>
          <cell r="R753">
            <v>7085.7281818000001</v>
          </cell>
          <cell r="T753" t="str">
            <v>MABeneveraYTD201703</v>
          </cell>
        </row>
        <row r="754">
          <cell r="A754" t="str">
            <v>MA</v>
          </cell>
          <cell r="B754" t="str">
            <v>Association</v>
          </cell>
          <cell r="C754" t="str">
            <v>YTD201703</v>
          </cell>
          <cell r="M754">
            <v>18862.211111100001</v>
          </cell>
          <cell r="N754">
            <v>6.8202866999999996</v>
          </cell>
          <cell r="Q754">
            <v>594.75671009999996</v>
          </cell>
          <cell r="R754">
            <v>34.402066699999999</v>
          </cell>
          <cell r="T754" t="str">
            <v>MAAssociationYTD201703</v>
          </cell>
        </row>
        <row r="755">
          <cell r="A755" t="str">
            <v>MA</v>
          </cell>
          <cell r="B755" t="str">
            <v>Buy Direct/Non Group</v>
          </cell>
          <cell r="C755" t="str">
            <v>YTD201703</v>
          </cell>
          <cell r="M755">
            <v>5851.5</v>
          </cell>
          <cell r="N755">
            <v>15.210578999999999</v>
          </cell>
          <cell r="Q755">
            <v>122.36209100000001</v>
          </cell>
          <cell r="R755">
            <v>372.9238095</v>
          </cell>
          <cell r="T755" t="str">
            <v>MABuy Direct/Non GroupYTD201703</v>
          </cell>
        </row>
        <row r="756">
          <cell r="A756" t="str">
            <v>MA</v>
          </cell>
          <cell r="B756" t="str">
            <v>Buy Direct/Non Group</v>
          </cell>
          <cell r="C756" t="str">
            <v>YTD201703</v>
          </cell>
          <cell r="M756">
            <v>5851.5</v>
          </cell>
          <cell r="N756">
            <v>48.252306400000002</v>
          </cell>
          <cell r="Q756">
            <v>56.264711499999997</v>
          </cell>
          <cell r="R756">
            <v>2572.7834628000001</v>
          </cell>
          <cell r="T756" t="str">
            <v>MABuy Direct/Non GroupYTD201703</v>
          </cell>
        </row>
        <row r="757">
          <cell r="A757" t="str">
            <v>MA</v>
          </cell>
          <cell r="B757" t="str">
            <v>Association</v>
          </cell>
          <cell r="C757" t="str">
            <v>YTD201703</v>
          </cell>
          <cell r="M757">
            <v>18862.211111100001</v>
          </cell>
          <cell r="N757">
            <v>3.9575182999999998</v>
          </cell>
          <cell r="Q757">
            <v>96.989008600000005</v>
          </cell>
          <cell r="R757">
            <v>122.4113454</v>
          </cell>
          <cell r="T757" t="str">
            <v>MAAssociationYTD201703</v>
          </cell>
        </row>
        <row r="758">
          <cell r="A758" t="str">
            <v>MA</v>
          </cell>
          <cell r="B758" t="str">
            <v>Buy Direct/Non Group</v>
          </cell>
          <cell r="C758" t="str">
            <v>YTD201703</v>
          </cell>
          <cell r="M758">
            <v>5851.5</v>
          </cell>
          <cell r="N758">
            <v>15.7798778</v>
          </cell>
          <cell r="Q758">
            <v>79.753862900000001</v>
          </cell>
          <cell r="R758">
            <v>593.57166670000004</v>
          </cell>
          <cell r="T758" t="str">
            <v>MABuy Direct/Non GroupYTD201703</v>
          </cell>
        </row>
        <row r="759">
          <cell r="A759" t="str">
            <v>MA</v>
          </cell>
          <cell r="B759" t="str">
            <v>Association</v>
          </cell>
          <cell r="C759" t="str">
            <v>YTD201703</v>
          </cell>
          <cell r="M759">
            <v>18862.211111100001</v>
          </cell>
          <cell r="N759">
            <v>101.8994229</v>
          </cell>
          <cell r="Q759">
            <v>3245.6428166999999</v>
          </cell>
          <cell r="R759">
            <v>94.187280000000001</v>
          </cell>
          <cell r="T759" t="str">
            <v>MAAssociationYTD201703</v>
          </cell>
        </row>
        <row r="760">
          <cell r="A760" t="str">
            <v>MA</v>
          </cell>
          <cell r="B760" t="str">
            <v>Association</v>
          </cell>
          <cell r="C760" t="str">
            <v>YTD201703</v>
          </cell>
          <cell r="M760">
            <v>18862.211111100001</v>
          </cell>
          <cell r="N760">
            <v>15.252227299999999</v>
          </cell>
          <cell r="Q760">
            <v>458.1699759</v>
          </cell>
          <cell r="R760">
            <v>99.868355300000005</v>
          </cell>
          <cell r="T760" t="str">
            <v>MAAssociationYTD201703</v>
          </cell>
        </row>
        <row r="761">
          <cell r="A761" t="str">
            <v>MA</v>
          </cell>
          <cell r="B761" t="str">
            <v>Association</v>
          </cell>
          <cell r="C761" t="str">
            <v>YTD201703</v>
          </cell>
          <cell r="M761">
            <v>18862.211111100001</v>
          </cell>
          <cell r="N761">
            <v>3.5882912999999999</v>
          </cell>
          <cell r="Q761">
            <v>2.7113991999999998</v>
          </cell>
          <cell r="R761">
            <v>3970.2283333</v>
          </cell>
          <cell r="T761" t="str">
            <v>MAAssociationYTD201703</v>
          </cell>
        </row>
        <row r="762">
          <cell r="A762" t="str">
            <v>MA</v>
          </cell>
          <cell r="B762" t="str">
            <v>Association</v>
          </cell>
          <cell r="C762" t="str">
            <v>YTD201703</v>
          </cell>
          <cell r="M762">
            <v>18862.211111100001</v>
          </cell>
          <cell r="N762">
            <v>14.8407047</v>
          </cell>
          <cell r="Q762">
            <v>5.8182108000000001</v>
          </cell>
          <cell r="R762">
            <v>7652.2002912999997</v>
          </cell>
          <cell r="T762" t="str">
            <v>MAAssociationYTD201703</v>
          </cell>
        </row>
        <row r="763">
          <cell r="A763" t="str">
            <v>MA</v>
          </cell>
          <cell r="B763" t="str">
            <v>Association</v>
          </cell>
          <cell r="C763" t="str">
            <v>YTD201703</v>
          </cell>
          <cell r="M763">
            <v>18862.211111100001</v>
          </cell>
          <cell r="N763">
            <v>8.7015889000000008</v>
          </cell>
          <cell r="Q763">
            <v>231.76814340000001</v>
          </cell>
          <cell r="R763">
            <v>112.63310989999999</v>
          </cell>
          <cell r="T763" t="str">
            <v>MAAssociationYTD201703</v>
          </cell>
        </row>
        <row r="764">
          <cell r="A764" t="str">
            <v>MA</v>
          </cell>
          <cell r="B764" t="str">
            <v>Small Group</v>
          </cell>
          <cell r="C764" t="str">
            <v>YTD201703</v>
          </cell>
          <cell r="M764">
            <v>57284.688888899997</v>
          </cell>
          <cell r="N764">
            <v>16.964580699999999</v>
          </cell>
          <cell r="Q764">
            <v>72.408686799999998</v>
          </cell>
          <cell r="R764">
            <v>702.8679065</v>
          </cell>
          <cell r="T764" t="str">
            <v>MASmall GroupYTD201703</v>
          </cell>
        </row>
        <row r="765">
          <cell r="A765" t="str">
            <v>MA</v>
          </cell>
          <cell r="B765" t="str">
            <v>Small Group</v>
          </cell>
          <cell r="C765" t="str">
            <v>YTD201703</v>
          </cell>
          <cell r="M765">
            <v>57284.688888899997</v>
          </cell>
          <cell r="N765">
            <v>16.513340199999998</v>
          </cell>
          <cell r="Q765">
            <v>248.90137329999999</v>
          </cell>
          <cell r="R765">
            <v>199.03474220000001</v>
          </cell>
          <cell r="T765" t="str">
            <v>MASmall GroupYTD201703</v>
          </cell>
        </row>
        <row r="766">
          <cell r="A766" t="str">
            <v>MA</v>
          </cell>
          <cell r="B766" t="str">
            <v>Small Group</v>
          </cell>
          <cell r="C766" t="str">
            <v>YTD201703</v>
          </cell>
          <cell r="M766">
            <v>57284.688888899997</v>
          </cell>
          <cell r="N766">
            <v>12.6907975</v>
          </cell>
          <cell r="Q766">
            <v>389.60821010000001</v>
          </cell>
          <cell r="R766">
            <v>97.719687800000003</v>
          </cell>
          <cell r="T766" t="str">
            <v>MASmall GroupYTD201703</v>
          </cell>
        </row>
        <row r="767">
          <cell r="A767" t="str">
            <v>MA</v>
          </cell>
          <cell r="B767" t="str">
            <v>Small Group</v>
          </cell>
          <cell r="C767" t="str">
            <v>YTD201703</v>
          </cell>
          <cell r="M767">
            <v>57284.688888899997</v>
          </cell>
          <cell r="N767">
            <v>12.4976892</v>
          </cell>
          <cell r="Q767">
            <v>102.2426281</v>
          </cell>
          <cell r="R767">
            <v>366.70680549999997</v>
          </cell>
          <cell r="T767" t="str">
            <v>MASmall GroupYTD201703</v>
          </cell>
        </row>
        <row r="768">
          <cell r="A768" t="str">
            <v>MA</v>
          </cell>
          <cell r="B768" t="str">
            <v>Small Group</v>
          </cell>
          <cell r="C768" t="str">
            <v>YTD201703</v>
          </cell>
          <cell r="M768">
            <v>57284.688888899997</v>
          </cell>
          <cell r="N768">
            <v>2.7202210999999998</v>
          </cell>
          <cell r="Q768">
            <v>124.7296824</v>
          </cell>
          <cell r="R768">
            <v>65.426795400000003</v>
          </cell>
          <cell r="T768" t="str">
            <v>MASmall GroupYTD201703</v>
          </cell>
        </row>
        <row r="769">
          <cell r="A769" t="str">
            <v>MA</v>
          </cell>
          <cell r="B769" t="str">
            <v>Small Group</v>
          </cell>
          <cell r="C769" t="str">
            <v>YTD201703</v>
          </cell>
          <cell r="M769">
            <v>57284.688888899997</v>
          </cell>
          <cell r="N769">
            <v>1.7785066</v>
          </cell>
          <cell r="Q769">
            <v>39.245396599999999</v>
          </cell>
          <cell r="R769">
            <v>135.95275359999999</v>
          </cell>
          <cell r="T769" t="str">
            <v>MASmall GroupYTD201703</v>
          </cell>
        </row>
        <row r="770">
          <cell r="A770" t="str">
            <v>MA</v>
          </cell>
          <cell r="B770" t="str">
            <v>Small Group</v>
          </cell>
          <cell r="C770" t="str">
            <v>YTD201703</v>
          </cell>
          <cell r="M770">
            <v>57284.688888899997</v>
          </cell>
          <cell r="N770">
            <v>4.6227473999999997</v>
          </cell>
          <cell r="Q770">
            <v>31.470716199999998</v>
          </cell>
          <cell r="R770">
            <v>440.6713239</v>
          </cell>
          <cell r="T770" t="str">
            <v>MASmall GroupYTD201703</v>
          </cell>
        </row>
        <row r="771">
          <cell r="A771" t="str">
            <v>MA</v>
          </cell>
          <cell r="B771" t="str">
            <v>Small Group</v>
          </cell>
          <cell r="C771" t="str">
            <v>YTD201703</v>
          </cell>
          <cell r="M771">
            <v>57284.688888899997</v>
          </cell>
          <cell r="N771">
            <v>24.540547199999999</v>
          </cell>
          <cell r="Q771">
            <v>638.17478849999998</v>
          </cell>
          <cell r="R771">
            <v>115.36281719999999</v>
          </cell>
          <cell r="T771" t="str">
            <v>MASmall GroupYTD201703</v>
          </cell>
        </row>
        <row r="772">
          <cell r="A772" t="str">
            <v>MA</v>
          </cell>
          <cell r="B772" t="str">
            <v>Small Group</v>
          </cell>
          <cell r="C772" t="str">
            <v>YTD201703</v>
          </cell>
          <cell r="M772">
            <v>57284.688888899997</v>
          </cell>
          <cell r="N772">
            <v>0.48121530000000001</v>
          </cell>
          <cell r="Q772">
            <v>0.33524369999999998</v>
          </cell>
          <cell r="R772">
            <v>4306.25875</v>
          </cell>
          <cell r="T772" t="str">
            <v>MASmall GroupYTD201703</v>
          </cell>
        </row>
        <row r="773">
          <cell r="A773" t="str">
            <v>MA</v>
          </cell>
          <cell r="B773" t="str">
            <v>Small Group</v>
          </cell>
          <cell r="C773" t="str">
            <v>YTD201703</v>
          </cell>
          <cell r="M773">
            <v>57284.688888899997</v>
          </cell>
          <cell r="N773">
            <v>6.5466882999999996</v>
          </cell>
          <cell r="Q773">
            <v>285.52421029999999</v>
          </cell>
          <cell r="R773">
            <v>68.785987899999995</v>
          </cell>
          <cell r="T773" t="str">
            <v>MASmall GroupYTD201703</v>
          </cell>
        </row>
        <row r="774">
          <cell r="A774" t="str">
            <v>MA</v>
          </cell>
          <cell r="B774" t="str">
            <v>Small Group</v>
          </cell>
          <cell r="C774" t="str">
            <v>YTD201703</v>
          </cell>
          <cell r="M774">
            <v>57284.688888899997</v>
          </cell>
          <cell r="N774">
            <v>17.6190608</v>
          </cell>
          <cell r="Q774">
            <v>39.170997800000002</v>
          </cell>
          <cell r="R774">
            <v>1349.3958642</v>
          </cell>
          <cell r="T774" t="str">
            <v>MASmall GroupYTD201703</v>
          </cell>
        </row>
        <row r="775">
          <cell r="A775" t="str">
            <v>MA</v>
          </cell>
          <cell r="B775" t="str">
            <v>Small Group</v>
          </cell>
          <cell r="C775" t="str">
            <v>YTD201703</v>
          </cell>
          <cell r="M775">
            <v>57284.688888899997</v>
          </cell>
          <cell r="N775">
            <v>5.4124087999999997</v>
          </cell>
          <cell r="Q775">
            <v>112.6212685</v>
          </cell>
          <cell r="R775">
            <v>144.175488</v>
          </cell>
          <cell r="T775" t="str">
            <v>MASmall GroupYTD201703</v>
          </cell>
        </row>
        <row r="776">
          <cell r="A776" t="str">
            <v>MA</v>
          </cell>
          <cell r="B776" t="str">
            <v>Small Group</v>
          </cell>
          <cell r="C776" t="str">
            <v>YTD201703</v>
          </cell>
          <cell r="M776">
            <v>57284.688888899997</v>
          </cell>
          <cell r="N776">
            <v>41.401116600000002</v>
          </cell>
          <cell r="Q776">
            <v>3.8972076000000002</v>
          </cell>
          <cell r="R776">
            <v>31869.831720400001</v>
          </cell>
          <cell r="T776" t="str">
            <v>MASmall GroupYTD201703</v>
          </cell>
        </row>
        <row r="777">
          <cell r="A777" t="str">
            <v>MA</v>
          </cell>
          <cell r="B777" t="str">
            <v>Small Group</v>
          </cell>
          <cell r="C777" t="str">
            <v>YTD201703</v>
          </cell>
          <cell r="M777">
            <v>57284.688888899997</v>
          </cell>
          <cell r="N777">
            <v>94.1896469</v>
          </cell>
          <cell r="Q777">
            <v>3177.4633594000002</v>
          </cell>
          <cell r="R777">
            <v>88.929094899999996</v>
          </cell>
          <cell r="T777" t="str">
            <v>MASmall GroupYTD201703</v>
          </cell>
        </row>
        <row r="778">
          <cell r="A778" t="str">
            <v>MA</v>
          </cell>
          <cell r="B778" t="str">
            <v>Small Group</v>
          </cell>
          <cell r="C778" t="str">
            <v>YTD201703</v>
          </cell>
          <cell r="M778">
            <v>57284.688888899997</v>
          </cell>
          <cell r="N778">
            <v>4.8611323000000004</v>
          </cell>
          <cell r="Q778">
            <v>5.0405224999999998</v>
          </cell>
          <cell r="R778">
            <v>2893.2311807999999</v>
          </cell>
          <cell r="T778" t="str">
            <v>MASmall GroupYTD201703</v>
          </cell>
        </row>
        <row r="779">
          <cell r="A779" t="str">
            <v>MA</v>
          </cell>
          <cell r="B779" t="str">
            <v>Small Group</v>
          </cell>
          <cell r="C779" t="str">
            <v>YTD201703</v>
          </cell>
          <cell r="M779">
            <v>57284.688888899997</v>
          </cell>
          <cell r="N779">
            <v>25.256945900000002</v>
          </cell>
          <cell r="Q779">
            <v>4.8610331000000002</v>
          </cell>
          <cell r="R779">
            <v>15587.3938793</v>
          </cell>
          <cell r="T779" t="str">
            <v>MASmall GroupYTD201703</v>
          </cell>
        </row>
        <row r="780">
          <cell r="A780" t="str">
            <v>MA</v>
          </cell>
          <cell r="B780" t="str">
            <v>Small Group</v>
          </cell>
          <cell r="C780" t="str">
            <v>YTD201703</v>
          </cell>
          <cell r="M780">
            <v>57284.688888899997</v>
          </cell>
          <cell r="N780">
            <v>5.9156696999999996</v>
          </cell>
          <cell r="Q780">
            <v>48.675451700000004</v>
          </cell>
          <cell r="R780">
            <v>364.5987543</v>
          </cell>
          <cell r="T780" t="str">
            <v>MASmall GroupYTD201703</v>
          </cell>
        </row>
        <row r="781">
          <cell r="A781" t="str">
            <v>MA</v>
          </cell>
          <cell r="B781" t="str">
            <v>Small Group</v>
          </cell>
          <cell r="C781" t="str">
            <v>YTD201703</v>
          </cell>
          <cell r="M781">
            <v>57284.688888899997</v>
          </cell>
          <cell r="N781">
            <v>11.539497900000001</v>
          </cell>
          <cell r="Q781">
            <v>60.6722672</v>
          </cell>
          <cell r="R781">
            <v>570.58183940000004</v>
          </cell>
          <cell r="T781" t="str">
            <v>MASmall GroupYTD201703</v>
          </cell>
        </row>
        <row r="782">
          <cell r="A782" t="str">
            <v>MA</v>
          </cell>
          <cell r="B782" t="str">
            <v>Small Group</v>
          </cell>
          <cell r="C782" t="str">
            <v>YTD201703</v>
          </cell>
          <cell r="M782">
            <v>57284.688888899997</v>
          </cell>
          <cell r="N782">
            <v>3.6644635999999999</v>
          </cell>
          <cell r="Q782">
            <v>83.029123499999997</v>
          </cell>
          <cell r="R782">
            <v>132.40403230000001</v>
          </cell>
          <cell r="T782" t="str">
            <v>MASmall GroupYTD201703</v>
          </cell>
        </row>
        <row r="783">
          <cell r="A783" t="str">
            <v>MA</v>
          </cell>
          <cell r="B783" t="str">
            <v>Small Group</v>
          </cell>
          <cell r="C783" t="str">
            <v>YTD201703</v>
          </cell>
          <cell r="M783">
            <v>57284.688888899997</v>
          </cell>
          <cell r="N783">
            <v>6.5271185999999997</v>
          </cell>
          <cell r="Q783">
            <v>95.7330185</v>
          </cell>
          <cell r="R783">
            <v>204.54129789999999</v>
          </cell>
          <cell r="T783" t="str">
            <v>MASmall GroupYTD201703</v>
          </cell>
        </row>
        <row r="784">
          <cell r="A784" t="str">
            <v>MA</v>
          </cell>
          <cell r="B784" t="str">
            <v>Small Group</v>
          </cell>
          <cell r="C784" t="str">
            <v>YTD201703</v>
          </cell>
          <cell r="M784">
            <v>57284.688888899997</v>
          </cell>
          <cell r="N784">
            <v>3.7801589999999998</v>
          </cell>
          <cell r="Q784">
            <v>4.8173259000000002</v>
          </cell>
          <cell r="R784">
            <v>2354.1020849000001</v>
          </cell>
          <cell r="T784" t="str">
            <v>MASmall GroupYTD201703</v>
          </cell>
        </row>
        <row r="785">
          <cell r="A785" t="str">
            <v>MA</v>
          </cell>
          <cell r="B785" t="str">
            <v>Small Group</v>
          </cell>
          <cell r="C785" t="str">
            <v>YTD201703</v>
          </cell>
          <cell r="M785">
            <v>57284.688888899997</v>
          </cell>
          <cell r="N785">
            <v>25.867000000000001</v>
          </cell>
          <cell r="Q785">
            <v>492.50182810000001</v>
          </cell>
          <cell r="R785">
            <v>157.5648971</v>
          </cell>
          <cell r="T785" t="str">
            <v>MASmall GroupYTD201703</v>
          </cell>
        </row>
        <row r="786">
          <cell r="A786" t="str">
            <v>MA</v>
          </cell>
          <cell r="B786" t="str">
            <v>Small Group</v>
          </cell>
          <cell r="C786" t="str">
            <v>YTD201703</v>
          </cell>
          <cell r="M786">
            <v>57284.688888899997</v>
          </cell>
          <cell r="N786">
            <v>40.776696600000001</v>
          </cell>
          <cell r="Q786">
            <v>44.825310799999997</v>
          </cell>
          <cell r="R786">
            <v>2729.0405270000001</v>
          </cell>
          <cell r="T786" t="str">
            <v>MASmall GroupYTD201703</v>
          </cell>
        </row>
        <row r="787">
          <cell r="A787" t="str">
            <v>MA</v>
          </cell>
          <cell r="B787" t="str">
            <v>Small Group</v>
          </cell>
          <cell r="C787" t="str">
            <v>YTD201703</v>
          </cell>
          <cell r="M787">
            <v>57284.688888899997</v>
          </cell>
          <cell r="N787">
            <v>8.2700773000000005</v>
          </cell>
          <cell r="Q787">
            <v>18.8365033</v>
          </cell>
          <cell r="R787">
            <v>1317.1357508000001</v>
          </cell>
          <cell r="T787" t="str">
            <v>MASmall GroupYTD201703</v>
          </cell>
        </row>
        <row r="788">
          <cell r="A788" t="str">
            <v>MA</v>
          </cell>
          <cell r="B788" t="str">
            <v>Small Group</v>
          </cell>
          <cell r="C788" t="str">
            <v>YTD201703</v>
          </cell>
          <cell r="M788">
            <v>57284.688888899997</v>
          </cell>
          <cell r="N788">
            <v>4.3578413999999999</v>
          </cell>
          <cell r="Q788">
            <v>4.7353167000000003</v>
          </cell>
          <cell r="R788">
            <v>2760.8552654999999</v>
          </cell>
          <cell r="T788" t="str">
            <v>MASmall GroupYTD201703</v>
          </cell>
        </row>
        <row r="789">
          <cell r="A789" t="str">
            <v>MA</v>
          </cell>
          <cell r="B789" t="str">
            <v>Small Group</v>
          </cell>
          <cell r="C789" t="str">
            <v>YTD201703</v>
          </cell>
          <cell r="M789">
            <v>57284.688888899997</v>
          </cell>
          <cell r="N789">
            <v>7.1667873000000002</v>
          </cell>
          <cell r="Q789">
            <v>629.28412519999995</v>
          </cell>
          <cell r="R789">
            <v>34.166381899999998</v>
          </cell>
          <cell r="T789" t="str">
            <v>MASmall GroupYTD201703</v>
          </cell>
        </row>
        <row r="790">
          <cell r="A790" t="str">
            <v>MA</v>
          </cell>
          <cell r="B790" t="str">
            <v>Small Group</v>
          </cell>
          <cell r="C790" t="str">
            <v>YTD201703</v>
          </cell>
          <cell r="M790">
            <v>57284.688888899997</v>
          </cell>
          <cell r="N790">
            <v>2.8137422000000001</v>
          </cell>
          <cell r="Q790">
            <v>13.503392399999999</v>
          </cell>
          <cell r="R790">
            <v>625.11895319999996</v>
          </cell>
          <cell r="T790" t="str">
            <v>MASmall GroupYTD201703</v>
          </cell>
        </row>
        <row r="791">
          <cell r="A791" t="str">
            <v>MA</v>
          </cell>
          <cell r="B791" t="str">
            <v>Small Group</v>
          </cell>
          <cell r="C791" t="str">
            <v>YTD201703</v>
          </cell>
          <cell r="M791">
            <v>57284.688888899997</v>
          </cell>
          <cell r="N791">
            <v>1.6457249</v>
          </cell>
          <cell r="Q791">
            <v>165.90944930000001</v>
          </cell>
          <cell r="R791">
            <v>29.758248900000002</v>
          </cell>
          <cell r="T791" t="str">
            <v>MASmall GroupYTD201703</v>
          </cell>
        </row>
        <row r="792">
          <cell r="A792" t="str">
            <v>MA</v>
          </cell>
          <cell r="B792" t="str">
            <v>Small Group</v>
          </cell>
          <cell r="C792" t="str">
            <v>YTD201703</v>
          </cell>
          <cell r="M792">
            <v>57284.688888899997</v>
          </cell>
          <cell r="N792">
            <v>3.0721129999999999</v>
          </cell>
          <cell r="Q792">
            <v>57.435917000000003</v>
          </cell>
          <cell r="R792">
            <v>160.4629922</v>
          </cell>
          <cell r="T792" t="str">
            <v>MASmall GroupYTD201703</v>
          </cell>
        </row>
        <row r="793">
          <cell r="A793" t="str">
            <v>MA</v>
          </cell>
          <cell r="B793" t="str">
            <v>Small Group</v>
          </cell>
          <cell r="C793" t="str">
            <v>YTD201703</v>
          </cell>
          <cell r="M793">
            <v>57284.688888899997</v>
          </cell>
          <cell r="N793">
            <v>15.923654300000001</v>
          </cell>
          <cell r="Q793">
            <v>955.48591009999996</v>
          </cell>
          <cell r="R793">
            <v>49.996512000000003</v>
          </cell>
          <cell r="T793" t="str">
            <v>MASmall GroupYTD201703</v>
          </cell>
        </row>
        <row r="794">
          <cell r="A794" t="str">
            <v>MA</v>
          </cell>
          <cell r="B794" t="str">
            <v>Small Group</v>
          </cell>
          <cell r="C794" t="str">
            <v>YTD201703</v>
          </cell>
          <cell r="M794">
            <v>57284.688888899997</v>
          </cell>
          <cell r="N794">
            <v>9.8557587000000009</v>
          </cell>
          <cell r="Q794">
            <v>159.79014330000001</v>
          </cell>
          <cell r="R794">
            <v>185.0381725</v>
          </cell>
          <cell r="T794" t="str">
            <v>MASmall GroupYTD201703</v>
          </cell>
        </row>
        <row r="795">
          <cell r="A795" t="str">
            <v>MA</v>
          </cell>
          <cell r="B795" t="str">
            <v>Small Group</v>
          </cell>
          <cell r="C795" t="str">
            <v>YTD201703</v>
          </cell>
          <cell r="M795">
            <v>57284.688888899997</v>
          </cell>
          <cell r="N795">
            <v>8.5485167000000004</v>
          </cell>
          <cell r="Q795">
            <v>221.91318820000001</v>
          </cell>
          <cell r="R795">
            <v>115.5656877</v>
          </cell>
          <cell r="T795" t="str">
            <v>MASmall GroupYTD201703</v>
          </cell>
        </row>
        <row r="796">
          <cell r="A796" t="str">
            <v>MA</v>
          </cell>
          <cell r="B796" t="str">
            <v>Small Group</v>
          </cell>
          <cell r="C796" t="str">
            <v>YTD201703</v>
          </cell>
          <cell r="M796">
            <v>57284.688888899997</v>
          </cell>
          <cell r="N796">
            <v>10.411776</v>
          </cell>
          <cell r="Q796">
            <v>130.01200119999999</v>
          </cell>
          <cell r="R796">
            <v>240.24957509999999</v>
          </cell>
          <cell r="T796" t="str">
            <v>MASmall GroupYTD201703</v>
          </cell>
        </row>
        <row r="797">
          <cell r="A797" t="str">
            <v>MA</v>
          </cell>
          <cell r="B797" t="str">
            <v>Small Group</v>
          </cell>
          <cell r="C797" t="str">
            <v>YTD201703</v>
          </cell>
          <cell r="M797">
            <v>57284.688888899997</v>
          </cell>
          <cell r="N797">
            <v>11.941210699999999</v>
          </cell>
          <cell r="Q797">
            <v>4.4838839999999998</v>
          </cell>
          <cell r="R797">
            <v>7989.4199065000003</v>
          </cell>
          <cell r="T797" t="str">
            <v>MASmall GroupYTD201703</v>
          </cell>
        </row>
        <row r="798">
          <cell r="A798" t="str">
            <v>MA</v>
          </cell>
          <cell r="B798" t="str">
            <v>Small Group</v>
          </cell>
          <cell r="C798" t="str">
            <v>YTD201703</v>
          </cell>
          <cell r="M798">
            <v>57284.688888899997</v>
          </cell>
          <cell r="N798">
            <v>31.1331551</v>
          </cell>
          <cell r="Q798">
            <v>361.578441</v>
          </cell>
          <cell r="R798">
            <v>258.31038219999999</v>
          </cell>
          <cell r="T798" t="str">
            <v>MASmall GroupYTD201703</v>
          </cell>
        </row>
        <row r="799">
          <cell r="A799" t="str">
            <v>ME</v>
          </cell>
          <cell r="B799" t="str">
            <v>Buy Direct/Non Group</v>
          </cell>
          <cell r="C799" t="str">
            <v>YTD201603</v>
          </cell>
          <cell r="M799">
            <v>1158.3296703000001</v>
          </cell>
          <cell r="N799">
            <v>2.0550942999999999</v>
          </cell>
          <cell r="Q799">
            <v>3.4532482999999998</v>
          </cell>
          <cell r="R799">
            <v>1785.3575000000001</v>
          </cell>
          <cell r="T799" t="str">
            <v>MEBuy Direct/Non GroupYTD201603</v>
          </cell>
        </row>
        <row r="800">
          <cell r="A800" t="str">
            <v>ME</v>
          </cell>
          <cell r="B800" t="str">
            <v>Benevera</v>
          </cell>
          <cell r="C800" t="str">
            <v>YTD201603</v>
          </cell>
          <cell r="M800">
            <v>471.90109890000002</v>
          </cell>
          <cell r="N800">
            <v>11.711754900000001</v>
          </cell>
          <cell r="Q800">
            <v>209.7897213</v>
          </cell>
          <cell r="R800">
            <v>167.47848479999999</v>
          </cell>
          <cell r="T800" t="str">
            <v>MEBeneveraYTD201603</v>
          </cell>
        </row>
        <row r="801">
          <cell r="A801" t="str">
            <v>ME</v>
          </cell>
          <cell r="B801" t="str">
            <v>Benevera</v>
          </cell>
          <cell r="C801" t="str">
            <v>YTD201603</v>
          </cell>
          <cell r="M801">
            <v>471.90109890000002</v>
          </cell>
          <cell r="N801">
            <v>13.9927484</v>
          </cell>
          <cell r="Q801">
            <v>27.5481452</v>
          </cell>
          <cell r="R801">
            <v>1523.8138461999999</v>
          </cell>
          <cell r="T801" t="str">
            <v>MEBeneveraYTD201603</v>
          </cell>
        </row>
        <row r="802">
          <cell r="A802" t="str">
            <v>ME</v>
          </cell>
          <cell r="B802" t="str">
            <v>Benevera</v>
          </cell>
          <cell r="C802" t="str">
            <v>YTD201603</v>
          </cell>
          <cell r="M802">
            <v>471.90109890000002</v>
          </cell>
          <cell r="N802">
            <v>4.5207918999999999</v>
          </cell>
          <cell r="Q802">
            <v>84.763523699999993</v>
          </cell>
          <cell r="R802">
            <v>160.0025</v>
          </cell>
          <cell r="T802" t="str">
            <v>MEBeneveraYTD201603</v>
          </cell>
        </row>
        <row r="803">
          <cell r="A803" t="str">
            <v>ME</v>
          </cell>
          <cell r="B803" t="str">
            <v>Buy Direct/Non Group</v>
          </cell>
          <cell r="C803" t="str">
            <v>YTD201603</v>
          </cell>
          <cell r="M803">
            <v>1158.3296703000001</v>
          </cell>
          <cell r="N803">
            <v>12.6596084</v>
          </cell>
          <cell r="Q803">
            <v>41.438980000000001</v>
          </cell>
          <cell r="R803">
            <v>916.5</v>
          </cell>
          <cell r="T803" t="str">
            <v>MEBuy Direct/Non GroupYTD201603</v>
          </cell>
        </row>
        <row r="804">
          <cell r="A804" t="str">
            <v>ME</v>
          </cell>
          <cell r="B804" t="str">
            <v>Benevera</v>
          </cell>
          <cell r="C804" t="str">
            <v>YTD201603</v>
          </cell>
          <cell r="M804">
            <v>471.90109890000002</v>
          </cell>
          <cell r="N804">
            <v>47.234784400000002</v>
          </cell>
          <cell r="Q804">
            <v>10.5954405</v>
          </cell>
          <cell r="R804">
            <v>13374.088</v>
          </cell>
          <cell r="T804" t="str">
            <v>MEBeneveraYTD201603</v>
          </cell>
        </row>
        <row r="805">
          <cell r="A805" t="str">
            <v>ME</v>
          </cell>
          <cell r="B805" t="str">
            <v>CRC</v>
          </cell>
          <cell r="C805" t="str">
            <v>YTD201603</v>
          </cell>
          <cell r="M805">
            <v>14440.8571429</v>
          </cell>
          <cell r="N805">
            <v>9.4478130999999994</v>
          </cell>
          <cell r="Q805">
            <v>267.08940899999999</v>
          </cell>
          <cell r="R805">
            <v>106.1196681</v>
          </cell>
          <cell r="T805" t="str">
            <v>MECRCYTD201603</v>
          </cell>
        </row>
        <row r="806">
          <cell r="A806" t="str">
            <v>ME</v>
          </cell>
          <cell r="B806" t="str">
            <v>CRC</v>
          </cell>
          <cell r="C806" t="str">
            <v>YTD201603</v>
          </cell>
          <cell r="M806">
            <v>14440.8571429</v>
          </cell>
          <cell r="N806">
            <v>74.745450300000002</v>
          </cell>
          <cell r="Q806">
            <v>2984.3103891999999</v>
          </cell>
          <cell r="R806">
            <v>75.138414499999996</v>
          </cell>
          <cell r="T806" t="str">
            <v>MECRCYTD201603</v>
          </cell>
        </row>
        <row r="807">
          <cell r="A807" t="str">
            <v>ME</v>
          </cell>
          <cell r="B807" t="str">
            <v>Benevera</v>
          </cell>
          <cell r="C807" t="str">
            <v>YTD201603</v>
          </cell>
          <cell r="M807">
            <v>471.90109890000002</v>
          </cell>
          <cell r="N807">
            <v>98.233358899999999</v>
          </cell>
          <cell r="Q807">
            <v>8.4763523999999997</v>
          </cell>
          <cell r="R807">
            <v>34767.322500000002</v>
          </cell>
          <cell r="T807" t="str">
            <v>MEBeneveraYTD201603</v>
          </cell>
        </row>
        <row r="808">
          <cell r="A808" t="str">
            <v>ME</v>
          </cell>
          <cell r="B808" t="str">
            <v>CRC</v>
          </cell>
          <cell r="C808" t="str">
            <v>YTD201603</v>
          </cell>
          <cell r="M808">
            <v>14440.8571429</v>
          </cell>
          <cell r="N808">
            <v>1.3199353</v>
          </cell>
          <cell r="Q808">
            <v>2.6314226999999999</v>
          </cell>
          <cell r="R808">
            <v>1504.8155263000001</v>
          </cell>
          <cell r="T808" t="str">
            <v>MECRCYTD201603</v>
          </cell>
        </row>
        <row r="809">
          <cell r="A809" t="str">
            <v>ME</v>
          </cell>
          <cell r="B809" t="str">
            <v>CRC</v>
          </cell>
          <cell r="C809" t="str">
            <v>YTD201603</v>
          </cell>
          <cell r="M809">
            <v>14440.8571429</v>
          </cell>
          <cell r="N809">
            <v>2.9339156000000002</v>
          </cell>
          <cell r="Q809">
            <v>69.871198800000002</v>
          </cell>
          <cell r="R809">
            <v>125.9710307</v>
          </cell>
          <cell r="T809" t="str">
            <v>MECRCYTD201603</v>
          </cell>
        </row>
        <row r="810">
          <cell r="A810" t="str">
            <v>ME</v>
          </cell>
          <cell r="B810" t="str">
            <v>CRC</v>
          </cell>
          <cell r="C810" t="str">
            <v>YTD201603</v>
          </cell>
          <cell r="M810">
            <v>14440.8571429</v>
          </cell>
          <cell r="N810">
            <v>5.5807963999999997</v>
          </cell>
          <cell r="Q810">
            <v>125.6850602</v>
          </cell>
          <cell r="R810">
            <v>133.20906339999999</v>
          </cell>
          <cell r="T810" t="str">
            <v>MECRCYTD201603</v>
          </cell>
        </row>
        <row r="811">
          <cell r="A811" t="str">
            <v>ME</v>
          </cell>
          <cell r="B811" t="str">
            <v>CRC</v>
          </cell>
          <cell r="C811" t="str">
            <v>YTD201603</v>
          </cell>
          <cell r="M811">
            <v>14440.8571429</v>
          </cell>
          <cell r="N811">
            <v>6.8178234</v>
          </cell>
          <cell r="Q811">
            <v>491.03733449999999</v>
          </cell>
          <cell r="R811">
            <v>41.653594699999999</v>
          </cell>
          <cell r="T811" t="str">
            <v>MECRCYTD201603</v>
          </cell>
        </row>
        <row r="812">
          <cell r="A812" t="str">
            <v>ME</v>
          </cell>
          <cell r="B812" t="str">
            <v>CRC</v>
          </cell>
          <cell r="C812" t="str">
            <v>YTD201603</v>
          </cell>
          <cell r="M812">
            <v>14440.8571429</v>
          </cell>
          <cell r="N812">
            <v>2.6049758000000001</v>
          </cell>
          <cell r="Q812">
            <v>35.731951000000002</v>
          </cell>
          <cell r="R812">
            <v>218.70978679999999</v>
          </cell>
          <cell r="T812" t="str">
            <v>MECRCYTD201603</v>
          </cell>
        </row>
        <row r="813">
          <cell r="A813" t="str">
            <v>ME</v>
          </cell>
          <cell r="B813" t="str">
            <v>CRC</v>
          </cell>
          <cell r="C813" t="str">
            <v>YTD201603</v>
          </cell>
          <cell r="M813">
            <v>14440.8571429</v>
          </cell>
          <cell r="N813">
            <v>20.139635999999999</v>
          </cell>
          <cell r="Q813">
            <v>494.77672480000001</v>
          </cell>
          <cell r="R813">
            <v>122.1134808</v>
          </cell>
          <cell r="T813" t="str">
            <v>MECRCYTD201603</v>
          </cell>
        </row>
        <row r="814">
          <cell r="A814" t="str">
            <v>ME</v>
          </cell>
          <cell r="B814" t="str">
            <v>CRC</v>
          </cell>
          <cell r="C814" t="str">
            <v>YTD201603</v>
          </cell>
          <cell r="M814">
            <v>14440.8571429</v>
          </cell>
          <cell r="N814">
            <v>4.2810687999999999</v>
          </cell>
          <cell r="Q814">
            <v>303.44459169999999</v>
          </cell>
          <cell r="R814">
            <v>42.324717</v>
          </cell>
          <cell r="T814" t="str">
            <v>MECRCYTD201603</v>
          </cell>
        </row>
        <row r="815">
          <cell r="A815" t="str">
            <v>ME</v>
          </cell>
          <cell r="B815" t="str">
            <v>CRC</v>
          </cell>
          <cell r="C815" t="str">
            <v>YTD201603</v>
          </cell>
          <cell r="M815">
            <v>14440.8571429</v>
          </cell>
          <cell r="N815">
            <v>15.4378101</v>
          </cell>
          <cell r="Q815">
            <v>143.75877969999999</v>
          </cell>
          <cell r="R815">
            <v>322.16070810000002</v>
          </cell>
          <cell r="T815" t="str">
            <v>MECRCYTD201603</v>
          </cell>
        </row>
        <row r="816">
          <cell r="A816" t="str">
            <v>ME</v>
          </cell>
          <cell r="B816" t="str">
            <v>CRC</v>
          </cell>
          <cell r="C816" t="str">
            <v>YTD201603</v>
          </cell>
          <cell r="M816">
            <v>14440.8571429</v>
          </cell>
          <cell r="N816">
            <v>28.687794400000001</v>
          </cell>
          <cell r="Q816">
            <v>279.9695309</v>
          </cell>
          <cell r="R816">
            <v>307.40267619999997</v>
          </cell>
          <cell r="T816" t="str">
            <v>MECRCYTD201603</v>
          </cell>
        </row>
        <row r="817">
          <cell r="A817" t="str">
            <v>ME</v>
          </cell>
          <cell r="B817" t="str">
            <v>CRC</v>
          </cell>
          <cell r="C817" t="str">
            <v>YTD201603</v>
          </cell>
          <cell r="M817">
            <v>14440.8571429</v>
          </cell>
          <cell r="N817">
            <v>14.1671526</v>
          </cell>
          <cell r="Q817">
            <v>45.911402199999998</v>
          </cell>
          <cell r="R817">
            <v>925.72772250000003</v>
          </cell>
          <cell r="T817" t="str">
            <v>MECRCYTD201603</v>
          </cell>
        </row>
        <row r="818">
          <cell r="A818" t="str">
            <v>ME</v>
          </cell>
          <cell r="B818" t="str">
            <v>CRC</v>
          </cell>
          <cell r="C818" t="str">
            <v>YTD201603</v>
          </cell>
          <cell r="M818">
            <v>14440.8571429</v>
          </cell>
          <cell r="N818">
            <v>13.2753193</v>
          </cell>
          <cell r="Q818">
            <v>104.0796945</v>
          </cell>
          <cell r="R818">
            <v>382.64868259999997</v>
          </cell>
          <cell r="T818" t="str">
            <v>MECRCYTD201603</v>
          </cell>
        </row>
        <row r="819">
          <cell r="A819" t="str">
            <v>ME</v>
          </cell>
          <cell r="B819" t="str">
            <v>CRC</v>
          </cell>
          <cell r="C819" t="str">
            <v>YTD201603</v>
          </cell>
          <cell r="M819">
            <v>14440.8571429</v>
          </cell>
          <cell r="N819">
            <v>2.9769429000000001</v>
          </cell>
          <cell r="Q819">
            <v>62.738658200000003</v>
          </cell>
          <cell r="R819">
            <v>142.34969090000001</v>
          </cell>
          <cell r="T819" t="str">
            <v>MECRCYTD201603</v>
          </cell>
        </row>
        <row r="820">
          <cell r="A820" t="str">
            <v>ME</v>
          </cell>
          <cell r="B820" t="str">
            <v>CRC</v>
          </cell>
          <cell r="C820" t="str">
            <v>YTD201603</v>
          </cell>
          <cell r="M820">
            <v>14440.8571429</v>
          </cell>
          <cell r="N820">
            <v>22.810266299999999</v>
          </cell>
          <cell r="Q820">
            <v>160.86302749999999</v>
          </cell>
          <cell r="R820">
            <v>425.39792940000001</v>
          </cell>
          <cell r="T820" t="str">
            <v>MECRCYTD201603</v>
          </cell>
        </row>
        <row r="821">
          <cell r="A821" t="str">
            <v>ME</v>
          </cell>
          <cell r="B821" t="str">
            <v>CRC</v>
          </cell>
          <cell r="C821" t="str">
            <v>YTD201603</v>
          </cell>
          <cell r="M821">
            <v>14440.8571429</v>
          </cell>
          <cell r="N821">
            <v>3.9527665000000001</v>
          </cell>
          <cell r="Q821">
            <v>15.165304799999999</v>
          </cell>
          <cell r="R821">
            <v>781.93611869999995</v>
          </cell>
          <cell r="T821" t="str">
            <v>MECRCYTD201603</v>
          </cell>
        </row>
        <row r="822">
          <cell r="A822" t="str">
            <v>ME</v>
          </cell>
          <cell r="B822" t="str">
            <v>CRC</v>
          </cell>
          <cell r="C822" t="str">
            <v>YTD201603</v>
          </cell>
          <cell r="M822">
            <v>14440.8571429</v>
          </cell>
          <cell r="N822">
            <v>2.2879198000000001</v>
          </cell>
          <cell r="Q822">
            <v>3.3239024000000001</v>
          </cell>
          <cell r="R822">
            <v>2064.9702083000002</v>
          </cell>
          <cell r="T822" t="str">
            <v>MECRCYTD201603</v>
          </cell>
        </row>
        <row r="823">
          <cell r="A823" t="str">
            <v>ME</v>
          </cell>
          <cell r="B823" t="str">
            <v>CRC</v>
          </cell>
          <cell r="C823" t="str">
            <v>YTD201603</v>
          </cell>
          <cell r="M823">
            <v>14440.8571429</v>
          </cell>
          <cell r="N823">
            <v>0.95906130000000001</v>
          </cell>
          <cell r="Q823">
            <v>0.48473579999999999</v>
          </cell>
          <cell r="R823">
            <v>5935.5714286000002</v>
          </cell>
          <cell r="T823" t="str">
            <v>MECRCYTD201603</v>
          </cell>
        </row>
        <row r="824">
          <cell r="A824" t="str">
            <v>ME</v>
          </cell>
          <cell r="B824" t="str">
            <v>CRC</v>
          </cell>
          <cell r="C824" t="str">
            <v>YTD201603</v>
          </cell>
          <cell r="M824">
            <v>14440.8571429</v>
          </cell>
          <cell r="N824">
            <v>17.017149400000001</v>
          </cell>
          <cell r="Q824">
            <v>3.6701423000000002</v>
          </cell>
          <cell r="R824">
            <v>13909.9371698</v>
          </cell>
          <cell r="T824" t="str">
            <v>MECRCYTD201603</v>
          </cell>
        </row>
        <row r="825">
          <cell r="A825" t="str">
            <v>ME</v>
          </cell>
          <cell r="B825" t="str">
            <v>CRC</v>
          </cell>
          <cell r="C825" t="str">
            <v>YTD201603</v>
          </cell>
          <cell r="M825">
            <v>14440.8571429</v>
          </cell>
          <cell r="N825">
            <v>16.892215400000001</v>
          </cell>
          <cell r="Q825">
            <v>575.93534220000004</v>
          </cell>
          <cell r="R825">
            <v>87.990165899999994</v>
          </cell>
          <cell r="T825" t="str">
            <v>MECRCYTD201603</v>
          </cell>
        </row>
        <row r="826">
          <cell r="A826" t="str">
            <v>ME</v>
          </cell>
          <cell r="B826" t="str">
            <v>CRC</v>
          </cell>
          <cell r="C826" t="str">
            <v>YTD201603</v>
          </cell>
          <cell r="M826">
            <v>14440.8571429</v>
          </cell>
          <cell r="N826">
            <v>1.8999505000000001</v>
          </cell>
          <cell r="Q826">
            <v>126.5852838</v>
          </cell>
          <cell r="R826">
            <v>45.027757100000002</v>
          </cell>
          <cell r="T826" t="str">
            <v>MECRCYTD201603</v>
          </cell>
        </row>
        <row r="827">
          <cell r="A827" t="str">
            <v>ME</v>
          </cell>
          <cell r="B827" t="str">
            <v>CRC</v>
          </cell>
          <cell r="C827" t="str">
            <v>YTD201603</v>
          </cell>
          <cell r="M827">
            <v>14440.8571429</v>
          </cell>
          <cell r="N827">
            <v>6.1957224999999996</v>
          </cell>
          <cell r="Q827">
            <v>99.647824600000007</v>
          </cell>
          <cell r="R827">
            <v>186.52858230000001</v>
          </cell>
          <cell r="T827" t="str">
            <v>MECRCYTD201603</v>
          </cell>
        </row>
        <row r="828">
          <cell r="A828" t="str">
            <v>ME</v>
          </cell>
          <cell r="B828" t="str">
            <v>CRC</v>
          </cell>
          <cell r="C828" t="str">
            <v>YTD201603</v>
          </cell>
          <cell r="M828">
            <v>14440.8571429</v>
          </cell>
          <cell r="N828">
            <v>7.7453162999999998</v>
          </cell>
          <cell r="Q828">
            <v>161.1400194</v>
          </cell>
          <cell r="R828">
            <v>144.19725829999999</v>
          </cell>
          <cell r="T828" t="str">
            <v>MECRCYTD201603</v>
          </cell>
        </row>
        <row r="829">
          <cell r="A829" t="str">
            <v>ME</v>
          </cell>
          <cell r="B829" t="str">
            <v>Benevera</v>
          </cell>
          <cell r="C829" t="str">
            <v>YTD201603</v>
          </cell>
          <cell r="M829">
            <v>471.90109890000002</v>
          </cell>
          <cell r="N829">
            <v>6.2259514999999999</v>
          </cell>
          <cell r="Q829">
            <v>2.1190880999999999</v>
          </cell>
          <cell r="R829">
            <v>8814.1</v>
          </cell>
          <cell r="T829" t="str">
            <v>MEBeneveraYTD201603</v>
          </cell>
        </row>
        <row r="830">
          <cell r="A830" t="str">
            <v>ME</v>
          </cell>
          <cell r="B830" t="str">
            <v>CRC</v>
          </cell>
          <cell r="C830" t="str">
            <v>YTD201603</v>
          </cell>
          <cell r="M830">
            <v>14440.8571429</v>
          </cell>
          <cell r="N830">
            <v>6.9626723000000004</v>
          </cell>
          <cell r="Q830">
            <v>248.39245790000001</v>
          </cell>
          <cell r="R830">
            <v>84.092798999999999</v>
          </cell>
          <cell r="T830" t="str">
            <v>MECRCYTD201603</v>
          </cell>
        </row>
        <row r="831">
          <cell r="A831" t="str">
            <v>ME</v>
          </cell>
          <cell r="B831" t="str">
            <v>CRC</v>
          </cell>
          <cell r="C831" t="str">
            <v>YTD201603</v>
          </cell>
          <cell r="M831">
            <v>14440.8571429</v>
          </cell>
          <cell r="N831">
            <v>16.330900700000001</v>
          </cell>
          <cell r="Q831">
            <v>559.45432600000004</v>
          </cell>
          <cell r="R831">
            <v>87.572299799999996</v>
          </cell>
          <cell r="T831" t="str">
            <v>MECRCYTD201603</v>
          </cell>
        </row>
        <row r="832">
          <cell r="A832" t="str">
            <v>ME</v>
          </cell>
          <cell r="B832" t="str">
            <v>CRC</v>
          </cell>
          <cell r="C832" t="str">
            <v>YTD201603</v>
          </cell>
          <cell r="M832">
            <v>14440.8571429</v>
          </cell>
          <cell r="N832">
            <v>5.7333857000000004</v>
          </cell>
          <cell r="Q832">
            <v>46.188394000000002</v>
          </cell>
          <cell r="R832">
            <v>372.39131930000002</v>
          </cell>
          <cell r="T832" t="str">
            <v>MECRCYTD201603</v>
          </cell>
        </row>
        <row r="833">
          <cell r="A833" t="str">
            <v>ME</v>
          </cell>
          <cell r="B833" t="str">
            <v>CRC</v>
          </cell>
          <cell r="C833" t="str">
            <v>YTD201603</v>
          </cell>
          <cell r="M833">
            <v>14440.8571429</v>
          </cell>
          <cell r="N833">
            <v>17.418991200000001</v>
          </cell>
          <cell r="Q833">
            <v>76.934491399999999</v>
          </cell>
          <cell r="R833">
            <v>679.23986500000001</v>
          </cell>
          <cell r="T833" t="str">
            <v>MECRCYTD201603</v>
          </cell>
        </row>
        <row r="834">
          <cell r="A834" t="str">
            <v>ME</v>
          </cell>
          <cell r="B834" t="str">
            <v>CRC</v>
          </cell>
          <cell r="C834" t="str">
            <v>YTD201603</v>
          </cell>
          <cell r="M834">
            <v>14440.8571429</v>
          </cell>
          <cell r="N834">
            <v>1.2816619</v>
          </cell>
          <cell r="Q834">
            <v>33.585264000000002</v>
          </cell>
          <cell r="R834">
            <v>114.48430930000001</v>
          </cell>
          <cell r="T834" t="str">
            <v>MECRCYTD201603</v>
          </cell>
        </row>
        <row r="835">
          <cell r="A835" t="str">
            <v>ME</v>
          </cell>
          <cell r="B835" t="str">
            <v>CRC</v>
          </cell>
          <cell r="C835" t="str">
            <v>YTD201603</v>
          </cell>
          <cell r="M835">
            <v>14440.8571429</v>
          </cell>
          <cell r="N835">
            <v>23.562961699999999</v>
          </cell>
          <cell r="Q835">
            <v>3.8778861999999998</v>
          </cell>
          <cell r="R835">
            <v>18228.7158929</v>
          </cell>
          <cell r="T835" t="str">
            <v>MECRCYTD201603</v>
          </cell>
        </row>
        <row r="836">
          <cell r="A836" t="str">
            <v>ME</v>
          </cell>
          <cell r="B836" t="str">
            <v>CRC</v>
          </cell>
          <cell r="C836" t="str">
            <v>YTD201603</v>
          </cell>
          <cell r="M836">
            <v>14440.8571429</v>
          </cell>
          <cell r="N836">
            <v>2.1473987999999999</v>
          </cell>
          <cell r="Q836">
            <v>32.685040499999999</v>
          </cell>
          <cell r="R836">
            <v>197.0992373</v>
          </cell>
          <cell r="T836" t="str">
            <v>MECRCYTD201603</v>
          </cell>
        </row>
        <row r="837">
          <cell r="A837" t="str">
            <v>ME</v>
          </cell>
          <cell r="B837" t="str">
            <v>CRC</v>
          </cell>
          <cell r="C837" t="str">
            <v>YTD201603</v>
          </cell>
          <cell r="M837">
            <v>14440.8571429</v>
          </cell>
          <cell r="N837">
            <v>33.325606999999998</v>
          </cell>
          <cell r="Q837">
            <v>44.318698900000001</v>
          </cell>
          <cell r="R837">
            <v>2255.8609219</v>
          </cell>
          <cell r="T837" t="str">
            <v>MECRCYTD201603</v>
          </cell>
        </row>
        <row r="838">
          <cell r="A838" t="str">
            <v>ME</v>
          </cell>
          <cell r="B838" t="str">
            <v>Benevera</v>
          </cell>
          <cell r="C838" t="str">
            <v>YTD201603</v>
          </cell>
          <cell r="M838">
            <v>471.90109890000002</v>
          </cell>
          <cell r="N838">
            <v>123.2440797</v>
          </cell>
          <cell r="Q838">
            <v>3886.4075634999999</v>
          </cell>
          <cell r="R838">
            <v>95.134705600000004</v>
          </cell>
          <cell r="T838" t="str">
            <v>MEBeneveraYTD201603</v>
          </cell>
        </row>
        <row r="839">
          <cell r="A839" t="str">
            <v>ME</v>
          </cell>
          <cell r="B839" t="str">
            <v>CRC</v>
          </cell>
          <cell r="C839" t="str">
            <v>YTD201603</v>
          </cell>
          <cell r="M839">
            <v>14440.8571429</v>
          </cell>
          <cell r="N839">
            <v>42.828513600000001</v>
          </cell>
          <cell r="Q839">
            <v>3.1161585000000001</v>
          </cell>
          <cell r="R839">
            <v>41232.029777800002</v>
          </cell>
          <cell r="T839" t="str">
            <v>MECRCYTD201603</v>
          </cell>
        </row>
        <row r="840">
          <cell r="A840" t="str">
            <v>ME</v>
          </cell>
          <cell r="B840" t="str">
            <v>CRC</v>
          </cell>
          <cell r="C840" t="str">
            <v>YTD201603</v>
          </cell>
          <cell r="M840">
            <v>14440.8571429</v>
          </cell>
          <cell r="N840">
            <v>2.5892287999999999</v>
          </cell>
          <cell r="Q840">
            <v>1.0387195</v>
          </cell>
          <cell r="R840">
            <v>7478.1366667000002</v>
          </cell>
          <cell r="T840" t="str">
            <v>MECRCYTD201603</v>
          </cell>
        </row>
        <row r="841">
          <cell r="A841" t="str">
            <v>ME</v>
          </cell>
          <cell r="B841" t="str">
            <v>Benevera</v>
          </cell>
          <cell r="C841" t="str">
            <v>YTD201603</v>
          </cell>
          <cell r="M841">
            <v>471.90109890000002</v>
          </cell>
          <cell r="N841">
            <v>20.9229576</v>
          </cell>
          <cell r="Q841">
            <v>322.10139020000003</v>
          </cell>
          <cell r="R841">
            <v>194.87302629999999</v>
          </cell>
          <cell r="T841" t="str">
            <v>MEBeneveraYTD201603</v>
          </cell>
        </row>
        <row r="842">
          <cell r="A842" t="str">
            <v>ME</v>
          </cell>
          <cell r="B842" t="str">
            <v>Benevera</v>
          </cell>
          <cell r="C842" t="str">
            <v>YTD201603</v>
          </cell>
          <cell r="M842">
            <v>471.90109890000002</v>
          </cell>
          <cell r="N842">
            <v>6.2385953000000001</v>
          </cell>
          <cell r="Q842">
            <v>4.2381761999999998</v>
          </cell>
          <cell r="R842">
            <v>4416</v>
          </cell>
          <cell r="T842" t="str">
            <v>MEBeneveraYTD201603</v>
          </cell>
        </row>
        <row r="843">
          <cell r="A843" t="str">
            <v>ME</v>
          </cell>
          <cell r="B843" t="str">
            <v>Benevera</v>
          </cell>
          <cell r="C843" t="str">
            <v>YTD201603</v>
          </cell>
          <cell r="M843">
            <v>471.90109890000002</v>
          </cell>
          <cell r="N843">
            <v>0</v>
          </cell>
          <cell r="Q843">
            <v>0</v>
          </cell>
          <cell r="T843" t="str">
            <v>MEBeneveraYTD201603</v>
          </cell>
        </row>
        <row r="844">
          <cell r="A844" t="str">
            <v>ME</v>
          </cell>
          <cell r="B844" t="str">
            <v>Benevera</v>
          </cell>
          <cell r="C844" t="str">
            <v>YTD201603</v>
          </cell>
          <cell r="M844">
            <v>471.90109890000002</v>
          </cell>
          <cell r="N844">
            <v>11.341882200000001</v>
          </cell>
          <cell r="Q844">
            <v>250.05239499999999</v>
          </cell>
          <cell r="R844">
            <v>136.07406779999999</v>
          </cell>
          <cell r="T844" t="str">
            <v>MEBeneveraYTD201603</v>
          </cell>
        </row>
        <row r="845">
          <cell r="A845" t="str">
            <v>ME</v>
          </cell>
          <cell r="B845" t="str">
            <v>CRC</v>
          </cell>
          <cell r="C845" t="str">
            <v>YTD201603</v>
          </cell>
          <cell r="M845">
            <v>14440.8571429</v>
          </cell>
          <cell r="N845">
            <v>2.0657085999999998</v>
          </cell>
          <cell r="Q845">
            <v>10.456443</v>
          </cell>
          <cell r="R845">
            <v>592.66099340000005</v>
          </cell>
          <cell r="T845" t="str">
            <v>MECRCYTD201603</v>
          </cell>
        </row>
        <row r="846">
          <cell r="A846" t="str">
            <v>ME</v>
          </cell>
          <cell r="B846" t="str">
            <v>Benevera</v>
          </cell>
          <cell r="C846" t="str">
            <v>YTD201603</v>
          </cell>
          <cell r="M846">
            <v>471.90109890000002</v>
          </cell>
          <cell r="N846">
            <v>2.7120088999999998</v>
          </cell>
          <cell r="Q846">
            <v>50.858114200000003</v>
          </cell>
          <cell r="R846">
            <v>159.97499999999999</v>
          </cell>
          <cell r="T846" t="str">
            <v>MEBeneveraYTD201603</v>
          </cell>
        </row>
        <row r="847">
          <cell r="A847" t="str">
            <v>ME</v>
          </cell>
          <cell r="B847" t="str">
            <v>Benevera</v>
          </cell>
          <cell r="C847" t="str">
            <v>YTD201603</v>
          </cell>
          <cell r="M847">
            <v>471.90109890000002</v>
          </cell>
          <cell r="N847">
            <v>2.3408788999999999</v>
          </cell>
          <cell r="Q847">
            <v>101.7162285</v>
          </cell>
          <cell r="R847">
            <v>69.041458300000002</v>
          </cell>
          <cell r="T847" t="str">
            <v>MEBeneveraYTD201603</v>
          </cell>
        </row>
        <row r="848">
          <cell r="A848" t="str">
            <v>ME</v>
          </cell>
          <cell r="B848" t="str">
            <v>Benevera</v>
          </cell>
          <cell r="C848" t="str">
            <v>YTD201603</v>
          </cell>
          <cell r="M848">
            <v>471.90109890000002</v>
          </cell>
          <cell r="N848">
            <v>4.6702864999999996</v>
          </cell>
          <cell r="Q848">
            <v>112.31166899999999</v>
          </cell>
          <cell r="R848">
            <v>124.7498113</v>
          </cell>
          <cell r="T848" t="str">
            <v>MEBeneveraYTD201603</v>
          </cell>
        </row>
        <row r="849">
          <cell r="A849" t="str">
            <v>ME</v>
          </cell>
          <cell r="B849" t="str">
            <v>CRC</v>
          </cell>
          <cell r="C849" t="str">
            <v>YTD201603</v>
          </cell>
          <cell r="M849">
            <v>14440.8571429</v>
          </cell>
          <cell r="N849">
            <v>11.000910899999999</v>
          </cell>
          <cell r="Q849">
            <v>178.9367469</v>
          </cell>
          <cell r="R849">
            <v>184.43798369999999</v>
          </cell>
          <cell r="T849" t="str">
            <v>MECRCYTD201603</v>
          </cell>
        </row>
        <row r="850">
          <cell r="A850" t="str">
            <v>ME</v>
          </cell>
          <cell r="B850" t="str">
            <v>Benevera</v>
          </cell>
          <cell r="C850" t="str">
            <v>YTD201603</v>
          </cell>
          <cell r="M850">
            <v>471.90109890000002</v>
          </cell>
          <cell r="N850">
            <v>0.71539710000000001</v>
          </cell>
          <cell r="Q850">
            <v>2.1190880999999999</v>
          </cell>
          <cell r="R850">
            <v>1012.79</v>
          </cell>
          <cell r="T850" t="str">
            <v>MEBeneveraYTD201603</v>
          </cell>
        </row>
        <row r="851">
          <cell r="A851" t="str">
            <v>ME</v>
          </cell>
          <cell r="B851" t="str">
            <v>Buy Direct/Non Group</v>
          </cell>
          <cell r="C851" t="str">
            <v>YTD201603</v>
          </cell>
          <cell r="M851">
            <v>1158.3296703000001</v>
          </cell>
          <cell r="N851">
            <v>4.2014779999999998</v>
          </cell>
          <cell r="Q851">
            <v>2.5899361999999999</v>
          </cell>
          <cell r="R851">
            <v>4866.6966666999997</v>
          </cell>
          <cell r="T851" t="str">
            <v>MEBuy Direct/Non GroupYTD201603</v>
          </cell>
        </row>
        <row r="852">
          <cell r="A852" t="str">
            <v>ME</v>
          </cell>
          <cell r="B852" t="str">
            <v>Benevera</v>
          </cell>
          <cell r="C852" t="str">
            <v>YTD201603</v>
          </cell>
          <cell r="M852">
            <v>471.90109890000002</v>
          </cell>
          <cell r="N852">
            <v>14.292309700000001</v>
          </cell>
          <cell r="Q852">
            <v>254.29057119999999</v>
          </cell>
          <cell r="R852">
            <v>168.6139167</v>
          </cell>
          <cell r="T852" t="str">
            <v>MEBeneveraYTD201603</v>
          </cell>
        </row>
        <row r="853">
          <cell r="A853" t="str">
            <v>ME</v>
          </cell>
          <cell r="B853" t="str">
            <v>Benevera</v>
          </cell>
          <cell r="C853" t="str">
            <v>YTD201603</v>
          </cell>
          <cell r="M853">
            <v>471.90109890000002</v>
          </cell>
          <cell r="N853">
            <v>10.0900874</v>
          </cell>
          <cell r="Q853">
            <v>114.43075709999999</v>
          </cell>
          <cell r="R853">
            <v>264.5290741</v>
          </cell>
          <cell r="T853" t="str">
            <v>MEBeneveraYTD201603</v>
          </cell>
        </row>
        <row r="854">
          <cell r="A854" t="str">
            <v>ME</v>
          </cell>
          <cell r="B854" t="str">
            <v>Benevera</v>
          </cell>
          <cell r="C854" t="str">
            <v>YTD201603</v>
          </cell>
          <cell r="M854">
            <v>471.90109890000002</v>
          </cell>
          <cell r="N854">
            <v>19.0516544</v>
          </cell>
          <cell r="Q854">
            <v>544.60563999999999</v>
          </cell>
          <cell r="R854">
            <v>104.9474319</v>
          </cell>
          <cell r="T854" t="str">
            <v>MEBeneveraYTD201603</v>
          </cell>
        </row>
        <row r="855">
          <cell r="A855" t="str">
            <v>ME</v>
          </cell>
          <cell r="B855" t="str">
            <v>Benevera</v>
          </cell>
          <cell r="C855" t="str">
            <v>YTD201603</v>
          </cell>
          <cell r="M855">
            <v>471.90109890000002</v>
          </cell>
          <cell r="N855">
            <v>3.1343785</v>
          </cell>
          <cell r="Q855">
            <v>339.05409500000002</v>
          </cell>
          <cell r="R855">
            <v>27.733437500000001</v>
          </cell>
          <cell r="T855" t="str">
            <v>MEBeneveraYTD201603</v>
          </cell>
        </row>
        <row r="856">
          <cell r="A856" t="str">
            <v>ME</v>
          </cell>
          <cell r="B856" t="str">
            <v>Buy Direct/Non Group</v>
          </cell>
          <cell r="C856" t="str">
            <v>YTD201603</v>
          </cell>
          <cell r="M856">
            <v>1158.3296703000001</v>
          </cell>
          <cell r="N856">
            <v>94.357875399999998</v>
          </cell>
          <cell r="Q856">
            <v>2936.1243927999999</v>
          </cell>
          <cell r="R856">
            <v>96.410638000000006</v>
          </cell>
          <cell r="T856" t="str">
            <v>MEBuy Direct/Non GroupYTD201603</v>
          </cell>
        </row>
        <row r="857">
          <cell r="A857" t="str">
            <v>ME</v>
          </cell>
          <cell r="B857" t="str">
            <v>Benevera</v>
          </cell>
          <cell r="C857" t="str">
            <v>YTD201603</v>
          </cell>
          <cell r="M857">
            <v>471.90109890000002</v>
          </cell>
          <cell r="N857">
            <v>23.121165300000001</v>
          </cell>
          <cell r="Q857">
            <v>74.168083300000006</v>
          </cell>
          <cell r="R857">
            <v>935.22028569999998</v>
          </cell>
          <cell r="T857" t="str">
            <v>MEBeneveraYTD201603</v>
          </cell>
        </row>
        <row r="858">
          <cell r="A858" t="str">
            <v>ME</v>
          </cell>
          <cell r="B858" t="str">
            <v>Buy Direct/Non Group</v>
          </cell>
          <cell r="C858" t="str">
            <v>YTD201603</v>
          </cell>
          <cell r="M858">
            <v>1158.3296703000001</v>
          </cell>
          <cell r="N858">
            <v>9.9037953000000005</v>
          </cell>
          <cell r="Q858">
            <v>375.54075590000002</v>
          </cell>
          <cell r="R858">
            <v>79.116275900000005</v>
          </cell>
          <cell r="T858" t="str">
            <v>MEBuy Direct/Non GroupYTD201603</v>
          </cell>
        </row>
        <row r="859">
          <cell r="A859" t="str">
            <v>ME</v>
          </cell>
          <cell r="B859" t="str">
            <v>Buy Direct/Non Group</v>
          </cell>
          <cell r="C859" t="str">
            <v>YTD201603</v>
          </cell>
          <cell r="M859">
            <v>1158.3296703000001</v>
          </cell>
          <cell r="N859">
            <v>8.1226588</v>
          </cell>
          <cell r="Q859">
            <v>240.00075899999999</v>
          </cell>
          <cell r="R859">
            <v>101.53291369999999</v>
          </cell>
          <cell r="T859" t="str">
            <v>MEBuy Direct/Non GroupYTD201603</v>
          </cell>
        </row>
        <row r="860">
          <cell r="A860" t="str">
            <v>ME</v>
          </cell>
          <cell r="B860" t="str">
            <v>Benevera</v>
          </cell>
          <cell r="C860" t="str">
            <v>YTD201603</v>
          </cell>
          <cell r="M860">
            <v>471.90109890000002</v>
          </cell>
          <cell r="N860">
            <v>28.801387999999999</v>
          </cell>
          <cell r="Q860">
            <v>519.17658289999997</v>
          </cell>
          <cell r="R860">
            <v>166.42538780000001</v>
          </cell>
          <cell r="T860" t="str">
            <v>MEBeneveraYTD201603</v>
          </cell>
        </row>
        <row r="861">
          <cell r="A861" t="str">
            <v>ME</v>
          </cell>
          <cell r="B861" t="str">
            <v>Buy Direct/Non Group</v>
          </cell>
          <cell r="C861" t="str">
            <v>YTD201603</v>
          </cell>
          <cell r="M861">
            <v>1158.3296703000001</v>
          </cell>
          <cell r="N861">
            <v>10.8374156</v>
          </cell>
          <cell r="Q861">
            <v>463.59858830000002</v>
          </cell>
          <cell r="R861">
            <v>70.130167599999993</v>
          </cell>
          <cell r="T861" t="str">
            <v>MEBuy Direct/Non GroupYTD201603</v>
          </cell>
        </row>
        <row r="862">
          <cell r="A862" t="str">
            <v>ME</v>
          </cell>
          <cell r="B862" t="str">
            <v>Buy Direct/Non Group</v>
          </cell>
          <cell r="C862" t="str">
            <v>YTD201603</v>
          </cell>
          <cell r="M862">
            <v>1158.3296703000001</v>
          </cell>
          <cell r="N862">
            <v>13.092228499999999</v>
          </cell>
          <cell r="Q862">
            <v>269.3533698</v>
          </cell>
          <cell r="R862">
            <v>145.81842950000001</v>
          </cell>
          <cell r="T862" t="str">
            <v>MEBuy Direct/Non GroupYTD201603</v>
          </cell>
        </row>
        <row r="863">
          <cell r="A863" t="str">
            <v>ME</v>
          </cell>
          <cell r="B863" t="str">
            <v>Buy Direct/Non Group</v>
          </cell>
          <cell r="C863" t="str">
            <v>YTD201603</v>
          </cell>
          <cell r="M863">
            <v>1158.3296703000001</v>
          </cell>
          <cell r="N863">
            <v>2.874717</v>
          </cell>
          <cell r="Q863">
            <v>100.1442016</v>
          </cell>
          <cell r="R863">
            <v>86.117327599999996</v>
          </cell>
          <cell r="T863" t="str">
            <v>MEBuy Direct/Non GroupYTD201603</v>
          </cell>
        </row>
        <row r="864">
          <cell r="A864" t="str">
            <v>ME</v>
          </cell>
          <cell r="B864" t="str">
            <v>Benevera</v>
          </cell>
          <cell r="C864" t="str">
            <v>YTD201603</v>
          </cell>
          <cell r="M864">
            <v>471.90109890000002</v>
          </cell>
          <cell r="N864">
            <v>68.187289100000001</v>
          </cell>
          <cell r="Q864">
            <v>42.381761900000001</v>
          </cell>
          <cell r="R864">
            <v>4826.6485000000002</v>
          </cell>
          <cell r="T864" t="str">
            <v>MEBeneveraYTD201603</v>
          </cell>
        </row>
        <row r="865">
          <cell r="A865" t="str">
            <v>ME</v>
          </cell>
          <cell r="B865" t="str">
            <v>Buy Direct/Non Group</v>
          </cell>
          <cell r="C865" t="str">
            <v>YTD201603</v>
          </cell>
          <cell r="M865">
            <v>1158.3296703000001</v>
          </cell>
          <cell r="N865">
            <v>10.262590700000001</v>
          </cell>
          <cell r="Q865">
            <v>81.151335799999998</v>
          </cell>
          <cell r="R865">
            <v>379.38712770000001</v>
          </cell>
          <cell r="T865" t="str">
            <v>MEBuy Direct/Non GroupYTD201603</v>
          </cell>
        </row>
        <row r="866">
          <cell r="A866" t="str">
            <v>ME</v>
          </cell>
          <cell r="B866" t="str">
            <v>Benevera</v>
          </cell>
          <cell r="C866" t="str">
            <v>YTD201603</v>
          </cell>
          <cell r="M866">
            <v>471.90109890000002</v>
          </cell>
          <cell r="N866">
            <v>16.9239417</v>
          </cell>
          <cell r="Q866">
            <v>116.5498451</v>
          </cell>
          <cell r="R866">
            <v>435.62327269999997</v>
          </cell>
          <cell r="T866" t="str">
            <v>MEBeneveraYTD201603</v>
          </cell>
        </row>
        <row r="867">
          <cell r="A867" t="str">
            <v>ME</v>
          </cell>
          <cell r="B867" t="str">
            <v>Buy Direct/Non Group</v>
          </cell>
          <cell r="C867" t="str">
            <v>YTD201603</v>
          </cell>
          <cell r="M867">
            <v>1158.3296703000001</v>
          </cell>
          <cell r="N867">
            <v>4.0571149999999996</v>
          </cell>
          <cell r="Q867">
            <v>132.08674859999999</v>
          </cell>
          <cell r="R867">
            <v>92.1466013</v>
          </cell>
          <cell r="T867" t="str">
            <v>MEBuy Direct/Non GroupYTD201603</v>
          </cell>
        </row>
        <row r="868">
          <cell r="A868" t="str">
            <v>ME</v>
          </cell>
          <cell r="B868" t="str">
            <v>Benevera</v>
          </cell>
          <cell r="C868" t="str">
            <v>YTD201603</v>
          </cell>
          <cell r="M868">
            <v>471.90109890000002</v>
          </cell>
          <cell r="N868">
            <v>1.4703786999999999</v>
          </cell>
          <cell r="Q868">
            <v>82.644435599999994</v>
          </cell>
          <cell r="R868">
            <v>53.374871800000001</v>
          </cell>
          <cell r="T868" t="str">
            <v>MEBeneveraYTD201603</v>
          </cell>
        </row>
        <row r="869">
          <cell r="A869" t="str">
            <v>ME</v>
          </cell>
          <cell r="B869" t="str">
            <v>Buy Direct/Non Group</v>
          </cell>
          <cell r="C869" t="str">
            <v>YTD201603</v>
          </cell>
          <cell r="M869">
            <v>1158.3296703000001</v>
          </cell>
          <cell r="N869">
            <v>21.121997700000001</v>
          </cell>
          <cell r="Q869">
            <v>667.34023979999995</v>
          </cell>
          <cell r="R869">
            <v>94.953052999999997</v>
          </cell>
          <cell r="T869" t="str">
            <v>MEBuy Direct/Non GroupYTD201603</v>
          </cell>
        </row>
        <row r="870">
          <cell r="A870" t="str">
            <v>ME</v>
          </cell>
          <cell r="B870" t="str">
            <v>Buy Direct/Non Group</v>
          </cell>
          <cell r="C870" t="str">
            <v>YTD201603</v>
          </cell>
          <cell r="M870">
            <v>1158.3296703000001</v>
          </cell>
          <cell r="N870">
            <v>28.5616126</v>
          </cell>
          <cell r="Q870">
            <v>55.251973300000003</v>
          </cell>
          <cell r="R870">
            <v>1550.8014062</v>
          </cell>
          <cell r="T870" t="str">
            <v>MEBuy Direct/Non GroupYTD201603</v>
          </cell>
        </row>
        <row r="871">
          <cell r="A871" t="str">
            <v>ME</v>
          </cell>
          <cell r="B871" t="str">
            <v>Benevera</v>
          </cell>
          <cell r="C871" t="str">
            <v>YTD201603</v>
          </cell>
          <cell r="M871">
            <v>471.90109890000002</v>
          </cell>
          <cell r="N871">
            <v>2.9310095999999999</v>
          </cell>
          <cell r="Q871">
            <v>46.619938099999999</v>
          </cell>
          <cell r="R871">
            <v>188.61090909999999</v>
          </cell>
          <cell r="T871" t="str">
            <v>MEBeneveraYTD201603</v>
          </cell>
        </row>
        <row r="872">
          <cell r="A872" t="str">
            <v>ME</v>
          </cell>
          <cell r="B872" t="str">
            <v>Buy Direct/Non Group</v>
          </cell>
          <cell r="C872" t="str">
            <v>YTD201603</v>
          </cell>
          <cell r="M872">
            <v>1158.3296703000001</v>
          </cell>
          <cell r="N872">
            <v>23.216251799999998</v>
          </cell>
          <cell r="Q872">
            <v>538.70673950000003</v>
          </cell>
          <cell r="R872">
            <v>129.2888141</v>
          </cell>
          <cell r="T872" t="str">
            <v>MEBuy Direct/Non GroupYTD201603</v>
          </cell>
        </row>
        <row r="873">
          <cell r="A873" t="str">
            <v>ME</v>
          </cell>
          <cell r="B873" t="str">
            <v>Buy Direct/Non Group</v>
          </cell>
          <cell r="C873" t="str">
            <v>YTD201603</v>
          </cell>
          <cell r="M873">
            <v>1158.3296703000001</v>
          </cell>
          <cell r="N873">
            <v>2.4346033999999999</v>
          </cell>
          <cell r="Q873">
            <v>152.8062386</v>
          </cell>
          <cell r="R873">
            <v>47.797853099999998</v>
          </cell>
          <cell r="T873" t="str">
            <v>MEBuy Direct/Non GroupYTD201603</v>
          </cell>
        </row>
        <row r="874">
          <cell r="A874" t="str">
            <v>ME</v>
          </cell>
          <cell r="B874" t="str">
            <v>Buy Direct/Non Group</v>
          </cell>
          <cell r="C874" t="str">
            <v>YTD201603</v>
          </cell>
          <cell r="M874">
            <v>1158.3296703000001</v>
          </cell>
          <cell r="N874">
            <v>1.4878723</v>
          </cell>
          <cell r="Q874">
            <v>39.712355799999997</v>
          </cell>
          <cell r="R874">
            <v>112.3986957</v>
          </cell>
          <cell r="T874" t="str">
            <v>MEBuy Direct/Non GroupYTD201603</v>
          </cell>
        </row>
        <row r="875">
          <cell r="A875" t="str">
            <v>ME</v>
          </cell>
          <cell r="B875" t="str">
            <v>Benevera</v>
          </cell>
          <cell r="C875" t="str">
            <v>YTD201603</v>
          </cell>
          <cell r="M875">
            <v>471.90109890000002</v>
          </cell>
          <cell r="N875">
            <v>24.672578000000001</v>
          </cell>
          <cell r="Q875">
            <v>1002.3286682</v>
          </cell>
          <cell r="R875">
            <v>73.8457717</v>
          </cell>
          <cell r="T875" t="str">
            <v>MEBeneveraYTD201603</v>
          </cell>
        </row>
        <row r="876">
          <cell r="A876" t="str">
            <v>ME</v>
          </cell>
          <cell r="B876" t="str">
            <v>Buy Direct/Non Group</v>
          </cell>
          <cell r="C876" t="str">
            <v>YTD201603</v>
          </cell>
          <cell r="M876">
            <v>1158.3296703000001</v>
          </cell>
          <cell r="N876">
            <v>4.3545749000000002</v>
          </cell>
          <cell r="Q876">
            <v>60.431845799999998</v>
          </cell>
          <cell r="R876">
            <v>216.17285709999999</v>
          </cell>
          <cell r="T876" t="str">
            <v>MEBuy Direct/Non GroupYTD201603</v>
          </cell>
        </row>
        <row r="877">
          <cell r="A877" t="str">
            <v>ME</v>
          </cell>
          <cell r="B877" t="str">
            <v>Benevera</v>
          </cell>
          <cell r="C877" t="str">
            <v>YTD201603</v>
          </cell>
          <cell r="M877">
            <v>471.90109890000002</v>
          </cell>
          <cell r="N877">
            <v>12.335233000000001</v>
          </cell>
          <cell r="Q877">
            <v>93.239876100000004</v>
          </cell>
          <cell r="R877">
            <v>396.8870455</v>
          </cell>
          <cell r="T877" t="str">
            <v>MEBeneveraYTD201603</v>
          </cell>
        </row>
        <row r="878">
          <cell r="A878" t="str">
            <v>ME</v>
          </cell>
          <cell r="B878" t="str">
            <v>Buy Direct/Non Group</v>
          </cell>
          <cell r="C878" t="str">
            <v>YTD201603</v>
          </cell>
          <cell r="M878">
            <v>1158.3296703000001</v>
          </cell>
          <cell r="N878">
            <v>7.3319599000000002</v>
          </cell>
          <cell r="Q878">
            <v>550.79310869999995</v>
          </cell>
          <cell r="R878">
            <v>39.934921600000003</v>
          </cell>
          <cell r="T878" t="str">
            <v>MEBuy Direct/Non GroupYTD201603</v>
          </cell>
        </row>
        <row r="879">
          <cell r="A879" t="str">
            <v>ME</v>
          </cell>
          <cell r="B879" t="str">
            <v>Buy Direct/Non Group</v>
          </cell>
          <cell r="C879" t="str">
            <v>YTD201603</v>
          </cell>
          <cell r="M879">
            <v>1158.3296703000001</v>
          </cell>
          <cell r="N879">
            <v>4.0372991000000003</v>
          </cell>
          <cell r="Q879">
            <v>26.7626746</v>
          </cell>
          <cell r="R879">
            <v>452.5667742</v>
          </cell>
          <cell r="T879" t="str">
            <v>MEBuy Direct/Non GroupYTD201603</v>
          </cell>
        </row>
        <row r="880">
          <cell r="A880" t="str">
            <v>ME</v>
          </cell>
          <cell r="B880" t="str">
            <v>Benevera</v>
          </cell>
          <cell r="C880" t="str">
            <v>YTD201603</v>
          </cell>
          <cell r="M880">
            <v>471.90109890000002</v>
          </cell>
          <cell r="N880">
            <v>0.16983780000000001</v>
          </cell>
          <cell r="Q880">
            <v>16.952704700000002</v>
          </cell>
          <cell r="R880">
            <v>30.055</v>
          </cell>
          <cell r="T880" t="str">
            <v>MEBeneveraYTD201603</v>
          </cell>
        </row>
        <row r="881">
          <cell r="A881" t="str">
            <v>ME</v>
          </cell>
          <cell r="B881" t="str">
            <v>Buy Direct/Non Group</v>
          </cell>
          <cell r="C881" t="str">
            <v>YTD201603</v>
          </cell>
          <cell r="M881">
            <v>1158.3296703000001</v>
          </cell>
          <cell r="N881">
            <v>8.9625924000000001</v>
          </cell>
          <cell r="Q881">
            <v>797.70036430000005</v>
          </cell>
          <cell r="R881">
            <v>33.7066126</v>
          </cell>
          <cell r="T881" t="str">
            <v>MEBuy Direct/Non GroupYTD201603</v>
          </cell>
        </row>
        <row r="882">
          <cell r="A882" t="str">
            <v>ME</v>
          </cell>
          <cell r="B882" t="str">
            <v>Buy Direct/Non Group</v>
          </cell>
          <cell r="C882" t="str">
            <v>YTD201603</v>
          </cell>
          <cell r="M882">
            <v>1158.3296703000001</v>
          </cell>
          <cell r="N882">
            <v>21.925882300000001</v>
          </cell>
          <cell r="Q882">
            <v>174.38904070000001</v>
          </cell>
          <cell r="R882">
            <v>377.18910890000001</v>
          </cell>
          <cell r="T882" t="str">
            <v>MEBuy Direct/Non GroupYTD201603</v>
          </cell>
        </row>
        <row r="883">
          <cell r="A883" t="str">
            <v>ME</v>
          </cell>
          <cell r="B883" t="str">
            <v>Benevera</v>
          </cell>
          <cell r="C883" t="str">
            <v>YTD201603</v>
          </cell>
          <cell r="M883">
            <v>471.90109890000002</v>
          </cell>
          <cell r="N883">
            <v>1.8813759000000001</v>
          </cell>
          <cell r="Q883">
            <v>178.00339990000001</v>
          </cell>
          <cell r="R883">
            <v>31.707976200000001</v>
          </cell>
          <cell r="T883" t="str">
            <v>MEBeneveraYTD201603</v>
          </cell>
        </row>
        <row r="884">
          <cell r="A884" t="str">
            <v>ME</v>
          </cell>
          <cell r="B884" t="str">
            <v>Buy Direct/Non Group</v>
          </cell>
          <cell r="C884" t="str">
            <v>YTD201603</v>
          </cell>
          <cell r="M884">
            <v>1158.3296703000001</v>
          </cell>
          <cell r="N884">
            <v>9.4485565000000005</v>
          </cell>
          <cell r="Q884">
            <v>238.27413480000001</v>
          </cell>
          <cell r="R884">
            <v>118.9624275</v>
          </cell>
          <cell r="T884" t="str">
            <v>MEBuy Direct/Non GroupYTD201603</v>
          </cell>
        </row>
        <row r="885">
          <cell r="A885" t="str">
            <v>ME</v>
          </cell>
          <cell r="B885" t="str">
            <v>Benevera</v>
          </cell>
          <cell r="C885" t="str">
            <v>YTD201603</v>
          </cell>
          <cell r="M885">
            <v>471.90109890000002</v>
          </cell>
          <cell r="N885">
            <v>57.728656999999998</v>
          </cell>
          <cell r="Q885">
            <v>495.8666139</v>
          </cell>
          <cell r="R885">
            <v>349.25918799999999</v>
          </cell>
          <cell r="T885" t="str">
            <v>MEBeneveraYTD201603</v>
          </cell>
        </row>
        <row r="886">
          <cell r="A886" t="str">
            <v>ME</v>
          </cell>
          <cell r="B886" t="str">
            <v>Buy Direct/Non Group</v>
          </cell>
          <cell r="C886" t="str">
            <v>YTD201603</v>
          </cell>
          <cell r="M886">
            <v>1158.3296703000001</v>
          </cell>
          <cell r="N886">
            <v>17.674007</v>
          </cell>
          <cell r="Q886">
            <v>618.99476319999997</v>
          </cell>
          <cell r="R886">
            <v>85.658270599999994</v>
          </cell>
          <cell r="T886" t="str">
            <v>MEBuy Direct/Non GroupYTD201603</v>
          </cell>
        </row>
        <row r="887">
          <cell r="A887" t="str">
            <v>ME</v>
          </cell>
          <cell r="B887" t="str">
            <v>Buy Direct/Non Group</v>
          </cell>
          <cell r="C887" t="str">
            <v>YTD201603</v>
          </cell>
          <cell r="M887">
            <v>1158.3296703000001</v>
          </cell>
          <cell r="N887">
            <v>2.2704561000000001</v>
          </cell>
          <cell r="Q887">
            <v>62.1584699</v>
          </cell>
          <cell r="R887">
            <v>109.5806944</v>
          </cell>
          <cell r="T887" t="str">
            <v>MEBuy Direct/Non GroupYTD201603</v>
          </cell>
        </row>
        <row r="888">
          <cell r="A888" t="str">
            <v>ME</v>
          </cell>
          <cell r="B888" t="str">
            <v>Benevera</v>
          </cell>
          <cell r="C888" t="str">
            <v>YTD201603</v>
          </cell>
          <cell r="M888">
            <v>471.90109890000002</v>
          </cell>
          <cell r="N888">
            <v>3.1334037000000001</v>
          </cell>
          <cell r="Q888">
            <v>14.8336167</v>
          </cell>
          <cell r="R888">
            <v>633.71</v>
          </cell>
          <cell r="T888" t="str">
            <v>MEBeneveraYTD201603</v>
          </cell>
        </row>
        <row r="889">
          <cell r="A889" t="str">
            <v>ME</v>
          </cell>
          <cell r="B889" t="str">
            <v>Buy Direct/Non Group</v>
          </cell>
          <cell r="C889" t="str">
            <v>YTD201603</v>
          </cell>
          <cell r="M889">
            <v>1158.3296703000001</v>
          </cell>
          <cell r="N889">
            <v>2.4500193000000001</v>
          </cell>
          <cell r="Q889">
            <v>3.4532482999999998</v>
          </cell>
          <cell r="R889">
            <v>2128.4475000000002</v>
          </cell>
          <cell r="T889" t="str">
            <v>MEBuy Direct/Non GroupYTD201603</v>
          </cell>
        </row>
        <row r="890">
          <cell r="A890" t="str">
            <v>ME</v>
          </cell>
          <cell r="B890" t="str">
            <v>Buy Direct/Non Group</v>
          </cell>
          <cell r="C890" t="str">
            <v>YTD201603</v>
          </cell>
          <cell r="M890">
            <v>1158.3296703000001</v>
          </cell>
          <cell r="N890">
            <v>165.70612980000001</v>
          </cell>
          <cell r="Q890">
            <v>10.359745</v>
          </cell>
          <cell r="R890">
            <v>47985.581666700004</v>
          </cell>
          <cell r="T890" t="str">
            <v>MEBuy Direct/Non GroupYTD201603</v>
          </cell>
        </row>
        <row r="891">
          <cell r="A891" t="str">
            <v>ME</v>
          </cell>
          <cell r="B891" t="str">
            <v>Buy Direct/Non Group</v>
          </cell>
          <cell r="C891" t="str">
            <v>YTD201603</v>
          </cell>
          <cell r="M891">
            <v>1158.3296703000001</v>
          </cell>
          <cell r="N891">
            <v>33.866164599999998</v>
          </cell>
          <cell r="Q891">
            <v>298.70598059999998</v>
          </cell>
          <cell r="R891">
            <v>340.1287572</v>
          </cell>
          <cell r="T891" t="str">
            <v>MEBuy Direct/Non GroupYTD201603</v>
          </cell>
        </row>
        <row r="892">
          <cell r="A892" t="str">
            <v>ME</v>
          </cell>
          <cell r="B892" t="str">
            <v>Benevera</v>
          </cell>
          <cell r="C892" t="str">
            <v>YTD201603</v>
          </cell>
          <cell r="M892">
            <v>471.90109890000002</v>
          </cell>
          <cell r="N892">
            <v>23.533631700000001</v>
          </cell>
          <cell r="Q892">
            <v>184.36066410000001</v>
          </cell>
          <cell r="R892">
            <v>382.94988510000002</v>
          </cell>
          <cell r="T892" t="str">
            <v>MEBeneveraYTD201603</v>
          </cell>
        </row>
        <row r="893">
          <cell r="A893" t="str">
            <v>ME</v>
          </cell>
          <cell r="B893" t="str">
            <v>Buy Direct/Non Group</v>
          </cell>
          <cell r="C893" t="str">
            <v>YTD201603</v>
          </cell>
          <cell r="M893">
            <v>1158.3296703000001</v>
          </cell>
          <cell r="N893">
            <v>16.0810149</v>
          </cell>
          <cell r="Q893">
            <v>162.3026715</v>
          </cell>
          <cell r="R893">
            <v>297.24122340000002</v>
          </cell>
          <cell r="T893" t="str">
            <v>MEBuy Direct/Non GroupYTD201603</v>
          </cell>
        </row>
        <row r="894">
          <cell r="A894" t="str">
            <v>ME</v>
          </cell>
          <cell r="B894" t="str">
            <v>Buy Direct/Non Group</v>
          </cell>
          <cell r="C894" t="str">
            <v>YTD201603</v>
          </cell>
          <cell r="M894">
            <v>1158.3296703000001</v>
          </cell>
          <cell r="N894">
            <v>19.022753699999999</v>
          </cell>
          <cell r="Q894">
            <v>66.475030399999994</v>
          </cell>
          <cell r="R894">
            <v>858.49168829999996</v>
          </cell>
          <cell r="T894" t="str">
            <v>MEBuy Direct/Non GroupYTD201603</v>
          </cell>
        </row>
        <row r="895">
          <cell r="A895" t="str">
            <v>ME</v>
          </cell>
          <cell r="B895" t="str">
            <v>Buy Direct/Non Group</v>
          </cell>
          <cell r="C895" t="str">
            <v>YTD201603</v>
          </cell>
          <cell r="M895">
            <v>1158.3296703000001</v>
          </cell>
          <cell r="N895">
            <v>38.4245819</v>
          </cell>
          <cell r="Q895">
            <v>6.9064966999999999</v>
          </cell>
          <cell r="R895">
            <v>16690.625</v>
          </cell>
          <cell r="T895" t="str">
            <v>MEBuy Direct/Non GroupYTD201603</v>
          </cell>
        </row>
        <row r="896">
          <cell r="A896" t="str">
            <v>ME</v>
          </cell>
          <cell r="B896" t="str">
            <v>Benevera</v>
          </cell>
          <cell r="C896" t="str">
            <v>YTD201603</v>
          </cell>
          <cell r="M896">
            <v>471.90109890000002</v>
          </cell>
          <cell r="N896">
            <v>28.063980699999998</v>
          </cell>
          <cell r="Q896">
            <v>78.406259500000004</v>
          </cell>
          <cell r="R896">
            <v>1073.7910810999999</v>
          </cell>
          <cell r="T896" t="str">
            <v>MEBeneveraYTD201603</v>
          </cell>
        </row>
        <row r="897">
          <cell r="A897" t="str">
            <v>ME</v>
          </cell>
          <cell r="B897" t="str">
            <v>Buy Direct/Non Group</v>
          </cell>
          <cell r="C897" t="str">
            <v>YTD201603</v>
          </cell>
          <cell r="M897">
            <v>1158.3296703000001</v>
          </cell>
          <cell r="N897">
            <v>22.881050800000001</v>
          </cell>
          <cell r="Q897">
            <v>107.0506982</v>
          </cell>
          <cell r="R897">
            <v>641.22096769999996</v>
          </cell>
          <cell r="T897" t="str">
            <v>MEBuy Direct/Non GroupYTD201603</v>
          </cell>
        </row>
        <row r="898">
          <cell r="A898" t="str">
            <v>ME</v>
          </cell>
          <cell r="B898" t="str">
            <v>Buy Direct/Non Group</v>
          </cell>
          <cell r="C898" t="str">
            <v>YTD201603</v>
          </cell>
          <cell r="M898">
            <v>1158.3296703000001</v>
          </cell>
          <cell r="N898">
            <v>50.347270000000002</v>
          </cell>
          <cell r="Q898">
            <v>74.244839099999993</v>
          </cell>
          <cell r="R898">
            <v>2034.3745349000001</v>
          </cell>
          <cell r="T898" t="str">
            <v>MEBuy Direct/Non GroupYTD201603</v>
          </cell>
        </row>
        <row r="899">
          <cell r="A899" t="str">
            <v>ME</v>
          </cell>
          <cell r="B899" t="str">
            <v>Benevera</v>
          </cell>
          <cell r="C899" t="str">
            <v>YTD201603</v>
          </cell>
          <cell r="M899">
            <v>471.90109890000002</v>
          </cell>
          <cell r="N899">
            <v>16.885960499999999</v>
          </cell>
          <cell r="Q899">
            <v>80.525347600000003</v>
          </cell>
          <cell r="R899">
            <v>629.09236840000005</v>
          </cell>
          <cell r="T899" t="str">
            <v>MEBeneveraYTD201603</v>
          </cell>
        </row>
        <row r="900">
          <cell r="A900" t="str">
            <v>ME</v>
          </cell>
          <cell r="B900" t="str">
            <v>Buy Direct/Non Group</v>
          </cell>
          <cell r="C900" t="str">
            <v>YTD201603</v>
          </cell>
          <cell r="M900">
            <v>1158.3296703000001</v>
          </cell>
          <cell r="N900">
            <v>7.8007844000000004</v>
          </cell>
          <cell r="Q900">
            <v>39.712355799999997</v>
          </cell>
          <cell r="R900">
            <v>589.29652169999997</v>
          </cell>
          <cell r="T900" t="str">
            <v>MEBuy Direct/Non GroupYTD201603</v>
          </cell>
        </row>
        <row r="901">
          <cell r="A901" t="str">
            <v>ME</v>
          </cell>
          <cell r="B901" t="str">
            <v>Exchange</v>
          </cell>
          <cell r="C901" t="str">
            <v>YTD201603</v>
          </cell>
          <cell r="M901">
            <v>7250.7912088000003</v>
          </cell>
          <cell r="N901">
            <v>15.115766000000001</v>
          </cell>
          <cell r="Q901">
            <v>147.7080182</v>
          </cell>
          <cell r="R901">
            <v>307.0063399</v>
          </cell>
          <cell r="T901" t="str">
            <v>MEExchangeYTD201603</v>
          </cell>
        </row>
        <row r="902">
          <cell r="A902" t="str">
            <v>ME</v>
          </cell>
          <cell r="B902" t="str">
            <v>Small Group</v>
          </cell>
          <cell r="C902" t="str">
            <v>YTD201603</v>
          </cell>
          <cell r="M902">
            <v>27107.923076899999</v>
          </cell>
          <cell r="N902">
            <v>26.126533500000001</v>
          </cell>
          <cell r="Q902">
            <v>42.681248500000002</v>
          </cell>
          <cell r="R902">
            <v>1836.3942783</v>
          </cell>
          <cell r="T902" t="str">
            <v>MESmall GroupYTD201603</v>
          </cell>
        </row>
        <row r="903">
          <cell r="A903" t="str">
            <v>ME</v>
          </cell>
          <cell r="B903" t="str">
            <v>Exchange</v>
          </cell>
          <cell r="C903" t="str">
            <v>YTD201603</v>
          </cell>
          <cell r="M903">
            <v>7250.7912088000003</v>
          </cell>
          <cell r="N903">
            <v>2.6784723000000001</v>
          </cell>
          <cell r="Q903">
            <v>4.2753955000000001</v>
          </cell>
          <cell r="R903">
            <v>1879.4558065000001</v>
          </cell>
          <cell r="T903" t="str">
            <v>MEExchangeYTD201603</v>
          </cell>
        </row>
        <row r="904">
          <cell r="A904" t="str">
            <v>ME</v>
          </cell>
          <cell r="B904" t="str">
            <v>Exchange</v>
          </cell>
          <cell r="C904" t="str">
            <v>YTD201603</v>
          </cell>
          <cell r="M904">
            <v>7250.7912088000003</v>
          </cell>
          <cell r="N904">
            <v>1.6439728</v>
          </cell>
          <cell r="Q904">
            <v>3.0341515999999999</v>
          </cell>
          <cell r="R904">
            <v>1625.4686363999999</v>
          </cell>
          <cell r="T904" t="str">
            <v>MEExchangeYTD201603</v>
          </cell>
        </row>
        <row r="905">
          <cell r="A905" t="str">
            <v>ME</v>
          </cell>
          <cell r="B905" t="str">
            <v>ERF</v>
          </cell>
          <cell r="C905" t="str">
            <v>YTD201603</v>
          </cell>
          <cell r="M905">
            <v>14946.923076900001</v>
          </cell>
          <cell r="N905">
            <v>4.2069676999999999</v>
          </cell>
          <cell r="Q905">
            <v>91.925274000000002</v>
          </cell>
          <cell r="R905">
            <v>137.29524749999999</v>
          </cell>
          <cell r="T905" t="str">
            <v>MEERFYTD201603</v>
          </cell>
        </row>
        <row r="906">
          <cell r="A906" t="str">
            <v>ME</v>
          </cell>
          <cell r="B906" t="str">
            <v>ERF</v>
          </cell>
          <cell r="C906" t="str">
            <v>YTD201603</v>
          </cell>
          <cell r="M906">
            <v>14946.923076900001</v>
          </cell>
          <cell r="N906">
            <v>3.3417167999999999</v>
          </cell>
          <cell r="Q906">
            <v>81.020019599999998</v>
          </cell>
          <cell r="R906">
            <v>123.7367052</v>
          </cell>
          <cell r="T906" t="str">
            <v>MEERFYTD201603</v>
          </cell>
        </row>
        <row r="907">
          <cell r="A907" t="str">
            <v>ME</v>
          </cell>
          <cell r="B907" t="str">
            <v>Small Group</v>
          </cell>
          <cell r="C907" t="str">
            <v>YTD201603</v>
          </cell>
          <cell r="M907">
            <v>27107.923076899999</v>
          </cell>
          <cell r="N907">
            <v>3.4840694999999999</v>
          </cell>
          <cell r="Q907">
            <v>99.970772100000005</v>
          </cell>
          <cell r="R907">
            <v>104.5526421</v>
          </cell>
          <cell r="T907" t="str">
            <v>MESmall GroupYTD201603</v>
          </cell>
        </row>
        <row r="908">
          <cell r="A908" t="str">
            <v>ME</v>
          </cell>
          <cell r="B908" t="str">
            <v>Small Group</v>
          </cell>
          <cell r="C908" t="str">
            <v>YTD201603</v>
          </cell>
          <cell r="M908">
            <v>27107.923076899999</v>
          </cell>
          <cell r="N908">
            <v>1.9232332000000001</v>
          </cell>
          <cell r="Q908">
            <v>116.2390786</v>
          </cell>
          <cell r="R908">
            <v>49.6364868</v>
          </cell>
          <cell r="T908" t="str">
            <v>MESmall GroupYTD201603</v>
          </cell>
        </row>
        <row r="909">
          <cell r="A909" t="str">
            <v>ME</v>
          </cell>
          <cell r="B909" t="str">
            <v>Exchange</v>
          </cell>
          <cell r="C909" t="str">
            <v>YTD201603</v>
          </cell>
          <cell r="M909">
            <v>7250.7912088000003</v>
          </cell>
          <cell r="N909">
            <v>32.446102799999998</v>
          </cell>
          <cell r="Q909">
            <v>315.41385400000001</v>
          </cell>
          <cell r="R909">
            <v>308.60505030000002</v>
          </cell>
          <cell r="T909" t="str">
            <v>MEExchangeYTD201603</v>
          </cell>
        </row>
        <row r="910">
          <cell r="A910" t="str">
            <v>ME</v>
          </cell>
          <cell r="B910" t="str">
            <v>Small Group</v>
          </cell>
          <cell r="C910" t="str">
            <v>YTD201603</v>
          </cell>
          <cell r="M910">
            <v>27107.923076899999</v>
          </cell>
          <cell r="N910">
            <v>4.8323422999999996</v>
          </cell>
          <cell r="Q910">
            <v>16.1207481</v>
          </cell>
          <cell r="R910">
            <v>899.27755149999996</v>
          </cell>
          <cell r="T910" t="str">
            <v>MESmall GroupYTD201603</v>
          </cell>
        </row>
        <row r="911">
          <cell r="A911" t="str">
            <v>ME</v>
          </cell>
          <cell r="B911" t="str">
            <v>Exchange</v>
          </cell>
          <cell r="C911" t="str">
            <v>YTD201603</v>
          </cell>
          <cell r="M911">
            <v>7250.7912088000003</v>
          </cell>
          <cell r="N911">
            <v>56.520428600000002</v>
          </cell>
          <cell r="Q911">
            <v>2400.2897751</v>
          </cell>
          <cell r="R911">
            <v>70.6420064</v>
          </cell>
          <cell r="T911" t="str">
            <v>MEExchangeYTD201603</v>
          </cell>
        </row>
        <row r="912">
          <cell r="A912" t="str">
            <v>ME</v>
          </cell>
          <cell r="B912" t="str">
            <v>ERF</v>
          </cell>
          <cell r="C912" t="str">
            <v>YTD201603</v>
          </cell>
          <cell r="M912">
            <v>14946.923076900001</v>
          </cell>
          <cell r="N912">
            <v>5.7675184000000002</v>
          </cell>
          <cell r="Q912">
            <v>443.23503679999999</v>
          </cell>
          <cell r="R912">
            <v>39.036975099999999</v>
          </cell>
          <cell r="T912" t="str">
            <v>MEERFYTD201603</v>
          </cell>
        </row>
        <row r="913">
          <cell r="A913" t="str">
            <v>ME</v>
          </cell>
          <cell r="B913" t="str">
            <v>Small Group</v>
          </cell>
          <cell r="C913" t="str">
            <v>YTD201603</v>
          </cell>
          <cell r="M913">
            <v>27107.923076899999</v>
          </cell>
          <cell r="N913">
            <v>3.0131793</v>
          </cell>
          <cell r="Q913">
            <v>3.1356145999999998</v>
          </cell>
          <cell r="R913">
            <v>2882.86</v>
          </cell>
          <cell r="T913" t="str">
            <v>MESmall GroupYTD201603</v>
          </cell>
        </row>
        <row r="914">
          <cell r="A914" t="str">
            <v>ME</v>
          </cell>
          <cell r="B914" t="str">
            <v>Small Group</v>
          </cell>
          <cell r="C914" t="str">
            <v>YTD201603</v>
          </cell>
          <cell r="M914">
            <v>27107.923076899999</v>
          </cell>
          <cell r="N914">
            <v>20.3039573</v>
          </cell>
          <cell r="Q914">
            <v>3.5045104999999999</v>
          </cell>
          <cell r="R914">
            <v>17380.993052599999</v>
          </cell>
          <cell r="T914" t="str">
            <v>MESmall GroupYTD201603</v>
          </cell>
        </row>
        <row r="915">
          <cell r="A915" t="str">
            <v>ME</v>
          </cell>
          <cell r="B915" t="str">
            <v>ERF</v>
          </cell>
          <cell r="C915" t="str">
            <v>YTD201603</v>
          </cell>
          <cell r="M915">
            <v>14946.923076900001</v>
          </cell>
          <cell r="N915">
            <v>30.668518500000001</v>
          </cell>
          <cell r="Q915">
            <v>49.307807099999998</v>
          </cell>
          <cell r="R915">
            <v>1865.9429579</v>
          </cell>
          <cell r="T915" t="str">
            <v>MEERFYTD201603</v>
          </cell>
        </row>
        <row r="916">
          <cell r="A916" t="str">
            <v>ME</v>
          </cell>
          <cell r="B916" t="str">
            <v>Small Group</v>
          </cell>
          <cell r="C916" t="str">
            <v>YTD201603</v>
          </cell>
          <cell r="M916">
            <v>27107.923076899999</v>
          </cell>
          <cell r="N916">
            <v>1.2556307</v>
          </cell>
          <cell r="Q916">
            <v>34.417981699999999</v>
          </cell>
          <cell r="R916">
            <v>109.4454662</v>
          </cell>
          <cell r="T916" t="str">
            <v>MESmall GroupYTD201603</v>
          </cell>
        </row>
        <row r="917">
          <cell r="A917" t="str">
            <v>ME</v>
          </cell>
          <cell r="B917" t="str">
            <v>Exchange</v>
          </cell>
          <cell r="C917" t="str">
            <v>YTD201603</v>
          </cell>
          <cell r="M917">
            <v>7250.7912088000003</v>
          </cell>
          <cell r="N917">
            <v>11.6860819</v>
          </cell>
          <cell r="Q917">
            <v>101.2303318</v>
          </cell>
          <cell r="R917">
            <v>346.32155310000002</v>
          </cell>
          <cell r="T917" t="str">
            <v>MEExchangeYTD201603</v>
          </cell>
        </row>
        <row r="918">
          <cell r="A918" t="str">
            <v>ME</v>
          </cell>
          <cell r="B918" t="str">
            <v>Small Group</v>
          </cell>
          <cell r="C918" t="str">
            <v>YTD201603</v>
          </cell>
          <cell r="M918">
            <v>27107.923076899999</v>
          </cell>
          <cell r="N918">
            <v>7.0354270000000003</v>
          </cell>
          <cell r="Q918">
            <v>231.777255</v>
          </cell>
          <cell r="R918">
            <v>91.062778899999998</v>
          </cell>
          <cell r="T918" t="str">
            <v>MESmall GroupYTD201603</v>
          </cell>
        </row>
        <row r="919">
          <cell r="A919" t="str">
            <v>ME</v>
          </cell>
          <cell r="B919" t="str">
            <v>ERF</v>
          </cell>
          <cell r="C919" t="str">
            <v>YTD201603</v>
          </cell>
          <cell r="M919">
            <v>14946.923076900001</v>
          </cell>
          <cell r="N919">
            <v>16.573043299999998</v>
          </cell>
          <cell r="Q919">
            <v>79.280531100000005</v>
          </cell>
          <cell r="R919">
            <v>627.12912240000003</v>
          </cell>
          <cell r="T919" t="str">
            <v>MEERFYTD201603</v>
          </cell>
        </row>
        <row r="920">
          <cell r="A920" t="str">
            <v>ME</v>
          </cell>
          <cell r="B920" t="str">
            <v>Small Group</v>
          </cell>
          <cell r="C920" t="str">
            <v>YTD201603</v>
          </cell>
          <cell r="M920">
            <v>27107.923076899999</v>
          </cell>
          <cell r="N920">
            <v>24.289883700000001</v>
          </cell>
          <cell r="Q920">
            <v>5.2752105</v>
          </cell>
          <cell r="R920">
            <v>13813.600699299999</v>
          </cell>
          <cell r="T920" t="str">
            <v>MESmall GroupYTD201603</v>
          </cell>
        </row>
        <row r="921">
          <cell r="A921" t="str">
            <v>ME</v>
          </cell>
          <cell r="B921" t="str">
            <v>ERF</v>
          </cell>
          <cell r="C921" t="str">
            <v>YTD201603</v>
          </cell>
          <cell r="M921">
            <v>14946.923076900001</v>
          </cell>
          <cell r="N921">
            <v>31.8181972</v>
          </cell>
          <cell r="Q921">
            <v>300.73079100000001</v>
          </cell>
          <cell r="R921">
            <v>317.40877419999998</v>
          </cell>
          <cell r="T921" t="str">
            <v>MEERFYTD201603</v>
          </cell>
        </row>
        <row r="922">
          <cell r="A922" t="str">
            <v>ME</v>
          </cell>
          <cell r="B922" t="str">
            <v>Small Group</v>
          </cell>
          <cell r="C922" t="str">
            <v>YTD201603</v>
          </cell>
          <cell r="M922">
            <v>27107.923076899999</v>
          </cell>
          <cell r="N922">
            <v>65.573596800000004</v>
          </cell>
          <cell r="Q922">
            <v>2898.4145991999999</v>
          </cell>
          <cell r="R922">
            <v>67.871860100000006</v>
          </cell>
          <cell r="T922" t="str">
            <v>MESmall GroupYTD201603</v>
          </cell>
        </row>
        <row r="923">
          <cell r="A923" t="str">
            <v>ME</v>
          </cell>
          <cell r="B923" t="str">
            <v>ERF</v>
          </cell>
          <cell r="C923" t="str">
            <v>YTD201603</v>
          </cell>
          <cell r="M923">
            <v>14946.923076900001</v>
          </cell>
          <cell r="N923">
            <v>3.0250186000000001</v>
          </cell>
          <cell r="Q923">
            <v>4.9508517000000003</v>
          </cell>
          <cell r="R923">
            <v>1833.0291892</v>
          </cell>
          <cell r="T923" t="str">
            <v>MEERFYTD201603</v>
          </cell>
        </row>
        <row r="924">
          <cell r="A924" t="str">
            <v>ME</v>
          </cell>
          <cell r="B924" t="str">
            <v>Exchange</v>
          </cell>
          <cell r="C924" t="str">
            <v>YTD201603</v>
          </cell>
          <cell r="M924">
            <v>7250.7912088000003</v>
          </cell>
          <cell r="N924">
            <v>5.9877602999999997</v>
          </cell>
          <cell r="Q924">
            <v>1.1033279</v>
          </cell>
          <cell r="R924">
            <v>16281</v>
          </cell>
          <cell r="T924" t="str">
            <v>MEExchangeYTD201603</v>
          </cell>
        </row>
        <row r="925">
          <cell r="A925" t="str">
            <v>ME</v>
          </cell>
          <cell r="B925" t="str">
            <v>ERF</v>
          </cell>
          <cell r="C925" t="str">
            <v>YTD201603</v>
          </cell>
          <cell r="M925">
            <v>14946.923076900001</v>
          </cell>
          <cell r="N925">
            <v>3.4557769999999999</v>
          </cell>
          <cell r="Q925">
            <v>46.564767600000003</v>
          </cell>
          <cell r="R925">
            <v>222.6432471</v>
          </cell>
          <cell r="T925" t="str">
            <v>MEERFYTD201603</v>
          </cell>
        </row>
        <row r="926">
          <cell r="A926" t="str">
            <v>ME</v>
          </cell>
          <cell r="B926" t="str">
            <v>ERF</v>
          </cell>
          <cell r="C926" t="str">
            <v>YTD201603</v>
          </cell>
          <cell r="M926">
            <v>14946.923076900001</v>
          </cell>
          <cell r="N926">
            <v>2.1248138999999999</v>
          </cell>
          <cell r="Q926">
            <v>139.09217229999999</v>
          </cell>
          <cell r="R926">
            <v>45.8289033</v>
          </cell>
          <cell r="T926" t="str">
            <v>MEERFYTD201603</v>
          </cell>
        </row>
        <row r="927">
          <cell r="A927" t="str">
            <v>ME</v>
          </cell>
          <cell r="B927" t="str">
            <v>ERF</v>
          </cell>
          <cell r="C927" t="str">
            <v>YTD201603</v>
          </cell>
          <cell r="M927">
            <v>14946.923076900001</v>
          </cell>
          <cell r="N927">
            <v>4.2304845000000002</v>
          </cell>
          <cell r="Q927">
            <v>47.501415299999998</v>
          </cell>
          <cell r="R927">
            <v>267.18053520000001</v>
          </cell>
          <cell r="T927" t="str">
            <v>MEERFYTD201603</v>
          </cell>
        </row>
        <row r="928">
          <cell r="A928" t="str">
            <v>ME</v>
          </cell>
          <cell r="B928" t="str">
            <v>Exchange</v>
          </cell>
          <cell r="C928" t="str">
            <v>YTD201603</v>
          </cell>
          <cell r="M928">
            <v>7250.7912088000003</v>
          </cell>
          <cell r="N928">
            <v>5.9181724999999998</v>
          </cell>
          <cell r="Q928">
            <v>412.92045430000002</v>
          </cell>
          <cell r="R928">
            <v>42.997428200000002</v>
          </cell>
          <cell r="T928" t="str">
            <v>MEExchangeYTD201603</v>
          </cell>
        </row>
        <row r="929">
          <cell r="A929" t="str">
            <v>ME</v>
          </cell>
          <cell r="B929" t="str">
            <v>ERF</v>
          </cell>
          <cell r="C929" t="str">
            <v>YTD201603</v>
          </cell>
          <cell r="M929">
            <v>14946.923076900001</v>
          </cell>
          <cell r="N929">
            <v>16.6785785</v>
          </cell>
          <cell r="Q929">
            <v>563.995677</v>
          </cell>
          <cell r="R929">
            <v>88.716523100000003</v>
          </cell>
          <cell r="T929" t="str">
            <v>MEERFYTD201603</v>
          </cell>
        </row>
        <row r="930">
          <cell r="A930" t="str">
            <v>ME</v>
          </cell>
          <cell r="B930" t="str">
            <v>Small Group</v>
          </cell>
          <cell r="C930" t="str">
            <v>YTD201603</v>
          </cell>
          <cell r="M930">
            <v>27107.923076899999</v>
          </cell>
          <cell r="N930">
            <v>6.3296818000000004</v>
          </cell>
          <cell r="Q930">
            <v>256.45638659999997</v>
          </cell>
          <cell r="R930">
            <v>74.043955699999998</v>
          </cell>
          <cell r="T930" t="str">
            <v>MESmall GroupYTD201603</v>
          </cell>
        </row>
        <row r="931">
          <cell r="A931" t="str">
            <v>ME</v>
          </cell>
          <cell r="B931" t="str">
            <v>ERF</v>
          </cell>
          <cell r="C931" t="str">
            <v>YTD201603</v>
          </cell>
          <cell r="M931">
            <v>14946.923076900001</v>
          </cell>
          <cell r="N931">
            <v>8.3575994999999992</v>
          </cell>
          <cell r="Q931">
            <v>175.22000929999999</v>
          </cell>
          <cell r="R931">
            <v>143.09323789999999</v>
          </cell>
          <cell r="T931" t="str">
            <v>MEERFYTD201603</v>
          </cell>
        </row>
        <row r="932">
          <cell r="A932" t="str">
            <v>ME</v>
          </cell>
          <cell r="B932" t="str">
            <v>ERF</v>
          </cell>
          <cell r="C932" t="str">
            <v>YTD201603</v>
          </cell>
          <cell r="M932">
            <v>14946.923076900001</v>
          </cell>
          <cell r="N932">
            <v>6.0220127000000003</v>
          </cell>
          <cell r="Q932">
            <v>145.9163193</v>
          </cell>
          <cell r="R932">
            <v>123.8109491</v>
          </cell>
          <cell r="T932" t="str">
            <v>MEERFYTD201603</v>
          </cell>
        </row>
        <row r="933">
          <cell r="A933" t="str">
            <v>ME</v>
          </cell>
          <cell r="B933" t="str">
            <v>Small Group</v>
          </cell>
          <cell r="C933" t="str">
            <v>YTD201603</v>
          </cell>
          <cell r="M933">
            <v>27107.923076899999</v>
          </cell>
          <cell r="N933">
            <v>4.8841976999999996</v>
          </cell>
          <cell r="Q933">
            <v>71.824019699999994</v>
          </cell>
          <cell r="R933">
            <v>204.006867</v>
          </cell>
          <cell r="T933" t="str">
            <v>MESmall GroupYTD201603</v>
          </cell>
        </row>
        <row r="934">
          <cell r="A934" t="str">
            <v>ME</v>
          </cell>
          <cell r="B934" t="str">
            <v>Exchange</v>
          </cell>
          <cell r="C934" t="str">
            <v>YTD201603</v>
          </cell>
          <cell r="M934">
            <v>7250.7912088000003</v>
          </cell>
          <cell r="N934">
            <v>63.914233199999998</v>
          </cell>
          <cell r="Q934">
            <v>5.1028913999999999</v>
          </cell>
          <cell r="R934">
            <v>37575.304864899997</v>
          </cell>
          <cell r="T934" t="str">
            <v>MEExchangeYTD201603</v>
          </cell>
        </row>
        <row r="935">
          <cell r="A935" t="str">
            <v>ME</v>
          </cell>
          <cell r="B935" t="str">
            <v>Small Group</v>
          </cell>
          <cell r="C935" t="str">
            <v>YTD201603</v>
          </cell>
          <cell r="M935">
            <v>27107.923076899999</v>
          </cell>
          <cell r="N935">
            <v>25.825835099999999</v>
          </cell>
          <cell r="Q935">
            <v>253.136324</v>
          </cell>
          <cell r="R935">
            <v>306.07027829999998</v>
          </cell>
          <cell r="T935" t="str">
            <v>MESmall GroupYTD201603</v>
          </cell>
        </row>
        <row r="936">
          <cell r="A936" t="str">
            <v>ME</v>
          </cell>
          <cell r="B936" t="str">
            <v>Exchange</v>
          </cell>
          <cell r="C936" t="str">
            <v>YTD201603</v>
          </cell>
          <cell r="M936">
            <v>7250.7912088000003</v>
          </cell>
          <cell r="N936">
            <v>0.63776949999999999</v>
          </cell>
          <cell r="Q936">
            <v>0.55166389999999998</v>
          </cell>
          <cell r="R936">
            <v>3468.25</v>
          </cell>
          <cell r="T936" t="str">
            <v>MEExchangeYTD201603</v>
          </cell>
        </row>
        <row r="937">
          <cell r="A937" t="str">
            <v>ME</v>
          </cell>
          <cell r="B937" t="str">
            <v>Small Group</v>
          </cell>
          <cell r="C937" t="str">
            <v>YTD201603</v>
          </cell>
          <cell r="M937">
            <v>27107.923076899999</v>
          </cell>
          <cell r="N937">
            <v>1.9393079</v>
          </cell>
          <cell r="Q937">
            <v>10.5873106</v>
          </cell>
          <cell r="R937">
            <v>549.51857140000004</v>
          </cell>
          <cell r="T937" t="str">
            <v>MESmall GroupYTD201603</v>
          </cell>
        </row>
        <row r="938">
          <cell r="A938" t="str">
            <v>ME</v>
          </cell>
          <cell r="B938" t="str">
            <v>ERF</v>
          </cell>
          <cell r="C938" t="str">
            <v>YTD201603</v>
          </cell>
          <cell r="M938">
            <v>14946.923076900001</v>
          </cell>
          <cell r="N938">
            <v>8.9935913000000003</v>
          </cell>
          <cell r="Q938">
            <v>286.61417319999998</v>
          </cell>
          <cell r="R938">
            <v>94.136216200000007</v>
          </cell>
          <cell r="T938" t="str">
            <v>MEERFYTD201603</v>
          </cell>
        </row>
        <row r="939">
          <cell r="A939" t="str">
            <v>ME</v>
          </cell>
          <cell r="B939" t="str">
            <v>Small Group</v>
          </cell>
          <cell r="C939" t="str">
            <v>YTD201603</v>
          </cell>
          <cell r="M939">
            <v>27107.923076899999</v>
          </cell>
          <cell r="N939">
            <v>2.7283249999999999</v>
          </cell>
          <cell r="Q939">
            <v>59.244671599999997</v>
          </cell>
          <cell r="R939">
            <v>138.15546079999999</v>
          </cell>
          <cell r="T939" t="str">
            <v>MESmall GroupYTD201603</v>
          </cell>
        </row>
        <row r="940">
          <cell r="A940" t="str">
            <v>ME</v>
          </cell>
          <cell r="B940" t="str">
            <v>ERF</v>
          </cell>
          <cell r="C940" t="str">
            <v>YTD201603</v>
          </cell>
          <cell r="M940">
            <v>14946.923076900001</v>
          </cell>
          <cell r="N940">
            <v>10.1915932</v>
          </cell>
          <cell r="Q940">
            <v>182.84699710000001</v>
          </cell>
          <cell r="R940">
            <v>167.21510430000001</v>
          </cell>
          <cell r="T940" t="str">
            <v>MEERFYTD201603</v>
          </cell>
        </row>
        <row r="941">
          <cell r="A941" t="str">
            <v>ME</v>
          </cell>
          <cell r="B941" t="str">
            <v>Small Group</v>
          </cell>
          <cell r="C941" t="str">
            <v>YTD201603</v>
          </cell>
          <cell r="M941">
            <v>27107.923076899999</v>
          </cell>
          <cell r="N941">
            <v>16.8767213</v>
          </cell>
          <cell r="Q941">
            <v>135.3109934</v>
          </cell>
          <cell r="R941">
            <v>374.17627859999999</v>
          </cell>
          <cell r="T941" t="str">
            <v>MESmall GroupYTD201603</v>
          </cell>
        </row>
        <row r="942">
          <cell r="A942" t="str">
            <v>ME</v>
          </cell>
          <cell r="B942" t="str">
            <v>ERF</v>
          </cell>
          <cell r="C942" t="str">
            <v>YTD201603</v>
          </cell>
          <cell r="M942">
            <v>14946.923076900001</v>
          </cell>
          <cell r="N942">
            <v>3.2705544999999998</v>
          </cell>
          <cell r="Q942">
            <v>67.9738562</v>
          </cell>
          <cell r="R942">
            <v>144.3446654</v>
          </cell>
          <cell r="T942" t="str">
            <v>MEERFYTD201603</v>
          </cell>
        </row>
        <row r="943">
          <cell r="A943" t="str">
            <v>ME</v>
          </cell>
          <cell r="B943" t="str">
            <v>Small Group</v>
          </cell>
          <cell r="C943" t="str">
            <v>YTD201603</v>
          </cell>
          <cell r="M943">
            <v>27107.923076899999</v>
          </cell>
          <cell r="N943">
            <v>2.7819682000000001</v>
          </cell>
          <cell r="Q943">
            <v>3.8734063000000001</v>
          </cell>
          <cell r="R943">
            <v>2154.6680000000001</v>
          </cell>
          <cell r="T943" t="str">
            <v>MESmall GroupYTD201603</v>
          </cell>
        </row>
        <row r="944">
          <cell r="A944" t="str">
            <v>ME</v>
          </cell>
          <cell r="B944" t="str">
            <v>Exchange</v>
          </cell>
          <cell r="C944" t="str">
            <v>YTD201603</v>
          </cell>
          <cell r="M944">
            <v>7250.7912088000003</v>
          </cell>
          <cell r="N944">
            <v>2.1163685999999999</v>
          </cell>
          <cell r="Q944">
            <v>35.996071700000002</v>
          </cell>
          <cell r="R944">
            <v>176.383295</v>
          </cell>
          <cell r="T944" t="str">
            <v>MEExchangeYTD201603</v>
          </cell>
        </row>
        <row r="945">
          <cell r="A945" t="str">
            <v>ME</v>
          </cell>
          <cell r="B945" t="str">
            <v>Exchange</v>
          </cell>
          <cell r="C945" t="str">
            <v>YTD201603</v>
          </cell>
          <cell r="M945">
            <v>7250.7912088000003</v>
          </cell>
          <cell r="N945">
            <v>5.8295127999999998</v>
          </cell>
          <cell r="Q945">
            <v>23.3078012</v>
          </cell>
          <cell r="R945">
            <v>750.32982249999998</v>
          </cell>
          <cell r="T945" t="str">
            <v>MEExchangeYTD201603</v>
          </cell>
        </row>
        <row r="946">
          <cell r="A946" t="str">
            <v>ME</v>
          </cell>
          <cell r="B946" t="str">
            <v>ERF</v>
          </cell>
          <cell r="C946" t="str">
            <v>YTD201603</v>
          </cell>
          <cell r="M946">
            <v>14946.923076900001</v>
          </cell>
          <cell r="N946">
            <v>4.8585441999999999</v>
          </cell>
          <cell r="Q946">
            <v>14.852555199999999</v>
          </cell>
          <cell r="R946">
            <v>981.35522519999995</v>
          </cell>
          <cell r="T946" t="str">
            <v>MEERFYTD201603</v>
          </cell>
        </row>
        <row r="947">
          <cell r="A947" t="str">
            <v>ME</v>
          </cell>
          <cell r="B947" t="str">
            <v>ERF</v>
          </cell>
          <cell r="C947" t="str">
            <v>YTD201603</v>
          </cell>
          <cell r="M947">
            <v>14946.923076900001</v>
          </cell>
          <cell r="N947">
            <v>23.9415835</v>
          </cell>
          <cell r="Q947">
            <v>5.1515618999999999</v>
          </cell>
          <cell r="R947">
            <v>13942.324935099999</v>
          </cell>
          <cell r="T947" t="str">
            <v>MEERFYTD201603</v>
          </cell>
        </row>
        <row r="948">
          <cell r="A948" t="str">
            <v>ME</v>
          </cell>
          <cell r="B948" t="str">
            <v>Exchange</v>
          </cell>
          <cell r="C948" t="str">
            <v>YTD201603</v>
          </cell>
          <cell r="M948">
            <v>7250.7912088000003</v>
          </cell>
          <cell r="N948">
            <v>2.7341324</v>
          </cell>
          <cell r="Q948">
            <v>9.6541187999999991</v>
          </cell>
          <cell r="R948">
            <v>849.6267143</v>
          </cell>
          <cell r="T948" t="str">
            <v>MEExchangeYTD201603</v>
          </cell>
        </row>
        <row r="949">
          <cell r="A949" t="str">
            <v>ME</v>
          </cell>
          <cell r="B949" t="str">
            <v>Exchange</v>
          </cell>
          <cell r="C949" t="str">
            <v>YTD201603</v>
          </cell>
          <cell r="M949">
            <v>7250.7912088000003</v>
          </cell>
          <cell r="N949">
            <v>15.304286599999999</v>
          </cell>
          <cell r="Q949">
            <v>521.18450129999997</v>
          </cell>
          <cell r="R949">
            <v>88.093294499999999</v>
          </cell>
          <cell r="T949" t="str">
            <v>MEExchangeYTD201603</v>
          </cell>
        </row>
        <row r="950">
          <cell r="A950" t="str">
            <v>ME</v>
          </cell>
          <cell r="B950" t="str">
            <v>Exchange</v>
          </cell>
          <cell r="C950" t="str">
            <v>YTD201603</v>
          </cell>
          <cell r="M950">
            <v>7250.7912088000003</v>
          </cell>
          <cell r="N950">
            <v>6.0923778999999998</v>
          </cell>
          <cell r="Q950">
            <v>136.67473960000001</v>
          </cell>
          <cell r="R950">
            <v>133.727225</v>
          </cell>
          <cell r="T950" t="str">
            <v>MEExchangeYTD201603</v>
          </cell>
        </row>
        <row r="951">
          <cell r="A951" t="str">
            <v>ME</v>
          </cell>
          <cell r="B951" t="str">
            <v>ERF</v>
          </cell>
          <cell r="C951" t="str">
            <v>YTD201603</v>
          </cell>
          <cell r="M951">
            <v>14946.923076900001</v>
          </cell>
          <cell r="N951">
            <v>1.3470915000000001</v>
          </cell>
          <cell r="Q951">
            <v>40.6103649</v>
          </cell>
          <cell r="R951">
            <v>99.513377300000002</v>
          </cell>
          <cell r="T951" t="str">
            <v>MEERFYTD201603</v>
          </cell>
        </row>
        <row r="952">
          <cell r="A952" t="str">
            <v>ME</v>
          </cell>
          <cell r="B952" t="str">
            <v>Exchange</v>
          </cell>
          <cell r="C952" t="str">
            <v>YTD201603</v>
          </cell>
          <cell r="M952">
            <v>7250.7912088000003</v>
          </cell>
          <cell r="N952">
            <v>8.9206158999999996</v>
          </cell>
          <cell r="Q952">
            <v>269.62574760000001</v>
          </cell>
          <cell r="R952">
            <v>99.255534499999996</v>
          </cell>
          <cell r="T952" t="str">
            <v>MEExchangeYTD201603</v>
          </cell>
        </row>
        <row r="953">
          <cell r="A953" t="str">
            <v>ME</v>
          </cell>
          <cell r="B953" t="str">
            <v>ERF</v>
          </cell>
          <cell r="C953" t="str">
            <v>YTD201603</v>
          </cell>
          <cell r="M953">
            <v>14946.923076900001</v>
          </cell>
          <cell r="N953">
            <v>5.3466616</v>
          </cell>
          <cell r="Q953">
            <v>379.94441870000003</v>
          </cell>
          <cell r="R953">
            <v>42.2166614</v>
          </cell>
          <cell r="T953" t="str">
            <v>MEERFYTD201603</v>
          </cell>
        </row>
        <row r="954">
          <cell r="A954" t="str">
            <v>ME</v>
          </cell>
          <cell r="B954" t="str">
            <v>Exchange</v>
          </cell>
          <cell r="C954" t="str">
            <v>YTD201603</v>
          </cell>
          <cell r="M954">
            <v>7250.7912088000003</v>
          </cell>
          <cell r="N954">
            <v>4.333151</v>
          </cell>
          <cell r="Q954">
            <v>51.028913899999999</v>
          </cell>
          <cell r="R954">
            <v>254.74681079999999</v>
          </cell>
          <cell r="T954" t="str">
            <v>MEExchangeYTD201603</v>
          </cell>
        </row>
        <row r="955">
          <cell r="A955" t="str">
            <v>ME</v>
          </cell>
          <cell r="B955" t="str">
            <v>ERF</v>
          </cell>
          <cell r="C955" t="str">
            <v>YTD201603</v>
          </cell>
          <cell r="M955">
            <v>14946.923076900001</v>
          </cell>
          <cell r="N955">
            <v>0.47882760000000002</v>
          </cell>
          <cell r="Q955">
            <v>0.40142040000000001</v>
          </cell>
          <cell r="R955">
            <v>3578.5</v>
          </cell>
          <cell r="T955" t="str">
            <v>MEERFYTD201603</v>
          </cell>
        </row>
        <row r="956">
          <cell r="A956" t="str">
            <v>ME</v>
          </cell>
          <cell r="B956" t="str">
            <v>Exchange</v>
          </cell>
          <cell r="C956" t="str">
            <v>YTD201603</v>
          </cell>
          <cell r="M956">
            <v>7250.7912088000003</v>
          </cell>
          <cell r="N956">
            <v>19.194696499999999</v>
          </cell>
          <cell r="Q956">
            <v>457.05356899999998</v>
          </cell>
          <cell r="R956">
            <v>125.9898039</v>
          </cell>
          <cell r="T956" t="str">
            <v>MEExchangeYTD201603</v>
          </cell>
        </row>
        <row r="957">
          <cell r="A957" t="str">
            <v>ME</v>
          </cell>
          <cell r="B957" t="str">
            <v>Exchange</v>
          </cell>
          <cell r="C957" t="str">
            <v>YTD201603</v>
          </cell>
          <cell r="M957">
            <v>7250.7912088000003</v>
          </cell>
          <cell r="N957">
            <v>11.078431399999999</v>
          </cell>
          <cell r="Q957">
            <v>203.97773950000001</v>
          </cell>
          <cell r="R957">
            <v>162.9358891</v>
          </cell>
          <cell r="T957" t="str">
            <v>MEExchangeYTD201603</v>
          </cell>
        </row>
        <row r="958">
          <cell r="A958" t="str">
            <v>ME</v>
          </cell>
          <cell r="B958" t="str">
            <v>Exchange</v>
          </cell>
          <cell r="C958" t="str">
            <v>YTD201603</v>
          </cell>
          <cell r="M958">
            <v>7250.7912088000003</v>
          </cell>
          <cell r="N958">
            <v>4.4866345000000001</v>
          </cell>
          <cell r="Q958">
            <v>174.877467</v>
          </cell>
          <cell r="R958">
            <v>76.967626199999998</v>
          </cell>
          <cell r="T958" t="str">
            <v>MEExchangeYTD201603</v>
          </cell>
        </row>
        <row r="959">
          <cell r="A959" t="str">
            <v>ME</v>
          </cell>
          <cell r="B959" t="str">
            <v>ERF</v>
          </cell>
          <cell r="C959" t="str">
            <v>YTD201603</v>
          </cell>
          <cell r="M959">
            <v>14946.923076900001</v>
          </cell>
          <cell r="N959">
            <v>17.0754397</v>
          </cell>
          <cell r="Q959">
            <v>166.18805</v>
          </cell>
          <cell r="R959">
            <v>308.24309579999999</v>
          </cell>
          <cell r="T959" t="str">
            <v>MEERFYTD201603</v>
          </cell>
        </row>
        <row r="960">
          <cell r="A960" t="str">
            <v>ME</v>
          </cell>
          <cell r="B960" t="str">
            <v>Exchange</v>
          </cell>
          <cell r="C960" t="str">
            <v>YTD201603</v>
          </cell>
          <cell r="M960">
            <v>7250.7912088000003</v>
          </cell>
          <cell r="N960">
            <v>7.8884536000000001</v>
          </cell>
          <cell r="Q960">
            <v>510.56497059999998</v>
          </cell>
          <cell r="R960">
            <v>46.351320899999997</v>
          </cell>
          <cell r="T960" t="str">
            <v>MEExchangeYTD201603</v>
          </cell>
        </row>
        <row r="961">
          <cell r="A961" t="str">
            <v>ME</v>
          </cell>
          <cell r="B961" t="str">
            <v>ERF</v>
          </cell>
          <cell r="C961" t="str">
            <v>YTD201603</v>
          </cell>
          <cell r="M961">
            <v>14946.923076900001</v>
          </cell>
          <cell r="N961">
            <v>54.4406265</v>
          </cell>
          <cell r="Q961">
            <v>4.0142040999999997</v>
          </cell>
          <cell r="R961">
            <v>40685.992833299999</v>
          </cell>
          <cell r="T961" t="str">
            <v>MEERFYTD201603</v>
          </cell>
        </row>
        <row r="962">
          <cell r="A962" t="str">
            <v>ME</v>
          </cell>
          <cell r="B962" t="str">
            <v>Exchange</v>
          </cell>
          <cell r="C962" t="str">
            <v>YTD201603</v>
          </cell>
          <cell r="M962">
            <v>7250.7912088000003</v>
          </cell>
          <cell r="N962">
            <v>1.9211034</v>
          </cell>
          <cell r="Q962">
            <v>115.0219302</v>
          </cell>
          <cell r="R962">
            <v>50.1061871</v>
          </cell>
          <cell r="T962" t="str">
            <v>MEExchangeYTD201603</v>
          </cell>
        </row>
        <row r="963">
          <cell r="A963" t="str">
            <v>ME</v>
          </cell>
          <cell r="B963" t="str">
            <v>ERF</v>
          </cell>
          <cell r="C963" t="str">
            <v>YTD201603</v>
          </cell>
          <cell r="M963">
            <v>14946.923076900001</v>
          </cell>
          <cell r="N963">
            <v>25.665448600000001</v>
          </cell>
          <cell r="Q963">
            <v>5.0177550999999996</v>
          </cell>
          <cell r="R963">
            <v>15344.7794667</v>
          </cell>
          <cell r="T963" t="str">
            <v>MEERFYTD201603</v>
          </cell>
        </row>
        <row r="964">
          <cell r="A964" t="str">
            <v>ME</v>
          </cell>
          <cell r="B964" t="str">
            <v>Exchange</v>
          </cell>
          <cell r="C964" t="str">
            <v>YTD201603</v>
          </cell>
          <cell r="M964">
            <v>7250.7912088000003</v>
          </cell>
          <cell r="N964">
            <v>18.217020699999999</v>
          </cell>
          <cell r="Q964">
            <v>681.718706</v>
          </cell>
          <cell r="R964">
            <v>80.166587100000001</v>
          </cell>
          <cell r="T964" t="str">
            <v>MEExchangeYTD201603</v>
          </cell>
        </row>
        <row r="965">
          <cell r="A965" t="str">
            <v>ME</v>
          </cell>
          <cell r="B965" t="str">
            <v>Small Group</v>
          </cell>
          <cell r="C965" t="str">
            <v>YTD201603</v>
          </cell>
          <cell r="M965">
            <v>27107.923076899999</v>
          </cell>
          <cell r="N965">
            <v>6.8475495999999998</v>
          </cell>
          <cell r="Q965">
            <v>44.857733899999999</v>
          </cell>
          <cell r="R965">
            <v>457.95110199999999</v>
          </cell>
          <cell r="T965" t="str">
            <v>MESmall GroupYTD201603</v>
          </cell>
        </row>
        <row r="966">
          <cell r="A966" t="str">
            <v>ME</v>
          </cell>
          <cell r="B966" t="str">
            <v>Exchange</v>
          </cell>
          <cell r="C966" t="str">
            <v>YTD201603</v>
          </cell>
          <cell r="M966">
            <v>7250.7912088000003</v>
          </cell>
          <cell r="N966">
            <v>14.802550500000001</v>
          </cell>
          <cell r="Q966">
            <v>69.233823700000002</v>
          </cell>
          <cell r="R966">
            <v>641.41555779999999</v>
          </cell>
          <cell r="T966" t="str">
            <v>MEExchangeYTD201603</v>
          </cell>
        </row>
        <row r="967">
          <cell r="A967" t="str">
            <v>ME</v>
          </cell>
          <cell r="B967" t="str">
            <v>Small Group</v>
          </cell>
          <cell r="C967" t="str">
            <v>YTD201603</v>
          </cell>
          <cell r="M967">
            <v>27107.923076899999</v>
          </cell>
          <cell r="N967">
            <v>7.6409640000000003</v>
          </cell>
          <cell r="Q967">
            <v>164.30620619999999</v>
          </cell>
          <cell r="R967">
            <v>139.5132443</v>
          </cell>
          <cell r="T967" t="str">
            <v>MESmall GroupYTD201603</v>
          </cell>
        </row>
        <row r="968">
          <cell r="A968" t="str">
            <v>ME</v>
          </cell>
          <cell r="B968" t="str">
            <v>ERF</v>
          </cell>
          <cell r="C968" t="str">
            <v>YTD201603</v>
          </cell>
          <cell r="M968">
            <v>14946.923076900001</v>
          </cell>
          <cell r="N968">
            <v>15.8527361</v>
          </cell>
          <cell r="Q968">
            <v>47.702125500000001</v>
          </cell>
          <cell r="R968">
            <v>996.98300140000003</v>
          </cell>
          <cell r="T968" t="str">
            <v>MEERFYTD201603</v>
          </cell>
        </row>
        <row r="969">
          <cell r="A969" t="str">
            <v>ME</v>
          </cell>
          <cell r="B969" t="str">
            <v>ERF</v>
          </cell>
          <cell r="C969" t="str">
            <v>YTD201603</v>
          </cell>
          <cell r="M969">
            <v>14946.923076900001</v>
          </cell>
          <cell r="N969">
            <v>0.89127909999999999</v>
          </cell>
          <cell r="Q969">
            <v>0.33451700000000001</v>
          </cell>
          <cell r="R969">
            <v>7993.1279999999997</v>
          </cell>
          <cell r="T969" t="str">
            <v>MEERFYTD201603</v>
          </cell>
        </row>
        <row r="970">
          <cell r="A970" t="str">
            <v>ME</v>
          </cell>
          <cell r="B970" t="str">
            <v>Small Group</v>
          </cell>
          <cell r="C970" t="str">
            <v>YTD201603</v>
          </cell>
          <cell r="M970">
            <v>27107.923076899999</v>
          </cell>
          <cell r="N970">
            <v>0.23555809999999999</v>
          </cell>
          <cell r="Q970">
            <v>0.22133749999999999</v>
          </cell>
          <cell r="R970">
            <v>3192.7449999999999</v>
          </cell>
          <cell r="T970" t="str">
            <v>MESmall GroupYTD201603</v>
          </cell>
        </row>
        <row r="971">
          <cell r="A971" t="str">
            <v>ME</v>
          </cell>
          <cell r="B971" t="str">
            <v>ERF</v>
          </cell>
          <cell r="C971" t="str">
            <v>YTD201603</v>
          </cell>
          <cell r="M971">
            <v>14946.923076900001</v>
          </cell>
          <cell r="N971">
            <v>5.4937098999999998</v>
          </cell>
          <cell r="Q971">
            <v>233.09145179999999</v>
          </cell>
          <cell r="R971">
            <v>70.706710700000002</v>
          </cell>
          <cell r="T971" t="str">
            <v>MEERFYTD201603</v>
          </cell>
        </row>
        <row r="972">
          <cell r="A972" t="str">
            <v>ME</v>
          </cell>
          <cell r="B972" t="str">
            <v>Small Group</v>
          </cell>
          <cell r="C972" t="str">
            <v>YTD201603</v>
          </cell>
          <cell r="M972">
            <v>27107.923076899999</v>
          </cell>
          <cell r="N972">
            <v>10.9503197</v>
          </cell>
          <cell r="Q972">
            <v>86.801190700000006</v>
          </cell>
          <cell r="R972">
            <v>378.46207820000001</v>
          </cell>
          <cell r="T972" t="str">
            <v>MESmall GroupYTD201603</v>
          </cell>
        </row>
        <row r="973">
          <cell r="A973" t="str">
            <v>ME</v>
          </cell>
          <cell r="B973" t="str">
            <v>Small Group</v>
          </cell>
          <cell r="C973" t="str">
            <v>YTD201603</v>
          </cell>
          <cell r="M973">
            <v>27107.923076899999</v>
          </cell>
          <cell r="N973">
            <v>19.060335899999998</v>
          </cell>
          <cell r="Q973">
            <v>458.61130580000003</v>
          </cell>
          <cell r="R973">
            <v>124.68294400000001</v>
          </cell>
          <cell r="T973" t="str">
            <v>MESmall GroupYTD201603</v>
          </cell>
        </row>
        <row r="974">
          <cell r="A974" t="str">
            <v>ME</v>
          </cell>
          <cell r="B974" t="str">
            <v>Small Group</v>
          </cell>
          <cell r="C974" t="str">
            <v>YTD201603</v>
          </cell>
          <cell r="M974">
            <v>27107.923076899999</v>
          </cell>
          <cell r="N974">
            <v>13.0670848</v>
          </cell>
          <cell r="Q974">
            <v>41.832788000000001</v>
          </cell>
          <cell r="R974">
            <v>937.09399470000005</v>
          </cell>
          <cell r="T974" t="str">
            <v>MESmall GroupYTD201603</v>
          </cell>
        </row>
        <row r="975">
          <cell r="A975" t="str">
            <v>ME</v>
          </cell>
          <cell r="B975" t="str">
            <v>Exchange</v>
          </cell>
          <cell r="C975" t="str">
            <v>YTD201603</v>
          </cell>
          <cell r="M975">
            <v>7250.7912088000003</v>
          </cell>
          <cell r="N975">
            <v>59.247487300000003</v>
          </cell>
          <cell r="Q975">
            <v>5.5166392999999996</v>
          </cell>
          <cell r="R975">
            <v>32219.337</v>
          </cell>
          <cell r="T975" t="str">
            <v>MEExchangeYTD201603</v>
          </cell>
        </row>
        <row r="976">
          <cell r="A976" t="str">
            <v>ME</v>
          </cell>
          <cell r="B976" t="str">
            <v>Small Group</v>
          </cell>
          <cell r="C976" t="str">
            <v>YTD201603</v>
          </cell>
          <cell r="M976">
            <v>27107.923076899999</v>
          </cell>
          <cell r="N976">
            <v>14.765558</v>
          </cell>
          <cell r="Q976">
            <v>134.01985790000001</v>
          </cell>
          <cell r="R976">
            <v>330.52321219999999</v>
          </cell>
          <cell r="T976" t="str">
            <v>MESmall GroupYTD201603</v>
          </cell>
        </row>
        <row r="977">
          <cell r="A977" t="str">
            <v>ME</v>
          </cell>
          <cell r="B977" t="str">
            <v>ERF</v>
          </cell>
          <cell r="C977" t="str">
            <v>YTD201603</v>
          </cell>
          <cell r="M977">
            <v>14946.923076900001</v>
          </cell>
          <cell r="N977">
            <v>9.8714928000000004</v>
          </cell>
          <cell r="Q977">
            <v>4.4156244999999998</v>
          </cell>
          <cell r="R977">
            <v>6706.7474241999998</v>
          </cell>
          <cell r="T977" t="str">
            <v>MEERFYTD201603</v>
          </cell>
        </row>
        <row r="978">
          <cell r="A978" t="str">
            <v>ME</v>
          </cell>
          <cell r="B978" t="str">
            <v>Small Group</v>
          </cell>
          <cell r="C978" t="str">
            <v>YTD201603</v>
          </cell>
          <cell r="M978">
            <v>27107.923076899999</v>
          </cell>
          <cell r="N978">
            <v>4.5495128999999999</v>
          </cell>
          <cell r="Q978">
            <v>318.06199149999998</v>
          </cell>
          <cell r="R978">
            <v>42.911568099999997</v>
          </cell>
          <cell r="T978" t="str">
            <v>MESmall GroupYTD201603</v>
          </cell>
        </row>
        <row r="979">
          <cell r="A979" t="str">
            <v>ME</v>
          </cell>
          <cell r="B979" t="str">
            <v>Exchange</v>
          </cell>
          <cell r="C979" t="str">
            <v>YTD201603</v>
          </cell>
          <cell r="M979">
            <v>7250.7912088000003</v>
          </cell>
          <cell r="N979">
            <v>6.6815439000000003</v>
          </cell>
          <cell r="Q979">
            <v>114.8840142</v>
          </cell>
          <cell r="R979">
            <v>174.4771188</v>
          </cell>
          <cell r="T979" t="str">
            <v>MEExchangeYTD201603</v>
          </cell>
        </row>
        <row r="980">
          <cell r="A980" t="str">
            <v>ME</v>
          </cell>
          <cell r="B980" t="str">
            <v>Small Group</v>
          </cell>
          <cell r="C980" t="str">
            <v>YTD201603</v>
          </cell>
          <cell r="M980">
            <v>27107.923076899999</v>
          </cell>
          <cell r="N980">
            <v>6.8139966000000003</v>
          </cell>
          <cell r="Q980">
            <v>469.75196010000002</v>
          </cell>
          <cell r="R980">
            <v>43.516561199999998</v>
          </cell>
          <cell r="T980" t="str">
            <v>MESmall GroupYTD201603</v>
          </cell>
        </row>
        <row r="981">
          <cell r="A981" t="str">
            <v>ME</v>
          </cell>
          <cell r="B981" t="str">
            <v>Small Group</v>
          </cell>
          <cell r="C981" t="str">
            <v>YTD201603</v>
          </cell>
          <cell r="M981">
            <v>27107.923076899999</v>
          </cell>
          <cell r="N981">
            <v>1.5807826</v>
          </cell>
          <cell r="Q981">
            <v>26.5236108</v>
          </cell>
          <cell r="R981">
            <v>178.79721839999999</v>
          </cell>
          <cell r="T981" t="str">
            <v>MESmall GroupYTD201603</v>
          </cell>
        </row>
        <row r="982">
          <cell r="A982" t="str">
            <v>ME</v>
          </cell>
          <cell r="B982" t="str">
            <v>Small Group</v>
          </cell>
          <cell r="C982" t="str">
            <v>YTD201603</v>
          </cell>
          <cell r="M982">
            <v>27107.923076899999</v>
          </cell>
          <cell r="N982">
            <v>6.1824785999999996</v>
          </cell>
          <cell r="Q982">
            <v>123.8383328</v>
          </cell>
          <cell r="R982">
            <v>149.7713613</v>
          </cell>
          <cell r="T982" t="str">
            <v>MESmall GroupYTD201603</v>
          </cell>
        </row>
        <row r="983">
          <cell r="A983" t="str">
            <v>ME</v>
          </cell>
          <cell r="B983" t="str">
            <v>Exchange</v>
          </cell>
          <cell r="C983" t="str">
            <v>YTD201603</v>
          </cell>
          <cell r="M983">
            <v>7250.7912088000003</v>
          </cell>
          <cell r="N983">
            <v>28.231744299999999</v>
          </cell>
          <cell r="Q983">
            <v>42.478122900000002</v>
          </cell>
          <cell r="R983">
            <v>1993.8553571</v>
          </cell>
          <cell r="T983" t="str">
            <v>MEExchangeYTD201603</v>
          </cell>
        </row>
        <row r="984">
          <cell r="A984" t="str">
            <v>ME</v>
          </cell>
          <cell r="B984" t="str">
            <v>Small Group</v>
          </cell>
          <cell r="C984" t="str">
            <v>YTD201603</v>
          </cell>
          <cell r="M984">
            <v>27107.923076899999</v>
          </cell>
          <cell r="N984">
            <v>2.2911298000000002</v>
          </cell>
          <cell r="Q984">
            <v>2.9880563000000002</v>
          </cell>
          <cell r="R984">
            <v>2300.2877778000002</v>
          </cell>
          <cell r="T984" t="str">
            <v>MESmall GroupYTD201603</v>
          </cell>
        </row>
        <row r="985">
          <cell r="A985" t="str">
            <v>ME</v>
          </cell>
          <cell r="B985" t="str">
            <v>Small Group</v>
          </cell>
          <cell r="C985" t="str">
            <v>YTD201603</v>
          </cell>
          <cell r="M985">
            <v>27107.923076899999</v>
          </cell>
          <cell r="N985">
            <v>14.9858815</v>
          </cell>
          <cell r="Q985">
            <v>522.35650659999999</v>
          </cell>
          <cell r="R985">
            <v>86.066975299999996</v>
          </cell>
          <cell r="T985" t="str">
            <v>MESmall GroupYTD201603</v>
          </cell>
        </row>
        <row r="986">
          <cell r="A986" t="str">
            <v>ME</v>
          </cell>
          <cell r="B986" t="str">
            <v>Exchange</v>
          </cell>
          <cell r="C986" t="str">
            <v>YTD201603</v>
          </cell>
          <cell r="M986">
            <v>7250.7912088000003</v>
          </cell>
          <cell r="N986">
            <v>18.093648399999999</v>
          </cell>
          <cell r="Q986">
            <v>155.15548129999999</v>
          </cell>
          <cell r="R986">
            <v>349.8487111</v>
          </cell>
          <cell r="T986" t="str">
            <v>MEExchangeYTD201603</v>
          </cell>
        </row>
        <row r="987">
          <cell r="A987" t="str">
            <v>ME</v>
          </cell>
          <cell r="B987" t="str">
            <v>Small Group</v>
          </cell>
          <cell r="C987" t="str">
            <v>YTD201603</v>
          </cell>
          <cell r="M987">
            <v>27107.923076899999</v>
          </cell>
          <cell r="N987">
            <v>14.890974</v>
          </cell>
          <cell r="Q987">
            <v>70.422215499999993</v>
          </cell>
          <cell r="R987">
            <v>634.35837089999995</v>
          </cell>
          <cell r="T987" t="str">
            <v>MESmall GroupYTD201603</v>
          </cell>
        </row>
        <row r="988">
          <cell r="A988" t="str">
            <v>ME</v>
          </cell>
          <cell r="B988" t="str">
            <v>Exchange</v>
          </cell>
          <cell r="C988" t="str">
            <v>YTD201603</v>
          </cell>
          <cell r="M988">
            <v>7250.7912088000003</v>
          </cell>
          <cell r="N988">
            <v>20.477546400000001</v>
          </cell>
          <cell r="Q988">
            <v>6.4820511999999999</v>
          </cell>
          <cell r="R988">
            <v>9477.3455319000004</v>
          </cell>
          <cell r="T988" t="str">
            <v>MEExchangeYTD201603</v>
          </cell>
        </row>
        <row r="989">
          <cell r="A989" t="str">
            <v>ME</v>
          </cell>
          <cell r="B989" t="str">
            <v>Exchange</v>
          </cell>
          <cell r="C989" t="str">
            <v>YTD201603</v>
          </cell>
          <cell r="M989">
            <v>7250.7912088000003</v>
          </cell>
          <cell r="N989">
            <v>1.2925724999999999</v>
          </cell>
          <cell r="Q989">
            <v>34.341079899999997</v>
          </cell>
          <cell r="R989">
            <v>112.917751</v>
          </cell>
          <cell r="T989" t="str">
            <v>MEExchangeYTD201603</v>
          </cell>
        </row>
        <row r="990">
          <cell r="A990" t="str">
            <v>ME</v>
          </cell>
          <cell r="B990" t="str">
            <v>Exchange</v>
          </cell>
          <cell r="C990" t="str">
            <v>YTD201603</v>
          </cell>
          <cell r="M990">
            <v>7250.7912088000003</v>
          </cell>
          <cell r="N990">
            <v>2.3634202000000002</v>
          </cell>
          <cell r="Q990">
            <v>40.961047100000002</v>
          </cell>
          <cell r="R990">
            <v>173.0976431</v>
          </cell>
          <cell r="T990" t="str">
            <v>MEExchangeYTD201603</v>
          </cell>
        </row>
        <row r="991">
          <cell r="A991" t="str">
            <v>ME</v>
          </cell>
          <cell r="B991" t="str">
            <v>Small Group</v>
          </cell>
          <cell r="C991" t="str">
            <v>YTD201603</v>
          </cell>
          <cell r="M991">
            <v>27107.923076899999</v>
          </cell>
          <cell r="N991">
            <v>47.868944599999999</v>
          </cell>
          <cell r="Q991">
            <v>3.2462833999999998</v>
          </cell>
          <cell r="R991">
            <v>44237.306818199999</v>
          </cell>
          <cell r="T991" t="str">
            <v>MESmall GroupYTD201603</v>
          </cell>
        </row>
        <row r="992">
          <cell r="A992" t="str">
            <v>ME</v>
          </cell>
          <cell r="B992" t="str">
            <v>ERF</v>
          </cell>
          <cell r="C992" t="str">
            <v>YTD201603</v>
          </cell>
          <cell r="M992">
            <v>14946.923076900001</v>
          </cell>
          <cell r="N992">
            <v>2.1079984</v>
          </cell>
          <cell r="Q992">
            <v>36.194740400000001</v>
          </cell>
          <cell r="R992">
            <v>174.72138630000001</v>
          </cell>
          <cell r="T992" t="str">
            <v>MEERFYTD201603</v>
          </cell>
        </row>
        <row r="993">
          <cell r="A993" t="str">
            <v>ME</v>
          </cell>
          <cell r="B993" t="str">
            <v>ERF</v>
          </cell>
          <cell r="C993" t="str">
            <v>YTD201603</v>
          </cell>
          <cell r="M993">
            <v>14946.923076900001</v>
          </cell>
          <cell r="N993">
            <v>13.0732289</v>
          </cell>
          <cell r="Q993">
            <v>103.23194890000001</v>
          </cell>
          <cell r="R993">
            <v>379.91810759999998</v>
          </cell>
          <cell r="T993" t="str">
            <v>MEERFYTD201603</v>
          </cell>
        </row>
        <row r="994">
          <cell r="A994" t="str">
            <v>ME</v>
          </cell>
          <cell r="B994" t="str">
            <v>Small Group</v>
          </cell>
          <cell r="C994" t="str">
            <v>YTD201603</v>
          </cell>
          <cell r="M994">
            <v>27107.923076899999</v>
          </cell>
          <cell r="N994">
            <v>16.325963600000001</v>
          </cell>
          <cell r="Q994">
            <v>551.86817370000006</v>
          </cell>
          <cell r="R994">
            <v>88.749257999999998</v>
          </cell>
          <cell r="T994" t="str">
            <v>MESmall GroupYTD201603</v>
          </cell>
        </row>
        <row r="995">
          <cell r="A995" t="str">
            <v>ME</v>
          </cell>
          <cell r="B995" t="str">
            <v>ERF</v>
          </cell>
          <cell r="C995" t="str">
            <v>YTD201603</v>
          </cell>
          <cell r="M995">
            <v>14946.923076900001</v>
          </cell>
          <cell r="N995">
            <v>85.068171100000001</v>
          </cell>
          <cell r="Q995">
            <v>3331.3879883</v>
          </cell>
          <cell r="R995">
            <v>76.606061600000004</v>
          </cell>
          <cell r="T995" t="str">
            <v>MEERFYTD201603</v>
          </cell>
        </row>
        <row r="996">
          <cell r="A996" t="str">
            <v>ME</v>
          </cell>
          <cell r="B996" t="str">
            <v>Small Group</v>
          </cell>
          <cell r="C996" t="str">
            <v>YTD201603</v>
          </cell>
          <cell r="M996">
            <v>27107.923076899999</v>
          </cell>
          <cell r="N996">
            <v>9.3755887999999992</v>
          </cell>
          <cell r="Q996">
            <v>158.92032699999999</v>
          </cell>
          <cell r="R996">
            <v>176.9865877</v>
          </cell>
          <cell r="T996" t="str">
            <v>MESmall GroupYTD201603</v>
          </cell>
        </row>
        <row r="997">
          <cell r="A997" t="str">
            <v>ME</v>
          </cell>
          <cell r="B997" t="str">
            <v>Exchange</v>
          </cell>
          <cell r="C997" t="str">
            <v>YTD201603</v>
          </cell>
          <cell r="M997">
            <v>7250.7912088000003</v>
          </cell>
          <cell r="N997">
            <v>7.5063393999999999</v>
          </cell>
          <cell r="Q997">
            <v>140.53638710000001</v>
          </cell>
          <cell r="R997">
            <v>160.23621199999999</v>
          </cell>
          <cell r="T997" t="str">
            <v>MEExchangeYTD201603</v>
          </cell>
        </row>
        <row r="998">
          <cell r="A998" t="str">
            <v>ME</v>
          </cell>
          <cell r="B998" t="str">
            <v>ERF</v>
          </cell>
          <cell r="C998" t="str">
            <v>YTD201603</v>
          </cell>
          <cell r="M998">
            <v>14946.923076900001</v>
          </cell>
          <cell r="N998">
            <v>20.380218200000002</v>
          </cell>
          <cell r="Q998">
            <v>160.0329371</v>
          </cell>
          <cell r="R998">
            <v>382.0504431</v>
          </cell>
          <cell r="T998" t="str">
            <v>MEERFYTD201603</v>
          </cell>
        </row>
        <row r="999">
          <cell r="A999" t="str">
            <v>ME</v>
          </cell>
          <cell r="B999" t="str">
            <v>ERF</v>
          </cell>
          <cell r="C999" t="str">
            <v>YTD201603</v>
          </cell>
          <cell r="M999">
            <v>14946.923076900001</v>
          </cell>
          <cell r="N999">
            <v>21.5281789</v>
          </cell>
          <cell r="Q999">
            <v>524.38886319999995</v>
          </cell>
          <cell r="R999">
            <v>123.1615336</v>
          </cell>
          <cell r="T999" t="str">
            <v>MEERFYTD201603</v>
          </cell>
        </row>
        <row r="1000">
          <cell r="A1000" t="str">
            <v>ME</v>
          </cell>
          <cell r="B1000" t="str">
            <v>Small Group</v>
          </cell>
          <cell r="C1000" t="str">
            <v>YTD201603</v>
          </cell>
          <cell r="M1000">
            <v>27107.923076899999</v>
          </cell>
          <cell r="N1000">
            <v>2.1045552000000001</v>
          </cell>
          <cell r="Q1000">
            <v>29.622335799999998</v>
          </cell>
          <cell r="R1000">
            <v>213.13867999999999</v>
          </cell>
          <cell r="T1000" t="str">
            <v>MESmall GroupYTD201603</v>
          </cell>
        </row>
        <row r="1001">
          <cell r="A1001" t="str">
            <v>ME</v>
          </cell>
          <cell r="B1001" t="str">
            <v>Exchange</v>
          </cell>
          <cell r="C1001" t="str">
            <v>YTD201603</v>
          </cell>
          <cell r="M1001">
            <v>7250.7912088000003</v>
          </cell>
          <cell r="N1001">
            <v>14.4887351</v>
          </cell>
          <cell r="Q1001">
            <v>49.373922100000001</v>
          </cell>
          <cell r="R1001">
            <v>880.34743019999996</v>
          </cell>
          <cell r="T1001" t="str">
            <v>MEExchangeYTD201603</v>
          </cell>
        </row>
        <row r="1002">
          <cell r="A1002" t="str">
            <v>ME</v>
          </cell>
          <cell r="B1002" t="str">
            <v>ERF</v>
          </cell>
          <cell r="C1002" t="str">
            <v>YTD201603</v>
          </cell>
          <cell r="M1002">
            <v>14946.923076900001</v>
          </cell>
          <cell r="N1002">
            <v>19.526998599999999</v>
          </cell>
          <cell r="Q1002">
            <v>687.36554990000002</v>
          </cell>
          <cell r="R1002">
            <v>85.2253884</v>
          </cell>
          <cell r="T1002" t="str">
            <v>MEERFYTD201603</v>
          </cell>
        </row>
        <row r="1003">
          <cell r="A1003" t="str">
            <v>ME</v>
          </cell>
          <cell r="B1003" t="str">
            <v>Exchange</v>
          </cell>
          <cell r="C1003" t="str">
            <v>YTD201603</v>
          </cell>
          <cell r="M1003">
            <v>7250.7912088000003</v>
          </cell>
          <cell r="N1003">
            <v>5.2617250999999996</v>
          </cell>
          <cell r="Q1003">
            <v>100.8165839</v>
          </cell>
          <cell r="R1003">
            <v>156.57320110000001</v>
          </cell>
          <cell r="T1003" t="str">
            <v>MEExchangeYTD201603</v>
          </cell>
        </row>
        <row r="1004">
          <cell r="A1004" t="str">
            <v>ME</v>
          </cell>
          <cell r="B1004" t="str">
            <v>Exchange</v>
          </cell>
          <cell r="C1004" t="str">
            <v>YTD201603</v>
          </cell>
          <cell r="M1004">
            <v>7250.7912088000003</v>
          </cell>
          <cell r="N1004">
            <v>2.9745742000000002</v>
          </cell>
          <cell r="Q1004">
            <v>44.271030699999997</v>
          </cell>
          <cell r="R1004">
            <v>201.57024920000001</v>
          </cell>
          <cell r="T1004" t="str">
            <v>MEExchangeYTD201603</v>
          </cell>
        </row>
        <row r="1005">
          <cell r="A1005" t="str">
            <v>ME</v>
          </cell>
          <cell r="B1005" t="str">
            <v>ERF</v>
          </cell>
          <cell r="C1005" t="str">
            <v>YTD201603</v>
          </cell>
          <cell r="M1005">
            <v>14946.923076900001</v>
          </cell>
          <cell r="N1005">
            <v>2.0189756000000001</v>
          </cell>
          <cell r="Q1005">
            <v>10.4369307</v>
          </cell>
          <cell r="R1005">
            <v>580.33602559999997</v>
          </cell>
          <cell r="T1005" t="str">
            <v>MEERFYTD201603</v>
          </cell>
        </row>
        <row r="1006">
          <cell r="A1006" t="str">
            <v>ME</v>
          </cell>
          <cell r="B1006" t="str">
            <v>Exchange</v>
          </cell>
          <cell r="C1006" t="str">
            <v>YTD201703</v>
          </cell>
          <cell r="M1006">
            <v>18291.388888900001</v>
          </cell>
          <cell r="N1006">
            <v>16.278979700000001</v>
          </cell>
          <cell r="Q1006">
            <v>80.885572999999994</v>
          </cell>
          <cell r="R1006">
            <v>603.77811699999995</v>
          </cell>
          <cell r="T1006" t="str">
            <v>MEExchangeYTD201703</v>
          </cell>
        </row>
        <row r="1007">
          <cell r="A1007" t="str">
            <v>ME</v>
          </cell>
          <cell r="B1007" t="str">
            <v>ERF</v>
          </cell>
          <cell r="C1007" t="str">
            <v>YTD201703</v>
          </cell>
          <cell r="M1007">
            <v>15971.0333333</v>
          </cell>
          <cell r="N1007">
            <v>3.7732456999999999</v>
          </cell>
          <cell r="Q1007">
            <v>53.372285900000001</v>
          </cell>
          <cell r="R1007">
            <v>212.09016930000001</v>
          </cell>
          <cell r="T1007" t="str">
            <v>MEERFYTD201703</v>
          </cell>
        </row>
        <row r="1008">
          <cell r="A1008" t="str">
            <v>ME</v>
          </cell>
          <cell r="B1008" t="str">
            <v>Exchange</v>
          </cell>
          <cell r="C1008" t="str">
            <v>YTD201703</v>
          </cell>
          <cell r="M1008">
            <v>18291.388888900001</v>
          </cell>
          <cell r="N1008">
            <v>2.0681954</v>
          </cell>
          <cell r="Q1008">
            <v>31.553261800000001</v>
          </cell>
          <cell r="R1008">
            <v>196.63849999999999</v>
          </cell>
          <cell r="T1008" t="str">
            <v>MEExchangeYTD201703</v>
          </cell>
        </row>
        <row r="1009">
          <cell r="A1009" t="str">
            <v>ME</v>
          </cell>
          <cell r="B1009" t="str">
            <v>Exchange</v>
          </cell>
          <cell r="C1009" t="str">
            <v>YTD201703</v>
          </cell>
          <cell r="M1009">
            <v>18291.388888900001</v>
          </cell>
          <cell r="N1009">
            <v>5.0479355999999997</v>
          </cell>
          <cell r="Q1009">
            <v>92.324456999999995</v>
          </cell>
          <cell r="R1009">
            <v>164.02811700000001</v>
          </cell>
          <cell r="T1009" t="str">
            <v>MEExchangeYTD201703</v>
          </cell>
        </row>
        <row r="1010">
          <cell r="A1010" t="str">
            <v>ME</v>
          </cell>
          <cell r="B1010" t="str">
            <v>Exchange</v>
          </cell>
          <cell r="C1010" t="str">
            <v>YTD201703</v>
          </cell>
          <cell r="M1010">
            <v>18291.388888900001</v>
          </cell>
          <cell r="N1010">
            <v>1.2685005</v>
          </cell>
          <cell r="Q1010">
            <v>2.1731148999999998</v>
          </cell>
          <cell r="R1010">
            <v>1751.1736364000001</v>
          </cell>
          <cell r="T1010" t="str">
            <v>MEExchangeYTD201703</v>
          </cell>
        </row>
        <row r="1011">
          <cell r="A1011" t="str">
            <v>ME</v>
          </cell>
          <cell r="B1011" t="str">
            <v>Exchange</v>
          </cell>
          <cell r="C1011" t="str">
            <v>YTD201703</v>
          </cell>
          <cell r="M1011">
            <v>18291.388888900001</v>
          </cell>
          <cell r="N1011">
            <v>82.953154600000005</v>
          </cell>
          <cell r="Q1011">
            <v>4.4120818000000002</v>
          </cell>
          <cell r="R1011">
            <v>56404.091641799998</v>
          </cell>
          <cell r="T1011" t="str">
            <v>MEExchangeYTD201703</v>
          </cell>
        </row>
        <row r="1012">
          <cell r="A1012" t="str">
            <v>ME</v>
          </cell>
          <cell r="B1012" t="str">
            <v>Exchange</v>
          </cell>
          <cell r="C1012" t="str">
            <v>YTD201703</v>
          </cell>
          <cell r="M1012">
            <v>18291.388888900001</v>
          </cell>
          <cell r="N1012">
            <v>0.49790669999999998</v>
          </cell>
          <cell r="Q1012">
            <v>0.26340789999999997</v>
          </cell>
          <cell r="R1012">
            <v>5670.75</v>
          </cell>
          <cell r="T1012" t="str">
            <v>MEExchangeYTD201703</v>
          </cell>
        </row>
        <row r="1013">
          <cell r="A1013" t="str">
            <v>ME</v>
          </cell>
          <cell r="B1013" t="str">
            <v>Exchange</v>
          </cell>
          <cell r="C1013" t="str">
            <v>YTD201703</v>
          </cell>
          <cell r="M1013">
            <v>18291.388888900001</v>
          </cell>
          <cell r="N1013">
            <v>29.193540299999999</v>
          </cell>
          <cell r="Q1013">
            <v>4.6096377000000004</v>
          </cell>
          <cell r="R1013">
            <v>18999.458857099999</v>
          </cell>
          <cell r="T1013" t="str">
            <v>MEExchangeYTD201703</v>
          </cell>
        </row>
        <row r="1014">
          <cell r="A1014" t="str">
            <v>ME</v>
          </cell>
          <cell r="B1014" t="str">
            <v>ERF</v>
          </cell>
          <cell r="C1014" t="str">
            <v>YTD201703</v>
          </cell>
          <cell r="M1014">
            <v>15971.0333333</v>
          </cell>
          <cell r="N1014">
            <v>37.393859900000002</v>
          </cell>
          <cell r="Q1014">
            <v>351.57603460000001</v>
          </cell>
          <cell r="R1014">
            <v>319.08198659999999</v>
          </cell>
          <cell r="T1014" t="str">
            <v>MEERFYTD201703</v>
          </cell>
        </row>
        <row r="1015">
          <cell r="A1015" t="str">
            <v>ME</v>
          </cell>
          <cell r="B1015" t="str">
            <v>ERF</v>
          </cell>
          <cell r="C1015" t="str">
            <v>YTD201703</v>
          </cell>
          <cell r="M1015">
            <v>15971.0333333</v>
          </cell>
          <cell r="N1015">
            <v>18.7938385</v>
          </cell>
          <cell r="Q1015">
            <v>183.39773779999999</v>
          </cell>
          <cell r="R1015">
            <v>307.42754070000001</v>
          </cell>
          <cell r="T1015" t="str">
            <v>MEERFYTD201703</v>
          </cell>
        </row>
        <row r="1016">
          <cell r="A1016" t="str">
            <v>ME</v>
          </cell>
          <cell r="B1016" t="str">
            <v>Exchange</v>
          </cell>
          <cell r="C1016" t="str">
            <v>YTD201703</v>
          </cell>
          <cell r="M1016">
            <v>18291.388888900001</v>
          </cell>
          <cell r="N1016">
            <v>8.3912405999999997</v>
          </cell>
          <cell r="Q1016">
            <v>2.1731148999999998</v>
          </cell>
          <cell r="R1016">
            <v>11584.165151499999</v>
          </cell>
          <cell r="T1016" t="str">
            <v>MEExchangeYTD201703</v>
          </cell>
        </row>
        <row r="1017">
          <cell r="A1017" t="str">
            <v>ME</v>
          </cell>
          <cell r="B1017" t="str">
            <v>Exchange</v>
          </cell>
          <cell r="C1017" t="str">
            <v>YTD201703</v>
          </cell>
          <cell r="M1017">
            <v>18291.388888900001</v>
          </cell>
          <cell r="N1017">
            <v>7.5306259000000004</v>
          </cell>
          <cell r="Q1017">
            <v>20.4141096</v>
          </cell>
          <cell r="R1017">
            <v>1106.6795483999999</v>
          </cell>
          <cell r="T1017" t="str">
            <v>MEExchangeYTD201703</v>
          </cell>
        </row>
        <row r="1018">
          <cell r="A1018" t="str">
            <v>ME</v>
          </cell>
          <cell r="B1018" t="str">
            <v>Exchange</v>
          </cell>
          <cell r="C1018" t="str">
            <v>YTD201703</v>
          </cell>
          <cell r="M1018">
            <v>18291.388888900001</v>
          </cell>
          <cell r="N1018">
            <v>36.701313399999997</v>
          </cell>
          <cell r="Q1018">
            <v>53.640545000000003</v>
          </cell>
          <cell r="R1018">
            <v>2052.6253053999999</v>
          </cell>
          <cell r="T1018" t="str">
            <v>MEExchangeYTD201703</v>
          </cell>
        </row>
        <row r="1019">
          <cell r="A1019" t="str">
            <v>ME</v>
          </cell>
          <cell r="B1019" t="str">
            <v>ERF</v>
          </cell>
          <cell r="C1019" t="str">
            <v>YTD201703</v>
          </cell>
          <cell r="M1019">
            <v>15971.0333333</v>
          </cell>
          <cell r="N1019">
            <v>1.3415013</v>
          </cell>
          <cell r="Q1019">
            <v>41.210632199999999</v>
          </cell>
          <cell r="R1019">
            <v>97.656930900000006</v>
          </cell>
          <cell r="T1019" t="str">
            <v>MEERFYTD201703</v>
          </cell>
        </row>
        <row r="1020">
          <cell r="A1020" t="str">
            <v>ME</v>
          </cell>
          <cell r="B1020" t="str">
            <v>Exchange</v>
          </cell>
          <cell r="C1020" t="str">
            <v>YTD201703</v>
          </cell>
          <cell r="M1020">
            <v>18291.388888900001</v>
          </cell>
          <cell r="N1020">
            <v>18.683949599999998</v>
          </cell>
          <cell r="Q1020">
            <v>65.169621399999997</v>
          </cell>
          <cell r="R1020">
            <v>860.09167600000001</v>
          </cell>
          <cell r="T1020" t="str">
            <v>MEExchangeYTD201703</v>
          </cell>
        </row>
        <row r="1021">
          <cell r="A1021" t="str">
            <v>ME</v>
          </cell>
          <cell r="B1021" t="str">
            <v>ERF</v>
          </cell>
          <cell r="C1021" t="str">
            <v>YTD201703</v>
          </cell>
          <cell r="M1021">
            <v>15971.0333333</v>
          </cell>
          <cell r="N1021">
            <v>17.1655677</v>
          </cell>
          <cell r="Q1021">
            <v>126.5506936</v>
          </cell>
          <cell r="R1021">
            <v>406.92549150000002</v>
          </cell>
          <cell r="T1021" t="str">
            <v>MEERFYTD201703</v>
          </cell>
        </row>
        <row r="1022">
          <cell r="A1022" t="str">
            <v>ME</v>
          </cell>
          <cell r="B1022" t="str">
            <v>ERF</v>
          </cell>
          <cell r="C1022" t="str">
            <v>YTD201703</v>
          </cell>
          <cell r="M1022">
            <v>15971.0333333</v>
          </cell>
          <cell r="N1022">
            <v>15.857949</v>
          </cell>
          <cell r="Q1022">
            <v>47.951663199999999</v>
          </cell>
          <cell r="R1022">
            <v>992.12089860000003</v>
          </cell>
          <cell r="T1022" t="str">
            <v>MEERFYTD201703</v>
          </cell>
        </row>
        <row r="1023">
          <cell r="A1023" t="str">
            <v>ME</v>
          </cell>
          <cell r="B1023" t="str">
            <v>CRC</v>
          </cell>
          <cell r="C1023" t="str">
            <v>YTD201703</v>
          </cell>
          <cell r="M1023">
            <v>17116.977777799999</v>
          </cell>
          <cell r="N1023">
            <v>2.8427254999999998</v>
          </cell>
          <cell r="Q1023">
            <v>3.8257142000000002</v>
          </cell>
          <cell r="R1023">
            <v>2229.1723729</v>
          </cell>
          <cell r="T1023" t="str">
            <v>MECRCYTD201703</v>
          </cell>
        </row>
        <row r="1024">
          <cell r="A1024" t="str">
            <v>ME</v>
          </cell>
          <cell r="B1024" t="str">
            <v>ERF</v>
          </cell>
          <cell r="C1024" t="str">
            <v>YTD201703</v>
          </cell>
          <cell r="M1024">
            <v>15971.0333333</v>
          </cell>
          <cell r="N1024">
            <v>20.105242400000002</v>
          </cell>
          <cell r="Q1024">
            <v>677.92532470000003</v>
          </cell>
          <cell r="R1024">
            <v>88.971048699999997</v>
          </cell>
          <cell r="T1024" t="str">
            <v>MEERFYTD201703</v>
          </cell>
        </row>
        <row r="1025">
          <cell r="A1025" t="str">
            <v>ME</v>
          </cell>
          <cell r="B1025" t="str">
            <v>Exchange</v>
          </cell>
          <cell r="C1025" t="str">
            <v>YTD201703</v>
          </cell>
          <cell r="M1025">
            <v>18291.388888900001</v>
          </cell>
          <cell r="N1025">
            <v>11.476066899999999</v>
          </cell>
          <cell r="Q1025">
            <v>97.9971496</v>
          </cell>
          <cell r="R1025">
            <v>351.31839009999999</v>
          </cell>
          <cell r="T1025" t="str">
            <v>MEExchangeYTD201703</v>
          </cell>
        </row>
        <row r="1026">
          <cell r="A1026" t="str">
            <v>ME</v>
          </cell>
          <cell r="B1026" t="str">
            <v>ERF</v>
          </cell>
          <cell r="C1026" t="str">
            <v>YTD201703</v>
          </cell>
          <cell r="M1026">
            <v>15971.0333333</v>
          </cell>
          <cell r="N1026">
            <v>17.743880099999998</v>
          </cell>
          <cell r="Q1026">
            <v>79.641457900000006</v>
          </cell>
          <cell r="R1026">
            <v>668.39108199999998</v>
          </cell>
          <cell r="T1026" t="str">
            <v>MEERFYTD201703</v>
          </cell>
        </row>
        <row r="1027">
          <cell r="A1027" t="str">
            <v>ME</v>
          </cell>
          <cell r="B1027" t="str">
            <v>ERF</v>
          </cell>
          <cell r="C1027" t="str">
            <v>YTD201703</v>
          </cell>
          <cell r="M1027">
            <v>15971.0333333</v>
          </cell>
          <cell r="N1027">
            <v>36.103188699999997</v>
          </cell>
          <cell r="Q1027">
            <v>51.912887499999997</v>
          </cell>
          <cell r="R1027">
            <v>2086.3714457999999</v>
          </cell>
          <cell r="T1027" t="str">
            <v>MEERFYTD201703</v>
          </cell>
        </row>
        <row r="1028">
          <cell r="A1028" t="str">
            <v>ME</v>
          </cell>
          <cell r="B1028" t="str">
            <v>Small Group</v>
          </cell>
          <cell r="C1028" t="str">
            <v>YTD201703</v>
          </cell>
          <cell r="M1028">
            <v>21624.522222200001</v>
          </cell>
          <cell r="N1028">
            <v>68.607274599999997</v>
          </cell>
          <cell r="Q1028">
            <v>2887.5551264999999</v>
          </cell>
          <cell r="R1028">
            <v>71.278924399999994</v>
          </cell>
          <cell r="T1028" t="str">
            <v>MESmall GroupYTD201703</v>
          </cell>
        </row>
        <row r="1029">
          <cell r="A1029" t="str">
            <v>ME</v>
          </cell>
          <cell r="B1029" t="str">
            <v>Small Group</v>
          </cell>
          <cell r="C1029" t="str">
            <v>YTD201703</v>
          </cell>
          <cell r="M1029">
            <v>21624.522222200001</v>
          </cell>
          <cell r="N1029">
            <v>2.9727863000000001</v>
          </cell>
          <cell r="Q1029">
            <v>2.5663216000000002</v>
          </cell>
          <cell r="R1029">
            <v>3475.1523999999999</v>
          </cell>
          <cell r="T1029" t="str">
            <v>MESmall GroupYTD201703</v>
          </cell>
        </row>
        <row r="1030">
          <cell r="A1030" t="str">
            <v>ME</v>
          </cell>
          <cell r="B1030" t="str">
            <v>ERF</v>
          </cell>
          <cell r="C1030" t="str">
            <v>YTD201703</v>
          </cell>
          <cell r="M1030">
            <v>15971.0333333</v>
          </cell>
          <cell r="N1030">
            <v>2.299604</v>
          </cell>
          <cell r="Q1030">
            <v>36.693446600000001</v>
          </cell>
          <cell r="R1030">
            <v>188.01210230000001</v>
          </cell>
          <cell r="T1030" t="str">
            <v>MEERFYTD201703</v>
          </cell>
        </row>
        <row r="1031">
          <cell r="A1031" t="str">
            <v>ME</v>
          </cell>
          <cell r="B1031" t="str">
            <v>Small Group</v>
          </cell>
          <cell r="C1031" t="str">
            <v>YTD201703</v>
          </cell>
          <cell r="M1031">
            <v>21624.522222200001</v>
          </cell>
          <cell r="N1031">
            <v>5.2438295000000004</v>
          </cell>
          <cell r="Q1031">
            <v>4.5167260999999996</v>
          </cell>
          <cell r="R1031">
            <v>3482.9405682000001</v>
          </cell>
          <cell r="T1031" t="str">
            <v>MESmall GroupYTD201703</v>
          </cell>
        </row>
        <row r="1032">
          <cell r="A1032" t="str">
            <v>ME</v>
          </cell>
          <cell r="B1032" t="str">
            <v>Small Group</v>
          </cell>
          <cell r="C1032" t="str">
            <v>YTD201703</v>
          </cell>
          <cell r="M1032">
            <v>21624.522222200001</v>
          </cell>
          <cell r="N1032">
            <v>10.7995603</v>
          </cell>
          <cell r="Q1032">
            <v>197.55543879999999</v>
          </cell>
          <cell r="R1032">
            <v>163.9979189</v>
          </cell>
          <cell r="T1032" t="str">
            <v>MESmall GroupYTD201703</v>
          </cell>
        </row>
        <row r="1033">
          <cell r="A1033" t="str">
            <v>ME</v>
          </cell>
          <cell r="B1033" t="str">
            <v>Small Group</v>
          </cell>
          <cell r="C1033" t="str">
            <v>YTD201703</v>
          </cell>
          <cell r="M1033">
            <v>21624.522222200001</v>
          </cell>
          <cell r="N1033">
            <v>7.3265463999999998</v>
          </cell>
          <cell r="Q1033">
            <v>312.42399469999998</v>
          </cell>
          <cell r="R1033">
            <v>70.351956599999994</v>
          </cell>
          <cell r="T1033" t="str">
            <v>MESmall GroupYTD201703</v>
          </cell>
        </row>
        <row r="1034">
          <cell r="A1034" t="str">
            <v>ME</v>
          </cell>
          <cell r="B1034" t="str">
            <v>Small Group</v>
          </cell>
          <cell r="C1034" t="str">
            <v>YTD201703</v>
          </cell>
          <cell r="M1034">
            <v>21624.522222200001</v>
          </cell>
          <cell r="N1034">
            <v>7.2306749999999997</v>
          </cell>
          <cell r="Q1034">
            <v>136.78494269999999</v>
          </cell>
          <cell r="R1034">
            <v>158.58488929999999</v>
          </cell>
          <cell r="T1034" t="str">
            <v>MESmall GroupYTD201703</v>
          </cell>
        </row>
        <row r="1035">
          <cell r="A1035" t="str">
            <v>ME</v>
          </cell>
          <cell r="B1035" t="str">
            <v>Small Group</v>
          </cell>
          <cell r="C1035" t="str">
            <v>YTD201703</v>
          </cell>
          <cell r="M1035">
            <v>21624.522222200001</v>
          </cell>
          <cell r="N1035">
            <v>8.3149335999999998</v>
          </cell>
          <cell r="Q1035">
            <v>170.55773529999999</v>
          </cell>
          <cell r="R1035">
            <v>146.25429130000001</v>
          </cell>
          <cell r="T1035" t="str">
            <v>MESmall GroupYTD201703</v>
          </cell>
        </row>
        <row r="1036">
          <cell r="A1036" t="str">
            <v>ME</v>
          </cell>
          <cell r="B1036" t="str">
            <v>Small Group</v>
          </cell>
          <cell r="C1036" t="str">
            <v>YTD201703</v>
          </cell>
          <cell r="M1036">
            <v>21624.522222200001</v>
          </cell>
          <cell r="N1036">
            <v>17.159000599999999</v>
          </cell>
          <cell r="Q1036">
            <v>558.68821800000001</v>
          </cell>
          <cell r="R1036">
            <v>92.139050100000006</v>
          </cell>
          <cell r="T1036" t="str">
            <v>MESmall GroupYTD201703</v>
          </cell>
        </row>
        <row r="1037">
          <cell r="A1037" t="str">
            <v>ME</v>
          </cell>
          <cell r="B1037" t="str">
            <v>CRC</v>
          </cell>
          <cell r="C1037" t="str">
            <v>YTD201703</v>
          </cell>
          <cell r="M1037">
            <v>17116.977777799999</v>
          </cell>
          <cell r="N1037">
            <v>5.7902535000000004</v>
          </cell>
          <cell r="Q1037">
            <v>109.7137027</v>
          </cell>
          <cell r="R1037">
            <v>158.32808510000001</v>
          </cell>
          <cell r="T1037" t="str">
            <v>MECRCYTD201703</v>
          </cell>
        </row>
        <row r="1038">
          <cell r="A1038" t="str">
            <v>ME</v>
          </cell>
          <cell r="B1038" t="str">
            <v>ERF</v>
          </cell>
          <cell r="C1038" t="str">
            <v>YTD201703</v>
          </cell>
          <cell r="M1038">
            <v>15971.0333333</v>
          </cell>
          <cell r="N1038">
            <v>4.1763658000000001</v>
          </cell>
          <cell r="Q1038">
            <v>15.4609536</v>
          </cell>
          <cell r="R1038">
            <v>810.37029270000005</v>
          </cell>
          <cell r="T1038" t="str">
            <v>MEERFYTD201703</v>
          </cell>
        </row>
        <row r="1039">
          <cell r="A1039" t="str">
            <v>ME</v>
          </cell>
          <cell r="B1039" t="str">
            <v>Small Group</v>
          </cell>
          <cell r="C1039" t="str">
            <v>YTD201703</v>
          </cell>
          <cell r="M1039">
            <v>21624.522222200001</v>
          </cell>
          <cell r="N1039">
            <v>5.2149698000000004</v>
          </cell>
          <cell r="Q1039">
            <v>467.22451519999998</v>
          </cell>
          <cell r="R1039">
            <v>33.484778599999999</v>
          </cell>
          <cell r="T1039" t="str">
            <v>MESmall GroupYTD201703</v>
          </cell>
        </row>
        <row r="1040">
          <cell r="A1040" t="str">
            <v>ME</v>
          </cell>
          <cell r="B1040" t="str">
            <v>Small Group</v>
          </cell>
          <cell r="C1040" t="str">
            <v>YTD201703</v>
          </cell>
          <cell r="M1040">
            <v>21624.522222200001</v>
          </cell>
          <cell r="N1040">
            <v>6.7198311000000004</v>
          </cell>
          <cell r="Q1040">
            <v>49.016743099999999</v>
          </cell>
          <cell r="R1040">
            <v>411.2776963</v>
          </cell>
          <cell r="T1040" t="str">
            <v>MESmall GroupYTD201703</v>
          </cell>
        </row>
        <row r="1041">
          <cell r="A1041" t="str">
            <v>ME</v>
          </cell>
          <cell r="B1041" t="str">
            <v>Small Group</v>
          </cell>
          <cell r="C1041" t="str">
            <v>YTD201703</v>
          </cell>
          <cell r="M1041">
            <v>21624.522222200001</v>
          </cell>
          <cell r="N1041">
            <v>19.104094100000001</v>
          </cell>
          <cell r="Q1041">
            <v>457.26718729999999</v>
          </cell>
          <cell r="R1041">
            <v>125.3365294</v>
          </cell>
          <cell r="T1041" t="str">
            <v>MESmall GroupYTD201703</v>
          </cell>
        </row>
        <row r="1042">
          <cell r="A1042" t="str">
            <v>ME</v>
          </cell>
          <cell r="B1042" t="str">
            <v>Small Group</v>
          </cell>
          <cell r="C1042" t="str">
            <v>YTD201703</v>
          </cell>
          <cell r="M1042">
            <v>21624.522222200001</v>
          </cell>
          <cell r="N1042">
            <v>5.0246867999999996</v>
          </cell>
          <cell r="Q1042">
            <v>351.12412490000003</v>
          </cell>
          <cell r="R1042">
            <v>42.930859499999997</v>
          </cell>
          <cell r="T1042" t="str">
            <v>MESmall GroupYTD201703</v>
          </cell>
        </row>
        <row r="1043">
          <cell r="A1043" t="str">
            <v>ME</v>
          </cell>
          <cell r="B1043" t="str">
            <v>Small Group</v>
          </cell>
          <cell r="C1043" t="str">
            <v>YTD201703</v>
          </cell>
          <cell r="M1043">
            <v>21624.522222200001</v>
          </cell>
          <cell r="N1043">
            <v>1.4486524999999999</v>
          </cell>
          <cell r="Q1043">
            <v>81.095763399999996</v>
          </cell>
          <cell r="R1043">
            <v>53.590436699999998</v>
          </cell>
          <cell r="T1043" t="str">
            <v>MESmall GroupYTD201703</v>
          </cell>
        </row>
        <row r="1044">
          <cell r="A1044" t="str">
            <v>ME</v>
          </cell>
          <cell r="B1044" t="str">
            <v>Small Group</v>
          </cell>
          <cell r="C1044" t="str">
            <v>YTD201703</v>
          </cell>
          <cell r="M1044">
            <v>21624.522222200001</v>
          </cell>
          <cell r="N1044">
            <v>2.9120075000000001</v>
          </cell>
          <cell r="Q1044">
            <v>41.163798900000003</v>
          </cell>
          <cell r="R1044">
            <v>212.22586029999999</v>
          </cell>
          <cell r="T1044" t="str">
            <v>MESmall GroupYTD201703</v>
          </cell>
        </row>
        <row r="1045">
          <cell r="A1045" t="str">
            <v>ME</v>
          </cell>
          <cell r="B1045" t="str">
            <v>ERF</v>
          </cell>
          <cell r="C1045" t="str">
            <v>YTD201703</v>
          </cell>
          <cell r="M1045">
            <v>15971.0333333</v>
          </cell>
          <cell r="N1045">
            <v>2.6384308000000001</v>
          </cell>
          <cell r="Q1045">
            <v>3.4692870999999998</v>
          </cell>
          <cell r="R1045">
            <v>2281.5328261</v>
          </cell>
          <cell r="T1045" t="str">
            <v>MEERFYTD201703</v>
          </cell>
        </row>
        <row r="1046">
          <cell r="A1046" t="str">
            <v>ME</v>
          </cell>
          <cell r="B1046" t="str">
            <v>Small Group</v>
          </cell>
          <cell r="C1046" t="str">
            <v>YTD201703</v>
          </cell>
          <cell r="M1046">
            <v>21624.522222200001</v>
          </cell>
          <cell r="N1046">
            <v>15.147140800000001</v>
          </cell>
          <cell r="Q1046">
            <v>106.91295890000001</v>
          </cell>
          <cell r="R1046">
            <v>425.03193950000002</v>
          </cell>
          <cell r="T1046" t="str">
            <v>MESmall GroupYTD201703</v>
          </cell>
        </row>
        <row r="1047">
          <cell r="A1047" t="str">
            <v>ME</v>
          </cell>
          <cell r="B1047" t="str">
            <v>Small Group</v>
          </cell>
          <cell r="C1047" t="str">
            <v>YTD201703</v>
          </cell>
          <cell r="M1047">
            <v>21624.522222200001</v>
          </cell>
          <cell r="N1047">
            <v>16.187419800000001</v>
          </cell>
          <cell r="Q1047">
            <v>535.12938540000005</v>
          </cell>
          <cell r="R1047">
            <v>90.7486313</v>
          </cell>
          <cell r="T1047" t="str">
            <v>MESmall GroupYTD201703</v>
          </cell>
        </row>
        <row r="1048">
          <cell r="A1048" t="str">
            <v>ME</v>
          </cell>
          <cell r="B1048" t="str">
            <v>Small Group</v>
          </cell>
          <cell r="C1048" t="str">
            <v>YTD201703</v>
          </cell>
          <cell r="M1048">
            <v>21624.522222200001</v>
          </cell>
          <cell r="N1048">
            <v>20.609631799999999</v>
          </cell>
          <cell r="Q1048">
            <v>149.7705301</v>
          </cell>
          <cell r="R1048">
            <v>412.82417409999999</v>
          </cell>
          <cell r="T1048" t="str">
            <v>MESmall GroupYTD201703</v>
          </cell>
        </row>
        <row r="1049">
          <cell r="A1049" t="str">
            <v>ME</v>
          </cell>
          <cell r="B1049" t="str">
            <v>Small Group</v>
          </cell>
          <cell r="C1049" t="str">
            <v>YTD201703</v>
          </cell>
          <cell r="M1049">
            <v>21624.522222200001</v>
          </cell>
          <cell r="N1049">
            <v>15.8245065</v>
          </cell>
          <cell r="Q1049">
            <v>50.8131682</v>
          </cell>
          <cell r="R1049">
            <v>934.27591919999998</v>
          </cell>
          <cell r="T1049" t="str">
            <v>MESmall GroupYTD201703</v>
          </cell>
        </row>
        <row r="1050">
          <cell r="A1050" t="str">
            <v>ME</v>
          </cell>
          <cell r="B1050" t="str">
            <v>Small Group</v>
          </cell>
          <cell r="C1050" t="str">
            <v>YTD201703</v>
          </cell>
          <cell r="M1050">
            <v>21624.522222200001</v>
          </cell>
          <cell r="N1050">
            <v>15.70312</v>
          </cell>
          <cell r="Q1050">
            <v>72.780881300000004</v>
          </cell>
          <cell r="R1050">
            <v>647.27657969999996</v>
          </cell>
          <cell r="T1050" t="str">
            <v>MESmall GroupYTD201703</v>
          </cell>
        </row>
        <row r="1051">
          <cell r="A1051" t="str">
            <v>ME</v>
          </cell>
          <cell r="B1051" t="str">
            <v>Small Group</v>
          </cell>
          <cell r="C1051" t="str">
            <v>YTD201703</v>
          </cell>
          <cell r="M1051">
            <v>21624.522222200001</v>
          </cell>
          <cell r="N1051">
            <v>35.571223199999999</v>
          </cell>
          <cell r="Q1051">
            <v>49.170722400000002</v>
          </cell>
          <cell r="R1051">
            <v>2170.2684969000002</v>
          </cell>
          <cell r="T1051" t="str">
            <v>MESmall GroupYTD201703</v>
          </cell>
        </row>
        <row r="1052">
          <cell r="A1052" t="str">
            <v>ME</v>
          </cell>
          <cell r="B1052" t="str">
            <v>Small Group</v>
          </cell>
          <cell r="C1052" t="str">
            <v>YTD201703</v>
          </cell>
          <cell r="M1052">
            <v>21624.522222200001</v>
          </cell>
          <cell r="N1052">
            <v>1.5575597999999999</v>
          </cell>
          <cell r="Q1052">
            <v>25.457910500000001</v>
          </cell>
          <cell r="R1052">
            <v>183.5452823</v>
          </cell>
          <cell r="T1052" t="str">
            <v>MESmall GroupYTD201703</v>
          </cell>
        </row>
        <row r="1053">
          <cell r="A1053" t="str">
            <v>ME</v>
          </cell>
          <cell r="B1053" t="str">
            <v>ERF</v>
          </cell>
          <cell r="C1053" t="str">
            <v>YTD201703</v>
          </cell>
          <cell r="M1053">
            <v>15971.0333333</v>
          </cell>
          <cell r="N1053">
            <v>53.5707527</v>
          </cell>
          <cell r="Q1053">
            <v>3.3184486</v>
          </cell>
          <cell r="R1053">
            <v>48429.937727299999</v>
          </cell>
          <cell r="T1053" t="str">
            <v>MEERFYTD201703</v>
          </cell>
        </row>
        <row r="1054">
          <cell r="A1054" t="str">
            <v>ME</v>
          </cell>
          <cell r="B1054" t="str">
            <v>Small Group</v>
          </cell>
          <cell r="C1054" t="str">
            <v>YTD201703</v>
          </cell>
          <cell r="M1054">
            <v>21624.522222200001</v>
          </cell>
          <cell r="N1054">
            <v>10.8703085</v>
          </cell>
          <cell r="Q1054">
            <v>90.899112000000002</v>
          </cell>
          <cell r="R1054">
            <v>358.75955959999999</v>
          </cell>
          <cell r="T1054" t="str">
            <v>MESmall GroupYTD201703</v>
          </cell>
        </row>
        <row r="1055">
          <cell r="A1055" t="str">
            <v>ME</v>
          </cell>
          <cell r="B1055" t="str">
            <v>Small Group</v>
          </cell>
          <cell r="C1055" t="str">
            <v>YTD201703</v>
          </cell>
          <cell r="M1055">
            <v>21624.522222200001</v>
          </cell>
          <cell r="N1055">
            <v>6.5012018999999999</v>
          </cell>
          <cell r="Q1055">
            <v>16.0421066</v>
          </cell>
          <cell r="R1055">
            <v>1215.7758332999999</v>
          </cell>
          <cell r="T1055" t="str">
            <v>MESmall GroupYTD201703</v>
          </cell>
        </row>
        <row r="1056">
          <cell r="A1056" t="str">
            <v>ME</v>
          </cell>
          <cell r="B1056" t="str">
            <v>Small Group</v>
          </cell>
          <cell r="C1056" t="str">
            <v>YTD201703</v>
          </cell>
          <cell r="M1056">
            <v>21624.522222200001</v>
          </cell>
          <cell r="N1056">
            <v>2.6196632000000002</v>
          </cell>
          <cell r="Q1056">
            <v>3.5092108</v>
          </cell>
          <cell r="R1056">
            <v>2239.5319048000001</v>
          </cell>
          <cell r="T1056" t="str">
            <v>MESmall GroupYTD201703</v>
          </cell>
        </row>
        <row r="1057">
          <cell r="A1057" t="str">
            <v>ME</v>
          </cell>
          <cell r="B1057" t="str">
            <v>Small Group</v>
          </cell>
          <cell r="C1057" t="str">
            <v>YTD201703</v>
          </cell>
          <cell r="M1057">
            <v>21624.522222200001</v>
          </cell>
          <cell r="N1057">
            <v>0.1387902</v>
          </cell>
          <cell r="Q1057">
            <v>0.1114035</v>
          </cell>
          <cell r="R1057">
            <v>3737.5</v>
          </cell>
          <cell r="T1057" t="str">
            <v>MESmall GroupYTD201703</v>
          </cell>
        </row>
        <row r="1058">
          <cell r="A1058" t="str">
            <v>ME</v>
          </cell>
          <cell r="B1058" t="str">
            <v>Small Group</v>
          </cell>
          <cell r="C1058" t="str">
            <v>YTD201703</v>
          </cell>
          <cell r="M1058">
            <v>21624.522222200001</v>
          </cell>
          <cell r="N1058">
            <v>53.150313699999998</v>
          </cell>
          <cell r="Q1058">
            <v>3.7877196</v>
          </cell>
          <cell r="R1058">
            <v>42096.817352899998</v>
          </cell>
          <cell r="T1058" t="str">
            <v>MESmall GroupYTD201703</v>
          </cell>
        </row>
        <row r="1059">
          <cell r="A1059" t="str">
            <v>ME</v>
          </cell>
          <cell r="B1059" t="str">
            <v>ERF</v>
          </cell>
          <cell r="C1059" t="str">
            <v>YTD201703</v>
          </cell>
          <cell r="M1059">
            <v>15971.0333333</v>
          </cell>
          <cell r="N1059">
            <v>13.054022</v>
          </cell>
          <cell r="Q1059">
            <v>3.9972221999999999</v>
          </cell>
          <cell r="R1059">
            <v>9797.3203773999994</v>
          </cell>
          <cell r="T1059" t="str">
            <v>MEERFYTD201703</v>
          </cell>
        </row>
        <row r="1060">
          <cell r="A1060" t="str">
            <v>ME</v>
          </cell>
          <cell r="B1060" t="str">
            <v>Small Group</v>
          </cell>
          <cell r="C1060" t="str">
            <v>YTD201703</v>
          </cell>
          <cell r="M1060">
            <v>21624.522222200001</v>
          </cell>
          <cell r="N1060">
            <v>23.368553800000001</v>
          </cell>
          <cell r="Q1060">
            <v>4.2890354999999998</v>
          </cell>
          <cell r="R1060">
            <v>16345.321039</v>
          </cell>
          <cell r="T1060" t="str">
            <v>MESmall GroupYTD201703</v>
          </cell>
        </row>
        <row r="1061">
          <cell r="A1061" t="str">
            <v>ME</v>
          </cell>
          <cell r="B1061" t="str">
            <v>Small Group</v>
          </cell>
          <cell r="C1061" t="str">
            <v>YTD201703</v>
          </cell>
          <cell r="M1061">
            <v>21624.522222200001</v>
          </cell>
          <cell r="N1061">
            <v>11.3279301</v>
          </cell>
          <cell r="Q1061">
            <v>3.7320179000000002</v>
          </cell>
          <cell r="R1061">
            <v>9106.0095521999992</v>
          </cell>
          <cell r="T1061" t="str">
            <v>MESmall GroupYTD201703</v>
          </cell>
        </row>
        <row r="1062">
          <cell r="A1062" t="str">
            <v>ME</v>
          </cell>
          <cell r="B1062" t="str">
            <v>CRC</v>
          </cell>
          <cell r="C1062" t="str">
            <v>YTD201703</v>
          </cell>
          <cell r="M1062">
            <v>17116.977777799999</v>
          </cell>
          <cell r="N1062">
            <v>2.8030382999999999</v>
          </cell>
          <cell r="Q1062">
            <v>77.033025300000006</v>
          </cell>
          <cell r="R1062">
            <v>109.16246630000001</v>
          </cell>
          <cell r="T1062" t="str">
            <v>MECRCYTD201703</v>
          </cell>
        </row>
        <row r="1063">
          <cell r="A1063" t="str">
            <v>ME</v>
          </cell>
          <cell r="B1063" t="str">
            <v>CRC</v>
          </cell>
          <cell r="C1063" t="str">
            <v>YTD201703</v>
          </cell>
          <cell r="M1063">
            <v>17116.977777799999</v>
          </cell>
          <cell r="N1063">
            <v>78.397219500000006</v>
          </cell>
          <cell r="Q1063">
            <v>3048.4937632000001</v>
          </cell>
          <cell r="R1063">
            <v>77.150119599999996</v>
          </cell>
          <cell r="T1063" t="str">
            <v>MECRCYTD201703</v>
          </cell>
        </row>
        <row r="1064">
          <cell r="A1064" t="str">
            <v>ME</v>
          </cell>
          <cell r="B1064" t="str">
            <v>ERF</v>
          </cell>
          <cell r="C1064" t="str">
            <v>YTD201703</v>
          </cell>
          <cell r="M1064">
            <v>15971.0333333</v>
          </cell>
          <cell r="N1064">
            <v>81.9057095</v>
          </cell>
          <cell r="Q1064">
            <v>3294.8400333</v>
          </cell>
          <cell r="R1064">
            <v>74.576345399999994</v>
          </cell>
          <cell r="T1064" t="str">
            <v>MEERFYTD201703</v>
          </cell>
        </row>
        <row r="1065">
          <cell r="A1065" t="str">
            <v>ME</v>
          </cell>
          <cell r="B1065" t="str">
            <v>ERF</v>
          </cell>
          <cell r="C1065" t="str">
            <v>YTD201703</v>
          </cell>
          <cell r="M1065">
            <v>15971.0333333</v>
          </cell>
          <cell r="N1065">
            <v>7.7384274</v>
          </cell>
          <cell r="Q1065">
            <v>272.28205250000002</v>
          </cell>
          <cell r="R1065">
            <v>85.2618887</v>
          </cell>
          <cell r="T1065" t="str">
            <v>MEERFYTD201703</v>
          </cell>
        </row>
        <row r="1066">
          <cell r="A1066" t="str">
            <v>ME</v>
          </cell>
          <cell r="B1066" t="str">
            <v>ERF</v>
          </cell>
          <cell r="C1066" t="str">
            <v>YTD201703</v>
          </cell>
          <cell r="M1066">
            <v>15971.0333333</v>
          </cell>
          <cell r="N1066">
            <v>3.1765234000000002</v>
          </cell>
          <cell r="Q1066">
            <v>2.0848548999999998</v>
          </cell>
          <cell r="R1066">
            <v>4570.8553333</v>
          </cell>
          <cell r="T1066" t="str">
            <v>MEERFYTD201703</v>
          </cell>
        </row>
        <row r="1067">
          <cell r="A1067" t="str">
            <v>ME</v>
          </cell>
          <cell r="B1067" t="str">
            <v>ERF</v>
          </cell>
          <cell r="C1067" t="str">
            <v>YTD201703</v>
          </cell>
          <cell r="M1067">
            <v>15971.0333333</v>
          </cell>
          <cell r="N1067">
            <v>6.6792974000000003</v>
          </cell>
          <cell r="Q1067">
            <v>5.4206228000000003</v>
          </cell>
          <cell r="R1067">
            <v>3696.6033333</v>
          </cell>
          <cell r="T1067" t="str">
            <v>MEERFYTD201703</v>
          </cell>
        </row>
        <row r="1068">
          <cell r="A1068" t="str">
            <v>ME</v>
          </cell>
          <cell r="B1068" t="str">
            <v>ERF</v>
          </cell>
          <cell r="C1068" t="str">
            <v>YTD201703</v>
          </cell>
          <cell r="M1068">
            <v>15971.0333333</v>
          </cell>
          <cell r="N1068">
            <v>9.9573528000000007</v>
          </cell>
          <cell r="Q1068">
            <v>191.45917679999999</v>
          </cell>
          <cell r="R1068">
            <v>156.0231216</v>
          </cell>
          <cell r="T1068" t="str">
            <v>MEERFYTD201703</v>
          </cell>
        </row>
        <row r="1069">
          <cell r="A1069" t="str">
            <v>ME</v>
          </cell>
          <cell r="B1069" t="str">
            <v>ERF</v>
          </cell>
          <cell r="C1069" t="str">
            <v>YTD201703</v>
          </cell>
          <cell r="M1069">
            <v>15971.0333333</v>
          </cell>
          <cell r="N1069">
            <v>3.4226752999999999</v>
          </cell>
          <cell r="Q1069">
            <v>74.985281900000004</v>
          </cell>
          <cell r="R1069">
            <v>136.9338832</v>
          </cell>
          <cell r="T1069" t="str">
            <v>MEERFYTD201703</v>
          </cell>
        </row>
        <row r="1070">
          <cell r="A1070" t="str">
            <v>ME</v>
          </cell>
          <cell r="B1070" t="str">
            <v>Exchange</v>
          </cell>
          <cell r="C1070" t="str">
            <v>YTD201703</v>
          </cell>
          <cell r="M1070">
            <v>18291.388888900001</v>
          </cell>
          <cell r="N1070">
            <v>76.428168200000002</v>
          </cell>
          <cell r="Q1070">
            <v>2851.5603882</v>
          </cell>
          <cell r="R1070">
            <v>80.406680300000005</v>
          </cell>
          <cell r="T1070" t="str">
            <v>MEExchangeYTD201703</v>
          </cell>
        </row>
        <row r="1071">
          <cell r="A1071" t="str">
            <v>ME</v>
          </cell>
          <cell r="B1071" t="str">
            <v>Exchange</v>
          </cell>
          <cell r="C1071" t="str">
            <v>YTD201703</v>
          </cell>
          <cell r="M1071">
            <v>18291.388888900001</v>
          </cell>
          <cell r="N1071">
            <v>8.0822786000000004</v>
          </cell>
          <cell r="Q1071">
            <v>306.61275339999997</v>
          </cell>
          <cell r="R1071">
            <v>79.079671500000003</v>
          </cell>
          <cell r="T1071" t="str">
            <v>MEExchangeYTD201703</v>
          </cell>
        </row>
        <row r="1072">
          <cell r="A1072" t="str">
            <v>ME</v>
          </cell>
          <cell r="B1072" t="str">
            <v>ERF</v>
          </cell>
          <cell r="C1072" t="str">
            <v>YTD201703</v>
          </cell>
          <cell r="M1072">
            <v>15971.0333333</v>
          </cell>
          <cell r="N1072">
            <v>5.7918865999999998</v>
          </cell>
          <cell r="Q1072">
            <v>244.2755014</v>
          </cell>
          <cell r="R1072">
            <v>71.131405400000006</v>
          </cell>
          <cell r="T1072" t="str">
            <v>MEERFYTD201703</v>
          </cell>
        </row>
        <row r="1073">
          <cell r="A1073" t="str">
            <v>ME</v>
          </cell>
          <cell r="B1073" t="str">
            <v>Exchange</v>
          </cell>
          <cell r="C1073" t="str">
            <v>YTD201703</v>
          </cell>
          <cell r="M1073">
            <v>18291.388888900001</v>
          </cell>
          <cell r="N1073">
            <v>3.8643035000000001</v>
          </cell>
          <cell r="Q1073">
            <v>1.6383424</v>
          </cell>
          <cell r="R1073">
            <v>7075.9996295999999</v>
          </cell>
          <cell r="T1073" t="str">
            <v>MEExchangeYTD201703</v>
          </cell>
        </row>
        <row r="1074">
          <cell r="A1074" t="str">
            <v>ME</v>
          </cell>
          <cell r="B1074" t="str">
            <v>Exchange</v>
          </cell>
          <cell r="C1074" t="str">
            <v>YTD201703</v>
          </cell>
          <cell r="M1074">
            <v>18291.388888900001</v>
          </cell>
          <cell r="N1074">
            <v>6.8876084000000004</v>
          </cell>
          <cell r="Q1074">
            <v>5.7645381999999996</v>
          </cell>
          <cell r="R1074">
            <v>3584.4718947000001</v>
          </cell>
          <cell r="T1074" t="str">
            <v>MEExchangeYTD201703</v>
          </cell>
        </row>
        <row r="1075">
          <cell r="A1075" t="str">
            <v>ME</v>
          </cell>
          <cell r="B1075" t="str">
            <v>ERF</v>
          </cell>
          <cell r="C1075" t="str">
            <v>YTD201703</v>
          </cell>
          <cell r="M1075">
            <v>15971.0333333</v>
          </cell>
          <cell r="N1075">
            <v>6.6274065000000002</v>
          </cell>
          <cell r="Q1075">
            <v>152.81986560000001</v>
          </cell>
          <cell r="R1075">
            <v>130.10232379999999</v>
          </cell>
          <cell r="T1075" t="str">
            <v>MEERFYTD201703</v>
          </cell>
        </row>
        <row r="1076">
          <cell r="A1076" t="str">
            <v>ME</v>
          </cell>
          <cell r="B1076" t="str">
            <v>Exchange</v>
          </cell>
          <cell r="C1076" t="str">
            <v>YTD201703</v>
          </cell>
          <cell r="M1076">
            <v>18291.388888900001</v>
          </cell>
          <cell r="N1076">
            <v>10.376625499999999</v>
          </cell>
          <cell r="Q1076">
            <v>183.0695977</v>
          </cell>
          <cell r="R1076">
            <v>170.04394429999999</v>
          </cell>
          <cell r="T1076" t="str">
            <v>MEExchangeYTD201703</v>
          </cell>
        </row>
        <row r="1077">
          <cell r="A1077" t="str">
            <v>ME</v>
          </cell>
          <cell r="B1077" t="str">
            <v>CRC</v>
          </cell>
          <cell r="C1077" t="str">
            <v>YTD201703</v>
          </cell>
          <cell r="M1077">
            <v>17116.977777799999</v>
          </cell>
          <cell r="N1077">
            <v>7.9368705999999998</v>
          </cell>
          <cell r="Q1077">
            <v>255.28537080000001</v>
          </cell>
          <cell r="R1077">
            <v>93.270568999999995</v>
          </cell>
          <cell r="T1077" t="str">
            <v>MECRCYTD201703</v>
          </cell>
        </row>
        <row r="1078">
          <cell r="A1078" t="str">
            <v>ME</v>
          </cell>
          <cell r="B1078" t="str">
            <v>Exchange</v>
          </cell>
          <cell r="C1078" t="str">
            <v>YTD201703</v>
          </cell>
          <cell r="M1078">
            <v>18291.388888900001</v>
          </cell>
          <cell r="N1078">
            <v>3.3531121000000002</v>
          </cell>
          <cell r="Q1078">
            <v>62.378371399999999</v>
          </cell>
          <cell r="R1078">
            <v>161.26321010000001</v>
          </cell>
          <cell r="T1078" t="str">
            <v>MEExchangeYTD201703</v>
          </cell>
        </row>
        <row r="1079">
          <cell r="A1079" t="str">
            <v>ME</v>
          </cell>
          <cell r="B1079" t="str">
            <v>ERF</v>
          </cell>
          <cell r="C1079" t="str">
            <v>YTD201703</v>
          </cell>
          <cell r="M1079">
            <v>15971.0333333</v>
          </cell>
          <cell r="N1079">
            <v>8.5133621000000002</v>
          </cell>
          <cell r="Q1079">
            <v>179.85348440000001</v>
          </cell>
          <cell r="R1079">
            <v>142.00495749999999</v>
          </cell>
          <cell r="T1079" t="str">
            <v>MEERFYTD201703</v>
          </cell>
        </row>
        <row r="1080">
          <cell r="A1080" t="str">
            <v>ME</v>
          </cell>
          <cell r="B1080" t="str">
            <v>Exchange</v>
          </cell>
          <cell r="C1080" t="str">
            <v>YTD201703</v>
          </cell>
          <cell r="M1080">
            <v>18291.388888900001</v>
          </cell>
          <cell r="N1080">
            <v>5.9302039999999998</v>
          </cell>
          <cell r="Q1080">
            <v>251.1518279</v>
          </cell>
          <cell r="R1080">
            <v>70.836083599999995</v>
          </cell>
          <cell r="T1080" t="str">
            <v>MEExchangeYTD201703</v>
          </cell>
        </row>
        <row r="1081">
          <cell r="A1081" t="str">
            <v>ME</v>
          </cell>
          <cell r="B1081" t="str">
            <v>ERF</v>
          </cell>
          <cell r="C1081" t="str">
            <v>YTD201703</v>
          </cell>
          <cell r="M1081">
            <v>15971.0333333</v>
          </cell>
          <cell r="N1081">
            <v>24.467579300000001</v>
          </cell>
          <cell r="Q1081">
            <v>3.8463835999999998</v>
          </cell>
          <cell r="R1081">
            <v>19083.5719608</v>
          </cell>
          <cell r="T1081" t="str">
            <v>MEERFYTD201703</v>
          </cell>
        </row>
        <row r="1082">
          <cell r="A1082" t="str">
            <v>ME</v>
          </cell>
          <cell r="B1082" t="str">
            <v>Exchange</v>
          </cell>
          <cell r="C1082" t="str">
            <v>YTD201703</v>
          </cell>
          <cell r="M1082">
            <v>18291.388888900001</v>
          </cell>
          <cell r="N1082">
            <v>6.1142738000000003</v>
          </cell>
          <cell r="Q1082">
            <v>153.94350990000001</v>
          </cell>
          <cell r="R1082">
            <v>119.1529365</v>
          </cell>
          <cell r="T1082" t="str">
            <v>MEExchangeYTD201703</v>
          </cell>
        </row>
        <row r="1083">
          <cell r="A1083" t="str">
            <v>ME</v>
          </cell>
          <cell r="B1083" t="str">
            <v>Small Group</v>
          </cell>
          <cell r="C1083" t="str">
            <v>YTD201703</v>
          </cell>
          <cell r="M1083">
            <v>21624.522222200001</v>
          </cell>
          <cell r="N1083">
            <v>2.7253362999999999</v>
          </cell>
          <cell r="Q1083">
            <v>55.980267900000001</v>
          </cell>
          <cell r="R1083">
            <v>146.05162189999999</v>
          </cell>
          <cell r="T1083" t="str">
            <v>MESmall GroupYTD201703</v>
          </cell>
        </row>
        <row r="1084">
          <cell r="A1084" t="str">
            <v>ME</v>
          </cell>
          <cell r="B1084" t="str">
            <v>ERF</v>
          </cell>
          <cell r="C1084" t="str">
            <v>YTD201703</v>
          </cell>
          <cell r="M1084">
            <v>15971.0333333</v>
          </cell>
          <cell r="N1084">
            <v>5.0976360999999999</v>
          </cell>
          <cell r="Q1084">
            <v>98.057676400000005</v>
          </cell>
          <cell r="R1084">
            <v>155.9582991</v>
          </cell>
          <cell r="T1084" t="str">
            <v>MEERFYTD201703</v>
          </cell>
        </row>
        <row r="1085">
          <cell r="A1085" t="str">
            <v>ME</v>
          </cell>
          <cell r="B1085" t="str">
            <v>Exchange</v>
          </cell>
          <cell r="C1085" t="str">
            <v>YTD201703</v>
          </cell>
          <cell r="M1085">
            <v>18291.388888900001</v>
          </cell>
          <cell r="N1085">
            <v>7.7964998999999997</v>
          </cell>
          <cell r="Q1085">
            <v>154.7323414</v>
          </cell>
          <cell r="R1085">
            <v>151.16102749999999</v>
          </cell>
          <cell r="T1085" t="str">
            <v>MEExchangeYTD201703</v>
          </cell>
        </row>
        <row r="1086">
          <cell r="A1086" t="str">
            <v>ME</v>
          </cell>
          <cell r="B1086" t="str">
            <v>Exchange</v>
          </cell>
          <cell r="C1086" t="str">
            <v>YTD201703</v>
          </cell>
          <cell r="M1086">
            <v>18291.388888900001</v>
          </cell>
          <cell r="N1086">
            <v>4.4500302999999999</v>
          </cell>
          <cell r="Q1086">
            <v>95.509296199999994</v>
          </cell>
          <cell r="R1086">
            <v>139.77792249999999</v>
          </cell>
          <cell r="T1086" t="str">
            <v>MEExchangeYTD201703</v>
          </cell>
        </row>
        <row r="1087">
          <cell r="A1087" t="str">
            <v>ME</v>
          </cell>
          <cell r="B1087" t="str">
            <v>ERF</v>
          </cell>
          <cell r="C1087" t="str">
            <v>YTD201703</v>
          </cell>
          <cell r="M1087">
            <v>15971.0333333</v>
          </cell>
          <cell r="N1087">
            <v>16.961930899999999</v>
          </cell>
          <cell r="Q1087">
            <v>548.24734869999997</v>
          </cell>
          <cell r="R1087">
            <v>92.815392299999999</v>
          </cell>
          <cell r="T1087" t="str">
            <v>MEERFYTD201703</v>
          </cell>
        </row>
        <row r="1088">
          <cell r="A1088" t="str">
            <v>ME</v>
          </cell>
          <cell r="B1088" t="str">
            <v>Exchange</v>
          </cell>
          <cell r="C1088" t="str">
            <v>YTD201703</v>
          </cell>
          <cell r="M1088">
            <v>18291.388888900001</v>
          </cell>
          <cell r="N1088">
            <v>14.788956799999999</v>
          </cell>
          <cell r="Q1088">
            <v>492.7163185</v>
          </cell>
          <cell r="R1088">
            <v>90.045465500000006</v>
          </cell>
          <cell r="T1088" t="str">
            <v>MEExchangeYTD201703</v>
          </cell>
        </row>
        <row r="1089">
          <cell r="A1089" t="str">
            <v>ME</v>
          </cell>
          <cell r="B1089" t="str">
            <v>ERF</v>
          </cell>
          <cell r="C1089" t="str">
            <v>YTD201703</v>
          </cell>
          <cell r="M1089">
            <v>15971.0333333</v>
          </cell>
          <cell r="N1089">
            <v>0.59045760000000003</v>
          </cell>
          <cell r="Q1089">
            <v>0.30167709999999998</v>
          </cell>
          <cell r="R1089">
            <v>5871.75</v>
          </cell>
          <cell r="T1089" t="str">
            <v>MEERFYTD201703</v>
          </cell>
        </row>
        <row r="1090">
          <cell r="A1090" t="str">
            <v>ME</v>
          </cell>
          <cell r="B1090" t="str">
            <v>Exchange</v>
          </cell>
          <cell r="C1090" t="str">
            <v>YTD201703</v>
          </cell>
          <cell r="M1090">
            <v>18291.388888900001</v>
          </cell>
          <cell r="N1090">
            <v>4.6462327999999999</v>
          </cell>
          <cell r="Q1090">
            <v>426.7578656</v>
          </cell>
          <cell r="R1090">
            <v>32.661842700000001</v>
          </cell>
          <cell r="T1090" t="str">
            <v>MEExchangeYTD201703</v>
          </cell>
        </row>
        <row r="1091">
          <cell r="A1091" t="str">
            <v>ME</v>
          </cell>
          <cell r="B1091" t="str">
            <v>Small Group</v>
          </cell>
          <cell r="C1091" t="str">
            <v>YTD201703</v>
          </cell>
          <cell r="M1091">
            <v>21624.522222200001</v>
          </cell>
          <cell r="N1091">
            <v>32.819370800000002</v>
          </cell>
          <cell r="Q1091">
            <v>285.73424979999999</v>
          </cell>
          <cell r="R1091">
            <v>344.57931559999997</v>
          </cell>
          <cell r="T1091" t="str">
            <v>MESmall GroupYTD201703</v>
          </cell>
        </row>
        <row r="1092">
          <cell r="A1092" t="str">
            <v>ME</v>
          </cell>
          <cell r="B1092" t="str">
            <v>ERF</v>
          </cell>
          <cell r="C1092" t="str">
            <v>YTD201703</v>
          </cell>
          <cell r="M1092">
            <v>15971.0333333</v>
          </cell>
          <cell r="N1092">
            <v>4.5395835</v>
          </cell>
          <cell r="Q1092">
            <v>441.572272</v>
          </cell>
          <cell r="R1092">
            <v>30.841498300000001</v>
          </cell>
          <cell r="T1092" t="str">
            <v>MEERFYTD201703</v>
          </cell>
        </row>
        <row r="1093">
          <cell r="A1093" t="str">
            <v>ME</v>
          </cell>
          <cell r="B1093" t="str">
            <v>Exchange</v>
          </cell>
          <cell r="C1093" t="str">
            <v>YTD201703</v>
          </cell>
          <cell r="M1093">
            <v>18291.388888900001</v>
          </cell>
          <cell r="N1093">
            <v>6.1734480999999999</v>
          </cell>
          <cell r="Q1093">
            <v>55.5216049</v>
          </cell>
          <cell r="R1093">
            <v>333.57004369999999</v>
          </cell>
          <cell r="T1093" t="str">
            <v>MEExchangeYTD201703</v>
          </cell>
        </row>
        <row r="1094">
          <cell r="A1094" t="str">
            <v>ME</v>
          </cell>
          <cell r="B1094" t="str">
            <v>Exchange</v>
          </cell>
          <cell r="C1094" t="str">
            <v>YTD201703</v>
          </cell>
          <cell r="M1094">
            <v>18291.388888900001</v>
          </cell>
          <cell r="N1094">
            <v>1.8227983999999999</v>
          </cell>
          <cell r="Q1094">
            <v>9.8300546000000004</v>
          </cell>
          <cell r="R1094">
            <v>556.29345679999994</v>
          </cell>
          <cell r="T1094" t="str">
            <v>MEExchangeYTD201703</v>
          </cell>
        </row>
        <row r="1095">
          <cell r="A1095" t="str">
            <v>ME</v>
          </cell>
          <cell r="B1095" t="str">
            <v>ERF</v>
          </cell>
          <cell r="C1095" t="str">
            <v>YTD201703</v>
          </cell>
          <cell r="M1095">
            <v>15971.0333333</v>
          </cell>
          <cell r="N1095">
            <v>5.2509543000000001</v>
          </cell>
          <cell r="Q1095">
            <v>48.368634100000001</v>
          </cell>
          <cell r="R1095">
            <v>325.68343390000001</v>
          </cell>
          <cell r="T1095" t="str">
            <v>MEERFYTD201703</v>
          </cell>
        </row>
        <row r="1096">
          <cell r="A1096" t="str">
            <v>ME</v>
          </cell>
          <cell r="B1096" t="str">
            <v>Exchange</v>
          </cell>
          <cell r="C1096" t="str">
            <v>YTD201703</v>
          </cell>
          <cell r="M1096">
            <v>18291.388888900001</v>
          </cell>
          <cell r="N1096">
            <v>18.453104400000001</v>
          </cell>
          <cell r="Q1096">
            <v>435.07093639999999</v>
          </cell>
          <cell r="R1096">
            <v>127.2420391</v>
          </cell>
          <cell r="T1096" t="str">
            <v>MEExchangeYTD201703</v>
          </cell>
        </row>
        <row r="1097">
          <cell r="A1097" t="str">
            <v>ME</v>
          </cell>
          <cell r="B1097" t="str">
            <v>Small Group</v>
          </cell>
          <cell r="C1097" t="str">
            <v>YTD201703</v>
          </cell>
          <cell r="M1097">
            <v>21624.522222200001</v>
          </cell>
          <cell r="N1097">
            <v>1.1269582</v>
          </cell>
          <cell r="Q1097">
            <v>31.155144499999999</v>
          </cell>
          <cell r="R1097">
            <v>108.5173806</v>
          </cell>
          <cell r="T1097" t="str">
            <v>MESmall GroupYTD201703</v>
          </cell>
        </row>
        <row r="1098">
          <cell r="A1098" t="str">
            <v>ME</v>
          </cell>
          <cell r="B1098" t="str">
            <v>ERF</v>
          </cell>
          <cell r="C1098" t="str">
            <v>YTD201703</v>
          </cell>
          <cell r="M1098">
            <v>15971.0333333</v>
          </cell>
          <cell r="N1098">
            <v>2.8517359</v>
          </cell>
          <cell r="Q1098">
            <v>59.656655100000002</v>
          </cell>
          <cell r="R1098">
            <v>143.40743359999999</v>
          </cell>
          <cell r="T1098" t="str">
            <v>MEERFYTD201703</v>
          </cell>
        </row>
        <row r="1099">
          <cell r="A1099" t="str">
            <v>ME</v>
          </cell>
          <cell r="B1099" t="str">
            <v>Small Group</v>
          </cell>
          <cell r="C1099" t="str">
            <v>YTD201703</v>
          </cell>
          <cell r="M1099">
            <v>21624.522222200001</v>
          </cell>
          <cell r="N1099">
            <v>2.0034029000000002</v>
          </cell>
          <cell r="Q1099">
            <v>11.907732299999999</v>
          </cell>
          <cell r="R1099">
            <v>504.73159479999998</v>
          </cell>
          <cell r="T1099" t="str">
            <v>MESmall GroupYTD201703</v>
          </cell>
        </row>
        <row r="1100">
          <cell r="A1100" t="str">
            <v>ME</v>
          </cell>
          <cell r="B1100" t="str">
            <v>Exchange</v>
          </cell>
          <cell r="C1100" t="str">
            <v>YTD201703</v>
          </cell>
          <cell r="M1100">
            <v>18291.388888900001</v>
          </cell>
          <cell r="N1100">
            <v>6.3488961000000002</v>
          </cell>
          <cell r="Q1100">
            <v>447.44952380000001</v>
          </cell>
          <cell r="R1100">
            <v>42.5672335</v>
          </cell>
          <cell r="T1100" t="str">
            <v>MEExchangeYTD201703</v>
          </cell>
        </row>
        <row r="1101">
          <cell r="A1101" t="str">
            <v>ME</v>
          </cell>
          <cell r="B1101" t="str">
            <v>ERF</v>
          </cell>
          <cell r="C1101" t="str">
            <v>YTD201703</v>
          </cell>
          <cell r="M1101">
            <v>15971.0333333</v>
          </cell>
          <cell r="N1101">
            <v>2.2327826000000002</v>
          </cell>
          <cell r="Q1101">
            <v>12.9261005</v>
          </cell>
          <cell r="R1101">
            <v>518.20327959999997</v>
          </cell>
          <cell r="T1101" t="str">
            <v>MEERFYTD201703</v>
          </cell>
        </row>
        <row r="1102">
          <cell r="A1102" t="str">
            <v>ME</v>
          </cell>
          <cell r="B1102" t="str">
            <v>Exchange</v>
          </cell>
          <cell r="C1102" t="str">
            <v>YTD201703</v>
          </cell>
          <cell r="M1102">
            <v>18291.388888900001</v>
          </cell>
          <cell r="N1102">
            <v>1.6608750999999999</v>
          </cell>
          <cell r="Q1102">
            <v>90.776307000000003</v>
          </cell>
          <cell r="R1102">
            <v>54.8890508</v>
          </cell>
          <cell r="T1102" t="str">
            <v>MEExchangeYTD201703</v>
          </cell>
        </row>
        <row r="1103">
          <cell r="A1103" t="str">
            <v>ME</v>
          </cell>
          <cell r="B1103" t="str">
            <v>Small Group</v>
          </cell>
          <cell r="C1103" t="str">
            <v>YTD201703</v>
          </cell>
          <cell r="M1103">
            <v>21624.522222200001</v>
          </cell>
          <cell r="N1103">
            <v>4.5333446999999998</v>
          </cell>
          <cell r="Q1103">
            <v>106.6563268</v>
          </cell>
          <cell r="R1103">
            <v>127.5126805</v>
          </cell>
          <cell r="T1103" t="str">
            <v>MESmall GroupYTD201703</v>
          </cell>
        </row>
        <row r="1104">
          <cell r="A1104" t="str">
            <v>ME</v>
          </cell>
          <cell r="B1104" t="str">
            <v>Exchange</v>
          </cell>
          <cell r="C1104" t="str">
            <v>YTD201703</v>
          </cell>
          <cell r="M1104">
            <v>18291.388888900001</v>
          </cell>
          <cell r="N1104">
            <v>1.8180915</v>
          </cell>
          <cell r="Q1104">
            <v>43.628452299999999</v>
          </cell>
          <cell r="R1104">
            <v>125.0164534</v>
          </cell>
          <cell r="T1104" t="str">
            <v>MEExchangeYTD201703</v>
          </cell>
        </row>
        <row r="1105">
          <cell r="A1105" t="str">
            <v>ME</v>
          </cell>
          <cell r="B1105" t="str">
            <v>ERF</v>
          </cell>
          <cell r="C1105" t="str">
            <v>YTD201703</v>
          </cell>
          <cell r="M1105">
            <v>15971.0333333</v>
          </cell>
          <cell r="N1105">
            <v>21.3011698</v>
          </cell>
          <cell r="Q1105">
            <v>515.09815549999996</v>
          </cell>
          <cell r="R1105">
            <v>124.0608392</v>
          </cell>
          <cell r="T1105" t="str">
            <v>MEERFYTD201703</v>
          </cell>
        </row>
        <row r="1106">
          <cell r="A1106" t="str">
            <v>ME</v>
          </cell>
          <cell r="B1106" t="str">
            <v>Exchange</v>
          </cell>
          <cell r="C1106" t="str">
            <v>YTD201703</v>
          </cell>
          <cell r="M1106">
            <v>18291.388888900001</v>
          </cell>
          <cell r="N1106">
            <v>3.6245752000000002</v>
          </cell>
          <cell r="Q1106">
            <v>54.975490700000002</v>
          </cell>
          <cell r="R1106">
            <v>197.79224060000001</v>
          </cell>
          <cell r="T1106" t="str">
            <v>MEExchangeYTD201703</v>
          </cell>
        </row>
        <row r="1107">
          <cell r="A1107" t="str">
            <v>ME</v>
          </cell>
          <cell r="B1107" t="str">
            <v>ERF</v>
          </cell>
          <cell r="C1107" t="str">
            <v>YTD201703</v>
          </cell>
          <cell r="M1107">
            <v>15971.0333333</v>
          </cell>
          <cell r="N1107">
            <v>15.047706099999999</v>
          </cell>
          <cell r="Q1107">
            <v>117.0298562</v>
          </cell>
          <cell r="R1107">
            <v>385.74018410000002</v>
          </cell>
          <cell r="T1107" t="str">
            <v>MEERFYTD201703</v>
          </cell>
        </row>
        <row r="1108">
          <cell r="A1108" t="str">
            <v>ME</v>
          </cell>
          <cell r="B1108" t="str">
            <v>Small Group</v>
          </cell>
          <cell r="C1108" t="str">
            <v>YTD201703</v>
          </cell>
          <cell r="M1108">
            <v>21624.522222200001</v>
          </cell>
          <cell r="N1108">
            <v>3.163071</v>
          </cell>
          <cell r="Q1108">
            <v>73.140166300000004</v>
          </cell>
          <cell r="R1108">
            <v>129.74010530000001</v>
          </cell>
          <cell r="T1108" t="str">
            <v>MESmall GroupYTD201703</v>
          </cell>
        </row>
        <row r="1109">
          <cell r="A1109" t="str">
            <v>ME</v>
          </cell>
          <cell r="B1109" t="str">
            <v>CRC</v>
          </cell>
          <cell r="C1109" t="str">
            <v>YTD201703</v>
          </cell>
          <cell r="M1109">
            <v>17116.977777799999</v>
          </cell>
          <cell r="N1109">
            <v>6.4425720999999996</v>
          </cell>
          <cell r="Q1109">
            <v>140.6436295</v>
          </cell>
          <cell r="R1109">
            <v>137.4233333</v>
          </cell>
          <cell r="T1109" t="str">
            <v>MECRCYTD201703</v>
          </cell>
        </row>
        <row r="1110">
          <cell r="A1110" t="str">
            <v>ME</v>
          </cell>
          <cell r="B1110" t="str">
            <v>Exchange</v>
          </cell>
          <cell r="C1110" t="str">
            <v>YTD201703</v>
          </cell>
          <cell r="M1110">
            <v>18291.388888900001</v>
          </cell>
          <cell r="N1110">
            <v>16.307396799999999</v>
          </cell>
          <cell r="Q1110">
            <v>117.0504653</v>
          </cell>
          <cell r="R1110">
            <v>417.95810260000002</v>
          </cell>
          <cell r="T1110" t="str">
            <v>MEExchangeYTD201703</v>
          </cell>
        </row>
        <row r="1111">
          <cell r="A1111" t="str">
            <v>ME</v>
          </cell>
          <cell r="B1111" t="str">
            <v>Small Group</v>
          </cell>
          <cell r="C1111" t="str">
            <v>YTD201703</v>
          </cell>
          <cell r="M1111">
            <v>21624.522222200001</v>
          </cell>
          <cell r="N1111">
            <v>5.9530514999999999</v>
          </cell>
          <cell r="Q1111">
            <v>206.33225870000001</v>
          </cell>
          <cell r="R1111">
            <v>86.555318400000004</v>
          </cell>
          <cell r="T1111" t="str">
            <v>MESmall GroupYTD201703</v>
          </cell>
        </row>
        <row r="1112">
          <cell r="A1112" t="str">
            <v>ME</v>
          </cell>
          <cell r="B1112" t="str">
            <v>CRC</v>
          </cell>
          <cell r="C1112" t="str">
            <v>YTD201703</v>
          </cell>
          <cell r="M1112">
            <v>17116.977777799999</v>
          </cell>
          <cell r="N1112">
            <v>14.001773200000001</v>
          </cell>
          <cell r="Q1112">
            <v>229.08895480000001</v>
          </cell>
          <cell r="R1112">
            <v>183.35811770000001</v>
          </cell>
          <cell r="T1112" t="str">
            <v>MECRCYTD201703</v>
          </cell>
        </row>
        <row r="1113">
          <cell r="A1113" t="str">
            <v>ME</v>
          </cell>
          <cell r="B1113" t="str">
            <v>ERF</v>
          </cell>
          <cell r="C1113" t="str">
            <v>YTD201703</v>
          </cell>
          <cell r="M1113">
            <v>15971.0333333</v>
          </cell>
          <cell r="N1113">
            <v>4.8312681</v>
          </cell>
          <cell r="Q1113">
            <v>352.4794718</v>
          </cell>
          <cell r="R1113">
            <v>41.119570199999998</v>
          </cell>
          <cell r="T1113" t="str">
            <v>MEERFYTD201703</v>
          </cell>
        </row>
        <row r="1114">
          <cell r="A1114" t="str">
            <v>ME</v>
          </cell>
          <cell r="B1114" t="str">
            <v>Exchange</v>
          </cell>
          <cell r="C1114" t="str">
            <v>YTD201703</v>
          </cell>
          <cell r="M1114">
            <v>18291.388888900001</v>
          </cell>
          <cell r="N1114">
            <v>18.658035099999999</v>
          </cell>
          <cell r="Q1114">
            <v>620.87110480000001</v>
          </cell>
          <cell r="R1114">
            <v>90.154147800000004</v>
          </cell>
          <cell r="T1114" t="str">
            <v>MEExchangeYTD201703</v>
          </cell>
        </row>
        <row r="1115">
          <cell r="A1115" t="str">
            <v>ME</v>
          </cell>
          <cell r="B1115" t="str">
            <v>CRC</v>
          </cell>
          <cell r="C1115" t="str">
            <v>YTD201703</v>
          </cell>
          <cell r="M1115">
            <v>17116.977777799999</v>
          </cell>
          <cell r="N1115">
            <v>7.9606044999999996</v>
          </cell>
          <cell r="Q1115">
            <v>166.58067500000001</v>
          </cell>
          <cell r="R1115">
            <v>143.36485010000001</v>
          </cell>
          <cell r="T1115" t="str">
            <v>MECRCYTD201703</v>
          </cell>
        </row>
        <row r="1116">
          <cell r="A1116" t="str">
            <v>ME</v>
          </cell>
          <cell r="B1116" t="str">
            <v>CRC</v>
          </cell>
          <cell r="C1116" t="str">
            <v>YTD201703</v>
          </cell>
          <cell r="M1116">
            <v>17116.977777799999</v>
          </cell>
          <cell r="N1116">
            <v>6.1430467999999996</v>
          </cell>
          <cell r="Q1116">
            <v>265.85471680000001</v>
          </cell>
          <cell r="R1116">
            <v>69.320343899999997</v>
          </cell>
          <cell r="T1116" t="str">
            <v>MECRCYTD201703</v>
          </cell>
        </row>
        <row r="1117">
          <cell r="A1117" t="str">
            <v>ME</v>
          </cell>
          <cell r="B1117" t="str">
            <v>CRC</v>
          </cell>
          <cell r="C1117" t="str">
            <v>YTD201703</v>
          </cell>
          <cell r="M1117">
            <v>17116.977777799999</v>
          </cell>
          <cell r="N1117">
            <v>1.9522706000000001</v>
          </cell>
          <cell r="Q1117">
            <v>1.9452784000000001</v>
          </cell>
          <cell r="R1117">
            <v>3010.7833332999999</v>
          </cell>
          <cell r="T1117" t="str">
            <v>MECRCYTD201703</v>
          </cell>
        </row>
        <row r="1118">
          <cell r="A1118" t="str">
            <v>ME</v>
          </cell>
          <cell r="B1118" t="str">
            <v>Exchange</v>
          </cell>
          <cell r="C1118" t="str">
            <v>YTD201703</v>
          </cell>
          <cell r="M1118">
            <v>18291.388888900001</v>
          </cell>
          <cell r="N1118">
            <v>39.052877899999999</v>
          </cell>
          <cell r="Q1118">
            <v>354.36740150000003</v>
          </cell>
          <cell r="R1118">
            <v>330.61346229999998</v>
          </cell>
          <cell r="T1118" t="str">
            <v>MEExchangeYTD201703</v>
          </cell>
        </row>
        <row r="1119">
          <cell r="A1119" t="str">
            <v>ME</v>
          </cell>
          <cell r="B1119" t="str">
            <v>ERF</v>
          </cell>
          <cell r="C1119" t="str">
            <v>YTD201703</v>
          </cell>
          <cell r="M1119">
            <v>15971.0333333</v>
          </cell>
          <cell r="N1119">
            <v>1.4614745</v>
          </cell>
          <cell r="Q1119">
            <v>92.011597100000003</v>
          </cell>
          <cell r="R1119">
            <v>47.650770399999999</v>
          </cell>
          <cell r="T1119" t="str">
            <v>MEERFYTD201703</v>
          </cell>
        </row>
        <row r="1120">
          <cell r="A1120" t="str">
            <v>ME</v>
          </cell>
          <cell r="B1120" t="str">
            <v>Exchange</v>
          </cell>
          <cell r="C1120" t="str">
            <v>YTD201703</v>
          </cell>
          <cell r="M1120">
            <v>18291.388888900001</v>
          </cell>
          <cell r="N1120">
            <v>27.638613599999999</v>
          </cell>
          <cell r="Q1120">
            <v>168.74927120000001</v>
          </cell>
          <cell r="R1120">
            <v>491.3552535</v>
          </cell>
          <cell r="T1120" t="str">
            <v>MEExchangeYTD201703</v>
          </cell>
        </row>
        <row r="1121">
          <cell r="A1121" t="str">
            <v>ME</v>
          </cell>
          <cell r="B1121" t="str">
            <v>CRC</v>
          </cell>
          <cell r="C1121" t="str">
            <v>YTD201703</v>
          </cell>
          <cell r="M1121">
            <v>17116.977777799999</v>
          </cell>
          <cell r="N1121">
            <v>16.284393600000001</v>
          </cell>
          <cell r="Q1121">
            <v>530.28289619999998</v>
          </cell>
          <cell r="R1121">
            <v>92.126638499999999</v>
          </cell>
          <cell r="T1121" t="str">
            <v>MECRCYTD201703</v>
          </cell>
        </row>
        <row r="1122">
          <cell r="A1122" t="str">
            <v>ME</v>
          </cell>
          <cell r="B1122" t="str">
            <v>CRC</v>
          </cell>
          <cell r="C1122" t="str">
            <v>YTD201703</v>
          </cell>
          <cell r="M1122">
            <v>17116.977777799999</v>
          </cell>
          <cell r="N1122">
            <v>8.6307696000000007</v>
          </cell>
          <cell r="Q1122">
            <v>59.006778599999997</v>
          </cell>
          <cell r="R1122">
            <v>438.8022747</v>
          </cell>
          <cell r="T1122" t="str">
            <v>MECRCYTD201703</v>
          </cell>
        </row>
        <row r="1123">
          <cell r="A1123" t="str">
            <v>ME</v>
          </cell>
          <cell r="B1123" t="str">
            <v>CRC</v>
          </cell>
          <cell r="C1123" t="str">
            <v>YTD201703</v>
          </cell>
          <cell r="M1123">
            <v>17116.977777799999</v>
          </cell>
          <cell r="N1123">
            <v>1.9397272000000001</v>
          </cell>
          <cell r="Q1123">
            <v>11.4123</v>
          </cell>
          <cell r="R1123">
            <v>509.90437500000002</v>
          </cell>
          <cell r="T1123" t="str">
            <v>MECRCYTD201703</v>
          </cell>
        </row>
        <row r="1124">
          <cell r="A1124" t="str">
            <v>ME</v>
          </cell>
          <cell r="B1124" t="str">
            <v>CRC</v>
          </cell>
          <cell r="C1124" t="str">
            <v>YTD201703</v>
          </cell>
          <cell r="M1124">
            <v>17116.977777799999</v>
          </cell>
          <cell r="N1124">
            <v>20.417037700000002</v>
          </cell>
          <cell r="Q1124">
            <v>486.12507620000002</v>
          </cell>
          <cell r="R1124">
            <v>125.9986701</v>
          </cell>
          <cell r="T1124" t="str">
            <v>MECRCYTD201703</v>
          </cell>
        </row>
        <row r="1125">
          <cell r="A1125" t="str">
            <v>ME</v>
          </cell>
          <cell r="B1125" t="str">
            <v>CRC</v>
          </cell>
          <cell r="C1125" t="str">
            <v>YTD201703</v>
          </cell>
          <cell r="M1125">
            <v>17116.977777799999</v>
          </cell>
          <cell r="N1125">
            <v>1.3681201000000001</v>
          </cell>
          <cell r="Q1125">
            <v>82.804017900000005</v>
          </cell>
          <cell r="R1125">
            <v>49.567165199999998</v>
          </cell>
          <cell r="T1125" t="str">
            <v>MECRCYTD201703</v>
          </cell>
        </row>
        <row r="1126">
          <cell r="A1126" t="str">
            <v>ME</v>
          </cell>
          <cell r="B1126" t="str">
            <v>CRC</v>
          </cell>
          <cell r="C1126" t="str">
            <v>YTD201703</v>
          </cell>
          <cell r="M1126">
            <v>17116.977777799999</v>
          </cell>
          <cell r="N1126">
            <v>1.1451001999999999</v>
          </cell>
          <cell r="Q1126">
            <v>32.810362599999998</v>
          </cell>
          <cell r="R1126">
            <v>104.7016996</v>
          </cell>
          <cell r="T1126" t="str">
            <v>MECRCYTD201703</v>
          </cell>
        </row>
        <row r="1127">
          <cell r="A1127" t="str">
            <v>ME</v>
          </cell>
          <cell r="B1127" t="str">
            <v>Benevera</v>
          </cell>
          <cell r="C1127" t="str">
            <v>YTD201703</v>
          </cell>
          <cell r="M1127">
            <v>436.05555559999999</v>
          </cell>
          <cell r="N1127">
            <v>81.764864299999999</v>
          </cell>
          <cell r="Q1127">
            <v>3449.1017963999998</v>
          </cell>
          <cell r="R1127">
            <v>71.118397599999994</v>
          </cell>
          <cell r="T1127" t="str">
            <v>MEBeneveraYTD201703</v>
          </cell>
        </row>
        <row r="1128">
          <cell r="A1128" t="str">
            <v>ME</v>
          </cell>
          <cell r="B1128" t="str">
            <v>CRC</v>
          </cell>
          <cell r="C1128" t="str">
            <v>YTD201703</v>
          </cell>
          <cell r="M1128">
            <v>17116.977777799999</v>
          </cell>
          <cell r="N1128">
            <v>2.9301897000000001</v>
          </cell>
          <cell r="Q1128">
            <v>37.7384013</v>
          </cell>
          <cell r="R1128">
            <v>232.93432989999999</v>
          </cell>
          <cell r="T1128" t="str">
            <v>MECRCYTD201703</v>
          </cell>
        </row>
        <row r="1129">
          <cell r="A1129" t="str">
            <v>ME</v>
          </cell>
          <cell r="B1129" t="str">
            <v>CRC</v>
          </cell>
          <cell r="C1129" t="str">
            <v>YTD201703</v>
          </cell>
          <cell r="M1129">
            <v>17116.977777799999</v>
          </cell>
          <cell r="N1129">
            <v>16.7115674</v>
          </cell>
          <cell r="Q1129">
            <v>564.64948149999998</v>
          </cell>
          <cell r="R1129">
            <v>88.789069799999993</v>
          </cell>
          <cell r="T1129" t="str">
            <v>MECRCYTD201703</v>
          </cell>
        </row>
        <row r="1130">
          <cell r="A1130" t="str">
            <v>ME</v>
          </cell>
          <cell r="B1130" t="str">
            <v>Benevera</v>
          </cell>
          <cell r="C1130" t="str">
            <v>YTD201703</v>
          </cell>
          <cell r="M1130">
            <v>436.05555559999999</v>
          </cell>
          <cell r="N1130">
            <v>10.2100878</v>
          </cell>
          <cell r="Q1130">
            <v>5.0906796999999999</v>
          </cell>
          <cell r="R1130">
            <v>6016.93</v>
          </cell>
          <cell r="T1130" t="str">
            <v>MEBeneveraYTD201703</v>
          </cell>
        </row>
        <row r="1131">
          <cell r="A1131" t="str">
            <v>ME</v>
          </cell>
          <cell r="B1131" t="str">
            <v>CRC</v>
          </cell>
          <cell r="C1131" t="str">
            <v>YTD201703</v>
          </cell>
          <cell r="M1131">
            <v>17116.977777799999</v>
          </cell>
          <cell r="N1131">
            <v>23.722521799999999</v>
          </cell>
          <cell r="Q1131">
            <v>152.89888350000001</v>
          </cell>
          <cell r="R1131">
            <v>465.45510180000002</v>
          </cell>
          <cell r="T1131" t="str">
            <v>MECRCYTD201703</v>
          </cell>
        </row>
        <row r="1132">
          <cell r="A1132" t="str">
            <v>ME</v>
          </cell>
          <cell r="B1132" t="str">
            <v>CRC</v>
          </cell>
          <cell r="C1132" t="str">
            <v>YTD201703</v>
          </cell>
          <cell r="M1132">
            <v>17116.977777799999</v>
          </cell>
          <cell r="N1132">
            <v>14.0652154</v>
          </cell>
          <cell r="Q1132">
            <v>70.4190787</v>
          </cell>
          <cell r="R1132">
            <v>599.20758750000005</v>
          </cell>
          <cell r="T1132" t="str">
            <v>MECRCYTD201703</v>
          </cell>
        </row>
        <row r="1133">
          <cell r="A1133" t="str">
            <v>ME</v>
          </cell>
          <cell r="B1133" t="str">
            <v>CRC</v>
          </cell>
          <cell r="C1133" t="str">
            <v>YTD201703</v>
          </cell>
          <cell r="M1133">
            <v>17116.977777799999</v>
          </cell>
          <cell r="N1133">
            <v>31.6137935</v>
          </cell>
          <cell r="Q1133">
            <v>44.157820000000001</v>
          </cell>
          <cell r="R1133">
            <v>2147.7822173</v>
          </cell>
          <cell r="T1133" t="str">
            <v>MECRCYTD201703</v>
          </cell>
        </row>
        <row r="1134">
          <cell r="A1134" t="str">
            <v>ME</v>
          </cell>
          <cell r="B1134" t="str">
            <v>Benevera</v>
          </cell>
          <cell r="C1134" t="str">
            <v>YTD201703</v>
          </cell>
          <cell r="M1134">
            <v>436.05555559999999</v>
          </cell>
          <cell r="N1134">
            <v>6.5069492000000002</v>
          </cell>
          <cell r="Q1134">
            <v>86.5415548</v>
          </cell>
          <cell r="R1134">
            <v>225.56617650000001</v>
          </cell>
          <cell r="T1134" t="str">
            <v>MEBeneveraYTD201703</v>
          </cell>
        </row>
        <row r="1135">
          <cell r="A1135" t="str">
            <v>ME</v>
          </cell>
          <cell r="B1135" t="str">
            <v>CRC</v>
          </cell>
          <cell r="C1135" t="str">
            <v>YTD201703</v>
          </cell>
          <cell r="M1135">
            <v>17116.977777799999</v>
          </cell>
          <cell r="N1135">
            <v>2.1335460999999998</v>
          </cell>
          <cell r="Q1135">
            <v>34.301742699999998</v>
          </cell>
          <cell r="R1135">
            <v>186.5980529</v>
          </cell>
          <cell r="T1135" t="str">
            <v>MECRCYTD201703</v>
          </cell>
        </row>
        <row r="1136">
          <cell r="A1136" t="str">
            <v>ME</v>
          </cell>
          <cell r="B1136" t="str">
            <v>CRC</v>
          </cell>
          <cell r="C1136" t="str">
            <v>YTD201703</v>
          </cell>
          <cell r="M1136">
            <v>17116.977777799999</v>
          </cell>
          <cell r="N1136">
            <v>4.5164575999999999</v>
          </cell>
          <cell r="Q1136">
            <v>15.2703179</v>
          </cell>
          <cell r="R1136">
            <v>887.30129030000001</v>
          </cell>
          <cell r="T1136" t="str">
            <v>MECRCYTD201703</v>
          </cell>
        </row>
        <row r="1137">
          <cell r="A1137" t="str">
            <v>ME</v>
          </cell>
          <cell r="B1137" t="str">
            <v>Benevera</v>
          </cell>
          <cell r="C1137" t="str">
            <v>YTD201703</v>
          </cell>
          <cell r="M1137">
            <v>436.05555559999999</v>
          </cell>
          <cell r="N1137">
            <v>2.3862646000000001</v>
          </cell>
          <cell r="Q1137">
            <v>55.997476599999999</v>
          </cell>
          <cell r="R1137">
            <v>127.84136359999999</v>
          </cell>
          <cell r="T1137" t="str">
            <v>MEBeneveraYTD201703</v>
          </cell>
        </row>
        <row r="1138">
          <cell r="A1138" t="str">
            <v>ME</v>
          </cell>
          <cell r="B1138" t="str">
            <v>CRC</v>
          </cell>
          <cell r="C1138" t="str">
            <v>YTD201703</v>
          </cell>
          <cell r="M1138">
            <v>17116.977777799999</v>
          </cell>
          <cell r="N1138">
            <v>2.4018663999999998</v>
          </cell>
          <cell r="Q1138">
            <v>3.8703571000000001</v>
          </cell>
          <cell r="R1138">
            <v>1861.7401818000001</v>
          </cell>
          <cell r="T1138" t="str">
            <v>MECRCYTD201703</v>
          </cell>
        </row>
        <row r="1139">
          <cell r="A1139" t="str">
            <v>ME</v>
          </cell>
          <cell r="B1139" t="str">
            <v>Benevera</v>
          </cell>
          <cell r="C1139" t="str">
            <v>YTD201703</v>
          </cell>
          <cell r="M1139">
            <v>436.05555559999999</v>
          </cell>
          <cell r="N1139">
            <v>14.964222599999999</v>
          </cell>
          <cell r="Q1139">
            <v>223.9899064</v>
          </cell>
          <cell r="R1139">
            <v>200.42272729999999</v>
          </cell>
          <cell r="T1139" t="str">
            <v>MEBeneveraYTD201703</v>
          </cell>
        </row>
        <row r="1140">
          <cell r="A1140" t="str">
            <v>ME</v>
          </cell>
          <cell r="B1140" t="str">
            <v>CRC</v>
          </cell>
          <cell r="C1140" t="str">
            <v>YTD201703</v>
          </cell>
          <cell r="M1140">
            <v>17116.977777799999</v>
          </cell>
          <cell r="N1140">
            <v>54.123752400000001</v>
          </cell>
          <cell r="Q1140">
            <v>3.1666558</v>
          </cell>
          <cell r="R1140">
            <v>51275.31</v>
          </cell>
          <cell r="T1140" t="str">
            <v>MECRCYTD201703</v>
          </cell>
        </row>
        <row r="1141">
          <cell r="A1141" t="str">
            <v>ME</v>
          </cell>
          <cell r="B1141" t="str">
            <v>CRC</v>
          </cell>
          <cell r="C1141" t="str">
            <v>YTD201703</v>
          </cell>
          <cell r="M1141">
            <v>17116.977777799999</v>
          </cell>
          <cell r="N1141">
            <v>20.223167</v>
          </cell>
          <cell r="Q1141">
            <v>3.9407272</v>
          </cell>
          <cell r="R1141">
            <v>15395.5089286</v>
          </cell>
          <cell r="T1141" t="str">
            <v>MECRCYTD201703</v>
          </cell>
        </row>
        <row r="1142">
          <cell r="A1142" t="str">
            <v>ME</v>
          </cell>
          <cell r="B1142" t="str">
            <v>Benevera</v>
          </cell>
          <cell r="C1142" t="str">
            <v>YTD201703</v>
          </cell>
          <cell r="M1142">
            <v>436.05555559999999</v>
          </cell>
          <cell r="N1142">
            <v>3.4084476000000001</v>
          </cell>
          <cell r="Q1142">
            <v>78.905535200000003</v>
          </cell>
          <cell r="R1142">
            <v>129.5896774</v>
          </cell>
          <cell r="T1142" t="str">
            <v>MEBeneveraYTD201703</v>
          </cell>
        </row>
        <row r="1143">
          <cell r="A1143" t="str">
            <v>ME</v>
          </cell>
          <cell r="B1143" t="str">
            <v>CRC</v>
          </cell>
          <cell r="C1143" t="str">
            <v>YTD201703</v>
          </cell>
          <cell r="M1143">
            <v>17116.977777799999</v>
          </cell>
          <cell r="N1143">
            <v>18.178140599999999</v>
          </cell>
          <cell r="Q1143">
            <v>4.7851686999999998</v>
          </cell>
          <cell r="R1143">
            <v>11396.551470599999</v>
          </cell>
          <cell r="T1143" t="str">
            <v>MECRCYTD201703</v>
          </cell>
        </row>
        <row r="1144">
          <cell r="A1144" t="str">
            <v>ME</v>
          </cell>
          <cell r="B1144" t="str">
            <v>Benevera</v>
          </cell>
          <cell r="C1144" t="str">
            <v>YTD201703</v>
          </cell>
          <cell r="M1144">
            <v>436.05555559999999</v>
          </cell>
          <cell r="N1144">
            <v>14.6065685</v>
          </cell>
          <cell r="Q1144">
            <v>417.43573470000001</v>
          </cell>
          <cell r="R1144">
            <v>104.9735366</v>
          </cell>
          <cell r="T1144" t="str">
            <v>MEBeneveraYTD201703</v>
          </cell>
        </row>
        <row r="1145">
          <cell r="A1145" t="str">
            <v>ME</v>
          </cell>
          <cell r="B1145" t="str">
            <v>Benevera</v>
          </cell>
          <cell r="C1145" t="str">
            <v>YTD201703</v>
          </cell>
          <cell r="M1145">
            <v>436.05555559999999</v>
          </cell>
          <cell r="N1145">
            <v>2.1693677</v>
          </cell>
          <cell r="Q1145">
            <v>175.62844939999999</v>
          </cell>
          <cell r="R1145">
            <v>37.056086999999998</v>
          </cell>
          <cell r="T1145" t="str">
            <v>MEBeneveraYTD201703</v>
          </cell>
        </row>
        <row r="1146">
          <cell r="A1146" t="str">
            <v>ME</v>
          </cell>
          <cell r="B1146" t="str">
            <v>Benevera</v>
          </cell>
          <cell r="C1146" t="str">
            <v>YTD201703</v>
          </cell>
          <cell r="M1146">
            <v>436.05555559999999</v>
          </cell>
          <cell r="N1146">
            <v>5.7367971999999998</v>
          </cell>
          <cell r="Q1146">
            <v>25.453398499999999</v>
          </cell>
          <cell r="R1146">
            <v>676.15300000000002</v>
          </cell>
          <cell r="T1146" t="str">
            <v>MEBeneveraYTD201703</v>
          </cell>
        </row>
        <row r="1147">
          <cell r="A1147" t="str">
            <v>ME</v>
          </cell>
          <cell r="B1147" t="str">
            <v>Benevera</v>
          </cell>
          <cell r="C1147" t="str">
            <v>YTD201703</v>
          </cell>
          <cell r="M1147">
            <v>436.05555559999999</v>
          </cell>
          <cell r="N1147">
            <v>2.2629343999999998</v>
          </cell>
          <cell r="Q1147">
            <v>5.0906796999999999</v>
          </cell>
          <cell r="R1147">
            <v>1333.575</v>
          </cell>
          <cell r="T1147" t="str">
            <v>MEBeneveraYTD201703</v>
          </cell>
        </row>
        <row r="1148">
          <cell r="A1148" t="str">
            <v>ME</v>
          </cell>
          <cell r="B1148" t="str">
            <v>Benevera</v>
          </cell>
          <cell r="C1148" t="str">
            <v>YTD201703</v>
          </cell>
          <cell r="M1148">
            <v>436.05555559999999</v>
          </cell>
          <cell r="N1148">
            <v>19.730693899999999</v>
          </cell>
          <cell r="Q1148">
            <v>351.25689870000002</v>
          </cell>
          <cell r="R1148">
            <v>168.5150725</v>
          </cell>
          <cell r="T1148" t="str">
            <v>MEBeneveraYTD201703</v>
          </cell>
        </row>
        <row r="1149">
          <cell r="A1149" t="str">
            <v>ME</v>
          </cell>
          <cell r="B1149" t="str">
            <v>Benevera</v>
          </cell>
          <cell r="C1149" t="str">
            <v>YTD201703</v>
          </cell>
          <cell r="M1149">
            <v>436.05555559999999</v>
          </cell>
          <cell r="N1149">
            <v>5.4111634000000004</v>
          </cell>
          <cell r="Q1149">
            <v>491.2505903</v>
          </cell>
          <cell r="R1149">
            <v>33.045233199999998</v>
          </cell>
          <cell r="T1149" t="str">
            <v>MEBeneveraYTD201703</v>
          </cell>
        </row>
        <row r="1150">
          <cell r="A1150" t="str">
            <v>ME</v>
          </cell>
          <cell r="B1150" t="str">
            <v>Benevera</v>
          </cell>
          <cell r="C1150" t="str">
            <v>YTD201703</v>
          </cell>
          <cell r="M1150">
            <v>436.05555559999999</v>
          </cell>
          <cell r="N1150">
            <v>1.413843</v>
          </cell>
          <cell r="Q1150">
            <v>86.5415548</v>
          </cell>
          <cell r="R1150">
            <v>49.011470600000003</v>
          </cell>
          <cell r="T1150" t="str">
            <v>MEBeneveraYTD201703</v>
          </cell>
        </row>
        <row r="1151">
          <cell r="A1151" t="str">
            <v>ME</v>
          </cell>
          <cell r="B1151" t="str">
            <v>Benevera</v>
          </cell>
          <cell r="C1151" t="str">
            <v>YTD201703</v>
          </cell>
          <cell r="M1151">
            <v>436.05555559999999</v>
          </cell>
          <cell r="N1151">
            <v>1.2792284</v>
          </cell>
          <cell r="Q1151">
            <v>40.725437499999998</v>
          </cell>
          <cell r="R1151">
            <v>94.233125000000001</v>
          </cell>
          <cell r="T1151" t="str">
            <v>MEBeneveraYTD201703</v>
          </cell>
        </row>
        <row r="1152">
          <cell r="A1152" t="str">
            <v>ME</v>
          </cell>
          <cell r="B1152" t="str">
            <v>Benevera</v>
          </cell>
          <cell r="C1152" t="str">
            <v>YTD201703</v>
          </cell>
          <cell r="M1152">
            <v>436.05555559999999</v>
          </cell>
          <cell r="N1152">
            <v>3.0516587999999998</v>
          </cell>
          <cell r="Q1152">
            <v>40.725437499999998</v>
          </cell>
          <cell r="R1152">
            <v>224.79750000000001</v>
          </cell>
          <cell r="T1152" t="str">
            <v>MEBeneveraYTD201703</v>
          </cell>
        </row>
        <row r="1153">
          <cell r="A1153" t="str">
            <v>ME</v>
          </cell>
          <cell r="B1153" t="str">
            <v>Benevera</v>
          </cell>
          <cell r="C1153" t="str">
            <v>YTD201703</v>
          </cell>
          <cell r="M1153">
            <v>436.05555559999999</v>
          </cell>
          <cell r="N1153">
            <v>13.2451001</v>
          </cell>
          <cell r="Q1153">
            <v>106.9042735</v>
          </cell>
          <cell r="R1153">
            <v>371.69047619999998</v>
          </cell>
          <cell r="T1153" t="str">
            <v>MEBeneveraYTD201703</v>
          </cell>
        </row>
        <row r="1154">
          <cell r="A1154" t="str">
            <v>ME</v>
          </cell>
          <cell r="B1154" t="str">
            <v>Benevera</v>
          </cell>
          <cell r="C1154" t="str">
            <v>YTD201703</v>
          </cell>
          <cell r="M1154">
            <v>436.05555559999999</v>
          </cell>
          <cell r="N1154">
            <v>20.913674499999999</v>
          </cell>
          <cell r="Q1154">
            <v>712.69515690000003</v>
          </cell>
          <cell r="R1154">
            <v>88.033464300000006</v>
          </cell>
          <cell r="T1154" t="str">
            <v>MEBeneveraYTD201703</v>
          </cell>
        </row>
        <row r="1155">
          <cell r="A1155" t="str">
            <v>ME</v>
          </cell>
          <cell r="B1155" t="str">
            <v>Benevera</v>
          </cell>
          <cell r="C1155" t="str">
            <v>YTD201703</v>
          </cell>
          <cell r="M1155">
            <v>436.05555559999999</v>
          </cell>
          <cell r="N1155">
            <v>50.723150599999997</v>
          </cell>
          <cell r="Q1155">
            <v>379.25563699999998</v>
          </cell>
          <cell r="R1155">
            <v>401.23187919999998</v>
          </cell>
          <cell r="T1155" t="str">
            <v>MEBeneveraYTD201703</v>
          </cell>
        </row>
        <row r="1156">
          <cell r="A1156" t="str">
            <v>ME</v>
          </cell>
          <cell r="B1156" t="str">
            <v>Benevera</v>
          </cell>
          <cell r="C1156" t="str">
            <v>YTD201703</v>
          </cell>
          <cell r="M1156">
            <v>436.05555559999999</v>
          </cell>
          <cell r="N1156">
            <v>98.799181799999999</v>
          </cell>
          <cell r="Q1156">
            <v>193.44582829999999</v>
          </cell>
          <cell r="R1156">
            <v>1532.1992104999999</v>
          </cell>
          <cell r="T1156" t="str">
            <v>MEBeneveraYTD201703</v>
          </cell>
        </row>
        <row r="1157">
          <cell r="A1157" t="str">
            <v>ME</v>
          </cell>
          <cell r="B1157" t="str">
            <v>Benevera</v>
          </cell>
          <cell r="C1157" t="str">
            <v>YTD201703</v>
          </cell>
          <cell r="M1157">
            <v>436.05555559999999</v>
          </cell>
          <cell r="N1157">
            <v>29.539144</v>
          </cell>
          <cell r="Q1157">
            <v>63.633496100000002</v>
          </cell>
          <cell r="R1157">
            <v>1392.6224</v>
          </cell>
          <cell r="T1157" t="str">
            <v>MEBeneveraYTD201703</v>
          </cell>
        </row>
        <row r="1158">
          <cell r="A1158" t="str">
            <v>ME</v>
          </cell>
          <cell r="B1158" t="str">
            <v>Benevera</v>
          </cell>
          <cell r="C1158" t="str">
            <v>YTD201703</v>
          </cell>
          <cell r="M1158">
            <v>436.05555559999999</v>
          </cell>
          <cell r="N1158">
            <v>15.6820594</v>
          </cell>
          <cell r="Q1158">
            <v>91.632234499999996</v>
          </cell>
          <cell r="R1158">
            <v>513.42388889999995</v>
          </cell>
          <cell r="T1158" t="str">
            <v>MEBeneveraYTD201703</v>
          </cell>
        </row>
        <row r="1159">
          <cell r="A1159" t="str">
            <v>ME</v>
          </cell>
          <cell r="B1159" t="str">
            <v>Benevera</v>
          </cell>
          <cell r="C1159" t="str">
            <v>YTD201703</v>
          </cell>
          <cell r="M1159">
            <v>436.05555559999999</v>
          </cell>
          <cell r="N1159">
            <v>43.0356983</v>
          </cell>
          <cell r="Q1159">
            <v>61.088156300000001</v>
          </cell>
          <cell r="R1159">
            <v>2113.4554167000001</v>
          </cell>
          <cell r="T1159" t="str">
            <v>MEBeneveraYTD201703</v>
          </cell>
        </row>
        <row r="1160">
          <cell r="A1160" t="str">
            <v>ME</v>
          </cell>
          <cell r="B1160" t="str">
            <v>Benevera</v>
          </cell>
          <cell r="C1160" t="str">
            <v>YTD201703</v>
          </cell>
          <cell r="M1160">
            <v>436.05555559999999</v>
          </cell>
          <cell r="N1160">
            <v>3.3742975999999998</v>
          </cell>
          <cell r="Q1160">
            <v>50.906796900000003</v>
          </cell>
          <cell r="R1160">
            <v>198.85149999999999</v>
          </cell>
          <cell r="T1160" t="str">
            <v>MEBeneveraYTD201703</v>
          </cell>
        </row>
        <row r="1161">
          <cell r="A1161" t="str">
            <v>ME</v>
          </cell>
          <cell r="B1161" t="str">
            <v>Benevera</v>
          </cell>
          <cell r="C1161" t="str">
            <v>YTD201703</v>
          </cell>
          <cell r="M1161">
            <v>436.05555559999999</v>
          </cell>
          <cell r="N1161">
            <v>18.478208500000001</v>
          </cell>
          <cell r="Q1161">
            <v>114.5402931</v>
          </cell>
          <cell r="R1161">
            <v>483.9748889</v>
          </cell>
          <cell r="T1161" t="str">
            <v>MEBeneveraYTD201703</v>
          </cell>
        </row>
        <row r="1162">
          <cell r="A1162" t="str">
            <v>ME</v>
          </cell>
          <cell r="B1162" t="str">
            <v>Buy Direct/Non Group</v>
          </cell>
          <cell r="C1162" t="str">
            <v>YTD201703</v>
          </cell>
          <cell r="M1162">
            <v>2178.4555556</v>
          </cell>
          <cell r="N1162">
            <v>59.859138700000003</v>
          </cell>
          <cell r="Q1162">
            <v>2897.0065439</v>
          </cell>
          <cell r="R1162">
            <v>61.987231800000004</v>
          </cell>
          <cell r="T1162" t="str">
            <v>MEBuy Direct/Non GroupYTD201703</v>
          </cell>
        </row>
        <row r="1163">
          <cell r="A1163" t="str">
            <v>ME</v>
          </cell>
          <cell r="B1163" t="str">
            <v>Buy Direct/Non Group</v>
          </cell>
          <cell r="C1163" t="str">
            <v>YTD201703</v>
          </cell>
          <cell r="M1163">
            <v>2178.4555556</v>
          </cell>
          <cell r="N1163">
            <v>11.553004400000001</v>
          </cell>
          <cell r="Q1163">
            <v>334.22792720000001</v>
          </cell>
          <cell r="R1163">
            <v>103.6987348</v>
          </cell>
          <cell r="T1163" t="str">
            <v>MEBuy Direct/Non GroupYTD201703</v>
          </cell>
        </row>
        <row r="1164">
          <cell r="A1164" t="str">
            <v>ME</v>
          </cell>
          <cell r="B1164" t="str">
            <v>Benevera</v>
          </cell>
          <cell r="C1164" t="str">
            <v>YTD201703</v>
          </cell>
          <cell r="M1164">
            <v>436.05555559999999</v>
          </cell>
          <cell r="N1164">
            <v>5.7976074000000004</v>
          </cell>
          <cell r="Q1164">
            <v>16.573905499999999</v>
          </cell>
          <cell r="R1164">
            <v>1049.4100000000001</v>
          </cell>
          <cell r="T1164" t="str">
            <v>MEBeneveraYTD201703</v>
          </cell>
        </row>
        <row r="1165">
          <cell r="A1165" t="str">
            <v>ME</v>
          </cell>
          <cell r="B1165" t="str">
            <v>Buy Direct/Non Group</v>
          </cell>
          <cell r="C1165" t="str">
            <v>YTD201703</v>
          </cell>
          <cell r="M1165">
            <v>2178.4555556</v>
          </cell>
          <cell r="N1165">
            <v>4.6559241</v>
          </cell>
          <cell r="Q1165">
            <v>1.5284814</v>
          </cell>
          <cell r="R1165">
            <v>9138.3333332999991</v>
          </cell>
          <cell r="T1165" t="str">
            <v>MEBuy Direct/Non GroupYTD201703</v>
          </cell>
        </row>
        <row r="1166">
          <cell r="A1166" t="str">
            <v>ME</v>
          </cell>
          <cell r="B1166" t="str">
            <v>Buy Direct/Non Group</v>
          </cell>
          <cell r="C1166" t="str">
            <v>YTD201703</v>
          </cell>
          <cell r="M1166">
            <v>2178.4555556</v>
          </cell>
          <cell r="N1166">
            <v>2.0810053000000002</v>
          </cell>
          <cell r="Q1166">
            <v>4.0759502999999997</v>
          </cell>
          <cell r="R1166">
            <v>1531.6712500000001</v>
          </cell>
          <cell r="T1166" t="str">
            <v>MEBuy Direct/Non GroupYTD201703</v>
          </cell>
        </row>
        <row r="1167">
          <cell r="A1167" t="str">
            <v>ME</v>
          </cell>
          <cell r="B1167" t="str">
            <v>Benevera</v>
          </cell>
          <cell r="C1167" t="str">
            <v>YTD201703</v>
          </cell>
          <cell r="M1167">
            <v>436.05555559999999</v>
          </cell>
          <cell r="N1167">
            <v>2.8371119</v>
          </cell>
          <cell r="Q1167">
            <v>60.770986800000003</v>
          </cell>
          <cell r="R1167">
            <v>140.05590910000001</v>
          </cell>
          <cell r="T1167" t="str">
            <v>MEBeneveraYTD201703</v>
          </cell>
        </row>
        <row r="1168">
          <cell r="A1168" t="str">
            <v>ME</v>
          </cell>
          <cell r="B1168" t="str">
            <v>Buy Direct/Non Group</v>
          </cell>
          <cell r="C1168" t="str">
            <v>YTD201703</v>
          </cell>
          <cell r="M1168">
            <v>2178.4555556</v>
          </cell>
          <cell r="N1168">
            <v>8.8557594999999996</v>
          </cell>
          <cell r="Q1168">
            <v>210.93042969999999</v>
          </cell>
          <cell r="R1168">
            <v>125.9528019</v>
          </cell>
          <cell r="T1168" t="str">
            <v>MEBuy Direct/Non GroupYTD201703</v>
          </cell>
        </row>
        <row r="1169">
          <cell r="A1169" t="str">
            <v>ME</v>
          </cell>
          <cell r="B1169" t="str">
            <v>Buy Direct/Non Group</v>
          </cell>
          <cell r="C1169" t="str">
            <v>YTD201703</v>
          </cell>
          <cell r="M1169">
            <v>2178.4555556</v>
          </cell>
          <cell r="N1169">
            <v>2.4720570999999998</v>
          </cell>
          <cell r="Q1169">
            <v>55.025329499999998</v>
          </cell>
          <cell r="R1169">
            <v>134.77740739999999</v>
          </cell>
          <cell r="T1169" t="str">
            <v>MEBuy Direct/Non GroupYTD201703</v>
          </cell>
        </row>
        <row r="1170">
          <cell r="A1170" t="str">
            <v>ME</v>
          </cell>
          <cell r="B1170" t="str">
            <v>Benevera</v>
          </cell>
          <cell r="C1170" t="str">
            <v>YTD201703</v>
          </cell>
          <cell r="M1170">
            <v>436.05555559999999</v>
          </cell>
          <cell r="N1170">
            <v>15.645803600000001</v>
          </cell>
          <cell r="Q1170">
            <v>27.623175799999999</v>
          </cell>
          <cell r="R1170">
            <v>1699.204</v>
          </cell>
          <cell r="T1170" t="str">
            <v>MEBeneveraYTD201703</v>
          </cell>
        </row>
        <row r="1171">
          <cell r="A1171" t="str">
            <v>ME</v>
          </cell>
          <cell r="B1171" t="str">
            <v>Buy Direct/Non Group</v>
          </cell>
          <cell r="C1171" t="str">
            <v>YTD201703</v>
          </cell>
          <cell r="M1171">
            <v>2178.4555556</v>
          </cell>
          <cell r="N1171">
            <v>11.017140899999999</v>
          </cell>
          <cell r="Q1171">
            <v>417.2754152</v>
          </cell>
          <cell r="R1171">
            <v>79.207692300000005</v>
          </cell>
          <cell r="T1171" t="str">
            <v>MEBuy Direct/Non GroupYTD201703</v>
          </cell>
        </row>
        <row r="1172">
          <cell r="A1172" t="str">
            <v>ME</v>
          </cell>
          <cell r="B1172" t="str">
            <v>Buy Direct/Non Group</v>
          </cell>
          <cell r="C1172" t="str">
            <v>YTD201703</v>
          </cell>
          <cell r="M1172">
            <v>2178.4555556</v>
          </cell>
          <cell r="N1172">
            <v>7.5079820000000002</v>
          </cell>
          <cell r="Q1172">
            <v>164.56649469999999</v>
          </cell>
          <cell r="R1172">
            <v>136.86835909999999</v>
          </cell>
          <cell r="T1172" t="str">
            <v>MEBuy Direct/Non GroupYTD201703</v>
          </cell>
        </row>
        <row r="1173">
          <cell r="A1173" t="str">
            <v>ME</v>
          </cell>
          <cell r="B1173" t="str">
            <v>Benevera</v>
          </cell>
          <cell r="C1173" t="str">
            <v>YTD201703</v>
          </cell>
          <cell r="M1173">
            <v>436.05555559999999</v>
          </cell>
          <cell r="N1173">
            <v>25.775314300000002</v>
          </cell>
          <cell r="Q1173">
            <v>2.7623175999999998</v>
          </cell>
          <cell r="R1173">
            <v>27993.14</v>
          </cell>
          <cell r="T1173" t="str">
            <v>MEBeneveraYTD201703</v>
          </cell>
        </row>
        <row r="1174">
          <cell r="A1174" t="str">
            <v>ME</v>
          </cell>
          <cell r="B1174" t="str">
            <v>Buy Direct/Non Group</v>
          </cell>
          <cell r="C1174" t="str">
            <v>YTD201703</v>
          </cell>
          <cell r="M1174">
            <v>2178.4555556</v>
          </cell>
          <cell r="N1174">
            <v>10.287622199999999</v>
          </cell>
          <cell r="Q1174">
            <v>211.43992349999999</v>
          </cell>
          <cell r="R1174">
            <v>145.96518069999999</v>
          </cell>
          <cell r="T1174" t="str">
            <v>MEBuy Direct/Non GroupYTD201703</v>
          </cell>
        </row>
        <row r="1175">
          <cell r="A1175" t="str">
            <v>ME</v>
          </cell>
          <cell r="B1175" t="str">
            <v>Buy Direct/Non Group</v>
          </cell>
          <cell r="C1175" t="str">
            <v>YTD201703</v>
          </cell>
          <cell r="M1175">
            <v>2178.4555556</v>
          </cell>
          <cell r="N1175">
            <v>4.1595972999999997</v>
          </cell>
          <cell r="Q1175">
            <v>110.050659</v>
          </cell>
          <cell r="R1175">
            <v>113.3913426</v>
          </cell>
          <cell r="T1175" t="str">
            <v>MEBuy Direct/Non GroupYTD201703</v>
          </cell>
        </row>
        <row r="1176">
          <cell r="A1176" t="str">
            <v>ME</v>
          </cell>
          <cell r="B1176" t="str">
            <v>Benevera</v>
          </cell>
          <cell r="C1176" t="str">
            <v>YTD201703</v>
          </cell>
          <cell r="M1176">
            <v>436.05555559999999</v>
          </cell>
          <cell r="N1176">
            <v>30.603293000000001</v>
          </cell>
          <cell r="Q1176">
            <v>8.2869527999999999</v>
          </cell>
          <cell r="R1176">
            <v>11078.846666699999</v>
          </cell>
          <cell r="T1176" t="str">
            <v>MEBeneveraYTD201703</v>
          </cell>
        </row>
        <row r="1177">
          <cell r="A1177" t="str">
            <v>ME</v>
          </cell>
          <cell r="B1177" t="str">
            <v>Buy Direct/Non Group</v>
          </cell>
          <cell r="C1177" t="str">
            <v>YTD201703</v>
          </cell>
          <cell r="M1177">
            <v>2178.4555556</v>
          </cell>
          <cell r="N1177">
            <v>19.606599899999999</v>
          </cell>
          <cell r="Q1177">
            <v>606.80710569999997</v>
          </cell>
          <cell r="R1177">
            <v>96.933274600000004</v>
          </cell>
          <cell r="T1177" t="str">
            <v>MEBuy Direct/Non GroupYTD201703</v>
          </cell>
        </row>
        <row r="1178">
          <cell r="A1178" t="str">
            <v>ME</v>
          </cell>
          <cell r="B1178" t="str">
            <v>Buy Direct/Non Group</v>
          </cell>
          <cell r="C1178" t="str">
            <v>YTD201703</v>
          </cell>
          <cell r="M1178">
            <v>2178.4555556</v>
          </cell>
          <cell r="N1178">
            <v>6.8533267000000002</v>
          </cell>
          <cell r="Q1178">
            <v>536.49696240000003</v>
          </cell>
          <cell r="R1178">
            <v>38.322640100000001</v>
          </cell>
          <cell r="T1178" t="str">
            <v>MEBuy Direct/Non GroupYTD201703</v>
          </cell>
        </row>
        <row r="1179">
          <cell r="A1179" t="str">
            <v>ME</v>
          </cell>
          <cell r="B1179" t="str">
            <v>Benevera</v>
          </cell>
          <cell r="C1179" t="str">
            <v>YTD201703</v>
          </cell>
          <cell r="M1179">
            <v>436.05555559999999</v>
          </cell>
          <cell r="N1179">
            <v>66.058559900000006</v>
          </cell>
          <cell r="Q1179">
            <v>16.573905499999999</v>
          </cell>
          <cell r="R1179">
            <v>11957.09</v>
          </cell>
          <cell r="T1179" t="str">
            <v>MEBeneveraYTD201703</v>
          </cell>
        </row>
        <row r="1180">
          <cell r="A1180" t="str">
            <v>ME</v>
          </cell>
          <cell r="B1180" t="str">
            <v>Buy Direct/Non Group</v>
          </cell>
          <cell r="C1180" t="str">
            <v>YTD201703</v>
          </cell>
          <cell r="M1180">
            <v>2178.4555556</v>
          </cell>
          <cell r="N1180">
            <v>5.1251015999999998</v>
          </cell>
          <cell r="Q1180">
            <v>41.778490900000001</v>
          </cell>
          <cell r="R1180">
            <v>368.01963410000002</v>
          </cell>
          <cell r="T1180" t="str">
            <v>MEBuy Direct/Non GroupYTD201703</v>
          </cell>
        </row>
        <row r="1181">
          <cell r="A1181" t="str">
            <v>ME</v>
          </cell>
          <cell r="B1181" t="str">
            <v>Buy Direct/Non Group</v>
          </cell>
          <cell r="C1181" t="str">
            <v>YTD201703</v>
          </cell>
          <cell r="M1181">
            <v>2178.4555556</v>
          </cell>
          <cell r="N1181">
            <v>2.4464092000000002</v>
          </cell>
          <cell r="Q1181">
            <v>13.2468386</v>
          </cell>
          <cell r="R1181">
            <v>554.03615379999997</v>
          </cell>
          <cell r="T1181" t="str">
            <v>MEBuy Direct/Non GroupYTD201703</v>
          </cell>
        </row>
        <row r="1182">
          <cell r="A1182" t="str">
            <v>ME</v>
          </cell>
          <cell r="B1182" t="str">
            <v>Buy Direct/Non Group</v>
          </cell>
          <cell r="C1182" t="str">
            <v>YTD201703</v>
          </cell>
          <cell r="M1182">
            <v>2178.4555556</v>
          </cell>
          <cell r="N1182">
            <v>21.4015126</v>
          </cell>
          <cell r="Q1182">
            <v>499.81340949999998</v>
          </cell>
          <cell r="R1182">
            <v>128.4570133</v>
          </cell>
          <cell r="T1182" t="str">
            <v>MEBuy Direct/Non GroupYTD201703</v>
          </cell>
        </row>
        <row r="1183">
          <cell r="A1183" t="str">
            <v>ME</v>
          </cell>
          <cell r="B1183" t="str">
            <v>Buy Direct/Non Group</v>
          </cell>
          <cell r="C1183" t="str">
            <v>YTD201703</v>
          </cell>
          <cell r="M1183">
            <v>2178.4555556</v>
          </cell>
          <cell r="N1183">
            <v>5.1594042</v>
          </cell>
          <cell r="Q1183">
            <v>362.75957949999997</v>
          </cell>
          <cell r="R1183">
            <v>42.667963499999999</v>
          </cell>
          <cell r="T1183" t="str">
            <v>MEBuy Direct/Non GroupYTD201703</v>
          </cell>
        </row>
        <row r="1184">
          <cell r="A1184" t="str">
            <v>ME</v>
          </cell>
          <cell r="B1184" t="str">
            <v>Buy Direct/Non Group</v>
          </cell>
          <cell r="C1184" t="str">
            <v>YTD201703</v>
          </cell>
          <cell r="M1184">
            <v>2178.4555556</v>
          </cell>
          <cell r="N1184">
            <v>1.5900434999999999</v>
          </cell>
          <cell r="Q1184">
            <v>93.746857599999998</v>
          </cell>
          <cell r="R1184">
            <v>50.883097800000002</v>
          </cell>
          <cell r="T1184" t="str">
            <v>MEBuy Direct/Non GroupYTD201703</v>
          </cell>
        </row>
        <row r="1185">
          <cell r="A1185" t="str">
            <v>ME</v>
          </cell>
          <cell r="B1185" t="str">
            <v>CRC</v>
          </cell>
          <cell r="C1185" t="str">
            <v>YTD201703</v>
          </cell>
          <cell r="M1185">
            <v>17116.977777799999</v>
          </cell>
          <cell r="N1185">
            <v>0.90878329999999996</v>
          </cell>
          <cell r="Q1185">
            <v>0.28148050000000002</v>
          </cell>
          <cell r="R1185">
            <v>9685.75</v>
          </cell>
          <cell r="T1185" t="str">
            <v>MECRCYTD201703</v>
          </cell>
        </row>
        <row r="1186">
          <cell r="A1186" t="str">
            <v>ME</v>
          </cell>
          <cell r="B1186" t="str">
            <v>CRC</v>
          </cell>
          <cell r="C1186" t="str">
            <v>YTD201703</v>
          </cell>
          <cell r="M1186">
            <v>17116.977777799999</v>
          </cell>
          <cell r="N1186">
            <v>3.2090334</v>
          </cell>
          <cell r="Q1186">
            <v>68.259024800000006</v>
          </cell>
          <cell r="R1186">
            <v>141.03776289999999</v>
          </cell>
          <cell r="T1186" t="str">
            <v>MECRCYTD201703</v>
          </cell>
        </row>
        <row r="1187">
          <cell r="A1187" t="str">
            <v>ME</v>
          </cell>
          <cell r="B1187" t="str">
            <v>Benevera</v>
          </cell>
          <cell r="C1187" t="str">
            <v>YTD201703</v>
          </cell>
          <cell r="M1187">
            <v>436.05555559999999</v>
          </cell>
          <cell r="N1187">
            <v>3.8142002000000002</v>
          </cell>
          <cell r="Q1187">
            <v>229.0805861</v>
          </cell>
          <cell r="R1187">
            <v>49.950111100000001</v>
          </cell>
          <cell r="T1187" t="str">
            <v>MEBeneveraYTD201703</v>
          </cell>
        </row>
        <row r="1188">
          <cell r="A1188" t="str">
            <v>ME</v>
          </cell>
          <cell r="B1188" t="str">
            <v>CRC</v>
          </cell>
          <cell r="C1188" t="str">
            <v>YTD201703</v>
          </cell>
          <cell r="M1188">
            <v>17116.977777799999</v>
          </cell>
          <cell r="N1188">
            <v>13.516080199999999</v>
          </cell>
          <cell r="Q1188">
            <v>105.7583032</v>
          </cell>
          <cell r="R1188">
            <v>383.4047946</v>
          </cell>
          <cell r="T1188" t="str">
            <v>MECRCYTD201703</v>
          </cell>
        </row>
        <row r="1189">
          <cell r="A1189" t="str">
            <v>ME</v>
          </cell>
          <cell r="B1189" t="str">
            <v>Buy Direct/Non Group</v>
          </cell>
          <cell r="C1189" t="str">
            <v>YTD201703</v>
          </cell>
          <cell r="M1189">
            <v>2178.4555556</v>
          </cell>
          <cell r="N1189">
            <v>1.7639151</v>
          </cell>
          <cell r="Q1189">
            <v>39.740515700000003</v>
          </cell>
          <cell r="R1189">
            <v>133.1574359</v>
          </cell>
          <cell r="T1189" t="str">
            <v>MEBuy Direct/Non GroupYTD201703</v>
          </cell>
        </row>
        <row r="1190">
          <cell r="A1190" t="str">
            <v>ME</v>
          </cell>
          <cell r="B1190" t="str">
            <v>Buy Direct/Non Group</v>
          </cell>
          <cell r="C1190" t="str">
            <v>YTD201703</v>
          </cell>
          <cell r="M1190">
            <v>2178.4555556</v>
          </cell>
          <cell r="N1190">
            <v>5.0837240000000001</v>
          </cell>
          <cell r="Q1190">
            <v>71.329130800000001</v>
          </cell>
          <cell r="R1190">
            <v>213.81407139999999</v>
          </cell>
          <cell r="T1190" t="str">
            <v>MEBuy Direct/Non GroupYTD201703</v>
          </cell>
        </row>
        <row r="1191">
          <cell r="A1191" t="str">
            <v>ME</v>
          </cell>
          <cell r="B1191" t="str">
            <v>Buy Direct/Non Group</v>
          </cell>
          <cell r="C1191" t="str">
            <v>YTD201703</v>
          </cell>
          <cell r="M1191">
            <v>2178.4555556</v>
          </cell>
          <cell r="N1191">
            <v>16.3634512</v>
          </cell>
          <cell r="Q1191">
            <v>128.90192920000001</v>
          </cell>
          <cell r="R1191">
            <v>380.83490119999999</v>
          </cell>
          <cell r="T1191" t="str">
            <v>MEBuy Direct/Non GroupYTD201703</v>
          </cell>
        </row>
        <row r="1192">
          <cell r="A1192" t="str">
            <v>ME</v>
          </cell>
          <cell r="B1192" t="str">
            <v>Buy Direct/Non Group</v>
          </cell>
          <cell r="C1192" t="str">
            <v>YTD201703</v>
          </cell>
          <cell r="M1192">
            <v>2178.4555556</v>
          </cell>
          <cell r="N1192">
            <v>18.924997399999999</v>
          </cell>
          <cell r="Q1192">
            <v>650.62357169999996</v>
          </cell>
          <cell r="R1192">
            <v>87.262427599999995</v>
          </cell>
          <cell r="T1192" t="str">
            <v>MEBuy Direct/Non GroupYTD201703</v>
          </cell>
        </row>
        <row r="1193">
          <cell r="A1193" t="str">
            <v>ME</v>
          </cell>
          <cell r="B1193" t="str">
            <v>Benevera</v>
          </cell>
          <cell r="C1193" t="str">
            <v>YTD201703</v>
          </cell>
          <cell r="M1193">
            <v>436.05555559999999</v>
          </cell>
          <cell r="N1193">
            <v>5.1541350000000001</v>
          </cell>
          <cell r="Q1193">
            <v>193.44582829999999</v>
          </cell>
          <cell r="R1193">
            <v>79.931447399999996</v>
          </cell>
          <cell r="T1193" t="str">
            <v>MEBeneveraYTD201703</v>
          </cell>
        </row>
        <row r="1194">
          <cell r="A1194" t="str">
            <v>ME</v>
          </cell>
          <cell r="B1194" t="str">
            <v>CRC</v>
          </cell>
          <cell r="C1194" t="str">
            <v>YTD201703</v>
          </cell>
          <cell r="M1194">
            <v>17116.977777799999</v>
          </cell>
          <cell r="N1194">
            <v>15.621847499999999</v>
          </cell>
          <cell r="Q1194">
            <v>47.205422900000002</v>
          </cell>
          <cell r="R1194">
            <v>992.79997249999997</v>
          </cell>
          <cell r="T1194" t="str">
            <v>MECRCYTD201703</v>
          </cell>
        </row>
        <row r="1195">
          <cell r="A1195" t="str">
            <v>ME</v>
          </cell>
          <cell r="B1195" t="str">
            <v>CRC</v>
          </cell>
          <cell r="C1195" t="str">
            <v>YTD201703</v>
          </cell>
          <cell r="M1195">
            <v>17116.977777799999</v>
          </cell>
          <cell r="N1195">
            <v>33.671051900000002</v>
          </cell>
          <cell r="Q1195">
            <v>319.22018809999997</v>
          </cell>
          <cell r="R1195">
            <v>316.43724150000003</v>
          </cell>
          <cell r="T1195" t="str">
            <v>MECRCYTD201703</v>
          </cell>
        </row>
        <row r="1196">
          <cell r="A1196" t="str">
            <v>ME</v>
          </cell>
          <cell r="B1196" t="str">
            <v>Benevera</v>
          </cell>
          <cell r="C1196" t="str">
            <v>YTD201703</v>
          </cell>
          <cell r="M1196">
            <v>436.05555559999999</v>
          </cell>
          <cell r="N1196">
            <v>5.2806892999999997</v>
          </cell>
          <cell r="Q1196">
            <v>223.9899064</v>
          </cell>
          <cell r="R1196">
            <v>70.726704499999997</v>
          </cell>
          <cell r="T1196" t="str">
            <v>MEBeneveraYTD201703</v>
          </cell>
        </row>
        <row r="1197">
          <cell r="A1197" t="str">
            <v>ME</v>
          </cell>
          <cell r="B1197" t="str">
            <v>CRC</v>
          </cell>
          <cell r="C1197" t="str">
            <v>YTD201703</v>
          </cell>
          <cell r="M1197">
            <v>17116.977777799999</v>
          </cell>
          <cell r="N1197">
            <v>14.2605062</v>
          </cell>
          <cell r="Q1197">
            <v>107.31452590000001</v>
          </cell>
          <cell r="R1197">
            <v>398.65543200000002</v>
          </cell>
          <cell r="T1197" t="str">
            <v>MECRCYTD201703</v>
          </cell>
        </row>
        <row r="1198">
          <cell r="A1198" t="str">
            <v>ME</v>
          </cell>
          <cell r="B1198" t="str">
            <v>Buy Direct/Non Group</v>
          </cell>
          <cell r="C1198" t="str">
            <v>YTD201703</v>
          </cell>
          <cell r="M1198">
            <v>2178.4555556</v>
          </cell>
          <cell r="N1198">
            <v>37.397887099999998</v>
          </cell>
          <cell r="Q1198">
            <v>314.86716310000003</v>
          </cell>
          <cell r="R1198">
            <v>356.32061490000001</v>
          </cell>
          <cell r="T1198" t="str">
            <v>MEBuy Direct/Non GroupYTD201703</v>
          </cell>
        </row>
        <row r="1199">
          <cell r="A1199" t="str">
            <v>ME</v>
          </cell>
          <cell r="B1199" t="str">
            <v>Buy Direct/Non Group</v>
          </cell>
          <cell r="C1199" t="str">
            <v>YTD201703</v>
          </cell>
          <cell r="M1199">
            <v>2178.4555556</v>
          </cell>
          <cell r="N1199">
            <v>29.7335855</v>
          </cell>
          <cell r="Q1199">
            <v>150.8101623</v>
          </cell>
          <cell r="R1199">
            <v>591.47709459999999</v>
          </cell>
          <cell r="T1199" t="str">
            <v>MEBuy Direct/Non GroupYTD201703</v>
          </cell>
        </row>
        <row r="1200">
          <cell r="A1200" t="str">
            <v>ME</v>
          </cell>
          <cell r="B1200" t="str">
            <v>Buy Direct/Non Group</v>
          </cell>
          <cell r="C1200" t="str">
            <v>YTD201703</v>
          </cell>
          <cell r="M1200">
            <v>2178.4555556</v>
          </cell>
          <cell r="N1200">
            <v>19.3065879</v>
          </cell>
          <cell r="Q1200">
            <v>65.215205299999994</v>
          </cell>
          <cell r="R1200">
            <v>888.1328125</v>
          </cell>
          <cell r="T1200" t="str">
            <v>MEBuy Direct/Non GroupYTD201703</v>
          </cell>
        </row>
        <row r="1201">
          <cell r="A1201" t="str">
            <v>ME</v>
          </cell>
          <cell r="B1201" t="str">
            <v>Buy Direct/Non Group</v>
          </cell>
          <cell r="C1201" t="str">
            <v>YTD201703</v>
          </cell>
          <cell r="M1201">
            <v>2178.4555556</v>
          </cell>
          <cell r="N1201">
            <v>17.2623596</v>
          </cell>
          <cell r="Q1201">
            <v>84.066475600000004</v>
          </cell>
          <cell r="R1201">
            <v>616.02533330000006</v>
          </cell>
          <cell r="T1201" t="str">
            <v>MEBuy Direct/Non GroupYTD201703</v>
          </cell>
        </row>
        <row r="1202">
          <cell r="A1202" t="str">
            <v>ME</v>
          </cell>
          <cell r="B1202" t="str">
            <v>CRC</v>
          </cell>
          <cell r="C1202" t="str">
            <v>YTD201703</v>
          </cell>
          <cell r="M1202">
            <v>17116.977777799999</v>
          </cell>
          <cell r="N1202">
            <v>4.1740038000000004</v>
          </cell>
          <cell r="Q1202">
            <v>296.97917150000001</v>
          </cell>
          <cell r="R1202">
            <v>42.164611399999998</v>
          </cell>
          <cell r="T1202" t="str">
            <v>MECRCYTD201703</v>
          </cell>
        </row>
        <row r="1203">
          <cell r="A1203" t="str">
            <v>ME</v>
          </cell>
          <cell r="B1203" t="str">
            <v>Buy Direct/Non Group</v>
          </cell>
          <cell r="C1203" t="str">
            <v>YTD201703</v>
          </cell>
          <cell r="M1203">
            <v>2178.4555556</v>
          </cell>
          <cell r="N1203">
            <v>39.651069</v>
          </cell>
          <cell r="Q1203">
            <v>70.819637</v>
          </cell>
          <cell r="R1203">
            <v>1679.6641727000001</v>
          </cell>
          <cell r="T1203" t="str">
            <v>MEBuy Direct/Non GroupYTD201703</v>
          </cell>
        </row>
        <row r="1204">
          <cell r="A1204" t="str">
            <v>ME</v>
          </cell>
          <cell r="B1204" t="str">
            <v>Buy Direct/Non Group</v>
          </cell>
          <cell r="C1204" t="str">
            <v>YTD201703</v>
          </cell>
          <cell r="M1204">
            <v>2178.4555556</v>
          </cell>
          <cell r="N1204">
            <v>1.7626056999999999</v>
          </cell>
          <cell r="Q1204">
            <v>27.003170900000001</v>
          </cell>
          <cell r="R1204">
            <v>195.82207550000001</v>
          </cell>
          <cell r="T1204" t="str">
            <v>MEBuy Direct/Non GroupYTD201703</v>
          </cell>
        </row>
        <row r="1205">
          <cell r="A1205" t="str">
            <v>ME</v>
          </cell>
          <cell r="B1205" t="str">
            <v>Buy Direct/Non Group</v>
          </cell>
          <cell r="C1205" t="str">
            <v>YTD201703</v>
          </cell>
          <cell r="M1205">
            <v>2178.4555556</v>
          </cell>
          <cell r="N1205">
            <v>9.8780283000000004</v>
          </cell>
          <cell r="Q1205">
            <v>83.556981800000003</v>
          </cell>
          <cell r="R1205">
            <v>354.65719510000002</v>
          </cell>
          <cell r="T1205" t="str">
            <v>MEBuy Direct/Non GroupYTD201703</v>
          </cell>
        </row>
        <row r="1206">
          <cell r="A1206" t="str">
            <v>ME</v>
          </cell>
          <cell r="B1206" t="str">
            <v>Buy Direct/Non Group</v>
          </cell>
          <cell r="C1206" t="str">
            <v>YTD201703</v>
          </cell>
          <cell r="M1206">
            <v>2178.4555556</v>
          </cell>
          <cell r="N1206">
            <v>3.8998841</v>
          </cell>
          <cell r="Q1206">
            <v>16.587769099999999</v>
          </cell>
          <cell r="R1206">
            <v>705.31799999999998</v>
          </cell>
          <cell r="T1206" t="str">
            <v>MEBuy Direct/Non GroupYTD201703</v>
          </cell>
        </row>
        <row r="1207">
          <cell r="A1207" t="str">
            <v>ME</v>
          </cell>
          <cell r="B1207" t="str">
            <v>CRC</v>
          </cell>
          <cell r="C1207" t="str">
            <v>YTD201703</v>
          </cell>
          <cell r="M1207">
            <v>17116.977777799999</v>
          </cell>
          <cell r="N1207">
            <v>4.8297749000000003</v>
          </cell>
          <cell r="Q1207">
            <v>450.85069420000002</v>
          </cell>
          <cell r="R1207">
            <v>32.137744900000001</v>
          </cell>
          <cell r="T1207" t="str">
            <v>MECRCYTD201703</v>
          </cell>
        </row>
        <row r="1208">
          <cell r="A1208" t="str">
            <v>ME</v>
          </cell>
          <cell r="B1208" t="str">
            <v>Buy Direct/Non Group</v>
          </cell>
          <cell r="C1208" t="str">
            <v>YTD201703</v>
          </cell>
          <cell r="M1208">
            <v>2178.4555556</v>
          </cell>
          <cell r="N1208">
            <v>5.0046442000000004</v>
          </cell>
          <cell r="Q1208">
            <v>95.656135399999997</v>
          </cell>
          <cell r="R1208">
            <v>156.95734100000001</v>
          </cell>
          <cell r="T1208" t="str">
            <v>MEBuy Direct/Non GroupYTD201703</v>
          </cell>
        </row>
        <row r="1209">
          <cell r="A1209" t="str">
            <v>ME</v>
          </cell>
          <cell r="B1209" t="str">
            <v>Buy Direct/Non Group</v>
          </cell>
          <cell r="C1209" t="str">
            <v>YTD201703</v>
          </cell>
          <cell r="M1209">
            <v>2178.4555556</v>
          </cell>
          <cell r="N1209">
            <v>3.7572033999999999</v>
          </cell>
          <cell r="Q1209">
            <v>6.6351076999999998</v>
          </cell>
          <cell r="R1209">
            <v>1698.7833333000001</v>
          </cell>
          <cell r="T1209" t="str">
            <v>MEBuy Direct/Non GroupYTD201703</v>
          </cell>
        </row>
        <row r="1210">
          <cell r="A1210" t="str">
            <v>ME</v>
          </cell>
          <cell r="B1210" t="str">
            <v>Buy Direct/Non Group</v>
          </cell>
          <cell r="C1210" t="str">
            <v>YTD201703</v>
          </cell>
          <cell r="M1210">
            <v>2178.4555556</v>
          </cell>
          <cell r="N1210">
            <v>0.2443931</v>
          </cell>
          <cell r="Q1210">
            <v>0.55292560000000002</v>
          </cell>
          <cell r="R1210">
            <v>1326</v>
          </cell>
          <cell r="T1210" t="str">
            <v>MEBuy Direct/Non GroupYTD201703</v>
          </cell>
        </row>
        <row r="1211">
          <cell r="A1211" t="str">
            <v>ME</v>
          </cell>
          <cell r="B1211" t="str">
            <v>Buy Direct/Non Group</v>
          </cell>
          <cell r="C1211" t="str">
            <v>YTD201703</v>
          </cell>
          <cell r="M1211">
            <v>2178.4555556</v>
          </cell>
          <cell r="N1211">
            <v>78.293273299999996</v>
          </cell>
          <cell r="Q1211">
            <v>3.3175538000000002</v>
          </cell>
          <cell r="R1211">
            <v>70799.098333300004</v>
          </cell>
          <cell r="T1211" t="str">
            <v>MEBuy Direct/Non GroupYTD201703</v>
          </cell>
        </row>
        <row r="1212">
          <cell r="A1212" t="str">
            <v>ME</v>
          </cell>
          <cell r="B1212" t="str">
            <v>Buy Direct/Non Group</v>
          </cell>
          <cell r="C1212" t="str">
            <v>YTD201703</v>
          </cell>
          <cell r="M1212">
            <v>2178.4555556</v>
          </cell>
          <cell r="N1212">
            <v>22.498844600000002</v>
          </cell>
          <cell r="Q1212">
            <v>4.4234051000000001</v>
          </cell>
          <cell r="R1212">
            <v>15258.953750000001</v>
          </cell>
          <cell r="T1212" t="str">
            <v>MEBuy Direct/Non GroupYTD201703</v>
          </cell>
        </row>
        <row r="1213">
          <cell r="A1213" t="str">
            <v>ME</v>
          </cell>
          <cell r="B1213" t="str">
            <v>Buy Direct/Non Group</v>
          </cell>
          <cell r="C1213" t="str">
            <v>YTD201703</v>
          </cell>
          <cell r="M1213">
            <v>2178.4555556</v>
          </cell>
          <cell r="N1213">
            <v>16.3841064</v>
          </cell>
          <cell r="Q1213">
            <v>5.5292564000000004</v>
          </cell>
          <cell r="R1213">
            <v>8889.4989999999998</v>
          </cell>
          <cell r="T1213" t="str">
            <v>MEBuy Direct/Non GroupYTD201703</v>
          </cell>
        </row>
        <row r="1214">
          <cell r="A1214" t="str">
            <v>NH</v>
          </cell>
          <cell r="B1214" t="str">
            <v>NH_PAP</v>
          </cell>
          <cell r="C1214" t="str">
            <v>YTD201603</v>
          </cell>
          <cell r="M1214">
            <v>7590.3956043999997</v>
          </cell>
          <cell r="N1214">
            <v>2.3878596999999999</v>
          </cell>
          <cell r="Q1214">
            <v>44.661703799999998</v>
          </cell>
          <cell r="R1214">
            <v>160.39646020000001</v>
          </cell>
          <cell r="T1214" t="str">
            <v>NHNH_PAPYTD201603</v>
          </cell>
        </row>
        <row r="1215">
          <cell r="A1215" t="str">
            <v>NH</v>
          </cell>
          <cell r="B1215" t="str">
            <v>Small Group</v>
          </cell>
          <cell r="C1215" t="str">
            <v>YTD201603</v>
          </cell>
          <cell r="M1215">
            <v>33069.835164800003</v>
          </cell>
          <cell r="N1215">
            <v>3.3686723999999999</v>
          </cell>
          <cell r="Q1215">
            <v>49.712978399999997</v>
          </cell>
          <cell r="R1215">
            <v>203.2872993</v>
          </cell>
          <cell r="T1215" t="str">
            <v>NHSmall GroupYTD201603</v>
          </cell>
        </row>
        <row r="1216">
          <cell r="A1216" t="str">
            <v>NH</v>
          </cell>
          <cell r="B1216" t="str">
            <v>Exchange</v>
          </cell>
          <cell r="C1216" t="str">
            <v>YTD201603</v>
          </cell>
          <cell r="M1216">
            <v>8962.5164834999996</v>
          </cell>
          <cell r="N1216">
            <v>12.602033199999999</v>
          </cell>
          <cell r="Q1216">
            <v>151.40836870000001</v>
          </cell>
          <cell r="R1216">
            <v>249.69623429999999</v>
          </cell>
          <cell r="T1216" t="str">
            <v>NHExchangeYTD201603</v>
          </cell>
        </row>
        <row r="1217">
          <cell r="A1217" t="str">
            <v>NH</v>
          </cell>
          <cell r="B1217" t="str">
            <v>Exchange</v>
          </cell>
          <cell r="C1217" t="str">
            <v>YTD201603</v>
          </cell>
          <cell r="M1217">
            <v>8962.5164834999996</v>
          </cell>
          <cell r="N1217">
            <v>15.2281312</v>
          </cell>
          <cell r="Q1217">
            <v>479.21808659999999</v>
          </cell>
          <cell r="R1217">
            <v>95.331112899999994</v>
          </cell>
          <cell r="T1217" t="str">
            <v>NHExchangeYTD201603</v>
          </cell>
        </row>
        <row r="1218">
          <cell r="A1218" t="str">
            <v>NH</v>
          </cell>
          <cell r="B1218" t="str">
            <v>Small Group</v>
          </cell>
          <cell r="C1218" t="str">
            <v>YTD201603</v>
          </cell>
          <cell r="M1218">
            <v>33069.835164800003</v>
          </cell>
          <cell r="N1218">
            <v>12.4299442</v>
          </cell>
          <cell r="Q1218">
            <v>4.5358556999999999</v>
          </cell>
          <cell r="R1218">
            <v>8221.1241332999998</v>
          </cell>
          <cell r="T1218" t="str">
            <v>NHSmall GroupYTD201603</v>
          </cell>
        </row>
        <row r="1219">
          <cell r="A1219" t="str">
            <v>NH</v>
          </cell>
          <cell r="B1219" t="str">
            <v>NH_PAP</v>
          </cell>
          <cell r="C1219" t="str">
            <v>YTD201603</v>
          </cell>
          <cell r="M1219">
            <v>7590.3956043999997</v>
          </cell>
          <cell r="N1219">
            <v>9.5794751999999992</v>
          </cell>
          <cell r="Q1219">
            <v>37.679195499999999</v>
          </cell>
          <cell r="R1219">
            <v>762.7133566</v>
          </cell>
          <cell r="T1219" t="str">
            <v>NHNH_PAPYTD201603</v>
          </cell>
        </row>
        <row r="1220">
          <cell r="A1220" t="str">
            <v>NH</v>
          </cell>
          <cell r="B1220" t="str">
            <v>Small Group</v>
          </cell>
          <cell r="C1220" t="str">
            <v>YTD201603</v>
          </cell>
          <cell r="M1220">
            <v>33069.835164800003</v>
          </cell>
          <cell r="N1220">
            <v>3.0780821</v>
          </cell>
          <cell r="Q1220">
            <v>3.9915530000000001</v>
          </cell>
          <cell r="R1220">
            <v>2313.4469697</v>
          </cell>
          <cell r="T1220" t="str">
            <v>NHSmall GroupYTD201603</v>
          </cell>
        </row>
        <row r="1221">
          <cell r="A1221" t="str">
            <v>NH</v>
          </cell>
          <cell r="B1221" t="str">
            <v>Small Group</v>
          </cell>
          <cell r="C1221" t="str">
            <v>YTD201603</v>
          </cell>
          <cell r="M1221">
            <v>33069.835164800003</v>
          </cell>
          <cell r="N1221">
            <v>10.8660721</v>
          </cell>
          <cell r="Q1221">
            <v>281.52544319999998</v>
          </cell>
          <cell r="R1221">
            <v>115.7913684</v>
          </cell>
          <cell r="T1221" t="str">
            <v>NHSmall GroupYTD201603</v>
          </cell>
        </row>
        <row r="1222">
          <cell r="A1222" t="str">
            <v>NH</v>
          </cell>
          <cell r="B1222" t="str">
            <v>NH_PAP</v>
          </cell>
          <cell r="C1222" t="str">
            <v>YTD201603</v>
          </cell>
          <cell r="M1222">
            <v>7590.3956043999997</v>
          </cell>
          <cell r="N1222">
            <v>8.7666892999999995</v>
          </cell>
          <cell r="Q1222">
            <v>240.56717140000001</v>
          </cell>
          <cell r="R1222">
            <v>109.3252574</v>
          </cell>
          <cell r="T1222" t="str">
            <v>NHNH_PAPYTD201603</v>
          </cell>
        </row>
        <row r="1223">
          <cell r="A1223" t="str">
            <v>NH</v>
          </cell>
          <cell r="B1223" t="str">
            <v>Exchange</v>
          </cell>
          <cell r="C1223" t="str">
            <v>YTD201603</v>
          </cell>
          <cell r="M1223">
            <v>8962.5164834999996</v>
          </cell>
          <cell r="N1223">
            <v>0.64624709999999996</v>
          </cell>
          <cell r="Q1223">
            <v>0.22315160000000001</v>
          </cell>
          <cell r="R1223">
            <v>8688</v>
          </cell>
          <cell r="T1223" t="str">
            <v>NHExchangeYTD201603</v>
          </cell>
        </row>
        <row r="1224">
          <cell r="A1224" t="str">
            <v>NH</v>
          </cell>
          <cell r="B1224" t="str">
            <v>NH_PAP</v>
          </cell>
          <cell r="C1224" t="str">
            <v>YTD201603</v>
          </cell>
          <cell r="M1224">
            <v>7590.3956043999997</v>
          </cell>
          <cell r="N1224">
            <v>2.8466364</v>
          </cell>
          <cell r="Q1224">
            <v>3.1618905000000002</v>
          </cell>
          <cell r="R1224">
            <v>2700.8870833000001</v>
          </cell>
          <cell r="T1224" t="str">
            <v>NHNH_PAPYTD201603</v>
          </cell>
        </row>
        <row r="1225">
          <cell r="A1225" t="str">
            <v>NH</v>
          </cell>
          <cell r="B1225" t="str">
            <v>Exchange</v>
          </cell>
          <cell r="C1225" t="str">
            <v>YTD201603</v>
          </cell>
          <cell r="M1225">
            <v>8962.5164834999996</v>
          </cell>
          <cell r="N1225">
            <v>6.9633278000000001</v>
          </cell>
          <cell r="Q1225">
            <v>166.4711025</v>
          </cell>
          <cell r="R1225">
            <v>125.4871448</v>
          </cell>
          <cell r="T1225" t="str">
            <v>NHExchangeYTD201603</v>
          </cell>
        </row>
        <row r="1226">
          <cell r="A1226" t="str">
            <v>NH</v>
          </cell>
          <cell r="B1226" t="str">
            <v>Exchange</v>
          </cell>
          <cell r="C1226" t="str">
            <v>YTD201603</v>
          </cell>
          <cell r="M1226">
            <v>8962.5164834999996</v>
          </cell>
          <cell r="N1226">
            <v>2.7362107</v>
          </cell>
          <cell r="Q1226">
            <v>1.5620613000000001</v>
          </cell>
          <cell r="R1226">
            <v>5255</v>
          </cell>
          <cell r="T1226" t="str">
            <v>NHExchangeYTD201603</v>
          </cell>
        </row>
        <row r="1227">
          <cell r="A1227" t="str">
            <v>NH</v>
          </cell>
          <cell r="B1227" t="str">
            <v>Small Group</v>
          </cell>
          <cell r="C1227" t="str">
            <v>YTD201603</v>
          </cell>
          <cell r="M1227">
            <v>33069.835164800003</v>
          </cell>
          <cell r="N1227">
            <v>5.0668933999999997</v>
          </cell>
          <cell r="Q1227">
            <v>48.080070300000003</v>
          </cell>
          <cell r="R1227">
            <v>316.15345280000003</v>
          </cell>
          <cell r="T1227" t="str">
            <v>NHSmall GroupYTD201603</v>
          </cell>
        </row>
        <row r="1228">
          <cell r="A1228" t="str">
            <v>NH</v>
          </cell>
          <cell r="B1228" t="str">
            <v>Exchange</v>
          </cell>
          <cell r="C1228" t="str">
            <v>YTD201603</v>
          </cell>
          <cell r="M1228">
            <v>8962.5164834999996</v>
          </cell>
          <cell r="N1228">
            <v>4.2056696000000002</v>
          </cell>
          <cell r="Q1228">
            <v>91.045857699999999</v>
          </cell>
          <cell r="R1228">
            <v>138.5786152</v>
          </cell>
          <cell r="T1228" t="str">
            <v>NHExchangeYTD201603</v>
          </cell>
        </row>
        <row r="1229">
          <cell r="A1229" t="str">
            <v>NH</v>
          </cell>
          <cell r="B1229" t="str">
            <v>Small Group</v>
          </cell>
          <cell r="C1229" t="str">
            <v>YTD201603</v>
          </cell>
          <cell r="M1229">
            <v>33069.835164800003</v>
          </cell>
          <cell r="N1229">
            <v>18.241015999999998</v>
          </cell>
          <cell r="Q1229">
            <v>558.81742099999997</v>
          </cell>
          <cell r="R1229">
            <v>97.926524900000004</v>
          </cell>
          <cell r="T1229" t="str">
            <v>NHSmall GroupYTD201603</v>
          </cell>
        </row>
        <row r="1230">
          <cell r="A1230" t="str">
            <v>NH</v>
          </cell>
          <cell r="B1230" t="str">
            <v>NH_PAP</v>
          </cell>
          <cell r="C1230" t="str">
            <v>YTD201603</v>
          </cell>
          <cell r="M1230">
            <v>7590.3956043999997</v>
          </cell>
          <cell r="N1230">
            <v>20.558620999999999</v>
          </cell>
          <cell r="Q1230">
            <v>1151.0598993000001</v>
          </cell>
          <cell r="R1230">
            <v>53.581801499999997</v>
          </cell>
          <cell r="T1230" t="str">
            <v>NHNH_PAPYTD201603</v>
          </cell>
        </row>
        <row r="1231">
          <cell r="A1231" t="str">
            <v>NH</v>
          </cell>
          <cell r="B1231" t="str">
            <v>Small Group</v>
          </cell>
          <cell r="C1231" t="str">
            <v>YTD201603</v>
          </cell>
          <cell r="M1231">
            <v>33069.835164800003</v>
          </cell>
          <cell r="N1231">
            <v>6.5114789000000002</v>
          </cell>
          <cell r="Q1231">
            <v>566.10502919999999</v>
          </cell>
          <cell r="R1231">
            <v>34.506735800000001</v>
          </cell>
          <cell r="T1231" t="str">
            <v>NHSmall GroupYTD201603</v>
          </cell>
        </row>
        <row r="1232">
          <cell r="A1232" t="str">
            <v>NH</v>
          </cell>
          <cell r="B1232" t="str">
            <v>Exchange</v>
          </cell>
          <cell r="C1232" t="str">
            <v>YTD201603</v>
          </cell>
          <cell r="M1232">
            <v>8962.5164834999996</v>
          </cell>
          <cell r="N1232">
            <v>11.331647800000001</v>
          </cell>
          <cell r="Q1232">
            <v>102.0918624</v>
          </cell>
          <cell r="R1232">
            <v>332.9838689</v>
          </cell>
          <cell r="T1232" t="str">
            <v>NHExchangeYTD201603</v>
          </cell>
        </row>
        <row r="1233">
          <cell r="A1233" t="str">
            <v>NH</v>
          </cell>
          <cell r="B1233" t="str">
            <v>Small Group</v>
          </cell>
          <cell r="C1233" t="str">
            <v>YTD201603</v>
          </cell>
          <cell r="M1233">
            <v>33069.835164800003</v>
          </cell>
          <cell r="N1233">
            <v>13.7101954</v>
          </cell>
          <cell r="Q1233">
            <v>93.438627199999999</v>
          </cell>
          <cell r="R1233">
            <v>440.18825570000001</v>
          </cell>
          <cell r="T1233" t="str">
            <v>NHSmall GroupYTD201603</v>
          </cell>
        </row>
        <row r="1234">
          <cell r="A1234" t="str">
            <v>NH</v>
          </cell>
          <cell r="B1234" t="str">
            <v>NH_PAP</v>
          </cell>
          <cell r="C1234" t="str">
            <v>YTD201603</v>
          </cell>
          <cell r="M1234">
            <v>7590.3956043999997</v>
          </cell>
          <cell r="N1234">
            <v>2.2195615000000002</v>
          </cell>
          <cell r="Q1234">
            <v>138.4644562</v>
          </cell>
          <cell r="R1234">
            <v>48.089486200000003</v>
          </cell>
          <cell r="T1234" t="str">
            <v>NHNH_PAPYTD201603</v>
          </cell>
        </row>
        <row r="1235">
          <cell r="A1235" t="str">
            <v>NH</v>
          </cell>
          <cell r="B1235" t="str">
            <v>NH_PAP</v>
          </cell>
          <cell r="C1235" t="str">
            <v>YTD201603</v>
          </cell>
          <cell r="M1235">
            <v>7590.3956043999997</v>
          </cell>
          <cell r="N1235">
            <v>104.9586317</v>
          </cell>
          <cell r="Q1235">
            <v>3952.2314203000001</v>
          </cell>
          <cell r="R1235">
            <v>79.670409300000003</v>
          </cell>
          <cell r="T1235" t="str">
            <v>NHNH_PAPYTD201603</v>
          </cell>
        </row>
        <row r="1236">
          <cell r="A1236" t="str">
            <v>NH</v>
          </cell>
          <cell r="B1236" t="str">
            <v>NH_PAP</v>
          </cell>
          <cell r="C1236" t="str">
            <v>YTD201603</v>
          </cell>
          <cell r="M1236">
            <v>7590.3956043999997</v>
          </cell>
          <cell r="N1236">
            <v>10.9367141</v>
          </cell>
          <cell r="Q1236">
            <v>224.23073690000001</v>
          </cell>
          <cell r="R1236">
            <v>146.32312569999999</v>
          </cell>
          <cell r="T1236" t="str">
            <v>NHNH_PAPYTD201603</v>
          </cell>
        </row>
        <row r="1237">
          <cell r="A1237" t="str">
            <v>NH</v>
          </cell>
          <cell r="B1237" t="str">
            <v>Exchange</v>
          </cell>
          <cell r="C1237" t="str">
            <v>YTD201603</v>
          </cell>
          <cell r="M1237">
            <v>8962.5164834999996</v>
          </cell>
          <cell r="N1237">
            <v>5.4298504000000003</v>
          </cell>
          <cell r="Q1237">
            <v>99.079315699999995</v>
          </cell>
          <cell r="R1237">
            <v>164.4092005</v>
          </cell>
          <cell r="T1237" t="str">
            <v>NHExchangeYTD201603</v>
          </cell>
        </row>
        <row r="1238">
          <cell r="A1238" t="str">
            <v>NH</v>
          </cell>
          <cell r="B1238" t="str">
            <v>Exchange</v>
          </cell>
          <cell r="C1238" t="str">
            <v>YTD201603</v>
          </cell>
          <cell r="M1238">
            <v>8962.5164834999996</v>
          </cell>
          <cell r="N1238">
            <v>14.444705000000001</v>
          </cell>
          <cell r="Q1238">
            <v>82.900823799999998</v>
          </cell>
          <cell r="R1238">
            <v>522.72236880000003</v>
          </cell>
          <cell r="T1238" t="str">
            <v>NHExchangeYTD201603</v>
          </cell>
        </row>
        <row r="1239">
          <cell r="A1239" t="str">
            <v>NH</v>
          </cell>
          <cell r="B1239" t="str">
            <v>Exchange</v>
          </cell>
          <cell r="C1239" t="str">
            <v>YTD201603</v>
          </cell>
          <cell r="M1239">
            <v>8962.5164834999996</v>
          </cell>
          <cell r="N1239">
            <v>5.1612755000000003</v>
          </cell>
          <cell r="Q1239">
            <v>121.17132530000001</v>
          </cell>
          <cell r="R1239">
            <v>127.78457640000001</v>
          </cell>
          <cell r="T1239" t="str">
            <v>NHExchangeYTD201603</v>
          </cell>
        </row>
        <row r="1240">
          <cell r="A1240" t="str">
            <v>NH</v>
          </cell>
          <cell r="B1240" t="str">
            <v>Exchange</v>
          </cell>
          <cell r="C1240" t="str">
            <v>YTD201603</v>
          </cell>
          <cell r="M1240">
            <v>8962.5164834999996</v>
          </cell>
          <cell r="N1240">
            <v>2.9099599</v>
          </cell>
          <cell r="Q1240">
            <v>71.520091600000001</v>
          </cell>
          <cell r="R1240">
            <v>122.06191889999999</v>
          </cell>
          <cell r="T1240" t="str">
            <v>NHExchangeYTD201603</v>
          </cell>
        </row>
        <row r="1241">
          <cell r="A1241" t="str">
            <v>NH</v>
          </cell>
          <cell r="B1241" t="str">
            <v>NH_PAP</v>
          </cell>
          <cell r="C1241" t="str">
            <v>YTD201603</v>
          </cell>
          <cell r="M1241">
            <v>7590.3956043999997</v>
          </cell>
          <cell r="N1241">
            <v>9.4885423000000007</v>
          </cell>
          <cell r="Q1241">
            <v>331.47152419999998</v>
          </cell>
          <cell r="R1241">
            <v>85.876538199999999</v>
          </cell>
          <cell r="T1241" t="str">
            <v>NHNH_PAPYTD201603</v>
          </cell>
        </row>
        <row r="1242">
          <cell r="A1242" t="str">
            <v>NH</v>
          </cell>
          <cell r="B1242" t="str">
            <v>Exchange</v>
          </cell>
          <cell r="C1242" t="str">
            <v>YTD201603</v>
          </cell>
          <cell r="M1242">
            <v>8962.5164834999996</v>
          </cell>
          <cell r="N1242">
            <v>4.3250583000000002</v>
          </cell>
          <cell r="Q1242">
            <v>3.1241226000000002</v>
          </cell>
          <cell r="R1242">
            <v>4153.2221429000001</v>
          </cell>
          <cell r="T1242" t="str">
            <v>NHExchangeYTD201603</v>
          </cell>
        </row>
        <row r="1243">
          <cell r="A1243" t="str">
            <v>NH</v>
          </cell>
          <cell r="B1243" t="str">
            <v>Exchange</v>
          </cell>
          <cell r="C1243" t="str">
            <v>YTD201603</v>
          </cell>
          <cell r="M1243">
            <v>8962.5164834999996</v>
          </cell>
          <cell r="N1243">
            <v>5.8801625</v>
          </cell>
          <cell r="Q1243">
            <v>127.64272200000001</v>
          </cell>
          <cell r="R1243">
            <v>138.20206289999999</v>
          </cell>
          <cell r="T1243" t="str">
            <v>NHExchangeYTD201603</v>
          </cell>
        </row>
        <row r="1244">
          <cell r="A1244" t="str">
            <v>NH</v>
          </cell>
          <cell r="B1244" t="str">
            <v>Small Group</v>
          </cell>
          <cell r="C1244" t="str">
            <v>YTD201603</v>
          </cell>
          <cell r="M1244">
            <v>33069.835164800003</v>
          </cell>
          <cell r="N1244">
            <v>3.0411005000000002</v>
          </cell>
          <cell r="Q1244">
            <v>4.4753775999999998</v>
          </cell>
          <cell r="R1244">
            <v>2038.5545946</v>
          </cell>
          <cell r="T1244" t="str">
            <v>NHSmall GroupYTD201603</v>
          </cell>
        </row>
        <row r="1245">
          <cell r="A1245" t="str">
            <v>NH</v>
          </cell>
          <cell r="B1245" t="str">
            <v>NH_PAP</v>
          </cell>
          <cell r="C1245" t="str">
            <v>YTD201603</v>
          </cell>
          <cell r="M1245">
            <v>7590.3956043999997</v>
          </cell>
          <cell r="N1245">
            <v>61.457539799999999</v>
          </cell>
          <cell r="Q1245">
            <v>5.5333084000000001</v>
          </cell>
          <cell r="R1245">
            <v>33320.5028571</v>
          </cell>
          <cell r="T1245" t="str">
            <v>NHNH_PAPYTD201603</v>
          </cell>
        </row>
        <row r="1246">
          <cell r="A1246" t="str">
            <v>NH</v>
          </cell>
          <cell r="B1246" t="str">
            <v>Small Group</v>
          </cell>
          <cell r="C1246" t="str">
            <v>YTD201603</v>
          </cell>
          <cell r="M1246">
            <v>33069.835164800003</v>
          </cell>
          <cell r="N1246">
            <v>19.852508</v>
          </cell>
          <cell r="Q1246">
            <v>79.649625900000004</v>
          </cell>
          <cell r="R1246">
            <v>747.74392560000001</v>
          </cell>
          <cell r="T1246" t="str">
            <v>NHSmall GroupYTD201603</v>
          </cell>
        </row>
        <row r="1247">
          <cell r="A1247" t="str">
            <v>NH</v>
          </cell>
          <cell r="B1247" t="str">
            <v>Exchange</v>
          </cell>
          <cell r="C1247" t="str">
            <v>YTD201603</v>
          </cell>
          <cell r="M1247">
            <v>8962.5164834999996</v>
          </cell>
          <cell r="N1247">
            <v>31.322156799999998</v>
          </cell>
          <cell r="Q1247">
            <v>6.1366693000000003</v>
          </cell>
          <cell r="R1247">
            <v>15312.291636399999</v>
          </cell>
          <cell r="T1247" t="str">
            <v>NHExchangeYTD201603</v>
          </cell>
        </row>
        <row r="1248">
          <cell r="A1248" t="str">
            <v>NH</v>
          </cell>
          <cell r="B1248" t="str">
            <v>Small Group</v>
          </cell>
          <cell r="C1248" t="str">
            <v>YTD201603</v>
          </cell>
          <cell r="M1248">
            <v>33069.835164800003</v>
          </cell>
          <cell r="N1248">
            <v>22.252557700000001</v>
          </cell>
          <cell r="Q1248">
            <v>457.30497070000001</v>
          </cell>
          <cell r="R1248">
            <v>145.98064210000001</v>
          </cell>
          <cell r="T1248" t="str">
            <v>NHSmall GroupYTD201603</v>
          </cell>
        </row>
        <row r="1249">
          <cell r="A1249" t="str">
            <v>NH</v>
          </cell>
          <cell r="B1249" t="str">
            <v>NH_PAP</v>
          </cell>
          <cell r="C1249" t="str">
            <v>YTD201603</v>
          </cell>
          <cell r="M1249">
            <v>7590.3956043999997</v>
          </cell>
          <cell r="N1249">
            <v>21.666581300000001</v>
          </cell>
          <cell r="Q1249">
            <v>125.55340320000001</v>
          </cell>
          <cell r="R1249">
            <v>517.70594960000005</v>
          </cell>
          <cell r="T1249" t="str">
            <v>NHNH_PAPYTD201603</v>
          </cell>
        </row>
        <row r="1250">
          <cell r="A1250" t="str">
            <v>NH</v>
          </cell>
          <cell r="B1250" t="str">
            <v>Small Group</v>
          </cell>
          <cell r="C1250" t="str">
            <v>YTD201603</v>
          </cell>
          <cell r="M1250">
            <v>33069.835164800003</v>
          </cell>
          <cell r="N1250">
            <v>3.9391609000000001</v>
          </cell>
          <cell r="Q1250">
            <v>184.6093266</v>
          </cell>
          <cell r="R1250">
            <v>64.013464400000004</v>
          </cell>
          <cell r="T1250" t="str">
            <v>NHSmall GroupYTD201603</v>
          </cell>
        </row>
        <row r="1251">
          <cell r="A1251" t="str">
            <v>NH</v>
          </cell>
          <cell r="B1251" t="str">
            <v>Small Group</v>
          </cell>
          <cell r="C1251" t="str">
            <v>YTD201603</v>
          </cell>
          <cell r="M1251">
            <v>33069.835164800003</v>
          </cell>
          <cell r="N1251">
            <v>3.7316623999999998</v>
          </cell>
          <cell r="Q1251">
            <v>80.556797099999997</v>
          </cell>
          <cell r="R1251">
            <v>138.97011259999999</v>
          </cell>
          <cell r="T1251" t="str">
            <v>NHSmall GroupYTD201603</v>
          </cell>
        </row>
        <row r="1252">
          <cell r="A1252" t="str">
            <v>NH</v>
          </cell>
          <cell r="B1252" t="str">
            <v>Small Group</v>
          </cell>
          <cell r="C1252" t="str">
            <v>YTD201603</v>
          </cell>
          <cell r="M1252">
            <v>33069.835164800003</v>
          </cell>
          <cell r="N1252">
            <v>6.3476480999999998</v>
          </cell>
          <cell r="Q1252">
            <v>116.0271886</v>
          </cell>
          <cell r="R1252">
            <v>164.1248449</v>
          </cell>
          <cell r="T1252" t="str">
            <v>NHSmall GroupYTD201603</v>
          </cell>
        </row>
        <row r="1253">
          <cell r="A1253" t="str">
            <v>NH</v>
          </cell>
          <cell r="B1253" t="str">
            <v>Small Group</v>
          </cell>
          <cell r="C1253" t="str">
            <v>YTD201603</v>
          </cell>
          <cell r="M1253">
            <v>33069.835164800003</v>
          </cell>
          <cell r="N1253">
            <v>2.1819484999999998</v>
          </cell>
          <cell r="Q1253">
            <v>12.0653761</v>
          </cell>
          <cell r="R1253">
            <v>542.53140350000001</v>
          </cell>
          <cell r="T1253" t="str">
            <v>NHSmall GroupYTD201603</v>
          </cell>
        </row>
        <row r="1254">
          <cell r="A1254" t="str">
            <v>NH</v>
          </cell>
          <cell r="B1254" t="str">
            <v>Exchange</v>
          </cell>
          <cell r="C1254" t="str">
            <v>YTD201603</v>
          </cell>
          <cell r="M1254">
            <v>8962.5164834999996</v>
          </cell>
          <cell r="N1254">
            <v>9.6232358999999992</v>
          </cell>
          <cell r="Q1254">
            <v>28.117103100000001</v>
          </cell>
          <cell r="R1254">
            <v>1026.7667856999999</v>
          </cell>
          <cell r="T1254" t="str">
            <v>NHExchangeYTD201603</v>
          </cell>
        </row>
        <row r="1255">
          <cell r="A1255" t="str">
            <v>NH</v>
          </cell>
          <cell r="B1255" t="str">
            <v>NH_PAP</v>
          </cell>
          <cell r="C1255" t="str">
            <v>YTD201603</v>
          </cell>
          <cell r="M1255">
            <v>7590.3956043999997</v>
          </cell>
          <cell r="N1255">
            <v>12.2353662</v>
          </cell>
          <cell r="Q1255">
            <v>217.64346499999999</v>
          </cell>
          <cell r="R1255">
            <v>168.65242739999999</v>
          </cell>
          <cell r="T1255" t="str">
            <v>NHNH_PAPYTD201603</v>
          </cell>
        </row>
        <row r="1256">
          <cell r="A1256" t="str">
            <v>NH</v>
          </cell>
          <cell r="B1256" t="str">
            <v>Small Group</v>
          </cell>
          <cell r="C1256" t="str">
            <v>YTD201603</v>
          </cell>
          <cell r="M1256">
            <v>33069.835164800003</v>
          </cell>
          <cell r="N1256">
            <v>15.7280614</v>
          </cell>
          <cell r="Q1256">
            <v>47.263616300000002</v>
          </cell>
          <cell r="R1256">
            <v>998.3193794</v>
          </cell>
          <cell r="T1256" t="str">
            <v>NHSmall GroupYTD201603</v>
          </cell>
        </row>
        <row r="1257">
          <cell r="A1257" t="str">
            <v>NH</v>
          </cell>
          <cell r="B1257" t="str">
            <v>Small Group</v>
          </cell>
          <cell r="C1257" t="str">
            <v>YTD201603</v>
          </cell>
          <cell r="M1257">
            <v>33069.835164800003</v>
          </cell>
          <cell r="N1257">
            <v>4.0700161000000001</v>
          </cell>
          <cell r="Q1257">
            <v>64.741780199999994</v>
          </cell>
          <cell r="R1257">
            <v>188.596114</v>
          </cell>
          <cell r="T1257" t="str">
            <v>NHSmall GroupYTD201603</v>
          </cell>
        </row>
        <row r="1258">
          <cell r="A1258" t="str">
            <v>NH</v>
          </cell>
          <cell r="B1258" t="str">
            <v>Exchange</v>
          </cell>
          <cell r="C1258" t="str">
            <v>YTD201603</v>
          </cell>
          <cell r="M1258">
            <v>8962.5164834999996</v>
          </cell>
          <cell r="N1258">
            <v>9.8271748999999993</v>
          </cell>
          <cell r="Q1258">
            <v>319.5531082</v>
          </cell>
          <cell r="R1258">
            <v>92.258606799999995</v>
          </cell>
          <cell r="T1258" t="str">
            <v>NHExchangeYTD201603</v>
          </cell>
        </row>
        <row r="1259">
          <cell r="A1259" t="str">
            <v>NH</v>
          </cell>
          <cell r="B1259" t="str">
            <v>NH_PAP</v>
          </cell>
          <cell r="C1259" t="str">
            <v>YTD201603</v>
          </cell>
          <cell r="M1259">
            <v>7590.3956043999997</v>
          </cell>
          <cell r="N1259">
            <v>4.8480639999999999</v>
          </cell>
          <cell r="Q1259">
            <v>391.41569879999997</v>
          </cell>
          <cell r="R1259">
            <v>37.157916499999999</v>
          </cell>
          <cell r="T1259" t="str">
            <v>NHNH_PAPYTD201603</v>
          </cell>
        </row>
        <row r="1260">
          <cell r="A1260" t="str">
            <v>NH</v>
          </cell>
          <cell r="B1260" t="str">
            <v>NH_PAP</v>
          </cell>
          <cell r="C1260" t="str">
            <v>YTD201603</v>
          </cell>
          <cell r="M1260">
            <v>7590.3956043999997</v>
          </cell>
          <cell r="N1260">
            <v>2.7209894999999999</v>
          </cell>
          <cell r="Q1260">
            <v>10.6713805</v>
          </cell>
          <cell r="R1260">
            <v>764.94024690000003</v>
          </cell>
          <cell r="T1260" t="str">
            <v>NHNH_PAPYTD201603</v>
          </cell>
        </row>
        <row r="1261">
          <cell r="A1261" t="str">
            <v>NH</v>
          </cell>
          <cell r="B1261" t="str">
            <v>Exchange</v>
          </cell>
          <cell r="C1261" t="str">
            <v>YTD201603</v>
          </cell>
          <cell r="M1261">
            <v>8962.5164834999996</v>
          </cell>
          <cell r="N1261">
            <v>18.979680599999998</v>
          </cell>
          <cell r="Q1261">
            <v>422.2028497</v>
          </cell>
          <cell r="R1261">
            <v>134.86181289999999</v>
          </cell>
          <cell r="T1261" t="str">
            <v>NHExchangeYTD201603</v>
          </cell>
        </row>
        <row r="1262">
          <cell r="A1262" t="str">
            <v>NH</v>
          </cell>
          <cell r="B1262" t="str">
            <v>Exchange</v>
          </cell>
          <cell r="C1262" t="str">
            <v>YTD201603</v>
          </cell>
          <cell r="M1262">
            <v>8962.5164834999996</v>
          </cell>
          <cell r="N1262">
            <v>29.387433099999999</v>
          </cell>
          <cell r="Q1262">
            <v>328.0328695</v>
          </cell>
          <cell r="R1262">
            <v>268.76056460000001</v>
          </cell>
          <cell r="T1262" t="str">
            <v>NHExchangeYTD201603</v>
          </cell>
        </row>
        <row r="1263">
          <cell r="A1263" t="str">
            <v>NH</v>
          </cell>
          <cell r="B1263" t="str">
            <v>Exchange</v>
          </cell>
          <cell r="C1263" t="str">
            <v>YTD201603</v>
          </cell>
          <cell r="M1263">
            <v>8962.5164834999996</v>
          </cell>
          <cell r="N1263">
            <v>3.3184426</v>
          </cell>
          <cell r="Q1263">
            <v>13.7238241</v>
          </cell>
          <cell r="R1263">
            <v>725.40479670000002</v>
          </cell>
          <cell r="T1263" t="str">
            <v>NHExchangeYTD201603</v>
          </cell>
        </row>
        <row r="1264">
          <cell r="A1264" t="str">
            <v>NH</v>
          </cell>
          <cell r="B1264" t="str">
            <v>NH_PAP</v>
          </cell>
          <cell r="C1264" t="str">
            <v>YTD201603</v>
          </cell>
          <cell r="M1264">
            <v>7590.3956043999997</v>
          </cell>
          <cell r="N1264">
            <v>15.3967381</v>
          </cell>
          <cell r="Q1264">
            <v>17.1269071</v>
          </cell>
          <cell r="R1264">
            <v>2696.9384614999999</v>
          </cell>
          <cell r="T1264" t="str">
            <v>NHNH_PAPYTD201603</v>
          </cell>
        </row>
        <row r="1265">
          <cell r="A1265" t="str">
            <v>NH</v>
          </cell>
          <cell r="B1265" t="str">
            <v>Exchange</v>
          </cell>
          <cell r="C1265" t="str">
            <v>YTD201603</v>
          </cell>
          <cell r="M1265">
            <v>8962.5164834999996</v>
          </cell>
          <cell r="N1265">
            <v>18.786285500000002</v>
          </cell>
          <cell r="Q1265">
            <v>66.945483600000003</v>
          </cell>
          <cell r="R1265">
            <v>841.86196670000004</v>
          </cell>
          <cell r="T1265" t="str">
            <v>NHExchangeYTD201603</v>
          </cell>
        </row>
        <row r="1266">
          <cell r="A1266" t="str">
            <v>NH</v>
          </cell>
          <cell r="B1266" t="str">
            <v>Exchange</v>
          </cell>
          <cell r="C1266" t="str">
            <v>YTD201603</v>
          </cell>
          <cell r="M1266">
            <v>8962.5164834999996</v>
          </cell>
          <cell r="N1266">
            <v>11.783079799999999</v>
          </cell>
          <cell r="Q1266">
            <v>217.79597319999999</v>
          </cell>
          <cell r="R1266">
            <v>162.30437499999999</v>
          </cell>
          <cell r="T1266" t="str">
            <v>NHExchangeYTD201603</v>
          </cell>
        </row>
        <row r="1267">
          <cell r="A1267" t="str">
            <v>NH</v>
          </cell>
          <cell r="B1267" t="str">
            <v>Exchange</v>
          </cell>
          <cell r="C1267" t="str">
            <v>YTD201603</v>
          </cell>
          <cell r="M1267">
            <v>8962.5164834999996</v>
          </cell>
          <cell r="N1267">
            <v>6.2861269999999996</v>
          </cell>
          <cell r="Q1267">
            <v>483.011664</v>
          </cell>
          <cell r="R1267">
            <v>39.0433241</v>
          </cell>
          <cell r="T1267" t="str">
            <v>NHExchangeYTD201603</v>
          </cell>
        </row>
        <row r="1268">
          <cell r="A1268" t="str">
            <v>NH</v>
          </cell>
          <cell r="B1268" t="str">
            <v>Exchange</v>
          </cell>
          <cell r="C1268" t="str">
            <v>YTD201603</v>
          </cell>
          <cell r="M1268">
            <v>8962.5164834999996</v>
          </cell>
          <cell r="N1268">
            <v>11.019928800000001</v>
          </cell>
          <cell r="Q1268">
            <v>88.033310900000004</v>
          </cell>
          <cell r="R1268">
            <v>375.537237</v>
          </cell>
          <cell r="T1268" t="str">
            <v>NHExchangeYTD201603</v>
          </cell>
        </row>
        <row r="1269">
          <cell r="A1269" t="str">
            <v>NH</v>
          </cell>
          <cell r="B1269" t="str">
            <v>NH_PAP</v>
          </cell>
          <cell r="C1269" t="str">
            <v>YTD201603</v>
          </cell>
          <cell r="M1269">
            <v>7590.3956043999997</v>
          </cell>
          <cell r="N1269">
            <v>5.2746288999999997</v>
          </cell>
          <cell r="Q1269">
            <v>130.29623900000001</v>
          </cell>
          <cell r="R1269">
            <v>121.44546010000001</v>
          </cell>
          <cell r="T1269" t="str">
            <v>NHNH_PAPYTD201603</v>
          </cell>
        </row>
        <row r="1270">
          <cell r="A1270" t="str">
            <v>NH</v>
          </cell>
          <cell r="B1270" t="str">
            <v>NH_PAP</v>
          </cell>
          <cell r="C1270" t="str">
            <v>YTD201603</v>
          </cell>
          <cell r="M1270">
            <v>7590.3956043999997</v>
          </cell>
          <cell r="N1270">
            <v>6.5175646</v>
          </cell>
          <cell r="Q1270">
            <v>136.7517655</v>
          </cell>
          <cell r="R1270">
            <v>142.97946049999999</v>
          </cell>
          <cell r="T1270" t="str">
            <v>NHNH_PAPYTD201603</v>
          </cell>
        </row>
        <row r="1271">
          <cell r="A1271" t="str">
            <v>NH</v>
          </cell>
          <cell r="B1271" t="str">
            <v>Exchange</v>
          </cell>
          <cell r="C1271" t="str">
            <v>YTD201603</v>
          </cell>
          <cell r="M1271">
            <v>8962.5164834999996</v>
          </cell>
          <cell r="N1271">
            <v>8.2605980999999993</v>
          </cell>
          <cell r="Q1271">
            <v>5.0209112999999999</v>
          </cell>
          <cell r="R1271">
            <v>4935.7164444</v>
          </cell>
          <cell r="T1271" t="str">
            <v>NHExchangeYTD201603</v>
          </cell>
        </row>
        <row r="1272">
          <cell r="A1272" t="str">
            <v>NH</v>
          </cell>
          <cell r="B1272" t="str">
            <v>NH_PAP</v>
          </cell>
          <cell r="C1272" t="str">
            <v>YTD201603</v>
          </cell>
          <cell r="M1272">
            <v>7590.3956043999997</v>
          </cell>
          <cell r="N1272">
            <v>4.2181946999999997</v>
          </cell>
          <cell r="Q1272">
            <v>80.2329723</v>
          </cell>
          <cell r="R1272">
            <v>157.72298850000001</v>
          </cell>
          <cell r="T1272" t="str">
            <v>NHNH_PAPYTD201603</v>
          </cell>
        </row>
        <row r="1273">
          <cell r="A1273" t="str">
            <v>NH</v>
          </cell>
          <cell r="B1273" t="str">
            <v>NH_PAP</v>
          </cell>
          <cell r="C1273" t="str">
            <v>YTD201603</v>
          </cell>
          <cell r="M1273">
            <v>7590.3956043999997</v>
          </cell>
          <cell r="N1273">
            <v>3.2466322999999999</v>
          </cell>
          <cell r="Q1273">
            <v>163.7595805</v>
          </cell>
          <cell r="R1273">
            <v>59.476806099999997</v>
          </cell>
          <cell r="T1273" t="str">
            <v>NHNH_PAPYTD201603</v>
          </cell>
        </row>
        <row r="1274">
          <cell r="A1274" t="str">
            <v>NH</v>
          </cell>
          <cell r="B1274" t="str">
            <v>Exchange</v>
          </cell>
          <cell r="C1274" t="str">
            <v>YTD201603</v>
          </cell>
          <cell r="M1274">
            <v>8962.5164834999996</v>
          </cell>
          <cell r="N1274">
            <v>5.1257061999999998</v>
          </cell>
          <cell r="Q1274">
            <v>56.568933600000001</v>
          </cell>
          <cell r="R1274">
            <v>271.82974359999997</v>
          </cell>
          <cell r="T1274" t="str">
            <v>NHExchangeYTD201603</v>
          </cell>
        </row>
        <row r="1275">
          <cell r="A1275" t="str">
            <v>NH</v>
          </cell>
          <cell r="B1275" t="str">
            <v>Exchange</v>
          </cell>
          <cell r="C1275" t="str">
            <v>YTD201603</v>
          </cell>
          <cell r="M1275">
            <v>8962.5164834999996</v>
          </cell>
          <cell r="N1275">
            <v>53.214643199999998</v>
          </cell>
          <cell r="Q1275">
            <v>5.0209112999999999</v>
          </cell>
          <cell r="R1275">
            <v>31795.807777800001</v>
          </cell>
          <cell r="T1275" t="str">
            <v>NHExchangeYTD201603</v>
          </cell>
        </row>
        <row r="1276">
          <cell r="A1276" t="str">
            <v>NH</v>
          </cell>
          <cell r="B1276" t="str">
            <v>NH_PAP</v>
          </cell>
          <cell r="C1276" t="str">
            <v>YTD201603</v>
          </cell>
          <cell r="M1276">
            <v>7590.3956043999997</v>
          </cell>
          <cell r="N1276">
            <v>23.802747499999999</v>
          </cell>
          <cell r="Q1276">
            <v>527.37699169999996</v>
          </cell>
          <cell r="R1276">
            <v>135.40265049999999</v>
          </cell>
          <cell r="T1276" t="str">
            <v>NHNH_PAPYTD201603</v>
          </cell>
        </row>
        <row r="1277">
          <cell r="A1277" t="str">
            <v>NH</v>
          </cell>
          <cell r="B1277" t="str">
            <v>NH_PAP</v>
          </cell>
          <cell r="C1277" t="str">
            <v>YTD201603</v>
          </cell>
          <cell r="M1277">
            <v>7590.3956043999997</v>
          </cell>
          <cell r="N1277">
            <v>1.148129</v>
          </cell>
          <cell r="Q1277">
            <v>132.5359115</v>
          </cell>
          <cell r="R1277">
            <v>25.988330000000001</v>
          </cell>
          <cell r="T1277" t="str">
            <v>NHNH_PAPYTD201603</v>
          </cell>
        </row>
        <row r="1278">
          <cell r="A1278" t="str">
            <v>NH</v>
          </cell>
          <cell r="B1278" t="str">
            <v>Exchange</v>
          </cell>
          <cell r="C1278" t="str">
            <v>YTD201603</v>
          </cell>
          <cell r="M1278">
            <v>8962.5164834999996</v>
          </cell>
          <cell r="N1278">
            <v>2.1021005000000001</v>
          </cell>
          <cell r="Q1278">
            <v>137.2382413</v>
          </cell>
          <cell r="R1278">
            <v>45.951487800000002</v>
          </cell>
          <cell r="T1278" t="str">
            <v>NHExchangeYTD201603</v>
          </cell>
        </row>
        <row r="1279">
          <cell r="A1279" t="str">
            <v>NH</v>
          </cell>
          <cell r="B1279" t="str">
            <v>Small Group</v>
          </cell>
          <cell r="C1279" t="str">
            <v>YTD201603</v>
          </cell>
          <cell r="M1279">
            <v>33069.835164800003</v>
          </cell>
          <cell r="N1279">
            <v>34.656153799999998</v>
          </cell>
          <cell r="Q1279">
            <v>2.9634257000000002</v>
          </cell>
          <cell r="R1279">
            <v>35083.876326500002</v>
          </cell>
          <cell r="T1279" t="str">
            <v>NHSmall GroupYTD201603</v>
          </cell>
        </row>
        <row r="1280">
          <cell r="A1280" t="str">
            <v>NH</v>
          </cell>
          <cell r="B1280" t="str">
            <v>NH_PAP</v>
          </cell>
          <cell r="C1280" t="str">
            <v>YTD201603</v>
          </cell>
          <cell r="M1280">
            <v>7590.3956043999997</v>
          </cell>
          <cell r="N1280">
            <v>11.3013648</v>
          </cell>
          <cell r="Q1280">
            <v>4.8745811999999997</v>
          </cell>
          <cell r="R1280">
            <v>6955.2835134999996</v>
          </cell>
          <cell r="T1280" t="str">
            <v>NHNH_PAPYTD201603</v>
          </cell>
        </row>
        <row r="1281">
          <cell r="A1281" t="str">
            <v>NH</v>
          </cell>
          <cell r="B1281" t="str">
            <v>Small Group</v>
          </cell>
          <cell r="C1281" t="str">
            <v>YTD201603</v>
          </cell>
          <cell r="M1281">
            <v>33069.835164800003</v>
          </cell>
          <cell r="N1281">
            <v>7.0532501999999999</v>
          </cell>
          <cell r="Q1281">
            <v>16.6919489</v>
          </cell>
          <cell r="R1281">
            <v>1267.6620651999999</v>
          </cell>
          <cell r="T1281" t="str">
            <v>NHSmall GroupYTD201603</v>
          </cell>
        </row>
        <row r="1282">
          <cell r="A1282" t="str">
            <v>NH</v>
          </cell>
          <cell r="B1282" t="str">
            <v>Exchange</v>
          </cell>
          <cell r="C1282" t="str">
            <v>YTD201603</v>
          </cell>
          <cell r="M1282">
            <v>8962.5164834999996</v>
          </cell>
          <cell r="N1282">
            <v>86.420663000000005</v>
          </cell>
          <cell r="Q1282">
            <v>3175.2242858</v>
          </cell>
          <cell r="R1282">
            <v>81.651551400000002</v>
          </cell>
          <cell r="T1282" t="str">
            <v>NHExchangeYTD201603</v>
          </cell>
        </row>
        <row r="1283">
          <cell r="A1283" t="str">
            <v>NH</v>
          </cell>
          <cell r="B1283" t="str">
            <v>Small Group</v>
          </cell>
          <cell r="C1283" t="str">
            <v>YTD201603</v>
          </cell>
          <cell r="M1283">
            <v>33069.835164800003</v>
          </cell>
          <cell r="N1283">
            <v>18.107001799999999</v>
          </cell>
          <cell r="Q1283">
            <v>84.034286399999999</v>
          </cell>
          <cell r="R1283">
            <v>646.41478589999997</v>
          </cell>
          <cell r="T1283" t="str">
            <v>NHSmall GroupYTD201603</v>
          </cell>
        </row>
        <row r="1284">
          <cell r="A1284" t="str">
            <v>NH</v>
          </cell>
          <cell r="B1284" t="str">
            <v>NH_PAP</v>
          </cell>
          <cell r="C1284" t="str">
            <v>YTD201603</v>
          </cell>
          <cell r="M1284">
            <v>7590.3956043999997</v>
          </cell>
          <cell r="N1284">
            <v>2.6685039000000002</v>
          </cell>
          <cell r="Q1284">
            <v>4.4793449000000001</v>
          </cell>
          <cell r="R1284">
            <v>1787.2058824000001</v>
          </cell>
          <cell r="T1284" t="str">
            <v>NHNH_PAPYTD201603</v>
          </cell>
        </row>
        <row r="1285">
          <cell r="A1285" t="str">
            <v>NH</v>
          </cell>
          <cell r="B1285" t="str">
            <v>Small Group</v>
          </cell>
          <cell r="C1285" t="str">
            <v>YTD201603</v>
          </cell>
          <cell r="M1285">
            <v>33069.835164800003</v>
          </cell>
          <cell r="N1285">
            <v>12.4991208</v>
          </cell>
          <cell r="Q1285">
            <v>539.64587100000006</v>
          </cell>
          <cell r="R1285">
            <v>69.485127800000001</v>
          </cell>
          <cell r="T1285" t="str">
            <v>NHSmall GroupYTD201603</v>
          </cell>
        </row>
        <row r="1286">
          <cell r="A1286" t="str">
            <v>NH</v>
          </cell>
          <cell r="B1286" t="str">
            <v>Small Group</v>
          </cell>
          <cell r="C1286" t="str">
            <v>YTD201603</v>
          </cell>
          <cell r="M1286">
            <v>33069.835164800003</v>
          </cell>
          <cell r="N1286">
            <v>13.76961</v>
          </cell>
          <cell r="Q1286">
            <v>133.6867867</v>
          </cell>
          <cell r="R1286">
            <v>308.99710470000002</v>
          </cell>
          <cell r="T1286" t="str">
            <v>NHSmall GroupYTD201603</v>
          </cell>
        </row>
        <row r="1287">
          <cell r="A1287" t="str">
            <v>NH</v>
          </cell>
          <cell r="B1287" t="str">
            <v>Small Group</v>
          </cell>
          <cell r="C1287" t="str">
            <v>YTD201603</v>
          </cell>
          <cell r="M1287">
            <v>33069.835164800003</v>
          </cell>
          <cell r="N1287">
            <v>1.9087064</v>
          </cell>
          <cell r="Q1287">
            <v>113.0335238</v>
          </cell>
          <cell r="R1287">
            <v>50.658592800000001</v>
          </cell>
          <cell r="T1287" t="str">
            <v>NHSmall GroupYTD201603</v>
          </cell>
        </row>
        <row r="1288">
          <cell r="A1288" t="str">
            <v>NH</v>
          </cell>
          <cell r="B1288" t="str">
            <v>NH_PAP</v>
          </cell>
          <cell r="C1288" t="str">
            <v>YTD201603</v>
          </cell>
          <cell r="M1288">
            <v>7590.3956043999997</v>
          </cell>
          <cell r="N1288">
            <v>15.7521579</v>
          </cell>
          <cell r="Q1288">
            <v>199.72608529999999</v>
          </cell>
          <cell r="R1288">
            <v>236.60641820000001</v>
          </cell>
          <cell r="T1288" t="str">
            <v>NHNH_PAPYTD201603</v>
          </cell>
        </row>
        <row r="1289">
          <cell r="A1289" t="str">
            <v>NH</v>
          </cell>
          <cell r="B1289" t="str">
            <v>Small Group</v>
          </cell>
          <cell r="C1289" t="str">
            <v>YTD201603</v>
          </cell>
          <cell r="M1289">
            <v>33069.835164800003</v>
          </cell>
          <cell r="N1289">
            <v>5.9584786999999997</v>
          </cell>
          <cell r="Q1289">
            <v>32.658161</v>
          </cell>
          <cell r="R1289">
            <v>547.34974999999997</v>
          </cell>
          <cell r="T1289" t="str">
            <v>NHSmall GroupYTD201603</v>
          </cell>
        </row>
        <row r="1290">
          <cell r="A1290" t="str">
            <v>NH</v>
          </cell>
          <cell r="B1290" t="str">
            <v>Exchange</v>
          </cell>
          <cell r="C1290" t="str">
            <v>YTD201603</v>
          </cell>
          <cell r="M1290">
            <v>8962.5164834999996</v>
          </cell>
          <cell r="N1290">
            <v>1.9454674000000001</v>
          </cell>
          <cell r="Q1290">
            <v>65.606573900000001</v>
          </cell>
          <cell r="R1290">
            <v>88.960629299999994</v>
          </cell>
          <cell r="T1290" t="str">
            <v>NHExchangeYTD201603</v>
          </cell>
        </row>
        <row r="1291">
          <cell r="A1291" t="str">
            <v>NH</v>
          </cell>
          <cell r="B1291" t="str">
            <v>Small Group</v>
          </cell>
          <cell r="C1291" t="str">
            <v>YTD201603</v>
          </cell>
          <cell r="M1291">
            <v>33069.835164800003</v>
          </cell>
          <cell r="N1291">
            <v>12.462145400000001</v>
          </cell>
          <cell r="Q1291">
            <v>226.58111120000001</v>
          </cell>
          <cell r="R1291">
            <v>165.0024396</v>
          </cell>
          <cell r="T1291" t="str">
            <v>NHSmall GroupYTD201603</v>
          </cell>
        </row>
        <row r="1292">
          <cell r="A1292" t="str">
            <v>NH</v>
          </cell>
          <cell r="B1292" t="str">
            <v>NH_PAP</v>
          </cell>
          <cell r="C1292" t="str">
            <v>YTD201603</v>
          </cell>
          <cell r="M1292">
            <v>7590.3956043999997</v>
          </cell>
          <cell r="N1292">
            <v>10.3822876</v>
          </cell>
          <cell r="Q1292">
            <v>167.44845280000001</v>
          </cell>
          <cell r="R1292">
            <v>186.00866250000001</v>
          </cell>
          <cell r="T1292" t="str">
            <v>NHNH_PAPYTD201603</v>
          </cell>
        </row>
        <row r="1293">
          <cell r="A1293" t="str">
            <v>NH</v>
          </cell>
          <cell r="B1293" t="str">
            <v>Small Group</v>
          </cell>
          <cell r="C1293" t="str">
            <v>YTD201603</v>
          </cell>
          <cell r="M1293">
            <v>33069.835164800003</v>
          </cell>
          <cell r="N1293">
            <v>8.0861990000000006</v>
          </cell>
          <cell r="Q1293">
            <v>165.43777650000001</v>
          </cell>
          <cell r="R1293">
            <v>146.6327545</v>
          </cell>
          <cell r="T1293" t="str">
            <v>NHSmall GroupYTD201603</v>
          </cell>
        </row>
        <row r="1294">
          <cell r="A1294" t="str">
            <v>NH</v>
          </cell>
          <cell r="B1294" t="str">
            <v>NH_PAP</v>
          </cell>
          <cell r="C1294" t="str">
            <v>YTD201603</v>
          </cell>
          <cell r="M1294">
            <v>7590.3956043999997</v>
          </cell>
          <cell r="N1294">
            <v>35.569403399999999</v>
          </cell>
          <cell r="Q1294">
            <v>572.56567729999995</v>
          </cell>
          <cell r="R1294">
            <v>186.36850670000001</v>
          </cell>
          <cell r="T1294" t="str">
            <v>NHNH_PAPYTD201603</v>
          </cell>
        </row>
        <row r="1295">
          <cell r="A1295" t="str">
            <v>NH</v>
          </cell>
          <cell r="B1295" t="str">
            <v>Small Group</v>
          </cell>
          <cell r="C1295" t="str">
            <v>YTD201603</v>
          </cell>
          <cell r="M1295">
            <v>33069.835164800003</v>
          </cell>
          <cell r="N1295">
            <v>82.663633799999999</v>
          </cell>
          <cell r="Q1295">
            <v>3130.4056848999999</v>
          </cell>
          <cell r="R1295">
            <v>79.220052100000004</v>
          </cell>
          <cell r="T1295" t="str">
            <v>NHSmall GroupYTD201603</v>
          </cell>
        </row>
        <row r="1296">
          <cell r="A1296" t="str">
            <v>NH</v>
          </cell>
          <cell r="B1296" t="str">
            <v>Small Group</v>
          </cell>
          <cell r="C1296" t="str">
            <v>YTD201603</v>
          </cell>
          <cell r="M1296">
            <v>33069.835164800003</v>
          </cell>
          <cell r="N1296">
            <v>5.4482457999999996</v>
          </cell>
          <cell r="Q1296">
            <v>101.3612552</v>
          </cell>
          <cell r="R1296">
            <v>161.252318</v>
          </cell>
          <cell r="T1296" t="str">
            <v>NHSmall GroupYTD201603</v>
          </cell>
        </row>
        <row r="1297">
          <cell r="A1297" t="str">
            <v>NH</v>
          </cell>
          <cell r="B1297" t="str">
            <v>NH_PAP</v>
          </cell>
          <cell r="C1297" t="str">
            <v>YTD201603</v>
          </cell>
          <cell r="M1297">
            <v>7590.3956043999997</v>
          </cell>
          <cell r="N1297">
            <v>25.9377636</v>
          </cell>
          <cell r="Q1297">
            <v>91.4313346</v>
          </cell>
          <cell r="R1297">
            <v>851.05714699999999</v>
          </cell>
          <cell r="T1297" t="str">
            <v>NHNH_PAPYTD201603</v>
          </cell>
        </row>
        <row r="1298">
          <cell r="A1298" t="str">
            <v>NH</v>
          </cell>
          <cell r="B1298" t="str">
            <v>Small Group</v>
          </cell>
          <cell r="C1298" t="str">
            <v>YTD201603</v>
          </cell>
          <cell r="M1298">
            <v>33069.835164800003</v>
          </cell>
          <cell r="N1298">
            <v>1.9165700000000001</v>
          </cell>
          <cell r="Q1298">
            <v>77.411937100000003</v>
          </cell>
          <cell r="R1298">
            <v>74.274203099999994</v>
          </cell>
          <cell r="T1298" t="str">
            <v>NHSmall GroupYTD201603</v>
          </cell>
        </row>
        <row r="1299">
          <cell r="A1299" t="str">
            <v>NH</v>
          </cell>
          <cell r="B1299" t="str">
            <v>NH_PAP</v>
          </cell>
          <cell r="C1299" t="str">
            <v>YTD201603</v>
          </cell>
          <cell r="M1299">
            <v>7590.3956043999997</v>
          </cell>
          <cell r="N1299">
            <v>46.217155900000002</v>
          </cell>
          <cell r="Q1299">
            <v>69.561591699999994</v>
          </cell>
          <cell r="R1299">
            <v>1993.2187311</v>
          </cell>
          <cell r="T1299" t="str">
            <v>NHNH_PAPYTD201603</v>
          </cell>
        </row>
        <row r="1300">
          <cell r="A1300" t="str">
            <v>NH</v>
          </cell>
          <cell r="B1300" t="str">
            <v>NH_PAP</v>
          </cell>
          <cell r="C1300" t="str">
            <v>YTD201603</v>
          </cell>
          <cell r="M1300">
            <v>7590.3956043999997</v>
          </cell>
          <cell r="N1300">
            <v>43.285071500000001</v>
          </cell>
          <cell r="Q1300">
            <v>338.45403240000002</v>
          </cell>
          <cell r="R1300">
            <v>383.67164270000001</v>
          </cell>
          <cell r="T1300" t="str">
            <v>NHNH_PAPYTD201603</v>
          </cell>
        </row>
        <row r="1301">
          <cell r="A1301" t="str">
            <v>NH</v>
          </cell>
          <cell r="B1301" t="str">
            <v>Small Group</v>
          </cell>
          <cell r="C1301" t="str">
            <v>YTD201603</v>
          </cell>
          <cell r="M1301">
            <v>33069.835164800003</v>
          </cell>
          <cell r="N1301">
            <v>2.1186829999999999</v>
          </cell>
          <cell r="Q1301">
            <v>233.80824129999999</v>
          </cell>
          <cell r="R1301">
            <v>27.1848797</v>
          </cell>
          <cell r="T1301" t="str">
            <v>NHSmall GroupYTD201603</v>
          </cell>
        </row>
        <row r="1302">
          <cell r="A1302" t="str">
            <v>NH</v>
          </cell>
          <cell r="B1302" t="str">
            <v>NH_PAP</v>
          </cell>
          <cell r="C1302" t="str">
            <v>YTD201603</v>
          </cell>
          <cell r="M1302">
            <v>7590.3956043999997</v>
          </cell>
          <cell r="N1302">
            <v>26.068373399999999</v>
          </cell>
          <cell r="Q1302">
            <v>728.68402230000004</v>
          </cell>
          <cell r="R1302">
            <v>107.32377510000001</v>
          </cell>
          <cell r="T1302" t="str">
            <v>NHNH_PAPYTD201603</v>
          </cell>
        </row>
        <row r="1303">
          <cell r="A1303" t="str">
            <v>NH</v>
          </cell>
          <cell r="B1303" t="str">
            <v>Small Group</v>
          </cell>
          <cell r="C1303" t="str">
            <v>YTD201603</v>
          </cell>
          <cell r="M1303">
            <v>33069.835164800003</v>
          </cell>
          <cell r="N1303">
            <v>27.542916000000002</v>
          </cell>
          <cell r="Q1303">
            <v>291.95791120000001</v>
          </cell>
          <cell r="R1303">
            <v>283.01595859999998</v>
          </cell>
          <cell r="T1303" t="str">
            <v>NHSmall GroupYTD201603</v>
          </cell>
        </row>
        <row r="1304">
          <cell r="A1304" t="str">
            <v>NH</v>
          </cell>
          <cell r="B1304" t="str">
            <v>Small Group</v>
          </cell>
          <cell r="C1304" t="str">
            <v>YTD201603</v>
          </cell>
          <cell r="M1304">
            <v>33069.835164800003</v>
          </cell>
          <cell r="N1304">
            <v>40.844889199999997</v>
          </cell>
          <cell r="Q1304">
            <v>48.049831300000001</v>
          </cell>
          <cell r="R1304">
            <v>2550.1581246000001</v>
          </cell>
          <cell r="T1304" t="str">
            <v>NHSmall GroupYTD201603</v>
          </cell>
        </row>
        <row r="1305">
          <cell r="A1305" t="str">
            <v>NH</v>
          </cell>
          <cell r="B1305" t="str">
            <v>NH_PAP</v>
          </cell>
          <cell r="C1305" t="str">
            <v>YTD201603</v>
          </cell>
          <cell r="M1305">
            <v>7590.3956043999997</v>
          </cell>
          <cell r="N1305">
            <v>0.72091099999999997</v>
          </cell>
          <cell r="Q1305">
            <v>0.26349089999999997</v>
          </cell>
          <cell r="R1305">
            <v>8208</v>
          </cell>
          <cell r="T1305" t="str">
            <v>NHNH_PAPYTD201603</v>
          </cell>
        </row>
        <row r="1306">
          <cell r="A1306" t="str">
            <v>NH</v>
          </cell>
          <cell r="B1306" t="str">
            <v>Small Group</v>
          </cell>
          <cell r="C1306" t="str">
            <v>YTD201603</v>
          </cell>
          <cell r="M1306">
            <v>33069.835164800003</v>
          </cell>
          <cell r="N1306">
            <v>17.088380399999998</v>
          </cell>
          <cell r="Q1306">
            <v>3.6286846000000001</v>
          </cell>
          <cell r="R1306">
            <v>14127.748083300001</v>
          </cell>
          <cell r="T1306" t="str">
            <v>NHSmall GroupYTD201603</v>
          </cell>
        </row>
        <row r="1307">
          <cell r="A1307" t="str">
            <v>NH</v>
          </cell>
          <cell r="B1307" t="str">
            <v>NH_PAP</v>
          </cell>
          <cell r="C1307" t="str">
            <v>YTD201603</v>
          </cell>
          <cell r="M1307">
            <v>7590.3956043999997</v>
          </cell>
          <cell r="N1307">
            <v>51.611339299999997</v>
          </cell>
          <cell r="Q1307">
            <v>13.833271099999999</v>
          </cell>
          <cell r="R1307">
            <v>11192.870952400001</v>
          </cell>
          <cell r="T1307" t="str">
            <v>NHNH_PAPYTD201603</v>
          </cell>
        </row>
        <row r="1308">
          <cell r="A1308" t="str">
            <v>NH</v>
          </cell>
          <cell r="B1308" t="str">
            <v>Exchange</v>
          </cell>
          <cell r="C1308" t="str">
            <v>YTD201603</v>
          </cell>
          <cell r="M1308">
            <v>8962.5164834999996</v>
          </cell>
          <cell r="N1308">
            <v>12.7378927</v>
          </cell>
          <cell r="Q1308">
            <v>709.28739840000003</v>
          </cell>
          <cell r="R1308">
            <v>53.876155400000002</v>
          </cell>
          <cell r="T1308" t="str">
            <v>NHExchangeYTD201603</v>
          </cell>
        </row>
        <row r="1309">
          <cell r="A1309" t="str">
            <v>NH</v>
          </cell>
          <cell r="B1309" t="str">
            <v>Small Group</v>
          </cell>
          <cell r="C1309" t="str">
            <v>YTD201603</v>
          </cell>
          <cell r="M1309">
            <v>33069.835164800003</v>
          </cell>
          <cell r="N1309">
            <v>0.47648659999999998</v>
          </cell>
          <cell r="Q1309">
            <v>0.45358559999999998</v>
          </cell>
          <cell r="R1309">
            <v>3151.4666667000001</v>
          </cell>
          <cell r="T1309" t="str">
            <v>NHSmall GroupYTD201603</v>
          </cell>
        </row>
        <row r="1310">
          <cell r="A1310" t="str">
            <v>NH</v>
          </cell>
          <cell r="B1310" t="str">
            <v>Exchange</v>
          </cell>
          <cell r="C1310" t="str">
            <v>YTD201603</v>
          </cell>
          <cell r="M1310">
            <v>8962.5164834999996</v>
          </cell>
          <cell r="N1310">
            <v>29.890883599999999</v>
          </cell>
          <cell r="Q1310">
            <v>46.973414300000002</v>
          </cell>
          <cell r="R1310">
            <v>1909.0085747999999</v>
          </cell>
          <cell r="T1310" t="str">
            <v>NHExchangeYTD201603</v>
          </cell>
        </row>
        <row r="1311">
          <cell r="A1311" t="str">
            <v>NH</v>
          </cell>
          <cell r="B1311" t="str">
            <v>Exchange</v>
          </cell>
          <cell r="C1311" t="str">
            <v>YTD201603</v>
          </cell>
          <cell r="M1311">
            <v>8962.5164834999996</v>
          </cell>
          <cell r="N1311">
            <v>1.9739698000000001</v>
          </cell>
          <cell r="Q1311">
            <v>223.3747635</v>
          </cell>
          <cell r="R1311">
            <v>26.511093899999999</v>
          </cell>
          <cell r="T1311" t="str">
            <v>NHExchangeYTD201603</v>
          </cell>
        </row>
        <row r="1312">
          <cell r="A1312" t="str">
            <v>NH</v>
          </cell>
          <cell r="B1312" t="str">
            <v>NH_PAP</v>
          </cell>
          <cell r="C1312" t="str">
            <v>YTD201603</v>
          </cell>
          <cell r="M1312">
            <v>7590.3956043999997</v>
          </cell>
          <cell r="N1312">
            <v>2.6906951000000001</v>
          </cell>
          <cell r="Q1312">
            <v>96.437661199999994</v>
          </cell>
          <cell r="R1312">
            <v>83.702623000000003</v>
          </cell>
          <cell r="T1312" t="str">
            <v>NHNH_PAPYTD201603</v>
          </cell>
        </row>
        <row r="1313">
          <cell r="A1313" t="str">
            <v>NH</v>
          </cell>
          <cell r="B1313" t="str">
            <v>Small Group</v>
          </cell>
          <cell r="C1313" t="str">
            <v>YTD201603</v>
          </cell>
          <cell r="M1313">
            <v>33069.835164800003</v>
          </cell>
          <cell r="N1313">
            <v>3.1774537</v>
          </cell>
          <cell r="Q1313">
            <v>4.2032262999999999</v>
          </cell>
          <cell r="R1313">
            <v>2267.8676977999999</v>
          </cell>
          <cell r="T1313" t="str">
            <v>NHSmall GroupYTD201603</v>
          </cell>
        </row>
        <row r="1314">
          <cell r="A1314" t="str">
            <v>NH</v>
          </cell>
          <cell r="B1314" t="str">
            <v>NH_PAP</v>
          </cell>
          <cell r="C1314" t="str">
            <v>YTD201603</v>
          </cell>
          <cell r="M1314">
            <v>7590.3956043999997</v>
          </cell>
          <cell r="N1314">
            <v>16.360719899999999</v>
          </cell>
          <cell r="Q1314">
            <v>211.1879385</v>
          </cell>
          <cell r="R1314">
            <v>232.40986280000001</v>
          </cell>
          <cell r="T1314" t="str">
            <v>NHNH_PAPYTD201603</v>
          </cell>
        </row>
        <row r="1315">
          <cell r="A1315" t="str">
            <v>NH</v>
          </cell>
          <cell r="B1315" t="str">
            <v>NH_PAP</v>
          </cell>
          <cell r="C1315" t="str">
            <v>YTD201603</v>
          </cell>
          <cell r="M1315">
            <v>7590.3956043999997</v>
          </cell>
          <cell r="N1315">
            <v>8.5450082999999992</v>
          </cell>
          <cell r="Q1315">
            <v>228.05135469999999</v>
          </cell>
          <cell r="R1315">
            <v>112.4090006</v>
          </cell>
          <cell r="T1315" t="str">
            <v>NHNH_PAPYTD201603</v>
          </cell>
        </row>
        <row r="1316">
          <cell r="A1316" t="str">
            <v>NH</v>
          </cell>
          <cell r="B1316" t="str">
            <v>Exchange</v>
          </cell>
          <cell r="C1316" t="str">
            <v>YTD201603</v>
          </cell>
          <cell r="M1316">
            <v>8962.5164834999996</v>
          </cell>
          <cell r="N1316">
            <v>6.2348515999999998</v>
          </cell>
          <cell r="Q1316">
            <v>44.184019200000002</v>
          </cell>
          <cell r="R1316">
            <v>423.33303030000002</v>
          </cell>
          <cell r="T1316" t="str">
            <v>NHExchangeYTD201603</v>
          </cell>
        </row>
        <row r="1317">
          <cell r="A1317" t="str">
            <v>NH</v>
          </cell>
          <cell r="B1317" t="str">
            <v>Exchange</v>
          </cell>
          <cell r="C1317" t="str">
            <v>YTD201603</v>
          </cell>
          <cell r="M1317">
            <v>8962.5164834999996</v>
          </cell>
          <cell r="N1317">
            <v>2.8301809000000002</v>
          </cell>
          <cell r="Q1317">
            <v>5.5787902999999996</v>
          </cell>
          <cell r="R1317">
            <v>1521.9326000000001</v>
          </cell>
          <cell r="T1317" t="str">
            <v>NHExchangeYTD201603</v>
          </cell>
        </row>
        <row r="1318">
          <cell r="A1318" t="str">
            <v>NH</v>
          </cell>
          <cell r="B1318" t="str">
            <v>Exchange</v>
          </cell>
          <cell r="C1318" t="str">
            <v>YTD201603</v>
          </cell>
          <cell r="M1318">
            <v>8962.5164834999996</v>
          </cell>
          <cell r="N1318">
            <v>2.5255220999999999</v>
          </cell>
          <cell r="Q1318">
            <v>125.1880543</v>
          </cell>
          <cell r="R1318">
            <v>60.521479499999998</v>
          </cell>
          <cell r="T1318" t="str">
            <v>NHExchangeYTD201603</v>
          </cell>
        </row>
        <row r="1319">
          <cell r="A1319" t="str">
            <v>NH</v>
          </cell>
          <cell r="B1319" t="str">
            <v>Benevera</v>
          </cell>
          <cell r="C1319" t="str">
            <v>YTD201603</v>
          </cell>
          <cell r="M1319">
            <v>31152.1978022</v>
          </cell>
          <cell r="N1319">
            <v>6.3366300999999998</v>
          </cell>
          <cell r="Q1319">
            <v>114.82335930000001</v>
          </cell>
          <cell r="R1319">
            <v>165.55769079999999</v>
          </cell>
          <cell r="T1319" t="str">
            <v>NHBeneveraYTD201603</v>
          </cell>
        </row>
        <row r="1320">
          <cell r="A1320" t="str">
            <v>NH</v>
          </cell>
          <cell r="B1320" t="str">
            <v>Benevera</v>
          </cell>
          <cell r="C1320" t="str">
            <v>YTD201603</v>
          </cell>
          <cell r="M1320">
            <v>31152.1978022</v>
          </cell>
          <cell r="N1320">
            <v>6.2920420999999997</v>
          </cell>
          <cell r="Q1320">
            <v>116.4283825</v>
          </cell>
          <cell r="R1320">
            <v>162.12650120000001</v>
          </cell>
          <cell r="T1320" t="str">
            <v>NHBeneveraYTD201603</v>
          </cell>
        </row>
        <row r="1321">
          <cell r="A1321" t="str">
            <v>NH</v>
          </cell>
          <cell r="B1321" t="str">
            <v>Benevera</v>
          </cell>
          <cell r="C1321" t="str">
            <v>YTD201603</v>
          </cell>
          <cell r="M1321">
            <v>31152.1978022</v>
          </cell>
          <cell r="N1321">
            <v>17.301760000000002</v>
          </cell>
          <cell r="Q1321">
            <v>491.04079580000001</v>
          </cell>
          <cell r="R1321">
            <v>105.7046186</v>
          </cell>
          <cell r="T1321" t="str">
            <v>NHBeneveraYTD201603</v>
          </cell>
        </row>
        <row r="1322">
          <cell r="A1322" t="str">
            <v>NH</v>
          </cell>
          <cell r="B1322" t="str">
            <v>Benevera</v>
          </cell>
          <cell r="C1322" t="str">
            <v>YTD201603</v>
          </cell>
          <cell r="M1322">
            <v>31152.1978022</v>
          </cell>
          <cell r="N1322">
            <v>4.6049401999999997</v>
          </cell>
          <cell r="Q1322">
            <v>350.28026169999998</v>
          </cell>
          <cell r="R1322">
            <v>39.439334700000003</v>
          </cell>
          <cell r="T1322" t="str">
            <v>NHBeneveraYTD201603</v>
          </cell>
        </row>
        <row r="1323">
          <cell r="A1323" t="str">
            <v>NH</v>
          </cell>
          <cell r="B1323" t="str">
            <v>Benevera</v>
          </cell>
          <cell r="C1323" t="str">
            <v>YTD201603</v>
          </cell>
          <cell r="M1323">
            <v>31152.1978022</v>
          </cell>
          <cell r="N1323">
            <v>3.1048108000000001</v>
          </cell>
          <cell r="Q1323">
            <v>31.6831578</v>
          </cell>
          <cell r="R1323">
            <v>293.98686930000002</v>
          </cell>
          <cell r="T1323" t="str">
            <v>NHBeneveraYTD201603</v>
          </cell>
        </row>
        <row r="1324">
          <cell r="A1324" t="str">
            <v>NH</v>
          </cell>
          <cell r="B1324" t="str">
            <v>Benevera</v>
          </cell>
          <cell r="C1324" t="str">
            <v>YTD201603</v>
          </cell>
          <cell r="M1324">
            <v>31152.1978022</v>
          </cell>
          <cell r="N1324">
            <v>2.6837406000000001</v>
          </cell>
          <cell r="Q1324">
            <v>14.284706399999999</v>
          </cell>
          <cell r="R1324">
            <v>563.62528090000001</v>
          </cell>
          <cell r="T1324" t="str">
            <v>NHBeneveraYTD201603</v>
          </cell>
        </row>
        <row r="1325">
          <cell r="A1325" t="str">
            <v>NH</v>
          </cell>
          <cell r="B1325" t="str">
            <v>Benevera</v>
          </cell>
          <cell r="C1325" t="str">
            <v>YTD201603</v>
          </cell>
          <cell r="M1325">
            <v>31152.1978022</v>
          </cell>
          <cell r="N1325">
            <v>24.088877400000001</v>
          </cell>
          <cell r="Q1325">
            <v>452.52023919999999</v>
          </cell>
          <cell r="R1325">
            <v>159.69812160000001</v>
          </cell>
          <cell r="T1325" t="str">
            <v>NHBeneveraYTD201603</v>
          </cell>
        </row>
        <row r="1326">
          <cell r="A1326" t="str">
            <v>NH</v>
          </cell>
          <cell r="B1326" t="str">
            <v>Benevera</v>
          </cell>
          <cell r="C1326" t="str">
            <v>YTD201603</v>
          </cell>
          <cell r="M1326">
            <v>31152.1978022</v>
          </cell>
          <cell r="N1326">
            <v>1.8120020999999999</v>
          </cell>
          <cell r="Q1326">
            <v>201.68721450000001</v>
          </cell>
          <cell r="R1326">
            <v>26.952656399999999</v>
          </cell>
          <cell r="T1326" t="str">
            <v>NHBeneveraYTD201603</v>
          </cell>
        </row>
        <row r="1327">
          <cell r="A1327" t="str">
            <v>NH</v>
          </cell>
          <cell r="B1327" t="str">
            <v>Benevera</v>
          </cell>
          <cell r="C1327" t="str">
            <v>YTD201603</v>
          </cell>
          <cell r="M1327">
            <v>31152.1978022</v>
          </cell>
          <cell r="N1327">
            <v>1.517433</v>
          </cell>
          <cell r="Q1327">
            <v>43.271425299999997</v>
          </cell>
          <cell r="R1327">
            <v>105.2033531</v>
          </cell>
          <cell r="T1327" t="str">
            <v>NHBeneveraYTD201603</v>
          </cell>
        </row>
        <row r="1328">
          <cell r="A1328" t="str">
            <v>NH</v>
          </cell>
          <cell r="B1328" t="str">
            <v>Benevera</v>
          </cell>
          <cell r="C1328" t="str">
            <v>YTD201603</v>
          </cell>
          <cell r="M1328">
            <v>31152.1978022</v>
          </cell>
          <cell r="N1328">
            <v>4.1850576000000004</v>
          </cell>
          <cell r="Q1328">
            <v>65.292343500000001</v>
          </cell>
          <cell r="R1328">
            <v>192.2916568</v>
          </cell>
          <cell r="T1328" t="str">
            <v>NHBeneveraYTD201603</v>
          </cell>
        </row>
        <row r="1329">
          <cell r="A1329" t="str">
            <v>NH</v>
          </cell>
          <cell r="B1329" t="str">
            <v>Benevera</v>
          </cell>
          <cell r="C1329" t="str">
            <v>YTD201603</v>
          </cell>
          <cell r="M1329">
            <v>31152.1978022</v>
          </cell>
          <cell r="N1329">
            <v>12.4503056</v>
          </cell>
          <cell r="Q1329">
            <v>136.8442775</v>
          </cell>
          <cell r="R1329">
            <v>272.94467509999998</v>
          </cell>
          <cell r="T1329" t="str">
            <v>NHBeneveraYTD201603</v>
          </cell>
        </row>
        <row r="1330">
          <cell r="A1330" t="str">
            <v>NH</v>
          </cell>
          <cell r="B1330" t="str">
            <v>Benevera</v>
          </cell>
          <cell r="C1330" t="str">
            <v>YTD201603</v>
          </cell>
          <cell r="M1330">
            <v>31152.1978022</v>
          </cell>
          <cell r="N1330">
            <v>1.7759528</v>
          </cell>
          <cell r="Q1330">
            <v>112.4479249</v>
          </cell>
          <cell r="R1330">
            <v>47.380673700000003</v>
          </cell>
          <cell r="T1330" t="str">
            <v>NHBeneveraYTD201603</v>
          </cell>
        </row>
        <row r="1331">
          <cell r="A1331" t="str">
            <v>NH</v>
          </cell>
          <cell r="B1331" t="str">
            <v>Benevera</v>
          </cell>
          <cell r="C1331" t="str">
            <v>YTD201603</v>
          </cell>
          <cell r="M1331">
            <v>31152.1978022</v>
          </cell>
          <cell r="N1331">
            <v>15.307194000000001</v>
          </cell>
          <cell r="Q1331">
            <v>812.94424749999996</v>
          </cell>
          <cell r="R1331">
            <v>56.487984599999997</v>
          </cell>
          <cell r="T1331" t="str">
            <v>NHBeneveraYTD201603</v>
          </cell>
        </row>
        <row r="1332">
          <cell r="A1332" t="str">
            <v>NH</v>
          </cell>
          <cell r="B1332" t="str">
            <v>Benevera</v>
          </cell>
          <cell r="C1332" t="str">
            <v>YTD201603</v>
          </cell>
          <cell r="M1332">
            <v>31152.1978022</v>
          </cell>
          <cell r="N1332">
            <v>24.975666199999999</v>
          </cell>
          <cell r="Q1332">
            <v>304.8581054</v>
          </cell>
          <cell r="R1332">
            <v>245.7766326</v>
          </cell>
          <cell r="T1332" t="str">
            <v>NHBeneveraYTD201603</v>
          </cell>
        </row>
        <row r="1333">
          <cell r="A1333" t="str">
            <v>NH</v>
          </cell>
          <cell r="B1333" t="str">
            <v>Benevera</v>
          </cell>
          <cell r="C1333" t="str">
            <v>YTD201603</v>
          </cell>
          <cell r="M1333">
            <v>31152.1978022</v>
          </cell>
          <cell r="N1333">
            <v>13.073199000000001</v>
          </cell>
          <cell r="Q1333">
            <v>74.023669699999999</v>
          </cell>
          <cell r="R1333">
            <v>529.82508240000004</v>
          </cell>
          <cell r="T1333" t="str">
            <v>NHBeneveraYTD201603</v>
          </cell>
        </row>
        <row r="1334">
          <cell r="A1334" t="str">
            <v>NH</v>
          </cell>
          <cell r="B1334" t="str">
            <v>Benevera</v>
          </cell>
          <cell r="C1334" t="str">
            <v>YTD201603</v>
          </cell>
          <cell r="M1334">
            <v>31152.1978022</v>
          </cell>
          <cell r="N1334">
            <v>14.3720737</v>
          </cell>
          <cell r="Q1334">
            <v>49.274211999999999</v>
          </cell>
          <cell r="R1334">
            <v>875.0260912</v>
          </cell>
          <cell r="T1334" t="str">
            <v>NHBeneveraYTD201603</v>
          </cell>
        </row>
        <row r="1335">
          <cell r="A1335" t="str">
            <v>NH</v>
          </cell>
          <cell r="B1335" t="str">
            <v>Benevera</v>
          </cell>
          <cell r="C1335" t="str">
            <v>YTD201603</v>
          </cell>
          <cell r="M1335">
            <v>31152.1978022</v>
          </cell>
          <cell r="N1335">
            <v>16.524502300000002</v>
          </cell>
          <cell r="Q1335">
            <v>82.498192099999997</v>
          </cell>
          <cell r="R1335">
            <v>600.90415949999999</v>
          </cell>
          <cell r="T1335" t="str">
            <v>NHBeneveraYTD201603</v>
          </cell>
        </row>
        <row r="1336">
          <cell r="A1336" t="str">
            <v>NH</v>
          </cell>
          <cell r="B1336" t="str">
            <v>Benevera</v>
          </cell>
          <cell r="C1336" t="str">
            <v>YTD201603</v>
          </cell>
          <cell r="M1336">
            <v>31152.1978022</v>
          </cell>
          <cell r="N1336">
            <v>38.268239399999999</v>
          </cell>
          <cell r="Q1336">
            <v>43.849233599999998</v>
          </cell>
          <cell r="R1336">
            <v>2618.1693191999998</v>
          </cell>
          <cell r="T1336" t="str">
            <v>NHBeneveraYTD201603</v>
          </cell>
        </row>
        <row r="1337">
          <cell r="A1337" t="str">
            <v>NH</v>
          </cell>
          <cell r="B1337" t="str">
            <v>Benevera</v>
          </cell>
          <cell r="C1337" t="str">
            <v>YTD201603</v>
          </cell>
          <cell r="M1337">
            <v>31152.1978022</v>
          </cell>
          <cell r="N1337">
            <v>4.8761561999999996</v>
          </cell>
          <cell r="Q1337">
            <v>62.403301800000001</v>
          </cell>
          <cell r="R1337">
            <v>234.41818420000001</v>
          </cell>
          <cell r="T1337" t="str">
            <v>NHBeneveraYTD201603</v>
          </cell>
        </row>
        <row r="1338">
          <cell r="A1338" t="str">
            <v>NH</v>
          </cell>
          <cell r="B1338" t="str">
            <v>Benevera</v>
          </cell>
          <cell r="C1338" t="str">
            <v>YTD201603</v>
          </cell>
          <cell r="M1338">
            <v>31152.1978022</v>
          </cell>
          <cell r="N1338">
            <v>16.181115800000001</v>
          </cell>
          <cell r="Q1338">
            <v>121.3718539</v>
          </cell>
          <cell r="R1338">
            <v>399.95555669999999</v>
          </cell>
          <cell r="T1338" t="str">
            <v>NHBeneveraYTD201603</v>
          </cell>
        </row>
        <row r="1339">
          <cell r="A1339" t="str">
            <v>NH</v>
          </cell>
          <cell r="B1339" t="str">
            <v>Benevera</v>
          </cell>
          <cell r="C1339" t="str">
            <v>YTD201603</v>
          </cell>
          <cell r="M1339">
            <v>31152.1978022</v>
          </cell>
          <cell r="N1339">
            <v>12.755684799999999</v>
          </cell>
          <cell r="Q1339">
            <v>217.8337478</v>
          </cell>
          <cell r="R1339">
            <v>175.67091809999999</v>
          </cell>
          <cell r="T1339" t="str">
            <v>NHBeneveraYTD201603</v>
          </cell>
        </row>
        <row r="1340">
          <cell r="A1340" t="str">
            <v>NH</v>
          </cell>
          <cell r="B1340" t="str">
            <v>Benevera</v>
          </cell>
          <cell r="C1340" t="str">
            <v>YTD201603</v>
          </cell>
          <cell r="M1340">
            <v>31152.1978022</v>
          </cell>
          <cell r="N1340">
            <v>8.2287739000000002</v>
          </cell>
          <cell r="Q1340">
            <v>22.213521</v>
          </cell>
          <cell r="R1340">
            <v>1111.3196243</v>
          </cell>
          <cell r="T1340" t="str">
            <v>NHBeneveraYTD201603</v>
          </cell>
        </row>
        <row r="1341">
          <cell r="A1341" t="str">
            <v>NH</v>
          </cell>
          <cell r="B1341" t="str">
            <v>Benevera</v>
          </cell>
          <cell r="C1341" t="str">
            <v>YTD201603</v>
          </cell>
          <cell r="M1341">
            <v>31152.1978022</v>
          </cell>
          <cell r="N1341">
            <v>6.5474646999999999</v>
          </cell>
          <cell r="Q1341">
            <v>114.0208477</v>
          </cell>
          <cell r="R1341">
            <v>172.27019989999999</v>
          </cell>
          <cell r="T1341" t="str">
            <v>NHBeneveraYTD201603</v>
          </cell>
        </row>
        <row r="1342">
          <cell r="A1342" t="str">
            <v>NH</v>
          </cell>
          <cell r="B1342" t="str">
            <v>Benevera</v>
          </cell>
          <cell r="C1342" t="str">
            <v>YTD201603</v>
          </cell>
          <cell r="M1342">
            <v>31152.1978022</v>
          </cell>
          <cell r="N1342">
            <v>3.0485690999999999</v>
          </cell>
          <cell r="Q1342">
            <v>4.8471700000000002</v>
          </cell>
          <cell r="R1342">
            <v>1886.8137747999999</v>
          </cell>
          <cell r="T1342" t="str">
            <v>NHBeneveraYTD201603</v>
          </cell>
        </row>
        <row r="1343">
          <cell r="A1343" t="str">
            <v>NH</v>
          </cell>
          <cell r="B1343" t="str">
            <v>Benevera</v>
          </cell>
          <cell r="C1343" t="str">
            <v>YTD201603</v>
          </cell>
          <cell r="M1343">
            <v>31152.1978022</v>
          </cell>
          <cell r="N1343">
            <v>0.53871000000000002</v>
          </cell>
          <cell r="Q1343">
            <v>0.35310510000000001</v>
          </cell>
          <cell r="R1343">
            <v>4576.9090908999997</v>
          </cell>
          <cell r="T1343" t="str">
            <v>NHBeneveraYTD201603</v>
          </cell>
        </row>
        <row r="1344">
          <cell r="A1344" t="str">
            <v>NH</v>
          </cell>
          <cell r="B1344" t="str">
            <v>Benevera</v>
          </cell>
          <cell r="C1344" t="str">
            <v>YTD201603</v>
          </cell>
          <cell r="M1344">
            <v>31152.1978022</v>
          </cell>
          <cell r="N1344">
            <v>37.591203</v>
          </cell>
          <cell r="Q1344">
            <v>3.5310510000000002</v>
          </cell>
          <cell r="R1344">
            <v>31937.6888182</v>
          </cell>
          <cell r="T1344" t="str">
            <v>NHBeneveraYTD201603</v>
          </cell>
        </row>
        <row r="1345">
          <cell r="A1345" t="str">
            <v>NH</v>
          </cell>
          <cell r="B1345" t="str">
            <v>Benevera</v>
          </cell>
          <cell r="C1345" t="str">
            <v>YTD201603</v>
          </cell>
          <cell r="M1345">
            <v>31152.1978022</v>
          </cell>
          <cell r="N1345">
            <v>24.5065165</v>
          </cell>
          <cell r="Q1345">
            <v>5.3607775000000002</v>
          </cell>
          <cell r="R1345">
            <v>13714.344610800001</v>
          </cell>
          <cell r="T1345" t="str">
            <v>NHBeneveraYTD201603</v>
          </cell>
        </row>
        <row r="1346">
          <cell r="A1346" t="str">
            <v>NH</v>
          </cell>
          <cell r="B1346" t="str">
            <v>Benevera</v>
          </cell>
          <cell r="C1346" t="str">
            <v>YTD201603</v>
          </cell>
          <cell r="M1346">
            <v>31152.1978022</v>
          </cell>
          <cell r="N1346">
            <v>11.9875299</v>
          </cell>
          <cell r="Q1346">
            <v>5.2002750999999998</v>
          </cell>
          <cell r="R1346">
            <v>6915.5167283999999</v>
          </cell>
          <cell r="T1346" t="str">
            <v>NHBeneveraYTD201603</v>
          </cell>
        </row>
        <row r="1347">
          <cell r="A1347" t="str">
            <v>NH</v>
          </cell>
          <cell r="B1347" t="str">
            <v>ERF</v>
          </cell>
          <cell r="C1347" t="str">
            <v>YTD201603</v>
          </cell>
          <cell r="M1347">
            <v>26856.4505494</v>
          </cell>
          <cell r="N1347">
            <v>18.606928100000001</v>
          </cell>
          <cell r="Q1347">
            <v>84.560690399999999</v>
          </cell>
          <cell r="R1347">
            <v>660.12687359999995</v>
          </cell>
          <cell r="T1347" t="str">
            <v>NHERFYTD201603</v>
          </cell>
        </row>
        <row r="1348">
          <cell r="A1348" t="str">
            <v>NH</v>
          </cell>
          <cell r="B1348" t="str">
            <v>Benevera</v>
          </cell>
          <cell r="C1348" t="str">
            <v>YTD201603</v>
          </cell>
          <cell r="M1348">
            <v>31152.1978022</v>
          </cell>
          <cell r="N1348">
            <v>5.4109892999999998</v>
          </cell>
          <cell r="Q1348">
            <v>6.0348872</v>
          </cell>
          <cell r="R1348">
            <v>2689.8544148999999</v>
          </cell>
          <cell r="T1348" t="str">
            <v>NHBeneveraYTD201603</v>
          </cell>
        </row>
        <row r="1349">
          <cell r="A1349" t="str">
            <v>NH</v>
          </cell>
          <cell r="B1349" t="str">
            <v>Buy Direct/Non Group</v>
          </cell>
          <cell r="C1349" t="str">
            <v>YTD201603</v>
          </cell>
          <cell r="M1349">
            <v>3391.0329670000001</v>
          </cell>
          <cell r="N1349">
            <v>6.2371407999999997</v>
          </cell>
          <cell r="Q1349">
            <v>22.706945300000001</v>
          </cell>
          <cell r="R1349">
            <v>824.03961040000002</v>
          </cell>
          <cell r="T1349" t="str">
            <v>NHBuy Direct/Non GroupYTD201603</v>
          </cell>
        </row>
        <row r="1350">
          <cell r="A1350" t="str">
            <v>NH</v>
          </cell>
          <cell r="B1350" t="str">
            <v>CRC</v>
          </cell>
          <cell r="C1350" t="str">
            <v>YTD201603</v>
          </cell>
          <cell r="M1350">
            <v>19985.131868100001</v>
          </cell>
          <cell r="N1350">
            <v>12.500146000000001</v>
          </cell>
          <cell r="Q1350">
            <v>4.8035709999999998</v>
          </cell>
          <cell r="R1350">
            <v>7806.7833332999999</v>
          </cell>
          <cell r="T1350" t="str">
            <v>NHCRCYTD201603</v>
          </cell>
        </row>
        <row r="1351">
          <cell r="A1351" t="str">
            <v>NH</v>
          </cell>
          <cell r="B1351" t="str">
            <v>CRC</v>
          </cell>
          <cell r="C1351" t="str">
            <v>YTD201603</v>
          </cell>
          <cell r="M1351">
            <v>19985.131868100001</v>
          </cell>
          <cell r="N1351">
            <v>4.4958815999999997</v>
          </cell>
          <cell r="Q1351">
            <v>4.7535337999999996</v>
          </cell>
          <cell r="R1351">
            <v>2837.3932632000001</v>
          </cell>
          <cell r="T1351" t="str">
            <v>NHCRCYTD201603</v>
          </cell>
        </row>
        <row r="1352">
          <cell r="A1352" t="str">
            <v>NH</v>
          </cell>
          <cell r="B1352" t="str">
            <v>Buy Direct/Non Group</v>
          </cell>
          <cell r="C1352" t="str">
            <v>YTD201603</v>
          </cell>
          <cell r="M1352">
            <v>3391.0329670000001</v>
          </cell>
          <cell r="N1352">
            <v>16.520620900000001</v>
          </cell>
          <cell r="Q1352">
            <v>83.750291700000005</v>
          </cell>
          <cell r="R1352">
            <v>591.78137319999996</v>
          </cell>
          <cell r="T1352" t="str">
            <v>NHBuy Direct/Non GroupYTD201603</v>
          </cell>
        </row>
        <row r="1353">
          <cell r="A1353" t="str">
            <v>NH</v>
          </cell>
          <cell r="B1353" t="str">
            <v>Buy Direct/Non Group</v>
          </cell>
          <cell r="C1353" t="str">
            <v>YTD201603</v>
          </cell>
          <cell r="M1353">
            <v>3391.0329670000001</v>
          </cell>
          <cell r="N1353">
            <v>12.7185296</v>
          </cell>
          <cell r="Q1353">
            <v>2.9489538999999998</v>
          </cell>
          <cell r="R1353">
            <v>12938.686</v>
          </cell>
          <cell r="T1353" t="str">
            <v>NHBuy Direct/Non GroupYTD201603</v>
          </cell>
        </row>
        <row r="1354">
          <cell r="A1354" t="str">
            <v>NH</v>
          </cell>
          <cell r="B1354" t="str">
            <v>ERF</v>
          </cell>
          <cell r="C1354" t="str">
            <v>YTD201603</v>
          </cell>
          <cell r="M1354">
            <v>26856.4505494</v>
          </cell>
          <cell r="N1354">
            <v>10.729135400000001</v>
          </cell>
          <cell r="Q1354">
            <v>304.7312594</v>
          </cell>
          <cell r="R1354">
            <v>105.6255474</v>
          </cell>
          <cell r="T1354" t="str">
            <v>NHERFYTD201603</v>
          </cell>
        </row>
        <row r="1355">
          <cell r="A1355" t="str">
            <v>NH</v>
          </cell>
          <cell r="B1355" t="str">
            <v>ERF</v>
          </cell>
          <cell r="C1355" t="str">
            <v>YTD201603</v>
          </cell>
          <cell r="M1355">
            <v>26856.4505494</v>
          </cell>
          <cell r="N1355">
            <v>13.7768769</v>
          </cell>
          <cell r="Q1355">
            <v>255.65552629999999</v>
          </cell>
          <cell r="R1355">
            <v>161.66531309999999</v>
          </cell>
          <cell r="T1355" t="str">
            <v>NHERFYTD201603</v>
          </cell>
        </row>
        <row r="1356">
          <cell r="A1356" t="str">
            <v>NH</v>
          </cell>
          <cell r="B1356" t="str">
            <v>CRC</v>
          </cell>
          <cell r="C1356" t="str">
            <v>YTD201603</v>
          </cell>
          <cell r="M1356">
            <v>19985.131868100001</v>
          </cell>
          <cell r="N1356">
            <v>5.9297037000000001</v>
          </cell>
          <cell r="Q1356">
            <v>104.07737179999999</v>
          </cell>
          <cell r="R1356">
            <v>170.9219856</v>
          </cell>
          <cell r="T1356" t="str">
            <v>NHCRCYTD201603</v>
          </cell>
        </row>
        <row r="1357">
          <cell r="A1357" t="str">
            <v>NH</v>
          </cell>
          <cell r="B1357" t="str">
            <v>CRC</v>
          </cell>
          <cell r="C1357" t="str">
            <v>YTD201603</v>
          </cell>
          <cell r="M1357">
            <v>19985.131868100001</v>
          </cell>
          <cell r="N1357">
            <v>15.6141188</v>
          </cell>
          <cell r="Q1357">
            <v>81.760781499999993</v>
          </cell>
          <cell r="R1357">
            <v>572.91962669999998</v>
          </cell>
          <cell r="T1357" t="str">
            <v>NHCRCYTD201603</v>
          </cell>
        </row>
        <row r="1358">
          <cell r="A1358" t="str">
            <v>NH</v>
          </cell>
          <cell r="B1358" t="str">
            <v>CRC</v>
          </cell>
          <cell r="C1358" t="str">
            <v>YTD201603</v>
          </cell>
          <cell r="M1358">
            <v>19985.131868100001</v>
          </cell>
          <cell r="N1358">
            <v>17.641235300000002</v>
          </cell>
          <cell r="Q1358">
            <v>544.75497440000004</v>
          </cell>
          <cell r="R1358">
            <v>97.151395199999996</v>
          </cell>
          <cell r="T1358" t="str">
            <v>NHCRCYTD201603</v>
          </cell>
        </row>
        <row r="1359">
          <cell r="A1359" t="str">
            <v>NH</v>
          </cell>
          <cell r="B1359" t="str">
            <v>Buy Direct/Non Group</v>
          </cell>
          <cell r="C1359" t="str">
            <v>YTD201603</v>
          </cell>
          <cell r="M1359">
            <v>3391.0329670000001</v>
          </cell>
          <cell r="N1359">
            <v>5.8056793000000004</v>
          </cell>
          <cell r="Q1359">
            <v>178.70660820000001</v>
          </cell>
          <cell r="R1359">
            <v>97.461633699999993</v>
          </cell>
          <cell r="T1359" t="str">
            <v>NHBuy Direct/Non GroupYTD201603</v>
          </cell>
        </row>
        <row r="1360">
          <cell r="A1360" t="str">
            <v>NH</v>
          </cell>
          <cell r="B1360" t="str">
            <v>Buy Direct/Non Group</v>
          </cell>
          <cell r="C1360" t="str">
            <v>YTD201603</v>
          </cell>
          <cell r="M1360">
            <v>3391.0329670000001</v>
          </cell>
          <cell r="N1360">
            <v>74.186883199999997</v>
          </cell>
          <cell r="Q1360">
            <v>2874.9351878000002</v>
          </cell>
          <cell r="R1360">
            <v>77.414145000000005</v>
          </cell>
          <cell r="T1360" t="str">
            <v>NHBuy Direct/Non GroupYTD201603</v>
          </cell>
        </row>
        <row r="1361">
          <cell r="A1361" t="str">
            <v>NH</v>
          </cell>
          <cell r="B1361" t="str">
            <v>Buy Direct/Non Group</v>
          </cell>
          <cell r="C1361" t="str">
            <v>YTD201603</v>
          </cell>
          <cell r="M1361">
            <v>3391.0329670000001</v>
          </cell>
          <cell r="N1361">
            <v>30.665011</v>
          </cell>
          <cell r="Q1361">
            <v>47.183262900000003</v>
          </cell>
          <cell r="R1361">
            <v>1949.7386875</v>
          </cell>
          <cell r="T1361" t="str">
            <v>NHBuy Direct/Non GroupYTD201603</v>
          </cell>
        </row>
        <row r="1362">
          <cell r="A1362" t="str">
            <v>NH</v>
          </cell>
          <cell r="B1362" t="str">
            <v>ERF</v>
          </cell>
          <cell r="C1362" t="str">
            <v>YTD201603</v>
          </cell>
          <cell r="M1362">
            <v>26856.4505494</v>
          </cell>
          <cell r="N1362">
            <v>31.770296399999999</v>
          </cell>
          <cell r="Q1362">
            <v>339.99280670000002</v>
          </cell>
          <cell r="R1362">
            <v>280.33207529999999</v>
          </cell>
          <cell r="T1362" t="str">
            <v>NHERFYTD201603</v>
          </cell>
        </row>
        <row r="1363">
          <cell r="A1363" t="str">
            <v>NH</v>
          </cell>
          <cell r="B1363" t="str">
            <v>Buy Direct/Non Group</v>
          </cell>
          <cell r="C1363" t="str">
            <v>YTD201603</v>
          </cell>
          <cell r="M1363">
            <v>3391.0329670000001</v>
          </cell>
          <cell r="N1363">
            <v>2.3555861</v>
          </cell>
          <cell r="Q1363">
            <v>3.8336401000000002</v>
          </cell>
          <cell r="R1363">
            <v>1843.3546154000001</v>
          </cell>
          <cell r="T1363" t="str">
            <v>NHBuy Direct/Non GroupYTD201603</v>
          </cell>
        </row>
        <row r="1364">
          <cell r="A1364" t="str">
            <v>NH</v>
          </cell>
          <cell r="B1364" t="str">
            <v>ERF</v>
          </cell>
          <cell r="C1364" t="str">
            <v>YTD201603</v>
          </cell>
          <cell r="M1364">
            <v>26856.4505494</v>
          </cell>
          <cell r="N1364">
            <v>43.094597999999998</v>
          </cell>
          <cell r="Q1364">
            <v>3.9469102999999999</v>
          </cell>
          <cell r="R1364">
            <v>32755.696415099999</v>
          </cell>
          <cell r="T1364" t="str">
            <v>NHERFYTD201603</v>
          </cell>
        </row>
        <row r="1365">
          <cell r="A1365" t="str">
            <v>NH</v>
          </cell>
          <cell r="B1365" t="str">
            <v>CRC</v>
          </cell>
          <cell r="C1365" t="str">
            <v>YTD201603</v>
          </cell>
          <cell r="M1365">
            <v>19985.131868100001</v>
          </cell>
          <cell r="N1365">
            <v>3.3292845</v>
          </cell>
          <cell r="Q1365">
            <v>5.0037197999999998</v>
          </cell>
          <cell r="R1365">
            <v>1996.0857000000001</v>
          </cell>
          <cell r="T1365" t="str">
            <v>NHCRCYTD201603</v>
          </cell>
        </row>
        <row r="1366">
          <cell r="A1366" t="str">
            <v>NH</v>
          </cell>
          <cell r="B1366" t="str">
            <v>ERF</v>
          </cell>
          <cell r="C1366" t="str">
            <v>YTD201603</v>
          </cell>
          <cell r="M1366">
            <v>26856.4505494</v>
          </cell>
          <cell r="N1366">
            <v>2.3236161000000002</v>
          </cell>
          <cell r="Q1366">
            <v>125.184078</v>
          </cell>
          <cell r="R1366">
            <v>55.684782900000002</v>
          </cell>
          <cell r="T1366" t="str">
            <v>NHERFYTD201603</v>
          </cell>
        </row>
        <row r="1367">
          <cell r="A1367" t="str">
            <v>NH</v>
          </cell>
          <cell r="B1367" t="str">
            <v>Buy Direct/Non Group</v>
          </cell>
          <cell r="C1367" t="str">
            <v>YTD201603</v>
          </cell>
          <cell r="M1367">
            <v>3391.0329670000001</v>
          </cell>
          <cell r="N1367">
            <v>1.5694824000000001</v>
          </cell>
          <cell r="Q1367">
            <v>62.812718699999998</v>
          </cell>
          <cell r="R1367">
            <v>74.960093900000004</v>
          </cell>
          <cell r="T1367" t="str">
            <v>NHBuy Direct/Non GroupYTD201603</v>
          </cell>
        </row>
        <row r="1368">
          <cell r="A1368" t="str">
            <v>NH</v>
          </cell>
          <cell r="B1368" t="str">
            <v>Buy Direct/Non Group</v>
          </cell>
          <cell r="C1368" t="str">
            <v>YTD201603</v>
          </cell>
          <cell r="M1368">
            <v>3391.0329670000001</v>
          </cell>
          <cell r="N1368">
            <v>1.2540495</v>
          </cell>
          <cell r="Q1368">
            <v>2.6540585000000001</v>
          </cell>
          <cell r="R1368">
            <v>1417.5077778</v>
          </cell>
          <cell r="T1368" t="str">
            <v>NHBuy Direct/Non GroupYTD201603</v>
          </cell>
        </row>
        <row r="1369">
          <cell r="A1369" t="str">
            <v>NH</v>
          </cell>
          <cell r="B1369" t="str">
            <v>CRC</v>
          </cell>
          <cell r="C1369" t="str">
            <v>YTD201603</v>
          </cell>
          <cell r="M1369">
            <v>19985.131868100001</v>
          </cell>
          <cell r="N1369">
            <v>2.5654070999999998</v>
          </cell>
          <cell r="Q1369">
            <v>12.7594855</v>
          </cell>
          <cell r="R1369">
            <v>603.17647060000002</v>
          </cell>
          <cell r="T1369" t="str">
            <v>NHCRCYTD201603</v>
          </cell>
        </row>
        <row r="1370">
          <cell r="A1370" t="str">
            <v>NH</v>
          </cell>
          <cell r="B1370" t="str">
            <v>Benevera</v>
          </cell>
          <cell r="C1370" t="str">
            <v>YTD201603</v>
          </cell>
          <cell r="M1370">
            <v>31152.1978022</v>
          </cell>
          <cell r="N1370">
            <v>3.5249385000000002</v>
          </cell>
          <cell r="Q1370">
            <v>87.537965</v>
          </cell>
          <cell r="R1370">
            <v>120.80261830000001</v>
          </cell>
          <cell r="T1370" t="str">
            <v>NHBeneveraYTD201603</v>
          </cell>
        </row>
        <row r="1371">
          <cell r="A1371" t="str">
            <v>NH</v>
          </cell>
          <cell r="B1371" t="str">
            <v>CRC</v>
          </cell>
          <cell r="C1371" t="str">
            <v>YTD201603</v>
          </cell>
          <cell r="M1371">
            <v>19985.131868100001</v>
          </cell>
          <cell r="N1371">
            <v>13.7333648</v>
          </cell>
          <cell r="Q1371">
            <v>138.1026664</v>
          </cell>
          <cell r="R1371">
            <v>298.32946379999998</v>
          </cell>
          <cell r="T1371" t="str">
            <v>NHCRCYTD201603</v>
          </cell>
        </row>
        <row r="1372">
          <cell r="A1372" t="str">
            <v>NH</v>
          </cell>
          <cell r="B1372" t="str">
            <v>CRC</v>
          </cell>
          <cell r="C1372" t="str">
            <v>YTD201603</v>
          </cell>
          <cell r="M1372">
            <v>19985.131868100001</v>
          </cell>
          <cell r="N1372">
            <v>2.2026572999999998</v>
          </cell>
          <cell r="Q1372">
            <v>239.077732</v>
          </cell>
          <cell r="R1372">
            <v>27.639428599999999</v>
          </cell>
          <cell r="T1372" t="str">
            <v>NHCRCYTD201603</v>
          </cell>
        </row>
        <row r="1373">
          <cell r="A1373" t="str">
            <v>NH</v>
          </cell>
          <cell r="B1373" t="str">
            <v>CRC</v>
          </cell>
          <cell r="C1373" t="str">
            <v>YTD201603</v>
          </cell>
          <cell r="M1373">
            <v>19985.131868100001</v>
          </cell>
          <cell r="N1373">
            <v>24.525001199999998</v>
          </cell>
          <cell r="Q1373">
            <v>498.9709383</v>
          </cell>
          <cell r="R1373">
            <v>147.45348480000001</v>
          </cell>
          <cell r="T1373" t="str">
            <v>NHCRCYTD201603</v>
          </cell>
        </row>
        <row r="1374">
          <cell r="A1374" t="str">
            <v>NH</v>
          </cell>
          <cell r="B1374" t="str">
            <v>Buy Direct/Non Group</v>
          </cell>
          <cell r="C1374" t="str">
            <v>YTD201603</v>
          </cell>
          <cell r="M1374">
            <v>3391.0329670000001</v>
          </cell>
          <cell r="N1374">
            <v>10.181378499999999</v>
          </cell>
          <cell r="Q1374">
            <v>200.2339719</v>
          </cell>
          <cell r="R1374">
            <v>152.54222390000001</v>
          </cell>
          <cell r="T1374" t="str">
            <v>NHBuy Direct/Non GroupYTD201603</v>
          </cell>
        </row>
        <row r="1375">
          <cell r="A1375" t="str">
            <v>NH</v>
          </cell>
          <cell r="B1375" t="str">
            <v>CRC</v>
          </cell>
          <cell r="C1375" t="str">
            <v>YTD201603</v>
          </cell>
          <cell r="M1375">
            <v>19985.131868100001</v>
          </cell>
          <cell r="N1375">
            <v>3.5691877000000001</v>
          </cell>
          <cell r="Q1375">
            <v>151.01226349999999</v>
          </cell>
          <cell r="R1375">
            <v>70.905255100000005</v>
          </cell>
          <cell r="T1375" t="str">
            <v>NHCRCYTD201603</v>
          </cell>
        </row>
        <row r="1376">
          <cell r="A1376" t="str">
            <v>NH</v>
          </cell>
          <cell r="B1376" t="str">
            <v>Buy Direct/Non Group</v>
          </cell>
          <cell r="C1376" t="str">
            <v>YTD201603</v>
          </cell>
          <cell r="M1376">
            <v>3391.0329670000001</v>
          </cell>
          <cell r="N1376">
            <v>1.7316434000000001</v>
          </cell>
          <cell r="Q1376">
            <v>117.66326189999999</v>
          </cell>
          <cell r="R1376">
            <v>44.150827100000001</v>
          </cell>
          <cell r="T1376" t="str">
            <v>NHBuy Direct/Non GroupYTD201603</v>
          </cell>
        </row>
        <row r="1377">
          <cell r="A1377" t="str">
            <v>NH</v>
          </cell>
          <cell r="B1377" t="str">
            <v>Buy Direct/Non Group</v>
          </cell>
          <cell r="C1377" t="str">
            <v>YTD201603</v>
          </cell>
          <cell r="M1377">
            <v>3391.0329670000001</v>
          </cell>
          <cell r="N1377">
            <v>4.7772071</v>
          </cell>
          <cell r="Q1377">
            <v>8.2570709999999998</v>
          </cell>
          <cell r="R1377">
            <v>1735.6785714</v>
          </cell>
          <cell r="T1377" t="str">
            <v>NHBuy Direct/Non GroupYTD201603</v>
          </cell>
        </row>
        <row r="1378">
          <cell r="A1378" t="str">
            <v>NH</v>
          </cell>
          <cell r="B1378" t="str">
            <v>CRC</v>
          </cell>
          <cell r="C1378" t="str">
            <v>YTD201603</v>
          </cell>
          <cell r="M1378">
            <v>19985.131868100001</v>
          </cell>
          <cell r="N1378">
            <v>0.47185080000000001</v>
          </cell>
          <cell r="Q1378">
            <v>0.35026040000000003</v>
          </cell>
          <cell r="R1378">
            <v>4041.4285713999998</v>
          </cell>
          <cell r="T1378" t="str">
            <v>NHCRCYTD201603</v>
          </cell>
        </row>
        <row r="1379">
          <cell r="A1379" t="str">
            <v>NH</v>
          </cell>
          <cell r="B1379" t="str">
            <v>Benevera</v>
          </cell>
          <cell r="C1379" t="str">
            <v>YTD201603</v>
          </cell>
          <cell r="M1379">
            <v>31152.1978022</v>
          </cell>
          <cell r="N1379">
            <v>89.613709600000007</v>
          </cell>
          <cell r="Q1379">
            <v>3262.4664444</v>
          </cell>
          <cell r="R1379">
            <v>82.4042587</v>
          </cell>
          <cell r="T1379" t="str">
            <v>NHBeneveraYTD201603</v>
          </cell>
        </row>
        <row r="1380">
          <cell r="A1380" t="str">
            <v>NH</v>
          </cell>
          <cell r="B1380" t="str">
            <v>Buy Direct/Non Group</v>
          </cell>
          <cell r="C1380" t="str">
            <v>YTD201603</v>
          </cell>
          <cell r="M1380">
            <v>3391.0329670000001</v>
          </cell>
          <cell r="N1380">
            <v>9.6064346999999994</v>
          </cell>
          <cell r="Q1380">
            <v>82.865605500000001</v>
          </cell>
          <cell r="R1380">
            <v>347.78366549999998</v>
          </cell>
          <cell r="T1380" t="str">
            <v>NHBuy Direct/Non GroupYTD201603</v>
          </cell>
        </row>
        <row r="1381">
          <cell r="A1381" t="str">
            <v>NH</v>
          </cell>
          <cell r="B1381" t="str">
            <v>ERF</v>
          </cell>
          <cell r="C1381" t="str">
            <v>YTD201603</v>
          </cell>
          <cell r="M1381">
            <v>26856.4505494</v>
          </cell>
          <cell r="N1381">
            <v>2.8512095</v>
          </cell>
          <cell r="Q1381">
            <v>14.782295899999999</v>
          </cell>
          <cell r="R1381">
            <v>578.64005039999995</v>
          </cell>
          <cell r="T1381" t="str">
            <v>NHERFYTD201603</v>
          </cell>
        </row>
        <row r="1382">
          <cell r="A1382" t="str">
            <v>NH</v>
          </cell>
          <cell r="B1382" t="str">
            <v>ERF</v>
          </cell>
          <cell r="C1382" t="str">
            <v>YTD201603</v>
          </cell>
          <cell r="M1382">
            <v>26856.4505494</v>
          </cell>
          <cell r="N1382">
            <v>17.180302300000001</v>
          </cell>
          <cell r="Q1382">
            <v>51.160893299999998</v>
          </cell>
          <cell r="R1382">
            <v>1007.4278166</v>
          </cell>
          <cell r="T1382" t="str">
            <v>NHERFYTD201603</v>
          </cell>
        </row>
        <row r="1383">
          <cell r="A1383" t="str">
            <v>NH</v>
          </cell>
          <cell r="B1383" t="str">
            <v>Buy Direct/Non Group</v>
          </cell>
          <cell r="C1383" t="str">
            <v>YTD201603</v>
          </cell>
          <cell r="M1383">
            <v>3391.0329670000001</v>
          </cell>
          <cell r="N1383">
            <v>5.3523455000000002</v>
          </cell>
          <cell r="Q1383">
            <v>3.8336401000000002</v>
          </cell>
          <cell r="R1383">
            <v>4188.4569230999996</v>
          </cell>
          <cell r="T1383" t="str">
            <v>NHBuy Direct/Non GroupYTD201603</v>
          </cell>
        </row>
        <row r="1384">
          <cell r="A1384" t="str">
            <v>NH</v>
          </cell>
          <cell r="B1384" t="str">
            <v>ERF</v>
          </cell>
          <cell r="C1384" t="str">
            <v>YTD201603</v>
          </cell>
          <cell r="M1384">
            <v>26856.4505494</v>
          </cell>
          <cell r="N1384">
            <v>5.3122438000000001</v>
          </cell>
          <cell r="Q1384">
            <v>57.751488700000003</v>
          </cell>
          <cell r="R1384">
            <v>275.95360410000001</v>
          </cell>
          <cell r="T1384" t="str">
            <v>NHERFYTD201603</v>
          </cell>
        </row>
        <row r="1385">
          <cell r="A1385" t="str">
            <v>NH</v>
          </cell>
          <cell r="B1385" t="str">
            <v>Buy Direct/Non Group</v>
          </cell>
          <cell r="C1385" t="str">
            <v>YTD201603</v>
          </cell>
          <cell r="M1385">
            <v>3391.0329670000001</v>
          </cell>
          <cell r="N1385">
            <v>4.2230505000000003</v>
          </cell>
          <cell r="Q1385">
            <v>93.776735000000002</v>
          </cell>
          <cell r="R1385">
            <v>135.09908809999999</v>
          </cell>
          <cell r="T1385" t="str">
            <v>NHBuy Direct/Non GroupYTD201603</v>
          </cell>
        </row>
        <row r="1386">
          <cell r="A1386" t="str">
            <v>NH</v>
          </cell>
          <cell r="B1386" t="str">
            <v>ERF</v>
          </cell>
          <cell r="C1386" t="str">
            <v>YTD201603</v>
          </cell>
          <cell r="M1386">
            <v>26856.4505494</v>
          </cell>
          <cell r="N1386">
            <v>13.5416419</v>
          </cell>
          <cell r="Q1386">
            <v>3.8724402000000002</v>
          </cell>
          <cell r="R1386">
            <v>10490.7818269</v>
          </cell>
          <cell r="T1386" t="str">
            <v>NHERFYTD201603</v>
          </cell>
        </row>
        <row r="1387">
          <cell r="A1387" t="str">
            <v>NH</v>
          </cell>
          <cell r="B1387" t="str">
            <v>ERF</v>
          </cell>
          <cell r="C1387" t="str">
            <v>YTD201603</v>
          </cell>
          <cell r="M1387">
            <v>26856.4505494</v>
          </cell>
          <cell r="N1387">
            <v>8.0938294000000006</v>
          </cell>
          <cell r="Q1387">
            <v>22.1920614</v>
          </cell>
          <cell r="R1387">
            <v>1094.1519966000001</v>
          </cell>
          <cell r="T1387" t="str">
            <v>NHERFYTD201603</v>
          </cell>
        </row>
        <row r="1388">
          <cell r="A1388" t="str">
            <v>NH</v>
          </cell>
          <cell r="B1388" t="str">
            <v>CRC</v>
          </cell>
          <cell r="C1388" t="str">
            <v>YTD201603</v>
          </cell>
          <cell r="M1388">
            <v>19985.131868100001</v>
          </cell>
          <cell r="N1388">
            <v>6.5246105999999999</v>
          </cell>
          <cell r="Q1388">
            <v>120.5396099</v>
          </cell>
          <cell r="R1388">
            <v>162.3850602</v>
          </cell>
          <cell r="T1388" t="str">
            <v>NHCRCYTD201603</v>
          </cell>
        </row>
        <row r="1389">
          <cell r="A1389" t="str">
            <v>NH</v>
          </cell>
          <cell r="B1389" t="str">
            <v>ERF</v>
          </cell>
          <cell r="C1389" t="str">
            <v>YTD201603</v>
          </cell>
          <cell r="M1389">
            <v>26856.4505494</v>
          </cell>
          <cell r="N1389">
            <v>15.0159658</v>
          </cell>
          <cell r="Q1389">
            <v>660.43723709999995</v>
          </cell>
          <cell r="R1389">
            <v>68.2092028</v>
          </cell>
          <cell r="T1389" t="str">
            <v>NHERFYTD201603</v>
          </cell>
        </row>
        <row r="1390">
          <cell r="A1390" t="str">
            <v>NH</v>
          </cell>
          <cell r="B1390" t="str">
            <v>Buy Direct/Non Group</v>
          </cell>
          <cell r="C1390" t="str">
            <v>YTD201603</v>
          </cell>
          <cell r="M1390">
            <v>3391.0329670000001</v>
          </cell>
          <cell r="N1390">
            <v>27.453044800000001</v>
          </cell>
          <cell r="Q1390">
            <v>265.40585379999999</v>
          </cell>
          <cell r="R1390">
            <v>310.31393329999997</v>
          </cell>
          <cell r="T1390" t="str">
            <v>NHBuy Direct/Non GroupYTD201603</v>
          </cell>
        </row>
        <row r="1391">
          <cell r="A1391" t="str">
            <v>NH</v>
          </cell>
          <cell r="B1391" t="str">
            <v>ERF</v>
          </cell>
          <cell r="C1391" t="str">
            <v>YTD201603</v>
          </cell>
          <cell r="M1391">
            <v>26856.4505494</v>
          </cell>
          <cell r="N1391">
            <v>3.5581421</v>
          </cell>
          <cell r="Q1391">
            <v>32.617862100000004</v>
          </cell>
          <cell r="R1391">
            <v>327.2570776</v>
          </cell>
          <cell r="T1391" t="str">
            <v>NHERFYTD201603</v>
          </cell>
        </row>
        <row r="1392">
          <cell r="A1392" t="str">
            <v>NH</v>
          </cell>
          <cell r="B1392" t="str">
            <v>CRC</v>
          </cell>
          <cell r="C1392" t="str">
            <v>YTD201603</v>
          </cell>
          <cell r="M1392">
            <v>19985.131868100001</v>
          </cell>
          <cell r="N1392">
            <v>6.3846619000000002</v>
          </cell>
          <cell r="Q1392">
            <v>109.2812404</v>
          </cell>
          <cell r="R1392">
            <v>175.27240380000001</v>
          </cell>
          <cell r="T1392" t="str">
            <v>NHCRCYTD201603</v>
          </cell>
        </row>
        <row r="1393">
          <cell r="A1393" t="str">
            <v>NH</v>
          </cell>
          <cell r="B1393" t="str">
            <v>ERF</v>
          </cell>
          <cell r="C1393" t="str">
            <v>YTD201603</v>
          </cell>
          <cell r="M1393">
            <v>26856.4505494</v>
          </cell>
          <cell r="N1393">
            <v>7.1681698000000003</v>
          </cell>
          <cell r="Q1393">
            <v>179.73335650000001</v>
          </cell>
          <cell r="R1393">
            <v>119.64673500000001</v>
          </cell>
          <cell r="T1393" t="str">
            <v>NHERFYTD201603</v>
          </cell>
        </row>
        <row r="1394">
          <cell r="A1394" t="str">
            <v>NH</v>
          </cell>
          <cell r="B1394" t="str">
            <v>CRC</v>
          </cell>
          <cell r="C1394" t="str">
            <v>YTD201603</v>
          </cell>
          <cell r="M1394">
            <v>19985.131868100001</v>
          </cell>
          <cell r="N1394">
            <v>9.7096786000000002</v>
          </cell>
          <cell r="Q1394">
            <v>286.61306999999999</v>
          </cell>
          <cell r="R1394">
            <v>101.63191689999999</v>
          </cell>
          <cell r="T1394" t="str">
            <v>NHCRCYTD201603</v>
          </cell>
        </row>
        <row r="1395">
          <cell r="A1395" t="str">
            <v>NH</v>
          </cell>
          <cell r="B1395" t="str">
            <v>ERF</v>
          </cell>
          <cell r="C1395" t="str">
            <v>YTD201603</v>
          </cell>
          <cell r="M1395">
            <v>26856.4505494</v>
          </cell>
          <cell r="N1395">
            <v>4.2845785999999997</v>
          </cell>
          <cell r="Q1395">
            <v>106.1942268</v>
          </cell>
          <cell r="R1395">
            <v>121.0398738</v>
          </cell>
          <cell r="T1395" t="str">
            <v>NHERFYTD201603</v>
          </cell>
        </row>
        <row r="1396">
          <cell r="A1396" t="str">
            <v>NH</v>
          </cell>
          <cell r="B1396" t="str">
            <v>CRC</v>
          </cell>
          <cell r="C1396" t="str">
            <v>YTD201603</v>
          </cell>
          <cell r="M1396">
            <v>19985.131868100001</v>
          </cell>
          <cell r="N1396">
            <v>28.9194326</v>
          </cell>
          <cell r="Q1396">
            <v>310.93114830000002</v>
          </cell>
          <cell r="R1396">
            <v>279.0273608</v>
          </cell>
          <cell r="T1396" t="str">
            <v>NHCRCYTD201603</v>
          </cell>
        </row>
        <row r="1397">
          <cell r="A1397" t="str">
            <v>NH</v>
          </cell>
          <cell r="B1397" t="str">
            <v>Buy Direct/Non Group</v>
          </cell>
          <cell r="C1397" t="str">
            <v>YTD201603</v>
          </cell>
          <cell r="M1397">
            <v>3391.0329670000001</v>
          </cell>
          <cell r="N1397">
            <v>2.1392310999999999</v>
          </cell>
          <cell r="Q1397">
            <v>238.86526850000001</v>
          </cell>
          <cell r="R1397">
            <v>26.8674198</v>
          </cell>
          <cell r="T1397" t="str">
            <v>NHBuy Direct/Non GroupYTD201603</v>
          </cell>
        </row>
        <row r="1398">
          <cell r="A1398" t="str">
            <v>NH</v>
          </cell>
          <cell r="B1398" t="str">
            <v>Buy Direct/Non Group</v>
          </cell>
          <cell r="C1398" t="str">
            <v>YTD201603</v>
          </cell>
          <cell r="M1398">
            <v>3391.0329670000001</v>
          </cell>
          <cell r="N1398">
            <v>4.2835846000000002</v>
          </cell>
          <cell r="Q1398">
            <v>439.09924039999999</v>
          </cell>
          <cell r="R1398">
            <v>29.2661719</v>
          </cell>
          <cell r="T1398" t="str">
            <v>NHBuy Direct/Non GroupYTD201603</v>
          </cell>
        </row>
        <row r="1399">
          <cell r="A1399" t="str">
            <v>NH</v>
          </cell>
          <cell r="B1399" t="str">
            <v>CRC</v>
          </cell>
          <cell r="C1399" t="str">
            <v>YTD201603</v>
          </cell>
          <cell r="M1399">
            <v>19985.131868100001</v>
          </cell>
          <cell r="N1399">
            <v>2.1222470000000002</v>
          </cell>
          <cell r="Q1399">
            <v>90.016919200000004</v>
          </cell>
          <cell r="R1399">
            <v>70.728271300000003</v>
          </cell>
          <cell r="T1399" t="str">
            <v>NHCRCYTD201603</v>
          </cell>
        </row>
        <row r="1400">
          <cell r="A1400" t="str">
            <v>NH</v>
          </cell>
          <cell r="B1400" t="str">
            <v>CRC</v>
          </cell>
          <cell r="C1400" t="str">
            <v>YTD201603</v>
          </cell>
          <cell r="M1400">
            <v>19985.131868100001</v>
          </cell>
          <cell r="N1400">
            <v>5.8156591000000004</v>
          </cell>
          <cell r="Q1400">
            <v>533.99697690000005</v>
          </cell>
          <cell r="R1400">
            <v>32.672426899999998</v>
          </cell>
          <cell r="T1400" t="str">
            <v>NHCRCYTD201603</v>
          </cell>
        </row>
        <row r="1401">
          <cell r="A1401" t="str">
            <v>NH</v>
          </cell>
          <cell r="B1401" t="str">
            <v>ERF</v>
          </cell>
          <cell r="C1401" t="str">
            <v>YTD201603</v>
          </cell>
          <cell r="M1401">
            <v>26856.4505494</v>
          </cell>
          <cell r="N1401">
            <v>6.1700987999999999</v>
          </cell>
          <cell r="Q1401">
            <v>501.03419200000002</v>
          </cell>
          <cell r="R1401">
            <v>36.944178100000002</v>
          </cell>
          <cell r="T1401" t="str">
            <v>NHERFYTD201603</v>
          </cell>
        </row>
        <row r="1402">
          <cell r="A1402" t="str">
            <v>NH</v>
          </cell>
          <cell r="B1402" t="str">
            <v>Buy Direct/Non Group</v>
          </cell>
          <cell r="C1402" t="str">
            <v>YTD201603</v>
          </cell>
          <cell r="M1402">
            <v>3391.0329670000001</v>
          </cell>
          <cell r="N1402">
            <v>1.6230354</v>
          </cell>
          <cell r="Q1402">
            <v>7.9621756000000001</v>
          </cell>
          <cell r="R1402">
            <v>611.52962960000002</v>
          </cell>
          <cell r="T1402" t="str">
            <v>NHBuy Direct/Non GroupYTD201603</v>
          </cell>
        </row>
        <row r="1403">
          <cell r="A1403" t="str">
            <v>NH</v>
          </cell>
          <cell r="B1403" t="str">
            <v>CRC</v>
          </cell>
          <cell r="C1403" t="str">
            <v>YTD201603</v>
          </cell>
          <cell r="M1403">
            <v>19985.131868100001</v>
          </cell>
          <cell r="N1403">
            <v>13.0153085</v>
          </cell>
          <cell r="Q1403">
            <v>608.15210430000002</v>
          </cell>
          <cell r="R1403">
            <v>64.204210099999997</v>
          </cell>
          <cell r="T1403" t="str">
            <v>NHCRCYTD201603</v>
          </cell>
        </row>
        <row r="1404">
          <cell r="A1404" t="str">
            <v>NH</v>
          </cell>
          <cell r="B1404" t="str">
            <v>CRC</v>
          </cell>
          <cell r="C1404" t="str">
            <v>YTD201603</v>
          </cell>
          <cell r="M1404">
            <v>19985.131868100001</v>
          </cell>
          <cell r="N1404">
            <v>2.0460976999999998</v>
          </cell>
          <cell r="Q1404">
            <v>114.4350718</v>
          </cell>
          <cell r="R1404">
            <v>53.639964999999997</v>
          </cell>
          <cell r="T1404" t="str">
            <v>NHCRCYTD201603</v>
          </cell>
        </row>
        <row r="1405">
          <cell r="A1405" t="str">
            <v>NH</v>
          </cell>
          <cell r="B1405" t="str">
            <v>Buy Direct/Non Group</v>
          </cell>
          <cell r="C1405" t="str">
            <v>YTD201603</v>
          </cell>
          <cell r="M1405">
            <v>3391.0329670000001</v>
          </cell>
          <cell r="N1405">
            <v>16.809102299999999</v>
          </cell>
          <cell r="Q1405">
            <v>529.04233529999999</v>
          </cell>
          <cell r="R1405">
            <v>95.318093599999997</v>
          </cell>
          <cell r="T1405" t="str">
            <v>NHBuy Direct/Non GroupYTD201603</v>
          </cell>
        </row>
        <row r="1406">
          <cell r="A1406" t="str">
            <v>NH</v>
          </cell>
          <cell r="B1406" t="str">
            <v>CRC</v>
          </cell>
          <cell r="C1406" t="str">
            <v>YTD201603</v>
          </cell>
          <cell r="M1406">
            <v>19985.131868100001</v>
          </cell>
          <cell r="N1406">
            <v>4.8950832000000002</v>
          </cell>
          <cell r="Q1406">
            <v>31.523434699999999</v>
          </cell>
          <cell r="R1406">
            <v>465.8518254</v>
          </cell>
          <cell r="T1406" t="str">
            <v>NHCRCYTD201603</v>
          </cell>
        </row>
        <row r="1407">
          <cell r="A1407" t="str">
            <v>NH</v>
          </cell>
          <cell r="B1407" t="str">
            <v>Buy Direct/Non Group</v>
          </cell>
          <cell r="C1407" t="str">
            <v>YTD201603</v>
          </cell>
          <cell r="M1407">
            <v>3391.0329670000001</v>
          </cell>
          <cell r="N1407">
            <v>17.299871100000001</v>
          </cell>
          <cell r="Q1407">
            <v>411.37907339999998</v>
          </cell>
          <cell r="R1407">
            <v>126.1600717</v>
          </cell>
          <cell r="T1407" t="str">
            <v>NHBuy Direct/Non GroupYTD201603</v>
          </cell>
        </row>
        <row r="1408">
          <cell r="A1408" t="str">
            <v>NH</v>
          </cell>
          <cell r="B1408" t="str">
            <v>CRC</v>
          </cell>
          <cell r="C1408" t="str">
            <v>YTD201603</v>
          </cell>
          <cell r="M1408">
            <v>19985.131868100001</v>
          </cell>
          <cell r="N1408">
            <v>13.2143935</v>
          </cell>
          <cell r="Q1408">
            <v>225.01727930000001</v>
          </cell>
          <cell r="R1408">
            <v>176.1783834</v>
          </cell>
          <cell r="T1408" t="str">
            <v>NHCRCYTD201603</v>
          </cell>
        </row>
        <row r="1409">
          <cell r="A1409" t="str">
            <v>NH</v>
          </cell>
          <cell r="B1409" t="str">
            <v>Buy Direct/Non Group</v>
          </cell>
          <cell r="C1409" t="str">
            <v>YTD201603</v>
          </cell>
          <cell r="M1409">
            <v>3391.0329670000001</v>
          </cell>
          <cell r="N1409">
            <v>3.3591426000000002</v>
          </cell>
          <cell r="Q1409">
            <v>158.06393069999999</v>
          </cell>
          <cell r="R1409">
            <v>63.755391799999998</v>
          </cell>
          <cell r="T1409" t="str">
            <v>NHBuy Direct/Non GroupYTD201603</v>
          </cell>
        </row>
        <row r="1410">
          <cell r="A1410" t="str">
            <v>NH</v>
          </cell>
          <cell r="B1410" t="str">
            <v>CRC</v>
          </cell>
          <cell r="C1410" t="str">
            <v>YTD201603</v>
          </cell>
          <cell r="M1410">
            <v>19985.131868100001</v>
          </cell>
          <cell r="N1410">
            <v>9.6759754999999998</v>
          </cell>
          <cell r="Q1410">
            <v>186.5887113</v>
          </cell>
          <cell r="R1410">
            <v>155.571719</v>
          </cell>
          <cell r="T1410" t="str">
            <v>NHCRCYTD201603</v>
          </cell>
        </row>
        <row r="1411">
          <cell r="A1411" t="str">
            <v>NH</v>
          </cell>
          <cell r="B1411" t="str">
            <v>Buy Direct/Non Group</v>
          </cell>
          <cell r="C1411" t="str">
            <v>YTD201603</v>
          </cell>
          <cell r="M1411">
            <v>3391.0329670000001</v>
          </cell>
          <cell r="N1411">
            <v>2.7667842999999999</v>
          </cell>
          <cell r="Q1411">
            <v>56.619915499999998</v>
          </cell>
          <cell r="R1411">
            <v>146.5977604</v>
          </cell>
          <cell r="T1411" t="str">
            <v>NHBuy Direct/Non GroupYTD201603</v>
          </cell>
        </row>
        <row r="1412">
          <cell r="A1412" t="str">
            <v>NH</v>
          </cell>
          <cell r="B1412" t="str">
            <v>CRC</v>
          </cell>
          <cell r="C1412" t="str">
            <v>YTD201603</v>
          </cell>
          <cell r="M1412">
            <v>19985.131868100001</v>
          </cell>
          <cell r="N1412">
            <v>87.646267800000004</v>
          </cell>
          <cell r="Q1412">
            <v>3240.9593506000001</v>
          </cell>
          <cell r="R1412">
            <v>81.129929399999995</v>
          </cell>
          <cell r="T1412" t="str">
            <v>NHCRCYTD201603</v>
          </cell>
        </row>
        <row r="1413">
          <cell r="A1413" t="str">
            <v>NH</v>
          </cell>
          <cell r="B1413" t="str">
            <v>CRC</v>
          </cell>
          <cell r="C1413" t="str">
            <v>YTD201603</v>
          </cell>
          <cell r="M1413">
            <v>19985.131868100001</v>
          </cell>
          <cell r="N1413">
            <v>17.444330699999998</v>
          </cell>
          <cell r="Q1413">
            <v>116.3865225</v>
          </cell>
          <cell r="R1413">
            <v>449.6482158</v>
          </cell>
          <cell r="T1413" t="str">
            <v>NHCRCYTD201603</v>
          </cell>
        </row>
        <row r="1414">
          <cell r="A1414" t="str">
            <v>NH</v>
          </cell>
          <cell r="B1414" t="str">
            <v>Buy Direct/Non Group</v>
          </cell>
          <cell r="C1414" t="str">
            <v>YTD201603</v>
          </cell>
          <cell r="M1414">
            <v>3391.0329670000001</v>
          </cell>
          <cell r="N1414">
            <v>11.491644900000001</v>
          </cell>
          <cell r="Q1414">
            <v>338.53991129999997</v>
          </cell>
          <cell r="R1414">
            <v>101.8341812</v>
          </cell>
          <cell r="T1414" t="str">
            <v>NHBuy Direct/Non GroupYTD201603</v>
          </cell>
        </row>
        <row r="1415">
          <cell r="A1415" t="str">
            <v>NH</v>
          </cell>
          <cell r="B1415" t="str">
            <v>Buy Direct/Non Group</v>
          </cell>
          <cell r="C1415" t="str">
            <v>YTD201603</v>
          </cell>
          <cell r="M1415">
            <v>3391.0329670000001</v>
          </cell>
          <cell r="N1415">
            <v>11.631058700000001</v>
          </cell>
          <cell r="Q1415">
            <v>676.19513649999999</v>
          </cell>
          <cell r="R1415">
            <v>51.602228500000002</v>
          </cell>
          <cell r="T1415" t="str">
            <v>NHBuy Direct/Non GroupYTD201603</v>
          </cell>
        </row>
        <row r="1416">
          <cell r="A1416" t="str">
            <v>NH</v>
          </cell>
          <cell r="B1416" t="str">
            <v>Buy Direct/Non Group</v>
          </cell>
          <cell r="C1416" t="str">
            <v>YTD201603</v>
          </cell>
          <cell r="M1416">
            <v>3391.0329670000001</v>
          </cell>
          <cell r="N1416">
            <v>10.4295595</v>
          </cell>
          <cell r="Q1416">
            <v>137.4212532</v>
          </cell>
          <cell r="R1416">
            <v>227.68442060000001</v>
          </cell>
          <cell r="T1416" t="str">
            <v>NHBuy Direct/Non GroupYTD201603</v>
          </cell>
        </row>
        <row r="1417">
          <cell r="A1417" t="str">
            <v>NH</v>
          </cell>
          <cell r="B1417" t="str">
            <v>Buy Direct/Non Group</v>
          </cell>
          <cell r="C1417" t="str">
            <v>YTD201603</v>
          </cell>
          <cell r="M1417">
            <v>3391.0329670000001</v>
          </cell>
          <cell r="N1417">
            <v>13.676202399999999</v>
          </cell>
          <cell r="Q1417">
            <v>86.994140999999999</v>
          </cell>
          <cell r="R1417">
            <v>471.6249492</v>
          </cell>
          <cell r="T1417" t="str">
            <v>NHBuy Direct/Non GroupYTD201603</v>
          </cell>
        </row>
        <row r="1418">
          <cell r="A1418" t="str">
            <v>NH</v>
          </cell>
          <cell r="B1418" t="str">
            <v>ERF</v>
          </cell>
          <cell r="C1418" t="str">
            <v>YTD201603</v>
          </cell>
          <cell r="M1418">
            <v>26856.4505494</v>
          </cell>
          <cell r="N1418">
            <v>96.361796299999995</v>
          </cell>
          <cell r="Q1418">
            <v>3613.6942155000002</v>
          </cell>
          <cell r="R1418">
            <v>79.997191700000002</v>
          </cell>
          <cell r="T1418" t="str">
            <v>NHERFYTD201603</v>
          </cell>
        </row>
        <row r="1419">
          <cell r="A1419" t="str">
            <v>NH</v>
          </cell>
          <cell r="B1419" t="str">
            <v>Buy Direct/Non Group</v>
          </cell>
          <cell r="C1419" t="str">
            <v>YTD201603</v>
          </cell>
          <cell r="M1419">
            <v>3391.0329670000001</v>
          </cell>
          <cell r="N1419">
            <v>41.504265699999998</v>
          </cell>
          <cell r="Q1419">
            <v>2.6540585000000001</v>
          </cell>
          <cell r="R1419">
            <v>46914.111111099999</v>
          </cell>
          <cell r="T1419" t="str">
            <v>NHBuy Direct/Non GroupYTD201603</v>
          </cell>
        </row>
        <row r="1420">
          <cell r="A1420" t="str">
            <v>NH</v>
          </cell>
          <cell r="B1420" t="str">
            <v>ERF</v>
          </cell>
          <cell r="C1420" t="str">
            <v>YTD201603</v>
          </cell>
          <cell r="M1420">
            <v>26856.4505494</v>
          </cell>
          <cell r="N1420">
            <v>6.0727259</v>
          </cell>
          <cell r="Q1420">
            <v>104.4814167</v>
          </cell>
          <cell r="R1420">
            <v>174.36763719999999</v>
          </cell>
          <cell r="T1420" t="str">
            <v>NHERFYTD201603</v>
          </cell>
        </row>
        <row r="1421">
          <cell r="A1421" t="str">
            <v>NH</v>
          </cell>
          <cell r="B1421" t="str">
            <v>ERF</v>
          </cell>
          <cell r="C1421" t="str">
            <v>YTD201603</v>
          </cell>
          <cell r="M1421">
            <v>26856.4505494</v>
          </cell>
          <cell r="N1421">
            <v>2.3566889</v>
          </cell>
          <cell r="Q1421">
            <v>250.51709600000001</v>
          </cell>
          <cell r="R1421">
            <v>28.221893600000001</v>
          </cell>
          <cell r="T1421" t="str">
            <v>NHERFYTD201603</v>
          </cell>
        </row>
        <row r="1422">
          <cell r="A1422" t="str">
            <v>NH</v>
          </cell>
          <cell r="B1422" t="str">
            <v>Buy Direct/Non Group</v>
          </cell>
          <cell r="C1422" t="str">
            <v>YTD201603</v>
          </cell>
          <cell r="M1422">
            <v>3391.0329670000001</v>
          </cell>
          <cell r="N1422">
            <v>4.5513437000000003</v>
          </cell>
          <cell r="Q1422">
            <v>43.054727399999997</v>
          </cell>
          <cell r="R1422">
            <v>317.13198629999999</v>
          </cell>
          <cell r="T1422" t="str">
            <v>NHBuy Direct/Non GroupYTD201603</v>
          </cell>
        </row>
        <row r="1423">
          <cell r="A1423" t="str">
            <v>NH</v>
          </cell>
          <cell r="B1423" t="str">
            <v>ERF</v>
          </cell>
          <cell r="C1423" t="str">
            <v>YTD201603</v>
          </cell>
          <cell r="M1423">
            <v>26856.4505494</v>
          </cell>
          <cell r="N1423">
            <v>15.9004014</v>
          </cell>
          <cell r="Q1423">
            <v>106.3059318</v>
          </cell>
          <cell r="R1423">
            <v>448.71629769999998</v>
          </cell>
          <cell r="T1423" t="str">
            <v>NHERFYTD201603</v>
          </cell>
        </row>
        <row r="1424">
          <cell r="A1424" t="str">
            <v>NH</v>
          </cell>
          <cell r="B1424" t="str">
            <v>Benevera</v>
          </cell>
          <cell r="C1424" t="str">
            <v>YTD201603</v>
          </cell>
          <cell r="M1424">
            <v>31152.1978022</v>
          </cell>
          <cell r="N1424">
            <v>8.1797270999999991</v>
          </cell>
          <cell r="Q1424">
            <v>192.92378790000001</v>
          </cell>
          <cell r="R1424">
            <v>127.1962446</v>
          </cell>
          <cell r="T1424" t="str">
            <v>NHBeneveraYTD201603</v>
          </cell>
        </row>
        <row r="1425">
          <cell r="A1425" t="str">
            <v>NH</v>
          </cell>
          <cell r="B1425" t="str">
            <v>ERF</v>
          </cell>
          <cell r="C1425" t="str">
            <v>YTD201603</v>
          </cell>
          <cell r="M1425">
            <v>26856.4505494</v>
          </cell>
          <cell r="N1425">
            <v>5.5151789999999998</v>
          </cell>
          <cell r="Q1425">
            <v>94.204555999999997</v>
          </cell>
          <cell r="R1425">
            <v>175.63415019999999</v>
          </cell>
          <cell r="T1425" t="str">
            <v>NHERFYTD201603</v>
          </cell>
        </row>
        <row r="1426">
          <cell r="A1426" t="str">
            <v>NH</v>
          </cell>
          <cell r="B1426" t="str">
            <v>ERF</v>
          </cell>
          <cell r="C1426" t="str">
            <v>YTD201603</v>
          </cell>
          <cell r="M1426">
            <v>26856.4505494</v>
          </cell>
          <cell r="N1426">
            <v>2.707389</v>
          </cell>
          <cell r="Q1426">
            <v>3.9096752000000001</v>
          </cell>
          <cell r="R1426">
            <v>2077.4531428999999</v>
          </cell>
          <cell r="T1426" t="str">
            <v>NHERFYTD201603</v>
          </cell>
        </row>
        <row r="1427">
          <cell r="A1427" t="str">
            <v>NH</v>
          </cell>
          <cell r="B1427" t="str">
            <v>ERF</v>
          </cell>
          <cell r="C1427" t="str">
            <v>YTD201603</v>
          </cell>
          <cell r="M1427">
            <v>26856.4505494</v>
          </cell>
          <cell r="N1427">
            <v>16.433828999999999</v>
          </cell>
          <cell r="Q1427">
            <v>146.7059094</v>
          </cell>
          <cell r="R1427">
            <v>336.05658629999999</v>
          </cell>
          <cell r="T1427" t="str">
            <v>NHERFYTD201603</v>
          </cell>
        </row>
        <row r="1428">
          <cell r="A1428" t="str">
            <v>NH</v>
          </cell>
          <cell r="B1428" t="str">
            <v>ERF</v>
          </cell>
          <cell r="C1428" t="str">
            <v>YTD201603</v>
          </cell>
          <cell r="M1428">
            <v>26856.4505494</v>
          </cell>
          <cell r="N1428">
            <v>0.65877050000000004</v>
          </cell>
          <cell r="Q1428">
            <v>0.335115</v>
          </cell>
          <cell r="R1428">
            <v>5897.4122221999996</v>
          </cell>
          <cell r="T1428" t="str">
            <v>NHERFYTD201603</v>
          </cell>
        </row>
        <row r="1429">
          <cell r="A1429" t="str">
            <v>NH</v>
          </cell>
          <cell r="B1429" t="str">
            <v>ERF</v>
          </cell>
          <cell r="C1429" t="str">
            <v>YTD201603</v>
          </cell>
          <cell r="M1429">
            <v>26856.4505494</v>
          </cell>
          <cell r="N1429">
            <v>39.298493000000001</v>
          </cell>
          <cell r="Q1429">
            <v>44.607532800000001</v>
          </cell>
          <cell r="R1429">
            <v>2642.95</v>
          </cell>
          <cell r="T1429" t="str">
            <v>NHERFYTD201603</v>
          </cell>
        </row>
        <row r="1430">
          <cell r="A1430" t="str">
            <v>NH</v>
          </cell>
          <cell r="B1430" t="str">
            <v>ERF</v>
          </cell>
          <cell r="C1430" t="str">
            <v>YTD201603</v>
          </cell>
          <cell r="M1430">
            <v>26856.4505494</v>
          </cell>
          <cell r="N1430">
            <v>27.753172299999999</v>
          </cell>
          <cell r="Q1430">
            <v>5.5852503999999996</v>
          </cell>
          <cell r="R1430">
            <v>14907.034</v>
          </cell>
          <cell r="T1430" t="str">
            <v>NHERFYTD201603</v>
          </cell>
        </row>
        <row r="1431">
          <cell r="A1431" t="str">
            <v>NH</v>
          </cell>
          <cell r="B1431" t="str">
            <v>ERF</v>
          </cell>
          <cell r="C1431" t="str">
            <v>YTD201603</v>
          </cell>
          <cell r="M1431">
            <v>26856.4505494</v>
          </cell>
          <cell r="N1431">
            <v>24.1956487</v>
          </cell>
          <cell r="Q1431">
            <v>502.11400700000002</v>
          </cell>
          <cell r="R1431">
            <v>144.56267930000001</v>
          </cell>
          <cell r="T1431" t="str">
            <v>NHERFYTD201603</v>
          </cell>
        </row>
        <row r="1432">
          <cell r="A1432" t="str">
            <v>NH</v>
          </cell>
          <cell r="B1432" t="str">
            <v>Benevera</v>
          </cell>
          <cell r="C1432" t="str">
            <v>YTD201603</v>
          </cell>
          <cell r="M1432">
            <v>31152.1978022</v>
          </cell>
          <cell r="N1432">
            <v>11.980373</v>
          </cell>
          <cell r="Q1432">
            <v>331.822495</v>
          </cell>
          <cell r="R1432">
            <v>108.3142933</v>
          </cell>
          <cell r="T1432" t="str">
            <v>NHBeneveraYTD201603</v>
          </cell>
        </row>
        <row r="1433">
          <cell r="A1433" t="str">
            <v>NH</v>
          </cell>
          <cell r="B1433" t="str">
            <v>ERF</v>
          </cell>
          <cell r="C1433" t="str">
            <v>YTD201603</v>
          </cell>
          <cell r="M1433">
            <v>26856.4505494</v>
          </cell>
          <cell r="N1433">
            <v>5.4201370000000004</v>
          </cell>
          <cell r="Q1433">
            <v>84.262810400000006</v>
          </cell>
          <cell r="R1433">
            <v>192.9725674</v>
          </cell>
          <cell r="T1433" t="str">
            <v>NHERFYTD201603</v>
          </cell>
        </row>
        <row r="1434">
          <cell r="A1434" t="str">
            <v>NH</v>
          </cell>
          <cell r="B1434" t="str">
            <v>ERF</v>
          </cell>
          <cell r="C1434" t="str">
            <v>YTD201603</v>
          </cell>
          <cell r="M1434">
            <v>26856.4505494</v>
          </cell>
          <cell r="N1434">
            <v>3.3376361000000001</v>
          </cell>
          <cell r="Q1434">
            <v>140.86001400000001</v>
          </cell>
          <cell r="R1434">
            <v>71.084107900000006</v>
          </cell>
          <cell r="T1434" t="str">
            <v>NHERFYTD201603</v>
          </cell>
        </row>
        <row r="1435">
          <cell r="A1435" t="str">
            <v>NH</v>
          </cell>
          <cell r="B1435" t="str">
            <v>Buy Direct/Non Group</v>
          </cell>
          <cell r="C1435" t="str">
            <v>YTD201603</v>
          </cell>
          <cell r="M1435">
            <v>3391.0329670000001</v>
          </cell>
          <cell r="N1435">
            <v>4.3440529000000003</v>
          </cell>
          <cell r="Q1435">
            <v>99.969538299999996</v>
          </cell>
          <cell r="R1435">
            <v>130.36129790000001</v>
          </cell>
          <cell r="T1435" t="str">
            <v>NHBuy Direct/Non GroupYTD201603</v>
          </cell>
        </row>
        <row r="1436">
          <cell r="A1436" t="str">
            <v>NH</v>
          </cell>
          <cell r="B1436" t="str">
            <v>ERF</v>
          </cell>
          <cell r="C1436" t="str">
            <v>YTD201603</v>
          </cell>
          <cell r="M1436">
            <v>26856.4505494</v>
          </cell>
          <cell r="N1436">
            <v>19.958449099999999</v>
          </cell>
          <cell r="Q1436">
            <v>91.784280899999999</v>
          </cell>
          <cell r="R1436">
            <v>652.34860040000001</v>
          </cell>
          <cell r="T1436" t="str">
            <v>NHERFYTD201603</v>
          </cell>
        </row>
        <row r="1437">
          <cell r="A1437" t="str">
            <v>NH</v>
          </cell>
          <cell r="B1437" t="str">
            <v>ERF</v>
          </cell>
          <cell r="C1437" t="str">
            <v>YTD201603</v>
          </cell>
          <cell r="M1437">
            <v>26856.4505494</v>
          </cell>
          <cell r="N1437">
            <v>18.544783200000001</v>
          </cell>
          <cell r="Q1437">
            <v>568.28060630000004</v>
          </cell>
          <cell r="R1437">
            <v>97.899433900000005</v>
          </cell>
          <cell r="T1437" t="str">
            <v>NHERFYTD201603</v>
          </cell>
        </row>
        <row r="1438">
          <cell r="A1438" t="str">
            <v>NH</v>
          </cell>
          <cell r="B1438" t="str">
            <v>ERF</v>
          </cell>
          <cell r="C1438" t="str">
            <v>YTD201603</v>
          </cell>
          <cell r="M1438">
            <v>26856.4505494</v>
          </cell>
          <cell r="N1438">
            <v>6.1193999000000003</v>
          </cell>
          <cell r="Q1438">
            <v>125.22131299999999</v>
          </cell>
          <cell r="R1438">
            <v>146.60603029999999</v>
          </cell>
          <cell r="T1438" t="str">
            <v>NHERFYTD201603</v>
          </cell>
        </row>
        <row r="1439">
          <cell r="A1439" t="str">
            <v>NH</v>
          </cell>
          <cell r="B1439" t="str">
            <v>CRC</v>
          </cell>
          <cell r="C1439" t="str">
            <v>YTD201603</v>
          </cell>
          <cell r="M1439">
            <v>19985.131868100001</v>
          </cell>
          <cell r="N1439">
            <v>25.463465200000002</v>
          </cell>
          <cell r="Q1439">
            <v>4.4032733999999998</v>
          </cell>
          <cell r="R1439">
            <v>17348.5469318</v>
          </cell>
          <cell r="T1439" t="str">
            <v>NHCRCYTD201603</v>
          </cell>
        </row>
        <row r="1440">
          <cell r="A1440" t="str">
            <v>NH</v>
          </cell>
          <cell r="B1440" t="str">
            <v>ERF</v>
          </cell>
          <cell r="C1440" t="str">
            <v>YTD201603</v>
          </cell>
          <cell r="M1440">
            <v>26856.4505494</v>
          </cell>
          <cell r="N1440">
            <v>6.0180208999999998</v>
          </cell>
          <cell r="Q1440">
            <v>5.8831303999999998</v>
          </cell>
          <cell r="R1440">
            <v>3068.7850632999998</v>
          </cell>
          <cell r="T1440" t="str">
            <v>NHERFYTD201603</v>
          </cell>
        </row>
        <row r="1441">
          <cell r="A1441" t="str">
            <v>NH</v>
          </cell>
          <cell r="B1441" t="str">
            <v>CRC</v>
          </cell>
          <cell r="C1441" t="str">
            <v>YTD201603</v>
          </cell>
          <cell r="M1441">
            <v>19985.131868100001</v>
          </cell>
          <cell r="N1441">
            <v>37.069385599999997</v>
          </cell>
          <cell r="Q1441">
            <v>3.0522691000000002</v>
          </cell>
          <cell r="R1441">
            <v>36434.584918</v>
          </cell>
          <cell r="T1441" t="str">
            <v>NHCRCYTD201603</v>
          </cell>
        </row>
        <row r="1442">
          <cell r="A1442" t="str">
            <v>NH</v>
          </cell>
          <cell r="B1442" t="str">
            <v>ERF</v>
          </cell>
          <cell r="C1442" t="str">
            <v>YTD201603</v>
          </cell>
          <cell r="M1442">
            <v>26856.4505494</v>
          </cell>
          <cell r="N1442">
            <v>3.1892733999999998</v>
          </cell>
          <cell r="Q1442">
            <v>3.0160352000000001</v>
          </cell>
          <cell r="R1442">
            <v>3172.3171604999998</v>
          </cell>
          <cell r="T1442" t="str">
            <v>NHERFYTD201603</v>
          </cell>
        </row>
        <row r="1443">
          <cell r="A1443" t="str">
            <v>NH</v>
          </cell>
          <cell r="B1443" t="str">
            <v>CRC</v>
          </cell>
          <cell r="C1443" t="str">
            <v>YTD201603</v>
          </cell>
          <cell r="M1443">
            <v>19985.131868100001</v>
          </cell>
          <cell r="N1443">
            <v>14.771701200000001</v>
          </cell>
          <cell r="Q1443">
            <v>46.634668499999997</v>
          </cell>
          <cell r="R1443">
            <v>950.26093349999996</v>
          </cell>
          <cell r="T1443" t="str">
            <v>NHCRCYTD201603</v>
          </cell>
        </row>
        <row r="1444">
          <cell r="A1444" t="str">
            <v>NH</v>
          </cell>
          <cell r="B1444" t="str">
            <v>Buy Direct/Non Group</v>
          </cell>
          <cell r="C1444" t="str">
            <v>YTD201603</v>
          </cell>
          <cell r="M1444">
            <v>3391.0329670000001</v>
          </cell>
          <cell r="N1444">
            <v>10.8656439</v>
          </cell>
          <cell r="Q1444">
            <v>42.759832000000003</v>
          </cell>
          <cell r="R1444">
            <v>762.32600000000002</v>
          </cell>
          <cell r="T1444" t="str">
            <v>NHBuy Direct/Non GroupYTD201603</v>
          </cell>
        </row>
        <row r="1445">
          <cell r="A1445" t="str">
            <v>NH</v>
          </cell>
          <cell r="B1445" t="str">
            <v>CRC</v>
          </cell>
          <cell r="C1445" t="str">
            <v>YTD201603</v>
          </cell>
          <cell r="M1445">
            <v>19985.131868100001</v>
          </cell>
          <cell r="N1445">
            <v>5.9972219000000004</v>
          </cell>
          <cell r="Q1445">
            <v>57.742926500000003</v>
          </cell>
          <cell r="R1445">
            <v>311.58215769999998</v>
          </cell>
          <cell r="T1445" t="str">
            <v>NHCRCYTD201603</v>
          </cell>
        </row>
        <row r="1446">
          <cell r="A1446" t="str">
            <v>NH</v>
          </cell>
          <cell r="B1446" t="str">
            <v>CRC</v>
          </cell>
          <cell r="C1446" t="str">
            <v>YTD201603</v>
          </cell>
          <cell r="M1446">
            <v>19985.131868100001</v>
          </cell>
          <cell r="N1446">
            <v>6.8183138999999997</v>
          </cell>
          <cell r="Q1446">
            <v>22.616813499999999</v>
          </cell>
          <cell r="R1446">
            <v>904.41307519999998</v>
          </cell>
          <cell r="T1446" t="str">
            <v>NHCRCYTD201603</v>
          </cell>
        </row>
        <row r="1447">
          <cell r="A1447" t="str">
            <v>NH</v>
          </cell>
          <cell r="B1447" t="str">
            <v>CRC</v>
          </cell>
          <cell r="C1447" t="str">
            <v>YTD201603</v>
          </cell>
          <cell r="M1447">
            <v>19985.131868100001</v>
          </cell>
          <cell r="N1447">
            <v>3.3162512999999998</v>
          </cell>
          <cell r="Q1447">
            <v>80.459814399999999</v>
          </cell>
          <cell r="R1447">
            <v>123.64873129999999</v>
          </cell>
          <cell r="T1447" t="str">
            <v>NHCRCYTD201603</v>
          </cell>
        </row>
        <row r="1448">
          <cell r="A1448" t="str">
            <v>NH</v>
          </cell>
          <cell r="B1448" t="str">
            <v>CRC</v>
          </cell>
          <cell r="C1448" t="str">
            <v>YTD201603</v>
          </cell>
          <cell r="M1448">
            <v>19985.131868100001</v>
          </cell>
          <cell r="N1448">
            <v>40.162513099999998</v>
          </cell>
          <cell r="Q1448">
            <v>46.134296499999998</v>
          </cell>
          <cell r="R1448">
            <v>2611.6695878999999</v>
          </cell>
          <cell r="T1448" t="str">
            <v>NHCRCYTD201603</v>
          </cell>
        </row>
        <row r="1449">
          <cell r="A1449" t="str">
            <v>NH</v>
          </cell>
          <cell r="B1449" t="str">
            <v>Buy Direct/Non Group</v>
          </cell>
          <cell r="C1449" t="str">
            <v>YTD201603</v>
          </cell>
          <cell r="M1449">
            <v>3391.0329670000001</v>
          </cell>
          <cell r="N1449">
            <v>2.5617858</v>
          </cell>
          <cell r="Q1449">
            <v>63.697404900000002</v>
          </cell>
          <cell r="R1449">
            <v>120.6541667</v>
          </cell>
          <cell r="T1449" t="str">
            <v>NHBuy Direct/Non GroupYTD201603</v>
          </cell>
        </row>
        <row r="1450">
          <cell r="A1450" t="str">
            <v>NH</v>
          </cell>
          <cell r="B1450" t="str">
            <v>CRC</v>
          </cell>
          <cell r="C1450" t="str">
            <v>YTD201603</v>
          </cell>
          <cell r="M1450">
            <v>19985.131868100001</v>
          </cell>
          <cell r="N1450">
            <v>1.5840765999999999</v>
          </cell>
          <cell r="Q1450">
            <v>2.4017854999999999</v>
          </cell>
          <cell r="R1450">
            <v>1978.62375</v>
          </cell>
          <cell r="T1450" t="str">
            <v>NHCRCYTD201603</v>
          </cell>
        </row>
        <row r="1451">
          <cell r="A1451" t="str">
            <v>NH</v>
          </cell>
          <cell r="B1451" t="str">
            <v>Buy Direct/Non Group</v>
          </cell>
          <cell r="C1451" t="str">
            <v>YTD201603</v>
          </cell>
          <cell r="M1451">
            <v>3391.0329670000001</v>
          </cell>
          <cell r="N1451">
            <v>3.4872814999999999</v>
          </cell>
          <cell r="Q1451">
            <v>74.608534500000005</v>
          </cell>
          <cell r="R1451">
            <v>140.2231621</v>
          </cell>
          <cell r="T1451" t="str">
            <v>NHBuy Direct/Non GroupYTD201603</v>
          </cell>
        </row>
        <row r="1452">
          <cell r="A1452" t="str">
            <v>NH</v>
          </cell>
          <cell r="B1452" t="str">
            <v>ERF</v>
          </cell>
          <cell r="C1452" t="str">
            <v>YTD201603</v>
          </cell>
          <cell r="M1452">
            <v>26856.4505494</v>
          </cell>
          <cell r="N1452">
            <v>3.8009019999999998</v>
          </cell>
          <cell r="Q1452">
            <v>168.37668070000001</v>
          </cell>
          <cell r="R1452">
            <v>67.721408699999998</v>
          </cell>
          <cell r="T1452" t="str">
            <v>NHERFYTD201603</v>
          </cell>
        </row>
        <row r="1453">
          <cell r="A1453" t="str">
            <v>NH</v>
          </cell>
          <cell r="B1453" t="str">
            <v>CRC</v>
          </cell>
          <cell r="C1453" t="str">
            <v>YTD201603</v>
          </cell>
          <cell r="M1453">
            <v>19985.131868100001</v>
          </cell>
          <cell r="N1453">
            <v>16.934048900000001</v>
          </cell>
          <cell r="Q1453">
            <v>76.907173299999997</v>
          </cell>
          <cell r="R1453">
            <v>660.56447630000002</v>
          </cell>
          <cell r="T1453" t="str">
            <v>NHCRCYTD201603</v>
          </cell>
        </row>
        <row r="1454">
          <cell r="A1454" t="str">
            <v>NH</v>
          </cell>
          <cell r="B1454" t="str">
            <v>Benevera</v>
          </cell>
          <cell r="C1454" t="str">
            <v>YTD201603</v>
          </cell>
          <cell r="M1454">
            <v>31152.1978022</v>
          </cell>
          <cell r="N1454">
            <v>3.1118638000000001</v>
          </cell>
          <cell r="Q1454">
            <v>142.01245220000001</v>
          </cell>
          <cell r="R1454">
            <v>65.737836799999997</v>
          </cell>
          <cell r="T1454" t="str">
            <v>NHBeneveraYTD201603</v>
          </cell>
        </row>
        <row r="1455">
          <cell r="A1455" t="str">
            <v>NH</v>
          </cell>
          <cell r="B1455" t="str">
            <v>Benevera</v>
          </cell>
          <cell r="C1455" t="str">
            <v>YTD201603</v>
          </cell>
          <cell r="M1455">
            <v>31152.1978022</v>
          </cell>
          <cell r="N1455">
            <v>2.8555950999999999</v>
          </cell>
          <cell r="Q1455">
            <v>2.9532427000000001</v>
          </cell>
          <cell r="R1455">
            <v>2900.8064129999998</v>
          </cell>
          <cell r="T1455" t="str">
            <v>NHBeneveraYTD201603</v>
          </cell>
        </row>
        <row r="1456">
          <cell r="A1456" t="str">
            <v>NH</v>
          </cell>
          <cell r="B1456" t="str">
            <v>Buy Direct/Non Group</v>
          </cell>
          <cell r="C1456" t="str">
            <v>YTD201603</v>
          </cell>
          <cell r="M1456">
            <v>3391.0329670000001</v>
          </cell>
          <cell r="N1456">
            <v>0.41485490000000003</v>
          </cell>
          <cell r="Q1456">
            <v>21.232468300000001</v>
          </cell>
          <cell r="R1456">
            <v>58.616111099999998</v>
          </cell>
          <cell r="T1456" t="str">
            <v>NHBuy Direct/Non GroupYTD201603</v>
          </cell>
        </row>
        <row r="1457">
          <cell r="A1457" t="str">
            <v>NH</v>
          </cell>
          <cell r="B1457" t="str">
            <v>CRC</v>
          </cell>
          <cell r="C1457" t="str">
            <v>YTD201603</v>
          </cell>
          <cell r="M1457">
            <v>19985.131868100001</v>
          </cell>
          <cell r="N1457">
            <v>4.6562478</v>
          </cell>
          <cell r="Q1457">
            <v>68.000552099999993</v>
          </cell>
          <cell r="R1457">
            <v>205.42103019999999</v>
          </cell>
          <cell r="T1457" t="str">
            <v>NHCRCYTD201603</v>
          </cell>
        </row>
        <row r="1458">
          <cell r="A1458" t="str">
            <v>NH</v>
          </cell>
          <cell r="B1458" t="str">
            <v>Benevera</v>
          </cell>
          <cell r="C1458" t="str">
            <v>YTD201703</v>
          </cell>
          <cell r="M1458">
            <v>32895.5</v>
          </cell>
          <cell r="N1458">
            <v>3.8469866000000001</v>
          </cell>
          <cell r="Q1458">
            <v>358.53419170000001</v>
          </cell>
          <cell r="R1458">
            <v>32.1892864</v>
          </cell>
          <cell r="T1458" t="str">
            <v>NHBeneveraYTD201703</v>
          </cell>
        </row>
        <row r="1459">
          <cell r="A1459" t="str">
            <v>NH</v>
          </cell>
          <cell r="B1459" t="str">
            <v>ERF</v>
          </cell>
          <cell r="C1459" t="str">
            <v>YTD201703</v>
          </cell>
          <cell r="M1459">
            <v>25192.766666700001</v>
          </cell>
          <cell r="N1459">
            <v>4.6311020000000003</v>
          </cell>
          <cell r="Q1459">
            <v>4.7723259999999996</v>
          </cell>
          <cell r="R1459">
            <v>2911.223125</v>
          </cell>
          <cell r="T1459" t="str">
            <v>NHERFYTD201703</v>
          </cell>
        </row>
        <row r="1460">
          <cell r="A1460" t="str">
            <v>NH</v>
          </cell>
          <cell r="B1460" t="str">
            <v>ERF</v>
          </cell>
          <cell r="C1460" t="str">
            <v>YTD201703</v>
          </cell>
          <cell r="M1460">
            <v>25192.766666700001</v>
          </cell>
          <cell r="N1460">
            <v>7.5706024999999997</v>
          </cell>
          <cell r="Q1460">
            <v>134.00861889999999</v>
          </cell>
          <cell r="R1460">
            <v>169.48020030000001</v>
          </cell>
          <cell r="T1460" t="str">
            <v>NHERFYTD201703</v>
          </cell>
        </row>
        <row r="1461">
          <cell r="A1461" t="str">
            <v>NH</v>
          </cell>
          <cell r="B1461" t="str">
            <v>ERF</v>
          </cell>
          <cell r="C1461" t="str">
            <v>YTD201703</v>
          </cell>
          <cell r="M1461">
            <v>25192.766666700001</v>
          </cell>
          <cell r="N1461">
            <v>4.1478476999999998</v>
          </cell>
          <cell r="Q1461">
            <v>180.070087</v>
          </cell>
          <cell r="R1461">
            <v>69.103887799999995</v>
          </cell>
          <cell r="T1461" t="str">
            <v>NHERFYTD201703</v>
          </cell>
        </row>
        <row r="1462">
          <cell r="A1462" t="str">
            <v>NH</v>
          </cell>
          <cell r="B1462" t="str">
            <v>ERF</v>
          </cell>
          <cell r="C1462" t="str">
            <v>YTD201703</v>
          </cell>
          <cell r="M1462">
            <v>25192.766666700001</v>
          </cell>
          <cell r="N1462">
            <v>4.4475448000000002</v>
          </cell>
          <cell r="Q1462">
            <v>113.8540635</v>
          </cell>
          <cell r="R1462">
            <v>117.1906737</v>
          </cell>
          <cell r="T1462" t="str">
            <v>NHERFYTD201703</v>
          </cell>
        </row>
        <row r="1463">
          <cell r="A1463" t="str">
            <v>NH</v>
          </cell>
          <cell r="B1463" t="str">
            <v>ERF</v>
          </cell>
          <cell r="C1463" t="str">
            <v>YTD201703</v>
          </cell>
          <cell r="M1463">
            <v>25192.766666700001</v>
          </cell>
          <cell r="N1463">
            <v>5.9541149000000004</v>
          </cell>
          <cell r="Q1463">
            <v>112.53315189999999</v>
          </cell>
          <cell r="R1463">
            <v>158.72962140000001</v>
          </cell>
          <cell r="T1463" t="str">
            <v>NHERFYTD201703</v>
          </cell>
        </row>
        <row r="1464">
          <cell r="A1464" t="str">
            <v>NH</v>
          </cell>
          <cell r="B1464" t="str">
            <v>Benevera</v>
          </cell>
          <cell r="C1464" t="str">
            <v>YTD201703</v>
          </cell>
          <cell r="M1464">
            <v>32895.5</v>
          </cell>
          <cell r="N1464">
            <v>19.567811200000001</v>
          </cell>
          <cell r="Q1464">
            <v>135.5231181</v>
          </cell>
          <cell r="R1464">
            <v>433.1617698</v>
          </cell>
          <cell r="T1464" t="str">
            <v>NHBeneveraYTD201703</v>
          </cell>
        </row>
        <row r="1465">
          <cell r="A1465" t="str">
            <v>NH</v>
          </cell>
          <cell r="B1465" t="str">
            <v>Benevera</v>
          </cell>
          <cell r="C1465" t="str">
            <v>YTD201703</v>
          </cell>
          <cell r="M1465">
            <v>32895.5</v>
          </cell>
          <cell r="N1465">
            <v>6.4966062999999998</v>
          </cell>
          <cell r="Q1465">
            <v>32.9262765</v>
          </cell>
          <cell r="R1465">
            <v>591.92295339999998</v>
          </cell>
          <cell r="T1465" t="str">
            <v>NHBeneveraYTD201703</v>
          </cell>
        </row>
        <row r="1466">
          <cell r="A1466" t="str">
            <v>NH</v>
          </cell>
          <cell r="B1466" t="str">
            <v>ERF</v>
          </cell>
          <cell r="C1466" t="str">
            <v>YTD201703</v>
          </cell>
          <cell r="M1466">
            <v>25192.766666700001</v>
          </cell>
          <cell r="N1466">
            <v>18.191436899999999</v>
          </cell>
          <cell r="Q1466">
            <v>560.23698630000001</v>
          </cell>
          <cell r="R1466">
            <v>97.412902299999999</v>
          </cell>
          <cell r="T1466" t="str">
            <v>NHERFYTD201703</v>
          </cell>
        </row>
        <row r="1467">
          <cell r="A1467" t="str">
            <v>NH</v>
          </cell>
          <cell r="B1467" t="str">
            <v>ERF</v>
          </cell>
          <cell r="C1467" t="str">
            <v>YTD201703</v>
          </cell>
          <cell r="M1467">
            <v>25192.766666700001</v>
          </cell>
          <cell r="N1467">
            <v>5.2305951999999998</v>
          </cell>
          <cell r="Q1467">
            <v>550.99060459999998</v>
          </cell>
          <cell r="R1467">
            <v>28.479225100000001</v>
          </cell>
          <cell r="T1467" t="str">
            <v>NHERFYTD201703</v>
          </cell>
        </row>
        <row r="1468">
          <cell r="A1468" t="str">
            <v>NH</v>
          </cell>
          <cell r="B1468" t="str">
            <v>ERF</v>
          </cell>
          <cell r="C1468" t="str">
            <v>YTD201703</v>
          </cell>
          <cell r="M1468">
            <v>25192.766666700001</v>
          </cell>
          <cell r="N1468">
            <v>4.0338497999999996</v>
          </cell>
          <cell r="Q1468">
            <v>16.1066003</v>
          </cell>
          <cell r="R1468">
            <v>751.34100530000001</v>
          </cell>
          <cell r="T1468" t="str">
            <v>NHERFYTD201703</v>
          </cell>
        </row>
        <row r="1469">
          <cell r="A1469" t="str">
            <v>NH</v>
          </cell>
          <cell r="B1469" t="str">
            <v>ERF</v>
          </cell>
          <cell r="C1469" t="str">
            <v>YTD201703</v>
          </cell>
          <cell r="M1469">
            <v>25192.766666700001</v>
          </cell>
          <cell r="N1469">
            <v>25.456244999999999</v>
          </cell>
          <cell r="Q1469">
            <v>508.0396705</v>
          </cell>
          <cell r="R1469">
            <v>150.3204168</v>
          </cell>
          <cell r="T1469" t="str">
            <v>NHERFYTD201703</v>
          </cell>
        </row>
        <row r="1470">
          <cell r="A1470" t="str">
            <v>NH</v>
          </cell>
          <cell r="B1470" t="str">
            <v>ERF</v>
          </cell>
          <cell r="C1470" t="str">
            <v>YTD201703</v>
          </cell>
          <cell r="M1470">
            <v>25192.766666700001</v>
          </cell>
          <cell r="N1470">
            <v>2.4541067000000001</v>
          </cell>
          <cell r="Q1470">
            <v>254.93595139999999</v>
          </cell>
          <cell r="R1470">
            <v>28.879097399999999</v>
          </cell>
          <cell r="T1470" t="str">
            <v>NHERFYTD201703</v>
          </cell>
        </row>
        <row r="1471">
          <cell r="A1471" t="str">
            <v>NH</v>
          </cell>
          <cell r="B1471" t="str">
            <v>ERF</v>
          </cell>
          <cell r="C1471" t="str">
            <v>YTD201703</v>
          </cell>
          <cell r="M1471">
            <v>25192.766666700001</v>
          </cell>
          <cell r="N1471">
            <v>2.874072</v>
          </cell>
          <cell r="Q1471">
            <v>111.5105106</v>
          </cell>
          <cell r="R1471">
            <v>77.322002299999994</v>
          </cell>
          <cell r="T1471" t="str">
            <v>NHERFYTD201703</v>
          </cell>
        </row>
        <row r="1472">
          <cell r="A1472" t="str">
            <v>NH</v>
          </cell>
          <cell r="B1472" t="str">
            <v>Benevera</v>
          </cell>
          <cell r="C1472" t="str">
            <v>YTD201703</v>
          </cell>
          <cell r="M1472">
            <v>32895.5</v>
          </cell>
          <cell r="N1472">
            <v>3.0639734000000001</v>
          </cell>
          <cell r="Q1472">
            <v>15.435211900000001</v>
          </cell>
          <cell r="R1472">
            <v>595.51630020000005</v>
          </cell>
          <cell r="T1472" t="str">
            <v>NHBeneveraYTD201703</v>
          </cell>
        </row>
        <row r="1473">
          <cell r="A1473" t="str">
            <v>NH</v>
          </cell>
          <cell r="B1473" t="str">
            <v>ERF</v>
          </cell>
          <cell r="C1473" t="str">
            <v>YTD201703</v>
          </cell>
          <cell r="M1473">
            <v>25192.766666700001</v>
          </cell>
          <cell r="N1473">
            <v>5.1347057999999999</v>
          </cell>
          <cell r="Q1473">
            <v>77.166807300000002</v>
          </cell>
          <cell r="R1473">
            <v>199.62102709999999</v>
          </cell>
          <cell r="T1473" t="str">
            <v>NHERFYTD201703</v>
          </cell>
        </row>
        <row r="1474">
          <cell r="A1474" t="str">
            <v>NH</v>
          </cell>
          <cell r="B1474" t="str">
            <v>ERF</v>
          </cell>
          <cell r="C1474" t="str">
            <v>YTD201703</v>
          </cell>
          <cell r="M1474">
            <v>25192.766666700001</v>
          </cell>
          <cell r="N1474">
            <v>15.9431729</v>
          </cell>
          <cell r="Q1474">
            <v>123.65437590000001</v>
          </cell>
          <cell r="R1474">
            <v>386.80004819999999</v>
          </cell>
          <cell r="T1474" t="str">
            <v>NHERFYTD201703</v>
          </cell>
        </row>
        <row r="1475">
          <cell r="A1475" t="str">
            <v>NH</v>
          </cell>
          <cell r="B1475" t="str">
            <v>ERF</v>
          </cell>
          <cell r="C1475" t="str">
            <v>YTD201703</v>
          </cell>
          <cell r="M1475">
            <v>25192.766666700001</v>
          </cell>
          <cell r="N1475">
            <v>34.144947000000002</v>
          </cell>
          <cell r="Q1475">
            <v>355.28262790000002</v>
          </cell>
          <cell r="R1475">
            <v>288.31930679999999</v>
          </cell>
          <cell r="T1475" t="str">
            <v>NHERFYTD201703</v>
          </cell>
        </row>
        <row r="1476">
          <cell r="A1476" t="str">
            <v>NH</v>
          </cell>
          <cell r="B1476" t="str">
            <v>ERF</v>
          </cell>
          <cell r="C1476" t="str">
            <v>YTD201703</v>
          </cell>
          <cell r="M1476">
            <v>25192.766666700001</v>
          </cell>
          <cell r="N1476">
            <v>16.772743699999999</v>
          </cell>
          <cell r="Q1476">
            <v>87.094949799999995</v>
          </cell>
          <cell r="R1476">
            <v>577.73994130000005</v>
          </cell>
          <cell r="T1476" t="str">
            <v>NHERFYTD201703</v>
          </cell>
        </row>
        <row r="1477">
          <cell r="A1477" t="str">
            <v>NH</v>
          </cell>
          <cell r="B1477" t="str">
            <v>ERF</v>
          </cell>
          <cell r="C1477" t="str">
            <v>YTD201703</v>
          </cell>
          <cell r="M1477">
            <v>25192.766666700001</v>
          </cell>
          <cell r="N1477">
            <v>18.7767877</v>
          </cell>
          <cell r="Q1477">
            <v>51.899045399999999</v>
          </cell>
          <cell r="R1477">
            <v>1085.3834154000001</v>
          </cell>
          <cell r="T1477" t="str">
            <v>NHERFYTD201703</v>
          </cell>
        </row>
        <row r="1478">
          <cell r="A1478" t="str">
            <v>NH</v>
          </cell>
          <cell r="B1478" t="str">
            <v>ERF</v>
          </cell>
          <cell r="C1478" t="str">
            <v>YTD201703</v>
          </cell>
          <cell r="M1478">
            <v>25192.766666700001</v>
          </cell>
          <cell r="N1478">
            <v>45.329754899999998</v>
          </cell>
          <cell r="Q1478">
            <v>48.021530499999997</v>
          </cell>
          <cell r="R1478">
            <v>2831.8394499000001</v>
          </cell>
          <cell r="T1478" t="str">
            <v>NHERFYTD201703</v>
          </cell>
        </row>
        <row r="1479">
          <cell r="A1479" t="str">
            <v>NH</v>
          </cell>
          <cell r="B1479" t="str">
            <v>Benevera</v>
          </cell>
          <cell r="C1479" t="str">
            <v>YTD201703</v>
          </cell>
          <cell r="M1479">
            <v>32895.5</v>
          </cell>
          <cell r="N1479">
            <v>10.124803</v>
          </cell>
          <cell r="Q1479">
            <v>27.724009200000001</v>
          </cell>
          <cell r="R1479">
            <v>1095.5994375</v>
          </cell>
          <cell r="T1479" t="str">
            <v>NHBeneveraYTD201703</v>
          </cell>
        </row>
        <row r="1480">
          <cell r="A1480" t="str">
            <v>NH</v>
          </cell>
          <cell r="B1480" t="str">
            <v>Benevera</v>
          </cell>
          <cell r="C1480" t="str">
            <v>YTD201703</v>
          </cell>
          <cell r="M1480">
            <v>32895.5</v>
          </cell>
          <cell r="N1480">
            <v>25.079085299999999</v>
          </cell>
          <cell r="Q1480">
            <v>453.13605039999999</v>
          </cell>
          <cell r="R1480">
            <v>166.03679170000001</v>
          </cell>
          <cell r="T1480" t="str">
            <v>NHBeneveraYTD201703</v>
          </cell>
        </row>
        <row r="1481">
          <cell r="A1481" t="str">
            <v>NH</v>
          </cell>
          <cell r="B1481" t="str">
            <v>ERF</v>
          </cell>
          <cell r="C1481" t="str">
            <v>YTD201703</v>
          </cell>
          <cell r="M1481">
            <v>25192.766666700001</v>
          </cell>
          <cell r="N1481">
            <v>5.4084130000000004</v>
          </cell>
          <cell r="Q1481">
            <v>64.298571100000004</v>
          </cell>
          <cell r="R1481">
            <v>252.3421405</v>
          </cell>
          <cell r="T1481" t="str">
            <v>NHERFYTD201703</v>
          </cell>
        </row>
        <row r="1482">
          <cell r="A1482" t="str">
            <v>NH</v>
          </cell>
          <cell r="B1482" t="str">
            <v>ERF</v>
          </cell>
          <cell r="C1482" t="str">
            <v>YTD201703</v>
          </cell>
          <cell r="M1482">
            <v>25192.766666700001</v>
          </cell>
          <cell r="N1482">
            <v>18.323660100000001</v>
          </cell>
          <cell r="Q1482">
            <v>112.5757619</v>
          </cell>
          <cell r="R1482">
            <v>488.30209309999998</v>
          </cell>
          <cell r="T1482" t="str">
            <v>NHERFYTD201703</v>
          </cell>
        </row>
        <row r="1483">
          <cell r="A1483" t="str">
            <v>NH</v>
          </cell>
          <cell r="B1483" t="str">
            <v>ERF</v>
          </cell>
          <cell r="C1483" t="str">
            <v>YTD201703</v>
          </cell>
          <cell r="M1483">
            <v>25192.766666700001</v>
          </cell>
          <cell r="N1483">
            <v>4.899432</v>
          </cell>
          <cell r="Q1483">
            <v>92.990482400000005</v>
          </cell>
          <cell r="R1483">
            <v>158.0623698</v>
          </cell>
          <cell r="T1483" t="str">
            <v>NHERFYTD201703</v>
          </cell>
        </row>
        <row r="1484">
          <cell r="A1484" t="str">
            <v>NH</v>
          </cell>
          <cell r="B1484" t="str">
            <v>Buy Direct/Non Group</v>
          </cell>
          <cell r="C1484" t="str">
            <v>YTD201703</v>
          </cell>
          <cell r="M1484">
            <v>4870.9555555999996</v>
          </cell>
          <cell r="N1484">
            <v>10.529495499999999</v>
          </cell>
          <cell r="Q1484">
            <v>333.65654949999998</v>
          </cell>
          <cell r="R1484">
            <v>94.673659200000003</v>
          </cell>
          <cell r="T1484" t="str">
            <v>NHBuy Direct/Non GroupYTD201703</v>
          </cell>
        </row>
        <row r="1485">
          <cell r="A1485" t="str">
            <v>NH</v>
          </cell>
          <cell r="B1485" t="str">
            <v>ERF</v>
          </cell>
          <cell r="C1485" t="str">
            <v>YTD201703</v>
          </cell>
          <cell r="M1485">
            <v>25192.766666700001</v>
          </cell>
          <cell r="N1485">
            <v>0.28527839999999999</v>
          </cell>
          <cell r="Q1485">
            <v>0.22625419999999999</v>
          </cell>
          <cell r="R1485">
            <v>3782.6260000000002</v>
          </cell>
          <cell r="T1485" t="str">
            <v>NHERFYTD201703</v>
          </cell>
        </row>
        <row r="1486">
          <cell r="A1486" t="str">
            <v>NH</v>
          </cell>
          <cell r="B1486" t="str">
            <v>ERF</v>
          </cell>
          <cell r="C1486" t="str">
            <v>YTD201703</v>
          </cell>
          <cell r="M1486">
            <v>25192.766666700001</v>
          </cell>
          <cell r="N1486">
            <v>28.074134600000001</v>
          </cell>
          <cell r="Q1486">
            <v>5.6111044999999997</v>
          </cell>
          <cell r="R1486">
            <v>15009.950967700001</v>
          </cell>
          <cell r="T1486" t="str">
            <v>NHERFYTD201703</v>
          </cell>
        </row>
        <row r="1487">
          <cell r="A1487" t="str">
            <v>NH</v>
          </cell>
          <cell r="B1487" t="str">
            <v>Benevera</v>
          </cell>
          <cell r="C1487" t="str">
            <v>YTD201703</v>
          </cell>
          <cell r="M1487">
            <v>32895.5</v>
          </cell>
          <cell r="N1487">
            <v>1.8730222999999999</v>
          </cell>
          <cell r="Q1487">
            <v>212.50338189999999</v>
          </cell>
          <cell r="R1487">
            <v>26.442246600000001</v>
          </cell>
          <cell r="T1487" t="str">
            <v>NHBeneveraYTD201703</v>
          </cell>
        </row>
        <row r="1488">
          <cell r="A1488" t="str">
            <v>NH</v>
          </cell>
          <cell r="B1488" t="str">
            <v>Buy Direct/Non Group</v>
          </cell>
          <cell r="C1488" t="str">
            <v>YTD201703</v>
          </cell>
          <cell r="M1488">
            <v>4870.9555555999996</v>
          </cell>
          <cell r="N1488">
            <v>0.87437849999999995</v>
          </cell>
          <cell r="Q1488">
            <v>2.6445696999999999</v>
          </cell>
          <cell r="R1488">
            <v>991.89499999999998</v>
          </cell>
          <cell r="T1488" t="str">
            <v>NHBuy Direct/Non GroupYTD201703</v>
          </cell>
        </row>
        <row r="1489">
          <cell r="A1489" t="str">
            <v>NH</v>
          </cell>
          <cell r="B1489" t="str">
            <v>ERF</v>
          </cell>
          <cell r="C1489" t="str">
            <v>YTD201703</v>
          </cell>
          <cell r="M1489">
            <v>25192.766666700001</v>
          </cell>
          <cell r="N1489">
            <v>11.8715492</v>
          </cell>
          <cell r="Q1489">
            <v>4.5703351000000003</v>
          </cell>
          <cell r="R1489">
            <v>7792.5680198</v>
          </cell>
          <cell r="T1489" t="str">
            <v>NHERFYTD201703</v>
          </cell>
        </row>
        <row r="1490">
          <cell r="A1490" t="str">
            <v>NH</v>
          </cell>
          <cell r="B1490" t="str">
            <v>Buy Direct/Non Group</v>
          </cell>
          <cell r="C1490" t="str">
            <v>YTD201703</v>
          </cell>
          <cell r="M1490">
            <v>4870.9555555999996</v>
          </cell>
          <cell r="N1490">
            <v>7.9843681999999996</v>
          </cell>
          <cell r="Q1490">
            <v>191.9516873</v>
          </cell>
          <cell r="R1490">
            <v>124.78715269999999</v>
          </cell>
          <cell r="T1490" t="str">
            <v>NHBuy Direct/Non GroupYTD201703</v>
          </cell>
        </row>
        <row r="1491">
          <cell r="A1491" t="str">
            <v>NH</v>
          </cell>
          <cell r="B1491" t="str">
            <v>Buy Direct/Non Group</v>
          </cell>
          <cell r="C1491" t="str">
            <v>YTD201703</v>
          </cell>
          <cell r="M1491">
            <v>4870.9555555999996</v>
          </cell>
          <cell r="N1491">
            <v>3.2246766999999998</v>
          </cell>
          <cell r="Q1491">
            <v>80.659377199999994</v>
          </cell>
          <cell r="R1491">
            <v>119.93683059999999</v>
          </cell>
          <cell r="T1491" t="str">
            <v>NHBuy Direct/Non GroupYTD201703</v>
          </cell>
        </row>
        <row r="1492">
          <cell r="A1492" t="str">
            <v>NH</v>
          </cell>
          <cell r="B1492" t="str">
            <v>Benevera</v>
          </cell>
          <cell r="C1492" t="str">
            <v>YTD201703</v>
          </cell>
          <cell r="M1492">
            <v>32895.5</v>
          </cell>
          <cell r="N1492">
            <v>8.7335504000000004</v>
          </cell>
          <cell r="Q1492">
            <v>126.14424169999999</v>
          </cell>
          <cell r="R1492">
            <v>207.7039011</v>
          </cell>
          <cell r="T1492" t="str">
            <v>NHBeneveraYTD201703</v>
          </cell>
        </row>
        <row r="1493">
          <cell r="A1493" t="str">
            <v>NH</v>
          </cell>
          <cell r="B1493" t="str">
            <v>Benevera</v>
          </cell>
          <cell r="C1493" t="str">
            <v>YTD201703</v>
          </cell>
          <cell r="M1493">
            <v>32895.5</v>
          </cell>
          <cell r="N1493">
            <v>1.3604156999999999</v>
          </cell>
          <cell r="Q1493">
            <v>78.416097500000006</v>
          </cell>
          <cell r="R1493">
            <v>52.046038299999999</v>
          </cell>
          <cell r="T1493" t="str">
            <v>NHBeneveraYTD201703</v>
          </cell>
        </row>
        <row r="1494">
          <cell r="A1494" t="str">
            <v>NH</v>
          </cell>
          <cell r="B1494" t="str">
            <v>Buy Direct/Non Group</v>
          </cell>
          <cell r="C1494" t="str">
            <v>YTD201703</v>
          </cell>
          <cell r="M1494">
            <v>4870.9555555999996</v>
          </cell>
          <cell r="N1494">
            <v>4.9711490999999999</v>
          </cell>
          <cell r="Q1494">
            <v>251.67488739999999</v>
          </cell>
          <cell r="R1494">
            <v>59.256795099999998</v>
          </cell>
          <cell r="T1494" t="str">
            <v>NHBuy Direct/Non GroupYTD201703</v>
          </cell>
        </row>
        <row r="1495">
          <cell r="A1495" t="str">
            <v>NH</v>
          </cell>
          <cell r="B1495" t="str">
            <v>Buy Direct/Non Group</v>
          </cell>
          <cell r="C1495" t="str">
            <v>YTD201703</v>
          </cell>
          <cell r="M1495">
            <v>4870.9555555999996</v>
          </cell>
          <cell r="N1495">
            <v>6.4074061000000002</v>
          </cell>
          <cell r="Q1495">
            <v>141.26410050000001</v>
          </cell>
          <cell r="R1495">
            <v>136.0729173</v>
          </cell>
          <cell r="T1495" t="str">
            <v>NHBuy Direct/Non GroupYTD201703</v>
          </cell>
        </row>
        <row r="1496">
          <cell r="A1496" t="str">
            <v>NH</v>
          </cell>
          <cell r="B1496" t="str">
            <v>Buy Direct/Non Group</v>
          </cell>
          <cell r="C1496" t="str">
            <v>YTD201703</v>
          </cell>
          <cell r="M1496">
            <v>4870.9555555999996</v>
          </cell>
          <cell r="N1496">
            <v>13.6135266</v>
          </cell>
          <cell r="Q1496">
            <v>251.4545066</v>
          </cell>
          <cell r="R1496">
            <v>162.41737069999999</v>
          </cell>
          <cell r="T1496" t="str">
            <v>NHBuy Direct/Non GroupYTD201703</v>
          </cell>
        </row>
        <row r="1497">
          <cell r="A1497" t="str">
            <v>NH</v>
          </cell>
          <cell r="B1497" t="str">
            <v>Buy Direct/Non Group</v>
          </cell>
          <cell r="C1497" t="str">
            <v>YTD201703</v>
          </cell>
          <cell r="M1497">
            <v>4870.9555555999996</v>
          </cell>
          <cell r="N1497">
            <v>5.2651083999999999</v>
          </cell>
          <cell r="Q1497">
            <v>108.6477404</v>
          </cell>
          <cell r="R1497">
            <v>145.3810751</v>
          </cell>
          <cell r="T1497" t="str">
            <v>NHBuy Direct/Non GroupYTD201703</v>
          </cell>
        </row>
        <row r="1498">
          <cell r="A1498" t="str">
            <v>NH</v>
          </cell>
          <cell r="B1498" t="str">
            <v>Benevera</v>
          </cell>
          <cell r="C1498" t="str">
            <v>YTD201703</v>
          </cell>
          <cell r="M1498">
            <v>32895.5</v>
          </cell>
          <cell r="N1498">
            <v>1.7072491000000001</v>
          </cell>
          <cell r="Q1498">
            <v>48.655181599999999</v>
          </cell>
          <cell r="R1498">
            <v>105.26622399999999</v>
          </cell>
          <cell r="T1498" t="str">
            <v>NHBeneveraYTD201703</v>
          </cell>
        </row>
        <row r="1499">
          <cell r="A1499" t="str">
            <v>NH</v>
          </cell>
          <cell r="B1499" t="str">
            <v>Buy Direct/Non Group</v>
          </cell>
          <cell r="C1499" t="str">
            <v>YTD201703</v>
          </cell>
          <cell r="M1499">
            <v>4870.9555555999996</v>
          </cell>
          <cell r="N1499">
            <v>16.930267400000002</v>
          </cell>
          <cell r="Q1499">
            <v>531.5585188</v>
          </cell>
          <cell r="R1499">
            <v>95.550725499999999</v>
          </cell>
          <cell r="T1499" t="str">
            <v>NHBuy Direct/Non GroupYTD201703</v>
          </cell>
        </row>
        <row r="1500">
          <cell r="A1500" t="str">
            <v>NH</v>
          </cell>
          <cell r="B1500" t="str">
            <v>Buy Direct/Non Group</v>
          </cell>
          <cell r="C1500" t="str">
            <v>YTD201703</v>
          </cell>
          <cell r="M1500">
            <v>4870.9555555999996</v>
          </cell>
          <cell r="N1500">
            <v>5.0079424000000001</v>
          </cell>
          <cell r="Q1500">
            <v>441.42276659999999</v>
          </cell>
          <cell r="R1500">
            <v>34.035007499999999</v>
          </cell>
          <cell r="T1500" t="str">
            <v>NHBuy Direct/Non GroupYTD201703</v>
          </cell>
        </row>
        <row r="1501">
          <cell r="A1501" t="str">
            <v>NH</v>
          </cell>
          <cell r="B1501" t="str">
            <v>Buy Direct/Non Group</v>
          </cell>
          <cell r="C1501" t="str">
            <v>YTD201703</v>
          </cell>
          <cell r="M1501">
            <v>4870.9555555999996</v>
          </cell>
          <cell r="N1501">
            <v>5.7682481000000001</v>
          </cell>
          <cell r="Q1501">
            <v>38.346261300000002</v>
          </cell>
          <cell r="R1501">
            <v>451.27591949999999</v>
          </cell>
          <cell r="T1501" t="str">
            <v>NHBuy Direct/Non GroupYTD201703</v>
          </cell>
        </row>
        <row r="1502">
          <cell r="A1502" t="str">
            <v>NH</v>
          </cell>
          <cell r="B1502" t="str">
            <v>Buy Direct/Non Group</v>
          </cell>
          <cell r="C1502" t="str">
            <v>YTD201703</v>
          </cell>
          <cell r="M1502">
            <v>4870.9555555999996</v>
          </cell>
          <cell r="N1502">
            <v>3.0236725</v>
          </cell>
          <cell r="Q1502">
            <v>12.3413255</v>
          </cell>
          <cell r="R1502">
            <v>735.01160709999999</v>
          </cell>
          <cell r="T1502" t="str">
            <v>NHBuy Direct/Non GroupYTD201703</v>
          </cell>
        </row>
        <row r="1503">
          <cell r="A1503" t="str">
            <v>NH</v>
          </cell>
          <cell r="B1503" t="str">
            <v>Benevera</v>
          </cell>
          <cell r="C1503" t="str">
            <v>YTD201703</v>
          </cell>
          <cell r="M1503">
            <v>32895.5</v>
          </cell>
          <cell r="N1503">
            <v>2.9216926999999999</v>
          </cell>
          <cell r="Q1503">
            <v>3.9160162999999999</v>
          </cell>
          <cell r="R1503">
            <v>2238.2639823</v>
          </cell>
          <cell r="T1503" t="str">
            <v>NHBeneveraYTD201703</v>
          </cell>
        </row>
        <row r="1504">
          <cell r="A1504" t="str">
            <v>NH</v>
          </cell>
          <cell r="B1504" t="str">
            <v>Benevera</v>
          </cell>
          <cell r="C1504" t="str">
            <v>YTD201703</v>
          </cell>
          <cell r="M1504">
            <v>32895.5</v>
          </cell>
          <cell r="N1504">
            <v>4.4974718999999999</v>
          </cell>
          <cell r="Q1504">
            <v>73.194884099999996</v>
          </cell>
          <cell r="R1504">
            <v>184.33550159999999</v>
          </cell>
          <cell r="T1504" t="str">
            <v>NHBeneveraYTD201703</v>
          </cell>
        </row>
        <row r="1505">
          <cell r="A1505" t="str">
            <v>NH</v>
          </cell>
          <cell r="B1505" t="str">
            <v>Buy Direct/Non Group</v>
          </cell>
          <cell r="C1505" t="str">
            <v>YTD201703</v>
          </cell>
          <cell r="M1505">
            <v>4870.9555555999996</v>
          </cell>
          <cell r="N1505">
            <v>19.3938472</v>
          </cell>
          <cell r="Q1505">
            <v>443.84695549999998</v>
          </cell>
          <cell r="R1505">
            <v>131.08469220000001</v>
          </cell>
          <cell r="T1505" t="str">
            <v>NHBuy Direct/Non GroupYTD201703</v>
          </cell>
        </row>
        <row r="1506">
          <cell r="A1506" t="str">
            <v>NH</v>
          </cell>
          <cell r="B1506" t="str">
            <v>Buy Direct/Non Group</v>
          </cell>
          <cell r="C1506" t="str">
            <v>YTD201703</v>
          </cell>
          <cell r="M1506">
            <v>4870.9555555999996</v>
          </cell>
          <cell r="N1506">
            <v>2.0251667000000002</v>
          </cell>
          <cell r="Q1506">
            <v>230.0775678</v>
          </cell>
          <cell r="R1506">
            <v>26.4063123</v>
          </cell>
          <cell r="T1506" t="str">
            <v>NHBuy Direct/Non GroupYTD201703</v>
          </cell>
        </row>
        <row r="1507">
          <cell r="A1507" t="str">
            <v>NH</v>
          </cell>
          <cell r="B1507" t="str">
            <v>Buy Direct/Non Group</v>
          </cell>
          <cell r="C1507" t="str">
            <v>YTD201703</v>
          </cell>
          <cell r="M1507">
            <v>4870.9555555999996</v>
          </cell>
          <cell r="N1507">
            <v>1.3709457</v>
          </cell>
          <cell r="Q1507">
            <v>84.626231799999999</v>
          </cell>
          <cell r="R1507">
            <v>48.600026</v>
          </cell>
          <cell r="T1507" t="str">
            <v>NHBuy Direct/Non GroupYTD201703</v>
          </cell>
        </row>
        <row r="1508">
          <cell r="A1508" t="str">
            <v>NH</v>
          </cell>
          <cell r="B1508" t="str">
            <v>Buy Direct/Non Group</v>
          </cell>
          <cell r="C1508" t="str">
            <v>YTD201703</v>
          </cell>
          <cell r="M1508">
            <v>4870.9555555999996</v>
          </cell>
          <cell r="N1508">
            <v>1.9610976</v>
          </cell>
          <cell r="Q1508">
            <v>70.521859899999995</v>
          </cell>
          <cell r="R1508">
            <v>83.425093799999999</v>
          </cell>
          <cell r="T1508" t="str">
            <v>NHBuy Direct/Non GroupYTD201703</v>
          </cell>
        </row>
        <row r="1509">
          <cell r="A1509" t="str">
            <v>NH</v>
          </cell>
          <cell r="B1509" t="str">
            <v>Benevera</v>
          </cell>
          <cell r="C1509" t="str">
            <v>YTD201703</v>
          </cell>
          <cell r="M1509">
            <v>32895.5</v>
          </cell>
          <cell r="N1509">
            <v>11.928354199999999</v>
          </cell>
          <cell r="Q1509">
            <v>115.94356809999999</v>
          </cell>
          <cell r="R1509">
            <v>308.64206869999998</v>
          </cell>
          <cell r="T1509" t="str">
            <v>NHBeneveraYTD201703</v>
          </cell>
        </row>
        <row r="1510">
          <cell r="A1510" t="str">
            <v>NH</v>
          </cell>
          <cell r="B1510" t="str">
            <v>Buy Direct/Non Group</v>
          </cell>
          <cell r="C1510" t="str">
            <v>YTD201703</v>
          </cell>
          <cell r="M1510">
            <v>4870.9555555999996</v>
          </cell>
          <cell r="N1510">
            <v>4.3206370999999999</v>
          </cell>
          <cell r="Q1510">
            <v>90.576513800000001</v>
          </cell>
          <cell r="R1510">
            <v>143.10454989999999</v>
          </cell>
          <cell r="T1510" t="str">
            <v>NHBuy Direct/Non GroupYTD201703</v>
          </cell>
        </row>
        <row r="1511">
          <cell r="A1511" t="str">
            <v>NH</v>
          </cell>
          <cell r="B1511" t="str">
            <v>Buy Direct/Non Group</v>
          </cell>
          <cell r="C1511" t="str">
            <v>YTD201703</v>
          </cell>
          <cell r="M1511">
            <v>4870.9555555999996</v>
          </cell>
          <cell r="N1511">
            <v>11.6771197</v>
          </cell>
          <cell r="Q1511">
            <v>121.20944660000001</v>
          </cell>
          <cell r="R1511">
            <v>289.01509090000002</v>
          </cell>
          <cell r="T1511" t="str">
            <v>NHBuy Direct/Non GroupYTD201703</v>
          </cell>
        </row>
        <row r="1512">
          <cell r="A1512" t="str">
            <v>NH</v>
          </cell>
          <cell r="B1512" t="str">
            <v>Buy Direct/Non Group</v>
          </cell>
          <cell r="C1512" t="str">
            <v>YTD201703</v>
          </cell>
          <cell r="M1512">
            <v>4870.9555555999996</v>
          </cell>
          <cell r="N1512">
            <v>12.8942455</v>
          </cell>
          <cell r="Q1512">
            <v>719.98411309999995</v>
          </cell>
          <cell r="R1512">
            <v>53.727208400000002</v>
          </cell>
          <cell r="T1512" t="str">
            <v>NHBuy Direct/Non GroupYTD201703</v>
          </cell>
        </row>
        <row r="1513">
          <cell r="A1513" t="str">
            <v>NH</v>
          </cell>
          <cell r="B1513" t="str">
            <v>Buy Direct/Non Group</v>
          </cell>
          <cell r="C1513" t="str">
            <v>YTD201703</v>
          </cell>
          <cell r="M1513">
            <v>4870.9555555999996</v>
          </cell>
          <cell r="N1513">
            <v>33.466709799999997</v>
          </cell>
          <cell r="Q1513">
            <v>383.90337469999997</v>
          </cell>
          <cell r="R1513">
            <v>261.52447760000001</v>
          </cell>
          <cell r="T1513" t="str">
            <v>NHBuy Direct/Non GroupYTD201703</v>
          </cell>
        </row>
        <row r="1514">
          <cell r="A1514" t="str">
            <v>NH</v>
          </cell>
          <cell r="B1514" t="str">
            <v>CRC</v>
          </cell>
          <cell r="C1514" t="str">
            <v>YTD201703</v>
          </cell>
          <cell r="M1514">
            <v>23073.1333333</v>
          </cell>
          <cell r="N1514">
            <v>8.8042052000000002</v>
          </cell>
          <cell r="Q1514">
            <v>281.75214870000002</v>
          </cell>
          <cell r="R1514">
            <v>93.7441496</v>
          </cell>
          <cell r="T1514" t="str">
            <v>NHCRCYTD201703</v>
          </cell>
        </row>
        <row r="1515">
          <cell r="A1515" t="str">
            <v>NH</v>
          </cell>
          <cell r="B1515" t="str">
            <v>CRC</v>
          </cell>
          <cell r="C1515" t="str">
            <v>YTD201703</v>
          </cell>
          <cell r="M1515">
            <v>23073.1333333</v>
          </cell>
          <cell r="N1515">
            <v>4.2280761</v>
          </cell>
          <cell r="Q1515">
            <v>3.1636635000000002</v>
          </cell>
          <cell r="R1515">
            <v>4009.3480881999999</v>
          </cell>
          <cell r="T1515" t="str">
            <v>NHCRCYTD201703</v>
          </cell>
        </row>
        <row r="1516">
          <cell r="A1516" t="str">
            <v>NH</v>
          </cell>
          <cell r="B1516" t="str">
            <v>Buy Direct/Non Group</v>
          </cell>
          <cell r="C1516" t="str">
            <v>YTD201703</v>
          </cell>
          <cell r="M1516">
            <v>4870.9555555999996</v>
          </cell>
          <cell r="N1516">
            <v>18.737520799999999</v>
          </cell>
          <cell r="Q1516">
            <v>122.97249309999999</v>
          </cell>
          <cell r="R1516">
            <v>457.11492829999997</v>
          </cell>
          <cell r="T1516" t="str">
            <v>NHBuy Direct/Non GroupYTD201703</v>
          </cell>
        </row>
        <row r="1517">
          <cell r="A1517" t="str">
            <v>NH</v>
          </cell>
          <cell r="B1517" t="str">
            <v>CRC</v>
          </cell>
          <cell r="C1517" t="str">
            <v>YTD201703</v>
          </cell>
          <cell r="M1517">
            <v>23073.1333333</v>
          </cell>
          <cell r="N1517">
            <v>2.8113260000000002</v>
          </cell>
          <cell r="Q1517">
            <v>3.5823836999999998</v>
          </cell>
          <cell r="R1517">
            <v>2354.2922078000001</v>
          </cell>
          <cell r="T1517" t="str">
            <v>NHCRCYTD201703</v>
          </cell>
        </row>
        <row r="1518">
          <cell r="A1518" t="str">
            <v>NH</v>
          </cell>
          <cell r="B1518" t="str">
            <v>Benevera</v>
          </cell>
          <cell r="C1518" t="str">
            <v>YTD201703</v>
          </cell>
          <cell r="M1518">
            <v>32895.5</v>
          </cell>
          <cell r="N1518">
            <v>0.9422005</v>
          </cell>
          <cell r="Q1518">
            <v>0.55448019999999998</v>
          </cell>
          <cell r="R1518">
            <v>5097.75</v>
          </cell>
          <cell r="T1518" t="str">
            <v>NHBeneveraYTD201703</v>
          </cell>
        </row>
        <row r="1519">
          <cell r="A1519" t="str">
            <v>NH</v>
          </cell>
          <cell r="B1519" t="str">
            <v>Benevera</v>
          </cell>
          <cell r="C1519" t="str">
            <v>YTD201703</v>
          </cell>
          <cell r="M1519">
            <v>32895.5</v>
          </cell>
          <cell r="N1519">
            <v>15.9898746</v>
          </cell>
          <cell r="Q1519">
            <v>856.47477890000005</v>
          </cell>
          <cell r="R1519">
            <v>56.008215300000003</v>
          </cell>
          <cell r="T1519" t="str">
            <v>NHBeneveraYTD201703</v>
          </cell>
        </row>
        <row r="1520">
          <cell r="A1520" t="str">
            <v>NH</v>
          </cell>
          <cell r="B1520" t="str">
            <v>CRC</v>
          </cell>
          <cell r="C1520" t="str">
            <v>YTD201703</v>
          </cell>
          <cell r="M1520">
            <v>23073.1333333</v>
          </cell>
          <cell r="N1520">
            <v>8.5390224000000003</v>
          </cell>
          <cell r="Q1520">
            <v>193.6348155</v>
          </cell>
          <cell r="R1520">
            <v>132.29577130000001</v>
          </cell>
          <cell r="T1520" t="str">
            <v>NHCRCYTD201703</v>
          </cell>
        </row>
        <row r="1521">
          <cell r="A1521" t="str">
            <v>NH</v>
          </cell>
          <cell r="B1521" t="str">
            <v>Buy Direct/Non Group</v>
          </cell>
          <cell r="C1521" t="str">
            <v>YTD201703</v>
          </cell>
          <cell r="M1521">
            <v>4870.9555555999996</v>
          </cell>
          <cell r="N1521">
            <v>17.086302100000001</v>
          </cell>
          <cell r="Q1521">
            <v>56.417487899999998</v>
          </cell>
          <cell r="R1521">
            <v>908.56414059999997</v>
          </cell>
          <cell r="T1521" t="str">
            <v>NHBuy Direct/Non GroupYTD201703</v>
          </cell>
        </row>
        <row r="1522">
          <cell r="A1522" t="str">
            <v>NH</v>
          </cell>
          <cell r="B1522" t="str">
            <v>CRC</v>
          </cell>
          <cell r="C1522" t="str">
            <v>YTD201703</v>
          </cell>
          <cell r="M1522">
            <v>23073.1333333</v>
          </cell>
          <cell r="N1522">
            <v>3.6907057999999999</v>
          </cell>
          <cell r="Q1522">
            <v>95.049478199999996</v>
          </cell>
          <cell r="R1522">
            <v>116.4879344</v>
          </cell>
          <cell r="T1522" t="str">
            <v>NHCRCYTD201703</v>
          </cell>
        </row>
        <row r="1523">
          <cell r="A1523" t="str">
            <v>NH</v>
          </cell>
          <cell r="B1523" t="str">
            <v>CRC</v>
          </cell>
          <cell r="C1523" t="str">
            <v>YTD201703</v>
          </cell>
          <cell r="M1523">
            <v>23073.1333333</v>
          </cell>
          <cell r="N1523">
            <v>91.321973</v>
          </cell>
          <cell r="Q1523">
            <v>3294.6110483000002</v>
          </cell>
          <cell r="R1523">
            <v>83.155770200000006</v>
          </cell>
          <cell r="T1523" t="str">
            <v>NHCRCYTD201703</v>
          </cell>
        </row>
        <row r="1524">
          <cell r="A1524" t="str">
            <v>NH</v>
          </cell>
          <cell r="B1524" t="str">
            <v>CRC</v>
          </cell>
          <cell r="C1524" t="str">
            <v>YTD201703</v>
          </cell>
          <cell r="M1524">
            <v>23073.1333333</v>
          </cell>
          <cell r="N1524">
            <v>3.8825474</v>
          </cell>
          <cell r="Q1524">
            <v>173.11752730000001</v>
          </cell>
          <cell r="R1524">
            <v>67.281703800000003</v>
          </cell>
          <cell r="T1524" t="str">
            <v>NHCRCYTD201703</v>
          </cell>
        </row>
        <row r="1525">
          <cell r="A1525" t="str">
            <v>NH</v>
          </cell>
          <cell r="B1525" t="str">
            <v>Buy Direct/Non Group</v>
          </cell>
          <cell r="C1525" t="str">
            <v>YTD201703</v>
          </cell>
          <cell r="M1525">
            <v>4870.9555555999996</v>
          </cell>
          <cell r="N1525">
            <v>15.759509</v>
          </cell>
          <cell r="Q1525">
            <v>84.626231799999999</v>
          </cell>
          <cell r="R1525">
            <v>558.67460940000001</v>
          </cell>
          <cell r="T1525" t="str">
            <v>NHBuy Direct/Non GroupYTD201703</v>
          </cell>
        </row>
        <row r="1526">
          <cell r="A1526" t="str">
            <v>NH</v>
          </cell>
          <cell r="B1526" t="str">
            <v>CRC</v>
          </cell>
          <cell r="C1526" t="str">
            <v>YTD201703</v>
          </cell>
          <cell r="M1526">
            <v>23073.1333333</v>
          </cell>
          <cell r="N1526">
            <v>6.5964732000000001</v>
          </cell>
          <cell r="Q1526">
            <v>125.42995259999999</v>
          </cell>
          <cell r="R1526">
            <v>157.77267800000001</v>
          </cell>
          <cell r="T1526" t="str">
            <v>NHCRCYTD201703</v>
          </cell>
        </row>
        <row r="1527">
          <cell r="A1527" t="str">
            <v>NH</v>
          </cell>
          <cell r="B1527" t="str">
            <v>CRC</v>
          </cell>
          <cell r="C1527" t="str">
            <v>YTD201703</v>
          </cell>
          <cell r="M1527">
            <v>23073.1333333</v>
          </cell>
          <cell r="N1527">
            <v>13.142335599999999</v>
          </cell>
          <cell r="Q1527">
            <v>222.66608049999999</v>
          </cell>
          <cell r="R1527">
            <v>177.06786249999999</v>
          </cell>
          <cell r="T1527" t="str">
            <v>NHCRCYTD201703</v>
          </cell>
        </row>
        <row r="1528">
          <cell r="A1528" t="str">
            <v>NH</v>
          </cell>
          <cell r="B1528" t="str">
            <v>Buy Direct/Non Group</v>
          </cell>
          <cell r="C1528" t="str">
            <v>YTD201703</v>
          </cell>
          <cell r="M1528">
            <v>4870.9555555999996</v>
          </cell>
          <cell r="N1528">
            <v>36.166996300000001</v>
          </cell>
          <cell r="Q1528">
            <v>53.111775700000003</v>
          </cell>
          <cell r="R1528">
            <v>2042.880083</v>
          </cell>
          <cell r="T1528" t="str">
            <v>NHBuy Direct/Non GroupYTD201703</v>
          </cell>
        </row>
        <row r="1529">
          <cell r="A1529" t="str">
            <v>NH</v>
          </cell>
          <cell r="B1529" t="str">
            <v>CRC</v>
          </cell>
          <cell r="C1529" t="str">
            <v>YTD201703</v>
          </cell>
          <cell r="M1529">
            <v>23073.1333333</v>
          </cell>
          <cell r="N1529">
            <v>5.9238835999999999</v>
          </cell>
          <cell r="Q1529">
            <v>105.1452867</v>
          </cell>
          <cell r="R1529">
            <v>169.01994690000001</v>
          </cell>
          <cell r="T1529" t="str">
            <v>NHCRCYTD201703</v>
          </cell>
        </row>
        <row r="1530">
          <cell r="A1530" t="str">
            <v>NH</v>
          </cell>
          <cell r="B1530" t="str">
            <v>CRC</v>
          </cell>
          <cell r="C1530" t="str">
            <v>YTD201703</v>
          </cell>
          <cell r="M1530">
            <v>23073.1333333</v>
          </cell>
          <cell r="N1530">
            <v>17.921757299999999</v>
          </cell>
          <cell r="Q1530">
            <v>537.3110246</v>
          </cell>
          <cell r="R1530">
            <v>100.0635934</v>
          </cell>
          <cell r="T1530" t="str">
            <v>NHCRCYTD201703</v>
          </cell>
        </row>
        <row r="1531">
          <cell r="A1531" t="str">
            <v>NH</v>
          </cell>
          <cell r="B1531" t="str">
            <v>Buy Direct/Non Group</v>
          </cell>
          <cell r="C1531" t="str">
            <v>YTD201703</v>
          </cell>
          <cell r="M1531">
            <v>4870.9555555999996</v>
          </cell>
          <cell r="N1531">
            <v>4.6547137999999997</v>
          </cell>
          <cell r="Q1531">
            <v>53.993299</v>
          </cell>
          <cell r="R1531">
            <v>258.6273061</v>
          </cell>
          <cell r="T1531" t="str">
            <v>NHBuy Direct/Non GroupYTD201703</v>
          </cell>
        </row>
        <row r="1532">
          <cell r="A1532" t="str">
            <v>NH</v>
          </cell>
          <cell r="B1532" t="str">
            <v>CRC</v>
          </cell>
          <cell r="C1532" t="str">
            <v>YTD201703</v>
          </cell>
          <cell r="M1532">
            <v>23073.1333333</v>
          </cell>
          <cell r="N1532">
            <v>4.9685980000000001</v>
          </cell>
          <cell r="Q1532">
            <v>518.65471490000004</v>
          </cell>
          <cell r="R1532">
            <v>28.7393398</v>
          </cell>
          <cell r="T1532" t="str">
            <v>NHCRCYTD201703</v>
          </cell>
        </row>
        <row r="1533">
          <cell r="A1533" t="str">
            <v>NH</v>
          </cell>
          <cell r="B1533" t="str">
            <v>CRC</v>
          </cell>
          <cell r="C1533" t="str">
            <v>YTD201703</v>
          </cell>
          <cell r="M1533">
            <v>23073.1333333</v>
          </cell>
          <cell r="N1533">
            <v>5.7238553999999997</v>
          </cell>
          <cell r="Q1533">
            <v>32.148403999999999</v>
          </cell>
          <cell r="R1533">
            <v>534.13432709999995</v>
          </cell>
          <cell r="T1533" t="str">
            <v>NHCRCYTD201703</v>
          </cell>
        </row>
        <row r="1534">
          <cell r="A1534" t="str">
            <v>NH</v>
          </cell>
          <cell r="B1534" t="str">
            <v>Benevera</v>
          </cell>
          <cell r="C1534" t="str">
            <v>YTD201703</v>
          </cell>
          <cell r="M1534">
            <v>32895.5</v>
          </cell>
          <cell r="N1534">
            <v>28.874642399999999</v>
          </cell>
          <cell r="Q1534">
            <v>323.58469509999998</v>
          </cell>
          <cell r="R1534">
            <v>267.70094089999998</v>
          </cell>
          <cell r="T1534" t="str">
            <v>NHBeneveraYTD201703</v>
          </cell>
        </row>
        <row r="1535">
          <cell r="A1535" t="str">
            <v>NH</v>
          </cell>
          <cell r="B1535" t="str">
            <v>Benevera</v>
          </cell>
          <cell r="C1535" t="str">
            <v>YTD201703</v>
          </cell>
          <cell r="M1535">
            <v>32895.5</v>
          </cell>
          <cell r="N1535">
            <v>101.4349885</v>
          </cell>
          <cell r="Q1535">
            <v>3356.5989269000002</v>
          </cell>
          <cell r="R1535">
            <v>90.658720900000006</v>
          </cell>
          <cell r="T1535" t="str">
            <v>NHBeneveraYTD201703</v>
          </cell>
        </row>
        <row r="1536">
          <cell r="A1536" t="str">
            <v>NH</v>
          </cell>
          <cell r="B1536" t="str">
            <v>Buy Direct/Non Group</v>
          </cell>
          <cell r="C1536" t="str">
            <v>YTD201703</v>
          </cell>
          <cell r="M1536">
            <v>4870.9555555999996</v>
          </cell>
          <cell r="N1536">
            <v>9.4925612000000008</v>
          </cell>
          <cell r="Q1536">
            <v>79.116711499999994</v>
          </cell>
          <cell r="R1536">
            <v>359.94523679999998</v>
          </cell>
          <cell r="T1536" t="str">
            <v>NHBuy Direct/Non GroupYTD201703</v>
          </cell>
        </row>
        <row r="1537">
          <cell r="A1537" t="str">
            <v>NH</v>
          </cell>
          <cell r="B1537" t="str">
            <v>CRC</v>
          </cell>
          <cell r="C1537" t="str">
            <v>YTD201703</v>
          </cell>
          <cell r="M1537">
            <v>23073.1333333</v>
          </cell>
          <cell r="N1537">
            <v>3.1122366000000001</v>
          </cell>
          <cell r="Q1537">
            <v>13.5386188</v>
          </cell>
          <cell r="R1537">
            <v>689.63532650000002</v>
          </cell>
          <cell r="T1537" t="str">
            <v>NHCRCYTD201703</v>
          </cell>
        </row>
        <row r="1538">
          <cell r="A1538" t="str">
            <v>NH</v>
          </cell>
          <cell r="B1538" t="str">
            <v>CRC</v>
          </cell>
          <cell r="C1538" t="str">
            <v>YTD201703</v>
          </cell>
          <cell r="M1538">
            <v>23073.1333333</v>
          </cell>
          <cell r="N1538">
            <v>24.112138699999999</v>
          </cell>
          <cell r="Q1538">
            <v>482.73782940000001</v>
          </cell>
          <cell r="R1538">
            <v>149.8461729</v>
          </cell>
          <cell r="T1538" t="str">
            <v>NHCRCYTD201703</v>
          </cell>
        </row>
        <row r="1539">
          <cell r="A1539" t="str">
            <v>NH</v>
          </cell>
          <cell r="B1539" t="str">
            <v>Buy Direct/Non Group</v>
          </cell>
          <cell r="C1539" t="str">
            <v>YTD201703</v>
          </cell>
          <cell r="M1539">
            <v>4870.9555555999996</v>
          </cell>
          <cell r="N1539">
            <v>4.8429868999999997</v>
          </cell>
          <cell r="Q1539">
            <v>12.8721491</v>
          </cell>
          <cell r="R1539">
            <v>1128.7129090999999</v>
          </cell>
          <cell r="T1539" t="str">
            <v>NHBuy Direct/Non GroupYTD201703</v>
          </cell>
        </row>
        <row r="1540">
          <cell r="A1540" t="str">
            <v>NH</v>
          </cell>
          <cell r="B1540" t="str">
            <v>CRC</v>
          </cell>
          <cell r="C1540" t="str">
            <v>YTD201703</v>
          </cell>
          <cell r="M1540">
            <v>23073.1333333</v>
          </cell>
          <cell r="N1540">
            <v>2.1714839000000001</v>
          </cell>
          <cell r="Q1540">
            <v>230.4356659</v>
          </cell>
          <cell r="R1540">
            <v>28.270153400000002</v>
          </cell>
          <cell r="T1540" t="str">
            <v>NHCRCYTD201703</v>
          </cell>
        </row>
        <row r="1541">
          <cell r="A1541" t="str">
            <v>NH</v>
          </cell>
          <cell r="B1541" t="str">
            <v>CRC</v>
          </cell>
          <cell r="C1541" t="str">
            <v>YTD201703</v>
          </cell>
          <cell r="M1541">
            <v>23073.1333333</v>
          </cell>
          <cell r="N1541">
            <v>1.5649314000000001</v>
          </cell>
          <cell r="Q1541">
            <v>83.837082600000002</v>
          </cell>
          <cell r="R1541">
            <v>55.999017799999997</v>
          </cell>
          <cell r="T1541" t="str">
            <v>NHCRCYTD201703</v>
          </cell>
        </row>
        <row r="1542">
          <cell r="A1542" t="str">
            <v>NH</v>
          </cell>
          <cell r="B1542" t="str">
            <v>Benevera</v>
          </cell>
          <cell r="C1542" t="str">
            <v>YTD201703</v>
          </cell>
          <cell r="M1542">
            <v>32895.5</v>
          </cell>
          <cell r="N1542">
            <v>13.320085499999999</v>
          </cell>
          <cell r="Q1542">
            <v>379.90853370000002</v>
          </cell>
          <cell r="R1542">
            <v>105.18388760000001</v>
          </cell>
          <cell r="T1542" t="str">
            <v>NHBeneveraYTD201703</v>
          </cell>
        </row>
        <row r="1543">
          <cell r="A1543" t="str">
            <v>NH</v>
          </cell>
          <cell r="B1543" t="str">
            <v>Buy Direct/Non Group</v>
          </cell>
          <cell r="C1543" t="str">
            <v>YTD201703</v>
          </cell>
          <cell r="M1543">
            <v>4870.9555555999996</v>
          </cell>
          <cell r="N1543">
            <v>2.1368320999999999</v>
          </cell>
          <cell r="Q1543">
            <v>34.871822100000003</v>
          </cell>
          <cell r="R1543">
            <v>183.83026849999999</v>
          </cell>
          <cell r="T1543" t="str">
            <v>NHBuy Direct/Non GroupYTD201703</v>
          </cell>
        </row>
        <row r="1544">
          <cell r="A1544" t="str">
            <v>NH</v>
          </cell>
          <cell r="B1544" t="str">
            <v>CRC</v>
          </cell>
          <cell r="C1544" t="str">
            <v>YTD201703</v>
          </cell>
          <cell r="M1544">
            <v>23073.1333333</v>
          </cell>
          <cell r="N1544">
            <v>2.1351841</v>
          </cell>
          <cell r="Q1544">
            <v>93.002401800000001</v>
          </cell>
          <cell r="R1544">
            <v>68.875127599999999</v>
          </cell>
          <cell r="T1544" t="str">
            <v>NHCRCYTD201703</v>
          </cell>
        </row>
        <row r="1545">
          <cell r="A1545" t="str">
            <v>NH</v>
          </cell>
          <cell r="B1545" t="str">
            <v>CRC</v>
          </cell>
          <cell r="C1545" t="str">
            <v>YTD201703</v>
          </cell>
          <cell r="M1545">
            <v>23073.1333333</v>
          </cell>
          <cell r="N1545">
            <v>4.3067409000000003</v>
          </cell>
          <cell r="Q1545">
            <v>61.4122913</v>
          </cell>
          <cell r="R1545">
            <v>210.3849621</v>
          </cell>
          <cell r="T1545" t="str">
            <v>NHCRCYTD201703</v>
          </cell>
        </row>
        <row r="1546">
          <cell r="A1546" t="str">
            <v>NH</v>
          </cell>
          <cell r="B1546" t="str">
            <v>Buy Direct/Non Group</v>
          </cell>
          <cell r="C1546" t="str">
            <v>YTD201703</v>
          </cell>
          <cell r="M1546">
            <v>4870.9555555999996</v>
          </cell>
          <cell r="N1546">
            <v>0.97728870000000001</v>
          </cell>
          <cell r="Q1546">
            <v>0.93615630000000005</v>
          </cell>
          <cell r="R1546">
            <v>3131.8125</v>
          </cell>
          <cell r="T1546" t="str">
            <v>NHBuy Direct/Non GroupYTD201703</v>
          </cell>
        </row>
        <row r="1547">
          <cell r="A1547" t="str">
            <v>NH</v>
          </cell>
          <cell r="B1547" t="str">
            <v>CRC</v>
          </cell>
          <cell r="C1547" t="str">
            <v>YTD201703</v>
          </cell>
          <cell r="M1547">
            <v>23073.1333333</v>
          </cell>
          <cell r="N1547">
            <v>13.4972458</v>
          </cell>
          <cell r="Q1547">
            <v>114.03145910000001</v>
          </cell>
          <cell r="R1547">
            <v>355.0926887</v>
          </cell>
          <cell r="T1547" t="str">
            <v>NHCRCYTD201703</v>
          </cell>
        </row>
        <row r="1548">
          <cell r="A1548" t="str">
            <v>NH</v>
          </cell>
          <cell r="B1548" t="str">
            <v>CRC</v>
          </cell>
          <cell r="C1548" t="str">
            <v>YTD201703</v>
          </cell>
          <cell r="M1548">
            <v>23073.1333333</v>
          </cell>
          <cell r="N1548">
            <v>12.7162299</v>
          </cell>
          <cell r="Q1548">
            <v>610.49400509999998</v>
          </cell>
          <cell r="R1548">
            <v>62.488229699999998</v>
          </cell>
          <cell r="T1548" t="str">
            <v>NHCRCYTD201703</v>
          </cell>
        </row>
        <row r="1549">
          <cell r="A1549" t="str">
            <v>NH</v>
          </cell>
          <cell r="B1549" t="str">
            <v>Benevera</v>
          </cell>
          <cell r="C1549" t="str">
            <v>YTD201703</v>
          </cell>
          <cell r="M1549">
            <v>32895.5</v>
          </cell>
          <cell r="N1549">
            <v>59.718016400000003</v>
          </cell>
          <cell r="Q1549">
            <v>5.1635967000000003</v>
          </cell>
          <cell r="R1549">
            <v>34695.592885899998</v>
          </cell>
          <cell r="T1549" t="str">
            <v>NHBeneveraYTD201703</v>
          </cell>
        </row>
        <row r="1550">
          <cell r="A1550" t="str">
            <v>NH</v>
          </cell>
          <cell r="B1550" t="str">
            <v>Benevera</v>
          </cell>
          <cell r="C1550" t="str">
            <v>YTD201703</v>
          </cell>
          <cell r="M1550">
            <v>32895.5</v>
          </cell>
          <cell r="N1550">
            <v>20.3408172</v>
          </cell>
          <cell r="Q1550">
            <v>68.756852800000004</v>
          </cell>
          <cell r="R1550">
            <v>887.51083059999996</v>
          </cell>
          <cell r="T1550" t="str">
            <v>NHBeneveraYTD201703</v>
          </cell>
        </row>
        <row r="1551">
          <cell r="A1551" t="str">
            <v>NH</v>
          </cell>
          <cell r="B1551" t="str">
            <v>Benevera</v>
          </cell>
          <cell r="C1551" t="str">
            <v>YTD201703</v>
          </cell>
          <cell r="M1551">
            <v>32895.5</v>
          </cell>
          <cell r="N1551">
            <v>5.2178848000000002</v>
          </cell>
          <cell r="Q1551">
            <v>7.4728615999999999</v>
          </cell>
          <cell r="R1551">
            <v>2094.7336245000001</v>
          </cell>
          <cell r="T1551" t="str">
            <v>NHBeneveraYTD201703</v>
          </cell>
        </row>
        <row r="1552">
          <cell r="A1552" t="str">
            <v>NH</v>
          </cell>
          <cell r="B1552" t="str">
            <v>Buy Direct/Non Group</v>
          </cell>
          <cell r="C1552" t="str">
            <v>YTD201703</v>
          </cell>
          <cell r="M1552">
            <v>4870.9555555999996</v>
          </cell>
          <cell r="N1552">
            <v>0.37805109999999997</v>
          </cell>
          <cell r="Q1552">
            <v>0.4680781</v>
          </cell>
          <cell r="R1552">
            <v>2423</v>
          </cell>
          <cell r="T1552" t="str">
            <v>NHBuy Direct/Non GroupYTD201703</v>
          </cell>
        </row>
        <row r="1553">
          <cell r="A1553" t="str">
            <v>NH</v>
          </cell>
          <cell r="B1553" t="str">
            <v>CRC</v>
          </cell>
          <cell r="C1553" t="str">
            <v>YTD201703</v>
          </cell>
          <cell r="M1553">
            <v>23073.1333333</v>
          </cell>
          <cell r="N1553">
            <v>34.2390154</v>
          </cell>
          <cell r="Q1553">
            <v>313.71445490000002</v>
          </cell>
          <cell r="R1553">
            <v>327.42210139999997</v>
          </cell>
          <cell r="T1553" t="str">
            <v>NHCRCYTD201703</v>
          </cell>
        </row>
        <row r="1554">
          <cell r="A1554" t="str">
            <v>NH</v>
          </cell>
          <cell r="B1554" t="str">
            <v>CRC</v>
          </cell>
          <cell r="C1554" t="str">
            <v>YTD201703</v>
          </cell>
          <cell r="M1554">
            <v>23073.1333333</v>
          </cell>
          <cell r="N1554">
            <v>11.280803799999999</v>
          </cell>
          <cell r="Q1554">
            <v>78.905489500000002</v>
          </cell>
          <cell r="R1554">
            <v>428.89806010000001</v>
          </cell>
          <cell r="T1554" t="str">
            <v>NHCRCYTD201703</v>
          </cell>
        </row>
        <row r="1555">
          <cell r="A1555" t="str">
            <v>NH</v>
          </cell>
          <cell r="B1555" t="str">
            <v>Buy Direct/Non Group</v>
          </cell>
          <cell r="C1555" t="str">
            <v>YTD201703</v>
          </cell>
          <cell r="M1555">
            <v>4870.9555555999996</v>
          </cell>
          <cell r="N1555">
            <v>30.114839</v>
          </cell>
          <cell r="Q1555">
            <v>2.8084688999999998</v>
          </cell>
          <cell r="R1555">
            <v>32168.6016667</v>
          </cell>
          <cell r="T1555" t="str">
            <v>NHBuy Direct/Non GroupYTD201703</v>
          </cell>
        </row>
        <row r="1556">
          <cell r="A1556" t="str">
            <v>NH</v>
          </cell>
          <cell r="B1556" t="str">
            <v>CRC</v>
          </cell>
          <cell r="C1556" t="str">
            <v>YTD201703</v>
          </cell>
          <cell r="M1556">
            <v>23073.1333333</v>
          </cell>
          <cell r="N1556">
            <v>16.2880477</v>
          </cell>
          <cell r="Q1556">
            <v>52.5261189</v>
          </cell>
          <cell r="R1556">
            <v>930.28276349999999</v>
          </cell>
          <cell r="T1556" t="str">
            <v>NHCRCYTD201703</v>
          </cell>
        </row>
        <row r="1557">
          <cell r="A1557" t="str">
            <v>NH</v>
          </cell>
          <cell r="B1557" t="str">
            <v>Buy Direct/Non Group</v>
          </cell>
          <cell r="C1557" t="str">
            <v>YTD201703</v>
          </cell>
          <cell r="M1557">
            <v>4870.9555555999996</v>
          </cell>
          <cell r="N1557">
            <v>2.8263839000000002</v>
          </cell>
          <cell r="Q1557">
            <v>5.5095203000000001</v>
          </cell>
          <cell r="R1557">
            <v>1539</v>
          </cell>
          <cell r="T1557" t="str">
            <v>NHBuy Direct/Non GroupYTD201703</v>
          </cell>
        </row>
        <row r="1558">
          <cell r="A1558" t="str">
            <v>NH</v>
          </cell>
          <cell r="B1558" t="str">
            <v>ERF</v>
          </cell>
          <cell r="C1558" t="str">
            <v>YTD201703</v>
          </cell>
          <cell r="M1558">
            <v>25192.766666700001</v>
          </cell>
          <cell r="N1558">
            <v>65.649742500000002</v>
          </cell>
          <cell r="Q1558">
            <v>4.7965894000000002</v>
          </cell>
          <cell r="R1558">
            <v>41060.264433999997</v>
          </cell>
          <cell r="T1558" t="str">
            <v>NHERFYTD201703</v>
          </cell>
        </row>
        <row r="1559">
          <cell r="A1559" t="str">
            <v>NH</v>
          </cell>
          <cell r="B1559" t="str">
            <v>ERF</v>
          </cell>
          <cell r="C1559" t="str">
            <v>YTD201703</v>
          </cell>
          <cell r="M1559">
            <v>25192.766666700001</v>
          </cell>
          <cell r="N1559">
            <v>3.656479</v>
          </cell>
          <cell r="Q1559">
            <v>5.0680943999999997</v>
          </cell>
          <cell r="R1559">
            <v>2164.4105356999999</v>
          </cell>
          <cell r="T1559" t="str">
            <v>NHERFYTD201703</v>
          </cell>
        </row>
        <row r="1560">
          <cell r="A1560" t="str">
            <v>NH</v>
          </cell>
          <cell r="B1560" t="str">
            <v>Buy Direct/Non Group</v>
          </cell>
          <cell r="C1560" t="str">
            <v>YTD201703</v>
          </cell>
          <cell r="M1560">
            <v>4870.9555555999996</v>
          </cell>
          <cell r="N1560">
            <v>99.906352600000005</v>
          </cell>
          <cell r="Q1560">
            <v>3278.2068770000001</v>
          </cell>
          <cell r="R1560">
            <v>91.427743599999999</v>
          </cell>
          <cell r="T1560" t="str">
            <v>NHBuy Direct/Non GroupYTD201703</v>
          </cell>
        </row>
        <row r="1561">
          <cell r="A1561" t="str">
            <v>NH</v>
          </cell>
          <cell r="B1561" t="str">
            <v>ERF</v>
          </cell>
          <cell r="C1561" t="str">
            <v>YTD201703</v>
          </cell>
          <cell r="M1561">
            <v>25192.766666700001</v>
          </cell>
          <cell r="N1561">
            <v>8.5349611000000003</v>
          </cell>
          <cell r="Q1561">
            <v>23.711441700000002</v>
          </cell>
          <cell r="R1561">
            <v>1079.8534924000001</v>
          </cell>
          <cell r="T1561" t="str">
            <v>NHERFYTD201703</v>
          </cell>
        </row>
        <row r="1562">
          <cell r="A1562" t="str">
            <v>NH</v>
          </cell>
          <cell r="B1562" t="str">
            <v>CRC</v>
          </cell>
          <cell r="C1562" t="str">
            <v>YTD201703</v>
          </cell>
          <cell r="M1562">
            <v>23073.1333333</v>
          </cell>
          <cell r="N1562">
            <v>15.6595873</v>
          </cell>
          <cell r="Q1562">
            <v>72.159442299999995</v>
          </cell>
          <cell r="R1562">
            <v>651.04108959999996</v>
          </cell>
          <cell r="T1562" t="str">
            <v>NHCRCYTD201703</v>
          </cell>
        </row>
        <row r="1563">
          <cell r="A1563" t="str">
            <v>NH</v>
          </cell>
          <cell r="B1563" t="str">
            <v>Benevera</v>
          </cell>
          <cell r="C1563" t="str">
            <v>YTD201703</v>
          </cell>
          <cell r="M1563">
            <v>32895.5</v>
          </cell>
          <cell r="N1563">
            <v>3.6223241000000002</v>
          </cell>
          <cell r="Q1563">
            <v>4.3401335999999997</v>
          </cell>
          <cell r="R1563">
            <v>2503.8336089999998</v>
          </cell>
          <cell r="T1563" t="str">
            <v>NHBeneveraYTD201703</v>
          </cell>
        </row>
        <row r="1564">
          <cell r="A1564" t="str">
            <v>NH</v>
          </cell>
          <cell r="B1564" t="str">
            <v>Buy Direct/Non Group</v>
          </cell>
          <cell r="C1564" t="str">
            <v>YTD201703</v>
          </cell>
          <cell r="M1564">
            <v>4870.9555555999996</v>
          </cell>
          <cell r="N1564">
            <v>11.2554438</v>
          </cell>
          <cell r="Q1564">
            <v>3.0425080000000002</v>
          </cell>
          <cell r="R1564">
            <v>11098.19</v>
          </cell>
          <cell r="T1564" t="str">
            <v>NHBuy Direct/Non GroupYTD201703</v>
          </cell>
        </row>
        <row r="1565">
          <cell r="A1565" t="str">
            <v>NH</v>
          </cell>
          <cell r="B1565" t="str">
            <v>CRC</v>
          </cell>
          <cell r="C1565" t="str">
            <v>YTD201703</v>
          </cell>
          <cell r="M1565">
            <v>23073.1333333</v>
          </cell>
          <cell r="N1565">
            <v>41.724517200000001</v>
          </cell>
          <cell r="Q1565">
            <v>47.734099200000003</v>
          </cell>
          <cell r="R1565">
            <v>2622.3088693999998</v>
          </cell>
          <cell r="T1565" t="str">
            <v>NHCRCYTD201703</v>
          </cell>
        </row>
        <row r="1566">
          <cell r="A1566" t="str">
            <v>NH</v>
          </cell>
          <cell r="B1566" t="str">
            <v>ERF</v>
          </cell>
          <cell r="C1566" t="str">
            <v>YTD201703</v>
          </cell>
          <cell r="M1566">
            <v>25192.766666700001</v>
          </cell>
          <cell r="N1566">
            <v>18.0862692</v>
          </cell>
          <cell r="Q1566">
            <v>79.766020600000004</v>
          </cell>
          <cell r="R1566">
            <v>680.22457799999995</v>
          </cell>
          <cell r="T1566" t="str">
            <v>NHERFYTD201703</v>
          </cell>
        </row>
        <row r="1567">
          <cell r="A1567" t="str">
            <v>NH</v>
          </cell>
          <cell r="B1567" t="str">
            <v>CRC</v>
          </cell>
          <cell r="C1567" t="str">
            <v>YTD201703</v>
          </cell>
          <cell r="M1567">
            <v>23073.1333333</v>
          </cell>
          <cell r="N1567">
            <v>5.6683960999999998</v>
          </cell>
          <cell r="Q1567">
            <v>56.806369500000002</v>
          </cell>
          <cell r="R1567">
            <v>299.3535463</v>
          </cell>
          <cell r="T1567" t="str">
            <v>NHCRCYTD201703</v>
          </cell>
        </row>
        <row r="1568">
          <cell r="A1568" t="str">
            <v>NH</v>
          </cell>
          <cell r="B1568" t="str">
            <v>Buy Direct/Non Group</v>
          </cell>
          <cell r="C1568" t="str">
            <v>YTD201703</v>
          </cell>
          <cell r="M1568">
            <v>4870.9555555999996</v>
          </cell>
          <cell r="N1568">
            <v>3.3804588</v>
          </cell>
          <cell r="Q1568">
            <v>2.1063516999999998</v>
          </cell>
          <cell r="R1568">
            <v>4814.6644444000003</v>
          </cell>
          <cell r="T1568" t="str">
            <v>NHBuy Direct/Non GroupYTD201703</v>
          </cell>
        </row>
        <row r="1569">
          <cell r="A1569" t="str">
            <v>NH</v>
          </cell>
          <cell r="B1569" t="str">
            <v>CRC</v>
          </cell>
          <cell r="C1569" t="str">
            <v>YTD201703</v>
          </cell>
          <cell r="M1569">
            <v>23073.1333333</v>
          </cell>
          <cell r="N1569">
            <v>17.1508462</v>
          </cell>
          <cell r="Q1569">
            <v>104.5869931</v>
          </cell>
          <cell r="R1569">
            <v>491.95924819999999</v>
          </cell>
          <cell r="T1569" t="str">
            <v>NHCRCYTD201703</v>
          </cell>
        </row>
        <row r="1570">
          <cell r="A1570" t="str">
            <v>NH</v>
          </cell>
          <cell r="B1570" t="str">
            <v>ERF</v>
          </cell>
          <cell r="C1570" t="str">
            <v>YTD201703</v>
          </cell>
          <cell r="M1570">
            <v>25192.766666700001</v>
          </cell>
          <cell r="N1570">
            <v>15.163838500000001</v>
          </cell>
          <cell r="Q1570">
            <v>658.28271989999996</v>
          </cell>
          <cell r="R1570">
            <v>69.106349300000005</v>
          </cell>
          <cell r="T1570" t="str">
            <v>NHERFYTD201703</v>
          </cell>
        </row>
        <row r="1571">
          <cell r="A1571" t="str">
            <v>NH</v>
          </cell>
          <cell r="B1571" t="str">
            <v>Benevera</v>
          </cell>
          <cell r="C1571" t="str">
            <v>YTD201703</v>
          </cell>
          <cell r="M1571">
            <v>32895.5</v>
          </cell>
          <cell r="N1571">
            <v>15.009798699999999</v>
          </cell>
          <cell r="Q1571">
            <v>48.230958000000001</v>
          </cell>
          <cell r="R1571">
            <v>933.62018939999996</v>
          </cell>
          <cell r="T1571" t="str">
            <v>NHBeneveraYTD201703</v>
          </cell>
        </row>
        <row r="1572">
          <cell r="A1572" t="str">
            <v>NH</v>
          </cell>
          <cell r="B1572" t="str">
            <v>Benevera</v>
          </cell>
          <cell r="C1572" t="str">
            <v>YTD201703</v>
          </cell>
          <cell r="M1572">
            <v>32895.5</v>
          </cell>
          <cell r="N1572">
            <v>8.8226525999999996</v>
          </cell>
          <cell r="Q1572">
            <v>218.834103</v>
          </cell>
          <cell r="R1572">
            <v>120.94987620000001</v>
          </cell>
          <cell r="T1572" t="str">
            <v>NHBeneveraYTD201703</v>
          </cell>
        </row>
        <row r="1573">
          <cell r="A1573" t="str">
            <v>NH</v>
          </cell>
          <cell r="B1573" t="str">
            <v>CRC</v>
          </cell>
          <cell r="C1573" t="str">
            <v>YTD201703</v>
          </cell>
          <cell r="M1573">
            <v>23073.1333333</v>
          </cell>
          <cell r="N1573">
            <v>7.6221683999999996</v>
          </cell>
          <cell r="Q1573">
            <v>19.466693200000002</v>
          </cell>
          <cell r="R1573">
            <v>1174.6476396</v>
          </cell>
          <cell r="T1573" t="str">
            <v>NHCRCYTD201703</v>
          </cell>
        </row>
        <row r="1574">
          <cell r="A1574" t="str">
            <v>NH</v>
          </cell>
          <cell r="B1574" t="str">
            <v>CRC</v>
          </cell>
          <cell r="C1574" t="str">
            <v>YTD201703</v>
          </cell>
          <cell r="M1574">
            <v>23073.1333333</v>
          </cell>
          <cell r="N1574">
            <v>6.9757616999999996</v>
          </cell>
          <cell r="Q1574">
            <v>91.700971100000004</v>
          </cell>
          <cell r="R1574">
            <v>228.21225219999999</v>
          </cell>
          <cell r="T1574" t="str">
            <v>NHCRCYTD201703</v>
          </cell>
        </row>
        <row r="1575">
          <cell r="A1575" t="str">
            <v>NH</v>
          </cell>
          <cell r="B1575" t="str">
            <v>ERF</v>
          </cell>
          <cell r="C1575" t="str">
            <v>YTD201703</v>
          </cell>
          <cell r="M1575">
            <v>25192.766666700001</v>
          </cell>
          <cell r="N1575">
            <v>1.6686061999999999</v>
          </cell>
          <cell r="Q1575">
            <v>87.776710699999995</v>
          </cell>
          <cell r="R1575">
            <v>57.029004899999997</v>
          </cell>
          <cell r="T1575" t="str">
            <v>NHERFYTD201703</v>
          </cell>
        </row>
        <row r="1576">
          <cell r="A1576" t="str">
            <v>NH</v>
          </cell>
          <cell r="B1576" t="str">
            <v>CRC</v>
          </cell>
          <cell r="C1576" t="str">
            <v>YTD201703</v>
          </cell>
          <cell r="M1576">
            <v>23073.1333333</v>
          </cell>
          <cell r="N1576">
            <v>3.8707636999999999</v>
          </cell>
          <cell r="Q1576">
            <v>4.9407851000000003</v>
          </cell>
          <cell r="R1576">
            <v>2350.2927</v>
          </cell>
          <cell r="T1576" t="str">
            <v>NHCRCYTD201703</v>
          </cell>
        </row>
        <row r="1577">
          <cell r="A1577" t="str">
            <v>NH</v>
          </cell>
          <cell r="B1577" t="str">
            <v>CRC</v>
          </cell>
          <cell r="C1577" t="str">
            <v>YTD201703</v>
          </cell>
          <cell r="M1577">
            <v>23073.1333333</v>
          </cell>
          <cell r="N1577">
            <v>0.28608790000000001</v>
          </cell>
          <cell r="Q1577">
            <v>0.19763140000000001</v>
          </cell>
          <cell r="R1577">
            <v>4342.75</v>
          </cell>
          <cell r="T1577" t="str">
            <v>NHCRCYTD201703</v>
          </cell>
        </row>
        <row r="1578">
          <cell r="A1578" t="str">
            <v>NH</v>
          </cell>
          <cell r="B1578" t="str">
            <v>ERF</v>
          </cell>
          <cell r="C1578" t="str">
            <v>YTD201703</v>
          </cell>
          <cell r="M1578">
            <v>25192.766666700001</v>
          </cell>
          <cell r="N1578">
            <v>5.2322870999999997</v>
          </cell>
          <cell r="Q1578">
            <v>42.524833600000001</v>
          </cell>
          <cell r="R1578">
            <v>369.12222439999999</v>
          </cell>
          <cell r="T1578" t="str">
            <v>NHERFYTD201703</v>
          </cell>
        </row>
        <row r="1579">
          <cell r="A1579" t="str">
            <v>NH</v>
          </cell>
          <cell r="B1579" t="str">
            <v>Benevera</v>
          </cell>
          <cell r="C1579" t="str">
            <v>YTD201703</v>
          </cell>
          <cell r="M1579">
            <v>32895.5</v>
          </cell>
          <cell r="N1579">
            <v>4.0304703000000002</v>
          </cell>
          <cell r="Q1579">
            <v>104.6200618</v>
          </cell>
          <cell r="R1579">
            <v>115.5744947</v>
          </cell>
          <cell r="T1579" t="str">
            <v>NHBeneveraYTD201703</v>
          </cell>
        </row>
        <row r="1580">
          <cell r="A1580" t="str">
            <v>NH</v>
          </cell>
          <cell r="B1580" t="str">
            <v>CRC</v>
          </cell>
          <cell r="C1580" t="str">
            <v>YTD201703</v>
          </cell>
          <cell r="M1580">
            <v>23073.1333333</v>
          </cell>
          <cell r="N1580">
            <v>52.360605</v>
          </cell>
          <cell r="Q1580">
            <v>4.7925614999999997</v>
          </cell>
          <cell r="R1580">
            <v>32776.1707216</v>
          </cell>
          <cell r="T1580" t="str">
            <v>NHCRCYTD201703</v>
          </cell>
        </row>
        <row r="1581">
          <cell r="A1581" t="str">
            <v>NH</v>
          </cell>
          <cell r="B1581" t="str">
            <v>CRC</v>
          </cell>
          <cell r="C1581" t="str">
            <v>YTD201703</v>
          </cell>
          <cell r="M1581">
            <v>23073.1333333</v>
          </cell>
          <cell r="N1581">
            <v>18.4463516</v>
          </cell>
          <cell r="Q1581">
            <v>4.1008516000000004</v>
          </cell>
          <cell r="R1581">
            <v>13494.5274699</v>
          </cell>
          <cell r="T1581" t="str">
            <v>NHCRCYTD201703</v>
          </cell>
        </row>
        <row r="1582">
          <cell r="A1582" t="str">
            <v>NH</v>
          </cell>
          <cell r="B1582" t="str">
            <v>ERF</v>
          </cell>
          <cell r="C1582" t="str">
            <v>YTD201703</v>
          </cell>
          <cell r="M1582">
            <v>25192.766666700001</v>
          </cell>
          <cell r="N1582">
            <v>13.7545137</v>
          </cell>
          <cell r="Q1582">
            <v>247.60702219999999</v>
          </cell>
          <cell r="R1582">
            <v>166.64931680000001</v>
          </cell>
          <cell r="T1582" t="str">
            <v>NHERFYTD201703</v>
          </cell>
        </row>
        <row r="1583">
          <cell r="A1583" t="str">
            <v>NH</v>
          </cell>
          <cell r="B1583" t="str">
            <v>Benevera</v>
          </cell>
          <cell r="C1583" t="str">
            <v>YTD201703</v>
          </cell>
          <cell r="M1583">
            <v>32895.5</v>
          </cell>
          <cell r="N1583">
            <v>25.161822300000001</v>
          </cell>
          <cell r="Q1583">
            <v>6.0646269999999998</v>
          </cell>
          <cell r="R1583">
            <v>12446.8441143</v>
          </cell>
          <cell r="T1583" t="str">
            <v>NHBeneveraYTD201703</v>
          </cell>
        </row>
        <row r="1584">
          <cell r="A1584" t="str">
            <v>NH</v>
          </cell>
          <cell r="B1584" t="str">
            <v>Benevera</v>
          </cell>
          <cell r="C1584" t="str">
            <v>YTD201703</v>
          </cell>
          <cell r="M1584">
            <v>32895.5</v>
          </cell>
          <cell r="N1584">
            <v>16.4777144</v>
          </cell>
          <cell r="Q1584">
            <v>77.078161499999993</v>
          </cell>
          <cell r="R1584">
            <v>641.33786199999997</v>
          </cell>
          <cell r="T1584" t="str">
            <v>NHBeneveraYTD201703</v>
          </cell>
        </row>
        <row r="1585">
          <cell r="A1585" t="str">
            <v>NH</v>
          </cell>
          <cell r="B1585" t="str">
            <v>Benevera</v>
          </cell>
          <cell r="C1585" t="str">
            <v>YTD201703</v>
          </cell>
          <cell r="M1585">
            <v>32895.5</v>
          </cell>
          <cell r="N1585">
            <v>3.8703351000000001</v>
          </cell>
          <cell r="Q1585">
            <v>175.8896235</v>
          </cell>
          <cell r="R1585">
            <v>66.013020400000002</v>
          </cell>
          <cell r="T1585" t="str">
            <v>NHBeneveraYTD201703</v>
          </cell>
        </row>
        <row r="1586">
          <cell r="A1586" t="str">
            <v>NH</v>
          </cell>
          <cell r="B1586" t="str">
            <v>CRC</v>
          </cell>
          <cell r="C1586" t="str">
            <v>YTD201703</v>
          </cell>
          <cell r="M1586">
            <v>23073.1333333</v>
          </cell>
          <cell r="N1586">
            <v>18.443438799999999</v>
          </cell>
          <cell r="Q1586">
            <v>5.2866400000000002</v>
          </cell>
          <cell r="R1586">
            <v>10466.0646729</v>
          </cell>
          <cell r="T1586" t="str">
            <v>NHCRCYTD201703</v>
          </cell>
        </row>
        <row r="1587">
          <cell r="A1587" t="str">
            <v>NH</v>
          </cell>
          <cell r="B1587" t="str">
            <v>ERF</v>
          </cell>
          <cell r="C1587" t="str">
            <v>YTD201703</v>
          </cell>
          <cell r="M1587">
            <v>25192.766666700001</v>
          </cell>
          <cell r="N1587">
            <v>8.4303825000000003</v>
          </cell>
          <cell r="Q1587">
            <v>209.04492350000001</v>
          </cell>
          <cell r="R1587">
            <v>120.98427030000001</v>
          </cell>
          <cell r="T1587" t="str">
            <v>NHERFYTD201703</v>
          </cell>
        </row>
        <row r="1588">
          <cell r="A1588" t="str">
            <v>NH</v>
          </cell>
          <cell r="B1588" t="str">
            <v>Benevera</v>
          </cell>
          <cell r="C1588" t="str">
            <v>YTD201703</v>
          </cell>
          <cell r="M1588">
            <v>32895.5</v>
          </cell>
          <cell r="N1588">
            <v>7.1318492999999998</v>
          </cell>
          <cell r="Q1588">
            <v>123.6774904</v>
          </cell>
          <cell r="R1588">
            <v>172.9946807</v>
          </cell>
          <cell r="T1588" t="str">
            <v>NHBeneveraYTD201703</v>
          </cell>
        </row>
        <row r="1589">
          <cell r="A1589" t="str">
            <v>NH</v>
          </cell>
          <cell r="B1589" t="str">
            <v>Benevera</v>
          </cell>
          <cell r="C1589" t="str">
            <v>YTD201703</v>
          </cell>
          <cell r="M1589">
            <v>32895.5</v>
          </cell>
          <cell r="N1589">
            <v>45.150390999999999</v>
          </cell>
          <cell r="Q1589">
            <v>47.480408599999997</v>
          </cell>
          <cell r="R1589">
            <v>2852.7802749000002</v>
          </cell>
          <cell r="T1589" t="str">
            <v>NHBeneveraYTD201703</v>
          </cell>
        </row>
        <row r="1590">
          <cell r="A1590" t="str">
            <v>NH</v>
          </cell>
          <cell r="B1590" t="str">
            <v>Benevera</v>
          </cell>
          <cell r="C1590" t="str">
            <v>YTD201703</v>
          </cell>
          <cell r="M1590">
            <v>32895.5</v>
          </cell>
          <cell r="N1590">
            <v>13.3720073</v>
          </cell>
          <cell r="Q1590">
            <v>226.20906679999999</v>
          </cell>
          <cell r="R1590">
            <v>177.3404688</v>
          </cell>
          <cell r="T1590" t="str">
            <v>NHBeneveraYTD201703</v>
          </cell>
        </row>
        <row r="1591">
          <cell r="A1591" t="str">
            <v>NH</v>
          </cell>
          <cell r="B1591" t="str">
            <v>Benevera</v>
          </cell>
          <cell r="C1591" t="str">
            <v>YTD201703</v>
          </cell>
          <cell r="M1591">
            <v>32895.5</v>
          </cell>
          <cell r="N1591">
            <v>5.8838550999999999</v>
          </cell>
          <cell r="Q1591">
            <v>111.3423739</v>
          </cell>
          <cell r="R1591">
            <v>158.53412080000001</v>
          </cell>
          <cell r="T1591" t="str">
            <v>NHBeneveraYTD201703</v>
          </cell>
        </row>
        <row r="1592">
          <cell r="A1592" t="str">
            <v>NH</v>
          </cell>
          <cell r="B1592" t="str">
            <v>Benevera</v>
          </cell>
          <cell r="C1592" t="str">
            <v>YTD201703</v>
          </cell>
          <cell r="M1592">
            <v>32895.5</v>
          </cell>
          <cell r="N1592">
            <v>10.9025111</v>
          </cell>
          <cell r="Q1592">
            <v>4.0199813000000004</v>
          </cell>
          <cell r="R1592">
            <v>8136.2400862000004</v>
          </cell>
          <cell r="T1592" t="str">
            <v>NHBeneveraYTD201703</v>
          </cell>
        </row>
        <row r="1593">
          <cell r="A1593" t="str">
            <v>NH</v>
          </cell>
          <cell r="B1593" t="str">
            <v>Benevera</v>
          </cell>
          <cell r="C1593" t="str">
            <v>YTD201703</v>
          </cell>
          <cell r="M1593">
            <v>32895.5</v>
          </cell>
          <cell r="N1593">
            <v>5.7018586000000004</v>
          </cell>
          <cell r="Q1593">
            <v>78.220302000000004</v>
          </cell>
          <cell r="R1593">
            <v>218.68460580000001</v>
          </cell>
          <cell r="T1593" t="str">
            <v>NHBeneveraYTD201703</v>
          </cell>
        </row>
        <row r="1594">
          <cell r="A1594" t="str">
            <v>NH</v>
          </cell>
          <cell r="B1594" t="str">
            <v>Benevera</v>
          </cell>
          <cell r="C1594" t="str">
            <v>YTD201703</v>
          </cell>
          <cell r="M1594">
            <v>32895.5</v>
          </cell>
          <cell r="N1594">
            <v>17.7368892</v>
          </cell>
          <cell r="Q1594">
            <v>483.41908769999998</v>
          </cell>
          <cell r="R1594">
            <v>110.0715074</v>
          </cell>
          <cell r="T1594" t="str">
            <v>NHBeneveraYTD201703</v>
          </cell>
        </row>
        <row r="1595">
          <cell r="A1595" t="str">
            <v>NH</v>
          </cell>
          <cell r="B1595" t="str">
            <v>NH_PAP</v>
          </cell>
          <cell r="C1595" t="str">
            <v>YTD201703</v>
          </cell>
          <cell r="M1595">
            <v>11113.8222222</v>
          </cell>
          <cell r="N1595">
            <v>2.4682959000000002</v>
          </cell>
          <cell r="Q1595">
            <v>105.2812417</v>
          </cell>
          <cell r="R1595">
            <v>70.334348599999998</v>
          </cell>
          <cell r="T1595" t="str">
            <v>NHNH_PAPYTD201703</v>
          </cell>
        </row>
        <row r="1596">
          <cell r="A1596" t="str">
            <v>NH</v>
          </cell>
          <cell r="B1596" t="str">
            <v>Exchange</v>
          </cell>
          <cell r="C1596" t="str">
            <v>YTD201703</v>
          </cell>
          <cell r="M1596">
            <v>9424.1</v>
          </cell>
          <cell r="N1596">
            <v>4.7840138000000003</v>
          </cell>
          <cell r="Q1596">
            <v>457.90365839999998</v>
          </cell>
          <cell r="R1596">
            <v>31.342927899999999</v>
          </cell>
          <cell r="T1596" t="str">
            <v>NHExchangeYTD201703</v>
          </cell>
        </row>
        <row r="1597">
          <cell r="A1597" t="str">
            <v>NH</v>
          </cell>
          <cell r="B1597" t="str">
            <v>NH_PAP</v>
          </cell>
          <cell r="C1597" t="str">
            <v>YTD201703</v>
          </cell>
          <cell r="M1597">
            <v>11113.8222222</v>
          </cell>
          <cell r="N1597">
            <v>18.347732199999999</v>
          </cell>
          <cell r="Q1597">
            <v>201.3865954</v>
          </cell>
          <cell r="R1597">
            <v>273.32105519999999</v>
          </cell>
          <cell r="T1597" t="str">
            <v>NHNH_PAPYTD201703</v>
          </cell>
        </row>
        <row r="1598">
          <cell r="A1598" t="str">
            <v>NH</v>
          </cell>
          <cell r="B1598" t="str">
            <v>NH_PAP</v>
          </cell>
          <cell r="C1598" t="str">
            <v>YTD201703</v>
          </cell>
          <cell r="M1598">
            <v>11113.8222222</v>
          </cell>
          <cell r="N1598">
            <v>39.527730200000001</v>
          </cell>
          <cell r="Q1598">
            <v>636.80662989999996</v>
          </cell>
          <cell r="R1598">
            <v>186.215383</v>
          </cell>
          <cell r="T1598" t="str">
            <v>NHNH_PAPYTD201703</v>
          </cell>
        </row>
        <row r="1599">
          <cell r="A1599" t="str">
            <v>NH</v>
          </cell>
          <cell r="B1599" t="str">
            <v>NH_PAP</v>
          </cell>
          <cell r="C1599" t="str">
            <v>YTD201703</v>
          </cell>
          <cell r="M1599">
            <v>11113.8222222</v>
          </cell>
          <cell r="N1599">
            <v>13.0836557</v>
          </cell>
          <cell r="Q1599">
            <v>147.2005618</v>
          </cell>
          <cell r="R1599">
            <v>266.64957349999997</v>
          </cell>
          <cell r="T1599" t="str">
            <v>NHNH_PAPYTD201703</v>
          </cell>
        </row>
        <row r="1600">
          <cell r="A1600" t="str">
            <v>NH</v>
          </cell>
          <cell r="B1600" t="str">
            <v>Exchange</v>
          </cell>
          <cell r="C1600" t="str">
            <v>YTD201703</v>
          </cell>
          <cell r="M1600">
            <v>9424.1</v>
          </cell>
          <cell r="N1600">
            <v>3.4474013999999999</v>
          </cell>
          <cell r="Q1600">
            <v>13.7826723</v>
          </cell>
          <cell r="R1600">
            <v>750.37727270000005</v>
          </cell>
          <cell r="T1600" t="str">
            <v>NHExchangeYTD201703</v>
          </cell>
        </row>
        <row r="1601">
          <cell r="A1601" t="str">
            <v>NH</v>
          </cell>
          <cell r="B1601" t="str">
            <v>NH_PAP</v>
          </cell>
          <cell r="C1601" t="str">
            <v>YTD201703</v>
          </cell>
          <cell r="M1601">
            <v>11113.8222222</v>
          </cell>
          <cell r="N1601">
            <v>26.766665199999998</v>
          </cell>
          <cell r="Q1601">
            <v>97.554178100000001</v>
          </cell>
          <cell r="R1601">
            <v>823.1323069</v>
          </cell>
          <cell r="T1601" t="str">
            <v>NHNH_PAPYTD201703</v>
          </cell>
        </row>
        <row r="1602">
          <cell r="A1602" t="str">
            <v>NH</v>
          </cell>
          <cell r="B1602" t="str">
            <v>NH_PAP</v>
          </cell>
          <cell r="C1602" t="str">
            <v>YTD201703</v>
          </cell>
          <cell r="M1602">
            <v>11113.8222222</v>
          </cell>
          <cell r="N1602">
            <v>17.4471089</v>
          </cell>
          <cell r="Q1602">
            <v>91.855468700000003</v>
          </cell>
          <cell r="R1602">
            <v>569.82264980000002</v>
          </cell>
          <cell r="T1602" t="str">
            <v>NHNH_PAPYTD201703</v>
          </cell>
        </row>
        <row r="1603">
          <cell r="A1603" t="str">
            <v>NH</v>
          </cell>
          <cell r="B1603" t="str">
            <v>Exchange</v>
          </cell>
          <cell r="C1603" t="str">
            <v>YTD201703</v>
          </cell>
          <cell r="M1603">
            <v>9424.1</v>
          </cell>
          <cell r="N1603">
            <v>19.4906817</v>
          </cell>
          <cell r="Q1603">
            <v>405.9623479</v>
          </cell>
          <cell r="R1603">
            <v>144.03317340000001</v>
          </cell>
          <cell r="T1603" t="str">
            <v>NHExchangeYTD201703</v>
          </cell>
        </row>
        <row r="1604">
          <cell r="A1604" t="str">
            <v>NH</v>
          </cell>
          <cell r="B1604" t="str">
            <v>NH_PAP</v>
          </cell>
          <cell r="C1604" t="str">
            <v>YTD201703</v>
          </cell>
          <cell r="M1604">
            <v>11113.8222222</v>
          </cell>
          <cell r="N1604">
            <v>43.350588000000002</v>
          </cell>
          <cell r="Q1604">
            <v>57.952977099999998</v>
          </cell>
          <cell r="R1604">
            <v>2244.0911667</v>
          </cell>
          <cell r="T1604" t="str">
            <v>NHNH_PAPYTD201703</v>
          </cell>
        </row>
        <row r="1605">
          <cell r="A1605" t="str">
            <v>NH</v>
          </cell>
          <cell r="B1605" t="str">
            <v>Exchange</v>
          </cell>
          <cell r="C1605" t="str">
            <v>YTD201703</v>
          </cell>
          <cell r="M1605">
            <v>9424.1</v>
          </cell>
          <cell r="N1605">
            <v>9.5420615000000009</v>
          </cell>
          <cell r="Q1605">
            <v>39.525514800000003</v>
          </cell>
          <cell r="R1605">
            <v>724.24570610000001</v>
          </cell>
          <cell r="T1605" t="str">
            <v>NHExchangeYTD201703</v>
          </cell>
        </row>
        <row r="1606">
          <cell r="A1606" t="str">
            <v>NH</v>
          </cell>
          <cell r="B1606" t="str">
            <v>NH_PAP</v>
          </cell>
          <cell r="C1606" t="str">
            <v>YTD201703</v>
          </cell>
          <cell r="M1606">
            <v>11113.8222222</v>
          </cell>
          <cell r="N1606">
            <v>20.151511299999999</v>
          </cell>
          <cell r="Q1606">
            <v>1174.9966104</v>
          </cell>
          <cell r="R1606">
            <v>51.450815499999997</v>
          </cell>
          <cell r="T1606" t="str">
            <v>NHNH_PAPYTD201703</v>
          </cell>
        </row>
        <row r="1607">
          <cell r="A1607" t="str">
            <v>NH</v>
          </cell>
          <cell r="B1607" t="str">
            <v>NH_PAP</v>
          </cell>
          <cell r="C1607" t="str">
            <v>YTD201703</v>
          </cell>
          <cell r="M1607">
            <v>11113.8222222</v>
          </cell>
          <cell r="N1607">
            <v>5.5644207999999997</v>
          </cell>
          <cell r="Q1607">
            <v>115.8093659</v>
          </cell>
          <cell r="R1607">
            <v>144.1443203</v>
          </cell>
          <cell r="T1607" t="str">
            <v>NHNH_PAPYTD201703</v>
          </cell>
        </row>
        <row r="1608">
          <cell r="A1608" t="str">
            <v>NH</v>
          </cell>
          <cell r="B1608" t="str">
            <v>Exchange</v>
          </cell>
          <cell r="C1608" t="str">
            <v>YTD201703</v>
          </cell>
          <cell r="M1608">
            <v>9424.1</v>
          </cell>
          <cell r="N1608">
            <v>15.1462824</v>
          </cell>
          <cell r="Q1608">
            <v>482.39353060000002</v>
          </cell>
          <cell r="R1608">
            <v>94.194562000000005</v>
          </cell>
          <cell r="T1608" t="str">
            <v>NHExchangeYTD201703</v>
          </cell>
        </row>
        <row r="1609">
          <cell r="A1609" t="str">
            <v>NH</v>
          </cell>
          <cell r="B1609" t="str">
            <v>NH_PAP</v>
          </cell>
          <cell r="C1609" t="str">
            <v>YTD201703</v>
          </cell>
          <cell r="M1609">
            <v>11113.8222222</v>
          </cell>
          <cell r="N1609">
            <v>1.9135435999999999</v>
          </cell>
          <cell r="Q1609">
            <v>108.4686554</v>
          </cell>
          <cell r="R1609">
            <v>52.924327699999999</v>
          </cell>
          <cell r="T1609" t="str">
            <v>NHNH_PAPYTD201703</v>
          </cell>
        </row>
        <row r="1610">
          <cell r="A1610" t="str">
            <v>NH</v>
          </cell>
          <cell r="B1610" t="str">
            <v>NH_PAP</v>
          </cell>
          <cell r="C1610" t="str">
            <v>YTD201703</v>
          </cell>
          <cell r="M1610">
            <v>11113.8222222</v>
          </cell>
          <cell r="N1610">
            <v>17.2092621</v>
          </cell>
          <cell r="Q1610">
            <v>216.45436939999999</v>
          </cell>
          <cell r="R1610">
            <v>238.51579649999999</v>
          </cell>
          <cell r="T1610" t="str">
            <v>NHNH_PAPYTD201703</v>
          </cell>
        </row>
        <row r="1611">
          <cell r="A1611" t="str">
            <v>NH</v>
          </cell>
          <cell r="B1611" t="str">
            <v>Exchange</v>
          </cell>
          <cell r="C1611" t="str">
            <v>YTD201703</v>
          </cell>
          <cell r="M1611">
            <v>9424.1</v>
          </cell>
          <cell r="N1611">
            <v>1.996807</v>
          </cell>
          <cell r="Q1611">
            <v>214.48571860000001</v>
          </cell>
          <cell r="R1611">
            <v>27.92923</v>
          </cell>
          <cell r="T1611" t="str">
            <v>NHExchangeYTD201703</v>
          </cell>
        </row>
        <row r="1612">
          <cell r="A1612" t="str">
            <v>NH</v>
          </cell>
          <cell r="B1612" t="str">
            <v>NH_PAP</v>
          </cell>
          <cell r="C1612" t="str">
            <v>YTD201703</v>
          </cell>
          <cell r="M1612">
            <v>11113.8222222</v>
          </cell>
          <cell r="N1612">
            <v>54.388701599999997</v>
          </cell>
          <cell r="Q1612">
            <v>392.14847830000002</v>
          </cell>
          <cell r="R1612">
            <v>416.08246309999998</v>
          </cell>
          <cell r="T1612" t="str">
            <v>NHNH_PAPYTD201703</v>
          </cell>
        </row>
        <row r="1613">
          <cell r="A1613" t="str">
            <v>NH</v>
          </cell>
          <cell r="B1613" t="str">
            <v>NH_PAP</v>
          </cell>
          <cell r="C1613" t="str">
            <v>YTD201703</v>
          </cell>
          <cell r="M1613">
            <v>11113.8222222</v>
          </cell>
          <cell r="N1613">
            <v>11.5700109</v>
          </cell>
          <cell r="Q1613">
            <v>35.183027899999999</v>
          </cell>
          <cell r="R1613">
            <v>986.55615160000002</v>
          </cell>
          <cell r="T1613" t="str">
            <v>NHNH_PAPYTD201703</v>
          </cell>
        </row>
        <row r="1614">
          <cell r="A1614" t="str">
            <v>NH</v>
          </cell>
          <cell r="B1614" t="str">
            <v>Exchange</v>
          </cell>
          <cell r="C1614" t="str">
            <v>YTD201703</v>
          </cell>
          <cell r="M1614">
            <v>9424.1</v>
          </cell>
          <cell r="N1614">
            <v>1.5638074</v>
          </cell>
          <cell r="Q1614">
            <v>89.416510400000007</v>
          </cell>
          <cell r="R1614">
            <v>52.467070100000001</v>
          </cell>
          <cell r="T1614" t="str">
            <v>NHExchangeYTD201703</v>
          </cell>
        </row>
        <row r="1615">
          <cell r="A1615" t="str">
            <v>NH</v>
          </cell>
          <cell r="B1615" t="str">
            <v>NH_PAP</v>
          </cell>
          <cell r="C1615" t="str">
            <v>YTD201703</v>
          </cell>
          <cell r="M1615">
            <v>11113.8222222</v>
          </cell>
          <cell r="N1615">
            <v>11.7916554</v>
          </cell>
          <cell r="Q1615">
            <v>197.25062019999999</v>
          </cell>
          <cell r="R1615">
            <v>179.34020279999999</v>
          </cell>
          <cell r="T1615" t="str">
            <v>NHNH_PAPYTD201703</v>
          </cell>
        </row>
        <row r="1616">
          <cell r="A1616" t="str">
            <v>NH</v>
          </cell>
          <cell r="B1616" t="str">
            <v>NH_PAP</v>
          </cell>
          <cell r="C1616" t="str">
            <v>YTD201703</v>
          </cell>
          <cell r="M1616">
            <v>11113.8222222</v>
          </cell>
          <cell r="N1616">
            <v>3.4386616000000001</v>
          </cell>
          <cell r="Q1616">
            <v>4.0004026000000001</v>
          </cell>
          <cell r="R1616">
            <v>2578.7366667000001</v>
          </cell>
          <cell r="T1616" t="str">
            <v>NHNH_PAPYTD201703</v>
          </cell>
        </row>
        <row r="1617">
          <cell r="A1617" t="str">
            <v>NH</v>
          </cell>
          <cell r="B1617" t="str">
            <v>Exchange</v>
          </cell>
          <cell r="C1617" t="str">
            <v>YTD201703</v>
          </cell>
          <cell r="M1617">
            <v>9424.1</v>
          </cell>
          <cell r="N1617">
            <v>2.1899405999999999</v>
          </cell>
          <cell r="Q1617">
            <v>67.204765800000004</v>
          </cell>
          <cell r="R1617">
            <v>97.758271199999996</v>
          </cell>
          <cell r="T1617" t="str">
            <v>NHExchangeYTD201703</v>
          </cell>
        </row>
        <row r="1618">
          <cell r="A1618" t="str">
            <v>NH</v>
          </cell>
          <cell r="B1618" t="str">
            <v>NH_PAP</v>
          </cell>
          <cell r="C1618" t="str">
            <v>YTD201703</v>
          </cell>
          <cell r="M1618">
            <v>11113.8222222</v>
          </cell>
          <cell r="N1618">
            <v>2.1295134999999998</v>
          </cell>
          <cell r="Q1618">
            <v>0.71802100000000002</v>
          </cell>
          <cell r="R1618">
            <v>8897.4285713999998</v>
          </cell>
          <cell r="T1618" t="str">
            <v>NHNH_PAPYTD201703</v>
          </cell>
        </row>
        <row r="1619">
          <cell r="A1619" t="str">
            <v>NH</v>
          </cell>
          <cell r="B1619" t="str">
            <v>NH_PAP</v>
          </cell>
          <cell r="C1619" t="str">
            <v>YTD201703</v>
          </cell>
          <cell r="M1619">
            <v>11113.8222222</v>
          </cell>
          <cell r="N1619">
            <v>72.4662826</v>
          </cell>
          <cell r="Q1619">
            <v>6.0518910999999997</v>
          </cell>
          <cell r="R1619">
            <v>35922.465254199997</v>
          </cell>
          <cell r="T1619" t="str">
            <v>NHNH_PAPYTD201703</v>
          </cell>
        </row>
        <row r="1620">
          <cell r="A1620" t="str">
            <v>NH</v>
          </cell>
          <cell r="B1620" t="str">
            <v>Exchange</v>
          </cell>
          <cell r="C1620" t="str">
            <v>YTD201703</v>
          </cell>
          <cell r="M1620">
            <v>9424.1</v>
          </cell>
          <cell r="N1620">
            <v>4.3621952999999998</v>
          </cell>
          <cell r="Q1620">
            <v>96.934331700000001</v>
          </cell>
          <cell r="R1620">
            <v>135.0046533</v>
          </cell>
          <cell r="T1620" t="str">
            <v>NHExchangeYTD201703</v>
          </cell>
        </row>
        <row r="1621">
          <cell r="A1621" t="str">
            <v>NH</v>
          </cell>
          <cell r="B1621" t="str">
            <v>NH_PAP</v>
          </cell>
          <cell r="C1621" t="str">
            <v>YTD201703</v>
          </cell>
          <cell r="M1621">
            <v>11113.8222222</v>
          </cell>
          <cell r="N1621">
            <v>45.059996300000002</v>
          </cell>
          <cell r="Q1621">
            <v>12.206356599999999</v>
          </cell>
          <cell r="R1621">
            <v>11074.556722699999</v>
          </cell>
          <cell r="T1621" t="str">
            <v>NHNH_PAPYTD201703</v>
          </cell>
        </row>
        <row r="1622">
          <cell r="A1622" t="str">
            <v>NH</v>
          </cell>
          <cell r="B1622" t="str">
            <v>Exchange</v>
          </cell>
          <cell r="C1622" t="str">
            <v>YTD201703</v>
          </cell>
          <cell r="M1622">
            <v>9424.1</v>
          </cell>
          <cell r="N1622">
            <v>13.5443452</v>
          </cell>
          <cell r="Q1622">
            <v>129.5115571</v>
          </cell>
          <cell r="R1622">
            <v>313.74061569999998</v>
          </cell>
          <cell r="T1622" t="str">
            <v>NHExchangeYTD201703</v>
          </cell>
        </row>
        <row r="1623">
          <cell r="A1623" t="str">
            <v>NH</v>
          </cell>
          <cell r="B1623" t="str">
            <v>NH_PAP</v>
          </cell>
          <cell r="C1623" t="str">
            <v>YTD201703</v>
          </cell>
          <cell r="M1623">
            <v>11113.8222222</v>
          </cell>
          <cell r="N1623">
            <v>11.9014661</v>
          </cell>
          <cell r="Q1623">
            <v>4.7184236000000004</v>
          </cell>
          <cell r="R1623">
            <v>7567.0184783000004</v>
          </cell>
          <cell r="T1623" t="str">
            <v>NHNH_PAPYTD201703</v>
          </cell>
        </row>
        <row r="1624">
          <cell r="A1624" t="str">
            <v>NH</v>
          </cell>
          <cell r="B1624" t="str">
            <v>Small Group</v>
          </cell>
          <cell r="C1624" t="str">
            <v>YTD201703</v>
          </cell>
          <cell r="M1624">
            <v>34900.277777800002</v>
          </cell>
          <cell r="N1624">
            <v>81.093656999999993</v>
          </cell>
          <cell r="Q1624">
            <v>3128.370516</v>
          </cell>
          <cell r="R1624">
            <v>77.766035000000002</v>
          </cell>
          <cell r="T1624" t="str">
            <v>NHSmall GroupYTD201703</v>
          </cell>
        </row>
        <row r="1625">
          <cell r="A1625" t="str">
            <v>NH</v>
          </cell>
          <cell r="B1625" t="str">
            <v>Small Group</v>
          </cell>
          <cell r="C1625" t="str">
            <v>YTD201703</v>
          </cell>
          <cell r="M1625">
            <v>34900.277777800002</v>
          </cell>
          <cell r="N1625">
            <v>10.6551925</v>
          </cell>
          <cell r="Q1625">
            <v>291.40194270000001</v>
          </cell>
          <cell r="R1625">
            <v>109.6958286</v>
          </cell>
          <cell r="T1625" t="str">
            <v>NHSmall GroupYTD201703</v>
          </cell>
        </row>
        <row r="1626">
          <cell r="A1626" t="str">
            <v>NH</v>
          </cell>
          <cell r="B1626" t="str">
            <v>Small Group</v>
          </cell>
          <cell r="C1626" t="str">
            <v>YTD201703</v>
          </cell>
          <cell r="M1626">
            <v>34900.277777800002</v>
          </cell>
          <cell r="N1626">
            <v>3.0588462999999999</v>
          </cell>
          <cell r="Q1626">
            <v>3.7217262999999998</v>
          </cell>
          <cell r="R1626">
            <v>2465.6672727</v>
          </cell>
          <cell r="T1626" t="str">
            <v>NHSmall GroupYTD201703</v>
          </cell>
        </row>
        <row r="1627">
          <cell r="A1627" t="str">
            <v>NH</v>
          </cell>
          <cell r="B1627" t="str">
            <v>Exchange</v>
          </cell>
          <cell r="C1627" t="str">
            <v>YTD201703</v>
          </cell>
          <cell r="M1627">
            <v>9424.1</v>
          </cell>
          <cell r="N1627">
            <v>30.9273834</v>
          </cell>
          <cell r="Q1627">
            <v>381.70028830000001</v>
          </cell>
          <cell r="R1627">
            <v>243.07592360000001</v>
          </cell>
          <cell r="T1627" t="str">
            <v>NHExchangeYTD201703</v>
          </cell>
        </row>
        <row r="1628">
          <cell r="A1628" t="str">
            <v>NH</v>
          </cell>
          <cell r="B1628" t="str">
            <v>Small Group</v>
          </cell>
          <cell r="C1628" t="str">
            <v>YTD201703</v>
          </cell>
          <cell r="M1628">
            <v>34900.277777800002</v>
          </cell>
          <cell r="N1628">
            <v>8.0352753000000003</v>
          </cell>
          <cell r="Q1628">
            <v>177.07420139999999</v>
          </cell>
          <cell r="R1628">
            <v>136.13403679999999</v>
          </cell>
          <cell r="T1628" t="str">
            <v>NHSmall GroupYTD201703</v>
          </cell>
        </row>
        <row r="1629">
          <cell r="A1629" t="str">
            <v>NH</v>
          </cell>
          <cell r="B1629" t="str">
            <v>Small Group</v>
          </cell>
          <cell r="C1629" t="str">
            <v>YTD201703</v>
          </cell>
          <cell r="M1629">
            <v>34900.277777800002</v>
          </cell>
          <cell r="N1629">
            <v>3.3182041</v>
          </cell>
          <cell r="Q1629">
            <v>82.001011099999999</v>
          </cell>
          <cell r="R1629">
            <v>121.39621529999999</v>
          </cell>
          <cell r="T1629" t="str">
            <v>NHSmall GroupYTD201703</v>
          </cell>
        </row>
        <row r="1630">
          <cell r="A1630" t="str">
            <v>NH</v>
          </cell>
          <cell r="B1630" t="str">
            <v>Small Group</v>
          </cell>
          <cell r="C1630" t="str">
            <v>YTD201703</v>
          </cell>
          <cell r="M1630">
            <v>34900.277777800002</v>
          </cell>
          <cell r="N1630">
            <v>7.1501185999999999</v>
          </cell>
          <cell r="Q1630">
            <v>124.97003309999999</v>
          </cell>
          <cell r="R1630">
            <v>171.64399460000001</v>
          </cell>
          <cell r="T1630" t="str">
            <v>NHSmall GroupYTD201703</v>
          </cell>
        </row>
        <row r="1631">
          <cell r="A1631" t="str">
            <v>NH</v>
          </cell>
          <cell r="B1631" t="str">
            <v>Small Group</v>
          </cell>
          <cell r="C1631" t="str">
            <v>YTD201703</v>
          </cell>
          <cell r="M1631">
            <v>34900.277777800002</v>
          </cell>
          <cell r="N1631">
            <v>13.160541200000001</v>
          </cell>
          <cell r="Q1631">
            <v>229.08609559999999</v>
          </cell>
          <cell r="R1631">
            <v>172.34404140000001</v>
          </cell>
          <cell r="T1631" t="str">
            <v>NHSmall GroupYTD201703</v>
          </cell>
        </row>
        <row r="1632">
          <cell r="A1632" t="str">
            <v>NH</v>
          </cell>
          <cell r="B1632" t="str">
            <v>Small Group</v>
          </cell>
          <cell r="C1632" t="str">
            <v>YTD201703</v>
          </cell>
          <cell r="M1632">
            <v>34900.277777800002</v>
          </cell>
          <cell r="N1632">
            <v>5.5387459000000003</v>
          </cell>
          <cell r="Q1632">
            <v>98.487335900000005</v>
          </cell>
          <cell r="R1632">
            <v>168.71445969999999</v>
          </cell>
          <cell r="T1632" t="str">
            <v>NHSmall GroupYTD201703</v>
          </cell>
        </row>
        <row r="1633">
          <cell r="A1633" t="str">
            <v>NH</v>
          </cell>
          <cell r="B1633" t="str">
            <v>Small Group</v>
          </cell>
          <cell r="C1633" t="str">
            <v>YTD201703</v>
          </cell>
          <cell r="M1633">
            <v>34900.277777800002</v>
          </cell>
          <cell r="N1633">
            <v>5.2682754000000003</v>
          </cell>
          <cell r="Q1633">
            <v>541.58807339999998</v>
          </cell>
          <cell r="R1633">
            <v>29.182375100000002</v>
          </cell>
          <cell r="T1633" t="str">
            <v>NHSmall GroupYTD201703</v>
          </cell>
        </row>
        <row r="1634">
          <cell r="A1634" t="str">
            <v>NH</v>
          </cell>
          <cell r="B1634" t="str">
            <v>Exchange</v>
          </cell>
          <cell r="C1634" t="str">
            <v>YTD201703</v>
          </cell>
          <cell r="M1634">
            <v>9424.1</v>
          </cell>
          <cell r="N1634">
            <v>18.006686200000001</v>
          </cell>
          <cell r="Q1634">
            <v>59.8008509</v>
          </cell>
          <cell r="R1634">
            <v>903.33260949999999</v>
          </cell>
          <cell r="T1634" t="str">
            <v>NHExchangeYTD201703</v>
          </cell>
        </row>
        <row r="1635">
          <cell r="A1635" t="str">
            <v>NH</v>
          </cell>
          <cell r="B1635" t="str">
            <v>Small Group</v>
          </cell>
          <cell r="C1635" t="str">
            <v>YTD201703</v>
          </cell>
          <cell r="M1635">
            <v>34900.277777800002</v>
          </cell>
          <cell r="N1635">
            <v>6.4142524999999999</v>
          </cell>
          <cell r="Q1635">
            <v>31.711568799999998</v>
          </cell>
          <cell r="R1635">
            <v>606.80559649999998</v>
          </cell>
          <cell r="T1635" t="str">
            <v>NHSmall GroupYTD201703</v>
          </cell>
        </row>
        <row r="1636">
          <cell r="A1636" t="str">
            <v>NH</v>
          </cell>
          <cell r="B1636" t="str">
            <v>Small Group</v>
          </cell>
          <cell r="C1636" t="str">
            <v>YTD201703</v>
          </cell>
          <cell r="M1636">
            <v>34900.277777800002</v>
          </cell>
          <cell r="N1636">
            <v>3.1489921000000001</v>
          </cell>
          <cell r="Q1636">
            <v>14.487050399999999</v>
          </cell>
          <cell r="R1636">
            <v>652.097983</v>
          </cell>
          <cell r="T1636" t="str">
            <v>NHSmall GroupYTD201703</v>
          </cell>
        </row>
        <row r="1637">
          <cell r="A1637" t="str">
            <v>NH</v>
          </cell>
          <cell r="B1637" t="str">
            <v>Small Group</v>
          </cell>
          <cell r="C1637" t="str">
            <v>YTD201703</v>
          </cell>
          <cell r="M1637">
            <v>34900.277777800002</v>
          </cell>
          <cell r="N1637">
            <v>2.4075101000000001</v>
          </cell>
          <cell r="Q1637">
            <v>269.90205270000001</v>
          </cell>
          <cell r="R1637">
            <v>26.7598199</v>
          </cell>
          <cell r="T1637" t="str">
            <v>NHSmall GroupYTD201703</v>
          </cell>
        </row>
        <row r="1638">
          <cell r="A1638" t="str">
            <v>NH</v>
          </cell>
          <cell r="B1638" t="str">
            <v>Small Group</v>
          </cell>
          <cell r="C1638" t="str">
            <v>YTD201703</v>
          </cell>
          <cell r="M1638">
            <v>34900.277777800002</v>
          </cell>
          <cell r="N1638">
            <v>1.5757106000000001</v>
          </cell>
          <cell r="Q1638">
            <v>79.817188200000004</v>
          </cell>
          <cell r="R1638">
            <v>59.2244855</v>
          </cell>
          <cell r="T1638" t="str">
            <v>NHSmall GroupYTD201703</v>
          </cell>
        </row>
        <row r="1639">
          <cell r="A1639" t="str">
            <v>NH</v>
          </cell>
          <cell r="B1639" t="str">
            <v>Small Group</v>
          </cell>
          <cell r="C1639" t="str">
            <v>YTD201703</v>
          </cell>
          <cell r="M1639">
            <v>34900.277777800002</v>
          </cell>
          <cell r="N1639">
            <v>1.8889551</v>
          </cell>
          <cell r="Q1639">
            <v>72.712074400000006</v>
          </cell>
          <cell r="R1639">
            <v>77.935685300000003</v>
          </cell>
          <cell r="T1639" t="str">
            <v>NHSmall GroupYTD201703</v>
          </cell>
        </row>
        <row r="1640">
          <cell r="A1640" t="str">
            <v>NH</v>
          </cell>
          <cell r="B1640" t="str">
            <v>ERF</v>
          </cell>
          <cell r="C1640" t="str">
            <v>YTD201703</v>
          </cell>
          <cell r="M1640">
            <v>25192.766666700001</v>
          </cell>
          <cell r="N1640">
            <v>95.888743500000004</v>
          </cell>
          <cell r="Q1640">
            <v>3630.7246921000001</v>
          </cell>
          <cell r="R1640">
            <v>79.231077799999994</v>
          </cell>
          <cell r="T1640" t="str">
            <v>NHERFYTD201703</v>
          </cell>
        </row>
        <row r="1641">
          <cell r="A1641" t="str">
            <v>NH</v>
          </cell>
          <cell r="B1641" t="str">
            <v>Small Group</v>
          </cell>
          <cell r="C1641" t="str">
            <v>YTD201703</v>
          </cell>
          <cell r="M1641">
            <v>34900.277777800002</v>
          </cell>
          <cell r="N1641">
            <v>4.5331859999999997</v>
          </cell>
          <cell r="Q1641">
            <v>66.806525199999996</v>
          </cell>
          <cell r="R1641">
            <v>203.5663122</v>
          </cell>
          <cell r="T1641" t="str">
            <v>NHSmall GroupYTD201703</v>
          </cell>
        </row>
        <row r="1642">
          <cell r="A1642" t="str">
            <v>NH</v>
          </cell>
          <cell r="B1642" t="str">
            <v>Small Group</v>
          </cell>
          <cell r="C1642" t="str">
            <v>YTD201703</v>
          </cell>
          <cell r="M1642">
            <v>34900.277777800002</v>
          </cell>
          <cell r="N1642">
            <v>13.8068218</v>
          </cell>
          <cell r="Q1642">
            <v>111.3749667</v>
          </cell>
          <cell r="R1642">
            <v>371.9010356</v>
          </cell>
          <cell r="T1642" t="str">
            <v>NHSmall GroupYTD201703</v>
          </cell>
        </row>
        <row r="1643">
          <cell r="A1643" t="str">
            <v>NH</v>
          </cell>
          <cell r="B1643" t="str">
            <v>Exchange</v>
          </cell>
          <cell r="C1643" t="str">
            <v>YTD201703</v>
          </cell>
          <cell r="M1643">
            <v>9424.1</v>
          </cell>
          <cell r="N1643">
            <v>36.632531100000001</v>
          </cell>
          <cell r="Q1643">
            <v>53.649906199999997</v>
          </cell>
          <cell r="R1643">
            <v>2048.4209765999999</v>
          </cell>
          <cell r="T1643" t="str">
            <v>NHExchangeYTD201703</v>
          </cell>
        </row>
        <row r="1644">
          <cell r="A1644" t="str">
            <v>NH</v>
          </cell>
          <cell r="B1644" t="str">
            <v>Small Group</v>
          </cell>
          <cell r="C1644" t="str">
            <v>YTD201703</v>
          </cell>
          <cell r="M1644">
            <v>34900.277777800002</v>
          </cell>
          <cell r="N1644">
            <v>13.054595900000001</v>
          </cell>
          <cell r="Q1644">
            <v>555.42920430000004</v>
          </cell>
          <cell r="R1644">
            <v>70.510854499999994</v>
          </cell>
          <cell r="T1644" t="str">
            <v>NHSmall GroupYTD201703</v>
          </cell>
        </row>
        <row r="1645">
          <cell r="A1645" t="str">
            <v>NH</v>
          </cell>
          <cell r="B1645" t="str">
            <v>Small Group</v>
          </cell>
          <cell r="C1645" t="str">
            <v>YTD201703</v>
          </cell>
          <cell r="M1645">
            <v>34900.277777800002</v>
          </cell>
          <cell r="N1645">
            <v>26.258631300000001</v>
          </cell>
          <cell r="Q1645">
            <v>306.96552550000001</v>
          </cell>
          <cell r="R1645">
            <v>256.62782060000001</v>
          </cell>
          <cell r="T1645" t="str">
            <v>NHSmall GroupYTD201703</v>
          </cell>
        </row>
        <row r="1646">
          <cell r="A1646" t="str">
            <v>NH</v>
          </cell>
          <cell r="B1646" t="str">
            <v>Small Group</v>
          </cell>
          <cell r="C1646" t="str">
            <v>YTD201703</v>
          </cell>
          <cell r="M1646">
            <v>34900.277777800002</v>
          </cell>
          <cell r="N1646">
            <v>16.601869199999999</v>
          </cell>
          <cell r="Q1646">
            <v>47.275151600000001</v>
          </cell>
          <cell r="R1646">
            <v>1053.5261353000001</v>
          </cell>
          <cell r="T1646" t="str">
            <v>NHSmall GroupYTD201703</v>
          </cell>
        </row>
        <row r="1647">
          <cell r="A1647" t="str">
            <v>NH</v>
          </cell>
          <cell r="B1647" t="str">
            <v>Small Group</v>
          </cell>
          <cell r="C1647" t="str">
            <v>YTD201703</v>
          </cell>
          <cell r="M1647">
            <v>34900.277777800002</v>
          </cell>
          <cell r="N1647">
            <v>15.219010600000001</v>
          </cell>
          <cell r="Q1647">
            <v>67.667751100000004</v>
          </cell>
          <cell r="R1647">
            <v>674.72364549999998</v>
          </cell>
          <cell r="T1647" t="str">
            <v>NHSmall GroupYTD201703</v>
          </cell>
        </row>
        <row r="1648">
          <cell r="A1648" t="str">
            <v>NH</v>
          </cell>
          <cell r="B1648" t="str">
            <v>Small Group</v>
          </cell>
          <cell r="C1648" t="str">
            <v>YTD201703</v>
          </cell>
          <cell r="M1648">
            <v>34900.277777800002</v>
          </cell>
          <cell r="N1648">
            <v>39.440761500000001</v>
          </cell>
          <cell r="Q1648">
            <v>43.338118799999997</v>
          </cell>
          <cell r="R1648">
            <v>2730.2127537000001</v>
          </cell>
          <cell r="T1648" t="str">
            <v>NHSmall GroupYTD201703</v>
          </cell>
        </row>
        <row r="1649">
          <cell r="A1649" t="str">
            <v>NH</v>
          </cell>
          <cell r="B1649" t="str">
            <v>Small Group</v>
          </cell>
          <cell r="C1649" t="str">
            <v>YTD201703</v>
          </cell>
          <cell r="M1649">
            <v>34900.277777800002</v>
          </cell>
          <cell r="N1649">
            <v>15.8292558</v>
          </cell>
          <cell r="Q1649">
            <v>102.7934655</v>
          </cell>
          <cell r="R1649">
            <v>461.97262719999998</v>
          </cell>
          <cell r="T1649" t="str">
            <v>NHSmall GroupYTD201703</v>
          </cell>
        </row>
        <row r="1650">
          <cell r="A1650" t="str">
            <v>NH</v>
          </cell>
          <cell r="B1650" t="str">
            <v>Exchange</v>
          </cell>
          <cell r="C1650" t="str">
            <v>YTD201703</v>
          </cell>
          <cell r="M1650">
            <v>9424.1</v>
          </cell>
          <cell r="N1650">
            <v>14.0988373</v>
          </cell>
          <cell r="Q1650">
            <v>112.6534125</v>
          </cell>
          <cell r="R1650">
            <v>375.456997</v>
          </cell>
          <cell r="T1650" t="str">
            <v>NHExchangeYTD201703</v>
          </cell>
        </row>
        <row r="1651">
          <cell r="A1651" t="str">
            <v>NH</v>
          </cell>
          <cell r="B1651" t="str">
            <v>Small Group</v>
          </cell>
          <cell r="C1651" t="str">
            <v>YTD201703</v>
          </cell>
          <cell r="M1651">
            <v>34900.277777800002</v>
          </cell>
          <cell r="N1651">
            <v>7.4171256000000003</v>
          </cell>
          <cell r="Q1651">
            <v>18.977971400000001</v>
          </cell>
          <cell r="R1651">
            <v>1172.484475</v>
          </cell>
          <cell r="T1651" t="str">
            <v>NHSmall GroupYTD201703</v>
          </cell>
        </row>
        <row r="1652">
          <cell r="A1652" t="str">
            <v>NH</v>
          </cell>
          <cell r="B1652" t="str">
            <v>Small Group</v>
          </cell>
          <cell r="C1652" t="str">
            <v>YTD201703</v>
          </cell>
          <cell r="M1652">
            <v>34900.277777800002</v>
          </cell>
          <cell r="N1652">
            <v>6.4400298999999999</v>
          </cell>
          <cell r="Q1652">
            <v>101.09607819999999</v>
          </cell>
          <cell r="R1652">
            <v>191.10622290000001</v>
          </cell>
          <cell r="T1652" t="str">
            <v>NHSmall GroupYTD201703</v>
          </cell>
        </row>
        <row r="1653">
          <cell r="A1653" t="str">
            <v>NH</v>
          </cell>
          <cell r="B1653" t="str">
            <v>Small Group</v>
          </cell>
          <cell r="C1653" t="str">
            <v>YTD201703</v>
          </cell>
          <cell r="M1653">
            <v>34900.277777800002</v>
          </cell>
          <cell r="N1653">
            <v>0.29800749999999998</v>
          </cell>
          <cell r="Q1653">
            <v>0.16332160000000001</v>
          </cell>
          <cell r="R1653">
            <v>5474</v>
          </cell>
          <cell r="T1653" t="str">
            <v>NHSmall GroupYTD201703</v>
          </cell>
        </row>
        <row r="1654">
          <cell r="A1654" t="str">
            <v>NH</v>
          </cell>
          <cell r="B1654" t="str">
            <v>Small Group</v>
          </cell>
          <cell r="C1654" t="str">
            <v>YTD201703</v>
          </cell>
          <cell r="M1654">
            <v>34900.277777800002</v>
          </cell>
          <cell r="N1654">
            <v>55.016960500000003</v>
          </cell>
          <cell r="Q1654">
            <v>3.5604111999999999</v>
          </cell>
          <cell r="R1654">
            <v>46357.253211000003</v>
          </cell>
          <cell r="T1654" t="str">
            <v>NHSmall GroupYTD201703</v>
          </cell>
        </row>
        <row r="1655">
          <cell r="A1655" t="str">
            <v>NH</v>
          </cell>
          <cell r="B1655" t="str">
            <v>Small Group</v>
          </cell>
          <cell r="C1655" t="str">
            <v>YTD201703</v>
          </cell>
          <cell r="M1655">
            <v>34900.277777800002</v>
          </cell>
          <cell r="N1655">
            <v>27.9200719</v>
          </cell>
          <cell r="Q1655">
            <v>4.9976412999999997</v>
          </cell>
          <cell r="R1655">
            <v>16759.949346400001</v>
          </cell>
          <cell r="T1655" t="str">
            <v>NHSmall GroupYTD201703</v>
          </cell>
        </row>
        <row r="1656">
          <cell r="A1656" t="str">
            <v>NH</v>
          </cell>
          <cell r="B1656" t="str">
            <v>Exchange</v>
          </cell>
          <cell r="C1656" t="str">
            <v>YTD201703</v>
          </cell>
          <cell r="M1656">
            <v>9424.1</v>
          </cell>
          <cell r="N1656">
            <v>6.7676179999999997</v>
          </cell>
          <cell r="Q1656">
            <v>129.4334212</v>
          </cell>
          <cell r="R1656">
            <v>156.85943929999999</v>
          </cell>
          <cell r="T1656" t="str">
            <v>NHExchangeYTD201703</v>
          </cell>
        </row>
        <row r="1657">
          <cell r="A1657" t="str">
            <v>NH</v>
          </cell>
          <cell r="B1657" t="str">
            <v>Small Group</v>
          </cell>
          <cell r="C1657" t="str">
            <v>YTD201703</v>
          </cell>
          <cell r="M1657">
            <v>34900.277777800002</v>
          </cell>
          <cell r="N1657">
            <v>12.734405000000001</v>
          </cell>
          <cell r="Q1657">
            <v>3.5604111999999999</v>
          </cell>
          <cell r="R1657">
            <v>10730.000917400001</v>
          </cell>
          <cell r="T1657" t="str">
            <v>NHSmall GroupYTD201703</v>
          </cell>
        </row>
        <row r="1658">
          <cell r="A1658" t="str">
            <v>NH</v>
          </cell>
          <cell r="B1658" t="str">
            <v>Exchange</v>
          </cell>
          <cell r="C1658" t="str">
            <v>YTD201703</v>
          </cell>
          <cell r="M1658">
            <v>9424.1</v>
          </cell>
          <cell r="N1658">
            <v>3.9298841000000002</v>
          </cell>
          <cell r="Q1658">
            <v>5.6853933000000003</v>
          </cell>
          <cell r="R1658">
            <v>2073.6740426000001</v>
          </cell>
          <cell r="T1658" t="str">
            <v>NHExchangeYTD201703</v>
          </cell>
        </row>
        <row r="1659">
          <cell r="A1659" t="str">
            <v>NH</v>
          </cell>
          <cell r="B1659" t="str">
            <v>Exchange</v>
          </cell>
          <cell r="C1659" t="str">
            <v>YTD201703</v>
          </cell>
          <cell r="M1659">
            <v>9424.1</v>
          </cell>
          <cell r="N1659">
            <v>1.7588026000000001</v>
          </cell>
          <cell r="Q1659">
            <v>0.96772650000000004</v>
          </cell>
          <cell r="R1659">
            <v>5452.375</v>
          </cell>
          <cell r="T1659" t="str">
            <v>NHExchangeYTD201703</v>
          </cell>
        </row>
        <row r="1660">
          <cell r="A1660" t="str">
            <v>NH</v>
          </cell>
          <cell r="B1660" t="str">
            <v>Exchange</v>
          </cell>
          <cell r="C1660" t="str">
            <v>YTD201703</v>
          </cell>
          <cell r="M1660">
            <v>9424.1</v>
          </cell>
          <cell r="N1660">
            <v>48.419694100000001</v>
          </cell>
          <cell r="Q1660">
            <v>4.5967009000000001</v>
          </cell>
          <cell r="R1660">
            <v>31600.724999999999</v>
          </cell>
          <cell r="T1660" t="str">
            <v>NHExchangeYTD201703</v>
          </cell>
        </row>
        <row r="1661">
          <cell r="A1661" t="str">
            <v>NH</v>
          </cell>
          <cell r="B1661" t="str">
            <v>Exchange</v>
          </cell>
          <cell r="C1661" t="str">
            <v>YTD201703</v>
          </cell>
          <cell r="M1661">
            <v>9424.1</v>
          </cell>
          <cell r="N1661">
            <v>29.661665200000002</v>
          </cell>
          <cell r="Q1661">
            <v>6.1692565000000004</v>
          </cell>
          <cell r="R1661">
            <v>14423.941568599999</v>
          </cell>
          <cell r="T1661" t="str">
            <v>NHExchangeYTD201703</v>
          </cell>
        </row>
        <row r="1662">
          <cell r="A1662" t="str">
            <v>NH</v>
          </cell>
          <cell r="B1662" t="str">
            <v>Exchange</v>
          </cell>
          <cell r="C1662" t="str">
            <v>YTD201703</v>
          </cell>
          <cell r="M1662">
            <v>9424.1</v>
          </cell>
          <cell r="N1662">
            <v>14.0454072</v>
          </cell>
          <cell r="Q1662">
            <v>6.4111881999999998</v>
          </cell>
          <cell r="R1662">
            <v>6572.2952830000004</v>
          </cell>
          <cell r="T1662" t="str">
            <v>NHExchangeYTD201703</v>
          </cell>
        </row>
        <row r="1663">
          <cell r="A1663" t="str">
            <v>NH</v>
          </cell>
          <cell r="B1663" t="str">
            <v>Exchange</v>
          </cell>
          <cell r="C1663" t="str">
            <v>YTD201703</v>
          </cell>
          <cell r="M1663">
            <v>9424.1</v>
          </cell>
          <cell r="N1663">
            <v>118.8820899</v>
          </cell>
          <cell r="Q1663">
            <v>3551.3205505000001</v>
          </cell>
          <cell r="R1663">
            <v>100.4263807</v>
          </cell>
          <cell r="T1663" t="str">
            <v>NHExchangeYTD201703</v>
          </cell>
        </row>
        <row r="1664">
          <cell r="A1664" t="str">
            <v>NH</v>
          </cell>
          <cell r="B1664" t="str">
            <v>Exchange</v>
          </cell>
          <cell r="C1664" t="str">
            <v>YTD201703</v>
          </cell>
          <cell r="M1664">
            <v>9424.1</v>
          </cell>
          <cell r="N1664">
            <v>11.005024499999999</v>
          </cell>
          <cell r="Q1664">
            <v>368.71496070000001</v>
          </cell>
          <cell r="R1664">
            <v>89.540911300000005</v>
          </cell>
          <cell r="T1664" t="str">
            <v>NHExchangeYTD201703</v>
          </cell>
        </row>
        <row r="1665">
          <cell r="A1665" t="str">
            <v>NH</v>
          </cell>
          <cell r="B1665" t="str">
            <v>Exchange</v>
          </cell>
          <cell r="C1665" t="str">
            <v>YTD201703</v>
          </cell>
          <cell r="M1665">
            <v>9424.1</v>
          </cell>
          <cell r="N1665">
            <v>9.5299771999999994</v>
          </cell>
          <cell r="Q1665">
            <v>29.273727000000001</v>
          </cell>
          <cell r="R1665">
            <v>976.64132229999996</v>
          </cell>
          <cell r="T1665" t="str">
            <v>NHExchangeYTD201703</v>
          </cell>
        </row>
        <row r="1666">
          <cell r="A1666" t="str">
            <v>NH</v>
          </cell>
          <cell r="B1666" t="str">
            <v>Small Group</v>
          </cell>
          <cell r="C1666" t="str">
            <v>YTD201703</v>
          </cell>
          <cell r="M1666">
            <v>34900.277777800002</v>
          </cell>
          <cell r="N1666">
            <v>2.6487314999999998</v>
          </cell>
          <cell r="Q1666">
            <v>3.7890614</v>
          </cell>
          <cell r="R1666">
            <v>2097.1406034000001</v>
          </cell>
          <cell r="T1666" t="str">
            <v>NHSmall GroupYTD201703</v>
          </cell>
        </row>
        <row r="1667">
          <cell r="A1667" t="str">
            <v>NH</v>
          </cell>
          <cell r="B1667" t="str">
            <v>NH_PAP</v>
          </cell>
          <cell r="C1667" t="str">
            <v>YTD201703</v>
          </cell>
          <cell r="M1667">
            <v>11113.8222222</v>
          </cell>
          <cell r="N1667">
            <v>127.3872362</v>
          </cell>
          <cell r="Q1667">
            <v>3876.5241280999999</v>
          </cell>
          <cell r="R1667">
            <v>98.583601200000004</v>
          </cell>
          <cell r="T1667" t="str">
            <v>NHNH_PAPYTD201703</v>
          </cell>
        </row>
        <row r="1668">
          <cell r="A1668" t="str">
            <v>NH</v>
          </cell>
          <cell r="B1668" t="str">
            <v>Small Group</v>
          </cell>
          <cell r="C1668" t="str">
            <v>YTD201703</v>
          </cell>
          <cell r="M1668">
            <v>34900.277777800002</v>
          </cell>
          <cell r="N1668">
            <v>5.9915536999999999</v>
          </cell>
          <cell r="Q1668">
            <v>55.918168899999998</v>
          </cell>
          <cell r="R1668">
            <v>321.44580860000002</v>
          </cell>
          <cell r="T1668" t="str">
            <v>NHSmall GroupYTD201703</v>
          </cell>
        </row>
        <row r="1669">
          <cell r="A1669" t="str">
            <v>NH</v>
          </cell>
          <cell r="B1669" t="str">
            <v>Exchange</v>
          </cell>
          <cell r="C1669" t="str">
            <v>YTD201703</v>
          </cell>
          <cell r="M1669">
            <v>9424.1</v>
          </cell>
          <cell r="N1669">
            <v>4.9085298000000002</v>
          </cell>
          <cell r="Q1669">
            <v>4.7840680999999998</v>
          </cell>
          <cell r="R1669">
            <v>3078.0476189999999</v>
          </cell>
          <cell r="T1669" t="str">
            <v>NHExchangeYTD201703</v>
          </cell>
        </row>
        <row r="1670">
          <cell r="A1670" t="str">
            <v>NH</v>
          </cell>
          <cell r="B1670" t="str">
            <v>NH_PAP</v>
          </cell>
          <cell r="C1670" t="str">
            <v>YTD201703</v>
          </cell>
          <cell r="M1670">
            <v>11113.8222222</v>
          </cell>
          <cell r="N1670">
            <v>29.011050099999999</v>
          </cell>
          <cell r="Q1670">
            <v>817.42674179999995</v>
          </cell>
          <cell r="R1670">
            <v>106.47211040000001</v>
          </cell>
          <cell r="T1670" t="str">
            <v>NHNH_PAPYTD201703</v>
          </cell>
        </row>
        <row r="1671">
          <cell r="A1671" t="str">
            <v>NH</v>
          </cell>
          <cell r="B1671" t="str">
            <v>Exchange</v>
          </cell>
          <cell r="C1671" t="str">
            <v>YTD201703</v>
          </cell>
          <cell r="M1671">
            <v>9424.1</v>
          </cell>
          <cell r="N1671">
            <v>5.8891517000000002</v>
          </cell>
          <cell r="Q1671">
            <v>62.078978599999999</v>
          </cell>
          <cell r="R1671">
            <v>284.59642200000002</v>
          </cell>
          <cell r="T1671" t="str">
            <v>NHExchangeYTD201703</v>
          </cell>
        </row>
        <row r="1672">
          <cell r="A1672" t="str">
            <v>NH</v>
          </cell>
          <cell r="B1672" t="str">
            <v>Small Group</v>
          </cell>
          <cell r="C1672" t="str">
            <v>YTD201703</v>
          </cell>
          <cell r="M1672">
            <v>34900.277777800002</v>
          </cell>
          <cell r="N1672">
            <v>28.442575099999999</v>
          </cell>
          <cell r="Q1672">
            <v>86.614721399999993</v>
          </cell>
          <cell r="R1672">
            <v>985.14113989999998</v>
          </cell>
          <cell r="T1672" t="str">
            <v>NHSmall GroupYTD201703</v>
          </cell>
        </row>
        <row r="1673">
          <cell r="A1673" t="str">
            <v>NH</v>
          </cell>
          <cell r="B1673" t="str">
            <v>NH_PAP</v>
          </cell>
          <cell r="C1673" t="str">
            <v>YTD201703</v>
          </cell>
          <cell r="M1673">
            <v>11113.8222222</v>
          </cell>
          <cell r="N1673">
            <v>16.2023002</v>
          </cell>
          <cell r="Q1673">
            <v>22.215307899999999</v>
          </cell>
          <cell r="R1673">
            <v>2187.9913043000001</v>
          </cell>
          <cell r="T1673" t="str">
            <v>NHNH_PAPYTD201703</v>
          </cell>
        </row>
        <row r="1674">
          <cell r="A1674" t="str">
            <v>NH</v>
          </cell>
          <cell r="B1674" t="str">
            <v>Exchange</v>
          </cell>
          <cell r="C1674" t="str">
            <v>YTD201703</v>
          </cell>
          <cell r="M1674">
            <v>9424.1</v>
          </cell>
          <cell r="N1674">
            <v>2.3042289</v>
          </cell>
          <cell r="Q1674">
            <v>4.2145362000000004</v>
          </cell>
          <cell r="R1674">
            <v>1640.2010811</v>
          </cell>
          <cell r="T1674" t="str">
            <v>NHExchangeYTD201703</v>
          </cell>
        </row>
        <row r="1675">
          <cell r="A1675" t="str">
            <v>NH</v>
          </cell>
          <cell r="B1675" t="str">
            <v>NH_PAP</v>
          </cell>
          <cell r="C1675" t="str">
            <v>YTD201703</v>
          </cell>
          <cell r="M1675">
            <v>11113.8222222</v>
          </cell>
          <cell r="N1675">
            <v>5.0824718999999998</v>
          </cell>
          <cell r="Q1675">
            <v>7.4372987000000004</v>
          </cell>
          <cell r="R1675">
            <v>2050.1281818000002</v>
          </cell>
          <cell r="T1675" t="str">
            <v>NHNH_PAPYTD201703</v>
          </cell>
        </row>
        <row r="1676">
          <cell r="A1676" t="str">
            <v>NH</v>
          </cell>
          <cell r="B1676" t="str">
            <v>NH_PAP</v>
          </cell>
          <cell r="C1676" t="str">
            <v>YTD201703</v>
          </cell>
          <cell r="M1676">
            <v>11113.8222222</v>
          </cell>
          <cell r="N1676">
            <v>11.9763903</v>
          </cell>
          <cell r="Q1676">
            <v>280.58899739999998</v>
          </cell>
          <cell r="R1676">
            <v>128.04910839999999</v>
          </cell>
          <cell r="T1676" t="str">
            <v>NHNH_PAPYTD201703</v>
          </cell>
        </row>
        <row r="1677">
          <cell r="A1677" t="str">
            <v>NH</v>
          </cell>
          <cell r="B1677" t="str">
            <v>Exchange</v>
          </cell>
          <cell r="C1677" t="str">
            <v>YTD201703</v>
          </cell>
          <cell r="M1677">
            <v>9424.1</v>
          </cell>
          <cell r="N1677">
            <v>8.9122255999999993</v>
          </cell>
          <cell r="Q1677">
            <v>225.7624505</v>
          </cell>
          <cell r="R1677">
            <v>118.4283602</v>
          </cell>
          <cell r="T1677" t="str">
            <v>NHExchangeYTD201703</v>
          </cell>
        </row>
        <row r="1678">
          <cell r="A1678" t="str">
            <v>NH</v>
          </cell>
          <cell r="B1678" t="str">
            <v>NH_PAP</v>
          </cell>
          <cell r="C1678" t="str">
            <v>YTD201703</v>
          </cell>
          <cell r="M1678">
            <v>11113.8222222</v>
          </cell>
          <cell r="N1678">
            <v>4.7533301999999997</v>
          </cell>
          <cell r="Q1678">
            <v>116.67866050000001</v>
          </cell>
          <cell r="R1678">
            <v>122.2159272</v>
          </cell>
          <cell r="T1678" t="str">
            <v>NHNH_PAPYTD201703</v>
          </cell>
        </row>
        <row r="1679">
          <cell r="A1679" t="str">
            <v>NH</v>
          </cell>
          <cell r="B1679" t="str">
            <v>Exchange</v>
          </cell>
          <cell r="C1679" t="str">
            <v>YTD201703</v>
          </cell>
          <cell r="M1679">
            <v>9424.1</v>
          </cell>
          <cell r="N1679">
            <v>14.8861411</v>
          </cell>
          <cell r="Q1679">
            <v>81.556970000000007</v>
          </cell>
          <cell r="R1679">
            <v>547.573352</v>
          </cell>
          <cell r="T1679" t="str">
            <v>NHExchangeYTD201703</v>
          </cell>
        </row>
        <row r="1680">
          <cell r="A1680" t="str">
            <v>NH</v>
          </cell>
          <cell r="B1680" t="str">
            <v>NH_PAP</v>
          </cell>
          <cell r="C1680" t="str">
            <v>YTD201703</v>
          </cell>
          <cell r="M1680">
            <v>11113.8222222</v>
          </cell>
          <cell r="N1680">
            <v>3.5514776000000001</v>
          </cell>
          <cell r="Q1680">
            <v>183.42117250000001</v>
          </cell>
          <cell r="R1680">
            <v>58.087256500000002</v>
          </cell>
          <cell r="T1680" t="str">
            <v>NHNH_PAPYTD201703</v>
          </cell>
        </row>
        <row r="1681">
          <cell r="A1681" t="str">
            <v>NH</v>
          </cell>
          <cell r="B1681" t="str">
            <v>Exchange</v>
          </cell>
          <cell r="C1681" t="str">
            <v>YTD201703</v>
          </cell>
          <cell r="M1681">
            <v>9424.1</v>
          </cell>
          <cell r="N1681">
            <v>3.7889260999999999</v>
          </cell>
          <cell r="Q1681">
            <v>83.949004000000002</v>
          </cell>
          <cell r="R1681">
            <v>135.40099050000001</v>
          </cell>
          <cell r="T1681" t="str">
            <v>NHExchangeYTD201703</v>
          </cell>
        </row>
        <row r="1682">
          <cell r="A1682" t="str">
            <v>NH</v>
          </cell>
          <cell r="B1682" t="str">
            <v>NH_PAP</v>
          </cell>
          <cell r="C1682" t="str">
            <v>YTD201703</v>
          </cell>
          <cell r="M1682">
            <v>11113.8222222</v>
          </cell>
          <cell r="N1682">
            <v>6.2109274000000001</v>
          </cell>
          <cell r="Q1682">
            <v>147.00738519999999</v>
          </cell>
          <cell r="R1682">
            <v>126.74725359999999</v>
          </cell>
          <cell r="T1682" t="str">
            <v>NHNH_PAPYTD201703</v>
          </cell>
        </row>
        <row r="1683">
          <cell r="A1683" t="str">
            <v>NH</v>
          </cell>
          <cell r="B1683" t="str">
            <v>Small Group</v>
          </cell>
          <cell r="C1683" t="str">
            <v>YTD201703</v>
          </cell>
          <cell r="M1683">
            <v>34900.277777800002</v>
          </cell>
          <cell r="N1683">
            <v>22.1667922</v>
          </cell>
          <cell r="Q1683">
            <v>447.09928639999998</v>
          </cell>
          <cell r="R1683">
            <v>148.73738030000001</v>
          </cell>
          <cell r="T1683" t="str">
            <v>NHSmall GroupYTD201703</v>
          </cell>
        </row>
        <row r="1684">
          <cell r="A1684" t="str">
            <v>NH</v>
          </cell>
          <cell r="B1684" t="str">
            <v>Small Group</v>
          </cell>
          <cell r="C1684" t="str">
            <v>YTD201703</v>
          </cell>
          <cell r="M1684">
            <v>34900.277777800002</v>
          </cell>
          <cell r="N1684">
            <v>17.927517300000002</v>
          </cell>
          <cell r="Q1684">
            <v>549.27759060000005</v>
          </cell>
          <cell r="R1684">
            <v>97.915066600000003</v>
          </cell>
          <cell r="T1684" t="str">
            <v>NHSmall GroupYTD201703</v>
          </cell>
        </row>
        <row r="1685">
          <cell r="A1685" t="str">
            <v>NH</v>
          </cell>
          <cell r="B1685" t="str">
            <v>NH_PAP</v>
          </cell>
          <cell r="C1685" t="str">
            <v>YTD201703</v>
          </cell>
          <cell r="M1685">
            <v>11113.8222222</v>
          </cell>
          <cell r="N1685">
            <v>13.1953143</v>
          </cell>
          <cell r="Q1685">
            <v>237.31744119999999</v>
          </cell>
          <cell r="R1685">
            <v>166.80587299999999</v>
          </cell>
          <cell r="T1685" t="str">
            <v>NHNH_PAPYTD201703</v>
          </cell>
        </row>
        <row r="1686">
          <cell r="A1686" t="str">
            <v>NH</v>
          </cell>
          <cell r="B1686" t="str">
            <v>Exchange</v>
          </cell>
          <cell r="C1686" t="str">
            <v>YTD201703</v>
          </cell>
          <cell r="M1686">
            <v>9424.1</v>
          </cell>
          <cell r="N1686">
            <v>25.911162699999998</v>
          </cell>
          <cell r="Q1686">
            <v>108.8945018</v>
          </cell>
          <cell r="R1686">
            <v>713.84217569999998</v>
          </cell>
          <cell r="T1686" t="str">
            <v>NHExchangeYTD201703</v>
          </cell>
        </row>
        <row r="1687">
          <cell r="A1687" t="str">
            <v>NH</v>
          </cell>
          <cell r="B1687" t="str">
            <v>Exchange</v>
          </cell>
          <cell r="C1687" t="str">
            <v>YTD201703</v>
          </cell>
          <cell r="M1687">
            <v>9424.1</v>
          </cell>
          <cell r="N1687">
            <v>3.7796211</v>
          </cell>
          <cell r="Q1687">
            <v>187.0342804</v>
          </cell>
          <cell r="R1687">
            <v>60.624518899999998</v>
          </cell>
          <cell r="T1687" t="str">
            <v>NHExchangeYTD201703</v>
          </cell>
        </row>
        <row r="1688">
          <cell r="A1688" t="str">
            <v>NH</v>
          </cell>
          <cell r="B1688" t="str">
            <v>NH_PAP</v>
          </cell>
          <cell r="C1688" t="str">
            <v>YTD201703</v>
          </cell>
          <cell r="M1688">
            <v>11113.8222222</v>
          </cell>
          <cell r="N1688">
            <v>7.8817200999999999</v>
          </cell>
          <cell r="Q1688">
            <v>174.9214025</v>
          </cell>
          <cell r="R1688">
            <v>135.17591390000001</v>
          </cell>
          <cell r="T1688" t="str">
            <v>NHNH_PAPYTD201703</v>
          </cell>
        </row>
        <row r="1689">
          <cell r="A1689" t="str">
            <v>NH</v>
          </cell>
          <cell r="B1689" t="str">
            <v>Small Group</v>
          </cell>
          <cell r="C1689" t="str">
            <v>YTD201703</v>
          </cell>
          <cell r="M1689">
            <v>34900.277777800002</v>
          </cell>
          <cell r="N1689">
            <v>4.3155511000000004</v>
          </cell>
          <cell r="Q1689">
            <v>205.86375369999999</v>
          </cell>
          <cell r="R1689">
            <v>62.889426299999997</v>
          </cell>
          <cell r="T1689" t="str">
            <v>NHSmall GroupYTD201703</v>
          </cell>
        </row>
        <row r="1690">
          <cell r="A1690" t="str">
            <v>NH</v>
          </cell>
          <cell r="B1690" t="str">
            <v>NH_PAP</v>
          </cell>
          <cell r="C1690" t="str">
            <v>YTD201703</v>
          </cell>
          <cell r="M1690">
            <v>11113.8222222</v>
          </cell>
          <cell r="N1690">
            <v>9.1266125999999996</v>
          </cell>
          <cell r="Q1690">
            <v>328.6899684</v>
          </cell>
          <cell r="R1690">
            <v>83.299888300000006</v>
          </cell>
          <cell r="T1690" t="str">
            <v>NHNH_PAPYTD201703</v>
          </cell>
        </row>
        <row r="1691">
          <cell r="A1691" t="str">
            <v>NH</v>
          </cell>
          <cell r="B1691" t="str">
            <v>Exchange</v>
          </cell>
          <cell r="C1691" t="str">
            <v>YTD201703</v>
          </cell>
          <cell r="M1691">
            <v>9424.1</v>
          </cell>
          <cell r="N1691">
            <v>6.3946569000000002</v>
          </cell>
          <cell r="Q1691">
            <v>148.07829749999999</v>
          </cell>
          <cell r="R1691">
            <v>129.5528846</v>
          </cell>
          <cell r="T1691" t="str">
            <v>NHExchangeYTD201703</v>
          </cell>
        </row>
        <row r="1692">
          <cell r="A1692" t="str">
            <v>NH</v>
          </cell>
          <cell r="B1692" t="str">
            <v>NH_PAP</v>
          </cell>
          <cell r="C1692" t="str">
            <v>YTD201703</v>
          </cell>
          <cell r="M1692">
            <v>11113.8222222</v>
          </cell>
          <cell r="N1692">
            <v>6.275792</v>
          </cell>
          <cell r="Q1692">
            <v>462.17499229999999</v>
          </cell>
          <cell r="R1692">
            <v>40.736466</v>
          </cell>
          <cell r="T1692" t="str">
            <v>NHNH_PAPYTD201703</v>
          </cell>
        </row>
        <row r="1693">
          <cell r="A1693" t="str">
            <v>NH</v>
          </cell>
          <cell r="B1693" t="str">
            <v>Small Group</v>
          </cell>
          <cell r="C1693" t="str">
            <v>YTD201703</v>
          </cell>
          <cell r="M1693">
            <v>34900.277777800002</v>
          </cell>
          <cell r="N1693">
            <v>3.0439489000000002</v>
          </cell>
          <cell r="Q1693">
            <v>5.5672103999999996</v>
          </cell>
          <cell r="R1693">
            <v>1640.2912707</v>
          </cell>
          <cell r="T1693" t="str">
            <v>NHSmall GroupYTD201703</v>
          </cell>
        </row>
        <row r="1694">
          <cell r="A1694" t="str">
            <v>NH</v>
          </cell>
          <cell r="B1694" t="str">
            <v>Exchange</v>
          </cell>
          <cell r="C1694" t="str">
            <v>YTD201703</v>
          </cell>
          <cell r="M1694">
            <v>9424.1</v>
          </cell>
          <cell r="N1694">
            <v>13.684224499999999</v>
          </cell>
          <cell r="Q1694">
            <v>830.14971690000004</v>
          </cell>
          <cell r="R1694">
            <v>49.452132300000002</v>
          </cell>
          <cell r="T1694" t="str">
            <v>NHExchangeYTD201703</v>
          </cell>
        </row>
        <row r="1695">
          <cell r="A1695" t="str">
            <v>NH</v>
          </cell>
          <cell r="B1695" t="str">
            <v>ERF</v>
          </cell>
          <cell r="C1695" t="str">
            <v>YTD201703</v>
          </cell>
          <cell r="M1695">
            <v>25192.766666700001</v>
          </cell>
          <cell r="N1695">
            <v>2.5697787999999999</v>
          </cell>
          <cell r="Q1695">
            <v>1.5339619</v>
          </cell>
          <cell r="R1695">
            <v>5025.7677777999997</v>
          </cell>
          <cell r="T1695" t="str">
            <v>NHERFYTD201703</v>
          </cell>
        </row>
        <row r="1696">
          <cell r="A1696" t="str">
            <v>NH</v>
          </cell>
          <cell r="B1696" t="str">
            <v>ERF</v>
          </cell>
          <cell r="C1696" t="str">
            <v>YTD201703</v>
          </cell>
          <cell r="M1696">
            <v>25192.766666700001</v>
          </cell>
          <cell r="N1696">
            <v>8.7866880999999992</v>
          </cell>
          <cell r="Q1696">
            <v>286.63783139999998</v>
          </cell>
          <cell r="R1696">
            <v>91.962962700000006</v>
          </cell>
          <cell r="T1696" t="str">
            <v>NHERFYTD201703</v>
          </cell>
        </row>
        <row r="1697">
          <cell r="A1697" t="str">
            <v>NH</v>
          </cell>
          <cell r="B1697" t="str">
            <v>NH_PAP</v>
          </cell>
          <cell r="C1697" t="str">
            <v>YTD201703</v>
          </cell>
          <cell r="M1697">
            <v>11113.8222222</v>
          </cell>
          <cell r="N1697">
            <v>6.6836865999999997</v>
          </cell>
          <cell r="Q1697">
            <v>39.987554199999998</v>
          </cell>
          <cell r="R1697">
            <v>501.4325121</v>
          </cell>
          <cell r="T1697" t="str">
            <v>NHNH_PAPYTD201703</v>
          </cell>
        </row>
        <row r="1698">
          <cell r="A1698" t="str">
            <v>NH</v>
          </cell>
          <cell r="B1698" t="str">
            <v>Exchange</v>
          </cell>
          <cell r="C1698" t="str">
            <v>YTD201703</v>
          </cell>
          <cell r="M1698">
            <v>9424.1</v>
          </cell>
          <cell r="N1698">
            <v>12.9593437</v>
          </cell>
          <cell r="Q1698">
            <v>245.92388020000001</v>
          </cell>
          <cell r="R1698">
            <v>158.08969429999999</v>
          </cell>
          <cell r="T1698" t="str">
            <v>NHExchangeYTD201703</v>
          </cell>
        </row>
        <row r="1699">
          <cell r="A1699" t="str">
            <v>NH</v>
          </cell>
          <cell r="B1699" t="str">
            <v>NH_PAP</v>
          </cell>
          <cell r="C1699" t="str">
            <v>YTD201703</v>
          </cell>
          <cell r="M1699">
            <v>11113.8222222</v>
          </cell>
          <cell r="N1699">
            <v>4.2066289000000001</v>
          </cell>
          <cell r="Q1699">
            <v>17.096128199999999</v>
          </cell>
          <cell r="R1699">
            <v>738.17220339999994</v>
          </cell>
          <cell r="T1699" t="str">
            <v>NHNH_PAPYTD201703</v>
          </cell>
        </row>
        <row r="1700">
          <cell r="A1700" t="str">
            <v>NH</v>
          </cell>
          <cell r="B1700" t="str">
            <v>NH_PAP</v>
          </cell>
          <cell r="C1700" t="str">
            <v>YTD201703</v>
          </cell>
          <cell r="M1700">
            <v>11113.8222222</v>
          </cell>
          <cell r="N1700">
            <v>23.241349199999998</v>
          </cell>
          <cell r="Q1700">
            <v>481.87900450000001</v>
          </cell>
          <cell r="R1700">
            <v>144.69202240000001</v>
          </cell>
          <cell r="T1700" t="str">
            <v>NHNH_PAPYTD201703</v>
          </cell>
        </row>
        <row r="1701">
          <cell r="A1701" t="str">
            <v>NH</v>
          </cell>
          <cell r="B1701" t="str">
            <v>Exchange</v>
          </cell>
          <cell r="C1701" t="str">
            <v>YTD201703</v>
          </cell>
          <cell r="M1701">
            <v>9424.1</v>
          </cell>
          <cell r="N1701">
            <v>8.5294545999999993</v>
          </cell>
          <cell r="Q1701">
            <v>122.335455</v>
          </cell>
          <cell r="R1701">
            <v>209.16555869999999</v>
          </cell>
          <cell r="T1701" t="str">
            <v>NHExchangeYTD201703</v>
          </cell>
        </row>
        <row r="1702">
          <cell r="A1702" t="str">
            <v>NH</v>
          </cell>
          <cell r="B1702" t="str">
            <v>NH_PAP</v>
          </cell>
          <cell r="C1702" t="str">
            <v>YTD201703</v>
          </cell>
          <cell r="M1702">
            <v>11113.8222222</v>
          </cell>
          <cell r="N1702">
            <v>1.3761025</v>
          </cell>
          <cell r="Q1702">
            <v>155.41056689999999</v>
          </cell>
          <cell r="R1702">
            <v>26.563878200000001</v>
          </cell>
          <cell r="T1702" t="str">
            <v>NHNH_PAPYTD201703</v>
          </cell>
        </row>
        <row r="1703">
          <cell r="A1703" t="str">
            <v>MA</v>
          </cell>
          <cell r="B1703" t="str">
            <v>All</v>
          </cell>
          <cell r="C1703" t="str">
            <v>YTD201603</v>
          </cell>
          <cell r="M1703">
            <v>276451.36263709998</v>
          </cell>
          <cell r="N1703">
            <v>11.9074353</v>
          </cell>
          <cell r="Q1703">
            <v>4.6698991999999997</v>
          </cell>
          <cell r="R1703">
            <v>7649.4811153999999</v>
          </cell>
          <cell r="T1703" t="str">
            <v>MAAllYTD201603</v>
          </cell>
        </row>
        <row r="1704">
          <cell r="A1704" t="str">
            <v>MA</v>
          </cell>
          <cell r="B1704" t="str">
            <v>All</v>
          </cell>
          <cell r="C1704" t="str">
            <v>YTD201603</v>
          </cell>
          <cell r="M1704">
            <v>276451.36263709998</v>
          </cell>
          <cell r="N1704">
            <v>24.234624799999999</v>
          </cell>
          <cell r="Q1704">
            <v>4.7386274000000004</v>
          </cell>
          <cell r="R1704">
            <v>15342.813068699999</v>
          </cell>
          <cell r="T1704" t="str">
            <v>MAAllYTD201603</v>
          </cell>
        </row>
        <row r="1705">
          <cell r="A1705" t="str">
            <v>MA</v>
          </cell>
          <cell r="B1705" t="str">
            <v>All</v>
          </cell>
          <cell r="C1705" t="str">
            <v>YTD201603</v>
          </cell>
          <cell r="M1705">
            <v>276451.36263709998</v>
          </cell>
          <cell r="N1705">
            <v>46.596904899999998</v>
          </cell>
          <cell r="Q1705">
            <v>3.8053710000000001</v>
          </cell>
          <cell r="R1705">
            <v>36735.107975300001</v>
          </cell>
          <cell r="T1705" t="str">
            <v>MAAllYTD201603</v>
          </cell>
        </row>
        <row r="1706">
          <cell r="A1706" t="str">
            <v>MA</v>
          </cell>
          <cell r="B1706" t="str">
            <v>All</v>
          </cell>
          <cell r="C1706" t="str">
            <v>YTD201603</v>
          </cell>
          <cell r="M1706">
            <v>276451.36263709998</v>
          </cell>
          <cell r="N1706">
            <v>0.5037722</v>
          </cell>
          <cell r="Q1706">
            <v>0.34364090000000003</v>
          </cell>
          <cell r="R1706">
            <v>4397.9527367999999</v>
          </cell>
          <cell r="T1706" t="str">
            <v>MAAllYTD201603</v>
          </cell>
        </row>
        <row r="1707">
          <cell r="A1707" t="str">
            <v>MA</v>
          </cell>
          <cell r="B1707" t="str">
            <v>All</v>
          </cell>
          <cell r="C1707" t="str">
            <v>YTD201603</v>
          </cell>
          <cell r="M1707">
            <v>276451.36263709998</v>
          </cell>
          <cell r="N1707">
            <v>4.2346345999999997</v>
          </cell>
          <cell r="Q1707">
            <v>4.8616146999999996</v>
          </cell>
          <cell r="R1707">
            <v>2613.1037872000002</v>
          </cell>
          <cell r="T1707" t="str">
            <v>MAAllYTD201603</v>
          </cell>
        </row>
        <row r="1708">
          <cell r="A1708" t="str">
            <v>MA</v>
          </cell>
          <cell r="B1708" t="str">
            <v>All</v>
          </cell>
          <cell r="C1708" t="str">
            <v>YTD201603</v>
          </cell>
          <cell r="M1708">
            <v>276451.36263709998</v>
          </cell>
          <cell r="N1708">
            <v>6.6906616000000003</v>
          </cell>
          <cell r="Q1708">
            <v>98.628560699999994</v>
          </cell>
          <cell r="R1708">
            <v>203.51087509999999</v>
          </cell>
          <cell r="T1708" t="str">
            <v>MAAllYTD201603</v>
          </cell>
        </row>
        <row r="1709">
          <cell r="A1709" t="str">
            <v>MA</v>
          </cell>
          <cell r="B1709" t="str">
            <v>All</v>
          </cell>
          <cell r="C1709" t="str">
            <v>YTD201603</v>
          </cell>
          <cell r="M1709">
            <v>276451.36263709998</v>
          </cell>
          <cell r="N1709">
            <v>8.8944726000000003</v>
          </cell>
          <cell r="Q1709">
            <v>21.385316899999999</v>
          </cell>
          <cell r="R1709">
            <v>1247.7447852</v>
          </cell>
          <cell r="T1709" t="str">
            <v>MAAllYTD201603</v>
          </cell>
        </row>
        <row r="1710">
          <cell r="A1710" t="str">
            <v>MA</v>
          </cell>
          <cell r="B1710" t="str">
            <v>All</v>
          </cell>
          <cell r="C1710" t="str">
            <v>YTD201603</v>
          </cell>
          <cell r="M1710">
            <v>276451.36263709998</v>
          </cell>
          <cell r="N1710">
            <v>12.8198449</v>
          </cell>
          <cell r="Q1710">
            <v>110.1906915</v>
          </cell>
          <cell r="R1710">
            <v>349.02707400000003</v>
          </cell>
          <cell r="T1710" t="str">
            <v>MAAllYTD201603</v>
          </cell>
        </row>
        <row r="1711">
          <cell r="A1711" t="str">
            <v>MA</v>
          </cell>
          <cell r="B1711" t="str">
            <v>All</v>
          </cell>
          <cell r="C1711" t="str">
            <v>YTD201603</v>
          </cell>
          <cell r="M1711">
            <v>276451.36263709998</v>
          </cell>
          <cell r="N1711">
            <v>6.2057174000000002</v>
          </cell>
          <cell r="Q1711">
            <v>52.4579758</v>
          </cell>
          <cell r="R1711">
            <v>354.89650139999998</v>
          </cell>
          <cell r="T1711" t="str">
            <v>MAAllYTD201603</v>
          </cell>
        </row>
        <row r="1712">
          <cell r="A1712" t="str">
            <v>MA</v>
          </cell>
          <cell r="B1712" t="str">
            <v>All</v>
          </cell>
          <cell r="C1712" t="str">
            <v>YTD201603</v>
          </cell>
          <cell r="M1712">
            <v>276451.36263709998</v>
          </cell>
          <cell r="N1712">
            <v>38.0290721</v>
          </cell>
          <cell r="Q1712">
            <v>44.697813199999999</v>
          </cell>
          <cell r="R1712">
            <v>2552.4115904</v>
          </cell>
          <cell r="T1712" t="str">
            <v>MAAllYTD201603</v>
          </cell>
        </row>
        <row r="1713">
          <cell r="A1713" t="str">
            <v>MA</v>
          </cell>
          <cell r="B1713" t="str">
            <v>All</v>
          </cell>
          <cell r="C1713" t="str">
            <v>YTD201603</v>
          </cell>
          <cell r="M1713">
            <v>276451.36263709998</v>
          </cell>
          <cell r="N1713">
            <v>17.577782200000001</v>
          </cell>
          <cell r="Q1713">
            <v>81.342422600000006</v>
          </cell>
          <cell r="R1713">
            <v>648.28837220000003</v>
          </cell>
          <cell r="T1713" t="str">
            <v>MAAllYTD201603</v>
          </cell>
        </row>
        <row r="1714">
          <cell r="A1714" t="str">
            <v>MA</v>
          </cell>
          <cell r="B1714" t="str">
            <v>All</v>
          </cell>
          <cell r="C1714" t="str">
            <v>YTD201603</v>
          </cell>
          <cell r="M1714">
            <v>276451.36263709998</v>
          </cell>
          <cell r="N1714">
            <v>10.885956</v>
          </cell>
          <cell r="Q1714">
            <v>58.116201599999997</v>
          </cell>
          <cell r="R1714">
            <v>561.94085280000002</v>
          </cell>
          <cell r="T1714" t="str">
            <v>MAAllYTD201603</v>
          </cell>
        </row>
        <row r="1715">
          <cell r="A1715" t="str">
            <v>MA</v>
          </cell>
          <cell r="B1715" t="str">
            <v>All</v>
          </cell>
          <cell r="C1715" t="str">
            <v>YTD201603</v>
          </cell>
          <cell r="M1715">
            <v>276451.36263709998</v>
          </cell>
          <cell r="N1715">
            <v>13.981976400000001</v>
          </cell>
          <cell r="Q1715">
            <v>41.705899600000002</v>
          </cell>
          <cell r="R1715">
            <v>1005.7552906</v>
          </cell>
          <cell r="T1715" t="str">
            <v>MAAllYTD201603</v>
          </cell>
        </row>
        <row r="1716">
          <cell r="A1716" t="str">
            <v>MA</v>
          </cell>
          <cell r="B1716" t="str">
            <v>All</v>
          </cell>
          <cell r="C1716" t="str">
            <v>YTD201603</v>
          </cell>
          <cell r="M1716">
            <v>276451.36263709998</v>
          </cell>
          <cell r="N1716">
            <v>31.353444700000001</v>
          </cell>
          <cell r="Q1716">
            <v>356.56228809999999</v>
          </cell>
          <cell r="R1716">
            <v>263.79776379999998</v>
          </cell>
          <cell r="T1716" t="str">
            <v>MAAllYTD201603</v>
          </cell>
        </row>
        <row r="1717">
          <cell r="A1717" t="str">
            <v>MA</v>
          </cell>
          <cell r="B1717" t="str">
            <v>All</v>
          </cell>
          <cell r="C1717" t="str">
            <v>YTD201603</v>
          </cell>
          <cell r="M1717">
            <v>276451.36263709998</v>
          </cell>
          <cell r="N1717">
            <v>15.5478591</v>
          </cell>
          <cell r="Q1717">
            <v>955.56001570000001</v>
          </cell>
          <cell r="R1717">
            <v>48.812818300000004</v>
          </cell>
          <cell r="T1717" t="str">
            <v>MAAllYTD201603</v>
          </cell>
        </row>
        <row r="1718">
          <cell r="A1718" t="str">
            <v>MA</v>
          </cell>
          <cell r="B1718" t="str">
            <v>All</v>
          </cell>
          <cell r="C1718" t="str">
            <v>YTD201603</v>
          </cell>
          <cell r="M1718">
            <v>276451.36263709998</v>
          </cell>
          <cell r="N1718">
            <v>11.4554811</v>
          </cell>
          <cell r="Q1718">
            <v>169.47543970000001</v>
          </cell>
          <cell r="R1718">
            <v>202.78125990000001</v>
          </cell>
          <cell r="T1718" t="str">
            <v>MAAllYTD201603</v>
          </cell>
        </row>
        <row r="1719">
          <cell r="A1719" t="str">
            <v>MA</v>
          </cell>
          <cell r="B1719" t="str">
            <v>All</v>
          </cell>
          <cell r="C1719" t="str">
            <v>YTD201603</v>
          </cell>
          <cell r="M1719">
            <v>276451.36263709998</v>
          </cell>
          <cell r="N1719">
            <v>3.0936723000000002</v>
          </cell>
          <cell r="Q1719">
            <v>58.279002200000001</v>
          </cell>
          <cell r="R1719">
            <v>159.25147179999999</v>
          </cell>
          <cell r="T1719" t="str">
            <v>MAAllYTD201603</v>
          </cell>
        </row>
        <row r="1720">
          <cell r="A1720" t="str">
            <v>MA</v>
          </cell>
          <cell r="B1720" t="str">
            <v>All</v>
          </cell>
          <cell r="C1720" t="str">
            <v>YTD201603</v>
          </cell>
          <cell r="M1720">
            <v>276451.36263709998</v>
          </cell>
          <cell r="N1720">
            <v>1.7771600999999999</v>
          </cell>
          <cell r="Q1720">
            <v>42.556080600000001</v>
          </cell>
          <cell r="R1720">
            <v>125.2812777</v>
          </cell>
          <cell r="T1720" t="str">
            <v>MAAllYTD201603</v>
          </cell>
        </row>
        <row r="1721">
          <cell r="A1721" t="str">
            <v>MA</v>
          </cell>
          <cell r="B1721" t="str">
            <v>All</v>
          </cell>
          <cell r="C1721" t="str">
            <v>YTD201603</v>
          </cell>
          <cell r="M1721">
            <v>276451.36263709998</v>
          </cell>
          <cell r="N1721">
            <v>3.0699966000000001</v>
          </cell>
          <cell r="Q1721">
            <v>161.93234459999999</v>
          </cell>
          <cell r="R1721">
            <v>56.875542199999998</v>
          </cell>
          <cell r="T1721" t="str">
            <v>MAAllYTD201603</v>
          </cell>
        </row>
        <row r="1722">
          <cell r="A1722" t="str">
            <v>MA</v>
          </cell>
          <cell r="B1722" t="str">
            <v>All</v>
          </cell>
          <cell r="C1722" t="str">
            <v>YTD201603</v>
          </cell>
          <cell r="M1722">
            <v>276451.36263709998</v>
          </cell>
          <cell r="N1722">
            <v>1.8445529000000001</v>
          </cell>
          <cell r="Q1722">
            <v>187.73805089999999</v>
          </cell>
          <cell r="R1722">
            <v>29.475424799999999</v>
          </cell>
          <cell r="T1722" t="str">
            <v>MAAllYTD201603</v>
          </cell>
        </row>
        <row r="1723">
          <cell r="A1723" t="str">
            <v>MA</v>
          </cell>
          <cell r="B1723" t="str">
            <v>All</v>
          </cell>
          <cell r="C1723" t="str">
            <v>YTD201603</v>
          </cell>
          <cell r="M1723">
            <v>276451.36263709998</v>
          </cell>
          <cell r="N1723">
            <v>24.859847899999998</v>
          </cell>
          <cell r="Q1723">
            <v>493.85023740000003</v>
          </cell>
          <cell r="R1723">
            <v>151.01651889999999</v>
          </cell>
          <cell r="T1723" t="str">
            <v>MAAllYTD201603</v>
          </cell>
        </row>
        <row r="1724">
          <cell r="A1724" t="str">
            <v>MA</v>
          </cell>
          <cell r="B1724" t="str">
            <v>All</v>
          </cell>
          <cell r="C1724" t="str">
            <v>YTD201603</v>
          </cell>
          <cell r="M1724">
            <v>276451.36263709998</v>
          </cell>
          <cell r="N1724">
            <v>2.7337937000000001</v>
          </cell>
          <cell r="Q1724">
            <v>12.296873099999999</v>
          </cell>
          <cell r="R1724">
            <v>666.94850540000004</v>
          </cell>
          <cell r="T1724" t="str">
            <v>MAAllYTD201603</v>
          </cell>
        </row>
        <row r="1725">
          <cell r="A1725" t="str">
            <v>MA</v>
          </cell>
          <cell r="B1725" t="str">
            <v>All</v>
          </cell>
          <cell r="C1725" t="str">
            <v>YTD201603</v>
          </cell>
          <cell r="M1725">
            <v>276451.36263709998</v>
          </cell>
          <cell r="N1725">
            <v>5.0781584999999998</v>
          </cell>
          <cell r="Q1725">
            <v>31.5218168</v>
          </cell>
          <cell r="R1725">
            <v>483.29941239999999</v>
          </cell>
          <cell r="T1725" t="str">
            <v>MAAllYTD201603</v>
          </cell>
        </row>
        <row r="1726">
          <cell r="A1726" t="str">
            <v>MA</v>
          </cell>
          <cell r="B1726" t="str">
            <v>All</v>
          </cell>
          <cell r="C1726" t="str">
            <v>YTD201603</v>
          </cell>
          <cell r="M1726">
            <v>276451.36263709998</v>
          </cell>
          <cell r="N1726">
            <v>9.3978800000000007</v>
          </cell>
          <cell r="Q1726">
            <v>644.42995250000001</v>
          </cell>
          <cell r="R1726">
            <v>43.749735600000001</v>
          </cell>
          <cell r="T1726" t="str">
            <v>MAAllYTD201603</v>
          </cell>
        </row>
        <row r="1727">
          <cell r="A1727" t="str">
            <v>MA</v>
          </cell>
          <cell r="B1727" t="str">
            <v>All</v>
          </cell>
          <cell r="C1727" t="str">
            <v>YTD201603</v>
          </cell>
          <cell r="M1727">
            <v>276451.36263709998</v>
          </cell>
          <cell r="N1727">
            <v>23.078995599999999</v>
          </cell>
          <cell r="Q1727">
            <v>624.90111430000002</v>
          </cell>
          <cell r="R1727">
            <v>110.7967087</v>
          </cell>
          <cell r="T1727" t="str">
            <v>MAAllYTD201603</v>
          </cell>
        </row>
        <row r="1728">
          <cell r="A1728" t="str">
            <v>MA</v>
          </cell>
          <cell r="B1728" t="str">
            <v>All</v>
          </cell>
          <cell r="C1728" t="str">
            <v>YTD201603</v>
          </cell>
          <cell r="M1728">
            <v>276451.36263709998</v>
          </cell>
          <cell r="N1728">
            <v>6.2285960999999999</v>
          </cell>
          <cell r="Q1728">
            <v>113.9929903</v>
          </cell>
          <cell r="R1728">
            <v>163.92050370000001</v>
          </cell>
          <cell r="T1728" t="str">
            <v>MAAllYTD201603</v>
          </cell>
        </row>
        <row r="1729">
          <cell r="A1729" t="str">
            <v>MA</v>
          </cell>
          <cell r="B1729" t="str">
            <v>All</v>
          </cell>
          <cell r="C1729" t="str">
            <v>YTD201603</v>
          </cell>
          <cell r="M1729">
            <v>276451.36263709998</v>
          </cell>
          <cell r="N1729">
            <v>16.054472199999999</v>
          </cell>
          <cell r="Q1729">
            <v>241.83850390000001</v>
          </cell>
          <cell r="R1729">
            <v>199.1552863</v>
          </cell>
          <cell r="T1729" t="str">
            <v>MAAllYTD201603</v>
          </cell>
        </row>
        <row r="1730">
          <cell r="A1730" t="str">
            <v>MA</v>
          </cell>
          <cell r="B1730" t="str">
            <v>All</v>
          </cell>
          <cell r="C1730" t="str">
            <v>YTD201603</v>
          </cell>
          <cell r="M1730">
            <v>276451.36263709998</v>
          </cell>
          <cell r="N1730">
            <v>8.5041518000000007</v>
          </cell>
          <cell r="Q1730">
            <v>145.17473459999999</v>
          </cell>
          <cell r="R1730">
            <v>175.73619540000001</v>
          </cell>
          <cell r="T1730" t="str">
            <v>MAAllYTD201603</v>
          </cell>
        </row>
        <row r="1731">
          <cell r="A1731" t="str">
            <v>MA</v>
          </cell>
          <cell r="B1731" t="str">
            <v>All</v>
          </cell>
          <cell r="C1731" t="str">
            <v>YTD201603</v>
          </cell>
          <cell r="M1731">
            <v>276451.36263709998</v>
          </cell>
          <cell r="N1731">
            <v>5.8037714999999999</v>
          </cell>
          <cell r="Q1731">
            <v>256.26625619999999</v>
          </cell>
          <cell r="R1731">
            <v>67.942282899999995</v>
          </cell>
          <cell r="T1731" t="str">
            <v>MAAllYTD201603</v>
          </cell>
        </row>
        <row r="1732">
          <cell r="A1732" t="str">
            <v>MA</v>
          </cell>
          <cell r="B1732" t="str">
            <v>All</v>
          </cell>
          <cell r="C1732" t="str">
            <v>YTD201603</v>
          </cell>
          <cell r="M1732">
            <v>276451.36263709998</v>
          </cell>
          <cell r="N1732">
            <v>3.5071547999999999</v>
          </cell>
          <cell r="Q1732">
            <v>78.227504199999998</v>
          </cell>
          <cell r="R1732">
            <v>134.49827500000001</v>
          </cell>
          <cell r="T1732" t="str">
            <v>MAAllYTD201603</v>
          </cell>
        </row>
        <row r="1733">
          <cell r="A1733" t="str">
            <v>MA</v>
          </cell>
          <cell r="B1733" t="str">
            <v>All</v>
          </cell>
          <cell r="C1733" t="str">
            <v>YTD201603</v>
          </cell>
          <cell r="M1733">
            <v>276451.36263709998</v>
          </cell>
          <cell r="N1733">
            <v>9.2274360000000009</v>
          </cell>
          <cell r="Q1733">
            <v>211.01853869999999</v>
          </cell>
          <cell r="R1733">
            <v>131.18424630000001</v>
          </cell>
          <cell r="T1733" t="str">
            <v>MAAllYTD201603</v>
          </cell>
        </row>
        <row r="1734">
          <cell r="A1734" t="str">
            <v>MA</v>
          </cell>
          <cell r="B1734" t="str">
            <v>All</v>
          </cell>
          <cell r="C1734" t="str">
            <v>YTD201603</v>
          </cell>
          <cell r="M1734">
            <v>276451.36263709998</v>
          </cell>
          <cell r="N1734">
            <v>6.1034369000000002</v>
          </cell>
          <cell r="Q1734">
            <v>3.9687171999999999</v>
          </cell>
          <cell r="R1734">
            <v>4613.6597082999997</v>
          </cell>
          <cell r="T1734" t="str">
            <v>MAAllYTD201603</v>
          </cell>
        </row>
        <row r="1735">
          <cell r="A1735" t="str">
            <v>MA</v>
          </cell>
          <cell r="B1735" t="str">
            <v>All</v>
          </cell>
          <cell r="C1735" t="str">
            <v>YTD201603</v>
          </cell>
          <cell r="M1735">
            <v>276451.36263709998</v>
          </cell>
          <cell r="N1735">
            <v>5.4901739999999997</v>
          </cell>
          <cell r="Q1735">
            <v>6.0091516</v>
          </cell>
          <cell r="R1735">
            <v>2740.9064118000001</v>
          </cell>
          <cell r="T1735" t="str">
            <v>MAAllYTD201603</v>
          </cell>
        </row>
        <row r="1736">
          <cell r="A1736" t="str">
            <v>MA</v>
          </cell>
          <cell r="B1736" t="str">
            <v>All</v>
          </cell>
          <cell r="C1736" t="str">
            <v>YTD201603</v>
          </cell>
          <cell r="M1736">
            <v>276451.36263709998</v>
          </cell>
          <cell r="N1736">
            <v>16.708728600000001</v>
          </cell>
          <cell r="Q1736">
            <v>438.10368920000002</v>
          </cell>
          <cell r="R1736">
            <v>114.41626050000001</v>
          </cell>
          <cell r="T1736" t="str">
            <v>MAAllYTD201603</v>
          </cell>
        </row>
        <row r="1737">
          <cell r="A1737" t="str">
            <v>MA</v>
          </cell>
          <cell r="B1737" t="str">
            <v>All</v>
          </cell>
          <cell r="C1737" t="str">
            <v>YTD201603</v>
          </cell>
          <cell r="M1737">
            <v>276451.36263709998</v>
          </cell>
          <cell r="N1737">
            <v>92.419104500000003</v>
          </cell>
          <cell r="Q1737">
            <v>3106.9154146999999</v>
          </cell>
          <cell r="R1737">
            <v>89.238771099999994</v>
          </cell>
          <cell r="T1737" t="str">
            <v>MAAllYTD201603</v>
          </cell>
        </row>
        <row r="1738">
          <cell r="A1738" t="str">
            <v>MA</v>
          </cell>
          <cell r="B1738" t="str">
            <v>All</v>
          </cell>
          <cell r="C1738" t="str">
            <v>YTD201703</v>
          </cell>
          <cell r="M1738">
            <v>224815.68888890001</v>
          </cell>
          <cell r="N1738">
            <v>14.0089477</v>
          </cell>
          <cell r="Q1738">
            <v>5.2588255999999998</v>
          </cell>
          <cell r="R1738">
            <v>7991.6784466999998</v>
          </cell>
          <cell r="T1738" t="str">
            <v>MAAllYTD201703</v>
          </cell>
        </row>
        <row r="1739">
          <cell r="A1739" t="str">
            <v>MA</v>
          </cell>
          <cell r="B1739" t="str">
            <v>All</v>
          </cell>
          <cell r="C1739" t="str">
            <v>YTD201703</v>
          </cell>
          <cell r="M1739">
            <v>224815.68888890001</v>
          </cell>
          <cell r="N1739">
            <v>26.828001199999999</v>
          </cell>
          <cell r="Q1739">
            <v>5.1306918000000001</v>
          </cell>
          <cell r="R1739">
            <v>15686.7742248</v>
          </cell>
          <cell r="T1739" t="str">
            <v>MAAllYTD201703</v>
          </cell>
        </row>
        <row r="1740">
          <cell r="A1740" t="str">
            <v>MA</v>
          </cell>
          <cell r="B1740" t="str">
            <v>All</v>
          </cell>
          <cell r="C1740" t="str">
            <v>YTD201703</v>
          </cell>
          <cell r="M1740">
            <v>224815.68888890001</v>
          </cell>
          <cell r="N1740">
            <v>44.881103199999998</v>
          </cell>
          <cell r="Q1740">
            <v>3.9721484999999999</v>
          </cell>
          <cell r="R1740">
            <v>33896.847163999999</v>
          </cell>
          <cell r="T1740" t="str">
            <v>MAAllYTD201703</v>
          </cell>
        </row>
        <row r="1741">
          <cell r="A1741" t="str">
            <v>MA</v>
          </cell>
          <cell r="B1741" t="str">
            <v>All</v>
          </cell>
          <cell r="C1741" t="str">
            <v>YTD201703</v>
          </cell>
          <cell r="M1741">
            <v>224815.68888890001</v>
          </cell>
          <cell r="N1741">
            <v>0.96249359999999995</v>
          </cell>
          <cell r="Q1741">
            <v>0.59795779999999998</v>
          </cell>
          <cell r="R1741">
            <v>4828.9039285999997</v>
          </cell>
          <cell r="T1741" t="str">
            <v>MAAllYTD201703</v>
          </cell>
        </row>
        <row r="1742">
          <cell r="A1742" t="str">
            <v>MA</v>
          </cell>
          <cell r="B1742" t="str">
            <v>All</v>
          </cell>
          <cell r="C1742" t="str">
            <v>YTD201703</v>
          </cell>
          <cell r="M1742">
            <v>224815.68888890001</v>
          </cell>
          <cell r="N1742">
            <v>5.0743105999999996</v>
          </cell>
          <cell r="Q1742">
            <v>5.5044154000000001</v>
          </cell>
          <cell r="R1742">
            <v>2765.585548</v>
          </cell>
          <cell r="T1742" t="str">
            <v>MAAllYTD201703</v>
          </cell>
        </row>
        <row r="1743">
          <cell r="A1743" t="str">
            <v>MA</v>
          </cell>
          <cell r="B1743" t="str">
            <v>All</v>
          </cell>
          <cell r="C1743" t="str">
            <v>YTD201703</v>
          </cell>
          <cell r="M1743">
            <v>224815.68888890001</v>
          </cell>
          <cell r="N1743">
            <v>7.6259682</v>
          </cell>
          <cell r="Q1743">
            <v>105.1071062</v>
          </cell>
          <cell r="R1743">
            <v>217.66277650000001</v>
          </cell>
          <cell r="T1743" t="str">
            <v>MAAllYTD201703</v>
          </cell>
        </row>
        <row r="1744">
          <cell r="A1744" t="str">
            <v>MA</v>
          </cell>
          <cell r="B1744" t="str">
            <v>All</v>
          </cell>
          <cell r="C1744" t="str">
            <v>YTD201703</v>
          </cell>
          <cell r="M1744">
            <v>224815.68888890001</v>
          </cell>
          <cell r="N1744">
            <v>8.2351849000000001</v>
          </cell>
          <cell r="Q1744">
            <v>19.743286399999999</v>
          </cell>
          <cell r="R1744">
            <v>1251.3395241000001</v>
          </cell>
          <cell r="T1744" t="str">
            <v>MAAllYTD201703</v>
          </cell>
        </row>
        <row r="1745">
          <cell r="A1745" t="str">
            <v>MA</v>
          </cell>
          <cell r="B1745" t="str">
            <v>All</v>
          </cell>
          <cell r="C1745" t="str">
            <v>YTD201703</v>
          </cell>
          <cell r="M1745">
            <v>224815.68888890001</v>
          </cell>
          <cell r="N1745">
            <v>12.919921799999999</v>
          </cell>
          <cell r="Q1745">
            <v>107.49305579999999</v>
          </cell>
          <cell r="R1745">
            <v>360.57924869999999</v>
          </cell>
          <cell r="T1745" t="str">
            <v>MAAllYTD201703</v>
          </cell>
        </row>
        <row r="1746">
          <cell r="A1746" t="str">
            <v>MA</v>
          </cell>
          <cell r="B1746" t="str">
            <v>All</v>
          </cell>
          <cell r="C1746" t="str">
            <v>YTD201703</v>
          </cell>
          <cell r="M1746">
            <v>224815.68888890001</v>
          </cell>
          <cell r="N1746">
            <v>5.9077077999999998</v>
          </cell>
          <cell r="Q1746">
            <v>51.0095569</v>
          </cell>
          <cell r="R1746">
            <v>347.44711419999999</v>
          </cell>
          <cell r="T1746" t="str">
            <v>MAAllYTD201703</v>
          </cell>
        </row>
        <row r="1747">
          <cell r="A1747" t="str">
            <v>MA</v>
          </cell>
          <cell r="B1747" t="str">
            <v>All</v>
          </cell>
          <cell r="C1747" t="str">
            <v>YTD201703</v>
          </cell>
          <cell r="M1747">
            <v>224815.68888890001</v>
          </cell>
          <cell r="N1747">
            <v>39.598464100000001</v>
          </cell>
          <cell r="Q1747">
            <v>45.4882214</v>
          </cell>
          <cell r="R1747">
            <v>2611.5637956</v>
          </cell>
          <cell r="T1747" t="str">
            <v>MAAllYTD201703</v>
          </cell>
        </row>
        <row r="1748">
          <cell r="A1748" t="str">
            <v>MA</v>
          </cell>
          <cell r="B1748" t="str">
            <v>All</v>
          </cell>
          <cell r="C1748" t="str">
            <v>YTD201703</v>
          </cell>
          <cell r="M1748">
            <v>224815.68888890001</v>
          </cell>
          <cell r="N1748">
            <v>16.397378700000001</v>
          </cell>
          <cell r="Q1748">
            <v>72.023807099999999</v>
          </cell>
          <cell r="R1748">
            <v>682.99827730000004</v>
          </cell>
          <cell r="T1748" t="str">
            <v>MAAllYTD201703</v>
          </cell>
        </row>
        <row r="1749">
          <cell r="A1749" t="str">
            <v>MA</v>
          </cell>
          <cell r="B1749" t="str">
            <v>All</v>
          </cell>
          <cell r="C1749" t="str">
            <v>YTD201703</v>
          </cell>
          <cell r="M1749">
            <v>224815.68888890001</v>
          </cell>
          <cell r="N1749">
            <v>11.3223772</v>
          </cell>
          <cell r="Q1749">
            <v>60.455069000000002</v>
          </cell>
          <cell r="R1749">
            <v>561.85746080000001</v>
          </cell>
          <cell r="T1749" t="str">
            <v>MAAllYTD201703</v>
          </cell>
        </row>
        <row r="1750">
          <cell r="A1750" t="str">
            <v>MA</v>
          </cell>
          <cell r="B1750" t="str">
            <v>All</v>
          </cell>
          <cell r="C1750" t="str">
            <v>YTD201703</v>
          </cell>
          <cell r="M1750">
            <v>224815.68888890001</v>
          </cell>
          <cell r="N1750">
            <v>14.6187805</v>
          </cell>
          <cell r="Q1750">
            <v>41.639874300000002</v>
          </cell>
          <cell r="R1750">
            <v>1053.2294423000001</v>
          </cell>
          <cell r="T1750" t="str">
            <v>MAAllYTD201703</v>
          </cell>
        </row>
        <row r="1751">
          <cell r="A1751" t="str">
            <v>MA</v>
          </cell>
          <cell r="B1751" t="str">
            <v>All</v>
          </cell>
          <cell r="C1751" t="str">
            <v>YTD201703</v>
          </cell>
          <cell r="M1751">
            <v>224815.68888890001</v>
          </cell>
          <cell r="N1751">
            <v>32.197055800000001</v>
          </cell>
          <cell r="Q1751">
            <v>384.21859869999997</v>
          </cell>
          <cell r="R1751">
            <v>251.39638629999999</v>
          </cell>
          <cell r="T1751" t="str">
            <v>MAAllYTD201703</v>
          </cell>
        </row>
        <row r="1752">
          <cell r="A1752" t="str">
            <v>MA</v>
          </cell>
          <cell r="B1752" t="str">
            <v>All</v>
          </cell>
          <cell r="C1752" t="str">
            <v>YTD201703</v>
          </cell>
          <cell r="M1752">
            <v>224815.68888890001</v>
          </cell>
          <cell r="N1752">
            <v>16.023552500000001</v>
          </cell>
          <cell r="Q1752">
            <v>966.47541569999999</v>
          </cell>
          <cell r="R1752">
            <v>49.738106899999998</v>
          </cell>
          <cell r="T1752" t="str">
            <v>MAAllYTD201703</v>
          </cell>
        </row>
        <row r="1753">
          <cell r="A1753" t="str">
            <v>MA</v>
          </cell>
          <cell r="B1753" t="str">
            <v>All</v>
          </cell>
          <cell r="C1753" t="str">
            <v>YTD201703</v>
          </cell>
          <cell r="M1753">
            <v>224815.68888890001</v>
          </cell>
          <cell r="N1753">
            <v>10.6031476</v>
          </cell>
          <cell r="Q1753">
            <v>134.3888317</v>
          </cell>
          <cell r="R1753">
            <v>236.69707120000001</v>
          </cell>
          <cell r="T1753" t="str">
            <v>MAAllYTD201703</v>
          </cell>
        </row>
        <row r="1754">
          <cell r="A1754" t="str">
            <v>MA</v>
          </cell>
          <cell r="B1754" t="str">
            <v>All</v>
          </cell>
          <cell r="C1754" t="str">
            <v>YTD201703</v>
          </cell>
          <cell r="M1754">
            <v>224815.68888890001</v>
          </cell>
          <cell r="N1754">
            <v>3.3986288</v>
          </cell>
          <cell r="Q1754">
            <v>64.322373499999998</v>
          </cell>
          <cell r="R1754">
            <v>158.51228560000001</v>
          </cell>
          <cell r="T1754" t="str">
            <v>MAAllYTD201703</v>
          </cell>
        </row>
        <row r="1755">
          <cell r="A1755" t="str">
            <v>MA</v>
          </cell>
          <cell r="B1755" t="str">
            <v>All</v>
          </cell>
          <cell r="C1755" t="str">
            <v>YTD201703</v>
          </cell>
          <cell r="M1755">
            <v>224815.68888890001</v>
          </cell>
          <cell r="N1755">
            <v>1.6924085</v>
          </cell>
          <cell r="Q1755">
            <v>37.857877999999999</v>
          </cell>
          <cell r="R1755">
            <v>134.1127879</v>
          </cell>
          <cell r="T1755" t="str">
            <v>MAAllYTD201703</v>
          </cell>
        </row>
        <row r="1756">
          <cell r="A1756" t="str">
            <v>MA</v>
          </cell>
          <cell r="B1756" t="str">
            <v>All</v>
          </cell>
          <cell r="C1756" t="str">
            <v>YTD201703</v>
          </cell>
          <cell r="M1756">
            <v>224815.68888890001</v>
          </cell>
          <cell r="N1756">
            <v>2.8107676000000001</v>
          </cell>
          <cell r="Q1756">
            <v>127.3982996</v>
          </cell>
          <cell r="R1756">
            <v>66.188504100000003</v>
          </cell>
          <cell r="T1756" t="str">
            <v>MAAllYTD201703</v>
          </cell>
        </row>
        <row r="1757">
          <cell r="A1757" t="str">
            <v>MA</v>
          </cell>
          <cell r="B1757" t="str">
            <v>All</v>
          </cell>
          <cell r="C1757" t="str">
            <v>YTD201703</v>
          </cell>
          <cell r="M1757">
            <v>224815.68888890001</v>
          </cell>
          <cell r="N1757">
            <v>1.7992977999999999</v>
          </cell>
          <cell r="Q1757">
            <v>183.59269860000001</v>
          </cell>
          <cell r="R1757">
            <v>29.401459800000001</v>
          </cell>
          <cell r="T1757" t="str">
            <v>MAAllYTD201703</v>
          </cell>
        </row>
        <row r="1758">
          <cell r="A1758" t="str">
            <v>MA</v>
          </cell>
          <cell r="B1758" t="str">
            <v>All</v>
          </cell>
          <cell r="C1758" t="str">
            <v>YTD201703</v>
          </cell>
          <cell r="M1758">
            <v>224815.68888890001</v>
          </cell>
          <cell r="N1758">
            <v>26.087334599999998</v>
          </cell>
          <cell r="Q1758">
            <v>502.85385170000001</v>
          </cell>
          <cell r="R1758">
            <v>155.635685</v>
          </cell>
          <cell r="T1758" t="str">
            <v>MAAllYTD201703</v>
          </cell>
        </row>
        <row r="1759">
          <cell r="A1759" t="str">
            <v>MA</v>
          </cell>
          <cell r="B1759" t="str">
            <v>All</v>
          </cell>
          <cell r="C1759" t="str">
            <v>YTD201703</v>
          </cell>
          <cell r="M1759">
            <v>224815.68888890001</v>
          </cell>
          <cell r="N1759">
            <v>2.6124632999999999</v>
          </cell>
          <cell r="Q1759">
            <v>12.2132889</v>
          </cell>
          <cell r="R1759">
            <v>641.71002720000001</v>
          </cell>
          <cell r="T1759" t="str">
            <v>MAAllYTD201703</v>
          </cell>
        </row>
        <row r="1760">
          <cell r="A1760" t="str">
            <v>MA</v>
          </cell>
          <cell r="B1760" t="str">
            <v>All</v>
          </cell>
          <cell r="C1760" t="str">
            <v>YTD201703</v>
          </cell>
          <cell r="M1760">
            <v>224815.68888890001</v>
          </cell>
          <cell r="N1760">
            <v>5.3973177999999997</v>
          </cell>
          <cell r="Q1760">
            <v>31.8910442</v>
          </cell>
          <cell r="R1760">
            <v>507.72729079999999</v>
          </cell>
          <cell r="T1760" t="str">
            <v>MAAllYTD201703</v>
          </cell>
        </row>
        <row r="1761">
          <cell r="A1761" t="str">
            <v>MA</v>
          </cell>
          <cell r="B1761" t="str">
            <v>All</v>
          </cell>
          <cell r="C1761" t="str">
            <v>YTD201703</v>
          </cell>
          <cell r="M1761">
            <v>224815.68888890001</v>
          </cell>
          <cell r="N1761">
            <v>7.0152920999999999</v>
          </cell>
          <cell r="Q1761">
            <v>632.21897899999999</v>
          </cell>
          <cell r="R1761">
            <v>33.288902899999997</v>
          </cell>
          <cell r="T1761" t="str">
            <v>MAAllYTD201703</v>
          </cell>
        </row>
        <row r="1762">
          <cell r="A1762" t="str">
            <v>MA</v>
          </cell>
          <cell r="B1762" t="str">
            <v>All</v>
          </cell>
          <cell r="C1762" t="str">
            <v>YTD201703</v>
          </cell>
          <cell r="M1762">
            <v>224815.68888890001</v>
          </cell>
          <cell r="N1762">
            <v>24.035288399999999</v>
          </cell>
          <cell r="Q1762">
            <v>628.79243340000005</v>
          </cell>
          <cell r="R1762">
            <v>114.6735572</v>
          </cell>
          <cell r="T1762" t="str">
            <v>MAAllYTD201703</v>
          </cell>
        </row>
        <row r="1763">
          <cell r="A1763" t="str">
            <v>MA</v>
          </cell>
          <cell r="B1763" t="str">
            <v>All</v>
          </cell>
          <cell r="C1763" t="str">
            <v>YTD201703</v>
          </cell>
          <cell r="M1763">
            <v>224815.68888890001</v>
          </cell>
          <cell r="N1763">
            <v>5.2331496</v>
          </cell>
          <cell r="Q1763">
            <v>111.9148636</v>
          </cell>
          <cell r="R1763">
            <v>140.28028370000001</v>
          </cell>
          <cell r="T1763" t="str">
            <v>MAAllYTD201703</v>
          </cell>
        </row>
        <row r="1764">
          <cell r="A1764" t="str">
            <v>MA</v>
          </cell>
          <cell r="B1764" t="str">
            <v>All</v>
          </cell>
          <cell r="C1764" t="str">
            <v>YTD201703</v>
          </cell>
          <cell r="M1764">
            <v>224815.68888890001</v>
          </cell>
          <cell r="N1764">
            <v>16.650173599999999</v>
          </cell>
          <cell r="Q1764">
            <v>248.2657835</v>
          </cell>
          <cell r="R1764">
            <v>201.1977655</v>
          </cell>
          <cell r="T1764" t="str">
            <v>MAAllYTD201703</v>
          </cell>
        </row>
        <row r="1765">
          <cell r="A1765" t="str">
            <v>MA</v>
          </cell>
          <cell r="B1765" t="str">
            <v>All</v>
          </cell>
          <cell r="C1765" t="str">
            <v>YTD201703</v>
          </cell>
          <cell r="M1765">
            <v>224815.68888890001</v>
          </cell>
          <cell r="N1765">
            <v>9.5488882999999998</v>
          </cell>
          <cell r="Q1765">
            <v>160.98602890000001</v>
          </cell>
          <cell r="R1765">
            <v>177.94503649999999</v>
          </cell>
          <cell r="T1765" t="str">
            <v>MAAllYTD201703</v>
          </cell>
        </row>
        <row r="1766">
          <cell r="A1766" t="str">
            <v>MA</v>
          </cell>
          <cell r="B1766" t="str">
            <v>All</v>
          </cell>
          <cell r="C1766" t="str">
            <v>YTD201703</v>
          </cell>
          <cell r="M1766">
            <v>224815.68888890001</v>
          </cell>
          <cell r="N1766">
            <v>6.1619054000000002</v>
          </cell>
          <cell r="Q1766">
            <v>270.56439590000002</v>
          </cell>
          <cell r="R1766">
            <v>68.3227969</v>
          </cell>
          <cell r="T1766" t="str">
            <v>MAAllYTD201703</v>
          </cell>
        </row>
        <row r="1767">
          <cell r="A1767" t="str">
            <v>MA</v>
          </cell>
          <cell r="B1767" t="str">
            <v>All</v>
          </cell>
          <cell r="C1767" t="str">
            <v>YTD201703</v>
          </cell>
          <cell r="M1767">
            <v>224815.68888890001</v>
          </cell>
          <cell r="N1767">
            <v>3.8692329000000001</v>
          </cell>
          <cell r="Q1767">
            <v>89.9432659</v>
          </cell>
          <cell r="R1767">
            <v>129.05578460000001</v>
          </cell>
          <cell r="T1767" t="str">
            <v>MAAllYTD201703</v>
          </cell>
        </row>
        <row r="1768">
          <cell r="A1768" t="str">
            <v>MA</v>
          </cell>
          <cell r="B1768" t="str">
            <v>All</v>
          </cell>
          <cell r="C1768" t="str">
            <v>YTD201703</v>
          </cell>
          <cell r="M1768">
            <v>224815.68888890001</v>
          </cell>
          <cell r="N1768">
            <v>9.3538496000000002</v>
          </cell>
          <cell r="Q1768">
            <v>231.29893290000001</v>
          </cell>
          <cell r="R1768">
            <v>121.3215661</v>
          </cell>
          <cell r="T1768" t="str">
            <v>MAAllYTD201703</v>
          </cell>
        </row>
        <row r="1769">
          <cell r="A1769" t="str">
            <v>MA</v>
          </cell>
          <cell r="B1769" t="str">
            <v>All</v>
          </cell>
          <cell r="C1769" t="str">
            <v>YTD201703</v>
          </cell>
          <cell r="M1769">
            <v>224815.68888890001</v>
          </cell>
          <cell r="N1769">
            <v>6.2347859999999997</v>
          </cell>
          <cell r="Q1769">
            <v>4.7867372000000001</v>
          </cell>
          <cell r="R1769">
            <v>3907.5381188000001</v>
          </cell>
          <cell r="T1769" t="str">
            <v>MAAllYTD201703</v>
          </cell>
        </row>
        <row r="1770">
          <cell r="A1770" t="str">
            <v>MA</v>
          </cell>
          <cell r="B1770" t="str">
            <v>All</v>
          </cell>
          <cell r="C1770" t="str">
            <v>YTD201703</v>
          </cell>
          <cell r="M1770">
            <v>224815.68888890001</v>
          </cell>
          <cell r="N1770">
            <v>4.5602679999999998</v>
          </cell>
          <cell r="Q1770">
            <v>6.3175451999999996</v>
          </cell>
          <cell r="R1770">
            <v>2165.5252813000002</v>
          </cell>
          <cell r="T1770" t="str">
            <v>MAAllYTD201703</v>
          </cell>
        </row>
        <row r="1771">
          <cell r="A1771" t="str">
            <v>MA</v>
          </cell>
          <cell r="B1771" t="str">
            <v>All</v>
          </cell>
          <cell r="C1771" t="str">
            <v>YTD201703</v>
          </cell>
          <cell r="M1771">
            <v>224815.68888890001</v>
          </cell>
          <cell r="N1771">
            <v>14.578751499999999</v>
          </cell>
          <cell r="Q1771">
            <v>426.92956459999999</v>
          </cell>
          <cell r="R1771">
            <v>102.4437238</v>
          </cell>
          <cell r="T1771" t="str">
            <v>MAAllYTD201703</v>
          </cell>
        </row>
        <row r="1772">
          <cell r="A1772" t="str">
            <v>MA</v>
          </cell>
          <cell r="B1772" t="str">
            <v>All</v>
          </cell>
          <cell r="C1772" t="str">
            <v>YTD201703</v>
          </cell>
          <cell r="M1772">
            <v>224815.68888890001</v>
          </cell>
          <cell r="N1772">
            <v>97.073284599999994</v>
          </cell>
          <cell r="Q1772">
            <v>3227.6795431</v>
          </cell>
          <cell r="R1772">
            <v>90.225764299999994</v>
          </cell>
          <cell r="T1772" t="str">
            <v>MAAllYTD201703</v>
          </cell>
        </row>
        <row r="1773">
          <cell r="A1773" t="str">
            <v>MA</v>
          </cell>
          <cell r="B1773" t="str">
            <v>TotInd</v>
          </cell>
          <cell r="C1773" t="str">
            <v>YTD201603</v>
          </cell>
          <cell r="M1773">
            <v>18233.4285714</v>
          </cell>
          <cell r="N1773">
            <v>5.6525334000000003</v>
          </cell>
          <cell r="Q1773">
            <v>3.0164376000000002</v>
          </cell>
          <cell r="R1773">
            <v>5621.7307272999997</v>
          </cell>
          <cell r="T1773" t="str">
            <v>MATotIndYTD201603</v>
          </cell>
        </row>
        <row r="1774">
          <cell r="A1774" t="str">
            <v>MA</v>
          </cell>
          <cell r="B1774" t="str">
            <v>TotInd</v>
          </cell>
          <cell r="C1774" t="str">
            <v>YTD201603</v>
          </cell>
          <cell r="M1774">
            <v>18233.4285714</v>
          </cell>
          <cell r="N1774">
            <v>30.3617782</v>
          </cell>
          <cell r="Q1774">
            <v>5.0456775</v>
          </cell>
          <cell r="R1774">
            <v>18052.151521700001</v>
          </cell>
          <cell r="T1774" t="str">
            <v>MATotIndYTD201603</v>
          </cell>
        </row>
        <row r="1775">
          <cell r="A1775" t="str">
            <v>MA</v>
          </cell>
          <cell r="B1775" t="str">
            <v>TotInd</v>
          </cell>
          <cell r="C1775" t="str">
            <v>YTD201603</v>
          </cell>
          <cell r="M1775">
            <v>18233.4285714</v>
          </cell>
          <cell r="N1775">
            <v>49.311442999999997</v>
          </cell>
          <cell r="Q1775">
            <v>3.6197252</v>
          </cell>
          <cell r="R1775">
            <v>40868.939697000002</v>
          </cell>
          <cell r="T1775" t="str">
            <v>MATotIndYTD201603</v>
          </cell>
        </row>
        <row r="1776">
          <cell r="A1776" t="str">
            <v>MA</v>
          </cell>
          <cell r="B1776" t="str">
            <v>TotInd</v>
          </cell>
          <cell r="C1776" t="str">
            <v>YTD201603</v>
          </cell>
          <cell r="M1776">
            <v>18233.4285714</v>
          </cell>
          <cell r="N1776">
            <v>1.4032918000000001</v>
          </cell>
          <cell r="Q1776">
            <v>0.98719780000000001</v>
          </cell>
          <cell r="R1776">
            <v>4264.47</v>
          </cell>
          <cell r="T1776" t="str">
            <v>MATotIndYTD201603</v>
          </cell>
        </row>
        <row r="1777">
          <cell r="A1777" t="str">
            <v>MA</v>
          </cell>
          <cell r="B1777" t="str">
            <v>TotInd</v>
          </cell>
          <cell r="C1777" t="str">
            <v>YTD201603</v>
          </cell>
          <cell r="M1777">
            <v>18233.4285714</v>
          </cell>
          <cell r="N1777">
            <v>2.9003782999999999</v>
          </cell>
          <cell r="Q1777">
            <v>2.9615933000000001</v>
          </cell>
          <cell r="R1777">
            <v>2937.9911111000001</v>
          </cell>
          <cell r="T1777" t="str">
            <v>MATotIndYTD201603</v>
          </cell>
        </row>
        <row r="1778">
          <cell r="A1778" t="str">
            <v>MA</v>
          </cell>
          <cell r="B1778" t="str">
            <v>TotInd</v>
          </cell>
          <cell r="C1778" t="str">
            <v>YTD201603</v>
          </cell>
          <cell r="M1778">
            <v>18233.4285714</v>
          </cell>
          <cell r="N1778">
            <v>7.3585536999999999</v>
          </cell>
          <cell r="Q1778">
            <v>119.7251516</v>
          </cell>
          <cell r="R1778">
            <v>184.3861612</v>
          </cell>
          <cell r="T1778" t="str">
            <v>MATotIndYTD201603</v>
          </cell>
        </row>
        <row r="1779">
          <cell r="A1779" t="str">
            <v>MA</v>
          </cell>
          <cell r="B1779" t="str">
            <v>TotInd</v>
          </cell>
          <cell r="C1779" t="str">
            <v>YTD201603</v>
          </cell>
          <cell r="M1779">
            <v>18233.4285714</v>
          </cell>
          <cell r="N1779">
            <v>8.1216436999999999</v>
          </cell>
          <cell r="Q1779">
            <v>18.866446199999999</v>
          </cell>
          <cell r="R1779">
            <v>1291.4425291</v>
          </cell>
          <cell r="T1779" t="str">
            <v>MATotIndYTD201603</v>
          </cell>
        </row>
        <row r="1780">
          <cell r="A1780" t="str">
            <v>MA</v>
          </cell>
          <cell r="B1780" t="str">
            <v>TotInd</v>
          </cell>
          <cell r="C1780" t="str">
            <v>YTD201603</v>
          </cell>
          <cell r="M1780">
            <v>18233.4285714</v>
          </cell>
          <cell r="N1780">
            <v>12.2914066</v>
          </cell>
          <cell r="Q1780">
            <v>110.36259339999999</v>
          </cell>
          <cell r="R1780">
            <v>334.11882209999999</v>
          </cell>
          <cell r="T1780" t="str">
            <v>MATotIndYTD201603</v>
          </cell>
        </row>
        <row r="1781">
          <cell r="A1781" t="str">
            <v>MA</v>
          </cell>
          <cell r="B1781" t="str">
            <v>TotInd</v>
          </cell>
          <cell r="C1781" t="str">
            <v>YTD201603</v>
          </cell>
          <cell r="M1781">
            <v>18233.4285714</v>
          </cell>
          <cell r="N1781">
            <v>5.1740482999999999</v>
          </cell>
          <cell r="Q1781">
            <v>46.075834200000003</v>
          </cell>
          <cell r="R1781">
            <v>336.88255950000001</v>
          </cell>
          <cell r="T1781" t="str">
            <v>MATotIndYTD201603</v>
          </cell>
        </row>
        <row r="1782">
          <cell r="A1782" t="str">
            <v>MA</v>
          </cell>
          <cell r="B1782" t="str">
            <v>TotInd</v>
          </cell>
          <cell r="C1782" t="str">
            <v>YTD201603</v>
          </cell>
          <cell r="M1782">
            <v>18233.4285714</v>
          </cell>
          <cell r="N1782">
            <v>32.987192999999998</v>
          </cell>
          <cell r="Q1782">
            <v>41.577955199999998</v>
          </cell>
          <cell r="R1782">
            <v>2380.1454090000002</v>
          </cell>
          <cell r="T1782" t="str">
            <v>MATotIndYTD201603</v>
          </cell>
        </row>
        <row r="1783">
          <cell r="A1783" t="str">
            <v>MA</v>
          </cell>
          <cell r="B1783" t="str">
            <v>TotInd</v>
          </cell>
          <cell r="C1783" t="str">
            <v>YTD201603</v>
          </cell>
          <cell r="M1783">
            <v>18233.4285714</v>
          </cell>
          <cell r="N1783">
            <v>15.9189553</v>
          </cell>
          <cell r="Q1783">
            <v>75.9702743</v>
          </cell>
          <cell r="R1783">
            <v>628.62568950000002</v>
          </cell>
          <cell r="T1783" t="str">
            <v>MATotIndYTD201603</v>
          </cell>
        </row>
        <row r="1784">
          <cell r="A1784" t="str">
            <v>MA</v>
          </cell>
          <cell r="B1784" t="str">
            <v>TotInd</v>
          </cell>
          <cell r="C1784" t="str">
            <v>YTD201603</v>
          </cell>
          <cell r="M1784">
            <v>18233.4285714</v>
          </cell>
          <cell r="N1784">
            <v>11.000477399999999</v>
          </cell>
          <cell r="Q1784">
            <v>60.721367200000003</v>
          </cell>
          <cell r="R1784">
            <v>543.48961159999999</v>
          </cell>
          <cell r="T1784" t="str">
            <v>MATotIndYTD201603</v>
          </cell>
        </row>
        <row r="1785">
          <cell r="A1785" t="str">
            <v>MA</v>
          </cell>
          <cell r="B1785" t="str">
            <v>TotInd</v>
          </cell>
          <cell r="C1785" t="str">
            <v>YTD201603</v>
          </cell>
          <cell r="M1785">
            <v>18233.4285714</v>
          </cell>
          <cell r="N1785">
            <v>16.370081800000001</v>
          </cell>
          <cell r="Q1785">
            <v>35.653919299999998</v>
          </cell>
          <cell r="R1785">
            <v>1377.4150615000001</v>
          </cell>
          <cell r="T1785" t="str">
            <v>MATotIndYTD201603</v>
          </cell>
        </row>
        <row r="1786">
          <cell r="A1786" t="str">
            <v>MA</v>
          </cell>
          <cell r="B1786" t="str">
            <v>TotInd</v>
          </cell>
          <cell r="C1786" t="str">
            <v>YTD201603</v>
          </cell>
          <cell r="M1786">
            <v>18233.4285714</v>
          </cell>
          <cell r="N1786">
            <v>39.181768400000003</v>
          </cell>
          <cell r="Q1786">
            <v>375.9568663</v>
          </cell>
          <cell r="R1786">
            <v>312.65635980000002</v>
          </cell>
          <cell r="T1786" t="str">
            <v>MATotIndYTD201603</v>
          </cell>
        </row>
        <row r="1787">
          <cell r="A1787" t="str">
            <v>MA</v>
          </cell>
          <cell r="B1787" t="str">
            <v>TotInd</v>
          </cell>
          <cell r="C1787" t="str">
            <v>YTD201603</v>
          </cell>
          <cell r="M1787">
            <v>18233.4285714</v>
          </cell>
          <cell r="N1787">
            <v>17.2897493</v>
          </cell>
          <cell r="Q1787">
            <v>1016.136701</v>
          </cell>
          <cell r="R1787">
            <v>51.045541200000002</v>
          </cell>
          <cell r="T1787" t="str">
            <v>MATotIndYTD201603</v>
          </cell>
        </row>
        <row r="1788">
          <cell r="A1788" t="str">
            <v>MA</v>
          </cell>
          <cell r="B1788" t="str">
            <v>TotInd</v>
          </cell>
          <cell r="C1788" t="str">
            <v>YTD201603</v>
          </cell>
          <cell r="M1788">
            <v>18233.4285714</v>
          </cell>
          <cell r="N1788">
            <v>11.2341865</v>
          </cell>
          <cell r="Q1788">
            <v>171.79703900000001</v>
          </cell>
          <cell r="R1788">
            <v>196.17660280000001</v>
          </cell>
          <cell r="T1788" t="str">
            <v>MATotIndYTD201603</v>
          </cell>
        </row>
        <row r="1789">
          <cell r="A1789" t="str">
            <v>MA</v>
          </cell>
          <cell r="B1789" t="str">
            <v>TotInd</v>
          </cell>
          <cell r="C1789" t="str">
            <v>YTD201603</v>
          </cell>
          <cell r="M1789">
            <v>18233.4285714</v>
          </cell>
          <cell r="N1789">
            <v>3.5110899</v>
          </cell>
          <cell r="Q1789">
            <v>62.970306800000003</v>
          </cell>
          <cell r="R1789">
            <v>167.27359759999999</v>
          </cell>
          <cell r="T1789" t="str">
            <v>MATotIndYTD201603</v>
          </cell>
        </row>
        <row r="1790">
          <cell r="A1790" t="str">
            <v>MA</v>
          </cell>
          <cell r="B1790" t="str">
            <v>TotInd</v>
          </cell>
          <cell r="C1790" t="str">
            <v>YTD201603</v>
          </cell>
          <cell r="M1790">
            <v>18233.4285714</v>
          </cell>
          <cell r="N1790">
            <v>2.1564573</v>
          </cell>
          <cell r="Q1790">
            <v>44.3754165</v>
          </cell>
          <cell r="R1790">
            <v>145.78729300000001</v>
          </cell>
          <cell r="T1790" t="str">
            <v>MATotIndYTD201603</v>
          </cell>
        </row>
        <row r="1791">
          <cell r="A1791" t="str">
            <v>MA</v>
          </cell>
          <cell r="B1791" t="str">
            <v>TotInd</v>
          </cell>
          <cell r="C1791" t="str">
            <v>YTD201603</v>
          </cell>
          <cell r="M1791">
            <v>18233.4285714</v>
          </cell>
          <cell r="N1791">
            <v>3.1535321000000001</v>
          </cell>
          <cell r="Q1791">
            <v>166.2021163</v>
          </cell>
          <cell r="R1791">
            <v>56.922237600000003</v>
          </cell>
          <cell r="T1791" t="str">
            <v>MATotIndYTD201603</v>
          </cell>
        </row>
        <row r="1792">
          <cell r="A1792" t="str">
            <v>MA</v>
          </cell>
          <cell r="B1792" t="str">
            <v>TotInd</v>
          </cell>
          <cell r="C1792" t="str">
            <v>YTD201603</v>
          </cell>
          <cell r="M1792">
            <v>18233.4285714</v>
          </cell>
          <cell r="N1792">
            <v>1.8407685</v>
          </cell>
          <cell r="Q1792">
            <v>186.11345890000001</v>
          </cell>
          <cell r="R1792">
            <v>29.671715299999999</v>
          </cell>
          <cell r="T1792" t="str">
            <v>MATotIndYTD201603</v>
          </cell>
        </row>
        <row r="1793">
          <cell r="A1793" t="str">
            <v>MA</v>
          </cell>
          <cell r="B1793" t="str">
            <v>TotInd</v>
          </cell>
          <cell r="C1793" t="str">
            <v>YTD201603</v>
          </cell>
          <cell r="M1793">
            <v>18233.4285714</v>
          </cell>
          <cell r="N1793">
            <v>22.076854399999998</v>
          </cell>
          <cell r="Q1793">
            <v>418.24789989999999</v>
          </cell>
          <cell r="R1793">
            <v>158.35241049999999</v>
          </cell>
          <cell r="T1793" t="str">
            <v>MATotIndYTD201603</v>
          </cell>
        </row>
        <row r="1794">
          <cell r="A1794" t="str">
            <v>MA</v>
          </cell>
          <cell r="B1794" t="str">
            <v>TotInd</v>
          </cell>
          <cell r="C1794" t="str">
            <v>YTD201603</v>
          </cell>
          <cell r="M1794">
            <v>18233.4285714</v>
          </cell>
          <cell r="N1794">
            <v>2.9951422000000001</v>
          </cell>
          <cell r="Q1794">
            <v>12.1223326</v>
          </cell>
          <cell r="R1794">
            <v>741.22918549999997</v>
          </cell>
          <cell r="T1794" t="str">
            <v>MATotIndYTD201603</v>
          </cell>
        </row>
        <row r="1795">
          <cell r="A1795" t="str">
            <v>MA</v>
          </cell>
          <cell r="B1795" t="str">
            <v>TotInd</v>
          </cell>
          <cell r="C1795" t="str">
            <v>YTD201603</v>
          </cell>
          <cell r="M1795">
            <v>18233.4285714</v>
          </cell>
          <cell r="N1795">
            <v>9.2039635000000004</v>
          </cell>
          <cell r="Q1795">
            <v>28.7973964</v>
          </cell>
          <cell r="R1795">
            <v>958.83287619999999</v>
          </cell>
          <cell r="T1795" t="str">
            <v>MATotIndYTD201603</v>
          </cell>
        </row>
        <row r="1796">
          <cell r="A1796" t="str">
            <v>MA</v>
          </cell>
          <cell r="B1796" t="str">
            <v>TotInd</v>
          </cell>
          <cell r="C1796" t="str">
            <v>YTD201603</v>
          </cell>
          <cell r="M1796">
            <v>18233.4285714</v>
          </cell>
          <cell r="N1796">
            <v>18.235676300000002</v>
          </cell>
          <cell r="Q1796">
            <v>828.0485635</v>
          </cell>
          <cell r="R1796">
            <v>66.0674159</v>
          </cell>
          <cell r="T1796" t="str">
            <v>MATotIndYTD201603</v>
          </cell>
        </row>
        <row r="1797">
          <cell r="A1797" t="str">
            <v>MA</v>
          </cell>
          <cell r="B1797" t="str">
            <v>TotInd</v>
          </cell>
          <cell r="C1797" t="str">
            <v>YTD201603</v>
          </cell>
          <cell r="M1797">
            <v>18233.4285714</v>
          </cell>
          <cell r="N1797">
            <v>23.623400499999999</v>
          </cell>
          <cell r="Q1797">
            <v>608.74953349999998</v>
          </cell>
          <cell r="R1797">
            <v>116.4193116</v>
          </cell>
          <cell r="T1797" t="str">
            <v>MATotIndYTD201603</v>
          </cell>
        </row>
        <row r="1798">
          <cell r="A1798" t="str">
            <v>MA</v>
          </cell>
          <cell r="B1798" t="str">
            <v>TotInd</v>
          </cell>
          <cell r="C1798" t="str">
            <v>YTD201603</v>
          </cell>
          <cell r="M1798">
            <v>18233.4285714</v>
          </cell>
          <cell r="N1798">
            <v>15.6411908</v>
          </cell>
          <cell r="Q1798">
            <v>131.26127529999999</v>
          </cell>
          <cell r="R1798">
            <v>357.48222320000002</v>
          </cell>
          <cell r="T1798" t="str">
            <v>MATotIndYTD201603</v>
          </cell>
        </row>
        <row r="1799">
          <cell r="A1799" t="str">
            <v>MA</v>
          </cell>
          <cell r="B1799" t="str">
            <v>TotInd</v>
          </cell>
          <cell r="C1799" t="str">
            <v>YTD201603</v>
          </cell>
          <cell r="M1799">
            <v>18233.4285714</v>
          </cell>
          <cell r="N1799">
            <v>18.3990939</v>
          </cell>
          <cell r="Q1799">
            <v>233.88971079999999</v>
          </cell>
          <cell r="R1799">
            <v>235.99704969999999</v>
          </cell>
          <cell r="T1799" t="str">
            <v>MATotIndYTD201603</v>
          </cell>
        </row>
        <row r="1800">
          <cell r="A1800" t="str">
            <v>MA</v>
          </cell>
          <cell r="B1800" t="str">
            <v>TotInd</v>
          </cell>
          <cell r="C1800" t="str">
            <v>YTD201603</v>
          </cell>
          <cell r="M1800">
            <v>18233.4285714</v>
          </cell>
          <cell r="N1800">
            <v>8.8555522999999994</v>
          </cell>
          <cell r="Q1800">
            <v>144.64520809999999</v>
          </cell>
          <cell r="R1800">
            <v>183.66772850000001</v>
          </cell>
          <cell r="T1800" t="str">
            <v>MATotIndYTD201603</v>
          </cell>
        </row>
        <row r="1801">
          <cell r="A1801" t="str">
            <v>MA</v>
          </cell>
          <cell r="B1801" t="str">
            <v>TotInd</v>
          </cell>
          <cell r="C1801" t="str">
            <v>YTD201603</v>
          </cell>
          <cell r="M1801">
            <v>18233.4285714</v>
          </cell>
          <cell r="N1801">
            <v>6.5128139999999997</v>
          </cell>
          <cell r="Q1801">
            <v>276.78411840000001</v>
          </cell>
          <cell r="R1801">
            <v>70.590907599999994</v>
          </cell>
          <cell r="T1801" t="str">
            <v>MATotIndYTD201603</v>
          </cell>
        </row>
        <row r="1802">
          <cell r="A1802" t="str">
            <v>MA</v>
          </cell>
          <cell r="B1802" t="str">
            <v>TotInd</v>
          </cell>
          <cell r="C1802" t="str">
            <v>YTD201603</v>
          </cell>
          <cell r="M1802">
            <v>18233.4285714</v>
          </cell>
          <cell r="N1802">
            <v>3.7293535000000002</v>
          </cell>
          <cell r="Q1802">
            <v>63.025158900000001</v>
          </cell>
          <cell r="R1802">
            <v>177.51737159999999</v>
          </cell>
          <cell r="T1802" t="str">
            <v>MATotIndYTD201603</v>
          </cell>
        </row>
        <row r="1803">
          <cell r="A1803" t="str">
            <v>MA</v>
          </cell>
          <cell r="B1803" t="str">
            <v>TotInd</v>
          </cell>
          <cell r="C1803" t="str">
            <v>YTD201603</v>
          </cell>
          <cell r="M1803">
            <v>18233.4285714</v>
          </cell>
          <cell r="N1803">
            <v>13.890640400000001</v>
          </cell>
          <cell r="Q1803">
            <v>241.2399034</v>
          </cell>
          <cell r="R1803">
            <v>172.74058210000001</v>
          </cell>
          <cell r="T1803" t="str">
            <v>MATotIndYTD201603</v>
          </cell>
        </row>
        <row r="1804">
          <cell r="A1804" t="str">
            <v>MA</v>
          </cell>
          <cell r="B1804" t="str">
            <v>TotInd</v>
          </cell>
          <cell r="C1804" t="str">
            <v>YTD201603</v>
          </cell>
          <cell r="M1804">
            <v>18233.4285714</v>
          </cell>
          <cell r="N1804">
            <v>16.412103500000001</v>
          </cell>
          <cell r="Q1804">
            <v>4.2784703000000004</v>
          </cell>
          <cell r="R1804">
            <v>11507.923846199999</v>
          </cell>
          <cell r="T1804" t="str">
            <v>MATotIndYTD201603</v>
          </cell>
        </row>
        <row r="1805">
          <cell r="A1805" t="str">
            <v>MA</v>
          </cell>
          <cell r="B1805" t="str">
            <v>TotInd</v>
          </cell>
          <cell r="C1805" t="str">
            <v>YTD201603</v>
          </cell>
          <cell r="M1805">
            <v>18233.4285714</v>
          </cell>
          <cell r="N1805">
            <v>13.5132093</v>
          </cell>
          <cell r="Q1805">
            <v>16.6750638</v>
          </cell>
          <cell r="R1805">
            <v>2431.1527961000002</v>
          </cell>
          <cell r="T1805" t="str">
            <v>MATotIndYTD201603</v>
          </cell>
        </row>
        <row r="1806">
          <cell r="A1806" t="str">
            <v>MA</v>
          </cell>
          <cell r="B1806" t="str">
            <v>TotInd</v>
          </cell>
          <cell r="C1806" t="str">
            <v>YTD201603</v>
          </cell>
          <cell r="M1806">
            <v>18233.4285714</v>
          </cell>
          <cell r="N1806">
            <v>44.399623900000002</v>
          </cell>
          <cell r="Q1806">
            <v>623.55962309999995</v>
          </cell>
          <cell r="R1806">
            <v>213.61048210000001</v>
          </cell>
          <cell r="T1806" t="str">
            <v>MATotIndYTD201603</v>
          </cell>
        </row>
        <row r="1807">
          <cell r="A1807" t="str">
            <v>MA</v>
          </cell>
          <cell r="B1807" t="str">
            <v>TotInd</v>
          </cell>
          <cell r="C1807" t="str">
            <v>YTD201603</v>
          </cell>
          <cell r="M1807">
            <v>18233.4285714</v>
          </cell>
          <cell r="N1807">
            <v>100.7709713</v>
          </cell>
          <cell r="Q1807">
            <v>3057.5708666999999</v>
          </cell>
          <cell r="R1807">
            <v>98.873559099999994</v>
          </cell>
          <cell r="T1807" t="str">
            <v>MATotIndYTD201603</v>
          </cell>
        </row>
        <row r="1808">
          <cell r="A1808" t="str">
            <v>MA</v>
          </cell>
          <cell r="B1808" t="str">
            <v>TotInd</v>
          </cell>
          <cell r="C1808" t="str">
            <v>YTD201703</v>
          </cell>
          <cell r="M1808">
            <v>10295.1555556</v>
          </cell>
          <cell r="N1808">
            <v>11.120998</v>
          </cell>
          <cell r="Q1808">
            <v>4.1970944000000001</v>
          </cell>
          <cell r="R1808">
            <v>7949.0691667000001</v>
          </cell>
          <cell r="T1808" t="str">
            <v>MATotIndYTD201703</v>
          </cell>
        </row>
        <row r="1809">
          <cell r="A1809" t="str">
            <v>MA</v>
          </cell>
          <cell r="B1809" t="str">
            <v>TotInd</v>
          </cell>
          <cell r="C1809" t="str">
            <v>YTD201703</v>
          </cell>
          <cell r="M1809">
            <v>10295.1555556</v>
          </cell>
          <cell r="N1809">
            <v>47.386414500000001</v>
          </cell>
          <cell r="Q1809">
            <v>8.2776028999999998</v>
          </cell>
          <cell r="R1809">
            <v>17173.9626761</v>
          </cell>
          <cell r="T1809" t="str">
            <v>MATotIndYTD201703</v>
          </cell>
        </row>
        <row r="1810">
          <cell r="A1810" t="str">
            <v>MA</v>
          </cell>
          <cell r="B1810" t="str">
            <v>TotInd</v>
          </cell>
          <cell r="C1810" t="str">
            <v>YTD201703</v>
          </cell>
          <cell r="M1810">
            <v>10295.1555556</v>
          </cell>
          <cell r="N1810">
            <v>78.100003900000004</v>
          </cell>
          <cell r="Q1810">
            <v>5.4795400000000001</v>
          </cell>
          <cell r="R1810">
            <v>42759.0661702</v>
          </cell>
          <cell r="T1810" t="str">
            <v>MATotIndYTD201703</v>
          </cell>
        </row>
        <row r="1811">
          <cell r="A1811" t="str">
            <v>MA</v>
          </cell>
          <cell r="B1811" t="str">
            <v>TotInd</v>
          </cell>
          <cell r="C1811" t="str">
            <v>YTD201703</v>
          </cell>
          <cell r="M1811">
            <v>10295.1555556</v>
          </cell>
          <cell r="N1811">
            <v>1.0310085</v>
          </cell>
          <cell r="Q1811">
            <v>0.81610170000000004</v>
          </cell>
          <cell r="R1811">
            <v>3790</v>
          </cell>
          <cell r="T1811" t="str">
            <v>MATotIndYTD201703</v>
          </cell>
        </row>
        <row r="1812">
          <cell r="A1812" t="str">
            <v>MA</v>
          </cell>
          <cell r="B1812" t="str">
            <v>TotInd</v>
          </cell>
          <cell r="C1812" t="str">
            <v>YTD201703</v>
          </cell>
          <cell r="M1812">
            <v>10295.1555556</v>
          </cell>
          <cell r="N1812">
            <v>5.3033323000000001</v>
          </cell>
          <cell r="Q1812">
            <v>4.8966101999999996</v>
          </cell>
          <cell r="R1812">
            <v>3249.1859524000001</v>
          </cell>
          <cell r="T1812" t="str">
            <v>MATotIndYTD201703</v>
          </cell>
        </row>
        <row r="1813">
          <cell r="A1813" t="str">
            <v>MA</v>
          </cell>
          <cell r="B1813" t="str">
            <v>TotInd</v>
          </cell>
          <cell r="C1813" t="str">
            <v>YTD201703</v>
          </cell>
          <cell r="M1813">
            <v>10295.1555556</v>
          </cell>
          <cell r="N1813">
            <v>10.1711209</v>
          </cell>
          <cell r="Q1813">
            <v>133.0245764</v>
          </cell>
          <cell r="R1813">
            <v>229.3813935</v>
          </cell>
          <cell r="T1813" t="str">
            <v>MATotIndYTD201703</v>
          </cell>
        </row>
        <row r="1814">
          <cell r="A1814" t="str">
            <v>MA</v>
          </cell>
          <cell r="B1814" t="str">
            <v>TotInd</v>
          </cell>
          <cell r="C1814" t="str">
            <v>YTD201703</v>
          </cell>
          <cell r="M1814">
            <v>10295.1555556</v>
          </cell>
          <cell r="N1814">
            <v>14.3277713</v>
          </cell>
          <cell r="Q1814">
            <v>25.065980700000001</v>
          </cell>
          <cell r="R1814">
            <v>1714.8067907</v>
          </cell>
          <cell r="T1814" t="str">
            <v>MATotIndYTD201703</v>
          </cell>
        </row>
        <row r="1815">
          <cell r="A1815" t="str">
            <v>MA</v>
          </cell>
          <cell r="B1815" t="str">
            <v>TotInd</v>
          </cell>
          <cell r="C1815" t="str">
            <v>YTD201703</v>
          </cell>
          <cell r="M1815">
            <v>10295.1555556</v>
          </cell>
          <cell r="N1815">
            <v>13.4753224</v>
          </cell>
          <cell r="Q1815">
            <v>109.5993234</v>
          </cell>
          <cell r="R1815">
            <v>368.85234179999998</v>
          </cell>
          <cell r="T1815" t="str">
            <v>MATotIndYTD201703</v>
          </cell>
        </row>
        <row r="1816">
          <cell r="A1816" t="str">
            <v>MA</v>
          </cell>
          <cell r="B1816" t="str">
            <v>TotInd</v>
          </cell>
          <cell r="C1816" t="str">
            <v>YTD201703</v>
          </cell>
          <cell r="M1816">
            <v>10295.1555556</v>
          </cell>
          <cell r="N1816">
            <v>5.8454363000000003</v>
          </cell>
          <cell r="Q1816">
            <v>52.988530300000001</v>
          </cell>
          <cell r="R1816">
            <v>330.94537109999999</v>
          </cell>
          <cell r="T1816" t="str">
            <v>MATotIndYTD201703</v>
          </cell>
        </row>
        <row r="1817">
          <cell r="A1817" t="str">
            <v>MA</v>
          </cell>
          <cell r="B1817" t="str">
            <v>TotInd</v>
          </cell>
          <cell r="C1817" t="str">
            <v>YTD201703</v>
          </cell>
          <cell r="M1817">
            <v>10295.1555556</v>
          </cell>
          <cell r="N1817">
            <v>46.189755900000002</v>
          </cell>
          <cell r="Q1817">
            <v>52.160584499999999</v>
          </cell>
          <cell r="R1817">
            <v>2656.5896229999998</v>
          </cell>
          <cell r="T1817" t="str">
            <v>MATotIndYTD201703</v>
          </cell>
        </row>
        <row r="1818">
          <cell r="A1818" t="str">
            <v>MA</v>
          </cell>
          <cell r="B1818" t="str">
            <v>TotInd</v>
          </cell>
          <cell r="C1818" t="str">
            <v>YTD201703</v>
          </cell>
          <cell r="M1818">
            <v>10295.1555556</v>
          </cell>
          <cell r="N1818">
            <v>20.1145575</v>
          </cell>
          <cell r="Q1818">
            <v>84.657456600000003</v>
          </cell>
          <cell r="R1818">
            <v>712.79808070000001</v>
          </cell>
          <cell r="T1818" t="str">
            <v>MATotIndYTD201703</v>
          </cell>
        </row>
        <row r="1819">
          <cell r="A1819" t="str">
            <v>MA</v>
          </cell>
          <cell r="B1819" t="str">
            <v>TotInd</v>
          </cell>
          <cell r="C1819" t="str">
            <v>YTD201703</v>
          </cell>
          <cell r="M1819">
            <v>10295.1555556</v>
          </cell>
          <cell r="N1819">
            <v>13.346777899999999</v>
          </cell>
          <cell r="Q1819">
            <v>70.996351200000007</v>
          </cell>
          <cell r="R1819">
            <v>563.97734690000004</v>
          </cell>
          <cell r="T1819" t="str">
            <v>MATotIndYTD201703</v>
          </cell>
        </row>
        <row r="1820">
          <cell r="A1820" t="str">
            <v>MA</v>
          </cell>
          <cell r="B1820" t="str">
            <v>TotInd</v>
          </cell>
          <cell r="C1820" t="str">
            <v>YTD201703</v>
          </cell>
          <cell r="M1820">
            <v>10295.1555556</v>
          </cell>
          <cell r="N1820">
            <v>35.358889599999998</v>
          </cell>
          <cell r="Q1820">
            <v>74.618613999999994</v>
          </cell>
          <cell r="R1820">
            <v>1421.5845492000001</v>
          </cell>
          <cell r="T1820" t="str">
            <v>MATotIndYTD201703</v>
          </cell>
        </row>
        <row r="1821">
          <cell r="A1821" t="str">
            <v>MA</v>
          </cell>
          <cell r="B1821" t="str">
            <v>TotInd</v>
          </cell>
          <cell r="C1821" t="str">
            <v>YTD201703</v>
          </cell>
          <cell r="M1821">
            <v>10295.1555556</v>
          </cell>
          <cell r="N1821">
            <v>51.156255199999997</v>
          </cell>
          <cell r="Q1821">
            <v>537.64729480000005</v>
          </cell>
          <cell r="R1821">
            <v>285.44506260000003</v>
          </cell>
          <cell r="T1821" t="str">
            <v>MATotIndYTD201703</v>
          </cell>
        </row>
        <row r="1822">
          <cell r="A1822" t="str">
            <v>MA</v>
          </cell>
          <cell r="B1822" t="str">
            <v>TotInd</v>
          </cell>
          <cell r="C1822" t="str">
            <v>YTD201703</v>
          </cell>
          <cell r="M1822">
            <v>10295.1555556</v>
          </cell>
          <cell r="N1822">
            <v>19.256861600000001</v>
          </cell>
          <cell r="Q1822">
            <v>1130.5599709000001</v>
          </cell>
          <cell r="R1822">
            <v>51.099089200000002</v>
          </cell>
          <cell r="T1822" t="str">
            <v>MATotIndYTD201703</v>
          </cell>
        </row>
        <row r="1823">
          <cell r="A1823" t="str">
            <v>MA</v>
          </cell>
          <cell r="B1823" t="str">
            <v>TotInd</v>
          </cell>
          <cell r="C1823" t="str">
            <v>YTD201703</v>
          </cell>
          <cell r="M1823">
            <v>10295.1555556</v>
          </cell>
          <cell r="N1823">
            <v>12.092865099999999</v>
          </cell>
          <cell r="Q1823">
            <v>150.89311950000001</v>
          </cell>
          <cell r="R1823">
            <v>240.42577499999999</v>
          </cell>
          <cell r="T1823" t="str">
            <v>MATotIndYTD201703</v>
          </cell>
        </row>
        <row r="1824">
          <cell r="A1824" t="str">
            <v>MA</v>
          </cell>
          <cell r="B1824" t="str">
            <v>TotInd</v>
          </cell>
          <cell r="C1824" t="str">
            <v>YTD201703</v>
          </cell>
          <cell r="M1824">
            <v>10295.1555556</v>
          </cell>
          <cell r="N1824">
            <v>4.8412604999999997</v>
          </cell>
          <cell r="Q1824">
            <v>84.864443100000003</v>
          </cell>
          <cell r="R1824">
            <v>171.14095119999999</v>
          </cell>
          <cell r="T1824" t="str">
            <v>MATotIndYTD201703</v>
          </cell>
        </row>
        <row r="1825">
          <cell r="A1825" t="str">
            <v>MA</v>
          </cell>
          <cell r="B1825" t="str">
            <v>TotInd</v>
          </cell>
          <cell r="C1825" t="str">
            <v>YTD201703</v>
          </cell>
          <cell r="M1825">
            <v>10295.1555556</v>
          </cell>
          <cell r="N1825">
            <v>2.2242584000000001</v>
          </cell>
          <cell r="Q1825">
            <v>42.121741900000004</v>
          </cell>
          <cell r="R1825">
            <v>158.41641279999999</v>
          </cell>
          <cell r="T1825" t="str">
            <v>MATotIndYTD201703</v>
          </cell>
        </row>
        <row r="1826">
          <cell r="A1826" t="str">
            <v>MA</v>
          </cell>
          <cell r="B1826" t="str">
            <v>TotInd</v>
          </cell>
          <cell r="C1826" t="str">
            <v>YTD201703</v>
          </cell>
          <cell r="M1826">
            <v>10295.1555556</v>
          </cell>
          <cell r="N1826">
            <v>3.6148167999999998</v>
          </cell>
          <cell r="Q1826">
            <v>152.1350382</v>
          </cell>
          <cell r="R1826">
            <v>71.281741499999995</v>
          </cell>
          <cell r="T1826" t="str">
            <v>MATotIndYTD201703</v>
          </cell>
        </row>
        <row r="1827">
          <cell r="A1827" t="str">
            <v>MA</v>
          </cell>
          <cell r="B1827" t="str">
            <v>TotInd</v>
          </cell>
          <cell r="C1827" t="str">
            <v>YTD201703</v>
          </cell>
          <cell r="M1827">
            <v>10295.1555556</v>
          </cell>
          <cell r="N1827">
            <v>1.6975179</v>
          </cell>
          <cell r="Q1827">
            <v>178.4223169</v>
          </cell>
          <cell r="R1827">
            <v>28.542134600000001</v>
          </cell>
          <cell r="T1827" t="str">
            <v>MATotIndYTD201703</v>
          </cell>
        </row>
        <row r="1828">
          <cell r="A1828" t="str">
            <v>MA</v>
          </cell>
          <cell r="B1828" t="str">
            <v>TotInd</v>
          </cell>
          <cell r="C1828" t="str">
            <v>YTD201703</v>
          </cell>
          <cell r="M1828">
            <v>10295.1555556</v>
          </cell>
          <cell r="N1828">
            <v>25.302160499999999</v>
          </cell>
          <cell r="Q1828">
            <v>457.4400468</v>
          </cell>
          <cell r="R1828">
            <v>165.93755200000001</v>
          </cell>
          <cell r="T1828" t="str">
            <v>MATotIndYTD201703</v>
          </cell>
        </row>
        <row r="1829">
          <cell r="A1829" t="str">
            <v>MA</v>
          </cell>
          <cell r="B1829" t="str">
            <v>TotInd</v>
          </cell>
          <cell r="C1829" t="str">
            <v>YTD201703</v>
          </cell>
          <cell r="M1829">
            <v>10295.1555556</v>
          </cell>
          <cell r="N1829">
            <v>2.9362282999999998</v>
          </cell>
          <cell r="Q1829">
            <v>12.7296665</v>
          </cell>
          <cell r="R1829">
            <v>691.98081300000001</v>
          </cell>
          <cell r="T1829" t="str">
            <v>MATotIndYTD201703</v>
          </cell>
        </row>
        <row r="1830">
          <cell r="A1830" t="str">
            <v>MA</v>
          </cell>
          <cell r="B1830" t="str">
            <v>TotInd</v>
          </cell>
          <cell r="C1830" t="str">
            <v>YTD201703</v>
          </cell>
          <cell r="M1830">
            <v>10295.1555556</v>
          </cell>
          <cell r="N1830">
            <v>13.919470799999999</v>
          </cell>
          <cell r="Q1830">
            <v>34.980709500000003</v>
          </cell>
          <cell r="R1830">
            <v>1193.7554438</v>
          </cell>
          <cell r="T1830" t="str">
            <v>MATotIndYTD201703</v>
          </cell>
        </row>
        <row r="1831">
          <cell r="A1831" t="str">
            <v>MA</v>
          </cell>
          <cell r="B1831" t="str">
            <v>TotInd</v>
          </cell>
          <cell r="C1831" t="str">
            <v>YTD201703</v>
          </cell>
          <cell r="M1831">
            <v>10295.1555556</v>
          </cell>
          <cell r="N1831">
            <v>8.2588503000000006</v>
          </cell>
          <cell r="Q1831">
            <v>693.40459580000004</v>
          </cell>
          <cell r="R1831">
            <v>35.731737299999999</v>
          </cell>
          <cell r="T1831" t="str">
            <v>MATotIndYTD201703</v>
          </cell>
        </row>
        <row r="1832">
          <cell r="A1832" t="str">
            <v>MA</v>
          </cell>
          <cell r="B1832" t="str">
            <v>TotInd</v>
          </cell>
          <cell r="C1832" t="str">
            <v>YTD201703</v>
          </cell>
          <cell r="M1832">
            <v>10295.1555556</v>
          </cell>
          <cell r="N1832">
            <v>24.894698699999999</v>
          </cell>
          <cell r="Q1832">
            <v>615.47419869999999</v>
          </cell>
          <cell r="R1832">
            <v>121.34399190000001</v>
          </cell>
          <cell r="T1832" t="str">
            <v>MATotIndYTD201703</v>
          </cell>
        </row>
        <row r="1833">
          <cell r="A1833" t="str">
            <v>MA</v>
          </cell>
          <cell r="B1833" t="str">
            <v>TotInd</v>
          </cell>
          <cell r="C1833" t="str">
            <v>YTD201703</v>
          </cell>
          <cell r="M1833">
            <v>10295.1555556</v>
          </cell>
          <cell r="N1833">
            <v>5.1872382999999997</v>
          </cell>
          <cell r="Q1833">
            <v>115.6019304</v>
          </cell>
          <cell r="R1833">
            <v>134.61466429999999</v>
          </cell>
          <cell r="T1833" t="str">
            <v>MATotIndYTD201703</v>
          </cell>
        </row>
        <row r="1834">
          <cell r="A1834" t="str">
            <v>MA</v>
          </cell>
          <cell r="B1834" t="str">
            <v>TotInd</v>
          </cell>
          <cell r="C1834" t="str">
            <v>YTD201703</v>
          </cell>
          <cell r="M1834">
            <v>10295.1555556</v>
          </cell>
          <cell r="N1834">
            <v>22.438807000000001</v>
          </cell>
          <cell r="Q1834">
            <v>275.9129332</v>
          </cell>
          <cell r="R1834">
            <v>243.97704049999999</v>
          </cell>
          <cell r="T1834" t="str">
            <v>MATotIndYTD201703</v>
          </cell>
        </row>
        <row r="1835">
          <cell r="A1835" t="str">
            <v>MA</v>
          </cell>
          <cell r="B1835" t="str">
            <v>TotInd</v>
          </cell>
          <cell r="C1835" t="str">
            <v>YTD201703</v>
          </cell>
          <cell r="M1835">
            <v>10295.1555556</v>
          </cell>
          <cell r="N1835">
            <v>11.864970599999999</v>
          </cell>
          <cell r="Q1835">
            <v>182.25156620000001</v>
          </cell>
          <cell r="R1835">
            <v>195.30647930000001</v>
          </cell>
          <cell r="T1835" t="str">
            <v>MATotIndYTD201703</v>
          </cell>
        </row>
        <row r="1836">
          <cell r="A1836" t="str">
            <v>MA</v>
          </cell>
          <cell r="B1836" t="str">
            <v>TotInd</v>
          </cell>
          <cell r="C1836" t="str">
            <v>YTD201703</v>
          </cell>
          <cell r="M1836">
            <v>10295.1555556</v>
          </cell>
          <cell r="N1836">
            <v>9.3727088999999992</v>
          </cell>
          <cell r="Q1836">
            <v>396.79301800000002</v>
          </cell>
          <cell r="R1836">
            <v>70.863461099999995</v>
          </cell>
          <cell r="T1836" t="str">
            <v>MATotIndYTD201703</v>
          </cell>
        </row>
        <row r="1837">
          <cell r="A1837" t="str">
            <v>MA</v>
          </cell>
          <cell r="B1837" t="str">
            <v>TotInd</v>
          </cell>
          <cell r="C1837" t="str">
            <v>YTD201703</v>
          </cell>
          <cell r="M1837">
            <v>10295.1555556</v>
          </cell>
          <cell r="N1837">
            <v>4.5214743999999998</v>
          </cell>
          <cell r="Q1837">
            <v>103.07925040000001</v>
          </cell>
          <cell r="R1837">
            <v>131.59217870000001</v>
          </cell>
          <cell r="T1837" t="str">
            <v>MATotIndYTD201703</v>
          </cell>
        </row>
        <row r="1838">
          <cell r="A1838" t="str">
            <v>MA</v>
          </cell>
          <cell r="B1838" t="str">
            <v>TotInd</v>
          </cell>
          <cell r="C1838" t="str">
            <v>YTD201703</v>
          </cell>
          <cell r="M1838">
            <v>10295.1555556</v>
          </cell>
          <cell r="N1838">
            <v>12.0976444</v>
          </cell>
          <cell r="Q1838">
            <v>267.32299569999998</v>
          </cell>
          <cell r="R1838">
            <v>135.7643515</v>
          </cell>
          <cell r="T1838" t="str">
            <v>MATotIndYTD201703</v>
          </cell>
        </row>
        <row r="1839">
          <cell r="A1839" t="str">
            <v>MA</v>
          </cell>
          <cell r="B1839" t="str">
            <v>TotInd</v>
          </cell>
          <cell r="C1839" t="str">
            <v>YTD201703</v>
          </cell>
          <cell r="M1839">
            <v>10295.1555556</v>
          </cell>
          <cell r="N1839">
            <v>26.177607999999999</v>
          </cell>
          <cell r="Q1839">
            <v>6.2095934000000002</v>
          </cell>
          <cell r="R1839">
            <v>12647.0155</v>
          </cell>
          <cell r="T1839" t="str">
            <v>MATotIndYTD201703</v>
          </cell>
        </row>
        <row r="1840">
          <cell r="A1840" t="str">
            <v>MA</v>
          </cell>
          <cell r="B1840" t="str">
            <v>TotInd</v>
          </cell>
          <cell r="C1840" t="str">
            <v>YTD201703</v>
          </cell>
          <cell r="M1840">
            <v>10295.1555556</v>
          </cell>
          <cell r="N1840">
            <v>14.9212662</v>
          </cell>
          <cell r="Q1840">
            <v>23.596454900000001</v>
          </cell>
          <cell r="R1840">
            <v>1897.0560965</v>
          </cell>
          <cell r="T1840" t="str">
            <v>MATotIndYTD201703</v>
          </cell>
        </row>
        <row r="1841">
          <cell r="A1841" t="str">
            <v>MA</v>
          </cell>
          <cell r="B1841" t="str">
            <v>TotInd</v>
          </cell>
          <cell r="C1841" t="str">
            <v>YTD201703</v>
          </cell>
          <cell r="M1841">
            <v>10295.1555556</v>
          </cell>
          <cell r="N1841">
            <v>30.1745628</v>
          </cell>
          <cell r="Q1841">
            <v>633.68900599999995</v>
          </cell>
          <cell r="R1841">
            <v>142.85191570000001</v>
          </cell>
          <cell r="T1841" t="str">
            <v>MATotIndYTD201703</v>
          </cell>
        </row>
        <row r="1842">
          <cell r="A1842" t="str">
            <v>MA</v>
          </cell>
          <cell r="B1842" t="str">
            <v>TotInd</v>
          </cell>
          <cell r="C1842" t="str">
            <v>YTD201703</v>
          </cell>
          <cell r="M1842">
            <v>10295.1555556</v>
          </cell>
          <cell r="N1842">
            <v>142.88106690000001</v>
          </cell>
          <cell r="Q1842">
            <v>3689.5022902000001</v>
          </cell>
          <cell r="R1842">
            <v>116.1791394</v>
          </cell>
          <cell r="T1842" t="str">
            <v>MATotIndYTD201703</v>
          </cell>
        </row>
        <row r="1843">
          <cell r="A1843" t="str">
            <v>MA</v>
          </cell>
          <cell r="B1843" t="str">
            <v>MRGMKT</v>
          </cell>
          <cell r="C1843" t="str">
            <v>YTD201603</v>
          </cell>
          <cell r="M1843">
            <v>130741.46153830001</v>
          </cell>
          <cell r="N1843">
            <v>9.9349816999999998</v>
          </cell>
          <cell r="Q1843">
            <v>3.8319901999999999</v>
          </cell>
          <cell r="R1843">
            <v>7777.9282833999996</v>
          </cell>
          <cell r="T1843" t="str">
            <v>MAMRGMKTYTD201603</v>
          </cell>
        </row>
        <row r="1844">
          <cell r="A1844" t="str">
            <v>MA</v>
          </cell>
          <cell r="B1844" t="str">
            <v>MRGMKT</v>
          </cell>
          <cell r="C1844" t="str">
            <v>YTD201603</v>
          </cell>
          <cell r="M1844">
            <v>130741.46153830001</v>
          </cell>
          <cell r="N1844">
            <v>24.165217800000001</v>
          </cell>
          <cell r="Q1844">
            <v>4.6503993000000001</v>
          </cell>
          <cell r="R1844">
            <v>15589.1244737</v>
          </cell>
          <cell r="T1844" t="str">
            <v>MAMRGMKTYTD201603</v>
          </cell>
        </row>
        <row r="1845">
          <cell r="A1845" t="str">
            <v>MA</v>
          </cell>
          <cell r="B1845" t="str">
            <v>MRGMKT</v>
          </cell>
          <cell r="C1845" t="str">
            <v>YTD201603</v>
          </cell>
          <cell r="M1845">
            <v>130741.46153830001</v>
          </cell>
          <cell r="N1845">
            <v>51.7195362</v>
          </cell>
          <cell r="Q1845">
            <v>4.0690993999999998</v>
          </cell>
          <cell r="R1845">
            <v>38130.945977399999</v>
          </cell>
          <cell r="T1845" t="str">
            <v>MAMRGMKTYTD201603</v>
          </cell>
        </row>
        <row r="1846">
          <cell r="A1846" t="str">
            <v>MA</v>
          </cell>
          <cell r="B1846" t="str">
            <v>MRGMKT</v>
          </cell>
          <cell r="C1846" t="str">
            <v>YTD201603</v>
          </cell>
          <cell r="M1846">
            <v>130741.46153830001</v>
          </cell>
          <cell r="N1846">
            <v>0.46280559999999998</v>
          </cell>
          <cell r="Q1846">
            <v>0.33654210000000001</v>
          </cell>
          <cell r="R1846">
            <v>4125.5377273000004</v>
          </cell>
          <cell r="T1846" t="str">
            <v>MAMRGMKTYTD201603</v>
          </cell>
        </row>
        <row r="1847">
          <cell r="A1847" t="str">
            <v>MA</v>
          </cell>
          <cell r="B1847" t="str">
            <v>MRGMKT</v>
          </cell>
          <cell r="C1847" t="str">
            <v>YTD201603</v>
          </cell>
          <cell r="M1847">
            <v>130741.46153830001</v>
          </cell>
          <cell r="N1847">
            <v>3.5215417000000002</v>
          </cell>
          <cell r="Q1847">
            <v>3.908477</v>
          </cell>
          <cell r="R1847">
            <v>2703.0030136999999</v>
          </cell>
          <cell r="T1847" t="str">
            <v>MAMRGMKTYTD201603</v>
          </cell>
        </row>
        <row r="1848">
          <cell r="A1848" t="str">
            <v>MA</v>
          </cell>
          <cell r="B1848" t="str">
            <v>MRGMKT</v>
          </cell>
          <cell r="C1848" t="str">
            <v>YTD201603</v>
          </cell>
          <cell r="M1848">
            <v>130741.46153830001</v>
          </cell>
          <cell r="N1848">
            <v>6.7059838999999997</v>
          </cell>
          <cell r="Q1848">
            <v>100.0524229</v>
          </cell>
          <cell r="R1848">
            <v>201.07410899999999</v>
          </cell>
          <cell r="T1848" t="str">
            <v>MAMRGMKTYTD201603</v>
          </cell>
        </row>
        <row r="1849">
          <cell r="A1849" t="str">
            <v>MA</v>
          </cell>
          <cell r="B1849" t="str">
            <v>MRGMKT</v>
          </cell>
          <cell r="C1849" t="str">
            <v>YTD201603</v>
          </cell>
          <cell r="M1849">
            <v>130741.46153830001</v>
          </cell>
          <cell r="N1849">
            <v>9.0846170999999991</v>
          </cell>
          <cell r="Q1849">
            <v>22.502425500000001</v>
          </cell>
          <cell r="R1849">
            <v>1211.1517233</v>
          </cell>
          <cell r="T1849" t="str">
            <v>MAMRGMKTYTD201603</v>
          </cell>
        </row>
        <row r="1850">
          <cell r="A1850" t="str">
            <v>MA</v>
          </cell>
          <cell r="B1850" t="str">
            <v>MRGMKT</v>
          </cell>
          <cell r="C1850" t="str">
            <v>YTD201603</v>
          </cell>
          <cell r="M1850">
            <v>130741.46153830001</v>
          </cell>
          <cell r="N1850">
            <v>12.477062</v>
          </cell>
          <cell r="Q1850">
            <v>105.40631380000001</v>
          </cell>
          <cell r="R1850">
            <v>355.1133188</v>
          </cell>
          <cell r="T1850" t="str">
            <v>MAMRGMKTYTD201603</v>
          </cell>
        </row>
        <row r="1851">
          <cell r="A1851" t="str">
            <v>MA</v>
          </cell>
          <cell r="B1851" t="str">
            <v>MRGMKT</v>
          </cell>
          <cell r="C1851" t="str">
            <v>YTD201603</v>
          </cell>
          <cell r="M1851">
            <v>130741.46153830001</v>
          </cell>
          <cell r="N1851">
            <v>6.0584807999999999</v>
          </cell>
          <cell r="Q1851">
            <v>49.991309999999999</v>
          </cell>
          <cell r="R1851">
            <v>363.57203670000001</v>
          </cell>
          <cell r="T1851" t="str">
            <v>MAMRGMKTYTD201603</v>
          </cell>
        </row>
        <row r="1852">
          <cell r="A1852" t="str">
            <v>MA</v>
          </cell>
          <cell r="B1852" t="str">
            <v>MRGMKT</v>
          </cell>
          <cell r="C1852" t="str">
            <v>YTD201603</v>
          </cell>
          <cell r="M1852">
            <v>130741.46153830001</v>
          </cell>
          <cell r="N1852">
            <v>40.550284300000001</v>
          </cell>
          <cell r="Q1852">
            <v>45.8910281</v>
          </cell>
          <cell r="R1852">
            <v>2650.8635356</v>
          </cell>
          <cell r="T1852" t="str">
            <v>MAMRGMKTYTD201603</v>
          </cell>
        </row>
        <row r="1853">
          <cell r="A1853" t="str">
            <v>MA</v>
          </cell>
          <cell r="B1853" t="str">
            <v>MRGMKT</v>
          </cell>
          <cell r="C1853" t="str">
            <v>YTD201603</v>
          </cell>
          <cell r="M1853">
            <v>130741.46153830001</v>
          </cell>
          <cell r="N1853">
            <v>18.888356000000002</v>
          </cell>
          <cell r="Q1853">
            <v>86.082970399999994</v>
          </cell>
          <cell r="R1853">
            <v>658.26106819999995</v>
          </cell>
          <cell r="T1853" t="str">
            <v>MAMRGMKTYTD201603</v>
          </cell>
        </row>
        <row r="1854">
          <cell r="A1854" t="str">
            <v>MA</v>
          </cell>
          <cell r="B1854" t="str">
            <v>MRGMKT</v>
          </cell>
          <cell r="C1854" t="str">
            <v>YTD201603</v>
          </cell>
          <cell r="M1854">
            <v>130741.46153830001</v>
          </cell>
          <cell r="N1854">
            <v>11.2458426</v>
          </cell>
          <cell r="Q1854">
            <v>60.639803299999997</v>
          </cell>
          <cell r="R1854">
            <v>556.35945249999997</v>
          </cell>
          <cell r="T1854" t="str">
            <v>MAMRGMKTYTD201603</v>
          </cell>
        </row>
        <row r="1855">
          <cell r="A1855" t="str">
            <v>MA</v>
          </cell>
          <cell r="B1855" t="str">
            <v>MRGMKT</v>
          </cell>
          <cell r="C1855" t="str">
            <v>YTD201603</v>
          </cell>
          <cell r="M1855">
            <v>130741.46153830001</v>
          </cell>
          <cell r="N1855">
            <v>16.545502800000001</v>
          </cell>
          <cell r="Q1855">
            <v>43.641992899999998</v>
          </cell>
          <cell r="R1855">
            <v>1137.3565925</v>
          </cell>
          <cell r="T1855" t="str">
            <v>MAMRGMKTYTD201603</v>
          </cell>
        </row>
        <row r="1856">
          <cell r="A1856" t="str">
            <v>MA</v>
          </cell>
          <cell r="B1856" t="str">
            <v>MRGMKT</v>
          </cell>
          <cell r="C1856" t="str">
            <v>YTD201603</v>
          </cell>
          <cell r="M1856">
            <v>130741.46153830001</v>
          </cell>
          <cell r="N1856">
            <v>32.939560700000001</v>
          </cell>
          <cell r="Q1856">
            <v>352.39474919999998</v>
          </cell>
          <cell r="R1856">
            <v>280.42041610000001</v>
          </cell>
          <cell r="T1856" t="str">
            <v>MAMRGMKTYTD201603</v>
          </cell>
        </row>
        <row r="1857">
          <cell r="A1857" t="str">
            <v>MA</v>
          </cell>
          <cell r="B1857" t="str">
            <v>MRGMKT</v>
          </cell>
          <cell r="C1857" t="str">
            <v>YTD201603</v>
          </cell>
          <cell r="M1857">
            <v>130741.46153830001</v>
          </cell>
          <cell r="N1857">
            <v>16.0620054</v>
          </cell>
          <cell r="Q1857">
            <v>957.84420920000002</v>
          </cell>
          <cell r="R1857">
            <v>50.306736399999998</v>
          </cell>
          <cell r="T1857" t="str">
            <v>MAMRGMKTYTD201603</v>
          </cell>
        </row>
        <row r="1858">
          <cell r="A1858" t="str">
            <v>MA</v>
          </cell>
          <cell r="B1858" t="str">
            <v>MRGMKT</v>
          </cell>
          <cell r="C1858" t="str">
            <v>YTD201603</v>
          </cell>
          <cell r="M1858">
            <v>130741.46153830001</v>
          </cell>
          <cell r="N1858">
            <v>11.620246099999999</v>
          </cell>
          <cell r="Q1858">
            <v>169.6415135</v>
          </cell>
          <cell r="R1858">
            <v>205.4965052</v>
          </cell>
          <cell r="T1858" t="str">
            <v>MAMRGMKTYTD201603</v>
          </cell>
        </row>
        <row r="1859">
          <cell r="A1859" t="str">
            <v>MA</v>
          </cell>
          <cell r="B1859" t="str">
            <v>MRGMKT</v>
          </cell>
          <cell r="C1859" t="str">
            <v>YTD201603</v>
          </cell>
          <cell r="M1859">
            <v>130741.46153830001</v>
          </cell>
          <cell r="N1859">
            <v>3.1935649000000002</v>
          </cell>
          <cell r="Q1859">
            <v>59.805977300000002</v>
          </cell>
          <cell r="R1859">
            <v>160.19627270000001</v>
          </cell>
          <cell r="T1859" t="str">
            <v>MAMRGMKTYTD201603</v>
          </cell>
        </row>
        <row r="1860">
          <cell r="A1860" t="str">
            <v>MA</v>
          </cell>
          <cell r="B1860" t="str">
            <v>MRGMKT</v>
          </cell>
          <cell r="C1860" t="str">
            <v>YTD201603</v>
          </cell>
          <cell r="M1860">
            <v>130741.46153830001</v>
          </cell>
          <cell r="N1860">
            <v>1.8793378000000001</v>
          </cell>
          <cell r="Q1860">
            <v>43.228904800000002</v>
          </cell>
          <cell r="R1860">
            <v>130.42230219999999</v>
          </cell>
          <cell r="T1860" t="str">
            <v>MAMRGMKTYTD201603</v>
          </cell>
        </row>
        <row r="1861">
          <cell r="A1861" t="str">
            <v>MA</v>
          </cell>
          <cell r="B1861" t="str">
            <v>MRGMKT</v>
          </cell>
          <cell r="C1861" t="str">
            <v>YTD201603</v>
          </cell>
          <cell r="M1861">
            <v>130741.46153830001</v>
          </cell>
          <cell r="N1861">
            <v>3.0624145999999999</v>
          </cell>
          <cell r="Q1861">
            <v>163.23099809999999</v>
          </cell>
          <cell r="R1861">
            <v>56.283696200000001</v>
          </cell>
          <cell r="T1861" t="str">
            <v>MAMRGMKTYTD201603</v>
          </cell>
        </row>
        <row r="1862">
          <cell r="A1862" t="str">
            <v>MA</v>
          </cell>
          <cell r="B1862" t="str">
            <v>MRGMKT</v>
          </cell>
          <cell r="C1862" t="str">
            <v>YTD201603</v>
          </cell>
          <cell r="M1862">
            <v>130741.46153830001</v>
          </cell>
          <cell r="N1862">
            <v>1.7489087999999999</v>
          </cell>
          <cell r="Q1862">
            <v>180.9249384</v>
          </cell>
          <cell r="R1862">
            <v>28.999465600000001</v>
          </cell>
          <cell r="T1862" t="str">
            <v>MAMRGMKTYTD201603</v>
          </cell>
        </row>
        <row r="1863">
          <cell r="A1863" t="str">
            <v>MA</v>
          </cell>
          <cell r="B1863" t="str">
            <v>MRGMKT</v>
          </cell>
          <cell r="C1863" t="str">
            <v>YTD201603</v>
          </cell>
          <cell r="M1863">
            <v>130741.46153830001</v>
          </cell>
          <cell r="N1863">
            <v>24.617985600000001</v>
          </cell>
          <cell r="Q1863">
            <v>479.93952530000001</v>
          </cell>
          <cell r="R1863">
            <v>153.8817976</v>
          </cell>
          <cell r="T1863" t="str">
            <v>MAMRGMKTYTD201603</v>
          </cell>
        </row>
        <row r="1864">
          <cell r="A1864" t="str">
            <v>MA</v>
          </cell>
          <cell r="B1864" t="str">
            <v>MRGMKT</v>
          </cell>
          <cell r="C1864" t="str">
            <v>YTD201603</v>
          </cell>
          <cell r="M1864">
            <v>130741.46153830001</v>
          </cell>
          <cell r="N1864">
            <v>2.8366533</v>
          </cell>
          <cell r="Q1864">
            <v>12.591537300000001</v>
          </cell>
          <cell r="R1864">
            <v>675.84757590000004</v>
          </cell>
          <cell r="T1864" t="str">
            <v>MAMRGMKTYTD201603</v>
          </cell>
        </row>
        <row r="1865">
          <cell r="A1865" t="str">
            <v>MA</v>
          </cell>
          <cell r="B1865" t="str">
            <v>MRGMKT</v>
          </cell>
          <cell r="C1865" t="str">
            <v>YTD201603</v>
          </cell>
          <cell r="M1865">
            <v>130741.46153830001</v>
          </cell>
          <cell r="N1865">
            <v>5.9015180999999997</v>
          </cell>
          <cell r="Q1865">
            <v>33.146495199999997</v>
          </cell>
          <cell r="R1865">
            <v>534.13050999999996</v>
          </cell>
          <cell r="T1865" t="str">
            <v>MAMRGMKTYTD201603</v>
          </cell>
        </row>
        <row r="1866">
          <cell r="A1866" t="str">
            <v>MA</v>
          </cell>
          <cell r="B1866" t="str">
            <v>MRGMKT</v>
          </cell>
          <cell r="C1866" t="str">
            <v>YTD201603</v>
          </cell>
          <cell r="M1866">
            <v>130741.46153830001</v>
          </cell>
          <cell r="N1866">
            <v>10.3512149</v>
          </cell>
          <cell r="Q1866">
            <v>646.45227890000001</v>
          </cell>
          <cell r="R1866">
            <v>48.037025700000001</v>
          </cell>
          <cell r="T1866" t="str">
            <v>MAMRGMKTYTD201603</v>
          </cell>
        </row>
        <row r="1867">
          <cell r="A1867" t="str">
            <v>MA</v>
          </cell>
          <cell r="B1867" t="str">
            <v>MRGMKT</v>
          </cell>
          <cell r="C1867" t="str">
            <v>YTD201603</v>
          </cell>
          <cell r="M1867">
            <v>130741.46153830001</v>
          </cell>
          <cell r="N1867">
            <v>23.4161988</v>
          </cell>
          <cell r="Q1867">
            <v>619.47150599999998</v>
          </cell>
          <cell r="R1867">
            <v>113.4008518</v>
          </cell>
          <cell r="T1867" t="str">
            <v>MAMRGMKTYTD201603</v>
          </cell>
        </row>
        <row r="1868">
          <cell r="A1868" t="str">
            <v>MA</v>
          </cell>
          <cell r="B1868" t="str">
            <v>MRGMKT</v>
          </cell>
          <cell r="C1868" t="str">
            <v>YTD201603</v>
          </cell>
          <cell r="M1868">
            <v>130741.46153830001</v>
          </cell>
          <cell r="N1868">
            <v>6.9321286999999998</v>
          </cell>
          <cell r="Q1868">
            <v>111.8703776</v>
          </cell>
          <cell r="R1868">
            <v>185.89716490000001</v>
          </cell>
          <cell r="T1868" t="str">
            <v>MAMRGMKTYTD201603</v>
          </cell>
        </row>
        <row r="1869">
          <cell r="A1869" t="str">
            <v>MA</v>
          </cell>
          <cell r="B1869" t="str">
            <v>MRGMKT</v>
          </cell>
          <cell r="C1869" t="str">
            <v>YTD201603</v>
          </cell>
          <cell r="M1869">
            <v>130741.46153830001</v>
          </cell>
          <cell r="N1869">
            <v>16.741015099999998</v>
          </cell>
          <cell r="Q1869">
            <v>245.3360831</v>
          </cell>
          <cell r="R1869">
            <v>204.71120479999999</v>
          </cell>
          <cell r="T1869" t="str">
            <v>MAMRGMKTYTD201603</v>
          </cell>
        </row>
        <row r="1870">
          <cell r="A1870" t="str">
            <v>MA</v>
          </cell>
          <cell r="B1870" t="str">
            <v>MRGMKT</v>
          </cell>
          <cell r="C1870" t="str">
            <v>YTD201603</v>
          </cell>
          <cell r="M1870">
            <v>130741.46153830001</v>
          </cell>
          <cell r="N1870">
            <v>8.9754211999999995</v>
          </cell>
          <cell r="Q1870">
            <v>146.73042340000001</v>
          </cell>
          <cell r="R1870">
            <v>183.508388</v>
          </cell>
          <cell r="T1870" t="str">
            <v>MAMRGMKTYTD201603</v>
          </cell>
        </row>
        <row r="1871">
          <cell r="A1871" t="str">
            <v>MA</v>
          </cell>
          <cell r="B1871" t="str">
            <v>MRGMKT</v>
          </cell>
          <cell r="C1871" t="str">
            <v>YTD201603</v>
          </cell>
          <cell r="M1871">
            <v>130741.46153830001</v>
          </cell>
          <cell r="N1871">
            <v>6.2393146000000002</v>
          </cell>
          <cell r="Q1871">
            <v>272.21740870000002</v>
          </cell>
          <cell r="R1871">
            <v>68.761009099999995</v>
          </cell>
          <cell r="T1871" t="str">
            <v>MAMRGMKTYTD201603</v>
          </cell>
        </row>
        <row r="1872">
          <cell r="A1872" t="str">
            <v>MA</v>
          </cell>
          <cell r="B1872" t="str">
            <v>MRGMKT</v>
          </cell>
          <cell r="C1872" t="str">
            <v>YTD201603</v>
          </cell>
          <cell r="M1872">
            <v>130741.46153830001</v>
          </cell>
          <cell r="N1872">
            <v>3.4124989999999999</v>
          </cell>
          <cell r="Q1872">
            <v>71.846730399999998</v>
          </cell>
          <cell r="R1872">
            <v>142.4907858</v>
          </cell>
          <cell r="T1872" t="str">
            <v>MAMRGMKTYTD201603</v>
          </cell>
        </row>
        <row r="1873">
          <cell r="A1873" t="str">
            <v>MA</v>
          </cell>
          <cell r="B1873" t="str">
            <v>MRGMKT</v>
          </cell>
          <cell r="C1873" t="str">
            <v>YTD201603</v>
          </cell>
          <cell r="M1873">
            <v>130741.46153830001</v>
          </cell>
          <cell r="N1873">
            <v>9.6922949999999997</v>
          </cell>
          <cell r="Q1873">
            <v>209.56571339999999</v>
          </cell>
          <cell r="R1873">
            <v>138.7482928</v>
          </cell>
          <cell r="T1873" t="str">
            <v>MAMRGMKTYTD201603</v>
          </cell>
        </row>
        <row r="1874">
          <cell r="A1874" t="str">
            <v>MA</v>
          </cell>
          <cell r="B1874" t="str">
            <v>MRGMKT</v>
          </cell>
          <cell r="C1874" t="str">
            <v>YTD201603</v>
          </cell>
          <cell r="M1874">
            <v>130741.46153830001</v>
          </cell>
          <cell r="N1874">
            <v>8.5186659000000002</v>
          </cell>
          <cell r="Q1874">
            <v>4.2226784000000004</v>
          </cell>
          <cell r="R1874">
            <v>6052.0824638000004</v>
          </cell>
          <cell r="T1874" t="str">
            <v>MAMRGMKTYTD201603</v>
          </cell>
        </row>
        <row r="1875">
          <cell r="A1875" t="str">
            <v>MA</v>
          </cell>
          <cell r="B1875" t="str">
            <v>MRGMKT</v>
          </cell>
          <cell r="C1875" t="str">
            <v>YTD201603</v>
          </cell>
          <cell r="M1875">
            <v>130741.46153830001</v>
          </cell>
          <cell r="N1875">
            <v>6.4854729000000004</v>
          </cell>
          <cell r="Q1875">
            <v>6.7930042999999998</v>
          </cell>
          <cell r="R1875">
            <v>2864.1846509000002</v>
          </cell>
          <cell r="T1875" t="str">
            <v>MAMRGMKTYTD201603</v>
          </cell>
        </row>
        <row r="1876">
          <cell r="A1876" t="str">
            <v>MA</v>
          </cell>
          <cell r="B1876" t="str">
            <v>MRGMKT</v>
          </cell>
          <cell r="C1876" t="str">
            <v>YTD201603</v>
          </cell>
          <cell r="M1876">
            <v>130741.46153830001</v>
          </cell>
          <cell r="N1876">
            <v>19.157944400000002</v>
          </cell>
          <cell r="Q1876">
            <v>446.63238469999999</v>
          </cell>
          <cell r="R1876">
            <v>128.6826375</v>
          </cell>
          <cell r="T1876" t="str">
            <v>MAMRGMKTYTD201603</v>
          </cell>
        </row>
        <row r="1877">
          <cell r="A1877" t="str">
            <v>MA</v>
          </cell>
          <cell r="B1877" t="str">
            <v>MRGMKT</v>
          </cell>
          <cell r="C1877" t="str">
            <v>YTD201603</v>
          </cell>
          <cell r="M1877">
            <v>130741.46153830001</v>
          </cell>
          <cell r="N1877">
            <v>92.003367100000006</v>
          </cell>
          <cell r="Q1877">
            <v>3072.7207365999998</v>
          </cell>
          <cell r="R1877">
            <v>89.825963700000003</v>
          </cell>
          <cell r="T1877" t="str">
            <v>MAMRGMKTYTD201603</v>
          </cell>
        </row>
        <row r="1878">
          <cell r="A1878" t="str">
            <v>MA</v>
          </cell>
          <cell r="B1878" t="str">
            <v>MRGMKT</v>
          </cell>
          <cell r="C1878" t="str">
            <v>YTD201703</v>
          </cell>
          <cell r="M1878">
            <v>86442.055555500003</v>
          </cell>
          <cell r="N1878">
            <v>10.6767293</v>
          </cell>
          <cell r="Q1878">
            <v>4.2072342999999996</v>
          </cell>
          <cell r="R1878">
            <v>7613.1219801999996</v>
          </cell>
          <cell r="T1878" t="str">
            <v>MAMRGMKTYTD201703</v>
          </cell>
        </row>
        <row r="1879">
          <cell r="A1879" t="str">
            <v>MA</v>
          </cell>
          <cell r="B1879" t="str">
            <v>MRGMKT</v>
          </cell>
          <cell r="C1879" t="str">
            <v>YTD201703</v>
          </cell>
          <cell r="M1879">
            <v>86442.055555500003</v>
          </cell>
          <cell r="N1879">
            <v>28.2787446</v>
          </cell>
          <cell r="Q1879">
            <v>5.2069730999999999</v>
          </cell>
          <cell r="R1879">
            <v>16292.8119733</v>
          </cell>
          <cell r="T1879" t="str">
            <v>MAMRGMKTYTD201703</v>
          </cell>
        </row>
        <row r="1880">
          <cell r="A1880" t="str">
            <v>MA</v>
          </cell>
          <cell r="B1880" t="str">
            <v>MRGMKT</v>
          </cell>
          <cell r="C1880" t="str">
            <v>YTD201703</v>
          </cell>
          <cell r="M1880">
            <v>86442.055555500003</v>
          </cell>
          <cell r="N1880">
            <v>46.838460900000001</v>
          </cell>
          <cell r="Q1880">
            <v>4.0822668999999996</v>
          </cell>
          <cell r="R1880">
            <v>34420.919898</v>
          </cell>
          <cell r="T1880" t="str">
            <v>MAMRGMKTYTD201703</v>
          </cell>
        </row>
        <row r="1881">
          <cell r="A1881" t="str">
            <v>MA</v>
          </cell>
          <cell r="B1881" t="str">
            <v>MRGMKT</v>
          </cell>
          <cell r="C1881" t="str">
            <v>YTD201703</v>
          </cell>
          <cell r="M1881">
            <v>86442.055555500003</v>
          </cell>
          <cell r="N1881">
            <v>0.62036170000000002</v>
          </cell>
          <cell r="Q1881">
            <v>0.43044310000000002</v>
          </cell>
          <cell r="R1881">
            <v>4323.6496773999997</v>
          </cell>
          <cell r="T1881" t="str">
            <v>MAMRGMKTYTD201703</v>
          </cell>
        </row>
        <row r="1882">
          <cell r="A1882" t="str">
            <v>MA</v>
          </cell>
          <cell r="B1882" t="str">
            <v>MRGMKT</v>
          </cell>
          <cell r="C1882" t="str">
            <v>YTD201703</v>
          </cell>
          <cell r="M1882">
            <v>86442.055555500003</v>
          </cell>
          <cell r="N1882">
            <v>4.3393687999999999</v>
          </cell>
          <cell r="Q1882">
            <v>4.5821363000000002</v>
          </cell>
          <cell r="R1882">
            <v>2841.0560909000001</v>
          </cell>
          <cell r="T1882" t="str">
            <v>MAMRGMKTYTD201703</v>
          </cell>
        </row>
        <row r="1883">
          <cell r="A1883" t="str">
            <v>MA</v>
          </cell>
          <cell r="B1883" t="str">
            <v>MRGMKT</v>
          </cell>
          <cell r="C1883" t="str">
            <v>YTD201703</v>
          </cell>
          <cell r="M1883">
            <v>86442.055555500003</v>
          </cell>
          <cell r="N1883">
            <v>7.3414720999999998</v>
          </cell>
          <cell r="Q1883">
            <v>105.0836601</v>
          </cell>
          <cell r="R1883">
            <v>209.58935249999999</v>
          </cell>
          <cell r="T1883" t="str">
            <v>MAMRGMKTYTD201703</v>
          </cell>
        </row>
        <row r="1884">
          <cell r="A1884" t="str">
            <v>MA</v>
          </cell>
          <cell r="B1884" t="str">
            <v>MRGMKT</v>
          </cell>
          <cell r="C1884" t="str">
            <v>YTD201703</v>
          </cell>
          <cell r="M1884">
            <v>86442.055555500003</v>
          </cell>
          <cell r="N1884">
            <v>8.9137745000000006</v>
          </cell>
          <cell r="Q1884">
            <v>19.8142684</v>
          </cell>
          <cell r="R1884">
            <v>1349.5993343</v>
          </cell>
          <cell r="T1884" t="str">
            <v>MAMRGMKTYTD201703</v>
          </cell>
        </row>
        <row r="1885">
          <cell r="A1885" t="str">
            <v>MA</v>
          </cell>
          <cell r="B1885" t="str">
            <v>MRGMKT</v>
          </cell>
          <cell r="C1885" t="str">
            <v>YTD201703</v>
          </cell>
          <cell r="M1885">
            <v>86442.055555500003</v>
          </cell>
          <cell r="N1885">
            <v>12.7468641</v>
          </cell>
          <cell r="Q1885">
            <v>103.9076003</v>
          </cell>
          <cell r="R1885">
            <v>368.0249786</v>
          </cell>
          <cell r="T1885" t="str">
            <v>MAMRGMKTYTD201703</v>
          </cell>
        </row>
        <row r="1886">
          <cell r="A1886" t="str">
            <v>MA</v>
          </cell>
          <cell r="B1886" t="str">
            <v>MRGMKT</v>
          </cell>
          <cell r="C1886" t="str">
            <v>YTD201703</v>
          </cell>
          <cell r="M1886">
            <v>86442.055555500003</v>
          </cell>
          <cell r="N1886">
            <v>5.9085327000000003</v>
          </cell>
          <cell r="Q1886">
            <v>49.254421200000003</v>
          </cell>
          <cell r="R1886">
            <v>359.8783133</v>
          </cell>
          <cell r="T1886" t="str">
            <v>MAMRGMKTYTD201703</v>
          </cell>
        </row>
        <row r="1887">
          <cell r="A1887" t="str">
            <v>MA</v>
          </cell>
          <cell r="B1887" t="str">
            <v>MRGMKT</v>
          </cell>
          <cell r="C1887" t="str">
            <v>YTD201703</v>
          </cell>
          <cell r="M1887">
            <v>86442.055555500003</v>
          </cell>
          <cell r="N1887">
            <v>42.636512000000003</v>
          </cell>
          <cell r="Q1887">
            <v>47.011101699999998</v>
          </cell>
          <cell r="R1887">
            <v>2720.8368091000002</v>
          </cell>
          <cell r="T1887" t="str">
            <v>MAMRGMKTYTD201703</v>
          </cell>
        </row>
        <row r="1888">
          <cell r="A1888" t="str">
            <v>MA</v>
          </cell>
          <cell r="B1888" t="str">
            <v>MRGMKT</v>
          </cell>
          <cell r="C1888" t="str">
            <v>YTD201703</v>
          </cell>
          <cell r="M1888">
            <v>86442.055555500003</v>
          </cell>
          <cell r="N1888">
            <v>17.720091499999999</v>
          </cell>
          <cell r="Q1888">
            <v>74.966313799999995</v>
          </cell>
          <cell r="R1888">
            <v>709.12216209999997</v>
          </cell>
          <cell r="T1888" t="str">
            <v>MAMRGMKTYTD201703</v>
          </cell>
        </row>
        <row r="1889">
          <cell r="A1889" t="str">
            <v>MA</v>
          </cell>
          <cell r="B1889" t="str">
            <v>MRGMKT</v>
          </cell>
          <cell r="C1889" t="str">
            <v>YTD201703</v>
          </cell>
          <cell r="M1889">
            <v>86442.055555500003</v>
          </cell>
          <cell r="N1889">
            <v>12.0584568</v>
          </cell>
          <cell r="Q1889">
            <v>63.946931200000002</v>
          </cell>
          <cell r="R1889">
            <v>565.70924630000002</v>
          </cell>
          <cell r="T1889" t="str">
            <v>MAMRGMKTYTD201703</v>
          </cell>
        </row>
        <row r="1890">
          <cell r="A1890" t="str">
            <v>MA</v>
          </cell>
          <cell r="B1890" t="str">
            <v>MRGMKT</v>
          </cell>
          <cell r="C1890" t="str">
            <v>YTD201703</v>
          </cell>
          <cell r="M1890">
            <v>86442.055555500003</v>
          </cell>
          <cell r="N1890">
            <v>20.327038000000002</v>
          </cell>
          <cell r="Q1890">
            <v>44.5582414</v>
          </cell>
          <cell r="R1890">
            <v>1368.5709322</v>
          </cell>
          <cell r="T1890" t="str">
            <v>MAMRGMKTYTD201703</v>
          </cell>
        </row>
        <row r="1891">
          <cell r="A1891" t="str">
            <v>MA</v>
          </cell>
          <cell r="B1891" t="str">
            <v>MRGMKT</v>
          </cell>
          <cell r="C1891" t="str">
            <v>YTD201703</v>
          </cell>
          <cell r="M1891">
            <v>86442.055555500003</v>
          </cell>
          <cell r="N1891">
            <v>33.737917299999999</v>
          </cell>
          <cell r="Q1891">
            <v>386.52887750000002</v>
          </cell>
          <cell r="R1891">
            <v>261.85301479999998</v>
          </cell>
          <cell r="T1891" t="str">
            <v>MAMRGMKTYTD201703</v>
          </cell>
        </row>
        <row r="1892">
          <cell r="A1892" t="str">
            <v>MA</v>
          </cell>
          <cell r="B1892" t="str">
            <v>MRGMKT</v>
          </cell>
          <cell r="C1892" t="str">
            <v>YTD201703</v>
          </cell>
          <cell r="M1892">
            <v>86442.055555500003</v>
          </cell>
          <cell r="N1892">
            <v>16.7232883</v>
          </cell>
          <cell r="Q1892">
            <v>995.23266550000005</v>
          </cell>
          <cell r="R1892">
            <v>50.410187000000001</v>
          </cell>
          <cell r="T1892" t="str">
            <v>MAMRGMKTYTD201703</v>
          </cell>
        </row>
        <row r="1893">
          <cell r="A1893" t="str">
            <v>MA</v>
          </cell>
          <cell r="B1893" t="str">
            <v>MRGMKT</v>
          </cell>
          <cell r="C1893" t="str">
            <v>YTD201703</v>
          </cell>
          <cell r="M1893">
            <v>86442.055555500003</v>
          </cell>
          <cell r="N1893">
            <v>11.102324299999999</v>
          </cell>
          <cell r="Q1893">
            <v>136.9780738</v>
          </cell>
          <cell r="R1893">
            <v>243.15550619999999</v>
          </cell>
          <cell r="T1893" t="str">
            <v>MAMRGMKTYTD201703</v>
          </cell>
        </row>
        <row r="1894">
          <cell r="A1894" t="str">
            <v>MA</v>
          </cell>
          <cell r="B1894" t="str">
            <v>MRGMKT</v>
          </cell>
          <cell r="C1894" t="str">
            <v>YTD201703</v>
          </cell>
          <cell r="M1894">
            <v>86442.055555500003</v>
          </cell>
          <cell r="N1894">
            <v>3.4763780999999998</v>
          </cell>
          <cell r="Q1894">
            <v>63.897627499999999</v>
          </cell>
          <cell r="R1894">
            <v>163.21629820000001</v>
          </cell>
          <cell r="T1894" t="str">
            <v>MAMRGMKTYTD201703</v>
          </cell>
        </row>
        <row r="1895">
          <cell r="A1895" t="str">
            <v>MA</v>
          </cell>
          <cell r="B1895" t="str">
            <v>MRGMKT</v>
          </cell>
          <cell r="C1895" t="str">
            <v>YTD201703</v>
          </cell>
          <cell r="M1895">
            <v>86442.055555500003</v>
          </cell>
          <cell r="N1895">
            <v>1.9432077999999999</v>
          </cell>
          <cell r="Q1895">
            <v>40.983721299999999</v>
          </cell>
          <cell r="R1895">
            <v>142.24241499999999</v>
          </cell>
          <cell r="T1895" t="str">
            <v>MAMRGMKTYTD201703</v>
          </cell>
        </row>
        <row r="1896">
          <cell r="A1896" t="str">
            <v>MA</v>
          </cell>
          <cell r="B1896" t="str">
            <v>MRGMKT</v>
          </cell>
          <cell r="C1896" t="str">
            <v>YTD201703</v>
          </cell>
          <cell r="M1896">
            <v>86442.055555500003</v>
          </cell>
          <cell r="N1896">
            <v>2.9272258</v>
          </cell>
          <cell r="Q1896">
            <v>131.77653079999999</v>
          </cell>
          <cell r="R1896">
            <v>66.6406791</v>
          </cell>
          <cell r="T1896" t="str">
            <v>MAMRGMKTYTD201703</v>
          </cell>
        </row>
        <row r="1897">
          <cell r="A1897" t="str">
            <v>MA</v>
          </cell>
          <cell r="B1897" t="str">
            <v>MRGMKT</v>
          </cell>
          <cell r="C1897" t="str">
            <v>YTD201703</v>
          </cell>
          <cell r="M1897">
            <v>86442.055555500003</v>
          </cell>
          <cell r="N1897">
            <v>1.7105026000000001</v>
          </cell>
          <cell r="Q1897">
            <v>175.68149790000001</v>
          </cell>
          <cell r="R1897">
            <v>29.209153199999999</v>
          </cell>
          <cell r="T1897" t="str">
            <v>MAMRGMKTYTD201703</v>
          </cell>
        </row>
        <row r="1898">
          <cell r="A1898" t="str">
            <v>MA</v>
          </cell>
          <cell r="B1898" t="str">
            <v>MRGMKT</v>
          </cell>
          <cell r="C1898" t="str">
            <v>YTD201703</v>
          </cell>
          <cell r="M1898">
            <v>86442.055555500003</v>
          </cell>
          <cell r="N1898">
            <v>26.074864999999999</v>
          </cell>
          <cell r="Q1898">
            <v>489.16690690000001</v>
          </cell>
          <cell r="R1898">
            <v>159.91391469999999</v>
          </cell>
          <cell r="T1898" t="str">
            <v>MAMRGMKTYTD201703</v>
          </cell>
        </row>
        <row r="1899">
          <cell r="A1899" t="str">
            <v>MA</v>
          </cell>
          <cell r="B1899" t="str">
            <v>MRGMKT</v>
          </cell>
          <cell r="C1899" t="str">
            <v>YTD201703</v>
          </cell>
          <cell r="M1899">
            <v>86442.055555500003</v>
          </cell>
          <cell r="N1899">
            <v>2.8314278000000002</v>
          </cell>
          <cell r="Q1899">
            <v>13.2750279</v>
          </cell>
          <cell r="R1899">
            <v>639.86935000000005</v>
          </cell>
          <cell r="T1899" t="str">
            <v>MAMRGMKTYTD201703</v>
          </cell>
        </row>
        <row r="1900">
          <cell r="A1900" t="str">
            <v>MA</v>
          </cell>
          <cell r="B1900" t="str">
            <v>MRGMKT</v>
          </cell>
          <cell r="C1900" t="str">
            <v>YTD201703</v>
          </cell>
          <cell r="M1900">
            <v>86442.055555500003</v>
          </cell>
          <cell r="N1900">
            <v>6.2485964999999997</v>
          </cell>
          <cell r="Q1900">
            <v>31.4311246</v>
          </cell>
          <cell r="R1900">
            <v>596.40848630000005</v>
          </cell>
          <cell r="T1900" t="str">
            <v>MAMRGMKTYTD201703</v>
          </cell>
        </row>
        <row r="1901">
          <cell r="A1901" t="str">
            <v>MA</v>
          </cell>
          <cell r="B1901" t="str">
            <v>MRGMKT</v>
          </cell>
          <cell r="C1901" t="str">
            <v>YTD201703</v>
          </cell>
          <cell r="M1901">
            <v>86442.055555500003</v>
          </cell>
          <cell r="N1901">
            <v>7.2212421000000004</v>
          </cell>
          <cell r="Q1901">
            <v>629.38670060000004</v>
          </cell>
          <cell r="R1901">
            <v>34.420375200000002</v>
          </cell>
          <cell r="T1901" t="str">
            <v>MAMRGMKTYTD201703</v>
          </cell>
        </row>
        <row r="1902">
          <cell r="A1902" t="str">
            <v>MA</v>
          </cell>
          <cell r="B1902" t="str">
            <v>MRGMKT</v>
          </cell>
          <cell r="C1902" t="str">
            <v>YTD201703</v>
          </cell>
          <cell r="M1902">
            <v>86442.055555500003</v>
          </cell>
          <cell r="N1902">
            <v>24.839508899999998</v>
          </cell>
          <cell r="Q1902">
            <v>634.28009529999997</v>
          </cell>
          <cell r="R1902">
            <v>117.48520430000001</v>
          </cell>
          <cell r="T1902" t="str">
            <v>MAMRGMKTYTD201703</v>
          </cell>
        </row>
        <row r="1903">
          <cell r="A1903" t="str">
            <v>MA</v>
          </cell>
          <cell r="B1903" t="str">
            <v>MRGMKT</v>
          </cell>
          <cell r="C1903" t="str">
            <v>YTD201703</v>
          </cell>
          <cell r="M1903">
            <v>86442.055555500003</v>
          </cell>
          <cell r="N1903">
            <v>5.0681247999999997</v>
          </cell>
          <cell r="Q1903">
            <v>109.5652027</v>
          </cell>
          <cell r="R1903">
            <v>138.77010240000001</v>
          </cell>
          <cell r="T1903" t="str">
            <v>MAMRGMKTYTD201703</v>
          </cell>
        </row>
        <row r="1904">
          <cell r="A1904" t="str">
            <v>MA</v>
          </cell>
          <cell r="B1904" t="str">
            <v>MRGMKT</v>
          </cell>
          <cell r="C1904" t="str">
            <v>YTD201703</v>
          </cell>
          <cell r="M1904">
            <v>86442.055555500003</v>
          </cell>
          <cell r="N1904">
            <v>17.728229599999999</v>
          </cell>
          <cell r="Q1904">
            <v>257.562659</v>
          </cell>
          <cell r="R1904">
            <v>206.4922334</v>
          </cell>
          <cell r="T1904" t="str">
            <v>MAMRGMKTYTD201703</v>
          </cell>
        </row>
        <row r="1905">
          <cell r="A1905" t="str">
            <v>MA</v>
          </cell>
          <cell r="B1905" t="str">
            <v>MRGMKT</v>
          </cell>
          <cell r="C1905" t="str">
            <v>YTD201703</v>
          </cell>
          <cell r="M1905">
            <v>86442.055555500003</v>
          </cell>
          <cell r="N1905">
            <v>10.287019900000001</v>
          </cell>
          <cell r="Q1905">
            <v>165.16747849999999</v>
          </cell>
          <cell r="R1905">
            <v>186.84707090000001</v>
          </cell>
          <cell r="T1905" t="str">
            <v>MAMRGMKTYTD201703</v>
          </cell>
        </row>
        <row r="1906">
          <cell r="A1906" t="str">
            <v>MA</v>
          </cell>
          <cell r="B1906" t="str">
            <v>MRGMKT</v>
          </cell>
          <cell r="C1906" t="str">
            <v>YTD201703</v>
          </cell>
          <cell r="M1906">
            <v>86442.055555500003</v>
          </cell>
          <cell r="N1906">
            <v>7.1419905999999997</v>
          </cell>
          <cell r="Q1906">
            <v>310.71207450000003</v>
          </cell>
          <cell r="R1906">
            <v>68.957641600000002</v>
          </cell>
          <cell r="T1906" t="str">
            <v>MAMRGMKTYTD201703</v>
          </cell>
        </row>
        <row r="1907">
          <cell r="A1907" t="str">
            <v>MA</v>
          </cell>
          <cell r="B1907" t="str">
            <v>MRGMKT</v>
          </cell>
          <cell r="C1907" t="str">
            <v>YTD201703</v>
          </cell>
          <cell r="M1907">
            <v>86442.055555500003</v>
          </cell>
          <cell r="N1907">
            <v>3.8076004999999999</v>
          </cell>
          <cell r="Q1907">
            <v>87.526437700000002</v>
          </cell>
          <cell r="R1907">
            <v>130.50686949999999</v>
          </cell>
          <cell r="T1907" t="str">
            <v>MAMRGMKTYTD201703</v>
          </cell>
        </row>
        <row r="1908">
          <cell r="A1908" t="str">
            <v>MA</v>
          </cell>
          <cell r="B1908" t="str">
            <v>MRGMKT</v>
          </cell>
          <cell r="C1908" t="str">
            <v>YTD201703</v>
          </cell>
          <cell r="M1908">
            <v>86442.055555500003</v>
          </cell>
          <cell r="N1908">
            <v>9.0046152999999993</v>
          </cell>
          <cell r="Q1908">
            <v>229.4718618</v>
          </cell>
          <cell r="R1908">
            <v>117.72182359999999</v>
          </cell>
          <cell r="T1908" t="str">
            <v>MAMRGMKTYTD201703</v>
          </cell>
        </row>
        <row r="1909">
          <cell r="A1909" t="str">
            <v>MA</v>
          </cell>
          <cell r="B1909" t="str">
            <v>MRGMKT</v>
          </cell>
          <cell r="C1909" t="str">
            <v>YTD201703</v>
          </cell>
          <cell r="M1909">
            <v>86442.055555500003</v>
          </cell>
          <cell r="N1909">
            <v>8.8611529999999998</v>
          </cell>
          <cell r="Q1909">
            <v>5.201543</v>
          </cell>
          <cell r="R1909">
            <v>5110.6872038000001</v>
          </cell>
          <cell r="T1909" t="str">
            <v>MAMRGMKTYTD201703</v>
          </cell>
        </row>
        <row r="1910">
          <cell r="A1910" t="str">
            <v>MA</v>
          </cell>
          <cell r="B1910" t="str">
            <v>MRGMKT</v>
          </cell>
          <cell r="C1910" t="str">
            <v>YTD201703</v>
          </cell>
          <cell r="M1910">
            <v>86442.055555500003</v>
          </cell>
          <cell r="N1910">
            <v>5.7815412999999998</v>
          </cell>
          <cell r="Q1910">
            <v>6.7422844</v>
          </cell>
          <cell r="R1910">
            <v>2572.5144424</v>
          </cell>
          <cell r="T1910" t="str">
            <v>MAMRGMKTYTD201703</v>
          </cell>
        </row>
        <row r="1911">
          <cell r="A1911" t="str">
            <v>MA</v>
          </cell>
          <cell r="B1911" t="str">
            <v>MRGMKT</v>
          </cell>
          <cell r="C1911" t="str">
            <v>YTD201703</v>
          </cell>
          <cell r="M1911">
            <v>86442.055555500003</v>
          </cell>
          <cell r="N1911">
            <v>15.332015500000001</v>
          </cell>
          <cell r="Q1911">
            <v>433.63858670000002</v>
          </cell>
          <cell r="R1911">
            <v>106.070004</v>
          </cell>
          <cell r="T1911" t="str">
            <v>MAMRGMKTYTD201703</v>
          </cell>
        </row>
        <row r="1912">
          <cell r="A1912" t="str">
            <v>MA</v>
          </cell>
          <cell r="B1912" t="str">
            <v>MRGMKT</v>
          </cell>
          <cell r="C1912" t="str">
            <v>YTD201703</v>
          </cell>
          <cell r="M1912">
            <v>86442.055555500003</v>
          </cell>
          <cell r="N1912">
            <v>101.67106510000001</v>
          </cell>
          <cell r="Q1912">
            <v>3253.3238385999998</v>
          </cell>
          <cell r="R1912">
            <v>93.754329499999997</v>
          </cell>
          <cell r="T1912" t="str">
            <v>MAMRGMKTYTD201703</v>
          </cell>
        </row>
        <row r="1913">
          <cell r="A1913" t="str">
            <v>MA</v>
          </cell>
          <cell r="B1913" t="str">
            <v>TotSm</v>
          </cell>
          <cell r="C1913" t="str">
            <v>YTD201603</v>
          </cell>
          <cell r="M1913">
            <v>112508.03296690001</v>
          </cell>
          <cell r="N1913">
            <v>10.6290096</v>
          </cell>
          <cell r="Q1913">
            <v>3.9641614000000001</v>
          </cell>
          <cell r="R1913">
            <v>8043.8270851999996</v>
          </cell>
          <cell r="T1913" t="str">
            <v>MATotSmYTD201603</v>
          </cell>
        </row>
        <row r="1914">
          <cell r="A1914" t="str">
            <v>MA</v>
          </cell>
          <cell r="B1914" t="str">
            <v>TotSm</v>
          </cell>
          <cell r="C1914" t="str">
            <v>YTD201603</v>
          </cell>
          <cell r="M1914">
            <v>112508.03296690001</v>
          </cell>
          <cell r="N1914">
            <v>23.160982499999999</v>
          </cell>
          <cell r="Q1914">
            <v>4.5863392000000003</v>
          </cell>
          <cell r="R1914">
            <v>15149.980116299999</v>
          </cell>
          <cell r="T1914" t="str">
            <v>MATotSmYTD201603</v>
          </cell>
        </row>
        <row r="1915">
          <cell r="A1915" t="str">
            <v>MA</v>
          </cell>
          <cell r="B1915" t="str">
            <v>TotSm</v>
          </cell>
          <cell r="C1915" t="str">
            <v>YTD201603</v>
          </cell>
          <cell r="M1915">
            <v>112508.03296690001</v>
          </cell>
          <cell r="N1915">
            <v>52.109799899999999</v>
          </cell>
          <cell r="Q1915">
            <v>4.1419265000000003</v>
          </cell>
          <cell r="R1915">
            <v>37743.161459199997</v>
          </cell>
          <cell r="T1915" t="str">
            <v>MATotSmYTD201603</v>
          </cell>
        </row>
        <row r="1916">
          <cell r="A1916" t="str">
            <v>MA</v>
          </cell>
          <cell r="B1916" t="str">
            <v>TotSm</v>
          </cell>
          <cell r="C1916" t="str">
            <v>YTD201603</v>
          </cell>
          <cell r="M1916">
            <v>112508.03296690001</v>
          </cell>
          <cell r="N1916">
            <v>0.31038729999999998</v>
          </cell>
          <cell r="Q1916">
            <v>0.23109460000000001</v>
          </cell>
          <cell r="R1916">
            <v>4029.3538462000001</v>
          </cell>
          <cell r="T1916" t="str">
            <v>MATotSmYTD201603</v>
          </cell>
        </row>
        <row r="1917">
          <cell r="A1917" t="str">
            <v>MA</v>
          </cell>
          <cell r="B1917" t="str">
            <v>TotSm</v>
          </cell>
          <cell r="C1917" t="str">
            <v>YTD201603</v>
          </cell>
          <cell r="M1917">
            <v>112508.03296690001</v>
          </cell>
          <cell r="N1917">
            <v>3.6222096000000001</v>
          </cell>
          <cell r="Q1917">
            <v>4.0619322000000002</v>
          </cell>
          <cell r="R1917">
            <v>2675.2363676</v>
          </cell>
          <cell r="T1917" t="str">
            <v>MATotSmYTD201603</v>
          </cell>
        </row>
        <row r="1918">
          <cell r="A1918" t="str">
            <v>MA</v>
          </cell>
          <cell r="B1918" t="str">
            <v>TotSm</v>
          </cell>
          <cell r="C1918" t="str">
            <v>YTD201603</v>
          </cell>
          <cell r="M1918">
            <v>112508.03296690001</v>
          </cell>
          <cell r="N1918">
            <v>6.6002263000000001</v>
          </cell>
          <cell r="Q1918">
            <v>96.864194600000005</v>
          </cell>
          <cell r="R1918">
            <v>204.41690489999999</v>
          </cell>
          <cell r="T1918" t="str">
            <v>MATotSmYTD201603</v>
          </cell>
        </row>
        <row r="1919">
          <cell r="A1919" t="str">
            <v>MA</v>
          </cell>
          <cell r="B1919" t="str">
            <v>TotSm</v>
          </cell>
          <cell r="C1919" t="str">
            <v>YTD201603</v>
          </cell>
          <cell r="M1919">
            <v>112508.03296690001</v>
          </cell>
          <cell r="N1919">
            <v>9.2406798999999999</v>
          </cell>
          <cell r="Q1919">
            <v>23.0916845</v>
          </cell>
          <cell r="R1919">
            <v>1200.5204541999999</v>
          </cell>
          <cell r="T1919" t="str">
            <v>MATotSmYTD201603</v>
          </cell>
        </row>
        <row r="1920">
          <cell r="A1920" t="str">
            <v>MA</v>
          </cell>
          <cell r="B1920" t="str">
            <v>TotSm</v>
          </cell>
          <cell r="C1920" t="str">
            <v>YTD201603</v>
          </cell>
          <cell r="M1920">
            <v>112508.03296690001</v>
          </cell>
          <cell r="N1920">
            <v>12.5071499</v>
          </cell>
          <cell r="Q1920">
            <v>104.6030825</v>
          </cell>
          <cell r="R1920">
            <v>358.70309759999998</v>
          </cell>
          <cell r="T1920" t="str">
            <v>MATotSmYTD201603</v>
          </cell>
        </row>
        <row r="1921">
          <cell r="A1921" t="str">
            <v>MA</v>
          </cell>
          <cell r="B1921" t="str">
            <v>TotSm</v>
          </cell>
          <cell r="C1921" t="str">
            <v>YTD201603</v>
          </cell>
          <cell r="M1921">
            <v>112508.03296690001</v>
          </cell>
          <cell r="N1921">
            <v>6.2018148999999996</v>
          </cell>
          <cell r="Q1921">
            <v>50.625865099999999</v>
          </cell>
          <cell r="R1921">
            <v>367.50867599999998</v>
          </cell>
          <cell r="T1921" t="str">
            <v>MATotSmYTD201603</v>
          </cell>
        </row>
        <row r="1922">
          <cell r="A1922" t="str">
            <v>MA</v>
          </cell>
          <cell r="B1922" t="str">
            <v>TotSm</v>
          </cell>
          <cell r="C1922" t="str">
            <v>YTD201603</v>
          </cell>
          <cell r="M1922">
            <v>112508.03296690001</v>
          </cell>
          <cell r="N1922">
            <v>41.775984200000003</v>
          </cell>
          <cell r="Q1922">
            <v>46.590019099999999</v>
          </cell>
          <cell r="R1922">
            <v>2690.0171971</v>
          </cell>
          <cell r="T1922" t="str">
            <v>MATotSmYTD201603</v>
          </cell>
        </row>
        <row r="1923">
          <cell r="A1923" t="str">
            <v>MA</v>
          </cell>
          <cell r="B1923" t="str">
            <v>TotSm</v>
          </cell>
          <cell r="C1923" t="str">
            <v>YTD201603</v>
          </cell>
          <cell r="M1923">
            <v>112508.03296690001</v>
          </cell>
          <cell r="N1923">
            <v>19.369586999999999</v>
          </cell>
          <cell r="Q1923">
            <v>87.721867799999998</v>
          </cell>
          <cell r="R1923">
            <v>662.42047219999995</v>
          </cell>
          <cell r="T1923" t="str">
            <v>MATotSmYTD201603</v>
          </cell>
        </row>
        <row r="1924">
          <cell r="A1924" t="str">
            <v>MA</v>
          </cell>
          <cell r="B1924" t="str">
            <v>TotSm</v>
          </cell>
          <cell r="C1924" t="str">
            <v>YTD201603</v>
          </cell>
          <cell r="M1924">
            <v>112508.03296690001</v>
          </cell>
          <cell r="N1924">
            <v>11.285607300000001</v>
          </cell>
          <cell r="Q1924">
            <v>60.626584700000002</v>
          </cell>
          <cell r="R1924">
            <v>558.44844279999995</v>
          </cell>
          <cell r="T1924" t="str">
            <v>MATotSmYTD201603</v>
          </cell>
        </row>
        <row r="1925">
          <cell r="A1925" t="str">
            <v>MA</v>
          </cell>
          <cell r="B1925" t="str">
            <v>TotSm</v>
          </cell>
          <cell r="C1925" t="str">
            <v>YTD201603</v>
          </cell>
          <cell r="M1925">
            <v>112508.03296690001</v>
          </cell>
          <cell r="N1925">
            <v>16.5739321</v>
          </cell>
          <cell r="Q1925">
            <v>44.936566800000001</v>
          </cell>
          <cell r="R1925">
            <v>1106.4885400999999</v>
          </cell>
          <cell r="T1925" t="str">
            <v>MATotSmYTD201603</v>
          </cell>
        </row>
        <row r="1926">
          <cell r="A1926" t="str">
            <v>MA</v>
          </cell>
          <cell r="B1926" t="str">
            <v>TotSm</v>
          </cell>
          <cell r="C1926" t="str">
            <v>YTD201603</v>
          </cell>
          <cell r="M1926">
            <v>112508.03296690001</v>
          </cell>
          <cell r="N1926">
            <v>31.927927700000001</v>
          </cell>
          <cell r="Q1926">
            <v>348.57619360000001</v>
          </cell>
          <cell r="R1926">
            <v>274.78578499999998</v>
          </cell>
          <cell r="T1926" t="str">
            <v>MATotSmYTD201603</v>
          </cell>
        </row>
        <row r="1927">
          <cell r="A1927" t="str">
            <v>MA</v>
          </cell>
          <cell r="B1927" t="str">
            <v>TotSm</v>
          </cell>
          <cell r="C1927" t="str">
            <v>YTD201603</v>
          </cell>
          <cell r="M1927">
            <v>112508.03296690001</v>
          </cell>
          <cell r="N1927">
            <v>15.863033100000001</v>
          </cell>
          <cell r="Q1927">
            <v>948.39713270000004</v>
          </cell>
          <cell r="R1927">
            <v>50.178451299999999</v>
          </cell>
          <cell r="T1927" t="str">
            <v>MATotSmYTD201603</v>
          </cell>
        </row>
        <row r="1928">
          <cell r="A1928" t="str">
            <v>MA</v>
          </cell>
          <cell r="B1928" t="str">
            <v>TotSm</v>
          </cell>
          <cell r="C1928" t="str">
            <v>YTD201603</v>
          </cell>
          <cell r="M1928">
            <v>112508.03296690001</v>
          </cell>
          <cell r="N1928">
            <v>11.682812200000001</v>
          </cell>
          <cell r="Q1928">
            <v>169.29218180000001</v>
          </cell>
          <cell r="R1928">
            <v>207.029268</v>
          </cell>
          <cell r="T1928" t="str">
            <v>MATotSmYTD201603</v>
          </cell>
        </row>
        <row r="1929">
          <cell r="A1929" t="str">
            <v>MA</v>
          </cell>
          <cell r="B1929" t="str">
            <v>TotSm</v>
          </cell>
          <cell r="C1929" t="str">
            <v>YTD201603</v>
          </cell>
          <cell r="M1929">
            <v>112508.03296690001</v>
          </cell>
          <cell r="N1929">
            <v>3.1421057000000001</v>
          </cell>
          <cell r="Q1929">
            <v>59.293155400000003</v>
          </cell>
          <cell r="R1929">
            <v>158.97816639999999</v>
          </cell>
          <cell r="T1929" t="str">
            <v>MATotSmYTD201603</v>
          </cell>
        </row>
        <row r="1930">
          <cell r="A1930" t="str">
            <v>MA</v>
          </cell>
          <cell r="B1930" t="str">
            <v>TotSm</v>
          </cell>
          <cell r="C1930" t="str">
            <v>YTD201603</v>
          </cell>
          <cell r="M1930">
            <v>112508.03296690001</v>
          </cell>
          <cell r="N1930">
            <v>1.8344267999999999</v>
          </cell>
          <cell r="Q1930">
            <v>43.043097299999999</v>
          </cell>
          <cell r="R1930">
            <v>127.8551239</v>
          </cell>
          <cell r="T1930" t="str">
            <v>MATotSmYTD201603</v>
          </cell>
        </row>
        <row r="1931">
          <cell r="A1931" t="str">
            <v>MA</v>
          </cell>
          <cell r="B1931" t="str">
            <v>TotSm</v>
          </cell>
          <cell r="C1931" t="str">
            <v>YTD201603</v>
          </cell>
          <cell r="M1931">
            <v>112508.03296690001</v>
          </cell>
          <cell r="N1931">
            <v>3.0476478</v>
          </cell>
          <cell r="Q1931">
            <v>162.7494887</v>
          </cell>
          <cell r="R1931">
            <v>56.178016700000001</v>
          </cell>
          <cell r="T1931" t="str">
            <v>MATotSmYTD201603</v>
          </cell>
        </row>
        <row r="1932">
          <cell r="A1932" t="str">
            <v>MA</v>
          </cell>
          <cell r="B1932" t="str">
            <v>TotSm</v>
          </cell>
          <cell r="C1932" t="str">
            <v>YTD201603</v>
          </cell>
          <cell r="M1932">
            <v>112508.03296690001</v>
          </cell>
          <cell r="N1932">
            <v>1.7340218000000001</v>
          </cell>
          <cell r="Q1932">
            <v>180.0840694</v>
          </cell>
          <cell r="R1932">
            <v>28.886870900000002</v>
          </cell>
          <cell r="T1932" t="str">
            <v>MATotSmYTD201603</v>
          </cell>
        </row>
        <row r="1933">
          <cell r="A1933" t="str">
            <v>MA</v>
          </cell>
          <cell r="B1933" t="str">
            <v>TotSm</v>
          </cell>
          <cell r="C1933" t="str">
            <v>YTD201603</v>
          </cell>
          <cell r="M1933">
            <v>112508.03296690001</v>
          </cell>
          <cell r="N1933">
            <v>25.0298099</v>
          </cell>
          <cell r="Q1933">
            <v>489.93747669999999</v>
          </cell>
          <cell r="R1933">
            <v>153.26329010000001</v>
          </cell>
          <cell r="T1933" t="str">
            <v>MATotSmYTD201603</v>
          </cell>
        </row>
        <row r="1934">
          <cell r="A1934" t="str">
            <v>MA</v>
          </cell>
          <cell r="B1934" t="str">
            <v>TotSm</v>
          </cell>
          <cell r="C1934" t="str">
            <v>YTD201603</v>
          </cell>
          <cell r="M1934">
            <v>112508.03296690001</v>
          </cell>
          <cell r="N1934">
            <v>2.8109681000000002</v>
          </cell>
          <cell r="Q1934">
            <v>12.667578199999999</v>
          </cell>
          <cell r="R1934">
            <v>665.7076912</v>
          </cell>
          <cell r="T1934" t="str">
            <v>MATotSmYTD201603</v>
          </cell>
        </row>
        <row r="1935">
          <cell r="A1935" t="str">
            <v>MA</v>
          </cell>
          <cell r="B1935" t="str">
            <v>TotSm</v>
          </cell>
          <cell r="C1935" t="str">
            <v>YTD201603</v>
          </cell>
          <cell r="M1935">
            <v>112508.03296690001</v>
          </cell>
          <cell r="N1935">
            <v>5.3663128000000002</v>
          </cell>
          <cell r="Q1935">
            <v>33.851324699999999</v>
          </cell>
          <cell r="R1935">
            <v>475.57779410000001</v>
          </cell>
          <cell r="T1935" t="str">
            <v>MATotSmYTD201603</v>
          </cell>
        </row>
        <row r="1936">
          <cell r="A1936" t="str">
            <v>MA</v>
          </cell>
          <cell r="B1936" t="str">
            <v>TotSm</v>
          </cell>
          <cell r="C1936" t="str">
            <v>YTD201603</v>
          </cell>
          <cell r="M1936">
            <v>112508.03296690001</v>
          </cell>
          <cell r="N1936">
            <v>9.0734326999999997</v>
          </cell>
          <cell r="Q1936">
            <v>617.02217689999998</v>
          </cell>
          <cell r="R1936">
            <v>44.115591100000003</v>
          </cell>
          <cell r="T1936" t="str">
            <v>MATotSmYTD201603</v>
          </cell>
        </row>
        <row r="1937">
          <cell r="A1937" t="str">
            <v>MA</v>
          </cell>
          <cell r="B1937" t="str">
            <v>TotSm</v>
          </cell>
          <cell r="C1937" t="str">
            <v>YTD201603</v>
          </cell>
          <cell r="M1937">
            <v>112508.03296690001</v>
          </cell>
          <cell r="N1937">
            <v>23.382618999999998</v>
          </cell>
          <cell r="Q1937">
            <v>621.20914479999999</v>
          </cell>
          <cell r="R1937">
            <v>112.9214817</v>
          </cell>
          <cell r="T1937" t="str">
            <v>MATotSmYTD201603</v>
          </cell>
        </row>
        <row r="1938">
          <cell r="A1938" t="str">
            <v>MA</v>
          </cell>
          <cell r="B1938" t="str">
            <v>TotSm</v>
          </cell>
          <cell r="C1938" t="str">
            <v>YTD201603</v>
          </cell>
          <cell r="M1938">
            <v>112508.03296690001</v>
          </cell>
          <cell r="N1938">
            <v>5.5207088999999998</v>
          </cell>
          <cell r="Q1938">
            <v>108.7278237</v>
          </cell>
          <cell r="R1938">
            <v>152.32648029999999</v>
          </cell>
          <cell r="T1938" t="str">
            <v>MATotSmYTD201603</v>
          </cell>
        </row>
        <row r="1939">
          <cell r="A1939" t="str">
            <v>MA</v>
          </cell>
          <cell r="B1939" t="str">
            <v>TotSm</v>
          </cell>
          <cell r="C1939" t="str">
            <v>YTD201603</v>
          </cell>
          <cell r="M1939">
            <v>112508.03296690001</v>
          </cell>
          <cell r="N1939">
            <v>16.4723012</v>
          </cell>
          <cell r="Q1939">
            <v>247.19112050000001</v>
          </cell>
          <cell r="R1939">
            <v>199.9137494</v>
          </cell>
          <cell r="T1939" t="str">
            <v>MATotSmYTD201603</v>
          </cell>
        </row>
        <row r="1940">
          <cell r="A1940" t="str">
            <v>MA</v>
          </cell>
          <cell r="B1940" t="str">
            <v>TotSm</v>
          </cell>
          <cell r="C1940" t="str">
            <v>YTD201603</v>
          </cell>
          <cell r="M1940">
            <v>112508.03296690001</v>
          </cell>
          <cell r="N1940">
            <v>8.9948475000000006</v>
          </cell>
          <cell r="Q1940">
            <v>147.06836039999999</v>
          </cell>
          <cell r="R1940">
            <v>183.48299019999999</v>
          </cell>
          <cell r="T1940" t="str">
            <v>MATotSmYTD201603</v>
          </cell>
        </row>
        <row r="1941">
          <cell r="A1941" t="str">
            <v>MA</v>
          </cell>
          <cell r="B1941" t="str">
            <v>TotSm</v>
          </cell>
          <cell r="C1941" t="str">
            <v>YTD201603</v>
          </cell>
          <cell r="M1941">
            <v>112508.03296690001</v>
          </cell>
          <cell r="N1941">
            <v>6.1949902999999997</v>
          </cell>
          <cell r="Q1941">
            <v>271.47731249999998</v>
          </cell>
          <cell r="R1941">
            <v>68.458652499999999</v>
          </cell>
          <cell r="T1941" t="str">
            <v>MATotSmYTD201603</v>
          </cell>
        </row>
        <row r="1942">
          <cell r="A1942" t="str">
            <v>MA</v>
          </cell>
          <cell r="B1942" t="str">
            <v>TotSm</v>
          </cell>
          <cell r="C1942" t="str">
            <v>YTD201603</v>
          </cell>
          <cell r="M1942">
            <v>112508.03296690001</v>
          </cell>
          <cell r="N1942">
            <v>3.3611485000000001</v>
          </cell>
          <cell r="Q1942">
            <v>73.276383899999999</v>
          </cell>
          <cell r="R1942">
            <v>137.608395</v>
          </cell>
          <cell r="T1942" t="str">
            <v>MATotSmYTD201603</v>
          </cell>
        </row>
        <row r="1943">
          <cell r="A1943" t="str">
            <v>MA</v>
          </cell>
          <cell r="B1943" t="str">
            <v>TotSm</v>
          </cell>
          <cell r="C1943" t="str">
            <v>YTD201603</v>
          </cell>
          <cell r="M1943">
            <v>112508.03296690001</v>
          </cell>
          <cell r="N1943">
            <v>9.0118971000000005</v>
          </cell>
          <cell r="Q1943">
            <v>204.4324881</v>
          </cell>
          <cell r="R1943">
            <v>132.24752789999999</v>
          </cell>
          <cell r="T1943" t="str">
            <v>MATotSmYTD201603</v>
          </cell>
        </row>
        <row r="1944">
          <cell r="A1944" t="str">
            <v>MA</v>
          </cell>
          <cell r="B1944" t="str">
            <v>TotSm</v>
          </cell>
          <cell r="C1944" t="str">
            <v>YTD201603</v>
          </cell>
          <cell r="M1944">
            <v>112508.03296690001</v>
          </cell>
          <cell r="N1944">
            <v>7.2394290000000003</v>
          </cell>
          <cell r="Q1944">
            <v>4.2136364999999998</v>
          </cell>
          <cell r="R1944">
            <v>5154.2857806000002</v>
          </cell>
          <cell r="T1944" t="str">
            <v>MATotSmYTD201603</v>
          </cell>
        </row>
        <row r="1945">
          <cell r="A1945" t="str">
            <v>MA</v>
          </cell>
          <cell r="B1945" t="str">
            <v>TotSm</v>
          </cell>
          <cell r="C1945" t="str">
            <v>YTD201603</v>
          </cell>
          <cell r="M1945">
            <v>112508.03296690001</v>
          </cell>
          <cell r="N1945">
            <v>5.3465344000000004</v>
          </cell>
          <cell r="Q1945">
            <v>5.1914847000000002</v>
          </cell>
          <cell r="R1945">
            <v>3089.5984932000001</v>
          </cell>
          <cell r="T1945" t="str">
            <v>MATotSmYTD201603</v>
          </cell>
        </row>
        <row r="1946">
          <cell r="A1946" t="str">
            <v>MA</v>
          </cell>
          <cell r="B1946" t="str">
            <v>TotSm</v>
          </cell>
          <cell r="C1946" t="str">
            <v>YTD201603</v>
          </cell>
          <cell r="M1946">
            <v>112508.03296690001</v>
          </cell>
          <cell r="N1946">
            <v>15.0671933</v>
          </cell>
          <cell r="Q1946">
            <v>417.95896399999998</v>
          </cell>
          <cell r="R1946">
            <v>108.14836819999999</v>
          </cell>
          <cell r="T1946" t="str">
            <v>MATotSmYTD201603</v>
          </cell>
        </row>
        <row r="1947">
          <cell r="A1947" t="str">
            <v>MA</v>
          </cell>
          <cell r="B1947" t="str">
            <v>TotSm</v>
          </cell>
          <cell r="C1947" t="str">
            <v>YTD201603</v>
          </cell>
          <cell r="M1947">
            <v>112508.03296690001</v>
          </cell>
          <cell r="N1947">
            <v>90.582459799999995</v>
          </cell>
          <cell r="Q1947">
            <v>3075.1759751999998</v>
          </cell>
          <cell r="R1947">
            <v>88.368074399999998</v>
          </cell>
          <cell r="T1947" t="str">
            <v>MATotSmYTD201603</v>
          </cell>
        </row>
        <row r="1948">
          <cell r="A1948" t="str">
            <v>MA</v>
          </cell>
          <cell r="B1948" t="str">
            <v>TotSm</v>
          </cell>
          <cell r="C1948" t="str">
            <v>YTD201703</v>
          </cell>
          <cell r="M1948">
            <v>76146.899999999994</v>
          </cell>
          <cell r="N1948">
            <v>10.616663600000001</v>
          </cell>
          <cell r="Q1948">
            <v>4.2086052</v>
          </cell>
          <cell r="R1948">
            <v>7567.8257303</v>
          </cell>
          <cell r="T1948" t="str">
            <v>MATotSmYTD201703</v>
          </cell>
        </row>
        <row r="1949">
          <cell r="A1949" t="str">
            <v>MA</v>
          </cell>
          <cell r="B1949" t="str">
            <v>TotSm</v>
          </cell>
          <cell r="C1949" t="str">
            <v>YTD201703</v>
          </cell>
          <cell r="M1949">
            <v>76146.899999999994</v>
          </cell>
          <cell r="N1949">
            <v>25.6953639</v>
          </cell>
          <cell r="Q1949">
            <v>4.7918200999999998</v>
          </cell>
          <cell r="R1949">
            <v>16087.016907900001</v>
          </cell>
          <cell r="T1949" t="str">
            <v>MATotSmYTD201703</v>
          </cell>
        </row>
        <row r="1950">
          <cell r="A1950" t="str">
            <v>MA</v>
          </cell>
          <cell r="B1950" t="str">
            <v>TotSm</v>
          </cell>
          <cell r="C1950" t="str">
            <v>YTD201703</v>
          </cell>
          <cell r="M1950">
            <v>76146.899999999994</v>
          </cell>
          <cell r="N1950">
            <v>42.611861400000002</v>
          </cell>
          <cell r="Q1950">
            <v>3.8933539000000001</v>
          </cell>
          <cell r="R1950">
            <v>32834.309068800001</v>
          </cell>
          <cell r="T1950" t="str">
            <v>MATotSmYTD201703</v>
          </cell>
        </row>
        <row r="1951">
          <cell r="A1951" t="str">
            <v>MA</v>
          </cell>
          <cell r="B1951" t="str">
            <v>TotSm</v>
          </cell>
          <cell r="C1951" t="str">
            <v>YTD201703</v>
          </cell>
          <cell r="M1951">
            <v>76146.899999999994</v>
          </cell>
          <cell r="N1951">
            <v>0.56484179999999995</v>
          </cell>
          <cell r="Q1951">
            <v>0.37830160000000002</v>
          </cell>
          <cell r="R1951">
            <v>4479.2974999999997</v>
          </cell>
          <cell r="T1951" t="str">
            <v>MATotSmYTD201703</v>
          </cell>
        </row>
        <row r="1952">
          <cell r="A1952" t="str">
            <v>MA</v>
          </cell>
          <cell r="B1952" t="str">
            <v>TotSm</v>
          </cell>
          <cell r="C1952" t="str">
            <v>YTD201703</v>
          </cell>
          <cell r="M1952">
            <v>76146.899999999994</v>
          </cell>
          <cell r="N1952">
            <v>4.2090396999999999</v>
          </cell>
          <cell r="Q1952">
            <v>4.5396191000000004</v>
          </cell>
          <cell r="R1952">
            <v>2781.5371528000001</v>
          </cell>
          <cell r="T1952" t="str">
            <v>MATotSmYTD201703</v>
          </cell>
        </row>
        <row r="1953">
          <cell r="A1953" t="str">
            <v>MA</v>
          </cell>
          <cell r="B1953" t="str">
            <v>TotSm</v>
          </cell>
          <cell r="C1953" t="str">
            <v>YTD201703</v>
          </cell>
          <cell r="M1953">
            <v>76146.899999999994</v>
          </cell>
          <cell r="N1953">
            <v>6.9589001000000001</v>
          </cell>
          <cell r="Q1953">
            <v>101.30601350000001</v>
          </cell>
          <cell r="R1953">
            <v>206.07562630000001</v>
          </cell>
          <cell r="T1953" t="str">
            <v>MATotSmYTD201703</v>
          </cell>
        </row>
        <row r="1954">
          <cell r="A1954" t="str">
            <v>MA</v>
          </cell>
          <cell r="B1954" t="str">
            <v>TotSm</v>
          </cell>
          <cell r="C1954" t="str">
            <v>YTD201703</v>
          </cell>
          <cell r="M1954">
            <v>76146.899999999994</v>
          </cell>
          <cell r="N1954">
            <v>8.1817954000000004</v>
          </cell>
          <cell r="Q1954">
            <v>19.104230300000001</v>
          </cell>
          <cell r="R1954">
            <v>1284.8141831999999</v>
          </cell>
          <cell r="T1954" t="str">
            <v>MATotSmYTD201703</v>
          </cell>
        </row>
        <row r="1955">
          <cell r="A1955" t="str">
            <v>MA</v>
          </cell>
          <cell r="B1955" t="str">
            <v>TotSm</v>
          </cell>
          <cell r="C1955" t="str">
            <v>YTD201703</v>
          </cell>
          <cell r="M1955">
            <v>76146.899999999994</v>
          </cell>
          <cell r="N1955">
            <v>12.648375700000001</v>
          </cell>
          <cell r="Q1955">
            <v>103.1380722</v>
          </cell>
          <cell r="R1955">
            <v>367.90611039999999</v>
          </cell>
          <cell r="T1955" t="str">
            <v>MATotSmYTD201703</v>
          </cell>
        </row>
        <row r="1956">
          <cell r="A1956" t="str">
            <v>MA</v>
          </cell>
          <cell r="B1956" t="str">
            <v>TotSm</v>
          </cell>
          <cell r="C1956" t="str">
            <v>YTD201703</v>
          </cell>
          <cell r="M1956">
            <v>76146.899999999994</v>
          </cell>
          <cell r="N1956">
            <v>5.9170634</v>
          </cell>
          <cell r="Q1956">
            <v>48.749564999999997</v>
          </cell>
          <cell r="R1956">
            <v>364.1302268</v>
          </cell>
          <cell r="T1956" t="str">
            <v>MATotSmYTD201703</v>
          </cell>
        </row>
        <row r="1957">
          <cell r="A1957" t="str">
            <v>MA</v>
          </cell>
          <cell r="B1957" t="str">
            <v>TotSm</v>
          </cell>
          <cell r="C1957" t="str">
            <v>YTD201703</v>
          </cell>
          <cell r="M1957">
            <v>76146.899999999994</v>
          </cell>
          <cell r="N1957">
            <v>42.156109000000001</v>
          </cell>
          <cell r="Q1957">
            <v>46.314885199999999</v>
          </cell>
          <cell r="R1957">
            <v>2730.6194621999998</v>
          </cell>
          <cell r="T1957" t="str">
            <v>MATotSmYTD201703</v>
          </cell>
        </row>
        <row r="1958">
          <cell r="A1958" t="str">
            <v>MA</v>
          </cell>
          <cell r="B1958" t="str">
            <v>TotSm</v>
          </cell>
          <cell r="C1958" t="str">
            <v>YTD201703</v>
          </cell>
          <cell r="M1958">
            <v>76146.899999999994</v>
          </cell>
          <cell r="N1958">
            <v>17.396356699999998</v>
          </cell>
          <cell r="Q1958">
            <v>73.656059200000001</v>
          </cell>
          <cell r="R1958">
            <v>708.55094220000001</v>
          </cell>
          <cell r="T1958" t="str">
            <v>MATotSmYTD201703</v>
          </cell>
        </row>
        <row r="1959">
          <cell r="A1959" t="str">
            <v>MA</v>
          </cell>
          <cell r="B1959" t="str">
            <v>TotSm</v>
          </cell>
          <cell r="C1959" t="str">
            <v>YTD201703</v>
          </cell>
          <cell r="M1959">
            <v>76146.899999999994</v>
          </cell>
          <cell r="N1959">
            <v>11.884274100000001</v>
          </cell>
          <cell r="Q1959">
            <v>62.993840900000002</v>
          </cell>
          <cell r="R1959">
            <v>565.97314749999998</v>
          </cell>
          <cell r="T1959" t="str">
            <v>MATotSmYTD201703</v>
          </cell>
        </row>
        <row r="1960">
          <cell r="A1960" t="str">
            <v>MA</v>
          </cell>
          <cell r="B1960" t="str">
            <v>TotSm</v>
          </cell>
          <cell r="C1960" t="str">
            <v>YTD201703</v>
          </cell>
          <cell r="M1960">
            <v>76146.899999999994</v>
          </cell>
          <cell r="N1960">
            <v>18.294713000000002</v>
          </cell>
          <cell r="Q1960">
            <v>40.494041699999997</v>
          </cell>
          <cell r="R1960">
            <v>1355.3633241</v>
          </cell>
          <cell r="T1960" t="str">
            <v>MATotSmYTD201703</v>
          </cell>
        </row>
        <row r="1961">
          <cell r="A1961" t="str">
            <v>MA</v>
          </cell>
          <cell r="B1961" t="str">
            <v>TotSm</v>
          </cell>
          <cell r="C1961" t="str">
            <v>YTD201703</v>
          </cell>
          <cell r="M1961">
            <v>76146.899999999994</v>
          </cell>
          <cell r="N1961">
            <v>31.382936300000001</v>
          </cell>
          <cell r="Q1961">
            <v>366.09747959999999</v>
          </cell>
          <cell r="R1961">
            <v>257.16868940000001</v>
          </cell>
          <cell r="T1961" t="str">
            <v>MATotSmYTD201703</v>
          </cell>
        </row>
        <row r="1962">
          <cell r="A1962" t="str">
            <v>MA</v>
          </cell>
          <cell r="B1962" t="str">
            <v>TotSm</v>
          </cell>
          <cell r="C1962" t="str">
            <v>YTD201703</v>
          </cell>
          <cell r="M1962">
            <v>76146.899999999994</v>
          </cell>
          <cell r="N1962">
            <v>16.380745999999998</v>
          </cell>
          <cell r="Q1962">
            <v>976.93624560000001</v>
          </cell>
          <cell r="R1962">
            <v>50.302400200000001</v>
          </cell>
          <cell r="T1962" t="str">
            <v>MATotSmYTD201703</v>
          </cell>
        </row>
        <row r="1963">
          <cell r="A1963" t="str">
            <v>MA</v>
          </cell>
          <cell r="B1963" t="str">
            <v>TotSm</v>
          </cell>
          <cell r="C1963" t="str">
            <v>YTD201703</v>
          </cell>
          <cell r="M1963">
            <v>76146.899999999994</v>
          </cell>
          <cell r="N1963">
            <v>10.9684019</v>
          </cell>
          <cell r="Q1963">
            <v>135.09674229999999</v>
          </cell>
          <cell r="R1963">
            <v>243.56772240000001</v>
          </cell>
          <cell r="T1963" t="str">
            <v>MATotSmYTD201703</v>
          </cell>
        </row>
        <row r="1964">
          <cell r="A1964" t="str">
            <v>MA</v>
          </cell>
          <cell r="B1964" t="str">
            <v>TotSm</v>
          </cell>
          <cell r="C1964" t="str">
            <v>YTD201703</v>
          </cell>
          <cell r="M1964">
            <v>76146.899999999994</v>
          </cell>
          <cell r="N1964">
            <v>3.2918443000000002</v>
          </cell>
          <cell r="Q1964">
            <v>61.062888000000001</v>
          </cell>
          <cell r="R1964">
            <v>161.72724790000001</v>
          </cell>
          <cell r="T1964" t="str">
            <v>MATotSmYTD201703</v>
          </cell>
        </row>
        <row r="1965">
          <cell r="A1965" t="str">
            <v>MA</v>
          </cell>
          <cell r="B1965" t="str">
            <v>TotSm</v>
          </cell>
          <cell r="C1965" t="str">
            <v>YTD201703</v>
          </cell>
          <cell r="M1965">
            <v>76146.899999999994</v>
          </cell>
          <cell r="N1965">
            <v>1.9052093999999999</v>
          </cell>
          <cell r="Q1965">
            <v>40.829859599999999</v>
          </cell>
          <cell r="R1965">
            <v>139.9864805</v>
          </cell>
          <cell r="T1965" t="str">
            <v>MATotSmYTD201703</v>
          </cell>
        </row>
        <row r="1966">
          <cell r="A1966" t="str">
            <v>MA</v>
          </cell>
          <cell r="B1966" t="str">
            <v>TotSm</v>
          </cell>
          <cell r="C1966" t="str">
            <v>YTD201703</v>
          </cell>
          <cell r="M1966">
            <v>76146.899999999994</v>
          </cell>
          <cell r="N1966">
            <v>2.8342627</v>
          </cell>
          <cell r="Q1966">
            <v>129.02403530000001</v>
          </cell>
          <cell r="R1966">
            <v>65.900806900000006</v>
          </cell>
          <cell r="T1966" t="str">
            <v>MATotSmYTD201703</v>
          </cell>
        </row>
        <row r="1967">
          <cell r="A1967" t="str">
            <v>MA</v>
          </cell>
          <cell r="B1967" t="str">
            <v>TotSm</v>
          </cell>
          <cell r="C1967" t="str">
            <v>YTD201703</v>
          </cell>
          <cell r="M1967">
            <v>76146.899999999994</v>
          </cell>
          <cell r="N1967">
            <v>1.7122580999999999</v>
          </cell>
          <cell r="Q1967">
            <v>175.31093569999999</v>
          </cell>
          <cell r="R1967">
            <v>29.3009354</v>
          </cell>
          <cell r="T1967" t="str">
            <v>MATotSmYTD201703</v>
          </cell>
        </row>
        <row r="1968">
          <cell r="A1968" t="str">
            <v>MA</v>
          </cell>
          <cell r="B1968" t="str">
            <v>TotSm</v>
          </cell>
          <cell r="C1968" t="str">
            <v>YTD201703</v>
          </cell>
          <cell r="M1968">
            <v>76146.899999999994</v>
          </cell>
          <cell r="N1968">
            <v>26.179335600000002</v>
          </cell>
          <cell r="Q1968">
            <v>493.4564178</v>
          </cell>
          <cell r="R1968">
            <v>159.15895309999999</v>
          </cell>
          <cell r="T1968" t="str">
            <v>MATotSmYTD201703</v>
          </cell>
        </row>
        <row r="1969">
          <cell r="A1969" t="str">
            <v>MA</v>
          </cell>
          <cell r="B1969" t="str">
            <v>TotSm</v>
          </cell>
          <cell r="C1969" t="str">
            <v>YTD201703</v>
          </cell>
          <cell r="M1969">
            <v>76146.899999999994</v>
          </cell>
          <cell r="N1969">
            <v>2.8172587</v>
          </cell>
          <cell r="Q1969">
            <v>13.3487615</v>
          </cell>
          <cell r="R1969">
            <v>633.15057650000006</v>
          </cell>
          <cell r="T1969" t="str">
            <v>MATotSmYTD201703</v>
          </cell>
        </row>
        <row r="1970">
          <cell r="A1970" t="str">
            <v>MA</v>
          </cell>
          <cell r="B1970" t="str">
            <v>TotSm</v>
          </cell>
          <cell r="C1970" t="str">
            <v>YTD201703</v>
          </cell>
          <cell r="M1970">
            <v>76146.899999999994</v>
          </cell>
          <cell r="N1970">
            <v>5.2114846999999997</v>
          </cell>
          <cell r="Q1970">
            <v>30.9512164</v>
          </cell>
          <cell r="R1970">
            <v>505.13214290000002</v>
          </cell>
          <cell r="T1970" t="str">
            <v>MATotSmYTD201703</v>
          </cell>
        </row>
        <row r="1971">
          <cell r="A1971" t="str">
            <v>MA</v>
          </cell>
          <cell r="B1971" t="str">
            <v>TotSm</v>
          </cell>
          <cell r="C1971" t="str">
            <v>YTD201703</v>
          </cell>
          <cell r="M1971">
            <v>76146.899999999994</v>
          </cell>
          <cell r="N1971">
            <v>7.0809562000000001</v>
          </cell>
          <cell r="Q1971">
            <v>620.73140160000003</v>
          </cell>
          <cell r="R1971">
            <v>34.222320000000003</v>
          </cell>
          <cell r="T1971" t="str">
            <v>MATotSmYTD201703</v>
          </cell>
        </row>
        <row r="1972">
          <cell r="A1972" t="str">
            <v>MA</v>
          </cell>
          <cell r="B1972" t="str">
            <v>TotSm</v>
          </cell>
          <cell r="C1972" t="str">
            <v>YTD201703</v>
          </cell>
          <cell r="M1972">
            <v>76146.899999999994</v>
          </cell>
          <cell r="N1972">
            <v>24.8320471</v>
          </cell>
          <cell r="Q1972">
            <v>636.82267590000004</v>
          </cell>
          <cell r="R1972">
            <v>116.98098109999999</v>
          </cell>
          <cell r="T1972" t="str">
            <v>MATotSmYTD201703</v>
          </cell>
        </row>
        <row r="1973">
          <cell r="A1973" t="str">
            <v>MA</v>
          </cell>
          <cell r="B1973" t="str">
            <v>TotSm</v>
          </cell>
          <cell r="C1973" t="str">
            <v>YTD201703</v>
          </cell>
          <cell r="M1973">
            <v>76146.899999999994</v>
          </cell>
          <cell r="N1973">
            <v>5.0520205000000002</v>
          </cell>
          <cell r="Q1973">
            <v>108.7490296</v>
          </cell>
          <cell r="R1973">
            <v>139.3673263</v>
          </cell>
          <cell r="T1973" t="str">
            <v>MATotSmYTD201703</v>
          </cell>
        </row>
        <row r="1974">
          <cell r="A1974" t="str">
            <v>MA</v>
          </cell>
          <cell r="B1974" t="str">
            <v>TotSm</v>
          </cell>
          <cell r="C1974" t="str">
            <v>YTD201703</v>
          </cell>
          <cell r="M1974">
            <v>76146.899999999994</v>
          </cell>
          <cell r="N1974">
            <v>17.091353699999999</v>
          </cell>
          <cell r="Q1974">
            <v>255.0816792</v>
          </cell>
          <cell r="R1974">
            <v>201.01036310000001</v>
          </cell>
          <cell r="T1974" t="str">
            <v>MATotSmYTD201703</v>
          </cell>
        </row>
        <row r="1975">
          <cell r="A1975" t="str">
            <v>MA</v>
          </cell>
          <cell r="B1975" t="str">
            <v>TotSm</v>
          </cell>
          <cell r="C1975" t="str">
            <v>YTD201703</v>
          </cell>
          <cell r="M1975">
            <v>76146.899999999994</v>
          </cell>
          <cell r="N1975">
            <v>10.073679</v>
          </cell>
          <cell r="Q1975">
            <v>162.85768859999999</v>
          </cell>
          <cell r="R1975">
            <v>185.56714840000001</v>
          </cell>
          <cell r="T1975" t="str">
            <v>MATotSmYTD201703</v>
          </cell>
        </row>
        <row r="1976">
          <cell r="A1976" t="str">
            <v>MA</v>
          </cell>
          <cell r="B1976" t="str">
            <v>TotSm</v>
          </cell>
          <cell r="C1976" t="str">
            <v>YTD201703</v>
          </cell>
          <cell r="M1976">
            <v>76146.899999999994</v>
          </cell>
          <cell r="N1976">
            <v>6.8403947000000001</v>
          </cell>
          <cell r="Q1976">
            <v>299.07382389999998</v>
          </cell>
          <cell r="R1976">
            <v>68.615781799999993</v>
          </cell>
          <cell r="T1976" t="str">
            <v>MATotSmYTD201703</v>
          </cell>
        </row>
        <row r="1977">
          <cell r="A1977" t="str">
            <v>MA</v>
          </cell>
          <cell r="B1977" t="str">
            <v>TotSm</v>
          </cell>
          <cell r="C1977" t="str">
            <v>YTD201703</v>
          </cell>
          <cell r="M1977">
            <v>76146.899999999994</v>
          </cell>
          <cell r="N1977">
            <v>3.7110837999999999</v>
          </cell>
          <cell r="Q1977">
            <v>85.423678100000004</v>
          </cell>
          <cell r="R1977">
            <v>130.32980670000001</v>
          </cell>
          <cell r="T1977" t="str">
            <v>MATotSmYTD201703</v>
          </cell>
        </row>
        <row r="1978">
          <cell r="A1978" t="str">
            <v>MA</v>
          </cell>
          <cell r="B1978" t="str">
            <v>TotSm</v>
          </cell>
          <cell r="C1978" t="str">
            <v>YTD201703</v>
          </cell>
          <cell r="M1978">
            <v>76146.899999999994</v>
          </cell>
          <cell r="N1978">
            <v>8.5864340000000006</v>
          </cell>
          <cell r="Q1978">
            <v>224.35434140000001</v>
          </cell>
          <cell r="R1978">
            <v>114.8152594</v>
          </cell>
          <cell r="T1978" t="str">
            <v>MATotSmYTD201703</v>
          </cell>
        </row>
        <row r="1979">
          <cell r="A1979" t="str">
            <v>MA</v>
          </cell>
          <cell r="B1979" t="str">
            <v>TotSm</v>
          </cell>
          <cell r="C1979" t="str">
            <v>YTD201703</v>
          </cell>
          <cell r="M1979">
            <v>76146.899999999994</v>
          </cell>
          <cell r="N1979">
            <v>6.5199467999999996</v>
          </cell>
          <cell r="Q1979">
            <v>5.0652533000000002</v>
          </cell>
          <cell r="R1979">
            <v>3861.5720166000001</v>
          </cell>
          <cell r="T1979" t="str">
            <v>MATotSmYTD201703</v>
          </cell>
        </row>
        <row r="1980">
          <cell r="A1980" t="str">
            <v>MA</v>
          </cell>
          <cell r="B1980" t="str">
            <v>TotSm</v>
          </cell>
          <cell r="C1980" t="str">
            <v>YTD201703</v>
          </cell>
          <cell r="M1980">
            <v>76146.899999999994</v>
          </cell>
          <cell r="N1980">
            <v>4.5458391000000002</v>
          </cell>
          <cell r="Q1980">
            <v>4.4635796000000001</v>
          </cell>
          <cell r="R1980">
            <v>3055.2871786999999</v>
          </cell>
          <cell r="T1980" t="str">
            <v>MATotSmYTD201703</v>
          </cell>
        </row>
        <row r="1981">
          <cell r="A1981" t="str">
            <v>MA</v>
          </cell>
          <cell r="B1981" t="str">
            <v>TotSm</v>
          </cell>
          <cell r="C1981" t="str">
            <v>YTD201703</v>
          </cell>
          <cell r="M1981">
            <v>76146.899999999994</v>
          </cell>
          <cell r="N1981">
            <v>13.325284699999999</v>
          </cell>
          <cell r="Q1981">
            <v>406.59152130000001</v>
          </cell>
          <cell r="R1981">
            <v>98.319448300000005</v>
          </cell>
          <cell r="T1981" t="str">
            <v>MATotSmYTD201703</v>
          </cell>
        </row>
        <row r="1982">
          <cell r="A1982" t="str">
            <v>MA</v>
          </cell>
          <cell r="B1982" t="str">
            <v>TotSm</v>
          </cell>
          <cell r="C1982" t="str">
            <v>YTD201703</v>
          </cell>
          <cell r="M1982">
            <v>76146.899999999994</v>
          </cell>
          <cell r="N1982">
            <v>96.099421599999999</v>
          </cell>
          <cell r="Q1982">
            <v>3194.3519697000002</v>
          </cell>
          <cell r="R1982">
            <v>90.252504299999998</v>
          </cell>
          <cell r="T1982" t="str">
            <v>MATotSmYTD201703</v>
          </cell>
        </row>
        <row r="1983">
          <cell r="A1983" t="str">
            <v>ME</v>
          </cell>
          <cell r="B1983" t="str">
            <v>All</v>
          </cell>
          <cell r="C1983" t="str">
            <v>YTD201603</v>
          </cell>
          <cell r="M1983">
            <v>64904.8241758</v>
          </cell>
          <cell r="N1983">
            <v>21.807140799999999</v>
          </cell>
          <cell r="Q1983">
            <v>4.9765176000000002</v>
          </cell>
          <cell r="R1983">
            <v>13146.0245201</v>
          </cell>
          <cell r="T1983" t="str">
            <v>MEAllYTD201603</v>
          </cell>
        </row>
        <row r="1984">
          <cell r="A1984" t="str">
            <v>ME</v>
          </cell>
          <cell r="B1984" t="str">
            <v>All</v>
          </cell>
          <cell r="C1984" t="str">
            <v>YTD201603</v>
          </cell>
          <cell r="M1984">
            <v>64904.8241758</v>
          </cell>
          <cell r="N1984">
            <v>26.937696500000001</v>
          </cell>
          <cell r="Q1984">
            <v>4.2215660000000002</v>
          </cell>
          <cell r="R1984">
            <v>19142.9174088</v>
          </cell>
          <cell r="T1984" t="str">
            <v>MEAllYTD201603</v>
          </cell>
        </row>
        <row r="1985">
          <cell r="A1985" t="str">
            <v>ME</v>
          </cell>
          <cell r="B1985" t="str">
            <v>All</v>
          </cell>
          <cell r="C1985" t="str">
            <v>YTD201603</v>
          </cell>
          <cell r="M1985">
            <v>64904.8241758</v>
          </cell>
          <cell r="N1985">
            <v>52.156355099999999</v>
          </cell>
          <cell r="Q1985">
            <v>3.7285363999999999</v>
          </cell>
          <cell r="R1985">
            <v>41965.277562000003</v>
          </cell>
          <cell r="T1985" t="str">
            <v>MEAllYTD201603</v>
          </cell>
        </row>
        <row r="1986">
          <cell r="A1986" t="str">
            <v>ME</v>
          </cell>
          <cell r="B1986" t="str">
            <v>All</v>
          </cell>
          <cell r="C1986" t="str">
            <v>YTD201603</v>
          </cell>
          <cell r="M1986">
            <v>64904.8241758</v>
          </cell>
          <cell r="N1986">
            <v>0.49328369999999999</v>
          </cell>
          <cell r="Q1986">
            <v>0.35436499999999999</v>
          </cell>
          <cell r="R1986">
            <v>4176.063913</v>
          </cell>
          <cell r="T1986" t="str">
            <v>MEAllYTD201603</v>
          </cell>
        </row>
        <row r="1987">
          <cell r="A1987" t="str">
            <v>ME</v>
          </cell>
          <cell r="B1987" t="str">
            <v>All</v>
          </cell>
          <cell r="C1987" t="str">
            <v>YTD201603</v>
          </cell>
          <cell r="M1987">
            <v>64904.8241758</v>
          </cell>
          <cell r="N1987">
            <v>2.7034837999999999</v>
          </cell>
          <cell r="Q1987">
            <v>4.0366799000000002</v>
          </cell>
          <cell r="R1987">
            <v>2009.1886641000001</v>
          </cell>
          <cell r="T1987" t="str">
            <v>MEAllYTD201603</v>
          </cell>
        </row>
        <row r="1988">
          <cell r="A1988" t="str">
            <v>ME</v>
          </cell>
          <cell r="B1988" t="str">
            <v>All</v>
          </cell>
          <cell r="C1988" t="str">
            <v>YTD201603</v>
          </cell>
          <cell r="M1988">
            <v>64904.8241758</v>
          </cell>
          <cell r="N1988">
            <v>4.2531682999999996</v>
          </cell>
          <cell r="Q1988">
            <v>74.231770299999994</v>
          </cell>
          <cell r="R1988">
            <v>171.88738480000001</v>
          </cell>
          <cell r="T1988" t="str">
            <v>MEAllYTD201603</v>
          </cell>
        </row>
        <row r="1989">
          <cell r="A1989" t="str">
            <v>ME</v>
          </cell>
          <cell r="B1989" t="str">
            <v>All</v>
          </cell>
          <cell r="C1989" t="str">
            <v>YTD201603</v>
          </cell>
          <cell r="M1989">
            <v>64904.8241758</v>
          </cell>
          <cell r="N1989">
            <v>4.8937651999999998</v>
          </cell>
          <cell r="Q1989">
            <v>16.8708569</v>
          </cell>
          <cell r="R1989">
            <v>870.21634700000004</v>
          </cell>
          <cell r="T1989" t="str">
            <v>MEAllYTD201603</v>
          </cell>
        </row>
        <row r="1990">
          <cell r="A1990" t="str">
            <v>ME</v>
          </cell>
          <cell r="B1990" t="str">
            <v>All</v>
          </cell>
          <cell r="C1990" t="str">
            <v>YTD201603</v>
          </cell>
          <cell r="M1990">
            <v>64904.8241758</v>
          </cell>
          <cell r="N1990">
            <v>12.0264214</v>
          </cell>
          <cell r="Q1990">
            <v>95.940480199999996</v>
          </cell>
          <cell r="R1990">
            <v>376.0588229</v>
          </cell>
          <cell r="T1990" t="str">
            <v>MEAllYTD201603</v>
          </cell>
        </row>
        <row r="1991">
          <cell r="A1991" t="str">
            <v>ME</v>
          </cell>
          <cell r="B1991" t="str">
            <v>All</v>
          </cell>
          <cell r="C1991" t="str">
            <v>YTD201603</v>
          </cell>
          <cell r="M1991">
            <v>64904.8241758</v>
          </cell>
          <cell r="N1991">
            <v>1.9991015000000001</v>
          </cell>
          <cell r="Q1991">
            <v>31.415230300000001</v>
          </cell>
          <cell r="R1991">
            <v>190.90436</v>
          </cell>
          <cell r="T1991" t="str">
            <v>MEAllYTD201603</v>
          </cell>
        </row>
        <row r="1992">
          <cell r="A1992" t="str">
            <v>ME</v>
          </cell>
          <cell r="B1992" t="str">
            <v>All</v>
          </cell>
          <cell r="C1992" t="str">
            <v>YTD201603</v>
          </cell>
          <cell r="M1992">
            <v>64904.8241758</v>
          </cell>
          <cell r="N1992">
            <v>29.441688200000002</v>
          </cell>
          <cell r="Q1992">
            <v>45.112209100000001</v>
          </cell>
          <cell r="R1992">
            <v>1957.8971277000001</v>
          </cell>
          <cell r="T1992" t="str">
            <v>MEAllYTD201603</v>
          </cell>
        </row>
        <row r="1993">
          <cell r="A1993" t="str">
            <v>ME</v>
          </cell>
          <cell r="B1993" t="str">
            <v>All</v>
          </cell>
          <cell r="C1993" t="str">
            <v>YTD201603</v>
          </cell>
          <cell r="M1993">
            <v>64904.8241758</v>
          </cell>
          <cell r="N1993">
            <v>15.973520600000001</v>
          </cell>
          <cell r="Q1993">
            <v>74.432063600000006</v>
          </cell>
          <cell r="R1993">
            <v>643.8161126</v>
          </cell>
          <cell r="T1993" t="str">
            <v>MEAllYTD201603</v>
          </cell>
        </row>
        <row r="1994">
          <cell r="A1994" t="str">
            <v>ME</v>
          </cell>
          <cell r="B1994" t="str">
            <v>All</v>
          </cell>
          <cell r="C1994" t="str">
            <v>YTD201603</v>
          </cell>
          <cell r="M1994">
            <v>64904.8241758</v>
          </cell>
          <cell r="N1994">
            <v>14.2184562</v>
          </cell>
          <cell r="Q1994">
            <v>45.3741311</v>
          </cell>
          <cell r="R1994">
            <v>940.08121900000003</v>
          </cell>
          <cell r="T1994" t="str">
            <v>MEAllYTD201603</v>
          </cell>
        </row>
        <row r="1995">
          <cell r="A1995" t="str">
            <v>ME</v>
          </cell>
          <cell r="B1995" t="str">
            <v>All</v>
          </cell>
          <cell r="C1995" t="str">
            <v>YTD201603</v>
          </cell>
          <cell r="M1995">
            <v>64904.8241758</v>
          </cell>
          <cell r="N1995">
            <v>19.1254597</v>
          </cell>
          <cell r="Q1995">
            <v>149.38797109999999</v>
          </cell>
          <cell r="R1995">
            <v>384.07629850000001</v>
          </cell>
          <cell r="T1995" t="str">
            <v>MEAllYTD201603</v>
          </cell>
        </row>
        <row r="1996">
          <cell r="A1996" t="str">
            <v>ME</v>
          </cell>
          <cell r="B1996" t="str">
            <v>All</v>
          </cell>
          <cell r="C1996" t="str">
            <v>YTD201603</v>
          </cell>
          <cell r="M1996">
            <v>64904.8241758</v>
          </cell>
          <cell r="N1996">
            <v>28.7256511</v>
          </cell>
          <cell r="Q1996">
            <v>277.8375911</v>
          </cell>
          <cell r="R1996">
            <v>310.17024400000003</v>
          </cell>
          <cell r="T1996" t="str">
            <v>MEAllYTD201603</v>
          </cell>
        </row>
        <row r="1997">
          <cell r="A1997" t="str">
            <v>ME</v>
          </cell>
          <cell r="B1997" t="str">
            <v>All</v>
          </cell>
          <cell r="C1997" t="str">
            <v>YTD201603</v>
          </cell>
          <cell r="M1997">
            <v>64904.8241758</v>
          </cell>
          <cell r="N1997">
            <v>16.8647384</v>
          </cell>
          <cell r="Q1997">
            <v>591.80500810000001</v>
          </cell>
          <cell r="R1997">
            <v>85.491360299999997</v>
          </cell>
          <cell r="T1997" t="str">
            <v>MEAllYTD201603</v>
          </cell>
        </row>
        <row r="1998">
          <cell r="A1998" t="str">
            <v>ME</v>
          </cell>
          <cell r="B1998" t="str">
            <v>All</v>
          </cell>
          <cell r="C1998" t="str">
            <v>YTD201603</v>
          </cell>
          <cell r="M1998">
            <v>64904.8241758</v>
          </cell>
          <cell r="N1998">
            <v>15.613982200000001</v>
          </cell>
          <cell r="Q1998">
            <v>145.84432079999999</v>
          </cell>
          <cell r="R1998">
            <v>321.17772029999998</v>
          </cell>
          <cell r="T1998" t="str">
            <v>MEAllYTD201603</v>
          </cell>
        </row>
        <row r="1999">
          <cell r="A1999" t="str">
            <v>ME</v>
          </cell>
          <cell r="B1999" t="str">
            <v>All</v>
          </cell>
          <cell r="C1999" t="str">
            <v>YTD201603</v>
          </cell>
          <cell r="M1999">
            <v>64904.8241758</v>
          </cell>
          <cell r="N1999">
            <v>2.5961419000000001</v>
          </cell>
          <cell r="Q1999">
            <v>36.699891399999998</v>
          </cell>
          <cell r="R1999">
            <v>212.21931570000001</v>
          </cell>
          <cell r="T1999" t="str">
            <v>MEAllYTD201603</v>
          </cell>
        </row>
        <row r="2000">
          <cell r="A2000" t="str">
            <v>ME</v>
          </cell>
          <cell r="B2000" t="str">
            <v>All</v>
          </cell>
          <cell r="C2000" t="str">
            <v>YTD201603</v>
          </cell>
          <cell r="M2000">
            <v>64904.8241758</v>
          </cell>
          <cell r="N2000">
            <v>1.2907565999999999</v>
          </cell>
          <cell r="Q2000">
            <v>35.744646600000003</v>
          </cell>
          <cell r="R2000">
            <v>108.33146120000001</v>
          </cell>
          <cell r="T2000" t="str">
            <v>MEAllYTD201603</v>
          </cell>
        </row>
        <row r="2001">
          <cell r="A2001" t="str">
            <v>ME</v>
          </cell>
          <cell r="B2001" t="str">
            <v>All</v>
          </cell>
          <cell r="C2001" t="str">
            <v>YTD201603</v>
          </cell>
          <cell r="M2001">
            <v>64904.8241758</v>
          </cell>
          <cell r="N2001">
            <v>1.9733632000000001</v>
          </cell>
          <cell r="Q2001">
            <v>124.320497</v>
          </cell>
          <cell r="R2001">
            <v>47.619578599999997</v>
          </cell>
          <cell r="T2001" t="str">
            <v>MEAllYTD201603</v>
          </cell>
        </row>
        <row r="2002">
          <cell r="A2002" t="str">
            <v>ME</v>
          </cell>
          <cell r="B2002" t="str">
            <v>All</v>
          </cell>
          <cell r="C2002" t="str">
            <v>YTD201603</v>
          </cell>
          <cell r="M2002">
            <v>64904.8241758</v>
          </cell>
          <cell r="N2002">
            <v>4.8759172</v>
          </cell>
          <cell r="Q2002">
            <v>343.81111550000003</v>
          </cell>
          <cell r="R2002">
            <v>42.545895100000003</v>
          </cell>
          <cell r="T2002" t="str">
            <v>MEAllYTD201603</v>
          </cell>
        </row>
        <row r="2003">
          <cell r="A2003" t="str">
            <v>ME</v>
          </cell>
          <cell r="B2003" t="str">
            <v>All</v>
          </cell>
          <cell r="C2003" t="str">
            <v>YTD201603</v>
          </cell>
          <cell r="M2003">
            <v>64904.8241758</v>
          </cell>
          <cell r="N2003">
            <v>19.957970599999999</v>
          </cell>
          <cell r="Q2003">
            <v>483.06116530000003</v>
          </cell>
          <cell r="R2003">
            <v>123.94685389999999</v>
          </cell>
          <cell r="T2003" t="str">
            <v>MEAllYTD201603</v>
          </cell>
        </row>
        <row r="2004">
          <cell r="A2004" t="str">
            <v>ME</v>
          </cell>
          <cell r="B2004" t="str">
            <v>All</v>
          </cell>
          <cell r="C2004" t="str">
            <v>YTD201603</v>
          </cell>
          <cell r="M2004">
            <v>64904.8241758</v>
          </cell>
          <cell r="N2004">
            <v>2.1120130000000001</v>
          </cell>
          <cell r="Q2004">
            <v>10.7079868</v>
          </cell>
          <cell r="R2004">
            <v>591.71151080000004</v>
          </cell>
          <cell r="T2004" t="str">
            <v>MEAllYTD201603</v>
          </cell>
        </row>
        <row r="2005">
          <cell r="A2005" t="str">
            <v>ME</v>
          </cell>
          <cell r="B2005" t="str">
            <v>All</v>
          </cell>
          <cell r="C2005" t="str">
            <v>YTD201603</v>
          </cell>
          <cell r="M2005">
            <v>64904.8241758</v>
          </cell>
          <cell r="N2005">
            <v>6.1036004000000004</v>
          </cell>
          <cell r="Q2005">
            <v>46.637519500000003</v>
          </cell>
          <cell r="R2005">
            <v>392.61953749999998</v>
          </cell>
          <cell r="T2005" t="str">
            <v>MEAllYTD201603</v>
          </cell>
        </row>
        <row r="2006">
          <cell r="A2006" t="str">
            <v>ME</v>
          </cell>
          <cell r="B2006" t="str">
            <v>All</v>
          </cell>
          <cell r="C2006" t="str">
            <v>YTD201603</v>
          </cell>
          <cell r="M2006">
            <v>64904.8241758</v>
          </cell>
          <cell r="N2006">
            <v>6.7322319000000004</v>
          </cell>
          <cell r="Q2006">
            <v>478.79337779999997</v>
          </cell>
          <cell r="R2006">
            <v>42.182487799999997</v>
          </cell>
          <cell r="T2006" t="str">
            <v>MEAllYTD201603</v>
          </cell>
        </row>
        <row r="2007">
          <cell r="A2007" t="str">
            <v>ME</v>
          </cell>
          <cell r="B2007" t="str">
            <v>All</v>
          </cell>
          <cell r="C2007" t="str">
            <v>YTD201603</v>
          </cell>
          <cell r="M2007">
            <v>64904.8241758</v>
          </cell>
          <cell r="N2007">
            <v>16.379722699999999</v>
          </cell>
          <cell r="Q2007">
            <v>554.9818593</v>
          </cell>
          <cell r="R2007">
            <v>88.541935800000005</v>
          </cell>
          <cell r="T2007" t="str">
            <v>MEAllYTD201603</v>
          </cell>
        </row>
        <row r="2008">
          <cell r="A2008" t="str">
            <v>ME</v>
          </cell>
          <cell r="B2008" t="str">
            <v>All</v>
          </cell>
          <cell r="C2008" t="str">
            <v>YTD201603</v>
          </cell>
          <cell r="M2008">
            <v>64904.8241758</v>
          </cell>
          <cell r="N2008">
            <v>4.4626852000000001</v>
          </cell>
          <cell r="Q2008">
            <v>98.713771800000004</v>
          </cell>
          <cell r="R2008">
            <v>135.6250039</v>
          </cell>
          <cell r="T2008" t="str">
            <v>MEAllYTD201603</v>
          </cell>
        </row>
        <row r="2009">
          <cell r="A2009" t="str">
            <v>ME</v>
          </cell>
          <cell r="B2009" t="str">
            <v>All</v>
          </cell>
          <cell r="C2009" t="str">
            <v>YTD201603</v>
          </cell>
          <cell r="M2009">
            <v>64904.8241758</v>
          </cell>
          <cell r="N2009">
            <v>7.9114624999999998</v>
          </cell>
          <cell r="Q2009">
            <v>165.33439749999999</v>
          </cell>
          <cell r="R2009">
            <v>143.55383929999999</v>
          </cell>
          <cell r="T2009" t="str">
            <v>MEAllYTD201603</v>
          </cell>
        </row>
        <row r="2010">
          <cell r="A2010" t="str">
            <v>ME</v>
          </cell>
          <cell r="B2010" t="str">
            <v>All</v>
          </cell>
          <cell r="C2010" t="str">
            <v>YTD201603</v>
          </cell>
          <cell r="M2010">
            <v>64904.8241758</v>
          </cell>
          <cell r="N2010">
            <v>6.0598777999999998</v>
          </cell>
          <cell r="Q2010">
            <v>132.8098506</v>
          </cell>
          <cell r="R2010">
            <v>136.8846752</v>
          </cell>
          <cell r="T2010" t="str">
            <v>MEAllYTD201603</v>
          </cell>
        </row>
        <row r="2011">
          <cell r="A2011" t="str">
            <v>ME</v>
          </cell>
          <cell r="B2011" t="str">
            <v>All</v>
          </cell>
          <cell r="C2011" t="str">
            <v>YTD201603</v>
          </cell>
          <cell r="M2011">
            <v>64904.8241758</v>
          </cell>
          <cell r="N2011">
            <v>6.1525549000000002</v>
          </cell>
          <cell r="Q2011">
            <v>243.86476970000001</v>
          </cell>
          <cell r="R2011">
            <v>75.6881147</v>
          </cell>
          <cell r="T2011" t="str">
            <v>MEAllYTD201603</v>
          </cell>
        </row>
        <row r="2012">
          <cell r="A2012" t="str">
            <v>ME</v>
          </cell>
          <cell r="B2012" t="str">
            <v>All</v>
          </cell>
          <cell r="C2012" t="str">
            <v>YTD201603</v>
          </cell>
          <cell r="M2012">
            <v>64904.8241758</v>
          </cell>
          <cell r="N2012">
            <v>2.9346635000000001</v>
          </cell>
          <cell r="Q2012">
            <v>65.002872300000007</v>
          </cell>
          <cell r="R2012">
            <v>135.44002130000001</v>
          </cell>
          <cell r="T2012" t="str">
            <v>MEAllYTD201603</v>
          </cell>
        </row>
        <row r="2013">
          <cell r="A2013" t="str">
            <v>ME</v>
          </cell>
          <cell r="B2013" t="str">
            <v>All</v>
          </cell>
          <cell r="C2013" t="str">
            <v>YTD201603</v>
          </cell>
          <cell r="M2013">
            <v>64904.8241758</v>
          </cell>
          <cell r="N2013">
            <v>10.093</v>
          </cell>
          <cell r="Q2013">
            <v>175.36446860000001</v>
          </cell>
          <cell r="R2013">
            <v>172.66325599999999</v>
          </cell>
          <cell r="T2013" t="str">
            <v>MEAllYTD201603</v>
          </cell>
        </row>
        <row r="2014">
          <cell r="A2014" t="str">
            <v>ME</v>
          </cell>
          <cell r="B2014" t="str">
            <v>All</v>
          </cell>
          <cell r="C2014" t="str">
            <v>YTD201603</v>
          </cell>
          <cell r="M2014">
            <v>64904.8241758</v>
          </cell>
          <cell r="N2014">
            <v>3.7512656999999998</v>
          </cell>
          <cell r="Q2014">
            <v>3.2509139999999999</v>
          </cell>
          <cell r="R2014">
            <v>3461.7333174999999</v>
          </cell>
          <cell r="T2014" t="str">
            <v>MEAllYTD201603</v>
          </cell>
        </row>
        <row r="2015">
          <cell r="A2015" t="str">
            <v>ME</v>
          </cell>
          <cell r="B2015" t="str">
            <v>All</v>
          </cell>
          <cell r="C2015" t="str">
            <v>YTD201603</v>
          </cell>
          <cell r="M2015">
            <v>64904.8241758</v>
          </cell>
          <cell r="N2015">
            <v>2.7087292999999999</v>
          </cell>
          <cell r="Q2015">
            <v>1.7410108</v>
          </cell>
          <cell r="R2015">
            <v>4667.5114159000004</v>
          </cell>
          <cell r="T2015" t="str">
            <v>MEAllYTD201603</v>
          </cell>
        </row>
        <row r="2016">
          <cell r="A2016" t="str">
            <v>ME</v>
          </cell>
          <cell r="B2016" t="str">
            <v>All</v>
          </cell>
          <cell r="C2016" t="str">
            <v>YTD201603</v>
          </cell>
          <cell r="M2016">
            <v>64904.8241758</v>
          </cell>
          <cell r="N2016">
            <v>8.2849038999999998</v>
          </cell>
          <cell r="Q2016">
            <v>259.05624449999999</v>
          </cell>
          <cell r="R2016">
            <v>95.943303200000003</v>
          </cell>
          <cell r="T2016" t="str">
            <v>MEAllYTD201603</v>
          </cell>
        </row>
        <row r="2017">
          <cell r="A2017" t="str">
            <v>ME</v>
          </cell>
          <cell r="B2017" t="str">
            <v>All</v>
          </cell>
          <cell r="C2017" t="str">
            <v>YTD201603</v>
          </cell>
          <cell r="M2017">
            <v>64904.8241758</v>
          </cell>
          <cell r="N2017">
            <v>71.606004799999994</v>
          </cell>
          <cell r="Q2017">
            <v>2962.2605475</v>
          </cell>
          <cell r="R2017">
            <v>72.518271400000003</v>
          </cell>
          <cell r="T2017" t="str">
            <v>MEAllYTD201603</v>
          </cell>
        </row>
        <row r="2018">
          <cell r="A2018" t="str">
            <v>ME</v>
          </cell>
          <cell r="B2018" t="str">
            <v>All</v>
          </cell>
          <cell r="C2018" t="str">
            <v>YTD201703</v>
          </cell>
          <cell r="M2018">
            <v>75182.377777799993</v>
          </cell>
          <cell r="N2018">
            <v>12.6862391</v>
          </cell>
          <cell r="Q2018">
            <v>3.7009341</v>
          </cell>
          <cell r="R2018">
            <v>10283.543549800001</v>
          </cell>
          <cell r="T2018" t="str">
            <v>MEAllYTD201703</v>
          </cell>
        </row>
        <row r="2019">
          <cell r="A2019" t="str">
            <v>ME</v>
          </cell>
          <cell r="B2019" t="str">
            <v>All</v>
          </cell>
          <cell r="C2019" t="str">
            <v>YTD201703</v>
          </cell>
          <cell r="M2019">
            <v>75182.377777799993</v>
          </cell>
          <cell r="N2019">
            <v>24.277882900000002</v>
          </cell>
          <cell r="Q2019">
            <v>4.1975962999999998</v>
          </cell>
          <cell r="R2019">
            <v>17351.275343500001</v>
          </cell>
          <cell r="T2019" t="str">
            <v>MEAllYTD201703</v>
          </cell>
        </row>
        <row r="2020">
          <cell r="A2020" t="str">
            <v>ME</v>
          </cell>
          <cell r="B2020" t="str">
            <v>All</v>
          </cell>
          <cell r="C2020" t="str">
            <v>YTD201703</v>
          </cell>
          <cell r="M2020">
            <v>75182.377777799993</v>
          </cell>
          <cell r="N2020">
            <v>61.440625400000002</v>
          </cell>
          <cell r="Q2020">
            <v>3.6849128000000002</v>
          </cell>
          <cell r="R2020">
            <v>50020.689217400002</v>
          </cell>
          <cell r="T2020" t="str">
            <v>MEAllYTD201703</v>
          </cell>
        </row>
        <row r="2021">
          <cell r="A2021" t="str">
            <v>ME</v>
          </cell>
          <cell r="B2021" t="str">
            <v>All</v>
          </cell>
          <cell r="C2021" t="str">
            <v>YTD201703</v>
          </cell>
          <cell r="M2021">
            <v>75182.377777799993</v>
          </cell>
          <cell r="N2021">
            <v>0.50047520000000001</v>
          </cell>
          <cell r="Q2021">
            <v>0.24032039999999999</v>
          </cell>
          <cell r="R2021">
            <v>6247.6</v>
          </cell>
          <cell r="T2021" t="str">
            <v>MEAllYTD201703</v>
          </cell>
        </row>
        <row r="2022">
          <cell r="A2022" t="str">
            <v>ME</v>
          </cell>
          <cell r="B2022" t="str">
            <v>All</v>
          </cell>
          <cell r="C2022" t="str">
            <v>YTD201703</v>
          </cell>
          <cell r="M2022">
            <v>75182.377777799993</v>
          </cell>
          <cell r="N2022">
            <v>2.2782954000000002</v>
          </cell>
          <cell r="Q2022">
            <v>3.3484642</v>
          </cell>
          <cell r="R2022">
            <v>2041.2002871</v>
          </cell>
          <cell r="T2022" t="str">
            <v>MEAllYTD201703</v>
          </cell>
        </row>
        <row r="2023">
          <cell r="A2023" t="str">
            <v>ME</v>
          </cell>
          <cell r="B2023" t="str">
            <v>All</v>
          </cell>
          <cell r="C2023" t="str">
            <v>YTD201703</v>
          </cell>
          <cell r="M2023">
            <v>75182.377777799993</v>
          </cell>
          <cell r="N2023">
            <v>3.4934299000000002</v>
          </cell>
          <cell r="Q2023">
            <v>69.548723100000004</v>
          </cell>
          <cell r="R2023">
            <v>150.68989400000001</v>
          </cell>
          <cell r="T2023" t="str">
            <v>MEAllYTD201703</v>
          </cell>
        </row>
        <row r="2024">
          <cell r="A2024" t="str">
            <v>ME</v>
          </cell>
          <cell r="B2024" t="str">
            <v>All</v>
          </cell>
          <cell r="C2024" t="str">
            <v>YTD201703</v>
          </cell>
          <cell r="M2024">
            <v>75182.377777799993</v>
          </cell>
          <cell r="N2024">
            <v>5.7305409999999997</v>
          </cell>
          <cell r="Q2024">
            <v>16.8224278</v>
          </cell>
          <cell r="R2024">
            <v>1021.9466</v>
          </cell>
          <cell r="T2024" t="str">
            <v>MEAllYTD201703</v>
          </cell>
        </row>
        <row r="2025">
          <cell r="A2025" t="str">
            <v>ME</v>
          </cell>
          <cell r="B2025" t="str">
            <v>All</v>
          </cell>
          <cell r="C2025" t="str">
            <v>YTD201703</v>
          </cell>
          <cell r="M2025">
            <v>75182.377777799993</v>
          </cell>
          <cell r="N2025">
            <v>12.478710599999999</v>
          </cell>
          <cell r="Q2025">
            <v>101.3472771</v>
          </cell>
          <cell r="R2025">
            <v>369.38468319999998</v>
          </cell>
          <cell r="T2025" t="str">
            <v>MEAllYTD201703</v>
          </cell>
        </row>
        <row r="2026">
          <cell r="A2026" t="str">
            <v>ME</v>
          </cell>
          <cell r="B2026" t="str">
            <v>All</v>
          </cell>
          <cell r="C2026" t="str">
            <v>YTD201703</v>
          </cell>
          <cell r="M2026">
            <v>75182.377777799993</v>
          </cell>
          <cell r="N2026">
            <v>1.9765047</v>
          </cell>
          <cell r="Q2026">
            <v>31.385915700000002</v>
          </cell>
          <cell r="R2026">
            <v>188.92277050000001</v>
          </cell>
          <cell r="T2026" t="str">
            <v>MEAllYTD201703</v>
          </cell>
        </row>
        <row r="2027">
          <cell r="A2027" t="str">
            <v>ME</v>
          </cell>
          <cell r="B2027" t="str">
            <v>All</v>
          </cell>
          <cell r="C2027" t="str">
            <v>YTD201703</v>
          </cell>
          <cell r="M2027">
            <v>75182.377777799993</v>
          </cell>
          <cell r="N2027">
            <v>35.176389800000003</v>
          </cell>
          <cell r="Q2027">
            <v>50.326710499999997</v>
          </cell>
          <cell r="R2027">
            <v>2096.8819214</v>
          </cell>
          <cell r="T2027" t="str">
            <v>MEAllYTD201703</v>
          </cell>
        </row>
        <row r="2028">
          <cell r="A2028" t="str">
            <v>ME</v>
          </cell>
          <cell r="B2028" t="str">
            <v>All</v>
          </cell>
          <cell r="C2028" t="str">
            <v>YTD201703</v>
          </cell>
          <cell r="M2028">
            <v>75182.377777799993</v>
          </cell>
          <cell r="N2028">
            <v>15.9490164</v>
          </cell>
          <cell r="Q2028">
            <v>75.999385599999997</v>
          </cell>
          <cell r="R2028">
            <v>629.57152680000002</v>
          </cell>
          <cell r="T2028" t="str">
            <v>MEAllYTD201703</v>
          </cell>
        </row>
        <row r="2029">
          <cell r="A2029" t="str">
            <v>ME</v>
          </cell>
          <cell r="B2029" t="str">
            <v>All</v>
          </cell>
          <cell r="C2029" t="str">
            <v>YTD201703</v>
          </cell>
          <cell r="M2029">
            <v>75182.377777799993</v>
          </cell>
          <cell r="N2029">
            <v>16.5820504</v>
          </cell>
          <cell r="Q2029">
            <v>53.294052499999999</v>
          </cell>
          <cell r="R2029">
            <v>933.42781720000005</v>
          </cell>
          <cell r="T2029" t="str">
            <v>MEAllYTD201703</v>
          </cell>
        </row>
        <row r="2030">
          <cell r="A2030" t="str">
            <v>ME</v>
          </cell>
          <cell r="B2030" t="str">
            <v>All</v>
          </cell>
          <cell r="C2030" t="str">
            <v>YTD201703</v>
          </cell>
          <cell r="M2030">
            <v>75182.377777799993</v>
          </cell>
          <cell r="N2030">
            <v>22.9071003</v>
          </cell>
          <cell r="Q2030">
            <v>162.27374649999999</v>
          </cell>
          <cell r="R2030">
            <v>423.48995000000002</v>
          </cell>
          <cell r="T2030" t="str">
            <v>MEAllYTD201703</v>
          </cell>
        </row>
        <row r="2031">
          <cell r="A2031" t="str">
            <v>ME</v>
          </cell>
          <cell r="B2031" t="str">
            <v>All</v>
          </cell>
          <cell r="C2031" t="str">
            <v>YTD201703</v>
          </cell>
          <cell r="M2031">
            <v>75182.377777799993</v>
          </cell>
          <cell r="N2031">
            <v>35.634273999999998</v>
          </cell>
          <cell r="Q2031">
            <v>324.88703950000001</v>
          </cell>
          <cell r="R2031">
            <v>329.04612709999998</v>
          </cell>
          <cell r="T2031" t="str">
            <v>MEAllYTD201703</v>
          </cell>
        </row>
        <row r="2032">
          <cell r="A2032" t="str">
            <v>ME</v>
          </cell>
          <cell r="B2032" t="str">
            <v>All</v>
          </cell>
          <cell r="C2032" t="str">
            <v>YTD201703</v>
          </cell>
          <cell r="M2032">
            <v>75182.377777799993</v>
          </cell>
          <cell r="N2032">
            <v>17.8194269</v>
          </cell>
          <cell r="Q2032">
            <v>596.39144920000001</v>
          </cell>
          <cell r="R2032">
            <v>89.636229299999997</v>
          </cell>
          <cell r="T2032" t="str">
            <v>MEAllYTD201703</v>
          </cell>
        </row>
        <row r="2033">
          <cell r="A2033" t="str">
            <v>ME</v>
          </cell>
          <cell r="B2033" t="str">
            <v>All</v>
          </cell>
          <cell r="C2033" t="str">
            <v>YTD201703</v>
          </cell>
          <cell r="M2033">
            <v>75182.377777799993</v>
          </cell>
          <cell r="N2033">
            <v>15.69158</v>
          </cell>
          <cell r="Q2033">
            <v>114.2795734</v>
          </cell>
          <cell r="R2033">
            <v>411.92610769999999</v>
          </cell>
          <cell r="T2033" t="str">
            <v>MEAllYTD201703</v>
          </cell>
        </row>
        <row r="2034">
          <cell r="A2034" t="str">
            <v>ME</v>
          </cell>
          <cell r="B2034" t="str">
            <v>All</v>
          </cell>
          <cell r="C2034" t="str">
            <v>YTD201703</v>
          </cell>
          <cell r="M2034">
            <v>75182.377777799993</v>
          </cell>
          <cell r="N2034">
            <v>3.3353904000000001</v>
          </cell>
          <cell r="Q2034">
            <v>47.211739600000001</v>
          </cell>
          <cell r="R2034">
            <v>211.94243589999999</v>
          </cell>
          <cell r="T2034" t="str">
            <v>MEAllYTD201703</v>
          </cell>
        </row>
        <row r="2035">
          <cell r="A2035" t="str">
            <v>ME</v>
          </cell>
          <cell r="B2035" t="str">
            <v>All</v>
          </cell>
          <cell r="C2035" t="str">
            <v>YTD201703</v>
          </cell>
          <cell r="M2035">
            <v>75182.377777799993</v>
          </cell>
          <cell r="N2035">
            <v>1.3632686999999999</v>
          </cell>
          <cell r="Q2035">
            <v>36.951527200000001</v>
          </cell>
          <cell r="R2035">
            <v>110.68029559999999</v>
          </cell>
          <cell r="T2035" t="str">
            <v>MEAllYTD201703</v>
          </cell>
        </row>
        <row r="2036">
          <cell r="A2036" t="str">
            <v>ME</v>
          </cell>
          <cell r="B2036" t="str">
            <v>All</v>
          </cell>
          <cell r="C2036" t="str">
            <v>YTD201703</v>
          </cell>
          <cell r="M2036">
            <v>75182.377777799993</v>
          </cell>
          <cell r="N2036">
            <v>1.4887705</v>
          </cell>
          <cell r="Q2036">
            <v>86.525330100000005</v>
          </cell>
          <cell r="R2036">
            <v>51.6185446</v>
          </cell>
          <cell r="T2036" t="str">
            <v>MEAllYTD201703</v>
          </cell>
        </row>
        <row r="2037">
          <cell r="A2037" t="str">
            <v>ME</v>
          </cell>
          <cell r="B2037" t="str">
            <v>All</v>
          </cell>
          <cell r="C2037" t="str">
            <v>YTD201703</v>
          </cell>
          <cell r="M2037">
            <v>75182.377777799993</v>
          </cell>
          <cell r="N2037">
            <v>5.1159965999999999</v>
          </cell>
          <cell r="Q2037">
            <v>362.85720650000002</v>
          </cell>
          <cell r="R2037">
            <v>42.297601999999998</v>
          </cell>
          <cell r="T2037" t="str">
            <v>MEAllYTD201703</v>
          </cell>
        </row>
        <row r="2038">
          <cell r="A2038" t="str">
            <v>ME</v>
          </cell>
          <cell r="B2038" t="str">
            <v>All</v>
          </cell>
          <cell r="C2038" t="str">
            <v>YTD201703</v>
          </cell>
          <cell r="M2038">
            <v>75182.377777799993</v>
          </cell>
          <cell r="N2038">
            <v>19.777929</v>
          </cell>
          <cell r="Q2038">
            <v>471.95500370000002</v>
          </cell>
          <cell r="R2038">
            <v>125.71916109999999</v>
          </cell>
          <cell r="T2038" t="str">
            <v>MEAllYTD201703</v>
          </cell>
        </row>
        <row r="2039">
          <cell r="A2039" t="str">
            <v>ME</v>
          </cell>
          <cell r="B2039" t="str">
            <v>All</v>
          </cell>
          <cell r="C2039" t="str">
            <v>YTD201703</v>
          </cell>
          <cell r="M2039">
            <v>75182.377777799993</v>
          </cell>
          <cell r="N2039">
            <v>2.0065293999999998</v>
          </cell>
          <cell r="Q2039">
            <v>11.544584199999999</v>
          </cell>
          <cell r="R2039">
            <v>521.4209591</v>
          </cell>
          <cell r="T2039" t="str">
            <v>MEAllYTD201703</v>
          </cell>
        </row>
        <row r="2040">
          <cell r="A2040" t="str">
            <v>ME</v>
          </cell>
          <cell r="B2040" t="str">
            <v>All</v>
          </cell>
          <cell r="C2040" t="str">
            <v>YTD201703</v>
          </cell>
          <cell r="M2040">
            <v>75182.377777799993</v>
          </cell>
          <cell r="N2040">
            <v>6.6637256000000002</v>
          </cell>
          <cell r="Q2040">
            <v>52.526381899999997</v>
          </cell>
          <cell r="R2040">
            <v>380.59306909999998</v>
          </cell>
          <cell r="T2040" t="str">
            <v>MEAllYTD201703</v>
          </cell>
        </row>
        <row r="2041">
          <cell r="A2041" t="str">
            <v>ME</v>
          </cell>
          <cell r="B2041" t="str">
            <v>All</v>
          </cell>
          <cell r="C2041" t="str">
            <v>YTD201703</v>
          </cell>
          <cell r="M2041">
            <v>75182.377777799993</v>
          </cell>
          <cell r="N2041">
            <v>4.8929010999999996</v>
          </cell>
          <cell r="Q2041">
            <v>450.20925870000002</v>
          </cell>
          <cell r="R2041">
            <v>32.604178900000001</v>
          </cell>
          <cell r="T2041" t="str">
            <v>MEAllYTD201703</v>
          </cell>
        </row>
        <row r="2042">
          <cell r="A2042" t="str">
            <v>ME</v>
          </cell>
          <cell r="B2042" t="str">
            <v>All</v>
          </cell>
          <cell r="C2042" t="str">
            <v>YTD201703</v>
          </cell>
          <cell r="M2042">
            <v>75182.377777799993</v>
          </cell>
          <cell r="N2042">
            <v>16.412317099999999</v>
          </cell>
          <cell r="Q2042">
            <v>535.34687659999997</v>
          </cell>
          <cell r="R2042">
            <v>91.9720528</v>
          </cell>
          <cell r="T2042" t="str">
            <v>MEAllYTD201703</v>
          </cell>
        </row>
        <row r="2043">
          <cell r="A2043" t="str">
            <v>ME</v>
          </cell>
          <cell r="B2043" t="str">
            <v>All</v>
          </cell>
          <cell r="C2043" t="str">
            <v>YTD201703</v>
          </cell>
          <cell r="M2043">
            <v>75182.377777799993</v>
          </cell>
          <cell r="N2043">
            <v>4.9082819000000004</v>
          </cell>
          <cell r="Q2043">
            <v>102.912144</v>
          </cell>
          <cell r="R2043">
            <v>143.08171139999999</v>
          </cell>
          <cell r="T2043" t="str">
            <v>MEAllYTD201703</v>
          </cell>
        </row>
        <row r="2044">
          <cell r="A2044" t="str">
            <v>ME</v>
          </cell>
          <cell r="B2044" t="str">
            <v>All</v>
          </cell>
          <cell r="C2044" t="str">
            <v>YTD201703</v>
          </cell>
          <cell r="M2044">
            <v>75182.377777799993</v>
          </cell>
          <cell r="N2044">
            <v>8.2074431000000008</v>
          </cell>
          <cell r="Q2044">
            <v>168.96133810000001</v>
          </cell>
          <cell r="R2044">
            <v>145.7275937</v>
          </cell>
          <cell r="T2044" t="str">
            <v>MEAllYTD201703</v>
          </cell>
        </row>
        <row r="2045">
          <cell r="A2045" t="str">
            <v>ME</v>
          </cell>
          <cell r="B2045" t="str">
            <v>All</v>
          </cell>
          <cell r="C2045" t="str">
            <v>YTD201703</v>
          </cell>
          <cell r="M2045">
            <v>75182.377777799993</v>
          </cell>
          <cell r="N2045">
            <v>6.6595146999999999</v>
          </cell>
          <cell r="Q2045">
            <v>146.04932439999999</v>
          </cell>
          <cell r="R2045">
            <v>136.79312949999999</v>
          </cell>
          <cell r="T2045" t="str">
            <v>MEAllYTD201703</v>
          </cell>
        </row>
        <row r="2046">
          <cell r="A2046" t="str">
            <v>ME</v>
          </cell>
          <cell r="B2046" t="str">
            <v>All</v>
          </cell>
          <cell r="C2046" t="str">
            <v>YTD201703</v>
          </cell>
          <cell r="M2046">
            <v>75182.377777799993</v>
          </cell>
          <cell r="N2046">
            <v>6.4983032999999999</v>
          </cell>
          <cell r="Q2046">
            <v>275.47562850000003</v>
          </cell>
          <cell r="R2046">
            <v>70.768183800000003</v>
          </cell>
          <cell r="T2046" t="str">
            <v>MEAllYTD201703</v>
          </cell>
        </row>
        <row r="2047">
          <cell r="A2047" t="str">
            <v>ME</v>
          </cell>
          <cell r="B2047" t="str">
            <v>All</v>
          </cell>
          <cell r="C2047" t="str">
            <v>YTD201703</v>
          </cell>
          <cell r="M2047">
            <v>75182.377777799993</v>
          </cell>
          <cell r="N2047">
            <v>3.1624625000000002</v>
          </cell>
          <cell r="Q2047">
            <v>71.2752591</v>
          </cell>
          <cell r="R2047">
            <v>133.10912590000001</v>
          </cell>
          <cell r="T2047" t="str">
            <v>MEAllYTD201703</v>
          </cell>
        </row>
        <row r="2048">
          <cell r="A2048" t="str">
            <v>ME</v>
          </cell>
          <cell r="B2048" t="str">
            <v>All</v>
          </cell>
          <cell r="C2048" t="str">
            <v>YTD201703</v>
          </cell>
          <cell r="M2048">
            <v>75182.377777799993</v>
          </cell>
          <cell r="N2048">
            <v>11.190486099999999</v>
          </cell>
          <cell r="Q2048">
            <v>200.30296509999999</v>
          </cell>
          <cell r="R2048">
            <v>167.60340210000001</v>
          </cell>
          <cell r="T2048" t="str">
            <v>MEAllYTD201703</v>
          </cell>
        </row>
        <row r="2049">
          <cell r="A2049" t="str">
            <v>ME</v>
          </cell>
          <cell r="B2049" t="str">
            <v>All</v>
          </cell>
          <cell r="C2049" t="str">
            <v>YTD201703</v>
          </cell>
          <cell r="M2049">
            <v>75182.377777799993</v>
          </cell>
          <cell r="N2049">
            <v>5.3103768999999996</v>
          </cell>
          <cell r="Q2049">
            <v>4.8422296999999999</v>
          </cell>
          <cell r="R2049">
            <v>3290.0402439</v>
          </cell>
          <cell r="T2049" t="str">
            <v>MEAllYTD201703</v>
          </cell>
        </row>
        <row r="2050">
          <cell r="A2050" t="str">
            <v>ME</v>
          </cell>
          <cell r="B2050" t="str">
            <v>All</v>
          </cell>
          <cell r="C2050" t="str">
            <v>YTD201703</v>
          </cell>
          <cell r="M2050">
            <v>75182.377777799993</v>
          </cell>
          <cell r="N2050">
            <v>3.0493929999999998</v>
          </cell>
          <cell r="Q2050">
            <v>2.0668053999999998</v>
          </cell>
          <cell r="R2050">
            <v>4426.2412143000001</v>
          </cell>
          <cell r="T2050" t="str">
            <v>MEAllYTD201703</v>
          </cell>
        </row>
        <row r="2051">
          <cell r="A2051" t="str">
            <v>ME</v>
          </cell>
          <cell r="B2051" t="str">
            <v>All</v>
          </cell>
          <cell r="C2051" t="str">
            <v>YTD201703</v>
          </cell>
          <cell r="M2051">
            <v>75182.377777799993</v>
          </cell>
          <cell r="N2051">
            <v>7.4642707000000001</v>
          </cell>
          <cell r="Q2051">
            <v>259.59075309999997</v>
          </cell>
          <cell r="R2051">
            <v>86.261979100000005</v>
          </cell>
          <cell r="T2051" t="str">
            <v>MEAllYTD201703</v>
          </cell>
        </row>
        <row r="2052">
          <cell r="A2052" t="str">
            <v>ME</v>
          </cell>
          <cell r="B2052" t="str">
            <v>All</v>
          </cell>
          <cell r="C2052" t="str">
            <v>YTD201703</v>
          </cell>
          <cell r="M2052">
            <v>75182.377777799993</v>
          </cell>
          <cell r="N2052">
            <v>75.310462400000006</v>
          </cell>
          <cell r="Q2052">
            <v>3002.2327927000001</v>
          </cell>
          <cell r="R2052">
            <v>75.2544532</v>
          </cell>
          <cell r="T2052" t="str">
            <v>MEAllYTD201703</v>
          </cell>
        </row>
        <row r="2053">
          <cell r="A2053" t="str">
            <v>ME</v>
          </cell>
          <cell r="B2053" t="str">
            <v>TotInd</v>
          </cell>
          <cell r="C2053" t="str">
            <v>YTD201603</v>
          </cell>
          <cell r="M2053">
            <v>8409.1208791000008</v>
          </cell>
          <cell r="N2053">
            <v>18.235569699999999</v>
          </cell>
          <cell r="Q2053">
            <v>5.9459248000000002</v>
          </cell>
          <cell r="R2053">
            <v>9200.7065999999995</v>
          </cell>
          <cell r="T2053" t="str">
            <v>METotIndYTD201603</v>
          </cell>
        </row>
        <row r="2054">
          <cell r="A2054" t="str">
            <v>ME</v>
          </cell>
          <cell r="B2054" t="str">
            <v>TotInd</v>
          </cell>
          <cell r="C2054" t="str">
            <v>YTD201603</v>
          </cell>
          <cell r="M2054">
            <v>8409.1208791000008</v>
          </cell>
          <cell r="N2054">
            <v>56.379198299999999</v>
          </cell>
          <cell r="Q2054">
            <v>5.7080878000000004</v>
          </cell>
          <cell r="R2054">
            <v>29631.218333299999</v>
          </cell>
          <cell r="T2054" t="str">
            <v>METotIndYTD201603</v>
          </cell>
        </row>
        <row r="2055">
          <cell r="A2055" t="str">
            <v>ME</v>
          </cell>
          <cell r="B2055" t="str">
            <v>TotInd</v>
          </cell>
          <cell r="C2055" t="str">
            <v>YTD201603</v>
          </cell>
          <cell r="M2055">
            <v>8409.1208791000008</v>
          </cell>
          <cell r="N2055">
            <v>77.935743400000007</v>
          </cell>
          <cell r="Q2055">
            <v>5.8270062999999999</v>
          </cell>
          <cell r="R2055">
            <v>40124.760408200003</v>
          </cell>
          <cell r="T2055" t="str">
            <v>METotIndYTD201603</v>
          </cell>
        </row>
        <row r="2056">
          <cell r="A2056" t="str">
            <v>ME</v>
          </cell>
          <cell r="B2056" t="str">
            <v>TotInd</v>
          </cell>
          <cell r="C2056" t="str">
            <v>YTD201603</v>
          </cell>
          <cell r="M2056">
            <v>8409.1208791000008</v>
          </cell>
          <cell r="N2056">
            <v>0.54991880000000004</v>
          </cell>
          <cell r="Q2056">
            <v>0.47567399999999999</v>
          </cell>
          <cell r="R2056">
            <v>3468.25</v>
          </cell>
          <cell r="T2056" t="str">
            <v>METotIndYTD201603</v>
          </cell>
        </row>
        <row r="2057">
          <cell r="A2057" t="str">
            <v>ME</v>
          </cell>
          <cell r="B2057" t="str">
            <v>TotInd</v>
          </cell>
          <cell r="C2057" t="str">
            <v>YTD201603</v>
          </cell>
          <cell r="M2057">
            <v>8409.1208791000008</v>
          </cell>
          <cell r="N2057">
            <v>2.5926038999999999</v>
          </cell>
          <cell r="Q2057">
            <v>4.1621473</v>
          </cell>
          <cell r="R2057">
            <v>1868.7017143</v>
          </cell>
          <cell r="T2057" t="str">
            <v>METotIndYTD201603</v>
          </cell>
        </row>
        <row r="2058">
          <cell r="A2058" t="str">
            <v>ME</v>
          </cell>
          <cell r="B2058" t="str">
            <v>TotInd</v>
          </cell>
          <cell r="C2058" t="str">
            <v>YTD201603</v>
          </cell>
          <cell r="M2058">
            <v>8409.1208791000008</v>
          </cell>
          <cell r="N2058">
            <v>6.1571655999999999</v>
          </cell>
          <cell r="Q2058">
            <v>112.85365179999999</v>
          </cell>
          <cell r="R2058">
            <v>163.67655429999999</v>
          </cell>
          <cell r="T2058" t="str">
            <v>METotIndYTD201603</v>
          </cell>
        </row>
        <row r="2059">
          <cell r="A2059" t="str">
            <v>ME</v>
          </cell>
          <cell r="B2059" t="str">
            <v>TotInd</v>
          </cell>
          <cell r="C2059" t="str">
            <v>YTD201603</v>
          </cell>
          <cell r="M2059">
            <v>8409.1208791000008</v>
          </cell>
          <cell r="N2059">
            <v>6.7703366999999997</v>
          </cell>
          <cell r="Q2059">
            <v>25.805313399999999</v>
          </cell>
          <cell r="R2059">
            <v>787.08635939999999</v>
          </cell>
          <cell r="T2059" t="str">
            <v>METotIndYTD201603</v>
          </cell>
        </row>
        <row r="2060">
          <cell r="A2060" t="str">
            <v>ME</v>
          </cell>
          <cell r="B2060" t="str">
            <v>TotInd</v>
          </cell>
          <cell r="C2060" t="str">
            <v>YTD201603</v>
          </cell>
          <cell r="M2060">
            <v>8409.1208791000008</v>
          </cell>
          <cell r="N2060">
            <v>11.490000500000001</v>
          </cell>
          <cell r="Q2060">
            <v>98.4645139</v>
          </cell>
          <cell r="R2060">
            <v>350.07537439999999</v>
          </cell>
          <cell r="T2060" t="str">
            <v>METotIndYTD201603</v>
          </cell>
        </row>
        <row r="2061">
          <cell r="A2061" t="str">
            <v>ME</v>
          </cell>
          <cell r="B2061" t="str">
            <v>TotInd</v>
          </cell>
          <cell r="C2061" t="str">
            <v>YTD201603</v>
          </cell>
          <cell r="M2061">
            <v>8409.1208791000008</v>
          </cell>
          <cell r="N2061">
            <v>2.8993788</v>
          </cell>
          <cell r="Q2061">
            <v>36.507978000000001</v>
          </cell>
          <cell r="R2061">
            <v>238.25302930000001</v>
          </cell>
          <cell r="T2061" t="str">
            <v>METotIndYTD201603</v>
          </cell>
        </row>
        <row r="2062">
          <cell r="A2062" t="str">
            <v>ME</v>
          </cell>
          <cell r="B2062" t="str">
            <v>TotInd</v>
          </cell>
          <cell r="C2062" t="str">
            <v>YTD201603</v>
          </cell>
          <cell r="M2062">
            <v>8409.1208791000008</v>
          </cell>
          <cell r="N2062">
            <v>31.2780877</v>
          </cell>
          <cell r="Q2062">
            <v>46.853887100000001</v>
          </cell>
          <cell r="R2062">
            <v>2002.6996446999999</v>
          </cell>
          <cell r="T2062" t="str">
            <v>METotIndYTD201603</v>
          </cell>
        </row>
        <row r="2063">
          <cell r="A2063" t="str">
            <v>ME</v>
          </cell>
          <cell r="B2063" t="str">
            <v>TotInd</v>
          </cell>
          <cell r="C2063" t="str">
            <v>YTD201603</v>
          </cell>
          <cell r="M2063">
            <v>8409.1208791000008</v>
          </cell>
          <cell r="N2063">
            <v>15.9153383</v>
          </cell>
          <cell r="Q2063">
            <v>74.442977900000002</v>
          </cell>
          <cell r="R2063">
            <v>641.37701279999999</v>
          </cell>
          <cell r="T2063" t="str">
            <v>METotIndYTD201603</v>
          </cell>
        </row>
        <row r="2064">
          <cell r="A2064" t="str">
            <v>ME</v>
          </cell>
          <cell r="B2064" t="str">
            <v>TotInd</v>
          </cell>
          <cell r="C2064" t="str">
            <v>YTD201603</v>
          </cell>
          <cell r="M2064">
            <v>8409.1208791000008</v>
          </cell>
          <cell r="N2064">
            <v>15.113281799999999</v>
          </cell>
          <cell r="Q2064">
            <v>51.729545399999999</v>
          </cell>
          <cell r="R2064">
            <v>876.47871259999999</v>
          </cell>
          <cell r="T2064" t="str">
            <v>METotIndYTD201603</v>
          </cell>
        </row>
        <row r="2065">
          <cell r="A2065" t="str">
            <v>ME</v>
          </cell>
          <cell r="B2065" t="str">
            <v>TotInd</v>
          </cell>
          <cell r="C2065" t="str">
            <v>YTD201603</v>
          </cell>
          <cell r="M2065">
            <v>8409.1208791000008</v>
          </cell>
          <cell r="N2065">
            <v>17.8164145</v>
          </cell>
          <cell r="Q2065">
            <v>156.13998409999999</v>
          </cell>
          <cell r="R2065">
            <v>342.31618429999997</v>
          </cell>
          <cell r="T2065" t="str">
            <v>METotIndYTD201603</v>
          </cell>
        </row>
        <row r="2066">
          <cell r="A2066" t="str">
            <v>ME</v>
          </cell>
          <cell r="B2066" t="str">
            <v>TotInd</v>
          </cell>
          <cell r="C2066" t="str">
            <v>YTD201603</v>
          </cell>
          <cell r="M2066">
            <v>8409.1208791000008</v>
          </cell>
          <cell r="N2066">
            <v>32.641711800000003</v>
          </cell>
          <cell r="Q2066">
            <v>313.11239760000001</v>
          </cell>
          <cell r="R2066">
            <v>312.7475503</v>
          </cell>
          <cell r="T2066" t="str">
            <v>METotIndYTD201603</v>
          </cell>
        </row>
        <row r="2067">
          <cell r="A2067" t="str">
            <v>ME</v>
          </cell>
          <cell r="B2067" t="str">
            <v>TotInd</v>
          </cell>
          <cell r="C2067" t="str">
            <v>YTD201603</v>
          </cell>
          <cell r="M2067">
            <v>8409.1208791000008</v>
          </cell>
          <cell r="N2067">
            <v>18.1422223</v>
          </cell>
          <cell r="Q2067">
            <v>673.0786822</v>
          </cell>
          <cell r="R2067">
            <v>80.862264999999994</v>
          </cell>
          <cell r="T2067" t="str">
            <v>METotIndYTD201603</v>
          </cell>
        </row>
        <row r="2068">
          <cell r="A2068" t="str">
            <v>ME</v>
          </cell>
          <cell r="B2068" t="str">
            <v>TotInd</v>
          </cell>
          <cell r="C2068" t="str">
            <v>YTD201603</v>
          </cell>
          <cell r="M2068">
            <v>8409.1208791000008</v>
          </cell>
          <cell r="N2068">
            <v>16.053837900000001</v>
          </cell>
          <cell r="Q2068">
            <v>151.3832443</v>
          </cell>
          <cell r="R2068">
            <v>318.14296150000001</v>
          </cell>
          <cell r="T2068" t="str">
            <v>METotIndYTD201603</v>
          </cell>
        </row>
        <row r="2069">
          <cell r="A2069" t="str">
            <v>ME</v>
          </cell>
          <cell r="B2069" t="str">
            <v>TotInd</v>
          </cell>
          <cell r="C2069" t="str">
            <v>YTD201603</v>
          </cell>
          <cell r="M2069">
            <v>8409.1208791000008</v>
          </cell>
          <cell r="N2069">
            <v>2.6376955</v>
          </cell>
          <cell r="Q2069">
            <v>43.643087700000002</v>
          </cell>
          <cell r="R2069">
            <v>181.313624</v>
          </cell>
          <cell r="T2069" t="str">
            <v>METotIndYTD201603</v>
          </cell>
        </row>
        <row r="2070">
          <cell r="A2070" t="str">
            <v>ME</v>
          </cell>
          <cell r="B2070" t="str">
            <v>TotInd</v>
          </cell>
          <cell r="C2070" t="str">
            <v>YTD201603</v>
          </cell>
          <cell r="M2070">
            <v>8409.1208791000008</v>
          </cell>
          <cell r="N2070">
            <v>1.3194744</v>
          </cell>
          <cell r="Q2070">
            <v>35.080956100000002</v>
          </cell>
          <cell r="R2070">
            <v>112.8368136</v>
          </cell>
          <cell r="T2070" t="str">
            <v>METotIndYTD201603</v>
          </cell>
        </row>
        <row r="2071">
          <cell r="A2071" t="str">
            <v>ME</v>
          </cell>
          <cell r="B2071" t="str">
            <v>TotInd</v>
          </cell>
          <cell r="C2071" t="str">
            <v>YTD201603</v>
          </cell>
          <cell r="M2071">
            <v>8409.1208791000008</v>
          </cell>
          <cell r="N2071">
            <v>1.9918364</v>
          </cell>
          <cell r="Q2071">
            <v>120.22659849999999</v>
          </cell>
          <cell r="R2071">
            <v>49.702057400000001</v>
          </cell>
          <cell r="T2071" t="str">
            <v>METotIndYTD201603</v>
          </cell>
        </row>
        <row r="2072">
          <cell r="A2072" t="str">
            <v>ME</v>
          </cell>
          <cell r="B2072" t="str">
            <v>TotInd</v>
          </cell>
          <cell r="C2072" t="str">
            <v>YTD201603</v>
          </cell>
          <cell r="M2072">
            <v>8409.1208791000008</v>
          </cell>
          <cell r="N2072">
            <v>6.1129172000000001</v>
          </cell>
          <cell r="Q2072">
            <v>431.91197419999997</v>
          </cell>
          <cell r="R2072">
            <v>42.459465899999998</v>
          </cell>
          <cell r="T2072" t="str">
            <v>METotIndYTD201603</v>
          </cell>
        </row>
        <row r="2073">
          <cell r="A2073" t="str">
            <v>ME</v>
          </cell>
          <cell r="B2073" t="str">
            <v>TotInd</v>
          </cell>
          <cell r="C2073" t="str">
            <v>YTD201603</v>
          </cell>
          <cell r="M2073">
            <v>8409.1208791000008</v>
          </cell>
          <cell r="N2073">
            <v>19.748653000000001</v>
          </cell>
          <cell r="Q2073">
            <v>468.3010337</v>
          </cell>
          <cell r="R2073">
            <v>126.51255209999999</v>
          </cell>
          <cell r="T2073" t="str">
            <v>METotIndYTD201603</v>
          </cell>
        </row>
        <row r="2074">
          <cell r="A2074" t="str">
            <v>ME</v>
          </cell>
          <cell r="B2074" t="str">
            <v>TotInd</v>
          </cell>
          <cell r="C2074" t="str">
            <v>YTD201603</v>
          </cell>
          <cell r="M2074">
            <v>8409.1208791000008</v>
          </cell>
          <cell r="N2074">
            <v>2.9136394999999999</v>
          </cell>
          <cell r="Q2074">
            <v>12.010768000000001</v>
          </cell>
          <cell r="R2074">
            <v>727.75683170000002</v>
          </cell>
          <cell r="T2074" t="str">
            <v>METotIndYTD201603</v>
          </cell>
        </row>
        <row r="2075">
          <cell r="A2075" t="str">
            <v>ME</v>
          </cell>
          <cell r="B2075" t="str">
            <v>TotInd</v>
          </cell>
          <cell r="C2075" t="str">
            <v>YTD201603</v>
          </cell>
          <cell r="M2075">
            <v>8409.1208791000008</v>
          </cell>
          <cell r="N2075">
            <v>7.6705446000000004</v>
          </cell>
          <cell r="Q2075">
            <v>51.6106269</v>
          </cell>
          <cell r="R2075">
            <v>445.87006910000002</v>
          </cell>
          <cell r="T2075" t="str">
            <v>METotIndYTD201603</v>
          </cell>
        </row>
        <row r="2076">
          <cell r="A2076" t="str">
            <v>ME</v>
          </cell>
          <cell r="B2076" t="str">
            <v>TotInd</v>
          </cell>
          <cell r="C2076" t="str">
            <v>YTD201603</v>
          </cell>
          <cell r="M2076">
            <v>8409.1208791000008</v>
          </cell>
          <cell r="N2076">
            <v>8.0364128000000008</v>
          </cell>
          <cell r="Q2076">
            <v>550.11695829999996</v>
          </cell>
          <cell r="R2076">
            <v>43.825659299999998</v>
          </cell>
          <cell r="T2076" t="str">
            <v>METotIndYTD201603</v>
          </cell>
        </row>
        <row r="2077">
          <cell r="A2077" t="str">
            <v>ME</v>
          </cell>
          <cell r="B2077" t="str">
            <v>TotInd</v>
          </cell>
          <cell r="C2077" t="str">
            <v>YTD201603</v>
          </cell>
          <cell r="M2077">
            <v>8409.1208791000008</v>
          </cell>
          <cell r="N2077">
            <v>16.105657799999999</v>
          </cell>
          <cell r="Q2077">
            <v>541.31698970000002</v>
          </cell>
          <cell r="R2077">
            <v>89.258187599999999</v>
          </cell>
          <cell r="T2077" t="str">
            <v>METotIndYTD201603</v>
          </cell>
        </row>
        <row r="2078">
          <cell r="A2078" t="str">
            <v>ME</v>
          </cell>
          <cell r="B2078" t="str">
            <v>TotInd</v>
          </cell>
          <cell r="C2078" t="str">
            <v>YTD201603</v>
          </cell>
          <cell r="M2078">
            <v>8409.1208791000008</v>
          </cell>
          <cell r="N2078">
            <v>5.0957939000000003</v>
          </cell>
          <cell r="Q2078">
            <v>105.1239497</v>
          </cell>
          <cell r="R2078">
            <v>145.42244339999999</v>
          </cell>
          <cell r="T2078" t="str">
            <v>METotIndYTD201603</v>
          </cell>
        </row>
        <row r="2079">
          <cell r="A2079" t="str">
            <v>ME</v>
          </cell>
          <cell r="B2079" t="str">
            <v>TotInd</v>
          </cell>
          <cell r="C2079" t="str">
            <v>YTD201603</v>
          </cell>
          <cell r="M2079">
            <v>8409.1208791000008</v>
          </cell>
          <cell r="N2079">
            <v>8.2757778999999996</v>
          </cell>
          <cell r="Q2079">
            <v>158.280517</v>
          </cell>
          <cell r="R2079">
            <v>156.85653640000001</v>
          </cell>
          <cell r="T2079" t="str">
            <v>METotIndYTD201603</v>
          </cell>
        </row>
        <row r="2080">
          <cell r="A2080" t="str">
            <v>ME</v>
          </cell>
          <cell r="B2080" t="str">
            <v>TotInd</v>
          </cell>
          <cell r="C2080" t="str">
            <v>YTD201603</v>
          </cell>
          <cell r="M2080">
            <v>8409.1208791000008</v>
          </cell>
          <cell r="N2080">
            <v>6.5546807999999999</v>
          </cell>
          <cell r="Q2080">
            <v>150.66973329999999</v>
          </cell>
          <cell r="R2080">
            <v>130.5108998</v>
          </cell>
          <cell r="T2080" t="str">
            <v>METotIndYTD201603</v>
          </cell>
        </row>
        <row r="2081">
          <cell r="A2081" t="str">
            <v>ME</v>
          </cell>
          <cell r="B2081" t="str">
            <v>TotInd</v>
          </cell>
          <cell r="C2081" t="str">
            <v>YTD201603</v>
          </cell>
          <cell r="M2081">
            <v>8409.1208791000008</v>
          </cell>
          <cell r="N2081">
            <v>5.3614344000000003</v>
          </cell>
          <cell r="Q2081">
            <v>214.6478836</v>
          </cell>
          <cell r="R2081">
            <v>74.933434899999995</v>
          </cell>
          <cell r="T2081" t="str">
            <v>METotIndYTD201603</v>
          </cell>
        </row>
        <row r="2082">
          <cell r="A2082" t="str">
            <v>ME</v>
          </cell>
          <cell r="B2082" t="str">
            <v>TotInd</v>
          </cell>
          <cell r="C2082" t="str">
            <v>YTD201603</v>
          </cell>
          <cell r="M2082">
            <v>8409.1208791000008</v>
          </cell>
          <cell r="N2082">
            <v>2.8775841999999998</v>
          </cell>
          <cell r="Q2082">
            <v>46.734968600000002</v>
          </cell>
          <cell r="R2082">
            <v>184.71720099999999</v>
          </cell>
          <cell r="T2082" t="str">
            <v>METotIndYTD201603</v>
          </cell>
        </row>
        <row r="2083">
          <cell r="A2083" t="str">
            <v>ME</v>
          </cell>
          <cell r="B2083" t="str">
            <v>TotInd</v>
          </cell>
          <cell r="C2083" t="str">
            <v>YTD201603</v>
          </cell>
          <cell r="M2083">
            <v>8409.1208791000008</v>
          </cell>
          <cell r="N2083">
            <v>10.6712832</v>
          </cell>
          <cell r="Q2083">
            <v>208.93979590000001</v>
          </cell>
          <cell r="R2083">
            <v>153.22044959999999</v>
          </cell>
          <cell r="T2083" t="str">
            <v>METotIndYTD201603</v>
          </cell>
        </row>
        <row r="2084">
          <cell r="A2084" t="str">
            <v>ME</v>
          </cell>
          <cell r="B2084" t="str">
            <v>TotInd</v>
          </cell>
          <cell r="C2084" t="str">
            <v>YTD201603</v>
          </cell>
          <cell r="M2084">
            <v>8409.1208791000008</v>
          </cell>
          <cell r="N2084">
            <v>1.7550030999999999</v>
          </cell>
          <cell r="Q2084">
            <v>3.0918809</v>
          </cell>
          <cell r="R2084">
            <v>1702.85</v>
          </cell>
          <cell r="T2084" t="str">
            <v>METotIndYTD201603</v>
          </cell>
        </row>
        <row r="2085">
          <cell r="A2085" t="str">
            <v>ME</v>
          </cell>
          <cell r="B2085" t="str">
            <v>TotInd</v>
          </cell>
          <cell r="C2085" t="str">
            <v>YTD201603</v>
          </cell>
          <cell r="M2085">
            <v>8409.1208791000008</v>
          </cell>
          <cell r="N2085">
            <v>5.1629654</v>
          </cell>
          <cell r="Q2085">
            <v>0.95134799999999997</v>
          </cell>
          <cell r="R2085">
            <v>16281</v>
          </cell>
          <cell r="T2085" t="str">
            <v>METotIndYTD201603</v>
          </cell>
        </row>
        <row r="2086">
          <cell r="A2086" t="str">
            <v>ME</v>
          </cell>
          <cell r="B2086" t="str">
            <v>TotInd</v>
          </cell>
          <cell r="C2086" t="str">
            <v>YTD201603</v>
          </cell>
          <cell r="M2086">
            <v>8409.1208791000008</v>
          </cell>
          <cell r="N2086">
            <v>9.0560457000000003</v>
          </cell>
          <cell r="Q2086">
            <v>284.21520329999998</v>
          </cell>
          <cell r="R2086">
            <v>95.590020899999999</v>
          </cell>
          <cell r="T2086" t="str">
            <v>METotIndYTD201603</v>
          </cell>
        </row>
        <row r="2087">
          <cell r="A2087" t="str">
            <v>ME</v>
          </cell>
          <cell r="B2087" t="str">
            <v>TotInd</v>
          </cell>
          <cell r="C2087" t="str">
            <v>YTD201603</v>
          </cell>
          <cell r="M2087">
            <v>8409.1208791000008</v>
          </cell>
          <cell r="N2087">
            <v>61.732416600000001</v>
          </cell>
          <cell r="Q2087">
            <v>2474.0992904</v>
          </cell>
          <cell r="R2087">
            <v>74.8544129</v>
          </cell>
          <cell r="T2087" t="str">
            <v>METotIndYTD201603</v>
          </cell>
        </row>
        <row r="2088">
          <cell r="A2088" t="str">
            <v>ME</v>
          </cell>
          <cell r="B2088" t="str">
            <v>TotInd</v>
          </cell>
          <cell r="C2088" t="str">
            <v>YTD201703</v>
          </cell>
          <cell r="M2088">
            <v>20469.844444400002</v>
          </cell>
          <cell r="N2088">
            <v>9.2418627000000004</v>
          </cell>
          <cell r="Q2088">
            <v>2.5302844000000002</v>
          </cell>
          <cell r="R2088">
            <v>10957.4986047</v>
          </cell>
          <cell r="T2088" t="str">
            <v>METotIndYTD201703</v>
          </cell>
        </row>
        <row r="2089">
          <cell r="A2089" t="str">
            <v>ME</v>
          </cell>
          <cell r="B2089" t="str">
            <v>TotInd</v>
          </cell>
          <cell r="C2089" t="str">
            <v>YTD201703</v>
          </cell>
          <cell r="M2089">
            <v>20469.844444400002</v>
          </cell>
          <cell r="N2089">
            <v>28.481072900000001</v>
          </cell>
          <cell r="Q2089">
            <v>4.5898183000000001</v>
          </cell>
          <cell r="R2089">
            <v>18615.817307699999</v>
          </cell>
          <cell r="T2089" t="str">
            <v>METotIndYTD201703</v>
          </cell>
        </row>
        <row r="2090">
          <cell r="A2090" t="str">
            <v>ME</v>
          </cell>
          <cell r="B2090" t="str">
            <v>TotInd</v>
          </cell>
          <cell r="C2090" t="str">
            <v>YTD201703</v>
          </cell>
          <cell r="M2090">
            <v>20469.844444400002</v>
          </cell>
          <cell r="N2090">
            <v>82.457237500000005</v>
          </cell>
          <cell r="Q2090">
            <v>4.2955991999999998</v>
          </cell>
          <cell r="R2090">
            <v>57587.242876700002</v>
          </cell>
          <cell r="T2090" t="str">
            <v>METotIndYTD201703</v>
          </cell>
        </row>
        <row r="2091">
          <cell r="A2091" t="str">
            <v>ME</v>
          </cell>
          <cell r="B2091" t="str">
            <v>TotInd</v>
          </cell>
          <cell r="C2091" t="str">
            <v>YTD201703</v>
          </cell>
          <cell r="M2091">
            <v>20469.844444400002</v>
          </cell>
          <cell r="N2091">
            <v>0.47092709999999999</v>
          </cell>
          <cell r="Q2091">
            <v>0.29421910000000001</v>
          </cell>
          <cell r="R2091">
            <v>4801.8</v>
          </cell>
          <cell r="T2091" t="str">
            <v>METotIndYTD201703</v>
          </cell>
        </row>
        <row r="2092">
          <cell r="A2092" t="str">
            <v>ME</v>
          </cell>
          <cell r="B2092" t="str">
            <v>TotInd</v>
          </cell>
          <cell r="C2092" t="str">
            <v>YTD201703</v>
          </cell>
          <cell r="M2092">
            <v>20469.844444400002</v>
          </cell>
          <cell r="N2092">
            <v>1.5333549</v>
          </cell>
          <cell r="Q2092">
            <v>2.6479721000000001</v>
          </cell>
          <cell r="R2092">
            <v>1737.2028889000001</v>
          </cell>
          <cell r="T2092" t="str">
            <v>METotIndYTD201703</v>
          </cell>
        </row>
        <row r="2093">
          <cell r="A2093" t="str">
            <v>ME</v>
          </cell>
          <cell r="B2093" t="str">
            <v>TotInd</v>
          </cell>
          <cell r="C2093" t="str">
            <v>YTD201703</v>
          </cell>
          <cell r="M2093">
            <v>20469.844444400002</v>
          </cell>
          <cell r="N2093">
            <v>5.0433284</v>
          </cell>
          <cell r="Q2093">
            <v>92.679023200000003</v>
          </cell>
          <cell r="R2093">
            <v>163.251454</v>
          </cell>
          <cell r="T2093" t="str">
            <v>METotIndYTD201703</v>
          </cell>
        </row>
        <row r="2094">
          <cell r="A2094" t="str">
            <v>ME</v>
          </cell>
          <cell r="B2094" t="str">
            <v>TotInd</v>
          </cell>
          <cell r="C2094" t="str">
            <v>YTD201703</v>
          </cell>
          <cell r="M2094">
            <v>20469.844444400002</v>
          </cell>
          <cell r="N2094">
            <v>7.1442325999999996</v>
          </cell>
          <cell r="Q2094">
            <v>20.0069002</v>
          </cell>
          <cell r="R2094">
            <v>1071.2652940999999</v>
          </cell>
          <cell r="T2094" t="str">
            <v>METotIndYTD201703</v>
          </cell>
        </row>
        <row r="2095">
          <cell r="A2095" t="str">
            <v>ME</v>
          </cell>
          <cell r="B2095" t="str">
            <v>TotInd</v>
          </cell>
          <cell r="C2095" t="str">
            <v>YTD201703</v>
          </cell>
          <cell r="M2095">
            <v>20469.844444400002</v>
          </cell>
          <cell r="N2095">
            <v>11.305999399999999</v>
          </cell>
          <cell r="Q2095">
            <v>96.460388300000005</v>
          </cell>
          <cell r="R2095">
            <v>351.62618320000001</v>
          </cell>
          <cell r="T2095" t="str">
            <v>METotIndYTD201703</v>
          </cell>
        </row>
        <row r="2096">
          <cell r="A2096" t="str">
            <v>ME</v>
          </cell>
          <cell r="B2096" t="str">
            <v>TotInd</v>
          </cell>
          <cell r="C2096" t="str">
            <v>YTD201703</v>
          </cell>
          <cell r="M2096">
            <v>20469.844444400002</v>
          </cell>
          <cell r="N2096">
            <v>2.0356736999999998</v>
          </cell>
          <cell r="Q2096">
            <v>31.069029</v>
          </cell>
          <cell r="R2096">
            <v>196.56298430000001</v>
          </cell>
          <cell r="T2096" t="str">
            <v>METotIndYTD201703</v>
          </cell>
        </row>
        <row r="2097">
          <cell r="A2097" t="str">
            <v>ME</v>
          </cell>
          <cell r="B2097" t="str">
            <v>TotInd</v>
          </cell>
          <cell r="C2097" t="str">
            <v>YTD201703</v>
          </cell>
          <cell r="M2097">
            <v>20469.844444400002</v>
          </cell>
          <cell r="N2097">
            <v>37.015234200000002</v>
          </cell>
          <cell r="Q2097">
            <v>55.468789899999997</v>
          </cell>
          <cell r="R2097">
            <v>2001.9492571000001</v>
          </cell>
          <cell r="T2097" t="str">
            <v>METotIndYTD201703</v>
          </cell>
        </row>
        <row r="2098">
          <cell r="A2098" t="str">
            <v>ME</v>
          </cell>
          <cell r="B2098" t="str">
            <v>TotInd</v>
          </cell>
          <cell r="C2098" t="str">
            <v>YTD201703</v>
          </cell>
          <cell r="M2098">
            <v>20469.844444400002</v>
          </cell>
          <cell r="N2098">
            <v>16.3836336</v>
          </cell>
          <cell r="Q2098">
            <v>81.224093100000005</v>
          </cell>
          <cell r="R2098">
            <v>605.12710949999996</v>
          </cell>
          <cell r="T2098" t="str">
            <v>METotIndYTD201703</v>
          </cell>
        </row>
        <row r="2099">
          <cell r="A2099" t="str">
            <v>ME</v>
          </cell>
          <cell r="B2099" t="str">
            <v>TotInd</v>
          </cell>
          <cell r="C2099" t="str">
            <v>YTD201703</v>
          </cell>
          <cell r="M2099">
            <v>20469.844444400002</v>
          </cell>
          <cell r="N2099">
            <v>18.7502125</v>
          </cell>
          <cell r="Q2099">
            <v>65.174472600000001</v>
          </cell>
          <cell r="R2099">
            <v>863.07775370000002</v>
          </cell>
          <cell r="T2099" t="str">
            <v>METotIndYTD201703</v>
          </cell>
        </row>
        <row r="2100">
          <cell r="A2100" t="str">
            <v>ME</v>
          </cell>
          <cell r="B2100" t="str">
            <v>TotInd</v>
          </cell>
          <cell r="C2100" t="str">
            <v>YTD201703</v>
          </cell>
          <cell r="M2100">
            <v>20469.844444400002</v>
          </cell>
          <cell r="N2100">
            <v>27.861566100000001</v>
          </cell>
          <cell r="Q2100">
            <v>166.84014329999999</v>
          </cell>
          <cell r="R2100">
            <v>500.98673380000002</v>
          </cell>
          <cell r="T2100" t="str">
            <v>METotIndYTD201703</v>
          </cell>
        </row>
        <row r="2101">
          <cell r="A2101" t="str">
            <v>ME</v>
          </cell>
          <cell r="B2101" t="str">
            <v>TotInd</v>
          </cell>
          <cell r="C2101" t="str">
            <v>YTD201703</v>
          </cell>
          <cell r="M2101">
            <v>20469.844444400002</v>
          </cell>
          <cell r="N2101">
            <v>38.8767493</v>
          </cell>
          <cell r="Q2101">
            <v>350.16368060000002</v>
          </cell>
          <cell r="R2101">
            <v>333.07351499999999</v>
          </cell>
          <cell r="T2101" t="str">
            <v>METotIndYTD201703</v>
          </cell>
        </row>
        <row r="2102">
          <cell r="A2102" t="str">
            <v>ME</v>
          </cell>
          <cell r="B2102" t="str">
            <v>TotInd</v>
          </cell>
          <cell r="C2102" t="str">
            <v>YTD201703</v>
          </cell>
          <cell r="M2102">
            <v>20469.844444400002</v>
          </cell>
          <cell r="N2102">
            <v>18.686446</v>
          </cell>
          <cell r="Q2102">
            <v>624.03744189999998</v>
          </cell>
          <cell r="R2102">
            <v>89.833292200000002</v>
          </cell>
          <cell r="T2102" t="str">
            <v>METotIndYTD201703</v>
          </cell>
        </row>
        <row r="2103">
          <cell r="A2103" t="str">
            <v>ME</v>
          </cell>
          <cell r="B2103" t="str">
            <v>TotInd</v>
          </cell>
          <cell r="C2103" t="str">
            <v>YTD201703</v>
          </cell>
          <cell r="M2103">
            <v>20469.844444400002</v>
          </cell>
          <cell r="N2103">
            <v>16.313362300000001</v>
          </cell>
          <cell r="Q2103">
            <v>118.31172979999999</v>
          </cell>
          <cell r="R2103">
            <v>413.65371679999998</v>
          </cell>
          <cell r="T2103" t="str">
            <v>METotIndYTD201703</v>
          </cell>
        </row>
        <row r="2104">
          <cell r="A2104" t="str">
            <v>ME</v>
          </cell>
          <cell r="B2104" t="str">
            <v>TotInd</v>
          </cell>
          <cell r="C2104" t="str">
            <v>YTD201703</v>
          </cell>
          <cell r="M2104">
            <v>20469.844444400002</v>
          </cell>
          <cell r="N2104">
            <v>3.7798617000000001</v>
          </cell>
          <cell r="Q2104">
            <v>56.715888800000002</v>
          </cell>
          <cell r="R2104">
            <v>199.93665390000001</v>
          </cell>
          <cell r="T2104" t="str">
            <v>METotIndYTD201703</v>
          </cell>
        </row>
        <row r="2105">
          <cell r="A2105" t="str">
            <v>ME</v>
          </cell>
          <cell r="B2105" t="str">
            <v>TotInd</v>
          </cell>
          <cell r="C2105" t="str">
            <v>YTD201703</v>
          </cell>
          <cell r="M2105">
            <v>20469.844444400002</v>
          </cell>
          <cell r="N2105">
            <v>1.8123259</v>
          </cell>
          <cell r="Q2105">
            <v>43.214687699999999</v>
          </cell>
          <cell r="R2105">
            <v>125.813187</v>
          </cell>
          <cell r="T2105" t="str">
            <v>METotIndYTD201703</v>
          </cell>
        </row>
        <row r="2106">
          <cell r="A2106" t="str">
            <v>ME</v>
          </cell>
          <cell r="B2106" t="str">
            <v>TotInd</v>
          </cell>
          <cell r="C2106" t="str">
            <v>YTD201703</v>
          </cell>
          <cell r="M2106">
            <v>20469.844444400002</v>
          </cell>
          <cell r="N2106">
            <v>1.6533370000000001</v>
          </cell>
          <cell r="Q2106">
            <v>91.0924409</v>
          </cell>
          <cell r="R2106">
            <v>54.450303599999998</v>
          </cell>
          <cell r="T2106" t="str">
            <v>METotIndYTD201703</v>
          </cell>
        </row>
        <row r="2107">
          <cell r="A2107" t="str">
            <v>ME</v>
          </cell>
          <cell r="B2107" t="str">
            <v>TotInd</v>
          </cell>
          <cell r="C2107" t="str">
            <v>YTD201703</v>
          </cell>
          <cell r="M2107">
            <v>20469.844444400002</v>
          </cell>
          <cell r="N2107">
            <v>6.2223072000000004</v>
          </cell>
          <cell r="Q2107">
            <v>438.43659350000001</v>
          </cell>
          <cell r="R2107">
            <v>42.576103099999997</v>
          </cell>
          <cell r="T2107" t="str">
            <v>METotIndYTD201703</v>
          </cell>
        </row>
        <row r="2108">
          <cell r="A2108" t="str">
            <v>ME</v>
          </cell>
          <cell r="B2108" t="str">
            <v>TotInd</v>
          </cell>
          <cell r="C2108" t="str">
            <v>YTD201703</v>
          </cell>
          <cell r="M2108">
            <v>20469.844444400002</v>
          </cell>
          <cell r="N2108">
            <v>18.7668818</v>
          </cell>
          <cell r="Q2108">
            <v>441.9610035</v>
          </cell>
          <cell r="R2108">
            <v>127.38826520000001</v>
          </cell>
          <cell r="T2108" t="str">
            <v>METotIndYTD201703</v>
          </cell>
        </row>
        <row r="2109">
          <cell r="A2109" t="str">
            <v>ME</v>
          </cell>
          <cell r="B2109" t="str">
            <v>TotInd</v>
          </cell>
          <cell r="C2109" t="str">
            <v>YTD201703</v>
          </cell>
          <cell r="M2109">
            <v>20469.844444400002</v>
          </cell>
          <cell r="N2109">
            <v>1.8891647</v>
          </cell>
          <cell r="Q2109">
            <v>10.193677900000001</v>
          </cell>
          <cell r="R2109">
            <v>555.9812766</v>
          </cell>
          <cell r="T2109" t="str">
            <v>METotIndYTD201703</v>
          </cell>
        </row>
        <row r="2110">
          <cell r="A2110" t="str">
            <v>ME</v>
          </cell>
          <cell r="B2110" t="str">
            <v>TotInd</v>
          </cell>
          <cell r="C2110" t="str">
            <v>YTD201703</v>
          </cell>
          <cell r="M2110">
            <v>20469.844444400002</v>
          </cell>
          <cell r="N2110">
            <v>6.0618802000000001</v>
          </cell>
          <cell r="Q2110">
            <v>54.059025900000002</v>
          </cell>
          <cell r="R2110">
            <v>336.4034102</v>
          </cell>
          <cell r="T2110" t="str">
            <v>METotIndYTD201703</v>
          </cell>
        </row>
        <row r="2111">
          <cell r="A2111" t="str">
            <v>ME</v>
          </cell>
          <cell r="B2111" t="str">
            <v>TotInd</v>
          </cell>
          <cell r="C2111" t="str">
            <v>YTD201703</v>
          </cell>
          <cell r="M2111">
            <v>20469.844444400002</v>
          </cell>
          <cell r="N2111">
            <v>4.8811175999999996</v>
          </cell>
          <cell r="Q2111">
            <v>438.43659350000001</v>
          </cell>
          <cell r="R2111">
            <v>33.399020499999999</v>
          </cell>
          <cell r="T2111" t="str">
            <v>METotIndYTD201703</v>
          </cell>
        </row>
        <row r="2112">
          <cell r="A2112" t="str">
            <v>ME</v>
          </cell>
          <cell r="B2112" t="str">
            <v>TotInd</v>
          </cell>
          <cell r="C2112" t="str">
            <v>YTD201703</v>
          </cell>
          <cell r="M2112">
            <v>20469.844444400002</v>
          </cell>
          <cell r="N2112">
            <v>15.3016632</v>
          </cell>
          <cell r="Q2112">
            <v>504.85816499999999</v>
          </cell>
          <cell r="R2112">
            <v>90.926507400000006</v>
          </cell>
          <cell r="T2112" t="str">
            <v>METotIndYTD201703</v>
          </cell>
        </row>
        <row r="2113">
          <cell r="A2113" t="str">
            <v>ME</v>
          </cell>
          <cell r="B2113" t="str">
            <v>TotInd</v>
          </cell>
          <cell r="C2113" t="str">
            <v>YTD201703</v>
          </cell>
          <cell r="M2113">
            <v>20469.844444400002</v>
          </cell>
          <cell r="N2113">
            <v>4.4191216999999998</v>
          </cell>
          <cell r="Q2113">
            <v>97.056826900000004</v>
          </cell>
          <cell r="R2113">
            <v>136.59384360000001</v>
          </cell>
          <cell r="T2113" t="str">
            <v>METotIndYTD201703</v>
          </cell>
        </row>
        <row r="2114">
          <cell r="A2114" t="str">
            <v>ME</v>
          </cell>
          <cell r="B2114" t="str">
            <v>TotInd</v>
          </cell>
          <cell r="C2114" t="str">
            <v>YTD201703</v>
          </cell>
          <cell r="M2114">
            <v>20469.844444400002</v>
          </cell>
          <cell r="N2114">
            <v>8.0616117999999997</v>
          </cell>
          <cell r="Q2114">
            <v>160.7673139</v>
          </cell>
          <cell r="R2114">
            <v>150.4337841</v>
          </cell>
          <cell r="T2114" t="str">
            <v>METotIndYTD201703</v>
          </cell>
        </row>
        <row r="2115">
          <cell r="A2115" t="str">
            <v>ME</v>
          </cell>
          <cell r="B2115" t="str">
            <v>TotInd</v>
          </cell>
          <cell r="C2115" t="str">
            <v>YTD201703</v>
          </cell>
          <cell r="M2115">
            <v>20469.844444400002</v>
          </cell>
          <cell r="N2115">
            <v>6.2625959</v>
          </cell>
          <cell r="Q2115">
            <v>155.07403629999999</v>
          </cell>
          <cell r="R2115">
            <v>121.1536643</v>
          </cell>
          <cell r="T2115" t="str">
            <v>METotIndYTD201703</v>
          </cell>
        </row>
        <row r="2116">
          <cell r="A2116" t="str">
            <v>ME</v>
          </cell>
          <cell r="B2116" t="str">
            <v>TotInd</v>
          </cell>
          <cell r="C2116" t="str">
            <v>YTD201703</v>
          </cell>
          <cell r="M2116">
            <v>20469.844444400002</v>
          </cell>
          <cell r="N2116">
            <v>6.4715693999999999</v>
          </cell>
          <cell r="Q2116">
            <v>268.83114410000002</v>
          </cell>
          <cell r="R2116">
            <v>72.218969299999998</v>
          </cell>
          <cell r="T2116" t="str">
            <v>METotIndYTD201703</v>
          </cell>
        </row>
        <row r="2117">
          <cell r="A2117" t="str">
            <v>ME</v>
          </cell>
          <cell r="B2117" t="str">
            <v>TotInd</v>
          </cell>
          <cell r="C2117" t="str">
            <v>YTD201703</v>
          </cell>
          <cell r="M2117">
            <v>20469.844444400002</v>
          </cell>
          <cell r="N2117">
            <v>3.2593478999999999</v>
          </cell>
          <cell r="Q2117">
            <v>61.595841</v>
          </cell>
          <cell r="R2117">
            <v>158.74519369999999</v>
          </cell>
          <cell r="T2117" t="str">
            <v>METotIndYTD201703</v>
          </cell>
        </row>
        <row r="2118">
          <cell r="A2118" t="str">
            <v>ME</v>
          </cell>
          <cell r="B2118" t="str">
            <v>TotInd</v>
          </cell>
          <cell r="C2118" t="str">
            <v>YTD201703</v>
          </cell>
          <cell r="M2118">
            <v>20469.844444400002</v>
          </cell>
          <cell r="N2118">
            <v>10.2147709</v>
          </cell>
          <cell r="Q2118">
            <v>186.03462189999999</v>
          </cell>
          <cell r="R2118">
            <v>164.7237074</v>
          </cell>
          <cell r="T2118" t="str">
            <v>METotIndYTD201703</v>
          </cell>
        </row>
        <row r="2119">
          <cell r="A2119" t="str">
            <v>ME</v>
          </cell>
          <cell r="B2119" t="str">
            <v>TotInd</v>
          </cell>
          <cell r="C2119" t="str">
            <v>YTD201703</v>
          </cell>
          <cell r="M2119">
            <v>20469.844444400002</v>
          </cell>
          <cell r="N2119">
            <v>6.3760769000000002</v>
          </cell>
          <cell r="Q2119">
            <v>5.5848342000000004</v>
          </cell>
          <cell r="R2119">
            <v>3425.0310679999998</v>
          </cell>
          <cell r="T2119" t="str">
            <v>METotIndYTD201703</v>
          </cell>
        </row>
        <row r="2120">
          <cell r="A2120" t="str">
            <v>ME</v>
          </cell>
          <cell r="B2120" t="str">
            <v>TotInd</v>
          </cell>
          <cell r="C2120" t="str">
            <v>YTD201703</v>
          </cell>
          <cell r="M2120">
            <v>20469.844444400002</v>
          </cell>
          <cell r="N2120">
            <v>3.9485499000000002</v>
          </cell>
          <cell r="Q2120">
            <v>1.6266506999999999</v>
          </cell>
          <cell r="R2120">
            <v>7282.2330000000002</v>
          </cell>
          <cell r="T2120" t="str">
            <v>METotIndYTD201703</v>
          </cell>
        </row>
        <row r="2121">
          <cell r="A2121" t="str">
            <v>ME</v>
          </cell>
          <cell r="B2121" t="str">
            <v>TotInd</v>
          </cell>
          <cell r="C2121" t="str">
            <v>YTD201703</v>
          </cell>
          <cell r="M2121">
            <v>20469.844444400002</v>
          </cell>
          <cell r="N2121">
            <v>8.4516425000000002</v>
          </cell>
          <cell r="Q2121">
            <v>309.55163399999998</v>
          </cell>
          <cell r="R2121">
            <v>81.908556700000005</v>
          </cell>
          <cell r="T2121" t="str">
            <v>METotIndYTD201703</v>
          </cell>
        </row>
        <row r="2122">
          <cell r="A2122" t="str">
            <v>ME</v>
          </cell>
          <cell r="B2122" t="str">
            <v>TotInd</v>
          </cell>
          <cell r="C2122" t="str">
            <v>YTD201703</v>
          </cell>
          <cell r="M2122">
            <v>20469.844444400002</v>
          </cell>
          <cell r="N2122">
            <v>74.664847800000004</v>
          </cell>
          <cell r="Q2122">
            <v>2856.3968894999998</v>
          </cell>
          <cell r="R2122">
            <v>78.418564399999994</v>
          </cell>
          <cell r="T2122" t="str">
            <v>METotIndYTD201703</v>
          </cell>
        </row>
        <row r="2123">
          <cell r="A2123" t="str">
            <v>NH</v>
          </cell>
          <cell r="B2123" t="str">
            <v>All</v>
          </cell>
          <cell r="C2123" t="str">
            <v>YTD201603</v>
          </cell>
          <cell r="M2123">
            <v>99855.362637300001</v>
          </cell>
          <cell r="N2123">
            <v>12.0426308</v>
          </cell>
          <cell r="Q2123">
            <v>4.4564456999999997</v>
          </cell>
          <cell r="R2123">
            <v>8106.8849437999997</v>
          </cell>
          <cell r="T2123" t="str">
            <v>NHAllYTD201603</v>
          </cell>
        </row>
        <row r="2124">
          <cell r="A2124" t="str">
            <v>NH</v>
          </cell>
          <cell r="B2124" t="str">
            <v>All</v>
          </cell>
          <cell r="C2124" t="str">
            <v>YTD201603</v>
          </cell>
          <cell r="M2124">
            <v>99855.362637300001</v>
          </cell>
          <cell r="N2124">
            <v>25.3862892</v>
          </cell>
          <cell r="Q2124">
            <v>5.2876478999999996</v>
          </cell>
          <cell r="R2124">
            <v>14403.1654356</v>
          </cell>
          <cell r="T2124" t="str">
            <v>NHAllYTD201603</v>
          </cell>
        </row>
        <row r="2125">
          <cell r="A2125" t="str">
            <v>NH</v>
          </cell>
          <cell r="B2125" t="str">
            <v>All</v>
          </cell>
          <cell r="C2125" t="str">
            <v>YTD201603</v>
          </cell>
          <cell r="M2125">
            <v>99855.362637300001</v>
          </cell>
          <cell r="N2125">
            <v>41.344242100000002</v>
          </cell>
          <cell r="Q2125">
            <v>3.6152289999999998</v>
          </cell>
          <cell r="R2125">
            <v>34308.401246499998</v>
          </cell>
          <cell r="T2125" t="str">
            <v>NHAllYTD201603</v>
          </cell>
        </row>
        <row r="2126">
          <cell r="A2126" t="str">
            <v>NH</v>
          </cell>
          <cell r="B2126" t="str">
            <v>All</v>
          </cell>
          <cell r="C2126" t="str">
            <v>YTD201603</v>
          </cell>
          <cell r="M2126">
            <v>99855.362637300001</v>
          </cell>
          <cell r="N2126">
            <v>0.54222000000000004</v>
          </cell>
          <cell r="Q2126">
            <v>0.35050700000000001</v>
          </cell>
          <cell r="R2126">
            <v>4640.8774285999998</v>
          </cell>
          <cell r="T2126" t="str">
            <v>NHAllYTD201603</v>
          </cell>
        </row>
        <row r="2127">
          <cell r="A2127" t="str">
            <v>NH</v>
          </cell>
          <cell r="B2127" t="str">
            <v>All</v>
          </cell>
          <cell r="C2127" t="str">
            <v>YTD201603</v>
          </cell>
          <cell r="M2127">
            <v>99855.362637300001</v>
          </cell>
          <cell r="N2127">
            <v>2.9384917000000002</v>
          </cell>
          <cell r="Q2127">
            <v>4.5065181000000001</v>
          </cell>
          <cell r="R2127">
            <v>1956.1610444</v>
          </cell>
          <cell r="T2127" t="str">
            <v>NHAllYTD201603</v>
          </cell>
        </row>
        <row r="2128">
          <cell r="A2128" t="str">
            <v>NH</v>
          </cell>
          <cell r="B2128" t="str">
            <v>All</v>
          </cell>
          <cell r="C2128" t="str">
            <v>YTD201603</v>
          </cell>
          <cell r="M2128">
            <v>99855.362637300001</v>
          </cell>
          <cell r="N2128">
            <v>5.6115839000000003</v>
          </cell>
          <cell r="Q2128">
            <v>100.33512210000001</v>
          </cell>
          <cell r="R2128">
            <v>167.7852321</v>
          </cell>
          <cell r="T2128" t="str">
            <v>NHAllYTD201603</v>
          </cell>
        </row>
        <row r="2129">
          <cell r="A2129" t="str">
            <v>NH</v>
          </cell>
          <cell r="B2129" t="str">
            <v>All</v>
          </cell>
          <cell r="C2129" t="str">
            <v>YTD201603</v>
          </cell>
          <cell r="M2129">
            <v>99855.362637300001</v>
          </cell>
          <cell r="N2129">
            <v>7.6810799000000003</v>
          </cell>
          <cell r="Q2129">
            <v>22.182083599999999</v>
          </cell>
          <cell r="R2129">
            <v>1038.8221490000001</v>
          </cell>
          <cell r="T2129" t="str">
            <v>NHAllYTD201603</v>
          </cell>
        </row>
        <row r="2130">
          <cell r="A2130" t="str">
            <v>NH</v>
          </cell>
          <cell r="B2130" t="str">
            <v>All</v>
          </cell>
          <cell r="C2130" t="str">
            <v>YTD201603</v>
          </cell>
          <cell r="M2130">
            <v>99855.362637300001</v>
          </cell>
          <cell r="N2130">
            <v>16.9418656</v>
          </cell>
          <cell r="Q2130">
            <v>120.53433769999999</v>
          </cell>
          <cell r="R2130">
            <v>421.66902540000001</v>
          </cell>
          <cell r="T2130" t="str">
            <v>NHAllYTD201603</v>
          </cell>
        </row>
        <row r="2131">
          <cell r="A2131" t="str">
            <v>NH</v>
          </cell>
          <cell r="B2131" t="str">
            <v>All</v>
          </cell>
          <cell r="C2131" t="str">
            <v>YTD201603</v>
          </cell>
          <cell r="M2131">
            <v>99855.362637300001</v>
          </cell>
          <cell r="N2131">
            <v>6.1190775000000004</v>
          </cell>
          <cell r="Q2131">
            <v>64.733628999999993</v>
          </cell>
          <cell r="R2131">
            <v>283.58108290000001</v>
          </cell>
          <cell r="T2131" t="str">
            <v>NHAllYTD201603</v>
          </cell>
        </row>
        <row r="2132">
          <cell r="A2132" t="str">
            <v>NH</v>
          </cell>
          <cell r="B2132" t="str">
            <v>All</v>
          </cell>
          <cell r="C2132" t="str">
            <v>YTD201603</v>
          </cell>
          <cell r="M2132">
            <v>99855.362637300001</v>
          </cell>
          <cell r="N2132">
            <v>39.371896499999998</v>
          </cell>
          <cell r="Q2132">
            <v>48.2497872</v>
          </cell>
          <cell r="R2132">
            <v>2448.0043606999998</v>
          </cell>
          <cell r="T2132" t="str">
            <v>NHAllYTD201603</v>
          </cell>
        </row>
        <row r="2133">
          <cell r="A2133" t="str">
            <v>NH</v>
          </cell>
          <cell r="B2133" t="str">
            <v>All</v>
          </cell>
          <cell r="C2133" t="str">
            <v>YTD201603</v>
          </cell>
          <cell r="M2133">
            <v>99855.362637300001</v>
          </cell>
          <cell r="N2133">
            <v>17.894698500000001</v>
          </cell>
          <cell r="Q2133">
            <v>85.794090299999993</v>
          </cell>
          <cell r="R2133">
            <v>625.73185709999996</v>
          </cell>
          <cell r="T2133" t="str">
            <v>NHAllYTD201603</v>
          </cell>
        </row>
        <row r="2134">
          <cell r="A2134" t="str">
            <v>NH</v>
          </cell>
          <cell r="B2134" t="str">
            <v>All</v>
          </cell>
          <cell r="C2134" t="str">
            <v>YTD201603</v>
          </cell>
          <cell r="M2134">
            <v>99855.362637300001</v>
          </cell>
          <cell r="N2134">
            <v>16.812685099999999</v>
          </cell>
          <cell r="Q2134">
            <v>53.156884699999999</v>
          </cell>
          <cell r="R2134">
            <v>948.85273359999997</v>
          </cell>
          <cell r="T2134" t="str">
            <v>NHAllYTD201603</v>
          </cell>
        </row>
        <row r="2135">
          <cell r="A2135" t="str">
            <v>NH</v>
          </cell>
          <cell r="B2135" t="str">
            <v>All</v>
          </cell>
          <cell r="C2135" t="str">
            <v>YTD201603</v>
          </cell>
          <cell r="M2135">
            <v>99855.362637300001</v>
          </cell>
          <cell r="N2135">
            <v>17.310346299999999</v>
          </cell>
          <cell r="Q2135">
            <v>91.011636800000005</v>
          </cell>
          <cell r="R2135">
            <v>570.59779049999997</v>
          </cell>
          <cell r="T2135" t="str">
            <v>NHAllYTD201603</v>
          </cell>
        </row>
        <row r="2136">
          <cell r="A2136" t="str">
            <v>NH</v>
          </cell>
          <cell r="B2136" t="str">
            <v>All</v>
          </cell>
          <cell r="C2136" t="str">
            <v>YTD201603</v>
          </cell>
          <cell r="M2136">
            <v>99855.362637300001</v>
          </cell>
          <cell r="N2136">
            <v>29.728009199999999</v>
          </cell>
          <cell r="Q2136">
            <v>332.34068880000001</v>
          </cell>
          <cell r="R2136">
            <v>268.35121470000001</v>
          </cell>
          <cell r="T2136" t="str">
            <v>NHAllYTD201603</v>
          </cell>
        </row>
        <row r="2137">
          <cell r="A2137" t="str">
            <v>NH</v>
          </cell>
          <cell r="B2137" t="str">
            <v>All</v>
          </cell>
          <cell r="C2137" t="str">
            <v>YTD201603</v>
          </cell>
          <cell r="M2137">
            <v>99855.362637300001</v>
          </cell>
          <cell r="N2137">
            <v>13.8839314</v>
          </cell>
          <cell r="Q2137">
            <v>652.18330070000002</v>
          </cell>
          <cell r="R2137">
            <v>63.8651652</v>
          </cell>
          <cell r="T2137" t="str">
            <v>NHAllYTD201603</v>
          </cell>
        </row>
        <row r="2138">
          <cell r="A2138" t="str">
            <v>NH</v>
          </cell>
          <cell r="B2138" t="str">
            <v>All</v>
          </cell>
          <cell r="C2138" t="str">
            <v>YTD201603</v>
          </cell>
          <cell r="M2138">
            <v>99855.362637300001</v>
          </cell>
          <cell r="N2138">
            <v>14.4576452</v>
          </cell>
          <cell r="Q2138">
            <v>145.6807087</v>
          </cell>
          <cell r="R2138">
            <v>297.72600599999998</v>
          </cell>
          <cell r="T2138" t="str">
            <v>NHAllYTD201603</v>
          </cell>
        </row>
        <row r="2139">
          <cell r="A2139" t="str">
            <v>NH</v>
          </cell>
          <cell r="B2139" t="str">
            <v>All</v>
          </cell>
          <cell r="C2139" t="str">
            <v>YTD201603</v>
          </cell>
          <cell r="M2139">
            <v>99855.362637300001</v>
          </cell>
          <cell r="N2139">
            <v>4.4721618000000003</v>
          </cell>
          <cell r="Q2139">
            <v>73.225911999999994</v>
          </cell>
          <cell r="R2139">
            <v>183.22046230000001</v>
          </cell>
          <cell r="T2139" t="str">
            <v>NHAllYTD201603</v>
          </cell>
        </row>
        <row r="2140">
          <cell r="A2140" t="str">
            <v>NH</v>
          </cell>
          <cell r="B2140" t="str">
            <v>All</v>
          </cell>
          <cell r="C2140" t="str">
            <v>YTD201603</v>
          </cell>
          <cell r="M2140">
            <v>99855.362637300001</v>
          </cell>
          <cell r="N2140">
            <v>2.3895860999999998</v>
          </cell>
          <cell r="Q2140">
            <v>96.890139300000001</v>
          </cell>
          <cell r="R2140">
            <v>73.988523999999998</v>
          </cell>
          <cell r="T2140" t="str">
            <v>NHAllYTD201603</v>
          </cell>
        </row>
        <row r="2141">
          <cell r="A2141" t="str">
            <v>NH</v>
          </cell>
          <cell r="B2141" t="str">
            <v>All</v>
          </cell>
          <cell r="C2141" t="str">
            <v>YTD201603</v>
          </cell>
          <cell r="M2141">
            <v>99855.362637300001</v>
          </cell>
          <cell r="N2141">
            <v>2.0827699000000002</v>
          </cell>
          <cell r="Q2141">
            <v>120.8447867</v>
          </cell>
          <cell r="R2141">
            <v>51.705247399999998</v>
          </cell>
          <cell r="T2141" t="str">
            <v>NHAllYTD201603</v>
          </cell>
        </row>
        <row r="2142">
          <cell r="A2142" t="str">
            <v>NH</v>
          </cell>
          <cell r="B2142" t="str">
            <v>All</v>
          </cell>
          <cell r="C2142" t="str">
            <v>YTD201603</v>
          </cell>
          <cell r="M2142">
            <v>99855.362637300001</v>
          </cell>
          <cell r="N2142">
            <v>2.1134357000000001</v>
          </cell>
          <cell r="Q2142">
            <v>230.8939589</v>
          </cell>
          <cell r="R2142">
            <v>27.459822200000001</v>
          </cell>
          <cell r="T2142" t="str">
            <v>NHAllYTD201603</v>
          </cell>
        </row>
        <row r="2143">
          <cell r="A2143" t="str">
            <v>NH</v>
          </cell>
          <cell r="B2143" t="str">
            <v>All</v>
          </cell>
          <cell r="C2143" t="str">
            <v>YTD201603</v>
          </cell>
          <cell r="M2143">
            <v>99855.362637300001</v>
          </cell>
          <cell r="N2143">
            <v>22.885856</v>
          </cell>
          <cell r="Q2143">
            <v>478.31181759999998</v>
          </cell>
          <cell r="R2143">
            <v>143.54144170000001</v>
          </cell>
          <cell r="T2143" t="str">
            <v>NHAllYTD201603</v>
          </cell>
        </row>
        <row r="2144">
          <cell r="A2144" t="str">
            <v>NH</v>
          </cell>
          <cell r="B2144" t="str">
            <v>All</v>
          </cell>
          <cell r="C2144" t="str">
            <v>YTD201603</v>
          </cell>
          <cell r="M2144">
            <v>99855.362637300001</v>
          </cell>
          <cell r="N2144">
            <v>2.5626945000000001</v>
          </cell>
          <cell r="Q2144">
            <v>12.838569400000001</v>
          </cell>
          <cell r="R2144">
            <v>598.82712949999996</v>
          </cell>
          <cell r="T2144" t="str">
            <v>NHAllYTD201603</v>
          </cell>
        </row>
        <row r="2145">
          <cell r="A2145" t="str">
            <v>NH</v>
          </cell>
          <cell r="B2145" t="str">
            <v>All</v>
          </cell>
          <cell r="C2145" t="str">
            <v>YTD201603</v>
          </cell>
          <cell r="M2145">
            <v>99855.362637300001</v>
          </cell>
          <cell r="N2145">
            <v>4.6652016999999999</v>
          </cell>
          <cell r="Q2145">
            <v>33.979146499999999</v>
          </cell>
          <cell r="R2145">
            <v>411.88806959999999</v>
          </cell>
          <cell r="T2145" t="str">
            <v>NHAllYTD201603</v>
          </cell>
        </row>
        <row r="2146">
          <cell r="A2146" t="str">
            <v>NH</v>
          </cell>
          <cell r="B2146" t="str">
            <v>All</v>
          </cell>
          <cell r="C2146" t="str">
            <v>YTD201603</v>
          </cell>
          <cell r="M2146">
            <v>99855.362637300001</v>
          </cell>
          <cell r="N2146">
            <v>6.0580743999999997</v>
          </cell>
          <cell r="Q2146">
            <v>517.12796019999996</v>
          </cell>
          <cell r="R2146">
            <v>35.144537900000003</v>
          </cell>
          <cell r="T2146" t="str">
            <v>NHAllYTD201603</v>
          </cell>
        </row>
        <row r="2147">
          <cell r="A2147" t="str">
            <v>NH</v>
          </cell>
          <cell r="B2147" t="str">
            <v>All</v>
          </cell>
          <cell r="C2147" t="str">
            <v>YTD201603</v>
          </cell>
          <cell r="M2147">
            <v>99855.362637300001</v>
          </cell>
          <cell r="N2147">
            <v>17.218316600000001</v>
          </cell>
          <cell r="Q2147">
            <v>533.11107779999998</v>
          </cell>
          <cell r="R2147">
            <v>96.8934091</v>
          </cell>
          <cell r="T2147" t="str">
            <v>NHAllYTD201603</v>
          </cell>
        </row>
        <row r="2148">
          <cell r="A2148" t="str">
            <v>NH</v>
          </cell>
          <cell r="B2148" t="str">
            <v>All</v>
          </cell>
          <cell r="C2148" t="str">
            <v>YTD201603</v>
          </cell>
          <cell r="M2148">
            <v>99855.362637300001</v>
          </cell>
          <cell r="N2148">
            <v>5.8797138999999996</v>
          </cell>
          <cell r="Q2148">
            <v>111.26092490000001</v>
          </cell>
          <cell r="R2148">
            <v>158.5385149</v>
          </cell>
          <cell r="T2148" t="str">
            <v>NHAllYTD201603</v>
          </cell>
        </row>
        <row r="2149">
          <cell r="A2149" t="str">
            <v>NH</v>
          </cell>
          <cell r="B2149" t="str">
            <v>All</v>
          </cell>
          <cell r="C2149" t="str">
            <v>YTD201603</v>
          </cell>
          <cell r="M2149">
            <v>99855.362637300001</v>
          </cell>
          <cell r="N2149">
            <v>12.810661100000001</v>
          </cell>
          <cell r="Q2149">
            <v>231.7251612</v>
          </cell>
          <cell r="R2149">
            <v>165.85157659999999</v>
          </cell>
          <cell r="T2149" t="str">
            <v>NHAllYTD201603</v>
          </cell>
        </row>
        <row r="2150">
          <cell r="A2150" t="str">
            <v>NH</v>
          </cell>
          <cell r="B2150" t="str">
            <v>All</v>
          </cell>
          <cell r="C2150" t="str">
            <v>YTD201603</v>
          </cell>
          <cell r="M2150">
            <v>99855.362637300001</v>
          </cell>
          <cell r="N2150">
            <v>6.0655891000000004</v>
          </cell>
          <cell r="Q2150">
            <v>120.40414939999999</v>
          </cell>
          <cell r="R2150">
            <v>151.13073360000001</v>
          </cell>
          <cell r="T2150" t="str">
            <v>NHAllYTD201603</v>
          </cell>
        </row>
        <row r="2151">
          <cell r="A2151" t="str">
            <v>NH</v>
          </cell>
          <cell r="B2151" t="str">
            <v>All</v>
          </cell>
          <cell r="C2151" t="str">
            <v>YTD201603</v>
          </cell>
          <cell r="M2151">
            <v>99855.362637300001</v>
          </cell>
          <cell r="N2151">
            <v>3.6287088999999999</v>
          </cell>
          <cell r="Q2151">
            <v>165.69966360000001</v>
          </cell>
          <cell r="R2151">
            <v>65.697940900000006</v>
          </cell>
          <cell r="T2151" t="str">
            <v>NHAllYTD201603</v>
          </cell>
        </row>
        <row r="2152">
          <cell r="A2152" t="str">
            <v>NH</v>
          </cell>
          <cell r="B2152" t="str">
            <v>All</v>
          </cell>
          <cell r="C2152" t="str">
            <v>YTD201603</v>
          </cell>
          <cell r="M2152">
            <v>99855.362637300001</v>
          </cell>
          <cell r="N2152">
            <v>3.7207333999999999</v>
          </cell>
          <cell r="Q2152">
            <v>86.024423499999997</v>
          </cell>
          <cell r="R2152">
            <v>129.75617579999999</v>
          </cell>
          <cell r="T2152" t="str">
            <v>NHAllYTD201603</v>
          </cell>
        </row>
        <row r="2153">
          <cell r="A2153" t="str">
            <v>NH</v>
          </cell>
          <cell r="B2153" t="str">
            <v>All</v>
          </cell>
          <cell r="C2153" t="str">
            <v>YTD201603</v>
          </cell>
          <cell r="M2153">
            <v>99855.362637300001</v>
          </cell>
          <cell r="N2153">
            <v>8.0309691999999995</v>
          </cell>
          <cell r="Q2153">
            <v>179.7700146</v>
          </cell>
          <cell r="R2153">
            <v>134.02072419999999</v>
          </cell>
          <cell r="T2153" t="str">
            <v>NHAllYTD201603</v>
          </cell>
        </row>
        <row r="2154">
          <cell r="A2154" t="str">
            <v>NH</v>
          </cell>
          <cell r="B2154" t="str">
            <v>All</v>
          </cell>
          <cell r="C2154" t="str">
            <v>YTD201603</v>
          </cell>
          <cell r="M2154">
            <v>99855.362637300001</v>
          </cell>
          <cell r="N2154">
            <v>2.8742717</v>
          </cell>
          <cell r="Q2154">
            <v>3.2947655</v>
          </cell>
          <cell r="R2154">
            <v>2617.1255927000002</v>
          </cell>
          <cell r="T2154" t="str">
            <v>NHAllYTD201603</v>
          </cell>
        </row>
        <row r="2155">
          <cell r="A2155" t="str">
            <v>NH</v>
          </cell>
          <cell r="B2155" t="str">
            <v>All</v>
          </cell>
          <cell r="C2155" t="str">
            <v>YTD201603</v>
          </cell>
          <cell r="M2155">
            <v>99855.362637300001</v>
          </cell>
          <cell r="N2155">
            <v>5.1159542</v>
          </cell>
          <cell r="Q2155">
            <v>5.578068</v>
          </cell>
          <cell r="R2155">
            <v>2751.4657092000002</v>
          </cell>
          <cell r="T2155" t="str">
            <v>NHAllYTD201603</v>
          </cell>
        </row>
        <row r="2156">
          <cell r="A2156" t="str">
            <v>NH</v>
          </cell>
          <cell r="B2156" t="str">
            <v>All</v>
          </cell>
          <cell r="C2156" t="str">
            <v>YTD201603</v>
          </cell>
          <cell r="M2156">
            <v>99855.362637300001</v>
          </cell>
          <cell r="N2156">
            <v>11.6813851</v>
          </cell>
          <cell r="Q2156">
            <v>328.12459080000002</v>
          </cell>
          <cell r="R2156">
            <v>106.8013682</v>
          </cell>
          <cell r="T2156" t="str">
            <v>NHAllYTD201603</v>
          </cell>
        </row>
        <row r="2157">
          <cell r="A2157" t="str">
            <v>NH</v>
          </cell>
          <cell r="B2157" t="str">
            <v>All</v>
          </cell>
          <cell r="C2157" t="str">
            <v>YTD201603</v>
          </cell>
          <cell r="M2157">
            <v>99855.362637300001</v>
          </cell>
          <cell r="N2157">
            <v>89.089107100000007</v>
          </cell>
          <cell r="Q2157">
            <v>3340.3313671999999</v>
          </cell>
          <cell r="R2157">
            <v>80.012218000000004</v>
          </cell>
          <cell r="T2157" t="str">
            <v>NHAllYTD201603</v>
          </cell>
        </row>
        <row r="2158">
          <cell r="A2158" t="str">
            <v>NH</v>
          </cell>
          <cell r="B2158" t="str">
            <v>All</v>
          </cell>
          <cell r="C2158" t="str">
            <v>YTD201703</v>
          </cell>
          <cell r="M2158">
            <v>108575.0555556</v>
          </cell>
          <cell r="N2158">
            <v>13.356304700000001</v>
          </cell>
          <cell r="Q2158">
            <v>4.4623271999999998</v>
          </cell>
          <cell r="R2158">
            <v>8979.3761646999992</v>
          </cell>
          <cell r="T2158" t="str">
            <v>NHAllYTD201703</v>
          </cell>
        </row>
        <row r="2159">
          <cell r="A2159" t="str">
            <v>NH</v>
          </cell>
          <cell r="B2159" t="str">
            <v>All</v>
          </cell>
          <cell r="C2159" t="str">
            <v>YTD201703</v>
          </cell>
          <cell r="M2159">
            <v>108575.0555556</v>
          </cell>
          <cell r="N2159">
            <v>27.1005763</v>
          </cell>
          <cell r="Q2159">
            <v>5.7012792000000001</v>
          </cell>
          <cell r="R2159">
            <v>14260.260939199999</v>
          </cell>
          <cell r="T2159" t="str">
            <v>NHAllYTD201703</v>
          </cell>
        </row>
        <row r="2160">
          <cell r="A2160" t="str">
            <v>NH</v>
          </cell>
          <cell r="B2160" t="str">
            <v>All</v>
          </cell>
          <cell r="C2160" t="str">
            <v>YTD201703</v>
          </cell>
          <cell r="M2160">
            <v>108575.0555556</v>
          </cell>
          <cell r="N2160">
            <v>57.015918599999999</v>
          </cell>
          <cell r="Q2160">
            <v>4.4203288000000001</v>
          </cell>
          <cell r="R2160">
            <v>38695.7088124</v>
          </cell>
          <cell r="T2160" t="str">
            <v>NHAllYTD201703</v>
          </cell>
        </row>
        <row r="2161">
          <cell r="A2161" t="str">
            <v>NH</v>
          </cell>
          <cell r="B2161" t="str">
            <v>All</v>
          </cell>
          <cell r="C2161" t="str">
            <v>YTD201703</v>
          </cell>
          <cell r="M2161">
            <v>108575.0555556</v>
          </cell>
          <cell r="N2161">
            <v>0.61038029999999999</v>
          </cell>
          <cell r="Q2161">
            <v>0.32548739999999998</v>
          </cell>
          <cell r="R2161">
            <v>5625.8429032000004</v>
          </cell>
          <cell r="T2161" t="str">
            <v>NHAllYTD201703</v>
          </cell>
        </row>
        <row r="2162">
          <cell r="A2162" t="str">
            <v>NH</v>
          </cell>
          <cell r="B2162" t="str">
            <v>All</v>
          </cell>
          <cell r="C2162" t="str">
            <v>YTD201703</v>
          </cell>
          <cell r="M2162">
            <v>108575.0555556</v>
          </cell>
          <cell r="N2162">
            <v>3.2593264999999998</v>
          </cell>
          <cell r="Q2162">
            <v>4.3888299999999996</v>
          </cell>
          <cell r="R2162">
            <v>2227.9239713000002</v>
          </cell>
          <cell r="T2162" t="str">
            <v>NHAllYTD201703</v>
          </cell>
        </row>
        <row r="2163">
          <cell r="A2163" t="str">
            <v>NH</v>
          </cell>
          <cell r="B2163" t="str">
            <v>All</v>
          </cell>
          <cell r="C2163" t="str">
            <v>YTD201703</v>
          </cell>
          <cell r="M2163">
            <v>108575.0555556</v>
          </cell>
          <cell r="N2163">
            <v>6.5795890000000004</v>
          </cell>
          <cell r="Q2163">
            <v>106.54987319999999</v>
          </cell>
          <cell r="R2163">
            <v>185.253783</v>
          </cell>
          <cell r="T2163" t="str">
            <v>NHAllYTD201703</v>
          </cell>
        </row>
        <row r="2164">
          <cell r="A2164" t="str">
            <v>NH</v>
          </cell>
          <cell r="B2164" t="str">
            <v>All</v>
          </cell>
          <cell r="C2164" t="str">
            <v>YTD201703</v>
          </cell>
          <cell r="M2164">
            <v>108575.0555556</v>
          </cell>
          <cell r="N2164">
            <v>8.2130726000000003</v>
          </cell>
          <cell r="Q2164">
            <v>22.458630100000001</v>
          </cell>
          <cell r="R2164">
            <v>1097.093525</v>
          </cell>
          <cell r="T2164" t="str">
            <v>NHAllYTD201703</v>
          </cell>
        </row>
        <row r="2165">
          <cell r="A2165" t="str">
            <v>NH</v>
          </cell>
          <cell r="B2165" t="str">
            <v>All</v>
          </cell>
          <cell r="C2165" t="str">
            <v>YTD201703</v>
          </cell>
          <cell r="M2165">
            <v>108575.0555556</v>
          </cell>
          <cell r="N2165">
            <v>20.201379800000002</v>
          </cell>
          <cell r="Q2165">
            <v>134.8566155</v>
          </cell>
          <cell r="R2165">
            <v>449.39685850000001</v>
          </cell>
          <cell r="T2165" t="str">
            <v>NHAllYTD201703</v>
          </cell>
        </row>
        <row r="2166">
          <cell r="A2166" t="str">
            <v>NH</v>
          </cell>
          <cell r="B2166" t="str">
            <v>All</v>
          </cell>
          <cell r="C2166" t="str">
            <v>YTD201703</v>
          </cell>
          <cell r="M2166">
            <v>108575.0555556</v>
          </cell>
          <cell r="N2166">
            <v>6.8669637999999997</v>
          </cell>
          <cell r="Q2166">
            <v>74.932425899999998</v>
          </cell>
          <cell r="R2166">
            <v>274.9262554</v>
          </cell>
          <cell r="T2166" t="str">
            <v>NHAllYTD201703</v>
          </cell>
        </row>
        <row r="2167">
          <cell r="A2167" t="str">
            <v>NH</v>
          </cell>
          <cell r="B2167" t="str">
            <v>All</v>
          </cell>
          <cell r="C2167" t="str">
            <v>YTD201703</v>
          </cell>
          <cell r="M2167">
            <v>108575.0555556</v>
          </cell>
          <cell r="N2167">
            <v>41.302101999999998</v>
          </cell>
          <cell r="Q2167">
            <v>48.188500300000001</v>
          </cell>
          <cell r="R2167">
            <v>2571.2837115000002</v>
          </cell>
          <cell r="T2167" t="str">
            <v>NHAllYTD201703</v>
          </cell>
        </row>
        <row r="2168">
          <cell r="A2168" t="str">
            <v>NH</v>
          </cell>
          <cell r="B2168" t="str">
            <v>All</v>
          </cell>
          <cell r="C2168" t="str">
            <v>YTD201703</v>
          </cell>
          <cell r="M2168">
            <v>108575.0555556</v>
          </cell>
          <cell r="N2168">
            <v>16.201355</v>
          </cell>
          <cell r="Q2168">
            <v>75.871676500000007</v>
          </cell>
          <cell r="R2168">
            <v>640.60881810000001</v>
          </cell>
          <cell r="T2168" t="str">
            <v>NHAllYTD201703</v>
          </cell>
        </row>
        <row r="2169">
          <cell r="A2169" t="str">
            <v>NH</v>
          </cell>
          <cell r="B2169" t="str">
            <v>All</v>
          </cell>
          <cell r="C2169" t="str">
            <v>YTD201703</v>
          </cell>
          <cell r="M2169">
            <v>108575.0555556</v>
          </cell>
          <cell r="N2169">
            <v>18.223971899999999</v>
          </cell>
          <cell r="Q2169">
            <v>56.107866100000003</v>
          </cell>
          <cell r="R2169">
            <v>974.40732690000004</v>
          </cell>
          <cell r="T2169" t="str">
            <v>NHAllYTD201703</v>
          </cell>
        </row>
        <row r="2170">
          <cell r="A2170" t="str">
            <v>NH</v>
          </cell>
          <cell r="B2170" t="str">
            <v>All</v>
          </cell>
          <cell r="C2170" t="str">
            <v>YTD201703</v>
          </cell>
          <cell r="M2170">
            <v>108575.0555556</v>
          </cell>
          <cell r="N2170">
            <v>19.860524300000002</v>
          </cell>
          <cell r="Q2170">
            <v>94.854425899999995</v>
          </cell>
          <cell r="R2170">
            <v>628.13698139999997</v>
          </cell>
          <cell r="T2170" t="str">
            <v>NHAllYTD201703</v>
          </cell>
        </row>
        <row r="2171">
          <cell r="A2171" t="str">
            <v>NH</v>
          </cell>
          <cell r="B2171" t="str">
            <v>All</v>
          </cell>
          <cell r="C2171" t="str">
            <v>YTD201703</v>
          </cell>
          <cell r="M2171">
            <v>108575.0555556</v>
          </cell>
          <cell r="N2171">
            <v>31.8712464</v>
          </cell>
          <cell r="Q2171">
            <v>363.31202719999999</v>
          </cell>
          <cell r="R2171">
            <v>263.1725131</v>
          </cell>
          <cell r="T2171" t="str">
            <v>NHAllYTD201703</v>
          </cell>
        </row>
        <row r="2172">
          <cell r="A2172" t="str">
            <v>NH</v>
          </cell>
          <cell r="B2172" t="str">
            <v>All</v>
          </cell>
          <cell r="C2172" t="str">
            <v>YTD201703</v>
          </cell>
          <cell r="M2172">
            <v>108575.0555556</v>
          </cell>
          <cell r="N2172">
            <v>14.2460019</v>
          </cell>
          <cell r="Q2172">
            <v>685.64306669999996</v>
          </cell>
          <cell r="R2172">
            <v>62.332732300000004</v>
          </cell>
          <cell r="T2172" t="str">
            <v>NHAllYTD201703</v>
          </cell>
        </row>
        <row r="2173">
          <cell r="A2173" t="str">
            <v>NH</v>
          </cell>
          <cell r="B2173" t="str">
            <v>All</v>
          </cell>
          <cell r="C2173" t="str">
            <v>YTD201703</v>
          </cell>
          <cell r="M2173">
            <v>108575.0555556</v>
          </cell>
          <cell r="N2173">
            <v>14.5832183</v>
          </cell>
          <cell r="Q2173">
            <v>126.0177728</v>
          </cell>
          <cell r="R2173">
            <v>347.17051229999998</v>
          </cell>
          <cell r="T2173" t="str">
            <v>NHAllYTD201703</v>
          </cell>
        </row>
        <row r="2174">
          <cell r="A2174" t="str">
            <v>NH</v>
          </cell>
          <cell r="B2174" t="str">
            <v>All</v>
          </cell>
          <cell r="C2174" t="str">
            <v>YTD201703</v>
          </cell>
          <cell r="M2174">
            <v>108575.0555556</v>
          </cell>
          <cell r="N2174">
            <v>4.7058163999999998</v>
          </cell>
          <cell r="Q2174">
            <v>76.761492899999993</v>
          </cell>
          <cell r="R2174">
            <v>183.9131672</v>
          </cell>
          <cell r="T2174" t="str">
            <v>NHAllYTD201703</v>
          </cell>
        </row>
        <row r="2175">
          <cell r="A2175" t="str">
            <v>NH</v>
          </cell>
          <cell r="B2175" t="str">
            <v>All</v>
          </cell>
          <cell r="C2175" t="str">
            <v>YTD201703</v>
          </cell>
          <cell r="M2175">
            <v>108575.0555556</v>
          </cell>
          <cell r="N2175">
            <v>2.2585215999999999</v>
          </cell>
          <cell r="Q2175">
            <v>88.783900799999998</v>
          </cell>
          <cell r="R2175">
            <v>76.315241599999993</v>
          </cell>
          <cell r="T2175" t="str">
            <v>NHAllYTD201703</v>
          </cell>
        </row>
        <row r="2176">
          <cell r="A2176" t="str">
            <v>NH</v>
          </cell>
          <cell r="B2176" t="str">
            <v>All</v>
          </cell>
          <cell r="C2176" t="str">
            <v>YTD201703</v>
          </cell>
          <cell r="M2176">
            <v>108575.0555556</v>
          </cell>
          <cell r="N2176">
            <v>1.6193360000000001</v>
          </cell>
          <cell r="Q2176">
            <v>86.500038799999999</v>
          </cell>
          <cell r="R2176">
            <v>56.1619156</v>
          </cell>
          <cell r="T2176" t="str">
            <v>NHAllYTD201703</v>
          </cell>
        </row>
        <row r="2177">
          <cell r="A2177" t="str">
            <v>NH</v>
          </cell>
          <cell r="B2177" t="str">
            <v>All</v>
          </cell>
          <cell r="C2177" t="str">
            <v>YTD201703</v>
          </cell>
          <cell r="M2177">
            <v>108575.0555556</v>
          </cell>
          <cell r="N2177">
            <v>2.2097875999999999</v>
          </cell>
          <cell r="Q2177">
            <v>239.72641909999999</v>
          </cell>
          <cell r="R2177">
            <v>27.6538681</v>
          </cell>
          <cell r="T2177" t="str">
            <v>NHAllYTD201703</v>
          </cell>
        </row>
        <row r="2178">
          <cell r="A2178" t="str">
            <v>NH</v>
          </cell>
          <cell r="B2178" t="str">
            <v>All</v>
          </cell>
          <cell r="C2178" t="str">
            <v>YTD201703</v>
          </cell>
          <cell r="M2178">
            <v>108575.0555556</v>
          </cell>
          <cell r="N2178">
            <v>23.0967597</v>
          </cell>
          <cell r="Q2178">
            <v>468.65639950000002</v>
          </cell>
          <cell r="R2178">
            <v>147.8487844</v>
          </cell>
          <cell r="T2178" t="str">
            <v>NHAllYTD201703</v>
          </cell>
        </row>
        <row r="2179">
          <cell r="A2179" t="str">
            <v>NH</v>
          </cell>
          <cell r="B2179" t="str">
            <v>All</v>
          </cell>
          <cell r="C2179" t="str">
            <v>YTD201703</v>
          </cell>
          <cell r="M2179">
            <v>108575.0555556</v>
          </cell>
          <cell r="N2179">
            <v>3.4750352000000002</v>
          </cell>
          <cell r="Q2179">
            <v>14.7709519</v>
          </cell>
          <cell r="R2179">
            <v>705.78427710000005</v>
          </cell>
          <cell r="T2179" t="str">
            <v>NHAllYTD201703</v>
          </cell>
        </row>
        <row r="2180">
          <cell r="A2180" t="str">
            <v>NH</v>
          </cell>
          <cell r="B2180" t="str">
            <v>All</v>
          </cell>
          <cell r="C2180" t="str">
            <v>YTD201703</v>
          </cell>
          <cell r="M2180">
            <v>108575.0555556</v>
          </cell>
          <cell r="N2180">
            <v>6.2633704000000003</v>
          </cell>
          <cell r="Q2180">
            <v>36.136431799999997</v>
          </cell>
          <cell r="R2180">
            <v>519.97693570000001</v>
          </cell>
          <cell r="T2180" t="str">
            <v>NHAllYTD201703</v>
          </cell>
        </row>
        <row r="2181">
          <cell r="A2181" t="str">
            <v>NH</v>
          </cell>
          <cell r="B2181" t="str">
            <v>All</v>
          </cell>
          <cell r="C2181" t="str">
            <v>YTD201703</v>
          </cell>
          <cell r="M2181">
            <v>108575.0555556</v>
          </cell>
          <cell r="N2181">
            <v>5.2452664000000002</v>
          </cell>
          <cell r="Q2181">
            <v>519.01011970000002</v>
          </cell>
          <cell r="R2181">
            <v>30.318867699999998</v>
          </cell>
          <cell r="T2181" t="str">
            <v>NHAllYTD201703</v>
          </cell>
        </row>
        <row r="2182">
          <cell r="A2182" t="str">
            <v>NH</v>
          </cell>
          <cell r="B2182" t="str">
            <v>All</v>
          </cell>
          <cell r="C2182" t="str">
            <v>YTD201703</v>
          </cell>
          <cell r="M2182">
            <v>108575.0555556</v>
          </cell>
          <cell r="N2182">
            <v>16.800518799999999</v>
          </cell>
          <cell r="Q2182">
            <v>520.09767299999999</v>
          </cell>
          <cell r="R2182">
            <v>96.907867699999997</v>
          </cell>
          <cell r="T2182" t="str">
            <v>NHAllYTD201703</v>
          </cell>
        </row>
        <row r="2183">
          <cell r="A2183" t="str">
            <v>NH</v>
          </cell>
          <cell r="B2183" t="str">
            <v>All</v>
          </cell>
          <cell r="C2183" t="str">
            <v>YTD201703</v>
          </cell>
          <cell r="M2183">
            <v>108575.0555556</v>
          </cell>
          <cell r="N2183">
            <v>6.2041095000000004</v>
          </cell>
          <cell r="Q2183">
            <v>113.51090929999999</v>
          </cell>
          <cell r="R2183">
            <v>163.9695122</v>
          </cell>
          <cell r="T2183" t="str">
            <v>NHAllYTD201703</v>
          </cell>
        </row>
        <row r="2184">
          <cell r="A2184" t="str">
            <v>NH</v>
          </cell>
          <cell r="B2184" t="str">
            <v>All</v>
          </cell>
          <cell r="C2184" t="str">
            <v>YTD201703</v>
          </cell>
          <cell r="M2184">
            <v>108575.0555556</v>
          </cell>
          <cell r="N2184">
            <v>13.3009103</v>
          </cell>
          <cell r="Q2184">
            <v>235.32677150000001</v>
          </cell>
          <cell r="R2184">
            <v>169.56307409999999</v>
          </cell>
          <cell r="T2184" t="str">
            <v>NHAllYTD201703</v>
          </cell>
        </row>
        <row r="2185">
          <cell r="A2185" t="str">
            <v>NH</v>
          </cell>
          <cell r="B2185" t="str">
            <v>All</v>
          </cell>
          <cell r="C2185" t="str">
            <v>YTD201703</v>
          </cell>
          <cell r="M2185">
            <v>108575.0555556</v>
          </cell>
          <cell r="N2185">
            <v>6.9350006000000004</v>
          </cell>
          <cell r="Q2185">
            <v>132.1575058</v>
          </cell>
          <cell r="R2185">
            <v>157.42580459999999</v>
          </cell>
          <cell r="T2185" t="str">
            <v>NHAllYTD201703</v>
          </cell>
        </row>
        <row r="2186">
          <cell r="A2186" t="str">
            <v>NH</v>
          </cell>
          <cell r="B2186" t="str">
            <v>All</v>
          </cell>
          <cell r="C2186" t="str">
            <v>YTD201703</v>
          </cell>
          <cell r="M2186">
            <v>108575.0555556</v>
          </cell>
          <cell r="N2186">
            <v>4.0893046999999996</v>
          </cell>
          <cell r="Q2186">
            <v>191.04357640000001</v>
          </cell>
          <cell r="R2186">
            <v>64.215266799999995</v>
          </cell>
          <cell r="T2186" t="str">
            <v>NHAllYTD201703</v>
          </cell>
        </row>
        <row r="2187">
          <cell r="A2187" t="str">
            <v>NH</v>
          </cell>
          <cell r="B2187" t="str">
            <v>All</v>
          </cell>
          <cell r="C2187" t="str">
            <v>YTD201703</v>
          </cell>
          <cell r="M2187">
            <v>108575.0555556</v>
          </cell>
          <cell r="N2187">
            <v>3.8429682999999999</v>
          </cell>
          <cell r="Q2187">
            <v>95.823337100000003</v>
          </cell>
          <cell r="R2187">
            <v>120.3141653</v>
          </cell>
          <cell r="T2187" t="str">
            <v>NHAllYTD201703</v>
          </cell>
        </row>
        <row r="2188">
          <cell r="A2188" t="str">
            <v>NH</v>
          </cell>
          <cell r="B2188" t="str">
            <v>All</v>
          </cell>
          <cell r="C2188" t="str">
            <v>YTD201703</v>
          </cell>
          <cell r="M2188">
            <v>108575.0555556</v>
          </cell>
          <cell r="N2188">
            <v>8.7112520999999994</v>
          </cell>
          <cell r="Q2188">
            <v>203.50100570000001</v>
          </cell>
          <cell r="R2188">
            <v>128.4207725</v>
          </cell>
          <cell r="T2188" t="str">
            <v>NHAllYTD201703</v>
          </cell>
        </row>
        <row r="2189">
          <cell r="A2189" t="str">
            <v>NH</v>
          </cell>
          <cell r="B2189" t="str">
            <v>All</v>
          </cell>
          <cell r="C2189" t="str">
            <v>YTD201703</v>
          </cell>
          <cell r="M2189">
            <v>108575.0555556</v>
          </cell>
          <cell r="N2189">
            <v>3.7157692</v>
          </cell>
          <cell r="Q2189">
            <v>4.2216844</v>
          </cell>
          <cell r="R2189">
            <v>2640.4881733000002</v>
          </cell>
          <cell r="T2189" t="str">
            <v>NHAllYTD201703</v>
          </cell>
        </row>
        <row r="2190">
          <cell r="A2190" t="str">
            <v>NH</v>
          </cell>
          <cell r="B2190" t="str">
            <v>All</v>
          </cell>
          <cell r="C2190" t="str">
            <v>YTD201703</v>
          </cell>
          <cell r="M2190">
            <v>108575.0555556</v>
          </cell>
          <cell r="N2190">
            <v>4.3834723000000002</v>
          </cell>
          <cell r="Q2190">
            <v>5.8431274999999996</v>
          </cell>
          <cell r="R2190">
            <v>2250.5784432999999</v>
          </cell>
          <cell r="T2190" t="str">
            <v>NHAllYTD201703</v>
          </cell>
        </row>
        <row r="2191">
          <cell r="A2191" t="str">
            <v>NH</v>
          </cell>
          <cell r="B2191" t="str">
            <v>All</v>
          </cell>
          <cell r="C2191" t="str">
            <v>YTD201703</v>
          </cell>
          <cell r="M2191">
            <v>108575.0555556</v>
          </cell>
          <cell r="N2191">
            <v>11.731935699999999</v>
          </cell>
          <cell r="Q2191">
            <v>350.69640829999997</v>
          </cell>
          <cell r="R2191">
            <v>100.3597592</v>
          </cell>
          <cell r="T2191" t="str">
            <v>NHAllYTD201703</v>
          </cell>
        </row>
        <row r="2192">
          <cell r="A2192" t="str">
            <v>NH</v>
          </cell>
          <cell r="B2192" t="str">
            <v>All</v>
          </cell>
          <cell r="C2192" t="str">
            <v>YTD201703</v>
          </cell>
          <cell r="M2192">
            <v>108575.0555556</v>
          </cell>
          <cell r="N2192">
            <v>95.562770900000004</v>
          </cell>
          <cell r="Q2192">
            <v>3400.2745669000001</v>
          </cell>
          <cell r="R2192">
            <v>84.313283299999995</v>
          </cell>
          <cell r="T2192" t="str">
            <v>NHAllYTD201703</v>
          </cell>
        </row>
        <row r="2193">
          <cell r="A2193" t="str">
            <v>NH</v>
          </cell>
          <cell r="B2193" t="str">
            <v>NH_BD</v>
          </cell>
          <cell r="C2193" t="str">
            <v>YTD201603</v>
          </cell>
          <cell r="M2193">
            <v>10981.4285714</v>
          </cell>
          <cell r="N2193">
            <v>9.4643250999999999</v>
          </cell>
          <cell r="Q2193">
            <v>4.5531417000000003</v>
          </cell>
          <cell r="R2193">
            <v>6235.9085999999998</v>
          </cell>
          <cell r="T2193" t="str">
            <v>NHNH_BDYTD201603</v>
          </cell>
        </row>
        <row r="2194">
          <cell r="A2194" t="str">
            <v>NH</v>
          </cell>
          <cell r="B2194" t="str">
            <v>NH_BD</v>
          </cell>
          <cell r="C2194" t="str">
            <v>YTD201603</v>
          </cell>
          <cell r="M2194">
            <v>10981.4285714</v>
          </cell>
          <cell r="N2194">
            <v>39.601353699999997</v>
          </cell>
          <cell r="Q2194">
            <v>10.4722258</v>
          </cell>
          <cell r="R2194">
            <v>11344.6809565</v>
          </cell>
          <cell r="T2194" t="str">
            <v>NHNH_BDYTD201603</v>
          </cell>
        </row>
        <row r="2195">
          <cell r="A2195" t="str">
            <v>NH</v>
          </cell>
          <cell r="B2195" t="str">
            <v>NH_BD</v>
          </cell>
          <cell r="C2195" t="str">
            <v>YTD201603</v>
          </cell>
          <cell r="M2195">
            <v>10981.4285714</v>
          </cell>
          <cell r="N2195">
            <v>55.296027199999997</v>
          </cell>
          <cell r="Q2195">
            <v>4.6442044999999998</v>
          </cell>
          <cell r="R2195">
            <v>35719.374902000003</v>
          </cell>
          <cell r="T2195" t="str">
            <v>NHNH_BDYTD201603</v>
          </cell>
        </row>
        <row r="2196">
          <cell r="A2196" t="str">
            <v>NH</v>
          </cell>
          <cell r="B2196" t="str">
            <v>NH_BD</v>
          </cell>
          <cell r="C2196" t="str">
            <v>YTD201603</v>
          </cell>
          <cell r="M2196">
            <v>10981.4285714</v>
          </cell>
          <cell r="N2196">
            <v>0.49829580000000001</v>
          </cell>
          <cell r="Q2196">
            <v>0.1821257</v>
          </cell>
          <cell r="R2196">
            <v>8208</v>
          </cell>
          <cell r="T2196" t="str">
            <v>NHNH_BDYTD201603</v>
          </cell>
        </row>
        <row r="2197">
          <cell r="A2197" t="str">
            <v>NH</v>
          </cell>
          <cell r="B2197" t="str">
            <v>NH_BD</v>
          </cell>
          <cell r="C2197" t="str">
            <v>YTD201603</v>
          </cell>
          <cell r="M2197">
            <v>10981.4285714</v>
          </cell>
          <cell r="N2197">
            <v>2.5718757999999999</v>
          </cell>
          <cell r="Q2197">
            <v>4.2799531999999996</v>
          </cell>
          <cell r="R2197">
            <v>1802.7363829999999</v>
          </cell>
          <cell r="T2197" t="str">
            <v>NHNH_BDYTD201603</v>
          </cell>
        </row>
        <row r="2198">
          <cell r="A2198" t="str">
            <v>NH</v>
          </cell>
          <cell r="B2198" t="str">
            <v>NH_BD</v>
          </cell>
          <cell r="C2198" t="str">
            <v>YTD201603</v>
          </cell>
          <cell r="M2198">
            <v>10981.4285714</v>
          </cell>
          <cell r="N2198">
            <v>8.8635543999999999</v>
          </cell>
          <cell r="Q2198">
            <v>183.9469234</v>
          </cell>
          <cell r="R2198">
            <v>144.55617330000001</v>
          </cell>
          <cell r="T2198" t="str">
            <v>NHNH_BDYTD201603</v>
          </cell>
        </row>
        <row r="2199">
          <cell r="A2199" t="str">
            <v>NH</v>
          </cell>
          <cell r="B2199" t="str">
            <v>NH_BD</v>
          </cell>
          <cell r="C2199" t="str">
            <v>YTD201603</v>
          </cell>
          <cell r="M2199">
            <v>10981.4285714</v>
          </cell>
          <cell r="N2199">
            <v>8.5473721000000005</v>
          </cell>
          <cell r="Q2199">
            <v>33.055808499999998</v>
          </cell>
          <cell r="R2199">
            <v>775.72195590000001</v>
          </cell>
          <cell r="T2199" t="str">
            <v>NHNH_BDYTD201603</v>
          </cell>
        </row>
        <row r="2200">
          <cell r="A2200" t="str">
            <v>NH</v>
          </cell>
          <cell r="B2200" t="str">
            <v>NH_BD</v>
          </cell>
          <cell r="C2200" t="str">
            <v>YTD201603</v>
          </cell>
          <cell r="M2200">
            <v>10981.4285714</v>
          </cell>
          <cell r="N2200">
            <v>32.885207100000002</v>
          </cell>
          <cell r="Q2200">
            <v>259.5290751</v>
          </cell>
          <cell r="R2200">
            <v>380.13321400000001</v>
          </cell>
          <cell r="T2200" t="str">
            <v>NHNH_BDYTD201603</v>
          </cell>
        </row>
        <row r="2201">
          <cell r="A2201" t="str">
            <v>NH</v>
          </cell>
          <cell r="B2201" t="str">
            <v>NH_BD</v>
          </cell>
          <cell r="C2201" t="str">
            <v>YTD201603</v>
          </cell>
          <cell r="M2201">
            <v>10981.4285714</v>
          </cell>
          <cell r="N2201">
            <v>12.2933793</v>
          </cell>
          <cell r="Q2201">
            <v>151.346429</v>
          </cell>
          <cell r="R2201">
            <v>243.68026470000001</v>
          </cell>
          <cell r="T2201" t="str">
            <v>NHNH_BDYTD201603</v>
          </cell>
        </row>
        <row r="2202">
          <cell r="A2202" t="str">
            <v>NH</v>
          </cell>
          <cell r="B2202" t="str">
            <v>NH_BD</v>
          </cell>
          <cell r="C2202" t="str">
            <v>YTD201603</v>
          </cell>
          <cell r="M2202">
            <v>10981.4285714</v>
          </cell>
          <cell r="N2202">
            <v>41.4146991</v>
          </cell>
          <cell r="Q2202">
            <v>62.651229299999997</v>
          </cell>
          <cell r="R2202">
            <v>1983.1070930000001</v>
          </cell>
          <cell r="T2202" t="str">
            <v>NHNH_BDYTD201603</v>
          </cell>
        </row>
        <row r="2203">
          <cell r="A2203" t="str">
            <v>NH</v>
          </cell>
          <cell r="B2203" t="str">
            <v>NH_BD</v>
          </cell>
          <cell r="C2203" t="str">
            <v>YTD201603</v>
          </cell>
          <cell r="M2203">
            <v>10981.4285714</v>
          </cell>
          <cell r="N2203">
            <v>20.077523800000002</v>
          </cell>
          <cell r="Q2203">
            <v>112.6447249</v>
          </cell>
          <cell r="R2203">
            <v>534.7127567</v>
          </cell>
          <cell r="T2203" t="str">
            <v>NHNH_BDYTD201603</v>
          </cell>
        </row>
        <row r="2204">
          <cell r="A2204" t="str">
            <v>NH</v>
          </cell>
          <cell r="B2204" t="str">
            <v>NH_BD</v>
          </cell>
          <cell r="C2204" t="str">
            <v>YTD201603</v>
          </cell>
          <cell r="M2204">
            <v>10981.4285714</v>
          </cell>
          <cell r="N2204">
            <v>21.283537200000001</v>
          </cell>
          <cell r="Q2204">
            <v>76.401717199999993</v>
          </cell>
          <cell r="R2204">
            <v>835.72220500000003</v>
          </cell>
          <cell r="T2204" t="str">
            <v>NHNH_BDYTD201603</v>
          </cell>
        </row>
        <row r="2205">
          <cell r="A2205" t="str">
            <v>NH</v>
          </cell>
          <cell r="B2205" t="str">
            <v>NH_BD</v>
          </cell>
          <cell r="C2205" t="str">
            <v>YTD201603</v>
          </cell>
          <cell r="M2205">
            <v>10981.4285714</v>
          </cell>
          <cell r="N2205">
            <v>11.3994388</v>
          </cell>
          <cell r="Q2205">
            <v>142.60439700000001</v>
          </cell>
          <cell r="R2205">
            <v>239.81249679999999</v>
          </cell>
          <cell r="T2205" t="str">
            <v>NHNH_BDYTD201603</v>
          </cell>
        </row>
        <row r="2206">
          <cell r="A2206" t="str">
            <v>NH</v>
          </cell>
          <cell r="B2206" t="str">
            <v>NH_BD</v>
          </cell>
          <cell r="C2206" t="str">
            <v>YTD201603</v>
          </cell>
          <cell r="M2206">
            <v>10981.4285714</v>
          </cell>
          <cell r="N2206">
            <v>33.063095699999998</v>
          </cell>
          <cell r="Q2206">
            <v>477.7156238</v>
          </cell>
          <cell r="R2206">
            <v>207.63249519999999</v>
          </cell>
          <cell r="T2206" t="str">
            <v>NHNH_BDYTD201603</v>
          </cell>
        </row>
        <row r="2207">
          <cell r="A2207" t="str">
            <v>NH</v>
          </cell>
          <cell r="B2207" t="str">
            <v>NH_BD</v>
          </cell>
          <cell r="C2207" t="str">
            <v>YTD201603</v>
          </cell>
          <cell r="M2207">
            <v>10981.4285714</v>
          </cell>
          <cell r="N2207">
            <v>17.801815900000001</v>
          </cell>
          <cell r="Q2207">
            <v>1004.4230519</v>
          </cell>
          <cell r="R2207">
            <v>53.170272900000001</v>
          </cell>
          <cell r="T2207" t="str">
            <v>NHNH_BDYTD201603</v>
          </cell>
        </row>
        <row r="2208">
          <cell r="A2208" t="str">
            <v>NH</v>
          </cell>
          <cell r="B2208" t="str">
            <v>NH_BD</v>
          </cell>
          <cell r="C2208" t="str">
            <v>YTD201603</v>
          </cell>
          <cell r="M2208">
            <v>10981.4285714</v>
          </cell>
          <cell r="N2208">
            <v>14.529195</v>
          </cell>
          <cell r="Q2208">
            <v>188.4090022</v>
          </cell>
          <cell r="R2208">
            <v>231.3455534</v>
          </cell>
          <cell r="T2208" t="str">
            <v>NHNH_BDYTD201603</v>
          </cell>
        </row>
        <row r="2209">
          <cell r="A2209" t="str">
            <v>NH</v>
          </cell>
          <cell r="B2209" t="str">
            <v>NH_BD</v>
          </cell>
          <cell r="C2209" t="str">
            <v>YTD201603</v>
          </cell>
          <cell r="M2209">
            <v>10981.4285714</v>
          </cell>
          <cell r="N2209">
            <v>5.3593346000000004</v>
          </cell>
          <cell r="Q2209">
            <v>112.007285</v>
          </cell>
          <cell r="R2209">
            <v>143.5442683</v>
          </cell>
          <cell r="T2209" t="str">
            <v>NHNH_BDYTD201603</v>
          </cell>
        </row>
        <row r="2210">
          <cell r="A2210" t="str">
            <v>NH</v>
          </cell>
          <cell r="B2210" t="str">
            <v>NH_BD</v>
          </cell>
          <cell r="C2210" t="str">
            <v>YTD201603</v>
          </cell>
          <cell r="M2210">
            <v>10981.4285714</v>
          </cell>
          <cell r="N2210">
            <v>2.3444679000000002</v>
          </cell>
          <cell r="Q2210">
            <v>86.054377500000001</v>
          </cell>
          <cell r="R2210">
            <v>81.732084700000001</v>
          </cell>
          <cell r="T2210" t="str">
            <v>NHNH_BDYTD201603</v>
          </cell>
        </row>
        <row r="2211">
          <cell r="A2211" t="str">
            <v>NH</v>
          </cell>
          <cell r="B2211" t="str">
            <v>NH_BD</v>
          </cell>
          <cell r="C2211" t="str">
            <v>YTD201603</v>
          </cell>
          <cell r="M2211">
            <v>10981.4285714</v>
          </cell>
          <cell r="N2211">
            <v>2.0688938000000001</v>
          </cell>
          <cell r="Q2211">
            <v>132.04110840000001</v>
          </cell>
          <cell r="R2211">
            <v>47.0056759</v>
          </cell>
          <cell r="T2211" t="str">
            <v>NHNH_BDYTD201603</v>
          </cell>
        </row>
        <row r="2212">
          <cell r="A2212" t="str">
            <v>NH</v>
          </cell>
          <cell r="B2212" t="str">
            <v>NH_BD</v>
          </cell>
          <cell r="C2212" t="str">
            <v>YTD201603</v>
          </cell>
          <cell r="M2212">
            <v>10981.4285714</v>
          </cell>
          <cell r="N2212">
            <v>1.4541784</v>
          </cell>
          <cell r="Q2212">
            <v>165.3701054</v>
          </cell>
          <cell r="R2212">
            <v>26.380434999999999</v>
          </cell>
          <cell r="T2212" t="str">
            <v>NHNH_BDYTD201603</v>
          </cell>
        </row>
        <row r="2213">
          <cell r="A2213" t="str">
            <v>NH</v>
          </cell>
          <cell r="B2213" t="str">
            <v>NH_BD</v>
          </cell>
          <cell r="C2213" t="str">
            <v>YTD201603</v>
          </cell>
          <cell r="M2213">
            <v>10981.4285714</v>
          </cell>
          <cell r="N2213">
            <v>21.794678300000001</v>
          </cell>
          <cell r="Q2213">
            <v>491.55717449999997</v>
          </cell>
          <cell r="R2213">
            <v>133.0140997</v>
          </cell>
          <cell r="T2213" t="str">
            <v>NHNH_BDYTD201603</v>
          </cell>
        </row>
        <row r="2214">
          <cell r="A2214" t="str">
            <v>NH</v>
          </cell>
          <cell r="B2214" t="str">
            <v>NH_BD</v>
          </cell>
          <cell r="C2214" t="str">
            <v>YTD201603</v>
          </cell>
          <cell r="M2214">
            <v>10981.4285714</v>
          </cell>
          <cell r="N2214">
            <v>2.3819444999999999</v>
          </cell>
          <cell r="Q2214">
            <v>9.8347859999999994</v>
          </cell>
          <cell r="R2214">
            <v>726.58759259999999</v>
          </cell>
          <cell r="T2214" t="str">
            <v>NHNH_BDYTD201603</v>
          </cell>
        </row>
        <row r="2215">
          <cell r="A2215" t="str">
            <v>NH</v>
          </cell>
          <cell r="B2215" t="str">
            <v>NH_BD</v>
          </cell>
          <cell r="C2215" t="str">
            <v>YTD201603</v>
          </cell>
          <cell r="M2215">
            <v>10981.4285714</v>
          </cell>
          <cell r="N2215">
            <v>1.7786016</v>
          </cell>
          <cell r="Q2215">
            <v>37.426824500000002</v>
          </cell>
          <cell r="R2215">
            <v>142.566326</v>
          </cell>
          <cell r="T2215" t="str">
            <v>NHNH_BDYTD201603</v>
          </cell>
        </row>
        <row r="2216">
          <cell r="A2216" t="str">
            <v>NH</v>
          </cell>
          <cell r="B2216" t="str">
            <v>NH_BD</v>
          </cell>
          <cell r="C2216" t="str">
            <v>YTD201603</v>
          </cell>
          <cell r="M2216">
            <v>10981.4285714</v>
          </cell>
          <cell r="N2216">
            <v>4.6737544</v>
          </cell>
          <cell r="Q2216">
            <v>406.14023680000003</v>
          </cell>
          <cell r="R2216">
            <v>34.523206299999998</v>
          </cell>
          <cell r="T2216" t="str">
            <v>NHNH_BDYTD201603</v>
          </cell>
        </row>
        <row r="2217">
          <cell r="A2217" t="str">
            <v>NH</v>
          </cell>
          <cell r="B2217" t="str">
            <v>NH_BD</v>
          </cell>
          <cell r="C2217" t="str">
            <v>YTD201603</v>
          </cell>
          <cell r="M2217">
            <v>10981.4285714</v>
          </cell>
          <cell r="N2217">
            <v>11.749109799999999</v>
          </cell>
          <cell r="Q2217">
            <v>392.48081180000003</v>
          </cell>
          <cell r="R2217">
            <v>89.806503500000005</v>
          </cell>
          <cell r="T2217" t="str">
            <v>NHNH_BDYTD201603</v>
          </cell>
        </row>
        <row r="2218">
          <cell r="A2218" t="str">
            <v>NH</v>
          </cell>
          <cell r="B2218" t="str">
            <v>NH_BD</v>
          </cell>
          <cell r="C2218" t="str">
            <v>YTD201603</v>
          </cell>
          <cell r="M2218">
            <v>10981.4285714</v>
          </cell>
          <cell r="N2218">
            <v>6.9831970999999999</v>
          </cell>
          <cell r="Q2218">
            <v>180.66866139999999</v>
          </cell>
          <cell r="R2218">
            <v>115.9558669</v>
          </cell>
          <cell r="T2218" t="str">
            <v>NHNH_BDYTD201603</v>
          </cell>
        </row>
        <row r="2219">
          <cell r="A2219" t="str">
            <v>NH</v>
          </cell>
          <cell r="B2219" t="str">
            <v>NH_BD</v>
          </cell>
          <cell r="C2219" t="str">
            <v>YTD201603</v>
          </cell>
          <cell r="M2219">
            <v>10981.4285714</v>
          </cell>
          <cell r="N2219">
            <v>11.601100799999999</v>
          </cell>
          <cell r="Q2219">
            <v>212.26746460000001</v>
          </cell>
          <cell r="R2219">
            <v>163.95966540000001</v>
          </cell>
          <cell r="T2219" t="str">
            <v>NHNH_BDYTD201603</v>
          </cell>
        </row>
        <row r="2220">
          <cell r="A2220" t="str">
            <v>NH</v>
          </cell>
          <cell r="B2220" t="str">
            <v>NH_BD</v>
          </cell>
          <cell r="C2220" t="str">
            <v>YTD201603</v>
          </cell>
          <cell r="M2220">
            <v>10981.4285714</v>
          </cell>
          <cell r="N2220">
            <v>4.9872698</v>
          </cell>
          <cell r="Q2220">
            <v>120.93144270000001</v>
          </cell>
          <cell r="R2220">
            <v>123.72141569999999</v>
          </cell>
          <cell r="T2220" t="str">
            <v>NHNH_BDYTD201603</v>
          </cell>
        </row>
        <row r="2221">
          <cell r="A2221" t="str">
            <v>NH</v>
          </cell>
          <cell r="B2221" t="str">
            <v>NH_BD</v>
          </cell>
          <cell r="C2221" t="str">
            <v>YTD201603</v>
          </cell>
          <cell r="M2221">
            <v>10981.4285714</v>
          </cell>
          <cell r="N2221">
            <v>3.2813751</v>
          </cell>
          <cell r="Q2221">
            <v>162.00078049999999</v>
          </cell>
          <cell r="R2221">
            <v>60.765913400000002</v>
          </cell>
          <cell r="T2221" t="str">
            <v>NHNH_BDYTD201603</v>
          </cell>
        </row>
        <row r="2222">
          <cell r="A2222" t="str">
            <v>NH</v>
          </cell>
          <cell r="B2222" t="str">
            <v>NH_BD</v>
          </cell>
          <cell r="C2222" t="str">
            <v>YTD201603</v>
          </cell>
          <cell r="M2222">
            <v>10981.4285714</v>
          </cell>
          <cell r="N2222">
            <v>3.7067005000000002</v>
          </cell>
          <cell r="Q2222">
            <v>75.126837499999993</v>
          </cell>
          <cell r="R2222">
            <v>148.017697</v>
          </cell>
          <cell r="T2222" t="str">
            <v>NHNH_BDYTD201603</v>
          </cell>
        </row>
        <row r="2223">
          <cell r="A2223" t="str">
            <v>NH</v>
          </cell>
          <cell r="B2223" t="str">
            <v>NH_BD</v>
          </cell>
          <cell r="C2223" t="str">
            <v>YTD201603</v>
          </cell>
          <cell r="M2223">
            <v>10981.4285714</v>
          </cell>
          <cell r="N2223">
            <v>7.8523380999999999</v>
          </cell>
          <cell r="Q2223">
            <v>221.46481069999999</v>
          </cell>
          <cell r="R2223">
            <v>106.3691077</v>
          </cell>
          <cell r="T2223" t="str">
            <v>NHNH_BDYTD201603</v>
          </cell>
        </row>
        <row r="2224">
          <cell r="A2224" t="str">
            <v>NH</v>
          </cell>
          <cell r="B2224" t="str">
            <v>NH_BD</v>
          </cell>
          <cell r="C2224" t="str">
            <v>YTD201603</v>
          </cell>
          <cell r="M2224">
            <v>10981.4285714</v>
          </cell>
          <cell r="N2224">
            <v>2.3548502999999998</v>
          </cell>
          <cell r="Q2224">
            <v>3.0050735</v>
          </cell>
          <cell r="R2224">
            <v>2350.8745454999998</v>
          </cell>
          <cell r="T2224" t="str">
            <v>NHNH_BDYTD201603</v>
          </cell>
        </row>
        <row r="2225">
          <cell r="A2225" t="str">
            <v>NH</v>
          </cell>
          <cell r="B2225" t="str">
            <v>NH_BD</v>
          </cell>
          <cell r="C2225" t="str">
            <v>YTD201603</v>
          </cell>
          <cell r="M2225">
            <v>10981.4285714</v>
          </cell>
          <cell r="N2225">
            <v>12.117457999999999</v>
          </cell>
          <cell r="Q2225">
            <v>14.387927700000001</v>
          </cell>
          <cell r="R2225">
            <v>2526.5886076000002</v>
          </cell>
          <cell r="T2225" t="str">
            <v>NHNH_BDYTD201603</v>
          </cell>
        </row>
        <row r="2226">
          <cell r="A2226" t="str">
            <v>NH</v>
          </cell>
          <cell r="B2226" t="str">
            <v>NH_BD</v>
          </cell>
          <cell r="C2226" t="str">
            <v>YTD201603</v>
          </cell>
          <cell r="M2226">
            <v>10981.4285714</v>
          </cell>
          <cell r="N2226">
            <v>21.567122300000001</v>
          </cell>
          <cell r="Q2226">
            <v>608.208664</v>
          </cell>
          <cell r="R2226">
            <v>106.38021259999999</v>
          </cell>
          <cell r="T2226" t="str">
            <v>NHNH_BDYTD201603</v>
          </cell>
        </row>
        <row r="2227">
          <cell r="A2227" t="str">
            <v>NH</v>
          </cell>
          <cell r="B2227" t="str">
            <v>NH_BD</v>
          </cell>
          <cell r="C2227" t="str">
            <v>YTD201603</v>
          </cell>
          <cell r="M2227">
            <v>10981.4285714</v>
          </cell>
          <cell r="N2227">
            <v>95.456405899999993</v>
          </cell>
          <cell r="Q2227">
            <v>3619.5655001999999</v>
          </cell>
          <cell r="R2227">
            <v>79.117014900000001</v>
          </cell>
          <cell r="T2227" t="str">
            <v>NHNH_BDYTD201603</v>
          </cell>
        </row>
        <row r="2228">
          <cell r="A2228" t="str">
            <v>NH</v>
          </cell>
          <cell r="B2228" t="str">
            <v>NH_BD</v>
          </cell>
          <cell r="C2228" t="str">
            <v>YTD201703</v>
          </cell>
          <cell r="M2228">
            <v>15984.7777778</v>
          </cell>
          <cell r="N2228">
            <v>9.3049052999999997</v>
          </cell>
          <cell r="Q2228">
            <v>3.9224608999999999</v>
          </cell>
          <cell r="R2228">
            <v>7116.6332726999999</v>
          </cell>
          <cell r="T2228" t="str">
            <v>NHNH_BDYTD201703</v>
          </cell>
        </row>
        <row r="2229">
          <cell r="A2229" t="str">
            <v>NH</v>
          </cell>
          <cell r="B2229" t="str">
            <v>NH_BD</v>
          </cell>
          <cell r="C2229" t="str">
            <v>YTD201703</v>
          </cell>
          <cell r="M2229">
            <v>15984.7777778</v>
          </cell>
          <cell r="N2229">
            <v>34.758916399999997</v>
          </cell>
          <cell r="Q2229">
            <v>9.4139061999999996</v>
          </cell>
          <cell r="R2229">
            <v>11076.884242399999</v>
          </cell>
          <cell r="T2229" t="str">
            <v>NHNH_BDYTD201703</v>
          </cell>
        </row>
        <row r="2230">
          <cell r="A2230" t="str">
            <v>NH</v>
          </cell>
          <cell r="B2230" t="str">
            <v>NH_BD</v>
          </cell>
          <cell r="C2230" t="str">
            <v>YTD201703</v>
          </cell>
          <cell r="M2230">
            <v>15984.7777778</v>
          </cell>
          <cell r="N2230">
            <v>59.560754500000002</v>
          </cell>
          <cell r="Q2230">
            <v>5.0635405000000002</v>
          </cell>
          <cell r="R2230">
            <v>35288.009436599998</v>
          </cell>
          <cell r="T2230" t="str">
            <v>NHNH_BDYTD201703</v>
          </cell>
        </row>
        <row r="2231">
          <cell r="A2231" t="str">
            <v>NH</v>
          </cell>
          <cell r="B2231" t="str">
            <v>NH_BD</v>
          </cell>
          <cell r="C2231" t="str">
            <v>YTD201703</v>
          </cell>
          <cell r="M2231">
            <v>15984.7777778</v>
          </cell>
          <cell r="N2231">
            <v>1.5957996999999999</v>
          </cell>
          <cell r="Q2231">
            <v>0.64185720000000002</v>
          </cell>
          <cell r="R2231">
            <v>7458.6666667</v>
          </cell>
          <cell r="T2231" t="str">
            <v>NHNH_BDYTD201703</v>
          </cell>
        </row>
        <row r="2232">
          <cell r="A2232" t="str">
            <v>NH</v>
          </cell>
          <cell r="B2232" t="str">
            <v>NH_BD</v>
          </cell>
          <cell r="C2232" t="str">
            <v>YTD201703</v>
          </cell>
          <cell r="M2232">
            <v>15984.7777778</v>
          </cell>
          <cell r="N2232">
            <v>2.6886206000000001</v>
          </cell>
          <cell r="Q2232">
            <v>3.0666513000000002</v>
          </cell>
          <cell r="R2232">
            <v>2630.1855814</v>
          </cell>
          <cell r="T2232" t="str">
            <v>NHNH_BDYTD201703</v>
          </cell>
        </row>
        <row r="2233">
          <cell r="A2233" t="str">
            <v>NH</v>
          </cell>
          <cell r="B2233" t="str">
            <v>NH_BD</v>
          </cell>
          <cell r="C2233" t="str">
            <v>YTD201703</v>
          </cell>
          <cell r="M2233">
            <v>15984.7777778</v>
          </cell>
          <cell r="N2233">
            <v>8.8495928999999993</v>
          </cell>
          <cell r="Q2233">
            <v>147.76980040000001</v>
          </cell>
          <cell r="R2233">
            <v>179.6630888</v>
          </cell>
          <cell r="T2233" t="str">
            <v>NHNH_BDYTD201703</v>
          </cell>
        </row>
        <row r="2234">
          <cell r="A2234" t="str">
            <v>NH</v>
          </cell>
          <cell r="B2234" t="str">
            <v>NH_BD</v>
          </cell>
          <cell r="C2234" t="str">
            <v>YTD201703</v>
          </cell>
          <cell r="M2234">
            <v>15984.7777778</v>
          </cell>
          <cell r="N2234">
            <v>9.5201209999999996</v>
          </cell>
          <cell r="Q2234">
            <v>28.384353600000001</v>
          </cell>
          <cell r="R2234">
            <v>1006.2009296</v>
          </cell>
          <cell r="T2234" t="str">
            <v>NHNH_BDYTD201703</v>
          </cell>
        </row>
        <row r="2235">
          <cell r="A2235" t="str">
            <v>NH</v>
          </cell>
          <cell r="B2235" t="str">
            <v>NH_BD</v>
          </cell>
          <cell r="C2235" t="str">
            <v>YTD201703</v>
          </cell>
          <cell r="M2235">
            <v>15984.7777778</v>
          </cell>
          <cell r="N2235">
            <v>40.707741599999999</v>
          </cell>
          <cell r="Q2235">
            <v>296.75998779999998</v>
          </cell>
          <cell r="R2235">
            <v>411.52186920000003</v>
          </cell>
          <cell r="T2235" t="str">
            <v>NHNH_BDYTD201703</v>
          </cell>
        </row>
        <row r="2236">
          <cell r="A2236" t="str">
            <v>NH</v>
          </cell>
          <cell r="B2236" t="str">
            <v>NH_BD</v>
          </cell>
          <cell r="C2236" t="str">
            <v>YTD201703</v>
          </cell>
          <cell r="M2236">
            <v>15984.7777778</v>
          </cell>
          <cell r="N2236">
            <v>13.383582000000001</v>
          </cell>
          <cell r="Q2236">
            <v>166.94847920000001</v>
          </cell>
          <cell r="R2236">
            <v>240.49782379999999</v>
          </cell>
          <cell r="T2236" t="str">
            <v>NHNH_BDYTD201703</v>
          </cell>
        </row>
        <row r="2237">
          <cell r="A2237" t="str">
            <v>NH</v>
          </cell>
          <cell r="B2237" t="str">
            <v>NH_BD</v>
          </cell>
          <cell r="C2237" t="str">
            <v>YTD201703</v>
          </cell>
          <cell r="M2237">
            <v>15984.7777778</v>
          </cell>
          <cell r="N2237">
            <v>41.161570599999997</v>
          </cell>
          <cell r="Q2237">
            <v>56.477743799999999</v>
          </cell>
          <cell r="R2237">
            <v>2186.4313911999998</v>
          </cell>
          <cell r="T2237" t="str">
            <v>NHNH_BDYTD201703</v>
          </cell>
        </row>
        <row r="2238">
          <cell r="A2238" t="str">
            <v>NH</v>
          </cell>
          <cell r="B2238" t="str">
            <v>NH_BD</v>
          </cell>
          <cell r="C2238" t="str">
            <v>YTD201703</v>
          </cell>
          <cell r="M2238">
            <v>15984.7777778</v>
          </cell>
          <cell r="N2238">
            <v>16.9328556</v>
          </cell>
          <cell r="Q2238">
            <v>89.652542100000005</v>
          </cell>
          <cell r="R2238">
            <v>566.61602249999999</v>
          </cell>
          <cell r="T2238" t="str">
            <v>NHNH_BDYTD201703</v>
          </cell>
        </row>
        <row r="2239">
          <cell r="A2239" t="str">
            <v>NH</v>
          </cell>
          <cell r="B2239" t="str">
            <v>NH_BD</v>
          </cell>
          <cell r="C2239" t="str">
            <v>YTD201703</v>
          </cell>
          <cell r="M2239">
            <v>15984.7777778</v>
          </cell>
          <cell r="N2239">
            <v>23.816820100000001</v>
          </cell>
          <cell r="Q2239">
            <v>85.018815200000006</v>
          </cell>
          <cell r="R2239">
            <v>840.40762240000004</v>
          </cell>
          <cell r="T2239" t="str">
            <v>NHNH_BDYTD201703</v>
          </cell>
        </row>
        <row r="2240">
          <cell r="A2240" t="str">
            <v>NH</v>
          </cell>
          <cell r="B2240" t="str">
            <v>NH_BD</v>
          </cell>
          <cell r="C2240" t="str">
            <v>YTD201703</v>
          </cell>
          <cell r="M2240">
            <v>15984.7777778</v>
          </cell>
          <cell r="N2240">
            <v>14.8065277</v>
          </cell>
          <cell r="Q2240">
            <v>139.81767239999999</v>
          </cell>
          <cell r="R2240">
            <v>317.69648410000002</v>
          </cell>
          <cell r="T2240" t="str">
            <v>NHNH_BDYTD201703</v>
          </cell>
        </row>
        <row r="2241">
          <cell r="A2241" t="str">
            <v>NH</v>
          </cell>
          <cell r="B2241" t="str">
            <v>NH_BD</v>
          </cell>
          <cell r="C2241" t="str">
            <v>YTD201703</v>
          </cell>
          <cell r="M2241">
            <v>15984.7777778</v>
          </cell>
          <cell r="N2241">
            <v>37.680788</v>
          </cell>
          <cell r="Q2241">
            <v>559.74077799999998</v>
          </cell>
          <cell r="R2241">
            <v>201.95484819999999</v>
          </cell>
          <cell r="T2241" t="str">
            <v>NHNH_BDYTD201703</v>
          </cell>
        </row>
        <row r="2242">
          <cell r="A2242" t="str">
            <v>NH</v>
          </cell>
          <cell r="B2242" t="str">
            <v>NH_BD</v>
          </cell>
          <cell r="C2242" t="str">
            <v>YTD201703</v>
          </cell>
          <cell r="M2242">
            <v>15984.7777778</v>
          </cell>
          <cell r="N2242">
            <v>17.940043599999999</v>
          </cell>
          <cell r="Q2242">
            <v>1036.3430937999999</v>
          </cell>
          <cell r="R2242">
            <v>51.932734600000003</v>
          </cell>
          <cell r="T2242" t="str">
            <v>NHNH_BDYTD201703</v>
          </cell>
        </row>
        <row r="2243">
          <cell r="A2243" t="str">
            <v>NH</v>
          </cell>
          <cell r="B2243" t="str">
            <v>NH_BD</v>
          </cell>
          <cell r="C2243" t="str">
            <v>YTD201703</v>
          </cell>
          <cell r="M2243">
            <v>15984.7777778</v>
          </cell>
          <cell r="N2243">
            <v>16.315032299999999</v>
          </cell>
          <cell r="Q2243">
            <v>176.9546431</v>
          </cell>
          <cell r="R2243">
            <v>276.59685009999998</v>
          </cell>
          <cell r="T2243" t="str">
            <v>NHNH_BDYTD201703</v>
          </cell>
        </row>
        <row r="2244">
          <cell r="A2244" t="str">
            <v>NH</v>
          </cell>
          <cell r="B2244" t="str">
            <v>NH_BD</v>
          </cell>
          <cell r="C2244" t="str">
            <v>YTD201703</v>
          </cell>
          <cell r="M2244">
            <v>15984.7777778</v>
          </cell>
          <cell r="N2244">
            <v>5.1854091999999996</v>
          </cell>
          <cell r="Q2244">
            <v>108.1202943</v>
          </cell>
          <cell r="R2244">
            <v>143.87888820000001</v>
          </cell>
          <cell r="T2244" t="str">
            <v>NHNH_BDYTD201703</v>
          </cell>
        </row>
        <row r="2245">
          <cell r="A2245" t="str">
            <v>NH</v>
          </cell>
          <cell r="B2245" t="str">
            <v>NH_BD</v>
          </cell>
          <cell r="C2245" t="str">
            <v>YTD201703</v>
          </cell>
          <cell r="M2245">
            <v>15984.7777778</v>
          </cell>
          <cell r="N2245">
            <v>2.3137400000000001</v>
          </cell>
          <cell r="Q2245">
            <v>94.689201800000006</v>
          </cell>
          <cell r="R2245">
            <v>73.305297899999999</v>
          </cell>
          <cell r="T2245" t="str">
            <v>NHNH_BDYTD201703</v>
          </cell>
        </row>
        <row r="2246">
          <cell r="A2246" t="str">
            <v>NH</v>
          </cell>
          <cell r="B2246" t="str">
            <v>NH_BD</v>
          </cell>
          <cell r="C2246" t="str">
            <v>YTD201703</v>
          </cell>
          <cell r="M2246">
            <v>15984.7777778</v>
          </cell>
          <cell r="N2246">
            <v>1.7482006000000001</v>
          </cell>
          <cell r="Q2246">
            <v>101.2032816</v>
          </cell>
          <cell r="R2246">
            <v>51.822448600000001</v>
          </cell>
          <cell r="T2246" t="str">
            <v>NHNH_BDYTD201703</v>
          </cell>
        </row>
        <row r="2247">
          <cell r="A2247" t="str">
            <v>NH</v>
          </cell>
          <cell r="B2247" t="str">
            <v>NH_BD</v>
          </cell>
          <cell r="C2247" t="str">
            <v>YTD201703</v>
          </cell>
          <cell r="M2247">
            <v>15984.7777778</v>
          </cell>
          <cell r="N2247">
            <v>1.5738882999999999</v>
          </cell>
          <cell r="Q2247">
            <v>178.16344140000001</v>
          </cell>
          <cell r="R2247">
            <v>26.501873400000001</v>
          </cell>
          <cell r="T2247" t="str">
            <v>NHNH_BDYTD201703</v>
          </cell>
        </row>
        <row r="2248">
          <cell r="A2248" t="str">
            <v>NH</v>
          </cell>
          <cell r="B2248" t="str">
            <v>NH_BD</v>
          </cell>
          <cell r="C2248" t="str">
            <v>YTD201703</v>
          </cell>
          <cell r="M2248">
            <v>15984.7777778</v>
          </cell>
          <cell r="N2248">
            <v>22.068920599999998</v>
          </cell>
          <cell r="Q2248">
            <v>470.28970229999999</v>
          </cell>
          <cell r="R2248">
            <v>140.7786763</v>
          </cell>
          <cell r="T2248" t="str">
            <v>NHNH_BDYTD201703</v>
          </cell>
        </row>
        <row r="2249">
          <cell r="A2249" t="str">
            <v>NH</v>
          </cell>
          <cell r="B2249" t="str">
            <v>NH_BD</v>
          </cell>
          <cell r="C2249" t="str">
            <v>YTD201703</v>
          </cell>
          <cell r="M2249">
            <v>15984.7777778</v>
          </cell>
          <cell r="N2249">
            <v>3.8461528999999999</v>
          </cell>
          <cell r="Q2249">
            <v>15.6472227</v>
          </cell>
          <cell r="R2249">
            <v>737.41257510000003</v>
          </cell>
          <cell r="T2249" t="str">
            <v>NHNH_BDYTD201703</v>
          </cell>
        </row>
        <row r="2250">
          <cell r="A2250" t="str">
            <v>NH</v>
          </cell>
          <cell r="B2250" t="str">
            <v>NH_BD</v>
          </cell>
          <cell r="C2250" t="str">
            <v>YTD201703</v>
          </cell>
          <cell r="M2250">
            <v>15984.7777778</v>
          </cell>
          <cell r="N2250">
            <v>6.4047299000000004</v>
          </cell>
          <cell r="Q2250">
            <v>39.487411799999997</v>
          </cell>
          <cell r="R2250">
            <v>486.59025509999998</v>
          </cell>
          <cell r="T2250" t="str">
            <v>NHNH_BDYTD201703</v>
          </cell>
        </row>
        <row r="2251">
          <cell r="A2251" t="str">
            <v>NH</v>
          </cell>
          <cell r="B2251" t="str">
            <v>NH_BD</v>
          </cell>
          <cell r="C2251" t="str">
            <v>YTD201703</v>
          </cell>
          <cell r="M2251">
            <v>15984.7777778</v>
          </cell>
          <cell r="N2251">
            <v>5.8894469999999997</v>
          </cell>
          <cell r="Q2251">
            <v>455.85127790000001</v>
          </cell>
          <cell r="R2251">
            <v>38.759002700000003</v>
          </cell>
          <cell r="T2251" t="str">
            <v>NHNH_BDYTD201703</v>
          </cell>
        </row>
        <row r="2252">
          <cell r="A2252" t="str">
            <v>NH</v>
          </cell>
          <cell r="B2252" t="str">
            <v>NH_BD</v>
          </cell>
          <cell r="C2252" t="str">
            <v>YTD201703</v>
          </cell>
          <cell r="M2252">
            <v>15984.7777778</v>
          </cell>
          <cell r="N2252">
            <v>11.5045784</v>
          </cell>
          <cell r="Q2252">
            <v>390.5090131</v>
          </cell>
          <cell r="R2252">
            <v>88.381405000000001</v>
          </cell>
          <cell r="T2252" t="str">
            <v>NHNH_BDYTD201703</v>
          </cell>
        </row>
        <row r="2253">
          <cell r="A2253" t="str">
            <v>NH</v>
          </cell>
          <cell r="B2253" t="str">
            <v>NH_BD</v>
          </cell>
          <cell r="C2253" t="str">
            <v>YTD201703</v>
          </cell>
          <cell r="M2253">
            <v>15984.7777778</v>
          </cell>
          <cell r="N2253">
            <v>7.0843740999999998</v>
          </cell>
          <cell r="Q2253">
            <v>154.72618510000001</v>
          </cell>
          <cell r="R2253">
            <v>137.3595703</v>
          </cell>
          <cell r="T2253" t="str">
            <v>NHNH_BDYTD201703</v>
          </cell>
        </row>
        <row r="2254">
          <cell r="A2254" t="str">
            <v>NH</v>
          </cell>
          <cell r="B2254" t="str">
            <v>NH_BD</v>
          </cell>
          <cell r="C2254" t="str">
            <v>YTD201703</v>
          </cell>
          <cell r="M2254">
            <v>15984.7777778</v>
          </cell>
          <cell r="N2254">
            <v>13.3227539</v>
          </cell>
          <cell r="Q2254">
            <v>241.6253533</v>
          </cell>
          <cell r="R2254">
            <v>165.4141884</v>
          </cell>
          <cell r="T2254" t="str">
            <v>NHNH_BDYTD201703</v>
          </cell>
        </row>
        <row r="2255">
          <cell r="A2255" t="str">
            <v>NH</v>
          </cell>
          <cell r="B2255" t="str">
            <v>NH_BD</v>
          </cell>
          <cell r="C2255" t="str">
            <v>YTD201703</v>
          </cell>
          <cell r="M2255">
            <v>15984.7777778</v>
          </cell>
          <cell r="N2255">
            <v>6.2707993000000002</v>
          </cell>
          <cell r="Q2255">
            <v>145.2572649</v>
          </cell>
          <cell r="R2255">
            <v>129.51089229999999</v>
          </cell>
          <cell r="T2255" t="str">
            <v>NHNH_BDYTD201703</v>
          </cell>
        </row>
        <row r="2256">
          <cell r="A2256" t="str">
            <v>NH</v>
          </cell>
          <cell r="B2256" t="str">
            <v>NH_BD</v>
          </cell>
          <cell r="C2256" t="str">
            <v>YTD201703</v>
          </cell>
          <cell r="M2256">
            <v>15984.7777778</v>
          </cell>
          <cell r="N2256">
            <v>3.9840863999999998</v>
          </cell>
          <cell r="Q2256">
            <v>204.21976079999999</v>
          </cell>
          <cell r="R2256">
            <v>58.526458400000003</v>
          </cell>
          <cell r="T2256" t="str">
            <v>NHNH_BDYTD201703</v>
          </cell>
        </row>
        <row r="2257">
          <cell r="A2257" t="str">
            <v>NH</v>
          </cell>
          <cell r="B2257" t="str">
            <v>NH_BD</v>
          </cell>
          <cell r="C2257" t="str">
            <v>YTD201703</v>
          </cell>
          <cell r="M2257">
            <v>15984.7777778</v>
          </cell>
          <cell r="N2257">
            <v>4.2875117999999999</v>
          </cell>
          <cell r="Q2257">
            <v>105.70269759999999</v>
          </cell>
          <cell r="R2257">
            <v>121.68597200000001</v>
          </cell>
          <cell r="T2257" t="str">
            <v>NHNH_BDYTD201703</v>
          </cell>
        </row>
        <row r="2258">
          <cell r="A2258" t="str">
            <v>NH</v>
          </cell>
          <cell r="B2258" t="str">
            <v>NH_BD</v>
          </cell>
          <cell r="C2258" t="str">
            <v>YTD201703</v>
          </cell>
          <cell r="M2258">
            <v>15984.7777778</v>
          </cell>
          <cell r="N2258">
            <v>10.7599228</v>
          </cell>
          <cell r="Q2258">
            <v>253.5790255</v>
          </cell>
          <cell r="R2258">
            <v>127.29668169999999</v>
          </cell>
          <cell r="T2258" t="str">
            <v>NHNH_BDYTD201703</v>
          </cell>
        </row>
        <row r="2259">
          <cell r="A2259" t="str">
            <v>NH</v>
          </cell>
          <cell r="B2259" t="str">
            <v>NH_BD</v>
          </cell>
          <cell r="C2259" t="str">
            <v>YTD201703</v>
          </cell>
          <cell r="M2259">
            <v>15984.7777778</v>
          </cell>
          <cell r="N2259">
            <v>3.8001621999999999</v>
          </cell>
          <cell r="Q2259">
            <v>5.9768360999999999</v>
          </cell>
          <cell r="R2259">
            <v>1907.4450562</v>
          </cell>
          <cell r="T2259" t="str">
            <v>NHNH_BDYTD201703</v>
          </cell>
        </row>
        <row r="2260">
          <cell r="A2260" t="str">
            <v>NH</v>
          </cell>
          <cell r="B2260" t="str">
            <v>NH_BD</v>
          </cell>
          <cell r="C2260" t="str">
            <v>YTD201703</v>
          </cell>
          <cell r="M2260">
            <v>15984.7777778</v>
          </cell>
          <cell r="N2260">
            <v>12.126329</v>
          </cell>
          <cell r="Q2260">
            <v>17.124642900000001</v>
          </cell>
          <cell r="R2260">
            <v>2124.3647059</v>
          </cell>
          <cell r="T2260" t="str">
            <v>NHNH_BDYTD201703</v>
          </cell>
        </row>
        <row r="2261">
          <cell r="A2261" t="str">
            <v>NH</v>
          </cell>
          <cell r="B2261" t="str">
            <v>NH_BD</v>
          </cell>
          <cell r="C2261" t="str">
            <v>YTD201703</v>
          </cell>
          <cell r="M2261">
            <v>15984.7777778</v>
          </cell>
          <cell r="N2261">
            <v>23.379265100000001</v>
          </cell>
          <cell r="Q2261">
            <v>670.01004709999995</v>
          </cell>
          <cell r="R2261">
            <v>104.68170689999999</v>
          </cell>
          <cell r="T2261" t="str">
            <v>NHNH_BDYTD201703</v>
          </cell>
        </row>
        <row r="2262">
          <cell r="A2262" t="str">
            <v>NH</v>
          </cell>
          <cell r="B2262" t="str">
            <v>NH_BD</v>
          </cell>
          <cell r="C2262" t="str">
            <v>YTD201703</v>
          </cell>
          <cell r="M2262">
            <v>15984.7777778</v>
          </cell>
          <cell r="N2262">
            <v>119.01313399999999</v>
          </cell>
          <cell r="Q2262">
            <v>3694.2021229000002</v>
          </cell>
          <cell r="R2262">
            <v>96.648583400000007</v>
          </cell>
          <cell r="T2262" t="str">
            <v>NHNH_BDYTD201703</v>
          </cell>
        </row>
        <row r="2263">
          <cell r="A2263" t="str">
            <v>NH</v>
          </cell>
          <cell r="B2263" t="str">
            <v>TotInd</v>
          </cell>
          <cell r="C2263" t="str">
            <v>YTD201603</v>
          </cell>
          <cell r="M2263">
            <v>19943.945054899999</v>
          </cell>
          <cell r="N2263">
            <v>8.9233878000000004</v>
          </cell>
          <cell r="Q2263">
            <v>4.7633504999999996</v>
          </cell>
          <cell r="R2263">
            <v>5620.0281052999999</v>
          </cell>
          <cell r="T2263" t="str">
            <v>NHTotIndYTD201603</v>
          </cell>
        </row>
        <row r="2264">
          <cell r="A2264" t="str">
            <v>NH</v>
          </cell>
          <cell r="B2264" t="str">
            <v>TotInd</v>
          </cell>
          <cell r="C2264" t="str">
            <v>YTD201603</v>
          </cell>
          <cell r="M2264">
            <v>19943.945054899999</v>
          </cell>
          <cell r="N2264">
            <v>35.880803999999998</v>
          </cell>
          <cell r="Q2264">
            <v>8.5238902999999997</v>
          </cell>
          <cell r="R2264">
            <v>12628.319705899999</v>
          </cell>
          <cell r="T2264" t="str">
            <v>NHTotIndYTD201603</v>
          </cell>
        </row>
        <row r="2265">
          <cell r="A2265" t="str">
            <v>NH</v>
          </cell>
          <cell r="B2265" t="str">
            <v>TotInd</v>
          </cell>
          <cell r="C2265" t="str">
            <v>YTD201603</v>
          </cell>
          <cell r="M2265">
            <v>19943.945054899999</v>
          </cell>
          <cell r="N2265">
            <v>54.360683799999997</v>
          </cell>
          <cell r="Q2265">
            <v>4.813491</v>
          </cell>
          <cell r="R2265">
            <v>33880.2028125</v>
          </cell>
          <cell r="T2265" t="str">
            <v>NHTotIndYTD201603</v>
          </cell>
        </row>
        <row r="2266">
          <cell r="A2266" t="str">
            <v>NH</v>
          </cell>
          <cell r="B2266" t="str">
            <v>TotInd</v>
          </cell>
          <cell r="C2266" t="str">
            <v>YTD201603</v>
          </cell>
          <cell r="M2266">
            <v>19943.945054899999</v>
          </cell>
          <cell r="N2266">
            <v>0.56478289999999998</v>
          </cell>
          <cell r="Q2266">
            <v>0.20056209999999999</v>
          </cell>
          <cell r="R2266">
            <v>8448</v>
          </cell>
          <cell r="T2266" t="str">
            <v>NHTotIndYTD201603</v>
          </cell>
        </row>
        <row r="2267">
          <cell r="A2267" t="str">
            <v>NH</v>
          </cell>
          <cell r="B2267" t="str">
            <v>TotInd</v>
          </cell>
          <cell r="C2267" t="str">
            <v>YTD201603</v>
          </cell>
          <cell r="M2267">
            <v>19943.945054899999</v>
          </cell>
          <cell r="N2267">
            <v>2.6879542999999999</v>
          </cell>
          <cell r="Q2267">
            <v>4.8636315000000003</v>
          </cell>
          <cell r="R2267">
            <v>1657.9921649</v>
          </cell>
          <cell r="T2267" t="str">
            <v>NHTotIndYTD201603</v>
          </cell>
        </row>
        <row r="2268">
          <cell r="A2268" t="str">
            <v>NH</v>
          </cell>
          <cell r="B2268" t="str">
            <v>TotInd</v>
          </cell>
          <cell r="C2268" t="str">
            <v>YTD201603</v>
          </cell>
          <cell r="M2268">
            <v>19943.945054899999</v>
          </cell>
          <cell r="N2268">
            <v>7.5228618000000003</v>
          </cell>
          <cell r="Q2268">
            <v>158.64464079999999</v>
          </cell>
          <cell r="R2268">
            <v>142.2587326</v>
          </cell>
          <cell r="T2268" t="str">
            <v>NHTotIndYTD201603</v>
          </cell>
        </row>
        <row r="2269">
          <cell r="A2269" t="str">
            <v>NH</v>
          </cell>
          <cell r="B2269" t="str">
            <v>TotInd</v>
          </cell>
          <cell r="C2269" t="str">
            <v>YTD201603</v>
          </cell>
          <cell r="M2269">
            <v>19943.945054899999</v>
          </cell>
          <cell r="N2269">
            <v>9.0308495000000004</v>
          </cell>
          <cell r="Q2269">
            <v>30.836426700000001</v>
          </cell>
          <cell r="R2269">
            <v>878.5891057</v>
          </cell>
          <cell r="T2269" t="str">
            <v>NHTotIndYTD201603</v>
          </cell>
        </row>
        <row r="2270">
          <cell r="A2270" t="str">
            <v>NH</v>
          </cell>
          <cell r="B2270" t="str">
            <v>TotInd</v>
          </cell>
          <cell r="C2270" t="str">
            <v>YTD201603</v>
          </cell>
          <cell r="M2270">
            <v>19943.945054899999</v>
          </cell>
          <cell r="N2270">
            <v>23.199353599999998</v>
          </cell>
          <cell r="Q2270">
            <v>188.77910009999999</v>
          </cell>
          <cell r="R2270">
            <v>368.67460820000002</v>
          </cell>
          <cell r="T2270" t="str">
            <v>NHTotIndYTD201603</v>
          </cell>
        </row>
        <row r="2271">
          <cell r="A2271" t="str">
            <v>NH</v>
          </cell>
          <cell r="B2271" t="str">
            <v>TotInd</v>
          </cell>
          <cell r="C2271" t="str">
            <v>YTD201603</v>
          </cell>
          <cell r="M2271">
            <v>19943.945054899999</v>
          </cell>
          <cell r="N2271">
            <v>9.0723321000000006</v>
          </cell>
          <cell r="Q2271">
            <v>108.7548123</v>
          </cell>
          <cell r="R2271">
            <v>250.2601568</v>
          </cell>
          <cell r="T2271" t="str">
            <v>NHTotIndYTD201603</v>
          </cell>
        </row>
        <row r="2272">
          <cell r="A2272" t="str">
            <v>NH</v>
          </cell>
          <cell r="B2272" t="str">
            <v>TotInd</v>
          </cell>
          <cell r="C2272" t="str">
            <v>YTD201603</v>
          </cell>
          <cell r="M2272">
            <v>19943.945054899999</v>
          </cell>
          <cell r="N2272">
            <v>36.236065400000001</v>
          </cell>
          <cell r="Q2272">
            <v>55.6058491</v>
          </cell>
          <cell r="R2272">
            <v>1954.9777187</v>
          </cell>
          <cell r="T2272" t="str">
            <v>NHTotIndYTD201603</v>
          </cell>
        </row>
        <row r="2273">
          <cell r="A2273" t="str">
            <v>NH</v>
          </cell>
          <cell r="B2273" t="str">
            <v>TotInd</v>
          </cell>
          <cell r="C2273" t="str">
            <v>YTD201603</v>
          </cell>
          <cell r="M2273">
            <v>19943.945054899999</v>
          </cell>
          <cell r="N2273">
            <v>17.546217599999999</v>
          </cell>
          <cell r="Q2273">
            <v>99.278251800000007</v>
          </cell>
          <cell r="R2273">
            <v>530.21333330000004</v>
          </cell>
          <cell r="T2273" t="str">
            <v>NHTotIndYTD201603</v>
          </cell>
        </row>
        <row r="2274">
          <cell r="A2274" t="str">
            <v>NH</v>
          </cell>
          <cell r="B2274" t="str">
            <v>TotInd</v>
          </cell>
          <cell r="C2274" t="str">
            <v>YTD201603</v>
          </cell>
          <cell r="M2274">
            <v>19943.945054899999</v>
          </cell>
          <cell r="N2274">
            <v>20.161308900000002</v>
          </cell>
          <cell r="Q2274">
            <v>72.152224399999994</v>
          </cell>
          <cell r="R2274">
            <v>838.28221680000001</v>
          </cell>
          <cell r="T2274" t="str">
            <v>NHTotIndYTD201603</v>
          </cell>
        </row>
        <row r="2275">
          <cell r="A2275" t="str">
            <v>NH</v>
          </cell>
          <cell r="B2275" t="str">
            <v>TotInd</v>
          </cell>
          <cell r="C2275" t="str">
            <v>YTD201603</v>
          </cell>
          <cell r="M2275">
            <v>19943.945054899999</v>
          </cell>
          <cell r="N2275">
            <v>11.2288926</v>
          </cell>
          <cell r="Q2275">
            <v>118.08095109999999</v>
          </cell>
          <cell r="R2275">
            <v>285.28460719999998</v>
          </cell>
          <cell r="T2275" t="str">
            <v>NHTotIndYTD201603</v>
          </cell>
        </row>
        <row r="2276">
          <cell r="A2276" t="str">
            <v>NH</v>
          </cell>
          <cell r="B2276" t="str">
            <v>TotInd</v>
          </cell>
          <cell r="C2276" t="str">
            <v>YTD201603</v>
          </cell>
          <cell r="M2276">
            <v>19943.945054899999</v>
          </cell>
          <cell r="N2276">
            <v>31.411306799999998</v>
          </cell>
          <cell r="Q2276">
            <v>410.45038870000002</v>
          </cell>
          <cell r="R2276">
            <v>229.58662720000001</v>
          </cell>
          <cell r="T2276" t="str">
            <v>NHTotIndYTD201603</v>
          </cell>
        </row>
        <row r="2277">
          <cell r="A2277" t="str">
            <v>NH</v>
          </cell>
          <cell r="B2277" t="str">
            <v>TotInd</v>
          </cell>
          <cell r="C2277" t="str">
            <v>YTD201603</v>
          </cell>
          <cell r="M2277">
            <v>19943.945054899999</v>
          </cell>
          <cell r="N2277">
            <v>15.5261631</v>
          </cell>
          <cell r="Q2277">
            <v>871.7934166</v>
          </cell>
          <cell r="R2277">
            <v>53.428356200000003</v>
          </cell>
          <cell r="T2277" t="str">
            <v>NHTotIndYTD201603</v>
          </cell>
        </row>
        <row r="2278">
          <cell r="A2278" t="str">
            <v>NH</v>
          </cell>
          <cell r="B2278" t="str">
            <v>TotInd</v>
          </cell>
          <cell r="C2278" t="str">
            <v>YTD201603</v>
          </cell>
          <cell r="M2278">
            <v>19943.945054899999</v>
          </cell>
          <cell r="N2278">
            <v>13.6631567</v>
          </cell>
          <cell r="Q2278">
            <v>171.78146000000001</v>
          </cell>
          <cell r="R2278">
            <v>238.61405139999999</v>
          </cell>
          <cell r="T2278" t="str">
            <v>NHTotIndYTD201603</v>
          </cell>
        </row>
        <row r="2279">
          <cell r="A2279" t="str">
            <v>NH</v>
          </cell>
          <cell r="B2279" t="str">
            <v>TotInd</v>
          </cell>
          <cell r="C2279" t="str">
            <v>YTD201603</v>
          </cell>
          <cell r="M2279">
            <v>19943.945054899999</v>
          </cell>
          <cell r="N2279">
            <v>4.8408945000000001</v>
          </cell>
          <cell r="Q2279">
            <v>102.5875269</v>
          </cell>
          <cell r="R2279">
            <v>141.5638319</v>
          </cell>
          <cell r="T2279" t="str">
            <v>NHTotIndYTD201603</v>
          </cell>
        </row>
        <row r="2280">
          <cell r="A2280" t="str">
            <v>NH</v>
          </cell>
          <cell r="B2280" t="str">
            <v>TotInd</v>
          </cell>
          <cell r="C2280" t="str">
            <v>YTD201603</v>
          </cell>
          <cell r="M2280">
            <v>19943.945054899999</v>
          </cell>
          <cell r="N2280">
            <v>2.1651628999999999</v>
          </cell>
          <cell r="Q2280">
            <v>76.865434399999998</v>
          </cell>
          <cell r="R2280">
            <v>84.504677099999995</v>
          </cell>
          <cell r="T2280" t="str">
            <v>NHTotIndYTD201603</v>
          </cell>
        </row>
        <row r="2281">
          <cell r="A2281" t="str">
            <v>NH</v>
          </cell>
          <cell r="B2281" t="str">
            <v>TotInd</v>
          </cell>
          <cell r="C2281" t="str">
            <v>YTD201603</v>
          </cell>
          <cell r="M2281">
            <v>19943.945054899999</v>
          </cell>
          <cell r="N2281">
            <v>2.0838163999999999</v>
          </cell>
          <cell r="Q2281">
            <v>134.37662370000001</v>
          </cell>
          <cell r="R2281">
            <v>46.521850700000002</v>
          </cell>
          <cell r="T2281" t="str">
            <v>NHTotIndYTD201603</v>
          </cell>
        </row>
        <row r="2282">
          <cell r="A2282" t="str">
            <v>NH</v>
          </cell>
          <cell r="B2282" t="str">
            <v>TotInd</v>
          </cell>
          <cell r="C2282" t="str">
            <v>YTD201603</v>
          </cell>
          <cell r="M2282">
            <v>19943.945054899999</v>
          </cell>
          <cell r="N2282">
            <v>1.687765</v>
          </cell>
          <cell r="Q2282">
            <v>191.4365483</v>
          </cell>
          <cell r="R2282">
            <v>26.448947100000002</v>
          </cell>
          <cell r="T2282" t="str">
            <v>NHTotIndYTD201603</v>
          </cell>
        </row>
        <row r="2283">
          <cell r="A2283" t="str">
            <v>NH</v>
          </cell>
          <cell r="B2283" t="str">
            <v>TotInd</v>
          </cell>
          <cell r="C2283" t="str">
            <v>YTD201603</v>
          </cell>
          <cell r="M2283">
            <v>19943.945054899999</v>
          </cell>
          <cell r="N2283">
            <v>20.529659599999999</v>
          </cell>
          <cell r="Q2283">
            <v>460.3903578</v>
          </cell>
          <cell r="R2283">
            <v>133.77556200000001</v>
          </cell>
          <cell r="T2283" t="str">
            <v>NHTotIndYTD201603</v>
          </cell>
        </row>
        <row r="2284">
          <cell r="A2284" t="str">
            <v>NH</v>
          </cell>
          <cell r="B2284" t="str">
            <v>TotInd</v>
          </cell>
          <cell r="C2284" t="str">
            <v>YTD201603</v>
          </cell>
          <cell r="M2284">
            <v>19943.945054899999</v>
          </cell>
          <cell r="N2284">
            <v>2.8027929999999999</v>
          </cell>
          <cell r="Q2284">
            <v>11.582462700000001</v>
          </cell>
          <cell r="R2284">
            <v>725.95779219999997</v>
          </cell>
          <cell r="T2284" t="str">
            <v>NHTotIndYTD201603</v>
          </cell>
        </row>
        <row r="2285">
          <cell r="A2285" t="str">
            <v>NH</v>
          </cell>
          <cell r="B2285" t="str">
            <v>TotInd</v>
          </cell>
          <cell r="C2285" t="str">
            <v>YTD201603</v>
          </cell>
          <cell r="M2285">
            <v>19943.945054899999</v>
          </cell>
          <cell r="N2285">
            <v>3.7811750000000002</v>
          </cell>
          <cell r="Q2285">
            <v>40.463408700000002</v>
          </cell>
          <cell r="R2285">
            <v>280.3403222</v>
          </cell>
          <cell r="T2285" t="str">
            <v>NHTotIndYTD201603</v>
          </cell>
        </row>
        <row r="2286">
          <cell r="A2286" t="str">
            <v>NH</v>
          </cell>
          <cell r="B2286" t="str">
            <v>TotInd</v>
          </cell>
          <cell r="C2286" t="str">
            <v>YTD201603</v>
          </cell>
          <cell r="M2286">
            <v>19943.945054899999</v>
          </cell>
          <cell r="N2286">
            <v>5.3983309999999998</v>
          </cell>
          <cell r="Q2286">
            <v>440.68512900000002</v>
          </cell>
          <cell r="R2286">
            <v>36.749578999999997</v>
          </cell>
          <cell r="T2286" t="str">
            <v>NHTotIndYTD201603</v>
          </cell>
        </row>
        <row r="2287">
          <cell r="A2287" t="str">
            <v>NH</v>
          </cell>
          <cell r="B2287" t="str">
            <v>TotInd</v>
          </cell>
          <cell r="C2287" t="str">
            <v>YTD201603</v>
          </cell>
          <cell r="M2287">
            <v>19943.945054899999</v>
          </cell>
          <cell r="N2287">
            <v>13.312531</v>
          </cell>
          <cell r="Q2287">
            <v>431.45927130000001</v>
          </cell>
          <cell r="R2287">
            <v>92.563992999999996</v>
          </cell>
          <cell r="T2287" t="str">
            <v>NHTotIndYTD201603</v>
          </cell>
        </row>
        <row r="2288">
          <cell r="A2288" t="str">
            <v>NH</v>
          </cell>
          <cell r="B2288" t="str">
            <v>TotInd</v>
          </cell>
          <cell r="C2288" t="str">
            <v>YTD201603</v>
          </cell>
          <cell r="M2288">
            <v>19943.945054899999</v>
          </cell>
          <cell r="N2288">
            <v>6.2851457999999996</v>
          </cell>
          <cell r="Q2288">
            <v>144.00360570000001</v>
          </cell>
          <cell r="R2288">
            <v>130.9372597</v>
          </cell>
          <cell r="T2288" t="str">
            <v>NHTotIndYTD201603</v>
          </cell>
        </row>
        <row r="2289">
          <cell r="A2289" t="str">
            <v>NH</v>
          </cell>
          <cell r="B2289" t="str">
            <v>TotInd</v>
          </cell>
          <cell r="C2289" t="str">
            <v>YTD201603</v>
          </cell>
          <cell r="M2289">
            <v>19943.945054899999</v>
          </cell>
          <cell r="N2289">
            <v>11.6828795</v>
          </cell>
          <cell r="Q2289">
            <v>214.7518953</v>
          </cell>
          <cell r="R2289">
            <v>163.20525799999999</v>
          </cell>
          <cell r="T2289" t="str">
            <v>NHTotIndYTD201603</v>
          </cell>
        </row>
        <row r="2290">
          <cell r="A2290" t="str">
            <v>NH</v>
          </cell>
          <cell r="B2290" t="str">
            <v>TotInd</v>
          </cell>
          <cell r="C2290" t="str">
            <v>YTD201603</v>
          </cell>
          <cell r="M2290">
            <v>19943.945054899999</v>
          </cell>
          <cell r="N2290">
            <v>5.0654653999999999</v>
          </cell>
          <cell r="Q2290">
            <v>121.03924240000001</v>
          </cell>
          <cell r="R2290">
            <v>125.5493331</v>
          </cell>
          <cell r="T2290" t="str">
            <v>NHTotIndYTD201603</v>
          </cell>
        </row>
        <row r="2291">
          <cell r="A2291" t="str">
            <v>NH</v>
          </cell>
          <cell r="B2291" t="str">
            <v>TotInd</v>
          </cell>
          <cell r="C2291" t="str">
            <v>YTD201603</v>
          </cell>
          <cell r="M2291">
            <v>19943.945054899999</v>
          </cell>
          <cell r="N2291">
            <v>2.9417059000000001</v>
          </cell>
          <cell r="Q2291">
            <v>145.4576811</v>
          </cell>
          <cell r="R2291">
            <v>60.671375400000002</v>
          </cell>
          <cell r="T2291" t="str">
            <v>NHTotIndYTD201603</v>
          </cell>
        </row>
        <row r="2292">
          <cell r="A2292" t="str">
            <v>NH</v>
          </cell>
          <cell r="B2292" t="str">
            <v>TotInd</v>
          </cell>
          <cell r="C2292" t="str">
            <v>YTD201603</v>
          </cell>
          <cell r="M2292">
            <v>19943.945054899999</v>
          </cell>
          <cell r="N2292">
            <v>3.3486568999999999</v>
          </cell>
          <cell r="Q2292">
            <v>73.506018800000007</v>
          </cell>
          <cell r="R2292">
            <v>136.66868349999999</v>
          </cell>
          <cell r="T2292" t="str">
            <v>NHTotIndYTD201603</v>
          </cell>
        </row>
        <row r="2293">
          <cell r="A2293" t="str">
            <v>NH</v>
          </cell>
          <cell r="B2293" t="str">
            <v>TotInd</v>
          </cell>
          <cell r="C2293" t="str">
            <v>YTD201603</v>
          </cell>
          <cell r="M2293">
            <v>19943.945054899999</v>
          </cell>
          <cell r="N2293">
            <v>7.4528299000000002</v>
          </cell>
          <cell r="Q2293">
            <v>196.75144460000001</v>
          </cell>
          <cell r="R2293">
            <v>113.6382492</v>
          </cell>
          <cell r="T2293" t="str">
            <v>NHTotIndYTD201603</v>
          </cell>
        </row>
        <row r="2294">
          <cell r="A2294" t="str">
            <v>NH</v>
          </cell>
          <cell r="B2294" t="str">
            <v>TotInd</v>
          </cell>
          <cell r="C2294" t="str">
            <v>YTD201603</v>
          </cell>
          <cell r="M2294">
            <v>19943.945054899999</v>
          </cell>
          <cell r="N2294">
            <v>3.2402329000000001</v>
          </cell>
          <cell r="Q2294">
            <v>3.0585724000000001</v>
          </cell>
          <cell r="R2294">
            <v>3178.1816392999999</v>
          </cell>
          <cell r="T2294" t="str">
            <v>NHTotIndYTD201603</v>
          </cell>
        </row>
        <row r="2295">
          <cell r="A2295" t="str">
            <v>NH</v>
          </cell>
          <cell r="B2295" t="str">
            <v>TotInd</v>
          </cell>
          <cell r="C2295" t="str">
            <v>YTD201603</v>
          </cell>
          <cell r="M2295">
            <v>19943.945054899999</v>
          </cell>
          <cell r="N2295">
            <v>7.9016630000000001</v>
          </cell>
          <cell r="Q2295">
            <v>8.6241713999999998</v>
          </cell>
          <cell r="R2295">
            <v>2748.6686046999998</v>
          </cell>
          <cell r="T2295" t="str">
            <v>NHTotIndYTD201603</v>
          </cell>
        </row>
        <row r="2296">
          <cell r="A2296" t="str">
            <v>NH</v>
          </cell>
          <cell r="B2296" t="str">
            <v>TotInd</v>
          </cell>
          <cell r="C2296" t="str">
            <v>YTD201603</v>
          </cell>
          <cell r="M2296">
            <v>19943.945054899999</v>
          </cell>
          <cell r="N2296">
            <v>16.291362100000001</v>
          </cell>
          <cell r="Q2296">
            <v>478.49108960000001</v>
          </cell>
          <cell r="R2296">
            <v>102.1421031</v>
          </cell>
          <cell r="T2296" t="str">
            <v>NHTotIndYTD201603</v>
          </cell>
        </row>
        <row r="2297">
          <cell r="A2297" t="str">
            <v>NH</v>
          </cell>
          <cell r="B2297" t="str">
            <v>TotInd</v>
          </cell>
          <cell r="C2297" t="str">
            <v>YTD201603</v>
          </cell>
          <cell r="M2297">
            <v>19943.945054899999</v>
          </cell>
          <cell r="N2297">
            <v>91.395875500000002</v>
          </cell>
          <cell r="Q2297">
            <v>3419.8850735000001</v>
          </cell>
          <cell r="R2297">
            <v>80.174514900000005</v>
          </cell>
          <cell r="T2297" t="str">
            <v>NHTotIndYTD201603</v>
          </cell>
        </row>
        <row r="2298">
          <cell r="A2298" t="str">
            <v>NH</v>
          </cell>
          <cell r="B2298" t="str">
            <v>TotInd</v>
          </cell>
          <cell r="C2298" t="str">
            <v>YTD201703</v>
          </cell>
          <cell r="M2298">
            <v>25408.8777778</v>
          </cell>
          <cell r="N2298">
            <v>11.063147600000001</v>
          </cell>
          <cell r="Q2298">
            <v>4.8455247000000004</v>
          </cell>
          <cell r="R2298">
            <v>6849.5044443999996</v>
          </cell>
          <cell r="T2298" t="str">
            <v>NHTotIndYTD201703</v>
          </cell>
        </row>
        <row r="2299">
          <cell r="A2299" t="str">
            <v>NH</v>
          </cell>
          <cell r="B2299" t="str">
            <v>TotInd</v>
          </cell>
          <cell r="C2299" t="str">
            <v>YTD201703</v>
          </cell>
          <cell r="M2299">
            <v>25408.8777778</v>
          </cell>
          <cell r="N2299">
            <v>32.868356499999997</v>
          </cell>
          <cell r="Q2299">
            <v>8.2104724000000004</v>
          </cell>
          <cell r="R2299">
            <v>12009.6707104</v>
          </cell>
          <cell r="T2299" t="str">
            <v>NHTotIndYTD201703</v>
          </cell>
        </row>
        <row r="2300">
          <cell r="A2300" t="str">
            <v>NH</v>
          </cell>
          <cell r="B2300" t="str">
            <v>TotInd</v>
          </cell>
          <cell r="C2300" t="str">
            <v>YTD201703</v>
          </cell>
          <cell r="M2300">
            <v>25408.8777778</v>
          </cell>
          <cell r="N2300">
            <v>55.428558299999999</v>
          </cell>
          <cell r="Q2300">
            <v>4.8903907000000002</v>
          </cell>
          <cell r="R2300">
            <v>34002.534128400002</v>
          </cell>
          <cell r="T2300" t="str">
            <v>NHTotIndYTD201703</v>
          </cell>
        </row>
        <row r="2301">
          <cell r="A2301" t="str">
            <v>NH</v>
          </cell>
          <cell r="B2301" t="str">
            <v>TotInd</v>
          </cell>
          <cell r="C2301" t="str">
            <v>YTD201703</v>
          </cell>
          <cell r="M2301">
            <v>25408.8777778</v>
          </cell>
          <cell r="N2301">
            <v>1.6562572</v>
          </cell>
          <cell r="Q2301">
            <v>0.76272150000000005</v>
          </cell>
          <cell r="R2301">
            <v>6514.5294118000002</v>
          </cell>
          <cell r="T2301" t="str">
            <v>NHTotIndYTD201703</v>
          </cell>
        </row>
        <row r="2302">
          <cell r="A2302" t="str">
            <v>NH</v>
          </cell>
          <cell r="B2302" t="str">
            <v>TotInd</v>
          </cell>
          <cell r="C2302" t="str">
            <v>YTD201703</v>
          </cell>
          <cell r="M2302">
            <v>25408.8777778</v>
          </cell>
          <cell r="N2302">
            <v>3.1490027</v>
          </cell>
          <cell r="Q2302">
            <v>4.0379372</v>
          </cell>
          <cell r="R2302">
            <v>2339.5628889</v>
          </cell>
          <cell r="T2302" t="str">
            <v>NHTotIndYTD201703</v>
          </cell>
        </row>
        <row r="2303">
          <cell r="A2303" t="str">
            <v>NH</v>
          </cell>
          <cell r="B2303" t="str">
            <v>TotInd</v>
          </cell>
          <cell r="C2303" t="str">
            <v>YTD201703</v>
          </cell>
          <cell r="M2303">
            <v>25408.8777778</v>
          </cell>
          <cell r="N2303">
            <v>8.0773927000000008</v>
          </cell>
          <cell r="Q2303">
            <v>140.9688754</v>
          </cell>
          <cell r="R2303">
            <v>171.8973647</v>
          </cell>
          <cell r="T2303" t="str">
            <v>NHTotIndYTD201703</v>
          </cell>
        </row>
        <row r="2304">
          <cell r="A2304" t="str">
            <v>NH</v>
          </cell>
          <cell r="B2304" t="str">
            <v>TotInd</v>
          </cell>
          <cell r="C2304" t="str">
            <v>YTD201703</v>
          </cell>
          <cell r="M2304">
            <v>25408.8777778</v>
          </cell>
          <cell r="N2304">
            <v>9.5237765999999997</v>
          </cell>
          <cell r="Q2304">
            <v>28.714220300000001</v>
          </cell>
          <cell r="R2304">
            <v>995.02370310000003</v>
          </cell>
          <cell r="T2304" t="str">
            <v>NHTotIndYTD201703</v>
          </cell>
        </row>
        <row r="2305">
          <cell r="A2305" t="str">
            <v>NH</v>
          </cell>
          <cell r="B2305" t="str">
            <v>TotInd</v>
          </cell>
          <cell r="C2305" t="str">
            <v>YTD201703</v>
          </cell>
          <cell r="M2305">
            <v>25408.8777778</v>
          </cell>
          <cell r="N2305">
            <v>30.838554299999998</v>
          </cell>
          <cell r="Q2305">
            <v>228.47524129999999</v>
          </cell>
          <cell r="R2305">
            <v>404.92642569999998</v>
          </cell>
          <cell r="T2305" t="str">
            <v>NHTotIndYTD201703</v>
          </cell>
        </row>
        <row r="2306">
          <cell r="A2306" t="str">
            <v>NH</v>
          </cell>
          <cell r="B2306" t="str">
            <v>TotInd</v>
          </cell>
          <cell r="C2306" t="str">
            <v>YTD201703</v>
          </cell>
          <cell r="M2306">
            <v>25408.8777778</v>
          </cell>
          <cell r="N2306">
            <v>10.6039134</v>
          </cell>
          <cell r="Q2306">
            <v>128.0525992</v>
          </cell>
          <cell r="R2306">
            <v>248.427133</v>
          </cell>
          <cell r="T2306" t="str">
            <v>NHTotIndYTD201703</v>
          </cell>
        </row>
        <row r="2307">
          <cell r="A2307" t="str">
            <v>NH</v>
          </cell>
          <cell r="B2307" t="str">
            <v>TotInd</v>
          </cell>
          <cell r="C2307" t="str">
            <v>YTD201703</v>
          </cell>
          <cell r="M2307">
            <v>25408.8777778</v>
          </cell>
          <cell r="N2307">
            <v>39.4817593</v>
          </cell>
          <cell r="Q2307">
            <v>55.428904699999997</v>
          </cell>
          <cell r="R2307">
            <v>2136.8864939</v>
          </cell>
          <cell r="T2307" t="str">
            <v>NHTotIndYTD201703</v>
          </cell>
        </row>
        <row r="2308">
          <cell r="A2308" t="str">
            <v>NH</v>
          </cell>
          <cell r="B2308" t="str">
            <v>TotInd</v>
          </cell>
          <cell r="C2308" t="str">
            <v>YTD201703</v>
          </cell>
          <cell r="M2308">
            <v>25408.8777778</v>
          </cell>
          <cell r="N2308">
            <v>16.173733500000001</v>
          </cell>
          <cell r="Q2308">
            <v>86.649911200000005</v>
          </cell>
          <cell r="R2308">
            <v>559.96826429999999</v>
          </cell>
          <cell r="T2308" t="str">
            <v>NHTotIndYTD201703</v>
          </cell>
        </row>
        <row r="2309">
          <cell r="A2309" t="str">
            <v>NH</v>
          </cell>
          <cell r="B2309" t="str">
            <v>TotInd</v>
          </cell>
          <cell r="C2309" t="str">
            <v>YTD201703</v>
          </cell>
          <cell r="M2309">
            <v>25408.8777778</v>
          </cell>
          <cell r="N2309">
            <v>21.661853499999999</v>
          </cell>
          <cell r="Q2309">
            <v>75.665524599999998</v>
          </cell>
          <cell r="R2309">
            <v>858.8529704</v>
          </cell>
          <cell r="T2309" t="str">
            <v>NHTotIndYTD201703</v>
          </cell>
        </row>
        <row r="2310">
          <cell r="A2310" t="str">
            <v>NH</v>
          </cell>
          <cell r="B2310" t="str">
            <v>TotInd</v>
          </cell>
          <cell r="C2310" t="str">
            <v>YTD201703</v>
          </cell>
          <cell r="M2310">
            <v>25408.8777778</v>
          </cell>
          <cell r="N2310">
            <v>18.9252137</v>
          </cell>
          <cell r="Q2310">
            <v>128.34833269999999</v>
          </cell>
          <cell r="R2310">
            <v>442.35589199999998</v>
          </cell>
          <cell r="T2310" t="str">
            <v>NHTotIndYTD201703</v>
          </cell>
        </row>
        <row r="2311">
          <cell r="A2311" t="str">
            <v>NH</v>
          </cell>
          <cell r="B2311" t="str">
            <v>TotInd</v>
          </cell>
          <cell r="C2311" t="str">
            <v>YTD201703</v>
          </cell>
          <cell r="M2311">
            <v>25408.8777778</v>
          </cell>
          <cell r="N2311">
            <v>35.175964200000003</v>
          </cell>
          <cell r="Q2311">
            <v>493.70593020000001</v>
          </cell>
          <cell r="R2311">
            <v>213.74645559999999</v>
          </cell>
          <cell r="T2311" t="str">
            <v>NHTotIndYTD201703</v>
          </cell>
        </row>
        <row r="2312">
          <cell r="A2312" t="str">
            <v>NH</v>
          </cell>
          <cell r="B2312" t="str">
            <v>TotInd</v>
          </cell>
          <cell r="C2312" t="str">
            <v>YTD201703</v>
          </cell>
          <cell r="M2312">
            <v>25408.8777778</v>
          </cell>
          <cell r="N2312">
            <v>16.361569200000002</v>
          </cell>
          <cell r="Q2312">
            <v>959.86639849999995</v>
          </cell>
          <cell r="R2312">
            <v>51.137020200000002</v>
          </cell>
          <cell r="T2312" t="str">
            <v>NHTotIndYTD201703</v>
          </cell>
        </row>
        <row r="2313">
          <cell r="A2313" t="str">
            <v>NH</v>
          </cell>
          <cell r="B2313" t="str">
            <v>TotInd</v>
          </cell>
          <cell r="C2313" t="str">
            <v>YTD201703</v>
          </cell>
          <cell r="M2313">
            <v>25408.8777778</v>
          </cell>
          <cell r="N2313">
            <v>15.287390200000001</v>
          </cell>
          <cell r="Q2313">
            <v>159.358101</v>
          </cell>
          <cell r="R2313">
            <v>287.79315480000002</v>
          </cell>
          <cell r="T2313" t="str">
            <v>NHTotIndYTD201703</v>
          </cell>
        </row>
        <row r="2314">
          <cell r="A2314" t="str">
            <v>NH</v>
          </cell>
          <cell r="B2314" t="str">
            <v>TotInd</v>
          </cell>
          <cell r="C2314" t="str">
            <v>YTD201703</v>
          </cell>
          <cell r="M2314">
            <v>25408.8777778</v>
          </cell>
          <cell r="N2314">
            <v>4.8800809000000003</v>
          </cell>
          <cell r="Q2314">
            <v>103.97144400000001</v>
          </cell>
          <cell r="R2314">
            <v>140.8102275</v>
          </cell>
          <cell r="T2314" t="str">
            <v>NHTotIndYTD201703</v>
          </cell>
        </row>
        <row r="2315">
          <cell r="A2315" t="str">
            <v>NH</v>
          </cell>
          <cell r="B2315" t="str">
            <v>TotInd</v>
          </cell>
          <cell r="C2315" t="str">
            <v>YTD201703</v>
          </cell>
          <cell r="M2315">
            <v>25408.8777778</v>
          </cell>
          <cell r="N2315">
            <v>2.2678231000000002</v>
          </cell>
          <cell r="Q2315">
            <v>84.495281599999998</v>
          </cell>
          <cell r="R2315">
            <v>80.518924999999996</v>
          </cell>
          <cell r="T2315" t="str">
            <v>NHTotIndYTD201703</v>
          </cell>
        </row>
        <row r="2316">
          <cell r="A2316" t="str">
            <v>NH</v>
          </cell>
          <cell r="B2316" t="str">
            <v>TotInd</v>
          </cell>
          <cell r="C2316" t="str">
            <v>YTD201703</v>
          </cell>
          <cell r="M2316">
            <v>25408.8777778</v>
          </cell>
          <cell r="N2316">
            <v>1.6798096</v>
          </cell>
          <cell r="Q2316">
            <v>96.831592700000002</v>
          </cell>
          <cell r="R2316">
            <v>52.043228599999999</v>
          </cell>
          <cell r="T2316" t="str">
            <v>NHTotIndYTD201703</v>
          </cell>
        </row>
        <row r="2317">
          <cell r="A2317" t="str">
            <v>NH</v>
          </cell>
          <cell r="B2317" t="str">
            <v>TotInd</v>
          </cell>
          <cell r="C2317" t="str">
            <v>YTD201703</v>
          </cell>
          <cell r="M2317">
            <v>25408.8777778</v>
          </cell>
          <cell r="N2317">
            <v>1.730748</v>
          </cell>
          <cell r="Q2317">
            <v>191.6352986</v>
          </cell>
          <cell r="R2317">
            <v>27.094402599999999</v>
          </cell>
          <cell r="T2317" t="str">
            <v>NHTotIndYTD201703</v>
          </cell>
        </row>
        <row r="2318">
          <cell r="A2318" t="str">
            <v>NH</v>
          </cell>
          <cell r="B2318" t="str">
            <v>TotInd</v>
          </cell>
          <cell r="C2318" t="str">
            <v>YTD201703</v>
          </cell>
          <cell r="M2318">
            <v>25408.8777778</v>
          </cell>
          <cell r="N2318">
            <v>21.112657200000001</v>
          </cell>
          <cell r="Q2318">
            <v>446.43082010000001</v>
          </cell>
          <cell r="R2318">
            <v>141.8763414</v>
          </cell>
          <cell r="T2318" t="str">
            <v>NHTotIndYTD201703</v>
          </cell>
        </row>
        <row r="2319">
          <cell r="A2319" t="str">
            <v>NH</v>
          </cell>
          <cell r="B2319" t="str">
            <v>TotInd</v>
          </cell>
          <cell r="C2319" t="str">
            <v>YTD201703</v>
          </cell>
          <cell r="M2319">
            <v>25408.8777778</v>
          </cell>
          <cell r="N2319">
            <v>3.6982567999999998</v>
          </cell>
          <cell r="Q2319">
            <v>14.955664799999999</v>
          </cell>
          <cell r="R2319">
            <v>741.84401130000003</v>
          </cell>
          <cell r="T2319" t="str">
            <v>NHTotIndYTD201703</v>
          </cell>
        </row>
        <row r="2320">
          <cell r="A2320" t="str">
            <v>NH</v>
          </cell>
          <cell r="B2320" t="str">
            <v>TotInd</v>
          </cell>
          <cell r="C2320" t="str">
            <v>YTD201703</v>
          </cell>
          <cell r="M2320">
            <v>25408.8777778</v>
          </cell>
          <cell r="N2320">
            <v>7.5683597000000002</v>
          </cell>
          <cell r="Q2320">
            <v>39.501544099999997</v>
          </cell>
          <cell r="R2320">
            <v>574.78965779999999</v>
          </cell>
          <cell r="T2320" t="str">
            <v>NHTotIndYTD201703</v>
          </cell>
        </row>
        <row r="2321">
          <cell r="A2321" t="str">
            <v>NH</v>
          </cell>
          <cell r="B2321" t="str">
            <v>TotInd</v>
          </cell>
          <cell r="C2321" t="str">
            <v>YTD201703</v>
          </cell>
          <cell r="M2321">
            <v>25408.8777778</v>
          </cell>
          <cell r="N2321">
            <v>5.4794441000000003</v>
          </cell>
          <cell r="Q2321">
            <v>456.61250150000001</v>
          </cell>
          <cell r="R2321">
            <v>36.000618099999997</v>
          </cell>
          <cell r="T2321" t="str">
            <v>NHTotIndYTD201703</v>
          </cell>
        </row>
        <row r="2322">
          <cell r="A2322" t="str">
            <v>NH</v>
          </cell>
          <cell r="B2322" t="str">
            <v>TotInd</v>
          </cell>
          <cell r="C2322" t="str">
            <v>YTD201703</v>
          </cell>
          <cell r="M2322">
            <v>25408.8777778</v>
          </cell>
          <cell r="N2322">
            <v>12.8552789</v>
          </cell>
          <cell r="Q2322">
            <v>424.58878979999997</v>
          </cell>
          <cell r="R2322">
            <v>90.831028900000007</v>
          </cell>
          <cell r="T2322" t="str">
            <v>NHTotIndYTD201703</v>
          </cell>
        </row>
        <row r="2323">
          <cell r="A2323" t="str">
            <v>NH</v>
          </cell>
          <cell r="B2323" t="str">
            <v>TotInd</v>
          </cell>
          <cell r="C2323" t="str">
            <v>YTD201703</v>
          </cell>
          <cell r="M2323">
            <v>25408.8777778</v>
          </cell>
          <cell r="N2323">
            <v>7.6203514999999999</v>
          </cell>
          <cell r="Q2323">
            <v>142.71253060000001</v>
          </cell>
          <cell r="R2323">
            <v>160.18953819999999</v>
          </cell>
          <cell r="T2323" t="str">
            <v>NHTotIndYTD201703</v>
          </cell>
        </row>
        <row r="2324">
          <cell r="A2324" t="str">
            <v>NH</v>
          </cell>
          <cell r="B2324" t="str">
            <v>TotInd</v>
          </cell>
          <cell r="C2324" t="str">
            <v>YTD201703</v>
          </cell>
          <cell r="M2324">
            <v>25408.8777778</v>
          </cell>
          <cell r="N2324">
            <v>13.187965800000001</v>
          </cell>
          <cell r="Q2324">
            <v>243.21966800000001</v>
          </cell>
          <cell r="R2324">
            <v>162.66734410000001</v>
          </cell>
          <cell r="T2324" t="str">
            <v>NHTotIndYTD201703</v>
          </cell>
        </row>
        <row r="2325">
          <cell r="A2325" t="str">
            <v>NH</v>
          </cell>
          <cell r="B2325" t="str">
            <v>TotInd</v>
          </cell>
          <cell r="C2325" t="str">
            <v>YTD201703</v>
          </cell>
          <cell r="M2325">
            <v>25408.8777778</v>
          </cell>
          <cell r="N2325">
            <v>6.3167378000000003</v>
          </cell>
          <cell r="Q2325">
            <v>146.30358000000001</v>
          </cell>
          <cell r="R2325">
            <v>129.5266561</v>
          </cell>
          <cell r="T2325" t="str">
            <v>NHTotIndYTD201703</v>
          </cell>
        </row>
        <row r="2326">
          <cell r="A2326" t="str">
            <v>NH</v>
          </cell>
          <cell r="B2326" t="str">
            <v>TotInd</v>
          </cell>
          <cell r="C2326" t="str">
            <v>YTD201703</v>
          </cell>
          <cell r="M2326">
            <v>25408.8777778</v>
          </cell>
          <cell r="N2326">
            <v>3.9082507</v>
          </cell>
          <cell r="Q2326">
            <v>197.8457018</v>
          </cell>
          <cell r="R2326">
            <v>59.262101199999996</v>
          </cell>
          <cell r="T2326" t="str">
            <v>NHTotIndYTD201703</v>
          </cell>
        </row>
        <row r="2327">
          <cell r="A2327" t="str">
            <v>NH</v>
          </cell>
          <cell r="B2327" t="str">
            <v>TotInd</v>
          </cell>
          <cell r="C2327" t="str">
            <v>YTD201703</v>
          </cell>
          <cell r="M2327">
            <v>25408.8777778</v>
          </cell>
          <cell r="N2327">
            <v>4.1025874</v>
          </cell>
          <cell r="Q2327">
            <v>97.634297799999999</v>
          </cell>
          <cell r="R2327">
            <v>126.0598226</v>
          </cell>
          <cell r="T2327" t="str">
            <v>NHTotIndYTD201703</v>
          </cell>
        </row>
        <row r="2328">
          <cell r="A2328" t="str">
            <v>NH</v>
          </cell>
          <cell r="B2328" t="str">
            <v>TotInd</v>
          </cell>
          <cell r="C2328" t="str">
            <v>YTD201703</v>
          </cell>
          <cell r="M2328">
            <v>25408.8777778</v>
          </cell>
          <cell r="N2328">
            <v>10.0746158</v>
          </cell>
          <cell r="Q2328">
            <v>243.26191560000001</v>
          </cell>
          <cell r="R2328">
            <v>124.244057</v>
          </cell>
          <cell r="T2328" t="str">
            <v>NHTotIndYTD201703</v>
          </cell>
        </row>
        <row r="2329">
          <cell r="A2329" t="str">
            <v>NH</v>
          </cell>
          <cell r="B2329" t="str">
            <v>TotInd</v>
          </cell>
          <cell r="C2329" t="str">
            <v>YTD201703</v>
          </cell>
          <cell r="M2329">
            <v>25408.8777778</v>
          </cell>
          <cell r="N2329">
            <v>3.2453235999999999</v>
          </cell>
          <cell r="Q2329">
            <v>5.3232027000000004</v>
          </cell>
          <cell r="R2329">
            <v>1828.9686508</v>
          </cell>
          <cell r="T2329" t="str">
            <v>NHTotIndYTD201703</v>
          </cell>
        </row>
        <row r="2330">
          <cell r="A2330" t="str">
            <v>NH</v>
          </cell>
          <cell r="B2330" t="str">
            <v>TotInd</v>
          </cell>
          <cell r="C2330" t="str">
            <v>YTD201703</v>
          </cell>
          <cell r="M2330">
            <v>25408.8777778</v>
          </cell>
          <cell r="N2330">
            <v>9.4492621999999997</v>
          </cell>
          <cell r="Q2330">
            <v>12.5475493</v>
          </cell>
          <cell r="R2330">
            <v>2259.2289562000001</v>
          </cell>
          <cell r="T2330" t="str">
            <v>NHTotIndYTD201703</v>
          </cell>
        </row>
        <row r="2331">
          <cell r="A2331" t="str">
            <v>NH</v>
          </cell>
          <cell r="B2331" t="str">
            <v>TotInd</v>
          </cell>
          <cell r="C2331" t="str">
            <v>YTD201703</v>
          </cell>
          <cell r="M2331">
            <v>25408.8777778</v>
          </cell>
          <cell r="N2331">
            <v>18.789684999999999</v>
          </cell>
          <cell r="Q2331">
            <v>558.26032529999998</v>
          </cell>
          <cell r="R2331">
            <v>100.97270469999999</v>
          </cell>
          <cell r="T2331" t="str">
            <v>NHTotIndYTD201703</v>
          </cell>
        </row>
        <row r="2332">
          <cell r="A2332" t="str">
            <v>NH</v>
          </cell>
          <cell r="B2332" t="str">
            <v>TotInd</v>
          </cell>
          <cell r="C2332" t="str">
            <v>YTD201703</v>
          </cell>
          <cell r="M2332">
            <v>25408.8777778</v>
          </cell>
          <cell r="N2332">
            <v>118.96453</v>
          </cell>
          <cell r="Q2332">
            <v>3641.2076443999999</v>
          </cell>
          <cell r="R2332">
            <v>98.015170999999995</v>
          </cell>
          <cell r="T2332" t="str">
            <v>NHTotIndYTD201703</v>
          </cell>
        </row>
        <row r="2333">
          <cell r="A2333" t="str">
            <v>NH</v>
          </cell>
          <cell r="B2333" t="str">
            <v>TotIndnoPAP</v>
          </cell>
          <cell r="C2333" t="str">
            <v>YTD201603</v>
          </cell>
          <cell r="M2333">
            <v>12353.549450500001</v>
          </cell>
          <cell r="N2333">
            <v>7.4622865999999997</v>
          </cell>
          <cell r="Q2333">
            <v>4.6950069000000001</v>
          </cell>
          <cell r="R2333">
            <v>4768.2272413999999</v>
          </cell>
          <cell r="T2333" t="str">
            <v>NHTotIndnoPAPYTD201603</v>
          </cell>
        </row>
        <row r="2334">
          <cell r="A2334" t="str">
            <v>NH</v>
          </cell>
          <cell r="B2334" t="str">
            <v>TotIndnoPAP</v>
          </cell>
          <cell r="C2334" t="str">
            <v>YTD201603</v>
          </cell>
          <cell r="M2334">
            <v>12353.549450500001</v>
          </cell>
          <cell r="N2334">
            <v>26.2154858</v>
          </cell>
          <cell r="Q2334">
            <v>5.2616456999999999</v>
          </cell>
          <cell r="R2334">
            <v>14947.1215385</v>
          </cell>
          <cell r="T2334" t="str">
            <v>NHTotIndnoPAPYTD201603</v>
          </cell>
        </row>
        <row r="2335">
          <cell r="A2335" t="str">
            <v>NH</v>
          </cell>
          <cell r="B2335" t="str">
            <v>TotIndnoPAP</v>
          </cell>
          <cell r="C2335" t="str">
            <v>YTD201603</v>
          </cell>
          <cell r="M2335">
            <v>12353.549450500001</v>
          </cell>
          <cell r="N2335">
            <v>50.000160100000002</v>
          </cell>
          <cell r="Q2335">
            <v>4.3712133</v>
          </cell>
          <cell r="R2335">
            <v>34315.525000000001</v>
          </cell>
          <cell r="T2335" t="str">
            <v>NHTotIndnoPAPYTD201603</v>
          </cell>
        </row>
        <row r="2336">
          <cell r="A2336" t="str">
            <v>NH</v>
          </cell>
          <cell r="B2336" t="str">
            <v>TotIndnoPAP</v>
          </cell>
          <cell r="C2336" t="str">
            <v>YTD201603</v>
          </cell>
          <cell r="M2336">
            <v>12353.549450500001</v>
          </cell>
          <cell r="N2336">
            <v>0.46885310000000002</v>
          </cell>
          <cell r="Q2336">
            <v>0.16189680000000001</v>
          </cell>
          <cell r="R2336">
            <v>8688</v>
          </cell>
          <cell r="T2336" t="str">
            <v>NHTotIndnoPAPYTD201603</v>
          </cell>
        </row>
        <row r="2337">
          <cell r="A2337" t="str">
            <v>NH</v>
          </cell>
          <cell r="B2337" t="str">
            <v>TotIndnoPAP</v>
          </cell>
          <cell r="C2337" t="str">
            <v>YTD201603</v>
          </cell>
          <cell r="M2337">
            <v>12353.549450500001</v>
          </cell>
          <cell r="N2337">
            <v>2.6999053000000002</v>
          </cell>
          <cell r="Q2337">
            <v>5.0997488999999998</v>
          </cell>
          <cell r="R2337">
            <v>1588.2577778</v>
          </cell>
          <cell r="T2337" t="str">
            <v>NHTotIndnoPAPYTD201603</v>
          </cell>
        </row>
        <row r="2338">
          <cell r="A2338" t="str">
            <v>NH</v>
          </cell>
          <cell r="B2338" t="str">
            <v>TotIndnoPAP</v>
          </cell>
          <cell r="C2338" t="str">
            <v>YTD201603</v>
          </cell>
          <cell r="M2338">
            <v>12353.549450500001</v>
          </cell>
          <cell r="N2338">
            <v>5.4252874000000002</v>
          </cell>
          <cell r="Q2338">
            <v>118.3465534</v>
          </cell>
          <cell r="R2338">
            <v>137.52713410000001</v>
          </cell>
          <cell r="T2338" t="str">
            <v>NHTotIndnoPAPYTD201603</v>
          </cell>
        </row>
        <row r="2339">
          <cell r="A2339" t="str">
            <v>NH</v>
          </cell>
          <cell r="B2339" t="str">
            <v>TotIndnoPAP</v>
          </cell>
          <cell r="C2339" t="str">
            <v>YTD201603</v>
          </cell>
          <cell r="M2339">
            <v>12353.549450500001</v>
          </cell>
          <cell r="N2339">
            <v>8.6937572000000003</v>
          </cell>
          <cell r="Q2339">
            <v>26.632021900000002</v>
          </cell>
          <cell r="R2339">
            <v>979.32</v>
          </cell>
          <cell r="T2339" t="str">
            <v>NHTotIndnoPAPYTD201603</v>
          </cell>
        </row>
        <row r="2340">
          <cell r="A2340" t="str">
            <v>NH</v>
          </cell>
          <cell r="B2340" t="str">
            <v>TotIndnoPAP</v>
          </cell>
          <cell r="C2340" t="str">
            <v>YTD201603</v>
          </cell>
          <cell r="M2340">
            <v>12353.549450500001</v>
          </cell>
          <cell r="N2340">
            <v>10.858079099999999</v>
          </cell>
          <cell r="Q2340">
            <v>96.814280400000001</v>
          </cell>
          <cell r="R2340">
            <v>336.46107860000001</v>
          </cell>
          <cell r="T2340" t="str">
            <v>NHTotIndnoPAPYTD201603</v>
          </cell>
        </row>
        <row r="2341">
          <cell r="A2341" t="str">
            <v>NH</v>
          </cell>
          <cell r="B2341" t="str">
            <v>TotIndnoPAP</v>
          </cell>
          <cell r="C2341" t="str">
            <v>YTD201603</v>
          </cell>
          <cell r="M2341">
            <v>12353.549450500001</v>
          </cell>
          <cell r="N2341">
            <v>4.9680445000000004</v>
          </cell>
          <cell r="Q2341">
            <v>52.859301899999998</v>
          </cell>
          <cell r="R2341">
            <v>281.95857580000001</v>
          </cell>
          <cell r="T2341" t="str">
            <v>NHTotIndnoPAPYTD201603</v>
          </cell>
        </row>
        <row r="2342">
          <cell r="A2342" t="str">
            <v>NH</v>
          </cell>
          <cell r="B2342" t="str">
            <v>TotIndnoPAP</v>
          </cell>
          <cell r="C2342" t="str">
            <v>YTD201603</v>
          </cell>
          <cell r="M2342">
            <v>12353.549450500001</v>
          </cell>
          <cell r="N2342">
            <v>30.1033805</v>
          </cell>
          <cell r="Q2342">
            <v>47.031017499999997</v>
          </cell>
          <cell r="R2342">
            <v>1920.2251291</v>
          </cell>
          <cell r="T2342" t="str">
            <v>NHTotIndnoPAPYTD201603</v>
          </cell>
        </row>
        <row r="2343">
          <cell r="A2343" t="str">
            <v>NH</v>
          </cell>
          <cell r="B2343" t="str">
            <v>TotIndnoPAP</v>
          </cell>
          <cell r="C2343" t="str">
            <v>YTD201603</v>
          </cell>
          <cell r="M2343">
            <v>12353.549450500001</v>
          </cell>
          <cell r="N2343">
            <v>15.0145412</v>
          </cell>
          <cell r="Q2343">
            <v>83.134001600000005</v>
          </cell>
          <cell r="R2343">
            <v>541.81950340000003</v>
          </cell>
          <cell r="T2343" t="str">
            <v>NHTotIndnoPAPYTD201603</v>
          </cell>
        </row>
        <row r="2344">
          <cell r="A2344" t="str">
            <v>NH</v>
          </cell>
          <cell r="B2344" t="str">
            <v>TotIndnoPAP</v>
          </cell>
          <cell r="C2344" t="str">
            <v>YTD201603</v>
          </cell>
          <cell r="M2344">
            <v>12353.549450500001</v>
          </cell>
          <cell r="N2344">
            <v>16.612079900000001</v>
          </cell>
          <cell r="Q2344">
            <v>60.306554200000001</v>
          </cell>
          <cell r="R2344">
            <v>826.38181210000005</v>
          </cell>
          <cell r="T2344" t="str">
            <v>NHTotIndnoPAPYTD201603</v>
          </cell>
        </row>
        <row r="2345">
          <cell r="A2345" t="str">
            <v>NH</v>
          </cell>
          <cell r="B2345" t="str">
            <v>TotIndnoPAP</v>
          </cell>
          <cell r="C2345" t="str">
            <v>YTD201603</v>
          </cell>
          <cell r="M2345">
            <v>12353.549450500001</v>
          </cell>
          <cell r="N2345">
            <v>11.749072399999999</v>
          </cell>
          <cell r="Q2345">
            <v>87.748060100000004</v>
          </cell>
          <cell r="R2345">
            <v>401.68656829999998</v>
          </cell>
          <cell r="T2345" t="str">
            <v>NHTotIndnoPAPYTD201603</v>
          </cell>
        </row>
        <row r="2346">
          <cell r="A2346" t="str">
            <v>NH</v>
          </cell>
          <cell r="B2346" t="str">
            <v>TotIndnoPAP</v>
          </cell>
          <cell r="C2346" t="str">
            <v>YTD201603</v>
          </cell>
          <cell r="M2346">
            <v>12353.549450500001</v>
          </cell>
          <cell r="N2346">
            <v>28.856446099999999</v>
          </cell>
          <cell r="Q2346">
            <v>310.84183660000002</v>
          </cell>
          <cell r="R2346">
            <v>278.49963539999999</v>
          </cell>
          <cell r="T2346" t="str">
            <v>NHTotIndnoPAPYTD201603</v>
          </cell>
        </row>
        <row r="2347">
          <cell r="A2347" t="str">
            <v>NH</v>
          </cell>
          <cell r="B2347" t="str">
            <v>TotIndnoPAP</v>
          </cell>
          <cell r="C2347" t="str">
            <v>YTD201603</v>
          </cell>
          <cell r="M2347">
            <v>12353.549450500001</v>
          </cell>
          <cell r="N2347">
            <v>12.4340682</v>
          </cell>
          <cell r="Q2347">
            <v>700.20361630000002</v>
          </cell>
          <cell r="R2347">
            <v>53.2733676</v>
          </cell>
          <cell r="T2347" t="str">
            <v>NHTotIndnoPAPYTD201603</v>
          </cell>
        </row>
        <row r="2348">
          <cell r="A2348" t="str">
            <v>NH</v>
          </cell>
          <cell r="B2348" t="str">
            <v>TotIndnoPAP</v>
          </cell>
          <cell r="C2348" t="str">
            <v>YTD201603</v>
          </cell>
          <cell r="M2348">
            <v>12353.549450500001</v>
          </cell>
          <cell r="N2348">
            <v>12.005692</v>
          </cell>
          <cell r="Q2348">
            <v>147.56892400000001</v>
          </cell>
          <cell r="R2348">
            <v>244.0695173</v>
          </cell>
          <cell r="T2348" t="str">
            <v>NHTotIndnoPAPYTD201603</v>
          </cell>
        </row>
        <row r="2349">
          <cell r="A2349" t="str">
            <v>NH</v>
          </cell>
          <cell r="B2349" t="str">
            <v>TotIndnoPAP</v>
          </cell>
          <cell r="C2349" t="str">
            <v>YTD201603</v>
          </cell>
          <cell r="M2349">
            <v>12353.549450500001</v>
          </cell>
          <cell r="N2349">
            <v>3.8106974999999998</v>
          </cell>
          <cell r="Q2349">
            <v>81.595982100000001</v>
          </cell>
          <cell r="R2349">
            <v>140.10607139999999</v>
          </cell>
          <cell r="T2349" t="str">
            <v>NHTotIndnoPAPYTD201603</v>
          </cell>
        </row>
        <row r="2350">
          <cell r="A2350" t="str">
            <v>NH</v>
          </cell>
          <cell r="B2350" t="str">
            <v>TotIndnoPAP</v>
          </cell>
          <cell r="C2350" t="str">
            <v>YTD201603</v>
          </cell>
          <cell r="M2350">
            <v>12353.549450500001</v>
          </cell>
          <cell r="N2350">
            <v>1.84226</v>
          </cell>
          <cell r="Q2350">
            <v>64.839664400000004</v>
          </cell>
          <cell r="R2350">
            <v>85.237640400000004</v>
          </cell>
          <cell r="T2350" t="str">
            <v>NHTotIndnoPAPYTD201603</v>
          </cell>
        </row>
        <row r="2351">
          <cell r="A2351" t="str">
            <v>NH</v>
          </cell>
          <cell r="B2351" t="str">
            <v>TotIndnoPAP</v>
          </cell>
          <cell r="C2351" t="str">
            <v>YTD201603</v>
          </cell>
          <cell r="M2351">
            <v>12353.549450500001</v>
          </cell>
          <cell r="N2351">
            <v>2.0004105000000001</v>
          </cell>
          <cell r="Q2351">
            <v>131.86493540000001</v>
          </cell>
          <cell r="R2351">
            <v>45.510441999999998</v>
          </cell>
          <cell r="T2351" t="str">
            <v>NHTotIndnoPAPYTD201603</v>
          </cell>
        </row>
        <row r="2352">
          <cell r="A2352" t="str">
            <v>NH</v>
          </cell>
          <cell r="B2352" t="str">
            <v>TotIndnoPAP</v>
          </cell>
          <cell r="C2352" t="str">
            <v>YTD201603</v>
          </cell>
          <cell r="M2352">
            <v>12353.549450500001</v>
          </cell>
          <cell r="N2352">
            <v>2.0193338000000001</v>
          </cell>
          <cell r="Q2352">
            <v>227.62688660000001</v>
          </cell>
          <cell r="R2352">
            <v>26.613734000000001</v>
          </cell>
          <cell r="T2352" t="str">
            <v>NHTotIndnoPAPYTD201603</v>
          </cell>
        </row>
        <row r="2353">
          <cell r="A2353" t="str">
            <v>NH</v>
          </cell>
          <cell r="B2353" t="str">
            <v>TotIndnoPAP</v>
          </cell>
          <cell r="C2353" t="str">
            <v>YTD201603</v>
          </cell>
          <cell r="M2353">
            <v>12353.549450500001</v>
          </cell>
          <cell r="N2353">
            <v>18.5185751</v>
          </cell>
          <cell r="Q2353">
            <v>419.23173750000001</v>
          </cell>
          <cell r="R2353">
            <v>132.5179378</v>
          </cell>
          <cell r="T2353" t="str">
            <v>NHTotIndnoPAPYTD201603</v>
          </cell>
        </row>
        <row r="2354">
          <cell r="A2354" t="str">
            <v>NH</v>
          </cell>
          <cell r="B2354" t="str">
            <v>TotIndnoPAP</v>
          </cell>
          <cell r="C2354" t="str">
            <v>YTD201603</v>
          </cell>
          <cell r="M2354">
            <v>12353.549450500001</v>
          </cell>
          <cell r="N2354">
            <v>2.8530555999999998</v>
          </cell>
          <cell r="Q2354">
            <v>12.1422592</v>
          </cell>
          <cell r="R2354">
            <v>704.90726670000004</v>
          </cell>
          <cell r="T2354" t="str">
            <v>NHTotIndnoPAPYTD201603</v>
          </cell>
        </row>
        <row r="2355">
          <cell r="A2355" t="str">
            <v>NH</v>
          </cell>
          <cell r="B2355" t="str">
            <v>TotIndnoPAP</v>
          </cell>
          <cell r="C2355" t="str">
            <v>YTD201603</v>
          </cell>
          <cell r="M2355">
            <v>12353.549450500001</v>
          </cell>
          <cell r="N2355">
            <v>4.6372701999999997</v>
          </cell>
          <cell r="Q2355">
            <v>37.883848800000003</v>
          </cell>
          <cell r="R2355">
            <v>367.222735</v>
          </cell>
          <cell r="T2355" t="str">
            <v>NHTotIndnoPAPYTD201603</v>
          </cell>
        </row>
        <row r="2356">
          <cell r="A2356" t="str">
            <v>NH</v>
          </cell>
          <cell r="B2356" t="str">
            <v>TotIndnoPAP</v>
          </cell>
          <cell r="C2356" t="str">
            <v>YTD201603</v>
          </cell>
          <cell r="M2356">
            <v>12353.549450500001</v>
          </cell>
          <cell r="N2356">
            <v>5.7364318000000001</v>
          </cell>
          <cell r="Q2356">
            <v>470.95776180000001</v>
          </cell>
          <cell r="R2356">
            <v>36.541058800000002</v>
          </cell>
          <cell r="T2356" t="str">
            <v>NHTotIndnoPAPYTD201603</v>
          </cell>
        </row>
        <row r="2357">
          <cell r="A2357" t="str">
            <v>NH</v>
          </cell>
          <cell r="B2357" t="str">
            <v>TotIndnoPAP</v>
          </cell>
          <cell r="C2357" t="str">
            <v>YTD201603</v>
          </cell>
          <cell r="M2357">
            <v>12353.549450500001</v>
          </cell>
          <cell r="N2357">
            <v>15.6621057</v>
          </cell>
          <cell r="Q2357">
            <v>492.89477690000001</v>
          </cell>
          <cell r="R2357">
            <v>95.327277100000003</v>
          </cell>
          <cell r="T2357" t="str">
            <v>NHTotIndnoPAPYTD201603</v>
          </cell>
        </row>
        <row r="2358">
          <cell r="A2358" t="str">
            <v>NH</v>
          </cell>
          <cell r="B2358" t="str">
            <v>TotIndnoPAP</v>
          </cell>
          <cell r="C2358" t="str">
            <v>YTD201603</v>
          </cell>
          <cell r="M2358">
            <v>12353.549450500001</v>
          </cell>
          <cell r="N2358">
            <v>4.8966177999999996</v>
          </cell>
          <cell r="Q2358">
            <v>92.362118600000002</v>
          </cell>
          <cell r="R2358">
            <v>159.0463015</v>
          </cell>
          <cell r="T2358" t="str">
            <v>NHTotIndnoPAPYTD201603</v>
          </cell>
        </row>
        <row r="2359">
          <cell r="A2359" t="str">
            <v>NH</v>
          </cell>
          <cell r="B2359" t="str">
            <v>TotIndnoPAP</v>
          </cell>
          <cell r="C2359" t="str">
            <v>YTD201603</v>
          </cell>
          <cell r="M2359">
            <v>12353.549450500001</v>
          </cell>
          <cell r="N2359">
            <v>11.343414900000001</v>
          </cell>
          <cell r="Q2359">
            <v>212.97522710000001</v>
          </cell>
          <cell r="R2359">
            <v>159.78499049999999</v>
          </cell>
          <cell r="T2359" t="str">
            <v>NHTotIndnoPAPYTD201603</v>
          </cell>
        </row>
        <row r="2360">
          <cell r="A2360" t="str">
            <v>NH</v>
          </cell>
          <cell r="B2360" t="str">
            <v>TotIndnoPAP</v>
          </cell>
          <cell r="C2360" t="str">
            <v>YTD201603</v>
          </cell>
          <cell r="M2360">
            <v>12353.549450500001</v>
          </cell>
          <cell r="N2360">
            <v>4.9369490000000003</v>
          </cell>
          <cell r="Q2360">
            <v>115.35146279999999</v>
          </cell>
          <cell r="R2360">
            <v>128.39756489999999</v>
          </cell>
          <cell r="T2360" t="str">
            <v>NHTotIndnoPAPYTD201603</v>
          </cell>
        </row>
        <row r="2361">
          <cell r="A2361" t="str">
            <v>NH</v>
          </cell>
          <cell r="B2361" t="str">
            <v>TotIndnoPAP</v>
          </cell>
          <cell r="C2361" t="str">
            <v>YTD201603</v>
          </cell>
          <cell r="M2361">
            <v>12353.549450500001</v>
          </cell>
          <cell r="N2361">
            <v>2.7543498</v>
          </cell>
          <cell r="Q2361">
            <v>134.2124388</v>
          </cell>
          <cell r="R2361">
            <v>61.566942099999999</v>
          </cell>
          <cell r="T2361" t="str">
            <v>NHTotIndnoPAPYTD201603</v>
          </cell>
        </row>
        <row r="2362">
          <cell r="A2362" t="str">
            <v>NH</v>
          </cell>
          <cell r="B2362" t="str">
            <v>TotIndnoPAP</v>
          </cell>
          <cell r="C2362" t="str">
            <v>YTD201603</v>
          </cell>
          <cell r="M2362">
            <v>12353.549450500001</v>
          </cell>
          <cell r="N2362">
            <v>2.8143864999999999</v>
          </cell>
          <cell r="Q2362">
            <v>69.372774500000006</v>
          </cell>
          <cell r="R2362">
            <v>121.7071062</v>
          </cell>
          <cell r="T2362" t="str">
            <v>NHTotIndnoPAPYTD201603</v>
          </cell>
        </row>
        <row r="2363">
          <cell r="A2363" t="str">
            <v>NH</v>
          </cell>
          <cell r="B2363" t="str">
            <v>TotIndnoPAP</v>
          </cell>
          <cell r="C2363" t="str">
            <v>YTD201603</v>
          </cell>
          <cell r="M2363">
            <v>12353.549450500001</v>
          </cell>
          <cell r="N2363">
            <v>6.6455548000000002</v>
          </cell>
          <cell r="Q2363">
            <v>169.8297326</v>
          </cell>
          <cell r="R2363">
            <v>117.3920734</v>
          </cell>
          <cell r="T2363" t="str">
            <v>NHTotIndnoPAPYTD201603</v>
          </cell>
        </row>
        <row r="2364">
          <cell r="A2364" t="str">
            <v>NH</v>
          </cell>
          <cell r="B2364" t="str">
            <v>TotIndnoPAP</v>
          </cell>
          <cell r="C2364" t="str">
            <v>YTD201603</v>
          </cell>
          <cell r="M2364">
            <v>12353.549450500001</v>
          </cell>
          <cell r="N2364">
            <v>3.4820704999999998</v>
          </cell>
          <cell r="Q2364">
            <v>2.9950906000000002</v>
          </cell>
          <cell r="R2364">
            <v>3487.7781080999998</v>
          </cell>
          <cell r="T2364" t="str">
            <v>NHTotIndnoPAPYTD201603</v>
          </cell>
        </row>
        <row r="2365">
          <cell r="A2365" t="str">
            <v>NH</v>
          </cell>
          <cell r="B2365" t="str">
            <v>TotIndnoPAP</v>
          </cell>
          <cell r="C2365" t="str">
            <v>YTD201603</v>
          </cell>
          <cell r="M2365">
            <v>12353.549450500001</v>
          </cell>
          <cell r="N2365">
            <v>3.2964614999999999</v>
          </cell>
          <cell r="Q2365">
            <v>3.3998325999999999</v>
          </cell>
          <cell r="R2365">
            <v>2908.7857143000001</v>
          </cell>
          <cell r="T2365" t="str">
            <v>NHTotIndnoPAPYTD201603</v>
          </cell>
        </row>
        <row r="2366">
          <cell r="A2366" t="str">
            <v>NH</v>
          </cell>
          <cell r="B2366" t="str">
            <v>TotIndnoPAP</v>
          </cell>
          <cell r="C2366" t="str">
            <v>YTD201603</v>
          </cell>
          <cell r="M2366">
            <v>12353.549450500001</v>
          </cell>
          <cell r="N2366">
            <v>10.2840697</v>
          </cell>
          <cell r="Q2366">
            <v>324.76496059999999</v>
          </cell>
          <cell r="R2366">
            <v>94.998576799999995</v>
          </cell>
          <cell r="T2366" t="str">
            <v>NHTotIndnoPAPYTD201603</v>
          </cell>
        </row>
        <row r="2367">
          <cell r="A2367" t="str">
            <v>NH</v>
          </cell>
          <cell r="B2367" t="str">
            <v>TotIndnoPAP</v>
          </cell>
          <cell r="C2367" t="str">
            <v>YTD201603</v>
          </cell>
          <cell r="M2367">
            <v>12353.549450500001</v>
          </cell>
          <cell r="N2367">
            <v>83.062506600000006</v>
          </cell>
          <cell r="Q2367">
            <v>3092.7953259999999</v>
          </cell>
          <cell r="R2367">
            <v>80.570323500000001</v>
          </cell>
          <cell r="T2367" t="str">
            <v>NHTotIndnoPAPYTD201603</v>
          </cell>
        </row>
        <row r="2368">
          <cell r="A2368" t="str">
            <v>NH</v>
          </cell>
          <cell r="B2368" t="str">
            <v>TotIndnoPAP</v>
          </cell>
          <cell r="C2368" t="str">
            <v>YTD201703</v>
          </cell>
          <cell r="M2368">
            <v>14295.0555556</v>
          </cell>
          <cell r="N2368">
            <v>10.4113892</v>
          </cell>
          <cell r="Q2368">
            <v>4.9443406000000003</v>
          </cell>
          <cell r="R2368">
            <v>6317.1553225999996</v>
          </cell>
          <cell r="T2368" t="str">
            <v>NHTotIndnoPAPYTD201703</v>
          </cell>
        </row>
        <row r="2369">
          <cell r="A2369" t="str">
            <v>NH</v>
          </cell>
          <cell r="B2369" t="str">
            <v>TotIndnoPAP</v>
          </cell>
          <cell r="C2369" t="str">
            <v>YTD201703</v>
          </cell>
          <cell r="M2369">
            <v>14295.0555556</v>
          </cell>
          <cell r="N2369">
            <v>23.389854199999998</v>
          </cell>
          <cell r="Q2369">
            <v>5.1038354999999997</v>
          </cell>
          <cell r="R2369">
            <v>13748.398281199999</v>
          </cell>
          <cell r="T2369" t="str">
            <v>NHTotIndnoPAPYTD201703</v>
          </cell>
        </row>
        <row r="2370">
          <cell r="A2370" t="str">
            <v>NH</v>
          </cell>
          <cell r="B2370" t="str">
            <v>TotIndnoPAP</v>
          </cell>
          <cell r="C2370" t="str">
            <v>YTD201703</v>
          </cell>
          <cell r="M2370">
            <v>14295.0555556</v>
          </cell>
          <cell r="N2370">
            <v>42.182423100000001</v>
          </cell>
          <cell r="Q2370">
            <v>3.9873715000000001</v>
          </cell>
          <cell r="R2370">
            <v>31737.0154</v>
          </cell>
          <cell r="T2370" t="str">
            <v>NHTotIndnoPAPYTD201703</v>
          </cell>
        </row>
        <row r="2371">
          <cell r="A2371" t="str">
            <v>NH</v>
          </cell>
          <cell r="B2371" t="str">
            <v>TotIndnoPAP</v>
          </cell>
          <cell r="C2371" t="str">
            <v>YTD201703</v>
          </cell>
          <cell r="M2371">
            <v>14295.0555556</v>
          </cell>
          <cell r="N2371">
            <v>1.2883197</v>
          </cell>
          <cell r="Q2371">
            <v>0.79747429999999997</v>
          </cell>
          <cell r="R2371">
            <v>4846.5</v>
          </cell>
          <cell r="T2371" t="str">
            <v>NHTotIndnoPAPYTD201703</v>
          </cell>
        </row>
        <row r="2372">
          <cell r="A2372" t="str">
            <v>NH</v>
          </cell>
          <cell r="B2372" t="str">
            <v>TotIndnoPAP</v>
          </cell>
          <cell r="C2372" t="str">
            <v>YTD201703</v>
          </cell>
          <cell r="M2372">
            <v>14295.0555556</v>
          </cell>
          <cell r="N2372">
            <v>2.9238046999999998</v>
          </cell>
          <cell r="Q2372">
            <v>4.0671188999999996</v>
          </cell>
          <cell r="R2372">
            <v>2156.6652941000002</v>
          </cell>
          <cell r="T2372" t="str">
            <v>NHTotIndnoPAPYTD201703</v>
          </cell>
        </row>
        <row r="2373">
          <cell r="A2373" t="str">
            <v>NH</v>
          </cell>
          <cell r="B2373" t="str">
            <v>TotIndnoPAP</v>
          </cell>
          <cell r="C2373" t="str">
            <v>YTD201703</v>
          </cell>
          <cell r="M2373">
            <v>14295.0555556</v>
          </cell>
          <cell r="N2373">
            <v>5.1897051000000003</v>
          </cell>
          <cell r="Q2373">
            <v>97.212116100000003</v>
          </cell>
          <cell r="R2373">
            <v>160.1561198</v>
          </cell>
          <cell r="T2373" t="str">
            <v>NHTotIndnoPAPYTD201703</v>
          </cell>
        </row>
        <row r="2374">
          <cell r="A2374" t="str">
            <v>NH</v>
          </cell>
          <cell r="B2374" t="str">
            <v>TotIndnoPAP</v>
          </cell>
          <cell r="C2374" t="str">
            <v>YTD201703</v>
          </cell>
          <cell r="M2374">
            <v>14295.0555556</v>
          </cell>
          <cell r="N2374">
            <v>7.9329130000000001</v>
          </cell>
          <cell r="Q2374">
            <v>23.6849864</v>
          </cell>
          <cell r="R2374">
            <v>1004.8027273</v>
          </cell>
          <cell r="T2374" t="str">
            <v>NHTotIndnoPAPYTD201703</v>
          </cell>
        </row>
        <row r="2375">
          <cell r="A2375" t="str">
            <v>NH</v>
          </cell>
          <cell r="B2375" t="str">
            <v>TotIndnoPAP</v>
          </cell>
          <cell r="C2375" t="str">
            <v>YTD201703</v>
          </cell>
          <cell r="M2375">
            <v>14295.0555556</v>
          </cell>
          <cell r="N2375">
            <v>12.529275999999999</v>
          </cell>
          <cell r="Q2375">
            <v>101.2259802</v>
          </cell>
          <cell r="R2375">
            <v>371.32589760000002</v>
          </cell>
          <cell r="T2375" t="str">
            <v>NHTotIndnoPAPYTD201703</v>
          </cell>
        </row>
        <row r="2376">
          <cell r="A2376" t="str">
            <v>NH</v>
          </cell>
          <cell r="B2376" t="str">
            <v>TotIndnoPAP</v>
          </cell>
          <cell r="C2376" t="str">
            <v>YTD201703</v>
          </cell>
          <cell r="M2376">
            <v>14295.0555556</v>
          </cell>
          <cell r="N2376">
            <v>5.4685243000000003</v>
          </cell>
          <cell r="Q2376">
            <v>59.3238311</v>
          </cell>
          <cell r="R2376">
            <v>276.54270889999998</v>
          </cell>
          <cell r="T2376" t="str">
            <v>NHTotIndnoPAPYTD201703</v>
          </cell>
        </row>
        <row r="2377">
          <cell r="A2377" t="str">
            <v>NH</v>
          </cell>
          <cell r="B2377" t="str">
            <v>TotIndnoPAP</v>
          </cell>
          <cell r="C2377" t="str">
            <v>YTD201703</v>
          </cell>
          <cell r="M2377">
            <v>14295.0555556</v>
          </cell>
          <cell r="N2377">
            <v>36.473902899999999</v>
          </cell>
          <cell r="Q2377">
            <v>53.466541399999997</v>
          </cell>
          <cell r="R2377">
            <v>2046.5454775000001</v>
          </cell>
          <cell r="T2377" t="str">
            <v>NHTotIndnoPAPYTD201703</v>
          </cell>
        </row>
        <row r="2378">
          <cell r="A2378" t="str">
            <v>NH</v>
          </cell>
          <cell r="B2378" t="str">
            <v>TotIndnoPAP</v>
          </cell>
          <cell r="C2378" t="str">
            <v>YTD201703</v>
          </cell>
          <cell r="M2378">
            <v>14295.0555556</v>
          </cell>
          <cell r="N2378">
            <v>15.183736100000001</v>
          </cell>
          <cell r="Q2378">
            <v>82.602802800000006</v>
          </cell>
          <cell r="R2378">
            <v>551.44870000000003</v>
          </cell>
          <cell r="T2378" t="str">
            <v>NHTotIndnoPAPYTD201703</v>
          </cell>
        </row>
        <row r="2379">
          <cell r="A2379" t="str">
            <v>NH</v>
          </cell>
          <cell r="B2379" t="str">
            <v>TotIndnoPAP</v>
          </cell>
          <cell r="C2379" t="str">
            <v>YTD201703</v>
          </cell>
          <cell r="M2379">
            <v>14295.0555556</v>
          </cell>
          <cell r="N2379">
            <v>17.693070800000001</v>
          </cell>
          <cell r="Q2379">
            <v>58.64799</v>
          </cell>
          <cell r="R2379">
            <v>905.04742639999995</v>
          </cell>
          <cell r="T2379" t="str">
            <v>NHTotIndnoPAPYTD201703</v>
          </cell>
        </row>
        <row r="2380">
          <cell r="A2380" t="str">
            <v>NH</v>
          </cell>
          <cell r="B2380" t="str">
            <v>TotIndnoPAP</v>
          </cell>
          <cell r="C2380" t="str">
            <v>YTD201703</v>
          </cell>
          <cell r="M2380">
            <v>14295.0555556</v>
          </cell>
          <cell r="N2380">
            <v>23.4667867</v>
          </cell>
          <cell r="Q2380">
            <v>113.69149400000001</v>
          </cell>
          <cell r="R2380">
            <v>619.22275430000002</v>
          </cell>
          <cell r="T2380" t="str">
            <v>NHTotIndnoPAPYTD201703</v>
          </cell>
        </row>
        <row r="2381">
          <cell r="A2381" t="str">
            <v>NH</v>
          </cell>
          <cell r="B2381" t="str">
            <v>TotIndnoPAP</v>
          </cell>
          <cell r="C2381" t="str">
            <v>YTD201703</v>
          </cell>
          <cell r="M2381">
            <v>14295.0555556</v>
          </cell>
          <cell r="N2381">
            <v>31.7926438</v>
          </cell>
          <cell r="Q2381">
            <v>382.45097700000002</v>
          </cell>
          <cell r="R2381">
            <v>249.38603180000001</v>
          </cell>
          <cell r="T2381" t="str">
            <v>NHTotIndnoPAPYTD201703</v>
          </cell>
        </row>
        <row r="2382">
          <cell r="A2382" t="str">
            <v>NH</v>
          </cell>
          <cell r="B2382" t="str">
            <v>TotIndnoPAP</v>
          </cell>
          <cell r="C2382" t="str">
            <v>YTD201703</v>
          </cell>
          <cell r="M2382">
            <v>14295.0555556</v>
          </cell>
          <cell r="N2382">
            <v>13.415043900000001</v>
          </cell>
          <cell r="Q2382">
            <v>792.61143960000004</v>
          </cell>
          <cell r="R2382">
            <v>50.775360499999998</v>
          </cell>
          <cell r="T2382" t="str">
            <v>NHTotIndnoPAPYTD201703</v>
          </cell>
        </row>
        <row r="2383">
          <cell r="A2383" t="str">
            <v>NH</v>
          </cell>
          <cell r="B2383" t="str">
            <v>TotIndnoPAP</v>
          </cell>
          <cell r="C2383" t="str">
            <v>YTD201703</v>
          </cell>
          <cell r="M2383">
            <v>14295.0555556</v>
          </cell>
          <cell r="N2383">
            <v>12.908099200000001</v>
          </cell>
          <cell r="Q2383">
            <v>126.6826621</v>
          </cell>
          <cell r="R2383">
            <v>305.6795376</v>
          </cell>
          <cell r="T2383" t="str">
            <v>NHTotIndnoPAPYTD201703</v>
          </cell>
        </row>
        <row r="2384">
          <cell r="A2384" t="str">
            <v>NH</v>
          </cell>
          <cell r="B2384" t="str">
            <v>TotIndnoPAP</v>
          </cell>
          <cell r="C2384" t="str">
            <v>YTD201703</v>
          </cell>
          <cell r="M2384">
            <v>14295.0555556</v>
          </cell>
          <cell r="N2384">
            <v>4.3480346000000001</v>
          </cell>
          <cell r="Q2384">
            <v>94.7679428</v>
          </cell>
          <cell r="R2384">
            <v>137.6425753</v>
          </cell>
          <cell r="T2384" t="str">
            <v>NHTotIndnoPAPYTD201703</v>
          </cell>
        </row>
        <row r="2385">
          <cell r="A2385" t="str">
            <v>NH</v>
          </cell>
          <cell r="B2385" t="str">
            <v>TotIndnoPAP</v>
          </cell>
          <cell r="C2385" t="str">
            <v>YTD201703</v>
          </cell>
          <cell r="M2385">
            <v>14295.0555556</v>
          </cell>
          <cell r="N2385">
            <v>2.1119637</v>
          </cell>
          <cell r="Q2385">
            <v>68.335046000000006</v>
          </cell>
          <cell r="R2385">
            <v>92.718033000000005</v>
          </cell>
          <cell r="T2385" t="str">
            <v>NHTotIndnoPAPYTD201703</v>
          </cell>
        </row>
        <row r="2386">
          <cell r="A2386" t="str">
            <v>NH</v>
          </cell>
          <cell r="B2386" t="str">
            <v>TotIndnoPAP</v>
          </cell>
          <cell r="C2386" t="str">
            <v>YTD201703</v>
          </cell>
          <cell r="M2386">
            <v>14295.0555556</v>
          </cell>
          <cell r="N2386">
            <v>1.4980909</v>
          </cell>
          <cell r="Q2386">
            <v>87.784251299999994</v>
          </cell>
          <cell r="R2386">
            <v>51.196800699999997</v>
          </cell>
          <cell r="T2386" t="str">
            <v>NHTotIndnoPAPYTD201703</v>
          </cell>
        </row>
        <row r="2387">
          <cell r="A2387" t="str">
            <v>NH</v>
          </cell>
          <cell r="B2387" t="str">
            <v>TotIndnoPAP</v>
          </cell>
          <cell r="C2387" t="str">
            <v>YTD201703</v>
          </cell>
          <cell r="M2387">
            <v>14295.0555556</v>
          </cell>
          <cell r="N2387">
            <v>2.0064704</v>
          </cell>
          <cell r="Q2387">
            <v>219.79854889999999</v>
          </cell>
          <cell r="R2387">
            <v>27.386036900000001</v>
          </cell>
          <cell r="T2387" t="str">
            <v>NHTotIndnoPAPYTD201703</v>
          </cell>
        </row>
        <row r="2388">
          <cell r="A2388" t="str">
            <v>NH</v>
          </cell>
          <cell r="B2388" t="str">
            <v>TotIndnoPAP</v>
          </cell>
          <cell r="C2388" t="str">
            <v>YTD201703</v>
          </cell>
          <cell r="M2388">
            <v>14295.0555556</v>
          </cell>
          <cell r="N2388">
            <v>19.457685900000001</v>
          </cell>
          <cell r="Q2388">
            <v>418.8713037</v>
          </cell>
          <cell r="R2388">
            <v>139.35797779999999</v>
          </cell>
          <cell r="T2388" t="str">
            <v>NHTotIndnoPAPYTD201703</v>
          </cell>
        </row>
        <row r="2389">
          <cell r="A2389" t="str">
            <v>NH</v>
          </cell>
          <cell r="B2389" t="str">
            <v>TotIndnoPAP</v>
          </cell>
          <cell r="C2389" t="str">
            <v>YTD201703</v>
          </cell>
          <cell r="M2389">
            <v>14295.0555556</v>
          </cell>
          <cell r="N2389">
            <v>3.3030183000000002</v>
          </cell>
          <cell r="Q2389">
            <v>13.2915419</v>
          </cell>
          <cell r="R2389">
            <v>745.51581920000001</v>
          </cell>
          <cell r="T2389" t="str">
            <v>NHTotIndnoPAPYTD201703</v>
          </cell>
        </row>
        <row r="2390">
          <cell r="A2390" t="str">
            <v>NH</v>
          </cell>
          <cell r="B2390" t="str">
            <v>TotIndnoPAP</v>
          </cell>
          <cell r="C2390" t="str">
            <v>YTD201703</v>
          </cell>
          <cell r="M2390">
            <v>14295.0555556</v>
          </cell>
          <cell r="N2390">
            <v>8.2561569000000006</v>
          </cell>
          <cell r="Q2390">
            <v>39.123691100000002</v>
          </cell>
          <cell r="R2390">
            <v>633.0811324</v>
          </cell>
          <cell r="T2390" t="str">
            <v>NHTotIndnoPAPYTD201703</v>
          </cell>
        </row>
        <row r="2391">
          <cell r="A2391" t="str">
            <v>NH</v>
          </cell>
          <cell r="B2391" t="str">
            <v>TotIndnoPAP</v>
          </cell>
          <cell r="C2391" t="str">
            <v>YTD201703</v>
          </cell>
          <cell r="M2391">
            <v>14295.0555556</v>
          </cell>
          <cell r="N2391">
            <v>4.8603161000000004</v>
          </cell>
          <cell r="Q2391">
            <v>452.28789210000002</v>
          </cell>
          <cell r="R2391">
            <v>32.2382019</v>
          </cell>
          <cell r="T2391" t="str">
            <v>NHTotIndnoPAPYTD201703</v>
          </cell>
        </row>
        <row r="2392">
          <cell r="A2392" t="str">
            <v>NH</v>
          </cell>
          <cell r="B2392" t="str">
            <v>TotIndnoPAP</v>
          </cell>
          <cell r="C2392" t="str">
            <v>YTD201703</v>
          </cell>
          <cell r="M2392">
            <v>14295.0555556</v>
          </cell>
          <cell r="N2392">
            <v>15.7541647</v>
          </cell>
          <cell r="Q2392">
            <v>499.14620930000001</v>
          </cell>
          <cell r="R2392">
            <v>94.6866737</v>
          </cell>
          <cell r="T2392" t="str">
            <v>NHTotIndnoPAPYTD201703</v>
          </cell>
        </row>
        <row r="2393">
          <cell r="A2393" t="str">
            <v>NH</v>
          </cell>
          <cell r="B2393" t="str">
            <v>TotIndnoPAP</v>
          </cell>
          <cell r="C2393" t="str">
            <v>YTD201703</v>
          </cell>
          <cell r="M2393">
            <v>14295.0555556</v>
          </cell>
          <cell r="N2393">
            <v>7.4171480000000001</v>
          </cell>
          <cell r="Q2393">
            <v>117.6714473</v>
          </cell>
          <cell r="R2393">
            <v>189.09807280000001</v>
          </cell>
          <cell r="T2393" t="str">
            <v>NHTotIndnoPAPYTD201703</v>
          </cell>
        </row>
        <row r="2394">
          <cell r="A2394" t="str">
            <v>NH</v>
          </cell>
          <cell r="B2394" t="str">
            <v>TotIndnoPAP</v>
          </cell>
          <cell r="C2394" t="str">
            <v>YTD201703</v>
          </cell>
          <cell r="M2394">
            <v>14295.0555556</v>
          </cell>
          <cell r="N2394">
            <v>13.1822526</v>
          </cell>
          <cell r="Q2394">
            <v>247.80840839999999</v>
          </cell>
          <cell r="R2394">
            <v>159.5860212</v>
          </cell>
          <cell r="T2394" t="str">
            <v>NHTotIndnoPAPYTD201703</v>
          </cell>
        </row>
        <row r="2395">
          <cell r="A2395" t="str">
            <v>NH</v>
          </cell>
          <cell r="B2395" t="str">
            <v>TotIndnoPAP</v>
          </cell>
          <cell r="C2395" t="str">
            <v>YTD201703</v>
          </cell>
          <cell r="M2395">
            <v>14295.0555556</v>
          </cell>
          <cell r="N2395">
            <v>6.3990011000000004</v>
          </cell>
          <cell r="Q2395">
            <v>145.7564002</v>
          </cell>
          <cell r="R2395">
            <v>131.70607419999999</v>
          </cell>
          <cell r="T2395" t="str">
            <v>NHTotIndnoPAPYTD201703</v>
          </cell>
        </row>
        <row r="2396">
          <cell r="A2396" t="str">
            <v>NH</v>
          </cell>
          <cell r="B2396" t="str">
            <v>TotIndnoPAP</v>
          </cell>
          <cell r="C2396" t="str">
            <v>YTD201703</v>
          </cell>
          <cell r="M2396">
            <v>14295.0555556</v>
          </cell>
          <cell r="N2396">
            <v>4.1856271999999999</v>
          </cell>
          <cell r="Q2396">
            <v>209.06018449999999</v>
          </cell>
          <cell r="R2396">
            <v>60.063476999999999</v>
          </cell>
          <cell r="T2396" t="str">
            <v>NHTotIndnoPAPYTD201703</v>
          </cell>
        </row>
        <row r="2397">
          <cell r="A2397" t="str">
            <v>NH</v>
          </cell>
          <cell r="B2397" t="str">
            <v>TotIndnoPAP</v>
          </cell>
          <cell r="C2397" t="str">
            <v>YTD201703</v>
          </cell>
          <cell r="M2397">
            <v>14295.0555556</v>
          </cell>
          <cell r="N2397">
            <v>3.5966615000000002</v>
          </cell>
          <cell r="Q2397">
            <v>82.828083199999995</v>
          </cell>
          <cell r="R2397">
            <v>130.26963739999999</v>
          </cell>
          <cell r="T2397" t="str">
            <v>NHTotIndnoPAPYTD201703</v>
          </cell>
        </row>
        <row r="2398">
          <cell r="A2398" t="str">
            <v>NH</v>
          </cell>
          <cell r="B2398" t="str">
            <v>TotIndnoPAP</v>
          </cell>
          <cell r="C2398" t="str">
            <v>YTD201703</v>
          </cell>
          <cell r="M2398">
            <v>14295.0555556</v>
          </cell>
          <cell r="N2398">
            <v>8.5960637000000002</v>
          </cell>
          <cell r="Q2398">
            <v>214.2416331</v>
          </cell>
          <cell r="R2398">
            <v>120.369653</v>
          </cell>
          <cell r="T2398" t="str">
            <v>NHTotIndnoPAPYTD201703</v>
          </cell>
        </row>
        <row r="2399">
          <cell r="A2399" t="str">
            <v>NH</v>
          </cell>
          <cell r="B2399" t="str">
            <v>TotIndnoPAP</v>
          </cell>
          <cell r="C2399" t="str">
            <v>YTD201703</v>
          </cell>
          <cell r="M2399">
            <v>14295.0555556</v>
          </cell>
          <cell r="N2399">
            <v>1.8170158999999999</v>
          </cell>
          <cell r="Q2399">
            <v>3.6795794000000002</v>
          </cell>
          <cell r="R2399">
            <v>1481.4322448999999</v>
          </cell>
          <cell r="T2399" t="str">
            <v>NHTotIndnoPAPYTD201703</v>
          </cell>
        </row>
        <row r="2400">
          <cell r="A2400" t="str">
            <v>NH</v>
          </cell>
          <cell r="B2400" t="str">
            <v>TotIndnoPAP</v>
          </cell>
          <cell r="C2400" t="str">
            <v>YTD201703</v>
          </cell>
          <cell r="M2400">
            <v>14295.0555556</v>
          </cell>
          <cell r="N2400">
            <v>4.1990508999999996</v>
          </cell>
          <cell r="Q2400">
            <v>5.0312615999999997</v>
          </cell>
          <cell r="R2400">
            <v>2503.7761194</v>
          </cell>
          <cell r="T2400" t="str">
            <v>NHTotIndnoPAPYTD201703</v>
          </cell>
        </row>
        <row r="2401">
          <cell r="A2401" t="str">
            <v>NH</v>
          </cell>
          <cell r="B2401" t="str">
            <v>TotIndnoPAP</v>
          </cell>
          <cell r="C2401" t="str">
            <v>YTD201703</v>
          </cell>
          <cell r="M2401">
            <v>14295.0555556</v>
          </cell>
          <cell r="N2401">
            <v>10.842990800000001</v>
          </cell>
          <cell r="Q2401">
            <v>356.76901459999999</v>
          </cell>
          <cell r="R2401">
            <v>91.176562799999999</v>
          </cell>
          <cell r="T2401" t="str">
            <v>NHTotIndnoPAPYTD201703</v>
          </cell>
        </row>
        <row r="2402">
          <cell r="A2402" t="str">
            <v>NH</v>
          </cell>
          <cell r="B2402" t="str">
            <v>TotIndnoPAP</v>
          </cell>
          <cell r="C2402" t="str">
            <v>YTD201703</v>
          </cell>
          <cell r="M2402">
            <v>14295.0555556</v>
          </cell>
          <cell r="N2402">
            <v>112.4162197</v>
          </cell>
          <cell r="Q2402">
            <v>3458.2586830999999</v>
          </cell>
          <cell r="R2402">
            <v>97.519789599999996</v>
          </cell>
          <cell r="T2402" t="str">
            <v>NHTotIndnoPAPYTD201703</v>
          </cell>
        </row>
        <row r="2403">
          <cell r="A2403" t="str">
            <v>CT</v>
          </cell>
          <cell r="B2403" t="str">
            <v>All</v>
          </cell>
          <cell r="C2403" t="str">
            <v>YTD201603</v>
          </cell>
          <cell r="M2403">
            <v>21536.901098900002</v>
          </cell>
          <cell r="N2403">
            <v>23.8195567</v>
          </cell>
          <cell r="Q2403">
            <v>4.0860102999999999</v>
          </cell>
          <cell r="R2403">
            <v>17488.617159099998</v>
          </cell>
          <cell r="T2403" t="str">
            <v>CTAllYTD201603</v>
          </cell>
        </row>
        <row r="2404">
          <cell r="A2404" t="str">
            <v>CT</v>
          </cell>
          <cell r="B2404" t="str">
            <v>All</v>
          </cell>
          <cell r="C2404" t="str">
            <v>YTD201603</v>
          </cell>
          <cell r="M2404">
            <v>21536.901098900002</v>
          </cell>
          <cell r="N2404">
            <v>29.463518000000001</v>
          </cell>
          <cell r="Q2404">
            <v>4.9682171000000004</v>
          </cell>
          <cell r="R2404">
            <v>17791.202056099999</v>
          </cell>
          <cell r="T2404" t="str">
            <v>CTAllYTD201603</v>
          </cell>
        </row>
        <row r="2405">
          <cell r="A2405" t="str">
            <v>CT</v>
          </cell>
          <cell r="B2405" t="str">
            <v>All</v>
          </cell>
          <cell r="C2405" t="str">
            <v>YTD201603</v>
          </cell>
          <cell r="M2405">
            <v>21536.901098900002</v>
          </cell>
          <cell r="N2405">
            <v>33.259835000000002</v>
          </cell>
          <cell r="Q2405">
            <v>3.1573715999999998</v>
          </cell>
          <cell r="R2405">
            <v>31602.078382399999</v>
          </cell>
          <cell r="T2405" t="str">
            <v>CTAllYTD201603</v>
          </cell>
        </row>
        <row r="2406">
          <cell r="A2406" t="str">
            <v>CT</v>
          </cell>
          <cell r="B2406" t="str">
            <v>All</v>
          </cell>
          <cell r="C2406" t="str">
            <v>YTD201603</v>
          </cell>
          <cell r="M2406">
            <v>21536.901098900002</v>
          </cell>
          <cell r="N2406">
            <v>0.44470850000000001</v>
          </cell>
          <cell r="Q2406">
            <v>0.27859159999999999</v>
          </cell>
          <cell r="R2406">
            <v>4788.8216666999997</v>
          </cell>
          <cell r="T2406" t="str">
            <v>CTAllYTD201603</v>
          </cell>
        </row>
        <row r="2407">
          <cell r="A2407" t="str">
            <v>CT</v>
          </cell>
          <cell r="B2407" t="str">
            <v>All</v>
          </cell>
          <cell r="C2407" t="str">
            <v>YTD201603</v>
          </cell>
          <cell r="M2407">
            <v>21536.901098900002</v>
          </cell>
          <cell r="N2407">
            <v>3.3797001999999998</v>
          </cell>
          <cell r="Q2407">
            <v>4.0860102999999999</v>
          </cell>
          <cell r="R2407">
            <v>2481.4182955000001</v>
          </cell>
          <cell r="T2407" t="str">
            <v>CTAllYTD201603</v>
          </cell>
        </row>
        <row r="2408">
          <cell r="A2408" t="str">
            <v>CT</v>
          </cell>
          <cell r="B2408" t="str">
            <v>All</v>
          </cell>
          <cell r="C2408" t="str">
            <v>YTD201603</v>
          </cell>
          <cell r="M2408">
            <v>21536.901098900002</v>
          </cell>
          <cell r="N2408">
            <v>5.306203</v>
          </cell>
          <cell r="Q2408">
            <v>85.434761100000003</v>
          </cell>
          <cell r="R2408">
            <v>186.3247337</v>
          </cell>
          <cell r="T2408" t="str">
            <v>CTAllYTD201603</v>
          </cell>
        </row>
        <row r="2409">
          <cell r="A2409" t="str">
            <v>CT</v>
          </cell>
          <cell r="B2409" t="str">
            <v>All</v>
          </cell>
          <cell r="C2409" t="str">
            <v>YTD201603</v>
          </cell>
          <cell r="M2409">
            <v>21536.901098900002</v>
          </cell>
          <cell r="N2409">
            <v>8.2892650000000003</v>
          </cell>
          <cell r="Q2409">
            <v>19.826436399999999</v>
          </cell>
          <cell r="R2409">
            <v>1254.2745666999999</v>
          </cell>
          <cell r="T2409" t="str">
            <v>CTAllYTD201603</v>
          </cell>
        </row>
        <row r="2410">
          <cell r="A2410" t="str">
            <v>CT</v>
          </cell>
          <cell r="B2410" t="str">
            <v>All</v>
          </cell>
          <cell r="C2410" t="str">
            <v>YTD201603</v>
          </cell>
          <cell r="M2410">
            <v>21536.901098900002</v>
          </cell>
          <cell r="N2410">
            <v>13.710667000000001</v>
          </cell>
          <cell r="Q2410">
            <v>98.667862700000001</v>
          </cell>
          <cell r="R2410">
            <v>416.87333649999999</v>
          </cell>
          <cell r="T2410" t="str">
            <v>CTAllYTD201603</v>
          </cell>
        </row>
        <row r="2411">
          <cell r="A2411" t="str">
            <v>CT</v>
          </cell>
          <cell r="B2411" t="str">
            <v>All</v>
          </cell>
          <cell r="C2411" t="str">
            <v>YTD201603</v>
          </cell>
          <cell r="M2411">
            <v>21536.901098900002</v>
          </cell>
          <cell r="N2411">
            <v>5.2007599999999998</v>
          </cell>
          <cell r="Q2411">
            <v>29.2521193</v>
          </cell>
          <cell r="R2411">
            <v>533.37263489999998</v>
          </cell>
          <cell r="T2411" t="str">
            <v>CTAllYTD201603</v>
          </cell>
        </row>
        <row r="2412">
          <cell r="A2412" t="str">
            <v>CT</v>
          </cell>
          <cell r="B2412" t="str">
            <v>All</v>
          </cell>
          <cell r="C2412" t="str">
            <v>YTD201603</v>
          </cell>
          <cell r="M2412">
            <v>21536.901098900002</v>
          </cell>
          <cell r="N2412">
            <v>30.531334600000001</v>
          </cell>
          <cell r="Q2412">
            <v>47.824893400000001</v>
          </cell>
          <cell r="R2412">
            <v>1915.1951455999999</v>
          </cell>
          <cell r="T2412" t="str">
            <v>CTAllYTD201603</v>
          </cell>
        </row>
        <row r="2413">
          <cell r="A2413" t="str">
            <v>CT</v>
          </cell>
          <cell r="B2413" t="str">
            <v>All</v>
          </cell>
          <cell r="C2413" t="str">
            <v>YTD201603</v>
          </cell>
          <cell r="M2413">
            <v>21536.901098900002</v>
          </cell>
          <cell r="N2413">
            <v>19.317666500000001</v>
          </cell>
          <cell r="Q2413">
            <v>88.267109099999999</v>
          </cell>
          <cell r="R2413">
            <v>656.56392430000005</v>
          </cell>
          <cell r="T2413" t="str">
            <v>CTAllYTD201603</v>
          </cell>
        </row>
        <row r="2414">
          <cell r="A2414" t="str">
            <v>CT</v>
          </cell>
          <cell r="B2414" t="str">
            <v>All</v>
          </cell>
          <cell r="C2414" t="str">
            <v>YTD201603</v>
          </cell>
          <cell r="M2414">
            <v>21536.901098900002</v>
          </cell>
          <cell r="N2414">
            <v>12.212703299999999</v>
          </cell>
          <cell r="Q2414">
            <v>42.113765399999998</v>
          </cell>
          <cell r="R2414">
            <v>869.97943769999995</v>
          </cell>
          <cell r="T2414" t="str">
            <v>CTAllYTD201603</v>
          </cell>
        </row>
        <row r="2415">
          <cell r="A2415" t="str">
            <v>CT</v>
          </cell>
          <cell r="B2415" t="str">
            <v>All</v>
          </cell>
          <cell r="C2415" t="str">
            <v>YTD201603</v>
          </cell>
          <cell r="M2415">
            <v>21536.901098900002</v>
          </cell>
          <cell r="N2415">
            <v>17.437552499999999</v>
          </cell>
          <cell r="Q2415">
            <v>130.75233</v>
          </cell>
          <cell r="R2415">
            <v>400.08967680000001</v>
          </cell>
          <cell r="T2415" t="str">
            <v>CTAllYTD201603</v>
          </cell>
        </row>
        <row r="2416">
          <cell r="A2416" t="str">
            <v>CT</v>
          </cell>
          <cell r="B2416" t="str">
            <v>All</v>
          </cell>
          <cell r="C2416" t="str">
            <v>YTD201603</v>
          </cell>
          <cell r="M2416">
            <v>21536.901098900002</v>
          </cell>
          <cell r="N2416">
            <v>26.961516799999998</v>
          </cell>
          <cell r="Q2416">
            <v>292.70692059999999</v>
          </cell>
          <cell r="R2416">
            <v>276.33289339999999</v>
          </cell>
          <cell r="T2416" t="str">
            <v>CTAllYTD201603</v>
          </cell>
        </row>
        <row r="2417">
          <cell r="A2417" t="str">
            <v>CT</v>
          </cell>
          <cell r="B2417" t="str">
            <v>All</v>
          </cell>
          <cell r="C2417" t="str">
            <v>YTD201603</v>
          </cell>
          <cell r="M2417">
            <v>21536.901098900002</v>
          </cell>
          <cell r="N2417">
            <v>10.9726427</v>
          </cell>
          <cell r="Q2417">
            <v>582.44219729999998</v>
          </cell>
          <cell r="R2417">
            <v>56.5170727</v>
          </cell>
          <cell r="T2417" t="str">
            <v>CTAllYTD201603</v>
          </cell>
        </row>
        <row r="2418">
          <cell r="A2418" t="str">
            <v>CT</v>
          </cell>
          <cell r="B2418" t="str">
            <v>All</v>
          </cell>
          <cell r="C2418" t="str">
            <v>YTD201603</v>
          </cell>
          <cell r="M2418">
            <v>21536.901098900002</v>
          </cell>
          <cell r="N2418">
            <v>12.4370864</v>
          </cell>
          <cell r="Q2418">
            <v>113.3867862</v>
          </cell>
          <cell r="R2418">
            <v>329.06179359999999</v>
          </cell>
          <cell r="T2418" t="str">
            <v>CTAllYTD201603</v>
          </cell>
        </row>
        <row r="2419">
          <cell r="A2419" t="str">
            <v>CT</v>
          </cell>
          <cell r="B2419" t="str">
            <v>All</v>
          </cell>
          <cell r="C2419" t="str">
            <v>YTD201603</v>
          </cell>
          <cell r="M2419">
            <v>21536.901098900002</v>
          </cell>
          <cell r="N2419">
            <v>2.7165251000000001</v>
          </cell>
          <cell r="Q2419">
            <v>39.513576999999998</v>
          </cell>
          <cell r="R2419">
            <v>206.24747360000001</v>
          </cell>
          <cell r="T2419" t="str">
            <v>CTAllYTD201603</v>
          </cell>
        </row>
        <row r="2420">
          <cell r="A2420" t="str">
            <v>CT</v>
          </cell>
          <cell r="B2420" t="str">
            <v>All</v>
          </cell>
          <cell r="C2420" t="str">
            <v>YTD201603</v>
          </cell>
          <cell r="M2420">
            <v>21536.901098900002</v>
          </cell>
          <cell r="N2420">
            <v>1.5635465</v>
          </cell>
          <cell r="Q2420">
            <v>38.863529900000003</v>
          </cell>
          <cell r="R2420">
            <v>120.6951493</v>
          </cell>
          <cell r="T2420" t="str">
            <v>CTAllYTD201603</v>
          </cell>
        </row>
        <row r="2421">
          <cell r="A2421" t="str">
            <v>CT</v>
          </cell>
          <cell r="B2421" t="str">
            <v>All</v>
          </cell>
          <cell r="C2421" t="str">
            <v>YTD201603</v>
          </cell>
          <cell r="M2421">
            <v>21536.901098900002</v>
          </cell>
          <cell r="N2421">
            <v>2.0376495000000001</v>
          </cell>
          <cell r="Q2421">
            <v>90.867297500000006</v>
          </cell>
          <cell r="R2421">
            <v>67.273362300000002</v>
          </cell>
          <cell r="T2421" t="str">
            <v>CTAllYTD201603</v>
          </cell>
        </row>
        <row r="2422">
          <cell r="A2422" t="str">
            <v>CT</v>
          </cell>
          <cell r="B2422" t="str">
            <v>All</v>
          </cell>
          <cell r="C2422" t="str">
            <v>YTD201603</v>
          </cell>
          <cell r="M2422">
            <v>21536.901098900002</v>
          </cell>
          <cell r="N2422">
            <v>1.2106642999999999</v>
          </cell>
          <cell r="Q2422">
            <v>99.178613999999996</v>
          </cell>
          <cell r="R2422">
            <v>36.620725700000001</v>
          </cell>
          <cell r="T2422" t="str">
            <v>CTAllYTD201603</v>
          </cell>
        </row>
        <row r="2423">
          <cell r="A2423" t="str">
            <v>CT</v>
          </cell>
          <cell r="B2423" t="str">
            <v>All</v>
          </cell>
          <cell r="C2423" t="str">
            <v>YTD201603</v>
          </cell>
          <cell r="M2423">
            <v>21536.901098900002</v>
          </cell>
          <cell r="N2423">
            <v>20.088224100000001</v>
          </cell>
          <cell r="Q2423">
            <v>460.18691150000001</v>
          </cell>
          <cell r="R2423">
            <v>130.9569458</v>
          </cell>
          <cell r="T2423" t="str">
            <v>CTAllYTD201603</v>
          </cell>
        </row>
        <row r="2424">
          <cell r="A2424" t="str">
            <v>CT</v>
          </cell>
          <cell r="B2424" t="str">
            <v>All</v>
          </cell>
          <cell r="C2424" t="str">
            <v>YTD201603</v>
          </cell>
          <cell r="M2424">
            <v>21536.901098900002</v>
          </cell>
          <cell r="N2424">
            <v>2.9613803999999999</v>
          </cell>
          <cell r="Q2424">
            <v>12.0258713</v>
          </cell>
          <cell r="R2424">
            <v>738.75239380000005</v>
          </cell>
          <cell r="T2424" t="str">
            <v>CTAllYTD201603</v>
          </cell>
        </row>
        <row r="2425">
          <cell r="A2425" t="str">
            <v>CT</v>
          </cell>
          <cell r="B2425" t="str">
            <v>All</v>
          </cell>
          <cell r="C2425" t="str">
            <v>YTD201603</v>
          </cell>
          <cell r="M2425">
            <v>21536.901098900002</v>
          </cell>
          <cell r="N2425">
            <v>7.4556582000000002</v>
          </cell>
          <cell r="Q2425">
            <v>44.992545399999997</v>
          </cell>
          <cell r="R2425">
            <v>497.1262332</v>
          </cell>
          <cell r="T2425" t="str">
            <v>CTAllYTD201603</v>
          </cell>
        </row>
        <row r="2426">
          <cell r="A2426" t="str">
            <v>CT</v>
          </cell>
          <cell r="B2426" t="str">
            <v>All</v>
          </cell>
          <cell r="C2426" t="str">
            <v>YTD201603</v>
          </cell>
          <cell r="M2426">
            <v>21536.901098900002</v>
          </cell>
          <cell r="N2426">
            <v>13.3765968</v>
          </cell>
          <cell r="Q2426">
            <v>997.31153989999996</v>
          </cell>
          <cell r="R2426">
            <v>40.237968700000003</v>
          </cell>
          <cell r="T2426" t="str">
            <v>CTAllYTD201603</v>
          </cell>
        </row>
        <row r="2427">
          <cell r="A2427" t="str">
            <v>CT</v>
          </cell>
          <cell r="B2427" t="str">
            <v>All</v>
          </cell>
          <cell r="C2427" t="str">
            <v>YTD201603</v>
          </cell>
          <cell r="M2427">
            <v>21536.901098900002</v>
          </cell>
          <cell r="N2427">
            <v>19.026013299999999</v>
          </cell>
          <cell r="Q2427">
            <v>609.41915180000001</v>
          </cell>
          <cell r="R2427">
            <v>93.659740999999997</v>
          </cell>
          <cell r="T2427" t="str">
            <v>CTAllYTD201603</v>
          </cell>
        </row>
        <row r="2428">
          <cell r="A2428" t="str">
            <v>CT</v>
          </cell>
          <cell r="B2428" t="str">
            <v>All</v>
          </cell>
          <cell r="C2428" t="str">
            <v>YTD201603</v>
          </cell>
          <cell r="M2428">
            <v>21536.901098900002</v>
          </cell>
          <cell r="N2428">
            <v>7.5921966000000003</v>
          </cell>
          <cell r="Q2428">
            <v>128.4771652</v>
          </cell>
          <cell r="R2428">
            <v>177.28122880000001</v>
          </cell>
          <cell r="T2428" t="str">
            <v>CTAllYTD201603</v>
          </cell>
        </row>
        <row r="2429">
          <cell r="A2429" t="str">
            <v>CT</v>
          </cell>
          <cell r="B2429" t="str">
            <v>All</v>
          </cell>
          <cell r="C2429" t="str">
            <v>YTD201603</v>
          </cell>
          <cell r="M2429">
            <v>21536.901098900002</v>
          </cell>
          <cell r="N2429">
            <v>12.890038799999999</v>
          </cell>
          <cell r="Q2429">
            <v>247.85367099999999</v>
          </cell>
          <cell r="R2429">
            <v>156.01994569999999</v>
          </cell>
          <cell r="T2429" t="str">
            <v>CTAllYTD201603</v>
          </cell>
        </row>
        <row r="2430">
          <cell r="A2430" t="str">
            <v>CT</v>
          </cell>
          <cell r="B2430" t="str">
            <v>All</v>
          </cell>
          <cell r="C2430" t="str">
            <v>YTD201603</v>
          </cell>
          <cell r="M2430">
            <v>21536.901098900002</v>
          </cell>
          <cell r="N2430">
            <v>7.3890596000000004</v>
          </cell>
          <cell r="Q2430">
            <v>104.00753520000001</v>
          </cell>
          <cell r="R2430">
            <v>213.1305089</v>
          </cell>
          <cell r="T2430" t="str">
            <v>CTAllYTD201603</v>
          </cell>
        </row>
        <row r="2431">
          <cell r="A2431" t="str">
            <v>CT</v>
          </cell>
          <cell r="B2431" t="str">
            <v>All</v>
          </cell>
          <cell r="C2431" t="str">
            <v>YTD201603</v>
          </cell>
          <cell r="M2431">
            <v>21536.901098900002</v>
          </cell>
          <cell r="N2431">
            <v>7.8080771000000002</v>
          </cell>
          <cell r="Q2431">
            <v>314.85495379999998</v>
          </cell>
          <cell r="R2431">
            <v>74.396895700000002</v>
          </cell>
          <cell r="T2431" t="str">
            <v>CTAllYTD201603</v>
          </cell>
        </row>
        <row r="2432">
          <cell r="A2432" t="str">
            <v>CT</v>
          </cell>
          <cell r="B2432" t="str">
            <v>All</v>
          </cell>
          <cell r="C2432" t="str">
            <v>YTD201603</v>
          </cell>
          <cell r="M2432">
            <v>21536.901098900002</v>
          </cell>
          <cell r="N2432">
            <v>2.6205748999999998</v>
          </cell>
          <cell r="Q2432">
            <v>38.956393800000001</v>
          </cell>
          <cell r="R2432">
            <v>201.80833129999999</v>
          </cell>
          <cell r="T2432" t="str">
            <v>CTAllYTD201603</v>
          </cell>
        </row>
        <row r="2433">
          <cell r="A2433" t="str">
            <v>CT</v>
          </cell>
          <cell r="B2433" t="str">
            <v>All</v>
          </cell>
          <cell r="C2433" t="str">
            <v>YTD201603</v>
          </cell>
          <cell r="M2433">
            <v>21536.901098900002</v>
          </cell>
          <cell r="N2433">
            <v>7.3678661999999999</v>
          </cell>
          <cell r="Q2433">
            <v>148.25716969999999</v>
          </cell>
          <cell r="R2433">
            <v>149.08957720000001</v>
          </cell>
          <cell r="T2433" t="str">
            <v>CTAllYTD201603</v>
          </cell>
        </row>
        <row r="2434">
          <cell r="A2434" t="str">
            <v>CT</v>
          </cell>
          <cell r="B2434" t="str">
            <v>All</v>
          </cell>
          <cell r="C2434" t="str">
            <v>YTD201603</v>
          </cell>
          <cell r="M2434">
            <v>21536.901098900002</v>
          </cell>
          <cell r="N2434">
            <v>1.8666054000000001</v>
          </cell>
          <cell r="Q2434">
            <v>2.8323480999999999</v>
          </cell>
          <cell r="R2434">
            <v>1977.0932786999999</v>
          </cell>
          <cell r="T2434" t="str">
            <v>CTAllYTD201603</v>
          </cell>
        </row>
        <row r="2435">
          <cell r="A2435" t="str">
            <v>CT</v>
          </cell>
          <cell r="B2435" t="str">
            <v>All</v>
          </cell>
          <cell r="C2435" t="str">
            <v>YTD201603</v>
          </cell>
          <cell r="M2435">
            <v>21536.901098900002</v>
          </cell>
          <cell r="N2435">
            <v>4.9685065000000002</v>
          </cell>
          <cell r="Q2435">
            <v>7.6148373999999999</v>
          </cell>
          <cell r="R2435">
            <v>1957.4310975999999</v>
          </cell>
          <cell r="T2435" t="str">
            <v>CTAllYTD201603</v>
          </cell>
        </row>
        <row r="2436">
          <cell r="A2436" t="str">
            <v>CT</v>
          </cell>
          <cell r="B2436" t="str">
            <v>All</v>
          </cell>
          <cell r="C2436" t="str">
            <v>YTD201603</v>
          </cell>
          <cell r="M2436">
            <v>21536.901098900002</v>
          </cell>
          <cell r="N2436">
            <v>12.2890447</v>
          </cell>
          <cell r="Q2436">
            <v>232.34540459999999</v>
          </cell>
          <cell r="R2436">
            <v>158.6738249</v>
          </cell>
          <cell r="T2436" t="str">
            <v>CTAllYTD201603</v>
          </cell>
        </row>
        <row r="2437">
          <cell r="A2437" t="str">
            <v>CT</v>
          </cell>
          <cell r="B2437" t="str">
            <v>All</v>
          </cell>
          <cell r="C2437" t="str">
            <v>YTD201603</v>
          </cell>
          <cell r="M2437">
            <v>21536.901098900002</v>
          </cell>
          <cell r="N2437">
            <v>84.500906099999995</v>
          </cell>
          <cell r="Q2437">
            <v>3145.8564855</v>
          </cell>
          <cell r="R2437">
            <v>80.583052499999994</v>
          </cell>
          <cell r="T2437" t="str">
            <v>CTAllYTD201603</v>
          </cell>
        </row>
        <row r="2438">
          <cell r="A2438" t="str">
            <v>CT</v>
          </cell>
          <cell r="B2438" t="str">
            <v>All</v>
          </cell>
          <cell r="C2438" t="str">
            <v>YTD201703</v>
          </cell>
          <cell r="M2438">
            <v>29297.6888889</v>
          </cell>
          <cell r="N2438">
            <v>10.282553</v>
          </cell>
          <cell r="Q2438">
            <v>4.0707604999999996</v>
          </cell>
          <cell r="R2438">
            <v>7577.8615</v>
          </cell>
          <cell r="T2438" t="str">
            <v>CTAllYTD201703</v>
          </cell>
        </row>
        <row r="2439">
          <cell r="A2439" t="str">
            <v>CT</v>
          </cell>
          <cell r="B2439" t="str">
            <v>All</v>
          </cell>
          <cell r="C2439" t="str">
            <v>YTD201703</v>
          </cell>
          <cell r="M2439">
            <v>29297.6888889</v>
          </cell>
          <cell r="N2439">
            <v>27.244048500000002</v>
          </cell>
          <cell r="Q2439">
            <v>4.7220822</v>
          </cell>
          <cell r="R2439">
            <v>17308.497155199999</v>
          </cell>
          <cell r="T2439" t="str">
            <v>CTAllYTD201703</v>
          </cell>
        </row>
        <row r="2440">
          <cell r="A2440" t="str">
            <v>CT</v>
          </cell>
          <cell r="B2440" t="str">
            <v>All</v>
          </cell>
          <cell r="C2440" t="str">
            <v>YTD201703</v>
          </cell>
          <cell r="M2440">
            <v>29297.6888889</v>
          </cell>
          <cell r="N2440">
            <v>74.019941700000004</v>
          </cell>
          <cell r="Q2440">
            <v>4.3964213000000001</v>
          </cell>
          <cell r="R2440">
            <v>50509.223055599999</v>
          </cell>
          <cell r="T2440" t="str">
            <v>CTAllYTD201703</v>
          </cell>
        </row>
        <row r="2441">
          <cell r="A2441" t="str">
            <v>CT</v>
          </cell>
          <cell r="B2441" t="str">
            <v>All</v>
          </cell>
          <cell r="C2441" t="str">
            <v>YTD201703</v>
          </cell>
          <cell r="M2441">
            <v>29297.6888889</v>
          </cell>
          <cell r="N2441">
            <v>0.35570309999999999</v>
          </cell>
          <cell r="Q2441">
            <v>0.1221228</v>
          </cell>
          <cell r="R2441">
            <v>8738</v>
          </cell>
          <cell r="T2441" t="str">
            <v>CTAllYTD201703</v>
          </cell>
        </row>
        <row r="2442">
          <cell r="A2442" t="str">
            <v>CT</v>
          </cell>
          <cell r="B2442" t="str">
            <v>All</v>
          </cell>
          <cell r="C2442" t="str">
            <v>YTD201703</v>
          </cell>
          <cell r="M2442">
            <v>29297.6888889</v>
          </cell>
          <cell r="N2442">
            <v>3.3062980999999998</v>
          </cell>
          <cell r="Q2442">
            <v>3.7858071999999998</v>
          </cell>
          <cell r="R2442">
            <v>2620.0209676999998</v>
          </cell>
          <cell r="T2442" t="str">
            <v>CTAllYTD201703</v>
          </cell>
        </row>
        <row r="2443">
          <cell r="A2443" t="str">
            <v>CT</v>
          </cell>
          <cell r="B2443" t="str">
            <v>All</v>
          </cell>
          <cell r="C2443" t="str">
            <v>YTD201703</v>
          </cell>
          <cell r="M2443">
            <v>29297.6888889</v>
          </cell>
          <cell r="N2443">
            <v>6.0461871</v>
          </cell>
          <cell r="Q2443">
            <v>112.1087436</v>
          </cell>
          <cell r="R2443">
            <v>161.79435000000001</v>
          </cell>
          <cell r="T2443" t="str">
            <v>CTAllYTD201703</v>
          </cell>
        </row>
        <row r="2444">
          <cell r="A2444" t="str">
            <v>CT</v>
          </cell>
          <cell r="B2444" t="str">
            <v>All</v>
          </cell>
          <cell r="C2444" t="str">
            <v>YTD201703</v>
          </cell>
          <cell r="M2444">
            <v>29297.6888889</v>
          </cell>
          <cell r="N2444">
            <v>9.7240333000000003</v>
          </cell>
          <cell r="Q2444">
            <v>23.976779199999999</v>
          </cell>
          <cell r="R2444">
            <v>1216.6813413</v>
          </cell>
          <cell r="T2444" t="str">
            <v>CTAllYTD201703</v>
          </cell>
        </row>
        <row r="2445">
          <cell r="A2445" t="str">
            <v>CT</v>
          </cell>
          <cell r="B2445" t="str">
            <v>All</v>
          </cell>
          <cell r="C2445" t="str">
            <v>YTD201703</v>
          </cell>
          <cell r="M2445">
            <v>29297.6888889</v>
          </cell>
          <cell r="N2445">
            <v>14.966878700000001</v>
          </cell>
          <cell r="Q2445">
            <v>105.4621405</v>
          </cell>
          <cell r="R2445">
            <v>425.75123079999997</v>
          </cell>
          <cell r="T2445" t="str">
            <v>CTAllYTD201703</v>
          </cell>
        </row>
        <row r="2446">
          <cell r="A2446" t="str">
            <v>CT</v>
          </cell>
          <cell r="B2446" t="str">
            <v>All</v>
          </cell>
          <cell r="C2446" t="str">
            <v>YTD201703</v>
          </cell>
          <cell r="M2446">
            <v>29297.6888889</v>
          </cell>
          <cell r="N2446">
            <v>4.9779336000000001</v>
          </cell>
          <cell r="Q2446">
            <v>30.079508700000002</v>
          </cell>
          <cell r="R2446">
            <v>496.477555</v>
          </cell>
          <cell r="T2446" t="str">
            <v>CTAllYTD201703</v>
          </cell>
        </row>
        <row r="2447">
          <cell r="A2447" t="str">
            <v>CT</v>
          </cell>
          <cell r="B2447" t="str">
            <v>All</v>
          </cell>
          <cell r="C2447" t="str">
            <v>YTD201703</v>
          </cell>
          <cell r="M2447">
            <v>29297.6888889</v>
          </cell>
          <cell r="N2447">
            <v>32.379230999999997</v>
          </cell>
          <cell r="Q2447">
            <v>47.472672000000003</v>
          </cell>
          <cell r="R2447">
            <v>2046.1812858000001</v>
          </cell>
          <cell r="T2447" t="str">
            <v>CTAllYTD201703</v>
          </cell>
        </row>
        <row r="2448">
          <cell r="A2448" t="str">
            <v>CT</v>
          </cell>
          <cell r="B2448" t="str">
            <v>All</v>
          </cell>
          <cell r="C2448" t="str">
            <v>YTD201703</v>
          </cell>
          <cell r="M2448">
            <v>29297.6888889</v>
          </cell>
          <cell r="N2448">
            <v>18.260177800000001</v>
          </cell>
          <cell r="Q2448">
            <v>80.273309900000001</v>
          </cell>
          <cell r="R2448">
            <v>682.42524969999999</v>
          </cell>
          <cell r="T2448" t="str">
            <v>CTAllYTD201703</v>
          </cell>
        </row>
        <row r="2449">
          <cell r="A2449" t="str">
            <v>CT</v>
          </cell>
          <cell r="B2449" t="str">
            <v>All</v>
          </cell>
          <cell r="C2449" t="str">
            <v>YTD201703</v>
          </cell>
          <cell r="M2449">
            <v>29297.6888889</v>
          </cell>
          <cell r="N2449">
            <v>12.547579199999999</v>
          </cell>
          <cell r="Q2449">
            <v>44.089646600000002</v>
          </cell>
          <cell r="R2449">
            <v>853.77725599999997</v>
          </cell>
          <cell r="T2449" t="str">
            <v>CTAllYTD201703</v>
          </cell>
        </row>
        <row r="2450">
          <cell r="A2450" t="str">
            <v>CT</v>
          </cell>
          <cell r="B2450" t="str">
            <v>All</v>
          </cell>
          <cell r="C2450" t="str">
            <v>YTD201703</v>
          </cell>
          <cell r="M2450">
            <v>29297.6888889</v>
          </cell>
          <cell r="N2450">
            <v>21.0695385</v>
          </cell>
          <cell r="Q2450">
            <v>145.35977729999999</v>
          </cell>
          <cell r="R2450">
            <v>434.84254490000001</v>
          </cell>
          <cell r="T2450" t="str">
            <v>CTAllYTD201703</v>
          </cell>
        </row>
        <row r="2451">
          <cell r="A2451" t="str">
            <v>CT</v>
          </cell>
          <cell r="B2451" t="str">
            <v>All</v>
          </cell>
          <cell r="C2451" t="str">
            <v>YTD201703</v>
          </cell>
          <cell r="M2451">
            <v>29297.6888889</v>
          </cell>
          <cell r="N2451">
            <v>29.426176300000002</v>
          </cell>
          <cell r="Q2451">
            <v>294.9115645</v>
          </cell>
          <cell r="R2451">
            <v>299.33898629999999</v>
          </cell>
          <cell r="T2451" t="str">
            <v>CTAllYTD201703</v>
          </cell>
        </row>
        <row r="2452">
          <cell r="A2452" t="str">
            <v>CT</v>
          </cell>
          <cell r="B2452" t="str">
            <v>All</v>
          </cell>
          <cell r="C2452" t="str">
            <v>YTD201703</v>
          </cell>
          <cell r="M2452">
            <v>29297.6888889</v>
          </cell>
          <cell r="N2452">
            <v>11.935717800000001</v>
          </cell>
          <cell r="Q2452">
            <v>601.95789409999998</v>
          </cell>
          <cell r="R2452">
            <v>59.484482</v>
          </cell>
          <cell r="T2452" t="str">
            <v>CTAllYTD201703</v>
          </cell>
        </row>
        <row r="2453">
          <cell r="A2453" t="str">
            <v>CT</v>
          </cell>
          <cell r="B2453" t="str">
            <v>All</v>
          </cell>
          <cell r="C2453" t="str">
            <v>YTD201703</v>
          </cell>
          <cell r="M2453">
            <v>29297.6888889</v>
          </cell>
          <cell r="N2453">
            <v>11.2229771</v>
          </cell>
          <cell r="Q2453">
            <v>99.247669900000005</v>
          </cell>
          <cell r="R2453">
            <v>339.2415302</v>
          </cell>
          <cell r="T2453" t="str">
            <v>CTAllYTD201703</v>
          </cell>
        </row>
        <row r="2454">
          <cell r="A2454" t="str">
            <v>CT</v>
          </cell>
          <cell r="B2454" t="str">
            <v>All</v>
          </cell>
          <cell r="C2454" t="str">
            <v>YTD201703</v>
          </cell>
          <cell r="M2454">
            <v>29297.6888889</v>
          </cell>
          <cell r="N2454">
            <v>2.6346088000000001</v>
          </cell>
          <cell r="Q2454">
            <v>37.801631999999998</v>
          </cell>
          <cell r="R2454">
            <v>209.08690659999999</v>
          </cell>
          <cell r="T2454" t="str">
            <v>CTAllYTD201703</v>
          </cell>
        </row>
        <row r="2455">
          <cell r="A2455" t="str">
            <v>CT</v>
          </cell>
          <cell r="B2455" t="str">
            <v>All</v>
          </cell>
          <cell r="C2455" t="str">
            <v>YTD201703</v>
          </cell>
          <cell r="M2455">
            <v>29297.6888889</v>
          </cell>
          <cell r="N2455">
            <v>1.0746705000000001</v>
          </cell>
          <cell r="Q2455">
            <v>25.630094799999998</v>
          </cell>
          <cell r="R2455">
            <v>125.7900717</v>
          </cell>
          <cell r="T2455" t="str">
            <v>CTAllYTD201703</v>
          </cell>
        </row>
        <row r="2456">
          <cell r="A2456" t="str">
            <v>CT</v>
          </cell>
          <cell r="B2456" t="str">
            <v>All</v>
          </cell>
          <cell r="C2456" t="str">
            <v>YTD201703</v>
          </cell>
          <cell r="M2456">
            <v>29297.6888889</v>
          </cell>
          <cell r="N2456">
            <v>1.7994945</v>
          </cell>
          <cell r="Q2456">
            <v>75.750352000000007</v>
          </cell>
          <cell r="R2456">
            <v>71.266776699999994</v>
          </cell>
          <cell r="T2456" t="str">
            <v>CTAllYTD201703</v>
          </cell>
        </row>
        <row r="2457">
          <cell r="A2457" t="str">
            <v>CT</v>
          </cell>
          <cell r="B2457" t="str">
            <v>All</v>
          </cell>
          <cell r="C2457" t="str">
            <v>YTD201703</v>
          </cell>
          <cell r="M2457">
            <v>29297.6888889</v>
          </cell>
          <cell r="N2457">
            <v>1.3529381</v>
          </cell>
          <cell r="Q2457">
            <v>109.6541503</v>
          </cell>
          <cell r="R2457">
            <v>37.014688100000001</v>
          </cell>
          <cell r="T2457" t="str">
            <v>CTAllYTD201703</v>
          </cell>
        </row>
        <row r="2458">
          <cell r="A2458" t="str">
            <v>CT</v>
          </cell>
          <cell r="B2458" t="str">
            <v>All</v>
          </cell>
          <cell r="C2458" t="str">
            <v>YTD201703</v>
          </cell>
          <cell r="M2458">
            <v>29297.6888889</v>
          </cell>
          <cell r="N2458">
            <v>20.687690199999999</v>
          </cell>
          <cell r="Q2458">
            <v>477.96265770000002</v>
          </cell>
          <cell r="R2458">
            <v>129.8492037</v>
          </cell>
          <cell r="T2458" t="str">
            <v>CTAllYTD201703</v>
          </cell>
        </row>
        <row r="2459">
          <cell r="A2459" t="str">
            <v>CT</v>
          </cell>
          <cell r="B2459" t="str">
            <v>All</v>
          </cell>
          <cell r="C2459" t="str">
            <v>YTD201703</v>
          </cell>
          <cell r="M2459">
            <v>29297.6888889</v>
          </cell>
          <cell r="N2459">
            <v>3.2759421</v>
          </cell>
          <cell r="Q2459">
            <v>14.304314</v>
          </cell>
          <cell r="R2459">
            <v>687.05331620000004</v>
          </cell>
          <cell r="T2459" t="str">
            <v>CTAllYTD201703</v>
          </cell>
        </row>
        <row r="2460">
          <cell r="A2460" t="str">
            <v>CT</v>
          </cell>
          <cell r="B2460" t="str">
            <v>All</v>
          </cell>
          <cell r="C2460" t="str">
            <v>YTD201703</v>
          </cell>
          <cell r="M2460">
            <v>29297.6888889</v>
          </cell>
          <cell r="N2460">
            <v>8.7730130000000006</v>
          </cell>
          <cell r="Q2460">
            <v>35.815943099999998</v>
          </cell>
          <cell r="R2460">
            <v>734.84143740000002</v>
          </cell>
          <cell r="T2460" t="str">
            <v>CTAllYTD201703</v>
          </cell>
        </row>
        <row r="2461">
          <cell r="A2461" t="str">
            <v>CT</v>
          </cell>
          <cell r="B2461" t="str">
            <v>All</v>
          </cell>
          <cell r="C2461" t="str">
            <v>YTD201703</v>
          </cell>
          <cell r="M2461">
            <v>29297.6888889</v>
          </cell>
          <cell r="N2461">
            <v>9.5092811000000008</v>
          </cell>
          <cell r="Q2461">
            <v>988.35823310000001</v>
          </cell>
          <cell r="R2461">
            <v>28.863869699999999</v>
          </cell>
          <cell r="T2461" t="str">
            <v>CTAllYTD201703</v>
          </cell>
        </row>
        <row r="2462">
          <cell r="A2462" t="str">
            <v>CT</v>
          </cell>
          <cell r="B2462" t="str">
            <v>All</v>
          </cell>
          <cell r="C2462" t="str">
            <v>YTD201703</v>
          </cell>
          <cell r="M2462">
            <v>29297.6888889</v>
          </cell>
          <cell r="N2462">
            <v>19.402980100000001</v>
          </cell>
          <cell r="Q2462">
            <v>619.60846149999998</v>
          </cell>
          <cell r="R2462">
            <v>93.944715099999996</v>
          </cell>
          <cell r="T2462" t="str">
            <v>CTAllYTD201703</v>
          </cell>
        </row>
        <row r="2463">
          <cell r="A2463" t="str">
            <v>CT</v>
          </cell>
          <cell r="B2463" t="str">
            <v>All</v>
          </cell>
          <cell r="C2463" t="str">
            <v>YTD201703</v>
          </cell>
          <cell r="M2463">
            <v>29297.6888889</v>
          </cell>
          <cell r="N2463">
            <v>8.7455663000000001</v>
          </cell>
          <cell r="Q2463">
            <v>145.43332140000001</v>
          </cell>
          <cell r="R2463">
            <v>180.40362830000001</v>
          </cell>
          <cell r="T2463" t="str">
            <v>CTAllYTD201703</v>
          </cell>
        </row>
        <row r="2464">
          <cell r="A2464" t="str">
            <v>CT</v>
          </cell>
          <cell r="B2464" t="str">
            <v>All</v>
          </cell>
          <cell r="C2464" t="str">
            <v>YTD201703</v>
          </cell>
          <cell r="M2464">
            <v>29297.6888889</v>
          </cell>
          <cell r="N2464">
            <v>13.1048755</v>
          </cell>
          <cell r="Q2464">
            <v>259.31625339999999</v>
          </cell>
          <cell r="R2464">
            <v>151.60880180000001</v>
          </cell>
          <cell r="T2464" t="str">
            <v>CTAllYTD201703</v>
          </cell>
        </row>
        <row r="2465">
          <cell r="A2465" t="str">
            <v>CT</v>
          </cell>
          <cell r="B2465" t="str">
            <v>All</v>
          </cell>
          <cell r="C2465" t="str">
            <v>YTD201703</v>
          </cell>
          <cell r="M2465">
            <v>29297.6888889</v>
          </cell>
          <cell r="N2465">
            <v>8.4158577000000001</v>
          </cell>
          <cell r="Q2465">
            <v>117.2291855</v>
          </cell>
          <cell r="R2465">
            <v>215.3693476</v>
          </cell>
          <cell r="T2465" t="str">
            <v>CTAllYTD201703</v>
          </cell>
        </row>
        <row r="2466">
          <cell r="A2466" t="str">
            <v>CT</v>
          </cell>
          <cell r="B2466" t="str">
            <v>All</v>
          </cell>
          <cell r="C2466" t="str">
            <v>YTD201703</v>
          </cell>
          <cell r="M2466">
            <v>29297.6888889</v>
          </cell>
          <cell r="N2466">
            <v>8.6862049999999993</v>
          </cell>
          <cell r="Q2466">
            <v>369.742616</v>
          </cell>
          <cell r="R2466">
            <v>70.477715599999996</v>
          </cell>
          <cell r="T2466" t="str">
            <v>CTAllYTD201703</v>
          </cell>
        </row>
        <row r="2467">
          <cell r="A2467" t="str">
            <v>CT</v>
          </cell>
          <cell r="B2467" t="str">
            <v>All</v>
          </cell>
          <cell r="C2467" t="str">
            <v>YTD201703</v>
          </cell>
          <cell r="M2467">
            <v>29297.6888889</v>
          </cell>
          <cell r="N2467">
            <v>3.0531454999999998</v>
          </cell>
          <cell r="Q2467">
            <v>42.729081999999998</v>
          </cell>
          <cell r="R2467">
            <v>214.36071430000001</v>
          </cell>
          <cell r="T2467" t="str">
            <v>CTAllYTD201703</v>
          </cell>
        </row>
        <row r="2468">
          <cell r="A2468" t="str">
            <v>CT</v>
          </cell>
          <cell r="B2468" t="str">
            <v>All</v>
          </cell>
          <cell r="C2468" t="str">
            <v>YTD201703</v>
          </cell>
          <cell r="M2468">
            <v>29297.6888889</v>
          </cell>
          <cell r="N2468">
            <v>11.9073998</v>
          </cell>
          <cell r="Q2468">
            <v>158.0093507</v>
          </cell>
          <cell r="R2468">
            <v>226.0764906</v>
          </cell>
          <cell r="T2468" t="str">
            <v>CTAllYTD201703</v>
          </cell>
        </row>
        <row r="2469">
          <cell r="A2469" t="str">
            <v>CT</v>
          </cell>
          <cell r="B2469" t="str">
            <v>All</v>
          </cell>
          <cell r="C2469" t="str">
            <v>YTD201703</v>
          </cell>
          <cell r="M2469">
            <v>29297.6888889</v>
          </cell>
          <cell r="N2469">
            <v>2.2147351</v>
          </cell>
          <cell r="Q2469">
            <v>3.7875176000000002</v>
          </cell>
          <cell r="R2469">
            <v>1754.2374757</v>
          </cell>
          <cell r="T2469" t="str">
            <v>CTAllYTD201703</v>
          </cell>
        </row>
        <row r="2470">
          <cell r="A2470" t="str">
            <v>CT</v>
          </cell>
          <cell r="B2470" t="str">
            <v>All</v>
          </cell>
          <cell r="C2470" t="str">
            <v>YTD201703</v>
          </cell>
          <cell r="M2470">
            <v>29297.6888889</v>
          </cell>
          <cell r="N2470">
            <v>3.5875026000000001</v>
          </cell>
          <cell r="Q2470">
            <v>3.8610616000000002</v>
          </cell>
          <cell r="R2470">
            <v>2787.4478094999999</v>
          </cell>
          <cell r="T2470" t="str">
            <v>CTAllYTD201703</v>
          </cell>
        </row>
        <row r="2471">
          <cell r="A2471" t="str">
            <v>CT</v>
          </cell>
          <cell r="B2471" t="str">
            <v>All</v>
          </cell>
          <cell r="C2471" t="str">
            <v>YTD201703</v>
          </cell>
          <cell r="M2471">
            <v>29297.6888889</v>
          </cell>
          <cell r="N2471">
            <v>7.1720344000000003</v>
          </cell>
          <cell r="Q2471">
            <v>205.15107459999999</v>
          </cell>
          <cell r="R2471">
            <v>104.8793099</v>
          </cell>
          <cell r="T2471" t="str">
            <v>CTAllYTD201703</v>
          </cell>
        </row>
        <row r="2472">
          <cell r="A2472" t="str">
            <v>CT</v>
          </cell>
          <cell r="B2472" t="str">
            <v>All</v>
          </cell>
          <cell r="C2472" t="str">
            <v>YTD201703</v>
          </cell>
          <cell r="M2472">
            <v>29297.6888889</v>
          </cell>
          <cell r="N2472">
            <v>83.686987700000003</v>
          </cell>
          <cell r="Q2472">
            <v>3200.4572223</v>
          </cell>
          <cell r="R2472">
            <v>78.445342600000004</v>
          </cell>
          <cell r="T2472" t="str">
            <v>CTAllYTD201703</v>
          </cell>
        </row>
        <row r="2473">
          <cell r="A2473" t="str">
            <v>BEN</v>
          </cell>
          <cell r="B2473" t="str">
            <v>All</v>
          </cell>
          <cell r="C2473" t="str">
            <v>YTD201603</v>
          </cell>
          <cell r="M2473">
            <v>35219.1758242</v>
          </cell>
          <cell r="N2473">
            <v>12.0321742</v>
          </cell>
          <cell r="Q2473">
            <v>5.2528202999999998</v>
          </cell>
          <cell r="R2473">
            <v>6871.8366486000004</v>
          </cell>
          <cell r="T2473" t="str">
            <v>BENAllYTD201603</v>
          </cell>
        </row>
        <row r="2474">
          <cell r="A2474" t="str">
            <v>BEN</v>
          </cell>
          <cell r="B2474" t="str">
            <v>All</v>
          </cell>
          <cell r="C2474" t="str">
            <v>YTD201603</v>
          </cell>
          <cell r="M2474">
            <v>35219.1758242</v>
          </cell>
          <cell r="N2474">
            <v>24.249616700000001</v>
          </cell>
          <cell r="Q2474">
            <v>5.2812139</v>
          </cell>
          <cell r="R2474">
            <v>13775.0244086</v>
          </cell>
          <cell r="T2474" t="str">
            <v>BENAllYTD201603</v>
          </cell>
        </row>
        <row r="2475">
          <cell r="A2475" t="str">
            <v>BEN</v>
          </cell>
          <cell r="B2475" t="str">
            <v>All</v>
          </cell>
          <cell r="C2475" t="str">
            <v>YTD201603</v>
          </cell>
          <cell r="M2475">
            <v>35219.1758242</v>
          </cell>
          <cell r="N2475">
            <v>39.438370399999997</v>
          </cell>
          <cell r="Q2475">
            <v>3.6627774</v>
          </cell>
          <cell r="R2475">
            <v>32302.0209302</v>
          </cell>
          <cell r="T2475" t="str">
            <v>BENAllYTD201603</v>
          </cell>
        </row>
        <row r="2476">
          <cell r="A2476" t="str">
            <v>BEN</v>
          </cell>
          <cell r="B2476" t="str">
            <v>All</v>
          </cell>
          <cell r="C2476" t="str">
            <v>YTD201603</v>
          </cell>
          <cell r="M2476">
            <v>35219.1758242</v>
          </cell>
          <cell r="N2476">
            <v>0.56009260000000005</v>
          </cell>
          <cell r="Q2476">
            <v>0.36911709999999998</v>
          </cell>
          <cell r="R2476">
            <v>4552.1538461999999</v>
          </cell>
          <cell r="T2476" t="str">
            <v>BENAllYTD201603</v>
          </cell>
        </row>
        <row r="2477">
          <cell r="A2477" t="str">
            <v>BEN</v>
          </cell>
          <cell r="B2477" t="str">
            <v>All</v>
          </cell>
          <cell r="C2477" t="str">
            <v>YTD201603</v>
          </cell>
          <cell r="M2477">
            <v>35219.1758242</v>
          </cell>
          <cell r="N2477">
            <v>3.1594655999999999</v>
          </cell>
          <cell r="Q2477">
            <v>4.9404903999999998</v>
          </cell>
          <cell r="R2477">
            <v>1918.5133333000001</v>
          </cell>
          <cell r="T2477" t="str">
            <v>BENAllYTD201603</v>
          </cell>
        </row>
        <row r="2478">
          <cell r="A2478" t="str">
            <v>BEN</v>
          </cell>
          <cell r="B2478" t="str">
            <v>All</v>
          </cell>
          <cell r="C2478" t="str">
            <v>YTD201603</v>
          </cell>
          <cell r="M2478">
            <v>35219.1758242</v>
          </cell>
          <cell r="N2478">
            <v>6.6081763000000002</v>
          </cell>
          <cell r="Q2478">
            <v>114.19915159999999</v>
          </cell>
          <cell r="R2478">
            <v>173.59611390000001</v>
          </cell>
          <cell r="T2478" t="str">
            <v>BENAllYTD201603</v>
          </cell>
        </row>
        <row r="2479">
          <cell r="A2479" t="str">
            <v>BEN</v>
          </cell>
          <cell r="B2479" t="str">
            <v>All</v>
          </cell>
          <cell r="C2479" t="str">
            <v>YTD201603</v>
          </cell>
          <cell r="M2479">
            <v>35219.1758242</v>
          </cell>
          <cell r="N2479">
            <v>8.3231774000000005</v>
          </cell>
          <cell r="Q2479">
            <v>22.714898399999999</v>
          </cell>
          <cell r="R2479">
            <v>1099.2579249999999</v>
          </cell>
          <cell r="T2479" t="str">
            <v>BENAllYTD201603</v>
          </cell>
        </row>
        <row r="2480">
          <cell r="A2480" t="str">
            <v>BEN</v>
          </cell>
          <cell r="B2480" t="str">
            <v>All</v>
          </cell>
          <cell r="C2480" t="str">
            <v>YTD201603</v>
          </cell>
          <cell r="M2480">
            <v>35219.1758242</v>
          </cell>
          <cell r="N2480">
            <v>14.539345000000001</v>
          </cell>
          <cell r="Q2480">
            <v>108.9179377</v>
          </cell>
          <cell r="R2480">
            <v>400.46695519999997</v>
          </cell>
          <cell r="T2480" t="str">
            <v>BENAllYTD201603</v>
          </cell>
        </row>
        <row r="2481">
          <cell r="A2481" t="str">
            <v>BEN</v>
          </cell>
          <cell r="B2481" t="str">
            <v>All</v>
          </cell>
          <cell r="C2481" t="str">
            <v>YTD201603</v>
          </cell>
          <cell r="M2481">
            <v>35219.1758242</v>
          </cell>
          <cell r="N2481">
            <v>1.5586088</v>
          </cell>
          <cell r="Q2481">
            <v>12.2110083</v>
          </cell>
          <cell r="R2481">
            <v>382.91893019999998</v>
          </cell>
          <cell r="T2481" t="str">
            <v>BENAllYTD201603</v>
          </cell>
        </row>
        <row r="2482">
          <cell r="A2482" t="str">
            <v>BEN</v>
          </cell>
          <cell r="B2482" t="str">
            <v>All</v>
          </cell>
          <cell r="C2482" t="str">
            <v>YTD201603</v>
          </cell>
          <cell r="M2482">
            <v>35219.1758242</v>
          </cell>
          <cell r="N2482">
            <v>4.3736499999999996</v>
          </cell>
          <cell r="Q2482">
            <v>56.332948000000002</v>
          </cell>
          <cell r="R2482">
            <v>232.9178679</v>
          </cell>
          <cell r="T2482" t="str">
            <v>BENAllYTD201603</v>
          </cell>
        </row>
        <row r="2483">
          <cell r="A2483" t="str">
            <v>BEN</v>
          </cell>
          <cell r="B2483" t="str">
            <v>All</v>
          </cell>
          <cell r="C2483" t="str">
            <v>YTD201603</v>
          </cell>
          <cell r="M2483">
            <v>35219.1758242</v>
          </cell>
          <cell r="N2483">
            <v>0.5505892</v>
          </cell>
          <cell r="Q2483">
            <v>5.7647317999999999</v>
          </cell>
          <cell r="R2483">
            <v>286.52980300000002</v>
          </cell>
          <cell r="T2483" t="str">
            <v>BENAllYTD201603</v>
          </cell>
        </row>
        <row r="2484">
          <cell r="A2484" t="str">
            <v>BEN</v>
          </cell>
          <cell r="B2484" t="str">
            <v>All</v>
          </cell>
          <cell r="C2484" t="str">
            <v>YTD201603</v>
          </cell>
          <cell r="M2484">
            <v>35219.1758242</v>
          </cell>
          <cell r="N2484">
            <v>34.779872099999999</v>
          </cell>
          <cell r="Q2484">
            <v>39.4103487</v>
          </cell>
          <cell r="R2484">
            <v>2647.5182205000001</v>
          </cell>
          <cell r="T2484" t="str">
            <v>BENAllYTD201603</v>
          </cell>
        </row>
        <row r="2485">
          <cell r="A2485" t="str">
            <v>BEN</v>
          </cell>
          <cell r="B2485" t="str">
            <v>All</v>
          </cell>
          <cell r="C2485" t="str">
            <v>YTD201603</v>
          </cell>
          <cell r="M2485">
            <v>35219.1758242</v>
          </cell>
          <cell r="N2485">
            <v>5.5795105999999999</v>
          </cell>
          <cell r="Q2485">
            <v>5.0831872000000002</v>
          </cell>
          <cell r="R2485">
            <v>3292.9206144999998</v>
          </cell>
          <cell r="T2485" t="str">
            <v>BENAllYTD201603</v>
          </cell>
        </row>
        <row r="2486">
          <cell r="A2486" t="str">
            <v>BEN</v>
          </cell>
          <cell r="B2486" t="str">
            <v>All</v>
          </cell>
          <cell r="C2486" t="str">
            <v>YTD201603</v>
          </cell>
          <cell r="M2486">
            <v>35219.1758242</v>
          </cell>
          <cell r="N2486">
            <v>14.8621029</v>
          </cell>
          <cell r="Q2486">
            <v>74.135749599999997</v>
          </cell>
          <cell r="R2486">
            <v>601.41441980000002</v>
          </cell>
          <cell r="T2486" t="str">
            <v>BENAllYTD201603</v>
          </cell>
        </row>
        <row r="2487">
          <cell r="A2487" t="str">
            <v>BEN</v>
          </cell>
          <cell r="B2487" t="str">
            <v>All</v>
          </cell>
          <cell r="C2487" t="str">
            <v>YTD201603</v>
          </cell>
          <cell r="M2487">
            <v>35219.1758242</v>
          </cell>
          <cell r="N2487">
            <v>2.1088434999999999</v>
          </cell>
          <cell r="Q2487">
            <v>9.5416250999999992</v>
          </cell>
          <cell r="R2487">
            <v>663.04538690000004</v>
          </cell>
          <cell r="T2487" t="str">
            <v>BENAllYTD201603</v>
          </cell>
        </row>
        <row r="2488">
          <cell r="A2488" t="str">
            <v>BEN</v>
          </cell>
          <cell r="B2488" t="str">
            <v>All</v>
          </cell>
          <cell r="C2488" t="str">
            <v>YTD201603</v>
          </cell>
          <cell r="M2488">
            <v>35219.1758242</v>
          </cell>
          <cell r="N2488">
            <v>13.088469399999999</v>
          </cell>
          <cell r="Q2488">
            <v>44.634775300000001</v>
          </cell>
          <cell r="R2488">
            <v>879.70440199999996</v>
          </cell>
          <cell r="T2488" t="str">
            <v>BENAllYTD201603</v>
          </cell>
        </row>
        <row r="2489">
          <cell r="A2489" t="str">
            <v>BEN</v>
          </cell>
          <cell r="B2489" t="str">
            <v>All</v>
          </cell>
          <cell r="C2489" t="str">
            <v>YTD201603</v>
          </cell>
          <cell r="M2489">
            <v>35219.1758242</v>
          </cell>
          <cell r="N2489">
            <v>1.3556014999999999</v>
          </cell>
          <cell r="Q2489">
            <v>5.3671641000000001</v>
          </cell>
          <cell r="R2489">
            <v>757.71941800000002</v>
          </cell>
          <cell r="T2489" t="str">
            <v>BENAllYTD201603</v>
          </cell>
        </row>
        <row r="2490">
          <cell r="A2490" t="str">
            <v>BEN</v>
          </cell>
          <cell r="B2490" t="str">
            <v>All</v>
          </cell>
          <cell r="C2490" t="str">
            <v>YTD201603</v>
          </cell>
          <cell r="M2490">
            <v>35219.1758242</v>
          </cell>
          <cell r="N2490">
            <v>11.8791332</v>
          </cell>
          <cell r="Q2490">
            <v>67.974333400000006</v>
          </cell>
          <cell r="R2490">
            <v>524.27729320000003</v>
          </cell>
          <cell r="T2490" t="str">
            <v>BENAllYTD201603</v>
          </cell>
        </row>
        <row r="2491">
          <cell r="A2491" t="str">
            <v>BEN</v>
          </cell>
          <cell r="B2491" t="str">
            <v>All</v>
          </cell>
          <cell r="C2491" t="str">
            <v>YTD201603</v>
          </cell>
          <cell r="M2491">
            <v>35219.1758242</v>
          </cell>
          <cell r="N2491">
            <v>1.6360706</v>
          </cell>
          <cell r="Q2491">
            <v>5.7079364999999997</v>
          </cell>
          <cell r="R2491">
            <v>859.89248759999998</v>
          </cell>
          <cell r="T2491" t="str">
            <v>BENAllYTD201603</v>
          </cell>
        </row>
        <row r="2492">
          <cell r="A2492" t="str">
            <v>BEN</v>
          </cell>
          <cell r="B2492" t="str">
            <v>All</v>
          </cell>
          <cell r="C2492" t="str">
            <v>YTD201603</v>
          </cell>
          <cell r="M2492">
            <v>35219.1758242</v>
          </cell>
          <cell r="N2492">
            <v>22.900708600000002</v>
          </cell>
          <cell r="Q2492">
            <v>276.44031330000001</v>
          </cell>
          <cell r="R2492">
            <v>248.52426560000001</v>
          </cell>
          <cell r="T2492" t="str">
            <v>BENAllYTD201603</v>
          </cell>
        </row>
        <row r="2493">
          <cell r="A2493" t="str">
            <v>BEN</v>
          </cell>
          <cell r="B2493" t="str">
            <v>All</v>
          </cell>
          <cell r="C2493" t="str">
            <v>YTD201603</v>
          </cell>
          <cell r="M2493">
            <v>35219.1758242</v>
          </cell>
          <cell r="N2493">
            <v>4.2136965999999996</v>
          </cell>
          <cell r="Q2493">
            <v>32.174587099999997</v>
          </cell>
          <cell r="R2493">
            <v>392.89050309999999</v>
          </cell>
          <cell r="T2493" t="str">
            <v>BENAllYTD201603</v>
          </cell>
        </row>
        <row r="2494">
          <cell r="A2494" t="str">
            <v>BEN</v>
          </cell>
          <cell r="B2494" t="str">
            <v>All</v>
          </cell>
          <cell r="C2494" t="str">
            <v>YTD201603</v>
          </cell>
          <cell r="M2494">
            <v>35219.1758242</v>
          </cell>
          <cell r="N2494">
            <v>13.8942552</v>
          </cell>
          <cell r="Q2494">
            <v>733.35049430000004</v>
          </cell>
          <cell r="R2494">
            <v>56.838804799999998</v>
          </cell>
          <cell r="T2494" t="str">
            <v>BENAllYTD201603</v>
          </cell>
        </row>
        <row r="2495">
          <cell r="A2495" t="str">
            <v>BEN</v>
          </cell>
          <cell r="B2495" t="str">
            <v>All</v>
          </cell>
          <cell r="C2495" t="str">
            <v>YTD201603</v>
          </cell>
          <cell r="M2495">
            <v>35219.1758242</v>
          </cell>
          <cell r="N2495">
            <v>2.0077747000000001</v>
          </cell>
          <cell r="Q2495">
            <v>102.2316977</v>
          </cell>
          <cell r="R2495">
            <v>58.918361099999998</v>
          </cell>
          <cell r="T2495" t="str">
            <v>BENAllYTD201603</v>
          </cell>
        </row>
        <row r="2496">
          <cell r="A2496" t="str">
            <v>BEN</v>
          </cell>
          <cell r="B2496" t="str">
            <v>All</v>
          </cell>
          <cell r="C2496" t="str">
            <v>YTD201603</v>
          </cell>
          <cell r="M2496">
            <v>35219.1758242</v>
          </cell>
          <cell r="N2496">
            <v>11.1778707</v>
          </cell>
          <cell r="Q2496">
            <v>122.29133419999999</v>
          </cell>
          <cell r="R2496">
            <v>274.2108614</v>
          </cell>
          <cell r="T2496" t="str">
            <v>BENAllYTD201603</v>
          </cell>
        </row>
        <row r="2497">
          <cell r="A2497" t="str">
            <v>BEN</v>
          </cell>
          <cell r="B2497" t="str">
            <v>All</v>
          </cell>
          <cell r="C2497" t="str">
            <v>YTD201603</v>
          </cell>
          <cell r="M2497">
            <v>35219.1758242</v>
          </cell>
          <cell r="N2497">
            <v>1.4169476000000001</v>
          </cell>
          <cell r="Q2497">
            <v>16.499060100000001</v>
          </cell>
          <cell r="R2497">
            <v>257.64151459999999</v>
          </cell>
          <cell r="T2497" t="str">
            <v>BENAllYTD201603</v>
          </cell>
        </row>
        <row r="2498">
          <cell r="A2498" t="str">
            <v>BEN</v>
          </cell>
          <cell r="B2498" t="str">
            <v>All</v>
          </cell>
          <cell r="C2498" t="str">
            <v>YTD201603</v>
          </cell>
          <cell r="M2498">
            <v>35219.1758242</v>
          </cell>
          <cell r="N2498">
            <v>3.7410554999999999</v>
          </cell>
          <cell r="Q2498">
            <v>58.377288800000002</v>
          </cell>
          <cell r="R2498">
            <v>192.25227140000001</v>
          </cell>
          <cell r="T2498" t="str">
            <v>BENAllYTD201603</v>
          </cell>
        </row>
        <row r="2499">
          <cell r="A2499" t="str">
            <v>BEN</v>
          </cell>
          <cell r="B2499" t="str">
            <v>All</v>
          </cell>
          <cell r="C2499" t="str">
            <v>YTD201603</v>
          </cell>
          <cell r="M2499">
            <v>35219.1758242</v>
          </cell>
          <cell r="N2499">
            <v>0.69755290000000003</v>
          </cell>
          <cell r="Q2499">
            <v>9.5700228000000003</v>
          </cell>
          <cell r="R2499">
            <v>218.66810090000001</v>
          </cell>
          <cell r="T2499" t="str">
            <v>BENAllYTD201603</v>
          </cell>
        </row>
        <row r="2500">
          <cell r="A2500" t="str">
            <v>BEN</v>
          </cell>
          <cell r="B2500" t="str">
            <v>All</v>
          </cell>
          <cell r="C2500" t="str">
            <v>YTD201603</v>
          </cell>
          <cell r="M2500">
            <v>35219.1758242</v>
          </cell>
          <cell r="N2500">
            <v>1.3453594</v>
          </cell>
          <cell r="Q2500">
            <v>38.5301464</v>
          </cell>
          <cell r="R2500">
            <v>104.7511791</v>
          </cell>
          <cell r="T2500" t="str">
            <v>BENAllYTD201603</v>
          </cell>
        </row>
        <row r="2501">
          <cell r="A2501" t="str">
            <v>BEN</v>
          </cell>
          <cell r="B2501" t="str">
            <v>All</v>
          </cell>
          <cell r="C2501" t="str">
            <v>YTD201603</v>
          </cell>
          <cell r="M2501">
            <v>35219.1758242</v>
          </cell>
          <cell r="N2501">
            <v>0.18778510000000001</v>
          </cell>
          <cell r="Q2501">
            <v>5.2535733999999996</v>
          </cell>
          <cell r="R2501">
            <v>107.2327568</v>
          </cell>
          <cell r="T2501" t="str">
            <v>BENAllYTD201603</v>
          </cell>
        </row>
        <row r="2502">
          <cell r="A2502" t="str">
            <v>BEN</v>
          </cell>
          <cell r="B2502" t="str">
            <v>All</v>
          </cell>
          <cell r="C2502" t="str">
            <v>YTD201603</v>
          </cell>
          <cell r="M2502">
            <v>35219.1758242</v>
          </cell>
          <cell r="N2502">
            <v>1.5905739999999999</v>
          </cell>
          <cell r="Q2502">
            <v>100.5702126</v>
          </cell>
          <cell r="R2502">
            <v>47.446674199999997</v>
          </cell>
          <cell r="T2502" t="str">
            <v>BENAllYTD201603</v>
          </cell>
        </row>
        <row r="2503">
          <cell r="A2503" t="str">
            <v>BEN</v>
          </cell>
          <cell r="B2503" t="str">
            <v>All</v>
          </cell>
          <cell r="C2503" t="str">
            <v>YTD201603</v>
          </cell>
          <cell r="M2503">
            <v>35219.1758242</v>
          </cell>
          <cell r="N2503">
            <v>0.21520819999999999</v>
          </cell>
          <cell r="Q2503">
            <v>14.5680169</v>
          </cell>
          <cell r="R2503">
            <v>44.317953199999998</v>
          </cell>
          <cell r="T2503" t="str">
            <v>BENAllYTD201603</v>
          </cell>
        </row>
        <row r="2504">
          <cell r="A2504" t="str">
            <v>BEN</v>
          </cell>
          <cell r="B2504" t="str">
            <v>All</v>
          </cell>
          <cell r="C2504" t="str">
            <v>YTD201603</v>
          </cell>
          <cell r="M2504">
            <v>35219.1758242</v>
          </cell>
          <cell r="N2504">
            <v>1.6279674</v>
          </cell>
          <cell r="Q2504">
            <v>180.7821975</v>
          </cell>
          <cell r="R2504">
            <v>27.015393400000001</v>
          </cell>
          <cell r="T2504" t="str">
            <v>BENAllYTD201603</v>
          </cell>
        </row>
        <row r="2505">
          <cell r="A2505" t="str">
            <v>BEN</v>
          </cell>
          <cell r="B2505" t="str">
            <v>All</v>
          </cell>
          <cell r="C2505" t="str">
            <v>YTD201603</v>
          </cell>
          <cell r="M2505">
            <v>35219.1758242</v>
          </cell>
          <cell r="N2505">
            <v>0.17641380000000001</v>
          </cell>
          <cell r="Q2505">
            <v>21.2982704</v>
          </cell>
          <cell r="R2505">
            <v>24.8490267</v>
          </cell>
          <cell r="T2505" t="str">
            <v>BENAllYTD201603</v>
          </cell>
        </row>
        <row r="2506">
          <cell r="A2506" t="str">
            <v>BEN</v>
          </cell>
          <cell r="B2506" t="str">
            <v>All</v>
          </cell>
          <cell r="C2506" t="str">
            <v>YTD201603</v>
          </cell>
          <cell r="M2506">
            <v>35219.1758242</v>
          </cell>
          <cell r="N2506">
            <v>21.718894200000001</v>
          </cell>
          <cell r="Q2506">
            <v>407.61885150000001</v>
          </cell>
          <cell r="R2506">
            <v>159.8470786</v>
          </cell>
          <cell r="T2506" t="str">
            <v>BENAllYTD201603</v>
          </cell>
        </row>
        <row r="2507">
          <cell r="A2507" t="str">
            <v>BEN</v>
          </cell>
          <cell r="B2507" t="str">
            <v>All</v>
          </cell>
          <cell r="C2507" t="str">
            <v>YTD201603</v>
          </cell>
          <cell r="M2507">
            <v>35219.1758242</v>
          </cell>
          <cell r="N2507">
            <v>2.7052596000000002</v>
          </cell>
          <cell r="Q2507">
            <v>51.655405100000003</v>
          </cell>
          <cell r="R2507">
            <v>157.1138373</v>
          </cell>
          <cell r="T2507" t="str">
            <v>BENAllYTD201603</v>
          </cell>
        </row>
        <row r="2508">
          <cell r="A2508" t="str">
            <v>BEN</v>
          </cell>
          <cell r="B2508" t="str">
            <v>All</v>
          </cell>
          <cell r="C2508" t="str">
            <v>YTD201603</v>
          </cell>
          <cell r="M2508">
            <v>35219.1758242</v>
          </cell>
          <cell r="N2508">
            <v>2.4158167000000002</v>
          </cell>
          <cell r="Q2508">
            <v>12.833917599999999</v>
          </cell>
          <cell r="R2508">
            <v>564.71066370000005</v>
          </cell>
          <cell r="T2508" t="str">
            <v>BENAllYTD201603</v>
          </cell>
        </row>
        <row r="2509">
          <cell r="A2509" t="str">
            <v>BEN</v>
          </cell>
          <cell r="B2509" t="str">
            <v>All</v>
          </cell>
          <cell r="C2509" t="str">
            <v>YTD201603</v>
          </cell>
          <cell r="M2509">
            <v>35219.1758242</v>
          </cell>
          <cell r="N2509">
            <v>0.296902</v>
          </cell>
          <cell r="Q2509">
            <v>1.5334755</v>
          </cell>
          <cell r="R2509">
            <v>580.84129629999995</v>
          </cell>
          <cell r="T2509" t="str">
            <v>BENAllYTD201603</v>
          </cell>
        </row>
        <row r="2510">
          <cell r="A2510" t="str">
            <v>BEN</v>
          </cell>
          <cell r="B2510" t="str">
            <v>All</v>
          </cell>
          <cell r="C2510" t="str">
            <v>YTD201603</v>
          </cell>
          <cell r="M2510">
            <v>35219.1758242</v>
          </cell>
          <cell r="N2510">
            <v>3.056079</v>
          </cell>
          <cell r="Q2510">
            <v>29.0182827</v>
          </cell>
          <cell r="R2510">
            <v>315.94691779999999</v>
          </cell>
          <cell r="T2510" t="str">
            <v>BENAllYTD201603</v>
          </cell>
        </row>
        <row r="2511">
          <cell r="A2511" t="str">
            <v>BEN</v>
          </cell>
          <cell r="B2511" t="str">
            <v>All</v>
          </cell>
          <cell r="C2511" t="str">
            <v>YTD201603</v>
          </cell>
          <cell r="M2511">
            <v>35219.1758242</v>
          </cell>
          <cell r="N2511">
            <v>0.25673210000000002</v>
          </cell>
          <cell r="Q2511">
            <v>3.3509278999999998</v>
          </cell>
          <cell r="R2511">
            <v>229.84567799999999</v>
          </cell>
          <cell r="T2511" t="str">
            <v>BENAllYTD201603</v>
          </cell>
        </row>
        <row r="2512">
          <cell r="A2512" t="str">
            <v>BEN</v>
          </cell>
          <cell r="B2512" t="str">
            <v>All</v>
          </cell>
          <cell r="C2512" t="str">
            <v>YTD201603</v>
          </cell>
          <cell r="M2512">
            <v>35219.1758242</v>
          </cell>
          <cell r="N2512">
            <v>4.1462019999999997</v>
          </cell>
          <cell r="Q2512">
            <v>316.21977909999998</v>
          </cell>
          <cell r="R2512">
            <v>39.335319200000001</v>
          </cell>
          <cell r="T2512" t="str">
            <v>BENAllYTD201603</v>
          </cell>
        </row>
        <row r="2513">
          <cell r="A2513" t="str">
            <v>BEN</v>
          </cell>
          <cell r="B2513" t="str">
            <v>All</v>
          </cell>
          <cell r="C2513" t="str">
            <v>YTD201603</v>
          </cell>
          <cell r="M2513">
            <v>35219.1758242</v>
          </cell>
          <cell r="N2513">
            <v>0.72488180000000002</v>
          </cell>
          <cell r="Q2513">
            <v>33.935244099999998</v>
          </cell>
          <cell r="R2513">
            <v>64.082209199999994</v>
          </cell>
          <cell r="T2513" t="str">
            <v>BENAllYTD201603</v>
          </cell>
        </row>
        <row r="2514">
          <cell r="A2514" t="str">
            <v>BEN</v>
          </cell>
          <cell r="B2514" t="str">
            <v>All</v>
          </cell>
          <cell r="C2514" t="str">
            <v>YTD201603</v>
          </cell>
          <cell r="M2514">
            <v>35219.1758242</v>
          </cell>
          <cell r="N2514">
            <v>15.5743165</v>
          </cell>
          <cell r="Q2514">
            <v>442.51461410000002</v>
          </cell>
          <cell r="R2514">
            <v>105.58509909999999</v>
          </cell>
          <cell r="T2514" t="str">
            <v>BENAllYTD201603</v>
          </cell>
        </row>
        <row r="2515">
          <cell r="A2515" t="str">
            <v>BEN</v>
          </cell>
          <cell r="B2515" t="str">
            <v>All</v>
          </cell>
          <cell r="C2515" t="str">
            <v>YTD201603</v>
          </cell>
          <cell r="M2515">
            <v>35219.1758242</v>
          </cell>
          <cell r="N2515">
            <v>1.9097261999999999</v>
          </cell>
          <cell r="Q2515">
            <v>50.121929600000001</v>
          </cell>
          <cell r="R2515">
            <v>114.30482720000001</v>
          </cell>
          <cell r="T2515" t="str">
            <v>BENAllYTD201603</v>
          </cell>
        </row>
        <row r="2516">
          <cell r="A2516" t="str">
            <v>BEN</v>
          </cell>
          <cell r="B2516" t="str">
            <v>All</v>
          </cell>
          <cell r="C2516" t="str">
            <v>YTD201603</v>
          </cell>
          <cell r="M2516">
            <v>35219.1758242</v>
          </cell>
          <cell r="N2516">
            <v>5.7102566000000001</v>
          </cell>
          <cell r="Q2516">
            <v>104.6588943</v>
          </cell>
          <cell r="R2516">
            <v>163.6819289</v>
          </cell>
          <cell r="T2516" t="str">
            <v>BENAllYTD201603</v>
          </cell>
        </row>
        <row r="2517">
          <cell r="A2517" t="str">
            <v>BEN</v>
          </cell>
          <cell r="B2517" t="str">
            <v>All</v>
          </cell>
          <cell r="C2517" t="str">
            <v>YTD201603</v>
          </cell>
          <cell r="M2517">
            <v>35219.1758242</v>
          </cell>
          <cell r="N2517">
            <v>0.55080819999999997</v>
          </cell>
          <cell r="Q2517">
            <v>9.9107950999999996</v>
          </cell>
          <cell r="R2517">
            <v>166.72977080000001</v>
          </cell>
          <cell r="T2517" t="str">
            <v>BENAllYTD201603</v>
          </cell>
        </row>
        <row r="2518">
          <cell r="A2518" t="str">
            <v>BEN</v>
          </cell>
          <cell r="B2518" t="str">
            <v>All</v>
          </cell>
          <cell r="C2518" t="str">
            <v>YTD201603</v>
          </cell>
          <cell r="M2518">
            <v>35219.1758242</v>
          </cell>
          <cell r="N2518">
            <v>11.48315</v>
          </cell>
          <cell r="Q2518">
            <v>196.19993479999999</v>
          </cell>
          <cell r="R2518">
            <v>175.58339219999999</v>
          </cell>
          <cell r="T2518" t="str">
            <v>BENAllYTD201603</v>
          </cell>
        </row>
        <row r="2519">
          <cell r="A2519" t="str">
            <v>BEN</v>
          </cell>
          <cell r="B2519" t="str">
            <v>All</v>
          </cell>
          <cell r="C2519" t="str">
            <v>YTD201603</v>
          </cell>
          <cell r="M2519">
            <v>35219.1758242</v>
          </cell>
          <cell r="N2519">
            <v>1.7216701000000001</v>
          </cell>
          <cell r="Q2519">
            <v>28.198910000000001</v>
          </cell>
          <cell r="R2519">
            <v>183.16347429999999</v>
          </cell>
          <cell r="T2519" t="str">
            <v>BENAllYTD201603</v>
          </cell>
        </row>
        <row r="2520">
          <cell r="A2520" t="str">
            <v>BEN</v>
          </cell>
          <cell r="B2520" t="str">
            <v>All</v>
          </cell>
          <cell r="C2520" t="str">
            <v>YTD201603</v>
          </cell>
          <cell r="M2520">
            <v>35219.1758242</v>
          </cell>
          <cell r="N2520">
            <v>5.6696461999999999</v>
          </cell>
          <cell r="Q2520">
            <v>103.097245</v>
          </cell>
          <cell r="R2520">
            <v>164.97956490000001</v>
          </cell>
          <cell r="T2520" t="str">
            <v>BENAllYTD201603</v>
          </cell>
        </row>
        <row r="2521">
          <cell r="A2521" t="str">
            <v>BEN</v>
          </cell>
          <cell r="B2521" t="str">
            <v>All</v>
          </cell>
          <cell r="C2521" t="str">
            <v>YTD201603</v>
          </cell>
          <cell r="M2521">
            <v>35219.1758242</v>
          </cell>
          <cell r="N2521">
            <v>0.7624341</v>
          </cell>
          <cell r="Q2521">
            <v>13.630893</v>
          </cell>
          <cell r="R2521">
            <v>167.80281249999999</v>
          </cell>
          <cell r="T2521" t="str">
            <v>BENAllYTD201603</v>
          </cell>
        </row>
        <row r="2522">
          <cell r="A2522" t="str">
            <v>BEN</v>
          </cell>
          <cell r="B2522" t="str">
            <v>All</v>
          </cell>
          <cell r="C2522" t="str">
            <v>YTD201603</v>
          </cell>
          <cell r="M2522">
            <v>35219.1758242</v>
          </cell>
          <cell r="N2522">
            <v>2.7865574999999998</v>
          </cell>
          <cell r="Q2522">
            <v>127.0614628</v>
          </cell>
          <cell r="R2522">
            <v>65.7923531</v>
          </cell>
          <cell r="T2522" t="str">
            <v>BENAllYTD201603</v>
          </cell>
        </row>
        <row r="2523">
          <cell r="A2523" t="str">
            <v>BEN</v>
          </cell>
          <cell r="B2523" t="str">
            <v>All</v>
          </cell>
          <cell r="C2523" t="str">
            <v>YTD201603</v>
          </cell>
          <cell r="M2523">
            <v>35219.1758242</v>
          </cell>
          <cell r="N2523">
            <v>0.43028929999999999</v>
          </cell>
          <cell r="Q2523">
            <v>18.089331000000001</v>
          </cell>
          <cell r="R2523">
            <v>71.360737799999995</v>
          </cell>
          <cell r="T2523" t="str">
            <v>BENAllYTD201603</v>
          </cell>
        </row>
        <row r="2524">
          <cell r="A2524" t="str">
            <v>BEN</v>
          </cell>
          <cell r="B2524" t="str">
            <v>All</v>
          </cell>
          <cell r="C2524" t="str">
            <v>YTD201603</v>
          </cell>
          <cell r="M2524">
            <v>35219.1758242</v>
          </cell>
          <cell r="N2524">
            <v>3.1686806000000001</v>
          </cell>
          <cell r="Q2524">
            <v>78.394793000000007</v>
          </cell>
          <cell r="R2524">
            <v>121.2585875</v>
          </cell>
          <cell r="T2524" t="str">
            <v>BENAllYTD201603</v>
          </cell>
        </row>
        <row r="2525">
          <cell r="A2525" t="str">
            <v>BEN</v>
          </cell>
          <cell r="B2525" t="str">
            <v>All</v>
          </cell>
          <cell r="C2525" t="str">
            <v>YTD201603</v>
          </cell>
          <cell r="M2525">
            <v>35219.1758242</v>
          </cell>
          <cell r="N2525">
            <v>0.54654469999999999</v>
          </cell>
          <cell r="Q2525">
            <v>13.687688400000001</v>
          </cell>
          <cell r="R2525">
            <v>119.7889627</v>
          </cell>
          <cell r="T2525" t="str">
            <v>BENAllYTD201603</v>
          </cell>
        </row>
        <row r="2526">
          <cell r="A2526" t="str">
            <v>BEN</v>
          </cell>
          <cell r="B2526" t="str">
            <v>All</v>
          </cell>
          <cell r="C2526" t="str">
            <v>YTD201603</v>
          </cell>
          <cell r="M2526">
            <v>35219.1758242</v>
          </cell>
          <cell r="N2526">
            <v>7.3883419999999997</v>
          </cell>
          <cell r="Q2526">
            <v>174.10969610000001</v>
          </cell>
          <cell r="R2526">
            <v>127.3049494</v>
          </cell>
          <cell r="T2526" t="str">
            <v>BENAllYTD201603</v>
          </cell>
        </row>
        <row r="2527">
          <cell r="A2527" t="str">
            <v>BEN</v>
          </cell>
          <cell r="B2527" t="str">
            <v>All</v>
          </cell>
          <cell r="C2527" t="str">
            <v>YTD201603</v>
          </cell>
          <cell r="M2527">
            <v>35219.1758242</v>
          </cell>
          <cell r="N2527">
            <v>1.2433057000000001</v>
          </cell>
          <cell r="Q2527">
            <v>20.0771695</v>
          </cell>
          <cell r="R2527">
            <v>185.77902399999999</v>
          </cell>
          <cell r="T2527" t="str">
            <v>BENAllYTD201603</v>
          </cell>
        </row>
        <row r="2528">
          <cell r="A2528" t="str">
            <v>BEN</v>
          </cell>
          <cell r="B2528" t="str">
            <v>All</v>
          </cell>
          <cell r="C2528" t="str">
            <v>YTD201603</v>
          </cell>
          <cell r="M2528">
            <v>35219.1758242</v>
          </cell>
          <cell r="N2528">
            <v>2.5258417</v>
          </cell>
          <cell r="Q2528">
            <v>2.6122133000000001</v>
          </cell>
          <cell r="R2528">
            <v>2900.8064129999998</v>
          </cell>
          <cell r="T2528" t="str">
            <v>BENAllYTD201603</v>
          </cell>
        </row>
        <row r="2529">
          <cell r="A2529" t="str">
            <v>BEN</v>
          </cell>
          <cell r="B2529" t="str">
            <v>All</v>
          </cell>
          <cell r="C2529" t="str">
            <v>YTD201603</v>
          </cell>
          <cell r="M2529">
            <v>35219.1758242</v>
          </cell>
          <cell r="N2529">
            <v>0.1412612</v>
          </cell>
          <cell r="Q2529">
            <v>0.19878390000000001</v>
          </cell>
          <cell r="R2529">
            <v>2131.8814286000002</v>
          </cell>
          <cell r="T2529" t="str">
            <v>BENAllYTD201603</v>
          </cell>
        </row>
        <row r="2530">
          <cell r="A2530" t="str">
            <v>BEN</v>
          </cell>
          <cell r="B2530" t="str">
            <v>All</v>
          </cell>
          <cell r="C2530" t="str">
            <v>YTD201603</v>
          </cell>
          <cell r="M2530">
            <v>35219.1758242</v>
          </cell>
          <cell r="N2530">
            <v>4.7861485999999998</v>
          </cell>
          <cell r="Q2530">
            <v>5.3380010999999996</v>
          </cell>
          <cell r="R2530">
            <v>2689.8544148999999</v>
          </cell>
          <cell r="T2530" t="str">
            <v>BENAllYTD201603</v>
          </cell>
        </row>
        <row r="2531">
          <cell r="A2531" t="str">
            <v>BEN</v>
          </cell>
          <cell r="B2531" t="str">
            <v>All</v>
          </cell>
          <cell r="C2531" t="str">
            <v>YTD201603</v>
          </cell>
          <cell r="M2531">
            <v>35219.1758242</v>
          </cell>
          <cell r="N2531">
            <v>0.58800830000000004</v>
          </cell>
          <cell r="Q2531">
            <v>0.99391929999999995</v>
          </cell>
          <cell r="R2531">
            <v>1774.8171428999999</v>
          </cell>
          <cell r="T2531" t="str">
            <v>BENAllYTD201603</v>
          </cell>
        </row>
        <row r="2532">
          <cell r="A2532" t="str">
            <v>BEN</v>
          </cell>
          <cell r="B2532" t="str">
            <v>All</v>
          </cell>
          <cell r="C2532" t="str">
            <v>YTD201603</v>
          </cell>
          <cell r="M2532">
            <v>35219.1758242</v>
          </cell>
          <cell r="N2532">
            <v>10.877270899999999</v>
          </cell>
          <cell r="Q2532">
            <v>297.82071139999999</v>
          </cell>
          <cell r="R2532">
            <v>109.5686481</v>
          </cell>
          <cell r="T2532" t="str">
            <v>BENAllYTD201603</v>
          </cell>
        </row>
        <row r="2533">
          <cell r="A2533" t="str">
            <v>BEN</v>
          </cell>
          <cell r="B2533" t="str">
            <v>All</v>
          </cell>
          <cell r="C2533" t="str">
            <v>YTD201603</v>
          </cell>
          <cell r="M2533">
            <v>35219.1758242</v>
          </cell>
          <cell r="N2533">
            <v>1.4664404</v>
          </cell>
          <cell r="Q2533">
            <v>42.766926900000001</v>
          </cell>
          <cell r="R2533">
            <v>102.86737050000001</v>
          </cell>
          <cell r="T2533" t="str">
            <v>BENAllYTD201603</v>
          </cell>
        </row>
        <row r="2534">
          <cell r="A2534" t="str">
            <v>BEN</v>
          </cell>
          <cell r="B2534" t="str">
            <v>All</v>
          </cell>
          <cell r="C2534" t="str">
            <v>YTD201603</v>
          </cell>
          <cell r="M2534">
            <v>35219.1758242</v>
          </cell>
          <cell r="N2534">
            <v>89.811273400000005</v>
          </cell>
          <cell r="Q2534">
            <v>3252.5179059000002</v>
          </cell>
          <cell r="R2534">
            <v>82.8385356</v>
          </cell>
          <cell r="T2534" t="str">
            <v>BENAllYTD201603</v>
          </cell>
        </row>
        <row r="2535">
          <cell r="A2535" t="str">
            <v>BEN</v>
          </cell>
          <cell r="B2535" t="str">
            <v>All</v>
          </cell>
          <cell r="C2535" t="str">
            <v>YTD201703</v>
          </cell>
          <cell r="M2535">
            <v>36191.555555600004</v>
          </cell>
          <cell r="N2535">
            <v>9.9095920999999993</v>
          </cell>
          <cell r="Q2535">
            <v>3.6538716</v>
          </cell>
          <cell r="R2535">
            <v>8136.2400862000004</v>
          </cell>
          <cell r="T2535" t="str">
            <v>BENAllYTD201703</v>
          </cell>
        </row>
        <row r="2536">
          <cell r="A2536" t="str">
            <v>BEN</v>
          </cell>
          <cell r="B2536" t="str">
            <v>All</v>
          </cell>
          <cell r="C2536" t="str">
            <v>YTD201703</v>
          </cell>
          <cell r="M2536">
            <v>36191.555555600004</v>
          </cell>
          <cell r="N2536">
            <v>0.86164390000000002</v>
          </cell>
          <cell r="Q2536">
            <v>0.36480820000000003</v>
          </cell>
          <cell r="R2536">
            <v>7085.7281818000001</v>
          </cell>
          <cell r="T2536" t="str">
            <v>BENAllYTD201703</v>
          </cell>
        </row>
        <row r="2537">
          <cell r="A2537" t="str">
            <v>BEN</v>
          </cell>
          <cell r="B2537" t="str">
            <v>All</v>
          </cell>
          <cell r="C2537" t="str">
            <v>YTD201703</v>
          </cell>
          <cell r="M2537">
            <v>36191.555555600004</v>
          </cell>
          <cell r="N2537">
            <v>0.79590950000000005</v>
          </cell>
          <cell r="Q2537">
            <v>0.19969139999999999</v>
          </cell>
          <cell r="R2537">
            <v>11957.09</v>
          </cell>
          <cell r="T2537" t="str">
            <v>BENAllYTD201703</v>
          </cell>
        </row>
        <row r="2538">
          <cell r="A2538" t="str">
            <v>BEN</v>
          </cell>
          <cell r="B2538" t="str">
            <v>All</v>
          </cell>
          <cell r="C2538" t="str">
            <v>YTD201703</v>
          </cell>
          <cell r="M2538">
            <v>36191.555555600004</v>
          </cell>
          <cell r="N2538">
            <v>22.870272199999999</v>
          </cell>
          <cell r="Q2538">
            <v>5.5123062000000003</v>
          </cell>
          <cell r="R2538">
            <v>12446.8441143</v>
          </cell>
          <cell r="T2538" t="str">
            <v>BENAllYTD201703</v>
          </cell>
        </row>
        <row r="2539">
          <cell r="A2539" t="str">
            <v>BEN</v>
          </cell>
          <cell r="B2539" t="str">
            <v>All</v>
          </cell>
          <cell r="C2539" t="str">
            <v>YTD201703</v>
          </cell>
          <cell r="M2539">
            <v>36191.555555600004</v>
          </cell>
          <cell r="N2539">
            <v>2.5754963000000002</v>
          </cell>
          <cell r="Q2539">
            <v>0.56379449999999998</v>
          </cell>
          <cell r="R2539">
            <v>13704.4423529</v>
          </cell>
          <cell r="T2539" t="str">
            <v>BENAllYTD201703</v>
          </cell>
        </row>
        <row r="2540">
          <cell r="A2540" t="str">
            <v>BEN</v>
          </cell>
          <cell r="B2540" t="str">
            <v>All</v>
          </cell>
          <cell r="C2540" t="str">
            <v>YTD201703</v>
          </cell>
          <cell r="M2540">
            <v>36191.555555600004</v>
          </cell>
          <cell r="N2540">
            <v>0.36872509999999997</v>
          </cell>
          <cell r="Q2540">
            <v>9.9845699999999996E-2</v>
          </cell>
          <cell r="R2540">
            <v>11078.846666699999</v>
          </cell>
          <cell r="T2540" t="str">
            <v>BENAllYTD201703</v>
          </cell>
        </row>
        <row r="2541">
          <cell r="A2541" t="str">
            <v>BEN</v>
          </cell>
          <cell r="B2541" t="str">
            <v>All</v>
          </cell>
          <cell r="C2541" t="str">
            <v>YTD201703</v>
          </cell>
          <cell r="M2541">
            <v>36191.555555600004</v>
          </cell>
          <cell r="N2541">
            <v>54.279347199999997</v>
          </cell>
          <cell r="Q2541">
            <v>4.6933350000000003</v>
          </cell>
          <cell r="R2541">
            <v>34695.592885899998</v>
          </cell>
          <cell r="T2541" t="str">
            <v>BENAllYTD201703</v>
          </cell>
        </row>
        <row r="2542">
          <cell r="A2542" t="str">
            <v>BEN</v>
          </cell>
          <cell r="B2542" t="str">
            <v>All</v>
          </cell>
          <cell r="C2542" t="str">
            <v>YTD201703</v>
          </cell>
          <cell r="M2542">
            <v>36191.555555600004</v>
          </cell>
          <cell r="N2542">
            <v>5.3223738999999997</v>
          </cell>
          <cell r="Q2542">
            <v>0.43113699999999999</v>
          </cell>
          <cell r="R2542">
            <v>37034.917692299998</v>
          </cell>
          <cell r="T2542" t="str">
            <v>BENAllYTD201703</v>
          </cell>
        </row>
        <row r="2543">
          <cell r="A2543" t="str">
            <v>BEN</v>
          </cell>
          <cell r="B2543" t="str">
            <v>All</v>
          </cell>
          <cell r="C2543" t="str">
            <v>YTD201703</v>
          </cell>
          <cell r="M2543">
            <v>36191.555555600004</v>
          </cell>
          <cell r="N2543">
            <v>0.31055500000000003</v>
          </cell>
          <cell r="Q2543">
            <v>3.3281900000000003E-2</v>
          </cell>
          <cell r="R2543">
            <v>27993.14</v>
          </cell>
          <cell r="T2543" t="str">
            <v>BENAllYTD201703</v>
          </cell>
        </row>
        <row r="2544">
          <cell r="A2544" t="str">
            <v>BEN</v>
          </cell>
          <cell r="B2544" t="str">
            <v>All</v>
          </cell>
          <cell r="C2544" t="str">
            <v>YTD201703</v>
          </cell>
          <cell r="M2544">
            <v>36191.555555600004</v>
          </cell>
          <cell r="N2544">
            <v>0.85639189999999998</v>
          </cell>
          <cell r="Q2544">
            <v>0.50398229999999999</v>
          </cell>
          <cell r="R2544">
            <v>5097.75</v>
          </cell>
          <cell r="T2544" t="str">
            <v>BENAllYTD201703</v>
          </cell>
        </row>
        <row r="2545">
          <cell r="A2545" t="str">
            <v>BEN</v>
          </cell>
          <cell r="B2545" t="str">
            <v>All</v>
          </cell>
          <cell r="C2545" t="str">
            <v>YTD201703</v>
          </cell>
          <cell r="M2545">
            <v>36191.555555600004</v>
          </cell>
          <cell r="N2545">
            <v>2.6556069</v>
          </cell>
          <cell r="Q2545">
            <v>3.5593748999999999</v>
          </cell>
          <cell r="R2545">
            <v>2238.2639823</v>
          </cell>
          <cell r="T2545" t="str">
            <v>BENAllYTD201703</v>
          </cell>
        </row>
        <row r="2546">
          <cell r="A2546" t="str">
            <v>BEN</v>
          </cell>
          <cell r="B2546" t="str">
            <v>All</v>
          </cell>
          <cell r="C2546" t="str">
            <v>YTD201703</v>
          </cell>
          <cell r="M2546">
            <v>36191.555555600004</v>
          </cell>
          <cell r="N2546">
            <v>0.28973910000000003</v>
          </cell>
          <cell r="Q2546">
            <v>0.29847940000000001</v>
          </cell>
          <cell r="R2546">
            <v>2912.1511111</v>
          </cell>
          <cell r="T2546" t="str">
            <v>BENAllYTD201703</v>
          </cell>
        </row>
        <row r="2547">
          <cell r="A2547" t="str">
            <v>BEN</v>
          </cell>
          <cell r="B2547" t="str">
            <v>All</v>
          </cell>
          <cell r="C2547" t="str">
            <v>YTD201703</v>
          </cell>
          <cell r="M2547">
            <v>36191.555555600004</v>
          </cell>
          <cell r="N2547">
            <v>0.18850919999999999</v>
          </cell>
          <cell r="Q2547">
            <v>0.33281909999999998</v>
          </cell>
          <cell r="R2547">
            <v>1699.204</v>
          </cell>
          <cell r="T2547" t="str">
            <v>BENAllYTD201703</v>
          </cell>
        </row>
        <row r="2548">
          <cell r="A2548" t="str">
            <v>BEN</v>
          </cell>
          <cell r="B2548" t="str">
            <v>All</v>
          </cell>
          <cell r="C2548" t="str">
            <v>YTD201703</v>
          </cell>
          <cell r="M2548">
            <v>36191.555555600004</v>
          </cell>
          <cell r="N2548">
            <v>7.9381640999999998</v>
          </cell>
          <cell r="Q2548">
            <v>114.6559699</v>
          </cell>
          <cell r="R2548">
            <v>207.7039011</v>
          </cell>
          <cell r="T2548" t="str">
            <v>BENAllYTD201703</v>
          </cell>
        </row>
        <row r="2549">
          <cell r="A2549" t="str">
            <v>BEN</v>
          </cell>
          <cell r="B2549" t="str">
            <v>All</v>
          </cell>
          <cell r="C2549" t="str">
            <v>YTD201703</v>
          </cell>
          <cell r="M2549">
            <v>36191.555555600004</v>
          </cell>
          <cell r="N2549">
            <v>0.94367509999999999</v>
          </cell>
          <cell r="Q2549">
            <v>12.3371499</v>
          </cell>
          <cell r="R2549">
            <v>229.471586</v>
          </cell>
          <cell r="T2549" t="str">
            <v>BENAllYTD201703</v>
          </cell>
        </row>
        <row r="2550">
          <cell r="A2550" t="str">
            <v>BEN</v>
          </cell>
          <cell r="B2550" t="str">
            <v>All</v>
          </cell>
          <cell r="C2550" t="str">
            <v>YTD201703</v>
          </cell>
          <cell r="M2550">
            <v>36191.555555600004</v>
          </cell>
          <cell r="N2550">
            <v>3.4183100000000001E-2</v>
          </cell>
          <cell r="Q2550">
            <v>0.73220189999999996</v>
          </cell>
          <cell r="R2550">
            <v>140.05590910000001</v>
          </cell>
          <cell r="T2550" t="str">
            <v>BENAllYTD201703</v>
          </cell>
        </row>
        <row r="2551">
          <cell r="A2551" t="str">
            <v>BEN</v>
          </cell>
          <cell r="B2551" t="str">
            <v>All</v>
          </cell>
          <cell r="C2551" t="str">
            <v>YTD201703</v>
          </cell>
          <cell r="M2551">
            <v>36191.555555600004</v>
          </cell>
          <cell r="N2551">
            <v>9.2027117999999994</v>
          </cell>
          <cell r="Q2551">
            <v>25.199114300000002</v>
          </cell>
          <cell r="R2551">
            <v>1095.5994375</v>
          </cell>
          <cell r="T2551" t="str">
            <v>BENAllYTD201703</v>
          </cell>
        </row>
        <row r="2552">
          <cell r="A2552" t="str">
            <v>BEN</v>
          </cell>
          <cell r="B2552" t="str">
            <v>All</v>
          </cell>
          <cell r="C2552" t="str">
            <v>YTD201703</v>
          </cell>
          <cell r="M2552">
            <v>36191.555555600004</v>
          </cell>
          <cell r="N2552">
            <v>0.78066389999999997</v>
          </cell>
          <cell r="Q2552">
            <v>2.4541642000000001</v>
          </cell>
          <cell r="R2552">
            <v>954.29297299999996</v>
          </cell>
          <cell r="T2552" t="str">
            <v>BENAllYTD201703</v>
          </cell>
        </row>
        <row r="2553">
          <cell r="A2553" t="str">
            <v>BEN</v>
          </cell>
          <cell r="B2553" t="str">
            <v>All</v>
          </cell>
          <cell r="C2553" t="str">
            <v>YTD201703</v>
          </cell>
          <cell r="M2553">
            <v>36191.555555600004</v>
          </cell>
          <cell r="N2553">
            <v>6.9852700000000004E-2</v>
          </cell>
          <cell r="Q2553">
            <v>0.19969139999999999</v>
          </cell>
          <cell r="R2553">
            <v>1049.4100000000001</v>
          </cell>
          <cell r="T2553" t="str">
            <v>BENAllYTD201703</v>
          </cell>
        </row>
        <row r="2554">
          <cell r="A2554" t="str">
            <v>BEN</v>
          </cell>
          <cell r="B2554" t="str">
            <v>All</v>
          </cell>
          <cell r="C2554" t="str">
            <v>YTD201703</v>
          </cell>
          <cell r="M2554">
            <v>36191.555555600004</v>
          </cell>
          <cell r="N2554">
            <v>1.4614955000000001</v>
          </cell>
          <cell r="Q2554">
            <v>9.2147150999999994</v>
          </cell>
          <cell r="R2554">
            <v>475.81357830000002</v>
          </cell>
          <cell r="T2554" t="str">
            <v>BENAllYTD201703</v>
          </cell>
        </row>
        <row r="2555">
          <cell r="A2555" t="str">
            <v>BEN</v>
          </cell>
          <cell r="B2555" t="str">
            <v>All</v>
          </cell>
          <cell r="C2555" t="str">
            <v>YTD201703</v>
          </cell>
          <cell r="M2555">
            <v>36191.555555600004</v>
          </cell>
          <cell r="N2555">
            <v>17.7857217</v>
          </cell>
          <cell r="Q2555">
            <v>123.1806885</v>
          </cell>
          <cell r="R2555">
            <v>433.1617698</v>
          </cell>
          <cell r="T2555" t="str">
            <v>BENAllYTD201703</v>
          </cell>
        </row>
        <row r="2556">
          <cell r="A2556" t="str">
            <v>BEN</v>
          </cell>
          <cell r="B2556" t="str">
            <v>All</v>
          </cell>
          <cell r="C2556" t="str">
            <v>YTD201703</v>
          </cell>
          <cell r="M2556">
            <v>36191.555555600004</v>
          </cell>
          <cell r="N2556">
            <v>4.1853000000000003E-3</v>
          </cell>
          <cell r="Q2556">
            <v>2.9767600000000002E-2</v>
          </cell>
          <cell r="R2556">
            <v>421.8</v>
          </cell>
          <cell r="T2556" t="str">
            <v>BENAllYTD201703</v>
          </cell>
        </row>
        <row r="2557">
          <cell r="A2557" t="str">
            <v>BEN</v>
          </cell>
          <cell r="B2557" t="str">
            <v>All</v>
          </cell>
          <cell r="C2557" t="str">
            <v>YTD201703</v>
          </cell>
          <cell r="M2557">
            <v>36191.555555600004</v>
          </cell>
          <cell r="N2557">
            <v>0.22263549999999999</v>
          </cell>
          <cell r="Q2557">
            <v>1.3800437999999999</v>
          </cell>
          <cell r="R2557">
            <v>483.9748889</v>
          </cell>
          <cell r="T2557" t="str">
            <v>BENAllYTD201703</v>
          </cell>
        </row>
        <row r="2558">
          <cell r="A2558" t="str">
            <v>BEN</v>
          </cell>
          <cell r="B2558" t="str">
            <v>All</v>
          </cell>
          <cell r="C2558" t="str">
            <v>YTD201703</v>
          </cell>
          <cell r="M2558">
            <v>36191.555555600004</v>
          </cell>
          <cell r="N2558">
            <v>0.49269109999999999</v>
          </cell>
          <cell r="Q2558">
            <v>5.5935969999999999</v>
          </cell>
          <cell r="R2558">
            <v>264.24378949999999</v>
          </cell>
          <cell r="T2558" t="str">
            <v>BENAllYTD201703</v>
          </cell>
        </row>
        <row r="2559">
          <cell r="A2559" t="str">
            <v>BEN</v>
          </cell>
          <cell r="B2559" t="str">
            <v>All</v>
          </cell>
          <cell r="C2559" t="str">
            <v>YTD201703</v>
          </cell>
          <cell r="M2559">
            <v>36191.555555600004</v>
          </cell>
          <cell r="N2559">
            <v>5.1825761000000004</v>
          </cell>
          <cell r="Q2559">
            <v>71.096583300000006</v>
          </cell>
          <cell r="R2559">
            <v>218.68460580000001</v>
          </cell>
          <cell r="T2559" t="str">
            <v>BENAllYTD201703</v>
          </cell>
        </row>
        <row r="2560">
          <cell r="A2560" t="str">
            <v>BEN</v>
          </cell>
          <cell r="B2560" t="str">
            <v>All</v>
          </cell>
          <cell r="C2560" t="str">
            <v>YTD201703</v>
          </cell>
          <cell r="M2560">
            <v>36191.555555600004</v>
          </cell>
          <cell r="N2560">
            <v>1.0675999999999999E-3</v>
          </cell>
          <cell r="Q2560">
            <v>2.9767600000000002E-2</v>
          </cell>
          <cell r="R2560">
            <v>107.59</v>
          </cell>
          <cell r="T2560" t="str">
            <v>BENAllYTD201703</v>
          </cell>
        </row>
        <row r="2561">
          <cell r="A2561" t="str">
            <v>BEN</v>
          </cell>
          <cell r="B2561" t="str">
            <v>All</v>
          </cell>
          <cell r="C2561" t="str">
            <v>YTD201703</v>
          </cell>
          <cell r="M2561">
            <v>36191.555555600004</v>
          </cell>
          <cell r="N2561">
            <v>4.0655400000000001E-2</v>
          </cell>
          <cell r="Q2561">
            <v>0.61335280000000003</v>
          </cell>
          <cell r="R2561">
            <v>198.85149999999999</v>
          </cell>
          <cell r="T2561" t="str">
            <v>BENAllYTD201703</v>
          </cell>
        </row>
        <row r="2562">
          <cell r="A2562" t="str">
            <v>BEN</v>
          </cell>
          <cell r="B2562" t="str">
            <v>All</v>
          </cell>
          <cell r="C2562" t="str">
            <v>YTD201703</v>
          </cell>
          <cell r="M2562">
            <v>36191.555555600004</v>
          </cell>
          <cell r="N2562">
            <v>4.9543907000000003</v>
          </cell>
          <cell r="Q2562">
            <v>4.1510378000000001</v>
          </cell>
          <cell r="R2562">
            <v>3580.591844</v>
          </cell>
          <cell r="T2562" t="str">
            <v>BENAllYTD201703</v>
          </cell>
        </row>
        <row r="2563">
          <cell r="A2563" t="str">
            <v>BEN</v>
          </cell>
          <cell r="B2563" t="str">
            <v>All</v>
          </cell>
          <cell r="C2563" t="str">
            <v>YTD201703</v>
          </cell>
          <cell r="M2563">
            <v>36191.555555600004</v>
          </cell>
          <cell r="N2563">
            <v>41.038431899999999</v>
          </cell>
          <cell r="Q2563">
            <v>43.156248900000001</v>
          </cell>
          <cell r="R2563">
            <v>2852.7802749000002</v>
          </cell>
          <cell r="T2563" t="str">
            <v>BENAllYTD201703</v>
          </cell>
        </row>
        <row r="2564">
          <cell r="A2564" t="str">
            <v>BEN</v>
          </cell>
          <cell r="B2564" t="str">
            <v>All</v>
          </cell>
          <cell r="C2564" t="str">
            <v>YTD201703</v>
          </cell>
          <cell r="M2564">
            <v>36191.555555600004</v>
          </cell>
          <cell r="N2564">
            <v>0.51851749999999996</v>
          </cell>
          <cell r="Q2564">
            <v>0.73602330000000005</v>
          </cell>
          <cell r="R2564">
            <v>2113.4554167000001</v>
          </cell>
          <cell r="T2564" t="str">
            <v>BENAllYTD201703</v>
          </cell>
        </row>
        <row r="2565">
          <cell r="A2565" t="str">
            <v>BEN</v>
          </cell>
          <cell r="B2565" t="str">
            <v>All</v>
          </cell>
          <cell r="C2565" t="str">
            <v>YTD201703</v>
          </cell>
          <cell r="M2565">
            <v>36191.555555600004</v>
          </cell>
          <cell r="N2565">
            <v>1.4795427999999999</v>
          </cell>
          <cell r="Q2565">
            <v>6.7123165</v>
          </cell>
          <cell r="R2565">
            <v>661.26627189999999</v>
          </cell>
          <cell r="T2565" t="str">
            <v>BENAllYTD201703</v>
          </cell>
        </row>
        <row r="2566">
          <cell r="A2566" t="str">
            <v>BEN</v>
          </cell>
          <cell r="B2566" t="str">
            <v>All</v>
          </cell>
          <cell r="C2566" t="str">
            <v>YTD201703</v>
          </cell>
          <cell r="M2566">
            <v>36191.555555600004</v>
          </cell>
          <cell r="N2566">
            <v>14.9770477</v>
          </cell>
          <cell r="Q2566">
            <v>70.058460400000001</v>
          </cell>
          <cell r="R2566">
            <v>641.33786199999997</v>
          </cell>
          <cell r="T2566" t="str">
            <v>BENAllYTD201703</v>
          </cell>
        </row>
        <row r="2567">
          <cell r="A2567" t="str">
            <v>BEN</v>
          </cell>
          <cell r="B2567" t="str">
            <v>All</v>
          </cell>
          <cell r="C2567" t="str">
            <v>YTD201703</v>
          </cell>
          <cell r="M2567">
            <v>36191.555555600004</v>
          </cell>
          <cell r="N2567">
            <v>0.188946</v>
          </cell>
          <cell r="Q2567">
            <v>1.1040350000000001</v>
          </cell>
          <cell r="R2567">
            <v>513.42388889999995</v>
          </cell>
          <cell r="T2567" t="str">
            <v>BENAllYTD201703</v>
          </cell>
        </row>
        <row r="2568">
          <cell r="A2568" t="str">
            <v>BEN</v>
          </cell>
          <cell r="B2568" t="str">
            <v>All</v>
          </cell>
          <cell r="C2568" t="str">
            <v>YTD201703</v>
          </cell>
          <cell r="M2568">
            <v>36191.555555600004</v>
          </cell>
          <cell r="N2568">
            <v>1.3936561000000001</v>
          </cell>
          <cell r="Q2568">
            <v>4.6809574999999999</v>
          </cell>
          <cell r="R2568">
            <v>893.18654089999995</v>
          </cell>
          <cell r="T2568" t="str">
            <v>BENAllYTD201703</v>
          </cell>
        </row>
        <row r="2569">
          <cell r="A2569" t="str">
            <v>BEN</v>
          </cell>
          <cell r="B2569" t="str">
            <v>All</v>
          </cell>
          <cell r="C2569" t="str">
            <v>YTD201703</v>
          </cell>
          <cell r="M2569">
            <v>36191.555555600004</v>
          </cell>
          <cell r="N2569">
            <v>13.642818800000001</v>
          </cell>
          <cell r="Q2569">
            <v>43.838443900000001</v>
          </cell>
          <cell r="R2569">
            <v>933.62018939999996</v>
          </cell>
          <cell r="T2569" t="str">
            <v>BENAllYTD201703</v>
          </cell>
        </row>
        <row r="2570">
          <cell r="A2570" t="str">
            <v>BEN</v>
          </cell>
          <cell r="B2570" t="str">
            <v>All</v>
          </cell>
          <cell r="C2570" t="str">
            <v>YTD201703</v>
          </cell>
          <cell r="M2570">
            <v>36191.555555600004</v>
          </cell>
          <cell r="N2570">
            <v>0.35590369999999999</v>
          </cell>
          <cell r="Q2570">
            <v>0.76669100000000001</v>
          </cell>
          <cell r="R2570">
            <v>1392.6224</v>
          </cell>
          <cell r="T2570" t="str">
            <v>BENAllYTD201703</v>
          </cell>
        </row>
        <row r="2571">
          <cell r="A2571" t="str">
            <v>BEN</v>
          </cell>
          <cell r="B2571" t="str">
            <v>All</v>
          </cell>
          <cell r="C2571" t="str">
            <v>YTD201703</v>
          </cell>
          <cell r="M2571">
            <v>36191.555555600004</v>
          </cell>
          <cell r="N2571">
            <v>0.83124350000000002</v>
          </cell>
          <cell r="Q2571">
            <v>4.8281574000000003</v>
          </cell>
          <cell r="R2571">
            <v>516.49731710000003</v>
          </cell>
          <cell r="T2571" t="str">
            <v>BENAllYTD201703</v>
          </cell>
        </row>
        <row r="2572">
          <cell r="A2572" t="str">
            <v>BEN</v>
          </cell>
          <cell r="B2572" t="str">
            <v>All</v>
          </cell>
          <cell r="C2572" t="str">
            <v>YTD201703</v>
          </cell>
          <cell r="M2572">
            <v>36191.555555600004</v>
          </cell>
          <cell r="N2572">
            <v>18.488327999999999</v>
          </cell>
          <cell r="Q2572">
            <v>62.4949941</v>
          </cell>
          <cell r="R2572">
            <v>887.51083059999996</v>
          </cell>
          <cell r="T2572" t="str">
            <v>BENAllYTD201703</v>
          </cell>
        </row>
        <row r="2573">
          <cell r="A2573" t="str">
            <v>BEN</v>
          </cell>
          <cell r="B2573" t="str">
            <v>All</v>
          </cell>
          <cell r="C2573" t="str">
            <v>YTD201703</v>
          </cell>
          <cell r="M2573">
            <v>36191.555555600004</v>
          </cell>
          <cell r="N2573">
            <v>1.1903862999999999</v>
          </cell>
          <cell r="Q2573">
            <v>2.3307405999999999</v>
          </cell>
          <cell r="R2573">
            <v>1532.1992104999999</v>
          </cell>
          <cell r="T2573" t="str">
            <v>BENAllYTD201703</v>
          </cell>
        </row>
        <row r="2574">
          <cell r="A2574" t="str">
            <v>BEN</v>
          </cell>
          <cell r="B2574" t="str">
            <v>All</v>
          </cell>
          <cell r="C2574" t="str">
            <v>YTD201703</v>
          </cell>
          <cell r="M2574">
            <v>36191.555555600004</v>
          </cell>
          <cell r="N2574">
            <v>1.8564708000000001</v>
          </cell>
          <cell r="Q2574">
            <v>25.583346500000001</v>
          </cell>
          <cell r="R2574">
            <v>217.6967894</v>
          </cell>
          <cell r="T2574" t="str">
            <v>BENAllYTD201703</v>
          </cell>
        </row>
        <row r="2575">
          <cell r="A2575" t="str">
            <v>BEN</v>
          </cell>
          <cell r="B2575" t="str">
            <v>All</v>
          </cell>
          <cell r="C2575" t="str">
            <v>YTD201703</v>
          </cell>
          <cell r="M2575">
            <v>36191.555555600004</v>
          </cell>
          <cell r="N2575">
            <v>26.244956500000001</v>
          </cell>
          <cell r="Q2575">
            <v>294.115027</v>
          </cell>
          <cell r="R2575">
            <v>267.70094089999998</v>
          </cell>
          <cell r="T2575" t="str">
            <v>BENAllYTD201703</v>
          </cell>
        </row>
        <row r="2576">
          <cell r="A2576" t="str">
            <v>BEN</v>
          </cell>
          <cell r="B2576" t="str">
            <v>All</v>
          </cell>
          <cell r="C2576" t="str">
            <v>YTD201703</v>
          </cell>
          <cell r="M2576">
            <v>36191.555555600004</v>
          </cell>
          <cell r="N2576">
            <v>3.8448000000000002E-3</v>
          </cell>
          <cell r="Q2576">
            <v>0.1190703</v>
          </cell>
          <cell r="R2576">
            <v>96.87</v>
          </cell>
          <cell r="T2576" t="str">
            <v>BENAllYTD201703</v>
          </cell>
        </row>
        <row r="2577">
          <cell r="A2577" t="str">
            <v>BEN</v>
          </cell>
          <cell r="B2577" t="str">
            <v>All</v>
          </cell>
          <cell r="C2577" t="str">
            <v>YTD201703</v>
          </cell>
          <cell r="M2577">
            <v>36191.555555600004</v>
          </cell>
          <cell r="N2577">
            <v>0.61114009999999996</v>
          </cell>
          <cell r="Q2577">
            <v>4.5694783000000001</v>
          </cell>
          <cell r="R2577">
            <v>401.23187919999998</v>
          </cell>
          <cell r="T2577" t="str">
            <v>BENAllYTD201703</v>
          </cell>
        </row>
        <row r="2578">
          <cell r="A2578" t="str">
            <v>BEN</v>
          </cell>
          <cell r="B2578" t="str">
            <v>All</v>
          </cell>
          <cell r="C2578" t="str">
            <v>YTD201703</v>
          </cell>
          <cell r="M2578">
            <v>36191.555555600004</v>
          </cell>
          <cell r="N2578">
            <v>1.6922923000000001</v>
          </cell>
          <cell r="Q2578">
            <v>85.434834800000004</v>
          </cell>
          <cell r="R2578">
            <v>59.423969700000001</v>
          </cell>
          <cell r="T2578" t="str">
            <v>BENAllYTD201703</v>
          </cell>
        </row>
        <row r="2579">
          <cell r="A2579" t="str">
            <v>BEN</v>
          </cell>
          <cell r="B2579" t="str">
            <v>All</v>
          </cell>
          <cell r="C2579" t="str">
            <v>YTD201703</v>
          </cell>
          <cell r="M2579">
            <v>36191.555555600004</v>
          </cell>
          <cell r="N2579">
            <v>14.533636700000001</v>
          </cell>
          <cell r="Q2579">
            <v>778.473477</v>
          </cell>
          <cell r="R2579">
            <v>56.008215300000003</v>
          </cell>
          <cell r="T2579" t="str">
            <v>BENAllYTD201703</v>
          </cell>
        </row>
        <row r="2580">
          <cell r="A2580" t="str">
            <v>BEN</v>
          </cell>
          <cell r="B2580" t="str">
            <v>All</v>
          </cell>
          <cell r="C2580" t="str">
            <v>YTD201703</v>
          </cell>
          <cell r="M2580">
            <v>36191.555555600004</v>
          </cell>
          <cell r="N2580">
            <v>1.49176E-2</v>
          </cell>
          <cell r="Q2580">
            <v>0.62511919999999999</v>
          </cell>
          <cell r="R2580">
            <v>71.590952400000006</v>
          </cell>
          <cell r="T2580" t="str">
            <v>BENAllYTD201703</v>
          </cell>
        </row>
        <row r="2581">
          <cell r="A2581" t="str">
            <v>BEN</v>
          </cell>
          <cell r="B2581" t="str">
            <v>All</v>
          </cell>
          <cell r="C2581" t="str">
            <v>YTD201703</v>
          </cell>
          <cell r="M2581">
            <v>36191.555555600004</v>
          </cell>
          <cell r="N2581">
            <v>0.25197930000000002</v>
          </cell>
          <cell r="Q2581">
            <v>8.5869391000000004</v>
          </cell>
          <cell r="R2581">
            <v>88.033464300000006</v>
          </cell>
          <cell r="T2581" t="str">
            <v>BENAllYTD201703</v>
          </cell>
        </row>
        <row r="2582">
          <cell r="A2582" t="str">
            <v>BEN</v>
          </cell>
          <cell r="B2582" t="str">
            <v>All</v>
          </cell>
          <cell r="C2582" t="str">
            <v>YTD201703</v>
          </cell>
          <cell r="M2582">
            <v>36191.555555600004</v>
          </cell>
          <cell r="N2582">
            <v>1.1249982000000001</v>
          </cell>
          <cell r="Q2582">
            <v>9.4796750000000003</v>
          </cell>
          <cell r="R2582">
            <v>356.02428570000001</v>
          </cell>
          <cell r="T2582" t="str">
            <v>BENAllYTD201703</v>
          </cell>
        </row>
        <row r="2583">
          <cell r="A2583" t="str">
            <v>BEN</v>
          </cell>
          <cell r="B2583" t="str">
            <v>All</v>
          </cell>
          <cell r="C2583" t="str">
            <v>YTD201703</v>
          </cell>
          <cell r="M2583">
            <v>36191.555555600004</v>
          </cell>
          <cell r="N2583">
            <v>10.8420092</v>
          </cell>
          <cell r="Q2583">
            <v>105.38429720000001</v>
          </cell>
          <cell r="R2583">
            <v>308.64206869999998</v>
          </cell>
          <cell r="T2583" t="str">
            <v>BENAllYTD201703</v>
          </cell>
        </row>
        <row r="2584">
          <cell r="A2584" t="str">
            <v>BEN</v>
          </cell>
          <cell r="B2584" t="str">
            <v>All</v>
          </cell>
          <cell r="C2584" t="str">
            <v>YTD201703</v>
          </cell>
          <cell r="M2584">
            <v>36191.555555600004</v>
          </cell>
          <cell r="N2584">
            <v>3.4678E-3</v>
          </cell>
          <cell r="Q2584">
            <v>5.9535200000000003E-2</v>
          </cell>
          <cell r="R2584">
            <v>174.745</v>
          </cell>
          <cell r="T2584" t="str">
            <v>BENAllYTD201703</v>
          </cell>
        </row>
        <row r="2585">
          <cell r="A2585" t="str">
            <v>BEN</v>
          </cell>
          <cell r="B2585" t="str">
            <v>All</v>
          </cell>
          <cell r="C2585" t="str">
            <v>YTD201703</v>
          </cell>
          <cell r="M2585">
            <v>36191.555555600004</v>
          </cell>
          <cell r="N2585">
            <v>0.15958420000000001</v>
          </cell>
          <cell r="Q2585">
            <v>1.2880408999999999</v>
          </cell>
          <cell r="R2585">
            <v>371.69047619999998</v>
          </cell>
          <cell r="T2585" t="str">
            <v>BENAllYTD201703</v>
          </cell>
        </row>
        <row r="2586">
          <cell r="A2586" t="str">
            <v>BEN</v>
          </cell>
          <cell r="B2586" t="str">
            <v>All</v>
          </cell>
          <cell r="C2586" t="str">
            <v>YTD201703</v>
          </cell>
          <cell r="M2586">
            <v>36191.555555600004</v>
          </cell>
          <cell r="N2586">
            <v>0.5397284</v>
          </cell>
          <cell r="Q2586">
            <v>7.8310358999999998</v>
          </cell>
          <cell r="R2586">
            <v>206.76515040000001</v>
          </cell>
          <cell r="T2586" t="str">
            <v>BENAllYTD201703</v>
          </cell>
        </row>
        <row r="2587">
          <cell r="A2587" t="str">
            <v>BEN</v>
          </cell>
          <cell r="B2587" t="str">
            <v>All</v>
          </cell>
          <cell r="C2587" t="str">
            <v>YTD201703</v>
          </cell>
          <cell r="M2587">
            <v>36191.555555600004</v>
          </cell>
          <cell r="N2587">
            <v>4.0878759000000002</v>
          </cell>
          <cell r="Q2587">
            <v>66.528842800000007</v>
          </cell>
          <cell r="R2587">
            <v>184.33550159999999</v>
          </cell>
          <cell r="T2587" t="str">
            <v>BENAllYTD201703</v>
          </cell>
        </row>
        <row r="2588">
          <cell r="A2588" t="str">
            <v>BEN</v>
          </cell>
          <cell r="B2588" t="str">
            <v>All</v>
          </cell>
          <cell r="C2588" t="str">
            <v>YTD201703</v>
          </cell>
          <cell r="M2588">
            <v>36191.555555600004</v>
          </cell>
          <cell r="N2588">
            <v>3.6768000000000002E-2</v>
          </cell>
          <cell r="Q2588">
            <v>0.49068220000000001</v>
          </cell>
          <cell r="R2588">
            <v>224.79750000000001</v>
          </cell>
          <cell r="T2588" t="str">
            <v>BENAllYTD201703</v>
          </cell>
        </row>
        <row r="2589">
          <cell r="A2589" t="str">
            <v>BEN</v>
          </cell>
          <cell r="B2589" t="str">
            <v>All</v>
          </cell>
          <cell r="C2589" t="str">
            <v>YTD201703</v>
          </cell>
          <cell r="M2589">
            <v>36191.555555600004</v>
          </cell>
          <cell r="N2589">
            <v>0.13765939999999999</v>
          </cell>
          <cell r="Q2589">
            <v>4.1215978</v>
          </cell>
          <cell r="R2589">
            <v>100.19857140000001</v>
          </cell>
          <cell r="T2589" t="str">
            <v>BENAllYTD201703</v>
          </cell>
        </row>
        <row r="2590">
          <cell r="A2590" t="str">
            <v>BEN</v>
          </cell>
          <cell r="B2590" t="str">
            <v>All</v>
          </cell>
          <cell r="C2590" t="str">
            <v>YTD201703</v>
          </cell>
          <cell r="M2590">
            <v>36191.555555600004</v>
          </cell>
          <cell r="N2590">
            <v>1.5517656</v>
          </cell>
          <cell r="Q2590">
            <v>44.224032399999999</v>
          </cell>
          <cell r="R2590">
            <v>105.26622399999999</v>
          </cell>
          <cell r="T2590" t="str">
            <v>BENAllYTD201703</v>
          </cell>
        </row>
        <row r="2591">
          <cell r="A2591" t="str">
            <v>BEN</v>
          </cell>
          <cell r="B2591" t="str">
            <v>All</v>
          </cell>
          <cell r="C2591" t="str">
            <v>YTD201703</v>
          </cell>
          <cell r="M2591">
            <v>36191.555555600004</v>
          </cell>
          <cell r="N2591">
            <v>1.5412800000000001E-2</v>
          </cell>
          <cell r="Q2591">
            <v>0.49068220000000001</v>
          </cell>
          <cell r="R2591">
            <v>94.233125000000001</v>
          </cell>
          <cell r="T2591" t="str">
            <v>BENAllYTD201703</v>
          </cell>
        </row>
        <row r="2592">
          <cell r="A2592" t="str">
            <v>BEN</v>
          </cell>
          <cell r="B2592" t="str">
            <v>All</v>
          </cell>
          <cell r="C2592" t="str">
            <v>YTD201703</v>
          </cell>
          <cell r="M2592">
            <v>36191.555555600004</v>
          </cell>
          <cell r="N2592">
            <v>0.1235545</v>
          </cell>
          <cell r="Q2592">
            <v>6.4473566</v>
          </cell>
          <cell r="R2592">
            <v>57.4907763</v>
          </cell>
          <cell r="T2592" t="str">
            <v>BENAllYTD201703</v>
          </cell>
        </row>
        <row r="2593">
          <cell r="A2593" t="str">
            <v>BEN</v>
          </cell>
          <cell r="B2593" t="str">
            <v>All</v>
          </cell>
          <cell r="C2593" t="str">
            <v>YTD201703</v>
          </cell>
          <cell r="M2593">
            <v>36191.555555600004</v>
          </cell>
          <cell r="N2593">
            <v>1.2365193000000001</v>
          </cell>
          <cell r="Q2593">
            <v>71.274547200000001</v>
          </cell>
          <cell r="R2593">
            <v>52.046038299999999</v>
          </cell>
          <cell r="T2593" t="str">
            <v>BENAllYTD201703</v>
          </cell>
        </row>
        <row r="2594">
          <cell r="A2594" t="str">
            <v>BEN</v>
          </cell>
          <cell r="B2594" t="str">
            <v>All</v>
          </cell>
          <cell r="C2594" t="str">
            <v>YTD201703</v>
          </cell>
          <cell r="M2594">
            <v>36191.555555600004</v>
          </cell>
          <cell r="N2594">
            <v>1.2930999999999999E-3</v>
          </cell>
          <cell r="Q2594">
            <v>5.9535200000000003E-2</v>
          </cell>
          <cell r="R2594">
            <v>65.16</v>
          </cell>
          <cell r="T2594" t="str">
            <v>BENAllYTD201703</v>
          </cell>
        </row>
        <row r="2595">
          <cell r="A2595" t="str">
            <v>BEN</v>
          </cell>
          <cell r="B2595" t="str">
            <v>All</v>
          </cell>
          <cell r="C2595" t="str">
            <v>YTD201703</v>
          </cell>
          <cell r="M2595">
            <v>36191.555555600004</v>
          </cell>
          <cell r="N2595">
            <v>1.70347E-2</v>
          </cell>
          <cell r="Q2595">
            <v>1.0426997</v>
          </cell>
          <cell r="R2595">
            <v>49.011470600000003</v>
          </cell>
          <cell r="T2595" t="str">
            <v>BENAllYTD201703</v>
          </cell>
        </row>
        <row r="2596">
          <cell r="A2596" t="str">
            <v>BEN</v>
          </cell>
          <cell r="B2596" t="str">
            <v>All</v>
          </cell>
          <cell r="C2596" t="str">
            <v>YTD201703</v>
          </cell>
          <cell r="M2596">
            <v>36191.555555600004</v>
          </cell>
          <cell r="N2596">
            <v>0.1510889</v>
          </cell>
          <cell r="Q2596">
            <v>15.8387116</v>
          </cell>
          <cell r="R2596">
            <v>28.617657999999999</v>
          </cell>
          <cell r="T2596" t="str">
            <v>BENAllYTD201703</v>
          </cell>
        </row>
        <row r="2597">
          <cell r="A2597" t="str">
            <v>BEN</v>
          </cell>
          <cell r="B2597" t="str">
            <v>All</v>
          </cell>
          <cell r="C2597" t="str">
            <v>YTD201703</v>
          </cell>
          <cell r="M2597">
            <v>36191.555555600004</v>
          </cell>
          <cell r="N2597">
            <v>1.7024414000000001</v>
          </cell>
          <cell r="Q2597">
            <v>193.15016700000001</v>
          </cell>
          <cell r="R2597">
            <v>26.442246600000001</v>
          </cell>
          <cell r="T2597" t="str">
            <v>BENAllYTD201703</v>
          </cell>
        </row>
        <row r="2598">
          <cell r="A2598" t="str">
            <v>BEN</v>
          </cell>
          <cell r="B2598" t="str">
            <v>All</v>
          </cell>
          <cell r="C2598" t="str">
            <v>YTD201703</v>
          </cell>
          <cell r="M2598">
            <v>36191.555555600004</v>
          </cell>
          <cell r="N2598">
            <v>6.5196599999999993E-2</v>
          </cell>
          <cell r="Q2598">
            <v>5.9188543999999998</v>
          </cell>
          <cell r="R2598">
            <v>33.045233199999998</v>
          </cell>
          <cell r="T2598" t="str">
            <v>BENAllYTD201703</v>
          </cell>
        </row>
        <row r="2599">
          <cell r="A2599" t="str">
            <v>BEN</v>
          </cell>
          <cell r="B2599" t="str">
            <v>All</v>
          </cell>
          <cell r="C2599" t="str">
            <v>YTD201703</v>
          </cell>
          <cell r="M2599">
            <v>36191.555555600004</v>
          </cell>
          <cell r="N2599">
            <v>2.2245759000000001</v>
          </cell>
          <cell r="Q2599">
            <v>41.451498100000002</v>
          </cell>
          <cell r="R2599">
            <v>161.00088070000001</v>
          </cell>
          <cell r="T2599" t="str">
            <v>BENAllYTD201703</v>
          </cell>
        </row>
        <row r="2600">
          <cell r="A2600" t="str">
            <v>BEN</v>
          </cell>
          <cell r="B2600" t="str">
            <v>All</v>
          </cell>
          <cell r="C2600" t="str">
            <v>YTD201703</v>
          </cell>
          <cell r="M2600">
            <v>36191.555555600004</v>
          </cell>
          <cell r="N2600">
            <v>22.795070299999999</v>
          </cell>
          <cell r="Q2600">
            <v>411.86781610000003</v>
          </cell>
          <cell r="R2600">
            <v>166.03679170000001</v>
          </cell>
          <cell r="T2600" t="str">
            <v>BENAllYTD201703</v>
          </cell>
        </row>
        <row r="2601">
          <cell r="A2601" t="str">
            <v>BEN</v>
          </cell>
          <cell r="B2601" t="str">
            <v>All</v>
          </cell>
          <cell r="C2601" t="str">
            <v>YTD201703</v>
          </cell>
          <cell r="M2601">
            <v>36191.555555600004</v>
          </cell>
          <cell r="N2601">
            <v>1.9634599999999999E-2</v>
          </cell>
          <cell r="Q2601">
            <v>0.38697860000000001</v>
          </cell>
          <cell r="R2601">
            <v>152.21461540000001</v>
          </cell>
          <cell r="T2601" t="str">
            <v>BENAllYTD201703</v>
          </cell>
        </row>
        <row r="2602">
          <cell r="A2602" t="str">
            <v>BEN</v>
          </cell>
          <cell r="B2602" t="str">
            <v>All</v>
          </cell>
          <cell r="C2602" t="str">
            <v>YTD201703</v>
          </cell>
          <cell r="M2602">
            <v>36191.555555600004</v>
          </cell>
          <cell r="N2602">
            <v>0.2377261</v>
          </cell>
          <cell r="Q2602">
            <v>4.2321343000000002</v>
          </cell>
          <cell r="R2602">
            <v>168.5150725</v>
          </cell>
          <cell r="T2602" t="str">
            <v>BENAllYTD201703</v>
          </cell>
        </row>
        <row r="2603">
          <cell r="A2603" t="str">
            <v>BEN</v>
          </cell>
          <cell r="B2603" t="str">
            <v>All</v>
          </cell>
          <cell r="C2603" t="str">
            <v>YTD201703</v>
          </cell>
          <cell r="M2603">
            <v>36191.555555600004</v>
          </cell>
          <cell r="N2603">
            <v>0.20448759999999999</v>
          </cell>
          <cell r="Q2603">
            <v>0.8537595</v>
          </cell>
          <cell r="R2603">
            <v>718.54275859999996</v>
          </cell>
          <cell r="T2603" t="str">
            <v>BENAllYTD201703</v>
          </cell>
        </row>
        <row r="2604">
          <cell r="A2604" t="str">
            <v>BEN</v>
          </cell>
          <cell r="B2604" t="str">
            <v>All</v>
          </cell>
          <cell r="C2604" t="str">
            <v>YTD201703</v>
          </cell>
          <cell r="M2604">
            <v>36191.555555600004</v>
          </cell>
          <cell r="N2604">
            <v>2.7849297000000002</v>
          </cell>
          <cell r="Q2604">
            <v>14.029488499999999</v>
          </cell>
          <cell r="R2604">
            <v>595.51630020000005</v>
          </cell>
          <cell r="T2604" t="str">
            <v>BENAllYTD201703</v>
          </cell>
        </row>
        <row r="2605">
          <cell r="A2605" t="str">
            <v>BEN</v>
          </cell>
          <cell r="B2605" t="str">
            <v>All</v>
          </cell>
          <cell r="C2605" t="str">
            <v>YTD201703</v>
          </cell>
          <cell r="M2605">
            <v>36191.555555600004</v>
          </cell>
          <cell r="N2605">
            <v>2.72651E-2</v>
          </cell>
          <cell r="Q2605">
            <v>6.1335300000000002E-2</v>
          </cell>
          <cell r="R2605">
            <v>1333.575</v>
          </cell>
          <cell r="T2605" t="str">
            <v>BENAllYTD201703</v>
          </cell>
        </row>
        <row r="2606">
          <cell r="A2606" t="str">
            <v>BEN</v>
          </cell>
          <cell r="B2606" t="str">
            <v>All</v>
          </cell>
          <cell r="C2606" t="str">
            <v>YTD201703</v>
          </cell>
          <cell r="M2606">
            <v>36191.555555600004</v>
          </cell>
          <cell r="N2606">
            <v>7.7589900000000003E-2</v>
          </cell>
          <cell r="Q2606">
            <v>2.6201585999999999</v>
          </cell>
          <cell r="R2606">
            <v>88.837977499999994</v>
          </cell>
          <cell r="T2606" t="str">
            <v>BENAllYTD201703</v>
          </cell>
        </row>
        <row r="2607">
          <cell r="A2607" t="str">
            <v>BEN</v>
          </cell>
          <cell r="B2607" t="str">
            <v>All</v>
          </cell>
          <cell r="C2607" t="str">
            <v>YTD201703</v>
          </cell>
          <cell r="M2607">
            <v>36191.555555600004</v>
          </cell>
          <cell r="N2607">
            <v>5.9049440999999998</v>
          </cell>
          <cell r="Q2607">
            <v>29.927598</v>
          </cell>
          <cell r="R2607">
            <v>591.92295339999998</v>
          </cell>
          <cell r="T2607" t="str">
            <v>BENAllYTD201703</v>
          </cell>
        </row>
        <row r="2608">
          <cell r="A2608" t="str">
            <v>BEN</v>
          </cell>
          <cell r="B2608" t="str">
            <v>All</v>
          </cell>
          <cell r="C2608" t="str">
            <v>YTD201703</v>
          </cell>
          <cell r="M2608">
            <v>36191.555555600004</v>
          </cell>
          <cell r="N2608">
            <v>6.9120100000000004E-2</v>
          </cell>
          <cell r="Q2608">
            <v>0.30667640000000002</v>
          </cell>
          <cell r="R2608">
            <v>676.15300000000002</v>
          </cell>
          <cell r="T2608" t="str">
            <v>BENAllYTD201703</v>
          </cell>
        </row>
        <row r="2609">
          <cell r="A2609" t="str">
            <v>BEN</v>
          </cell>
          <cell r="B2609" t="str">
            <v>All</v>
          </cell>
          <cell r="C2609" t="str">
            <v>YTD201703</v>
          </cell>
          <cell r="M2609">
            <v>36191.555555600004</v>
          </cell>
          <cell r="N2609">
            <v>0.24690529999999999</v>
          </cell>
          <cell r="Q2609">
            <v>21.079028900000001</v>
          </cell>
          <cell r="R2609">
            <v>35.139944100000001</v>
          </cell>
          <cell r="T2609" t="str">
            <v>BENAllYTD201703</v>
          </cell>
        </row>
        <row r="2610">
          <cell r="A2610" t="str">
            <v>BEN</v>
          </cell>
          <cell r="B2610" t="str">
            <v>All</v>
          </cell>
          <cell r="C2610" t="str">
            <v>YTD201703</v>
          </cell>
          <cell r="M2610">
            <v>36191.555555600004</v>
          </cell>
          <cell r="N2610">
            <v>3.4966319000000001</v>
          </cell>
          <cell r="Q2610">
            <v>325.88158540000001</v>
          </cell>
          <cell r="R2610">
            <v>32.1892864</v>
          </cell>
          <cell r="T2610" t="str">
            <v>BENAllYTD201703</v>
          </cell>
        </row>
        <row r="2611">
          <cell r="A2611" t="str">
            <v>BEN</v>
          </cell>
          <cell r="B2611" t="str">
            <v>All</v>
          </cell>
          <cell r="C2611" t="str">
            <v>YTD201703</v>
          </cell>
          <cell r="M2611">
            <v>36191.555555600004</v>
          </cell>
          <cell r="N2611">
            <v>8.0686000000000004E-3</v>
          </cell>
          <cell r="Q2611">
            <v>0.71442190000000005</v>
          </cell>
          <cell r="R2611">
            <v>33.881666699999997</v>
          </cell>
          <cell r="T2611" t="str">
            <v>BENAllYTD201703</v>
          </cell>
        </row>
        <row r="2612">
          <cell r="A2612" t="str">
            <v>BEN</v>
          </cell>
          <cell r="B2612" t="str">
            <v>All</v>
          </cell>
          <cell r="C2612" t="str">
            <v>YTD201703</v>
          </cell>
          <cell r="M2612">
            <v>36191.555555600004</v>
          </cell>
          <cell r="N2612">
            <v>2.61377E-2</v>
          </cell>
          <cell r="Q2612">
            <v>2.1160671</v>
          </cell>
          <cell r="R2612">
            <v>37.056086999999998</v>
          </cell>
          <cell r="T2612" t="str">
            <v>BENAllYTD201703</v>
          </cell>
        </row>
        <row r="2613">
          <cell r="A2613" t="str">
            <v>BEN</v>
          </cell>
          <cell r="B2613" t="str">
            <v>All</v>
          </cell>
          <cell r="C2613" t="str">
            <v>YTD201703</v>
          </cell>
          <cell r="M2613">
            <v>36191.555555600004</v>
          </cell>
          <cell r="N2613">
            <v>1.4985980000000001</v>
          </cell>
          <cell r="Q2613">
            <v>38.890219399999999</v>
          </cell>
          <cell r="R2613">
            <v>115.6021726</v>
          </cell>
          <cell r="T2613" t="str">
            <v>BENAllYTD201703</v>
          </cell>
        </row>
        <row r="2614">
          <cell r="A2614" t="str">
            <v>BEN</v>
          </cell>
          <cell r="B2614" t="str">
            <v>All</v>
          </cell>
          <cell r="C2614" t="str">
            <v>YTD201703</v>
          </cell>
          <cell r="M2614">
            <v>36191.555555600004</v>
          </cell>
          <cell r="N2614">
            <v>16.121546299999999</v>
          </cell>
          <cell r="Q2614">
            <v>439.39290130000001</v>
          </cell>
          <cell r="R2614">
            <v>110.0715074</v>
          </cell>
          <cell r="T2614" t="str">
            <v>BENAllYTD201703</v>
          </cell>
        </row>
        <row r="2615">
          <cell r="A2615" t="str">
            <v>BEN</v>
          </cell>
          <cell r="B2615" t="str">
            <v>All</v>
          </cell>
          <cell r="C2615" t="str">
            <v>YTD201703</v>
          </cell>
          <cell r="M2615">
            <v>36191.555555600004</v>
          </cell>
          <cell r="N2615">
            <v>2.5895700000000001E-2</v>
          </cell>
          <cell r="Q2615">
            <v>0.59535159999999998</v>
          </cell>
          <cell r="R2615">
            <v>130.48949999999999</v>
          </cell>
          <cell r="T2615" t="str">
            <v>BENAllYTD201703</v>
          </cell>
        </row>
        <row r="2616">
          <cell r="A2616" t="str">
            <v>BEN</v>
          </cell>
          <cell r="B2616" t="str">
            <v>All</v>
          </cell>
          <cell r="C2616" t="str">
            <v>YTD201703</v>
          </cell>
          <cell r="M2616">
            <v>36191.555555600004</v>
          </cell>
          <cell r="N2616">
            <v>0.1759879</v>
          </cell>
          <cell r="Q2616">
            <v>5.0294929000000002</v>
          </cell>
          <cell r="R2616">
            <v>104.9735366</v>
          </cell>
          <cell r="T2616" t="str">
            <v>BENAllYTD201703</v>
          </cell>
        </row>
        <row r="2617">
          <cell r="A2617" t="str">
            <v>BEN</v>
          </cell>
          <cell r="B2617" t="str">
            <v>All</v>
          </cell>
          <cell r="C2617" t="str">
            <v>YTD201703</v>
          </cell>
          <cell r="M2617">
            <v>36191.555555600004</v>
          </cell>
          <cell r="N2617">
            <v>0.51854270000000002</v>
          </cell>
          <cell r="Q2617">
            <v>9.8918347999999998</v>
          </cell>
          <cell r="R2617">
            <v>157.263869</v>
          </cell>
          <cell r="T2617" t="str">
            <v>BENAllYTD201703</v>
          </cell>
        </row>
        <row r="2618">
          <cell r="A2618" t="str">
            <v>BEN</v>
          </cell>
          <cell r="B2618" t="str">
            <v>All</v>
          </cell>
          <cell r="C2618" t="str">
            <v>YTD201703</v>
          </cell>
          <cell r="M2618">
            <v>36191.555555600004</v>
          </cell>
          <cell r="N2618">
            <v>5.3479976999999996</v>
          </cell>
          <cell r="Q2618">
            <v>101.2021452</v>
          </cell>
          <cell r="R2618">
            <v>158.53412080000001</v>
          </cell>
          <cell r="T2618" t="str">
            <v>BENAllYTD201703</v>
          </cell>
        </row>
        <row r="2619">
          <cell r="A2619" t="str">
            <v>BEN</v>
          </cell>
          <cell r="B2619" t="str">
            <v>All</v>
          </cell>
          <cell r="C2619" t="str">
            <v>YTD201703</v>
          </cell>
          <cell r="M2619">
            <v>36191.555555600004</v>
          </cell>
          <cell r="N2619">
            <v>5.5991000000000001E-3</v>
          </cell>
          <cell r="Q2619">
            <v>0.1786055</v>
          </cell>
          <cell r="R2619">
            <v>94.046666700000003</v>
          </cell>
          <cell r="T2619" t="str">
            <v>BENAllYTD201703</v>
          </cell>
        </row>
        <row r="2620">
          <cell r="A2620" t="str">
            <v>BEN</v>
          </cell>
          <cell r="B2620" t="str">
            <v>All</v>
          </cell>
          <cell r="C2620" t="str">
            <v>YTD201703</v>
          </cell>
          <cell r="M2620">
            <v>36191.555555600004</v>
          </cell>
          <cell r="N2620">
            <v>4.1066800000000001E-2</v>
          </cell>
          <cell r="Q2620">
            <v>0.95069680000000001</v>
          </cell>
          <cell r="R2620">
            <v>129.5896774</v>
          </cell>
          <cell r="T2620" t="str">
            <v>BENAllYTD201703</v>
          </cell>
        </row>
        <row r="2621">
          <cell r="A2621" t="str">
            <v>BEN</v>
          </cell>
          <cell r="B2621" t="str">
            <v>All</v>
          </cell>
          <cell r="C2621" t="str">
            <v>YTD201703</v>
          </cell>
          <cell r="M2621">
            <v>36191.555555600004</v>
          </cell>
          <cell r="N2621">
            <v>1.3109538999999999</v>
          </cell>
          <cell r="Q2621">
            <v>20.814069</v>
          </cell>
          <cell r="R2621">
            <v>188.95207919999999</v>
          </cell>
          <cell r="T2621" t="str">
            <v>BENAllYTD201703</v>
          </cell>
        </row>
        <row r="2622">
          <cell r="A2622" t="str">
            <v>BEN</v>
          </cell>
          <cell r="B2622" t="str">
            <v>All</v>
          </cell>
          <cell r="C2622" t="str">
            <v>YTD201703</v>
          </cell>
          <cell r="M2622">
            <v>36191.555555600004</v>
          </cell>
          <cell r="N2622">
            <v>12.154185099999999</v>
          </cell>
          <cell r="Q2622">
            <v>205.60764090000001</v>
          </cell>
          <cell r="R2622">
            <v>177.3404688</v>
          </cell>
          <cell r="T2622" t="str">
            <v>BENAllYTD201703</v>
          </cell>
        </row>
        <row r="2623">
          <cell r="A2623" t="str">
            <v>BEN</v>
          </cell>
          <cell r="B2623" t="str">
            <v>All</v>
          </cell>
          <cell r="C2623" t="str">
            <v>YTD201703</v>
          </cell>
          <cell r="M2623">
            <v>36191.555555600004</v>
          </cell>
          <cell r="N2623">
            <v>1.32382E-2</v>
          </cell>
          <cell r="Q2623">
            <v>0.1786055</v>
          </cell>
          <cell r="R2623">
            <v>222.36</v>
          </cell>
          <cell r="T2623" t="str">
            <v>BENAllYTD201703</v>
          </cell>
        </row>
        <row r="2624">
          <cell r="A2624" t="str">
            <v>BEN</v>
          </cell>
          <cell r="B2624" t="str">
            <v>All</v>
          </cell>
          <cell r="C2624" t="str">
            <v>YTD201703</v>
          </cell>
          <cell r="M2624">
            <v>36191.555555600004</v>
          </cell>
          <cell r="N2624">
            <v>0.18029709999999999</v>
          </cell>
          <cell r="Q2624">
            <v>2.6987523000000002</v>
          </cell>
          <cell r="R2624">
            <v>200.42272729999999</v>
          </cell>
          <cell r="T2624" t="str">
            <v>BENAllYTD201703</v>
          </cell>
        </row>
        <row r="2625">
          <cell r="A2625" t="str">
            <v>BEN</v>
          </cell>
          <cell r="B2625" t="str">
            <v>All</v>
          </cell>
          <cell r="C2625" t="str">
            <v>YTD201703</v>
          </cell>
          <cell r="M2625">
            <v>36191.555555600004</v>
          </cell>
          <cell r="N2625">
            <v>0.53233280000000005</v>
          </cell>
          <cell r="Q2625">
            <v>9.6268749000000007</v>
          </cell>
          <cell r="R2625">
            <v>165.8896024</v>
          </cell>
          <cell r="T2625" t="str">
            <v>BENAllYTD201703</v>
          </cell>
        </row>
        <row r="2626">
          <cell r="A2626" t="str">
            <v>BEN</v>
          </cell>
          <cell r="B2626" t="str">
            <v>All</v>
          </cell>
          <cell r="C2626" t="str">
            <v>YTD201703</v>
          </cell>
          <cell r="M2626">
            <v>36191.555555600004</v>
          </cell>
          <cell r="N2626">
            <v>6.4823339999999998</v>
          </cell>
          <cell r="Q2626">
            <v>112.4138717</v>
          </cell>
          <cell r="R2626">
            <v>172.9946807</v>
          </cell>
          <cell r="T2626" t="str">
            <v>BENAllYTD201703</v>
          </cell>
        </row>
        <row r="2627">
          <cell r="A2627" t="str">
            <v>BEN</v>
          </cell>
          <cell r="B2627" t="str">
            <v>All</v>
          </cell>
          <cell r="C2627" t="str">
            <v>YTD201703</v>
          </cell>
          <cell r="M2627">
            <v>36191.555555600004</v>
          </cell>
          <cell r="N2627">
            <v>7.4668E-3</v>
          </cell>
          <cell r="Q2627">
            <v>8.9302699999999999E-2</v>
          </cell>
          <cell r="R2627">
            <v>250.83666669999999</v>
          </cell>
          <cell r="T2627" t="str">
            <v>BENAllYTD201703</v>
          </cell>
        </row>
        <row r="2628">
          <cell r="A2628" t="str">
            <v>BEN</v>
          </cell>
          <cell r="B2628" t="str">
            <v>All</v>
          </cell>
          <cell r="C2628" t="str">
            <v>YTD201703</v>
          </cell>
          <cell r="M2628">
            <v>36191.555555600004</v>
          </cell>
          <cell r="N2628">
            <v>2.8750999999999999E-2</v>
          </cell>
          <cell r="Q2628">
            <v>0.67468810000000001</v>
          </cell>
          <cell r="R2628">
            <v>127.84136359999999</v>
          </cell>
          <cell r="T2628" t="str">
            <v>BENAllYTD201703</v>
          </cell>
        </row>
        <row r="2629">
          <cell r="A2629" t="str">
            <v>BEN</v>
          </cell>
          <cell r="B2629" t="str">
            <v>All</v>
          </cell>
          <cell r="C2629" t="str">
            <v>YTD201703</v>
          </cell>
          <cell r="M2629">
            <v>36191.555555600004</v>
          </cell>
          <cell r="N2629">
            <v>0.43507689999999999</v>
          </cell>
          <cell r="Q2629">
            <v>19.577589700000001</v>
          </cell>
          <cell r="R2629">
            <v>66.669639099999998</v>
          </cell>
          <cell r="T2629" t="str">
            <v>BENAllYTD201703</v>
          </cell>
        </row>
        <row r="2630">
          <cell r="A2630" t="str">
            <v>BEN</v>
          </cell>
          <cell r="B2630" t="str">
            <v>All</v>
          </cell>
          <cell r="C2630" t="str">
            <v>YTD201703</v>
          </cell>
          <cell r="M2630">
            <v>36191.555555600004</v>
          </cell>
          <cell r="N2630">
            <v>3.5178539999999998</v>
          </cell>
          <cell r="Q2630">
            <v>159.87091520000001</v>
          </cell>
          <cell r="R2630">
            <v>66.013020400000002</v>
          </cell>
          <cell r="T2630" t="str">
            <v>BENAllYTD201703</v>
          </cell>
        </row>
        <row r="2631">
          <cell r="A2631" t="str">
            <v>BEN</v>
          </cell>
          <cell r="B2631" t="str">
            <v>All</v>
          </cell>
          <cell r="C2631" t="str">
            <v>YTD201703</v>
          </cell>
          <cell r="M2631">
            <v>36191.555555600004</v>
          </cell>
          <cell r="N2631">
            <v>4.5955599999999999E-2</v>
          </cell>
          <cell r="Q2631">
            <v>2.7600875999999999</v>
          </cell>
          <cell r="R2631">
            <v>49.950111100000001</v>
          </cell>
          <cell r="T2631" t="str">
            <v>BENAllYTD201703</v>
          </cell>
        </row>
        <row r="2632">
          <cell r="A2632" t="str">
            <v>BEN</v>
          </cell>
          <cell r="B2632" t="str">
            <v>All</v>
          </cell>
          <cell r="C2632" t="str">
            <v>YTD201703</v>
          </cell>
          <cell r="M2632">
            <v>36191.555555600004</v>
          </cell>
          <cell r="N2632">
            <v>0.42983739999999998</v>
          </cell>
          <cell r="Q2632">
            <v>10.6572744</v>
          </cell>
          <cell r="R2632">
            <v>120.9983149</v>
          </cell>
          <cell r="T2632" t="str">
            <v>BENAllYTD201703</v>
          </cell>
        </row>
        <row r="2633">
          <cell r="A2633" t="str">
            <v>BEN</v>
          </cell>
          <cell r="B2633" t="str">
            <v>All</v>
          </cell>
          <cell r="C2633" t="str">
            <v>YTD201703</v>
          </cell>
          <cell r="M2633">
            <v>36191.555555600004</v>
          </cell>
          <cell r="N2633">
            <v>3.6634052000000001</v>
          </cell>
          <cell r="Q2633">
            <v>95.092050900000004</v>
          </cell>
          <cell r="R2633">
            <v>115.5744947</v>
          </cell>
          <cell r="T2633" t="str">
            <v>BENAllYTD201703</v>
          </cell>
        </row>
        <row r="2634">
          <cell r="A2634" t="str">
            <v>BEN</v>
          </cell>
          <cell r="B2634" t="str">
            <v>All</v>
          </cell>
          <cell r="C2634" t="str">
            <v>YTD201703</v>
          </cell>
          <cell r="M2634">
            <v>36191.555555600004</v>
          </cell>
          <cell r="N2634">
            <v>7.8399300000000005E-2</v>
          </cell>
          <cell r="Q2634">
            <v>1.0426997</v>
          </cell>
          <cell r="R2634">
            <v>225.56617650000001</v>
          </cell>
          <cell r="T2634" t="str">
            <v>BENAllYTD201703</v>
          </cell>
        </row>
        <row r="2635">
          <cell r="A2635" t="str">
            <v>BEN</v>
          </cell>
          <cell r="B2635" t="str">
            <v>All</v>
          </cell>
          <cell r="C2635" t="str">
            <v>YTD201703</v>
          </cell>
          <cell r="M2635">
            <v>36191.555555600004</v>
          </cell>
          <cell r="N2635">
            <v>1.3577338000000001</v>
          </cell>
          <cell r="Q2635">
            <v>19.813109499999999</v>
          </cell>
          <cell r="R2635">
            <v>205.58112929999999</v>
          </cell>
          <cell r="T2635" t="str">
            <v>BENAllYTD201703</v>
          </cell>
        </row>
        <row r="2636">
          <cell r="A2636" t="str">
            <v>BEN</v>
          </cell>
          <cell r="B2636" t="str">
            <v>All</v>
          </cell>
          <cell r="C2636" t="str">
            <v>YTD201703</v>
          </cell>
          <cell r="M2636">
            <v>36191.555555600004</v>
          </cell>
          <cell r="N2636">
            <v>8.0191514999999995</v>
          </cell>
          <cell r="Q2636">
            <v>198.90433350000001</v>
          </cell>
          <cell r="R2636">
            <v>120.94987620000001</v>
          </cell>
          <cell r="T2636" t="str">
            <v>BENAllYTD201703</v>
          </cell>
        </row>
        <row r="2637">
          <cell r="A2637" t="str">
            <v>BEN</v>
          </cell>
          <cell r="B2637" t="str">
            <v>All</v>
          </cell>
          <cell r="C2637" t="str">
            <v>YTD201703</v>
          </cell>
          <cell r="M2637">
            <v>36191.555555600004</v>
          </cell>
          <cell r="N2637">
            <v>1.7627999999999999E-3</v>
          </cell>
          <cell r="Q2637">
            <v>5.9535200000000003E-2</v>
          </cell>
          <cell r="R2637">
            <v>88.83</v>
          </cell>
          <cell r="T2637" t="str">
            <v>BENAllYTD201703</v>
          </cell>
        </row>
        <row r="2638">
          <cell r="A2638" t="str">
            <v>BEN</v>
          </cell>
          <cell r="B2638" t="str">
            <v>All</v>
          </cell>
          <cell r="C2638" t="str">
            <v>YTD201703</v>
          </cell>
          <cell r="M2638">
            <v>36191.555555600004</v>
          </cell>
          <cell r="N2638">
            <v>6.2099799999999997E-2</v>
          </cell>
          <cell r="Q2638">
            <v>2.3307405999999999</v>
          </cell>
          <cell r="R2638">
            <v>79.931447399999996</v>
          </cell>
          <cell r="T2638" t="str">
            <v>BENAllYTD201703</v>
          </cell>
        </row>
        <row r="2639">
          <cell r="A2639" t="str">
            <v>BEN</v>
          </cell>
          <cell r="B2639" t="str">
            <v>All</v>
          </cell>
          <cell r="C2639" t="str">
            <v>YTD201703</v>
          </cell>
          <cell r="M2639">
            <v>36191.555555600004</v>
          </cell>
          <cell r="N2639">
            <v>0.59380549999999999</v>
          </cell>
          <cell r="Q2639">
            <v>0.50047969999999997</v>
          </cell>
          <cell r="R2639">
            <v>3559.4176471000001</v>
          </cell>
          <cell r="T2639" t="str">
            <v>BENAllYTD201703</v>
          </cell>
        </row>
        <row r="2640">
          <cell r="A2640" t="str">
            <v>BEN</v>
          </cell>
          <cell r="B2640" t="str">
            <v>All</v>
          </cell>
          <cell r="C2640" t="str">
            <v>YTD201703</v>
          </cell>
          <cell r="M2640">
            <v>36191.555555600004</v>
          </cell>
          <cell r="N2640">
            <v>3.29243</v>
          </cell>
          <cell r="Q2640">
            <v>3.9448666999999999</v>
          </cell>
          <cell r="R2640">
            <v>2503.8336089999998</v>
          </cell>
          <cell r="T2640" t="str">
            <v>BENAllYTD201703</v>
          </cell>
        </row>
        <row r="2641">
          <cell r="A2641" t="str">
            <v>BEN</v>
          </cell>
          <cell r="B2641" t="str">
            <v>All</v>
          </cell>
          <cell r="C2641" t="str">
            <v>YTD201703</v>
          </cell>
          <cell r="M2641">
            <v>36191.555555600004</v>
          </cell>
          <cell r="N2641">
            <v>0.12301670000000001</v>
          </cell>
          <cell r="Q2641">
            <v>6.1335300000000002E-2</v>
          </cell>
          <cell r="R2641">
            <v>6016.93</v>
          </cell>
          <cell r="T2641" t="str">
            <v>BENAllYTD201703</v>
          </cell>
        </row>
        <row r="2642">
          <cell r="A2642" t="str">
            <v>BEN</v>
          </cell>
          <cell r="B2642" t="str">
            <v>All</v>
          </cell>
          <cell r="C2642" t="str">
            <v>YTD201703</v>
          </cell>
          <cell r="M2642">
            <v>36191.555555600004</v>
          </cell>
          <cell r="N2642">
            <v>0.46814480000000003</v>
          </cell>
          <cell r="Q2642">
            <v>1.8252790000000001</v>
          </cell>
          <cell r="R2642">
            <v>769.43548390000001</v>
          </cell>
          <cell r="T2642" t="str">
            <v>BENAllYTD201703</v>
          </cell>
        </row>
        <row r="2643">
          <cell r="A2643" t="str">
            <v>BEN</v>
          </cell>
          <cell r="B2643" t="str">
            <v>All</v>
          </cell>
          <cell r="C2643" t="str">
            <v>YTD201703</v>
          </cell>
          <cell r="M2643">
            <v>36191.555555600004</v>
          </cell>
          <cell r="N2643">
            <v>4.7426789999999999</v>
          </cell>
          <cell r="Q2643">
            <v>6.7922893000000002</v>
          </cell>
          <cell r="R2643">
            <v>2094.7336245000001</v>
          </cell>
          <cell r="T2643" t="str">
            <v>BENAllYTD201703</v>
          </cell>
        </row>
        <row r="2644">
          <cell r="A2644" t="str">
            <v>BEN</v>
          </cell>
          <cell r="B2644" t="str">
            <v>All</v>
          </cell>
          <cell r="C2644" t="str">
            <v>YTD201703</v>
          </cell>
          <cell r="M2644">
            <v>36191.555555600004</v>
          </cell>
          <cell r="N2644">
            <v>1.5952583</v>
          </cell>
          <cell r="Q2644">
            <v>32.560622799999997</v>
          </cell>
          <cell r="R2644">
            <v>146.98044300000001</v>
          </cell>
          <cell r="T2644" t="str">
            <v>BENAllYTD201703</v>
          </cell>
        </row>
        <row r="2645">
          <cell r="A2645" t="str">
            <v>BEN</v>
          </cell>
          <cell r="B2645" t="str">
            <v>All</v>
          </cell>
          <cell r="C2645" t="str">
            <v>YTD201703</v>
          </cell>
          <cell r="M2645">
            <v>36191.555555600004</v>
          </cell>
          <cell r="N2645">
            <v>12.106992</v>
          </cell>
          <cell r="Q2645">
            <v>345.3093126</v>
          </cell>
          <cell r="R2645">
            <v>105.18388760000001</v>
          </cell>
          <cell r="T2645" t="str">
            <v>BENAllYTD201703</v>
          </cell>
        </row>
        <row r="2646">
          <cell r="A2646" t="str">
            <v>BEN</v>
          </cell>
          <cell r="B2646" t="str">
            <v>All</v>
          </cell>
          <cell r="C2646" t="str">
            <v>YTD201703</v>
          </cell>
          <cell r="M2646">
            <v>36191.555555600004</v>
          </cell>
          <cell r="N2646">
            <v>2.5600000000000002E-3</v>
          </cell>
          <cell r="Q2646">
            <v>0.1190703</v>
          </cell>
          <cell r="R2646">
            <v>64.5</v>
          </cell>
          <cell r="T2646" t="str">
            <v>BENAllYTD201703</v>
          </cell>
        </row>
        <row r="2647">
          <cell r="A2647" t="str">
            <v>BEN</v>
          </cell>
          <cell r="B2647" t="str">
            <v>All</v>
          </cell>
          <cell r="C2647" t="str">
            <v>YTD201703</v>
          </cell>
          <cell r="M2647">
            <v>36191.555555600004</v>
          </cell>
          <cell r="N2647">
            <v>6.3624600000000003E-2</v>
          </cell>
          <cell r="Q2647">
            <v>2.6987523000000002</v>
          </cell>
          <cell r="R2647">
            <v>70.726704499999997</v>
          </cell>
          <cell r="T2647" t="str">
            <v>BENAllYTD201703</v>
          </cell>
        </row>
        <row r="2648">
          <cell r="A2648" t="str">
            <v>BEN</v>
          </cell>
          <cell r="B2648" t="str">
            <v>All</v>
          </cell>
          <cell r="C2648" t="str">
            <v>YTD201703</v>
          </cell>
          <cell r="M2648">
            <v>36191.555555600004</v>
          </cell>
          <cell r="N2648">
            <v>100.1570663</v>
          </cell>
          <cell r="Q2648">
            <v>3345.8081075</v>
          </cell>
          <cell r="R2648">
            <v>89.805269600000003</v>
          </cell>
          <cell r="T2648" t="str">
            <v>BENAllYTD201703</v>
          </cell>
        </row>
        <row r="2649">
          <cell r="A2649" t="str">
            <v>TOT</v>
          </cell>
          <cell r="B2649" t="str">
            <v>All</v>
          </cell>
          <cell r="C2649" t="str">
            <v>YTD201603</v>
          </cell>
          <cell r="M2649">
            <v>462748.4505491</v>
          </cell>
          <cell r="N2649">
            <v>13.8795409</v>
          </cell>
          <cell r="Q2649">
            <v>4.6396698000000001</v>
          </cell>
          <cell r="R2649">
            <v>8974.4798090000004</v>
          </cell>
          <cell r="T2649" t="str">
            <v>TOTAllYTD201603</v>
          </cell>
        </row>
        <row r="2650">
          <cell r="A2650" t="str">
            <v>TOT</v>
          </cell>
          <cell r="B2650" t="str">
            <v>All</v>
          </cell>
          <cell r="C2650" t="str">
            <v>YTD201603</v>
          </cell>
          <cell r="M2650">
            <v>462748.4505491</v>
          </cell>
          <cell r="N2650">
            <v>25.1056302</v>
          </cell>
          <cell r="Q2650">
            <v>4.7952618999999999</v>
          </cell>
          <cell r="R2650">
            <v>15706.522965300001</v>
          </cell>
          <cell r="T2650" t="str">
            <v>TOTAllYTD201603</v>
          </cell>
        </row>
        <row r="2651">
          <cell r="A2651" t="str">
            <v>TOT</v>
          </cell>
          <cell r="B2651" t="str">
            <v>All</v>
          </cell>
          <cell r="C2651" t="str">
            <v>YTD201603</v>
          </cell>
          <cell r="M2651">
            <v>462748.4505491</v>
          </cell>
          <cell r="N2651">
            <v>45.622486600000002</v>
          </cell>
          <cell r="Q2651">
            <v>3.7234052000000002</v>
          </cell>
          <cell r="R2651">
            <v>36758.679593699999</v>
          </cell>
          <cell r="T2651" t="str">
            <v>TOTAllYTD201603</v>
          </cell>
        </row>
        <row r="2652">
          <cell r="A2652" t="str">
            <v>TOT</v>
          </cell>
          <cell r="B2652" t="str">
            <v>All</v>
          </cell>
          <cell r="C2652" t="str">
            <v>YTD201603</v>
          </cell>
          <cell r="M2652">
            <v>462748.4505491</v>
          </cell>
          <cell r="N2652">
            <v>0.50784870000000004</v>
          </cell>
          <cell r="Q2652">
            <v>0.34359919999999999</v>
          </cell>
          <cell r="R2652">
            <v>4434.0793710999997</v>
          </cell>
          <cell r="T2652" t="str">
            <v>TOTAllYTD201603</v>
          </cell>
        </row>
        <row r="2653">
          <cell r="A2653" t="str">
            <v>TOT</v>
          </cell>
          <cell r="B2653" t="str">
            <v>All</v>
          </cell>
          <cell r="C2653" t="str">
            <v>YTD201603</v>
          </cell>
          <cell r="M2653">
            <v>462748.4505491</v>
          </cell>
          <cell r="N2653">
            <v>3.7003949999999999</v>
          </cell>
          <cell r="Q2653">
            <v>4.6331867999999998</v>
          </cell>
          <cell r="R2653">
            <v>2396.0150186999999</v>
          </cell>
          <cell r="T2653" t="str">
            <v>TOTAllYTD201603</v>
          </cell>
        </row>
        <row r="2654">
          <cell r="A2654" t="str">
            <v>TOT</v>
          </cell>
          <cell r="B2654" t="str">
            <v>All</v>
          </cell>
          <cell r="C2654" t="str">
            <v>YTD201603</v>
          </cell>
          <cell r="M2654">
            <v>462748.4505491</v>
          </cell>
          <cell r="N2654">
            <v>6.0514941999999996</v>
          </cell>
          <cell r="Q2654">
            <v>94.960879800000001</v>
          </cell>
          <cell r="R2654">
            <v>191.1785424</v>
          </cell>
          <cell r="T2654" t="str">
            <v>TOTAllYTD201603</v>
          </cell>
        </row>
        <row r="2655">
          <cell r="A2655" t="str">
            <v>TOT</v>
          </cell>
          <cell r="B2655" t="str">
            <v>All</v>
          </cell>
          <cell r="C2655" t="str">
            <v>YTD201603</v>
          </cell>
          <cell r="M2655">
            <v>462748.4505491</v>
          </cell>
          <cell r="N2655">
            <v>8.0433334999999992</v>
          </cell>
          <cell r="Q2655">
            <v>20.851501500000001</v>
          </cell>
          <cell r="R2655">
            <v>1157.2308395</v>
          </cell>
          <cell r="T2655" t="str">
            <v>TOTAllYTD201603</v>
          </cell>
        </row>
        <row r="2656">
          <cell r="A2656" t="str">
            <v>TOT</v>
          </cell>
          <cell r="B2656" t="str">
            <v>All</v>
          </cell>
          <cell r="C2656" t="str">
            <v>YTD201603</v>
          </cell>
          <cell r="M2656">
            <v>462748.4505491</v>
          </cell>
          <cell r="N2656">
            <v>5.9807746000000002</v>
          </cell>
          <cell r="Q2656">
            <v>44.058494400000001</v>
          </cell>
          <cell r="R2656">
            <v>407.23869530000002</v>
          </cell>
          <cell r="T2656" t="str">
            <v>TOTAllYTD201603</v>
          </cell>
        </row>
        <row r="2657">
          <cell r="A2657" t="str">
            <v>TOT</v>
          </cell>
          <cell r="B2657" t="str">
            <v>All</v>
          </cell>
          <cell r="C2657" t="str">
            <v>YTD201603</v>
          </cell>
          <cell r="M2657">
            <v>462748.4505491</v>
          </cell>
          <cell r="N2657">
            <v>7.6587259999999997</v>
          </cell>
          <cell r="Q2657">
            <v>65.829214100000002</v>
          </cell>
          <cell r="R2657">
            <v>349.02707400000003</v>
          </cell>
          <cell r="T2657" t="str">
            <v>TOTAllYTD201603</v>
          </cell>
        </row>
        <row r="2658">
          <cell r="A2658" t="str">
            <v>TOT</v>
          </cell>
          <cell r="B2658" t="str">
            <v>All</v>
          </cell>
          <cell r="C2658" t="str">
            <v>YTD201603</v>
          </cell>
          <cell r="M2658">
            <v>462748.4505491</v>
          </cell>
          <cell r="N2658">
            <v>1.8428636</v>
          </cell>
          <cell r="Q2658">
            <v>19.736424800000002</v>
          </cell>
          <cell r="R2658">
            <v>280.12119460000002</v>
          </cell>
          <cell r="T2658" t="str">
            <v>TOTAllYTD201603</v>
          </cell>
        </row>
        <row r="2659">
          <cell r="A2659" t="str">
            <v>TOT</v>
          </cell>
          <cell r="B2659" t="str">
            <v>All</v>
          </cell>
          <cell r="C2659" t="str">
            <v>YTD201603</v>
          </cell>
          <cell r="M2659">
            <v>462748.4505491</v>
          </cell>
          <cell r="N2659">
            <v>3.7073684999999998</v>
          </cell>
          <cell r="Q2659">
            <v>31.339011200000002</v>
          </cell>
          <cell r="R2659">
            <v>354.89650139999998</v>
          </cell>
          <cell r="T2659" t="str">
            <v>TOTAllYTD201603</v>
          </cell>
        </row>
        <row r="2660">
          <cell r="A2660" t="str">
            <v>TOT</v>
          </cell>
          <cell r="B2660" t="str">
            <v>All</v>
          </cell>
          <cell r="C2660" t="str">
            <v>YTD201603</v>
          </cell>
          <cell r="M2660">
            <v>462748.4505491</v>
          </cell>
          <cell r="N2660">
            <v>14.0464067</v>
          </cell>
          <cell r="Q2660">
            <v>18.964947299999999</v>
          </cell>
          <cell r="R2660">
            <v>2221.9529170000001</v>
          </cell>
          <cell r="T2660" t="str">
            <v>TOTAllYTD201603</v>
          </cell>
        </row>
        <row r="2661">
          <cell r="A2661" t="str">
            <v>TOT</v>
          </cell>
          <cell r="B2661" t="str">
            <v>All</v>
          </cell>
          <cell r="C2661" t="str">
            <v>YTD201603</v>
          </cell>
          <cell r="M2661">
            <v>462748.4505491</v>
          </cell>
          <cell r="N2661">
            <v>22.719014600000001</v>
          </cell>
          <cell r="Q2661">
            <v>26.702998900000001</v>
          </cell>
          <cell r="R2661">
            <v>2552.4115904</v>
          </cell>
          <cell r="T2661" t="str">
            <v>TOTAllYTD201603</v>
          </cell>
        </row>
        <row r="2662">
          <cell r="A2662" t="str">
            <v>TOT</v>
          </cell>
          <cell r="B2662" t="str">
            <v>All</v>
          </cell>
          <cell r="C2662" t="str">
            <v>YTD201603</v>
          </cell>
          <cell r="M2662">
            <v>462748.4505491</v>
          </cell>
          <cell r="N2662">
            <v>7.0009588000000003</v>
          </cell>
          <cell r="Q2662">
            <v>33.061158800000001</v>
          </cell>
          <cell r="R2662">
            <v>635.27344789999995</v>
          </cell>
          <cell r="T2662" t="str">
            <v>TOTAllYTD201603</v>
          </cell>
        </row>
        <row r="2663">
          <cell r="A2663" t="str">
            <v>TOT</v>
          </cell>
          <cell r="B2663" t="str">
            <v>All</v>
          </cell>
          <cell r="C2663" t="str">
            <v>YTD201603</v>
          </cell>
          <cell r="M2663">
            <v>462748.4505491</v>
          </cell>
          <cell r="N2663">
            <v>10.501173700000001</v>
          </cell>
          <cell r="Q2663">
            <v>48.5949192</v>
          </cell>
          <cell r="R2663">
            <v>648.28837220000003</v>
          </cell>
          <cell r="T2663" t="str">
            <v>TOTAllYTD201603</v>
          </cell>
        </row>
        <row r="2664">
          <cell r="A2664" t="str">
            <v>TOT</v>
          </cell>
          <cell r="B2664" t="str">
            <v>All</v>
          </cell>
          <cell r="C2664" t="str">
            <v>YTD201603</v>
          </cell>
          <cell r="M2664">
            <v>462748.4505491</v>
          </cell>
          <cell r="N2664">
            <v>6.1906353999999997</v>
          </cell>
          <cell r="Q2664">
            <v>19.794771799999999</v>
          </cell>
          <cell r="R2664">
            <v>938.22280020000005</v>
          </cell>
          <cell r="T2664" t="str">
            <v>TOTAllYTD201603</v>
          </cell>
        </row>
        <row r="2665">
          <cell r="A2665" t="str">
            <v>TOT</v>
          </cell>
          <cell r="B2665" t="str">
            <v>All</v>
          </cell>
          <cell r="C2665" t="str">
            <v>YTD201603</v>
          </cell>
          <cell r="M2665">
            <v>462748.4505491</v>
          </cell>
          <cell r="N2665">
            <v>6.5033979999999998</v>
          </cell>
          <cell r="Q2665">
            <v>34.719301799999997</v>
          </cell>
          <cell r="R2665">
            <v>561.94085280000002</v>
          </cell>
          <cell r="T2665" t="str">
            <v>TOTAllYTD201603</v>
          </cell>
        </row>
        <row r="2666">
          <cell r="A2666" t="str">
            <v>TOT</v>
          </cell>
          <cell r="B2666" t="str">
            <v>All</v>
          </cell>
          <cell r="C2666" t="str">
            <v>YTD201603</v>
          </cell>
          <cell r="M2666">
            <v>462748.4505491</v>
          </cell>
          <cell r="N2666">
            <v>7.2294491000000001</v>
          </cell>
          <cell r="Q2666">
            <v>46.677627899999997</v>
          </cell>
          <cell r="R2666">
            <v>464.64115930000003</v>
          </cell>
          <cell r="T2666" t="str">
            <v>TOTAllYTD201603</v>
          </cell>
        </row>
        <row r="2667">
          <cell r="A2667" t="str">
            <v>TOT</v>
          </cell>
          <cell r="B2667" t="str">
            <v>All</v>
          </cell>
          <cell r="C2667" t="str">
            <v>YTD201603</v>
          </cell>
          <cell r="M2667">
            <v>462748.4505491</v>
          </cell>
          <cell r="N2667">
            <v>8.3529970000000002</v>
          </cell>
          <cell r="Q2667">
            <v>24.915594599999999</v>
          </cell>
          <cell r="R2667">
            <v>1005.7552906</v>
          </cell>
          <cell r="T2667" t="str">
            <v>TOTAllYTD201603</v>
          </cell>
        </row>
        <row r="2668">
          <cell r="A2668" t="str">
            <v>TOT</v>
          </cell>
          <cell r="B2668" t="str">
            <v>All</v>
          </cell>
          <cell r="C2668" t="str">
            <v>YTD201603</v>
          </cell>
          <cell r="M2668">
            <v>462748.4505491</v>
          </cell>
          <cell r="N2668">
            <v>11.6988009</v>
          </cell>
          <cell r="Q2668">
            <v>124.3072774</v>
          </cell>
          <cell r="R2668">
            <v>282.33586530000002</v>
          </cell>
          <cell r="T2668" t="str">
            <v>TOTAllYTD201603</v>
          </cell>
        </row>
        <row r="2669">
          <cell r="A2669" t="str">
            <v>TOT</v>
          </cell>
          <cell r="B2669" t="str">
            <v>All</v>
          </cell>
          <cell r="C2669" t="str">
            <v>YTD201603</v>
          </cell>
          <cell r="M2669">
            <v>462748.4505491</v>
          </cell>
          <cell r="N2669">
            <v>18.730916400000002</v>
          </cell>
          <cell r="Q2669">
            <v>213.01450130000001</v>
          </cell>
          <cell r="R2669">
            <v>263.79776379999998</v>
          </cell>
          <cell r="T2669" t="str">
            <v>TOTAllYTD201603</v>
          </cell>
        </row>
        <row r="2670">
          <cell r="A2670" t="str">
            <v>TOT</v>
          </cell>
          <cell r="B2670" t="str">
            <v>All</v>
          </cell>
          <cell r="C2670" t="str">
            <v>YTD201603</v>
          </cell>
          <cell r="M2670">
            <v>462748.4505491</v>
          </cell>
          <cell r="N2670">
            <v>5.8720987999999998</v>
          </cell>
          <cell r="Q2670">
            <v>250.84686909999999</v>
          </cell>
          <cell r="R2670">
            <v>70.227291899999997</v>
          </cell>
          <cell r="T2670" t="str">
            <v>TOTAllYTD201603</v>
          </cell>
        </row>
        <row r="2671">
          <cell r="A2671" t="str">
            <v>TOT</v>
          </cell>
          <cell r="B2671" t="str">
            <v>All</v>
          </cell>
          <cell r="C2671" t="str">
            <v>YTD201603</v>
          </cell>
          <cell r="M2671">
            <v>462748.4505491</v>
          </cell>
          <cell r="N2671">
            <v>9.2884738000000002</v>
          </cell>
          <cell r="Q2671">
            <v>570.86278330000005</v>
          </cell>
          <cell r="R2671">
            <v>48.812818300000004</v>
          </cell>
          <cell r="T2671" t="str">
            <v>TOTAllYTD201603</v>
          </cell>
        </row>
        <row r="2672">
          <cell r="A2672" t="str">
            <v>TOT</v>
          </cell>
          <cell r="B2672" t="str">
            <v>All</v>
          </cell>
          <cell r="C2672" t="str">
            <v>YTD201603</v>
          </cell>
          <cell r="M2672">
            <v>462748.4505491</v>
          </cell>
          <cell r="N2672">
            <v>5.8886257999999998</v>
          </cell>
          <cell r="Q2672">
            <v>57.169289200000001</v>
          </cell>
          <cell r="R2672">
            <v>309.00991909999999</v>
          </cell>
          <cell r="T2672" t="str">
            <v>TOTAllYTD201603</v>
          </cell>
        </row>
        <row r="2673">
          <cell r="A2673" t="str">
            <v>TOT</v>
          </cell>
          <cell r="B2673" t="str">
            <v>All</v>
          </cell>
          <cell r="C2673" t="str">
            <v>YTD201603</v>
          </cell>
          <cell r="M2673">
            <v>462748.4505491</v>
          </cell>
          <cell r="N2673">
            <v>6.8436389999999996</v>
          </cell>
          <cell r="Q2673">
            <v>101.2466194</v>
          </cell>
          <cell r="R2673">
            <v>202.78125990000001</v>
          </cell>
          <cell r="T2673" t="str">
            <v>TOTAllYTD201603</v>
          </cell>
        </row>
        <row r="2674">
          <cell r="A2674" t="str">
            <v>TOT</v>
          </cell>
          <cell r="B2674" t="str">
            <v>All</v>
          </cell>
          <cell r="C2674" t="str">
            <v>YTD201603</v>
          </cell>
          <cell r="M2674">
            <v>462748.4505491</v>
          </cell>
          <cell r="N2674">
            <v>1.4556008</v>
          </cell>
          <cell r="Q2674">
            <v>22.7877586</v>
          </cell>
          <cell r="R2674">
            <v>191.6293058</v>
          </cell>
          <cell r="T2674" t="str">
            <v>TOTAllYTD201603</v>
          </cell>
        </row>
        <row r="2675">
          <cell r="A2675" t="str">
            <v>TOT</v>
          </cell>
          <cell r="B2675" t="str">
            <v>All</v>
          </cell>
          <cell r="C2675" t="str">
            <v>YTD201603</v>
          </cell>
          <cell r="M2675">
            <v>462748.4505491</v>
          </cell>
          <cell r="N2675">
            <v>1.8481962000000001</v>
          </cell>
          <cell r="Q2675">
            <v>34.816560799999998</v>
          </cell>
          <cell r="R2675">
            <v>159.25147179999999</v>
          </cell>
          <cell r="T2675" t="str">
            <v>TOTAllYTD201603</v>
          </cell>
        </row>
        <row r="2676">
          <cell r="A2676" t="str">
            <v>TOT</v>
          </cell>
          <cell r="B2676" t="str">
            <v>All</v>
          </cell>
          <cell r="C2676" t="str">
            <v>YTD201603</v>
          </cell>
          <cell r="M2676">
            <v>462748.4505491</v>
          </cell>
          <cell r="N2676">
            <v>0.76945319999999995</v>
          </cell>
          <cell r="Q2676">
            <v>27.729968599999999</v>
          </cell>
          <cell r="R2676">
            <v>83.244217599999999</v>
          </cell>
          <cell r="T2676" t="str">
            <v>TOTAllYTD201603</v>
          </cell>
        </row>
        <row r="2677">
          <cell r="A2677" t="str">
            <v>TOT</v>
          </cell>
          <cell r="B2677" t="str">
            <v>All</v>
          </cell>
          <cell r="C2677" t="str">
            <v>YTD201603</v>
          </cell>
          <cell r="M2677">
            <v>462748.4505491</v>
          </cell>
          <cell r="N2677">
            <v>1.0616962999999999</v>
          </cell>
          <cell r="Q2677">
            <v>25.4235027</v>
          </cell>
          <cell r="R2677">
            <v>125.2812777</v>
          </cell>
          <cell r="T2677" t="str">
            <v>TOTAllYTD201603</v>
          </cell>
        </row>
        <row r="2678">
          <cell r="A2678" t="str">
            <v>TOT</v>
          </cell>
          <cell r="B2678" t="str">
            <v>All</v>
          </cell>
          <cell r="C2678" t="str">
            <v>YTD201603</v>
          </cell>
          <cell r="M2678">
            <v>462748.4505491</v>
          </cell>
          <cell r="N2678">
            <v>0.82105340000000004</v>
          </cell>
          <cell r="Q2678">
            <v>47.743001599999999</v>
          </cell>
          <cell r="R2678">
            <v>51.592068500000003</v>
          </cell>
          <cell r="T2678" t="str">
            <v>TOTAllYTD201603</v>
          </cell>
        </row>
        <row r="2679">
          <cell r="A2679" t="str">
            <v>TOT</v>
          </cell>
          <cell r="B2679" t="str">
            <v>All</v>
          </cell>
          <cell r="C2679" t="str">
            <v>YTD201603</v>
          </cell>
          <cell r="M2679">
            <v>462748.4505491</v>
          </cell>
          <cell r="N2679">
            <v>1.8340521000000001</v>
          </cell>
          <cell r="Q2679">
            <v>96.740285700000001</v>
          </cell>
          <cell r="R2679">
            <v>56.875542199999998</v>
          </cell>
          <cell r="T2679" t="str">
            <v>TOTAllYTD201603</v>
          </cell>
        </row>
        <row r="2680">
          <cell r="A2680" t="str">
            <v>TOT</v>
          </cell>
          <cell r="B2680" t="str">
            <v>All</v>
          </cell>
          <cell r="C2680" t="str">
            <v>YTD201603</v>
          </cell>
          <cell r="M2680">
            <v>462748.4505491</v>
          </cell>
          <cell r="N2680">
            <v>1.1962923000000001</v>
          </cell>
          <cell r="Q2680">
            <v>102.66268839999999</v>
          </cell>
          <cell r="R2680">
            <v>34.957946800000002</v>
          </cell>
          <cell r="T2680" t="str">
            <v>TOTAllYTD201603</v>
          </cell>
        </row>
        <row r="2681">
          <cell r="A2681" t="str">
            <v>TOT</v>
          </cell>
          <cell r="B2681" t="str">
            <v>All</v>
          </cell>
          <cell r="C2681" t="str">
            <v>YTD201603</v>
          </cell>
          <cell r="M2681">
            <v>462748.4505491</v>
          </cell>
          <cell r="N2681">
            <v>1.1019576</v>
          </cell>
          <cell r="Q2681">
            <v>112.1569179</v>
          </cell>
          <cell r="R2681">
            <v>29.475424799999999</v>
          </cell>
          <cell r="T2681" t="str">
            <v>TOTAllYTD201603</v>
          </cell>
        </row>
        <row r="2682">
          <cell r="A2682" t="str">
            <v>TOT</v>
          </cell>
          <cell r="B2682" t="str">
            <v>All</v>
          </cell>
          <cell r="C2682" t="str">
            <v>YTD201603</v>
          </cell>
          <cell r="M2682">
            <v>462748.4505491</v>
          </cell>
          <cell r="N2682">
            <v>8.6727077999999995</v>
          </cell>
          <cell r="Q2682">
            <v>192.38530109999999</v>
          </cell>
          <cell r="R2682">
            <v>135.2396641</v>
          </cell>
          <cell r="T2682" t="str">
            <v>TOTAllYTD201603</v>
          </cell>
        </row>
        <row r="2683">
          <cell r="A2683" t="str">
            <v>TOT</v>
          </cell>
          <cell r="B2683" t="str">
            <v>All</v>
          </cell>
          <cell r="C2683" t="str">
            <v>YTD201603</v>
          </cell>
          <cell r="M2683">
            <v>462748.4505491</v>
          </cell>
          <cell r="N2683">
            <v>14.851565300000001</v>
          </cell>
          <cell r="Q2683">
            <v>295.0319356</v>
          </cell>
          <cell r="R2683">
            <v>151.01651889999999</v>
          </cell>
          <cell r="T2683" t="str">
            <v>TOTAllYTD201603</v>
          </cell>
        </row>
        <row r="2684">
          <cell r="A2684" t="str">
            <v>TOT</v>
          </cell>
          <cell r="B2684" t="str">
            <v>All</v>
          </cell>
          <cell r="C2684" t="str">
            <v>YTD201603</v>
          </cell>
          <cell r="M2684">
            <v>462748.4505491</v>
          </cell>
          <cell r="N2684">
            <v>0.98705370000000003</v>
          </cell>
          <cell r="Q2684">
            <v>4.8319989000000003</v>
          </cell>
          <cell r="R2684">
            <v>612.82323350000001</v>
          </cell>
          <cell r="T2684" t="str">
            <v>TOTAllYTD201603</v>
          </cell>
        </row>
        <row r="2685">
          <cell r="A2685" t="str">
            <v>TOT</v>
          </cell>
          <cell r="B2685" t="str">
            <v>All</v>
          </cell>
          <cell r="C2685" t="str">
            <v>YTD201603</v>
          </cell>
          <cell r="M2685">
            <v>462748.4505491</v>
          </cell>
          <cell r="N2685">
            <v>1.6332005000000001</v>
          </cell>
          <cell r="Q2685">
            <v>7.3462965000000002</v>
          </cell>
          <cell r="R2685">
            <v>666.94850540000004</v>
          </cell>
          <cell r="T2685" t="str">
            <v>TOTAllYTD201603</v>
          </cell>
        </row>
        <row r="2686">
          <cell r="A2686" t="str">
            <v>TOT</v>
          </cell>
          <cell r="B2686" t="str">
            <v>All</v>
          </cell>
          <cell r="C2686" t="str">
            <v>YTD201603</v>
          </cell>
          <cell r="M2686">
            <v>462748.4505491</v>
          </cell>
          <cell r="N2686">
            <v>2.2097756999999998</v>
          </cell>
          <cell r="Q2686">
            <v>15.967638600000001</v>
          </cell>
          <cell r="R2686">
            <v>415.17267290000001</v>
          </cell>
          <cell r="T2686" t="str">
            <v>TOTAllYTD201603</v>
          </cell>
        </row>
        <row r="2687">
          <cell r="A2687" t="str">
            <v>TOT</v>
          </cell>
          <cell r="B2687" t="str">
            <v>All</v>
          </cell>
          <cell r="C2687" t="str">
            <v>YTD201603</v>
          </cell>
          <cell r="M2687">
            <v>462748.4505491</v>
          </cell>
          <cell r="N2687">
            <v>3.0337516</v>
          </cell>
          <cell r="Q2687">
            <v>18.8315038</v>
          </cell>
          <cell r="R2687">
            <v>483.29941239999999</v>
          </cell>
          <cell r="T2687" t="str">
            <v>TOTAllYTD201603</v>
          </cell>
        </row>
        <row r="2688">
          <cell r="A2688" t="str">
            <v>TOT</v>
          </cell>
          <cell r="B2688" t="str">
            <v>All</v>
          </cell>
          <cell r="C2688" t="str">
            <v>YTD201603</v>
          </cell>
          <cell r="M2688">
            <v>462748.4505491</v>
          </cell>
          <cell r="N2688">
            <v>2.8740798000000001</v>
          </cell>
          <cell r="Q2688">
            <v>225.16120770000001</v>
          </cell>
          <cell r="R2688">
            <v>38.293627899999997</v>
          </cell>
          <cell r="T2688" t="str">
            <v>TOTAllYTD201603</v>
          </cell>
        </row>
        <row r="2689">
          <cell r="A2689" t="str">
            <v>TOT</v>
          </cell>
          <cell r="B2689" t="str">
            <v>All</v>
          </cell>
          <cell r="C2689" t="str">
            <v>YTD201603</v>
          </cell>
          <cell r="M2689">
            <v>462748.4505491</v>
          </cell>
          <cell r="N2689">
            <v>5.6144040000000004</v>
          </cell>
          <cell r="Q2689">
            <v>384.990027</v>
          </cell>
          <cell r="R2689">
            <v>43.749735600000001</v>
          </cell>
          <cell r="T2689" t="str">
            <v>TOTAllYTD201603</v>
          </cell>
        </row>
        <row r="2690">
          <cell r="A2690" t="str">
            <v>TOT</v>
          </cell>
          <cell r="B2690" t="str">
            <v>All</v>
          </cell>
          <cell r="C2690" t="str">
            <v>YTD201603</v>
          </cell>
          <cell r="M2690">
            <v>462748.4505491</v>
          </cell>
          <cell r="N2690">
            <v>6.8984037000000002</v>
          </cell>
          <cell r="Q2690">
            <v>221.24331240000001</v>
          </cell>
          <cell r="R2690">
            <v>93.540505100000004</v>
          </cell>
          <cell r="T2690" t="str">
            <v>TOTAllYTD201603</v>
          </cell>
        </row>
        <row r="2691">
          <cell r="A2691" t="str">
            <v>TOT</v>
          </cell>
          <cell r="B2691" t="str">
            <v>All</v>
          </cell>
          <cell r="C2691" t="str">
            <v>YTD201603</v>
          </cell>
          <cell r="M2691">
            <v>462748.4505491</v>
          </cell>
          <cell r="N2691">
            <v>13.787663200000001</v>
          </cell>
          <cell r="Q2691">
            <v>373.3232696</v>
          </cell>
          <cell r="R2691">
            <v>110.7967087</v>
          </cell>
          <cell r="T2691" t="str">
            <v>TOTAllYTD201603</v>
          </cell>
        </row>
        <row r="2692">
          <cell r="A2692" t="str">
            <v>TOT</v>
          </cell>
          <cell r="B2692" t="str">
            <v>All</v>
          </cell>
          <cell r="C2692" t="str">
            <v>YTD201603</v>
          </cell>
          <cell r="M2692">
            <v>462748.4505491</v>
          </cell>
          <cell r="N2692">
            <v>2.2480532000000002</v>
          </cell>
          <cell r="Q2692">
            <v>43.833750199999997</v>
          </cell>
          <cell r="R2692">
            <v>153.8576937</v>
          </cell>
          <cell r="T2692" t="str">
            <v>TOTAllYTD201603</v>
          </cell>
        </row>
        <row r="2693">
          <cell r="A2693" t="str">
            <v>TOT</v>
          </cell>
          <cell r="B2693" t="str">
            <v>All</v>
          </cell>
          <cell r="C2693" t="str">
            <v>YTD201603</v>
          </cell>
          <cell r="M2693">
            <v>462748.4505491</v>
          </cell>
          <cell r="N2693">
            <v>3.7210364999999999</v>
          </cell>
          <cell r="Q2693">
            <v>68.100752099999994</v>
          </cell>
          <cell r="R2693">
            <v>163.92050370000001</v>
          </cell>
          <cell r="T2693" t="str">
            <v>TOTAllYTD201603</v>
          </cell>
        </row>
        <row r="2694">
          <cell r="A2694" t="str">
            <v>TOT</v>
          </cell>
          <cell r="B2694" t="str">
            <v>All</v>
          </cell>
          <cell r="C2694" t="str">
            <v>YTD201603</v>
          </cell>
          <cell r="M2694">
            <v>462748.4505491</v>
          </cell>
          <cell r="N2694">
            <v>4.4739572000000001</v>
          </cell>
          <cell r="Q2694">
            <v>84.728538700000001</v>
          </cell>
          <cell r="R2694">
            <v>158.41028230000001</v>
          </cell>
          <cell r="T2694" t="str">
            <v>TOTAllYTD201603</v>
          </cell>
        </row>
        <row r="2695">
          <cell r="A2695" t="str">
            <v>TOT</v>
          </cell>
          <cell r="B2695" t="str">
            <v>All</v>
          </cell>
          <cell r="C2695" t="str">
            <v>YTD201603</v>
          </cell>
          <cell r="M2695">
            <v>462748.4505491</v>
          </cell>
          <cell r="N2695">
            <v>9.5911302999999997</v>
          </cell>
          <cell r="Q2695">
            <v>144.47716439999999</v>
          </cell>
          <cell r="R2695">
            <v>199.1552863</v>
          </cell>
          <cell r="T2695" t="str">
            <v>TOTAllYTD201603</v>
          </cell>
        </row>
        <row r="2696">
          <cell r="A2696" t="str">
            <v>TOT</v>
          </cell>
          <cell r="B2696" t="str">
            <v>All</v>
          </cell>
          <cell r="C2696" t="str">
            <v>YTD201603</v>
          </cell>
          <cell r="M2696">
            <v>462748.4505491</v>
          </cell>
          <cell r="N2696">
            <v>2.5027298</v>
          </cell>
          <cell r="Q2696">
            <v>49.450192600000001</v>
          </cell>
          <cell r="R2696">
            <v>151.8333719</v>
          </cell>
          <cell r="T2696" t="str">
            <v>TOTAllYTD201603</v>
          </cell>
        </row>
        <row r="2697">
          <cell r="A2697" t="str">
            <v>TOT</v>
          </cell>
          <cell r="B2697" t="str">
            <v>All</v>
          </cell>
          <cell r="C2697" t="str">
            <v>YTD201603</v>
          </cell>
          <cell r="M2697">
            <v>462748.4505491</v>
          </cell>
          <cell r="N2697">
            <v>5.0804802999999996</v>
          </cell>
          <cell r="Q2697">
            <v>86.729092600000001</v>
          </cell>
          <cell r="R2697">
            <v>175.73619540000001</v>
          </cell>
          <cell r="T2697" t="str">
            <v>TOTAllYTD201603</v>
          </cell>
        </row>
        <row r="2698">
          <cell r="A2698" t="str">
            <v>TOT</v>
          </cell>
          <cell r="B2698" t="str">
            <v>All</v>
          </cell>
          <cell r="C2698" t="str">
            <v>YTD201603</v>
          </cell>
          <cell r="M2698">
            <v>462748.4505491</v>
          </cell>
          <cell r="N2698">
            <v>2.0093817999999999</v>
          </cell>
          <cell r="Q2698">
            <v>84.614005599999999</v>
          </cell>
          <cell r="R2698">
            <v>71.242879799999997</v>
          </cell>
          <cell r="T2698" t="str">
            <v>TOTAllYTD201603</v>
          </cell>
        </row>
        <row r="2699">
          <cell r="A2699" t="str">
            <v>TOT</v>
          </cell>
          <cell r="B2699" t="str">
            <v>All</v>
          </cell>
          <cell r="C2699" t="str">
            <v>YTD201603</v>
          </cell>
          <cell r="M2699">
            <v>462748.4505491</v>
          </cell>
          <cell r="N2699">
            <v>3.4672413</v>
          </cell>
          <cell r="Q2699">
            <v>153.0964731</v>
          </cell>
          <cell r="R2699">
            <v>67.942282899999995</v>
          </cell>
          <cell r="T2699" t="str">
            <v>TOTAllYTD201603</v>
          </cell>
        </row>
        <row r="2700">
          <cell r="A2700" t="str">
            <v>TOT</v>
          </cell>
          <cell r="B2700" t="str">
            <v>All</v>
          </cell>
          <cell r="C2700" t="str">
            <v>YTD201603</v>
          </cell>
          <cell r="M2700">
            <v>462748.4505491</v>
          </cell>
          <cell r="N2700">
            <v>1.3364670999999999</v>
          </cell>
          <cell r="Q2700">
            <v>29.493345600000001</v>
          </cell>
          <cell r="R2700">
            <v>135.94256960000001</v>
          </cell>
          <cell r="T2700" t="str">
            <v>TOTAllYTD201603</v>
          </cell>
        </row>
        <row r="2701">
          <cell r="A2701" t="str">
            <v>TOT</v>
          </cell>
          <cell r="B2701" t="str">
            <v>All</v>
          </cell>
          <cell r="C2701" t="str">
            <v>YTD201603</v>
          </cell>
          <cell r="M2701">
            <v>462748.4505491</v>
          </cell>
          <cell r="N2701">
            <v>2.0952155000000001</v>
          </cell>
          <cell r="Q2701">
            <v>46.734030300000001</v>
          </cell>
          <cell r="R2701">
            <v>134.49827500000001</v>
          </cell>
          <cell r="T2701" t="str">
            <v>TOTAllYTD201603</v>
          </cell>
        </row>
        <row r="2702">
          <cell r="A2702" t="str">
            <v>TOT</v>
          </cell>
          <cell r="B2702" t="str">
            <v>All</v>
          </cell>
          <cell r="C2702" t="str">
            <v>YTD201603</v>
          </cell>
          <cell r="M2702">
            <v>462748.4505491</v>
          </cell>
          <cell r="N2702">
            <v>3.4915314</v>
          </cell>
          <cell r="Q2702">
            <v>70.2887281</v>
          </cell>
          <cell r="R2702">
            <v>149.02238890000001</v>
          </cell>
          <cell r="T2702" t="str">
            <v>TOTAllYTD201603</v>
          </cell>
        </row>
        <row r="2703">
          <cell r="A2703" t="str">
            <v>TOT</v>
          </cell>
          <cell r="B2703" t="str">
            <v>All</v>
          </cell>
          <cell r="C2703" t="str">
            <v>YTD201603</v>
          </cell>
          <cell r="M2703">
            <v>462748.4505491</v>
          </cell>
          <cell r="N2703">
            <v>5.5125786999999997</v>
          </cell>
          <cell r="Q2703">
            <v>126.064955</v>
          </cell>
          <cell r="R2703">
            <v>131.18424630000001</v>
          </cell>
          <cell r="T2703" t="str">
            <v>TOTAllYTD201603</v>
          </cell>
        </row>
        <row r="2704">
          <cell r="A2704" t="str">
            <v>TOT</v>
          </cell>
          <cell r="B2704" t="str">
            <v>All</v>
          </cell>
          <cell r="C2704" t="str">
            <v>YTD201603</v>
          </cell>
          <cell r="M2704">
            <v>462748.4505491</v>
          </cell>
          <cell r="N2704">
            <v>1.2332566</v>
          </cell>
          <cell r="Q2704">
            <v>1.2987618000000001</v>
          </cell>
          <cell r="R2704">
            <v>2848.6900832000001</v>
          </cell>
          <cell r="T2704" t="str">
            <v>TOTAllYTD201603</v>
          </cell>
        </row>
        <row r="2705">
          <cell r="A2705" t="str">
            <v>TOT</v>
          </cell>
          <cell r="B2705" t="str">
            <v>All</v>
          </cell>
          <cell r="C2705" t="str">
            <v>YTD201603</v>
          </cell>
          <cell r="M2705">
            <v>462748.4505491</v>
          </cell>
          <cell r="N2705">
            <v>3.6462648999999998</v>
          </cell>
          <cell r="Q2705">
            <v>2.3709582999999999</v>
          </cell>
          <cell r="R2705">
            <v>4613.6597082999997</v>
          </cell>
          <cell r="T2705" t="str">
            <v>TOTAllYTD201603</v>
          </cell>
        </row>
        <row r="2706">
          <cell r="A2706" t="str">
            <v>TOT</v>
          </cell>
          <cell r="B2706" t="str">
            <v>All</v>
          </cell>
          <cell r="C2706" t="str">
            <v>YTD201603</v>
          </cell>
          <cell r="M2706">
            <v>462748.4505491</v>
          </cell>
          <cell r="N2706">
            <v>1.7151247000000001</v>
          </cell>
          <cell r="Q2706">
            <v>1.8022750999999999</v>
          </cell>
          <cell r="R2706">
            <v>2854.9327217999999</v>
          </cell>
          <cell r="T2706" t="str">
            <v>TOTAllYTD201603</v>
          </cell>
        </row>
        <row r="2707">
          <cell r="A2707" t="str">
            <v>TOT</v>
          </cell>
          <cell r="B2707" t="str">
            <v>All</v>
          </cell>
          <cell r="C2707" t="str">
            <v>YTD201603</v>
          </cell>
          <cell r="M2707">
            <v>462748.4505491</v>
          </cell>
          <cell r="N2707">
            <v>3.2798945000000002</v>
          </cell>
          <cell r="Q2707">
            <v>3.5899378</v>
          </cell>
          <cell r="R2707">
            <v>2740.9064118000001</v>
          </cell>
          <cell r="T2707" t="str">
            <v>TOTAllYTD201603</v>
          </cell>
        </row>
        <row r="2708">
          <cell r="A2708" t="str">
            <v>TOT</v>
          </cell>
          <cell r="B2708" t="str">
            <v>All</v>
          </cell>
          <cell r="C2708" t="str">
            <v>YTD201603</v>
          </cell>
          <cell r="M2708">
            <v>462748.4505491</v>
          </cell>
          <cell r="N2708">
            <v>4.2546812000000003</v>
          </cell>
          <cell r="Q2708">
            <v>117.9539336</v>
          </cell>
          <cell r="R2708">
            <v>108.2121054</v>
          </cell>
          <cell r="T2708" t="str">
            <v>TOTAllYTD201603</v>
          </cell>
        </row>
        <row r="2709">
          <cell r="A2709" t="str">
            <v>TOT</v>
          </cell>
          <cell r="B2709" t="str">
            <v>All</v>
          </cell>
          <cell r="C2709" t="str">
            <v>YTD201603</v>
          </cell>
          <cell r="M2709">
            <v>462748.4505491</v>
          </cell>
          <cell r="N2709">
            <v>9.9819908000000002</v>
          </cell>
          <cell r="Q2709">
            <v>261.72829259999997</v>
          </cell>
          <cell r="R2709">
            <v>114.41626050000001</v>
          </cell>
          <cell r="T2709" t="str">
            <v>TOTAllYTD201603</v>
          </cell>
        </row>
        <row r="2710">
          <cell r="A2710" t="str">
            <v>TOT</v>
          </cell>
          <cell r="B2710" t="str">
            <v>All</v>
          </cell>
          <cell r="C2710" t="str">
            <v>YTD201603</v>
          </cell>
          <cell r="M2710">
            <v>462748.4505491</v>
          </cell>
          <cell r="N2710">
            <v>88.412776399999998</v>
          </cell>
          <cell r="Q2710">
            <v>3138.8068361000001</v>
          </cell>
          <cell r="R2710">
            <v>84.502915599999994</v>
          </cell>
          <cell r="T2710" t="str">
            <v>TOTAllYTD201603</v>
          </cell>
        </row>
        <row r="2711">
          <cell r="A2711" t="str">
            <v>TOT</v>
          </cell>
          <cell r="B2711" t="str">
            <v>All</v>
          </cell>
          <cell r="C2711" t="str">
            <v>YTD201703</v>
          </cell>
          <cell r="M2711">
            <v>437870.81111110002</v>
          </cell>
          <cell r="N2711">
            <v>3.3118479000000001</v>
          </cell>
          <cell r="Q2711">
            <v>1.1064849000000001</v>
          </cell>
          <cell r="R2711">
            <v>8979.3761646999992</v>
          </cell>
          <cell r="T2711" t="str">
            <v>TOTAllYTD201703</v>
          </cell>
        </row>
        <row r="2712">
          <cell r="A2712" t="str">
            <v>TOT</v>
          </cell>
          <cell r="B2712" t="str">
            <v>All</v>
          </cell>
          <cell r="C2712" t="str">
            <v>YTD201703</v>
          </cell>
          <cell r="M2712">
            <v>437870.81111110002</v>
          </cell>
          <cell r="N2712">
            <v>0.68799980000000005</v>
          </cell>
          <cell r="Q2712">
            <v>0.27237230000000001</v>
          </cell>
          <cell r="R2712">
            <v>7577.8615</v>
          </cell>
          <cell r="T2712" t="str">
            <v>TOTAllYTD201703</v>
          </cell>
        </row>
        <row r="2713">
          <cell r="A2713" t="str">
            <v>TOT</v>
          </cell>
          <cell r="B2713" t="str">
            <v>All</v>
          </cell>
          <cell r="C2713" t="str">
            <v>YTD201703</v>
          </cell>
          <cell r="M2713">
            <v>437870.81111110002</v>
          </cell>
          <cell r="N2713">
            <v>7.1926037000000003</v>
          </cell>
          <cell r="Q2713">
            <v>2.7000350000000002</v>
          </cell>
          <cell r="R2713">
            <v>7991.6784466999998</v>
          </cell>
          <cell r="T2713" t="str">
            <v>TOTAllYTD201703</v>
          </cell>
        </row>
        <row r="2714">
          <cell r="A2714" t="str">
            <v>TOT</v>
          </cell>
          <cell r="B2714" t="str">
            <v>All</v>
          </cell>
          <cell r="C2714" t="str">
            <v>YTD201703</v>
          </cell>
          <cell r="M2714">
            <v>437870.81111110002</v>
          </cell>
          <cell r="N2714">
            <v>2.1782260999999998</v>
          </cell>
          <cell r="Q2714">
            <v>0.63544999999999996</v>
          </cell>
          <cell r="R2714">
            <v>10283.543549800001</v>
          </cell>
          <cell r="T2714" t="str">
            <v>TOTAllYTD201703</v>
          </cell>
        </row>
        <row r="2715">
          <cell r="A2715" t="str">
            <v>TOT</v>
          </cell>
          <cell r="B2715" t="str">
            <v>All</v>
          </cell>
          <cell r="C2715" t="str">
            <v>YTD201703</v>
          </cell>
          <cell r="M2715">
            <v>437870.81111110002</v>
          </cell>
          <cell r="N2715">
            <v>6.7198966000000002</v>
          </cell>
          <cell r="Q2715">
            <v>1.4136971</v>
          </cell>
          <cell r="R2715">
            <v>14260.260939199999</v>
          </cell>
          <cell r="T2715" t="str">
            <v>TOTAllYTD201703</v>
          </cell>
        </row>
        <row r="2716">
          <cell r="A2716" t="str">
            <v>TOT</v>
          </cell>
          <cell r="B2716" t="str">
            <v>All</v>
          </cell>
          <cell r="C2716" t="str">
            <v>YTD201703</v>
          </cell>
          <cell r="M2716">
            <v>437870.81111110002</v>
          </cell>
          <cell r="N2716">
            <v>1.8228838999999999</v>
          </cell>
          <cell r="Q2716">
            <v>0.31595190000000001</v>
          </cell>
          <cell r="R2716">
            <v>17308.497155199999</v>
          </cell>
          <cell r="T2716" t="str">
            <v>TOTAllYTD201703</v>
          </cell>
        </row>
        <row r="2717">
          <cell r="A2717" t="str">
            <v>TOT</v>
          </cell>
          <cell r="B2717" t="str">
            <v>All</v>
          </cell>
          <cell r="C2717" t="str">
            <v>YTD201703</v>
          </cell>
          <cell r="M2717">
            <v>437870.81111110002</v>
          </cell>
          <cell r="N2717">
            <v>13.774280900000001</v>
          </cell>
          <cell r="Q2717">
            <v>2.6342473000000002</v>
          </cell>
          <cell r="R2717">
            <v>15686.7742248</v>
          </cell>
          <cell r="T2717" t="str">
            <v>TOTAllYTD201703</v>
          </cell>
        </row>
        <row r="2718">
          <cell r="A2718" t="str">
            <v>TOT</v>
          </cell>
          <cell r="B2718" t="str">
            <v>All</v>
          </cell>
          <cell r="C2718" t="str">
            <v>YTD201703</v>
          </cell>
          <cell r="M2718">
            <v>437870.81111110002</v>
          </cell>
          <cell r="N2718">
            <v>4.1685103000000003</v>
          </cell>
          <cell r="Q2718">
            <v>0.72072689999999995</v>
          </cell>
          <cell r="R2718">
            <v>17351.275343500001</v>
          </cell>
          <cell r="T2718" t="str">
            <v>TOTAllYTD201703</v>
          </cell>
        </row>
        <row r="2719">
          <cell r="A2719" t="str">
            <v>TOT</v>
          </cell>
          <cell r="B2719" t="str">
            <v>All</v>
          </cell>
          <cell r="C2719" t="str">
            <v>YTD201703</v>
          </cell>
          <cell r="M2719">
            <v>437870.81111110002</v>
          </cell>
          <cell r="N2719">
            <v>14.1377465</v>
          </cell>
          <cell r="Q2719">
            <v>1.0960709</v>
          </cell>
          <cell r="R2719">
            <v>38695.7088124</v>
          </cell>
          <cell r="T2719" t="str">
            <v>TOTAllYTD201703</v>
          </cell>
        </row>
        <row r="2720">
          <cell r="A2720" t="str">
            <v>TOT</v>
          </cell>
          <cell r="B2720" t="str">
            <v>All</v>
          </cell>
          <cell r="C2720" t="str">
            <v>YTD201703</v>
          </cell>
          <cell r="M2720">
            <v>437870.81111110002</v>
          </cell>
          <cell r="N2720">
            <v>4.9526325</v>
          </cell>
          <cell r="Q2720">
            <v>0.29416209999999998</v>
          </cell>
          <cell r="R2720">
            <v>50509.223055599999</v>
          </cell>
          <cell r="T2720" t="str">
            <v>TOTAllYTD201703</v>
          </cell>
        </row>
        <row r="2721">
          <cell r="A2721" t="str">
            <v>TOT</v>
          </cell>
          <cell r="B2721" t="str">
            <v>All</v>
          </cell>
          <cell r="C2721" t="str">
            <v>YTD201703</v>
          </cell>
          <cell r="M2721">
            <v>437870.81111110002</v>
          </cell>
          <cell r="N2721">
            <v>23.043271900000001</v>
          </cell>
          <cell r="Q2721">
            <v>2.0394173000000002</v>
          </cell>
          <cell r="R2721">
            <v>33896.847163999999</v>
          </cell>
          <cell r="T2721" t="str">
            <v>TOTAllYTD201703</v>
          </cell>
        </row>
        <row r="2722">
          <cell r="A2722" t="str">
            <v>TOT</v>
          </cell>
          <cell r="B2722" t="str">
            <v>All</v>
          </cell>
          <cell r="C2722" t="str">
            <v>YTD201703</v>
          </cell>
          <cell r="M2722">
            <v>437870.81111110002</v>
          </cell>
          <cell r="N2722">
            <v>10.5493497</v>
          </cell>
          <cell r="Q2722">
            <v>0.63269920000000002</v>
          </cell>
          <cell r="R2722">
            <v>50020.689217400002</v>
          </cell>
          <cell r="T2722" t="str">
            <v>TOTAllYTD201703</v>
          </cell>
        </row>
        <row r="2723">
          <cell r="A2723" t="str">
            <v>TOT</v>
          </cell>
          <cell r="B2723" t="str">
            <v>All</v>
          </cell>
          <cell r="C2723" t="str">
            <v>YTD201703</v>
          </cell>
          <cell r="M2723">
            <v>437870.81111110002</v>
          </cell>
          <cell r="N2723">
            <v>0.15135080000000001</v>
          </cell>
          <cell r="Q2723">
            <v>8.0708299999999997E-2</v>
          </cell>
          <cell r="R2723">
            <v>5625.8429032000004</v>
          </cell>
          <cell r="T2723" t="str">
            <v>TOTAllYTD201703</v>
          </cell>
        </row>
        <row r="2724">
          <cell r="A2724" t="str">
            <v>TOT</v>
          </cell>
          <cell r="B2724" t="str">
            <v>All</v>
          </cell>
          <cell r="C2724" t="str">
            <v>YTD201703</v>
          </cell>
          <cell r="M2724">
            <v>437870.81111110002</v>
          </cell>
          <cell r="N2724">
            <v>2.3799899999999999E-2</v>
          </cell>
          <cell r="Q2724">
            <v>8.1712E-3</v>
          </cell>
          <cell r="R2724">
            <v>8738</v>
          </cell>
          <cell r="T2724" t="str">
            <v>TOTAllYTD201703</v>
          </cell>
        </row>
        <row r="2725">
          <cell r="A2725" t="str">
            <v>TOT</v>
          </cell>
          <cell r="B2725" t="str">
            <v>All</v>
          </cell>
          <cell r="C2725" t="str">
            <v>YTD201703</v>
          </cell>
          <cell r="M2725">
            <v>437870.81111110002</v>
          </cell>
          <cell r="N2725">
            <v>0.49417240000000001</v>
          </cell>
          <cell r="Q2725">
            <v>0.30700909999999998</v>
          </cell>
          <cell r="R2725">
            <v>4828.9039285999997</v>
          </cell>
          <cell r="T2725" t="str">
            <v>TOTAllYTD201703</v>
          </cell>
        </row>
        <row r="2726">
          <cell r="A2726" t="str">
            <v>TOT</v>
          </cell>
          <cell r="B2726" t="str">
            <v>All</v>
          </cell>
          <cell r="C2726" t="str">
            <v>YTD201703</v>
          </cell>
          <cell r="M2726">
            <v>437870.81111110002</v>
          </cell>
          <cell r="N2726">
            <v>8.5931599999999997E-2</v>
          </cell>
          <cell r="Q2726">
            <v>4.1263000000000001E-2</v>
          </cell>
          <cell r="R2726">
            <v>6247.6</v>
          </cell>
          <cell r="T2726" t="str">
            <v>TOTAllYTD201703</v>
          </cell>
        </row>
        <row r="2727">
          <cell r="A2727" t="str">
            <v>TOT</v>
          </cell>
          <cell r="B2727" t="str">
            <v>All</v>
          </cell>
          <cell r="C2727" t="str">
            <v>YTD201703</v>
          </cell>
          <cell r="M2727">
            <v>437870.81111110002</v>
          </cell>
          <cell r="N2727">
            <v>0.80818710000000005</v>
          </cell>
          <cell r="Q2727">
            <v>1.0882604</v>
          </cell>
          <cell r="R2727">
            <v>2227.9239713000002</v>
          </cell>
          <cell r="T2727" t="str">
            <v>TOTAllYTD201703</v>
          </cell>
        </row>
        <row r="2728">
          <cell r="A2728" t="str">
            <v>TOT</v>
          </cell>
          <cell r="B2728" t="str">
            <v>All</v>
          </cell>
          <cell r="C2728" t="str">
            <v>YTD201703</v>
          </cell>
          <cell r="M2728">
            <v>437870.81111110002</v>
          </cell>
          <cell r="N2728">
            <v>0.22122249999999999</v>
          </cell>
          <cell r="Q2728">
            <v>0.25330619999999998</v>
          </cell>
          <cell r="R2728">
            <v>2620.0209676999998</v>
          </cell>
          <cell r="T2728" t="str">
            <v>TOTAllYTD201703</v>
          </cell>
        </row>
        <row r="2729">
          <cell r="A2729" t="str">
            <v>TOT</v>
          </cell>
          <cell r="B2729" t="str">
            <v>All</v>
          </cell>
          <cell r="C2729" t="str">
            <v>YTD201703</v>
          </cell>
          <cell r="M2729">
            <v>437870.81111110002</v>
          </cell>
          <cell r="N2729">
            <v>2.6052995999999999</v>
          </cell>
          <cell r="Q2729">
            <v>2.8261280000000002</v>
          </cell>
          <cell r="R2729">
            <v>2765.585548</v>
          </cell>
          <cell r="T2729" t="str">
            <v>TOTAllYTD201703</v>
          </cell>
        </row>
        <row r="2730">
          <cell r="A2730" t="str">
            <v>TOT</v>
          </cell>
          <cell r="B2730" t="str">
            <v>All</v>
          </cell>
          <cell r="C2730" t="str">
            <v>YTD201703</v>
          </cell>
          <cell r="M2730">
            <v>437870.81111110002</v>
          </cell>
          <cell r="N2730">
            <v>0.39118310000000001</v>
          </cell>
          <cell r="Q2730">
            <v>0.57493099999999997</v>
          </cell>
          <cell r="R2730">
            <v>2041.2002871</v>
          </cell>
          <cell r="T2730" t="str">
            <v>TOTAllYTD201703</v>
          </cell>
        </row>
        <row r="2731">
          <cell r="A2731" t="str">
            <v>TOT</v>
          </cell>
          <cell r="B2731" t="str">
            <v>All</v>
          </cell>
          <cell r="C2731" t="str">
            <v>YTD201703</v>
          </cell>
          <cell r="M2731">
            <v>437870.81111110002</v>
          </cell>
          <cell r="N2731">
            <v>1.6314839999999999</v>
          </cell>
          <cell r="Q2731">
            <v>26.420254799999999</v>
          </cell>
          <cell r="R2731">
            <v>185.253783</v>
          </cell>
          <cell r="T2731" t="str">
            <v>TOTAllYTD201703</v>
          </cell>
        </row>
        <row r="2732">
          <cell r="A2732" t="str">
            <v>TOT</v>
          </cell>
          <cell r="B2732" t="str">
            <v>All</v>
          </cell>
          <cell r="C2732" t="str">
            <v>YTD201703</v>
          </cell>
          <cell r="M2732">
            <v>437870.81111110002</v>
          </cell>
          <cell r="N2732">
            <v>0.40454699999999999</v>
          </cell>
          <cell r="Q2732">
            <v>7.5011327999999997</v>
          </cell>
          <cell r="R2732">
            <v>161.79435000000001</v>
          </cell>
          <cell r="T2732" t="str">
            <v>TOTAllYTD201703</v>
          </cell>
        </row>
        <row r="2733">
          <cell r="A2733" t="str">
            <v>TOT</v>
          </cell>
          <cell r="B2733" t="str">
            <v>All</v>
          </cell>
          <cell r="C2733" t="str">
            <v>YTD201703</v>
          </cell>
          <cell r="M2733">
            <v>437870.81111110002</v>
          </cell>
          <cell r="N2733">
            <v>3.9153951999999999</v>
          </cell>
          <cell r="Q2733">
            <v>53.965064300000002</v>
          </cell>
          <cell r="R2733">
            <v>217.66277650000001</v>
          </cell>
          <cell r="T2733" t="str">
            <v>TOTAllYTD201703</v>
          </cell>
        </row>
        <row r="2734">
          <cell r="A2734" t="str">
            <v>TOT</v>
          </cell>
          <cell r="B2734" t="str">
            <v>All</v>
          </cell>
          <cell r="C2734" t="str">
            <v>YTD201703</v>
          </cell>
          <cell r="M2734">
            <v>437870.81111110002</v>
          </cell>
          <cell r="N2734">
            <v>0.59982159999999995</v>
          </cell>
          <cell r="Q2734">
            <v>11.9415093</v>
          </cell>
          <cell r="R2734">
            <v>150.68989400000001</v>
          </cell>
          <cell r="T2734" t="str">
            <v>TOTAllYTD201703</v>
          </cell>
        </row>
        <row r="2735">
          <cell r="A2735" t="str">
            <v>TOT</v>
          </cell>
          <cell r="B2735" t="str">
            <v>All</v>
          </cell>
          <cell r="C2735" t="str">
            <v>YTD201703</v>
          </cell>
          <cell r="M2735">
            <v>437870.81111110002</v>
          </cell>
          <cell r="N2735">
            <v>2.0365248999999999</v>
          </cell>
          <cell r="Q2735">
            <v>5.5688731999999996</v>
          </cell>
          <cell r="R2735">
            <v>1097.093525</v>
          </cell>
          <cell r="T2735" t="str">
            <v>TOTAllYTD201703</v>
          </cell>
        </row>
        <row r="2736">
          <cell r="A2736" t="str">
            <v>TOT</v>
          </cell>
          <cell r="B2736" t="str">
            <v>All</v>
          </cell>
          <cell r="C2736" t="str">
            <v>YTD201703</v>
          </cell>
          <cell r="M2736">
            <v>437870.81111110002</v>
          </cell>
          <cell r="N2736">
            <v>0.65062960000000003</v>
          </cell>
          <cell r="Q2736">
            <v>1.6042727999999999</v>
          </cell>
          <cell r="R2736">
            <v>1216.6813413</v>
          </cell>
          <cell r="T2736" t="str">
            <v>TOTAllYTD201703</v>
          </cell>
        </row>
        <row r="2737">
          <cell r="A2737" t="str">
            <v>TOT</v>
          </cell>
          <cell r="B2737" t="str">
            <v>All</v>
          </cell>
          <cell r="C2737" t="str">
            <v>YTD201703</v>
          </cell>
          <cell r="M2737">
            <v>437870.81111110002</v>
          </cell>
          <cell r="N2737">
            <v>4.2281848999999996</v>
          </cell>
          <cell r="Q2737">
            <v>10.136780999999999</v>
          </cell>
          <cell r="R2737">
            <v>1251.3395241000001</v>
          </cell>
          <cell r="T2737" t="str">
            <v>TOTAllYTD201703</v>
          </cell>
        </row>
        <row r="2738">
          <cell r="A2738" t="str">
            <v>TOT</v>
          </cell>
          <cell r="B2738" t="str">
            <v>All</v>
          </cell>
          <cell r="C2738" t="str">
            <v>YTD201703</v>
          </cell>
          <cell r="M2738">
            <v>437870.81111110002</v>
          </cell>
          <cell r="N2738">
            <v>0.98393339999999996</v>
          </cell>
          <cell r="Q2738">
            <v>2.8884093000000002</v>
          </cell>
          <cell r="R2738">
            <v>1021.9466</v>
          </cell>
          <cell r="T2738" t="str">
            <v>TOTAllYTD201703</v>
          </cell>
        </row>
        <row r="2739">
          <cell r="A2739" t="str">
            <v>TOT</v>
          </cell>
          <cell r="B2739" t="str">
            <v>All</v>
          </cell>
          <cell r="C2739" t="str">
            <v>YTD201703</v>
          </cell>
          <cell r="M2739">
            <v>437870.81111110002</v>
          </cell>
          <cell r="N2739">
            <v>6.6334659</v>
          </cell>
          <cell r="Q2739">
            <v>55.190080700000003</v>
          </cell>
          <cell r="R2739">
            <v>360.57924869999999</v>
          </cell>
          <cell r="T2739" t="str">
            <v>TOTAllYTD201703</v>
          </cell>
        </row>
        <row r="2740">
          <cell r="A2740" t="str">
            <v>TOT</v>
          </cell>
          <cell r="B2740" t="str">
            <v>All</v>
          </cell>
          <cell r="C2740" t="str">
            <v>YTD201703</v>
          </cell>
          <cell r="M2740">
            <v>437870.81111110002</v>
          </cell>
          <cell r="N2740">
            <v>5.0091621999999996</v>
          </cell>
          <cell r="Q2740">
            <v>33.439233999999999</v>
          </cell>
          <cell r="R2740">
            <v>449.39685850000001</v>
          </cell>
          <cell r="T2740" t="str">
            <v>TOTAllYTD201703</v>
          </cell>
        </row>
        <row r="2741">
          <cell r="A2741" t="str">
            <v>TOT</v>
          </cell>
          <cell r="B2741" t="str">
            <v>All</v>
          </cell>
          <cell r="C2741" t="str">
            <v>YTD201703</v>
          </cell>
          <cell r="M2741">
            <v>437870.81111110002</v>
          </cell>
          <cell r="N2741">
            <v>1.0014254</v>
          </cell>
          <cell r="Q2741">
            <v>7.0564122999999999</v>
          </cell>
          <cell r="R2741">
            <v>425.75123079999997</v>
          </cell>
          <cell r="T2741" t="str">
            <v>TOTAllYTD201703</v>
          </cell>
        </row>
        <row r="2742">
          <cell r="A2742" t="str">
            <v>TOT</v>
          </cell>
          <cell r="B2742" t="str">
            <v>All</v>
          </cell>
          <cell r="C2742" t="str">
            <v>YTD201703</v>
          </cell>
          <cell r="M2742">
            <v>437870.81111110002</v>
          </cell>
          <cell r="N2742">
            <v>2.1425934999999998</v>
          </cell>
          <cell r="Q2742">
            <v>17.401318100000001</v>
          </cell>
          <cell r="R2742">
            <v>369.38468319999998</v>
          </cell>
          <cell r="T2742" t="str">
            <v>TOTAllYTD201703</v>
          </cell>
        </row>
        <row r="2743">
          <cell r="A2743" t="str">
            <v>TOT</v>
          </cell>
          <cell r="B2743" t="str">
            <v>All</v>
          </cell>
          <cell r="C2743" t="str">
            <v>YTD201703</v>
          </cell>
          <cell r="M2743">
            <v>437870.81111110002</v>
          </cell>
          <cell r="N2743">
            <v>3.0331901000000001</v>
          </cell>
          <cell r="Q2743">
            <v>26.189799300000001</v>
          </cell>
          <cell r="R2743">
            <v>347.44711419999999</v>
          </cell>
          <cell r="T2743" t="str">
            <v>TOTAllYTD201703</v>
          </cell>
        </row>
        <row r="2744">
          <cell r="A2744" t="str">
            <v>TOT</v>
          </cell>
          <cell r="B2744" t="str">
            <v>All</v>
          </cell>
          <cell r="C2744" t="str">
            <v>YTD201703</v>
          </cell>
          <cell r="M2744">
            <v>437870.81111110002</v>
          </cell>
          <cell r="N2744">
            <v>1.7027418999999999</v>
          </cell>
          <cell r="Q2744">
            <v>18.580348600000001</v>
          </cell>
          <cell r="R2744">
            <v>274.9262554</v>
          </cell>
          <cell r="T2744" t="str">
            <v>TOTAllYTD201703</v>
          </cell>
        </row>
        <row r="2745">
          <cell r="A2745" t="str">
            <v>TOT</v>
          </cell>
          <cell r="B2745" t="str">
            <v>All</v>
          </cell>
          <cell r="C2745" t="str">
            <v>YTD201703</v>
          </cell>
          <cell r="M2745">
            <v>437870.81111110002</v>
          </cell>
          <cell r="N2745">
            <v>0.3330707</v>
          </cell>
          <cell r="Q2745">
            <v>2.0126029999999999</v>
          </cell>
          <cell r="R2745">
            <v>496.477555</v>
          </cell>
          <cell r="T2745" t="str">
            <v>TOTAllYTD201703</v>
          </cell>
        </row>
        <row r="2746">
          <cell r="A2746" t="str">
            <v>TOT</v>
          </cell>
          <cell r="B2746" t="str">
            <v>All</v>
          </cell>
          <cell r="C2746" t="str">
            <v>YTD201703</v>
          </cell>
          <cell r="M2746">
            <v>437870.81111110002</v>
          </cell>
          <cell r="N2746">
            <v>0.33936569999999999</v>
          </cell>
          <cell r="Q2746">
            <v>5.3889588000000002</v>
          </cell>
          <cell r="R2746">
            <v>188.92277050000001</v>
          </cell>
          <cell r="T2746" t="str">
            <v>TOTAllYTD201703</v>
          </cell>
        </row>
        <row r="2747">
          <cell r="A2747" t="str">
            <v>TOT</v>
          </cell>
          <cell r="B2747" t="str">
            <v>All</v>
          </cell>
          <cell r="C2747" t="str">
            <v>YTD201703</v>
          </cell>
          <cell r="M2747">
            <v>437870.81111110002</v>
          </cell>
          <cell r="N2747">
            <v>20.331010299999999</v>
          </cell>
          <cell r="Q2747">
            <v>23.354984099999999</v>
          </cell>
          <cell r="R2747">
            <v>2611.5637956</v>
          </cell>
          <cell r="T2747" t="str">
            <v>TOTAllYTD201703</v>
          </cell>
        </row>
        <row r="2748">
          <cell r="A2748" t="str">
            <v>TOT</v>
          </cell>
          <cell r="B2748" t="str">
            <v>All</v>
          </cell>
          <cell r="C2748" t="str">
            <v>YTD201703</v>
          </cell>
          <cell r="M2748">
            <v>437870.81111110002</v>
          </cell>
          <cell r="N2748">
            <v>10.2413267</v>
          </cell>
          <cell r="Q2748">
            <v>11.948887600000001</v>
          </cell>
          <cell r="R2748">
            <v>2571.2837115000002</v>
          </cell>
          <cell r="T2748" t="str">
            <v>TOTAllYTD201703</v>
          </cell>
        </row>
        <row r="2749">
          <cell r="A2749" t="str">
            <v>TOT</v>
          </cell>
          <cell r="B2749" t="str">
            <v>All</v>
          </cell>
          <cell r="C2749" t="str">
            <v>YTD201703</v>
          </cell>
          <cell r="M2749">
            <v>437870.81111110002</v>
          </cell>
          <cell r="N2749">
            <v>2.1664761000000001</v>
          </cell>
          <cell r="Q2749">
            <v>3.1763697</v>
          </cell>
          <cell r="R2749">
            <v>2046.1812858000001</v>
          </cell>
          <cell r="T2749" t="str">
            <v>TOTAllYTD201703</v>
          </cell>
        </row>
        <row r="2750">
          <cell r="A2750" t="str">
            <v>TOT</v>
          </cell>
          <cell r="B2750" t="str">
            <v>All</v>
          </cell>
          <cell r="C2750" t="str">
            <v>YTD201703</v>
          </cell>
          <cell r="M2750">
            <v>437870.81111110002</v>
          </cell>
          <cell r="N2750">
            <v>6.0397828999999996</v>
          </cell>
          <cell r="Q2750">
            <v>8.6410914999999999</v>
          </cell>
          <cell r="R2750">
            <v>2096.8819214</v>
          </cell>
          <cell r="T2750" t="str">
            <v>TOTAllYTD201703</v>
          </cell>
        </row>
        <row r="2751">
          <cell r="A2751" t="str">
            <v>TOT</v>
          </cell>
          <cell r="B2751" t="str">
            <v>All</v>
          </cell>
          <cell r="C2751" t="str">
            <v>YTD201703</v>
          </cell>
          <cell r="M2751">
            <v>437870.81111110002</v>
          </cell>
          <cell r="N2751">
            <v>8.4188940999999993</v>
          </cell>
          <cell r="Q2751">
            <v>36.979130400000003</v>
          </cell>
          <cell r="R2751">
            <v>682.99827730000004</v>
          </cell>
          <cell r="T2751" t="str">
            <v>TOTAllYTD201703</v>
          </cell>
        </row>
        <row r="2752">
          <cell r="A2752" t="str">
            <v>TOT</v>
          </cell>
          <cell r="B2752" t="str">
            <v>All</v>
          </cell>
          <cell r="C2752" t="str">
            <v>YTD201703</v>
          </cell>
          <cell r="M2752">
            <v>437870.81111110002</v>
          </cell>
          <cell r="N2752">
            <v>4.0173104999999998</v>
          </cell>
          <cell r="Q2752">
            <v>18.813246500000002</v>
          </cell>
          <cell r="R2752">
            <v>640.60881810000001</v>
          </cell>
          <cell r="T2752" t="str">
            <v>TOTAllYTD201703</v>
          </cell>
        </row>
        <row r="2753">
          <cell r="A2753" t="str">
            <v>TOT</v>
          </cell>
          <cell r="B2753" t="str">
            <v>All</v>
          </cell>
          <cell r="C2753" t="str">
            <v>YTD201703</v>
          </cell>
          <cell r="M2753">
            <v>437870.81111110002</v>
          </cell>
          <cell r="N2753">
            <v>1.2217781999999999</v>
          </cell>
          <cell r="Q2753">
            <v>5.3710418999999998</v>
          </cell>
          <cell r="R2753">
            <v>682.42524969999999</v>
          </cell>
          <cell r="T2753" t="str">
            <v>TOTAllYTD201703</v>
          </cell>
        </row>
        <row r="2754">
          <cell r="A2754" t="str">
            <v>TOT</v>
          </cell>
          <cell r="B2754" t="str">
            <v>All</v>
          </cell>
          <cell r="C2754" t="str">
            <v>YTD201703</v>
          </cell>
          <cell r="M2754">
            <v>437870.81111110002</v>
          </cell>
          <cell r="N2754">
            <v>2.7384445999999998</v>
          </cell>
          <cell r="Q2754">
            <v>13.049087500000001</v>
          </cell>
          <cell r="R2754">
            <v>629.57152680000002</v>
          </cell>
          <cell r="T2754" t="str">
            <v>TOTAllYTD201703</v>
          </cell>
        </row>
        <row r="2755">
          <cell r="A2755" t="str">
            <v>TOT</v>
          </cell>
          <cell r="B2755" t="str">
            <v>All</v>
          </cell>
          <cell r="C2755" t="str">
            <v>YTD201703</v>
          </cell>
          <cell r="M2755">
            <v>437870.81111110002</v>
          </cell>
          <cell r="N2755">
            <v>5.8132397999999998</v>
          </cell>
          <cell r="Q2755">
            <v>31.039401699999999</v>
          </cell>
          <cell r="R2755">
            <v>561.85746080000001</v>
          </cell>
          <cell r="T2755" t="str">
            <v>TOTAllYTD201703</v>
          </cell>
        </row>
        <row r="2756">
          <cell r="A2756" t="str">
            <v>TOT</v>
          </cell>
          <cell r="B2756" t="str">
            <v>All</v>
          </cell>
          <cell r="C2756" t="str">
            <v>YTD201703</v>
          </cell>
          <cell r="M2756">
            <v>437870.81111110002</v>
          </cell>
          <cell r="N2756">
            <v>4.5188414000000003</v>
          </cell>
          <cell r="Q2756">
            <v>13.912584499999999</v>
          </cell>
          <cell r="R2756">
            <v>974.40732690000004</v>
          </cell>
          <cell r="T2756" t="str">
            <v>TOTAllYTD201703</v>
          </cell>
        </row>
        <row r="2757">
          <cell r="A2757" t="str">
            <v>TOT</v>
          </cell>
          <cell r="B2757" t="str">
            <v>All</v>
          </cell>
          <cell r="C2757" t="str">
            <v>YTD201703</v>
          </cell>
          <cell r="M2757">
            <v>437870.81111110002</v>
          </cell>
          <cell r="N2757">
            <v>0.83955139999999995</v>
          </cell>
          <cell r="Q2757">
            <v>2.9500134</v>
          </cell>
          <cell r="R2757">
            <v>853.77725599999997</v>
          </cell>
          <cell r="T2757" t="str">
            <v>TOTAllYTD201703</v>
          </cell>
        </row>
        <row r="2758">
          <cell r="A2758" t="str">
            <v>TOT</v>
          </cell>
          <cell r="B2758" t="str">
            <v>All</v>
          </cell>
          <cell r="C2758" t="str">
            <v>YTD201703</v>
          </cell>
          <cell r="M2758">
            <v>437870.81111110002</v>
          </cell>
          <cell r="N2758">
            <v>2.8471365</v>
          </cell>
          <cell r="Q2758">
            <v>9.1505839000000009</v>
          </cell>
          <cell r="R2758">
            <v>933.42781720000005</v>
          </cell>
          <cell r="T2758" t="str">
            <v>TOTAllYTD201703</v>
          </cell>
        </row>
        <row r="2759">
          <cell r="A2759" t="str">
            <v>TOT</v>
          </cell>
          <cell r="B2759" t="str">
            <v>All</v>
          </cell>
          <cell r="C2759" t="str">
            <v>YTD201703</v>
          </cell>
          <cell r="M2759">
            <v>437870.81111110002</v>
          </cell>
          <cell r="N2759">
            <v>7.5057096999999997</v>
          </cell>
          <cell r="Q2759">
            <v>21.379130100000001</v>
          </cell>
          <cell r="R2759">
            <v>1053.2294423000001</v>
          </cell>
          <cell r="T2759" t="str">
            <v>TOTAllYTD201703</v>
          </cell>
        </row>
        <row r="2760">
          <cell r="A2760" t="str">
            <v>TOT</v>
          </cell>
          <cell r="B2760" t="str">
            <v>All</v>
          </cell>
          <cell r="C2760" t="str">
            <v>YTD201703</v>
          </cell>
          <cell r="M2760">
            <v>437870.81111110002</v>
          </cell>
          <cell r="N2760">
            <v>4.9246432000000002</v>
          </cell>
          <cell r="Q2760">
            <v>23.520235400000001</v>
          </cell>
          <cell r="R2760">
            <v>628.13698139999997</v>
          </cell>
          <cell r="T2760" t="str">
            <v>TOTAllYTD201703</v>
          </cell>
        </row>
        <row r="2761">
          <cell r="A2761" t="str">
            <v>TOT</v>
          </cell>
          <cell r="B2761" t="str">
            <v>All</v>
          </cell>
          <cell r="C2761" t="str">
            <v>YTD201703</v>
          </cell>
          <cell r="M2761">
            <v>437870.81111110002</v>
          </cell>
          <cell r="N2761">
            <v>1.4097508999999999</v>
          </cell>
          <cell r="Q2761">
            <v>9.7259407000000007</v>
          </cell>
          <cell r="R2761">
            <v>434.84254490000001</v>
          </cell>
          <cell r="T2761" t="str">
            <v>TOTAllYTD201703</v>
          </cell>
        </row>
        <row r="2762">
          <cell r="A2762" t="str">
            <v>TOT</v>
          </cell>
          <cell r="B2762" t="str">
            <v>All</v>
          </cell>
          <cell r="C2762" t="str">
            <v>YTD201703</v>
          </cell>
          <cell r="M2762">
            <v>437870.81111110002</v>
          </cell>
          <cell r="N2762">
            <v>3.9331469999999999</v>
          </cell>
          <cell r="Q2762">
            <v>27.862387300000002</v>
          </cell>
          <cell r="R2762">
            <v>423.48995000000002</v>
          </cell>
          <cell r="T2762" t="str">
            <v>TOTAllYTD201703</v>
          </cell>
        </row>
        <row r="2763">
          <cell r="A2763" t="str">
            <v>TOT</v>
          </cell>
          <cell r="B2763" t="str">
            <v>All</v>
          </cell>
          <cell r="C2763" t="str">
            <v>YTD201703</v>
          </cell>
          <cell r="M2763">
            <v>437870.81111110002</v>
          </cell>
          <cell r="N2763">
            <v>16.5309107</v>
          </cell>
          <cell r="Q2763">
            <v>197.2690729</v>
          </cell>
          <cell r="R2763">
            <v>251.39638629999999</v>
          </cell>
          <cell r="T2763" t="str">
            <v>TOTAllYTD201703</v>
          </cell>
        </row>
        <row r="2764">
          <cell r="A2764" t="str">
            <v>TOT</v>
          </cell>
          <cell r="B2764" t="str">
            <v>All</v>
          </cell>
          <cell r="C2764" t="str">
            <v>YTD201703</v>
          </cell>
          <cell r="M2764">
            <v>437870.81111110002</v>
          </cell>
          <cell r="N2764">
            <v>7.9028385999999999</v>
          </cell>
          <cell r="Q2764">
            <v>90.087355799999997</v>
          </cell>
          <cell r="R2764">
            <v>263.1725131</v>
          </cell>
          <cell r="T2764" t="str">
            <v>TOTAllYTD201703</v>
          </cell>
        </row>
        <row r="2765">
          <cell r="A2765" t="str">
            <v>TOT</v>
          </cell>
          <cell r="B2765" t="str">
            <v>All</v>
          </cell>
          <cell r="C2765" t="str">
            <v>YTD201703</v>
          </cell>
          <cell r="M2765">
            <v>437870.81111110002</v>
          </cell>
          <cell r="N2765">
            <v>1.9688888</v>
          </cell>
          <cell r="Q2765">
            <v>19.7323664</v>
          </cell>
          <cell r="R2765">
            <v>299.33898629999999</v>
          </cell>
          <cell r="T2765" t="str">
            <v>TOTAllYTD201703</v>
          </cell>
        </row>
        <row r="2766">
          <cell r="A2766" t="str">
            <v>TOT</v>
          </cell>
          <cell r="B2766" t="str">
            <v>All</v>
          </cell>
          <cell r="C2766" t="str">
            <v>YTD201703</v>
          </cell>
          <cell r="M2766">
            <v>437870.81111110002</v>
          </cell>
          <cell r="N2766">
            <v>6.1184016000000003</v>
          </cell>
          <cell r="Q2766">
            <v>55.783074599999999</v>
          </cell>
          <cell r="R2766">
            <v>329.04612709999998</v>
          </cell>
          <cell r="T2766" t="str">
            <v>TOTAllYTD201703</v>
          </cell>
        </row>
        <row r="2767">
          <cell r="A2767" t="str">
            <v>TOT</v>
          </cell>
          <cell r="B2767" t="str">
            <v>All</v>
          </cell>
          <cell r="C2767" t="str">
            <v>YTD201703</v>
          </cell>
          <cell r="M2767">
            <v>437870.81111110002</v>
          </cell>
          <cell r="N2767">
            <v>8.2269608000000005</v>
          </cell>
          <cell r="Q2767">
            <v>496.2167627</v>
          </cell>
          <cell r="R2767">
            <v>49.738106899999998</v>
          </cell>
          <cell r="T2767" t="str">
            <v>TOTAllYTD201703</v>
          </cell>
        </row>
        <row r="2768">
          <cell r="A2768" t="str">
            <v>TOT</v>
          </cell>
          <cell r="B2768" t="str">
            <v>All</v>
          </cell>
          <cell r="C2768" t="str">
            <v>YTD201703</v>
          </cell>
          <cell r="M2768">
            <v>437870.81111110002</v>
          </cell>
          <cell r="N2768">
            <v>3.5324585000000002</v>
          </cell>
          <cell r="Q2768">
            <v>170.01300879999999</v>
          </cell>
          <cell r="R2768">
            <v>62.332732300000004</v>
          </cell>
          <cell r="T2768" t="str">
            <v>TOTAllYTD201703</v>
          </cell>
        </row>
        <row r="2769">
          <cell r="A2769" t="str">
            <v>TOT</v>
          </cell>
          <cell r="B2769" t="str">
            <v>All</v>
          </cell>
          <cell r="C2769" t="str">
            <v>YTD201703</v>
          </cell>
          <cell r="M2769">
            <v>437870.81111110002</v>
          </cell>
          <cell r="N2769">
            <v>0.79861210000000005</v>
          </cell>
          <cell r="Q2769">
            <v>40.276662999999999</v>
          </cell>
          <cell r="R2769">
            <v>59.484482</v>
          </cell>
          <cell r="T2769" t="str">
            <v>TOTAllYTD201703</v>
          </cell>
        </row>
        <row r="2770">
          <cell r="A2770" t="str">
            <v>TOT</v>
          </cell>
          <cell r="B2770" t="str">
            <v>All</v>
          </cell>
          <cell r="C2770" t="str">
            <v>YTD201703</v>
          </cell>
          <cell r="M2770">
            <v>437870.81111110002</v>
          </cell>
          <cell r="N2770">
            <v>3.0595938999999999</v>
          </cell>
          <cell r="Q2770">
            <v>102.4003567</v>
          </cell>
          <cell r="R2770">
            <v>89.636229299999997</v>
          </cell>
          <cell r="T2770" t="str">
            <v>TOTAllYTD201703</v>
          </cell>
        </row>
        <row r="2771">
          <cell r="A2771" t="str">
            <v>TOT</v>
          </cell>
          <cell r="B2771" t="str">
            <v>All</v>
          </cell>
          <cell r="C2771" t="str">
            <v>YTD201703</v>
          </cell>
          <cell r="M2771">
            <v>437870.81111110002</v>
          </cell>
          <cell r="N2771">
            <v>5.4439662999999996</v>
          </cell>
          <cell r="Q2771">
            <v>68.9991591</v>
          </cell>
          <cell r="R2771">
            <v>236.69707120000001</v>
          </cell>
          <cell r="T2771" t="str">
            <v>TOTAllYTD201703</v>
          </cell>
        </row>
        <row r="2772">
          <cell r="A2772" t="str">
            <v>TOT</v>
          </cell>
          <cell r="B2772" t="str">
            <v>All</v>
          </cell>
          <cell r="C2772" t="str">
            <v>YTD201703</v>
          </cell>
          <cell r="M2772">
            <v>437870.81111110002</v>
          </cell>
          <cell r="N2772">
            <v>3.6160751000000002</v>
          </cell>
          <cell r="Q2772">
            <v>31.247542299999999</v>
          </cell>
          <cell r="R2772">
            <v>347.17051229999998</v>
          </cell>
          <cell r="T2772" t="str">
            <v>TOTAllYTD201703</v>
          </cell>
        </row>
        <row r="2773">
          <cell r="A2773" t="str">
            <v>TOT</v>
          </cell>
          <cell r="B2773" t="str">
            <v>All</v>
          </cell>
          <cell r="C2773" t="str">
            <v>YTD201703</v>
          </cell>
          <cell r="M2773">
            <v>437870.81111110002</v>
          </cell>
          <cell r="N2773">
            <v>0.75092309999999995</v>
          </cell>
          <cell r="Q2773">
            <v>6.6406055999999998</v>
          </cell>
          <cell r="R2773">
            <v>339.2415302</v>
          </cell>
          <cell r="T2773" t="str">
            <v>TOTAllYTD201703</v>
          </cell>
        </row>
        <row r="2774">
          <cell r="A2774" t="str">
            <v>TOT</v>
          </cell>
          <cell r="B2774" t="str">
            <v>All</v>
          </cell>
          <cell r="C2774" t="str">
            <v>YTD201703</v>
          </cell>
          <cell r="M2774">
            <v>437870.81111110002</v>
          </cell>
          <cell r="N2774">
            <v>2.6942428</v>
          </cell>
          <cell r="Q2774">
            <v>19.621792200000002</v>
          </cell>
          <cell r="R2774">
            <v>411.92610769999999</v>
          </cell>
          <cell r="T2774" t="str">
            <v>TOTAllYTD201703</v>
          </cell>
        </row>
        <row r="2775">
          <cell r="A2775" t="str">
            <v>TOT</v>
          </cell>
          <cell r="B2775" t="str">
            <v>All</v>
          </cell>
          <cell r="C2775" t="str">
            <v>YTD201703</v>
          </cell>
          <cell r="M2775">
            <v>437870.81111110002</v>
          </cell>
          <cell r="N2775">
            <v>1.7449555000000001</v>
          </cell>
          <cell r="Q2775">
            <v>33.024988999999998</v>
          </cell>
          <cell r="R2775">
            <v>158.51228560000001</v>
          </cell>
          <cell r="T2775" t="str">
            <v>TOTAllYTD201703</v>
          </cell>
        </row>
        <row r="2776">
          <cell r="A2776" t="str">
            <v>TOT</v>
          </cell>
          <cell r="B2776" t="str">
            <v>All</v>
          </cell>
          <cell r="C2776" t="str">
            <v>YTD201703</v>
          </cell>
          <cell r="M2776">
            <v>437870.81111110002</v>
          </cell>
          <cell r="N2776">
            <v>1.1668608</v>
          </cell>
          <cell r="Q2776">
            <v>19.033886599999999</v>
          </cell>
          <cell r="R2776">
            <v>183.9131672</v>
          </cell>
          <cell r="T2776" t="str">
            <v>TOTAllYTD201703</v>
          </cell>
        </row>
        <row r="2777">
          <cell r="A2777" t="str">
            <v>TOT</v>
          </cell>
          <cell r="B2777" t="str">
            <v>All</v>
          </cell>
          <cell r="C2777" t="str">
            <v>YTD201703</v>
          </cell>
          <cell r="M2777">
            <v>437870.81111110002</v>
          </cell>
          <cell r="N2777">
            <v>0.1762802</v>
          </cell>
          <cell r="Q2777">
            <v>2.5292859000000001</v>
          </cell>
          <cell r="R2777">
            <v>209.08690659999999</v>
          </cell>
          <cell r="T2777" t="str">
            <v>TOTAllYTD201703</v>
          </cell>
        </row>
        <row r="2778">
          <cell r="A2778" t="str">
            <v>TOT</v>
          </cell>
          <cell r="B2778" t="str">
            <v>All</v>
          </cell>
          <cell r="C2778" t="str">
            <v>YTD201703</v>
          </cell>
          <cell r="M2778">
            <v>437870.81111110002</v>
          </cell>
          <cell r="N2778">
            <v>0.57268620000000003</v>
          </cell>
          <cell r="Q2778">
            <v>8.1062513000000003</v>
          </cell>
          <cell r="R2778">
            <v>211.94243589999999</v>
          </cell>
          <cell r="T2778" t="str">
            <v>TOTAllYTD201703</v>
          </cell>
        </row>
        <row r="2779">
          <cell r="A2779" t="str">
            <v>TOT</v>
          </cell>
          <cell r="B2779" t="str">
            <v>All</v>
          </cell>
          <cell r="C2779" t="str">
            <v>YTD201703</v>
          </cell>
          <cell r="M2779">
            <v>437870.81111110002</v>
          </cell>
          <cell r="N2779">
            <v>0.86893209999999999</v>
          </cell>
          <cell r="Q2779">
            <v>19.4373425</v>
          </cell>
          <cell r="R2779">
            <v>134.1127879</v>
          </cell>
          <cell r="T2779" t="str">
            <v>TOTAllYTD201703</v>
          </cell>
        </row>
        <row r="2780">
          <cell r="A2780" t="str">
            <v>TOT</v>
          </cell>
          <cell r="B2780" t="str">
            <v>All</v>
          </cell>
          <cell r="C2780" t="str">
            <v>YTD201703</v>
          </cell>
          <cell r="M2780">
            <v>437870.81111110002</v>
          </cell>
          <cell r="N2780">
            <v>0.56002620000000003</v>
          </cell>
          <cell r="Q2780">
            <v>22.0149796</v>
          </cell>
          <cell r="R2780">
            <v>76.315241599999993</v>
          </cell>
          <cell r="T2780" t="str">
            <v>TOTAllYTD201703</v>
          </cell>
        </row>
        <row r="2781">
          <cell r="A2781" t="str">
            <v>TOT</v>
          </cell>
          <cell r="B2781" t="str">
            <v>All</v>
          </cell>
          <cell r="C2781" t="str">
            <v>YTD201703</v>
          </cell>
          <cell r="M2781">
            <v>437870.81111110002</v>
          </cell>
          <cell r="N2781">
            <v>7.19056E-2</v>
          </cell>
          <cell r="Q2781">
            <v>1.7148952</v>
          </cell>
          <cell r="R2781">
            <v>125.7900717</v>
          </cell>
          <cell r="T2781" t="str">
            <v>TOTAllYTD201703</v>
          </cell>
        </row>
        <row r="2782">
          <cell r="A2782" t="str">
            <v>TOT</v>
          </cell>
          <cell r="B2782" t="str">
            <v>All</v>
          </cell>
          <cell r="C2782" t="str">
            <v>YTD201703</v>
          </cell>
          <cell r="M2782">
            <v>437870.81111110002</v>
          </cell>
          <cell r="N2782">
            <v>0.23407310000000001</v>
          </cell>
          <cell r="Q2782">
            <v>6.3445738</v>
          </cell>
          <cell r="R2782">
            <v>110.68029559999999</v>
          </cell>
          <cell r="T2782" t="str">
            <v>TOTAllYTD201703</v>
          </cell>
        </row>
        <row r="2783">
          <cell r="A2783" t="str">
            <v>TOT</v>
          </cell>
          <cell r="B2783" t="str">
            <v>All</v>
          </cell>
          <cell r="C2783" t="str">
            <v>YTD201703</v>
          </cell>
          <cell r="M2783">
            <v>437870.81111110002</v>
          </cell>
          <cell r="N2783">
            <v>1.4431304</v>
          </cell>
          <cell r="Q2783">
            <v>65.410015400000006</v>
          </cell>
          <cell r="R2783">
            <v>66.188504100000003</v>
          </cell>
          <cell r="T2783" t="str">
            <v>TOTAllYTD201703</v>
          </cell>
        </row>
        <row r="2784">
          <cell r="A2784" t="str">
            <v>TOT</v>
          </cell>
          <cell r="B2784" t="str">
            <v>All</v>
          </cell>
          <cell r="C2784" t="str">
            <v>YTD201703</v>
          </cell>
          <cell r="M2784">
            <v>437870.81111110002</v>
          </cell>
          <cell r="N2784">
            <v>0.40153280000000002</v>
          </cell>
          <cell r="Q2784">
            <v>21.44867</v>
          </cell>
          <cell r="R2784">
            <v>56.1619156</v>
          </cell>
          <cell r="T2784" t="str">
            <v>TOTAllYTD201703</v>
          </cell>
        </row>
        <row r="2785">
          <cell r="A2785" t="str">
            <v>TOT</v>
          </cell>
          <cell r="B2785" t="str">
            <v>All</v>
          </cell>
          <cell r="C2785" t="str">
            <v>YTD201703</v>
          </cell>
          <cell r="M2785">
            <v>437870.81111110002</v>
          </cell>
          <cell r="N2785">
            <v>0.1204032</v>
          </cell>
          <cell r="Q2785">
            <v>5.0684132999999996</v>
          </cell>
          <cell r="R2785">
            <v>71.266776699999994</v>
          </cell>
          <cell r="T2785" t="str">
            <v>TOTAllYTD201703</v>
          </cell>
        </row>
        <row r="2786">
          <cell r="A2786" t="str">
            <v>TOT</v>
          </cell>
          <cell r="B2786" t="str">
            <v>All</v>
          </cell>
          <cell r="C2786" t="str">
            <v>YTD201703</v>
          </cell>
          <cell r="M2786">
            <v>437870.81111110002</v>
          </cell>
          <cell r="N2786">
            <v>0.25562180000000001</v>
          </cell>
          <cell r="Q2786">
            <v>14.856391199999999</v>
          </cell>
          <cell r="R2786">
            <v>51.6185446</v>
          </cell>
          <cell r="T2786" t="str">
            <v>TOTAllYTD201703</v>
          </cell>
        </row>
        <row r="2787">
          <cell r="A2787" t="str">
            <v>TOT</v>
          </cell>
          <cell r="B2787" t="str">
            <v>All</v>
          </cell>
          <cell r="C2787" t="str">
            <v>YTD201703</v>
          </cell>
          <cell r="M2787">
            <v>437870.81111110002</v>
          </cell>
          <cell r="N2787">
            <v>0.92381210000000002</v>
          </cell>
          <cell r="Q2787">
            <v>94.261864399999993</v>
          </cell>
          <cell r="R2787">
            <v>29.401459800000001</v>
          </cell>
          <cell r="T2787" t="str">
            <v>TOTAllYTD201703</v>
          </cell>
        </row>
        <row r="2788">
          <cell r="A2788" t="str">
            <v>TOT</v>
          </cell>
          <cell r="B2788" t="str">
            <v>All</v>
          </cell>
          <cell r="C2788" t="str">
            <v>YTD201703</v>
          </cell>
          <cell r="M2788">
            <v>437870.81111110002</v>
          </cell>
          <cell r="N2788">
            <v>0.54794200000000004</v>
          </cell>
          <cell r="Q2788">
            <v>59.442896400000002</v>
          </cell>
          <cell r="R2788">
            <v>27.6538681</v>
          </cell>
          <cell r="T2788" t="str">
            <v>TOTAllYTD201703</v>
          </cell>
        </row>
        <row r="2789">
          <cell r="A2789" t="str">
            <v>TOT</v>
          </cell>
          <cell r="B2789" t="str">
            <v>All</v>
          </cell>
          <cell r="C2789" t="str">
            <v>YTD201703</v>
          </cell>
          <cell r="M2789">
            <v>437870.81111110002</v>
          </cell>
          <cell r="N2789">
            <v>9.0524300000000002E-2</v>
          </cell>
          <cell r="Q2789">
            <v>7.3368973000000004</v>
          </cell>
          <cell r="R2789">
            <v>37.014688100000001</v>
          </cell>
          <cell r="T2789" t="str">
            <v>TOTAllYTD201703</v>
          </cell>
        </row>
        <row r="2790">
          <cell r="A2790" t="str">
            <v>TOT</v>
          </cell>
          <cell r="B2790" t="str">
            <v>All</v>
          </cell>
          <cell r="C2790" t="str">
            <v>YTD201703</v>
          </cell>
          <cell r="M2790">
            <v>437870.81111110002</v>
          </cell>
          <cell r="N2790">
            <v>0.87841610000000003</v>
          </cell>
          <cell r="Q2790">
            <v>62.302548799999997</v>
          </cell>
          <cell r="R2790">
            <v>42.297601999999998</v>
          </cell>
          <cell r="T2790" t="str">
            <v>TOTAllYTD201703</v>
          </cell>
        </row>
        <row r="2791">
          <cell r="A2791" t="str">
            <v>TOT</v>
          </cell>
          <cell r="B2791" t="str">
            <v>All</v>
          </cell>
          <cell r="C2791" t="str">
            <v>YTD201703</v>
          </cell>
          <cell r="M2791">
            <v>437870.81111110002</v>
          </cell>
          <cell r="N2791">
            <v>13.394000999999999</v>
          </cell>
          <cell r="Q2791">
            <v>258.1798837</v>
          </cell>
          <cell r="R2791">
            <v>155.635685</v>
          </cell>
          <cell r="T2791" t="str">
            <v>TOTAllYTD201703</v>
          </cell>
        </row>
        <row r="2792">
          <cell r="A2792" t="str">
            <v>TOT</v>
          </cell>
          <cell r="B2792" t="str">
            <v>All</v>
          </cell>
          <cell r="C2792" t="str">
            <v>YTD201703</v>
          </cell>
          <cell r="M2792">
            <v>437870.81111110002</v>
          </cell>
          <cell r="N2792">
            <v>5.7271046999999999</v>
          </cell>
          <cell r="Q2792">
            <v>116.2086929</v>
          </cell>
          <cell r="R2792">
            <v>147.8487844</v>
          </cell>
          <cell r="T2792" t="str">
            <v>TOTAllYTD201703</v>
          </cell>
        </row>
        <row r="2793">
          <cell r="A2793" t="str">
            <v>TOT</v>
          </cell>
          <cell r="B2793" t="str">
            <v>All</v>
          </cell>
          <cell r="C2793" t="str">
            <v>YTD201703</v>
          </cell>
          <cell r="M2793">
            <v>437870.81111110002</v>
          </cell>
          <cell r="N2793">
            <v>1.3842017</v>
          </cell>
          <cell r="Q2793">
            <v>31.980211700000002</v>
          </cell>
          <cell r="R2793">
            <v>129.8492037</v>
          </cell>
          <cell r="T2793" t="str">
            <v>TOTAllYTD201703</v>
          </cell>
        </row>
        <row r="2794">
          <cell r="A2794" t="str">
            <v>TOT</v>
          </cell>
          <cell r="B2794" t="str">
            <v>All</v>
          </cell>
          <cell r="C2794" t="str">
            <v>YTD201703</v>
          </cell>
          <cell r="M2794">
            <v>437870.81111110002</v>
          </cell>
          <cell r="N2794">
            <v>3.3958686</v>
          </cell>
          <cell r="Q2794">
            <v>81.034630500000006</v>
          </cell>
          <cell r="R2794">
            <v>125.71916109999999</v>
          </cell>
          <cell r="T2794" t="str">
            <v>TOTAllYTD201703</v>
          </cell>
        </row>
        <row r="2795">
          <cell r="A2795" t="str">
            <v>TOT</v>
          </cell>
          <cell r="B2795" t="str">
            <v>All</v>
          </cell>
          <cell r="C2795" t="str">
            <v>YTD201703</v>
          </cell>
          <cell r="M2795">
            <v>437870.81111110002</v>
          </cell>
          <cell r="N2795">
            <v>1.3413151000000001</v>
          </cell>
          <cell r="Q2795">
            <v>6.2706599000000001</v>
          </cell>
          <cell r="R2795">
            <v>641.71002720000001</v>
          </cell>
          <cell r="T2795" t="str">
            <v>TOTAllYTD201703</v>
          </cell>
        </row>
        <row r="2796">
          <cell r="A2796" t="str">
            <v>TOT</v>
          </cell>
          <cell r="B2796" t="str">
            <v>All</v>
          </cell>
          <cell r="C2796" t="str">
            <v>YTD201703</v>
          </cell>
          <cell r="M2796">
            <v>437870.81111110002</v>
          </cell>
          <cell r="N2796">
            <v>0.86167459999999996</v>
          </cell>
          <cell r="Q2796">
            <v>3.6626257999999998</v>
          </cell>
          <cell r="R2796">
            <v>705.78427710000005</v>
          </cell>
          <cell r="T2796" t="str">
            <v>TOTAllYTD201703</v>
          </cell>
        </row>
        <row r="2797">
          <cell r="A2797" t="str">
            <v>TOT</v>
          </cell>
          <cell r="B2797" t="str">
            <v>All</v>
          </cell>
          <cell r="C2797" t="str">
            <v>YTD201703</v>
          </cell>
          <cell r="M2797">
            <v>437870.81111110002</v>
          </cell>
          <cell r="N2797">
            <v>0.21919140000000001</v>
          </cell>
          <cell r="Q2797">
            <v>0.95709359999999999</v>
          </cell>
          <cell r="R2797">
            <v>687.05331620000004</v>
          </cell>
          <cell r="T2797" t="str">
            <v>TOTAllYTD201703</v>
          </cell>
        </row>
        <row r="2798">
          <cell r="A2798" t="str">
            <v>TOT</v>
          </cell>
          <cell r="B2798" t="str">
            <v>All</v>
          </cell>
          <cell r="C2798" t="str">
            <v>YTD201703</v>
          </cell>
          <cell r="M2798">
            <v>437870.81111110002</v>
          </cell>
          <cell r="N2798">
            <v>0.34452090000000002</v>
          </cell>
          <cell r="Q2798">
            <v>1.9822040000000001</v>
          </cell>
          <cell r="R2798">
            <v>521.4209591</v>
          </cell>
          <cell r="T2798" t="str">
            <v>TOTAllYTD201703</v>
          </cell>
        </row>
        <row r="2799">
          <cell r="A2799" t="str">
            <v>TOT</v>
          </cell>
          <cell r="B2799" t="str">
            <v>All</v>
          </cell>
          <cell r="C2799" t="str">
            <v>YTD201703</v>
          </cell>
          <cell r="M2799">
            <v>437870.81111110002</v>
          </cell>
          <cell r="N2799">
            <v>2.7711408999999998</v>
          </cell>
          <cell r="Q2799">
            <v>16.373795399999999</v>
          </cell>
          <cell r="R2799">
            <v>507.72729079999999</v>
          </cell>
          <cell r="T2799" t="str">
            <v>TOTAllYTD201703</v>
          </cell>
        </row>
        <row r="2800">
          <cell r="A2800" t="str">
            <v>TOT</v>
          </cell>
          <cell r="B2800" t="str">
            <v>All</v>
          </cell>
          <cell r="C2800" t="str">
            <v>YTD201703</v>
          </cell>
          <cell r="M2800">
            <v>437870.81111110002</v>
          </cell>
          <cell r="N2800">
            <v>1.5530740000000001</v>
          </cell>
          <cell r="Q2800">
            <v>8.9604399000000008</v>
          </cell>
          <cell r="R2800">
            <v>519.97693570000001</v>
          </cell>
          <cell r="T2800" t="str">
            <v>TOTAllYTD201703</v>
          </cell>
        </row>
        <row r="2801">
          <cell r="A2801" t="str">
            <v>TOT</v>
          </cell>
          <cell r="B2801" t="str">
            <v>All</v>
          </cell>
          <cell r="C2801" t="str">
            <v>YTD201703</v>
          </cell>
          <cell r="M2801">
            <v>437870.81111110002</v>
          </cell>
          <cell r="N2801">
            <v>0.5869974</v>
          </cell>
          <cell r="Q2801">
            <v>2.3964245000000002</v>
          </cell>
          <cell r="R2801">
            <v>734.84143740000002</v>
          </cell>
          <cell r="T2801" t="str">
            <v>TOTAllYTD201703</v>
          </cell>
        </row>
        <row r="2802">
          <cell r="A2802" t="str">
            <v>TOT</v>
          </cell>
          <cell r="B2802" t="str">
            <v>All</v>
          </cell>
          <cell r="C2802" t="str">
            <v>YTD201703</v>
          </cell>
          <cell r="M2802">
            <v>437870.81111110002</v>
          </cell>
          <cell r="N2802">
            <v>1.1441611</v>
          </cell>
          <cell r="Q2802">
            <v>9.0187749000000004</v>
          </cell>
          <cell r="R2802">
            <v>380.59306909999998</v>
          </cell>
          <cell r="T2802" t="str">
            <v>TOTAllYTD201703</v>
          </cell>
        </row>
        <row r="2803">
          <cell r="A2803" t="str">
            <v>TOT</v>
          </cell>
          <cell r="B2803" t="str">
            <v>All</v>
          </cell>
          <cell r="C2803" t="str">
            <v>YTD201703</v>
          </cell>
          <cell r="M2803">
            <v>437870.81111110002</v>
          </cell>
          <cell r="N2803">
            <v>3.6018563000000001</v>
          </cell>
          <cell r="Q2803">
            <v>324.59972590000001</v>
          </cell>
          <cell r="R2803">
            <v>33.288902899999997</v>
          </cell>
          <cell r="T2803" t="str">
            <v>TOTAllYTD201703</v>
          </cell>
        </row>
        <row r="2804">
          <cell r="A2804" t="str">
            <v>TOT</v>
          </cell>
          <cell r="B2804" t="str">
            <v>All</v>
          </cell>
          <cell r="C2804" t="str">
            <v>YTD201703</v>
          </cell>
          <cell r="M2804">
            <v>437870.81111110002</v>
          </cell>
          <cell r="N2804">
            <v>1.3006236</v>
          </cell>
          <cell r="Q2804">
            <v>128.6944714</v>
          </cell>
          <cell r="R2804">
            <v>30.318867699999998</v>
          </cell>
          <cell r="T2804" t="str">
            <v>TOTAllYTD201703</v>
          </cell>
        </row>
        <row r="2805">
          <cell r="A2805" t="str">
            <v>TOT</v>
          </cell>
          <cell r="B2805" t="str">
            <v>All</v>
          </cell>
          <cell r="C2805" t="str">
            <v>YTD201703</v>
          </cell>
          <cell r="M2805">
            <v>437870.81111110002</v>
          </cell>
          <cell r="N2805">
            <v>0.63626059999999995</v>
          </cell>
          <cell r="Q2805">
            <v>66.130491699999993</v>
          </cell>
          <cell r="R2805">
            <v>28.863869699999999</v>
          </cell>
          <cell r="T2805" t="str">
            <v>TOTAllYTD201703</v>
          </cell>
        </row>
        <row r="2806">
          <cell r="A2806" t="str">
            <v>TOT</v>
          </cell>
          <cell r="B2806" t="str">
            <v>All</v>
          </cell>
          <cell r="C2806" t="str">
            <v>YTD201703</v>
          </cell>
          <cell r="M2806">
            <v>437870.81111110002</v>
          </cell>
          <cell r="N2806">
            <v>0.84011069999999999</v>
          </cell>
          <cell r="Q2806">
            <v>77.300888099999995</v>
          </cell>
          <cell r="R2806">
            <v>32.604178900000001</v>
          </cell>
          <cell r="T2806" t="str">
            <v>TOTAllYTD201703</v>
          </cell>
        </row>
        <row r="2807">
          <cell r="A2807" t="str">
            <v>TOT</v>
          </cell>
          <cell r="B2807" t="str">
            <v>All</v>
          </cell>
          <cell r="C2807" t="str">
            <v>YTD201703</v>
          </cell>
          <cell r="M2807">
            <v>437870.81111110002</v>
          </cell>
          <cell r="N2807">
            <v>12.340420399999999</v>
          </cell>
          <cell r="Q2807">
            <v>322.8404372</v>
          </cell>
          <cell r="R2807">
            <v>114.6735572</v>
          </cell>
          <cell r="T2807" t="str">
            <v>TOTAllYTD201703</v>
          </cell>
        </row>
        <row r="2808">
          <cell r="A2808" t="str">
            <v>TOT</v>
          </cell>
          <cell r="B2808" t="str">
            <v>All</v>
          </cell>
          <cell r="C2808" t="str">
            <v>YTD201703</v>
          </cell>
          <cell r="M2808">
            <v>437870.81111110002</v>
          </cell>
          <cell r="N2808">
            <v>4.1658799999999996</v>
          </cell>
          <cell r="Q2808">
            <v>128.9641426</v>
          </cell>
          <cell r="R2808">
            <v>96.907867699999997</v>
          </cell>
          <cell r="T2808" t="str">
            <v>TOTAllYTD201703</v>
          </cell>
        </row>
        <row r="2809">
          <cell r="A2809" t="str">
            <v>TOT</v>
          </cell>
          <cell r="B2809" t="str">
            <v>All</v>
          </cell>
          <cell r="C2809" t="str">
            <v>YTD201703</v>
          </cell>
          <cell r="M2809">
            <v>437870.81111110002</v>
          </cell>
          <cell r="N2809">
            <v>1.2982425</v>
          </cell>
          <cell r="Q2809">
            <v>41.457652500000002</v>
          </cell>
          <cell r="R2809">
            <v>93.944715099999996</v>
          </cell>
          <cell r="T2809" t="str">
            <v>TOTAllYTD201703</v>
          </cell>
        </row>
        <row r="2810">
          <cell r="A2810" t="str">
            <v>TOT</v>
          </cell>
          <cell r="B2810" t="str">
            <v>All</v>
          </cell>
          <cell r="C2810" t="str">
            <v>YTD201703</v>
          </cell>
          <cell r="M2810">
            <v>437870.81111110002</v>
          </cell>
          <cell r="N2810">
            <v>2.8179932999999999</v>
          </cell>
          <cell r="Q2810">
            <v>91.919009200000005</v>
          </cell>
          <cell r="R2810">
            <v>91.9720528</v>
          </cell>
          <cell r="T2810" t="str">
            <v>TOTAllYTD201703</v>
          </cell>
        </row>
        <row r="2811">
          <cell r="A2811" t="str">
            <v>TOT</v>
          </cell>
          <cell r="B2811" t="str">
            <v>All</v>
          </cell>
          <cell r="C2811" t="str">
            <v>YTD201703</v>
          </cell>
          <cell r="M2811">
            <v>437870.81111110002</v>
          </cell>
          <cell r="N2811">
            <v>2.6868522000000001</v>
          </cell>
          <cell r="Q2811">
            <v>57.460366200000003</v>
          </cell>
          <cell r="R2811">
            <v>140.28028370000001</v>
          </cell>
          <cell r="T2811" t="str">
            <v>TOTAllYTD201703</v>
          </cell>
        </row>
        <row r="2812">
          <cell r="A2812" t="str">
            <v>TOT</v>
          </cell>
          <cell r="B2812" t="str">
            <v>All</v>
          </cell>
          <cell r="C2812" t="str">
            <v>YTD201703</v>
          </cell>
          <cell r="M2812">
            <v>437870.81111110002</v>
          </cell>
          <cell r="N2812">
            <v>1.5383796000000001</v>
          </cell>
          <cell r="Q2812">
            <v>28.146322999999999</v>
          </cell>
          <cell r="R2812">
            <v>163.9695122</v>
          </cell>
          <cell r="T2812" t="str">
            <v>TOTAllYTD201703</v>
          </cell>
        </row>
        <row r="2813">
          <cell r="A2813" t="str">
            <v>TOT</v>
          </cell>
          <cell r="B2813" t="str">
            <v>All</v>
          </cell>
          <cell r="C2813" t="str">
            <v>YTD201703</v>
          </cell>
          <cell r="M2813">
            <v>437870.81111110002</v>
          </cell>
          <cell r="N2813">
            <v>0.58516089999999998</v>
          </cell>
          <cell r="Q2813">
            <v>9.7308614999999996</v>
          </cell>
          <cell r="R2813">
            <v>180.40362830000001</v>
          </cell>
          <cell r="T2813" t="str">
            <v>TOTAllYTD201703</v>
          </cell>
        </row>
        <row r="2814">
          <cell r="A2814" t="str">
            <v>TOT</v>
          </cell>
          <cell r="B2814" t="str">
            <v>All</v>
          </cell>
          <cell r="C2814" t="str">
            <v>YTD201703</v>
          </cell>
          <cell r="M2814">
            <v>437870.81111110002</v>
          </cell>
          <cell r="N2814">
            <v>0.84275149999999999</v>
          </cell>
          <cell r="Q2814">
            <v>17.6700056</v>
          </cell>
          <cell r="R2814">
            <v>143.08171139999999</v>
          </cell>
          <cell r="T2814" t="str">
            <v>TOTAllYTD201703</v>
          </cell>
        </row>
        <row r="2815">
          <cell r="A2815" t="str">
            <v>TOT</v>
          </cell>
          <cell r="B2815" t="str">
            <v>All</v>
          </cell>
          <cell r="C2815" t="str">
            <v>YTD201703</v>
          </cell>
          <cell r="M2815">
            <v>437870.81111110002</v>
          </cell>
          <cell r="N2815">
            <v>8.5486863999999994</v>
          </cell>
          <cell r="Q2815">
            <v>127.4669189</v>
          </cell>
          <cell r="R2815">
            <v>201.1977655</v>
          </cell>
          <cell r="T2815" t="str">
            <v>TOTAllYTD201703</v>
          </cell>
        </row>
        <row r="2816">
          <cell r="A2816" t="str">
            <v>TOT</v>
          </cell>
          <cell r="B2816" t="str">
            <v>All</v>
          </cell>
          <cell r="C2816" t="str">
            <v>YTD201703</v>
          </cell>
          <cell r="M2816">
            <v>437870.81111110002</v>
          </cell>
          <cell r="N2816">
            <v>3.2981121999999998</v>
          </cell>
          <cell r="Q2816">
            <v>58.351953700000003</v>
          </cell>
          <cell r="R2816">
            <v>169.56307409999999</v>
          </cell>
          <cell r="T2816" t="str">
            <v>TOTAllYTD201703</v>
          </cell>
        </row>
        <row r="2817">
          <cell r="A2817" t="str">
            <v>TOT</v>
          </cell>
          <cell r="B2817" t="str">
            <v>All</v>
          </cell>
          <cell r="C2817" t="str">
            <v>YTD201703</v>
          </cell>
          <cell r="M2817">
            <v>437870.81111110002</v>
          </cell>
          <cell r="N2817">
            <v>0.87683979999999995</v>
          </cell>
          <cell r="Q2817">
            <v>17.350704199999999</v>
          </cell>
          <cell r="R2817">
            <v>151.60880180000001</v>
          </cell>
          <cell r="T2817" t="str">
            <v>TOTAllYTD201703</v>
          </cell>
        </row>
        <row r="2818">
          <cell r="A2818" t="str">
            <v>TOT</v>
          </cell>
          <cell r="B2818" t="str">
            <v>All</v>
          </cell>
          <cell r="C2818" t="str">
            <v>YTD201703</v>
          </cell>
          <cell r="M2818">
            <v>437870.81111110002</v>
          </cell>
          <cell r="N2818">
            <v>1.4092172000000001</v>
          </cell>
          <cell r="Q2818">
            <v>29.010646099999999</v>
          </cell>
          <cell r="R2818">
            <v>145.7275937</v>
          </cell>
          <cell r="T2818" t="str">
            <v>TOTAllYTD201703</v>
          </cell>
        </row>
        <row r="2819">
          <cell r="A2819" t="str">
            <v>TOT</v>
          </cell>
          <cell r="B2819" t="str">
            <v>All</v>
          </cell>
          <cell r="C2819" t="str">
            <v>YTD201703</v>
          </cell>
          <cell r="M2819">
            <v>437870.81111110002</v>
          </cell>
          <cell r="N2819">
            <v>4.9026787000000001</v>
          </cell>
          <cell r="Q2819">
            <v>82.6549385</v>
          </cell>
          <cell r="R2819">
            <v>177.94503649999999</v>
          </cell>
          <cell r="T2819" t="str">
            <v>TOTAllYTD201703</v>
          </cell>
        </row>
        <row r="2820">
          <cell r="A2820" t="str">
            <v>TOT</v>
          </cell>
          <cell r="B2820" t="str">
            <v>All</v>
          </cell>
          <cell r="C2820" t="str">
            <v>YTD201703</v>
          </cell>
          <cell r="M2820">
            <v>437870.81111110002</v>
          </cell>
          <cell r="N2820">
            <v>1.7196123999999999</v>
          </cell>
          <cell r="Q2820">
            <v>32.769959</v>
          </cell>
          <cell r="R2820">
            <v>157.42580459999999</v>
          </cell>
          <cell r="T2820" t="str">
            <v>TOTAllYTD201703</v>
          </cell>
        </row>
        <row r="2821">
          <cell r="A2821" t="str">
            <v>TOT</v>
          </cell>
          <cell r="B2821" t="str">
            <v>All</v>
          </cell>
          <cell r="C2821" t="str">
            <v>YTD201703</v>
          </cell>
          <cell r="M2821">
            <v>437870.81111110002</v>
          </cell>
          <cell r="N2821">
            <v>0.5631003</v>
          </cell>
          <cell r="Q2821">
            <v>7.8437386</v>
          </cell>
          <cell r="R2821">
            <v>215.3693476</v>
          </cell>
          <cell r="T2821" t="str">
            <v>TOTAllYTD201703</v>
          </cell>
        </row>
        <row r="2822">
          <cell r="A2822" t="str">
            <v>TOT</v>
          </cell>
          <cell r="B2822" t="str">
            <v>All</v>
          </cell>
          <cell r="C2822" t="str">
            <v>YTD201703</v>
          </cell>
          <cell r="M2822">
            <v>437870.81111110002</v>
          </cell>
          <cell r="N2822">
            <v>1.1434381</v>
          </cell>
          <cell r="Q2822">
            <v>25.076655500000001</v>
          </cell>
          <cell r="R2822">
            <v>136.79312949999999</v>
          </cell>
          <cell r="T2822" t="str">
            <v>TOTAllYTD201703</v>
          </cell>
        </row>
        <row r="2823">
          <cell r="A2823" t="str">
            <v>TOT</v>
          </cell>
          <cell r="B2823" t="str">
            <v>All</v>
          </cell>
          <cell r="C2823" t="str">
            <v>YTD201703</v>
          </cell>
          <cell r="M2823">
            <v>437870.81111110002</v>
          </cell>
          <cell r="N2823">
            <v>3.1637026000000001</v>
          </cell>
          <cell r="Q2823">
            <v>138.91567900000001</v>
          </cell>
          <cell r="R2823">
            <v>68.3227969</v>
          </cell>
          <cell r="T2823" t="str">
            <v>TOTAllYTD201703</v>
          </cell>
        </row>
        <row r="2824">
          <cell r="A2824" t="str">
            <v>TOT</v>
          </cell>
          <cell r="B2824" t="str">
            <v>All</v>
          </cell>
          <cell r="C2824" t="str">
            <v>YTD201703</v>
          </cell>
          <cell r="M2824">
            <v>437870.81111110002</v>
          </cell>
          <cell r="N2824">
            <v>1.0139897</v>
          </cell>
          <cell r="Q2824">
            <v>47.371431000000001</v>
          </cell>
          <cell r="R2824">
            <v>64.215266799999995</v>
          </cell>
          <cell r="T2824" t="str">
            <v>TOTAllYTD201703</v>
          </cell>
        </row>
        <row r="2825">
          <cell r="A2825" t="str">
            <v>TOT</v>
          </cell>
          <cell r="B2825" t="str">
            <v>All</v>
          </cell>
          <cell r="C2825" t="str">
            <v>YTD201703</v>
          </cell>
          <cell r="M2825">
            <v>437870.81111110002</v>
          </cell>
          <cell r="N2825">
            <v>0.58118910000000001</v>
          </cell>
          <cell r="Q2825">
            <v>24.739269799999999</v>
          </cell>
          <cell r="R2825">
            <v>70.477715599999996</v>
          </cell>
          <cell r="T2825" t="str">
            <v>TOTAllYTD201703</v>
          </cell>
        </row>
        <row r="2826">
          <cell r="A2826" t="str">
            <v>TOT</v>
          </cell>
          <cell r="B2826" t="str">
            <v>All</v>
          </cell>
          <cell r="C2826" t="str">
            <v>YTD201703</v>
          </cell>
          <cell r="M2826">
            <v>437870.81111110002</v>
          </cell>
          <cell r="N2826">
            <v>1.1157581000000001</v>
          </cell>
          <cell r="Q2826">
            <v>47.2991399</v>
          </cell>
          <cell r="R2826">
            <v>70.768183800000003</v>
          </cell>
          <cell r="T2826" t="str">
            <v>TOTAllYTD201703</v>
          </cell>
        </row>
        <row r="2827">
          <cell r="A2827" t="str">
            <v>TOT</v>
          </cell>
          <cell r="B2827" t="str">
            <v>All</v>
          </cell>
          <cell r="C2827" t="str">
            <v>YTD201703</v>
          </cell>
          <cell r="M2827">
            <v>437870.81111110002</v>
          </cell>
          <cell r="N2827">
            <v>1.9865774</v>
          </cell>
          <cell r="Q2827">
            <v>46.179504899999998</v>
          </cell>
          <cell r="R2827">
            <v>129.05578460000001</v>
          </cell>
          <cell r="T2827" t="str">
            <v>TOTAllYTD201703</v>
          </cell>
        </row>
        <row r="2828">
          <cell r="A2828" t="str">
            <v>TOT</v>
          </cell>
          <cell r="B2828" t="str">
            <v>All</v>
          </cell>
          <cell r="C2828" t="str">
            <v>YTD201703</v>
          </cell>
          <cell r="M2828">
            <v>437870.81111110002</v>
          </cell>
          <cell r="N2828">
            <v>0.95290779999999997</v>
          </cell>
          <cell r="Q2828">
            <v>23.760487999999999</v>
          </cell>
          <cell r="R2828">
            <v>120.3141653</v>
          </cell>
          <cell r="T2828" t="str">
            <v>TOTAllYTD201703</v>
          </cell>
        </row>
        <row r="2829">
          <cell r="A2829" t="str">
            <v>TOT</v>
          </cell>
          <cell r="B2829" t="str">
            <v>All</v>
          </cell>
          <cell r="C2829" t="str">
            <v>YTD201703</v>
          </cell>
          <cell r="M2829">
            <v>437870.81111110002</v>
          </cell>
          <cell r="N2829">
            <v>0.2042842</v>
          </cell>
          <cell r="Q2829">
            <v>2.8589788</v>
          </cell>
          <cell r="R2829">
            <v>214.36071430000001</v>
          </cell>
          <cell r="T2829" t="str">
            <v>TOTAllYTD201703</v>
          </cell>
        </row>
        <row r="2830">
          <cell r="A2830" t="str">
            <v>TOT</v>
          </cell>
          <cell r="B2830" t="str">
            <v>All</v>
          </cell>
          <cell r="C2830" t="str">
            <v>YTD201703</v>
          </cell>
          <cell r="M2830">
            <v>437870.81111110002</v>
          </cell>
          <cell r="N2830">
            <v>0.54299450000000005</v>
          </cell>
          <cell r="Q2830">
            <v>12.237955400000001</v>
          </cell>
          <cell r="R2830">
            <v>133.10912590000001</v>
          </cell>
          <cell r="T2830" t="str">
            <v>TOTAllYTD201703</v>
          </cell>
        </row>
        <row r="2831">
          <cell r="A2831" t="str">
            <v>TOT</v>
          </cell>
          <cell r="B2831" t="str">
            <v>All</v>
          </cell>
          <cell r="C2831" t="str">
            <v>YTD201703</v>
          </cell>
          <cell r="M2831">
            <v>437870.81111110002</v>
          </cell>
          <cell r="N2831">
            <v>4.8025400999999999</v>
          </cell>
          <cell r="Q2831">
            <v>118.7556412</v>
          </cell>
          <cell r="R2831">
            <v>121.3215661</v>
          </cell>
          <cell r="T2831" t="str">
            <v>TOTAllYTD201703</v>
          </cell>
        </row>
        <row r="2832">
          <cell r="A2832" t="str">
            <v>TOT</v>
          </cell>
          <cell r="B2832" t="str">
            <v>All</v>
          </cell>
          <cell r="C2832" t="str">
            <v>YTD201703</v>
          </cell>
          <cell r="M2832">
            <v>437870.81111110002</v>
          </cell>
          <cell r="N2832">
            <v>2.1600541999999998</v>
          </cell>
          <cell r="Q2832">
            <v>50.460392499999998</v>
          </cell>
          <cell r="R2832">
            <v>128.4207725</v>
          </cell>
          <cell r="T2832" t="str">
            <v>TOTAllYTD201703</v>
          </cell>
        </row>
        <row r="2833">
          <cell r="A2833" t="str">
            <v>TOT</v>
          </cell>
          <cell r="B2833" t="str">
            <v>All</v>
          </cell>
          <cell r="C2833" t="str">
            <v>YTD201703</v>
          </cell>
          <cell r="M2833">
            <v>437870.81111110002</v>
          </cell>
          <cell r="N2833">
            <v>0.79671740000000002</v>
          </cell>
          <cell r="Q2833">
            <v>10.572316499999999</v>
          </cell>
          <cell r="R2833">
            <v>226.0764906</v>
          </cell>
          <cell r="T2833" t="str">
            <v>TOTAllYTD201703</v>
          </cell>
        </row>
        <row r="2834">
          <cell r="A2834" t="str">
            <v>TOT</v>
          </cell>
          <cell r="B2834" t="str">
            <v>All</v>
          </cell>
          <cell r="C2834" t="str">
            <v>YTD201703</v>
          </cell>
          <cell r="M2834">
            <v>437870.81111110002</v>
          </cell>
          <cell r="N2834">
            <v>1.9214054</v>
          </cell>
          <cell r="Q2834">
            <v>34.392000600000003</v>
          </cell>
          <cell r="R2834">
            <v>167.60340210000001</v>
          </cell>
          <cell r="T2834" t="str">
            <v>TOTAllYTD201703</v>
          </cell>
        </row>
        <row r="2835">
          <cell r="A2835" t="str">
            <v>TOT</v>
          </cell>
          <cell r="B2835" t="str">
            <v>All</v>
          </cell>
          <cell r="C2835" t="str">
            <v>YTD201703</v>
          </cell>
          <cell r="M2835">
            <v>437870.81111110002</v>
          </cell>
          <cell r="N2835">
            <v>3.2011216</v>
          </cell>
          <cell r="Q2835">
            <v>2.4576509999999998</v>
          </cell>
          <cell r="R2835">
            <v>3907.5381188000001</v>
          </cell>
          <cell r="T2835" t="str">
            <v>TOTAllYTD201703</v>
          </cell>
        </row>
        <row r="2836">
          <cell r="A2836" t="str">
            <v>TOT</v>
          </cell>
          <cell r="B2836" t="str">
            <v>All</v>
          </cell>
          <cell r="C2836" t="str">
            <v>YTD201703</v>
          </cell>
          <cell r="M2836">
            <v>437870.81111110002</v>
          </cell>
          <cell r="N2836">
            <v>0.9213673</v>
          </cell>
          <cell r="Q2836">
            <v>1.0468147000000001</v>
          </cell>
          <cell r="R2836">
            <v>2640.4881733000002</v>
          </cell>
          <cell r="T2836" t="str">
            <v>TOTAllYTD201703</v>
          </cell>
        </row>
        <row r="2837">
          <cell r="A2837" t="str">
            <v>TOT</v>
          </cell>
          <cell r="B2837" t="str">
            <v>All</v>
          </cell>
          <cell r="C2837" t="str">
            <v>YTD201703</v>
          </cell>
          <cell r="M2837">
            <v>437870.81111110002</v>
          </cell>
          <cell r="N2837">
            <v>0.1481867</v>
          </cell>
          <cell r="Q2837">
            <v>0.2534207</v>
          </cell>
          <cell r="R2837">
            <v>1754.2374757</v>
          </cell>
          <cell r="T2837" t="str">
            <v>TOTAllYTD201703</v>
          </cell>
        </row>
        <row r="2838">
          <cell r="A2838" t="str">
            <v>TOT</v>
          </cell>
          <cell r="B2838" t="str">
            <v>All</v>
          </cell>
          <cell r="C2838" t="str">
            <v>YTD201703</v>
          </cell>
          <cell r="M2838">
            <v>437870.81111110002</v>
          </cell>
          <cell r="N2838">
            <v>0.91179120000000002</v>
          </cell>
          <cell r="Q2838">
            <v>0.83141039999999999</v>
          </cell>
          <cell r="R2838">
            <v>3290.0402439</v>
          </cell>
          <cell r="T2838" t="str">
            <v>TOTAllYTD201703</v>
          </cell>
        </row>
        <row r="2839">
          <cell r="A2839" t="str">
            <v>TOT</v>
          </cell>
          <cell r="B2839" t="str">
            <v>All</v>
          </cell>
          <cell r="C2839" t="str">
            <v>YTD201703</v>
          </cell>
          <cell r="M2839">
            <v>437870.81111110002</v>
          </cell>
          <cell r="N2839">
            <v>2.3413750000000002</v>
          </cell>
          <cell r="Q2839">
            <v>3.2436126000000001</v>
          </cell>
          <cell r="R2839">
            <v>2165.5252813000002</v>
          </cell>
          <cell r="T2839" t="str">
            <v>TOTAllYTD201703</v>
          </cell>
        </row>
        <row r="2840">
          <cell r="A2840" t="str">
            <v>TOT</v>
          </cell>
          <cell r="B2840" t="str">
            <v>All</v>
          </cell>
          <cell r="C2840" t="str">
            <v>YTD201703</v>
          </cell>
          <cell r="M2840">
            <v>437870.81111110002</v>
          </cell>
          <cell r="N2840">
            <v>1.0869319</v>
          </cell>
          <cell r="Q2840">
            <v>1.4488700000000001</v>
          </cell>
          <cell r="R2840">
            <v>2250.5784432999999</v>
          </cell>
          <cell r="T2840" t="str">
            <v>TOTAllYTD201703</v>
          </cell>
        </row>
        <row r="2841">
          <cell r="A2841" t="str">
            <v>TOT</v>
          </cell>
          <cell r="B2841" t="str">
            <v>All</v>
          </cell>
          <cell r="C2841" t="str">
            <v>YTD201703</v>
          </cell>
          <cell r="M2841">
            <v>437870.81111110002</v>
          </cell>
          <cell r="N2841">
            <v>0.2400378</v>
          </cell>
          <cell r="Q2841">
            <v>0.2583415</v>
          </cell>
          <cell r="R2841">
            <v>2787.4478094999999</v>
          </cell>
          <cell r="T2841" t="str">
            <v>TOTAllYTD201703</v>
          </cell>
        </row>
        <row r="2842">
          <cell r="A2842" t="str">
            <v>TOT</v>
          </cell>
          <cell r="B2842" t="str">
            <v>All</v>
          </cell>
          <cell r="C2842" t="str">
            <v>YTD201703</v>
          </cell>
          <cell r="M2842">
            <v>437870.81111110002</v>
          </cell>
          <cell r="N2842">
            <v>0.5235805</v>
          </cell>
          <cell r="Q2842">
            <v>0.35487030000000003</v>
          </cell>
          <cell r="R2842">
            <v>4426.2412143000001</v>
          </cell>
          <cell r="T2842" t="str">
            <v>TOTAllYTD201703</v>
          </cell>
        </row>
        <row r="2843">
          <cell r="A2843" t="str">
            <v>TOT</v>
          </cell>
          <cell r="B2843" t="str">
            <v>All</v>
          </cell>
          <cell r="C2843" t="str">
            <v>YTD201703</v>
          </cell>
          <cell r="M2843">
            <v>437870.81111110002</v>
          </cell>
          <cell r="N2843">
            <v>7.4851577000000002</v>
          </cell>
          <cell r="Q2843">
            <v>219.1981327</v>
          </cell>
          <cell r="R2843">
            <v>102.4437238</v>
          </cell>
          <cell r="T2843" t="str">
            <v>TOTAllYTD201703</v>
          </cell>
        </row>
        <row r="2844">
          <cell r="A2844" t="str">
            <v>TOT</v>
          </cell>
          <cell r="B2844" t="str">
            <v>All</v>
          </cell>
          <cell r="C2844" t="str">
            <v>YTD201703</v>
          </cell>
          <cell r="M2844">
            <v>437870.81111110002</v>
          </cell>
          <cell r="N2844">
            <v>2.9090671000000001</v>
          </cell>
          <cell r="Q2844">
            <v>86.959169299999999</v>
          </cell>
          <cell r="R2844">
            <v>100.3597592</v>
          </cell>
          <cell r="T2844" t="str">
            <v>TOTAllYTD201703</v>
          </cell>
        </row>
        <row r="2845">
          <cell r="A2845" t="str">
            <v>TOT</v>
          </cell>
          <cell r="B2845" t="str">
            <v>All</v>
          </cell>
          <cell r="C2845" t="str">
            <v>YTD201703</v>
          </cell>
          <cell r="M2845">
            <v>437870.81111110002</v>
          </cell>
          <cell r="N2845">
            <v>0.47987679999999999</v>
          </cell>
          <cell r="Q2845">
            <v>13.7265426</v>
          </cell>
          <cell r="R2845">
            <v>104.8793099</v>
          </cell>
          <cell r="T2845" t="str">
            <v>TOTAllYTD201703</v>
          </cell>
        </row>
        <row r="2846">
          <cell r="A2846" t="str">
            <v>TOT</v>
          </cell>
          <cell r="B2846" t="str">
            <v>All</v>
          </cell>
          <cell r="C2846" t="str">
            <v>YTD201703</v>
          </cell>
          <cell r="M2846">
            <v>437870.81111110002</v>
          </cell>
          <cell r="N2846">
            <v>1.2816145999999999</v>
          </cell>
          <cell r="Q2846">
            <v>44.571708299999997</v>
          </cell>
          <cell r="R2846">
            <v>86.261979100000005</v>
          </cell>
          <cell r="T2846" t="str">
            <v>TOTAllYTD201703</v>
          </cell>
        </row>
        <row r="2847">
          <cell r="A2847" t="str">
            <v>TOT</v>
          </cell>
          <cell r="B2847" t="str">
            <v>All</v>
          </cell>
          <cell r="C2847" t="str">
            <v>YTD201703</v>
          </cell>
          <cell r="M2847">
            <v>437870.81111110002</v>
          </cell>
          <cell r="N2847">
            <v>92.066391400000001</v>
          </cell>
          <cell r="Q2847">
            <v>3229.9458289999998</v>
          </cell>
          <cell r="R2847">
            <v>85.512014399999998</v>
          </cell>
          <cell r="T2847" t="str">
            <v>TOTAllYTD201703</v>
          </cell>
        </row>
        <row r="2848">
          <cell r="A2848" t="str">
            <v>CT</v>
          </cell>
          <cell r="B2848" t="str">
            <v>ERF</v>
          </cell>
          <cell r="C2848" t="str">
            <v>YE201603</v>
          </cell>
          <cell r="M2848">
            <v>1059.2021858000001</v>
          </cell>
          <cell r="N2848">
            <v>50.0148601</v>
          </cell>
          <cell r="Q2848">
            <v>19.826243099999999</v>
          </cell>
          <cell r="R2848">
            <v>30271.913809500002</v>
          </cell>
          <cell r="T2848" t="str">
            <v>CTERFYE201603</v>
          </cell>
        </row>
        <row r="2849">
          <cell r="A2849" t="str">
            <v>CT</v>
          </cell>
          <cell r="B2849" t="str">
            <v>Benevera</v>
          </cell>
          <cell r="C2849" t="str">
            <v>YE201603</v>
          </cell>
          <cell r="M2849">
            <v>12.8715847</v>
          </cell>
          <cell r="N2849">
            <v>0.54661749999999998</v>
          </cell>
          <cell r="Q2849">
            <v>155.38102309999999</v>
          </cell>
          <cell r="R2849">
            <v>42.215000000000003</v>
          </cell>
          <cell r="T2849" t="str">
            <v>CTBeneveraYE201603</v>
          </cell>
        </row>
        <row r="2850">
          <cell r="A2850" t="str">
            <v>CT</v>
          </cell>
          <cell r="B2850" t="str">
            <v>Benevera</v>
          </cell>
          <cell r="C2850" t="str">
            <v>YE201603</v>
          </cell>
          <cell r="M2850">
            <v>12.8715847</v>
          </cell>
          <cell r="N2850">
            <v>51.097891099999998</v>
          </cell>
          <cell r="Q2850">
            <v>11498.1957122</v>
          </cell>
          <cell r="R2850">
            <v>53.327905399999999</v>
          </cell>
          <cell r="T2850" t="str">
            <v>CTBeneveraYE201603</v>
          </cell>
        </row>
        <row r="2851">
          <cell r="A2851" t="str">
            <v>CT</v>
          </cell>
          <cell r="B2851" t="str">
            <v>Association</v>
          </cell>
          <cell r="C2851" t="str">
            <v>YE201603</v>
          </cell>
          <cell r="M2851">
            <v>5834.3661202000003</v>
          </cell>
          <cell r="N2851">
            <v>6.8493557999999997</v>
          </cell>
          <cell r="Q2851">
            <v>411.01294480000001</v>
          </cell>
          <cell r="R2851">
            <v>199.97489160000001</v>
          </cell>
          <cell r="T2851" t="str">
            <v>CTAssociationYE201603</v>
          </cell>
        </row>
        <row r="2852">
          <cell r="A2852" t="str">
            <v>CT</v>
          </cell>
          <cell r="B2852" t="str">
            <v>CRC</v>
          </cell>
          <cell r="C2852" t="str">
            <v>YE201603</v>
          </cell>
          <cell r="M2852">
            <v>3873.8469945000002</v>
          </cell>
          <cell r="N2852">
            <v>18.246128899999999</v>
          </cell>
          <cell r="Q2852">
            <v>2525.1384512</v>
          </cell>
          <cell r="R2852">
            <v>86.709521600000002</v>
          </cell>
          <cell r="T2852" t="str">
            <v>CTCRCYE201603</v>
          </cell>
        </row>
        <row r="2853">
          <cell r="A2853" t="str">
            <v>CT</v>
          </cell>
          <cell r="B2853" t="str">
            <v>Association</v>
          </cell>
          <cell r="C2853" t="str">
            <v>YE201603</v>
          </cell>
          <cell r="M2853">
            <v>5834.3661202000003</v>
          </cell>
          <cell r="N2853">
            <v>26.7861735</v>
          </cell>
          <cell r="Q2853">
            <v>159.91454440000001</v>
          </cell>
          <cell r="R2853">
            <v>2010.0365701999999</v>
          </cell>
          <cell r="T2853" t="str">
            <v>CTAssociationYE201603</v>
          </cell>
        </row>
        <row r="2854">
          <cell r="A2854" t="str">
            <v>CT</v>
          </cell>
          <cell r="B2854" t="str">
            <v>Benevera</v>
          </cell>
          <cell r="C2854" t="str">
            <v>YE201603</v>
          </cell>
          <cell r="M2854">
            <v>12.8715847</v>
          </cell>
          <cell r="N2854">
            <v>21.3238442</v>
          </cell>
          <cell r="Q2854">
            <v>5127.5737634999996</v>
          </cell>
          <cell r="R2854">
            <v>49.903939399999999</v>
          </cell>
          <cell r="T2854" t="str">
            <v>CTBeneveraYE201603</v>
          </cell>
        </row>
        <row r="2855">
          <cell r="A2855" t="str">
            <v>CT</v>
          </cell>
          <cell r="B2855" t="str">
            <v>Association</v>
          </cell>
          <cell r="C2855" t="str">
            <v>YE201603</v>
          </cell>
          <cell r="M2855">
            <v>5834.3661202000003</v>
          </cell>
          <cell r="N2855">
            <v>24.021296199999998</v>
          </cell>
          <cell r="Q2855">
            <v>9.2555042000000007</v>
          </cell>
          <cell r="R2855">
            <v>31144.230370400001</v>
          </cell>
          <cell r="T2855" t="str">
            <v>CTAssociationYE201603</v>
          </cell>
        </row>
        <row r="2856">
          <cell r="A2856" t="str">
            <v>CT</v>
          </cell>
          <cell r="B2856" t="str">
            <v>ERF</v>
          </cell>
          <cell r="C2856" t="str">
            <v>YE201603</v>
          </cell>
          <cell r="M2856">
            <v>1059.2021858000001</v>
          </cell>
          <cell r="N2856">
            <v>0.97172820000000004</v>
          </cell>
          <cell r="Q2856">
            <v>274.7350826</v>
          </cell>
          <cell r="R2856">
            <v>42.443573899999997</v>
          </cell>
          <cell r="T2856" t="str">
            <v>CTERFYE201603</v>
          </cell>
        </row>
        <row r="2857">
          <cell r="A2857" t="str">
            <v>CT</v>
          </cell>
          <cell r="B2857" t="str">
            <v>ERF</v>
          </cell>
          <cell r="C2857" t="str">
            <v>YE201603</v>
          </cell>
          <cell r="M2857">
            <v>1059.2021858000001</v>
          </cell>
          <cell r="N2857">
            <v>14.5459292</v>
          </cell>
          <cell r="Q2857">
            <v>827.981675</v>
          </cell>
          <cell r="R2857">
            <v>210.81523379999999</v>
          </cell>
          <cell r="T2857" t="str">
            <v>CTERFYE201603</v>
          </cell>
        </row>
        <row r="2858">
          <cell r="A2858" t="str">
            <v>CT</v>
          </cell>
          <cell r="B2858" t="str">
            <v>CRC</v>
          </cell>
          <cell r="C2858" t="str">
            <v>YE201603</v>
          </cell>
          <cell r="M2858">
            <v>3873.8469945000002</v>
          </cell>
          <cell r="N2858">
            <v>27.003671099999998</v>
          </cell>
          <cell r="Q2858">
            <v>14.4559143</v>
          </cell>
          <cell r="R2858">
            <v>22416.0192857</v>
          </cell>
          <cell r="T2858" t="str">
            <v>CTCRCYE201603</v>
          </cell>
        </row>
        <row r="2859">
          <cell r="A2859" t="str">
            <v>CT</v>
          </cell>
          <cell r="B2859" t="str">
            <v>CRC</v>
          </cell>
          <cell r="C2859" t="str">
            <v>YE201603</v>
          </cell>
          <cell r="M2859">
            <v>3873.8469945000002</v>
          </cell>
          <cell r="N2859">
            <v>2.5369226</v>
          </cell>
          <cell r="Q2859">
            <v>151.52895839999999</v>
          </cell>
          <cell r="R2859">
            <v>200.90596249999999</v>
          </cell>
          <cell r="T2859" t="str">
            <v>CTCRCYE201603</v>
          </cell>
        </row>
        <row r="2860">
          <cell r="A2860" t="str">
            <v>CT</v>
          </cell>
          <cell r="B2860" t="str">
            <v>Benevera</v>
          </cell>
          <cell r="C2860" t="str">
            <v>YE201603</v>
          </cell>
          <cell r="M2860">
            <v>12.8715847</v>
          </cell>
          <cell r="N2860">
            <v>229.5353216</v>
          </cell>
          <cell r="Q2860">
            <v>77.690511599999994</v>
          </cell>
          <cell r="R2860">
            <v>35453.800000000003</v>
          </cell>
          <cell r="T2860" t="str">
            <v>CTBeneveraYE201603</v>
          </cell>
        </row>
        <row r="2861">
          <cell r="A2861" t="str">
            <v>CT</v>
          </cell>
          <cell r="B2861" t="str">
            <v>CRC</v>
          </cell>
          <cell r="C2861" t="str">
            <v>YE201603</v>
          </cell>
          <cell r="M2861">
            <v>3873.8469945000002</v>
          </cell>
          <cell r="N2861">
            <v>5.0094088000000001</v>
          </cell>
          <cell r="Q2861">
            <v>11.358218300000001</v>
          </cell>
          <cell r="R2861">
            <v>5292.4590908999999</v>
          </cell>
          <cell r="T2861" t="str">
            <v>CTCRCYE201603</v>
          </cell>
        </row>
        <row r="2862">
          <cell r="A2862" t="str">
            <v>CT</v>
          </cell>
          <cell r="B2862" t="str">
            <v>ERF</v>
          </cell>
          <cell r="C2862" t="str">
            <v>YE201603</v>
          </cell>
          <cell r="M2862">
            <v>1059.2021858000001</v>
          </cell>
          <cell r="N2862">
            <v>6.4760283000000003</v>
          </cell>
          <cell r="Q2862">
            <v>838.36685</v>
          </cell>
          <cell r="R2862">
            <v>92.694909899999999</v>
          </cell>
          <cell r="T2862" t="str">
            <v>CTERFYE201603</v>
          </cell>
        </row>
        <row r="2863">
          <cell r="A2863" t="str">
            <v>CT</v>
          </cell>
          <cell r="B2863" t="str">
            <v>Benevera</v>
          </cell>
          <cell r="C2863" t="str">
            <v>YE201603</v>
          </cell>
          <cell r="M2863">
            <v>12.8715847</v>
          </cell>
          <cell r="N2863">
            <v>19.047576899999999</v>
          </cell>
          <cell r="Q2863">
            <v>854.59562730000005</v>
          </cell>
          <cell r="R2863">
            <v>267.46090909999998</v>
          </cell>
          <cell r="T2863" t="str">
            <v>CTBeneveraYE201603</v>
          </cell>
        </row>
        <row r="2864">
          <cell r="A2864" t="str">
            <v>CT</v>
          </cell>
          <cell r="B2864" t="str">
            <v>Association</v>
          </cell>
          <cell r="C2864" t="str">
            <v>YE201603</v>
          </cell>
          <cell r="M2864">
            <v>5834.3661202000003</v>
          </cell>
          <cell r="N2864">
            <v>16.924311700000001</v>
          </cell>
          <cell r="Q2864">
            <v>298.57570879999997</v>
          </cell>
          <cell r="R2864">
            <v>680.20181969999999</v>
          </cell>
          <cell r="T2864" t="str">
            <v>CTAssociationYE201603</v>
          </cell>
        </row>
        <row r="2865">
          <cell r="A2865" t="str">
            <v>CT</v>
          </cell>
          <cell r="B2865" t="str">
            <v>Benevera</v>
          </cell>
          <cell r="C2865" t="str">
            <v>YE201603</v>
          </cell>
          <cell r="M2865">
            <v>12.8715847</v>
          </cell>
          <cell r="N2865">
            <v>14.474001299999999</v>
          </cell>
          <cell r="Q2865">
            <v>1320.7386967</v>
          </cell>
          <cell r="R2865">
            <v>131.5082353</v>
          </cell>
          <cell r="T2865" t="str">
            <v>CTBeneveraYE201603</v>
          </cell>
        </row>
        <row r="2866">
          <cell r="A2866" t="str">
            <v>CT</v>
          </cell>
          <cell r="B2866" t="str">
            <v>ERF</v>
          </cell>
          <cell r="C2866" t="str">
            <v>YE201603</v>
          </cell>
          <cell r="M2866">
            <v>1059.2021858000001</v>
          </cell>
          <cell r="N2866">
            <v>19.629331499999999</v>
          </cell>
          <cell r="Q2866">
            <v>1814.5732946999999</v>
          </cell>
          <cell r="R2866">
            <v>129.8112227</v>
          </cell>
          <cell r="T2866" t="str">
            <v>CTERFYE201603</v>
          </cell>
        </row>
        <row r="2867">
          <cell r="A2867" t="str">
            <v>CT</v>
          </cell>
          <cell r="B2867" t="str">
            <v>ERF</v>
          </cell>
          <cell r="C2867" t="str">
            <v>YE201603</v>
          </cell>
          <cell r="M2867">
            <v>1059.2021858000001</v>
          </cell>
          <cell r="N2867">
            <v>16.860606099999998</v>
          </cell>
          <cell r="Q2867">
            <v>234.13848960000001</v>
          </cell>
          <cell r="R2867">
            <v>864.13504030000001</v>
          </cell>
          <cell r="T2867" t="str">
            <v>CTERFYE201603</v>
          </cell>
        </row>
        <row r="2868">
          <cell r="A2868" t="str">
            <v>CT</v>
          </cell>
          <cell r="B2868" t="str">
            <v>Association</v>
          </cell>
          <cell r="C2868" t="str">
            <v>YE201603</v>
          </cell>
          <cell r="M2868">
            <v>5834.3661202000003</v>
          </cell>
          <cell r="N2868">
            <v>6.2055202999999999</v>
          </cell>
          <cell r="Q2868">
            <v>440.83623599999999</v>
          </cell>
          <cell r="R2868">
            <v>168.92042380000001</v>
          </cell>
          <cell r="T2868" t="str">
            <v>CTAssociationYE201603</v>
          </cell>
        </row>
        <row r="2869">
          <cell r="A2869" t="str">
            <v>CT</v>
          </cell>
          <cell r="B2869" t="str">
            <v>ERF</v>
          </cell>
          <cell r="C2869" t="str">
            <v>YE201603</v>
          </cell>
          <cell r="M2869">
            <v>1059.2021858000001</v>
          </cell>
          <cell r="N2869">
            <v>8.8701194999999995</v>
          </cell>
          <cell r="Q2869">
            <v>426.73627950000002</v>
          </cell>
          <cell r="R2869">
            <v>249.43141589999999</v>
          </cell>
          <cell r="T2869" t="str">
            <v>CTERFYE201603</v>
          </cell>
        </row>
        <row r="2870">
          <cell r="A2870" t="str">
            <v>CT</v>
          </cell>
          <cell r="B2870" t="str">
            <v>ERF</v>
          </cell>
          <cell r="C2870" t="str">
            <v>YE201603</v>
          </cell>
          <cell r="M2870">
            <v>1059.2021858000001</v>
          </cell>
          <cell r="N2870">
            <v>5.2403434999999998</v>
          </cell>
          <cell r="Q2870">
            <v>21.7144567</v>
          </cell>
          <cell r="R2870">
            <v>2895.9565216999999</v>
          </cell>
          <cell r="T2870" t="str">
            <v>CTERFYE201603</v>
          </cell>
        </row>
        <row r="2871">
          <cell r="A2871" t="str">
            <v>CT</v>
          </cell>
          <cell r="B2871" t="str">
            <v>CRC</v>
          </cell>
          <cell r="C2871" t="str">
            <v>YE201603</v>
          </cell>
          <cell r="M2871">
            <v>3873.8469945000002</v>
          </cell>
          <cell r="N2871">
            <v>1.4513088000000001</v>
          </cell>
          <cell r="Q2871">
            <v>12.132642300000001</v>
          </cell>
          <cell r="R2871">
            <v>1435.4421276999999</v>
          </cell>
          <cell r="T2871" t="str">
            <v>CTCRCYE201603</v>
          </cell>
        </row>
        <row r="2872">
          <cell r="A2872" t="str">
            <v>CT</v>
          </cell>
          <cell r="B2872" t="str">
            <v>Benevera</v>
          </cell>
          <cell r="C2872" t="str">
            <v>YE201603</v>
          </cell>
          <cell r="M2872">
            <v>12.8715847</v>
          </cell>
          <cell r="N2872">
            <v>24.011094199999999</v>
          </cell>
          <cell r="Q2872">
            <v>77.690511599999994</v>
          </cell>
          <cell r="R2872">
            <v>3708.73</v>
          </cell>
          <cell r="T2872" t="str">
            <v>CTBeneveraYE201603</v>
          </cell>
        </row>
        <row r="2873">
          <cell r="A2873" t="str">
            <v>CT</v>
          </cell>
          <cell r="B2873" t="str">
            <v>CRC</v>
          </cell>
          <cell r="C2873" t="str">
            <v>YE201603</v>
          </cell>
          <cell r="M2873">
            <v>3873.8469945000002</v>
          </cell>
          <cell r="N2873">
            <v>2.6655061999999998</v>
          </cell>
          <cell r="Q2873">
            <v>14.4559143</v>
          </cell>
          <cell r="R2873">
            <v>2212.6635713999999</v>
          </cell>
          <cell r="T2873" t="str">
            <v>CTCRCYE201603</v>
          </cell>
        </row>
        <row r="2874">
          <cell r="A2874" t="str">
            <v>CT</v>
          </cell>
          <cell r="B2874" t="str">
            <v>CRC</v>
          </cell>
          <cell r="C2874" t="str">
            <v>YE201603</v>
          </cell>
          <cell r="M2874">
            <v>3873.8469945000002</v>
          </cell>
          <cell r="N2874">
            <v>20.941290200000001</v>
          </cell>
          <cell r="Q2874">
            <v>583.14125550000006</v>
          </cell>
          <cell r="R2874">
            <v>430.93415229999999</v>
          </cell>
          <cell r="T2874" t="str">
            <v>CTCRCYE201603</v>
          </cell>
        </row>
        <row r="2875">
          <cell r="A2875" t="str">
            <v>CT</v>
          </cell>
          <cell r="B2875" t="str">
            <v>Association</v>
          </cell>
          <cell r="C2875" t="str">
            <v>YE201603</v>
          </cell>
          <cell r="M2875">
            <v>5834.3661202000003</v>
          </cell>
          <cell r="N2875">
            <v>11.9816062</v>
          </cell>
          <cell r="Q2875">
            <v>831.45279200000004</v>
          </cell>
          <cell r="R2875">
            <v>172.92536179999999</v>
          </cell>
          <cell r="T2875" t="str">
            <v>CTAssociationYE201603</v>
          </cell>
        </row>
        <row r="2876">
          <cell r="A2876" t="str">
            <v>CT</v>
          </cell>
          <cell r="B2876" t="str">
            <v>CRC</v>
          </cell>
          <cell r="C2876" t="str">
            <v>YE201603</v>
          </cell>
          <cell r="M2876">
            <v>3873.8469945000002</v>
          </cell>
          <cell r="N2876">
            <v>19.622219699999999</v>
          </cell>
          <cell r="Q2876">
            <v>1755.6191583</v>
          </cell>
          <cell r="R2876">
            <v>134.12170560000001</v>
          </cell>
          <cell r="T2876" t="str">
            <v>CTCRCYE201603</v>
          </cell>
        </row>
        <row r="2877">
          <cell r="A2877" t="str">
            <v>CT</v>
          </cell>
          <cell r="B2877" t="str">
            <v>Association</v>
          </cell>
          <cell r="C2877" t="str">
            <v>YE201603</v>
          </cell>
          <cell r="M2877">
            <v>5834.3661202000003</v>
          </cell>
          <cell r="N2877">
            <v>1.196558</v>
          </cell>
          <cell r="Q2877">
            <v>99.582369</v>
          </cell>
          <cell r="R2877">
            <v>144.18913939999999</v>
          </cell>
          <cell r="T2877" t="str">
            <v>CTAssociationYE201603</v>
          </cell>
        </row>
        <row r="2878">
          <cell r="A2878" t="str">
            <v>CT</v>
          </cell>
          <cell r="B2878" t="str">
            <v>CRC</v>
          </cell>
          <cell r="C2878" t="str">
            <v>YE201603</v>
          </cell>
          <cell r="M2878">
            <v>3873.8469945000002</v>
          </cell>
          <cell r="N2878">
            <v>7.0140891999999999</v>
          </cell>
          <cell r="Q2878">
            <v>1032.0490215</v>
          </cell>
          <cell r="R2878">
            <v>81.555302699999999</v>
          </cell>
          <cell r="T2878" t="str">
            <v>CTCRCYE201603</v>
          </cell>
        </row>
        <row r="2879">
          <cell r="A2879" t="str">
            <v>CT</v>
          </cell>
          <cell r="B2879" t="str">
            <v>Benevera</v>
          </cell>
          <cell r="C2879" t="str">
            <v>YE201603</v>
          </cell>
          <cell r="M2879">
            <v>12.8715847</v>
          </cell>
          <cell r="N2879">
            <v>4.1712036000000001</v>
          </cell>
          <cell r="Q2879">
            <v>310.76204630000001</v>
          </cell>
          <cell r="R2879">
            <v>161.07</v>
          </cell>
          <cell r="T2879" t="str">
            <v>CTBeneveraYE201603</v>
          </cell>
        </row>
        <row r="2880">
          <cell r="A2880" t="str">
            <v>CT</v>
          </cell>
          <cell r="B2880" t="str">
            <v>Benevera</v>
          </cell>
          <cell r="C2880" t="str">
            <v>YE201603</v>
          </cell>
          <cell r="M2880">
            <v>12.8715847</v>
          </cell>
          <cell r="N2880">
            <v>41.828183000000003</v>
          </cell>
          <cell r="Q2880">
            <v>621.52409250000005</v>
          </cell>
          <cell r="R2880">
            <v>807.59249999999997</v>
          </cell>
          <cell r="T2880" t="str">
            <v>CTBeneveraYE201603</v>
          </cell>
        </row>
        <row r="2881">
          <cell r="A2881" t="str">
            <v>CT</v>
          </cell>
          <cell r="B2881" t="str">
            <v>ERF</v>
          </cell>
          <cell r="C2881" t="str">
            <v>YE201603</v>
          </cell>
          <cell r="M2881">
            <v>1059.2021858000001</v>
          </cell>
          <cell r="N2881">
            <v>24.846471300000001</v>
          </cell>
          <cell r="Q2881">
            <v>690.14208029999998</v>
          </cell>
          <cell r="R2881">
            <v>432.02358409999999</v>
          </cell>
          <cell r="T2881" t="str">
            <v>CTERFYE201603</v>
          </cell>
        </row>
        <row r="2882">
          <cell r="A2882" t="str">
            <v>CT</v>
          </cell>
          <cell r="B2882" t="str">
            <v>Benevera</v>
          </cell>
          <cell r="C2882" t="str">
            <v>YE201603</v>
          </cell>
          <cell r="M2882">
            <v>12.8715847</v>
          </cell>
          <cell r="N2882">
            <v>32.590716399999998</v>
          </cell>
          <cell r="Q2882">
            <v>4894.5022288</v>
          </cell>
          <cell r="R2882">
            <v>79.903650799999994</v>
          </cell>
          <cell r="T2882" t="str">
            <v>CTBeneveraYE201603</v>
          </cell>
        </row>
        <row r="2883">
          <cell r="A2883" t="str">
            <v>CT</v>
          </cell>
          <cell r="B2883" t="str">
            <v>Association</v>
          </cell>
          <cell r="C2883" t="str">
            <v>YE201603</v>
          </cell>
          <cell r="M2883">
            <v>5834.3661202000003</v>
          </cell>
          <cell r="N2883">
            <v>15.949022100000001</v>
          </cell>
          <cell r="Q2883">
            <v>428.49556380000001</v>
          </cell>
          <cell r="R2883">
            <v>446.65168399999999</v>
          </cell>
          <cell r="T2883" t="str">
            <v>CTAssociationYE201603</v>
          </cell>
        </row>
        <row r="2884">
          <cell r="A2884" t="str">
            <v>CT</v>
          </cell>
          <cell r="B2884" t="str">
            <v>Benevera</v>
          </cell>
          <cell r="C2884" t="str">
            <v>YE201603</v>
          </cell>
          <cell r="M2884">
            <v>12.8715847</v>
          </cell>
          <cell r="N2884">
            <v>1.6108480000000001</v>
          </cell>
          <cell r="Q2884">
            <v>388.45255780000002</v>
          </cell>
          <cell r="R2884">
            <v>49.762</v>
          </cell>
          <cell r="T2884" t="str">
            <v>CTBeneveraYE201603</v>
          </cell>
        </row>
        <row r="2885">
          <cell r="A2885" t="str">
            <v>CT</v>
          </cell>
          <cell r="B2885" t="str">
            <v>ERF</v>
          </cell>
          <cell r="C2885" t="str">
            <v>YE201603</v>
          </cell>
          <cell r="M2885">
            <v>1059.2021858000001</v>
          </cell>
          <cell r="N2885">
            <v>6.6819663</v>
          </cell>
          <cell r="Q2885">
            <v>175.6038672</v>
          </cell>
          <cell r="R2885">
            <v>456.61634409999999</v>
          </cell>
          <cell r="T2885" t="str">
            <v>CTERFYE201603</v>
          </cell>
        </row>
        <row r="2886">
          <cell r="A2886" t="str">
            <v>CT</v>
          </cell>
          <cell r="B2886" t="str">
            <v>Benevera</v>
          </cell>
          <cell r="C2886" t="str">
            <v>YE201603</v>
          </cell>
          <cell r="M2886">
            <v>12.8715847</v>
          </cell>
          <cell r="N2886">
            <v>10.365338599999999</v>
          </cell>
          <cell r="Q2886">
            <v>543.83358099999998</v>
          </cell>
          <cell r="R2886">
            <v>228.7171429</v>
          </cell>
          <cell r="T2886" t="str">
            <v>CTBeneveraYE201603</v>
          </cell>
        </row>
        <row r="2887">
          <cell r="A2887" t="str">
            <v>CT</v>
          </cell>
          <cell r="B2887" t="str">
            <v>Benevera</v>
          </cell>
          <cell r="C2887" t="str">
            <v>YE201603</v>
          </cell>
          <cell r="M2887">
            <v>12.8715847</v>
          </cell>
          <cell r="N2887">
            <v>8.7781213999999999</v>
          </cell>
          <cell r="Q2887">
            <v>854.59562730000005</v>
          </cell>
          <cell r="R2887">
            <v>123.26</v>
          </cell>
          <cell r="T2887" t="str">
            <v>CTBeneveraYE201603</v>
          </cell>
        </row>
        <row r="2888">
          <cell r="A2888" t="str">
            <v>CT</v>
          </cell>
          <cell r="B2888" t="str">
            <v>Association</v>
          </cell>
          <cell r="C2888" t="str">
            <v>YE201603</v>
          </cell>
          <cell r="M2888">
            <v>5834.3661202000003</v>
          </cell>
          <cell r="N2888">
            <v>4.8754039999999996</v>
          </cell>
          <cell r="Q2888">
            <v>145.68849169999999</v>
          </cell>
          <cell r="R2888">
            <v>401.57494120000001</v>
          </cell>
          <cell r="T2888" t="str">
            <v>CTAssociationYE201603</v>
          </cell>
        </row>
        <row r="2889">
          <cell r="A2889" t="str">
            <v>CT</v>
          </cell>
          <cell r="B2889" t="str">
            <v>ERF</v>
          </cell>
          <cell r="C2889" t="str">
            <v>YE201603</v>
          </cell>
          <cell r="M2889">
            <v>1059.2021858000001</v>
          </cell>
          <cell r="N2889">
            <v>74.394772700000004</v>
          </cell>
          <cell r="Q2889">
            <v>13359.1114046</v>
          </cell>
          <cell r="R2889">
            <v>66.826096800000002</v>
          </cell>
          <cell r="T2889" t="str">
            <v>CTERFYE201603</v>
          </cell>
        </row>
        <row r="2890">
          <cell r="A2890" t="str">
            <v>CT</v>
          </cell>
          <cell r="B2890" t="str">
            <v>ERF</v>
          </cell>
          <cell r="C2890" t="str">
            <v>YE201603</v>
          </cell>
          <cell r="M2890">
            <v>1059.2021858000001</v>
          </cell>
          <cell r="N2890">
            <v>17.9388367</v>
          </cell>
          <cell r="Q2890">
            <v>535.30856300000005</v>
          </cell>
          <cell r="R2890">
            <v>402.13449739999999</v>
          </cell>
          <cell r="T2890" t="str">
            <v>CTERFYE201603</v>
          </cell>
        </row>
        <row r="2891">
          <cell r="A2891" t="str">
            <v>CT</v>
          </cell>
          <cell r="B2891" t="str">
            <v>ERF</v>
          </cell>
          <cell r="C2891" t="str">
            <v>YE201603</v>
          </cell>
          <cell r="M2891">
            <v>1059.2021858000001</v>
          </cell>
          <cell r="N2891">
            <v>6.1662220000000003</v>
          </cell>
          <cell r="Q2891">
            <v>36.820165699999997</v>
          </cell>
          <cell r="R2891">
            <v>2009.6233333</v>
          </cell>
          <cell r="T2891" t="str">
            <v>CTERFYE201603</v>
          </cell>
        </row>
        <row r="2892">
          <cell r="A2892" t="str">
            <v>CT</v>
          </cell>
          <cell r="B2892" t="str">
            <v>ERF</v>
          </cell>
          <cell r="C2892" t="str">
            <v>YE201603</v>
          </cell>
          <cell r="M2892">
            <v>1059.2021858000001</v>
          </cell>
          <cell r="N2892">
            <v>16.586263599999999</v>
          </cell>
          <cell r="Q2892">
            <v>540.02909709999994</v>
          </cell>
          <cell r="R2892">
            <v>368.56377620000001</v>
          </cell>
          <cell r="T2892" t="str">
            <v>CTERFYE201603</v>
          </cell>
        </row>
        <row r="2893">
          <cell r="A2893" t="str">
            <v>CT</v>
          </cell>
          <cell r="B2893" t="str">
            <v>ERF</v>
          </cell>
          <cell r="C2893" t="str">
            <v>YE201603</v>
          </cell>
          <cell r="M2893">
            <v>1059.2021858000001</v>
          </cell>
          <cell r="N2893">
            <v>20.381429000000001</v>
          </cell>
          <cell r="Q2893">
            <v>2791.7238462</v>
          </cell>
          <cell r="R2893">
            <v>87.607930300000007</v>
          </cell>
          <cell r="T2893" t="str">
            <v>CTERFYE201603</v>
          </cell>
        </row>
        <row r="2894">
          <cell r="A2894" t="str">
            <v>CT</v>
          </cell>
          <cell r="B2894" t="str">
            <v>Association</v>
          </cell>
          <cell r="C2894" t="str">
            <v>YE201603</v>
          </cell>
          <cell r="M2894">
            <v>5834.3661202000003</v>
          </cell>
          <cell r="N2894">
            <v>16.850764399999999</v>
          </cell>
          <cell r="Q2894">
            <v>1543.612419</v>
          </cell>
          <cell r="R2894">
            <v>130.99737400000001</v>
          </cell>
          <cell r="T2894" t="str">
            <v>CTAssociationYE201603</v>
          </cell>
        </row>
        <row r="2895">
          <cell r="A2895" t="str">
            <v>CT</v>
          </cell>
          <cell r="B2895" t="str">
            <v>ERF</v>
          </cell>
          <cell r="C2895" t="str">
            <v>YE201603</v>
          </cell>
          <cell r="M2895">
            <v>1059.2021858000001</v>
          </cell>
          <cell r="N2895">
            <v>13.6084327</v>
          </cell>
          <cell r="Q2895">
            <v>4740.3603082999998</v>
          </cell>
          <cell r="R2895">
            <v>34.449109700000001</v>
          </cell>
          <cell r="T2895" t="str">
            <v>CTERFYE201603</v>
          </cell>
        </row>
        <row r="2896">
          <cell r="A2896" t="str">
            <v>CT</v>
          </cell>
          <cell r="B2896" t="str">
            <v>Association</v>
          </cell>
          <cell r="C2896" t="str">
            <v>YE201603</v>
          </cell>
          <cell r="M2896">
            <v>5834.3661202000003</v>
          </cell>
          <cell r="N2896">
            <v>3.3315347000000002</v>
          </cell>
          <cell r="Q2896">
            <v>17.825415499999998</v>
          </cell>
          <cell r="R2896">
            <v>2242.7761538</v>
          </cell>
          <cell r="T2896" t="str">
            <v>CTAssociationYE201603</v>
          </cell>
        </row>
        <row r="2897">
          <cell r="A2897" t="str">
            <v>CT</v>
          </cell>
          <cell r="B2897" t="str">
            <v>ERF</v>
          </cell>
          <cell r="C2897" t="str">
            <v>YE201603</v>
          </cell>
          <cell r="M2897">
            <v>1059.2021858000001</v>
          </cell>
          <cell r="N2897">
            <v>0.2884254</v>
          </cell>
          <cell r="Q2897">
            <v>6.6087477000000003</v>
          </cell>
          <cell r="R2897">
            <v>523.71571429999995</v>
          </cell>
          <cell r="T2897" t="str">
            <v>CTERFYE201603</v>
          </cell>
        </row>
        <row r="2898">
          <cell r="A2898" t="str">
            <v>CT</v>
          </cell>
          <cell r="B2898" t="str">
            <v>Benevera</v>
          </cell>
          <cell r="C2898" t="str">
            <v>YE201603</v>
          </cell>
          <cell r="M2898">
            <v>12.8715847</v>
          </cell>
          <cell r="N2898">
            <v>57.205142199999997</v>
          </cell>
          <cell r="Q2898">
            <v>388.45255780000002</v>
          </cell>
          <cell r="R2898">
            <v>1767.17</v>
          </cell>
          <cell r="T2898" t="str">
            <v>CTBeneveraYE201603</v>
          </cell>
        </row>
        <row r="2899">
          <cell r="A2899" t="str">
            <v>CT</v>
          </cell>
          <cell r="B2899" t="str">
            <v>CRC</v>
          </cell>
          <cell r="C2899" t="str">
            <v>YE201603</v>
          </cell>
          <cell r="M2899">
            <v>3873.8469945000002</v>
          </cell>
          <cell r="N2899">
            <v>3.2938868000000001</v>
          </cell>
          <cell r="Q2899">
            <v>175.79424299999999</v>
          </cell>
          <cell r="R2899">
            <v>224.8460499</v>
          </cell>
          <cell r="T2899" t="str">
            <v>CTCRCYE201603</v>
          </cell>
        </row>
        <row r="2900">
          <cell r="A2900" t="str">
            <v>CT</v>
          </cell>
          <cell r="B2900" t="str">
            <v>Association</v>
          </cell>
          <cell r="C2900" t="str">
            <v>YE201603</v>
          </cell>
          <cell r="M2900">
            <v>5834.3661202000003</v>
          </cell>
          <cell r="N2900">
            <v>4.5991796000000003</v>
          </cell>
          <cell r="Q2900">
            <v>114.1512182</v>
          </cell>
          <cell r="R2900">
            <v>483.48283780000003</v>
          </cell>
          <cell r="T2900" t="str">
            <v>CTAssociationYE201603</v>
          </cell>
        </row>
        <row r="2901">
          <cell r="A2901" t="str">
            <v>CT</v>
          </cell>
          <cell r="B2901" t="str">
            <v>Association</v>
          </cell>
          <cell r="C2901" t="str">
            <v>YE201603</v>
          </cell>
          <cell r="M2901">
            <v>5834.3661202000003</v>
          </cell>
          <cell r="N2901">
            <v>1.9087708999999999</v>
          </cell>
          <cell r="Q2901">
            <v>119.97875790000001</v>
          </cell>
          <cell r="R2901">
            <v>190.91088569999999</v>
          </cell>
          <cell r="T2901" t="str">
            <v>CTAssociationYE201603</v>
          </cell>
        </row>
        <row r="2902">
          <cell r="A2902" t="str">
            <v>CT</v>
          </cell>
          <cell r="B2902" t="str">
            <v>CRC</v>
          </cell>
          <cell r="C2902" t="str">
            <v>YE201603</v>
          </cell>
          <cell r="M2902">
            <v>3873.8469945000002</v>
          </cell>
          <cell r="N2902">
            <v>2.4151223000000002</v>
          </cell>
          <cell r="Q2902">
            <v>38.463057599999999</v>
          </cell>
          <cell r="R2902">
            <v>753.48838929999999</v>
          </cell>
          <cell r="T2902" t="str">
            <v>CTCRCYE201603</v>
          </cell>
        </row>
        <row r="2903">
          <cell r="A2903" t="str">
            <v>CT</v>
          </cell>
          <cell r="B2903" t="str">
            <v>CRC</v>
          </cell>
          <cell r="C2903" t="str">
            <v>YE201603</v>
          </cell>
          <cell r="M2903">
            <v>3873.8469945000002</v>
          </cell>
          <cell r="N2903">
            <v>1.6493583000000001</v>
          </cell>
          <cell r="Q2903">
            <v>134.7497722</v>
          </cell>
          <cell r="R2903">
            <v>146.88187740000001</v>
          </cell>
          <cell r="T2903" t="str">
            <v>CTCRCYE201603</v>
          </cell>
        </row>
        <row r="2904">
          <cell r="A2904" t="str">
            <v>CT</v>
          </cell>
          <cell r="B2904" t="str">
            <v>CRC</v>
          </cell>
          <cell r="C2904" t="str">
            <v>YE201603</v>
          </cell>
          <cell r="M2904">
            <v>3873.8469945000002</v>
          </cell>
          <cell r="N2904">
            <v>11.7642626</v>
          </cell>
          <cell r="Q2904">
            <v>114.87289010000001</v>
          </cell>
          <cell r="R2904">
            <v>1228.933573</v>
          </cell>
          <cell r="T2904" t="str">
            <v>CTCRCYE201603</v>
          </cell>
        </row>
        <row r="2905">
          <cell r="A2905" t="str">
            <v>CT</v>
          </cell>
          <cell r="B2905" t="str">
            <v>CRC</v>
          </cell>
          <cell r="C2905" t="str">
            <v>YE201603</v>
          </cell>
          <cell r="M2905">
            <v>3873.8469945000002</v>
          </cell>
          <cell r="N2905">
            <v>21.833429200000001</v>
          </cell>
          <cell r="Q2905">
            <v>373.27235739999998</v>
          </cell>
          <cell r="R2905">
            <v>701.90343710000002</v>
          </cell>
          <cell r="T2905" t="str">
            <v>CTCRCYE201603</v>
          </cell>
        </row>
        <row r="2906">
          <cell r="A2906" t="str">
            <v>CT</v>
          </cell>
          <cell r="B2906" t="str">
            <v>Association</v>
          </cell>
          <cell r="C2906" t="str">
            <v>YE201603</v>
          </cell>
          <cell r="M2906">
            <v>5834.3661202000003</v>
          </cell>
          <cell r="N2906">
            <v>3.9434168000000001</v>
          </cell>
          <cell r="Q2906">
            <v>30.680282399999999</v>
          </cell>
          <cell r="R2906">
            <v>1542.3913408000001</v>
          </cell>
          <cell r="T2906" t="str">
            <v>CTAssociationYE201603</v>
          </cell>
        </row>
        <row r="2907">
          <cell r="A2907" t="str">
            <v>CT</v>
          </cell>
          <cell r="B2907" t="str">
            <v>CRC</v>
          </cell>
          <cell r="C2907" t="str">
            <v>YE201603</v>
          </cell>
          <cell r="M2907">
            <v>3873.8469945000002</v>
          </cell>
          <cell r="N2907">
            <v>11.749609</v>
          </cell>
          <cell r="Q2907">
            <v>2566.4410634000001</v>
          </cell>
          <cell r="R2907">
            <v>54.938065799999997</v>
          </cell>
          <cell r="T2907" t="str">
            <v>CTCRCYE201603</v>
          </cell>
        </row>
        <row r="2908">
          <cell r="A2908" t="str">
            <v>CT</v>
          </cell>
          <cell r="B2908" t="str">
            <v>Association</v>
          </cell>
          <cell r="C2908" t="str">
            <v>YE201603</v>
          </cell>
          <cell r="M2908">
            <v>5834.3661202000003</v>
          </cell>
          <cell r="N2908">
            <v>4.4387686999999998</v>
          </cell>
          <cell r="Q2908">
            <v>526.87814519999995</v>
          </cell>
          <cell r="R2908">
            <v>101.0959076</v>
          </cell>
          <cell r="T2908" t="str">
            <v>CTAssociationYE201603</v>
          </cell>
        </row>
        <row r="2909">
          <cell r="A2909" t="str">
            <v>CT</v>
          </cell>
          <cell r="B2909" t="str">
            <v>CRC</v>
          </cell>
          <cell r="C2909" t="str">
            <v>YE201603</v>
          </cell>
          <cell r="M2909">
            <v>3873.8469945000002</v>
          </cell>
          <cell r="N2909">
            <v>1.9777404999999999</v>
          </cell>
          <cell r="Q2909">
            <v>376.88633600000003</v>
          </cell>
          <cell r="R2909">
            <v>62.970938400000001</v>
          </cell>
          <cell r="T2909" t="str">
            <v>CTCRCYE201603</v>
          </cell>
        </row>
        <row r="2910">
          <cell r="A2910" t="str">
            <v>CT</v>
          </cell>
          <cell r="B2910" t="str">
            <v>Association</v>
          </cell>
          <cell r="C2910" t="str">
            <v>YE201603</v>
          </cell>
          <cell r="M2910">
            <v>5834.3661202000003</v>
          </cell>
          <cell r="N2910">
            <v>61.264414500000001</v>
          </cell>
          <cell r="Q2910">
            <v>9681.2573699000004</v>
          </cell>
          <cell r="R2910">
            <v>75.937757399999995</v>
          </cell>
          <cell r="T2910" t="str">
            <v>CTAssociationYE201603</v>
          </cell>
        </row>
        <row r="2911">
          <cell r="A2911" t="str">
            <v>CT</v>
          </cell>
          <cell r="B2911" t="str">
            <v>CRC</v>
          </cell>
          <cell r="C2911" t="str">
            <v>YE201603</v>
          </cell>
          <cell r="M2911">
            <v>3873.8469945000002</v>
          </cell>
          <cell r="N2911">
            <v>5.5275334999999997</v>
          </cell>
          <cell r="Q2911">
            <v>164.694166</v>
          </cell>
          <cell r="R2911">
            <v>402.74894979999999</v>
          </cell>
          <cell r="T2911" t="str">
            <v>CTCRCYE201603</v>
          </cell>
        </row>
        <row r="2912">
          <cell r="A2912" t="str">
            <v>CT</v>
          </cell>
          <cell r="B2912" t="str">
            <v>Association</v>
          </cell>
          <cell r="C2912" t="str">
            <v>YE201603</v>
          </cell>
          <cell r="M2912">
            <v>5834.3661202000003</v>
          </cell>
          <cell r="N2912">
            <v>2.0968657999999998</v>
          </cell>
          <cell r="Q2912">
            <v>98.211183199999994</v>
          </cell>
          <cell r="R2912">
            <v>256.20696340000001</v>
          </cell>
          <cell r="T2912" t="str">
            <v>CTAssociationYE201603</v>
          </cell>
        </row>
        <row r="2913">
          <cell r="A2913" t="str">
            <v>CT</v>
          </cell>
          <cell r="B2913" t="str">
            <v>CRC</v>
          </cell>
          <cell r="C2913" t="str">
            <v>YE201603</v>
          </cell>
          <cell r="M2913">
            <v>3873.8469945000002</v>
          </cell>
          <cell r="N2913">
            <v>12.1410444</v>
          </cell>
          <cell r="Q2913">
            <v>929.05063240000004</v>
          </cell>
          <cell r="R2913">
            <v>156.81872190000001</v>
          </cell>
          <cell r="T2913" t="str">
            <v>CTCRCYE201603</v>
          </cell>
        </row>
        <row r="2914">
          <cell r="A2914" t="str">
            <v>CT</v>
          </cell>
          <cell r="B2914" t="str">
            <v>Benevera</v>
          </cell>
          <cell r="C2914" t="str">
            <v>YE201603</v>
          </cell>
          <cell r="M2914">
            <v>12.8715847</v>
          </cell>
          <cell r="N2914">
            <v>5.0127212999999999</v>
          </cell>
          <cell r="Q2914">
            <v>310.76204630000001</v>
          </cell>
          <cell r="R2914">
            <v>193.565</v>
          </cell>
          <cell r="T2914" t="str">
            <v>CTBeneveraYE201603</v>
          </cell>
        </row>
        <row r="2915">
          <cell r="A2915" t="str">
            <v>CT</v>
          </cell>
          <cell r="B2915" t="str">
            <v>CRC</v>
          </cell>
          <cell r="C2915" t="str">
            <v>YE201603</v>
          </cell>
          <cell r="M2915">
            <v>3873.8469945000002</v>
          </cell>
          <cell r="N2915">
            <v>8.9556872999999992</v>
          </cell>
          <cell r="Q2915">
            <v>510.60354289999998</v>
          </cell>
          <cell r="R2915">
            <v>210.4729778</v>
          </cell>
          <cell r="T2915" t="str">
            <v>CTCRCYE201603</v>
          </cell>
        </row>
        <row r="2916">
          <cell r="A2916" t="str">
            <v>CT</v>
          </cell>
          <cell r="B2916" t="str">
            <v>Association</v>
          </cell>
          <cell r="C2916" t="str">
            <v>YE201603</v>
          </cell>
          <cell r="M2916">
            <v>5834.3661202000003</v>
          </cell>
          <cell r="N2916">
            <v>8.7697342999999996</v>
          </cell>
          <cell r="Q2916">
            <v>1912.1186038000001</v>
          </cell>
          <cell r="R2916">
            <v>55.036759600000003</v>
          </cell>
          <cell r="T2916" t="str">
            <v>CTAssociationYE201603</v>
          </cell>
        </row>
        <row r="2917">
          <cell r="A2917" t="str">
            <v>CT</v>
          </cell>
          <cell r="B2917" t="str">
            <v>CRC</v>
          </cell>
          <cell r="C2917" t="str">
            <v>YE201603</v>
          </cell>
          <cell r="M2917">
            <v>3873.8469945000002</v>
          </cell>
          <cell r="N2917">
            <v>88.587478099999998</v>
          </cell>
          <cell r="Q2917">
            <v>12662.348324299999</v>
          </cell>
          <cell r="R2917">
            <v>83.953600899999998</v>
          </cell>
          <cell r="T2917" t="str">
            <v>CTCRCYE201603</v>
          </cell>
        </row>
        <row r="2918">
          <cell r="A2918" t="str">
            <v>CT</v>
          </cell>
          <cell r="B2918" t="str">
            <v>Association</v>
          </cell>
          <cell r="C2918" t="str">
            <v>YE201603</v>
          </cell>
          <cell r="M2918">
            <v>5834.3661202000003</v>
          </cell>
          <cell r="N2918">
            <v>25.911397600000001</v>
          </cell>
          <cell r="Q2918">
            <v>1032.3315123</v>
          </cell>
          <cell r="R2918">
            <v>301.19856549999997</v>
          </cell>
          <cell r="T2918" t="str">
            <v>CTAssociationYE201603</v>
          </cell>
        </row>
        <row r="2919">
          <cell r="A2919" t="str">
            <v>CT</v>
          </cell>
          <cell r="B2919" t="str">
            <v>Benevera</v>
          </cell>
          <cell r="C2919" t="str">
            <v>YE201603</v>
          </cell>
          <cell r="M2919">
            <v>12.8715847</v>
          </cell>
          <cell r="N2919">
            <v>24.616562299999998</v>
          </cell>
          <cell r="Q2919">
            <v>310.76204630000001</v>
          </cell>
          <cell r="R2919">
            <v>950.5625</v>
          </cell>
          <cell r="T2919" t="str">
            <v>CTBeneveraYE201603</v>
          </cell>
        </row>
        <row r="2920">
          <cell r="A2920" t="str">
            <v>CT</v>
          </cell>
          <cell r="B2920" t="str">
            <v>Association</v>
          </cell>
          <cell r="C2920" t="str">
            <v>YE201603</v>
          </cell>
          <cell r="M2920">
            <v>5834.3661202000003</v>
          </cell>
          <cell r="N2920">
            <v>19.068191599999999</v>
          </cell>
          <cell r="Q2920">
            <v>2577.3151170000001</v>
          </cell>
          <cell r="R2920">
            <v>88.781653899999995</v>
          </cell>
          <cell r="T2920" t="str">
            <v>CTAssociationYE201603</v>
          </cell>
        </row>
        <row r="2921">
          <cell r="A2921" t="str">
            <v>CT</v>
          </cell>
          <cell r="B2921" t="str">
            <v>Benevera</v>
          </cell>
          <cell r="C2921" t="str">
            <v>YE201603</v>
          </cell>
          <cell r="M2921">
            <v>12.8715847</v>
          </cell>
          <cell r="N2921">
            <v>30.2426502</v>
          </cell>
          <cell r="Q2921">
            <v>621.52409250000005</v>
          </cell>
          <cell r="R2921">
            <v>583.90625</v>
          </cell>
          <cell r="T2921" t="str">
            <v>CTBeneveraYE201603</v>
          </cell>
        </row>
        <row r="2922">
          <cell r="A2922" t="str">
            <v>CT</v>
          </cell>
          <cell r="B2922" t="str">
            <v>ERF</v>
          </cell>
          <cell r="C2922" t="str">
            <v>YE201603</v>
          </cell>
          <cell r="M2922">
            <v>1059.2021858000001</v>
          </cell>
          <cell r="N2922">
            <v>11.3653073</v>
          </cell>
          <cell r="Q2922">
            <v>918.61592910000002</v>
          </cell>
          <cell r="R2922">
            <v>148.46649540000001</v>
          </cell>
          <cell r="T2922" t="str">
            <v>CTERFYE201603</v>
          </cell>
        </row>
        <row r="2923">
          <cell r="A2923" t="str">
            <v>CT</v>
          </cell>
          <cell r="B2923" t="str">
            <v>Benevera</v>
          </cell>
          <cell r="C2923" t="str">
            <v>YE201603</v>
          </cell>
          <cell r="M2923">
            <v>12.8715847</v>
          </cell>
          <cell r="N2923">
            <v>9.0376724999999993</v>
          </cell>
          <cell r="Q2923">
            <v>310.76204630000001</v>
          </cell>
          <cell r="R2923">
            <v>348.98750000000001</v>
          </cell>
          <cell r="T2923" t="str">
            <v>CTBeneveraYE201603</v>
          </cell>
        </row>
        <row r="2924">
          <cell r="A2924" t="str">
            <v>CT</v>
          </cell>
          <cell r="B2924" t="str">
            <v>ERF</v>
          </cell>
          <cell r="C2924" t="str">
            <v>YE201603</v>
          </cell>
          <cell r="M2924">
            <v>1059.2021858000001</v>
          </cell>
          <cell r="N2924">
            <v>2.0582197</v>
          </cell>
          <cell r="Q2924">
            <v>371.97808429999998</v>
          </cell>
          <cell r="R2924">
            <v>66.3980964</v>
          </cell>
          <cell r="T2924" t="str">
            <v>CTERFYE201603</v>
          </cell>
        </row>
        <row r="2925">
          <cell r="A2925" t="str">
            <v>CT</v>
          </cell>
          <cell r="B2925" t="str">
            <v>Benevera</v>
          </cell>
          <cell r="C2925" t="str">
            <v>YE201603</v>
          </cell>
          <cell r="M2925">
            <v>12.8715847</v>
          </cell>
          <cell r="N2925">
            <v>0.60074190000000005</v>
          </cell>
          <cell r="Q2925">
            <v>77.690511599999994</v>
          </cell>
          <cell r="R2925">
            <v>92.79</v>
          </cell>
          <cell r="T2925" t="str">
            <v>CTBeneveraYE201603</v>
          </cell>
        </row>
        <row r="2926">
          <cell r="A2926" t="str">
            <v>CT</v>
          </cell>
          <cell r="B2926" t="str">
            <v>ERF</v>
          </cell>
          <cell r="C2926" t="str">
            <v>YE201603</v>
          </cell>
          <cell r="M2926">
            <v>1059.2021858000001</v>
          </cell>
          <cell r="N2926">
            <v>2.7752751</v>
          </cell>
          <cell r="Q2926">
            <v>138.78370150000001</v>
          </cell>
          <cell r="R2926">
            <v>239.96551020000001</v>
          </cell>
          <cell r="T2926" t="str">
            <v>CTERFYE201603</v>
          </cell>
        </row>
        <row r="2927">
          <cell r="A2927" t="str">
            <v>CT</v>
          </cell>
          <cell r="B2927" t="str">
            <v>Benevera</v>
          </cell>
          <cell r="C2927" t="str">
            <v>YE201603</v>
          </cell>
          <cell r="M2927">
            <v>12.8715847</v>
          </cell>
          <cell r="N2927">
            <v>32.135773700000001</v>
          </cell>
          <cell r="Q2927">
            <v>2253.0248354999999</v>
          </cell>
          <cell r="R2927">
            <v>171.16068970000001</v>
          </cell>
          <cell r="T2927" t="str">
            <v>CTBeneveraYE201603</v>
          </cell>
        </row>
        <row r="2928">
          <cell r="A2928" t="str">
            <v>CT</v>
          </cell>
          <cell r="B2928" t="str">
            <v>ERF</v>
          </cell>
          <cell r="C2928" t="str">
            <v>YE201603</v>
          </cell>
          <cell r="M2928">
            <v>1059.2021858000001</v>
          </cell>
          <cell r="N2928">
            <v>57.377789399999997</v>
          </cell>
          <cell r="Q2928">
            <v>39.652486099999997</v>
          </cell>
          <cell r="R2928">
            <v>17364.194285699999</v>
          </cell>
          <cell r="T2928" t="str">
            <v>CTERFYE201603</v>
          </cell>
        </row>
        <row r="2929">
          <cell r="A2929" t="str">
            <v>CT</v>
          </cell>
          <cell r="B2929" t="str">
            <v>Benevera</v>
          </cell>
          <cell r="C2929" t="str">
            <v>YE201603</v>
          </cell>
          <cell r="M2929">
            <v>12.8715847</v>
          </cell>
          <cell r="N2929">
            <v>27.204303800000002</v>
          </cell>
          <cell r="Q2929">
            <v>4039.9066016000002</v>
          </cell>
          <cell r="R2929">
            <v>80.806730799999997</v>
          </cell>
          <cell r="T2929" t="str">
            <v>CTBeneveraYE201603</v>
          </cell>
        </row>
        <row r="2930">
          <cell r="A2930" t="str">
            <v>CT</v>
          </cell>
          <cell r="B2930" t="str">
            <v>ERF</v>
          </cell>
          <cell r="C2930" t="str">
            <v>YE201603</v>
          </cell>
          <cell r="M2930">
            <v>1059.2021858000001</v>
          </cell>
          <cell r="N2930">
            <v>9.3776917999999991</v>
          </cell>
          <cell r="Q2930">
            <v>96.298894899999993</v>
          </cell>
          <cell r="R2930">
            <v>1168.5731373000001</v>
          </cell>
          <cell r="T2930" t="str">
            <v>CTERFYE201603</v>
          </cell>
        </row>
        <row r="2931">
          <cell r="A2931" t="str">
            <v>CT</v>
          </cell>
          <cell r="B2931" t="str">
            <v>Benevera</v>
          </cell>
          <cell r="C2931" t="str">
            <v>YE201603</v>
          </cell>
          <cell r="M2931">
            <v>12.8715847</v>
          </cell>
          <cell r="N2931">
            <v>15.3634281</v>
          </cell>
          <cell r="Q2931">
            <v>1243.0481851</v>
          </cell>
          <cell r="R2931">
            <v>148.31375</v>
          </cell>
          <cell r="T2931" t="str">
            <v>CTBeneveraYE201603</v>
          </cell>
        </row>
        <row r="2932">
          <cell r="A2932" t="str">
            <v>CT</v>
          </cell>
          <cell r="B2932" t="str">
            <v>Association</v>
          </cell>
          <cell r="C2932" t="str">
            <v>YE201603</v>
          </cell>
          <cell r="M2932">
            <v>5834.3661202000003</v>
          </cell>
          <cell r="N2932">
            <v>11.9097138</v>
          </cell>
          <cell r="Q2932">
            <v>3786.3581998</v>
          </cell>
          <cell r="R2932">
            <v>37.745125600000001</v>
          </cell>
          <cell r="T2932" t="str">
            <v>CTAssociationYE201603</v>
          </cell>
        </row>
        <row r="2933">
          <cell r="A2933" t="str">
            <v>CT</v>
          </cell>
          <cell r="B2933" t="str">
            <v>Benevera</v>
          </cell>
          <cell r="C2933" t="str">
            <v>YE201603</v>
          </cell>
          <cell r="M2933">
            <v>12.8715847</v>
          </cell>
          <cell r="N2933">
            <v>1.8296114999999999</v>
          </cell>
          <cell r="Q2933">
            <v>233.0715347</v>
          </cell>
          <cell r="R2933">
            <v>94.2</v>
          </cell>
          <cell r="T2933" t="str">
            <v>CTBeneveraYE201603</v>
          </cell>
        </row>
        <row r="2934">
          <cell r="A2934" t="str">
            <v>CT</v>
          </cell>
          <cell r="B2934" t="str">
            <v>Benevera</v>
          </cell>
          <cell r="C2934" t="str">
            <v>YE201603</v>
          </cell>
          <cell r="M2934">
            <v>12.8715847</v>
          </cell>
          <cell r="N2934">
            <v>16.540050900000001</v>
          </cell>
          <cell r="Q2934">
            <v>1553.8102314</v>
          </cell>
          <cell r="R2934">
            <v>127.738</v>
          </cell>
          <cell r="T2934" t="str">
            <v>CTBeneveraYE201603</v>
          </cell>
        </row>
        <row r="2935">
          <cell r="A2935" t="str">
            <v>CT</v>
          </cell>
          <cell r="B2935" t="str">
            <v>ERF</v>
          </cell>
          <cell r="C2935" t="str">
            <v>YE201603</v>
          </cell>
          <cell r="M2935">
            <v>1059.2021858000001</v>
          </cell>
          <cell r="N2935">
            <v>49.348687300000002</v>
          </cell>
          <cell r="Q2935">
            <v>29.267311200000002</v>
          </cell>
          <cell r="R2935">
            <v>20233.6403226</v>
          </cell>
          <cell r="T2935" t="str">
            <v>CTERFYE201603</v>
          </cell>
        </row>
        <row r="2936">
          <cell r="A2936" t="str">
            <v>CT</v>
          </cell>
          <cell r="B2936" t="str">
            <v>Association</v>
          </cell>
          <cell r="C2936" t="str">
            <v>YE201603</v>
          </cell>
          <cell r="M2936">
            <v>5834.3661202000003</v>
          </cell>
          <cell r="N2936">
            <v>22.4061129</v>
          </cell>
          <cell r="Q2936">
            <v>13.1976634</v>
          </cell>
          <cell r="R2936">
            <v>20372.7998701</v>
          </cell>
          <cell r="T2936" t="str">
            <v>CTAssociationYE201603</v>
          </cell>
        </row>
        <row r="2937">
          <cell r="A2937" t="str">
            <v>CT</v>
          </cell>
          <cell r="B2937" t="str">
            <v>ERF</v>
          </cell>
          <cell r="C2937" t="str">
            <v>YE201603</v>
          </cell>
          <cell r="M2937">
            <v>1059.2021858000001</v>
          </cell>
          <cell r="N2937">
            <v>10.815073999999999</v>
          </cell>
          <cell r="Q2937">
            <v>713.74475070000005</v>
          </cell>
          <cell r="R2937">
            <v>181.8309524</v>
          </cell>
          <cell r="T2937" t="str">
            <v>CTERFYE201603</v>
          </cell>
        </row>
        <row r="2938">
          <cell r="A2938" t="str">
            <v>CT</v>
          </cell>
          <cell r="B2938" t="str">
            <v>ERF</v>
          </cell>
          <cell r="C2938" t="str">
            <v>YE201603</v>
          </cell>
          <cell r="M2938">
            <v>1059.2021858000001</v>
          </cell>
          <cell r="N2938">
            <v>23.337506099999999</v>
          </cell>
          <cell r="Q2938">
            <v>340.82255950000001</v>
          </cell>
          <cell r="R2938">
            <v>821.68878119999999</v>
          </cell>
          <cell r="T2938" t="str">
            <v>CTERFYE201603</v>
          </cell>
        </row>
        <row r="2939">
          <cell r="A2939" t="str">
            <v>CT</v>
          </cell>
          <cell r="B2939" t="str">
            <v>ERF</v>
          </cell>
          <cell r="C2939" t="str">
            <v>YE201603</v>
          </cell>
          <cell r="M2939">
            <v>1059.2021858000001</v>
          </cell>
          <cell r="N2939">
            <v>30.901086500000002</v>
          </cell>
          <cell r="Q2939">
            <v>202.038858</v>
          </cell>
          <cell r="R2939">
            <v>1835.3550467</v>
          </cell>
          <cell r="T2939" t="str">
            <v>CTERFYE201603</v>
          </cell>
        </row>
        <row r="2940">
          <cell r="A2940" t="str">
            <v>CT</v>
          </cell>
          <cell r="B2940" t="str">
            <v>ERF</v>
          </cell>
          <cell r="C2940" t="str">
            <v>YE201603</v>
          </cell>
          <cell r="M2940">
            <v>1059.2021858000001</v>
          </cell>
          <cell r="N2940">
            <v>38.0255808</v>
          </cell>
          <cell r="Q2940">
            <v>1442.5952103</v>
          </cell>
          <cell r="R2940">
            <v>316.3097775</v>
          </cell>
          <cell r="T2940" t="str">
            <v>CTERFYE201603</v>
          </cell>
        </row>
        <row r="2941">
          <cell r="A2941" t="str">
            <v>CT</v>
          </cell>
          <cell r="B2941" t="str">
            <v>Association</v>
          </cell>
          <cell r="C2941" t="str">
            <v>YE201603</v>
          </cell>
          <cell r="M2941">
            <v>5834.3661202000003</v>
          </cell>
          <cell r="N2941">
            <v>2.9143357000000001</v>
          </cell>
          <cell r="Q2941">
            <v>46.448919099999998</v>
          </cell>
          <cell r="R2941">
            <v>752.91372690000003</v>
          </cell>
          <cell r="T2941" t="str">
            <v>CTAssociationYE201603</v>
          </cell>
        </row>
        <row r="2942">
          <cell r="A2942" t="str">
            <v>CT</v>
          </cell>
          <cell r="B2942" t="str">
            <v>ERF</v>
          </cell>
          <cell r="C2942" t="str">
            <v>YE201603</v>
          </cell>
          <cell r="M2942">
            <v>1059.2021858000001</v>
          </cell>
          <cell r="N2942">
            <v>2.8083038999999999</v>
          </cell>
          <cell r="Q2942">
            <v>170.88333320000001</v>
          </cell>
          <cell r="R2942">
            <v>197.20850830000001</v>
          </cell>
          <cell r="T2942" t="str">
            <v>CTERFYE201603</v>
          </cell>
        </row>
        <row r="2943">
          <cell r="A2943" t="str">
            <v>CT</v>
          </cell>
          <cell r="B2943" t="str">
            <v>ERF</v>
          </cell>
          <cell r="C2943" t="str">
            <v>YE201603</v>
          </cell>
          <cell r="M2943">
            <v>1059.2021858000001</v>
          </cell>
          <cell r="N2943">
            <v>13.248754</v>
          </cell>
          <cell r="Q2943">
            <v>2116.6874748</v>
          </cell>
          <cell r="R2943">
            <v>75.110307800000001</v>
          </cell>
          <cell r="T2943" t="str">
            <v>CTERFYE201603</v>
          </cell>
        </row>
        <row r="2944">
          <cell r="A2944" t="str">
            <v>CT</v>
          </cell>
          <cell r="B2944" t="str">
            <v>Association</v>
          </cell>
          <cell r="C2944" t="str">
            <v>YE201603</v>
          </cell>
          <cell r="M2944">
            <v>5834.3661202000003</v>
          </cell>
          <cell r="N2944">
            <v>4.8926987999999998</v>
          </cell>
          <cell r="Q2944">
            <v>47.648706699999998</v>
          </cell>
          <cell r="R2944">
            <v>1232.1926258999999</v>
          </cell>
          <cell r="T2944" t="str">
            <v>CTAssociationYE201603</v>
          </cell>
        </row>
        <row r="2945">
          <cell r="A2945" t="str">
            <v>CT</v>
          </cell>
          <cell r="B2945" t="str">
            <v>ERF</v>
          </cell>
          <cell r="C2945" t="str">
            <v>YE201603</v>
          </cell>
          <cell r="M2945">
            <v>1059.2021858000001</v>
          </cell>
          <cell r="N2945">
            <v>4.7214498000000003</v>
          </cell>
          <cell r="Q2945">
            <v>82.137292700000003</v>
          </cell>
          <cell r="R2945">
            <v>689.78896550000002</v>
          </cell>
          <cell r="T2945" t="str">
            <v>CTERFYE201603</v>
          </cell>
        </row>
        <row r="2946">
          <cell r="A2946" t="str">
            <v>CT</v>
          </cell>
          <cell r="B2946" t="str">
            <v>ERF</v>
          </cell>
          <cell r="C2946" t="str">
            <v>YE201603</v>
          </cell>
          <cell r="M2946">
            <v>1059.2021858000001</v>
          </cell>
          <cell r="N2946">
            <v>11.1428309</v>
          </cell>
          <cell r="Q2946">
            <v>566.46408780000002</v>
          </cell>
          <cell r="R2946">
            <v>236.05021669999999</v>
          </cell>
          <cell r="T2946" t="str">
            <v>CTERFYE201603</v>
          </cell>
        </row>
        <row r="2947">
          <cell r="A2947" t="str">
            <v>CT</v>
          </cell>
          <cell r="B2947" t="str">
            <v>ERF</v>
          </cell>
          <cell r="C2947" t="str">
            <v>YE201603</v>
          </cell>
          <cell r="M2947">
            <v>1059.2021858000001</v>
          </cell>
          <cell r="N2947">
            <v>25.598310699999999</v>
          </cell>
          <cell r="Q2947">
            <v>658.04244870000002</v>
          </cell>
          <cell r="R2947">
            <v>466.80837880000001</v>
          </cell>
          <cell r="T2947" t="str">
            <v>CTERFYE201603</v>
          </cell>
        </row>
        <row r="2948">
          <cell r="A2948" t="str">
            <v>CT</v>
          </cell>
          <cell r="B2948" t="str">
            <v>Association</v>
          </cell>
          <cell r="C2948" t="str">
            <v>YE201603</v>
          </cell>
          <cell r="M2948">
            <v>5834.3661202000003</v>
          </cell>
          <cell r="N2948">
            <v>3.5338723000000001</v>
          </cell>
          <cell r="Q2948">
            <v>259.15411699999999</v>
          </cell>
          <cell r="R2948">
            <v>163.63416670000001</v>
          </cell>
          <cell r="T2948" t="str">
            <v>CTAssociationYE201603</v>
          </cell>
        </row>
        <row r="2949">
          <cell r="A2949" t="str">
            <v>CT</v>
          </cell>
          <cell r="B2949" t="str">
            <v>Association</v>
          </cell>
          <cell r="C2949" t="str">
            <v>YE201603</v>
          </cell>
          <cell r="M2949">
            <v>5834.3661202000003</v>
          </cell>
          <cell r="N2949">
            <v>10.960687</v>
          </cell>
          <cell r="Q2949">
            <v>893.32755139999995</v>
          </cell>
          <cell r="R2949">
            <v>147.23406180000001</v>
          </cell>
          <cell r="T2949" t="str">
            <v>CTAssociationYE201603</v>
          </cell>
        </row>
        <row r="2950">
          <cell r="A2950" t="str">
            <v>CT</v>
          </cell>
          <cell r="B2950" t="str">
            <v>Association</v>
          </cell>
          <cell r="C2950" t="str">
            <v>YE201603</v>
          </cell>
          <cell r="M2950">
            <v>5834.3661202000003</v>
          </cell>
          <cell r="N2950">
            <v>1.1683859000000001</v>
          </cell>
          <cell r="Q2950">
            <v>384.2748216</v>
          </cell>
          <cell r="R2950">
            <v>36.485945600000001</v>
          </cell>
          <cell r="T2950" t="str">
            <v>CTAssociationYE201603</v>
          </cell>
        </row>
        <row r="2951">
          <cell r="A2951" t="str">
            <v>CT</v>
          </cell>
          <cell r="B2951" t="str">
            <v>ERF</v>
          </cell>
          <cell r="C2951" t="str">
            <v>YE201603</v>
          </cell>
          <cell r="M2951">
            <v>1059.2021858000001</v>
          </cell>
          <cell r="N2951">
            <v>1.0617402</v>
          </cell>
          <cell r="Q2951">
            <v>112.34871080000001</v>
          </cell>
          <cell r="R2951">
            <v>113.4047899</v>
          </cell>
          <cell r="T2951" t="str">
            <v>CTERFYE201603</v>
          </cell>
        </row>
        <row r="2952">
          <cell r="A2952" t="str">
            <v>CT</v>
          </cell>
          <cell r="B2952" t="str">
            <v>CRC</v>
          </cell>
          <cell r="C2952" t="str">
            <v>YE201603</v>
          </cell>
          <cell r="M2952">
            <v>3873.8469945000002</v>
          </cell>
          <cell r="N2952">
            <v>32.877300300000002</v>
          </cell>
          <cell r="Q2952">
            <v>1401.7074003</v>
          </cell>
          <cell r="R2952">
            <v>281.46216759999999</v>
          </cell>
          <cell r="T2952" t="str">
            <v>CTCRCYE201603</v>
          </cell>
        </row>
        <row r="2953">
          <cell r="A2953" t="str">
            <v>CT</v>
          </cell>
          <cell r="B2953" t="str">
            <v>Association</v>
          </cell>
          <cell r="C2953" t="str">
            <v>YE201603</v>
          </cell>
          <cell r="M2953">
            <v>5834.3661202000003</v>
          </cell>
          <cell r="N2953">
            <v>6.1821913000000004</v>
          </cell>
          <cell r="Q2953">
            <v>1024.6185920999999</v>
          </cell>
          <cell r="R2953">
            <v>72.403815699999996</v>
          </cell>
          <cell r="T2953" t="str">
            <v>CTAssociationYE201603</v>
          </cell>
        </row>
        <row r="2954">
          <cell r="A2954" t="str">
            <v>CT</v>
          </cell>
          <cell r="B2954" t="str">
            <v>CRC</v>
          </cell>
          <cell r="C2954" t="str">
            <v>YE201603</v>
          </cell>
          <cell r="M2954">
            <v>3873.8469945000002</v>
          </cell>
          <cell r="N2954">
            <v>9.8471150000000005</v>
          </cell>
          <cell r="Q2954">
            <v>791.71944689999998</v>
          </cell>
          <cell r="R2954">
            <v>149.2515813</v>
          </cell>
          <cell r="T2954" t="str">
            <v>CTCRCYE201603</v>
          </cell>
        </row>
        <row r="2955">
          <cell r="A2955" t="str">
            <v>CT</v>
          </cell>
          <cell r="B2955" t="str">
            <v>Association</v>
          </cell>
          <cell r="C2955" t="str">
            <v>YE201603</v>
          </cell>
          <cell r="M2955">
            <v>5834.3661202000003</v>
          </cell>
          <cell r="N2955">
            <v>1.6291241000000001</v>
          </cell>
          <cell r="Q2955">
            <v>306.80282369999998</v>
          </cell>
          <cell r="R2955">
            <v>63.720044700000003</v>
          </cell>
          <cell r="T2955" t="str">
            <v>CTAssociationYE201603</v>
          </cell>
        </row>
        <row r="2956">
          <cell r="A2956" t="str">
            <v>CT</v>
          </cell>
          <cell r="B2956" t="str">
            <v>CRC</v>
          </cell>
          <cell r="C2956" t="str">
            <v>YE201603</v>
          </cell>
          <cell r="M2956">
            <v>3873.8469945000002</v>
          </cell>
          <cell r="N2956">
            <v>5.7767232000000002</v>
          </cell>
          <cell r="Q2956">
            <v>451.7473205</v>
          </cell>
          <cell r="R2956">
            <v>153.4501143</v>
          </cell>
          <cell r="T2956" t="str">
            <v>CTCRCYE201603</v>
          </cell>
        </row>
        <row r="2957">
          <cell r="A2957" t="str">
            <v>CT</v>
          </cell>
          <cell r="B2957" t="str">
            <v>Benevera</v>
          </cell>
          <cell r="C2957" t="str">
            <v>YE201603</v>
          </cell>
          <cell r="M2957">
            <v>12.8715847</v>
          </cell>
          <cell r="N2957">
            <v>13.6989737</v>
          </cell>
          <cell r="Q2957">
            <v>388.45255780000002</v>
          </cell>
          <cell r="R2957">
            <v>423.18599999999998</v>
          </cell>
          <cell r="T2957" t="str">
            <v>CTBeneveraYE201603</v>
          </cell>
        </row>
        <row r="2958">
          <cell r="A2958" t="str">
            <v>CT</v>
          </cell>
          <cell r="B2958" t="str">
            <v>Benevera</v>
          </cell>
          <cell r="C2958" t="str">
            <v>YE201603</v>
          </cell>
          <cell r="M2958">
            <v>12.8715847</v>
          </cell>
          <cell r="N2958">
            <v>59.934021399999999</v>
          </cell>
          <cell r="Q2958">
            <v>3263.0014858999998</v>
          </cell>
          <cell r="R2958">
            <v>220.41309519999999</v>
          </cell>
          <cell r="T2958" t="str">
            <v>CTBeneveraYE201603</v>
          </cell>
        </row>
        <row r="2959">
          <cell r="A2959" t="str">
            <v>CT</v>
          </cell>
          <cell r="B2959" t="str">
            <v>CRC</v>
          </cell>
          <cell r="C2959" t="str">
            <v>YE201603</v>
          </cell>
          <cell r="M2959">
            <v>3873.8469945000002</v>
          </cell>
          <cell r="N2959">
            <v>6.3910505000000004</v>
          </cell>
          <cell r="Q2959">
            <v>358.04201920000003</v>
          </cell>
          <cell r="R2959">
            <v>214.20001439999999</v>
          </cell>
          <cell r="T2959" t="str">
            <v>CTCRCYE201603</v>
          </cell>
        </row>
        <row r="2960">
          <cell r="A2960" t="str">
            <v>CT</v>
          </cell>
          <cell r="B2960" t="str">
            <v>Association</v>
          </cell>
          <cell r="C2960" t="str">
            <v>YE201603</v>
          </cell>
          <cell r="M2960">
            <v>5834.3661202000003</v>
          </cell>
          <cell r="N2960">
            <v>3.0851699999999999E-2</v>
          </cell>
          <cell r="Q2960">
            <v>0.1713982</v>
          </cell>
          <cell r="R2960">
            <v>2160</v>
          </cell>
          <cell r="T2960" t="str">
            <v>CTAssociationYE201603</v>
          </cell>
        </row>
        <row r="2961">
          <cell r="A2961" t="str">
            <v>CT</v>
          </cell>
          <cell r="B2961" t="str">
            <v>CRC</v>
          </cell>
          <cell r="C2961" t="str">
            <v>YE201603</v>
          </cell>
          <cell r="M2961">
            <v>3873.8469945000002</v>
          </cell>
          <cell r="N2961">
            <v>11.287156299999999</v>
          </cell>
          <cell r="Q2961">
            <v>3738.6608249000001</v>
          </cell>
          <cell r="R2961">
            <v>36.228447099999997</v>
          </cell>
          <cell r="T2961" t="str">
            <v>CTCRCYE201603</v>
          </cell>
        </row>
        <row r="2962">
          <cell r="A2962" t="str">
            <v>CT</v>
          </cell>
          <cell r="B2962" t="str">
            <v>CRC</v>
          </cell>
          <cell r="C2962" t="str">
            <v>YE201603</v>
          </cell>
          <cell r="M2962">
            <v>3873.8469945000002</v>
          </cell>
          <cell r="N2962">
            <v>1.139572</v>
          </cell>
          <cell r="Q2962">
            <v>362.68856310000001</v>
          </cell>
          <cell r="R2962">
            <v>37.7041495</v>
          </cell>
          <cell r="T2962" t="str">
            <v>CTCRCYE201603</v>
          </cell>
        </row>
        <row r="2963">
          <cell r="A2963" t="str">
            <v>CT</v>
          </cell>
          <cell r="B2963" t="str">
            <v>CRC</v>
          </cell>
          <cell r="C2963" t="str">
            <v>YE201603</v>
          </cell>
          <cell r="M2963">
            <v>3873.8469945000002</v>
          </cell>
          <cell r="N2963">
            <v>1.1026722</v>
          </cell>
          <cell r="Q2963">
            <v>2.3232718999999999</v>
          </cell>
          <cell r="R2963">
            <v>5695.4444444000001</v>
          </cell>
          <cell r="T2963" t="str">
            <v>CTCRCYE201603</v>
          </cell>
        </row>
        <row r="2964">
          <cell r="A2964" t="str">
            <v>CT</v>
          </cell>
          <cell r="B2964" t="str">
            <v>CRC</v>
          </cell>
          <cell r="C2964" t="str">
            <v>YE201603</v>
          </cell>
          <cell r="M2964">
            <v>3873.8469945000002</v>
          </cell>
          <cell r="N2964">
            <v>11.3925944</v>
          </cell>
          <cell r="Q2964">
            <v>438.58211290000003</v>
          </cell>
          <cell r="R2964">
            <v>311.71160090000001</v>
          </cell>
          <cell r="T2964" t="str">
            <v>CTCRCYE201603</v>
          </cell>
        </row>
        <row r="2965">
          <cell r="A2965" t="str">
            <v>CT</v>
          </cell>
          <cell r="B2965" t="str">
            <v>CRC</v>
          </cell>
          <cell r="C2965" t="str">
            <v>YE201603</v>
          </cell>
          <cell r="M2965">
            <v>3873.8469945000002</v>
          </cell>
          <cell r="N2965">
            <v>8.6182355000000008</v>
          </cell>
          <cell r="Q2965">
            <v>540.2897954</v>
          </cell>
          <cell r="R2965">
            <v>191.4136216</v>
          </cell>
          <cell r="T2965" t="str">
            <v>CTCRCYE201603</v>
          </cell>
        </row>
        <row r="2966">
          <cell r="A2966" t="str">
            <v>CT</v>
          </cell>
          <cell r="B2966" t="str">
            <v>CRC</v>
          </cell>
          <cell r="C2966" t="str">
            <v>YE201603</v>
          </cell>
          <cell r="M2966">
            <v>3873.8469945000002</v>
          </cell>
          <cell r="N2966">
            <v>56.197370800000002</v>
          </cell>
          <cell r="Q2966">
            <v>16.004762199999998</v>
          </cell>
          <cell r="R2966">
            <v>42135.486935499997</v>
          </cell>
          <cell r="T2966" t="str">
            <v>CTCRCYE201603</v>
          </cell>
        </row>
        <row r="2967">
          <cell r="A2967" t="str">
            <v>CT</v>
          </cell>
          <cell r="B2967" t="str">
            <v>CRC</v>
          </cell>
          <cell r="C2967" t="str">
            <v>YE201603</v>
          </cell>
          <cell r="M2967">
            <v>3873.8469945000002</v>
          </cell>
          <cell r="N2967">
            <v>16.108370000000001</v>
          </cell>
          <cell r="Q2967">
            <v>454.07059249999998</v>
          </cell>
          <cell r="R2967">
            <v>425.7057021</v>
          </cell>
          <cell r="T2967" t="str">
            <v>CTCRCYE201603</v>
          </cell>
        </row>
        <row r="2968">
          <cell r="A2968" t="str">
            <v>CT</v>
          </cell>
          <cell r="B2968" t="str">
            <v>CRC</v>
          </cell>
          <cell r="C2968" t="str">
            <v>YE201603</v>
          </cell>
          <cell r="M2968">
            <v>3873.8469945000002</v>
          </cell>
          <cell r="N2968">
            <v>35.671880999999999</v>
          </cell>
          <cell r="Q2968">
            <v>196.7036904</v>
          </cell>
          <cell r="R2968">
            <v>2176.1796718999999</v>
          </cell>
          <cell r="T2968" t="str">
            <v>CTCRCYE201603</v>
          </cell>
        </row>
        <row r="2969">
          <cell r="A2969" t="str">
            <v>CT</v>
          </cell>
          <cell r="B2969" t="str">
            <v>Association</v>
          </cell>
          <cell r="C2969" t="str">
            <v>YE201603</v>
          </cell>
          <cell r="M2969">
            <v>5834.3661202000003</v>
          </cell>
          <cell r="N2969">
            <v>10.517799399999999</v>
          </cell>
          <cell r="Q2969">
            <v>384.2748216</v>
          </cell>
          <cell r="R2969">
            <v>328.44616860000002</v>
          </cell>
          <cell r="T2969" t="str">
            <v>CTAssociationYE201603</v>
          </cell>
        </row>
        <row r="2970">
          <cell r="A2970" t="str">
            <v>CT</v>
          </cell>
          <cell r="B2970" t="str">
            <v>CRC</v>
          </cell>
          <cell r="C2970" t="str">
            <v>YE201603</v>
          </cell>
          <cell r="M2970">
            <v>3873.8469945000002</v>
          </cell>
          <cell r="N2970">
            <v>14.2286017</v>
          </cell>
          <cell r="Q2970">
            <v>189.217592</v>
          </cell>
          <cell r="R2970">
            <v>902.36440649999997</v>
          </cell>
          <cell r="T2970" t="str">
            <v>CTCRCYE201603</v>
          </cell>
        </row>
        <row r="2971">
          <cell r="A2971" t="str">
            <v>CT</v>
          </cell>
          <cell r="B2971" t="str">
            <v>Association</v>
          </cell>
          <cell r="C2971" t="str">
            <v>YE201603</v>
          </cell>
          <cell r="M2971">
            <v>5834.3661202000003</v>
          </cell>
          <cell r="N2971">
            <v>10.6891108</v>
          </cell>
          <cell r="Q2971">
            <v>138.31836799999999</v>
          </cell>
          <cell r="R2971">
            <v>927.34848820000002</v>
          </cell>
          <cell r="T2971" t="str">
            <v>CTAssociationYE201603</v>
          </cell>
        </row>
        <row r="2972">
          <cell r="A2972" t="str">
            <v>CT</v>
          </cell>
          <cell r="B2972" t="str">
            <v>ERF</v>
          </cell>
          <cell r="C2972" t="str">
            <v>YE201603</v>
          </cell>
          <cell r="M2972">
            <v>1059.2021858000001</v>
          </cell>
          <cell r="N2972">
            <v>63.351550600000003</v>
          </cell>
          <cell r="Q2972">
            <v>1313.2525768999999</v>
          </cell>
          <cell r="R2972">
            <v>578.88225020000004</v>
          </cell>
          <cell r="T2972" t="str">
            <v>CTERFYE201603</v>
          </cell>
        </row>
        <row r="2973">
          <cell r="A2973" t="str">
            <v>CT</v>
          </cell>
          <cell r="B2973" t="str">
            <v>CRC</v>
          </cell>
          <cell r="C2973" t="str">
            <v>YE201603</v>
          </cell>
          <cell r="M2973">
            <v>3873.8469945000002</v>
          </cell>
          <cell r="N2973">
            <v>40.761108900000004</v>
          </cell>
          <cell r="Q2973">
            <v>23.490860699999999</v>
          </cell>
          <cell r="R2973">
            <v>20822.281208799999</v>
          </cell>
          <cell r="T2973" t="str">
            <v>CTCRCYE201603</v>
          </cell>
        </row>
        <row r="2974">
          <cell r="A2974" t="str">
            <v>CT</v>
          </cell>
          <cell r="B2974" t="str">
            <v>Association</v>
          </cell>
          <cell r="C2974" t="str">
            <v>YE201603</v>
          </cell>
          <cell r="M2974">
            <v>5834.3661202000003</v>
          </cell>
          <cell r="N2974">
            <v>11.618359999999999</v>
          </cell>
          <cell r="Q2974">
            <v>17.139822599999999</v>
          </cell>
          <cell r="R2974">
            <v>8134.2919000000002</v>
          </cell>
          <cell r="T2974" t="str">
            <v>CTAssociationYE201603</v>
          </cell>
        </row>
        <row r="2975">
          <cell r="A2975" t="str">
            <v>CT</v>
          </cell>
          <cell r="B2975" t="str">
            <v>Association</v>
          </cell>
          <cell r="C2975" t="str">
            <v>YE201603</v>
          </cell>
          <cell r="M2975">
            <v>5834.3661202000003</v>
          </cell>
          <cell r="N2975">
            <v>12.360044</v>
          </cell>
          <cell r="Q2975">
            <v>347.5956013</v>
          </cell>
          <cell r="R2975">
            <v>426.7042702</v>
          </cell>
          <cell r="T2975" t="str">
            <v>CTAssociationYE201603</v>
          </cell>
        </row>
        <row r="2976">
          <cell r="A2976" t="str">
            <v>CT</v>
          </cell>
          <cell r="B2976" t="str">
            <v>Association</v>
          </cell>
          <cell r="C2976" t="str">
            <v>YE201603</v>
          </cell>
          <cell r="M2976">
            <v>5834.3661202000003</v>
          </cell>
          <cell r="N2976">
            <v>1.3938269000000001</v>
          </cell>
          <cell r="Q2976">
            <v>11.4836811</v>
          </cell>
          <cell r="R2976">
            <v>1456.4949254000001</v>
          </cell>
          <cell r="T2976" t="str">
            <v>CTAssociationYE201603</v>
          </cell>
        </row>
        <row r="2977">
          <cell r="A2977" t="str">
            <v>CT</v>
          </cell>
          <cell r="B2977" t="str">
            <v>CRC</v>
          </cell>
          <cell r="C2977" t="str">
            <v>YE201603</v>
          </cell>
          <cell r="M2977">
            <v>3873.8469945000002</v>
          </cell>
          <cell r="N2977">
            <v>5.8811460999999996</v>
          </cell>
          <cell r="Q2977">
            <v>129.070663</v>
          </cell>
          <cell r="R2977">
            <v>546.78384000000005</v>
          </cell>
          <cell r="T2977" t="str">
            <v>CTCRCYE201603</v>
          </cell>
        </row>
        <row r="2978">
          <cell r="A2978" t="str">
            <v>CT</v>
          </cell>
          <cell r="B2978" t="str">
            <v>Small Group</v>
          </cell>
          <cell r="C2978" t="str">
            <v>YE201603</v>
          </cell>
          <cell r="M2978">
            <v>3657.1229508000001</v>
          </cell>
          <cell r="N2978">
            <v>1.8006161999999999</v>
          </cell>
          <cell r="Q2978">
            <v>314.72827560000002</v>
          </cell>
          <cell r="R2978">
            <v>68.6541268</v>
          </cell>
          <cell r="T2978" t="str">
            <v>CTSmall GroupYE201603</v>
          </cell>
        </row>
        <row r="2979">
          <cell r="A2979" t="str">
            <v>CT</v>
          </cell>
          <cell r="B2979" t="str">
            <v>Small Group</v>
          </cell>
          <cell r="C2979" t="str">
            <v>YE201603</v>
          </cell>
          <cell r="M2979">
            <v>3657.1229508000001</v>
          </cell>
          <cell r="N2979">
            <v>2.5380989999999999</v>
          </cell>
          <cell r="Q2979">
            <v>128.78976349999999</v>
          </cell>
          <cell r="R2979">
            <v>236.4876433</v>
          </cell>
          <cell r="T2979" t="str">
            <v>CTSmall GroupYE201603</v>
          </cell>
        </row>
        <row r="2980">
          <cell r="A2980" t="str">
            <v>CT</v>
          </cell>
          <cell r="B2980" t="str">
            <v>Small Group</v>
          </cell>
          <cell r="C2980" t="str">
            <v>YE201603</v>
          </cell>
          <cell r="M2980">
            <v>3657.1229508000001</v>
          </cell>
          <cell r="N2980">
            <v>2.1289060000000002</v>
          </cell>
          <cell r="Q2980">
            <v>11.210998500000001</v>
          </cell>
          <cell r="R2980">
            <v>2278.7329267999999</v>
          </cell>
          <cell r="T2980" t="str">
            <v>CTSmall GroupYE201603</v>
          </cell>
        </row>
        <row r="2981">
          <cell r="A2981" t="str">
            <v>CT</v>
          </cell>
          <cell r="B2981" t="str">
            <v>Small Group</v>
          </cell>
          <cell r="C2981" t="str">
            <v>YE201603</v>
          </cell>
          <cell r="M2981">
            <v>3657.1229508000001</v>
          </cell>
          <cell r="N2981">
            <v>11.1811167</v>
          </cell>
          <cell r="Q2981">
            <v>2378.6457598000002</v>
          </cell>
          <cell r="R2981">
            <v>56.407474399999998</v>
          </cell>
          <cell r="T2981" t="str">
            <v>CTSmall GroupYE201603</v>
          </cell>
        </row>
        <row r="2982">
          <cell r="A2982" t="str">
            <v>CT</v>
          </cell>
          <cell r="B2982" t="str">
            <v>Small Group</v>
          </cell>
          <cell r="C2982" t="str">
            <v>YE201603</v>
          </cell>
          <cell r="M2982">
            <v>3657.1229508000001</v>
          </cell>
          <cell r="N2982">
            <v>8.0743033000000004</v>
          </cell>
          <cell r="Q2982">
            <v>1339.030726</v>
          </cell>
          <cell r="R2982">
            <v>72.359534400000001</v>
          </cell>
          <cell r="T2982" t="str">
            <v>CTSmall GroupYE201603</v>
          </cell>
        </row>
        <row r="2983">
          <cell r="A2983" t="str">
            <v>CT</v>
          </cell>
          <cell r="B2983" t="str">
            <v>Small Group</v>
          </cell>
          <cell r="C2983" t="str">
            <v>YE201603</v>
          </cell>
          <cell r="M2983">
            <v>3657.1229508000001</v>
          </cell>
          <cell r="N2983">
            <v>4.6871609999999997</v>
          </cell>
          <cell r="Q2983">
            <v>523.90910169999995</v>
          </cell>
          <cell r="R2983">
            <v>107.3581889</v>
          </cell>
          <cell r="T2983" t="str">
            <v>CTSmall GroupYE201603</v>
          </cell>
        </row>
        <row r="2984">
          <cell r="A2984" t="str">
            <v>CT</v>
          </cell>
          <cell r="B2984" t="str">
            <v>Small Group</v>
          </cell>
          <cell r="C2984" t="str">
            <v>YE201603</v>
          </cell>
          <cell r="M2984">
            <v>3657.1229508000001</v>
          </cell>
          <cell r="N2984">
            <v>3.5520510999999999</v>
          </cell>
          <cell r="Q2984">
            <v>117.30532599999999</v>
          </cell>
          <cell r="R2984">
            <v>363.36468530000002</v>
          </cell>
          <cell r="T2984" t="str">
            <v>CTSmall GroupYE201603</v>
          </cell>
        </row>
        <row r="2985">
          <cell r="A2985" t="str">
            <v>CT</v>
          </cell>
          <cell r="B2985" t="str">
            <v>Small Group</v>
          </cell>
          <cell r="C2985" t="str">
            <v>YE201603</v>
          </cell>
          <cell r="M2985">
            <v>3657.1229508000001</v>
          </cell>
          <cell r="N2985">
            <v>9.5852941000000005</v>
          </cell>
          <cell r="Q2985">
            <v>409.88504360000002</v>
          </cell>
          <cell r="R2985">
            <v>280.62387589999997</v>
          </cell>
          <cell r="T2985" t="str">
            <v>CTSmall GroupYE201603</v>
          </cell>
        </row>
        <row r="2986">
          <cell r="A2986" t="str">
            <v>CT</v>
          </cell>
          <cell r="B2986" t="str">
            <v>Small Group</v>
          </cell>
          <cell r="C2986" t="str">
            <v>YE201603</v>
          </cell>
          <cell r="M2986">
            <v>3657.1229508000001</v>
          </cell>
          <cell r="N2986">
            <v>28.652387999999998</v>
          </cell>
          <cell r="Q2986">
            <v>17.226656299999998</v>
          </cell>
          <cell r="R2986">
            <v>19959.105873</v>
          </cell>
          <cell r="T2986" t="str">
            <v>CTSmall GroupYE201603</v>
          </cell>
        </row>
        <row r="2987">
          <cell r="A2987" t="str">
            <v>CT</v>
          </cell>
          <cell r="B2987" t="str">
            <v>Small Group</v>
          </cell>
          <cell r="C2987" t="str">
            <v>YE201603</v>
          </cell>
          <cell r="M2987">
            <v>3657.1229508000001</v>
          </cell>
          <cell r="N2987">
            <v>8.2822457000000007</v>
          </cell>
          <cell r="Q2987">
            <v>432.30704059999999</v>
          </cell>
          <cell r="R2987">
            <v>229.89898170000001</v>
          </cell>
          <cell r="T2987" t="str">
            <v>CTSmall GroupYE201603</v>
          </cell>
        </row>
        <row r="2988">
          <cell r="A2988" t="str">
            <v>CT</v>
          </cell>
          <cell r="B2988" t="str">
            <v>Small Group</v>
          </cell>
          <cell r="C2988" t="str">
            <v>YE201603</v>
          </cell>
          <cell r="M2988">
            <v>3657.1229508000001</v>
          </cell>
          <cell r="N2988">
            <v>2.7426105999999999</v>
          </cell>
          <cell r="Q2988">
            <v>43.750238099999997</v>
          </cell>
          <cell r="R2988">
            <v>752.25481249999996</v>
          </cell>
          <cell r="T2988" t="str">
            <v>CTSmall GroupYE201603</v>
          </cell>
        </row>
        <row r="2989">
          <cell r="A2989" t="str">
            <v>CT</v>
          </cell>
          <cell r="B2989" t="str">
            <v>Small Group</v>
          </cell>
          <cell r="C2989" t="str">
            <v>YE201603</v>
          </cell>
          <cell r="M2989">
            <v>3657.1229508000001</v>
          </cell>
          <cell r="N2989">
            <v>7.1604973000000003</v>
          </cell>
          <cell r="Q2989">
            <v>78.203550699999994</v>
          </cell>
          <cell r="R2989">
            <v>1098.7476572999999</v>
          </cell>
          <cell r="T2989" t="str">
            <v>CTSmall GroupYE201603</v>
          </cell>
        </row>
        <row r="2990">
          <cell r="A2990" t="str">
            <v>CT</v>
          </cell>
          <cell r="B2990" t="str">
            <v>Small Group</v>
          </cell>
          <cell r="C2990" t="str">
            <v>YE201603</v>
          </cell>
          <cell r="M2990">
            <v>3657.1229508000001</v>
          </cell>
          <cell r="N2990">
            <v>21.763157700000001</v>
          </cell>
          <cell r="Q2990">
            <v>963.872434</v>
          </cell>
          <cell r="R2990">
            <v>270.94653049999999</v>
          </cell>
          <cell r="T2990" t="str">
            <v>CTSmall GroupYE201603</v>
          </cell>
        </row>
        <row r="2991">
          <cell r="A2991" t="str">
            <v>CT</v>
          </cell>
          <cell r="B2991" t="str">
            <v>Small Group</v>
          </cell>
          <cell r="C2991" t="str">
            <v>YE201603</v>
          </cell>
          <cell r="M2991">
            <v>3657.1229508000001</v>
          </cell>
          <cell r="N2991">
            <v>0.45320070000000001</v>
          </cell>
          <cell r="Q2991">
            <v>1.093756</v>
          </cell>
          <cell r="R2991">
            <v>4972.2325000000001</v>
          </cell>
          <cell r="T2991" t="str">
            <v>CTSmall GroupYE201603</v>
          </cell>
        </row>
        <row r="2992">
          <cell r="A2992" t="str">
            <v>CT</v>
          </cell>
          <cell r="B2992" t="str">
            <v>Small Group</v>
          </cell>
          <cell r="C2992" t="str">
            <v>YE201603</v>
          </cell>
          <cell r="M2992">
            <v>3657.1229508000001</v>
          </cell>
          <cell r="N2992">
            <v>17.9867168</v>
          </cell>
          <cell r="Q2992">
            <v>1680.2825835000001</v>
          </cell>
          <cell r="R2992">
            <v>128.4549422</v>
          </cell>
          <cell r="T2992" t="str">
            <v>CTSmall GroupYE201603</v>
          </cell>
        </row>
        <row r="2993">
          <cell r="A2993" t="str">
            <v>CT</v>
          </cell>
          <cell r="B2993" t="str">
            <v>Small Group</v>
          </cell>
          <cell r="C2993" t="str">
            <v>YE201603</v>
          </cell>
          <cell r="M2993">
            <v>3657.1229508000001</v>
          </cell>
          <cell r="N2993">
            <v>10.6626032</v>
          </cell>
          <cell r="Q2993">
            <v>144.37578590000001</v>
          </cell>
          <cell r="R2993">
            <v>886.23751890000005</v>
          </cell>
          <cell r="T2993" t="str">
            <v>CTSmall GroupYE201603</v>
          </cell>
        </row>
        <row r="2994">
          <cell r="A2994" t="str">
            <v>CT</v>
          </cell>
          <cell r="B2994" t="str">
            <v>Small Group</v>
          </cell>
          <cell r="C2994" t="str">
            <v>YE201603</v>
          </cell>
          <cell r="M2994">
            <v>3657.1229508000001</v>
          </cell>
          <cell r="N2994">
            <v>32.1077814</v>
          </cell>
          <cell r="Q2994">
            <v>13.671949400000001</v>
          </cell>
          <cell r="R2994">
            <v>28181.305</v>
          </cell>
          <cell r="T2994" t="str">
            <v>CTSmall GroupYE201603</v>
          </cell>
        </row>
        <row r="2995">
          <cell r="A2995" t="str">
            <v>CT</v>
          </cell>
          <cell r="B2995" t="str">
            <v>Small Group</v>
          </cell>
          <cell r="C2995" t="str">
            <v>YE201603</v>
          </cell>
          <cell r="M2995">
            <v>3657.1229508000001</v>
          </cell>
          <cell r="N2995">
            <v>76.684318399999995</v>
          </cell>
          <cell r="Q2995">
            <v>11360.843088600001</v>
          </cell>
          <cell r="R2995">
            <v>80.998550399999999</v>
          </cell>
          <cell r="T2995" t="str">
            <v>CTSmall GroupYE201603</v>
          </cell>
        </row>
        <row r="2996">
          <cell r="A2996" t="str">
            <v>CT</v>
          </cell>
          <cell r="B2996" t="str">
            <v>Small Group</v>
          </cell>
          <cell r="C2996" t="str">
            <v>YE201603</v>
          </cell>
          <cell r="M2996">
            <v>3657.1229508000001</v>
          </cell>
          <cell r="N2996">
            <v>6.7525906000000004</v>
          </cell>
          <cell r="Q2996">
            <v>404.14282480000003</v>
          </cell>
          <cell r="R2996">
            <v>200.5011164</v>
          </cell>
          <cell r="T2996" t="str">
            <v>CTSmall GroupYE201603</v>
          </cell>
        </row>
        <row r="2997">
          <cell r="A2997" t="str">
            <v>CT</v>
          </cell>
          <cell r="B2997" t="str">
            <v>Small Group</v>
          </cell>
          <cell r="C2997" t="str">
            <v>YE201603</v>
          </cell>
          <cell r="M2997">
            <v>3657.1229508000001</v>
          </cell>
          <cell r="N2997">
            <v>5.9945385</v>
          </cell>
          <cell r="Q2997">
            <v>472.22913290000002</v>
          </cell>
          <cell r="R2997">
            <v>152.32957149999999</v>
          </cell>
          <cell r="T2997" t="str">
            <v>CTSmall GroupYE201603</v>
          </cell>
        </row>
        <row r="2998">
          <cell r="A2998" t="str">
            <v>CT</v>
          </cell>
          <cell r="B2998" t="str">
            <v>Small Group</v>
          </cell>
          <cell r="C2998" t="str">
            <v>YE201603</v>
          </cell>
          <cell r="M2998">
            <v>3657.1229508000001</v>
          </cell>
          <cell r="N2998">
            <v>28.3105084</v>
          </cell>
          <cell r="Q2998">
            <v>169.25873379999999</v>
          </cell>
          <cell r="R2998">
            <v>2007.1407431</v>
          </cell>
          <cell r="T2998" t="str">
            <v>CTSmall GroupYE201603</v>
          </cell>
        </row>
        <row r="2999">
          <cell r="A2999" t="str">
            <v>CT</v>
          </cell>
          <cell r="B2999" t="str">
            <v>Small Group</v>
          </cell>
          <cell r="C2999" t="str">
            <v>YE201603</v>
          </cell>
          <cell r="M2999">
            <v>3657.1229508000001</v>
          </cell>
          <cell r="N2999">
            <v>0.96802410000000005</v>
          </cell>
          <cell r="Q2999">
            <v>11.7578765</v>
          </cell>
          <cell r="R2999">
            <v>987.95813950000002</v>
          </cell>
          <cell r="T2999" t="str">
            <v>CTSmall GroupYE201603</v>
          </cell>
        </row>
        <row r="3000">
          <cell r="A3000" t="str">
            <v>CT</v>
          </cell>
          <cell r="B3000" t="str">
            <v>Small Group</v>
          </cell>
          <cell r="C3000" t="str">
            <v>YE201603</v>
          </cell>
          <cell r="M3000">
            <v>3657.1229508000001</v>
          </cell>
          <cell r="N3000">
            <v>19.475379100000001</v>
          </cell>
          <cell r="Q3000">
            <v>2639.7799937</v>
          </cell>
          <cell r="R3000">
            <v>88.531828300000001</v>
          </cell>
          <cell r="T3000" t="str">
            <v>CTSmall GroupYE201603</v>
          </cell>
        </row>
        <row r="3001">
          <cell r="A3001" t="str">
            <v>CT</v>
          </cell>
          <cell r="B3001" t="str">
            <v>Small Group</v>
          </cell>
          <cell r="C3001" t="str">
            <v>YE201603</v>
          </cell>
          <cell r="M3001">
            <v>3657.1229508000001</v>
          </cell>
          <cell r="N3001">
            <v>7.5534398999999999</v>
          </cell>
          <cell r="Q3001">
            <v>13.398510399999999</v>
          </cell>
          <cell r="R3001">
            <v>6765.0265306000001</v>
          </cell>
          <cell r="T3001" t="str">
            <v>CTSmall GroupYE201603</v>
          </cell>
        </row>
        <row r="3002">
          <cell r="A3002" t="str">
            <v>CT</v>
          </cell>
          <cell r="B3002" t="str">
            <v>Small Group</v>
          </cell>
          <cell r="C3002" t="str">
            <v>YE201603</v>
          </cell>
          <cell r="M3002">
            <v>3657.1229508000001</v>
          </cell>
          <cell r="N3002">
            <v>11.6190087</v>
          </cell>
          <cell r="Q3002">
            <v>3593.8086241000001</v>
          </cell>
          <cell r="R3002">
            <v>38.796752599999998</v>
          </cell>
          <cell r="T3002" t="str">
            <v>CTSmall GroupYE201603</v>
          </cell>
        </row>
        <row r="3003">
          <cell r="A3003" t="str">
            <v>CT</v>
          </cell>
          <cell r="B3003" t="str">
            <v>Small Group</v>
          </cell>
          <cell r="C3003" t="str">
            <v>YE201603</v>
          </cell>
          <cell r="M3003">
            <v>3657.1229508000001</v>
          </cell>
          <cell r="N3003">
            <v>1.2497518000000001</v>
          </cell>
          <cell r="Q3003">
            <v>421.09604209999998</v>
          </cell>
          <cell r="R3003">
            <v>35.6142532</v>
          </cell>
          <cell r="T3003" t="str">
            <v>CTSmall GroupYE201603</v>
          </cell>
        </row>
        <row r="3004">
          <cell r="A3004" t="str">
            <v>CT</v>
          </cell>
          <cell r="B3004" t="str">
            <v>Small Group</v>
          </cell>
          <cell r="C3004" t="str">
            <v>YE201603</v>
          </cell>
          <cell r="M3004">
            <v>3657.1229508000001</v>
          </cell>
          <cell r="N3004">
            <v>9.7960446999999995</v>
          </cell>
          <cell r="Q3004">
            <v>944.45826580000005</v>
          </cell>
          <cell r="R3004">
            <v>124.4655704</v>
          </cell>
          <cell r="T3004" t="str">
            <v>CTSmall GroupYE201603</v>
          </cell>
        </row>
        <row r="3005">
          <cell r="A3005" t="str">
            <v>CT</v>
          </cell>
          <cell r="B3005" t="str">
            <v>Small Group</v>
          </cell>
          <cell r="C3005" t="str">
            <v>YE201603</v>
          </cell>
          <cell r="M3005">
            <v>3657.1229508000001</v>
          </cell>
          <cell r="N3005">
            <v>12.838752100000001</v>
          </cell>
          <cell r="Q3005">
            <v>386.3692906</v>
          </cell>
          <cell r="R3005">
            <v>398.75070060000002</v>
          </cell>
          <cell r="T3005" t="str">
            <v>CTSmall GroupYE201603</v>
          </cell>
        </row>
        <row r="3006">
          <cell r="A3006" t="str">
            <v>CT</v>
          </cell>
          <cell r="B3006" t="str">
            <v>Small Group</v>
          </cell>
          <cell r="C3006" t="str">
            <v>YE201603</v>
          </cell>
          <cell r="M3006">
            <v>3657.1229508000001</v>
          </cell>
          <cell r="N3006">
            <v>2.4849603999999998</v>
          </cell>
          <cell r="Q3006">
            <v>12.0313155</v>
          </cell>
          <cell r="R3006">
            <v>2478.4924999999998</v>
          </cell>
          <cell r="T3006" t="str">
            <v>CTSmall GroupYE201603</v>
          </cell>
        </row>
        <row r="3007">
          <cell r="A3007" t="str">
            <v>CT</v>
          </cell>
          <cell r="B3007" t="str">
            <v>Small Group</v>
          </cell>
          <cell r="C3007" t="str">
            <v>YE201603</v>
          </cell>
          <cell r="M3007">
            <v>3657.1229508000001</v>
          </cell>
          <cell r="N3007">
            <v>1.4143939000000001</v>
          </cell>
          <cell r="Q3007">
            <v>129.33664150000001</v>
          </cell>
          <cell r="R3007">
            <v>131.22906979999999</v>
          </cell>
          <cell r="T3007" t="str">
            <v>CTSmall GroupYE201603</v>
          </cell>
        </row>
        <row r="3008">
          <cell r="A3008" t="str">
            <v>CT</v>
          </cell>
          <cell r="B3008" t="str">
            <v>Small Group</v>
          </cell>
          <cell r="C3008" t="str">
            <v>YE201603</v>
          </cell>
          <cell r="M3008">
            <v>3657.1229508000001</v>
          </cell>
          <cell r="N3008">
            <v>3.0258155000000002</v>
          </cell>
          <cell r="Q3008">
            <v>175.5478305</v>
          </cell>
          <cell r="R3008">
            <v>206.83699379999999</v>
          </cell>
          <cell r="T3008" t="str">
            <v>CTSmall GroupYE201603</v>
          </cell>
        </row>
        <row r="3009">
          <cell r="A3009" t="str">
            <v>CT</v>
          </cell>
          <cell r="B3009" t="str">
            <v>Small Group</v>
          </cell>
          <cell r="C3009" t="str">
            <v>YE201603</v>
          </cell>
          <cell r="M3009">
            <v>3657.1229508000001</v>
          </cell>
          <cell r="N3009">
            <v>17.7407222</v>
          </cell>
          <cell r="Q3009">
            <v>323.75176219999997</v>
          </cell>
          <cell r="R3009">
            <v>657.56759290000002</v>
          </cell>
          <cell r="T3009" t="str">
            <v>CTSmall GroupYE201603</v>
          </cell>
        </row>
        <row r="3010">
          <cell r="A3010" t="str">
            <v>CT</v>
          </cell>
          <cell r="B3010" t="str">
            <v>Small Group</v>
          </cell>
          <cell r="C3010" t="str">
            <v>YE201603</v>
          </cell>
          <cell r="M3010">
            <v>3657.1229508000001</v>
          </cell>
          <cell r="N3010">
            <v>4.7566886000000004</v>
          </cell>
          <cell r="Q3010">
            <v>124.4147397</v>
          </cell>
          <cell r="R3010">
            <v>458.79019779999999</v>
          </cell>
          <cell r="T3010" t="str">
            <v>CTSmall GroupYE201603</v>
          </cell>
        </row>
        <row r="3011">
          <cell r="A3011" t="str">
            <v>CT</v>
          </cell>
          <cell r="B3011" t="str">
            <v>Small Group</v>
          </cell>
          <cell r="C3011" t="str">
            <v>YE201603</v>
          </cell>
          <cell r="M3011">
            <v>3657.1229508000001</v>
          </cell>
          <cell r="N3011">
            <v>11.6453071</v>
          </cell>
          <cell r="Q3011">
            <v>937.34885210000004</v>
          </cell>
          <cell r="R3011">
            <v>149.08396730000001</v>
          </cell>
          <cell r="T3011" t="str">
            <v>CTSmall GroupYE201603</v>
          </cell>
        </row>
        <row r="3012">
          <cell r="A3012" t="str">
            <v>CT</v>
          </cell>
          <cell r="B3012" t="str">
            <v>Small Group</v>
          </cell>
          <cell r="C3012" t="str">
            <v>YE201603</v>
          </cell>
          <cell r="M3012">
            <v>3657.1229508000001</v>
          </cell>
          <cell r="N3012">
            <v>4.1245716999999997</v>
          </cell>
          <cell r="Q3012">
            <v>285.74374280000001</v>
          </cell>
          <cell r="R3012">
            <v>173.2141531</v>
          </cell>
          <cell r="T3012" t="str">
            <v>CTSmall GroupYE201603</v>
          </cell>
        </row>
        <row r="3013">
          <cell r="A3013" t="str">
            <v>CT</v>
          </cell>
          <cell r="B3013" t="str">
            <v>Small Group</v>
          </cell>
          <cell r="C3013" t="str">
            <v>YE201703</v>
          </cell>
          <cell r="M3013">
            <v>5964.1123287999999</v>
          </cell>
          <cell r="N3013">
            <v>1.2606154000000001</v>
          </cell>
          <cell r="Q3013">
            <v>98.952765900000003</v>
          </cell>
          <cell r="R3013">
            <v>152.87480210000001</v>
          </cell>
          <cell r="T3013" t="str">
            <v>CTSmall GroupYE201703</v>
          </cell>
        </row>
        <row r="3014">
          <cell r="A3014" t="str">
            <v>CT</v>
          </cell>
          <cell r="B3014" t="str">
            <v>ERF</v>
          </cell>
          <cell r="C3014" t="str">
            <v>YE201703</v>
          </cell>
          <cell r="M3014">
            <v>2774.7369862999999</v>
          </cell>
          <cell r="N3014">
            <v>86.527346399999999</v>
          </cell>
          <cell r="Q3014">
            <v>14125.3027561</v>
          </cell>
          <cell r="R3014">
            <v>73.508382400000002</v>
          </cell>
          <cell r="T3014" t="str">
            <v>CTERFYE201703</v>
          </cell>
        </row>
        <row r="3015">
          <cell r="A3015" t="str">
            <v>CT</v>
          </cell>
          <cell r="B3015" t="str">
            <v>Small Group</v>
          </cell>
          <cell r="C3015" t="str">
            <v>YE201703</v>
          </cell>
          <cell r="M3015">
            <v>5964.1123287999999</v>
          </cell>
          <cell r="N3015">
            <v>0.69191630000000004</v>
          </cell>
          <cell r="Q3015">
            <v>1.5090258999999999</v>
          </cell>
          <cell r="R3015">
            <v>5502.2222222</v>
          </cell>
          <cell r="T3015" t="str">
            <v>CTSmall GroupYE201703</v>
          </cell>
        </row>
        <row r="3016">
          <cell r="A3016" t="str">
            <v>CT</v>
          </cell>
          <cell r="B3016" t="str">
            <v>Small Group</v>
          </cell>
          <cell r="C3016" t="str">
            <v>YE201703</v>
          </cell>
          <cell r="M3016">
            <v>5964.1123287999999</v>
          </cell>
          <cell r="N3016">
            <v>13.2665028</v>
          </cell>
          <cell r="Q3016">
            <v>378.43897720000001</v>
          </cell>
          <cell r="R3016">
            <v>420.67028800000003</v>
          </cell>
          <cell r="T3016" t="str">
            <v>CTSmall GroupYE201703</v>
          </cell>
        </row>
        <row r="3017">
          <cell r="A3017" t="str">
            <v>CT</v>
          </cell>
          <cell r="B3017" t="str">
            <v>Small Group</v>
          </cell>
          <cell r="C3017" t="str">
            <v>YE201703</v>
          </cell>
          <cell r="M3017">
            <v>5964.1123287999999</v>
          </cell>
          <cell r="N3017">
            <v>2.8499602999999998</v>
          </cell>
          <cell r="Q3017">
            <v>11.904537700000001</v>
          </cell>
          <cell r="R3017">
            <v>2872.8140844999998</v>
          </cell>
          <cell r="T3017" t="str">
            <v>CTSmall GroupYE201703</v>
          </cell>
        </row>
        <row r="3018">
          <cell r="A3018" t="str">
            <v>CT</v>
          </cell>
          <cell r="B3018" t="str">
            <v>ERF</v>
          </cell>
          <cell r="C3018" t="str">
            <v>YE201703</v>
          </cell>
          <cell r="M3018">
            <v>2774.7369862999999</v>
          </cell>
          <cell r="N3018">
            <v>19.276398499999999</v>
          </cell>
          <cell r="Q3018">
            <v>829.17080650000003</v>
          </cell>
          <cell r="R3018">
            <v>278.97362029999999</v>
          </cell>
          <cell r="T3018" t="str">
            <v>CTERFYE201703</v>
          </cell>
        </row>
        <row r="3019">
          <cell r="A3019" t="str">
            <v>CT</v>
          </cell>
          <cell r="B3019" t="str">
            <v>Small Group</v>
          </cell>
          <cell r="C3019" t="str">
            <v>YE201703</v>
          </cell>
          <cell r="M3019">
            <v>5964.1123287999999</v>
          </cell>
          <cell r="N3019">
            <v>4.8016401000000002</v>
          </cell>
          <cell r="Q3019">
            <v>115.6435938</v>
          </cell>
          <cell r="R3019">
            <v>498.25225330000001</v>
          </cell>
          <cell r="T3019" t="str">
            <v>CTSmall GroupYE201703</v>
          </cell>
        </row>
        <row r="3020">
          <cell r="A3020" t="str">
            <v>CT</v>
          </cell>
          <cell r="B3020" t="str">
            <v>ERF</v>
          </cell>
          <cell r="C3020" t="str">
            <v>YE201703</v>
          </cell>
          <cell r="M3020">
            <v>2774.7369862999999</v>
          </cell>
          <cell r="N3020">
            <v>7.9156275000000003</v>
          </cell>
          <cell r="Q3020">
            <v>412.93804399999999</v>
          </cell>
          <cell r="R3020">
            <v>230.0285284</v>
          </cell>
          <cell r="T3020" t="str">
            <v>CTERFYE201703</v>
          </cell>
        </row>
        <row r="3021">
          <cell r="A3021" t="str">
            <v>CT</v>
          </cell>
          <cell r="B3021" t="str">
            <v>Small Group</v>
          </cell>
          <cell r="C3021" t="str">
            <v>YE201703</v>
          </cell>
          <cell r="M3021">
            <v>5964.1123287999999</v>
          </cell>
          <cell r="N3021">
            <v>47.854680399999999</v>
          </cell>
          <cell r="Q3021">
            <v>15.2579286</v>
          </cell>
          <cell r="R3021">
            <v>37636.574395600001</v>
          </cell>
          <cell r="T3021" t="str">
            <v>CTSmall GroupYE201703</v>
          </cell>
        </row>
        <row r="3022">
          <cell r="A3022" t="str">
            <v>CT</v>
          </cell>
          <cell r="B3022" t="str">
            <v>Small Group</v>
          </cell>
          <cell r="C3022" t="str">
            <v>YE201703</v>
          </cell>
          <cell r="M3022">
            <v>5964.1123287999999</v>
          </cell>
          <cell r="N3022">
            <v>30.808297</v>
          </cell>
          <cell r="Q3022">
            <v>180.70375999999999</v>
          </cell>
          <cell r="R3022">
            <v>2045.8875023999999</v>
          </cell>
          <cell r="T3022" t="str">
            <v>CTSmall GroupYE201703</v>
          </cell>
        </row>
        <row r="3023">
          <cell r="A3023" t="str">
            <v>CT</v>
          </cell>
          <cell r="B3023" t="str">
            <v>Small Group</v>
          </cell>
          <cell r="C3023" t="str">
            <v>YE201703</v>
          </cell>
          <cell r="M3023">
            <v>5964.1123287999999</v>
          </cell>
          <cell r="N3023">
            <v>4.0233702999999998</v>
          </cell>
          <cell r="Q3023">
            <v>299.12246809999999</v>
          </cell>
          <cell r="R3023">
            <v>161.4069451</v>
          </cell>
          <cell r="T3023" t="str">
            <v>CTSmall GroupYE201703</v>
          </cell>
        </row>
        <row r="3024">
          <cell r="A3024" t="str">
            <v>CT</v>
          </cell>
          <cell r="B3024" t="str">
            <v>Small Group</v>
          </cell>
          <cell r="C3024" t="str">
            <v>YE201703</v>
          </cell>
          <cell r="M3024">
            <v>5964.1123287999999</v>
          </cell>
          <cell r="N3024">
            <v>7.7977369999999997</v>
          </cell>
          <cell r="Q3024">
            <v>74.445277899999994</v>
          </cell>
          <cell r="R3024">
            <v>1256.9345721</v>
          </cell>
          <cell r="T3024" t="str">
            <v>CTSmall GroupYE201703</v>
          </cell>
        </row>
        <row r="3025">
          <cell r="A3025" t="str">
            <v>CT</v>
          </cell>
          <cell r="B3025" t="str">
            <v>ERF</v>
          </cell>
          <cell r="C3025" t="str">
            <v>YE201703</v>
          </cell>
          <cell r="M3025">
            <v>2774.7369862999999</v>
          </cell>
          <cell r="N3025">
            <v>2.4102836000000001</v>
          </cell>
          <cell r="Q3025">
            <v>236.48756779999999</v>
          </cell>
          <cell r="R3025">
            <v>122.3041176</v>
          </cell>
          <cell r="T3025" t="str">
            <v>CTERFYE201703</v>
          </cell>
        </row>
        <row r="3026">
          <cell r="A3026" t="str">
            <v>CT</v>
          </cell>
          <cell r="B3026" t="str">
            <v>Small Group</v>
          </cell>
          <cell r="C3026" t="str">
            <v>YE201703</v>
          </cell>
          <cell r="M3026">
            <v>5964.1123287999999</v>
          </cell>
          <cell r="N3026">
            <v>21.1574955</v>
          </cell>
          <cell r="Q3026">
            <v>15.760937200000001</v>
          </cell>
          <cell r="R3026">
            <v>16108.810212799999</v>
          </cell>
          <cell r="T3026" t="str">
            <v>CTSmall GroupYE201703</v>
          </cell>
        </row>
        <row r="3027">
          <cell r="A3027" t="str">
            <v>CT</v>
          </cell>
          <cell r="B3027" t="str">
            <v>Small Group</v>
          </cell>
          <cell r="C3027" t="str">
            <v>YE201703</v>
          </cell>
          <cell r="M3027">
            <v>5964.1123287999999</v>
          </cell>
          <cell r="N3027">
            <v>18.771693899999999</v>
          </cell>
          <cell r="Q3027">
            <v>323.08674159999998</v>
          </cell>
          <cell r="R3027">
            <v>697.21315760000005</v>
          </cell>
          <cell r="T3027" t="str">
            <v>CTSmall GroupYE201703</v>
          </cell>
        </row>
        <row r="3028">
          <cell r="A3028" t="str">
            <v>CT</v>
          </cell>
          <cell r="B3028" t="str">
            <v>Small Group</v>
          </cell>
          <cell r="C3028" t="str">
            <v>YE201703</v>
          </cell>
          <cell r="M3028">
            <v>5964.1123287999999</v>
          </cell>
          <cell r="N3028">
            <v>13.211325</v>
          </cell>
          <cell r="Q3028">
            <v>183.08816400000001</v>
          </cell>
          <cell r="R3028">
            <v>865.89922790000003</v>
          </cell>
          <cell r="T3028" t="str">
            <v>CTSmall GroupYE201703</v>
          </cell>
        </row>
        <row r="3029">
          <cell r="A3029" t="str">
            <v>CT</v>
          </cell>
          <cell r="B3029" t="str">
            <v>Small Group</v>
          </cell>
          <cell r="C3029" t="str">
            <v>YE201703</v>
          </cell>
          <cell r="M3029">
            <v>5964.1123287999999</v>
          </cell>
          <cell r="N3029">
            <v>24.549984599999998</v>
          </cell>
          <cell r="Q3029">
            <v>1022.2280563</v>
          </cell>
          <cell r="R3029">
            <v>288.19382710000002</v>
          </cell>
          <cell r="T3029" t="str">
            <v>CTSmall GroupYE201703</v>
          </cell>
        </row>
        <row r="3030">
          <cell r="A3030" t="str">
            <v>CT</v>
          </cell>
          <cell r="B3030" t="str">
            <v>Small Group</v>
          </cell>
          <cell r="C3030" t="str">
            <v>YE201703</v>
          </cell>
          <cell r="M3030">
            <v>5964.1123287999999</v>
          </cell>
          <cell r="N3030">
            <v>1.7947906</v>
          </cell>
          <cell r="Q3030">
            <v>110.70447129999999</v>
          </cell>
          <cell r="R3030">
            <v>194.5493846</v>
          </cell>
          <cell r="T3030" t="str">
            <v>CTSmall GroupYE201703</v>
          </cell>
        </row>
        <row r="3031">
          <cell r="A3031" t="str">
            <v>CT</v>
          </cell>
          <cell r="B3031" t="str">
            <v>Small Group</v>
          </cell>
          <cell r="C3031" t="str">
            <v>YE201703</v>
          </cell>
          <cell r="M3031">
            <v>5964.1123287999999</v>
          </cell>
          <cell r="N3031">
            <v>7.2408248000000004</v>
          </cell>
          <cell r="Q3031">
            <v>11.5691986</v>
          </cell>
          <cell r="R3031">
            <v>7510.4508696000003</v>
          </cell>
          <cell r="T3031" t="str">
            <v>CTSmall GroupYE201703</v>
          </cell>
        </row>
        <row r="3032">
          <cell r="A3032" t="str">
            <v>CT</v>
          </cell>
          <cell r="B3032" t="str">
            <v>ERF</v>
          </cell>
          <cell r="C3032" t="str">
            <v>YE201703</v>
          </cell>
          <cell r="M3032">
            <v>2774.7369862999999</v>
          </cell>
          <cell r="N3032">
            <v>0.80065649999999999</v>
          </cell>
          <cell r="Q3032">
            <v>11.348474599999999</v>
          </cell>
          <cell r="R3032">
            <v>846.6229032</v>
          </cell>
          <cell r="T3032" t="str">
            <v>CTERFYE201703</v>
          </cell>
        </row>
        <row r="3033">
          <cell r="A3033" t="str">
            <v>CT</v>
          </cell>
          <cell r="B3033" t="str">
            <v>Small Group</v>
          </cell>
          <cell r="C3033" t="str">
            <v>YE201703</v>
          </cell>
          <cell r="M3033">
            <v>5964.1123287999999</v>
          </cell>
          <cell r="N3033">
            <v>11.232624899999999</v>
          </cell>
          <cell r="Q3033">
            <v>2213.5784819</v>
          </cell>
          <cell r="R3033">
            <v>60.893029200000001</v>
          </cell>
          <cell r="T3033" t="str">
            <v>CTSmall GroupYE201703</v>
          </cell>
        </row>
        <row r="3034">
          <cell r="A3034" t="str">
            <v>CT</v>
          </cell>
          <cell r="B3034" t="str">
            <v>Small Group</v>
          </cell>
          <cell r="C3034" t="str">
            <v>YE201703</v>
          </cell>
          <cell r="M3034">
            <v>5964.1123287999999</v>
          </cell>
          <cell r="N3034">
            <v>93.265730399999995</v>
          </cell>
          <cell r="Q3034">
            <v>12699.7943407</v>
          </cell>
          <cell r="R3034">
            <v>88.126526699999999</v>
          </cell>
          <cell r="T3034" t="str">
            <v>CTSmall GroupYE201703</v>
          </cell>
        </row>
        <row r="3035">
          <cell r="A3035" t="str">
            <v>CT</v>
          </cell>
          <cell r="B3035" t="str">
            <v>Small Group</v>
          </cell>
          <cell r="C3035" t="str">
            <v>YE201703</v>
          </cell>
          <cell r="M3035">
            <v>5964.1123287999999</v>
          </cell>
          <cell r="N3035">
            <v>10.052948600000001</v>
          </cell>
          <cell r="Q3035">
            <v>950.52562190000003</v>
          </cell>
          <cell r="R3035">
            <v>126.9143935</v>
          </cell>
          <cell r="T3035" t="str">
            <v>CTSmall GroupYE201703</v>
          </cell>
        </row>
        <row r="3036">
          <cell r="A3036" t="str">
            <v>CT</v>
          </cell>
          <cell r="B3036" t="str">
            <v>Small Group</v>
          </cell>
          <cell r="C3036" t="str">
            <v>YE201703</v>
          </cell>
          <cell r="M3036">
            <v>5964.1123287999999</v>
          </cell>
          <cell r="N3036">
            <v>4.6834164999999999</v>
          </cell>
          <cell r="Q3036">
            <v>16.179884300000001</v>
          </cell>
          <cell r="R3036">
            <v>3473.5105263</v>
          </cell>
          <cell r="T3036" t="str">
            <v>CTSmall GroupYE201703</v>
          </cell>
        </row>
        <row r="3037">
          <cell r="A3037" t="str">
            <v>CT</v>
          </cell>
          <cell r="B3037" t="str">
            <v>Small Group</v>
          </cell>
          <cell r="C3037" t="str">
            <v>YE201703</v>
          </cell>
          <cell r="M3037">
            <v>5964.1123287999999</v>
          </cell>
          <cell r="N3037">
            <v>7.0244765999999998</v>
          </cell>
          <cell r="Q3037">
            <v>531.72209129999999</v>
          </cell>
          <cell r="R3037">
            <v>158.52965409999999</v>
          </cell>
          <cell r="T3037" t="str">
            <v>CTSmall GroupYE201703</v>
          </cell>
        </row>
        <row r="3038">
          <cell r="A3038" t="str">
            <v>CT</v>
          </cell>
          <cell r="B3038" t="str">
            <v>Small Group</v>
          </cell>
          <cell r="C3038" t="str">
            <v>YE201703</v>
          </cell>
          <cell r="M3038">
            <v>5964.1123287999999</v>
          </cell>
          <cell r="N3038">
            <v>9.3323205999999992</v>
          </cell>
          <cell r="Q3038">
            <v>1650.3481949</v>
          </cell>
          <cell r="R3038">
            <v>67.857103199999997</v>
          </cell>
          <cell r="T3038" t="str">
            <v>CTSmall GroupYE201703</v>
          </cell>
        </row>
        <row r="3039">
          <cell r="A3039" t="str">
            <v>CT</v>
          </cell>
          <cell r="B3039" t="str">
            <v>ERF</v>
          </cell>
          <cell r="C3039" t="str">
            <v>YE201703</v>
          </cell>
          <cell r="M3039">
            <v>2774.7369862999999</v>
          </cell>
          <cell r="N3039">
            <v>11.157890999999999</v>
          </cell>
          <cell r="Q3039">
            <v>721.17725770000004</v>
          </cell>
          <cell r="R3039">
            <v>185.6612792</v>
          </cell>
          <cell r="T3039" t="str">
            <v>CTERFYE201703</v>
          </cell>
        </row>
        <row r="3040">
          <cell r="A3040" t="str">
            <v>CT</v>
          </cell>
          <cell r="B3040" t="str">
            <v>Small Group</v>
          </cell>
          <cell r="C3040" t="str">
            <v>YE201703</v>
          </cell>
          <cell r="M3040">
            <v>5964.1123287999999</v>
          </cell>
          <cell r="N3040">
            <v>7.7475993000000001</v>
          </cell>
          <cell r="Q3040">
            <v>472.62293510000001</v>
          </cell>
          <cell r="R3040">
            <v>196.71324680000001</v>
          </cell>
          <cell r="T3040" t="str">
            <v>CTSmall GroupYE201703</v>
          </cell>
        </row>
        <row r="3041">
          <cell r="A3041" t="str">
            <v>CT</v>
          </cell>
          <cell r="B3041" t="str">
            <v>Small Group</v>
          </cell>
          <cell r="C3041" t="str">
            <v>YE201703</v>
          </cell>
          <cell r="M3041">
            <v>5964.1123287999999</v>
          </cell>
          <cell r="N3041">
            <v>12.747696899999999</v>
          </cell>
          <cell r="Q3041">
            <v>991.7417481</v>
          </cell>
          <cell r="R3041">
            <v>154.24616689999999</v>
          </cell>
          <cell r="T3041" t="str">
            <v>CTSmall GroupYE201703</v>
          </cell>
        </row>
        <row r="3042">
          <cell r="A3042" t="str">
            <v>CT</v>
          </cell>
          <cell r="B3042" t="str">
            <v>Small Group</v>
          </cell>
          <cell r="C3042" t="str">
            <v>YE201703</v>
          </cell>
          <cell r="M3042">
            <v>5964.1123287999999</v>
          </cell>
          <cell r="N3042">
            <v>7.8068264000000003</v>
          </cell>
          <cell r="Q3042">
            <v>528.14548530000002</v>
          </cell>
          <cell r="R3042">
            <v>177.37899709999999</v>
          </cell>
          <cell r="T3042" t="str">
            <v>CTSmall GroupYE201703</v>
          </cell>
        </row>
        <row r="3043">
          <cell r="A3043" t="str">
            <v>CT</v>
          </cell>
          <cell r="B3043" t="str">
            <v>Small Group</v>
          </cell>
          <cell r="C3043" t="str">
            <v>YE201703</v>
          </cell>
          <cell r="M3043">
            <v>5964.1123287999999</v>
          </cell>
          <cell r="N3043">
            <v>21.663173100000002</v>
          </cell>
          <cell r="Q3043">
            <v>2787.1979577000002</v>
          </cell>
          <cell r="R3043">
            <v>93.2686092</v>
          </cell>
          <cell r="T3043" t="str">
            <v>CTSmall GroupYE201703</v>
          </cell>
        </row>
        <row r="3044">
          <cell r="A3044" t="str">
            <v>CT</v>
          </cell>
          <cell r="B3044" t="str">
            <v>Small Group</v>
          </cell>
          <cell r="C3044" t="str">
            <v>YE201703</v>
          </cell>
          <cell r="M3044">
            <v>5964.1123287999999</v>
          </cell>
          <cell r="N3044">
            <v>17.473664899999999</v>
          </cell>
          <cell r="Q3044">
            <v>473.9854517</v>
          </cell>
          <cell r="R3044">
            <v>442.38484010000002</v>
          </cell>
          <cell r="T3044" t="str">
            <v>CTSmall GroupYE201703</v>
          </cell>
        </row>
        <row r="3045">
          <cell r="A3045" t="str">
            <v>CT</v>
          </cell>
          <cell r="B3045" t="str">
            <v>Small Group</v>
          </cell>
          <cell r="C3045" t="str">
            <v>YE201703</v>
          </cell>
          <cell r="M3045">
            <v>5964.1123287999999</v>
          </cell>
          <cell r="N3045">
            <v>2.9493941000000001</v>
          </cell>
          <cell r="Q3045">
            <v>191.60389259999999</v>
          </cell>
          <cell r="R3045">
            <v>184.7182133</v>
          </cell>
          <cell r="T3045" t="str">
            <v>CTSmall GroupYE201703</v>
          </cell>
        </row>
        <row r="3046">
          <cell r="A3046" t="str">
            <v>CT</v>
          </cell>
          <cell r="B3046" t="str">
            <v>Small Group</v>
          </cell>
          <cell r="C3046" t="str">
            <v>YE201703</v>
          </cell>
          <cell r="M3046">
            <v>5964.1123287999999</v>
          </cell>
          <cell r="N3046">
            <v>11.584176599999999</v>
          </cell>
          <cell r="Q3046">
            <v>437.87876260000002</v>
          </cell>
          <cell r="R3046">
            <v>317.46257489999999</v>
          </cell>
          <cell r="T3046" t="str">
            <v>CTSmall GroupYE201703</v>
          </cell>
        </row>
        <row r="3047">
          <cell r="A3047" t="str">
            <v>CT</v>
          </cell>
          <cell r="B3047" t="str">
            <v>Small Group</v>
          </cell>
          <cell r="C3047" t="str">
            <v>YE201703</v>
          </cell>
          <cell r="M3047">
            <v>5964.1123287999999</v>
          </cell>
          <cell r="N3047">
            <v>12.826306300000001</v>
          </cell>
          <cell r="Q3047">
            <v>3810.6182159999998</v>
          </cell>
          <cell r="R3047">
            <v>40.391261299999996</v>
          </cell>
          <cell r="T3047" t="str">
            <v>CTSmall GroupYE201703</v>
          </cell>
        </row>
        <row r="3048">
          <cell r="A3048" t="str">
            <v>CT</v>
          </cell>
          <cell r="B3048" t="str">
            <v>Small Group</v>
          </cell>
          <cell r="C3048" t="str">
            <v>YE201703</v>
          </cell>
          <cell r="M3048">
            <v>5964.1123287999999</v>
          </cell>
          <cell r="N3048">
            <v>5.4333400000000003</v>
          </cell>
          <cell r="Q3048">
            <v>121.26397470000001</v>
          </cell>
          <cell r="R3048">
            <v>537.6706461</v>
          </cell>
          <cell r="T3048" t="str">
            <v>CTSmall GroupYE201703</v>
          </cell>
        </row>
        <row r="3049">
          <cell r="A3049" t="str">
            <v>CT</v>
          </cell>
          <cell r="B3049" t="str">
            <v>Small Group</v>
          </cell>
          <cell r="C3049" t="str">
            <v>YE201703</v>
          </cell>
          <cell r="M3049">
            <v>5964.1123287999999</v>
          </cell>
          <cell r="N3049">
            <v>1.9874019999999999</v>
          </cell>
          <cell r="Q3049">
            <v>11.2407617</v>
          </cell>
          <cell r="R3049">
            <v>2121.6377272999998</v>
          </cell>
          <cell r="T3049" t="str">
            <v>CTSmall GroupYE201703</v>
          </cell>
        </row>
        <row r="3050">
          <cell r="A3050" t="str">
            <v>CT</v>
          </cell>
          <cell r="B3050" t="str">
            <v>Small Group</v>
          </cell>
          <cell r="C3050" t="str">
            <v>YE201703</v>
          </cell>
          <cell r="M3050">
            <v>5964.1123287999999</v>
          </cell>
          <cell r="N3050">
            <v>3.5069157999999998</v>
          </cell>
          <cell r="Q3050">
            <v>54.160033599999998</v>
          </cell>
          <cell r="R3050">
            <v>777.01188679999996</v>
          </cell>
          <cell r="T3050" t="str">
            <v>CTSmall GroupYE201703</v>
          </cell>
        </row>
        <row r="3051">
          <cell r="A3051" t="str">
            <v>CT</v>
          </cell>
          <cell r="B3051" t="str">
            <v>ERF</v>
          </cell>
          <cell r="C3051" t="str">
            <v>YE201703</v>
          </cell>
          <cell r="M3051">
            <v>2774.7369862999999</v>
          </cell>
          <cell r="N3051">
            <v>9.0975388000000006</v>
          </cell>
          <cell r="Q3051">
            <v>563.76293239999995</v>
          </cell>
          <cell r="R3051">
            <v>193.6460519</v>
          </cell>
          <cell r="T3051" t="str">
            <v>CTERFYE201703</v>
          </cell>
        </row>
        <row r="3052">
          <cell r="A3052" t="str">
            <v>CT</v>
          </cell>
          <cell r="B3052" t="str">
            <v>Small Group</v>
          </cell>
          <cell r="C3052" t="str">
            <v>YE201703</v>
          </cell>
          <cell r="M3052">
            <v>5964.1123287999999</v>
          </cell>
          <cell r="N3052">
            <v>18.9438502</v>
          </cell>
          <cell r="Q3052">
            <v>1761.9042391</v>
          </cell>
          <cell r="R3052">
            <v>129.02301790000001</v>
          </cell>
          <cell r="T3052" t="str">
            <v>CTSmall GroupYE201703</v>
          </cell>
        </row>
        <row r="3053">
          <cell r="A3053" t="str">
            <v>CT</v>
          </cell>
          <cell r="B3053" t="str">
            <v>ERF</v>
          </cell>
          <cell r="C3053" t="str">
            <v>YE201703</v>
          </cell>
          <cell r="M3053">
            <v>2774.7369862999999</v>
          </cell>
          <cell r="N3053">
            <v>4.7473188999999998</v>
          </cell>
          <cell r="Q3053">
            <v>19.7683106</v>
          </cell>
          <cell r="R3053">
            <v>2881.7751852000001</v>
          </cell>
          <cell r="T3053" t="str">
            <v>CTERFYE201703</v>
          </cell>
        </row>
        <row r="3054">
          <cell r="A3054" t="str">
            <v>CT</v>
          </cell>
          <cell r="B3054" t="str">
            <v>ERF</v>
          </cell>
          <cell r="C3054" t="str">
            <v>YE201703</v>
          </cell>
          <cell r="M3054">
            <v>2774.7369862999999</v>
          </cell>
          <cell r="N3054">
            <v>8.7278812000000006</v>
          </cell>
          <cell r="Q3054">
            <v>1347.1737605999999</v>
          </cell>
          <cell r="R3054">
            <v>77.743923899999999</v>
          </cell>
          <cell r="T3054" t="str">
            <v>CTERFYE201703</v>
          </cell>
        </row>
        <row r="3055">
          <cell r="A3055" t="str">
            <v>CT</v>
          </cell>
          <cell r="B3055" t="str">
            <v>Small Group</v>
          </cell>
          <cell r="C3055" t="str">
            <v>YE201703</v>
          </cell>
          <cell r="M3055">
            <v>5964.1123287999999</v>
          </cell>
          <cell r="N3055">
            <v>1.2588728</v>
          </cell>
          <cell r="Q3055">
            <v>425.61611340000002</v>
          </cell>
          <cell r="R3055">
            <v>35.493189299999997</v>
          </cell>
          <cell r="T3055" t="str">
            <v>CTSmall GroupYE201703</v>
          </cell>
        </row>
        <row r="3056">
          <cell r="A3056" t="str">
            <v>CT</v>
          </cell>
          <cell r="B3056" t="str">
            <v>ERF</v>
          </cell>
          <cell r="C3056" t="str">
            <v>YE201703</v>
          </cell>
          <cell r="M3056">
            <v>2774.7369862999999</v>
          </cell>
          <cell r="N3056">
            <v>12.4791826</v>
          </cell>
          <cell r="Q3056">
            <v>955.46834650000005</v>
          </cell>
          <cell r="R3056">
            <v>156.7296207</v>
          </cell>
          <cell r="T3056" t="str">
            <v>CTERFYE201703</v>
          </cell>
        </row>
        <row r="3057">
          <cell r="A3057" t="str">
            <v>CT</v>
          </cell>
          <cell r="B3057" t="str">
            <v>Small Group</v>
          </cell>
          <cell r="C3057" t="str">
            <v>YE201703</v>
          </cell>
          <cell r="M3057">
            <v>5964.1123287999999</v>
          </cell>
          <cell r="N3057">
            <v>1.9003055</v>
          </cell>
          <cell r="Q3057">
            <v>356.12776839999998</v>
          </cell>
          <cell r="R3057">
            <v>64.032262099999997</v>
          </cell>
          <cell r="T3057" t="str">
            <v>CTSmall GroupYE201703</v>
          </cell>
        </row>
        <row r="3058">
          <cell r="A3058" t="str">
            <v>CT</v>
          </cell>
          <cell r="B3058" t="str">
            <v>Association</v>
          </cell>
          <cell r="C3058" t="str">
            <v>YE201703</v>
          </cell>
          <cell r="M3058">
            <v>8450.6219177999992</v>
          </cell>
          <cell r="N3058">
            <v>8.2992530000000002</v>
          </cell>
          <cell r="Q3058">
            <v>452.55766890000001</v>
          </cell>
          <cell r="R3058">
            <v>220.06264010000001</v>
          </cell>
          <cell r="T3058" t="str">
            <v>CTAssociationYE201703</v>
          </cell>
        </row>
        <row r="3059">
          <cell r="A3059" t="str">
            <v>CT</v>
          </cell>
          <cell r="B3059" t="str">
            <v>Association</v>
          </cell>
          <cell r="C3059" t="str">
            <v>YE201703</v>
          </cell>
          <cell r="M3059">
            <v>8450.6219177999992</v>
          </cell>
          <cell r="N3059">
            <v>11.5876307</v>
          </cell>
          <cell r="Q3059">
            <v>954.99885229999995</v>
          </cell>
          <cell r="R3059">
            <v>145.60391190000001</v>
          </cell>
          <cell r="T3059" t="str">
            <v>CTAssociationYE201703</v>
          </cell>
        </row>
        <row r="3060">
          <cell r="A3060" t="str">
            <v>CT</v>
          </cell>
          <cell r="B3060" t="str">
            <v>ERF</v>
          </cell>
          <cell r="C3060" t="str">
            <v>YE201703</v>
          </cell>
          <cell r="M3060">
            <v>2774.7369862999999</v>
          </cell>
          <cell r="N3060">
            <v>20.059013400000001</v>
          </cell>
          <cell r="Q3060">
            <v>2802.7071498999999</v>
          </cell>
          <cell r="R3060">
            <v>85.884164100000007</v>
          </cell>
          <cell r="T3060" t="str">
            <v>CTERFYE201703</v>
          </cell>
        </row>
        <row r="3061">
          <cell r="A3061" t="str">
            <v>CT</v>
          </cell>
          <cell r="B3061" t="str">
            <v>ERF</v>
          </cell>
          <cell r="C3061" t="str">
            <v>YE201703</v>
          </cell>
          <cell r="M3061">
            <v>2774.7369862999999</v>
          </cell>
          <cell r="N3061">
            <v>7.6153551000000004</v>
          </cell>
          <cell r="Q3061">
            <v>272.72947060000001</v>
          </cell>
          <cell r="R3061">
            <v>335.07292619999998</v>
          </cell>
          <cell r="T3061" t="str">
            <v>CTERFYE201703</v>
          </cell>
        </row>
        <row r="3062">
          <cell r="A3062" t="str">
            <v>CT</v>
          </cell>
          <cell r="B3062" t="str">
            <v>ERF</v>
          </cell>
          <cell r="C3062" t="str">
            <v>YE201703</v>
          </cell>
          <cell r="M3062">
            <v>2774.7369862999999</v>
          </cell>
          <cell r="N3062">
            <v>3.5005163000000001</v>
          </cell>
          <cell r="Q3062">
            <v>58.938851999999997</v>
          </cell>
          <cell r="R3062">
            <v>712.70807449999995</v>
          </cell>
          <cell r="T3062" t="str">
            <v>CTERFYE201703</v>
          </cell>
        </row>
        <row r="3063">
          <cell r="A3063" t="str">
            <v>CT</v>
          </cell>
          <cell r="B3063" t="str">
            <v>ERF</v>
          </cell>
          <cell r="C3063" t="str">
            <v>YE201703</v>
          </cell>
          <cell r="M3063">
            <v>2774.7369862999999</v>
          </cell>
          <cell r="N3063">
            <v>19.049831099999999</v>
          </cell>
          <cell r="Q3063">
            <v>1768.1655608000001</v>
          </cell>
          <cell r="R3063">
            <v>129.2853892</v>
          </cell>
          <cell r="T3063" t="str">
            <v>CTERFYE201703</v>
          </cell>
        </row>
        <row r="3064">
          <cell r="A3064" t="str">
            <v>CT</v>
          </cell>
          <cell r="B3064" t="str">
            <v>ERF</v>
          </cell>
          <cell r="C3064" t="str">
            <v>YE201703</v>
          </cell>
          <cell r="M3064">
            <v>2774.7369862999999</v>
          </cell>
          <cell r="N3064">
            <v>1.8998444999999999</v>
          </cell>
          <cell r="Q3064">
            <v>352.16879290000003</v>
          </cell>
          <cell r="R3064">
            <v>64.736382500000005</v>
          </cell>
          <cell r="T3064" t="str">
            <v>CTERFYE201703</v>
          </cell>
        </row>
        <row r="3065">
          <cell r="A3065" t="str">
            <v>CT</v>
          </cell>
          <cell r="B3065" t="str">
            <v>Association</v>
          </cell>
          <cell r="C3065" t="str">
            <v>YE201703</v>
          </cell>
          <cell r="M3065">
            <v>8450.6219177999992</v>
          </cell>
          <cell r="N3065">
            <v>20.1799815</v>
          </cell>
          <cell r="Q3065">
            <v>2680.8482571999998</v>
          </cell>
          <cell r="R3065">
            <v>90.329535500000006</v>
          </cell>
          <cell r="T3065" t="str">
            <v>CTAssociationYE201703</v>
          </cell>
        </row>
        <row r="3066">
          <cell r="A3066" t="str">
            <v>CT</v>
          </cell>
          <cell r="B3066" t="str">
            <v>ERF</v>
          </cell>
          <cell r="C3066" t="str">
            <v>YE201703</v>
          </cell>
          <cell r="M3066">
            <v>2774.7369862999999</v>
          </cell>
          <cell r="N3066">
            <v>1.8422989000000001</v>
          </cell>
          <cell r="Q3066">
            <v>124.83322080000001</v>
          </cell>
          <cell r="R3066">
            <v>177.0969795</v>
          </cell>
          <cell r="T3066" t="str">
            <v>CTERFYE201703</v>
          </cell>
        </row>
        <row r="3067">
          <cell r="A3067" t="str">
            <v>CT</v>
          </cell>
          <cell r="B3067" t="str">
            <v>ERF</v>
          </cell>
          <cell r="C3067" t="str">
            <v>YE201703</v>
          </cell>
          <cell r="M3067">
            <v>2774.7369862999999</v>
          </cell>
          <cell r="N3067">
            <v>1.9699142999999999</v>
          </cell>
          <cell r="Q3067">
            <v>117.14554440000001</v>
          </cell>
          <cell r="R3067">
            <v>201.79146879999999</v>
          </cell>
          <cell r="T3067" t="str">
            <v>CTERFYE201703</v>
          </cell>
        </row>
        <row r="3068">
          <cell r="A3068" t="str">
            <v>CT</v>
          </cell>
          <cell r="B3068" t="str">
            <v>ERF</v>
          </cell>
          <cell r="C3068" t="str">
            <v>YE201703</v>
          </cell>
          <cell r="M3068">
            <v>2774.7369862999999</v>
          </cell>
          <cell r="N3068">
            <v>12.9748813</v>
          </cell>
          <cell r="Q3068">
            <v>2500.6912932</v>
          </cell>
          <cell r="R3068">
            <v>62.2622134</v>
          </cell>
          <cell r="T3068" t="str">
            <v>CTERFYE201703</v>
          </cell>
        </row>
        <row r="3069">
          <cell r="A3069" t="str">
            <v>CT</v>
          </cell>
          <cell r="B3069" t="str">
            <v>Benevera</v>
          </cell>
          <cell r="C3069" t="str">
            <v>YE201703</v>
          </cell>
          <cell r="M3069">
            <v>16.912328800000001</v>
          </cell>
          <cell r="N3069">
            <v>1.9019389</v>
          </cell>
          <cell r="Q3069">
            <v>360.36736789999998</v>
          </cell>
          <cell r="R3069">
            <v>63.3333333</v>
          </cell>
          <cell r="T3069" t="str">
            <v>CTBeneveraYE201703</v>
          </cell>
        </row>
        <row r="3070">
          <cell r="A3070" t="str">
            <v>CT</v>
          </cell>
          <cell r="B3070" t="str">
            <v>ERF</v>
          </cell>
          <cell r="C3070" t="str">
            <v>YE201703</v>
          </cell>
          <cell r="M3070">
            <v>2774.7369862999999</v>
          </cell>
          <cell r="N3070">
            <v>32.844703699999997</v>
          </cell>
          <cell r="Q3070">
            <v>748.26716490000001</v>
          </cell>
          <cell r="R3070">
            <v>526.73224560000006</v>
          </cell>
          <cell r="T3070" t="str">
            <v>CTERFYE201703</v>
          </cell>
        </row>
        <row r="3071">
          <cell r="A3071" t="str">
            <v>CT</v>
          </cell>
          <cell r="B3071" t="str">
            <v>ERF</v>
          </cell>
          <cell r="C3071" t="str">
            <v>YE201703</v>
          </cell>
          <cell r="M3071">
            <v>2774.7369862999999</v>
          </cell>
          <cell r="N3071">
            <v>19.710441599999999</v>
          </cell>
          <cell r="Q3071">
            <v>336.42736029999998</v>
          </cell>
          <cell r="R3071">
            <v>703.05013059999999</v>
          </cell>
          <cell r="T3071" t="str">
            <v>CTERFYE201703</v>
          </cell>
        </row>
        <row r="3072">
          <cell r="A3072" t="str">
            <v>CT</v>
          </cell>
          <cell r="B3072" t="str">
            <v>Association</v>
          </cell>
          <cell r="C3072" t="str">
            <v>YE201703</v>
          </cell>
          <cell r="M3072">
            <v>8450.6219177999992</v>
          </cell>
          <cell r="N3072">
            <v>9.1010060999999993</v>
          </cell>
          <cell r="Q3072">
            <v>140.87585340000001</v>
          </cell>
          <cell r="R3072">
            <v>775.23628840000003</v>
          </cell>
          <cell r="T3072" t="str">
            <v>CTAssociationYE201703</v>
          </cell>
        </row>
        <row r="3073">
          <cell r="A3073" t="str">
            <v>CT</v>
          </cell>
          <cell r="B3073" t="str">
            <v>Benevera</v>
          </cell>
          <cell r="C3073" t="str">
            <v>YE201703</v>
          </cell>
          <cell r="M3073">
            <v>16.912328800000001</v>
          </cell>
          <cell r="N3073">
            <v>4.7715642999999996</v>
          </cell>
          <cell r="Q3073">
            <v>240.24491190000001</v>
          </cell>
          <cell r="R3073">
            <v>238.33500000000001</v>
          </cell>
          <cell r="T3073" t="str">
            <v>CTBeneveraYE201703</v>
          </cell>
        </row>
        <row r="3074">
          <cell r="A3074" t="str">
            <v>CT</v>
          </cell>
          <cell r="B3074" t="str">
            <v>ERF</v>
          </cell>
          <cell r="C3074" t="str">
            <v>YE201703</v>
          </cell>
          <cell r="M3074">
            <v>2774.7369862999999</v>
          </cell>
          <cell r="N3074">
            <v>7.3486644999999999</v>
          </cell>
          <cell r="Q3074">
            <v>180.84343419999999</v>
          </cell>
          <cell r="R3074">
            <v>487.6260729</v>
          </cell>
          <cell r="T3074" t="str">
            <v>CTERFYE201703</v>
          </cell>
        </row>
        <row r="3075">
          <cell r="A3075" t="str">
            <v>CT</v>
          </cell>
          <cell r="B3075" t="str">
            <v>ERF</v>
          </cell>
          <cell r="C3075" t="str">
            <v>YE201703</v>
          </cell>
          <cell r="M3075">
            <v>2774.7369862999999</v>
          </cell>
          <cell r="N3075">
            <v>15.4129828</v>
          </cell>
          <cell r="Q3075">
            <v>143.79741290000001</v>
          </cell>
          <cell r="R3075">
            <v>1286.2247619</v>
          </cell>
          <cell r="T3075" t="str">
            <v>CTERFYE201703</v>
          </cell>
        </row>
        <row r="3076">
          <cell r="A3076" t="str">
            <v>CT</v>
          </cell>
          <cell r="B3076" t="str">
            <v>Benevera</v>
          </cell>
          <cell r="C3076" t="str">
            <v>YE201703</v>
          </cell>
          <cell r="M3076">
            <v>16.912328800000001</v>
          </cell>
          <cell r="N3076">
            <v>7.4451897999999996</v>
          </cell>
          <cell r="Q3076">
            <v>540.55105189999995</v>
          </cell>
          <cell r="R3076">
            <v>165.28</v>
          </cell>
          <cell r="T3076" t="str">
            <v>CTBeneveraYE201703</v>
          </cell>
        </row>
        <row r="3077">
          <cell r="A3077" t="str">
            <v>CT</v>
          </cell>
          <cell r="B3077" t="str">
            <v>ERF</v>
          </cell>
          <cell r="C3077" t="str">
            <v>YE201703</v>
          </cell>
          <cell r="M3077">
            <v>2774.7369862999999</v>
          </cell>
          <cell r="N3077">
            <v>3.3011189000000001</v>
          </cell>
          <cell r="Q3077">
            <v>16.938542399999999</v>
          </cell>
          <cell r="R3077">
            <v>2338.6561701999999</v>
          </cell>
          <cell r="T3077" t="str">
            <v>CTERFYE201703</v>
          </cell>
        </row>
        <row r="3078">
          <cell r="A3078" t="str">
            <v>CT</v>
          </cell>
          <cell r="B3078" t="str">
            <v>ERF</v>
          </cell>
          <cell r="C3078" t="str">
            <v>YE201703</v>
          </cell>
          <cell r="M3078">
            <v>2774.7369862999999</v>
          </cell>
          <cell r="N3078">
            <v>80.723655800000003</v>
          </cell>
          <cell r="Q3078">
            <v>21.984065600000001</v>
          </cell>
          <cell r="R3078">
            <v>44062.999344299998</v>
          </cell>
          <cell r="T3078" t="str">
            <v>CTERFYE201703</v>
          </cell>
        </row>
        <row r="3079">
          <cell r="A3079" t="str">
            <v>CT</v>
          </cell>
          <cell r="B3079" t="str">
            <v>ERF</v>
          </cell>
          <cell r="C3079" t="str">
            <v>YE201703</v>
          </cell>
          <cell r="M3079">
            <v>2774.7369862999999</v>
          </cell>
          <cell r="N3079">
            <v>49.304406100000001</v>
          </cell>
          <cell r="Q3079">
            <v>27.7503779</v>
          </cell>
          <cell r="R3079">
            <v>21320.533896100002</v>
          </cell>
          <cell r="T3079" t="str">
            <v>CTERFYE201703</v>
          </cell>
        </row>
        <row r="3080">
          <cell r="A3080" t="str">
            <v>CT</v>
          </cell>
          <cell r="B3080" t="str">
            <v>Association</v>
          </cell>
          <cell r="C3080" t="str">
            <v>YE201703</v>
          </cell>
          <cell r="M3080">
            <v>8450.6219177999992</v>
          </cell>
          <cell r="N3080">
            <v>17.142712499999998</v>
          </cell>
          <cell r="Q3080">
            <v>1580.2857031999999</v>
          </cell>
          <cell r="R3080">
            <v>130.1742778</v>
          </cell>
          <cell r="T3080" t="str">
            <v>CTAssociationYE201703</v>
          </cell>
        </row>
        <row r="3081">
          <cell r="A3081" t="str">
            <v>CT</v>
          </cell>
          <cell r="B3081" t="str">
            <v>Benevera</v>
          </cell>
          <cell r="C3081" t="str">
            <v>YE201703</v>
          </cell>
          <cell r="M3081">
            <v>16.912328800000001</v>
          </cell>
          <cell r="N3081">
            <v>5.1919928999999998</v>
          </cell>
          <cell r="Q3081">
            <v>540.55105189999995</v>
          </cell>
          <cell r="R3081">
            <v>115.26</v>
          </cell>
          <cell r="T3081" t="str">
            <v>CTBeneveraYE201703</v>
          </cell>
        </row>
        <row r="3082">
          <cell r="A3082" t="str">
            <v>CT</v>
          </cell>
          <cell r="B3082" t="str">
            <v>ERF</v>
          </cell>
          <cell r="C3082" t="str">
            <v>YE201703</v>
          </cell>
          <cell r="M3082">
            <v>2774.7369862999999</v>
          </cell>
          <cell r="N3082">
            <v>10.690549900000001</v>
          </cell>
          <cell r="Q3082">
            <v>15.8573588</v>
          </cell>
          <cell r="R3082">
            <v>8090.0356818</v>
          </cell>
          <cell r="T3082" t="str">
            <v>CTERFYE201703</v>
          </cell>
        </row>
        <row r="3083">
          <cell r="A3083" t="str">
            <v>CT</v>
          </cell>
          <cell r="B3083" t="str">
            <v>Benevera</v>
          </cell>
          <cell r="C3083" t="str">
            <v>YE201703</v>
          </cell>
          <cell r="M3083">
            <v>16.912328800000001</v>
          </cell>
          <cell r="N3083">
            <v>38.694846499999997</v>
          </cell>
          <cell r="Q3083">
            <v>3363.4287672</v>
          </cell>
          <cell r="R3083">
            <v>138.05500000000001</v>
          </cell>
          <cell r="T3083" t="str">
            <v>CTBeneveraYE201703</v>
          </cell>
        </row>
        <row r="3084">
          <cell r="A3084" t="str">
            <v>CT</v>
          </cell>
          <cell r="B3084" t="str">
            <v>Association</v>
          </cell>
          <cell r="C3084" t="str">
            <v>YE201703</v>
          </cell>
          <cell r="M3084">
            <v>8450.6219177999992</v>
          </cell>
          <cell r="N3084">
            <v>1.3341913999999999</v>
          </cell>
          <cell r="Q3084">
            <v>412.89125960000001</v>
          </cell>
          <cell r="R3084">
            <v>38.7760611</v>
          </cell>
          <cell r="T3084" t="str">
            <v>CTAssociationYE201703</v>
          </cell>
        </row>
        <row r="3085">
          <cell r="A3085" t="str">
            <v>CT</v>
          </cell>
          <cell r="B3085" t="str">
            <v>Benevera</v>
          </cell>
          <cell r="C3085" t="str">
            <v>YE201703</v>
          </cell>
          <cell r="M3085">
            <v>16.912328800000001</v>
          </cell>
          <cell r="N3085">
            <v>10.3991512</v>
          </cell>
          <cell r="Q3085">
            <v>2402.4491195000001</v>
          </cell>
          <cell r="R3085">
            <v>51.942749999999997</v>
          </cell>
          <cell r="T3085" t="str">
            <v>CTBeneveraYE201703</v>
          </cell>
        </row>
        <row r="3086">
          <cell r="A3086" t="str">
            <v>CT</v>
          </cell>
          <cell r="B3086" t="str">
            <v>Benevera</v>
          </cell>
          <cell r="C3086" t="str">
            <v>YE201703</v>
          </cell>
          <cell r="M3086">
            <v>16.912328800000001</v>
          </cell>
          <cell r="N3086">
            <v>4.5746599999999998E-2</v>
          </cell>
          <cell r="Q3086">
            <v>60.061228</v>
          </cell>
          <cell r="R3086">
            <v>9.14</v>
          </cell>
          <cell r="T3086" t="str">
            <v>CTBeneveraYE201703</v>
          </cell>
        </row>
        <row r="3087">
          <cell r="A3087" t="str">
            <v>CT</v>
          </cell>
          <cell r="B3087" t="str">
            <v>Association</v>
          </cell>
          <cell r="C3087" t="str">
            <v>YE201703</v>
          </cell>
          <cell r="M3087">
            <v>8450.6219177999992</v>
          </cell>
          <cell r="N3087">
            <v>1.4634547</v>
          </cell>
          <cell r="Q3087">
            <v>289.92539099999999</v>
          </cell>
          <cell r="R3087">
            <v>60.572330000000001</v>
          </cell>
          <cell r="T3087" t="str">
            <v>CTAssociationYE201703</v>
          </cell>
        </row>
        <row r="3088">
          <cell r="A3088" t="str">
            <v>CT</v>
          </cell>
          <cell r="B3088" t="str">
            <v>Benevera</v>
          </cell>
          <cell r="C3088" t="str">
            <v>YE201703</v>
          </cell>
          <cell r="M3088">
            <v>16.912328800000001</v>
          </cell>
          <cell r="N3088">
            <v>20.568067599999999</v>
          </cell>
          <cell r="Q3088">
            <v>1681.7143836</v>
          </cell>
          <cell r="R3088">
            <v>146.76499999999999</v>
          </cell>
          <cell r="T3088" t="str">
            <v>CTBeneveraYE201703</v>
          </cell>
        </row>
        <row r="3089">
          <cell r="A3089" t="str">
            <v>CT</v>
          </cell>
          <cell r="B3089" t="str">
            <v>Benevera</v>
          </cell>
          <cell r="C3089" t="str">
            <v>YE201703</v>
          </cell>
          <cell r="M3089">
            <v>16.912328800000001</v>
          </cell>
          <cell r="N3089">
            <v>1.6086898999999999</v>
          </cell>
          <cell r="Q3089">
            <v>300.30613990000001</v>
          </cell>
          <cell r="R3089">
            <v>64.281999999999996</v>
          </cell>
          <cell r="T3089" t="str">
            <v>CTBeneveraYE201703</v>
          </cell>
        </row>
        <row r="3090">
          <cell r="A3090" t="str">
            <v>CT</v>
          </cell>
          <cell r="B3090" t="str">
            <v>Association</v>
          </cell>
          <cell r="C3090" t="str">
            <v>YE201703</v>
          </cell>
          <cell r="M3090">
            <v>8450.6219177999992</v>
          </cell>
          <cell r="N3090">
            <v>0.97258509999999998</v>
          </cell>
          <cell r="Q3090">
            <v>91.593344900000005</v>
          </cell>
          <cell r="R3090">
            <v>127.4221522</v>
          </cell>
          <cell r="T3090" t="str">
            <v>CTAssociationYE201703</v>
          </cell>
        </row>
        <row r="3091">
          <cell r="A3091" t="str">
            <v>CT</v>
          </cell>
          <cell r="B3091" t="str">
            <v>Benevera</v>
          </cell>
          <cell r="C3091" t="str">
            <v>YE201703</v>
          </cell>
          <cell r="M3091">
            <v>16.912328800000001</v>
          </cell>
          <cell r="N3091">
            <v>1.6327645</v>
          </cell>
          <cell r="Q3091">
            <v>240.24491190000001</v>
          </cell>
          <cell r="R3091">
            <v>81.555000000000007</v>
          </cell>
          <cell r="T3091" t="str">
            <v>CTBeneveraYE201703</v>
          </cell>
        </row>
        <row r="3092">
          <cell r="A3092" t="str">
            <v>CT</v>
          </cell>
          <cell r="B3092" t="str">
            <v>Benevera</v>
          </cell>
          <cell r="C3092" t="str">
            <v>YE201703</v>
          </cell>
          <cell r="M3092">
            <v>16.912328800000001</v>
          </cell>
          <cell r="N3092">
            <v>5.7164275</v>
          </cell>
          <cell r="Q3092">
            <v>300.30613990000001</v>
          </cell>
          <cell r="R3092">
            <v>228.42400000000001</v>
          </cell>
          <cell r="T3092" t="str">
            <v>CTBeneveraYE201703</v>
          </cell>
        </row>
        <row r="3093">
          <cell r="A3093" t="str">
            <v>CT</v>
          </cell>
          <cell r="B3093" t="str">
            <v>Association</v>
          </cell>
          <cell r="C3093" t="str">
            <v>YE201703</v>
          </cell>
          <cell r="M3093">
            <v>8450.6219177999992</v>
          </cell>
          <cell r="N3093">
            <v>2.2425183999999998</v>
          </cell>
          <cell r="Q3093">
            <v>120.56184380000001</v>
          </cell>
          <cell r="R3093">
            <v>223.2067797</v>
          </cell>
          <cell r="T3093" t="str">
            <v>CTAssociationYE201703</v>
          </cell>
        </row>
        <row r="3094">
          <cell r="A3094" t="str">
            <v>CT</v>
          </cell>
          <cell r="B3094" t="str">
            <v>Benevera</v>
          </cell>
          <cell r="C3094" t="str">
            <v>YE201703</v>
          </cell>
          <cell r="M3094">
            <v>16.912328800000001</v>
          </cell>
          <cell r="N3094">
            <v>12.840940399999999</v>
          </cell>
          <cell r="Q3094">
            <v>360.36736789999998</v>
          </cell>
          <cell r="R3094">
            <v>427.59500000000003</v>
          </cell>
          <cell r="T3094" t="str">
            <v>CTBeneveraYE201703</v>
          </cell>
        </row>
        <row r="3095">
          <cell r="A3095" t="str">
            <v>CT</v>
          </cell>
          <cell r="B3095" t="str">
            <v>Benevera</v>
          </cell>
          <cell r="C3095" t="str">
            <v>YE201703</v>
          </cell>
          <cell r="M3095">
            <v>16.912328800000001</v>
          </cell>
          <cell r="N3095">
            <v>32.7045399</v>
          </cell>
          <cell r="Q3095">
            <v>3964.0410471</v>
          </cell>
          <cell r="R3095">
            <v>99.003636400000005</v>
          </cell>
          <cell r="T3095" t="str">
            <v>CTBeneveraYE201703</v>
          </cell>
        </row>
        <row r="3096">
          <cell r="A3096" t="str">
            <v>CT</v>
          </cell>
          <cell r="B3096" t="str">
            <v>Association</v>
          </cell>
          <cell r="C3096" t="str">
            <v>YE201703</v>
          </cell>
          <cell r="M3096">
            <v>8450.6219177999992</v>
          </cell>
          <cell r="N3096">
            <v>9.1438752000000001</v>
          </cell>
          <cell r="Q3096">
            <v>363.84915369999999</v>
          </cell>
          <cell r="R3096">
            <v>301.57141059999998</v>
          </cell>
          <cell r="T3096" t="str">
            <v>CTAssociationYE201703</v>
          </cell>
        </row>
        <row r="3097">
          <cell r="A3097" t="str">
            <v>CT</v>
          </cell>
          <cell r="B3097" t="str">
            <v>Benevera</v>
          </cell>
          <cell r="C3097" t="str">
            <v>YE201703</v>
          </cell>
          <cell r="M3097">
            <v>16.912328800000001</v>
          </cell>
          <cell r="N3097">
            <v>4.3095432999999996</v>
          </cell>
          <cell r="Q3097">
            <v>600.61227989999998</v>
          </cell>
          <cell r="R3097">
            <v>86.102999999999994</v>
          </cell>
          <cell r="T3097" t="str">
            <v>CTBeneveraYE201703</v>
          </cell>
        </row>
        <row r="3098">
          <cell r="A3098" t="str">
            <v>CT</v>
          </cell>
          <cell r="B3098" t="str">
            <v>Benevera</v>
          </cell>
          <cell r="C3098" t="str">
            <v>YE201703</v>
          </cell>
          <cell r="M3098">
            <v>16.912328800000001</v>
          </cell>
          <cell r="N3098">
            <v>0.32703339999999997</v>
          </cell>
          <cell r="Q3098">
            <v>240.24491190000001</v>
          </cell>
          <cell r="R3098">
            <v>16.335000000000001</v>
          </cell>
          <cell r="T3098" t="str">
            <v>CTBeneveraYE201703</v>
          </cell>
        </row>
        <row r="3099">
          <cell r="A3099" t="str">
            <v>CT</v>
          </cell>
          <cell r="B3099" t="str">
            <v>Association</v>
          </cell>
          <cell r="C3099" t="str">
            <v>YE201703</v>
          </cell>
          <cell r="M3099">
            <v>8450.6219177999992</v>
          </cell>
          <cell r="N3099">
            <v>9.4913121</v>
          </cell>
          <cell r="Q3099">
            <v>1956.2751820999999</v>
          </cell>
          <cell r="R3099">
            <v>58.220717700000002</v>
          </cell>
          <cell r="T3099" t="str">
            <v>CTAssociationYE201703</v>
          </cell>
        </row>
        <row r="3100">
          <cell r="A3100" t="str">
            <v>CT</v>
          </cell>
          <cell r="B3100" t="str">
            <v>Benevera</v>
          </cell>
          <cell r="C3100" t="str">
            <v>YE201703</v>
          </cell>
          <cell r="M3100">
            <v>16.912328800000001</v>
          </cell>
          <cell r="N3100">
            <v>4.7319237999999997</v>
          </cell>
          <cell r="Q3100">
            <v>180.183684</v>
          </cell>
          <cell r="R3100">
            <v>315.14</v>
          </cell>
          <cell r="T3100" t="str">
            <v>CTBeneveraYE201703</v>
          </cell>
        </row>
        <row r="3101">
          <cell r="A3101" t="str">
            <v>CT</v>
          </cell>
          <cell r="B3101" t="str">
            <v>Benevera</v>
          </cell>
          <cell r="C3101" t="str">
            <v>YE201703</v>
          </cell>
          <cell r="M3101">
            <v>16.912328800000001</v>
          </cell>
          <cell r="N3101">
            <v>29.125441200000001</v>
          </cell>
          <cell r="Q3101">
            <v>180.183684</v>
          </cell>
          <cell r="R3101">
            <v>1939.7166666999999</v>
          </cell>
          <cell r="T3101" t="str">
            <v>CTBeneveraYE201703</v>
          </cell>
        </row>
        <row r="3102">
          <cell r="A3102" t="str">
            <v>CT</v>
          </cell>
          <cell r="B3102" t="str">
            <v>Association</v>
          </cell>
          <cell r="C3102" t="str">
            <v>YE201703</v>
          </cell>
          <cell r="M3102">
            <v>8450.6219177999992</v>
          </cell>
          <cell r="N3102">
            <v>24.476898899999998</v>
          </cell>
          <cell r="Q3102">
            <v>965.57656150000003</v>
          </cell>
          <cell r="R3102">
            <v>304.19419640000001</v>
          </cell>
          <cell r="T3102" t="str">
            <v>CTAssociationYE201703</v>
          </cell>
        </row>
        <row r="3103">
          <cell r="A3103" t="str">
            <v>CT</v>
          </cell>
          <cell r="B3103" t="str">
            <v>Benevera</v>
          </cell>
          <cell r="C3103" t="str">
            <v>YE201703</v>
          </cell>
          <cell r="M3103">
            <v>16.912328800000001</v>
          </cell>
          <cell r="N3103">
            <v>0.53849899999999995</v>
          </cell>
          <cell r="Q3103">
            <v>60.061228</v>
          </cell>
          <cell r="R3103">
            <v>107.59</v>
          </cell>
          <cell r="T3103" t="str">
            <v>CTBeneveraYE201703</v>
          </cell>
        </row>
        <row r="3104">
          <cell r="A3104" t="str">
            <v>CT</v>
          </cell>
          <cell r="B3104" t="str">
            <v>Association</v>
          </cell>
          <cell r="C3104" t="str">
            <v>YE201703</v>
          </cell>
          <cell r="M3104">
            <v>8450.6219177999992</v>
          </cell>
          <cell r="N3104">
            <v>15.808906</v>
          </cell>
          <cell r="Q3104">
            <v>514.58150869999997</v>
          </cell>
          <cell r="R3104">
            <v>368.66243400000002</v>
          </cell>
          <cell r="T3104" t="str">
            <v>CTAssociationYE201703</v>
          </cell>
        </row>
        <row r="3105">
          <cell r="A3105" t="str">
            <v>CT</v>
          </cell>
          <cell r="B3105" t="str">
            <v>Benevera</v>
          </cell>
          <cell r="C3105" t="str">
            <v>YE201703</v>
          </cell>
          <cell r="M3105">
            <v>16.912328800000001</v>
          </cell>
          <cell r="N3105">
            <v>2.1111521999999998</v>
          </cell>
          <cell r="Q3105">
            <v>60.061228</v>
          </cell>
          <cell r="R3105">
            <v>421.8</v>
          </cell>
          <cell r="T3105" t="str">
            <v>CTBeneveraYE201703</v>
          </cell>
        </row>
        <row r="3106">
          <cell r="A3106" t="str">
            <v>CT</v>
          </cell>
          <cell r="B3106" t="str">
            <v>CRC</v>
          </cell>
          <cell r="C3106" t="str">
            <v>YE201703</v>
          </cell>
          <cell r="M3106">
            <v>6987.7123288000003</v>
          </cell>
          <cell r="N3106">
            <v>99.5607021</v>
          </cell>
          <cell r="Q3106">
            <v>14085.725823999999</v>
          </cell>
          <cell r="R3106">
            <v>84.818378600000003</v>
          </cell>
          <cell r="T3106" t="str">
            <v>CTCRCYE201703</v>
          </cell>
        </row>
        <row r="3107">
          <cell r="A3107" t="str">
            <v>CT</v>
          </cell>
          <cell r="B3107" t="str">
            <v>CRC</v>
          </cell>
          <cell r="C3107" t="str">
            <v>YE201703</v>
          </cell>
          <cell r="M3107">
            <v>6987.7123288000003</v>
          </cell>
          <cell r="N3107">
            <v>8.6585386</v>
          </cell>
          <cell r="Q3107">
            <v>818.1193998</v>
          </cell>
          <cell r="R3107">
            <v>127.0015885</v>
          </cell>
          <cell r="T3107" t="str">
            <v>CTCRCYE201703</v>
          </cell>
        </row>
        <row r="3108">
          <cell r="A3108" t="str">
            <v>CT</v>
          </cell>
          <cell r="B3108" t="str">
            <v>Association</v>
          </cell>
          <cell r="C3108" t="str">
            <v>YE201703</v>
          </cell>
          <cell r="M3108">
            <v>8450.6219177999992</v>
          </cell>
          <cell r="N3108">
            <v>10.644847499999999</v>
          </cell>
          <cell r="Q3108">
            <v>144.60209180000001</v>
          </cell>
          <cell r="R3108">
            <v>883.37705740000001</v>
          </cell>
          <cell r="T3108" t="str">
            <v>CTAssociationYE201703</v>
          </cell>
        </row>
        <row r="3109">
          <cell r="A3109" t="str">
            <v>CT</v>
          </cell>
          <cell r="B3109" t="str">
            <v>CRC</v>
          </cell>
          <cell r="C3109" t="str">
            <v>YE201703</v>
          </cell>
          <cell r="M3109">
            <v>6987.7123288000003</v>
          </cell>
          <cell r="N3109">
            <v>5.1288453000000001</v>
          </cell>
          <cell r="Q3109">
            <v>18.752203699999999</v>
          </cell>
          <cell r="R3109">
            <v>3282.0752713000002</v>
          </cell>
          <cell r="T3109" t="str">
            <v>CTCRCYE201703</v>
          </cell>
        </row>
        <row r="3110">
          <cell r="A3110" t="str">
            <v>CT</v>
          </cell>
          <cell r="B3110" t="str">
            <v>CRC</v>
          </cell>
          <cell r="C3110" t="str">
            <v>YE201703</v>
          </cell>
          <cell r="M3110">
            <v>6987.7123288000003</v>
          </cell>
          <cell r="N3110">
            <v>3.0950103000000002</v>
          </cell>
          <cell r="Q3110">
            <v>17.298544499999998</v>
          </cell>
          <cell r="R3110">
            <v>2147.0085714000002</v>
          </cell>
          <cell r="T3110" t="str">
            <v>CTCRCYE201703</v>
          </cell>
        </row>
        <row r="3111">
          <cell r="A3111" t="str">
            <v>CT</v>
          </cell>
          <cell r="B3111" t="str">
            <v>Association</v>
          </cell>
          <cell r="C3111" t="str">
            <v>YE201703</v>
          </cell>
          <cell r="M3111">
            <v>8450.6219177999992</v>
          </cell>
          <cell r="N3111">
            <v>18.421068900000002</v>
          </cell>
          <cell r="Q3111">
            <v>328.8705928</v>
          </cell>
          <cell r="R3111">
            <v>672.15747439999996</v>
          </cell>
          <cell r="T3111" t="str">
            <v>CTAssociationYE201703</v>
          </cell>
        </row>
        <row r="3112">
          <cell r="A3112" t="str">
            <v>CT</v>
          </cell>
          <cell r="B3112" t="str">
            <v>CRC</v>
          </cell>
          <cell r="C3112" t="str">
            <v>YE201703</v>
          </cell>
          <cell r="M3112">
            <v>6987.7123288000003</v>
          </cell>
          <cell r="N3112">
            <v>9.0303833999999998</v>
          </cell>
          <cell r="Q3112">
            <v>587.27831819999994</v>
          </cell>
          <cell r="R3112">
            <v>184.52000989999999</v>
          </cell>
          <cell r="T3112" t="str">
            <v>CTCRCYE201703</v>
          </cell>
        </row>
        <row r="3113">
          <cell r="A3113" t="str">
            <v>CT</v>
          </cell>
          <cell r="B3113" t="str">
            <v>CRC</v>
          </cell>
          <cell r="C3113" t="str">
            <v>YE201703</v>
          </cell>
          <cell r="M3113">
            <v>6987.7123288000003</v>
          </cell>
          <cell r="N3113">
            <v>3.0015714</v>
          </cell>
          <cell r="Q3113">
            <v>209.1815594</v>
          </cell>
          <cell r="R3113">
            <v>172.1894441</v>
          </cell>
          <cell r="T3113" t="str">
            <v>CTCRCYE201703</v>
          </cell>
        </row>
        <row r="3114">
          <cell r="A3114" t="str">
            <v>CT</v>
          </cell>
          <cell r="B3114" t="str">
            <v>CRC</v>
          </cell>
          <cell r="C3114" t="str">
            <v>YE201703</v>
          </cell>
          <cell r="M3114">
            <v>6987.7123288000003</v>
          </cell>
          <cell r="N3114">
            <v>7.7724187000000002</v>
          </cell>
          <cell r="Q3114">
            <v>1322.5391434000001</v>
          </cell>
          <cell r="R3114">
            <v>70.522695100000007</v>
          </cell>
          <cell r="T3114" t="str">
            <v>CTCRCYE201703</v>
          </cell>
        </row>
        <row r="3115">
          <cell r="A3115" t="str">
            <v>CT</v>
          </cell>
          <cell r="B3115" t="str">
            <v>CRC</v>
          </cell>
          <cell r="C3115" t="str">
            <v>YE201703</v>
          </cell>
          <cell r="M3115">
            <v>6987.7123288000003</v>
          </cell>
          <cell r="N3115">
            <v>7.8768095999999996</v>
          </cell>
          <cell r="Q3115">
            <v>449.18069389999999</v>
          </cell>
          <cell r="R3115">
            <v>210.4313851</v>
          </cell>
          <cell r="T3115" t="str">
            <v>CTCRCYE201703</v>
          </cell>
        </row>
        <row r="3116">
          <cell r="A3116" t="str">
            <v>CT</v>
          </cell>
          <cell r="B3116" t="str">
            <v>Association</v>
          </cell>
          <cell r="C3116" t="str">
            <v>YE201703</v>
          </cell>
          <cell r="M3116">
            <v>8450.6219177999992</v>
          </cell>
          <cell r="N3116">
            <v>30.9310601</v>
          </cell>
          <cell r="Q3116">
            <v>184.14829979999999</v>
          </cell>
          <cell r="R3116">
            <v>2015.6185052000001</v>
          </cell>
          <cell r="T3116" t="str">
            <v>CTAssociationYE201703</v>
          </cell>
        </row>
        <row r="3117">
          <cell r="A3117" t="str">
            <v>CT</v>
          </cell>
          <cell r="B3117" t="str">
            <v>CRC</v>
          </cell>
          <cell r="C3117" t="str">
            <v>YE201703</v>
          </cell>
          <cell r="M3117">
            <v>6987.7123288000003</v>
          </cell>
          <cell r="N3117">
            <v>13.427625000000001</v>
          </cell>
          <cell r="Q3117">
            <v>1006.3682666</v>
          </cell>
          <cell r="R3117">
            <v>160.11186480000001</v>
          </cell>
          <cell r="T3117" t="str">
            <v>CTCRCYE201703</v>
          </cell>
        </row>
        <row r="3118">
          <cell r="A3118" t="str">
            <v>CT</v>
          </cell>
          <cell r="B3118" t="str">
            <v>CRC</v>
          </cell>
          <cell r="C3118" t="str">
            <v>YE201703</v>
          </cell>
          <cell r="M3118">
            <v>6987.7123288000003</v>
          </cell>
          <cell r="N3118">
            <v>7.1355485999999999</v>
          </cell>
          <cell r="Q3118">
            <v>508.34462350000001</v>
          </cell>
          <cell r="R3118">
            <v>168.44199599999999</v>
          </cell>
          <cell r="T3118" t="str">
            <v>CTCRCYE201703</v>
          </cell>
        </row>
        <row r="3119">
          <cell r="A3119" t="str">
            <v>CT</v>
          </cell>
          <cell r="B3119" t="str">
            <v>CRC</v>
          </cell>
          <cell r="C3119" t="str">
            <v>YE201703</v>
          </cell>
          <cell r="M3119">
            <v>6987.7123288000003</v>
          </cell>
          <cell r="N3119">
            <v>19.918533</v>
          </cell>
          <cell r="Q3119">
            <v>2675.8958619</v>
          </cell>
          <cell r="R3119">
            <v>89.324252000000001</v>
          </cell>
          <cell r="T3119" t="str">
            <v>CTCRCYE201703</v>
          </cell>
        </row>
        <row r="3120">
          <cell r="A3120" t="str">
            <v>CT</v>
          </cell>
          <cell r="B3120" t="str">
            <v>CRC</v>
          </cell>
          <cell r="C3120" t="str">
            <v>YE201703</v>
          </cell>
          <cell r="M3120">
            <v>6987.7123288000003</v>
          </cell>
          <cell r="N3120">
            <v>10.586917400000001</v>
          </cell>
          <cell r="Q3120">
            <v>3915.8671626</v>
          </cell>
          <cell r="R3120">
            <v>32.443135300000002</v>
          </cell>
          <cell r="T3120" t="str">
            <v>CTCRCYE201703</v>
          </cell>
        </row>
        <row r="3121">
          <cell r="A3121" t="str">
            <v>CT</v>
          </cell>
          <cell r="B3121" t="str">
            <v>Association</v>
          </cell>
          <cell r="C3121" t="str">
            <v>YE201703</v>
          </cell>
          <cell r="M3121">
            <v>8450.6219177999992</v>
          </cell>
          <cell r="N3121">
            <v>4.4867264999999996</v>
          </cell>
          <cell r="Q3121">
            <v>109.02252470000001</v>
          </cell>
          <cell r="R3121">
            <v>493.84949280000001</v>
          </cell>
          <cell r="T3121" t="str">
            <v>CTAssociationYE201703</v>
          </cell>
        </row>
        <row r="3122">
          <cell r="A3122" t="str">
            <v>CT</v>
          </cell>
          <cell r="B3122" t="str">
            <v>CRC</v>
          </cell>
          <cell r="C3122" t="str">
            <v>YE201703</v>
          </cell>
          <cell r="M3122">
            <v>6987.7123288000003</v>
          </cell>
          <cell r="N3122">
            <v>10.681557099999999</v>
          </cell>
          <cell r="Q3122">
            <v>159.90251240000001</v>
          </cell>
          <cell r="R3122">
            <v>801.60519999999997</v>
          </cell>
          <cell r="T3122" t="str">
            <v>CTCRCYE201703</v>
          </cell>
        </row>
        <row r="3123">
          <cell r="A3123" t="str">
            <v>CT</v>
          </cell>
          <cell r="B3123" t="str">
            <v>CRC</v>
          </cell>
          <cell r="C3123" t="str">
            <v>YE201703</v>
          </cell>
          <cell r="M3123">
            <v>6987.7123288000003</v>
          </cell>
          <cell r="N3123">
            <v>3.0363036000000001</v>
          </cell>
          <cell r="Q3123">
            <v>49.860510699999999</v>
          </cell>
          <cell r="R3123">
            <v>730.75151600000004</v>
          </cell>
          <cell r="T3123" t="str">
            <v>CTCRCYE201703</v>
          </cell>
        </row>
        <row r="3124">
          <cell r="A3124" t="str">
            <v>CT</v>
          </cell>
          <cell r="B3124" t="str">
            <v>CRC</v>
          </cell>
          <cell r="C3124" t="str">
            <v>YE201703</v>
          </cell>
          <cell r="M3124">
            <v>6987.7123288000003</v>
          </cell>
          <cell r="N3124">
            <v>19.235447700000002</v>
          </cell>
          <cell r="Q3124">
            <v>1771.1383736</v>
          </cell>
          <cell r="R3124">
            <v>130.3259956</v>
          </cell>
          <cell r="T3124" t="str">
            <v>CTCRCYE201703</v>
          </cell>
        </row>
        <row r="3125">
          <cell r="A3125" t="str">
            <v>CT</v>
          </cell>
          <cell r="B3125" t="str">
            <v>CRC</v>
          </cell>
          <cell r="C3125" t="str">
            <v>YE201703</v>
          </cell>
          <cell r="M3125">
            <v>6987.7123288000003</v>
          </cell>
          <cell r="N3125">
            <v>1.1313048999999999</v>
          </cell>
          <cell r="Q3125">
            <v>377.95139289999997</v>
          </cell>
          <cell r="R3125">
            <v>35.919061499999998</v>
          </cell>
          <cell r="T3125" t="str">
            <v>CTCRCYE201703</v>
          </cell>
        </row>
        <row r="3126">
          <cell r="A3126" t="str">
            <v>CT</v>
          </cell>
          <cell r="B3126" t="str">
            <v>Association</v>
          </cell>
          <cell r="C3126" t="str">
            <v>YE201703</v>
          </cell>
          <cell r="M3126">
            <v>8450.6219177999992</v>
          </cell>
          <cell r="N3126">
            <v>12.962739300000001</v>
          </cell>
          <cell r="Q3126">
            <v>354.71385939999999</v>
          </cell>
          <cell r="R3126">
            <v>438.53057269999999</v>
          </cell>
          <cell r="T3126" t="str">
            <v>CTAssociationYE201703</v>
          </cell>
        </row>
        <row r="3127">
          <cell r="A3127" t="str">
            <v>CT</v>
          </cell>
          <cell r="B3127" t="str">
            <v>CRC</v>
          </cell>
          <cell r="C3127" t="str">
            <v>YE201703</v>
          </cell>
          <cell r="M3127">
            <v>6987.7123288000003</v>
          </cell>
          <cell r="N3127">
            <v>1.8661102000000001</v>
          </cell>
          <cell r="Q3127">
            <v>363.70553269999999</v>
          </cell>
          <cell r="R3127">
            <v>61.569924100000001</v>
          </cell>
          <cell r="T3127" t="str">
            <v>CTCRCYE201703</v>
          </cell>
        </row>
        <row r="3128">
          <cell r="A3128" t="str">
            <v>CT</v>
          </cell>
          <cell r="B3128" t="str">
            <v>CRC</v>
          </cell>
          <cell r="C3128" t="str">
            <v>YE201703</v>
          </cell>
          <cell r="M3128">
            <v>6987.7123288000003</v>
          </cell>
          <cell r="N3128">
            <v>1.1883368000000001</v>
          </cell>
          <cell r="Q3128">
            <v>104.5180967</v>
          </cell>
          <cell r="R3128">
            <v>136.43610570000001</v>
          </cell>
          <cell r="T3128" t="str">
            <v>CTCRCYE201703</v>
          </cell>
        </row>
        <row r="3129">
          <cell r="A3129" t="str">
            <v>CT</v>
          </cell>
          <cell r="B3129" t="str">
            <v>CRC</v>
          </cell>
          <cell r="C3129" t="str">
            <v>YE201703</v>
          </cell>
          <cell r="M3129">
            <v>6987.7123288000003</v>
          </cell>
          <cell r="N3129">
            <v>2.3309063000000001</v>
          </cell>
          <cell r="Q3129">
            <v>130.82932829999999</v>
          </cell>
          <cell r="R3129">
            <v>213.7966778</v>
          </cell>
          <cell r="T3129" t="str">
            <v>CTCRCYE201703</v>
          </cell>
        </row>
        <row r="3130">
          <cell r="A3130" t="str">
            <v>CT</v>
          </cell>
          <cell r="B3130" t="str">
            <v>CRC</v>
          </cell>
          <cell r="C3130" t="str">
            <v>YE201703</v>
          </cell>
          <cell r="M3130">
            <v>6987.7123288000003</v>
          </cell>
          <cell r="N3130">
            <v>11.5908342</v>
          </cell>
          <cell r="Q3130">
            <v>467.64216579999999</v>
          </cell>
          <cell r="R3130">
            <v>297.42829030000001</v>
          </cell>
          <cell r="T3130" t="str">
            <v>CTCRCYE201703</v>
          </cell>
        </row>
        <row r="3131">
          <cell r="A3131" t="str">
            <v>CT</v>
          </cell>
          <cell r="B3131" t="str">
            <v>Association</v>
          </cell>
          <cell r="C3131" t="str">
            <v>YE201703</v>
          </cell>
          <cell r="M3131">
            <v>8450.6219177999992</v>
          </cell>
          <cell r="N3131">
            <v>7.3575548</v>
          </cell>
          <cell r="Q3131">
            <v>73.012377799999996</v>
          </cell>
          <cell r="R3131">
            <v>1209.2560292000001</v>
          </cell>
          <cell r="T3131" t="str">
            <v>CTAssociationYE201703</v>
          </cell>
        </row>
        <row r="3132">
          <cell r="A3132" t="str">
            <v>CT</v>
          </cell>
          <cell r="B3132" t="str">
            <v>CRC</v>
          </cell>
          <cell r="C3132" t="str">
            <v>YE201703</v>
          </cell>
          <cell r="M3132">
            <v>6987.7123288000003</v>
          </cell>
          <cell r="N3132">
            <v>12.1297874</v>
          </cell>
          <cell r="Q3132">
            <v>2545.5026314000002</v>
          </cell>
          <cell r="R3132">
            <v>57.182203199999996</v>
          </cell>
          <cell r="T3132" t="str">
            <v>CTCRCYE201703</v>
          </cell>
        </row>
        <row r="3133">
          <cell r="A3133" t="str">
            <v>CT</v>
          </cell>
          <cell r="B3133" t="str">
            <v>CRC</v>
          </cell>
          <cell r="C3133" t="str">
            <v>YE201703</v>
          </cell>
          <cell r="M3133">
            <v>6987.7123288000003</v>
          </cell>
          <cell r="N3133">
            <v>29.244778100000001</v>
          </cell>
          <cell r="Q3133">
            <v>1200.1410384999999</v>
          </cell>
          <cell r="R3133">
            <v>292.4134133</v>
          </cell>
          <cell r="T3133" t="str">
            <v>CTCRCYE201703</v>
          </cell>
        </row>
        <row r="3134">
          <cell r="A3134" t="str">
            <v>CT</v>
          </cell>
          <cell r="B3134" t="str">
            <v>CRC</v>
          </cell>
          <cell r="C3134" t="str">
            <v>YE201703</v>
          </cell>
          <cell r="M3134">
            <v>6987.7123288000003</v>
          </cell>
          <cell r="N3134">
            <v>14.1587362</v>
          </cell>
          <cell r="Q3134">
            <v>583.93490210000004</v>
          </cell>
          <cell r="R3134">
            <v>290.9653697</v>
          </cell>
          <cell r="T3134" t="str">
            <v>CTCRCYE201703</v>
          </cell>
        </row>
        <row r="3135">
          <cell r="A3135" t="str">
            <v>CT</v>
          </cell>
          <cell r="B3135" t="str">
            <v>CRC</v>
          </cell>
          <cell r="C3135" t="str">
            <v>YE201703</v>
          </cell>
          <cell r="M3135">
            <v>6987.7123288000003</v>
          </cell>
          <cell r="N3135">
            <v>13.846633499999999</v>
          </cell>
          <cell r="Q3135">
            <v>188.3942328</v>
          </cell>
          <cell r="R3135">
            <v>881.97817899999995</v>
          </cell>
          <cell r="T3135" t="str">
            <v>CTCRCYE201703</v>
          </cell>
        </row>
        <row r="3136">
          <cell r="A3136" t="str">
            <v>CT</v>
          </cell>
          <cell r="B3136" t="str">
            <v>Association</v>
          </cell>
          <cell r="C3136" t="str">
            <v>YE201703</v>
          </cell>
          <cell r="M3136">
            <v>8450.6219177999992</v>
          </cell>
          <cell r="N3136">
            <v>3.371775</v>
          </cell>
          <cell r="Q3136">
            <v>262.22922069999998</v>
          </cell>
          <cell r="R3136">
            <v>154.2974504</v>
          </cell>
          <cell r="T3136" t="str">
            <v>CTAssociationYE201703</v>
          </cell>
        </row>
        <row r="3137">
          <cell r="A3137" t="str">
            <v>CT</v>
          </cell>
          <cell r="B3137" t="str">
            <v>CRC</v>
          </cell>
          <cell r="C3137" t="str">
            <v>YE201703</v>
          </cell>
          <cell r="M3137">
            <v>6987.7123288000003</v>
          </cell>
          <cell r="N3137">
            <v>19.664111800000001</v>
          </cell>
          <cell r="Q3137">
            <v>353.67528420000002</v>
          </cell>
          <cell r="R3137">
            <v>667.19205920000002</v>
          </cell>
          <cell r="T3137" t="str">
            <v>CTCRCYE201703</v>
          </cell>
        </row>
        <row r="3138">
          <cell r="A3138" t="str">
            <v>CT</v>
          </cell>
          <cell r="B3138" t="str">
            <v>CRC</v>
          </cell>
          <cell r="C3138" t="str">
            <v>YE201703</v>
          </cell>
          <cell r="M3138">
            <v>6987.7123288000003</v>
          </cell>
          <cell r="N3138">
            <v>33.4268389</v>
          </cell>
          <cell r="Q3138">
            <v>198.4244813</v>
          </cell>
          <cell r="R3138">
            <v>2021.5351648000001</v>
          </cell>
          <cell r="T3138" t="str">
            <v>CTCRCYE201703</v>
          </cell>
        </row>
        <row r="3139">
          <cell r="A3139" t="str">
            <v>CT</v>
          </cell>
          <cell r="B3139" t="str">
            <v>CRC</v>
          </cell>
          <cell r="C3139" t="str">
            <v>YE201703</v>
          </cell>
          <cell r="M3139">
            <v>6987.7123288000003</v>
          </cell>
          <cell r="N3139">
            <v>5.8192072000000001</v>
          </cell>
          <cell r="Q3139">
            <v>131.26542610000001</v>
          </cell>
          <cell r="R3139">
            <v>531.97928019999995</v>
          </cell>
          <cell r="T3139" t="str">
            <v>CTCRCYE201703</v>
          </cell>
        </row>
        <row r="3140">
          <cell r="A3140" t="str">
            <v>CT</v>
          </cell>
          <cell r="B3140" t="str">
            <v>CRC</v>
          </cell>
          <cell r="C3140" t="str">
            <v>YE201703</v>
          </cell>
          <cell r="M3140">
            <v>6987.7123288000003</v>
          </cell>
          <cell r="N3140">
            <v>16.410566500000002</v>
          </cell>
          <cell r="Q3140">
            <v>477.23631649999999</v>
          </cell>
          <cell r="R3140">
            <v>412.64000909999999</v>
          </cell>
          <cell r="T3140" t="str">
            <v>CTCRCYE201703</v>
          </cell>
        </row>
        <row r="3141">
          <cell r="A3141" t="str">
            <v>CT</v>
          </cell>
          <cell r="B3141" t="str">
            <v>Association</v>
          </cell>
          <cell r="C3141" t="str">
            <v>YE201703</v>
          </cell>
          <cell r="M3141">
            <v>8450.6219177999992</v>
          </cell>
          <cell r="N3141">
            <v>3.0308712999999998</v>
          </cell>
          <cell r="Q3141">
            <v>14.4368073</v>
          </cell>
          <cell r="R3141">
            <v>2519.2866392999999</v>
          </cell>
          <cell r="T3141" t="str">
            <v>CTAssociationYE201703</v>
          </cell>
        </row>
        <row r="3142">
          <cell r="A3142" t="str">
            <v>CT</v>
          </cell>
          <cell r="B3142" t="str">
            <v>CRC</v>
          </cell>
          <cell r="C3142" t="str">
            <v>YE201703</v>
          </cell>
          <cell r="M3142">
            <v>6987.7123288000003</v>
          </cell>
          <cell r="N3142">
            <v>8.8788146000000001</v>
          </cell>
          <cell r="Q3142">
            <v>100.03273849999999</v>
          </cell>
          <cell r="R3142">
            <v>1065.1090558000001</v>
          </cell>
          <cell r="T3142" t="str">
            <v>CTCRCYE201703</v>
          </cell>
        </row>
        <row r="3143">
          <cell r="A3143" t="str">
            <v>CT</v>
          </cell>
          <cell r="B3143" t="str">
            <v>CRC</v>
          </cell>
          <cell r="C3143" t="str">
            <v>YE201703</v>
          </cell>
          <cell r="M3143">
            <v>6987.7123288000003</v>
          </cell>
          <cell r="N3143">
            <v>7.4183659000000004</v>
          </cell>
          <cell r="Q3143">
            <v>550.10850749999997</v>
          </cell>
          <cell r="R3143">
            <v>161.8233299</v>
          </cell>
          <cell r="T3143" t="str">
            <v>CTCRCYE201703</v>
          </cell>
        </row>
        <row r="3144">
          <cell r="A3144" t="str">
            <v>CT</v>
          </cell>
          <cell r="B3144" t="str">
            <v>CRC</v>
          </cell>
          <cell r="C3144" t="str">
            <v>YE201703</v>
          </cell>
          <cell r="M3144">
            <v>6987.7123288000003</v>
          </cell>
          <cell r="N3144">
            <v>3.7092445999999999</v>
          </cell>
          <cell r="Q3144">
            <v>16.314352199999998</v>
          </cell>
          <cell r="R3144">
            <v>2728.3299123000002</v>
          </cell>
          <cell r="T3144" t="str">
            <v>CTCRCYE201703</v>
          </cell>
        </row>
        <row r="3145">
          <cell r="A3145" t="str">
            <v>CT</v>
          </cell>
          <cell r="B3145" t="str">
            <v>CRC</v>
          </cell>
          <cell r="C3145" t="str">
            <v>YE201703</v>
          </cell>
          <cell r="M3145">
            <v>6987.7123288000003</v>
          </cell>
          <cell r="N3145">
            <v>1.1258585999999999</v>
          </cell>
          <cell r="Q3145">
            <v>2.1466253000000002</v>
          </cell>
          <cell r="R3145">
            <v>6293.7406666999996</v>
          </cell>
          <cell r="T3145" t="str">
            <v>CTCRCYE201703</v>
          </cell>
        </row>
        <row r="3146">
          <cell r="A3146" t="str">
            <v>CT</v>
          </cell>
          <cell r="B3146" t="str">
            <v>Benevera</v>
          </cell>
          <cell r="C3146" t="str">
            <v>YE201703</v>
          </cell>
          <cell r="M3146">
            <v>16.912328800000001</v>
          </cell>
          <cell r="N3146">
            <v>97.269609200000005</v>
          </cell>
          <cell r="Q3146">
            <v>2642.6940313999999</v>
          </cell>
          <cell r="R3146">
            <v>441.6838636</v>
          </cell>
          <cell r="T3146" t="str">
            <v>CTBeneveraYE201703</v>
          </cell>
        </row>
        <row r="3147">
          <cell r="A3147" t="str">
            <v>CT</v>
          </cell>
          <cell r="B3147" t="str">
            <v>ERF</v>
          </cell>
          <cell r="C3147" t="str">
            <v>YE201703</v>
          </cell>
          <cell r="M3147">
            <v>2774.7369862999999</v>
          </cell>
          <cell r="N3147">
            <v>1.0739757000000001</v>
          </cell>
          <cell r="Q3147">
            <v>2.5227615999999999</v>
          </cell>
          <cell r="R3147">
            <v>5108.5714286000002</v>
          </cell>
          <cell r="T3147" t="str">
            <v>CTERFYE201703</v>
          </cell>
        </row>
        <row r="3148">
          <cell r="A3148" t="str">
            <v>CT</v>
          </cell>
          <cell r="B3148" t="str">
            <v>Association</v>
          </cell>
          <cell r="C3148" t="str">
            <v>YE201703</v>
          </cell>
          <cell r="M3148">
            <v>8450.6219177999992</v>
          </cell>
          <cell r="N3148">
            <v>3.1119287999999998</v>
          </cell>
          <cell r="Q3148">
            <v>58.177400200000001</v>
          </cell>
          <cell r="R3148">
            <v>641.88404960000003</v>
          </cell>
          <cell r="T3148" t="str">
            <v>CTAssociationYE201703</v>
          </cell>
        </row>
        <row r="3149">
          <cell r="A3149" t="str">
            <v>CT</v>
          </cell>
          <cell r="B3149" t="str">
            <v>ERF</v>
          </cell>
          <cell r="C3149" t="str">
            <v>YE201703</v>
          </cell>
          <cell r="M3149">
            <v>2774.7369862999999</v>
          </cell>
          <cell r="N3149">
            <v>6.9947490999999999</v>
          </cell>
          <cell r="Q3149">
            <v>520.40968459999999</v>
          </cell>
          <cell r="R3149">
            <v>161.29021470000001</v>
          </cell>
          <cell r="T3149" t="str">
            <v>CTERFYE201703</v>
          </cell>
        </row>
        <row r="3150">
          <cell r="A3150" t="str">
            <v>CT</v>
          </cell>
          <cell r="B3150" t="str">
            <v>Benevera</v>
          </cell>
          <cell r="C3150" t="str">
            <v>YE201703</v>
          </cell>
          <cell r="M3150">
            <v>16.912328800000001</v>
          </cell>
          <cell r="N3150">
            <v>1.7789135</v>
          </cell>
          <cell r="Q3150">
            <v>300.30613990000001</v>
          </cell>
          <cell r="R3150">
            <v>71.084000000000003</v>
          </cell>
          <cell r="T3150" t="str">
            <v>CTBeneveraYE201703</v>
          </cell>
        </row>
        <row r="3151">
          <cell r="A3151" t="str">
            <v>CT</v>
          </cell>
          <cell r="B3151" t="str">
            <v>ERF</v>
          </cell>
          <cell r="C3151" t="str">
            <v>YE201703</v>
          </cell>
          <cell r="M3151">
            <v>2774.7369862999999</v>
          </cell>
          <cell r="N3151">
            <v>19.157311499999999</v>
          </cell>
          <cell r="Q3151">
            <v>557.17349560000002</v>
          </cell>
          <cell r="R3151">
            <v>412.59632720000002</v>
          </cell>
          <cell r="T3151" t="str">
            <v>CTERFYE201703</v>
          </cell>
        </row>
        <row r="3152">
          <cell r="A3152" t="str">
            <v>CT</v>
          </cell>
          <cell r="B3152" t="str">
            <v>ERF</v>
          </cell>
          <cell r="C3152" t="str">
            <v>YE201703</v>
          </cell>
          <cell r="M3152">
            <v>2774.7369862999999</v>
          </cell>
          <cell r="N3152">
            <v>36.8480779</v>
          </cell>
          <cell r="Q3152">
            <v>204.6386229</v>
          </cell>
          <cell r="R3152">
            <v>2160.7696959</v>
          </cell>
          <cell r="T3152" t="str">
            <v>CTERFYE201703</v>
          </cell>
        </row>
        <row r="3153">
          <cell r="A3153" t="str">
            <v>CT</v>
          </cell>
          <cell r="B3153" t="str">
            <v>Benevera</v>
          </cell>
          <cell r="C3153" t="str">
            <v>YE201703</v>
          </cell>
          <cell r="M3153">
            <v>16.912328800000001</v>
          </cell>
          <cell r="N3153">
            <v>5.8118748</v>
          </cell>
          <cell r="Q3153">
            <v>840.85719180000001</v>
          </cell>
          <cell r="R3153">
            <v>82.942142899999993</v>
          </cell>
          <cell r="T3153" t="str">
            <v>CTBeneveraYE201703</v>
          </cell>
        </row>
        <row r="3154">
          <cell r="A3154" t="str">
            <v>CT</v>
          </cell>
          <cell r="B3154" t="str">
            <v>ERF</v>
          </cell>
          <cell r="C3154" t="str">
            <v>YE201703</v>
          </cell>
          <cell r="M3154">
            <v>2774.7369862999999</v>
          </cell>
          <cell r="N3154">
            <v>14.731887499999999</v>
          </cell>
          <cell r="Q3154">
            <v>223.308694</v>
          </cell>
          <cell r="R3154">
            <v>791.6514426</v>
          </cell>
          <cell r="T3154" t="str">
            <v>CTERFYE201703</v>
          </cell>
        </row>
        <row r="3155">
          <cell r="A3155" t="str">
            <v>CT</v>
          </cell>
          <cell r="B3155" t="str">
            <v>Association</v>
          </cell>
          <cell r="C3155" t="str">
            <v>YE201703</v>
          </cell>
          <cell r="M3155">
            <v>8450.6219177999992</v>
          </cell>
          <cell r="N3155">
            <v>9.8224578999999999</v>
          </cell>
          <cell r="Q3155">
            <v>3611.2058554</v>
          </cell>
          <cell r="R3155">
            <v>32.639926799999998</v>
          </cell>
          <cell r="T3155" t="str">
            <v>CTAssociationYE201703</v>
          </cell>
        </row>
        <row r="3156">
          <cell r="A3156" t="str">
            <v>CT</v>
          </cell>
          <cell r="B3156" t="str">
            <v>ERF</v>
          </cell>
          <cell r="C3156" t="str">
            <v>YE201703</v>
          </cell>
          <cell r="M3156">
            <v>2774.7369862999999</v>
          </cell>
          <cell r="N3156">
            <v>40.037131700000003</v>
          </cell>
          <cell r="Q3156">
            <v>1495.4360902999999</v>
          </cell>
          <cell r="R3156">
            <v>321.27456549999999</v>
          </cell>
          <cell r="T3156" t="str">
            <v>CTERFYE201703</v>
          </cell>
        </row>
        <row r="3157">
          <cell r="A3157" t="str">
            <v>CT</v>
          </cell>
          <cell r="B3157" t="str">
            <v>Benevera</v>
          </cell>
          <cell r="C3157" t="str">
            <v>YE201703</v>
          </cell>
          <cell r="M3157">
            <v>16.912328800000001</v>
          </cell>
          <cell r="N3157">
            <v>244.79489040000001</v>
          </cell>
          <cell r="Q3157">
            <v>13895.188725100001</v>
          </cell>
          <cell r="R3157">
            <v>211.40689359999999</v>
          </cell>
          <cell r="T3157" t="str">
            <v>CTBeneveraYE201703</v>
          </cell>
        </row>
        <row r="3158">
          <cell r="A3158" t="str">
            <v>CT</v>
          </cell>
          <cell r="B3158" t="str">
            <v>ERF</v>
          </cell>
          <cell r="C3158" t="str">
            <v>YE201703</v>
          </cell>
          <cell r="M3158">
            <v>2774.7369862999999</v>
          </cell>
          <cell r="N3158">
            <v>12.2269237</v>
          </cell>
          <cell r="Q3158">
            <v>491.27912679999997</v>
          </cell>
          <cell r="R3158">
            <v>298.6552385</v>
          </cell>
          <cell r="T3158" t="str">
            <v>CTERFYE201703</v>
          </cell>
        </row>
        <row r="3159">
          <cell r="A3159" t="str">
            <v>CT</v>
          </cell>
          <cell r="B3159" t="str">
            <v>Association</v>
          </cell>
          <cell r="C3159" t="str">
            <v>YE201703</v>
          </cell>
          <cell r="M3159">
            <v>8450.6219177999992</v>
          </cell>
          <cell r="N3159">
            <v>0.70094310000000004</v>
          </cell>
          <cell r="Q3159">
            <v>0.59167239999999999</v>
          </cell>
          <cell r="R3159">
            <v>14216.172</v>
          </cell>
          <cell r="T3159" t="str">
            <v>CTAssociationYE201703</v>
          </cell>
        </row>
        <row r="3160">
          <cell r="A3160" t="str">
            <v>CT</v>
          </cell>
          <cell r="B3160" t="str">
            <v>CRC</v>
          </cell>
          <cell r="C3160" t="str">
            <v>YE201703</v>
          </cell>
          <cell r="M3160">
            <v>6987.7123288000003</v>
          </cell>
          <cell r="N3160">
            <v>62.2243961</v>
          </cell>
          <cell r="Q3160">
            <v>16.457460600000001</v>
          </cell>
          <cell r="R3160">
            <v>45371.079652200002</v>
          </cell>
          <cell r="T3160" t="str">
            <v>CTCRCYE201703</v>
          </cell>
        </row>
        <row r="3161">
          <cell r="A3161" t="str">
            <v>CT</v>
          </cell>
          <cell r="B3161" t="str">
            <v>CRC</v>
          </cell>
          <cell r="C3161" t="str">
            <v>YE201703</v>
          </cell>
          <cell r="M3161">
            <v>6987.7123288000003</v>
          </cell>
          <cell r="N3161">
            <v>37.128725299999999</v>
          </cell>
          <cell r="Q3161">
            <v>19.7489527</v>
          </cell>
          <cell r="R3161">
            <v>22560.4218841</v>
          </cell>
          <cell r="T3161" t="str">
            <v>CTCRCYE201703</v>
          </cell>
        </row>
        <row r="3162">
          <cell r="A3162" t="str">
            <v>CT</v>
          </cell>
          <cell r="B3162" t="str">
            <v>Association</v>
          </cell>
          <cell r="C3162" t="str">
            <v>YE201703</v>
          </cell>
          <cell r="M3162">
            <v>8450.6219177999992</v>
          </cell>
          <cell r="N3162">
            <v>44.346594699999997</v>
          </cell>
          <cell r="Q3162">
            <v>12.780124499999999</v>
          </cell>
          <cell r="R3162">
            <v>41639.589444400001</v>
          </cell>
          <cell r="T3162" t="str">
            <v>CTAssociationYE201703</v>
          </cell>
        </row>
        <row r="3163">
          <cell r="A3163" t="str">
            <v>CT</v>
          </cell>
          <cell r="B3163" t="str">
            <v>CRC</v>
          </cell>
          <cell r="C3163" t="str">
            <v>YE201703</v>
          </cell>
          <cell r="M3163">
            <v>6987.7123288000003</v>
          </cell>
          <cell r="N3163">
            <v>12.8888639</v>
          </cell>
          <cell r="Q3163">
            <v>17.029893999999999</v>
          </cell>
          <cell r="R3163">
            <v>9082.0510923999991</v>
          </cell>
          <cell r="T3163" t="str">
            <v>CTCRCYE201703</v>
          </cell>
        </row>
        <row r="3164">
          <cell r="A3164" t="str">
            <v>CT</v>
          </cell>
          <cell r="B3164" t="str">
            <v>Association</v>
          </cell>
          <cell r="C3164" t="str">
            <v>YE201703</v>
          </cell>
          <cell r="M3164">
            <v>8450.6219177999992</v>
          </cell>
          <cell r="N3164">
            <v>20.255655999999998</v>
          </cell>
          <cell r="Q3164">
            <v>13.9634693</v>
          </cell>
          <cell r="R3164">
            <v>17407.412627099999</v>
          </cell>
          <cell r="T3164" t="str">
            <v>CTAssociationYE201703</v>
          </cell>
        </row>
        <row r="3165">
          <cell r="A3165" t="str">
            <v>CT</v>
          </cell>
          <cell r="B3165" t="str">
            <v>Association</v>
          </cell>
          <cell r="C3165" t="str">
            <v>YE201703</v>
          </cell>
          <cell r="M3165">
            <v>8450.6219177999992</v>
          </cell>
          <cell r="N3165">
            <v>9.7021391999999995</v>
          </cell>
          <cell r="Q3165">
            <v>14.910145200000001</v>
          </cell>
          <cell r="R3165">
            <v>7808.4866666999997</v>
          </cell>
          <cell r="T3165" t="str">
            <v>CTAssociationYE201703</v>
          </cell>
        </row>
        <row r="3166">
          <cell r="A3166" t="str">
            <v>CT</v>
          </cell>
          <cell r="B3166" t="str">
            <v>ERF</v>
          </cell>
          <cell r="C3166" t="str">
            <v>YE201703</v>
          </cell>
          <cell r="M3166">
            <v>2774.7369862999999</v>
          </cell>
          <cell r="N3166">
            <v>0.91143379999999996</v>
          </cell>
          <cell r="Q3166">
            <v>277.8545881</v>
          </cell>
          <cell r="R3166">
            <v>39.363056700000001</v>
          </cell>
          <cell r="T3166" t="str">
            <v>CTERFYE201703</v>
          </cell>
        </row>
        <row r="3167">
          <cell r="A3167" t="str">
            <v>CT</v>
          </cell>
          <cell r="B3167" t="str">
            <v>Association</v>
          </cell>
          <cell r="C3167" t="str">
            <v>YE201703</v>
          </cell>
          <cell r="M3167">
            <v>8450.6219177999992</v>
          </cell>
          <cell r="N3167">
            <v>7.2031413999999998</v>
          </cell>
          <cell r="Q3167">
            <v>518.42794839999999</v>
          </cell>
          <cell r="R3167">
            <v>166.73039650000001</v>
          </cell>
          <cell r="T3167" t="str">
            <v>CTAssociationYE201703</v>
          </cell>
        </row>
        <row r="3168">
          <cell r="A3168" t="str">
            <v>CT</v>
          </cell>
          <cell r="B3168" t="str">
            <v>ERF</v>
          </cell>
          <cell r="C3168" t="str">
            <v>YE201703</v>
          </cell>
          <cell r="M3168">
            <v>2774.7369862999999</v>
          </cell>
          <cell r="N3168">
            <v>10.7318479</v>
          </cell>
          <cell r="Q3168">
            <v>3871.2941627</v>
          </cell>
          <cell r="R3168">
            <v>33.265923399999998</v>
          </cell>
          <cell r="T3168" t="str">
            <v>CTERFYE201703</v>
          </cell>
        </row>
        <row r="3169">
          <cell r="A3169" t="str">
            <v>CT</v>
          </cell>
          <cell r="B3169" t="str">
            <v>Association</v>
          </cell>
          <cell r="C3169" t="str">
            <v>YE201703</v>
          </cell>
          <cell r="M3169">
            <v>8450.6219177999992</v>
          </cell>
          <cell r="N3169">
            <v>71.008205599999997</v>
          </cell>
          <cell r="Q3169">
            <v>11081.6695991</v>
          </cell>
          <cell r="R3169">
            <v>76.892607100000006</v>
          </cell>
          <cell r="T3169" t="str">
            <v>CTAssociationYE201703</v>
          </cell>
        </row>
        <row r="3170">
          <cell r="A3170" t="str">
            <v>CT</v>
          </cell>
          <cell r="B3170" t="str">
            <v>Association</v>
          </cell>
          <cell r="C3170" t="str">
            <v>YE201703</v>
          </cell>
          <cell r="M3170">
            <v>8450.6219177999992</v>
          </cell>
          <cell r="N3170">
            <v>8.0995954999999995</v>
          </cell>
          <cell r="Q3170">
            <v>809.7957543</v>
          </cell>
          <cell r="R3170">
            <v>120.0242719</v>
          </cell>
          <cell r="T3170" t="str">
            <v>CTAssociationYE201703</v>
          </cell>
        </row>
        <row r="3171">
          <cell r="A3171" t="str">
            <v>CT</v>
          </cell>
          <cell r="B3171" t="str">
            <v>Association</v>
          </cell>
          <cell r="C3171" t="str">
            <v>YE201703</v>
          </cell>
          <cell r="M3171">
            <v>8450.6219177999992</v>
          </cell>
          <cell r="N3171">
            <v>4.3337455</v>
          </cell>
          <cell r="Q3171">
            <v>20.674613300000001</v>
          </cell>
          <cell r="R3171">
            <v>2515.4011627999998</v>
          </cell>
          <cell r="T3171" t="str">
            <v>CTAssociationYE201703</v>
          </cell>
        </row>
        <row r="3172">
          <cell r="A3172" t="str">
            <v>CT</v>
          </cell>
          <cell r="B3172" t="str">
            <v>Association</v>
          </cell>
          <cell r="C3172" t="str">
            <v>YE201703</v>
          </cell>
          <cell r="M3172">
            <v>8450.6219177999992</v>
          </cell>
          <cell r="N3172">
            <v>2.6900442</v>
          </cell>
          <cell r="Q3172">
            <v>13.823142600000001</v>
          </cell>
          <cell r="R3172">
            <v>2335.2526087000001</v>
          </cell>
          <cell r="T3172" t="str">
            <v>CTAssociationYE201703</v>
          </cell>
        </row>
        <row r="3173">
          <cell r="A3173" t="str">
            <v>CT</v>
          </cell>
          <cell r="B3173" t="str">
            <v>Association</v>
          </cell>
          <cell r="C3173" t="str">
            <v>YE201703</v>
          </cell>
          <cell r="M3173">
            <v>8450.6219177999992</v>
          </cell>
          <cell r="N3173">
            <v>7.3563634999999996</v>
          </cell>
          <cell r="Q3173">
            <v>532.73189600000001</v>
          </cell>
          <cell r="R3173">
            <v>165.7050429</v>
          </cell>
          <cell r="T3173" t="str">
            <v>CTAssociationYE201703</v>
          </cell>
        </row>
        <row r="3174">
          <cell r="A3174" t="str">
            <v>CT</v>
          </cell>
          <cell r="B3174" t="str">
            <v>Association</v>
          </cell>
          <cell r="C3174" t="str">
            <v>YE201703</v>
          </cell>
          <cell r="M3174">
            <v>8450.6219177999992</v>
          </cell>
          <cell r="N3174">
            <v>2.1490893999999998</v>
          </cell>
          <cell r="Q3174">
            <v>155.90100839999999</v>
          </cell>
          <cell r="R3174">
            <v>165.4195374</v>
          </cell>
          <cell r="T3174" t="str">
            <v>CTAssociationYE201703</v>
          </cell>
        </row>
        <row r="3175">
          <cell r="A3175" t="str">
            <v>CT</v>
          </cell>
          <cell r="B3175" t="str">
            <v>Association</v>
          </cell>
          <cell r="C3175" t="str">
            <v>YE201703</v>
          </cell>
          <cell r="M3175">
            <v>8450.6219177999992</v>
          </cell>
          <cell r="N3175">
            <v>6.7882932</v>
          </cell>
          <cell r="Q3175">
            <v>1168.3560534999999</v>
          </cell>
          <cell r="R3175">
            <v>69.721484599999997</v>
          </cell>
          <cell r="T3175" t="str">
            <v>CTAssociationYE201703</v>
          </cell>
        </row>
        <row r="3176">
          <cell r="A3176" t="str">
            <v>MA</v>
          </cell>
          <cell r="B3176" t="str">
            <v>Benevera</v>
          </cell>
          <cell r="C3176" t="str">
            <v>YE201603</v>
          </cell>
          <cell r="M3176">
            <v>3624.6830601000001</v>
          </cell>
          <cell r="N3176">
            <v>4.2500099999999996</v>
          </cell>
          <cell r="Q3176">
            <v>26.2104915</v>
          </cell>
          <cell r="R3176">
            <v>1945.7903157999999</v>
          </cell>
          <cell r="T3176" t="str">
            <v>MABeneveraYE201603</v>
          </cell>
        </row>
        <row r="3177">
          <cell r="A3177" t="str">
            <v>MA</v>
          </cell>
          <cell r="B3177" t="str">
            <v>Buy Direct/Non Group</v>
          </cell>
          <cell r="C3177" t="str">
            <v>YE201603</v>
          </cell>
          <cell r="M3177">
            <v>6796.2759563</v>
          </cell>
          <cell r="N3177">
            <v>10.8427288</v>
          </cell>
          <cell r="Q3177">
            <v>732.0549436</v>
          </cell>
          <cell r="R3177">
            <v>177.73631159999999</v>
          </cell>
          <cell r="T3177" t="str">
            <v>MABuy Direct/Non GroupYE201603</v>
          </cell>
        </row>
        <row r="3178">
          <cell r="A3178" t="str">
            <v>MA</v>
          </cell>
          <cell r="B3178" t="str">
            <v>Buy Direct/Non Group</v>
          </cell>
          <cell r="C3178" t="str">
            <v>YE201603</v>
          </cell>
          <cell r="M3178">
            <v>6796.2759563</v>
          </cell>
          <cell r="N3178">
            <v>16.491739500000001</v>
          </cell>
          <cell r="Q3178">
            <v>3302.4138892000001</v>
          </cell>
          <cell r="R3178">
            <v>59.926127100000002</v>
          </cell>
          <cell r="T3178" t="str">
            <v>MABuy Direct/Non GroupYE201603</v>
          </cell>
        </row>
        <row r="3179">
          <cell r="A3179" t="str">
            <v>MA</v>
          </cell>
          <cell r="B3179" t="str">
            <v>Buy Direct/Non Group</v>
          </cell>
          <cell r="C3179" t="str">
            <v>YE201603</v>
          </cell>
          <cell r="M3179">
            <v>6796.2759563</v>
          </cell>
          <cell r="N3179">
            <v>3.713428</v>
          </cell>
          <cell r="Q3179">
            <v>63.273090600000003</v>
          </cell>
          <cell r="R3179">
            <v>704.2667907</v>
          </cell>
          <cell r="T3179" t="str">
            <v>MABuy Direct/Non GroupYE201603</v>
          </cell>
        </row>
        <row r="3180">
          <cell r="A3180" t="str">
            <v>MA</v>
          </cell>
          <cell r="B3180" t="str">
            <v>Buy Direct/Non Group</v>
          </cell>
          <cell r="C3180" t="str">
            <v>YE201603</v>
          </cell>
          <cell r="M3180">
            <v>6796.2759563</v>
          </cell>
          <cell r="N3180">
            <v>23.880185999999998</v>
          </cell>
          <cell r="Q3180">
            <v>1819.6163683</v>
          </cell>
          <cell r="R3180">
            <v>157.48497169999999</v>
          </cell>
          <cell r="T3180" t="str">
            <v>MABuy Direct/Non GroupYE201603</v>
          </cell>
        </row>
        <row r="3181">
          <cell r="A3181" t="str">
            <v>MA</v>
          </cell>
          <cell r="B3181" t="str">
            <v>Buy Direct/Non Group</v>
          </cell>
          <cell r="C3181" t="str">
            <v>YE201603</v>
          </cell>
          <cell r="M3181">
            <v>6796.2759563</v>
          </cell>
          <cell r="N3181">
            <v>1.6871105</v>
          </cell>
          <cell r="Q3181">
            <v>680.70073749999995</v>
          </cell>
          <cell r="R3181">
            <v>29.7418893</v>
          </cell>
          <cell r="T3181" t="str">
            <v>MABuy Direct/Non GroupYE201603</v>
          </cell>
        </row>
        <row r="3182">
          <cell r="A3182" t="str">
            <v>MA</v>
          </cell>
          <cell r="B3182" t="str">
            <v>Buy Direct/Non Group</v>
          </cell>
          <cell r="C3182" t="str">
            <v>YE201603</v>
          </cell>
          <cell r="M3182">
            <v>6796.2759563</v>
          </cell>
          <cell r="N3182">
            <v>13.341388500000001</v>
          </cell>
          <cell r="Q3182">
            <v>819.60724340000002</v>
          </cell>
          <cell r="R3182">
            <v>195.33339140000001</v>
          </cell>
          <cell r="T3182" t="str">
            <v>MABuy Direct/Non GroupYE201603</v>
          </cell>
        </row>
        <row r="3183">
          <cell r="A3183" t="str">
            <v>MA</v>
          </cell>
          <cell r="B3183" t="str">
            <v>Buy Direct/Non Group</v>
          </cell>
          <cell r="C3183" t="str">
            <v>YE201603</v>
          </cell>
          <cell r="M3183">
            <v>6796.2759563</v>
          </cell>
          <cell r="N3183">
            <v>25.772878599999999</v>
          </cell>
          <cell r="Q3183">
            <v>201.73815630000001</v>
          </cell>
          <cell r="R3183">
            <v>1533.0493217000001</v>
          </cell>
          <cell r="T3183" t="str">
            <v>MABuy Direct/Non GroupYE201603</v>
          </cell>
        </row>
        <row r="3184">
          <cell r="A3184" t="str">
            <v>MA</v>
          </cell>
          <cell r="B3184" t="str">
            <v>Buy Direct/Non Group</v>
          </cell>
          <cell r="C3184" t="str">
            <v>YE201603</v>
          </cell>
          <cell r="M3184">
            <v>6796.2759563</v>
          </cell>
          <cell r="N3184">
            <v>11.197513300000001</v>
          </cell>
          <cell r="Q3184">
            <v>251.76804189999999</v>
          </cell>
          <cell r="R3184">
            <v>533.70617770000001</v>
          </cell>
          <cell r="T3184" t="str">
            <v>MABuy Direct/Non GroupYE201603</v>
          </cell>
        </row>
        <row r="3185">
          <cell r="A3185" t="str">
            <v>MA</v>
          </cell>
          <cell r="B3185" t="str">
            <v>Buy Direct/Non Group</v>
          </cell>
          <cell r="C3185" t="str">
            <v>YE201603</v>
          </cell>
          <cell r="M3185">
            <v>6796.2759563</v>
          </cell>
          <cell r="N3185">
            <v>13.2213215</v>
          </cell>
          <cell r="Q3185">
            <v>490.88146569999998</v>
          </cell>
          <cell r="R3185">
            <v>323.2060462</v>
          </cell>
          <cell r="T3185" t="str">
            <v>MABuy Direct/Non GroupYE201603</v>
          </cell>
        </row>
        <row r="3186">
          <cell r="A3186" t="str">
            <v>MA</v>
          </cell>
          <cell r="B3186" t="str">
            <v>Association</v>
          </cell>
          <cell r="C3186" t="str">
            <v>YE201603</v>
          </cell>
          <cell r="M3186">
            <v>25102.516393400001</v>
          </cell>
          <cell r="N3186">
            <v>4.6159368000000001</v>
          </cell>
          <cell r="Q3186">
            <v>18.365606</v>
          </cell>
          <cell r="R3186">
            <v>3016.0312147999998</v>
          </cell>
          <cell r="T3186" t="str">
            <v>MAAssociationYE201603</v>
          </cell>
        </row>
        <row r="3187">
          <cell r="A3187" t="str">
            <v>MA</v>
          </cell>
          <cell r="B3187" t="str">
            <v>Buy Direct/Non Group</v>
          </cell>
          <cell r="C3187" t="str">
            <v>YE201603</v>
          </cell>
          <cell r="M3187">
            <v>6796.2759563</v>
          </cell>
          <cell r="N3187">
            <v>3.7292569000000002</v>
          </cell>
          <cell r="Q3187">
            <v>16.773892199999999</v>
          </cell>
          <cell r="R3187">
            <v>2667.9009649</v>
          </cell>
          <cell r="T3187" t="str">
            <v>MABuy Direct/Non GroupYE201603</v>
          </cell>
        </row>
        <row r="3188">
          <cell r="A3188" t="str">
            <v>MA</v>
          </cell>
          <cell r="B3188" t="str">
            <v>Association</v>
          </cell>
          <cell r="C3188" t="str">
            <v>YE201603</v>
          </cell>
          <cell r="M3188">
            <v>25102.516393400001</v>
          </cell>
          <cell r="N3188">
            <v>16.028025700000001</v>
          </cell>
          <cell r="Q3188">
            <v>19.441248900000001</v>
          </cell>
          <cell r="R3188">
            <v>9893.2074795000008</v>
          </cell>
          <cell r="T3188" t="str">
            <v>MAAssociationYE201603</v>
          </cell>
        </row>
        <row r="3189">
          <cell r="A3189" t="str">
            <v>MA</v>
          </cell>
          <cell r="B3189" t="str">
            <v>Buy Direct/Non Group</v>
          </cell>
          <cell r="C3189" t="str">
            <v>YE201603</v>
          </cell>
          <cell r="M3189">
            <v>6796.2759563</v>
          </cell>
          <cell r="N3189">
            <v>1.840981</v>
          </cell>
          <cell r="Q3189">
            <v>3.2370668999999999</v>
          </cell>
          <cell r="R3189">
            <v>6824.6263636000003</v>
          </cell>
          <cell r="T3189" t="str">
            <v>MABuy Direct/Non GroupYE201603</v>
          </cell>
        </row>
        <row r="3190">
          <cell r="A3190" t="str">
            <v>MA</v>
          </cell>
          <cell r="B3190" t="str">
            <v>Association</v>
          </cell>
          <cell r="C3190" t="str">
            <v>YE201603</v>
          </cell>
          <cell r="M3190">
            <v>25102.516393400001</v>
          </cell>
          <cell r="N3190">
            <v>3.1753996</v>
          </cell>
          <cell r="Q3190">
            <v>271.54006629999998</v>
          </cell>
          <cell r="R3190">
            <v>140.3284463</v>
          </cell>
          <cell r="T3190" t="str">
            <v>MAAssociationYE201603</v>
          </cell>
        </row>
        <row r="3191">
          <cell r="A3191" t="str">
            <v>MA</v>
          </cell>
          <cell r="B3191" t="str">
            <v>Association</v>
          </cell>
          <cell r="C3191" t="str">
            <v>YE201603</v>
          </cell>
          <cell r="M3191">
            <v>25102.516393400001</v>
          </cell>
          <cell r="N3191">
            <v>9.2259987999999993</v>
          </cell>
          <cell r="Q3191">
            <v>600.8062999</v>
          </cell>
          <cell r="R3191">
            <v>184.272344</v>
          </cell>
          <cell r="T3191" t="str">
            <v>MAAssociationYE201603</v>
          </cell>
        </row>
        <row r="3192">
          <cell r="A3192" t="str">
            <v>MA</v>
          </cell>
          <cell r="B3192" t="str">
            <v>Association</v>
          </cell>
          <cell r="C3192" t="str">
            <v>YE201603</v>
          </cell>
          <cell r="M3192">
            <v>25102.516393400001</v>
          </cell>
          <cell r="N3192">
            <v>6.7897135000000004</v>
          </cell>
          <cell r="Q3192">
            <v>1214.7593460000001</v>
          </cell>
          <cell r="R3192">
            <v>67.072183499999994</v>
          </cell>
          <cell r="T3192" t="str">
            <v>MAAssociationYE201603</v>
          </cell>
        </row>
        <row r="3193">
          <cell r="A3193" t="str">
            <v>MA</v>
          </cell>
          <cell r="B3193" t="str">
            <v>Association</v>
          </cell>
          <cell r="C3193" t="str">
            <v>YE201603</v>
          </cell>
          <cell r="M3193">
            <v>25102.516393400001</v>
          </cell>
          <cell r="N3193">
            <v>9.2552100999999993</v>
          </cell>
          <cell r="Q3193">
            <v>2534.0950819999998</v>
          </cell>
          <cell r="R3193">
            <v>43.827290599999998</v>
          </cell>
          <cell r="T3193" t="str">
            <v>MAAssociationYE201603</v>
          </cell>
        </row>
        <row r="3194">
          <cell r="A3194" t="str">
            <v>MA</v>
          </cell>
          <cell r="B3194" t="str">
            <v>Association</v>
          </cell>
          <cell r="C3194" t="str">
            <v>YE201603</v>
          </cell>
          <cell r="M3194">
            <v>25102.516393400001</v>
          </cell>
          <cell r="N3194">
            <v>7.1825751999999996</v>
          </cell>
          <cell r="Q3194">
            <v>118.9979721</v>
          </cell>
          <cell r="R3194">
            <v>724.3056411</v>
          </cell>
          <cell r="T3194" t="str">
            <v>MAAssociationYE201603</v>
          </cell>
        </row>
        <row r="3195">
          <cell r="A3195" t="str">
            <v>MA</v>
          </cell>
          <cell r="B3195" t="str">
            <v>Association</v>
          </cell>
          <cell r="C3195" t="str">
            <v>YE201603</v>
          </cell>
          <cell r="M3195">
            <v>25102.516393400001</v>
          </cell>
          <cell r="N3195">
            <v>26.1081672</v>
          </cell>
          <cell r="Q3195">
            <v>2823.7617226000002</v>
          </cell>
          <cell r="R3195">
            <v>110.95058210000001</v>
          </cell>
          <cell r="T3195" t="str">
            <v>MAAssociationYE201603</v>
          </cell>
        </row>
        <row r="3196">
          <cell r="A3196" t="str">
            <v>MA</v>
          </cell>
          <cell r="B3196" t="str">
            <v>Association</v>
          </cell>
          <cell r="C3196" t="str">
            <v>YE201603</v>
          </cell>
          <cell r="M3196">
            <v>25102.516393400001</v>
          </cell>
          <cell r="N3196">
            <v>2.7543134999999999</v>
          </cell>
          <cell r="Q3196">
            <v>52.666661900000001</v>
          </cell>
          <cell r="R3196">
            <v>627.56515130000003</v>
          </cell>
          <cell r="T3196" t="str">
            <v>MAAssociationYE201603</v>
          </cell>
        </row>
        <row r="3197">
          <cell r="A3197" t="str">
            <v>MA</v>
          </cell>
          <cell r="B3197" t="str">
            <v>Association</v>
          </cell>
          <cell r="C3197" t="str">
            <v>YE201603</v>
          </cell>
          <cell r="M3197">
            <v>25102.516393400001</v>
          </cell>
          <cell r="N3197">
            <v>4.3293609000000002</v>
          </cell>
          <cell r="Q3197">
            <v>362.81035559999998</v>
          </cell>
          <cell r="R3197">
            <v>143.19417920000001</v>
          </cell>
          <cell r="T3197" t="str">
            <v>MAAssociationYE201603</v>
          </cell>
        </row>
        <row r="3198">
          <cell r="A3198" t="str">
            <v>MA</v>
          </cell>
          <cell r="B3198" t="str">
            <v>Association</v>
          </cell>
          <cell r="C3198" t="str">
            <v>YE201603</v>
          </cell>
          <cell r="M3198">
            <v>25102.516393400001</v>
          </cell>
          <cell r="N3198">
            <v>22.900178100000002</v>
          </cell>
          <cell r="Q3198">
            <v>1800.1879368</v>
          </cell>
          <cell r="R3198">
            <v>152.6519156</v>
          </cell>
          <cell r="T3198" t="str">
            <v>MAAssociationYE201603</v>
          </cell>
        </row>
        <row r="3199">
          <cell r="A3199" t="str">
            <v>MA</v>
          </cell>
          <cell r="B3199" t="str">
            <v>Association</v>
          </cell>
          <cell r="C3199" t="str">
            <v>YE201603</v>
          </cell>
          <cell r="M3199">
            <v>25102.516393400001</v>
          </cell>
          <cell r="N3199">
            <v>1.9515692</v>
          </cell>
          <cell r="Q3199">
            <v>804.58086549999996</v>
          </cell>
          <cell r="R3199">
            <v>29.106869199999998</v>
          </cell>
          <cell r="T3199" t="str">
            <v>MAAssociationYE201603</v>
          </cell>
        </row>
        <row r="3200">
          <cell r="A3200" t="str">
            <v>MA</v>
          </cell>
          <cell r="B3200" t="str">
            <v>Buy Direct/Non Group</v>
          </cell>
          <cell r="C3200" t="str">
            <v>YE201603</v>
          </cell>
          <cell r="M3200">
            <v>6796.2759563</v>
          </cell>
          <cell r="N3200">
            <v>35.954620599999998</v>
          </cell>
          <cell r="Q3200">
            <v>28.692184000000001</v>
          </cell>
          <cell r="R3200">
            <v>15037.3860513</v>
          </cell>
          <cell r="T3200" t="str">
            <v>MABuy Direct/Non GroupYE201603</v>
          </cell>
        </row>
        <row r="3201">
          <cell r="A3201" t="str">
            <v>MA</v>
          </cell>
          <cell r="B3201" t="str">
            <v>Benevera</v>
          </cell>
          <cell r="C3201" t="str">
            <v>YE201603</v>
          </cell>
          <cell r="M3201">
            <v>3624.6830601000001</v>
          </cell>
          <cell r="N3201">
            <v>10.860927999999999</v>
          </cell>
          <cell r="Q3201">
            <v>611.67010100000005</v>
          </cell>
          <cell r="R3201">
            <v>213.0742309</v>
          </cell>
          <cell r="T3201" t="str">
            <v>MABeneveraYE201603</v>
          </cell>
        </row>
        <row r="3202">
          <cell r="A3202" t="str">
            <v>MA</v>
          </cell>
          <cell r="B3202" t="str">
            <v>Buy Direct/Non Group</v>
          </cell>
          <cell r="C3202" t="str">
            <v>YE201603</v>
          </cell>
          <cell r="M3202">
            <v>6796.2759563</v>
          </cell>
          <cell r="N3202">
            <v>7.0279159</v>
          </cell>
          <cell r="Q3202">
            <v>474.6717203</v>
          </cell>
          <cell r="R3202">
            <v>177.6701395</v>
          </cell>
          <cell r="T3202" t="str">
            <v>MABuy Direct/Non GroupYE201603</v>
          </cell>
        </row>
        <row r="3203">
          <cell r="A3203" t="str">
            <v>MA</v>
          </cell>
          <cell r="B3203" t="str">
            <v>Association</v>
          </cell>
          <cell r="C3203" t="str">
            <v>YE201603</v>
          </cell>
          <cell r="M3203">
            <v>25102.516393400001</v>
          </cell>
          <cell r="N3203">
            <v>16.765463100000002</v>
          </cell>
          <cell r="Q3203">
            <v>1710.4713538000001</v>
          </cell>
          <cell r="R3203">
            <v>117.61995109999999</v>
          </cell>
          <cell r="T3203" t="str">
            <v>MAAssociationYE201603</v>
          </cell>
        </row>
        <row r="3204">
          <cell r="A3204" t="str">
            <v>MA</v>
          </cell>
          <cell r="B3204" t="str">
            <v>Buy Direct/Non Group</v>
          </cell>
          <cell r="C3204" t="str">
            <v>YE201603</v>
          </cell>
          <cell r="M3204">
            <v>6796.2759563</v>
          </cell>
          <cell r="N3204">
            <v>40.461685799999998</v>
          </cell>
          <cell r="Q3204">
            <v>195.70514069999999</v>
          </cell>
          <cell r="R3204">
            <v>2480.9784135</v>
          </cell>
          <cell r="T3204" t="str">
            <v>MABuy Direct/Non GroupYE201603</v>
          </cell>
        </row>
        <row r="3205">
          <cell r="A3205" t="str">
            <v>MA</v>
          </cell>
          <cell r="B3205" t="str">
            <v>Buy Direct/Non Group</v>
          </cell>
          <cell r="C3205" t="str">
            <v>YE201603</v>
          </cell>
          <cell r="M3205">
            <v>6796.2759563</v>
          </cell>
          <cell r="N3205">
            <v>10.010144499999999</v>
          </cell>
          <cell r="Q3205">
            <v>92.256406900000002</v>
          </cell>
          <cell r="R3205">
            <v>1302.042185</v>
          </cell>
          <cell r="T3205" t="str">
            <v>MABuy Direct/Non GroupYE201603</v>
          </cell>
        </row>
        <row r="3206">
          <cell r="A3206" t="str">
            <v>MA</v>
          </cell>
          <cell r="B3206" t="str">
            <v>Buy Direct/Non Group</v>
          </cell>
          <cell r="C3206" t="str">
            <v>YE201603</v>
          </cell>
          <cell r="M3206">
            <v>6796.2759563</v>
          </cell>
          <cell r="N3206">
            <v>41.239069800000003</v>
          </cell>
          <cell r="Q3206">
            <v>1706.7548323000001</v>
          </cell>
          <cell r="R3206">
            <v>289.9472308</v>
          </cell>
          <cell r="T3206" t="str">
            <v>MABuy Direct/Non GroupYE201603</v>
          </cell>
        </row>
        <row r="3207">
          <cell r="A3207" t="str">
            <v>MA</v>
          </cell>
          <cell r="B3207" t="str">
            <v>Association</v>
          </cell>
          <cell r="C3207" t="str">
            <v>YE201603</v>
          </cell>
          <cell r="M3207">
            <v>25102.516393400001</v>
          </cell>
          <cell r="N3207">
            <v>3.1187659000000001</v>
          </cell>
          <cell r="Q3207">
            <v>684.90563680000002</v>
          </cell>
          <cell r="R3207">
            <v>54.642842600000002</v>
          </cell>
          <cell r="T3207" t="str">
            <v>MAAssociationYE201603</v>
          </cell>
        </row>
        <row r="3208">
          <cell r="A3208" t="str">
            <v>MA</v>
          </cell>
          <cell r="B3208" t="str">
            <v>Association</v>
          </cell>
          <cell r="C3208" t="str">
            <v>YE201603</v>
          </cell>
          <cell r="M3208">
            <v>25102.516393400001</v>
          </cell>
          <cell r="N3208">
            <v>1.7577189</v>
          </cell>
          <cell r="Q3208">
            <v>162.3025572</v>
          </cell>
          <cell r="R3208">
            <v>129.95868429999999</v>
          </cell>
          <cell r="T3208" t="str">
            <v>MAAssociationYE201603</v>
          </cell>
        </row>
        <row r="3209">
          <cell r="A3209" t="str">
            <v>MA</v>
          </cell>
          <cell r="B3209" t="str">
            <v>Association</v>
          </cell>
          <cell r="C3209" t="str">
            <v>YE201603</v>
          </cell>
          <cell r="M3209">
            <v>25102.516393400001</v>
          </cell>
          <cell r="N3209">
            <v>17.053955599999998</v>
          </cell>
          <cell r="Q3209">
            <v>1015.3271905</v>
          </cell>
          <cell r="R3209">
            <v>201.55814720000001</v>
          </cell>
          <cell r="T3209" t="str">
            <v>MAAssociationYE201603</v>
          </cell>
        </row>
        <row r="3210">
          <cell r="A3210" t="str">
            <v>MA</v>
          </cell>
          <cell r="B3210" t="str">
            <v>Association</v>
          </cell>
          <cell r="C3210" t="str">
            <v>YE201603</v>
          </cell>
          <cell r="M3210">
            <v>25102.516393400001</v>
          </cell>
          <cell r="N3210">
            <v>3.3213219999999999</v>
          </cell>
          <cell r="Q3210">
            <v>253.5330079</v>
          </cell>
          <cell r="R3210">
            <v>157.20187619999999</v>
          </cell>
          <cell r="T3210" t="str">
            <v>MAAssociationYE201603</v>
          </cell>
        </row>
        <row r="3211">
          <cell r="A3211" t="str">
            <v>MA</v>
          </cell>
          <cell r="B3211" t="str">
            <v>Association</v>
          </cell>
          <cell r="C3211" t="str">
            <v>YE201603</v>
          </cell>
          <cell r="M3211">
            <v>25102.516393400001</v>
          </cell>
          <cell r="N3211">
            <v>11.3746445</v>
          </cell>
          <cell r="Q3211">
            <v>710.48203390000003</v>
          </cell>
          <cell r="R3211">
            <v>192.11707970000001</v>
          </cell>
          <cell r="T3211" t="str">
            <v>MAAssociationYE201603</v>
          </cell>
        </row>
        <row r="3212">
          <cell r="A3212" t="str">
            <v>MA</v>
          </cell>
          <cell r="B3212" t="str">
            <v>Buy Direct/Non Group</v>
          </cell>
          <cell r="C3212" t="str">
            <v>YE201603</v>
          </cell>
          <cell r="M3212">
            <v>6796.2759563</v>
          </cell>
          <cell r="N3212">
            <v>2.3037418000000001</v>
          </cell>
          <cell r="Q3212">
            <v>204.53394399999999</v>
          </cell>
          <cell r="R3212">
            <v>135.16046040000001</v>
          </cell>
          <cell r="T3212" t="str">
            <v>MABuy Direct/Non GroupYE201603</v>
          </cell>
        </row>
        <row r="3213">
          <cell r="A3213" t="str">
            <v>MA</v>
          </cell>
          <cell r="B3213" t="str">
            <v>Association</v>
          </cell>
          <cell r="C3213" t="str">
            <v>YE201603</v>
          </cell>
          <cell r="M3213">
            <v>25102.516393400001</v>
          </cell>
          <cell r="N3213">
            <v>16.8569599</v>
          </cell>
          <cell r="Q3213">
            <v>314.24707210000003</v>
          </cell>
          <cell r="R3213">
            <v>643.70852179999997</v>
          </cell>
          <cell r="T3213" t="str">
            <v>MAAssociationYE201603</v>
          </cell>
        </row>
        <row r="3214">
          <cell r="A3214" t="str">
            <v>MA</v>
          </cell>
          <cell r="B3214" t="str">
            <v>Association</v>
          </cell>
          <cell r="C3214" t="str">
            <v>YE201603</v>
          </cell>
          <cell r="M3214">
            <v>25102.516393400001</v>
          </cell>
          <cell r="N3214">
            <v>15.5400718</v>
          </cell>
          <cell r="Q3214">
            <v>3831.3602199000002</v>
          </cell>
          <cell r="R3214">
            <v>48.672234099999997</v>
          </cell>
          <cell r="T3214" t="str">
            <v>MAAssociationYE201603</v>
          </cell>
        </row>
        <row r="3215">
          <cell r="A3215" t="str">
            <v>MA</v>
          </cell>
          <cell r="B3215" t="str">
            <v>Association</v>
          </cell>
          <cell r="C3215" t="str">
            <v>YE201603</v>
          </cell>
          <cell r="M3215">
            <v>25102.516393400001</v>
          </cell>
          <cell r="N3215">
            <v>28.445956500000001</v>
          </cell>
          <cell r="Q3215">
            <v>1268.3422963</v>
          </cell>
          <cell r="R3215">
            <v>269.13198319999998</v>
          </cell>
          <cell r="T3215" t="str">
            <v>MAAssociationYE201603</v>
          </cell>
        </row>
        <row r="3216">
          <cell r="A3216" t="str">
            <v>MA</v>
          </cell>
          <cell r="B3216" t="str">
            <v>Association</v>
          </cell>
          <cell r="C3216" t="str">
            <v>YE201603</v>
          </cell>
          <cell r="M3216">
            <v>25102.516393400001</v>
          </cell>
          <cell r="N3216">
            <v>14.467060699999999</v>
          </cell>
          <cell r="Q3216">
            <v>153.45838259999999</v>
          </cell>
          <cell r="R3216">
            <v>1131.2821469</v>
          </cell>
          <cell r="T3216" t="str">
            <v>MAAssociationYE201603</v>
          </cell>
        </row>
        <row r="3217">
          <cell r="A3217" t="str">
            <v>MA</v>
          </cell>
          <cell r="B3217" t="str">
            <v>Benevera</v>
          </cell>
          <cell r="C3217" t="str">
            <v>YE201603</v>
          </cell>
          <cell r="M3217">
            <v>3624.6830601000001</v>
          </cell>
          <cell r="N3217">
            <v>84.3118506</v>
          </cell>
          <cell r="Q3217">
            <v>11316.575634299999</v>
          </cell>
          <cell r="R3217">
            <v>89.403565200000003</v>
          </cell>
          <cell r="T3217" t="str">
            <v>MABeneveraYE201603</v>
          </cell>
        </row>
        <row r="3218">
          <cell r="A3218" t="str">
            <v>MA</v>
          </cell>
          <cell r="B3218" t="str">
            <v>Association</v>
          </cell>
          <cell r="C3218" t="str">
            <v>YE201603</v>
          </cell>
          <cell r="M3218">
            <v>25102.516393400001</v>
          </cell>
          <cell r="N3218">
            <v>10.708307899999999</v>
          </cell>
          <cell r="Q3218">
            <v>232.33885960000001</v>
          </cell>
          <cell r="R3218">
            <v>553.07018000000005</v>
          </cell>
          <cell r="T3218" t="str">
            <v>MAAssociationYE201603</v>
          </cell>
        </row>
        <row r="3219">
          <cell r="A3219" t="str">
            <v>MA</v>
          </cell>
          <cell r="B3219" t="str">
            <v>Benevera</v>
          </cell>
          <cell r="C3219" t="str">
            <v>YE201603</v>
          </cell>
          <cell r="M3219">
            <v>3624.6830601000001</v>
          </cell>
          <cell r="N3219">
            <v>12.699379499999999</v>
          </cell>
          <cell r="Q3219">
            <v>1481.0307181999999</v>
          </cell>
          <cell r="R3219">
            <v>102.8962817</v>
          </cell>
          <cell r="T3219" t="str">
            <v>MABeneveraYE201603</v>
          </cell>
        </row>
        <row r="3220">
          <cell r="A3220" t="str">
            <v>MA</v>
          </cell>
          <cell r="B3220" t="str">
            <v>Benevera</v>
          </cell>
          <cell r="C3220" t="str">
            <v>YE201603</v>
          </cell>
          <cell r="M3220">
            <v>3624.6830601000001</v>
          </cell>
          <cell r="N3220">
            <v>4.1570315000000004</v>
          </cell>
          <cell r="Q3220">
            <v>10.7600965</v>
          </cell>
          <cell r="R3220">
            <v>4636.0530768999997</v>
          </cell>
          <cell r="T3220" t="str">
            <v>MABeneveraYE201603</v>
          </cell>
        </row>
        <row r="3221">
          <cell r="A3221" t="str">
            <v>MA</v>
          </cell>
          <cell r="B3221" t="str">
            <v>Association</v>
          </cell>
          <cell r="C3221" t="str">
            <v>YE201603</v>
          </cell>
          <cell r="M3221">
            <v>25102.516393400001</v>
          </cell>
          <cell r="N3221">
            <v>35.822306500000003</v>
          </cell>
          <cell r="Q3221">
            <v>170.4296367</v>
          </cell>
          <cell r="R3221">
            <v>2522.2589575000002</v>
          </cell>
          <cell r="T3221" t="str">
            <v>MAAssociationYE201603</v>
          </cell>
        </row>
        <row r="3222">
          <cell r="A3222" t="str">
            <v>MA</v>
          </cell>
          <cell r="B3222" t="str">
            <v>Benevera</v>
          </cell>
          <cell r="C3222" t="str">
            <v>YE201603</v>
          </cell>
          <cell r="M3222">
            <v>3624.6830601000001</v>
          </cell>
          <cell r="N3222">
            <v>4.8077655999999998</v>
          </cell>
          <cell r="Q3222">
            <v>453.5794525</v>
          </cell>
          <cell r="R3222">
            <v>127.1953285</v>
          </cell>
          <cell r="T3222" t="str">
            <v>MABeneveraYE201603</v>
          </cell>
        </row>
        <row r="3223">
          <cell r="A3223" t="str">
            <v>MA</v>
          </cell>
          <cell r="B3223" t="str">
            <v>Benevera</v>
          </cell>
          <cell r="C3223" t="str">
            <v>YE201603</v>
          </cell>
          <cell r="M3223">
            <v>3624.6830601000001</v>
          </cell>
          <cell r="N3223">
            <v>8.2538111000000001</v>
          </cell>
          <cell r="Q3223">
            <v>536.90122540000004</v>
          </cell>
          <cell r="R3223">
            <v>184.47663929999999</v>
          </cell>
          <cell r="T3223" t="str">
            <v>MABeneveraYE201603</v>
          </cell>
        </row>
        <row r="3224">
          <cell r="A3224" t="str">
            <v>MA</v>
          </cell>
          <cell r="B3224" t="str">
            <v>Buy Direct/Non Group</v>
          </cell>
          <cell r="C3224" t="str">
            <v>YE201603</v>
          </cell>
          <cell r="M3224">
            <v>6796.2759563</v>
          </cell>
          <cell r="N3224">
            <v>55.573307200000002</v>
          </cell>
          <cell r="Q3224">
            <v>17.656728600000001</v>
          </cell>
          <cell r="R3224">
            <v>37769.153166700002</v>
          </cell>
          <cell r="T3224" t="str">
            <v>MABuy Direct/Non GroupYE201603</v>
          </cell>
        </row>
        <row r="3225">
          <cell r="A3225" t="str">
            <v>MA</v>
          </cell>
          <cell r="B3225" t="str">
            <v>Benevera</v>
          </cell>
          <cell r="C3225" t="str">
            <v>YE201603</v>
          </cell>
          <cell r="M3225">
            <v>3624.6830601000001</v>
          </cell>
          <cell r="N3225">
            <v>16.130961200000002</v>
          </cell>
          <cell r="Q3225">
            <v>1020.2778681</v>
          </cell>
          <cell r="R3225">
            <v>189.72432939999999</v>
          </cell>
          <cell r="T3225" t="str">
            <v>MABeneveraYE201603</v>
          </cell>
        </row>
        <row r="3226">
          <cell r="A3226" t="str">
            <v>MA</v>
          </cell>
          <cell r="B3226" t="str">
            <v>Association</v>
          </cell>
          <cell r="C3226" t="str">
            <v>YE201603</v>
          </cell>
          <cell r="M3226">
            <v>25102.516393400001</v>
          </cell>
          <cell r="N3226">
            <v>11.106723499999999</v>
          </cell>
          <cell r="Q3226">
            <v>379.7019325</v>
          </cell>
          <cell r="R3226">
            <v>351.0139671</v>
          </cell>
          <cell r="T3226" t="str">
            <v>MAAssociationYE201603</v>
          </cell>
        </row>
        <row r="3227">
          <cell r="A3227" t="str">
            <v>MA</v>
          </cell>
          <cell r="B3227" t="str">
            <v>Benevera</v>
          </cell>
          <cell r="C3227" t="str">
            <v>YE201603</v>
          </cell>
          <cell r="M3227">
            <v>3624.6830601000001</v>
          </cell>
          <cell r="N3227">
            <v>5.3110866000000003</v>
          </cell>
          <cell r="Q3227">
            <v>377.15517729999999</v>
          </cell>
          <cell r="R3227">
            <v>168.98359909999999</v>
          </cell>
          <cell r="T3227" t="str">
            <v>MABeneveraYE201603</v>
          </cell>
        </row>
        <row r="3228">
          <cell r="A3228" t="str">
            <v>MA</v>
          </cell>
          <cell r="B3228" t="str">
            <v>Benevera</v>
          </cell>
          <cell r="C3228" t="str">
            <v>YE201603</v>
          </cell>
          <cell r="M3228">
            <v>3624.6830601000001</v>
          </cell>
          <cell r="N3228">
            <v>4.4181119000000004</v>
          </cell>
          <cell r="Q3228">
            <v>1081.8035480999999</v>
          </cell>
          <cell r="R3228">
            <v>49.008291300000003</v>
          </cell>
          <cell r="T3228" t="str">
            <v>MABeneveraYE201603</v>
          </cell>
        </row>
        <row r="3229">
          <cell r="A3229" t="str">
            <v>MA</v>
          </cell>
          <cell r="B3229" t="str">
            <v>Association</v>
          </cell>
          <cell r="C3229" t="str">
            <v>YE201603</v>
          </cell>
          <cell r="M3229">
            <v>25102.516393400001</v>
          </cell>
          <cell r="N3229">
            <v>5.8515794000000003</v>
          </cell>
          <cell r="Q3229">
            <v>323.91174940000002</v>
          </cell>
          <cell r="R3229">
            <v>216.78420980000001</v>
          </cell>
          <cell r="T3229" t="str">
            <v>MAAssociationYE201603</v>
          </cell>
        </row>
        <row r="3230">
          <cell r="A3230" t="str">
            <v>MA</v>
          </cell>
          <cell r="B3230" t="str">
            <v>Benevera</v>
          </cell>
          <cell r="C3230" t="str">
            <v>YE201603</v>
          </cell>
          <cell r="M3230">
            <v>3624.6830601000001</v>
          </cell>
          <cell r="N3230">
            <v>3.1369815000000001</v>
          </cell>
          <cell r="Q3230">
            <v>57.938981200000001</v>
          </cell>
          <cell r="R3230">
            <v>649.71419049999997</v>
          </cell>
          <cell r="T3230" t="str">
            <v>MABeneveraYE201603</v>
          </cell>
        </row>
        <row r="3231">
          <cell r="A3231" t="str">
            <v>MA</v>
          </cell>
          <cell r="B3231" t="str">
            <v>Benevera</v>
          </cell>
          <cell r="C3231" t="str">
            <v>YE201603</v>
          </cell>
          <cell r="M3231">
            <v>3624.6830601000001</v>
          </cell>
          <cell r="N3231">
            <v>1.7629022999999999</v>
          </cell>
          <cell r="Q3231">
            <v>848.39222400000006</v>
          </cell>
          <cell r="R3231">
            <v>24.935196699999999</v>
          </cell>
          <cell r="T3231" t="str">
            <v>MABeneveraYE201603</v>
          </cell>
        </row>
        <row r="3232">
          <cell r="A3232" t="str">
            <v>MA</v>
          </cell>
          <cell r="B3232" t="str">
            <v>Benevera</v>
          </cell>
          <cell r="C3232" t="str">
            <v>YE201603</v>
          </cell>
          <cell r="M3232">
            <v>3624.6830601000001</v>
          </cell>
          <cell r="N3232">
            <v>1.8856862000000001</v>
          </cell>
          <cell r="Q3232">
            <v>493.5849394</v>
          </cell>
          <cell r="R3232">
            <v>45.844661799999997</v>
          </cell>
          <cell r="T3232" t="str">
            <v>MABeneveraYE201603</v>
          </cell>
        </row>
        <row r="3233">
          <cell r="A3233" t="str">
            <v>MA</v>
          </cell>
          <cell r="B3233" t="str">
            <v>Association</v>
          </cell>
          <cell r="C3233" t="str">
            <v>YE201603</v>
          </cell>
          <cell r="M3233">
            <v>25102.516393400001</v>
          </cell>
          <cell r="N3233">
            <v>0.9137885</v>
          </cell>
          <cell r="Q3233">
            <v>1.7528123</v>
          </cell>
          <cell r="R3233">
            <v>6255.9245455</v>
          </cell>
          <cell r="T3233" t="str">
            <v>MAAssociationYE201603</v>
          </cell>
        </row>
        <row r="3234">
          <cell r="A3234" t="str">
            <v>MA</v>
          </cell>
          <cell r="B3234" t="str">
            <v>Benevera</v>
          </cell>
          <cell r="C3234" t="str">
            <v>YE201603</v>
          </cell>
          <cell r="M3234">
            <v>3624.6830601000001</v>
          </cell>
          <cell r="N3234">
            <v>1.5419938</v>
          </cell>
          <cell r="Q3234">
            <v>180.4385413</v>
          </cell>
          <cell r="R3234">
            <v>102.54974009999999</v>
          </cell>
          <cell r="T3234" t="str">
            <v>MABeneveraYE201603</v>
          </cell>
        </row>
        <row r="3235">
          <cell r="A3235" t="str">
            <v>MA</v>
          </cell>
          <cell r="B3235" t="str">
            <v>Benevera</v>
          </cell>
          <cell r="C3235" t="str">
            <v>YE201603</v>
          </cell>
          <cell r="M3235">
            <v>3624.6830601000001</v>
          </cell>
          <cell r="N3235">
            <v>12.721528299999999</v>
          </cell>
          <cell r="Q3235">
            <v>560.35271769999997</v>
          </cell>
          <cell r="R3235">
            <v>272.43258489999999</v>
          </cell>
          <cell r="T3235" t="str">
            <v>MABeneveraYE201603</v>
          </cell>
        </row>
        <row r="3236">
          <cell r="A3236" t="str">
            <v>MA</v>
          </cell>
          <cell r="B3236" t="str">
            <v>Association</v>
          </cell>
          <cell r="C3236" t="str">
            <v>YE201603</v>
          </cell>
          <cell r="M3236">
            <v>25102.516393400001</v>
          </cell>
          <cell r="N3236">
            <v>20.215494499999998</v>
          </cell>
          <cell r="Q3236">
            <v>15.6159643</v>
          </cell>
          <cell r="R3236">
            <v>15534.4831122</v>
          </cell>
          <cell r="T3236" t="str">
            <v>MAAssociationYE201603</v>
          </cell>
        </row>
        <row r="3237">
          <cell r="A3237" t="str">
            <v>MA</v>
          </cell>
          <cell r="B3237" t="str">
            <v>Benevera</v>
          </cell>
          <cell r="C3237" t="str">
            <v>YE201603</v>
          </cell>
          <cell r="M3237">
            <v>3624.6830601000001</v>
          </cell>
          <cell r="N3237">
            <v>27.238953899999998</v>
          </cell>
          <cell r="Q3237">
            <v>1096.1503434000001</v>
          </cell>
          <cell r="R3237">
            <v>298.19581679999999</v>
          </cell>
          <cell r="T3237" t="str">
            <v>MABeneveraYE201603</v>
          </cell>
        </row>
        <row r="3238">
          <cell r="A3238" t="str">
            <v>MA</v>
          </cell>
          <cell r="B3238" t="str">
            <v>Benevera</v>
          </cell>
          <cell r="C3238" t="str">
            <v>YE201603</v>
          </cell>
          <cell r="M3238">
            <v>3624.6830601000001</v>
          </cell>
          <cell r="N3238">
            <v>11.750273200000001</v>
          </cell>
          <cell r="Q3238">
            <v>194.2335368</v>
          </cell>
          <cell r="R3238">
            <v>725.9471307</v>
          </cell>
          <cell r="T3238" t="str">
            <v>MABeneveraYE201603</v>
          </cell>
        </row>
        <row r="3239">
          <cell r="A3239" t="str">
            <v>MA</v>
          </cell>
          <cell r="B3239" t="str">
            <v>Association</v>
          </cell>
          <cell r="C3239" t="str">
            <v>YE201603</v>
          </cell>
          <cell r="M3239">
            <v>25102.516393400001</v>
          </cell>
          <cell r="N3239">
            <v>8.1715622000000003</v>
          </cell>
          <cell r="Q3239">
            <v>13.4647855</v>
          </cell>
          <cell r="R3239">
            <v>7282.6073372999999</v>
          </cell>
          <cell r="T3239" t="str">
            <v>MAAssociationYE201603</v>
          </cell>
        </row>
        <row r="3240">
          <cell r="A3240" t="str">
            <v>MA</v>
          </cell>
          <cell r="B3240" t="str">
            <v>Benevera</v>
          </cell>
          <cell r="C3240" t="str">
            <v>YE201603</v>
          </cell>
          <cell r="M3240">
            <v>3624.6830601000001</v>
          </cell>
          <cell r="N3240">
            <v>13.191352500000001</v>
          </cell>
          <cell r="Q3240">
            <v>192.85403729999999</v>
          </cell>
          <cell r="R3240">
            <v>820.80848349999997</v>
          </cell>
          <cell r="T3240" t="str">
            <v>MABeneveraYE201603</v>
          </cell>
        </row>
        <row r="3241">
          <cell r="A3241" t="str">
            <v>MA</v>
          </cell>
          <cell r="B3241" t="str">
            <v>Benevera</v>
          </cell>
          <cell r="C3241" t="str">
            <v>YE201603</v>
          </cell>
          <cell r="M3241">
            <v>3624.6830601000001</v>
          </cell>
          <cell r="N3241">
            <v>15.849891599999999</v>
          </cell>
          <cell r="Q3241">
            <v>309.28379940000002</v>
          </cell>
          <cell r="R3241">
            <v>614.96495990000005</v>
          </cell>
          <cell r="T3241" t="str">
            <v>MABeneveraYE201603</v>
          </cell>
        </row>
        <row r="3242">
          <cell r="A3242" t="str">
            <v>MA</v>
          </cell>
          <cell r="B3242" t="str">
            <v>Benevera</v>
          </cell>
          <cell r="C3242" t="str">
            <v>YE201603</v>
          </cell>
          <cell r="M3242">
            <v>3624.6830601000001</v>
          </cell>
          <cell r="N3242">
            <v>37.508768699999997</v>
          </cell>
          <cell r="Q3242">
            <v>157.8147487</v>
          </cell>
          <cell r="R3242">
            <v>2852.1112761999998</v>
          </cell>
          <cell r="T3242" t="str">
            <v>MABeneveraYE201603</v>
          </cell>
        </row>
        <row r="3243">
          <cell r="A3243" t="str">
            <v>MA</v>
          </cell>
          <cell r="B3243" t="str">
            <v>Benevera</v>
          </cell>
          <cell r="C3243" t="str">
            <v>YE201603</v>
          </cell>
          <cell r="M3243">
            <v>3624.6830601000001</v>
          </cell>
          <cell r="N3243">
            <v>15.302963699999999</v>
          </cell>
          <cell r="Q3243">
            <v>428.1966607</v>
          </cell>
          <cell r="R3243">
            <v>428.85800260000002</v>
          </cell>
          <cell r="T3243" t="str">
            <v>MABeneveraYE201603</v>
          </cell>
        </row>
        <row r="3244">
          <cell r="A3244" t="str">
            <v>MA</v>
          </cell>
          <cell r="B3244" t="str">
            <v>Benevera</v>
          </cell>
          <cell r="C3244" t="str">
            <v>YE201603</v>
          </cell>
          <cell r="M3244">
            <v>3624.6830601000001</v>
          </cell>
          <cell r="N3244">
            <v>6.2592658999999999</v>
          </cell>
          <cell r="Q3244">
            <v>76.4204747</v>
          </cell>
          <cell r="R3244">
            <v>982.86736459999997</v>
          </cell>
          <cell r="T3244" t="str">
            <v>MABeneveraYE201603</v>
          </cell>
        </row>
        <row r="3245">
          <cell r="A3245" t="str">
            <v>MA</v>
          </cell>
          <cell r="B3245" t="str">
            <v>Benevera</v>
          </cell>
          <cell r="C3245" t="str">
            <v>YE201603</v>
          </cell>
          <cell r="M3245">
            <v>3624.6830601000001</v>
          </cell>
          <cell r="N3245">
            <v>6.8059265</v>
          </cell>
          <cell r="Q3245">
            <v>399.20731719999998</v>
          </cell>
          <cell r="R3245">
            <v>204.58322050000001</v>
          </cell>
          <cell r="T3245" t="str">
            <v>MABeneveraYE201603</v>
          </cell>
        </row>
        <row r="3246">
          <cell r="A3246" t="str">
            <v>MA</v>
          </cell>
          <cell r="B3246" t="str">
            <v>Benevera</v>
          </cell>
          <cell r="C3246" t="str">
            <v>YE201603</v>
          </cell>
          <cell r="M3246">
            <v>3624.6830601000001</v>
          </cell>
          <cell r="N3246">
            <v>4.9677353999999996</v>
          </cell>
          <cell r="Q3246">
            <v>220.44402830000001</v>
          </cell>
          <cell r="R3246">
            <v>270.42158949999998</v>
          </cell>
          <cell r="T3246" t="str">
            <v>MABeneveraYE201603</v>
          </cell>
        </row>
        <row r="3247">
          <cell r="A3247" t="str">
            <v>MA</v>
          </cell>
          <cell r="B3247" t="str">
            <v>Benevera</v>
          </cell>
          <cell r="C3247" t="str">
            <v>YE201603</v>
          </cell>
          <cell r="M3247">
            <v>3624.6830601000001</v>
          </cell>
          <cell r="N3247">
            <v>4.7601863</v>
          </cell>
          <cell r="Q3247">
            <v>22.898553799999998</v>
          </cell>
          <cell r="R3247">
            <v>2494.5783133</v>
          </cell>
          <cell r="T3247" t="str">
            <v>MABeneveraYE201603</v>
          </cell>
        </row>
        <row r="3248">
          <cell r="A3248" t="str">
            <v>MA</v>
          </cell>
          <cell r="B3248" t="str">
            <v>Benevera</v>
          </cell>
          <cell r="C3248" t="str">
            <v>YE201603</v>
          </cell>
          <cell r="M3248">
            <v>3624.6830601000001</v>
          </cell>
          <cell r="N3248">
            <v>0.49659510000000001</v>
          </cell>
          <cell r="Q3248">
            <v>1.1035448000000001</v>
          </cell>
          <cell r="R3248">
            <v>5400</v>
          </cell>
          <cell r="T3248" t="str">
            <v>MABeneveraYE201603</v>
          </cell>
        </row>
        <row r="3249">
          <cell r="A3249" t="str">
            <v>MA</v>
          </cell>
          <cell r="B3249" t="str">
            <v>Benevera</v>
          </cell>
          <cell r="C3249" t="str">
            <v>YE201603</v>
          </cell>
          <cell r="M3249">
            <v>3624.6830601000001</v>
          </cell>
          <cell r="N3249">
            <v>44.5393227</v>
          </cell>
          <cell r="Q3249">
            <v>12.4148786</v>
          </cell>
          <cell r="R3249">
            <v>43050.914222200001</v>
          </cell>
          <cell r="T3249" t="str">
            <v>MABeneveraYE201603</v>
          </cell>
        </row>
        <row r="3250">
          <cell r="A3250" t="str">
            <v>MA</v>
          </cell>
          <cell r="B3250" t="str">
            <v>Benevera</v>
          </cell>
          <cell r="C3250" t="str">
            <v>YE201603</v>
          </cell>
          <cell r="M3250">
            <v>3624.6830601000001</v>
          </cell>
          <cell r="N3250">
            <v>23.503465800000001</v>
          </cell>
          <cell r="Q3250">
            <v>16.277285200000001</v>
          </cell>
          <cell r="R3250">
            <v>17327.311355900001</v>
          </cell>
          <cell r="T3250" t="str">
            <v>MABeneveraYE201603</v>
          </cell>
        </row>
        <row r="3251">
          <cell r="A3251" t="str">
            <v>MA</v>
          </cell>
          <cell r="B3251" t="str">
            <v>Association</v>
          </cell>
          <cell r="C3251" t="str">
            <v>YE201603</v>
          </cell>
          <cell r="M3251">
            <v>25102.516393400001</v>
          </cell>
          <cell r="N3251">
            <v>7.2262095000000004</v>
          </cell>
          <cell r="Q3251">
            <v>718.5294361</v>
          </cell>
          <cell r="R3251">
            <v>120.68331499999999</v>
          </cell>
          <cell r="T3251" t="str">
            <v>MAAssociationYE201603</v>
          </cell>
        </row>
        <row r="3252">
          <cell r="A3252" t="str">
            <v>MA</v>
          </cell>
          <cell r="B3252" t="str">
            <v>Buy Direct/Non Group</v>
          </cell>
          <cell r="C3252" t="str">
            <v>YE201603</v>
          </cell>
          <cell r="M3252">
            <v>6796.2759563</v>
          </cell>
          <cell r="N3252">
            <v>19.196807400000001</v>
          </cell>
          <cell r="Q3252">
            <v>353.59357369999998</v>
          </cell>
          <cell r="R3252">
            <v>651.48720349999996</v>
          </cell>
          <cell r="T3252" t="str">
            <v>MABuy Direct/Non GroupYE201603</v>
          </cell>
        </row>
        <row r="3253">
          <cell r="A3253" t="str">
            <v>MA</v>
          </cell>
          <cell r="B3253" t="str">
            <v>Benevera</v>
          </cell>
          <cell r="C3253" t="str">
            <v>YE201603</v>
          </cell>
          <cell r="M3253">
            <v>3624.6830601000001</v>
          </cell>
          <cell r="N3253">
            <v>13.660824699999999</v>
          </cell>
          <cell r="Q3253">
            <v>22.898553799999998</v>
          </cell>
          <cell r="R3253">
            <v>7158.9628916000001</v>
          </cell>
          <cell r="T3253" t="str">
            <v>MABeneveraYE201603</v>
          </cell>
        </row>
        <row r="3254">
          <cell r="A3254" t="str">
            <v>MA</v>
          </cell>
          <cell r="B3254" t="str">
            <v>Benevera</v>
          </cell>
          <cell r="C3254" t="str">
            <v>YE201603</v>
          </cell>
          <cell r="M3254">
            <v>3624.6830601000001</v>
          </cell>
          <cell r="N3254">
            <v>20.2950266</v>
          </cell>
          <cell r="Q3254">
            <v>3919.4341251000001</v>
          </cell>
          <cell r="R3254">
            <v>62.136602099999998</v>
          </cell>
          <cell r="T3254" t="str">
            <v>MABeneveraYE201603</v>
          </cell>
        </row>
        <row r="3255">
          <cell r="A3255" t="str">
            <v>MA</v>
          </cell>
          <cell r="B3255" t="str">
            <v>Association</v>
          </cell>
          <cell r="C3255" t="str">
            <v>YE201603</v>
          </cell>
          <cell r="M3255">
            <v>25102.516393400001</v>
          </cell>
          <cell r="N3255">
            <v>45.601576000000001</v>
          </cell>
          <cell r="Q3255">
            <v>14.7793948</v>
          </cell>
          <cell r="R3255">
            <v>37025.799784399998</v>
          </cell>
          <cell r="T3255" t="str">
            <v>MAAssociationYE201603</v>
          </cell>
        </row>
        <row r="3256">
          <cell r="A3256" t="str">
            <v>MA</v>
          </cell>
          <cell r="B3256" t="str">
            <v>Benevera</v>
          </cell>
          <cell r="C3256" t="str">
            <v>YE201603</v>
          </cell>
          <cell r="M3256">
            <v>3624.6830601000001</v>
          </cell>
          <cell r="N3256">
            <v>5.6997698000000003</v>
          </cell>
          <cell r="Q3256">
            <v>331.63169210000001</v>
          </cell>
          <cell r="R3256">
            <v>206.24457570000001</v>
          </cell>
          <cell r="T3256" t="str">
            <v>MABeneveraYE201603</v>
          </cell>
        </row>
        <row r="3257">
          <cell r="A3257" t="str">
            <v>MA</v>
          </cell>
          <cell r="B3257" t="str">
            <v>Buy Direct/Non Group</v>
          </cell>
          <cell r="C3257" t="str">
            <v>YE201603</v>
          </cell>
          <cell r="M3257">
            <v>6796.2759563</v>
          </cell>
          <cell r="N3257">
            <v>6.2519068999999998</v>
          </cell>
          <cell r="Q3257">
            <v>223.22157780000001</v>
          </cell>
          <cell r="R3257">
            <v>336.0915359</v>
          </cell>
          <cell r="T3257" t="str">
            <v>MABuy Direct/Non GroupYE201603</v>
          </cell>
        </row>
        <row r="3258">
          <cell r="A3258" t="str">
            <v>MA</v>
          </cell>
          <cell r="B3258" t="str">
            <v>Association</v>
          </cell>
          <cell r="C3258" t="str">
            <v>YE201603</v>
          </cell>
          <cell r="M3258">
            <v>25102.516393400001</v>
          </cell>
          <cell r="N3258">
            <v>87.870201300000005</v>
          </cell>
          <cell r="Q3258">
            <v>11482.673509</v>
          </cell>
          <cell r="R3258">
            <v>91.828999100000004</v>
          </cell>
          <cell r="T3258" t="str">
            <v>MAAssociationYE201603</v>
          </cell>
        </row>
        <row r="3259">
          <cell r="A3259" t="str">
            <v>MA</v>
          </cell>
          <cell r="B3259" t="str">
            <v>Buy Direct/Non Group</v>
          </cell>
          <cell r="C3259" t="str">
            <v>YE201603</v>
          </cell>
          <cell r="M3259">
            <v>6796.2759563</v>
          </cell>
          <cell r="N3259">
            <v>19.407163099999998</v>
          </cell>
          <cell r="Q3259">
            <v>4652.0436263000001</v>
          </cell>
          <cell r="R3259">
            <v>50.061000200000002</v>
          </cell>
          <cell r="T3259" t="str">
            <v>MABuy Direct/Non GroupYE201603</v>
          </cell>
        </row>
        <row r="3260">
          <cell r="A3260" t="str">
            <v>MA</v>
          </cell>
          <cell r="B3260" t="str">
            <v>Association</v>
          </cell>
          <cell r="C3260" t="str">
            <v>YE201603</v>
          </cell>
          <cell r="M3260">
            <v>25102.516393400001</v>
          </cell>
          <cell r="N3260">
            <v>3.0663982999999999</v>
          </cell>
          <cell r="Q3260">
            <v>13.9826619</v>
          </cell>
          <cell r="R3260">
            <v>2631.6004843000001</v>
          </cell>
          <cell r="T3260" t="str">
            <v>MAAssociationYE201603</v>
          </cell>
        </row>
        <row r="3261">
          <cell r="A3261" t="str">
            <v>MA</v>
          </cell>
          <cell r="B3261" t="str">
            <v>Benevera</v>
          </cell>
          <cell r="C3261" t="str">
            <v>YE201603</v>
          </cell>
          <cell r="M3261">
            <v>3624.6830601000001</v>
          </cell>
          <cell r="N3261">
            <v>26.164772800000001</v>
          </cell>
          <cell r="Q3261">
            <v>1932.1270715000001</v>
          </cell>
          <cell r="R3261">
            <v>162.50342850000001</v>
          </cell>
          <cell r="T3261" t="str">
            <v>MABeneveraYE201603</v>
          </cell>
        </row>
        <row r="3262">
          <cell r="A3262" t="str">
            <v>MA</v>
          </cell>
          <cell r="B3262" t="str">
            <v>Benevera</v>
          </cell>
          <cell r="C3262" t="str">
            <v>YE201603</v>
          </cell>
          <cell r="M3262">
            <v>3624.6830601000001</v>
          </cell>
          <cell r="N3262">
            <v>3.3474764000000001</v>
          </cell>
          <cell r="Q3262">
            <v>182.09394080000001</v>
          </cell>
          <cell r="R3262">
            <v>220.59886359999999</v>
          </cell>
          <cell r="T3262" t="str">
            <v>MABeneveraYE201603</v>
          </cell>
        </row>
        <row r="3263">
          <cell r="A3263" t="str">
            <v>MA</v>
          </cell>
          <cell r="B3263" t="str">
            <v>Association</v>
          </cell>
          <cell r="C3263" t="str">
            <v>YE201603</v>
          </cell>
          <cell r="M3263">
            <v>25102.516393400001</v>
          </cell>
          <cell r="N3263">
            <v>9.0134105000000009</v>
          </cell>
          <cell r="Q3263">
            <v>79.832633900000005</v>
          </cell>
          <cell r="R3263">
            <v>1354.8460230000001</v>
          </cell>
          <cell r="T3263" t="str">
            <v>MAAssociationYE201603</v>
          </cell>
        </row>
        <row r="3264">
          <cell r="A3264" t="str">
            <v>MA</v>
          </cell>
          <cell r="B3264" t="str">
            <v>Benevera</v>
          </cell>
          <cell r="C3264" t="str">
            <v>YE201603</v>
          </cell>
          <cell r="M3264">
            <v>3624.6830601000001</v>
          </cell>
          <cell r="N3264">
            <v>19.7759657</v>
          </cell>
          <cell r="Q3264">
            <v>2208.5787816000002</v>
          </cell>
          <cell r="R3264">
            <v>107.4499088</v>
          </cell>
          <cell r="T3264" t="str">
            <v>MABeneveraYE201603</v>
          </cell>
        </row>
        <row r="3265">
          <cell r="A3265" t="str">
            <v>MA</v>
          </cell>
          <cell r="B3265" t="str">
            <v>Buy Direct/Non Group</v>
          </cell>
          <cell r="C3265" t="str">
            <v>YE201603</v>
          </cell>
          <cell r="M3265">
            <v>6796.2759563</v>
          </cell>
          <cell r="N3265">
            <v>3.8067361000000002</v>
          </cell>
          <cell r="Q3265">
            <v>800.62531620000004</v>
          </cell>
          <cell r="R3265">
            <v>57.056443700000003</v>
          </cell>
          <cell r="T3265" t="str">
            <v>MABuy Direct/Non GroupYE201603</v>
          </cell>
        </row>
        <row r="3266">
          <cell r="A3266" t="str">
            <v>MA</v>
          </cell>
          <cell r="B3266" t="str">
            <v>Buy Direct/Non Group</v>
          </cell>
          <cell r="C3266" t="str">
            <v>YE201603</v>
          </cell>
          <cell r="M3266">
            <v>6796.2759563</v>
          </cell>
          <cell r="N3266">
            <v>3.8491487000000002</v>
          </cell>
          <cell r="Q3266">
            <v>294.44059140000002</v>
          </cell>
          <cell r="R3266">
            <v>156.8730185</v>
          </cell>
          <cell r="T3266" t="str">
            <v>MABuy Direct/Non GroupYE201603</v>
          </cell>
        </row>
        <row r="3267">
          <cell r="A3267" t="str">
            <v>MA</v>
          </cell>
          <cell r="B3267" t="str">
            <v>Buy Direct/Non Group</v>
          </cell>
          <cell r="C3267" t="str">
            <v>YE201603</v>
          </cell>
          <cell r="M3267">
            <v>6796.2759563</v>
          </cell>
          <cell r="N3267">
            <v>9.9989483999999997</v>
          </cell>
          <cell r="Q3267">
            <v>133.1677837</v>
          </cell>
          <cell r="R3267">
            <v>901.02408839999998</v>
          </cell>
          <cell r="T3267" t="str">
            <v>MABuy Direct/Non GroupYE201603</v>
          </cell>
        </row>
        <row r="3268">
          <cell r="A3268" t="str">
            <v>MA</v>
          </cell>
          <cell r="B3268" t="str">
            <v>Association</v>
          </cell>
          <cell r="C3268" t="str">
            <v>YE201603</v>
          </cell>
          <cell r="M3268">
            <v>25102.516393400001</v>
          </cell>
          <cell r="N3268">
            <v>5.6617544999999998</v>
          </cell>
          <cell r="Q3268">
            <v>191.22539879999999</v>
          </cell>
          <cell r="R3268">
            <v>355.2930417</v>
          </cell>
          <cell r="T3268" t="str">
            <v>MAAssociationYE201603</v>
          </cell>
        </row>
        <row r="3269">
          <cell r="A3269" t="str">
            <v>MA</v>
          </cell>
          <cell r="B3269" t="str">
            <v>Benevera</v>
          </cell>
          <cell r="C3269" t="str">
            <v>YE201603</v>
          </cell>
          <cell r="M3269">
            <v>3624.6830601000001</v>
          </cell>
          <cell r="N3269">
            <v>4.0901550000000002</v>
          </cell>
          <cell r="Q3269">
            <v>732.23836180000001</v>
          </cell>
          <cell r="R3269">
            <v>67.029894499999997</v>
          </cell>
          <cell r="T3269" t="str">
            <v>MABeneveraYE201603</v>
          </cell>
        </row>
        <row r="3270">
          <cell r="A3270" t="str">
            <v>MA</v>
          </cell>
          <cell r="B3270" t="str">
            <v>Buy Direct/Non Group</v>
          </cell>
          <cell r="C3270" t="str">
            <v>YE201603</v>
          </cell>
          <cell r="M3270">
            <v>6796.2759563</v>
          </cell>
          <cell r="N3270">
            <v>8.6121428000000009</v>
          </cell>
          <cell r="Q3270">
            <v>16.921031599999999</v>
          </cell>
          <cell r="R3270">
            <v>6107.5303477999996</v>
          </cell>
          <cell r="T3270" t="str">
            <v>MABuy Direct/Non GroupYE201603</v>
          </cell>
        </row>
        <row r="3271">
          <cell r="A3271" t="str">
            <v>MA</v>
          </cell>
          <cell r="B3271" t="str">
            <v>Buy Direct/Non Group</v>
          </cell>
          <cell r="C3271" t="str">
            <v>YE201603</v>
          </cell>
          <cell r="M3271">
            <v>6796.2759563</v>
          </cell>
          <cell r="N3271">
            <v>28.046773600000002</v>
          </cell>
          <cell r="Q3271">
            <v>3027.1023716999998</v>
          </cell>
          <cell r="R3271">
            <v>111.18265649999999</v>
          </cell>
          <cell r="T3271" t="str">
            <v>MABuy Direct/Non GroupYE201603</v>
          </cell>
        </row>
        <row r="3272">
          <cell r="A3272" t="str">
            <v>MA</v>
          </cell>
          <cell r="B3272" t="str">
            <v>Buy Direct/Non Group</v>
          </cell>
          <cell r="C3272" t="str">
            <v>YE201603</v>
          </cell>
          <cell r="M3272">
            <v>6796.2759563</v>
          </cell>
          <cell r="N3272">
            <v>11.8546376</v>
          </cell>
          <cell r="Q3272">
            <v>489.9985853</v>
          </cell>
          <cell r="R3272">
            <v>290.31849249999999</v>
          </cell>
          <cell r="T3272" t="str">
            <v>MABuy Direct/Non GroupYE201603</v>
          </cell>
        </row>
        <row r="3273">
          <cell r="A3273" t="str">
            <v>MA</v>
          </cell>
          <cell r="B3273" t="str">
            <v>Buy Direct/Non Group</v>
          </cell>
          <cell r="C3273" t="str">
            <v>YE201603</v>
          </cell>
          <cell r="M3273">
            <v>6796.2759563</v>
          </cell>
          <cell r="N3273">
            <v>22.631402099999999</v>
          </cell>
          <cell r="Q3273">
            <v>1220.1406215</v>
          </cell>
          <cell r="R3273">
            <v>222.57829960000001</v>
          </cell>
          <cell r="T3273" t="str">
            <v>MABuy Direct/Non GroupYE201603</v>
          </cell>
        </row>
        <row r="3274">
          <cell r="A3274" t="str">
            <v>MA</v>
          </cell>
          <cell r="B3274" t="str">
            <v>Small Group</v>
          </cell>
          <cell r="C3274" t="str">
            <v>YE201603</v>
          </cell>
          <cell r="M3274">
            <v>87955.775956400001</v>
          </cell>
          <cell r="N3274">
            <v>6.0789137999999996</v>
          </cell>
          <cell r="Q3274">
            <v>212.33317</v>
          </cell>
          <cell r="R3274">
            <v>343.54955180000002</v>
          </cell>
          <cell r="T3274" t="str">
            <v>MASmall GroupYE201603</v>
          </cell>
        </row>
        <row r="3275">
          <cell r="A3275" t="str">
            <v>MA</v>
          </cell>
          <cell r="B3275" t="str">
            <v>Small Group</v>
          </cell>
          <cell r="C3275" t="str">
            <v>YE201603</v>
          </cell>
          <cell r="M3275">
            <v>87955.775956400001</v>
          </cell>
          <cell r="N3275">
            <v>1.6611335</v>
          </cell>
          <cell r="Q3275">
            <v>159.3721041</v>
          </cell>
          <cell r="R3275">
            <v>125.0758565</v>
          </cell>
          <cell r="T3275" t="str">
            <v>MASmall GroupYE201603</v>
          </cell>
        </row>
        <row r="3276">
          <cell r="A3276" t="str">
            <v>MA</v>
          </cell>
          <cell r="B3276" t="str">
            <v>Small Group</v>
          </cell>
          <cell r="C3276" t="str">
            <v>YE201603</v>
          </cell>
          <cell r="M3276">
            <v>87955.775956400001</v>
          </cell>
          <cell r="N3276">
            <v>24.914350500000001</v>
          </cell>
          <cell r="Q3276">
            <v>2786.7890028000002</v>
          </cell>
          <cell r="R3276">
            <v>107.2819669</v>
          </cell>
          <cell r="T3276" t="str">
            <v>MASmall GroupYE201603</v>
          </cell>
        </row>
        <row r="3277">
          <cell r="A3277" t="str">
            <v>MA</v>
          </cell>
          <cell r="B3277" t="str">
            <v>Small Group</v>
          </cell>
          <cell r="C3277" t="str">
            <v>YE201603</v>
          </cell>
          <cell r="M3277">
            <v>87955.775956400001</v>
          </cell>
          <cell r="N3277">
            <v>37.347486699999997</v>
          </cell>
          <cell r="Q3277">
            <v>170.41229190000001</v>
          </cell>
          <cell r="R3277">
            <v>2629.914988</v>
          </cell>
          <cell r="T3277" t="str">
            <v>MASmall GroupYE201603</v>
          </cell>
        </row>
        <row r="3278">
          <cell r="A3278" t="str">
            <v>MA</v>
          </cell>
          <cell r="B3278" t="str">
            <v>Small Group</v>
          </cell>
          <cell r="C3278" t="str">
            <v>YE201603</v>
          </cell>
          <cell r="M3278">
            <v>87955.775956400001</v>
          </cell>
          <cell r="N3278">
            <v>88.075428799999997</v>
          </cell>
          <cell r="Q3278">
            <v>11702.051272999999</v>
          </cell>
          <cell r="R3278">
            <v>90.317938400000003</v>
          </cell>
          <cell r="T3278" t="str">
            <v>MASmall GroupYE201603</v>
          </cell>
        </row>
        <row r="3279">
          <cell r="A3279" t="str">
            <v>MA</v>
          </cell>
          <cell r="B3279" t="str">
            <v>Small Group</v>
          </cell>
          <cell r="C3279" t="str">
            <v>YE201603</v>
          </cell>
          <cell r="M3279">
            <v>87955.775956400001</v>
          </cell>
          <cell r="N3279">
            <v>14.903132299999999</v>
          </cell>
          <cell r="Q3279">
            <v>170.15078389999999</v>
          </cell>
          <cell r="R3279">
            <v>1051.0535643000001</v>
          </cell>
          <cell r="T3279" t="str">
            <v>MASmall GroupYE201603</v>
          </cell>
        </row>
        <row r="3280">
          <cell r="A3280" t="str">
            <v>MA</v>
          </cell>
          <cell r="B3280" t="str">
            <v>Small Group</v>
          </cell>
          <cell r="C3280" t="str">
            <v>YE201603</v>
          </cell>
          <cell r="M3280">
            <v>87955.775956400001</v>
          </cell>
          <cell r="N3280">
            <v>15.029495900000001</v>
          </cell>
          <cell r="Q3280">
            <v>953.4356252</v>
          </cell>
          <cell r="R3280">
            <v>189.16216850000001</v>
          </cell>
          <cell r="T3280" t="str">
            <v>MASmall GroupYE201603</v>
          </cell>
        </row>
        <row r="3281">
          <cell r="A3281" t="str">
            <v>MA</v>
          </cell>
          <cell r="B3281" t="str">
            <v>Small Group</v>
          </cell>
          <cell r="C3281" t="str">
            <v>YE201603</v>
          </cell>
          <cell r="M3281">
            <v>87955.775956400001</v>
          </cell>
          <cell r="N3281">
            <v>1.6724574999999999</v>
          </cell>
          <cell r="Q3281">
            <v>695.02018820000001</v>
          </cell>
          <cell r="R3281">
            <v>28.876125800000001</v>
          </cell>
          <cell r="T3281" t="str">
            <v>MASmall GroupYE201603</v>
          </cell>
        </row>
        <row r="3282">
          <cell r="A3282" t="str">
            <v>MA</v>
          </cell>
          <cell r="B3282" t="str">
            <v>Small Group</v>
          </cell>
          <cell r="C3282" t="str">
            <v>YE201603</v>
          </cell>
          <cell r="M3282">
            <v>87955.775956400001</v>
          </cell>
          <cell r="N3282">
            <v>8.2133669000000005</v>
          </cell>
          <cell r="Q3282">
            <v>2454.7419936000001</v>
          </cell>
          <cell r="R3282">
            <v>40.151023100000003</v>
          </cell>
          <cell r="T3282" t="str">
            <v>MASmall GroupYE201603</v>
          </cell>
        </row>
        <row r="3283">
          <cell r="A3283" t="str">
            <v>MA</v>
          </cell>
          <cell r="B3283" t="str">
            <v>Small Group</v>
          </cell>
          <cell r="C3283" t="str">
            <v>YE201603</v>
          </cell>
          <cell r="M3283">
            <v>87955.775956400001</v>
          </cell>
          <cell r="N3283">
            <v>5.6131463000000004</v>
          </cell>
          <cell r="Q3283">
            <v>1012.866173</v>
          </cell>
          <cell r="R3283">
            <v>66.502127999999999</v>
          </cell>
          <cell r="T3283" t="str">
            <v>MASmall GroupYE201603</v>
          </cell>
        </row>
        <row r="3284">
          <cell r="A3284" t="str">
            <v>MA</v>
          </cell>
          <cell r="B3284" t="str">
            <v>Small Group</v>
          </cell>
          <cell r="C3284" t="str">
            <v>YE201603</v>
          </cell>
          <cell r="M3284">
            <v>87955.775956400001</v>
          </cell>
          <cell r="N3284">
            <v>4.3590852</v>
          </cell>
          <cell r="Q3284">
            <v>381.97230760000002</v>
          </cell>
          <cell r="R3284">
            <v>136.94453970000001</v>
          </cell>
          <cell r="T3284" t="str">
            <v>MASmall GroupYE201603</v>
          </cell>
        </row>
        <row r="3285">
          <cell r="A3285" t="str">
            <v>MA</v>
          </cell>
          <cell r="B3285" t="str">
            <v>Small Group</v>
          </cell>
          <cell r="C3285" t="str">
            <v>YE201603</v>
          </cell>
          <cell r="M3285">
            <v>87955.775956400001</v>
          </cell>
          <cell r="N3285">
            <v>16.745571699999999</v>
          </cell>
          <cell r="Q3285">
            <v>313.17294959999998</v>
          </cell>
          <cell r="R3285">
            <v>641.64820210000005</v>
          </cell>
          <cell r="T3285" t="str">
            <v>MASmall GroupYE201603</v>
          </cell>
        </row>
        <row r="3286">
          <cell r="A3286" t="str">
            <v>MA</v>
          </cell>
          <cell r="B3286" t="str">
            <v>Small Group</v>
          </cell>
          <cell r="C3286" t="str">
            <v>YE201603</v>
          </cell>
          <cell r="M3286">
            <v>87955.775956400001</v>
          </cell>
          <cell r="N3286">
            <v>7.9194823000000003</v>
          </cell>
          <cell r="Q3286">
            <v>759.93103510000003</v>
          </cell>
          <cell r="R3286">
            <v>125.0558047</v>
          </cell>
          <cell r="T3286" t="str">
            <v>MASmall GroupYE201603</v>
          </cell>
        </row>
        <row r="3287">
          <cell r="A3287" t="str">
            <v>MA</v>
          </cell>
          <cell r="B3287" t="str">
            <v>Small Group</v>
          </cell>
          <cell r="C3287" t="str">
            <v>YE201603</v>
          </cell>
          <cell r="M3287">
            <v>87955.775956400001</v>
          </cell>
          <cell r="N3287">
            <v>15.261610900000001</v>
          </cell>
          <cell r="Q3287">
            <v>3761.0315731999999</v>
          </cell>
          <cell r="R3287">
            <v>48.693909499999997</v>
          </cell>
          <cell r="T3287" t="str">
            <v>MASmall GroupYE201603</v>
          </cell>
        </row>
        <row r="3288">
          <cell r="A3288" t="str">
            <v>MA</v>
          </cell>
          <cell r="B3288" t="str">
            <v>Small Group</v>
          </cell>
          <cell r="C3288" t="str">
            <v>YE201603</v>
          </cell>
          <cell r="M3288">
            <v>87955.775956400001</v>
          </cell>
          <cell r="N3288">
            <v>23.4701311</v>
          </cell>
          <cell r="Q3288">
            <v>18.907229000000001</v>
          </cell>
          <cell r="R3288">
            <v>14895.973006599999</v>
          </cell>
          <cell r="T3288" t="str">
            <v>MASmall GroupYE201603</v>
          </cell>
        </row>
        <row r="3289">
          <cell r="A3289" t="str">
            <v>MA</v>
          </cell>
          <cell r="B3289" t="str">
            <v>Small Group</v>
          </cell>
          <cell r="C3289" t="str">
            <v>YE201603</v>
          </cell>
          <cell r="M3289">
            <v>87955.775956400001</v>
          </cell>
          <cell r="N3289">
            <v>4.0317936999999997</v>
          </cell>
          <cell r="Q3289">
            <v>18.112275199999999</v>
          </cell>
          <cell r="R3289">
            <v>2671.2008412</v>
          </cell>
          <cell r="T3289" t="str">
            <v>MASmall GroupYE201603</v>
          </cell>
        </row>
        <row r="3290">
          <cell r="A3290" t="str">
            <v>MA</v>
          </cell>
          <cell r="B3290" t="str">
            <v>Small Group</v>
          </cell>
          <cell r="C3290" t="str">
            <v>YE201603</v>
          </cell>
          <cell r="M3290">
            <v>87955.775956400001</v>
          </cell>
          <cell r="N3290">
            <v>12.3625653</v>
          </cell>
          <cell r="Q3290">
            <v>19.4643272</v>
          </cell>
          <cell r="R3290">
            <v>7621.6754147000001</v>
          </cell>
          <cell r="T3290" t="str">
            <v>MASmall GroupYE201603</v>
          </cell>
        </row>
        <row r="3291">
          <cell r="A3291" t="str">
            <v>MA</v>
          </cell>
          <cell r="B3291" t="str">
            <v>Small Group</v>
          </cell>
          <cell r="C3291" t="str">
            <v>YE201603</v>
          </cell>
          <cell r="M3291">
            <v>87955.775956400001</v>
          </cell>
          <cell r="N3291">
            <v>2.5653465999999998</v>
          </cell>
          <cell r="Q3291">
            <v>49.231733699999999</v>
          </cell>
          <cell r="R3291">
            <v>625.29098850000003</v>
          </cell>
          <cell r="T3291" t="str">
            <v>MASmall GroupYE201603</v>
          </cell>
        </row>
        <row r="3292">
          <cell r="A3292" t="str">
            <v>MA</v>
          </cell>
          <cell r="B3292" t="str">
            <v>Small Group</v>
          </cell>
          <cell r="C3292" t="str">
            <v>YE201603</v>
          </cell>
          <cell r="M3292">
            <v>87955.775956400001</v>
          </cell>
          <cell r="N3292">
            <v>2.8832434999999998</v>
          </cell>
          <cell r="Q3292">
            <v>219.24607850000001</v>
          </cell>
          <cell r="R3292">
            <v>157.80862160000001</v>
          </cell>
          <cell r="T3292" t="str">
            <v>MASmall GroupYE201603</v>
          </cell>
        </row>
        <row r="3293">
          <cell r="A3293" t="str">
            <v>MA</v>
          </cell>
          <cell r="B3293" t="str">
            <v>Small Group</v>
          </cell>
          <cell r="C3293" t="str">
            <v>YE201603</v>
          </cell>
          <cell r="M3293">
            <v>87955.775956400001</v>
          </cell>
          <cell r="N3293">
            <v>12.553752299999999</v>
          </cell>
          <cell r="Q3293">
            <v>1531.6185628000001</v>
          </cell>
          <cell r="R3293">
            <v>98.356752599999993</v>
          </cell>
          <cell r="T3293" t="str">
            <v>MASmall GroupYE201603</v>
          </cell>
        </row>
        <row r="3294">
          <cell r="A3294" t="str">
            <v>MA</v>
          </cell>
          <cell r="B3294" t="str">
            <v>Small Group</v>
          </cell>
          <cell r="C3294" t="str">
            <v>YE201603</v>
          </cell>
          <cell r="M3294">
            <v>87955.775956400001</v>
          </cell>
          <cell r="N3294">
            <v>3.3306958999999998</v>
          </cell>
          <cell r="Q3294">
            <v>285.07788870000002</v>
          </cell>
          <cell r="R3294">
            <v>140.20151079999999</v>
          </cell>
          <cell r="T3294" t="str">
            <v>MASmall GroupYE201603</v>
          </cell>
        </row>
        <row r="3295">
          <cell r="A3295" t="str">
            <v>MA</v>
          </cell>
          <cell r="B3295" t="str">
            <v>Small Group</v>
          </cell>
          <cell r="C3295" t="str">
            <v>YE201603</v>
          </cell>
          <cell r="M3295">
            <v>87955.775956400001</v>
          </cell>
          <cell r="N3295">
            <v>42.249912700000003</v>
          </cell>
          <cell r="Q3295">
            <v>14.177579400000001</v>
          </cell>
          <cell r="R3295">
            <v>35760.6145148</v>
          </cell>
          <cell r="T3295" t="str">
            <v>MASmall GroupYE201603</v>
          </cell>
        </row>
        <row r="3296">
          <cell r="A3296" t="str">
            <v>MA</v>
          </cell>
          <cell r="B3296" t="str">
            <v>Small Group</v>
          </cell>
          <cell r="C3296" t="str">
            <v>YE201603</v>
          </cell>
          <cell r="M3296">
            <v>87955.775956400001</v>
          </cell>
          <cell r="N3296">
            <v>4.6746841000000003</v>
          </cell>
          <cell r="Q3296">
            <v>132.72102240000001</v>
          </cell>
          <cell r="R3296">
            <v>422.6625803</v>
          </cell>
          <cell r="T3296" t="str">
            <v>MASmall GroupYE201603</v>
          </cell>
        </row>
        <row r="3297">
          <cell r="A3297" t="str">
            <v>MA</v>
          </cell>
          <cell r="B3297" t="str">
            <v>Small Group</v>
          </cell>
          <cell r="C3297" t="str">
            <v>YE201603</v>
          </cell>
          <cell r="M3297">
            <v>87955.775956400001</v>
          </cell>
          <cell r="N3297">
            <v>0.34235490000000002</v>
          </cell>
          <cell r="Q3297">
            <v>1.1255656000000001</v>
          </cell>
          <cell r="R3297">
            <v>3649.9506061000002</v>
          </cell>
          <cell r="T3297" t="str">
            <v>MASmall GroupYE201603</v>
          </cell>
        </row>
        <row r="3298">
          <cell r="A3298" t="str">
            <v>MA</v>
          </cell>
          <cell r="B3298" t="str">
            <v>Small Group</v>
          </cell>
          <cell r="C3298" t="str">
            <v>YE201603</v>
          </cell>
          <cell r="M3298">
            <v>87955.775956400001</v>
          </cell>
          <cell r="N3298">
            <v>4.2493683000000004</v>
          </cell>
          <cell r="Q3298">
            <v>19.4188498</v>
          </cell>
          <cell r="R3298">
            <v>2625.9237997999999</v>
          </cell>
          <cell r="T3298" t="str">
            <v>MASmall GroupYE201603</v>
          </cell>
        </row>
        <row r="3299">
          <cell r="A3299" t="str">
            <v>MA</v>
          </cell>
          <cell r="B3299" t="str">
            <v>Small Group</v>
          </cell>
          <cell r="C3299" t="str">
            <v>YE201603</v>
          </cell>
          <cell r="M3299">
            <v>87955.775956400001</v>
          </cell>
          <cell r="N3299">
            <v>12.383846699999999</v>
          </cell>
          <cell r="Q3299">
            <v>424.529901</v>
          </cell>
          <cell r="R3299">
            <v>350.0487493</v>
          </cell>
          <cell r="T3299" t="str">
            <v>MASmall GroupYE201603</v>
          </cell>
        </row>
        <row r="3300">
          <cell r="A3300" t="str">
            <v>MA</v>
          </cell>
          <cell r="B3300" t="str">
            <v>Small Group</v>
          </cell>
          <cell r="C3300" t="str">
            <v>YE201603</v>
          </cell>
          <cell r="M3300">
            <v>87955.775956400001</v>
          </cell>
          <cell r="N3300">
            <v>10.9970531</v>
          </cell>
          <cell r="Q3300">
            <v>677.56736799999999</v>
          </cell>
          <cell r="R3300">
            <v>194.76238620000001</v>
          </cell>
          <cell r="T3300" t="str">
            <v>MASmall GroupYE201603</v>
          </cell>
        </row>
        <row r="3301">
          <cell r="A3301" t="str">
            <v>MA</v>
          </cell>
          <cell r="B3301" t="str">
            <v>Small Group</v>
          </cell>
          <cell r="C3301" t="str">
            <v>YE201603</v>
          </cell>
          <cell r="M3301">
            <v>87955.775956400001</v>
          </cell>
          <cell r="N3301">
            <v>28.307897499999999</v>
          </cell>
          <cell r="Q3301">
            <v>1305.7893033</v>
          </cell>
          <cell r="R3301">
            <v>260.14516229999998</v>
          </cell>
          <cell r="T3301" t="str">
            <v>MASmall GroupYE201603</v>
          </cell>
        </row>
        <row r="3302">
          <cell r="A3302" t="str">
            <v>MA</v>
          </cell>
          <cell r="B3302" t="str">
            <v>Small Group</v>
          </cell>
          <cell r="C3302" t="str">
            <v>YE201603</v>
          </cell>
          <cell r="M3302">
            <v>87955.775956400001</v>
          </cell>
          <cell r="N3302">
            <v>23.0714957</v>
          </cell>
          <cell r="Q3302">
            <v>1870.5102609999999</v>
          </cell>
          <cell r="R3302">
            <v>148.01199149999999</v>
          </cell>
          <cell r="T3302" t="str">
            <v>MASmall GroupYE201603</v>
          </cell>
        </row>
        <row r="3303">
          <cell r="A3303" t="str">
            <v>MA</v>
          </cell>
          <cell r="B3303" t="str">
            <v>Small Group</v>
          </cell>
          <cell r="C3303" t="str">
            <v>YE201603</v>
          </cell>
          <cell r="M3303">
            <v>87955.775956400001</v>
          </cell>
          <cell r="N3303">
            <v>8.7477058999999997</v>
          </cell>
          <cell r="Q3303">
            <v>558.66079290000005</v>
          </cell>
          <cell r="R3303">
            <v>187.9001935</v>
          </cell>
          <cell r="T3303" t="str">
            <v>MASmall GroupYE201603</v>
          </cell>
        </row>
        <row r="3304">
          <cell r="A3304" t="str">
            <v>MA</v>
          </cell>
          <cell r="B3304" t="str">
            <v>Small Group</v>
          </cell>
          <cell r="C3304" t="str">
            <v>YE201603</v>
          </cell>
          <cell r="M3304">
            <v>87955.775956400001</v>
          </cell>
          <cell r="N3304">
            <v>7.9364879999999998</v>
          </cell>
          <cell r="Q3304">
            <v>80.062962600000006</v>
          </cell>
          <cell r="R3304">
            <v>1189.5369937999999</v>
          </cell>
          <cell r="T3304" t="str">
            <v>MASmall GroupYE201603</v>
          </cell>
        </row>
        <row r="3305">
          <cell r="A3305" t="str">
            <v>MA</v>
          </cell>
          <cell r="B3305" t="str">
            <v>Small Group</v>
          </cell>
          <cell r="C3305" t="str">
            <v>YE201603</v>
          </cell>
          <cell r="M3305">
            <v>87955.775956400001</v>
          </cell>
          <cell r="N3305">
            <v>2.9246826000000001</v>
          </cell>
          <cell r="Q3305">
            <v>637.79540399999996</v>
          </cell>
          <cell r="R3305">
            <v>55.027351299999999</v>
          </cell>
          <cell r="T3305" t="str">
            <v>MASmall GroupYE201603</v>
          </cell>
        </row>
        <row r="3306">
          <cell r="A3306" t="str">
            <v>MA</v>
          </cell>
          <cell r="B3306" t="str">
            <v>Small Group</v>
          </cell>
          <cell r="C3306" t="str">
            <v>YE201603</v>
          </cell>
          <cell r="M3306">
            <v>87955.775956400001</v>
          </cell>
          <cell r="N3306">
            <v>3.2505782000000001</v>
          </cell>
          <cell r="Q3306">
            <v>15.610893799999999</v>
          </cell>
          <cell r="R3306">
            <v>2498.6998471000002</v>
          </cell>
          <cell r="T3306" t="str">
            <v>MASmall GroupYE201603</v>
          </cell>
        </row>
        <row r="3307">
          <cell r="A3307" t="str">
            <v>MA</v>
          </cell>
          <cell r="B3307" t="str">
            <v>Small Group</v>
          </cell>
          <cell r="C3307" t="str">
            <v>YE201603</v>
          </cell>
          <cell r="M3307">
            <v>87955.775956400001</v>
          </cell>
          <cell r="N3307">
            <v>6.1568645000000002</v>
          </cell>
          <cell r="Q3307">
            <v>368.24187660000001</v>
          </cell>
          <cell r="R3307">
            <v>200.63544880000001</v>
          </cell>
          <cell r="T3307" t="str">
            <v>MASmall GroupYE201603</v>
          </cell>
        </row>
        <row r="3308">
          <cell r="A3308" t="str">
            <v>MA</v>
          </cell>
          <cell r="B3308" t="str">
            <v>Small Group</v>
          </cell>
          <cell r="C3308" t="str">
            <v>YE201603</v>
          </cell>
          <cell r="M3308">
            <v>87955.775956400001</v>
          </cell>
          <cell r="N3308">
            <v>10.4737998</v>
          </cell>
          <cell r="Q3308">
            <v>228.67173840000001</v>
          </cell>
          <cell r="R3308">
            <v>549.63328109999998</v>
          </cell>
          <cell r="T3308" t="str">
            <v>MASmall GroupYE201603</v>
          </cell>
        </row>
        <row r="3309">
          <cell r="A3309" t="str">
            <v>MA</v>
          </cell>
          <cell r="B3309" t="str">
            <v>ERF</v>
          </cell>
          <cell r="C3309" t="str">
            <v>YE201603</v>
          </cell>
          <cell r="M3309">
            <v>108154.9836068</v>
          </cell>
          <cell r="N3309">
            <v>35.3828721</v>
          </cell>
          <cell r="Q3309">
            <v>173.04732609999999</v>
          </cell>
          <cell r="R3309">
            <v>2453.6320464999999</v>
          </cell>
          <cell r="T3309" t="str">
            <v>MAERFYE201603</v>
          </cell>
        </row>
        <row r="3310">
          <cell r="A3310" t="str">
            <v>MA</v>
          </cell>
          <cell r="B3310" t="str">
            <v>Buy Direct/Non Group</v>
          </cell>
          <cell r="C3310" t="str">
            <v>YE201603</v>
          </cell>
          <cell r="M3310">
            <v>6796.2759563</v>
          </cell>
          <cell r="N3310">
            <v>12.6913003</v>
          </cell>
          <cell r="Q3310">
            <v>62.243063499999998</v>
          </cell>
          <cell r="R3310">
            <v>2446.7883688000002</v>
          </cell>
          <cell r="T3310" t="str">
            <v>MABuy Direct/Non GroupYE201603</v>
          </cell>
        </row>
        <row r="3311">
          <cell r="A3311" t="str">
            <v>MA</v>
          </cell>
          <cell r="B3311" t="str">
            <v>CRC</v>
          </cell>
          <cell r="C3311" t="str">
            <v>YE201603</v>
          </cell>
          <cell r="M3311">
            <v>37324.3060109</v>
          </cell>
          <cell r="N3311">
            <v>6.2620252000000001</v>
          </cell>
          <cell r="Q3311">
            <v>366.81191059999998</v>
          </cell>
          <cell r="R3311">
            <v>204.85785989999999</v>
          </cell>
          <cell r="T3311" t="str">
            <v>MACRCYE201603</v>
          </cell>
        </row>
        <row r="3312">
          <cell r="A3312" t="str">
            <v>MA</v>
          </cell>
          <cell r="B3312" t="str">
            <v>Connector</v>
          </cell>
          <cell r="C3312" t="str">
            <v>YE201603</v>
          </cell>
          <cell r="M3312">
            <v>11426.502732200001</v>
          </cell>
          <cell r="N3312">
            <v>13.6994024</v>
          </cell>
          <cell r="Q3312">
            <v>275.42604920000002</v>
          </cell>
          <cell r="R3312">
            <v>596.8673943</v>
          </cell>
          <cell r="T3312" t="str">
            <v>MAConnectorYE201603</v>
          </cell>
        </row>
        <row r="3313">
          <cell r="A3313" t="str">
            <v>MA</v>
          </cell>
          <cell r="B3313" t="str">
            <v>Connector</v>
          </cell>
          <cell r="C3313" t="str">
            <v>YE201603</v>
          </cell>
          <cell r="M3313">
            <v>11426.502732200001</v>
          </cell>
          <cell r="N3313">
            <v>2.6694089000000001</v>
          </cell>
          <cell r="Q3313">
            <v>14.8784329</v>
          </cell>
          <cell r="R3313">
            <v>2152.9758824</v>
          </cell>
          <cell r="T3313" t="str">
            <v>MAConnectorYE201603</v>
          </cell>
        </row>
        <row r="3314">
          <cell r="A3314" t="str">
            <v>MA</v>
          </cell>
          <cell r="B3314" t="str">
            <v>ERF</v>
          </cell>
          <cell r="C3314" t="str">
            <v>YE201603</v>
          </cell>
          <cell r="M3314">
            <v>108154.9836068</v>
          </cell>
          <cell r="N3314">
            <v>8.4676165999999995</v>
          </cell>
          <cell r="Q3314">
            <v>577.71824379999998</v>
          </cell>
          <cell r="R3314">
            <v>175.88400609999999</v>
          </cell>
          <cell r="T3314" t="str">
            <v>MAERFYE201603</v>
          </cell>
        </row>
        <row r="3315">
          <cell r="A3315" t="str">
            <v>MA</v>
          </cell>
          <cell r="B3315" t="str">
            <v>CRC</v>
          </cell>
          <cell r="C3315" t="str">
            <v>YE201603</v>
          </cell>
          <cell r="M3315">
            <v>37324.3060109</v>
          </cell>
          <cell r="N3315">
            <v>22.939026200000001</v>
          </cell>
          <cell r="Q3315">
            <v>18.0311457</v>
          </cell>
          <cell r="R3315">
            <v>15266.2686627</v>
          </cell>
          <cell r="T3315" t="str">
            <v>MACRCYE201603</v>
          </cell>
        </row>
        <row r="3316">
          <cell r="A3316" t="str">
            <v>MA</v>
          </cell>
          <cell r="B3316" t="str">
            <v>ERF</v>
          </cell>
          <cell r="C3316" t="str">
            <v>YE201603</v>
          </cell>
          <cell r="M3316">
            <v>108154.9836068</v>
          </cell>
          <cell r="N3316">
            <v>2.9836204999999998</v>
          </cell>
          <cell r="Q3316">
            <v>230.28285629999999</v>
          </cell>
          <cell r="R3316">
            <v>155.47595140000001</v>
          </cell>
          <cell r="T3316" t="str">
            <v>MAERFYE201603</v>
          </cell>
        </row>
        <row r="3317">
          <cell r="A3317" t="str">
            <v>MA</v>
          </cell>
          <cell r="B3317" t="str">
            <v>ERF</v>
          </cell>
          <cell r="C3317" t="str">
            <v>YE201603</v>
          </cell>
          <cell r="M3317">
            <v>108154.9836068</v>
          </cell>
          <cell r="N3317">
            <v>4.8835008999999996</v>
          </cell>
          <cell r="Q3317">
            <v>402.43327670000002</v>
          </cell>
          <cell r="R3317">
            <v>145.61919810000001</v>
          </cell>
          <cell r="T3317" t="str">
            <v>MAERFYE201603</v>
          </cell>
        </row>
        <row r="3318">
          <cell r="A3318" t="str">
            <v>MA</v>
          </cell>
          <cell r="B3318" t="str">
            <v>CRC</v>
          </cell>
          <cell r="C3318" t="str">
            <v>YE201603</v>
          </cell>
          <cell r="M3318">
            <v>37324.3060109</v>
          </cell>
          <cell r="N3318">
            <v>15.239861400000001</v>
          </cell>
          <cell r="Q3318">
            <v>936.64805139999999</v>
          </cell>
          <cell r="R3318">
            <v>195.2476566</v>
          </cell>
          <cell r="T3318" t="str">
            <v>MACRCYE201603</v>
          </cell>
        </row>
        <row r="3319">
          <cell r="A3319" t="str">
            <v>MA</v>
          </cell>
          <cell r="B3319" t="str">
            <v>Connector</v>
          </cell>
          <cell r="C3319" t="str">
            <v>YE201603</v>
          </cell>
          <cell r="M3319">
            <v>11426.502732200001</v>
          </cell>
          <cell r="N3319">
            <v>8.3339519000000006</v>
          </cell>
          <cell r="Q3319">
            <v>110.7130449</v>
          </cell>
          <cell r="R3319">
            <v>903.30297229999996</v>
          </cell>
          <cell r="T3319" t="str">
            <v>MAConnectorYE201603</v>
          </cell>
        </row>
        <row r="3320">
          <cell r="A3320" t="str">
            <v>MA</v>
          </cell>
          <cell r="B3320" t="str">
            <v>Connector</v>
          </cell>
          <cell r="C3320" t="str">
            <v>YE201603</v>
          </cell>
          <cell r="M3320">
            <v>11426.502732200001</v>
          </cell>
          <cell r="N3320">
            <v>8.0495785000000009</v>
          </cell>
          <cell r="Q3320">
            <v>2233.9529409000002</v>
          </cell>
          <cell r="R3320">
            <v>43.239470300000001</v>
          </cell>
          <cell r="T3320" t="str">
            <v>MAConnectorYE201603</v>
          </cell>
        </row>
        <row r="3321">
          <cell r="A3321" t="str">
            <v>MA</v>
          </cell>
          <cell r="B3321" t="str">
            <v>CRC</v>
          </cell>
          <cell r="C3321" t="str">
            <v>YE201603</v>
          </cell>
          <cell r="M3321">
            <v>37324.3060109</v>
          </cell>
          <cell r="N3321">
            <v>3.0546750999999999</v>
          </cell>
          <cell r="Q3321">
            <v>283.87739870000001</v>
          </cell>
          <cell r="R3321">
            <v>129.1265229</v>
          </cell>
          <cell r="T3321" t="str">
            <v>MACRCYE201603</v>
          </cell>
        </row>
        <row r="3322">
          <cell r="A3322" t="str">
            <v>MA</v>
          </cell>
          <cell r="B3322" t="str">
            <v>CRC</v>
          </cell>
          <cell r="C3322" t="str">
            <v>YE201603</v>
          </cell>
          <cell r="M3322">
            <v>37324.3060109</v>
          </cell>
          <cell r="N3322">
            <v>13.305238900000001</v>
          </cell>
          <cell r="Q3322">
            <v>1611.7645041000001</v>
          </cell>
          <cell r="R3322">
            <v>99.060915300000005</v>
          </cell>
          <cell r="T3322" t="str">
            <v>MACRCYE201603</v>
          </cell>
        </row>
        <row r="3323">
          <cell r="A3323" t="str">
            <v>MA</v>
          </cell>
          <cell r="B3323" t="str">
            <v>ERF</v>
          </cell>
          <cell r="C3323" t="str">
            <v>YE201603</v>
          </cell>
          <cell r="M3323">
            <v>108154.9836068</v>
          </cell>
          <cell r="N3323">
            <v>8.4167138999999995</v>
          </cell>
          <cell r="Q3323">
            <v>2598.7334805999999</v>
          </cell>
          <cell r="R3323">
            <v>38.865304100000003</v>
          </cell>
          <cell r="T3323" t="str">
            <v>MAERFYE201603</v>
          </cell>
        </row>
        <row r="3324">
          <cell r="A3324" t="str">
            <v>MA</v>
          </cell>
          <cell r="B3324" t="str">
            <v>ERF</v>
          </cell>
          <cell r="C3324" t="str">
            <v>YE201603</v>
          </cell>
          <cell r="M3324">
            <v>108154.9836068</v>
          </cell>
          <cell r="N3324">
            <v>15.5221353</v>
          </cell>
          <cell r="Q3324">
            <v>3866.6160561000002</v>
          </cell>
          <cell r="R3324">
            <v>48.172774599999997</v>
          </cell>
          <cell r="T3324" t="str">
            <v>MAERFYE201603</v>
          </cell>
        </row>
        <row r="3325">
          <cell r="A3325" t="str">
            <v>MA</v>
          </cell>
          <cell r="B3325" t="str">
            <v>ERF</v>
          </cell>
          <cell r="C3325" t="str">
            <v>YE201603</v>
          </cell>
          <cell r="M3325">
            <v>108154.9836068</v>
          </cell>
          <cell r="N3325">
            <v>5.3315234</v>
          </cell>
          <cell r="Q3325">
            <v>24.8439777</v>
          </cell>
          <cell r="R3325">
            <v>2575.2028061000001</v>
          </cell>
          <cell r="T3325" t="str">
            <v>MAERFYE201603</v>
          </cell>
        </row>
        <row r="3326">
          <cell r="A3326" t="str">
            <v>MA</v>
          </cell>
          <cell r="B3326" t="str">
            <v>ERF</v>
          </cell>
          <cell r="C3326" t="str">
            <v>YE201603</v>
          </cell>
          <cell r="M3326">
            <v>108154.9836068</v>
          </cell>
          <cell r="N3326">
            <v>24.6616</v>
          </cell>
          <cell r="Q3326">
            <v>19.592254799999999</v>
          </cell>
          <cell r="R3326">
            <v>15104.9076262</v>
          </cell>
          <cell r="T3326" t="str">
            <v>MAERFYE201603</v>
          </cell>
        </row>
        <row r="3327">
          <cell r="A3327" t="str">
            <v>MA</v>
          </cell>
          <cell r="B3327" t="str">
            <v>CRC</v>
          </cell>
          <cell r="C3327" t="str">
            <v>YE201603</v>
          </cell>
          <cell r="M3327">
            <v>37324.3060109</v>
          </cell>
          <cell r="N3327">
            <v>13.7765699</v>
          </cell>
          <cell r="Q3327">
            <v>3549.5526218999998</v>
          </cell>
          <cell r="R3327">
            <v>46.574556299999998</v>
          </cell>
          <cell r="T3327" t="str">
            <v>MACRCYE201603</v>
          </cell>
        </row>
        <row r="3328">
          <cell r="A3328" t="str">
            <v>MA</v>
          </cell>
          <cell r="B3328" t="str">
            <v>ERF</v>
          </cell>
          <cell r="C3328" t="str">
            <v>YE201603</v>
          </cell>
          <cell r="M3328">
            <v>108154.9836068</v>
          </cell>
          <cell r="N3328">
            <v>1.5728789999999999</v>
          </cell>
          <cell r="Q3328">
            <v>155.83043480000001</v>
          </cell>
          <cell r="R3328">
            <v>121.1223485</v>
          </cell>
          <cell r="T3328" t="str">
            <v>MAERFYE201603</v>
          </cell>
        </row>
        <row r="3329">
          <cell r="A3329" t="str">
            <v>MA</v>
          </cell>
          <cell r="B3329" t="str">
            <v>ERF</v>
          </cell>
          <cell r="C3329" t="str">
            <v>YE201603</v>
          </cell>
          <cell r="M3329">
            <v>108154.9836068</v>
          </cell>
          <cell r="N3329">
            <v>3.7142303000000001</v>
          </cell>
          <cell r="Q3329">
            <v>15.164179300000001</v>
          </cell>
          <cell r="R3329">
            <v>2939.2137011999998</v>
          </cell>
          <cell r="T3329" t="str">
            <v>MAERFYE201603</v>
          </cell>
        </row>
        <row r="3330">
          <cell r="A3330" t="str">
            <v>MA</v>
          </cell>
          <cell r="B3330" t="str">
            <v>ERF</v>
          </cell>
          <cell r="C3330" t="str">
            <v>YE201603</v>
          </cell>
          <cell r="M3330">
            <v>108154.9836068</v>
          </cell>
          <cell r="N3330">
            <v>14.2455461</v>
          </cell>
          <cell r="Q3330">
            <v>1696.0024923000001</v>
          </cell>
          <cell r="R3330">
            <v>100.79380980000001</v>
          </cell>
          <cell r="T3330" t="str">
            <v>MAERFYE201603</v>
          </cell>
        </row>
        <row r="3331">
          <cell r="A3331" t="str">
            <v>MA</v>
          </cell>
          <cell r="B3331" t="str">
            <v>CRC</v>
          </cell>
          <cell r="C3331" t="str">
            <v>YE201603</v>
          </cell>
          <cell r="M3331">
            <v>37324.3060109</v>
          </cell>
          <cell r="N3331">
            <v>24.327121000000002</v>
          </cell>
          <cell r="Q3331">
            <v>2883.5727612999999</v>
          </cell>
          <cell r="R3331">
            <v>101.2374148</v>
          </cell>
          <cell r="T3331" t="str">
            <v>MACRCYE201603</v>
          </cell>
        </row>
        <row r="3332">
          <cell r="A3332" t="str">
            <v>MA</v>
          </cell>
          <cell r="B3332" t="str">
            <v>Connector</v>
          </cell>
          <cell r="C3332" t="str">
            <v>YE201603</v>
          </cell>
          <cell r="M3332">
            <v>11426.502732200001</v>
          </cell>
          <cell r="N3332">
            <v>18.969129800000001</v>
          </cell>
          <cell r="Q3332">
            <v>1493.7071437</v>
          </cell>
          <cell r="R3332">
            <v>152.39236070000001</v>
          </cell>
          <cell r="T3332" t="str">
            <v>MAConnectorYE201603</v>
          </cell>
        </row>
        <row r="3333">
          <cell r="A3333" t="str">
            <v>MA</v>
          </cell>
          <cell r="B3333" t="str">
            <v>Connector</v>
          </cell>
          <cell r="C3333" t="str">
            <v>YE201603</v>
          </cell>
          <cell r="M3333">
            <v>11426.502732200001</v>
          </cell>
          <cell r="N3333">
            <v>2.5804326999999998</v>
          </cell>
          <cell r="Q3333">
            <v>193.069547</v>
          </cell>
          <cell r="R3333">
            <v>160.38361739999999</v>
          </cell>
          <cell r="T3333" t="str">
            <v>MAConnectorYE201603</v>
          </cell>
        </row>
        <row r="3334">
          <cell r="A3334" t="str">
            <v>MA</v>
          </cell>
          <cell r="B3334" t="str">
            <v>CRC</v>
          </cell>
          <cell r="C3334" t="str">
            <v>YE201603</v>
          </cell>
          <cell r="M3334">
            <v>37324.3060109</v>
          </cell>
          <cell r="N3334">
            <v>32.190604800000003</v>
          </cell>
          <cell r="Q3334">
            <v>157.84065649999999</v>
          </cell>
          <cell r="R3334">
            <v>2447.3241962000002</v>
          </cell>
          <cell r="T3334" t="str">
            <v>MACRCYE201603</v>
          </cell>
        </row>
        <row r="3335">
          <cell r="A3335" t="str">
            <v>MA</v>
          </cell>
          <cell r="B3335" t="str">
            <v>Connector</v>
          </cell>
          <cell r="C3335" t="str">
            <v>YE201603</v>
          </cell>
          <cell r="M3335">
            <v>11426.502732200001</v>
          </cell>
          <cell r="N3335">
            <v>1.5657401</v>
          </cell>
          <cell r="Q3335">
            <v>647.12431130000004</v>
          </cell>
          <cell r="R3335">
            <v>29.034422500000002</v>
          </cell>
          <cell r="T3335" t="str">
            <v>MAConnectorYE201603</v>
          </cell>
        </row>
        <row r="3336">
          <cell r="A3336" t="str">
            <v>MA</v>
          </cell>
          <cell r="B3336" t="str">
            <v>CRC</v>
          </cell>
          <cell r="C3336" t="str">
            <v>YE201603</v>
          </cell>
          <cell r="M3336">
            <v>37324.3060109</v>
          </cell>
          <cell r="N3336">
            <v>4.9971398000000002</v>
          </cell>
          <cell r="Q3336">
            <v>389.63144240000003</v>
          </cell>
          <cell r="R3336">
            <v>153.90358889999999</v>
          </cell>
          <cell r="T3336" t="str">
            <v>MACRCYE201603</v>
          </cell>
        </row>
        <row r="3337">
          <cell r="A3337" t="str">
            <v>MA</v>
          </cell>
          <cell r="B3337" t="str">
            <v>Connector</v>
          </cell>
          <cell r="C3337" t="str">
            <v>YE201603</v>
          </cell>
          <cell r="M3337">
            <v>11426.502732200001</v>
          </cell>
          <cell r="N3337">
            <v>7.2702311999999996</v>
          </cell>
          <cell r="Q3337">
            <v>454.75492580000002</v>
          </cell>
          <cell r="R3337">
            <v>191.84569479999999</v>
          </cell>
          <cell r="T3337" t="str">
            <v>MAConnectorYE201603</v>
          </cell>
        </row>
        <row r="3338">
          <cell r="A3338" t="str">
            <v>MA</v>
          </cell>
          <cell r="B3338" t="str">
            <v>Connector</v>
          </cell>
          <cell r="C3338" t="str">
            <v>YE201603</v>
          </cell>
          <cell r="M3338">
            <v>11426.502732200001</v>
          </cell>
          <cell r="N3338">
            <v>4.1049353000000002</v>
          </cell>
          <cell r="Q3338">
            <v>156.6611465</v>
          </cell>
          <cell r="R3338">
            <v>314.4316536</v>
          </cell>
          <cell r="T3338" t="str">
            <v>MAConnectorYE201603</v>
          </cell>
        </row>
        <row r="3339">
          <cell r="A3339" t="str">
            <v>MA</v>
          </cell>
          <cell r="B3339" t="str">
            <v>CRC</v>
          </cell>
          <cell r="C3339" t="str">
            <v>YE201603</v>
          </cell>
          <cell r="M3339">
            <v>37324.3060109</v>
          </cell>
          <cell r="N3339">
            <v>2.8368259999999998</v>
          </cell>
          <cell r="Q3339">
            <v>12.4054021</v>
          </cell>
          <cell r="R3339">
            <v>2744.1199784</v>
          </cell>
          <cell r="T3339" t="str">
            <v>MACRCYE201603</v>
          </cell>
        </row>
        <row r="3340">
          <cell r="A3340" t="str">
            <v>MA</v>
          </cell>
          <cell r="B3340" t="str">
            <v>Connector</v>
          </cell>
          <cell r="C3340" t="str">
            <v>YE201603</v>
          </cell>
          <cell r="M3340">
            <v>11426.502732200001</v>
          </cell>
          <cell r="N3340">
            <v>0.67150909999999997</v>
          </cell>
          <cell r="Q3340">
            <v>1.662801</v>
          </cell>
          <cell r="R3340">
            <v>4846.1052632000001</v>
          </cell>
          <cell r="T3340" t="str">
            <v>MAConnectorYE201603</v>
          </cell>
        </row>
        <row r="3341">
          <cell r="A3341" t="str">
            <v>MA</v>
          </cell>
          <cell r="B3341" t="str">
            <v>Connector</v>
          </cell>
          <cell r="C3341" t="str">
            <v>YE201603</v>
          </cell>
          <cell r="M3341">
            <v>11426.502732200001</v>
          </cell>
          <cell r="N3341">
            <v>7.4852463</v>
          </cell>
          <cell r="Q3341">
            <v>14.265082100000001</v>
          </cell>
          <cell r="R3341">
            <v>6296.7009201999999</v>
          </cell>
          <cell r="T3341" t="str">
            <v>MAConnectorYE201603</v>
          </cell>
        </row>
        <row r="3342">
          <cell r="A3342" t="str">
            <v>MA</v>
          </cell>
          <cell r="B3342" t="str">
            <v>ERF</v>
          </cell>
          <cell r="C3342" t="str">
            <v>YE201603</v>
          </cell>
          <cell r="M3342">
            <v>108154.9836068</v>
          </cell>
          <cell r="N3342">
            <v>11.450319199999999</v>
          </cell>
          <cell r="Q3342">
            <v>698.68955919999996</v>
          </cell>
          <cell r="R3342">
            <v>196.65934469999999</v>
          </cell>
          <cell r="T3342" t="str">
            <v>MAERFYE201603</v>
          </cell>
        </row>
        <row r="3343">
          <cell r="A3343" t="str">
            <v>MA</v>
          </cell>
          <cell r="B3343" t="str">
            <v>ERF</v>
          </cell>
          <cell r="C3343" t="str">
            <v>YE201603</v>
          </cell>
          <cell r="M3343">
            <v>108154.9836068</v>
          </cell>
          <cell r="N3343">
            <v>4.8482257000000004</v>
          </cell>
          <cell r="Q3343">
            <v>128.56265139999999</v>
          </cell>
          <cell r="R3343">
            <v>452.53195699999998</v>
          </cell>
          <cell r="T3343" t="str">
            <v>MAERFYE201603</v>
          </cell>
        </row>
        <row r="3344">
          <cell r="A3344" t="str">
            <v>MA</v>
          </cell>
          <cell r="B3344" t="str">
            <v>ERF</v>
          </cell>
          <cell r="C3344" t="str">
            <v>YE201603</v>
          </cell>
          <cell r="M3344">
            <v>108154.9836068</v>
          </cell>
          <cell r="N3344">
            <v>12.164479200000001</v>
          </cell>
          <cell r="Q3344">
            <v>169.210049</v>
          </cell>
          <cell r="R3344">
            <v>862.67778850000002</v>
          </cell>
          <cell r="T3344" t="str">
            <v>MAERFYE201603</v>
          </cell>
        </row>
        <row r="3345">
          <cell r="A3345" t="str">
            <v>MA</v>
          </cell>
          <cell r="B3345" t="str">
            <v>CRC</v>
          </cell>
          <cell r="C3345" t="str">
            <v>YE201603</v>
          </cell>
          <cell r="M3345">
            <v>37324.3060109</v>
          </cell>
          <cell r="N3345">
            <v>17.2251622</v>
          </cell>
          <cell r="Q3345">
            <v>23.309207700000002</v>
          </cell>
          <cell r="R3345">
            <v>8867.8237816000001</v>
          </cell>
          <cell r="T3345" t="str">
            <v>MACRCYE201603</v>
          </cell>
        </row>
        <row r="3346">
          <cell r="A3346" t="str">
            <v>MA</v>
          </cell>
          <cell r="B3346" t="str">
            <v>ERF</v>
          </cell>
          <cell r="C3346" t="str">
            <v>YE201603</v>
          </cell>
          <cell r="M3346">
            <v>108154.9836068</v>
          </cell>
          <cell r="N3346">
            <v>16.3579145</v>
          </cell>
          <cell r="Q3346">
            <v>307.9160569</v>
          </cell>
          <cell r="R3346">
            <v>637.49508719999994</v>
          </cell>
          <cell r="T3346" t="str">
            <v>MAERFYE201603</v>
          </cell>
        </row>
        <row r="3347">
          <cell r="A3347" t="str">
            <v>MA</v>
          </cell>
          <cell r="B3347" t="str">
            <v>ERF</v>
          </cell>
          <cell r="C3347" t="str">
            <v>YE201603</v>
          </cell>
          <cell r="M3347">
            <v>108154.9836068</v>
          </cell>
          <cell r="N3347">
            <v>0.60722339999999997</v>
          </cell>
          <cell r="Q3347">
            <v>1.7197543</v>
          </cell>
          <cell r="R3347">
            <v>4237.0472043</v>
          </cell>
          <cell r="T3347" t="str">
            <v>MAERFYE201603</v>
          </cell>
        </row>
        <row r="3348">
          <cell r="A3348" t="str">
            <v>MA</v>
          </cell>
          <cell r="B3348" t="str">
            <v>CRC</v>
          </cell>
          <cell r="C3348" t="str">
            <v>YE201603</v>
          </cell>
          <cell r="M3348">
            <v>37324.3060109</v>
          </cell>
          <cell r="N3348">
            <v>6.9804617999999996</v>
          </cell>
          <cell r="Q3348">
            <v>75.634360099999995</v>
          </cell>
          <cell r="R3348">
            <v>1107.506447</v>
          </cell>
          <cell r="T3348" t="str">
            <v>MACRCYE201603</v>
          </cell>
        </row>
        <row r="3349">
          <cell r="A3349" t="str">
            <v>MA</v>
          </cell>
          <cell r="B3349" t="str">
            <v>ERF</v>
          </cell>
          <cell r="C3349" t="str">
            <v>YE201603</v>
          </cell>
          <cell r="M3349">
            <v>108154.9836068</v>
          </cell>
          <cell r="N3349">
            <v>6.7684344000000003</v>
          </cell>
          <cell r="Q3349">
            <v>389.39490899999998</v>
          </cell>
          <cell r="R3349">
            <v>208.58314089999999</v>
          </cell>
          <cell r="T3349" t="str">
            <v>MAERFYE201603</v>
          </cell>
        </row>
        <row r="3350">
          <cell r="A3350" t="str">
            <v>MA</v>
          </cell>
          <cell r="B3350" t="str">
            <v>Connector</v>
          </cell>
          <cell r="C3350" t="str">
            <v>YE201603</v>
          </cell>
          <cell r="M3350">
            <v>11426.502732200001</v>
          </cell>
          <cell r="N3350">
            <v>5.0996454</v>
          </cell>
          <cell r="Q3350">
            <v>892.0933331</v>
          </cell>
          <cell r="R3350">
            <v>68.597917199999998</v>
          </cell>
          <cell r="T3350" t="str">
            <v>MAConnectorYE201603</v>
          </cell>
        </row>
        <row r="3351">
          <cell r="A3351" t="str">
            <v>MA</v>
          </cell>
          <cell r="B3351" t="str">
            <v>ERF</v>
          </cell>
          <cell r="C3351" t="str">
            <v>YE201603</v>
          </cell>
          <cell r="M3351">
            <v>108154.9836068</v>
          </cell>
          <cell r="N3351">
            <v>29.206819200000002</v>
          </cell>
          <cell r="Q3351">
            <v>1429.5752600000001</v>
          </cell>
          <cell r="R3351">
            <v>245.165008</v>
          </cell>
          <cell r="T3351" t="str">
            <v>MAERFYE201603</v>
          </cell>
        </row>
        <row r="3352">
          <cell r="A3352" t="str">
            <v>MA</v>
          </cell>
          <cell r="B3352" t="str">
            <v>CRC</v>
          </cell>
          <cell r="C3352" t="str">
            <v>YE201603</v>
          </cell>
          <cell r="M3352">
            <v>37324.3060109</v>
          </cell>
          <cell r="N3352">
            <v>9.1085107999999995</v>
          </cell>
          <cell r="Q3352">
            <v>194.14588309999999</v>
          </cell>
          <cell r="R3352">
            <v>562.98968260000004</v>
          </cell>
          <cell r="T3352" t="str">
            <v>MACRCYE201603</v>
          </cell>
        </row>
        <row r="3353">
          <cell r="A3353" t="str">
            <v>MA</v>
          </cell>
          <cell r="B3353" t="str">
            <v>ERF</v>
          </cell>
          <cell r="C3353" t="str">
            <v>YE201603</v>
          </cell>
          <cell r="M3353">
            <v>108154.9836068</v>
          </cell>
          <cell r="N3353">
            <v>2.6780629999999999</v>
          </cell>
          <cell r="Q3353">
            <v>48.904478099999999</v>
          </cell>
          <cell r="R3353">
            <v>657.13320480000004</v>
          </cell>
          <cell r="T3353" t="str">
            <v>MAERFYE201603</v>
          </cell>
        </row>
        <row r="3354">
          <cell r="A3354" t="str">
            <v>MA</v>
          </cell>
          <cell r="B3354" t="str">
            <v>CRC</v>
          </cell>
          <cell r="C3354" t="str">
            <v>YE201603</v>
          </cell>
          <cell r="M3354">
            <v>37324.3060109</v>
          </cell>
          <cell r="N3354">
            <v>1.4776936000000001</v>
          </cell>
          <cell r="Q3354">
            <v>145.2209062</v>
          </cell>
          <cell r="R3354">
            <v>122.1058598</v>
          </cell>
          <cell r="T3354" t="str">
            <v>MACRCYE201603</v>
          </cell>
        </row>
        <row r="3355">
          <cell r="A3355" t="str">
            <v>MA</v>
          </cell>
          <cell r="B3355" t="str">
            <v>ERF</v>
          </cell>
          <cell r="C3355" t="str">
            <v>YE201603</v>
          </cell>
          <cell r="M3355">
            <v>108154.9836068</v>
          </cell>
          <cell r="N3355">
            <v>3.7507283</v>
          </cell>
          <cell r="Q3355">
            <v>343.3299634</v>
          </cell>
          <cell r="R3355">
            <v>131.09470440000001</v>
          </cell>
          <cell r="T3355" t="str">
            <v>MAERFYE201603</v>
          </cell>
        </row>
        <row r="3356">
          <cell r="A3356" t="str">
            <v>MA</v>
          </cell>
          <cell r="B3356" t="str">
            <v>Connector</v>
          </cell>
          <cell r="C3356" t="str">
            <v>YE201603</v>
          </cell>
          <cell r="M3356">
            <v>11426.502732200001</v>
          </cell>
          <cell r="N3356">
            <v>77.7674789</v>
          </cell>
          <cell r="Q3356">
            <v>10234.8026111</v>
          </cell>
          <cell r="R3356">
            <v>91.180043400000002</v>
          </cell>
          <cell r="T3356" t="str">
            <v>MAConnectorYE201603</v>
          </cell>
        </row>
        <row r="3357">
          <cell r="A3357" t="str">
            <v>MA</v>
          </cell>
          <cell r="B3357" t="str">
            <v>CRC</v>
          </cell>
          <cell r="C3357" t="str">
            <v>YE201603</v>
          </cell>
          <cell r="M3357">
            <v>37324.3060109</v>
          </cell>
          <cell r="N3357">
            <v>8.2836812999999996</v>
          </cell>
          <cell r="Q3357">
            <v>763.93698840000002</v>
          </cell>
          <cell r="R3357">
            <v>130.12090910000001</v>
          </cell>
          <cell r="T3357" t="str">
            <v>MACRCYE201603</v>
          </cell>
        </row>
        <row r="3358">
          <cell r="A3358" t="str">
            <v>MA</v>
          </cell>
          <cell r="B3358" t="str">
            <v>CRC</v>
          </cell>
          <cell r="C3358" t="str">
            <v>YE201603</v>
          </cell>
          <cell r="M3358">
            <v>37324.3060109</v>
          </cell>
          <cell r="N3358">
            <v>22.721592699999999</v>
          </cell>
          <cell r="Q3358">
            <v>1881.7360633000001</v>
          </cell>
          <cell r="R3358">
            <v>144.8976385</v>
          </cell>
          <cell r="T3358" t="str">
            <v>MACRCYE201603</v>
          </cell>
        </row>
        <row r="3359">
          <cell r="A3359" t="str">
            <v>MA</v>
          </cell>
          <cell r="B3359" t="str">
            <v>Connector</v>
          </cell>
          <cell r="C3359" t="str">
            <v>YE201603</v>
          </cell>
          <cell r="M3359">
            <v>11426.502732200001</v>
          </cell>
          <cell r="N3359">
            <v>23.537324000000002</v>
          </cell>
          <cell r="Q3359">
            <v>2571.3432871999998</v>
          </cell>
          <cell r="R3359">
            <v>109.8444884</v>
          </cell>
          <cell r="T3359" t="str">
            <v>MAConnectorYE201603</v>
          </cell>
        </row>
        <row r="3360">
          <cell r="A3360" t="str">
            <v>MA</v>
          </cell>
          <cell r="B3360" t="str">
            <v>Connector</v>
          </cell>
          <cell r="C3360" t="str">
            <v>YE201603</v>
          </cell>
          <cell r="M3360">
            <v>11426.502732200001</v>
          </cell>
          <cell r="N3360">
            <v>2.7576594000000001</v>
          </cell>
          <cell r="Q3360">
            <v>617.27992529999995</v>
          </cell>
          <cell r="R3360">
            <v>53.6092485</v>
          </cell>
          <cell r="T3360" t="str">
            <v>MAConnectorYE201603</v>
          </cell>
        </row>
        <row r="3361">
          <cell r="A3361" t="str">
            <v>MA</v>
          </cell>
          <cell r="B3361" t="str">
            <v>CRC</v>
          </cell>
          <cell r="C3361" t="str">
            <v>YE201603</v>
          </cell>
          <cell r="M3361">
            <v>37324.3060109</v>
          </cell>
          <cell r="N3361">
            <v>3.8531678999999999</v>
          </cell>
          <cell r="Q3361">
            <v>127.5639731</v>
          </cell>
          <cell r="R3361">
            <v>362.46922919999997</v>
          </cell>
          <cell r="T3361" t="str">
            <v>MACRCYE201603</v>
          </cell>
        </row>
        <row r="3362">
          <cell r="A3362" t="str">
            <v>MA</v>
          </cell>
          <cell r="B3362" t="str">
            <v>Connector</v>
          </cell>
          <cell r="C3362" t="str">
            <v>YE201603</v>
          </cell>
          <cell r="M3362">
            <v>11426.502732200001</v>
          </cell>
          <cell r="N3362">
            <v>14.1158667</v>
          </cell>
          <cell r="Q3362">
            <v>3368.5647303999999</v>
          </cell>
          <cell r="R3362">
            <v>50.2856302</v>
          </cell>
          <cell r="T3362" t="str">
            <v>MAConnectorYE201603</v>
          </cell>
        </row>
        <row r="3363">
          <cell r="A3363" t="str">
            <v>MA</v>
          </cell>
          <cell r="B3363" t="str">
            <v>Connector</v>
          </cell>
          <cell r="C3363" t="str">
            <v>YE201603</v>
          </cell>
          <cell r="M3363">
            <v>11426.502732200001</v>
          </cell>
          <cell r="N3363">
            <v>8.9129845000000003</v>
          </cell>
          <cell r="Q3363">
            <v>198.2332384</v>
          </cell>
          <cell r="R3363">
            <v>539.54531129999998</v>
          </cell>
          <cell r="T3363" t="str">
            <v>MAConnectorYE201603</v>
          </cell>
        </row>
        <row r="3364">
          <cell r="A3364" t="str">
            <v>MA</v>
          </cell>
          <cell r="B3364" t="str">
            <v>Buy Direct/Non Group</v>
          </cell>
          <cell r="C3364" t="str">
            <v>YE201603</v>
          </cell>
          <cell r="M3364">
            <v>6796.2759563</v>
          </cell>
          <cell r="N3364">
            <v>5.3410552999999998</v>
          </cell>
          <cell r="Q3364">
            <v>368.74968610000002</v>
          </cell>
          <cell r="R3364">
            <v>173.8107622</v>
          </cell>
          <cell r="T3364" t="str">
            <v>MABuy Direct/Non GroupYE201603</v>
          </cell>
        </row>
        <row r="3365">
          <cell r="A3365" t="str">
            <v>MA</v>
          </cell>
          <cell r="B3365" t="str">
            <v>Connector</v>
          </cell>
          <cell r="C3365" t="str">
            <v>YE201603</v>
          </cell>
          <cell r="M3365">
            <v>11426.502732200001</v>
          </cell>
          <cell r="N3365">
            <v>25.467908900000001</v>
          </cell>
          <cell r="Q3365">
            <v>1101.7917169</v>
          </cell>
          <cell r="R3365">
            <v>277.3799277</v>
          </cell>
          <cell r="T3365" t="str">
            <v>MAConnectorYE201603</v>
          </cell>
        </row>
        <row r="3366">
          <cell r="A3366" t="str">
            <v>MA</v>
          </cell>
          <cell r="B3366" t="str">
            <v>Connector</v>
          </cell>
          <cell r="C3366" t="str">
            <v>YE201603</v>
          </cell>
          <cell r="M3366">
            <v>11426.502732200001</v>
          </cell>
          <cell r="N3366">
            <v>1.6785794999999999</v>
          </cell>
          <cell r="Q3366">
            <v>146.24624349999999</v>
          </cell>
          <cell r="R3366">
            <v>137.73313580000001</v>
          </cell>
          <cell r="T3366" t="str">
            <v>MAConnectorYE201603</v>
          </cell>
        </row>
        <row r="3367">
          <cell r="A3367" t="str">
            <v>MA</v>
          </cell>
          <cell r="B3367" t="str">
            <v>CRC</v>
          </cell>
          <cell r="C3367" t="str">
            <v>YE201603</v>
          </cell>
          <cell r="M3367">
            <v>37324.3060109</v>
          </cell>
          <cell r="N3367">
            <v>8.1938642000000002</v>
          </cell>
          <cell r="Q3367">
            <v>2493.7269707</v>
          </cell>
          <cell r="R3367">
            <v>39.429485100000001</v>
          </cell>
          <cell r="T3367" t="str">
            <v>MACRCYE201603</v>
          </cell>
        </row>
        <row r="3368">
          <cell r="A3368" t="str">
            <v>MA</v>
          </cell>
          <cell r="B3368" t="str">
            <v>Connector</v>
          </cell>
          <cell r="C3368" t="str">
            <v>YE201603</v>
          </cell>
          <cell r="M3368">
            <v>11426.502732200001</v>
          </cell>
          <cell r="N3368">
            <v>2.2820868999999999</v>
          </cell>
          <cell r="Q3368">
            <v>37.1960823</v>
          </cell>
          <cell r="R3368">
            <v>736.23458819999996</v>
          </cell>
          <cell r="T3368" t="str">
            <v>MAConnectorYE201603</v>
          </cell>
        </row>
        <row r="3369">
          <cell r="A3369" t="str">
            <v>MA</v>
          </cell>
          <cell r="B3369" t="str">
            <v>CRC</v>
          </cell>
          <cell r="C3369" t="str">
            <v>YE201603</v>
          </cell>
          <cell r="M3369">
            <v>37324.3060109</v>
          </cell>
          <cell r="N3369">
            <v>1.6836765</v>
          </cell>
          <cell r="Q3369">
            <v>690.28158789999998</v>
          </cell>
          <cell r="R3369">
            <v>29.269386300000001</v>
          </cell>
          <cell r="T3369" t="str">
            <v>MACRCYE201603</v>
          </cell>
        </row>
        <row r="3370">
          <cell r="A3370" t="str">
            <v>MA</v>
          </cell>
          <cell r="B3370" t="str">
            <v>Connector</v>
          </cell>
          <cell r="C3370" t="str">
            <v>YE201603</v>
          </cell>
          <cell r="M3370">
            <v>11426.502732200001</v>
          </cell>
          <cell r="N3370">
            <v>3.4771949000000002</v>
          </cell>
          <cell r="Q3370">
            <v>319.88630749999999</v>
          </cell>
          <cell r="R3370">
            <v>130.4411518</v>
          </cell>
          <cell r="T3370" t="str">
            <v>MAConnectorYE201603</v>
          </cell>
        </row>
        <row r="3371">
          <cell r="A3371" t="str">
            <v>MA</v>
          </cell>
          <cell r="B3371" t="str">
            <v>CRC</v>
          </cell>
          <cell r="C3371" t="str">
            <v>YE201603</v>
          </cell>
          <cell r="M3371">
            <v>37324.3060109</v>
          </cell>
          <cell r="N3371">
            <v>8.0810271</v>
          </cell>
          <cell r="Q3371">
            <v>567.64762340000004</v>
          </cell>
          <cell r="R3371">
            <v>170.8319055</v>
          </cell>
          <cell r="T3371" t="str">
            <v>MACRCYE201603</v>
          </cell>
        </row>
        <row r="3372">
          <cell r="A3372" t="str">
            <v>MA</v>
          </cell>
          <cell r="B3372" t="str">
            <v>Connector</v>
          </cell>
          <cell r="C3372" t="str">
            <v>YE201603</v>
          </cell>
          <cell r="M3372">
            <v>11426.502732200001</v>
          </cell>
          <cell r="N3372">
            <v>2.1313046999999998</v>
          </cell>
          <cell r="Q3372">
            <v>181.69192190000001</v>
          </cell>
          <cell r="R3372">
            <v>140.7638632</v>
          </cell>
          <cell r="T3372" t="str">
            <v>MAConnectorYE201603</v>
          </cell>
        </row>
        <row r="3373">
          <cell r="A3373" t="str">
            <v>MA</v>
          </cell>
          <cell r="B3373" t="str">
            <v>Connector</v>
          </cell>
          <cell r="C3373" t="str">
            <v>YE201603</v>
          </cell>
          <cell r="M3373">
            <v>11426.502732200001</v>
          </cell>
          <cell r="N3373">
            <v>3.1799398999999999</v>
          </cell>
          <cell r="Q3373">
            <v>14.7901772</v>
          </cell>
          <cell r="R3373">
            <v>2580.0420709999999</v>
          </cell>
          <cell r="T3373" t="str">
            <v>MAConnectorYE201603</v>
          </cell>
        </row>
        <row r="3374">
          <cell r="A3374" t="str">
            <v>MA</v>
          </cell>
          <cell r="B3374" t="str">
            <v>Connector</v>
          </cell>
          <cell r="C3374" t="str">
            <v>YE201603</v>
          </cell>
          <cell r="M3374">
            <v>11426.502732200001</v>
          </cell>
          <cell r="N3374">
            <v>15.871696999999999</v>
          </cell>
          <cell r="Q3374">
            <v>1738.6761655</v>
          </cell>
          <cell r="R3374">
            <v>109.5433228</v>
          </cell>
          <cell r="T3374" t="str">
            <v>MAConnectorYE201603</v>
          </cell>
        </row>
        <row r="3375">
          <cell r="A3375" t="str">
            <v>MA</v>
          </cell>
          <cell r="B3375" t="str">
            <v>Connector</v>
          </cell>
          <cell r="C3375" t="str">
            <v>YE201603</v>
          </cell>
          <cell r="M3375">
            <v>11426.502732200001</v>
          </cell>
          <cell r="N3375">
            <v>9.9750007000000007</v>
          </cell>
          <cell r="Q3375">
            <v>344.74204250000003</v>
          </cell>
          <cell r="R3375">
            <v>347.2161615</v>
          </cell>
          <cell r="T3375" t="str">
            <v>MAConnectorYE201603</v>
          </cell>
        </row>
        <row r="3376">
          <cell r="A3376" t="str">
            <v>MA</v>
          </cell>
          <cell r="B3376" t="str">
            <v>CRC</v>
          </cell>
          <cell r="C3376" t="str">
            <v>YE201603</v>
          </cell>
          <cell r="M3376">
            <v>37324.3060109</v>
          </cell>
          <cell r="N3376">
            <v>3.5603337000000002</v>
          </cell>
          <cell r="Q3376">
            <v>18.299977699999999</v>
          </cell>
          <cell r="R3376">
            <v>2334.6478769999999</v>
          </cell>
          <cell r="T3376" t="str">
            <v>MACRCYE201603</v>
          </cell>
        </row>
        <row r="3377">
          <cell r="A3377" t="str">
            <v>MA</v>
          </cell>
          <cell r="B3377" t="str">
            <v>Connector</v>
          </cell>
          <cell r="C3377" t="str">
            <v>YE201603</v>
          </cell>
          <cell r="M3377">
            <v>11426.502732200001</v>
          </cell>
          <cell r="N3377">
            <v>18.8497734</v>
          </cell>
          <cell r="Q3377">
            <v>13.1273762</v>
          </cell>
          <cell r="R3377">
            <v>17230.958999999999</v>
          </cell>
          <cell r="T3377" t="str">
            <v>MAConnectorYE201603</v>
          </cell>
        </row>
        <row r="3378">
          <cell r="A3378" t="str">
            <v>MA</v>
          </cell>
          <cell r="B3378" t="str">
            <v>CRC</v>
          </cell>
          <cell r="C3378" t="str">
            <v>YE201603</v>
          </cell>
          <cell r="M3378">
            <v>37324.3060109</v>
          </cell>
          <cell r="N3378">
            <v>87.507272700000001</v>
          </cell>
          <cell r="Q3378">
            <v>11209.344384800001</v>
          </cell>
          <cell r="R3378">
            <v>93.6796334</v>
          </cell>
          <cell r="T3378" t="str">
            <v>MACRCYE201603</v>
          </cell>
        </row>
        <row r="3379">
          <cell r="A3379" t="str">
            <v>MA</v>
          </cell>
          <cell r="B3379" t="str">
            <v>CRC</v>
          </cell>
          <cell r="C3379" t="str">
            <v>YE201603</v>
          </cell>
          <cell r="M3379">
            <v>37324.3060109</v>
          </cell>
          <cell r="N3379">
            <v>26.744402600000001</v>
          </cell>
          <cell r="Q3379">
            <v>1265.0294954000001</v>
          </cell>
          <cell r="R3379">
            <v>253.69592750000001</v>
          </cell>
          <cell r="T3379" t="str">
            <v>MACRCYE201603</v>
          </cell>
        </row>
        <row r="3380">
          <cell r="A3380" t="str">
            <v>MA</v>
          </cell>
          <cell r="B3380" t="str">
            <v>CRC</v>
          </cell>
          <cell r="C3380" t="str">
            <v>YE201603</v>
          </cell>
          <cell r="M3380">
            <v>37324.3060109</v>
          </cell>
          <cell r="N3380">
            <v>9.4615582000000007</v>
          </cell>
          <cell r="Q3380">
            <v>135.3073019</v>
          </cell>
          <cell r="R3380">
            <v>839.117301</v>
          </cell>
          <cell r="T3380" t="str">
            <v>MACRCYE201603</v>
          </cell>
        </row>
        <row r="3381">
          <cell r="A3381" t="str">
            <v>MA</v>
          </cell>
          <cell r="B3381" t="str">
            <v>ERF</v>
          </cell>
          <cell r="C3381" t="str">
            <v>YE201603</v>
          </cell>
          <cell r="M3381">
            <v>108154.9836068</v>
          </cell>
          <cell r="N3381">
            <v>16.3119865</v>
          </cell>
          <cell r="Q3381">
            <v>23.799180700000001</v>
          </cell>
          <cell r="R3381">
            <v>8224.8141219999998</v>
          </cell>
          <cell r="T3381" t="str">
            <v>MAERFYE201603</v>
          </cell>
        </row>
        <row r="3382">
          <cell r="A3382" t="str">
            <v>MA</v>
          </cell>
          <cell r="B3382" t="str">
            <v>ERF</v>
          </cell>
          <cell r="C3382" t="str">
            <v>YE201603</v>
          </cell>
          <cell r="M3382">
            <v>108154.9836068</v>
          </cell>
          <cell r="N3382">
            <v>15.1584462</v>
          </cell>
          <cell r="Q3382">
            <v>975.43583060000003</v>
          </cell>
          <cell r="R3382">
            <v>186.48213290000001</v>
          </cell>
          <cell r="T3382" t="str">
            <v>MAERFYE201603</v>
          </cell>
        </row>
        <row r="3383">
          <cell r="A3383" t="str">
            <v>MA</v>
          </cell>
          <cell r="B3383" t="str">
            <v>ERF</v>
          </cell>
          <cell r="C3383" t="str">
            <v>YE201603</v>
          </cell>
          <cell r="M3383">
            <v>108154.9836068</v>
          </cell>
          <cell r="N3383">
            <v>23.465116200000001</v>
          </cell>
          <cell r="Q3383">
            <v>1950.5757748000001</v>
          </cell>
          <cell r="R3383">
            <v>144.3580905</v>
          </cell>
          <cell r="T3383" t="str">
            <v>MAERFYE201603</v>
          </cell>
        </row>
        <row r="3384">
          <cell r="A3384" t="str">
            <v>MA</v>
          </cell>
          <cell r="B3384" t="str">
            <v>ERF</v>
          </cell>
          <cell r="C3384" t="str">
            <v>YE201603</v>
          </cell>
          <cell r="M3384">
            <v>108154.9836068</v>
          </cell>
          <cell r="N3384">
            <v>1.8143384</v>
          </cell>
          <cell r="Q3384">
            <v>735.94350929999996</v>
          </cell>
          <cell r="R3384">
            <v>29.583875299999999</v>
          </cell>
          <cell r="T3384" t="str">
            <v>MAERFYE201603</v>
          </cell>
        </row>
        <row r="3385">
          <cell r="A3385" t="str">
            <v>MA</v>
          </cell>
          <cell r="B3385" t="str">
            <v>ERF</v>
          </cell>
          <cell r="C3385" t="str">
            <v>YE201603</v>
          </cell>
          <cell r="M3385">
            <v>108154.9836068</v>
          </cell>
          <cell r="N3385">
            <v>6.1899451000000001</v>
          </cell>
          <cell r="Q3385">
            <v>220.53709720000001</v>
          </cell>
          <cell r="R3385">
            <v>336.8110964</v>
          </cell>
          <cell r="T3385" t="str">
            <v>MAERFYE201603</v>
          </cell>
        </row>
        <row r="3386">
          <cell r="A3386" t="str">
            <v>MA</v>
          </cell>
          <cell r="B3386" t="str">
            <v>Buy Direct/Non Group</v>
          </cell>
          <cell r="C3386" t="str">
            <v>YE201603</v>
          </cell>
          <cell r="M3386">
            <v>6796.2759563</v>
          </cell>
          <cell r="N3386">
            <v>45.855239500000003</v>
          </cell>
          <cell r="Q3386">
            <v>3189.4052064000002</v>
          </cell>
          <cell r="R3386">
            <v>172.52836769999999</v>
          </cell>
          <cell r="T3386" t="str">
            <v>MABuy Direct/Non GroupYE201603</v>
          </cell>
        </row>
        <row r="3387">
          <cell r="A3387" t="str">
            <v>MA</v>
          </cell>
          <cell r="B3387" t="str">
            <v>ERF</v>
          </cell>
          <cell r="C3387" t="str">
            <v>YE201603</v>
          </cell>
          <cell r="M3387">
            <v>108154.9836068</v>
          </cell>
          <cell r="N3387">
            <v>7.7783129000000004</v>
          </cell>
          <cell r="Q3387">
            <v>77.610848099999998</v>
          </cell>
          <cell r="R3387">
            <v>1202.663761</v>
          </cell>
          <cell r="T3387" t="str">
            <v>MAERFYE201603</v>
          </cell>
        </row>
        <row r="3388">
          <cell r="A3388" t="str">
            <v>MA</v>
          </cell>
          <cell r="B3388" t="str">
            <v>CRC</v>
          </cell>
          <cell r="C3388" t="str">
            <v>YE201603</v>
          </cell>
          <cell r="M3388">
            <v>37324.3060109</v>
          </cell>
          <cell r="N3388">
            <v>5.1798874000000001</v>
          </cell>
          <cell r="Q3388">
            <v>24.461272000000001</v>
          </cell>
          <cell r="R3388">
            <v>2541.1045235000001</v>
          </cell>
          <cell r="T3388" t="str">
            <v>MACRCYE201603</v>
          </cell>
        </row>
        <row r="3389">
          <cell r="A3389" t="str">
            <v>MA</v>
          </cell>
          <cell r="B3389" t="str">
            <v>CRC</v>
          </cell>
          <cell r="C3389" t="str">
            <v>YE201603</v>
          </cell>
          <cell r="M3389">
            <v>37324.3060109</v>
          </cell>
          <cell r="N3389">
            <v>6.0423061999999996</v>
          </cell>
          <cell r="Q3389">
            <v>210.32917230000001</v>
          </cell>
          <cell r="R3389">
            <v>344.7342726</v>
          </cell>
          <cell r="T3389" t="str">
            <v>MACRCYE201603</v>
          </cell>
        </row>
        <row r="3390">
          <cell r="A3390" t="str">
            <v>MA</v>
          </cell>
          <cell r="B3390" t="str">
            <v>CRC</v>
          </cell>
          <cell r="C3390" t="str">
            <v>YE201603</v>
          </cell>
          <cell r="M3390">
            <v>37324.3060109</v>
          </cell>
          <cell r="N3390">
            <v>35.573908600000003</v>
          </cell>
          <cell r="Q3390">
            <v>13.2621354</v>
          </cell>
          <cell r="R3390">
            <v>32188.3988283</v>
          </cell>
          <cell r="T3390" t="str">
            <v>MACRCYE201603</v>
          </cell>
        </row>
        <row r="3391">
          <cell r="A3391" t="str">
            <v>MA</v>
          </cell>
          <cell r="B3391" t="str">
            <v>ERF</v>
          </cell>
          <cell r="C3391" t="str">
            <v>YE201603</v>
          </cell>
          <cell r="M3391">
            <v>108154.9836068</v>
          </cell>
          <cell r="N3391">
            <v>38.566958</v>
          </cell>
          <cell r="Q3391">
            <v>13.6100987</v>
          </cell>
          <cell r="R3391">
            <v>34004.418865500003</v>
          </cell>
          <cell r="T3391" t="str">
            <v>MAERFYE201603</v>
          </cell>
        </row>
        <row r="3392">
          <cell r="A3392" t="str">
            <v>MA</v>
          </cell>
          <cell r="B3392" t="str">
            <v>ERF</v>
          </cell>
          <cell r="C3392" t="str">
            <v>YE201603</v>
          </cell>
          <cell r="M3392">
            <v>108154.9836068</v>
          </cell>
          <cell r="N3392">
            <v>13.0599986</v>
          </cell>
          <cell r="Q3392">
            <v>459.61332820000001</v>
          </cell>
          <cell r="R3392">
            <v>340.98224169999997</v>
          </cell>
          <cell r="T3392" t="str">
            <v>MAERFYE201603</v>
          </cell>
        </row>
        <row r="3393">
          <cell r="A3393" t="str">
            <v>MA</v>
          </cell>
          <cell r="B3393" t="str">
            <v>CRC</v>
          </cell>
          <cell r="C3393" t="str">
            <v>YE201603</v>
          </cell>
          <cell r="M3393">
            <v>37324.3060109</v>
          </cell>
          <cell r="N3393">
            <v>11.8960037</v>
          </cell>
          <cell r="Q3393">
            <v>419.50622290000001</v>
          </cell>
          <cell r="R3393">
            <v>340.28587979999998</v>
          </cell>
          <cell r="T3393" t="str">
            <v>MACRCYE201603</v>
          </cell>
        </row>
        <row r="3394">
          <cell r="A3394" t="str">
            <v>MA</v>
          </cell>
          <cell r="B3394" t="str">
            <v>Buy Direct/Non Group</v>
          </cell>
          <cell r="C3394" t="str">
            <v>YE201603</v>
          </cell>
          <cell r="M3394">
            <v>6796.2759563</v>
          </cell>
          <cell r="N3394">
            <v>17.7640213</v>
          </cell>
          <cell r="Q3394">
            <v>1022.22828</v>
          </cell>
          <cell r="R3394">
            <v>208.5329279</v>
          </cell>
          <cell r="T3394" t="str">
            <v>MABuy Direct/Non GroupYE201603</v>
          </cell>
        </row>
        <row r="3395">
          <cell r="A3395" t="str">
            <v>MA</v>
          </cell>
          <cell r="B3395" t="str">
            <v>ERF</v>
          </cell>
          <cell r="C3395" t="str">
            <v>YE201603</v>
          </cell>
          <cell r="M3395">
            <v>108154.9836068</v>
          </cell>
          <cell r="N3395">
            <v>3.0493579</v>
          </cell>
          <cell r="Q3395">
            <v>657.96819000000005</v>
          </cell>
          <cell r="R3395">
            <v>55.614079500000003</v>
          </cell>
          <cell r="T3395" t="str">
            <v>MAERFYE201603</v>
          </cell>
        </row>
        <row r="3396">
          <cell r="A3396" t="str">
            <v>MA</v>
          </cell>
          <cell r="B3396" t="str">
            <v>CRC</v>
          </cell>
          <cell r="C3396" t="str">
            <v>YE201603</v>
          </cell>
          <cell r="M3396">
            <v>37324.3060109</v>
          </cell>
          <cell r="N3396">
            <v>0.77957560000000004</v>
          </cell>
          <cell r="Q3396">
            <v>1.9826223000000001</v>
          </cell>
          <cell r="R3396">
            <v>4718.4518919000002</v>
          </cell>
          <cell r="T3396" t="str">
            <v>MACRCYE201603</v>
          </cell>
        </row>
        <row r="3397">
          <cell r="A3397" t="str">
            <v>MA</v>
          </cell>
          <cell r="B3397" t="str">
            <v>Connector</v>
          </cell>
          <cell r="C3397" t="str">
            <v>YE201603</v>
          </cell>
          <cell r="M3397">
            <v>11426.502732200001</v>
          </cell>
          <cell r="N3397">
            <v>5.8662590000000003</v>
          </cell>
          <cell r="Q3397">
            <v>86.207390700000005</v>
          </cell>
          <cell r="R3397">
            <v>816.57856849999996</v>
          </cell>
          <cell r="T3397" t="str">
            <v>MAConnectorYE201603</v>
          </cell>
        </row>
        <row r="3398">
          <cell r="A3398" t="str">
            <v>MA</v>
          </cell>
          <cell r="B3398" t="str">
            <v>ERF</v>
          </cell>
          <cell r="C3398" t="str">
            <v>YE201603</v>
          </cell>
          <cell r="M3398">
            <v>108154.9836068</v>
          </cell>
          <cell r="N3398">
            <v>10.2211099</v>
          </cell>
          <cell r="Q3398">
            <v>221.51722100000001</v>
          </cell>
          <cell r="R3398">
            <v>553.69653840000001</v>
          </cell>
          <cell r="T3398" t="str">
            <v>MAERFYE201603</v>
          </cell>
        </row>
        <row r="3399">
          <cell r="A3399" t="str">
            <v>MA</v>
          </cell>
          <cell r="B3399" t="str">
            <v>ERF</v>
          </cell>
          <cell r="C3399" t="str">
            <v>YE201603</v>
          </cell>
          <cell r="M3399">
            <v>108154.9836068</v>
          </cell>
          <cell r="N3399">
            <v>5.2345668999999999</v>
          </cell>
          <cell r="Q3399">
            <v>939.24522230000002</v>
          </cell>
          <cell r="R3399">
            <v>66.877958000000007</v>
          </cell>
          <cell r="T3399" t="str">
            <v>MAERFYE201603</v>
          </cell>
        </row>
        <row r="3400">
          <cell r="A3400" t="str">
            <v>MA</v>
          </cell>
          <cell r="B3400" t="str">
            <v>ERF</v>
          </cell>
          <cell r="C3400" t="str">
            <v>YE201603</v>
          </cell>
          <cell r="M3400">
            <v>108154.9836068</v>
          </cell>
          <cell r="N3400">
            <v>24.430584199999998</v>
          </cell>
          <cell r="Q3400">
            <v>2872.7797884000001</v>
          </cell>
          <cell r="R3400">
            <v>102.0499418</v>
          </cell>
          <cell r="T3400" t="str">
            <v>MAERFYE201603</v>
          </cell>
        </row>
        <row r="3401">
          <cell r="A3401" t="str">
            <v>MA</v>
          </cell>
          <cell r="B3401" t="str">
            <v>Connector</v>
          </cell>
          <cell r="C3401" t="str">
            <v>YE201603</v>
          </cell>
          <cell r="M3401">
            <v>11426.502732200001</v>
          </cell>
          <cell r="N3401">
            <v>38.394639400000003</v>
          </cell>
          <cell r="Q3401">
            <v>12.2522178</v>
          </cell>
          <cell r="R3401">
            <v>37604.267357099998</v>
          </cell>
          <cell r="T3401" t="str">
            <v>MAConnectorYE201603</v>
          </cell>
        </row>
        <row r="3402">
          <cell r="A3402" t="str">
            <v>MA</v>
          </cell>
          <cell r="B3402" t="str">
            <v>ERF</v>
          </cell>
          <cell r="C3402" t="str">
            <v>YE201603</v>
          </cell>
          <cell r="M3402">
            <v>108154.9836068</v>
          </cell>
          <cell r="N3402">
            <v>94.665507300000002</v>
          </cell>
          <cell r="Q3402">
            <v>12322.9180529</v>
          </cell>
          <cell r="R3402">
            <v>92.184828499999995</v>
          </cell>
          <cell r="T3402" t="str">
            <v>MAERFYE201603</v>
          </cell>
        </row>
        <row r="3403">
          <cell r="A3403" t="str">
            <v>MA</v>
          </cell>
          <cell r="B3403" t="str">
            <v>ERF</v>
          </cell>
          <cell r="C3403" t="str">
            <v>YE201603</v>
          </cell>
          <cell r="M3403">
            <v>108154.9836068</v>
          </cell>
          <cell r="N3403">
            <v>4.4780049000000002</v>
          </cell>
          <cell r="Q3403">
            <v>18.391190600000002</v>
          </cell>
          <cell r="R3403">
            <v>2921.8368526999998</v>
          </cell>
          <cell r="T3403" t="str">
            <v>MAERFYE201603</v>
          </cell>
        </row>
        <row r="3404">
          <cell r="A3404" t="str">
            <v>MA</v>
          </cell>
          <cell r="B3404" t="str">
            <v>Buy Direct/Non Group</v>
          </cell>
          <cell r="C3404" t="str">
            <v>YE201603</v>
          </cell>
          <cell r="M3404">
            <v>6796.2759563</v>
          </cell>
          <cell r="N3404">
            <v>124.99597199999999</v>
          </cell>
          <cell r="Q3404">
            <v>14377.8740929</v>
          </cell>
          <cell r="R3404">
            <v>104.32360540000001</v>
          </cell>
          <cell r="T3404" t="str">
            <v>MABuy Direct/Non GroupYE201603</v>
          </cell>
        </row>
        <row r="3405">
          <cell r="A3405" t="str">
            <v>MA</v>
          </cell>
          <cell r="B3405" t="str">
            <v>CRC</v>
          </cell>
          <cell r="C3405" t="str">
            <v>YE201603</v>
          </cell>
          <cell r="M3405">
            <v>37324.3060109</v>
          </cell>
          <cell r="N3405">
            <v>4.9008427000000001</v>
          </cell>
          <cell r="Q3405">
            <v>880.8907256</v>
          </cell>
          <cell r="R3405">
            <v>66.762097800000006</v>
          </cell>
          <cell r="T3405" t="str">
            <v>MACRCYE201603</v>
          </cell>
        </row>
        <row r="3406">
          <cell r="A3406" t="str">
            <v>MA</v>
          </cell>
          <cell r="B3406" t="str">
            <v>CRC</v>
          </cell>
          <cell r="C3406" t="str">
            <v>YE201603</v>
          </cell>
          <cell r="M3406">
            <v>37324.3060109</v>
          </cell>
          <cell r="N3406">
            <v>10.184298399999999</v>
          </cell>
          <cell r="Q3406">
            <v>632.24681239999995</v>
          </cell>
          <cell r="R3406">
            <v>193.2972662</v>
          </cell>
          <cell r="T3406" t="str">
            <v>MACRCYE201603</v>
          </cell>
        </row>
        <row r="3407">
          <cell r="A3407" t="str">
            <v>MA</v>
          </cell>
          <cell r="B3407" t="str">
            <v>CRC</v>
          </cell>
          <cell r="C3407" t="str">
            <v>YE201603</v>
          </cell>
          <cell r="M3407">
            <v>37324.3060109</v>
          </cell>
          <cell r="N3407">
            <v>2.4016046000000002</v>
          </cell>
          <cell r="Q3407">
            <v>191.3057694</v>
          </cell>
          <cell r="R3407">
            <v>150.64498459999999</v>
          </cell>
          <cell r="T3407" t="str">
            <v>MACRCYE201603</v>
          </cell>
        </row>
        <row r="3408">
          <cell r="A3408" t="str">
            <v>MA</v>
          </cell>
          <cell r="B3408" t="str">
            <v>Connector</v>
          </cell>
          <cell r="C3408" t="str">
            <v>YE201603</v>
          </cell>
          <cell r="M3408">
            <v>11426.502732200001</v>
          </cell>
          <cell r="N3408">
            <v>6.4038196000000003</v>
          </cell>
          <cell r="Q3408">
            <v>64.236627499999997</v>
          </cell>
          <cell r="R3408">
            <v>1196.2931063000001</v>
          </cell>
          <cell r="T3408" t="str">
            <v>MAConnectorYE201603</v>
          </cell>
        </row>
        <row r="3409">
          <cell r="A3409" t="str">
            <v>MA</v>
          </cell>
          <cell r="B3409" t="str">
            <v>Connector</v>
          </cell>
          <cell r="C3409" t="str">
            <v>YE201603</v>
          </cell>
          <cell r="M3409">
            <v>11426.502732200001</v>
          </cell>
          <cell r="N3409">
            <v>4.9079708000000002</v>
          </cell>
          <cell r="Q3409">
            <v>688.34632250000004</v>
          </cell>
          <cell r="R3409">
            <v>85.561073100000002</v>
          </cell>
          <cell r="T3409" t="str">
            <v>MAConnectorYE201603</v>
          </cell>
        </row>
        <row r="3410">
          <cell r="A3410" t="str">
            <v>MA</v>
          </cell>
          <cell r="B3410" t="str">
            <v>Connector</v>
          </cell>
          <cell r="C3410" t="str">
            <v>YE201603</v>
          </cell>
          <cell r="M3410">
            <v>11426.502732200001</v>
          </cell>
          <cell r="N3410">
            <v>5.2441884999999999</v>
          </cell>
          <cell r="Q3410">
            <v>325.47141390000002</v>
          </cell>
          <cell r="R3410">
            <v>193.35111860000001</v>
          </cell>
          <cell r="T3410" t="str">
            <v>MAConnectorYE201603</v>
          </cell>
        </row>
        <row r="3411">
          <cell r="A3411" t="str">
            <v>MA</v>
          </cell>
          <cell r="B3411" t="str">
            <v>ERF</v>
          </cell>
          <cell r="C3411" t="str">
            <v>YE201603</v>
          </cell>
          <cell r="M3411">
            <v>108154.9836068</v>
          </cell>
          <cell r="N3411">
            <v>8.4395325999999997</v>
          </cell>
          <cell r="Q3411">
            <v>814.96367759999998</v>
          </cell>
          <cell r="R3411">
            <v>124.2685948</v>
          </cell>
          <cell r="T3411" t="str">
            <v>MAERFYE201603</v>
          </cell>
        </row>
        <row r="3412">
          <cell r="A3412" t="str">
            <v>MA</v>
          </cell>
          <cell r="B3412" t="str">
            <v>Connector</v>
          </cell>
          <cell r="C3412" t="str">
            <v>YE201603</v>
          </cell>
          <cell r="M3412">
            <v>11426.502732200001</v>
          </cell>
          <cell r="N3412">
            <v>3.7588656</v>
          </cell>
          <cell r="Q3412">
            <v>10.414903000000001</v>
          </cell>
          <cell r="R3412">
            <v>4330.9463865999996</v>
          </cell>
          <cell r="T3412" t="str">
            <v>MAConnectorYE201603</v>
          </cell>
        </row>
        <row r="3413">
          <cell r="A3413" t="str">
            <v>MA</v>
          </cell>
          <cell r="B3413" t="str">
            <v>CRC</v>
          </cell>
          <cell r="C3413" t="str">
            <v>YE201603</v>
          </cell>
          <cell r="M3413">
            <v>37324.3060109</v>
          </cell>
          <cell r="N3413">
            <v>2.7431287000000002</v>
          </cell>
          <cell r="Q3413">
            <v>587.23369019999996</v>
          </cell>
          <cell r="R3413">
            <v>56.055273100000001</v>
          </cell>
          <cell r="T3413" t="str">
            <v>MACRCYE201603</v>
          </cell>
        </row>
        <row r="3414">
          <cell r="A3414" t="str">
            <v>MA</v>
          </cell>
          <cell r="B3414" t="str">
            <v>Connector</v>
          </cell>
          <cell r="C3414" t="str">
            <v>YE201603</v>
          </cell>
          <cell r="M3414">
            <v>11426.502732200001</v>
          </cell>
          <cell r="N3414">
            <v>13.181017000000001</v>
          </cell>
          <cell r="Q3414">
            <v>778.84220259999995</v>
          </cell>
          <cell r="R3414">
            <v>203.08632879999999</v>
          </cell>
          <cell r="T3414" t="str">
            <v>MAConnectorYE201603</v>
          </cell>
        </row>
        <row r="3415">
          <cell r="A3415" t="str">
            <v>MA</v>
          </cell>
          <cell r="B3415" t="str">
            <v>CRC</v>
          </cell>
          <cell r="C3415" t="str">
            <v>YE201603</v>
          </cell>
          <cell r="M3415">
            <v>37324.3060109</v>
          </cell>
          <cell r="N3415">
            <v>16.0544312</v>
          </cell>
          <cell r="Q3415">
            <v>288.72702679999998</v>
          </cell>
          <cell r="R3415">
            <v>667.25022920000004</v>
          </cell>
          <cell r="T3415" t="str">
            <v>MACRCYE201603</v>
          </cell>
        </row>
        <row r="3416">
          <cell r="A3416" t="str">
            <v>MA</v>
          </cell>
          <cell r="B3416" t="str">
            <v>Connector</v>
          </cell>
          <cell r="C3416" t="str">
            <v>YE201603</v>
          </cell>
          <cell r="M3416">
            <v>11426.502732200001</v>
          </cell>
          <cell r="N3416">
            <v>28.6223788</v>
          </cell>
          <cell r="Q3416">
            <v>143.1830367</v>
          </cell>
          <cell r="R3416">
            <v>2398.8075244000001</v>
          </cell>
          <cell r="T3416" t="str">
            <v>MAConnectorYE201603</v>
          </cell>
        </row>
        <row r="3417">
          <cell r="A3417" t="str">
            <v>MA</v>
          </cell>
          <cell r="B3417" t="str">
            <v>Buy Direct/Non Group</v>
          </cell>
          <cell r="C3417" t="str">
            <v>YE201603</v>
          </cell>
          <cell r="M3417">
            <v>6796.2759563</v>
          </cell>
          <cell r="N3417">
            <v>8.5321830999999992</v>
          </cell>
          <cell r="Q3417">
            <v>1404.2211712000001</v>
          </cell>
          <cell r="R3417">
            <v>72.913156200000003</v>
          </cell>
          <cell r="T3417" t="str">
            <v>MABuy Direct/Non GroupYE201603</v>
          </cell>
        </row>
        <row r="3418">
          <cell r="A3418" t="str">
            <v>MA</v>
          </cell>
          <cell r="B3418" t="str">
            <v>Buy Direct/Non Group</v>
          </cell>
          <cell r="C3418" t="str">
            <v>YE201603</v>
          </cell>
          <cell r="M3418">
            <v>6796.2759563</v>
          </cell>
          <cell r="N3418">
            <v>28.342201599999999</v>
          </cell>
          <cell r="Q3418">
            <v>28.399317400000001</v>
          </cell>
          <cell r="R3418">
            <v>11975.8659585</v>
          </cell>
          <cell r="T3418" t="str">
            <v>MABuy Direct/Non GroupYE201603</v>
          </cell>
        </row>
        <row r="3419">
          <cell r="A3419" t="str">
            <v>MA</v>
          </cell>
          <cell r="B3419" t="str">
            <v>CRC</v>
          </cell>
          <cell r="C3419" t="str">
            <v>YE201603</v>
          </cell>
          <cell r="M3419">
            <v>37324.3060109</v>
          </cell>
          <cell r="N3419">
            <v>2.6904499999999998</v>
          </cell>
          <cell r="Q3419">
            <v>48.978563899999997</v>
          </cell>
          <cell r="R3419">
            <v>659.174081</v>
          </cell>
          <cell r="T3419" t="str">
            <v>MACRCYE201603</v>
          </cell>
        </row>
        <row r="3420">
          <cell r="A3420" t="str">
            <v>MA</v>
          </cell>
          <cell r="B3420" t="str">
            <v>Connector</v>
          </cell>
          <cell r="C3420" t="str">
            <v>YE201603</v>
          </cell>
          <cell r="M3420">
            <v>11426.502732200001</v>
          </cell>
          <cell r="N3420">
            <v>10.009927599999999</v>
          </cell>
          <cell r="Q3420">
            <v>629.79531299999996</v>
          </cell>
          <cell r="R3420">
            <v>190.72725399999999</v>
          </cell>
          <cell r="T3420" t="str">
            <v>MAConnectorYE201603</v>
          </cell>
        </row>
        <row r="3421">
          <cell r="A3421" t="str">
            <v>MA</v>
          </cell>
          <cell r="B3421" t="str">
            <v>Buy Direct/Non Group</v>
          </cell>
          <cell r="C3421" t="str">
            <v>YE201703</v>
          </cell>
          <cell r="M3421">
            <v>7220.2054795000004</v>
          </cell>
          <cell r="N3421">
            <v>11.2370389</v>
          </cell>
          <cell r="Q3421">
            <v>2910.3665420000002</v>
          </cell>
          <cell r="R3421">
            <v>46.332468800000001</v>
          </cell>
          <cell r="T3421" t="str">
            <v>MABuy Direct/Non GroupYE201703</v>
          </cell>
        </row>
        <row r="3422">
          <cell r="A3422" t="str">
            <v>MA</v>
          </cell>
          <cell r="B3422" t="str">
            <v>ERF</v>
          </cell>
          <cell r="C3422" t="str">
            <v>YE201703</v>
          </cell>
          <cell r="M3422">
            <v>107862.5260268</v>
          </cell>
          <cell r="N3422">
            <v>9.4653176999999999</v>
          </cell>
          <cell r="Q3422">
            <v>888.02110019999998</v>
          </cell>
          <cell r="R3422">
            <v>127.9066589</v>
          </cell>
          <cell r="T3422" t="str">
            <v>MAERFYE201703</v>
          </cell>
        </row>
        <row r="3423">
          <cell r="A3423" t="str">
            <v>MA</v>
          </cell>
          <cell r="B3423" t="str">
            <v>ERF</v>
          </cell>
          <cell r="C3423" t="str">
            <v>YE201703</v>
          </cell>
          <cell r="M3423">
            <v>107862.5260268</v>
          </cell>
          <cell r="N3423">
            <v>15.470846999999999</v>
          </cell>
          <cell r="Q3423">
            <v>954.45010309999998</v>
          </cell>
          <cell r="R3423">
            <v>194.51007849999999</v>
          </cell>
          <cell r="T3423" t="str">
            <v>MAERFYE201703</v>
          </cell>
        </row>
        <row r="3424">
          <cell r="A3424" t="str">
            <v>MA</v>
          </cell>
          <cell r="B3424" t="str">
            <v>ERF</v>
          </cell>
          <cell r="C3424" t="str">
            <v>YE201703</v>
          </cell>
          <cell r="M3424">
            <v>107862.5260268</v>
          </cell>
          <cell r="N3424">
            <v>8.8150244000000004</v>
          </cell>
          <cell r="Q3424">
            <v>609.01740189999998</v>
          </cell>
          <cell r="R3424">
            <v>173.69009800000001</v>
          </cell>
          <cell r="T3424" t="str">
            <v>MAERFYE201703</v>
          </cell>
        </row>
        <row r="3425">
          <cell r="A3425" t="str">
            <v>MA</v>
          </cell>
          <cell r="B3425" t="str">
            <v>ERF</v>
          </cell>
          <cell r="C3425" t="str">
            <v>YE201703</v>
          </cell>
          <cell r="M3425">
            <v>107862.5260268</v>
          </cell>
          <cell r="N3425">
            <v>5.5634825000000001</v>
          </cell>
          <cell r="Q3425">
            <v>992.61565880000001</v>
          </cell>
          <cell r="R3425">
            <v>67.258448799999996</v>
          </cell>
          <cell r="T3425" t="str">
            <v>MAERFYE201703</v>
          </cell>
        </row>
        <row r="3426">
          <cell r="A3426" t="str">
            <v>MA</v>
          </cell>
          <cell r="B3426" t="str">
            <v>ERF</v>
          </cell>
          <cell r="C3426" t="str">
            <v>YE201703</v>
          </cell>
          <cell r="M3426">
            <v>107862.5260268</v>
          </cell>
          <cell r="N3426">
            <v>24.858813699999999</v>
          </cell>
          <cell r="Q3426">
            <v>2857.8711425000001</v>
          </cell>
          <cell r="R3426">
            <v>104.380411</v>
          </cell>
          <cell r="T3426" t="str">
            <v>MAERFYE201703</v>
          </cell>
        </row>
        <row r="3427">
          <cell r="A3427" t="str">
            <v>MA</v>
          </cell>
          <cell r="B3427" t="str">
            <v>Buy Direct/Non Group</v>
          </cell>
          <cell r="C3427" t="str">
            <v>YE201703</v>
          </cell>
          <cell r="M3427">
            <v>7220.2054795000004</v>
          </cell>
          <cell r="N3427">
            <v>13.1179834</v>
          </cell>
          <cell r="Q3427">
            <v>453.78500489999999</v>
          </cell>
          <cell r="R3427">
            <v>346.89511329999999</v>
          </cell>
          <cell r="T3427" t="str">
            <v>MABuy Direct/Non GroupYE201703</v>
          </cell>
        </row>
        <row r="3428">
          <cell r="A3428" t="str">
            <v>MA</v>
          </cell>
          <cell r="B3428" t="str">
            <v>Buy Direct/Non Group</v>
          </cell>
          <cell r="C3428" t="str">
            <v>YE201703</v>
          </cell>
          <cell r="M3428">
            <v>7220.2054795000004</v>
          </cell>
          <cell r="N3428">
            <v>14.908839499999999</v>
          </cell>
          <cell r="Q3428">
            <v>192.86919330000001</v>
          </cell>
          <cell r="R3428">
            <v>927.60316290000003</v>
          </cell>
          <cell r="T3428" t="str">
            <v>MABuy Direct/Non GroupYE201703</v>
          </cell>
        </row>
        <row r="3429">
          <cell r="A3429" t="str">
            <v>MA</v>
          </cell>
          <cell r="B3429" t="str">
            <v>ERF</v>
          </cell>
          <cell r="C3429" t="str">
            <v>YE201703</v>
          </cell>
          <cell r="M3429">
            <v>107862.5260268</v>
          </cell>
          <cell r="N3429">
            <v>7.2148393999999998</v>
          </cell>
          <cell r="Q3429">
            <v>2421.2918891999998</v>
          </cell>
          <cell r="R3429">
            <v>35.756974700000001</v>
          </cell>
          <cell r="T3429" t="str">
            <v>MAERFYE201703</v>
          </cell>
        </row>
        <row r="3430">
          <cell r="A3430" t="str">
            <v>MA</v>
          </cell>
          <cell r="B3430" t="str">
            <v>ERF</v>
          </cell>
          <cell r="C3430" t="str">
            <v>YE201703</v>
          </cell>
          <cell r="M3430">
            <v>107862.5260268</v>
          </cell>
          <cell r="N3430">
            <v>5.1692004999999996</v>
          </cell>
          <cell r="Q3430">
            <v>126.0774191</v>
          </cell>
          <cell r="R3430">
            <v>492.00250360000001</v>
          </cell>
          <cell r="T3430" t="str">
            <v>MAERFYE201703</v>
          </cell>
        </row>
        <row r="3431">
          <cell r="A3431" t="str">
            <v>MA</v>
          </cell>
          <cell r="B3431" t="str">
            <v>ERF</v>
          </cell>
          <cell r="C3431" t="str">
            <v>YE201703</v>
          </cell>
          <cell r="M3431">
            <v>107862.5260268</v>
          </cell>
          <cell r="N3431">
            <v>23.799644600000001</v>
          </cell>
          <cell r="Q3431">
            <v>1914.4076646999999</v>
          </cell>
          <cell r="R3431">
            <v>149.18229819999999</v>
          </cell>
          <cell r="T3431" t="str">
            <v>MAERFYE201703</v>
          </cell>
        </row>
        <row r="3432">
          <cell r="A3432" t="str">
            <v>MA</v>
          </cell>
          <cell r="B3432" t="str">
            <v>ERF</v>
          </cell>
          <cell r="C3432" t="str">
            <v>YE201703</v>
          </cell>
          <cell r="M3432">
            <v>107862.5260268</v>
          </cell>
          <cell r="N3432">
            <v>1.8208394000000001</v>
          </cell>
          <cell r="Q3432">
            <v>727.12598109999999</v>
          </cell>
          <cell r="R3432">
            <v>30.049913199999999</v>
          </cell>
          <cell r="T3432" t="str">
            <v>MAERFYE201703</v>
          </cell>
        </row>
        <row r="3433">
          <cell r="A3433" t="str">
            <v>MA</v>
          </cell>
          <cell r="B3433" t="str">
            <v>ERF</v>
          </cell>
          <cell r="C3433" t="str">
            <v>YE201703</v>
          </cell>
          <cell r="M3433">
            <v>107862.5260268</v>
          </cell>
          <cell r="N3433">
            <v>2.9004414000000001</v>
          </cell>
          <cell r="Q3433">
            <v>603.07613670000001</v>
          </cell>
          <cell r="R3433">
            <v>57.7129397</v>
          </cell>
          <cell r="T3433" t="str">
            <v>MAERFYE201703</v>
          </cell>
        </row>
        <row r="3434">
          <cell r="A3434" t="str">
            <v>MA</v>
          </cell>
          <cell r="B3434" t="str">
            <v>ERF</v>
          </cell>
          <cell r="C3434" t="str">
            <v>YE201703</v>
          </cell>
          <cell r="M3434">
            <v>107862.5260268</v>
          </cell>
          <cell r="N3434">
            <v>3.2289949999999998</v>
          </cell>
          <cell r="Q3434">
            <v>246.14755890000001</v>
          </cell>
          <cell r="R3434">
            <v>157.41752460000001</v>
          </cell>
          <cell r="T3434" t="str">
            <v>MAERFYE201703</v>
          </cell>
        </row>
        <row r="3435">
          <cell r="A3435" t="str">
            <v>MA</v>
          </cell>
          <cell r="B3435" t="str">
            <v>Buy Direct/Non Group</v>
          </cell>
          <cell r="C3435" t="str">
            <v>YE201703</v>
          </cell>
          <cell r="M3435">
            <v>7220.2054795000004</v>
          </cell>
          <cell r="N3435">
            <v>3.4804974999999998</v>
          </cell>
          <cell r="Q3435">
            <v>60.298038499999997</v>
          </cell>
          <cell r="R3435">
            <v>692.65885509999998</v>
          </cell>
          <cell r="T3435" t="str">
            <v>MABuy Direct/Non GroupYE201703</v>
          </cell>
        </row>
        <row r="3436">
          <cell r="A3436" t="str">
            <v>MA</v>
          </cell>
          <cell r="B3436" t="str">
            <v>ERF</v>
          </cell>
          <cell r="C3436" t="str">
            <v>YE201703</v>
          </cell>
          <cell r="M3436">
            <v>107862.5260268</v>
          </cell>
          <cell r="N3436">
            <v>11.102956000000001</v>
          </cell>
          <cell r="Q3436">
            <v>642.84489099999996</v>
          </cell>
          <cell r="R3436">
            <v>207.2591286</v>
          </cell>
          <cell r="T3436" t="str">
            <v>MAERFYE201703</v>
          </cell>
        </row>
        <row r="3437">
          <cell r="A3437" t="str">
            <v>MA</v>
          </cell>
          <cell r="B3437" t="str">
            <v>ERF</v>
          </cell>
          <cell r="C3437" t="str">
            <v>YE201703</v>
          </cell>
          <cell r="M3437">
            <v>107862.5260268</v>
          </cell>
          <cell r="N3437">
            <v>15.1371416</v>
          </cell>
          <cell r="Q3437">
            <v>3691.9210355</v>
          </cell>
          <cell r="R3437">
            <v>49.200862600000001</v>
          </cell>
          <cell r="T3437" t="str">
            <v>MAERFYE201703</v>
          </cell>
        </row>
        <row r="3438">
          <cell r="A3438" t="str">
            <v>MA</v>
          </cell>
          <cell r="B3438" t="str">
            <v>ERF</v>
          </cell>
          <cell r="C3438" t="str">
            <v>YE201703</v>
          </cell>
          <cell r="M3438">
            <v>107862.5260268</v>
          </cell>
          <cell r="N3438">
            <v>11.327530599999999</v>
          </cell>
          <cell r="Q3438">
            <v>161.3949398</v>
          </cell>
          <cell r="R3438">
            <v>842.22198609999998</v>
          </cell>
          <cell r="T3438" t="str">
            <v>MAERFYE201703</v>
          </cell>
        </row>
        <row r="3439">
          <cell r="A3439" t="str">
            <v>MA</v>
          </cell>
          <cell r="B3439" t="str">
            <v>ERF</v>
          </cell>
          <cell r="C3439" t="str">
            <v>YE201703</v>
          </cell>
          <cell r="M3439">
            <v>107862.5260268</v>
          </cell>
          <cell r="N3439">
            <v>10.5545948</v>
          </cell>
          <cell r="Q3439">
            <v>223.91968270000001</v>
          </cell>
          <cell r="R3439">
            <v>565.62752990000001</v>
          </cell>
          <cell r="T3439" t="str">
            <v>MAERFYE201703</v>
          </cell>
        </row>
        <row r="3440">
          <cell r="A3440" t="str">
            <v>MA</v>
          </cell>
          <cell r="B3440" t="str">
            <v>ERF</v>
          </cell>
          <cell r="C3440" t="str">
            <v>YE201703</v>
          </cell>
          <cell r="M3440">
            <v>107862.5260268</v>
          </cell>
          <cell r="N3440">
            <v>16.672180099999999</v>
          </cell>
          <cell r="Q3440">
            <v>305.39046009999998</v>
          </cell>
          <cell r="R3440">
            <v>655.11594849999994</v>
          </cell>
          <cell r="T3440" t="str">
            <v>MAERFYE201703</v>
          </cell>
        </row>
        <row r="3441">
          <cell r="A3441" t="str">
            <v>MA</v>
          </cell>
          <cell r="B3441" t="str">
            <v>ERF</v>
          </cell>
          <cell r="C3441" t="str">
            <v>YE201703</v>
          </cell>
          <cell r="M3441">
            <v>107862.5260268</v>
          </cell>
          <cell r="N3441">
            <v>5.9735866</v>
          </cell>
          <cell r="Q3441">
            <v>209.4908959</v>
          </cell>
          <cell r="R3441">
            <v>342.17734760000002</v>
          </cell>
          <cell r="T3441" t="str">
            <v>MAERFYE201703</v>
          </cell>
        </row>
        <row r="3442">
          <cell r="A3442" t="str">
            <v>MA</v>
          </cell>
          <cell r="B3442" t="str">
            <v>Buy Direct/Non Group</v>
          </cell>
          <cell r="C3442" t="str">
            <v>YE201703</v>
          </cell>
          <cell r="M3442">
            <v>7220.2054795000004</v>
          </cell>
          <cell r="N3442">
            <v>9.8759118000000008</v>
          </cell>
          <cell r="Q3442">
            <v>89.251379799999995</v>
          </cell>
          <cell r="R3442">
            <v>1327.8331648000001</v>
          </cell>
          <cell r="T3442" t="str">
            <v>MABuy Direct/Non GroupYE201703</v>
          </cell>
        </row>
        <row r="3443">
          <cell r="A3443" t="str">
            <v>MA</v>
          </cell>
          <cell r="B3443" t="str">
            <v>Buy Direct/Non Group</v>
          </cell>
          <cell r="C3443" t="str">
            <v>YE201703</v>
          </cell>
          <cell r="M3443">
            <v>7220.2054795000004</v>
          </cell>
          <cell r="N3443">
            <v>24.509484400000002</v>
          </cell>
          <cell r="Q3443">
            <v>1780.3418526</v>
          </cell>
          <cell r="R3443">
            <v>165.20075180000001</v>
          </cell>
          <cell r="T3443" t="str">
            <v>MABuy Direct/Non GroupYE201703</v>
          </cell>
        </row>
        <row r="3444">
          <cell r="A3444" t="str">
            <v>MA</v>
          </cell>
          <cell r="B3444" t="str">
            <v>ERF</v>
          </cell>
          <cell r="C3444" t="str">
            <v>YE201703</v>
          </cell>
          <cell r="M3444">
            <v>107862.5260268</v>
          </cell>
          <cell r="N3444">
            <v>13.1099528</v>
          </cell>
          <cell r="Q3444">
            <v>445.34969239999998</v>
          </cell>
          <cell r="R3444">
            <v>353.24922450000003</v>
          </cell>
          <cell r="T3444" t="str">
            <v>MAERFYE201703</v>
          </cell>
        </row>
        <row r="3445">
          <cell r="A3445" t="str">
            <v>MA</v>
          </cell>
          <cell r="B3445" t="str">
            <v>CRC</v>
          </cell>
          <cell r="C3445" t="str">
            <v>YE201703</v>
          </cell>
          <cell r="M3445">
            <v>34857.139726000001</v>
          </cell>
          <cell r="N3445">
            <v>89.749018199999995</v>
          </cell>
          <cell r="Q3445">
            <v>11859.2633604</v>
          </cell>
          <cell r="R3445">
            <v>90.814090699999994</v>
          </cell>
          <cell r="T3445" t="str">
            <v>MACRCYE201703</v>
          </cell>
        </row>
        <row r="3446">
          <cell r="A3446" t="str">
            <v>MA</v>
          </cell>
          <cell r="B3446" t="str">
            <v>ERF</v>
          </cell>
          <cell r="C3446" t="str">
            <v>YE201703</v>
          </cell>
          <cell r="M3446">
            <v>107862.5260268</v>
          </cell>
          <cell r="N3446">
            <v>7.9022804999999998</v>
          </cell>
          <cell r="Q3446">
            <v>77.5209385</v>
          </cell>
          <cell r="R3446">
            <v>1223.2484208999999</v>
          </cell>
          <cell r="T3446" t="str">
            <v>MAERFYE201703</v>
          </cell>
        </row>
        <row r="3447">
          <cell r="A3447" t="str">
            <v>MA</v>
          </cell>
          <cell r="B3447" t="str">
            <v>ERF</v>
          </cell>
          <cell r="C3447" t="str">
            <v>YE201703</v>
          </cell>
          <cell r="M3447">
            <v>107862.5260268</v>
          </cell>
          <cell r="N3447">
            <v>5.5806639999999996</v>
          </cell>
          <cell r="Q3447">
            <v>25.154833100000001</v>
          </cell>
          <cell r="R3447">
            <v>2662.2306779999999</v>
          </cell>
          <cell r="T3447" t="str">
            <v>MAERFYE201703</v>
          </cell>
        </row>
        <row r="3448">
          <cell r="A3448" t="str">
            <v>MA</v>
          </cell>
          <cell r="B3448" t="str">
            <v>CRC</v>
          </cell>
          <cell r="C3448" t="str">
            <v>YE201703</v>
          </cell>
          <cell r="M3448">
            <v>34857.139726000001</v>
          </cell>
          <cell r="N3448">
            <v>3.8532848</v>
          </cell>
          <cell r="Q3448">
            <v>23.1998061</v>
          </cell>
          <cell r="R3448">
            <v>1993.0950189</v>
          </cell>
          <cell r="T3448" t="str">
            <v>MACRCYE201703</v>
          </cell>
        </row>
        <row r="3449">
          <cell r="A3449" t="str">
            <v>MA</v>
          </cell>
          <cell r="B3449" t="str">
            <v>ERF</v>
          </cell>
          <cell r="C3449" t="str">
            <v>YE201703</v>
          </cell>
          <cell r="M3449">
            <v>107862.5260268</v>
          </cell>
          <cell r="N3449">
            <v>41.637653800000002</v>
          </cell>
          <cell r="Q3449">
            <v>14.2488826</v>
          </cell>
          <cell r="R3449">
            <v>35066.037120399997</v>
          </cell>
          <cell r="T3449" t="str">
            <v>MAERFYE201703</v>
          </cell>
        </row>
        <row r="3450">
          <cell r="A3450" t="str">
            <v>MA</v>
          </cell>
          <cell r="B3450" t="str">
            <v>CRC</v>
          </cell>
          <cell r="C3450" t="str">
            <v>YE201703</v>
          </cell>
          <cell r="M3450">
            <v>34857.139726000001</v>
          </cell>
          <cell r="N3450">
            <v>3.3719302999999998</v>
          </cell>
          <cell r="Q3450">
            <v>15.4665374</v>
          </cell>
          <cell r="R3450">
            <v>2616.1746604</v>
          </cell>
          <cell r="T3450" t="str">
            <v>MACRCYE201703</v>
          </cell>
        </row>
        <row r="3451">
          <cell r="A3451" t="str">
            <v>MA</v>
          </cell>
          <cell r="B3451" t="str">
            <v>ERF</v>
          </cell>
          <cell r="C3451" t="str">
            <v>YE201703</v>
          </cell>
          <cell r="M3451">
            <v>107862.5260268</v>
          </cell>
          <cell r="N3451">
            <v>17.864658899999998</v>
          </cell>
          <cell r="Q3451">
            <v>25.417979299999999</v>
          </cell>
          <cell r="R3451">
            <v>8434.0263305000008</v>
          </cell>
          <cell r="T3451" t="str">
            <v>MAERFYE201703</v>
          </cell>
        </row>
        <row r="3452">
          <cell r="A3452" t="str">
            <v>MA</v>
          </cell>
          <cell r="B3452" t="str">
            <v>CRC</v>
          </cell>
          <cell r="C3452" t="str">
            <v>YE201703</v>
          </cell>
          <cell r="M3452">
            <v>34857.139726000001</v>
          </cell>
          <cell r="N3452">
            <v>7.7805625000000003</v>
          </cell>
          <cell r="Q3452">
            <v>789.02686359999996</v>
          </cell>
          <cell r="R3452">
            <v>118.3315223</v>
          </cell>
          <cell r="T3452" t="str">
            <v>MACRCYE201703</v>
          </cell>
        </row>
        <row r="3453">
          <cell r="A3453" t="str">
            <v>MA</v>
          </cell>
          <cell r="B3453" t="str">
            <v>CRC</v>
          </cell>
          <cell r="C3453" t="str">
            <v>YE201703</v>
          </cell>
          <cell r="M3453">
            <v>34857.139726000001</v>
          </cell>
          <cell r="N3453">
            <v>3.5407009999999999</v>
          </cell>
          <cell r="Q3453">
            <v>317.79356999999999</v>
          </cell>
          <cell r="R3453">
            <v>133.69814880000001</v>
          </cell>
          <cell r="T3453" t="str">
            <v>MACRCYE201703</v>
          </cell>
        </row>
        <row r="3454">
          <cell r="A3454" t="str">
            <v>MA</v>
          </cell>
          <cell r="B3454" t="str">
            <v>CRC</v>
          </cell>
          <cell r="C3454" t="str">
            <v>YE201703</v>
          </cell>
          <cell r="M3454">
            <v>34857.139726000001</v>
          </cell>
          <cell r="N3454">
            <v>4.8141882000000003</v>
          </cell>
          <cell r="Q3454">
            <v>842.57610150000005</v>
          </cell>
          <cell r="R3454">
            <v>68.563846499999997</v>
          </cell>
          <cell r="T3454" t="str">
            <v>MACRCYE201703</v>
          </cell>
        </row>
        <row r="3455">
          <cell r="A3455" t="str">
            <v>MA</v>
          </cell>
          <cell r="B3455" t="str">
            <v>Buy Direct/Non Group</v>
          </cell>
          <cell r="C3455" t="str">
            <v>YE201703</v>
          </cell>
          <cell r="M3455">
            <v>7220.2054795000004</v>
          </cell>
          <cell r="N3455">
            <v>7.9588581999999999</v>
          </cell>
          <cell r="Q3455">
            <v>487.16984810000002</v>
          </cell>
          <cell r="R3455">
            <v>196.0431231</v>
          </cell>
          <cell r="T3455" t="str">
            <v>MABuy Direct/Non GroupYE201703</v>
          </cell>
        </row>
        <row r="3456">
          <cell r="A3456" t="str">
            <v>MA</v>
          </cell>
          <cell r="B3456" t="str">
            <v>Buy Direct/Non Group</v>
          </cell>
          <cell r="C3456" t="str">
            <v>YE201703</v>
          </cell>
          <cell r="M3456">
            <v>7220.2054795000004</v>
          </cell>
          <cell r="N3456">
            <v>3.7531598000000002</v>
          </cell>
          <cell r="Q3456">
            <v>776.4076877</v>
          </cell>
          <cell r="R3456">
            <v>58.008078400000002</v>
          </cell>
          <cell r="T3456" t="str">
            <v>MABuy Direct/Non GroupYE201703</v>
          </cell>
        </row>
        <row r="3457">
          <cell r="A3457" t="str">
            <v>MA</v>
          </cell>
          <cell r="B3457" t="str">
            <v>CRC</v>
          </cell>
          <cell r="C3457" t="str">
            <v>YE201703</v>
          </cell>
          <cell r="M3457">
            <v>34857.139726000001</v>
          </cell>
          <cell r="N3457">
            <v>8.6840206999999996</v>
          </cell>
          <cell r="Q3457">
            <v>579.06132309999998</v>
          </cell>
          <cell r="R3457">
            <v>179.960643</v>
          </cell>
          <cell r="T3457" t="str">
            <v>MACRCYE201703</v>
          </cell>
        </row>
        <row r="3458">
          <cell r="A3458" t="str">
            <v>MA</v>
          </cell>
          <cell r="B3458" t="str">
            <v>CRC</v>
          </cell>
          <cell r="C3458" t="str">
            <v>YE201703</v>
          </cell>
          <cell r="M3458">
            <v>34857.139726000001</v>
          </cell>
          <cell r="N3458">
            <v>15.053365400000001</v>
          </cell>
          <cell r="Q3458">
            <v>908.49856929999999</v>
          </cell>
          <cell r="R3458">
            <v>198.83397890000001</v>
          </cell>
          <cell r="T3458" t="str">
            <v>MACRCYE201703</v>
          </cell>
        </row>
        <row r="3459">
          <cell r="A3459" t="str">
            <v>MA</v>
          </cell>
          <cell r="B3459" t="str">
            <v>CRC</v>
          </cell>
          <cell r="C3459" t="str">
            <v>YE201703</v>
          </cell>
          <cell r="M3459">
            <v>34857.139726000001</v>
          </cell>
          <cell r="N3459">
            <v>4.6155968999999999</v>
          </cell>
          <cell r="Q3459">
            <v>399.35766799999999</v>
          </cell>
          <cell r="R3459">
            <v>138.6906218</v>
          </cell>
          <cell r="T3459" t="str">
            <v>MACRCYE201703</v>
          </cell>
        </row>
        <row r="3460">
          <cell r="A3460" t="str">
            <v>MA</v>
          </cell>
          <cell r="B3460" t="str">
            <v>CRC</v>
          </cell>
          <cell r="C3460" t="str">
            <v>YE201703</v>
          </cell>
          <cell r="M3460">
            <v>34857.139726000001</v>
          </cell>
          <cell r="N3460">
            <v>24.402584900000001</v>
          </cell>
          <cell r="Q3460">
            <v>2783.5098142000002</v>
          </cell>
          <cell r="R3460">
            <v>105.202079</v>
          </cell>
          <cell r="T3460" t="str">
            <v>MACRCYE201703</v>
          </cell>
        </row>
        <row r="3461">
          <cell r="A3461" t="str">
            <v>MA</v>
          </cell>
          <cell r="B3461" t="str">
            <v>Buy Direct/Non Group</v>
          </cell>
          <cell r="C3461" t="str">
            <v>YE201703</v>
          </cell>
          <cell r="M3461">
            <v>7220.2054795000004</v>
          </cell>
          <cell r="N3461">
            <v>2.3760797999999999</v>
          </cell>
          <cell r="Q3461">
            <v>191.60124389999999</v>
          </cell>
          <cell r="R3461">
            <v>148.81405150000001</v>
          </cell>
          <cell r="T3461" t="str">
            <v>MABuy Direct/Non GroupYE201703</v>
          </cell>
        </row>
        <row r="3462">
          <cell r="A3462" t="str">
            <v>MA</v>
          </cell>
          <cell r="B3462" t="str">
            <v>CRC</v>
          </cell>
          <cell r="C3462" t="str">
            <v>YE201703</v>
          </cell>
          <cell r="M3462">
            <v>34857.139726000001</v>
          </cell>
          <cell r="N3462">
            <v>7.4296971999999997</v>
          </cell>
          <cell r="Q3462">
            <v>2386.92445</v>
          </cell>
          <cell r="R3462">
            <v>37.351984899999998</v>
          </cell>
          <cell r="T3462" t="str">
            <v>MACRCYE201703</v>
          </cell>
        </row>
        <row r="3463">
          <cell r="A3463" t="str">
            <v>MA</v>
          </cell>
          <cell r="B3463" t="str">
            <v>CRC</v>
          </cell>
          <cell r="C3463" t="str">
            <v>YE201703</v>
          </cell>
          <cell r="M3463">
            <v>34857.139726000001</v>
          </cell>
          <cell r="N3463">
            <v>3.2280904000000001</v>
          </cell>
          <cell r="Q3463">
            <v>111.6508906</v>
          </cell>
          <cell r="R3463">
            <v>346.94828280000002</v>
          </cell>
          <cell r="T3463" t="str">
            <v>MACRCYE201703</v>
          </cell>
        </row>
        <row r="3464">
          <cell r="A3464" t="str">
            <v>MA</v>
          </cell>
          <cell r="B3464" t="str">
            <v>CRC</v>
          </cell>
          <cell r="C3464" t="str">
            <v>YE201703</v>
          </cell>
          <cell r="M3464">
            <v>34857.139726000001</v>
          </cell>
          <cell r="N3464">
            <v>2.4373887000000001</v>
          </cell>
          <cell r="Q3464">
            <v>45.9035157</v>
          </cell>
          <cell r="R3464">
            <v>637.17699300000004</v>
          </cell>
          <cell r="T3464" t="str">
            <v>MACRCYE201703</v>
          </cell>
        </row>
        <row r="3465">
          <cell r="A3465" t="str">
            <v>MA</v>
          </cell>
          <cell r="B3465" t="str">
            <v>CRC</v>
          </cell>
          <cell r="C3465" t="str">
            <v>YE201703</v>
          </cell>
          <cell r="M3465">
            <v>34857.139726000001</v>
          </cell>
          <cell r="N3465">
            <v>22.702551199999998</v>
          </cell>
          <cell r="Q3465">
            <v>1832.5220403000001</v>
          </cell>
          <cell r="R3465">
            <v>148.66430460000001</v>
          </cell>
          <cell r="T3465" t="str">
            <v>MACRCYE201703</v>
          </cell>
        </row>
        <row r="3466">
          <cell r="A3466" t="str">
            <v>MA</v>
          </cell>
          <cell r="B3466" t="str">
            <v>Buy Direct/Non Group</v>
          </cell>
          <cell r="C3466" t="str">
            <v>YE201703</v>
          </cell>
          <cell r="M3466">
            <v>7220.2054795000004</v>
          </cell>
          <cell r="N3466">
            <v>3.9132766999999999</v>
          </cell>
          <cell r="Q3466">
            <v>15.287756699999999</v>
          </cell>
          <cell r="R3466">
            <v>3071.6946667000002</v>
          </cell>
          <cell r="T3466" t="str">
            <v>MABuy Direct/Non GroupYE201703</v>
          </cell>
        </row>
        <row r="3467">
          <cell r="A3467" t="str">
            <v>MA</v>
          </cell>
          <cell r="B3467" t="str">
            <v>Buy Direct/Non Group</v>
          </cell>
          <cell r="C3467" t="str">
            <v>YE201703</v>
          </cell>
          <cell r="M3467">
            <v>7220.2054795000004</v>
          </cell>
          <cell r="N3467">
            <v>4.5414614999999996</v>
          </cell>
          <cell r="Q3467">
            <v>321.63649989999999</v>
          </cell>
          <cell r="R3467">
            <v>169.43828730000001</v>
          </cell>
          <cell r="T3467" t="str">
            <v>MABuy Direct/Non GroupYE201703</v>
          </cell>
        </row>
        <row r="3468">
          <cell r="A3468" t="str">
            <v>MA</v>
          </cell>
          <cell r="B3468" t="str">
            <v>CRC</v>
          </cell>
          <cell r="C3468" t="str">
            <v>YE201703</v>
          </cell>
          <cell r="M3468">
            <v>34857.139726000001</v>
          </cell>
          <cell r="N3468">
            <v>1.6639241</v>
          </cell>
          <cell r="Q3468">
            <v>686.6850776</v>
          </cell>
          <cell r="R3468">
            <v>29.077504999999999</v>
          </cell>
          <cell r="T3468" t="str">
            <v>MACRCYE201703</v>
          </cell>
        </row>
        <row r="3469">
          <cell r="A3469" t="str">
            <v>MA</v>
          </cell>
          <cell r="B3469" t="str">
            <v>CRC</v>
          </cell>
          <cell r="C3469" t="str">
            <v>YE201703</v>
          </cell>
          <cell r="M3469">
            <v>34857.139726000001</v>
          </cell>
          <cell r="N3469">
            <v>2.8535097999999999</v>
          </cell>
          <cell r="Q3469">
            <v>560.76411759999996</v>
          </cell>
          <cell r="R3469">
            <v>61.063316999999998</v>
          </cell>
          <cell r="T3469" t="str">
            <v>MACRCYE201703</v>
          </cell>
        </row>
        <row r="3470">
          <cell r="A3470" t="str">
            <v>MA</v>
          </cell>
          <cell r="B3470" t="str">
            <v>CRC</v>
          </cell>
          <cell r="C3470" t="str">
            <v>YE201703</v>
          </cell>
          <cell r="M3470">
            <v>34857.139726000001</v>
          </cell>
          <cell r="N3470">
            <v>1.3897226</v>
          </cell>
          <cell r="Q3470">
            <v>129.16017819999999</v>
          </cell>
          <cell r="R3470">
            <v>129.1161975</v>
          </cell>
          <cell r="T3470" t="str">
            <v>MACRCYE201703</v>
          </cell>
        </row>
        <row r="3471">
          <cell r="A3471" t="str">
            <v>MA</v>
          </cell>
          <cell r="B3471" t="str">
            <v>CRC</v>
          </cell>
          <cell r="C3471" t="str">
            <v>YE201703</v>
          </cell>
          <cell r="M3471">
            <v>34857.139726000001</v>
          </cell>
          <cell r="N3471">
            <v>2.4617597</v>
          </cell>
          <cell r="Q3471">
            <v>184.81053059999999</v>
          </cell>
          <cell r="R3471">
            <v>159.84541920000001</v>
          </cell>
          <cell r="T3471" t="str">
            <v>MACRCYE201703</v>
          </cell>
        </row>
        <row r="3472">
          <cell r="A3472" t="str">
            <v>MA</v>
          </cell>
          <cell r="B3472" t="str">
            <v>Buy Direct/Non Group</v>
          </cell>
          <cell r="C3472" t="str">
            <v>YE201703</v>
          </cell>
          <cell r="M3472">
            <v>7220.2054795000004</v>
          </cell>
          <cell r="N3472">
            <v>13.2288295</v>
          </cell>
          <cell r="Q3472">
            <v>768.51822470000002</v>
          </cell>
          <cell r="R3472">
            <v>206.56107969999999</v>
          </cell>
          <cell r="T3472" t="str">
            <v>MABuy Direct/Non GroupYE201703</v>
          </cell>
        </row>
        <row r="3473">
          <cell r="A3473" t="str">
            <v>MA</v>
          </cell>
          <cell r="B3473" t="str">
            <v>CRC</v>
          </cell>
          <cell r="C3473" t="str">
            <v>YE201703</v>
          </cell>
          <cell r="M3473">
            <v>34857.139726000001</v>
          </cell>
          <cell r="N3473">
            <v>10.9095183</v>
          </cell>
          <cell r="Q3473">
            <v>606.78436180000006</v>
          </cell>
          <cell r="R3473">
            <v>215.75081280000001</v>
          </cell>
          <cell r="T3473" t="str">
            <v>MACRCYE201703</v>
          </cell>
        </row>
        <row r="3474">
          <cell r="A3474" t="str">
            <v>MA</v>
          </cell>
          <cell r="B3474" t="str">
            <v>CRC</v>
          </cell>
          <cell r="C3474" t="str">
            <v>YE201703</v>
          </cell>
          <cell r="M3474">
            <v>34857.139726000001</v>
          </cell>
          <cell r="N3474">
            <v>14.2935429</v>
          </cell>
          <cell r="Q3474">
            <v>3565.0952305999999</v>
          </cell>
          <cell r="R3474">
            <v>48.111622300000001</v>
          </cell>
          <cell r="T3474" t="str">
            <v>MACRCYE201703</v>
          </cell>
        </row>
        <row r="3475">
          <cell r="A3475" t="str">
            <v>MA</v>
          </cell>
          <cell r="B3475" t="str">
            <v>Connector</v>
          </cell>
          <cell r="C3475" t="str">
            <v>YE201703</v>
          </cell>
          <cell r="M3475">
            <v>8218.6575341999996</v>
          </cell>
          <cell r="N3475">
            <v>100.4445376</v>
          </cell>
          <cell r="Q3475">
            <v>11712.010093999999</v>
          </cell>
          <cell r="R3475">
            <v>102.9143966</v>
          </cell>
          <cell r="T3475" t="str">
            <v>MAConnectorYE201703</v>
          </cell>
        </row>
        <row r="3476">
          <cell r="A3476" t="str">
            <v>MA</v>
          </cell>
          <cell r="B3476" t="str">
            <v>CRC</v>
          </cell>
          <cell r="C3476" t="str">
            <v>YE201703</v>
          </cell>
          <cell r="M3476">
            <v>34857.139726000001</v>
          </cell>
          <cell r="N3476">
            <v>10.5015331</v>
          </cell>
          <cell r="Q3476">
            <v>156.59139540000001</v>
          </cell>
          <cell r="R3476">
            <v>804.7593981</v>
          </cell>
          <cell r="T3476" t="str">
            <v>MACRCYE201703</v>
          </cell>
        </row>
        <row r="3477">
          <cell r="A3477" t="str">
            <v>MA</v>
          </cell>
          <cell r="B3477" t="str">
            <v>Connector</v>
          </cell>
          <cell r="C3477" t="str">
            <v>YE201703</v>
          </cell>
          <cell r="M3477">
            <v>8218.6575341999996</v>
          </cell>
          <cell r="N3477">
            <v>3.1381830000000002</v>
          </cell>
          <cell r="Q3477">
            <v>15.347222</v>
          </cell>
          <cell r="R3477">
            <v>2453.7467741999999</v>
          </cell>
          <cell r="T3477" t="str">
            <v>MAConnectorYE201703</v>
          </cell>
        </row>
        <row r="3478">
          <cell r="A3478" t="str">
            <v>MA</v>
          </cell>
          <cell r="B3478" t="str">
            <v>Connector</v>
          </cell>
          <cell r="C3478" t="str">
            <v>YE201703</v>
          </cell>
          <cell r="M3478">
            <v>8218.6575341999996</v>
          </cell>
          <cell r="N3478">
            <v>7.6002796999999997</v>
          </cell>
          <cell r="Q3478">
            <v>879.61860090000005</v>
          </cell>
          <cell r="R3478">
            <v>103.6851161</v>
          </cell>
          <cell r="T3478" t="str">
            <v>MAConnectorYE201703</v>
          </cell>
        </row>
        <row r="3479">
          <cell r="A3479" t="str">
            <v>MA</v>
          </cell>
          <cell r="B3479" t="str">
            <v>CRC</v>
          </cell>
          <cell r="C3479" t="str">
            <v>YE201703</v>
          </cell>
          <cell r="M3479">
            <v>34857.139726000001</v>
          </cell>
          <cell r="N3479">
            <v>10.0839043</v>
          </cell>
          <cell r="Q3479">
            <v>212.7378444</v>
          </cell>
          <cell r="R3479">
            <v>568.80735800000002</v>
          </cell>
          <cell r="T3479" t="str">
            <v>MACRCYE201703</v>
          </cell>
        </row>
        <row r="3480">
          <cell r="A3480" t="str">
            <v>MA</v>
          </cell>
          <cell r="B3480" t="str">
            <v>Connector</v>
          </cell>
          <cell r="C3480" t="str">
            <v>YE201703</v>
          </cell>
          <cell r="M3480">
            <v>8218.6575341999996</v>
          </cell>
          <cell r="N3480">
            <v>3.8603670999999999</v>
          </cell>
          <cell r="Q3480">
            <v>16.956204899999999</v>
          </cell>
          <cell r="R3480">
            <v>2732.0031386999999</v>
          </cell>
          <cell r="T3480" t="str">
            <v>MAConnectorYE201703</v>
          </cell>
        </row>
        <row r="3481">
          <cell r="A3481" t="str">
            <v>MA</v>
          </cell>
          <cell r="B3481" t="str">
            <v>Connector</v>
          </cell>
          <cell r="C3481" t="str">
            <v>YE201703</v>
          </cell>
          <cell r="M3481">
            <v>8218.6575341999996</v>
          </cell>
          <cell r="N3481">
            <v>16.267863699999999</v>
          </cell>
          <cell r="Q3481">
            <v>1797.9765605</v>
          </cell>
          <cell r="R3481">
            <v>108.5744765</v>
          </cell>
          <cell r="T3481" t="str">
            <v>MAConnectorYE201703</v>
          </cell>
        </row>
        <row r="3482">
          <cell r="A3482" t="str">
            <v>MA</v>
          </cell>
          <cell r="B3482" t="str">
            <v>CRC</v>
          </cell>
          <cell r="C3482" t="str">
            <v>YE201703</v>
          </cell>
          <cell r="M3482">
            <v>34857.139726000001</v>
          </cell>
          <cell r="N3482">
            <v>27.761618599999998</v>
          </cell>
          <cell r="Q3482">
            <v>1296.7086575999999</v>
          </cell>
          <cell r="R3482">
            <v>256.91154360000002</v>
          </cell>
          <cell r="T3482" t="str">
            <v>MACRCYE201703</v>
          </cell>
        </row>
        <row r="3483">
          <cell r="A3483" t="str">
            <v>MA</v>
          </cell>
          <cell r="B3483" t="str">
            <v>Buy Direct/Non Group</v>
          </cell>
          <cell r="C3483" t="str">
            <v>YE201703</v>
          </cell>
          <cell r="M3483">
            <v>7220.2054795000004</v>
          </cell>
          <cell r="N3483">
            <v>0.69200150000000005</v>
          </cell>
          <cell r="Q3483">
            <v>2.0383675999999999</v>
          </cell>
          <cell r="R3483">
            <v>4073.8571428999999</v>
          </cell>
          <cell r="T3483" t="str">
            <v>MABuy Direct/Non GroupYE201703</v>
          </cell>
        </row>
        <row r="3484">
          <cell r="A3484" t="str">
            <v>MA</v>
          </cell>
          <cell r="B3484" t="str">
            <v>Buy Direct/Non Group</v>
          </cell>
          <cell r="C3484" t="str">
            <v>YE201703</v>
          </cell>
          <cell r="M3484">
            <v>7220.2054795000004</v>
          </cell>
          <cell r="N3484">
            <v>20.566015799999999</v>
          </cell>
          <cell r="Q3484">
            <v>4698.7387409000003</v>
          </cell>
          <cell r="R3484">
            <v>52.523071199999997</v>
          </cell>
          <cell r="T3484" t="str">
            <v>MABuy Direct/Non GroupYE201703</v>
          </cell>
        </row>
        <row r="3485">
          <cell r="A3485" t="str">
            <v>MA</v>
          </cell>
          <cell r="B3485" t="str">
            <v>Connector</v>
          </cell>
          <cell r="C3485" t="str">
            <v>YE201703</v>
          </cell>
          <cell r="M3485">
            <v>8218.6575341999996</v>
          </cell>
          <cell r="N3485">
            <v>3.0286485999999999</v>
          </cell>
          <cell r="Q3485">
            <v>257.4372717</v>
          </cell>
          <cell r="R3485">
            <v>141.17529809999999</v>
          </cell>
          <cell r="T3485" t="str">
            <v>MAConnectorYE201703</v>
          </cell>
        </row>
        <row r="3486">
          <cell r="A3486" t="str">
            <v>MA</v>
          </cell>
          <cell r="B3486" t="str">
            <v>CRC</v>
          </cell>
          <cell r="C3486" t="str">
            <v>YE201703</v>
          </cell>
          <cell r="M3486">
            <v>34857.139726000001</v>
          </cell>
          <cell r="N3486">
            <v>15.160403000000001</v>
          </cell>
          <cell r="Q3486">
            <v>279.15640860000002</v>
          </cell>
          <cell r="R3486">
            <v>651.69499900000005</v>
          </cell>
          <cell r="T3486" t="str">
            <v>MACRCYE201703</v>
          </cell>
        </row>
        <row r="3487">
          <cell r="A3487" t="str">
            <v>MA</v>
          </cell>
          <cell r="B3487" t="str">
            <v>Connector</v>
          </cell>
          <cell r="C3487" t="str">
            <v>YE201703</v>
          </cell>
          <cell r="M3487">
            <v>8218.6575341999996</v>
          </cell>
          <cell r="N3487">
            <v>6.2547736</v>
          </cell>
          <cell r="Q3487">
            <v>1127.0306711999999</v>
          </cell>
          <cell r="R3487">
            <v>66.597374299999998</v>
          </cell>
          <cell r="T3487" t="str">
            <v>MAConnectorYE201703</v>
          </cell>
        </row>
        <row r="3488">
          <cell r="A3488" t="str">
            <v>MA</v>
          </cell>
          <cell r="B3488" t="str">
            <v>Connector</v>
          </cell>
          <cell r="C3488" t="str">
            <v>YE201703</v>
          </cell>
          <cell r="M3488">
            <v>8218.6575341999996</v>
          </cell>
          <cell r="N3488">
            <v>8.9816255999999992</v>
          </cell>
          <cell r="Q3488">
            <v>553.11883039999998</v>
          </cell>
          <cell r="R3488">
            <v>194.8577803</v>
          </cell>
          <cell r="T3488" t="str">
            <v>MAConnectorYE201703</v>
          </cell>
        </row>
        <row r="3489">
          <cell r="A3489" t="str">
            <v>MA</v>
          </cell>
          <cell r="B3489" t="str">
            <v>CRC</v>
          </cell>
          <cell r="C3489" t="str">
            <v>YE201703</v>
          </cell>
          <cell r="M3489">
            <v>34857.139726000001</v>
          </cell>
          <cell r="N3489">
            <v>34.399694400000001</v>
          </cell>
          <cell r="Q3489">
            <v>161.902546</v>
          </cell>
          <cell r="R3489">
            <v>2549.6593005999998</v>
          </cell>
          <cell r="T3489" t="str">
            <v>MACRCYE201703</v>
          </cell>
        </row>
        <row r="3490">
          <cell r="A3490" t="str">
            <v>MA</v>
          </cell>
          <cell r="B3490" t="str">
            <v>Connector</v>
          </cell>
          <cell r="C3490" t="str">
            <v>YE201703</v>
          </cell>
          <cell r="M3490">
            <v>8218.6575341999996</v>
          </cell>
          <cell r="N3490">
            <v>15.9852302</v>
          </cell>
          <cell r="Q3490">
            <v>846.94387029999996</v>
          </cell>
          <cell r="R3490">
            <v>226.48816450000001</v>
          </cell>
          <cell r="T3490" t="str">
            <v>MAConnectorYE201703</v>
          </cell>
        </row>
        <row r="3491">
          <cell r="A3491" t="str">
            <v>MA</v>
          </cell>
          <cell r="B3491" t="str">
            <v>Connector</v>
          </cell>
          <cell r="C3491" t="str">
            <v>YE201703</v>
          </cell>
          <cell r="M3491">
            <v>8218.6575341999996</v>
          </cell>
          <cell r="N3491">
            <v>4.1687348999999996</v>
          </cell>
          <cell r="Q3491">
            <v>374.76925899999998</v>
          </cell>
          <cell r="R3491">
            <v>133.48164800000001</v>
          </cell>
          <cell r="T3491" t="str">
            <v>MAConnectorYE201703</v>
          </cell>
        </row>
        <row r="3492">
          <cell r="A3492" t="str">
            <v>MA</v>
          </cell>
          <cell r="B3492" t="str">
            <v>CRC</v>
          </cell>
          <cell r="C3492" t="str">
            <v>YE201703</v>
          </cell>
          <cell r="M3492">
            <v>34857.139726000001</v>
          </cell>
          <cell r="N3492">
            <v>6.1079350999999997</v>
          </cell>
          <cell r="Q3492">
            <v>208.97334749999999</v>
          </cell>
          <cell r="R3492">
            <v>350.73956709999999</v>
          </cell>
          <cell r="T3492" t="str">
            <v>MACRCYE201703</v>
          </cell>
        </row>
        <row r="3493">
          <cell r="A3493" t="str">
            <v>MA</v>
          </cell>
          <cell r="B3493" t="str">
            <v>Connector</v>
          </cell>
          <cell r="C3493" t="str">
            <v>YE201703</v>
          </cell>
          <cell r="M3493">
            <v>8218.6575341999996</v>
          </cell>
          <cell r="N3493">
            <v>24.271778399999999</v>
          </cell>
          <cell r="Q3493">
            <v>2614.1022189999999</v>
          </cell>
          <cell r="R3493">
            <v>111.4192623</v>
          </cell>
          <cell r="T3493" t="str">
            <v>MAConnectorYE201703</v>
          </cell>
        </row>
        <row r="3494">
          <cell r="A3494" t="str">
            <v>MA</v>
          </cell>
          <cell r="B3494" t="str">
            <v>Connector</v>
          </cell>
          <cell r="C3494" t="str">
            <v>YE201703</v>
          </cell>
          <cell r="M3494">
            <v>8218.6575341999996</v>
          </cell>
          <cell r="N3494">
            <v>7.1045812000000002</v>
          </cell>
          <cell r="Q3494">
            <v>2078.6822010000001</v>
          </cell>
          <cell r="R3494">
            <v>41.013953000000001</v>
          </cell>
          <cell r="T3494" t="str">
            <v>MAConnectorYE201703</v>
          </cell>
        </row>
        <row r="3495">
          <cell r="A3495" t="str">
            <v>MA</v>
          </cell>
          <cell r="B3495" t="str">
            <v>CRC</v>
          </cell>
          <cell r="C3495" t="str">
            <v>YE201703</v>
          </cell>
          <cell r="M3495">
            <v>34857.139726000001</v>
          </cell>
          <cell r="N3495">
            <v>13.4592958</v>
          </cell>
          <cell r="Q3495">
            <v>438.7535651</v>
          </cell>
          <cell r="R3495">
            <v>368.11450079999997</v>
          </cell>
          <cell r="T3495" t="str">
            <v>MACRCYE201703</v>
          </cell>
        </row>
        <row r="3496">
          <cell r="A3496" t="str">
            <v>MA</v>
          </cell>
          <cell r="B3496" t="str">
            <v>Connector</v>
          </cell>
          <cell r="C3496" t="str">
            <v>YE201703</v>
          </cell>
          <cell r="M3496">
            <v>8218.6575341999996</v>
          </cell>
          <cell r="N3496">
            <v>7.5968825999999998</v>
          </cell>
          <cell r="Q3496">
            <v>101.8609974</v>
          </cell>
          <cell r="R3496">
            <v>894.97053459999995</v>
          </cell>
          <cell r="T3496" t="str">
            <v>MAConnectorYE201703</v>
          </cell>
        </row>
        <row r="3497">
          <cell r="A3497" t="str">
            <v>MA</v>
          </cell>
          <cell r="B3497" t="str">
            <v>Connector</v>
          </cell>
          <cell r="C3497" t="str">
            <v>YE201703</v>
          </cell>
          <cell r="M3497">
            <v>8218.6575341999996</v>
          </cell>
          <cell r="N3497">
            <v>2.6908802000000001</v>
          </cell>
          <cell r="Q3497">
            <v>44.9277546</v>
          </cell>
          <cell r="R3497">
            <v>718.72192840000002</v>
          </cell>
          <cell r="T3497" t="str">
            <v>MAConnectorYE201703</v>
          </cell>
        </row>
        <row r="3498">
          <cell r="A3498" t="str">
            <v>MA</v>
          </cell>
          <cell r="B3498" t="str">
            <v>Buy Direct/Non Group</v>
          </cell>
          <cell r="C3498" t="str">
            <v>YE201703</v>
          </cell>
          <cell r="M3498">
            <v>7220.2054795000004</v>
          </cell>
          <cell r="N3498">
            <v>45.285579300000002</v>
          </cell>
          <cell r="Q3498">
            <v>1914.7444899</v>
          </cell>
          <cell r="R3498">
            <v>283.81173280000002</v>
          </cell>
          <cell r="T3498" t="str">
            <v>MABuy Direct/Non GroupYE201703</v>
          </cell>
        </row>
        <row r="3499">
          <cell r="A3499" t="str">
            <v>MA</v>
          </cell>
          <cell r="B3499" t="str">
            <v>Buy Direct/Non Group</v>
          </cell>
          <cell r="C3499" t="str">
            <v>YE201703</v>
          </cell>
          <cell r="M3499">
            <v>7220.2054795000004</v>
          </cell>
          <cell r="N3499">
            <v>128.93210429999999</v>
          </cell>
          <cell r="Q3499">
            <v>15266.7400275</v>
          </cell>
          <cell r="R3499">
            <v>101.34352509999999</v>
          </cell>
          <cell r="T3499" t="str">
            <v>MABuy Direct/Non GroupYE201703</v>
          </cell>
        </row>
        <row r="3500">
          <cell r="A3500" t="str">
            <v>MA</v>
          </cell>
          <cell r="B3500" t="str">
            <v>CRC</v>
          </cell>
          <cell r="C3500" t="str">
            <v>YE201703</v>
          </cell>
          <cell r="M3500">
            <v>34857.139726000001</v>
          </cell>
          <cell r="N3500">
            <v>6.9662756999999997</v>
          </cell>
          <cell r="Q3500">
            <v>71.596697300000002</v>
          </cell>
          <cell r="R3500">
            <v>1167.5860909999999</v>
          </cell>
          <cell r="T3500" t="str">
            <v>MACRCYE201703</v>
          </cell>
        </row>
        <row r="3501">
          <cell r="A3501" t="str">
            <v>MA</v>
          </cell>
          <cell r="B3501" t="str">
            <v>Connector</v>
          </cell>
          <cell r="C3501" t="str">
            <v>YE201703</v>
          </cell>
          <cell r="M3501">
            <v>8218.6575341999996</v>
          </cell>
          <cell r="N3501">
            <v>19.657450300000001</v>
          </cell>
          <cell r="Q3501">
            <v>1503.4089131000001</v>
          </cell>
          <cell r="R3501">
            <v>156.90302299999999</v>
          </cell>
          <cell r="T3501" t="str">
            <v>MAConnectorYE201703</v>
          </cell>
        </row>
        <row r="3502">
          <cell r="A3502" t="str">
            <v>MA</v>
          </cell>
          <cell r="B3502" t="str">
            <v>Connector</v>
          </cell>
          <cell r="C3502" t="str">
            <v>YE201703</v>
          </cell>
          <cell r="M3502">
            <v>8218.6575341999996</v>
          </cell>
          <cell r="N3502">
            <v>1.4495031</v>
          </cell>
          <cell r="Q3502">
            <v>602.37846219999994</v>
          </cell>
          <cell r="R3502">
            <v>28.875596900000001</v>
          </cell>
          <cell r="T3502" t="str">
            <v>MAConnectorYE201703</v>
          </cell>
        </row>
        <row r="3503">
          <cell r="A3503" t="str">
            <v>MA</v>
          </cell>
          <cell r="B3503" t="str">
            <v>CRC</v>
          </cell>
          <cell r="C3503" t="str">
            <v>YE201703</v>
          </cell>
          <cell r="M3503">
            <v>34857.139726000001</v>
          </cell>
          <cell r="N3503">
            <v>6.4993087999999997</v>
          </cell>
          <cell r="Q3503">
            <v>388.59454290000002</v>
          </cell>
          <cell r="R3503">
            <v>200.7020101</v>
          </cell>
          <cell r="T3503" t="str">
            <v>MACRCYE201703</v>
          </cell>
        </row>
        <row r="3504">
          <cell r="A3504" t="str">
            <v>MA</v>
          </cell>
          <cell r="B3504" t="str">
            <v>Connector</v>
          </cell>
          <cell r="C3504" t="str">
            <v>YE201703</v>
          </cell>
          <cell r="M3504">
            <v>8218.6575341999996</v>
          </cell>
          <cell r="N3504">
            <v>3.2193556000000001</v>
          </cell>
          <cell r="Q3504">
            <v>645.32593010000005</v>
          </cell>
          <cell r="R3504">
            <v>59.8647372</v>
          </cell>
          <cell r="T3504" t="str">
            <v>MAConnectorYE201703</v>
          </cell>
        </row>
        <row r="3505">
          <cell r="A3505" t="str">
            <v>MA</v>
          </cell>
          <cell r="B3505" t="str">
            <v>Connector</v>
          </cell>
          <cell r="C3505" t="str">
            <v>YE201703</v>
          </cell>
          <cell r="M3505">
            <v>8218.6575341999996</v>
          </cell>
          <cell r="N3505">
            <v>1.8713697</v>
          </cell>
          <cell r="Q3505">
            <v>152.85338010000001</v>
          </cell>
          <cell r="R3505">
            <v>146.9148826</v>
          </cell>
          <cell r="T3505" t="str">
            <v>MAConnectorYE201703</v>
          </cell>
        </row>
        <row r="3506">
          <cell r="A3506" t="str">
            <v>MA</v>
          </cell>
          <cell r="B3506" t="str">
            <v>Buy Direct/Non Group</v>
          </cell>
          <cell r="C3506" t="str">
            <v>YE201703</v>
          </cell>
          <cell r="M3506">
            <v>7220.2054795000004</v>
          </cell>
          <cell r="N3506">
            <v>38.385477199999997</v>
          </cell>
          <cell r="Q3506">
            <v>2815.1294530999999</v>
          </cell>
          <cell r="R3506">
            <v>163.62506010000001</v>
          </cell>
          <cell r="T3506" t="str">
            <v>MABuy Direct/Non GroupYE201703</v>
          </cell>
        </row>
        <row r="3507">
          <cell r="A3507" t="str">
            <v>MA</v>
          </cell>
          <cell r="B3507" t="str">
            <v>CRC</v>
          </cell>
          <cell r="C3507" t="str">
            <v>YE201703</v>
          </cell>
          <cell r="M3507">
            <v>34857.139726000001</v>
          </cell>
          <cell r="N3507">
            <v>5.4542311999999997</v>
          </cell>
          <cell r="Q3507">
            <v>25.152335999999998</v>
          </cell>
          <cell r="R3507">
            <v>2602.1747722</v>
          </cell>
          <cell r="T3507" t="str">
            <v>MACRCYE201703</v>
          </cell>
        </row>
        <row r="3508">
          <cell r="A3508" t="str">
            <v>MA</v>
          </cell>
          <cell r="B3508" t="str">
            <v>Connector</v>
          </cell>
          <cell r="C3508" t="str">
            <v>YE201703</v>
          </cell>
          <cell r="M3508">
            <v>8218.6575341999996</v>
          </cell>
          <cell r="N3508">
            <v>2.6377622000000001</v>
          </cell>
          <cell r="Q3508">
            <v>191.7165067</v>
          </cell>
          <cell r="R3508">
            <v>165.10391870000001</v>
          </cell>
          <cell r="T3508" t="str">
            <v>MAConnectorYE201703</v>
          </cell>
        </row>
        <row r="3509">
          <cell r="A3509" t="str">
            <v>MA</v>
          </cell>
          <cell r="B3509" t="str">
            <v>Connector</v>
          </cell>
          <cell r="C3509" t="str">
            <v>YE201703</v>
          </cell>
          <cell r="M3509">
            <v>8218.6575341999996</v>
          </cell>
          <cell r="N3509">
            <v>11.1861315</v>
          </cell>
          <cell r="Q3509">
            <v>660.92068789999996</v>
          </cell>
          <cell r="R3509">
            <v>203.10088759999999</v>
          </cell>
          <cell r="T3509" t="str">
            <v>MAConnectorYE201703</v>
          </cell>
        </row>
        <row r="3510">
          <cell r="A3510" t="str">
            <v>MA</v>
          </cell>
          <cell r="B3510" t="str">
            <v>CRC</v>
          </cell>
          <cell r="C3510" t="str">
            <v>YE201703</v>
          </cell>
          <cell r="M3510">
            <v>34857.139726000001</v>
          </cell>
          <cell r="N3510">
            <v>0.86499749999999997</v>
          </cell>
          <cell r="Q3510">
            <v>2.0507900000000001</v>
          </cell>
          <cell r="R3510">
            <v>5061.4492646999997</v>
          </cell>
          <cell r="T3510" t="str">
            <v>MACRCYE201703</v>
          </cell>
        </row>
        <row r="3511">
          <cell r="A3511" t="str">
            <v>MA</v>
          </cell>
          <cell r="B3511" t="str">
            <v>Connector</v>
          </cell>
          <cell r="C3511" t="str">
            <v>YE201703</v>
          </cell>
          <cell r="M3511">
            <v>8218.6575341999996</v>
          </cell>
          <cell r="N3511">
            <v>15.412443100000001</v>
          </cell>
          <cell r="Q3511">
            <v>3618.3551143999998</v>
          </cell>
          <cell r="R3511">
            <v>51.114197400000002</v>
          </cell>
          <cell r="T3511" t="str">
            <v>MAConnectorYE201703</v>
          </cell>
        </row>
        <row r="3512">
          <cell r="A3512" t="str">
            <v>MA</v>
          </cell>
          <cell r="B3512" t="str">
            <v>Connector</v>
          </cell>
          <cell r="C3512" t="str">
            <v>YE201703</v>
          </cell>
          <cell r="M3512">
            <v>8218.6575341999996</v>
          </cell>
          <cell r="N3512">
            <v>30.230646799999999</v>
          </cell>
          <cell r="Q3512">
            <v>1325.5544133999999</v>
          </cell>
          <cell r="R3512">
            <v>273.67247809999998</v>
          </cell>
          <cell r="T3512" t="str">
            <v>MAConnectorYE201703</v>
          </cell>
        </row>
        <row r="3513">
          <cell r="A3513" t="str">
            <v>MA</v>
          </cell>
          <cell r="B3513" t="str">
            <v>Buy Direct/Non Group</v>
          </cell>
          <cell r="C3513" t="str">
            <v>YE201703</v>
          </cell>
          <cell r="M3513">
            <v>7220.2054795000004</v>
          </cell>
          <cell r="N3513">
            <v>50.702221700000003</v>
          </cell>
          <cell r="Q3513">
            <v>17.762917399999999</v>
          </cell>
          <cell r="R3513">
            <v>34252.631393399999</v>
          </cell>
          <cell r="T3513" t="str">
            <v>MABuy Direct/Non GroupYE201703</v>
          </cell>
        </row>
        <row r="3514">
          <cell r="A3514" t="str">
            <v>MA</v>
          </cell>
          <cell r="B3514" t="str">
            <v>Buy Direct/Non Group</v>
          </cell>
          <cell r="C3514" t="str">
            <v>YE201703</v>
          </cell>
          <cell r="M3514">
            <v>7220.2054795000004</v>
          </cell>
          <cell r="N3514">
            <v>36.540595699999997</v>
          </cell>
          <cell r="Q3514">
            <v>252.4628155</v>
          </cell>
          <cell r="R3514">
            <v>1736.8385435</v>
          </cell>
          <cell r="T3514" t="str">
            <v>MABuy Direct/Non GroupYE201703</v>
          </cell>
        </row>
        <row r="3515">
          <cell r="A3515" t="str">
            <v>MA</v>
          </cell>
          <cell r="B3515" t="str">
            <v>Buy Direct/Non Group</v>
          </cell>
          <cell r="C3515" t="str">
            <v>YE201703</v>
          </cell>
          <cell r="M3515">
            <v>7220.2054795000004</v>
          </cell>
          <cell r="N3515">
            <v>13.468458699999999</v>
          </cell>
          <cell r="Q3515">
            <v>69.314567699999998</v>
          </cell>
          <cell r="R3515">
            <v>2331.7104878</v>
          </cell>
          <cell r="T3515" t="str">
            <v>MABuy Direct/Non GroupYE201703</v>
          </cell>
        </row>
        <row r="3516">
          <cell r="A3516" t="str">
            <v>MA</v>
          </cell>
          <cell r="B3516" t="str">
            <v>CRC</v>
          </cell>
          <cell r="C3516" t="str">
            <v>YE201703</v>
          </cell>
          <cell r="M3516">
            <v>34857.139726000001</v>
          </cell>
          <cell r="N3516">
            <v>38.478443900000002</v>
          </cell>
          <cell r="Q3516">
            <v>12.5158506</v>
          </cell>
          <cell r="R3516">
            <v>36892.524578299999</v>
          </cell>
          <cell r="T3516" t="str">
            <v>MACRCYE201703</v>
          </cell>
        </row>
        <row r="3517">
          <cell r="A3517" t="str">
            <v>MA</v>
          </cell>
          <cell r="B3517" t="str">
            <v>Connector</v>
          </cell>
          <cell r="C3517" t="str">
            <v>YE201703</v>
          </cell>
          <cell r="M3517">
            <v>8218.6575341999996</v>
          </cell>
          <cell r="N3517">
            <v>11.8390764</v>
          </cell>
          <cell r="Q3517">
            <v>150.5017896</v>
          </cell>
          <cell r="R3517">
            <v>943.96828949999997</v>
          </cell>
          <cell r="T3517" t="str">
            <v>MAConnectorYE201703</v>
          </cell>
        </row>
        <row r="3518">
          <cell r="A3518" t="str">
            <v>MA</v>
          </cell>
          <cell r="B3518" t="str">
            <v>Buy Direct/Non Group</v>
          </cell>
          <cell r="C3518" t="str">
            <v>YE201703</v>
          </cell>
          <cell r="M3518">
            <v>7220.2054795000004</v>
          </cell>
          <cell r="N3518">
            <v>1.6397679000000001</v>
          </cell>
          <cell r="Q3518">
            <v>669.75905420000004</v>
          </cell>
          <cell r="R3518">
            <v>29.3795435</v>
          </cell>
          <cell r="T3518" t="str">
            <v>MABuy Direct/Non GroupYE201703</v>
          </cell>
        </row>
        <row r="3519">
          <cell r="A3519" t="str">
            <v>MA</v>
          </cell>
          <cell r="B3519" t="str">
            <v>ERF</v>
          </cell>
          <cell r="C3519" t="str">
            <v>YE201703</v>
          </cell>
          <cell r="M3519">
            <v>107862.5260268</v>
          </cell>
          <cell r="N3519">
            <v>24.8810875</v>
          </cell>
          <cell r="Q3519">
            <v>18.810084400000001</v>
          </cell>
          <cell r="R3519">
            <v>15873.0308446</v>
          </cell>
          <cell r="T3519" t="str">
            <v>MAERFYE201703</v>
          </cell>
        </row>
        <row r="3520">
          <cell r="A3520" t="str">
            <v>MA</v>
          </cell>
          <cell r="B3520" t="str">
            <v>Connector</v>
          </cell>
          <cell r="C3520" t="str">
            <v>YE201703</v>
          </cell>
          <cell r="M3520">
            <v>8218.6575341999996</v>
          </cell>
          <cell r="N3520">
            <v>9.9582761000000009</v>
          </cell>
          <cell r="Q3520">
            <v>226.2477561</v>
          </cell>
          <cell r="R3520">
            <v>528.17899890000001</v>
          </cell>
          <cell r="T3520" t="str">
            <v>MAConnectorYE201703</v>
          </cell>
        </row>
        <row r="3521">
          <cell r="A3521" t="str">
            <v>MA</v>
          </cell>
          <cell r="B3521" t="str">
            <v>ERF</v>
          </cell>
          <cell r="C3521" t="str">
            <v>YE201703</v>
          </cell>
          <cell r="M3521">
            <v>107862.5260268</v>
          </cell>
          <cell r="N3521">
            <v>0.89325810000000005</v>
          </cell>
          <cell r="Q3521">
            <v>2.3195855000000001</v>
          </cell>
          <cell r="R3521">
            <v>4621.1261764999999</v>
          </cell>
          <cell r="T3521" t="str">
            <v>MAERFYE201703</v>
          </cell>
        </row>
        <row r="3522">
          <cell r="A3522" t="str">
            <v>MA</v>
          </cell>
          <cell r="B3522" t="str">
            <v>CRC</v>
          </cell>
          <cell r="C3522" t="str">
            <v>YE201703</v>
          </cell>
          <cell r="M3522">
            <v>34857.139726000001</v>
          </cell>
          <cell r="N3522">
            <v>13.0967269</v>
          </cell>
          <cell r="Q3522">
            <v>1571.0500121</v>
          </cell>
          <cell r="R3522">
            <v>100.0354675</v>
          </cell>
          <cell r="T3522" t="str">
            <v>MACRCYE201703</v>
          </cell>
        </row>
        <row r="3523">
          <cell r="A3523" t="str">
            <v>MA</v>
          </cell>
          <cell r="B3523" t="str">
            <v>ERF</v>
          </cell>
          <cell r="C3523" t="str">
            <v>YE201703</v>
          </cell>
          <cell r="M3523">
            <v>107862.5260268</v>
          </cell>
          <cell r="N3523">
            <v>7.2669569999999997</v>
          </cell>
          <cell r="Q3523">
            <v>403.38372170000002</v>
          </cell>
          <cell r="R3523">
            <v>216.17997729999999</v>
          </cell>
          <cell r="T3523" t="str">
            <v>MAERFYE201703</v>
          </cell>
        </row>
        <row r="3524">
          <cell r="A3524" t="str">
            <v>MA</v>
          </cell>
          <cell r="B3524" t="str">
            <v>CRC</v>
          </cell>
          <cell r="C3524" t="str">
            <v>YE201703</v>
          </cell>
          <cell r="M3524">
            <v>34857.139726000001</v>
          </cell>
          <cell r="N3524">
            <v>23.328686699999999</v>
          </cell>
          <cell r="Q3524">
            <v>17.9142537</v>
          </cell>
          <cell r="R3524">
            <v>15626.899427599999</v>
          </cell>
          <cell r="T3524" t="str">
            <v>MACRCYE201703</v>
          </cell>
        </row>
        <row r="3525">
          <cell r="A3525" t="str">
            <v>MA</v>
          </cell>
          <cell r="B3525" t="str">
            <v>Connector</v>
          </cell>
          <cell r="C3525" t="str">
            <v>YE201703</v>
          </cell>
          <cell r="M3525">
            <v>8218.6575341999996</v>
          </cell>
          <cell r="N3525">
            <v>16.3558336</v>
          </cell>
          <cell r="Q3525">
            <v>296.67170199999998</v>
          </cell>
          <cell r="R3525">
            <v>661.57304959999999</v>
          </cell>
          <cell r="T3525" t="str">
            <v>MAConnectorYE201703</v>
          </cell>
        </row>
        <row r="3526">
          <cell r="A3526" t="str">
            <v>MA</v>
          </cell>
          <cell r="B3526" t="str">
            <v>Connector</v>
          </cell>
          <cell r="C3526" t="str">
            <v>YE201703</v>
          </cell>
          <cell r="M3526">
            <v>8218.6575341999996</v>
          </cell>
          <cell r="N3526">
            <v>36.293398799999999</v>
          </cell>
          <cell r="Q3526">
            <v>167.45799450000001</v>
          </cell>
          <cell r="R3526">
            <v>2600.7763119000001</v>
          </cell>
          <cell r="T3526" t="str">
            <v>MAConnectorYE201703</v>
          </cell>
        </row>
        <row r="3527">
          <cell r="A3527" t="str">
            <v>MA</v>
          </cell>
          <cell r="B3527" t="str">
            <v>ERF</v>
          </cell>
          <cell r="C3527" t="str">
            <v>YE201703</v>
          </cell>
          <cell r="M3527">
            <v>107862.5260268</v>
          </cell>
          <cell r="N3527">
            <v>36.939549300000003</v>
          </cell>
          <cell r="Q3527">
            <v>178.5114418</v>
          </cell>
          <cell r="R3527">
            <v>2483.1718753999999</v>
          </cell>
          <cell r="T3527" t="str">
            <v>MAERFYE201703</v>
          </cell>
        </row>
        <row r="3528">
          <cell r="A3528" t="str">
            <v>MA</v>
          </cell>
          <cell r="B3528" t="str">
            <v>Buy Direct/Non Group</v>
          </cell>
          <cell r="C3528" t="str">
            <v>YE201703</v>
          </cell>
          <cell r="M3528">
            <v>7220.2054795000004</v>
          </cell>
          <cell r="N3528">
            <v>32.558626699999998</v>
          </cell>
          <cell r="Q3528">
            <v>34.375517299999998</v>
          </cell>
          <cell r="R3528">
            <v>11365.7495492</v>
          </cell>
          <cell r="T3528" t="str">
            <v>MABuy Direct/Non GroupYE201703</v>
          </cell>
        </row>
        <row r="3529">
          <cell r="A3529" t="str">
            <v>MA</v>
          </cell>
          <cell r="B3529" t="str">
            <v>CRC</v>
          </cell>
          <cell r="C3529" t="str">
            <v>YE201703</v>
          </cell>
          <cell r="M3529">
            <v>34857.139726000001</v>
          </cell>
          <cell r="N3529">
            <v>16.769523400000001</v>
          </cell>
          <cell r="Q3529">
            <v>24.699955800000001</v>
          </cell>
          <cell r="R3529">
            <v>8147.1514651999996</v>
          </cell>
          <cell r="T3529" t="str">
            <v>MACRCYE201703</v>
          </cell>
        </row>
        <row r="3530">
          <cell r="A3530" t="str">
            <v>MA</v>
          </cell>
          <cell r="B3530" t="str">
            <v>Connector</v>
          </cell>
          <cell r="C3530" t="str">
            <v>YE201703</v>
          </cell>
          <cell r="M3530">
            <v>8218.6575341999996</v>
          </cell>
          <cell r="N3530">
            <v>5.3460466000000002</v>
          </cell>
          <cell r="Q3530">
            <v>171.78987169999999</v>
          </cell>
          <cell r="R3530">
            <v>373.43621039999999</v>
          </cell>
          <cell r="T3530" t="str">
            <v>MAConnectorYE201703</v>
          </cell>
        </row>
        <row r="3531">
          <cell r="A3531" t="str">
            <v>MA</v>
          </cell>
          <cell r="B3531" t="str">
            <v>ERF</v>
          </cell>
          <cell r="C3531" t="str">
            <v>YE201703</v>
          </cell>
          <cell r="M3531">
            <v>107862.5260268</v>
          </cell>
          <cell r="N3531">
            <v>31.0658718</v>
          </cell>
          <cell r="Q3531">
            <v>1451.8188726999999</v>
          </cell>
          <cell r="R3531">
            <v>256.77477349999998</v>
          </cell>
          <cell r="T3531" t="str">
            <v>MAERFYE201703</v>
          </cell>
        </row>
        <row r="3532">
          <cell r="A3532" t="str">
            <v>MA</v>
          </cell>
          <cell r="B3532" t="str">
            <v>Connector</v>
          </cell>
          <cell r="C3532" t="str">
            <v>YE201703</v>
          </cell>
          <cell r="M3532">
            <v>8218.6575341999996</v>
          </cell>
          <cell r="N3532">
            <v>11.3644318</v>
          </cell>
          <cell r="Q3532">
            <v>376.87331360000002</v>
          </cell>
          <cell r="R3532">
            <v>361.85417410000002</v>
          </cell>
          <cell r="T3532" t="str">
            <v>MAConnectorYE201703</v>
          </cell>
        </row>
        <row r="3533">
          <cell r="A3533" t="str">
            <v>MA</v>
          </cell>
          <cell r="B3533" t="str">
            <v>Connector</v>
          </cell>
          <cell r="C3533" t="str">
            <v>YE201703</v>
          </cell>
          <cell r="M3533">
            <v>8218.6575341999996</v>
          </cell>
          <cell r="N3533">
            <v>7.9754066999999997</v>
          </cell>
          <cell r="Q3533">
            <v>70.350279499999999</v>
          </cell>
          <cell r="R3533">
            <v>1360.4051273</v>
          </cell>
          <cell r="T3533" t="str">
            <v>MAConnectorYE201703</v>
          </cell>
        </row>
        <row r="3534">
          <cell r="A3534" t="str">
            <v>MA</v>
          </cell>
          <cell r="B3534" t="str">
            <v>Buy Direct/Non Group</v>
          </cell>
          <cell r="C3534" t="str">
            <v>YE201703</v>
          </cell>
          <cell r="M3534">
            <v>7220.2054795000004</v>
          </cell>
          <cell r="N3534">
            <v>14.088957199999999</v>
          </cell>
          <cell r="Q3534">
            <v>291.0648309</v>
          </cell>
          <cell r="R3534">
            <v>580.85851890000004</v>
          </cell>
          <cell r="T3534" t="str">
            <v>MABuy Direct/Non GroupYE201703</v>
          </cell>
        </row>
        <row r="3535">
          <cell r="A3535" t="str">
            <v>MA</v>
          </cell>
          <cell r="B3535" t="str">
            <v>Buy Direct/Non Group</v>
          </cell>
          <cell r="C3535" t="str">
            <v>YE201703</v>
          </cell>
          <cell r="M3535">
            <v>7220.2054795000004</v>
          </cell>
          <cell r="N3535">
            <v>19.248778600000001</v>
          </cell>
          <cell r="Q3535">
            <v>1151.2980628</v>
          </cell>
          <cell r="R3535">
            <v>200.6303585</v>
          </cell>
          <cell r="T3535" t="str">
            <v>MABuy Direct/Non GroupYE201703</v>
          </cell>
        </row>
        <row r="3536">
          <cell r="A3536" t="str">
            <v>MA</v>
          </cell>
          <cell r="B3536" t="str">
            <v>Connector</v>
          </cell>
          <cell r="C3536" t="str">
            <v>YE201703</v>
          </cell>
          <cell r="M3536">
            <v>8218.6575341999996</v>
          </cell>
          <cell r="N3536">
            <v>6.1675692</v>
          </cell>
          <cell r="Q3536">
            <v>377.46122689999999</v>
          </cell>
          <cell r="R3536">
            <v>196.07532019999999</v>
          </cell>
          <cell r="T3536" t="str">
            <v>MAConnectorYE201703</v>
          </cell>
        </row>
        <row r="3537">
          <cell r="A3537" t="str">
            <v>MA</v>
          </cell>
          <cell r="B3537" t="str">
            <v>Connector</v>
          </cell>
          <cell r="C3537" t="str">
            <v>YE201703</v>
          </cell>
          <cell r="M3537">
            <v>8218.6575341999996</v>
          </cell>
          <cell r="N3537">
            <v>4.8115607000000002</v>
          </cell>
          <cell r="Q3537">
            <v>21.232993499999999</v>
          </cell>
          <cell r="R3537">
            <v>2719.2928916000001</v>
          </cell>
          <cell r="T3537" t="str">
            <v>MAConnectorYE201703</v>
          </cell>
        </row>
        <row r="3538">
          <cell r="A3538" t="str">
            <v>MA</v>
          </cell>
          <cell r="B3538" t="str">
            <v>ERF</v>
          </cell>
          <cell r="C3538" t="str">
            <v>YE201703</v>
          </cell>
          <cell r="M3538">
            <v>107862.5260268</v>
          </cell>
          <cell r="N3538">
            <v>1.5151915</v>
          </cell>
          <cell r="Q3538">
            <v>141.8736399</v>
          </cell>
          <cell r="R3538">
            <v>128.15839740000001</v>
          </cell>
          <cell r="T3538" t="str">
            <v>MAERFYE201703</v>
          </cell>
        </row>
        <row r="3539">
          <cell r="A3539" t="str">
            <v>MA</v>
          </cell>
          <cell r="B3539" t="str">
            <v>ERF</v>
          </cell>
          <cell r="C3539" t="str">
            <v>YE201703</v>
          </cell>
          <cell r="M3539">
            <v>107862.5260268</v>
          </cell>
          <cell r="N3539">
            <v>2.5839767999999999</v>
          </cell>
          <cell r="Q3539">
            <v>48.756096700000001</v>
          </cell>
          <cell r="R3539">
            <v>635.97629210000002</v>
          </cell>
          <cell r="T3539" t="str">
            <v>MAERFYE201703</v>
          </cell>
        </row>
        <row r="3540">
          <cell r="A3540" t="str">
            <v>MA</v>
          </cell>
          <cell r="B3540" t="str">
            <v>Connector</v>
          </cell>
          <cell r="C3540" t="str">
            <v>YE201703</v>
          </cell>
          <cell r="M3540">
            <v>8218.6575341999996</v>
          </cell>
          <cell r="N3540">
            <v>1.3296095999999999</v>
          </cell>
          <cell r="Q3540">
            <v>2.3023728000000001</v>
          </cell>
          <cell r="R3540">
            <v>6929.9444444000001</v>
          </cell>
          <cell r="T3540" t="str">
            <v>MAConnectorYE201703</v>
          </cell>
        </row>
        <row r="3541">
          <cell r="A3541" t="str">
            <v>MA</v>
          </cell>
          <cell r="B3541" t="str">
            <v>Connector</v>
          </cell>
          <cell r="C3541" t="str">
            <v>YE201703</v>
          </cell>
          <cell r="M3541">
            <v>8218.6575341999996</v>
          </cell>
          <cell r="N3541">
            <v>38.661833299999998</v>
          </cell>
          <cell r="Q3541">
            <v>12.535140699999999</v>
          </cell>
          <cell r="R3541">
            <v>37011.311632700003</v>
          </cell>
          <cell r="T3541" t="str">
            <v>MAConnectorYE201703</v>
          </cell>
        </row>
        <row r="3542">
          <cell r="A3542" t="str">
            <v>MA</v>
          </cell>
          <cell r="B3542" t="str">
            <v>Buy Direct/Non Group</v>
          </cell>
          <cell r="C3542" t="str">
            <v>YE201703</v>
          </cell>
          <cell r="M3542">
            <v>7220.2054795000004</v>
          </cell>
          <cell r="N3542">
            <v>4.8188991000000003</v>
          </cell>
          <cell r="Q3542">
            <v>396.02286520000001</v>
          </cell>
          <cell r="R3542">
            <v>146.01881539999999</v>
          </cell>
          <cell r="T3542" t="str">
            <v>MABuy Direct/Non GroupYE201703</v>
          </cell>
        </row>
        <row r="3543">
          <cell r="A3543" t="str">
            <v>MA</v>
          </cell>
          <cell r="B3543" t="str">
            <v>Connector</v>
          </cell>
          <cell r="C3543" t="str">
            <v>YE201703</v>
          </cell>
          <cell r="M3543">
            <v>8218.6575341999996</v>
          </cell>
          <cell r="N3543">
            <v>28.416066199999999</v>
          </cell>
          <cell r="Q3543">
            <v>17.779434299999998</v>
          </cell>
          <cell r="R3543">
            <v>19179.057625900001</v>
          </cell>
          <cell r="T3543" t="str">
            <v>MAConnectorYE201703</v>
          </cell>
        </row>
        <row r="3544">
          <cell r="A3544" t="str">
            <v>MA</v>
          </cell>
          <cell r="B3544" t="str">
            <v>Connector</v>
          </cell>
          <cell r="C3544" t="str">
            <v>YE201703</v>
          </cell>
          <cell r="M3544">
            <v>8218.6575341999996</v>
          </cell>
          <cell r="N3544">
            <v>13.0009196</v>
          </cell>
          <cell r="Q3544">
            <v>19.825987900000001</v>
          </cell>
          <cell r="R3544">
            <v>7869.0169677000004</v>
          </cell>
          <cell r="T3544" t="str">
            <v>MAConnectorYE201703</v>
          </cell>
        </row>
        <row r="3545">
          <cell r="A3545" t="str">
            <v>MA</v>
          </cell>
          <cell r="B3545" t="str">
            <v>ERF</v>
          </cell>
          <cell r="C3545" t="str">
            <v>YE201703</v>
          </cell>
          <cell r="M3545">
            <v>107862.5260268</v>
          </cell>
          <cell r="N3545">
            <v>5.1393889000000001</v>
          </cell>
          <cell r="Q3545">
            <v>416.89763369999997</v>
          </cell>
          <cell r="R3545">
            <v>147.93239779999999</v>
          </cell>
          <cell r="T3545" t="str">
            <v>MAERFYE201703</v>
          </cell>
        </row>
        <row r="3546">
          <cell r="A3546" t="str">
            <v>MA</v>
          </cell>
          <cell r="B3546" t="str">
            <v>Buy Direct/Non Group</v>
          </cell>
          <cell r="C3546" t="str">
            <v>YE201703</v>
          </cell>
          <cell r="M3546">
            <v>7220.2054795000004</v>
          </cell>
          <cell r="N3546">
            <v>42.957210699999997</v>
          </cell>
          <cell r="Q3546">
            <v>29.2651343</v>
          </cell>
          <cell r="R3546">
            <v>17614.357164199999</v>
          </cell>
          <cell r="T3546" t="str">
            <v>MABuy Direct/Non GroupYE201703</v>
          </cell>
        </row>
        <row r="3547">
          <cell r="A3547" t="str">
            <v>MA</v>
          </cell>
          <cell r="B3547" t="str">
            <v>Buy Direct/Non Group</v>
          </cell>
          <cell r="C3547" t="str">
            <v>YE201703</v>
          </cell>
          <cell r="M3547">
            <v>7220.2054795000004</v>
          </cell>
          <cell r="N3547">
            <v>19.344567600000001</v>
          </cell>
          <cell r="Q3547">
            <v>346.5728383</v>
          </cell>
          <cell r="R3547">
            <v>669.80093499999998</v>
          </cell>
          <cell r="T3547" t="str">
            <v>MABuy Direct/Non GroupYE201703</v>
          </cell>
        </row>
        <row r="3548">
          <cell r="A3548" t="str">
            <v>MA</v>
          </cell>
          <cell r="B3548" t="str">
            <v>Buy Direct/Non Group</v>
          </cell>
          <cell r="C3548" t="str">
            <v>YE201703</v>
          </cell>
          <cell r="M3548">
            <v>7220.2054795000004</v>
          </cell>
          <cell r="N3548">
            <v>8.9926013000000005</v>
          </cell>
          <cell r="Q3548">
            <v>1507.4509633</v>
          </cell>
          <cell r="R3548">
            <v>71.585224299999993</v>
          </cell>
          <cell r="T3548" t="str">
            <v>MABuy Direct/Non GroupYE201703</v>
          </cell>
        </row>
        <row r="3549">
          <cell r="A3549" t="str">
            <v>MA</v>
          </cell>
          <cell r="B3549" t="str">
            <v>ERF</v>
          </cell>
          <cell r="C3549" t="str">
            <v>YE201703</v>
          </cell>
          <cell r="M3549">
            <v>107862.5260268</v>
          </cell>
          <cell r="N3549">
            <v>4.0390750000000004</v>
          </cell>
          <cell r="Q3549">
            <v>364.8408341</v>
          </cell>
          <cell r="R3549">
            <v>132.8494378</v>
          </cell>
          <cell r="T3549" t="str">
            <v>MAERFYE201703</v>
          </cell>
        </row>
        <row r="3550">
          <cell r="A3550" t="str">
            <v>MA</v>
          </cell>
          <cell r="B3550" t="str">
            <v>Buy Direct/Non Group</v>
          </cell>
          <cell r="C3550" t="str">
            <v>YE201703</v>
          </cell>
          <cell r="M3550">
            <v>7220.2054795000004</v>
          </cell>
          <cell r="N3550">
            <v>11.6406063</v>
          </cell>
          <cell r="Q3550">
            <v>719.20908110000005</v>
          </cell>
          <cell r="R3550">
            <v>194.2234594</v>
          </cell>
          <cell r="T3550" t="str">
            <v>MABuy Direct/Non GroupYE201703</v>
          </cell>
        </row>
        <row r="3551">
          <cell r="A3551" t="str">
            <v>MA</v>
          </cell>
          <cell r="B3551" t="str">
            <v>Buy Direct/Non Group</v>
          </cell>
          <cell r="C3551" t="str">
            <v>YE201703</v>
          </cell>
          <cell r="M3551">
            <v>7220.2054795000004</v>
          </cell>
          <cell r="N3551">
            <v>44.969446900000001</v>
          </cell>
          <cell r="Q3551">
            <v>208.92988579999999</v>
          </cell>
          <cell r="R3551">
            <v>2582.8442885999998</v>
          </cell>
          <cell r="T3551" t="str">
            <v>MABuy Direct/Non GroupYE201703</v>
          </cell>
        </row>
        <row r="3552">
          <cell r="A3552" t="str">
            <v>MA</v>
          </cell>
          <cell r="B3552" t="str">
            <v>Buy Direct/Non Group</v>
          </cell>
          <cell r="C3552" t="str">
            <v>YE201703</v>
          </cell>
          <cell r="M3552">
            <v>7220.2054795000004</v>
          </cell>
          <cell r="N3552">
            <v>22.168438299999998</v>
          </cell>
          <cell r="Q3552">
            <v>1186.2371132000001</v>
          </cell>
          <cell r="R3552">
            <v>224.2563955</v>
          </cell>
          <cell r="T3552" t="str">
            <v>MABuy Direct/Non GroupYE201703</v>
          </cell>
        </row>
        <row r="3553">
          <cell r="A3553" t="str">
            <v>MA</v>
          </cell>
          <cell r="B3553" t="str">
            <v>Buy Direct/Non Group</v>
          </cell>
          <cell r="C3553" t="str">
            <v>YE201703</v>
          </cell>
          <cell r="M3553">
            <v>7220.2054795000004</v>
          </cell>
          <cell r="N3553">
            <v>6.3323425999999996</v>
          </cell>
          <cell r="Q3553">
            <v>414.33769000000001</v>
          </cell>
          <cell r="R3553">
            <v>183.39656919999999</v>
          </cell>
          <cell r="T3553" t="str">
            <v>MABuy Direct/Non GroupYE201703</v>
          </cell>
        </row>
        <row r="3554">
          <cell r="A3554" t="str">
            <v>MA</v>
          </cell>
          <cell r="B3554" t="str">
            <v>Buy Direct/Non Group</v>
          </cell>
          <cell r="C3554" t="str">
            <v>YE201703</v>
          </cell>
          <cell r="M3554">
            <v>7220.2054795000004</v>
          </cell>
          <cell r="N3554">
            <v>9.3155429999999999</v>
          </cell>
          <cell r="Q3554">
            <v>16.743733599999999</v>
          </cell>
          <cell r="R3554">
            <v>6676.3195652000004</v>
          </cell>
          <cell r="T3554" t="str">
            <v>MABuy Direct/Non GroupYE201703</v>
          </cell>
        </row>
        <row r="3555">
          <cell r="A3555" t="str">
            <v>MA</v>
          </cell>
          <cell r="B3555" t="str">
            <v>Buy Direct/Non Group</v>
          </cell>
          <cell r="C3555" t="str">
            <v>YE201703</v>
          </cell>
          <cell r="M3555">
            <v>7220.2054795000004</v>
          </cell>
          <cell r="N3555">
            <v>6.0305198000000004</v>
          </cell>
          <cell r="Q3555">
            <v>208.64811929999999</v>
          </cell>
          <cell r="R3555">
            <v>346.83388250000002</v>
          </cell>
          <cell r="T3555" t="str">
            <v>MABuy Direct/Non GroupYE201703</v>
          </cell>
        </row>
        <row r="3556">
          <cell r="A3556" t="str">
            <v>MA</v>
          </cell>
          <cell r="B3556" t="str">
            <v>Buy Direct/Non Group</v>
          </cell>
          <cell r="C3556" t="str">
            <v>YE201703</v>
          </cell>
          <cell r="M3556">
            <v>7220.2054795000004</v>
          </cell>
          <cell r="N3556">
            <v>28.7857384</v>
          </cell>
          <cell r="Q3556">
            <v>2954.0403550000001</v>
          </cell>
          <cell r="R3556">
            <v>116.9343743</v>
          </cell>
          <cell r="T3556" t="str">
            <v>MABuy Direct/Non GroupYE201703</v>
          </cell>
        </row>
        <row r="3557">
          <cell r="A3557" t="str">
            <v>MA</v>
          </cell>
          <cell r="B3557" t="str">
            <v>Association</v>
          </cell>
          <cell r="C3557" t="str">
            <v>YE201703</v>
          </cell>
          <cell r="M3557">
            <v>21543.706849300001</v>
          </cell>
          <cell r="N3557">
            <v>11.7422311</v>
          </cell>
          <cell r="Q3557">
            <v>249.8666982</v>
          </cell>
          <cell r="R3557">
            <v>563.92778339999995</v>
          </cell>
          <cell r="T3557" t="str">
            <v>MAAssociationYE201703</v>
          </cell>
        </row>
        <row r="3558">
          <cell r="A3558" t="str">
            <v>MA</v>
          </cell>
          <cell r="B3558" t="str">
            <v>Association</v>
          </cell>
          <cell r="C3558" t="str">
            <v>YE201703</v>
          </cell>
          <cell r="M3558">
            <v>21543.706849300001</v>
          </cell>
          <cell r="N3558">
            <v>18.2597883</v>
          </cell>
          <cell r="Q3558">
            <v>320.92667180000001</v>
          </cell>
          <cell r="R3558">
            <v>682.76487569999995</v>
          </cell>
          <cell r="T3558" t="str">
            <v>MAAssociationYE201703</v>
          </cell>
        </row>
        <row r="3559">
          <cell r="A3559" t="str">
            <v>MA</v>
          </cell>
          <cell r="B3559" t="str">
            <v>Association</v>
          </cell>
          <cell r="C3559" t="str">
            <v>YE201703</v>
          </cell>
          <cell r="M3559">
            <v>21543.706849300001</v>
          </cell>
          <cell r="N3559">
            <v>39.288785300000001</v>
          </cell>
          <cell r="Q3559">
            <v>187.11672799999999</v>
          </cell>
          <cell r="R3559">
            <v>2519.6326822999999</v>
          </cell>
          <cell r="T3559" t="str">
            <v>MAAssociationYE201703</v>
          </cell>
        </row>
        <row r="3560">
          <cell r="A3560" t="str">
            <v>MA</v>
          </cell>
          <cell r="B3560" t="str">
            <v>Association</v>
          </cell>
          <cell r="C3560" t="str">
            <v>YE201703</v>
          </cell>
          <cell r="M3560">
            <v>21543.706849300001</v>
          </cell>
          <cell r="N3560">
            <v>5.3844817999999997</v>
          </cell>
          <cell r="Q3560">
            <v>187.3055918</v>
          </cell>
          <cell r="R3560">
            <v>344.96450720000001</v>
          </cell>
          <cell r="T3560" t="str">
            <v>MAAssociationYE201703</v>
          </cell>
        </row>
        <row r="3561">
          <cell r="A3561" t="str">
            <v>MA</v>
          </cell>
          <cell r="B3561" t="str">
            <v>Association</v>
          </cell>
          <cell r="C3561" t="str">
            <v>YE201703</v>
          </cell>
          <cell r="M3561">
            <v>21543.706849300001</v>
          </cell>
          <cell r="N3561">
            <v>11.638852</v>
          </cell>
          <cell r="Q3561">
            <v>389.57863309999999</v>
          </cell>
          <cell r="R3561">
            <v>358.50586349999998</v>
          </cell>
          <cell r="T3561" t="str">
            <v>MAAssociationYE201703</v>
          </cell>
        </row>
        <row r="3562">
          <cell r="A3562" t="str">
            <v>MA</v>
          </cell>
          <cell r="B3562" t="str">
            <v>Association</v>
          </cell>
          <cell r="C3562" t="str">
            <v>YE201703</v>
          </cell>
          <cell r="M3562">
            <v>21543.706849300001</v>
          </cell>
          <cell r="N3562">
            <v>8.0039683000000004</v>
          </cell>
          <cell r="Q3562">
            <v>76.951180100000002</v>
          </cell>
          <cell r="R3562">
            <v>1248.1630564</v>
          </cell>
          <cell r="T3562" t="str">
            <v>MAAssociationYE201703</v>
          </cell>
        </row>
        <row r="3563">
          <cell r="A3563" t="str">
            <v>MA</v>
          </cell>
          <cell r="B3563" t="str">
            <v>Association</v>
          </cell>
          <cell r="C3563" t="str">
            <v>YE201703</v>
          </cell>
          <cell r="M3563">
            <v>21543.706849300001</v>
          </cell>
          <cell r="N3563">
            <v>6.0805689999999997</v>
          </cell>
          <cell r="Q3563">
            <v>354.20964880000002</v>
          </cell>
          <cell r="R3563">
            <v>205.9989861</v>
          </cell>
          <cell r="T3563" t="str">
            <v>MAAssociationYE201703</v>
          </cell>
        </row>
        <row r="3564">
          <cell r="A3564" t="str">
            <v>MA</v>
          </cell>
          <cell r="B3564" t="str">
            <v>Association</v>
          </cell>
          <cell r="C3564" t="str">
            <v>YE201703</v>
          </cell>
          <cell r="M3564">
            <v>21543.706849300001</v>
          </cell>
          <cell r="N3564">
            <v>3.2997822999999999</v>
          </cell>
          <cell r="Q3564">
            <v>14.346003100000001</v>
          </cell>
          <cell r="R3564">
            <v>2760.1686395000002</v>
          </cell>
          <cell r="T3564" t="str">
            <v>MAAssociationYE201703</v>
          </cell>
        </row>
        <row r="3565">
          <cell r="A3565" t="str">
            <v>MA</v>
          </cell>
          <cell r="B3565" t="str">
            <v>Association</v>
          </cell>
          <cell r="C3565" t="str">
            <v>YE201703</v>
          </cell>
          <cell r="M3565">
            <v>21543.706849300001</v>
          </cell>
          <cell r="N3565">
            <v>0.763293</v>
          </cell>
          <cell r="Q3565">
            <v>2.0494289999999999</v>
          </cell>
          <cell r="R3565">
            <v>4469.3016667000002</v>
          </cell>
          <cell r="T3565" t="str">
            <v>MAAssociationYE201703</v>
          </cell>
        </row>
        <row r="3566">
          <cell r="A3566" t="str">
            <v>MA</v>
          </cell>
          <cell r="B3566" t="str">
            <v>Association</v>
          </cell>
          <cell r="C3566" t="str">
            <v>YE201703</v>
          </cell>
          <cell r="M3566">
            <v>21543.706849300001</v>
          </cell>
          <cell r="N3566">
            <v>44.066963399999999</v>
          </cell>
          <cell r="Q3566">
            <v>14.1996153</v>
          </cell>
          <cell r="R3566">
            <v>37240.696185599998</v>
          </cell>
          <cell r="T3566" t="str">
            <v>MAAssociationYE201703</v>
          </cell>
        </row>
        <row r="3567">
          <cell r="A3567" t="str">
            <v>MA</v>
          </cell>
          <cell r="B3567" t="str">
            <v>Association</v>
          </cell>
          <cell r="C3567" t="str">
            <v>YE201703</v>
          </cell>
          <cell r="M3567">
            <v>21543.706849300001</v>
          </cell>
          <cell r="N3567">
            <v>21.974587</v>
          </cell>
          <cell r="Q3567">
            <v>16.6882077</v>
          </cell>
          <cell r="R3567">
            <v>15801.280029199999</v>
          </cell>
          <cell r="T3567" t="str">
            <v>MAAssociationYE201703</v>
          </cell>
        </row>
        <row r="3568">
          <cell r="A3568" t="str">
            <v>MA</v>
          </cell>
          <cell r="B3568" t="str">
            <v>Association</v>
          </cell>
          <cell r="C3568" t="str">
            <v>YE201703</v>
          </cell>
          <cell r="M3568">
            <v>21543.706849300001</v>
          </cell>
          <cell r="N3568">
            <v>7.2280525999999998</v>
          </cell>
          <cell r="Q3568">
            <v>13.5652683</v>
          </cell>
          <cell r="R3568">
            <v>6394.0225898999997</v>
          </cell>
          <cell r="T3568" t="str">
            <v>MAAssociationYE201703</v>
          </cell>
        </row>
        <row r="3569">
          <cell r="A3569" t="str">
            <v>MA</v>
          </cell>
          <cell r="B3569" t="str">
            <v>Benevera</v>
          </cell>
          <cell r="C3569" t="str">
            <v>YE201703</v>
          </cell>
          <cell r="M3569">
            <v>3324.5808219</v>
          </cell>
          <cell r="N3569">
            <v>84.739154900000003</v>
          </cell>
          <cell r="Q3569">
            <v>12356.444977700001</v>
          </cell>
          <cell r="R3569">
            <v>82.294694000000007</v>
          </cell>
          <cell r="T3569" t="str">
            <v>MABeneveraYE201703</v>
          </cell>
        </row>
        <row r="3570">
          <cell r="A3570" t="str">
            <v>MA</v>
          </cell>
          <cell r="B3570" t="str">
            <v>Benevera</v>
          </cell>
          <cell r="C3570" t="str">
            <v>YE201703</v>
          </cell>
          <cell r="M3570">
            <v>3324.5808219</v>
          </cell>
          <cell r="N3570">
            <v>4.3994230999999999</v>
          </cell>
          <cell r="Q3570">
            <v>55.073741699999999</v>
          </cell>
          <cell r="R3570">
            <v>958.58888890000003</v>
          </cell>
          <cell r="T3570" t="str">
            <v>MABeneveraYE201703</v>
          </cell>
        </row>
        <row r="3571">
          <cell r="A3571" t="str">
            <v>MA</v>
          </cell>
          <cell r="B3571" t="str">
            <v>Benevera</v>
          </cell>
          <cell r="C3571" t="str">
            <v>YE201703</v>
          </cell>
          <cell r="M3571">
            <v>3324.5808219</v>
          </cell>
          <cell r="N3571">
            <v>5.3200240000000001</v>
          </cell>
          <cell r="Q3571">
            <v>17.440018200000001</v>
          </cell>
          <cell r="R3571">
            <v>3660.5631579000001</v>
          </cell>
          <cell r="T3571" t="str">
            <v>MABeneveraYE201703</v>
          </cell>
        </row>
        <row r="3572">
          <cell r="A3572" t="str">
            <v>MA</v>
          </cell>
          <cell r="B3572" t="str">
            <v>Benevera</v>
          </cell>
          <cell r="C3572" t="str">
            <v>YE201703</v>
          </cell>
          <cell r="M3572">
            <v>3324.5808219</v>
          </cell>
          <cell r="N3572">
            <v>14.0928345</v>
          </cell>
          <cell r="Q3572">
            <v>826.10612490000005</v>
          </cell>
          <cell r="R3572">
            <v>204.7122148</v>
          </cell>
          <cell r="T3572" t="str">
            <v>MABeneveraYE201703</v>
          </cell>
        </row>
        <row r="3573">
          <cell r="A3573" t="str">
            <v>MA</v>
          </cell>
          <cell r="B3573" t="str">
            <v>Benevera</v>
          </cell>
          <cell r="C3573" t="str">
            <v>YE201703</v>
          </cell>
          <cell r="M3573">
            <v>3324.5808219</v>
          </cell>
          <cell r="N3573">
            <v>4.3724441000000001</v>
          </cell>
          <cell r="Q3573">
            <v>807.44224580000002</v>
          </cell>
          <cell r="R3573">
            <v>64.9821448</v>
          </cell>
          <cell r="T3573" t="str">
            <v>MABeneveraYE201703</v>
          </cell>
        </row>
        <row r="3574">
          <cell r="A3574" t="str">
            <v>MA</v>
          </cell>
          <cell r="B3574" t="str">
            <v>Benevera</v>
          </cell>
          <cell r="C3574" t="str">
            <v>YE201703</v>
          </cell>
          <cell r="M3574">
            <v>3324.5808219</v>
          </cell>
          <cell r="N3574">
            <v>6.7100546000000003</v>
          </cell>
          <cell r="Q3574">
            <v>473.32821310000003</v>
          </cell>
          <cell r="R3574">
            <v>170.11590169999999</v>
          </cell>
          <cell r="T3574" t="str">
            <v>MABeneveraYE201703</v>
          </cell>
        </row>
        <row r="3575">
          <cell r="A3575" t="str">
            <v>MA</v>
          </cell>
          <cell r="B3575" t="str">
            <v>Benevera</v>
          </cell>
          <cell r="C3575" t="str">
            <v>YE201703</v>
          </cell>
          <cell r="M3575">
            <v>3324.5808219</v>
          </cell>
          <cell r="N3575">
            <v>16.122684599999999</v>
          </cell>
          <cell r="Q3575">
            <v>1008.4614029000001</v>
          </cell>
          <cell r="R3575">
            <v>191.84890469999999</v>
          </cell>
          <cell r="T3575" t="str">
            <v>MABeneveraYE201703</v>
          </cell>
        </row>
        <row r="3576">
          <cell r="A3576" t="str">
            <v>MA</v>
          </cell>
          <cell r="B3576" t="str">
            <v>Benevera</v>
          </cell>
          <cell r="C3576" t="str">
            <v>YE201703</v>
          </cell>
          <cell r="M3576">
            <v>3324.5808219</v>
          </cell>
          <cell r="N3576">
            <v>5.1478969000000001</v>
          </cell>
          <cell r="Q3576">
            <v>387.96391349999999</v>
          </cell>
          <cell r="R3576">
            <v>159.2281151</v>
          </cell>
          <cell r="T3576" t="str">
            <v>MABeneveraYE201703</v>
          </cell>
        </row>
        <row r="3577">
          <cell r="A3577" t="str">
            <v>MA</v>
          </cell>
          <cell r="B3577" t="str">
            <v>Benevera</v>
          </cell>
          <cell r="C3577" t="str">
            <v>YE201703</v>
          </cell>
          <cell r="M3577">
            <v>3324.5808219</v>
          </cell>
          <cell r="N3577">
            <v>20.1951091</v>
          </cell>
          <cell r="Q3577">
            <v>2220.3896847000001</v>
          </cell>
          <cell r="R3577">
            <v>109.1435938</v>
          </cell>
          <cell r="T3577" t="str">
            <v>MABeneveraYE201703</v>
          </cell>
        </row>
        <row r="3578">
          <cell r="A3578" t="str">
            <v>MA</v>
          </cell>
          <cell r="B3578" t="str">
            <v>Benevera</v>
          </cell>
          <cell r="C3578" t="str">
            <v>YE201703</v>
          </cell>
          <cell r="M3578">
            <v>3324.5808219</v>
          </cell>
          <cell r="N3578">
            <v>3.6611921999999999</v>
          </cell>
          <cell r="Q3578">
            <v>1005.0957853</v>
          </cell>
          <cell r="R3578">
            <v>43.711561600000003</v>
          </cell>
          <cell r="T3578" t="str">
            <v>MABeneveraYE201703</v>
          </cell>
        </row>
        <row r="3579">
          <cell r="A3579" t="str">
            <v>MA</v>
          </cell>
          <cell r="B3579" t="str">
            <v>Benevera</v>
          </cell>
          <cell r="C3579" t="str">
            <v>YE201703</v>
          </cell>
          <cell r="M3579">
            <v>3324.5808219</v>
          </cell>
          <cell r="N3579">
            <v>2.2011919</v>
          </cell>
          <cell r="Q3579">
            <v>143.19172829999999</v>
          </cell>
          <cell r="R3579">
            <v>184.4680769</v>
          </cell>
          <cell r="T3579" t="str">
            <v>MABeneveraYE201703</v>
          </cell>
        </row>
        <row r="3580">
          <cell r="A3580" t="str">
            <v>MA</v>
          </cell>
          <cell r="B3580" t="str">
            <v>Benevera</v>
          </cell>
          <cell r="C3580" t="str">
            <v>YE201703</v>
          </cell>
          <cell r="M3580">
            <v>3324.5808219</v>
          </cell>
          <cell r="N3580">
            <v>2.5290477</v>
          </cell>
          <cell r="Q3580">
            <v>48.3425066</v>
          </cell>
          <cell r="R3580">
            <v>627.78234180000004</v>
          </cell>
          <cell r="T3580" t="str">
            <v>MABeneveraYE201703</v>
          </cell>
        </row>
        <row r="3581">
          <cell r="A3581" t="str">
            <v>MA</v>
          </cell>
          <cell r="B3581" t="str">
            <v>Benevera</v>
          </cell>
          <cell r="C3581" t="str">
            <v>YE201703</v>
          </cell>
          <cell r="M3581">
            <v>3324.5808219</v>
          </cell>
          <cell r="N3581">
            <v>25.631199299999999</v>
          </cell>
          <cell r="Q3581">
            <v>1938.2897413000001</v>
          </cell>
          <cell r="R3581">
            <v>158.68339230000001</v>
          </cell>
          <cell r="T3581" t="str">
            <v>MABeneveraYE201703</v>
          </cell>
        </row>
        <row r="3582">
          <cell r="A3582" t="str">
            <v>MA</v>
          </cell>
          <cell r="B3582" t="str">
            <v>Benevera</v>
          </cell>
          <cell r="C3582" t="str">
            <v>YE201703</v>
          </cell>
          <cell r="M3582">
            <v>3324.5808219</v>
          </cell>
          <cell r="N3582">
            <v>1.6238424</v>
          </cell>
          <cell r="Q3582">
            <v>739.82392970000001</v>
          </cell>
          <cell r="R3582">
            <v>26.338846199999999</v>
          </cell>
          <cell r="T3582" t="str">
            <v>MABeneveraYE201703</v>
          </cell>
        </row>
        <row r="3583">
          <cell r="A3583" t="str">
            <v>MA</v>
          </cell>
          <cell r="B3583" t="str">
            <v>Benevera</v>
          </cell>
          <cell r="C3583" t="str">
            <v>YE201703</v>
          </cell>
          <cell r="M3583">
            <v>3324.5808219</v>
          </cell>
          <cell r="N3583">
            <v>1.7332810999999999</v>
          </cell>
          <cell r="Q3583">
            <v>452.52257730000002</v>
          </cell>
          <cell r="R3583">
            <v>45.963171099999997</v>
          </cell>
          <cell r="T3583" t="str">
            <v>MABeneveraYE201703</v>
          </cell>
        </row>
        <row r="3584">
          <cell r="A3584" t="str">
            <v>MA</v>
          </cell>
          <cell r="B3584" t="str">
            <v>Benevera</v>
          </cell>
          <cell r="C3584" t="str">
            <v>YE201703</v>
          </cell>
          <cell r="M3584">
            <v>3324.5808219</v>
          </cell>
          <cell r="N3584">
            <v>1.3306150000000001</v>
          </cell>
          <cell r="Q3584">
            <v>146.8633111</v>
          </cell>
          <cell r="R3584">
            <v>108.7227292</v>
          </cell>
          <cell r="T3584" t="str">
            <v>MABeneveraYE201703</v>
          </cell>
        </row>
        <row r="3585">
          <cell r="A3585" t="str">
            <v>MA</v>
          </cell>
          <cell r="B3585" t="str">
            <v>Benevera</v>
          </cell>
          <cell r="C3585" t="str">
            <v>YE201703</v>
          </cell>
          <cell r="M3585">
            <v>3324.5808219</v>
          </cell>
          <cell r="N3585">
            <v>7.2150667999999998</v>
          </cell>
          <cell r="Q3585">
            <v>399.89655749999997</v>
          </cell>
          <cell r="R3585">
            <v>216.5079954</v>
          </cell>
          <cell r="T3585" t="str">
            <v>MABeneveraYE201703</v>
          </cell>
        </row>
        <row r="3586">
          <cell r="A3586" t="str">
            <v>MA</v>
          </cell>
          <cell r="B3586" t="str">
            <v>Benevera</v>
          </cell>
          <cell r="C3586" t="str">
            <v>YE201703</v>
          </cell>
          <cell r="M3586">
            <v>3324.5808219</v>
          </cell>
          <cell r="N3586">
            <v>13.130784500000001</v>
          </cell>
          <cell r="Q3586">
            <v>541.86442490000002</v>
          </cell>
          <cell r="R3586">
            <v>290.79121400000002</v>
          </cell>
          <cell r="T3586" t="str">
            <v>MABeneveraYE201703</v>
          </cell>
        </row>
        <row r="3587">
          <cell r="A3587" t="str">
            <v>MA</v>
          </cell>
          <cell r="B3587" t="str">
            <v>Benevera</v>
          </cell>
          <cell r="C3587" t="str">
            <v>YE201703</v>
          </cell>
          <cell r="M3587">
            <v>3324.5808219</v>
          </cell>
          <cell r="N3587">
            <v>18.2959411</v>
          </cell>
          <cell r="Q3587">
            <v>3909.3177623000001</v>
          </cell>
          <cell r="R3587">
            <v>56.161025299999999</v>
          </cell>
          <cell r="T3587" t="str">
            <v>MABeneveraYE201703</v>
          </cell>
        </row>
        <row r="3588">
          <cell r="A3588" t="str">
            <v>MA</v>
          </cell>
          <cell r="B3588" t="str">
            <v>Benevera</v>
          </cell>
          <cell r="C3588" t="str">
            <v>YE201703</v>
          </cell>
          <cell r="M3588">
            <v>3324.5808219</v>
          </cell>
          <cell r="N3588">
            <v>4.4857623999999996</v>
          </cell>
          <cell r="Q3588">
            <v>485.26085710000001</v>
          </cell>
          <cell r="R3588">
            <v>110.9282724</v>
          </cell>
          <cell r="T3588" t="str">
            <v>MABeneveraYE201703</v>
          </cell>
        </row>
        <row r="3589">
          <cell r="A3589" t="str">
            <v>MA</v>
          </cell>
          <cell r="B3589" t="str">
            <v>Benevera</v>
          </cell>
          <cell r="C3589" t="str">
            <v>YE201703</v>
          </cell>
          <cell r="M3589">
            <v>3324.5808219</v>
          </cell>
          <cell r="N3589">
            <v>14.829942300000001</v>
          </cell>
          <cell r="Q3589">
            <v>1547.2661754999999</v>
          </cell>
          <cell r="R3589">
            <v>115.01531540000001</v>
          </cell>
          <cell r="T3589" t="str">
            <v>MABeneveraYE201703</v>
          </cell>
        </row>
        <row r="3590">
          <cell r="A3590" t="str">
            <v>MA</v>
          </cell>
          <cell r="B3590" t="str">
            <v>Benevera</v>
          </cell>
          <cell r="C3590" t="str">
            <v>YE201703</v>
          </cell>
          <cell r="M3590">
            <v>3324.5808219</v>
          </cell>
          <cell r="N3590">
            <v>21.3101257</v>
          </cell>
          <cell r="Q3590">
            <v>1062.0053184000001</v>
          </cell>
          <cell r="R3590">
            <v>240.79117550000001</v>
          </cell>
          <cell r="T3590" t="str">
            <v>MABeneveraYE201703</v>
          </cell>
        </row>
        <row r="3591">
          <cell r="A3591" t="str">
            <v>MA</v>
          </cell>
          <cell r="B3591" t="str">
            <v>Benevera</v>
          </cell>
          <cell r="C3591" t="str">
            <v>YE201703</v>
          </cell>
          <cell r="M3591">
            <v>3324.5808219</v>
          </cell>
          <cell r="N3591">
            <v>9.3693545</v>
          </cell>
          <cell r="Q3591">
            <v>179.29562559999999</v>
          </cell>
          <cell r="R3591">
            <v>627.07750850000002</v>
          </cell>
          <cell r="T3591" t="str">
            <v>MABeneveraYE201703</v>
          </cell>
        </row>
        <row r="3592">
          <cell r="A3592" t="str">
            <v>MA</v>
          </cell>
          <cell r="B3592" t="str">
            <v>Benevera</v>
          </cell>
          <cell r="C3592" t="str">
            <v>YE201703</v>
          </cell>
          <cell r="M3592">
            <v>3324.5808219</v>
          </cell>
          <cell r="N3592">
            <v>15.4036977</v>
          </cell>
          <cell r="Q3592">
            <v>220.60093190000001</v>
          </cell>
          <cell r="R3592">
            <v>837.91292650000003</v>
          </cell>
          <cell r="T3592" t="str">
            <v>MABeneveraYE201703</v>
          </cell>
        </row>
        <row r="3593">
          <cell r="A3593" t="str">
            <v>MA</v>
          </cell>
          <cell r="B3593" t="str">
            <v>Benevera</v>
          </cell>
          <cell r="C3593" t="str">
            <v>YE201703</v>
          </cell>
          <cell r="M3593">
            <v>3324.5808219</v>
          </cell>
          <cell r="N3593">
            <v>18.708103600000001</v>
          </cell>
          <cell r="Q3593">
            <v>332.58420660000002</v>
          </cell>
          <cell r="R3593">
            <v>675.00873049999996</v>
          </cell>
          <cell r="T3593" t="str">
            <v>MABeneveraYE201703</v>
          </cell>
        </row>
        <row r="3594">
          <cell r="A3594" t="str">
            <v>MA</v>
          </cell>
          <cell r="B3594" t="str">
            <v>Benevera</v>
          </cell>
          <cell r="C3594" t="str">
            <v>YE201703</v>
          </cell>
          <cell r="M3594">
            <v>3324.5808219</v>
          </cell>
          <cell r="N3594">
            <v>45.6654768</v>
          </cell>
          <cell r="Q3594">
            <v>163.6913988</v>
          </cell>
          <cell r="R3594">
            <v>3347.6757195999999</v>
          </cell>
          <cell r="T3594" t="str">
            <v>MABeneveraYE201703</v>
          </cell>
        </row>
        <row r="3595">
          <cell r="A3595" t="str">
            <v>MA</v>
          </cell>
          <cell r="B3595" t="str">
            <v>Benevera</v>
          </cell>
          <cell r="C3595" t="str">
            <v>YE201703</v>
          </cell>
          <cell r="M3595">
            <v>3324.5808219</v>
          </cell>
          <cell r="N3595">
            <v>5.3402023999999999</v>
          </cell>
          <cell r="Q3595">
            <v>227.9440974</v>
          </cell>
          <cell r="R3595">
            <v>281.13221479999999</v>
          </cell>
          <cell r="T3595" t="str">
            <v>MABeneveraYE201703</v>
          </cell>
        </row>
        <row r="3596">
          <cell r="A3596" t="str">
            <v>MA</v>
          </cell>
          <cell r="B3596" t="str">
            <v>Benevera</v>
          </cell>
          <cell r="C3596" t="str">
            <v>YE201703</v>
          </cell>
          <cell r="M3596">
            <v>3324.5808219</v>
          </cell>
          <cell r="N3596">
            <v>20.823264699999999</v>
          </cell>
          <cell r="Q3596">
            <v>480.97734389999999</v>
          </cell>
          <cell r="R3596">
            <v>519.52379770000005</v>
          </cell>
          <cell r="T3596" t="str">
            <v>MABeneveraYE201703</v>
          </cell>
        </row>
        <row r="3597">
          <cell r="A3597" t="str">
            <v>MA</v>
          </cell>
          <cell r="B3597" t="str">
            <v>Benevera</v>
          </cell>
          <cell r="C3597" t="str">
            <v>YE201703</v>
          </cell>
          <cell r="M3597">
            <v>3324.5808219</v>
          </cell>
          <cell r="N3597">
            <v>6.6283608999999997</v>
          </cell>
          <cell r="Q3597">
            <v>78.418549900000002</v>
          </cell>
          <cell r="R3597">
            <v>1014.3050403</v>
          </cell>
          <cell r="T3597" t="str">
            <v>MABeneveraYE201703</v>
          </cell>
        </row>
        <row r="3598">
          <cell r="A3598" t="str">
            <v>MA</v>
          </cell>
          <cell r="B3598" t="str">
            <v>Benevera</v>
          </cell>
          <cell r="C3598" t="str">
            <v>YE201703</v>
          </cell>
          <cell r="M3598">
            <v>3324.5808219</v>
          </cell>
          <cell r="N3598">
            <v>7.4763932000000004</v>
          </cell>
          <cell r="Q3598">
            <v>474.62194940000001</v>
          </cell>
          <cell r="R3598">
            <v>189.02774819999999</v>
          </cell>
          <cell r="T3598" t="str">
            <v>MABeneveraYE201703</v>
          </cell>
        </row>
        <row r="3599">
          <cell r="A3599" t="str">
            <v>MA</v>
          </cell>
          <cell r="B3599" t="str">
            <v>Benevera</v>
          </cell>
          <cell r="C3599" t="str">
            <v>YE201703</v>
          </cell>
          <cell r="M3599">
            <v>3324.5808219</v>
          </cell>
          <cell r="N3599">
            <v>4.2080925000000002</v>
          </cell>
          <cell r="Q3599">
            <v>27.825937100000001</v>
          </cell>
          <cell r="R3599">
            <v>1814.7496590999999</v>
          </cell>
          <cell r="T3599" t="str">
            <v>MABeneveraYE201703</v>
          </cell>
        </row>
        <row r="3600">
          <cell r="A3600" t="str">
            <v>MA</v>
          </cell>
          <cell r="B3600" t="str">
            <v>Benevera</v>
          </cell>
          <cell r="C3600" t="str">
            <v>YE201703</v>
          </cell>
          <cell r="M3600">
            <v>3324.5808219</v>
          </cell>
          <cell r="N3600">
            <v>1.2120093000000001</v>
          </cell>
          <cell r="Q3600">
            <v>2.2134268000000001</v>
          </cell>
          <cell r="R3600">
            <v>6570.8571429000003</v>
          </cell>
          <cell r="T3600" t="str">
            <v>MABeneveraYE201703</v>
          </cell>
        </row>
        <row r="3601">
          <cell r="A3601" t="str">
            <v>MA</v>
          </cell>
          <cell r="B3601" t="str">
            <v>Benevera</v>
          </cell>
          <cell r="C3601" t="str">
            <v>YE201703</v>
          </cell>
          <cell r="M3601">
            <v>3324.5808219</v>
          </cell>
          <cell r="N3601">
            <v>46.701031700000001</v>
          </cell>
          <cell r="Q3601">
            <v>13.9129685</v>
          </cell>
          <cell r="R3601">
            <v>40279.856818200002</v>
          </cell>
          <cell r="T3601" t="str">
            <v>MABeneveraYE201703</v>
          </cell>
        </row>
        <row r="3602">
          <cell r="A3602" t="str">
            <v>MA</v>
          </cell>
          <cell r="B3602" t="str">
            <v>Benevera</v>
          </cell>
          <cell r="C3602" t="str">
            <v>YE201703</v>
          </cell>
          <cell r="M3602">
            <v>3324.5808219</v>
          </cell>
          <cell r="N3602">
            <v>19.591885000000001</v>
          </cell>
          <cell r="Q3602">
            <v>15.4939877</v>
          </cell>
          <cell r="R3602">
            <v>15173.796734699999</v>
          </cell>
          <cell r="T3602" t="str">
            <v>MABeneveraYE201703</v>
          </cell>
        </row>
        <row r="3603">
          <cell r="A3603" t="str">
            <v>MA</v>
          </cell>
          <cell r="B3603" t="str">
            <v>Benevera</v>
          </cell>
          <cell r="C3603" t="str">
            <v>YE201703</v>
          </cell>
          <cell r="M3603">
            <v>3324.5808219</v>
          </cell>
          <cell r="N3603">
            <v>15.418636100000001</v>
          </cell>
          <cell r="Q3603">
            <v>21.501860499999999</v>
          </cell>
          <cell r="R3603">
            <v>8605.0057352999993</v>
          </cell>
          <cell r="T3603" t="str">
            <v>MABeneveraYE201703</v>
          </cell>
        </row>
        <row r="3604">
          <cell r="A3604" t="str">
            <v>MA</v>
          </cell>
          <cell r="B3604" t="str">
            <v>Association</v>
          </cell>
          <cell r="C3604" t="str">
            <v>YE201703</v>
          </cell>
          <cell r="M3604">
            <v>21543.706849300001</v>
          </cell>
          <cell r="N3604">
            <v>95.122656899999996</v>
          </cell>
          <cell r="Q3604">
            <v>12579.1258624</v>
          </cell>
          <cell r="R3604">
            <v>90.743339000000006</v>
          </cell>
          <cell r="T3604" t="str">
            <v>MAAssociationYE201703</v>
          </cell>
        </row>
        <row r="3605">
          <cell r="A3605" t="str">
            <v>MA</v>
          </cell>
          <cell r="B3605" t="str">
            <v>Association</v>
          </cell>
          <cell r="C3605" t="str">
            <v>YE201703</v>
          </cell>
          <cell r="M3605">
            <v>21543.706849300001</v>
          </cell>
          <cell r="N3605">
            <v>17.1827036</v>
          </cell>
          <cell r="Q3605">
            <v>1769.3697367</v>
          </cell>
          <cell r="R3605">
            <v>116.5344015</v>
          </cell>
          <cell r="T3605" t="str">
            <v>MAAssociationYE201703</v>
          </cell>
        </row>
        <row r="3606">
          <cell r="A3606" t="str">
            <v>MA</v>
          </cell>
          <cell r="B3606" t="str">
            <v>Association</v>
          </cell>
          <cell r="C3606" t="str">
            <v>YE201703</v>
          </cell>
          <cell r="M3606">
            <v>21543.706849300001</v>
          </cell>
          <cell r="N3606">
            <v>4.5319349999999998</v>
          </cell>
          <cell r="Q3606">
            <v>23.230237200000001</v>
          </cell>
          <cell r="R3606">
            <v>2341.0531707</v>
          </cell>
          <cell r="T3606" t="str">
            <v>MAAssociationYE201703</v>
          </cell>
        </row>
        <row r="3607">
          <cell r="A3607" t="str">
            <v>MA</v>
          </cell>
          <cell r="B3607" t="str">
            <v>Association</v>
          </cell>
          <cell r="C3607" t="str">
            <v>YE201703</v>
          </cell>
          <cell r="M3607">
            <v>21543.706849300001</v>
          </cell>
          <cell r="N3607">
            <v>12.3426296</v>
          </cell>
          <cell r="Q3607">
            <v>21.7665434</v>
          </cell>
          <cell r="R3607">
            <v>6804.5510194999997</v>
          </cell>
          <cell r="T3607" t="str">
            <v>MAAssociationYE201703</v>
          </cell>
        </row>
        <row r="3608">
          <cell r="A3608" t="str">
            <v>MA</v>
          </cell>
          <cell r="B3608" t="str">
            <v>Association</v>
          </cell>
          <cell r="C3608" t="str">
            <v>YE201703</v>
          </cell>
          <cell r="M3608">
            <v>21543.706849300001</v>
          </cell>
          <cell r="N3608">
            <v>9.0181135999999995</v>
          </cell>
          <cell r="Q3608">
            <v>841.15178149999997</v>
          </cell>
          <cell r="R3608">
            <v>128.6537878</v>
          </cell>
          <cell r="T3608" t="str">
            <v>MAAssociationYE201703</v>
          </cell>
        </row>
        <row r="3609">
          <cell r="A3609" t="str">
            <v>MA</v>
          </cell>
          <cell r="B3609" t="str">
            <v>Association</v>
          </cell>
          <cell r="C3609" t="str">
            <v>YE201703</v>
          </cell>
          <cell r="M3609">
            <v>21543.706849300001</v>
          </cell>
          <cell r="N3609">
            <v>3.5634524000000001</v>
          </cell>
          <cell r="Q3609">
            <v>333.58054090000002</v>
          </cell>
          <cell r="R3609">
            <v>128.1892201</v>
          </cell>
          <cell r="T3609" t="str">
            <v>MAAssociationYE201703</v>
          </cell>
        </row>
        <row r="3610">
          <cell r="A3610" t="str">
            <v>MA</v>
          </cell>
          <cell r="B3610" t="str">
            <v>Association</v>
          </cell>
          <cell r="C3610" t="str">
            <v>YE201703</v>
          </cell>
          <cell r="M3610">
            <v>21543.706849300001</v>
          </cell>
          <cell r="N3610">
            <v>7.3138708000000001</v>
          </cell>
          <cell r="Q3610">
            <v>1315.5302237000001</v>
          </cell>
          <cell r="R3610">
            <v>66.715647099999998</v>
          </cell>
          <cell r="T3610" t="str">
            <v>MAAssociationYE201703</v>
          </cell>
        </row>
        <row r="3611">
          <cell r="A3611" t="str">
            <v>MA</v>
          </cell>
          <cell r="B3611" t="str">
            <v>Association</v>
          </cell>
          <cell r="C3611" t="str">
            <v>YE201703</v>
          </cell>
          <cell r="M3611">
            <v>21543.706849300001</v>
          </cell>
          <cell r="N3611">
            <v>10.186321</v>
          </cell>
          <cell r="Q3611">
            <v>658.75664640000002</v>
          </cell>
          <cell r="R3611">
            <v>185.5553985</v>
          </cell>
          <cell r="T3611" t="str">
            <v>MAAssociationYE201703</v>
          </cell>
        </row>
        <row r="3612">
          <cell r="A3612" t="str">
            <v>MA</v>
          </cell>
          <cell r="B3612" t="str">
            <v>Association</v>
          </cell>
          <cell r="C3612" t="str">
            <v>YE201703</v>
          </cell>
          <cell r="M3612">
            <v>21543.706849300001</v>
          </cell>
          <cell r="N3612">
            <v>17.607949999999999</v>
          </cell>
          <cell r="Q3612">
            <v>1044.9829485</v>
          </cell>
          <cell r="R3612">
            <v>202.19985410000001</v>
          </cell>
          <cell r="T3612" t="str">
            <v>MAAssociationYE201703</v>
          </cell>
        </row>
        <row r="3613">
          <cell r="A3613" t="str">
            <v>MA</v>
          </cell>
          <cell r="B3613" t="str">
            <v>Association</v>
          </cell>
          <cell r="C3613" t="str">
            <v>YE201703</v>
          </cell>
          <cell r="M3613">
            <v>21543.706849300001</v>
          </cell>
          <cell r="N3613">
            <v>4.2885352000000001</v>
          </cell>
          <cell r="Q3613">
            <v>370.97555699999998</v>
          </cell>
          <cell r="R3613">
            <v>138.72186970000001</v>
          </cell>
          <cell r="T3613" t="str">
            <v>MAAssociationYE201703</v>
          </cell>
        </row>
        <row r="3614">
          <cell r="A3614" t="str">
            <v>MA</v>
          </cell>
          <cell r="B3614" t="str">
            <v>Association</v>
          </cell>
          <cell r="C3614" t="str">
            <v>YE201703</v>
          </cell>
          <cell r="M3614">
            <v>21543.706849300001</v>
          </cell>
          <cell r="N3614">
            <v>26.447013299999998</v>
          </cell>
          <cell r="Q3614">
            <v>2782.2458532999999</v>
          </cell>
          <cell r="R3614">
            <v>114.0676189</v>
          </cell>
          <cell r="T3614" t="str">
            <v>MAAssociationYE201703</v>
          </cell>
        </row>
        <row r="3615">
          <cell r="A3615" t="str">
            <v>MA</v>
          </cell>
          <cell r="B3615" t="str">
            <v>Association</v>
          </cell>
          <cell r="C3615" t="str">
            <v>YE201703</v>
          </cell>
          <cell r="M3615">
            <v>21543.706849300001</v>
          </cell>
          <cell r="N3615">
            <v>7.6064508999999996</v>
          </cell>
          <cell r="Q3615">
            <v>2336.1969686000002</v>
          </cell>
          <cell r="R3615">
            <v>39.070939600000003</v>
          </cell>
          <cell r="T3615" t="str">
            <v>MAAssociationYE201703</v>
          </cell>
        </row>
        <row r="3616">
          <cell r="A3616" t="str">
            <v>MA</v>
          </cell>
          <cell r="B3616" t="str">
            <v>Association</v>
          </cell>
          <cell r="C3616" t="str">
            <v>YE201703</v>
          </cell>
          <cell r="M3616">
            <v>21543.706849300001</v>
          </cell>
          <cell r="N3616">
            <v>7.5430266000000001</v>
          </cell>
          <cell r="Q3616">
            <v>127.9079526</v>
          </cell>
          <cell r="R3616">
            <v>707.66764120000005</v>
          </cell>
          <cell r="T3616" t="str">
            <v>MAAssociationYE201703</v>
          </cell>
        </row>
        <row r="3617">
          <cell r="A3617" t="str">
            <v>MA</v>
          </cell>
          <cell r="B3617" t="str">
            <v>Association</v>
          </cell>
          <cell r="C3617" t="str">
            <v>YE201703</v>
          </cell>
          <cell r="M3617">
            <v>21543.706849300001</v>
          </cell>
          <cell r="N3617">
            <v>2.7771200999999999</v>
          </cell>
          <cell r="Q3617">
            <v>49.7183736</v>
          </cell>
          <cell r="R3617">
            <v>670.28422599999999</v>
          </cell>
          <cell r="T3617" t="str">
            <v>MAAssociationYE201703</v>
          </cell>
        </row>
        <row r="3618">
          <cell r="A3618" t="str">
            <v>MA</v>
          </cell>
          <cell r="B3618" t="str">
            <v>Association</v>
          </cell>
          <cell r="C3618" t="str">
            <v>YE201703</v>
          </cell>
          <cell r="M3618">
            <v>21543.706849300001</v>
          </cell>
          <cell r="N3618">
            <v>23.662060400000001</v>
          </cell>
          <cell r="Q3618">
            <v>1788.3033244000001</v>
          </cell>
          <cell r="R3618">
            <v>158.77883829999999</v>
          </cell>
          <cell r="T3618" t="str">
            <v>MAAssociationYE201703</v>
          </cell>
        </row>
        <row r="3619">
          <cell r="A3619" t="str">
            <v>MA</v>
          </cell>
          <cell r="B3619" t="str">
            <v>Association</v>
          </cell>
          <cell r="C3619" t="str">
            <v>YE201703</v>
          </cell>
          <cell r="M3619">
            <v>21543.706849300001</v>
          </cell>
          <cell r="N3619">
            <v>1.9591938</v>
          </cell>
          <cell r="Q3619">
            <v>835.2025744</v>
          </cell>
          <cell r="R3619">
            <v>28.149249300000001</v>
          </cell>
          <cell r="T3619" t="str">
            <v>MAAssociationYE201703</v>
          </cell>
        </row>
        <row r="3620">
          <cell r="A3620" t="str">
            <v>MA</v>
          </cell>
          <cell r="B3620" t="str">
            <v>Association</v>
          </cell>
          <cell r="C3620" t="str">
            <v>YE201703</v>
          </cell>
          <cell r="M3620">
            <v>21543.706849300001</v>
          </cell>
          <cell r="N3620">
            <v>3.2956910000000001</v>
          </cell>
          <cell r="Q3620">
            <v>681.18421279999995</v>
          </cell>
          <cell r="R3620">
            <v>58.058145799999998</v>
          </cell>
          <cell r="T3620" t="str">
            <v>MAAssociationYE201703</v>
          </cell>
        </row>
        <row r="3621">
          <cell r="A3621" t="str">
            <v>MA</v>
          </cell>
          <cell r="B3621" t="str">
            <v>Association</v>
          </cell>
          <cell r="C3621" t="str">
            <v>YE201703</v>
          </cell>
          <cell r="M3621">
            <v>21543.706849300001</v>
          </cell>
          <cell r="N3621">
            <v>1.7980102</v>
          </cell>
          <cell r="Q3621">
            <v>154.16000930000001</v>
          </cell>
          <cell r="R3621">
            <v>139.9592711</v>
          </cell>
          <cell r="T3621" t="str">
            <v>MAAssociationYE201703</v>
          </cell>
        </row>
        <row r="3622">
          <cell r="A3622" t="str">
            <v>MA</v>
          </cell>
          <cell r="B3622" t="str">
            <v>Association</v>
          </cell>
          <cell r="C3622" t="str">
            <v>YE201703</v>
          </cell>
          <cell r="M3622">
            <v>21543.706849300001</v>
          </cell>
          <cell r="N3622">
            <v>3.2701199999999999</v>
          </cell>
          <cell r="Q3622">
            <v>243.3981158</v>
          </cell>
          <cell r="R3622">
            <v>161.22327060000001</v>
          </cell>
          <cell r="T3622" t="str">
            <v>MAAssociationYE201703</v>
          </cell>
        </row>
        <row r="3623">
          <cell r="A3623" t="str">
            <v>MA</v>
          </cell>
          <cell r="B3623" t="str">
            <v>Association</v>
          </cell>
          <cell r="C3623" t="str">
            <v>YE201703</v>
          </cell>
          <cell r="M3623">
            <v>21543.706849300001</v>
          </cell>
          <cell r="N3623">
            <v>12.219242899999999</v>
          </cell>
          <cell r="Q3623">
            <v>694.12137749999999</v>
          </cell>
          <cell r="R3623">
            <v>211.24679269999999</v>
          </cell>
          <cell r="T3623" t="str">
            <v>MAAssociationYE201703</v>
          </cell>
        </row>
        <row r="3624">
          <cell r="A3624" t="str">
            <v>MA</v>
          </cell>
          <cell r="B3624" t="str">
            <v>Association</v>
          </cell>
          <cell r="C3624" t="str">
            <v>YE201703</v>
          </cell>
          <cell r="M3624">
            <v>21543.706849300001</v>
          </cell>
          <cell r="N3624">
            <v>15.668889399999999</v>
          </cell>
          <cell r="Q3624">
            <v>3870.8091046</v>
          </cell>
          <cell r="R3624">
            <v>48.575547899999997</v>
          </cell>
          <cell r="T3624" t="str">
            <v>MAAssociationYE201703</v>
          </cell>
        </row>
        <row r="3625">
          <cell r="A3625" t="str">
            <v>MA</v>
          </cell>
          <cell r="B3625" t="str">
            <v>Association</v>
          </cell>
          <cell r="C3625" t="str">
            <v>YE201703</v>
          </cell>
          <cell r="M3625">
            <v>21543.706849300001</v>
          </cell>
          <cell r="N3625">
            <v>32.017684899999999</v>
          </cell>
          <cell r="Q3625">
            <v>1375.2583744000001</v>
          </cell>
          <cell r="R3625">
            <v>279.37457139999998</v>
          </cell>
          <cell r="T3625" t="str">
            <v>MAAssociationYE201703</v>
          </cell>
        </row>
        <row r="3626">
          <cell r="A3626" t="str">
            <v>MA</v>
          </cell>
          <cell r="B3626" t="str">
            <v>Association</v>
          </cell>
          <cell r="C3626" t="str">
            <v>YE201703</v>
          </cell>
          <cell r="M3626">
            <v>21543.706849300001</v>
          </cell>
          <cell r="N3626">
            <v>21.7208665</v>
          </cell>
          <cell r="Q3626">
            <v>165.35018460000001</v>
          </cell>
          <cell r="R3626">
            <v>1576.3538407000001</v>
          </cell>
          <cell r="T3626" t="str">
            <v>MAAssociationYE201703</v>
          </cell>
        </row>
        <row r="3627">
          <cell r="A3627" t="str">
            <v>MA</v>
          </cell>
          <cell r="B3627" t="str">
            <v>Small Group</v>
          </cell>
          <cell r="C3627" t="str">
            <v>YE201703</v>
          </cell>
          <cell r="M3627">
            <v>74451.186301099995</v>
          </cell>
          <cell r="N3627">
            <v>7.1666711999999997</v>
          </cell>
          <cell r="Q3627">
            <v>2301.7047573</v>
          </cell>
          <cell r="R3627">
            <v>37.363634300000001</v>
          </cell>
          <cell r="T3627" t="str">
            <v>MASmall GroupYE201703</v>
          </cell>
        </row>
        <row r="3628">
          <cell r="A3628" t="str">
            <v>MA</v>
          </cell>
          <cell r="B3628" t="str">
            <v>Small Group</v>
          </cell>
          <cell r="C3628" t="str">
            <v>YE201703</v>
          </cell>
          <cell r="M3628">
            <v>74451.186301099995</v>
          </cell>
          <cell r="N3628">
            <v>2.8355139</v>
          </cell>
          <cell r="Q3628">
            <v>599.73900979999996</v>
          </cell>
          <cell r="R3628">
            <v>56.734956500000003</v>
          </cell>
          <cell r="T3628" t="str">
            <v>MASmall GroupYE201703</v>
          </cell>
        </row>
        <row r="3629">
          <cell r="A3629" t="str">
            <v>MA</v>
          </cell>
          <cell r="B3629" t="str">
            <v>Small Group</v>
          </cell>
          <cell r="C3629" t="str">
            <v>YE201703</v>
          </cell>
          <cell r="M3629">
            <v>74451.186301099995</v>
          </cell>
          <cell r="N3629">
            <v>15.168547999999999</v>
          </cell>
          <cell r="Q3629">
            <v>3668.8380846999999</v>
          </cell>
          <cell r="R3629">
            <v>49.613139699999998</v>
          </cell>
          <cell r="T3629" t="str">
            <v>MASmall GroupYE201703</v>
          </cell>
        </row>
        <row r="3630">
          <cell r="A3630" t="str">
            <v>MA</v>
          </cell>
          <cell r="B3630" t="str">
            <v>Small Group</v>
          </cell>
          <cell r="C3630" t="str">
            <v>YE201703</v>
          </cell>
          <cell r="M3630">
            <v>74451.186301099995</v>
          </cell>
          <cell r="N3630">
            <v>16.188481500000002</v>
          </cell>
          <cell r="Q3630">
            <v>295.97562809999999</v>
          </cell>
          <cell r="R3630">
            <v>656.34383100000002</v>
          </cell>
          <cell r="T3630" t="str">
            <v>MASmall GroupYE201703</v>
          </cell>
        </row>
        <row r="3631">
          <cell r="A3631" t="str">
            <v>MA</v>
          </cell>
          <cell r="B3631" t="str">
            <v>Small Group</v>
          </cell>
          <cell r="C3631" t="str">
            <v>YE201703</v>
          </cell>
          <cell r="M3631">
            <v>74451.186301099995</v>
          </cell>
          <cell r="N3631">
            <v>10.9292537</v>
          </cell>
          <cell r="Q3631">
            <v>228.85065639999999</v>
          </cell>
          <cell r="R3631">
            <v>573.08572419999996</v>
          </cell>
          <cell r="T3631" t="str">
            <v>MASmall GroupYE201703</v>
          </cell>
        </row>
        <row r="3632">
          <cell r="A3632" t="str">
            <v>MA</v>
          </cell>
          <cell r="B3632" t="str">
            <v>Small Group</v>
          </cell>
          <cell r="C3632" t="str">
            <v>YE201703</v>
          </cell>
          <cell r="M3632">
            <v>74451.186301099995</v>
          </cell>
          <cell r="N3632">
            <v>12.2147027</v>
          </cell>
          <cell r="Q3632">
            <v>401.6294863</v>
          </cell>
          <cell r="R3632">
            <v>364.95436110000003</v>
          </cell>
          <cell r="T3632" t="str">
            <v>MASmall GroupYE201703</v>
          </cell>
        </row>
        <row r="3633">
          <cell r="A3633" t="str">
            <v>MA</v>
          </cell>
          <cell r="B3633" t="str">
            <v>Small Group</v>
          </cell>
          <cell r="C3633" t="str">
            <v>YE201703</v>
          </cell>
          <cell r="M3633">
            <v>74451.186301099995</v>
          </cell>
          <cell r="N3633">
            <v>16.593451000000002</v>
          </cell>
          <cell r="Q3633">
            <v>162.90067920000001</v>
          </cell>
          <cell r="R3633">
            <v>1222.3485700000001</v>
          </cell>
          <cell r="T3633" t="str">
            <v>MASmall GroupYE201703</v>
          </cell>
        </row>
        <row r="3634">
          <cell r="A3634" t="str">
            <v>MA</v>
          </cell>
          <cell r="B3634" t="str">
            <v>ERF</v>
          </cell>
          <cell r="C3634" t="str">
            <v>YE201703</v>
          </cell>
          <cell r="M3634">
            <v>107862.5260268</v>
          </cell>
          <cell r="N3634">
            <v>14.0059643</v>
          </cell>
          <cell r="Q3634">
            <v>1664.3464151999999</v>
          </cell>
          <cell r="R3634">
            <v>100.9835271</v>
          </cell>
          <cell r="T3634" t="str">
            <v>MAERFYE201703</v>
          </cell>
        </row>
        <row r="3635">
          <cell r="A3635" t="str">
            <v>MA</v>
          </cell>
          <cell r="B3635" t="str">
            <v>Small Group</v>
          </cell>
          <cell r="C3635" t="str">
            <v>YE201703</v>
          </cell>
          <cell r="M3635">
            <v>74451.186301099995</v>
          </cell>
          <cell r="N3635">
            <v>5.7274501999999998</v>
          </cell>
          <cell r="Q3635">
            <v>193.51884759999999</v>
          </cell>
          <cell r="R3635">
            <v>355.15611899999999</v>
          </cell>
          <cell r="T3635" t="str">
            <v>MASmall GroupYE201703</v>
          </cell>
        </row>
        <row r="3636">
          <cell r="A3636" t="str">
            <v>MA</v>
          </cell>
          <cell r="B3636" t="str">
            <v>Small Group</v>
          </cell>
          <cell r="C3636" t="str">
            <v>YE201703</v>
          </cell>
          <cell r="M3636">
            <v>74451.186301099995</v>
          </cell>
          <cell r="N3636">
            <v>28.215607800000001</v>
          </cell>
          <cell r="Q3636">
            <v>1316.8544965999999</v>
          </cell>
          <cell r="R3636">
            <v>257.11822749999999</v>
          </cell>
          <cell r="T3636" t="str">
            <v>MASmall GroupYE201703</v>
          </cell>
        </row>
        <row r="3637">
          <cell r="A3637" t="str">
            <v>MA</v>
          </cell>
          <cell r="B3637" t="str">
            <v>Small Group</v>
          </cell>
          <cell r="C3637" t="str">
            <v>YE201703</v>
          </cell>
          <cell r="M3637">
            <v>74451.186301099995</v>
          </cell>
          <cell r="N3637">
            <v>37.075942300000001</v>
          </cell>
          <cell r="Q3637">
            <v>168.4477459</v>
          </cell>
          <cell r="R3637">
            <v>2641.2422743000002</v>
          </cell>
          <cell r="T3637" t="str">
            <v>MASmall GroupYE201703</v>
          </cell>
        </row>
        <row r="3638">
          <cell r="A3638" t="str">
            <v>MA</v>
          </cell>
          <cell r="B3638" t="str">
            <v>Small Group</v>
          </cell>
          <cell r="C3638" t="str">
            <v>YE201703</v>
          </cell>
          <cell r="M3638">
            <v>74451.186301099995</v>
          </cell>
          <cell r="N3638">
            <v>7.4603489999999999</v>
          </cell>
          <cell r="Q3638">
            <v>72.279897700000006</v>
          </cell>
          <cell r="R3638">
            <v>1238.5765793999999</v>
          </cell>
          <cell r="T3638" t="str">
            <v>MASmall GroupYE201703</v>
          </cell>
        </row>
        <row r="3639">
          <cell r="A3639" t="str">
            <v>MA</v>
          </cell>
          <cell r="B3639" t="str">
            <v>Small Group</v>
          </cell>
          <cell r="C3639" t="str">
            <v>YE201703</v>
          </cell>
          <cell r="M3639">
            <v>74451.186301099995</v>
          </cell>
          <cell r="N3639">
            <v>6.0957423000000004</v>
          </cell>
          <cell r="Q3639">
            <v>364.06815440000003</v>
          </cell>
          <cell r="R3639">
            <v>200.920918</v>
          </cell>
          <cell r="T3639" t="str">
            <v>MASmall GroupYE201703</v>
          </cell>
        </row>
        <row r="3640">
          <cell r="A3640" t="str">
            <v>MA</v>
          </cell>
          <cell r="B3640" t="str">
            <v>Small Group</v>
          </cell>
          <cell r="C3640" t="str">
            <v>YE201703</v>
          </cell>
          <cell r="M3640">
            <v>74451.186301099995</v>
          </cell>
          <cell r="N3640">
            <v>2.9342704999999998</v>
          </cell>
          <cell r="Q3640">
            <v>218.5762867</v>
          </cell>
          <cell r="R3640">
            <v>161.0936255</v>
          </cell>
          <cell r="T3640" t="str">
            <v>MASmall GroupYE201703</v>
          </cell>
        </row>
        <row r="3641">
          <cell r="A3641" t="str">
            <v>MA</v>
          </cell>
          <cell r="B3641" t="str">
            <v>Small Group</v>
          </cell>
          <cell r="C3641" t="str">
            <v>YE201703</v>
          </cell>
          <cell r="M3641">
            <v>74451.186301099995</v>
          </cell>
          <cell r="N3641">
            <v>1.6179735</v>
          </cell>
          <cell r="Q3641">
            <v>150.03039150000001</v>
          </cell>
          <cell r="R3641">
            <v>129.41165649999999</v>
          </cell>
          <cell r="T3641" t="str">
            <v>MASmall GroupYE201703</v>
          </cell>
        </row>
        <row r="3642">
          <cell r="A3642" t="str">
            <v>MA</v>
          </cell>
          <cell r="B3642" t="str">
            <v>Small Group</v>
          </cell>
          <cell r="C3642" t="str">
            <v>YE201703</v>
          </cell>
          <cell r="M3642">
            <v>74451.186301099995</v>
          </cell>
          <cell r="N3642">
            <v>1.5899477</v>
          </cell>
          <cell r="Q3642">
            <v>654.56752830000005</v>
          </cell>
          <cell r="R3642">
            <v>29.148057600000001</v>
          </cell>
          <cell r="T3642" t="str">
            <v>MASmall GroupYE201703</v>
          </cell>
        </row>
        <row r="3643">
          <cell r="A3643" t="str">
            <v>MA</v>
          </cell>
          <cell r="B3643" t="str">
            <v>Small Group</v>
          </cell>
          <cell r="C3643" t="str">
            <v>YE201703</v>
          </cell>
          <cell r="M3643">
            <v>74451.186301099995</v>
          </cell>
          <cell r="N3643">
            <v>4.6458782999999997</v>
          </cell>
          <cell r="Q3643">
            <v>127.4185804</v>
          </cell>
          <cell r="R3643">
            <v>437.53854059999998</v>
          </cell>
          <cell r="T3643" t="str">
            <v>MASmall GroupYE201703</v>
          </cell>
        </row>
        <row r="3644">
          <cell r="A3644" t="str">
            <v>MA</v>
          </cell>
          <cell r="B3644" t="str">
            <v>Small Group</v>
          </cell>
          <cell r="C3644" t="str">
            <v>YE201703</v>
          </cell>
          <cell r="M3644">
            <v>74451.186301099995</v>
          </cell>
          <cell r="N3644">
            <v>2.5445707</v>
          </cell>
          <cell r="Q3644">
            <v>46.6172203</v>
          </cell>
          <cell r="R3644">
            <v>655.01221569999996</v>
          </cell>
          <cell r="T3644" t="str">
            <v>MASmall GroupYE201703</v>
          </cell>
        </row>
        <row r="3645">
          <cell r="A3645" t="str">
            <v>MA</v>
          </cell>
          <cell r="B3645" t="str">
            <v>Small Group</v>
          </cell>
          <cell r="C3645" t="str">
            <v>YE201703</v>
          </cell>
          <cell r="M3645">
            <v>74451.186301099995</v>
          </cell>
          <cell r="N3645">
            <v>12.3507342</v>
          </cell>
          <cell r="Q3645">
            <v>19.654935999999999</v>
          </cell>
          <cell r="R3645">
            <v>7540.5389367999996</v>
          </cell>
          <cell r="T3645" t="str">
            <v>MASmall GroupYE201703</v>
          </cell>
        </row>
        <row r="3646">
          <cell r="A3646" t="str">
            <v>MA</v>
          </cell>
          <cell r="B3646" t="str">
            <v>Small Group</v>
          </cell>
          <cell r="C3646" t="str">
            <v>YE201703</v>
          </cell>
          <cell r="M3646">
            <v>74451.186301099995</v>
          </cell>
          <cell r="N3646">
            <v>38.563347200000003</v>
          </cell>
          <cell r="Q3646">
            <v>13.625727899999999</v>
          </cell>
          <cell r="R3646">
            <v>33962.234476700003</v>
          </cell>
          <cell r="T3646" t="str">
            <v>MASmall GroupYE201703</v>
          </cell>
        </row>
        <row r="3647">
          <cell r="A3647" t="str">
            <v>MA</v>
          </cell>
          <cell r="B3647" t="str">
            <v>Small Group</v>
          </cell>
          <cell r="C3647" t="str">
            <v>YE201703</v>
          </cell>
          <cell r="M3647">
            <v>74451.186301099995</v>
          </cell>
          <cell r="N3647">
            <v>91.533896299999995</v>
          </cell>
          <cell r="Q3647">
            <v>12358.997159299999</v>
          </cell>
          <cell r="R3647">
            <v>88.875071399999996</v>
          </cell>
          <cell r="T3647" t="str">
            <v>MASmall GroupYE201703</v>
          </cell>
        </row>
        <row r="3648">
          <cell r="A3648" t="str">
            <v>MA</v>
          </cell>
          <cell r="B3648" t="str">
            <v>Small Group</v>
          </cell>
          <cell r="C3648" t="str">
            <v>YE201703</v>
          </cell>
          <cell r="M3648">
            <v>74451.186301099995</v>
          </cell>
          <cell r="N3648">
            <v>12.709390000000001</v>
          </cell>
          <cell r="Q3648">
            <v>1541.5790098</v>
          </cell>
          <cell r="R3648">
            <v>98.932769100000002</v>
          </cell>
          <cell r="T3648" t="str">
            <v>MASmall GroupYE201703</v>
          </cell>
        </row>
        <row r="3649">
          <cell r="A3649" t="str">
            <v>MA</v>
          </cell>
          <cell r="B3649" t="str">
            <v>Small Group</v>
          </cell>
          <cell r="C3649" t="str">
            <v>YE201703</v>
          </cell>
          <cell r="M3649">
            <v>74451.186301099995</v>
          </cell>
          <cell r="N3649">
            <v>24.7550387</v>
          </cell>
          <cell r="Q3649">
            <v>19.386657499999998</v>
          </cell>
          <cell r="R3649">
            <v>15322.9335907</v>
          </cell>
          <cell r="T3649" t="str">
            <v>MASmall GroupYE201703</v>
          </cell>
        </row>
        <row r="3650">
          <cell r="A3650" t="str">
            <v>MA</v>
          </cell>
          <cell r="B3650" t="str">
            <v>Small Group</v>
          </cell>
          <cell r="C3650" t="str">
            <v>YE201703</v>
          </cell>
          <cell r="M3650">
            <v>74451.186301099995</v>
          </cell>
          <cell r="N3650">
            <v>4.4947119999999998</v>
          </cell>
          <cell r="Q3650">
            <v>21.341177600000002</v>
          </cell>
          <cell r="R3650">
            <v>2527.3461652000001</v>
          </cell>
          <cell r="T3650" t="str">
            <v>MASmall GroupYE201703</v>
          </cell>
        </row>
        <row r="3651">
          <cell r="A3651" t="str">
            <v>MA</v>
          </cell>
          <cell r="B3651" t="str">
            <v>Small Group</v>
          </cell>
          <cell r="C3651" t="str">
            <v>YE201703</v>
          </cell>
          <cell r="M3651">
            <v>74451.186301099995</v>
          </cell>
          <cell r="N3651">
            <v>8.6364093000000004</v>
          </cell>
          <cell r="Q3651">
            <v>851.0511874</v>
          </cell>
          <cell r="R3651">
            <v>121.7751803</v>
          </cell>
          <cell r="T3651" t="str">
            <v>MASmall GroupYE201703</v>
          </cell>
        </row>
        <row r="3652">
          <cell r="A3652" t="str">
            <v>MA</v>
          </cell>
          <cell r="B3652" t="str">
            <v>Small Group</v>
          </cell>
          <cell r="C3652" t="str">
            <v>YE201703</v>
          </cell>
          <cell r="M3652">
            <v>74451.186301099995</v>
          </cell>
          <cell r="N3652">
            <v>4.4763590999999998</v>
          </cell>
          <cell r="Q3652">
            <v>19.852615</v>
          </cell>
          <cell r="R3652">
            <v>2705.7548151000001</v>
          </cell>
          <cell r="T3652" t="str">
            <v>MASmall GroupYE201703</v>
          </cell>
        </row>
        <row r="3653">
          <cell r="A3653" t="str">
            <v>MA</v>
          </cell>
          <cell r="B3653" t="str">
            <v>Small Group</v>
          </cell>
          <cell r="C3653" t="str">
            <v>YE201703</v>
          </cell>
          <cell r="M3653">
            <v>74451.186301099995</v>
          </cell>
          <cell r="N3653">
            <v>5.9247639999999997</v>
          </cell>
          <cell r="Q3653">
            <v>1049.9531489000001</v>
          </cell>
          <cell r="R3653">
            <v>67.714609699999997</v>
          </cell>
          <cell r="T3653" t="str">
            <v>MASmall GroupYE201703</v>
          </cell>
        </row>
        <row r="3654">
          <cell r="A3654" t="str">
            <v>MA</v>
          </cell>
          <cell r="B3654" t="str">
            <v>Small Group</v>
          </cell>
          <cell r="C3654" t="str">
            <v>YE201703</v>
          </cell>
          <cell r="M3654">
            <v>74451.186301099995</v>
          </cell>
          <cell r="N3654">
            <v>0.57200119999999999</v>
          </cell>
          <cell r="Q3654">
            <v>1.5249519</v>
          </cell>
          <cell r="R3654">
            <v>4501.1352778</v>
          </cell>
          <cell r="T3654" t="str">
            <v>MASmall GroupYE201703</v>
          </cell>
        </row>
        <row r="3655">
          <cell r="A3655" t="str">
            <v>MA</v>
          </cell>
          <cell r="B3655" t="str">
            <v>Small Group</v>
          </cell>
          <cell r="C3655" t="str">
            <v>YE201703</v>
          </cell>
          <cell r="M3655">
            <v>74451.186301099995</v>
          </cell>
          <cell r="N3655">
            <v>3.5183887</v>
          </cell>
          <cell r="Q3655">
            <v>315.89588220000002</v>
          </cell>
          <cell r="R3655">
            <v>133.6537343</v>
          </cell>
          <cell r="T3655" t="str">
            <v>MASmall GroupYE201703</v>
          </cell>
        </row>
        <row r="3656">
          <cell r="A3656" t="str">
            <v>MA</v>
          </cell>
          <cell r="B3656" t="str">
            <v>Small Group</v>
          </cell>
          <cell r="C3656" t="str">
            <v>YE201703</v>
          </cell>
          <cell r="M3656">
            <v>74451.186301099995</v>
          </cell>
          <cell r="N3656">
            <v>3.4352287000000001</v>
          </cell>
          <cell r="Q3656">
            <v>17.419975300000001</v>
          </cell>
          <cell r="R3656">
            <v>2366.4066118000001</v>
          </cell>
          <cell r="T3656" t="str">
            <v>MASmall GroupYE201703</v>
          </cell>
        </row>
        <row r="3657">
          <cell r="A3657" t="str">
            <v>MA</v>
          </cell>
          <cell r="B3657" t="str">
            <v>Small Group</v>
          </cell>
          <cell r="C3657" t="str">
            <v>YE201703</v>
          </cell>
          <cell r="M3657">
            <v>74451.186301099995</v>
          </cell>
          <cell r="N3657">
            <v>23.270339799999999</v>
          </cell>
          <cell r="Q3657">
            <v>1823.2361013</v>
          </cell>
          <cell r="R3657">
            <v>153.1584843</v>
          </cell>
          <cell r="T3657" t="str">
            <v>MASmall GroupYE201703</v>
          </cell>
        </row>
        <row r="3658">
          <cell r="A3658" t="str">
            <v>MA</v>
          </cell>
          <cell r="B3658" t="str">
            <v>Small Group</v>
          </cell>
          <cell r="C3658" t="str">
            <v>YE201703</v>
          </cell>
          <cell r="M3658">
            <v>74451.186301099995</v>
          </cell>
          <cell r="N3658">
            <v>8.8129560999999992</v>
          </cell>
          <cell r="Q3658">
            <v>572.19495470000004</v>
          </cell>
          <cell r="R3658">
            <v>184.8241965</v>
          </cell>
          <cell r="T3658" t="str">
            <v>MASmall GroupYE201703</v>
          </cell>
        </row>
        <row r="3659">
          <cell r="A3659" t="str">
            <v>MA</v>
          </cell>
          <cell r="B3659" t="str">
            <v>ERF</v>
          </cell>
          <cell r="C3659" t="str">
            <v>YE201703</v>
          </cell>
          <cell r="M3659">
            <v>107862.5260268</v>
          </cell>
          <cell r="N3659">
            <v>4.6385049</v>
          </cell>
          <cell r="Q3659">
            <v>16.880737499999999</v>
          </cell>
          <cell r="R3659">
            <v>3297.3712513999999</v>
          </cell>
          <cell r="T3659" t="str">
            <v>MAERFYE201703</v>
          </cell>
        </row>
        <row r="3660">
          <cell r="A3660" t="str">
            <v>MA</v>
          </cell>
          <cell r="B3660" t="str">
            <v>Small Group</v>
          </cell>
          <cell r="C3660" t="str">
            <v>YE201703</v>
          </cell>
          <cell r="M3660">
            <v>74451.186301099995</v>
          </cell>
          <cell r="N3660">
            <v>15.4936148</v>
          </cell>
          <cell r="Q3660">
            <v>947.61933299999998</v>
          </cell>
          <cell r="R3660">
            <v>196.20048980000001</v>
          </cell>
          <cell r="T3660" t="str">
            <v>MASmall GroupYE201703</v>
          </cell>
        </row>
        <row r="3661">
          <cell r="A3661" t="str">
            <v>MA</v>
          </cell>
          <cell r="B3661" t="str">
            <v>ERF</v>
          </cell>
          <cell r="C3661" t="str">
            <v>YE201703</v>
          </cell>
          <cell r="M3661">
            <v>107862.5260268</v>
          </cell>
          <cell r="N3661">
            <v>94.592719799999998</v>
          </cell>
          <cell r="Q3661">
            <v>12812.763161700001</v>
          </cell>
          <cell r="R3661">
            <v>88.592337400000005</v>
          </cell>
          <cell r="T3661" t="str">
            <v>MAERFYE201703</v>
          </cell>
        </row>
        <row r="3662">
          <cell r="A3662" t="str">
            <v>MA</v>
          </cell>
          <cell r="B3662" t="str">
            <v>Small Group</v>
          </cell>
          <cell r="C3662" t="str">
            <v>YE201703</v>
          </cell>
          <cell r="M3662">
            <v>74451.186301099995</v>
          </cell>
          <cell r="N3662">
            <v>4.5297068999999999</v>
          </cell>
          <cell r="Q3662">
            <v>392.28418190000002</v>
          </cell>
          <cell r="R3662">
            <v>138.56404470000001</v>
          </cell>
          <cell r="T3662" t="str">
            <v>MASmall GroupYE201703</v>
          </cell>
        </row>
        <row r="3663">
          <cell r="A3663" t="str">
            <v>MA</v>
          </cell>
          <cell r="B3663" t="str">
            <v>Small Group</v>
          </cell>
          <cell r="C3663" t="str">
            <v>YE201703</v>
          </cell>
          <cell r="M3663">
            <v>74451.186301099995</v>
          </cell>
          <cell r="N3663">
            <v>11.127528399999999</v>
          </cell>
          <cell r="Q3663">
            <v>627.31039039999996</v>
          </cell>
          <cell r="R3663">
            <v>212.86167599999999</v>
          </cell>
          <cell r="T3663" t="str">
            <v>MASmall GroupYE201703</v>
          </cell>
        </row>
        <row r="3664">
          <cell r="A3664" t="str">
            <v>MA</v>
          </cell>
          <cell r="B3664" t="str">
            <v>ERF</v>
          </cell>
          <cell r="C3664" t="str">
            <v>YE201703</v>
          </cell>
          <cell r="M3664">
            <v>107862.5260268</v>
          </cell>
          <cell r="N3664">
            <v>3.9655247</v>
          </cell>
          <cell r="Q3664">
            <v>21.3036794</v>
          </cell>
          <cell r="R3664">
            <v>2233.7125409</v>
          </cell>
          <cell r="T3664" t="str">
            <v>MAERFYE201703</v>
          </cell>
        </row>
        <row r="3665">
          <cell r="A3665" t="str">
            <v>MA</v>
          </cell>
          <cell r="B3665" t="str">
            <v>Small Group</v>
          </cell>
          <cell r="C3665" t="str">
            <v>YE201703</v>
          </cell>
          <cell r="M3665">
            <v>74451.186301099995</v>
          </cell>
          <cell r="N3665">
            <v>25.099454000000001</v>
          </cell>
          <cell r="Q3665">
            <v>2753.3124944000001</v>
          </cell>
          <cell r="R3665">
            <v>109.3931216</v>
          </cell>
          <cell r="T3665" t="str">
            <v>MASmall GroupYE201703</v>
          </cell>
        </row>
        <row r="3666">
          <cell r="A3666" t="str">
            <v>ME</v>
          </cell>
          <cell r="B3666" t="str">
            <v>CRC</v>
          </cell>
          <cell r="C3666" t="str">
            <v>YE201603</v>
          </cell>
          <cell r="M3666">
            <v>14041.8770492</v>
          </cell>
          <cell r="N3666">
            <v>31.1317226</v>
          </cell>
          <cell r="Q3666">
            <v>189.64701020000001</v>
          </cell>
          <cell r="R3666">
            <v>1969.8737739000001</v>
          </cell>
          <cell r="T3666" t="str">
            <v>MECRCYE201603</v>
          </cell>
        </row>
        <row r="3667">
          <cell r="A3667" t="str">
            <v>ME</v>
          </cell>
          <cell r="B3667" t="str">
            <v>CRC</v>
          </cell>
          <cell r="C3667" t="str">
            <v>YE201603</v>
          </cell>
          <cell r="M3667">
            <v>14041.8770492</v>
          </cell>
          <cell r="N3667">
            <v>69.480527600000002</v>
          </cell>
          <cell r="Q3667">
            <v>11421.549942199999</v>
          </cell>
          <cell r="R3667">
            <v>72.999403400000006</v>
          </cell>
          <cell r="T3667" t="str">
            <v>MECRCYE201603</v>
          </cell>
        </row>
        <row r="3668">
          <cell r="A3668" t="str">
            <v>ME</v>
          </cell>
          <cell r="B3668" t="str">
            <v>CRC</v>
          </cell>
          <cell r="C3668" t="str">
            <v>YE201603</v>
          </cell>
          <cell r="M3668">
            <v>14041.8770492</v>
          </cell>
          <cell r="N3668">
            <v>10.4625714</v>
          </cell>
          <cell r="Q3668">
            <v>697.55631430000005</v>
          </cell>
          <cell r="R3668">
            <v>179.9866973</v>
          </cell>
          <cell r="T3668" t="str">
            <v>MECRCYE201603</v>
          </cell>
        </row>
        <row r="3669">
          <cell r="A3669" t="str">
            <v>ME</v>
          </cell>
          <cell r="B3669" t="str">
            <v>CRC</v>
          </cell>
          <cell r="C3669" t="str">
            <v>YE201603</v>
          </cell>
          <cell r="M3669">
            <v>14041.8770492</v>
          </cell>
          <cell r="N3669">
            <v>6.5738694000000004</v>
          </cell>
          <cell r="Q3669">
            <v>1031.8421069999999</v>
          </cell>
          <cell r="R3669">
            <v>76.452038799999997</v>
          </cell>
          <cell r="T3669" t="str">
            <v>MECRCYE201603</v>
          </cell>
        </row>
        <row r="3670">
          <cell r="A3670" t="str">
            <v>ME</v>
          </cell>
          <cell r="B3670" t="str">
            <v>CRC</v>
          </cell>
          <cell r="C3670" t="str">
            <v>YE201603</v>
          </cell>
          <cell r="M3670">
            <v>14041.8770492</v>
          </cell>
          <cell r="N3670">
            <v>5.9050419999999999</v>
          </cell>
          <cell r="Q3670">
            <v>479.56551510000003</v>
          </cell>
          <cell r="R3670">
            <v>147.75979799999999</v>
          </cell>
          <cell r="T3670" t="str">
            <v>MECRCYE201603</v>
          </cell>
        </row>
        <row r="3671">
          <cell r="A3671" t="str">
            <v>ME</v>
          </cell>
          <cell r="B3671" t="str">
            <v>CRC</v>
          </cell>
          <cell r="C3671" t="str">
            <v>YE201603</v>
          </cell>
          <cell r="M3671">
            <v>14041.8770492</v>
          </cell>
          <cell r="N3671">
            <v>7.6829177</v>
          </cell>
          <cell r="Q3671">
            <v>658.74383939999996</v>
          </cell>
          <cell r="R3671">
            <v>139.95578699999999</v>
          </cell>
          <cell r="T3671" t="str">
            <v>MECRCYE201603</v>
          </cell>
        </row>
        <row r="3672">
          <cell r="A3672" t="str">
            <v>ME</v>
          </cell>
          <cell r="B3672" t="str">
            <v>CRC</v>
          </cell>
          <cell r="C3672" t="str">
            <v>YE201603</v>
          </cell>
          <cell r="M3672">
            <v>14041.8770492</v>
          </cell>
          <cell r="N3672">
            <v>7.5328115999999996</v>
          </cell>
          <cell r="Q3672">
            <v>177.96766</v>
          </cell>
          <cell r="R3672">
            <v>507.92227689999999</v>
          </cell>
          <cell r="T3672" t="str">
            <v>MECRCYE201603</v>
          </cell>
        </row>
        <row r="3673">
          <cell r="A3673" t="str">
            <v>ME</v>
          </cell>
          <cell r="B3673" t="str">
            <v>CRC</v>
          </cell>
          <cell r="C3673" t="str">
            <v>YE201603</v>
          </cell>
          <cell r="M3673">
            <v>14041.8770492</v>
          </cell>
          <cell r="N3673">
            <v>18.918489999999998</v>
          </cell>
          <cell r="Q3673">
            <v>1858.1561360000001</v>
          </cell>
          <cell r="R3673">
            <v>122.1758899</v>
          </cell>
          <cell r="T3673" t="str">
            <v>MECRCYE201603</v>
          </cell>
        </row>
        <row r="3674">
          <cell r="A3674" t="str">
            <v>ME</v>
          </cell>
          <cell r="B3674" t="str">
            <v>CRC</v>
          </cell>
          <cell r="C3674" t="str">
            <v>YE201603</v>
          </cell>
          <cell r="M3674">
            <v>14041.8770492</v>
          </cell>
          <cell r="N3674">
            <v>1.8075760000000001</v>
          </cell>
          <cell r="Q3674">
            <v>484.26574140000002</v>
          </cell>
          <cell r="R3674">
            <v>44.791341199999998</v>
          </cell>
          <cell r="T3674" t="str">
            <v>MECRCYE201603</v>
          </cell>
        </row>
        <row r="3675">
          <cell r="A3675" t="str">
            <v>ME</v>
          </cell>
          <cell r="B3675" t="str">
            <v>CRC</v>
          </cell>
          <cell r="C3675" t="str">
            <v>YE201603</v>
          </cell>
          <cell r="M3675">
            <v>14041.8770492</v>
          </cell>
          <cell r="N3675">
            <v>16.315825799999999</v>
          </cell>
          <cell r="Q3675">
            <v>2255.2540439999998</v>
          </cell>
          <cell r="R3675">
            <v>86.815012899999999</v>
          </cell>
          <cell r="T3675" t="str">
            <v>MECRCYE201603</v>
          </cell>
        </row>
        <row r="3676">
          <cell r="A3676" t="str">
            <v>ME</v>
          </cell>
          <cell r="B3676" t="str">
            <v>CRC</v>
          </cell>
          <cell r="C3676" t="str">
            <v>YE201603</v>
          </cell>
          <cell r="M3676">
            <v>14041.8770492</v>
          </cell>
          <cell r="N3676">
            <v>21.1769088</v>
          </cell>
          <cell r="Q3676">
            <v>625.41496189999998</v>
          </cell>
          <cell r="R3676">
            <v>406.3268731</v>
          </cell>
          <cell r="T3676" t="str">
            <v>MECRCYE201603</v>
          </cell>
        </row>
        <row r="3677">
          <cell r="A3677" t="str">
            <v>ME</v>
          </cell>
          <cell r="B3677" t="str">
            <v>CRC</v>
          </cell>
          <cell r="C3677" t="str">
            <v>YE201603</v>
          </cell>
          <cell r="M3677">
            <v>14041.8770492</v>
          </cell>
          <cell r="N3677">
            <v>13.769835199999999</v>
          </cell>
          <cell r="Q3677">
            <v>181.67086860000001</v>
          </cell>
          <cell r="R3677">
            <v>909.54606039999999</v>
          </cell>
          <cell r="T3677" t="str">
            <v>MECRCYE201603</v>
          </cell>
        </row>
        <row r="3678">
          <cell r="A3678" t="str">
            <v>ME</v>
          </cell>
          <cell r="B3678" t="str">
            <v>CRC</v>
          </cell>
          <cell r="C3678" t="str">
            <v>YE201603</v>
          </cell>
          <cell r="M3678">
            <v>14041.8770492</v>
          </cell>
          <cell r="N3678">
            <v>17.100428999999998</v>
          </cell>
          <cell r="Q3678">
            <v>315.84096520000003</v>
          </cell>
          <cell r="R3678">
            <v>649.71036079999999</v>
          </cell>
          <cell r="T3678" t="str">
            <v>MECRCYE201603</v>
          </cell>
        </row>
        <row r="3679">
          <cell r="A3679" t="str">
            <v>ME</v>
          </cell>
          <cell r="B3679" t="str">
            <v>CRC</v>
          </cell>
          <cell r="C3679" t="str">
            <v>YE201603</v>
          </cell>
          <cell r="M3679">
            <v>14041.8770492</v>
          </cell>
          <cell r="N3679">
            <v>4.7892291</v>
          </cell>
          <cell r="Q3679">
            <v>66.444108299999996</v>
          </cell>
          <cell r="R3679">
            <v>864.94875669999999</v>
          </cell>
          <cell r="T3679" t="str">
            <v>MECRCYE201603</v>
          </cell>
        </row>
        <row r="3680">
          <cell r="A3680" t="str">
            <v>ME</v>
          </cell>
          <cell r="B3680" t="str">
            <v>Benevera</v>
          </cell>
          <cell r="C3680" t="str">
            <v>YE201603</v>
          </cell>
          <cell r="M3680">
            <v>446.9016393</v>
          </cell>
          <cell r="N3680">
            <v>28.275149899999999</v>
          </cell>
          <cell r="Q3680">
            <v>1427.6072044</v>
          </cell>
          <cell r="R3680">
            <v>237.67167710000001</v>
          </cell>
          <cell r="T3680" t="str">
            <v>MEBeneveraYE201603</v>
          </cell>
        </row>
        <row r="3681">
          <cell r="A3681" t="str">
            <v>ME</v>
          </cell>
          <cell r="B3681" t="str">
            <v>CRC</v>
          </cell>
          <cell r="C3681" t="str">
            <v>YE201603</v>
          </cell>
          <cell r="M3681">
            <v>14041.8770492</v>
          </cell>
          <cell r="N3681">
            <v>48.554112500000002</v>
          </cell>
          <cell r="Q3681">
            <v>12.890014600000001</v>
          </cell>
          <cell r="R3681">
            <v>45201.6051381</v>
          </cell>
          <cell r="T3681" t="str">
            <v>MECRCYE201603</v>
          </cell>
        </row>
        <row r="3682">
          <cell r="A3682" t="str">
            <v>ME</v>
          </cell>
          <cell r="B3682" t="str">
            <v>CRC</v>
          </cell>
          <cell r="C3682" t="str">
            <v>YE201603</v>
          </cell>
          <cell r="M3682">
            <v>14041.8770492</v>
          </cell>
          <cell r="N3682">
            <v>18.4231433</v>
          </cell>
          <cell r="Q3682">
            <v>19.370629699999999</v>
          </cell>
          <cell r="R3682">
            <v>11413.037352900001</v>
          </cell>
          <cell r="T3682" t="str">
            <v>MECRCYE201603</v>
          </cell>
        </row>
        <row r="3683">
          <cell r="A3683" t="str">
            <v>ME</v>
          </cell>
          <cell r="B3683" t="str">
            <v>Benevera</v>
          </cell>
          <cell r="C3683" t="str">
            <v>YE201603</v>
          </cell>
          <cell r="M3683">
            <v>446.9016393</v>
          </cell>
          <cell r="N3683">
            <v>7.6290091000000002</v>
          </cell>
          <cell r="Q3683">
            <v>26.851546200000001</v>
          </cell>
          <cell r="R3683">
            <v>3409.4166667</v>
          </cell>
          <cell r="T3683" t="str">
            <v>MEBeneveraYE201603</v>
          </cell>
        </row>
        <row r="3684">
          <cell r="A3684" t="str">
            <v>ME</v>
          </cell>
          <cell r="B3684" t="str">
            <v>Benevera</v>
          </cell>
          <cell r="C3684" t="str">
            <v>YE201603</v>
          </cell>
          <cell r="M3684">
            <v>446.9016393</v>
          </cell>
          <cell r="N3684">
            <v>1.8878520000000001</v>
          </cell>
          <cell r="Q3684">
            <v>196.9113385</v>
          </cell>
          <cell r="R3684">
            <v>115.0478409</v>
          </cell>
          <cell r="T3684" t="str">
            <v>MEBeneveraYE201603</v>
          </cell>
        </row>
        <row r="3685">
          <cell r="A3685" t="str">
            <v>ME</v>
          </cell>
          <cell r="B3685" t="str">
            <v>Benevera</v>
          </cell>
          <cell r="C3685" t="str">
            <v>YE201603</v>
          </cell>
          <cell r="M3685">
            <v>446.9016393</v>
          </cell>
          <cell r="N3685">
            <v>5.5388922000000003</v>
          </cell>
          <cell r="Q3685">
            <v>452.00102709999999</v>
          </cell>
          <cell r="R3685">
            <v>147.04990100000001</v>
          </cell>
          <cell r="T3685" t="str">
            <v>MEBeneveraYE201603</v>
          </cell>
        </row>
        <row r="3686">
          <cell r="A3686" t="str">
            <v>ME</v>
          </cell>
          <cell r="B3686" t="str">
            <v>Benevera</v>
          </cell>
          <cell r="C3686" t="str">
            <v>YE201603</v>
          </cell>
          <cell r="M3686">
            <v>446.9016393</v>
          </cell>
          <cell r="N3686">
            <v>13.5289278</v>
          </cell>
          <cell r="Q3686">
            <v>895.0515388</v>
          </cell>
          <cell r="R3686">
            <v>181.38300000000001</v>
          </cell>
          <cell r="T3686" t="str">
            <v>MEBeneveraYE201603</v>
          </cell>
        </row>
        <row r="3687">
          <cell r="A3687" t="str">
            <v>ME</v>
          </cell>
          <cell r="B3687" t="str">
            <v>Benevera</v>
          </cell>
          <cell r="C3687" t="str">
            <v>YE201603</v>
          </cell>
          <cell r="M3687">
            <v>446.9016393</v>
          </cell>
          <cell r="N3687">
            <v>3.5983719999999999</v>
          </cell>
          <cell r="Q3687">
            <v>678.00154069999996</v>
          </cell>
          <cell r="R3687">
            <v>63.687854799999997</v>
          </cell>
          <cell r="T3687" t="str">
            <v>MEBeneveraYE201603</v>
          </cell>
        </row>
        <row r="3688">
          <cell r="A3688" t="str">
            <v>ME</v>
          </cell>
          <cell r="B3688" t="str">
            <v>Benevera</v>
          </cell>
          <cell r="C3688" t="str">
            <v>YE201603</v>
          </cell>
          <cell r="M3688">
            <v>446.9016393</v>
          </cell>
          <cell r="N3688">
            <v>8.3517781000000006</v>
          </cell>
          <cell r="Q3688">
            <v>832.39793110000005</v>
          </cell>
          <cell r="R3688">
            <v>120.4007527</v>
          </cell>
          <cell r="T3688" t="str">
            <v>MEBeneveraYE201603</v>
          </cell>
        </row>
        <row r="3689">
          <cell r="A3689" t="str">
            <v>ME</v>
          </cell>
          <cell r="B3689" t="str">
            <v>Benevera</v>
          </cell>
          <cell r="C3689" t="str">
            <v>YE201603</v>
          </cell>
          <cell r="M3689">
            <v>446.9016393</v>
          </cell>
          <cell r="N3689">
            <v>0</v>
          </cell>
          <cell r="Q3689">
            <v>0</v>
          </cell>
          <cell r="T3689" t="str">
            <v>MEBeneveraYE201603</v>
          </cell>
        </row>
        <row r="3690">
          <cell r="A3690" t="str">
            <v>ME</v>
          </cell>
          <cell r="B3690" t="str">
            <v>Benevera</v>
          </cell>
          <cell r="C3690" t="str">
            <v>YE201603</v>
          </cell>
          <cell r="M3690">
            <v>446.9016393</v>
          </cell>
          <cell r="N3690">
            <v>6.5068345000000001</v>
          </cell>
          <cell r="Q3690">
            <v>407.24845019999998</v>
          </cell>
          <cell r="R3690">
            <v>191.73065930000001</v>
          </cell>
          <cell r="T3690" t="str">
            <v>MEBeneveraYE201603</v>
          </cell>
        </row>
        <row r="3691">
          <cell r="A3691" t="str">
            <v>ME</v>
          </cell>
          <cell r="B3691" t="str">
            <v>CRC</v>
          </cell>
          <cell r="C3691" t="str">
            <v>YE201603</v>
          </cell>
          <cell r="M3691">
            <v>14041.8770492</v>
          </cell>
          <cell r="N3691">
            <v>0.64086869999999996</v>
          </cell>
          <cell r="Q3691">
            <v>1.3530955</v>
          </cell>
          <cell r="R3691">
            <v>5683.5789474000003</v>
          </cell>
          <cell r="T3691" t="str">
            <v>MECRCYE201603</v>
          </cell>
        </row>
        <row r="3692">
          <cell r="A3692" t="str">
            <v>ME</v>
          </cell>
          <cell r="B3692" t="str">
            <v>Benevera</v>
          </cell>
          <cell r="C3692" t="str">
            <v>YE201603</v>
          </cell>
          <cell r="M3692">
            <v>446.9016393</v>
          </cell>
          <cell r="N3692">
            <v>96.575928599999997</v>
          </cell>
          <cell r="Q3692">
            <v>14643.0431752</v>
          </cell>
          <cell r="R3692">
            <v>79.144145800000004</v>
          </cell>
          <cell r="T3692" t="str">
            <v>MEBeneveraYE201603</v>
          </cell>
        </row>
        <row r="3693">
          <cell r="A3693" t="str">
            <v>ME</v>
          </cell>
          <cell r="B3693" t="str">
            <v>CRC</v>
          </cell>
          <cell r="C3693" t="str">
            <v>YE201603</v>
          </cell>
          <cell r="M3693">
            <v>14041.8770492</v>
          </cell>
          <cell r="N3693">
            <v>2.6960373999999998</v>
          </cell>
          <cell r="Q3693">
            <v>16.0947143</v>
          </cell>
          <cell r="R3693">
            <v>2010.1287611</v>
          </cell>
          <cell r="T3693" t="str">
            <v>MECRCYE201603</v>
          </cell>
        </row>
        <row r="3694">
          <cell r="A3694" t="str">
            <v>ME</v>
          </cell>
          <cell r="B3694" t="str">
            <v>Benevera</v>
          </cell>
          <cell r="C3694" t="str">
            <v>YE201603</v>
          </cell>
          <cell r="M3694">
            <v>446.9016393</v>
          </cell>
          <cell r="N3694">
            <v>18.948246699999999</v>
          </cell>
          <cell r="Q3694">
            <v>2192.8762701000001</v>
          </cell>
          <cell r="R3694">
            <v>103.6898265</v>
          </cell>
          <cell r="T3694" t="str">
            <v>MEBeneveraYE201603</v>
          </cell>
        </row>
        <row r="3695">
          <cell r="A3695" t="str">
            <v>ME</v>
          </cell>
          <cell r="B3695" t="str">
            <v>CRC</v>
          </cell>
          <cell r="C3695" t="str">
            <v>YE201603</v>
          </cell>
          <cell r="M3695">
            <v>14041.8770492</v>
          </cell>
          <cell r="N3695">
            <v>4.1197480999999998</v>
          </cell>
          <cell r="Q3695">
            <v>310.78466109999999</v>
          </cell>
          <cell r="R3695">
            <v>159.0714849</v>
          </cell>
          <cell r="T3695" t="str">
            <v>MECRCYE201603</v>
          </cell>
        </row>
        <row r="3696">
          <cell r="A3696" t="str">
            <v>ME</v>
          </cell>
          <cell r="B3696" t="str">
            <v>Benevera</v>
          </cell>
          <cell r="C3696" t="str">
            <v>YE201603</v>
          </cell>
          <cell r="M3696">
            <v>446.9016393</v>
          </cell>
          <cell r="N3696">
            <v>4.3808540000000002</v>
          </cell>
          <cell r="Q3696">
            <v>1510.3994717999999</v>
          </cell>
          <cell r="R3696">
            <v>34.805525899999999</v>
          </cell>
          <cell r="T3696" t="str">
            <v>MEBeneveraYE201603</v>
          </cell>
        </row>
        <row r="3697">
          <cell r="A3697" t="str">
            <v>ME</v>
          </cell>
          <cell r="B3697" t="str">
            <v>CRC</v>
          </cell>
          <cell r="C3697" t="str">
            <v>YE201603</v>
          </cell>
          <cell r="M3697">
            <v>14041.8770492</v>
          </cell>
          <cell r="N3697">
            <v>27.975596100000001</v>
          </cell>
          <cell r="Q3697">
            <v>17.020516499999999</v>
          </cell>
          <cell r="R3697">
            <v>19723.676025100001</v>
          </cell>
          <cell r="T3697" t="str">
            <v>MECRCYE201603</v>
          </cell>
        </row>
        <row r="3698">
          <cell r="A3698" t="str">
            <v>ME</v>
          </cell>
          <cell r="B3698" t="str">
            <v>Benevera</v>
          </cell>
          <cell r="C3698" t="str">
            <v>YE201603</v>
          </cell>
          <cell r="M3698">
            <v>446.9016393</v>
          </cell>
          <cell r="N3698">
            <v>16.031117099999999</v>
          </cell>
          <cell r="Q3698">
            <v>230.4757712</v>
          </cell>
          <cell r="R3698">
            <v>834.67951459999995</v>
          </cell>
          <cell r="T3698" t="str">
            <v>MEBeneveraYE201603</v>
          </cell>
        </row>
        <row r="3699">
          <cell r="A3699" t="str">
            <v>ME</v>
          </cell>
          <cell r="B3699" t="str">
            <v>Benevera</v>
          </cell>
          <cell r="C3699" t="str">
            <v>YE201603</v>
          </cell>
          <cell r="M3699">
            <v>446.9016393</v>
          </cell>
          <cell r="N3699">
            <v>2.5777242</v>
          </cell>
          <cell r="Q3699">
            <v>42.514948099999998</v>
          </cell>
          <cell r="R3699">
            <v>727.57210529999998</v>
          </cell>
          <cell r="T3699" t="str">
            <v>MEBeneveraYE201603</v>
          </cell>
        </row>
        <row r="3700">
          <cell r="A3700" t="str">
            <v>ME</v>
          </cell>
          <cell r="B3700" t="str">
            <v>CRC</v>
          </cell>
          <cell r="C3700" t="str">
            <v>YE201603</v>
          </cell>
          <cell r="M3700">
            <v>14041.8770492</v>
          </cell>
          <cell r="N3700">
            <v>1.7696748</v>
          </cell>
          <cell r="Q3700">
            <v>115.7964846</v>
          </cell>
          <cell r="R3700">
            <v>183.39155600000001</v>
          </cell>
          <cell r="T3700" t="str">
            <v>MECRCYE201603</v>
          </cell>
        </row>
        <row r="3701">
          <cell r="A3701" t="str">
            <v>ME</v>
          </cell>
          <cell r="B3701" t="str">
            <v>CRC</v>
          </cell>
          <cell r="C3701" t="str">
            <v>YE201603</v>
          </cell>
          <cell r="M3701">
            <v>14041.8770492</v>
          </cell>
          <cell r="N3701">
            <v>2.2894399999999999</v>
          </cell>
          <cell r="Q3701">
            <v>124.6272129</v>
          </cell>
          <cell r="R3701">
            <v>220.4436686</v>
          </cell>
          <cell r="T3701" t="str">
            <v>MECRCYE201603</v>
          </cell>
        </row>
        <row r="3702">
          <cell r="A3702" t="str">
            <v>ME</v>
          </cell>
          <cell r="B3702" t="str">
            <v>Benevera</v>
          </cell>
          <cell r="C3702" t="str">
            <v>YE201603</v>
          </cell>
          <cell r="M3702">
            <v>446.9016393</v>
          </cell>
          <cell r="N3702">
            <v>25.8676216</v>
          </cell>
          <cell r="Q3702">
            <v>1901.98452</v>
          </cell>
          <cell r="R3702">
            <v>163.2039882</v>
          </cell>
          <cell r="T3702" t="str">
            <v>MEBeneveraYE201603</v>
          </cell>
        </row>
        <row r="3703">
          <cell r="A3703" t="str">
            <v>ME</v>
          </cell>
          <cell r="B3703" t="str">
            <v>CRC</v>
          </cell>
          <cell r="C3703" t="str">
            <v>YE201603</v>
          </cell>
          <cell r="M3703">
            <v>14041.8770492</v>
          </cell>
          <cell r="N3703">
            <v>30.624804699999999</v>
          </cell>
          <cell r="Q3703">
            <v>1130.9029373000001</v>
          </cell>
          <cell r="R3703">
            <v>324.95950249999999</v>
          </cell>
          <cell r="T3703" t="str">
            <v>MECRCYE201603</v>
          </cell>
        </row>
        <row r="3704">
          <cell r="A3704" t="str">
            <v>ME</v>
          </cell>
          <cell r="B3704" t="str">
            <v>Benevera</v>
          </cell>
          <cell r="C3704" t="str">
            <v>YE201603</v>
          </cell>
          <cell r="M3704">
            <v>446.9016393</v>
          </cell>
          <cell r="N3704">
            <v>1.8557849</v>
          </cell>
          <cell r="Q3704">
            <v>615.34793290000005</v>
          </cell>
          <cell r="R3704">
            <v>36.189963599999999</v>
          </cell>
          <cell r="T3704" t="str">
            <v>MEBeneveraYE201603</v>
          </cell>
        </row>
        <row r="3705">
          <cell r="A3705" t="str">
            <v>ME</v>
          </cell>
          <cell r="B3705" t="str">
            <v>CRC</v>
          </cell>
          <cell r="C3705" t="str">
            <v>YE201603</v>
          </cell>
          <cell r="M3705">
            <v>14041.8770492</v>
          </cell>
          <cell r="N3705">
            <v>4.2141912000000001</v>
          </cell>
          <cell r="Q3705">
            <v>1201.7624097</v>
          </cell>
          <cell r="R3705">
            <v>42.0801102</v>
          </cell>
          <cell r="T3705" t="str">
            <v>MECRCYE201603</v>
          </cell>
        </row>
        <row r="3706">
          <cell r="A3706" t="str">
            <v>ME</v>
          </cell>
          <cell r="B3706" t="str">
            <v>CRC</v>
          </cell>
          <cell r="C3706" t="str">
            <v>YE201603</v>
          </cell>
          <cell r="M3706">
            <v>14041.8770492</v>
          </cell>
          <cell r="N3706">
            <v>14.5137444</v>
          </cell>
          <cell r="Q3706">
            <v>559.8254402</v>
          </cell>
          <cell r="R3706">
            <v>311.10578550000002</v>
          </cell>
          <cell r="T3706" t="str">
            <v>MECRCYE201603</v>
          </cell>
        </row>
        <row r="3707">
          <cell r="A3707" t="str">
            <v>ME</v>
          </cell>
          <cell r="B3707" t="str">
            <v>Benevera</v>
          </cell>
          <cell r="C3707" t="str">
            <v>YE201603</v>
          </cell>
          <cell r="M3707">
            <v>446.9016393</v>
          </cell>
          <cell r="N3707">
            <v>2.6075313000000002</v>
          </cell>
          <cell r="Q3707">
            <v>505.70411940000002</v>
          </cell>
          <cell r="R3707">
            <v>61.874867299999998</v>
          </cell>
          <cell r="T3707" t="str">
            <v>MEBeneveraYE201603</v>
          </cell>
        </row>
        <row r="3708">
          <cell r="A3708" t="str">
            <v>ME</v>
          </cell>
          <cell r="B3708" t="str">
            <v>Benevera</v>
          </cell>
          <cell r="C3708" t="str">
            <v>YE201603</v>
          </cell>
          <cell r="M3708">
            <v>446.9016393</v>
          </cell>
          <cell r="N3708">
            <v>1.7930120000000001</v>
          </cell>
          <cell r="Q3708">
            <v>179.01030779999999</v>
          </cell>
          <cell r="R3708">
            <v>120.19499999999999</v>
          </cell>
          <cell r="T3708" t="str">
            <v>MEBeneveraYE201603</v>
          </cell>
        </row>
        <row r="3709">
          <cell r="A3709" t="str">
            <v>ME</v>
          </cell>
          <cell r="B3709" t="str">
            <v>Benevera</v>
          </cell>
          <cell r="C3709" t="str">
            <v>YE201603</v>
          </cell>
          <cell r="M3709">
            <v>446.9016393</v>
          </cell>
          <cell r="N3709">
            <v>4.5702524999999996</v>
          </cell>
          <cell r="Q3709">
            <v>255.08968859999999</v>
          </cell>
          <cell r="R3709">
            <v>214.9950877</v>
          </cell>
          <cell r="T3709" t="str">
            <v>MEBeneveraYE201603</v>
          </cell>
        </row>
        <row r="3710">
          <cell r="A3710" t="str">
            <v>ME</v>
          </cell>
          <cell r="B3710" t="str">
            <v>Benevera</v>
          </cell>
          <cell r="C3710" t="str">
            <v>YE201603</v>
          </cell>
          <cell r="M3710">
            <v>446.9016393</v>
          </cell>
          <cell r="N3710">
            <v>20.195969000000002</v>
          </cell>
          <cell r="Q3710">
            <v>559.40721180000003</v>
          </cell>
          <cell r="R3710">
            <v>433.22935999999999</v>
          </cell>
          <cell r="T3710" t="str">
            <v>MEBeneveraYE201603</v>
          </cell>
        </row>
        <row r="3711">
          <cell r="A3711" t="str">
            <v>ME</v>
          </cell>
          <cell r="B3711" t="str">
            <v>Buy Direct/Non Group</v>
          </cell>
          <cell r="C3711" t="str">
            <v>YE201603</v>
          </cell>
          <cell r="M3711">
            <v>738.82513659999995</v>
          </cell>
          <cell r="N3711">
            <v>125.7008125</v>
          </cell>
          <cell r="Q3711">
            <v>12920.513294599999</v>
          </cell>
          <cell r="R3711">
            <v>116.7453426</v>
          </cell>
          <cell r="T3711" t="str">
            <v>MEBuy Direct/Non GroupYE201603</v>
          </cell>
        </row>
        <row r="3712">
          <cell r="A3712" t="str">
            <v>ME</v>
          </cell>
          <cell r="B3712" t="str">
            <v>CRC</v>
          </cell>
          <cell r="C3712" t="str">
            <v>YE201603</v>
          </cell>
          <cell r="M3712">
            <v>14041.8770492</v>
          </cell>
          <cell r="N3712">
            <v>1.1512414</v>
          </cell>
          <cell r="Q3712">
            <v>130.03959470000001</v>
          </cell>
          <cell r="R3712">
            <v>106.2360843</v>
          </cell>
          <cell r="T3712" t="str">
            <v>MECRCYE201603</v>
          </cell>
        </row>
        <row r="3713">
          <cell r="A3713" t="str">
            <v>ME</v>
          </cell>
          <cell r="B3713" t="str">
            <v>Buy Direct/Non Group</v>
          </cell>
          <cell r="C3713" t="str">
            <v>YE201603</v>
          </cell>
          <cell r="M3713">
            <v>738.82513659999995</v>
          </cell>
          <cell r="N3713">
            <v>11.209530000000001</v>
          </cell>
          <cell r="Q3713">
            <v>1467.1942606</v>
          </cell>
          <cell r="R3713">
            <v>91.681356100000002</v>
          </cell>
          <cell r="T3713" t="str">
            <v>MEBuy Direct/Non GroupYE201603</v>
          </cell>
        </row>
        <row r="3714">
          <cell r="A3714" t="str">
            <v>ME</v>
          </cell>
          <cell r="B3714" t="str">
            <v>Benevera</v>
          </cell>
          <cell r="C3714" t="str">
            <v>YE201603</v>
          </cell>
          <cell r="M3714">
            <v>446.9016393</v>
          </cell>
          <cell r="N3714">
            <v>42.142772600000001</v>
          </cell>
          <cell r="Q3714">
            <v>1678.2216352999999</v>
          </cell>
          <cell r="R3714">
            <v>301.33878670000001</v>
          </cell>
          <cell r="T3714" t="str">
            <v>MEBeneveraYE201603</v>
          </cell>
        </row>
        <row r="3715">
          <cell r="A3715" t="str">
            <v>ME</v>
          </cell>
          <cell r="B3715" t="str">
            <v>Buy Direct/Non Group</v>
          </cell>
          <cell r="C3715" t="str">
            <v>YE201603</v>
          </cell>
          <cell r="M3715">
            <v>738.82513659999995</v>
          </cell>
          <cell r="N3715">
            <v>4.0849764999999998</v>
          </cell>
          <cell r="Q3715">
            <v>5.4140009999999998</v>
          </cell>
          <cell r="R3715">
            <v>9054.25</v>
          </cell>
          <cell r="T3715" t="str">
            <v>MEBuy Direct/Non GroupYE201603</v>
          </cell>
        </row>
        <row r="3716">
          <cell r="A3716" t="str">
            <v>ME</v>
          </cell>
          <cell r="B3716" t="str">
            <v>Buy Direct/Non Group</v>
          </cell>
          <cell r="C3716" t="str">
            <v>YE201603</v>
          </cell>
          <cell r="M3716">
            <v>738.82513659999995</v>
          </cell>
          <cell r="N3716">
            <v>9.3010991000000001</v>
          </cell>
          <cell r="Q3716">
            <v>996.17617689999997</v>
          </cell>
          <cell r="R3716">
            <v>112.0416168</v>
          </cell>
          <cell r="T3716" t="str">
            <v>MEBuy Direct/Non GroupYE201603</v>
          </cell>
        </row>
        <row r="3717">
          <cell r="A3717" t="str">
            <v>ME</v>
          </cell>
          <cell r="B3717" t="str">
            <v>Benevera</v>
          </cell>
          <cell r="C3717" t="str">
            <v>YE201603</v>
          </cell>
          <cell r="M3717">
            <v>446.9016393</v>
          </cell>
          <cell r="N3717">
            <v>31.048379400000002</v>
          </cell>
          <cell r="Q3717">
            <v>337.88195589999998</v>
          </cell>
          <cell r="R3717">
            <v>1102.6944371</v>
          </cell>
          <cell r="T3717" t="str">
            <v>MEBeneveraYE201603</v>
          </cell>
        </row>
        <row r="3718">
          <cell r="A3718" t="str">
            <v>ME</v>
          </cell>
          <cell r="B3718" t="str">
            <v>Buy Direct/Non Group</v>
          </cell>
          <cell r="C3718" t="str">
            <v>YE201603</v>
          </cell>
          <cell r="M3718">
            <v>738.82513659999995</v>
          </cell>
          <cell r="N3718">
            <v>13.997003899999999</v>
          </cell>
          <cell r="Q3718">
            <v>2414.6444287999998</v>
          </cell>
          <cell r="R3718">
            <v>69.560571699999997</v>
          </cell>
          <cell r="T3718" t="str">
            <v>MEBuy Direct/Non GroupYE201603</v>
          </cell>
        </row>
        <row r="3719">
          <cell r="A3719" t="str">
            <v>ME</v>
          </cell>
          <cell r="B3719" t="str">
            <v>Buy Direct/Non Group</v>
          </cell>
          <cell r="C3719" t="str">
            <v>YE201603</v>
          </cell>
          <cell r="M3719">
            <v>738.82513659999995</v>
          </cell>
          <cell r="N3719">
            <v>13.0547354</v>
          </cell>
          <cell r="Q3719">
            <v>1067.9116896999999</v>
          </cell>
          <cell r="R3719">
            <v>146.69455009999999</v>
          </cell>
          <cell r="T3719" t="str">
            <v>MEBuy Direct/Non GroupYE201603</v>
          </cell>
        </row>
        <row r="3720">
          <cell r="A3720" t="str">
            <v>ME</v>
          </cell>
          <cell r="B3720" t="str">
            <v>Buy Direct/Non Group</v>
          </cell>
          <cell r="C3720" t="str">
            <v>YE201603</v>
          </cell>
          <cell r="M3720">
            <v>738.82513659999995</v>
          </cell>
          <cell r="N3720">
            <v>3.2903962999999998</v>
          </cell>
          <cell r="Q3720">
            <v>476.4320846</v>
          </cell>
          <cell r="R3720">
            <v>82.875937500000006</v>
          </cell>
          <cell r="T3720" t="str">
            <v>MEBuy Direct/Non GroupYE201603</v>
          </cell>
        </row>
        <row r="3721">
          <cell r="A3721" t="str">
            <v>ME</v>
          </cell>
          <cell r="B3721" t="str">
            <v>Benevera</v>
          </cell>
          <cell r="C3721" t="str">
            <v>YE201603</v>
          </cell>
          <cell r="M3721">
            <v>446.9016393</v>
          </cell>
          <cell r="N3721">
            <v>58.296327099999999</v>
          </cell>
          <cell r="Q3721">
            <v>230.4757712</v>
          </cell>
          <cell r="R3721">
            <v>3035.2688349999999</v>
          </cell>
          <cell r="T3721" t="str">
            <v>MEBeneveraYE201603</v>
          </cell>
        </row>
        <row r="3722">
          <cell r="A3722" t="str">
            <v>ME</v>
          </cell>
          <cell r="B3722" t="str">
            <v>Buy Direct/Non Group</v>
          </cell>
          <cell r="C3722" t="str">
            <v>YE201603</v>
          </cell>
          <cell r="M3722">
            <v>738.82513659999995</v>
          </cell>
          <cell r="N3722">
            <v>20.338929700000001</v>
          </cell>
          <cell r="Q3722">
            <v>2750.3124883999999</v>
          </cell>
          <cell r="R3722">
            <v>88.741609299999993</v>
          </cell>
          <cell r="T3722" t="str">
            <v>MEBuy Direct/Non GroupYE201603</v>
          </cell>
        </row>
        <row r="3723">
          <cell r="A3723" t="str">
            <v>ME</v>
          </cell>
          <cell r="B3723" t="str">
            <v>Buy Direct/Non Group</v>
          </cell>
          <cell r="C3723" t="str">
            <v>YE201603</v>
          </cell>
          <cell r="M3723">
            <v>738.82513659999995</v>
          </cell>
          <cell r="N3723">
            <v>11.9489302</v>
          </cell>
          <cell r="Q3723">
            <v>217.9135387</v>
          </cell>
          <cell r="R3723">
            <v>658.00024840000003</v>
          </cell>
          <cell r="T3723" t="str">
            <v>MEBuy Direct/Non GroupYE201603</v>
          </cell>
        </row>
        <row r="3724">
          <cell r="A3724" t="str">
            <v>ME</v>
          </cell>
          <cell r="B3724" t="str">
            <v>Benevera</v>
          </cell>
          <cell r="C3724" t="str">
            <v>YE201603</v>
          </cell>
          <cell r="M3724">
            <v>446.9016393</v>
          </cell>
          <cell r="N3724">
            <v>18.3671699</v>
          </cell>
          <cell r="Q3724">
            <v>541.50618099999997</v>
          </cell>
          <cell r="R3724">
            <v>407.02404960000001</v>
          </cell>
          <cell r="T3724" t="str">
            <v>MEBeneveraYE201603</v>
          </cell>
        </row>
        <row r="3725">
          <cell r="A3725" t="str">
            <v>ME</v>
          </cell>
          <cell r="B3725" t="str">
            <v>Buy Direct/Non Group</v>
          </cell>
          <cell r="C3725" t="str">
            <v>YE201603</v>
          </cell>
          <cell r="M3725">
            <v>738.82513659999995</v>
          </cell>
          <cell r="N3725">
            <v>22.726376699999999</v>
          </cell>
          <cell r="Q3725">
            <v>2131.7628786</v>
          </cell>
          <cell r="R3725">
            <v>127.9300444</v>
          </cell>
          <cell r="T3725" t="str">
            <v>MEBuy Direct/Non GroupYE201603</v>
          </cell>
        </row>
        <row r="3726">
          <cell r="A3726" t="str">
            <v>ME</v>
          </cell>
          <cell r="B3726" t="str">
            <v>Benevera</v>
          </cell>
          <cell r="C3726" t="str">
            <v>YE201603</v>
          </cell>
          <cell r="M3726">
            <v>446.9016393</v>
          </cell>
          <cell r="N3726">
            <v>8.2643614000000003</v>
          </cell>
          <cell r="Q3726">
            <v>87.267525000000006</v>
          </cell>
          <cell r="R3726">
            <v>1136.4174359000001</v>
          </cell>
          <cell r="T3726" t="str">
            <v>MEBeneveraYE201603</v>
          </cell>
        </row>
        <row r="3727">
          <cell r="A3727" t="str">
            <v>ME</v>
          </cell>
          <cell r="B3727" t="str">
            <v>Buy Direct/Non Group</v>
          </cell>
          <cell r="C3727" t="str">
            <v>YE201603</v>
          </cell>
          <cell r="M3727">
            <v>738.82513659999995</v>
          </cell>
          <cell r="N3727">
            <v>2.4865525000000002</v>
          </cell>
          <cell r="Q3727">
            <v>619.90311010000005</v>
          </cell>
          <cell r="R3727">
            <v>48.134345000000003</v>
          </cell>
          <cell r="T3727" t="str">
            <v>MEBuy Direct/Non GroupYE201603</v>
          </cell>
        </row>
        <row r="3728">
          <cell r="A3728" t="str">
            <v>ME</v>
          </cell>
          <cell r="B3728" t="str">
            <v>Buy Direct/Non Group</v>
          </cell>
          <cell r="C3728" t="str">
            <v>YE201603</v>
          </cell>
          <cell r="M3728">
            <v>738.82513659999995</v>
          </cell>
          <cell r="N3728">
            <v>1.3715288999999999</v>
          </cell>
          <cell r="Q3728">
            <v>157.00602789999999</v>
          </cell>
          <cell r="R3728">
            <v>104.8262069</v>
          </cell>
          <cell r="T3728" t="str">
            <v>MEBuy Direct/Non GroupYE201603</v>
          </cell>
        </row>
        <row r="3729">
          <cell r="A3729" t="str">
            <v>ME</v>
          </cell>
          <cell r="B3729" t="str">
            <v>Benevera</v>
          </cell>
          <cell r="C3729" t="str">
            <v>YE201603</v>
          </cell>
          <cell r="M3729">
            <v>446.9016393</v>
          </cell>
          <cell r="N3729">
            <v>9.9998532999999998</v>
          </cell>
          <cell r="Q3729">
            <v>671.28865410000003</v>
          </cell>
          <cell r="R3729">
            <v>178.75803329999999</v>
          </cell>
          <cell r="T3729" t="str">
            <v>MEBeneveraYE201603</v>
          </cell>
        </row>
        <row r="3730">
          <cell r="A3730" t="str">
            <v>ME</v>
          </cell>
          <cell r="B3730" t="str">
            <v>Buy Direct/Non Group</v>
          </cell>
          <cell r="C3730" t="str">
            <v>YE201603</v>
          </cell>
          <cell r="M3730">
            <v>738.82513659999995</v>
          </cell>
          <cell r="N3730">
            <v>3.2224719999999998</v>
          </cell>
          <cell r="Q3730">
            <v>173.24803080000001</v>
          </cell>
          <cell r="R3730">
            <v>223.20406249999999</v>
          </cell>
          <cell r="T3730" t="str">
            <v>MEBuy Direct/Non GroupYE201603</v>
          </cell>
        </row>
        <row r="3731">
          <cell r="A3731" t="str">
            <v>ME</v>
          </cell>
          <cell r="B3731" t="str">
            <v>Buy Direct/Non Group</v>
          </cell>
          <cell r="C3731" t="str">
            <v>YE201603</v>
          </cell>
          <cell r="M3731">
            <v>738.82513659999995</v>
          </cell>
          <cell r="N3731">
            <v>19.168400099999999</v>
          </cell>
          <cell r="Q3731">
            <v>2677.2234754999999</v>
          </cell>
          <cell r="R3731">
            <v>85.917669399999994</v>
          </cell>
          <cell r="T3731" t="str">
            <v>MEBuy Direct/Non GroupYE201603</v>
          </cell>
        </row>
        <row r="3732">
          <cell r="A3732" t="str">
            <v>ME</v>
          </cell>
          <cell r="B3732" t="str">
            <v>Benevera</v>
          </cell>
          <cell r="C3732" t="str">
            <v>YE201603</v>
          </cell>
          <cell r="M3732">
            <v>446.9016393</v>
          </cell>
          <cell r="N3732">
            <v>1.6468948000000001</v>
          </cell>
          <cell r="Q3732">
            <v>4.4752577000000002</v>
          </cell>
          <cell r="R3732">
            <v>4416</v>
          </cell>
          <cell r="T3732" t="str">
            <v>MEBeneveraYE201603</v>
          </cell>
        </row>
        <row r="3733">
          <cell r="A3733" t="str">
            <v>ME</v>
          </cell>
          <cell r="B3733" t="str">
            <v>Buy Direct/Non Group</v>
          </cell>
          <cell r="C3733" t="str">
            <v>YE201603</v>
          </cell>
          <cell r="M3733">
            <v>738.82513659999995</v>
          </cell>
          <cell r="N3733">
            <v>14.9223582</v>
          </cell>
          <cell r="Q3733">
            <v>711.94112640000003</v>
          </cell>
          <cell r="R3733">
            <v>251.5212167</v>
          </cell>
          <cell r="T3733" t="str">
            <v>MEBuy Direct/Non GroupYE201603</v>
          </cell>
        </row>
        <row r="3734">
          <cell r="A3734" t="str">
            <v>ME</v>
          </cell>
          <cell r="B3734" t="str">
            <v>Buy Direct/Non Group</v>
          </cell>
          <cell r="C3734" t="str">
            <v>YE201603</v>
          </cell>
          <cell r="M3734">
            <v>738.82513659999995</v>
          </cell>
          <cell r="N3734">
            <v>21.099374600000001</v>
          </cell>
          <cell r="Q3734">
            <v>439.88757809999998</v>
          </cell>
          <cell r="R3734">
            <v>575.58455379999998</v>
          </cell>
          <cell r="T3734" t="str">
            <v>MEBuy Direct/Non GroupYE201603</v>
          </cell>
        </row>
        <row r="3735">
          <cell r="A3735" t="str">
            <v>ME</v>
          </cell>
          <cell r="B3735" t="str">
            <v>Buy Direct/Non Group</v>
          </cell>
          <cell r="C3735" t="str">
            <v>YE201603</v>
          </cell>
          <cell r="M3735">
            <v>738.82513659999995</v>
          </cell>
          <cell r="N3735">
            <v>41.168427600000001</v>
          </cell>
          <cell r="Q3735">
            <v>259.8720462</v>
          </cell>
          <cell r="R3735">
            <v>1901.0168229000001</v>
          </cell>
          <cell r="T3735" t="str">
            <v>MEBuy Direct/Non GroupYE201603</v>
          </cell>
        </row>
        <row r="3736">
          <cell r="A3736" t="str">
            <v>ME</v>
          </cell>
          <cell r="B3736" t="str">
            <v>Benevera</v>
          </cell>
          <cell r="C3736" t="str">
            <v>YE201603</v>
          </cell>
          <cell r="M3736">
            <v>446.9016393</v>
          </cell>
          <cell r="N3736">
            <v>51.250882300000001</v>
          </cell>
          <cell r="Q3736">
            <v>40.277319200000001</v>
          </cell>
          <cell r="R3736">
            <v>15269.4022222</v>
          </cell>
          <cell r="T3736" t="str">
            <v>MEBeneveraYE201603</v>
          </cell>
        </row>
        <row r="3737">
          <cell r="A3737" t="str">
            <v>ME</v>
          </cell>
          <cell r="B3737" t="str">
            <v>Buy Direct/Non Group</v>
          </cell>
          <cell r="C3737" t="str">
            <v>YE201603</v>
          </cell>
          <cell r="M3737">
            <v>738.82513659999995</v>
          </cell>
          <cell r="N3737">
            <v>4.7712101999999996</v>
          </cell>
          <cell r="Q3737">
            <v>142.11752519999999</v>
          </cell>
          <cell r="R3737">
            <v>402.86742859999998</v>
          </cell>
          <cell r="T3737" t="str">
            <v>MEBuy Direct/Non GroupYE201603</v>
          </cell>
        </row>
        <row r="3738">
          <cell r="A3738" t="str">
            <v>ME</v>
          </cell>
          <cell r="B3738" t="str">
            <v>Benevera</v>
          </cell>
          <cell r="C3738" t="str">
            <v>YE201603</v>
          </cell>
          <cell r="M3738">
            <v>446.9016393</v>
          </cell>
          <cell r="N3738">
            <v>88.4955432</v>
          </cell>
          <cell r="Q3738">
            <v>22.376288500000001</v>
          </cell>
          <cell r="R3738">
            <v>47458.563999999998</v>
          </cell>
          <cell r="T3738" t="str">
            <v>MEBeneveraYE201603</v>
          </cell>
        </row>
        <row r="3739">
          <cell r="A3739" t="str">
            <v>ME</v>
          </cell>
          <cell r="B3739" t="str">
            <v>Buy Direct/Non Group</v>
          </cell>
          <cell r="C3739" t="str">
            <v>YE201603</v>
          </cell>
          <cell r="M3739">
            <v>738.82513659999995</v>
          </cell>
          <cell r="N3739">
            <v>20.088024600000001</v>
          </cell>
          <cell r="Q3739">
            <v>278.82104950000002</v>
          </cell>
          <cell r="R3739">
            <v>864.55558250000001</v>
          </cell>
          <cell r="T3739" t="str">
            <v>MEBuy Direct/Non GroupYE201603</v>
          </cell>
        </row>
        <row r="3740">
          <cell r="A3740" t="str">
            <v>ME</v>
          </cell>
          <cell r="B3740" t="str">
            <v>Buy Direct/Non Group</v>
          </cell>
          <cell r="C3740" t="str">
            <v>YE201603</v>
          </cell>
          <cell r="M3740">
            <v>738.82513659999995</v>
          </cell>
          <cell r="N3740">
            <v>49.600923600000002</v>
          </cell>
          <cell r="Q3740">
            <v>1548.4042750000001</v>
          </cell>
          <cell r="R3740">
            <v>384.40289339999998</v>
          </cell>
          <cell r="T3740" t="str">
            <v>MEBuy Direct/Non GroupYE201603</v>
          </cell>
        </row>
        <row r="3741">
          <cell r="A3741" t="str">
            <v>ME</v>
          </cell>
          <cell r="B3741" t="str">
            <v>Benevera</v>
          </cell>
          <cell r="C3741" t="str">
            <v>YE201603</v>
          </cell>
          <cell r="M3741">
            <v>446.9016393</v>
          </cell>
          <cell r="N3741">
            <v>4.4479679000000001</v>
          </cell>
          <cell r="Q3741">
            <v>26.851546200000001</v>
          </cell>
          <cell r="R3741">
            <v>1987.8041667</v>
          </cell>
          <cell r="T3741" t="str">
            <v>MEBeneveraYE201603</v>
          </cell>
        </row>
        <row r="3742">
          <cell r="A3742" t="str">
            <v>ME</v>
          </cell>
          <cell r="B3742" t="str">
            <v>Buy Direct/Non Group</v>
          </cell>
          <cell r="C3742" t="str">
            <v>YE201603</v>
          </cell>
          <cell r="M3742">
            <v>738.82513659999995</v>
          </cell>
          <cell r="N3742">
            <v>18.901599300000001</v>
          </cell>
          <cell r="Q3742">
            <v>705.17362519999995</v>
          </cell>
          <cell r="R3742">
            <v>321.65013440000001</v>
          </cell>
          <cell r="T3742" t="str">
            <v>MEBuy Direct/Non GroupYE201603</v>
          </cell>
        </row>
        <row r="3743">
          <cell r="A3743" t="str">
            <v>ME</v>
          </cell>
          <cell r="B3743" t="str">
            <v>Buy Direct/Non Group</v>
          </cell>
          <cell r="C3743" t="str">
            <v>YE201603</v>
          </cell>
          <cell r="M3743">
            <v>738.82513659999995</v>
          </cell>
          <cell r="N3743">
            <v>10.932323</v>
          </cell>
          <cell r="Q3743">
            <v>357.32406350000002</v>
          </cell>
          <cell r="R3743">
            <v>367.13977269999998</v>
          </cell>
          <cell r="T3743" t="str">
            <v>MEBuy Direct/Non GroupYE201603</v>
          </cell>
        </row>
        <row r="3744">
          <cell r="A3744" t="str">
            <v>ME</v>
          </cell>
          <cell r="B3744" t="str">
            <v>Benevera</v>
          </cell>
          <cell r="C3744" t="str">
            <v>YE201603</v>
          </cell>
          <cell r="M3744">
            <v>446.9016393</v>
          </cell>
          <cell r="N3744">
            <v>13.0543286</v>
          </cell>
          <cell r="Q3744">
            <v>24.613917300000001</v>
          </cell>
          <cell r="R3744">
            <v>6364.3645454999996</v>
          </cell>
          <cell r="T3744" t="str">
            <v>MEBeneveraYE201603</v>
          </cell>
        </row>
        <row r="3745">
          <cell r="A3745" t="str">
            <v>ME</v>
          </cell>
          <cell r="B3745" t="str">
            <v>Buy Direct/Non Group</v>
          </cell>
          <cell r="C3745" t="str">
            <v>YE201603</v>
          </cell>
          <cell r="M3745">
            <v>738.82513659999995</v>
          </cell>
          <cell r="N3745">
            <v>14.3169127</v>
          </cell>
          <cell r="Q3745">
            <v>127.22902259999999</v>
          </cell>
          <cell r="R3745">
            <v>1350.3440426</v>
          </cell>
          <cell r="T3745" t="str">
            <v>MEBuy Direct/Non GroupYE201603</v>
          </cell>
        </row>
        <row r="3746">
          <cell r="A3746" t="str">
            <v>ME</v>
          </cell>
          <cell r="B3746" t="str">
            <v>CRC</v>
          </cell>
          <cell r="C3746" t="str">
            <v>YE201603</v>
          </cell>
          <cell r="M3746">
            <v>14041.8770492</v>
          </cell>
          <cell r="N3746">
            <v>11.5282871</v>
          </cell>
          <cell r="Q3746">
            <v>379.86374480000001</v>
          </cell>
          <cell r="R3746">
            <v>364.18175480000002</v>
          </cell>
          <cell r="T3746" t="str">
            <v>MECRCYE201603</v>
          </cell>
        </row>
        <row r="3747">
          <cell r="A3747" t="str">
            <v>ME</v>
          </cell>
          <cell r="B3747" t="str">
            <v>Buy Direct/Non Group</v>
          </cell>
          <cell r="C3747" t="str">
            <v>YE201603</v>
          </cell>
          <cell r="M3747">
            <v>738.82513659999995</v>
          </cell>
          <cell r="N3747">
            <v>6.1071736000000003</v>
          </cell>
          <cell r="Q3747">
            <v>1816.3973226000001</v>
          </cell>
          <cell r="R3747">
            <v>40.346944899999997</v>
          </cell>
          <cell r="T3747" t="str">
            <v>MEBuy Direct/Non GroupYE201603</v>
          </cell>
        </row>
        <row r="3748">
          <cell r="A3748" t="str">
            <v>ME</v>
          </cell>
          <cell r="B3748" t="str">
            <v>Buy Direct/Non Group</v>
          </cell>
          <cell r="C3748" t="str">
            <v>YE201603</v>
          </cell>
          <cell r="M3748">
            <v>738.82513659999995</v>
          </cell>
          <cell r="N3748">
            <v>5.4824441000000004</v>
          </cell>
          <cell r="Q3748">
            <v>479.13908509999999</v>
          </cell>
          <cell r="R3748">
            <v>137.30737289999999</v>
          </cell>
          <cell r="T3748" t="str">
            <v>MEBuy Direct/Non GroupYE201603</v>
          </cell>
        </row>
        <row r="3749">
          <cell r="A3749" t="str">
            <v>ME</v>
          </cell>
          <cell r="B3749" t="str">
            <v>Buy Direct/Non Group</v>
          </cell>
          <cell r="C3749" t="str">
            <v>YE201603</v>
          </cell>
          <cell r="M3749">
            <v>738.82513659999995</v>
          </cell>
          <cell r="N3749">
            <v>3.0523495</v>
          </cell>
          <cell r="Q3749">
            <v>27.0700048</v>
          </cell>
          <cell r="R3749">
            <v>1353.0915</v>
          </cell>
          <cell r="T3749" t="str">
            <v>MEBuy Direct/Non GroupYE201603</v>
          </cell>
        </row>
        <row r="3750">
          <cell r="A3750" t="str">
            <v>ME</v>
          </cell>
          <cell r="B3750" t="str">
            <v>Buy Direct/Non Group</v>
          </cell>
          <cell r="C3750" t="str">
            <v>YE201603</v>
          </cell>
          <cell r="M3750">
            <v>738.82513659999995</v>
          </cell>
          <cell r="N3750">
            <v>3.1470212000000002</v>
          </cell>
          <cell r="Q3750">
            <v>86.624015400000005</v>
          </cell>
          <cell r="R3750">
            <v>435.9559375</v>
          </cell>
          <cell r="T3750" t="str">
            <v>MEBuy Direct/Non GroupYE201603</v>
          </cell>
        </row>
        <row r="3751">
          <cell r="A3751" t="str">
            <v>ME</v>
          </cell>
          <cell r="B3751" t="str">
            <v>Benevera</v>
          </cell>
          <cell r="C3751" t="str">
            <v>YE201603</v>
          </cell>
          <cell r="M3751">
            <v>446.9016393</v>
          </cell>
          <cell r="N3751">
            <v>4.9189254</v>
          </cell>
          <cell r="Q3751">
            <v>313.26803860000001</v>
          </cell>
          <cell r="R3751">
            <v>188.4236429</v>
          </cell>
          <cell r="T3751" t="str">
            <v>MEBeneveraYE201603</v>
          </cell>
        </row>
        <row r="3752">
          <cell r="A3752" t="str">
            <v>ME</v>
          </cell>
          <cell r="B3752" t="str">
            <v>Buy Direct/Non Group</v>
          </cell>
          <cell r="C3752" t="str">
            <v>YE201603</v>
          </cell>
          <cell r="M3752">
            <v>738.82513659999995</v>
          </cell>
          <cell r="N3752">
            <v>7.8873343</v>
          </cell>
          <cell r="Q3752">
            <v>2758.4334899</v>
          </cell>
          <cell r="R3752">
            <v>34.312232600000002</v>
          </cell>
          <cell r="T3752" t="str">
            <v>MEBuy Direct/Non GroupYE201603</v>
          </cell>
        </row>
        <row r="3753">
          <cell r="A3753" t="str">
            <v>ME</v>
          </cell>
          <cell r="B3753" t="str">
            <v>CRC</v>
          </cell>
          <cell r="C3753" t="str">
            <v>YE201603</v>
          </cell>
          <cell r="M3753">
            <v>14041.8770492</v>
          </cell>
          <cell r="N3753">
            <v>1.8317606</v>
          </cell>
          <cell r="Q3753">
            <v>39.8807081</v>
          </cell>
          <cell r="R3753">
            <v>551.17194640000002</v>
          </cell>
          <cell r="T3753" t="str">
            <v>MECRCYE201603</v>
          </cell>
        </row>
        <row r="3754">
          <cell r="A3754" t="str">
            <v>ME</v>
          </cell>
          <cell r="B3754" t="str">
            <v>Buy Direct/Non Group</v>
          </cell>
          <cell r="C3754" t="str">
            <v>YE201603</v>
          </cell>
          <cell r="M3754">
            <v>738.82513659999995</v>
          </cell>
          <cell r="N3754">
            <v>94.861952500000001</v>
          </cell>
          <cell r="Q3754">
            <v>28.423504999999999</v>
          </cell>
          <cell r="R3754">
            <v>40049.368571400002</v>
          </cell>
          <cell r="T3754" t="str">
            <v>MEBuy Direct/Non GroupYE201603</v>
          </cell>
        </row>
        <row r="3755">
          <cell r="A3755" t="str">
            <v>ME</v>
          </cell>
          <cell r="B3755" t="str">
            <v>Buy Direct/Non Group</v>
          </cell>
          <cell r="C3755" t="str">
            <v>YE201603</v>
          </cell>
          <cell r="M3755">
            <v>738.82513659999995</v>
          </cell>
          <cell r="N3755">
            <v>31.512786999999999</v>
          </cell>
          <cell r="Q3755">
            <v>24.3630043</v>
          </cell>
          <cell r="R3755">
            <v>15521.6261111</v>
          </cell>
          <cell r="T3755" t="str">
            <v>MEBuy Direct/Non GroupYE201603</v>
          </cell>
        </row>
        <row r="3756">
          <cell r="A3756" t="str">
            <v>ME</v>
          </cell>
          <cell r="B3756" t="str">
            <v>Buy Direct/Non Group</v>
          </cell>
          <cell r="C3756" t="str">
            <v>YE201603</v>
          </cell>
          <cell r="M3756">
            <v>738.82513659999995</v>
          </cell>
          <cell r="N3756">
            <v>28.915844100000001</v>
          </cell>
          <cell r="Q3756">
            <v>18.949003399999999</v>
          </cell>
          <cell r="R3756">
            <v>18311.7878571</v>
          </cell>
          <cell r="T3756" t="str">
            <v>MEBuy Direct/Non GroupYE201603</v>
          </cell>
        </row>
        <row r="3757">
          <cell r="A3757" t="str">
            <v>ME</v>
          </cell>
          <cell r="B3757" t="str">
            <v>Benevera</v>
          </cell>
          <cell r="C3757" t="str">
            <v>YE201603</v>
          </cell>
          <cell r="M3757">
            <v>446.9016393</v>
          </cell>
          <cell r="N3757">
            <v>18.912632899999998</v>
          </cell>
          <cell r="Q3757">
            <v>371.44638859999998</v>
          </cell>
          <cell r="R3757">
            <v>610.99421689999997</v>
          </cell>
          <cell r="T3757" t="str">
            <v>MEBeneveraYE201603</v>
          </cell>
        </row>
        <row r="3758">
          <cell r="A3758" t="str">
            <v>ME</v>
          </cell>
          <cell r="B3758" t="str">
            <v>Buy Direct/Non Group</v>
          </cell>
          <cell r="C3758" t="str">
            <v>YE201603</v>
          </cell>
          <cell r="M3758">
            <v>738.82513659999995</v>
          </cell>
          <cell r="N3758">
            <v>10.4450313</v>
          </cell>
          <cell r="Q3758">
            <v>946.09666800000002</v>
          </cell>
          <cell r="R3758">
            <v>132.48157370000001</v>
          </cell>
          <cell r="T3758" t="str">
            <v>MEBuy Direct/Non GroupYE201603</v>
          </cell>
        </row>
        <row r="3759">
          <cell r="A3759" t="str">
            <v>ME</v>
          </cell>
          <cell r="B3759" t="str">
            <v>Buy Direct/Non Group</v>
          </cell>
          <cell r="C3759" t="str">
            <v>YE201603</v>
          </cell>
          <cell r="M3759">
            <v>738.82513659999995</v>
          </cell>
          <cell r="N3759">
            <v>3.2053649000000002</v>
          </cell>
          <cell r="Q3759">
            <v>368.15206540000003</v>
          </cell>
          <cell r="R3759">
            <v>104.4795956</v>
          </cell>
          <cell r="T3759" t="str">
            <v>MEBuy Direct/Non GroupYE201603</v>
          </cell>
        </row>
        <row r="3760">
          <cell r="A3760" t="str">
            <v>ME</v>
          </cell>
          <cell r="B3760" t="str">
            <v>Benevera</v>
          </cell>
          <cell r="C3760" t="str">
            <v>YE201603</v>
          </cell>
          <cell r="M3760">
            <v>446.9016393</v>
          </cell>
          <cell r="N3760">
            <v>47.117554800000001</v>
          </cell>
          <cell r="Q3760">
            <v>545.98143870000001</v>
          </cell>
          <cell r="R3760">
            <v>1035.5858607</v>
          </cell>
          <cell r="T3760" t="str">
            <v>MEBeneveraYE201603</v>
          </cell>
        </row>
        <row r="3761">
          <cell r="A3761" t="str">
            <v>ME</v>
          </cell>
          <cell r="B3761" t="str">
            <v>Buy Direct/Non Group</v>
          </cell>
          <cell r="C3761" t="str">
            <v>YE201603</v>
          </cell>
          <cell r="M3761">
            <v>738.82513659999995</v>
          </cell>
          <cell r="N3761">
            <v>2.2944683000000001</v>
          </cell>
          <cell r="Q3761">
            <v>17.595503099999998</v>
          </cell>
          <cell r="R3761">
            <v>1564.81</v>
          </cell>
          <cell r="T3761" t="str">
            <v>MEBuy Direct/Non GroupYE201603</v>
          </cell>
        </row>
        <row r="3762">
          <cell r="A3762" t="str">
            <v>ME</v>
          </cell>
          <cell r="B3762" t="str">
            <v>CRC</v>
          </cell>
          <cell r="C3762" t="str">
            <v>YE201603</v>
          </cell>
          <cell r="M3762">
            <v>14041.8770492</v>
          </cell>
          <cell r="N3762">
            <v>16.301894099999998</v>
          </cell>
          <cell r="Q3762">
            <v>2382.1601544</v>
          </cell>
          <cell r="R3762">
            <v>82.119889700000002</v>
          </cell>
          <cell r="T3762" t="str">
            <v>MECRCYE201603</v>
          </cell>
        </row>
        <row r="3763">
          <cell r="A3763" t="str">
            <v>ME</v>
          </cell>
          <cell r="B3763" t="str">
            <v>CRC</v>
          </cell>
          <cell r="C3763" t="str">
            <v>YE201603</v>
          </cell>
          <cell r="M3763">
            <v>14041.8770492</v>
          </cell>
          <cell r="N3763">
            <v>3.9268779999999999</v>
          </cell>
          <cell r="Q3763">
            <v>338.62994120000002</v>
          </cell>
          <cell r="R3763">
            <v>139.1564353</v>
          </cell>
          <cell r="T3763" t="str">
            <v>MECRCYE201603</v>
          </cell>
        </row>
        <row r="3764">
          <cell r="A3764" t="str">
            <v>ME</v>
          </cell>
          <cell r="B3764" t="str">
            <v>Benevera</v>
          </cell>
          <cell r="C3764" t="str">
            <v>YE201603</v>
          </cell>
          <cell r="M3764">
            <v>446.9016393</v>
          </cell>
          <cell r="N3764">
            <v>31.091092</v>
          </cell>
          <cell r="Q3764">
            <v>4204.5046036000003</v>
          </cell>
          <cell r="R3764">
            <v>88.736519400000006</v>
          </cell>
          <cell r="T3764" t="str">
            <v>MEBeneveraYE201603</v>
          </cell>
        </row>
        <row r="3765">
          <cell r="A3765" t="str">
            <v>ME</v>
          </cell>
          <cell r="B3765" t="str">
            <v>CRC</v>
          </cell>
          <cell r="C3765" t="str">
            <v>YE201603</v>
          </cell>
          <cell r="M3765">
            <v>14041.8770492</v>
          </cell>
          <cell r="N3765">
            <v>5.9966499999999998</v>
          </cell>
          <cell r="Q3765">
            <v>1777.6113487</v>
          </cell>
          <cell r="R3765">
            <v>40.4811774</v>
          </cell>
          <cell r="T3765" t="str">
            <v>MECRCYE201603</v>
          </cell>
        </row>
        <row r="3766">
          <cell r="A3766" t="str">
            <v>ME</v>
          </cell>
          <cell r="B3766" t="str">
            <v>CRC</v>
          </cell>
          <cell r="C3766" t="str">
            <v>YE201603</v>
          </cell>
          <cell r="M3766">
            <v>14041.8770492</v>
          </cell>
          <cell r="N3766">
            <v>3.4284870999999999</v>
          </cell>
          <cell r="Q3766">
            <v>291.20038479999999</v>
          </cell>
          <cell r="R3766">
            <v>141.28362440000001</v>
          </cell>
          <cell r="T3766" t="str">
            <v>MECRCYE201603</v>
          </cell>
        </row>
        <row r="3767">
          <cell r="A3767" t="str">
            <v>ME</v>
          </cell>
          <cell r="B3767" t="str">
            <v>CRC</v>
          </cell>
          <cell r="C3767" t="str">
            <v>YE201603</v>
          </cell>
          <cell r="M3767">
            <v>14041.8770492</v>
          </cell>
          <cell r="N3767">
            <v>1.9682354</v>
          </cell>
          <cell r="Q3767">
            <v>10.611117</v>
          </cell>
          <cell r="R3767">
            <v>2225.8566443</v>
          </cell>
          <cell r="T3767" t="str">
            <v>MECRCYE201603</v>
          </cell>
        </row>
        <row r="3768">
          <cell r="A3768" t="str">
            <v>ME</v>
          </cell>
          <cell r="B3768" t="str">
            <v>CRC</v>
          </cell>
          <cell r="C3768" t="str">
            <v>YE201603</v>
          </cell>
          <cell r="M3768">
            <v>14041.8770492</v>
          </cell>
          <cell r="N3768">
            <v>1.5598620999999999</v>
          </cell>
          <cell r="Q3768">
            <v>3.9880708</v>
          </cell>
          <cell r="R3768">
            <v>4693.5839286</v>
          </cell>
          <cell r="T3768" t="str">
            <v>MECRCYE201603</v>
          </cell>
        </row>
        <row r="3769">
          <cell r="A3769" t="str">
            <v>ME</v>
          </cell>
          <cell r="B3769" t="str">
            <v>CRC</v>
          </cell>
          <cell r="C3769" t="str">
            <v>YE201603</v>
          </cell>
          <cell r="M3769">
            <v>14041.8770492</v>
          </cell>
          <cell r="N3769">
            <v>7.0380716000000003</v>
          </cell>
          <cell r="Q3769">
            <v>922.31259069999999</v>
          </cell>
          <cell r="R3769">
            <v>91.570753600000003</v>
          </cell>
          <cell r="T3769" t="str">
            <v>MECRCYE201603</v>
          </cell>
        </row>
        <row r="3770">
          <cell r="A3770" t="str">
            <v>ME</v>
          </cell>
          <cell r="B3770" t="str">
            <v>Small Group</v>
          </cell>
          <cell r="C3770" t="str">
            <v>YE201603</v>
          </cell>
          <cell r="M3770">
            <v>29721.737704899999</v>
          </cell>
          <cell r="N3770">
            <v>2.1069933000000001</v>
          </cell>
          <cell r="Q3770">
            <v>120.0131713</v>
          </cell>
          <cell r="R3770">
            <v>210.67620969999999</v>
          </cell>
          <cell r="T3770" t="str">
            <v>MESmall GroupYE201603</v>
          </cell>
        </row>
        <row r="3771">
          <cell r="A3771" t="str">
            <v>ME</v>
          </cell>
          <cell r="B3771" t="str">
            <v>ERF</v>
          </cell>
          <cell r="C3771" t="str">
            <v>YE201603</v>
          </cell>
          <cell r="M3771">
            <v>15953.3770492</v>
          </cell>
          <cell r="N3771">
            <v>3.3924655000000001</v>
          </cell>
          <cell r="Q3771">
            <v>21.186736799999998</v>
          </cell>
          <cell r="R3771">
            <v>1921.4656213000001</v>
          </cell>
          <cell r="T3771" t="str">
            <v>MEERFYE201603</v>
          </cell>
        </row>
        <row r="3772">
          <cell r="A3772" t="str">
            <v>ME</v>
          </cell>
          <cell r="B3772" t="str">
            <v>Small Group</v>
          </cell>
          <cell r="C3772" t="str">
            <v>YE201603</v>
          </cell>
          <cell r="M3772">
            <v>29721.737704899999</v>
          </cell>
          <cell r="N3772">
            <v>8.8426151999999991</v>
          </cell>
          <cell r="Q3772">
            <v>616.11471649999999</v>
          </cell>
          <cell r="R3772">
            <v>172.22666340000001</v>
          </cell>
          <cell r="T3772" t="str">
            <v>MESmall GroupYE201603</v>
          </cell>
        </row>
        <row r="3773">
          <cell r="A3773" t="str">
            <v>ME</v>
          </cell>
          <cell r="B3773" t="str">
            <v>Exchange</v>
          </cell>
          <cell r="C3773" t="str">
            <v>YE201603</v>
          </cell>
          <cell r="M3773">
            <v>2273.1038251</v>
          </cell>
          <cell r="N3773">
            <v>7.6452321999999997</v>
          </cell>
          <cell r="Q3773">
            <v>100.7433085</v>
          </cell>
          <cell r="R3773">
            <v>910.65886460000002</v>
          </cell>
          <cell r="T3773" t="str">
            <v>MEExchangeYE201603</v>
          </cell>
        </row>
        <row r="3774">
          <cell r="A3774" t="str">
            <v>ME</v>
          </cell>
          <cell r="B3774" t="str">
            <v>ERF</v>
          </cell>
          <cell r="C3774" t="str">
            <v>YE201603</v>
          </cell>
          <cell r="M3774">
            <v>15953.3770492</v>
          </cell>
          <cell r="N3774">
            <v>19.0438285</v>
          </cell>
          <cell r="Q3774">
            <v>23.0045337</v>
          </cell>
          <cell r="R3774">
            <v>9933.9523706</v>
          </cell>
          <cell r="T3774" t="str">
            <v>MEERFYE201603</v>
          </cell>
        </row>
        <row r="3775">
          <cell r="A3775" t="str">
            <v>ME</v>
          </cell>
          <cell r="B3775" t="str">
            <v>ERF</v>
          </cell>
          <cell r="C3775" t="str">
            <v>YE201603</v>
          </cell>
          <cell r="M3775">
            <v>15953.3770492</v>
          </cell>
          <cell r="N3775">
            <v>34.985631599999998</v>
          </cell>
          <cell r="Q3775">
            <v>1248.4504026</v>
          </cell>
          <cell r="R3775">
            <v>336.2789406</v>
          </cell>
          <cell r="T3775" t="str">
            <v>MEERFYE201603</v>
          </cell>
        </row>
        <row r="3776">
          <cell r="A3776" t="str">
            <v>ME</v>
          </cell>
          <cell r="B3776" t="str">
            <v>Small Group</v>
          </cell>
          <cell r="C3776" t="str">
            <v>YE201603</v>
          </cell>
          <cell r="M3776">
            <v>29721.737704899999</v>
          </cell>
          <cell r="N3776">
            <v>15.996469100000001</v>
          </cell>
          <cell r="Q3776">
            <v>19.413400599999999</v>
          </cell>
          <cell r="R3776">
            <v>9887.8930676</v>
          </cell>
          <cell r="T3776" t="str">
            <v>MESmall GroupYE201603</v>
          </cell>
        </row>
        <row r="3777">
          <cell r="A3777" t="str">
            <v>ME</v>
          </cell>
          <cell r="B3777" t="str">
            <v>ERF</v>
          </cell>
          <cell r="C3777" t="str">
            <v>YE201603</v>
          </cell>
          <cell r="M3777">
            <v>15953.3770492</v>
          </cell>
          <cell r="N3777">
            <v>3.3774139000000001</v>
          </cell>
          <cell r="Q3777">
            <v>185.1018747</v>
          </cell>
          <cell r="R3777">
            <v>218.95492379999999</v>
          </cell>
          <cell r="T3777" t="str">
            <v>MEERFYE201603</v>
          </cell>
        </row>
        <row r="3778">
          <cell r="A3778" t="str">
            <v>ME</v>
          </cell>
          <cell r="B3778" t="str">
            <v>Small Group</v>
          </cell>
          <cell r="C3778" t="str">
            <v>YE201603</v>
          </cell>
          <cell r="M3778">
            <v>29721.737704899999</v>
          </cell>
          <cell r="N3778">
            <v>2.2919893999999998</v>
          </cell>
          <cell r="Q3778">
            <v>9.1179056000000003</v>
          </cell>
          <cell r="R3778">
            <v>3016.4682287999999</v>
          </cell>
          <cell r="T3778" t="str">
            <v>MESmall GroupYE201603</v>
          </cell>
        </row>
        <row r="3779">
          <cell r="A3779" t="str">
            <v>ME</v>
          </cell>
          <cell r="B3779" t="str">
            <v>Exchange</v>
          </cell>
          <cell r="C3779" t="str">
            <v>YE201603</v>
          </cell>
          <cell r="M3779">
            <v>2273.1038251</v>
          </cell>
          <cell r="N3779">
            <v>4.7362003000000001</v>
          </cell>
          <cell r="Q3779">
            <v>384.0563684</v>
          </cell>
          <cell r="R3779">
            <v>147.98453610000001</v>
          </cell>
          <cell r="T3779" t="str">
            <v>MEExchangeYE201603</v>
          </cell>
        </row>
        <row r="3780">
          <cell r="A3780" t="str">
            <v>ME</v>
          </cell>
          <cell r="B3780" t="str">
            <v>Small Group</v>
          </cell>
          <cell r="C3780" t="str">
            <v>YE201603</v>
          </cell>
          <cell r="M3780">
            <v>29721.737704899999</v>
          </cell>
          <cell r="N3780">
            <v>7.9470207000000004</v>
          </cell>
          <cell r="Q3780">
            <v>698.34409430000005</v>
          </cell>
          <cell r="R3780">
            <v>136.5576787</v>
          </cell>
          <cell r="T3780" t="str">
            <v>MESmall GroupYE201603</v>
          </cell>
        </row>
        <row r="3781">
          <cell r="A3781" t="str">
            <v>ME</v>
          </cell>
          <cell r="B3781" t="str">
            <v>Exchange</v>
          </cell>
          <cell r="C3781" t="str">
            <v>YE201603</v>
          </cell>
          <cell r="M3781">
            <v>2273.1038251</v>
          </cell>
          <cell r="N3781">
            <v>11.306506600000001</v>
          </cell>
          <cell r="Q3781">
            <v>787.02960250000001</v>
          </cell>
          <cell r="R3781">
            <v>172.39259920000001</v>
          </cell>
          <cell r="T3781" t="str">
            <v>MEExchangeYE201603</v>
          </cell>
        </row>
        <row r="3782">
          <cell r="A3782" t="str">
            <v>ME</v>
          </cell>
          <cell r="B3782" t="str">
            <v>ERF</v>
          </cell>
          <cell r="C3782" t="str">
            <v>YE201603</v>
          </cell>
          <cell r="M3782">
            <v>15953.3770492</v>
          </cell>
          <cell r="N3782">
            <v>2.0004900999999999</v>
          </cell>
          <cell r="Q3782">
            <v>43.439078600000002</v>
          </cell>
          <cell r="R3782">
            <v>552.63330450000001</v>
          </cell>
          <cell r="T3782" t="str">
            <v>MEERFYE201603</v>
          </cell>
        </row>
        <row r="3783">
          <cell r="A3783" t="str">
            <v>ME</v>
          </cell>
          <cell r="B3783" t="str">
            <v>ERF</v>
          </cell>
          <cell r="C3783" t="str">
            <v>YE201603</v>
          </cell>
          <cell r="M3783">
            <v>15953.3770492</v>
          </cell>
          <cell r="N3783">
            <v>45.960269799999999</v>
          </cell>
          <cell r="Q3783">
            <v>15.1065194</v>
          </cell>
          <cell r="R3783">
            <v>36508.955062200002</v>
          </cell>
          <cell r="T3783" t="str">
            <v>MEERFYE201603</v>
          </cell>
        </row>
        <row r="3784">
          <cell r="A3784" t="str">
            <v>ME</v>
          </cell>
          <cell r="B3784" t="str">
            <v>ERF</v>
          </cell>
          <cell r="C3784" t="str">
            <v>YE201603</v>
          </cell>
          <cell r="M3784">
            <v>15953.3770492</v>
          </cell>
          <cell r="N3784">
            <v>19.3329372</v>
          </cell>
          <cell r="Q3784">
            <v>635.66478549999999</v>
          </cell>
          <cell r="R3784">
            <v>364.96475989999999</v>
          </cell>
          <cell r="T3784" t="str">
            <v>MEERFYE201603</v>
          </cell>
        </row>
        <row r="3785">
          <cell r="A3785" t="str">
            <v>ME</v>
          </cell>
          <cell r="B3785" t="str">
            <v>ERF</v>
          </cell>
          <cell r="C3785" t="str">
            <v>YE201603</v>
          </cell>
          <cell r="M3785">
            <v>15953.3770492</v>
          </cell>
          <cell r="N3785">
            <v>4.9050336000000003</v>
          </cell>
          <cell r="Q3785">
            <v>65.628737799999996</v>
          </cell>
          <cell r="R3785">
            <v>896.86934099999996</v>
          </cell>
          <cell r="T3785" t="str">
            <v>MEERFYE201603</v>
          </cell>
        </row>
        <row r="3786">
          <cell r="A3786" t="str">
            <v>ME</v>
          </cell>
          <cell r="B3786" t="str">
            <v>ERF</v>
          </cell>
          <cell r="C3786" t="str">
            <v>YE201603</v>
          </cell>
          <cell r="M3786">
            <v>15953.3770492</v>
          </cell>
          <cell r="N3786">
            <v>17.696814799999999</v>
          </cell>
          <cell r="Q3786">
            <v>330.46294740000002</v>
          </cell>
          <cell r="R3786">
            <v>642.61902499999997</v>
          </cell>
          <cell r="T3786" t="str">
            <v>MEERFYE201603</v>
          </cell>
        </row>
        <row r="3787">
          <cell r="A3787" t="str">
            <v>ME</v>
          </cell>
          <cell r="B3787" t="str">
            <v>Small Group</v>
          </cell>
          <cell r="C3787" t="str">
            <v>YE201603</v>
          </cell>
          <cell r="M3787">
            <v>29721.737704899999</v>
          </cell>
          <cell r="N3787">
            <v>1.5440763</v>
          </cell>
          <cell r="Q3787">
            <v>106.5886534</v>
          </cell>
          <cell r="R3787">
            <v>173.8357197</v>
          </cell>
          <cell r="T3787" t="str">
            <v>MESmall GroupYE201603</v>
          </cell>
        </row>
        <row r="3788">
          <cell r="A3788" t="str">
            <v>ME</v>
          </cell>
          <cell r="B3788" t="str">
            <v>Exchange</v>
          </cell>
          <cell r="C3788" t="str">
            <v>YE201603</v>
          </cell>
          <cell r="M3788">
            <v>2273.1038251</v>
          </cell>
          <cell r="N3788">
            <v>64.829668499999997</v>
          </cell>
          <cell r="Q3788">
            <v>21.556428499999999</v>
          </cell>
          <cell r="R3788">
            <v>36089.2818367</v>
          </cell>
          <cell r="T3788" t="str">
            <v>MEExchangeYE201603</v>
          </cell>
        </row>
        <row r="3789">
          <cell r="A3789" t="str">
            <v>ME</v>
          </cell>
          <cell r="B3789" t="str">
            <v>Small Group</v>
          </cell>
          <cell r="C3789" t="str">
            <v>YE201603</v>
          </cell>
          <cell r="M3789">
            <v>29721.737704899999</v>
          </cell>
          <cell r="N3789">
            <v>16.513346599999998</v>
          </cell>
          <cell r="Q3789">
            <v>2377.2163222999998</v>
          </cell>
          <cell r="R3789">
            <v>83.358067700000007</v>
          </cell>
          <cell r="T3789" t="str">
            <v>MESmall GroupYE201603</v>
          </cell>
        </row>
        <row r="3790">
          <cell r="A3790" t="str">
            <v>ME</v>
          </cell>
          <cell r="B3790" t="str">
            <v>ERF</v>
          </cell>
          <cell r="C3790" t="str">
            <v>YE201603</v>
          </cell>
          <cell r="M3790">
            <v>15953.3770492</v>
          </cell>
          <cell r="N3790">
            <v>20.084349899999999</v>
          </cell>
          <cell r="Q3790">
            <v>1970.4918841000001</v>
          </cell>
          <cell r="R3790">
            <v>122.31067849999999</v>
          </cell>
          <cell r="T3790" t="str">
            <v>MEERFYE201603</v>
          </cell>
        </row>
        <row r="3791">
          <cell r="A3791" t="str">
            <v>ME</v>
          </cell>
          <cell r="B3791" t="str">
            <v>ERF</v>
          </cell>
          <cell r="C3791" t="str">
            <v>YE201603</v>
          </cell>
          <cell r="M3791">
            <v>15953.3770492</v>
          </cell>
          <cell r="N3791">
            <v>83.912612899999999</v>
          </cell>
          <cell r="Q3791">
            <v>12904.791215400001</v>
          </cell>
          <cell r="R3791">
            <v>78.029263599999993</v>
          </cell>
          <cell r="T3791" t="str">
            <v>MEERFYE201603</v>
          </cell>
        </row>
        <row r="3792">
          <cell r="A3792" t="str">
            <v>ME</v>
          </cell>
          <cell r="B3792" t="str">
            <v>Exchange</v>
          </cell>
          <cell r="C3792" t="str">
            <v>YE201603</v>
          </cell>
          <cell r="M3792">
            <v>2273.1038251</v>
          </cell>
          <cell r="N3792">
            <v>2.6609923000000002</v>
          </cell>
          <cell r="Q3792">
            <v>42.672929799999999</v>
          </cell>
          <cell r="R3792">
            <v>748.29422680000005</v>
          </cell>
          <cell r="T3792" t="str">
            <v>MEExchangeYE201603</v>
          </cell>
        </row>
        <row r="3793">
          <cell r="A3793" t="str">
            <v>ME</v>
          </cell>
          <cell r="B3793" t="str">
            <v>ERF</v>
          </cell>
          <cell r="C3793" t="str">
            <v>YE201603</v>
          </cell>
          <cell r="M3793">
            <v>15953.3770492</v>
          </cell>
          <cell r="N3793">
            <v>6.6024799999999999</v>
          </cell>
          <cell r="Q3793">
            <v>551.9207609</v>
          </cell>
          <cell r="R3793">
            <v>143.5527802</v>
          </cell>
          <cell r="T3793" t="str">
            <v>MEERFYE201603</v>
          </cell>
        </row>
        <row r="3794">
          <cell r="A3794" t="str">
            <v>ME</v>
          </cell>
          <cell r="B3794" t="str">
            <v>Exchange</v>
          </cell>
          <cell r="C3794" t="str">
            <v>YE201603</v>
          </cell>
          <cell r="M3794">
            <v>2273.1038251</v>
          </cell>
          <cell r="N3794">
            <v>8.3526837999999994</v>
          </cell>
          <cell r="Q3794">
            <v>2196.9959950000002</v>
          </cell>
          <cell r="R3794">
            <v>45.622388899999997</v>
          </cell>
          <cell r="T3794" t="str">
            <v>MEExchangeYE201603</v>
          </cell>
        </row>
        <row r="3795">
          <cell r="A3795" t="str">
            <v>ME</v>
          </cell>
          <cell r="B3795" t="str">
            <v>Exchange</v>
          </cell>
          <cell r="C3795" t="str">
            <v>YE201603</v>
          </cell>
          <cell r="M3795">
            <v>2273.1038251</v>
          </cell>
          <cell r="N3795">
            <v>15.6389154</v>
          </cell>
          <cell r="Q3795">
            <v>16.277303100000001</v>
          </cell>
          <cell r="R3795">
            <v>11529.365945899999</v>
          </cell>
          <cell r="T3795" t="str">
            <v>MEExchangeYE201603</v>
          </cell>
        </row>
        <row r="3796">
          <cell r="A3796" t="str">
            <v>ME</v>
          </cell>
          <cell r="B3796" t="str">
            <v>Exchange</v>
          </cell>
          <cell r="C3796" t="str">
            <v>YE201603</v>
          </cell>
          <cell r="M3796">
            <v>2273.1038251</v>
          </cell>
          <cell r="N3796">
            <v>8.4978827999999993</v>
          </cell>
          <cell r="Q3796">
            <v>663.85001130000001</v>
          </cell>
          <cell r="R3796">
            <v>153.61089459999999</v>
          </cell>
          <cell r="T3796" t="str">
            <v>MEExchangeYE201603</v>
          </cell>
        </row>
        <row r="3797">
          <cell r="A3797" t="str">
            <v>ME</v>
          </cell>
          <cell r="B3797" t="str">
            <v>ERF</v>
          </cell>
          <cell r="C3797" t="str">
            <v>YE201603</v>
          </cell>
          <cell r="M3797">
            <v>15953.3770492</v>
          </cell>
          <cell r="N3797">
            <v>4.0810921999999996</v>
          </cell>
          <cell r="Q3797">
            <v>5.4533908000000002</v>
          </cell>
          <cell r="R3797">
            <v>8980.3039079999999</v>
          </cell>
          <cell r="T3797" t="str">
            <v>MEERFYE201603</v>
          </cell>
        </row>
        <row r="3798">
          <cell r="A3798" t="str">
            <v>ME</v>
          </cell>
          <cell r="B3798" t="str">
            <v>Exchange</v>
          </cell>
          <cell r="C3798" t="str">
            <v>YE201603</v>
          </cell>
          <cell r="M3798">
            <v>2273.1038251</v>
          </cell>
          <cell r="N3798">
            <v>68.6178527</v>
          </cell>
          <cell r="Q3798">
            <v>10409.555313000001</v>
          </cell>
          <cell r="R3798">
            <v>79.101768199999995</v>
          </cell>
          <cell r="T3798" t="str">
            <v>MEExchangeYE201603</v>
          </cell>
        </row>
        <row r="3799">
          <cell r="A3799" t="str">
            <v>ME</v>
          </cell>
          <cell r="B3799" t="str">
            <v>ERF</v>
          </cell>
          <cell r="C3799" t="str">
            <v>YE201603</v>
          </cell>
          <cell r="M3799">
            <v>15953.3770492</v>
          </cell>
          <cell r="N3799">
            <v>8.6554362000000005</v>
          </cell>
          <cell r="Q3799">
            <v>755.82743159999995</v>
          </cell>
          <cell r="R3799">
            <v>137.41924449999999</v>
          </cell>
          <cell r="T3799" t="str">
            <v>MEERFYE201603</v>
          </cell>
        </row>
        <row r="3800">
          <cell r="A3800" t="str">
            <v>ME</v>
          </cell>
          <cell r="B3800" t="str">
            <v>ERF</v>
          </cell>
          <cell r="C3800" t="str">
            <v>YE201603</v>
          </cell>
          <cell r="M3800">
            <v>15953.3770492</v>
          </cell>
          <cell r="N3800">
            <v>21.7923756</v>
          </cell>
          <cell r="Q3800">
            <v>17.112364299999999</v>
          </cell>
          <cell r="R3800">
            <v>15281.845457900001</v>
          </cell>
          <cell r="T3800" t="str">
            <v>MEERFYE201603</v>
          </cell>
        </row>
        <row r="3801">
          <cell r="A3801" t="str">
            <v>ME</v>
          </cell>
          <cell r="B3801" t="str">
            <v>Exchange</v>
          </cell>
          <cell r="C3801" t="str">
            <v>YE201603</v>
          </cell>
          <cell r="M3801">
            <v>2273.1038251</v>
          </cell>
          <cell r="N3801">
            <v>19.309316299999999</v>
          </cell>
          <cell r="Q3801">
            <v>23.756063999999999</v>
          </cell>
          <cell r="R3801">
            <v>9753.7957406999994</v>
          </cell>
          <cell r="T3801" t="str">
            <v>MEExchangeYE201603</v>
          </cell>
        </row>
        <row r="3802">
          <cell r="A3802" t="str">
            <v>ME</v>
          </cell>
          <cell r="B3802" t="str">
            <v>ERF</v>
          </cell>
          <cell r="C3802" t="str">
            <v>YE201603</v>
          </cell>
          <cell r="M3802">
            <v>15953.3770492</v>
          </cell>
          <cell r="N3802">
            <v>0.30842999999999998</v>
          </cell>
          <cell r="Q3802">
            <v>0.94023979999999996</v>
          </cell>
          <cell r="R3802">
            <v>3936.4</v>
          </cell>
          <cell r="T3802" t="str">
            <v>MEERFYE201603</v>
          </cell>
        </row>
        <row r="3803">
          <cell r="A3803" t="str">
            <v>ME</v>
          </cell>
          <cell r="B3803" t="str">
            <v>Small Group</v>
          </cell>
          <cell r="C3803" t="str">
            <v>YE201603</v>
          </cell>
          <cell r="M3803">
            <v>29721.737704899999</v>
          </cell>
          <cell r="N3803">
            <v>29.7357908</v>
          </cell>
          <cell r="Q3803">
            <v>186.66472519999999</v>
          </cell>
          <cell r="R3803">
            <v>1911.6064366000001</v>
          </cell>
          <cell r="T3803" t="str">
            <v>MESmall GroupYE201603</v>
          </cell>
        </row>
        <row r="3804">
          <cell r="A3804" t="str">
            <v>ME</v>
          </cell>
          <cell r="B3804" t="str">
            <v>ERF</v>
          </cell>
          <cell r="C3804" t="str">
            <v>YE201603</v>
          </cell>
          <cell r="M3804">
            <v>15953.3770492</v>
          </cell>
          <cell r="N3804">
            <v>3.2131052000000002</v>
          </cell>
          <cell r="Q3804">
            <v>245.9040483</v>
          </cell>
          <cell r="R3804">
            <v>156.797999</v>
          </cell>
          <cell r="T3804" t="str">
            <v>MEERFYE201603</v>
          </cell>
        </row>
        <row r="3805">
          <cell r="A3805" t="str">
            <v>ME</v>
          </cell>
          <cell r="B3805" t="str">
            <v>Small Group</v>
          </cell>
          <cell r="C3805" t="str">
            <v>YE201603</v>
          </cell>
          <cell r="M3805">
            <v>29721.737704899999</v>
          </cell>
          <cell r="N3805">
            <v>10.0069743</v>
          </cell>
          <cell r="Q3805">
            <v>331.6764349</v>
          </cell>
          <cell r="R3805">
            <v>362.0507202</v>
          </cell>
          <cell r="T3805" t="str">
            <v>MESmall GroupYE201603</v>
          </cell>
        </row>
        <row r="3806">
          <cell r="A3806" t="str">
            <v>ME</v>
          </cell>
          <cell r="B3806" t="str">
            <v>ERF</v>
          </cell>
          <cell r="C3806" t="str">
            <v>YE201603</v>
          </cell>
          <cell r="M3806">
            <v>15953.3770492</v>
          </cell>
          <cell r="N3806">
            <v>12.213582600000001</v>
          </cell>
          <cell r="Q3806">
            <v>396.15436790000001</v>
          </cell>
          <cell r="R3806">
            <v>369.96434490000001</v>
          </cell>
          <cell r="T3806" t="str">
            <v>MEERFYE201603</v>
          </cell>
        </row>
        <row r="3807">
          <cell r="A3807" t="str">
            <v>ME</v>
          </cell>
          <cell r="B3807" t="str">
            <v>Small Group</v>
          </cell>
          <cell r="C3807" t="str">
            <v>YE201603</v>
          </cell>
          <cell r="M3807">
            <v>29721.737704899999</v>
          </cell>
          <cell r="N3807">
            <v>12.8528141</v>
          </cell>
          <cell r="Q3807">
            <v>169.16911289999999</v>
          </cell>
          <cell r="R3807">
            <v>911.71353020000004</v>
          </cell>
          <cell r="T3807" t="str">
            <v>MESmall GroupYE201603</v>
          </cell>
        </row>
        <row r="3808">
          <cell r="A3808" t="str">
            <v>ME</v>
          </cell>
          <cell r="B3808" t="str">
            <v>Small Group</v>
          </cell>
          <cell r="C3808" t="str">
            <v>YE201603</v>
          </cell>
          <cell r="M3808">
            <v>29721.737704899999</v>
          </cell>
          <cell r="N3808">
            <v>2.6145798999999998</v>
          </cell>
          <cell r="Q3808">
            <v>15.746051100000001</v>
          </cell>
          <cell r="R3808">
            <v>1992.5604701</v>
          </cell>
          <cell r="T3808" t="str">
            <v>MESmall GroupYE201603</v>
          </cell>
        </row>
        <row r="3809">
          <cell r="A3809" t="str">
            <v>ME</v>
          </cell>
          <cell r="B3809" t="str">
            <v>Small Group</v>
          </cell>
          <cell r="C3809" t="str">
            <v>YE201603</v>
          </cell>
          <cell r="M3809">
            <v>29721.737704899999</v>
          </cell>
          <cell r="N3809">
            <v>16.084899</v>
          </cell>
          <cell r="Q3809">
            <v>303.0778378</v>
          </cell>
          <cell r="R3809">
            <v>636.86210040000003</v>
          </cell>
          <cell r="T3809" t="str">
            <v>MESmall GroupYE201603</v>
          </cell>
        </row>
        <row r="3810">
          <cell r="A3810" t="str">
            <v>ME</v>
          </cell>
          <cell r="B3810" t="str">
            <v>Small Group</v>
          </cell>
          <cell r="C3810" t="str">
            <v>YE201603</v>
          </cell>
          <cell r="M3810">
            <v>29721.737704899999</v>
          </cell>
          <cell r="N3810">
            <v>19.06842</v>
          </cell>
          <cell r="Q3810">
            <v>564.40172399999994</v>
          </cell>
          <cell r="R3810">
            <v>405.42229209999999</v>
          </cell>
          <cell r="T3810" t="str">
            <v>MESmall GroupYE201603</v>
          </cell>
        </row>
        <row r="3811">
          <cell r="A3811" t="str">
            <v>ME</v>
          </cell>
          <cell r="B3811" t="str">
            <v>Exchange</v>
          </cell>
          <cell r="C3811" t="str">
            <v>YE201603</v>
          </cell>
          <cell r="M3811">
            <v>2273.1038251</v>
          </cell>
          <cell r="N3811">
            <v>6.2642508000000001</v>
          </cell>
          <cell r="Q3811">
            <v>587.30269390000001</v>
          </cell>
          <cell r="R3811">
            <v>127.9936404</v>
          </cell>
          <cell r="T3811" t="str">
            <v>MEExchangeYE201603</v>
          </cell>
        </row>
        <row r="3812">
          <cell r="A3812" t="str">
            <v>ME</v>
          </cell>
          <cell r="B3812" t="str">
            <v>Small Group</v>
          </cell>
          <cell r="C3812" t="str">
            <v>YE201603</v>
          </cell>
          <cell r="M3812">
            <v>29721.737704899999</v>
          </cell>
          <cell r="N3812">
            <v>17.8831788</v>
          </cell>
          <cell r="Q3812">
            <v>1743.7742206</v>
          </cell>
          <cell r="R3812">
            <v>123.06532780000001</v>
          </cell>
          <cell r="T3812" t="str">
            <v>MESmall GroupYE201603</v>
          </cell>
        </row>
        <row r="3813">
          <cell r="A3813" t="str">
            <v>ME</v>
          </cell>
          <cell r="B3813" t="str">
            <v>ERF</v>
          </cell>
          <cell r="C3813" t="str">
            <v>YE201603</v>
          </cell>
          <cell r="M3813">
            <v>15953.3770492</v>
          </cell>
          <cell r="N3813">
            <v>18.259362800000002</v>
          </cell>
          <cell r="Q3813">
            <v>2517.8994939999998</v>
          </cell>
          <cell r="R3813">
            <v>87.021882300000001</v>
          </cell>
          <cell r="T3813" t="str">
            <v>MEERFYE201603</v>
          </cell>
        </row>
        <row r="3814">
          <cell r="A3814" t="str">
            <v>ME</v>
          </cell>
          <cell r="B3814" t="str">
            <v>Small Group</v>
          </cell>
          <cell r="C3814" t="str">
            <v>YE201603</v>
          </cell>
          <cell r="M3814">
            <v>29721.737704899999</v>
          </cell>
          <cell r="N3814">
            <v>6.8231320000000002</v>
          </cell>
          <cell r="Q3814">
            <v>1114.5714402000001</v>
          </cell>
          <cell r="R3814">
            <v>73.461045999999996</v>
          </cell>
          <cell r="T3814" t="str">
            <v>MESmall GroupYE201603</v>
          </cell>
        </row>
        <row r="3815">
          <cell r="A3815" t="str">
            <v>ME</v>
          </cell>
          <cell r="B3815" t="str">
            <v>Exchange</v>
          </cell>
          <cell r="C3815" t="str">
            <v>YE201603</v>
          </cell>
          <cell r="M3815">
            <v>2273.1038251</v>
          </cell>
          <cell r="N3815">
            <v>19.455446200000001</v>
          </cell>
          <cell r="Q3815">
            <v>666.04964689999997</v>
          </cell>
          <cell r="R3815">
            <v>350.52245049999999</v>
          </cell>
          <cell r="T3815" t="str">
            <v>MEExchangeYE201603</v>
          </cell>
        </row>
        <row r="3816">
          <cell r="A3816" t="str">
            <v>ME</v>
          </cell>
          <cell r="B3816" t="str">
            <v>Exchange</v>
          </cell>
          <cell r="C3816" t="str">
            <v>YE201603</v>
          </cell>
          <cell r="M3816">
            <v>2273.1038251</v>
          </cell>
          <cell r="N3816">
            <v>30.0616229</v>
          </cell>
          <cell r="Q3816">
            <v>190.48843930000001</v>
          </cell>
          <cell r="R3816">
            <v>1893.7604619000001</v>
          </cell>
          <cell r="T3816" t="str">
            <v>MEExchangeYE201603</v>
          </cell>
        </row>
        <row r="3817">
          <cell r="A3817" t="str">
            <v>ME</v>
          </cell>
          <cell r="B3817" t="str">
            <v>Exchange</v>
          </cell>
          <cell r="C3817" t="str">
            <v>YE201603</v>
          </cell>
          <cell r="M3817">
            <v>2273.1038251</v>
          </cell>
          <cell r="N3817">
            <v>9.1882739999999998</v>
          </cell>
          <cell r="Q3817">
            <v>1125.7734783999999</v>
          </cell>
          <cell r="R3817">
            <v>97.940918300000007</v>
          </cell>
          <cell r="T3817" t="str">
            <v>MEExchangeYE201603</v>
          </cell>
        </row>
        <row r="3818">
          <cell r="A3818" t="str">
            <v>ME</v>
          </cell>
          <cell r="B3818" t="str">
            <v>ERF</v>
          </cell>
          <cell r="C3818" t="str">
            <v>YE201603</v>
          </cell>
          <cell r="M3818">
            <v>15953.3770492</v>
          </cell>
          <cell r="N3818">
            <v>8.6551042999999996</v>
          </cell>
          <cell r="Q3818">
            <v>1143.0808626999999</v>
          </cell>
          <cell r="R3818">
            <v>90.860808800000001</v>
          </cell>
          <cell r="T3818" t="str">
            <v>MEERFYE201603</v>
          </cell>
        </row>
        <row r="3819">
          <cell r="A3819" t="str">
            <v>ME</v>
          </cell>
          <cell r="B3819" t="str">
            <v>Exchange</v>
          </cell>
          <cell r="C3819" t="str">
            <v>YE201603</v>
          </cell>
          <cell r="M3819">
            <v>2273.1038251</v>
          </cell>
          <cell r="N3819">
            <v>4.0476795000000001</v>
          </cell>
          <cell r="Q3819">
            <v>199.2869815</v>
          </cell>
          <cell r="R3819">
            <v>243.72969090000001</v>
          </cell>
          <cell r="T3819" t="str">
            <v>MEExchangeYE201603</v>
          </cell>
        </row>
        <row r="3820">
          <cell r="A3820" t="str">
            <v>ME</v>
          </cell>
          <cell r="B3820" t="str">
            <v>ERF</v>
          </cell>
          <cell r="C3820" t="str">
            <v>YE201603</v>
          </cell>
          <cell r="M3820">
            <v>15953.3770492</v>
          </cell>
          <cell r="N3820">
            <v>3.7045357000000001</v>
          </cell>
          <cell r="Q3820">
            <v>318.74129119999998</v>
          </cell>
          <cell r="R3820">
            <v>139.4686844</v>
          </cell>
          <cell r="T3820" t="str">
            <v>MEERFYE201603</v>
          </cell>
        </row>
        <row r="3821">
          <cell r="A3821" t="str">
            <v>ME</v>
          </cell>
          <cell r="B3821" t="str">
            <v>Exchange</v>
          </cell>
          <cell r="C3821" t="str">
            <v>YE201603</v>
          </cell>
          <cell r="M3821">
            <v>2273.1038251</v>
          </cell>
          <cell r="N3821">
            <v>2.0339645000000002</v>
          </cell>
          <cell r="Q3821">
            <v>487.87916669999998</v>
          </cell>
          <cell r="R3821">
            <v>50.027907999999996</v>
          </cell>
          <cell r="T3821" t="str">
            <v>MEExchangeYE201603</v>
          </cell>
        </row>
        <row r="3822">
          <cell r="A3822" t="str">
            <v>ME</v>
          </cell>
          <cell r="B3822" t="str">
            <v>Exchange</v>
          </cell>
          <cell r="C3822" t="str">
            <v>YE201603</v>
          </cell>
          <cell r="M3822">
            <v>2273.1038251</v>
          </cell>
          <cell r="N3822">
            <v>6.4195099000000004</v>
          </cell>
          <cell r="Q3822">
            <v>1793.1429066000001</v>
          </cell>
          <cell r="R3822">
            <v>42.960390099999998</v>
          </cell>
          <cell r="T3822" t="str">
            <v>MEExchangeYE201603</v>
          </cell>
        </row>
        <row r="3823">
          <cell r="A3823" t="str">
            <v>ME</v>
          </cell>
          <cell r="B3823" t="str">
            <v>Exchange</v>
          </cell>
          <cell r="C3823" t="str">
            <v>YE201603</v>
          </cell>
          <cell r="M3823">
            <v>2273.1038251</v>
          </cell>
          <cell r="N3823">
            <v>16.6248723</v>
          </cell>
          <cell r="Q3823">
            <v>230.5218064</v>
          </cell>
          <cell r="R3823">
            <v>865.42124049999995</v>
          </cell>
          <cell r="T3823" t="str">
            <v>MEExchangeYE201603</v>
          </cell>
        </row>
        <row r="3824">
          <cell r="A3824" t="str">
            <v>ME</v>
          </cell>
          <cell r="B3824" t="str">
            <v>Exchange</v>
          </cell>
          <cell r="C3824" t="str">
            <v>YE201603</v>
          </cell>
          <cell r="M3824">
            <v>2273.1038251</v>
          </cell>
          <cell r="N3824">
            <v>3.0890054</v>
          </cell>
          <cell r="Q3824">
            <v>201.48661709999999</v>
          </cell>
          <cell r="R3824">
            <v>183.9728384</v>
          </cell>
          <cell r="T3824" t="str">
            <v>MEExchangeYE201603</v>
          </cell>
        </row>
        <row r="3825">
          <cell r="A3825" t="str">
            <v>ME</v>
          </cell>
          <cell r="B3825" t="str">
            <v>ERF</v>
          </cell>
          <cell r="C3825" t="str">
            <v>YE201603</v>
          </cell>
          <cell r="M3825">
            <v>15953.3770492</v>
          </cell>
          <cell r="N3825">
            <v>5.8701686999999998</v>
          </cell>
          <cell r="Q3825">
            <v>176.38898589999999</v>
          </cell>
          <cell r="R3825">
            <v>399.35613719999998</v>
          </cell>
          <cell r="T3825" t="str">
            <v>MEERFYE201603</v>
          </cell>
        </row>
        <row r="3826">
          <cell r="A3826" t="str">
            <v>ME</v>
          </cell>
          <cell r="B3826" t="str">
            <v>Exchange</v>
          </cell>
          <cell r="C3826" t="str">
            <v>YE201603</v>
          </cell>
          <cell r="M3826">
            <v>2273.1038251</v>
          </cell>
          <cell r="N3826">
            <v>19.421614300000002</v>
          </cell>
          <cell r="Q3826">
            <v>1859.5719004</v>
          </cell>
          <cell r="R3826">
            <v>125.32958360000001</v>
          </cell>
          <cell r="T3826" t="str">
            <v>MEExchangeYE201603</v>
          </cell>
        </row>
        <row r="3827">
          <cell r="A3827" t="str">
            <v>ME</v>
          </cell>
          <cell r="B3827" t="str">
            <v>Exchange</v>
          </cell>
          <cell r="C3827" t="str">
            <v>YE201603</v>
          </cell>
          <cell r="M3827">
            <v>2273.1038251</v>
          </cell>
          <cell r="N3827">
            <v>15.6187971</v>
          </cell>
          <cell r="Q3827">
            <v>2194.7963593999998</v>
          </cell>
          <cell r="R3827">
            <v>85.395423899999997</v>
          </cell>
          <cell r="T3827" t="str">
            <v>MEExchangeYE201603</v>
          </cell>
        </row>
        <row r="3828">
          <cell r="A3828" t="str">
            <v>ME</v>
          </cell>
          <cell r="B3828" t="str">
            <v>ERF</v>
          </cell>
          <cell r="C3828" t="str">
            <v>YE201603</v>
          </cell>
          <cell r="M3828">
            <v>15953.3770492</v>
          </cell>
          <cell r="N3828">
            <v>9.1770020999999993</v>
          </cell>
          <cell r="Q3828">
            <v>726.24121930000001</v>
          </cell>
          <cell r="R3828">
            <v>151.6356025</v>
          </cell>
          <cell r="T3828" t="str">
            <v>MEERFYE201603</v>
          </cell>
        </row>
        <row r="3829">
          <cell r="A3829" t="str">
            <v>ME</v>
          </cell>
          <cell r="B3829" t="str">
            <v>Exchange</v>
          </cell>
          <cell r="C3829" t="str">
            <v>YE201603</v>
          </cell>
          <cell r="M3829">
            <v>2273.1038251</v>
          </cell>
          <cell r="N3829">
            <v>5.1310102999999998</v>
          </cell>
          <cell r="Q3829">
            <v>811.22559369999999</v>
          </cell>
          <cell r="R3829">
            <v>75.900124700000006</v>
          </cell>
          <cell r="T3829" t="str">
            <v>MEExchangeYE201603</v>
          </cell>
        </row>
        <row r="3830">
          <cell r="A3830" t="str">
            <v>ME</v>
          </cell>
          <cell r="B3830" t="str">
            <v>ERF</v>
          </cell>
          <cell r="C3830" t="str">
            <v>YE201603</v>
          </cell>
          <cell r="M3830">
            <v>15953.3770492</v>
          </cell>
          <cell r="N3830">
            <v>17.299869300000001</v>
          </cell>
          <cell r="Q3830">
            <v>2515.8936490999999</v>
          </cell>
          <cell r="R3830">
            <v>82.514788100000004</v>
          </cell>
          <cell r="T3830" t="str">
            <v>MEERFYE201603</v>
          </cell>
        </row>
        <row r="3831">
          <cell r="A3831" t="str">
            <v>ME</v>
          </cell>
          <cell r="B3831" t="str">
            <v>Exchange</v>
          </cell>
          <cell r="C3831" t="str">
            <v>YE201603</v>
          </cell>
          <cell r="M3831">
            <v>2273.1038251</v>
          </cell>
          <cell r="N3831">
            <v>4.7749689000000002</v>
          </cell>
          <cell r="Q3831">
            <v>3.5194169</v>
          </cell>
          <cell r="R3831">
            <v>16281</v>
          </cell>
          <cell r="T3831" t="str">
            <v>MEExchangeYE201603</v>
          </cell>
        </row>
        <row r="3832">
          <cell r="A3832" t="str">
            <v>ME</v>
          </cell>
          <cell r="B3832" t="str">
            <v>Exchange</v>
          </cell>
          <cell r="C3832" t="str">
            <v>YE201603</v>
          </cell>
          <cell r="M3832">
            <v>2273.1038251</v>
          </cell>
          <cell r="N3832">
            <v>19.0979207</v>
          </cell>
          <cell r="Q3832">
            <v>2820.8126391000001</v>
          </cell>
          <cell r="R3832">
            <v>81.244335599999999</v>
          </cell>
          <cell r="T3832" t="str">
            <v>MEExchangeYE201603</v>
          </cell>
        </row>
        <row r="3833">
          <cell r="A3833" t="str">
            <v>ME</v>
          </cell>
          <cell r="B3833" t="str">
            <v>Exchange</v>
          </cell>
          <cell r="C3833" t="str">
            <v>YE201603</v>
          </cell>
          <cell r="M3833">
            <v>2273.1038251</v>
          </cell>
          <cell r="N3833">
            <v>35.554504399999999</v>
          </cell>
          <cell r="Q3833">
            <v>1357.6150662</v>
          </cell>
          <cell r="R3833">
            <v>314.26732340000001</v>
          </cell>
          <cell r="T3833" t="str">
            <v>MEExchangeYE201603</v>
          </cell>
        </row>
        <row r="3834">
          <cell r="A3834" t="str">
            <v>ME</v>
          </cell>
          <cell r="B3834" t="str">
            <v>Exchange</v>
          </cell>
          <cell r="C3834" t="str">
            <v>YE201603</v>
          </cell>
          <cell r="M3834">
            <v>2273.1038251</v>
          </cell>
          <cell r="N3834">
            <v>54.205946099999998</v>
          </cell>
          <cell r="Q3834">
            <v>21.116501400000001</v>
          </cell>
          <cell r="R3834">
            <v>30803.935833299998</v>
          </cell>
          <cell r="T3834" t="str">
            <v>MEExchangeYE201603</v>
          </cell>
        </row>
        <row r="3835">
          <cell r="A3835" t="str">
            <v>ME</v>
          </cell>
          <cell r="B3835" t="str">
            <v>Exchange</v>
          </cell>
          <cell r="C3835" t="str">
            <v>YE201603</v>
          </cell>
          <cell r="M3835">
            <v>2273.1038251</v>
          </cell>
          <cell r="N3835">
            <v>2.0013131</v>
          </cell>
          <cell r="Q3835">
            <v>135.49755039999999</v>
          </cell>
          <cell r="R3835">
            <v>177.24126620000001</v>
          </cell>
          <cell r="T3835" t="str">
            <v>MEExchangeYE201603</v>
          </cell>
        </row>
        <row r="3836">
          <cell r="A3836" t="str">
            <v>ME</v>
          </cell>
          <cell r="B3836" t="str">
            <v>ERF</v>
          </cell>
          <cell r="C3836" t="str">
            <v>YE201603</v>
          </cell>
          <cell r="M3836">
            <v>15953.3770492</v>
          </cell>
          <cell r="N3836">
            <v>5.2789580000000003</v>
          </cell>
          <cell r="Q3836">
            <v>1497.9273621</v>
          </cell>
          <cell r="R3836">
            <v>42.290098299999997</v>
          </cell>
          <cell r="T3836" t="str">
            <v>MEERFYE201603</v>
          </cell>
        </row>
        <row r="3837">
          <cell r="A3837" t="str">
            <v>ME</v>
          </cell>
          <cell r="B3837" t="str">
            <v>Exchange</v>
          </cell>
          <cell r="C3837" t="str">
            <v>YE201603</v>
          </cell>
          <cell r="M3837">
            <v>2273.1038251</v>
          </cell>
          <cell r="N3837">
            <v>2.5887441</v>
          </cell>
          <cell r="Q3837">
            <v>15.837376000000001</v>
          </cell>
          <cell r="R3837">
            <v>1961.4947222000001</v>
          </cell>
          <cell r="T3837" t="str">
            <v>MEExchangeYE201603</v>
          </cell>
        </row>
        <row r="3838">
          <cell r="A3838" t="str">
            <v>ME</v>
          </cell>
          <cell r="B3838" t="str">
            <v>Small Group</v>
          </cell>
          <cell r="C3838" t="str">
            <v>YE201603</v>
          </cell>
          <cell r="M3838">
            <v>29721.737704899999</v>
          </cell>
          <cell r="N3838">
            <v>3.1608014</v>
          </cell>
          <cell r="Q3838">
            <v>14.7366888</v>
          </cell>
          <cell r="R3838">
            <v>2573.8221689000002</v>
          </cell>
          <cell r="T3838" t="str">
            <v>MESmall GroupYE201603</v>
          </cell>
        </row>
        <row r="3839">
          <cell r="A3839" t="str">
            <v>ME</v>
          </cell>
          <cell r="B3839" t="str">
            <v>Small Group</v>
          </cell>
          <cell r="C3839" t="str">
            <v>YE201603</v>
          </cell>
          <cell r="M3839">
            <v>29721.737704899999</v>
          </cell>
          <cell r="N3839">
            <v>68.394823700000003</v>
          </cell>
          <cell r="Q3839">
            <v>11307.649752400001</v>
          </cell>
          <cell r="R3839">
            <v>72.582535100000001</v>
          </cell>
          <cell r="T3839" t="str">
            <v>MESmall GroupYE201603</v>
          </cell>
        </row>
        <row r="3840">
          <cell r="A3840" t="str">
            <v>ME</v>
          </cell>
          <cell r="B3840" t="str">
            <v>Small Group</v>
          </cell>
          <cell r="C3840" t="str">
            <v>YE201603</v>
          </cell>
          <cell r="M3840">
            <v>29721.737704899999</v>
          </cell>
          <cell r="N3840">
            <v>2.8865707999999999</v>
          </cell>
          <cell r="Q3840">
            <v>234.91224059999999</v>
          </cell>
          <cell r="R3840">
            <v>147.4544257</v>
          </cell>
          <cell r="T3840" t="str">
            <v>MESmall GroupYE201603</v>
          </cell>
        </row>
        <row r="3841">
          <cell r="A3841" t="str">
            <v>ME</v>
          </cell>
          <cell r="B3841" t="str">
            <v>ERF</v>
          </cell>
          <cell r="C3841" t="str">
            <v>YE201603</v>
          </cell>
          <cell r="M3841">
            <v>15953.3770492</v>
          </cell>
          <cell r="N3841">
            <v>18.23076</v>
          </cell>
          <cell r="Q3841">
            <v>697.90866010000002</v>
          </cell>
          <cell r="R3841">
            <v>313.46382790000001</v>
          </cell>
          <cell r="T3841" t="str">
            <v>MEERFYE201603</v>
          </cell>
        </row>
        <row r="3842">
          <cell r="A3842" t="str">
            <v>ME</v>
          </cell>
          <cell r="B3842" t="str">
            <v>Small Group</v>
          </cell>
          <cell r="C3842" t="str">
            <v>YE201603</v>
          </cell>
          <cell r="M3842">
            <v>29721.737704899999</v>
          </cell>
          <cell r="N3842">
            <v>6.5085446999999998</v>
          </cell>
          <cell r="Q3842">
            <v>479.68258589999999</v>
          </cell>
          <cell r="R3842">
            <v>162.82128710000001</v>
          </cell>
          <cell r="T3842" t="str">
            <v>MESmall GroupYE201603</v>
          </cell>
        </row>
        <row r="3843">
          <cell r="A3843" t="str">
            <v>ME</v>
          </cell>
          <cell r="B3843" t="str">
            <v>Small Group</v>
          </cell>
          <cell r="C3843" t="str">
            <v>YE201603</v>
          </cell>
          <cell r="M3843">
            <v>29721.737704899999</v>
          </cell>
          <cell r="N3843">
            <v>4.3972699000000004</v>
          </cell>
          <cell r="Q3843">
            <v>1243.8370989</v>
          </cell>
          <cell r="R3843">
            <v>42.422949500000001</v>
          </cell>
          <cell r="T3843" t="str">
            <v>MESmall GroupYE201603</v>
          </cell>
        </row>
        <row r="3844">
          <cell r="A3844" t="str">
            <v>ME</v>
          </cell>
          <cell r="B3844" t="str">
            <v>Small Group</v>
          </cell>
          <cell r="C3844" t="str">
            <v>YE201603</v>
          </cell>
          <cell r="M3844">
            <v>29721.737704899999</v>
          </cell>
          <cell r="N3844">
            <v>14.894399200000001</v>
          </cell>
          <cell r="Q3844">
            <v>2051.1250252</v>
          </cell>
          <cell r="R3844">
            <v>87.138905699999995</v>
          </cell>
          <cell r="T3844" t="str">
            <v>MESmall GroupYE201603</v>
          </cell>
        </row>
        <row r="3845">
          <cell r="A3845" t="str">
            <v>ME</v>
          </cell>
          <cell r="B3845" t="str">
            <v>Small Group</v>
          </cell>
          <cell r="C3845" t="str">
            <v>YE201603</v>
          </cell>
          <cell r="M3845">
            <v>29721.737704899999</v>
          </cell>
          <cell r="N3845">
            <v>28.347886800000001</v>
          </cell>
          <cell r="Q3845">
            <v>1002.0275495</v>
          </cell>
          <cell r="R3845">
            <v>339.48631660000001</v>
          </cell>
          <cell r="T3845" t="str">
            <v>MESmall GroupYE201603</v>
          </cell>
        </row>
        <row r="3846">
          <cell r="A3846" t="str">
            <v>ME</v>
          </cell>
          <cell r="B3846" t="str">
            <v>Small Group</v>
          </cell>
          <cell r="C3846" t="str">
            <v>YE201603</v>
          </cell>
          <cell r="M3846">
            <v>29721.737704899999</v>
          </cell>
          <cell r="N3846">
            <v>0.18508520000000001</v>
          </cell>
          <cell r="Q3846">
            <v>0.53832650000000004</v>
          </cell>
          <cell r="R3846">
            <v>4125.7906249999996</v>
          </cell>
          <cell r="T3846" t="str">
            <v>MESmall GroupYE201603</v>
          </cell>
        </row>
        <row r="3847">
          <cell r="A3847" t="str">
            <v>ME</v>
          </cell>
          <cell r="B3847" t="str">
            <v>Small Group</v>
          </cell>
          <cell r="C3847" t="str">
            <v>YE201603</v>
          </cell>
          <cell r="M3847">
            <v>29721.737704899999</v>
          </cell>
          <cell r="N3847">
            <v>5.1675322000000001</v>
          </cell>
          <cell r="Q3847">
            <v>64.9019926</v>
          </cell>
          <cell r="R3847">
            <v>955.44657849999999</v>
          </cell>
          <cell r="T3847" t="str">
            <v>MESmall GroupYE201603</v>
          </cell>
        </row>
        <row r="3848">
          <cell r="A3848" t="str">
            <v>ME</v>
          </cell>
          <cell r="B3848" t="str">
            <v>Small Group</v>
          </cell>
          <cell r="C3848" t="str">
            <v>YE201603</v>
          </cell>
          <cell r="M3848">
            <v>29721.737704899999</v>
          </cell>
          <cell r="N3848">
            <v>17.493288799999998</v>
          </cell>
          <cell r="Q3848">
            <v>13.5927449</v>
          </cell>
          <cell r="R3848">
            <v>15443.4932673</v>
          </cell>
          <cell r="T3848" t="str">
            <v>MESmall GroupYE201603</v>
          </cell>
        </row>
        <row r="3849">
          <cell r="A3849" t="str">
            <v>ME</v>
          </cell>
          <cell r="B3849" t="str">
            <v>ERF</v>
          </cell>
          <cell r="C3849" t="str">
            <v>YE201603</v>
          </cell>
          <cell r="M3849">
            <v>15953.3770492</v>
          </cell>
          <cell r="N3849">
            <v>1.8321335000000001</v>
          </cell>
          <cell r="Q3849">
            <v>126.493594</v>
          </cell>
          <cell r="R3849">
            <v>173.80802779999999</v>
          </cell>
          <cell r="T3849" t="str">
            <v>MEERFYE201603</v>
          </cell>
        </row>
        <row r="3850">
          <cell r="A3850" t="str">
            <v>ME</v>
          </cell>
          <cell r="B3850" t="str">
            <v>Small Group</v>
          </cell>
          <cell r="C3850" t="str">
            <v>YE201603</v>
          </cell>
          <cell r="M3850">
            <v>29721.737704899999</v>
          </cell>
          <cell r="N3850">
            <v>3.3685166</v>
          </cell>
          <cell r="Q3850">
            <v>240.43008760000001</v>
          </cell>
          <cell r="R3850">
            <v>168.1245438</v>
          </cell>
          <cell r="T3850" t="str">
            <v>MESmall GroupYE201603</v>
          </cell>
        </row>
        <row r="3851">
          <cell r="A3851" t="str">
            <v>ME</v>
          </cell>
          <cell r="B3851" t="str">
            <v>ERF</v>
          </cell>
          <cell r="C3851" t="str">
            <v>YE201603</v>
          </cell>
          <cell r="M3851">
            <v>15953.3770492</v>
          </cell>
          <cell r="N3851">
            <v>35.256942799999997</v>
          </cell>
          <cell r="Q3851">
            <v>212.3061462</v>
          </cell>
          <cell r="R3851">
            <v>1992.7982344</v>
          </cell>
          <cell r="T3851" t="str">
            <v>MEERFYE201603</v>
          </cell>
        </row>
        <row r="3852">
          <cell r="A3852" t="str">
            <v>ME</v>
          </cell>
          <cell r="B3852" t="str">
            <v>ERF</v>
          </cell>
          <cell r="C3852" t="str">
            <v>YE201603</v>
          </cell>
          <cell r="M3852">
            <v>15953.3770492</v>
          </cell>
          <cell r="N3852">
            <v>16.222578899999998</v>
          </cell>
          <cell r="Q3852">
            <v>205.28568899999999</v>
          </cell>
          <cell r="R3852">
            <v>948.29283050000004</v>
          </cell>
          <cell r="T3852" t="str">
            <v>MEERFYE201603</v>
          </cell>
        </row>
        <row r="3853">
          <cell r="A3853" t="str">
            <v>ME</v>
          </cell>
          <cell r="B3853" t="str">
            <v>Small Group</v>
          </cell>
          <cell r="C3853" t="str">
            <v>YE201603</v>
          </cell>
          <cell r="M3853">
            <v>29721.737704899999</v>
          </cell>
          <cell r="N3853">
            <v>47.7685824</v>
          </cell>
          <cell r="Q3853">
            <v>12.751609699999999</v>
          </cell>
          <cell r="R3853">
            <v>44952.990263899999</v>
          </cell>
          <cell r="T3853" t="str">
            <v>MESmall GroupYE201603</v>
          </cell>
        </row>
        <row r="3854">
          <cell r="A3854" t="str">
            <v>ME</v>
          </cell>
          <cell r="B3854" t="str">
            <v>Small Group</v>
          </cell>
          <cell r="C3854" t="str">
            <v>YE201603</v>
          </cell>
          <cell r="M3854">
            <v>29721.737704899999</v>
          </cell>
          <cell r="N3854">
            <v>1.9390379</v>
          </cell>
          <cell r="Q3854">
            <v>46.666181299999998</v>
          </cell>
          <cell r="R3854">
            <v>498.61493150000001</v>
          </cell>
          <cell r="T3854" t="str">
            <v>MESmall GroupYE201603</v>
          </cell>
        </row>
        <row r="3855">
          <cell r="A3855" t="str">
            <v>ME</v>
          </cell>
          <cell r="B3855" t="str">
            <v>Small Group</v>
          </cell>
          <cell r="C3855" t="str">
            <v>YE201603</v>
          </cell>
          <cell r="M3855">
            <v>29721.737704899999</v>
          </cell>
          <cell r="N3855">
            <v>14.215384500000001</v>
          </cell>
          <cell r="Q3855">
            <v>547.94911930000001</v>
          </cell>
          <cell r="R3855">
            <v>311.31469609999999</v>
          </cell>
          <cell r="T3855" t="str">
            <v>MESmall GroupYE201603</v>
          </cell>
        </row>
        <row r="3856">
          <cell r="A3856" t="str">
            <v>ME</v>
          </cell>
          <cell r="B3856" t="str">
            <v>Small Group</v>
          </cell>
          <cell r="C3856" t="str">
            <v>YE201603</v>
          </cell>
          <cell r="M3856">
            <v>29721.737704899999</v>
          </cell>
          <cell r="N3856">
            <v>1.1262135</v>
          </cell>
          <cell r="Q3856">
            <v>127.4488066</v>
          </cell>
          <cell r="R3856">
            <v>106.03914469999999</v>
          </cell>
          <cell r="T3856" t="str">
            <v>MESmall GroupYE201603</v>
          </cell>
        </row>
        <row r="3857">
          <cell r="A3857" t="str">
            <v>ME</v>
          </cell>
          <cell r="B3857" t="str">
            <v>ERF</v>
          </cell>
          <cell r="C3857" t="str">
            <v>YE201603</v>
          </cell>
          <cell r="M3857">
            <v>15953.3770492</v>
          </cell>
          <cell r="N3857">
            <v>3.7713700999999999</v>
          </cell>
          <cell r="Q3857">
            <v>362.11768719999998</v>
          </cell>
          <cell r="R3857">
            <v>124.9771629</v>
          </cell>
          <cell r="T3857" t="str">
            <v>MEERFYE201603</v>
          </cell>
        </row>
        <row r="3858">
          <cell r="A3858" t="str">
            <v>ME</v>
          </cell>
          <cell r="B3858" t="str">
            <v>Small Group</v>
          </cell>
          <cell r="C3858" t="str">
            <v>YE201603</v>
          </cell>
          <cell r="M3858">
            <v>29721.737704899999</v>
          </cell>
          <cell r="N3858">
            <v>6.0577563999999997</v>
          </cell>
          <cell r="Q3858">
            <v>1837.6449097</v>
          </cell>
          <cell r="R3858">
            <v>39.557738299999997</v>
          </cell>
          <cell r="T3858" t="str">
            <v>MESmall GroupYE201603</v>
          </cell>
        </row>
        <row r="3859">
          <cell r="A3859" t="str">
            <v>ME</v>
          </cell>
          <cell r="B3859" t="str">
            <v>Small Group</v>
          </cell>
          <cell r="C3859" t="str">
            <v>YE201603</v>
          </cell>
          <cell r="M3859">
            <v>29721.737704899999</v>
          </cell>
          <cell r="N3859">
            <v>1.8403259999999999</v>
          </cell>
          <cell r="Q3859">
            <v>479.44706810000002</v>
          </cell>
          <cell r="R3859">
            <v>46.061209099999999</v>
          </cell>
          <cell r="T3859" t="str">
            <v>MESmall GroupYE201603</v>
          </cell>
        </row>
        <row r="3860">
          <cell r="A3860" t="str">
            <v>ME</v>
          </cell>
          <cell r="B3860" t="str">
            <v>Small Group</v>
          </cell>
          <cell r="C3860" t="str">
            <v>YE201603</v>
          </cell>
          <cell r="M3860">
            <v>29721.737704899999</v>
          </cell>
          <cell r="N3860">
            <v>6.8737721000000001</v>
          </cell>
          <cell r="Q3860">
            <v>910.54568440000003</v>
          </cell>
          <cell r="R3860">
            <v>90.588827199999997</v>
          </cell>
          <cell r="T3860" t="str">
            <v>MESmall GroupYE201603</v>
          </cell>
        </row>
        <row r="3861">
          <cell r="A3861" t="str">
            <v>ME</v>
          </cell>
          <cell r="B3861" t="str">
            <v>Small Group</v>
          </cell>
          <cell r="C3861" t="str">
            <v>YE201603</v>
          </cell>
          <cell r="M3861">
            <v>29721.737704899999</v>
          </cell>
          <cell r="N3861">
            <v>3.2905530999999999</v>
          </cell>
          <cell r="Q3861">
            <v>352.23377929999998</v>
          </cell>
          <cell r="R3861">
            <v>112.10349220000001</v>
          </cell>
          <cell r="T3861" t="str">
            <v>MESmall GroupYE201603</v>
          </cell>
        </row>
        <row r="3862">
          <cell r="A3862" t="str">
            <v>ME</v>
          </cell>
          <cell r="B3862" t="str">
            <v>Exchange</v>
          </cell>
          <cell r="C3862" t="str">
            <v>YE201603</v>
          </cell>
          <cell r="M3862">
            <v>2273.1038251</v>
          </cell>
          <cell r="N3862">
            <v>5.8561752</v>
          </cell>
          <cell r="Q3862">
            <v>421.01024569999998</v>
          </cell>
          <cell r="R3862">
            <v>166.9177952</v>
          </cell>
          <cell r="T3862" t="str">
            <v>MEExchangeYE201603</v>
          </cell>
        </row>
        <row r="3863">
          <cell r="A3863" t="str">
            <v>ME</v>
          </cell>
          <cell r="B3863" t="str">
            <v>ERF</v>
          </cell>
          <cell r="C3863" t="str">
            <v>YE201603</v>
          </cell>
          <cell r="M3863">
            <v>15953.3770492</v>
          </cell>
          <cell r="N3863">
            <v>1.2869162999999999</v>
          </cell>
          <cell r="Q3863">
            <v>152.13079920000001</v>
          </cell>
          <cell r="R3863">
            <v>101.511302</v>
          </cell>
          <cell r="T3863" t="str">
            <v>MEERFYE201603</v>
          </cell>
        </row>
        <row r="3864">
          <cell r="A3864" t="str">
            <v>ME</v>
          </cell>
          <cell r="B3864" t="str">
            <v>ERF</v>
          </cell>
          <cell r="C3864" t="str">
            <v>YE201603</v>
          </cell>
          <cell r="M3864">
            <v>15953.3770492</v>
          </cell>
          <cell r="N3864">
            <v>2.1964003999999999</v>
          </cell>
          <cell r="Q3864">
            <v>579.31308030000002</v>
          </cell>
          <cell r="R3864">
            <v>45.496651200000002</v>
          </cell>
          <cell r="T3864" t="str">
            <v>MEERFYE201603</v>
          </cell>
        </row>
        <row r="3865">
          <cell r="A3865" t="str">
            <v>ME</v>
          </cell>
          <cell r="B3865" t="str">
            <v>Exchange</v>
          </cell>
          <cell r="C3865" t="str">
            <v>YE201603</v>
          </cell>
          <cell r="M3865">
            <v>2273.1038251</v>
          </cell>
          <cell r="N3865">
            <v>0.50859239999999994</v>
          </cell>
          <cell r="Q3865">
            <v>1.7597084000000001</v>
          </cell>
          <cell r="R3865">
            <v>3468.25</v>
          </cell>
          <cell r="T3865" t="str">
            <v>MEExchangeYE201603</v>
          </cell>
        </row>
        <row r="3866">
          <cell r="A3866" t="str">
            <v>ME</v>
          </cell>
          <cell r="B3866" t="str">
            <v>ERF</v>
          </cell>
          <cell r="C3866" t="str">
            <v>YE201603</v>
          </cell>
          <cell r="M3866">
            <v>15953.3770492</v>
          </cell>
          <cell r="N3866">
            <v>7.0050417999999999</v>
          </cell>
          <cell r="Q3866">
            <v>17.801873499999999</v>
          </cell>
          <cell r="R3866">
            <v>4722.0030634000004</v>
          </cell>
          <cell r="T3866" t="str">
            <v>MEERFYE201603</v>
          </cell>
        </row>
        <row r="3867">
          <cell r="A3867" t="str">
            <v>ME</v>
          </cell>
          <cell r="B3867" t="str">
            <v>Exchange</v>
          </cell>
          <cell r="C3867" t="str">
            <v>YE201603</v>
          </cell>
          <cell r="M3867">
            <v>2273.1038251</v>
          </cell>
          <cell r="N3867">
            <v>11.198101899999999</v>
          </cell>
          <cell r="Q3867">
            <v>388.8955666</v>
          </cell>
          <cell r="R3867">
            <v>345.53549770000001</v>
          </cell>
          <cell r="T3867" t="str">
            <v>MEExchangeYE201603</v>
          </cell>
        </row>
        <row r="3868">
          <cell r="A3868" t="str">
            <v>ME</v>
          </cell>
          <cell r="B3868" t="str">
            <v>ERF</v>
          </cell>
          <cell r="C3868" t="str">
            <v>YE201603</v>
          </cell>
          <cell r="M3868">
            <v>15953.3770492</v>
          </cell>
          <cell r="N3868">
            <v>6.9047774000000004</v>
          </cell>
          <cell r="Q3868">
            <v>1897.5292758999999</v>
          </cell>
          <cell r="R3868">
            <v>43.665902500000001</v>
          </cell>
          <cell r="T3868" t="str">
            <v>MEERFYE201603</v>
          </cell>
        </row>
        <row r="3869">
          <cell r="A3869" t="str">
            <v>ME</v>
          </cell>
          <cell r="B3869" t="str">
            <v>Small Group</v>
          </cell>
          <cell r="C3869" t="str">
            <v>YE201603</v>
          </cell>
          <cell r="M3869">
            <v>29721.737704899999</v>
          </cell>
          <cell r="N3869">
            <v>6.3696796999999998</v>
          </cell>
          <cell r="Q3869">
            <v>176.33558479999999</v>
          </cell>
          <cell r="R3869">
            <v>433.46983019999999</v>
          </cell>
          <cell r="T3869" t="str">
            <v>MESmall GroupYE201603</v>
          </cell>
        </row>
        <row r="3870">
          <cell r="A3870" t="str">
            <v>ME</v>
          </cell>
          <cell r="B3870" t="str">
            <v>Exchange</v>
          </cell>
          <cell r="C3870" t="str">
            <v>YE201603</v>
          </cell>
          <cell r="M3870">
            <v>2273.1038251</v>
          </cell>
          <cell r="N3870">
            <v>15.466196699999999</v>
          </cell>
          <cell r="Q3870">
            <v>298.71050869999999</v>
          </cell>
          <cell r="R3870">
            <v>621.31848309999998</v>
          </cell>
          <cell r="T3870" t="str">
            <v>MEExchangeYE201603</v>
          </cell>
        </row>
        <row r="3871">
          <cell r="A3871" t="str">
            <v>ME</v>
          </cell>
          <cell r="B3871" t="str">
            <v>Exchange</v>
          </cell>
          <cell r="C3871" t="str">
            <v>YE201603</v>
          </cell>
          <cell r="M3871">
            <v>2273.1038251</v>
          </cell>
          <cell r="N3871">
            <v>15.669076</v>
          </cell>
          <cell r="Q3871">
            <v>611.49868500000002</v>
          </cell>
          <cell r="R3871">
            <v>307.48866190000001</v>
          </cell>
          <cell r="T3871" t="str">
            <v>MEExchangeYE201603</v>
          </cell>
        </row>
        <row r="3872">
          <cell r="A3872" t="str">
            <v>ME</v>
          </cell>
          <cell r="B3872" t="str">
            <v>Exchange</v>
          </cell>
          <cell r="C3872" t="str">
            <v>YE201603</v>
          </cell>
          <cell r="M3872">
            <v>2273.1038251</v>
          </cell>
          <cell r="N3872">
            <v>1.3521985000000001</v>
          </cell>
          <cell r="Q3872">
            <v>143.4162384</v>
          </cell>
          <cell r="R3872">
            <v>113.1418712</v>
          </cell>
          <cell r="T3872" t="str">
            <v>MEExchangeYE201603</v>
          </cell>
        </row>
        <row r="3873">
          <cell r="A3873" t="str">
            <v>ME</v>
          </cell>
          <cell r="B3873" t="str">
            <v>ERF</v>
          </cell>
          <cell r="C3873" t="str">
            <v>YE201603</v>
          </cell>
          <cell r="M3873">
            <v>15953.3770492</v>
          </cell>
          <cell r="N3873">
            <v>6.2523593999999996</v>
          </cell>
          <cell r="Q3873">
            <v>1041.7856952</v>
          </cell>
          <cell r="R3873">
            <v>72.018950700000005</v>
          </cell>
          <cell r="T3873" t="str">
            <v>MEERFYE201603</v>
          </cell>
        </row>
        <row r="3874">
          <cell r="A3874" t="str">
            <v>ME</v>
          </cell>
          <cell r="B3874" t="str">
            <v>Exchange</v>
          </cell>
          <cell r="C3874" t="str">
            <v>YE201603</v>
          </cell>
          <cell r="M3874">
            <v>2273.1038251</v>
          </cell>
          <cell r="N3874">
            <v>3.6077902000000002</v>
          </cell>
          <cell r="Q3874">
            <v>181.24996999999999</v>
          </cell>
          <cell r="R3874">
            <v>238.86063110000001</v>
          </cell>
          <cell r="T3874" t="str">
            <v>MEExchangeYE201603</v>
          </cell>
        </row>
        <row r="3875">
          <cell r="A3875" t="str">
            <v>ME</v>
          </cell>
          <cell r="B3875" t="str">
            <v>CRC</v>
          </cell>
          <cell r="C3875" t="str">
            <v>YE201703</v>
          </cell>
          <cell r="M3875">
            <v>15807.9178082</v>
          </cell>
          <cell r="N3875">
            <v>56.139709099999997</v>
          </cell>
          <cell r="Q3875">
            <v>13.158322200000001</v>
          </cell>
          <cell r="R3875">
            <v>51197.751458300001</v>
          </cell>
          <cell r="T3875" t="str">
            <v>MECRCYE201703</v>
          </cell>
        </row>
        <row r="3876">
          <cell r="A3876" t="str">
            <v>ME</v>
          </cell>
          <cell r="B3876" t="str">
            <v>CRC</v>
          </cell>
          <cell r="C3876" t="str">
            <v>YE201703</v>
          </cell>
          <cell r="M3876">
            <v>15807.9178082</v>
          </cell>
          <cell r="N3876">
            <v>11.686776399999999</v>
          </cell>
          <cell r="Q3876">
            <v>757.40514489999998</v>
          </cell>
          <cell r="R3876">
            <v>185.16023770000001</v>
          </cell>
          <cell r="T3876" t="str">
            <v>MECRCYE201703</v>
          </cell>
        </row>
        <row r="3877">
          <cell r="A3877" t="str">
            <v>ME</v>
          </cell>
          <cell r="B3877" t="str">
            <v>Small Group</v>
          </cell>
          <cell r="C3877" t="str">
            <v>YE201703</v>
          </cell>
          <cell r="M3877">
            <v>23751.4931507</v>
          </cell>
          <cell r="N3877">
            <v>6.2609808999999998</v>
          </cell>
          <cell r="Q3877">
            <v>850.2171859</v>
          </cell>
          <cell r="R3877">
            <v>88.367739499999999</v>
          </cell>
          <cell r="T3877" t="str">
            <v>MESmall GroupYE201703</v>
          </cell>
        </row>
        <row r="3878">
          <cell r="A3878" t="str">
            <v>ME</v>
          </cell>
          <cell r="B3878" t="str">
            <v>CRC</v>
          </cell>
          <cell r="C3878" t="str">
            <v>YE201703</v>
          </cell>
          <cell r="M3878">
            <v>15807.9178082</v>
          </cell>
          <cell r="N3878">
            <v>5.2688879000000002</v>
          </cell>
          <cell r="Q3878">
            <v>63.8726889</v>
          </cell>
          <cell r="R3878">
            <v>989.88560089999999</v>
          </cell>
          <cell r="T3878" t="str">
            <v>MECRCYE201703</v>
          </cell>
        </row>
        <row r="3879">
          <cell r="A3879" t="str">
            <v>ME</v>
          </cell>
          <cell r="B3879" t="str">
            <v>Small Group</v>
          </cell>
          <cell r="C3879" t="str">
            <v>YE201703</v>
          </cell>
          <cell r="M3879">
            <v>23751.4931507</v>
          </cell>
          <cell r="N3879">
            <v>8.9994803999999995</v>
          </cell>
          <cell r="Q3879">
            <v>646.13032310000006</v>
          </cell>
          <cell r="R3879">
            <v>167.13929229999999</v>
          </cell>
          <cell r="T3879" t="str">
            <v>MESmall GroupYE201703</v>
          </cell>
        </row>
        <row r="3880">
          <cell r="A3880" t="str">
            <v>ME</v>
          </cell>
          <cell r="B3880" t="str">
            <v>Small Group</v>
          </cell>
          <cell r="C3880" t="str">
            <v>YE201703</v>
          </cell>
          <cell r="M3880">
            <v>23751.4931507</v>
          </cell>
          <cell r="N3880">
            <v>3.1422064000000001</v>
          </cell>
          <cell r="Q3880">
            <v>252.45979159999999</v>
          </cell>
          <cell r="R3880">
            <v>149.35636389999999</v>
          </cell>
          <cell r="T3880" t="str">
            <v>MESmall GroupYE201703</v>
          </cell>
        </row>
        <row r="3881">
          <cell r="A3881" t="str">
            <v>ME</v>
          </cell>
          <cell r="B3881" t="str">
            <v>Small Group</v>
          </cell>
          <cell r="C3881" t="str">
            <v>YE201703</v>
          </cell>
          <cell r="M3881">
            <v>23751.4931507</v>
          </cell>
          <cell r="N3881">
            <v>6.8198695999999996</v>
          </cell>
          <cell r="Q3881">
            <v>507.26441089999997</v>
          </cell>
          <cell r="R3881">
            <v>161.3328942</v>
          </cell>
          <cell r="T3881" t="str">
            <v>MESmall GroupYE201703</v>
          </cell>
        </row>
        <row r="3882">
          <cell r="A3882" t="str">
            <v>ME</v>
          </cell>
          <cell r="B3882" t="str">
            <v>CRC</v>
          </cell>
          <cell r="C3882" t="str">
            <v>YE201703</v>
          </cell>
          <cell r="M3882">
            <v>15807.9178082</v>
          </cell>
          <cell r="N3882">
            <v>17.375040500000001</v>
          </cell>
          <cell r="Q3882">
            <v>20.902543099999999</v>
          </cell>
          <cell r="R3882">
            <v>9974.8860984000003</v>
          </cell>
          <cell r="T3882" t="str">
            <v>MECRCYE201703</v>
          </cell>
        </row>
        <row r="3883">
          <cell r="A3883" t="str">
            <v>ME</v>
          </cell>
          <cell r="B3883" t="str">
            <v>Small Group</v>
          </cell>
          <cell r="C3883" t="str">
            <v>YE201703</v>
          </cell>
          <cell r="M3883">
            <v>23751.4931507</v>
          </cell>
          <cell r="N3883">
            <v>3.4760095999999998</v>
          </cell>
          <cell r="Q3883">
            <v>14.590039600000001</v>
          </cell>
          <cell r="R3883">
            <v>2858.9446429</v>
          </cell>
          <cell r="T3883" t="str">
            <v>MESmall GroupYE201703</v>
          </cell>
        </row>
        <row r="3884">
          <cell r="A3884" t="str">
            <v>ME</v>
          </cell>
          <cell r="B3884" t="str">
            <v>Small Group</v>
          </cell>
          <cell r="C3884" t="str">
            <v>YE201703</v>
          </cell>
          <cell r="M3884">
            <v>23751.4931507</v>
          </cell>
          <cell r="N3884">
            <v>72.237180499999994</v>
          </cell>
          <cell r="Q3884">
            <v>11436.249429699999</v>
          </cell>
          <cell r="R3884">
            <v>75.798116500000006</v>
          </cell>
          <cell r="T3884" t="str">
            <v>MESmall GroupYE201703</v>
          </cell>
        </row>
        <row r="3885">
          <cell r="A3885" t="str">
            <v>ME</v>
          </cell>
          <cell r="B3885" t="str">
            <v>CRC</v>
          </cell>
          <cell r="C3885" t="str">
            <v>YE201703</v>
          </cell>
          <cell r="M3885">
            <v>15807.9178082</v>
          </cell>
          <cell r="N3885">
            <v>3.2890712</v>
          </cell>
          <cell r="Q3885">
            <v>315.71052600000002</v>
          </cell>
          <cell r="R3885">
            <v>125.0159599</v>
          </cell>
          <cell r="T3885" t="str">
            <v>MECRCYE201703</v>
          </cell>
        </row>
        <row r="3886">
          <cell r="A3886" t="str">
            <v>ME</v>
          </cell>
          <cell r="B3886" t="str">
            <v>Small Group</v>
          </cell>
          <cell r="C3886" t="str">
            <v>YE201703</v>
          </cell>
          <cell r="M3886">
            <v>23751.4931507</v>
          </cell>
          <cell r="N3886">
            <v>7.9812626</v>
          </cell>
          <cell r="Q3886">
            <v>668.44960979999996</v>
          </cell>
          <cell r="R3886">
            <v>143.27953880000001</v>
          </cell>
          <cell r="T3886" t="str">
            <v>MESmall GroupYE201703</v>
          </cell>
        </row>
        <row r="3887">
          <cell r="A3887" t="str">
            <v>ME</v>
          </cell>
          <cell r="B3887" t="str">
            <v>Small Group</v>
          </cell>
          <cell r="C3887" t="str">
            <v>YE201703</v>
          </cell>
          <cell r="M3887">
            <v>23751.4931507</v>
          </cell>
          <cell r="N3887">
            <v>4.1249393000000003</v>
          </cell>
          <cell r="Q3887">
            <v>370.43936730000001</v>
          </cell>
          <cell r="R3887">
            <v>133.62314029999999</v>
          </cell>
          <cell r="T3887" t="str">
            <v>MESmall GroupYE201703</v>
          </cell>
        </row>
        <row r="3888">
          <cell r="A3888" t="str">
            <v>ME</v>
          </cell>
          <cell r="B3888" t="str">
            <v>Small Group</v>
          </cell>
          <cell r="C3888" t="str">
            <v>YE201703</v>
          </cell>
          <cell r="M3888">
            <v>23751.4931507</v>
          </cell>
          <cell r="N3888">
            <v>5.7438338</v>
          </cell>
          <cell r="Q3888">
            <v>1740.2095985999999</v>
          </cell>
          <cell r="R3888">
            <v>39.607875999999997</v>
          </cell>
          <cell r="T3888" t="str">
            <v>MESmall GroupYE201703</v>
          </cell>
        </row>
        <row r="3889">
          <cell r="A3889" t="str">
            <v>ME</v>
          </cell>
          <cell r="B3889" t="str">
            <v>CRC</v>
          </cell>
          <cell r="C3889" t="str">
            <v>YE201703</v>
          </cell>
          <cell r="M3889">
            <v>15807.9178082</v>
          </cell>
          <cell r="N3889">
            <v>6.0912378</v>
          </cell>
          <cell r="Q3889">
            <v>1031.3601973</v>
          </cell>
          <cell r="R3889">
            <v>70.872284899999997</v>
          </cell>
          <cell r="T3889" t="str">
            <v>MECRCYE201703</v>
          </cell>
        </row>
        <row r="3890">
          <cell r="A3890" t="str">
            <v>ME</v>
          </cell>
          <cell r="B3890" t="str">
            <v>Small Group</v>
          </cell>
          <cell r="C3890" t="str">
            <v>YE201703</v>
          </cell>
          <cell r="M3890">
            <v>23751.4931507</v>
          </cell>
          <cell r="N3890">
            <v>6.0801775999999998</v>
          </cell>
          <cell r="Q3890">
            <v>188.4546776</v>
          </cell>
          <cell r="R3890">
            <v>387.16009910000002</v>
          </cell>
          <cell r="T3890" t="str">
            <v>MESmall GroupYE201703</v>
          </cell>
        </row>
        <row r="3891">
          <cell r="A3891" t="str">
            <v>ME</v>
          </cell>
          <cell r="B3891" t="str">
            <v>Small Group</v>
          </cell>
          <cell r="C3891" t="str">
            <v>YE201703</v>
          </cell>
          <cell r="M3891">
            <v>23751.4931507</v>
          </cell>
          <cell r="N3891">
            <v>1.9492039999999999</v>
          </cell>
          <cell r="Q3891">
            <v>46.679442000000002</v>
          </cell>
          <cell r="R3891">
            <v>501.0866977</v>
          </cell>
          <cell r="T3891" t="str">
            <v>MESmall GroupYE201703</v>
          </cell>
        </row>
        <row r="3892">
          <cell r="A3892" t="str">
            <v>ME</v>
          </cell>
          <cell r="B3892" t="str">
            <v>Small Group</v>
          </cell>
          <cell r="C3892" t="str">
            <v>YE201703</v>
          </cell>
          <cell r="M3892">
            <v>23751.4931507</v>
          </cell>
          <cell r="N3892">
            <v>4.7183628000000004</v>
          </cell>
          <cell r="Q3892">
            <v>1325.8698443999999</v>
          </cell>
          <cell r="R3892">
            <v>42.704307999999997</v>
          </cell>
          <cell r="T3892" t="str">
            <v>MESmall GroupYE201703</v>
          </cell>
        </row>
        <row r="3893">
          <cell r="A3893" t="str">
            <v>ME</v>
          </cell>
          <cell r="B3893" t="str">
            <v>Small Group</v>
          </cell>
          <cell r="C3893" t="str">
            <v>YE201703</v>
          </cell>
          <cell r="M3893">
            <v>23751.4931507</v>
          </cell>
          <cell r="N3893">
            <v>1.6925197999999999</v>
          </cell>
          <cell r="Q3893">
            <v>443.82379250000002</v>
          </cell>
          <cell r="R3893">
            <v>45.761939099999999</v>
          </cell>
          <cell r="T3893" t="str">
            <v>MESmall GroupYE201703</v>
          </cell>
        </row>
        <row r="3894">
          <cell r="A3894" t="str">
            <v>ME</v>
          </cell>
          <cell r="B3894" t="str">
            <v>Small Group</v>
          </cell>
          <cell r="C3894" t="str">
            <v>YE201703</v>
          </cell>
          <cell r="M3894">
            <v>23751.4931507</v>
          </cell>
          <cell r="N3894">
            <v>1.138341</v>
          </cell>
          <cell r="Q3894">
            <v>121.06259009999999</v>
          </cell>
          <cell r="R3894">
            <v>112.83496049999999</v>
          </cell>
          <cell r="T3894" t="str">
            <v>MESmall GroupYE201703</v>
          </cell>
        </row>
        <row r="3895">
          <cell r="A3895" t="str">
            <v>ME</v>
          </cell>
          <cell r="B3895" t="str">
            <v>Small Group</v>
          </cell>
          <cell r="C3895" t="str">
            <v>YE201703</v>
          </cell>
          <cell r="M3895">
            <v>23751.4931507</v>
          </cell>
          <cell r="N3895">
            <v>15.354176000000001</v>
          </cell>
          <cell r="Q3895">
            <v>532.57986640000001</v>
          </cell>
          <cell r="R3895">
            <v>345.95771139999999</v>
          </cell>
          <cell r="T3895" t="str">
            <v>MESmall GroupYE201703</v>
          </cell>
        </row>
        <row r="3896">
          <cell r="A3896" t="str">
            <v>ME</v>
          </cell>
          <cell r="B3896" t="str">
            <v>CRC</v>
          </cell>
          <cell r="C3896" t="str">
            <v>YE201703</v>
          </cell>
          <cell r="M3896">
            <v>15807.9178082</v>
          </cell>
          <cell r="N3896">
            <v>30.818103600000001</v>
          </cell>
          <cell r="Q3896">
            <v>1129.7465319</v>
          </cell>
          <cell r="R3896">
            <v>327.34532280000002</v>
          </cell>
          <cell r="T3896" t="str">
            <v>MECRCYE201703</v>
          </cell>
        </row>
        <row r="3897">
          <cell r="A3897" t="str">
            <v>ME</v>
          </cell>
          <cell r="B3897" t="str">
            <v>CRC</v>
          </cell>
          <cell r="C3897" t="str">
            <v>YE201703</v>
          </cell>
          <cell r="M3897">
            <v>15807.9178082</v>
          </cell>
          <cell r="N3897">
            <v>6.5406972999999997</v>
          </cell>
          <cell r="Q3897">
            <v>556.78314290000003</v>
          </cell>
          <cell r="R3897">
            <v>140.96757210000001</v>
          </cell>
          <cell r="T3897" t="str">
            <v>MECRCYE201703</v>
          </cell>
        </row>
        <row r="3898">
          <cell r="A3898" t="str">
            <v>ME</v>
          </cell>
          <cell r="B3898" t="str">
            <v>Small Group</v>
          </cell>
          <cell r="C3898" t="str">
            <v>YE201703</v>
          </cell>
          <cell r="M3898">
            <v>23751.4931507</v>
          </cell>
          <cell r="N3898">
            <v>15.7762835</v>
          </cell>
          <cell r="Q3898">
            <v>2105.3079693</v>
          </cell>
          <cell r="R3898">
            <v>89.922901999999993</v>
          </cell>
          <cell r="T3898" t="str">
            <v>MESmall GroupYE201703</v>
          </cell>
        </row>
        <row r="3899">
          <cell r="A3899" t="str">
            <v>ME</v>
          </cell>
          <cell r="B3899" t="str">
            <v>Small Group</v>
          </cell>
          <cell r="C3899" t="str">
            <v>YE201703</v>
          </cell>
          <cell r="M3899">
            <v>23751.4931507</v>
          </cell>
          <cell r="N3899">
            <v>30.906041800000001</v>
          </cell>
          <cell r="Q3899">
            <v>1037.8468313999999</v>
          </cell>
          <cell r="R3899">
            <v>357.34801179999999</v>
          </cell>
          <cell r="T3899" t="str">
            <v>MESmall GroupYE201703</v>
          </cell>
        </row>
        <row r="3900">
          <cell r="A3900" t="str">
            <v>ME</v>
          </cell>
          <cell r="B3900" t="str">
            <v>Small Group</v>
          </cell>
          <cell r="C3900" t="str">
            <v>YE201703</v>
          </cell>
          <cell r="M3900">
            <v>23751.4931507</v>
          </cell>
          <cell r="N3900">
            <v>14.5523954</v>
          </cell>
          <cell r="Q3900">
            <v>183.72159930000001</v>
          </cell>
          <cell r="R3900">
            <v>950.50743090000003</v>
          </cell>
          <cell r="T3900" t="str">
            <v>MESmall GroupYE201703</v>
          </cell>
        </row>
        <row r="3901">
          <cell r="A3901" t="str">
            <v>ME</v>
          </cell>
          <cell r="B3901" t="str">
            <v>Small Group</v>
          </cell>
          <cell r="C3901" t="str">
            <v>YE201703</v>
          </cell>
          <cell r="M3901">
            <v>23751.4931507</v>
          </cell>
          <cell r="N3901">
            <v>16.588169199999999</v>
          </cell>
          <cell r="Q3901">
            <v>291.97448200000002</v>
          </cell>
          <cell r="R3901">
            <v>681.7651621</v>
          </cell>
          <cell r="T3901" t="str">
            <v>MESmall GroupYE201703</v>
          </cell>
        </row>
        <row r="3902">
          <cell r="A3902" t="str">
            <v>ME</v>
          </cell>
          <cell r="B3902" t="str">
            <v>Small Group</v>
          </cell>
          <cell r="C3902" t="str">
            <v>YE201703</v>
          </cell>
          <cell r="M3902">
            <v>23751.4931507</v>
          </cell>
          <cell r="N3902">
            <v>31.807891699999999</v>
          </cell>
          <cell r="Q3902">
            <v>188.0204502</v>
          </cell>
          <cell r="R3902">
            <v>2030.0701316</v>
          </cell>
          <cell r="T3902" t="str">
            <v>MESmall GroupYE201703</v>
          </cell>
        </row>
        <row r="3903">
          <cell r="A3903" t="str">
            <v>ME</v>
          </cell>
          <cell r="B3903" t="str">
            <v>Small Group</v>
          </cell>
          <cell r="C3903" t="str">
            <v>YE201703</v>
          </cell>
          <cell r="M3903">
            <v>23751.4931507</v>
          </cell>
          <cell r="N3903">
            <v>10.873818999999999</v>
          </cell>
          <cell r="Q3903">
            <v>348.94511260000002</v>
          </cell>
          <cell r="R3903">
            <v>373.94370459999999</v>
          </cell>
          <cell r="T3903" t="str">
            <v>MESmall GroupYE201703</v>
          </cell>
        </row>
        <row r="3904">
          <cell r="A3904" t="str">
            <v>ME</v>
          </cell>
          <cell r="B3904" t="str">
            <v>CRC</v>
          </cell>
          <cell r="C3904" t="str">
            <v>YE201703</v>
          </cell>
          <cell r="M3904">
            <v>15807.9178082</v>
          </cell>
          <cell r="N3904">
            <v>7.6025895999999999</v>
          </cell>
          <cell r="Q3904">
            <v>653.92986189999999</v>
          </cell>
          <cell r="R3904">
            <v>139.51201940000001</v>
          </cell>
          <cell r="T3904" t="str">
            <v>MECRCYE201703</v>
          </cell>
        </row>
        <row r="3905">
          <cell r="A3905" t="str">
            <v>ME</v>
          </cell>
          <cell r="B3905" t="str">
            <v>Small Group</v>
          </cell>
          <cell r="C3905" t="str">
            <v>YE201703</v>
          </cell>
          <cell r="M3905">
            <v>23751.4931507</v>
          </cell>
          <cell r="N3905">
            <v>5.5595391000000003</v>
          </cell>
          <cell r="Q3905">
            <v>68.327393299999997</v>
          </cell>
          <cell r="R3905">
            <v>976.39417890000004</v>
          </cell>
          <cell r="T3905" t="str">
            <v>MESmall GroupYE201703</v>
          </cell>
        </row>
        <row r="3906">
          <cell r="A3906" t="str">
            <v>ME</v>
          </cell>
          <cell r="B3906" t="str">
            <v>Small Group</v>
          </cell>
          <cell r="C3906" t="str">
            <v>YE201703</v>
          </cell>
          <cell r="M3906">
            <v>23751.4931507</v>
          </cell>
          <cell r="N3906">
            <v>2.8450069</v>
          </cell>
          <cell r="Q3906">
            <v>227.69716120000001</v>
          </cell>
          <cell r="R3906">
            <v>149.93635420000001</v>
          </cell>
          <cell r="T3906" t="str">
            <v>MESmall GroupYE201703</v>
          </cell>
        </row>
        <row r="3907">
          <cell r="A3907" t="str">
            <v>ME</v>
          </cell>
          <cell r="B3907" t="str">
            <v>Small Group</v>
          </cell>
          <cell r="C3907" t="str">
            <v>YE201703</v>
          </cell>
          <cell r="M3907">
            <v>23751.4931507</v>
          </cell>
          <cell r="N3907">
            <v>0.3725888</v>
          </cell>
          <cell r="Q3907">
            <v>1.0034730999999999</v>
          </cell>
          <cell r="R3907">
            <v>4455.5909091000003</v>
          </cell>
          <cell r="T3907" t="str">
            <v>MESmall GroupYE201703</v>
          </cell>
        </row>
        <row r="3908">
          <cell r="A3908" t="str">
            <v>ME</v>
          </cell>
          <cell r="B3908" t="str">
            <v>Small Group</v>
          </cell>
          <cell r="C3908" t="str">
            <v>YE201703</v>
          </cell>
          <cell r="M3908">
            <v>23751.4931507</v>
          </cell>
          <cell r="N3908">
            <v>47.096814000000002</v>
          </cell>
          <cell r="Q3908">
            <v>13.5468864</v>
          </cell>
          <cell r="R3908">
            <v>41718.942053899998</v>
          </cell>
          <cell r="T3908" t="str">
            <v>MESmall GroupYE201703</v>
          </cell>
        </row>
        <row r="3909">
          <cell r="A3909" t="str">
            <v>ME</v>
          </cell>
          <cell r="B3909" t="str">
            <v>Small Group</v>
          </cell>
          <cell r="C3909" t="str">
            <v>YE201703</v>
          </cell>
          <cell r="M3909">
            <v>23751.4931507</v>
          </cell>
          <cell r="N3909">
            <v>22.103938500000002</v>
          </cell>
          <cell r="Q3909">
            <v>15.2801581</v>
          </cell>
          <cell r="R3909">
            <v>17358.934447799998</v>
          </cell>
          <cell r="T3909" t="str">
            <v>MESmall GroupYE201703</v>
          </cell>
        </row>
        <row r="3910">
          <cell r="A3910" t="str">
            <v>ME</v>
          </cell>
          <cell r="B3910" t="str">
            <v>CRC</v>
          </cell>
          <cell r="C3910" t="str">
            <v>YE201703</v>
          </cell>
          <cell r="M3910">
            <v>15807.9178082</v>
          </cell>
          <cell r="N3910">
            <v>5.9626723999999998</v>
          </cell>
          <cell r="Q3910">
            <v>392.89290920000002</v>
          </cell>
          <cell r="R3910">
            <v>182.11595980000001</v>
          </cell>
          <cell r="T3910" t="str">
            <v>MECRCYE201703</v>
          </cell>
        </row>
        <row r="3911">
          <cell r="A3911" t="str">
            <v>ME</v>
          </cell>
          <cell r="B3911" t="str">
            <v>ERF</v>
          </cell>
          <cell r="C3911" t="str">
            <v>YE201703</v>
          </cell>
          <cell r="M3911">
            <v>15546.687671199999</v>
          </cell>
          <cell r="N3911">
            <v>87.352555699999996</v>
          </cell>
          <cell r="Q3911">
            <v>13111.345922099999</v>
          </cell>
          <cell r="R3911">
            <v>79.948364900000001</v>
          </cell>
          <cell r="T3911" t="str">
            <v>MEERFYE201703</v>
          </cell>
        </row>
        <row r="3912">
          <cell r="A3912" t="str">
            <v>ME</v>
          </cell>
          <cell r="B3912" t="str">
            <v>Small Group</v>
          </cell>
          <cell r="C3912" t="str">
            <v>YE201703</v>
          </cell>
          <cell r="M3912">
            <v>23751.4931507</v>
          </cell>
          <cell r="N3912">
            <v>11.5922631</v>
          </cell>
          <cell r="Q3912">
            <v>16.739755200000001</v>
          </cell>
          <cell r="R3912">
            <v>8309.9874932000002</v>
          </cell>
          <cell r="T3912" t="str">
            <v>MESmall GroupYE201703</v>
          </cell>
        </row>
        <row r="3913">
          <cell r="A3913" t="str">
            <v>ME</v>
          </cell>
          <cell r="B3913" t="str">
            <v>ERF</v>
          </cell>
          <cell r="C3913" t="str">
            <v>YE201703</v>
          </cell>
          <cell r="M3913">
            <v>15546.687671199999</v>
          </cell>
          <cell r="N3913">
            <v>7.8287811999999999</v>
          </cell>
          <cell r="Q3913">
            <v>1057.7785564000001</v>
          </cell>
          <cell r="R3913">
            <v>88.813838799999999</v>
          </cell>
          <cell r="T3913" t="str">
            <v>MEERFYE201703</v>
          </cell>
        </row>
        <row r="3914">
          <cell r="A3914" t="str">
            <v>ME</v>
          </cell>
          <cell r="B3914" t="str">
            <v>ERF</v>
          </cell>
          <cell r="C3914" t="str">
            <v>YE201703</v>
          </cell>
          <cell r="M3914">
            <v>15546.687671199999</v>
          </cell>
          <cell r="N3914">
            <v>2.4018738000000002</v>
          </cell>
          <cell r="Q3914">
            <v>4.7764224999999998</v>
          </cell>
          <cell r="R3914">
            <v>6034.3249999999998</v>
          </cell>
          <cell r="T3914" t="str">
            <v>MEERFYE201703</v>
          </cell>
        </row>
        <row r="3915">
          <cell r="A3915" t="str">
            <v>ME</v>
          </cell>
          <cell r="B3915" t="str">
            <v>ERF</v>
          </cell>
          <cell r="C3915" t="str">
            <v>YE201703</v>
          </cell>
          <cell r="M3915">
            <v>15546.687671199999</v>
          </cell>
          <cell r="N3915">
            <v>12.4392201</v>
          </cell>
          <cell r="Q3915">
            <v>19.3710466</v>
          </cell>
          <cell r="R3915">
            <v>7705.8635273999998</v>
          </cell>
          <cell r="T3915" t="str">
            <v>MEERFYE201703</v>
          </cell>
        </row>
        <row r="3916">
          <cell r="A3916" t="str">
            <v>ME</v>
          </cell>
          <cell r="B3916" t="str">
            <v>CRC</v>
          </cell>
          <cell r="C3916" t="str">
            <v>YE201703</v>
          </cell>
          <cell r="M3916">
            <v>15807.9178082</v>
          </cell>
          <cell r="N3916">
            <v>16.221986900000001</v>
          </cell>
          <cell r="Q3916">
            <v>2296.5510466000001</v>
          </cell>
          <cell r="R3916">
            <v>84.763560200000001</v>
          </cell>
          <cell r="T3916" t="str">
            <v>MECRCYE201703</v>
          </cell>
        </row>
        <row r="3917">
          <cell r="A3917" t="str">
            <v>ME</v>
          </cell>
          <cell r="B3917" t="str">
            <v>ERF</v>
          </cell>
          <cell r="C3917" t="str">
            <v>YE201703</v>
          </cell>
          <cell r="M3917">
            <v>15546.687671199999</v>
          </cell>
          <cell r="N3917">
            <v>9.1886442000000006</v>
          </cell>
          <cell r="Q3917">
            <v>695.89821619999998</v>
          </cell>
          <cell r="R3917">
            <v>158.4480715</v>
          </cell>
          <cell r="T3917" t="str">
            <v>MEERFYE201703</v>
          </cell>
        </row>
        <row r="3918">
          <cell r="A3918" t="str">
            <v>ME</v>
          </cell>
          <cell r="B3918" t="str">
            <v>ERF</v>
          </cell>
          <cell r="C3918" t="str">
            <v>YE201703</v>
          </cell>
          <cell r="M3918">
            <v>15546.687671199999</v>
          </cell>
          <cell r="N3918">
            <v>4.2778782</v>
          </cell>
          <cell r="Q3918">
            <v>314.04977650000001</v>
          </cell>
          <cell r="R3918">
            <v>163.4598775</v>
          </cell>
          <cell r="T3918" t="str">
            <v>MEERFYE201703</v>
          </cell>
        </row>
        <row r="3919">
          <cell r="A3919" t="str">
            <v>ME</v>
          </cell>
          <cell r="B3919" t="str">
            <v>ERF</v>
          </cell>
          <cell r="C3919" t="str">
            <v>YE201703</v>
          </cell>
          <cell r="M3919">
            <v>15546.687671199999</v>
          </cell>
          <cell r="N3919">
            <v>5.3879011999999999</v>
          </cell>
          <cell r="Q3919">
            <v>908.5816939</v>
          </cell>
          <cell r="R3919">
            <v>71.160155500000002</v>
          </cell>
          <cell r="T3919" t="str">
            <v>MEERFYE201703</v>
          </cell>
        </row>
        <row r="3920">
          <cell r="A3920" t="str">
            <v>ME</v>
          </cell>
          <cell r="B3920" t="str">
            <v>ERF</v>
          </cell>
          <cell r="C3920" t="str">
            <v>YE201703</v>
          </cell>
          <cell r="M3920">
            <v>15546.687671199999</v>
          </cell>
          <cell r="N3920">
            <v>6.3019375999999996</v>
          </cell>
          <cell r="Q3920">
            <v>573.03801629999998</v>
          </cell>
          <cell r="R3920">
            <v>131.9689951</v>
          </cell>
          <cell r="T3920" t="str">
            <v>MEERFYE201703</v>
          </cell>
        </row>
        <row r="3921">
          <cell r="A3921" t="str">
            <v>ME</v>
          </cell>
          <cell r="B3921" t="str">
            <v>CRC</v>
          </cell>
          <cell r="C3921" t="str">
            <v>YE201703</v>
          </cell>
          <cell r="M3921">
            <v>15807.9178082</v>
          </cell>
          <cell r="N3921">
            <v>3.5663675000000001</v>
          </cell>
          <cell r="Q3921">
            <v>274.95410729999998</v>
          </cell>
          <cell r="R3921">
            <v>155.64928219999999</v>
          </cell>
          <cell r="T3921" t="str">
            <v>MECRCYE201703</v>
          </cell>
        </row>
        <row r="3922">
          <cell r="A3922" t="str">
            <v>ME</v>
          </cell>
          <cell r="B3922" t="str">
            <v>CRC</v>
          </cell>
          <cell r="C3922" t="str">
            <v>YE201703</v>
          </cell>
          <cell r="M3922">
            <v>15807.9178082</v>
          </cell>
          <cell r="N3922">
            <v>15.466060300000001</v>
          </cell>
          <cell r="Q3922">
            <v>193.64100869999999</v>
          </cell>
          <cell r="R3922">
            <v>958.43708219999996</v>
          </cell>
          <cell r="T3922" t="str">
            <v>MECRCYE201703</v>
          </cell>
        </row>
        <row r="3923">
          <cell r="A3923" t="str">
            <v>ME</v>
          </cell>
          <cell r="B3923" t="str">
            <v>CRC</v>
          </cell>
          <cell r="C3923" t="str">
            <v>YE201703</v>
          </cell>
          <cell r="M3923">
            <v>15807.9178082</v>
          </cell>
          <cell r="N3923">
            <v>5.3333687999999997</v>
          </cell>
          <cell r="Q3923">
            <v>1746.3574392999999</v>
          </cell>
          <cell r="R3923">
            <v>36.647953100000002</v>
          </cell>
          <cell r="T3923" t="str">
            <v>MECRCYE201703</v>
          </cell>
        </row>
        <row r="3924">
          <cell r="A3924" t="str">
            <v>ME</v>
          </cell>
          <cell r="B3924" t="str">
            <v>ERF</v>
          </cell>
          <cell r="C3924" t="str">
            <v>YE201703</v>
          </cell>
          <cell r="M3924">
            <v>15546.687671199999</v>
          </cell>
          <cell r="N3924">
            <v>8.6288169000000003</v>
          </cell>
          <cell r="Q3924">
            <v>700.01124660000005</v>
          </cell>
          <cell r="R3924">
            <v>147.920199</v>
          </cell>
          <cell r="T3924" t="str">
            <v>MEERFYE201703</v>
          </cell>
        </row>
        <row r="3925">
          <cell r="A3925" t="str">
            <v>ME</v>
          </cell>
          <cell r="B3925" t="str">
            <v>ERF</v>
          </cell>
          <cell r="C3925" t="str">
            <v>YE201703</v>
          </cell>
          <cell r="M3925">
            <v>15546.687671199999</v>
          </cell>
          <cell r="N3925">
            <v>4.1491655999999999</v>
          </cell>
          <cell r="Q3925">
            <v>346.35696730000001</v>
          </cell>
          <cell r="R3925">
            <v>143.75338629999999</v>
          </cell>
          <cell r="T3925" t="str">
            <v>MEERFYE201703</v>
          </cell>
        </row>
        <row r="3926">
          <cell r="A3926" t="str">
            <v>ME</v>
          </cell>
          <cell r="B3926" t="str">
            <v>ERF</v>
          </cell>
          <cell r="C3926" t="str">
            <v>YE201703</v>
          </cell>
          <cell r="M3926">
            <v>15546.687671199999</v>
          </cell>
          <cell r="N3926">
            <v>16.708048900000001</v>
          </cell>
          <cell r="Q3926">
            <v>2366.1866134000002</v>
          </cell>
          <cell r="R3926">
            <v>84.7340552</v>
          </cell>
          <cell r="T3926" t="str">
            <v>MEERFYE201703</v>
          </cell>
        </row>
        <row r="3927">
          <cell r="A3927" t="str">
            <v>ME</v>
          </cell>
          <cell r="B3927" t="str">
            <v>ERF</v>
          </cell>
          <cell r="C3927" t="str">
            <v>YE201703</v>
          </cell>
          <cell r="M3927">
            <v>15546.687671199999</v>
          </cell>
          <cell r="N3927">
            <v>5.9082831000000002</v>
          </cell>
          <cell r="Q3927">
            <v>1704.6521032000001</v>
          </cell>
          <cell r="R3927">
            <v>41.591710800000001</v>
          </cell>
          <cell r="T3927" t="str">
            <v>MEERFYE201703</v>
          </cell>
        </row>
        <row r="3928">
          <cell r="A3928" t="str">
            <v>ME</v>
          </cell>
          <cell r="B3928" t="str">
            <v>CRC</v>
          </cell>
          <cell r="C3928" t="str">
            <v>YE201703</v>
          </cell>
          <cell r="M3928">
            <v>15807.9178082</v>
          </cell>
          <cell r="N3928">
            <v>6.8481567999999999</v>
          </cell>
          <cell r="Q3928">
            <v>211.9742713</v>
          </cell>
          <cell r="R3928">
            <v>387.67856879999999</v>
          </cell>
          <cell r="T3928" t="str">
            <v>MECRCYE201703</v>
          </cell>
        </row>
        <row r="3929">
          <cell r="A3929" t="str">
            <v>ME</v>
          </cell>
          <cell r="B3929" t="str">
            <v>ERF</v>
          </cell>
          <cell r="C3929" t="str">
            <v>YE201703</v>
          </cell>
          <cell r="M3929">
            <v>15546.687671199999</v>
          </cell>
          <cell r="N3929">
            <v>4.8660237999999998</v>
          </cell>
          <cell r="Q3929">
            <v>185.61708379999999</v>
          </cell>
          <cell r="R3929">
            <v>314.58465330000001</v>
          </cell>
          <cell r="T3929" t="str">
            <v>MEERFYE201703</v>
          </cell>
        </row>
        <row r="3930">
          <cell r="A3930" t="str">
            <v>ME</v>
          </cell>
          <cell r="B3930" t="str">
            <v>ERF</v>
          </cell>
          <cell r="C3930" t="str">
            <v>YE201703</v>
          </cell>
          <cell r="M3930">
            <v>15546.687671199999</v>
          </cell>
          <cell r="N3930">
            <v>1.876225</v>
          </cell>
          <cell r="Q3930">
            <v>42.788784499999998</v>
          </cell>
          <cell r="R3930">
            <v>526.18226360000006</v>
          </cell>
          <cell r="T3930" t="str">
            <v>MEERFYE201703</v>
          </cell>
        </row>
        <row r="3931">
          <cell r="A3931" t="str">
            <v>ME</v>
          </cell>
          <cell r="B3931" t="str">
            <v>ERF</v>
          </cell>
          <cell r="C3931" t="str">
            <v>YE201703</v>
          </cell>
          <cell r="M3931">
            <v>15546.687671199999</v>
          </cell>
          <cell r="N3931">
            <v>19.828835900000001</v>
          </cell>
          <cell r="Q3931">
            <v>1927.6844962</v>
          </cell>
          <cell r="R3931">
            <v>123.4361907</v>
          </cell>
          <cell r="T3931" t="str">
            <v>MEERFYE201703</v>
          </cell>
        </row>
        <row r="3932">
          <cell r="A3932" t="str">
            <v>ME</v>
          </cell>
          <cell r="B3932" t="str">
            <v>ERF</v>
          </cell>
          <cell r="C3932" t="str">
            <v>YE201703</v>
          </cell>
          <cell r="M3932">
            <v>15546.687671199999</v>
          </cell>
          <cell r="N3932">
            <v>5.0350251999999998</v>
          </cell>
          <cell r="Q3932">
            <v>1448.3174314</v>
          </cell>
          <cell r="R3932">
            <v>41.717582899999996</v>
          </cell>
          <cell r="T3932" t="str">
            <v>MEERFYE201703</v>
          </cell>
        </row>
        <row r="3933">
          <cell r="A3933" t="str">
            <v>ME</v>
          </cell>
          <cell r="B3933" t="str">
            <v>CRC</v>
          </cell>
          <cell r="C3933" t="str">
            <v>YE201703</v>
          </cell>
          <cell r="M3933">
            <v>15807.9178082</v>
          </cell>
          <cell r="N3933">
            <v>15.357170200000001</v>
          </cell>
          <cell r="Q3933">
            <v>284.26343489999999</v>
          </cell>
          <cell r="R3933">
            <v>648.29316500000004</v>
          </cell>
          <cell r="T3933" t="str">
            <v>MECRCYE201703</v>
          </cell>
        </row>
        <row r="3934">
          <cell r="A3934" t="str">
            <v>ME</v>
          </cell>
          <cell r="B3934" t="str">
            <v>CRC</v>
          </cell>
          <cell r="C3934" t="str">
            <v>YE201703</v>
          </cell>
          <cell r="M3934">
            <v>15807.9178082</v>
          </cell>
          <cell r="N3934">
            <v>1.9508174</v>
          </cell>
          <cell r="Q3934">
            <v>42.146931100000003</v>
          </cell>
          <cell r="R3934">
            <v>555.43329719999997</v>
          </cell>
          <cell r="T3934" t="str">
            <v>MECRCYE201703</v>
          </cell>
        </row>
        <row r="3935">
          <cell r="A3935" t="str">
            <v>ME</v>
          </cell>
          <cell r="B3935" t="str">
            <v>ERF</v>
          </cell>
          <cell r="C3935" t="str">
            <v>YE201703</v>
          </cell>
          <cell r="M3935">
            <v>15546.687671199999</v>
          </cell>
          <cell r="N3935">
            <v>1.8659794999999999</v>
          </cell>
          <cell r="Q3935">
            <v>506.76515469999998</v>
          </cell>
          <cell r="R3935">
            <v>44.185661699999997</v>
          </cell>
          <cell r="T3935" t="str">
            <v>MEERFYE201703</v>
          </cell>
        </row>
        <row r="3936">
          <cell r="A3936" t="str">
            <v>ME</v>
          </cell>
          <cell r="B3936" t="str">
            <v>ERF</v>
          </cell>
          <cell r="C3936" t="str">
            <v>YE201703</v>
          </cell>
          <cell r="M3936">
            <v>15546.687671199999</v>
          </cell>
          <cell r="N3936">
            <v>1.2870687000000001</v>
          </cell>
          <cell r="Q3936">
            <v>147.53838250000001</v>
          </cell>
          <cell r="R3936">
            <v>104.6834353</v>
          </cell>
          <cell r="T3936" t="str">
            <v>MEERFYE201703</v>
          </cell>
        </row>
        <row r="3937">
          <cell r="A3937" t="str">
            <v>ME</v>
          </cell>
          <cell r="B3937" t="str">
            <v>Exchange</v>
          </cell>
          <cell r="C3937" t="str">
            <v>YE201703</v>
          </cell>
          <cell r="M3937">
            <v>13074.7917808</v>
          </cell>
          <cell r="N3937">
            <v>79.6147749</v>
          </cell>
          <cell r="Q3937">
            <v>11519.9540096</v>
          </cell>
          <cell r="R3937">
            <v>82.932388200000005</v>
          </cell>
          <cell r="T3937" t="str">
            <v>MEExchangeYE201703</v>
          </cell>
        </row>
        <row r="3938">
          <cell r="A3938" t="str">
            <v>ME</v>
          </cell>
          <cell r="B3938" t="str">
            <v>ERF</v>
          </cell>
          <cell r="C3938" t="str">
            <v>YE201703</v>
          </cell>
          <cell r="M3938">
            <v>15546.687671199999</v>
          </cell>
          <cell r="N3938">
            <v>3.1848410999999999</v>
          </cell>
          <cell r="Q3938">
            <v>180.11093009999999</v>
          </cell>
          <cell r="R3938">
            <v>212.1919705</v>
          </cell>
          <cell r="T3938" t="str">
            <v>MEERFYE201703</v>
          </cell>
        </row>
        <row r="3939">
          <cell r="A3939" t="str">
            <v>ME</v>
          </cell>
          <cell r="B3939" t="str">
            <v>Exchange</v>
          </cell>
          <cell r="C3939" t="str">
            <v>YE201703</v>
          </cell>
          <cell r="M3939">
            <v>13074.7917808</v>
          </cell>
          <cell r="N3939">
            <v>8.8448720000000005</v>
          </cell>
          <cell r="Q3939">
            <v>1236.2256503000001</v>
          </cell>
          <cell r="R3939">
            <v>85.856868899999995</v>
          </cell>
          <cell r="T3939" t="str">
            <v>MEExchangeYE201703</v>
          </cell>
        </row>
        <row r="3940">
          <cell r="A3940" t="str">
            <v>ME</v>
          </cell>
          <cell r="B3940" t="str">
            <v>Exchange</v>
          </cell>
          <cell r="C3940" t="str">
            <v>YE201703</v>
          </cell>
          <cell r="M3940">
            <v>13074.7917808</v>
          </cell>
          <cell r="N3940">
            <v>4.2136459999999998</v>
          </cell>
          <cell r="Q3940">
            <v>9.5446211999999999</v>
          </cell>
          <cell r="R3940">
            <v>5297.6175206999997</v>
          </cell>
          <cell r="T3940" t="str">
            <v>MEExchangeYE201703</v>
          </cell>
        </row>
        <row r="3941">
          <cell r="A3941" t="str">
            <v>ME</v>
          </cell>
          <cell r="B3941" t="str">
            <v>ERF</v>
          </cell>
          <cell r="C3941" t="str">
            <v>YE201703</v>
          </cell>
          <cell r="M3941">
            <v>15546.687671199999</v>
          </cell>
          <cell r="N3941">
            <v>17.836983</v>
          </cell>
          <cell r="Q3941">
            <v>634.66713379999999</v>
          </cell>
          <cell r="R3941">
            <v>337.25363229999999</v>
          </cell>
          <cell r="T3941" t="str">
            <v>MEERFYE201703</v>
          </cell>
        </row>
        <row r="3942">
          <cell r="A3942" t="str">
            <v>ME</v>
          </cell>
          <cell r="B3942" t="str">
            <v>Exchange</v>
          </cell>
          <cell r="C3942" t="str">
            <v>YE201703</v>
          </cell>
          <cell r="M3942">
            <v>13074.7917808</v>
          </cell>
          <cell r="N3942">
            <v>7.0116132000000002</v>
          </cell>
          <cell r="Q3942">
            <v>19.720291799999998</v>
          </cell>
          <cell r="R3942">
            <v>4266.6386000000002</v>
          </cell>
          <cell r="T3942" t="str">
            <v>MEExchangeYE201703</v>
          </cell>
        </row>
        <row r="3943">
          <cell r="A3943" t="str">
            <v>ME</v>
          </cell>
          <cell r="B3943" t="str">
            <v>Exchange</v>
          </cell>
          <cell r="C3943" t="str">
            <v>YE201703</v>
          </cell>
          <cell r="M3943">
            <v>13074.7917808</v>
          </cell>
          <cell r="N3943">
            <v>11.123175399999999</v>
          </cell>
          <cell r="Q3943">
            <v>757.33808499999998</v>
          </cell>
          <cell r="R3943">
            <v>176.24639099999999</v>
          </cell>
          <cell r="T3943" t="str">
            <v>MEExchangeYE201703</v>
          </cell>
        </row>
        <row r="3944">
          <cell r="A3944" t="str">
            <v>ME</v>
          </cell>
          <cell r="B3944" t="str">
            <v>ERF</v>
          </cell>
          <cell r="C3944" t="str">
            <v>YE201703</v>
          </cell>
          <cell r="M3944">
            <v>15546.687671199999</v>
          </cell>
          <cell r="N3944">
            <v>19.855877899999999</v>
          </cell>
          <cell r="Q3944">
            <v>2690.5189660000001</v>
          </cell>
          <cell r="R3944">
            <v>88.559321699999998</v>
          </cell>
          <cell r="T3944" t="str">
            <v>MEERFYE201703</v>
          </cell>
        </row>
        <row r="3945">
          <cell r="A3945" t="str">
            <v>ME</v>
          </cell>
          <cell r="B3945" t="str">
            <v>Exchange</v>
          </cell>
          <cell r="C3945" t="str">
            <v>YE201703</v>
          </cell>
          <cell r="M3945">
            <v>13074.7917808</v>
          </cell>
          <cell r="N3945">
            <v>3.4012661</v>
          </cell>
          <cell r="Q3945">
            <v>263.85750380000002</v>
          </cell>
          <cell r="R3945">
            <v>154.68649629999999</v>
          </cell>
          <cell r="T3945" t="str">
            <v>MEExchangeYE201703</v>
          </cell>
        </row>
        <row r="3946">
          <cell r="A3946" t="str">
            <v>ME</v>
          </cell>
          <cell r="B3946" t="str">
            <v>CRC</v>
          </cell>
          <cell r="C3946" t="str">
            <v>YE201703</v>
          </cell>
          <cell r="M3946">
            <v>15807.9178082</v>
          </cell>
          <cell r="N3946">
            <v>18.8856289</v>
          </cell>
          <cell r="Q3946">
            <v>1802.9883004000001</v>
          </cell>
          <cell r="R3946">
            <v>125.69551730000001</v>
          </cell>
          <cell r="T3946" t="str">
            <v>MECRCYE201703</v>
          </cell>
        </row>
        <row r="3947">
          <cell r="A3947" t="str">
            <v>ME</v>
          </cell>
          <cell r="B3947" t="str">
            <v>Exchange</v>
          </cell>
          <cell r="C3947" t="str">
            <v>YE201703</v>
          </cell>
          <cell r="M3947">
            <v>13074.7917808</v>
          </cell>
          <cell r="N3947">
            <v>5.7604078999999997</v>
          </cell>
          <cell r="Q3947">
            <v>985.62018250000006</v>
          </cell>
          <cell r="R3947">
            <v>70.133400600000002</v>
          </cell>
          <cell r="T3947" t="str">
            <v>MEExchangeYE201703</v>
          </cell>
        </row>
        <row r="3948">
          <cell r="A3948" t="str">
            <v>ME</v>
          </cell>
          <cell r="B3948" t="str">
            <v>ERF</v>
          </cell>
          <cell r="C3948" t="str">
            <v>YE201703</v>
          </cell>
          <cell r="M3948">
            <v>15546.687671199999</v>
          </cell>
          <cell r="N3948">
            <v>35.253661000000001</v>
          </cell>
          <cell r="Q3948">
            <v>1268.6708756999999</v>
          </cell>
          <cell r="R3948">
            <v>333.4544368</v>
          </cell>
          <cell r="T3948" t="str">
            <v>MEERFYE201703</v>
          </cell>
        </row>
        <row r="3949">
          <cell r="A3949" t="str">
            <v>ME</v>
          </cell>
          <cell r="B3949" t="str">
            <v>Exchange</v>
          </cell>
          <cell r="C3949" t="str">
            <v>YE201703</v>
          </cell>
          <cell r="M3949">
            <v>13074.7917808</v>
          </cell>
          <cell r="N3949">
            <v>6.1820886000000002</v>
          </cell>
          <cell r="Q3949">
            <v>578.75112279999996</v>
          </cell>
          <cell r="R3949">
            <v>128.18128659999999</v>
          </cell>
          <cell r="T3949" t="str">
            <v>MEExchangeYE201703</v>
          </cell>
        </row>
        <row r="3950">
          <cell r="A3950" t="str">
            <v>ME</v>
          </cell>
          <cell r="B3950" t="str">
            <v>Exchange</v>
          </cell>
          <cell r="C3950" t="str">
            <v>YE201703</v>
          </cell>
          <cell r="M3950">
            <v>13074.7917808</v>
          </cell>
          <cell r="N3950">
            <v>7.4518301999999998</v>
          </cell>
          <cell r="Q3950">
            <v>602.49435410000001</v>
          </cell>
          <cell r="R3950">
            <v>148.41958629999999</v>
          </cell>
          <cell r="T3950" t="str">
            <v>MEExchangeYE201703</v>
          </cell>
        </row>
        <row r="3951">
          <cell r="A3951" t="str">
            <v>ME</v>
          </cell>
          <cell r="B3951" t="str">
            <v>ERF</v>
          </cell>
          <cell r="C3951" t="str">
            <v>YE201703</v>
          </cell>
          <cell r="M3951">
            <v>15546.687671199999</v>
          </cell>
          <cell r="N3951">
            <v>17.539392800000002</v>
          </cell>
          <cell r="Q3951">
            <v>667.30602060000001</v>
          </cell>
          <cell r="R3951">
            <v>315.40658610000003</v>
          </cell>
          <cell r="T3951" t="str">
            <v>MEERFYE201703</v>
          </cell>
        </row>
        <row r="3952">
          <cell r="A3952" t="str">
            <v>ME</v>
          </cell>
          <cell r="B3952" t="str">
            <v>Exchange</v>
          </cell>
          <cell r="C3952" t="str">
            <v>YE201703</v>
          </cell>
          <cell r="M3952">
            <v>13074.7917808</v>
          </cell>
          <cell r="N3952">
            <v>4.3649100000000001</v>
          </cell>
          <cell r="Q3952">
            <v>358.90931019999999</v>
          </cell>
          <cell r="R3952">
            <v>145.9391516</v>
          </cell>
          <cell r="T3952" t="str">
            <v>MEExchangeYE201703</v>
          </cell>
        </row>
        <row r="3953">
          <cell r="A3953" t="str">
            <v>ME</v>
          </cell>
          <cell r="B3953" t="str">
            <v>Exchange</v>
          </cell>
          <cell r="C3953" t="str">
            <v>YE201703</v>
          </cell>
          <cell r="M3953">
            <v>13074.7917808</v>
          </cell>
          <cell r="N3953">
            <v>14.3457639</v>
          </cell>
          <cell r="Q3953">
            <v>2070.7095167000002</v>
          </cell>
          <cell r="R3953">
            <v>83.135352900000001</v>
          </cell>
          <cell r="T3953" t="str">
            <v>MEExchangeYE201703</v>
          </cell>
        </row>
        <row r="3954">
          <cell r="A3954" t="str">
            <v>ME</v>
          </cell>
          <cell r="B3954" t="str">
            <v>ERF</v>
          </cell>
          <cell r="C3954" t="str">
            <v>YE201703</v>
          </cell>
          <cell r="M3954">
            <v>15546.687671199999</v>
          </cell>
          <cell r="N3954">
            <v>16.288605199999999</v>
          </cell>
          <cell r="Q3954">
            <v>199.21661990000001</v>
          </cell>
          <cell r="R3954">
            <v>981.1594139</v>
          </cell>
          <cell r="T3954" t="str">
            <v>MEERFYE201703</v>
          </cell>
        </row>
        <row r="3955">
          <cell r="A3955" t="str">
            <v>ME</v>
          </cell>
          <cell r="B3955" t="str">
            <v>Exchange</v>
          </cell>
          <cell r="C3955" t="str">
            <v>YE201703</v>
          </cell>
          <cell r="M3955">
            <v>13074.7917808</v>
          </cell>
          <cell r="N3955">
            <v>6.5472447000000003</v>
          </cell>
          <cell r="Q3955">
            <v>1793.0478086999999</v>
          </cell>
          <cell r="R3955">
            <v>43.817535499999998</v>
          </cell>
          <cell r="T3955" t="str">
            <v>MEExchangeYE201703</v>
          </cell>
        </row>
        <row r="3956">
          <cell r="A3956" t="str">
            <v>ME</v>
          </cell>
          <cell r="B3956" t="str">
            <v>Exchange</v>
          </cell>
          <cell r="C3956" t="str">
            <v>YE201703</v>
          </cell>
          <cell r="M3956">
            <v>13074.7917808</v>
          </cell>
          <cell r="N3956">
            <v>6.026211</v>
          </cell>
          <cell r="Q3956">
            <v>185.29186139999999</v>
          </cell>
          <cell r="R3956">
            <v>390.27365689999999</v>
          </cell>
          <cell r="T3956" t="str">
            <v>MEExchangeYE201703</v>
          </cell>
        </row>
        <row r="3957">
          <cell r="A3957" t="str">
            <v>ME</v>
          </cell>
          <cell r="B3957" t="str">
            <v>ERF</v>
          </cell>
          <cell r="C3957" t="str">
            <v>YE201703</v>
          </cell>
          <cell r="M3957">
            <v>15546.687671199999</v>
          </cell>
          <cell r="N3957">
            <v>18.965389299999998</v>
          </cell>
          <cell r="Q3957">
            <v>328.44538310000002</v>
          </cell>
          <cell r="R3957">
            <v>692.91481520000002</v>
          </cell>
          <cell r="T3957" t="str">
            <v>MEERFYE201703</v>
          </cell>
        </row>
        <row r="3958">
          <cell r="A3958" t="str">
            <v>ME</v>
          </cell>
          <cell r="B3958" t="str">
            <v>Exchange</v>
          </cell>
          <cell r="C3958" t="str">
            <v>YE201703</v>
          </cell>
          <cell r="M3958">
            <v>13074.7917808</v>
          </cell>
          <cell r="N3958">
            <v>1.9882932</v>
          </cell>
          <cell r="Q3958">
            <v>40.387157500000001</v>
          </cell>
          <cell r="R3958">
            <v>590.76992189999999</v>
          </cell>
          <cell r="T3958" t="str">
            <v>MEExchangeYE201703</v>
          </cell>
        </row>
        <row r="3959">
          <cell r="A3959" t="str">
            <v>ME</v>
          </cell>
          <cell r="B3959" t="str">
            <v>CRC</v>
          </cell>
          <cell r="C3959" t="str">
            <v>YE201703</v>
          </cell>
          <cell r="M3959">
            <v>15807.9178082</v>
          </cell>
          <cell r="N3959">
            <v>2.9227026999999999</v>
          </cell>
          <cell r="Q3959">
            <v>18.572423499999999</v>
          </cell>
          <cell r="R3959">
            <v>1888.414428</v>
          </cell>
          <cell r="T3959" t="str">
            <v>MECRCYE201703</v>
          </cell>
        </row>
        <row r="3960">
          <cell r="A3960" t="str">
            <v>ME</v>
          </cell>
          <cell r="B3960" t="str">
            <v>CRC</v>
          </cell>
          <cell r="C3960" t="str">
            <v>YE201703</v>
          </cell>
          <cell r="M3960">
            <v>15807.9178082</v>
          </cell>
          <cell r="N3960">
            <v>32.013914100000001</v>
          </cell>
          <cell r="Q3960">
            <v>182.09301049999999</v>
          </cell>
          <cell r="R3960">
            <v>2109.7293515000001</v>
          </cell>
          <cell r="T3960" t="str">
            <v>MECRCYE201703</v>
          </cell>
        </row>
        <row r="3961">
          <cell r="A3961" t="str">
            <v>ME</v>
          </cell>
          <cell r="B3961" t="str">
            <v>CRC</v>
          </cell>
          <cell r="C3961" t="str">
            <v>YE201703</v>
          </cell>
          <cell r="M3961">
            <v>15807.9178082</v>
          </cell>
          <cell r="N3961">
            <v>4.0245515000000003</v>
          </cell>
          <cell r="Q3961">
            <v>1130.2684753000001</v>
          </cell>
          <cell r="R3961">
            <v>42.728447799999998</v>
          </cell>
          <cell r="T3961" t="str">
            <v>MECRCYE201703</v>
          </cell>
        </row>
        <row r="3962">
          <cell r="A3962" t="str">
            <v>ME</v>
          </cell>
          <cell r="B3962" t="str">
            <v>Exchange</v>
          </cell>
          <cell r="C3962" t="str">
            <v>YE201703</v>
          </cell>
          <cell r="M3962">
            <v>13074.7917808</v>
          </cell>
          <cell r="N3962">
            <v>18.083057499999999</v>
          </cell>
          <cell r="Q3962">
            <v>1704.937545</v>
          </cell>
          <cell r="R3962">
            <v>127.2754479</v>
          </cell>
          <cell r="T3962" t="str">
            <v>MEExchangeYE201703</v>
          </cell>
        </row>
        <row r="3963">
          <cell r="A3963" t="str">
            <v>ME</v>
          </cell>
          <cell r="B3963" t="str">
            <v>ERF</v>
          </cell>
          <cell r="C3963" t="str">
            <v>YE201703</v>
          </cell>
          <cell r="M3963">
            <v>15546.687671199999</v>
          </cell>
          <cell r="N3963">
            <v>37.090645199999997</v>
          </cell>
          <cell r="Q3963">
            <v>218.12329220000001</v>
          </cell>
          <cell r="R3963">
            <v>2040.5328497999999</v>
          </cell>
          <cell r="T3963" t="str">
            <v>MEERFYE201703</v>
          </cell>
        </row>
        <row r="3964">
          <cell r="A3964" t="str">
            <v>ME</v>
          </cell>
          <cell r="B3964" t="str">
            <v>Exchange</v>
          </cell>
          <cell r="C3964" t="str">
            <v>YE201703</v>
          </cell>
          <cell r="M3964">
            <v>13074.7917808</v>
          </cell>
          <cell r="N3964">
            <v>6.3708923999999998</v>
          </cell>
          <cell r="Q3964">
            <v>1809.6128537</v>
          </cell>
          <cell r="R3964">
            <v>42.246997100000002</v>
          </cell>
          <cell r="T3964" t="str">
            <v>MEExchangeYE201703</v>
          </cell>
        </row>
        <row r="3965">
          <cell r="A3965" t="str">
            <v>ME</v>
          </cell>
          <cell r="B3965" t="str">
            <v>Exchange</v>
          </cell>
          <cell r="C3965" t="str">
            <v>YE201703</v>
          </cell>
          <cell r="M3965">
            <v>13074.7917808</v>
          </cell>
          <cell r="N3965">
            <v>1.8842234</v>
          </cell>
          <cell r="Q3965">
            <v>475.0223881</v>
          </cell>
          <cell r="R3965">
            <v>47.599189600000003</v>
          </cell>
          <cell r="T3965" t="str">
            <v>MEExchangeYE201703</v>
          </cell>
        </row>
        <row r="3966">
          <cell r="A3966" t="str">
            <v>ME</v>
          </cell>
          <cell r="B3966" t="str">
            <v>ERF</v>
          </cell>
          <cell r="C3966" t="str">
            <v>YE201703</v>
          </cell>
          <cell r="M3966">
            <v>15546.687671199999</v>
          </cell>
          <cell r="N3966">
            <v>2.2898451999999998</v>
          </cell>
          <cell r="Q3966">
            <v>144.2877617</v>
          </cell>
          <cell r="R3966">
            <v>190.43986670000001</v>
          </cell>
          <cell r="T3966" t="str">
            <v>MEERFYE201703</v>
          </cell>
        </row>
        <row r="3967">
          <cell r="A3967" t="str">
            <v>ME</v>
          </cell>
          <cell r="B3967" t="str">
            <v>Exchange</v>
          </cell>
          <cell r="C3967" t="str">
            <v>YE201703</v>
          </cell>
          <cell r="M3967">
            <v>13074.7917808</v>
          </cell>
          <cell r="N3967">
            <v>1.5846716000000001</v>
          </cell>
          <cell r="Q3967">
            <v>157.52569059999999</v>
          </cell>
          <cell r="R3967">
            <v>120.7171958</v>
          </cell>
          <cell r="T3967" t="str">
            <v>MEExchangeYE201703</v>
          </cell>
        </row>
        <row r="3968">
          <cell r="A3968" t="str">
            <v>ME</v>
          </cell>
          <cell r="B3968" t="str">
            <v>Exchange</v>
          </cell>
          <cell r="C3968" t="str">
            <v>YE201703</v>
          </cell>
          <cell r="M3968">
            <v>13074.7917808</v>
          </cell>
          <cell r="N3968">
            <v>3.4593750000000001</v>
          </cell>
          <cell r="Q3968">
            <v>205.56432140000001</v>
          </cell>
          <cell r="R3968">
            <v>201.94409060000001</v>
          </cell>
          <cell r="T3968" t="str">
            <v>MEExchangeYE201703</v>
          </cell>
        </row>
        <row r="3969">
          <cell r="A3969" t="str">
            <v>ME</v>
          </cell>
          <cell r="B3969" t="str">
            <v>ERF</v>
          </cell>
          <cell r="C3969" t="str">
            <v>YE201703</v>
          </cell>
          <cell r="M3969">
            <v>15546.687671199999</v>
          </cell>
          <cell r="N3969">
            <v>13.8334872</v>
          </cell>
          <cell r="Q3969">
            <v>441.8854164</v>
          </cell>
          <cell r="R3969">
            <v>375.66717460000001</v>
          </cell>
          <cell r="T3969" t="str">
            <v>MEERFYE201703</v>
          </cell>
        </row>
        <row r="3970">
          <cell r="A3970" t="str">
            <v>ME</v>
          </cell>
          <cell r="B3970" t="str">
            <v>Exchange</v>
          </cell>
          <cell r="C3970" t="str">
            <v>YE201703</v>
          </cell>
          <cell r="M3970">
            <v>13074.7917808</v>
          </cell>
          <cell r="N3970">
            <v>17.291508400000001</v>
          </cell>
          <cell r="Q3970">
            <v>597.28819710000005</v>
          </cell>
          <cell r="R3970">
            <v>347.40030380000002</v>
          </cell>
          <cell r="T3970" t="str">
            <v>MEExchangeYE201703</v>
          </cell>
        </row>
        <row r="3971">
          <cell r="A3971" t="str">
            <v>ME</v>
          </cell>
          <cell r="B3971" t="str">
            <v>Exchange</v>
          </cell>
          <cell r="C3971" t="str">
            <v>YE201703</v>
          </cell>
          <cell r="M3971">
            <v>13074.7917808</v>
          </cell>
          <cell r="N3971">
            <v>18.931526699999999</v>
          </cell>
          <cell r="Q3971">
            <v>2647.0942045000002</v>
          </cell>
          <cell r="R3971">
            <v>85.821773899999997</v>
          </cell>
          <cell r="T3971" t="str">
            <v>MEExchangeYE201703</v>
          </cell>
        </row>
        <row r="3972">
          <cell r="A3972" t="str">
            <v>ME</v>
          </cell>
          <cell r="B3972" t="str">
            <v>CRC</v>
          </cell>
          <cell r="C3972" t="str">
            <v>YE201703</v>
          </cell>
          <cell r="M3972">
            <v>15807.9178082</v>
          </cell>
          <cell r="N3972">
            <v>22.7245952</v>
          </cell>
          <cell r="Q3972">
            <v>635.4008705</v>
          </cell>
          <cell r="R3972">
            <v>429.17023819999997</v>
          </cell>
          <cell r="T3972" t="str">
            <v>MECRCYE201703</v>
          </cell>
        </row>
        <row r="3973">
          <cell r="A3973" t="str">
            <v>ME</v>
          </cell>
          <cell r="B3973" t="str">
            <v>ERF</v>
          </cell>
          <cell r="C3973" t="str">
            <v>YE201703</v>
          </cell>
          <cell r="M3973">
            <v>15546.687671199999</v>
          </cell>
          <cell r="N3973">
            <v>4.7062341999999999</v>
          </cell>
          <cell r="Q3973">
            <v>64.179408899999999</v>
          </cell>
          <cell r="R3973">
            <v>879.95217160000004</v>
          </cell>
          <cell r="T3973" t="str">
            <v>MEERFYE201703</v>
          </cell>
        </row>
        <row r="3974">
          <cell r="A3974" t="str">
            <v>ME</v>
          </cell>
          <cell r="B3974" t="str">
            <v>Exchange</v>
          </cell>
          <cell r="C3974" t="str">
            <v>YE201703</v>
          </cell>
          <cell r="M3974">
            <v>13074.7917808</v>
          </cell>
          <cell r="N3974">
            <v>40.108560599999997</v>
          </cell>
          <cell r="Q3974">
            <v>1423.0951351000001</v>
          </cell>
          <cell r="R3974">
            <v>338.20839919999997</v>
          </cell>
          <cell r="T3974" t="str">
            <v>MEExchangeYE201703</v>
          </cell>
        </row>
        <row r="3975">
          <cell r="A3975" t="str">
            <v>ME</v>
          </cell>
          <cell r="B3975" t="str">
            <v>CRC</v>
          </cell>
          <cell r="C3975" t="str">
            <v>YE201703</v>
          </cell>
          <cell r="M3975">
            <v>15807.9178082</v>
          </cell>
          <cell r="N3975">
            <v>1.5948831000000001</v>
          </cell>
          <cell r="Q3975">
            <v>434.8441115</v>
          </cell>
          <cell r="R3975">
            <v>44.012547599999998</v>
          </cell>
          <cell r="T3975" t="str">
            <v>MECRCYE201703</v>
          </cell>
        </row>
        <row r="3976">
          <cell r="A3976" t="str">
            <v>ME</v>
          </cell>
          <cell r="B3976" t="str">
            <v>Exchange</v>
          </cell>
          <cell r="C3976" t="str">
            <v>YE201703</v>
          </cell>
          <cell r="M3976">
            <v>13074.7917808</v>
          </cell>
          <cell r="N3976">
            <v>26.090955099999999</v>
          </cell>
          <cell r="Q3976">
            <v>730.36072590000003</v>
          </cell>
          <cell r="R3976">
            <v>428.68058209999998</v>
          </cell>
          <cell r="T3976" t="str">
            <v>MEExchangeYE201703</v>
          </cell>
        </row>
        <row r="3977">
          <cell r="A3977" t="str">
            <v>ME</v>
          </cell>
          <cell r="B3977" t="str">
            <v>ERF</v>
          </cell>
          <cell r="C3977" t="str">
            <v>YE201703</v>
          </cell>
          <cell r="M3977">
            <v>15546.687671199999</v>
          </cell>
          <cell r="N3977">
            <v>3.1083848999999999</v>
          </cell>
          <cell r="Q3977">
            <v>249.12202690000001</v>
          </cell>
          <cell r="R3977">
            <v>149.72830490000001</v>
          </cell>
          <cell r="T3977" t="str">
            <v>MEERFYE201703</v>
          </cell>
        </row>
        <row r="3978">
          <cell r="A3978" t="str">
            <v>ME</v>
          </cell>
          <cell r="B3978" t="str">
            <v>Exchange</v>
          </cell>
          <cell r="C3978" t="str">
            <v>YE201703</v>
          </cell>
          <cell r="M3978">
            <v>13074.7917808</v>
          </cell>
          <cell r="N3978">
            <v>17.505743200000001</v>
          </cell>
          <cell r="Q3978">
            <v>245.47819190000001</v>
          </cell>
          <cell r="R3978">
            <v>855.75389140000004</v>
          </cell>
          <cell r="T3978" t="str">
            <v>MEExchangeYE201703</v>
          </cell>
        </row>
        <row r="3979">
          <cell r="A3979" t="str">
            <v>ME</v>
          </cell>
          <cell r="B3979" t="str">
            <v>Small Group</v>
          </cell>
          <cell r="C3979" t="str">
            <v>YE201703</v>
          </cell>
          <cell r="M3979">
            <v>23751.4931507</v>
          </cell>
          <cell r="N3979">
            <v>2.5520885999999998</v>
          </cell>
          <cell r="Q3979">
            <v>13.911785699999999</v>
          </cell>
          <cell r="R3979">
            <v>2201.3754097999999</v>
          </cell>
          <cell r="T3979" t="str">
            <v>MESmall GroupYE201703</v>
          </cell>
        </row>
        <row r="3980">
          <cell r="A3980" t="str">
            <v>ME</v>
          </cell>
          <cell r="B3980" t="str">
            <v>Small Group</v>
          </cell>
          <cell r="C3980" t="str">
            <v>YE201703</v>
          </cell>
          <cell r="M3980">
            <v>23751.4931507</v>
          </cell>
          <cell r="N3980">
            <v>1.6528402</v>
          </cell>
          <cell r="Q3980">
            <v>108.42657370000001</v>
          </cell>
          <cell r="R3980">
            <v>182.92639969999999</v>
          </cell>
          <cell r="T3980" t="str">
            <v>MESmall GroupYE201703</v>
          </cell>
        </row>
        <row r="3981">
          <cell r="A3981" t="str">
            <v>ME</v>
          </cell>
          <cell r="B3981" t="str">
            <v>Exchange</v>
          </cell>
          <cell r="C3981" t="str">
            <v>YE201703</v>
          </cell>
          <cell r="M3981">
            <v>13074.7917808</v>
          </cell>
          <cell r="N3981">
            <v>17.103783499999999</v>
          </cell>
          <cell r="Q3981">
            <v>328.69782320000002</v>
          </cell>
          <cell r="R3981">
            <v>624.41971679999995</v>
          </cell>
          <cell r="T3981" t="str">
            <v>MEExchangeYE201703</v>
          </cell>
        </row>
        <row r="3982">
          <cell r="A3982" t="str">
            <v>ME</v>
          </cell>
          <cell r="B3982" t="str">
            <v>ERF</v>
          </cell>
          <cell r="C3982" t="str">
            <v>YE201703</v>
          </cell>
          <cell r="M3982">
            <v>15546.687671199999</v>
          </cell>
          <cell r="N3982">
            <v>3.2317407</v>
          </cell>
          <cell r="Q3982">
            <v>19.4419708</v>
          </cell>
          <cell r="R3982">
            <v>1994.6994623999999</v>
          </cell>
          <cell r="T3982" t="str">
            <v>MEERFYE201703</v>
          </cell>
        </row>
        <row r="3983">
          <cell r="A3983" t="str">
            <v>ME</v>
          </cell>
          <cell r="B3983" t="str">
            <v>Exchange</v>
          </cell>
          <cell r="C3983" t="str">
            <v>YE201703</v>
          </cell>
          <cell r="M3983">
            <v>13074.7917808</v>
          </cell>
          <cell r="N3983">
            <v>36.241140199999997</v>
          </cell>
          <cell r="Q3983">
            <v>213.84684390000001</v>
          </cell>
          <cell r="R3983">
            <v>2033.6689303000001</v>
          </cell>
          <cell r="T3983" t="str">
            <v>MEExchangeYE201703</v>
          </cell>
        </row>
        <row r="3984">
          <cell r="A3984" t="str">
            <v>ME</v>
          </cell>
          <cell r="B3984" t="str">
            <v>Small Group</v>
          </cell>
          <cell r="C3984" t="str">
            <v>YE201703</v>
          </cell>
          <cell r="M3984">
            <v>23751.4931507</v>
          </cell>
          <cell r="N3984">
            <v>16.6811902</v>
          </cell>
          <cell r="Q3984">
            <v>569.70630640000002</v>
          </cell>
          <cell r="R3984">
            <v>351.36399160000002</v>
          </cell>
          <cell r="T3984" t="str">
            <v>MESmall GroupYE201703</v>
          </cell>
        </row>
        <row r="3985">
          <cell r="A3985" t="str">
            <v>ME</v>
          </cell>
          <cell r="B3985" t="str">
            <v>Exchange</v>
          </cell>
          <cell r="C3985" t="str">
            <v>YE201703</v>
          </cell>
          <cell r="M3985">
            <v>13074.7917808</v>
          </cell>
          <cell r="N3985">
            <v>2.2071641</v>
          </cell>
          <cell r="Q3985">
            <v>147.58666360000001</v>
          </cell>
          <cell r="R3985">
            <v>179.46045430000001</v>
          </cell>
          <cell r="T3985" t="str">
            <v>MEExchangeYE201703</v>
          </cell>
        </row>
        <row r="3986">
          <cell r="A3986" t="str">
            <v>ME</v>
          </cell>
          <cell r="B3986" t="str">
            <v>ERF</v>
          </cell>
          <cell r="C3986" t="str">
            <v>YE201703</v>
          </cell>
          <cell r="M3986">
            <v>15546.687671199999</v>
          </cell>
          <cell r="N3986">
            <v>0.30974239999999997</v>
          </cell>
          <cell r="Q3986">
            <v>0.90589830000000005</v>
          </cell>
          <cell r="R3986">
            <v>4103.0092308000003</v>
          </cell>
          <cell r="T3986" t="str">
            <v>MEERFYE201703</v>
          </cell>
        </row>
        <row r="3987">
          <cell r="A3987" t="str">
            <v>ME</v>
          </cell>
          <cell r="B3987" t="str">
            <v>Exchange</v>
          </cell>
          <cell r="C3987" t="str">
            <v>YE201703</v>
          </cell>
          <cell r="M3987">
            <v>13074.7917808</v>
          </cell>
          <cell r="N3987">
            <v>13.0306526</v>
          </cell>
          <cell r="Q3987">
            <v>439.05257590000002</v>
          </cell>
          <cell r="R3987">
            <v>356.1483058</v>
          </cell>
          <cell r="T3987" t="str">
            <v>MEExchangeYE201703</v>
          </cell>
        </row>
        <row r="3988">
          <cell r="A3988" t="str">
            <v>ME</v>
          </cell>
          <cell r="B3988" t="str">
            <v>Small Group</v>
          </cell>
          <cell r="C3988" t="str">
            <v>YE201703</v>
          </cell>
          <cell r="M3988">
            <v>23751.4931507</v>
          </cell>
          <cell r="N3988">
            <v>2.7270156999999999</v>
          </cell>
          <cell r="Q3988">
            <v>148.1149551</v>
          </cell>
          <cell r="R3988">
            <v>220.9377748</v>
          </cell>
          <cell r="T3988" t="str">
            <v>MESmall GroupYE201703</v>
          </cell>
        </row>
        <row r="3989">
          <cell r="A3989" t="str">
            <v>ME</v>
          </cell>
          <cell r="B3989" t="str">
            <v>Exchange</v>
          </cell>
          <cell r="C3989" t="str">
            <v>YE201703</v>
          </cell>
          <cell r="M3989">
            <v>13074.7917808</v>
          </cell>
          <cell r="N3989">
            <v>6.5563998000000003</v>
          </cell>
          <cell r="Q3989">
            <v>83.604632300000006</v>
          </cell>
          <cell r="R3989">
            <v>941.05787910000004</v>
          </cell>
          <cell r="T3989" t="str">
            <v>MEExchangeYE201703</v>
          </cell>
        </row>
        <row r="3990">
          <cell r="A3990" t="str">
            <v>ME</v>
          </cell>
          <cell r="B3990" t="str">
            <v>ERF</v>
          </cell>
          <cell r="C3990" t="str">
            <v>YE201703</v>
          </cell>
          <cell r="M3990">
            <v>15546.687671199999</v>
          </cell>
          <cell r="N3990">
            <v>51.061242100000001</v>
          </cell>
          <cell r="Q3990">
            <v>14.494372500000001</v>
          </cell>
          <cell r="R3990">
            <v>42273.986442300004</v>
          </cell>
          <cell r="T3990" t="str">
            <v>MEERFYE201703</v>
          </cell>
        </row>
        <row r="3991">
          <cell r="A3991" t="str">
            <v>ME</v>
          </cell>
          <cell r="B3991" t="str">
            <v>Exchange</v>
          </cell>
          <cell r="C3991" t="str">
            <v>YE201703</v>
          </cell>
          <cell r="M3991">
            <v>13074.7917808</v>
          </cell>
          <cell r="N3991">
            <v>4.3792561000000001</v>
          </cell>
          <cell r="Q3991">
            <v>365.65633550000001</v>
          </cell>
          <cell r="R3991">
            <v>143.71711310000001</v>
          </cell>
          <cell r="T3991" t="str">
            <v>MEExchangeYE201703</v>
          </cell>
        </row>
        <row r="3992">
          <cell r="A3992" t="str">
            <v>ME</v>
          </cell>
          <cell r="B3992" t="str">
            <v>Small Group</v>
          </cell>
          <cell r="C3992" t="str">
            <v>YE201703</v>
          </cell>
          <cell r="M3992">
            <v>23751.4931507</v>
          </cell>
          <cell r="N3992">
            <v>17.479131500000001</v>
          </cell>
          <cell r="Q3992">
            <v>1686.2785595</v>
          </cell>
          <cell r="R3992">
            <v>124.3860792</v>
          </cell>
          <cell r="T3992" t="str">
            <v>MESmall GroupYE201703</v>
          </cell>
        </row>
        <row r="3993">
          <cell r="A3993" t="str">
            <v>ME</v>
          </cell>
          <cell r="B3993" t="str">
            <v>CRC</v>
          </cell>
          <cell r="C3993" t="str">
            <v>YE201703</v>
          </cell>
          <cell r="M3993">
            <v>15807.9178082</v>
          </cell>
          <cell r="N3993">
            <v>2.1249039999999999</v>
          </cell>
          <cell r="Q3993">
            <v>131.5949847</v>
          </cell>
          <cell r="R3993">
            <v>193.7676252</v>
          </cell>
          <cell r="T3993" t="str">
            <v>MECRCYE201703</v>
          </cell>
        </row>
        <row r="3994">
          <cell r="A3994" t="str">
            <v>ME</v>
          </cell>
          <cell r="B3994" t="str">
            <v>CRC</v>
          </cell>
          <cell r="C3994" t="str">
            <v>YE201703</v>
          </cell>
          <cell r="M3994">
            <v>15807.9178082</v>
          </cell>
          <cell r="N3994">
            <v>1.0570109000000001</v>
          </cell>
          <cell r="Q3994">
            <v>122.8524324</v>
          </cell>
          <cell r="R3994">
            <v>103.24688260000001</v>
          </cell>
          <cell r="T3994" t="str">
            <v>MECRCYE201703</v>
          </cell>
        </row>
        <row r="3995">
          <cell r="A3995" t="str">
            <v>ME</v>
          </cell>
          <cell r="B3995" t="str">
            <v>Exchange</v>
          </cell>
          <cell r="C3995" t="str">
            <v>YE201703</v>
          </cell>
          <cell r="M3995">
            <v>13074.7917808</v>
          </cell>
          <cell r="N3995">
            <v>2.5830001</v>
          </cell>
          <cell r="Q3995">
            <v>16.4889215</v>
          </cell>
          <cell r="R3995">
            <v>1879.8076381999999</v>
          </cell>
          <cell r="T3995" t="str">
            <v>MEExchangeYE201703</v>
          </cell>
        </row>
        <row r="3996">
          <cell r="A3996" t="str">
            <v>ME</v>
          </cell>
          <cell r="B3996" t="str">
            <v>ERF</v>
          </cell>
          <cell r="C3996" t="str">
            <v>YE201703</v>
          </cell>
          <cell r="M3996">
            <v>15546.687671199999</v>
          </cell>
          <cell r="N3996">
            <v>20.294375500000001</v>
          </cell>
          <cell r="Q3996">
            <v>15.1912173</v>
          </cell>
          <cell r="R3996">
            <v>16031.1383486</v>
          </cell>
          <cell r="T3996" t="str">
            <v>MEERFYE201703</v>
          </cell>
        </row>
        <row r="3997">
          <cell r="A3997" t="str">
            <v>ME</v>
          </cell>
          <cell r="B3997" t="str">
            <v>Exchange</v>
          </cell>
          <cell r="C3997" t="str">
            <v>YE201703</v>
          </cell>
          <cell r="M3997">
            <v>13074.7917808</v>
          </cell>
          <cell r="N3997">
            <v>0.87162139999999999</v>
          </cell>
          <cell r="Q3997">
            <v>1.4086012999999999</v>
          </cell>
          <cell r="R3997">
            <v>7425.42</v>
          </cell>
          <cell r="T3997" t="str">
            <v>MEExchangeYE201703</v>
          </cell>
        </row>
        <row r="3998">
          <cell r="A3998" t="str">
            <v>ME</v>
          </cell>
          <cell r="B3998" t="str">
            <v>Small Group</v>
          </cell>
          <cell r="C3998" t="str">
            <v>YE201703</v>
          </cell>
          <cell r="M3998">
            <v>23751.4931507</v>
          </cell>
          <cell r="N3998">
            <v>16.767643199999998</v>
          </cell>
          <cell r="Q3998">
            <v>2310.3067096</v>
          </cell>
          <cell r="R3998">
            <v>87.093076400000001</v>
          </cell>
          <cell r="T3998" t="str">
            <v>MESmall GroupYE201703</v>
          </cell>
        </row>
        <row r="3999">
          <cell r="A3999" t="str">
            <v>ME</v>
          </cell>
          <cell r="B3999" t="str">
            <v>Exchange</v>
          </cell>
          <cell r="C3999" t="str">
            <v>YE201703</v>
          </cell>
          <cell r="M3999">
            <v>13074.7917808</v>
          </cell>
          <cell r="N3999">
            <v>66.525176999999999</v>
          </cell>
          <cell r="Q3999">
            <v>17.4003695</v>
          </cell>
          <cell r="R3999">
            <v>45878.4582381</v>
          </cell>
          <cell r="T3999" t="str">
            <v>MEExchangeYE201703</v>
          </cell>
        </row>
        <row r="4000">
          <cell r="A4000" t="str">
            <v>ME</v>
          </cell>
          <cell r="B4000" t="str">
            <v>Small Group</v>
          </cell>
          <cell r="C4000" t="str">
            <v>YE201703</v>
          </cell>
          <cell r="M4000">
            <v>23751.4931507</v>
          </cell>
          <cell r="N4000">
            <v>6.6031427000000003</v>
          </cell>
          <cell r="Q4000">
            <v>1114.9221892</v>
          </cell>
          <cell r="R4000">
            <v>71.070172499999998</v>
          </cell>
          <cell r="T4000" t="str">
            <v>MESmall GroupYE201703</v>
          </cell>
        </row>
        <row r="4001">
          <cell r="A4001" t="str">
            <v>ME</v>
          </cell>
          <cell r="B4001" t="str">
            <v>ERF</v>
          </cell>
          <cell r="C4001" t="str">
            <v>YE201703</v>
          </cell>
          <cell r="M4001">
            <v>15546.687671199999</v>
          </cell>
          <cell r="N4001">
            <v>19.1455457</v>
          </cell>
          <cell r="Q4001">
            <v>23.692724200000001</v>
          </cell>
          <cell r="R4001">
            <v>9696.9240881999995</v>
          </cell>
          <cell r="T4001" t="str">
            <v>MEERFYE201703</v>
          </cell>
        </row>
        <row r="4002">
          <cell r="A4002" t="str">
            <v>ME</v>
          </cell>
          <cell r="B4002" t="str">
            <v>Exchange</v>
          </cell>
          <cell r="C4002" t="str">
            <v>YE201703</v>
          </cell>
          <cell r="M4002">
            <v>13074.7917808</v>
          </cell>
          <cell r="N4002">
            <v>34.057706699999997</v>
          </cell>
          <cell r="Q4002">
            <v>22.454762500000001</v>
          </cell>
          <cell r="R4002">
            <v>18200.7037638</v>
          </cell>
          <cell r="T4002" t="str">
            <v>MEExchangeYE201703</v>
          </cell>
        </row>
        <row r="4003">
          <cell r="A4003" t="str">
            <v>ME</v>
          </cell>
          <cell r="B4003" t="str">
            <v>CRC</v>
          </cell>
          <cell r="C4003" t="str">
            <v>YE201703</v>
          </cell>
          <cell r="M4003">
            <v>15807.9178082</v>
          </cell>
          <cell r="N4003">
            <v>75.608671400000006</v>
          </cell>
          <cell r="Q4003">
            <v>11964.5105886</v>
          </cell>
          <cell r="R4003">
            <v>75.832943599999993</v>
          </cell>
          <cell r="T4003" t="str">
            <v>MECRCYE201703</v>
          </cell>
        </row>
        <row r="4004">
          <cell r="A4004" t="str">
            <v>ME</v>
          </cell>
          <cell r="B4004" t="str">
            <v>Exchange</v>
          </cell>
          <cell r="C4004" t="str">
            <v>YE201703</v>
          </cell>
          <cell r="M4004">
            <v>13074.7917808</v>
          </cell>
          <cell r="N4004">
            <v>15.2523146</v>
          </cell>
          <cell r="Q4004">
            <v>19.388983100000001</v>
          </cell>
          <cell r="R4004">
            <v>9439.7820513000006</v>
          </cell>
          <cell r="T4004" t="str">
            <v>MEExchangeYE201703</v>
          </cell>
        </row>
        <row r="4005">
          <cell r="A4005" t="str">
            <v>ME</v>
          </cell>
          <cell r="B4005" t="str">
            <v>CRC</v>
          </cell>
          <cell r="C4005" t="str">
            <v>YE201703</v>
          </cell>
          <cell r="M4005">
            <v>15807.9178082</v>
          </cell>
          <cell r="N4005">
            <v>2.5795837000000001</v>
          </cell>
          <cell r="Q4005">
            <v>137.07539059999999</v>
          </cell>
          <cell r="R4005">
            <v>225.82466919999999</v>
          </cell>
          <cell r="T4005" t="str">
            <v>MECRCYE201703</v>
          </cell>
        </row>
        <row r="4006">
          <cell r="A4006" t="str">
            <v>ME</v>
          </cell>
          <cell r="B4006" t="str">
            <v>CRC</v>
          </cell>
          <cell r="C4006" t="str">
            <v>YE201703</v>
          </cell>
          <cell r="M4006">
            <v>15807.9178082</v>
          </cell>
          <cell r="N4006">
            <v>8.1422050000000006</v>
          </cell>
          <cell r="Q4006">
            <v>979.94877050000002</v>
          </cell>
          <cell r="R4006">
            <v>99.705681100000007</v>
          </cell>
          <cell r="T4006" t="str">
            <v>MECRCYE201703</v>
          </cell>
        </row>
        <row r="4007">
          <cell r="A4007" t="str">
            <v>ME</v>
          </cell>
          <cell r="B4007" t="str">
            <v>Small Group</v>
          </cell>
          <cell r="C4007" t="str">
            <v>YE201703</v>
          </cell>
          <cell r="M4007">
            <v>23751.4931507</v>
          </cell>
          <cell r="N4007">
            <v>2.8767073000000001</v>
          </cell>
          <cell r="Q4007">
            <v>8.2503200000000003</v>
          </cell>
          <cell r="R4007">
            <v>4184.1392105000004</v>
          </cell>
          <cell r="T4007" t="str">
            <v>MESmall GroupYE201703</v>
          </cell>
        </row>
        <row r="4008">
          <cell r="A4008" t="str">
            <v>ME</v>
          </cell>
          <cell r="B4008" t="str">
            <v>CRC</v>
          </cell>
          <cell r="C4008" t="str">
            <v>YE201703</v>
          </cell>
          <cell r="M4008">
            <v>15807.9178082</v>
          </cell>
          <cell r="N4008">
            <v>16.221665300000002</v>
          </cell>
          <cell r="Q4008">
            <v>2201.1006437000001</v>
          </cell>
          <cell r="R4008">
            <v>88.437566200000006</v>
          </cell>
          <cell r="T4008" t="str">
            <v>MECRCYE201703</v>
          </cell>
        </row>
        <row r="4009">
          <cell r="A4009" t="str">
            <v>ME</v>
          </cell>
          <cell r="B4009" t="str">
            <v>CRC</v>
          </cell>
          <cell r="C4009" t="str">
            <v>YE201703</v>
          </cell>
          <cell r="M4009">
            <v>15807.9178082</v>
          </cell>
          <cell r="N4009">
            <v>3.8437087999999999</v>
          </cell>
          <cell r="Q4009">
            <v>15.7887884</v>
          </cell>
          <cell r="R4009">
            <v>2921.3454959000001</v>
          </cell>
          <cell r="T4009" t="str">
            <v>MECRCYE201703</v>
          </cell>
        </row>
        <row r="4010">
          <cell r="A4010" t="str">
            <v>ME</v>
          </cell>
          <cell r="B4010" t="str">
            <v>CRC</v>
          </cell>
          <cell r="C4010" t="str">
            <v>YE201703</v>
          </cell>
          <cell r="M4010">
            <v>15807.9178082</v>
          </cell>
          <cell r="N4010">
            <v>21.082348</v>
          </cell>
          <cell r="Q4010">
            <v>15.6940405</v>
          </cell>
          <cell r="R4010">
            <v>16120.0155022</v>
          </cell>
          <cell r="T4010" t="str">
            <v>MECRCYE201703</v>
          </cell>
        </row>
        <row r="4011">
          <cell r="A4011" t="str">
            <v>ME</v>
          </cell>
          <cell r="B4011" t="str">
            <v>CRC</v>
          </cell>
          <cell r="C4011" t="str">
            <v>YE201703</v>
          </cell>
          <cell r="M4011">
            <v>15807.9178082</v>
          </cell>
          <cell r="N4011">
            <v>0.53766860000000005</v>
          </cell>
          <cell r="Q4011">
            <v>1.0279939</v>
          </cell>
          <cell r="R4011">
            <v>6276.3239999999996</v>
          </cell>
          <cell r="T4011" t="str">
            <v>MECRCYE201703</v>
          </cell>
        </row>
        <row r="4012">
          <cell r="A4012" t="str">
            <v>ME</v>
          </cell>
          <cell r="B4012" t="str">
            <v>CRC</v>
          </cell>
          <cell r="C4012" t="str">
            <v>YE201703</v>
          </cell>
          <cell r="M4012">
            <v>15807.9178082</v>
          </cell>
          <cell r="N4012">
            <v>12.624660499999999</v>
          </cell>
          <cell r="Q4012">
            <v>402.02691900000002</v>
          </cell>
          <cell r="R4012">
            <v>376.83030509999998</v>
          </cell>
          <cell r="T4012" t="str">
            <v>MECRCYE201703</v>
          </cell>
        </row>
        <row r="4013">
          <cell r="A4013" t="str">
            <v>ME</v>
          </cell>
          <cell r="B4013" t="str">
            <v>CRC</v>
          </cell>
          <cell r="C4013" t="str">
            <v>YE201703</v>
          </cell>
          <cell r="M4013">
            <v>15807.9178082</v>
          </cell>
          <cell r="N4013">
            <v>15.1869479</v>
          </cell>
          <cell r="Q4013">
            <v>528.2719836</v>
          </cell>
          <cell r="R4013">
            <v>344.98020009999999</v>
          </cell>
          <cell r="T4013" t="str">
            <v>MECRCYE201703</v>
          </cell>
        </row>
        <row r="4014">
          <cell r="A4014" t="str">
            <v>ME</v>
          </cell>
          <cell r="B4014" t="str">
            <v>CRC</v>
          </cell>
          <cell r="C4014" t="str">
            <v>YE201703</v>
          </cell>
          <cell r="M4014">
            <v>15807.9178082</v>
          </cell>
          <cell r="N4014">
            <v>2.3758577000000001</v>
          </cell>
          <cell r="Q4014">
            <v>13.635771800000001</v>
          </cell>
          <cell r="R4014">
            <v>2090.8455502000002</v>
          </cell>
          <cell r="T4014" t="str">
            <v>MECRCYE201703</v>
          </cell>
        </row>
        <row r="4015">
          <cell r="A4015" t="str">
            <v>ME</v>
          </cell>
          <cell r="B4015" t="str">
            <v>Benevera</v>
          </cell>
          <cell r="C4015" t="str">
            <v>YE201703</v>
          </cell>
          <cell r="M4015">
            <v>475.71506849999997</v>
          </cell>
          <cell r="N4015">
            <v>1.2535269</v>
          </cell>
          <cell r="Q4015">
            <v>173.4407679</v>
          </cell>
          <cell r="R4015">
            <v>86.728875000000002</v>
          </cell>
          <cell r="T4015" t="str">
            <v>MEBeneveraYE201703</v>
          </cell>
        </row>
        <row r="4016">
          <cell r="A4016" t="str">
            <v>ME</v>
          </cell>
          <cell r="B4016" t="str">
            <v>Benevera</v>
          </cell>
          <cell r="C4016" t="str">
            <v>YE201703</v>
          </cell>
          <cell r="M4016">
            <v>475.71506849999997</v>
          </cell>
          <cell r="N4016">
            <v>3.3256706999999999</v>
          </cell>
          <cell r="Q4016">
            <v>166.93673910000001</v>
          </cell>
          <cell r="R4016">
            <v>239.0609091</v>
          </cell>
          <cell r="T4016" t="str">
            <v>MEBeneveraYE201703</v>
          </cell>
        </row>
        <row r="4017">
          <cell r="A4017" t="str">
            <v>ME</v>
          </cell>
          <cell r="B4017" t="str">
            <v>Benevera</v>
          </cell>
          <cell r="C4017" t="str">
            <v>YE201703</v>
          </cell>
          <cell r="M4017">
            <v>475.71506849999997</v>
          </cell>
          <cell r="N4017">
            <v>21.563484200000001</v>
          </cell>
          <cell r="Q4017">
            <v>524.65832290000003</v>
          </cell>
          <cell r="R4017">
            <v>493.20061980000003</v>
          </cell>
          <cell r="T4017" t="str">
            <v>MEBeneveraYE201703</v>
          </cell>
        </row>
        <row r="4018">
          <cell r="A4018" t="str">
            <v>ME</v>
          </cell>
          <cell r="B4018" t="str">
            <v>Benevera</v>
          </cell>
          <cell r="C4018" t="str">
            <v>YE201703</v>
          </cell>
          <cell r="M4018">
            <v>475.71506849999997</v>
          </cell>
          <cell r="N4018">
            <v>22.7690059</v>
          </cell>
          <cell r="Q4018">
            <v>3466.6473486999998</v>
          </cell>
          <cell r="R4018">
            <v>78.816228899999999</v>
          </cell>
          <cell r="T4018" t="str">
            <v>MEBeneveraYE201703</v>
          </cell>
        </row>
        <row r="4019">
          <cell r="A4019" t="str">
            <v>ME</v>
          </cell>
          <cell r="B4019" t="str">
            <v>Benevera</v>
          </cell>
          <cell r="C4019" t="str">
            <v>YE201703</v>
          </cell>
          <cell r="M4019">
            <v>475.71506849999997</v>
          </cell>
          <cell r="N4019">
            <v>60.481720799999998</v>
          </cell>
          <cell r="Q4019">
            <v>1734.4076792000001</v>
          </cell>
          <cell r="R4019">
            <v>418.46023750000001</v>
          </cell>
          <cell r="T4019" t="str">
            <v>MEBeneveraYE201703</v>
          </cell>
        </row>
        <row r="4020">
          <cell r="A4020" t="str">
            <v>ME</v>
          </cell>
          <cell r="B4020" t="str">
            <v>Benevera</v>
          </cell>
          <cell r="C4020" t="str">
            <v>YE201703</v>
          </cell>
          <cell r="M4020">
            <v>475.71506849999997</v>
          </cell>
          <cell r="N4020">
            <v>42.158538299999996</v>
          </cell>
          <cell r="Q4020">
            <v>789.15549399999998</v>
          </cell>
          <cell r="R4020">
            <v>641.06815930000005</v>
          </cell>
          <cell r="T4020" t="str">
            <v>MEBeneveraYE201703</v>
          </cell>
        </row>
        <row r="4021">
          <cell r="A4021" t="str">
            <v>ME</v>
          </cell>
          <cell r="B4021" t="str">
            <v>Benevera</v>
          </cell>
          <cell r="C4021" t="str">
            <v>YE201703</v>
          </cell>
          <cell r="M4021">
            <v>475.71506849999997</v>
          </cell>
          <cell r="N4021">
            <v>30.033290600000001</v>
          </cell>
          <cell r="Q4021">
            <v>271.00119990000002</v>
          </cell>
          <cell r="R4021">
            <v>1329.8815199999999</v>
          </cell>
          <cell r="T4021" t="str">
            <v>MEBeneveraYE201703</v>
          </cell>
        </row>
        <row r="4022">
          <cell r="A4022" t="str">
            <v>ME</v>
          </cell>
          <cell r="B4022" t="str">
            <v>Benevera</v>
          </cell>
          <cell r="C4022" t="str">
            <v>YE201703</v>
          </cell>
          <cell r="M4022">
            <v>475.71506849999997</v>
          </cell>
          <cell r="N4022">
            <v>26.077986599999999</v>
          </cell>
          <cell r="Q4022">
            <v>424.9298814</v>
          </cell>
          <cell r="R4022">
            <v>736.44112240000004</v>
          </cell>
          <cell r="T4022" t="str">
            <v>MEBeneveraYE201703</v>
          </cell>
        </row>
        <row r="4023">
          <cell r="A4023" t="str">
            <v>ME</v>
          </cell>
          <cell r="B4023" t="str">
            <v>Benevera</v>
          </cell>
          <cell r="C4023" t="str">
            <v>YE201703</v>
          </cell>
          <cell r="M4023">
            <v>475.71506849999997</v>
          </cell>
          <cell r="N4023">
            <v>59.393150499999997</v>
          </cell>
          <cell r="Q4023">
            <v>247.15309429999999</v>
          </cell>
          <cell r="R4023">
            <v>2883.7098246</v>
          </cell>
          <cell r="T4023" t="str">
            <v>MEBeneveraYE201703</v>
          </cell>
        </row>
        <row r="4024">
          <cell r="A4024" t="str">
            <v>ME</v>
          </cell>
          <cell r="B4024" t="str">
            <v>Benevera</v>
          </cell>
          <cell r="C4024" t="str">
            <v>YE201703</v>
          </cell>
          <cell r="M4024">
            <v>475.71506849999997</v>
          </cell>
          <cell r="N4024">
            <v>4.6553056000000002</v>
          </cell>
          <cell r="Q4024">
            <v>260.16115189999999</v>
          </cell>
          <cell r="R4024">
            <v>214.7271667</v>
          </cell>
          <cell r="T4024" t="str">
            <v>MEBeneveraYE201703</v>
          </cell>
        </row>
        <row r="4025">
          <cell r="A4025" t="str">
            <v>ME</v>
          </cell>
          <cell r="B4025" t="str">
            <v>Benevera</v>
          </cell>
          <cell r="C4025" t="str">
            <v>YE201703</v>
          </cell>
          <cell r="M4025">
            <v>475.71506849999997</v>
          </cell>
          <cell r="N4025">
            <v>17.7855612</v>
          </cell>
          <cell r="Q4025">
            <v>502.978227</v>
          </cell>
          <cell r="R4025">
            <v>424.32599140000002</v>
          </cell>
          <cell r="T4025" t="str">
            <v>MEBeneveraYE201703</v>
          </cell>
        </row>
        <row r="4026">
          <cell r="A4026" t="str">
            <v>ME</v>
          </cell>
          <cell r="B4026" t="str">
            <v>Benevera</v>
          </cell>
          <cell r="C4026" t="str">
            <v>YE201703</v>
          </cell>
          <cell r="M4026">
            <v>475.71506849999997</v>
          </cell>
          <cell r="N4026">
            <v>7.0006931000000003</v>
          </cell>
          <cell r="Q4026">
            <v>52.378720399999999</v>
          </cell>
          <cell r="R4026">
            <v>1603.8634783</v>
          </cell>
          <cell r="T4026" t="str">
            <v>MEBeneveraYE201703</v>
          </cell>
        </row>
        <row r="4027">
          <cell r="A4027" t="str">
            <v>ME</v>
          </cell>
          <cell r="B4027" t="str">
            <v>Benevera</v>
          </cell>
          <cell r="C4027" t="str">
            <v>YE201703</v>
          </cell>
          <cell r="M4027">
            <v>475.71506849999997</v>
          </cell>
          <cell r="N4027">
            <v>4.2641420999999999</v>
          </cell>
          <cell r="Q4027">
            <v>245.9522522</v>
          </cell>
          <cell r="R4027">
            <v>208.04731480000001</v>
          </cell>
          <cell r="T4027" t="str">
            <v>MEBeneveraYE201703</v>
          </cell>
        </row>
        <row r="4028">
          <cell r="A4028" t="str">
            <v>ME</v>
          </cell>
          <cell r="B4028" t="str">
            <v>Benevera</v>
          </cell>
          <cell r="C4028" t="str">
            <v>YE201703</v>
          </cell>
          <cell r="M4028">
            <v>475.71506849999997</v>
          </cell>
          <cell r="N4028">
            <v>6.2414142000000004</v>
          </cell>
          <cell r="Q4028">
            <v>40.992041999999998</v>
          </cell>
          <cell r="R4028">
            <v>1827.11</v>
          </cell>
          <cell r="T4028" t="str">
            <v>MEBeneveraYE201703</v>
          </cell>
        </row>
        <row r="4029">
          <cell r="A4029" t="str">
            <v>ME</v>
          </cell>
          <cell r="B4029" t="str">
            <v>Benevera</v>
          </cell>
          <cell r="C4029" t="str">
            <v>YE201703</v>
          </cell>
          <cell r="M4029">
            <v>475.71506849999997</v>
          </cell>
          <cell r="N4029">
            <v>0.90182490000000004</v>
          </cell>
          <cell r="Q4029">
            <v>2.2773357000000001</v>
          </cell>
          <cell r="R4029">
            <v>4752</v>
          </cell>
          <cell r="T4029" t="str">
            <v>MEBeneveraYE201703</v>
          </cell>
        </row>
        <row r="4030">
          <cell r="A4030" t="str">
            <v>ME</v>
          </cell>
          <cell r="B4030" t="str">
            <v>Benevera</v>
          </cell>
          <cell r="C4030" t="str">
            <v>YE201703</v>
          </cell>
          <cell r="M4030">
            <v>475.71506849999997</v>
          </cell>
          <cell r="N4030">
            <v>42.578684600000003</v>
          </cell>
          <cell r="Q4030">
            <v>11.3866783</v>
          </cell>
          <cell r="R4030">
            <v>44872.103999999999</v>
          </cell>
          <cell r="T4030" t="str">
            <v>MEBeneveraYE201703</v>
          </cell>
        </row>
        <row r="4031">
          <cell r="A4031" t="str">
            <v>ME</v>
          </cell>
          <cell r="B4031" t="str">
            <v>Benevera</v>
          </cell>
          <cell r="C4031" t="str">
            <v>YE201703</v>
          </cell>
          <cell r="M4031">
            <v>475.71506849999997</v>
          </cell>
          <cell r="N4031">
            <v>20.191865799999999</v>
          </cell>
          <cell r="Q4031">
            <v>13.664014</v>
          </cell>
          <cell r="R4031">
            <v>17732.884999999998</v>
          </cell>
          <cell r="T4031" t="str">
            <v>MEBeneveraYE201703</v>
          </cell>
        </row>
        <row r="4032">
          <cell r="A4032" t="str">
            <v>ME</v>
          </cell>
          <cell r="B4032" t="str">
            <v>Benevera</v>
          </cell>
          <cell r="C4032" t="str">
            <v>YE201703</v>
          </cell>
          <cell r="M4032">
            <v>475.71506849999997</v>
          </cell>
          <cell r="N4032">
            <v>30.400848400000001</v>
          </cell>
          <cell r="Q4032">
            <v>31.8826994</v>
          </cell>
          <cell r="R4032">
            <v>11442.261428600001</v>
          </cell>
          <cell r="T4032" t="str">
            <v>MEBeneveraYE201703</v>
          </cell>
        </row>
        <row r="4033">
          <cell r="A4033" t="str">
            <v>ME</v>
          </cell>
          <cell r="B4033" t="str">
            <v>Buy Direct/Non Group</v>
          </cell>
          <cell r="C4033" t="str">
            <v>YE201703</v>
          </cell>
          <cell r="M4033">
            <v>1583.9232876999999</v>
          </cell>
          <cell r="N4033">
            <v>83.780451600000006</v>
          </cell>
          <cell r="Q4033">
            <v>12404.009810899999</v>
          </cell>
          <cell r="R4033">
            <v>81.051646599999998</v>
          </cell>
          <cell r="T4033" t="str">
            <v>MEBuy Direct/Non GroupYE201703</v>
          </cell>
        </row>
        <row r="4034">
          <cell r="A4034" t="str">
            <v>ME</v>
          </cell>
          <cell r="B4034" t="str">
            <v>Buy Direct/Non Group</v>
          </cell>
          <cell r="C4034" t="str">
            <v>YE201703</v>
          </cell>
          <cell r="M4034">
            <v>1583.9232876999999</v>
          </cell>
          <cell r="N4034">
            <v>9.4947272999999992</v>
          </cell>
          <cell r="Q4034">
            <v>1312.6969994999999</v>
          </cell>
          <cell r="R4034">
            <v>86.795907700000001</v>
          </cell>
          <cell r="T4034" t="str">
            <v>MEBuy Direct/Non GroupYE201703</v>
          </cell>
        </row>
        <row r="4035">
          <cell r="A4035" t="str">
            <v>ME</v>
          </cell>
          <cell r="B4035" t="str">
            <v>Buy Direct/Non Group</v>
          </cell>
          <cell r="C4035" t="str">
            <v>YE201703</v>
          </cell>
          <cell r="M4035">
            <v>1583.9232876999999</v>
          </cell>
          <cell r="N4035">
            <v>2.8366208999999998</v>
          </cell>
          <cell r="Q4035">
            <v>3.2556968999999998</v>
          </cell>
          <cell r="R4035">
            <v>10455.35</v>
          </cell>
          <cell r="T4035" t="str">
            <v>MEBuy Direct/Non GroupYE201703</v>
          </cell>
        </row>
        <row r="4036">
          <cell r="A4036" t="str">
            <v>ME</v>
          </cell>
          <cell r="B4036" t="str">
            <v>Buy Direct/Non Group</v>
          </cell>
          <cell r="C4036" t="str">
            <v>YE201703</v>
          </cell>
          <cell r="M4036">
            <v>1583.9232876999999</v>
          </cell>
          <cell r="N4036">
            <v>2.4011279999999999</v>
          </cell>
          <cell r="Q4036">
            <v>16.278484599999999</v>
          </cell>
          <cell r="R4036">
            <v>1770.038</v>
          </cell>
          <cell r="T4036" t="str">
            <v>MEBuy Direct/Non GroupYE201703</v>
          </cell>
        </row>
        <row r="4037">
          <cell r="A4037" t="str">
            <v>ME</v>
          </cell>
          <cell r="B4037" t="str">
            <v>Buy Direct/Non Group</v>
          </cell>
          <cell r="C4037" t="str">
            <v>YE201703</v>
          </cell>
          <cell r="M4037">
            <v>1583.9232876999999</v>
          </cell>
          <cell r="N4037">
            <v>7.7855125000000003</v>
          </cell>
          <cell r="Q4037">
            <v>677.83609939999997</v>
          </cell>
          <cell r="R4037">
            <v>137.83000000000001</v>
          </cell>
          <cell r="T4037" t="str">
            <v>MEBuy Direct/Non GroupYE201703</v>
          </cell>
        </row>
        <row r="4038">
          <cell r="A4038" t="str">
            <v>ME</v>
          </cell>
          <cell r="B4038" t="str">
            <v>Buy Direct/Non Group</v>
          </cell>
          <cell r="C4038" t="str">
            <v>YE201703</v>
          </cell>
          <cell r="M4038">
            <v>1583.9232876999999</v>
          </cell>
          <cell r="N4038">
            <v>3.2399442000000001</v>
          </cell>
          <cell r="Q4038">
            <v>354.87096459999998</v>
          </cell>
          <cell r="R4038">
            <v>109.55906419999999</v>
          </cell>
          <cell r="T4038" t="str">
            <v>MEBuy Direct/Non GroupYE201703</v>
          </cell>
        </row>
        <row r="4039">
          <cell r="A4039" t="str">
            <v>ME</v>
          </cell>
          <cell r="B4039" t="str">
            <v>Buy Direct/Non Group</v>
          </cell>
          <cell r="C4039" t="str">
            <v>YE201703</v>
          </cell>
          <cell r="M4039">
            <v>1583.9232876999999</v>
          </cell>
          <cell r="N4039">
            <v>10.962948900000001</v>
          </cell>
          <cell r="Q4039">
            <v>1752.2160841</v>
          </cell>
          <cell r="R4039">
            <v>75.079431400000004</v>
          </cell>
          <cell r="T4039" t="str">
            <v>MEBuy Direct/Non GroupYE201703</v>
          </cell>
        </row>
        <row r="4040">
          <cell r="A4040" t="str">
            <v>ME</v>
          </cell>
          <cell r="B4040" t="str">
            <v>Buy Direct/Non Group</v>
          </cell>
          <cell r="C4040" t="str">
            <v>YE201703</v>
          </cell>
          <cell r="M4040">
            <v>1583.9232876999999</v>
          </cell>
          <cell r="N4040">
            <v>8.9585846</v>
          </cell>
          <cell r="Q4040">
            <v>751.41484990000004</v>
          </cell>
          <cell r="R4040">
            <v>143.06746100000001</v>
          </cell>
          <cell r="T4040" t="str">
            <v>MEBuy Direct/Non GroupYE201703</v>
          </cell>
        </row>
        <row r="4041">
          <cell r="A4041" t="str">
            <v>ME</v>
          </cell>
          <cell r="B4041" t="str">
            <v>Buy Direct/Non Group</v>
          </cell>
          <cell r="C4041" t="str">
            <v>YE201703</v>
          </cell>
          <cell r="M4041">
            <v>1583.9232876999999</v>
          </cell>
          <cell r="N4041">
            <v>11.477525999999999</v>
          </cell>
          <cell r="Q4041">
            <v>927.87362310000003</v>
          </cell>
          <cell r="R4041">
            <v>148.43649819999999</v>
          </cell>
          <cell r="T4041" t="str">
            <v>MEBuy Direct/Non GroupYE201703</v>
          </cell>
        </row>
        <row r="4042">
          <cell r="A4042" t="str">
            <v>ME</v>
          </cell>
          <cell r="B4042" t="str">
            <v>Buy Direct/Non Group</v>
          </cell>
          <cell r="C4042" t="str">
            <v>YE201703</v>
          </cell>
          <cell r="M4042">
            <v>1583.9232876999999</v>
          </cell>
          <cell r="N4042">
            <v>3.8586318999999998</v>
          </cell>
          <cell r="Q4042">
            <v>434.30996959999999</v>
          </cell>
          <cell r="R4042">
            <v>106.6141379</v>
          </cell>
          <cell r="T4042" t="str">
            <v>MEBuy Direct/Non GroupYE201703</v>
          </cell>
        </row>
        <row r="4043">
          <cell r="A4043" t="str">
            <v>ME</v>
          </cell>
          <cell r="B4043" t="str">
            <v>Buy Direct/Non Group</v>
          </cell>
          <cell r="C4043" t="str">
            <v>YE201703</v>
          </cell>
          <cell r="M4043">
            <v>1583.9232876999999</v>
          </cell>
          <cell r="N4043">
            <v>19.736230599999999</v>
          </cell>
          <cell r="Q4043">
            <v>2635.1610897</v>
          </cell>
          <cell r="R4043">
            <v>89.874872699999997</v>
          </cell>
          <cell r="T4043" t="str">
            <v>MEBuy Direct/Non GroupYE201703</v>
          </cell>
        </row>
        <row r="4044">
          <cell r="A4044" t="str">
            <v>ME</v>
          </cell>
          <cell r="B4044" t="str">
            <v>Buy Direct/Non Group</v>
          </cell>
          <cell r="C4044" t="str">
            <v>YE201703</v>
          </cell>
          <cell r="M4044">
            <v>1583.9232876999999</v>
          </cell>
          <cell r="N4044">
            <v>9.1193367999999992</v>
          </cell>
          <cell r="Q4044">
            <v>2201.5022595</v>
          </cell>
          <cell r="R4044">
            <v>49.707894099999997</v>
          </cell>
          <cell r="T4044" t="str">
            <v>MEBuy Direct/Non GroupYE201703</v>
          </cell>
        </row>
        <row r="4045">
          <cell r="A4045" t="str">
            <v>ME</v>
          </cell>
          <cell r="B4045" t="str">
            <v>Buy Direct/Non Group</v>
          </cell>
          <cell r="C4045" t="str">
            <v>YE201703</v>
          </cell>
          <cell r="M4045">
            <v>1583.9232876999999</v>
          </cell>
          <cell r="N4045">
            <v>3.4114168999999999</v>
          </cell>
          <cell r="Q4045">
            <v>160.83142799999999</v>
          </cell>
          <cell r="R4045">
            <v>254.53360319999999</v>
          </cell>
          <cell r="T4045" t="str">
            <v>MEBuy Direct/Non GroupYE201703</v>
          </cell>
        </row>
        <row r="4046">
          <cell r="A4046" t="str">
            <v>ME</v>
          </cell>
          <cell r="B4046" t="str">
            <v>Buy Direct/Non Group</v>
          </cell>
          <cell r="C4046" t="str">
            <v>YE201703</v>
          </cell>
          <cell r="M4046">
            <v>1583.9232876999999</v>
          </cell>
          <cell r="N4046">
            <v>2.6387407000000001</v>
          </cell>
          <cell r="Q4046">
            <v>55.997987100000003</v>
          </cell>
          <cell r="R4046">
            <v>565.46476740000003</v>
          </cell>
          <cell r="T4046" t="str">
            <v>MEBuy Direct/Non GroupYE201703</v>
          </cell>
        </row>
        <row r="4047">
          <cell r="A4047" t="str">
            <v>ME</v>
          </cell>
          <cell r="B4047" t="str">
            <v>Buy Direct/Non Group</v>
          </cell>
          <cell r="C4047" t="str">
            <v>YE201703</v>
          </cell>
          <cell r="M4047">
            <v>1583.9232876999999</v>
          </cell>
          <cell r="N4047">
            <v>20.220281700000001</v>
          </cell>
          <cell r="Q4047">
            <v>1871.3745915</v>
          </cell>
          <cell r="R4047">
            <v>129.66050799999999</v>
          </cell>
          <cell r="T4047" t="str">
            <v>MEBuy Direct/Non GroupYE201703</v>
          </cell>
        </row>
        <row r="4048">
          <cell r="A4048" t="str">
            <v>ME</v>
          </cell>
          <cell r="B4048" t="str">
            <v>Buy Direct/Non Group</v>
          </cell>
          <cell r="C4048" t="str">
            <v>YE201703</v>
          </cell>
          <cell r="M4048">
            <v>1583.9232876999999</v>
          </cell>
          <cell r="N4048">
            <v>5.9955379000000004</v>
          </cell>
          <cell r="Q4048">
            <v>1780.2150776000001</v>
          </cell>
          <cell r="R4048">
            <v>40.414473299999997</v>
          </cell>
          <cell r="T4048" t="str">
            <v>MEBuy Direct/Non GroupYE201703</v>
          </cell>
        </row>
        <row r="4049">
          <cell r="A4049" t="str">
            <v>ME</v>
          </cell>
          <cell r="B4049" t="str">
            <v>Buy Direct/Non Group</v>
          </cell>
          <cell r="C4049" t="str">
            <v>YE201703</v>
          </cell>
          <cell r="M4049">
            <v>1583.9232876999999</v>
          </cell>
          <cell r="N4049">
            <v>1.9412613999999999</v>
          </cell>
          <cell r="Q4049">
            <v>507.88871999999998</v>
          </cell>
          <cell r="R4049">
            <v>45.866615400000001</v>
          </cell>
          <cell r="T4049" t="str">
            <v>MEBuy Direct/Non GroupYE201703</v>
          </cell>
        </row>
        <row r="4050">
          <cell r="A4050" t="str">
            <v>ME</v>
          </cell>
          <cell r="B4050" t="str">
            <v>Buy Direct/Non Group</v>
          </cell>
          <cell r="C4050" t="str">
            <v>YE201703</v>
          </cell>
          <cell r="M4050">
            <v>1583.9232876999999</v>
          </cell>
          <cell r="N4050">
            <v>1.8171271</v>
          </cell>
          <cell r="Q4050">
            <v>178.41219140000001</v>
          </cell>
          <cell r="R4050">
            <v>122.219927</v>
          </cell>
          <cell r="T4050" t="str">
            <v>MEBuy Direct/Non GroupYE201703</v>
          </cell>
        </row>
        <row r="4051">
          <cell r="A4051" t="str">
            <v>ME</v>
          </cell>
          <cell r="B4051" t="str">
            <v>Buy Direct/Non Group</v>
          </cell>
          <cell r="C4051" t="str">
            <v>YE201703</v>
          </cell>
          <cell r="M4051">
            <v>1583.9232876999999</v>
          </cell>
          <cell r="N4051">
            <v>4.5662874999999996</v>
          </cell>
          <cell r="Q4051">
            <v>249.3863843</v>
          </cell>
          <cell r="R4051">
            <v>219.72109660000001</v>
          </cell>
          <cell r="T4051" t="str">
            <v>MEBuy Direct/Non GroupYE201703</v>
          </cell>
        </row>
        <row r="4052">
          <cell r="A4052" t="str">
            <v>ME</v>
          </cell>
          <cell r="B4052" t="str">
            <v>Buy Direct/Non Group</v>
          </cell>
          <cell r="C4052" t="str">
            <v>YE201703</v>
          </cell>
          <cell r="M4052">
            <v>1583.9232876999999</v>
          </cell>
          <cell r="N4052">
            <v>15.790692200000001</v>
          </cell>
          <cell r="Q4052">
            <v>601.00165200000004</v>
          </cell>
          <cell r="R4052">
            <v>315.28749729999998</v>
          </cell>
          <cell r="T4052" t="str">
            <v>MEBuy Direct/Non GroupYE201703</v>
          </cell>
        </row>
        <row r="4053">
          <cell r="A4053" t="str">
            <v>ME</v>
          </cell>
          <cell r="B4053" t="str">
            <v>Buy Direct/Non Group</v>
          </cell>
          <cell r="C4053" t="str">
            <v>YE201703</v>
          </cell>
          <cell r="M4053">
            <v>1583.9232876999999</v>
          </cell>
          <cell r="N4053">
            <v>20.117856400000001</v>
          </cell>
          <cell r="Q4053">
            <v>2641.0213441000001</v>
          </cell>
          <cell r="R4053">
            <v>91.4094379</v>
          </cell>
          <cell r="T4053" t="str">
            <v>MEBuy Direct/Non GroupYE201703</v>
          </cell>
        </row>
        <row r="4054">
          <cell r="A4054" t="str">
            <v>ME</v>
          </cell>
          <cell r="B4054" t="str">
            <v>Buy Direct/Non Group</v>
          </cell>
          <cell r="C4054" t="str">
            <v>YE201703</v>
          </cell>
          <cell r="M4054">
            <v>1583.9232876999999</v>
          </cell>
          <cell r="N4054">
            <v>42.327595100000003</v>
          </cell>
          <cell r="Q4054">
            <v>1457.9010822</v>
          </cell>
          <cell r="R4054">
            <v>348.39890580000002</v>
          </cell>
          <cell r="T4054" t="str">
            <v>MEBuy Direct/Non GroupYE201703</v>
          </cell>
        </row>
        <row r="4055">
          <cell r="A4055" t="str">
            <v>ME</v>
          </cell>
          <cell r="B4055" t="str">
            <v>Buy Direct/Non Group</v>
          </cell>
          <cell r="C4055" t="str">
            <v>YE201703</v>
          </cell>
          <cell r="M4055">
            <v>1583.9232876999999</v>
          </cell>
          <cell r="N4055">
            <v>30.385425900000001</v>
          </cell>
          <cell r="Q4055">
            <v>758.57738310000002</v>
          </cell>
          <cell r="R4055">
            <v>480.66963090000002</v>
          </cell>
          <cell r="T4055" t="str">
            <v>MEBuy Direct/Non GroupYE201703</v>
          </cell>
        </row>
        <row r="4056">
          <cell r="A4056" t="str">
            <v>ME</v>
          </cell>
          <cell r="B4056" t="str">
            <v>Buy Direct/Non Group</v>
          </cell>
          <cell r="C4056" t="str">
            <v>YE201703</v>
          </cell>
          <cell r="M4056">
            <v>1583.9232876999999</v>
          </cell>
          <cell r="N4056">
            <v>20.942987800000001</v>
          </cell>
          <cell r="Q4056">
            <v>267.61828709999997</v>
          </cell>
          <cell r="R4056">
            <v>939.08326030000001</v>
          </cell>
          <cell r="T4056" t="str">
            <v>MEBuy Direct/Non GroupYE201703</v>
          </cell>
        </row>
        <row r="4057">
          <cell r="A4057" t="str">
            <v>ME</v>
          </cell>
          <cell r="B4057" t="str">
            <v>Buy Direct/Non Group</v>
          </cell>
          <cell r="C4057" t="str">
            <v>YE201703</v>
          </cell>
          <cell r="M4057">
            <v>1583.9232876999999</v>
          </cell>
          <cell r="N4057">
            <v>20.872944199999999</v>
          </cell>
          <cell r="Q4057">
            <v>369.8471705</v>
          </cell>
          <cell r="R4057">
            <v>677.24008800000001</v>
          </cell>
          <cell r="T4057" t="str">
            <v>MEBuy Direct/Non GroupYE201703</v>
          </cell>
        </row>
        <row r="4058">
          <cell r="A4058" t="str">
            <v>ME</v>
          </cell>
          <cell r="B4058" t="str">
            <v>Buy Direct/Non Group</v>
          </cell>
          <cell r="C4058" t="str">
            <v>YE201703</v>
          </cell>
          <cell r="M4058">
            <v>1583.9232876999999</v>
          </cell>
          <cell r="N4058">
            <v>41.019471899999999</v>
          </cell>
          <cell r="Q4058">
            <v>273.47854160000003</v>
          </cell>
          <cell r="R4058">
            <v>1799.8986666999999</v>
          </cell>
          <cell r="T4058" t="str">
            <v>MEBuy Direct/Non GroupYE201703</v>
          </cell>
        </row>
        <row r="4059">
          <cell r="A4059" t="str">
            <v>ME</v>
          </cell>
          <cell r="B4059" t="str">
            <v>Buy Direct/Non Group</v>
          </cell>
          <cell r="C4059" t="str">
            <v>YE201703</v>
          </cell>
          <cell r="M4059">
            <v>1583.9232876999999</v>
          </cell>
          <cell r="N4059">
            <v>1.8639212000000001</v>
          </cell>
          <cell r="Q4059">
            <v>111.3448348</v>
          </cell>
          <cell r="R4059">
            <v>200.88093570000001</v>
          </cell>
          <cell r="T4059" t="str">
            <v>MEBuy Direct/Non GroupYE201703</v>
          </cell>
        </row>
        <row r="4060">
          <cell r="A4060" t="str">
            <v>ME</v>
          </cell>
          <cell r="B4060" t="str">
            <v>Buy Direct/Non Group</v>
          </cell>
          <cell r="C4060" t="str">
            <v>YE201703</v>
          </cell>
          <cell r="M4060">
            <v>1583.9232876999999</v>
          </cell>
          <cell r="N4060">
            <v>9.2053077999999999</v>
          </cell>
          <cell r="Q4060">
            <v>315.8026016</v>
          </cell>
          <cell r="R4060">
            <v>349.78715460000001</v>
          </cell>
          <cell r="T4060" t="str">
            <v>MEBuy Direct/Non GroupYE201703</v>
          </cell>
        </row>
        <row r="4061">
          <cell r="A4061" t="str">
            <v>ME</v>
          </cell>
          <cell r="B4061" t="str">
            <v>Buy Direct/Non Group</v>
          </cell>
          <cell r="C4061" t="str">
            <v>YE201703</v>
          </cell>
          <cell r="M4061">
            <v>1583.9232876999999</v>
          </cell>
          <cell r="N4061">
            <v>6.7445313999999996</v>
          </cell>
          <cell r="Q4061">
            <v>84.1288445</v>
          </cell>
          <cell r="R4061">
            <v>962.02886179999996</v>
          </cell>
          <cell r="T4061" t="str">
            <v>MEBuy Direct/Non GroupYE201703</v>
          </cell>
        </row>
        <row r="4062">
          <cell r="A4062" t="str">
            <v>ME</v>
          </cell>
          <cell r="B4062" t="str">
            <v>Buy Direct/Non Group</v>
          </cell>
          <cell r="C4062" t="str">
            <v>YE201703</v>
          </cell>
          <cell r="M4062">
            <v>1583.9232876999999</v>
          </cell>
          <cell r="N4062">
            <v>4.0223504999999999</v>
          </cell>
          <cell r="Q4062">
            <v>331.04358309999998</v>
          </cell>
          <cell r="R4062">
            <v>145.80619830000001</v>
          </cell>
          <cell r="T4062" t="str">
            <v>MEBuy Direct/Non GroupYE201703</v>
          </cell>
        </row>
        <row r="4063">
          <cell r="A4063" t="str">
            <v>ME</v>
          </cell>
          <cell r="B4063" t="str">
            <v>Buy Direct/Non Group</v>
          </cell>
          <cell r="C4063" t="str">
            <v>YE201703</v>
          </cell>
          <cell r="M4063">
            <v>1583.9232876999999</v>
          </cell>
          <cell r="N4063">
            <v>3.204393</v>
          </cell>
          <cell r="Q4063">
            <v>22.5711534</v>
          </cell>
          <cell r="R4063">
            <v>1703.6221212</v>
          </cell>
          <cell r="T4063" t="str">
            <v>MEBuy Direct/Non GroupYE201703</v>
          </cell>
        </row>
        <row r="4064">
          <cell r="A4064" t="str">
            <v>ME</v>
          </cell>
          <cell r="B4064" t="str">
            <v>Buy Direct/Non Group</v>
          </cell>
          <cell r="C4064" t="str">
            <v>YE201703</v>
          </cell>
          <cell r="M4064">
            <v>1583.9232876999999</v>
          </cell>
          <cell r="N4064">
            <v>7.5579199999999999E-2</v>
          </cell>
          <cell r="Q4064">
            <v>0.68397430000000004</v>
          </cell>
          <cell r="R4064">
            <v>1326</v>
          </cell>
          <cell r="T4064" t="str">
            <v>MEBuy Direct/Non GroupYE201703</v>
          </cell>
        </row>
        <row r="4065">
          <cell r="A4065" t="str">
            <v>ME</v>
          </cell>
          <cell r="B4065" t="str">
            <v>Buy Direct/Non Group</v>
          </cell>
          <cell r="C4065" t="str">
            <v>YE201703</v>
          </cell>
          <cell r="M4065">
            <v>1583.9232876999999</v>
          </cell>
          <cell r="N4065">
            <v>55.650237099999998</v>
          </cell>
          <cell r="Q4065">
            <v>13.679486900000001</v>
          </cell>
          <cell r="R4065">
            <v>48817.828500000003</v>
          </cell>
          <cell r="T4065" t="str">
            <v>MEBuy Direct/Non GroupYE201703</v>
          </cell>
        </row>
        <row r="4066">
          <cell r="A4066" t="str">
            <v>ME</v>
          </cell>
          <cell r="B4066" t="str">
            <v>Buy Direct/Non Group</v>
          </cell>
          <cell r="C4066" t="str">
            <v>YE201703</v>
          </cell>
          <cell r="M4066">
            <v>1583.9232876999999</v>
          </cell>
          <cell r="N4066">
            <v>21.3921481</v>
          </cell>
          <cell r="Q4066">
            <v>16.415384299999999</v>
          </cell>
          <cell r="R4066">
            <v>15638.121666700001</v>
          </cell>
          <cell r="T4066" t="str">
            <v>MEBuy Direct/Non GroupYE201703</v>
          </cell>
        </row>
        <row r="4067">
          <cell r="A4067" t="str">
            <v>ME</v>
          </cell>
          <cell r="B4067" t="str">
            <v>Buy Direct/Non Group</v>
          </cell>
          <cell r="C4067" t="str">
            <v>YE201703</v>
          </cell>
          <cell r="M4067">
            <v>1583.9232876999999</v>
          </cell>
          <cell r="N4067">
            <v>14.3150592</v>
          </cell>
          <cell r="Q4067">
            <v>22.5711534</v>
          </cell>
          <cell r="R4067">
            <v>7610.6306060999996</v>
          </cell>
          <cell r="T4067" t="str">
            <v>MEBuy Direct/Non GroupYE201703</v>
          </cell>
        </row>
        <row r="4068">
          <cell r="A4068" t="str">
            <v>ME</v>
          </cell>
          <cell r="B4068" t="str">
            <v>Benevera</v>
          </cell>
          <cell r="C4068" t="str">
            <v>YE201703</v>
          </cell>
          <cell r="M4068">
            <v>475.71506849999997</v>
          </cell>
          <cell r="N4068">
            <v>87.303546299999994</v>
          </cell>
          <cell r="Q4068">
            <v>14231.207813999999</v>
          </cell>
          <cell r="R4068">
            <v>73.615856699999995</v>
          </cell>
          <cell r="T4068" t="str">
            <v>MEBeneveraYE201703</v>
          </cell>
        </row>
        <row r="4069">
          <cell r="A4069" t="str">
            <v>ME</v>
          </cell>
          <cell r="B4069" t="str">
            <v>Benevera</v>
          </cell>
          <cell r="C4069" t="str">
            <v>YE201703</v>
          </cell>
          <cell r="M4069">
            <v>475.71506849999997</v>
          </cell>
          <cell r="N4069">
            <v>4.4194008</v>
          </cell>
          <cell r="Q4069">
            <v>719.77918690000001</v>
          </cell>
          <cell r="R4069">
            <v>73.679277099999993</v>
          </cell>
          <cell r="T4069" t="str">
            <v>MEBeneveraYE201703</v>
          </cell>
        </row>
        <row r="4070">
          <cell r="A4070" t="str">
            <v>ME</v>
          </cell>
          <cell r="B4070" t="str">
            <v>Benevera</v>
          </cell>
          <cell r="C4070" t="str">
            <v>YE201703</v>
          </cell>
          <cell r="M4070">
            <v>475.71506849999997</v>
          </cell>
          <cell r="N4070">
            <v>0.62727739999999998</v>
          </cell>
          <cell r="Q4070">
            <v>2.1680096</v>
          </cell>
          <cell r="R4070">
            <v>3472</v>
          </cell>
          <cell r="T4070" t="str">
            <v>MEBeneveraYE201703</v>
          </cell>
        </row>
        <row r="4071">
          <cell r="A4071" t="str">
            <v>ME</v>
          </cell>
          <cell r="B4071" t="str">
            <v>Benevera</v>
          </cell>
          <cell r="C4071" t="str">
            <v>YE201703</v>
          </cell>
          <cell r="M4071">
            <v>475.71506849999997</v>
          </cell>
          <cell r="N4071">
            <v>6.8708</v>
          </cell>
          <cell r="Q4071">
            <v>15.1760672</v>
          </cell>
          <cell r="R4071">
            <v>5432.87</v>
          </cell>
          <cell r="T4071" t="str">
            <v>MEBeneveraYE201703</v>
          </cell>
        </row>
        <row r="4072">
          <cell r="A4072" t="str">
            <v>ME</v>
          </cell>
          <cell r="B4072" t="str">
            <v>Benevera</v>
          </cell>
          <cell r="C4072" t="str">
            <v>YE201703</v>
          </cell>
          <cell r="M4072">
            <v>475.71506849999997</v>
          </cell>
          <cell r="N4072">
            <v>13.197559699999999</v>
          </cell>
          <cell r="Q4072">
            <v>854.19578200000001</v>
          </cell>
          <cell r="R4072">
            <v>185.4032995</v>
          </cell>
          <cell r="T4072" t="str">
            <v>MEBeneveraYE201703</v>
          </cell>
        </row>
        <row r="4073">
          <cell r="A4073" t="str">
            <v>ME</v>
          </cell>
          <cell r="B4073" t="str">
            <v>Benevera</v>
          </cell>
          <cell r="C4073" t="str">
            <v>YE201703</v>
          </cell>
          <cell r="M4073">
            <v>475.71506849999997</v>
          </cell>
          <cell r="N4073">
            <v>4.0018440000000002</v>
          </cell>
          <cell r="Q4073">
            <v>375.0656606</v>
          </cell>
          <cell r="R4073">
            <v>128.03658960000001</v>
          </cell>
          <cell r="T4073" t="str">
            <v>MEBeneveraYE201703</v>
          </cell>
        </row>
        <row r="4074">
          <cell r="A4074" t="str">
            <v>ME</v>
          </cell>
          <cell r="B4074" t="str">
            <v>Benevera</v>
          </cell>
          <cell r="C4074" t="str">
            <v>YE201703</v>
          </cell>
          <cell r="M4074">
            <v>475.71506849999997</v>
          </cell>
          <cell r="N4074">
            <v>3.8633787000000002</v>
          </cell>
          <cell r="Q4074">
            <v>799.995542</v>
          </cell>
          <cell r="R4074">
            <v>57.951002699999997</v>
          </cell>
          <cell r="T4074" t="str">
            <v>MEBeneveraYE201703</v>
          </cell>
        </row>
        <row r="4075">
          <cell r="A4075" t="str">
            <v>ME</v>
          </cell>
          <cell r="B4075" t="str">
            <v>Benevera</v>
          </cell>
          <cell r="C4075" t="str">
            <v>YE201703</v>
          </cell>
          <cell r="M4075">
            <v>475.71506849999997</v>
          </cell>
          <cell r="N4075">
            <v>6.2659469999999997</v>
          </cell>
          <cell r="Q4075">
            <v>385.90570860000003</v>
          </cell>
          <cell r="R4075">
            <v>194.8438764</v>
          </cell>
          <cell r="T4075" t="str">
            <v>MEBeneveraYE201703</v>
          </cell>
        </row>
        <row r="4076">
          <cell r="A4076" t="str">
            <v>ME</v>
          </cell>
          <cell r="B4076" t="str">
            <v>Benevera</v>
          </cell>
          <cell r="C4076" t="str">
            <v>YE201703</v>
          </cell>
          <cell r="M4076">
            <v>475.71506849999997</v>
          </cell>
          <cell r="N4076">
            <v>13.5840038</v>
          </cell>
          <cell r="Q4076">
            <v>897.55597399999999</v>
          </cell>
          <cell r="R4076">
            <v>181.61323669999999</v>
          </cell>
          <cell r="T4076" t="str">
            <v>MEBeneveraYE201703</v>
          </cell>
        </row>
        <row r="4077">
          <cell r="A4077" t="str">
            <v>ME</v>
          </cell>
          <cell r="B4077" t="str">
            <v>Benevera</v>
          </cell>
          <cell r="C4077" t="str">
            <v>YE201703</v>
          </cell>
          <cell r="M4077">
            <v>475.71506849999997</v>
          </cell>
          <cell r="N4077">
            <v>4.8027122000000002</v>
          </cell>
          <cell r="Q4077">
            <v>362.05760299999997</v>
          </cell>
          <cell r="R4077">
            <v>159.18059880000001</v>
          </cell>
          <cell r="T4077" t="str">
            <v>MEBeneveraYE201703</v>
          </cell>
        </row>
        <row r="4078">
          <cell r="A4078" t="str">
            <v>ME</v>
          </cell>
          <cell r="B4078" t="str">
            <v>Benevera</v>
          </cell>
          <cell r="C4078" t="str">
            <v>YE201703</v>
          </cell>
          <cell r="M4078">
            <v>475.71506849999997</v>
          </cell>
          <cell r="N4078">
            <v>16.1055019</v>
          </cell>
          <cell r="Q4078">
            <v>1886.1683511000001</v>
          </cell>
          <cell r="R4078">
            <v>102.4648851</v>
          </cell>
          <cell r="T4078" t="str">
            <v>MEBeneveraYE201703</v>
          </cell>
        </row>
        <row r="4079">
          <cell r="A4079" t="str">
            <v>ME</v>
          </cell>
          <cell r="B4079" t="str">
            <v>Benevera</v>
          </cell>
          <cell r="C4079" t="str">
            <v>YE201703</v>
          </cell>
          <cell r="M4079">
            <v>475.71506849999997</v>
          </cell>
          <cell r="N4079">
            <v>4.0424598999999999</v>
          </cell>
          <cell r="Q4079">
            <v>1081.8367899</v>
          </cell>
          <cell r="R4079">
            <v>44.839959899999997</v>
          </cell>
          <cell r="T4079" t="str">
            <v>MEBeneveraYE201703</v>
          </cell>
        </row>
        <row r="4080">
          <cell r="A4080" t="str">
            <v>ME</v>
          </cell>
          <cell r="B4080" t="str">
            <v>Benevera</v>
          </cell>
          <cell r="C4080" t="str">
            <v>YE201703</v>
          </cell>
          <cell r="M4080">
            <v>475.71506849999997</v>
          </cell>
          <cell r="N4080">
            <v>9.9227957</v>
          </cell>
          <cell r="Q4080">
            <v>156.09669109999999</v>
          </cell>
          <cell r="R4080">
            <v>762.81916669999998</v>
          </cell>
          <cell r="T4080" t="str">
            <v>MEBeneveraYE201703</v>
          </cell>
        </row>
        <row r="4081">
          <cell r="A4081" t="str">
            <v>ME</v>
          </cell>
          <cell r="B4081" t="str">
            <v>Benevera</v>
          </cell>
          <cell r="C4081" t="str">
            <v>YE201703</v>
          </cell>
          <cell r="M4081">
            <v>475.71506849999997</v>
          </cell>
          <cell r="N4081">
            <v>2.4197155000000001</v>
          </cell>
          <cell r="Q4081">
            <v>45.528201600000003</v>
          </cell>
          <cell r="R4081">
            <v>637.77142860000004</v>
          </cell>
          <cell r="T4081" t="str">
            <v>MEBeneveraYE201703</v>
          </cell>
        </row>
        <row r="4082">
          <cell r="A4082" t="str">
            <v>ME</v>
          </cell>
          <cell r="B4082" t="str">
            <v>Benevera</v>
          </cell>
          <cell r="C4082" t="str">
            <v>YE201703</v>
          </cell>
          <cell r="M4082">
            <v>475.71506849999997</v>
          </cell>
          <cell r="N4082">
            <v>20.9318472</v>
          </cell>
          <cell r="Q4082">
            <v>1519.7747288999999</v>
          </cell>
          <cell r="R4082">
            <v>165.27592010000001</v>
          </cell>
          <cell r="T4082" t="str">
            <v>MEBeneveraYE201703</v>
          </cell>
        </row>
        <row r="4083">
          <cell r="A4083" t="str">
            <v>ME</v>
          </cell>
          <cell r="B4083" t="str">
            <v>Benevera</v>
          </cell>
          <cell r="C4083" t="str">
            <v>YE201703</v>
          </cell>
          <cell r="M4083">
            <v>475.71506849999997</v>
          </cell>
          <cell r="N4083">
            <v>2.8997128000000001</v>
          </cell>
          <cell r="Q4083">
            <v>1003.7884443</v>
          </cell>
          <cell r="R4083">
            <v>34.665226799999999</v>
          </cell>
          <cell r="T4083" t="str">
            <v>MEBeneveraYE201703</v>
          </cell>
        </row>
        <row r="4084">
          <cell r="A4084" t="str">
            <v>ME</v>
          </cell>
          <cell r="B4084" t="str">
            <v>Benevera</v>
          </cell>
          <cell r="C4084" t="str">
            <v>YE201703</v>
          </cell>
          <cell r="M4084">
            <v>475.71506849999997</v>
          </cell>
          <cell r="N4084">
            <v>2.6428904000000002</v>
          </cell>
          <cell r="Q4084">
            <v>411.92182380000003</v>
          </cell>
          <cell r="R4084">
            <v>76.992000000000004</v>
          </cell>
          <cell r="T4084" t="str">
            <v>MEBeneveraYE201703</v>
          </cell>
        </row>
        <row r="4085">
          <cell r="A4085" t="str">
            <v>NH</v>
          </cell>
          <cell r="B4085" t="str">
            <v>Small Group</v>
          </cell>
          <cell r="C4085" t="str">
            <v>YE201603</v>
          </cell>
          <cell r="M4085">
            <v>30148.491803299999</v>
          </cell>
          <cell r="N4085">
            <v>5.8526648999999997</v>
          </cell>
          <cell r="Q4085">
            <v>131.747884</v>
          </cell>
          <cell r="R4085">
            <v>533.07861279999997</v>
          </cell>
          <cell r="T4085" t="str">
            <v>NHSmall GroupYE201603</v>
          </cell>
        </row>
        <row r="4086">
          <cell r="A4086" t="str">
            <v>NH</v>
          </cell>
          <cell r="B4086" t="str">
            <v>Exchange</v>
          </cell>
          <cell r="C4086" t="str">
            <v>YE201603</v>
          </cell>
          <cell r="M4086">
            <v>7211.4918033000004</v>
          </cell>
          <cell r="N4086">
            <v>16.892441600000002</v>
          </cell>
          <cell r="Q4086">
            <v>400.47192439999998</v>
          </cell>
          <cell r="R4086">
            <v>506.17605609999998</v>
          </cell>
          <cell r="T4086" t="str">
            <v>NHExchangeYE201603</v>
          </cell>
        </row>
        <row r="4087">
          <cell r="A4087" t="str">
            <v>NH</v>
          </cell>
          <cell r="B4087" t="str">
            <v>Exchange</v>
          </cell>
          <cell r="C4087" t="str">
            <v>YE201603</v>
          </cell>
          <cell r="M4087">
            <v>7211.4918033000004</v>
          </cell>
          <cell r="N4087">
            <v>19.060217000000002</v>
          </cell>
          <cell r="Q4087">
            <v>1715.5950998000001</v>
          </cell>
          <cell r="R4087">
            <v>133.31968800000001</v>
          </cell>
          <cell r="T4087" t="str">
            <v>NHExchangeYE201603</v>
          </cell>
        </row>
        <row r="4088">
          <cell r="A4088" t="str">
            <v>NH</v>
          </cell>
          <cell r="B4088" t="str">
            <v>Exchange</v>
          </cell>
          <cell r="C4088" t="str">
            <v>YE201603</v>
          </cell>
          <cell r="M4088">
            <v>7211.4918033000004</v>
          </cell>
          <cell r="N4088">
            <v>23.865750599999998</v>
          </cell>
          <cell r="Q4088">
            <v>23.573485900000001</v>
          </cell>
          <cell r="R4088">
            <v>12148.7763529</v>
          </cell>
          <cell r="T4088" t="str">
            <v>NHExchangeYE201603</v>
          </cell>
        </row>
        <row r="4089">
          <cell r="A4089" t="str">
            <v>NH</v>
          </cell>
          <cell r="B4089" t="str">
            <v>Exchange</v>
          </cell>
          <cell r="C4089" t="str">
            <v>YE201603</v>
          </cell>
          <cell r="M4089">
            <v>7211.4918033000004</v>
          </cell>
          <cell r="N4089">
            <v>7.7375227999999998</v>
          </cell>
          <cell r="Q4089">
            <v>99.147308100000004</v>
          </cell>
          <cell r="R4089">
            <v>936.48809789999996</v>
          </cell>
          <cell r="T4089" t="str">
            <v>NHExchangeYE201603</v>
          </cell>
        </row>
        <row r="4090">
          <cell r="A4090" t="str">
            <v>NH</v>
          </cell>
          <cell r="B4090" t="str">
            <v>Small Group</v>
          </cell>
          <cell r="C4090" t="str">
            <v>YE201603</v>
          </cell>
          <cell r="M4090">
            <v>30148.491803299999</v>
          </cell>
          <cell r="N4090">
            <v>24.777895399999998</v>
          </cell>
          <cell r="Q4090">
            <v>315.33915730000001</v>
          </cell>
          <cell r="R4090">
            <v>942.90460710000002</v>
          </cell>
          <cell r="T4090" t="str">
            <v>NHSmall GroupYE201603</v>
          </cell>
        </row>
        <row r="4091">
          <cell r="A4091" t="str">
            <v>NH</v>
          </cell>
          <cell r="B4091" t="str">
            <v>Small Group</v>
          </cell>
          <cell r="C4091" t="str">
            <v>YE201603</v>
          </cell>
          <cell r="M4091">
            <v>30148.491803299999</v>
          </cell>
          <cell r="N4091">
            <v>6.7657524999999996</v>
          </cell>
          <cell r="Q4091">
            <v>71.645375000000001</v>
          </cell>
          <cell r="R4091">
            <v>1133.2068611</v>
          </cell>
          <cell r="T4091" t="str">
            <v>NHSmall GroupYE201603</v>
          </cell>
        </row>
        <row r="4092">
          <cell r="A4092" t="str">
            <v>NH</v>
          </cell>
          <cell r="B4092" t="str">
            <v>Exchange</v>
          </cell>
          <cell r="C4092" t="str">
            <v>YE201603</v>
          </cell>
          <cell r="M4092">
            <v>7211.4918033000004</v>
          </cell>
          <cell r="N4092">
            <v>6.2866721999999999</v>
          </cell>
          <cell r="Q4092">
            <v>2061.4320039999998</v>
          </cell>
          <cell r="R4092">
            <v>36.595951800000002</v>
          </cell>
          <cell r="T4092" t="str">
            <v>NHExchangeYE201603</v>
          </cell>
        </row>
        <row r="4093">
          <cell r="A4093" t="str">
            <v>NH</v>
          </cell>
          <cell r="B4093" t="str">
            <v>Exchange</v>
          </cell>
          <cell r="C4093" t="str">
            <v>YE201603</v>
          </cell>
          <cell r="M4093">
            <v>7211.4918033000004</v>
          </cell>
          <cell r="N4093">
            <v>17.1845854</v>
          </cell>
          <cell r="Q4093">
            <v>2255.8439284999999</v>
          </cell>
          <cell r="R4093">
            <v>91.413693100000003</v>
          </cell>
          <cell r="T4093" t="str">
            <v>NHExchangeYE201603</v>
          </cell>
        </row>
        <row r="4094">
          <cell r="A4094" t="str">
            <v>NH</v>
          </cell>
          <cell r="B4094" t="str">
            <v>Exchange</v>
          </cell>
          <cell r="C4094" t="str">
            <v>YE201603</v>
          </cell>
          <cell r="M4094">
            <v>7211.4918033000004</v>
          </cell>
          <cell r="N4094">
            <v>2.7290065000000001</v>
          </cell>
          <cell r="Q4094">
            <v>17.472113</v>
          </cell>
          <cell r="R4094">
            <v>1874.3055555999999</v>
          </cell>
          <cell r="T4094" t="str">
            <v>NHExchangeYE201603</v>
          </cell>
        </row>
        <row r="4095">
          <cell r="A4095" t="str">
            <v>NH</v>
          </cell>
          <cell r="B4095" t="str">
            <v>NH_PAP</v>
          </cell>
          <cell r="C4095" t="str">
            <v>YE201603</v>
          </cell>
          <cell r="M4095">
            <v>1887.2295082000001</v>
          </cell>
          <cell r="N4095">
            <v>23.933531800000001</v>
          </cell>
          <cell r="Q4095">
            <v>2121.0986701000002</v>
          </cell>
          <cell r="R4095">
            <v>135.40265049999999</v>
          </cell>
          <cell r="T4095" t="str">
            <v>NHNH_PAPYE201603</v>
          </cell>
        </row>
        <row r="4096">
          <cell r="A4096" t="str">
            <v>NH</v>
          </cell>
          <cell r="B4096" t="str">
            <v>Exchange</v>
          </cell>
          <cell r="C4096" t="str">
            <v>YE201603</v>
          </cell>
          <cell r="M4096">
            <v>7211.4918033000004</v>
          </cell>
          <cell r="N4096">
            <v>2.7375009000000001</v>
          </cell>
          <cell r="Q4096">
            <v>18.7201211</v>
          </cell>
          <cell r="R4096">
            <v>1754.7968889000001</v>
          </cell>
          <cell r="T4096" t="str">
            <v>NHExchangeYE201603</v>
          </cell>
        </row>
        <row r="4097">
          <cell r="A4097" t="str">
            <v>NH</v>
          </cell>
          <cell r="B4097" t="str">
            <v>NH_PAP</v>
          </cell>
          <cell r="C4097" t="str">
            <v>YE201603</v>
          </cell>
          <cell r="M4097">
            <v>1887.2295082000001</v>
          </cell>
          <cell r="N4097">
            <v>9.6321097000000009</v>
          </cell>
          <cell r="Q4097">
            <v>151.54489620000001</v>
          </cell>
          <cell r="R4097">
            <v>762.7133566</v>
          </cell>
          <cell r="T4097" t="str">
            <v>NHNH_PAPYE201603</v>
          </cell>
        </row>
        <row r="4098">
          <cell r="A4098" t="str">
            <v>NH</v>
          </cell>
          <cell r="B4098" t="str">
            <v>Exchange</v>
          </cell>
          <cell r="C4098" t="str">
            <v>YE201603</v>
          </cell>
          <cell r="M4098">
            <v>7211.4918033000004</v>
          </cell>
          <cell r="N4098">
            <v>5.0319677</v>
          </cell>
          <cell r="Q4098">
            <v>220.34275890000001</v>
          </cell>
          <cell r="R4098">
            <v>274.04400879999997</v>
          </cell>
          <cell r="T4098" t="str">
            <v>NHExchangeYE201603</v>
          </cell>
        </row>
        <row r="4099">
          <cell r="A4099" t="str">
            <v>NH</v>
          </cell>
          <cell r="B4099" t="str">
            <v>Small Group</v>
          </cell>
          <cell r="C4099" t="str">
            <v>YE201603</v>
          </cell>
          <cell r="M4099">
            <v>30148.491803299999</v>
          </cell>
          <cell r="N4099">
            <v>4.8498615999999997</v>
          </cell>
          <cell r="Q4099">
            <v>191.3860248</v>
          </cell>
          <cell r="R4099">
            <v>304.08876079999999</v>
          </cell>
          <cell r="T4099" t="str">
            <v>NHSmall GroupYE201603</v>
          </cell>
        </row>
        <row r="4100">
          <cell r="A4100" t="str">
            <v>NH</v>
          </cell>
          <cell r="B4100" t="str">
            <v>Exchange</v>
          </cell>
          <cell r="C4100" t="str">
            <v>YE201603</v>
          </cell>
          <cell r="M4100">
            <v>7211.4918033000004</v>
          </cell>
          <cell r="N4100">
            <v>15.7398492</v>
          </cell>
          <cell r="Q4100">
            <v>385.9118302</v>
          </cell>
          <cell r="R4100">
            <v>489.4335322</v>
          </cell>
          <cell r="T4100" t="str">
            <v>NHExchangeYE201603</v>
          </cell>
        </row>
        <row r="4101">
          <cell r="A4101" t="str">
            <v>NH</v>
          </cell>
          <cell r="B4101" t="str">
            <v>Small Group</v>
          </cell>
          <cell r="C4101" t="str">
            <v>YE201603</v>
          </cell>
          <cell r="M4101">
            <v>30148.491803299999</v>
          </cell>
          <cell r="N4101">
            <v>29.463445799999999</v>
          </cell>
          <cell r="Q4101">
            <v>1156.3099152</v>
          </cell>
          <cell r="R4101">
            <v>305.76694470000001</v>
          </cell>
          <cell r="T4101" t="str">
            <v>NHSmall GroupYE201603</v>
          </cell>
        </row>
        <row r="4102">
          <cell r="A4102" t="str">
            <v>NH</v>
          </cell>
          <cell r="B4102" t="str">
            <v>Small Group</v>
          </cell>
          <cell r="C4102" t="str">
            <v>YE201603</v>
          </cell>
          <cell r="M4102">
            <v>30148.491803299999</v>
          </cell>
          <cell r="N4102">
            <v>12.5644296</v>
          </cell>
          <cell r="Q4102">
            <v>2152.6781645999999</v>
          </cell>
          <cell r="R4102">
            <v>70.039803399999997</v>
          </cell>
          <cell r="T4102" t="str">
            <v>NHSmall GroupYE201603</v>
          </cell>
        </row>
        <row r="4103">
          <cell r="A4103" t="str">
            <v>NH</v>
          </cell>
          <cell r="B4103" t="str">
            <v>NH_PAP</v>
          </cell>
          <cell r="C4103" t="str">
            <v>YE201603</v>
          </cell>
          <cell r="M4103">
            <v>1887.2295082000001</v>
          </cell>
          <cell r="N4103">
            <v>10.439333100000001</v>
          </cell>
          <cell r="Q4103">
            <v>673.47399689999997</v>
          </cell>
          <cell r="R4103">
            <v>186.00866250000001</v>
          </cell>
          <cell r="T4103" t="str">
            <v>NHNH_PAPYE201603</v>
          </cell>
        </row>
        <row r="4104">
          <cell r="A4104" t="str">
            <v>NH</v>
          </cell>
          <cell r="B4104" t="str">
            <v>Small Group</v>
          </cell>
          <cell r="C4104" t="str">
            <v>YE201603</v>
          </cell>
          <cell r="M4104">
            <v>30148.491803299999</v>
          </cell>
          <cell r="N4104">
            <v>7.9750427999999998</v>
          </cell>
          <cell r="Q4104">
            <v>571.40503450000006</v>
          </cell>
          <cell r="R4104">
            <v>167.48279790000001</v>
          </cell>
          <cell r="T4104" t="str">
            <v>NHSmall GroupYE201603</v>
          </cell>
        </row>
        <row r="4105">
          <cell r="A4105" t="str">
            <v>NH</v>
          </cell>
          <cell r="B4105" t="str">
            <v>NH_PAP</v>
          </cell>
          <cell r="C4105" t="str">
            <v>YE201603</v>
          </cell>
          <cell r="M4105">
            <v>1887.2295082000001</v>
          </cell>
          <cell r="N4105">
            <v>35.764839700000003</v>
          </cell>
          <cell r="Q4105">
            <v>2302.8465701</v>
          </cell>
          <cell r="R4105">
            <v>186.36850670000001</v>
          </cell>
          <cell r="T4105" t="str">
            <v>NHNH_PAPYE201603</v>
          </cell>
        </row>
        <row r="4106">
          <cell r="A4106" t="str">
            <v>NH</v>
          </cell>
          <cell r="B4106" t="str">
            <v>NH_PAP</v>
          </cell>
          <cell r="C4106" t="str">
            <v>YE201603</v>
          </cell>
          <cell r="M4106">
            <v>1887.2295082000001</v>
          </cell>
          <cell r="N4106">
            <v>26.211606199999999</v>
          </cell>
          <cell r="Q4106">
            <v>2930.7511227</v>
          </cell>
          <cell r="R4106">
            <v>107.32377510000001</v>
          </cell>
          <cell r="T4106" t="str">
            <v>NHNH_PAPYE201603</v>
          </cell>
        </row>
        <row r="4107">
          <cell r="A4107" t="str">
            <v>NH</v>
          </cell>
          <cell r="B4107" t="str">
            <v>Small Group</v>
          </cell>
          <cell r="C4107" t="str">
            <v>YE201603</v>
          </cell>
          <cell r="M4107">
            <v>30148.491803299999</v>
          </cell>
          <cell r="N4107">
            <v>3.7747347000000002</v>
          </cell>
          <cell r="Q4107">
            <v>15.722179499999999</v>
          </cell>
          <cell r="R4107">
            <v>2881.0774473000001</v>
          </cell>
          <cell r="T4107" t="str">
            <v>NHSmall GroupYE201603</v>
          </cell>
        </row>
        <row r="4108">
          <cell r="A4108" t="str">
            <v>NH</v>
          </cell>
          <cell r="B4108" t="str">
            <v>NH_PAP</v>
          </cell>
          <cell r="C4108" t="str">
            <v>YE201603</v>
          </cell>
          <cell r="M4108">
            <v>1887.2295082000001</v>
          </cell>
          <cell r="N4108">
            <v>4.8747017000000001</v>
          </cell>
          <cell r="Q4108">
            <v>1574.2653382000001</v>
          </cell>
          <cell r="R4108">
            <v>37.157916499999999</v>
          </cell>
          <cell r="T4108" t="str">
            <v>NHNH_PAPYE201603</v>
          </cell>
        </row>
        <row r="4109">
          <cell r="A4109" t="str">
            <v>NH</v>
          </cell>
          <cell r="B4109" t="str">
            <v>Exchange</v>
          </cell>
          <cell r="C4109" t="str">
            <v>YE201603</v>
          </cell>
          <cell r="M4109">
            <v>7211.4918033000004</v>
          </cell>
          <cell r="N4109">
            <v>6.6567847000000002</v>
          </cell>
          <cell r="Q4109">
            <v>603.20390269999996</v>
          </cell>
          <cell r="R4109">
            <v>132.4285471</v>
          </cell>
          <cell r="T4109" t="str">
            <v>NHExchangeYE201603</v>
          </cell>
        </row>
        <row r="4110">
          <cell r="A4110" t="str">
            <v>NH</v>
          </cell>
          <cell r="B4110" t="str">
            <v>NH_PAP</v>
          </cell>
          <cell r="C4110" t="str">
            <v>YE201603</v>
          </cell>
          <cell r="M4110">
            <v>1887.2295082000001</v>
          </cell>
          <cell r="N4110">
            <v>9.5406771999999993</v>
          </cell>
          <cell r="Q4110">
            <v>1333.1711851</v>
          </cell>
          <cell r="R4110">
            <v>85.876538199999999</v>
          </cell>
          <cell r="T4110" t="str">
            <v>NHNH_PAPYE201603</v>
          </cell>
        </row>
        <row r="4111">
          <cell r="A4111" t="str">
            <v>NH</v>
          </cell>
          <cell r="B4111" t="str">
            <v>NH_PAP</v>
          </cell>
          <cell r="C4111" t="str">
            <v>YE201603</v>
          </cell>
          <cell r="M4111">
            <v>1887.2295082000001</v>
          </cell>
          <cell r="N4111">
            <v>15.4813356</v>
          </cell>
          <cell r="Q4111">
            <v>68.884043700000007</v>
          </cell>
          <cell r="R4111">
            <v>2696.9384614999999</v>
          </cell>
          <cell r="T4111" t="str">
            <v>NHNH_PAPYE201603</v>
          </cell>
        </row>
        <row r="4112">
          <cell r="A4112" t="str">
            <v>NH</v>
          </cell>
          <cell r="B4112" t="str">
            <v>NH_PAP</v>
          </cell>
          <cell r="C4112" t="str">
            <v>YE201603</v>
          </cell>
          <cell r="M4112">
            <v>1887.2295082000001</v>
          </cell>
          <cell r="N4112">
            <v>16.450614000000002</v>
          </cell>
          <cell r="Q4112">
            <v>849.39324710000005</v>
          </cell>
          <cell r="R4112">
            <v>232.40986280000001</v>
          </cell>
          <cell r="T4112" t="str">
            <v>NHNH_PAPYE201603</v>
          </cell>
        </row>
        <row r="4113">
          <cell r="A4113" t="str">
            <v>NH</v>
          </cell>
          <cell r="B4113" t="str">
            <v>Exchange</v>
          </cell>
          <cell r="C4113" t="str">
            <v>YE201603</v>
          </cell>
          <cell r="M4113">
            <v>7211.4918033000004</v>
          </cell>
          <cell r="N4113">
            <v>4.7051603000000002</v>
          </cell>
          <cell r="Q4113">
            <v>401.02659460000001</v>
          </cell>
          <cell r="R4113">
            <v>140.79346469999999</v>
          </cell>
          <cell r="T4113" t="str">
            <v>NHExchangeYE201603</v>
          </cell>
        </row>
        <row r="4114">
          <cell r="A4114" t="str">
            <v>NH</v>
          </cell>
          <cell r="B4114" t="str">
            <v>NH_PAP</v>
          </cell>
          <cell r="C4114" t="str">
            <v>YE201603</v>
          </cell>
          <cell r="M4114">
            <v>1887.2295082000001</v>
          </cell>
          <cell r="N4114">
            <v>0.72487210000000002</v>
          </cell>
          <cell r="Q4114">
            <v>1.0597544999999999</v>
          </cell>
          <cell r="R4114">
            <v>8208</v>
          </cell>
          <cell r="T4114" t="str">
            <v>NHNH_PAPYE201603</v>
          </cell>
        </row>
        <row r="4115">
          <cell r="A4115" t="str">
            <v>NH</v>
          </cell>
          <cell r="B4115" t="str">
            <v>Exchange</v>
          </cell>
          <cell r="C4115" t="str">
            <v>YE201603</v>
          </cell>
          <cell r="M4115">
            <v>7211.4918033000004</v>
          </cell>
          <cell r="N4115">
            <v>11.5577039</v>
          </cell>
          <cell r="Q4115">
            <v>405.1866215</v>
          </cell>
          <cell r="R4115">
            <v>342.29275840000003</v>
          </cell>
          <cell r="T4115" t="str">
            <v>NHExchangeYE201603</v>
          </cell>
        </row>
        <row r="4116">
          <cell r="A4116" t="str">
            <v>NH</v>
          </cell>
          <cell r="B4116" t="str">
            <v>Small Group</v>
          </cell>
          <cell r="C4116" t="str">
            <v>YE201603</v>
          </cell>
          <cell r="M4116">
            <v>30148.491803299999</v>
          </cell>
          <cell r="N4116">
            <v>6.4482996000000004</v>
          </cell>
          <cell r="Q4116">
            <v>456.7724346</v>
          </cell>
          <cell r="R4116">
            <v>169.40513250000001</v>
          </cell>
          <cell r="T4116" t="str">
            <v>NHSmall GroupYE201603</v>
          </cell>
        </row>
        <row r="4117">
          <cell r="A4117" t="str">
            <v>NH</v>
          </cell>
          <cell r="B4117" t="str">
            <v>Exchange</v>
          </cell>
          <cell r="C4117" t="str">
            <v>YE201603</v>
          </cell>
          <cell r="M4117">
            <v>7211.4918033000004</v>
          </cell>
          <cell r="N4117">
            <v>34.993988399999999</v>
          </cell>
          <cell r="Q4117">
            <v>208.41734840000001</v>
          </cell>
          <cell r="R4117">
            <v>2014.8412043000001</v>
          </cell>
          <cell r="T4117" t="str">
            <v>NHExchangeYE201603</v>
          </cell>
        </row>
        <row r="4118">
          <cell r="A4118" t="str">
            <v>NH</v>
          </cell>
          <cell r="B4118" t="str">
            <v>Small Group</v>
          </cell>
          <cell r="C4118" t="str">
            <v>YE201603</v>
          </cell>
          <cell r="M4118">
            <v>30148.491803299999</v>
          </cell>
          <cell r="N4118">
            <v>18.104721000000001</v>
          </cell>
          <cell r="Q4118">
            <v>15.3241496</v>
          </cell>
          <cell r="R4118">
            <v>14177.4034199</v>
          </cell>
          <cell r="T4118" t="str">
            <v>NHSmall GroupYE201603</v>
          </cell>
        </row>
        <row r="4119">
          <cell r="A4119" t="str">
            <v>NH</v>
          </cell>
          <cell r="B4119" t="str">
            <v>Exchange</v>
          </cell>
          <cell r="C4119" t="str">
            <v>YE201603</v>
          </cell>
          <cell r="M4119">
            <v>7211.4918033000004</v>
          </cell>
          <cell r="N4119">
            <v>15.5025713</v>
          </cell>
          <cell r="Q4119">
            <v>229.91082080000001</v>
          </cell>
          <cell r="R4119">
            <v>809.14354040000001</v>
          </cell>
          <cell r="T4119" t="str">
            <v>NHExchangeYE201603</v>
          </cell>
        </row>
        <row r="4120">
          <cell r="A4120" t="str">
            <v>NH</v>
          </cell>
          <cell r="B4120" t="str">
            <v>Small Group</v>
          </cell>
          <cell r="C4120" t="str">
            <v>YE201603</v>
          </cell>
          <cell r="M4120">
            <v>30148.491803299999</v>
          </cell>
          <cell r="N4120">
            <v>2.9554866</v>
          </cell>
          <cell r="Q4120">
            <v>16.783592500000001</v>
          </cell>
          <cell r="R4120">
            <v>2113.1255928999999</v>
          </cell>
          <cell r="T4120" t="str">
            <v>NHSmall GroupYE201603</v>
          </cell>
        </row>
        <row r="4121">
          <cell r="A4121" t="str">
            <v>NH</v>
          </cell>
          <cell r="B4121" t="str">
            <v>Small Group</v>
          </cell>
          <cell r="C4121" t="str">
            <v>YE201603</v>
          </cell>
          <cell r="M4121">
            <v>30148.491803299999</v>
          </cell>
          <cell r="N4121">
            <v>33.651407300000002</v>
          </cell>
          <cell r="Q4121">
            <v>11.974065</v>
          </cell>
          <cell r="R4121">
            <v>33724.293933499997</v>
          </cell>
          <cell r="T4121" t="str">
            <v>NHSmall GroupYE201603</v>
          </cell>
        </row>
        <row r="4122">
          <cell r="A4122" t="str">
            <v>NH</v>
          </cell>
          <cell r="B4122" t="str">
            <v>Exchange</v>
          </cell>
          <cell r="C4122" t="str">
            <v>YE201603</v>
          </cell>
          <cell r="M4122">
            <v>7211.4918033000004</v>
          </cell>
          <cell r="N4122">
            <v>1.9759072</v>
          </cell>
          <cell r="Q4122">
            <v>279.13780600000001</v>
          </cell>
          <cell r="R4122">
            <v>84.943298600000006</v>
          </cell>
          <cell r="T4122" t="str">
            <v>NHExchangeYE201603</v>
          </cell>
        </row>
        <row r="4123">
          <cell r="A4123" t="str">
            <v>NH</v>
          </cell>
          <cell r="B4123" t="str">
            <v>Small Group</v>
          </cell>
          <cell r="C4123" t="str">
            <v>YE201603</v>
          </cell>
          <cell r="M4123">
            <v>30148.491803299999</v>
          </cell>
          <cell r="N4123">
            <v>17.757410199999999</v>
          </cell>
          <cell r="Q4123">
            <v>333.21733189999998</v>
          </cell>
          <cell r="R4123">
            <v>639.48931119999997</v>
          </cell>
          <cell r="T4123" t="str">
            <v>NHSmall GroupYE201603</v>
          </cell>
        </row>
        <row r="4124">
          <cell r="A4124" t="str">
            <v>NH</v>
          </cell>
          <cell r="B4124" t="str">
            <v>Small Group</v>
          </cell>
          <cell r="C4124" t="str">
            <v>YE201603</v>
          </cell>
          <cell r="M4124">
            <v>30148.491803299999</v>
          </cell>
          <cell r="N4124">
            <v>1.7750241</v>
          </cell>
          <cell r="Q4124">
            <v>289.63306210000002</v>
          </cell>
          <cell r="R4124">
            <v>73.542325899999994</v>
          </cell>
          <cell r="T4124" t="str">
            <v>NHSmall GroupYE201603</v>
          </cell>
        </row>
        <row r="4125">
          <cell r="A4125" t="str">
            <v>NH</v>
          </cell>
          <cell r="B4125" t="str">
            <v>Small Group</v>
          </cell>
          <cell r="C4125" t="str">
            <v>YE201603</v>
          </cell>
          <cell r="M4125">
            <v>30148.491803299999</v>
          </cell>
          <cell r="N4125">
            <v>1.9396175</v>
          </cell>
          <cell r="Q4125">
            <v>455.08080769999998</v>
          </cell>
          <cell r="R4125">
            <v>51.145663999999996</v>
          </cell>
          <cell r="T4125" t="str">
            <v>NHSmall GroupYE201603</v>
          </cell>
        </row>
        <row r="4126">
          <cell r="A4126" t="str">
            <v>NH</v>
          </cell>
          <cell r="B4126" t="str">
            <v>NH_PAP</v>
          </cell>
          <cell r="C4126" t="str">
            <v>YE201603</v>
          </cell>
          <cell r="M4126">
            <v>1887.2295082000001</v>
          </cell>
          <cell r="N4126">
            <v>8.5919588999999998</v>
          </cell>
          <cell r="Q4126">
            <v>917.21753630000001</v>
          </cell>
          <cell r="R4126">
            <v>112.4090006</v>
          </cell>
          <cell r="T4126" t="str">
            <v>NHNH_PAPYE201603</v>
          </cell>
        </row>
        <row r="4127">
          <cell r="A4127" t="str">
            <v>NH</v>
          </cell>
          <cell r="B4127" t="str">
            <v>Small Group</v>
          </cell>
          <cell r="C4127" t="str">
            <v>YE201603</v>
          </cell>
          <cell r="M4127">
            <v>30148.491803299999</v>
          </cell>
          <cell r="N4127">
            <v>12.818134199999999</v>
          </cell>
          <cell r="Q4127">
            <v>929.53240189999997</v>
          </cell>
          <cell r="R4127">
            <v>165.47848200000001</v>
          </cell>
          <cell r="T4127" t="str">
            <v>NHSmall GroupYE201603</v>
          </cell>
        </row>
        <row r="4128">
          <cell r="A4128" t="str">
            <v>NH</v>
          </cell>
          <cell r="B4128" t="str">
            <v>NH_PAP</v>
          </cell>
          <cell r="C4128" t="str">
            <v>YE201603</v>
          </cell>
          <cell r="M4128">
            <v>1887.2295082000001</v>
          </cell>
          <cell r="N4128">
            <v>11.3634603</v>
          </cell>
          <cell r="Q4128">
            <v>19.605458599999999</v>
          </cell>
          <cell r="R4128">
            <v>6955.2835134999996</v>
          </cell>
          <cell r="T4128" t="str">
            <v>NHNH_PAPYE201603</v>
          </cell>
        </row>
        <row r="4129">
          <cell r="A4129" t="str">
            <v>NH</v>
          </cell>
          <cell r="B4129" t="str">
            <v>Small Group</v>
          </cell>
          <cell r="C4129" t="str">
            <v>YE201603</v>
          </cell>
          <cell r="M4129">
            <v>30148.491803299999</v>
          </cell>
          <cell r="N4129">
            <v>82.389448799999997</v>
          </cell>
          <cell r="Q4129">
            <v>11876.580836499999</v>
          </cell>
          <cell r="R4129">
            <v>83.245624199999995</v>
          </cell>
          <cell r="T4129" t="str">
            <v>NHSmall GroupYE201603</v>
          </cell>
        </row>
        <row r="4130">
          <cell r="A4130" t="str">
            <v>NH</v>
          </cell>
          <cell r="B4130" t="str">
            <v>NH_PAP</v>
          </cell>
          <cell r="C4130" t="str">
            <v>YE201603</v>
          </cell>
          <cell r="M4130">
            <v>1887.2295082000001</v>
          </cell>
          <cell r="N4130">
            <v>2.2317569000000002</v>
          </cell>
          <cell r="Q4130">
            <v>556.90099980000002</v>
          </cell>
          <cell r="R4130">
            <v>48.089486200000003</v>
          </cell>
          <cell r="T4130" t="str">
            <v>NHNH_PAPYE201603</v>
          </cell>
        </row>
        <row r="4131">
          <cell r="A4131" t="str">
            <v>NH</v>
          </cell>
          <cell r="B4131" t="str">
            <v>NH_PAP</v>
          </cell>
          <cell r="C4131" t="str">
            <v>YE201603</v>
          </cell>
          <cell r="M4131">
            <v>1887.2295082000001</v>
          </cell>
          <cell r="N4131">
            <v>6.5533752999999999</v>
          </cell>
          <cell r="Q4131">
            <v>550.01259540000001</v>
          </cell>
          <cell r="R4131">
            <v>142.97946049999999</v>
          </cell>
          <cell r="T4131" t="str">
            <v>NHNH_PAPYE201603</v>
          </cell>
        </row>
        <row r="4132">
          <cell r="A4132" t="str">
            <v>NH</v>
          </cell>
          <cell r="B4132" t="str">
            <v>NH_PAP</v>
          </cell>
          <cell r="C4132" t="str">
            <v>YE201603</v>
          </cell>
          <cell r="M4132">
            <v>1887.2295082000001</v>
          </cell>
          <cell r="N4132">
            <v>2.8622773000000001</v>
          </cell>
          <cell r="Q4132">
            <v>12.7170542</v>
          </cell>
          <cell r="R4132">
            <v>2700.8870833000001</v>
          </cell>
          <cell r="T4132" t="str">
            <v>NHNH_PAPYE201603</v>
          </cell>
        </row>
        <row r="4133">
          <cell r="A4133" t="str">
            <v>NH</v>
          </cell>
          <cell r="B4133" t="str">
            <v>Exchange</v>
          </cell>
          <cell r="C4133" t="str">
            <v>YE201603</v>
          </cell>
          <cell r="M4133">
            <v>7211.4918033000004</v>
          </cell>
          <cell r="N4133">
            <v>39.0295074</v>
          </cell>
          <cell r="Q4133">
            <v>17.472113</v>
          </cell>
          <cell r="R4133">
            <v>26805.8069048</v>
          </cell>
          <cell r="T4133" t="str">
            <v>NHExchangeYE201603</v>
          </cell>
        </row>
        <row r="4134">
          <cell r="A4134" t="str">
            <v>NH</v>
          </cell>
          <cell r="B4134" t="str">
            <v>NH_PAP</v>
          </cell>
          <cell r="C4134" t="str">
            <v>YE201603</v>
          </cell>
          <cell r="M4134">
            <v>1887.2295082000001</v>
          </cell>
          <cell r="N4134">
            <v>5.3036104000000002</v>
          </cell>
          <cell r="Q4134">
            <v>524.04860970000004</v>
          </cell>
          <cell r="R4134">
            <v>121.44546010000001</v>
          </cell>
          <cell r="T4134" t="str">
            <v>NHNH_PAPYE201603</v>
          </cell>
        </row>
        <row r="4135">
          <cell r="A4135" t="str">
            <v>NH</v>
          </cell>
          <cell r="B4135" t="str">
            <v>NH_PAP</v>
          </cell>
          <cell r="C4135" t="str">
            <v>YE201603</v>
          </cell>
          <cell r="M4135">
            <v>1887.2295082000001</v>
          </cell>
          <cell r="N4135">
            <v>2.7359399999999998</v>
          </cell>
          <cell r="Q4135">
            <v>42.920057999999997</v>
          </cell>
          <cell r="R4135">
            <v>764.94024690000003</v>
          </cell>
          <cell r="T4135" t="str">
            <v>NHNH_PAPYE201603</v>
          </cell>
        </row>
        <row r="4136">
          <cell r="A4136" t="str">
            <v>NH</v>
          </cell>
          <cell r="B4136" t="str">
            <v>NH_PAP</v>
          </cell>
          <cell r="C4136" t="str">
            <v>YE201603</v>
          </cell>
          <cell r="M4136">
            <v>1887.2295082000001</v>
          </cell>
          <cell r="N4136">
            <v>4.2413715999999999</v>
          </cell>
          <cell r="Q4136">
            <v>322.69525110000001</v>
          </cell>
          <cell r="R4136">
            <v>157.72298850000001</v>
          </cell>
          <cell r="T4136" t="str">
            <v>NHNH_PAPYE201603</v>
          </cell>
        </row>
        <row r="4137">
          <cell r="A4137" t="str">
            <v>NH</v>
          </cell>
          <cell r="B4137" t="str">
            <v>Exchange</v>
          </cell>
          <cell r="C4137" t="str">
            <v>YE201603</v>
          </cell>
          <cell r="M4137">
            <v>7211.4918033000004</v>
          </cell>
          <cell r="N4137">
            <v>7.8074817999999997</v>
          </cell>
          <cell r="Q4137">
            <v>18.7201211</v>
          </cell>
          <cell r="R4137">
            <v>5004.7636296000001</v>
          </cell>
          <cell r="T4137" t="str">
            <v>NHExchangeYE201603</v>
          </cell>
        </row>
        <row r="4138">
          <cell r="A4138" t="str">
            <v>NH</v>
          </cell>
          <cell r="B4138" t="str">
            <v>NH_PAP</v>
          </cell>
          <cell r="C4138" t="str">
            <v>YE201603</v>
          </cell>
          <cell r="M4138">
            <v>1887.2295082000001</v>
          </cell>
          <cell r="N4138">
            <v>2.7054790999999998</v>
          </cell>
          <cell r="Q4138">
            <v>387.87015400000001</v>
          </cell>
          <cell r="R4138">
            <v>83.702623000000003</v>
          </cell>
          <cell r="T4138" t="str">
            <v>NHNH_PAPYE201603</v>
          </cell>
        </row>
        <row r="4139">
          <cell r="A4139" t="str">
            <v>NH</v>
          </cell>
          <cell r="B4139" t="str">
            <v>NH_PAP</v>
          </cell>
          <cell r="C4139" t="str">
            <v>YE201603</v>
          </cell>
          <cell r="M4139">
            <v>1887.2295082000001</v>
          </cell>
          <cell r="N4139">
            <v>2.4009798</v>
          </cell>
          <cell r="Q4139">
            <v>179.62839099999999</v>
          </cell>
          <cell r="R4139">
            <v>160.39646020000001</v>
          </cell>
          <cell r="T4139" t="str">
            <v>NHNH_PAPYE201603</v>
          </cell>
        </row>
        <row r="4140">
          <cell r="A4140" t="str">
            <v>NH</v>
          </cell>
          <cell r="B4140" t="str">
            <v>Exchange</v>
          </cell>
          <cell r="C4140" t="str">
            <v>YE201603</v>
          </cell>
          <cell r="M4140">
            <v>7211.4918033000004</v>
          </cell>
          <cell r="N4140">
            <v>1.8342830000000001</v>
          </cell>
          <cell r="Q4140">
            <v>5.2693674000000001</v>
          </cell>
          <cell r="R4140">
            <v>4177.2368421000001</v>
          </cell>
          <cell r="T4140" t="str">
            <v>NHExchangeYE201603</v>
          </cell>
        </row>
        <row r="4141">
          <cell r="A4141" t="str">
            <v>NH</v>
          </cell>
          <cell r="B4141" t="str">
            <v>NH_PAP</v>
          </cell>
          <cell r="C4141" t="str">
            <v>YE201603</v>
          </cell>
          <cell r="M4141">
            <v>1887.2295082000001</v>
          </cell>
          <cell r="N4141">
            <v>12.3025935</v>
          </cell>
          <cell r="Q4141">
            <v>875.35723280000002</v>
          </cell>
          <cell r="R4141">
            <v>168.65242739999999</v>
          </cell>
          <cell r="T4141" t="str">
            <v>NHNH_PAPYE201603</v>
          </cell>
        </row>
        <row r="4142">
          <cell r="A4142" t="str">
            <v>NH</v>
          </cell>
          <cell r="B4142" t="str">
            <v>NH_PAP</v>
          </cell>
          <cell r="C4142" t="str">
            <v>YE201603</v>
          </cell>
          <cell r="M4142">
            <v>1887.2295082000001</v>
          </cell>
          <cell r="N4142">
            <v>8.8148578999999998</v>
          </cell>
          <cell r="Q4142">
            <v>967.55587600000001</v>
          </cell>
          <cell r="R4142">
            <v>109.3252574</v>
          </cell>
          <cell r="T4142" t="str">
            <v>NHNH_PAPYE201603</v>
          </cell>
        </row>
        <row r="4143">
          <cell r="A4143" t="str">
            <v>NH</v>
          </cell>
          <cell r="B4143" t="str">
            <v>Exchange</v>
          </cell>
          <cell r="C4143" t="str">
            <v>YE201603</v>
          </cell>
          <cell r="M4143">
            <v>7211.4918033000004</v>
          </cell>
          <cell r="N4143">
            <v>1.4038356999999999</v>
          </cell>
          <cell r="Q4143">
            <v>2.7733512999999999</v>
          </cell>
          <cell r="R4143">
            <v>6074.25</v>
          </cell>
          <cell r="T4143" t="str">
            <v>NHExchangeYE201603</v>
          </cell>
        </row>
        <row r="4144">
          <cell r="A4144" t="str">
            <v>NH</v>
          </cell>
          <cell r="B4144" t="str">
            <v>NH_PAP</v>
          </cell>
          <cell r="C4144" t="str">
            <v>YE201603</v>
          </cell>
          <cell r="M4144">
            <v>1887.2295082000001</v>
          </cell>
          <cell r="N4144">
            <v>105.53532749999999</v>
          </cell>
          <cell r="Q4144">
            <v>15895.7879101</v>
          </cell>
          <cell r="R4144">
            <v>79.670409300000003</v>
          </cell>
          <cell r="T4144" t="str">
            <v>NHNH_PAPYE201603</v>
          </cell>
        </row>
        <row r="4145">
          <cell r="A4145" t="str">
            <v>NH</v>
          </cell>
          <cell r="B4145" t="str">
            <v>Exchange</v>
          </cell>
          <cell r="C4145" t="str">
            <v>YE201603</v>
          </cell>
          <cell r="M4145">
            <v>7211.4918033000004</v>
          </cell>
          <cell r="N4145">
            <v>11.9163257</v>
          </cell>
          <cell r="Q4145">
            <v>934.06470999999999</v>
          </cell>
          <cell r="R4145">
            <v>153.08993760000001</v>
          </cell>
          <cell r="T4145" t="str">
            <v>NHExchangeYE201603</v>
          </cell>
        </row>
        <row r="4146">
          <cell r="A4146" t="str">
            <v>NH</v>
          </cell>
          <cell r="B4146" t="str">
            <v>Exchange</v>
          </cell>
          <cell r="C4146" t="str">
            <v>YE201603</v>
          </cell>
          <cell r="M4146">
            <v>7211.4918033000004</v>
          </cell>
          <cell r="N4146">
            <v>6.0813188</v>
          </cell>
          <cell r="Q4146">
            <v>496.01387579999999</v>
          </cell>
          <cell r="R4146">
            <v>147.1245653</v>
          </cell>
          <cell r="T4146" t="str">
            <v>NHExchangeYE201603</v>
          </cell>
        </row>
        <row r="4147">
          <cell r="A4147" t="str">
            <v>NH</v>
          </cell>
          <cell r="B4147" t="str">
            <v>NH_PAP</v>
          </cell>
          <cell r="C4147" t="str">
            <v>YE201603</v>
          </cell>
          <cell r="M4147">
            <v>1887.2295082000001</v>
          </cell>
          <cell r="N4147">
            <v>26.080278799999999</v>
          </cell>
          <cell r="Q4147">
            <v>367.73481809999998</v>
          </cell>
          <cell r="R4147">
            <v>851.05714699999999</v>
          </cell>
          <cell r="T4147" t="str">
            <v>NHNH_PAPYE201603</v>
          </cell>
        </row>
        <row r="4148">
          <cell r="A4148" t="str">
            <v>NH</v>
          </cell>
          <cell r="B4148" t="str">
            <v>Exchange</v>
          </cell>
          <cell r="C4148" t="str">
            <v>YE201603</v>
          </cell>
          <cell r="M4148">
            <v>7211.4918033000004</v>
          </cell>
          <cell r="N4148">
            <v>5.3810843999999998</v>
          </cell>
          <cell r="Q4148">
            <v>374.26375480000002</v>
          </cell>
          <cell r="R4148">
            <v>172.5334383</v>
          </cell>
          <cell r="T4148" t="str">
            <v>NHExchangeYE201603</v>
          </cell>
        </row>
        <row r="4149">
          <cell r="A4149" t="str">
            <v>NH</v>
          </cell>
          <cell r="B4149" t="str">
            <v>Small Group</v>
          </cell>
          <cell r="C4149" t="str">
            <v>YE201603</v>
          </cell>
          <cell r="M4149">
            <v>30148.491803299999</v>
          </cell>
          <cell r="N4149">
            <v>3.8723090999999998</v>
          </cell>
          <cell r="Q4149">
            <v>312.15491839999999</v>
          </cell>
          <cell r="R4149">
            <v>148.86105090000001</v>
          </cell>
          <cell r="T4149" t="str">
            <v>NHSmall GroupYE201603</v>
          </cell>
        </row>
        <row r="4150">
          <cell r="A4150" t="str">
            <v>NH</v>
          </cell>
          <cell r="B4150" t="str">
            <v>NH_PAP</v>
          </cell>
          <cell r="C4150" t="str">
            <v>YE201603</v>
          </cell>
          <cell r="M4150">
            <v>1887.2295082000001</v>
          </cell>
          <cell r="N4150">
            <v>10.9968059</v>
          </cell>
          <cell r="Q4150">
            <v>901.85109580000005</v>
          </cell>
          <cell r="R4150">
            <v>146.32312569999999</v>
          </cell>
          <cell r="T4150" t="str">
            <v>NHNH_PAPYE201603</v>
          </cell>
        </row>
        <row r="4151">
          <cell r="A4151" t="str">
            <v>NH</v>
          </cell>
          <cell r="B4151" t="str">
            <v>Exchange</v>
          </cell>
          <cell r="C4151" t="str">
            <v>YE201603</v>
          </cell>
          <cell r="M4151">
            <v>7211.4918033000004</v>
          </cell>
          <cell r="N4151">
            <v>3.5061570999999998</v>
          </cell>
          <cell r="Q4151">
            <v>53.8030148</v>
          </cell>
          <cell r="R4151">
            <v>781.99865980000004</v>
          </cell>
          <cell r="T4151" t="str">
            <v>NHExchangeYE201603</v>
          </cell>
        </row>
        <row r="4152">
          <cell r="A4152" t="str">
            <v>NH</v>
          </cell>
          <cell r="B4152" t="str">
            <v>Small Group</v>
          </cell>
          <cell r="C4152" t="str">
            <v>YE201603</v>
          </cell>
          <cell r="M4152">
            <v>30148.491803299999</v>
          </cell>
          <cell r="N4152">
            <v>9.3657296999999993</v>
          </cell>
          <cell r="Q4152">
            <v>1075.0454852</v>
          </cell>
          <cell r="R4152">
            <v>104.54325660000001</v>
          </cell>
          <cell r="T4152" t="str">
            <v>NHSmall GroupYE201603</v>
          </cell>
        </row>
        <row r="4153">
          <cell r="A4153" t="str">
            <v>NH</v>
          </cell>
          <cell r="B4153" t="str">
            <v>Small Group</v>
          </cell>
          <cell r="C4153" t="str">
            <v>YE201603</v>
          </cell>
          <cell r="M4153">
            <v>30148.491803299999</v>
          </cell>
          <cell r="N4153">
            <v>6.2966788999999999</v>
          </cell>
          <cell r="Q4153">
            <v>2248.4375153000001</v>
          </cell>
          <cell r="R4153">
            <v>33.605624200000001</v>
          </cell>
          <cell r="T4153" t="str">
            <v>NHSmall GroupYE201603</v>
          </cell>
        </row>
        <row r="4154">
          <cell r="A4154" t="str">
            <v>NH</v>
          </cell>
          <cell r="B4154" t="str">
            <v>Exchange</v>
          </cell>
          <cell r="C4154" t="str">
            <v>YE201603</v>
          </cell>
          <cell r="M4154">
            <v>7211.4918033000004</v>
          </cell>
          <cell r="N4154">
            <v>2.0224538000000001</v>
          </cell>
          <cell r="Q4154">
            <v>905.77652699999999</v>
          </cell>
          <cell r="R4154">
            <v>26.7940769</v>
          </cell>
          <cell r="T4154" t="str">
            <v>NHExchangeYE201603</v>
          </cell>
        </row>
        <row r="4155">
          <cell r="A4155" t="str">
            <v>NH</v>
          </cell>
          <cell r="B4155" t="str">
            <v>Small Group</v>
          </cell>
          <cell r="C4155" t="str">
            <v>YE201603</v>
          </cell>
          <cell r="M4155">
            <v>30148.491803299999</v>
          </cell>
          <cell r="N4155">
            <v>2.4631558</v>
          </cell>
          <cell r="Q4155">
            <v>53.103817300000003</v>
          </cell>
          <cell r="R4155">
            <v>556.60536539999998</v>
          </cell>
          <cell r="T4155" t="str">
            <v>NHSmall GroupYE201603</v>
          </cell>
        </row>
        <row r="4156">
          <cell r="A4156" t="str">
            <v>NH</v>
          </cell>
          <cell r="B4156" t="str">
            <v>Small Group</v>
          </cell>
          <cell r="C4156" t="str">
            <v>YE201603</v>
          </cell>
          <cell r="M4156">
            <v>30148.491803299999</v>
          </cell>
          <cell r="N4156">
            <v>20.749283800000001</v>
          </cell>
          <cell r="Q4156">
            <v>1709.1402229</v>
          </cell>
          <cell r="R4156">
            <v>145.68225720000001</v>
          </cell>
          <cell r="T4156" t="str">
            <v>NHSmall GroupYE201603</v>
          </cell>
        </row>
        <row r="4157">
          <cell r="A4157" t="str">
            <v>NH</v>
          </cell>
          <cell r="B4157" t="str">
            <v>NH_PAP</v>
          </cell>
          <cell r="C4157" t="str">
            <v>YE201603</v>
          </cell>
          <cell r="M4157">
            <v>1887.2295082000001</v>
          </cell>
          <cell r="N4157">
            <v>51.894918099999998</v>
          </cell>
          <cell r="Q4157">
            <v>55.637112299999998</v>
          </cell>
          <cell r="R4157">
            <v>11192.870952400001</v>
          </cell>
          <cell r="T4157" t="str">
            <v>NHNH_PAPYE201603</v>
          </cell>
        </row>
        <row r="4158">
          <cell r="A4158" t="str">
            <v>NH</v>
          </cell>
          <cell r="B4158" t="str">
            <v>Small Group</v>
          </cell>
          <cell r="C4158" t="str">
            <v>YE201603</v>
          </cell>
          <cell r="M4158">
            <v>30148.491803299999</v>
          </cell>
          <cell r="N4158">
            <v>15.335211599999999</v>
          </cell>
          <cell r="Q4158">
            <v>187.8700944</v>
          </cell>
          <cell r="R4158">
            <v>979.52012709999997</v>
          </cell>
          <cell r="T4158" t="str">
            <v>NHSmall GroupYE201603</v>
          </cell>
        </row>
        <row r="4159">
          <cell r="A4159" t="str">
            <v>NH</v>
          </cell>
          <cell r="B4159" t="str">
            <v>Exchange</v>
          </cell>
          <cell r="C4159" t="str">
            <v>YE201603</v>
          </cell>
          <cell r="M4159">
            <v>7211.4918033000004</v>
          </cell>
          <cell r="N4159">
            <v>13.772576300000001</v>
          </cell>
          <cell r="Q4159">
            <v>3114.4734837999999</v>
          </cell>
          <cell r="R4159">
            <v>53.065443000000002</v>
          </cell>
          <cell r="T4159" t="str">
            <v>NHExchangeYE201603</v>
          </cell>
        </row>
        <row r="4160">
          <cell r="A4160" t="str">
            <v>NH</v>
          </cell>
          <cell r="B4160" t="str">
            <v>Small Group</v>
          </cell>
          <cell r="C4160" t="str">
            <v>YE201603</v>
          </cell>
          <cell r="M4160">
            <v>30148.491803299999</v>
          </cell>
          <cell r="N4160">
            <v>4.1484937999999998</v>
          </cell>
          <cell r="Q4160">
            <v>272.285594</v>
          </cell>
          <cell r="R4160">
            <v>182.8298197</v>
          </cell>
          <cell r="T4160" t="str">
            <v>NHSmall GroupYE201603</v>
          </cell>
        </row>
        <row r="4161">
          <cell r="A4161" t="str">
            <v>NH</v>
          </cell>
          <cell r="B4161" t="str">
            <v>Exchange</v>
          </cell>
          <cell r="C4161" t="str">
            <v>YE201603</v>
          </cell>
          <cell r="M4161">
            <v>7211.4918033000004</v>
          </cell>
          <cell r="N4161">
            <v>26.2958575</v>
          </cell>
          <cell r="Q4161">
            <v>1362.8248174</v>
          </cell>
          <cell r="R4161">
            <v>231.5413441</v>
          </cell>
          <cell r="T4161" t="str">
            <v>NHExchangeYE201603</v>
          </cell>
        </row>
        <row r="4162">
          <cell r="A4162" t="str">
            <v>NH</v>
          </cell>
          <cell r="B4162" t="str">
            <v>Small Group</v>
          </cell>
          <cell r="C4162" t="str">
            <v>YE201603</v>
          </cell>
          <cell r="M4162">
            <v>30148.491803299999</v>
          </cell>
          <cell r="N4162">
            <v>10.574854200000001</v>
          </cell>
          <cell r="Q4162">
            <v>16.451900899999998</v>
          </cell>
          <cell r="R4162">
            <v>7713.2880644999996</v>
          </cell>
          <cell r="T4162" t="str">
            <v>NHSmall GroupYE201603</v>
          </cell>
        </row>
        <row r="4163">
          <cell r="A4163" t="str">
            <v>NH</v>
          </cell>
          <cell r="B4163" t="str">
            <v>Small Group</v>
          </cell>
          <cell r="C4163" t="str">
            <v>YE201603</v>
          </cell>
          <cell r="M4163">
            <v>30148.491803299999</v>
          </cell>
          <cell r="N4163">
            <v>12.9060177</v>
          </cell>
          <cell r="Q4163">
            <v>352.45544189999998</v>
          </cell>
          <cell r="R4163">
            <v>439.40933749999999</v>
          </cell>
          <cell r="T4163" t="str">
            <v>NHSmall GroupYE201603</v>
          </cell>
        </row>
        <row r="4164">
          <cell r="A4164" t="str">
            <v>NH</v>
          </cell>
          <cell r="B4164" t="str">
            <v>Small Group</v>
          </cell>
          <cell r="C4164" t="str">
            <v>YE201603</v>
          </cell>
          <cell r="M4164">
            <v>30148.491803299999</v>
          </cell>
          <cell r="N4164">
            <v>0.67797289999999999</v>
          </cell>
          <cell r="Q4164">
            <v>1.5589503</v>
          </cell>
          <cell r="R4164">
            <v>5218.6874467999996</v>
          </cell>
          <cell r="T4164" t="str">
            <v>NHSmall GroupYE201603</v>
          </cell>
        </row>
        <row r="4165">
          <cell r="A4165" t="str">
            <v>NH</v>
          </cell>
          <cell r="B4165" t="str">
            <v>Small Group</v>
          </cell>
          <cell r="C4165" t="str">
            <v>YE201603</v>
          </cell>
          <cell r="M4165">
            <v>30148.491803299999</v>
          </cell>
          <cell r="N4165">
            <v>3.6599838999999998</v>
          </cell>
          <cell r="Q4165">
            <v>215.76535380000001</v>
          </cell>
          <cell r="R4165">
            <v>203.55356499999999</v>
          </cell>
          <cell r="T4165" t="str">
            <v>NHSmall GroupYE201603</v>
          </cell>
        </row>
        <row r="4166">
          <cell r="A4166" t="str">
            <v>NH</v>
          </cell>
          <cell r="B4166" t="str">
            <v>Small Group</v>
          </cell>
          <cell r="C4166" t="str">
            <v>YE201603</v>
          </cell>
          <cell r="M4166">
            <v>30148.491803299999</v>
          </cell>
          <cell r="N4166">
            <v>40.026075200000001</v>
          </cell>
          <cell r="Q4166">
            <v>188.59981579999999</v>
          </cell>
          <cell r="R4166">
            <v>2546.7304976999999</v>
          </cell>
          <cell r="T4166" t="str">
            <v>NHSmall GroupYE201603</v>
          </cell>
        </row>
        <row r="4167">
          <cell r="A4167" t="str">
            <v>NH</v>
          </cell>
          <cell r="B4167" t="str">
            <v>Small Group</v>
          </cell>
          <cell r="C4167" t="str">
            <v>YE201603</v>
          </cell>
          <cell r="M4167">
            <v>30148.491803299999</v>
          </cell>
          <cell r="N4167">
            <v>1.9566374</v>
          </cell>
          <cell r="Q4167">
            <v>869.23087799999996</v>
          </cell>
          <cell r="R4167">
            <v>27.011982</v>
          </cell>
          <cell r="T4167" t="str">
            <v>NHSmall GroupYE201603</v>
          </cell>
        </row>
        <row r="4168">
          <cell r="A4168" t="str">
            <v>NH</v>
          </cell>
          <cell r="B4168" t="str">
            <v>Exchange</v>
          </cell>
          <cell r="C4168" t="str">
            <v>YE201603</v>
          </cell>
          <cell r="M4168">
            <v>7211.4918033000004</v>
          </cell>
          <cell r="N4168">
            <v>12.8053989</v>
          </cell>
          <cell r="Q4168">
            <v>672.1216819</v>
          </cell>
          <cell r="R4168">
            <v>228.626439</v>
          </cell>
          <cell r="T4168" t="str">
            <v>NHExchangeYE201603</v>
          </cell>
        </row>
        <row r="4169">
          <cell r="A4169" t="str">
            <v>NH</v>
          </cell>
          <cell r="B4169" t="str">
            <v>Small Group</v>
          </cell>
          <cell r="C4169" t="str">
            <v>YE201603</v>
          </cell>
          <cell r="M4169">
            <v>30148.491803299999</v>
          </cell>
          <cell r="N4169">
            <v>3.7261825000000002</v>
          </cell>
          <cell r="Q4169">
            <v>701.0632617</v>
          </cell>
          <cell r="R4169">
            <v>63.780535100000002</v>
          </cell>
          <cell r="T4169" t="str">
            <v>NHSmall GroupYE201603</v>
          </cell>
        </row>
        <row r="4170">
          <cell r="A4170" t="str">
            <v>NH</v>
          </cell>
          <cell r="B4170" t="str">
            <v>Exchange</v>
          </cell>
          <cell r="C4170" t="str">
            <v>YE201603</v>
          </cell>
          <cell r="M4170">
            <v>7211.4918033000004</v>
          </cell>
          <cell r="N4170">
            <v>2.1732610000000001</v>
          </cell>
          <cell r="Q4170">
            <v>584.62244910000004</v>
          </cell>
          <cell r="R4170">
            <v>44.608503300000002</v>
          </cell>
          <cell r="T4170" t="str">
            <v>NHExchangeYE201603</v>
          </cell>
        </row>
        <row r="4171">
          <cell r="A4171" t="str">
            <v>NH</v>
          </cell>
          <cell r="B4171" t="str">
            <v>Small Group</v>
          </cell>
          <cell r="C4171" t="str">
            <v>YE201603</v>
          </cell>
          <cell r="M4171">
            <v>30148.491803299999</v>
          </cell>
          <cell r="N4171">
            <v>18.959509199999999</v>
          </cell>
          <cell r="Q4171">
            <v>2435.312535</v>
          </cell>
          <cell r="R4171">
            <v>93.422962200000001</v>
          </cell>
          <cell r="T4171" t="str">
            <v>NHSmall GroupYE201603</v>
          </cell>
        </row>
        <row r="4172">
          <cell r="A4172" t="str">
            <v>NH</v>
          </cell>
          <cell r="B4172" t="str">
            <v>Small Group</v>
          </cell>
          <cell r="C4172" t="str">
            <v>YE201603</v>
          </cell>
          <cell r="M4172">
            <v>30148.491803299999</v>
          </cell>
          <cell r="N4172">
            <v>4.3146437000000004</v>
          </cell>
          <cell r="Q4172">
            <v>339.61897879999998</v>
          </cell>
          <cell r="R4172">
            <v>152.45238699999999</v>
          </cell>
          <cell r="T4172" t="str">
            <v>NHSmall GroupYE201603</v>
          </cell>
        </row>
        <row r="4173">
          <cell r="A4173" t="str">
            <v>NH</v>
          </cell>
          <cell r="B4173" t="str">
            <v>NH_PAP</v>
          </cell>
          <cell r="C4173" t="str">
            <v>YE201603</v>
          </cell>
          <cell r="M4173">
            <v>1887.2295082000001</v>
          </cell>
          <cell r="N4173">
            <v>15.838708199999999</v>
          </cell>
          <cell r="Q4173">
            <v>803.2939255</v>
          </cell>
          <cell r="R4173">
            <v>236.60641820000001</v>
          </cell>
          <cell r="T4173" t="str">
            <v>NHNH_PAPYE201603</v>
          </cell>
        </row>
        <row r="4174">
          <cell r="A4174" t="str">
            <v>NH</v>
          </cell>
          <cell r="B4174" t="str">
            <v>NH_PAP</v>
          </cell>
          <cell r="C4174" t="str">
            <v>YE201603</v>
          </cell>
          <cell r="M4174">
            <v>1887.2295082000001</v>
          </cell>
          <cell r="N4174">
            <v>61.795218599999998</v>
          </cell>
          <cell r="Q4174">
            <v>22.254844899999998</v>
          </cell>
          <cell r="R4174">
            <v>33320.5028571</v>
          </cell>
          <cell r="T4174" t="str">
            <v>NHNH_PAPYE201603</v>
          </cell>
        </row>
        <row r="4175">
          <cell r="A4175" t="str">
            <v>NH</v>
          </cell>
          <cell r="B4175" t="str">
            <v>NH_PAP</v>
          </cell>
          <cell r="C4175" t="str">
            <v>YE201603</v>
          </cell>
          <cell r="M4175">
            <v>1887.2295082000001</v>
          </cell>
          <cell r="N4175">
            <v>2.6831659999999999</v>
          </cell>
          <cell r="Q4175">
            <v>18.015826799999999</v>
          </cell>
          <cell r="R4175">
            <v>1787.2058824000001</v>
          </cell>
          <cell r="T4175" t="str">
            <v>NHNH_PAPYE201603</v>
          </cell>
        </row>
        <row r="4176">
          <cell r="A4176" t="str">
            <v>NH</v>
          </cell>
          <cell r="B4176" t="str">
            <v>Exchange</v>
          </cell>
          <cell r="C4176" t="str">
            <v>YE201603</v>
          </cell>
          <cell r="M4176">
            <v>7211.4918033000004</v>
          </cell>
          <cell r="N4176">
            <v>8.6514568999999995</v>
          </cell>
          <cell r="Q4176">
            <v>215.76672930000001</v>
          </cell>
          <cell r="R4176">
            <v>481.15612470000002</v>
          </cell>
          <cell r="T4176" t="str">
            <v>NHExchangeYE201603</v>
          </cell>
        </row>
        <row r="4177">
          <cell r="A4177" t="str">
            <v>NH</v>
          </cell>
          <cell r="B4177" t="str">
            <v>NH_PAP</v>
          </cell>
          <cell r="C4177" t="str">
            <v>YE201603</v>
          </cell>
          <cell r="M4177">
            <v>1887.2295082000001</v>
          </cell>
          <cell r="N4177">
            <v>46.471096299999999</v>
          </cell>
          <cell r="Q4177">
            <v>279.77519310000002</v>
          </cell>
          <cell r="R4177">
            <v>1993.2187311</v>
          </cell>
          <cell r="T4177" t="str">
            <v>NHNH_PAPYE201603</v>
          </cell>
        </row>
        <row r="4178">
          <cell r="A4178" t="str">
            <v>NH</v>
          </cell>
          <cell r="B4178" t="str">
            <v>Small Group</v>
          </cell>
          <cell r="C4178" t="str">
            <v>YE201603</v>
          </cell>
          <cell r="M4178">
            <v>30148.491803299999</v>
          </cell>
          <cell r="N4178">
            <v>3.2632428</v>
          </cell>
          <cell r="Q4178">
            <v>13.9310451</v>
          </cell>
          <cell r="R4178">
            <v>2810.91</v>
          </cell>
          <cell r="T4178" t="str">
            <v>NHSmall GroupYE201603</v>
          </cell>
        </row>
        <row r="4179">
          <cell r="A4179" t="str">
            <v>NH</v>
          </cell>
          <cell r="B4179" t="str">
            <v>NH_PAP</v>
          </cell>
          <cell r="C4179" t="str">
            <v>YE201603</v>
          </cell>
          <cell r="M4179">
            <v>1887.2295082000001</v>
          </cell>
          <cell r="N4179">
            <v>21.7856284</v>
          </cell>
          <cell r="Q4179">
            <v>504.97302839999998</v>
          </cell>
          <cell r="R4179">
            <v>517.70594960000005</v>
          </cell>
          <cell r="T4179" t="str">
            <v>NHNH_PAPYE201603</v>
          </cell>
        </row>
        <row r="4180">
          <cell r="A4180" t="str">
            <v>NH</v>
          </cell>
          <cell r="B4180" t="str">
            <v>Small Group</v>
          </cell>
          <cell r="C4180" t="str">
            <v>YE201603</v>
          </cell>
          <cell r="M4180">
            <v>30148.491803299999</v>
          </cell>
          <cell r="N4180">
            <v>13.291516400000001</v>
          </cell>
          <cell r="Q4180">
            <v>531.66838670000004</v>
          </cell>
          <cell r="R4180">
            <v>299.99563849999998</v>
          </cell>
          <cell r="T4180" t="str">
            <v>NHSmall GroupYE201603</v>
          </cell>
        </row>
        <row r="4181">
          <cell r="A4181" t="str">
            <v>NH</v>
          </cell>
          <cell r="B4181" t="str">
            <v>Exchange</v>
          </cell>
          <cell r="C4181" t="str">
            <v>YE201603</v>
          </cell>
          <cell r="M4181">
            <v>7211.4918033000004</v>
          </cell>
          <cell r="N4181">
            <v>10.1640193</v>
          </cell>
          <cell r="Q4181">
            <v>1379.4649251000001</v>
          </cell>
          <cell r="R4181">
            <v>88.417058699999998</v>
          </cell>
          <cell r="T4181" t="str">
            <v>NHExchangeYE201603</v>
          </cell>
        </row>
        <row r="4182">
          <cell r="A4182" t="str">
            <v>NH</v>
          </cell>
          <cell r="B4182" t="str">
            <v>NH_PAP</v>
          </cell>
          <cell r="C4182" t="str">
            <v>YE201603</v>
          </cell>
          <cell r="M4182">
            <v>1887.2295082000001</v>
          </cell>
          <cell r="N4182">
            <v>20.671580500000001</v>
          </cell>
          <cell r="Q4182">
            <v>4629.5376169000001</v>
          </cell>
          <cell r="R4182">
            <v>53.581801499999997</v>
          </cell>
          <cell r="T4182" t="str">
            <v>NHNH_PAPYE201603</v>
          </cell>
        </row>
        <row r="4183">
          <cell r="A4183" t="str">
            <v>NH</v>
          </cell>
          <cell r="B4183" t="str">
            <v>Exchange</v>
          </cell>
          <cell r="C4183" t="str">
            <v>YE201603</v>
          </cell>
          <cell r="M4183">
            <v>7211.4918033000004</v>
          </cell>
          <cell r="N4183">
            <v>3.5376938</v>
          </cell>
          <cell r="Q4183">
            <v>339.18086110000002</v>
          </cell>
          <cell r="R4183">
            <v>125.1613246</v>
          </cell>
          <cell r="T4183" t="str">
            <v>NHExchangeYE201603</v>
          </cell>
        </row>
        <row r="4184">
          <cell r="A4184" t="str">
            <v>NH</v>
          </cell>
          <cell r="B4184" t="str">
            <v>Exchange</v>
          </cell>
          <cell r="C4184" t="str">
            <v>YE201603</v>
          </cell>
          <cell r="M4184">
            <v>7211.4918033000004</v>
          </cell>
          <cell r="N4184">
            <v>3.6401905000000001</v>
          </cell>
          <cell r="Q4184">
            <v>336.96218010000001</v>
          </cell>
          <cell r="R4184">
            <v>129.63557610000001</v>
          </cell>
          <cell r="T4184" t="str">
            <v>NHExchangeYE201603</v>
          </cell>
        </row>
        <row r="4185">
          <cell r="A4185" t="str">
            <v>NH</v>
          </cell>
          <cell r="B4185" t="str">
            <v>NH_PAP</v>
          </cell>
          <cell r="C4185" t="str">
            <v>YE201603</v>
          </cell>
          <cell r="M4185">
            <v>1887.2295082000001</v>
          </cell>
          <cell r="N4185">
            <v>43.522901599999997</v>
          </cell>
          <cell r="Q4185">
            <v>1361.2546798999999</v>
          </cell>
          <cell r="R4185">
            <v>383.67164270000001</v>
          </cell>
          <cell r="T4185" t="str">
            <v>NHNH_PAPYE201603</v>
          </cell>
        </row>
        <row r="4186">
          <cell r="A4186" t="str">
            <v>NH</v>
          </cell>
          <cell r="B4186" t="str">
            <v>Exchange</v>
          </cell>
          <cell r="C4186" t="str">
            <v>YE201603</v>
          </cell>
          <cell r="M4186">
            <v>7211.4918033000004</v>
          </cell>
          <cell r="N4186">
            <v>2.7122959</v>
          </cell>
          <cell r="Q4186">
            <v>553.56091479999998</v>
          </cell>
          <cell r="R4186">
            <v>58.796693400000002</v>
          </cell>
          <cell r="T4186" t="str">
            <v>NHExchangeYE201603</v>
          </cell>
        </row>
        <row r="4187">
          <cell r="A4187" t="str">
            <v>NH</v>
          </cell>
          <cell r="B4187" t="str">
            <v>NH_PAP</v>
          </cell>
          <cell r="C4187" t="str">
            <v>YE201603</v>
          </cell>
          <cell r="M4187">
            <v>1887.2295082000001</v>
          </cell>
          <cell r="N4187">
            <v>1.1544373999999999</v>
          </cell>
          <cell r="Q4187">
            <v>533.05652310000005</v>
          </cell>
          <cell r="R4187">
            <v>25.988330000000001</v>
          </cell>
          <cell r="T4187" t="str">
            <v>NHNH_PAPYE201603</v>
          </cell>
        </row>
        <row r="4188">
          <cell r="A4188" t="str">
            <v>NH</v>
          </cell>
          <cell r="B4188" t="str">
            <v>Exchange</v>
          </cell>
          <cell r="C4188" t="str">
            <v>YE201603</v>
          </cell>
          <cell r="M4188">
            <v>7211.4918033000004</v>
          </cell>
          <cell r="N4188">
            <v>91.366537199999996</v>
          </cell>
          <cell r="Q4188">
            <v>13233.8776225</v>
          </cell>
          <cell r="R4188">
            <v>82.847860499999996</v>
          </cell>
          <cell r="T4188" t="str">
            <v>NHExchangeYE201603</v>
          </cell>
        </row>
        <row r="4189">
          <cell r="A4189" t="str">
            <v>NH</v>
          </cell>
          <cell r="B4189" t="str">
            <v>NH_PAP</v>
          </cell>
          <cell r="C4189" t="str">
            <v>YE201603</v>
          </cell>
          <cell r="M4189">
            <v>1887.2295082000001</v>
          </cell>
          <cell r="N4189">
            <v>3.2644709000000001</v>
          </cell>
          <cell r="Q4189">
            <v>658.63743369999997</v>
          </cell>
          <cell r="R4189">
            <v>59.476806099999997</v>
          </cell>
          <cell r="T4189" t="str">
            <v>NHNH_PAPYE201603</v>
          </cell>
        </row>
        <row r="4190">
          <cell r="A4190" t="str">
            <v>NH</v>
          </cell>
          <cell r="B4190" t="str">
            <v>Benevera</v>
          </cell>
          <cell r="C4190" t="str">
            <v>YE201603</v>
          </cell>
          <cell r="M4190">
            <v>26988.989071</v>
          </cell>
          <cell r="N4190">
            <v>36.871999199999998</v>
          </cell>
          <cell r="Q4190">
            <v>14.079815999999999</v>
          </cell>
          <cell r="R4190">
            <v>31425.4099737</v>
          </cell>
          <cell r="T4190" t="str">
            <v>NHBeneveraYE201603</v>
          </cell>
        </row>
        <row r="4191">
          <cell r="A4191" t="str">
            <v>NH</v>
          </cell>
          <cell r="B4191" t="str">
            <v>Benevera</v>
          </cell>
          <cell r="C4191" t="str">
            <v>YE201603</v>
          </cell>
          <cell r="M4191">
            <v>26988.989071</v>
          </cell>
          <cell r="N4191">
            <v>20.0282296</v>
          </cell>
          <cell r="Q4191">
            <v>17.8961872</v>
          </cell>
          <cell r="R4191">
            <v>13429.6067081</v>
          </cell>
          <cell r="T4191" t="str">
            <v>NHBeneveraYE201603</v>
          </cell>
        </row>
        <row r="4192">
          <cell r="A4192" t="str">
            <v>NH</v>
          </cell>
          <cell r="B4192" t="str">
            <v>Benevera</v>
          </cell>
          <cell r="C4192" t="str">
            <v>YE201603</v>
          </cell>
          <cell r="M4192">
            <v>26988.989071</v>
          </cell>
          <cell r="N4192">
            <v>13.842279</v>
          </cell>
          <cell r="Q4192">
            <v>22.1942363</v>
          </cell>
          <cell r="R4192">
            <v>7484.2560935000001</v>
          </cell>
          <cell r="T4192" t="str">
            <v>NHBeneveraYE201603</v>
          </cell>
        </row>
        <row r="4193">
          <cell r="A4193" t="str">
            <v>NH</v>
          </cell>
          <cell r="B4193" t="str">
            <v>Buy Direct/Non Group</v>
          </cell>
          <cell r="C4193" t="str">
            <v>YE201603</v>
          </cell>
          <cell r="M4193">
            <v>2234.7540984000002</v>
          </cell>
          <cell r="N4193">
            <v>2.9762995000000001</v>
          </cell>
          <cell r="Q4193">
            <v>568.7426643</v>
          </cell>
          <cell r="R4193">
            <v>62.7974587</v>
          </cell>
          <cell r="T4193" t="str">
            <v>NHBuy Direct/Non GroupYE201603</v>
          </cell>
        </row>
        <row r="4194">
          <cell r="A4194" t="str">
            <v>NH</v>
          </cell>
          <cell r="B4194" t="str">
            <v>CRC</v>
          </cell>
          <cell r="C4194" t="str">
            <v>YE201603</v>
          </cell>
          <cell r="M4194">
            <v>18414.270491800002</v>
          </cell>
          <cell r="N4194">
            <v>4.9110966999999999</v>
          </cell>
          <cell r="Q4194">
            <v>137.12191319999999</v>
          </cell>
          <cell r="R4194">
            <v>429.7865941</v>
          </cell>
          <cell r="T4194" t="str">
            <v>NHCRCYE201603</v>
          </cell>
        </row>
        <row r="4195">
          <cell r="A4195" t="str">
            <v>NH</v>
          </cell>
          <cell r="B4195" t="str">
            <v>Buy Direct/Non Group</v>
          </cell>
          <cell r="C4195" t="str">
            <v>YE201603</v>
          </cell>
          <cell r="M4195">
            <v>2234.7540984000002</v>
          </cell>
          <cell r="N4195">
            <v>3.5926771999999998</v>
          </cell>
          <cell r="Q4195">
            <v>14.7667254</v>
          </cell>
          <cell r="R4195">
            <v>2919.5454544999998</v>
          </cell>
          <cell r="T4195" t="str">
            <v>NHBuy Direct/Non GroupYE201603</v>
          </cell>
        </row>
        <row r="4196">
          <cell r="A4196" t="str">
            <v>NH</v>
          </cell>
          <cell r="B4196" t="str">
            <v>ERF</v>
          </cell>
          <cell r="C4196" t="str">
            <v>YE201603</v>
          </cell>
          <cell r="M4196">
            <v>27752.986338800001</v>
          </cell>
          <cell r="N4196">
            <v>4.8995563000000004</v>
          </cell>
          <cell r="Q4196">
            <v>305.73286409999997</v>
          </cell>
          <cell r="R4196">
            <v>192.30734709999999</v>
          </cell>
          <cell r="T4196" t="str">
            <v>NHERFYE201603</v>
          </cell>
        </row>
        <row r="4197">
          <cell r="A4197" t="str">
            <v>NH</v>
          </cell>
          <cell r="B4197" t="str">
            <v>CRC</v>
          </cell>
          <cell r="C4197" t="str">
            <v>YE201603</v>
          </cell>
          <cell r="M4197">
            <v>18414.270491800002</v>
          </cell>
          <cell r="N4197">
            <v>7.5810379000000001</v>
          </cell>
          <cell r="Q4197">
            <v>87.703718699999996</v>
          </cell>
          <cell r="R4197">
            <v>1037.2702105000001</v>
          </cell>
          <cell r="T4197" t="str">
            <v>NHCRCYE201603</v>
          </cell>
        </row>
        <row r="4198">
          <cell r="A4198" t="str">
            <v>NH</v>
          </cell>
          <cell r="B4198" t="str">
            <v>Buy Direct/Non Group</v>
          </cell>
          <cell r="C4198" t="str">
            <v>YE201603</v>
          </cell>
          <cell r="M4198">
            <v>2234.7540984000002</v>
          </cell>
          <cell r="N4198">
            <v>11.025663099999999</v>
          </cell>
          <cell r="Q4198">
            <v>321.28814549999998</v>
          </cell>
          <cell r="R4198">
            <v>411.80466569999999</v>
          </cell>
          <cell r="T4198" t="str">
            <v>NHBuy Direct/Non GroupYE201603</v>
          </cell>
        </row>
        <row r="4199">
          <cell r="A4199" t="str">
            <v>NH</v>
          </cell>
          <cell r="B4199" t="str">
            <v>Buy Direct/Non Group</v>
          </cell>
          <cell r="C4199" t="str">
            <v>YE201603</v>
          </cell>
          <cell r="M4199">
            <v>2234.7540984000002</v>
          </cell>
          <cell r="N4199">
            <v>17.922468500000001</v>
          </cell>
          <cell r="Q4199">
            <v>1644.4762324000001</v>
          </cell>
          <cell r="R4199">
            <v>130.78305309999999</v>
          </cell>
          <cell r="T4199" t="str">
            <v>NHBuy Direct/Non GroupYE201603</v>
          </cell>
        </row>
        <row r="4200">
          <cell r="A4200" t="str">
            <v>NH</v>
          </cell>
          <cell r="B4200" t="str">
            <v>ERF</v>
          </cell>
          <cell r="C4200" t="str">
            <v>YE201603</v>
          </cell>
          <cell r="M4200">
            <v>27752.986338800001</v>
          </cell>
          <cell r="N4200">
            <v>24.2393304</v>
          </cell>
          <cell r="Q4200">
            <v>18.4484651</v>
          </cell>
          <cell r="R4200">
            <v>15766.7298242</v>
          </cell>
          <cell r="T4200" t="str">
            <v>NHERFYE201603</v>
          </cell>
        </row>
        <row r="4201">
          <cell r="A4201" t="str">
            <v>NH</v>
          </cell>
          <cell r="B4201" t="str">
            <v>ERF</v>
          </cell>
          <cell r="C4201" t="str">
            <v>YE201603</v>
          </cell>
          <cell r="M4201">
            <v>27752.986338800001</v>
          </cell>
          <cell r="N4201">
            <v>14.995182099999999</v>
          </cell>
          <cell r="Q4201">
            <v>20.8626197</v>
          </cell>
          <cell r="R4201">
            <v>8625.1002073</v>
          </cell>
          <cell r="T4201" t="str">
            <v>NHERFYE201603</v>
          </cell>
        </row>
        <row r="4202">
          <cell r="A4202" t="str">
            <v>NH</v>
          </cell>
          <cell r="B4202" t="str">
            <v>Benevera</v>
          </cell>
          <cell r="C4202" t="str">
            <v>YE201603</v>
          </cell>
          <cell r="M4202">
            <v>26988.989071</v>
          </cell>
          <cell r="N4202">
            <v>6.8579347999999998</v>
          </cell>
          <cell r="Q4202">
            <v>623.10596210000006</v>
          </cell>
          <cell r="R4202">
            <v>132.07258849999999</v>
          </cell>
          <cell r="T4202" t="str">
            <v>NHBeneveraYE201603</v>
          </cell>
        </row>
        <row r="4203">
          <cell r="A4203" t="str">
            <v>NH</v>
          </cell>
          <cell r="B4203" t="str">
            <v>ERF</v>
          </cell>
          <cell r="C4203" t="str">
            <v>YE201603</v>
          </cell>
          <cell r="M4203">
            <v>27752.986338800001</v>
          </cell>
          <cell r="N4203">
            <v>3.9551403000000001</v>
          </cell>
          <cell r="Q4203">
            <v>15.565892399999999</v>
          </cell>
          <cell r="R4203">
            <v>3049.0821065</v>
          </cell>
          <cell r="T4203" t="str">
            <v>NHERFYE201603</v>
          </cell>
        </row>
        <row r="4204">
          <cell r="A4204" t="str">
            <v>NH</v>
          </cell>
          <cell r="B4204" t="str">
            <v>Buy Direct/Non Group</v>
          </cell>
          <cell r="C4204" t="str">
            <v>YE201603</v>
          </cell>
          <cell r="M4204">
            <v>2234.7540984000002</v>
          </cell>
          <cell r="N4204">
            <v>7.7356978999999999</v>
          </cell>
          <cell r="Q4204">
            <v>18.346537600000001</v>
          </cell>
          <cell r="R4204">
            <v>5059.7217073000002</v>
          </cell>
          <cell r="T4204" t="str">
            <v>NHBuy Direct/Non GroupYE201603</v>
          </cell>
        </row>
        <row r="4205">
          <cell r="A4205" t="str">
            <v>NH</v>
          </cell>
          <cell r="B4205" t="str">
            <v>Buy Direct/Non Group</v>
          </cell>
          <cell r="C4205" t="str">
            <v>YE201603</v>
          </cell>
          <cell r="M4205">
            <v>2234.7540984000002</v>
          </cell>
          <cell r="N4205">
            <v>2.7496765000000001</v>
          </cell>
          <cell r="Q4205">
            <v>21.478873199999999</v>
          </cell>
          <cell r="R4205">
            <v>1536.2127083</v>
          </cell>
          <cell r="T4205" t="str">
            <v>NHBuy Direct/Non GroupYE201603</v>
          </cell>
        </row>
        <row r="4206">
          <cell r="A4206" t="str">
            <v>NH</v>
          </cell>
          <cell r="B4206" t="str">
            <v>CRC</v>
          </cell>
          <cell r="C4206" t="str">
            <v>YE201603</v>
          </cell>
          <cell r="M4206">
            <v>18414.270491800002</v>
          </cell>
          <cell r="N4206">
            <v>13.8975078</v>
          </cell>
          <cell r="Q4206">
            <v>2490.5140836999999</v>
          </cell>
          <cell r="R4206">
            <v>66.962116399999999</v>
          </cell>
          <cell r="T4206" t="str">
            <v>NHCRCYE201603</v>
          </cell>
        </row>
        <row r="4207">
          <cell r="A4207" t="str">
            <v>NH</v>
          </cell>
          <cell r="B4207" t="str">
            <v>Benevera</v>
          </cell>
          <cell r="C4207" t="str">
            <v>YE201603</v>
          </cell>
          <cell r="M4207">
            <v>26988.989071</v>
          </cell>
          <cell r="N4207">
            <v>3.5540883000000001</v>
          </cell>
          <cell r="Q4207">
            <v>130.4235587</v>
          </cell>
          <cell r="R4207">
            <v>327.00426420000002</v>
          </cell>
          <cell r="T4207" t="str">
            <v>NHBeneveraYE201603</v>
          </cell>
        </row>
        <row r="4208">
          <cell r="A4208" t="str">
            <v>NH</v>
          </cell>
          <cell r="B4208" t="str">
            <v>CRC</v>
          </cell>
          <cell r="C4208" t="str">
            <v>YE201603</v>
          </cell>
          <cell r="M4208">
            <v>18414.270491800002</v>
          </cell>
          <cell r="N4208">
            <v>8.2846644999999999</v>
          </cell>
          <cell r="Q4208">
            <v>640.91596809999999</v>
          </cell>
          <cell r="R4208">
            <v>155.11545749999999</v>
          </cell>
          <cell r="T4208" t="str">
            <v>NHCRCYE201603</v>
          </cell>
        </row>
        <row r="4209">
          <cell r="A4209" t="str">
            <v>NH</v>
          </cell>
          <cell r="B4209" t="str">
            <v>Benevera</v>
          </cell>
          <cell r="C4209" t="str">
            <v>YE201603</v>
          </cell>
          <cell r="M4209">
            <v>26988.989071</v>
          </cell>
          <cell r="N4209">
            <v>22.8389183</v>
          </cell>
          <cell r="Q4209">
            <v>1092.0008868</v>
          </cell>
          <cell r="R4209">
            <v>250.9769201</v>
          </cell>
          <cell r="T4209" t="str">
            <v>NHBeneveraYE201603</v>
          </cell>
        </row>
        <row r="4210">
          <cell r="A4210" t="str">
            <v>NH</v>
          </cell>
          <cell r="B4210" t="str">
            <v>Buy Direct/Non Group</v>
          </cell>
          <cell r="C4210" t="str">
            <v>YE201603</v>
          </cell>
          <cell r="M4210">
            <v>2234.7540984000002</v>
          </cell>
          <cell r="N4210">
            <v>18.230968499999999</v>
          </cell>
          <cell r="Q4210">
            <v>2445.9066901000001</v>
          </cell>
          <cell r="R4210">
            <v>89.4439773</v>
          </cell>
          <cell r="T4210" t="str">
            <v>NHBuy Direct/Non GroupYE201603</v>
          </cell>
        </row>
        <row r="4211">
          <cell r="A4211" t="str">
            <v>NH</v>
          </cell>
          <cell r="B4211" t="str">
            <v>ERF</v>
          </cell>
          <cell r="C4211" t="str">
            <v>YE201603</v>
          </cell>
          <cell r="M4211">
            <v>27752.986338800001</v>
          </cell>
          <cell r="N4211">
            <v>15.9135361</v>
          </cell>
          <cell r="Q4211">
            <v>196.15907039999999</v>
          </cell>
          <cell r="R4211">
            <v>973.50804559999995</v>
          </cell>
          <cell r="T4211" t="str">
            <v>NHERFYE201603</v>
          </cell>
        </row>
        <row r="4212">
          <cell r="A4212" t="str">
            <v>NH</v>
          </cell>
          <cell r="B4212" t="str">
            <v>Benevera</v>
          </cell>
          <cell r="C4212" t="str">
            <v>YE201603</v>
          </cell>
          <cell r="M4212">
            <v>26988.989071</v>
          </cell>
          <cell r="N4212">
            <v>3.0907092</v>
          </cell>
          <cell r="Q4212">
            <v>562.52570109999999</v>
          </cell>
          <cell r="R4212">
            <v>65.932117599999998</v>
          </cell>
          <cell r="T4212" t="str">
            <v>NHBeneveraYE201603</v>
          </cell>
        </row>
        <row r="4213">
          <cell r="A4213" t="str">
            <v>NH</v>
          </cell>
          <cell r="B4213" t="str">
            <v>ERF</v>
          </cell>
          <cell r="C4213" t="str">
            <v>YE201603</v>
          </cell>
          <cell r="M4213">
            <v>27752.986338800001</v>
          </cell>
          <cell r="N4213">
            <v>17.941161900000001</v>
          </cell>
          <cell r="Q4213">
            <v>328.50518820000002</v>
          </cell>
          <cell r="R4213">
            <v>655.37455739999996</v>
          </cell>
          <cell r="T4213" t="str">
            <v>NHERFYE201603</v>
          </cell>
        </row>
        <row r="4214">
          <cell r="A4214" t="str">
            <v>NH</v>
          </cell>
          <cell r="B4214" t="str">
            <v>ERF</v>
          </cell>
          <cell r="C4214" t="str">
            <v>YE201603</v>
          </cell>
          <cell r="M4214">
            <v>27752.986338800001</v>
          </cell>
          <cell r="N4214">
            <v>4.8793240000000004</v>
          </cell>
          <cell r="Q4214">
            <v>221.84999930000001</v>
          </cell>
          <cell r="R4214">
            <v>263.92557249999999</v>
          </cell>
          <cell r="T4214" t="str">
            <v>NHERFYE201603</v>
          </cell>
        </row>
        <row r="4215">
          <cell r="A4215" t="str">
            <v>NH</v>
          </cell>
          <cell r="B4215" t="str">
            <v>Buy Direct/Non Group</v>
          </cell>
          <cell r="C4215" t="str">
            <v>YE201603</v>
          </cell>
          <cell r="M4215">
            <v>2234.7540984000002</v>
          </cell>
          <cell r="N4215">
            <v>24.251581000000002</v>
          </cell>
          <cell r="Q4215">
            <v>992.95041079999999</v>
          </cell>
          <cell r="R4215">
            <v>293.08510139999999</v>
          </cell>
          <cell r="T4215" t="str">
            <v>NHBuy Direct/Non GroupYE201603</v>
          </cell>
        </row>
        <row r="4216">
          <cell r="A4216" t="str">
            <v>NH</v>
          </cell>
          <cell r="B4216" t="str">
            <v>ERF</v>
          </cell>
          <cell r="C4216" t="str">
            <v>YE201603</v>
          </cell>
          <cell r="M4216">
            <v>27752.986338800001</v>
          </cell>
          <cell r="N4216">
            <v>19.750437699999999</v>
          </cell>
          <cell r="Q4216">
            <v>2529.8178416999999</v>
          </cell>
          <cell r="R4216">
            <v>93.684710600000003</v>
          </cell>
          <cell r="T4216" t="str">
            <v>NHERFYE201603</v>
          </cell>
        </row>
        <row r="4217">
          <cell r="A4217" t="str">
            <v>NH</v>
          </cell>
          <cell r="B4217" t="str">
            <v>CRC</v>
          </cell>
          <cell r="C4217" t="str">
            <v>YE201603</v>
          </cell>
          <cell r="M4217">
            <v>18414.270491800002</v>
          </cell>
          <cell r="N4217">
            <v>14.135255600000001</v>
          </cell>
          <cell r="Q4217">
            <v>562.98727689999998</v>
          </cell>
          <cell r="R4217">
            <v>301.29111990000001</v>
          </cell>
          <cell r="T4217" t="str">
            <v>NHCRCYE201603</v>
          </cell>
        </row>
        <row r="4218">
          <cell r="A4218" t="str">
            <v>NH</v>
          </cell>
          <cell r="B4218" t="str">
            <v>Benevera</v>
          </cell>
          <cell r="C4218" t="str">
            <v>YE201603</v>
          </cell>
          <cell r="M4218">
            <v>26988.989071</v>
          </cell>
          <cell r="N4218">
            <v>13.5554951</v>
          </cell>
          <cell r="Q4218">
            <v>183.1117122</v>
          </cell>
          <cell r="R4218">
            <v>888.34263859999999</v>
          </cell>
          <cell r="T4218" t="str">
            <v>NHBeneveraYE201603</v>
          </cell>
        </row>
        <row r="4219">
          <cell r="A4219" t="str">
            <v>NH</v>
          </cell>
          <cell r="B4219" t="str">
            <v>Benevera</v>
          </cell>
          <cell r="C4219" t="str">
            <v>YE201603</v>
          </cell>
          <cell r="M4219">
            <v>26988.989071</v>
          </cell>
          <cell r="N4219">
            <v>1.5923111000000001</v>
          </cell>
          <cell r="Q4219">
            <v>172.70005879999999</v>
          </cell>
          <cell r="R4219">
            <v>110.64115</v>
          </cell>
          <cell r="T4219" t="str">
            <v>NHBeneveraYE201603</v>
          </cell>
        </row>
        <row r="4220">
          <cell r="A4220" t="str">
            <v>NH</v>
          </cell>
          <cell r="B4220" t="str">
            <v>ERF</v>
          </cell>
          <cell r="C4220" t="str">
            <v>YE201603</v>
          </cell>
          <cell r="M4220">
            <v>27752.986338800001</v>
          </cell>
          <cell r="N4220">
            <v>6.5241768000000002</v>
          </cell>
          <cell r="Q4220">
            <v>483.26330849999999</v>
          </cell>
          <cell r="R4220">
            <v>162.00303310000001</v>
          </cell>
          <cell r="T4220" t="str">
            <v>NHERFYE201603</v>
          </cell>
        </row>
        <row r="4221">
          <cell r="A4221" t="str">
            <v>NH</v>
          </cell>
          <cell r="B4221" t="str">
            <v>CRC</v>
          </cell>
          <cell r="C4221" t="str">
            <v>YE201603</v>
          </cell>
          <cell r="M4221">
            <v>18414.270491800002</v>
          </cell>
          <cell r="N4221">
            <v>45.778313900000001</v>
          </cell>
          <cell r="Q4221">
            <v>13.5221213</v>
          </cell>
          <cell r="R4221">
            <v>40625.265301200001</v>
          </cell>
          <cell r="T4221" t="str">
            <v>NHCRCYE201603</v>
          </cell>
        </row>
        <row r="4222">
          <cell r="A4222" t="str">
            <v>NH</v>
          </cell>
          <cell r="B4222" t="str">
            <v>Benevera</v>
          </cell>
          <cell r="C4222" t="str">
            <v>YE201603</v>
          </cell>
          <cell r="M4222">
            <v>26988.989071</v>
          </cell>
          <cell r="N4222">
            <v>23.6235255</v>
          </cell>
          <cell r="Q4222">
            <v>1740.2652568999999</v>
          </cell>
          <cell r="R4222">
            <v>162.8960328</v>
          </cell>
          <cell r="T4222" t="str">
            <v>NHBeneveraYE201603</v>
          </cell>
        </row>
        <row r="4223">
          <cell r="A4223" t="str">
            <v>NH</v>
          </cell>
          <cell r="B4223" t="str">
            <v>CRC</v>
          </cell>
          <cell r="C4223" t="str">
            <v>YE201603</v>
          </cell>
          <cell r="M4223">
            <v>18414.270491800002</v>
          </cell>
          <cell r="N4223">
            <v>16.465268200000001</v>
          </cell>
          <cell r="Q4223">
            <v>310.24851089999999</v>
          </cell>
          <cell r="R4223">
            <v>636.85468760000003</v>
          </cell>
          <cell r="T4223" t="str">
            <v>NHCRCYE201603</v>
          </cell>
        </row>
        <row r="4224">
          <cell r="A4224" t="str">
            <v>NH</v>
          </cell>
          <cell r="B4224" t="str">
            <v>Buy Direct/Non Group</v>
          </cell>
          <cell r="C4224" t="str">
            <v>YE201603</v>
          </cell>
          <cell r="M4224">
            <v>2234.7540984000002</v>
          </cell>
          <cell r="N4224">
            <v>4.3046040999999997</v>
          </cell>
          <cell r="Q4224">
            <v>160.19659619999999</v>
          </cell>
          <cell r="R4224">
            <v>322.44910609999999</v>
          </cell>
          <cell r="T4224" t="str">
            <v>NHBuy Direct/Non GroupYE201603</v>
          </cell>
        </row>
        <row r="4225">
          <cell r="A4225" t="str">
            <v>NH</v>
          </cell>
          <cell r="B4225" t="str">
            <v>CRC</v>
          </cell>
          <cell r="C4225" t="str">
            <v>YE201603</v>
          </cell>
          <cell r="M4225">
            <v>18414.270491800002</v>
          </cell>
          <cell r="N4225">
            <v>1.9735107999999999</v>
          </cell>
          <cell r="Q4225">
            <v>458.7746229</v>
          </cell>
          <cell r="R4225">
            <v>51.620398899999998</v>
          </cell>
          <cell r="T4225" t="str">
            <v>NHCRCYE201603</v>
          </cell>
        </row>
        <row r="4226">
          <cell r="A4226" t="str">
            <v>NH</v>
          </cell>
          <cell r="B4226" t="str">
            <v>Benevera</v>
          </cell>
          <cell r="C4226" t="str">
            <v>YE201603</v>
          </cell>
          <cell r="M4226">
            <v>26988.989071</v>
          </cell>
          <cell r="N4226">
            <v>13.661213099999999</v>
          </cell>
          <cell r="Q4226">
            <v>404.16482330000002</v>
          </cell>
          <cell r="R4226">
            <v>405.61312609999999</v>
          </cell>
          <cell r="T4226" t="str">
            <v>NHBeneveraYE201603</v>
          </cell>
        </row>
        <row r="4227">
          <cell r="A4227" t="str">
            <v>NH</v>
          </cell>
          <cell r="B4227" t="str">
            <v>CRC</v>
          </cell>
          <cell r="C4227" t="str">
            <v>YE201603</v>
          </cell>
          <cell r="M4227">
            <v>18414.270491800002</v>
          </cell>
          <cell r="N4227">
            <v>13.1213839</v>
          </cell>
          <cell r="Q4227">
            <v>914.39951459999997</v>
          </cell>
          <cell r="R4227">
            <v>172.1967306</v>
          </cell>
          <cell r="T4227" t="str">
            <v>NHCRCYE201603</v>
          </cell>
        </row>
        <row r="4228">
          <cell r="A4228" t="str">
            <v>NH</v>
          </cell>
          <cell r="B4228" t="str">
            <v>Buy Direct/Non Group</v>
          </cell>
          <cell r="C4228" t="str">
            <v>YE201603</v>
          </cell>
          <cell r="M4228">
            <v>2234.7540984000002</v>
          </cell>
          <cell r="N4228">
            <v>2.8215271</v>
          </cell>
          <cell r="Q4228">
            <v>246.11208920000001</v>
          </cell>
          <cell r="R4228">
            <v>137.5727818</v>
          </cell>
          <cell r="T4228" t="str">
            <v>NHBuy Direct/Non GroupYE201603</v>
          </cell>
        </row>
        <row r="4229">
          <cell r="A4229" t="str">
            <v>NH</v>
          </cell>
          <cell r="B4229" t="str">
            <v>CRC</v>
          </cell>
          <cell r="C4229" t="str">
            <v>YE201603</v>
          </cell>
          <cell r="M4229">
            <v>18414.270491800002</v>
          </cell>
          <cell r="N4229">
            <v>86.316457900000003</v>
          </cell>
          <cell r="Q4229">
            <v>12455.9916779</v>
          </cell>
          <cell r="R4229">
            <v>83.156566100000006</v>
          </cell>
          <cell r="T4229" t="str">
            <v>NHCRCYE201603</v>
          </cell>
        </row>
        <row r="4230">
          <cell r="A4230" t="str">
            <v>NH</v>
          </cell>
          <cell r="B4230" t="str">
            <v>ERF</v>
          </cell>
          <cell r="C4230" t="str">
            <v>YE201603</v>
          </cell>
          <cell r="M4230">
            <v>27752.986338800001</v>
          </cell>
          <cell r="N4230">
            <v>40.701406300000002</v>
          </cell>
          <cell r="Q4230">
            <v>181.85430349999999</v>
          </cell>
          <cell r="R4230">
            <v>2685.7592371999999</v>
          </cell>
          <cell r="T4230" t="str">
            <v>NHERFYE201603</v>
          </cell>
        </row>
        <row r="4231">
          <cell r="A4231" t="str">
            <v>NH</v>
          </cell>
          <cell r="B4231" t="str">
            <v>Buy Direct/Non Group</v>
          </cell>
          <cell r="C4231" t="str">
            <v>YE201603</v>
          </cell>
          <cell r="M4231">
            <v>2234.7540984000002</v>
          </cell>
          <cell r="N4231">
            <v>0.33295649999999999</v>
          </cell>
          <cell r="Q4231">
            <v>78.308391999999998</v>
          </cell>
          <cell r="R4231">
            <v>51.022342899999998</v>
          </cell>
          <cell r="T4231" t="str">
            <v>NHBuy Direct/Non GroupYE201603</v>
          </cell>
        </row>
        <row r="4232">
          <cell r="A4232" t="str">
            <v>NH</v>
          </cell>
          <cell r="B4232" t="str">
            <v>Benevera</v>
          </cell>
          <cell r="C4232" t="str">
            <v>YE201603</v>
          </cell>
          <cell r="M4232">
            <v>26988.989071</v>
          </cell>
          <cell r="N4232">
            <v>12.787620799999999</v>
          </cell>
          <cell r="Q4232">
            <v>558.19059990000005</v>
          </cell>
          <cell r="R4232">
            <v>274.90869500000002</v>
          </cell>
          <cell r="T4232" t="str">
            <v>NHBeneveraYE201603</v>
          </cell>
        </row>
        <row r="4233">
          <cell r="A4233" t="str">
            <v>NH</v>
          </cell>
          <cell r="B4233" t="str">
            <v>Buy Direct/Non Group</v>
          </cell>
          <cell r="C4233" t="str">
            <v>YE201603</v>
          </cell>
          <cell r="M4233">
            <v>2234.7540984000002</v>
          </cell>
          <cell r="N4233">
            <v>10.012309999999999</v>
          </cell>
          <cell r="Q4233">
            <v>832.30633799999998</v>
          </cell>
          <cell r="R4233">
            <v>144.35516670000001</v>
          </cell>
          <cell r="T4233" t="str">
            <v>NHBuy Direct/Non GroupYE201603</v>
          </cell>
        </row>
        <row r="4234">
          <cell r="A4234" t="str">
            <v>NH</v>
          </cell>
          <cell r="B4234" t="str">
            <v>Buy Direct/Non Group</v>
          </cell>
          <cell r="C4234" t="str">
            <v>YE201603</v>
          </cell>
          <cell r="M4234">
            <v>2234.7540984000002</v>
          </cell>
          <cell r="N4234">
            <v>10.4593454</v>
          </cell>
          <cell r="Q4234">
            <v>577.69219480000004</v>
          </cell>
          <cell r="R4234">
            <v>217.26474049999999</v>
          </cell>
          <cell r="T4234" t="str">
            <v>NHBuy Direct/Non GroupYE201603</v>
          </cell>
        </row>
        <row r="4235">
          <cell r="A4235" t="str">
            <v>NH</v>
          </cell>
          <cell r="B4235" t="str">
            <v>Buy Direct/Non Group</v>
          </cell>
          <cell r="C4235" t="str">
            <v>YE201603</v>
          </cell>
          <cell r="M4235">
            <v>2234.7540984000002</v>
          </cell>
          <cell r="N4235">
            <v>0.71258250000000001</v>
          </cell>
          <cell r="Q4235">
            <v>12.0818662</v>
          </cell>
          <cell r="R4235">
            <v>707.75407410000003</v>
          </cell>
          <cell r="T4235" t="str">
            <v>NHBuy Direct/Non GroupYE201603</v>
          </cell>
        </row>
        <row r="4236">
          <cell r="A4236" t="str">
            <v>NH</v>
          </cell>
          <cell r="B4236" t="str">
            <v>Benevera</v>
          </cell>
          <cell r="C4236" t="str">
            <v>YE201603</v>
          </cell>
          <cell r="M4236">
            <v>26988.989071</v>
          </cell>
          <cell r="N4236">
            <v>4.0942799000000001</v>
          </cell>
          <cell r="Q4236">
            <v>213.01279510000001</v>
          </cell>
          <cell r="R4236">
            <v>230.64979819999999</v>
          </cell>
          <cell r="T4236" t="str">
            <v>NHBeneveraYE201603</v>
          </cell>
        </row>
        <row r="4237">
          <cell r="A4237" t="str">
            <v>NH</v>
          </cell>
          <cell r="B4237" t="str">
            <v>ERF</v>
          </cell>
          <cell r="C4237" t="str">
            <v>YE201603</v>
          </cell>
          <cell r="M4237">
            <v>27752.986338800001</v>
          </cell>
          <cell r="N4237">
            <v>7.4324966999999997</v>
          </cell>
          <cell r="Q4237">
            <v>87.269887699999998</v>
          </cell>
          <cell r="R4237">
            <v>1022.0015483</v>
          </cell>
          <cell r="T4237" t="str">
            <v>NHERFYE201603</v>
          </cell>
        </row>
        <row r="4238">
          <cell r="A4238" t="str">
            <v>NH</v>
          </cell>
          <cell r="B4238" t="str">
            <v>ERF</v>
          </cell>
          <cell r="C4238" t="str">
            <v>YE201603</v>
          </cell>
          <cell r="M4238">
            <v>27752.986338800001</v>
          </cell>
          <cell r="N4238">
            <v>15.796503400000001</v>
          </cell>
          <cell r="Q4238">
            <v>604.65565019999997</v>
          </cell>
          <cell r="R4238">
            <v>313.49750970000002</v>
          </cell>
          <cell r="T4238" t="str">
            <v>NHERFYE201603</v>
          </cell>
        </row>
        <row r="4239">
          <cell r="A4239" t="str">
            <v>NH</v>
          </cell>
          <cell r="B4239" t="str">
            <v>Benevera</v>
          </cell>
          <cell r="C4239" t="str">
            <v>YE201603</v>
          </cell>
          <cell r="M4239">
            <v>26988.989071</v>
          </cell>
          <cell r="N4239">
            <v>19.5545799</v>
          </cell>
          <cell r="Q4239">
            <v>2288.8222985000002</v>
          </cell>
          <cell r="R4239">
            <v>102.5221394</v>
          </cell>
          <cell r="T4239" t="str">
            <v>NHBeneveraYE201603</v>
          </cell>
        </row>
        <row r="4240">
          <cell r="A4240" t="str">
            <v>NH</v>
          </cell>
          <cell r="B4240" t="str">
            <v>ERF</v>
          </cell>
          <cell r="C4240" t="str">
            <v>YE201603</v>
          </cell>
          <cell r="M4240">
            <v>27752.986338800001</v>
          </cell>
          <cell r="N4240">
            <v>14.925386899999999</v>
          </cell>
          <cell r="Q4240">
            <v>2604.7647311999999</v>
          </cell>
          <cell r="R4240">
            <v>68.760391799999994</v>
          </cell>
          <cell r="T4240" t="str">
            <v>NHERFYE201603</v>
          </cell>
        </row>
        <row r="4241">
          <cell r="A4241" t="str">
            <v>NH</v>
          </cell>
          <cell r="B4241" t="str">
            <v>CRC</v>
          </cell>
          <cell r="C4241" t="str">
            <v>YE201603</v>
          </cell>
          <cell r="M4241">
            <v>18414.270491800002</v>
          </cell>
          <cell r="N4241">
            <v>9.6396311000000008</v>
          </cell>
          <cell r="Q4241">
            <v>1079.8690075</v>
          </cell>
          <cell r="R4241">
            <v>107.12000500000001</v>
          </cell>
          <cell r="T4241" t="str">
            <v>NHCRCYE201603</v>
          </cell>
        </row>
        <row r="4242">
          <cell r="A4242" t="str">
            <v>NH</v>
          </cell>
          <cell r="B4242" t="str">
            <v>CRC</v>
          </cell>
          <cell r="C4242" t="str">
            <v>YE201603</v>
          </cell>
          <cell r="M4242">
            <v>18414.270491800002</v>
          </cell>
          <cell r="N4242">
            <v>2.1085626</v>
          </cell>
          <cell r="Q4242">
            <v>351.62946060000002</v>
          </cell>
          <cell r="R4242">
            <v>71.958563699999999</v>
          </cell>
          <cell r="T4242" t="str">
            <v>NHCRCYE201603</v>
          </cell>
        </row>
        <row r="4243">
          <cell r="A4243" t="str">
            <v>NH</v>
          </cell>
          <cell r="B4243" t="str">
            <v>CRC</v>
          </cell>
          <cell r="C4243" t="str">
            <v>YE201603</v>
          </cell>
          <cell r="M4243">
            <v>18414.270491800002</v>
          </cell>
          <cell r="N4243">
            <v>6.7307202000000004</v>
          </cell>
          <cell r="Q4243">
            <v>470.99340719999998</v>
          </cell>
          <cell r="R4243">
            <v>171.48571770000001</v>
          </cell>
          <cell r="T4243" t="str">
            <v>NHCRCYE201603</v>
          </cell>
        </row>
        <row r="4244">
          <cell r="A4244" t="str">
            <v>NH</v>
          </cell>
          <cell r="B4244" t="str">
            <v>Benevera</v>
          </cell>
          <cell r="C4244" t="str">
            <v>YE201603</v>
          </cell>
          <cell r="M4244">
            <v>26988.989071</v>
          </cell>
          <cell r="N4244">
            <v>12.888573900000001</v>
          </cell>
          <cell r="Q4244">
            <v>883.65666220000003</v>
          </cell>
          <cell r="R4244">
            <v>175.02599480000001</v>
          </cell>
          <cell r="T4244" t="str">
            <v>NHBeneveraYE201603</v>
          </cell>
        </row>
        <row r="4245">
          <cell r="A4245" t="str">
            <v>NH</v>
          </cell>
          <cell r="B4245" t="str">
            <v>CRC</v>
          </cell>
          <cell r="C4245" t="str">
            <v>YE201603</v>
          </cell>
          <cell r="M4245">
            <v>18414.270491800002</v>
          </cell>
          <cell r="N4245">
            <v>2.6644013000000002</v>
          </cell>
          <cell r="Q4245">
            <v>51.373199999999997</v>
          </cell>
          <cell r="R4245">
            <v>622.36371039999995</v>
          </cell>
          <cell r="T4245" t="str">
            <v>NHCRCYE201603</v>
          </cell>
        </row>
        <row r="4246">
          <cell r="A4246" t="str">
            <v>NH</v>
          </cell>
          <cell r="B4246" t="str">
            <v>CRC</v>
          </cell>
          <cell r="C4246" t="str">
            <v>YE201603</v>
          </cell>
          <cell r="M4246">
            <v>18414.270491800002</v>
          </cell>
          <cell r="N4246">
            <v>15.6334412</v>
          </cell>
          <cell r="Q4246">
            <v>198.37875199999999</v>
          </cell>
          <cell r="R4246">
            <v>945.67232139999999</v>
          </cell>
          <cell r="T4246" t="str">
            <v>NHCRCYE201603</v>
          </cell>
        </row>
        <row r="4247">
          <cell r="A4247" t="str">
            <v>NH</v>
          </cell>
          <cell r="B4247" t="str">
            <v>ERF</v>
          </cell>
          <cell r="C4247" t="str">
            <v>YE201603</v>
          </cell>
          <cell r="M4247">
            <v>27752.986338800001</v>
          </cell>
          <cell r="N4247">
            <v>22.808575999999999</v>
          </cell>
          <cell r="Q4247">
            <v>1884.0494987</v>
          </cell>
          <cell r="R4247">
            <v>145.27373739999999</v>
          </cell>
          <cell r="T4247" t="str">
            <v>NHERFYE201603</v>
          </cell>
        </row>
        <row r="4248">
          <cell r="A4248" t="str">
            <v>NH</v>
          </cell>
          <cell r="B4248" t="str">
            <v>Buy Direct/Non Group</v>
          </cell>
          <cell r="C4248" t="str">
            <v>YE201603</v>
          </cell>
          <cell r="M4248">
            <v>2234.7540984000002</v>
          </cell>
          <cell r="N4248">
            <v>2.8302158999999998</v>
          </cell>
          <cell r="Q4248">
            <v>268.93339200000003</v>
          </cell>
          <cell r="R4248">
            <v>126.2862562</v>
          </cell>
          <cell r="T4248" t="str">
            <v>NHBuy Direct/Non GroupYE201603</v>
          </cell>
        </row>
        <row r="4249">
          <cell r="A4249" t="str">
            <v>NH</v>
          </cell>
          <cell r="B4249" t="str">
            <v>CRC</v>
          </cell>
          <cell r="C4249" t="str">
            <v>YE201603</v>
          </cell>
          <cell r="M4249">
            <v>18414.270491800002</v>
          </cell>
          <cell r="N4249">
            <v>15.8331494</v>
          </cell>
          <cell r="Q4249">
            <v>427.27731210000002</v>
          </cell>
          <cell r="R4249">
            <v>444.67091260000001</v>
          </cell>
          <cell r="T4249" t="str">
            <v>NHCRCYE201603</v>
          </cell>
        </row>
        <row r="4250">
          <cell r="A4250" t="str">
            <v>NH</v>
          </cell>
          <cell r="B4250" t="str">
            <v>Benevera</v>
          </cell>
          <cell r="C4250" t="str">
            <v>YE201603</v>
          </cell>
          <cell r="M4250">
            <v>26988.989071</v>
          </cell>
          <cell r="N4250">
            <v>7.3696438000000004</v>
          </cell>
          <cell r="Q4250">
            <v>85.256991099999993</v>
          </cell>
          <cell r="R4250">
            <v>1037.2841504</v>
          </cell>
          <cell r="T4250" t="str">
            <v>NHBeneveraYE201603</v>
          </cell>
        </row>
        <row r="4251">
          <cell r="A4251" t="str">
            <v>NH</v>
          </cell>
          <cell r="B4251" t="str">
            <v>ERF</v>
          </cell>
          <cell r="C4251" t="str">
            <v>YE201603</v>
          </cell>
          <cell r="M4251">
            <v>27752.986338800001</v>
          </cell>
          <cell r="N4251">
            <v>10.011317200000001</v>
          </cell>
          <cell r="Q4251">
            <v>1146.7955056000001</v>
          </cell>
          <cell r="R4251">
            <v>104.7578286</v>
          </cell>
          <cell r="T4251" t="str">
            <v>NHERFYE201603</v>
          </cell>
        </row>
        <row r="4252">
          <cell r="A4252" t="str">
            <v>NH</v>
          </cell>
          <cell r="B4252" t="str">
            <v>Benevera</v>
          </cell>
          <cell r="C4252" t="str">
            <v>YE201603</v>
          </cell>
          <cell r="M4252">
            <v>26988.989071</v>
          </cell>
          <cell r="N4252">
            <v>3.6171650999999998</v>
          </cell>
          <cell r="Q4252">
            <v>14.857911100000001</v>
          </cell>
          <cell r="R4252">
            <v>2921.4053367000001</v>
          </cell>
          <cell r="T4252" t="str">
            <v>NHBeneveraYE201603</v>
          </cell>
        </row>
        <row r="4253">
          <cell r="A4253" t="str">
            <v>NH</v>
          </cell>
          <cell r="B4253" t="str">
            <v>ERF</v>
          </cell>
          <cell r="C4253" t="str">
            <v>YE201603</v>
          </cell>
          <cell r="M4253">
            <v>27752.986338800001</v>
          </cell>
          <cell r="N4253">
            <v>13.3733714</v>
          </cell>
          <cell r="Q4253">
            <v>988.79449099999999</v>
          </cell>
          <cell r="R4253">
            <v>162.29910029999999</v>
          </cell>
          <cell r="T4253" t="str">
            <v>NHERFYE201603</v>
          </cell>
        </row>
        <row r="4254">
          <cell r="A4254" t="str">
            <v>NH</v>
          </cell>
          <cell r="B4254" t="str">
            <v>CRC</v>
          </cell>
          <cell r="C4254" t="str">
            <v>YE201603</v>
          </cell>
          <cell r="M4254">
            <v>18414.270491800002</v>
          </cell>
          <cell r="N4254">
            <v>12.866626999999999</v>
          </cell>
          <cell r="Q4254">
            <v>19.9301949</v>
          </cell>
          <cell r="R4254">
            <v>7747.0152588999999</v>
          </cell>
          <cell r="T4254" t="str">
            <v>NHCRCYE201603</v>
          </cell>
        </row>
        <row r="4255">
          <cell r="A4255" t="str">
            <v>NH</v>
          </cell>
          <cell r="B4255" t="str">
            <v>Buy Direct/Non Group</v>
          </cell>
          <cell r="C4255" t="str">
            <v>YE201603</v>
          </cell>
          <cell r="M4255">
            <v>2234.7540984000002</v>
          </cell>
          <cell r="N4255">
            <v>25.041154800000001</v>
          </cell>
          <cell r="Q4255">
            <v>8.9495304999999998</v>
          </cell>
          <cell r="R4255">
            <v>33576.493999999999</v>
          </cell>
          <cell r="T4255" t="str">
            <v>NHBuy Direct/Non GroupYE201603</v>
          </cell>
        </row>
        <row r="4256">
          <cell r="A4256" t="str">
            <v>NH</v>
          </cell>
          <cell r="B4256" t="str">
            <v>CRC</v>
          </cell>
          <cell r="C4256" t="str">
            <v>YE201603</v>
          </cell>
          <cell r="M4256">
            <v>18414.270491800002</v>
          </cell>
          <cell r="N4256">
            <v>3.5667951000000002</v>
          </cell>
          <cell r="Q4256">
            <v>20.6904748</v>
          </cell>
          <cell r="R4256">
            <v>2068.6592126</v>
          </cell>
          <cell r="T4256" t="str">
            <v>NHCRCYE201603</v>
          </cell>
        </row>
        <row r="4257">
          <cell r="A4257" t="str">
            <v>NH</v>
          </cell>
          <cell r="B4257" t="str">
            <v>ERF</v>
          </cell>
          <cell r="C4257" t="str">
            <v>YE201603</v>
          </cell>
          <cell r="M4257">
            <v>27752.986338800001</v>
          </cell>
          <cell r="N4257">
            <v>4.0722234000000004</v>
          </cell>
          <cell r="Q4257">
            <v>132.20198920000001</v>
          </cell>
          <cell r="R4257">
            <v>369.63649770000001</v>
          </cell>
          <cell r="T4257" t="str">
            <v>NHERFYE201603</v>
          </cell>
        </row>
        <row r="4258">
          <cell r="A4258" t="str">
            <v>NH</v>
          </cell>
          <cell r="B4258" t="str">
            <v>CRC</v>
          </cell>
          <cell r="C4258" t="str">
            <v>YE201603</v>
          </cell>
          <cell r="M4258">
            <v>18414.270491800002</v>
          </cell>
          <cell r="N4258">
            <v>5.6583199999999998</v>
          </cell>
          <cell r="Q4258">
            <v>219.28644969999999</v>
          </cell>
          <cell r="R4258">
            <v>309.6399232</v>
          </cell>
          <cell r="T4258" t="str">
            <v>NHCRCYE201603</v>
          </cell>
        </row>
        <row r="4259">
          <cell r="A4259" t="str">
            <v>NH</v>
          </cell>
          <cell r="B4259" t="str">
            <v>Buy Direct/Non Group</v>
          </cell>
          <cell r="C4259" t="str">
            <v>YE201603</v>
          </cell>
          <cell r="M4259">
            <v>2234.7540984000002</v>
          </cell>
          <cell r="N4259">
            <v>4.6714304000000002</v>
          </cell>
          <cell r="Q4259">
            <v>65.779049299999997</v>
          </cell>
          <cell r="R4259">
            <v>852.2039456</v>
          </cell>
          <cell r="T4259" t="str">
            <v>NHBuy Direct/Non GroupYE201603</v>
          </cell>
        </row>
        <row r="4260">
          <cell r="A4260" t="str">
            <v>NH</v>
          </cell>
          <cell r="B4260" t="str">
            <v>CRC</v>
          </cell>
          <cell r="C4260" t="str">
            <v>YE201603</v>
          </cell>
          <cell r="M4260">
            <v>18414.270491800002</v>
          </cell>
          <cell r="N4260">
            <v>13.045946499999999</v>
          </cell>
          <cell r="Q4260">
            <v>280.27175999999997</v>
          </cell>
          <cell r="R4260">
            <v>558.5698605</v>
          </cell>
          <cell r="T4260" t="str">
            <v>NHCRCYE201603</v>
          </cell>
        </row>
        <row r="4261">
          <cell r="A4261" t="str">
            <v>NH</v>
          </cell>
          <cell r="B4261" t="str">
            <v>Benevera</v>
          </cell>
          <cell r="C4261" t="str">
            <v>YE201603</v>
          </cell>
          <cell r="M4261">
            <v>26988.989071</v>
          </cell>
          <cell r="N4261">
            <v>2.7547877000000001</v>
          </cell>
          <cell r="Q4261">
            <v>58.357132100000001</v>
          </cell>
          <cell r="R4261">
            <v>566.46807620000004</v>
          </cell>
          <cell r="T4261" t="str">
            <v>NHBeneveraYE201603</v>
          </cell>
        </row>
        <row r="4262">
          <cell r="A4262" t="str">
            <v>NH</v>
          </cell>
          <cell r="B4262" t="str">
            <v>CRC</v>
          </cell>
          <cell r="C4262" t="str">
            <v>YE201603</v>
          </cell>
          <cell r="M4262">
            <v>18414.270491800002</v>
          </cell>
          <cell r="N4262">
            <v>3.9636376000000002</v>
          </cell>
          <cell r="Q4262">
            <v>238.021919</v>
          </cell>
          <cell r="R4262">
            <v>199.82887059999999</v>
          </cell>
          <cell r="T4262" t="str">
            <v>NHCRCYE201603</v>
          </cell>
        </row>
        <row r="4263">
          <cell r="A4263" t="str">
            <v>NH</v>
          </cell>
          <cell r="B4263" t="str">
            <v>Buy Direct/Non Group</v>
          </cell>
          <cell r="C4263" t="str">
            <v>YE201603</v>
          </cell>
          <cell r="M4263">
            <v>2234.7540984000002</v>
          </cell>
          <cell r="N4263">
            <v>15.038731800000001</v>
          </cell>
          <cell r="Q4263">
            <v>322.18309859999999</v>
          </cell>
          <cell r="R4263">
            <v>560.131125</v>
          </cell>
          <cell r="T4263" t="str">
            <v>NHBuy Direct/Non GroupYE201603</v>
          </cell>
        </row>
        <row r="4264">
          <cell r="A4264" t="str">
            <v>NH</v>
          </cell>
          <cell r="B4264" t="str">
            <v>CRC</v>
          </cell>
          <cell r="C4264" t="str">
            <v>YE201603</v>
          </cell>
          <cell r="M4264">
            <v>18414.270491800002</v>
          </cell>
          <cell r="N4264">
            <v>23.335978900000001</v>
          </cell>
          <cell r="Q4264">
            <v>1888.6982254</v>
          </cell>
          <cell r="R4264">
            <v>148.26706720000001</v>
          </cell>
          <cell r="T4264" t="str">
            <v>NHCRCYE201603</v>
          </cell>
        </row>
        <row r="4265">
          <cell r="A4265" t="str">
            <v>NH</v>
          </cell>
          <cell r="B4265" t="str">
            <v>ERF</v>
          </cell>
          <cell r="C4265" t="str">
            <v>YE201603</v>
          </cell>
          <cell r="M4265">
            <v>27752.986338800001</v>
          </cell>
          <cell r="N4265">
            <v>15.9401987</v>
          </cell>
          <cell r="Q4265">
            <v>317.04696180000002</v>
          </cell>
          <cell r="R4265">
            <v>603.32508240000004</v>
          </cell>
          <cell r="T4265" t="str">
            <v>NHERFYE201603</v>
          </cell>
        </row>
        <row r="4266">
          <cell r="A4266" t="str">
            <v>NH</v>
          </cell>
          <cell r="B4266" t="str">
            <v>CRC</v>
          </cell>
          <cell r="C4266" t="str">
            <v>YE201603</v>
          </cell>
          <cell r="M4266">
            <v>18414.270491800002</v>
          </cell>
          <cell r="N4266">
            <v>18.973712899999999</v>
          </cell>
          <cell r="Q4266">
            <v>2443.4853404</v>
          </cell>
          <cell r="R4266">
            <v>93.180241600000002</v>
          </cell>
          <cell r="T4266" t="str">
            <v>NHCRCYE201603</v>
          </cell>
        </row>
        <row r="4267">
          <cell r="A4267" t="str">
            <v>NH</v>
          </cell>
          <cell r="B4267" t="str">
            <v>Buy Direct/Non Group</v>
          </cell>
          <cell r="C4267" t="str">
            <v>YE201603</v>
          </cell>
          <cell r="M4267">
            <v>2234.7540984000002</v>
          </cell>
          <cell r="N4267">
            <v>11.3775005</v>
          </cell>
          <cell r="Q4267">
            <v>2663.3802817000001</v>
          </cell>
          <cell r="R4267">
            <v>51.261927100000001</v>
          </cell>
          <cell r="T4267" t="str">
            <v>NHBuy Direct/Non GroupYE201603</v>
          </cell>
        </row>
        <row r="4268">
          <cell r="A4268" t="str">
            <v>NH</v>
          </cell>
          <cell r="B4268" t="str">
            <v>CRC</v>
          </cell>
          <cell r="C4268" t="str">
            <v>YE201603</v>
          </cell>
          <cell r="M4268">
            <v>18414.270491800002</v>
          </cell>
          <cell r="N4268">
            <v>3.5580772000000001</v>
          </cell>
          <cell r="Q4268">
            <v>644.77167340000005</v>
          </cell>
          <cell r="R4268">
            <v>66.220226600000004</v>
          </cell>
          <cell r="T4268" t="str">
            <v>NHCRCYE201603</v>
          </cell>
        </row>
        <row r="4269">
          <cell r="A4269" t="str">
            <v>NH</v>
          </cell>
          <cell r="B4269" t="str">
            <v>Benevera</v>
          </cell>
          <cell r="C4269" t="str">
            <v>YE201603</v>
          </cell>
          <cell r="M4269">
            <v>26988.989071</v>
          </cell>
          <cell r="N4269">
            <v>4.4052306000000003</v>
          </cell>
          <cell r="Q4269">
            <v>1495.4246671999999</v>
          </cell>
          <cell r="R4269">
            <v>35.349668999999999</v>
          </cell>
          <cell r="T4269" t="str">
            <v>NHBeneveraYE201603</v>
          </cell>
        </row>
        <row r="4270">
          <cell r="A4270" t="str">
            <v>NH</v>
          </cell>
          <cell r="B4270" t="str">
            <v>CRC</v>
          </cell>
          <cell r="C4270" t="str">
            <v>YE201603</v>
          </cell>
          <cell r="M4270">
            <v>18414.270491800002</v>
          </cell>
          <cell r="N4270">
            <v>3.9878613000000001</v>
          </cell>
          <cell r="Q4270">
            <v>13.413509899999999</v>
          </cell>
          <cell r="R4270">
            <v>3567.6221457000001</v>
          </cell>
          <cell r="T4270" t="str">
            <v>NHCRCYE201603</v>
          </cell>
        </row>
        <row r="4271">
          <cell r="A4271" t="str">
            <v>NH</v>
          </cell>
          <cell r="B4271" t="str">
            <v>ERF</v>
          </cell>
          <cell r="C4271" t="str">
            <v>YE201603</v>
          </cell>
          <cell r="M4271">
            <v>27752.986338800001</v>
          </cell>
          <cell r="N4271">
            <v>3.1177961999999999</v>
          </cell>
          <cell r="Q4271">
            <v>521.38533210000003</v>
          </cell>
          <cell r="R4271">
            <v>71.7579724</v>
          </cell>
          <cell r="T4271" t="str">
            <v>NHERFYE201603</v>
          </cell>
        </row>
        <row r="4272">
          <cell r="A4272" t="str">
            <v>NH</v>
          </cell>
          <cell r="B4272" t="str">
            <v>Buy Direct/Non Group</v>
          </cell>
          <cell r="C4272" t="str">
            <v>YE201603</v>
          </cell>
          <cell r="M4272">
            <v>2234.7540984000002</v>
          </cell>
          <cell r="N4272">
            <v>2.1018767</v>
          </cell>
          <cell r="Q4272">
            <v>969.23415490000002</v>
          </cell>
          <cell r="R4272">
            <v>26.023143999999998</v>
          </cell>
          <cell r="T4272" t="str">
            <v>NHBuy Direct/Non GroupYE201603</v>
          </cell>
        </row>
        <row r="4273">
          <cell r="A4273" t="str">
            <v>NH</v>
          </cell>
          <cell r="B4273" t="str">
            <v>ERF</v>
          </cell>
          <cell r="C4273" t="str">
            <v>YE201603</v>
          </cell>
          <cell r="M4273">
            <v>27752.986338800001</v>
          </cell>
          <cell r="N4273">
            <v>0.62084079999999997</v>
          </cell>
          <cell r="Q4273">
            <v>1.2611254999999999</v>
          </cell>
          <cell r="R4273">
            <v>5907.4925714000001</v>
          </cell>
          <cell r="T4273" t="str">
            <v>NHERFYE201603</v>
          </cell>
        </row>
        <row r="4274">
          <cell r="A4274" t="str">
            <v>NH</v>
          </cell>
          <cell r="B4274" t="str">
            <v>Buy Direct/Non Group</v>
          </cell>
          <cell r="C4274" t="str">
            <v>YE201603</v>
          </cell>
          <cell r="M4274">
            <v>2234.7540984000002</v>
          </cell>
          <cell r="N4274">
            <v>2.9121451999999999</v>
          </cell>
          <cell r="Q4274">
            <v>41.615316900000003</v>
          </cell>
          <cell r="R4274">
            <v>839.73268819999998</v>
          </cell>
          <cell r="T4274" t="str">
            <v>NHBuy Direct/Non GroupYE201603</v>
          </cell>
        </row>
        <row r="4275">
          <cell r="A4275" t="str">
            <v>NH</v>
          </cell>
          <cell r="B4275" t="str">
            <v>ERF</v>
          </cell>
          <cell r="C4275" t="str">
            <v>YE201603</v>
          </cell>
          <cell r="M4275">
            <v>27752.986338800001</v>
          </cell>
          <cell r="N4275">
            <v>14.890350400000001</v>
          </cell>
          <cell r="Q4275">
            <v>401.00189089999998</v>
          </cell>
          <cell r="R4275">
            <v>445.59442089999999</v>
          </cell>
          <cell r="T4275" t="str">
            <v>NHERFYE201603</v>
          </cell>
        </row>
        <row r="4276">
          <cell r="A4276" t="str">
            <v>NH</v>
          </cell>
          <cell r="B4276" t="str">
            <v>Buy Direct/Non Group</v>
          </cell>
          <cell r="C4276" t="str">
            <v>YE201603</v>
          </cell>
          <cell r="M4276">
            <v>2234.7540984000002</v>
          </cell>
          <cell r="N4276">
            <v>4.6982305999999996</v>
          </cell>
          <cell r="Q4276">
            <v>1789.0111502</v>
          </cell>
          <cell r="R4276">
            <v>31.513926999999999</v>
          </cell>
          <cell r="T4276" t="str">
            <v>NHBuy Direct/Non GroupYE201603</v>
          </cell>
        </row>
        <row r="4277">
          <cell r="A4277" t="str">
            <v>NH</v>
          </cell>
          <cell r="B4277" t="str">
            <v>Buy Direct/Non Group</v>
          </cell>
          <cell r="C4277" t="str">
            <v>YE201603</v>
          </cell>
          <cell r="M4277">
            <v>2234.7540984000002</v>
          </cell>
          <cell r="N4277">
            <v>64.412930299999999</v>
          </cell>
          <cell r="Q4277">
            <v>10668.7353286</v>
          </cell>
          <cell r="R4277">
            <v>72.450495799999999</v>
          </cell>
          <cell r="T4277" t="str">
            <v>NHBuy Direct/Non GroupYE201603</v>
          </cell>
        </row>
        <row r="4278">
          <cell r="A4278" t="str">
            <v>NH</v>
          </cell>
          <cell r="B4278" t="str">
            <v>Buy Direct/Non Group</v>
          </cell>
          <cell r="C4278" t="str">
            <v>YE201603</v>
          </cell>
          <cell r="M4278">
            <v>2234.7540984000002</v>
          </cell>
          <cell r="N4278">
            <v>3.4039248</v>
          </cell>
          <cell r="Q4278">
            <v>306.07394369999997</v>
          </cell>
          <cell r="R4278">
            <v>133.45500000000001</v>
          </cell>
          <cell r="T4278" t="str">
            <v>NHBuy Direct/Non GroupYE201603</v>
          </cell>
        </row>
        <row r="4279">
          <cell r="A4279" t="str">
            <v>NH</v>
          </cell>
          <cell r="B4279" t="str">
            <v>Benevera</v>
          </cell>
          <cell r="C4279" t="str">
            <v>YE201603</v>
          </cell>
          <cell r="M4279">
            <v>26988.989071</v>
          </cell>
          <cell r="N4279">
            <v>6.6616982</v>
          </cell>
          <cell r="Q4279">
            <v>451.22105049999999</v>
          </cell>
          <cell r="R4279">
            <v>177.16455819999999</v>
          </cell>
          <cell r="T4279" t="str">
            <v>NHBeneveraYE201603</v>
          </cell>
        </row>
        <row r="4280">
          <cell r="A4280" t="str">
            <v>NH</v>
          </cell>
          <cell r="B4280" t="str">
            <v>Buy Direct/Non Group</v>
          </cell>
          <cell r="C4280" t="str">
            <v>YE201603</v>
          </cell>
          <cell r="M4280">
            <v>2234.7540984000002</v>
          </cell>
          <cell r="N4280">
            <v>4.5809610999999997</v>
          </cell>
          <cell r="Q4280">
            <v>398.25410799999997</v>
          </cell>
          <cell r="R4280">
            <v>138.03130340000001</v>
          </cell>
          <cell r="T4280" t="str">
            <v>NHBuy Direct/Non GroupYE201603</v>
          </cell>
        </row>
        <row r="4281">
          <cell r="A4281" t="str">
            <v>NH</v>
          </cell>
          <cell r="B4281" t="str">
            <v>CRC</v>
          </cell>
          <cell r="C4281" t="str">
            <v>YE201603</v>
          </cell>
          <cell r="M4281">
            <v>18414.270491800002</v>
          </cell>
          <cell r="N4281">
            <v>20.595001100000001</v>
          </cell>
          <cell r="Q4281">
            <v>16.508935300000001</v>
          </cell>
          <cell r="R4281">
            <v>14970.0758553</v>
          </cell>
          <cell r="T4281" t="str">
            <v>NHCRCYE201603</v>
          </cell>
        </row>
        <row r="4282">
          <cell r="A4282" t="str">
            <v>NH</v>
          </cell>
          <cell r="B4282" t="str">
            <v>Buy Direct/Non Group</v>
          </cell>
          <cell r="C4282" t="str">
            <v>YE201603</v>
          </cell>
          <cell r="M4282">
            <v>2234.7540984000002</v>
          </cell>
          <cell r="N4282">
            <v>2.3767450999999999</v>
          </cell>
          <cell r="Q4282">
            <v>230.45041079999999</v>
          </cell>
          <cell r="R4282">
            <v>123.76172819999999</v>
          </cell>
          <cell r="T4282" t="str">
            <v>NHBuy Direct/Non GroupYE201603</v>
          </cell>
        </row>
        <row r="4283">
          <cell r="A4283" t="str">
            <v>NH</v>
          </cell>
          <cell r="B4283" t="str">
            <v>Buy Direct/Non Group</v>
          </cell>
          <cell r="C4283" t="str">
            <v>YE201603</v>
          </cell>
          <cell r="M4283">
            <v>2234.7540984000002</v>
          </cell>
          <cell r="N4283">
            <v>4.6241272999999996</v>
          </cell>
          <cell r="Q4283">
            <v>539.2092136</v>
          </cell>
          <cell r="R4283">
            <v>102.90908709999999</v>
          </cell>
          <cell r="T4283" t="str">
            <v>NHBuy Direct/Non GroupYE201603</v>
          </cell>
        </row>
        <row r="4284">
          <cell r="A4284" t="str">
            <v>NH</v>
          </cell>
          <cell r="B4284" t="str">
            <v>Buy Direct/Non Group</v>
          </cell>
          <cell r="C4284" t="str">
            <v>YE201603</v>
          </cell>
          <cell r="M4284">
            <v>2234.7540984000002</v>
          </cell>
          <cell r="N4284">
            <v>12.407556400000001</v>
          </cell>
          <cell r="Q4284">
            <v>1324.977993</v>
          </cell>
          <cell r="R4284">
            <v>112.3721884</v>
          </cell>
          <cell r="T4284" t="str">
            <v>NHBuy Direct/Non GroupYE201603</v>
          </cell>
        </row>
        <row r="4285">
          <cell r="A4285" t="str">
            <v>NH</v>
          </cell>
          <cell r="B4285" t="str">
            <v>ERF</v>
          </cell>
          <cell r="C4285" t="str">
            <v>YE201603</v>
          </cell>
          <cell r="M4285">
            <v>27752.986338800001</v>
          </cell>
          <cell r="N4285">
            <v>3.6989445999999999</v>
          </cell>
          <cell r="Q4285">
            <v>21.367069900000001</v>
          </cell>
          <cell r="R4285">
            <v>2077.3711972999999</v>
          </cell>
          <cell r="T4285" t="str">
            <v>NHERFYE201603</v>
          </cell>
        </row>
        <row r="4286">
          <cell r="A4286" t="str">
            <v>NH</v>
          </cell>
          <cell r="B4286" t="str">
            <v>Benevera</v>
          </cell>
          <cell r="C4286" t="str">
            <v>YE201603</v>
          </cell>
          <cell r="M4286">
            <v>26988.989071</v>
          </cell>
          <cell r="N4286">
            <v>5.2684791999999998</v>
          </cell>
          <cell r="Q4286">
            <v>367.85371889999999</v>
          </cell>
          <cell r="R4286">
            <v>171.8665512</v>
          </cell>
          <cell r="T4286" t="str">
            <v>NHBeneveraYE201603</v>
          </cell>
        </row>
        <row r="4287">
          <cell r="A4287" t="str">
            <v>NH</v>
          </cell>
          <cell r="B4287" t="str">
            <v>Benevera</v>
          </cell>
          <cell r="C4287" t="str">
            <v>YE201603</v>
          </cell>
          <cell r="M4287">
            <v>26988.989071</v>
          </cell>
          <cell r="N4287">
            <v>3.5240490000000002</v>
          </cell>
          <cell r="Q4287">
            <v>358.92415140000003</v>
          </cell>
          <cell r="R4287">
            <v>117.8204016</v>
          </cell>
          <cell r="T4287" t="str">
            <v>NHBeneveraYE201603</v>
          </cell>
        </row>
        <row r="4288">
          <cell r="A4288" t="str">
            <v>NH</v>
          </cell>
          <cell r="B4288" t="str">
            <v>ERF</v>
          </cell>
          <cell r="C4288" t="str">
            <v>YE201603</v>
          </cell>
          <cell r="M4288">
            <v>27752.986338800001</v>
          </cell>
          <cell r="N4288">
            <v>5.4510839000000004</v>
          </cell>
          <cell r="Q4288">
            <v>372.2842607</v>
          </cell>
          <cell r="R4288">
            <v>175.70715060000001</v>
          </cell>
          <cell r="T4288" t="str">
            <v>NHERFYE201603</v>
          </cell>
        </row>
        <row r="4289">
          <cell r="A4289" t="str">
            <v>NH</v>
          </cell>
          <cell r="B4289" t="str">
            <v>CRC</v>
          </cell>
          <cell r="C4289" t="str">
            <v>YE201603</v>
          </cell>
          <cell r="M4289">
            <v>18414.270491800002</v>
          </cell>
          <cell r="N4289">
            <v>3.5214642999999999</v>
          </cell>
          <cell r="Q4289">
            <v>321.76132109999998</v>
          </cell>
          <cell r="R4289">
            <v>131.3320439</v>
          </cell>
          <cell r="T4289" t="str">
            <v>NHCRCYE201603</v>
          </cell>
        </row>
        <row r="4290">
          <cell r="A4290" t="str">
            <v>NH</v>
          </cell>
          <cell r="B4290" t="str">
            <v>ERF</v>
          </cell>
          <cell r="C4290" t="str">
            <v>YE201603</v>
          </cell>
          <cell r="M4290">
            <v>27752.986338800001</v>
          </cell>
          <cell r="N4290">
            <v>45.0875056</v>
          </cell>
          <cell r="Q4290">
            <v>15.8181175</v>
          </cell>
          <cell r="R4290">
            <v>34204.453576300002</v>
          </cell>
          <cell r="T4290" t="str">
            <v>NHERFYE201603</v>
          </cell>
        </row>
        <row r="4291">
          <cell r="A4291" t="str">
            <v>NH</v>
          </cell>
          <cell r="B4291" t="str">
            <v>Benevera</v>
          </cell>
          <cell r="C4291" t="str">
            <v>YE201603</v>
          </cell>
          <cell r="M4291">
            <v>26988.989071</v>
          </cell>
          <cell r="N4291">
            <v>38.768140099999997</v>
          </cell>
          <cell r="Q4291">
            <v>172.66300670000001</v>
          </cell>
          <cell r="R4291">
            <v>2694.3680064</v>
          </cell>
          <cell r="T4291" t="str">
            <v>NHBeneveraYE201603</v>
          </cell>
        </row>
        <row r="4292">
          <cell r="A4292" t="str">
            <v>NH</v>
          </cell>
          <cell r="B4292" t="str">
            <v>Benevera</v>
          </cell>
          <cell r="C4292" t="str">
            <v>YE201603</v>
          </cell>
          <cell r="M4292">
            <v>26988.989071</v>
          </cell>
          <cell r="N4292">
            <v>5.1998598999999999</v>
          </cell>
          <cell r="Q4292">
            <v>357.29385689999998</v>
          </cell>
          <cell r="R4292">
            <v>174.64145490000001</v>
          </cell>
          <cell r="T4292" t="str">
            <v>NHBeneveraYE201603</v>
          </cell>
        </row>
        <row r="4293">
          <cell r="A4293" t="str">
            <v>NH</v>
          </cell>
          <cell r="B4293" t="str">
            <v>ERF</v>
          </cell>
          <cell r="C4293" t="str">
            <v>YE201603</v>
          </cell>
          <cell r="M4293">
            <v>27752.986338800001</v>
          </cell>
          <cell r="N4293">
            <v>30.6094729</v>
          </cell>
          <cell r="Q4293">
            <v>1226.1743506</v>
          </cell>
          <cell r="R4293">
            <v>299.56072289999997</v>
          </cell>
          <cell r="T4293" t="str">
            <v>NHERFYE201603</v>
          </cell>
        </row>
        <row r="4294">
          <cell r="A4294" t="str">
            <v>NH</v>
          </cell>
          <cell r="B4294" t="str">
            <v>Buy Direct/Non Group</v>
          </cell>
          <cell r="C4294" t="str">
            <v>YE201603</v>
          </cell>
          <cell r="M4294">
            <v>2234.7540984000002</v>
          </cell>
          <cell r="N4294">
            <v>1.7439685</v>
          </cell>
          <cell r="Q4294">
            <v>482.37969479999998</v>
          </cell>
          <cell r="R4294">
            <v>43.384127999999997</v>
          </cell>
          <cell r="T4294" t="str">
            <v>NHBuy Direct/Non GroupYE201603</v>
          </cell>
        </row>
        <row r="4295">
          <cell r="A4295" t="str">
            <v>NH</v>
          </cell>
          <cell r="B4295" t="str">
            <v>CRC</v>
          </cell>
          <cell r="C4295" t="str">
            <v>YE201603</v>
          </cell>
          <cell r="M4295">
            <v>18414.270491800002</v>
          </cell>
          <cell r="N4295">
            <v>1.6481887</v>
          </cell>
          <cell r="Q4295">
            <v>11.512810099999999</v>
          </cell>
          <cell r="R4295">
            <v>1717.9353774000001</v>
          </cell>
          <cell r="T4295" t="str">
            <v>NHCRCYE201603</v>
          </cell>
        </row>
        <row r="4296">
          <cell r="A4296" t="str">
            <v>NH</v>
          </cell>
          <cell r="B4296" t="str">
            <v>Buy Direct/Non Group</v>
          </cell>
          <cell r="C4296" t="str">
            <v>YE201603</v>
          </cell>
          <cell r="M4296">
            <v>2234.7540984000002</v>
          </cell>
          <cell r="N4296">
            <v>1.4639374000000001</v>
          </cell>
          <cell r="Q4296">
            <v>247.00704229999999</v>
          </cell>
          <cell r="R4296">
            <v>71.120434799999998</v>
          </cell>
          <cell r="T4296" t="str">
            <v>NHBuy Direct/Non GroupYE201603</v>
          </cell>
        </row>
        <row r="4297">
          <cell r="A4297" t="str">
            <v>NH</v>
          </cell>
          <cell r="B4297" t="str">
            <v>ERF</v>
          </cell>
          <cell r="C4297" t="str">
            <v>YE201603</v>
          </cell>
          <cell r="M4297">
            <v>27752.986338800001</v>
          </cell>
          <cell r="N4297">
            <v>5.0296566</v>
          </cell>
          <cell r="Q4297">
            <v>352.5386378</v>
          </cell>
          <cell r="R4297">
            <v>171.20358540000001</v>
          </cell>
          <cell r="T4297" t="str">
            <v>NHERFYE201603</v>
          </cell>
        </row>
        <row r="4298">
          <cell r="A4298" t="str">
            <v>NH</v>
          </cell>
          <cell r="B4298" t="str">
            <v>ERF</v>
          </cell>
          <cell r="C4298" t="str">
            <v>YE201603</v>
          </cell>
          <cell r="M4298">
            <v>27752.986338800001</v>
          </cell>
          <cell r="N4298">
            <v>2.1840052999999999</v>
          </cell>
          <cell r="Q4298">
            <v>502.18019170000002</v>
          </cell>
          <cell r="R4298">
            <v>52.188565699999998</v>
          </cell>
          <cell r="T4298" t="str">
            <v>NHERFYE201603</v>
          </cell>
        </row>
        <row r="4299">
          <cell r="A4299" t="str">
            <v>NH</v>
          </cell>
          <cell r="B4299" t="str">
            <v>CRC</v>
          </cell>
          <cell r="C4299" t="str">
            <v>YE201603</v>
          </cell>
          <cell r="M4299">
            <v>18414.270491800002</v>
          </cell>
          <cell r="N4299">
            <v>4.7172863999999999</v>
          </cell>
          <cell r="Q4299">
            <v>358.90642550000001</v>
          </cell>
          <cell r="R4299">
            <v>157.72199269999999</v>
          </cell>
          <cell r="T4299" t="str">
            <v>NHCRCYE201603</v>
          </cell>
        </row>
        <row r="4300">
          <cell r="A4300" t="str">
            <v>NH</v>
          </cell>
          <cell r="B4300" t="str">
            <v>Benevera</v>
          </cell>
          <cell r="C4300" t="str">
            <v>YE201603</v>
          </cell>
          <cell r="M4300">
            <v>26988.989071</v>
          </cell>
          <cell r="N4300">
            <v>13.7526551</v>
          </cell>
          <cell r="Q4300">
            <v>253.7701572</v>
          </cell>
          <cell r="R4300">
            <v>650.32020880000005</v>
          </cell>
          <cell r="T4300" t="str">
            <v>NHBeneveraYE201603</v>
          </cell>
        </row>
        <row r="4301">
          <cell r="A4301" t="str">
            <v>NH</v>
          </cell>
          <cell r="B4301" t="str">
            <v>ERF</v>
          </cell>
          <cell r="C4301" t="str">
            <v>YE201603</v>
          </cell>
          <cell r="M4301">
            <v>27752.986338800001</v>
          </cell>
          <cell r="N4301">
            <v>3.1040586000000001</v>
          </cell>
          <cell r="Q4301">
            <v>57.651453400000001</v>
          </cell>
          <cell r="R4301">
            <v>646.10171879999996</v>
          </cell>
          <cell r="T4301" t="str">
            <v>NHERFYE201603</v>
          </cell>
        </row>
        <row r="4302">
          <cell r="A4302" t="str">
            <v>NH</v>
          </cell>
          <cell r="B4302" t="str">
            <v>CRC</v>
          </cell>
          <cell r="C4302" t="str">
            <v>YE201603</v>
          </cell>
          <cell r="M4302">
            <v>18414.270491800002</v>
          </cell>
          <cell r="N4302">
            <v>7.3063378999999999</v>
          </cell>
          <cell r="Q4302">
            <v>2298.8149337</v>
          </cell>
          <cell r="R4302">
            <v>38.139674900000003</v>
          </cell>
          <cell r="T4302" t="str">
            <v>NHCRCYE201603</v>
          </cell>
        </row>
        <row r="4303">
          <cell r="A4303" t="str">
            <v>NH</v>
          </cell>
          <cell r="B4303" t="str">
            <v>CRC</v>
          </cell>
          <cell r="C4303" t="str">
            <v>YE201603</v>
          </cell>
          <cell r="M4303">
            <v>18414.270491800002</v>
          </cell>
          <cell r="N4303">
            <v>2.0937144999999999</v>
          </cell>
          <cell r="Q4303">
            <v>901.42045040000005</v>
          </cell>
          <cell r="R4303">
            <v>27.8722037</v>
          </cell>
          <cell r="T4303" t="str">
            <v>NHCRCYE201603</v>
          </cell>
        </row>
        <row r="4304">
          <cell r="A4304" t="str">
            <v>NH</v>
          </cell>
          <cell r="B4304" t="str">
            <v>Buy Direct/Non Group</v>
          </cell>
          <cell r="C4304" t="str">
            <v>YE201603</v>
          </cell>
          <cell r="M4304">
            <v>2234.7540984000002</v>
          </cell>
          <cell r="N4304">
            <v>11.625768300000001</v>
          </cell>
          <cell r="Q4304">
            <v>191.51995310000001</v>
          </cell>
          <cell r="R4304">
            <v>728.4317757</v>
          </cell>
          <cell r="T4304" t="str">
            <v>NHBuy Direct/Non GroupYE201603</v>
          </cell>
        </row>
        <row r="4305">
          <cell r="A4305" t="str">
            <v>NH</v>
          </cell>
          <cell r="B4305" t="str">
            <v>CRC</v>
          </cell>
          <cell r="C4305" t="str">
            <v>YE201603</v>
          </cell>
          <cell r="M4305">
            <v>18414.270491800002</v>
          </cell>
          <cell r="N4305">
            <v>0.84374179999999999</v>
          </cell>
          <cell r="Q4305">
            <v>2.1722283</v>
          </cell>
          <cell r="R4305">
            <v>4661.067</v>
          </cell>
          <cell r="T4305" t="str">
            <v>NHCRCYE201603</v>
          </cell>
        </row>
        <row r="4306">
          <cell r="A4306" t="str">
            <v>NH</v>
          </cell>
          <cell r="B4306" t="str">
            <v>Buy Direct/Non Group</v>
          </cell>
          <cell r="C4306" t="str">
            <v>YE201603</v>
          </cell>
          <cell r="M4306">
            <v>2234.7540984000002</v>
          </cell>
          <cell r="N4306">
            <v>29.871481899999999</v>
          </cell>
          <cell r="Q4306">
            <v>179.8855634</v>
          </cell>
          <cell r="R4306">
            <v>1992.6990049999999</v>
          </cell>
          <cell r="T4306" t="str">
            <v>NHBuy Direct/Non GroupYE201603</v>
          </cell>
        </row>
        <row r="4307">
          <cell r="A4307" t="str">
            <v>NH</v>
          </cell>
          <cell r="B4307" t="str">
            <v>Buy Direct/Non Group</v>
          </cell>
          <cell r="C4307" t="str">
            <v>YE201603</v>
          </cell>
          <cell r="M4307">
            <v>2234.7540984000002</v>
          </cell>
          <cell r="N4307">
            <v>10.269672399999999</v>
          </cell>
          <cell r="Q4307">
            <v>358.42869719999999</v>
          </cell>
          <cell r="R4307">
            <v>343.82310860000001</v>
          </cell>
          <cell r="T4307" t="str">
            <v>NHBuy Direct/Non GroupYE201603</v>
          </cell>
        </row>
        <row r="4308">
          <cell r="A4308" t="str">
            <v>NH</v>
          </cell>
          <cell r="B4308" t="str">
            <v>CRC</v>
          </cell>
          <cell r="C4308" t="str">
            <v>YE201603</v>
          </cell>
          <cell r="M4308">
            <v>18414.270491800002</v>
          </cell>
          <cell r="N4308">
            <v>26.4294251</v>
          </cell>
          <cell r="Q4308">
            <v>1174.0351055000001</v>
          </cell>
          <cell r="R4308">
            <v>270.13936769999998</v>
          </cell>
          <cell r="T4308" t="str">
            <v>NHCRCYE201603</v>
          </cell>
        </row>
        <row r="4309">
          <cell r="A4309" t="str">
            <v>NH</v>
          </cell>
          <cell r="B4309" t="str">
            <v>Buy Direct/Non Group</v>
          </cell>
          <cell r="C4309" t="str">
            <v>YE201603</v>
          </cell>
          <cell r="M4309">
            <v>2234.7540984000002</v>
          </cell>
          <cell r="N4309">
            <v>1.2753080999999999</v>
          </cell>
          <cell r="Q4309">
            <v>1.7899061000000001</v>
          </cell>
          <cell r="R4309">
            <v>8550</v>
          </cell>
          <cell r="T4309" t="str">
            <v>NHBuy Direct/Non GroupYE201603</v>
          </cell>
        </row>
        <row r="4310">
          <cell r="A4310" t="str">
            <v>NH</v>
          </cell>
          <cell r="B4310" t="str">
            <v>CRC</v>
          </cell>
          <cell r="C4310" t="str">
            <v>YE201603</v>
          </cell>
          <cell r="M4310">
            <v>18414.270491800002</v>
          </cell>
          <cell r="N4310">
            <v>39.167470799999997</v>
          </cell>
          <cell r="Q4310">
            <v>179.1545313</v>
          </cell>
          <cell r="R4310">
            <v>2623.4873689000001</v>
          </cell>
          <cell r="T4310" t="str">
            <v>NHCRCYE201603</v>
          </cell>
        </row>
        <row r="4311">
          <cell r="A4311" t="str">
            <v>NH</v>
          </cell>
          <cell r="B4311" t="str">
            <v>CRC</v>
          </cell>
          <cell r="C4311" t="str">
            <v>YE201603</v>
          </cell>
          <cell r="M4311">
            <v>18414.270491800002</v>
          </cell>
          <cell r="N4311">
            <v>5.1367664</v>
          </cell>
          <cell r="Q4311">
            <v>345.92736120000001</v>
          </cell>
          <cell r="R4311">
            <v>178.191157</v>
          </cell>
          <cell r="T4311" t="str">
            <v>NHCRCYE201603</v>
          </cell>
        </row>
        <row r="4312">
          <cell r="A4312" t="str">
            <v>NH</v>
          </cell>
          <cell r="B4312" t="str">
            <v>ERF</v>
          </cell>
          <cell r="C4312" t="str">
            <v>YE201603</v>
          </cell>
          <cell r="M4312">
            <v>27752.986338800001</v>
          </cell>
          <cell r="N4312">
            <v>2.1788816</v>
          </cell>
          <cell r="Q4312">
            <v>935.68308950000005</v>
          </cell>
          <cell r="R4312">
            <v>27.943840900000001</v>
          </cell>
          <cell r="T4312" t="str">
            <v>NHERFYE201603</v>
          </cell>
        </row>
        <row r="4313">
          <cell r="A4313" t="str">
            <v>NH</v>
          </cell>
          <cell r="B4313" t="str">
            <v>Benevera</v>
          </cell>
          <cell r="C4313" t="str">
            <v>YE201603</v>
          </cell>
          <cell r="M4313">
            <v>26988.989071</v>
          </cell>
          <cell r="N4313">
            <v>1.8346488000000001</v>
          </cell>
          <cell r="Q4313">
            <v>474.41569470000002</v>
          </cell>
          <cell r="R4313">
            <v>46.406107499999997</v>
          </cell>
          <cell r="T4313" t="str">
            <v>NHBeneveraYE201603</v>
          </cell>
        </row>
        <row r="4314">
          <cell r="A4314" t="str">
            <v>NH</v>
          </cell>
          <cell r="B4314" t="str">
            <v>Benevera</v>
          </cell>
          <cell r="C4314" t="str">
            <v>YE201603</v>
          </cell>
          <cell r="M4314">
            <v>26988.989071</v>
          </cell>
          <cell r="N4314">
            <v>0.70723899999999995</v>
          </cell>
          <cell r="Q4314">
            <v>1.5932423</v>
          </cell>
          <cell r="R4314">
            <v>5326.7906977000002</v>
          </cell>
          <cell r="T4314" t="str">
            <v>NHBeneveraYE201603</v>
          </cell>
        </row>
        <row r="4315">
          <cell r="A4315" t="str">
            <v>NH</v>
          </cell>
          <cell r="B4315" t="str">
            <v>Benevera</v>
          </cell>
          <cell r="C4315" t="str">
            <v>YE201603</v>
          </cell>
          <cell r="M4315">
            <v>26988.989071</v>
          </cell>
          <cell r="N4315">
            <v>3.7018748000000001</v>
          </cell>
          <cell r="Q4315">
            <v>21.1938283</v>
          </cell>
          <cell r="R4315">
            <v>2096.0109965000001</v>
          </cell>
          <cell r="T4315" t="str">
            <v>NHBeneveraYE201603</v>
          </cell>
        </row>
        <row r="4316">
          <cell r="A4316" t="str">
            <v>NH</v>
          </cell>
          <cell r="B4316" t="str">
            <v>ERF</v>
          </cell>
          <cell r="C4316" t="str">
            <v>YE201603</v>
          </cell>
          <cell r="M4316">
            <v>27752.986338800001</v>
          </cell>
          <cell r="N4316">
            <v>4.1467282000000001</v>
          </cell>
          <cell r="Q4316">
            <v>397.47073940000001</v>
          </cell>
          <cell r="R4316">
            <v>125.1934639</v>
          </cell>
          <cell r="T4316" t="str">
            <v>NHERFYE201603</v>
          </cell>
        </row>
        <row r="4317">
          <cell r="A4317" t="str">
            <v>NH</v>
          </cell>
          <cell r="B4317" t="str">
            <v>ERF</v>
          </cell>
          <cell r="C4317" t="str">
            <v>YE201603</v>
          </cell>
          <cell r="M4317">
            <v>27752.986338800001</v>
          </cell>
          <cell r="N4317">
            <v>95.221088699999996</v>
          </cell>
          <cell r="Q4317">
            <v>13689.0133322</v>
          </cell>
          <cell r="R4317">
            <v>83.4722735</v>
          </cell>
          <cell r="T4317" t="str">
            <v>NHERFYE201603</v>
          </cell>
        </row>
        <row r="4318">
          <cell r="A4318" t="str">
            <v>NH</v>
          </cell>
          <cell r="B4318" t="str">
            <v>ERF</v>
          </cell>
          <cell r="C4318" t="str">
            <v>YE201603</v>
          </cell>
          <cell r="M4318">
            <v>27752.986338800001</v>
          </cell>
          <cell r="N4318">
            <v>7.2886335000000004</v>
          </cell>
          <cell r="Q4318">
            <v>641.6606769</v>
          </cell>
          <cell r="R4318">
            <v>136.3081851</v>
          </cell>
          <cell r="T4318" t="str">
            <v>NHERFYE201603</v>
          </cell>
        </row>
        <row r="4319">
          <cell r="A4319" t="str">
            <v>NH</v>
          </cell>
          <cell r="B4319" t="str">
            <v>ERF</v>
          </cell>
          <cell r="C4319" t="str">
            <v>YE201603</v>
          </cell>
          <cell r="M4319">
            <v>27752.986338800001</v>
          </cell>
          <cell r="N4319">
            <v>2.1157123000000002</v>
          </cell>
          <cell r="Q4319">
            <v>12.719351899999999</v>
          </cell>
          <cell r="R4319">
            <v>1996.0566572</v>
          </cell>
          <cell r="T4319" t="str">
            <v>NHERFYE201603</v>
          </cell>
        </row>
        <row r="4320">
          <cell r="A4320" t="str">
            <v>NH</v>
          </cell>
          <cell r="B4320" t="str">
            <v>Benevera</v>
          </cell>
          <cell r="C4320" t="str">
            <v>YE201603</v>
          </cell>
          <cell r="M4320">
            <v>26988.989071</v>
          </cell>
          <cell r="N4320">
            <v>2.6290532</v>
          </cell>
          <cell r="Q4320">
            <v>14.3762332</v>
          </cell>
          <cell r="R4320">
            <v>2194.4996133999998</v>
          </cell>
          <cell r="T4320" t="str">
            <v>NHBeneveraYE201603</v>
          </cell>
        </row>
        <row r="4321">
          <cell r="A4321" t="str">
            <v>NH</v>
          </cell>
          <cell r="B4321" t="str">
            <v>Benevera</v>
          </cell>
          <cell r="C4321" t="str">
            <v>YE201603</v>
          </cell>
          <cell r="M4321">
            <v>26988.989071</v>
          </cell>
          <cell r="N4321">
            <v>1.8102058000000001</v>
          </cell>
          <cell r="Q4321">
            <v>811.4790792</v>
          </cell>
          <cell r="R4321">
            <v>26.768982699999999</v>
          </cell>
          <cell r="T4321" t="str">
            <v>NHBeneveraYE201603</v>
          </cell>
        </row>
        <row r="4322">
          <cell r="A4322" t="str">
            <v>NH</v>
          </cell>
          <cell r="B4322" t="str">
            <v>Buy Direct/Non Group</v>
          </cell>
          <cell r="C4322" t="str">
            <v>YE201603</v>
          </cell>
          <cell r="M4322">
            <v>2234.7540984000002</v>
          </cell>
          <cell r="N4322">
            <v>9.8466366999999995</v>
          </cell>
          <cell r="Q4322">
            <v>9.8444836000000002</v>
          </cell>
          <cell r="R4322">
            <v>12002.624545500001</v>
          </cell>
          <cell r="T4322" t="str">
            <v>NHBuy Direct/Non GroupYE201603</v>
          </cell>
        </row>
        <row r="4323">
          <cell r="A4323" t="str">
            <v>NH</v>
          </cell>
          <cell r="B4323" t="str">
            <v>Benevera</v>
          </cell>
          <cell r="C4323" t="str">
            <v>YE201603</v>
          </cell>
          <cell r="M4323">
            <v>26988.989071</v>
          </cell>
          <cell r="N4323">
            <v>16.253688499999999</v>
          </cell>
          <cell r="Q4323">
            <v>3167.6621816000002</v>
          </cell>
          <cell r="R4323">
            <v>61.573567799999999</v>
          </cell>
          <cell r="T4323" t="str">
            <v>NHBeneveraYE201603</v>
          </cell>
        </row>
        <row r="4324">
          <cell r="A4324" t="str">
            <v>NH</v>
          </cell>
          <cell r="B4324" t="str">
            <v>Benevera</v>
          </cell>
          <cell r="C4324" t="str">
            <v>YE201603</v>
          </cell>
          <cell r="M4324">
            <v>26988.989071</v>
          </cell>
          <cell r="N4324">
            <v>3.9271207000000001</v>
          </cell>
          <cell r="Q4324">
            <v>244.8035376</v>
          </cell>
          <cell r="R4324">
            <v>192.50313610000001</v>
          </cell>
          <cell r="T4324" t="str">
            <v>NHBeneveraYE201603</v>
          </cell>
        </row>
        <row r="4325">
          <cell r="A4325" t="str">
            <v>NH</v>
          </cell>
          <cell r="B4325" t="str">
            <v>ERF</v>
          </cell>
          <cell r="C4325" t="str">
            <v>YE201603</v>
          </cell>
          <cell r="M4325">
            <v>27752.986338800001</v>
          </cell>
          <cell r="N4325">
            <v>6.1812332000000003</v>
          </cell>
          <cell r="Q4325">
            <v>2078.3709290000002</v>
          </cell>
          <cell r="R4325">
            <v>35.688912799999997</v>
          </cell>
          <cell r="T4325" t="str">
            <v>NHERFYE201603</v>
          </cell>
        </row>
        <row r="4326">
          <cell r="A4326" t="str">
            <v>NH</v>
          </cell>
          <cell r="B4326" t="str">
            <v>ERF</v>
          </cell>
          <cell r="C4326" t="str">
            <v>YE201603</v>
          </cell>
          <cell r="M4326">
            <v>27752.986338800001</v>
          </cell>
          <cell r="N4326">
            <v>3.7740243000000002</v>
          </cell>
          <cell r="Q4326">
            <v>698.59148719999996</v>
          </cell>
          <cell r="R4326">
            <v>64.828003899999999</v>
          </cell>
          <cell r="T4326" t="str">
            <v>NHERFYE201603</v>
          </cell>
        </row>
        <row r="4327">
          <cell r="A4327" t="str">
            <v>NH</v>
          </cell>
          <cell r="B4327" t="str">
            <v>Benevera</v>
          </cell>
          <cell r="C4327" t="str">
            <v>YE201603</v>
          </cell>
          <cell r="M4327">
            <v>26988.989071</v>
          </cell>
          <cell r="N4327">
            <v>9.7827933999999992</v>
          </cell>
          <cell r="Q4327">
            <v>1179.5551109999999</v>
          </cell>
          <cell r="R4327">
            <v>99.523557400000001</v>
          </cell>
          <cell r="T4327" t="str">
            <v>NHBeneveraYE201603</v>
          </cell>
        </row>
        <row r="4328">
          <cell r="A4328" t="str">
            <v>NH</v>
          </cell>
          <cell r="B4328" t="str">
            <v>Benevera</v>
          </cell>
          <cell r="C4328" t="str">
            <v>YE201603</v>
          </cell>
          <cell r="M4328">
            <v>26988.989071</v>
          </cell>
          <cell r="N4328">
            <v>16.583387599999998</v>
          </cell>
          <cell r="Q4328">
            <v>332.8764918</v>
          </cell>
          <cell r="R4328">
            <v>597.82128339999997</v>
          </cell>
          <cell r="T4328" t="str">
            <v>NHBeneveraYE201603</v>
          </cell>
        </row>
        <row r="4329">
          <cell r="A4329" t="str">
            <v>NH</v>
          </cell>
          <cell r="B4329" t="str">
            <v>Benevera</v>
          </cell>
          <cell r="C4329" t="str">
            <v>YE201603</v>
          </cell>
          <cell r="M4329">
            <v>26988.989071</v>
          </cell>
          <cell r="N4329">
            <v>88.890671699999999</v>
          </cell>
          <cell r="Q4329">
            <v>12551.6742813</v>
          </cell>
          <cell r="R4329">
            <v>84.983727000000002</v>
          </cell>
          <cell r="T4329" t="str">
            <v>NHBeneveraYE201603</v>
          </cell>
        </row>
        <row r="4330">
          <cell r="A4330" t="str">
            <v>NH</v>
          </cell>
          <cell r="B4330" t="str">
            <v>Buy Direct/Non Group</v>
          </cell>
          <cell r="C4330" t="str">
            <v>YE201703</v>
          </cell>
          <cell r="M4330">
            <v>3868.8520548000001</v>
          </cell>
          <cell r="N4330">
            <v>18.3979371</v>
          </cell>
          <cell r="Q4330">
            <v>2375.3476768999999</v>
          </cell>
          <cell r="R4330">
            <v>92.944391800000005</v>
          </cell>
          <cell r="T4330" t="str">
            <v>NHBuy Direct/Non GroupYE201703</v>
          </cell>
        </row>
        <row r="4331">
          <cell r="A4331" t="str">
            <v>NH</v>
          </cell>
          <cell r="B4331" t="str">
            <v>Benevera</v>
          </cell>
          <cell r="C4331" t="str">
            <v>YE201703</v>
          </cell>
          <cell r="M4331">
            <v>31987.676712299999</v>
          </cell>
          <cell r="N4331">
            <v>8.5761061000000005</v>
          </cell>
          <cell r="Q4331">
            <v>820.15439289999995</v>
          </cell>
          <cell r="R4331">
            <v>125.48036519999999</v>
          </cell>
          <cell r="T4331" t="str">
            <v>NHBeneveraYE201703</v>
          </cell>
        </row>
        <row r="4332">
          <cell r="A4332" t="str">
            <v>NH</v>
          </cell>
          <cell r="B4332" t="str">
            <v>Buy Direct/Non Group</v>
          </cell>
          <cell r="C4332" t="str">
            <v>YE201703</v>
          </cell>
          <cell r="M4332">
            <v>3868.8520548000001</v>
          </cell>
          <cell r="N4332">
            <v>5.4485060000000001</v>
          </cell>
          <cell r="Q4332">
            <v>1698.5667281999999</v>
          </cell>
          <cell r="R4332">
            <v>38.492495300000002</v>
          </cell>
          <cell r="T4332" t="str">
            <v>NHBuy Direct/Non GroupYE201703</v>
          </cell>
        </row>
        <row r="4333">
          <cell r="A4333" t="str">
            <v>NH</v>
          </cell>
          <cell r="B4333" t="str">
            <v>Buy Direct/Non Group</v>
          </cell>
          <cell r="C4333" t="str">
            <v>YE201703</v>
          </cell>
          <cell r="M4333">
            <v>3868.8520548000001</v>
          </cell>
          <cell r="N4333">
            <v>4.1129538999999999</v>
          </cell>
          <cell r="Q4333">
            <v>124.0853264</v>
          </cell>
          <cell r="R4333">
            <v>397.75409380000002</v>
          </cell>
          <cell r="T4333" t="str">
            <v>NHBuy Direct/Non GroupYE201703</v>
          </cell>
        </row>
        <row r="4334">
          <cell r="A4334" t="str">
            <v>NH</v>
          </cell>
          <cell r="B4334" t="str">
            <v>Benevera</v>
          </cell>
          <cell r="C4334" t="str">
            <v>YE201703</v>
          </cell>
          <cell r="M4334">
            <v>31987.676712299999</v>
          </cell>
          <cell r="N4334">
            <v>3.7637833000000001</v>
          </cell>
          <cell r="Q4334">
            <v>395.86929359999999</v>
          </cell>
          <cell r="R4334">
            <v>114.0916967</v>
          </cell>
          <cell r="T4334" t="str">
            <v>NHBeneveraYE201703</v>
          </cell>
        </row>
        <row r="4335">
          <cell r="A4335" t="str">
            <v>NH</v>
          </cell>
          <cell r="B4335" t="str">
            <v>Buy Direct/Non Group</v>
          </cell>
          <cell r="C4335" t="str">
            <v>YE201703</v>
          </cell>
          <cell r="M4335">
            <v>3868.8520548000001</v>
          </cell>
          <cell r="N4335">
            <v>2.8350609000000002</v>
          </cell>
          <cell r="Q4335">
            <v>48.946237500000002</v>
          </cell>
          <cell r="R4335">
            <v>695.06324319999999</v>
          </cell>
          <cell r="T4335" t="str">
            <v>NHBuy Direct/Non GroupYE201703</v>
          </cell>
        </row>
        <row r="4336">
          <cell r="A4336" t="str">
            <v>NH</v>
          </cell>
          <cell r="B4336" t="str">
            <v>ERF</v>
          </cell>
          <cell r="C4336" t="str">
            <v>YE201703</v>
          </cell>
          <cell r="M4336">
            <v>25692.326027399999</v>
          </cell>
          <cell r="N4336">
            <v>5.0574702</v>
          </cell>
          <cell r="Q4336">
            <v>351.69761249999999</v>
          </cell>
          <cell r="R4336">
            <v>172.56199839999999</v>
          </cell>
          <cell r="T4336" t="str">
            <v>NHERFYE201703</v>
          </cell>
        </row>
        <row r="4337">
          <cell r="A4337" t="str">
            <v>NH</v>
          </cell>
          <cell r="B4337" t="str">
            <v>ERF</v>
          </cell>
          <cell r="C4337" t="str">
            <v>YE201703</v>
          </cell>
          <cell r="M4337">
            <v>25692.326027399999</v>
          </cell>
          <cell r="N4337">
            <v>0.85508300000000004</v>
          </cell>
          <cell r="Q4337">
            <v>1.6038596000000001</v>
          </cell>
          <cell r="R4337">
            <v>6397.6897435999999</v>
          </cell>
          <cell r="T4337" t="str">
            <v>NHERFYE201703</v>
          </cell>
        </row>
        <row r="4338">
          <cell r="A4338" t="str">
            <v>NH</v>
          </cell>
          <cell r="B4338" t="str">
            <v>Buy Direct/Non Group</v>
          </cell>
          <cell r="C4338" t="str">
            <v>YE201703</v>
          </cell>
          <cell r="M4338">
            <v>3868.8520548000001</v>
          </cell>
          <cell r="N4338">
            <v>1.8329654</v>
          </cell>
          <cell r="Q4338">
            <v>812.77211669999997</v>
          </cell>
          <cell r="R4338">
            <v>27.062425099999999</v>
          </cell>
          <cell r="T4338" t="str">
            <v>NHBuy Direct/Non GroupYE201703</v>
          </cell>
        </row>
        <row r="4339">
          <cell r="A4339" t="str">
            <v>NH</v>
          </cell>
          <cell r="B4339" t="str">
            <v>ERF</v>
          </cell>
          <cell r="C4339" t="str">
            <v>YE201703</v>
          </cell>
          <cell r="M4339">
            <v>25692.326027399999</v>
          </cell>
          <cell r="N4339">
            <v>26.237232599999999</v>
          </cell>
          <cell r="Q4339">
            <v>20.603426500000001</v>
          </cell>
          <cell r="R4339">
            <v>15281.282993999999</v>
          </cell>
          <cell r="T4339" t="str">
            <v>NHERFYE201703</v>
          </cell>
        </row>
        <row r="4340">
          <cell r="A4340" t="str">
            <v>NH</v>
          </cell>
          <cell r="B4340" t="str">
            <v>Buy Direct/Non Group</v>
          </cell>
          <cell r="C4340" t="str">
            <v>YE201703</v>
          </cell>
          <cell r="M4340">
            <v>3868.8520548000001</v>
          </cell>
          <cell r="N4340">
            <v>1.7813062</v>
          </cell>
          <cell r="Q4340">
            <v>462.21122650000001</v>
          </cell>
          <cell r="R4340">
            <v>46.246548400000002</v>
          </cell>
          <cell r="T4340" t="str">
            <v>NHBuy Direct/Non GroupYE201703</v>
          </cell>
        </row>
        <row r="4341">
          <cell r="A4341" t="str">
            <v>NH</v>
          </cell>
          <cell r="B4341" t="str">
            <v>ERF</v>
          </cell>
          <cell r="C4341" t="str">
            <v>YE201703</v>
          </cell>
          <cell r="M4341">
            <v>25692.326027399999</v>
          </cell>
          <cell r="N4341">
            <v>14.3107711</v>
          </cell>
          <cell r="Q4341">
            <v>21.425918599999999</v>
          </cell>
          <cell r="R4341">
            <v>8015.0240307000004</v>
          </cell>
          <cell r="T4341" t="str">
            <v>NHERFYE201703</v>
          </cell>
        </row>
        <row r="4342">
          <cell r="A4342" t="str">
            <v>NH</v>
          </cell>
          <cell r="B4342" t="str">
            <v>Benevera</v>
          </cell>
          <cell r="C4342" t="str">
            <v>YE201703</v>
          </cell>
          <cell r="M4342">
            <v>31987.676712299999</v>
          </cell>
          <cell r="N4342">
            <v>6.5327368999999997</v>
          </cell>
          <cell r="Q4342">
            <v>456.73287749999997</v>
          </cell>
          <cell r="R4342">
            <v>171.63827509999999</v>
          </cell>
          <cell r="T4342" t="str">
            <v>NHBeneveraYE201703</v>
          </cell>
        </row>
        <row r="4343">
          <cell r="A4343" t="str">
            <v>NH</v>
          </cell>
          <cell r="B4343" t="str">
            <v>Buy Direct/Non Group</v>
          </cell>
          <cell r="C4343" t="str">
            <v>YE201703</v>
          </cell>
          <cell r="M4343">
            <v>3868.8520548000001</v>
          </cell>
          <cell r="N4343">
            <v>1.7415176999999999</v>
          </cell>
          <cell r="Q4343">
            <v>263.5159597</v>
          </cell>
          <cell r="R4343">
            <v>79.305301200000002</v>
          </cell>
          <cell r="T4343" t="str">
            <v>NHBuy Direct/Non GroupYE201703</v>
          </cell>
        </row>
        <row r="4344">
          <cell r="A4344" t="str">
            <v>NH</v>
          </cell>
          <cell r="B4344" t="str">
            <v>Buy Direct/Non Group</v>
          </cell>
          <cell r="C4344" t="str">
            <v>YE201703</v>
          </cell>
          <cell r="M4344">
            <v>3868.8520548000001</v>
          </cell>
          <cell r="N4344">
            <v>3.5494857</v>
          </cell>
          <cell r="Q4344">
            <v>298.1751873</v>
          </cell>
          <cell r="R4344">
            <v>142.84833190000001</v>
          </cell>
          <cell r="T4344" t="str">
            <v>NHBuy Direct/Non GroupYE201703</v>
          </cell>
        </row>
        <row r="4345">
          <cell r="A4345" t="str">
            <v>NH</v>
          </cell>
          <cell r="B4345" t="str">
            <v>Benevera</v>
          </cell>
          <cell r="C4345" t="str">
            <v>YE201703</v>
          </cell>
          <cell r="M4345">
            <v>31987.676712299999</v>
          </cell>
          <cell r="N4345">
            <v>12.9977261</v>
          </cell>
          <cell r="Q4345">
            <v>871.1940439</v>
          </cell>
          <cell r="R4345">
            <v>179.03326390000001</v>
          </cell>
          <cell r="T4345" t="str">
            <v>NHBeneveraYE201703</v>
          </cell>
        </row>
        <row r="4346">
          <cell r="A4346" t="str">
            <v>NH</v>
          </cell>
          <cell r="B4346" t="str">
            <v>Buy Direct/Non Group</v>
          </cell>
          <cell r="C4346" t="str">
            <v>YE201703</v>
          </cell>
          <cell r="M4346">
            <v>3868.8520548000001</v>
          </cell>
          <cell r="N4346">
            <v>12.020459499999999</v>
          </cell>
          <cell r="Q4346">
            <v>566.18890940000006</v>
          </cell>
          <cell r="R4346">
            <v>254.76570090000001</v>
          </cell>
          <cell r="T4346" t="str">
            <v>NHBuy Direct/Non GroupYE201703</v>
          </cell>
        </row>
        <row r="4347">
          <cell r="A4347" t="str">
            <v>NH</v>
          </cell>
          <cell r="B4347" t="str">
            <v>Buy Direct/Non Group</v>
          </cell>
          <cell r="C4347" t="str">
            <v>YE201703</v>
          </cell>
          <cell r="M4347">
            <v>3868.8520548000001</v>
          </cell>
          <cell r="N4347">
            <v>11.3019815</v>
          </cell>
          <cell r="Q4347">
            <v>2555.2581715000001</v>
          </cell>
          <cell r="R4347">
            <v>53.0763502</v>
          </cell>
          <cell r="T4347" t="str">
            <v>NHBuy Direct/Non GroupYE201703</v>
          </cell>
        </row>
        <row r="4348">
          <cell r="A4348" t="str">
            <v>NH</v>
          </cell>
          <cell r="B4348" t="str">
            <v>Benevera</v>
          </cell>
          <cell r="C4348" t="str">
            <v>YE201703</v>
          </cell>
          <cell r="M4348">
            <v>31987.676712299999</v>
          </cell>
          <cell r="N4348">
            <v>4.9813324999999997</v>
          </cell>
          <cell r="Q4348">
            <v>389.62933620000001</v>
          </cell>
          <cell r="R4348">
            <v>153.4175797</v>
          </cell>
          <cell r="T4348" t="str">
            <v>NHBeneveraYE201703</v>
          </cell>
        </row>
        <row r="4349">
          <cell r="A4349" t="str">
            <v>NH</v>
          </cell>
          <cell r="B4349" t="str">
            <v>Buy Direct/Non Group</v>
          </cell>
          <cell r="C4349" t="str">
            <v>YE201703</v>
          </cell>
          <cell r="M4349">
            <v>3868.8520548000001</v>
          </cell>
          <cell r="N4349">
            <v>23.595263800000001</v>
          </cell>
          <cell r="Q4349">
            <v>1219.6873235</v>
          </cell>
          <cell r="R4349">
            <v>232.14405859999999</v>
          </cell>
          <cell r="T4349" t="str">
            <v>NHBuy Direct/Non GroupYE201703</v>
          </cell>
        </row>
        <row r="4350">
          <cell r="A4350" t="str">
            <v>NH</v>
          </cell>
          <cell r="B4350" t="str">
            <v>Buy Direct/Non Group</v>
          </cell>
          <cell r="C4350" t="str">
            <v>YE201703</v>
          </cell>
          <cell r="M4350">
            <v>3868.8520548000001</v>
          </cell>
          <cell r="N4350">
            <v>12.0858308</v>
          </cell>
          <cell r="Q4350">
            <v>410.8838207</v>
          </cell>
          <cell r="R4350">
            <v>352.97074689999999</v>
          </cell>
          <cell r="T4350" t="str">
            <v>NHBuy Direct/Non GroupYE201703</v>
          </cell>
        </row>
        <row r="4351">
          <cell r="A4351" t="str">
            <v>NH</v>
          </cell>
          <cell r="B4351" t="str">
            <v>Benevera</v>
          </cell>
          <cell r="C4351" t="str">
            <v>YE201703</v>
          </cell>
          <cell r="M4351">
            <v>31987.676712299999</v>
          </cell>
          <cell r="N4351">
            <v>18.158596200000002</v>
          </cell>
          <cell r="Q4351">
            <v>2111.985561</v>
          </cell>
          <cell r="R4351">
            <v>103.17454739999999</v>
          </cell>
          <cell r="T4351" t="str">
            <v>NHBeneveraYE201703</v>
          </cell>
        </row>
        <row r="4352">
          <cell r="A4352" t="str">
            <v>NH</v>
          </cell>
          <cell r="B4352" t="str">
            <v>Buy Direct/Non Group</v>
          </cell>
          <cell r="C4352" t="str">
            <v>YE201703</v>
          </cell>
          <cell r="M4352">
            <v>3868.8520548000001</v>
          </cell>
          <cell r="N4352">
            <v>13.3893665</v>
          </cell>
          <cell r="Q4352">
            <v>188.11229650000001</v>
          </cell>
          <cell r="R4352">
            <v>854.130225</v>
          </cell>
          <cell r="T4352" t="str">
            <v>NHBuy Direct/Non GroupYE201703</v>
          </cell>
        </row>
        <row r="4353">
          <cell r="A4353" t="str">
            <v>NH</v>
          </cell>
          <cell r="B4353" t="str">
            <v>Buy Direct/Non Group</v>
          </cell>
          <cell r="C4353" t="str">
            <v>YE201703</v>
          </cell>
          <cell r="M4353">
            <v>3868.8520548000001</v>
          </cell>
          <cell r="N4353">
            <v>15.8897681</v>
          </cell>
          <cell r="Q4353">
            <v>338.39047440000002</v>
          </cell>
          <cell r="R4353">
            <v>563.48281469999995</v>
          </cell>
          <cell r="T4353" t="str">
            <v>NHBuy Direct/Non GroupYE201703</v>
          </cell>
        </row>
        <row r="4354">
          <cell r="A4354" t="str">
            <v>NH</v>
          </cell>
          <cell r="B4354" t="str">
            <v>Benevera</v>
          </cell>
          <cell r="C4354" t="str">
            <v>YE201703</v>
          </cell>
          <cell r="M4354">
            <v>31987.676712299999</v>
          </cell>
          <cell r="N4354">
            <v>4.2001039000000002</v>
          </cell>
          <cell r="Q4354">
            <v>1371.3186247000001</v>
          </cell>
          <cell r="R4354">
            <v>36.753855399999999</v>
          </cell>
          <cell r="T4354" t="str">
            <v>NHBeneveraYE201703</v>
          </cell>
        </row>
        <row r="4355">
          <cell r="A4355" t="str">
            <v>NH</v>
          </cell>
          <cell r="B4355" t="str">
            <v>Buy Direct/Non Group</v>
          </cell>
          <cell r="C4355" t="str">
            <v>YE201703</v>
          </cell>
          <cell r="M4355">
            <v>3868.8520548000001</v>
          </cell>
          <cell r="N4355">
            <v>34.780906899999998</v>
          </cell>
          <cell r="Q4355">
            <v>216.68631629999999</v>
          </cell>
          <cell r="R4355">
            <v>1926.1524664000001</v>
          </cell>
          <cell r="T4355" t="str">
            <v>NHBuy Direct/Non GroupYE201703</v>
          </cell>
        </row>
        <row r="4356">
          <cell r="A4356" t="str">
            <v>NH</v>
          </cell>
          <cell r="B4356" t="str">
            <v>Buy Direct/Non Group</v>
          </cell>
          <cell r="C4356" t="str">
            <v>YE201703</v>
          </cell>
          <cell r="M4356">
            <v>3868.8520548000001</v>
          </cell>
          <cell r="N4356">
            <v>3.9860164</v>
          </cell>
          <cell r="Q4356">
            <v>171.9732669</v>
          </cell>
          <cell r="R4356">
            <v>278.13740000000001</v>
          </cell>
          <cell r="T4356" t="str">
            <v>NHBuy Direct/Non GroupYE201703</v>
          </cell>
        </row>
        <row r="4357">
          <cell r="A4357" t="str">
            <v>NH</v>
          </cell>
          <cell r="B4357" t="str">
            <v>Benevera</v>
          </cell>
          <cell r="C4357" t="str">
            <v>YE201703</v>
          </cell>
          <cell r="M4357">
            <v>31987.676712299999</v>
          </cell>
          <cell r="N4357">
            <v>4.9658806000000002</v>
          </cell>
          <cell r="Q4357">
            <v>138.5270529</v>
          </cell>
          <cell r="R4357">
            <v>430.17277660000002</v>
          </cell>
          <cell r="T4357" t="str">
            <v>NHBeneveraYE201703</v>
          </cell>
        </row>
        <row r="4358">
          <cell r="A4358" t="str">
            <v>NH</v>
          </cell>
          <cell r="B4358" t="str">
            <v>Buy Direct/Non Group</v>
          </cell>
          <cell r="C4358" t="str">
            <v>YE201703</v>
          </cell>
          <cell r="M4358">
            <v>3868.8520548000001</v>
          </cell>
          <cell r="N4358">
            <v>8.8068034999999991</v>
          </cell>
          <cell r="Q4358">
            <v>286.79849430000002</v>
          </cell>
          <cell r="R4358">
            <v>368.48743539999998</v>
          </cell>
          <cell r="T4358" t="str">
            <v>NHBuy Direct/Non GroupYE201703</v>
          </cell>
        </row>
        <row r="4359">
          <cell r="A4359" t="str">
            <v>NH</v>
          </cell>
          <cell r="B4359" t="str">
            <v>Buy Direct/Non Group</v>
          </cell>
          <cell r="C4359" t="str">
            <v>YE201703</v>
          </cell>
          <cell r="M4359">
            <v>3868.8520548000001</v>
          </cell>
          <cell r="N4359">
            <v>5.0023163000000004</v>
          </cell>
          <cell r="Q4359">
            <v>69.640713199999993</v>
          </cell>
          <cell r="R4359">
            <v>861.96411760000001</v>
          </cell>
          <cell r="T4359" t="str">
            <v>NHBuy Direct/Non GroupYE201703</v>
          </cell>
        </row>
        <row r="4360">
          <cell r="A4360" t="str">
            <v>NH</v>
          </cell>
          <cell r="B4360" t="str">
            <v>Benevera</v>
          </cell>
          <cell r="C4360" t="str">
            <v>YE201703</v>
          </cell>
          <cell r="M4360">
            <v>31987.676712299999</v>
          </cell>
          <cell r="N4360">
            <v>2.7967037000000001</v>
          </cell>
          <cell r="Q4360">
            <v>54.463627600000002</v>
          </cell>
          <cell r="R4360">
            <v>616.19920679999996</v>
          </cell>
          <cell r="T4360" t="str">
            <v>NHBeneveraYE201703</v>
          </cell>
        </row>
        <row r="4361">
          <cell r="A4361" t="str">
            <v>NH</v>
          </cell>
          <cell r="B4361" t="str">
            <v>Buy Direct/Non Group</v>
          </cell>
          <cell r="C4361" t="str">
            <v>YE201703</v>
          </cell>
          <cell r="M4361">
            <v>3868.8520548000001</v>
          </cell>
          <cell r="N4361">
            <v>2.0682776999999999</v>
          </cell>
          <cell r="Q4361">
            <v>175.60383759999999</v>
          </cell>
          <cell r="R4361">
            <v>141.33707620000001</v>
          </cell>
          <cell r="T4361" t="str">
            <v>NHBuy Direct/Non GroupYE201703</v>
          </cell>
        </row>
        <row r="4362">
          <cell r="A4362" t="str">
            <v>NH</v>
          </cell>
          <cell r="B4362" t="str">
            <v>Buy Direct/Non Group</v>
          </cell>
          <cell r="C4362" t="str">
            <v>YE201703</v>
          </cell>
          <cell r="M4362">
            <v>3868.8520548000001</v>
          </cell>
          <cell r="N4362">
            <v>3.2777414</v>
          </cell>
          <cell r="Q4362">
            <v>23.486671900000001</v>
          </cell>
          <cell r="R4362">
            <v>1674.6901163</v>
          </cell>
          <cell r="T4362" t="str">
            <v>NHBuy Direct/Non GroupYE201703</v>
          </cell>
        </row>
        <row r="4363">
          <cell r="A4363" t="str">
            <v>NH</v>
          </cell>
          <cell r="B4363" t="str">
            <v>Benevera</v>
          </cell>
          <cell r="C4363" t="str">
            <v>YE201703</v>
          </cell>
          <cell r="M4363">
            <v>31987.676712299999</v>
          </cell>
          <cell r="N4363">
            <v>22.935821600000001</v>
          </cell>
          <cell r="Q4363">
            <v>1693.6524211000001</v>
          </cell>
          <cell r="R4363">
            <v>162.50669600000001</v>
          </cell>
          <cell r="T4363" t="str">
            <v>NHBeneveraYE201703</v>
          </cell>
        </row>
        <row r="4364">
          <cell r="A4364" t="str">
            <v>NH</v>
          </cell>
          <cell r="B4364" t="str">
            <v>Buy Direct/Non Group</v>
          </cell>
          <cell r="C4364" t="str">
            <v>YE201703</v>
          </cell>
          <cell r="M4364">
            <v>3868.8520548000001</v>
          </cell>
          <cell r="N4364">
            <v>0.49217319999999998</v>
          </cell>
          <cell r="Q4364">
            <v>1.3655041999999999</v>
          </cell>
          <cell r="R4364">
            <v>4325.2</v>
          </cell>
          <cell r="T4364" t="str">
            <v>NHBuy Direct/Non GroupYE201703</v>
          </cell>
        </row>
        <row r="4365">
          <cell r="A4365" t="str">
            <v>NH</v>
          </cell>
          <cell r="B4365" t="str">
            <v>Buy Direct/Non Group</v>
          </cell>
          <cell r="C4365" t="str">
            <v>YE201703</v>
          </cell>
          <cell r="M4365">
            <v>3868.8520548000001</v>
          </cell>
          <cell r="N4365">
            <v>27.0036454</v>
          </cell>
          <cell r="Q4365">
            <v>14.2012435</v>
          </cell>
          <cell r="R4365">
            <v>22817.983846200001</v>
          </cell>
          <cell r="T4365" t="str">
            <v>NHBuy Direct/Non GroupYE201703</v>
          </cell>
        </row>
        <row r="4366">
          <cell r="A4366" t="str">
            <v>NH</v>
          </cell>
          <cell r="B4366" t="str">
            <v>Benevera</v>
          </cell>
          <cell r="C4366" t="str">
            <v>YE201703</v>
          </cell>
          <cell r="M4366">
            <v>31987.676712299999</v>
          </cell>
          <cell r="N4366">
            <v>1.7548058</v>
          </cell>
          <cell r="Q4366">
            <v>787.77061430000003</v>
          </cell>
          <cell r="R4366">
            <v>26.730711700000001</v>
          </cell>
          <cell r="T4366" t="str">
            <v>NHBeneveraYE201703</v>
          </cell>
        </row>
        <row r="4367">
          <cell r="A4367" t="str">
            <v>NH</v>
          </cell>
          <cell r="B4367" t="str">
            <v>Buy Direct/Non Group</v>
          </cell>
          <cell r="C4367" t="str">
            <v>YE201703</v>
          </cell>
          <cell r="M4367">
            <v>3868.8520548000001</v>
          </cell>
          <cell r="N4367">
            <v>10.054695000000001</v>
          </cell>
          <cell r="Q4367">
            <v>9.8316300999999999</v>
          </cell>
          <cell r="R4367">
            <v>12272.261944399999</v>
          </cell>
          <cell r="T4367" t="str">
            <v>NHBuy Direct/Non GroupYE201703</v>
          </cell>
        </row>
        <row r="4368">
          <cell r="A4368" t="str">
            <v>NH</v>
          </cell>
          <cell r="B4368" t="str">
            <v>CRC</v>
          </cell>
          <cell r="C4368" t="str">
            <v>YE201703</v>
          </cell>
          <cell r="M4368">
            <v>21680.084931500001</v>
          </cell>
          <cell r="N4368">
            <v>8.6966294000000008</v>
          </cell>
          <cell r="Q4368">
            <v>1078.9764052</v>
          </cell>
          <cell r="R4368">
            <v>96.720884799999993</v>
          </cell>
          <cell r="T4368" t="str">
            <v>NHCRCYE201703</v>
          </cell>
        </row>
        <row r="4369">
          <cell r="A4369" t="str">
            <v>NH</v>
          </cell>
          <cell r="B4369" t="str">
            <v>CRC</v>
          </cell>
          <cell r="C4369" t="str">
            <v>YE201703</v>
          </cell>
          <cell r="M4369">
            <v>21680.084931500001</v>
          </cell>
          <cell r="N4369">
            <v>3.5329660000000001</v>
          </cell>
          <cell r="Q4369">
            <v>14.3529877</v>
          </cell>
          <cell r="R4369">
            <v>2953.7817104999999</v>
          </cell>
          <cell r="T4369" t="str">
            <v>NHCRCYE201703</v>
          </cell>
        </row>
        <row r="4370">
          <cell r="A4370" t="str">
            <v>NH</v>
          </cell>
          <cell r="B4370" t="str">
            <v>CRC</v>
          </cell>
          <cell r="C4370" t="str">
            <v>YE201703</v>
          </cell>
          <cell r="M4370">
            <v>21680.084931500001</v>
          </cell>
          <cell r="N4370">
            <v>3.0934639000000002</v>
          </cell>
          <cell r="Q4370">
            <v>12.7949331</v>
          </cell>
          <cell r="R4370">
            <v>2901.2708487</v>
          </cell>
          <cell r="T4370" t="str">
            <v>NHCRCYE201703</v>
          </cell>
        </row>
        <row r="4371">
          <cell r="A4371" t="str">
            <v>NH</v>
          </cell>
          <cell r="B4371" t="str">
            <v>CRC</v>
          </cell>
          <cell r="C4371" t="str">
            <v>YE201703</v>
          </cell>
          <cell r="M4371">
            <v>21680.084931500001</v>
          </cell>
          <cell r="N4371">
            <v>3.8374532000000001</v>
          </cell>
          <cell r="Q4371">
            <v>363.73492429999999</v>
          </cell>
          <cell r="R4371">
            <v>126.6016407</v>
          </cell>
          <cell r="T4371" t="str">
            <v>NHCRCYE201703</v>
          </cell>
        </row>
        <row r="4372">
          <cell r="A4372" t="str">
            <v>NH</v>
          </cell>
          <cell r="B4372" t="str">
            <v>Benevera</v>
          </cell>
          <cell r="C4372" t="str">
            <v>YE201703</v>
          </cell>
          <cell r="M4372">
            <v>31987.676712299999</v>
          </cell>
          <cell r="N4372">
            <v>1.5242701999999999</v>
          </cell>
          <cell r="Q4372">
            <v>171.96682430000001</v>
          </cell>
          <cell r="R4372">
            <v>106.3649516</v>
          </cell>
          <cell r="T4372" t="str">
            <v>NHBeneveraYE201703</v>
          </cell>
        </row>
        <row r="4373">
          <cell r="A4373" t="str">
            <v>NH</v>
          </cell>
          <cell r="B4373" t="str">
            <v>CRC</v>
          </cell>
          <cell r="C4373" t="str">
            <v>YE201703</v>
          </cell>
          <cell r="M4373">
            <v>21680.084931500001</v>
          </cell>
          <cell r="N4373">
            <v>3.5926960000000001</v>
          </cell>
          <cell r="Q4373">
            <v>641.21028130000002</v>
          </cell>
          <cell r="R4373">
            <v>67.235902400000001</v>
          </cell>
          <cell r="T4373" t="str">
            <v>NHCRCYE201703</v>
          </cell>
        </row>
        <row r="4374">
          <cell r="A4374" t="str">
            <v>NH</v>
          </cell>
          <cell r="B4374" t="str">
            <v>CRC</v>
          </cell>
          <cell r="C4374" t="str">
            <v>YE201703</v>
          </cell>
          <cell r="M4374">
            <v>21680.084931500001</v>
          </cell>
          <cell r="N4374">
            <v>6.7776683000000002</v>
          </cell>
          <cell r="Q4374">
            <v>480.73065930000001</v>
          </cell>
          <cell r="R4374">
            <v>169.18417500000001</v>
          </cell>
          <cell r="T4374" t="str">
            <v>NHCRCYE201703</v>
          </cell>
        </row>
        <row r="4375">
          <cell r="A4375" t="str">
            <v>NH</v>
          </cell>
          <cell r="B4375" t="str">
            <v>CRC</v>
          </cell>
          <cell r="C4375" t="str">
            <v>YE201703</v>
          </cell>
          <cell r="M4375">
            <v>21680.084931500001</v>
          </cell>
          <cell r="N4375">
            <v>5.2045744999999997</v>
          </cell>
          <cell r="Q4375">
            <v>372.23340389999998</v>
          </cell>
          <cell r="R4375">
            <v>167.78422749999999</v>
          </cell>
          <cell r="T4375" t="str">
            <v>NHCRCYE201703</v>
          </cell>
        </row>
        <row r="4376">
          <cell r="A4376" t="str">
            <v>NH</v>
          </cell>
          <cell r="B4376" t="str">
            <v>CRC</v>
          </cell>
          <cell r="C4376" t="str">
            <v>YE201703</v>
          </cell>
          <cell r="M4376">
            <v>21680.084931500001</v>
          </cell>
          <cell r="N4376">
            <v>18.856534799999999</v>
          </cell>
          <cell r="Q4376">
            <v>2391.0000049</v>
          </cell>
          <cell r="R4376">
            <v>94.637564499999996</v>
          </cell>
          <cell r="T4376" t="str">
            <v>NHCRCYE201703</v>
          </cell>
        </row>
        <row r="4377">
          <cell r="A4377" t="str">
            <v>NH</v>
          </cell>
          <cell r="B4377" t="str">
            <v>CRC</v>
          </cell>
          <cell r="C4377" t="str">
            <v>YE201703</v>
          </cell>
          <cell r="M4377">
            <v>21680.084931500001</v>
          </cell>
          <cell r="N4377">
            <v>5.0322443999999997</v>
          </cell>
          <cell r="Q4377">
            <v>1970.3724814</v>
          </cell>
          <cell r="R4377">
            <v>30.647470599999998</v>
          </cell>
          <cell r="T4377" t="str">
            <v>NHCRCYE201703</v>
          </cell>
        </row>
        <row r="4378">
          <cell r="A4378" t="str">
            <v>NH</v>
          </cell>
          <cell r="B4378" t="str">
            <v>CRC</v>
          </cell>
          <cell r="C4378" t="str">
            <v>YE201703</v>
          </cell>
          <cell r="M4378">
            <v>21680.084931500001</v>
          </cell>
          <cell r="N4378">
            <v>4.9565678000000002</v>
          </cell>
          <cell r="Q4378">
            <v>125.1165043</v>
          </cell>
          <cell r="R4378">
            <v>475.38743399999998</v>
          </cell>
          <cell r="T4378" t="str">
            <v>NHCRCYE201703</v>
          </cell>
        </row>
        <row r="4379">
          <cell r="A4379" t="str">
            <v>NH</v>
          </cell>
          <cell r="B4379" t="str">
            <v>CRC</v>
          </cell>
          <cell r="C4379" t="str">
            <v>YE201703</v>
          </cell>
          <cell r="M4379">
            <v>21680.084931500001</v>
          </cell>
          <cell r="N4379">
            <v>2.7578665</v>
          </cell>
          <cell r="Q4379">
            <v>52.690573100000002</v>
          </cell>
          <cell r="R4379">
            <v>628.08954300000005</v>
          </cell>
          <cell r="T4379" t="str">
            <v>NHCRCYE201703</v>
          </cell>
        </row>
        <row r="4380">
          <cell r="A4380" t="str">
            <v>NH</v>
          </cell>
          <cell r="B4380" t="str">
            <v>Benevera</v>
          </cell>
          <cell r="C4380" t="str">
            <v>YE201703</v>
          </cell>
          <cell r="M4380">
            <v>31987.676712299999</v>
          </cell>
          <cell r="N4380">
            <v>11.9188911</v>
          </cell>
          <cell r="Q4380">
            <v>521.66043360000003</v>
          </cell>
          <cell r="R4380">
            <v>274.17585020000001</v>
          </cell>
          <cell r="T4380" t="str">
            <v>NHBeneveraYE201703</v>
          </cell>
        </row>
        <row r="4381">
          <cell r="A4381" t="str">
            <v>NH</v>
          </cell>
          <cell r="B4381" t="str">
            <v>CRC</v>
          </cell>
          <cell r="C4381" t="str">
            <v>YE201703</v>
          </cell>
          <cell r="M4381">
            <v>21680.084931500001</v>
          </cell>
          <cell r="N4381">
            <v>22.374474800000002</v>
          </cell>
          <cell r="Q4381">
            <v>1788.5050192000001</v>
          </cell>
          <cell r="R4381">
            <v>150.12185869999999</v>
          </cell>
          <cell r="T4381" t="str">
            <v>NHCRCYE201703</v>
          </cell>
        </row>
        <row r="4382">
          <cell r="A4382" t="str">
            <v>NH</v>
          </cell>
          <cell r="B4382" t="str">
            <v>CRC</v>
          </cell>
          <cell r="C4382" t="str">
            <v>YE201703</v>
          </cell>
          <cell r="M4382">
            <v>21680.084931500001</v>
          </cell>
          <cell r="N4382">
            <v>2.0015673</v>
          </cell>
          <cell r="Q4382">
            <v>869.39445699999999</v>
          </cell>
          <cell r="R4382">
            <v>27.627054399999999</v>
          </cell>
          <cell r="T4382" t="str">
            <v>NHCRCYE201703</v>
          </cell>
        </row>
        <row r="4383">
          <cell r="A4383" t="str">
            <v>NH</v>
          </cell>
          <cell r="B4383" t="str">
            <v>Benevera</v>
          </cell>
          <cell r="C4383" t="str">
            <v>YE201703</v>
          </cell>
          <cell r="M4383">
            <v>31987.676712299999</v>
          </cell>
          <cell r="N4383">
            <v>3.9622530999999999</v>
          </cell>
          <cell r="Q4383">
            <v>261.02221550000002</v>
          </cell>
          <cell r="R4383">
            <v>182.1570528</v>
          </cell>
          <cell r="T4383" t="str">
            <v>NHBeneveraYE201703</v>
          </cell>
        </row>
        <row r="4384">
          <cell r="A4384" t="str">
            <v>NH</v>
          </cell>
          <cell r="B4384" t="str">
            <v>CRC</v>
          </cell>
          <cell r="C4384" t="str">
            <v>YE201703</v>
          </cell>
          <cell r="M4384">
            <v>21680.084931500001</v>
          </cell>
          <cell r="N4384">
            <v>12.8734982</v>
          </cell>
          <cell r="Q4384">
            <v>885.82485069999996</v>
          </cell>
          <cell r="R4384">
            <v>174.39336689999999</v>
          </cell>
          <cell r="T4384" t="str">
            <v>NHCRCYE201703</v>
          </cell>
        </row>
        <row r="4385">
          <cell r="A4385" t="str">
            <v>NH</v>
          </cell>
          <cell r="B4385" t="str">
            <v>CRC</v>
          </cell>
          <cell r="C4385" t="str">
            <v>YE201703</v>
          </cell>
          <cell r="M4385">
            <v>21680.084931500001</v>
          </cell>
          <cell r="N4385">
            <v>1.8029462999999999</v>
          </cell>
          <cell r="Q4385">
            <v>428.13451370000001</v>
          </cell>
          <cell r="R4385">
            <v>50.534013000000002</v>
          </cell>
          <cell r="T4385" t="str">
            <v>NHCRCYE201703</v>
          </cell>
        </row>
        <row r="4386">
          <cell r="A4386" t="str">
            <v>NH</v>
          </cell>
          <cell r="B4386" t="str">
            <v>CRC</v>
          </cell>
          <cell r="C4386" t="str">
            <v>YE201703</v>
          </cell>
          <cell r="M4386">
            <v>21680.084931500001</v>
          </cell>
          <cell r="N4386">
            <v>1.9009214999999999</v>
          </cell>
          <cell r="Q4386">
            <v>341.02509839999999</v>
          </cell>
          <cell r="R4386">
            <v>66.889673299999998</v>
          </cell>
          <cell r="T4386" t="str">
            <v>NHCRCYE201703</v>
          </cell>
        </row>
        <row r="4387">
          <cell r="A4387" t="str">
            <v>NH</v>
          </cell>
          <cell r="B4387" t="str">
            <v>CRC</v>
          </cell>
          <cell r="C4387" t="str">
            <v>YE201703</v>
          </cell>
          <cell r="M4387">
            <v>21680.084931500001</v>
          </cell>
          <cell r="N4387">
            <v>8.1301962000000003</v>
          </cell>
          <cell r="Q4387">
            <v>717.27167320000001</v>
          </cell>
          <cell r="R4387">
            <v>136.01869210000001</v>
          </cell>
          <cell r="T4387" t="str">
            <v>NHCRCYE201703</v>
          </cell>
        </row>
        <row r="4388">
          <cell r="A4388" t="str">
            <v>NH</v>
          </cell>
          <cell r="B4388" t="str">
            <v>Benevera</v>
          </cell>
          <cell r="C4388" t="str">
            <v>YE201703</v>
          </cell>
          <cell r="M4388">
            <v>31987.676712299999</v>
          </cell>
          <cell r="N4388">
            <v>15.061365800000001</v>
          </cell>
          <cell r="Q4388">
            <v>3238.2498611000001</v>
          </cell>
          <cell r="R4388">
            <v>55.812984399999998</v>
          </cell>
          <cell r="T4388" t="str">
            <v>NHBeneveraYE201703</v>
          </cell>
        </row>
        <row r="4389">
          <cell r="A4389" t="str">
            <v>NH</v>
          </cell>
          <cell r="B4389" t="str">
            <v>CRC</v>
          </cell>
          <cell r="C4389" t="str">
            <v>YE201703</v>
          </cell>
          <cell r="M4389">
            <v>21680.084931500001</v>
          </cell>
          <cell r="N4389">
            <v>4.1565557000000002</v>
          </cell>
          <cell r="Q4389">
            <v>238.8072751</v>
          </cell>
          <cell r="R4389">
            <v>208.8657809</v>
          </cell>
          <cell r="T4389" t="str">
            <v>NHCRCYE201703</v>
          </cell>
        </row>
        <row r="4390">
          <cell r="A4390" t="str">
            <v>NH</v>
          </cell>
          <cell r="B4390" t="str">
            <v>CRC</v>
          </cell>
          <cell r="C4390" t="str">
            <v>YE201703</v>
          </cell>
          <cell r="M4390">
            <v>21680.084931500001</v>
          </cell>
          <cell r="N4390">
            <v>13.531701099999999</v>
          </cell>
          <cell r="Q4390">
            <v>524.63947029999997</v>
          </cell>
          <cell r="R4390">
            <v>309.5085709</v>
          </cell>
          <cell r="T4390" t="str">
            <v>NHCRCYE201703</v>
          </cell>
        </row>
        <row r="4391">
          <cell r="A4391" t="str">
            <v>NH</v>
          </cell>
          <cell r="B4391" t="str">
            <v>Benevera</v>
          </cell>
          <cell r="C4391" t="str">
            <v>YE201703</v>
          </cell>
          <cell r="M4391">
            <v>31987.676712299999</v>
          </cell>
          <cell r="N4391">
            <v>1.6094535999999999</v>
          </cell>
          <cell r="Q4391">
            <v>411.29318810000001</v>
          </cell>
          <cell r="R4391">
            <v>46.957847999999998</v>
          </cell>
          <cell r="T4391" t="str">
            <v>NHBeneveraYE201703</v>
          </cell>
        </row>
        <row r="4392">
          <cell r="A4392" t="str">
            <v>NH</v>
          </cell>
          <cell r="B4392" t="str">
            <v>Buy Direct/Non Group</v>
          </cell>
          <cell r="C4392" t="str">
            <v>YE201703</v>
          </cell>
          <cell r="M4392">
            <v>3868.8520548000001</v>
          </cell>
          <cell r="N4392">
            <v>9.1922899000000005</v>
          </cell>
          <cell r="Q4392">
            <v>20.482562699999999</v>
          </cell>
          <cell r="R4392">
            <v>5385.4334667000003</v>
          </cell>
          <cell r="T4392" t="str">
            <v>NHBuy Direct/Non GroupYE201703</v>
          </cell>
        </row>
        <row r="4393">
          <cell r="A4393" t="str">
            <v>NH</v>
          </cell>
          <cell r="B4393" t="str">
            <v>CRC</v>
          </cell>
          <cell r="C4393" t="str">
            <v>YE201703</v>
          </cell>
          <cell r="M4393">
            <v>21680.084931500001</v>
          </cell>
          <cell r="N4393">
            <v>91.1914692</v>
          </cell>
          <cell r="Q4393">
            <v>13003.7774709</v>
          </cell>
          <cell r="R4393">
            <v>84.152288299999995</v>
          </cell>
          <cell r="T4393" t="str">
            <v>NHCRCYE201703</v>
          </cell>
        </row>
        <row r="4394">
          <cell r="A4394" t="str">
            <v>NH</v>
          </cell>
          <cell r="B4394" t="str">
            <v>CRC</v>
          </cell>
          <cell r="C4394" t="str">
            <v>YE201703</v>
          </cell>
          <cell r="M4394">
            <v>21680.084931500001</v>
          </cell>
          <cell r="N4394">
            <v>12.5994241</v>
          </cell>
          <cell r="Q4394">
            <v>2365.8822765</v>
          </cell>
          <cell r="R4394">
            <v>63.905584300000001</v>
          </cell>
          <cell r="T4394" t="str">
            <v>NHCRCYE201703</v>
          </cell>
        </row>
        <row r="4395">
          <cell r="A4395" t="str">
            <v>NH</v>
          </cell>
          <cell r="B4395" t="str">
            <v>CRC</v>
          </cell>
          <cell r="C4395" t="str">
            <v>YE201703</v>
          </cell>
          <cell r="M4395">
            <v>21680.084931500001</v>
          </cell>
          <cell r="N4395">
            <v>31.1621016</v>
          </cell>
          <cell r="Q4395">
            <v>1203.3847029000001</v>
          </cell>
          <cell r="R4395">
            <v>310.74453390000002</v>
          </cell>
          <cell r="T4395" t="str">
            <v>NHCRCYE201703</v>
          </cell>
        </row>
        <row r="4396">
          <cell r="A4396" t="str">
            <v>NH</v>
          </cell>
          <cell r="B4396" t="str">
            <v>Benevera</v>
          </cell>
          <cell r="C4396" t="str">
            <v>YE201703</v>
          </cell>
          <cell r="M4396">
            <v>31987.676712299999</v>
          </cell>
          <cell r="N4396">
            <v>26.718665000000001</v>
          </cell>
          <cell r="Q4396">
            <v>1203.3517730999999</v>
          </cell>
          <cell r="R4396">
            <v>266.44243770000003</v>
          </cell>
          <cell r="T4396" t="str">
            <v>NHBeneveraYE201703</v>
          </cell>
        </row>
        <row r="4397">
          <cell r="A4397" t="str">
            <v>NH</v>
          </cell>
          <cell r="B4397" t="str">
            <v>CRC</v>
          </cell>
          <cell r="C4397" t="str">
            <v>YE201703</v>
          </cell>
          <cell r="M4397">
            <v>21680.084931500001</v>
          </cell>
          <cell r="N4397">
            <v>13.614631599999999</v>
          </cell>
          <cell r="Q4397">
            <v>306.32297369999998</v>
          </cell>
          <cell r="R4397">
            <v>533.3441924</v>
          </cell>
          <cell r="T4397" t="str">
            <v>NHCRCYE201703</v>
          </cell>
        </row>
        <row r="4398">
          <cell r="A4398" t="str">
            <v>NH</v>
          </cell>
          <cell r="B4398" t="str">
            <v>CRC</v>
          </cell>
          <cell r="C4398" t="str">
            <v>YE201703</v>
          </cell>
          <cell r="M4398">
            <v>21680.084931500001</v>
          </cell>
          <cell r="N4398">
            <v>15.976442199999999</v>
          </cell>
          <cell r="Q4398">
            <v>205.85205999999999</v>
          </cell>
          <cell r="R4398">
            <v>931.33537839999997</v>
          </cell>
          <cell r="T4398" t="str">
            <v>NHCRCYE201703</v>
          </cell>
        </row>
        <row r="4399">
          <cell r="A4399" t="str">
            <v>NH</v>
          </cell>
          <cell r="B4399" t="str">
            <v>CRC</v>
          </cell>
          <cell r="C4399" t="str">
            <v>YE201703</v>
          </cell>
          <cell r="M4399">
            <v>21680.084931500001</v>
          </cell>
          <cell r="N4399">
            <v>16.4858504</v>
          </cell>
          <cell r="Q4399">
            <v>300.65732059999999</v>
          </cell>
          <cell r="R4399">
            <v>657.99230999999997</v>
          </cell>
          <cell r="T4399" t="str">
            <v>NHCRCYE201703</v>
          </cell>
        </row>
        <row r="4400">
          <cell r="A4400" t="str">
            <v>NH</v>
          </cell>
          <cell r="B4400" t="str">
            <v>CRC</v>
          </cell>
          <cell r="C4400" t="str">
            <v>YE201703</v>
          </cell>
          <cell r="M4400">
            <v>21680.084931500001</v>
          </cell>
          <cell r="N4400">
            <v>37.808098600000001</v>
          </cell>
          <cell r="Q4400">
            <v>179.50677339999999</v>
          </cell>
          <cell r="R4400">
            <v>2527.4655366000002</v>
          </cell>
          <cell r="T4400" t="str">
            <v>NHCRCYE201703</v>
          </cell>
        </row>
        <row r="4401">
          <cell r="A4401" t="str">
            <v>NH</v>
          </cell>
          <cell r="B4401" t="str">
            <v>Benevera</v>
          </cell>
          <cell r="C4401" t="str">
            <v>YE201703</v>
          </cell>
          <cell r="M4401">
            <v>31987.676712299999</v>
          </cell>
          <cell r="N4401">
            <v>17.6146317</v>
          </cell>
          <cell r="Q4401">
            <v>286.62204050000003</v>
          </cell>
          <cell r="R4401">
            <v>737.47148149999998</v>
          </cell>
          <cell r="T4401" t="str">
            <v>NHBeneveraYE201703</v>
          </cell>
        </row>
        <row r="4402">
          <cell r="A4402" t="str">
            <v>NH</v>
          </cell>
          <cell r="B4402" t="str">
            <v>CRC</v>
          </cell>
          <cell r="C4402" t="str">
            <v>YE201703</v>
          </cell>
          <cell r="M4402">
            <v>21680.084931500001</v>
          </cell>
          <cell r="N4402">
            <v>5.6959719</v>
          </cell>
          <cell r="Q4402">
            <v>213.26462269999999</v>
          </cell>
          <cell r="R4402">
            <v>320.50164489999997</v>
          </cell>
          <cell r="T4402" t="str">
            <v>NHCRCYE201703</v>
          </cell>
        </row>
        <row r="4403">
          <cell r="A4403" t="str">
            <v>NH</v>
          </cell>
          <cell r="B4403" t="str">
            <v>CRC</v>
          </cell>
          <cell r="C4403" t="str">
            <v>YE201703</v>
          </cell>
          <cell r="M4403">
            <v>21680.084931500001</v>
          </cell>
          <cell r="N4403">
            <v>16.452160500000002</v>
          </cell>
          <cell r="Q4403">
            <v>410.47656180000001</v>
          </cell>
          <cell r="R4403">
            <v>480.96759830000002</v>
          </cell>
          <cell r="T4403" t="str">
            <v>NHCRCYE201703</v>
          </cell>
        </row>
        <row r="4404">
          <cell r="A4404" t="str">
            <v>NH</v>
          </cell>
          <cell r="B4404" t="str">
            <v>CRC</v>
          </cell>
          <cell r="C4404" t="str">
            <v>YE201703</v>
          </cell>
          <cell r="M4404">
            <v>21680.084931500001</v>
          </cell>
          <cell r="N4404">
            <v>7.0136012000000001</v>
          </cell>
          <cell r="Q4404">
            <v>75.686013099999997</v>
          </cell>
          <cell r="R4404">
            <v>1112.0048551</v>
          </cell>
          <cell r="T4404" t="str">
            <v>NHCRCYE201703</v>
          </cell>
        </row>
        <row r="4405">
          <cell r="A4405" t="str">
            <v>NH</v>
          </cell>
          <cell r="B4405" t="str">
            <v>CRC</v>
          </cell>
          <cell r="C4405" t="str">
            <v>YE201703</v>
          </cell>
          <cell r="M4405">
            <v>21680.084931500001</v>
          </cell>
          <cell r="N4405">
            <v>5.9611473999999998</v>
          </cell>
          <cell r="Q4405">
            <v>339.00315999999998</v>
          </cell>
          <cell r="R4405">
            <v>211.01209890000001</v>
          </cell>
          <cell r="T4405" t="str">
            <v>NHCRCYE201703</v>
          </cell>
        </row>
        <row r="4406">
          <cell r="A4406" t="str">
            <v>NH</v>
          </cell>
          <cell r="B4406" t="str">
            <v>Benevera</v>
          </cell>
          <cell r="C4406" t="str">
            <v>YE201703</v>
          </cell>
          <cell r="M4406">
            <v>31987.676712299999</v>
          </cell>
          <cell r="N4406">
            <v>14.549079600000001</v>
          </cell>
          <cell r="Q4406">
            <v>200.92662630000001</v>
          </cell>
          <cell r="R4406">
            <v>868.91896159999999</v>
          </cell>
          <cell r="T4406" t="str">
            <v>NHBeneveraYE201703</v>
          </cell>
        </row>
        <row r="4407">
          <cell r="A4407" t="str">
            <v>NH</v>
          </cell>
          <cell r="B4407" t="str">
            <v>CRC</v>
          </cell>
          <cell r="C4407" t="str">
            <v>YE201703</v>
          </cell>
          <cell r="M4407">
            <v>21680.084931500001</v>
          </cell>
          <cell r="N4407">
            <v>3.7067782999999999</v>
          </cell>
          <cell r="Q4407">
            <v>20.2251741</v>
          </cell>
          <cell r="R4407">
            <v>2199.3056385999998</v>
          </cell>
          <cell r="T4407" t="str">
            <v>NHCRCYE201703</v>
          </cell>
        </row>
        <row r="4408">
          <cell r="A4408" t="str">
            <v>NH</v>
          </cell>
          <cell r="B4408" t="str">
            <v>CRC</v>
          </cell>
          <cell r="C4408" t="str">
            <v>YE201703</v>
          </cell>
          <cell r="M4408">
            <v>21680.084931500001</v>
          </cell>
          <cell r="N4408">
            <v>0.40916580000000002</v>
          </cell>
          <cell r="Q4408">
            <v>1.0721779</v>
          </cell>
          <cell r="R4408">
            <v>4579.4545454999998</v>
          </cell>
          <cell r="T4408" t="str">
            <v>NHCRCYE201703</v>
          </cell>
        </row>
        <row r="4409">
          <cell r="A4409" t="str">
            <v>NH</v>
          </cell>
          <cell r="B4409" t="str">
            <v>CRC</v>
          </cell>
          <cell r="C4409" t="str">
            <v>YE201703</v>
          </cell>
          <cell r="M4409">
            <v>21680.084931500001</v>
          </cell>
          <cell r="N4409">
            <v>43.178637999999999</v>
          </cell>
          <cell r="Q4409">
            <v>14.815549300000001</v>
          </cell>
          <cell r="R4409">
            <v>34972.9630263</v>
          </cell>
          <cell r="T4409" t="str">
            <v>NHCRCYE201703</v>
          </cell>
        </row>
        <row r="4410">
          <cell r="A4410" t="str">
            <v>NH</v>
          </cell>
          <cell r="B4410" t="str">
            <v>CRC</v>
          </cell>
          <cell r="C4410" t="str">
            <v>YE201703</v>
          </cell>
          <cell r="M4410">
            <v>21680.084931500001</v>
          </cell>
          <cell r="N4410">
            <v>20.797304799999999</v>
          </cell>
          <cell r="Q4410">
            <v>18.373230499999998</v>
          </cell>
          <cell r="R4410">
            <v>13583.221405800001</v>
          </cell>
          <cell r="T4410" t="str">
            <v>NHCRCYE201703</v>
          </cell>
        </row>
        <row r="4411">
          <cell r="A4411" t="str">
            <v>NH</v>
          </cell>
          <cell r="B4411" t="str">
            <v>Benevera</v>
          </cell>
          <cell r="C4411" t="str">
            <v>YE201703</v>
          </cell>
          <cell r="M4411">
            <v>31987.676712299999</v>
          </cell>
          <cell r="N4411">
            <v>16.060109099999998</v>
          </cell>
          <cell r="Q4411">
            <v>314.52584969999998</v>
          </cell>
          <cell r="R4411">
            <v>612.73599349999995</v>
          </cell>
          <cell r="T4411" t="str">
            <v>NHBeneveraYE201703</v>
          </cell>
        </row>
        <row r="4412">
          <cell r="A4412" t="str">
            <v>NH</v>
          </cell>
          <cell r="B4412" t="str">
            <v>CRC</v>
          </cell>
          <cell r="C4412" t="str">
            <v>YE201703</v>
          </cell>
          <cell r="M4412">
            <v>21680.084931500001</v>
          </cell>
          <cell r="N4412">
            <v>14.8589871</v>
          </cell>
          <cell r="Q4412">
            <v>20.1764388</v>
          </cell>
          <cell r="R4412">
            <v>8837.4290096999994</v>
          </cell>
          <cell r="T4412" t="str">
            <v>NHCRCYE201703</v>
          </cell>
        </row>
        <row r="4413">
          <cell r="A4413" t="str">
            <v>NH</v>
          </cell>
          <cell r="B4413" t="str">
            <v>Benevera</v>
          </cell>
          <cell r="C4413" t="str">
            <v>YE201703</v>
          </cell>
          <cell r="M4413">
            <v>31987.676712299999</v>
          </cell>
          <cell r="N4413">
            <v>39.047632800000002</v>
          </cell>
          <cell r="Q4413">
            <v>176.6387924</v>
          </cell>
          <cell r="R4413">
            <v>2652.7105796999999</v>
          </cell>
          <cell r="T4413" t="str">
            <v>NHBeneveraYE201703</v>
          </cell>
        </row>
        <row r="4414">
          <cell r="A4414" t="str">
            <v>NH</v>
          </cell>
          <cell r="B4414" t="str">
            <v>Benevera</v>
          </cell>
          <cell r="C4414" t="str">
            <v>YE201703</v>
          </cell>
          <cell r="M4414">
            <v>31987.676712299999</v>
          </cell>
          <cell r="N4414">
            <v>5.1384088999999999</v>
          </cell>
          <cell r="Q4414">
            <v>273.08613300000002</v>
          </cell>
          <cell r="R4414">
            <v>225.7928896</v>
          </cell>
          <cell r="T4414" t="str">
            <v>NHBeneveraYE201703</v>
          </cell>
        </row>
        <row r="4415">
          <cell r="A4415" t="str">
            <v>NH</v>
          </cell>
          <cell r="B4415" t="str">
            <v>Benevera</v>
          </cell>
          <cell r="C4415" t="str">
            <v>YE201703</v>
          </cell>
          <cell r="M4415">
            <v>31987.676712299999</v>
          </cell>
          <cell r="N4415">
            <v>18.732799499999999</v>
          </cell>
          <cell r="Q4415">
            <v>514.68448130000002</v>
          </cell>
          <cell r="R4415">
            <v>436.76000060000001</v>
          </cell>
          <cell r="T4415" t="str">
            <v>NHBeneveraYE201703</v>
          </cell>
        </row>
        <row r="4416">
          <cell r="A4416" t="str">
            <v>NH</v>
          </cell>
          <cell r="B4416" t="str">
            <v>Benevera</v>
          </cell>
          <cell r="C4416" t="str">
            <v>YE201703</v>
          </cell>
          <cell r="M4416">
            <v>31987.676712299999</v>
          </cell>
          <cell r="N4416">
            <v>7.9788598000000004</v>
          </cell>
          <cell r="Q4416">
            <v>94.435788200000005</v>
          </cell>
          <cell r="R4416">
            <v>1013.8774641</v>
          </cell>
          <cell r="T4416" t="str">
            <v>NHBeneveraYE201703</v>
          </cell>
        </row>
        <row r="4417">
          <cell r="A4417" t="str">
            <v>NH</v>
          </cell>
          <cell r="B4417" t="str">
            <v>Benevera</v>
          </cell>
          <cell r="C4417" t="str">
            <v>YE201703</v>
          </cell>
          <cell r="M4417">
            <v>31987.676712299999</v>
          </cell>
          <cell r="N4417">
            <v>7.1803281999999999</v>
          </cell>
          <cell r="Q4417">
            <v>433.46654380000001</v>
          </cell>
          <cell r="R4417">
            <v>198.77875259999999</v>
          </cell>
          <cell r="T4417" t="str">
            <v>NHBeneveraYE201703</v>
          </cell>
        </row>
        <row r="4418">
          <cell r="A4418" t="str">
            <v>NH</v>
          </cell>
          <cell r="B4418" t="str">
            <v>Benevera</v>
          </cell>
          <cell r="C4418" t="str">
            <v>YE201703</v>
          </cell>
          <cell r="M4418">
            <v>31987.676712299999</v>
          </cell>
          <cell r="N4418">
            <v>3.3835171000000002</v>
          </cell>
          <cell r="Q4418">
            <v>20.4792545</v>
          </cell>
          <cell r="R4418">
            <v>1982.6017096999999</v>
          </cell>
          <cell r="T4418" t="str">
            <v>NHBeneveraYE201703</v>
          </cell>
        </row>
        <row r="4419">
          <cell r="A4419" t="str">
            <v>NH</v>
          </cell>
          <cell r="B4419" t="str">
            <v>Benevera</v>
          </cell>
          <cell r="C4419" t="str">
            <v>YE201703</v>
          </cell>
          <cell r="M4419">
            <v>31987.676712299999</v>
          </cell>
          <cell r="N4419">
            <v>0.73251160000000004</v>
          </cell>
          <cell r="Q4419">
            <v>1.7506459999999999</v>
          </cell>
          <cell r="R4419">
            <v>5021.0835848999996</v>
          </cell>
          <cell r="T4419" t="str">
            <v>NHBeneveraYE201703</v>
          </cell>
        </row>
        <row r="4420">
          <cell r="A4420" t="str">
            <v>NH</v>
          </cell>
          <cell r="B4420" t="str">
            <v>Benevera</v>
          </cell>
          <cell r="C4420" t="str">
            <v>YE201703</v>
          </cell>
          <cell r="M4420">
            <v>31987.676712299999</v>
          </cell>
          <cell r="N4420">
            <v>41.742196800000002</v>
          </cell>
          <cell r="Q4420">
            <v>15.987031</v>
          </cell>
          <cell r="R4420">
            <v>31332.044235500001</v>
          </cell>
          <cell r="T4420" t="str">
            <v>NHBeneveraYE201703</v>
          </cell>
        </row>
        <row r="4421">
          <cell r="A4421" t="str">
            <v>NH</v>
          </cell>
          <cell r="B4421" t="str">
            <v>Benevera</v>
          </cell>
          <cell r="C4421" t="str">
            <v>YE201703</v>
          </cell>
          <cell r="M4421">
            <v>31987.676712299999</v>
          </cell>
          <cell r="N4421">
            <v>24.299556899999999</v>
          </cell>
          <cell r="Q4421">
            <v>21.503217299999999</v>
          </cell>
          <cell r="R4421">
            <v>13560.5142089</v>
          </cell>
          <cell r="T4421" t="str">
            <v>NHBeneveraYE201703</v>
          </cell>
        </row>
        <row r="4422">
          <cell r="A4422" t="str">
            <v>NH</v>
          </cell>
          <cell r="B4422" t="str">
            <v>Buy Direct/Non Group</v>
          </cell>
          <cell r="C4422" t="str">
            <v>YE201703</v>
          </cell>
          <cell r="M4422">
            <v>3868.8520548000001</v>
          </cell>
          <cell r="N4422">
            <v>92.381282400000003</v>
          </cell>
          <cell r="Q4422">
            <v>12687.7428511</v>
          </cell>
          <cell r="R4422">
            <v>87.373727700000003</v>
          </cell>
          <cell r="T4422" t="str">
            <v>NHBuy Direct/Non GroupYE201703</v>
          </cell>
        </row>
        <row r="4423">
          <cell r="A4423" t="str">
            <v>NH</v>
          </cell>
          <cell r="B4423" t="str">
            <v>Buy Direct/Non Group</v>
          </cell>
          <cell r="C4423" t="str">
            <v>YE201703</v>
          </cell>
          <cell r="M4423">
            <v>3868.8520548000001</v>
          </cell>
          <cell r="N4423">
            <v>9.8897978000000002</v>
          </cell>
          <cell r="Q4423">
            <v>1241.3824126</v>
          </cell>
          <cell r="R4423">
            <v>95.601140200000003</v>
          </cell>
          <cell r="T4423" t="str">
            <v>NHBuy Direct/Non GroupYE201703</v>
          </cell>
        </row>
        <row r="4424">
          <cell r="A4424" t="str">
            <v>NH</v>
          </cell>
          <cell r="B4424" t="str">
            <v>Buy Direct/Non Group</v>
          </cell>
          <cell r="C4424" t="str">
            <v>YE201703</v>
          </cell>
          <cell r="M4424">
            <v>3868.8520548000001</v>
          </cell>
          <cell r="N4424">
            <v>3.5944525000000001</v>
          </cell>
          <cell r="Q4424">
            <v>23.8116831</v>
          </cell>
          <cell r="R4424">
            <v>1811.4397778</v>
          </cell>
          <cell r="T4424" t="str">
            <v>NHBuy Direct/Non GroupYE201703</v>
          </cell>
        </row>
        <row r="4425">
          <cell r="A4425" t="str">
            <v>NH</v>
          </cell>
          <cell r="B4425" t="str">
            <v>Benevera</v>
          </cell>
          <cell r="C4425" t="str">
            <v>YE201703</v>
          </cell>
          <cell r="M4425">
            <v>31987.676712299999</v>
          </cell>
          <cell r="N4425">
            <v>96.737745200000006</v>
          </cell>
          <cell r="Q4425">
            <v>13308.1562574</v>
          </cell>
          <cell r="R4425">
            <v>87.228683000000004</v>
          </cell>
          <cell r="T4425" t="str">
            <v>NHBeneveraYE201703</v>
          </cell>
        </row>
        <row r="4426">
          <cell r="A4426" t="str">
            <v>NH</v>
          </cell>
          <cell r="B4426" t="str">
            <v>Buy Direct/Non Group</v>
          </cell>
          <cell r="C4426" t="str">
            <v>YE201703</v>
          </cell>
          <cell r="M4426">
            <v>3868.8520548000001</v>
          </cell>
          <cell r="N4426">
            <v>3.5026932999999998</v>
          </cell>
          <cell r="Q4426">
            <v>19.049346499999999</v>
          </cell>
          <cell r="R4426">
            <v>2206.4966666999999</v>
          </cell>
          <cell r="T4426" t="str">
            <v>NHBuy Direct/Non GroupYE201703</v>
          </cell>
        </row>
        <row r="4427">
          <cell r="A4427" t="str">
            <v>NH</v>
          </cell>
          <cell r="B4427" t="str">
            <v>Buy Direct/Non Group</v>
          </cell>
          <cell r="C4427" t="str">
            <v>YE201703</v>
          </cell>
          <cell r="M4427">
            <v>3868.8520548000001</v>
          </cell>
          <cell r="N4427">
            <v>7.7710192999999999</v>
          </cell>
          <cell r="Q4427">
            <v>769.38193860000001</v>
          </cell>
          <cell r="R4427">
            <v>121.2040818</v>
          </cell>
          <cell r="T4427" t="str">
            <v>NHBuy Direct/Non GroupYE201703</v>
          </cell>
        </row>
        <row r="4428">
          <cell r="A4428" t="str">
            <v>NH</v>
          </cell>
          <cell r="B4428" t="str">
            <v>Benevera</v>
          </cell>
          <cell r="C4428" t="str">
            <v>YE201703</v>
          </cell>
          <cell r="M4428">
            <v>31987.676712299999</v>
          </cell>
          <cell r="N4428">
            <v>3.3429489000000001</v>
          </cell>
          <cell r="Q4428">
            <v>591.48395619999997</v>
          </cell>
          <cell r="R4428">
            <v>67.821596499999998</v>
          </cell>
          <cell r="T4428" t="str">
            <v>NHBeneveraYE201703</v>
          </cell>
        </row>
        <row r="4429">
          <cell r="A4429" t="str">
            <v>NH</v>
          </cell>
          <cell r="B4429" t="str">
            <v>ERF</v>
          </cell>
          <cell r="C4429" t="str">
            <v>YE201703</v>
          </cell>
          <cell r="M4429">
            <v>25692.326027399999</v>
          </cell>
          <cell r="N4429">
            <v>52.752847500000001</v>
          </cell>
          <cell r="Q4429">
            <v>17.025586000000001</v>
          </cell>
          <cell r="R4429">
            <v>37181.343985500003</v>
          </cell>
          <cell r="T4429" t="str">
            <v>NHERFYE201703</v>
          </cell>
        </row>
        <row r="4430">
          <cell r="A4430" t="str">
            <v>NH</v>
          </cell>
          <cell r="B4430" t="str">
            <v>Buy Direct/Non Group</v>
          </cell>
          <cell r="C4430" t="str">
            <v>YE201703</v>
          </cell>
          <cell r="M4430">
            <v>3868.8520548000001</v>
          </cell>
          <cell r="N4430">
            <v>18.680767599999999</v>
          </cell>
          <cell r="Q4430">
            <v>1665.4949461000001</v>
          </cell>
          <cell r="R4430">
            <v>134.59615249999999</v>
          </cell>
          <cell r="T4430" t="str">
            <v>NHBuy Direct/Non GroupYE201703</v>
          </cell>
        </row>
        <row r="4431">
          <cell r="A4431" t="str">
            <v>NH</v>
          </cell>
          <cell r="B4431" t="str">
            <v>ERF</v>
          </cell>
          <cell r="C4431" t="str">
            <v>YE201703</v>
          </cell>
          <cell r="M4431">
            <v>25692.326027399999</v>
          </cell>
          <cell r="N4431">
            <v>4.0003228999999996</v>
          </cell>
          <cell r="Q4431">
            <v>22.5362829</v>
          </cell>
          <cell r="R4431">
            <v>2130.0706387</v>
          </cell>
          <cell r="T4431" t="str">
            <v>NHERFYE201703</v>
          </cell>
        </row>
        <row r="4432">
          <cell r="A4432" t="str">
            <v>NH</v>
          </cell>
          <cell r="B4432" t="str">
            <v>Benevera</v>
          </cell>
          <cell r="C4432" t="str">
            <v>YE201703</v>
          </cell>
          <cell r="M4432">
            <v>31987.676712299999</v>
          </cell>
          <cell r="N4432">
            <v>13.6199259</v>
          </cell>
          <cell r="Q4432">
            <v>19.356198599999999</v>
          </cell>
          <cell r="R4432">
            <v>8443.7607509000009</v>
          </cell>
          <cell r="T4432" t="str">
            <v>NHBeneveraYE201703</v>
          </cell>
        </row>
        <row r="4433">
          <cell r="A4433" t="str">
            <v>NH</v>
          </cell>
          <cell r="B4433" t="str">
            <v>Benevera</v>
          </cell>
          <cell r="C4433" t="str">
            <v>YE201703</v>
          </cell>
          <cell r="M4433">
            <v>31987.676712299999</v>
          </cell>
          <cell r="N4433">
            <v>11.9459985</v>
          </cell>
          <cell r="Q4433">
            <v>1395.8944567000001</v>
          </cell>
          <cell r="R4433">
            <v>102.6954307</v>
          </cell>
          <cell r="T4433" t="str">
            <v>NHBeneveraYE201703</v>
          </cell>
        </row>
        <row r="4434">
          <cell r="A4434" t="str">
            <v>NH</v>
          </cell>
          <cell r="B4434" t="str">
            <v>Buy Direct/Non Group</v>
          </cell>
          <cell r="C4434" t="str">
            <v>YE201703</v>
          </cell>
          <cell r="M4434">
            <v>3868.8520548000001</v>
          </cell>
          <cell r="N4434">
            <v>3.601124</v>
          </cell>
          <cell r="Q4434">
            <v>329.92409809999998</v>
          </cell>
          <cell r="R4434">
            <v>130.98008820000001</v>
          </cell>
          <cell r="T4434" t="str">
            <v>NHBuy Direct/Non GroupYE201703</v>
          </cell>
        </row>
        <row r="4435">
          <cell r="A4435" t="str">
            <v>NH</v>
          </cell>
          <cell r="B4435" t="str">
            <v>Buy Direct/Non Group</v>
          </cell>
          <cell r="C4435" t="str">
            <v>YE201703</v>
          </cell>
          <cell r="M4435">
            <v>3868.8520548000001</v>
          </cell>
          <cell r="N4435">
            <v>4.0293497</v>
          </cell>
          <cell r="Q4435">
            <v>808.27435430000003</v>
          </cell>
          <cell r="R4435">
            <v>59.821515499999997</v>
          </cell>
          <cell r="T4435" t="str">
            <v>NHBuy Direct/Non GroupYE201703</v>
          </cell>
        </row>
        <row r="4436">
          <cell r="A4436" t="str">
            <v>NH</v>
          </cell>
          <cell r="B4436" t="str">
            <v>Benevera</v>
          </cell>
          <cell r="C4436" t="str">
            <v>YE201703</v>
          </cell>
          <cell r="M4436">
            <v>31987.676712299999</v>
          </cell>
          <cell r="N4436">
            <v>5.0886424000000003</v>
          </cell>
          <cell r="Q4436">
            <v>27.647811000000001</v>
          </cell>
          <cell r="R4436">
            <v>2208.6272684999999</v>
          </cell>
          <cell r="T4436" t="str">
            <v>NHBeneveraYE201703</v>
          </cell>
        </row>
        <row r="4437">
          <cell r="A4437" t="str">
            <v>NH</v>
          </cell>
          <cell r="B4437" t="str">
            <v>Buy Direct/Non Group</v>
          </cell>
          <cell r="C4437" t="str">
            <v>YE201703</v>
          </cell>
          <cell r="M4437">
            <v>3868.8520548000001</v>
          </cell>
          <cell r="N4437">
            <v>6.3504956000000004</v>
          </cell>
          <cell r="Q4437">
            <v>493.69556310000002</v>
          </cell>
          <cell r="R4437">
            <v>154.35817789999999</v>
          </cell>
          <cell r="T4437" t="str">
            <v>NHBuy Direct/Non GroupYE201703</v>
          </cell>
        </row>
        <row r="4438">
          <cell r="A4438" t="str">
            <v>NH</v>
          </cell>
          <cell r="B4438" t="str">
            <v>Buy Direct/Non Group</v>
          </cell>
          <cell r="C4438" t="str">
            <v>YE201703</v>
          </cell>
          <cell r="M4438">
            <v>3868.8520548000001</v>
          </cell>
          <cell r="N4438">
            <v>12.1064232</v>
          </cell>
          <cell r="Q4438">
            <v>911.45831439999995</v>
          </cell>
          <cell r="R4438">
            <v>159.3897126</v>
          </cell>
          <cell r="T4438" t="str">
            <v>NHBuy Direct/Non GroupYE201703</v>
          </cell>
        </row>
        <row r="4439">
          <cell r="A4439" t="str">
            <v>NH</v>
          </cell>
          <cell r="B4439" t="str">
            <v>Benevera</v>
          </cell>
          <cell r="C4439" t="str">
            <v>YE201703</v>
          </cell>
          <cell r="M4439">
            <v>31987.676712299999</v>
          </cell>
          <cell r="N4439">
            <v>3.4985191000000002</v>
          </cell>
          <cell r="Q4439">
            <v>17.6318795</v>
          </cell>
          <cell r="R4439">
            <v>2381.0411070999999</v>
          </cell>
          <cell r="T4439" t="str">
            <v>NHBeneveraYE201703</v>
          </cell>
        </row>
        <row r="4440">
          <cell r="A4440" t="str">
            <v>NH</v>
          </cell>
          <cell r="B4440" t="str">
            <v>Buy Direct/Non Group</v>
          </cell>
          <cell r="C4440" t="str">
            <v>YE201703</v>
          </cell>
          <cell r="M4440">
            <v>3868.8520548000001</v>
          </cell>
          <cell r="N4440">
            <v>4.9485444000000003</v>
          </cell>
          <cell r="Q4440">
            <v>369.08108809999999</v>
          </cell>
          <cell r="R4440">
            <v>160.8929176</v>
          </cell>
          <cell r="T4440" t="str">
            <v>NHBuy Direct/Non GroupYE201703</v>
          </cell>
        </row>
        <row r="4441">
          <cell r="A4441" t="str">
            <v>NH</v>
          </cell>
          <cell r="B4441" t="str">
            <v>ERF</v>
          </cell>
          <cell r="C4441" t="str">
            <v>YE201703</v>
          </cell>
          <cell r="M4441">
            <v>25692.326027399999</v>
          </cell>
          <cell r="N4441">
            <v>22.935197200000001</v>
          </cell>
          <cell r="Q4441">
            <v>1865.3785048</v>
          </cell>
          <cell r="R4441">
            <v>147.54237069999999</v>
          </cell>
          <cell r="T4441" t="str">
            <v>NHERFYE201703</v>
          </cell>
        </row>
        <row r="4442">
          <cell r="A4442" t="str">
            <v>NH</v>
          </cell>
          <cell r="B4442" t="str">
            <v>Small Group</v>
          </cell>
          <cell r="C4442" t="str">
            <v>YE201703</v>
          </cell>
          <cell r="M4442">
            <v>33453.194520500001</v>
          </cell>
          <cell r="N4442">
            <v>3.4885204999999999</v>
          </cell>
          <cell r="Q4442">
            <v>18.695338</v>
          </cell>
          <cell r="R4442">
            <v>2239.1810147000001</v>
          </cell>
          <cell r="T4442" t="str">
            <v>NHSmall GroupYE201703</v>
          </cell>
        </row>
        <row r="4443">
          <cell r="A4443" t="str">
            <v>NH</v>
          </cell>
          <cell r="B4443" t="str">
            <v>Small Group</v>
          </cell>
          <cell r="C4443" t="str">
            <v>YE201703</v>
          </cell>
          <cell r="M4443">
            <v>33453.194520500001</v>
          </cell>
          <cell r="N4443">
            <v>3.8487423000000001</v>
          </cell>
          <cell r="Q4443">
            <v>728.99579089999997</v>
          </cell>
          <cell r="R4443">
            <v>63.354147699999999</v>
          </cell>
          <cell r="T4443" t="str">
            <v>NHSmall GroupYE201703</v>
          </cell>
        </row>
        <row r="4444">
          <cell r="A4444" t="str">
            <v>NH</v>
          </cell>
          <cell r="B4444" t="str">
            <v>Small Group</v>
          </cell>
          <cell r="C4444" t="str">
            <v>YE201703</v>
          </cell>
          <cell r="M4444">
            <v>33453.194520500001</v>
          </cell>
          <cell r="N4444">
            <v>7.0005145000000004</v>
          </cell>
          <cell r="Q4444">
            <v>495.3805605</v>
          </cell>
          <cell r="R4444">
            <v>169.5790686</v>
          </cell>
          <cell r="T4444" t="str">
            <v>NHSmall GroupYE201703</v>
          </cell>
        </row>
        <row r="4445">
          <cell r="A4445" t="str">
            <v>NH</v>
          </cell>
          <cell r="B4445" t="str">
            <v>ERF</v>
          </cell>
          <cell r="C4445" t="str">
            <v>YE201703</v>
          </cell>
          <cell r="M4445">
            <v>25692.326027399999</v>
          </cell>
          <cell r="N4445">
            <v>97.240553899999995</v>
          </cell>
          <cell r="Q4445">
            <v>14544.9267459</v>
          </cell>
          <cell r="R4445">
            <v>80.226368100000002</v>
          </cell>
          <cell r="T4445" t="str">
            <v>NHERFYE201703</v>
          </cell>
        </row>
        <row r="4446">
          <cell r="A4446" t="str">
            <v>NH</v>
          </cell>
          <cell r="B4446" t="str">
            <v>Small Group</v>
          </cell>
          <cell r="C4446" t="str">
            <v>YE201703</v>
          </cell>
          <cell r="M4446">
            <v>33453.194520500001</v>
          </cell>
          <cell r="N4446">
            <v>3.4399261000000001</v>
          </cell>
          <cell r="Q4446">
            <v>331.03905400000002</v>
          </cell>
          <cell r="R4446">
            <v>124.6956003</v>
          </cell>
          <cell r="T4446" t="str">
            <v>NHSmall GroupYE201703</v>
          </cell>
        </row>
        <row r="4447">
          <cell r="A4447" t="str">
            <v>NH</v>
          </cell>
          <cell r="B4447" t="str">
            <v>Small Group</v>
          </cell>
          <cell r="C4447" t="str">
            <v>YE201703</v>
          </cell>
          <cell r="M4447">
            <v>33453.194520500001</v>
          </cell>
          <cell r="N4447">
            <v>3.6591266</v>
          </cell>
          <cell r="Q4447">
            <v>21.357358300000001</v>
          </cell>
          <cell r="R4447">
            <v>2055.9433668000001</v>
          </cell>
          <cell r="T4447" t="str">
            <v>NHSmall GroupYE201703</v>
          </cell>
        </row>
        <row r="4448">
          <cell r="A4448" t="str">
            <v>NH</v>
          </cell>
          <cell r="B4448" t="str">
            <v>Small Group</v>
          </cell>
          <cell r="C4448" t="str">
            <v>YE201703</v>
          </cell>
          <cell r="M4448">
            <v>33453.194520500001</v>
          </cell>
          <cell r="N4448">
            <v>10.558020900000001</v>
          </cell>
          <cell r="Q4448">
            <v>1126.2487753</v>
          </cell>
          <cell r="R4448">
            <v>112.4940187</v>
          </cell>
          <cell r="T4448" t="str">
            <v>NHSmall GroupYE201703</v>
          </cell>
        </row>
        <row r="4449">
          <cell r="A4449" t="str">
            <v>NH</v>
          </cell>
          <cell r="B4449" t="str">
            <v>Small Group</v>
          </cell>
          <cell r="C4449" t="str">
            <v>YE201703</v>
          </cell>
          <cell r="M4449">
            <v>33453.194520500001</v>
          </cell>
          <cell r="N4449">
            <v>5.1181643000000001</v>
          </cell>
          <cell r="Q4449">
            <v>364.26841089999999</v>
          </cell>
          <cell r="R4449">
            <v>168.60636199999999</v>
          </cell>
          <cell r="T4449" t="str">
            <v>NHSmall GroupYE201703</v>
          </cell>
        </row>
        <row r="4450">
          <cell r="A4450" t="str">
            <v>NH</v>
          </cell>
          <cell r="B4450" t="str">
            <v>Small Group</v>
          </cell>
          <cell r="C4450" t="str">
            <v>YE201703</v>
          </cell>
          <cell r="M4450">
            <v>33453.194520500001</v>
          </cell>
          <cell r="N4450">
            <v>18.670629099999999</v>
          </cell>
          <cell r="Q4450">
            <v>2368.3107328999999</v>
          </cell>
          <cell r="R4450">
            <v>94.602260700000002</v>
          </cell>
          <cell r="T4450" t="str">
            <v>NHSmall GroupYE201703</v>
          </cell>
        </row>
        <row r="4451">
          <cell r="A4451" t="str">
            <v>NH</v>
          </cell>
          <cell r="B4451" t="str">
            <v>Small Group</v>
          </cell>
          <cell r="C4451" t="str">
            <v>YE201703</v>
          </cell>
          <cell r="M4451">
            <v>33453.194520500001</v>
          </cell>
          <cell r="N4451">
            <v>5.5250868000000004</v>
          </cell>
          <cell r="Q4451">
            <v>2122.1503493999999</v>
          </cell>
          <cell r="R4451">
            <v>31.242386499999999</v>
          </cell>
          <cell r="T4451" t="str">
            <v>NHSmall GroupYE201703</v>
          </cell>
        </row>
        <row r="4452">
          <cell r="A4452" t="str">
            <v>NH</v>
          </cell>
          <cell r="B4452" t="str">
            <v>Small Group</v>
          </cell>
          <cell r="C4452" t="str">
            <v>YE201703</v>
          </cell>
          <cell r="M4452">
            <v>33453.194520500001</v>
          </cell>
          <cell r="N4452">
            <v>2.7333153000000001</v>
          </cell>
          <cell r="Q4452">
            <v>50.7925714</v>
          </cell>
          <cell r="R4452">
            <v>645.75945779999995</v>
          </cell>
          <cell r="T4452" t="str">
            <v>NHSmall GroupYE201703</v>
          </cell>
        </row>
        <row r="4453">
          <cell r="A4453" t="str">
            <v>NH</v>
          </cell>
          <cell r="B4453" t="str">
            <v>ERF</v>
          </cell>
          <cell r="C4453" t="str">
            <v>YE201703</v>
          </cell>
          <cell r="M4453">
            <v>25692.326027399999</v>
          </cell>
          <cell r="N4453">
            <v>20.5185441</v>
          </cell>
          <cell r="Q4453">
            <v>375.01992410000003</v>
          </cell>
          <cell r="R4453">
            <v>656.55852860000005</v>
          </cell>
          <cell r="T4453" t="str">
            <v>NHERFYE201703</v>
          </cell>
        </row>
        <row r="4454">
          <cell r="A4454" t="str">
            <v>NH</v>
          </cell>
          <cell r="B4454" t="str">
            <v>ERF</v>
          </cell>
          <cell r="C4454" t="str">
            <v>YE201703</v>
          </cell>
          <cell r="M4454">
            <v>25692.326027399999</v>
          </cell>
          <cell r="N4454">
            <v>2.2793538999999998</v>
          </cell>
          <cell r="Q4454">
            <v>950.79682230000003</v>
          </cell>
          <cell r="R4454">
            <v>28.7677096</v>
          </cell>
          <cell r="T4454" t="str">
            <v>NHERFYE201703</v>
          </cell>
        </row>
        <row r="4455">
          <cell r="A4455" t="str">
            <v>NH</v>
          </cell>
          <cell r="B4455" t="str">
            <v>ERF</v>
          </cell>
          <cell r="C4455" t="str">
            <v>YE201703</v>
          </cell>
          <cell r="M4455">
            <v>25692.326027399999</v>
          </cell>
          <cell r="N4455">
            <v>8.9135191000000003</v>
          </cell>
          <cell r="Q4455">
            <v>1147.5697326</v>
          </cell>
          <cell r="R4455">
            <v>93.207607300000006</v>
          </cell>
          <cell r="T4455" t="str">
            <v>NHERFYE201703</v>
          </cell>
        </row>
        <row r="4456">
          <cell r="A4456" t="str">
            <v>NH</v>
          </cell>
          <cell r="B4456" t="str">
            <v>Small Group</v>
          </cell>
          <cell r="C4456" t="str">
            <v>YE201703</v>
          </cell>
          <cell r="M4456">
            <v>33453.194520500001</v>
          </cell>
          <cell r="N4456">
            <v>20.762251500000001</v>
          </cell>
          <cell r="Q4456">
            <v>1690.5664824</v>
          </cell>
          <cell r="R4456">
            <v>147.37487179999999</v>
          </cell>
          <cell r="T4456" t="str">
            <v>NHSmall GroupYE201703</v>
          </cell>
        </row>
        <row r="4457">
          <cell r="A4457" t="str">
            <v>NH</v>
          </cell>
          <cell r="B4457" t="str">
            <v>Small Group</v>
          </cell>
          <cell r="C4457" t="str">
            <v>YE201703</v>
          </cell>
          <cell r="M4457">
            <v>33453.194520500001</v>
          </cell>
          <cell r="N4457">
            <v>2.0691335999999998</v>
          </cell>
          <cell r="Q4457">
            <v>917.44846989999996</v>
          </cell>
          <cell r="R4457">
            <v>27.063757299999999</v>
          </cell>
          <cell r="T4457" t="str">
            <v>NHSmall GroupYE201703</v>
          </cell>
        </row>
        <row r="4458">
          <cell r="A4458" t="str">
            <v>NH</v>
          </cell>
          <cell r="B4458" t="str">
            <v>Small Group</v>
          </cell>
          <cell r="C4458" t="str">
            <v>YE201703</v>
          </cell>
          <cell r="M4458">
            <v>33453.194520500001</v>
          </cell>
          <cell r="N4458">
            <v>1.7292953</v>
          </cell>
          <cell r="Q4458">
            <v>295.08648090000003</v>
          </cell>
          <cell r="R4458">
            <v>70.323600200000001</v>
          </cell>
          <cell r="T4458" t="str">
            <v>NHSmall GroupYE201703</v>
          </cell>
        </row>
        <row r="4459">
          <cell r="A4459" t="str">
            <v>NH</v>
          </cell>
          <cell r="B4459" t="str">
            <v>Small Group</v>
          </cell>
          <cell r="C4459" t="str">
            <v>YE201703</v>
          </cell>
          <cell r="M4459">
            <v>33453.194520500001</v>
          </cell>
          <cell r="N4459">
            <v>3.7334402999999998</v>
          </cell>
          <cell r="Q4459">
            <v>224.95601490000001</v>
          </cell>
          <cell r="R4459">
            <v>199.15574810000001</v>
          </cell>
          <cell r="T4459" t="str">
            <v>NHSmall GroupYE201703</v>
          </cell>
        </row>
        <row r="4460">
          <cell r="A4460" t="str">
            <v>NH</v>
          </cell>
          <cell r="B4460" t="str">
            <v>Small Group</v>
          </cell>
          <cell r="C4460" t="str">
            <v>YE201703</v>
          </cell>
          <cell r="M4460">
            <v>33453.194520500001</v>
          </cell>
          <cell r="N4460">
            <v>13.305087</v>
          </cell>
          <cell r="Q4460">
            <v>504.52934299999998</v>
          </cell>
          <cell r="R4460">
            <v>316.45541689999999</v>
          </cell>
          <cell r="T4460" t="str">
            <v>NHSmall GroupYE201703</v>
          </cell>
        </row>
        <row r="4461">
          <cell r="A4461" t="str">
            <v>NH</v>
          </cell>
          <cell r="B4461" t="str">
            <v>Small Group</v>
          </cell>
          <cell r="C4461" t="str">
            <v>YE201703</v>
          </cell>
          <cell r="M4461">
            <v>33453.194520500001</v>
          </cell>
          <cell r="N4461">
            <v>31.406731199999999</v>
          </cell>
          <cell r="Q4461">
            <v>1197.6337566</v>
          </cell>
          <cell r="R4461">
            <v>314.68783580000002</v>
          </cell>
          <cell r="T4461" t="str">
            <v>NHSmall GroupYE201703</v>
          </cell>
        </row>
        <row r="4462">
          <cell r="A4462" t="str">
            <v>NH</v>
          </cell>
          <cell r="B4462" t="str">
            <v>ERF</v>
          </cell>
          <cell r="C4462" t="str">
            <v>YE201703</v>
          </cell>
          <cell r="M4462">
            <v>25692.326027399999</v>
          </cell>
          <cell r="N4462">
            <v>3.2048228000000001</v>
          </cell>
          <cell r="Q4462">
            <v>14.5418328</v>
          </cell>
          <cell r="R4462">
            <v>2644.6373150999998</v>
          </cell>
          <cell r="T4462" t="str">
            <v>NHERFYE201703</v>
          </cell>
        </row>
        <row r="4463">
          <cell r="A4463" t="str">
            <v>NH</v>
          </cell>
          <cell r="B4463" t="str">
            <v>Small Group</v>
          </cell>
          <cell r="C4463" t="str">
            <v>YE201703</v>
          </cell>
          <cell r="M4463">
            <v>33453.194520500001</v>
          </cell>
          <cell r="N4463">
            <v>26.5559911</v>
          </cell>
          <cell r="Q4463">
            <v>336.179507</v>
          </cell>
          <cell r="R4463">
            <v>947.92182939999998</v>
          </cell>
          <cell r="T4463" t="str">
            <v>NHSmall GroupYE201703</v>
          </cell>
        </row>
        <row r="4464">
          <cell r="A4464" t="str">
            <v>NH</v>
          </cell>
          <cell r="B4464" t="str">
            <v>Small Group</v>
          </cell>
          <cell r="C4464" t="str">
            <v>YE201703</v>
          </cell>
          <cell r="M4464">
            <v>33453.194520500001</v>
          </cell>
          <cell r="N4464">
            <v>16.4377545</v>
          </cell>
          <cell r="Q4464">
            <v>194.6640597</v>
          </cell>
          <cell r="R4464">
            <v>1013.2998067</v>
          </cell>
          <cell r="T4464" t="str">
            <v>NHSmall GroupYE201703</v>
          </cell>
        </row>
        <row r="4465">
          <cell r="A4465" t="str">
            <v>NH</v>
          </cell>
          <cell r="B4465" t="str">
            <v>Small Group</v>
          </cell>
          <cell r="C4465" t="str">
            <v>YE201703</v>
          </cell>
          <cell r="M4465">
            <v>33453.194520500001</v>
          </cell>
          <cell r="N4465">
            <v>40.0335021</v>
          </cell>
          <cell r="Q4465">
            <v>179.85465930000001</v>
          </cell>
          <cell r="R4465">
            <v>2671.0568798999998</v>
          </cell>
          <cell r="T4465" t="str">
            <v>NHSmall GroupYE201703</v>
          </cell>
        </row>
        <row r="4466">
          <cell r="A4466" t="str">
            <v>NH</v>
          </cell>
          <cell r="B4466" t="str">
            <v>Small Group</v>
          </cell>
          <cell r="C4466" t="str">
            <v>YE201703</v>
          </cell>
          <cell r="M4466">
            <v>33453.194520500001</v>
          </cell>
          <cell r="N4466">
            <v>5.5979261999999999</v>
          </cell>
          <cell r="Q4466">
            <v>203.90463589999999</v>
          </cell>
          <cell r="R4466">
            <v>329.44378</v>
          </cell>
          <cell r="T4466" t="str">
            <v>NHSmall GroupYE201703</v>
          </cell>
        </row>
        <row r="4467">
          <cell r="A4467" t="str">
            <v>NH</v>
          </cell>
          <cell r="B4467" t="str">
            <v>Small Group</v>
          </cell>
          <cell r="C4467" t="str">
            <v>YE201703</v>
          </cell>
          <cell r="M4467">
            <v>33453.194520500001</v>
          </cell>
          <cell r="N4467">
            <v>14.9806971</v>
          </cell>
          <cell r="Q4467">
            <v>382.8719552</v>
          </cell>
          <cell r="R4467">
            <v>469.52607130000001</v>
          </cell>
          <cell r="T4467" t="str">
            <v>NHSmall GroupYE201703</v>
          </cell>
        </row>
        <row r="4468">
          <cell r="A4468" t="str">
            <v>NH</v>
          </cell>
          <cell r="B4468" t="str">
            <v>Small Group</v>
          </cell>
          <cell r="C4468" t="str">
            <v>YE201703</v>
          </cell>
          <cell r="M4468">
            <v>33453.194520500001</v>
          </cell>
          <cell r="N4468">
            <v>5.4692059999999998</v>
          </cell>
          <cell r="Q4468">
            <v>347.83493279999999</v>
          </cell>
          <cell r="R4468">
            <v>188.68280849999999</v>
          </cell>
          <cell r="T4468" t="str">
            <v>NHSmall GroupYE201703</v>
          </cell>
        </row>
        <row r="4469">
          <cell r="A4469" t="str">
            <v>NH</v>
          </cell>
          <cell r="B4469" t="str">
            <v>ERF</v>
          </cell>
          <cell r="C4469" t="str">
            <v>YE201703</v>
          </cell>
          <cell r="M4469">
            <v>25692.326027399999</v>
          </cell>
          <cell r="N4469">
            <v>1.9792817</v>
          </cell>
          <cell r="Q4469">
            <v>469.56175769999999</v>
          </cell>
          <cell r="R4469">
            <v>50.582016799999998</v>
          </cell>
          <cell r="T4469" t="str">
            <v>NHERFYE201703</v>
          </cell>
        </row>
        <row r="4470">
          <cell r="A4470" t="str">
            <v>NH</v>
          </cell>
          <cell r="B4470" t="str">
            <v>ERF</v>
          </cell>
          <cell r="C4470" t="str">
            <v>YE201703</v>
          </cell>
          <cell r="M4470">
            <v>25692.326027399999</v>
          </cell>
          <cell r="N4470">
            <v>3.7441730999999998</v>
          </cell>
          <cell r="Q4470">
            <v>17.649402599999998</v>
          </cell>
          <cell r="R4470">
            <v>2545.6996162999999</v>
          </cell>
          <cell r="T4470" t="str">
            <v>NHERFYE201703</v>
          </cell>
        </row>
        <row r="4471">
          <cell r="A4471" t="str">
            <v>NH</v>
          </cell>
          <cell r="B4471" t="str">
            <v>Small Group</v>
          </cell>
          <cell r="C4471" t="str">
            <v>YE201703</v>
          </cell>
          <cell r="M4471">
            <v>33453.194520500001</v>
          </cell>
          <cell r="N4471">
            <v>3.0449221</v>
          </cell>
          <cell r="Q4471">
            <v>16.8342885</v>
          </cell>
          <cell r="R4471">
            <v>2170.5143902</v>
          </cell>
          <cell r="T4471" t="str">
            <v>NHSmall GroupYE201703</v>
          </cell>
        </row>
        <row r="4472">
          <cell r="A4472" t="str">
            <v>NH</v>
          </cell>
          <cell r="B4472" t="str">
            <v>Small Group</v>
          </cell>
          <cell r="C4472" t="str">
            <v>YE201703</v>
          </cell>
          <cell r="M4472">
            <v>33453.194520500001</v>
          </cell>
          <cell r="N4472">
            <v>0.45002999999999999</v>
          </cell>
          <cell r="Q4472">
            <v>1.1370251</v>
          </cell>
          <cell r="R4472">
            <v>4749.5519444000001</v>
          </cell>
          <cell r="T4472" t="str">
            <v>NHSmall GroupYE201703</v>
          </cell>
        </row>
        <row r="4473">
          <cell r="A4473" t="str">
            <v>NH</v>
          </cell>
          <cell r="B4473" t="str">
            <v>Small Group</v>
          </cell>
          <cell r="C4473" t="str">
            <v>YE201703</v>
          </cell>
          <cell r="M4473">
            <v>33453.194520500001</v>
          </cell>
          <cell r="N4473">
            <v>46.541306400000003</v>
          </cell>
          <cell r="Q4473">
            <v>13.739053500000001</v>
          </cell>
          <cell r="R4473">
            <v>40650.229540200002</v>
          </cell>
          <cell r="T4473" t="str">
            <v>NHSmall GroupYE201703</v>
          </cell>
        </row>
        <row r="4474">
          <cell r="A4474" t="str">
            <v>NH</v>
          </cell>
          <cell r="B4474" t="str">
            <v>Small Group</v>
          </cell>
          <cell r="C4474" t="str">
            <v>YE201703</v>
          </cell>
          <cell r="M4474">
            <v>33453.194520500001</v>
          </cell>
          <cell r="N4474">
            <v>23.5432706</v>
          </cell>
          <cell r="Q4474">
            <v>16.771120400000001</v>
          </cell>
          <cell r="R4474">
            <v>16845.579811700001</v>
          </cell>
          <cell r="T4474" t="str">
            <v>NHSmall GroupYE201703</v>
          </cell>
        </row>
        <row r="4475">
          <cell r="A4475" t="str">
            <v>NH</v>
          </cell>
          <cell r="B4475" t="str">
            <v>Small Group</v>
          </cell>
          <cell r="C4475" t="str">
            <v>YE201703</v>
          </cell>
          <cell r="M4475">
            <v>33453.194520500001</v>
          </cell>
          <cell r="N4475">
            <v>12.1281391</v>
          </cell>
          <cell r="Q4475">
            <v>16.613200299999999</v>
          </cell>
          <cell r="R4475">
            <v>8760.3632699999998</v>
          </cell>
          <cell r="T4475" t="str">
            <v>NHSmall GroupYE201703</v>
          </cell>
        </row>
        <row r="4476">
          <cell r="A4476" t="str">
            <v>NH</v>
          </cell>
          <cell r="B4476" t="str">
            <v>Exchange</v>
          </cell>
          <cell r="C4476" t="str">
            <v>YE201703</v>
          </cell>
          <cell r="M4476">
            <v>9389.5178082000002</v>
          </cell>
          <cell r="N4476">
            <v>111.16308239999999</v>
          </cell>
          <cell r="Q4476">
            <v>14343.9740731</v>
          </cell>
          <cell r="R4476">
            <v>92.997727299999994</v>
          </cell>
          <cell r="T4476" t="str">
            <v>NHExchangeYE201703</v>
          </cell>
        </row>
        <row r="4477">
          <cell r="A4477" t="str">
            <v>NH</v>
          </cell>
          <cell r="B4477" t="str">
            <v>Exchange</v>
          </cell>
          <cell r="C4477" t="str">
            <v>YE201703</v>
          </cell>
          <cell r="M4477">
            <v>9389.5178082000002</v>
          </cell>
          <cell r="N4477">
            <v>11.749662600000001</v>
          </cell>
          <cell r="Q4477">
            <v>1492.6339238</v>
          </cell>
          <cell r="R4477">
            <v>94.461172899999994</v>
          </cell>
          <cell r="T4477" t="str">
            <v>NHExchangeYE201703</v>
          </cell>
        </row>
        <row r="4478">
          <cell r="A4478" t="str">
            <v>NH</v>
          </cell>
          <cell r="B4478" t="str">
            <v>ERF</v>
          </cell>
          <cell r="C4478" t="str">
            <v>YE201703</v>
          </cell>
          <cell r="M4478">
            <v>25692.326027399999</v>
          </cell>
          <cell r="N4478">
            <v>5.1834068999999996</v>
          </cell>
          <cell r="Q4478">
            <v>232.86852819999999</v>
          </cell>
          <cell r="R4478">
            <v>267.1072934</v>
          </cell>
          <cell r="T4478" t="str">
            <v>NHERFYE201703</v>
          </cell>
        </row>
        <row r="4479">
          <cell r="A4479" t="str">
            <v>NH</v>
          </cell>
          <cell r="B4479" t="str">
            <v>ERF</v>
          </cell>
          <cell r="C4479" t="str">
            <v>YE201703</v>
          </cell>
          <cell r="M4479">
            <v>25692.326027399999</v>
          </cell>
          <cell r="N4479">
            <v>18.134136000000002</v>
          </cell>
          <cell r="Q4479">
            <v>211.39442439999999</v>
          </cell>
          <cell r="R4479">
            <v>1029.4010026000001</v>
          </cell>
          <cell r="T4479" t="str">
            <v>NHERFYE201703</v>
          </cell>
        </row>
        <row r="4480">
          <cell r="A4480" t="str">
            <v>NH</v>
          </cell>
          <cell r="B4480" t="str">
            <v>ERF</v>
          </cell>
          <cell r="C4480" t="str">
            <v>YE201703</v>
          </cell>
          <cell r="M4480">
            <v>25692.326027399999</v>
          </cell>
          <cell r="N4480">
            <v>2.8305601</v>
          </cell>
          <cell r="Q4480">
            <v>478.32669800000002</v>
          </cell>
          <cell r="R4480">
            <v>71.011551699999998</v>
          </cell>
          <cell r="T4480" t="str">
            <v>NHERFYE201703</v>
          </cell>
        </row>
        <row r="4481">
          <cell r="A4481" t="str">
            <v>NH</v>
          </cell>
          <cell r="B4481" t="str">
            <v>ERF</v>
          </cell>
          <cell r="C4481" t="str">
            <v>YE201703</v>
          </cell>
          <cell r="M4481">
            <v>25692.326027399999</v>
          </cell>
          <cell r="N4481">
            <v>4.5198963000000001</v>
          </cell>
          <cell r="Q4481">
            <v>465.05976559999999</v>
          </cell>
          <cell r="R4481">
            <v>116.6274951</v>
          </cell>
          <cell r="T4481" t="str">
            <v>NHERFYE201703</v>
          </cell>
        </row>
        <row r="4482">
          <cell r="A4482" t="str">
            <v>NH</v>
          </cell>
          <cell r="B4482" t="str">
            <v>Exchange</v>
          </cell>
          <cell r="C4482" t="str">
            <v>YE201703</v>
          </cell>
          <cell r="M4482">
            <v>9389.5178082000002</v>
          </cell>
          <cell r="N4482">
            <v>3.6172735</v>
          </cell>
          <cell r="Q4482">
            <v>13.1908198</v>
          </cell>
          <cell r="R4482">
            <v>3290.7190083</v>
          </cell>
          <cell r="T4482" t="str">
            <v>NHExchangeYE201703</v>
          </cell>
        </row>
        <row r="4483">
          <cell r="A4483" t="str">
            <v>NH</v>
          </cell>
          <cell r="B4483" t="str">
            <v>Exchange</v>
          </cell>
          <cell r="C4483" t="str">
            <v>YE201703</v>
          </cell>
          <cell r="M4483">
            <v>9389.5178082000002</v>
          </cell>
          <cell r="N4483">
            <v>2.0477159</v>
          </cell>
          <cell r="Q4483">
            <v>17.987481599999999</v>
          </cell>
          <cell r="R4483">
            <v>1366.0940000000001</v>
          </cell>
          <cell r="T4483" t="str">
            <v>NHExchangeYE201703</v>
          </cell>
        </row>
        <row r="4484">
          <cell r="A4484" t="str">
            <v>NH</v>
          </cell>
          <cell r="B4484" t="str">
            <v>Exchange</v>
          </cell>
          <cell r="C4484" t="str">
            <v>YE201703</v>
          </cell>
          <cell r="M4484">
            <v>9389.5178082000002</v>
          </cell>
          <cell r="N4484">
            <v>7.8720698000000002</v>
          </cell>
          <cell r="Q4484">
            <v>808.01947440000004</v>
          </cell>
          <cell r="R4484">
            <v>116.90910959999999</v>
          </cell>
          <cell r="T4484" t="str">
            <v>NHExchangeYE201703</v>
          </cell>
        </row>
        <row r="4485">
          <cell r="A4485" t="str">
            <v>NH</v>
          </cell>
          <cell r="B4485" t="str">
            <v>Exchange</v>
          </cell>
          <cell r="C4485" t="str">
            <v>YE201703</v>
          </cell>
          <cell r="M4485">
            <v>9389.5178082000002</v>
          </cell>
          <cell r="N4485">
            <v>3.6168458000000001</v>
          </cell>
          <cell r="Q4485">
            <v>342.74328489999999</v>
          </cell>
          <cell r="R4485">
            <v>126.6316539</v>
          </cell>
          <cell r="T4485" t="str">
            <v>NHExchangeYE201703</v>
          </cell>
        </row>
        <row r="4486">
          <cell r="A4486" t="str">
            <v>NH</v>
          </cell>
          <cell r="B4486" t="str">
            <v>ERF</v>
          </cell>
          <cell r="C4486" t="str">
            <v>YE201703</v>
          </cell>
          <cell r="M4486">
            <v>25692.326027399999</v>
          </cell>
          <cell r="N4486">
            <v>3.6680242999999999</v>
          </cell>
          <cell r="Q4486">
            <v>659.76096280000002</v>
          </cell>
          <cell r="R4486">
            <v>66.715514499999998</v>
          </cell>
          <cell r="T4486" t="str">
            <v>NHERFYE201703</v>
          </cell>
        </row>
        <row r="4487">
          <cell r="A4487" t="str">
            <v>NH</v>
          </cell>
          <cell r="B4487" t="str">
            <v>Exchange</v>
          </cell>
          <cell r="C4487" t="str">
            <v>YE201703</v>
          </cell>
          <cell r="M4487">
            <v>9389.5178082000002</v>
          </cell>
          <cell r="N4487">
            <v>3.110582</v>
          </cell>
          <cell r="Q4487">
            <v>607.9768765</v>
          </cell>
          <cell r="R4487">
            <v>61.395400799999997</v>
          </cell>
          <cell r="T4487" t="str">
            <v>NHExchangeYE201703</v>
          </cell>
        </row>
        <row r="4488">
          <cell r="A4488" t="str">
            <v>NH</v>
          </cell>
          <cell r="B4488" t="str">
            <v>Exchange</v>
          </cell>
          <cell r="C4488" t="str">
            <v>YE201703</v>
          </cell>
          <cell r="M4488">
            <v>9389.5178082000002</v>
          </cell>
          <cell r="N4488">
            <v>6.5704181999999998</v>
          </cell>
          <cell r="Q4488">
            <v>562.08154479999996</v>
          </cell>
          <cell r="R4488">
            <v>140.27327389999999</v>
          </cell>
          <cell r="T4488" t="str">
            <v>NHExchangeYE201703</v>
          </cell>
        </row>
        <row r="4489">
          <cell r="A4489" t="str">
            <v>NH</v>
          </cell>
          <cell r="B4489" t="str">
            <v>Exchange</v>
          </cell>
          <cell r="C4489" t="str">
            <v>YE201703</v>
          </cell>
          <cell r="M4489">
            <v>9389.5178082000002</v>
          </cell>
          <cell r="N4489">
            <v>12.628458999999999</v>
          </cell>
          <cell r="Q4489">
            <v>955.84386819999997</v>
          </cell>
          <cell r="R4489">
            <v>158.5421145</v>
          </cell>
          <cell r="T4489" t="str">
            <v>NHExchangeYE201703</v>
          </cell>
        </row>
        <row r="4490">
          <cell r="A4490" t="str">
            <v>NH</v>
          </cell>
          <cell r="B4490" t="str">
            <v>Exchange</v>
          </cell>
          <cell r="C4490" t="str">
            <v>YE201703</v>
          </cell>
          <cell r="M4490">
            <v>9389.5178082000002</v>
          </cell>
          <cell r="N4490">
            <v>6.1160322999999996</v>
          </cell>
          <cell r="Q4490">
            <v>396.92375959999998</v>
          </cell>
          <cell r="R4490">
            <v>184.9029827</v>
          </cell>
          <cell r="T4490" t="str">
            <v>NHExchangeYE201703</v>
          </cell>
        </row>
        <row r="4491">
          <cell r="A4491" t="str">
            <v>NH</v>
          </cell>
          <cell r="B4491" t="str">
            <v>ERF</v>
          </cell>
          <cell r="C4491" t="str">
            <v>YE201703</v>
          </cell>
          <cell r="M4491">
            <v>25692.326027399999</v>
          </cell>
          <cell r="N4491">
            <v>5.0120196999999997</v>
          </cell>
          <cell r="Q4491">
            <v>314.10358880000001</v>
          </cell>
          <cell r="R4491">
            <v>191.47898530000001</v>
          </cell>
          <cell r="T4491" t="str">
            <v>NHERFYE201703</v>
          </cell>
        </row>
        <row r="4492">
          <cell r="A4492" t="str">
            <v>NH</v>
          </cell>
          <cell r="B4492" t="str">
            <v>ERF</v>
          </cell>
          <cell r="C4492" t="str">
            <v>YE201703</v>
          </cell>
          <cell r="M4492">
            <v>25692.326027399999</v>
          </cell>
          <cell r="N4492">
            <v>7.0465042999999996</v>
          </cell>
          <cell r="Q4492">
            <v>523.74502519999999</v>
          </cell>
          <cell r="R4492">
            <v>161.44888789999999</v>
          </cell>
          <cell r="T4492" t="str">
            <v>NHERFYE201703</v>
          </cell>
        </row>
        <row r="4493">
          <cell r="A4493" t="str">
            <v>NH</v>
          </cell>
          <cell r="B4493" t="str">
            <v>Exchange</v>
          </cell>
          <cell r="C4493" t="str">
            <v>YE201703</v>
          </cell>
          <cell r="M4493">
            <v>9389.5178082000002</v>
          </cell>
          <cell r="N4493">
            <v>17.0689989</v>
          </cell>
          <cell r="Q4493">
            <v>2174.7410273</v>
          </cell>
          <cell r="R4493">
            <v>94.185001299999996</v>
          </cell>
          <cell r="T4493" t="str">
            <v>NHExchangeYE201703</v>
          </cell>
        </row>
        <row r="4494">
          <cell r="A4494" t="str">
            <v>NH</v>
          </cell>
          <cell r="B4494" t="str">
            <v>Exchange</v>
          </cell>
          <cell r="C4494" t="str">
            <v>YE201703</v>
          </cell>
          <cell r="M4494">
            <v>9389.5178082000002</v>
          </cell>
          <cell r="N4494">
            <v>5.8390063999999997</v>
          </cell>
          <cell r="Q4494">
            <v>1803.6538321</v>
          </cell>
          <cell r="R4494">
            <v>38.847851900000002</v>
          </cell>
          <cell r="T4494" t="str">
            <v>NHExchangeYE201703</v>
          </cell>
        </row>
        <row r="4495">
          <cell r="A4495" t="str">
            <v>NH</v>
          </cell>
          <cell r="B4495" t="str">
            <v>Exchange</v>
          </cell>
          <cell r="C4495" t="str">
            <v>YE201703</v>
          </cell>
          <cell r="M4495">
            <v>9389.5178082000002</v>
          </cell>
          <cell r="N4495">
            <v>7.5666377999999996</v>
          </cell>
          <cell r="Q4495">
            <v>178.0215599</v>
          </cell>
          <cell r="R4495">
            <v>510.04863440000003</v>
          </cell>
          <cell r="T4495" t="str">
            <v>NHExchangeYE201703</v>
          </cell>
        </row>
        <row r="4496">
          <cell r="A4496" t="str">
            <v>NH</v>
          </cell>
          <cell r="B4496" t="str">
            <v>Exchange</v>
          </cell>
          <cell r="C4496" t="str">
            <v>YE201703</v>
          </cell>
          <cell r="M4496">
            <v>9389.5178082000002</v>
          </cell>
          <cell r="N4496">
            <v>3.5530948000000002</v>
          </cell>
          <cell r="Q4496">
            <v>52.763279199999999</v>
          </cell>
          <cell r="R4496">
            <v>808.08353309999995</v>
          </cell>
          <cell r="T4496" t="str">
            <v>NHExchangeYE201703</v>
          </cell>
        </row>
        <row r="4497">
          <cell r="A4497" t="str">
            <v>NH</v>
          </cell>
          <cell r="B4497" t="str">
            <v>Exchange</v>
          </cell>
          <cell r="C4497" t="str">
            <v>YE201703</v>
          </cell>
          <cell r="M4497">
            <v>9389.5178082000002</v>
          </cell>
          <cell r="N4497">
            <v>18.939595799999999</v>
          </cell>
          <cell r="Q4497">
            <v>1622.3618211</v>
          </cell>
          <cell r="R4497">
            <v>140.0890646</v>
          </cell>
          <cell r="T4497" t="str">
            <v>NHExchangeYE201703</v>
          </cell>
        </row>
        <row r="4498">
          <cell r="A4498" t="str">
            <v>NH</v>
          </cell>
          <cell r="B4498" t="str">
            <v>ERF</v>
          </cell>
          <cell r="C4498" t="str">
            <v>YE201703</v>
          </cell>
          <cell r="M4498">
            <v>25692.326027399999</v>
          </cell>
          <cell r="N4498">
            <v>13.7168636</v>
          </cell>
          <cell r="Q4498">
            <v>987.49004979999995</v>
          </cell>
          <cell r="R4498">
            <v>166.6876168</v>
          </cell>
          <cell r="T4498" t="str">
            <v>NHERFYE201703</v>
          </cell>
        </row>
        <row r="4499">
          <cell r="A4499" t="str">
            <v>NH</v>
          </cell>
          <cell r="B4499" t="str">
            <v>NH_PAP</v>
          </cell>
          <cell r="C4499" t="str">
            <v>YE201703</v>
          </cell>
          <cell r="M4499">
            <v>9982.7342465999991</v>
          </cell>
          <cell r="N4499">
            <v>122.43191880000001</v>
          </cell>
          <cell r="Q4499">
            <v>16019.058110800001</v>
          </cell>
          <cell r="R4499">
            <v>91.714694800000004</v>
          </cell>
          <cell r="T4499" t="str">
            <v>NHNH_PAPYE201703</v>
          </cell>
        </row>
        <row r="4500">
          <cell r="A4500" t="str">
            <v>NH</v>
          </cell>
          <cell r="B4500" t="str">
            <v>Exchange</v>
          </cell>
          <cell r="C4500" t="str">
            <v>YE201703</v>
          </cell>
          <cell r="M4500">
            <v>9389.5178082000002</v>
          </cell>
          <cell r="N4500">
            <v>1.8939303000000001</v>
          </cell>
          <cell r="Q4500">
            <v>835.16421930000001</v>
          </cell>
          <cell r="R4500">
            <v>27.212807699999999</v>
          </cell>
          <cell r="T4500" t="str">
            <v>NHExchangeYE201703</v>
          </cell>
        </row>
        <row r="4501">
          <cell r="A4501" t="str">
            <v>NH</v>
          </cell>
          <cell r="B4501" t="str">
            <v>NH_PAP</v>
          </cell>
          <cell r="C4501" t="str">
            <v>YE201703</v>
          </cell>
          <cell r="M4501">
            <v>9982.7342465999991</v>
          </cell>
          <cell r="N4501">
            <v>26.233254500000001</v>
          </cell>
          <cell r="Q4501">
            <v>3036.9380038999998</v>
          </cell>
          <cell r="R4501">
            <v>103.6567273</v>
          </cell>
          <cell r="T4501" t="str">
            <v>NHNH_PAPYE201703</v>
          </cell>
        </row>
        <row r="4502">
          <cell r="A4502" t="str">
            <v>NH</v>
          </cell>
          <cell r="B4502" t="str">
            <v>NH_PAP</v>
          </cell>
          <cell r="C4502" t="str">
            <v>YE201703</v>
          </cell>
          <cell r="M4502">
            <v>9982.7342465999991</v>
          </cell>
          <cell r="N4502">
            <v>17.4149873</v>
          </cell>
          <cell r="Q4502">
            <v>105.6130105</v>
          </cell>
          <cell r="R4502">
            <v>1978.7320388000001</v>
          </cell>
          <cell r="T4502" t="str">
            <v>NHNH_PAPYE201703</v>
          </cell>
        </row>
        <row r="4503">
          <cell r="A4503" t="str">
            <v>NH</v>
          </cell>
          <cell r="B4503" t="str">
            <v>Exchange</v>
          </cell>
          <cell r="C4503" t="str">
            <v>YE201703</v>
          </cell>
          <cell r="M4503">
            <v>9389.5178082000002</v>
          </cell>
          <cell r="N4503">
            <v>1.7928075000000001</v>
          </cell>
          <cell r="Q4503">
            <v>467.89255050000003</v>
          </cell>
          <cell r="R4503">
            <v>45.979979</v>
          </cell>
          <cell r="T4503" t="str">
            <v>NHExchangeYE201703</v>
          </cell>
        </row>
        <row r="4504">
          <cell r="A4504" t="str">
            <v>NH</v>
          </cell>
          <cell r="B4504" t="str">
            <v>NH_PAP</v>
          </cell>
          <cell r="C4504" t="str">
            <v>YE201703</v>
          </cell>
          <cell r="M4504">
            <v>9982.7342465999991</v>
          </cell>
          <cell r="N4504">
            <v>4.0212116</v>
          </cell>
          <cell r="Q4504">
            <v>24.403783000000001</v>
          </cell>
          <cell r="R4504">
            <v>1977.3384874000001</v>
          </cell>
          <cell r="T4504" t="str">
            <v>NHNH_PAPYE201703</v>
          </cell>
        </row>
        <row r="4505">
          <cell r="A4505" t="str">
            <v>NH</v>
          </cell>
          <cell r="B4505" t="str">
            <v>NH_PAP</v>
          </cell>
          <cell r="C4505" t="str">
            <v>YE201703</v>
          </cell>
          <cell r="M4505">
            <v>9982.7342465999991</v>
          </cell>
          <cell r="N4505">
            <v>10.900024699999999</v>
          </cell>
          <cell r="Q4505">
            <v>1018.1914504</v>
          </cell>
          <cell r="R4505">
            <v>128.46336149999999</v>
          </cell>
          <cell r="T4505" t="str">
            <v>NHNH_PAPYE201703</v>
          </cell>
        </row>
        <row r="4506">
          <cell r="A4506" t="str">
            <v>NH</v>
          </cell>
          <cell r="B4506" t="str">
            <v>Exchange</v>
          </cell>
          <cell r="C4506" t="str">
            <v>YE201703</v>
          </cell>
          <cell r="M4506">
            <v>9389.5178082000002</v>
          </cell>
          <cell r="N4506">
            <v>2.1714975999999999</v>
          </cell>
          <cell r="Q4506">
            <v>275.69903540000001</v>
          </cell>
          <cell r="R4506">
            <v>94.516006300000001</v>
          </cell>
          <cell r="T4506" t="str">
            <v>NHExchangeYE201703</v>
          </cell>
        </row>
        <row r="4507">
          <cell r="A4507" t="str">
            <v>NH</v>
          </cell>
          <cell r="B4507" t="str">
            <v>NH_PAP</v>
          </cell>
          <cell r="C4507" t="str">
            <v>YE201703</v>
          </cell>
          <cell r="M4507">
            <v>9982.7342465999991</v>
          </cell>
          <cell r="N4507">
            <v>4.3759582999999997</v>
          </cell>
          <cell r="Q4507">
            <v>399.48377549999998</v>
          </cell>
          <cell r="R4507">
            <v>131.4483907</v>
          </cell>
          <cell r="T4507" t="str">
            <v>NHNH_PAPYE201703</v>
          </cell>
        </row>
        <row r="4508">
          <cell r="A4508" t="str">
            <v>NH</v>
          </cell>
          <cell r="B4508" t="str">
            <v>NH_PAP</v>
          </cell>
          <cell r="C4508" t="str">
            <v>YE201703</v>
          </cell>
          <cell r="M4508">
            <v>9982.7342465999991</v>
          </cell>
          <cell r="N4508">
            <v>3.0502948000000001</v>
          </cell>
          <cell r="Q4508">
            <v>612.96560829999999</v>
          </cell>
          <cell r="R4508">
            <v>59.715483399999997</v>
          </cell>
          <cell r="T4508" t="str">
            <v>NHNH_PAPYE201703</v>
          </cell>
        </row>
        <row r="4509">
          <cell r="A4509" t="str">
            <v>NH</v>
          </cell>
          <cell r="B4509" t="str">
            <v>Exchange</v>
          </cell>
          <cell r="C4509" t="str">
            <v>YE201703</v>
          </cell>
          <cell r="M4509">
            <v>9389.5178082000002</v>
          </cell>
          <cell r="N4509">
            <v>4.4462202</v>
          </cell>
          <cell r="Q4509">
            <v>380.35347359999997</v>
          </cell>
          <cell r="R4509">
            <v>140.2764689</v>
          </cell>
          <cell r="T4509" t="str">
            <v>NHExchangeYE201703</v>
          </cell>
        </row>
        <row r="4510">
          <cell r="A4510" t="str">
            <v>NH</v>
          </cell>
          <cell r="B4510" t="str">
            <v>NH_PAP</v>
          </cell>
          <cell r="C4510" t="str">
            <v>YE201703</v>
          </cell>
          <cell r="M4510">
            <v>9982.7342465999991</v>
          </cell>
          <cell r="N4510">
            <v>5.5815288000000001</v>
          </cell>
          <cell r="Q4510">
            <v>505.40439670000001</v>
          </cell>
          <cell r="R4510">
            <v>132.52426460000001</v>
          </cell>
          <cell r="T4510" t="str">
            <v>NHNH_PAPYE201703</v>
          </cell>
        </row>
        <row r="4511">
          <cell r="A4511" t="str">
            <v>NH</v>
          </cell>
          <cell r="B4511" t="str">
            <v>ERF</v>
          </cell>
          <cell r="C4511" t="str">
            <v>YE201703</v>
          </cell>
          <cell r="M4511">
            <v>25692.326027399999</v>
          </cell>
          <cell r="N4511">
            <v>18.550720800000001</v>
          </cell>
          <cell r="Q4511">
            <v>336.65338980000001</v>
          </cell>
          <cell r="R4511">
            <v>661.23988880000002</v>
          </cell>
          <cell r="T4511" t="str">
            <v>NHERFYE201703</v>
          </cell>
        </row>
        <row r="4512">
          <cell r="A4512" t="str">
            <v>NH</v>
          </cell>
          <cell r="B4512" t="str">
            <v>ERF</v>
          </cell>
          <cell r="C4512" t="str">
            <v>YE201703</v>
          </cell>
          <cell r="M4512">
            <v>25692.326027399999</v>
          </cell>
          <cell r="N4512">
            <v>15.5038625</v>
          </cell>
          <cell r="Q4512">
            <v>569.60159929999998</v>
          </cell>
          <cell r="R4512">
            <v>326.6253997</v>
          </cell>
          <cell r="T4512" t="str">
            <v>NHERFYE201703</v>
          </cell>
        </row>
        <row r="4513">
          <cell r="A4513" t="str">
            <v>NH</v>
          </cell>
          <cell r="B4513" t="str">
            <v>ERF</v>
          </cell>
          <cell r="C4513" t="str">
            <v>YE201703</v>
          </cell>
          <cell r="M4513">
            <v>25692.326027399999</v>
          </cell>
          <cell r="N4513">
            <v>5.2029351999999998</v>
          </cell>
          <cell r="Q4513">
            <v>398.08765340000002</v>
          </cell>
          <cell r="R4513">
            <v>156.8378773</v>
          </cell>
          <cell r="T4513" t="str">
            <v>NHERFYE201703</v>
          </cell>
        </row>
        <row r="4514">
          <cell r="A4514" t="str">
            <v>NH</v>
          </cell>
          <cell r="B4514" t="str">
            <v>NH_PAP</v>
          </cell>
          <cell r="C4514" t="str">
            <v>YE201703</v>
          </cell>
          <cell r="M4514">
            <v>9982.7342465999991</v>
          </cell>
          <cell r="N4514">
            <v>12.2669883</v>
          </cell>
          <cell r="Q4514">
            <v>902.52982340000005</v>
          </cell>
          <cell r="R4514">
            <v>163.10138040000001</v>
          </cell>
          <cell r="T4514" t="str">
            <v>NHNH_PAPYE201703</v>
          </cell>
        </row>
        <row r="4515">
          <cell r="A4515" t="str">
            <v>NH</v>
          </cell>
          <cell r="B4515" t="str">
            <v>Exchange</v>
          </cell>
          <cell r="C4515" t="str">
            <v>YE201703</v>
          </cell>
          <cell r="M4515">
            <v>9389.5178082000002</v>
          </cell>
          <cell r="N4515">
            <v>12.4701337</v>
          </cell>
          <cell r="Q4515">
            <v>577.67069549999997</v>
          </cell>
          <cell r="R4515">
            <v>259.04309490000003</v>
          </cell>
          <cell r="T4515" t="str">
            <v>NHExchangeYE201703</v>
          </cell>
        </row>
        <row r="4516">
          <cell r="A4516" t="str">
            <v>NH</v>
          </cell>
          <cell r="B4516" t="str">
            <v>NH_PAP</v>
          </cell>
          <cell r="C4516" t="str">
            <v>YE201703</v>
          </cell>
          <cell r="M4516">
            <v>9982.7342465999991</v>
          </cell>
          <cell r="N4516">
            <v>6.3795846000000003</v>
          </cell>
          <cell r="Q4516">
            <v>545.29125209999995</v>
          </cell>
          <cell r="R4516">
            <v>140.39289020000001</v>
          </cell>
          <cell r="T4516" t="str">
            <v>NHNH_PAPYE201703</v>
          </cell>
        </row>
        <row r="4517">
          <cell r="A4517" t="str">
            <v>NH</v>
          </cell>
          <cell r="B4517" t="str">
            <v>NH_PAP</v>
          </cell>
          <cell r="C4517" t="str">
            <v>YE201703</v>
          </cell>
          <cell r="M4517">
            <v>9982.7342465999991</v>
          </cell>
          <cell r="N4517">
            <v>9.2325339999999994</v>
          </cell>
          <cell r="Q4517">
            <v>1401.8845428</v>
          </cell>
          <cell r="R4517">
            <v>79.029623999999998</v>
          </cell>
          <cell r="T4517" t="str">
            <v>NHNH_PAPYE201703</v>
          </cell>
        </row>
        <row r="4518">
          <cell r="A4518" t="str">
            <v>NH</v>
          </cell>
          <cell r="B4518" t="str">
            <v>Exchange</v>
          </cell>
          <cell r="C4518" t="str">
            <v>YE201703</v>
          </cell>
          <cell r="M4518">
            <v>9389.5178082000002</v>
          </cell>
          <cell r="N4518">
            <v>13.1257561</v>
          </cell>
          <cell r="Q4518">
            <v>3010.3413067000001</v>
          </cell>
          <cell r="R4518">
            <v>52.322662800000003</v>
          </cell>
          <cell r="T4518" t="str">
            <v>NHExchangeYE201703</v>
          </cell>
        </row>
        <row r="4519">
          <cell r="A4519" t="str">
            <v>NH</v>
          </cell>
          <cell r="B4519" t="str">
            <v>NH_PAP</v>
          </cell>
          <cell r="C4519" t="str">
            <v>YE201703</v>
          </cell>
          <cell r="M4519">
            <v>9982.7342465999991</v>
          </cell>
          <cell r="N4519">
            <v>7.0090081</v>
          </cell>
          <cell r="Q4519">
            <v>1980.2952147000001</v>
          </cell>
          <cell r="R4519">
            <v>42.472504499999999</v>
          </cell>
          <cell r="T4519" t="str">
            <v>NHNH_PAPYE201703</v>
          </cell>
        </row>
        <row r="4520">
          <cell r="A4520" t="str">
            <v>NH</v>
          </cell>
          <cell r="B4520" t="str">
            <v>NH_PAP</v>
          </cell>
          <cell r="C4520" t="str">
            <v>YE201703</v>
          </cell>
          <cell r="M4520">
            <v>9982.7342465999991</v>
          </cell>
          <cell r="N4520">
            <v>3.4865987000000001</v>
          </cell>
          <cell r="Q4520">
            <v>140.98824210000001</v>
          </cell>
          <cell r="R4520">
            <v>296.75655269999999</v>
          </cell>
          <cell r="T4520" t="str">
            <v>NHNH_PAPYE201703</v>
          </cell>
        </row>
        <row r="4521">
          <cell r="A4521" t="str">
            <v>NH</v>
          </cell>
          <cell r="B4521" t="str">
            <v>Exchange</v>
          </cell>
          <cell r="C4521" t="str">
            <v>YE201703</v>
          </cell>
          <cell r="M4521">
            <v>9389.5178082000002</v>
          </cell>
          <cell r="N4521">
            <v>27.765282800000001</v>
          </cell>
          <cell r="Q4521">
            <v>1359.0905002</v>
          </cell>
          <cell r="R4521">
            <v>245.15173419999999</v>
          </cell>
          <cell r="T4521" t="str">
            <v>NHExchangeYE201703</v>
          </cell>
        </row>
        <row r="4522">
          <cell r="A4522" t="str">
            <v>NH</v>
          </cell>
          <cell r="B4522" t="str">
            <v>NH_PAP</v>
          </cell>
          <cell r="C4522" t="str">
            <v>YE201703</v>
          </cell>
          <cell r="M4522">
            <v>9982.7342465999991</v>
          </cell>
          <cell r="N4522">
            <v>3.4657309999999999</v>
          </cell>
          <cell r="Q4522">
            <v>61.624678899999999</v>
          </cell>
          <cell r="R4522">
            <v>674.87203</v>
          </cell>
          <cell r="T4522" t="str">
            <v>NHNH_PAPYE201703</v>
          </cell>
        </row>
        <row r="4523">
          <cell r="A4523" t="str">
            <v>NH</v>
          </cell>
          <cell r="B4523" t="str">
            <v>NH_PAP</v>
          </cell>
          <cell r="C4523" t="str">
            <v>YE201703</v>
          </cell>
          <cell r="M4523">
            <v>9982.7342465999991</v>
          </cell>
          <cell r="N4523">
            <v>23.351650299999999</v>
          </cell>
          <cell r="Q4523">
            <v>1991.9844217</v>
          </cell>
          <cell r="R4523">
            <v>140.6736923</v>
          </cell>
          <cell r="T4523" t="str">
            <v>NHNH_PAPYE201703</v>
          </cell>
        </row>
        <row r="4524">
          <cell r="A4524" t="str">
            <v>NH</v>
          </cell>
          <cell r="B4524" t="str">
            <v>Exchange</v>
          </cell>
          <cell r="C4524" t="str">
            <v>YE201703</v>
          </cell>
          <cell r="M4524">
            <v>9389.5178082000002</v>
          </cell>
          <cell r="N4524">
            <v>19.740772700000001</v>
          </cell>
          <cell r="Q4524">
            <v>427.77501580000001</v>
          </cell>
          <cell r="R4524">
            <v>553.77070590000005</v>
          </cell>
          <cell r="T4524" t="str">
            <v>NHExchangeYE201703</v>
          </cell>
        </row>
        <row r="4525">
          <cell r="A4525" t="str">
            <v>NH</v>
          </cell>
          <cell r="B4525" t="str">
            <v>NH_PAP</v>
          </cell>
          <cell r="C4525" t="str">
            <v>YE201703</v>
          </cell>
          <cell r="M4525">
            <v>9982.7342465999991</v>
          </cell>
          <cell r="N4525">
            <v>1.1525685000000001</v>
          </cell>
          <cell r="Q4525">
            <v>527.85997850000001</v>
          </cell>
          <cell r="R4525">
            <v>26.201688000000001</v>
          </cell>
          <cell r="T4525" t="str">
            <v>NHNH_PAPYE201703</v>
          </cell>
        </row>
        <row r="4526">
          <cell r="A4526" t="str">
            <v>NH</v>
          </cell>
          <cell r="B4526" t="str">
            <v>ERF</v>
          </cell>
          <cell r="C4526" t="str">
            <v>YE201703</v>
          </cell>
          <cell r="M4526">
            <v>25692.326027399999</v>
          </cell>
          <cell r="N4526">
            <v>19.6935568</v>
          </cell>
          <cell r="Q4526">
            <v>2507.6892681999998</v>
          </cell>
          <cell r="R4526">
            <v>94.239220399999994</v>
          </cell>
          <cell r="T4526" t="str">
            <v>NHERFYE201703</v>
          </cell>
        </row>
        <row r="4527">
          <cell r="A4527" t="str">
            <v>NH</v>
          </cell>
          <cell r="B4527" t="str">
            <v>NH_PAP</v>
          </cell>
          <cell r="C4527" t="str">
            <v>YE201703</v>
          </cell>
          <cell r="M4527">
            <v>9982.7342465999991</v>
          </cell>
          <cell r="N4527">
            <v>2.0604273000000002</v>
          </cell>
          <cell r="Q4527">
            <v>492.27967310000002</v>
          </cell>
          <cell r="R4527">
            <v>50.225773799999999</v>
          </cell>
          <cell r="T4527" t="str">
            <v>NHNH_PAPYE201703</v>
          </cell>
        </row>
        <row r="4528">
          <cell r="A4528" t="str">
            <v>NH</v>
          </cell>
          <cell r="B4528" t="str">
            <v>Exchange</v>
          </cell>
          <cell r="C4528" t="str">
            <v>YE201703</v>
          </cell>
          <cell r="M4528">
            <v>9389.5178082000002</v>
          </cell>
          <cell r="N4528">
            <v>18.027572500000002</v>
          </cell>
          <cell r="Q4528">
            <v>254.8771629</v>
          </cell>
          <cell r="R4528">
            <v>848.76521390000005</v>
          </cell>
          <cell r="T4528" t="str">
            <v>NHExchangeYE201703</v>
          </cell>
        </row>
        <row r="4529">
          <cell r="A4529" t="str">
            <v>NH</v>
          </cell>
          <cell r="B4529" t="str">
            <v>NH_PAP</v>
          </cell>
          <cell r="C4529" t="str">
            <v>YE201703</v>
          </cell>
          <cell r="M4529">
            <v>9982.7342465999991</v>
          </cell>
          <cell r="N4529">
            <v>2.5254278000000001</v>
          </cell>
          <cell r="Q4529">
            <v>426.96366560000001</v>
          </cell>
          <cell r="R4529">
            <v>70.978249300000002</v>
          </cell>
          <cell r="T4529" t="str">
            <v>NHNH_PAPYE201703</v>
          </cell>
        </row>
        <row r="4530">
          <cell r="A4530" t="str">
            <v>NH</v>
          </cell>
          <cell r="B4530" t="str">
            <v>NH_PAP</v>
          </cell>
          <cell r="C4530" t="str">
            <v>YE201703</v>
          </cell>
          <cell r="M4530">
            <v>9982.7342465999991</v>
          </cell>
          <cell r="N4530">
            <v>5.4901686999999999</v>
          </cell>
          <cell r="Q4530">
            <v>458.23742110000001</v>
          </cell>
          <cell r="R4530">
            <v>143.77268520000001</v>
          </cell>
          <cell r="T4530" t="str">
            <v>NHNH_PAPYE201703</v>
          </cell>
        </row>
        <row r="4531">
          <cell r="A4531" t="str">
            <v>NH</v>
          </cell>
          <cell r="B4531" t="str">
            <v>Exchange</v>
          </cell>
          <cell r="C4531" t="str">
            <v>YE201703</v>
          </cell>
          <cell r="M4531">
            <v>9389.5178082000002</v>
          </cell>
          <cell r="N4531">
            <v>16.875447099999999</v>
          </cell>
          <cell r="Q4531">
            <v>371.30522530000002</v>
          </cell>
          <cell r="R4531">
            <v>545.38786849999997</v>
          </cell>
          <cell r="T4531" t="str">
            <v>NHExchangeYE201703</v>
          </cell>
        </row>
        <row r="4532">
          <cell r="A4532" t="str">
            <v>NH</v>
          </cell>
          <cell r="B4532" t="str">
            <v>NH_PAP</v>
          </cell>
          <cell r="C4532" t="str">
            <v>YE201703</v>
          </cell>
          <cell r="M4532">
            <v>9982.7342465999991</v>
          </cell>
          <cell r="N4532">
            <v>16.580855100000001</v>
          </cell>
          <cell r="Q4532">
            <v>794.96861179999996</v>
          </cell>
          <cell r="R4532">
            <v>250.28693920000001</v>
          </cell>
          <cell r="T4532" t="str">
            <v>NHNH_PAPYE201703</v>
          </cell>
        </row>
        <row r="4533">
          <cell r="A4533" t="str">
            <v>NH</v>
          </cell>
          <cell r="B4533" t="str">
            <v>NH_PAP</v>
          </cell>
          <cell r="C4533" t="str">
            <v>YE201703</v>
          </cell>
          <cell r="M4533">
            <v>9982.7342465999991</v>
          </cell>
          <cell r="N4533">
            <v>19.6655765</v>
          </cell>
          <cell r="Q4533">
            <v>4473.4800200999998</v>
          </cell>
          <cell r="R4533">
            <v>52.7524248</v>
          </cell>
          <cell r="T4533" t="str">
            <v>NHNH_PAPYE201703</v>
          </cell>
        </row>
        <row r="4534">
          <cell r="A4534" t="str">
            <v>NH</v>
          </cell>
          <cell r="B4534" t="str">
            <v>Exchange</v>
          </cell>
          <cell r="C4534" t="str">
            <v>YE201703</v>
          </cell>
          <cell r="M4534">
            <v>9389.5178082000002</v>
          </cell>
          <cell r="N4534">
            <v>37.356865499999998</v>
          </cell>
          <cell r="Q4534">
            <v>225.77014729999999</v>
          </cell>
          <cell r="R4534">
            <v>1985.5697972</v>
          </cell>
          <cell r="T4534" t="str">
            <v>NHExchangeYE201703</v>
          </cell>
        </row>
        <row r="4535">
          <cell r="A4535" t="str">
            <v>NH</v>
          </cell>
          <cell r="B4535" t="str">
            <v>NH_PAP</v>
          </cell>
          <cell r="C4535" t="str">
            <v>YE201703</v>
          </cell>
          <cell r="M4535">
            <v>9982.7342465999991</v>
          </cell>
          <cell r="N4535">
            <v>37.859902699999999</v>
          </cell>
          <cell r="Q4535">
            <v>2387.6743317999999</v>
          </cell>
          <cell r="R4535">
            <v>190.27671649999999</v>
          </cell>
          <cell r="T4535" t="str">
            <v>NHNH_PAPYE201703</v>
          </cell>
        </row>
        <row r="4536">
          <cell r="A4536" t="str">
            <v>NH</v>
          </cell>
          <cell r="B4536" t="str">
            <v>ERF</v>
          </cell>
          <cell r="C4536" t="str">
            <v>YE201703</v>
          </cell>
          <cell r="M4536">
            <v>25692.326027399999</v>
          </cell>
          <cell r="N4536">
            <v>8.7612583999999991</v>
          </cell>
          <cell r="Q4536">
            <v>814.58168149999995</v>
          </cell>
          <cell r="R4536">
            <v>129.06637040000001</v>
          </cell>
          <cell r="T4536" t="str">
            <v>NHERFYE201703</v>
          </cell>
        </row>
        <row r="4537">
          <cell r="A4537" t="str">
            <v>NH</v>
          </cell>
          <cell r="B4537" t="str">
            <v>NH_PAP</v>
          </cell>
          <cell r="C4537" t="str">
            <v>YE201703</v>
          </cell>
          <cell r="M4537">
            <v>9982.7342465999991</v>
          </cell>
          <cell r="N4537">
            <v>16.280876800000001</v>
          </cell>
          <cell r="Q4537">
            <v>660.54273149999995</v>
          </cell>
          <cell r="R4537">
            <v>295.7727228</v>
          </cell>
          <cell r="T4537" t="str">
            <v>NHNH_PAPYE201703</v>
          </cell>
        </row>
        <row r="4538">
          <cell r="A4538" t="str">
            <v>NH</v>
          </cell>
          <cell r="B4538" t="str">
            <v>Small Group</v>
          </cell>
          <cell r="C4538" t="str">
            <v>YE201703</v>
          </cell>
          <cell r="M4538">
            <v>33453.194520500001</v>
          </cell>
          <cell r="N4538">
            <v>7.2276559999999996</v>
          </cell>
          <cell r="Q4538">
            <v>77.128203600000006</v>
          </cell>
          <cell r="R4538">
            <v>1124.5156469999999</v>
          </cell>
          <cell r="T4538" t="str">
            <v>NHSmall GroupYE201703</v>
          </cell>
        </row>
        <row r="4539">
          <cell r="A4539" t="str">
            <v>NH</v>
          </cell>
          <cell r="B4539" t="str">
            <v>Exchange</v>
          </cell>
          <cell r="C4539" t="str">
            <v>YE201703</v>
          </cell>
          <cell r="M4539">
            <v>9389.5178082000002</v>
          </cell>
          <cell r="N4539">
            <v>5.3645426</v>
          </cell>
          <cell r="Q4539">
            <v>228.7135533</v>
          </cell>
          <cell r="R4539">
            <v>281.46347470000001</v>
          </cell>
          <cell r="T4539" t="str">
            <v>NHExchangeYE201703</v>
          </cell>
        </row>
        <row r="4540">
          <cell r="A4540" t="str">
            <v>NH</v>
          </cell>
          <cell r="B4540" t="str">
            <v>NH_PAP</v>
          </cell>
          <cell r="C4540" t="str">
            <v>YE201703</v>
          </cell>
          <cell r="M4540">
            <v>9982.7342465999991</v>
          </cell>
          <cell r="N4540">
            <v>26.038635500000002</v>
          </cell>
          <cell r="Q4540">
            <v>371.08105330000001</v>
          </cell>
          <cell r="R4540">
            <v>842.03605419999997</v>
          </cell>
          <cell r="T4540" t="str">
            <v>NHNH_PAPYE201703</v>
          </cell>
        </row>
        <row r="4541">
          <cell r="A4541" t="str">
            <v>NH</v>
          </cell>
          <cell r="B4541" t="str">
            <v>ERF</v>
          </cell>
          <cell r="C4541" t="str">
            <v>YE201703</v>
          </cell>
          <cell r="M4541">
            <v>25692.326027399999</v>
          </cell>
          <cell r="N4541">
            <v>14.3780711</v>
          </cell>
          <cell r="Q4541">
            <v>2518.5259216999998</v>
          </cell>
          <cell r="R4541">
            <v>68.507078500000006</v>
          </cell>
          <cell r="T4541" t="str">
            <v>NHERFYE201703</v>
          </cell>
        </row>
        <row r="4542">
          <cell r="A4542" t="str">
            <v>NH</v>
          </cell>
          <cell r="B4542" t="str">
            <v>ERF</v>
          </cell>
          <cell r="C4542" t="str">
            <v>YE201703</v>
          </cell>
          <cell r="M4542">
            <v>25692.326027399999</v>
          </cell>
          <cell r="N4542">
            <v>6.1492624999999999</v>
          </cell>
          <cell r="Q4542">
            <v>2065.2191441999998</v>
          </cell>
          <cell r="R4542">
            <v>35.730421499999999</v>
          </cell>
          <cell r="T4542" t="str">
            <v>NHERFYE201703</v>
          </cell>
        </row>
        <row r="4543">
          <cell r="A4543" t="str">
            <v>NH</v>
          </cell>
          <cell r="B4543" t="str">
            <v>NH_PAP</v>
          </cell>
          <cell r="C4543" t="str">
            <v>YE201703</v>
          </cell>
          <cell r="M4543">
            <v>9982.7342465999991</v>
          </cell>
          <cell r="N4543">
            <v>17.458993299999999</v>
          </cell>
          <cell r="Q4543">
            <v>377.74595199999999</v>
          </cell>
          <cell r="R4543">
            <v>554.62651189999997</v>
          </cell>
          <cell r="T4543" t="str">
            <v>NHNH_PAPYE201703</v>
          </cell>
        </row>
        <row r="4544">
          <cell r="A4544" t="str">
            <v>NH</v>
          </cell>
          <cell r="B4544" t="str">
            <v>Exchange</v>
          </cell>
          <cell r="C4544" t="str">
            <v>YE201703</v>
          </cell>
          <cell r="M4544">
            <v>9389.5178082000002</v>
          </cell>
          <cell r="N4544">
            <v>13.357486099999999</v>
          </cell>
          <cell r="Q4544">
            <v>421.12509840000001</v>
          </cell>
          <cell r="R4544">
            <v>380.62284490000002</v>
          </cell>
          <cell r="T4544" t="str">
            <v>NHExchangeYE201703</v>
          </cell>
        </row>
        <row r="4545">
          <cell r="A4545" t="str">
            <v>NH</v>
          </cell>
          <cell r="B4545" t="str">
            <v>NH_PAP</v>
          </cell>
          <cell r="C4545" t="str">
            <v>YE201703</v>
          </cell>
          <cell r="M4545">
            <v>9982.7342465999991</v>
          </cell>
          <cell r="N4545">
            <v>40.107005700000002</v>
          </cell>
          <cell r="Q4545">
            <v>224.1456708</v>
          </cell>
          <cell r="R4545">
            <v>2147.1932388</v>
          </cell>
          <cell r="T4545" t="str">
            <v>NHNH_PAPYE201703</v>
          </cell>
        </row>
        <row r="4546">
          <cell r="A4546" t="str">
            <v>NH</v>
          </cell>
          <cell r="B4546" t="str">
            <v>Small Group</v>
          </cell>
          <cell r="C4546" t="str">
            <v>YE201703</v>
          </cell>
          <cell r="M4546">
            <v>33453.194520500001</v>
          </cell>
          <cell r="N4546">
            <v>16.582377399999999</v>
          </cell>
          <cell r="Q4546">
            <v>301.1448719</v>
          </cell>
          <cell r="R4546">
            <v>660.77342710000005</v>
          </cell>
          <cell r="T4546" t="str">
            <v>NHSmall GroupYE201703</v>
          </cell>
        </row>
        <row r="4547">
          <cell r="A4547" t="str">
            <v>NH</v>
          </cell>
          <cell r="B4547" t="str">
            <v>Small Group</v>
          </cell>
          <cell r="C4547" t="str">
            <v>YE201703</v>
          </cell>
          <cell r="M4547">
            <v>33453.194520500001</v>
          </cell>
          <cell r="N4547">
            <v>12.2871919</v>
          </cell>
          <cell r="Q4547">
            <v>2123.6190502999998</v>
          </cell>
          <cell r="R4547">
            <v>69.431615899999997</v>
          </cell>
          <cell r="T4547" t="str">
            <v>NHSmall GroupYE201703</v>
          </cell>
        </row>
        <row r="4548">
          <cell r="A4548" t="str">
            <v>NH</v>
          </cell>
          <cell r="B4548" t="str">
            <v>NH_PAP</v>
          </cell>
          <cell r="C4548" t="str">
            <v>YE201703</v>
          </cell>
          <cell r="M4548">
            <v>9982.7342465999991</v>
          </cell>
          <cell r="N4548">
            <v>16.5547419</v>
          </cell>
          <cell r="Q4548">
            <v>811.57959019999998</v>
          </cell>
          <cell r="R4548">
            <v>244.77809099999999</v>
          </cell>
          <cell r="T4548" t="str">
            <v>NHNH_PAPYE201703</v>
          </cell>
        </row>
        <row r="4549">
          <cell r="A4549" t="str">
            <v>NH</v>
          </cell>
          <cell r="B4549" t="str">
            <v>Exchange</v>
          </cell>
          <cell r="C4549" t="str">
            <v>YE201703</v>
          </cell>
          <cell r="M4549">
            <v>9389.5178082000002</v>
          </cell>
          <cell r="N4549">
            <v>7.9996108000000001</v>
          </cell>
          <cell r="Q4549">
            <v>104.31375920000001</v>
          </cell>
          <cell r="R4549">
            <v>920.25568499999997</v>
          </cell>
          <cell r="T4549" t="str">
            <v>NHExchangeYE201703</v>
          </cell>
        </row>
        <row r="4550">
          <cell r="A4550" t="str">
            <v>NH</v>
          </cell>
          <cell r="B4550" t="str">
            <v>NH_PAP</v>
          </cell>
          <cell r="C4550" t="str">
            <v>YE201703</v>
          </cell>
          <cell r="M4550">
            <v>9982.7342465999991</v>
          </cell>
          <cell r="N4550">
            <v>49.687793599999999</v>
          </cell>
          <cell r="Q4550">
            <v>1463.9193694000001</v>
          </cell>
          <cell r="R4550">
            <v>407.29942920000002</v>
          </cell>
          <cell r="T4550" t="str">
            <v>NHNH_PAPYE201703</v>
          </cell>
        </row>
        <row r="4551">
          <cell r="A4551" t="str">
            <v>NH</v>
          </cell>
          <cell r="B4551" t="str">
            <v>Small Group</v>
          </cell>
          <cell r="C4551" t="str">
            <v>YE201703</v>
          </cell>
          <cell r="M4551">
            <v>33453.194520500001</v>
          </cell>
          <cell r="N4551">
            <v>1.793005</v>
          </cell>
          <cell r="Q4551">
            <v>416.40729140000002</v>
          </cell>
          <cell r="R4551">
            <v>51.670708400000002</v>
          </cell>
          <cell r="T4551" t="str">
            <v>NHSmall GroupYE201703</v>
          </cell>
        </row>
        <row r="4552">
          <cell r="A4552" t="str">
            <v>NH</v>
          </cell>
          <cell r="B4552" t="str">
            <v>NH_PAP</v>
          </cell>
          <cell r="C4552" t="str">
            <v>YE201703</v>
          </cell>
          <cell r="M4552">
            <v>9982.7342465999991</v>
          </cell>
          <cell r="N4552">
            <v>11.171695400000001</v>
          </cell>
          <cell r="Q4552">
            <v>154.74015059999999</v>
          </cell>
          <cell r="R4552">
            <v>866.35785229999999</v>
          </cell>
          <cell r="T4552" t="str">
            <v>NHNH_PAPYE201703</v>
          </cell>
        </row>
        <row r="4553">
          <cell r="A4553" t="str">
            <v>NH</v>
          </cell>
          <cell r="B4553" t="str">
            <v>Exchange</v>
          </cell>
          <cell r="C4553" t="str">
            <v>YE201703</v>
          </cell>
          <cell r="M4553">
            <v>9389.5178082000002</v>
          </cell>
          <cell r="N4553">
            <v>6.0339698000000004</v>
          </cell>
          <cell r="Q4553">
            <v>419.39307500000001</v>
          </cell>
          <cell r="R4553">
            <v>172.64862360000001</v>
          </cell>
          <cell r="T4553" t="str">
            <v>NHExchangeYE201703</v>
          </cell>
        </row>
        <row r="4554">
          <cell r="A4554" t="str">
            <v>NH</v>
          </cell>
          <cell r="B4554" t="str">
            <v>NH_PAP</v>
          </cell>
          <cell r="C4554" t="str">
            <v>YE201703</v>
          </cell>
          <cell r="M4554">
            <v>9982.7342465999991</v>
          </cell>
          <cell r="N4554">
            <v>12.286590800000001</v>
          </cell>
          <cell r="Q4554">
            <v>891.8197735</v>
          </cell>
          <cell r="R4554">
            <v>165.3238619</v>
          </cell>
          <cell r="T4554" t="str">
            <v>NHNH_PAPYE201703</v>
          </cell>
        </row>
        <row r="4555">
          <cell r="A4555" t="str">
            <v>NH</v>
          </cell>
          <cell r="B4555" t="str">
            <v>Small Group</v>
          </cell>
          <cell r="C4555" t="str">
            <v>YE201703</v>
          </cell>
          <cell r="M4555">
            <v>33453.194520500001</v>
          </cell>
          <cell r="N4555">
            <v>6.0360972999999998</v>
          </cell>
          <cell r="Q4555">
            <v>137.75190140000001</v>
          </cell>
          <cell r="R4555">
            <v>525.8233563</v>
          </cell>
          <cell r="T4555" t="str">
            <v>NHSmall GroupYE201703</v>
          </cell>
        </row>
        <row r="4556">
          <cell r="A4556" t="str">
            <v>NH</v>
          </cell>
          <cell r="B4556" t="str">
            <v>NH_PAP</v>
          </cell>
          <cell r="C4556" t="str">
            <v>YE201703</v>
          </cell>
          <cell r="M4556">
            <v>9982.7342465999991</v>
          </cell>
          <cell r="N4556">
            <v>2.3216285999999999</v>
          </cell>
          <cell r="Q4556">
            <v>14.6061154</v>
          </cell>
          <cell r="R4556">
            <v>1907.388913</v>
          </cell>
          <cell r="T4556" t="str">
            <v>NHNH_PAPYE201703</v>
          </cell>
        </row>
        <row r="4557">
          <cell r="A4557" t="str">
            <v>NH</v>
          </cell>
          <cell r="B4557" t="str">
            <v>Exchange</v>
          </cell>
          <cell r="C4557" t="str">
            <v>YE201703</v>
          </cell>
          <cell r="M4557">
            <v>9389.5178082000002</v>
          </cell>
          <cell r="N4557">
            <v>2.997341</v>
          </cell>
          <cell r="Q4557">
            <v>19.917513899999999</v>
          </cell>
          <cell r="R4557">
            <v>1805.8524858999999</v>
          </cell>
          <cell r="T4557" t="str">
            <v>NHExchangeYE201703</v>
          </cell>
        </row>
        <row r="4558">
          <cell r="A4558" t="str">
            <v>NH</v>
          </cell>
          <cell r="B4558" t="str">
            <v>NH_PAP</v>
          </cell>
          <cell r="C4558" t="str">
            <v>YE201703</v>
          </cell>
          <cell r="M4558">
            <v>9982.7342465999991</v>
          </cell>
          <cell r="N4558">
            <v>1.2626869999999999</v>
          </cell>
          <cell r="Q4558">
            <v>2.4343526</v>
          </cell>
          <cell r="R4558">
            <v>6224.3426086999998</v>
          </cell>
          <cell r="T4558" t="str">
            <v>NHNH_PAPYE201703</v>
          </cell>
        </row>
        <row r="4559">
          <cell r="A4559" t="str">
            <v>NH</v>
          </cell>
          <cell r="B4559" t="str">
            <v>Small Group</v>
          </cell>
          <cell r="C4559" t="str">
            <v>YE201703</v>
          </cell>
          <cell r="M4559">
            <v>33453.194520500001</v>
          </cell>
          <cell r="N4559">
            <v>13.2024702</v>
          </cell>
          <cell r="Q4559">
            <v>912.49160449999999</v>
          </cell>
          <cell r="R4559">
            <v>173.6231229</v>
          </cell>
          <cell r="T4559" t="str">
            <v>NHSmall GroupYE201703</v>
          </cell>
        </row>
        <row r="4560">
          <cell r="A4560" t="str">
            <v>NH</v>
          </cell>
          <cell r="B4560" t="str">
            <v>ERF</v>
          </cell>
          <cell r="C4560" t="str">
            <v>YE201703</v>
          </cell>
          <cell r="M4560">
            <v>25692.326027399999</v>
          </cell>
          <cell r="N4560">
            <v>4.7699495000000001</v>
          </cell>
          <cell r="Q4560">
            <v>153.50597759999999</v>
          </cell>
          <cell r="R4560">
            <v>372.88055539999999</v>
          </cell>
          <cell r="T4560" t="str">
            <v>NHERFYE201703</v>
          </cell>
        </row>
        <row r="4561">
          <cell r="A4561" t="str">
            <v>NH</v>
          </cell>
          <cell r="B4561" t="str">
            <v>NH_PAP</v>
          </cell>
          <cell r="C4561" t="str">
            <v>YE201703</v>
          </cell>
          <cell r="M4561">
            <v>9982.7342465999991</v>
          </cell>
          <cell r="N4561">
            <v>70.549166999999997</v>
          </cell>
          <cell r="Q4561">
            <v>24.5552086</v>
          </cell>
          <cell r="R4561">
            <v>34477.003189700001</v>
          </cell>
          <cell r="T4561" t="str">
            <v>NHNH_PAPYE201703</v>
          </cell>
        </row>
        <row r="4562">
          <cell r="A4562" t="str">
            <v>NH</v>
          </cell>
          <cell r="B4562" t="str">
            <v>Exchange</v>
          </cell>
          <cell r="C4562" t="str">
            <v>YE201703</v>
          </cell>
          <cell r="M4562">
            <v>9389.5178082000002</v>
          </cell>
          <cell r="N4562">
            <v>1.2686516999999999</v>
          </cell>
          <cell r="Q4562">
            <v>2.5881514999999999</v>
          </cell>
          <cell r="R4562">
            <v>5882.1208696000003</v>
          </cell>
          <cell r="T4562" t="str">
            <v>NHExchangeYE201703</v>
          </cell>
        </row>
        <row r="4563">
          <cell r="A4563" t="str">
            <v>NH</v>
          </cell>
          <cell r="B4563" t="str">
            <v>NH_PAP</v>
          </cell>
          <cell r="C4563" t="str">
            <v>YE201703</v>
          </cell>
          <cell r="M4563">
            <v>9982.7342465999991</v>
          </cell>
          <cell r="N4563">
            <v>57.245567999999999</v>
          </cell>
          <cell r="Q4563">
            <v>55.460902099999998</v>
          </cell>
          <cell r="R4563">
            <v>12386.1457252</v>
          </cell>
          <cell r="T4563" t="str">
            <v>NHNH_PAPYE201703</v>
          </cell>
        </row>
        <row r="4564">
          <cell r="A4564" t="str">
            <v>NH</v>
          </cell>
          <cell r="B4564" t="str">
            <v>Small Group</v>
          </cell>
          <cell r="C4564" t="str">
            <v>YE201703</v>
          </cell>
          <cell r="M4564">
            <v>33453.194520500001</v>
          </cell>
          <cell r="N4564">
            <v>8.4445260999999991</v>
          </cell>
          <cell r="Q4564">
            <v>692.30886740000005</v>
          </cell>
          <cell r="R4564">
            <v>146.37153810000001</v>
          </cell>
          <cell r="T4564" t="str">
            <v>NHSmall GroupYE201703</v>
          </cell>
        </row>
        <row r="4565">
          <cell r="A4565" t="str">
            <v>NH</v>
          </cell>
          <cell r="B4565" t="str">
            <v>Exchange</v>
          </cell>
          <cell r="C4565" t="str">
            <v>YE201703</v>
          </cell>
          <cell r="M4565">
            <v>9389.5178082000002</v>
          </cell>
          <cell r="N4565">
            <v>35.688268000000001</v>
          </cell>
          <cell r="Q4565">
            <v>16.541664099999998</v>
          </cell>
          <cell r="R4565">
            <v>25889.729931999998</v>
          </cell>
          <cell r="T4565" t="str">
            <v>NHExchangeYE201703</v>
          </cell>
        </row>
        <row r="4566">
          <cell r="A4566" t="str">
            <v>NH</v>
          </cell>
          <cell r="B4566" t="str">
            <v>NH_PAP</v>
          </cell>
          <cell r="C4566" t="str">
            <v>YE201703</v>
          </cell>
          <cell r="M4566">
            <v>9982.7342465999991</v>
          </cell>
          <cell r="N4566">
            <v>11.1401506</v>
          </cell>
          <cell r="Q4566">
            <v>14.711956900000001</v>
          </cell>
          <cell r="R4566">
            <v>9086.6094964000004</v>
          </cell>
          <cell r="T4566" t="str">
            <v>NHNH_PAPYE201703</v>
          </cell>
        </row>
        <row r="4567">
          <cell r="A4567" t="str">
            <v>NH</v>
          </cell>
          <cell r="B4567" t="str">
            <v>Exchange</v>
          </cell>
          <cell r="C4567" t="str">
            <v>YE201703</v>
          </cell>
          <cell r="M4567">
            <v>9389.5178082000002</v>
          </cell>
          <cell r="N4567">
            <v>28.043819800000001</v>
          </cell>
          <cell r="Q4567">
            <v>25.0938169</v>
          </cell>
          <cell r="R4567">
            <v>13410.707443900001</v>
          </cell>
          <cell r="T4567" t="str">
            <v>NHExchangeYE201703</v>
          </cell>
        </row>
        <row r="4568">
          <cell r="A4568" t="str">
            <v>NH</v>
          </cell>
          <cell r="B4568" t="str">
            <v>Small Group</v>
          </cell>
          <cell r="C4568" t="str">
            <v>YE201703</v>
          </cell>
          <cell r="M4568">
            <v>33453.194520500001</v>
          </cell>
          <cell r="N4568">
            <v>84.536291000000006</v>
          </cell>
          <cell r="Q4568">
            <v>12502.0347382</v>
          </cell>
          <cell r="R4568">
            <v>81.141631200000006</v>
          </cell>
          <cell r="T4568" t="str">
            <v>NHSmall GroupYE201703</v>
          </cell>
        </row>
        <row r="4569">
          <cell r="A4569" t="str">
            <v>NH</v>
          </cell>
          <cell r="B4569" t="str">
            <v>ERF</v>
          </cell>
          <cell r="C4569" t="str">
            <v>YE201703</v>
          </cell>
          <cell r="M4569">
            <v>25692.326027399999</v>
          </cell>
          <cell r="N4569">
            <v>8.2077214000000005</v>
          </cell>
          <cell r="Q4569">
            <v>88.788019800000001</v>
          </cell>
          <cell r="R4569">
            <v>1109.3011996</v>
          </cell>
          <cell r="T4569" t="str">
            <v>NHERFYE201703</v>
          </cell>
        </row>
        <row r="4570">
          <cell r="A4570" t="str">
            <v>NH</v>
          </cell>
          <cell r="B4570" t="str">
            <v>ERF</v>
          </cell>
          <cell r="C4570" t="str">
            <v>YE201703</v>
          </cell>
          <cell r="M4570">
            <v>25692.326027399999</v>
          </cell>
          <cell r="N4570">
            <v>18.226030600000001</v>
          </cell>
          <cell r="Q4570">
            <v>441.91235499999999</v>
          </cell>
          <cell r="R4570">
            <v>494.92249820000001</v>
          </cell>
          <cell r="T4570" t="str">
            <v>NHERFYE201703</v>
          </cell>
        </row>
        <row r="4571">
          <cell r="A4571" t="str">
            <v>NH</v>
          </cell>
          <cell r="B4571" t="str">
            <v>ERF</v>
          </cell>
          <cell r="C4571" t="str">
            <v>YE201703</v>
          </cell>
          <cell r="M4571">
            <v>25692.326027399999</v>
          </cell>
          <cell r="N4571">
            <v>44.268192900000003</v>
          </cell>
          <cell r="Q4571">
            <v>201.7928307</v>
          </cell>
          <cell r="R4571">
            <v>2632.4935005000002</v>
          </cell>
          <cell r="T4571" t="str">
            <v>NHERFYE201703</v>
          </cell>
        </row>
        <row r="4572">
          <cell r="A4572" t="str">
            <v>NH</v>
          </cell>
          <cell r="B4572" t="str">
            <v>ERF</v>
          </cell>
          <cell r="C4572" t="str">
            <v>YE201703</v>
          </cell>
          <cell r="M4572">
            <v>25692.326027399999</v>
          </cell>
          <cell r="N4572">
            <v>34.788763899999999</v>
          </cell>
          <cell r="Q4572">
            <v>1362.4302926</v>
          </cell>
          <cell r="R4572">
            <v>306.41212910000002</v>
          </cell>
          <cell r="T4572" t="str">
            <v>NHERFYE201703</v>
          </cell>
        </row>
        <row r="4573">
          <cell r="A4573" t="str">
            <v>NH</v>
          </cell>
          <cell r="B4573" t="str">
            <v>ERF</v>
          </cell>
          <cell r="C4573" t="str">
            <v>YE201703</v>
          </cell>
          <cell r="M4573">
            <v>25692.326027399999</v>
          </cell>
          <cell r="N4573">
            <v>3.3033337999999999</v>
          </cell>
          <cell r="Q4573">
            <v>57.250996600000001</v>
          </cell>
          <cell r="R4573">
            <v>692.38979819999997</v>
          </cell>
          <cell r="T4573" t="str">
            <v>NHERFYE201703</v>
          </cell>
        </row>
        <row r="4574">
          <cell r="A4574" t="str">
            <v>NH</v>
          </cell>
          <cell r="B4574" t="str">
            <v>Exchange</v>
          </cell>
          <cell r="C4574" t="str">
            <v>YE201703</v>
          </cell>
          <cell r="M4574">
            <v>9389.5178082000002</v>
          </cell>
          <cell r="N4574">
            <v>9.8550853000000007</v>
          </cell>
          <cell r="Q4574">
            <v>19.3548723</v>
          </cell>
          <cell r="R4574">
            <v>6110.1423255999998</v>
          </cell>
          <cell r="T4574" t="str">
            <v>NHExchangeYE201703</v>
          </cell>
        </row>
        <row r="4575">
          <cell r="A4575" t="str">
            <v>MA</v>
          </cell>
          <cell r="B4575" t="str">
            <v>All</v>
          </cell>
          <cell r="C4575" t="str">
            <v>YE201603</v>
          </cell>
          <cell r="M4575">
            <v>276760.36065619998</v>
          </cell>
          <cell r="N4575">
            <v>13.8881389</v>
          </cell>
          <cell r="Q4575">
            <v>20.855587799999999</v>
          </cell>
          <cell r="R4575">
            <v>7991.0318901999999</v>
          </cell>
          <cell r="T4575" t="str">
            <v>MAAllYE201603</v>
          </cell>
        </row>
        <row r="4576">
          <cell r="A4576" t="str">
            <v>MA</v>
          </cell>
          <cell r="B4576" t="str">
            <v>All</v>
          </cell>
          <cell r="C4576" t="str">
            <v>YE201603</v>
          </cell>
          <cell r="M4576">
            <v>276760.36065619998</v>
          </cell>
          <cell r="N4576">
            <v>23.6847359</v>
          </cell>
          <cell r="Q4576">
            <v>18.759912</v>
          </cell>
          <cell r="R4576">
            <v>15150.2220127</v>
          </cell>
          <cell r="T4576" t="str">
            <v>MAAllYE201603</v>
          </cell>
        </row>
        <row r="4577">
          <cell r="A4577" t="str">
            <v>MA</v>
          </cell>
          <cell r="B4577" t="str">
            <v>All</v>
          </cell>
          <cell r="C4577" t="str">
            <v>YE201603</v>
          </cell>
          <cell r="M4577">
            <v>276760.36065619998</v>
          </cell>
          <cell r="N4577">
            <v>40.382323100000001</v>
          </cell>
          <cell r="Q4577">
            <v>13.8928855</v>
          </cell>
          <cell r="R4577">
            <v>34880.290200299998</v>
          </cell>
          <cell r="T4577" t="str">
            <v>MAAllYE201603</v>
          </cell>
        </row>
        <row r="4578">
          <cell r="A4578" t="str">
            <v>MA</v>
          </cell>
          <cell r="B4578" t="str">
            <v>All</v>
          </cell>
          <cell r="C4578" t="str">
            <v>YE201603</v>
          </cell>
          <cell r="M4578">
            <v>276760.36065619998</v>
          </cell>
          <cell r="N4578">
            <v>0.60704740000000001</v>
          </cell>
          <cell r="Q4578">
            <v>1.604276</v>
          </cell>
          <cell r="R4578">
            <v>4540.7202477000001</v>
          </cell>
          <cell r="T4578" t="str">
            <v>MAAllYE201603</v>
          </cell>
        </row>
        <row r="4579">
          <cell r="A4579" t="str">
            <v>MA</v>
          </cell>
          <cell r="B4579" t="str">
            <v>All</v>
          </cell>
          <cell r="C4579" t="str">
            <v>YE201603</v>
          </cell>
          <cell r="M4579">
            <v>276760.36065619998</v>
          </cell>
          <cell r="N4579">
            <v>4.6335319999999998</v>
          </cell>
          <cell r="Q4579">
            <v>21.469837600000002</v>
          </cell>
          <cell r="R4579">
            <v>2589.7906109</v>
          </cell>
          <cell r="T4579" t="str">
            <v>MAAllYE201603</v>
          </cell>
        </row>
        <row r="4580">
          <cell r="A4580" t="str">
            <v>MA</v>
          </cell>
          <cell r="B4580" t="str">
            <v>All</v>
          </cell>
          <cell r="C4580" t="str">
            <v>YE201603</v>
          </cell>
          <cell r="M4580">
            <v>276760.36065619998</v>
          </cell>
          <cell r="N4580">
            <v>6.3660606</v>
          </cell>
          <cell r="Q4580">
            <v>373.14230889999999</v>
          </cell>
          <cell r="R4580">
            <v>204.72812870000001</v>
          </cell>
          <cell r="T4580" t="str">
            <v>MAAllYE201603</v>
          </cell>
        </row>
        <row r="4581">
          <cell r="A4581" t="str">
            <v>MA</v>
          </cell>
          <cell r="B4581" t="str">
            <v>All</v>
          </cell>
          <cell r="C4581" t="str">
            <v>YE201603</v>
          </cell>
          <cell r="M4581">
            <v>276760.36065619998</v>
          </cell>
          <cell r="N4581">
            <v>7.8310651</v>
          </cell>
          <cell r="Q4581">
            <v>78.132576299999997</v>
          </cell>
          <cell r="R4581">
            <v>1202.7349630000001</v>
          </cell>
          <cell r="T4581" t="str">
            <v>MAAllYE201603</v>
          </cell>
        </row>
        <row r="4582">
          <cell r="A4582" t="str">
            <v>MA</v>
          </cell>
          <cell r="B4582" t="str">
            <v>All</v>
          </cell>
          <cell r="C4582" t="str">
            <v>YE201603</v>
          </cell>
          <cell r="M4582">
            <v>276760.36065619998</v>
          </cell>
          <cell r="N4582">
            <v>12.387563999999999</v>
          </cell>
          <cell r="Q4582">
            <v>431.83186699999999</v>
          </cell>
          <cell r="R4582">
            <v>344.2329757</v>
          </cell>
          <cell r="T4582" t="str">
            <v>MAAllYE201603</v>
          </cell>
        </row>
        <row r="4583">
          <cell r="A4583" t="str">
            <v>MA</v>
          </cell>
          <cell r="B4583" t="str">
            <v>All</v>
          </cell>
          <cell r="C4583" t="str">
            <v>YE201603</v>
          </cell>
          <cell r="M4583">
            <v>276760.36065619998</v>
          </cell>
          <cell r="N4583">
            <v>6.0022789999999997</v>
          </cell>
          <cell r="Q4583">
            <v>211.32328440000001</v>
          </cell>
          <cell r="R4583">
            <v>340.83962009999999</v>
          </cell>
          <cell r="T4583" t="str">
            <v>MAAllYE201603</v>
          </cell>
        </row>
        <row r="4584">
          <cell r="A4584" t="str">
            <v>MA</v>
          </cell>
          <cell r="B4584" t="str">
            <v>All</v>
          </cell>
          <cell r="C4584" t="str">
            <v>YE201603</v>
          </cell>
          <cell r="M4584">
            <v>276760.36065619998</v>
          </cell>
          <cell r="N4584">
            <v>35.462179599999999</v>
          </cell>
          <cell r="Q4584">
            <v>169.24507969999999</v>
          </cell>
          <cell r="R4584">
            <v>2514.3782965</v>
          </cell>
          <cell r="T4584" t="str">
            <v>MAAllYE201603</v>
          </cell>
        </row>
        <row r="4585">
          <cell r="A4585" t="str">
            <v>MA</v>
          </cell>
          <cell r="B4585" t="str">
            <v>All</v>
          </cell>
          <cell r="C4585" t="str">
            <v>YE201603</v>
          </cell>
          <cell r="M4585">
            <v>276760.36065619998</v>
          </cell>
          <cell r="N4585">
            <v>16.445402000000001</v>
          </cell>
          <cell r="Q4585">
            <v>307.35337190000001</v>
          </cell>
          <cell r="R4585">
            <v>642.07795420000002</v>
          </cell>
          <cell r="T4585" t="str">
            <v>MAAllYE201603</v>
          </cell>
        </row>
        <row r="4586">
          <cell r="A4586" t="str">
            <v>MA</v>
          </cell>
          <cell r="B4586" t="str">
            <v>All</v>
          </cell>
          <cell r="C4586" t="str">
            <v>YE201603</v>
          </cell>
          <cell r="M4586">
            <v>276760.36065619998</v>
          </cell>
          <cell r="N4586">
            <v>10.1655277</v>
          </cell>
          <cell r="Q4586">
            <v>220.86269709999999</v>
          </cell>
          <cell r="R4586">
            <v>552.31749830000001</v>
          </cell>
          <cell r="T4586" t="str">
            <v>MAAllYE201603</v>
          </cell>
        </row>
        <row r="4587">
          <cell r="A4587" t="str">
            <v>MA</v>
          </cell>
          <cell r="B4587" t="str">
            <v>All</v>
          </cell>
          <cell r="C4587" t="str">
            <v>YE201603</v>
          </cell>
          <cell r="M4587">
            <v>276760.36065619998</v>
          </cell>
          <cell r="N4587">
            <v>13.055189199999999</v>
          </cell>
          <cell r="Q4587">
            <v>161.89178240000001</v>
          </cell>
          <cell r="R4587">
            <v>967.69748010000001</v>
          </cell>
          <cell r="T4587" t="str">
            <v>MAAllYE201603</v>
          </cell>
        </row>
        <row r="4588">
          <cell r="A4588" t="str">
            <v>MA</v>
          </cell>
          <cell r="B4588" t="str">
            <v>All</v>
          </cell>
          <cell r="C4588" t="str">
            <v>YE201603</v>
          </cell>
          <cell r="M4588">
            <v>276760.36065619998</v>
          </cell>
          <cell r="N4588">
            <v>28.6611446</v>
          </cell>
          <cell r="Q4588">
            <v>1346.6940623999999</v>
          </cell>
          <cell r="R4588">
            <v>255.39114280000001</v>
          </cell>
          <cell r="T4588" t="str">
            <v>MAAllYE201603</v>
          </cell>
        </row>
        <row r="4589">
          <cell r="A4589" t="str">
            <v>MA</v>
          </cell>
          <cell r="B4589" t="str">
            <v>All</v>
          </cell>
          <cell r="C4589" t="str">
            <v>YE201603</v>
          </cell>
          <cell r="M4589">
            <v>276760.36065619998</v>
          </cell>
          <cell r="N4589">
            <v>15.2428995</v>
          </cell>
          <cell r="Q4589">
            <v>3785.8279321999999</v>
          </cell>
          <cell r="R4589">
            <v>48.315665000000003</v>
          </cell>
          <cell r="T4589" t="str">
            <v>MAAllYE201603</v>
          </cell>
        </row>
        <row r="4590">
          <cell r="A4590" t="str">
            <v>MA</v>
          </cell>
          <cell r="B4590" t="str">
            <v>All</v>
          </cell>
          <cell r="C4590" t="str">
            <v>YE201603</v>
          </cell>
          <cell r="M4590">
            <v>276760.36065619998</v>
          </cell>
          <cell r="N4590">
            <v>11.115637100000001</v>
          </cell>
          <cell r="Q4590">
            <v>684.21076000000005</v>
          </cell>
          <cell r="R4590">
            <v>194.95110629999999</v>
          </cell>
          <cell r="T4590" t="str">
            <v>MAAllYE201603</v>
          </cell>
        </row>
        <row r="4591">
          <cell r="A4591" t="str">
            <v>MA</v>
          </cell>
          <cell r="B4591" t="str">
            <v>All</v>
          </cell>
          <cell r="C4591" t="str">
            <v>YE201603</v>
          </cell>
          <cell r="M4591">
            <v>276760.36065619998</v>
          </cell>
          <cell r="N4591">
            <v>2.9084667</v>
          </cell>
          <cell r="Q4591">
            <v>223.66670629999999</v>
          </cell>
          <cell r="R4591">
            <v>156.0428976</v>
          </cell>
          <cell r="T4591" t="str">
            <v>MAAllYE201603</v>
          </cell>
        </row>
        <row r="4592">
          <cell r="A4592" t="str">
            <v>MA</v>
          </cell>
          <cell r="B4592" t="str">
            <v>All</v>
          </cell>
          <cell r="C4592" t="str">
            <v>YE201603</v>
          </cell>
          <cell r="M4592">
            <v>276760.36065619998</v>
          </cell>
          <cell r="N4592">
            <v>1.6271666</v>
          </cell>
          <cell r="Q4592">
            <v>156.91249809999999</v>
          </cell>
          <cell r="R4592">
            <v>124.4387742</v>
          </cell>
          <cell r="T4592" t="str">
            <v>MAAllYE201603</v>
          </cell>
        </row>
        <row r="4593">
          <cell r="A4593" t="str">
            <v>MA</v>
          </cell>
          <cell r="B4593" t="str">
            <v>All</v>
          </cell>
          <cell r="C4593" t="str">
            <v>YE201603</v>
          </cell>
          <cell r="M4593">
            <v>276760.36065619998</v>
          </cell>
          <cell r="N4593">
            <v>2.9812877000000002</v>
          </cell>
          <cell r="Q4593">
            <v>646.28436790000001</v>
          </cell>
          <cell r="R4593">
            <v>55.355590599999999</v>
          </cell>
          <cell r="T4593" t="str">
            <v>MAAllYE201603</v>
          </cell>
        </row>
        <row r="4594">
          <cell r="A4594" t="str">
            <v>MA</v>
          </cell>
          <cell r="B4594" t="str">
            <v>All</v>
          </cell>
          <cell r="C4594" t="str">
            <v>YE201603</v>
          </cell>
          <cell r="M4594">
            <v>276760.36065619998</v>
          </cell>
          <cell r="N4594">
            <v>1.7506857</v>
          </cell>
          <cell r="Q4594">
            <v>717.98172620000003</v>
          </cell>
          <cell r="R4594">
            <v>29.260115299999999</v>
          </cell>
          <cell r="T4594" t="str">
            <v>MAAllYE201603</v>
          </cell>
        </row>
        <row r="4595">
          <cell r="A4595" t="str">
            <v>MA</v>
          </cell>
          <cell r="B4595" t="str">
            <v>All</v>
          </cell>
          <cell r="C4595" t="str">
            <v>YE201603</v>
          </cell>
          <cell r="M4595">
            <v>276760.36065619998</v>
          </cell>
          <cell r="N4595">
            <v>23.013076999999999</v>
          </cell>
          <cell r="Q4595">
            <v>1880.1279010999999</v>
          </cell>
          <cell r="R4595">
            <v>146.88198800000001</v>
          </cell>
          <cell r="T4595" t="str">
            <v>MAAllYE201603</v>
          </cell>
        </row>
        <row r="4596">
          <cell r="A4596" t="str">
            <v>MA</v>
          </cell>
          <cell r="B4596" t="str">
            <v>All</v>
          </cell>
          <cell r="C4596" t="str">
            <v>YE201603</v>
          </cell>
          <cell r="M4596">
            <v>276760.36065619998</v>
          </cell>
          <cell r="N4596">
            <v>2.6599042000000002</v>
          </cell>
          <cell r="Q4596">
            <v>49.229150799999999</v>
          </cell>
          <cell r="R4596">
            <v>648.37296460000005</v>
          </cell>
          <cell r="T4596" t="str">
            <v>MAAllYE201603</v>
          </cell>
        </row>
        <row r="4597">
          <cell r="A4597" t="str">
            <v>MA</v>
          </cell>
          <cell r="B4597" t="str">
            <v>All</v>
          </cell>
          <cell r="C4597" t="str">
            <v>YE201603</v>
          </cell>
          <cell r="M4597">
            <v>276760.36065619998</v>
          </cell>
          <cell r="N4597">
            <v>5.0391219999999999</v>
          </cell>
          <cell r="Q4597">
            <v>127.24637009999999</v>
          </cell>
          <cell r="R4597">
            <v>475.21562599999999</v>
          </cell>
          <cell r="T4597" t="str">
            <v>MAAllYE201603</v>
          </cell>
        </row>
        <row r="4598">
          <cell r="A4598" t="str">
            <v>MA</v>
          </cell>
          <cell r="B4598" t="str">
            <v>All</v>
          </cell>
          <cell r="C4598" t="str">
            <v>YE201603</v>
          </cell>
          <cell r="M4598">
            <v>276760.36065619998</v>
          </cell>
          <cell r="N4598">
            <v>8.5812249999999999</v>
          </cell>
          <cell r="Q4598">
            <v>2535.1675707999998</v>
          </cell>
          <cell r="R4598">
            <v>40.618498199999998</v>
          </cell>
          <cell r="T4598" t="str">
            <v>MAAllYE201603</v>
          </cell>
        </row>
        <row r="4599">
          <cell r="A4599" t="str">
            <v>MA</v>
          </cell>
          <cell r="B4599" t="str">
            <v>All</v>
          </cell>
          <cell r="C4599" t="str">
            <v>YE201603</v>
          </cell>
          <cell r="M4599">
            <v>276760.36065619998</v>
          </cell>
          <cell r="N4599">
            <v>24.774454500000001</v>
          </cell>
          <cell r="Q4599">
            <v>2833.8053884000001</v>
          </cell>
          <cell r="R4599">
            <v>104.90962279999999</v>
          </cell>
          <cell r="T4599" t="str">
            <v>MAAllYE201603</v>
          </cell>
        </row>
        <row r="4600">
          <cell r="A4600" t="str">
            <v>MA</v>
          </cell>
          <cell r="B4600" t="str">
            <v>All</v>
          </cell>
          <cell r="C4600" t="str">
            <v>YE201603</v>
          </cell>
          <cell r="M4600">
            <v>276760.36065619998</v>
          </cell>
          <cell r="N4600">
            <v>4.7950286999999996</v>
          </cell>
          <cell r="Q4600">
            <v>389.35257330000002</v>
          </cell>
          <cell r="R4600">
            <v>147.7846772</v>
          </cell>
          <cell r="T4600" t="str">
            <v>MAAllYE201603</v>
          </cell>
        </row>
        <row r="4601">
          <cell r="A4601" t="str">
            <v>MA</v>
          </cell>
          <cell r="B4601" t="str">
            <v>All</v>
          </cell>
          <cell r="C4601" t="str">
            <v>YE201603</v>
          </cell>
          <cell r="M4601">
            <v>276760.36065619998</v>
          </cell>
          <cell r="N4601">
            <v>15.4022386</v>
          </cell>
          <cell r="Q4601">
            <v>964.72369360000005</v>
          </cell>
          <cell r="R4601">
            <v>191.585284</v>
          </cell>
          <cell r="T4601" t="str">
            <v>MAAllYE201603</v>
          </cell>
        </row>
        <row r="4602">
          <cell r="A4602" t="str">
            <v>MA</v>
          </cell>
          <cell r="B4602" t="str">
            <v>All</v>
          </cell>
          <cell r="C4602" t="str">
            <v>YE201603</v>
          </cell>
          <cell r="M4602">
            <v>276760.36065619998</v>
          </cell>
          <cell r="N4602">
            <v>8.5821690999999998</v>
          </cell>
          <cell r="Q4602">
            <v>571.11090530000001</v>
          </cell>
          <cell r="R4602">
            <v>180.32579620000001</v>
          </cell>
          <cell r="T4602" t="str">
            <v>MAAllYE201603</v>
          </cell>
        </row>
        <row r="4603">
          <cell r="A4603" t="str">
            <v>MA</v>
          </cell>
          <cell r="B4603" t="str">
            <v>All</v>
          </cell>
          <cell r="C4603" t="str">
            <v>YE201603</v>
          </cell>
          <cell r="M4603">
            <v>276760.36065619998</v>
          </cell>
          <cell r="N4603">
            <v>5.5263361</v>
          </cell>
          <cell r="Q4603">
            <v>989.23347999999999</v>
          </cell>
          <cell r="R4603">
            <v>67.037796700000001</v>
          </cell>
          <cell r="T4603" t="str">
            <v>MAAllYE201603</v>
          </cell>
        </row>
        <row r="4604">
          <cell r="A4604" t="str">
            <v>MA</v>
          </cell>
          <cell r="B4604" t="str">
            <v>All</v>
          </cell>
          <cell r="C4604" t="str">
            <v>YE201603</v>
          </cell>
          <cell r="M4604">
            <v>276760.36065619998</v>
          </cell>
          <cell r="N4604">
            <v>3.4433786</v>
          </cell>
          <cell r="Q4604">
            <v>304.23860919999998</v>
          </cell>
          <cell r="R4604">
            <v>135.81623690000001</v>
          </cell>
          <cell r="T4604" t="str">
            <v>MAAllYE201603</v>
          </cell>
        </row>
        <row r="4605">
          <cell r="A4605" t="str">
            <v>MA</v>
          </cell>
          <cell r="B4605" t="str">
            <v>All</v>
          </cell>
          <cell r="C4605" t="str">
            <v>YE201603</v>
          </cell>
          <cell r="M4605">
            <v>276760.36065619998</v>
          </cell>
          <cell r="N4605">
            <v>8.2263607000000007</v>
          </cell>
          <cell r="Q4605">
            <v>781.70789360000003</v>
          </cell>
          <cell r="R4605">
            <v>126.2828851</v>
          </cell>
          <cell r="T4605" t="str">
            <v>MAAllYE201603</v>
          </cell>
        </row>
        <row r="4606">
          <cell r="A4606" t="str">
            <v>MA</v>
          </cell>
          <cell r="B4606" t="str">
            <v>All</v>
          </cell>
          <cell r="C4606" t="str">
            <v>YE201603</v>
          </cell>
          <cell r="M4606">
            <v>276760.36065619998</v>
          </cell>
          <cell r="N4606">
            <v>5.1270688</v>
          </cell>
          <cell r="Q4606">
            <v>15.6352419</v>
          </cell>
          <cell r="R4606">
            <v>3935.0095193000002</v>
          </cell>
          <cell r="T4606" t="str">
            <v>MAAllYE201603</v>
          </cell>
        </row>
        <row r="4607">
          <cell r="A4607" t="str">
            <v>MA</v>
          </cell>
          <cell r="B4607" t="str">
            <v>All</v>
          </cell>
          <cell r="C4607" t="str">
            <v>YE201603</v>
          </cell>
          <cell r="M4607">
            <v>276760.36065619998</v>
          </cell>
          <cell r="N4607">
            <v>4.3969481999999998</v>
          </cell>
          <cell r="Q4607">
            <v>19.035464399999999</v>
          </cell>
          <cell r="R4607">
            <v>2771.8461333</v>
          </cell>
          <cell r="T4607" t="str">
            <v>MAAllYE201603</v>
          </cell>
        </row>
        <row r="4608">
          <cell r="A4608" t="str">
            <v>MA</v>
          </cell>
          <cell r="B4608" t="str">
            <v>All</v>
          </cell>
          <cell r="C4608" t="str">
            <v>YE201603</v>
          </cell>
          <cell r="M4608">
            <v>276760.36065619998</v>
          </cell>
          <cell r="N4608">
            <v>14.6529972</v>
          </cell>
          <cell r="Q4608">
            <v>1672.1470245</v>
          </cell>
          <cell r="R4608">
            <v>105.1558053</v>
          </cell>
          <cell r="T4608" t="str">
            <v>MAAllYE201603</v>
          </cell>
        </row>
        <row r="4609">
          <cell r="A4609" t="str">
            <v>MA</v>
          </cell>
          <cell r="B4609" t="str">
            <v>All</v>
          </cell>
          <cell r="C4609" t="str">
            <v>YE201603</v>
          </cell>
          <cell r="M4609">
            <v>276760.36065619998</v>
          </cell>
          <cell r="N4609">
            <v>91.036584300000001</v>
          </cell>
          <cell r="Q4609">
            <v>11863.4655346</v>
          </cell>
          <cell r="R4609">
            <v>92.084307699999997</v>
          </cell>
          <cell r="T4609" t="str">
            <v>MAAllYE201603</v>
          </cell>
        </row>
        <row r="4610">
          <cell r="A4610" t="str">
            <v>MA</v>
          </cell>
          <cell r="B4610" t="str">
            <v>All</v>
          </cell>
          <cell r="C4610" t="str">
            <v>YE201703</v>
          </cell>
          <cell r="M4610">
            <v>254153.4219169</v>
          </cell>
          <cell r="N4610">
            <v>14.797443700000001</v>
          </cell>
          <cell r="Q4610">
            <v>22.199319200000001</v>
          </cell>
          <cell r="R4610">
            <v>7998.8635327000002</v>
          </cell>
          <cell r="T4610" t="str">
            <v>MAAllYE201703</v>
          </cell>
        </row>
        <row r="4611">
          <cell r="A4611" t="str">
            <v>MA</v>
          </cell>
          <cell r="B4611" t="str">
            <v>All</v>
          </cell>
          <cell r="C4611" t="str">
            <v>YE201703</v>
          </cell>
          <cell r="M4611">
            <v>254153.4219169</v>
          </cell>
          <cell r="N4611">
            <v>25.012710999999999</v>
          </cell>
          <cell r="Q4611">
            <v>18.9399446</v>
          </cell>
          <cell r="R4611">
            <v>15847.592963499999</v>
          </cell>
          <cell r="T4611" t="str">
            <v>MAAllYE201703</v>
          </cell>
        </row>
        <row r="4612">
          <cell r="A4612" t="str">
            <v>MA</v>
          </cell>
          <cell r="B4612" t="str">
            <v>All</v>
          </cell>
          <cell r="C4612" t="str">
            <v>YE201703</v>
          </cell>
          <cell r="M4612">
            <v>254153.4219169</v>
          </cell>
          <cell r="N4612">
            <v>40.670994899999997</v>
          </cell>
          <cell r="Q4612">
            <v>13.8688871</v>
          </cell>
          <cell r="R4612">
            <v>35190.418252299998</v>
          </cell>
          <cell r="T4612" t="str">
            <v>MAAllYE201703</v>
          </cell>
        </row>
        <row r="4613">
          <cell r="A4613" t="str">
            <v>MA</v>
          </cell>
          <cell r="B4613" t="str">
            <v>All</v>
          </cell>
          <cell r="C4613" t="str">
            <v>YE201703</v>
          </cell>
          <cell r="M4613">
            <v>254153.4219169</v>
          </cell>
          <cell r="N4613">
            <v>0.79265010000000002</v>
          </cell>
          <cell r="Q4613">
            <v>2.0184959999999998</v>
          </cell>
          <cell r="R4613">
            <v>4712.3214343999998</v>
          </cell>
          <cell r="T4613" t="str">
            <v>MAAllYE201703</v>
          </cell>
        </row>
        <row r="4614">
          <cell r="A4614" t="str">
            <v>MA</v>
          </cell>
          <cell r="B4614" t="str">
            <v>All</v>
          </cell>
          <cell r="C4614" t="str">
            <v>YE201703</v>
          </cell>
          <cell r="M4614">
            <v>254153.4219169</v>
          </cell>
          <cell r="N4614">
            <v>4.9742490999999998</v>
          </cell>
          <cell r="Q4614">
            <v>22.277908199999999</v>
          </cell>
          <cell r="R4614">
            <v>2679.3803472</v>
          </cell>
          <cell r="T4614" t="str">
            <v>MAAllYE201703</v>
          </cell>
        </row>
        <row r="4615">
          <cell r="A4615" t="str">
            <v>MA</v>
          </cell>
          <cell r="B4615" t="str">
            <v>All</v>
          </cell>
          <cell r="C4615" t="str">
            <v>YE201703</v>
          </cell>
          <cell r="M4615">
            <v>254153.4219169</v>
          </cell>
          <cell r="N4615">
            <v>6.7021195999999996</v>
          </cell>
          <cell r="Q4615">
            <v>387.21204890000001</v>
          </cell>
          <cell r="R4615">
            <v>207.70385440000001</v>
          </cell>
          <cell r="T4615" t="str">
            <v>MAAllYE201703</v>
          </cell>
        </row>
        <row r="4616">
          <cell r="A4616" t="str">
            <v>MA</v>
          </cell>
          <cell r="B4616" t="str">
            <v>All</v>
          </cell>
          <cell r="C4616" t="str">
            <v>YE201703</v>
          </cell>
          <cell r="M4616">
            <v>254153.4219169</v>
          </cell>
          <cell r="N4616">
            <v>7.7115020000000003</v>
          </cell>
          <cell r="Q4616">
            <v>75.226200500000004</v>
          </cell>
          <cell r="R4616">
            <v>1230.1302315</v>
          </cell>
          <cell r="T4616" t="str">
            <v>MAAllYE201703</v>
          </cell>
        </row>
        <row r="4617">
          <cell r="A4617" t="str">
            <v>MA</v>
          </cell>
          <cell r="B4617" t="str">
            <v>All</v>
          </cell>
          <cell r="C4617" t="str">
            <v>YE201703</v>
          </cell>
          <cell r="M4617">
            <v>254153.4219169</v>
          </cell>
          <cell r="N4617">
            <v>12.7146949</v>
          </cell>
          <cell r="Q4617">
            <v>424.93549589999998</v>
          </cell>
          <cell r="R4617">
            <v>359.0576451</v>
          </cell>
          <cell r="T4617" t="str">
            <v>MAAllYE201703</v>
          </cell>
        </row>
        <row r="4618">
          <cell r="A4618" t="str">
            <v>MA</v>
          </cell>
          <cell r="B4618" t="str">
            <v>All</v>
          </cell>
          <cell r="C4618" t="str">
            <v>YE201703</v>
          </cell>
          <cell r="M4618">
            <v>254153.4219169</v>
          </cell>
          <cell r="N4618">
            <v>5.8512978000000002</v>
          </cell>
          <cell r="Q4618">
            <v>201.61742839999999</v>
          </cell>
          <cell r="R4618">
            <v>348.26143029999997</v>
          </cell>
          <cell r="T4618" t="str">
            <v>MAAllYE201703</v>
          </cell>
        </row>
        <row r="4619">
          <cell r="A4619" t="str">
            <v>MA</v>
          </cell>
          <cell r="B4619" t="str">
            <v>All</v>
          </cell>
          <cell r="C4619" t="str">
            <v>YE201703</v>
          </cell>
          <cell r="M4619">
            <v>254153.4219169</v>
          </cell>
          <cell r="N4619">
            <v>37.0375248</v>
          </cell>
          <cell r="Q4619">
            <v>174.52164690000001</v>
          </cell>
          <cell r="R4619">
            <v>2546.6771924999998</v>
          </cell>
          <cell r="T4619" t="str">
            <v>MAAllYE201703</v>
          </cell>
        </row>
        <row r="4620">
          <cell r="A4620" t="str">
            <v>MA</v>
          </cell>
          <cell r="B4620" t="str">
            <v>All</v>
          </cell>
          <cell r="C4620" t="str">
            <v>YE201703</v>
          </cell>
          <cell r="M4620">
            <v>254153.4219169</v>
          </cell>
          <cell r="N4620">
            <v>16.523411899999999</v>
          </cell>
          <cell r="Q4620">
            <v>301.23945140000001</v>
          </cell>
          <cell r="R4620">
            <v>658.21704739999996</v>
          </cell>
          <cell r="T4620" t="str">
            <v>MAAllYE201703</v>
          </cell>
        </row>
        <row r="4621">
          <cell r="A4621" t="str">
            <v>MA</v>
          </cell>
          <cell r="B4621" t="str">
            <v>All</v>
          </cell>
          <cell r="C4621" t="str">
            <v>YE201703</v>
          </cell>
          <cell r="M4621">
            <v>254153.4219169</v>
          </cell>
          <cell r="N4621">
            <v>10.781587</v>
          </cell>
          <cell r="Q4621">
            <v>228.0128019</v>
          </cell>
          <cell r="R4621">
            <v>567.42008650000002</v>
          </cell>
          <cell r="T4621" t="str">
            <v>MAAllYE201703</v>
          </cell>
        </row>
        <row r="4622">
          <cell r="A4622" t="str">
            <v>MA</v>
          </cell>
          <cell r="B4622" t="str">
            <v>All</v>
          </cell>
          <cell r="C4622" t="str">
            <v>YE201703</v>
          </cell>
          <cell r="M4622">
            <v>254153.4219169</v>
          </cell>
          <cell r="N4622">
            <v>14.3706563</v>
          </cell>
          <cell r="Q4622">
            <v>163.74737160000001</v>
          </cell>
          <cell r="R4622">
            <v>1053.1337047</v>
          </cell>
          <cell r="T4622" t="str">
            <v>MAAllYE201703</v>
          </cell>
        </row>
        <row r="4623">
          <cell r="A4623" t="str">
            <v>MA</v>
          </cell>
          <cell r="B4623" t="str">
            <v>All</v>
          </cell>
          <cell r="C4623" t="str">
            <v>YE201703</v>
          </cell>
          <cell r="M4623">
            <v>254153.4219169</v>
          </cell>
          <cell r="N4623">
            <v>30.235381400000001</v>
          </cell>
          <cell r="Q4623">
            <v>1393.5876694999999</v>
          </cell>
          <cell r="R4623">
            <v>260.35288960000003</v>
          </cell>
          <cell r="T4623" t="str">
            <v>MAAllYE201703</v>
          </cell>
        </row>
        <row r="4624">
          <cell r="A4624" t="str">
            <v>MA</v>
          </cell>
          <cell r="B4624" t="str">
            <v>All</v>
          </cell>
          <cell r="C4624" t="str">
            <v>YE201703</v>
          </cell>
          <cell r="M4624">
            <v>254153.4219169</v>
          </cell>
          <cell r="N4624">
            <v>15.2388472</v>
          </cell>
          <cell r="Q4624">
            <v>3709.1523275999998</v>
          </cell>
          <cell r="R4624">
            <v>49.301336399999997</v>
          </cell>
          <cell r="T4624" t="str">
            <v>MAAllYE201703</v>
          </cell>
        </row>
        <row r="4625">
          <cell r="A4625" t="str">
            <v>MA</v>
          </cell>
          <cell r="B4625" t="str">
            <v>All</v>
          </cell>
          <cell r="C4625" t="str">
            <v>YE201703</v>
          </cell>
          <cell r="M4625">
            <v>254153.4219169</v>
          </cell>
          <cell r="N4625">
            <v>11.241331300000001</v>
          </cell>
          <cell r="Q4625">
            <v>641.84983360000001</v>
          </cell>
          <cell r="R4625">
            <v>210.1675008</v>
          </cell>
          <cell r="T4625" t="str">
            <v>MAAllYE201703</v>
          </cell>
        </row>
        <row r="4626">
          <cell r="A4626" t="str">
            <v>MA</v>
          </cell>
          <cell r="B4626" t="str">
            <v>All</v>
          </cell>
          <cell r="C4626" t="str">
            <v>YE201703</v>
          </cell>
          <cell r="M4626">
            <v>254153.4219169</v>
          </cell>
          <cell r="N4626">
            <v>3.0590853999999998</v>
          </cell>
          <cell r="Q4626">
            <v>229.80984849999999</v>
          </cell>
          <cell r="R4626">
            <v>159.73651939999999</v>
          </cell>
          <cell r="T4626" t="str">
            <v>MAAllYE201703</v>
          </cell>
        </row>
        <row r="4627">
          <cell r="A4627" t="str">
            <v>MA</v>
          </cell>
          <cell r="B4627" t="str">
            <v>All</v>
          </cell>
          <cell r="C4627" t="str">
            <v>YE201703</v>
          </cell>
          <cell r="M4627">
            <v>254153.4219169</v>
          </cell>
          <cell r="N4627">
            <v>1.5880405</v>
          </cell>
          <cell r="Q4627">
            <v>145.328644</v>
          </cell>
          <cell r="R4627">
            <v>131.1268384</v>
          </cell>
          <cell r="T4627" t="str">
            <v>MAAllYE201703</v>
          </cell>
        </row>
        <row r="4628">
          <cell r="A4628" t="str">
            <v>MA</v>
          </cell>
          <cell r="B4628" t="str">
            <v>All</v>
          </cell>
          <cell r="C4628" t="str">
            <v>YE201703</v>
          </cell>
          <cell r="M4628">
            <v>254153.4219169</v>
          </cell>
          <cell r="N4628">
            <v>2.9430265000000002</v>
          </cell>
          <cell r="Q4628">
            <v>609.2068213</v>
          </cell>
          <cell r="R4628">
            <v>57.970983199999999</v>
          </cell>
          <cell r="T4628" t="str">
            <v>MAAllYE201703</v>
          </cell>
        </row>
        <row r="4629">
          <cell r="A4629" t="str">
            <v>MA</v>
          </cell>
          <cell r="B4629" t="str">
            <v>All</v>
          </cell>
          <cell r="C4629" t="str">
            <v>YE201703</v>
          </cell>
          <cell r="M4629">
            <v>254153.4219169</v>
          </cell>
          <cell r="N4629">
            <v>1.7262573000000001</v>
          </cell>
          <cell r="Q4629">
            <v>703.82192810000004</v>
          </cell>
          <cell r="R4629">
            <v>29.432284200000002</v>
          </cell>
          <cell r="T4629" t="str">
            <v>MAAllYE201703</v>
          </cell>
        </row>
        <row r="4630">
          <cell r="A4630" t="str">
            <v>MA</v>
          </cell>
          <cell r="B4630" t="str">
            <v>All</v>
          </cell>
          <cell r="C4630" t="str">
            <v>YE201703</v>
          </cell>
          <cell r="M4630">
            <v>254153.4219169</v>
          </cell>
          <cell r="N4630">
            <v>23.3686802</v>
          </cell>
          <cell r="Q4630">
            <v>1848.6807300999999</v>
          </cell>
          <cell r="R4630">
            <v>151.6888007</v>
          </cell>
          <cell r="T4630" t="str">
            <v>MAAllYE201703</v>
          </cell>
        </row>
        <row r="4631">
          <cell r="A4631" t="str">
            <v>MA</v>
          </cell>
          <cell r="B4631" t="str">
            <v>All</v>
          </cell>
          <cell r="C4631" t="str">
            <v>YE201703</v>
          </cell>
          <cell r="M4631">
            <v>254153.4219169</v>
          </cell>
          <cell r="N4631">
            <v>2.5976268999999998</v>
          </cell>
          <cell r="Q4631">
            <v>48.0239707</v>
          </cell>
          <cell r="R4631">
            <v>649.08257849999995</v>
          </cell>
          <cell r="T4631" t="str">
            <v>MAAllYE201703</v>
          </cell>
        </row>
        <row r="4632">
          <cell r="A4632" t="str">
            <v>MA</v>
          </cell>
          <cell r="B4632" t="str">
            <v>All</v>
          </cell>
          <cell r="C4632" t="str">
            <v>YE201703</v>
          </cell>
          <cell r="M4632">
            <v>254153.4219169</v>
          </cell>
          <cell r="N4632">
            <v>5.3060942000000004</v>
          </cell>
          <cell r="Q4632">
            <v>125.76124729999999</v>
          </cell>
          <cell r="R4632">
            <v>506.30167239999997</v>
          </cell>
          <cell r="T4632" t="str">
            <v>MAAllYE201703</v>
          </cell>
        </row>
        <row r="4633">
          <cell r="A4633" t="str">
            <v>MA</v>
          </cell>
          <cell r="B4633" t="str">
            <v>All</v>
          </cell>
          <cell r="C4633" t="str">
            <v>YE201703</v>
          </cell>
          <cell r="M4633">
            <v>254153.4219169</v>
          </cell>
          <cell r="N4633">
            <v>7.3740930000000002</v>
          </cell>
          <cell r="Q4633">
            <v>2377.1485263999998</v>
          </cell>
          <cell r="R4633">
            <v>37.224899899999997</v>
          </cell>
          <cell r="T4633" t="str">
            <v>MAAllYE201703</v>
          </cell>
        </row>
        <row r="4634">
          <cell r="A4634" t="str">
            <v>MA</v>
          </cell>
          <cell r="B4634" t="str">
            <v>All</v>
          </cell>
          <cell r="C4634" t="str">
            <v>YE201703</v>
          </cell>
          <cell r="M4634">
            <v>254153.4219169</v>
          </cell>
          <cell r="N4634">
            <v>25.093937</v>
          </cell>
          <cell r="Q4634">
            <v>2805.4820014000002</v>
          </cell>
          <cell r="R4634">
            <v>107.3352972</v>
          </cell>
          <cell r="T4634" t="str">
            <v>MAAllYE201703</v>
          </cell>
        </row>
        <row r="4635">
          <cell r="A4635" t="str">
            <v>MA</v>
          </cell>
          <cell r="B4635" t="str">
            <v>All</v>
          </cell>
          <cell r="C4635" t="str">
            <v>YE201703</v>
          </cell>
          <cell r="M4635">
            <v>254153.4219169</v>
          </cell>
          <cell r="N4635">
            <v>4.8193298999999996</v>
          </cell>
          <cell r="Q4635">
            <v>401.95411080000002</v>
          </cell>
          <cell r="R4635">
            <v>143.87701870000001</v>
          </cell>
          <cell r="T4635" t="str">
            <v>MAAllYE201703</v>
          </cell>
        </row>
        <row r="4636">
          <cell r="A4636" t="str">
            <v>MA</v>
          </cell>
          <cell r="B4636" t="str">
            <v>All</v>
          </cell>
          <cell r="C4636" t="str">
            <v>YE201703</v>
          </cell>
          <cell r="M4636">
            <v>254153.4219169</v>
          </cell>
          <cell r="N4636">
            <v>15.808318399999999</v>
          </cell>
          <cell r="Q4636">
            <v>956.92934590000004</v>
          </cell>
          <cell r="R4636">
            <v>198.23806450000001</v>
          </cell>
          <cell r="T4636" t="str">
            <v>MAAllYE201703</v>
          </cell>
        </row>
        <row r="4637">
          <cell r="A4637" t="str">
            <v>MA</v>
          </cell>
          <cell r="B4637" t="str">
            <v>All</v>
          </cell>
          <cell r="C4637" t="str">
            <v>YE201703</v>
          </cell>
          <cell r="M4637">
            <v>254153.4219169</v>
          </cell>
          <cell r="N4637">
            <v>8.9983503999999996</v>
          </cell>
          <cell r="Q4637">
            <v>599.66126169999995</v>
          </cell>
          <cell r="R4637">
            <v>180.0686676</v>
          </cell>
          <cell r="T4637" t="str">
            <v>MAAllYE201703</v>
          </cell>
        </row>
        <row r="4638">
          <cell r="A4638" t="str">
            <v>MA</v>
          </cell>
          <cell r="B4638" t="str">
            <v>All</v>
          </cell>
          <cell r="C4638" t="str">
            <v>YE201703</v>
          </cell>
          <cell r="M4638">
            <v>254153.4219169</v>
          </cell>
          <cell r="N4638">
            <v>5.8346961000000004</v>
          </cell>
          <cell r="Q4638">
            <v>1035.1789209000001</v>
          </cell>
          <cell r="R4638">
            <v>67.636957600000002</v>
          </cell>
          <cell r="T4638" t="str">
            <v>MAAllYE201703</v>
          </cell>
        </row>
        <row r="4639">
          <cell r="A4639" t="str">
            <v>MA</v>
          </cell>
          <cell r="B4639" t="str">
            <v>All</v>
          </cell>
          <cell r="C4639" t="str">
            <v>YE201703</v>
          </cell>
          <cell r="M4639">
            <v>254153.4219169</v>
          </cell>
          <cell r="N4639">
            <v>3.7673567000000001</v>
          </cell>
          <cell r="Q4639">
            <v>338.81333560000002</v>
          </cell>
          <cell r="R4639">
            <v>133.4312304</v>
          </cell>
          <cell r="T4639" t="str">
            <v>MAAllYE201703</v>
          </cell>
        </row>
        <row r="4640">
          <cell r="A4640" t="str">
            <v>MA</v>
          </cell>
          <cell r="B4640" t="str">
            <v>All</v>
          </cell>
          <cell r="C4640" t="str">
            <v>YE201703</v>
          </cell>
          <cell r="M4640">
            <v>254153.4219169</v>
          </cell>
          <cell r="N4640">
            <v>9.1711531999999991</v>
          </cell>
          <cell r="Q4640">
            <v>866.84888020000005</v>
          </cell>
          <cell r="R4640">
            <v>126.95850590000001</v>
          </cell>
          <cell r="T4640" t="str">
            <v>MAAllYE201703</v>
          </cell>
        </row>
        <row r="4641">
          <cell r="A4641" t="str">
            <v>MA</v>
          </cell>
          <cell r="B4641" t="str">
            <v>All</v>
          </cell>
          <cell r="C4641" t="str">
            <v>YE201703</v>
          </cell>
          <cell r="M4641">
            <v>254153.4219169</v>
          </cell>
          <cell r="N4641">
            <v>5.5333763999999999</v>
          </cell>
          <cell r="Q4641">
            <v>17.758343</v>
          </cell>
          <cell r="R4641">
            <v>3739.1167184999999</v>
          </cell>
          <cell r="T4641" t="str">
            <v>MAAllYE201703</v>
          </cell>
        </row>
        <row r="4642">
          <cell r="A4642" t="str">
            <v>MA</v>
          </cell>
          <cell r="B4642" t="str">
            <v>All</v>
          </cell>
          <cell r="C4642" t="str">
            <v>YE201703</v>
          </cell>
          <cell r="M4642">
            <v>254153.4219169</v>
          </cell>
          <cell r="N4642">
            <v>4.3963760000000001</v>
          </cell>
          <cell r="Q4642">
            <v>22.909343100000001</v>
          </cell>
          <cell r="R4642">
            <v>2302.83826</v>
          </cell>
          <cell r="T4642" t="str">
            <v>MAAllYE201703</v>
          </cell>
        </row>
        <row r="4643">
          <cell r="A4643" t="str">
            <v>MA</v>
          </cell>
          <cell r="B4643" t="str">
            <v>All</v>
          </cell>
          <cell r="C4643" t="str">
            <v>YE201703</v>
          </cell>
          <cell r="M4643">
            <v>254153.4219169</v>
          </cell>
          <cell r="N4643">
            <v>14.5364655</v>
          </cell>
          <cell r="Q4643">
            <v>1661.5037123</v>
          </cell>
          <cell r="R4643">
            <v>104.98777990000001</v>
          </cell>
          <cell r="T4643" t="str">
            <v>MAAllYE201703</v>
          </cell>
        </row>
        <row r="4644">
          <cell r="A4644" t="str">
            <v>MA</v>
          </cell>
          <cell r="B4644" t="str">
            <v>All</v>
          </cell>
          <cell r="C4644" t="str">
            <v>YE201703</v>
          </cell>
          <cell r="M4644">
            <v>254153.4219169</v>
          </cell>
          <cell r="N4644">
            <v>94.242056300000002</v>
          </cell>
          <cell r="Q4644">
            <v>12563.379929799999</v>
          </cell>
          <cell r="R4644">
            <v>90.015957700000001</v>
          </cell>
          <cell r="T4644" t="str">
            <v>MAAllYE201703</v>
          </cell>
        </row>
        <row r="4645">
          <cell r="A4645" t="str">
            <v>MA</v>
          </cell>
          <cell r="B4645" t="str">
            <v>TotInd</v>
          </cell>
          <cell r="C4645" t="str">
            <v>YE201603</v>
          </cell>
          <cell r="M4645">
            <v>18222.778688499999</v>
          </cell>
          <cell r="N4645">
            <v>7.9055280000000003</v>
          </cell>
          <cell r="Q4645">
            <v>15.2556317</v>
          </cell>
          <cell r="R4645">
            <v>6218.4469065000003</v>
          </cell>
          <cell r="T4645" t="str">
            <v>MATotIndYE201603</v>
          </cell>
        </row>
        <row r="4646">
          <cell r="A4646" t="str">
            <v>MA</v>
          </cell>
          <cell r="B4646" t="str">
            <v>TotInd</v>
          </cell>
          <cell r="C4646" t="str">
            <v>YE201603</v>
          </cell>
          <cell r="M4646">
            <v>18222.778688499999</v>
          </cell>
          <cell r="N4646">
            <v>25.2291113</v>
          </cell>
          <cell r="Q4646">
            <v>18.932348699999999</v>
          </cell>
          <cell r="R4646">
            <v>15991.1134203</v>
          </cell>
          <cell r="T4646" t="str">
            <v>MATotIndYE201603</v>
          </cell>
        </row>
        <row r="4647">
          <cell r="A4647" t="str">
            <v>MA</v>
          </cell>
          <cell r="B4647" t="str">
            <v>TotInd</v>
          </cell>
          <cell r="C4647" t="str">
            <v>YE201603</v>
          </cell>
          <cell r="M4647">
            <v>18222.778688499999</v>
          </cell>
          <cell r="N4647">
            <v>44.801509000000003</v>
          </cell>
          <cell r="Q4647">
            <v>14.267856999999999</v>
          </cell>
          <cell r="R4647">
            <v>37680.368499999997</v>
          </cell>
          <cell r="T4647" t="str">
            <v>MATotIndYE201603</v>
          </cell>
        </row>
        <row r="4648">
          <cell r="A4648" t="str">
            <v>MA</v>
          </cell>
          <cell r="B4648" t="str">
            <v>TotInd</v>
          </cell>
          <cell r="C4648" t="str">
            <v>YE201603</v>
          </cell>
          <cell r="M4648">
            <v>18222.778688499999</v>
          </cell>
          <cell r="N4648">
            <v>1.1076694</v>
          </cell>
          <cell r="Q4648">
            <v>2.2499313000000001</v>
          </cell>
          <cell r="R4648">
            <v>5907.7507317</v>
          </cell>
          <cell r="T4648" t="str">
            <v>MATotIndYE201603</v>
          </cell>
        </row>
        <row r="4649">
          <cell r="A4649" t="str">
            <v>MA</v>
          </cell>
          <cell r="B4649" t="str">
            <v>TotInd</v>
          </cell>
          <cell r="C4649" t="str">
            <v>YE201603</v>
          </cell>
          <cell r="M4649">
            <v>18222.778688499999</v>
          </cell>
          <cell r="N4649">
            <v>3.3848104000000001</v>
          </cell>
          <cell r="Q4649">
            <v>15.5300136</v>
          </cell>
          <cell r="R4649">
            <v>2615.4339928999998</v>
          </cell>
          <cell r="T4649" t="str">
            <v>MATotIndYE201603</v>
          </cell>
        </row>
        <row r="4650">
          <cell r="A4650" t="str">
            <v>MA</v>
          </cell>
          <cell r="B4650" t="str">
            <v>TotInd</v>
          </cell>
          <cell r="C4650" t="str">
            <v>YE201603</v>
          </cell>
          <cell r="M4650">
            <v>18222.778688499999</v>
          </cell>
          <cell r="N4650">
            <v>5.9094385000000003</v>
          </cell>
          <cell r="Q4650">
            <v>381.11641029999998</v>
          </cell>
          <cell r="R4650">
            <v>186.06719649999999</v>
          </cell>
          <cell r="T4650" t="str">
            <v>MATotIndYE201603</v>
          </cell>
        </row>
        <row r="4651">
          <cell r="A4651" t="str">
            <v>MA</v>
          </cell>
          <cell r="B4651" t="str">
            <v>TotInd</v>
          </cell>
          <cell r="C4651" t="str">
            <v>YE201603</v>
          </cell>
          <cell r="M4651">
            <v>18222.778688499999</v>
          </cell>
          <cell r="N4651">
            <v>7.7488163999999999</v>
          </cell>
          <cell r="Q4651">
            <v>74.6867436</v>
          </cell>
          <cell r="R4651">
            <v>1245.0107201000001</v>
          </cell>
          <cell r="T4651" t="str">
            <v>MATotIndYE201603</v>
          </cell>
        </row>
        <row r="4652">
          <cell r="A4652" t="str">
            <v>MA</v>
          </cell>
          <cell r="B4652" t="str">
            <v>TotInd</v>
          </cell>
          <cell r="C4652" t="str">
            <v>YE201603</v>
          </cell>
          <cell r="M4652">
            <v>18222.778688499999</v>
          </cell>
          <cell r="N4652">
            <v>11.1857322</v>
          </cell>
          <cell r="Q4652">
            <v>399.24546729999997</v>
          </cell>
          <cell r="R4652">
            <v>336.20616219999999</v>
          </cell>
          <cell r="T4652" t="str">
            <v>MATotIndYE201603</v>
          </cell>
        </row>
        <row r="4653">
          <cell r="A4653" t="str">
            <v>MA</v>
          </cell>
          <cell r="B4653" t="str">
            <v>TotInd</v>
          </cell>
          <cell r="C4653" t="str">
            <v>YE201603</v>
          </cell>
          <cell r="M4653">
            <v>18222.778688499999</v>
          </cell>
          <cell r="N4653">
            <v>4.905659</v>
          </cell>
          <cell r="Q4653">
            <v>181.48519039999999</v>
          </cell>
          <cell r="R4653">
            <v>324.36755970000002</v>
          </cell>
          <cell r="T4653" t="str">
            <v>MATotIndYE201603</v>
          </cell>
        </row>
        <row r="4654">
          <cell r="A4654" t="str">
            <v>MA</v>
          </cell>
          <cell r="B4654" t="str">
            <v>TotInd</v>
          </cell>
          <cell r="C4654" t="str">
            <v>YE201603</v>
          </cell>
          <cell r="M4654">
            <v>18222.778688499999</v>
          </cell>
          <cell r="N4654">
            <v>33.037907199999999</v>
          </cell>
          <cell r="Q4654">
            <v>162.77141660000001</v>
          </cell>
          <cell r="R4654">
            <v>2435.6542144</v>
          </cell>
          <cell r="T4654" t="str">
            <v>MATotIndYE201603</v>
          </cell>
        </row>
        <row r="4655">
          <cell r="A4655" t="str">
            <v>MA</v>
          </cell>
          <cell r="B4655" t="str">
            <v>TotInd</v>
          </cell>
          <cell r="C4655" t="str">
            <v>YE201603</v>
          </cell>
          <cell r="M4655">
            <v>18222.778688499999</v>
          </cell>
          <cell r="N4655">
            <v>15.7496869</v>
          </cell>
          <cell r="Q4655">
            <v>304.57901629999998</v>
          </cell>
          <cell r="R4655">
            <v>620.51629549999996</v>
          </cell>
          <cell r="T4655" t="str">
            <v>MATotIndYE201603</v>
          </cell>
        </row>
        <row r="4656">
          <cell r="A4656" t="str">
            <v>MA</v>
          </cell>
          <cell r="B4656" t="str">
            <v>TotInd</v>
          </cell>
          <cell r="C4656" t="str">
            <v>YE201603</v>
          </cell>
          <cell r="M4656">
            <v>18222.778688499999</v>
          </cell>
          <cell r="N4656">
            <v>9.7650109</v>
          </cell>
          <cell r="Q4656">
            <v>218.19930969999999</v>
          </cell>
          <cell r="R4656">
            <v>537.03254530000004</v>
          </cell>
          <cell r="T4656" t="str">
            <v>MATotIndYE201603</v>
          </cell>
        </row>
        <row r="4657">
          <cell r="A4657" t="str">
            <v>MA</v>
          </cell>
          <cell r="B4657" t="str">
            <v>TotInd</v>
          </cell>
          <cell r="C4657" t="str">
            <v>YE201603</v>
          </cell>
          <cell r="M4657">
            <v>18222.778688499999</v>
          </cell>
          <cell r="N4657">
            <v>14.8378864</v>
          </cell>
          <cell r="Q4657">
            <v>144.66131300000001</v>
          </cell>
          <cell r="R4657">
            <v>1230.8379666000001</v>
          </cell>
          <cell r="T4657" t="str">
            <v>MATotIndYE201603</v>
          </cell>
        </row>
        <row r="4658">
          <cell r="A4658" t="str">
            <v>MA</v>
          </cell>
          <cell r="B4658" t="str">
            <v>TotInd</v>
          </cell>
          <cell r="C4658" t="str">
            <v>YE201603</v>
          </cell>
          <cell r="M4658">
            <v>18222.778688499999</v>
          </cell>
          <cell r="N4658">
            <v>31.3498418</v>
          </cell>
          <cell r="Q4658">
            <v>1327.41572</v>
          </cell>
          <cell r="R4658">
            <v>283.40639329999999</v>
          </cell>
          <cell r="T4658" t="str">
            <v>MATotIndYE201603</v>
          </cell>
        </row>
        <row r="4659">
          <cell r="A4659" t="str">
            <v>MA</v>
          </cell>
          <cell r="B4659" t="str">
            <v>TotInd</v>
          </cell>
          <cell r="C4659" t="str">
            <v>YE201603</v>
          </cell>
          <cell r="M4659">
            <v>18222.778688499999</v>
          </cell>
          <cell r="N4659">
            <v>16.089282000000001</v>
          </cell>
          <cell r="Q4659">
            <v>3847.244569</v>
          </cell>
          <cell r="R4659">
            <v>50.184328100000002</v>
          </cell>
          <cell r="T4659" t="str">
            <v>MATotIndYE201603</v>
          </cell>
        </row>
        <row r="4660">
          <cell r="A4660" t="str">
            <v>MA</v>
          </cell>
          <cell r="B4660" t="str">
            <v>TotInd</v>
          </cell>
          <cell r="C4660" t="str">
            <v>YE201603</v>
          </cell>
          <cell r="M4660">
            <v>18222.778688499999</v>
          </cell>
          <cell r="N4660">
            <v>11.2524125</v>
          </cell>
          <cell r="Q4660">
            <v>700.58661659999996</v>
          </cell>
          <cell r="R4660">
            <v>192.7369818</v>
          </cell>
          <cell r="T4660" t="str">
            <v>MATotIndYE201603</v>
          </cell>
        </row>
        <row r="4661">
          <cell r="A4661" t="str">
            <v>MA</v>
          </cell>
          <cell r="B4661" t="str">
            <v>TotInd</v>
          </cell>
          <cell r="C4661" t="str">
            <v>YE201603</v>
          </cell>
          <cell r="M4661">
            <v>18222.778688499999</v>
          </cell>
          <cell r="N4661">
            <v>3.0536066000000002</v>
          </cell>
          <cell r="Q4661">
            <v>230.87638229999999</v>
          </cell>
          <cell r="R4661">
            <v>158.71385069999999</v>
          </cell>
          <cell r="T4661" t="str">
            <v>MATotIndYE201603</v>
          </cell>
        </row>
        <row r="4662">
          <cell r="A4662" t="str">
            <v>MA</v>
          </cell>
          <cell r="B4662" t="str">
            <v>TotInd</v>
          </cell>
          <cell r="C4662" t="str">
            <v>YE201603</v>
          </cell>
          <cell r="M4662">
            <v>18222.778688499999</v>
          </cell>
          <cell r="N4662">
            <v>1.9117369</v>
          </cell>
          <cell r="Q4662">
            <v>167.9849313</v>
          </cell>
          <cell r="R4662">
            <v>136.56488400000001</v>
          </cell>
          <cell r="T4662" t="str">
            <v>MATotIndYE201603</v>
          </cell>
        </row>
        <row r="4663">
          <cell r="A4663" t="str">
            <v>MA</v>
          </cell>
          <cell r="B4663" t="str">
            <v>TotInd</v>
          </cell>
          <cell r="C4663" t="str">
            <v>YE201603</v>
          </cell>
          <cell r="M4663">
            <v>18222.778688499999</v>
          </cell>
          <cell r="N4663">
            <v>3.1489178</v>
          </cell>
          <cell r="Q4663">
            <v>685.65950080000005</v>
          </cell>
          <cell r="R4663">
            <v>55.110464200000003</v>
          </cell>
          <cell r="T4663" t="str">
            <v>MATotIndYE201603</v>
          </cell>
        </row>
        <row r="4664">
          <cell r="A4664" t="str">
            <v>MA</v>
          </cell>
          <cell r="B4664" t="str">
            <v>TotInd</v>
          </cell>
          <cell r="C4664" t="str">
            <v>YE201603</v>
          </cell>
          <cell r="M4664">
            <v>18222.778688499999</v>
          </cell>
          <cell r="N4664">
            <v>1.6110058</v>
          </cell>
          <cell r="Q4664">
            <v>659.64680639999995</v>
          </cell>
          <cell r="R4664">
            <v>29.306697199999999</v>
          </cell>
          <cell r="T4664" t="str">
            <v>MATotIndYE201603</v>
          </cell>
        </row>
        <row r="4665">
          <cell r="A4665" t="str">
            <v>MA</v>
          </cell>
          <cell r="B4665" t="str">
            <v>TotInd</v>
          </cell>
          <cell r="C4665" t="str">
            <v>YE201603</v>
          </cell>
          <cell r="M4665">
            <v>18222.778688499999</v>
          </cell>
          <cell r="N4665">
            <v>20.800732700000001</v>
          </cell>
          <cell r="Q4665">
            <v>1615.2566102000001</v>
          </cell>
          <cell r="R4665">
            <v>154.53197359999999</v>
          </cell>
          <cell r="T4665" t="str">
            <v>MATotIndYE201603</v>
          </cell>
        </row>
        <row r="4666">
          <cell r="A4666" t="str">
            <v>MA</v>
          </cell>
          <cell r="B4666" t="str">
            <v>TotInd</v>
          </cell>
          <cell r="C4666" t="str">
            <v>YE201603</v>
          </cell>
          <cell r="M4666">
            <v>18222.778688499999</v>
          </cell>
          <cell r="N4666">
            <v>2.8159127000000002</v>
          </cell>
          <cell r="Q4666">
            <v>46.921632199999998</v>
          </cell>
          <cell r="R4666">
            <v>720.15721640000004</v>
          </cell>
          <cell r="T4666" t="str">
            <v>MATotIndYE201603</v>
          </cell>
        </row>
        <row r="4667">
          <cell r="A4667" t="str">
            <v>MA</v>
          </cell>
          <cell r="B4667" t="str">
            <v>TotInd</v>
          </cell>
          <cell r="C4667" t="str">
            <v>YE201603</v>
          </cell>
          <cell r="M4667">
            <v>18222.778688499999</v>
          </cell>
          <cell r="N4667">
            <v>7.4075661000000004</v>
          </cell>
          <cell r="Q4667">
            <v>103.7215028</v>
          </cell>
          <cell r="R4667">
            <v>857.01412170000003</v>
          </cell>
          <cell r="T4667" t="str">
            <v>MATotIndYE201603</v>
          </cell>
        </row>
        <row r="4668">
          <cell r="A4668" t="str">
            <v>MA</v>
          </cell>
          <cell r="B4668" t="str">
            <v>TotInd</v>
          </cell>
          <cell r="C4668" t="str">
            <v>YE201603</v>
          </cell>
          <cell r="M4668">
            <v>18222.778688499999</v>
          </cell>
          <cell r="N4668">
            <v>11.198124399999999</v>
          </cell>
          <cell r="Q4668">
            <v>2632.4407664</v>
          </cell>
          <cell r="R4668">
            <v>51.046730099999998</v>
          </cell>
          <cell r="T4668" t="str">
            <v>MATotIndYE201603</v>
          </cell>
        </row>
        <row r="4669">
          <cell r="A4669" t="str">
            <v>MA</v>
          </cell>
          <cell r="B4669" t="str">
            <v>TotInd</v>
          </cell>
          <cell r="C4669" t="str">
            <v>YE201603</v>
          </cell>
          <cell r="M4669">
            <v>18222.778688499999</v>
          </cell>
          <cell r="N4669">
            <v>25.219145699999999</v>
          </cell>
          <cell r="Q4669">
            <v>2741.3209047999999</v>
          </cell>
          <cell r="R4669">
            <v>110.3955934</v>
          </cell>
          <cell r="T4669" t="str">
            <v>MATotIndYE201603</v>
          </cell>
        </row>
        <row r="4670">
          <cell r="A4670" t="str">
            <v>MA</v>
          </cell>
          <cell r="B4670" t="str">
            <v>TotInd</v>
          </cell>
          <cell r="C4670" t="str">
            <v>YE201603</v>
          </cell>
          <cell r="M4670">
            <v>18222.778688499999</v>
          </cell>
          <cell r="N4670">
            <v>6.6016038000000004</v>
          </cell>
          <cell r="Q4670">
            <v>383.3305277</v>
          </cell>
          <cell r="R4670">
            <v>206.66041369999999</v>
          </cell>
          <cell r="T4670" t="str">
            <v>MATotIndYE201603</v>
          </cell>
        </row>
        <row r="4671">
          <cell r="A4671" t="str">
            <v>MA</v>
          </cell>
          <cell r="B4671" t="str">
            <v>TotInd</v>
          </cell>
          <cell r="C4671" t="str">
            <v>YE201603</v>
          </cell>
          <cell r="M4671">
            <v>18222.778688499999</v>
          </cell>
          <cell r="N4671">
            <v>16.7055851</v>
          </cell>
          <cell r="Q4671">
            <v>943.42664309999998</v>
          </cell>
          <cell r="R4671">
            <v>212.4881915</v>
          </cell>
          <cell r="T4671" t="str">
            <v>MATotIndYE201603</v>
          </cell>
        </row>
        <row r="4672">
          <cell r="A4672" t="str">
            <v>MA</v>
          </cell>
          <cell r="B4672" t="str">
            <v>TotInd</v>
          </cell>
          <cell r="C4672" t="str">
            <v>YE201603</v>
          </cell>
          <cell r="M4672">
            <v>18222.778688499999</v>
          </cell>
          <cell r="N4672">
            <v>8.6026120000000006</v>
          </cell>
          <cell r="Q4672">
            <v>558.17534680000006</v>
          </cell>
          <cell r="R4672">
            <v>184.94429059999999</v>
          </cell>
          <cell r="T4672" t="str">
            <v>MATotIndYE201603</v>
          </cell>
        </row>
        <row r="4673">
          <cell r="A4673" t="str">
            <v>MA</v>
          </cell>
          <cell r="B4673" t="str">
            <v>TotInd</v>
          </cell>
          <cell r="C4673" t="str">
            <v>YE201603</v>
          </cell>
          <cell r="M4673">
            <v>18222.778688499999</v>
          </cell>
          <cell r="N4673">
            <v>6.3798273999999999</v>
          </cell>
          <cell r="Q4673">
            <v>1083.0939576999999</v>
          </cell>
          <cell r="R4673">
            <v>70.684476099999998</v>
          </cell>
          <cell r="T4673" t="str">
            <v>MATotIndYE201603</v>
          </cell>
        </row>
        <row r="4674">
          <cell r="A4674" t="str">
            <v>MA</v>
          </cell>
          <cell r="B4674" t="str">
            <v>TotInd</v>
          </cell>
          <cell r="C4674" t="str">
            <v>YE201603</v>
          </cell>
          <cell r="M4674">
            <v>18222.778688499999</v>
          </cell>
          <cell r="N4674">
            <v>3.3283971999999999</v>
          </cell>
          <cell r="Q4674">
            <v>251.45604549999999</v>
          </cell>
          <cell r="R4674">
            <v>158.83796380000001</v>
          </cell>
          <cell r="T4674" t="str">
            <v>MATotIndYE201603</v>
          </cell>
        </row>
        <row r="4675">
          <cell r="A4675" t="str">
            <v>MA</v>
          </cell>
          <cell r="B4675" t="str">
            <v>TotInd</v>
          </cell>
          <cell r="C4675" t="str">
            <v>YE201603</v>
          </cell>
          <cell r="M4675">
            <v>18222.778688499999</v>
          </cell>
          <cell r="N4675">
            <v>9.7026988000000003</v>
          </cell>
          <cell r="Q4675">
            <v>812.86925929999995</v>
          </cell>
          <cell r="R4675">
            <v>143.236301</v>
          </cell>
          <cell r="T4675" t="str">
            <v>MATotIndYE201603</v>
          </cell>
        </row>
        <row r="4676">
          <cell r="A4676" t="str">
            <v>MA</v>
          </cell>
          <cell r="B4676" t="str">
            <v>TotInd</v>
          </cell>
          <cell r="C4676" t="str">
            <v>YE201603</v>
          </cell>
          <cell r="M4676">
            <v>18222.778688499999</v>
          </cell>
          <cell r="N4676">
            <v>12.2442046</v>
          </cell>
          <cell r="Q4676">
            <v>19.921113999999999</v>
          </cell>
          <cell r="R4676">
            <v>7375.6144076999999</v>
          </cell>
          <cell r="T4676" t="str">
            <v>MATotIndYE201603</v>
          </cell>
        </row>
        <row r="4677">
          <cell r="A4677" t="str">
            <v>MA</v>
          </cell>
          <cell r="B4677" t="str">
            <v>TotInd</v>
          </cell>
          <cell r="C4677" t="str">
            <v>YE201603</v>
          </cell>
          <cell r="M4677">
            <v>18222.778688499999</v>
          </cell>
          <cell r="N4677">
            <v>7.0902615000000004</v>
          </cell>
          <cell r="Q4677">
            <v>29.744473299999999</v>
          </cell>
          <cell r="R4677">
            <v>2860.4688191999999</v>
          </cell>
          <cell r="T4677" t="str">
            <v>MATotIndYE201603</v>
          </cell>
        </row>
        <row r="4678">
          <cell r="A4678" t="str">
            <v>MA</v>
          </cell>
          <cell r="B4678" t="str">
            <v>TotInd</v>
          </cell>
          <cell r="C4678" t="str">
            <v>YE201603</v>
          </cell>
          <cell r="M4678">
            <v>18222.778688499999</v>
          </cell>
          <cell r="N4678">
            <v>27.054208299999999</v>
          </cell>
          <cell r="Q4678">
            <v>2279.7327776000002</v>
          </cell>
          <cell r="R4678">
            <v>142.40726079999999</v>
          </cell>
          <cell r="T4678" t="str">
            <v>MATotIndYE201603</v>
          </cell>
        </row>
        <row r="4679">
          <cell r="A4679" t="str">
            <v>MA</v>
          </cell>
          <cell r="B4679" t="str">
            <v>TotInd</v>
          </cell>
          <cell r="C4679" t="str">
            <v>YE201603</v>
          </cell>
          <cell r="M4679">
            <v>18222.778688499999</v>
          </cell>
          <cell r="N4679">
            <v>95.381580299999996</v>
          </cell>
          <cell r="Q4679">
            <v>11779.9817289</v>
          </cell>
          <cell r="R4679">
            <v>97.163050900000002</v>
          </cell>
          <cell r="T4679" t="str">
            <v>MATotIndYE201603</v>
          </cell>
        </row>
        <row r="4680">
          <cell r="A4680" t="str">
            <v>MA</v>
          </cell>
          <cell r="B4680" t="str">
            <v>TotInd</v>
          </cell>
          <cell r="C4680" t="str">
            <v>YE201703</v>
          </cell>
          <cell r="M4680">
            <v>15438.8630137</v>
          </cell>
          <cell r="N4680">
            <v>11.277400399999999</v>
          </cell>
          <cell r="Q4680">
            <v>18.384527500000001</v>
          </cell>
          <cell r="R4680">
            <v>7361.0162221999999</v>
          </cell>
          <cell r="T4680" t="str">
            <v>MATotIndYE201703</v>
          </cell>
        </row>
        <row r="4681">
          <cell r="A4681" t="str">
            <v>MA</v>
          </cell>
          <cell r="B4681" t="str">
            <v>TotInd</v>
          </cell>
          <cell r="C4681" t="str">
            <v>YE201703</v>
          </cell>
          <cell r="M4681">
            <v>15438.8630137</v>
          </cell>
          <cell r="N4681">
            <v>35.216440800000001</v>
          </cell>
          <cell r="Q4681">
            <v>23.150886499999999</v>
          </cell>
          <cell r="R4681">
            <v>18254.043529400002</v>
          </cell>
          <cell r="T4681" t="str">
            <v>MATotIndYE201703</v>
          </cell>
        </row>
        <row r="4682">
          <cell r="A4682" t="str">
            <v>MA</v>
          </cell>
          <cell r="B4682" t="str">
            <v>TotInd</v>
          </cell>
          <cell r="C4682" t="str">
            <v>YE201703</v>
          </cell>
          <cell r="M4682">
            <v>15438.8630137</v>
          </cell>
          <cell r="N4682">
            <v>44.292693399999997</v>
          </cell>
          <cell r="Q4682">
            <v>14.9799854</v>
          </cell>
          <cell r="R4682">
            <v>35481.498045499997</v>
          </cell>
          <cell r="T4682" t="str">
            <v>MATotIndYE201703</v>
          </cell>
        </row>
        <row r="4683">
          <cell r="A4683" t="str">
            <v>MA</v>
          </cell>
          <cell r="B4683" t="str">
            <v>TotInd</v>
          </cell>
          <cell r="C4683" t="str">
            <v>YE201703</v>
          </cell>
          <cell r="M4683">
            <v>15438.8630137</v>
          </cell>
          <cell r="N4683">
            <v>1.0314231</v>
          </cell>
          <cell r="Q4683">
            <v>2.1789070000000001</v>
          </cell>
          <cell r="R4683">
            <v>5680.40625</v>
          </cell>
          <cell r="T4683" t="str">
            <v>MATotIndYE201703</v>
          </cell>
        </row>
        <row r="4684">
          <cell r="A4684" t="str">
            <v>MA</v>
          </cell>
          <cell r="B4684" t="str">
            <v>TotInd</v>
          </cell>
          <cell r="C4684" t="str">
            <v>YE201703</v>
          </cell>
          <cell r="M4684">
            <v>15438.8630137</v>
          </cell>
          <cell r="N4684">
            <v>4.3914653000000001</v>
          </cell>
          <cell r="Q4684">
            <v>18.452618300000001</v>
          </cell>
          <cell r="R4684">
            <v>2855.8323246999998</v>
          </cell>
          <cell r="T4684" t="str">
            <v>MATotIndYE201703</v>
          </cell>
        </row>
        <row r="4685">
          <cell r="A4685" t="str">
            <v>MA</v>
          </cell>
          <cell r="B4685" t="str">
            <v>TotInd</v>
          </cell>
          <cell r="C4685" t="str">
            <v>YE201703</v>
          </cell>
          <cell r="M4685">
            <v>15438.8630137</v>
          </cell>
          <cell r="N4685">
            <v>7.0052912000000003</v>
          </cell>
          <cell r="Q4685">
            <v>428.76803539999997</v>
          </cell>
          <cell r="R4685">
            <v>196.05821180000001</v>
          </cell>
          <cell r="T4685" t="str">
            <v>MATotIndYE201703</v>
          </cell>
        </row>
        <row r="4686">
          <cell r="A4686" t="str">
            <v>MA</v>
          </cell>
          <cell r="B4686" t="str">
            <v>TotInd</v>
          </cell>
          <cell r="C4686" t="str">
            <v>YE201703</v>
          </cell>
          <cell r="M4686">
            <v>15438.8630137</v>
          </cell>
          <cell r="N4686">
            <v>8.8642052000000007</v>
          </cell>
          <cell r="Q4686">
            <v>79.189649900000006</v>
          </cell>
          <cell r="R4686">
            <v>1343.2369303999999</v>
          </cell>
          <cell r="T4686" t="str">
            <v>MATotIndYE201703</v>
          </cell>
        </row>
        <row r="4687">
          <cell r="A4687" t="str">
            <v>MA</v>
          </cell>
          <cell r="B4687" t="str">
            <v>TotInd</v>
          </cell>
          <cell r="C4687" t="str">
            <v>YE201703</v>
          </cell>
          <cell r="M4687">
            <v>15438.8630137</v>
          </cell>
          <cell r="N4687">
            <v>12.1845053</v>
          </cell>
          <cell r="Q4687">
            <v>412.84216800000002</v>
          </cell>
          <cell r="R4687">
            <v>354.16455789999998</v>
          </cell>
          <cell r="T4687" t="str">
            <v>MATotIndYE201703</v>
          </cell>
        </row>
        <row r="4688">
          <cell r="A4688" t="str">
            <v>MA</v>
          </cell>
          <cell r="B4688" t="str">
            <v>TotInd</v>
          </cell>
          <cell r="C4688" t="str">
            <v>YE201703</v>
          </cell>
          <cell r="M4688">
            <v>15438.8630137</v>
          </cell>
          <cell r="N4688">
            <v>5.6661503</v>
          </cell>
          <cell r="Q4688">
            <v>189.02715929999999</v>
          </cell>
          <cell r="R4688">
            <v>359.7038829</v>
          </cell>
          <cell r="T4688" t="str">
            <v>MATotIndYE201703</v>
          </cell>
        </row>
        <row r="4689">
          <cell r="A4689" t="str">
            <v>MA</v>
          </cell>
          <cell r="B4689" t="str">
            <v>TotInd</v>
          </cell>
          <cell r="C4689" t="str">
            <v>YE201703</v>
          </cell>
          <cell r="M4689">
            <v>15438.8630137</v>
          </cell>
          <cell r="N4689">
            <v>40.350876999999997</v>
          </cell>
          <cell r="Q4689">
            <v>186.8529187</v>
          </cell>
          <cell r="R4689">
            <v>2591.3993053999998</v>
          </cell>
          <cell r="T4689" t="str">
            <v>MATotIndYE201703</v>
          </cell>
        </row>
        <row r="4690">
          <cell r="A4690" t="str">
            <v>MA</v>
          </cell>
          <cell r="B4690" t="str">
            <v>TotInd</v>
          </cell>
          <cell r="C4690" t="str">
            <v>YE201703</v>
          </cell>
          <cell r="M4690">
            <v>15438.8630137</v>
          </cell>
          <cell r="N4690">
            <v>17.753557799999999</v>
          </cell>
          <cell r="Q4690">
            <v>320.00868329999997</v>
          </cell>
          <cell r="R4690">
            <v>665.74035409999999</v>
          </cell>
          <cell r="T4690" t="str">
            <v>MATotIndYE201703</v>
          </cell>
        </row>
        <row r="4691">
          <cell r="A4691" t="str">
            <v>MA</v>
          </cell>
          <cell r="B4691" t="str">
            <v>TotInd</v>
          </cell>
          <cell r="C4691" t="str">
            <v>YE201703</v>
          </cell>
          <cell r="M4691">
            <v>15438.8630137</v>
          </cell>
          <cell r="N4691">
            <v>11.8900483</v>
          </cell>
          <cell r="Q4691">
            <v>256.56038969999997</v>
          </cell>
          <cell r="R4691">
            <v>556.1286364</v>
          </cell>
          <cell r="T4691" t="str">
            <v>MATotIndYE201703</v>
          </cell>
        </row>
        <row r="4692">
          <cell r="A4692" t="str">
            <v>MA</v>
          </cell>
          <cell r="B4692" t="str">
            <v>TotInd</v>
          </cell>
          <cell r="C4692" t="str">
            <v>YE201703</v>
          </cell>
          <cell r="M4692">
            <v>15438.8630137</v>
          </cell>
          <cell r="N4692">
            <v>23.391095799999999</v>
          </cell>
          <cell r="Q4692">
            <v>198.1853242</v>
          </cell>
          <cell r="R4692">
            <v>1416.3165259</v>
          </cell>
          <cell r="T4692" t="str">
            <v>MATotIndYE201703</v>
          </cell>
        </row>
        <row r="4693">
          <cell r="A4693" t="str">
            <v>MA</v>
          </cell>
          <cell r="B4693" t="str">
            <v>TotInd</v>
          </cell>
          <cell r="C4693" t="str">
            <v>YE201703</v>
          </cell>
          <cell r="M4693">
            <v>15438.8630137</v>
          </cell>
          <cell r="N4693">
            <v>37.271301600000001</v>
          </cell>
          <cell r="Q4693">
            <v>1601.0975939</v>
          </cell>
          <cell r="R4693">
            <v>279.34313400000002</v>
          </cell>
          <cell r="T4693" t="str">
            <v>MATotIndYE201703</v>
          </cell>
        </row>
        <row r="4694">
          <cell r="A4694" t="str">
            <v>MA</v>
          </cell>
          <cell r="B4694" t="str">
            <v>TotInd</v>
          </cell>
          <cell r="C4694" t="str">
            <v>YE201703</v>
          </cell>
          <cell r="M4694">
            <v>15438.8630137</v>
          </cell>
          <cell r="N4694">
            <v>17.822585199999999</v>
          </cell>
          <cell r="Q4694">
            <v>4123.6119958999998</v>
          </cell>
          <cell r="R4694">
            <v>51.864972399999999</v>
          </cell>
          <cell r="T4694" t="str">
            <v>MATotIndYE201703</v>
          </cell>
        </row>
        <row r="4695">
          <cell r="A4695" t="str">
            <v>MA</v>
          </cell>
          <cell r="B4695" t="str">
            <v>TotInd</v>
          </cell>
          <cell r="C4695" t="str">
            <v>YE201703</v>
          </cell>
          <cell r="M4695">
            <v>15438.8630137</v>
          </cell>
          <cell r="N4695">
            <v>12.1414285</v>
          </cell>
          <cell r="Q4695">
            <v>711.24021760000005</v>
          </cell>
          <cell r="R4695">
            <v>204.84941449999999</v>
          </cell>
          <cell r="T4695" t="str">
            <v>MATotIndYE201703</v>
          </cell>
        </row>
        <row r="4696">
          <cell r="A4696" t="str">
            <v>MA</v>
          </cell>
          <cell r="B4696" t="str">
            <v>TotInd</v>
          </cell>
          <cell r="C4696" t="str">
            <v>YE201703</v>
          </cell>
          <cell r="M4696">
            <v>15438.8630137</v>
          </cell>
          <cell r="N4696">
            <v>3.5280543999999998</v>
          </cell>
          <cell r="Q4696">
            <v>252.47545289999999</v>
          </cell>
          <cell r="R4696">
            <v>167.6862161</v>
          </cell>
          <cell r="T4696" t="str">
            <v>MATotIndYE201703</v>
          </cell>
        </row>
        <row r="4697">
          <cell r="A4697" t="str">
            <v>MA</v>
          </cell>
          <cell r="B4697" t="str">
            <v>TotInd</v>
          </cell>
          <cell r="C4697" t="str">
            <v>YE201703</v>
          </cell>
          <cell r="M4697">
            <v>15438.8630137</v>
          </cell>
          <cell r="N4697">
            <v>2.1074046000000002</v>
          </cell>
          <cell r="Q4697">
            <v>170.9743737</v>
          </cell>
          <cell r="R4697">
            <v>147.91020810000001</v>
          </cell>
          <cell r="T4697" t="str">
            <v>MATotIndYE201703</v>
          </cell>
        </row>
        <row r="4698">
          <cell r="A4698" t="str">
            <v>MA</v>
          </cell>
          <cell r="B4698" t="str">
            <v>TotInd</v>
          </cell>
          <cell r="C4698" t="str">
            <v>YE201703</v>
          </cell>
          <cell r="M4698">
            <v>15438.8630137</v>
          </cell>
          <cell r="N4698">
            <v>3.4689968000000002</v>
          </cell>
          <cell r="Q4698">
            <v>706.62819209999998</v>
          </cell>
          <cell r="R4698">
            <v>58.910700200000001</v>
          </cell>
          <cell r="T4698" t="str">
            <v>MATotIndYE201703</v>
          </cell>
        </row>
        <row r="4699">
          <cell r="A4699" t="str">
            <v>MA</v>
          </cell>
          <cell r="B4699" t="str">
            <v>TotInd</v>
          </cell>
          <cell r="C4699" t="str">
            <v>YE201703</v>
          </cell>
          <cell r="M4699">
            <v>15438.8630137</v>
          </cell>
          <cell r="N4699">
            <v>1.5384831999999999</v>
          </cell>
          <cell r="Q4699">
            <v>633.88996139999995</v>
          </cell>
          <cell r="R4699">
            <v>29.124610700000002</v>
          </cell>
          <cell r="T4699" t="str">
            <v>MATotIndYE201703</v>
          </cell>
        </row>
        <row r="4700">
          <cell r="A4700" t="str">
            <v>MA</v>
          </cell>
          <cell r="B4700" t="str">
            <v>TotInd</v>
          </cell>
          <cell r="C4700" t="str">
            <v>YE201703</v>
          </cell>
          <cell r="M4700">
            <v>15438.8630137</v>
          </cell>
          <cell r="N4700">
            <v>21.9265735</v>
          </cell>
          <cell r="Q4700">
            <v>1632.9205698999999</v>
          </cell>
          <cell r="R4700">
            <v>161.13391379999999</v>
          </cell>
          <cell r="T4700" t="str">
            <v>MATotIndYE201703</v>
          </cell>
        </row>
        <row r="4701">
          <cell r="A4701" t="str">
            <v>MA</v>
          </cell>
          <cell r="B4701" t="str">
            <v>TotInd</v>
          </cell>
          <cell r="C4701" t="str">
            <v>YE201703</v>
          </cell>
          <cell r="M4701">
            <v>15438.8630137</v>
          </cell>
          <cell r="N4701">
            <v>3.0601560999999999</v>
          </cell>
          <cell r="Q4701">
            <v>52.115888099999999</v>
          </cell>
          <cell r="R4701">
            <v>704.61953219999998</v>
          </cell>
          <cell r="T4701" t="str">
            <v>MATotIndYE201703</v>
          </cell>
        </row>
        <row r="4702">
          <cell r="A4702" t="str">
            <v>MA</v>
          </cell>
          <cell r="B4702" t="str">
            <v>TotInd</v>
          </cell>
          <cell r="C4702" t="str">
            <v>YE201703</v>
          </cell>
          <cell r="M4702">
            <v>15438.8630137</v>
          </cell>
          <cell r="N4702">
            <v>11.016424000000001</v>
          </cell>
          <cell r="Q4702">
            <v>144.42228410000001</v>
          </cell>
          <cell r="R4702">
            <v>915.35104009999998</v>
          </cell>
          <cell r="T4702" t="str">
            <v>MATotIndYE201703</v>
          </cell>
        </row>
        <row r="4703">
          <cell r="A4703" t="str">
            <v>MA</v>
          </cell>
          <cell r="B4703" t="str">
            <v>TotInd</v>
          </cell>
          <cell r="C4703" t="str">
            <v>YE201703</v>
          </cell>
          <cell r="M4703">
            <v>15438.8630137</v>
          </cell>
          <cell r="N4703">
            <v>9.0371842000000004</v>
          </cell>
          <cell r="Q4703">
            <v>2467.6312985999998</v>
          </cell>
          <cell r="R4703">
            <v>43.947493700000003</v>
          </cell>
          <cell r="T4703" t="str">
            <v>MATotIndYE201703</v>
          </cell>
        </row>
        <row r="4704">
          <cell r="A4704" t="str">
            <v>MA</v>
          </cell>
          <cell r="B4704" t="str">
            <v>TotInd</v>
          </cell>
          <cell r="C4704" t="str">
            <v>YE201703</v>
          </cell>
          <cell r="M4704">
            <v>15438.8630137</v>
          </cell>
          <cell r="N4704">
            <v>26.382796500000001</v>
          </cell>
          <cell r="Q4704">
            <v>2773.0791585000002</v>
          </cell>
          <cell r="R4704">
            <v>114.1667942</v>
          </cell>
          <cell r="T4704" t="str">
            <v>MATotIndYE201703</v>
          </cell>
        </row>
        <row r="4705">
          <cell r="A4705" t="str">
            <v>MA</v>
          </cell>
          <cell r="B4705" t="str">
            <v>TotInd</v>
          </cell>
          <cell r="C4705" t="str">
            <v>YE201703</v>
          </cell>
          <cell r="M4705">
            <v>15438.8630137</v>
          </cell>
          <cell r="N4705">
            <v>5.1805770000000004</v>
          </cell>
          <cell r="Q4705">
            <v>393.27400260000002</v>
          </cell>
          <cell r="R4705">
            <v>158.075346</v>
          </cell>
          <cell r="T4705" t="str">
            <v>MATotIndYE201703</v>
          </cell>
        </row>
        <row r="4706">
          <cell r="A4706" t="str">
            <v>MA</v>
          </cell>
          <cell r="B4706" t="str">
            <v>TotInd</v>
          </cell>
          <cell r="C4706" t="str">
            <v>YE201703</v>
          </cell>
          <cell r="M4706">
            <v>15438.8630137</v>
          </cell>
          <cell r="N4706">
            <v>18.876895999999999</v>
          </cell>
          <cell r="Q4706">
            <v>1005.6192162999999</v>
          </cell>
          <cell r="R4706">
            <v>225.25698489999999</v>
          </cell>
          <cell r="T4706" t="str">
            <v>MATotIndYE201703</v>
          </cell>
        </row>
        <row r="4707">
          <cell r="A4707" t="str">
            <v>MA</v>
          </cell>
          <cell r="B4707" t="str">
            <v>TotInd</v>
          </cell>
          <cell r="C4707" t="str">
            <v>YE201703</v>
          </cell>
          <cell r="M4707">
            <v>15438.8630137</v>
          </cell>
          <cell r="N4707">
            <v>10.225135999999999</v>
          </cell>
          <cell r="Q4707">
            <v>630.79331569999999</v>
          </cell>
          <cell r="R4707">
            <v>194.51955090000001</v>
          </cell>
          <cell r="T4707" t="str">
            <v>MATotIndYE201703</v>
          </cell>
        </row>
        <row r="4708">
          <cell r="A4708" t="str">
            <v>MA</v>
          </cell>
          <cell r="B4708" t="str">
            <v>TotInd</v>
          </cell>
          <cell r="C4708" t="str">
            <v>YE201703</v>
          </cell>
          <cell r="M4708">
            <v>15438.8630137</v>
          </cell>
          <cell r="N4708">
            <v>7.5351578999999997</v>
          </cell>
          <cell r="Q4708">
            <v>1304.9396710000001</v>
          </cell>
          <cell r="R4708">
            <v>69.292012</v>
          </cell>
          <cell r="T4708" t="str">
            <v>MATotIndYE201703</v>
          </cell>
        </row>
        <row r="4709">
          <cell r="A4709" t="str">
            <v>MA</v>
          </cell>
          <cell r="B4709" t="str">
            <v>TotInd</v>
          </cell>
          <cell r="C4709" t="str">
            <v>YE201703</v>
          </cell>
          <cell r="M4709">
            <v>15438.8630137</v>
          </cell>
          <cell r="N4709">
            <v>3.8658849000000002</v>
          </cell>
          <cell r="Q4709">
            <v>322.24880999999999</v>
          </cell>
          <cell r="R4709">
            <v>143.95900839999999</v>
          </cell>
          <cell r="T4709" t="str">
            <v>MATotIndYE201703</v>
          </cell>
        </row>
        <row r="4710">
          <cell r="A4710" t="str">
            <v>MA</v>
          </cell>
          <cell r="B4710" t="str">
            <v>TotInd</v>
          </cell>
          <cell r="C4710" t="str">
            <v>YE201703</v>
          </cell>
          <cell r="M4710">
            <v>15438.8630137</v>
          </cell>
          <cell r="N4710">
            <v>13.047867099999999</v>
          </cell>
          <cell r="Q4710">
            <v>1006.6733936000001</v>
          </cell>
          <cell r="R4710">
            <v>155.53644940000001</v>
          </cell>
          <cell r="T4710" t="str">
            <v>MATotIndYE201703</v>
          </cell>
        </row>
        <row r="4711">
          <cell r="A4711" t="str">
            <v>MA</v>
          </cell>
          <cell r="B4711" t="str">
            <v>TotInd</v>
          </cell>
          <cell r="C4711" t="str">
            <v>YE201703</v>
          </cell>
          <cell r="M4711">
            <v>15438.8630137</v>
          </cell>
          <cell r="N4711">
            <v>17.281519299999999</v>
          </cell>
          <cell r="Q4711">
            <v>25.102595900000001</v>
          </cell>
          <cell r="R4711">
            <v>8261.2265616999994</v>
          </cell>
          <cell r="T4711" t="str">
            <v>MATotIndYE201703</v>
          </cell>
        </row>
        <row r="4712">
          <cell r="A4712" t="str">
            <v>MA</v>
          </cell>
          <cell r="B4712" t="str">
            <v>TotInd</v>
          </cell>
          <cell r="C4712" t="str">
            <v>YE201703</v>
          </cell>
          <cell r="M4712">
            <v>15438.8630137</v>
          </cell>
          <cell r="N4712">
            <v>7.9692844000000003</v>
          </cell>
          <cell r="Q4712">
            <v>40.5858244</v>
          </cell>
          <cell r="R4712">
            <v>2356.2762338000002</v>
          </cell>
          <cell r="T4712" t="str">
            <v>MATotIndYE201703</v>
          </cell>
        </row>
        <row r="4713">
          <cell r="A4713" t="str">
            <v>MA</v>
          </cell>
          <cell r="B4713" t="str">
            <v>TotInd</v>
          </cell>
          <cell r="C4713" t="str">
            <v>YE201703</v>
          </cell>
          <cell r="M4713">
            <v>15438.8630137</v>
          </cell>
          <cell r="N4713">
            <v>26.611482500000001</v>
          </cell>
          <cell r="Q4713">
            <v>2273.6626833999999</v>
          </cell>
          <cell r="R4713">
            <v>140.45082070000001</v>
          </cell>
          <cell r="T4713" t="str">
            <v>MATotIndYE201703</v>
          </cell>
        </row>
        <row r="4714">
          <cell r="A4714" t="str">
            <v>MA</v>
          </cell>
          <cell r="B4714" t="str">
            <v>TotInd</v>
          </cell>
          <cell r="C4714" t="str">
            <v>YE201703</v>
          </cell>
          <cell r="M4714">
            <v>15438.8630137</v>
          </cell>
          <cell r="N4714">
            <v>113.7671563</v>
          </cell>
          <cell r="Q4714">
            <v>13374.430475700001</v>
          </cell>
          <cell r="R4714">
            <v>102.0758139</v>
          </cell>
          <cell r="T4714" t="str">
            <v>MATotIndYE201703</v>
          </cell>
        </row>
        <row r="4715">
          <cell r="A4715" t="str">
            <v>MA</v>
          </cell>
          <cell r="B4715" t="str">
            <v>MRGMKT</v>
          </cell>
          <cell r="C4715" t="str">
            <v>YE201603</v>
          </cell>
          <cell r="M4715">
            <v>131281.0710384</v>
          </cell>
          <cell r="N4715">
            <v>10.9425256</v>
          </cell>
          <cell r="Q4715">
            <v>17.7329449</v>
          </cell>
          <cell r="R4715">
            <v>7404.8787929999999</v>
          </cell>
          <cell r="T4715" t="str">
            <v>MAMRGMKTYE201603</v>
          </cell>
        </row>
        <row r="4716">
          <cell r="A4716" t="str">
            <v>MA</v>
          </cell>
          <cell r="B4716" t="str">
            <v>MRGMKT</v>
          </cell>
          <cell r="C4716" t="str">
            <v>YE201603</v>
          </cell>
          <cell r="M4716">
            <v>131281.0710384</v>
          </cell>
          <cell r="N4716">
            <v>23.091964900000001</v>
          </cell>
          <cell r="Q4716">
            <v>18.2813865</v>
          </cell>
          <cell r="R4716">
            <v>15157.689425</v>
          </cell>
          <cell r="T4716" t="str">
            <v>MAMRGMKTYE201603</v>
          </cell>
        </row>
        <row r="4717">
          <cell r="A4717" t="str">
            <v>MA</v>
          </cell>
          <cell r="B4717" t="str">
            <v>MRGMKT</v>
          </cell>
          <cell r="C4717" t="str">
            <v>YE201603</v>
          </cell>
          <cell r="M4717">
            <v>131281.0710384</v>
          </cell>
          <cell r="N4717">
            <v>43.244971300000003</v>
          </cell>
          <cell r="Q4717">
            <v>14.3051849</v>
          </cell>
          <cell r="R4717">
            <v>36276.333242799999</v>
          </cell>
          <cell r="T4717" t="str">
            <v>MAMRGMKTYE201603</v>
          </cell>
        </row>
        <row r="4718">
          <cell r="A4718" t="str">
            <v>MA</v>
          </cell>
          <cell r="B4718" t="str">
            <v>MRGMKT</v>
          </cell>
          <cell r="C4718" t="str">
            <v>YE201603</v>
          </cell>
          <cell r="M4718">
            <v>131281.0710384</v>
          </cell>
          <cell r="N4718">
            <v>0.55785119999999999</v>
          </cell>
          <cell r="Q4718">
            <v>1.401573</v>
          </cell>
          <cell r="R4718">
            <v>4776.2150542999998</v>
          </cell>
          <cell r="T4718" t="str">
            <v>MAMRGMKTYE201603</v>
          </cell>
        </row>
        <row r="4719">
          <cell r="A4719" t="str">
            <v>MA</v>
          </cell>
          <cell r="B4719" t="str">
            <v>MRGMKT</v>
          </cell>
          <cell r="C4719" t="str">
            <v>YE201603</v>
          </cell>
          <cell r="M4719">
            <v>131281.0710384</v>
          </cell>
          <cell r="N4719">
            <v>3.9031633000000001</v>
          </cell>
          <cell r="Q4719">
            <v>17.839586300000001</v>
          </cell>
          <cell r="R4719">
            <v>2625.5070196000001</v>
          </cell>
          <cell r="T4719" t="str">
            <v>MAMRGMKTYE201603</v>
          </cell>
        </row>
        <row r="4720">
          <cell r="A4720" t="str">
            <v>MA</v>
          </cell>
          <cell r="B4720" t="str">
            <v>MRGMKT</v>
          </cell>
          <cell r="C4720" t="str">
            <v>YE201603</v>
          </cell>
          <cell r="M4720">
            <v>131281.0710384</v>
          </cell>
          <cell r="N4720">
            <v>6.0641458000000004</v>
          </cell>
          <cell r="Q4720">
            <v>361.55250430000001</v>
          </cell>
          <cell r="R4720">
            <v>201.27021260000001</v>
          </cell>
          <cell r="T4720" t="str">
            <v>MAMRGMKTYE201603</v>
          </cell>
        </row>
        <row r="4721">
          <cell r="A4721" t="str">
            <v>MA</v>
          </cell>
          <cell r="B4721" t="str">
            <v>MRGMKT</v>
          </cell>
          <cell r="C4721" t="str">
            <v>YE201603</v>
          </cell>
          <cell r="M4721">
            <v>131281.0710384</v>
          </cell>
          <cell r="N4721">
            <v>8.1163582999999999</v>
          </cell>
          <cell r="Q4721">
            <v>79.272662199999999</v>
          </cell>
          <cell r="R4721">
            <v>1228.6240539999999</v>
          </cell>
          <cell r="T4721" t="str">
            <v>MAMRGMKTYE201603</v>
          </cell>
        </row>
        <row r="4722">
          <cell r="A4722" t="str">
            <v>MA</v>
          </cell>
          <cell r="B4722" t="str">
            <v>MRGMKT</v>
          </cell>
          <cell r="C4722" t="str">
            <v>YE201603</v>
          </cell>
          <cell r="M4722">
            <v>131281.0710384</v>
          </cell>
          <cell r="N4722">
            <v>11.9733383</v>
          </cell>
          <cell r="Q4722">
            <v>412.4485899</v>
          </cell>
          <cell r="R4722">
            <v>348.3587129</v>
          </cell>
          <cell r="T4722" t="str">
            <v>MAMRGMKTYE201603</v>
          </cell>
        </row>
        <row r="4723">
          <cell r="A4723" t="str">
            <v>MA</v>
          </cell>
          <cell r="B4723" t="str">
            <v>MRGMKT</v>
          </cell>
          <cell r="C4723" t="str">
            <v>YE201603</v>
          </cell>
          <cell r="M4723">
            <v>131281.0710384</v>
          </cell>
          <cell r="N4723">
            <v>5.8362914999999997</v>
          </cell>
          <cell r="Q4723">
            <v>204.01518419999999</v>
          </cell>
          <cell r="R4723">
            <v>343.2857143</v>
          </cell>
          <cell r="T4723" t="str">
            <v>MAMRGMKTYE201603</v>
          </cell>
        </row>
        <row r="4724">
          <cell r="A4724" t="str">
            <v>MA</v>
          </cell>
          <cell r="B4724" t="str">
            <v>MRGMKT</v>
          </cell>
          <cell r="C4724" t="str">
            <v>YE201603</v>
          </cell>
          <cell r="M4724">
            <v>131281.0710384</v>
          </cell>
          <cell r="N4724">
            <v>36.457652600000003</v>
          </cell>
          <cell r="Q4724">
            <v>169.35499870000001</v>
          </cell>
          <cell r="R4724">
            <v>2583.2826583000001</v>
          </cell>
          <cell r="T4724" t="str">
            <v>MAMRGMKTYE201603</v>
          </cell>
        </row>
        <row r="4725">
          <cell r="A4725" t="str">
            <v>MA</v>
          </cell>
          <cell r="B4725" t="str">
            <v>MRGMKT</v>
          </cell>
          <cell r="C4725" t="str">
            <v>YE201603</v>
          </cell>
          <cell r="M4725">
            <v>131281.0710384</v>
          </cell>
          <cell r="N4725">
            <v>16.628634300000002</v>
          </cell>
          <cell r="Q4725">
            <v>312.18543349999999</v>
          </cell>
          <cell r="R4725">
            <v>639.18296669999995</v>
          </cell>
          <cell r="T4725" t="str">
            <v>MAMRGMKTYE201603</v>
          </cell>
        </row>
        <row r="4726">
          <cell r="A4726" t="str">
            <v>MA</v>
          </cell>
          <cell r="B4726" t="str">
            <v>MRGMKT</v>
          </cell>
          <cell r="C4726" t="str">
            <v>YE201603</v>
          </cell>
          <cell r="M4726">
            <v>131281.0710384</v>
          </cell>
          <cell r="N4726">
            <v>10.4202555</v>
          </cell>
          <cell r="Q4726">
            <v>227.91928580000001</v>
          </cell>
          <cell r="R4726">
            <v>548.62871789999997</v>
          </cell>
          <cell r="T4726" t="str">
            <v>MAMRGMKTYE201603</v>
          </cell>
        </row>
        <row r="4727">
          <cell r="A4727" t="str">
            <v>MA</v>
          </cell>
          <cell r="B4727" t="str">
            <v>MRGMKT</v>
          </cell>
          <cell r="C4727" t="str">
            <v>YE201603</v>
          </cell>
          <cell r="M4727">
            <v>131281.0710384</v>
          </cell>
          <cell r="N4727">
            <v>14.8106936</v>
          </cell>
          <cell r="Q4727">
            <v>163.42087029999999</v>
          </cell>
          <cell r="R4727">
            <v>1087.5497273000001</v>
          </cell>
          <cell r="T4727" t="str">
            <v>MAMRGMKTYE201603</v>
          </cell>
        </row>
        <row r="4728">
          <cell r="A4728" t="str">
            <v>MA</v>
          </cell>
          <cell r="B4728" t="str">
            <v>MRGMKT</v>
          </cell>
          <cell r="C4728" t="str">
            <v>YE201603</v>
          </cell>
          <cell r="M4728">
            <v>131281.0710384</v>
          </cell>
          <cell r="N4728">
            <v>28.756540300000001</v>
          </cell>
          <cell r="Q4728">
            <v>1301.6308919000001</v>
          </cell>
          <cell r="R4728">
            <v>265.1123953</v>
          </cell>
          <cell r="T4728" t="str">
            <v>MAMRGMKTYE201603</v>
          </cell>
        </row>
        <row r="4729">
          <cell r="A4729" t="str">
            <v>MA</v>
          </cell>
          <cell r="B4729" t="str">
            <v>MRGMKT</v>
          </cell>
          <cell r="C4729" t="str">
            <v>YE201603</v>
          </cell>
          <cell r="M4729">
            <v>131281.0710384</v>
          </cell>
          <cell r="N4729">
            <v>15.4297428</v>
          </cell>
          <cell r="Q4729">
            <v>3786.4462527000001</v>
          </cell>
          <cell r="R4729">
            <v>48.899918700000001</v>
          </cell>
          <cell r="T4729" t="str">
            <v>MAMRGMKTYE201603</v>
          </cell>
        </row>
        <row r="4730">
          <cell r="A4730" t="str">
            <v>MA</v>
          </cell>
          <cell r="B4730" t="str">
            <v>MRGMKT</v>
          </cell>
          <cell r="C4730" t="str">
            <v>YE201603</v>
          </cell>
          <cell r="M4730">
            <v>131281.0710384</v>
          </cell>
          <cell r="N4730">
            <v>11.104698900000001</v>
          </cell>
          <cell r="Q4730">
            <v>687.05628830000001</v>
          </cell>
          <cell r="R4730">
            <v>193.9526481</v>
          </cell>
          <cell r="T4730" t="str">
            <v>MAMRGMKTYE201603</v>
          </cell>
        </row>
        <row r="4731">
          <cell r="A4731" t="str">
            <v>MA</v>
          </cell>
          <cell r="B4731" t="str">
            <v>MRGMKT</v>
          </cell>
          <cell r="C4731" t="str">
            <v>YE201603</v>
          </cell>
          <cell r="M4731">
            <v>131281.0710384</v>
          </cell>
          <cell r="N4731">
            <v>2.9906570000000001</v>
          </cell>
          <cell r="Q4731">
            <v>227.4165227</v>
          </cell>
          <cell r="R4731">
            <v>157.80684529999999</v>
          </cell>
          <cell r="T4731" t="str">
            <v>MAMRGMKTYE201603</v>
          </cell>
        </row>
        <row r="4732">
          <cell r="A4732" t="str">
            <v>MA</v>
          </cell>
          <cell r="B4732" t="str">
            <v>MRGMKT</v>
          </cell>
          <cell r="C4732" t="str">
            <v>YE201603</v>
          </cell>
          <cell r="M4732">
            <v>131281.0710384</v>
          </cell>
          <cell r="N4732">
            <v>1.7143873999999999</v>
          </cell>
          <cell r="Q4732">
            <v>161.1279657</v>
          </cell>
          <cell r="R4732">
            <v>127.6789462</v>
          </cell>
          <cell r="T4732" t="str">
            <v>MAMRGMKTYE201603</v>
          </cell>
        </row>
        <row r="4733">
          <cell r="A4733" t="str">
            <v>MA</v>
          </cell>
          <cell r="B4733" t="str">
            <v>MRGMKT</v>
          </cell>
          <cell r="C4733" t="str">
            <v>YE201603</v>
          </cell>
          <cell r="M4733">
            <v>131281.0710384</v>
          </cell>
          <cell r="N4733">
            <v>2.9929191999999998</v>
          </cell>
          <cell r="Q4733">
            <v>653.44733480000002</v>
          </cell>
          <cell r="R4733">
            <v>54.962394500000002</v>
          </cell>
          <cell r="T4733" t="str">
            <v>MAMRGMKTYE201603</v>
          </cell>
        </row>
        <row r="4734">
          <cell r="A4734" t="str">
            <v>MA</v>
          </cell>
          <cell r="B4734" t="str">
            <v>MRGMKT</v>
          </cell>
          <cell r="C4734" t="str">
            <v>YE201603</v>
          </cell>
          <cell r="M4734">
            <v>131281.0710384</v>
          </cell>
          <cell r="N4734">
            <v>1.7172970999999999</v>
          </cell>
          <cell r="Q4734">
            <v>711.05941889999997</v>
          </cell>
          <cell r="R4734">
            <v>28.9814948</v>
          </cell>
          <cell r="T4734" t="str">
            <v>MAMRGMKTYE201603</v>
          </cell>
        </row>
        <row r="4735">
          <cell r="A4735" t="str">
            <v>MA</v>
          </cell>
          <cell r="B4735" t="str">
            <v>MRGMKT</v>
          </cell>
          <cell r="C4735" t="str">
            <v>YE201603</v>
          </cell>
          <cell r="M4735">
            <v>131281.0710384</v>
          </cell>
          <cell r="N4735">
            <v>22.7235391</v>
          </cell>
          <cell r="Q4735">
            <v>1821.6327036</v>
          </cell>
          <cell r="R4735">
            <v>149.69124619999999</v>
          </cell>
          <cell r="T4735" t="str">
            <v>MAMRGMKTYE201603</v>
          </cell>
        </row>
        <row r="4736">
          <cell r="A4736" t="str">
            <v>MA</v>
          </cell>
          <cell r="B4736" t="str">
            <v>MRGMKT</v>
          </cell>
          <cell r="C4736" t="str">
            <v>YE201603</v>
          </cell>
          <cell r="M4736">
            <v>131281.0710384</v>
          </cell>
          <cell r="N4736">
            <v>2.6362597999999999</v>
          </cell>
          <cell r="Q4736">
            <v>49.567874099999997</v>
          </cell>
          <cell r="R4736">
            <v>638.21815430000004</v>
          </cell>
          <cell r="T4736" t="str">
            <v>MAMRGMKTYE201603</v>
          </cell>
        </row>
        <row r="4737">
          <cell r="A4737" t="str">
            <v>MA</v>
          </cell>
          <cell r="B4737" t="str">
            <v>MRGMKT</v>
          </cell>
          <cell r="C4737" t="str">
            <v>YE201603</v>
          </cell>
          <cell r="M4737">
            <v>131281.0710384</v>
          </cell>
          <cell r="N4737">
            <v>5.5335671</v>
          </cell>
          <cell r="Q4737">
            <v>126.0716638</v>
          </cell>
          <cell r="R4737">
            <v>526.70682420000003</v>
          </cell>
          <cell r="T4737" t="str">
            <v>MAMRGMKTYE201603</v>
          </cell>
        </row>
        <row r="4738">
          <cell r="A4738" t="str">
            <v>MA</v>
          </cell>
          <cell r="B4738" t="str">
            <v>MRGMKT</v>
          </cell>
          <cell r="C4738" t="str">
            <v>YE201603</v>
          </cell>
          <cell r="M4738">
            <v>131281.0710384</v>
          </cell>
          <cell r="N4738">
            <v>8.8268860999999994</v>
          </cell>
          <cell r="Q4738">
            <v>2494.5811537</v>
          </cell>
          <cell r="R4738">
            <v>42.461089399999999</v>
          </cell>
          <cell r="T4738" t="str">
            <v>MAMRGMKTYE201603</v>
          </cell>
        </row>
        <row r="4739">
          <cell r="A4739" t="str">
            <v>MA</v>
          </cell>
          <cell r="B4739" t="str">
            <v>MRGMKT</v>
          </cell>
          <cell r="C4739" t="str">
            <v>YE201603</v>
          </cell>
          <cell r="M4739">
            <v>131281.0710384</v>
          </cell>
          <cell r="N4739">
            <v>25.184930399999999</v>
          </cell>
          <cell r="Q4739">
            <v>2787.5473240000001</v>
          </cell>
          <cell r="R4739">
            <v>108.4175906</v>
          </cell>
          <cell r="T4739" t="str">
            <v>MAMRGMKTYE201603</v>
          </cell>
        </row>
        <row r="4740">
          <cell r="A4740" t="str">
            <v>MA</v>
          </cell>
          <cell r="B4740" t="str">
            <v>MRGMKT</v>
          </cell>
          <cell r="C4740" t="str">
            <v>YE201603</v>
          </cell>
          <cell r="M4740">
            <v>131281.0710384</v>
          </cell>
          <cell r="N4740">
            <v>4.6646796000000004</v>
          </cell>
          <cell r="Q4740">
            <v>378.49684339999999</v>
          </cell>
          <cell r="R4740">
            <v>147.8906795</v>
          </cell>
          <cell r="T4740" t="str">
            <v>MAMRGMKTYE201603</v>
          </cell>
        </row>
        <row r="4741">
          <cell r="A4741" t="str">
            <v>MA</v>
          </cell>
          <cell r="B4741" t="str">
            <v>MRGMKT</v>
          </cell>
          <cell r="C4741" t="str">
            <v>YE201603</v>
          </cell>
          <cell r="M4741">
            <v>131281.0710384</v>
          </cell>
          <cell r="N4741">
            <v>15.6492504</v>
          </cell>
          <cell r="Q4741">
            <v>963.88071490000004</v>
          </cell>
          <cell r="R4741">
            <v>194.8280547</v>
          </cell>
          <cell r="T4741" t="str">
            <v>MAMRGMKTYE201603</v>
          </cell>
        </row>
        <row r="4742">
          <cell r="A4742" t="str">
            <v>MA</v>
          </cell>
          <cell r="B4742" t="str">
            <v>MRGMKT</v>
          </cell>
          <cell r="C4742" t="str">
            <v>YE201603</v>
          </cell>
          <cell r="M4742">
            <v>131281.0710384</v>
          </cell>
          <cell r="N4742">
            <v>8.8190211000000005</v>
          </cell>
          <cell r="Q4742">
            <v>566.65213610000001</v>
          </cell>
          <cell r="R4742">
            <v>186.76053089999999</v>
          </cell>
          <cell r="T4742" t="str">
            <v>MAMRGMKTYE201603</v>
          </cell>
        </row>
        <row r="4743">
          <cell r="A4743" t="str">
            <v>MA</v>
          </cell>
          <cell r="B4743" t="str">
            <v>MRGMKT</v>
          </cell>
          <cell r="C4743" t="str">
            <v>YE201603</v>
          </cell>
          <cell r="M4743">
            <v>131281.0710384</v>
          </cell>
          <cell r="N4743">
            <v>5.9445411000000004</v>
          </cell>
          <cell r="Q4743">
            <v>1061.2187039999999</v>
          </cell>
          <cell r="R4743">
            <v>67.219407700000005</v>
          </cell>
          <cell r="T4743" t="str">
            <v>MAMRGMKTYE201603</v>
          </cell>
        </row>
        <row r="4744">
          <cell r="A4744" t="str">
            <v>MA</v>
          </cell>
          <cell r="B4744" t="str">
            <v>MRGMKT</v>
          </cell>
          <cell r="C4744" t="str">
            <v>YE201603</v>
          </cell>
          <cell r="M4744">
            <v>131281.0710384</v>
          </cell>
          <cell r="N4744">
            <v>3.3006823000000001</v>
          </cell>
          <cell r="Q4744">
            <v>277.82233530000002</v>
          </cell>
          <cell r="R4744">
            <v>142.56660690000001</v>
          </cell>
          <cell r="T4744" t="str">
            <v>MAMRGMKTYE201603</v>
          </cell>
        </row>
        <row r="4745">
          <cell r="A4745" t="str">
            <v>MA</v>
          </cell>
          <cell r="B4745" t="str">
            <v>MRGMKT</v>
          </cell>
          <cell r="C4745" t="str">
            <v>YE201603</v>
          </cell>
          <cell r="M4745">
            <v>131281.0710384</v>
          </cell>
          <cell r="N4745">
            <v>8.0344438</v>
          </cell>
          <cell r="Q4745">
            <v>759.36276759999998</v>
          </cell>
          <cell r="R4745">
            <v>126.966095</v>
          </cell>
          <cell r="T4745" t="str">
            <v>MAMRGMKTYE201603</v>
          </cell>
        </row>
        <row r="4746">
          <cell r="A4746" t="str">
            <v>MA</v>
          </cell>
          <cell r="B4746" t="str">
            <v>MRGMKT</v>
          </cell>
          <cell r="C4746" t="str">
            <v>YE201603</v>
          </cell>
          <cell r="M4746">
            <v>131281.0710384</v>
          </cell>
          <cell r="N4746">
            <v>6.9421609999999996</v>
          </cell>
          <cell r="Q4746">
            <v>16.941593999999998</v>
          </cell>
          <cell r="R4746">
            <v>4917.2428822000002</v>
          </cell>
          <cell r="T4746" t="str">
            <v>MAMRGMKTYE201603</v>
          </cell>
        </row>
        <row r="4747">
          <cell r="A4747" t="str">
            <v>MA</v>
          </cell>
          <cell r="B4747" t="str">
            <v>MRGMKT</v>
          </cell>
          <cell r="C4747" t="str">
            <v>YE201603</v>
          </cell>
          <cell r="M4747">
            <v>131281.0710384</v>
          </cell>
          <cell r="N4747">
            <v>4.5680266999999999</v>
          </cell>
          <cell r="Q4747">
            <v>19.775349800000001</v>
          </cell>
          <cell r="R4747">
            <v>2771.9520146</v>
          </cell>
          <cell r="T4747" t="str">
            <v>MAMRGMKTYE201603</v>
          </cell>
        </row>
        <row r="4748">
          <cell r="A4748" t="str">
            <v>MA</v>
          </cell>
          <cell r="B4748" t="str">
            <v>MRGMKT</v>
          </cell>
          <cell r="C4748" t="str">
            <v>YE201603</v>
          </cell>
          <cell r="M4748">
            <v>131281.0710384</v>
          </cell>
          <cell r="N4748">
            <v>15.371852000000001</v>
          </cell>
          <cell r="Q4748">
            <v>1669.6611210000001</v>
          </cell>
          <cell r="R4748">
            <v>110.4788399</v>
          </cell>
          <cell r="T4748" t="str">
            <v>MAMRGMKTYE201603</v>
          </cell>
        </row>
        <row r="4749">
          <cell r="A4749" t="str">
            <v>MA</v>
          </cell>
          <cell r="B4749" t="str">
            <v>MRGMKT</v>
          </cell>
          <cell r="C4749" t="str">
            <v>YE201603</v>
          </cell>
          <cell r="M4749">
            <v>131281.0710384</v>
          </cell>
          <cell r="N4749">
            <v>89.050334399999997</v>
          </cell>
          <cell r="Q4749">
            <v>11670.9209323</v>
          </cell>
          <cell r="R4749">
            <v>91.561241800000005</v>
          </cell>
          <cell r="T4749" t="str">
            <v>MAMRGMKTYE201603</v>
          </cell>
        </row>
        <row r="4750">
          <cell r="A4750" t="str">
            <v>MA</v>
          </cell>
          <cell r="B4750" t="str">
            <v>MRGMKT</v>
          </cell>
          <cell r="C4750" t="str">
            <v>YE201703</v>
          </cell>
          <cell r="M4750">
            <v>111433.75616410001</v>
          </cell>
          <cell r="N4750">
            <v>11.211648500000001</v>
          </cell>
          <cell r="Q4750">
            <v>18.301596700000001</v>
          </cell>
          <cell r="R4750">
            <v>7351.2592062000003</v>
          </cell>
          <cell r="T4750" t="str">
            <v>MAMRGMKTYE201703</v>
          </cell>
        </row>
        <row r="4751">
          <cell r="A4751" t="str">
            <v>MA</v>
          </cell>
          <cell r="B4751" t="str">
            <v>MRGMKT</v>
          </cell>
          <cell r="C4751" t="str">
            <v>YE201703</v>
          </cell>
          <cell r="M4751">
            <v>111433.75616410001</v>
          </cell>
          <cell r="N4751">
            <v>25.666889099999999</v>
          </cell>
          <cell r="Q4751">
            <v>19.386485199999999</v>
          </cell>
          <cell r="R4751">
            <v>15887.494107099999</v>
          </cell>
          <cell r="T4751" t="str">
            <v>MAMRGMKTYE201703</v>
          </cell>
        </row>
        <row r="4752">
          <cell r="A4752" t="str">
            <v>MA</v>
          </cell>
          <cell r="B4752" t="str">
            <v>MRGMKT</v>
          </cell>
          <cell r="C4752" t="str">
            <v>YE201703</v>
          </cell>
          <cell r="M4752">
            <v>111433.75616410001</v>
          </cell>
          <cell r="N4752">
            <v>40.421158499999997</v>
          </cell>
          <cell r="Q4752">
            <v>13.924307600000001</v>
          </cell>
          <cell r="R4752">
            <v>34835.046361799999</v>
          </cell>
          <cell r="T4752" t="str">
            <v>MAMRGMKTYE201703</v>
          </cell>
        </row>
        <row r="4753">
          <cell r="A4753" t="str">
            <v>MA</v>
          </cell>
          <cell r="B4753" t="str">
            <v>MRGMKT</v>
          </cell>
          <cell r="C4753" t="str">
            <v>YE201703</v>
          </cell>
          <cell r="M4753">
            <v>111433.75616410001</v>
          </cell>
          <cell r="N4753">
            <v>0.67263580000000001</v>
          </cell>
          <cell r="Q4753">
            <v>1.7169539</v>
          </cell>
          <cell r="R4753">
            <v>4701.1334065999999</v>
          </cell>
          <cell r="T4753" t="str">
            <v>MAMRGMKTYE201703</v>
          </cell>
        </row>
        <row r="4754">
          <cell r="A4754" t="str">
            <v>MA</v>
          </cell>
          <cell r="B4754" t="str">
            <v>MRGMKT</v>
          </cell>
          <cell r="C4754" t="str">
            <v>YE201703</v>
          </cell>
          <cell r="M4754">
            <v>111433.75616410001</v>
          </cell>
          <cell r="N4754">
            <v>4.2371274000000003</v>
          </cell>
          <cell r="Q4754">
            <v>18.5940449</v>
          </cell>
          <cell r="R4754">
            <v>2734.5060426</v>
          </cell>
          <cell r="T4754" t="str">
            <v>MAMRGMKTYE201703</v>
          </cell>
        </row>
        <row r="4755">
          <cell r="A4755" t="str">
            <v>MA</v>
          </cell>
          <cell r="B4755" t="str">
            <v>MRGMKT</v>
          </cell>
          <cell r="C4755" t="str">
            <v>YE201703</v>
          </cell>
          <cell r="M4755">
            <v>111433.75616410001</v>
          </cell>
          <cell r="N4755">
            <v>6.2188245000000002</v>
          </cell>
          <cell r="Q4755">
            <v>371.12619380000001</v>
          </cell>
          <cell r="R4755">
            <v>201.07956659999999</v>
          </cell>
          <cell r="T4755" t="str">
            <v>MAMRGMKTYE201703</v>
          </cell>
        </row>
        <row r="4756">
          <cell r="A4756" t="str">
            <v>MA</v>
          </cell>
          <cell r="B4756" t="str">
            <v>MRGMKT</v>
          </cell>
          <cell r="C4756" t="str">
            <v>YE201703</v>
          </cell>
          <cell r="M4756">
            <v>111433.75616410001</v>
          </cell>
          <cell r="N4756">
            <v>7.7599486999999998</v>
          </cell>
          <cell r="Q4756">
            <v>74.1403344</v>
          </cell>
          <cell r="R4756">
            <v>1255.9881918999999</v>
          </cell>
          <cell r="T4756" t="str">
            <v>MAMRGMKTYE201703</v>
          </cell>
        </row>
        <row r="4757">
          <cell r="A4757" t="str">
            <v>MA</v>
          </cell>
          <cell r="B4757" t="str">
            <v>MRGMKT</v>
          </cell>
          <cell r="C4757" t="str">
            <v>YE201703</v>
          </cell>
          <cell r="M4757">
            <v>111433.75616410001</v>
          </cell>
          <cell r="N4757">
            <v>12.0991886</v>
          </cell>
          <cell r="Q4757">
            <v>400.85315969999999</v>
          </cell>
          <cell r="R4757">
            <v>362.20311529999998</v>
          </cell>
          <cell r="T4757" t="str">
            <v>MAMRGMKTYE201703</v>
          </cell>
        </row>
        <row r="4758">
          <cell r="A4758" t="str">
            <v>MA</v>
          </cell>
          <cell r="B4758" t="str">
            <v>MRGMKT</v>
          </cell>
          <cell r="C4758" t="str">
            <v>YE201703</v>
          </cell>
          <cell r="M4758">
            <v>111433.75616410001</v>
          </cell>
          <cell r="N4758">
            <v>5.6526505</v>
          </cell>
          <cell r="Q4758">
            <v>191.69531470000001</v>
          </cell>
          <cell r="R4758">
            <v>353.85218620000001</v>
          </cell>
          <cell r="T4758" t="str">
            <v>MAMRGMKTYE201703</v>
          </cell>
        </row>
        <row r="4759">
          <cell r="A4759" t="str">
            <v>MA</v>
          </cell>
          <cell r="B4759" t="str">
            <v>MRGMKT</v>
          </cell>
          <cell r="C4759" t="str">
            <v>YE201703</v>
          </cell>
          <cell r="M4759">
            <v>111433.75616410001</v>
          </cell>
          <cell r="N4759">
            <v>37.9574894</v>
          </cell>
          <cell r="Q4759">
            <v>174.60704659999999</v>
          </cell>
          <cell r="R4759">
            <v>2608.6568774000002</v>
          </cell>
          <cell r="T4759" t="str">
            <v>MAMRGMKTYE201703</v>
          </cell>
        </row>
        <row r="4760">
          <cell r="A4760" t="str">
            <v>MA</v>
          </cell>
          <cell r="B4760" t="str">
            <v>MRGMKT</v>
          </cell>
          <cell r="C4760" t="str">
            <v>YE201703</v>
          </cell>
          <cell r="M4760">
            <v>111433.75616410001</v>
          </cell>
          <cell r="N4760">
            <v>16.8057686</v>
          </cell>
          <cell r="Q4760">
            <v>304.12918089999999</v>
          </cell>
          <cell r="R4760">
            <v>663.10382600000003</v>
          </cell>
          <cell r="T4760" t="str">
            <v>MAMRGMKTYE201703</v>
          </cell>
        </row>
        <row r="4761">
          <cell r="A4761" t="str">
            <v>MA</v>
          </cell>
          <cell r="B4761" t="str">
            <v>MRGMKT</v>
          </cell>
          <cell r="C4761" t="str">
            <v>YE201703</v>
          </cell>
          <cell r="M4761">
            <v>111433.75616410001</v>
          </cell>
          <cell r="N4761">
            <v>11.2195438</v>
          </cell>
          <cell r="Q4761">
            <v>236.75284199999999</v>
          </cell>
          <cell r="R4761">
            <v>568.67121450000002</v>
          </cell>
          <cell r="T4761" t="str">
            <v>MAMRGMKTYE201703</v>
          </cell>
        </row>
        <row r="4762">
          <cell r="A4762" t="str">
            <v>MA</v>
          </cell>
          <cell r="B4762" t="str">
            <v>MRGMKT</v>
          </cell>
          <cell r="C4762" t="str">
            <v>YE201703</v>
          </cell>
          <cell r="M4762">
            <v>111433.75616410001</v>
          </cell>
          <cell r="N4762">
            <v>18.526540700000002</v>
          </cell>
          <cell r="Q4762">
            <v>168.2628445</v>
          </cell>
          <cell r="R4762">
            <v>1321.2571616</v>
          </cell>
          <cell r="T4762" t="str">
            <v>MAMRGMKTYE201703</v>
          </cell>
        </row>
        <row r="4763">
          <cell r="A4763" t="str">
            <v>MA</v>
          </cell>
          <cell r="B4763" t="str">
            <v>MRGMKT</v>
          </cell>
          <cell r="C4763" t="str">
            <v>YE201703</v>
          </cell>
          <cell r="M4763">
            <v>111433.75616410001</v>
          </cell>
          <cell r="N4763">
            <v>30.2053142</v>
          </cell>
          <cell r="Q4763">
            <v>1367.5269899</v>
          </cell>
          <cell r="R4763">
            <v>265.05054209999997</v>
          </cell>
          <cell r="T4763" t="str">
            <v>MAMRGMKTYE201703</v>
          </cell>
        </row>
        <row r="4764">
          <cell r="A4764" t="str">
            <v>MA</v>
          </cell>
          <cell r="B4764" t="str">
            <v>MRGMKT</v>
          </cell>
          <cell r="C4764" t="str">
            <v>YE201703</v>
          </cell>
          <cell r="M4764">
            <v>111433.75616410001</v>
          </cell>
          <cell r="N4764">
            <v>15.632990100000001</v>
          </cell>
          <cell r="Q4764">
            <v>3770.8933052000002</v>
          </cell>
          <cell r="R4764">
            <v>49.748392799999998</v>
          </cell>
          <cell r="T4764" t="str">
            <v>MAMRGMKTYE201703</v>
          </cell>
        </row>
        <row r="4765">
          <cell r="A4765" t="str">
            <v>MA</v>
          </cell>
          <cell r="B4765" t="str">
            <v>MRGMKT</v>
          </cell>
          <cell r="C4765" t="str">
            <v>YE201703</v>
          </cell>
          <cell r="M4765">
            <v>111433.75616410001</v>
          </cell>
          <cell r="N4765">
            <v>11.479065</v>
          </cell>
          <cell r="Q4765">
            <v>651.85535340000001</v>
          </cell>
          <cell r="R4765">
            <v>211.318016</v>
          </cell>
          <cell r="T4765" t="str">
            <v>MAMRGMKTYE201703</v>
          </cell>
        </row>
        <row r="4766">
          <cell r="A4766" t="str">
            <v>MA</v>
          </cell>
          <cell r="B4766" t="str">
            <v>MRGMKT</v>
          </cell>
          <cell r="C4766" t="str">
            <v>YE201703</v>
          </cell>
          <cell r="M4766">
            <v>111433.75616410001</v>
          </cell>
          <cell r="N4766">
            <v>3.0814682000000002</v>
          </cell>
          <cell r="Q4766">
            <v>228.0717827</v>
          </cell>
          <cell r="R4766">
            <v>162.13149329999999</v>
          </cell>
          <cell r="T4766" t="str">
            <v>MAMRGMKTYE201703</v>
          </cell>
        </row>
        <row r="4767">
          <cell r="A4767" t="str">
            <v>MA</v>
          </cell>
          <cell r="B4767" t="str">
            <v>MRGMKT</v>
          </cell>
          <cell r="C4767" t="str">
            <v>YE201703</v>
          </cell>
          <cell r="M4767">
            <v>111433.75616410001</v>
          </cell>
          <cell r="N4767">
            <v>1.7205897999999999</v>
          </cell>
          <cell r="Q4767">
            <v>153.730514</v>
          </cell>
          <cell r="R4767">
            <v>134.3069539</v>
          </cell>
          <cell r="T4767" t="str">
            <v>MAMRGMKTYE201703</v>
          </cell>
        </row>
        <row r="4768">
          <cell r="A4768" t="str">
            <v>MA</v>
          </cell>
          <cell r="B4768" t="str">
            <v>MRGMKT</v>
          </cell>
          <cell r="C4768" t="str">
            <v>YE201703</v>
          </cell>
          <cell r="M4768">
            <v>111433.75616410001</v>
          </cell>
          <cell r="N4768">
            <v>3.0122483</v>
          </cell>
          <cell r="Q4768">
            <v>630.29419470000005</v>
          </cell>
          <cell r="R4768">
            <v>57.349376999999997</v>
          </cell>
          <cell r="T4768" t="str">
            <v>MAMRGMKTYE201703</v>
          </cell>
        </row>
        <row r="4769">
          <cell r="A4769" t="str">
            <v>MA</v>
          </cell>
          <cell r="B4769" t="str">
            <v>MRGMKT</v>
          </cell>
          <cell r="C4769" t="str">
            <v>YE201703</v>
          </cell>
          <cell r="M4769">
            <v>111433.75616410001</v>
          </cell>
          <cell r="N4769">
            <v>1.6542045000000001</v>
          </cell>
          <cell r="Q4769">
            <v>686.62523209999995</v>
          </cell>
          <cell r="R4769">
            <v>28.910172200000002</v>
          </cell>
          <cell r="T4769" t="str">
            <v>MAMRGMKTYE201703</v>
          </cell>
        </row>
        <row r="4770">
          <cell r="A4770" t="str">
            <v>MA</v>
          </cell>
          <cell r="B4770" t="str">
            <v>MRGMKT</v>
          </cell>
          <cell r="C4770" t="str">
            <v>YE201703</v>
          </cell>
          <cell r="M4770">
            <v>111433.75616410001</v>
          </cell>
          <cell r="N4770">
            <v>23.159896499999999</v>
          </cell>
          <cell r="Q4770">
            <v>1790.1147469</v>
          </cell>
          <cell r="R4770">
            <v>155.25192379999999</v>
          </cell>
          <cell r="T4770" t="str">
            <v>MAMRGMKTYE201703</v>
          </cell>
        </row>
        <row r="4771">
          <cell r="A4771" t="str">
            <v>MA</v>
          </cell>
          <cell r="B4771" t="str">
            <v>MRGMKT</v>
          </cell>
          <cell r="C4771" t="str">
            <v>YE201703</v>
          </cell>
          <cell r="M4771">
            <v>111433.75616410001</v>
          </cell>
          <cell r="N4771">
            <v>2.6609630000000002</v>
          </cell>
          <cell r="Q4771">
            <v>47.9785988</v>
          </cell>
          <cell r="R4771">
            <v>665.53748480000002</v>
          </cell>
          <cell r="T4771" t="str">
            <v>MAMRGMKTYE201703</v>
          </cell>
        </row>
        <row r="4772">
          <cell r="A4772" t="str">
            <v>MA</v>
          </cell>
          <cell r="B4772" t="str">
            <v>MRGMKT</v>
          </cell>
          <cell r="C4772" t="str">
            <v>YE201703</v>
          </cell>
          <cell r="M4772">
            <v>111433.75616410001</v>
          </cell>
          <cell r="N4772">
            <v>6.0886126000000003</v>
          </cell>
          <cell r="Q4772">
            <v>129.8690115</v>
          </cell>
          <cell r="R4772">
            <v>562.59264429999996</v>
          </cell>
          <cell r="T4772" t="str">
            <v>MAMRGMKTYE201703</v>
          </cell>
        </row>
        <row r="4773">
          <cell r="A4773" t="str">
            <v>MA</v>
          </cell>
          <cell r="B4773" t="str">
            <v>MRGMKT</v>
          </cell>
          <cell r="C4773" t="str">
            <v>YE201703</v>
          </cell>
          <cell r="M4773">
            <v>111433.75616410001</v>
          </cell>
          <cell r="N4773">
            <v>7.5108495</v>
          </cell>
          <cell r="Q4773">
            <v>2331.3619038000002</v>
          </cell>
          <cell r="R4773">
            <v>38.659889700000001</v>
          </cell>
          <cell r="T4773" t="str">
            <v>MAMRGMKTYE201703</v>
          </cell>
        </row>
        <row r="4774">
          <cell r="A4774" t="str">
            <v>MA</v>
          </cell>
          <cell r="B4774" t="str">
            <v>MRGMKT</v>
          </cell>
          <cell r="C4774" t="str">
            <v>YE201703</v>
          </cell>
          <cell r="M4774">
            <v>111433.75616410001</v>
          </cell>
          <cell r="N4774">
            <v>25.5377841</v>
          </cell>
          <cell r="Q4774">
            <v>2761.6448584999998</v>
          </cell>
          <cell r="R4774">
            <v>110.9677114</v>
          </cell>
          <cell r="T4774" t="str">
            <v>MAMRGMKTYE201703</v>
          </cell>
        </row>
        <row r="4775">
          <cell r="A4775" t="str">
            <v>MA</v>
          </cell>
          <cell r="B4775" t="str">
            <v>MRGMKT</v>
          </cell>
          <cell r="C4775" t="str">
            <v>YE201703</v>
          </cell>
          <cell r="M4775">
            <v>111433.75616410001</v>
          </cell>
          <cell r="N4775">
            <v>4.5732571000000002</v>
          </cell>
          <cell r="Q4775">
            <v>388.30168079999999</v>
          </cell>
          <cell r="R4775">
            <v>141.33105269999999</v>
          </cell>
          <cell r="T4775" t="str">
            <v>MAMRGMKTYE201703</v>
          </cell>
        </row>
        <row r="4776">
          <cell r="A4776" t="str">
            <v>MA</v>
          </cell>
          <cell r="B4776" t="str">
            <v>MRGMKT</v>
          </cell>
          <cell r="C4776" t="str">
            <v>YE201703</v>
          </cell>
          <cell r="M4776">
            <v>111433.75616410001</v>
          </cell>
          <cell r="N4776">
            <v>16.371128299999999</v>
          </cell>
          <cell r="Q4776">
            <v>974.478568</v>
          </cell>
          <cell r="R4776">
            <v>201.59862580000001</v>
          </cell>
          <cell r="T4776" t="str">
            <v>MAMRGMKTYE201703</v>
          </cell>
        </row>
        <row r="4777">
          <cell r="A4777" t="str">
            <v>MA</v>
          </cell>
          <cell r="B4777" t="str">
            <v>MRGMKT</v>
          </cell>
          <cell r="C4777" t="str">
            <v>YE201703</v>
          </cell>
          <cell r="M4777">
            <v>111433.75616410001</v>
          </cell>
          <cell r="N4777">
            <v>9.2741252999999997</v>
          </cell>
          <cell r="Q4777">
            <v>597.04875010000001</v>
          </cell>
          <cell r="R4777">
            <v>186.3993586</v>
          </cell>
          <cell r="T4777" t="str">
            <v>MAMRGMKTYE201703</v>
          </cell>
        </row>
        <row r="4778">
          <cell r="A4778" t="str">
            <v>MA</v>
          </cell>
          <cell r="B4778" t="str">
            <v>MRGMKT</v>
          </cell>
          <cell r="C4778" t="str">
            <v>YE201703</v>
          </cell>
          <cell r="M4778">
            <v>111433.75616410001</v>
          </cell>
          <cell r="N4778">
            <v>6.4164386999999996</v>
          </cell>
          <cell r="Q4778">
            <v>1136.6254191999999</v>
          </cell>
          <cell r="R4778">
            <v>67.741987199999997</v>
          </cell>
          <cell r="T4778" t="str">
            <v>MAMRGMKTYE201703</v>
          </cell>
        </row>
        <row r="4779">
          <cell r="A4779" t="str">
            <v>MA</v>
          </cell>
          <cell r="B4779" t="str">
            <v>MRGMKT</v>
          </cell>
          <cell r="C4779" t="str">
            <v>YE201703</v>
          </cell>
          <cell r="M4779">
            <v>111433.75616410001</v>
          </cell>
          <cell r="N4779">
            <v>3.5752457</v>
          </cell>
          <cell r="Q4779">
            <v>320.19507399999998</v>
          </cell>
          <cell r="R4779">
            <v>133.99003160000001</v>
          </cell>
          <cell r="T4779" t="str">
            <v>MAMRGMKTYE201703</v>
          </cell>
        </row>
        <row r="4780">
          <cell r="A4780" t="str">
            <v>MA</v>
          </cell>
          <cell r="B4780" t="str">
            <v>MRGMKT</v>
          </cell>
          <cell r="C4780" t="str">
            <v>YE201703</v>
          </cell>
          <cell r="M4780">
            <v>111433.75616410001</v>
          </cell>
          <cell r="N4780">
            <v>9.3214012000000004</v>
          </cell>
          <cell r="Q4780">
            <v>870.69837600000005</v>
          </cell>
          <cell r="R4780">
            <v>128.4679256</v>
          </cell>
          <cell r="T4780" t="str">
            <v>MAMRGMKTYE201703</v>
          </cell>
        </row>
        <row r="4781">
          <cell r="A4781" t="str">
            <v>MA</v>
          </cell>
          <cell r="B4781" t="str">
            <v>MRGMKT</v>
          </cell>
          <cell r="C4781" t="str">
            <v>YE201703</v>
          </cell>
          <cell r="M4781">
            <v>111433.75616410001</v>
          </cell>
          <cell r="N4781">
            <v>7.0756823000000004</v>
          </cell>
          <cell r="Q4781">
            <v>19.3247134</v>
          </cell>
          <cell r="R4781">
            <v>4393.7618186</v>
          </cell>
          <cell r="T4781" t="str">
            <v>MAMRGMKTYE201703</v>
          </cell>
        </row>
        <row r="4782">
          <cell r="A4782" t="str">
            <v>MA</v>
          </cell>
          <cell r="B4782" t="str">
            <v>MRGMKT</v>
          </cell>
          <cell r="C4782" t="str">
            <v>YE201703</v>
          </cell>
          <cell r="M4782">
            <v>111433.75616410001</v>
          </cell>
          <cell r="N4782">
            <v>4.9833014999999996</v>
          </cell>
          <cell r="Q4782">
            <v>24.372689999999999</v>
          </cell>
          <cell r="R4782">
            <v>2453.5501985000001</v>
          </cell>
          <cell r="T4782" t="str">
            <v>MAMRGMKTYE201703</v>
          </cell>
        </row>
        <row r="4783">
          <cell r="A4783" t="str">
            <v>MA</v>
          </cell>
          <cell r="B4783" t="str">
            <v>MRGMKT</v>
          </cell>
          <cell r="C4783" t="str">
            <v>YE201703</v>
          </cell>
          <cell r="M4783">
            <v>111433.75616410001</v>
          </cell>
          <cell r="N4783">
            <v>15.500324000000001</v>
          </cell>
          <cell r="Q4783">
            <v>1687.0465661000001</v>
          </cell>
          <cell r="R4783">
            <v>110.25415169999999</v>
          </cell>
          <cell r="T4783" t="str">
            <v>MAMRGMKTYE201703</v>
          </cell>
        </row>
        <row r="4784">
          <cell r="A4784" t="str">
            <v>MA</v>
          </cell>
          <cell r="B4784" t="str">
            <v>MRGMKT</v>
          </cell>
          <cell r="C4784" t="str">
            <v>YE201703</v>
          </cell>
          <cell r="M4784">
            <v>111433.75616410001</v>
          </cell>
          <cell r="N4784">
            <v>95.308080000000004</v>
          </cell>
          <cell r="Q4784">
            <v>12542.2407726</v>
          </cell>
          <cell r="R4784">
            <v>91.187610000000006</v>
          </cell>
          <cell r="T4784" t="str">
            <v>MAMRGMKTYE201703</v>
          </cell>
        </row>
        <row r="4785">
          <cell r="A4785" t="str">
            <v>MA</v>
          </cell>
          <cell r="B4785" t="str">
            <v>TotSm</v>
          </cell>
          <cell r="C4785" t="str">
            <v>YE201603</v>
          </cell>
          <cell r="M4785">
            <v>113058.2923499</v>
          </cell>
          <cell r="N4785">
            <v>11.4320301</v>
          </cell>
          <cell r="Q4785">
            <v>18.132239200000001</v>
          </cell>
          <cell r="R4785">
            <v>7565.7705317</v>
          </cell>
          <cell r="T4785" t="str">
            <v>MATotSmYE201603</v>
          </cell>
        </row>
        <row r="4786">
          <cell r="A4786" t="str">
            <v>MA</v>
          </cell>
          <cell r="B4786" t="str">
            <v>TotSm</v>
          </cell>
          <cell r="C4786" t="str">
            <v>YE201603</v>
          </cell>
          <cell r="M4786">
            <v>113058.2923499</v>
          </cell>
          <cell r="N4786">
            <v>22.747498799999999</v>
          </cell>
          <cell r="Q4786">
            <v>18.176464200000002</v>
          </cell>
          <cell r="R4786">
            <v>15017.771527999999</v>
          </cell>
          <cell r="T4786" t="str">
            <v>MATotSmYE201603</v>
          </cell>
        </row>
        <row r="4787">
          <cell r="A4787" t="str">
            <v>MA</v>
          </cell>
          <cell r="B4787" t="str">
            <v>TotSm</v>
          </cell>
          <cell r="C4787" t="str">
            <v>YE201603</v>
          </cell>
          <cell r="M4787">
            <v>113058.2923499</v>
          </cell>
          <cell r="N4787">
            <v>42.994087999999998</v>
          </cell>
          <cell r="Q4787">
            <v>14.311201499999999</v>
          </cell>
          <cell r="R4787">
            <v>36050.715710800003</v>
          </cell>
          <cell r="T4787" t="str">
            <v>MATotSmYE201603</v>
          </cell>
        </row>
        <row r="4788">
          <cell r="A4788" t="str">
            <v>MA</v>
          </cell>
          <cell r="B4788" t="str">
            <v>TotSm</v>
          </cell>
          <cell r="C4788" t="str">
            <v>YE201603</v>
          </cell>
          <cell r="M4788">
            <v>113058.2923499</v>
          </cell>
          <cell r="N4788">
            <v>0.46923120000000001</v>
          </cell>
          <cell r="Q4788">
            <v>1.2648341999999999</v>
          </cell>
          <cell r="R4788">
            <v>4451.7887412999999</v>
          </cell>
          <cell r="T4788" t="str">
            <v>MATotSmYE201603</v>
          </cell>
        </row>
        <row r="4789">
          <cell r="A4789" t="str">
            <v>MA</v>
          </cell>
          <cell r="B4789" t="str">
            <v>TotSm</v>
          </cell>
          <cell r="C4789" t="str">
            <v>YE201603</v>
          </cell>
          <cell r="M4789">
            <v>113058.2923499</v>
          </cell>
          <cell r="N4789">
            <v>3.9867116</v>
          </cell>
          <cell r="Q4789">
            <v>18.2118441</v>
          </cell>
          <cell r="R4789">
            <v>2626.8915103999998</v>
          </cell>
          <cell r="T4789" t="str">
            <v>MATotSmYE201603</v>
          </cell>
        </row>
        <row r="4790">
          <cell r="A4790" t="str">
            <v>MA</v>
          </cell>
          <cell r="B4790" t="str">
            <v>TotSm</v>
          </cell>
          <cell r="C4790" t="str">
            <v>YE201603</v>
          </cell>
          <cell r="M4790">
            <v>113058.2923499</v>
          </cell>
          <cell r="N4790">
            <v>6.0890816000000001</v>
          </cell>
          <cell r="Q4790">
            <v>358.39918649999998</v>
          </cell>
          <cell r="R4790">
            <v>203.87596149999999</v>
          </cell>
          <cell r="T4790" t="str">
            <v>MATotSmYE201603</v>
          </cell>
        </row>
        <row r="4791">
          <cell r="A4791" t="str">
            <v>MA</v>
          </cell>
          <cell r="B4791" t="str">
            <v>TotSm</v>
          </cell>
          <cell r="C4791" t="str">
            <v>YE201603</v>
          </cell>
          <cell r="M4791">
            <v>113058.2923499</v>
          </cell>
          <cell r="N4791">
            <v>8.1755989000000007</v>
          </cell>
          <cell r="Q4791">
            <v>80.011822300000006</v>
          </cell>
          <cell r="R4791">
            <v>1226.158627</v>
          </cell>
          <cell r="T4791" t="str">
            <v>MATotSmYE201603</v>
          </cell>
        </row>
        <row r="4792">
          <cell r="A4792" t="str">
            <v>MA</v>
          </cell>
          <cell r="B4792" t="str">
            <v>TotSm</v>
          </cell>
          <cell r="C4792" t="str">
            <v>YE201603</v>
          </cell>
          <cell r="M4792">
            <v>113058.2923499</v>
          </cell>
          <cell r="N4792">
            <v>12.100285</v>
          </cell>
          <cell r="Q4792">
            <v>414.57667429999998</v>
          </cell>
          <cell r="R4792">
            <v>350.24503019999997</v>
          </cell>
          <cell r="T4792" t="str">
            <v>MATotSmYE201603</v>
          </cell>
        </row>
        <row r="4793">
          <cell r="A4793" t="str">
            <v>MA</v>
          </cell>
          <cell r="B4793" t="str">
            <v>TotSm</v>
          </cell>
          <cell r="C4793" t="str">
            <v>YE201603</v>
          </cell>
          <cell r="M4793">
            <v>113058.2923499</v>
          </cell>
          <cell r="N4793">
            <v>5.9862912000000001</v>
          </cell>
          <cell r="Q4793">
            <v>207.6465772</v>
          </cell>
          <cell r="R4793">
            <v>345.95077659999998</v>
          </cell>
          <cell r="T4793" t="str">
            <v>MATotSmYE201603</v>
          </cell>
        </row>
        <row r="4794">
          <cell r="A4794" t="str">
            <v>MA</v>
          </cell>
          <cell r="B4794" t="str">
            <v>TotSm</v>
          </cell>
          <cell r="C4794" t="str">
            <v>YE201603</v>
          </cell>
          <cell r="M4794">
            <v>113058.2923499</v>
          </cell>
          <cell r="N4794">
            <v>37.008848499999999</v>
          </cell>
          <cell r="Q4794">
            <v>170.41614300000001</v>
          </cell>
          <cell r="R4794">
            <v>2606.0100518999998</v>
          </cell>
          <cell r="T4794" t="str">
            <v>MATotSmYE201603</v>
          </cell>
        </row>
        <row r="4795">
          <cell r="A4795" t="str">
            <v>MA</v>
          </cell>
          <cell r="B4795" t="str">
            <v>TotSm</v>
          </cell>
          <cell r="C4795" t="str">
            <v>YE201603</v>
          </cell>
          <cell r="M4795">
            <v>113058.2923499</v>
          </cell>
          <cell r="N4795">
            <v>16.7703034</v>
          </cell>
          <cell r="Q4795">
            <v>313.41143879999998</v>
          </cell>
          <cell r="R4795">
            <v>642.10687800000005</v>
          </cell>
          <cell r="T4795" t="str">
            <v>MATotSmYE201603</v>
          </cell>
        </row>
        <row r="4796">
          <cell r="A4796" t="str">
            <v>MA</v>
          </cell>
          <cell r="B4796" t="str">
            <v>TotSm</v>
          </cell>
          <cell r="C4796" t="str">
            <v>YE201603</v>
          </cell>
          <cell r="M4796">
            <v>113058.2923499</v>
          </cell>
          <cell r="N4796">
            <v>10.525867999999999</v>
          </cell>
          <cell r="Q4796">
            <v>229.4859553</v>
          </cell>
          <cell r="R4796">
            <v>550.40586800000005</v>
          </cell>
          <cell r="T4796" t="str">
            <v>MATotSmYE201603</v>
          </cell>
        </row>
        <row r="4797">
          <cell r="A4797" t="str">
            <v>MA</v>
          </cell>
          <cell r="B4797" t="str">
            <v>TotSm</v>
          </cell>
          <cell r="C4797" t="str">
            <v>YE201603</v>
          </cell>
          <cell r="M4797">
            <v>113058.2923499</v>
          </cell>
          <cell r="N4797">
            <v>14.8063106</v>
          </cell>
          <cell r="Q4797">
            <v>166.44454289999999</v>
          </cell>
          <cell r="R4797">
            <v>1067.4770378000001</v>
          </cell>
          <cell r="T4797" t="str">
            <v>MATotSmYE201603</v>
          </cell>
        </row>
        <row r="4798">
          <cell r="A4798" t="str">
            <v>MA</v>
          </cell>
          <cell r="B4798" t="str">
            <v>TotSm</v>
          </cell>
          <cell r="C4798" t="str">
            <v>YE201603</v>
          </cell>
          <cell r="M4798">
            <v>113058.2923499</v>
          </cell>
          <cell r="N4798">
            <v>28.338550999999999</v>
          </cell>
          <cell r="Q4798">
            <v>1297.4748835</v>
          </cell>
          <cell r="R4798">
            <v>262.09571840000001</v>
          </cell>
          <cell r="T4798" t="str">
            <v>MATotSmYE201603</v>
          </cell>
        </row>
        <row r="4799">
          <cell r="A4799" t="str">
            <v>MA</v>
          </cell>
          <cell r="B4799" t="str">
            <v>TotSm</v>
          </cell>
          <cell r="C4799" t="str">
            <v>YE201603</v>
          </cell>
          <cell r="M4799">
            <v>113058.2923499</v>
          </cell>
          <cell r="N4799">
            <v>15.323438100000001</v>
          </cell>
          <cell r="Q4799">
            <v>3776.6467569000001</v>
          </cell>
          <cell r="R4799">
            <v>48.689027199999998</v>
          </cell>
          <cell r="T4799" t="str">
            <v>MATotSmYE201603</v>
          </cell>
        </row>
        <row r="4800">
          <cell r="A4800" t="str">
            <v>MA</v>
          </cell>
          <cell r="B4800" t="str">
            <v>TotSm</v>
          </cell>
          <cell r="C4800" t="str">
            <v>YE201603</v>
          </cell>
          <cell r="M4800">
            <v>113058.2923499</v>
          </cell>
          <cell r="N4800">
            <v>11.0808903</v>
          </cell>
          <cell r="Q4800">
            <v>684.87546480000003</v>
          </cell>
          <cell r="R4800">
            <v>194.1530846</v>
          </cell>
          <cell r="T4800" t="str">
            <v>MATotSmYE201603</v>
          </cell>
        </row>
        <row r="4801">
          <cell r="A4801" t="str">
            <v>MA</v>
          </cell>
          <cell r="B4801" t="str">
            <v>TotSm</v>
          </cell>
          <cell r="C4801" t="str">
            <v>YE201603</v>
          </cell>
          <cell r="M4801">
            <v>113058.2923499</v>
          </cell>
          <cell r="N4801">
            <v>2.9805107999999998</v>
          </cell>
          <cell r="Q4801">
            <v>226.85886120000001</v>
          </cell>
          <cell r="R4801">
            <v>157.6580649</v>
          </cell>
          <cell r="T4801" t="str">
            <v>MATotSmYE201603</v>
          </cell>
        </row>
        <row r="4802">
          <cell r="A4802" t="str">
            <v>MA</v>
          </cell>
          <cell r="B4802" t="str">
            <v>TotSm</v>
          </cell>
          <cell r="C4802" t="str">
            <v>YE201603</v>
          </cell>
          <cell r="M4802">
            <v>113058.2923499</v>
          </cell>
          <cell r="N4802">
            <v>1.6825785</v>
          </cell>
          <cell r="Q4802">
            <v>160.02275739999999</v>
          </cell>
          <cell r="R4802">
            <v>126.17544410000001</v>
          </cell>
          <cell r="T4802" t="str">
            <v>MATotSmYE201603</v>
          </cell>
        </row>
        <row r="4803">
          <cell r="A4803" t="str">
            <v>MA</v>
          </cell>
          <cell r="B4803" t="str">
            <v>TotSm</v>
          </cell>
          <cell r="C4803" t="str">
            <v>YE201603</v>
          </cell>
          <cell r="M4803">
            <v>113058.2923499</v>
          </cell>
          <cell r="N4803">
            <v>2.9677753</v>
          </cell>
          <cell r="Q4803">
            <v>648.25536550000004</v>
          </cell>
          <cell r="R4803">
            <v>54.937151499999999</v>
          </cell>
          <cell r="T4803" t="str">
            <v>MATotSmYE201603</v>
          </cell>
        </row>
        <row r="4804">
          <cell r="A4804" t="str">
            <v>MA</v>
          </cell>
          <cell r="B4804" t="str">
            <v>TotSm</v>
          </cell>
          <cell r="C4804" t="str">
            <v>YE201603</v>
          </cell>
          <cell r="M4804">
            <v>113058.2923499</v>
          </cell>
          <cell r="N4804">
            <v>1.7344291000000001</v>
          </cell>
          <cell r="Q4804">
            <v>719.34612340000001</v>
          </cell>
          <cell r="R4804">
            <v>28.933428599999999</v>
          </cell>
          <cell r="T4804" t="str">
            <v>MATotSmYE201603</v>
          </cell>
        </row>
        <row r="4805">
          <cell r="A4805" t="str">
            <v>MA</v>
          </cell>
          <cell r="B4805" t="str">
            <v>TotSm</v>
          </cell>
          <cell r="C4805" t="str">
            <v>YE201603</v>
          </cell>
          <cell r="M4805">
            <v>113058.2923499</v>
          </cell>
          <cell r="N4805">
            <v>23.033457800000001</v>
          </cell>
          <cell r="Q4805">
            <v>1854.8964811000001</v>
          </cell>
          <cell r="R4805">
            <v>149.01181629999999</v>
          </cell>
          <cell r="T4805" t="str">
            <v>MATotSmYE201603</v>
          </cell>
        </row>
        <row r="4806">
          <cell r="A4806" t="str">
            <v>MA</v>
          </cell>
          <cell r="B4806" t="str">
            <v>TotSm</v>
          </cell>
          <cell r="C4806" t="str">
            <v>YE201603</v>
          </cell>
          <cell r="M4806">
            <v>113058.2923499</v>
          </cell>
          <cell r="N4806">
            <v>2.6073032</v>
          </cell>
          <cell r="Q4806">
            <v>49.994396399999999</v>
          </cell>
          <cell r="R4806">
            <v>625.82291399999997</v>
          </cell>
          <cell r="T4806" t="str">
            <v>MATotSmYE201603</v>
          </cell>
        </row>
        <row r="4807">
          <cell r="A4807" t="str">
            <v>MA</v>
          </cell>
          <cell r="B4807" t="str">
            <v>TotSm</v>
          </cell>
          <cell r="C4807" t="str">
            <v>YE201603</v>
          </cell>
          <cell r="M4807">
            <v>113058.2923499</v>
          </cell>
          <cell r="N4807">
            <v>5.2315152999999999</v>
          </cell>
          <cell r="Q4807">
            <v>129.67407119999999</v>
          </cell>
          <cell r="R4807">
            <v>484.12286829999999</v>
          </cell>
          <cell r="T4807" t="str">
            <v>MATotSmYE201603</v>
          </cell>
        </row>
        <row r="4808">
          <cell r="A4808" t="str">
            <v>MA</v>
          </cell>
          <cell r="B4808" t="str">
            <v>TotSm</v>
          </cell>
          <cell r="C4808" t="str">
            <v>YE201603</v>
          </cell>
          <cell r="M4808">
            <v>113058.2923499</v>
          </cell>
          <cell r="N4808">
            <v>8.4446890000000003</v>
          </cell>
          <cell r="Q4808">
            <v>2472.3608887999999</v>
          </cell>
          <cell r="R4808">
            <v>40.987652199999999</v>
          </cell>
          <cell r="T4808" t="str">
            <v>MATotSmYE201603</v>
          </cell>
        </row>
        <row r="4809">
          <cell r="A4809" t="str">
            <v>MA</v>
          </cell>
          <cell r="B4809" t="str">
            <v>TotSm</v>
          </cell>
          <cell r="C4809" t="str">
            <v>YE201603</v>
          </cell>
          <cell r="M4809">
            <v>113058.2923499</v>
          </cell>
          <cell r="N4809">
            <v>25.179415500000001</v>
          </cell>
          <cell r="Q4809">
            <v>2794.9981158000001</v>
          </cell>
          <cell r="R4809">
            <v>108.1048981</v>
          </cell>
          <cell r="T4809" t="str">
            <v>MATotSmYE201603</v>
          </cell>
        </row>
        <row r="4810">
          <cell r="A4810" t="str">
            <v>MA</v>
          </cell>
          <cell r="B4810" t="str">
            <v>TotSm</v>
          </cell>
          <cell r="C4810" t="str">
            <v>YE201603</v>
          </cell>
          <cell r="M4810">
            <v>113058.2923499</v>
          </cell>
          <cell r="N4810">
            <v>4.3524853999999999</v>
          </cell>
          <cell r="Q4810">
            <v>377.71774829999998</v>
          </cell>
          <cell r="R4810">
            <v>138.27739220000001</v>
          </cell>
          <cell r="T4810" t="str">
            <v>MATotSmYE201603</v>
          </cell>
        </row>
        <row r="4811">
          <cell r="A4811" t="str">
            <v>MA</v>
          </cell>
          <cell r="B4811" t="str">
            <v>TotSm</v>
          </cell>
          <cell r="C4811" t="str">
            <v>YE201603</v>
          </cell>
          <cell r="M4811">
            <v>113058.2923499</v>
          </cell>
          <cell r="N4811">
            <v>15.47899</v>
          </cell>
          <cell r="Q4811">
            <v>967.17751009999995</v>
          </cell>
          <cell r="R4811">
            <v>192.05148740000001</v>
          </cell>
          <cell r="T4811" t="str">
            <v>MATotSmYE201603</v>
          </cell>
        </row>
        <row r="4812">
          <cell r="A4812" t="str">
            <v>MA</v>
          </cell>
          <cell r="B4812" t="str">
            <v>TotSm</v>
          </cell>
          <cell r="C4812" t="str">
            <v>YE201603</v>
          </cell>
          <cell r="M4812">
            <v>113058.2923499</v>
          </cell>
          <cell r="N4812">
            <v>8.8539021000000009</v>
          </cell>
          <cell r="Q4812">
            <v>568.01842829999998</v>
          </cell>
          <cell r="R4812">
            <v>187.04820029999999</v>
          </cell>
          <cell r="T4812" t="str">
            <v>MATotSmYE201603</v>
          </cell>
        </row>
        <row r="4813">
          <cell r="A4813" t="str">
            <v>MA</v>
          </cell>
          <cell r="B4813" t="str">
            <v>TotSm</v>
          </cell>
          <cell r="C4813" t="str">
            <v>YE201603</v>
          </cell>
          <cell r="M4813">
            <v>113058.2923499</v>
          </cell>
          <cell r="N4813">
            <v>5.8743813999999999</v>
          </cell>
          <cell r="Q4813">
            <v>1057.6928422999999</v>
          </cell>
          <cell r="R4813">
            <v>66.647493999999995</v>
          </cell>
          <cell r="T4813" t="str">
            <v>MATotSmYE201603</v>
          </cell>
        </row>
        <row r="4814">
          <cell r="A4814" t="str">
            <v>MA</v>
          </cell>
          <cell r="B4814" t="str">
            <v>TotSm</v>
          </cell>
          <cell r="C4814" t="str">
            <v>YE201603</v>
          </cell>
          <cell r="M4814">
            <v>113058.2923499</v>
          </cell>
          <cell r="N4814">
            <v>3.2962151999999998</v>
          </cell>
          <cell r="Q4814">
            <v>282.07206400000001</v>
          </cell>
          <cell r="R4814">
            <v>140.2286422</v>
          </cell>
          <cell r="T4814" t="str">
            <v>MATotSmYE201603</v>
          </cell>
        </row>
        <row r="4815">
          <cell r="A4815" t="str">
            <v>MA</v>
          </cell>
          <cell r="B4815" t="str">
            <v>TotSm</v>
          </cell>
          <cell r="C4815" t="str">
            <v>YE201603</v>
          </cell>
          <cell r="M4815">
            <v>113058.2923499</v>
          </cell>
          <cell r="N4815">
            <v>7.7655538000000002</v>
          </cell>
          <cell r="Q4815">
            <v>750.73857080000005</v>
          </cell>
          <cell r="R4815">
            <v>124.1266255</v>
          </cell>
          <cell r="T4815" t="str">
            <v>MATotSmYE201603</v>
          </cell>
        </row>
        <row r="4816">
          <cell r="A4816" t="str">
            <v>MA</v>
          </cell>
          <cell r="B4816" t="str">
            <v>TotSm</v>
          </cell>
          <cell r="C4816" t="str">
            <v>YE201603</v>
          </cell>
          <cell r="M4816">
            <v>113058.2923499</v>
          </cell>
          <cell r="N4816">
            <v>6.0875756000000001</v>
          </cell>
          <cell r="Q4816">
            <v>16.461353800000001</v>
          </cell>
          <cell r="R4816">
            <v>4437.7217302999998</v>
          </cell>
          <cell r="T4816" t="str">
            <v>MATotSmYE201603</v>
          </cell>
        </row>
        <row r="4817">
          <cell r="A4817" t="str">
            <v>MA</v>
          </cell>
          <cell r="B4817" t="str">
            <v>TotSm</v>
          </cell>
          <cell r="C4817" t="str">
            <v>YE201603</v>
          </cell>
          <cell r="M4817">
            <v>113058.2923499</v>
          </cell>
          <cell r="N4817">
            <v>4.161492</v>
          </cell>
          <cell r="Q4817">
            <v>18.1685227</v>
          </cell>
          <cell r="R4817">
            <v>2748.5946104999998</v>
          </cell>
          <cell r="T4817" t="str">
            <v>MATotSmYE201603</v>
          </cell>
        </row>
        <row r="4818">
          <cell r="A4818" t="str">
            <v>MA</v>
          </cell>
          <cell r="B4818" t="str">
            <v>TotSm</v>
          </cell>
          <cell r="C4818" t="str">
            <v>YE201603</v>
          </cell>
          <cell r="M4818">
            <v>113058.2923499</v>
          </cell>
          <cell r="N4818">
            <v>13.4888853</v>
          </cell>
          <cell r="Q4818">
            <v>1571.3295387000001</v>
          </cell>
          <cell r="R4818">
            <v>103.01252529999999</v>
          </cell>
          <cell r="T4818" t="str">
            <v>MATotSmYE201603</v>
          </cell>
        </row>
        <row r="4819">
          <cell r="A4819" t="str">
            <v>MA</v>
          </cell>
          <cell r="B4819" t="str">
            <v>TotSm</v>
          </cell>
          <cell r="C4819" t="str">
            <v>YE201603</v>
          </cell>
          <cell r="M4819">
            <v>113058.2923499</v>
          </cell>
          <cell r="N4819">
            <v>88.029861800000006</v>
          </cell>
          <cell r="Q4819">
            <v>11653.3424715</v>
          </cell>
          <cell r="R4819">
            <v>90.648527999999999</v>
          </cell>
          <cell r="T4819" t="str">
            <v>MATotSmYE201603</v>
          </cell>
        </row>
        <row r="4820">
          <cell r="A4820" t="str">
            <v>MA</v>
          </cell>
          <cell r="B4820" t="str">
            <v>TotSm</v>
          </cell>
          <cell r="C4820" t="str">
            <v>YE201703</v>
          </cell>
          <cell r="M4820">
            <v>95994.893150400007</v>
          </cell>
          <cell r="N4820">
            <v>11.201073600000001</v>
          </cell>
          <cell r="Q4820">
            <v>18.288259</v>
          </cell>
          <cell r="R4820">
            <v>7349.6817246000001</v>
          </cell>
          <cell r="T4820" t="str">
            <v>MATotSmYE201703</v>
          </cell>
        </row>
        <row r="4821">
          <cell r="A4821" t="str">
            <v>MA</v>
          </cell>
          <cell r="B4821" t="str">
            <v>TotSm</v>
          </cell>
          <cell r="C4821" t="str">
            <v>YE201703</v>
          </cell>
          <cell r="M4821">
            <v>95994.893150400007</v>
          </cell>
          <cell r="N4821">
            <v>24.1310343</v>
          </cell>
          <cell r="Q4821">
            <v>18.781056400000001</v>
          </cell>
          <cell r="R4821">
            <v>15418.323959200001</v>
          </cell>
          <cell r="T4821" t="str">
            <v>MATotSmYE201703</v>
          </cell>
        </row>
        <row r="4822">
          <cell r="A4822" t="str">
            <v>MA</v>
          </cell>
          <cell r="B4822" t="str">
            <v>TotSm</v>
          </cell>
          <cell r="C4822" t="str">
            <v>YE201703</v>
          </cell>
          <cell r="M4822">
            <v>95994.893150400007</v>
          </cell>
          <cell r="N4822">
            <v>39.798499300000003</v>
          </cell>
          <cell r="Q4822">
            <v>13.7545229</v>
          </cell>
          <cell r="R4822">
            <v>34721.814379000003</v>
          </cell>
          <cell r="T4822" t="str">
            <v>MATotSmYE201703</v>
          </cell>
        </row>
        <row r="4823">
          <cell r="A4823" t="str">
            <v>MA</v>
          </cell>
          <cell r="B4823" t="str">
            <v>TotSm</v>
          </cell>
          <cell r="C4823" t="str">
            <v>YE201703</v>
          </cell>
          <cell r="M4823">
            <v>95994.893150400007</v>
          </cell>
          <cell r="N4823">
            <v>0.61493200000000003</v>
          </cell>
          <cell r="Q4823">
            <v>1.642658</v>
          </cell>
          <cell r="R4823">
            <v>4492.2218666999997</v>
          </cell>
          <cell r="T4823" t="str">
            <v>MATotSmYE201703</v>
          </cell>
        </row>
        <row r="4824">
          <cell r="A4824" t="str">
            <v>MA</v>
          </cell>
          <cell r="B4824" t="str">
            <v>TotSm</v>
          </cell>
          <cell r="C4824" t="str">
            <v>YE201703</v>
          </cell>
          <cell r="M4824">
            <v>95994.893150400007</v>
          </cell>
          <cell r="N4824">
            <v>4.2123052000000003</v>
          </cell>
          <cell r="Q4824">
            <v>18.616790600000002</v>
          </cell>
          <cell r="R4824">
            <v>2715.1652058999998</v>
          </cell>
          <cell r="T4824" t="str">
            <v>MATotSmYE201703</v>
          </cell>
        </row>
        <row r="4825">
          <cell r="A4825" t="str">
            <v>MA</v>
          </cell>
          <cell r="B4825" t="str">
            <v>TotSm</v>
          </cell>
          <cell r="C4825" t="str">
            <v>YE201703</v>
          </cell>
          <cell r="M4825">
            <v>95994.893150400007</v>
          </cell>
          <cell r="N4825">
            <v>6.0923369999999997</v>
          </cell>
          <cell r="Q4825">
            <v>361.85565380000003</v>
          </cell>
          <cell r="R4825">
            <v>202.0364855</v>
          </cell>
          <cell r="T4825" t="str">
            <v>MATotSmYE201703</v>
          </cell>
        </row>
        <row r="4826">
          <cell r="A4826" t="str">
            <v>MA</v>
          </cell>
          <cell r="B4826" t="str">
            <v>TotSm</v>
          </cell>
          <cell r="C4826" t="str">
            <v>YE201703</v>
          </cell>
          <cell r="M4826">
            <v>95994.893150400007</v>
          </cell>
          <cell r="N4826">
            <v>7.5823511000000003</v>
          </cell>
          <cell r="Q4826">
            <v>73.328252800000001</v>
          </cell>
          <cell r="R4826">
            <v>1240.8343265000001</v>
          </cell>
          <cell r="T4826" t="str">
            <v>MATotSmYE201703</v>
          </cell>
        </row>
        <row r="4827">
          <cell r="A4827" t="str">
            <v>MA</v>
          </cell>
          <cell r="B4827" t="str">
            <v>TotSm</v>
          </cell>
          <cell r="C4827" t="str">
            <v>YE201703</v>
          </cell>
          <cell r="M4827">
            <v>95994.893150400007</v>
          </cell>
          <cell r="N4827">
            <v>12.085467100000001</v>
          </cell>
          <cell r="Q4827">
            <v>398.92496699999998</v>
          </cell>
          <cell r="R4827">
            <v>363.54105980000003</v>
          </cell>
          <cell r="T4827" t="str">
            <v>MATotSmYE201703</v>
          </cell>
        </row>
        <row r="4828">
          <cell r="A4828" t="str">
            <v>MA</v>
          </cell>
          <cell r="B4828" t="str">
            <v>TotSm</v>
          </cell>
          <cell r="C4828" t="str">
            <v>YE201703</v>
          </cell>
          <cell r="M4828">
            <v>95994.893150400007</v>
          </cell>
          <cell r="N4828">
            <v>5.6504794</v>
          </cell>
          <cell r="Q4828">
            <v>192.1244342</v>
          </cell>
          <cell r="R4828">
            <v>352.92622970000002</v>
          </cell>
          <cell r="T4828" t="str">
            <v>MATotSmYE201703</v>
          </cell>
        </row>
        <row r="4829">
          <cell r="A4829" t="str">
            <v>MA</v>
          </cell>
          <cell r="B4829" t="str">
            <v>TotSm</v>
          </cell>
          <cell r="C4829" t="str">
            <v>YE201703</v>
          </cell>
          <cell r="M4829">
            <v>95994.893150400007</v>
          </cell>
          <cell r="N4829">
            <v>37.572560799999998</v>
          </cell>
          <cell r="Q4829">
            <v>172.6375425</v>
          </cell>
          <cell r="R4829">
            <v>2611.6609575000002</v>
          </cell>
          <cell r="T4829" t="str">
            <v>MATotSmYE201703</v>
          </cell>
        </row>
        <row r="4830">
          <cell r="A4830" t="str">
            <v>MA</v>
          </cell>
          <cell r="B4830" t="str">
            <v>TotSm</v>
          </cell>
          <cell r="C4830" t="str">
            <v>YE201703</v>
          </cell>
          <cell r="M4830">
            <v>95994.893150400007</v>
          </cell>
          <cell r="N4830">
            <v>16.653335599999998</v>
          </cell>
          <cell r="Q4830">
            <v>301.57527979999998</v>
          </cell>
          <cell r="R4830">
            <v>662.65387459999999</v>
          </cell>
          <cell r="T4830" t="str">
            <v>MATotSmYE201703</v>
          </cell>
        </row>
        <row r="4831">
          <cell r="A4831" t="str">
            <v>MA</v>
          </cell>
          <cell r="B4831" t="str">
            <v>TotSm</v>
          </cell>
          <cell r="C4831" t="str">
            <v>YE201703</v>
          </cell>
          <cell r="M4831">
            <v>95994.893150400007</v>
          </cell>
          <cell r="N4831">
            <v>11.1117066</v>
          </cell>
          <cell r="Q4831">
            <v>233.56719319999999</v>
          </cell>
          <cell r="R4831">
            <v>570.88702069999999</v>
          </cell>
          <cell r="T4831" t="str">
            <v>MATotSmYE201703</v>
          </cell>
        </row>
        <row r="4832">
          <cell r="A4832" t="str">
            <v>MA</v>
          </cell>
          <cell r="B4832" t="str">
            <v>TotSm</v>
          </cell>
          <cell r="C4832" t="str">
            <v>YE201703</v>
          </cell>
          <cell r="M4832">
            <v>95994.893150400007</v>
          </cell>
          <cell r="N4832">
            <v>17.744174099999999</v>
          </cell>
          <cell r="Q4832">
            <v>163.45041079999999</v>
          </cell>
          <cell r="R4832">
            <v>1302.7198152000001</v>
          </cell>
          <cell r="T4832" t="str">
            <v>MATotSmYE201703</v>
          </cell>
        </row>
        <row r="4833">
          <cell r="A4833" t="str">
            <v>MA</v>
          </cell>
          <cell r="B4833" t="str">
            <v>TotSm</v>
          </cell>
          <cell r="C4833" t="str">
            <v>YE201703</v>
          </cell>
          <cell r="M4833">
            <v>95994.893150400007</v>
          </cell>
          <cell r="N4833">
            <v>29.068891099999998</v>
          </cell>
          <cell r="Q4833">
            <v>1329.9618191</v>
          </cell>
          <cell r="R4833">
            <v>262.28323849999998</v>
          </cell>
          <cell r="T4833" t="str">
            <v>MATotSmYE201703</v>
          </cell>
        </row>
        <row r="4834">
          <cell r="A4834" t="str">
            <v>MA</v>
          </cell>
          <cell r="B4834" t="str">
            <v>TotSm</v>
          </cell>
          <cell r="C4834" t="str">
            <v>YE201703</v>
          </cell>
          <cell r="M4834">
            <v>95994.893150400007</v>
          </cell>
          <cell r="N4834">
            <v>15.280837399999999</v>
          </cell>
          <cell r="Q4834">
            <v>3714.1655421999999</v>
          </cell>
          <cell r="R4834">
            <v>49.370456699999998</v>
          </cell>
          <cell r="T4834" t="str">
            <v>MATotSmYE201703</v>
          </cell>
        </row>
        <row r="4835">
          <cell r="A4835" t="str">
            <v>MA</v>
          </cell>
          <cell r="B4835" t="str">
            <v>TotSm</v>
          </cell>
          <cell r="C4835" t="str">
            <v>YE201703</v>
          </cell>
          <cell r="M4835">
            <v>95994.893150400007</v>
          </cell>
          <cell r="N4835">
            <v>11.372536999999999</v>
          </cell>
          <cell r="Q4835">
            <v>642.304483</v>
          </cell>
          <cell r="R4835">
            <v>212.4700172</v>
          </cell>
          <cell r="T4835" t="str">
            <v>MATotSmYE201703</v>
          </cell>
        </row>
        <row r="4836">
          <cell r="A4836" t="str">
            <v>MA</v>
          </cell>
          <cell r="B4836" t="str">
            <v>TotSm</v>
          </cell>
          <cell r="C4836" t="str">
            <v>YE201703</v>
          </cell>
          <cell r="M4836">
            <v>95994.893150400007</v>
          </cell>
          <cell r="N4836">
            <v>3.0096436999999998</v>
          </cell>
          <cell r="Q4836">
            <v>224.14693940000001</v>
          </cell>
          <cell r="R4836">
            <v>161.12522010000001</v>
          </cell>
          <cell r="T4836" t="str">
            <v>MATotSmYE201703</v>
          </cell>
        </row>
        <row r="4837">
          <cell r="A4837" t="str">
            <v>MA</v>
          </cell>
          <cell r="B4837" t="str">
            <v>TotSm</v>
          </cell>
          <cell r="C4837" t="str">
            <v>YE201703</v>
          </cell>
          <cell r="M4837">
            <v>95994.893150400007</v>
          </cell>
          <cell r="N4837">
            <v>1.6583783000000001</v>
          </cell>
          <cell r="Q4837">
            <v>150.9571833</v>
          </cell>
          <cell r="R4837">
            <v>131.8290341</v>
          </cell>
          <cell r="T4837" t="str">
            <v>MATotSmYE201703</v>
          </cell>
        </row>
        <row r="4838">
          <cell r="A4838" t="str">
            <v>MA</v>
          </cell>
          <cell r="B4838" t="str">
            <v>TotSm</v>
          </cell>
          <cell r="C4838" t="str">
            <v>YE201703</v>
          </cell>
          <cell r="M4838">
            <v>95994.893150400007</v>
          </cell>
          <cell r="N4838">
            <v>2.9387894000000001</v>
          </cell>
          <cell r="Q4838">
            <v>618.01739439999994</v>
          </cell>
          <cell r="R4838">
            <v>57.062265699999998</v>
          </cell>
          <cell r="T4838" t="str">
            <v>MATotSmYE201703</v>
          </cell>
        </row>
        <row r="4839">
          <cell r="A4839" t="str">
            <v>MA</v>
          </cell>
          <cell r="B4839" t="str">
            <v>TotSm</v>
          </cell>
          <cell r="C4839" t="str">
            <v>YE201703</v>
          </cell>
          <cell r="M4839">
            <v>95994.893150400007</v>
          </cell>
          <cell r="N4839">
            <v>1.6728159</v>
          </cell>
          <cell r="Q4839">
            <v>695.10664810000003</v>
          </cell>
          <cell r="R4839">
            <v>28.878721299999999</v>
          </cell>
          <cell r="T4839" t="str">
            <v>MATotSmYE201703</v>
          </cell>
        </row>
        <row r="4840">
          <cell r="A4840" t="str">
            <v>MA</v>
          </cell>
          <cell r="B4840" t="str">
            <v>TotSm</v>
          </cell>
          <cell r="C4840" t="str">
            <v>YE201703</v>
          </cell>
          <cell r="M4840">
            <v>95994.893150400007</v>
          </cell>
          <cell r="N4840">
            <v>23.358251899999999</v>
          </cell>
          <cell r="Q4840">
            <v>1815.3962936</v>
          </cell>
          <cell r="R4840">
            <v>154.40101100000001</v>
          </cell>
          <cell r="T4840" t="str">
            <v>MATotSmYE201703</v>
          </cell>
        </row>
        <row r="4841">
          <cell r="A4841" t="str">
            <v>MA</v>
          </cell>
          <cell r="B4841" t="str">
            <v>TotSm</v>
          </cell>
          <cell r="C4841" t="str">
            <v>YE201703</v>
          </cell>
          <cell r="M4841">
            <v>95994.893150400007</v>
          </cell>
          <cell r="N4841">
            <v>2.5967608000000002</v>
          </cell>
          <cell r="Q4841">
            <v>47.313198300000003</v>
          </cell>
          <cell r="R4841">
            <v>658.61387909999996</v>
          </cell>
          <cell r="T4841" t="str">
            <v>MATotSmYE201703</v>
          </cell>
        </row>
        <row r="4842">
          <cell r="A4842" t="str">
            <v>MA</v>
          </cell>
          <cell r="B4842" t="str">
            <v>TotSm</v>
          </cell>
          <cell r="C4842" t="str">
            <v>YE201703</v>
          </cell>
          <cell r="M4842">
            <v>95994.893150400007</v>
          </cell>
          <cell r="N4842">
            <v>5.2960723999999999</v>
          </cell>
          <cell r="Q4842">
            <v>127.528408</v>
          </cell>
          <cell r="R4842">
            <v>498.34283920000001</v>
          </cell>
          <cell r="T4842" t="str">
            <v>MATotSmYE201703</v>
          </cell>
        </row>
        <row r="4843">
          <cell r="A4843" t="str">
            <v>MA</v>
          </cell>
          <cell r="B4843" t="str">
            <v>TotSm</v>
          </cell>
          <cell r="C4843" t="str">
            <v>YE201703</v>
          </cell>
          <cell r="M4843">
            <v>95994.893150400007</v>
          </cell>
          <cell r="N4843">
            <v>7.2653689999999997</v>
          </cell>
          <cell r="Q4843">
            <v>2309.4456908000002</v>
          </cell>
          <cell r="R4843">
            <v>37.751235600000001</v>
          </cell>
          <cell r="T4843" t="str">
            <v>MATotSmYE201703</v>
          </cell>
        </row>
        <row r="4844">
          <cell r="A4844" t="str">
            <v>MA</v>
          </cell>
          <cell r="B4844" t="str">
            <v>TotSm</v>
          </cell>
          <cell r="C4844" t="str">
            <v>YE201703</v>
          </cell>
          <cell r="M4844">
            <v>95994.893150400007</v>
          </cell>
          <cell r="N4844">
            <v>25.401880800000001</v>
          </cell>
          <cell r="Q4844">
            <v>2759.8058795000002</v>
          </cell>
          <cell r="R4844">
            <v>110.45072829999999</v>
          </cell>
          <cell r="T4844" t="str">
            <v>MATotSmYE201703</v>
          </cell>
        </row>
        <row r="4845">
          <cell r="A4845" t="str">
            <v>MA</v>
          </cell>
          <cell r="B4845" t="str">
            <v>TotSm</v>
          </cell>
          <cell r="C4845" t="str">
            <v>YE201703</v>
          </cell>
          <cell r="M4845">
            <v>95994.893150400007</v>
          </cell>
          <cell r="N4845">
            <v>4.4755817999999996</v>
          </cell>
          <cell r="Q4845">
            <v>387.501982</v>
          </cell>
          <cell r="R4845">
            <v>138.59795399999999</v>
          </cell>
          <cell r="T4845" t="str">
            <v>MATotSmYE201703</v>
          </cell>
        </row>
        <row r="4846">
          <cell r="A4846" t="str">
            <v>MA</v>
          </cell>
          <cell r="B4846" t="str">
            <v>TotSm</v>
          </cell>
          <cell r="C4846" t="str">
            <v>YE201703</v>
          </cell>
          <cell r="M4846">
            <v>95994.893150400007</v>
          </cell>
          <cell r="N4846">
            <v>15.9681256</v>
          </cell>
          <cell r="Q4846">
            <v>969.47021610000002</v>
          </cell>
          <cell r="R4846">
            <v>197.6517733</v>
          </cell>
          <cell r="T4846" t="str">
            <v>MATotSmYE201703</v>
          </cell>
        </row>
        <row r="4847">
          <cell r="A4847" t="str">
            <v>MA</v>
          </cell>
          <cell r="B4847" t="str">
            <v>TotSm</v>
          </cell>
          <cell r="C4847" t="str">
            <v>YE201703</v>
          </cell>
          <cell r="M4847">
            <v>95994.893150400007</v>
          </cell>
          <cell r="N4847">
            <v>9.1211742000000005</v>
          </cell>
          <cell r="Q4847">
            <v>591.6216101</v>
          </cell>
          <cell r="R4847">
            <v>185.00691839999999</v>
          </cell>
          <cell r="T4847" t="str">
            <v>MATotSmYE201703</v>
          </cell>
        </row>
        <row r="4848">
          <cell r="A4848" t="str">
            <v>MA</v>
          </cell>
          <cell r="B4848" t="str">
            <v>TotSm</v>
          </cell>
          <cell r="C4848" t="str">
            <v>YE201703</v>
          </cell>
          <cell r="M4848">
            <v>95994.893150400007</v>
          </cell>
          <cell r="N4848">
            <v>6.2365151000000001</v>
          </cell>
          <cell r="Q4848">
            <v>1109.5554304</v>
          </cell>
          <cell r="R4848">
            <v>67.448798499999995</v>
          </cell>
          <cell r="T4848" t="str">
            <v>MATotSmYE201703</v>
          </cell>
        </row>
        <row r="4849">
          <cell r="A4849" t="str">
            <v>MA</v>
          </cell>
          <cell r="B4849" t="str">
            <v>TotSm</v>
          </cell>
          <cell r="C4849" t="str">
            <v>YE201703</v>
          </cell>
          <cell r="M4849">
            <v>95994.893150400007</v>
          </cell>
          <cell r="N4849">
            <v>3.5285020999999999</v>
          </cell>
          <cell r="Q4849">
            <v>319.86477150000002</v>
          </cell>
          <cell r="R4849">
            <v>132.37477079999999</v>
          </cell>
          <cell r="T4849" t="str">
            <v>MATotSmYE201703</v>
          </cell>
        </row>
        <row r="4850">
          <cell r="A4850" t="str">
            <v>MA</v>
          </cell>
          <cell r="B4850" t="str">
            <v>TotSm</v>
          </cell>
          <cell r="C4850" t="str">
            <v>YE201703</v>
          </cell>
          <cell r="M4850">
            <v>95994.893150400007</v>
          </cell>
          <cell r="N4850">
            <v>8.7220735000000005</v>
          </cell>
          <cell r="Q4850">
            <v>848.82950770000002</v>
          </cell>
          <cell r="R4850">
            <v>123.3049524</v>
          </cell>
          <cell r="T4850" t="str">
            <v>MATotSmYE201703</v>
          </cell>
        </row>
        <row r="4851">
          <cell r="A4851" t="str">
            <v>MA</v>
          </cell>
          <cell r="B4851" t="str">
            <v>TotSm</v>
          </cell>
          <cell r="C4851" t="str">
            <v>YE201703</v>
          </cell>
          <cell r="M4851">
            <v>95994.893150400007</v>
          </cell>
          <cell r="N4851">
            <v>5.4342771000000001</v>
          </cell>
          <cell r="Q4851">
            <v>18.395456299999999</v>
          </cell>
          <cell r="R4851">
            <v>3544.9691532000002</v>
          </cell>
          <cell r="T4851" t="str">
            <v>MATotSmYE201703</v>
          </cell>
        </row>
        <row r="4852">
          <cell r="A4852" t="str">
            <v>MA</v>
          </cell>
          <cell r="B4852" t="str">
            <v>TotSm</v>
          </cell>
          <cell r="C4852" t="str">
            <v>YE201703</v>
          </cell>
          <cell r="M4852">
            <v>95994.893150400007</v>
          </cell>
          <cell r="N4852">
            <v>4.5030657999999999</v>
          </cell>
          <cell r="Q4852">
            <v>21.765130899999999</v>
          </cell>
          <cell r="R4852">
            <v>2482.7229163000002</v>
          </cell>
          <cell r="T4852" t="str">
            <v>MATotSmYE201703</v>
          </cell>
        </row>
        <row r="4853">
          <cell r="A4853" t="str">
            <v>MA</v>
          </cell>
          <cell r="B4853" t="str">
            <v>TotSm</v>
          </cell>
          <cell r="C4853" t="str">
            <v>YE201703</v>
          </cell>
          <cell r="M4853">
            <v>95994.893150400007</v>
          </cell>
          <cell r="N4853">
            <v>13.7133159</v>
          </cell>
          <cell r="Q4853">
            <v>1592.7010694000001</v>
          </cell>
          <cell r="R4853">
            <v>103.32120310000001</v>
          </cell>
          <cell r="T4853" t="str">
            <v>MATotSmYE201703</v>
          </cell>
        </row>
        <row r="4854">
          <cell r="A4854" t="str">
            <v>MA</v>
          </cell>
          <cell r="B4854" t="str">
            <v>TotSm</v>
          </cell>
          <cell r="C4854" t="str">
            <v>YE201703</v>
          </cell>
          <cell r="M4854">
            <v>95994.893150400007</v>
          </cell>
          <cell r="N4854">
            <v>92.339305899999999</v>
          </cell>
          <cell r="Q4854">
            <v>12408.3996649</v>
          </cell>
          <cell r="R4854">
            <v>89.300127399999994</v>
          </cell>
          <cell r="T4854" t="str">
            <v>MATotSmYE201703</v>
          </cell>
        </row>
        <row r="4855">
          <cell r="A4855" t="str">
            <v>ME</v>
          </cell>
          <cell r="B4855" t="str">
            <v>All</v>
          </cell>
          <cell r="C4855" t="str">
            <v>YE201603</v>
          </cell>
          <cell r="M4855">
            <v>62728.920765000003</v>
          </cell>
          <cell r="N4855">
            <v>17.5869052</v>
          </cell>
          <cell r="Q4855">
            <v>20.469027400000002</v>
          </cell>
          <cell r="R4855">
            <v>10310.3512305</v>
          </cell>
          <cell r="T4855" t="str">
            <v>MEAllYE201603</v>
          </cell>
        </row>
        <row r="4856">
          <cell r="A4856" t="str">
            <v>ME</v>
          </cell>
          <cell r="B4856" t="str">
            <v>All</v>
          </cell>
          <cell r="C4856" t="str">
            <v>YE201603</v>
          </cell>
          <cell r="M4856">
            <v>62728.920765000003</v>
          </cell>
          <cell r="N4856">
            <v>22.428585900000002</v>
          </cell>
          <cell r="Q4856">
            <v>15.6546612</v>
          </cell>
          <cell r="R4856">
            <v>17192.517158899998</v>
          </cell>
          <cell r="T4856" t="str">
            <v>MEAllYE201603</v>
          </cell>
        </row>
        <row r="4857">
          <cell r="A4857" t="str">
            <v>ME</v>
          </cell>
          <cell r="B4857" t="str">
            <v>All</v>
          </cell>
          <cell r="C4857" t="str">
            <v>YE201603</v>
          </cell>
          <cell r="M4857">
            <v>62728.920765000003</v>
          </cell>
          <cell r="N4857">
            <v>48.657438900000002</v>
          </cell>
          <cell r="Q4857">
            <v>13.885142399999999</v>
          </cell>
          <cell r="R4857">
            <v>42051.370332999999</v>
          </cell>
          <cell r="T4857" t="str">
            <v>MEAllYE201603</v>
          </cell>
        </row>
        <row r="4858">
          <cell r="A4858" t="str">
            <v>ME</v>
          </cell>
          <cell r="B4858" t="str">
            <v>All</v>
          </cell>
          <cell r="C4858" t="str">
            <v>YE201603</v>
          </cell>
          <cell r="M4858">
            <v>62728.920765000003</v>
          </cell>
          <cell r="N4858">
            <v>0.3280247</v>
          </cell>
          <cell r="Q4858">
            <v>0.86084689999999997</v>
          </cell>
          <cell r="R4858">
            <v>4572.5861111000004</v>
          </cell>
          <cell r="T4858" t="str">
            <v>MEAllYE201603</v>
          </cell>
        </row>
        <row r="4859">
          <cell r="A4859" t="str">
            <v>ME</v>
          </cell>
          <cell r="B4859" t="str">
            <v>All</v>
          </cell>
          <cell r="C4859" t="str">
            <v>YE201603</v>
          </cell>
          <cell r="M4859">
            <v>62728.920765000003</v>
          </cell>
          <cell r="N4859">
            <v>2.8348678999999999</v>
          </cell>
          <cell r="Q4859">
            <v>17.344471800000001</v>
          </cell>
          <cell r="R4859">
            <v>1961.3404596</v>
          </cell>
          <cell r="T4859" t="str">
            <v>MEAllYE201603</v>
          </cell>
        </row>
        <row r="4860">
          <cell r="A4860" t="str">
            <v>ME</v>
          </cell>
          <cell r="B4860" t="str">
            <v>All</v>
          </cell>
          <cell r="C4860" t="str">
            <v>YE201603</v>
          </cell>
          <cell r="M4860">
            <v>62728.920765000003</v>
          </cell>
          <cell r="N4860">
            <v>3.6121983000000002</v>
          </cell>
          <cell r="Q4860">
            <v>266.92632040000001</v>
          </cell>
          <cell r="R4860">
            <v>162.39080509999999</v>
          </cell>
          <cell r="T4860" t="str">
            <v>MEAllYE201603</v>
          </cell>
        </row>
        <row r="4861">
          <cell r="A4861" t="str">
            <v>ME</v>
          </cell>
          <cell r="B4861" t="str">
            <v>All</v>
          </cell>
          <cell r="C4861" t="str">
            <v>YE201603</v>
          </cell>
          <cell r="M4861">
            <v>62728.920765000003</v>
          </cell>
          <cell r="N4861">
            <v>5.2136358999999999</v>
          </cell>
          <cell r="Q4861">
            <v>67.464894200000003</v>
          </cell>
          <cell r="R4861">
            <v>927.35091209999996</v>
          </cell>
          <cell r="T4861" t="str">
            <v>MEAllYE201603</v>
          </cell>
        </row>
        <row r="4862">
          <cell r="A4862" t="str">
            <v>ME</v>
          </cell>
          <cell r="B4862" t="str">
            <v>All</v>
          </cell>
          <cell r="C4862" t="str">
            <v>YE201603</v>
          </cell>
          <cell r="M4862">
            <v>62728.920765000003</v>
          </cell>
          <cell r="N4862">
            <v>10.9627722</v>
          </cell>
          <cell r="Q4862">
            <v>361.23688600000003</v>
          </cell>
          <cell r="R4862">
            <v>364.174511</v>
          </cell>
          <cell r="T4862" t="str">
            <v>MEAllYE201603</v>
          </cell>
        </row>
        <row r="4863">
          <cell r="A4863" t="str">
            <v>ME</v>
          </cell>
          <cell r="B4863" t="str">
            <v>All</v>
          </cell>
          <cell r="C4863" t="str">
            <v>YE201603</v>
          </cell>
          <cell r="M4863">
            <v>62728.920765000003</v>
          </cell>
          <cell r="N4863">
            <v>1.7224142</v>
          </cell>
          <cell r="Q4863">
            <v>115.1781333</v>
          </cell>
          <cell r="R4863">
            <v>179.45221040000001</v>
          </cell>
          <cell r="T4863" t="str">
            <v>MEAllYE201603</v>
          </cell>
        </row>
        <row r="4864">
          <cell r="A4864" t="str">
            <v>ME</v>
          </cell>
          <cell r="B4864" t="str">
            <v>All</v>
          </cell>
          <cell r="C4864" t="str">
            <v>YE201603</v>
          </cell>
          <cell r="M4864">
            <v>62728.920765000003</v>
          </cell>
          <cell r="N4864">
            <v>31.5988851</v>
          </cell>
          <cell r="Q4864">
            <v>194.8543009</v>
          </cell>
          <cell r="R4864">
            <v>1946.0007771999999</v>
          </cell>
          <cell r="T4864" t="str">
            <v>MEAllYE201603</v>
          </cell>
        </row>
        <row r="4865">
          <cell r="A4865" t="str">
            <v>ME</v>
          </cell>
          <cell r="B4865" t="str">
            <v>All</v>
          </cell>
          <cell r="C4865" t="str">
            <v>YE201603</v>
          </cell>
          <cell r="M4865">
            <v>62728.920765000003</v>
          </cell>
          <cell r="N4865">
            <v>16.758812899999999</v>
          </cell>
          <cell r="Q4865">
            <v>314.35261059999999</v>
          </cell>
          <cell r="R4865">
            <v>639.74577720000002</v>
          </cell>
          <cell r="T4865" t="str">
            <v>MEAllYE201603</v>
          </cell>
        </row>
        <row r="4866">
          <cell r="A4866" t="str">
            <v>ME</v>
          </cell>
          <cell r="B4866" t="str">
            <v>All</v>
          </cell>
          <cell r="C4866" t="str">
            <v>YE201603</v>
          </cell>
          <cell r="M4866">
            <v>62728.920765000003</v>
          </cell>
          <cell r="N4866">
            <v>14.137001100000001</v>
          </cell>
          <cell r="Q4866">
            <v>184.66761199999999</v>
          </cell>
          <cell r="R4866">
            <v>918.64518559999999</v>
          </cell>
          <cell r="T4866" t="str">
            <v>MEAllYE201603</v>
          </cell>
        </row>
        <row r="4867">
          <cell r="A4867" t="str">
            <v>ME</v>
          </cell>
          <cell r="B4867" t="str">
            <v>All</v>
          </cell>
          <cell r="C4867" t="str">
            <v>YE201603</v>
          </cell>
          <cell r="M4867">
            <v>62728.920765000003</v>
          </cell>
          <cell r="N4867">
            <v>19.572870300000002</v>
          </cell>
          <cell r="Q4867">
            <v>601.60448389999999</v>
          </cell>
          <cell r="R4867">
            <v>390.41338519999999</v>
          </cell>
          <cell r="T4867" t="str">
            <v>MEAllYE201603</v>
          </cell>
        </row>
        <row r="4868">
          <cell r="A4868" t="str">
            <v>ME</v>
          </cell>
          <cell r="B4868" t="str">
            <v>All</v>
          </cell>
          <cell r="C4868" t="str">
            <v>YE201603</v>
          </cell>
          <cell r="M4868">
            <v>62728.920765000003</v>
          </cell>
          <cell r="N4868">
            <v>31.0571685</v>
          </cell>
          <cell r="Q4868">
            <v>1112.8678629999999</v>
          </cell>
          <cell r="R4868">
            <v>334.88793579999998</v>
          </cell>
          <cell r="T4868" t="str">
            <v>MEAllYE201603</v>
          </cell>
        </row>
        <row r="4869">
          <cell r="A4869" t="str">
            <v>ME</v>
          </cell>
          <cell r="B4869" t="str">
            <v>All</v>
          </cell>
          <cell r="C4869" t="str">
            <v>YE201603</v>
          </cell>
          <cell r="M4869">
            <v>62728.920765000003</v>
          </cell>
          <cell r="N4869">
            <v>16.271033899999999</v>
          </cell>
          <cell r="Q4869">
            <v>2250.7959372</v>
          </cell>
          <cell r="R4869">
            <v>86.748160400000003</v>
          </cell>
          <cell r="T4869" t="str">
            <v>MEAllYE201603</v>
          </cell>
        </row>
        <row r="4870">
          <cell r="A4870" t="str">
            <v>ME</v>
          </cell>
          <cell r="B4870" t="str">
            <v>All</v>
          </cell>
          <cell r="C4870" t="str">
            <v>YE201603</v>
          </cell>
          <cell r="M4870">
            <v>62728.920765000003</v>
          </cell>
          <cell r="N4870">
            <v>15.411244699999999</v>
          </cell>
          <cell r="Q4870">
            <v>592.90036469999995</v>
          </cell>
          <cell r="R4870">
            <v>311.91570610000002</v>
          </cell>
          <cell r="T4870" t="str">
            <v>MEAllYE201603</v>
          </cell>
        </row>
        <row r="4871">
          <cell r="A4871" t="str">
            <v>ME</v>
          </cell>
          <cell r="B4871" t="str">
            <v>All</v>
          </cell>
          <cell r="C4871" t="str">
            <v>YE201603</v>
          </cell>
          <cell r="M4871">
            <v>62728.920765000003</v>
          </cell>
          <cell r="N4871">
            <v>2.5196538999999998</v>
          </cell>
          <cell r="Q4871">
            <v>141.1788995</v>
          </cell>
          <cell r="R4871">
            <v>214.16689589999999</v>
          </cell>
          <cell r="T4871" t="str">
            <v>MEAllYE201603</v>
          </cell>
        </row>
        <row r="4872">
          <cell r="A4872" t="str">
            <v>ME</v>
          </cell>
          <cell r="B4872" t="str">
            <v>All</v>
          </cell>
          <cell r="C4872" t="str">
            <v>YE201603</v>
          </cell>
          <cell r="M4872">
            <v>62728.920765000003</v>
          </cell>
          <cell r="N4872">
            <v>1.1837647</v>
          </cell>
          <cell r="Q4872">
            <v>135.2326789</v>
          </cell>
          <cell r="R4872">
            <v>105.0424838</v>
          </cell>
          <cell r="T4872" t="str">
            <v>MEAllYE201603</v>
          </cell>
        </row>
        <row r="4873">
          <cell r="A4873" t="str">
            <v>ME</v>
          </cell>
          <cell r="B4873" t="str">
            <v>All</v>
          </cell>
          <cell r="C4873" t="str">
            <v>YE201603</v>
          </cell>
          <cell r="M4873">
            <v>62728.920765000003</v>
          </cell>
          <cell r="N4873">
            <v>1.9381808</v>
          </cell>
          <cell r="Q4873">
            <v>507.88375780000001</v>
          </cell>
          <cell r="R4873">
            <v>45.794277299999997</v>
          </cell>
          <cell r="T4873" t="str">
            <v>MEAllYE201603</v>
          </cell>
        </row>
        <row r="4874">
          <cell r="A4874" t="str">
            <v>ME</v>
          </cell>
          <cell r="B4874" t="str">
            <v>All</v>
          </cell>
          <cell r="C4874" t="str">
            <v>YE201603</v>
          </cell>
          <cell r="M4874">
            <v>62728.920765000003</v>
          </cell>
          <cell r="N4874">
            <v>4.67394</v>
          </cell>
          <cell r="Q4874">
            <v>1325.6883585</v>
          </cell>
          <cell r="R4874">
            <v>42.308042499999999</v>
          </cell>
          <cell r="T4874" t="str">
            <v>MEAllYE201603</v>
          </cell>
        </row>
        <row r="4875">
          <cell r="A4875" t="str">
            <v>ME</v>
          </cell>
          <cell r="B4875" t="str">
            <v>All</v>
          </cell>
          <cell r="C4875" t="str">
            <v>YE201603</v>
          </cell>
          <cell r="M4875">
            <v>62728.920765000003</v>
          </cell>
          <cell r="N4875">
            <v>18.7875324</v>
          </cell>
          <cell r="Q4875">
            <v>1835.8039417</v>
          </cell>
          <cell r="R4875">
            <v>122.8074436</v>
          </cell>
          <cell r="T4875" t="str">
            <v>MEAllYE201603</v>
          </cell>
        </row>
        <row r="4876">
          <cell r="A4876" t="str">
            <v>ME</v>
          </cell>
          <cell r="B4876" t="str">
            <v>All</v>
          </cell>
          <cell r="C4876" t="str">
            <v>YE201603</v>
          </cell>
          <cell r="M4876">
            <v>62728.920765000003</v>
          </cell>
          <cell r="N4876">
            <v>1.9710417</v>
          </cell>
          <cell r="Q4876">
            <v>44.652450000000002</v>
          </cell>
          <cell r="R4876">
            <v>529.70217779999996</v>
          </cell>
          <cell r="T4876" t="str">
            <v>MEAllYE201603</v>
          </cell>
        </row>
        <row r="4877">
          <cell r="A4877" t="str">
            <v>ME</v>
          </cell>
          <cell r="B4877" t="str">
            <v>All</v>
          </cell>
          <cell r="C4877" t="str">
            <v>YE201603</v>
          </cell>
          <cell r="M4877">
            <v>62728.920765000003</v>
          </cell>
          <cell r="N4877">
            <v>6.4686404</v>
          </cell>
          <cell r="Q4877">
            <v>177.38229609999999</v>
          </cell>
          <cell r="R4877">
            <v>437.606717</v>
          </cell>
          <cell r="T4877" t="str">
            <v>MEAllYE201603</v>
          </cell>
        </row>
        <row r="4878">
          <cell r="A4878" t="str">
            <v>ME</v>
          </cell>
          <cell r="B4878" t="str">
            <v>All</v>
          </cell>
          <cell r="C4878" t="str">
            <v>YE201603</v>
          </cell>
          <cell r="M4878">
            <v>62728.920765000003</v>
          </cell>
          <cell r="N4878">
            <v>6.3642041999999996</v>
          </cell>
          <cell r="Q4878">
            <v>1863.3032192000001</v>
          </cell>
          <cell r="R4878">
            <v>40.9865931</v>
          </cell>
          <cell r="T4878" t="str">
            <v>MEAllYE201603</v>
          </cell>
        </row>
        <row r="4879">
          <cell r="A4879" t="str">
            <v>ME</v>
          </cell>
          <cell r="B4879" t="str">
            <v>All</v>
          </cell>
          <cell r="C4879" t="str">
            <v>YE201603</v>
          </cell>
          <cell r="M4879">
            <v>62728.920765000003</v>
          </cell>
          <cell r="N4879">
            <v>16.678685600000001</v>
          </cell>
          <cell r="Q4879">
            <v>2411.3757762</v>
          </cell>
          <cell r="R4879">
            <v>83.000015500000003</v>
          </cell>
          <cell r="T4879" t="str">
            <v>MEAllYE201603</v>
          </cell>
        </row>
        <row r="4880">
          <cell r="A4880" t="str">
            <v>ME</v>
          </cell>
          <cell r="B4880" t="str">
            <v>All</v>
          </cell>
          <cell r="C4880" t="str">
            <v>YE201603</v>
          </cell>
          <cell r="M4880">
            <v>62728.920765000003</v>
          </cell>
          <cell r="N4880">
            <v>3.6076611000000001</v>
          </cell>
          <cell r="Q4880">
            <v>354.31822720000002</v>
          </cell>
          <cell r="R4880">
            <v>122.1837582</v>
          </cell>
          <cell r="T4880" t="str">
            <v>MEAllYE201603</v>
          </cell>
        </row>
        <row r="4881">
          <cell r="A4881" t="str">
            <v>ME</v>
          </cell>
          <cell r="B4881" t="str">
            <v>All</v>
          </cell>
          <cell r="C4881" t="str">
            <v>YE201603</v>
          </cell>
          <cell r="M4881">
            <v>62728.920765000003</v>
          </cell>
          <cell r="N4881">
            <v>8.1481878000000005</v>
          </cell>
          <cell r="Q4881">
            <v>707.20170949999999</v>
          </cell>
          <cell r="R4881">
            <v>138.26077050000001</v>
          </cell>
          <cell r="T4881" t="str">
            <v>MEAllYE201603</v>
          </cell>
        </row>
        <row r="4882">
          <cell r="A4882" t="str">
            <v>ME</v>
          </cell>
          <cell r="B4882" t="str">
            <v>All</v>
          </cell>
          <cell r="C4882" t="str">
            <v>YE201603</v>
          </cell>
          <cell r="M4882">
            <v>62728.920765000003</v>
          </cell>
          <cell r="N4882">
            <v>6.4348520999999996</v>
          </cell>
          <cell r="Q4882">
            <v>507.42145110000001</v>
          </cell>
          <cell r="R4882">
            <v>152.17769179999999</v>
          </cell>
          <cell r="T4882" t="str">
            <v>MEAllYE201603</v>
          </cell>
        </row>
        <row r="4883">
          <cell r="A4883" t="str">
            <v>ME</v>
          </cell>
          <cell r="B4883" t="str">
            <v>All</v>
          </cell>
          <cell r="C4883" t="str">
            <v>YE201603</v>
          </cell>
          <cell r="M4883">
            <v>62728.920765000003</v>
          </cell>
          <cell r="N4883">
            <v>6.6453512000000003</v>
          </cell>
          <cell r="Q4883">
            <v>1081.8614313</v>
          </cell>
          <cell r="R4883">
            <v>73.710192599999999</v>
          </cell>
          <cell r="T4883" t="str">
            <v>MEAllYE201603</v>
          </cell>
        </row>
        <row r="4884">
          <cell r="A4884" t="str">
            <v>ME</v>
          </cell>
          <cell r="B4884" t="str">
            <v>All</v>
          </cell>
          <cell r="C4884" t="str">
            <v>YE201603</v>
          </cell>
          <cell r="M4884">
            <v>62728.920765000003</v>
          </cell>
          <cell r="N4884">
            <v>3.2617354999999999</v>
          </cell>
          <cell r="Q4884">
            <v>269.110321</v>
          </cell>
          <cell r="R4884">
            <v>145.44528170000001</v>
          </cell>
          <cell r="T4884" t="str">
            <v>MEAllYE201603</v>
          </cell>
        </row>
        <row r="4885">
          <cell r="A4885" t="str">
            <v>ME</v>
          </cell>
          <cell r="B4885" t="str">
            <v>All</v>
          </cell>
          <cell r="C4885" t="str">
            <v>YE201603</v>
          </cell>
          <cell r="M4885">
            <v>62728.920765000003</v>
          </cell>
          <cell r="N4885">
            <v>9.3849686000000005</v>
          </cell>
          <cell r="Q4885">
            <v>673.02289729999995</v>
          </cell>
          <cell r="R4885">
            <v>167.3340149</v>
          </cell>
          <cell r="T4885" t="str">
            <v>MEAllYE201603</v>
          </cell>
        </row>
        <row r="4886">
          <cell r="A4886" t="str">
            <v>ME</v>
          </cell>
          <cell r="B4886" t="str">
            <v>All</v>
          </cell>
          <cell r="C4886" t="str">
            <v>YE201603</v>
          </cell>
          <cell r="M4886">
            <v>62728.920765000003</v>
          </cell>
          <cell r="N4886">
            <v>4.3134870999999997</v>
          </cell>
          <cell r="Q4886">
            <v>14.682222899999999</v>
          </cell>
          <cell r="R4886">
            <v>3525.4774050000001</v>
          </cell>
          <cell r="T4886" t="str">
            <v>MEAllYE201603</v>
          </cell>
        </row>
        <row r="4887">
          <cell r="A4887" t="str">
            <v>ME</v>
          </cell>
          <cell r="B4887" t="str">
            <v>All</v>
          </cell>
          <cell r="C4887" t="str">
            <v>YE201603</v>
          </cell>
          <cell r="M4887">
            <v>62728.920765000003</v>
          </cell>
          <cell r="N4887">
            <v>2.6942051999999999</v>
          </cell>
          <cell r="Q4887">
            <v>6.7911258999999999</v>
          </cell>
          <cell r="R4887">
            <v>4760.6925586999996</v>
          </cell>
          <cell r="T4887" t="str">
            <v>MEAllYE201603</v>
          </cell>
        </row>
        <row r="4888">
          <cell r="A4888" t="str">
            <v>ME</v>
          </cell>
          <cell r="B4888" t="str">
            <v>All</v>
          </cell>
          <cell r="C4888" t="str">
            <v>YE201603</v>
          </cell>
          <cell r="M4888">
            <v>62728.920765000003</v>
          </cell>
          <cell r="N4888">
            <v>7.4985207999999997</v>
          </cell>
          <cell r="Q4888">
            <v>986.67407700000001</v>
          </cell>
          <cell r="R4888">
            <v>91.197540399999994</v>
          </cell>
          <cell r="T4888" t="str">
            <v>MEAllYE201603</v>
          </cell>
        </row>
        <row r="4889">
          <cell r="A4889" t="str">
            <v>ME</v>
          </cell>
          <cell r="B4889" t="str">
            <v>All</v>
          </cell>
          <cell r="C4889" t="str">
            <v>YE201603</v>
          </cell>
          <cell r="M4889">
            <v>62728.920765000003</v>
          </cell>
          <cell r="N4889">
            <v>73.267417300000005</v>
          </cell>
          <cell r="Q4889">
            <v>11725.7875798</v>
          </cell>
          <cell r="R4889">
            <v>74.980806299999998</v>
          </cell>
          <cell r="T4889" t="str">
            <v>MEAllYE201603</v>
          </cell>
        </row>
        <row r="4890">
          <cell r="A4890" t="str">
            <v>ME</v>
          </cell>
          <cell r="B4890" t="str">
            <v>All</v>
          </cell>
          <cell r="C4890" t="str">
            <v>YE201703</v>
          </cell>
          <cell r="M4890">
            <v>69764.813698600003</v>
          </cell>
          <cell r="N4890">
            <v>15.333537400000001</v>
          </cell>
          <cell r="Q4890">
            <v>19.8613179</v>
          </cell>
          <cell r="R4890">
            <v>9264.3625253999999</v>
          </cell>
          <cell r="T4890" t="str">
            <v>MEAllYE201703</v>
          </cell>
        </row>
        <row r="4891">
          <cell r="A4891" t="str">
            <v>ME</v>
          </cell>
          <cell r="B4891" t="str">
            <v>All</v>
          </cell>
          <cell r="C4891" t="str">
            <v>YE201703</v>
          </cell>
          <cell r="M4891">
            <v>69764.813698600003</v>
          </cell>
          <cell r="N4891">
            <v>23.693331100000002</v>
          </cell>
          <cell r="Q4891">
            <v>16.724502999999999</v>
          </cell>
          <cell r="R4891">
            <v>17000.204633199999</v>
          </cell>
          <cell r="T4891" t="str">
            <v>MEAllYE201703</v>
          </cell>
        </row>
        <row r="4892">
          <cell r="A4892" t="str">
            <v>ME</v>
          </cell>
          <cell r="B4892" t="str">
            <v>All</v>
          </cell>
          <cell r="C4892" t="str">
            <v>YE201703</v>
          </cell>
          <cell r="M4892">
            <v>69764.813698600003</v>
          </cell>
          <cell r="N4892">
            <v>53.864592899999998</v>
          </cell>
          <cell r="Q4892">
            <v>14.395185</v>
          </cell>
          <cell r="R4892">
            <v>44902.174811199999</v>
          </cell>
          <cell r="T4892" t="str">
            <v>MEAllYE201703</v>
          </cell>
        </row>
        <row r="4893">
          <cell r="A4893" t="str">
            <v>ME</v>
          </cell>
          <cell r="B4893" t="str">
            <v>All</v>
          </cell>
          <cell r="C4893" t="str">
            <v>YE201703</v>
          </cell>
          <cell r="M4893">
            <v>69764.813698600003</v>
          </cell>
          <cell r="N4893">
            <v>0.4827707</v>
          </cell>
          <cell r="Q4893">
            <v>1.0559575000000001</v>
          </cell>
          <cell r="R4893">
            <v>5486.2517647000004</v>
          </cell>
          <cell r="T4893" t="str">
            <v>MEAllYE201703</v>
          </cell>
        </row>
        <row r="4894">
          <cell r="A4894" t="str">
            <v>ME</v>
          </cell>
          <cell r="B4894" t="str">
            <v>All</v>
          </cell>
          <cell r="C4894" t="str">
            <v>YE201703</v>
          </cell>
          <cell r="M4894">
            <v>69764.813698600003</v>
          </cell>
          <cell r="N4894">
            <v>2.8081250999999998</v>
          </cell>
          <cell r="Q4894">
            <v>16.8797909</v>
          </cell>
          <cell r="R4894">
            <v>1996.3221802999999</v>
          </cell>
          <cell r="T4894" t="str">
            <v>MEAllYE201703</v>
          </cell>
        </row>
        <row r="4895">
          <cell r="A4895" t="str">
            <v>ME</v>
          </cell>
          <cell r="B4895" t="str">
            <v>All</v>
          </cell>
          <cell r="C4895" t="str">
            <v>YE201703</v>
          </cell>
          <cell r="M4895">
            <v>69764.813698600003</v>
          </cell>
          <cell r="N4895">
            <v>3.3814188000000001</v>
          </cell>
          <cell r="Q4895">
            <v>271.38107200000002</v>
          </cell>
          <cell r="R4895">
            <v>149.52046859999999</v>
          </cell>
          <cell r="T4895" t="str">
            <v>MEAllYE201703</v>
          </cell>
        </row>
        <row r="4896">
          <cell r="A4896" t="str">
            <v>ME</v>
          </cell>
          <cell r="B4896" t="str">
            <v>All</v>
          </cell>
          <cell r="C4896" t="str">
            <v>YE201703</v>
          </cell>
          <cell r="M4896">
            <v>69764.813698600003</v>
          </cell>
          <cell r="N4896">
            <v>5.5172546000000002</v>
          </cell>
          <cell r="Q4896">
            <v>69.615549700000003</v>
          </cell>
          <cell r="R4896">
            <v>951.03831360000004</v>
          </cell>
          <cell r="T4896" t="str">
            <v>MEAllYE201703</v>
          </cell>
        </row>
        <row r="4897">
          <cell r="A4897" t="str">
            <v>ME</v>
          </cell>
          <cell r="B4897" t="str">
            <v>All</v>
          </cell>
          <cell r="C4897" t="str">
            <v>YE201703</v>
          </cell>
          <cell r="M4897">
            <v>69764.813698600003</v>
          </cell>
          <cell r="N4897">
            <v>12.2964208</v>
          </cell>
          <cell r="Q4897">
            <v>397.81885929999999</v>
          </cell>
          <cell r="R4897">
            <v>370.91517060000001</v>
          </cell>
          <cell r="T4897" t="str">
            <v>MEAllYE201703</v>
          </cell>
        </row>
        <row r="4898">
          <cell r="A4898" t="str">
            <v>ME</v>
          </cell>
          <cell r="B4898" t="str">
            <v>All</v>
          </cell>
          <cell r="C4898" t="str">
            <v>YE201703</v>
          </cell>
          <cell r="M4898">
            <v>69764.813698600003</v>
          </cell>
          <cell r="N4898">
            <v>2.0104369000000002</v>
          </cell>
          <cell r="Q4898">
            <v>129.07307549999999</v>
          </cell>
          <cell r="R4898">
            <v>186.9115084</v>
          </cell>
          <cell r="T4898" t="str">
            <v>MEAllYE201703</v>
          </cell>
        </row>
        <row r="4899">
          <cell r="A4899" t="str">
            <v>ME</v>
          </cell>
          <cell r="B4899" t="str">
            <v>All</v>
          </cell>
          <cell r="C4899" t="str">
            <v>YE201703</v>
          </cell>
          <cell r="M4899">
            <v>69764.813698600003</v>
          </cell>
          <cell r="N4899">
            <v>34.071788499999997</v>
          </cell>
          <cell r="Q4899">
            <v>200.166011</v>
          </cell>
          <cell r="R4899">
            <v>2042.6118323000001</v>
          </cell>
          <cell r="T4899" t="str">
            <v>MEAllYE201703</v>
          </cell>
        </row>
        <row r="4900">
          <cell r="A4900" t="str">
            <v>ME</v>
          </cell>
          <cell r="B4900" t="str">
            <v>All</v>
          </cell>
          <cell r="C4900" t="str">
            <v>YE201703</v>
          </cell>
          <cell r="M4900">
            <v>69764.813698600003</v>
          </cell>
          <cell r="N4900">
            <v>17.032901599999999</v>
          </cell>
          <cell r="Q4900">
            <v>307.0049889</v>
          </cell>
          <cell r="R4900">
            <v>665.77034960000003</v>
          </cell>
          <cell r="T4900" t="str">
            <v>MEAllYE201703</v>
          </cell>
        </row>
        <row r="4901">
          <cell r="A4901" t="str">
            <v>ME</v>
          </cell>
          <cell r="B4901" t="str">
            <v>All</v>
          </cell>
          <cell r="C4901" t="str">
            <v>YE201703</v>
          </cell>
          <cell r="M4901">
            <v>69764.813698600003</v>
          </cell>
          <cell r="N4901">
            <v>15.8449104</v>
          </cell>
          <cell r="Q4901">
            <v>202.90092319999999</v>
          </cell>
          <cell r="R4901">
            <v>937.10231329999999</v>
          </cell>
          <cell r="T4901" t="str">
            <v>MEAllYE201703</v>
          </cell>
        </row>
        <row r="4902">
          <cell r="A4902" t="str">
            <v>ME</v>
          </cell>
          <cell r="B4902" t="str">
            <v>All</v>
          </cell>
          <cell r="C4902" t="str">
            <v>YE201703</v>
          </cell>
          <cell r="M4902">
            <v>69764.813698600003</v>
          </cell>
          <cell r="N4902">
            <v>20.3164473</v>
          </cell>
          <cell r="Q4902">
            <v>640.73820139999998</v>
          </cell>
          <cell r="R4902">
            <v>380.49450880000001</v>
          </cell>
          <cell r="T4902" t="str">
            <v>MEAllYE201703</v>
          </cell>
        </row>
        <row r="4903">
          <cell r="A4903" t="str">
            <v>ME</v>
          </cell>
          <cell r="B4903" t="str">
            <v>All</v>
          </cell>
          <cell r="C4903" t="str">
            <v>YE201703</v>
          </cell>
          <cell r="M4903">
            <v>69764.813698600003</v>
          </cell>
          <cell r="N4903">
            <v>33.8389363</v>
          </cell>
          <cell r="Q4903">
            <v>1191.8451972</v>
          </cell>
          <cell r="R4903">
            <v>340.7046795</v>
          </cell>
          <cell r="T4903" t="str">
            <v>MEAllYE201703</v>
          </cell>
        </row>
        <row r="4904">
          <cell r="A4904" t="str">
            <v>ME</v>
          </cell>
          <cell r="B4904" t="str">
            <v>All</v>
          </cell>
          <cell r="C4904" t="str">
            <v>YE201703</v>
          </cell>
          <cell r="M4904">
            <v>69764.813698600003</v>
          </cell>
          <cell r="N4904">
            <v>17.476217900000002</v>
          </cell>
          <cell r="Q4904">
            <v>2371.1245813</v>
          </cell>
          <cell r="R4904">
            <v>88.445211299999997</v>
          </cell>
          <cell r="T4904" t="str">
            <v>MEAllYE201703</v>
          </cell>
        </row>
        <row r="4905">
          <cell r="A4905" t="str">
            <v>ME</v>
          </cell>
          <cell r="B4905" t="str">
            <v>All</v>
          </cell>
          <cell r="C4905" t="str">
            <v>YE201703</v>
          </cell>
          <cell r="M4905">
            <v>69764.813698600003</v>
          </cell>
          <cell r="N4905">
            <v>16.242553999999998</v>
          </cell>
          <cell r="Q4905">
            <v>568.03388519999999</v>
          </cell>
          <cell r="R4905">
            <v>343.1320781</v>
          </cell>
          <cell r="T4905" t="str">
            <v>MEAllYE201703</v>
          </cell>
        </row>
        <row r="4906">
          <cell r="A4906" t="str">
            <v>ME</v>
          </cell>
          <cell r="B4906" t="str">
            <v>All</v>
          </cell>
          <cell r="C4906" t="str">
            <v>YE201703</v>
          </cell>
          <cell r="M4906">
            <v>69764.813698600003</v>
          </cell>
          <cell r="N4906">
            <v>2.9746446</v>
          </cell>
          <cell r="Q4906">
            <v>165.80959960000001</v>
          </cell>
          <cell r="R4906">
            <v>215.28147820000001</v>
          </cell>
          <cell r="T4906" t="str">
            <v>MEAllYE201703</v>
          </cell>
        </row>
        <row r="4907">
          <cell r="A4907" t="str">
            <v>ME</v>
          </cell>
          <cell r="B4907" t="str">
            <v>All</v>
          </cell>
          <cell r="C4907" t="str">
            <v>YE201703</v>
          </cell>
          <cell r="M4907">
            <v>69764.813698600003</v>
          </cell>
          <cell r="N4907">
            <v>1.2521145</v>
          </cell>
          <cell r="Q4907">
            <v>135.5038151</v>
          </cell>
          <cell r="R4907">
            <v>110.8852509</v>
          </cell>
          <cell r="T4907" t="str">
            <v>MEAllYE201703</v>
          </cell>
        </row>
        <row r="4908">
          <cell r="A4908" t="str">
            <v>ME</v>
          </cell>
          <cell r="B4908" t="str">
            <v>All</v>
          </cell>
          <cell r="C4908" t="str">
            <v>YE201703</v>
          </cell>
          <cell r="M4908">
            <v>69764.813698600003</v>
          </cell>
          <cell r="N4908">
            <v>1.7506259</v>
          </cell>
          <cell r="Q4908">
            <v>463.1167375</v>
          </cell>
          <cell r="R4908">
            <v>45.361156800000003</v>
          </cell>
          <cell r="T4908" t="str">
            <v>MEAllYE201703</v>
          </cell>
        </row>
        <row r="4909">
          <cell r="A4909" t="str">
            <v>ME</v>
          </cell>
          <cell r="B4909" t="str">
            <v>All</v>
          </cell>
          <cell r="C4909" t="str">
            <v>YE201703</v>
          </cell>
          <cell r="M4909">
            <v>69764.813698600003</v>
          </cell>
          <cell r="N4909">
            <v>4.9704205999999997</v>
          </cell>
          <cell r="Q4909">
            <v>1409.8103129000001</v>
          </cell>
          <cell r="R4909">
            <v>42.307143799999999</v>
          </cell>
          <cell r="T4909" t="str">
            <v>MEAllYE201703</v>
          </cell>
        </row>
        <row r="4910">
          <cell r="A4910" t="str">
            <v>ME</v>
          </cell>
          <cell r="B4910" t="str">
            <v>All</v>
          </cell>
          <cell r="C4910" t="str">
            <v>YE201703</v>
          </cell>
          <cell r="M4910">
            <v>69764.813698600003</v>
          </cell>
          <cell r="N4910">
            <v>18.496863699999999</v>
          </cell>
          <cell r="Q4910">
            <v>1774.2188925999999</v>
          </cell>
          <cell r="R4910">
            <v>125.1042726</v>
          </cell>
          <cell r="T4910" t="str">
            <v>MEAllYE201703</v>
          </cell>
        </row>
        <row r="4911">
          <cell r="A4911" t="str">
            <v>ME</v>
          </cell>
          <cell r="B4911" t="str">
            <v>All</v>
          </cell>
          <cell r="C4911" t="str">
            <v>YE201703</v>
          </cell>
          <cell r="M4911">
            <v>69764.813698600003</v>
          </cell>
          <cell r="N4911">
            <v>1.9562875</v>
          </cell>
          <cell r="Q4911">
            <v>43.817729399999997</v>
          </cell>
          <cell r="R4911">
            <v>535.75230769999996</v>
          </cell>
          <cell r="T4911" t="str">
            <v>MEAllYE201703</v>
          </cell>
        </row>
        <row r="4912">
          <cell r="A4912" t="str">
            <v>ME</v>
          </cell>
          <cell r="B4912" t="str">
            <v>All</v>
          </cell>
          <cell r="C4912" t="str">
            <v>YE201703</v>
          </cell>
          <cell r="M4912">
            <v>69764.813698600003</v>
          </cell>
          <cell r="N4912">
            <v>5.9129208999999996</v>
          </cell>
          <cell r="Q4912">
            <v>191.93170760000001</v>
          </cell>
          <cell r="R4912">
            <v>369.68905339999998</v>
          </cell>
          <cell r="T4912" t="str">
            <v>MEAllYE201703</v>
          </cell>
        </row>
        <row r="4913">
          <cell r="A4913" t="str">
            <v>ME</v>
          </cell>
          <cell r="B4913" t="str">
            <v>All</v>
          </cell>
          <cell r="C4913" t="str">
            <v>YE201703</v>
          </cell>
          <cell r="M4913">
            <v>69764.813698600003</v>
          </cell>
          <cell r="N4913">
            <v>5.9146793999999998</v>
          </cell>
          <cell r="Q4913">
            <v>1754.0544585</v>
          </cell>
          <cell r="R4913">
            <v>40.464053300000003</v>
          </cell>
          <cell r="T4913" t="str">
            <v>MEAllYE201703</v>
          </cell>
        </row>
        <row r="4914">
          <cell r="A4914" t="str">
            <v>ME</v>
          </cell>
          <cell r="B4914" t="str">
            <v>All</v>
          </cell>
          <cell r="C4914" t="str">
            <v>YE201703</v>
          </cell>
          <cell r="M4914">
            <v>69764.813698600003</v>
          </cell>
          <cell r="N4914">
            <v>16.244231299999999</v>
          </cell>
          <cell r="Q4914">
            <v>2282.1142746999999</v>
          </cell>
          <cell r="R4914">
            <v>85.416746000000003</v>
          </cell>
          <cell r="T4914" t="str">
            <v>MEAllYE201703</v>
          </cell>
        </row>
        <row r="4915">
          <cell r="A4915" t="str">
            <v>ME</v>
          </cell>
          <cell r="B4915" t="str">
            <v>All</v>
          </cell>
          <cell r="C4915" t="str">
            <v>YE201703</v>
          </cell>
          <cell r="M4915">
            <v>69764.813698600003</v>
          </cell>
          <cell r="N4915">
            <v>4.5856747999999996</v>
          </cell>
          <cell r="Q4915">
            <v>369.44968829999999</v>
          </cell>
          <cell r="R4915">
            <v>148.94612140000001</v>
          </cell>
          <cell r="T4915" t="str">
            <v>MEAllYE201703</v>
          </cell>
        </row>
        <row r="4916">
          <cell r="A4916" t="str">
            <v>ME</v>
          </cell>
          <cell r="B4916" t="str">
            <v>All</v>
          </cell>
          <cell r="C4916" t="str">
            <v>YE201703</v>
          </cell>
          <cell r="M4916">
            <v>69764.813698600003</v>
          </cell>
          <cell r="N4916">
            <v>8.0199195000000003</v>
          </cell>
          <cell r="Q4916">
            <v>665.72199450000005</v>
          </cell>
          <cell r="R4916">
            <v>144.56339800000001</v>
          </cell>
          <cell r="T4916" t="str">
            <v>MEAllYE201703</v>
          </cell>
        </row>
        <row r="4917">
          <cell r="A4917" t="str">
            <v>ME</v>
          </cell>
          <cell r="B4917" t="str">
            <v>All</v>
          </cell>
          <cell r="C4917" t="str">
            <v>YE201703</v>
          </cell>
          <cell r="M4917">
            <v>69764.813698600003</v>
          </cell>
          <cell r="N4917">
            <v>6.5702230000000004</v>
          </cell>
          <cell r="Q4917">
            <v>552.08269419999999</v>
          </cell>
          <cell r="R4917">
            <v>142.80953969999999</v>
          </cell>
          <cell r="T4917" t="str">
            <v>MEAllYE201703</v>
          </cell>
        </row>
        <row r="4918">
          <cell r="A4918" t="str">
            <v>ME</v>
          </cell>
          <cell r="B4918" t="str">
            <v>All</v>
          </cell>
          <cell r="C4918" t="str">
            <v>YE201703</v>
          </cell>
          <cell r="M4918">
            <v>69764.813698600003</v>
          </cell>
          <cell r="N4918">
            <v>6.1573862999999998</v>
          </cell>
          <cell r="Q4918">
            <v>1040.242358</v>
          </cell>
          <cell r="R4918">
            <v>71.030212199999994</v>
          </cell>
          <cell r="T4918" t="str">
            <v>MEAllYE201703</v>
          </cell>
        </row>
        <row r="4919">
          <cell r="A4919" t="str">
            <v>ME</v>
          </cell>
          <cell r="B4919" t="str">
            <v>All</v>
          </cell>
          <cell r="C4919" t="str">
            <v>YE201703</v>
          </cell>
          <cell r="M4919">
            <v>69764.813698600003</v>
          </cell>
          <cell r="N4919">
            <v>3.4793322</v>
          </cell>
          <cell r="Q4919">
            <v>284.97785770000002</v>
          </cell>
          <cell r="R4919">
            <v>146.5095819</v>
          </cell>
          <cell r="T4919" t="str">
            <v>MEAllYE201703</v>
          </cell>
        </row>
        <row r="4920">
          <cell r="A4920" t="str">
            <v>ME</v>
          </cell>
          <cell r="B4920" t="str">
            <v>All</v>
          </cell>
          <cell r="C4920" t="str">
            <v>YE201703</v>
          </cell>
          <cell r="M4920">
            <v>69764.813698600003</v>
          </cell>
          <cell r="N4920">
            <v>10.0209905</v>
          </cell>
          <cell r="Q4920">
            <v>703.99598289999994</v>
          </cell>
          <cell r="R4920">
            <v>170.81331280000001</v>
          </cell>
          <cell r="T4920" t="str">
            <v>MEAllYE201703</v>
          </cell>
        </row>
        <row r="4921">
          <cell r="A4921" t="str">
            <v>ME</v>
          </cell>
          <cell r="B4921" t="str">
            <v>All</v>
          </cell>
          <cell r="C4921" t="str">
            <v>YE201703</v>
          </cell>
          <cell r="M4921">
            <v>69764.813698600003</v>
          </cell>
          <cell r="N4921">
            <v>5.8623396999999997</v>
          </cell>
          <cell r="Q4921">
            <v>16.439040200000001</v>
          </cell>
          <cell r="R4921">
            <v>4279.3299190999996</v>
          </cell>
          <cell r="T4921" t="str">
            <v>MEAllYE201703</v>
          </cell>
        </row>
        <row r="4922">
          <cell r="A4922" t="str">
            <v>ME</v>
          </cell>
          <cell r="B4922" t="str">
            <v>All</v>
          </cell>
          <cell r="C4922" t="str">
            <v>YE201703</v>
          </cell>
          <cell r="M4922">
            <v>69764.813698600003</v>
          </cell>
          <cell r="N4922">
            <v>3.2396538000000001</v>
          </cell>
          <cell r="Q4922">
            <v>9.313485</v>
          </cell>
          <cell r="R4922">
            <v>4174.1459206</v>
          </cell>
          <cell r="T4922" t="str">
            <v>MEAllYE201703</v>
          </cell>
        </row>
        <row r="4923">
          <cell r="A4923" t="str">
            <v>ME</v>
          </cell>
          <cell r="B4923" t="str">
            <v>All</v>
          </cell>
          <cell r="C4923" t="str">
            <v>YE201703</v>
          </cell>
          <cell r="M4923">
            <v>69764.813698600003</v>
          </cell>
          <cell r="N4923">
            <v>7.5942917000000003</v>
          </cell>
          <cell r="Q4923">
            <v>1008.7095588</v>
          </cell>
          <cell r="R4923">
            <v>90.344638700000004</v>
          </cell>
          <cell r="T4923" t="str">
            <v>MEAllYE201703</v>
          </cell>
        </row>
        <row r="4924">
          <cell r="A4924" t="str">
            <v>ME</v>
          </cell>
          <cell r="B4924" t="str">
            <v>All</v>
          </cell>
          <cell r="C4924" t="str">
            <v>YE201703</v>
          </cell>
          <cell r="M4924">
            <v>69764.813698600003</v>
          </cell>
          <cell r="N4924">
            <v>78.014224999999996</v>
          </cell>
          <cell r="Q4924">
            <v>11966.89213</v>
          </cell>
          <cell r="R4924">
            <v>78.230060899999998</v>
          </cell>
          <cell r="T4924" t="str">
            <v>MEAllYE201703</v>
          </cell>
        </row>
        <row r="4925">
          <cell r="A4925" t="str">
            <v>ME</v>
          </cell>
          <cell r="B4925" t="str">
            <v>TotInd</v>
          </cell>
          <cell r="C4925" t="str">
            <v>YE201603</v>
          </cell>
          <cell r="M4925">
            <v>3011.9289616999999</v>
          </cell>
          <cell r="N4925">
            <v>21.665794300000002</v>
          </cell>
          <cell r="Q4925">
            <v>22.576893699999999</v>
          </cell>
          <cell r="R4925">
            <v>11515.735294100001</v>
          </cell>
          <cell r="T4925" t="str">
            <v>METotIndYE201603</v>
          </cell>
        </row>
        <row r="4926">
          <cell r="A4926" t="str">
            <v>ME</v>
          </cell>
          <cell r="B4926" t="str">
            <v>TotInd</v>
          </cell>
          <cell r="C4926" t="str">
            <v>YE201603</v>
          </cell>
          <cell r="M4926">
            <v>3011.9289616999999</v>
          </cell>
          <cell r="N4926">
            <v>48.639322</v>
          </cell>
          <cell r="Q4926">
            <v>21.9128674</v>
          </cell>
          <cell r="R4926">
            <v>26636.033181800001</v>
          </cell>
          <cell r="T4926" t="str">
            <v>METotIndYE201603</v>
          </cell>
        </row>
        <row r="4927">
          <cell r="A4927" t="str">
            <v>ME</v>
          </cell>
          <cell r="B4927" t="str">
            <v>TotInd</v>
          </cell>
          <cell r="C4927" t="str">
            <v>YE201603</v>
          </cell>
          <cell r="M4927">
            <v>3011.9289616999999</v>
          </cell>
          <cell r="N4927">
            <v>72.196577399999995</v>
          </cell>
          <cell r="Q4927">
            <v>23.240919999999999</v>
          </cell>
          <cell r="R4927">
            <v>37277.307857100001</v>
          </cell>
          <cell r="T4927" t="str">
            <v>METotIndYE201603</v>
          </cell>
        </row>
        <row r="4928">
          <cell r="A4928" t="str">
            <v>ME</v>
          </cell>
          <cell r="B4928" t="str">
            <v>TotInd</v>
          </cell>
          <cell r="C4928" t="str">
            <v>YE201603</v>
          </cell>
          <cell r="M4928">
            <v>3011.9289616999999</v>
          </cell>
          <cell r="N4928">
            <v>0.38383489999999998</v>
          </cell>
          <cell r="Q4928">
            <v>1.3280525999999999</v>
          </cell>
          <cell r="R4928">
            <v>3468.25</v>
          </cell>
          <cell r="T4928" t="str">
            <v>METotIndYE201603</v>
          </cell>
        </row>
        <row r="4929">
          <cell r="A4929" t="str">
            <v>ME</v>
          </cell>
          <cell r="B4929" t="str">
            <v>TotInd</v>
          </cell>
          <cell r="C4929" t="str">
            <v>YE201603</v>
          </cell>
          <cell r="M4929">
            <v>3011.9289616999999</v>
          </cell>
          <cell r="N4929">
            <v>2.7024663000000002</v>
          </cell>
          <cell r="Q4929">
            <v>18.592735999999999</v>
          </cell>
          <cell r="R4929">
            <v>1744.2078571</v>
          </cell>
          <cell r="T4929" t="str">
            <v>METotIndYE201603</v>
          </cell>
        </row>
        <row r="4930">
          <cell r="A4930" t="str">
            <v>ME</v>
          </cell>
          <cell r="B4930" t="str">
            <v>TotInd</v>
          </cell>
          <cell r="C4930" t="str">
            <v>YE201603</v>
          </cell>
          <cell r="M4930">
            <v>3011.9289616999999</v>
          </cell>
          <cell r="N4930">
            <v>5.7644991000000001</v>
          </cell>
          <cell r="Q4930">
            <v>435.26922999999999</v>
          </cell>
          <cell r="R4930">
            <v>158.92230359999999</v>
          </cell>
          <cell r="T4930" t="str">
            <v>METotIndYE201603</v>
          </cell>
        </row>
        <row r="4931">
          <cell r="A4931" t="str">
            <v>ME</v>
          </cell>
          <cell r="B4931" t="str">
            <v>TotInd</v>
          </cell>
          <cell r="C4931" t="str">
            <v>YE201603</v>
          </cell>
          <cell r="M4931">
            <v>3011.9289616999999</v>
          </cell>
          <cell r="N4931">
            <v>9.2817931999999992</v>
          </cell>
          <cell r="Q4931">
            <v>107.2402451</v>
          </cell>
          <cell r="R4931">
            <v>1038.6167802</v>
          </cell>
          <cell r="T4931" t="str">
            <v>METotIndYE201603</v>
          </cell>
        </row>
        <row r="4932">
          <cell r="A4932" t="str">
            <v>ME</v>
          </cell>
          <cell r="B4932" t="str">
            <v>TotInd</v>
          </cell>
          <cell r="C4932" t="str">
            <v>YE201603</v>
          </cell>
          <cell r="M4932">
            <v>3011.9289616999999</v>
          </cell>
          <cell r="N4932">
            <v>11.1329064</v>
          </cell>
          <cell r="Q4932">
            <v>381.15108780000003</v>
          </cell>
          <cell r="R4932">
            <v>350.50372820000001</v>
          </cell>
          <cell r="T4932" t="str">
            <v>METotIndYE201603</v>
          </cell>
        </row>
        <row r="4933">
          <cell r="A4933" t="str">
            <v>ME</v>
          </cell>
          <cell r="B4933" t="str">
            <v>TotInd</v>
          </cell>
          <cell r="C4933" t="str">
            <v>YE201603</v>
          </cell>
          <cell r="M4933">
            <v>3011.9289616999999</v>
          </cell>
          <cell r="N4933">
            <v>2.6807679000000002</v>
          </cell>
          <cell r="Q4933">
            <v>137.12142789999999</v>
          </cell>
          <cell r="R4933">
            <v>234.6038499</v>
          </cell>
          <cell r="T4933" t="str">
            <v>METotIndYE201603</v>
          </cell>
        </row>
        <row r="4934">
          <cell r="A4934" t="str">
            <v>ME</v>
          </cell>
          <cell r="B4934" t="str">
            <v>TotInd</v>
          </cell>
          <cell r="C4934" t="str">
            <v>YE201603</v>
          </cell>
          <cell r="M4934">
            <v>3011.9289616999999</v>
          </cell>
          <cell r="N4934">
            <v>32.786118299999998</v>
          </cell>
          <cell r="Q4934">
            <v>207.5082142</v>
          </cell>
          <cell r="R4934">
            <v>1895.9896160000001</v>
          </cell>
          <cell r="T4934" t="str">
            <v>METotIndYE201603</v>
          </cell>
        </row>
        <row r="4935">
          <cell r="A4935" t="str">
            <v>ME</v>
          </cell>
          <cell r="B4935" t="str">
            <v>TotInd</v>
          </cell>
          <cell r="C4935" t="str">
            <v>YE201603</v>
          </cell>
          <cell r="M4935">
            <v>3011.9289616999999</v>
          </cell>
          <cell r="N4935">
            <v>16.848013300000002</v>
          </cell>
          <cell r="Q4935">
            <v>333.34119520000002</v>
          </cell>
          <cell r="R4935">
            <v>606.51417330000004</v>
          </cell>
          <cell r="T4935" t="str">
            <v>METotIndYE201603</v>
          </cell>
        </row>
        <row r="4936">
          <cell r="A4936" t="str">
            <v>ME</v>
          </cell>
          <cell r="B4936" t="str">
            <v>TotInd</v>
          </cell>
          <cell r="C4936" t="str">
            <v>YE201603</v>
          </cell>
          <cell r="M4936">
            <v>3011.9289616999999</v>
          </cell>
          <cell r="N4936">
            <v>17.4743824</v>
          </cell>
          <cell r="Q4936">
            <v>242.3695941</v>
          </cell>
          <cell r="R4936">
            <v>865.17695890000005</v>
          </cell>
          <cell r="T4936" t="str">
            <v>METotIndYE201603</v>
          </cell>
        </row>
        <row r="4937">
          <cell r="A4937" t="str">
            <v>ME</v>
          </cell>
          <cell r="B4937" t="str">
            <v>TotInd</v>
          </cell>
          <cell r="C4937" t="str">
            <v>YE201603</v>
          </cell>
          <cell r="M4937">
            <v>3011.9289616999999</v>
          </cell>
          <cell r="N4937">
            <v>18.343481300000001</v>
          </cell>
          <cell r="Q4937">
            <v>677.30681100000004</v>
          </cell>
          <cell r="R4937">
            <v>324.99566179999999</v>
          </cell>
          <cell r="T4937" t="str">
            <v>METotIndYE201603</v>
          </cell>
        </row>
        <row r="4938">
          <cell r="A4938" t="str">
            <v>ME</v>
          </cell>
          <cell r="B4938" t="str">
            <v>TotInd</v>
          </cell>
          <cell r="C4938" t="str">
            <v>YE201603</v>
          </cell>
          <cell r="M4938">
            <v>3011.9289616999999</v>
          </cell>
          <cell r="N4938">
            <v>39.000086199999998</v>
          </cell>
          <cell r="Q4938">
            <v>1404.4155934</v>
          </cell>
          <cell r="R4938">
            <v>333.23543030000002</v>
          </cell>
          <cell r="T4938" t="str">
            <v>METotIndYE201603</v>
          </cell>
        </row>
        <row r="4939">
          <cell r="A4939" t="str">
            <v>ME</v>
          </cell>
          <cell r="B4939" t="str">
            <v>TotInd</v>
          </cell>
          <cell r="C4939" t="str">
            <v>YE201603</v>
          </cell>
          <cell r="M4939">
            <v>3011.9289616999999</v>
          </cell>
          <cell r="N4939">
            <v>19.1152093</v>
          </cell>
          <cell r="Q4939">
            <v>2785.5902667999999</v>
          </cell>
          <cell r="R4939">
            <v>82.3461061</v>
          </cell>
          <cell r="T4939" t="str">
            <v>METotIndYE201603</v>
          </cell>
        </row>
        <row r="4940">
          <cell r="A4940" t="str">
            <v>ME</v>
          </cell>
          <cell r="B4940" t="str">
            <v>TotInd</v>
          </cell>
          <cell r="C4940" t="str">
            <v>YE201603</v>
          </cell>
          <cell r="M4940">
            <v>3011.9289616999999</v>
          </cell>
          <cell r="N4940">
            <v>16.462012900000001</v>
          </cell>
          <cell r="Q4940">
            <v>634.47711560000005</v>
          </cell>
          <cell r="R4940">
            <v>311.34953430000002</v>
          </cell>
          <cell r="T4940" t="str">
            <v>METotIndYE201603</v>
          </cell>
        </row>
        <row r="4941">
          <cell r="A4941" t="str">
            <v>ME</v>
          </cell>
          <cell r="B4941" t="str">
            <v>TotInd</v>
          </cell>
          <cell r="C4941" t="str">
            <v>YE201603</v>
          </cell>
          <cell r="M4941">
            <v>3011.9289616999999</v>
          </cell>
          <cell r="N4941">
            <v>3.1217446999999998</v>
          </cell>
          <cell r="Q4941">
            <v>194.55970160000001</v>
          </cell>
          <cell r="R4941">
            <v>192.54211599999999</v>
          </cell>
          <cell r="T4941" t="str">
            <v>METotIndYE201603</v>
          </cell>
        </row>
        <row r="4942">
          <cell r="A4942" t="str">
            <v>ME</v>
          </cell>
          <cell r="B4942" t="str">
            <v>TotInd</v>
          </cell>
          <cell r="C4942" t="str">
            <v>YE201603</v>
          </cell>
          <cell r="M4942">
            <v>3011.9289616999999</v>
          </cell>
          <cell r="N4942">
            <v>1.3569401999999999</v>
          </cell>
          <cell r="Q4942">
            <v>146.749809</v>
          </cell>
          <cell r="R4942">
            <v>110.95947959999999</v>
          </cell>
          <cell r="T4942" t="str">
            <v>METotIndYE201603</v>
          </cell>
        </row>
        <row r="4943">
          <cell r="A4943" t="str">
            <v>ME</v>
          </cell>
          <cell r="B4943" t="str">
            <v>TotInd</v>
          </cell>
          <cell r="C4943" t="str">
            <v>YE201603</v>
          </cell>
          <cell r="M4943">
            <v>3011.9289616999999</v>
          </cell>
          <cell r="N4943">
            <v>2.1449842000000001</v>
          </cell>
          <cell r="Q4943">
            <v>520.26459450000004</v>
          </cell>
          <cell r="R4943">
            <v>49.474460800000003</v>
          </cell>
          <cell r="T4943" t="str">
            <v>METotIndYE201603</v>
          </cell>
        </row>
        <row r="4944">
          <cell r="A4944" t="str">
            <v>ME</v>
          </cell>
          <cell r="B4944" t="str">
            <v>TotInd</v>
          </cell>
          <cell r="C4944" t="str">
            <v>YE201603</v>
          </cell>
          <cell r="M4944">
            <v>3011.9289616999999</v>
          </cell>
          <cell r="N4944">
            <v>6.3428939</v>
          </cell>
          <cell r="Q4944">
            <v>1798.8472068000001</v>
          </cell>
          <cell r="R4944">
            <v>42.313058300000002</v>
          </cell>
          <cell r="T4944" t="str">
            <v>METotIndYE201603</v>
          </cell>
        </row>
        <row r="4945">
          <cell r="A4945" t="str">
            <v>ME</v>
          </cell>
          <cell r="B4945" t="str">
            <v>TotInd</v>
          </cell>
          <cell r="C4945" t="str">
            <v>YE201603</v>
          </cell>
          <cell r="M4945">
            <v>3011.9289616999999</v>
          </cell>
          <cell r="N4945">
            <v>20.232271399999998</v>
          </cell>
          <cell r="Q4945">
            <v>1926.3402536000001</v>
          </cell>
          <cell r="R4945">
            <v>126.0354998</v>
          </cell>
          <cell r="T4945" t="str">
            <v>METotIndYE201603</v>
          </cell>
        </row>
        <row r="4946">
          <cell r="A4946" t="str">
            <v>ME</v>
          </cell>
          <cell r="B4946" t="str">
            <v>TotInd</v>
          </cell>
          <cell r="C4946" t="str">
            <v>YE201603</v>
          </cell>
          <cell r="M4946">
            <v>3011.9289616999999</v>
          </cell>
          <cell r="N4946">
            <v>2.7802150000000001</v>
          </cell>
          <cell r="Q4946">
            <v>53.454115999999999</v>
          </cell>
          <cell r="R4946">
            <v>624.13490679999995</v>
          </cell>
          <cell r="T4946" t="str">
            <v>METotIndYE201603</v>
          </cell>
        </row>
        <row r="4947">
          <cell r="A4947" t="str">
            <v>ME</v>
          </cell>
          <cell r="B4947" t="str">
            <v>TotInd</v>
          </cell>
          <cell r="C4947" t="str">
            <v>YE201603</v>
          </cell>
          <cell r="M4947">
            <v>3011.9289616999999</v>
          </cell>
          <cell r="N4947">
            <v>5.6538690000000003</v>
          </cell>
          <cell r="Q4947">
            <v>190.24353070000001</v>
          </cell>
          <cell r="R4947">
            <v>356.62935429999999</v>
          </cell>
          <cell r="T4947" t="str">
            <v>METotIndYE201603</v>
          </cell>
        </row>
        <row r="4948">
          <cell r="A4948" t="str">
            <v>ME</v>
          </cell>
          <cell r="B4948" t="str">
            <v>TotInd</v>
          </cell>
          <cell r="C4948" t="str">
            <v>YE201603</v>
          </cell>
          <cell r="M4948">
            <v>3011.9289616999999</v>
          </cell>
          <cell r="N4948">
            <v>8.2385336999999996</v>
          </cell>
          <cell r="Q4948">
            <v>2334.7164189999999</v>
          </cell>
          <cell r="R4948">
            <v>42.344502300000002</v>
          </cell>
          <cell r="T4948" t="str">
            <v>METotIndYE201603</v>
          </cell>
        </row>
        <row r="4949">
          <cell r="A4949" t="str">
            <v>ME</v>
          </cell>
          <cell r="B4949" t="str">
            <v>TotInd</v>
          </cell>
          <cell r="C4949" t="str">
            <v>YE201603</v>
          </cell>
          <cell r="M4949">
            <v>3011.9289616999999</v>
          </cell>
          <cell r="N4949">
            <v>16.776644000000001</v>
          </cell>
          <cell r="Q4949">
            <v>2331.0642745</v>
          </cell>
          <cell r="R4949">
            <v>86.363868400000001</v>
          </cell>
          <cell r="T4949" t="str">
            <v>METotIndYE201603</v>
          </cell>
        </row>
        <row r="4950">
          <cell r="A4950" t="str">
            <v>ME</v>
          </cell>
          <cell r="B4950" t="str">
            <v>TotInd</v>
          </cell>
          <cell r="C4950" t="str">
            <v>YE201603</v>
          </cell>
          <cell r="M4950">
            <v>3011.9289616999999</v>
          </cell>
          <cell r="N4950">
            <v>4.3815451000000003</v>
          </cell>
          <cell r="Q4950">
            <v>406.71609969999997</v>
          </cell>
          <cell r="R4950">
            <v>129.27577959999999</v>
          </cell>
          <cell r="T4950" t="str">
            <v>METotIndYE201603</v>
          </cell>
        </row>
        <row r="4951">
          <cell r="A4951" t="str">
            <v>ME</v>
          </cell>
          <cell r="B4951" t="str">
            <v>TotInd</v>
          </cell>
          <cell r="C4951" t="str">
            <v>YE201603</v>
          </cell>
          <cell r="M4951">
            <v>3011.9289616999999</v>
          </cell>
          <cell r="N4951">
            <v>9.6156772000000004</v>
          </cell>
          <cell r="Q4951">
            <v>762.96620180000002</v>
          </cell>
          <cell r="R4951">
            <v>151.23622280000001</v>
          </cell>
          <cell r="T4951" t="str">
            <v>METotIndYE201603</v>
          </cell>
        </row>
        <row r="4952">
          <cell r="A4952" t="str">
            <v>ME</v>
          </cell>
          <cell r="B4952" t="str">
            <v>TotInd</v>
          </cell>
          <cell r="C4952" t="str">
            <v>YE201603</v>
          </cell>
          <cell r="M4952">
            <v>3011.9289616999999</v>
          </cell>
          <cell r="N4952">
            <v>7.2897948000000001</v>
          </cell>
          <cell r="Q4952">
            <v>675.31473210000001</v>
          </cell>
          <cell r="R4952">
            <v>129.53595379999999</v>
          </cell>
          <cell r="T4952" t="str">
            <v>METotIndYE201603</v>
          </cell>
        </row>
        <row r="4953">
          <cell r="A4953" t="str">
            <v>ME</v>
          </cell>
          <cell r="B4953" t="str">
            <v>TotInd</v>
          </cell>
          <cell r="C4953" t="str">
            <v>YE201603</v>
          </cell>
          <cell r="M4953">
            <v>3011.9289616999999</v>
          </cell>
          <cell r="N4953">
            <v>7.3058354999999997</v>
          </cell>
          <cell r="Q4953">
            <v>1204.5436815</v>
          </cell>
          <cell r="R4953">
            <v>72.782770099999993</v>
          </cell>
          <cell r="T4953" t="str">
            <v>METotIndYE201603</v>
          </cell>
        </row>
        <row r="4954">
          <cell r="A4954" t="str">
            <v>ME</v>
          </cell>
          <cell r="B4954" t="str">
            <v>TotInd</v>
          </cell>
          <cell r="C4954" t="str">
            <v>YE201603</v>
          </cell>
          <cell r="M4954">
            <v>3011.9289616999999</v>
          </cell>
          <cell r="N4954">
            <v>3.8410600000000001</v>
          </cell>
          <cell r="Q4954">
            <v>240.70952840000001</v>
          </cell>
          <cell r="R4954">
            <v>191.48689659999999</v>
          </cell>
          <cell r="T4954" t="str">
            <v>METotIndYE201603</v>
          </cell>
        </row>
        <row r="4955">
          <cell r="A4955" t="str">
            <v>ME</v>
          </cell>
          <cell r="B4955" t="str">
            <v>TotInd</v>
          </cell>
          <cell r="C4955" t="str">
            <v>YE201603</v>
          </cell>
          <cell r="M4955">
            <v>3011.9289616999999</v>
          </cell>
          <cell r="N4955">
            <v>10.8145808</v>
          </cell>
          <cell r="Q4955">
            <v>838.3331852</v>
          </cell>
          <cell r="R4955">
            <v>154.80118419999999</v>
          </cell>
          <cell r="T4955" t="str">
            <v>METotIndYE201603</v>
          </cell>
        </row>
        <row r="4956">
          <cell r="A4956" t="str">
            <v>ME</v>
          </cell>
          <cell r="B4956" t="str">
            <v>TotInd</v>
          </cell>
          <cell r="C4956" t="str">
            <v>YE201603</v>
          </cell>
          <cell r="M4956">
            <v>3011.9289616999999</v>
          </cell>
          <cell r="N4956">
            <v>12.3655271</v>
          </cell>
          <cell r="Q4956">
            <v>16.600657099999999</v>
          </cell>
          <cell r="R4956">
            <v>8938.5813999999991</v>
          </cell>
          <cell r="T4956" t="str">
            <v>METotIndYE201603</v>
          </cell>
        </row>
        <row r="4957">
          <cell r="A4957" t="str">
            <v>ME</v>
          </cell>
          <cell r="B4957" t="str">
            <v>TotInd</v>
          </cell>
          <cell r="C4957" t="str">
            <v>YE201603</v>
          </cell>
          <cell r="M4957">
            <v>3011.9289616999999</v>
          </cell>
          <cell r="N4957">
            <v>4.6057139999999999</v>
          </cell>
          <cell r="Q4957">
            <v>3.9841576999999999</v>
          </cell>
          <cell r="R4957">
            <v>13872.083333299999</v>
          </cell>
          <cell r="T4957" t="str">
            <v>METotIndYE201603</v>
          </cell>
        </row>
        <row r="4958">
          <cell r="A4958" t="str">
            <v>ME</v>
          </cell>
          <cell r="B4958" t="str">
            <v>TotInd</v>
          </cell>
          <cell r="C4958" t="str">
            <v>YE201603</v>
          </cell>
          <cell r="M4958">
            <v>3011.9289616999999</v>
          </cell>
          <cell r="N4958">
            <v>9.6840873999999992</v>
          </cell>
          <cell r="Q4958">
            <v>1209.5238786</v>
          </cell>
          <cell r="R4958">
            <v>96.078342000000006</v>
          </cell>
          <cell r="T4958" t="str">
            <v>METotIndYE201603</v>
          </cell>
        </row>
        <row r="4959">
          <cell r="A4959" t="str">
            <v>ME</v>
          </cell>
          <cell r="B4959" t="str">
            <v>TotInd</v>
          </cell>
          <cell r="C4959" t="str">
            <v>YE201603</v>
          </cell>
          <cell r="M4959">
            <v>3011.9289616999999</v>
          </cell>
          <cell r="N4959">
            <v>82.620283000000001</v>
          </cell>
          <cell r="Q4959">
            <v>11025.492440800001</v>
          </cell>
          <cell r="R4959">
            <v>89.922822199999999</v>
          </cell>
          <cell r="T4959" t="str">
            <v>METotIndYE201603</v>
          </cell>
        </row>
        <row r="4960">
          <cell r="A4960" t="str">
            <v>ME</v>
          </cell>
          <cell r="B4960" t="str">
            <v>TotInd</v>
          </cell>
          <cell r="C4960" t="str">
            <v>YE201703</v>
          </cell>
          <cell r="M4960">
            <v>14658.7150685</v>
          </cell>
          <cell r="N4960">
            <v>15.151040999999999</v>
          </cell>
          <cell r="Q4960">
            <v>19.7328273</v>
          </cell>
          <cell r="R4960">
            <v>9213.7071536000003</v>
          </cell>
          <cell r="T4960" t="str">
            <v>METotIndYE201703</v>
          </cell>
        </row>
        <row r="4961">
          <cell r="A4961" t="str">
            <v>ME</v>
          </cell>
          <cell r="B4961" t="str">
            <v>TotInd</v>
          </cell>
          <cell r="C4961" t="str">
            <v>YE201703</v>
          </cell>
          <cell r="M4961">
            <v>14658.7150685</v>
          </cell>
          <cell r="N4961">
            <v>32.689150599999998</v>
          </cell>
          <cell r="Q4961">
            <v>21.802187400000001</v>
          </cell>
          <cell r="R4961">
            <v>17992.222508499999</v>
          </cell>
          <cell r="T4961" t="str">
            <v>METotIndYE201703</v>
          </cell>
        </row>
        <row r="4962">
          <cell r="A4962" t="str">
            <v>ME</v>
          </cell>
          <cell r="B4962" t="str">
            <v>TotInd</v>
          </cell>
          <cell r="C4962" t="str">
            <v>YE201703</v>
          </cell>
          <cell r="M4962">
            <v>14658.7150685</v>
          </cell>
          <cell r="N4962">
            <v>65.350103300000001</v>
          </cell>
          <cell r="Q4962">
            <v>16.998315600000002</v>
          </cell>
          <cell r="R4962">
            <v>46134.055652199997</v>
          </cell>
          <cell r="T4962" t="str">
            <v>METotIndYE201703</v>
          </cell>
        </row>
        <row r="4963">
          <cell r="A4963" t="str">
            <v>ME</v>
          </cell>
          <cell r="B4963" t="str">
            <v>TotInd</v>
          </cell>
          <cell r="C4963" t="str">
            <v>YE201703</v>
          </cell>
          <cell r="M4963">
            <v>14658.7150685</v>
          </cell>
          <cell r="N4963">
            <v>0.78560629999999998</v>
          </cell>
          <cell r="Q4963">
            <v>1.330303</v>
          </cell>
          <cell r="R4963">
            <v>7086.5633332999996</v>
          </cell>
          <cell r="T4963" t="str">
            <v>METotIndYE201703</v>
          </cell>
        </row>
        <row r="4964">
          <cell r="A4964" t="str">
            <v>ME</v>
          </cell>
          <cell r="B4964" t="str">
            <v>TotInd</v>
          </cell>
          <cell r="C4964" t="str">
            <v>YE201703</v>
          </cell>
          <cell r="M4964">
            <v>14658.7150685</v>
          </cell>
          <cell r="N4964">
            <v>2.6501435999999998</v>
          </cell>
          <cell r="Q4964">
            <v>17.146127100000001</v>
          </cell>
          <cell r="R4964">
            <v>1854.7467672</v>
          </cell>
          <cell r="T4964" t="str">
            <v>METotIndYE201703</v>
          </cell>
        </row>
        <row r="4965">
          <cell r="A4965" t="str">
            <v>ME</v>
          </cell>
          <cell r="B4965" t="str">
            <v>TotInd</v>
          </cell>
          <cell r="C4965" t="str">
            <v>YE201703</v>
          </cell>
          <cell r="M4965">
            <v>14658.7150685</v>
          </cell>
          <cell r="N4965">
            <v>4.3406912000000002</v>
          </cell>
          <cell r="Q4965">
            <v>361.91631159999997</v>
          </cell>
          <cell r="R4965">
            <v>143.92358999999999</v>
          </cell>
          <cell r="T4965" t="str">
            <v>METotIndYE201703</v>
          </cell>
        </row>
        <row r="4966">
          <cell r="A4966" t="str">
            <v>ME</v>
          </cell>
          <cell r="B4966" t="str">
            <v>TotInd</v>
          </cell>
          <cell r="C4966" t="str">
            <v>YE201703</v>
          </cell>
          <cell r="M4966">
            <v>14658.7150685</v>
          </cell>
          <cell r="N4966">
            <v>6.5767281000000004</v>
          </cell>
          <cell r="Q4966">
            <v>83.661275200000006</v>
          </cell>
          <cell r="R4966">
            <v>943.33652830000005</v>
          </cell>
          <cell r="T4966" t="str">
            <v>METotIndYE201703</v>
          </cell>
        </row>
        <row r="4967">
          <cell r="A4967" t="str">
            <v>ME</v>
          </cell>
          <cell r="B4967" t="str">
            <v>TotInd</v>
          </cell>
          <cell r="C4967" t="str">
            <v>YE201703</v>
          </cell>
          <cell r="M4967">
            <v>14658.7150685</v>
          </cell>
          <cell r="N4967">
            <v>12.617311300000001</v>
          </cell>
          <cell r="Q4967">
            <v>425.73500309999997</v>
          </cell>
          <cell r="R4967">
            <v>355.63844649999999</v>
          </cell>
          <cell r="T4967" t="str">
            <v>METotIndYE201703</v>
          </cell>
        </row>
        <row r="4968">
          <cell r="A4968" t="str">
            <v>ME</v>
          </cell>
          <cell r="B4968" t="str">
            <v>TotInd</v>
          </cell>
          <cell r="C4968" t="str">
            <v>YE201703</v>
          </cell>
          <cell r="M4968">
            <v>14658.7150685</v>
          </cell>
          <cell r="N4968">
            <v>2.1700756000000001</v>
          </cell>
          <cell r="Q4968">
            <v>143.6706125</v>
          </cell>
          <cell r="R4968">
            <v>181.25423599999999</v>
          </cell>
          <cell r="T4968" t="str">
            <v>METotIndYE201703</v>
          </cell>
        </row>
        <row r="4969">
          <cell r="A4969" t="str">
            <v>ME</v>
          </cell>
          <cell r="B4969" t="str">
            <v>TotInd</v>
          </cell>
          <cell r="C4969" t="str">
            <v>YE201703</v>
          </cell>
          <cell r="M4969">
            <v>14658.7150685</v>
          </cell>
          <cell r="N4969">
            <v>36.757454899999999</v>
          </cell>
          <cell r="Q4969">
            <v>220.29024870000001</v>
          </cell>
          <cell r="R4969">
            <v>2002.3104152000001</v>
          </cell>
          <cell r="T4969" t="str">
            <v>METotIndYE201703</v>
          </cell>
        </row>
        <row r="4970">
          <cell r="A4970" t="str">
            <v>ME</v>
          </cell>
          <cell r="B4970" t="str">
            <v>TotInd</v>
          </cell>
          <cell r="C4970" t="str">
            <v>YE201703</v>
          </cell>
          <cell r="M4970">
            <v>14658.7150685</v>
          </cell>
          <cell r="N4970">
            <v>17.5110539</v>
          </cell>
          <cell r="Q4970">
            <v>333.1441481</v>
          </cell>
          <cell r="R4970">
            <v>630.75593030000005</v>
          </cell>
          <cell r="T4970" t="str">
            <v>METotIndYE201703</v>
          </cell>
        </row>
        <row r="4971">
          <cell r="A4971" t="str">
            <v>ME</v>
          </cell>
          <cell r="B4971" t="str">
            <v>TotInd</v>
          </cell>
          <cell r="C4971" t="str">
            <v>YE201703</v>
          </cell>
          <cell r="M4971">
            <v>14658.7150685</v>
          </cell>
          <cell r="N4971">
            <v>17.877148999999999</v>
          </cell>
          <cell r="Q4971">
            <v>247.87050339999999</v>
          </cell>
          <cell r="R4971">
            <v>865.47525689999998</v>
          </cell>
          <cell r="T4971" t="str">
            <v>METotIndYE201703</v>
          </cell>
        </row>
        <row r="4972">
          <cell r="A4972" t="str">
            <v>ME</v>
          </cell>
          <cell r="B4972" t="str">
            <v>TotInd</v>
          </cell>
          <cell r="C4972" t="str">
            <v>YE201703</v>
          </cell>
          <cell r="M4972">
            <v>14658.7150685</v>
          </cell>
          <cell r="N4972">
            <v>26.554987100000002</v>
          </cell>
          <cell r="Q4972">
            <v>733.4096303</v>
          </cell>
          <cell r="R4972">
            <v>434.49094689999998</v>
          </cell>
          <cell r="T4972" t="str">
            <v>METotIndYE201703</v>
          </cell>
        </row>
        <row r="4973">
          <cell r="A4973" t="str">
            <v>ME</v>
          </cell>
          <cell r="B4973" t="str">
            <v>TotInd</v>
          </cell>
          <cell r="C4973" t="str">
            <v>YE201703</v>
          </cell>
          <cell r="M4973">
            <v>14658.7150685</v>
          </cell>
          <cell r="N4973">
            <v>40.348334700000002</v>
          </cell>
          <cell r="Q4973">
            <v>1426.8560342999999</v>
          </cell>
          <cell r="R4973">
            <v>339.33347529999998</v>
          </cell>
          <cell r="T4973" t="str">
            <v>METotIndYE201703</v>
          </cell>
        </row>
        <row r="4974">
          <cell r="A4974" t="str">
            <v>ME</v>
          </cell>
          <cell r="B4974" t="str">
            <v>TotInd</v>
          </cell>
          <cell r="C4974" t="str">
            <v>YE201703</v>
          </cell>
          <cell r="M4974">
            <v>14658.7150685</v>
          </cell>
          <cell r="N4974">
            <v>19.059713599999998</v>
          </cell>
          <cell r="Q4974">
            <v>2646.4380116000002</v>
          </cell>
          <cell r="R4974">
            <v>86.424304000000006</v>
          </cell>
          <cell r="T4974" t="str">
            <v>METotIndYE201703</v>
          </cell>
        </row>
        <row r="4975">
          <cell r="A4975" t="str">
            <v>ME</v>
          </cell>
          <cell r="B4975" t="str">
            <v>TotInd</v>
          </cell>
          <cell r="C4975" t="str">
            <v>YE201703</v>
          </cell>
          <cell r="M4975">
            <v>14658.7150685</v>
          </cell>
          <cell r="N4975">
            <v>17.129340200000001</v>
          </cell>
          <cell r="Q4975">
            <v>597.68944829999998</v>
          </cell>
          <cell r="R4975">
            <v>343.91117830000002</v>
          </cell>
          <cell r="T4975" t="str">
            <v>METotIndYE201703</v>
          </cell>
        </row>
        <row r="4976">
          <cell r="A4976" t="str">
            <v>ME</v>
          </cell>
          <cell r="B4976" t="str">
            <v>TotInd</v>
          </cell>
          <cell r="C4976" t="str">
            <v>YE201703</v>
          </cell>
          <cell r="M4976">
            <v>14658.7150685</v>
          </cell>
          <cell r="N4976">
            <v>3.5789806</v>
          </cell>
          <cell r="Q4976">
            <v>210.29944209999999</v>
          </cell>
          <cell r="R4976">
            <v>204.22197389999999</v>
          </cell>
          <cell r="T4976" t="str">
            <v>METotIndYE201703</v>
          </cell>
        </row>
        <row r="4977">
          <cell r="A4977" t="str">
            <v>ME</v>
          </cell>
          <cell r="B4977" t="str">
            <v>TotInd</v>
          </cell>
          <cell r="C4977" t="str">
            <v>YE201703</v>
          </cell>
          <cell r="M4977">
            <v>14658.7150685</v>
          </cell>
          <cell r="N4977">
            <v>1.6097892</v>
          </cell>
          <cell r="Q4977">
            <v>159.78254699999999</v>
          </cell>
          <cell r="R4977">
            <v>120.8985029</v>
          </cell>
          <cell r="T4977" t="str">
            <v>METotIndYE201703</v>
          </cell>
        </row>
        <row r="4978">
          <cell r="A4978" t="str">
            <v>ME</v>
          </cell>
          <cell r="B4978" t="str">
            <v>TotInd</v>
          </cell>
          <cell r="C4978" t="str">
            <v>YE201703</v>
          </cell>
          <cell r="M4978">
            <v>14658.7150685</v>
          </cell>
          <cell r="N4978">
            <v>1.8903865</v>
          </cell>
          <cell r="Q4978">
            <v>478.57370539999999</v>
          </cell>
          <cell r="R4978">
            <v>47.400511600000002</v>
          </cell>
          <cell r="T4978" t="str">
            <v>METotIndYE201703</v>
          </cell>
        </row>
        <row r="4979">
          <cell r="A4979" t="str">
            <v>ME</v>
          </cell>
          <cell r="B4979" t="str">
            <v>TotInd</v>
          </cell>
          <cell r="C4979" t="str">
            <v>YE201703</v>
          </cell>
          <cell r="M4979">
            <v>14658.7150685</v>
          </cell>
          <cell r="N4979">
            <v>6.3303341</v>
          </cell>
          <cell r="Q4979">
            <v>1806.4363255000001</v>
          </cell>
          <cell r="R4979">
            <v>42.051861000000002</v>
          </cell>
          <cell r="T4979" t="str">
            <v>METotIndYE201703</v>
          </cell>
        </row>
        <row r="4980">
          <cell r="A4980" t="str">
            <v>ME</v>
          </cell>
          <cell r="B4980" t="str">
            <v>TotInd</v>
          </cell>
          <cell r="C4980" t="str">
            <v>YE201703</v>
          </cell>
          <cell r="M4980">
            <v>14658.7150685</v>
          </cell>
          <cell r="N4980">
            <v>18.313991699999999</v>
          </cell>
          <cell r="Q4980">
            <v>1722.9216257</v>
          </cell>
          <cell r="R4980">
            <v>127.5553671</v>
          </cell>
          <cell r="T4980" t="str">
            <v>METotIndYE201703</v>
          </cell>
        </row>
        <row r="4981">
          <cell r="A4981" t="str">
            <v>ME</v>
          </cell>
          <cell r="B4981" t="str">
            <v>TotInd</v>
          </cell>
          <cell r="C4981" t="str">
            <v>YE201703</v>
          </cell>
          <cell r="M4981">
            <v>14658.7150685</v>
          </cell>
          <cell r="N4981">
            <v>2.0585762000000001</v>
          </cell>
          <cell r="Q4981">
            <v>42.07396</v>
          </cell>
          <cell r="R4981">
            <v>587.13071909999996</v>
          </cell>
          <cell r="T4981" t="str">
            <v>METotIndYE201703</v>
          </cell>
        </row>
        <row r="4982">
          <cell r="A4982" t="str">
            <v>ME</v>
          </cell>
          <cell r="B4982" t="str">
            <v>TotInd</v>
          </cell>
          <cell r="C4982" t="str">
            <v>YE201703</v>
          </cell>
          <cell r="M4982">
            <v>14658.7150685</v>
          </cell>
          <cell r="N4982">
            <v>5.7436737999999998</v>
          </cell>
          <cell r="Q4982">
            <v>182.6488296</v>
          </cell>
          <cell r="R4982">
            <v>377.35848229999999</v>
          </cell>
          <cell r="T4982" t="str">
            <v>METotIndYE201703</v>
          </cell>
        </row>
        <row r="4983">
          <cell r="A4983" t="str">
            <v>ME</v>
          </cell>
          <cell r="B4983" t="str">
            <v>TotInd</v>
          </cell>
          <cell r="C4983" t="str">
            <v>YE201703</v>
          </cell>
          <cell r="M4983">
            <v>14658.7150685</v>
          </cell>
          <cell r="N4983">
            <v>6.8251678</v>
          </cell>
          <cell r="Q4983">
            <v>1837.1826808999999</v>
          </cell>
          <cell r="R4983">
            <v>44.5802233</v>
          </cell>
          <cell r="T4983" t="str">
            <v>METotIndYE201703</v>
          </cell>
        </row>
        <row r="4984">
          <cell r="A4984" t="str">
            <v>ME</v>
          </cell>
          <cell r="B4984" t="str">
            <v>TotInd</v>
          </cell>
          <cell r="C4984" t="str">
            <v>YE201703</v>
          </cell>
          <cell r="M4984">
            <v>14658.7150685</v>
          </cell>
          <cell r="N4984">
            <v>14.9282219</v>
          </cell>
          <cell r="Q4984">
            <v>2131.7004007999999</v>
          </cell>
          <cell r="R4984">
            <v>84.035572000000002</v>
          </cell>
          <cell r="T4984" t="str">
            <v>METotIndYE201703</v>
          </cell>
        </row>
        <row r="4985">
          <cell r="A4985" t="str">
            <v>ME</v>
          </cell>
          <cell r="B4985" t="str">
            <v>TotInd</v>
          </cell>
          <cell r="C4985" t="str">
            <v>YE201703</v>
          </cell>
          <cell r="M4985">
            <v>14658.7150685</v>
          </cell>
          <cell r="N4985">
            <v>4.3102049999999998</v>
          </cell>
          <cell r="Q4985">
            <v>367.05660410000002</v>
          </cell>
          <cell r="R4985">
            <v>140.9113993</v>
          </cell>
          <cell r="T4985" t="str">
            <v>METotIndYE201703</v>
          </cell>
        </row>
        <row r="4986">
          <cell r="A4986" t="str">
            <v>ME</v>
          </cell>
          <cell r="B4986" t="str">
            <v>TotInd</v>
          </cell>
          <cell r="C4986" t="str">
            <v>YE201703</v>
          </cell>
          <cell r="M4986">
            <v>14658.7150685</v>
          </cell>
          <cell r="N4986">
            <v>7.8868200999999996</v>
          </cell>
          <cell r="Q4986">
            <v>637.65267449999999</v>
          </cell>
          <cell r="R4986">
            <v>148.42224540000001</v>
          </cell>
          <cell r="T4986" t="str">
            <v>METotIndYE201703</v>
          </cell>
        </row>
        <row r="4987">
          <cell r="A4987" t="str">
            <v>ME</v>
          </cell>
          <cell r="B4987" t="str">
            <v>TotInd</v>
          </cell>
          <cell r="C4987" t="str">
            <v>YE201703</v>
          </cell>
          <cell r="M4987">
            <v>14658.7150685</v>
          </cell>
          <cell r="N4987">
            <v>6.4820982999999996</v>
          </cell>
          <cell r="Q4987">
            <v>597.40801710000005</v>
          </cell>
          <cell r="R4987">
            <v>130.2044459</v>
          </cell>
          <cell r="T4987" t="str">
            <v>METotIndYE201703</v>
          </cell>
        </row>
        <row r="4988">
          <cell r="A4988" t="str">
            <v>ME</v>
          </cell>
          <cell r="B4988" t="str">
            <v>TotInd</v>
          </cell>
          <cell r="C4988" t="str">
            <v>YE201703</v>
          </cell>
          <cell r="M4988">
            <v>14658.7150685</v>
          </cell>
          <cell r="N4988">
            <v>6.3225598999999999</v>
          </cell>
          <cell r="Q4988">
            <v>1068.4534387000001</v>
          </cell>
          <cell r="R4988">
            <v>71.009850499999999</v>
          </cell>
          <cell r="T4988" t="str">
            <v>METotIndYE201703</v>
          </cell>
        </row>
        <row r="4989">
          <cell r="A4989" t="str">
            <v>ME</v>
          </cell>
          <cell r="B4989" t="str">
            <v>TotInd</v>
          </cell>
          <cell r="C4989" t="str">
            <v>YE201703</v>
          </cell>
          <cell r="M4989">
            <v>14658.7150685</v>
          </cell>
          <cell r="N4989">
            <v>3.3838347</v>
          </cell>
          <cell r="Q4989">
            <v>273.69181329999998</v>
          </cell>
          <cell r="R4989">
            <v>148.3640154</v>
          </cell>
          <cell r="T4989" t="str">
            <v>METotIndYE201703</v>
          </cell>
        </row>
        <row r="4990">
          <cell r="A4990" t="str">
            <v>ME</v>
          </cell>
          <cell r="B4990" t="str">
            <v>TotInd</v>
          </cell>
          <cell r="C4990" t="str">
            <v>YE201703</v>
          </cell>
          <cell r="M4990">
            <v>14658.7150685</v>
          </cell>
          <cell r="N4990">
            <v>10.7625297</v>
          </cell>
          <cell r="Q4990">
            <v>748.74762910000004</v>
          </cell>
          <cell r="R4990">
            <v>172.4885012</v>
          </cell>
          <cell r="T4990" t="str">
            <v>METotIndYE201703</v>
          </cell>
        </row>
        <row r="4991">
          <cell r="A4991" t="str">
            <v>ME</v>
          </cell>
          <cell r="B4991" t="str">
            <v>TotInd</v>
          </cell>
          <cell r="C4991" t="str">
            <v>YE201703</v>
          </cell>
          <cell r="M4991">
            <v>14658.7150685</v>
          </cell>
          <cell r="N4991">
            <v>6.5134347999999997</v>
          </cell>
          <cell r="Q4991">
            <v>19.348393000000002</v>
          </cell>
          <cell r="R4991">
            <v>4039.6749091000001</v>
          </cell>
          <cell r="T4991" t="str">
            <v>METotIndYE201703</v>
          </cell>
        </row>
        <row r="4992">
          <cell r="A4992" t="str">
            <v>ME</v>
          </cell>
          <cell r="B4992" t="str">
            <v>TotInd</v>
          </cell>
          <cell r="C4992" t="str">
            <v>YE201703</v>
          </cell>
          <cell r="M4992">
            <v>14658.7150685</v>
          </cell>
          <cell r="N4992">
            <v>4.0648539000000001</v>
          </cell>
          <cell r="Q4992">
            <v>8.8650818999999998</v>
          </cell>
          <cell r="R4992">
            <v>5502.2894444000003</v>
          </cell>
          <cell r="T4992" t="str">
            <v>METotIndYE201703</v>
          </cell>
        </row>
        <row r="4993">
          <cell r="A4993" t="str">
            <v>ME</v>
          </cell>
          <cell r="B4993" t="str">
            <v>TotInd</v>
          </cell>
          <cell r="C4993" t="str">
            <v>YE201703</v>
          </cell>
          <cell r="M4993">
            <v>14658.7150685</v>
          </cell>
          <cell r="N4993">
            <v>8.9150910000000003</v>
          </cell>
          <cell r="Q4993">
            <v>1244.4886359</v>
          </cell>
          <cell r="R4993">
            <v>85.963896399999996</v>
          </cell>
          <cell r="T4993" t="str">
            <v>METotIndYE201703</v>
          </cell>
        </row>
        <row r="4994">
          <cell r="A4994" t="str">
            <v>ME</v>
          </cell>
          <cell r="B4994" t="str">
            <v>TotInd</v>
          </cell>
          <cell r="C4994" t="str">
            <v>YE201703</v>
          </cell>
          <cell r="M4994">
            <v>14658.7150685</v>
          </cell>
          <cell r="N4994">
            <v>80.064890199999994</v>
          </cell>
          <cell r="Q4994">
            <v>11615.479201599999</v>
          </cell>
          <cell r="R4994">
            <v>82.715371899999994</v>
          </cell>
          <cell r="T4994" t="str">
            <v>METotIndYE201703</v>
          </cell>
        </row>
        <row r="4995">
          <cell r="A4995" t="str">
            <v>NH</v>
          </cell>
          <cell r="B4995" t="str">
            <v>All</v>
          </cell>
          <cell r="C4995" t="str">
            <v>YE201603</v>
          </cell>
          <cell r="M4995">
            <v>87649.2240437</v>
          </cell>
          <cell r="N4995">
            <v>12.1728741</v>
          </cell>
          <cell r="Q4995">
            <v>18.882083900000001</v>
          </cell>
          <cell r="R4995">
            <v>7736.1423987999997</v>
          </cell>
          <cell r="T4995" t="str">
            <v>NHAllYE201603</v>
          </cell>
        </row>
        <row r="4996">
          <cell r="A4996" t="str">
            <v>NH</v>
          </cell>
          <cell r="B4996" t="str">
            <v>All</v>
          </cell>
          <cell r="C4996" t="str">
            <v>YE201603</v>
          </cell>
          <cell r="M4996">
            <v>87649.2240437</v>
          </cell>
          <cell r="N4996">
            <v>21.561353</v>
          </cell>
          <cell r="Q4996">
            <v>17.9693547</v>
          </cell>
          <cell r="R4996">
            <v>14398.7493841</v>
          </cell>
          <cell r="T4996" t="str">
            <v>NHAllYE201603</v>
          </cell>
        </row>
        <row r="4997">
          <cell r="A4997" t="str">
            <v>NH</v>
          </cell>
          <cell r="B4997" t="str">
            <v>All</v>
          </cell>
          <cell r="C4997" t="str">
            <v>YE201603</v>
          </cell>
          <cell r="M4997">
            <v>87649.2240437</v>
          </cell>
          <cell r="N4997">
            <v>40.649189499999999</v>
          </cell>
          <cell r="Q4997">
            <v>14.1130742</v>
          </cell>
          <cell r="R4997">
            <v>34563.006434900002</v>
          </cell>
          <cell r="T4997" t="str">
            <v>NHAllYE201603</v>
          </cell>
        </row>
        <row r="4998">
          <cell r="A4998" t="str">
            <v>NH</v>
          </cell>
          <cell r="B4998" t="str">
            <v>All</v>
          </cell>
          <cell r="C4998" t="str">
            <v>YE201603</v>
          </cell>
          <cell r="M4998">
            <v>87649.2240437</v>
          </cell>
          <cell r="N4998">
            <v>0.77067070000000004</v>
          </cell>
          <cell r="Q4998">
            <v>1.6885489</v>
          </cell>
          <cell r="R4998">
            <v>5476.9204730000001</v>
          </cell>
          <cell r="T4998" t="str">
            <v>NHAllYE201603</v>
          </cell>
        </row>
        <row r="4999">
          <cell r="A4999" t="str">
            <v>NH</v>
          </cell>
          <cell r="B4999" t="str">
            <v>All</v>
          </cell>
          <cell r="C4999" t="str">
            <v>YE201603</v>
          </cell>
          <cell r="M4999">
            <v>87649.2240437</v>
          </cell>
          <cell r="N4999">
            <v>3.2902768999999998</v>
          </cell>
          <cell r="Q4999">
            <v>19.361266700000002</v>
          </cell>
          <cell r="R4999">
            <v>2039.2944137</v>
          </cell>
          <cell r="T4999" t="str">
            <v>NHAllYE201603</v>
          </cell>
        </row>
        <row r="5000">
          <cell r="A5000" t="str">
            <v>NH</v>
          </cell>
          <cell r="B5000" t="str">
            <v>All</v>
          </cell>
          <cell r="C5000" t="str">
            <v>YE201603</v>
          </cell>
          <cell r="M5000">
            <v>87649.2240437</v>
          </cell>
          <cell r="N5000">
            <v>4.9282130999999998</v>
          </cell>
          <cell r="Q5000">
            <v>343.48278979999998</v>
          </cell>
          <cell r="R5000">
            <v>172.1732758</v>
          </cell>
          <cell r="T5000" t="str">
            <v>NHAllYE201603</v>
          </cell>
        </row>
        <row r="5001">
          <cell r="A5001" t="str">
            <v>NH</v>
          </cell>
          <cell r="B5001" t="str">
            <v>All</v>
          </cell>
          <cell r="C5001" t="str">
            <v>YE201603</v>
          </cell>
          <cell r="M5001">
            <v>87649.2240437</v>
          </cell>
          <cell r="N5001">
            <v>7.2364255000000002</v>
          </cell>
          <cell r="Q5001">
            <v>83.799943200000001</v>
          </cell>
          <cell r="R5001">
            <v>1036.2430156999999</v>
          </cell>
          <cell r="T5001" t="str">
            <v>NHAllYE201603</v>
          </cell>
        </row>
        <row r="5002">
          <cell r="A5002" t="str">
            <v>NH</v>
          </cell>
          <cell r="B5002" t="str">
            <v>All</v>
          </cell>
          <cell r="C5002" t="str">
            <v>YE201603</v>
          </cell>
          <cell r="M5002">
            <v>87649.2240437</v>
          </cell>
          <cell r="N5002">
            <v>14.630371800000001</v>
          </cell>
          <cell r="Q5002">
            <v>409.7583338</v>
          </cell>
          <cell r="R5002">
            <v>428.45855130000001</v>
          </cell>
          <cell r="T5002" t="str">
            <v>NHAllYE201603</v>
          </cell>
        </row>
        <row r="5003">
          <cell r="A5003" t="str">
            <v>NH</v>
          </cell>
          <cell r="B5003" t="str">
            <v>All</v>
          </cell>
          <cell r="C5003" t="str">
            <v>YE201603</v>
          </cell>
          <cell r="M5003">
            <v>87649.2240437</v>
          </cell>
          <cell r="N5003">
            <v>5.2667285000000001</v>
          </cell>
          <cell r="Q5003">
            <v>221.6562692</v>
          </cell>
          <cell r="R5003">
            <v>285.12950119999999</v>
          </cell>
          <cell r="T5003" t="str">
            <v>NHAllYE201603</v>
          </cell>
        </row>
        <row r="5004">
          <cell r="A5004" t="str">
            <v>NH</v>
          </cell>
          <cell r="B5004" t="str">
            <v>All</v>
          </cell>
          <cell r="C5004" t="str">
            <v>YE201603</v>
          </cell>
          <cell r="M5004">
            <v>87649.2240437</v>
          </cell>
          <cell r="N5004">
            <v>39.525366200000001</v>
          </cell>
          <cell r="Q5004">
            <v>187.8510641</v>
          </cell>
          <cell r="R5004">
            <v>2524.8959690000002</v>
          </cell>
          <cell r="T5004" t="str">
            <v>NHAllYE201603</v>
          </cell>
        </row>
        <row r="5005">
          <cell r="A5005" t="str">
            <v>NH</v>
          </cell>
          <cell r="B5005" t="str">
            <v>All</v>
          </cell>
          <cell r="C5005" t="str">
            <v>YE201603</v>
          </cell>
          <cell r="M5005">
            <v>87649.2240437</v>
          </cell>
          <cell r="N5005">
            <v>17.490376300000001</v>
          </cell>
          <cell r="Q5005">
            <v>335.85009250000002</v>
          </cell>
          <cell r="R5005">
            <v>624.935113</v>
          </cell>
          <cell r="T5005" t="str">
            <v>NHAllYE201603</v>
          </cell>
        </row>
        <row r="5006">
          <cell r="A5006" t="str">
            <v>NH</v>
          </cell>
          <cell r="B5006" t="str">
            <v>All</v>
          </cell>
          <cell r="C5006" t="str">
            <v>YE201603</v>
          </cell>
          <cell r="M5006">
            <v>87649.2240437</v>
          </cell>
          <cell r="N5006">
            <v>15.731536200000001</v>
          </cell>
          <cell r="Q5006">
            <v>200.12727090000001</v>
          </cell>
          <cell r="R5006">
            <v>943.29190129999995</v>
          </cell>
          <cell r="T5006" t="str">
            <v>NHAllYE201603</v>
          </cell>
        </row>
        <row r="5007">
          <cell r="A5007" t="str">
            <v>NH</v>
          </cell>
          <cell r="B5007" t="str">
            <v>All</v>
          </cell>
          <cell r="C5007" t="str">
            <v>YE201603</v>
          </cell>
          <cell r="M5007">
            <v>87649.2240437</v>
          </cell>
          <cell r="N5007">
            <v>18.111794499999998</v>
          </cell>
          <cell r="Q5007">
            <v>322.18197370000001</v>
          </cell>
          <cell r="R5007">
            <v>674.59247249999999</v>
          </cell>
          <cell r="T5007" t="str">
            <v>NHAllYE201603</v>
          </cell>
        </row>
        <row r="5008">
          <cell r="A5008" t="str">
            <v>NH</v>
          </cell>
          <cell r="B5008" t="str">
            <v>All</v>
          </cell>
          <cell r="C5008" t="str">
            <v>YE201603</v>
          </cell>
          <cell r="M5008">
            <v>87649.2240437</v>
          </cell>
          <cell r="N5008">
            <v>28.9310771</v>
          </cell>
          <cell r="Q5008">
            <v>1219.6685272</v>
          </cell>
          <cell r="R5008">
            <v>284.64530980000001</v>
          </cell>
          <cell r="T5008" t="str">
            <v>NHAllYE201603</v>
          </cell>
        </row>
        <row r="5009">
          <cell r="A5009" t="str">
            <v>NH</v>
          </cell>
          <cell r="B5009" t="str">
            <v>All</v>
          </cell>
          <cell r="C5009" t="str">
            <v>YE201603</v>
          </cell>
          <cell r="M5009">
            <v>87649.2240437</v>
          </cell>
          <cell r="N5009">
            <v>13.835762900000001</v>
          </cell>
          <cell r="Q5009">
            <v>2512.2869301000001</v>
          </cell>
          <cell r="R5009">
            <v>66.086860200000004</v>
          </cell>
          <cell r="T5009" t="str">
            <v>NHAllYE201603</v>
          </cell>
        </row>
        <row r="5010">
          <cell r="A5010" t="str">
            <v>NH</v>
          </cell>
          <cell r="B5010" t="str">
            <v>All</v>
          </cell>
          <cell r="C5010" t="str">
            <v>YE201603</v>
          </cell>
          <cell r="M5010">
            <v>87649.2240437</v>
          </cell>
          <cell r="N5010">
            <v>14.2177632</v>
          </cell>
          <cell r="Q5010">
            <v>580.92927299999997</v>
          </cell>
          <cell r="R5010">
            <v>293.69006990000003</v>
          </cell>
          <cell r="T5010" t="str">
            <v>NHAllYE201603</v>
          </cell>
        </row>
        <row r="5011">
          <cell r="A5011" t="str">
            <v>NH</v>
          </cell>
          <cell r="B5011" t="str">
            <v>All</v>
          </cell>
          <cell r="C5011" t="str">
            <v>YE201603</v>
          </cell>
          <cell r="M5011">
            <v>87649.2240437</v>
          </cell>
          <cell r="N5011">
            <v>4.1555662</v>
          </cell>
          <cell r="Q5011">
            <v>266.8705885</v>
          </cell>
          <cell r="R5011">
            <v>186.85758970000001</v>
          </cell>
          <cell r="T5011" t="str">
            <v>NHAllYE201603</v>
          </cell>
        </row>
        <row r="5012">
          <cell r="A5012" t="str">
            <v>NH</v>
          </cell>
          <cell r="B5012" t="str">
            <v>All</v>
          </cell>
          <cell r="C5012" t="str">
            <v>YE201603</v>
          </cell>
          <cell r="M5012">
            <v>87649.2240437</v>
          </cell>
          <cell r="N5012">
            <v>2.2988992000000001</v>
          </cell>
          <cell r="Q5012">
            <v>376.20412909999999</v>
          </cell>
          <cell r="R5012">
            <v>73.329314299999993</v>
          </cell>
          <cell r="T5012" t="str">
            <v>NHAllYE201603</v>
          </cell>
        </row>
        <row r="5013">
          <cell r="A5013" t="str">
            <v>NH</v>
          </cell>
          <cell r="B5013" t="str">
            <v>All</v>
          </cell>
          <cell r="C5013" t="str">
            <v>YE201603</v>
          </cell>
          <cell r="M5013">
            <v>87649.2240437</v>
          </cell>
          <cell r="N5013">
            <v>2.0446456999999998</v>
          </cell>
          <cell r="Q5013">
            <v>484.31689460000001</v>
          </cell>
          <cell r="R5013">
            <v>50.660524600000002</v>
          </cell>
          <cell r="T5013" t="str">
            <v>NHAllYE201603</v>
          </cell>
        </row>
        <row r="5014">
          <cell r="A5014" t="str">
            <v>NH</v>
          </cell>
          <cell r="B5014" t="str">
            <v>All</v>
          </cell>
          <cell r="C5014" t="str">
            <v>YE201603</v>
          </cell>
          <cell r="M5014">
            <v>87649.2240437</v>
          </cell>
          <cell r="N5014">
            <v>2.0476523000000002</v>
          </cell>
          <cell r="Q5014">
            <v>895.35304910000002</v>
          </cell>
          <cell r="R5014">
            <v>27.443730899999998</v>
          </cell>
          <cell r="T5014" t="str">
            <v>NHAllYE201603</v>
          </cell>
        </row>
        <row r="5015">
          <cell r="A5015" t="str">
            <v>NH</v>
          </cell>
          <cell r="B5015" t="str">
            <v>All</v>
          </cell>
          <cell r="C5015" t="str">
            <v>YE201603</v>
          </cell>
          <cell r="M5015">
            <v>87649.2240437</v>
          </cell>
          <cell r="N5015">
            <v>21.802288999999998</v>
          </cell>
          <cell r="Q5015">
            <v>1809.9989102</v>
          </cell>
          <cell r="R5015">
            <v>144.5456495</v>
          </cell>
          <cell r="T5015" t="str">
            <v>NHAllYE201603</v>
          </cell>
        </row>
        <row r="5016">
          <cell r="A5016" t="str">
            <v>NH</v>
          </cell>
          <cell r="B5016" t="str">
            <v>All</v>
          </cell>
          <cell r="C5016" t="str">
            <v>YE201603</v>
          </cell>
          <cell r="M5016">
            <v>87649.2240437</v>
          </cell>
          <cell r="N5016">
            <v>2.8115049999999999</v>
          </cell>
          <cell r="Q5016">
            <v>53.725518399999999</v>
          </cell>
          <cell r="R5016">
            <v>627.97086220000006</v>
          </cell>
          <cell r="T5016" t="str">
            <v>NHAllYE201603</v>
          </cell>
        </row>
        <row r="5017">
          <cell r="A5017" t="str">
            <v>NH</v>
          </cell>
          <cell r="B5017" t="str">
            <v>All</v>
          </cell>
          <cell r="C5017" t="str">
            <v>YE201603</v>
          </cell>
          <cell r="M5017">
            <v>87649.2240437</v>
          </cell>
          <cell r="N5017">
            <v>5.1063181999999996</v>
          </cell>
          <cell r="Q5017">
            <v>139.60192040000001</v>
          </cell>
          <cell r="R5017">
            <v>438.93249020000002</v>
          </cell>
          <cell r="T5017" t="str">
            <v>NHAllYE201603</v>
          </cell>
        </row>
        <row r="5018">
          <cell r="A5018" t="str">
            <v>NH</v>
          </cell>
          <cell r="B5018" t="str">
            <v>All</v>
          </cell>
          <cell r="C5018" t="str">
            <v>YE201603</v>
          </cell>
          <cell r="M5018">
            <v>87649.2240437</v>
          </cell>
          <cell r="N5018">
            <v>6.4000485999999999</v>
          </cell>
          <cell r="Q5018">
            <v>2163.5559478</v>
          </cell>
          <cell r="R5018">
            <v>35.497387000000003</v>
          </cell>
          <cell r="T5018" t="str">
            <v>NHAllYE201603</v>
          </cell>
        </row>
        <row r="5019">
          <cell r="A5019" t="str">
            <v>NH</v>
          </cell>
          <cell r="B5019" t="str">
            <v>All</v>
          </cell>
          <cell r="C5019" t="str">
            <v>YE201603</v>
          </cell>
          <cell r="M5019">
            <v>87649.2240437</v>
          </cell>
          <cell r="N5019">
            <v>18.845517600000001</v>
          </cell>
          <cell r="Q5019">
            <v>2428.7265782999998</v>
          </cell>
          <cell r="R5019">
            <v>93.113079499999998</v>
          </cell>
          <cell r="T5019" t="str">
            <v>NHAllYE201603</v>
          </cell>
        </row>
        <row r="5020">
          <cell r="A5020" t="str">
            <v>NH</v>
          </cell>
          <cell r="B5020" t="str">
            <v>All</v>
          </cell>
          <cell r="C5020" t="str">
            <v>YE201603</v>
          </cell>
          <cell r="M5020">
            <v>87649.2240437</v>
          </cell>
          <cell r="N5020">
            <v>4.7822551999999998</v>
          </cell>
          <cell r="Q5020">
            <v>362.193737</v>
          </cell>
          <cell r="R5020">
            <v>158.4429997</v>
          </cell>
          <cell r="T5020" t="str">
            <v>NHAllYE201603</v>
          </cell>
        </row>
        <row r="5021">
          <cell r="A5021" t="str">
            <v>NH</v>
          </cell>
          <cell r="B5021" t="str">
            <v>All</v>
          </cell>
          <cell r="C5021" t="str">
            <v>YE201603</v>
          </cell>
          <cell r="M5021">
            <v>87649.2240437</v>
          </cell>
          <cell r="N5021">
            <v>12.9008156</v>
          </cell>
          <cell r="Q5021">
            <v>941.84518920000005</v>
          </cell>
          <cell r="R5021">
            <v>164.3686123</v>
          </cell>
          <cell r="T5021" t="str">
            <v>NHAllYE201603</v>
          </cell>
        </row>
        <row r="5022">
          <cell r="A5022" t="str">
            <v>NH</v>
          </cell>
          <cell r="B5022" t="str">
            <v>All</v>
          </cell>
          <cell r="C5022" t="str">
            <v>YE201603</v>
          </cell>
          <cell r="M5022">
            <v>87649.2240437</v>
          </cell>
          <cell r="N5022">
            <v>6.4292072999999998</v>
          </cell>
          <cell r="Q5022">
            <v>471.3333227</v>
          </cell>
          <cell r="R5022">
            <v>163.68562109999999</v>
          </cell>
          <cell r="T5022" t="str">
            <v>NHAllYE201603</v>
          </cell>
        </row>
        <row r="5023">
          <cell r="A5023" t="str">
            <v>NH</v>
          </cell>
          <cell r="B5023" t="str">
            <v>All</v>
          </cell>
          <cell r="C5023" t="str">
            <v>YE201603</v>
          </cell>
          <cell r="M5023">
            <v>87649.2240437</v>
          </cell>
          <cell r="N5023">
            <v>3.5935334999999999</v>
          </cell>
          <cell r="Q5023">
            <v>672.03104919999998</v>
          </cell>
          <cell r="R5023">
            <v>64.167276999999999</v>
          </cell>
          <cell r="T5023" t="str">
            <v>NHAllYE201603</v>
          </cell>
        </row>
        <row r="5024">
          <cell r="A5024" t="str">
            <v>NH</v>
          </cell>
          <cell r="B5024" t="str">
            <v>All</v>
          </cell>
          <cell r="C5024" t="str">
            <v>YE201603</v>
          </cell>
          <cell r="M5024">
            <v>87649.2240437</v>
          </cell>
          <cell r="N5024">
            <v>3.8277749000000001</v>
          </cell>
          <cell r="Q5024">
            <v>341.55464949999998</v>
          </cell>
          <cell r="R5024">
            <v>134.48301430000001</v>
          </cell>
          <cell r="T5024" t="str">
            <v>NHAllYE201603</v>
          </cell>
        </row>
        <row r="5025">
          <cell r="A5025" t="str">
            <v>NH</v>
          </cell>
          <cell r="B5025" t="str">
            <v>All</v>
          </cell>
          <cell r="C5025" t="str">
            <v>YE201603</v>
          </cell>
          <cell r="M5025">
            <v>87649.2240437</v>
          </cell>
          <cell r="N5025">
            <v>7.6469326000000004</v>
          </cell>
          <cell r="Q5025">
            <v>618.5793496</v>
          </cell>
          <cell r="R5025">
            <v>148.3450607</v>
          </cell>
          <cell r="T5025" t="str">
            <v>NHAllYE201603</v>
          </cell>
        </row>
        <row r="5026">
          <cell r="A5026" t="str">
            <v>NH</v>
          </cell>
          <cell r="B5026" t="str">
            <v>All</v>
          </cell>
          <cell r="C5026" t="str">
            <v>YE201603</v>
          </cell>
          <cell r="M5026">
            <v>87649.2240437</v>
          </cell>
          <cell r="N5026">
            <v>2.6188994999999999</v>
          </cell>
          <cell r="Q5026">
            <v>13.8734828</v>
          </cell>
          <cell r="R5026">
            <v>2265.2419079000001</v>
          </cell>
          <cell r="T5026" t="str">
            <v>NHAllYE201603</v>
          </cell>
        </row>
        <row r="5027">
          <cell r="A5027" t="str">
            <v>NH</v>
          </cell>
          <cell r="B5027" t="str">
            <v>All</v>
          </cell>
          <cell r="C5027" t="str">
            <v>YE201603</v>
          </cell>
          <cell r="M5027">
            <v>87649.2240437</v>
          </cell>
          <cell r="N5027">
            <v>3.7884631999999998</v>
          </cell>
          <cell r="Q5027">
            <v>14.8318484</v>
          </cell>
          <cell r="R5027">
            <v>3065.1310308000002</v>
          </cell>
          <cell r="T5027" t="str">
            <v>NHAllYE201603</v>
          </cell>
        </row>
        <row r="5028">
          <cell r="A5028" t="str">
            <v>NH</v>
          </cell>
          <cell r="B5028" t="str">
            <v>All</v>
          </cell>
          <cell r="C5028" t="str">
            <v>YE201603</v>
          </cell>
          <cell r="M5028">
            <v>87649.2240437</v>
          </cell>
          <cell r="N5028">
            <v>10.1336464</v>
          </cell>
          <cell r="Q5028">
            <v>1170.1529719</v>
          </cell>
          <cell r="R5028">
            <v>103.9212479</v>
          </cell>
          <cell r="T5028" t="str">
            <v>NHAllYE201603</v>
          </cell>
        </row>
        <row r="5029">
          <cell r="A5029" t="str">
            <v>NH</v>
          </cell>
          <cell r="B5029" t="str">
            <v>All</v>
          </cell>
          <cell r="C5029" t="str">
            <v>YE201603</v>
          </cell>
          <cell r="M5029">
            <v>87649.2240437</v>
          </cell>
          <cell r="N5029">
            <v>88.056082200000006</v>
          </cell>
          <cell r="Q5029">
            <v>12739.6107859</v>
          </cell>
          <cell r="R5029">
            <v>82.943898700000005</v>
          </cell>
          <cell r="T5029" t="str">
            <v>NHAllYE201603</v>
          </cell>
        </row>
        <row r="5030">
          <cell r="A5030" t="str">
            <v>NH</v>
          </cell>
          <cell r="B5030" t="str">
            <v>All</v>
          </cell>
          <cell r="C5030" t="str">
            <v>YE201703</v>
          </cell>
          <cell r="M5030">
            <v>104066.70958900001</v>
          </cell>
          <cell r="N5030">
            <v>12.8269009</v>
          </cell>
          <cell r="Q5030">
            <v>18.752545399999999</v>
          </cell>
          <cell r="R5030">
            <v>8208.1022847999993</v>
          </cell>
          <cell r="T5030" t="str">
            <v>NHAllYE201703</v>
          </cell>
        </row>
        <row r="5031">
          <cell r="A5031" t="str">
            <v>NH</v>
          </cell>
          <cell r="B5031" t="str">
            <v>All</v>
          </cell>
          <cell r="C5031" t="str">
            <v>YE201703</v>
          </cell>
          <cell r="M5031">
            <v>104066.70958900001</v>
          </cell>
          <cell r="N5031">
            <v>26.773844</v>
          </cell>
          <cell r="Q5031">
            <v>22.255321800000001</v>
          </cell>
          <cell r="R5031">
            <v>14436.3730292</v>
          </cell>
          <cell r="T5031" t="str">
            <v>NHAllYE201703</v>
          </cell>
        </row>
        <row r="5032">
          <cell r="A5032" t="str">
            <v>NH</v>
          </cell>
          <cell r="B5032" t="str">
            <v>All</v>
          </cell>
          <cell r="C5032" t="str">
            <v>YE201703</v>
          </cell>
          <cell r="M5032">
            <v>104066.70958900001</v>
          </cell>
          <cell r="N5032">
            <v>47.971705999999998</v>
          </cell>
          <cell r="Q5032">
            <v>16.082312900000002</v>
          </cell>
          <cell r="R5032">
            <v>35794.632083299999</v>
          </cell>
          <cell r="T5032" t="str">
            <v>NHAllYE201703</v>
          </cell>
        </row>
        <row r="5033">
          <cell r="A5033" t="str">
            <v>NH</v>
          </cell>
          <cell r="B5033" t="str">
            <v>All</v>
          </cell>
          <cell r="C5033" t="str">
            <v>YE201703</v>
          </cell>
          <cell r="M5033">
            <v>104066.70958900001</v>
          </cell>
          <cell r="N5033">
            <v>0.69490050000000003</v>
          </cell>
          <cell r="Q5033">
            <v>1.5026402999999999</v>
          </cell>
          <cell r="R5033">
            <v>5549.4353377999996</v>
          </cell>
          <cell r="T5033" t="str">
            <v>NHAllYE201703</v>
          </cell>
        </row>
        <row r="5034">
          <cell r="A5034" t="str">
            <v>NH</v>
          </cell>
          <cell r="B5034" t="str">
            <v>All</v>
          </cell>
          <cell r="C5034" t="str">
            <v>YE201703</v>
          </cell>
          <cell r="M5034">
            <v>104066.70958900001</v>
          </cell>
          <cell r="N5034">
            <v>3.3536576999999999</v>
          </cell>
          <cell r="Q5034">
            <v>19.2601941</v>
          </cell>
          <cell r="R5034">
            <v>2089.4853084000001</v>
          </cell>
          <cell r="T5034" t="str">
            <v>NHAllYE201703</v>
          </cell>
        </row>
        <row r="5035">
          <cell r="A5035" t="str">
            <v>NH</v>
          </cell>
          <cell r="B5035" t="str">
            <v>All</v>
          </cell>
          <cell r="C5035" t="str">
            <v>YE201703</v>
          </cell>
          <cell r="M5035">
            <v>104066.70958900001</v>
          </cell>
          <cell r="N5035">
            <v>6.0485286</v>
          </cell>
          <cell r="Q5035">
            <v>399.18452939999997</v>
          </cell>
          <cell r="R5035">
            <v>181.82654220000001</v>
          </cell>
          <cell r="T5035" t="str">
            <v>NHAllYE201703</v>
          </cell>
        </row>
        <row r="5036">
          <cell r="A5036" t="str">
            <v>NH</v>
          </cell>
          <cell r="B5036" t="str">
            <v>All</v>
          </cell>
          <cell r="C5036" t="str">
            <v>YE201703</v>
          </cell>
          <cell r="M5036">
            <v>104066.70958900001</v>
          </cell>
          <cell r="N5036">
            <v>7.7902807000000003</v>
          </cell>
          <cell r="Q5036">
            <v>89.325876600000001</v>
          </cell>
          <cell r="R5036">
            <v>1046.5429744999999</v>
          </cell>
          <cell r="T5036" t="str">
            <v>NHAllYE201703</v>
          </cell>
        </row>
        <row r="5037">
          <cell r="A5037" t="str">
            <v>NH</v>
          </cell>
          <cell r="B5037" t="str">
            <v>All</v>
          </cell>
          <cell r="C5037" t="str">
            <v>YE201703</v>
          </cell>
          <cell r="M5037">
            <v>104066.70958900001</v>
          </cell>
          <cell r="N5037">
            <v>19.0418065</v>
          </cell>
          <cell r="Q5037">
            <v>506.77948600000002</v>
          </cell>
          <cell r="R5037">
            <v>450.8897533</v>
          </cell>
          <cell r="T5037" t="str">
            <v>NHAllYE201703</v>
          </cell>
        </row>
        <row r="5038">
          <cell r="A5038" t="str">
            <v>NH</v>
          </cell>
          <cell r="B5038" t="str">
            <v>All</v>
          </cell>
          <cell r="C5038" t="str">
            <v>YE201703</v>
          </cell>
          <cell r="M5038">
            <v>104066.70958900001</v>
          </cell>
          <cell r="N5038">
            <v>6.4860781000000003</v>
          </cell>
          <cell r="Q5038">
            <v>272.34860520000001</v>
          </cell>
          <cell r="R5038">
            <v>285.7842349</v>
          </cell>
          <cell r="T5038" t="str">
            <v>NHAllYE201703</v>
          </cell>
        </row>
        <row r="5039">
          <cell r="A5039" t="str">
            <v>NH</v>
          </cell>
          <cell r="B5039" t="str">
            <v>All</v>
          </cell>
          <cell r="C5039" t="str">
            <v>YE201703</v>
          </cell>
          <cell r="M5039">
            <v>104066.70958900001</v>
          </cell>
          <cell r="N5039">
            <v>40.185635699999999</v>
          </cell>
          <cell r="Q5039">
            <v>194.9590705</v>
          </cell>
          <cell r="R5039">
            <v>2473.4813697999998</v>
          </cell>
          <cell r="T5039" t="str">
            <v>NHAllYE201703</v>
          </cell>
        </row>
        <row r="5040">
          <cell r="A5040" t="str">
            <v>NH</v>
          </cell>
          <cell r="B5040" t="str">
            <v>All</v>
          </cell>
          <cell r="C5040" t="str">
            <v>YE201703</v>
          </cell>
          <cell r="M5040">
            <v>104066.70958900001</v>
          </cell>
          <cell r="N5040">
            <v>17.133003200000001</v>
          </cell>
          <cell r="Q5040">
            <v>324.87276830000002</v>
          </cell>
          <cell r="R5040">
            <v>632.85094400000003</v>
          </cell>
          <cell r="T5040" t="str">
            <v>NHAllYE201703</v>
          </cell>
        </row>
        <row r="5041">
          <cell r="A5041" t="str">
            <v>NH</v>
          </cell>
          <cell r="B5041" t="str">
            <v>All</v>
          </cell>
          <cell r="C5041" t="str">
            <v>YE201703</v>
          </cell>
          <cell r="M5041">
            <v>104066.70958900001</v>
          </cell>
          <cell r="N5041">
            <v>17.711549000000002</v>
          </cell>
          <cell r="Q5041">
            <v>223.23752909999999</v>
          </cell>
          <cell r="R5041">
            <v>952.07373459999997</v>
          </cell>
          <cell r="T5041" t="str">
            <v>NHAllYE201703</v>
          </cell>
        </row>
        <row r="5042">
          <cell r="A5042" t="str">
            <v>NH</v>
          </cell>
          <cell r="B5042" t="str">
            <v>All</v>
          </cell>
          <cell r="C5042" t="str">
            <v>YE201703</v>
          </cell>
          <cell r="M5042">
            <v>104066.70958900001</v>
          </cell>
          <cell r="N5042">
            <v>20.2308743</v>
          </cell>
          <cell r="Q5042">
            <v>381.7050931</v>
          </cell>
          <cell r="R5042">
            <v>636.01585769999997</v>
          </cell>
          <cell r="T5042" t="str">
            <v>NHAllYE201703</v>
          </cell>
        </row>
        <row r="5043">
          <cell r="A5043" t="str">
            <v>NH</v>
          </cell>
          <cell r="B5043" t="str">
            <v>All</v>
          </cell>
          <cell r="C5043" t="str">
            <v>YE201703</v>
          </cell>
          <cell r="M5043">
            <v>104066.70958900001</v>
          </cell>
          <cell r="N5043">
            <v>32.190806500000001</v>
          </cell>
          <cell r="Q5043">
            <v>1369.0609993999999</v>
          </cell>
          <cell r="R5043">
            <v>282.15665919999998</v>
          </cell>
          <cell r="T5043" t="str">
            <v>NHAllYE201703</v>
          </cell>
        </row>
        <row r="5044">
          <cell r="A5044" t="str">
            <v>NH</v>
          </cell>
          <cell r="B5044" t="str">
            <v>All</v>
          </cell>
          <cell r="C5044" t="str">
            <v>YE201703</v>
          </cell>
          <cell r="M5044">
            <v>104066.70958900001</v>
          </cell>
          <cell r="N5044">
            <v>13.6152564</v>
          </cell>
          <cell r="Q5044">
            <v>2593.0510472999999</v>
          </cell>
          <cell r="R5044">
            <v>63.008044900000002</v>
          </cell>
          <cell r="T5044" t="str">
            <v>NHAllYE201703</v>
          </cell>
        </row>
        <row r="5045">
          <cell r="A5045" t="str">
            <v>NH</v>
          </cell>
          <cell r="B5045" t="str">
            <v>All</v>
          </cell>
          <cell r="C5045" t="str">
            <v>YE201703</v>
          </cell>
          <cell r="M5045">
            <v>104066.70958900001</v>
          </cell>
          <cell r="N5045">
            <v>14.0862777</v>
          </cell>
          <cell r="Q5045">
            <v>561.53641779999998</v>
          </cell>
          <cell r="R5045">
            <v>301.02292080000001</v>
          </cell>
          <cell r="T5045" t="str">
            <v>NHAllYE201703</v>
          </cell>
        </row>
        <row r="5046">
          <cell r="A5046" t="str">
            <v>NH</v>
          </cell>
          <cell r="B5046" t="str">
            <v>All</v>
          </cell>
          <cell r="C5046" t="str">
            <v>YE201703</v>
          </cell>
          <cell r="M5046">
            <v>104066.70958900001</v>
          </cell>
          <cell r="N5046">
            <v>4.3632361</v>
          </cell>
          <cell r="Q5046">
            <v>288.9714209</v>
          </cell>
          <cell r="R5046">
            <v>181.19035030000001</v>
          </cell>
          <cell r="T5046" t="str">
            <v>NHAllYE201703</v>
          </cell>
        </row>
        <row r="5047">
          <cell r="A5047" t="str">
            <v>NH</v>
          </cell>
          <cell r="B5047" t="str">
            <v>All</v>
          </cell>
          <cell r="C5047" t="str">
            <v>YE201703</v>
          </cell>
          <cell r="M5047">
            <v>104066.70958900001</v>
          </cell>
          <cell r="N5047">
            <v>2.1536563000000002</v>
          </cell>
          <cell r="Q5047">
            <v>359.62330539999999</v>
          </cell>
          <cell r="R5047">
            <v>71.863740800000002</v>
          </cell>
          <cell r="T5047" t="str">
            <v>NHAllYE201703</v>
          </cell>
        </row>
        <row r="5048">
          <cell r="A5048" t="str">
            <v>NH</v>
          </cell>
          <cell r="B5048" t="str">
            <v>All</v>
          </cell>
          <cell r="C5048" t="str">
            <v>YE201703</v>
          </cell>
          <cell r="M5048">
            <v>104066.70958900001</v>
          </cell>
          <cell r="N5048">
            <v>1.8662647000000001</v>
          </cell>
          <cell r="Q5048">
            <v>445.59965560000001</v>
          </cell>
          <cell r="R5048">
            <v>50.258514400000003</v>
          </cell>
          <cell r="T5048" t="str">
            <v>NHAllYE201703</v>
          </cell>
        </row>
        <row r="5049">
          <cell r="A5049" t="str">
            <v>NH</v>
          </cell>
          <cell r="B5049" t="str">
            <v>All</v>
          </cell>
          <cell r="C5049" t="str">
            <v>YE201703</v>
          </cell>
          <cell r="M5049">
            <v>104066.70958900001</v>
          </cell>
          <cell r="N5049">
            <v>1.9944469</v>
          </cell>
          <cell r="Q5049">
            <v>866.98311460000002</v>
          </cell>
          <cell r="R5049">
            <v>27.605339600000001</v>
          </cell>
          <cell r="T5049" t="str">
            <v>NHAllYE201703</v>
          </cell>
        </row>
        <row r="5050">
          <cell r="A5050" t="str">
            <v>NH</v>
          </cell>
          <cell r="B5050" t="str">
            <v>All</v>
          </cell>
          <cell r="C5050" t="str">
            <v>YE201703</v>
          </cell>
          <cell r="M5050">
            <v>104066.70958900001</v>
          </cell>
          <cell r="N5050">
            <v>21.6411458</v>
          </cell>
          <cell r="Q5050">
            <v>1775.9560517</v>
          </cell>
          <cell r="R5050">
            <v>146.22757669999999</v>
          </cell>
          <cell r="T5050" t="str">
            <v>NHAllYE201703</v>
          </cell>
        </row>
        <row r="5051">
          <cell r="A5051" t="str">
            <v>NH</v>
          </cell>
          <cell r="B5051" t="str">
            <v>All</v>
          </cell>
          <cell r="C5051" t="str">
            <v>YE201703</v>
          </cell>
          <cell r="M5051">
            <v>104066.70958900001</v>
          </cell>
          <cell r="N5051">
            <v>3.0271639000000001</v>
          </cell>
          <cell r="Q5051">
            <v>53.930709</v>
          </cell>
          <cell r="R5051">
            <v>673.56738829999995</v>
          </cell>
          <cell r="T5051" t="str">
            <v>NHAllYE201703</v>
          </cell>
        </row>
        <row r="5052">
          <cell r="A5052" t="str">
            <v>NH</v>
          </cell>
          <cell r="B5052" t="str">
            <v>All</v>
          </cell>
          <cell r="C5052" t="str">
            <v>YE201703</v>
          </cell>
          <cell r="M5052">
            <v>104066.70958900001</v>
          </cell>
          <cell r="N5052">
            <v>5.3206441</v>
          </cell>
          <cell r="Q5052">
            <v>142.44474339999999</v>
          </cell>
          <cell r="R5052">
            <v>448.22804719999999</v>
          </cell>
          <cell r="T5052" t="str">
            <v>NHAllYE201703</v>
          </cell>
        </row>
        <row r="5053">
          <cell r="A5053" t="str">
            <v>NH</v>
          </cell>
          <cell r="B5053" t="str">
            <v>All</v>
          </cell>
          <cell r="C5053" t="str">
            <v>YE201703</v>
          </cell>
          <cell r="M5053">
            <v>104066.70958900001</v>
          </cell>
          <cell r="N5053">
            <v>5.7443359000000003</v>
          </cell>
          <cell r="Q5053">
            <v>2018.3835887</v>
          </cell>
          <cell r="R5053">
            <v>34.152096100000001</v>
          </cell>
          <cell r="T5053" t="str">
            <v>NHAllYE201703</v>
          </cell>
        </row>
        <row r="5054">
          <cell r="A5054" t="str">
            <v>NH</v>
          </cell>
          <cell r="B5054" t="str">
            <v>All</v>
          </cell>
          <cell r="C5054" t="str">
            <v>YE201703</v>
          </cell>
          <cell r="M5054">
            <v>104066.70958900001</v>
          </cell>
          <cell r="N5054">
            <v>17.9018944</v>
          </cell>
          <cell r="Q5054">
            <v>2297.5386960000001</v>
          </cell>
          <cell r="R5054">
            <v>93.501246800000004</v>
          </cell>
          <cell r="T5054" t="str">
            <v>NHAllYE201703</v>
          </cell>
        </row>
        <row r="5055">
          <cell r="A5055" t="str">
            <v>NH</v>
          </cell>
          <cell r="B5055" t="str">
            <v>All</v>
          </cell>
          <cell r="C5055" t="str">
            <v>YE201703</v>
          </cell>
          <cell r="M5055">
            <v>104066.70958900001</v>
          </cell>
          <cell r="N5055">
            <v>5.3618256000000004</v>
          </cell>
          <cell r="Q5055">
            <v>394.76728200000002</v>
          </cell>
          <cell r="R5055">
            <v>162.98692990000001</v>
          </cell>
          <cell r="T5055" t="str">
            <v>NHAllYE201703</v>
          </cell>
        </row>
        <row r="5056">
          <cell r="A5056" t="str">
            <v>NH</v>
          </cell>
          <cell r="B5056" t="str">
            <v>All</v>
          </cell>
          <cell r="C5056" t="str">
            <v>YE201703</v>
          </cell>
          <cell r="M5056">
            <v>104066.70958900001</v>
          </cell>
          <cell r="N5056">
            <v>13.078655599999999</v>
          </cell>
          <cell r="Q5056">
            <v>928.3695007</v>
          </cell>
          <cell r="R5056">
            <v>169.05323469999999</v>
          </cell>
          <cell r="T5056" t="str">
            <v>NHAllYE201703</v>
          </cell>
        </row>
        <row r="5057">
          <cell r="A5057" t="str">
            <v>NH</v>
          </cell>
          <cell r="B5057" t="str">
            <v>All</v>
          </cell>
          <cell r="C5057" t="str">
            <v>YE201703</v>
          </cell>
          <cell r="M5057">
            <v>104066.70958900001</v>
          </cell>
          <cell r="N5057">
            <v>6.7663539000000004</v>
          </cell>
          <cell r="Q5057">
            <v>506.24834279999999</v>
          </cell>
          <cell r="R5057">
            <v>160.38817399999999</v>
          </cell>
          <cell r="T5057" t="str">
            <v>NHAllYE201703</v>
          </cell>
        </row>
        <row r="5058">
          <cell r="A5058" t="str">
            <v>NH</v>
          </cell>
          <cell r="B5058" t="str">
            <v>All</v>
          </cell>
          <cell r="C5058" t="str">
            <v>YE201703</v>
          </cell>
          <cell r="M5058">
            <v>104066.70958900001</v>
          </cell>
          <cell r="N5058">
            <v>3.6143052999999998</v>
          </cell>
          <cell r="Q5058">
            <v>674.51254840000001</v>
          </cell>
          <cell r="R5058">
            <v>64.300751300000002</v>
          </cell>
          <cell r="T5058" t="str">
            <v>NHAllYE201703</v>
          </cell>
        </row>
        <row r="5059">
          <cell r="A5059" t="str">
            <v>NH</v>
          </cell>
          <cell r="B5059" t="str">
            <v>All</v>
          </cell>
          <cell r="C5059" t="str">
            <v>YE201703</v>
          </cell>
          <cell r="M5059">
            <v>104066.70958900001</v>
          </cell>
          <cell r="N5059">
            <v>3.9011146000000001</v>
          </cell>
          <cell r="Q5059">
            <v>378.51823380000002</v>
          </cell>
          <cell r="R5059">
            <v>123.6753504</v>
          </cell>
          <cell r="T5059" t="str">
            <v>NHAllYE201703</v>
          </cell>
        </row>
        <row r="5060">
          <cell r="A5060" t="str">
            <v>NH</v>
          </cell>
          <cell r="B5060" t="str">
            <v>All</v>
          </cell>
          <cell r="C5060" t="str">
            <v>YE201703</v>
          </cell>
          <cell r="M5060">
            <v>104066.70958900001</v>
          </cell>
          <cell r="N5060">
            <v>8.6160958000000001</v>
          </cell>
          <cell r="Q5060">
            <v>772.26257329999999</v>
          </cell>
          <cell r="R5060">
            <v>133.88341399999999</v>
          </cell>
          <cell r="T5060" t="str">
            <v>NHAllYE201703</v>
          </cell>
        </row>
        <row r="5061">
          <cell r="A5061" t="str">
            <v>NH</v>
          </cell>
          <cell r="B5061" t="str">
            <v>All</v>
          </cell>
          <cell r="C5061" t="str">
            <v>YE201703</v>
          </cell>
          <cell r="M5061">
            <v>104066.70958900001</v>
          </cell>
          <cell r="N5061">
            <v>3.3909631999999998</v>
          </cell>
          <cell r="Q5061">
            <v>17.704774100000002</v>
          </cell>
          <cell r="R5061">
            <v>2298.3382000000001</v>
          </cell>
          <cell r="T5061" t="str">
            <v>NHAllYE201703</v>
          </cell>
        </row>
        <row r="5062">
          <cell r="A5062" t="str">
            <v>NH</v>
          </cell>
          <cell r="B5062" t="str">
            <v>All</v>
          </cell>
          <cell r="C5062" t="str">
            <v>YE201703</v>
          </cell>
          <cell r="M5062">
            <v>104066.70958900001</v>
          </cell>
          <cell r="N5062">
            <v>4.8340519000000004</v>
          </cell>
          <cell r="Q5062">
            <v>25.6522504</v>
          </cell>
          <cell r="R5062">
            <v>2261.3463612</v>
          </cell>
          <cell r="T5062" t="str">
            <v>NHAllYE201703</v>
          </cell>
        </row>
        <row r="5063">
          <cell r="A5063" t="str">
            <v>NH</v>
          </cell>
          <cell r="B5063" t="str">
            <v>All</v>
          </cell>
          <cell r="C5063" t="str">
            <v>YE201703</v>
          </cell>
          <cell r="M5063">
            <v>104066.70958900001</v>
          </cell>
          <cell r="N5063">
            <v>11.350581500000001</v>
          </cell>
          <cell r="Q5063">
            <v>1342.2874466999999</v>
          </cell>
          <cell r="R5063">
            <v>101.4737777</v>
          </cell>
          <cell r="T5063" t="str">
            <v>NHAllYE201703</v>
          </cell>
        </row>
        <row r="5064">
          <cell r="A5064" t="str">
            <v>NH</v>
          </cell>
          <cell r="B5064" t="str">
            <v>All</v>
          </cell>
          <cell r="C5064" t="str">
            <v>YE201703</v>
          </cell>
          <cell r="M5064">
            <v>104066.70958900001</v>
          </cell>
          <cell r="N5064">
            <v>95.388490700000006</v>
          </cell>
          <cell r="Q5064">
            <v>13621.3877195</v>
          </cell>
          <cell r="R5064">
            <v>84.034160999999997</v>
          </cell>
          <cell r="T5064" t="str">
            <v>NHAllYE201703</v>
          </cell>
        </row>
        <row r="5065">
          <cell r="A5065" t="str">
            <v>NH</v>
          </cell>
          <cell r="B5065" t="str">
            <v>NH_BD</v>
          </cell>
          <cell r="C5065" t="str">
            <v>YE201603</v>
          </cell>
          <cell r="M5065">
            <v>4121.9836065999998</v>
          </cell>
          <cell r="N5065">
            <v>9.3966507000000004</v>
          </cell>
          <cell r="Q5065">
            <v>18.922928200000001</v>
          </cell>
          <cell r="R5065">
            <v>5958.8984614999999</v>
          </cell>
          <cell r="T5065" t="str">
            <v>NHNH_BDYE201603</v>
          </cell>
        </row>
        <row r="5066">
          <cell r="A5066" t="str">
            <v>NH</v>
          </cell>
          <cell r="B5066" t="str">
            <v>NH_BD</v>
          </cell>
          <cell r="C5066" t="str">
            <v>YE201603</v>
          </cell>
          <cell r="M5066">
            <v>4121.9836065999998</v>
          </cell>
          <cell r="N5066">
            <v>29.098231299999998</v>
          </cell>
          <cell r="Q5066">
            <v>30.810408800000001</v>
          </cell>
          <cell r="R5066">
            <v>11333.143228299999</v>
          </cell>
          <cell r="T5066" t="str">
            <v>NHNH_BDYE201603</v>
          </cell>
        </row>
        <row r="5067">
          <cell r="A5067" t="str">
            <v>NH</v>
          </cell>
          <cell r="B5067" t="str">
            <v>NH_BD</v>
          </cell>
          <cell r="C5067" t="str">
            <v>YE201603</v>
          </cell>
          <cell r="M5067">
            <v>4121.9836065999998</v>
          </cell>
          <cell r="N5067">
            <v>41.868818500000003</v>
          </cell>
          <cell r="Q5067">
            <v>15.041301900000001</v>
          </cell>
          <cell r="R5067">
            <v>33403.080645200003</v>
          </cell>
          <cell r="T5067" t="str">
            <v>NHNH_BDYE201603</v>
          </cell>
        </row>
        <row r="5068">
          <cell r="A5068" t="str">
            <v>NH</v>
          </cell>
          <cell r="B5068" t="str">
            <v>NH_BD</v>
          </cell>
          <cell r="C5068" t="str">
            <v>YE201603</v>
          </cell>
          <cell r="M5068">
            <v>4121.9836065999998</v>
          </cell>
          <cell r="N5068">
            <v>1.0232937</v>
          </cell>
          <cell r="Q5068">
            <v>1.4556099</v>
          </cell>
          <cell r="R5068">
            <v>8436</v>
          </cell>
          <cell r="T5068" t="str">
            <v>NHNH_BDYE201603</v>
          </cell>
        </row>
        <row r="5069">
          <cell r="A5069" t="str">
            <v>NH</v>
          </cell>
          <cell r="B5069" t="str">
            <v>NH_BD</v>
          </cell>
          <cell r="C5069" t="str">
            <v>YE201603</v>
          </cell>
          <cell r="M5069">
            <v>4121.9836065999998</v>
          </cell>
          <cell r="N5069">
            <v>2.7192249999999998</v>
          </cell>
          <cell r="Q5069">
            <v>19.893334800000002</v>
          </cell>
          <cell r="R5069">
            <v>1640.2830488</v>
          </cell>
          <cell r="T5069" t="str">
            <v>NHNH_BDYE201603</v>
          </cell>
        </row>
        <row r="5070">
          <cell r="A5070" t="str">
            <v>NH</v>
          </cell>
          <cell r="B5070" t="str">
            <v>NH_BD</v>
          </cell>
          <cell r="C5070" t="str">
            <v>YE201603</v>
          </cell>
          <cell r="M5070">
            <v>4121.9836065999998</v>
          </cell>
          <cell r="N5070">
            <v>6.5692481999999996</v>
          </cell>
          <cell r="Q5070">
            <v>558.71158639999999</v>
          </cell>
          <cell r="R5070">
            <v>141.0942249</v>
          </cell>
          <cell r="T5070" t="str">
            <v>NHNH_BDYE201603</v>
          </cell>
        </row>
        <row r="5071">
          <cell r="A5071" t="str">
            <v>NH</v>
          </cell>
          <cell r="B5071" t="str">
            <v>NH_BD</v>
          </cell>
          <cell r="C5071" t="str">
            <v>YE201603</v>
          </cell>
          <cell r="M5071">
            <v>4121.9836065999998</v>
          </cell>
          <cell r="N5071">
            <v>6.9426525999999997</v>
          </cell>
          <cell r="Q5071">
            <v>105.0465119</v>
          </cell>
          <cell r="R5071">
            <v>793.09468819999995</v>
          </cell>
          <cell r="T5071" t="str">
            <v>NHNH_BDYE201603</v>
          </cell>
        </row>
        <row r="5072">
          <cell r="A5072" t="str">
            <v>NH</v>
          </cell>
          <cell r="B5072" t="str">
            <v>NH_BD</v>
          </cell>
          <cell r="C5072" t="str">
            <v>YE201603</v>
          </cell>
          <cell r="M5072">
            <v>4121.9836065999998</v>
          </cell>
          <cell r="N5072">
            <v>25.4944965</v>
          </cell>
          <cell r="Q5072">
            <v>817.5675407</v>
          </cell>
          <cell r="R5072">
            <v>374.20022549999999</v>
          </cell>
          <cell r="T5072" t="str">
            <v>NHNH_BDYE201603</v>
          </cell>
        </row>
        <row r="5073">
          <cell r="A5073" t="str">
            <v>NH</v>
          </cell>
          <cell r="B5073" t="str">
            <v>NH_BD</v>
          </cell>
          <cell r="C5073" t="str">
            <v>YE201603</v>
          </cell>
          <cell r="M5073">
            <v>4121.9836065999998</v>
          </cell>
          <cell r="N5073">
            <v>9.5854358000000008</v>
          </cell>
          <cell r="Q5073">
            <v>454.63548109999999</v>
          </cell>
          <cell r="R5073">
            <v>253.0053949</v>
          </cell>
          <cell r="T5073" t="str">
            <v>NHNH_BDYE201603</v>
          </cell>
        </row>
        <row r="5074">
          <cell r="A5074" t="str">
            <v>NH</v>
          </cell>
          <cell r="B5074" t="str">
            <v>NH_BD</v>
          </cell>
          <cell r="C5074" t="str">
            <v>YE201603</v>
          </cell>
          <cell r="M5074">
            <v>4121.9836065999998</v>
          </cell>
          <cell r="N5074">
            <v>37.471532099999997</v>
          </cell>
          <cell r="Q5074">
            <v>225.619529</v>
          </cell>
          <cell r="R5074">
            <v>1992.9940753000001</v>
          </cell>
          <cell r="T5074" t="str">
            <v>NHNH_BDYE201603</v>
          </cell>
        </row>
        <row r="5075">
          <cell r="A5075" t="str">
            <v>NH</v>
          </cell>
          <cell r="B5075" t="str">
            <v>NH_BD</v>
          </cell>
          <cell r="C5075" t="str">
            <v>YE201603</v>
          </cell>
          <cell r="M5075">
            <v>4121.9836065999998</v>
          </cell>
          <cell r="N5075">
            <v>18.127764599999999</v>
          </cell>
          <cell r="Q5075">
            <v>405.87255060000001</v>
          </cell>
          <cell r="R5075">
            <v>535.96424390000004</v>
          </cell>
          <cell r="T5075" t="str">
            <v>NHNH_BDYE201603</v>
          </cell>
        </row>
        <row r="5076">
          <cell r="A5076" t="str">
            <v>NH</v>
          </cell>
          <cell r="B5076" t="str">
            <v>NH_BD</v>
          </cell>
          <cell r="C5076" t="str">
            <v>YE201603</v>
          </cell>
          <cell r="M5076">
            <v>4121.9836065999998</v>
          </cell>
          <cell r="N5076">
            <v>18.243693400000002</v>
          </cell>
          <cell r="Q5076">
            <v>272.1990447</v>
          </cell>
          <cell r="R5076">
            <v>804.28026739999996</v>
          </cell>
          <cell r="T5076" t="str">
            <v>NHNH_BDYE201603</v>
          </cell>
        </row>
        <row r="5077">
          <cell r="A5077" t="str">
            <v>NH</v>
          </cell>
          <cell r="B5077" t="str">
            <v>NH_BD</v>
          </cell>
          <cell r="C5077" t="str">
            <v>YE201603</v>
          </cell>
          <cell r="M5077">
            <v>4121.9836065999998</v>
          </cell>
          <cell r="N5077">
            <v>10.757214899999999</v>
          </cell>
          <cell r="Q5077">
            <v>482.53467019999999</v>
          </cell>
          <cell r="R5077">
            <v>267.51772749999998</v>
          </cell>
          <cell r="T5077" t="str">
            <v>NHNH_BDYE201603</v>
          </cell>
        </row>
        <row r="5078">
          <cell r="A5078" t="str">
            <v>NH</v>
          </cell>
          <cell r="B5078" t="str">
            <v>NH_BD</v>
          </cell>
          <cell r="C5078" t="str">
            <v>YE201603</v>
          </cell>
          <cell r="M5078">
            <v>4121.9836065999998</v>
          </cell>
          <cell r="N5078">
            <v>29.5228687</v>
          </cell>
          <cell r="Q5078">
            <v>1592.6797936999999</v>
          </cell>
          <cell r="R5078">
            <v>222.4392034</v>
          </cell>
          <cell r="T5078" t="str">
            <v>NHNH_BDYE201603</v>
          </cell>
        </row>
        <row r="5079">
          <cell r="A5079" t="str">
            <v>NH</v>
          </cell>
          <cell r="B5079" t="str">
            <v>NH_BD</v>
          </cell>
          <cell r="C5079" t="str">
            <v>YE201603</v>
          </cell>
          <cell r="M5079">
            <v>4121.9836065999998</v>
          </cell>
          <cell r="N5079">
            <v>15.632748400000001</v>
          </cell>
          <cell r="Q5079">
            <v>3563.5755505000002</v>
          </cell>
          <cell r="R5079">
            <v>52.6417857</v>
          </cell>
          <cell r="T5079" t="str">
            <v>NHNH_BDYE201603</v>
          </cell>
        </row>
        <row r="5080">
          <cell r="A5080" t="str">
            <v>NH</v>
          </cell>
          <cell r="B5080" t="str">
            <v>NH_BD</v>
          </cell>
          <cell r="C5080" t="str">
            <v>YE201603</v>
          </cell>
          <cell r="M5080">
            <v>4121.9836065999998</v>
          </cell>
          <cell r="N5080">
            <v>13.2024177</v>
          </cell>
          <cell r="Q5080">
            <v>702.08915809999996</v>
          </cell>
          <cell r="R5080">
            <v>225.65369380000001</v>
          </cell>
          <cell r="T5080" t="str">
            <v>NHNH_BDYE201603</v>
          </cell>
        </row>
        <row r="5081">
          <cell r="A5081" t="str">
            <v>NH</v>
          </cell>
          <cell r="B5081" t="str">
            <v>NH_BD</v>
          </cell>
          <cell r="C5081" t="str">
            <v>YE201603</v>
          </cell>
          <cell r="M5081">
            <v>4121.9836065999998</v>
          </cell>
          <cell r="N5081">
            <v>4.5301350999999999</v>
          </cell>
          <cell r="Q5081">
            <v>385.2514109</v>
          </cell>
          <cell r="R5081">
            <v>141.1068703</v>
          </cell>
          <cell r="T5081" t="str">
            <v>NHNH_BDYE201603</v>
          </cell>
        </row>
        <row r="5082">
          <cell r="A5082" t="str">
            <v>NH</v>
          </cell>
          <cell r="B5082" t="str">
            <v>NH_BD</v>
          </cell>
          <cell r="C5082" t="str">
            <v>YE201603</v>
          </cell>
          <cell r="M5082">
            <v>4121.9836065999998</v>
          </cell>
          <cell r="N5082">
            <v>2.0323709999999999</v>
          </cell>
          <cell r="Q5082">
            <v>311.50051109999998</v>
          </cell>
          <cell r="R5082">
            <v>78.293457900000007</v>
          </cell>
          <cell r="T5082" t="str">
            <v>NHNH_BDYE201603</v>
          </cell>
        </row>
        <row r="5083">
          <cell r="A5083" t="str">
            <v>NH</v>
          </cell>
          <cell r="B5083" t="str">
            <v>NH_BD</v>
          </cell>
          <cell r="C5083" t="str">
            <v>YE201603</v>
          </cell>
          <cell r="M5083">
            <v>4121.9836065999998</v>
          </cell>
          <cell r="N5083">
            <v>1.9673</v>
          </cell>
          <cell r="Q5083">
            <v>516.49890029999995</v>
          </cell>
          <cell r="R5083">
            <v>45.706970400000003</v>
          </cell>
          <cell r="T5083" t="str">
            <v>NHNH_BDYE201603</v>
          </cell>
        </row>
        <row r="5084">
          <cell r="A5084" t="str">
            <v>NH</v>
          </cell>
          <cell r="B5084" t="str">
            <v>NH_BD</v>
          </cell>
          <cell r="C5084" t="str">
            <v>YE201603</v>
          </cell>
          <cell r="M5084">
            <v>4121.9836065999998</v>
          </cell>
          <cell r="N5084">
            <v>1.6680964</v>
          </cell>
          <cell r="Q5084">
            <v>769.53241519999995</v>
          </cell>
          <cell r="R5084">
            <v>26.012102800000001</v>
          </cell>
          <cell r="T5084" t="str">
            <v>NHNH_BDYE201603</v>
          </cell>
        </row>
        <row r="5085">
          <cell r="A5085" t="str">
            <v>NH</v>
          </cell>
          <cell r="B5085" t="str">
            <v>NH_BD</v>
          </cell>
          <cell r="C5085" t="str">
            <v>YE201603</v>
          </cell>
          <cell r="M5085">
            <v>4121.9836065999998</v>
          </cell>
          <cell r="N5085">
            <v>20.674603699999999</v>
          </cell>
          <cell r="Q5085">
            <v>1862.6954235999999</v>
          </cell>
          <cell r="R5085">
            <v>133.19152510000001</v>
          </cell>
          <cell r="T5085" t="str">
            <v>NHNH_BDYE201603</v>
          </cell>
        </row>
        <row r="5086">
          <cell r="A5086" t="str">
            <v>NH</v>
          </cell>
          <cell r="B5086" t="str">
            <v>NH_BD</v>
          </cell>
          <cell r="C5086" t="str">
            <v>YE201603</v>
          </cell>
          <cell r="M5086">
            <v>4121.9836065999998</v>
          </cell>
          <cell r="N5086">
            <v>2.8314705</v>
          </cell>
          <cell r="Q5086">
            <v>42.212686099999999</v>
          </cell>
          <cell r="R5086">
            <v>804.91551719999995</v>
          </cell>
          <cell r="T5086" t="str">
            <v>NHNH_BDYE201603</v>
          </cell>
        </row>
        <row r="5087">
          <cell r="A5087" t="str">
            <v>NH</v>
          </cell>
          <cell r="B5087" t="str">
            <v>NH_BD</v>
          </cell>
          <cell r="C5087" t="str">
            <v>YE201603</v>
          </cell>
          <cell r="M5087">
            <v>4121.9836065999998</v>
          </cell>
          <cell r="N5087">
            <v>1.2797905999999999</v>
          </cell>
          <cell r="Q5087">
            <v>124.6972451</v>
          </cell>
          <cell r="R5087">
            <v>123.15819070000001</v>
          </cell>
          <cell r="T5087" t="str">
            <v>NHNH_BDYE201603</v>
          </cell>
        </row>
        <row r="5088">
          <cell r="A5088" t="str">
            <v>NH</v>
          </cell>
          <cell r="B5088" t="str">
            <v>NH_BD</v>
          </cell>
          <cell r="C5088" t="str">
            <v>YE201603</v>
          </cell>
          <cell r="M5088">
            <v>4121.9836065999998</v>
          </cell>
          <cell r="N5088">
            <v>4.7790270000000001</v>
          </cell>
          <cell r="Q5088">
            <v>1690.6908579000001</v>
          </cell>
          <cell r="R5088">
            <v>33.920053099999997</v>
          </cell>
          <cell r="T5088" t="str">
            <v>NHNH_BDYE201603</v>
          </cell>
        </row>
        <row r="5089">
          <cell r="A5089" t="str">
            <v>NH</v>
          </cell>
          <cell r="B5089" t="str">
            <v>NH_BD</v>
          </cell>
          <cell r="C5089" t="str">
            <v>YE201603</v>
          </cell>
          <cell r="M5089">
            <v>4121.9836065999998</v>
          </cell>
          <cell r="N5089">
            <v>14.2521623</v>
          </cell>
          <cell r="Q5089">
            <v>1936.4463234</v>
          </cell>
          <cell r="R5089">
            <v>88.319487600000002</v>
          </cell>
          <cell r="T5089" t="str">
            <v>NHNH_BDYE201603</v>
          </cell>
        </row>
        <row r="5090">
          <cell r="A5090" t="str">
            <v>NH</v>
          </cell>
          <cell r="B5090" t="str">
            <v>NH_BD</v>
          </cell>
          <cell r="C5090" t="str">
            <v>YE201603</v>
          </cell>
          <cell r="M5090">
            <v>4121.9836065999998</v>
          </cell>
          <cell r="N5090">
            <v>5.7792402000000003</v>
          </cell>
          <cell r="Q5090">
            <v>585.88297060000002</v>
          </cell>
          <cell r="R5090">
            <v>118.3698551</v>
          </cell>
          <cell r="T5090" t="str">
            <v>NHNH_BDYE201603</v>
          </cell>
        </row>
        <row r="5091">
          <cell r="A5091" t="str">
            <v>NH</v>
          </cell>
          <cell r="B5091" t="str">
            <v>NH_BD</v>
          </cell>
          <cell r="C5091" t="str">
            <v>YE201603</v>
          </cell>
          <cell r="M5091">
            <v>4121.9836065999998</v>
          </cell>
          <cell r="N5091">
            <v>11.060904799999999</v>
          </cell>
          <cell r="Q5091">
            <v>852.01697420000005</v>
          </cell>
          <cell r="R5091">
            <v>155.78428819999999</v>
          </cell>
          <cell r="T5091" t="str">
            <v>NHNH_BDYE201603</v>
          </cell>
        </row>
        <row r="5092">
          <cell r="A5092" t="str">
            <v>NH</v>
          </cell>
          <cell r="B5092" t="str">
            <v>NH_BD</v>
          </cell>
          <cell r="C5092" t="str">
            <v>YE201603</v>
          </cell>
          <cell r="M5092">
            <v>4121.9836065999998</v>
          </cell>
          <cell r="N5092">
            <v>4.9118225000000004</v>
          </cell>
          <cell r="Q5092">
            <v>455.84848929999998</v>
          </cell>
          <cell r="R5092">
            <v>129.30144759999999</v>
          </cell>
          <cell r="T5092" t="str">
            <v>NHNH_BDYE201603</v>
          </cell>
        </row>
        <row r="5093">
          <cell r="A5093" t="str">
            <v>NH</v>
          </cell>
          <cell r="B5093" t="str">
            <v>NH_BD</v>
          </cell>
          <cell r="C5093" t="str">
            <v>YE201603</v>
          </cell>
          <cell r="M5093">
            <v>4121.9836065999998</v>
          </cell>
          <cell r="N5093">
            <v>3.1082372999999999</v>
          </cell>
          <cell r="Q5093">
            <v>609.90053330000001</v>
          </cell>
          <cell r="R5093">
            <v>61.155624500000002</v>
          </cell>
          <cell r="T5093" t="str">
            <v>NHNH_BDYE201603</v>
          </cell>
        </row>
        <row r="5094">
          <cell r="A5094" t="str">
            <v>NH</v>
          </cell>
          <cell r="B5094" t="str">
            <v>NH_BD</v>
          </cell>
          <cell r="C5094" t="str">
            <v>YE201603</v>
          </cell>
          <cell r="M5094">
            <v>4121.9836065999998</v>
          </cell>
          <cell r="N5094">
            <v>3.2304550000000001</v>
          </cell>
          <cell r="Q5094">
            <v>272.68424800000003</v>
          </cell>
          <cell r="R5094">
            <v>142.16244660000001</v>
          </cell>
          <cell r="T5094" t="str">
            <v>NHNH_BDYE201603</v>
          </cell>
        </row>
        <row r="5095">
          <cell r="A5095" t="str">
            <v>NH</v>
          </cell>
          <cell r="B5095" t="str">
            <v>NH_BD</v>
          </cell>
          <cell r="C5095" t="str">
            <v>YE201603</v>
          </cell>
          <cell r="M5095">
            <v>4121.9836065999998</v>
          </cell>
          <cell r="N5095">
            <v>6.5428322999999997</v>
          </cell>
          <cell r="Q5095">
            <v>735.32558329999995</v>
          </cell>
          <cell r="R5095">
            <v>106.77445400000001</v>
          </cell>
          <cell r="T5095" t="str">
            <v>NHNH_BDYE201603</v>
          </cell>
        </row>
        <row r="5096">
          <cell r="A5096" t="str">
            <v>NH</v>
          </cell>
          <cell r="B5096" t="str">
            <v>NH_BD</v>
          </cell>
          <cell r="C5096" t="str">
            <v>YE201603</v>
          </cell>
          <cell r="M5096">
            <v>4121.9836065999998</v>
          </cell>
          <cell r="N5096">
            <v>1.6968095000000001</v>
          </cell>
          <cell r="Q5096">
            <v>12.3726839</v>
          </cell>
          <cell r="R5096">
            <v>1645.6990195999999</v>
          </cell>
          <cell r="T5096" t="str">
            <v>NHNH_BDYE201603</v>
          </cell>
        </row>
        <row r="5097">
          <cell r="A5097" t="str">
            <v>NH</v>
          </cell>
          <cell r="B5097" t="str">
            <v>NH_BD</v>
          </cell>
          <cell r="C5097" t="str">
            <v>YE201603</v>
          </cell>
          <cell r="M5097">
            <v>4121.9836065999998</v>
          </cell>
          <cell r="N5097">
            <v>9.0358397999999998</v>
          </cell>
          <cell r="Q5097">
            <v>39.544068000000003</v>
          </cell>
          <cell r="R5097">
            <v>2742.0061350000001</v>
          </cell>
          <cell r="T5097" t="str">
            <v>NHNH_BDYE201603</v>
          </cell>
        </row>
        <row r="5098">
          <cell r="A5098" t="str">
            <v>NH</v>
          </cell>
          <cell r="B5098" t="str">
            <v>NH_BD</v>
          </cell>
          <cell r="C5098" t="str">
            <v>YE201603</v>
          </cell>
          <cell r="M5098">
            <v>4121.9836065999998</v>
          </cell>
          <cell r="N5098">
            <v>18.727671300000001</v>
          </cell>
          <cell r="Q5098">
            <v>2060.1731619000002</v>
          </cell>
          <cell r="R5098">
            <v>109.0840615</v>
          </cell>
          <cell r="T5098" t="str">
            <v>NHNH_BDYE201603</v>
          </cell>
        </row>
        <row r="5099">
          <cell r="A5099" t="str">
            <v>NH</v>
          </cell>
          <cell r="B5099" t="str">
            <v>NH_BD</v>
          </cell>
          <cell r="C5099" t="str">
            <v>YE201603</v>
          </cell>
          <cell r="M5099">
            <v>4121.9836065999998</v>
          </cell>
          <cell r="N5099">
            <v>83.240613499999995</v>
          </cell>
          <cell r="Q5099">
            <v>13061.9151212</v>
          </cell>
          <cell r="R5099">
            <v>76.473269999999999</v>
          </cell>
          <cell r="T5099" t="str">
            <v>NHNH_BDYE201603</v>
          </cell>
        </row>
        <row r="5100">
          <cell r="A5100" t="str">
            <v>NH</v>
          </cell>
          <cell r="B5100" t="str">
            <v>NH_BD</v>
          </cell>
          <cell r="C5100" t="str">
            <v>YE201703</v>
          </cell>
          <cell r="M5100">
            <v>13851.586301400001</v>
          </cell>
          <cell r="N5100">
            <v>10.5960985</v>
          </cell>
          <cell r="Q5100">
            <v>16.323730399999999</v>
          </cell>
          <cell r="R5100">
            <v>7789.4683644999996</v>
          </cell>
          <cell r="T5100" t="str">
            <v>NHNH_BDYE201703</v>
          </cell>
        </row>
        <row r="5101">
          <cell r="A5101" t="str">
            <v>NH</v>
          </cell>
          <cell r="B5101" t="str">
            <v>NH_BD</v>
          </cell>
          <cell r="C5101" t="str">
            <v>YE201703</v>
          </cell>
          <cell r="M5101">
            <v>13851.586301400001</v>
          </cell>
          <cell r="N5101">
            <v>44.064802800000002</v>
          </cell>
          <cell r="Q5101">
            <v>42.7163039</v>
          </cell>
          <cell r="R5101">
            <v>12378.824624999999</v>
          </cell>
          <cell r="T5101" t="str">
            <v>NHNH_BDYE201703</v>
          </cell>
        </row>
        <row r="5102">
          <cell r="A5102" t="str">
            <v>NH</v>
          </cell>
          <cell r="B5102" t="str">
            <v>NH_BD</v>
          </cell>
          <cell r="C5102" t="str">
            <v>YE201703</v>
          </cell>
          <cell r="M5102">
            <v>13851.586301400001</v>
          </cell>
          <cell r="N5102">
            <v>58.386575899999997</v>
          </cell>
          <cell r="Q5102">
            <v>21.6632684</v>
          </cell>
          <cell r="R5102">
            <v>32342.253169</v>
          </cell>
          <cell r="T5102" t="str">
            <v>NHNH_BDYE201703</v>
          </cell>
        </row>
        <row r="5103">
          <cell r="A5103" t="str">
            <v>NH</v>
          </cell>
          <cell r="B5103" t="str">
            <v>NH_BD</v>
          </cell>
          <cell r="C5103" t="str">
            <v>YE201703</v>
          </cell>
          <cell r="M5103">
            <v>13851.586301400001</v>
          </cell>
          <cell r="N5103">
            <v>1.0474767</v>
          </cell>
          <cell r="Q5103">
            <v>2.1358152000000001</v>
          </cell>
          <cell r="R5103">
            <v>5885.21</v>
          </cell>
          <cell r="T5103" t="str">
            <v>NHNH_BDYE201703</v>
          </cell>
        </row>
        <row r="5104">
          <cell r="A5104" t="str">
            <v>NH</v>
          </cell>
          <cell r="B5104" t="str">
            <v>NH_BD</v>
          </cell>
          <cell r="C5104" t="str">
            <v>YE201703</v>
          </cell>
          <cell r="M5104">
            <v>13851.586301400001</v>
          </cell>
          <cell r="N5104">
            <v>2.5886781000000001</v>
          </cell>
          <cell r="Q5104">
            <v>17.0865215</v>
          </cell>
          <cell r="R5104">
            <v>1818.0491964</v>
          </cell>
          <cell r="T5104" t="str">
            <v>NHNH_BDYE201703</v>
          </cell>
        </row>
        <row r="5105">
          <cell r="A5105" t="str">
            <v>NH</v>
          </cell>
          <cell r="B5105" t="str">
            <v>NH_BD</v>
          </cell>
          <cell r="C5105" t="str">
            <v>YE201703</v>
          </cell>
          <cell r="M5105">
            <v>13851.586301400001</v>
          </cell>
          <cell r="N5105">
            <v>9.4325392000000008</v>
          </cell>
          <cell r="Q5105">
            <v>691.77528510000002</v>
          </cell>
          <cell r="R5105">
            <v>163.6231779</v>
          </cell>
          <cell r="T5105" t="str">
            <v>NHNH_BDYE201703</v>
          </cell>
        </row>
        <row r="5106">
          <cell r="A5106" t="str">
            <v>NH</v>
          </cell>
          <cell r="B5106" t="str">
            <v>NH_BD</v>
          </cell>
          <cell r="C5106" t="str">
            <v>YE201703</v>
          </cell>
          <cell r="M5106">
            <v>13851.586301400001</v>
          </cell>
          <cell r="N5106">
            <v>9.4485414999999993</v>
          </cell>
          <cell r="Q5106">
            <v>130.97123880000001</v>
          </cell>
          <cell r="R5106">
            <v>865.70531740000001</v>
          </cell>
          <cell r="T5106" t="str">
            <v>NHNH_BDYE201703</v>
          </cell>
        </row>
        <row r="5107">
          <cell r="A5107" t="str">
            <v>NH</v>
          </cell>
          <cell r="B5107" t="str">
            <v>NH_BD</v>
          </cell>
          <cell r="C5107" t="str">
            <v>YE201703</v>
          </cell>
          <cell r="M5107">
            <v>13851.586301400001</v>
          </cell>
          <cell r="N5107">
            <v>38.269426099999997</v>
          </cell>
          <cell r="Q5107">
            <v>1135.1406709</v>
          </cell>
          <cell r="R5107">
            <v>404.5605319</v>
          </cell>
          <cell r="T5107" t="str">
            <v>NHNH_BDYE201703</v>
          </cell>
        </row>
        <row r="5108">
          <cell r="A5108" t="str">
            <v>NH</v>
          </cell>
          <cell r="B5108" t="str">
            <v>NH_BD</v>
          </cell>
          <cell r="C5108" t="str">
            <v>YE201703</v>
          </cell>
          <cell r="M5108">
            <v>13851.586301400001</v>
          </cell>
          <cell r="N5108">
            <v>13.044202500000001</v>
          </cell>
          <cell r="Q5108">
            <v>632.93274180000003</v>
          </cell>
          <cell r="R5108">
            <v>247.30973729999999</v>
          </cell>
          <cell r="T5108" t="str">
            <v>NHNH_BDYE201703</v>
          </cell>
        </row>
        <row r="5109">
          <cell r="A5109" t="str">
            <v>NH</v>
          </cell>
          <cell r="B5109" t="str">
            <v>NH_BD</v>
          </cell>
          <cell r="C5109" t="str">
            <v>YE201703</v>
          </cell>
          <cell r="M5109">
            <v>13851.586301400001</v>
          </cell>
          <cell r="N5109">
            <v>38.619386300000002</v>
          </cell>
          <cell r="Q5109">
            <v>222.062217</v>
          </cell>
          <cell r="R5109">
            <v>2086.9495141000002</v>
          </cell>
          <cell r="T5109" t="str">
            <v>NHNH_BDYE201703</v>
          </cell>
        </row>
        <row r="5110">
          <cell r="A5110" t="str">
            <v>NH</v>
          </cell>
          <cell r="B5110" t="str">
            <v>NH_BD</v>
          </cell>
          <cell r="C5110" t="str">
            <v>YE201703</v>
          </cell>
          <cell r="M5110">
            <v>13851.586301400001</v>
          </cell>
          <cell r="N5110">
            <v>17.020696900000001</v>
          </cell>
          <cell r="Q5110">
            <v>366.75367160000002</v>
          </cell>
          <cell r="R5110">
            <v>556.90884340000002</v>
          </cell>
          <cell r="T5110" t="str">
            <v>NHNH_BDYE201703</v>
          </cell>
        </row>
        <row r="5111">
          <cell r="A5111" t="str">
            <v>NH</v>
          </cell>
          <cell r="B5111" t="str">
            <v>NH_BD</v>
          </cell>
          <cell r="C5111" t="str">
            <v>YE201703</v>
          </cell>
          <cell r="M5111">
            <v>13851.586301400001</v>
          </cell>
          <cell r="N5111">
            <v>22.505599700000001</v>
          </cell>
          <cell r="Q5111">
            <v>319.97650579999998</v>
          </cell>
          <cell r="R5111">
            <v>844.02195610000001</v>
          </cell>
          <cell r="T5111" t="str">
            <v>NHNH_BDYE201703</v>
          </cell>
        </row>
        <row r="5112">
          <cell r="A5112" t="str">
            <v>NH</v>
          </cell>
          <cell r="B5112" t="str">
            <v>NH_BD</v>
          </cell>
          <cell r="C5112" t="str">
            <v>YE201703</v>
          </cell>
          <cell r="M5112">
            <v>13851.586301400001</v>
          </cell>
          <cell r="N5112">
            <v>15.109169</v>
          </cell>
          <cell r="Q5112">
            <v>590.8111232</v>
          </cell>
          <cell r="R5112">
            <v>306.88323329999997</v>
          </cell>
          <cell r="T5112" t="str">
            <v>NHNH_BDYE201703</v>
          </cell>
        </row>
        <row r="5113">
          <cell r="A5113" t="str">
            <v>NH</v>
          </cell>
          <cell r="B5113" t="str">
            <v>NH_BD</v>
          </cell>
          <cell r="C5113" t="str">
            <v>YE201703</v>
          </cell>
          <cell r="M5113">
            <v>13851.586301400001</v>
          </cell>
          <cell r="N5113">
            <v>33.875681899999996</v>
          </cell>
          <cell r="Q5113">
            <v>2061.4467909</v>
          </cell>
          <cell r="R5113">
            <v>197.1955739</v>
          </cell>
          <cell r="T5113" t="str">
            <v>NHNH_BDYE201703</v>
          </cell>
        </row>
        <row r="5114">
          <cell r="A5114" t="str">
            <v>NH</v>
          </cell>
          <cell r="B5114" t="str">
            <v>NH_BD</v>
          </cell>
          <cell r="C5114" t="str">
            <v>YE201703</v>
          </cell>
          <cell r="M5114">
            <v>13851.586301400001</v>
          </cell>
          <cell r="N5114">
            <v>17.329561600000002</v>
          </cell>
          <cell r="Q5114">
            <v>3937.7062553999999</v>
          </cell>
          <cell r="R5114">
            <v>52.811135800000002</v>
          </cell>
          <cell r="T5114" t="str">
            <v>NHNH_BDYE201703</v>
          </cell>
        </row>
        <row r="5115">
          <cell r="A5115" t="str">
            <v>NH</v>
          </cell>
          <cell r="B5115" t="str">
            <v>NH_BD</v>
          </cell>
          <cell r="C5115" t="str">
            <v>YE201703</v>
          </cell>
          <cell r="M5115">
            <v>13851.586301400001</v>
          </cell>
          <cell r="N5115">
            <v>15.3071023</v>
          </cell>
          <cell r="Q5115">
            <v>731.06872320000002</v>
          </cell>
          <cell r="R5115">
            <v>251.2557606</v>
          </cell>
          <cell r="T5115" t="str">
            <v>NHNH_BDYE201703</v>
          </cell>
        </row>
        <row r="5116">
          <cell r="A5116" t="str">
            <v>NH</v>
          </cell>
          <cell r="B5116" t="str">
            <v>NH_BD</v>
          </cell>
          <cell r="C5116" t="str">
            <v>YE201703</v>
          </cell>
          <cell r="M5116">
            <v>13851.586301400001</v>
          </cell>
          <cell r="N5116">
            <v>4.9481213999999998</v>
          </cell>
          <cell r="Q5116">
            <v>413.53083750000002</v>
          </cell>
          <cell r="R5116">
            <v>143.58652609999999</v>
          </cell>
          <cell r="T5116" t="str">
            <v>NHNH_BDYE201703</v>
          </cell>
        </row>
        <row r="5117">
          <cell r="A5117" t="str">
            <v>NH</v>
          </cell>
          <cell r="B5117" t="str">
            <v>NH_BD</v>
          </cell>
          <cell r="C5117" t="str">
            <v>YE201703</v>
          </cell>
          <cell r="M5117">
            <v>13851.586301400001</v>
          </cell>
          <cell r="N5117">
            <v>2.3064757999999999</v>
          </cell>
          <cell r="Q5117">
            <v>381.31149420000003</v>
          </cell>
          <cell r="R5117">
            <v>72.585564000000005</v>
          </cell>
          <cell r="T5117" t="str">
            <v>NHNH_BDYE201703</v>
          </cell>
        </row>
        <row r="5118">
          <cell r="A5118" t="str">
            <v>NH</v>
          </cell>
          <cell r="B5118" t="str">
            <v>NH_BD</v>
          </cell>
          <cell r="C5118" t="str">
            <v>YE201703</v>
          </cell>
          <cell r="M5118">
            <v>13851.586301400001</v>
          </cell>
          <cell r="N5118">
            <v>1.9824667</v>
          </cell>
          <cell r="Q5118">
            <v>483.88133019999998</v>
          </cell>
          <cell r="R5118">
            <v>49.1641203</v>
          </cell>
          <cell r="T5118" t="str">
            <v>NHNH_BDYE201703</v>
          </cell>
        </row>
        <row r="5119">
          <cell r="A5119" t="str">
            <v>NH</v>
          </cell>
          <cell r="B5119" t="str">
            <v>NH_BD</v>
          </cell>
          <cell r="C5119" t="str">
            <v>YE201703</v>
          </cell>
          <cell r="M5119">
            <v>13851.586301400001</v>
          </cell>
          <cell r="N5119">
            <v>1.3426085000000001</v>
          </cell>
          <cell r="Q5119">
            <v>607.43807790000005</v>
          </cell>
          <cell r="R5119">
            <v>26.523364999999998</v>
          </cell>
          <cell r="T5119" t="str">
            <v>NHNH_BDYE201703</v>
          </cell>
        </row>
        <row r="5120">
          <cell r="A5120" t="str">
            <v>NH</v>
          </cell>
          <cell r="B5120" t="str">
            <v>NH_BD</v>
          </cell>
          <cell r="C5120" t="str">
            <v>YE201703</v>
          </cell>
          <cell r="M5120">
            <v>13851.586301400001</v>
          </cell>
          <cell r="N5120">
            <v>22.047037700000001</v>
          </cell>
          <cell r="Q5120">
            <v>1900.7934597999999</v>
          </cell>
          <cell r="R5120">
            <v>139.18632299999999</v>
          </cell>
          <cell r="T5120" t="str">
            <v>NHNH_BDYE201703</v>
          </cell>
        </row>
        <row r="5121">
          <cell r="A5121" t="str">
            <v>NH</v>
          </cell>
          <cell r="B5121" t="str">
            <v>NH_BD</v>
          </cell>
          <cell r="C5121" t="str">
            <v>YE201703</v>
          </cell>
          <cell r="M5121">
            <v>13851.586301400001</v>
          </cell>
          <cell r="N5121">
            <v>3.2895800999999998</v>
          </cell>
          <cell r="Q5121">
            <v>58.083494999999999</v>
          </cell>
          <cell r="R5121">
            <v>679.62441479999995</v>
          </cell>
          <cell r="T5121" t="str">
            <v>NHNH_BDYE201703</v>
          </cell>
        </row>
        <row r="5122">
          <cell r="A5122" t="str">
            <v>NH</v>
          </cell>
          <cell r="B5122" t="str">
            <v>NH_BD</v>
          </cell>
          <cell r="C5122" t="str">
            <v>YE201703</v>
          </cell>
          <cell r="M5122">
            <v>13851.586301400001</v>
          </cell>
          <cell r="N5122">
            <v>3.6615443999999999</v>
          </cell>
          <cell r="Q5122">
            <v>136.26713090000001</v>
          </cell>
          <cell r="R5122">
            <v>322.44410520000002</v>
          </cell>
          <cell r="T5122" t="str">
            <v>NHNH_BDYE201703</v>
          </cell>
        </row>
        <row r="5123">
          <cell r="A5123" t="str">
            <v>NH</v>
          </cell>
          <cell r="B5123" t="str">
            <v>NH_BD</v>
          </cell>
          <cell r="C5123" t="str">
            <v>YE201703</v>
          </cell>
          <cell r="M5123">
            <v>13851.586301400001</v>
          </cell>
          <cell r="N5123">
            <v>6.5731482000000003</v>
          </cell>
          <cell r="Q5123">
            <v>1901.6063332000001</v>
          </cell>
          <cell r="R5123">
            <v>41.479551499999999</v>
          </cell>
          <cell r="T5123" t="str">
            <v>NHNH_BDYE201703</v>
          </cell>
        </row>
        <row r="5124">
          <cell r="A5124" t="str">
            <v>NH</v>
          </cell>
          <cell r="B5124" t="str">
            <v>NH_BD</v>
          </cell>
          <cell r="C5124" t="str">
            <v>YE201703</v>
          </cell>
          <cell r="M5124">
            <v>13851.586301400001</v>
          </cell>
          <cell r="N5124">
            <v>11.792499899999999</v>
          </cell>
          <cell r="Q5124">
            <v>1673.7801052</v>
          </cell>
          <cell r="R5124">
            <v>84.545155399999999</v>
          </cell>
          <cell r="T5124" t="str">
            <v>NHNH_BDYE201703</v>
          </cell>
        </row>
        <row r="5125">
          <cell r="A5125" t="str">
            <v>NH</v>
          </cell>
          <cell r="B5125" t="str">
            <v>NH_BD</v>
          </cell>
          <cell r="C5125" t="str">
            <v>YE201703</v>
          </cell>
          <cell r="M5125">
            <v>13851.586301400001</v>
          </cell>
          <cell r="N5125">
            <v>5.9798843000000002</v>
          </cell>
          <cell r="Q5125">
            <v>496.07443030000002</v>
          </cell>
          <cell r="R5125">
            <v>144.6529137</v>
          </cell>
          <cell r="T5125" t="str">
            <v>NHNH_BDYE201703</v>
          </cell>
        </row>
        <row r="5126">
          <cell r="A5126" t="str">
            <v>NH</v>
          </cell>
          <cell r="B5126" t="str">
            <v>NH_BD</v>
          </cell>
          <cell r="C5126" t="str">
            <v>YE201703</v>
          </cell>
          <cell r="M5126">
            <v>13851.586301400001</v>
          </cell>
          <cell r="N5126">
            <v>12.222141300000001</v>
          </cell>
          <cell r="Q5126">
            <v>905.02361800000006</v>
          </cell>
          <cell r="R5126">
            <v>162.05731280000001</v>
          </cell>
          <cell r="T5126" t="str">
            <v>NHNH_BDYE201703</v>
          </cell>
        </row>
        <row r="5127">
          <cell r="A5127" t="str">
            <v>NH</v>
          </cell>
          <cell r="B5127" t="str">
            <v>NH_BD</v>
          </cell>
          <cell r="C5127" t="str">
            <v>YE201703</v>
          </cell>
          <cell r="M5127">
            <v>13851.586301400001</v>
          </cell>
          <cell r="N5127">
            <v>5.7963069999999997</v>
          </cell>
          <cell r="Q5127">
            <v>502.13403149999999</v>
          </cell>
          <cell r="R5127">
            <v>138.52015599999999</v>
          </cell>
          <cell r="T5127" t="str">
            <v>NHNH_BDYE201703</v>
          </cell>
        </row>
        <row r="5128">
          <cell r="A5128" t="str">
            <v>NH</v>
          </cell>
          <cell r="B5128" t="str">
            <v>NH_BD</v>
          </cell>
          <cell r="C5128" t="str">
            <v>YE201703</v>
          </cell>
          <cell r="M5128">
            <v>13851.586301400001</v>
          </cell>
          <cell r="N5128">
            <v>3.3237521999999999</v>
          </cell>
          <cell r="Q5128">
            <v>667.51680750000003</v>
          </cell>
          <cell r="R5128">
            <v>59.751344000000003</v>
          </cell>
          <cell r="T5128" t="str">
            <v>NHNH_BDYE201703</v>
          </cell>
        </row>
        <row r="5129">
          <cell r="A5129" t="str">
            <v>NH</v>
          </cell>
          <cell r="B5129" t="str">
            <v>NH_BD</v>
          </cell>
          <cell r="C5129" t="str">
            <v>YE201703</v>
          </cell>
          <cell r="M5129">
            <v>13851.586301400001</v>
          </cell>
          <cell r="N5129">
            <v>4.1595411999999996</v>
          </cell>
          <cell r="Q5129">
            <v>380.05523540000002</v>
          </cell>
          <cell r="R5129">
            <v>131.33484350000001</v>
          </cell>
          <cell r="T5129" t="str">
            <v>NHNH_BDYE201703</v>
          </cell>
        </row>
        <row r="5130">
          <cell r="A5130" t="str">
            <v>NH</v>
          </cell>
          <cell r="B5130" t="str">
            <v>NH_BD</v>
          </cell>
          <cell r="C5130" t="str">
            <v>YE201703</v>
          </cell>
          <cell r="M5130">
            <v>13851.586301400001</v>
          </cell>
          <cell r="N5130">
            <v>10.026070000000001</v>
          </cell>
          <cell r="Q5130">
            <v>948.6970857</v>
          </cell>
          <cell r="R5130">
            <v>126.8190255</v>
          </cell>
          <cell r="T5130" t="str">
            <v>NHNH_BDYE201703</v>
          </cell>
        </row>
        <row r="5131">
          <cell r="A5131" t="str">
            <v>NH</v>
          </cell>
          <cell r="B5131" t="str">
            <v>NH_BD</v>
          </cell>
          <cell r="C5131" t="str">
            <v>YE201703</v>
          </cell>
          <cell r="M5131">
            <v>13851.586301400001</v>
          </cell>
          <cell r="N5131">
            <v>3.8763855999999999</v>
          </cell>
          <cell r="Q5131">
            <v>22.908248700000001</v>
          </cell>
          <cell r="R5131">
            <v>2030.5623226</v>
          </cell>
          <cell r="T5131" t="str">
            <v>NHNH_BDYE201703</v>
          </cell>
        </row>
        <row r="5132">
          <cell r="A5132" t="str">
            <v>NH</v>
          </cell>
          <cell r="B5132" t="str">
            <v>NH_BD</v>
          </cell>
          <cell r="C5132" t="str">
            <v>YE201703</v>
          </cell>
          <cell r="M5132">
            <v>13851.586301400001</v>
          </cell>
          <cell r="N5132">
            <v>13.5548082</v>
          </cell>
          <cell r="Q5132">
            <v>82.765285599999999</v>
          </cell>
          <cell r="R5132">
            <v>1965.2889107000001</v>
          </cell>
          <cell r="T5132" t="str">
            <v>NHNH_BDYE201703</v>
          </cell>
        </row>
        <row r="5133">
          <cell r="A5133" t="str">
            <v>NH</v>
          </cell>
          <cell r="B5133" t="str">
            <v>NH_BD</v>
          </cell>
          <cell r="C5133" t="str">
            <v>YE201703</v>
          </cell>
          <cell r="M5133">
            <v>13851.586301400001</v>
          </cell>
          <cell r="N5133">
            <v>21.6684044</v>
          </cell>
          <cell r="Q5133">
            <v>2535.4258457999999</v>
          </cell>
          <cell r="R5133">
            <v>102.5551006</v>
          </cell>
          <cell r="T5133" t="str">
            <v>NHNH_BDYE201703</v>
          </cell>
        </row>
        <row r="5134">
          <cell r="A5134" t="str">
            <v>NH</v>
          </cell>
          <cell r="B5134" t="str">
            <v>NH_BD</v>
          </cell>
          <cell r="C5134" t="str">
            <v>YE201703</v>
          </cell>
          <cell r="M5134">
            <v>13851.586301400001</v>
          </cell>
          <cell r="N5134">
            <v>114.03855040000001</v>
          </cell>
          <cell r="Q5134">
            <v>15088.596746499999</v>
          </cell>
          <cell r="R5134">
            <v>90.695153899999994</v>
          </cell>
          <cell r="T5134" t="str">
            <v>NHNH_BDYE201703</v>
          </cell>
        </row>
        <row r="5135">
          <cell r="A5135" t="str">
            <v>NH</v>
          </cell>
          <cell r="B5135" t="str">
            <v>TotInd</v>
          </cell>
          <cell r="C5135" t="str">
            <v>YE201603</v>
          </cell>
          <cell r="M5135">
            <v>11333.475409799999</v>
          </cell>
          <cell r="N5135">
            <v>8.3854623000000004</v>
          </cell>
          <cell r="Q5135">
            <v>18.793882</v>
          </cell>
          <cell r="R5135">
            <v>5354.1651173999999</v>
          </cell>
          <cell r="T5135" t="str">
            <v>NHTotIndYE201603</v>
          </cell>
        </row>
        <row r="5136">
          <cell r="A5136" t="str">
            <v>NH</v>
          </cell>
          <cell r="B5136" t="str">
            <v>TotInd</v>
          </cell>
          <cell r="C5136" t="str">
            <v>YE201603</v>
          </cell>
          <cell r="M5136">
            <v>11333.475409799999</v>
          </cell>
          <cell r="N5136">
            <v>25.768803200000001</v>
          </cell>
          <cell r="Q5136">
            <v>26.205553800000001</v>
          </cell>
          <cell r="R5136">
            <v>11800.0039394</v>
          </cell>
          <cell r="T5136" t="str">
            <v>NHTotIndYE201603</v>
          </cell>
        </row>
        <row r="5137">
          <cell r="A5137" t="str">
            <v>NH</v>
          </cell>
          <cell r="B5137" t="str">
            <v>TotInd</v>
          </cell>
          <cell r="C5137" t="str">
            <v>YE201603</v>
          </cell>
          <cell r="M5137">
            <v>11333.475409799999</v>
          </cell>
          <cell r="N5137">
            <v>40.062164500000002</v>
          </cell>
          <cell r="Q5137">
            <v>16.5880273</v>
          </cell>
          <cell r="R5137">
            <v>28981.503563800001</v>
          </cell>
          <cell r="T5137" t="str">
            <v>NHTotIndYE201603</v>
          </cell>
        </row>
        <row r="5138">
          <cell r="A5138" t="str">
            <v>NH</v>
          </cell>
          <cell r="B5138" t="str">
            <v>TotInd</v>
          </cell>
          <cell r="C5138" t="str">
            <v>YE201603</v>
          </cell>
          <cell r="M5138">
            <v>11333.475409799999</v>
          </cell>
          <cell r="N5138">
            <v>1.2654327000000001</v>
          </cell>
          <cell r="Q5138">
            <v>2.2940889000000002</v>
          </cell>
          <cell r="R5138">
            <v>6619.2692307999996</v>
          </cell>
          <cell r="T5138" t="str">
            <v>NHTotIndYE201603</v>
          </cell>
        </row>
        <row r="5139">
          <cell r="A5139" t="str">
            <v>NH</v>
          </cell>
          <cell r="B5139" t="str">
            <v>TotInd</v>
          </cell>
          <cell r="C5139" t="str">
            <v>YE201603</v>
          </cell>
          <cell r="M5139">
            <v>11333.475409799999</v>
          </cell>
          <cell r="N5139">
            <v>2.7308539000000001</v>
          </cell>
          <cell r="Q5139">
            <v>19.146818799999998</v>
          </cell>
          <cell r="R5139">
            <v>1711.5243779</v>
          </cell>
          <cell r="T5139" t="str">
            <v>NHTotIndYE201603</v>
          </cell>
        </row>
        <row r="5140">
          <cell r="A5140" t="str">
            <v>NH</v>
          </cell>
          <cell r="B5140" t="str">
            <v>TotInd</v>
          </cell>
          <cell r="C5140" t="str">
            <v>YE201603</v>
          </cell>
          <cell r="M5140">
            <v>11333.475409799999</v>
          </cell>
          <cell r="N5140">
            <v>5.3831287999999997</v>
          </cell>
          <cell r="Q5140">
            <v>458.37660670000002</v>
          </cell>
          <cell r="R5140">
            <v>140.926795</v>
          </cell>
          <cell r="T5140" t="str">
            <v>NHTotIndYE201603</v>
          </cell>
        </row>
        <row r="5141">
          <cell r="A5141" t="str">
            <v>NH</v>
          </cell>
          <cell r="B5141" t="str">
            <v>TotInd</v>
          </cell>
          <cell r="C5141" t="str">
            <v>YE201603</v>
          </cell>
          <cell r="M5141">
            <v>11333.475409799999</v>
          </cell>
          <cell r="N5141">
            <v>7.4484285999999997</v>
          </cell>
          <cell r="Q5141">
            <v>101.2928478</v>
          </cell>
          <cell r="R5141">
            <v>882.40330140000003</v>
          </cell>
          <cell r="T5141" t="str">
            <v>NHTotIndYE201603</v>
          </cell>
        </row>
        <row r="5142">
          <cell r="A5142" t="str">
            <v>NH</v>
          </cell>
          <cell r="B5142" t="str">
            <v>TotInd</v>
          </cell>
          <cell r="C5142" t="str">
            <v>YE201603</v>
          </cell>
          <cell r="M5142">
            <v>11333.475409799999</v>
          </cell>
          <cell r="N5142">
            <v>16.626513599999999</v>
          </cell>
          <cell r="Q5142">
            <v>555.16951089999998</v>
          </cell>
          <cell r="R5142">
            <v>359.38242209999999</v>
          </cell>
          <cell r="T5142" t="str">
            <v>NHTotIndYE201603</v>
          </cell>
        </row>
        <row r="5143">
          <cell r="A5143" t="str">
            <v>NH</v>
          </cell>
          <cell r="B5143" t="str">
            <v>TotInd</v>
          </cell>
          <cell r="C5143" t="str">
            <v>YE201603</v>
          </cell>
          <cell r="M5143">
            <v>11333.475409799999</v>
          </cell>
          <cell r="N5143">
            <v>6.6880635000000002</v>
          </cell>
          <cell r="Q5143">
            <v>305.55499300000002</v>
          </cell>
          <cell r="R5143">
            <v>262.6589778</v>
          </cell>
          <cell r="T5143" t="str">
            <v>NHTotIndYE201603</v>
          </cell>
        </row>
        <row r="5144">
          <cell r="A5144" t="str">
            <v>NH</v>
          </cell>
          <cell r="B5144" t="str">
            <v>TotInd</v>
          </cell>
          <cell r="C5144" t="str">
            <v>YE201603</v>
          </cell>
          <cell r="M5144">
            <v>11333.475409799999</v>
          </cell>
          <cell r="N5144">
            <v>35.895070699999998</v>
          </cell>
          <cell r="Q5144">
            <v>214.6737794</v>
          </cell>
          <cell r="R5144">
            <v>2006.4902672000001</v>
          </cell>
          <cell r="T5144" t="str">
            <v>NHTotIndYE201603</v>
          </cell>
        </row>
        <row r="5145">
          <cell r="A5145" t="str">
            <v>NH</v>
          </cell>
          <cell r="B5145" t="str">
            <v>TotInd</v>
          </cell>
          <cell r="C5145" t="str">
            <v>YE201603</v>
          </cell>
          <cell r="M5145">
            <v>11333.475409799999</v>
          </cell>
          <cell r="N5145">
            <v>17.341728400000001</v>
          </cell>
          <cell r="Q5145">
            <v>402.43613149999999</v>
          </cell>
          <cell r="R5145">
            <v>517.10252800000001</v>
          </cell>
          <cell r="T5145" t="str">
            <v>NHTotIndYE201603</v>
          </cell>
        </row>
        <row r="5146">
          <cell r="A5146" t="str">
            <v>NH</v>
          </cell>
          <cell r="B5146" t="str">
            <v>TotInd</v>
          </cell>
          <cell r="C5146" t="str">
            <v>YE201603</v>
          </cell>
          <cell r="M5146">
            <v>11333.475409799999</v>
          </cell>
          <cell r="N5146">
            <v>16.499517099999998</v>
          </cell>
          <cell r="Q5146">
            <v>245.2910426</v>
          </cell>
          <cell r="R5146">
            <v>807.1807374</v>
          </cell>
          <cell r="T5146" t="str">
            <v>NHTotIndYE201603</v>
          </cell>
        </row>
        <row r="5147">
          <cell r="A5147" t="str">
            <v>NH</v>
          </cell>
          <cell r="B5147" t="str">
            <v>TotInd</v>
          </cell>
          <cell r="C5147" t="str">
            <v>YE201603</v>
          </cell>
          <cell r="M5147">
            <v>11333.475409799999</v>
          </cell>
          <cell r="N5147">
            <v>13.9276657</v>
          </cell>
          <cell r="Q5147">
            <v>421.05354510000001</v>
          </cell>
          <cell r="R5147">
            <v>396.93761110000003</v>
          </cell>
          <cell r="T5147" t="str">
            <v>NHTotIndYE201603</v>
          </cell>
        </row>
        <row r="5148">
          <cell r="A5148" t="str">
            <v>NH</v>
          </cell>
          <cell r="B5148" t="str">
            <v>TotInd</v>
          </cell>
          <cell r="C5148" t="str">
            <v>YE201603</v>
          </cell>
          <cell r="M5148">
            <v>11333.475409799999</v>
          </cell>
          <cell r="N5148">
            <v>27.469521100000001</v>
          </cell>
          <cell r="Q5148">
            <v>1446.4230439</v>
          </cell>
          <cell r="R5148">
            <v>227.89615689999999</v>
          </cell>
          <cell r="T5148" t="str">
            <v>NHTotIndYE201603</v>
          </cell>
        </row>
        <row r="5149">
          <cell r="A5149" t="str">
            <v>NH</v>
          </cell>
          <cell r="B5149" t="str">
            <v>TotInd</v>
          </cell>
          <cell r="C5149" t="str">
            <v>YE201603</v>
          </cell>
          <cell r="M5149">
            <v>11333.475409799999</v>
          </cell>
          <cell r="N5149">
            <v>14.449120600000001</v>
          </cell>
          <cell r="Q5149">
            <v>3277.81185</v>
          </cell>
          <cell r="R5149">
            <v>52.897925700000002</v>
          </cell>
          <cell r="T5149" t="str">
            <v>NHTotIndYE201603</v>
          </cell>
        </row>
        <row r="5150">
          <cell r="A5150" t="str">
            <v>NH</v>
          </cell>
          <cell r="B5150" t="str">
            <v>TotInd</v>
          </cell>
          <cell r="C5150" t="str">
            <v>YE201603</v>
          </cell>
          <cell r="M5150">
            <v>11333.475409799999</v>
          </cell>
          <cell r="N5150">
            <v>12.949794600000001</v>
          </cell>
          <cell r="Q5150">
            <v>683.02084930000001</v>
          </cell>
          <cell r="R5150">
            <v>227.5150678</v>
          </cell>
          <cell r="T5150" t="str">
            <v>NHTotIndYE201603</v>
          </cell>
        </row>
        <row r="5151">
          <cell r="A5151" t="str">
            <v>NH</v>
          </cell>
          <cell r="B5151" t="str">
            <v>TotInd</v>
          </cell>
          <cell r="C5151" t="str">
            <v>YE201603</v>
          </cell>
          <cell r="M5151">
            <v>11333.475409799999</v>
          </cell>
          <cell r="N5151">
            <v>3.9638632</v>
          </cell>
          <cell r="Q5151">
            <v>354.52496739999998</v>
          </cell>
          <cell r="R5151">
            <v>134.16927820000001</v>
          </cell>
          <cell r="T5151" t="str">
            <v>NHTotIndYE201603</v>
          </cell>
        </row>
        <row r="5152">
          <cell r="A5152" t="str">
            <v>NH</v>
          </cell>
          <cell r="B5152" t="str">
            <v>TotInd</v>
          </cell>
          <cell r="C5152" t="str">
            <v>YE201603</v>
          </cell>
          <cell r="M5152">
            <v>11333.475409799999</v>
          </cell>
          <cell r="N5152">
            <v>1.9964431</v>
          </cell>
          <cell r="Q5152">
            <v>290.90811780000001</v>
          </cell>
          <cell r="R5152">
            <v>82.353551699999997</v>
          </cell>
          <cell r="T5152" t="str">
            <v>NHTotIndYE201603</v>
          </cell>
        </row>
        <row r="5153">
          <cell r="A5153" t="str">
            <v>NH</v>
          </cell>
          <cell r="B5153" t="str">
            <v>TotInd</v>
          </cell>
          <cell r="C5153" t="str">
            <v>YE201603</v>
          </cell>
          <cell r="M5153">
            <v>11333.475409799999</v>
          </cell>
          <cell r="N5153">
            <v>2.0983529999999999</v>
          </cell>
          <cell r="Q5153">
            <v>559.84592290000001</v>
          </cell>
          <cell r="R5153">
            <v>44.977082699999997</v>
          </cell>
          <cell r="T5153" t="str">
            <v>NHTotIndYE201603</v>
          </cell>
        </row>
        <row r="5154">
          <cell r="A5154" t="str">
            <v>NH</v>
          </cell>
          <cell r="B5154" t="str">
            <v>TotInd</v>
          </cell>
          <cell r="C5154" t="str">
            <v>YE201603</v>
          </cell>
          <cell r="M5154">
            <v>11333.475409799999</v>
          </cell>
          <cell r="N5154">
            <v>1.8935740999999999</v>
          </cell>
          <cell r="Q5154">
            <v>856.22456030000001</v>
          </cell>
          <cell r="R5154">
            <v>26.538468699999999</v>
          </cell>
          <cell r="T5154" t="str">
            <v>NHTotIndYE201603</v>
          </cell>
        </row>
        <row r="5155">
          <cell r="A5155" t="str">
            <v>NH</v>
          </cell>
          <cell r="B5155" t="str">
            <v>TotInd</v>
          </cell>
          <cell r="C5155" t="str">
            <v>YE201603</v>
          </cell>
          <cell r="M5155">
            <v>11333.475409799999</v>
          </cell>
          <cell r="N5155">
            <v>19.6473692</v>
          </cell>
          <cell r="Q5155">
            <v>1769.0954694</v>
          </cell>
          <cell r="R5155">
            <v>133.27060900000001</v>
          </cell>
          <cell r="T5155" t="str">
            <v>NHTotIndYE201603</v>
          </cell>
        </row>
        <row r="5156">
          <cell r="A5156" t="str">
            <v>NH</v>
          </cell>
          <cell r="B5156" t="str">
            <v>TotInd</v>
          </cell>
          <cell r="C5156" t="str">
            <v>YE201603</v>
          </cell>
          <cell r="M5156">
            <v>11333.475409799999</v>
          </cell>
          <cell r="N5156">
            <v>3.2607737000000001</v>
          </cell>
          <cell r="Q5156">
            <v>49.587613699999999</v>
          </cell>
          <cell r="R5156">
            <v>789.09391459999995</v>
          </cell>
          <cell r="T5156" t="str">
            <v>NHTotIndYE201603</v>
          </cell>
        </row>
        <row r="5157">
          <cell r="A5157" t="str">
            <v>NH</v>
          </cell>
          <cell r="B5157" t="str">
            <v>TotInd</v>
          </cell>
          <cell r="C5157" t="str">
            <v>YE201603</v>
          </cell>
          <cell r="M5157">
            <v>11333.475409799999</v>
          </cell>
          <cell r="N5157">
            <v>5.9703828000000003</v>
          </cell>
          <cell r="Q5157">
            <v>182.64476920000001</v>
          </cell>
          <cell r="R5157">
            <v>392.2619517</v>
          </cell>
          <cell r="T5157" t="str">
            <v>NHTotIndYE201603</v>
          </cell>
        </row>
        <row r="5158">
          <cell r="A5158" t="str">
            <v>NH</v>
          </cell>
          <cell r="B5158" t="str">
            <v>TotInd</v>
          </cell>
          <cell r="C5158" t="str">
            <v>YE201603</v>
          </cell>
          <cell r="M5158">
            <v>11333.475409799999</v>
          </cell>
          <cell r="N5158">
            <v>5.7383417999999997</v>
          </cell>
          <cell r="Q5158">
            <v>1926.5934950000001</v>
          </cell>
          <cell r="R5158">
            <v>35.741894700000003</v>
          </cell>
          <cell r="T5158" t="str">
            <v>NHTotIndYE201603</v>
          </cell>
        </row>
        <row r="5159">
          <cell r="A5159" t="str">
            <v>NH</v>
          </cell>
          <cell r="B5159" t="str">
            <v>TotInd</v>
          </cell>
          <cell r="C5159" t="str">
            <v>YE201603</v>
          </cell>
          <cell r="M5159">
            <v>11333.475409799999</v>
          </cell>
          <cell r="N5159">
            <v>16.118063500000002</v>
          </cell>
          <cell r="Q5159">
            <v>2139.6790590000001</v>
          </cell>
          <cell r="R5159">
            <v>90.395221000000006</v>
          </cell>
          <cell r="T5159" t="str">
            <v>NHTotIndYE201603</v>
          </cell>
        </row>
        <row r="5160">
          <cell r="A5160" t="str">
            <v>NH</v>
          </cell>
          <cell r="B5160" t="str">
            <v>TotInd</v>
          </cell>
          <cell r="C5160" t="str">
            <v>YE201603</v>
          </cell>
          <cell r="M5160">
            <v>11333.475409799999</v>
          </cell>
          <cell r="N5160">
            <v>5.5258935999999999</v>
          </cell>
          <cell r="Q5160">
            <v>451.2296374</v>
          </cell>
          <cell r="R5160">
            <v>146.95560230000001</v>
          </cell>
          <cell r="T5160" t="str">
            <v>NHTotIndYE201603</v>
          </cell>
        </row>
        <row r="5161">
          <cell r="A5161" t="str">
            <v>NH</v>
          </cell>
          <cell r="B5161" t="str">
            <v>TotInd</v>
          </cell>
          <cell r="C5161" t="str">
            <v>YE201603</v>
          </cell>
          <cell r="M5161">
            <v>11333.475409799999</v>
          </cell>
          <cell r="N5161">
            <v>11.605209199999999</v>
          </cell>
          <cell r="Q5161">
            <v>904.22395859999995</v>
          </cell>
          <cell r="R5161">
            <v>154.01329430000001</v>
          </cell>
          <cell r="T5161" t="str">
            <v>NHTotIndYE201603</v>
          </cell>
        </row>
        <row r="5162">
          <cell r="A5162" t="str">
            <v>NH</v>
          </cell>
          <cell r="B5162" t="str">
            <v>TotInd</v>
          </cell>
          <cell r="C5162" t="str">
            <v>YE201603</v>
          </cell>
          <cell r="M5162">
            <v>11333.475409799999</v>
          </cell>
          <cell r="N5162">
            <v>5.6559730999999998</v>
          </cell>
          <cell r="Q5162">
            <v>481.40572969999999</v>
          </cell>
          <cell r="R5162">
            <v>140.98643509999999</v>
          </cell>
          <cell r="T5162" t="str">
            <v>NHTotIndYE201603</v>
          </cell>
        </row>
        <row r="5163">
          <cell r="A5163" t="str">
            <v>NH</v>
          </cell>
          <cell r="B5163" t="str">
            <v>TotInd</v>
          </cell>
          <cell r="C5163" t="str">
            <v>YE201603</v>
          </cell>
          <cell r="M5163">
            <v>11333.475409799999</v>
          </cell>
          <cell r="N5163">
            <v>2.8562997999999999</v>
          </cell>
          <cell r="Q5163">
            <v>574.05162710000002</v>
          </cell>
          <cell r="R5163">
            <v>59.708213999999998</v>
          </cell>
          <cell r="T5163" t="str">
            <v>NHTotIndYE201603</v>
          </cell>
        </row>
        <row r="5164">
          <cell r="A5164" t="str">
            <v>NH</v>
          </cell>
          <cell r="B5164" t="str">
            <v>TotInd</v>
          </cell>
          <cell r="C5164" t="str">
            <v>YE201603</v>
          </cell>
          <cell r="M5164">
            <v>11333.475409799999</v>
          </cell>
          <cell r="N5164">
            <v>3.4259510999999998</v>
          </cell>
          <cell r="Q5164">
            <v>314.99605120000001</v>
          </cell>
          <cell r="R5164">
            <v>130.51405879999999</v>
          </cell>
          <cell r="T5164" t="str">
            <v>NHTotIndYE201603</v>
          </cell>
        </row>
        <row r="5165">
          <cell r="A5165" t="str">
            <v>NH</v>
          </cell>
          <cell r="B5165" t="str">
            <v>TotInd</v>
          </cell>
          <cell r="C5165" t="str">
            <v>YE201603</v>
          </cell>
          <cell r="M5165">
            <v>11333.475409799999</v>
          </cell>
          <cell r="N5165">
            <v>6.6153402000000003</v>
          </cell>
          <cell r="Q5165">
            <v>651.25654159999999</v>
          </cell>
          <cell r="R5165">
            <v>121.89372040000001</v>
          </cell>
          <cell r="T5165" t="str">
            <v>NHTotIndYE201603</v>
          </cell>
        </row>
        <row r="5166">
          <cell r="A5166" t="str">
            <v>NH</v>
          </cell>
          <cell r="B5166" t="str">
            <v>TotInd</v>
          </cell>
          <cell r="C5166" t="str">
            <v>YE201603</v>
          </cell>
          <cell r="M5166">
            <v>11333.475409799999</v>
          </cell>
          <cell r="N5166">
            <v>2.3535965999999999</v>
          </cell>
          <cell r="Q5166">
            <v>15.617451300000001</v>
          </cell>
          <cell r="R5166">
            <v>1808.4358757</v>
          </cell>
          <cell r="T5166" t="str">
            <v>NHTotIndYE201603</v>
          </cell>
        </row>
        <row r="5167">
          <cell r="A5167" t="str">
            <v>NH</v>
          </cell>
          <cell r="B5167" t="str">
            <v>TotInd</v>
          </cell>
          <cell r="C5167" t="str">
            <v>YE201603</v>
          </cell>
          <cell r="M5167">
            <v>11333.475409799999</v>
          </cell>
          <cell r="N5167">
            <v>4.4534883000000001</v>
          </cell>
          <cell r="Q5167">
            <v>17.7350718</v>
          </cell>
          <cell r="R5167">
            <v>3013.3432836000002</v>
          </cell>
          <cell r="T5167" t="str">
            <v>NHTotIndYE201603</v>
          </cell>
        </row>
        <row r="5168">
          <cell r="A5168" t="str">
            <v>NH</v>
          </cell>
          <cell r="B5168" t="str">
            <v>TotInd</v>
          </cell>
          <cell r="C5168" t="str">
            <v>YE201603</v>
          </cell>
          <cell r="M5168">
            <v>11333.475409799999</v>
          </cell>
          <cell r="N5168">
            <v>13.2786185</v>
          </cell>
          <cell r="Q5168">
            <v>1627.0384266999999</v>
          </cell>
          <cell r="R5168">
            <v>97.934639399999995</v>
          </cell>
          <cell r="T5168" t="str">
            <v>NHTotIndYE201603</v>
          </cell>
        </row>
        <row r="5169">
          <cell r="A5169" t="str">
            <v>NH</v>
          </cell>
          <cell r="B5169" t="str">
            <v>TotInd</v>
          </cell>
          <cell r="C5169" t="str">
            <v>YE201603</v>
          </cell>
          <cell r="M5169">
            <v>11333.475409799999</v>
          </cell>
          <cell r="N5169">
            <v>88.411139800000001</v>
          </cell>
          <cell r="Q5169">
            <v>13171.334881999999</v>
          </cell>
          <cell r="R5169">
            <v>80.548682900000003</v>
          </cell>
          <cell r="T5169" t="str">
            <v>NHTotIndYE201603</v>
          </cell>
        </row>
        <row r="5170">
          <cell r="A5170" t="str">
            <v>NH</v>
          </cell>
          <cell r="B5170" t="str">
            <v>TotInd</v>
          </cell>
          <cell r="C5170" t="str">
            <v>YE201703</v>
          </cell>
          <cell r="M5170">
            <v>23241.104109600001</v>
          </cell>
          <cell r="N5170">
            <v>10.2967256</v>
          </cell>
          <cell r="Q5170">
            <v>17.548326299999999</v>
          </cell>
          <cell r="R5170">
            <v>7041.1676424999996</v>
          </cell>
          <cell r="T5170" t="str">
            <v>NHTotIndYE201703</v>
          </cell>
        </row>
        <row r="5171">
          <cell r="A5171" t="str">
            <v>NH</v>
          </cell>
          <cell r="B5171" t="str">
            <v>TotInd</v>
          </cell>
          <cell r="C5171" t="str">
            <v>YE201703</v>
          </cell>
          <cell r="M5171">
            <v>23241.104109600001</v>
          </cell>
          <cell r="N5171">
            <v>37.592248699999999</v>
          </cell>
          <cell r="Q5171">
            <v>35.596734400000003</v>
          </cell>
          <cell r="R5171">
            <v>12672.706960400001</v>
          </cell>
          <cell r="T5171" t="str">
            <v>NHTotIndYE201703</v>
          </cell>
        </row>
        <row r="5172">
          <cell r="A5172" t="str">
            <v>NH</v>
          </cell>
          <cell r="B5172" t="str">
            <v>TotInd</v>
          </cell>
          <cell r="C5172" t="str">
            <v>YE201703</v>
          </cell>
          <cell r="M5172">
            <v>23241.104109600001</v>
          </cell>
          <cell r="N5172">
            <v>49.216350300000002</v>
          </cell>
          <cell r="Q5172">
            <v>19.594115599999999</v>
          </cell>
          <cell r="R5172">
            <v>30141.508584700001</v>
          </cell>
          <cell r="T5172" t="str">
            <v>NHTotIndYE201703</v>
          </cell>
        </row>
        <row r="5173">
          <cell r="A5173" t="str">
            <v>NH</v>
          </cell>
          <cell r="B5173" t="str">
            <v>TotInd</v>
          </cell>
          <cell r="C5173" t="str">
            <v>YE201703</v>
          </cell>
          <cell r="M5173">
            <v>23241.104109600001</v>
          </cell>
          <cell r="N5173">
            <v>1.1368324999999999</v>
          </cell>
          <cell r="Q5173">
            <v>2.3185612</v>
          </cell>
          <cell r="R5173">
            <v>5883.8168626999995</v>
          </cell>
          <cell r="T5173" t="str">
            <v>NHTotIndYE201703</v>
          </cell>
        </row>
        <row r="5174">
          <cell r="A5174" t="str">
            <v>NH</v>
          </cell>
          <cell r="B5174" t="str">
            <v>TotInd</v>
          </cell>
          <cell r="C5174" t="str">
            <v>YE201703</v>
          </cell>
          <cell r="M5174">
            <v>23241.104109600001</v>
          </cell>
          <cell r="N5174">
            <v>2.7537799000000001</v>
          </cell>
          <cell r="Q5174">
            <v>18.230256099999998</v>
          </cell>
          <cell r="R5174">
            <v>1812.6656109999999</v>
          </cell>
          <cell r="T5174" t="str">
            <v>NHTotIndYE201703</v>
          </cell>
        </row>
        <row r="5175">
          <cell r="A5175" t="str">
            <v>NH</v>
          </cell>
          <cell r="B5175" t="str">
            <v>TotInd</v>
          </cell>
          <cell r="C5175" t="str">
            <v>YE201703</v>
          </cell>
          <cell r="M5175">
            <v>23241.104109600001</v>
          </cell>
          <cell r="N5175">
            <v>8.0595008000000004</v>
          </cell>
          <cell r="Q5175">
            <v>581.7315625</v>
          </cell>
          <cell r="R5175">
            <v>166.25195529999999</v>
          </cell>
          <cell r="T5175" t="str">
            <v>NHTotIndYE201703</v>
          </cell>
        </row>
        <row r="5176">
          <cell r="A5176" t="str">
            <v>NH</v>
          </cell>
          <cell r="B5176" t="str">
            <v>TotInd</v>
          </cell>
          <cell r="C5176" t="str">
            <v>YE201703</v>
          </cell>
          <cell r="M5176">
            <v>23241.104109600001</v>
          </cell>
          <cell r="N5176">
            <v>8.8631665000000002</v>
          </cell>
          <cell r="Q5176">
            <v>120.20148880000001</v>
          </cell>
          <cell r="R5176">
            <v>884.83095690000005</v>
          </cell>
          <cell r="T5176" t="str">
            <v>NHTotIndYE201703</v>
          </cell>
        </row>
        <row r="5177">
          <cell r="A5177" t="str">
            <v>NH</v>
          </cell>
          <cell r="B5177" t="str">
            <v>TotInd</v>
          </cell>
          <cell r="C5177" t="str">
            <v>YE201703</v>
          </cell>
          <cell r="M5177">
            <v>23241.104109600001</v>
          </cell>
          <cell r="N5177">
            <v>28.204882600000001</v>
          </cell>
          <cell r="Q5177">
            <v>846.67494650000003</v>
          </cell>
          <cell r="R5177">
            <v>399.75033189999999</v>
          </cell>
          <cell r="T5177" t="str">
            <v>NHTotIndYE201703</v>
          </cell>
        </row>
        <row r="5178">
          <cell r="A5178" t="str">
            <v>NH</v>
          </cell>
          <cell r="B5178" t="str">
            <v>TotInd</v>
          </cell>
          <cell r="C5178" t="str">
            <v>YE201703</v>
          </cell>
          <cell r="M5178">
            <v>23241.104109600001</v>
          </cell>
          <cell r="N5178">
            <v>9.9415829999999996</v>
          </cell>
          <cell r="Q5178">
            <v>469.6262461</v>
          </cell>
          <cell r="R5178">
            <v>254.02966050000001</v>
          </cell>
          <cell r="T5178" t="str">
            <v>NHTotIndYE201703</v>
          </cell>
        </row>
        <row r="5179">
          <cell r="A5179" t="str">
            <v>NH</v>
          </cell>
          <cell r="B5179" t="str">
            <v>TotInd</v>
          </cell>
          <cell r="C5179" t="str">
            <v>YE201703</v>
          </cell>
          <cell r="M5179">
            <v>23241.104109600001</v>
          </cell>
          <cell r="N5179">
            <v>38.109321799999996</v>
          </cell>
          <cell r="Q5179">
            <v>223.56023870000001</v>
          </cell>
          <cell r="R5179">
            <v>2045.5867493999999</v>
          </cell>
          <cell r="T5179" t="str">
            <v>NHTotIndYE201703</v>
          </cell>
        </row>
        <row r="5180">
          <cell r="A5180" t="str">
            <v>NH</v>
          </cell>
          <cell r="B5180" t="str">
            <v>TotInd</v>
          </cell>
          <cell r="C5180" t="str">
            <v>YE201703</v>
          </cell>
          <cell r="M5180">
            <v>23241.104109600001</v>
          </cell>
          <cell r="N5180">
            <v>16.962015300000001</v>
          </cell>
          <cell r="Q5180">
            <v>368.59252120000002</v>
          </cell>
          <cell r="R5180">
            <v>552.22005850000005</v>
          </cell>
          <cell r="T5180" t="str">
            <v>NHTotIndYE201703</v>
          </cell>
        </row>
        <row r="5181">
          <cell r="A5181" t="str">
            <v>NH</v>
          </cell>
          <cell r="B5181" t="str">
            <v>TotInd</v>
          </cell>
          <cell r="C5181" t="str">
            <v>YE201703</v>
          </cell>
          <cell r="M5181">
            <v>23241.104109600001</v>
          </cell>
          <cell r="N5181">
            <v>20.696455199999999</v>
          </cell>
          <cell r="Q5181">
            <v>293.6760582</v>
          </cell>
          <cell r="R5181">
            <v>845.68508399999996</v>
          </cell>
          <cell r="T5181" t="str">
            <v>NHTotIndYE201703</v>
          </cell>
        </row>
        <row r="5182">
          <cell r="A5182" t="str">
            <v>NH</v>
          </cell>
          <cell r="B5182" t="str">
            <v>TotInd</v>
          </cell>
          <cell r="C5182" t="str">
            <v>YE201703</v>
          </cell>
          <cell r="M5182">
            <v>23241.104109600001</v>
          </cell>
          <cell r="N5182">
            <v>16.980359199999999</v>
          </cell>
          <cell r="Q5182">
            <v>524.94375190000005</v>
          </cell>
          <cell r="R5182">
            <v>388.16408259999997</v>
          </cell>
          <cell r="T5182" t="str">
            <v>NHTotIndYE201703</v>
          </cell>
        </row>
        <row r="5183">
          <cell r="A5183" t="str">
            <v>NH</v>
          </cell>
          <cell r="B5183" t="str">
            <v>TotInd</v>
          </cell>
          <cell r="C5183" t="str">
            <v>YE201703</v>
          </cell>
          <cell r="M5183">
            <v>23241.104109600001</v>
          </cell>
          <cell r="N5183">
            <v>31.407051299999999</v>
          </cell>
          <cell r="Q5183">
            <v>1777.6914724000001</v>
          </cell>
          <cell r="R5183">
            <v>212.00788840000001</v>
          </cell>
          <cell r="T5183" t="str">
            <v>NHTotIndYE201703</v>
          </cell>
        </row>
        <row r="5184">
          <cell r="A5184" t="str">
            <v>NH</v>
          </cell>
          <cell r="B5184" t="str">
            <v>TotInd</v>
          </cell>
          <cell r="C5184" t="str">
            <v>YE201703</v>
          </cell>
          <cell r="M5184">
            <v>23241.104109600001</v>
          </cell>
          <cell r="N5184">
            <v>15.631204</v>
          </cell>
          <cell r="Q5184">
            <v>3563.0463571999999</v>
          </cell>
          <cell r="R5184">
            <v>52.644402800000002</v>
          </cell>
          <cell r="T5184" t="str">
            <v>NHTotIndYE201703</v>
          </cell>
        </row>
        <row r="5185">
          <cell r="A5185" t="str">
            <v>NH</v>
          </cell>
          <cell r="B5185" t="str">
            <v>TotInd</v>
          </cell>
          <cell r="C5185" t="str">
            <v>YE201703</v>
          </cell>
          <cell r="M5185">
            <v>23241.104109600001</v>
          </cell>
          <cell r="N5185">
            <v>14.1609534</v>
          </cell>
          <cell r="Q5185">
            <v>669.0951824</v>
          </cell>
          <cell r="R5185">
            <v>253.97199839999999</v>
          </cell>
          <cell r="T5185" t="str">
            <v>NHTotIndYE201703</v>
          </cell>
        </row>
        <row r="5186">
          <cell r="A5186" t="str">
            <v>NH</v>
          </cell>
          <cell r="B5186" t="str">
            <v>TotInd</v>
          </cell>
          <cell r="C5186" t="str">
            <v>YE201703</v>
          </cell>
          <cell r="M5186">
            <v>23241.104109600001</v>
          </cell>
          <cell r="N5186">
            <v>4.7453509</v>
          </cell>
          <cell r="Q5186">
            <v>400.12702289999999</v>
          </cell>
          <cell r="R5186">
            <v>142.31533300000001</v>
          </cell>
          <cell r="T5186" t="str">
            <v>NHTotIndYE201703</v>
          </cell>
        </row>
        <row r="5187">
          <cell r="A5187" t="str">
            <v>NH</v>
          </cell>
          <cell r="B5187" t="str">
            <v>TotInd</v>
          </cell>
          <cell r="C5187" t="str">
            <v>YE201703</v>
          </cell>
          <cell r="M5187">
            <v>23241.104109600001</v>
          </cell>
          <cell r="N5187">
            <v>2.2519439999999999</v>
          </cell>
          <cell r="Q5187">
            <v>338.643553</v>
          </cell>
          <cell r="R5187">
            <v>79.798737200000005</v>
          </cell>
          <cell r="T5187" t="str">
            <v>NHTotIndYE201703</v>
          </cell>
        </row>
        <row r="5188">
          <cell r="A5188" t="str">
            <v>NH</v>
          </cell>
          <cell r="B5188" t="str">
            <v>TotInd</v>
          </cell>
          <cell r="C5188" t="str">
            <v>YE201703</v>
          </cell>
          <cell r="M5188">
            <v>23241.104109600001</v>
          </cell>
          <cell r="N5188">
            <v>1.9058434</v>
          </cell>
          <cell r="Q5188">
            <v>477.42178630000001</v>
          </cell>
          <cell r="R5188">
            <v>47.903388399999997</v>
          </cell>
          <cell r="T5188" t="str">
            <v>NHTotIndYE201703</v>
          </cell>
        </row>
        <row r="5189">
          <cell r="A5189" t="str">
            <v>NH</v>
          </cell>
          <cell r="B5189" t="str">
            <v>TotInd</v>
          </cell>
          <cell r="C5189" t="str">
            <v>YE201703</v>
          </cell>
          <cell r="M5189">
            <v>23241.104109600001</v>
          </cell>
          <cell r="N5189">
            <v>1.5653451</v>
          </cell>
          <cell r="Q5189">
            <v>699.44053399999996</v>
          </cell>
          <cell r="R5189">
            <v>26.8559524</v>
          </cell>
          <cell r="T5189" t="str">
            <v>NHTotIndYE201703</v>
          </cell>
        </row>
        <row r="5190">
          <cell r="A5190" t="str">
            <v>NH</v>
          </cell>
          <cell r="B5190" t="str">
            <v>TotInd</v>
          </cell>
          <cell r="C5190" t="str">
            <v>YE201703</v>
          </cell>
          <cell r="M5190">
            <v>23241.104109600001</v>
          </cell>
          <cell r="N5190">
            <v>20.7916162</v>
          </cell>
          <cell r="Q5190">
            <v>1788.3057389999999</v>
          </cell>
          <cell r="R5190">
            <v>139.5171919</v>
          </cell>
          <cell r="T5190" t="str">
            <v>NHTotIndYE201703</v>
          </cell>
        </row>
        <row r="5191">
          <cell r="A5191" t="str">
            <v>NH</v>
          </cell>
          <cell r="B5191" t="str">
            <v>TotInd</v>
          </cell>
          <cell r="C5191" t="str">
            <v>YE201703</v>
          </cell>
          <cell r="M5191">
            <v>23241.104109600001</v>
          </cell>
          <cell r="N5191">
            <v>3.3960412999999998</v>
          </cell>
          <cell r="Q5191">
            <v>55.934102299999999</v>
          </cell>
          <cell r="R5191">
            <v>728.58048819999999</v>
          </cell>
          <cell r="T5191" t="str">
            <v>NHTotIndYE201703</v>
          </cell>
        </row>
        <row r="5192">
          <cell r="A5192" t="str">
            <v>NH</v>
          </cell>
          <cell r="B5192" t="str">
            <v>TotInd</v>
          </cell>
          <cell r="C5192" t="str">
            <v>YE201703</v>
          </cell>
          <cell r="M5192">
            <v>23241.104109600001</v>
          </cell>
          <cell r="N5192">
            <v>5.2392209000000003</v>
          </cell>
          <cell r="Q5192">
            <v>153.13612090000001</v>
          </cell>
          <cell r="R5192">
            <v>410.55402650000002</v>
          </cell>
          <cell r="T5192" t="str">
            <v>NHTotIndYE201703</v>
          </cell>
        </row>
        <row r="5193">
          <cell r="A5193" t="str">
            <v>NH</v>
          </cell>
          <cell r="B5193" t="str">
            <v>TotInd</v>
          </cell>
          <cell r="C5193" t="str">
            <v>YE201703</v>
          </cell>
          <cell r="M5193">
            <v>23241.104109600001</v>
          </cell>
          <cell r="N5193">
            <v>6.2765513999999998</v>
          </cell>
          <cell r="Q5193">
            <v>1862.0330518000001</v>
          </cell>
          <cell r="R5193">
            <v>40.449666700000002</v>
          </cell>
          <cell r="T5193" t="str">
            <v>NHTotIndYE201703</v>
          </cell>
        </row>
        <row r="5194">
          <cell r="A5194" t="str">
            <v>NH</v>
          </cell>
          <cell r="B5194" t="str">
            <v>TotInd</v>
          </cell>
          <cell r="C5194" t="str">
            <v>YE201703</v>
          </cell>
          <cell r="M5194">
            <v>23241.104109600001</v>
          </cell>
          <cell r="N5194">
            <v>13.9242309</v>
          </cell>
          <cell r="Q5194">
            <v>1876.1707263999999</v>
          </cell>
          <cell r="R5194">
            <v>89.059469899999996</v>
          </cell>
          <cell r="T5194" t="str">
            <v>NHTotIndYE201703</v>
          </cell>
        </row>
        <row r="5195">
          <cell r="A5195" t="str">
            <v>NH</v>
          </cell>
          <cell r="B5195" t="str">
            <v>TotInd</v>
          </cell>
          <cell r="C5195" t="str">
            <v>YE201703</v>
          </cell>
          <cell r="M5195">
            <v>23241.104109600001</v>
          </cell>
          <cell r="N5195">
            <v>6.0348886999999998</v>
          </cell>
          <cell r="Q5195">
            <v>456.01708259999998</v>
          </cell>
          <cell r="R5195">
            <v>158.80691229999999</v>
          </cell>
          <cell r="T5195" t="str">
            <v>NHTotIndYE201703</v>
          </cell>
        </row>
        <row r="5196">
          <cell r="A5196" t="str">
            <v>NH</v>
          </cell>
          <cell r="B5196" t="str">
            <v>TotInd</v>
          </cell>
          <cell r="C5196" t="str">
            <v>YE201703</v>
          </cell>
          <cell r="M5196">
            <v>23241.104109600001</v>
          </cell>
          <cell r="N5196">
            <v>12.3862956</v>
          </cell>
          <cell r="Q5196">
            <v>925.55524349999996</v>
          </cell>
          <cell r="R5196">
            <v>160.59068139999999</v>
          </cell>
          <cell r="T5196" t="str">
            <v>NHTotIndYE201703</v>
          </cell>
        </row>
        <row r="5197">
          <cell r="A5197" t="str">
            <v>NH</v>
          </cell>
          <cell r="B5197" t="str">
            <v>TotInd</v>
          </cell>
          <cell r="C5197" t="str">
            <v>YE201703</v>
          </cell>
          <cell r="M5197">
            <v>23241.104109600001</v>
          </cell>
          <cell r="N5197">
            <v>6.1090517000000002</v>
          </cell>
          <cell r="Q5197">
            <v>526.35311509999997</v>
          </cell>
          <cell r="R5197">
            <v>139.27650070000001</v>
          </cell>
          <cell r="T5197" t="str">
            <v>NHTotIndYE201703</v>
          </cell>
        </row>
        <row r="5198">
          <cell r="A5198" t="str">
            <v>NH</v>
          </cell>
          <cell r="B5198" t="str">
            <v>TotInd</v>
          </cell>
          <cell r="C5198" t="str">
            <v>YE201703</v>
          </cell>
          <cell r="M5198">
            <v>23241.104109600001</v>
          </cell>
          <cell r="N5198">
            <v>3.2376304</v>
          </cell>
          <cell r="Q5198">
            <v>643.4623891</v>
          </cell>
          <cell r="R5198">
            <v>60.378921300000002</v>
          </cell>
          <cell r="T5198" t="str">
            <v>NHTotIndYE201703</v>
          </cell>
        </row>
        <row r="5199">
          <cell r="A5199" t="str">
            <v>NH</v>
          </cell>
          <cell r="B5199" t="str">
            <v>TotInd</v>
          </cell>
          <cell r="C5199" t="str">
            <v>YE201703</v>
          </cell>
          <cell r="M5199">
            <v>23241.104109600001</v>
          </cell>
          <cell r="N5199">
            <v>3.9402897000000001</v>
          </cell>
          <cell r="Q5199">
            <v>364.98102799999998</v>
          </cell>
          <cell r="R5199">
            <v>129.55050320000001</v>
          </cell>
          <cell r="T5199" t="str">
            <v>NHTotIndYE201703</v>
          </cell>
        </row>
        <row r="5200">
          <cell r="A5200" t="str">
            <v>NH</v>
          </cell>
          <cell r="B5200" t="str">
            <v>TotInd</v>
          </cell>
          <cell r="C5200" t="str">
            <v>YE201703</v>
          </cell>
          <cell r="M5200">
            <v>23241.104109600001</v>
          </cell>
          <cell r="N5200">
            <v>9.1558434999999996</v>
          </cell>
          <cell r="Q5200">
            <v>891.86265430000003</v>
          </cell>
          <cell r="R5200">
            <v>123.1917516</v>
          </cell>
          <cell r="T5200" t="str">
            <v>NHTotIndYE201703</v>
          </cell>
        </row>
        <row r="5201">
          <cell r="A5201" t="str">
            <v>NH</v>
          </cell>
          <cell r="B5201" t="str">
            <v>TotInd</v>
          </cell>
          <cell r="C5201" t="str">
            <v>YE201703</v>
          </cell>
          <cell r="M5201">
            <v>23241.104109600001</v>
          </cell>
          <cell r="N5201">
            <v>3.1375942000000001</v>
          </cell>
          <cell r="Q5201">
            <v>20.920235099999999</v>
          </cell>
          <cell r="R5201">
            <v>1799.7470105</v>
          </cell>
          <cell r="T5201" t="str">
            <v>NHTotIndYE201703</v>
          </cell>
        </row>
        <row r="5202">
          <cell r="A5202" t="str">
            <v>NH</v>
          </cell>
          <cell r="B5202" t="str">
            <v>TotInd</v>
          </cell>
          <cell r="C5202" t="str">
            <v>YE201703</v>
          </cell>
          <cell r="M5202">
            <v>23241.104109600001</v>
          </cell>
          <cell r="N5202">
            <v>9.5399963999999997</v>
          </cell>
          <cell r="Q5202">
            <v>54.656866899999997</v>
          </cell>
          <cell r="R5202">
            <v>2094.5210152999998</v>
          </cell>
          <cell r="T5202" t="str">
            <v>NHTotIndYE201703</v>
          </cell>
        </row>
        <row r="5203">
          <cell r="A5203" t="str">
            <v>NH</v>
          </cell>
          <cell r="B5203" t="str">
            <v>TotInd</v>
          </cell>
          <cell r="C5203" t="str">
            <v>YE201703</v>
          </cell>
          <cell r="M5203">
            <v>23241.104109600001</v>
          </cell>
          <cell r="N5203">
            <v>17.661185</v>
          </cell>
          <cell r="Q5203">
            <v>2114.1328954000001</v>
          </cell>
          <cell r="R5203">
            <v>100.2464039</v>
          </cell>
          <cell r="T5203" t="str">
            <v>NHTotIndYE201703</v>
          </cell>
        </row>
        <row r="5204">
          <cell r="A5204" t="str">
            <v>NH</v>
          </cell>
          <cell r="B5204" t="str">
            <v>TotInd</v>
          </cell>
          <cell r="C5204" t="str">
            <v>YE201703</v>
          </cell>
          <cell r="M5204">
            <v>23241.104109600001</v>
          </cell>
          <cell r="N5204">
            <v>112.8768475</v>
          </cell>
          <cell r="Q5204">
            <v>14787.7656061</v>
          </cell>
          <cell r="R5204">
            <v>91.597487099999995</v>
          </cell>
          <cell r="T5204" t="str">
            <v>NHTotIndYE201703</v>
          </cell>
        </row>
        <row r="5205">
          <cell r="A5205" t="str">
            <v>NH</v>
          </cell>
          <cell r="B5205" t="str">
            <v>TotIndnoPAP</v>
          </cell>
          <cell r="C5205" t="str">
            <v>YE201603</v>
          </cell>
          <cell r="M5205">
            <v>9446.2459015999993</v>
          </cell>
          <cell r="N5205">
            <v>7.7904993999999999</v>
          </cell>
          <cell r="Q5205">
            <v>18.631740300000001</v>
          </cell>
          <cell r="R5205">
            <v>5017.5663635999999</v>
          </cell>
          <cell r="T5205" t="str">
            <v>NHTotIndnoPAPYE201603</v>
          </cell>
        </row>
        <row r="5206">
          <cell r="A5206" t="str">
            <v>NH</v>
          </cell>
          <cell r="B5206" t="str">
            <v>TotIndnoPAP</v>
          </cell>
          <cell r="C5206" t="str">
            <v>YE201603</v>
          </cell>
          <cell r="M5206">
            <v>9446.2459015999993</v>
          </cell>
          <cell r="N5206">
            <v>20.549166199999998</v>
          </cell>
          <cell r="Q5206">
            <v>20.3255348</v>
          </cell>
          <cell r="R5206">
            <v>12132.029791700001</v>
          </cell>
          <cell r="T5206" t="str">
            <v>NHTotIndnoPAPYE201603</v>
          </cell>
        </row>
        <row r="5207">
          <cell r="A5207" t="str">
            <v>NH</v>
          </cell>
          <cell r="B5207" t="str">
            <v>TotIndnoPAP</v>
          </cell>
          <cell r="C5207" t="str">
            <v>YE201603</v>
          </cell>
          <cell r="M5207">
            <v>9446.2459015999993</v>
          </cell>
          <cell r="N5207">
            <v>35.720200300000002</v>
          </cell>
          <cell r="Q5207">
            <v>15.4558754</v>
          </cell>
          <cell r="R5207">
            <v>27733.298287699999</v>
          </cell>
          <cell r="T5207" t="str">
            <v>NHTotIndnoPAPYE201603</v>
          </cell>
        </row>
        <row r="5208">
          <cell r="A5208" t="str">
            <v>NH</v>
          </cell>
          <cell r="B5208" t="str">
            <v>TotIndnoPAP</v>
          </cell>
          <cell r="C5208" t="str">
            <v>YE201603</v>
          </cell>
          <cell r="M5208">
            <v>9446.2459015999993</v>
          </cell>
          <cell r="N5208">
            <v>1.3734291999999999</v>
          </cell>
          <cell r="Q5208">
            <v>2.5406919000000001</v>
          </cell>
          <cell r="R5208">
            <v>6486.875</v>
          </cell>
          <cell r="T5208" t="str">
            <v>NHTotIndnoPAPYE201603</v>
          </cell>
        </row>
        <row r="5209">
          <cell r="A5209" t="str">
            <v>NH</v>
          </cell>
          <cell r="B5209" t="str">
            <v>TotIndnoPAP</v>
          </cell>
          <cell r="C5209" t="str">
            <v>YE201603</v>
          </cell>
          <cell r="M5209">
            <v>9446.2459015999993</v>
          </cell>
          <cell r="N5209">
            <v>2.7403813000000001</v>
          </cell>
          <cell r="Q5209">
            <v>19.372775399999998</v>
          </cell>
          <cell r="R5209">
            <v>1697.4633332999999</v>
          </cell>
          <cell r="T5209" t="str">
            <v>NHTotIndnoPAPYE201603</v>
          </cell>
        </row>
        <row r="5210">
          <cell r="A5210" t="str">
            <v>NH</v>
          </cell>
          <cell r="B5210" t="str">
            <v>TotIndnoPAP</v>
          </cell>
          <cell r="C5210" t="str">
            <v>YE201603</v>
          </cell>
          <cell r="M5210">
            <v>9446.2459015999993</v>
          </cell>
          <cell r="N5210">
            <v>4.2615936999999997</v>
          </cell>
          <cell r="Q5210">
            <v>369.77652669999998</v>
          </cell>
          <cell r="R5210">
            <v>138.2973776</v>
          </cell>
          <cell r="T5210" t="str">
            <v>NHTotIndnoPAPYE201603</v>
          </cell>
        </row>
        <row r="5211">
          <cell r="A5211" t="str">
            <v>NH</v>
          </cell>
          <cell r="B5211" t="str">
            <v>TotIndnoPAP</v>
          </cell>
          <cell r="C5211" t="str">
            <v>YE201603</v>
          </cell>
          <cell r="M5211">
            <v>9446.2459015999993</v>
          </cell>
          <cell r="N5211">
            <v>7.0121593000000004</v>
          </cell>
          <cell r="Q5211">
            <v>91.2531824</v>
          </cell>
          <cell r="R5211">
            <v>922.1148144</v>
          </cell>
          <cell r="T5211" t="str">
            <v>NHTotIndnoPAPYE201603</v>
          </cell>
        </row>
        <row r="5212">
          <cell r="A5212" t="str">
            <v>NH</v>
          </cell>
          <cell r="B5212" t="str">
            <v>TotIndnoPAP</v>
          </cell>
          <cell r="C5212" t="str">
            <v>YE201603</v>
          </cell>
          <cell r="M5212">
            <v>9446.2459015999993</v>
          </cell>
          <cell r="N5212">
            <v>11.252986699999999</v>
          </cell>
          <cell r="Q5212">
            <v>394.12482360000001</v>
          </cell>
          <cell r="R5212">
            <v>342.6220118</v>
          </cell>
          <cell r="T5212" t="str">
            <v>NHTotIndnoPAPYE201603</v>
          </cell>
        </row>
        <row r="5213">
          <cell r="A5213" t="str">
            <v>NH</v>
          </cell>
          <cell r="B5213" t="str">
            <v>TotIndnoPAP</v>
          </cell>
          <cell r="C5213" t="str">
            <v>YE201603</v>
          </cell>
          <cell r="M5213">
            <v>9446.2459015999993</v>
          </cell>
          <cell r="N5213">
            <v>4.8598910000000002</v>
          </cell>
          <cell r="Q5213">
            <v>206.11362650000001</v>
          </cell>
          <cell r="R5213">
            <v>282.94438109999999</v>
          </cell>
          <cell r="T5213" t="str">
            <v>NHTotIndnoPAPYE201603</v>
          </cell>
        </row>
        <row r="5214">
          <cell r="A5214" t="str">
            <v>NH</v>
          </cell>
          <cell r="B5214" t="str">
            <v>TotIndnoPAP</v>
          </cell>
          <cell r="C5214" t="str">
            <v>YE201603</v>
          </cell>
          <cell r="M5214">
            <v>9446.2459015999993</v>
          </cell>
          <cell r="N5214">
            <v>33.782126900000002</v>
          </cell>
          <cell r="Q5214">
            <v>201.66741579999999</v>
          </cell>
          <cell r="R5214">
            <v>2010.1686772</v>
          </cell>
          <cell r="T5214" t="str">
            <v>NHTotIndnoPAPYE201603</v>
          </cell>
        </row>
        <row r="5215">
          <cell r="A5215" t="str">
            <v>NH</v>
          </cell>
          <cell r="B5215" t="str">
            <v>TotIndnoPAP</v>
          </cell>
          <cell r="C5215" t="str">
            <v>YE201603</v>
          </cell>
          <cell r="M5215">
            <v>9446.2459015999993</v>
          </cell>
          <cell r="N5215">
            <v>16.453898500000001</v>
          </cell>
          <cell r="Q5215">
            <v>381.95067519999998</v>
          </cell>
          <cell r="R5215">
            <v>516.94314299999996</v>
          </cell>
          <cell r="T5215" t="str">
            <v>NHTotIndnoPAPYE201603</v>
          </cell>
        </row>
        <row r="5216">
          <cell r="A5216" t="str">
            <v>NH</v>
          </cell>
          <cell r="B5216" t="str">
            <v>TotIndnoPAP</v>
          </cell>
          <cell r="C5216" t="str">
            <v>YE201603</v>
          </cell>
          <cell r="M5216">
            <v>9446.2459015999993</v>
          </cell>
          <cell r="N5216">
            <v>14.5854131</v>
          </cell>
          <cell r="Q5216">
            <v>220.8284669</v>
          </cell>
          <cell r="R5216">
            <v>792.5833126</v>
          </cell>
          <cell r="T5216" t="str">
            <v>NHTotIndnoPAPYE201603</v>
          </cell>
        </row>
        <row r="5217">
          <cell r="A5217" t="str">
            <v>NH</v>
          </cell>
          <cell r="B5217" t="str">
            <v>TotIndnoPAP</v>
          </cell>
          <cell r="C5217" t="str">
            <v>YE201603</v>
          </cell>
          <cell r="M5217">
            <v>9446.2459015999993</v>
          </cell>
          <cell r="N5217">
            <v>14.6245864</v>
          </cell>
          <cell r="Q5217">
            <v>370.623424</v>
          </cell>
          <cell r="R5217">
            <v>473.5130734</v>
          </cell>
          <cell r="T5217" t="str">
            <v>NHTotIndnoPAPYE201603</v>
          </cell>
        </row>
        <row r="5218">
          <cell r="A5218" t="str">
            <v>NH</v>
          </cell>
          <cell r="B5218" t="str">
            <v>TotIndnoPAP</v>
          </cell>
          <cell r="C5218" t="str">
            <v>YE201603</v>
          </cell>
          <cell r="M5218">
            <v>9446.2459015999993</v>
          </cell>
          <cell r="N5218">
            <v>25.812231000000001</v>
          </cell>
          <cell r="Q5218">
            <v>1275.3214478</v>
          </cell>
          <cell r="R5218">
            <v>242.877411</v>
          </cell>
          <cell r="T5218" t="str">
            <v>NHTotIndnoPAPYE201603</v>
          </cell>
        </row>
        <row r="5219">
          <cell r="A5219" t="str">
            <v>NH</v>
          </cell>
          <cell r="B5219" t="str">
            <v>TotIndnoPAP</v>
          </cell>
          <cell r="C5219" t="str">
            <v>YE201603</v>
          </cell>
          <cell r="M5219">
            <v>9446.2459015999993</v>
          </cell>
          <cell r="N5219">
            <v>13.205959099999999</v>
          </cell>
          <cell r="Q5219">
            <v>3007.7557047999999</v>
          </cell>
          <cell r="R5219">
            <v>52.687626399999999</v>
          </cell>
          <cell r="T5219" t="str">
            <v>NHTotIndnoPAPYE201603</v>
          </cell>
        </row>
        <row r="5220">
          <cell r="A5220" t="str">
            <v>NH</v>
          </cell>
          <cell r="B5220" t="str">
            <v>TotIndnoPAP</v>
          </cell>
          <cell r="C5220" t="str">
            <v>YE201603</v>
          </cell>
          <cell r="M5220">
            <v>9446.2459015999993</v>
          </cell>
          <cell r="N5220">
            <v>12.250379199999999</v>
          </cell>
          <cell r="Q5220">
            <v>649.78194129999997</v>
          </cell>
          <cell r="R5220">
            <v>226.23674320000001</v>
          </cell>
          <cell r="T5220" t="str">
            <v>NHTotIndnoPAPYE201603</v>
          </cell>
        </row>
        <row r="5221">
          <cell r="A5221" t="str">
            <v>NH</v>
          </cell>
          <cell r="B5221" t="str">
            <v>TotIndnoPAP</v>
          </cell>
          <cell r="C5221" t="str">
            <v>YE201603</v>
          </cell>
          <cell r="M5221">
            <v>9446.2459015999993</v>
          </cell>
          <cell r="N5221">
            <v>3.4465145000000001</v>
          </cell>
          <cell r="Q5221">
            <v>315.46923839999999</v>
          </cell>
          <cell r="R5221">
            <v>131.10049660000001</v>
          </cell>
          <cell r="T5221" t="str">
            <v>NHTotIndnoPAPYE201603</v>
          </cell>
        </row>
        <row r="5222">
          <cell r="A5222" t="str">
            <v>NH</v>
          </cell>
          <cell r="B5222" t="str">
            <v>TotIndnoPAP</v>
          </cell>
          <cell r="C5222" t="str">
            <v>YE201603</v>
          </cell>
          <cell r="M5222">
            <v>9446.2459015999993</v>
          </cell>
          <cell r="N5222">
            <v>1.8547874</v>
          </cell>
          <cell r="Q5222">
            <v>271.53644170000001</v>
          </cell>
          <cell r="R5222">
            <v>81.968553600000007</v>
          </cell>
          <cell r="T5222" t="str">
            <v>NHTotIndnoPAPYE201603</v>
          </cell>
        </row>
        <row r="5223">
          <cell r="A5223" t="str">
            <v>NH</v>
          </cell>
          <cell r="B5223" t="str">
            <v>TotIndnoPAP</v>
          </cell>
          <cell r="C5223" t="str">
            <v>YE201603</v>
          </cell>
          <cell r="M5223">
            <v>9446.2459015999993</v>
          </cell>
          <cell r="N5223">
            <v>2.0717007999999999</v>
          </cell>
          <cell r="Q5223">
            <v>560.43427780000002</v>
          </cell>
          <cell r="R5223">
            <v>44.359187800000001</v>
          </cell>
          <cell r="T5223" t="str">
            <v>NHTotIndnoPAPYE201603</v>
          </cell>
        </row>
        <row r="5224">
          <cell r="A5224" t="str">
            <v>NH</v>
          </cell>
          <cell r="B5224" t="str">
            <v>TotIndnoPAP</v>
          </cell>
          <cell r="C5224" t="str">
            <v>YE201603</v>
          </cell>
          <cell r="M5224">
            <v>9446.2459015999993</v>
          </cell>
          <cell r="N5224">
            <v>2.0412433999999999</v>
          </cell>
          <cell r="Q5224">
            <v>920.78907219999996</v>
          </cell>
          <cell r="R5224">
            <v>26.602097000000001</v>
          </cell>
          <cell r="T5224" t="str">
            <v>NHTotIndnoPAPYE201603</v>
          </cell>
        </row>
        <row r="5225">
          <cell r="A5225" t="str">
            <v>NH</v>
          </cell>
          <cell r="B5225" t="str">
            <v>TotIndnoPAP</v>
          </cell>
          <cell r="C5225" t="str">
            <v>YE201603</v>
          </cell>
          <cell r="M5225">
            <v>9446.2459015999993</v>
          </cell>
          <cell r="N5225">
            <v>18.791053099999999</v>
          </cell>
          <cell r="Q5225">
            <v>1698.7700898999999</v>
          </cell>
          <cell r="R5225">
            <v>132.7387611</v>
          </cell>
          <cell r="T5225" t="str">
            <v>NHTotIndnoPAPYE201603</v>
          </cell>
        </row>
        <row r="5226">
          <cell r="A5226" t="str">
            <v>NH</v>
          </cell>
          <cell r="B5226" t="str">
            <v>TotIndnoPAP</v>
          </cell>
          <cell r="C5226" t="str">
            <v>YE201603</v>
          </cell>
          <cell r="M5226">
            <v>9446.2459015999993</v>
          </cell>
          <cell r="N5226">
            <v>3.3656282000000002</v>
          </cell>
          <cell r="Q5226">
            <v>50.919699199999997</v>
          </cell>
          <cell r="R5226">
            <v>793.16137209999999</v>
          </cell>
          <cell r="T5226" t="str">
            <v>NHTotIndnoPAPYE201603</v>
          </cell>
        </row>
        <row r="5227">
          <cell r="A5227" t="str">
            <v>NH</v>
          </cell>
          <cell r="B5227" t="str">
            <v>TotIndnoPAP</v>
          </cell>
          <cell r="C5227" t="str">
            <v>YE201603</v>
          </cell>
          <cell r="M5227">
            <v>9446.2459015999993</v>
          </cell>
          <cell r="N5227">
            <v>6.6835002000000001</v>
          </cell>
          <cell r="Q5227">
            <v>183.2473999</v>
          </cell>
          <cell r="R5227">
            <v>437.67061810000001</v>
          </cell>
          <cell r="T5227" t="str">
            <v>NHTotIndnoPAPYE201603</v>
          </cell>
        </row>
        <row r="5228">
          <cell r="A5228" t="str">
            <v>NH</v>
          </cell>
          <cell r="B5228" t="str">
            <v>TotIndnoPAP</v>
          </cell>
          <cell r="C5228" t="str">
            <v>YE201603</v>
          </cell>
          <cell r="M5228">
            <v>9446.2459015999993</v>
          </cell>
          <cell r="N5228">
            <v>5.9108852000000001</v>
          </cell>
          <cell r="Q5228">
            <v>1996.9837961000001</v>
          </cell>
          <cell r="R5228">
            <v>35.518877199999999</v>
          </cell>
          <cell r="T5228" t="str">
            <v>NHTotIndnoPAPYE201603</v>
          </cell>
        </row>
        <row r="5229">
          <cell r="A5229" t="str">
            <v>NH</v>
          </cell>
          <cell r="B5229" t="str">
            <v>TotIndnoPAP</v>
          </cell>
          <cell r="C5229" t="str">
            <v>YE201603</v>
          </cell>
          <cell r="M5229">
            <v>9446.2459015999993</v>
          </cell>
          <cell r="N5229">
            <v>17.432134399999999</v>
          </cell>
          <cell r="Q5229">
            <v>2300.8081969</v>
          </cell>
          <cell r="R5229">
            <v>90.918318799999994</v>
          </cell>
          <cell r="T5229" t="str">
            <v>NHTotIndnoPAPYE201603</v>
          </cell>
        </row>
        <row r="5230">
          <cell r="A5230" t="str">
            <v>NH</v>
          </cell>
          <cell r="B5230" t="str">
            <v>TotIndnoPAP</v>
          </cell>
          <cell r="C5230" t="str">
            <v>YE201603</v>
          </cell>
          <cell r="M5230">
            <v>9446.2459015999993</v>
          </cell>
          <cell r="N5230">
            <v>4.9133361000000004</v>
          </cell>
          <cell r="Q5230">
            <v>358.13168910000002</v>
          </cell>
          <cell r="R5230">
            <v>164.63227019999999</v>
          </cell>
          <cell r="T5230" t="str">
            <v>NHTotIndnoPAPYE201603</v>
          </cell>
        </row>
        <row r="5231">
          <cell r="A5231" t="str">
            <v>NH</v>
          </cell>
          <cell r="B5231" t="str">
            <v>TotIndnoPAP</v>
          </cell>
          <cell r="C5231" t="str">
            <v>YE201603</v>
          </cell>
          <cell r="M5231">
            <v>9446.2459015999993</v>
          </cell>
          <cell r="N5231">
            <v>11.4658815</v>
          </cell>
          <cell r="Q5231">
            <v>909.99113190000003</v>
          </cell>
          <cell r="R5231">
            <v>151.19991039999999</v>
          </cell>
          <cell r="T5231" t="str">
            <v>NHTotIndnoPAPYE201603</v>
          </cell>
        </row>
        <row r="5232">
          <cell r="A5232" t="str">
            <v>NH</v>
          </cell>
          <cell r="B5232" t="str">
            <v>TotIndnoPAP</v>
          </cell>
          <cell r="C5232" t="str">
            <v>YE201603</v>
          </cell>
          <cell r="M5232">
            <v>9446.2459015999993</v>
          </cell>
          <cell r="N5232">
            <v>5.7263704000000004</v>
          </cell>
          <cell r="Q5232">
            <v>472.88627109999999</v>
          </cell>
          <cell r="R5232">
            <v>145.3128341</v>
          </cell>
          <cell r="T5232" t="str">
            <v>NHTotIndnoPAPYE201603</v>
          </cell>
        </row>
        <row r="5233">
          <cell r="A5233" t="str">
            <v>NH</v>
          </cell>
          <cell r="B5233" t="str">
            <v>TotIndnoPAP</v>
          </cell>
          <cell r="C5233" t="str">
            <v>YE201603</v>
          </cell>
          <cell r="M5233">
            <v>9446.2459015999993</v>
          </cell>
          <cell r="N5233">
            <v>2.7747527999999999</v>
          </cell>
          <cell r="Q5233">
            <v>557.15255079999997</v>
          </cell>
          <cell r="R5233">
            <v>59.762867200000002</v>
          </cell>
          <cell r="T5233" t="str">
            <v>NHTotIndnoPAPYE201603</v>
          </cell>
        </row>
        <row r="5234">
          <cell r="A5234" t="str">
            <v>NH</v>
          </cell>
          <cell r="B5234" t="str">
            <v>TotIndnoPAP</v>
          </cell>
          <cell r="C5234" t="str">
            <v>YE201603</v>
          </cell>
          <cell r="M5234">
            <v>9446.2459015999993</v>
          </cell>
          <cell r="N5234">
            <v>3.2630412999999998</v>
          </cell>
          <cell r="Q5234">
            <v>313.4578573</v>
          </cell>
          <cell r="R5234">
            <v>124.917896</v>
          </cell>
          <cell r="T5234" t="str">
            <v>NHTotIndnoPAPYE201603</v>
          </cell>
        </row>
        <row r="5235">
          <cell r="A5235" t="str">
            <v>NH</v>
          </cell>
          <cell r="B5235" t="str">
            <v>TotIndnoPAP</v>
          </cell>
          <cell r="C5235" t="str">
            <v>YE201603</v>
          </cell>
          <cell r="M5235">
            <v>9446.2459015999993</v>
          </cell>
          <cell r="N5235">
            <v>6.1759069999999996</v>
          </cell>
          <cell r="Q5235">
            <v>588.06430169999999</v>
          </cell>
          <cell r="R5235">
            <v>126.0251359</v>
          </cell>
          <cell r="T5235" t="str">
            <v>NHTotIndnoPAPYE201603</v>
          </cell>
        </row>
        <row r="5236">
          <cell r="A5236" t="str">
            <v>NH</v>
          </cell>
          <cell r="B5236" t="str">
            <v>TotIndnoPAP</v>
          </cell>
          <cell r="C5236" t="str">
            <v>YE201603</v>
          </cell>
          <cell r="M5236">
            <v>9446.2459015999993</v>
          </cell>
          <cell r="N5236">
            <v>2.2519692</v>
          </cell>
          <cell r="Q5236">
            <v>16.196910599999999</v>
          </cell>
          <cell r="R5236">
            <v>1668.4435294</v>
          </cell>
          <cell r="T5236" t="str">
            <v>NHTotIndnoPAPYE201603</v>
          </cell>
        </row>
        <row r="5237">
          <cell r="A5237" t="str">
            <v>NH</v>
          </cell>
          <cell r="B5237" t="str">
            <v>TotIndnoPAP</v>
          </cell>
          <cell r="C5237" t="str">
            <v>YE201603</v>
          </cell>
          <cell r="M5237">
            <v>9446.2459015999993</v>
          </cell>
          <cell r="N5237">
            <v>2.2502767000000001</v>
          </cell>
          <cell r="Q5237">
            <v>7.5162133999999998</v>
          </cell>
          <cell r="R5237">
            <v>3592.6760562999998</v>
          </cell>
          <cell r="T5237" t="str">
            <v>NHTotIndnoPAPYE201603</v>
          </cell>
        </row>
        <row r="5238">
          <cell r="A5238" t="str">
            <v>NH</v>
          </cell>
          <cell r="B5238" t="str">
            <v>TotIndnoPAP</v>
          </cell>
          <cell r="C5238" t="str">
            <v>YE201603</v>
          </cell>
          <cell r="M5238">
            <v>9446.2459015999993</v>
          </cell>
          <cell r="N5238">
            <v>10.6947861</v>
          </cell>
          <cell r="Q5238">
            <v>1366.5746302</v>
          </cell>
          <cell r="R5238">
            <v>93.911763100000002</v>
          </cell>
          <cell r="T5238" t="str">
            <v>NHTotIndnoPAPYE201603</v>
          </cell>
        </row>
        <row r="5239">
          <cell r="A5239" t="str">
            <v>NH</v>
          </cell>
          <cell r="B5239" t="str">
            <v>TotIndnoPAP</v>
          </cell>
          <cell r="C5239" t="str">
            <v>YE201603</v>
          </cell>
          <cell r="M5239">
            <v>9446.2459015999993</v>
          </cell>
          <cell r="N5239">
            <v>84.989963500000002</v>
          </cell>
          <cell r="Q5239">
            <v>12627.0267831</v>
          </cell>
          <cell r="R5239">
            <v>80.769572999999994</v>
          </cell>
          <cell r="T5239" t="str">
            <v>NHTotIndnoPAPYE201603</v>
          </cell>
        </row>
        <row r="5240">
          <cell r="A5240" t="str">
            <v>NH</v>
          </cell>
          <cell r="B5240" t="str">
            <v>TotIndnoPAP</v>
          </cell>
          <cell r="C5240" t="str">
            <v>YE201703</v>
          </cell>
          <cell r="M5240">
            <v>13258.369863</v>
          </cell>
          <cell r="N5240">
            <v>9.6616786000000001</v>
          </cell>
          <cell r="Q5240">
            <v>19.683937400000001</v>
          </cell>
          <cell r="R5240">
            <v>5890.0890282999999</v>
          </cell>
          <cell r="T5240" t="str">
            <v>NHTotIndnoPAPYE201703</v>
          </cell>
        </row>
        <row r="5241">
          <cell r="A5241" t="str">
            <v>NH</v>
          </cell>
          <cell r="B5241" t="str">
            <v>TotIndnoPAP</v>
          </cell>
          <cell r="C5241" t="str">
            <v>YE201703</v>
          </cell>
          <cell r="M5241">
            <v>13258.369863</v>
          </cell>
          <cell r="N5241">
            <v>22.794512099999999</v>
          </cell>
          <cell r="Q5241">
            <v>20.640242099999998</v>
          </cell>
          <cell r="R5241">
            <v>13252.4679151</v>
          </cell>
          <cell r="T5241" t="str">
            <v>NHTotIndnoPAPYE201703</v>
          </cell>
        </row>
        <row r="5242">
          <cell r="A5242" t="str">
            <v>NH</v>
          </cell>
          <cell r="B5242" t="str">
            <v>TotIndnoPAP</v>
          </cell>
          <cell r="C5242" t="str">
            <v>YE201703</v>
          </cell>
          <cell r="M5242">
            <v>13258.369863</v>
          </cell>
          <cell r="N5242">
            <v>33.154055999999997</v>
          </cell>
          <cell r="Q5242">
            <v>15.8587188</v>
          </cell>
          <cell r="R5242">
            <v>25087.062613099999</v>
          </cell>
          <cell r="T5242" t="str">
            <v>NHTotIndnoPAPYE201703</v>
          </cell>
        </row>
        <row r="5243">
          <cell r="A5243" t="str">
            <v>NH</v>
          </cell>
          <cell r="B5243" t="str">
            <v>TotIndnoPAP</v>
          </cell>
          <cell r="C5243" t="str">
            <v>YE201703</v>
          </cell>
          <cell r="M5243">
            <v>13258.369863</v>
          </cell>
          <cell r="N5243">
            <v>1.0420718</v>
          </cell>
          <cell r="Q5243">
            <v>2.2313774999999998</v>
          </cell>
          <cell r="R5243">
            <v>5604.0992857000001</v>
          </cell>
          <cell r="T5243" t="str">
            <v>NHTotIndnoPAPYE201703</v>
          </cell>
        </row>
        <row r="5244">
          <cell r="A5244" t="str">
            <v>NH</v>
          </cell>
          <cell r="B5244" t="str">
            <v>TotIndnoPAP</v>
          </cell>
          <cell r="C5244" t="str">
            <v>YE201703</v>
          </cell>
          <cell r="M5244">
            <v>13258.369863</v>
          </cell>
          <cell r="N5244">
            <v>3.0791631000000002</v>
          </cell>
          <cell r="Q5244">
            <v>20.959010299999999</v>
          </cell>
          <cell r="R5244">
            <v>1762.9628897</v>
          </cell>
          <cell r="T5244" t="str">
            <v>NHTotIndnoPAPYE201703</v>
          </cell>
        </row>
        <row r="5245">
          <cell r="A5245" t="str">
            <v>NH</v>
          </cell>
          <cell r="B5245" t="str">
            <v>TotIndnoPAP</v>
          </cell>
          <cell r="C5245" t="str">
            <v>YE201703</v>
          </cell>
          <cell r="M5245">
            <v>13258.369863</v>
          </cell>
          <cell r="N5245">
            <v>4.8767630000000004</v>
          </cell>
          <cell r="Q5245">
            <v>348.25427719999999</v>
          </cell>
          <cell r="R5245">
            <v>168.04145539999999</v>
          </cell>
          <cell r="T5245" t="str">
            <v>NHTotIndnoPAPYE201703</v>
          </cell>
        </row>
        <row r="5246">
          <cell r="A5246" t="str">
            <v>NH</v>
          </cell>
          <cell r="B5246" t="str">
            <v>TotIndnoPAP</v>
          </cell>
          <cell r="C5246" t="str">
            <v>YE201703</v>
          </cell>
          <cell r="M5246">
            <v>13258.369863</v>
          </cell>
          <cell r="N5246">
            <v>7.1249868000000003</v>
          </cell>
          <cell r="Q5246">
            <v>94.196008199999994</v>
          </cell>
          <cell r="R5246">
            <v>907.68009310000002</v>
          </cell>
          <cell r="T5246" t="str">
            <v>NHTotIndnoPAPYE201703</v>
          </cell>
        </row>
        <row r="5247">
          <cell r="A5247" t="str">
            <v>NH</v>
          </cell>
          <cell r="B5247" t="str">
            <v>TotIndnoPAP</v>
          </cell>
          <cell r="C5247" t="str">
            <v>YE201703</v>
          </cell>
          <cell r="M5247">
            <v>13258.369863</v>
          </cell>
          <cell r="N5247">
            <v>12.0295764</v>
          </cell>
          <cell r="Q5247">
            <v>381.92799020000001</v>
          </cell>
          <cell r="R5247">
            <v>377.9637012</v>
          </cell>
          <cell r="T5247" t="str">
            <v>NHTotIndnoPAPYE201703</v>
          </cell>
        </row>
        <row r="5248">
          <cell r="A5248" t="str">
            <v>NH</v>
          </cell>
          <cell r="B5248" t="str">
            <v>TotIndnoPAP</v>
          </cell>
          <cell r="C5248" t="str">
            <v>YE201703</v>
          </cell>
          <cell r="M5248">
            <v>13258.369863</v>
          </cell>
          <cell r="N5248">
            <v>4.9622824999999997</v>
          </cell>
          <cell r="Q5248">
            <v>212.15648210000001</v>
          </cell>
          <cell r="R5248">
            <v>280.67673939999997</v>
          </cell>
          <cell r="T5248" t="str">
            <v>NHTotIndnoPAPYE201703</v>
          </cell>
        </row>
        <row r="5249">
          <cell r="A5249" t="str">
            <v>NH</v>
          </cell>
          <cell r="B5249" t="str">
            <v>TotIndnoPAP</v>
          </cell>
          <cell r="C5249" t="str">
            <v>YE201703</v>
          </cell>
          <cell r="M5249">
            <v>13258.369863</v>
          </cell>
          <cell r="N5249">
            <v>36.605189099999997</v>
          </cell>
          <cell r="Q5249">
            <v>223.11944439999999</v>
          </cell>
          <cell r="R5249">
            <v>1968.7314601999999</v>
          </cell>
          <cell r="T5249" t="str">
            <v>NHTotIndnoPAPYE201703</v>
          </cell>
        </row>
        <row r="5250">
          <cell r="A5250" t="str">
            <v>NH</v>
          </cell>
          <cell r="B5250" t="str">
            <v>TotIndnoPAP</v>
          </cell>
          <cell r="C5250" t="str">
            <v>YE201703</v>
          </cell>
          <cell r="M5250">
            <v>13258.369863</v>
          </cell>
          <cell r="N5250">
            <v>16.5878215</v>
          </cell>
          <cell r="Q5250">
            <v>361.7005527</v>
          </cell>
          <cell r="R5250">
            <v>550.32776950000004</v>
          </cell>
          <cell r="T5250" t="str">
            <v>NHTotIndnoPAPYE201703</v>
          </cell>
        </row>
        <row r="5251">
          <cell r="A5251" t="str">
            <v>NH</v>
          </cell>
          <cell r="B5251" t="str">
            <v>TotIndnoPAP</v>
          </cell>
          <cell r="C5251" t="str">
            <v>YE201703</v>
          </cell>
          <cell r="M5251">
            <v>13258.369863</v>
          </cell>
          <cell r="N5251">
            <v>16.674123099999999</v>
          </cell>
          <cell r="Q5251">
            <v>235.39487410000001</v>
          </cell>
          <cell r="R5251">
            <v>850.01628730000004</v>
          </cell>
          <cell r="T5251" t="str">
            <v>NHTotIndnoPAPYE201703</v>
          </cell>
        </row>
        <row r="5252">
          <cell r="A5252" t="str">
            <v>NH</v>
          </cell>
          <cell r="B5252" t="str">
            <v>TotIndnoPAP</v>
          </cell>
          <cell r="C5252" t="str">
            <v>YE201703</v>
          </cell>
          <cell r="M5252">
            <v>13258.369863</v>
          </cell>
          <cell r="N5252">
            <v>17.507026199999999</v>
          </cell>
          <cell r="Q5252">
            <v>422.84608900000001</v>
          </cell>
          <cell r="R5252">
            <v>496.83400039999998</v>
          </cell>
          <cell r="T5252" t="str">
            <v>NHTotIndnoPAPYE201703</v>
          </cell>
        </row>
        <row r="5253">
          <cell r="A5253" t="str">
            <v>NH</v>
          </cell>
          <cell r="B5253" t="str">
            <v>TotIndnoPAP</v>
          </cell>
          <cell r="C5253" t="str">
            <v>YE201703</v>
          </cell>
          <cell r="M5253">
            <v>13258.369863</v>
          </cell>
          <cell r="N5253">
            <v>26.548452399999999</v>
          </cell>
          <cell r="Q5253">
            <v>1318.4120252</v>
          </cell>
          <cell r="R5253">
            <v>241.6402635</v>
          </cell>
          <cell r="T5253" t="str">
            <v>NHTotIndnoPAPYE201703</v>
          </cell>
        </row>
        <row r="5254">
          <cell r="A5254" t="str">
            <v>NH</v>
          </cell>
          <cell r="B5254" t="str">
            <v>TotIndnoPAP</v>
          </cell>
          <cell r="C5254" t="str">
            <v>YE201703</v>
          </cell>
          <cell r="M5254">
            <v>13258.369863</v>
          </cell>
          <cell r="N5254">
            <v>12.593570400000001</v>
          </cell>
          <cell r="Q5254">
            <v>2877.5459977</v>
          </cell>
          <cell r="R5254">
            <v>52.517959900000001</v>
          </cell>
          <cell r="T5254" t="str">
            <v>NHTotIndnoPAPYE201703</v>
          </cell>
        </row>
        <row r="5255">
          <cell r="A5255" t="str">
            <v>NH</v>
          </cell>
          <cell r="B5255" t="str">
            <v>TotIndnoPAP</v>
          </cell>
          <cell r="C5255" t="str">
            <v>YE201703</v>
          </cell>
          <cell r="M5255">
            <v>13258.369863</v>
          </cell>
          <cell r="N5255">
            <v>12.3389168</v>
          </cell>
          <cell r="Q5255">
            <v>574.32025859999999</v>
          </cell>
          <cell r="R5255">
            <v>257.81260379999998</v>
          </cell>
          <cell r="T5255" t="str">
            <v>NHTotIndnoPAPYE201703</v>
          </cell>
        </row>
        <row r="5256">
          <cell r="A5256" t="str">
            <v>NH</v>
          </cell>
          <cell r="B5256" t="str">
            <v>TotIndnoPAP</v>
          </cell>
          <cell r="C5256" t="str">
            <v>YE201703</v>
          </cell>
          <cell r="M5256">
            <v>13258.369863</v>
          </cell>
          <cell r="N5256">
            <v>4.1845489999999996</v>
          </cell>
          <cell r="Q5256">
            <v>356.37347940000001</v>
          </cell>
          <cell r="R5256">
            <v>140.90439119999999</v>
          </cell>
          <cell r="T5256" t="str">
            <v>NHTotIndnoPAPYE201703</v>
          </cell>
        </row>
        <row r="5257">
          <cell r="A5257" t="str">
            <v>NH</v>
          </cell>
          <cell r="B5257" t="str">
            <v>TotIndnoPAP</v>
          </cell>
          <cell r="C5257" t="str">
            <v>YE201703</v>
          </cell>
          <cell r="M5257">
            <v>13258.369863</v>
          </cell>
          <cell r="N5257">
            <v>2.0460275999999999</v>
          </cell>
          <cell r="Q5257">
            <v>272.14395910000002</v>
          </cell>
          <cell r="R5257">
            <v>90.218172999999993</v>
          </cell>
          <cell r="T5257" t="str">
            <v>NHTotIndnoPAPYE201703</v>
          </cell>
        </row>
        <row r="5258">
          <cell r="A5258" t="str">
            <v>NH</v>
          </cell>
          <cell r="B5258" t="str">
            <v>TotIndnoPAP</v>
          </cell>
          <cell r="C5258" t="str">
            <v>YE201703</v>
          </cell>
          <cell r="M5258">
            <v>13258.369863</v>
          </cell>
          <cell r="N5258">
            <v>1.7894513000000001</v>
          </cell>
          <cell r="Q5258">
            <v>466.2347145</v>
          </cell>
          <cell r="R5258">
            <v>46.057093899999998</v>
          </cell>
          <cell r="T5258" t="str">
            <v>NHTotIndnoPAPYE201703</v>
          </cell>
        </row>
        <row r="5259">
          <cell r="A5259" t="str">
            <v>NH</v>
          </cell>
          <cell r="B5259" t="str">
            <v>TotIndnoPAP</v>
          </cell>
          <cell r="C5259" t="str">
            <v>YE201703</v>
          </cell>
          <cell r="M5259">
            <v>13258.369863</v>
          </cell>
          <cell r="N5259">
            <v>1.8761403999999999</v>
          </cell>
          <cell r="Q5259">
            <v>828.6301029</v>
          </cell>
          <cell r="R5259">
            <v>27.169765200000001</v>
          </cell>
          <cell r="T5259" t="str">
            <v>NHTotIndnoPAPYE201703</v>
          </cell>
        </row>
        <row r="5260">
          <cell r="A5260" t="str">
            <v>NH</v>
          </cell>
          <cell r="B5260" t="str">
            <v>TotIndnoPAP</v>
          </cell>
          <cell r="C5260" t="str">
            <v>YE201703</v>
          </cell>
          <cell r="M5260">
            <v>13258.369863</v>
          </cell>
          <cell r="N5260">
            <v>18.8640686</v>
          </cell>
          <cell r="Q5260">
            <v>1634.9482613</v>
          </cell>
          <cell r="R5260">
            <v>138.45626100000001</v>
          </cell>
          <cell r="T5260" t="str">
            <v>NHTotIndnoPAPYE201703</v>
          </cell>
        </row>
        <row r="5261">
          <cell r="A5261" t="str">
            <v>NH</v>
          </cell>
          <cell r="B5261" t="str">
            <v>TotIndnoPAP</v>
          </cell>
          <cell r="C5261" t="str">
            <v>YE201703</v>
          </cell>
          <cell r="M5261">
            <v>13258.369863</v>
          </cell>
          <cell r="N5261">
            <v>3.3435692000000001</v>
          </cell>
          <cell r="Q5261">
            <v>51.649449300000001</v>
          </cell>
          <cell r="R5261">
            <v>776.82979069999999</v>
          </cell>
          <cell r="T5261" t="str">
            <v>NHTotIndnoPAPYE201703</v>
          </cell>
        </row>
        <row r="5262">
          <cell r="A5262" t="str">
            <v>NH</v>
          </cell>
          <cell r="B5262" t="str">
            <v>TotIndnoPAP</v>
          </cell>
          <cell r="C5262" t="str">
            <v>YE201703</v>
          </cell>
          <cell r="M5262">
            <v>13258.369863</v>
          </cell>
          <cell r="N5262">
            <v>6.5588373000000004</v>
          </cell>
          <cell r="Q5262">
            <v>162.282724</v>
          </cell>
          <cell r="R5262">
            <v>484.9933825</v>
          </cell>
          <cell r="T5262" t="str">
            <v>NHTotIndnoPAPYE201703</v>
          </cell>
        </row>
        <row r="5263">
          <cell r="A5263" t="str">
            <v>NH</v>
          </cell>
          <cell r="B5263" t="str">
            <v>TotIndnoPAP</v>
          </cell>
          <cell r="C5263" t="str">
            <v>YE201703</v>
          </cell>
          <cell r="M5263">
            <v>13258.369863</v>
          </cell>
          <cell r="N5263">
            <v>5.7250566000000003</v>
          </cell>
          <cell r="Q5263">
            <v>1772.9889418</v>
          </cell>
          <cell r="R5263">
            <v>38.748509900000002</v>
          </cell>
          <cell r="T5263" t="str">
            <v>NHTotIndnoPAPYE201703</v>
          </cell>
        </row>
        <row r="5264">
          <cell r="A5264" t="str">
            <v>NH</v>
          </cell>
          <cell r="B5264" t="str">
            <v>TotIndnoPAP</v>
          </cell>
          <cell r="C5264" t="str">
            <v>YE201703</v>
          </cell>
          <cell r="M5264">
            <v>13258.369863</v>
          </cell>
          <cell r="N5264">
            <v>17.456789000000001</v>
          </cell>
          <cell r="Q5264">
            <v>2233.2789514000001</v>
          </cell>
          <cell r="R5264">
            <v>93.799956399999999</v>
          </cell>
          <cell r="T5264" t="str">
            <v>NHTotIndnoPAPYE201703</v>
          </cell>
        </row>
        <row r="5265">
          <cell r="A5265" t="str">
            <v>NH</v>
          </cell>
          <cell r="B5265" t="str">
            <v>TotIndnoPAP</v>
          </cell>
          <cell r="C5265" t="str">
            <v>YE201703</v>
          </cell>
          <cell r="M5265">
            <v>13258.369863</v>
          </cell>
          <cell r="N5265">
            <v>5.7753540000000001</v>
          </cell>
          <cell r="Q5265">
            <v>388.79914259999998</v>
          </cell>
          <cell r="R5265">
            <v>178.25206120000001</v>
          </cell>
          <cell r="T5265" t="str">
            <v>NHTotIndnoPAPYE201703</v>
          </cell>
        </row>
        <row r="5266">
          <cell r="A5266" t="str">
            <v>NH</v>
          </cell>
          <cell r="B5266" t="str">
            <v>TotIndnoPAP</v>
          </cell>
          <cell r="C5266" t="str">
            <v>YE201703</v>
          </cell>
          <cell r="M5266">
            <v>13258.369863</v>
          </cell>
          <cell r="N5266">
            <v>12.476126600000001</v>
          </cell>
          <cell r="Q5266">
            <v>942.89196370000002</v>
          </cell>
          <cell r="R5266">
            <v>158.78120200000001</v>
          </cell>
          <cell r="T5266" t="str">
            <v>NHTotIndnoPAPYE201703</v>
          </cell>
        </row>
        <row r="5267">
          <cell r="A5267" t="str">
            <v>NH</v>
          </cell>
          <cell r="B5267" t="str">
            <v>TotIndnoPAP</v>
          </cell>
          <cell r="C5267" t="str">
            <v>YE201703</v>
          </cell>
          <cell r="M5267">
            <v>13258.369863</v>
          </cell>
          <cell r="N5267">
            <v>6.5062438</v>
          </cell>
          <cell r="Q5267">
            <v>542.12620719999995</v>
          </cell>
          <cell r="R5267">
            <v>144.0161435</v>
          </cell>
          <cell r="T5267" t="str">
            <v>NHTotIndnoPAPYE201703</v>
          </cell>
        </row>
        <row r="5268">
          <cell r="A5268" t="str">
            <v>NH</v>
          </cell>
          <cell r="B5268" t="str">
            <v>TotIndnoPAP</v>
          </cell>
          <cell r="C5268" t="str">
            <v>YE201703</v>
          </cell>
          <cell r="M5268">
            <v>13258.369863</v>
          </cell>
          <cell r="N5268">
            <v>3.3786825999999999</v>
          </cell>
          <cell r="Q5268">
            <v>666.42458290000002</v>
          </cell>
          <cell r="R5268">
            <v>60.8383781</v>
          </cell>
          <cell r="T5268" t="str">
            <v>NHTotIndnoPAPYE201703</v>
          </cell>
        </row>
        <row r="5269">
          <cell r="A5269" t="str">
            <v>NH</v>
          </cell>
          <cell r="B5269" t="str">
            <v>TotIndnoPAP</v>
          </cell>
          <cell r="C5269" t="str">
            <v>YE201703</v>
          </cell>
          <cell r="M5269">
            <v>13258.369863</v>
          </cell>
          <cell r="N5269">
            <v>3.6122581</v>
          </cell>
          <cell r="Q5269">
            <v>339.00258839999998</v>
          </cell>
          <cell r="R5269">
            <v>127.8665657</v>
          </cell>
          <cell r="T5269" t="str">
            <v>NHTotIndnoPAPYE201703</v>
          </cell>
        </row>
        <row r="5270">
          <cell r="A5270" t="str">
            <v>NH</v>
          </cell>
          <cell r="B5270" t="str">
            <v>TotIndnoPAP</v>
          </cell>
          <cell r="C5270" t="str">
            <v>YE201703</v>
          </cell>
          <cell r="M5270">
            <v>13258.369863</v>
          </cell>
          <cell r="N5270">
            <v>7.8425827999999997</v>
          </cell>
          <cell r="Q5270">
            <v>796.74486739999998</v>
          </cell>
          <cell r="R5270">
            <v>118.1193595</v>
          </cell>
          <cell r="T5270" t="str">
            <v>NHTotIndnoPAPYE201703</v>
          </cell>
        </row>
        <row r="5271">
          <cell r="A5271" t="str">
            <v>NH</v>
          </cell>
          <cell r="B5271" t="str">
            <v>TotIndnoPAP</v>
          </cell>
          <cell r="C5271" t="str">
            <v>YE201703</v>
          </cell>
          <cell r="M5271">
            <v>13258.369863</v>
          </cell>
          <cell r="N5271">
            <v>2.4722848000000002</v>
          </cell>
          <cell r="Q5271">
            <v>18.297338499999999</v>
          </cell>
          <cell r="R5271">
            <v>1621.4062025000001</v>
          </cell>
          <cell r="T5271" t="str">
            <v>NHTotIndnoPAPYE201703</v>
          </cell>
        </row>
        <row r="5272">
          <cell r="A5272" t="str">
            <v>NH</v>
          </cell>
          <cell r="B5272" t="str">
            <v>TotIndnoPAP</v>
          </cell>
          <cell r="C5272" t="str">
            <v>YE201703</v>
          </cell>
          <cell r="M5272">
            <v>13258.369863</v>
          </cell>
          <cell r="N5272">
            <v>3.6106142000000001</v>
          </cell>
          <cell r="Q5272">
            <v>16.2900356</v>
          </cell>
          <cell r="R5272">
            <v>2659.7468245999999</v>
          </cell>
          <cell r="T5272" t="str">
            <v>NHTotIndnoPAPYE201703</v>
          </cell>
        </row>
        <row r="5273">
          <cell r="A5273" t="str">
            <v>NH</v>
          </cell>
          <cell r="B5273" t="str">
            <v>TotIndnoPAP</v>
          </cell>
          <cell r="C5273" t="str">
            <v>YE201703</v>
          </cell>
          <cell r="M5273">
            <v>13258.369863</v>
          </cell>
          <cell r="N5273">
            <v>11.2069457</v>
          </cell>
          <cell r="Q5273">
            <v>1419.3176008999999</v>
          </cell>
          <cell r="R5273">
            <v>94.752117600000005</v>
          </cell>
          <cell r="T5273" t="str">
            <v>NHTotIndnoPAPYE201703</v>
          </cell>
        </row>
        <row r="5274">
          <cell r="A5274" t="str">
            <v>NH</v>
          </cell>
          <cell r="B5274" t="str">
            <v>TotIndnoPAP</v>
          </cell>
          <cell r="C5274" t="str">
            <v>YE201703</v>
          </cell>
          <cell r="M5274">
            <v>13258.369863</v>
          </cell>
          <cell r="N5274">
            <v>105.6824685</v>
          </cell>
          <cell r="Q5274">
            <v>13860.6783412</v>
          </cell>
          <cell r="R5274">
            <v>91.495494699999995</v>
          </cell>
          <cell r="T5274" t="str">
            <v>NHTotIndnoPAPYE201703</v>
          </cell>
        </row>
        <row r="5275">
          <cell r="A5275" t="str">
            <v>CT</v>
          </cell>
          <cell r="B5275" t="str">
            <v>All</v>
          </cell>
          <cell r="C5275" t="str">
            <v>YE201603</v>
          </cell>
          <cell r="M5275">
            <v>14424.538251399999</v>
          </cell>
          <cell r="N5275">
            <v>17.4901926</v>
          </cell>
          <cell r="Q5275">
            <v>16.361008999999999</v>
          </cell>
          <cell r="R5275">
            <v>12828.200932199999</v>
          </cell>
          <cell r="T5275" t="str">
            <v>CTAllYE201603</v>
          </cell>
        </row>
        <row r="5276">
          <cell r="A5276" t="str">
            <v>CT</v>
          </cell>
          <cell r="B5276" t="str">
            <v>All</v>
          </cell>
          <cell r="C5276" t="str">
            <v>YE201603</v>
          </cell>
          <cell r="M5276">
            <v>14424.538251399999</v>
          </cell>
          <cell r="N5276">
            <v>31.487160500000002</v>
          </cell>
          <cell r="Q5276">
            <v>18.926082399999999</v>
          </cell>
          <cell r="R5276">
            <v>19964.296739900001</v>
          </cell>
          <cell r="T5276" t="str">
            <v>CTAllYE201603</v>
          </cell>
        </row>
        <row r="5277">
          <cell r="A5277" t="str">
            <v>CT</v>
          </cell>
          <cell r="B5277" t="str">
            <v>All</v>
          </cell>
          <cell r="C5277" t="str">
            <v>YE201603</v>
          </cell>
          <cell r="M5277">
            <v>14424.538251399999</v>
          </cell>
          <cell r="N5277">
            <v>36.621415300000002</v>
          </cell>
          <cell r="Q5277">
            <v>12.964019800000001</v>
          </cell>
          <cell r="R5277">
            <v>33898.203582900001</v>
          </cell>
          <cell r="T5277" t="str">
            <v>CTAllYE201603</v>
          </cell>
        </row>
        <row r="5278">
          <cell r="A5278" t="str">
            <v>CT</v>
          </cell>
          <cell r="B5278" t="str">
            <v>All</v>
          </cell>
          <cell r="C5278" t="str">
            <v>YE201603</v>
          </cell>
          <cell r="M5278">
            <v>14424.538251399999</v>
          </cell>
          <cell r="N5278">
            <v>0.423514</v>
          </cell>
          <cell r="Q5278">
            <v>0.97056830000000005</v>
          </cell>
          <cell r="R5278">
            <v>5236.2807143</v>
          </cell>
          <cell r="T5278" t="str">
            <v>CTAllYE201603</v>
          </cell>
        </row>
        <row r="5279">
          <cell r="A5279" t="str">
            <v>CT</v>
          </cell>
          <cell r="B5279" t="str">
            <v>All</v>
          </cell>
          <cell r="C5279" t="str">
            <v>YE201603</v>
          </cell>
          <cell r="M5279">
            <v>14424.538251399999</v>
          </cell>
          <cell r="N5279">
            <v>3.1461831</v>
          </cell>
          <cell r="Q5279">
            <v>16.846293200000002</v>
          </cell>
          <cell r="R5279">
            <v>2241.0981892999998</v>
          </cell>
          <cell r="T5279" t="str">
            <v>CTAllYE201603</v>
          </cell>
        </row>
        <row r="5280">
          <cell r="A5280" t="str">
            <v>CT</v>
          </cell>
          <cell r="B5280" t="str">
            <v>All</v>
          </cell>
          <cell r="C5280" t="str">
            <v>YE201603</v>
          </cell>
          <cell r="M5280">
            <v>14424.538251399999</v>
          </cell>
          <cell r="N5280">
            <v>5.5837522000000002</v>
          </cell>
          <cell r="Q5280">
            <v>374.77802800000001</v>
          </cell>
          <cell r="R5280">
            <v>178.78589719999999</v>
          </cell>
          <cell r="T5280" t="str">
            <v>CTAllYE201603</v>
          </cell>
        </row>
        <row r="5281">
          <cell r="A5281" t="str">
            <v>CT</v>
          </cell>
          <cell r="B5281" t="str">
            <v>All</v>
          </cell>
          <cell r="C5281" t="str">
            <v>YE201603</v>
          </cell>
          <cell r="M5281">
            <v>14424.538251399999</v>
          </cell>
          <cell r="N5281">
            <v>7.6424241999999998</v>
          </cell>
          <cell r="Q5281">
            <v>77.021529599999994</v>
          </cell>
          <cell r="R5281">
            <v>1190.6942214000001</v>
          </cell>
          <cell r="T5281" t="str">
            <v>CTAllYE201603</v>
          </cell>
        </row>
        <row r="5282">
          <cell r="A5282" t="str">
            <v>CT</v>
          </cell>
          <cell r="B5282" t="str">
            <v>All</v>
          </cell>
          <cell r="C5282" t="str">
            <v>YE201603</v>
          </cell>
          <cell r="M5282">
            <v>14424.538251399999</v>
          </cell>
          <cell r="N5282">
            <v>13.8977158</v>
          </cell>
          <cell r="Q5282">
            <v>399.80482560000002</v>
          </cell>
          <cell r="R5282">
            <v>417.13500779999998</v>
          </cell>
          <cell r="T5282" t="str">
            <v>CTAllYE201603</v>
          </cell>
        </row>
        <row r="5283">
          <cell r="A5283" t="str">
            <v>CT</v>
          </cell>
          <cell r="B5283" t="str">
            <v>All</v>
          </cell>
          <cell r="C5283" t="str">
            <v>YE201603</v>
          </cell>
          <cell r="M5283">
            <v>14424.538251399999</v>
          </cell>
          <cell r="N5283">
            <v>5.1363380999999997</v>
          </cell>
          <cell r="Q5283">
            <v>125.2726409</v>
          </cell>
          <cell r="R5283">
            <v>492.01531269999998</v>
          </cell>
          <cell r="T5283" t="str">
            <v>CTAllYE201603</v>
          </cell>
        </row>
        <row r="5284">
          <cell r="A5284" t="str">
            <v>CT</v>
          </cell>
          <cell r="B5284" t="str">
            <v>All</v>
          </cell>
          <cell r="C5284" t="str">
            <v>YE201603</v>
          </cell>
          <cell r="M5284">
            <v>14424.538251399999</v>
          </cell>
          <cell r="N5284">
            <v>29.861147299999999</v>
          </cell>
          <cell r="Q5284">
            <v>175.25690990000001</v>
          </cell>
          <cell r="R5284">
            <v>2044.619909</v>
          </cell>
          <cell r="T5284" t="str">
            <v>CTAllYE201603</v>
          </cell>
        </row>
        <row r="5285">
          <cell r="A5285" t="str">
            <v>CT</v>
          </cell>
          <cell r="B5285" t="str">
            <v>All</v>
          </cell>
          <cell r="C5285" t="str">
            <v>YE201603</v>
          </cell>
          <cell r="M5285">
            <v>14424.538251399999</v>
          </cell>
          <cell r="N5285">
            <v>18.920615000000002</v>
          </cell>
          <cell r="Q5285">
            <v>328.12142180000001</v>
          </cell>
          <cell r="R5285">
            <v>691.96146629999998</v>
          </cell>
          <cell r="T5285" t="str">
            <v>CTAllYE201603</v>
          </cell>
        </row>
        <row r="5286">
          <cell r="A5286" t="str">
            <v>CT</v>
          </cell>
          <cell r="B5286" t="str">
            <v>All</v>
          </cell>
          <cell r="C5286" t="str">
            <v>YE201603</v>
          </cell>
          <cell r="M5286">
            <v>14424.538251399999</v>
          </cell>
          <cell r="N5286">
            <v>12.086130600000001</v>
          </cell>
          <cell r="Q5286">
            <v>160.55973230000001</v>
          </cell>
          <cell r="R5286">
            <v>903.29975820000004</v>
          </cell>
          <cell r="T5286" t="str">
            <v>CTAllYE201603</v>
          </cell>
        </row>
        <row r="5287">
          <cell r="A5287" t="str">
            <v>CT</v>
          </cell>
          <cell r="B5287" t="str">
            <v>All</v>
          </cell>
          <cell r="C5287" t="str">
            <v>YE201603</v>
          </cell>
          <cell r="M5287">
            <v>14424.538251399999</v>
          </cell>
          <cell r="N5287">
            <v>16.0545011</v>
          </cell>
          <cell r="Q5287">
            <v>487.84923839999999</v>
          </cell>
          <cell r="R5287">
            <v>394.90481599999998</v>
          </cell>
          <cell r="T5287" t="str">
            <v>CTAllYE201603</v>
          </cell>
        </row>
        <row r="5288">
          <cell r="A5288" t="str">
            <v>CT</v>
          </cell>
          <cell r="B5288" t="str">
            <v>All</v>
          </cell>
          <cell r="C5288" t="str">
            <v>YE201603</v>
          </cell>
          <cell r="M5288">
            <v>14424.538251399999</v>
          </cell>
          <cell r="N5288">
            <v>27.619985199999999</v>
          </cell>
          <cell r="Q5288">
            <v>1144.3000609000001</v>
          </cell>
          <cell r="R5288">
            <v>289.64415300000002</v>
          </cell>
          <cell r="T5288" t="str">
            <v>CTAllYE201603</v>
          </cell>
        </row>
        <row r="5289">
          <cell r="A5289" t="str">
            <v>CT</v>
          </cell>
          <cell r="B5289" t="str">
            <v>All</v>
          </cell>
          <cell r="C5289" t="str">
            <v>YE201603</v>
          </cell>
          <cell r="M5289">
            <v>14424.538251399999</v>
          </cell>
          <cell r="N5289">
            <v>10.5102744</v>
          </cell>
          <cell r="Q5289">
            <v>2221.1456229</v>
          </cell>
          <cell r="R5289">
            <v>56.782991699999997</v>
          </cell>
          <cell r="T5289" t="str">
            <v>CTAllYE201603</v>
          </cell>
        </row>
        <row r="5290">
          <cell r="A5290" t="str">
            <v>CT</v>
          </cell>
          <cell r="B5290" t="str">
            <v>All</v>
          </cell>
          <cell r="C5290" t="str">
            <v>YE201603</v>
          </cell>
          <cell r="M5290">
            <v>14424.538251399999</v>
          </cell>
          <cell r="N5290">
            <v>10.9619222</v>
          </cell>
          <cell r="Q5290">
            <v>416.78977140000001</v>
          </cell>
          <cell r="R5290">
            <v>315.61011139999999</v>
          </cell>
          <cell r="T5290" t="str">
            <v>CTAllYE201603</v>
          </cell>
        </row>
        <row r="5291">
          <cell r="A5291" t="str">
            <v>CT</v>
          </cell>
          <cell r="B5291" t="str">
            <v>All</v>
          </cell>
          <cell r="C5291" t="str">
            <v>YE201603</v>
          </cell>
          <cell r="M5291">
            <v>14424.538251399999</v>
          </cell>
          <cell r="N5291">
            <v>2.4243046000000001</v>
          </cell>
          <cell r="Q5291">
            <v>143.92141810000001</v>
          </cell>
          <cell r="R5291">
            <v>202.1356936</v>
          </cell>
          <cell r="T5291" t="str">
            <v>CTAllYE201603</v>
          </cell>
        </row>
        <row r="5292">
          <cell r="A5292" t="str">
            <v>CT</v>
          </cell>
          <cell r="B5292" t="str">
            <v>All</v>
          </cell>
          <cell r="C5292" t="str">
            <v>YE201603</v>
          </cell>
          <cell r="M5292">
            <v>14424.538251399999</v>
          </cell>
          <cell r="N5292">
            <v>1.4917423000000001</v>
          </cell>
          <cell r="Q5292">
            <v>121.80632540000001</v>
          </cell>
          <cell r="R5292">
            <v>146.96204890000001</v>
          </cell>
          <cell r="T5292" t="str">
            <v>CTAllYE201603</v>
          </cell>
        </row>
        <row r="5293">
          <cell r="A5293" t="str">
            <v>CT</v>
          </cell>
          <cell r="B5293" t="str">
            <v>All</v>
          </cell>
          <cell r="C5293" t="str">
            <v>YE201603</v>
          </cell>
          <cell r="M5293">
            <v>14424.538251399999</v>
          </cell>
          <cell r="N5293">
            <v>1.7977363</v>
          </cell>
          <cell r="Q5293">
            <v>332.41965299999998</v>
          </cell>
          <cell r="R5293">
            <v>64.8963921</v>
          </cell>
          <cell r="T5293" t="str">
            <v>CTAllYE201603</v>
          </cell>
        </row>
        <row r="5294">
          <cell r="A5294" t="str">
            <v>CT</v>
          </cell>
          <cell r="B5294" t="str">
            <v>All</v>
          </cell>
          <cell r="C5294" t="str">
            <v>YE201603</v>
          </cell>
          <cell r="M5294">
            <v>14424.538251399999</v>
          </cell>
          <cell r="N5294">
            <v>1.166836</v>
          </cell>
          <cell r="Q5294">
            <v>379.76952219999998</v>
          </cell>
          <cell r="R5294">
            <v>36.869815600000003</v>
          </cell>
          <cell r="T5294" t="str">
            <v>CTAllYE201603</v>
          </cell>
        </row>
        <row r="5295">
          <cell r="A5295" t="str">
            <v>CT</v>
          </cell>
          <cell r="B5295" t="str">
            <v>All</v>
          </cell>
          <cell r="C5295" t="str">
            <v>YE201603</v>
          </cell>
          <cell r="M5295">
            <v>14424.538251399999</v>
          </cell>
          <cell r="N5295">
            <v>18.087100400000001</v>
          </cell>
          <cell r="Q5295">
            <v>1655.0963076999999</v>
          </cell>
          <cell r="R5295">
            <v>131.13750769999999</v>
          </cell>
          <cell r="T5295" t="str">
            <v>CTAllYE201603</v>
          </cell>
        </row>
        <row r="5296">
          <cell r="A5296" t="str">
            <v>CT</v>
          </cell>
          <cell r="B5296" t="str">
            <v>All</v>
          </cell>
          <cell r="C5296" t="str">
            <v>YE201603</v>
          </cell>
          <cell r="M5296">
            <v>14424.538251399999</v>
          </cell>
          <cell r="N5296">
            <v>2.8694263000000002</v>
          </cell>
          <cell r="Q5296">
            <v>46.240648299999997</v>
          </cell>
          <cell r="R5296">
            <v>744.65037480000001</v>
          </cell>
          <cell r="T5296" t="str">
            <v>CTAllYE201603</v>
          </cell>
        </row>
        <row r="5297">
          <cell r="A5297" t="str">
            <v>CT</v>
          </cell>
          <cell r="B5297" t="str">
            <v>All</v>
          </cell>
          <cell r="C5297" t="str">
            <v>YE201603</v>
          </cell>
          <cell r="M5297">
            <v>14424.538251399999</v>
          </cell>
          <cell r="N5297">
            <v>6.1815104999999999</v>
          </cell>
          <cell r="Q5297">
            <v>183.57606699999999</v>
          </cell>
          <cell r="R5297">
            <v>404.07296830000001</v>
          </cell>
          <cell r="T5297" t="str">
            <v>CTAllYE201603</v>
          </cell>
        </row>
        <row r="5298">
          <cell r="A5298" t="str">
            <v>CT</v>
          </cell>
          <cell r="B5298" t="str">
            <v>All</v>
          </cell>
          <cell r="C5298" t="str">
            <v>YE201603</v>
          </cell>
          <cell r="M5298">
            <v>14424.538251399999</v>
          </cell>
          <cell r="N5298">
            <v>11.7935541</v>
          </cell>
          <cell r="Q5298">
            <v>3794.7835172</v>
          </cell>
          <cell r="R5298">
            <v>37.293998100000003</v>
          </cell>
          <cell r="T5298" t="str">
            <v>CTAllYE201603</v>
          </cell>
        </row>
        <row r="5299">
          <cell r="A5299" t="str">
            <v>CT</v>
          </cell>
          <cell r="B5299" t="str">
            <v>All</v>
          </cell>
          <cell r="C5299" t="str">
            <v>YE201603</v>
          </cell>
          <cell r="M5299">
            <v>14424.538251399999</v>
          </cell>
          <cell r="N5299">
            <v>19.047086799999999</v>
          </cell>
          <cell r="Q5299">
            <v>2594.8837563000002</v>
          </cell>
          <cell r="R5299">
            <v>88.082959900000006</v>
          </cell>
          <cell r="T5299" t="str">
            <v>CTAllYE201603</v>
          </cell>
        </row>
        <row r="5300">
          <cell r="A5300" t="str">
            <v>CT</v>
          </cell>
          <cell r="B5300" t="str">
            <v>All</v>
          </cell>
          <cell r="C5300" t="str">
            <v>YE201603</v>
          </cell>
          <cell r="M5300">
            <v>14424.538251399999</v>
          </cell>
          <cell r="N5300">
            <v>6.3994210999999996</v>
          </cell>
          <cell r="Q5300">
            <v>460.95063040000002</v>
          </cell>
          <cell r="R5300">
            <v>166.59713189999999</v>
          </cell>
          <cell r="T5300" t="str">
            <v>CTAllYE201603</v>
          </cell>
        </row>
        <row r="5301">
          <cell r="A5301" t="str">
            <v>CT</v>
          </cell>
          <cell r="B5301" t="str">
            <v>All</v>
          </cell>
          <cell r="C5301" t="str">
            <v>YE201603</v>
          </cell>
          <cell r="M5301">
            <v>14424.538251399999</v>
          </cell>
          <cell r="N5301">
            <v>11.4809698</v>
          </cell>
          <cell r="Q5301">
            <v>915.93919819999996</v>
          </cell>
          <cell r="R5301">
            <v>150.41570160000001</v>
          </cell>
          <cell r="T5301" t="str">
            <v>CTAllYE201603</v>
          </cell>
        </row>
        <row r="5302">
          <cell r="A5302" t="str">
            <v>CT</v>
          </cell>
          <cell r="B5302" t="str">
            <v>All</v>
          </cell>
          <cell r="C5302" t="str">
            <v>YE201603</v>
          </cell>
          <cell r="M5302">
            <v>14424.538251399999</v>
          </cell>
          <cell r="N5302">
            <v>6.8501260000000004</v>
          </cell>
          <cell r="Q5302">
            <v>396.19985750000001</v>
          </cell>
          <cell r="R5302">
            <v>207.47486610000001</v>
          </cell>
          <cell r="T5302" t="str">
            <v>CTAllYE201603</v>
          </cell>
        </row>
        <row r="5303">
          <cell r="A5303" t="str">
            <v>CT</v>
          </cell>
          <cell r="B5303" t="str">
            <v>All</v>
          </cell>
          <cell r="C5303" t="str">
            <v>YE201603</v>
          </cell>
          <cell r="M5303">
            <v>14424.538251399999</v>
          </cell>
          <cell r="N5303">
            <v>6.9068982999999999</v>
          </cell>
          <cell r="Q5303">
            <v>1092.6519605000001</v>
          </cell>
          <cell r="R5303">
            <v>75.854693900000001</v>
          </cell>
          <cell r="T5303" t="str">
            <v>CTAllYE201603</v>
          </cell>
        </row>
        <row r="5304">
          <cell r="A5304" t="str">
            <v>CT</v>
          </cell>
          <cell r="B5304" t="str">
            <v>All</v>
          </cell>
          <cell r="C5304" t="str">
            <v>YE201603</v>
          </cell>
          <cell r="M5304">
            <v>14424.538251399999</v>
          </cell>
          <cell r="N5304">
            <v>2.4541952999999999</v>
          </cell>
          <cell r="Q5304">
            <v>127.8377143</v>
          </cell>
          <cell r="R5304">
            <v>230.372885</v>
          </cell>
          <cell r="T5304" t="str">
            <v>CTAllYE201603</v>
          </cell>
        </row>
        <row r="5305">
          <cell r="A5305" t="str">
            <v>CT</v>
          </cell>
          <cell r="B5305" t="str">
            <v>All</v>
          </cell>
          <cell r="C5305" t="str">
            <v>YE201603</v>
          </cell>
          <cell r="M5305">
            <v>14424.538251399999</v>
          </cell>
          <cell r="N5305">
            <v>10.040805900000001</v>
          </cell>
          <cell r="Q5305">
            <v>579.49861929999997</v>
          </cell>
          <cell r="R5305">
            <v>207.92054909999999</v>
          </cell>
          <cell r="T5305" t="str">
            <v>CTAllYE201603</v>
          </cell>
        </row>
        <row r="5306">
          <cell r="A5306" t="str">
            <v>CT</v>
          </cell>
          <cell r="B5306" t="str">
            <v>All</v>
          </cell>
          <cell r="C5306" t="str">
            <v>YE201603</v>
          </cell>
          <cell r="M5306">
            <v>14424.538251399999</v>
          </cell>
          <cell r="N5306">
            <v>1.2201381</v>
          </cell>
          <cell r="Q5306">
            <v>11.3695147</v>
          </cell>
          <cell r="R5306">
            <v>1287.7996951</v>
          </cell>
          <cell r="T5306" t="str">
            <v>CTAllYE201603</v>
          </cell>
        </row>
        <row r="5307">
          <cell r="A5307" t="str">
            <v>CT</v>
          </cell>
          <cell r="B5307" t="str">
            <v>All</v>
          </cell>
          <cell r="C5307" t="str">
            <v>YE201603</v>
          </cell>
          <cell r="M5307">
            <v>14424.538251399999</v>
          </cell>
          <cell r="N5307">
            <v>3.8648915000000001</v>
          </cell>
          <cell r="Q5307">
            <v>19.8966508</v>
          </cell>
          <cell r="R5307">
            <v>2330.9801394000001</v>
          </cell>
          <cell r="T5307" t="str">
            <v>CTAllYE201603</v>
          </cell>
        </row>
        <row r="5308">
          <cell r="A5308" t="str">
            <v>CT</v>
          </cell>
          <cell r="B5308" t="str">
            <v>All</v>
          </cell>
          <cell r="C5308" t="str">
            <v>YE201603</v>
          </cell>
          <cell r="M5308">
            <v>14424.538251399999</v>
          </cell>
          <cell r="N5308">
            <v>11.042552000000001</v>
          </cell>
          <cell r="Q5308">
            <v>849.17796229999999</v>
          </cell>
          <cell r="R5308">
            <v>156.04576460000001</v>
          </cell>
          <cell r="T5308" t="str">
            <v>CTAllYE201603</v>
          </cell>
        </row>
        <row r="5309">
          <cell r="A5309" t="str">
            <v>CT</v>
          </cell>
          <cell r="B5309" t="str">
            <v>All</v>
          </cell>
          <cell r="C5309" t="str">
            <v>YE201603</v>
          </cell>
          <cell r="M5309">
            <v>14424.538251399999</v>
          </cell>
          <cell r="N5309">
            <v>73.475935800000002</v>
          </cell>
          <cell r="Q5309">
            <v>11177.7581501</v>
          </cell>
          <cell r="R5309">
            <v>78.880864799999998</v>
          </cell>
          <cell r="T5309" t="str">
            <v>CTAllYE201603</v>
          </cell>
        </row>
        <row r="5310">
          <cell r="A5310" t="str">
            <v>CT</v>
          </cell>
          <cell r="B5310" t="str">
            <v>All</v>
          </cell>
          <cell r="C5310" t="str">
            <v>YE201703</v>
          </cell>
          <cell r="M5310">
            <v>24177.183561599999</v>
          </cell>
          <cell r="N5310">
            <v>10.1294404</v>
          </cell>
          <cell r="Q5310">
            <v>14.807349200000001</v>
          </cell>
          <cell r="R5310">
            <v>8208.9834637000004</v>
          </cell>
          <cell r="T5310" t="str">
            <v>CTAllYE201703</v>
          </cell>
        </row>
        <row r="5311">
          <cell r="A5311" t="str">
            <v>CT</v>
          </cell>
          <cell r="B5311" t="str">
            <v>All</v>
          </cell>
          <cell r="C5311" t="str">
            <v>YE201703</v>
          </cell>
          <cell r="M5311">
            <v>24177.183561599999</v>
          </cell>
          <cell r="N5311">
            <v>28.688626200000002</v>
          </cell>
          <cell r="Q5311">
            <v>17.6612796</v>
          </cell>
          <cell r="R5311">
            <v>19492.557798599999</v>
          </cell>
          <cell r="T5311" t="str">
            <v>CTAllYE201703</v>
          </cell>
        </row>
        <row r="5312">
          <cell r="A5312" t="str">
            <v>CT</v>
          </cell>
          <cell r="B5312" t="str">
            <v>All</v>
          </cell>
          <cell r="C5312" t="str">
            <v>YE201703</v>
          </cell>
          <cell r="M5312">
            <v>24177.183561599999</v>
          </cell>
          <cell r="N5312">
            <v>54.553917900000002</v>
          </cell>
          <cell r="Q5312">
            <v>15.510491500000001</v>
          </cell>
          <cell r="R5312">
            <v>42206.722800000003</v>
          </cell>
          <cell r="T5312" t="str">
            <v>CTAllYE201703</v>
          </cell>
        </row>
        <row r="5313">
          <cell r="A5313" t="str">
            <v>CT</v>
          </cell>
          <cell r="B5313" t="str">
            <v>All</v>
          </cell>
          <cell r="C5313" t="str">
            <v>YE201703</v>
          </cell>
          <cell r="M5313">
            <v>24177.183561599999</v>
          </cell>
          <cell r="N5313">
            <v>0.86433749999999998</v>
          </cell>
          <cell r="Q5313">
            <v>1.4890072000000001</v>
          </cell>
          <cell r="R5313">
            <v>6965.7491667000004</v>
          </cell>
          <cell r="T5313" t="str">
            <v>CTAllYE201703</v>
          </cell>
        </row>
        <row r="5314">
          <cell r="A5314" t="str">
            <v>CT</v>
          </cell>
          <cell r="B5314" t="str">
            <v>All</v>
          </cell>
          <cell r="C5314" t="str">
            <v>YE201703</v>
          </cell>
          <cell r="M5314">
            <v>24177.183561599999</v>
          </cell>
          <cell r="N5314">
            <v>3.2133231000000002</v>
          </cell>
          <cell r="Q5314">
            <v>14.641904</v>
          </cell>
          <cell r="R5314">
            <v>2633.5288700999999</v>
          </cell>
          <cell r="T5314" t="str">
            <v>CTAllYE201703</v>
          </cell>
        </row>
        <row r="5315">
          <cell r="A5315" t="str">
            <v>CT</v>
          </cell>
          <cell r="B5315" t="str">
            <v>All</v>
          </cell>
          <cell r="C5315" t="str">
            <v>YE201703</v>
          </cell>
          <cell r="M5315">
            <v>24177.183561599999</v>
          </cell>
          <cell r="N5315">
            <v>5.1178593000000001</v>
          </cell>
          <cell r="Q5315">
            <v>384.16385330000003</v>
          </cell>
          <cell r="R5315">
            <v>159.8648891</v>
          </cell>
          <cell r="T5315" t="str">
            <v>CTAllYE201703</v>
          </cell>
        </row>
        <row r="5316">
          <cell r="A5316" t="str">
            <v>CT</v>
          </cell>
          <cell r="B5316" t="str">
            <v>All</v>
          </cell>
          <cell r="C5316" t="str">
            <v>YE201703</v>
          </cell>
          <cell r="M5316">
            <v>24177.183561599999</v>
          </cell>
          <cell r="N5316">
            <v>8.8303118000000005</v>
          </cell>
          <cell r="Q5316">
            <v>89.299069700000004</v>
          </cell>
          <cell r="R5316">
            <v>1186.6164103999999</v>
          </cell>
          <cell r="T5316" t="str">
            <v>CTAllYE201703</v>
          </cell>
        </row>
        <row r="5317">
          <cell r="A5317" t="str">
            <v>CT</v>
          </cell>
          <cell r="B5317" t="str">
            <v>All</v>
          </cell>
          <cell r="C5317" t="str">
            <v>YE201703</v>
          </cell>
          <cell r="M5317">
            <v>24177.183561599999</v>
          </cell>
          <cell r="N5317">
            <v>14.745098</v>
          </cell>
          <cell r="Q5317">
            <v>419.21364649999998</v>
          </cell>
          <cell r="R5317">
            <v>422.0787593</v>
          </cell>
          <cell r="T5317" t="str">
            <v>CTAllYE201703</v>
          </cell>
        </row>
        <row r="5318">
          <cell r="A5318" t="str">
            <v>CT</v>
          </cell>
          <cell r="B5318" t="str">
            <v>All</v>
          </cell>
          <cell r="C5318" t="str">
            <v>YE201703</v>
          </cell>
          <cell r="M5318">
            <v>24177.183561599999</v>
          </cell>
          <cell r="N5318">
            <v>5.2779806999999996</v>
          </cell>
          <cell r="Q5318">
            <v>125.3271505</v>
          </cell>
          <cell r="R5318">
            <v>505.36350650000003</v>
          </cell>
          <cell r="T5318" t="str">
            <v>CTAllYE201703</v>
          </cell>
        </row>
        <row r="5319">
          <cell r="A5319" t="str">
            <v>CT</v>
          </cell>
          <cell r="B5319" t="str">
            <v>All</v>
          </cell>
          <cell r="C5319" t="str">
            <v>YE201703</v>
          </cell>
          <cell r="M5319">
            <v>24177.183561599999</v>
          </cell>
          <cell r="N5319">
            <v>32.301185699999998</v>
          </cell>
          <cell r="Q5319">
            <v>189.77631199999999</v>
          </cell>
          <cell r="R5319">
            <v>2042.4795107</v>
          </cell>
          <cell r="T5319" t="str">
            <v>CTAllYE201703</v>
          </cell>
        </row>
        <row r="5320">
          <cell r="A5320" t="str">
            <v>CT</v>
          </cell>
          <cell r="B5320" t="str">
            <v>All</v>
          </cell>
          <cell r="C5320" t="str">
            <v>YE201703</v>
          </cell>
          <cell r="M5320">
            <v>24177.183561599999</v>
          </cell>
          <cell r="N5320">
            <v>19.014804900000001</v>
          </cell>
          <cell r="Q5320">
            <v>335.4801531</v>
          </cell>
          <cell r="R5320">
            <v>680.1524809</v>
          </cell>
          <cell r="T5320" t="str">
            <v>CTAllYE201703</v>
          </cell>
        </row>
        <row r="5321">
          <cell r="A5321" t="str">
            <v>CT</v>
          </cell>
          <cell r="B5321" t="str">
            <v>All</v>
          </cell>
          <cell r="C5321" t="str">
            <v>YE201703</v>
          </cell>
          <cell r="M5321">
            <v>24177.183561599999</v>
          </cell>
          <cell r="N5321">
            <v>12.6723947</v>
          </cell>
          <cell r="Q5321">
            <v>175.78571830000001</v>
          </cell>
          <cell r="R5321">
            <v>865.08015539999997</v>
          </cell>
          <cell r="T5321" t="str">
            <v>CTAllYE201703</v>
          </cell>
        </row>
        <row r="5322">
          <cell r="A5322" t="str">
            <v>CT</v>
          </cell>
          <cell r="B5322" t="str">
            <v>All</v>
          </cell>
          <cell r="C5322" t="str">
            <v>YE201703</v>
          </cell>
          <cell r="M5322">
            <v>24177.183561599999</v>
          </cell>
          <cell r="N5322">
            <v>17.697784200000001</v>
          </cell>
          <cell r="Q5322">
            <v>551.43105939999998</v>
          </cell>
          <cell r="R5322">
            <v>385.1313897</v>
          </cell>
          <cell r="T5322" t="str">
            <v>CTAllYE201703</v>
          </cell>
        </row>
        <row r="5323">
          <cell r="A5323" t="str">
            <v>CT</v>
          </cell>
          <cell r="B5323" t="str">
            <v>All</v>
          </cell>
          <cell r="C5323" t="str">
            <v>YE201703</v>
          </cell>
          <cell r="M5323">
            <v>24177.183561599999</v>
          </cell>
          <cell r="N5323">
            <v>27.6587423</v>
          </cell>
          <cell r="Q5323">
            <v>1108.155857</v>
          </cell>
          <cell r="R5323">
            <v>299.51103540000003</v>
          </cell>
          <cell r="T5323" t="str">
            <v>CTAllYE201703</v>
          </cell>
        </row>
        <row r="5324">
          <cell r="A5324" t="str">
            <v>CT</v>
          </cell>
          <cell r="B5324" t="str">
            <v>All</v>
          </cell>
          <cell r="C5324" t="str">
            <v>YE201703</v>
          </cell>
          <cell r="M5324">
            <v>24177.183561599999</v>
          </cell>
          <cell r="N5324">
            <v>11.083237799999999</v>
          </cell>
          <cell r="Q5324">
            <v>2252.5276051999999</v>
          </cell>
          <cell r="R5324">
            <v>59.044272399999997</v>
          </cell>
          <cell r="T5324" t="str">
            <v>CTAllYE201703</v>
          </cell>
        </row>
        <row r="5325">
          <cell r="A5325" t="str">
            <v>CT</v>
          </cell>
          <cell r="B5325" t="str">
            <v>All</v>
          </cell>
          <cell r="C5325" t="str">
            <v>YE201703</v>
          </cell>
          <cell r="M5325">
            <v>24177.183561599999</v>
          </cell>
          <cell r="N5325">
            <v>10.8069112</v>
          </cell>
          <cell r="Q5325">
            <v>426.73411579999998</v>
          </cell>
          <cell r="R5325">
            <v>303.89633550000002</v>
          </cell>
          <cell r="T5325" t="str">
            <v>CTAllYE201703</v>
          </cell>
        </row>
        <row r="5326">
          <cell r="A5326" t="str">
            <v>CT</v>
          </cell>
          <cell r="B5326" t="str">
            <v>All</v>
          </cell>
          <cell r="C5326" t="str">
            <v>YE201703</v>
          </cell>
          <cell r="M5326">
            <v>24177.183561599999</v>
          </cell>
          <cell r="N5326">
            <v>2.1263314000000002</v>
          </cell>
          <cell r="Q5326">
            <v>120.70563300000001</v>
          </cell>
          <cell r="R5326">
            <v>211.3901079</v>
          </cell>
          <cell r="T5326" t="str">
            <v>CTAllYE201703</v>
          </cell>
        </row>
        <row r="5327">
          <cell r="A5327" t="str">
            <v>CT</v>
          </cell>
          <cell r="B5327" t="str">
            <v>All</v>
          </cell>
          <cell r="C5327" t="str">
            <v>YE201703</v>
          </cell>
          <cell r="M5327">
            <v>24177.183561599999</v>
          </cell>
          <cell r="N5327">
            <v>1.2058084</v>
          </cell>
          <cell r="Q5327">
            <v>100.9591494</v>
          </cell>
          <cell r="R5327">
            <v>143.3223346</v>
          </cell>
          <cell r="T5327" t="str">
            <v>CTAllYE201703</v>
          </cell>
        </row>
        <row r="5328">
          <cell r="A5328" t="str">
            <v>CT</v>
          </cell>
          <cell r="B5328" t="str">
            <v>All</v>
          </cell>
          <cell r="C5328" t="str">
            <v>YE201703</v>
          </cell>
          <cell r="M5328">
            <v>24177.183561599999</v>
          </cell>
          <cell r="N5328">
            <v>1.7376775</v>
          </cell>
          <cell r="Q5328">
            <v>334.72390480000001</v>
          </cell>
          <cell r="R5328">
            <v>62.296506800000003</v>
          </cell>
          <cell r="T5328" t="str">
            <v>CTAllYE201703</v>
          </cell>
        </row>
        <row r="5329">
          <cell r="A5329" t="str">
            <v>CT</v>
          </cell>
          <cell r="B5329" t="str">
            <v>All</v>
          </cell>
          <cell r="C5329" t="str">
            <v>YE201703</v>
          </cell>
          <cell r="M5329">
            <v>24177.183561599999</v>
          </cell>
          <cell r="N5329">
            <v>1.2084546</v>
          </cell>
          <cell r="Q5329">
            <v>390.43419690000002</v>
          </cell>
          <cell r="R5329">
            <v>37.141866999999998</v>
          </cell>
          <cell r="T5329" t="str">
            <v>CTAllYE201703</v>
          </cell>
        </row>
        <row r="5330">
          <cell r="A5330" t="str">
            <v>CT</v>
          </cell>
          <cell r="B5330" t="str">
            <v>All</v>
          </cell>
          <cell r="C5330" t="str">
            <v>YE201703</v>
          </cell>
          <cell r="M5330">
            <v>24177.183561599999</v>
          </cell>
          <cell r="N5330">
            <v>18.410741600000001</v>
          </cell>
          <cell r="Q5330">
            <v>1701.8107803</v>
          </cell>
          <cell r="R5330">
            <v>129.81989609999999</v>
          </cell>
          <cell r="T5330" t="str">
            <v>CTAllYE201703</v>
          </cell>
        </row>
        <row r="5331">
          <cell r="A5331" t="str">
            <v>CT</v>
          </cell>
          <cell r="B5331" t="str">
            <v>All</v>
          </cell>
          <cell r="C5331" t="str">
            <v>YE201703</v>
          </cell>
          <cell r="M5331">
            <v>24177.183561599999</v>
          </cell>
          <cell r="N5331">
            <v>3.2321051999999999</v>
          </cell>
          <cell r="Q5331">
            <v>54.870016300000003</v>
          </cell>
          <cell r="R5331">
            <v>706.85714399999995</v>
          </cell>
          <cell r="T5331" t="str">
            <v>CTAllYE201703</v>
          </cell>
        </row>
        <row r="5332">
          <cell r="A5332" t="str">
            <v>CT</v>
          </cell>
          <cell r="B5332" t="str">
            <v>All</v>
          </cell>
          <cell r="C5332" t="str">
            <v>YE201703</v>
          </cell>
          <cell r="M5332">
            <v>24177.183561599999</v>
          </cell>
          <cell r="N5332">
            <v>8.4825624000000008</v>
          </cell>
          <cell r="Q5332">
            <v>156.6694416</v>
          </cell>
          <cell r="R5332">
            <v>649.7166747</v>
          </cell>
          <cell r="T5332" t="str">
            <v>CTAllYE201703</v>
          </cell>
        </row>
        <row r="5333">
          <cell r="A5333" t="str">
            <v>CT</v>
          </cell>
          <cell r="B5333" t="str">
            <v>All</v>
          </cell>
          <cell r="C5333" t="str">
            <v>YE201703</v>
          </cell>
          <cell r="M5333">
            <v>24177.183561599999</v>
          </cell>
          <cell r="N5333">
            <v>10.888770299999999</v>
          </cell>
          <cell r="Q5333">
            <v>3778.3005844999998</v>
          </cell>
          <cell r="R5333">
            <v>34.583072600000001</v>
          </cell>
          <cell r="T5333" t="str">
            <v>CTAllYE201703</v>
          </cell>
        </row>
        <row r="5334">
          <cell r="A5334" t="str">
            <v>CT</v>
          </cell>
          <cell r="B5334" t="str">
            <v>All</v>
          </cell>
          <cell r="C5334" t="str">
            <v>YE201703</v>
          </cell>
          <cell r="M5334">
            <v>24177.183561599999</v>
          </cell>
          <cell r="N5334">
            <v>20.4564132</v>
          </cell>
          <cell r="Q5334">
            <v>2719.636978</v>
          </cell>
          <cell r="R5334">
            <v>90.260928300000003</v>
          </cell>
          <cell r="T5334" t="str">
            <v>CTAllYE201703</v>
          </cell>
        </row>
        <row r="5335">
          <cell r="A5335" t="str">
            <v>CT</v>
          </cell>
          <cell r="B5335" t="str">
            <v>All</v>
          </cell>
          <cell r="C5335" t="str">
            <v>YE201703</v>
          </cell>
          <cell r="M5335">
            <v>24177.183561599999</v>
          </cell>
          <cell r="N5335">
            <v>7.5499387000000002</v>
          </cell>
          <cell r="Q5335">
            <v>523.11376159999998</v>
          </cell>
          <cell r="R5335">
            <v>173.19227770000001</v>
          </cell>
          <cell r="T5335" t="str">
            <v>CTAllYE201703</v>
          </cell>
        </row>
        <row r="5336">
          <cell r="A5336" t="str">
            <v>CT</v>
          </cell>
          <cell r="B5336" t="str">
            <v>All</v>
          </cell>
          <cell r="C5336" t="str">
            <v>YE201703</v>
          </cell>
          <cell r="M5336">
            <v>24177.183561599999</v>
          </cell>
          <cell r="N5336">
            <v>12.507917300000001</v>
          </cell>
          <cell r="Q5336">
            <v>978.96343730000001</v>
          </cell>
          <cell r="R5336">
            <v>153.3203408</v>
          </cell>
          <cell r="T5336" t="str">
            <v>CTAllYE201703</v>
          </cell>
        </row>
        <row r="5337">
          <cell r="A5337" t="str">
            <v>CT</v>
          </cell>
          <cell r="B5337" t="str">
            <v>All</v>
          </cell>
          <cell r="C5337" t="str">
            <v>YE201703</v>
          </cell>
          <cell r="M5337">
            <v>24177.183561599999</v>
          </cell>
          <cell r="N5337">
            <v>7.9970467000000003</v>
          </cell>
          <cell r="Q5337">
            <v>451.9844066</v>
          </cell>
          <cell r="R5337">
            <v>212.3182989</v>
          </cell>
          <cell r="T5337" t="str">
            <v>CTAllYE201703</v>
          </cell>
        </row>
        <row r="5338">
          <cell r="A5338" t="str">
            <v>CT</v>
          </cell>
          <cell r="B5338" t="str">
            <v>All</v>
          </cell>
          <cell r="C5338" t="str">
            <v>YE201703</v>
          </cell>
          <cell r="M5338">
            <v>24177.183561599999</v>
          </cell>
          <cell r="N5338">
            <v>7.9228959000000003</v>
          </cell>
          <cell r="Q5338">
            <v>1352.3400334999999</v>
          </cell>
          <cell r="R5338">
            <v>70.303879699999996</v>
          </cell>
          <cell r="T5338" t="str">
            <v>CTAllYE201703</v>
          </cell>
        </row>
        <row r="5339">
          <cell r="A5339" t="str">
            <v>CT</v>
          </cell>
          <cell r="B5339" t="str">
            <v>All</v>
          </cell>
          <cell r="C5339" t="str">
            <v>YE201703</v>
          </cell>
          <cell r="M5339">
            <v>24177.183561599999</v>
          </cell>
          <cell r="N5339">
            <v>2.6228729</v>
          </cell>
          <cell r="Q5339">
            <v>189.3561741</v>
          </cell>
          <cell r="R5339">
            <v>166.2183714</v>
          </cell>
          <cell r="T5339" t="str">
            <v>CTAllYE201703</v>
          </cell>
        </row>
        <row r="5340">
          <cell r="A5340" t="str">
            <v>CT</v>
          </cell>
          <cell r="B5340" t="str">
            <v>All</v>
          </cell>
          <cell r="C5340" t="str">
            <v>YE201703</v>
          </cell>
          <cell r="M5340">
            <v>24177.183561599999</v>
          </cell>
          <cell r="N5340">
            <v>9.1263430999999997</v>
          </cell>
          <cell r="Q5340">
            <v>582.26918490000003</v>
          </cell>
          <cell r="R5340">
            <v>188.08502920000001</v>
          </cell>
          <cell r="T5340" t="str">
            <v>CTAllYE201703</v>
          </cell>
        </row>
        <row r="5341">
          <cell r="A5341" t="str">
            <v>CT</v>
          </cell>
          <cell r="B5341" t="str">
            <v>All</v>
          </cell>
          <cell r="C5341" t="str">
            <v>YE201703</v>
          </cell>
          <cell r="M5341">
            <v>24177.183561599999</v>
          </cell>
          <cell r="N5341">
            <v>2.4169187000000001</v>
          </cell>
          <cell r="Q5341">
            <v>13.906566099999999</v>
          </cell>
          <cell r="R5341">
            <v>2085.5633535000002</v>
          </cell>
          <cell r="T5341" t="str">
            <v>CTAllYE201703</v>
          </cell>
        </row>
        <row r="5342">
          <cell r="A5342" t="str">
            <v>CT</v>
          </cell>
          <cell r="B5342" t="str">
            <v>All</v>
          </cell>
          <cell r="C5342" t="str">
            <v>YE201703</v>
          </cell>
          <cell r="M5342">
            <v>24177.183561599999</v>
          </cell>
          <cell r="N5342">
            <v>4.6972686000000001</v>
          </cell>
          <cell r="Q5342">
            <v>18.906207800000001</v>
          </cell>
          <cell r="R5342">
            <v>2981.4134889000002</v>
          </cell>
          <cell r="T5342" t="str">
            <v>CTAllYE201703</v>
          </cell>
        </row>
        <row r="5343">
          <cell r="A5343" t="str">
            <v>CT</v>
          </cell>
          <cell r="B5343" t="str">
            <v>All</v>
          </cell>
          <cell r="C5343" t="str">
            <v>YE201703</v>
          </cell>
          <cell r="M5343">
            <v>24177.183561599999</v>
          </cell>
          <cell r="N5343">
            <v>9.0939923999999994</v>
          </cell>
          <cell r="Q5343">
            <v>836.74674119999997</v>
          </cell>
          <cell r="R5343">
            <v>130.41928150000001</v>
          </cell>
          <cell r="T5343" t="str">
            <v>CTAllYE201703</v>
          </cell>
        </row>
        <row r="5344">
          <cell r="A5344" t="str">
            <v>CT</v>
          </cell>
          <cell r="B5344" t="str">
            <v>All</v>
          </cell>
          <cell r="C5344" t="str">
            <v>YE201703</v>
          </cell>
          <cell r="M5344">
            <v>24177.183561599999</v>
          </cell>
          <cell r="N5344">
            <v>86.532120699999993</v>
          </cell>
          <cell r="Q5344">
            <v>12698.377344799999</v>
          </cell>
          <cell r="R5344">
            <v>81.773081700000006</v>
          </cell>
          <cell r="T5344" t="str">
            <v>CTAllYE201703</v>
          </cell>
        </row>
        <row r="5345">
          <cell r="A5345" t="str">
            <v>BEN</v>
          </cell>
          <cell r="B5345" t="str">
            <v>All</v>
          </cell>
          <cell r="C5345" t="str">
            <v>YE201603</v>
          </cell>
          <cell r="M5345">
            <v>31073.445355200001</v>
          </cell>
          <cell r="N5345">
            <v>13.8139924</v>
          </cell>
          <cell r="Q5345">
            <v>22.334182500000001</v>
          </cell>
          <cell r="R5345">
            <v>7422.1614697000005</v>
          </cell>
          <cell r="T5345" t="str">
            <v>BENAllYE201603</v>
          </cell>
        </row>
        <row r="5346">
          <cell r="A5346" t="str">
            <v>BEN</v>
          </cell>
          <cell r="B5346" t="str">
            <v>All</v>
          </cell>
          <cell r="C5346" t="str">
            <v>YE201603</v>
          </cell>
          <cell r="M5346">
            <v>31073.445355200001</v>
          </cell>
          <cell r="N5346">
            <v>20.874363299999999</v>
          </cell>
          <cell r="Q5346">
            <v>18.021818700000001</v>
          </cell>
          <cell r="R5346">
            <v>13899.3940179</v>
          </cell>
          <cell r="T5346" t="str">
            <v>BENAllYE201603</v>
          </cell>
        </row>
        <row r="5347">
          <cell r="A5347" t="str">
            <v>BEN</v>
          </cell>
          <cell r="B5347" t="str">
            <v>All</v>
          </cell>
          <cell r="C5347" t="str">
            <v>YE201603</v>
          </cell>
          <cell r="M5347">
            <v>31073.445355200001</v>
          </cell>
          <cell r="N5347">
            <v>38.588646500000003</v>
          </cell>
          <cell r="Q5347">
            <v>14.031273199999999</v>
          </cell>
          <cell r="R5347">
            <v>33002.262316499997</v>
          </cell>
          <cell r="T5347" t="str">
            <v>BENAllYE201603</v>
          </cell>
        </row>
        <row r="5348">
          <cell r="A5348" t="str">
            <v>BEN</v>
          </cell>
          <cell r="B5348" t="str">
            <v>All</v>
          </cell>
          <cell r="C5348" t="str">
            <v>YE201603</v>
          </cell>
          <cell r="M5348">
            <v>31073.445355200001</v>
          </cell>
          <cell r="N5348">
            <v>0.69588890000000003</v>
          </cell>
          <cell r="Q5348">
            <v>1.5769091</v>
          </cell>
          <cell r="R5348">
            <v>5295.5918367000004</v>
          </cell>
          <cell r="T5348" t="str">
            <v>BENAllYE201603</v>
          </cell>
        </row>
        <row r="5349">
          <cell r="A5349" t="str">
            <v>BEN</v>
          </cell>
          <cell r="B5349" t="str">
            <v>All</v>
          </cell>
          <cell r="C5349" t="str">
            <v>YE201603</v>
          </cell>
          <cell r="M5349">
            <v>31073.445355200001</v>
          </cell>
          <cell r="N5349">
            <v>3.8345226000000001</v>
          </cell>
          <cell r="Q5349">
            <v>21.465273400000001</v>
          </cell>
          <cell r="R5349">
            <v>2143.6610795000001</v>
          </cell>
          <cell r="T5349" t="str">
            <v>BENAllYE201603</v>
          </cell>
        </row>
        <row r="5350">
          <cell r="A5350" t="str">
            <v>BEN</v>
          </cell>
          <cell r="B5350" t="str">
            <v>All</v>
          </cell>
          <cell r="C5350" t="str">
            <v>YE201603</v>
          </cell>
          <cell r="M5350">
            <v>31073.445355200001</v>
          </cell>
          <cell r="N5350">
            <v>5.4789123999999996</v>
          </cell>
          <cell r="Q5350">
            <v>367.902557</v>
          </cell>
          <cell r="R5350">
            <v>178.7075079</v>
          </cell>
          <cell r="T5350" t="str">
            <v>BENAllYE201603</v>
          </cell>
        </row>
        <row r="5351">
          <cell r="A5351" t="str">
            <v>BEN</v>
          </cell>
          <cell r="B5351" t="str">
            <v>All</v>
          </cell>
          <cell r="C5351" t="str">
            <v>YE201603</v>
          </cell>
          <cell r="M5351">
            <v>31073.445355200001</v>
          </cell>
          <cell r="N5351">
            <v>7.2520110999999998</v>
          </cell>
          <cell r="Q5351">
            <v>84.348548100000002</v>
          </cell>
          <cell r="R5351">
            <v>1031.7205761</v>
          </cell>
          <cell r="T5351" t="str">
            <v>BENAllYE201603</v>
          </cell>
        </row>
        <row r="5352">
          <cell r="A5352" t="str">
            <v>BEN</v>
          </cell>
          <cell r="B5352" t="str">
            <v>All</v>
          </cell>
          <cell r="C5352" t="str">
            <v>YE201603</v>
          </cell>
          <cell r="M5352">
            <v>31073.445355200001</v>
          </cell>
          <cell r="N5352">
            <v>12.1353449</v>
          </cell>
          <cell r="Q5352">
            <v>358.98819309999999</v>
          </cell>
          <cell r="R5352">
            <v>405.65161180000001</v>
          </cell>
          <cell r="T5352" t="str">
            <v>BENAllYE201603</v>
          </cell>
        </row>
        <row r="5353">
          <cell r="A5353" t="str">
            <v>BEN</v>
          </cell>
          <cell r="B5353" t="str">
            <v>All</v>
          </cell>
          <cell r="C5353" t="str">
            <v>YE201603</v>
          </cell>
          <cell r="M5353">
            <v>31073.445355200001</v>
          </cell>
          <cell r="N5353">
            <v>1.7850737999999999</v>
          </cell>
          <cell r="Q5353">
            <v>49.948667299999997</v>
          </cell>
          <cell r="R5353">
            <v>428.85800260000002</v>
          </cell>
          <cell r="T5353" t="str">
            <v>BENAllYE201603</v>
          </cell>
        </row>
        <row r="5354">
          <cell r="A5354" t="str">
            <v>BEN</v>
          </cell>
          <cell r="B5354" t="str">
            <v>All</v>
          </cell>
          <cell r="C5354" t="str">
            <v>YE201603</v>
          </cell>
          <cell r="M5354">
            <v>31073.445355200001</v>
          </cell>
          <cell r="N5354">
            <v>3.6285786</v>
          </cell>
          <cell r="Q5354">
            <v>189.64746049999999</v>
          </cell>
          <cell r="R5354">
            <v>229.59940270000001</v>
          </cell>
          <cell r="T5354" t="str">
            <v>BENAllYE201603</v>
          </cell>
        </row>
        <row r="5355">
          <cell r="A5355" t="str">
            <v>BEN</v>
          </cell>
          <cell r="B5355" t="str">
            <v>All</v>
          </cell>
          <cell r="C5355" t="str">
            <v>YE201603</v>
          </cell>
          <cell r="M5355">
            <v>31073.445355200001</v>
          </cell>
          <cell r="N5355">
            <v>0.57948080000000002</v>
          </cell>
          <cell r="Q5355">
            <v>25.714552300000001</v>
          </cell>
          <cell r="R5355">
            <v>270.42158949999998</v>
          </cell>
          <cell r="T5355" t="str">
            <v>BENAllYE201603</v>
          </cell>
        </row>
        <row r="5356">
          <cell r="A5356" t="str">
            <v>BEN</v>
          </cell>
          <cell r="B5356" t="str">
            <v>All</v>
          </cell>
          <cell r="C5356" t="str">
            <v>YE201603</v>
          </cell>
          <cell r="M5356">
            <v>31073.445355200001</v>
          </cell>
          <cell r="N5356">
            <v>34.534373100000003</v>
          </cell>
          <cell r="Q5356">
            <v>153.44291390000001</v>
          </cell>
          <cell r="R5356">
            <v>2700.7599518000002</v>
          </cell>
          <cell r="T5356" t="str">
            <v>BENAllYE201603</v>
          </cell>
        </row>
        <row r="5357">
          <cell r="A5357" t="str">
            <v>BEN</v>
          </cell>
          <cell r="B5357" t="str">
            <v>All</v>
          </cell>
          <cell r="C5357" t="str">
            <v>YE201603</v>
          </cell>
          <cell r="M5357">
            <v>31073.445355200001</v>
          </cell>
          <cell r="N5357">
            <v>4.3753564000000003</v>
          </cell>
          <cell r="Q5357">
            <v>18.408916000000001</v>
          </cell>
          <cell r="R5357">
            <v>2852.1112761999998</v>
          </cell>
          <cell r="T5357" t="str">
            <v>BENAllYE201603</v>
          </cell>
        </row>
        <row r="5358">
          <cell r="A5358" t="str">
            <v>BEN</v>
          </cell>
          <cell r="B5358" t="str">
            <v>All</v>
          </cell>
          <cell r="C5358" t="str">
            <v>YE201603</v>
          </cell>
          <cell r="M5358">
            <v>31073.445355200001</v>
          </cell>
          <cell r="N5358">
            <v>14.692910400000001</v>
          </cell>
          <cell r="Q5358">
            <v>294.7211001</v>
          </cell>
          <cell r="R5358">
            <v>598.24330529999997</v>
          </cell>
          <cell r="T5358" t="str">
            <v>BENAllYE201603</v>
          </cell>
        </row>
        <row r="5359">
          <cell r="A5359" t="str">
            <v>BEN</v>
          </cell>
          <cell r="B5359" t="str">
            <v>All</v>
          </cell>
          <cell r="C5359" t="str">
            <v>YE201603</v>
          </cell>
          <cell r="M5359">
            <v>31073.445355200001</v>
          </cell>
          <cell r="N5359">
            <v>1.8488723</v>
          </cell>
          <cell r="Q5359">
            <v>36.077613399999997</v>
          </cell>
          <cell r="R5359">
            <v>614.96495990000005</v>
          </cell>
          <cell r="T5359" t="str">
            <v>BENAllYE201603</v>
          </cell>
        </row>
        <row r="5360">
          <cell r="A5360" t="str">
            <v>BEN</v>
          </cell>
          <cell r="B5360" t="str">
            <v>All</v>
          </cell>
          <cell r="C5360" t="str">
            <v>YE201603</v>
          </cell>
          <cell r="M5360">
            <v>31073.445355200001</v>
          </cell>
          <cell r="N5360">
            <v>12.230428</v>
          </cell>
          <cell r="Q5360">
            <v>164.03073240000001</v>
          </cell>
          <cell r="R5360">
            <v>894.74169710000001</v>
          </cell>
          <cell r="T5360" t="str">
            <v>BENAllYE201603</v>
          </cell>
        </row>
        <row r="5361">
          <cell r="A5361" t="str">
            <v>BEN</v>
          </cell>
          <cell r="B5361" t="str">
            <v>All</v>
          </cell>
          <cell r="C5361" t="str">
            <v>YE201603</v>
          </cell>
          <cell r="M5361">
            <v>31073.445355200001</v>
          </cell>
          <cell r="N5361">
            <v>1.5387567</v>
          </cell>
          <cell r="Q5361">
            <v>22.496210300000001</v>
          </cell>
          <cell r="R5361">
            <v>820.80848349999997</v>
          </cell>
          <cell r="T5361" t="str">
            <v>BENAllYE201603</v>
          </cell>
        </row>
        <row r="5362">
          <cell r="A5362" t="str">
            <v>BEN</v>
          </cell>
          <cell r="B5362" t="str">
            <v>All</v>
          </cell>
          <cell r="C5362" t="str">
            <v>YE201603</v>
          </cell>
          <cell r="M5362">
            <v>31073.445355200001</v>
          </cell>
          <cell r="N5362">
            <v>12.622810299999999</v>
          </cell>
          <cell r="Q5362">
            <v>228.33000709999999</v>
          </cell>
          <cell r="R5362">
            <v>663.39823679999995</v>
          </cell>
          <cell r="T5362" t="str">
            <v>BENAllYE201603</v>
          </cell>
        </row>
        <row r="5363">
          <cell r="A5363" t="str">
            <v>BEN</v>
          </cell>
          <cell r="B5363" t="str">
            <v>All</v>
          </cell>
          <cell r="C5363" t="str">
            <v>YE201603</v>
          </cell>
          <cell r="M5363">
            <v>31073.445355200001</v>
          </cell>
          <cell r="N5363">
            <v>1.3706564000000001</v>
          </cell>
          <cell r="Q5363">
            <v>22.6571274</v>
          </cell>
          <cell r="R5363">
            <v>725.9471307</v>
          </cell>
          <cell r="T5363" t="str">
            <v>BENAllYE201603</v>
          </cell>
        </row>
        <row r="5364">
          <cell r="A5364" t="str">
            <v>BEN</v>
          </cell>
          <cell r="B5364" t="str">
            <v>All</v>
          </cell>
          <cell r="C5364" t="str">
            <v>YE201603</v>
          </cell>
          <cell r="M5364">
            <v>31073.445355200001</v>
          </cell>
          <cell r="N5364">
            <v>20.455480699999999</v>
          </cell>
          <cell r="Q5364">
            <v>972.85639409999999</v>
          </cell>
          <cell r="R5364">
            <v>252.31449319999999</v>
          </cell>
          <cell r="T5364" t="str">
            <v>BENAllYE201603</v>
          </cell>
        </row>
        <row r="5365">
          <cell r="A5365" t="str">
            <v>BEN</v>
          </cell>
          <cell r="B5365" t="str">
            <v>All</v>
          </cell>
          <cell r="C5365" t="str">
            <v>YE201603</v>
          </cell>
          <cell r="M5365">
            <v>31073.445355200001</v>
          </cell>
          <cell r="N5365">
            <v>3.1773939000000002</v>
          </cell>
          <cell r="Q5365">
            <v>127.86472620000001</v>
          </cell>
          <cell r="R5365">
            <v>298.19581679999999</v>
          </cell>
          <cell r="T5365" t="str">
            <v>BENAllYE201603</v>
          </cell>
        </row>
        <row r="5366">
          <cell r="A5366" t="str">
            <v>BEN</v>
          </cell>
          <cell r="B5366" t="str">
            <v>All</v>
          </cell>
          <cell r="C5366" t="str">
            <v>YE201603</v>
          </cell>
          <cell r="M5366">
            <v>31073.445355200001</v>
          </cell>
          <cell r="N5366">
            <v>14.5778742</v>
          </cell>
          <cell r="Q5366">
            <v>2813.785179</v>
          </cell>
          <cell r="R5366">
            <v>62.170520699999997</v>
          </cell>
          <cell r="T5366" t="str">
            <v>BENAllYE201603</v>
          </cell>
        </row>
        <row r="5367">
          <cell r="A5367" t="str">
            <v>BEN</v>
          </cell>
          <cell r="B5367" t="str">
            <v>All</v>
          </cell>
          <cell r="C5367" t="str">
            <v>YE201603</v>
          </cell>
          <cell r="M5367">
            <v>31073.445355200001</v>
          </cell>
          <cell r="N5367">
            <v>2.3673924</v>
          </cell>
          <cell r="Q5367">
            <v>457.19765919999998</v>
          </cell>
          <cell r="R5367">
            <v>62.136602099999998</v>
          </cell>
          <cell r="T5367" t="str">
            <v>BENAllYE201603</v>
          </cell>
        </row>
        <row r="5368">
          <cell r="A5368" t="str">
            <v>BEN</v>
          </cell>
          <cell r="B5368" t="str">
            <v>All</v>
          </cell>
          <cell r="C5368" t="str">
            <v>YE201603</v>
          </cell>
          <cell r="M5368">
            <v>31073.445355200001</v>
          </cell>
          <cell r="N5368">
            <v>11.400953299999999</v>
          </cell>
          <cell r="Q5368">
            <v>492.99328819999999</v>
          </cell>
          <cell r="R5368">
            <v>277.51176839999999</v>
          </cell>
          <cell r="T5368" t="str">
            <v>BENAllYE201603</v>
          </cell>
        </row>
        <row r="5369">
          <cell r="A5369" t="str">
            <v>BEN</v>
          </cell>
          <cell r="B5369" t="str">
            <v>All</v>
          </cell>
          <cell r="C5369" t="str">
            <v>YE201603</v>
          </cell>
          <cell r="M5369">
            <v>31073.445355200001</v>
          </cell>
          <cell r="N5369">
            <v>1.4839522000000001</v>
          </cell>
          <cell r="Q5369">
            <v>65.364525299999997</v>
          </cell>
          <cell r="R5369">
            <v>272.43258489999999</v>
          </cell>
          <cell r="T5369" t="str">
            <v>BENAllYE201603</v>
          </cell>
        </row>
        <row r="5370">
          <cell r="A5370" t="str">
            <v>BEN</v>
          </cell>
          <cell r="B5370" t="str">
            <v>All</v>
          </cell>
          <cell r="C5370" t="str">
            <v>YE201603</v>
          </cell>
          <cell r="M5370">
            <v>31073.445355200001</v>
          </cell>
          <cell r="N5370">
            <v>3.4845394000000001</v>
          </cell>
          <cell r="Q5370">
            <v>216.64800679999999</v>
          </cell>
          <cell r="R5370">
            <v>193.00649580000001</v>
          </cell>
          <cell r="T5370" t="str">
            <v>BENAllYE201603</v>
          </cell>
        </row>
        <row r="5371">
          <cell r="A5371" t="str">
            <v>BEN</v>
          </cell>
          <cell r="B5371" t="str">
            <v>All</v>
          </cell>
          <cell r="C5371" t="str">
            <v>YE201603</v>
          </cell>
          <cell r="M5371">
            <v>31073.445355200001</v>
          </cell>
          <cell r="N5371">
            <v>0.66487180000000001</v>
          </cell>
          <cell r="Q5371">
            <v>38.684470400000002</v>
          </cell>
          <cell r="R5371">
            <v>206.24457570000001</v>
          </cell>
          <cell r="T5371" t="str">
            <v>BENAllYE201603</v>
          </cell>
        </row>
        <row r="5372">
          <cell r="A5372" t="str">
            <v>BEN</v>
          </cell>
          <cell r="B5372" t="str">
            <v>All</v>
          </cell>
          <cell r="C5372" t="str">
            <v>YE201603</v>
          </cell>
          <cell r="M5372">
            <v>31073.445355200001</v>
          </cell>
          <cell r="N5372">
            <v>1.4090455</v>
          </cell>
          <cell r="Q5372">
            <v>152.6061866</v>
          </cell>
          <cell r="R5372">
            <v>110.7985639</v>
          </cell>
          <cell r="T5372" t="str">
            <v>BENAllYE201603</v>
          </cell>
        </row>
        <row r="5373">
          <cell r="A5373" t="str">
            <v>BEN</v>
          </cell>
          <cell r="B5373" t="str">
            <v>All</v>
          </cell>
          <cell r="C5373" t="str">
            <v>YE201603</v>
          </cell>
          <cell r="M5373">
            <v>31073.445355200001</v>
          </cell>
          <cell r="N5373">
            <v>0.1798719</v>
          </cell>
          <cell r="Q5373">
            <v>21.0479564</v>
          </cell>
          <cell r="R5373">
            <v>102.54974009999999</v>
          </cell>
          <cell r="T5373" t="str">
            <v>BENAllYE201603</v>
          </cell>
        </row>
        <row r="5374">
          <cell r="A5374" t="str">
            <v>BEN</v>
          </cell>
          <cell r="B5374" t="str">
            <v>All</v>
          </cell>
          <cell r="C5374" t="str">
            <v>YE201603</v>
          </cell>
          <cell r="M5374">
            <v>31073.445355200001</v>
          </cell>
          <cell r="N5374">
            <v>1.6316619999999999</v>
          </cell>
          <cell r="Q5374">
            <v>419.4900131</v>
          </cell>
          <cell r="R5374">
            <v>46.675591099999998</v>
          </cell>
          <cell r="T5374" t="str">
            <v>BENAllYE201603</v>
          </cell>
        </row>
        <row r="5375">
          <cell r="A5375" t="str">
            <v>BEN</v>
          </cell>
          <cell r="B5375" t="str">
            <v>All</v>
          </cell>
          <cell r="C5375" t="str">
            <v>YE201603</v>
          </cell>
          <cell r="M5375">
            <v>31073.445355200001</v>
          </cell>
          <cell r="N5375">
            <v>0.2199632</v>
          </cell>
          <cell r="Q5375">
            <v>57.576137699999997</v>
          </cell>
          <cell r="R5375">
            <v>45.844661799999997</v>
          </cell>
          <cell r="T5375" t="str">
            <v>BENAllYE201603</v>
          </cell>
        </row>
        <row r="5376">
          <cell r="A5376" t="str">
            <v>BEN</v>
          </cell>
          <cell r="B5376" t="str">
            <v>All</v>
          </cell>
          <cell r="C5376" t="str">
            <v>YE201603</v>
          </cell>
          <cell r="M5376">
            <v>31073.445355200001</v>
          </cell>
          <cell r="N5376">
            <v>1.5989530000000001</v>
          </cell>
          <cell r="Q5376">
            <v>713.66402230000006</v>
          </cell>
          <cell r="R5376">
            <v>26.885810299999999</v>
          </cell>
          <cell r="T5376" t="str">
            <v>BENAllYE201603</v>
          </cell>
        </row>
        <row r="5377">
          <cell r="A5377" t="str">
            <v>BEN</v>
          </cell>
          <cell r="B5377" t="str">
            <v>All</v>
          </cell>
          <cell r="C5377" t="str">
            <v>YE201603</v>
          </cell>
          <cell r="M5377">
            <v>31073.445355200001</v>
          </cell>
          <cell r="N5377">
            <v>0.20564060000000001</v>
          </cell>
          <cell r="Q5377">
            <v>98.9640153</v>
          </cell>
          <cell r="R5377">
            <v>24.935196699999999</v>
          </cell>
          <cell r="T5377" t="str">
            <v>BENAllYE201603</v>
          </cell>
        </row>
        <row r="5378">
          <cell r="A5378" t="str">
            <v>BEN</v>
          </cell>
          <cell r="B5378" t="str">
            <v>All</v>
          </cell>
          <cell r="C5378" t="str">
            <v>YE201603</v>
          </cell>
          <cell r="M5378">
            <v>31073.445355200001</v>
          </cell>
          <cell r="N5378">
            <v>20.9036683</v>
          </cell>
          <cell r="Q5378">
            <v>1539.8035027000001</v>
          </cell>
          <cell r="R5378">
            <v>162.9065128</v>
          </cell>
          <cell r="T5378" t="str">
            <v>BENAllYE201603</v>
          </cell>
        </row>
        <row r="5379">
          <cell r="A5379" t="str">
            <v>BEN</v>
          </cell>
          <cell r="B5379" t="str">
            <v>All</v>
          </cell>
          <cell r="C5379" t="str">
            <v>YE201603</v>
          </cell>
          <cell r="M5379">
            <v>31073.445355200001</v>
          </cell>
          <cell r="N5379">
            <v>3.0520917999999999</v>
          </cell>
          <cell r="Q5379">
            <v>225.38048760000001</v>
          </cell>
          <cell r="R5379">
            <v>162.50342850000001</v>
          </cell>
          <cell r="T5379" t="str">
            <v>BENAllYE201603</v>
          </cell>
        </row>
        <row r="5380">
          <cell r="A5380" t="str">
            <v>BEN</v>
          </cell>
          <cell r="B5380" t="str">
            <v>All</v>
          </cell>
          <cell r="C5380" t="str">
            <v>YE201603</v>
          </cell>
          <cell r="M5380">
            <v>31073.445355200001</v>
          </cell>
          <cell r="N5380">
            <v>2.4297570999999998</v>
          </cell>
          <cell r="Q5380">
            <v>51.297819799999999</v>
          </cell>
          <cell r="R5380">
            <v>568.38838769999995</v>
          </cell>
          <cell r="T5380" t="str">
            <v>BENAllYE201603</v>
          </cell>
        </row>
        <row r="5381">
          <cell r="A5381" t="str">
            <v>BEN</v>
          </cell>
          <cell r="B5381" t="str">
            <v>All</v>
          </cell>
          <cell r="C5381" t="str">
            <v>YE201603</v>
          </cell>
          <cell r="M5381">
            <v>31073.445355200001</v>
          </cell>
          <cell r="N5381">
            <v>0.36592540000000001</v>
          </cell>
          <cell r="Q5381">
            <v>6.7585180999999999</v>
          </cell>
          <cell r="R5381">
            <v>649.71419049999997</v>
          </cell>
          <cell r="T5381" t="str">
            <v>BENAllYE201603</v>
          </cell>
        </row>
        <row r="5382">
          <cell r="A5382" t="str">
            <v>BEN</v>
          </cell>
          <cell r="B5382" t="str">
            <v>All</v>
          </cell>
          <cell r="C5382" t="str">
            <v>YE201603</v>
          </cell>
          <cell r="M5382">
            <v>31073.445355200001</v>
          </cell>
          <cell r="N5382">
            <v>3.3174815999999998</v>
          </cell>
          <cell r="Q5382">
            <v>116.5947309</v>
          </cell>
          <cell r="R5382">
            <v>341.43720669999999</v>
          </cell>
          <cell r="T5382" t="str">
            <v>BENAllYE201603</v>
          </cell>
        </row>
        <row r="5383">
          <cell r="A5383" t="str">
            <v>BEN</v>
          </cell>
          <cell r="B5383" t="str">
            <v>All</v>
          </cell>
          <cell r="C5383" t="str">
            <v>YE201603</v>
          </cell>
          <cell r="M5383">
            <v>31073.445355200001</v>
          </cell>
          <cell r="N5383">
            <v>0.39047939999999998</v>
          </cell>
          <cell r="Q5383">
            <v>21.241057000000001</v>
          </cell>
          <cell r="R5383">
            <v>220.59886359999999</v>
          </cell>
          <cell r="T5383" t="str">
            <v>BENAllYE201603</v>
          </cell>
        </row>
        <row r="5384">
          <cell r="A5384" t="str">
            <v>BEN</v>
          </cell>
          <cell r="B5384" t="str">
            <v>All</v>
          </cell>
          <cell r="C5384" t="str">
            <v>YE201603</v>
          </cell>
          <cell r="M5384">
            <v>31073.445355200001</v>
          </cell>
          <cell r="N5384">
            <v>3.8980229</v>
          </cell>
          <cell r="Q5384">
            <v>1322.7049505</v>
          </cell>
          <cell r="R5384">
            <v>35.364103800000002</v>
          </cell>
          <cell r="T5384" t="str">
            <v>BENAllYE201603</v>
          </cell>
        </row>
        <row r="5385">
          <cell r="A5385" t="str">
            <v>BEN</v>
          </cell>
          <cell r="B5385" t="str">
            <v>All</v>
          </cell>
          <cell r="C5385" t="str">
            <v>YE201603</v>
          </cell>
          <cell r="M5385">
            <v>31073.445355200001</v>
          </cell>
          <cell r="N5385">
            <v>0.51536789999999999</v>
          </cell>
          <cell r="Q5385">
            <v>126.19118829999999</v>
          </cell>
          <cell r="R5385">
            <v>49.008291300000003</v>
          </cell>
          <cell r="T5385" t="str">
            <v>BENAllYE201603</v>
          </cell>
        </row>
        <row r="5386">
          <cell r="A5386" t="str">
            <v>BEN</v>
          </cell>
          <cell r="B5386" t="str">
            <v>All</v>
          </cell>
          <cell r="C5386" t="str">
            <v>YE201603</v>
          </cell>
          <cell r="M5386">
            <v>31073.445355200001</v>
          </cell>
          <cell r="N5386">
            <v>17.268008200000001</v>
          </cell>
          <cell r="Q5386">
            <v>2021.1791542000001</v>
          </cell>
          <cell r="R5386">
            <v>102.5223804</v>
          </cell>
          <cell r="T5386" t="str">
            <v>BENAllYE201603</v>
          </cell>
        </row>
        <row r="5387">
          <cell r="A5387" t="str">
            <v>BEN</v>
          </cell>
          <cell r="B5387" t="str">
            <v>All</v>
          </cell>
          <cell r="C5387" t="str">
            <v>YE201603</v>
          </cell>
          <cell r="M5387">
            <v>31073.445355200001</v>
          </cell>
          <cell r="N5387">
            <v>2.3068445</v>
          </cell>
          <cell r="Q5387">
            <v>257.6282741</v>
          </cell>
          <cell r="R5387">
            <v>107.4499088</v>
          </cell>
          <cell r="T5387" t="str">
            <v>BENAllYE201603</v>
          </cell>
        </row>
        <row r="5388">
          <cell r="A5388" t="str">
            <v>BEN</v>
          </cell>
          <cell r="B5388" t="str">
            <v>All</v>
          </cell>
          <cell r="C5388" t="str">
            <v>YE201603</v>
          </cell>
          <cell r="M5388">
            <v>31073.445355200001</v>
          </cell>
          <cell r="N5388">
            <v>4.6738382999999999</v>
          </cell>
          <cell r="Q5388">
            <v>325.58346469999998</v>
          </cell>
          <cell r="R5388">
            <v>172.2632322</v>
          </cell>
          <cell r="T5388" t="str">
            <v>BENAllYE201603</v>
          </cell>
        </row>
        <row r="5389">
          <cell r="A5389" t="str">
            <v>BEN</v>
          </cell>
          <cell r="B5389" t="str">
            <v>All</v>
          </cell>
          <cell r="C5389" t="str">
            <v>YE201603</v>
          </cell>
          <cell r="M5389">
            <v>31073.445355200001</v>
          </cell>
          <cell r="N5389">
            <v>0.61953239999999998</v>
          </cell>
          <cell r="Q5389">
            <v>43.994734600000001</v>
          </cell>
          <cell r="R5389">
            <v>168.98359909999999</v>
          </cell>
          <cell r="T5389" t="str">
            <v>BENAllYE201603</v>
          </cell>
        </row>
        <row r="5390">
          <cell r="A5390" t="str">
            <v>BEN</v>
          </cell>
          <cell r="B5390" t="str">
            <v>All</v>
          </cell>
          <cell r="C5390" t="str">
            <v>YE201603</v>
          </cell>
          <cell r="M5390">
            <v>31073.445355200001</v>
          </cell>
          <cell r="N5390">
            <v>11.3953708</v>
          </cell>
          <cell r="Q5390">
            <v>780.89184260000002</v>
          </cell>
          <cell r="R5390">
            <v>175.11317410000001</v>
          </cell>
          <cell r="T5390" t="str">
            <v>BENAllYE201603</v>
          </cell>
        </row>
        <row r="5391">
          <cell r="A5391" t="str">
            <v>BEN</v>
          </cell>
          <cell r="B5391" t="str">
            <v>All</v>
          </cell>
          <cell r="C5391" t="str">
            <v>YE201603</v>
          </cell>
          <cell r="M5391">
            <v>31073.445355200001</v>
          </cell>
          <cell r="N5391">
            <v>1.8816588000000001</v>
          </cell>
          <cell r="Q5391">
            <v>119.0142858</v>
          </cell>
          <cell r="R5391">
            <v>189.72432939999999</v>
          </cell>
          <cell r="T5391" t="str">
            <v>BENAllYE201603</v>
          </cell>
        </row>
        <row r="5392">
          <cell r="A5392" t="str">
            <v>BEN</v>
          </cell>
          <cell r="B5392" t="str">
            <v>All</v>
          </cell>
          <cell r="C5392" t="str">
            <v>YE201603</v>
          </cell>
          <cell r="M5392">
            <v>31073.445355200001</v>
          </cell>
          <cell r="N5392">
            <v>5.8717062000000002</v>
          </cell>
          <cell r="Q5392">
            <v>398.9580125</v>
          </cell>
          <cell r="R5392">
            <v>176.6112535</v>
          </cell>
          <cell r="T5392" t="str">
            <v>BENAllYE201603</v>
          </cell>
        </row>
        <row r="5393">
          <cell r="A5393" t="str">
            <v>BEN</v>
          </cell>
          <cell r="B5393" t="str">
            <v>All</v>
          </cell>
          <cell r="C5393" t="str">
            <v>YE201603</v>
          </cell>
          <cell r="M5393">
            <v>31073.445355200001</v>
          </cell>
          <cell r="N5393">
            <v>0.96279789999999998</v>
          </cell>
          <cell r="Q5393">
            <v>62.628934600000001</v>
          </cell>
          <cell r="R5393">
            <v>184.47663929999999</v>
          </cell>
          <cell r="T5393" t="str">
            <v>BENAllYE201603</v>
          </cell>
        </row>
        <row r="5394">
          <cell r="A5394" t="str">
            <v>BEN</v>
          </cell>
          <cell r="B5394" t="str">
            <v>All</v>
          </cell>
          <cell r="C5394" t="str">
            <v>YE201603</v>
          </cell>
          <cell r="M5394">
            <v>31073.445355200001</v>
          </cell>
          <cell r="N5394">
            <v>2.7369602999999998</v>
          </cell>
          <cell r="Q5394">
            <v>498.4320156</v>
          </cell>
          <cell r="R5394">
            <v>65.893687400000005</v>
          </cell>
          <cell r="T5394" t="str">
            <v>BENAllYE201603</v>
          </cell>
        </row>
        <row r="5395">
          <cell r="A5395" t="str">
            <v>BEN</v>
          </cell>
          <cell r="B5395" t="str">
            <v>All</v>
          </cell>
          <cell r="C5395" t="str">
            <v>YE201603</v>
          </cell>
          <cell r="M5395">
            <v>31073.445355200001</v>
          </cell>
          <cell r="N5395">
            <v>0.47711209999999998</v>
          </cell>
          <cell r="Q5395">
            <v>85.414795699999999</v>
          </cell>
          <cell r="R5395">
            <v>67.029894499999997</v>
          </cell>
          <cell r="T5395" t="str">
            <v>BENAllYE201603</v>
          </cell>
        </row>
        <row r="5396">
          <cell r="A5396" t="str">
            <v>BEN</v>
          </cell>
          <cell r="B5396" t="str">
            <v>All</v>
          </cell>
          <cell r="C5396" t="str">
            <v>YE201603</v>
          </cell>
          <cell r="M5396">
            <v>31073.445355200001</v>
          </cell>
          <cell r="N5396">
            <v>3.0948321999999999</v>
          </cell>
          <cell r="Q5396">
            <v>315.22091899999998</v>
          </cell>
          <cell r="R5396">
            <v>117.8157427</v>
          </cell>
          <cell r="T5396" t="str">
            <v>BENAllYE201603</v>
          </cell>
        </row>
        <row r="5397">
          <cell r="A5397" t="str">
            <v>BEN</v>
          </cell>
          <cell r="B5397" t="str">
            <v>All</v>
          </cell>
          <cell r="C5397" t="str">
            <v>YE201603</v>
          </cell>
          <cell r="M5397">
            <v>31073.445355200001</v>
          </cell>
          <cell r="N5397">
            <v>0.56082050000000006</v>
          </cell>
          <cell r="Q5397">
            <v>52.909541900000001</v>
          </cell>
          <cell r="R5397">
            <v>127.1953285</v>
          </cell>
          <cell r="T5397" t="str">
            <v>BENAllYE201603</v>
          </cell>
        </row>
        <row r="5398">
          <cell r="A5398" t="str">
            <v>BEN</v>
          </cell>
          <cell r="B5398" t="str">
            <v>All</v>
          </cell>
          <cell r="C5398" t="str">
            <v>YE201603</v>
          </cell>
          <cell r="M5398">
            <v>31073.445355200001</v>
          </cell>
          <cell r="N5398">
            <v>6.0802443000000004</v>
          </cell>
          <cell r="Q5398">
            <v>553.52729009999996</v>
          </cell>
          <cell r="R5398">
            <v>131.81451509999999</v>
          </cell>
          <cell r="T5398" t="str">
            <v>BENAllYE201603</v>
          </cell>
        </row>
        <row r="5399">
          <cell r="A5399" t="str">
            <v>BEN</v>
          </cell>
          <cell r="B5399" t="str">
            <v>All</v>
          </cell>
          <cell r="C5399" t="str">
            <v>YE201603</v>
          </cell>
          <cell r="M5399">
            <v>31073.445355200001</v>
          </cell>
          <cell r="N5399">
            <v>1.2669153</v>
          </cell>
          <cell r="Q5399">
            <v>71.350641300000007</v>
          </cell>
          <cell r="R5399">
            <v>213.0742309</v>
          </cell>
          <cell r="T5399" t="str">
            <v>BENAllYE201603</v>
          </cell>
        </row>
        <row r="5400">
          <cell r="A5400" t="str">
            <v>BEN</v>
          </cell>
          <cell r="B5400" t="str">
            <v>All</v>
          </cell>
          <cell r="C5400" t="str">
            <v>YE201603</v>
          </cell>
          <cell r="M5400">
            <v>31073.445355200001</v>
          </cell>
          <cell r="N5400">
            <v>2.2834767</v>
          </cell>
          <cell r="Q5400">
            <v>12.4865458</v>
          </cell>
          <cell r="R5400">
            <v>2194.4996133999998</v>
          </cell>
          <cell r="T5400" t="str">
            <v>BENAllYE201603</v>
          </cell>
        </row>
        <row r="5401">
          <cell r="A5401" t="str">
            <v>BEN</v>
          </cell>
          <cell r="B5401" t="str">
            <v>All</v>
          </cell>
          <cell r="C5401" t="str">
            <v>YE201603</v>
          </cell>
          <cell r="M5401">
            <v>31073.445355200001</v>
          </cell>
          <cell r="N5401">
            <v>0.48491309999999999</v>
          </cell>
          <cell r="Q5401">
            <v>1.2551534</v>
          </cell>
          <cell r="R5401">
            <v>4636.0530768999997</v>
          </cell>
          <cell r="T5401" t="str">
            <v>BENAllYE201603</v>
          </cell>
        </row>
        <row r="5402">
          <cell r="A5402" t="str">
            <v>BEN</v>
          </cell>
          <cell r="B5402" t="str">
            <v>All</v>
          </cell>
          <cell r="C5402" t="str">
            <v>YE201603</v>
          </cell>
          <cell r="M5402">
            <v>31073.445355200001</v>
          </cell>
          <cell r="N5402">
            <v>3.2514272000000002</v>
          </cell>
          <cell r="Q5402">
            <v>13.2910913</v>
          </cell>
          <cell r="R5402">
            <v>2935.5848425999998</v>
          </cell>
          <cell r="T5402" t="str">
            <v>BENAllYE201603</v>
          </cell>
        </row>
        <row r="5403">
          <cell r="A5403" t="str">
            <v>BEN</v>
          </cell>
          <cell r="B5403" t="str">
            <v>All</v>
          </cell>
          <cell r="C5403" t="str">
            <v>YE201603</v>
          </cell>
          <cell r="M5403">
            <v>31073.445355200001</v>
          </cell>
          <cell r="N5403">
            <v>0.49575900000000001</v>
          </cell>
          <cell r="Q5403">
            <v>3.0574249</v>
          </cell>
          <cell r="R5403">
            <v>1945.7903157999999</v>
          </cell>
          <cell r="T5403" t="str">
            <v>BENAllYE201603</v>
          </cell>
        </row>
        <row r="5404">
          <cell r="A5404" t="str">
            <v>BEN</v>
          </cell>
          <cell r="B5404" t="str">
            <v>All</v>
          </cell>
          <cell r="C5404" t="str">
            <v>YE201603</v>
          </cell>
          <cell r="M5404">
            <v>31073.445355200001</v>
          </cell>
          <cell r="N5404">
            <v>8.9035481000000001</v>
          </cell>
          <cell r="Q5404">
            <v>1045.0402145</v>
          </cell>
          <cell r="R5404">
            <v>102.2377661</v>
          </cell>
          <cell r="T5404" t="str">
            <v>BENAllYE201603</v>
          </cell>
        </row>
        <row r="5405">
          <cell r="A5405" t="str">
            <v>BEN</v>
          </cell>
          <cell r="B5405" t="str">
            <v>All</v>
          </cell>
          <cell r="C5405" t="str">
            <v>YE201603</v>
          </cell>
          <cell r="M5405">
            <v>31073.445355200001</v>
          </cell>
          <cell r="N5405">
            <v>1.4813685999999999</v>
          </cell>
          <cell r="Q5405">
            <v>172.76059649999999</v>
          </cell>
          <cell r="R5405">
            <v>102.8962817</v>
          </cell>
          <cell r="T5405" t="str">
            <v>BENAllYE201603</v>
          </cell>
        </row>
        <row r="5406">
          <cell r="A5406" t="str">
            <v>BEN</v>
          </cell>
          <cell r="B5406" t="str">
            <v>All</v>
          </cell>
          <cell r="C5406" t="str">
            <v>YE201603</v>
          </cell>
          <cell r="M5406">
            <v>31073.445355200001</v>
          </cell>
          <cell r="N5406">
            <v>88.451432499999996</v>
          </cell>
          <cell r="Q5406">
            <v>12437.2432983</v>
          </cell>
          <cell r="R5406">
            <v>85.341836999999998</v>
          </cell>
          <cell r="T5406" t="str">
            <v>BENAllYE201603</v>
          </cell>
        </row>
        <row r="5407">
          <cell r="A5407" t="str">
            <v>BEN</v>
          </cell>
          <cell r="B5407" t="str">
            <v>All</v>
          </cell>
          <cell r="C5407" t="str">
            <v>YE201703</v>
          </cell>
          <cell r="M5407">
            <v>35804.884931499997</v>
          </cell>
          <cell r="N5407">
            <v>1.4316622000000001</v>
          </cell>
          <cell r="Q5407">
            <v>1.9965061</v>
          </cell>
          <cell r="R5407">
            <v>8605.0057352999993</v>
          </cell>
          <cell r="T5407" t="str">
            <v>BENAllYE201703</v>
          </cell>
        </row>
        <row r="5408">
          <cell r="A5408" t="str">
            <v>BEN</v>
          </cell>
          <cell r="B5408" t="str">
            <v>All</v>
          </cell>
          <cell r="C5408" t="str">
            <v>YE201703</v>
          </cell>
          <cell r="M5408">
            <v>35804.884931499997</v>
          </cell>
          <cell r="N5408">
            <v>12.1678868</v>
          </cell>
          <cell r="Q5408">
            <v>17.2926076</v>
          </cell>
          <cell r="R5408">
            <v>8443.7607509000009</v>
          </cell>
          <cell r="T5408" t="str">
            <v>BENAllYE201703</v>
          </cell>
        </row>
        <row r="5409">
          <cell r="A5409" t="str">
            <v>BEN</v>
          </cell>
          <cell r="B5409" t="str">
            <v>All</v>
          </cell>
          <cell r="C5409" t="str">
            <v>YE201703</v>
          </cell>
          <cell r="M5409">
            <v>35804.884931499997</v>
          </cell>
          <cell r="N5409">
            <v>0.40391529999999998</v>
          </cell>
          <cell r="Q5409">
            <v>0.42360370000000003</v>
          </cell>
          <cell r="R5409">
            <v>11442.261428600001</v>
          </cell>
          <cell r="T5409" t="str">
            <v>BENAllYE201703</v>
          </cell>
        </row>
        <row r="5410">
          <cell r="A5410" t="str">
            <v>BEN</v>
          </cell>
          <cell r="B5410" t="str">
            <v>All</v>
          </cell>
          <cell r="C5410" t="str">
            <v>YE201703</v>
          </cell>
          <cell r="M5410">
            <v>35804.884931499997</v>
          </cell>
          <cell r="N5410">
            <v>1.8191596999999999</v>
          </cell>
          <cell r="Q5410">
            <v>1.4386588</v>
          </cell>
          <cell r="R5410">
            <v>15173.796734699999</v>
          </cell>
          <cell r="T5410" t="str">
            <v>BENAllYE201703</v>
          </cell>
        </row>
        <row r="5411">
          <cell r="A5411" t="str">
            <v>BEN</v>
          </cell>
          <cell r="B5411" t="str">
            <v>All</v>
          </cell>
          <cell r="C5411" t="str">
            <v>YE201703</v>
          </cell>
          <cell r="M5411">
            <v>35804.884931499997</v>
          </cell>
          <cell r="N5411">
            <v>21.708947599999998</v>
          </cell>
          <cell r="Q5411">
            <v>19.210729600000001</v>
          </cell>
          <cell r="R5411">
            <v>13560.5142089</v>
          </cell>
          <cell r="T5411" t="str">
            <v>BENAllYE201703</v>
          </cell>
        </row>
        <row r="5412">
          <cell r="A5412" t="str">
            <v>BEN</v>
          </cell>
          <cell r="B5412" t="str">
            <v>All</v>
          </cell>
          <cell r="C5412" t="str">
            <v>YE201703</v>
          </cell>
          <cell r="M5412">
            <v>35804.884931499997</v>
          </cell>
          <cell r="N5412">
            <v>0.2682755</v>
          </cell>
          <cell r="Q5412">
            <v>0.18154439999999999</v>
          </cell>
          <cell r="R5412">
            <v>17732.884999999998</v>
          </cell>
          <cell r="T5412" t="str">
            <v>BENAllYE201703</v>
          </cell>
        </row>
        <row r="5413">
          <cell r="A5413" t="str">
            <v>BEN</v>
          </cell>
          <cell r="B5413" t="str">
            <v>All</v>
          </cell>
          <cell r="C5413" t="str">
            <v>YE201703</v>
          </cell>
          <cell r="M5413">
            <v>35804.884931499997</v>
          </cell>
          <cell r="N5413">
            <v>4.3363176000000001</v>
          </cell>
          <cell r="Q5413">
            <v>1.2918569</v>
          </cell>
          <cell r="R5413">
            <v>40279.856818200002</v>
          </cell>
          <cell r="T5413" t="str">
            <v>BENAllYE201703</v>
          </cell>
        </row>
        <row r="5414">
          <cell r="A5414" t="str">
            <v>BEN</v>
          </cell>
          <cell r="B5414" t="str">
            <v>All</v>
          </cell>
          <cell r="C5414" t="str">
            <v>YE201703</v>
          </cell>
          <cell r="M5414">
            <v>35804.884931499997</v>
          </cell>
          <cell r="N5414">
            <v>37.2920035</v>
          </cell>
          <cell r="Q5414">
            <v>14.282631500000001</v>
          </cell>
          <cell r="R5414">
            <v>31332.044235500001</v>
          </cell>
          <cell r="T5414" t="str">
            <v>BENAllYE201703</v>
          </cell>
        </row>
        <row r="5415">
          <cell r="A5415" t="str">
            <v>BEN</v>
          </cell>
          <cell r="B5415" t="str">
            <v>All</v>
          </cell>
          <cell r="C5415" t="str">
            <v>YE201703</v>
          </cell>
          <cell r="M5415">
            <v>35804.884931499997</v>
          </cell>
          <cell r="N5415">
            <v>0.56571389999999999</v>
          </cell>
          <cell r="Q5415">
            <v>0.151287</v>
          </cell>
          <cell r="R5415">
            <v>44872.103999999999</v>
          </cell>
          <cell r="T5415" t="str">
            <v>BENAllYE201703</v>
          </cell>
        </row>
        <row r="5416">
          <cell r="A5416" t="str">
            <v>BEN</v>
          </cell>
          <cell r="B5416" t="str">
            <v>All</v>
          </cell>
          <cell r="C5416" t="str">
            <v>YE201703</v>
          </cell>
          <cell r="M5416">
            <v>35804.884931499997</v>
          </cell>
          <cell r="N5416">
            <v>0.1125384</v>
          </cell>
          <cell r="Q5416">
            <v>0.2055227</v>
          </cell>
          <cell r="R5416">
            <v>6570.8571429000003</v>
          </cell>
          <cell r="T5416" t="str">
            <v>BENAllYE201703</v>
          </cell>
        </row>
        <row r="5417">
          <cell r="A5417" t="str">
            <v>BEN</v>
          </cell>
          <cell r="B5417" t="str">
            <v>All</v>
          </cell>
          <cell r="C5417" t="str">
            <v>YE201703</v>
          </cell>
          <cell r="M5417">
            <v>35804.884931499997</v>
          </cell>
          <cell r="N5417">
            <v>0.65441760000000004</v>
          </cell>
          <cell r="Q5417">
            <v>1.5640072</v>
          </cell>
          <cell r="R5417">
            <v>5021.0835848999996</v>
          </cell>
          <cell r="T5417" t="str">
            <v>BENAllYE201703</v>
          </cell>
        </row>
        <row r="5418">
          <cell r="A5418" t="str">
            <v>BEN</v>
          </cell>
          <cell r="B5418" t="str">
            <v>All</v>
          </cell>
          <cell r="C5418" t="str">
            <v>YE201703</v>
          </cell>
          <cell r="M5418">
            <v>35804.884931499997</v>
          </cell>
          <cell r="N5418">
            <v>1.19819E-2</v>
          </cell>
          <cell r="Q5418">
            <v>3.02574E-2</v>
          </cell>
          <cell r="R5418">
            <v>4752</v>
          </cell>
          <cell r="T5418" t="str">
            <v>BENAllYE201703</v>
          </cell>
        </row>
        <row r="5419">
          <cell r="A5419" t="str">
            <v>BEN</v>
          </cell>
          <cell r="B5419" t="str">
            <v>All</v>
          </cell>
          <cell r="C5419" t="str">
            <v>YE201703</v>
          </cell>
          <cell r="M5419">
            <v>35804.884931499997</v>
          </cell>
          <cell r="N5419">
            <v>0.39073279999999999</v>
          </cell>
          <cell r="Q5419">
            <v>2.5837137999999999</v>
          </cell>
          <cell r="R5419">
            <v>1814.7496590999999</v>
          </cell>
          <cell r="T5419" t="str">
            <v>BENAllYE201703</v>
          </cell>
        </row>
        <row r="5420">
          <cell r="A5420" t="str">
            <v>BEN</v>
          </cell>
          <cell r="B5420" t="str">
            <v>All</v>
          </cell>
          <cell r="C5420" t="str">
            <v>YE201703</v>
          </cell>
          <cell r="M5420">
            <v>35804.884931499997</v>
          </cell>
          <cell r="N5420">
            <v>3.0227957000000001</v>
          </cell>
          <cell r="Q5420">
            <v>18.2959329</v>
          </cell>
          <cell r="R5420">
            <v>1982.6017096999999</v>
          </cell>
          <cell r="T5420" t="str">
            <v>BENAllYE201703</v>
          </cell>
        </row>
        <row r="5421">
          <cell r="A5421" t="str">
            <v>BEN</v>
          </cell>
          <cell r="B5421" t="str">
            <v>All</v>
          </cell>
          <cell r="C5421" t="str">
            <v>YE201703</v>
          </cell>
          <cell r="M5421">
            <v>35804.884931499997</v>
          </cell>
          <cell r="N5421">
            <v>8.2925399999999996E-2</v>
          </cell>
          <cell r="Q5421">
            <v>0.54463329999999999</v>
          </cell>
          <cell r="R5421">
            <v>1827.11</v>
          </cell>
          <cell r="T5421" t="str">
            <v>BENAllYE201703</v>
          </cell>
        </row>
        <row r="5422">
          <cell r="A5422" t="str">
            <v>BEN</v>
          </cell>
          <cell r="B5422" t="str">
            <v>All</v>
          </cell>
          <cell r="C5422" t="str">
            <v>YE201703</v>
          </cell>
          <cell r="M5422">
            <v>35804.884931499997</v>
          </cell>
          <cell r="N5422">
            <v>0.69420340000000003</v>
          </cell>
          <cell r="Q5422">
            <v>44.069937199999998</v>
          </cell>
          <cell r="R5422">
            <v>189.02774819999999</v>
          </cell>
          <cell r="T5422" t="str">
            <v>BENAllYE201703</v>
          </cell>
        </row>
        <row r="5423">
          <cell r="A5423" t="str">
            <v>BEN</v>
          </cell>
          <cell r="B5423" t="str">
            <v>All</v>
          </cell>
          <cell r="C5423" t="str">
            <v>YE201703</v>
          </cell>
          <cell r="M5423">
            <v>35804.884931499997</v>
          </cell>
          <cell r="N5423">
            <v>6.4148234999999998</v>
          </cell>
          <cell r="Q5423">
            <v>387.25407710000002</v>
          </cell>
          <cell r="R5423">
            <v>198.77875259999999</v>
          </cell>
          <cell r="T5423" t="str">
            <v>BENAllYE201703</v>
          </cell>
        </row>
        <row r="5424">
          <cell r="A5424" t="str">
            <v>BEN</v>
          </cell>
          <cell r="B5424" t="str">
            <v>All</v>
          </cell>
          <cell r="C5424" t="str">
            <v>YE201703</v>
          </cell>
          <cell r="M5424">
            <v>35804.884931499997</v>
          </cell>
          <cell r="N5424">
            <v>5.6654700000000002E-2</v>
          </cell>
          <cell r="Q5424">
            <v>3.2677996999999999</v>
          </cell>
          <cell r="R5424">
            <v>208.04731480000001</v>
          </cell>
          <cell r="T5424" t="str">
            <v>BENAllYE201703</v>
          </cell>
        </row>
        <row r="5425">
          <cell r="A5425" t="str">
            <v>BEN</v>
          </cell>
          <cell r="B5425" t="str">
            <v>All</v>
          </cell>
          <cell r="C5425" t="str">
            <v>YE201703</v>
          </cell>
          <cell r="M5425">
            <v>35804.884931499997</v>
          </cell>
          <cell r="N5425">
            <v>0.61546129999999999</v>
          </cell>
          <cell r="Q5425">
            <v>7.2813753999999999</v>
          </cell>
          <cell r="R5425">
            <v>1014.3050403</v>
          </cell>
          <cell r="T5425" t="str">
            <v>BENAllYE201703</v>
          </cell>
        </row>
        <row r="5426">
          <cell r="A5426" t="str">
            <v>BEN</v>
          </cell>
          <cell r="B5426" t="str">
            <v>All</v>
          </cell>
          <cell r="C5426" t="str">
            <v>YE201703</v>
          </cell>
          <cell r="M5426">
            <v>35804.884931499997</v>
          </cell>
          <cell r="N5426">
            <v>7.1282224999999997</v>
          </cell>
          <cell r="Q5426">
            <v>84.367858400000003</v>
          </cell>
          <cell r="R5426">
            <v>1013.8774641</v>
          </cell>
          <cell r="T5426" t="str">
            <v>BENAllYE201703</v>
          </cell>
        </row>
        <row r="5427">
          <cell r="A5427" t="str">
            <v>BEN</v>
          </cell>
          <cell r="B5427" t="str">
            <v>All</v>
          </cell>
          <cell r="C5427" t="str">
            <v>YE201703</v>
          </cell>
          <cell r="M5427">
            <v>35804.884931499997</v>
          </cell>
          <cell r="N5427">
            <v>9.3013399999999996E-2</v>
          </cell>
          <cell r="Q5427">
            <v>0.69592030000000005</v>
          </cell>
          <cell r="R5427">
            <v>1603.8634783</v>
          </cell>
          <cell r="T5427" t="str">
            <v>BENAllYE201703</v>
          </cell>
        </row>
        <row r="5428">
          <cell r="A5428" t="str">
            <v>BEN</v>
          </cell>
          <cell r="B5428" t="str">
            <v>All</v>
          </cell>
          <cell r="C5428" t="str">
            <v>YE201703</v>
          </cell>
          <cell r="M5428">
            <v>35804.884931499997</v>
          </cell>
          <cell r="N5428">
            <v>9.9719999999999995E-4</v>
          </cell>
          <cell r="Q5428">
            <v>2.8369700000000001E-2</v>
          </cell>
          <cell r="R5428">
            <v>421.8</v>
          </cell>
          <cell r="T5428" t="str">
            <v>BENAllYE201703</v>
          </cell>
        </row>
        <row r="5429">
          <cell r="A5429" t="str">
            <v>BEN</v>
          </cell>
          <cell r="B5429" t="str">
            <v>All</v>
          </cell>
          <cell r="C5429" t="str">
            <v>YE201703</v>
          </cell>
          <cell r="M5429">
            <v>35804.884931499997</v>
          </cell>
          <cell r="N5429">
            <v>1.9334967000000001</v>
          </cell>
          <cell r="Q5429">
            <v>44.660052800000003</v>
          </cell>
          <cell r="R5429">
            <v>519.52379770000005</v>
          </cell>
          <cell r="T5429" t="str">
            <v>BENAllYE201703</v>
          </cell>
        </row>
        <row r="5430">
          <cell r="A5430" t="str">
            <v>BEN</v>
          </cell>
          <cell r="B5430" t="str">
            <v>All</v>
          </cell>
          <cell r="C5430" t="str">
            <v>YE201703</v>
          </cell>
          <cell r="M5430">
            <v>35804.884931499997</v>
          </cell>
          <cell r="N5430">
            <v>16.735669900000001</v>
          </cell>
          <cell r="Q5430">
            <v>459.81325809999998</v>
          </cell>
          <cell r="R5430">
            <v>436.76000060000001</v>
          </cell>
          <cell r="T5430" t="str">
            <v>BENAllYE201703</v>
          </cell>
        </row>
        <row r="5431">
          <cell r="A5431" t="str">
            <v>BEN</v>
          </cell>
          <cell r="B5431" t="str">
            <v>All</v>
          </cell>
          <cell r="C5431" t="str">
            <v>YE201703</v>
          </cell>
          <cell r="M5431">
            <v>35804.884931499997</v>
          </cell>
          <cell r="N5431">
            <v>0.2363046</v>
          </cell>
          <cell r="Q5431">
            <v>6.6827284000000002</v>
          </cell>
          <cell r="R5431">
            <v>424.32599140000002</v>
          </cell>
          <cell r="T5431" t="str">
            <v>BENAllYE201703</v>
          </cell>
        </row>
        <row r="5432">
          <cell r="A5432" t="str">
            <v>BEN</v>
          </cell>
          <cell r="B5432" t="str">
            <v>All</v>
          </cell>
          <cell r="C5432" t="str">
            <v>YE201703</v>
          </cell>
          <cell r="M5432">
            <v>35804.884931499997</v>
          </cell>
          <cell r="N5432">
            <v>2.544E-4</v>
          </cell>
          <cell r="Q5432">
            <v>2.8369700000000001E-2</v>
          </cell>
          <cell r="R5432">
            <v>107.59</v>
          </cell>
          <cell r="T5432" t="str">
            <v>BENAllYE201703</v>
          </cell>
        </row>
        <row r="5433">
          <cell r="A5433" t="str">
            <v>BEN</v>
          </cell>
          <cell r="B5433" t="str">
            <v>All</v>
          </cell>
          <cell r="C5433" t="str">
            <v>YE201703</v>
          </cell>
          <cell r="M5433">
            <v>35804.884931499997</v>
          </cell>
          <cell r="N5433">
            <v>0.49585230000000002</v>
          </cell>
          <cell r="Q5433">
            <v>21.165228599999999</v>
          </cell>
          <cell r="R5433">
            <v>281.13221479999999</v>
          </cell>
          <cell r="T5433" t="str">
            <v>BENAllYE201703</v>
          </cell>
        </row>
        <row r="5434">
          <cell r="A5434" t="str">
            <v>BEN</v>
          </cell>
          <cell r="B5434" t="str">
            <v>All</v>
          </cell>
          <cell r="C5434" t="str">
            <v>YE201703</v>
          </cell>
          <cell r="M5434">
            <v>35804.884931499997</v>
          </cell>
          <cell r="N5434">
            <v>4.5905961</v>
          </cell>
          <cell r="Q5434">
            <v>243.9720433</v>
          </cell>
          <cell r="R5434">
            <v>225.7928896</v>
          </cell>
          <cell r="T5434" t="str">
            <v>BENAllYE201703</v>
          </cell>
        </row>
        <row r="5435">
          <cell r="A5435" t="str">
            <v>BEN</v>
          </cell>
          <cell r="B5435" t="str">
            <v>All</v>
          </cell>
          <cell r="C5435" t="str">
            <v>YE201703</v>
          </cell>
          <cell r="M5435">
            <v>35804.884931499997</v>
          </cell>
          <cell r="N5435">
            <v>6.1851900000000001E-2</v>
          </cell>
          <cell r="Q5435">
            <v>3.4565836999999999</v>
          </cell>
          <cell r="R5435">
            <v>214.7271667</v>
          </cell>
          <cell r="T5435" t="str">
            <v>BENAllYE201703</v>
          </cell>
        </row>
        <row r="5436">
          <cell r="A5436" t="str">
            <v>BEN</v>
          </cell>
          <cell r="B5436" t="str">
            <v>All</v>
          </cell>
          <cell r="C5436" t="str">
            <v>YE201703</v>
          </cell>
          <cell r="M5436">
            <v>35804.884931499997</v>
          </cell>
          <cell r="N5436">
            <v>1.37573E-2</v>
          </cell>
          <cell r="Q5436">
            <v>8.5109199999999996E-2</v>
          </cell>
          <cell r="R5436">
            <v>1939.7166666999999</v>
          </cell>
          <cell r="T5436" t="str">
            <v>BENAllYE201703</v>
          </cell>
        </row>
        <row r="5437">
          <cell r="A5437" t="str">
            <v>BEN</v>
          </cell>
          <cell r="B5437" t="str">
            <v>All</v>
          </cell>
          <cell r="C5437" t="str">
            <v>YE201703</v>
          </cell>
          <cell r="M5437">
            <v>35804.884931499997</v>
          </cell>
          <cell r="N5437">
            <v>4.2401635999999998</v>
          </cell>
          <cell r="Q5437">
            <v>15.199191000000001</v>
          </cell>
          <cell r="R5437">
            <v>3347.6757195999999</v>
          </cell>
          <cell r="T5437" t="str">
            <v>BENAllYE201703</v>
          </cell>
        </row>
        <row r="5438">
          <cell r="A5438" t="str">
            <v>BEN</v>
          </cell>
          <cell r="B5438" t="str">
            <v>All</v>
          </cell>
          <cell r="C5438" t="str">
            <v>YE201703</v>
          </cell>
          <cell r="M5438">
            <v>35804.884931499997</v>
          </cell>
          <cell r="N5438">
            <v>34.884710699999999</v>
          </cell>
          <cell r="Q5438">
            <v>157.80708680000001</v>
          </cell>
          <cell r="R5438">
            <v>2652.7105796999999</v>
          </cell>
          <cell r="T5438" t="str">
            <v>BENAllYE201703</v>
          </cell>
        </row>
        <row r="5439">
          <cell r="A5439" t="str">
            <v>BEN</v>
          </cell>
          <cell r="B5439" t="str">
            <v>All</v>
          </cell>
          <cell r="C5439" t="str">
            <v>YE201703</v>
          </cell>
          <cell r="M5439">
            <v>35804.884931499997</v>
          </cell>
          <cell r="N5439">
            <v>0.78911629999999999</v>
          </cell>
          <cell r="Q5439">
            <v>3.2837545000000001</v>
          </cell>
          <cell r="R5439">
            <v>2883.7098246</v>
          </cell>
          <cell r="T5439" t="str">
            <v>BENAllYE201703</v>
          </cell>
        </row>
        <row r="5440">
          <cell r="A5440" t="str">
            <v>BEN</v>
          </cell>
          <cell r="B5440" t="str">
            <v>All</v>
          </cell>
          <cell r="C5440" t="str">
            <v>YE201703</v>
          </cell>
          <cell r="M5440">
            <v>35804.884931499997</v>
          </cell>
          <cell r="N5440">
            <v>2.2350999999999998E-3</v>
          </cell>
          <cell r="Q5440">
            <v>8.5109199999999996E-2</v>
          </cell>
          <cell r="R5440">
            <v>315.14</v>
          </cell>
          <cell r="T5440" t="str">
            <v>BENAllYE201703</v>
          </cell>
        </row>
        <row r="5441">
          <cell r="A5441" t="str">
            <v>BEN</v>
          </cell>
          <cell r="B5441" t="str">
            <v>All</v>
          </cell>
          <cell r="C5441" t="str">
            <v>YE201703</v>
          </cell>
          <cell r="M5441">
            <v>35804.884931499997</v>
          </cell>
          <cell r="N5441">
            <v>1.7370981999999999</v>
          </cell>
          <cell r="Q5441">
            <v>30.881347000000002</v>
          </cell>
          <cell r="R5441">
            <v>675.00873049999996</v>
          </cell>
          <cell r="T5441" t="str">
            <v>BENAllYE201703</v>
          </cell>
        </row>
        <row r="5442">
          <cell r="A5442" t="str">
            <v>BEN</v>
          </cell>
          <cell r="B5442" t="str">
            <v>All</v>
          </cell>
          <cell r="C5442" t="str">
            <v>YE201703</v>
          </cell>
          <cell r="M5442">
            <v>35804.884931499997</v>
          </cell>
          <cell r="N5442">
            <v>14.347918699999999</v>
          </cell>
          <cell r="Q5442">
            <v>280.99381460000001</v>
          </cell>
          <cell r="R5442">
            <v>612.73599349999995</v>
          </cell>
          <cell r="T5442" t="str">
            <v>BENAllYE201703</v>
          </cell>
        </row>
        <row r="5443">
          <cell r="A5443" t="str">
            <v>BEN</v>
          </cell>
          <cell r="B5443" t="str">
            <v>All</v>
          </cell>
          <cell r="C5443" t="str">
            <v>YE201703</v>
          </cell>
          <cell r="M5443">
            <v>35804.884931499997</v>
          </cell>
          <cell r="N5443">
            <v>0.34648040000000002</v>
          </cell>
          <cell r="Q5443">
            <v>5.6457533</v>
          </cell>
          <cell r="R5443">
            <v>736.44112240000004</v>
          </cell>
          <cell r="T5443" t="str">
            <v>BENAllYE201703</v>
          </cell>
        </row>
        <row r="5444">
          <cell r="A5444" t="str">
            <v>BEN</v>
          </cell>
          <cell r="B5444" t="str">
            <v>All</v>
          </cell>
          <cell r="C5444" t="str">
            <v>YE201703</v>
          </cell>
          <cell r="M5444">
            <v>35804.884931499997</v>
          </cell>
          <cell r="N5444">
            <v>1.4302752000000001</v>
          </cell>
          <cell r="Q5444">
            <v>20.483395699999999</v>
          </cell>
          <cell r="R5444">
            <v>837.91292650000003</v>
          </cell>
          <cell r="T5444" t="str">
            <v>BENAllYE201703</v>
          </cell>
        </row>
        <row r="5445">
          <cell r="A5445" t="str">
            <v>BEN</v>
          </cell>
          <cell r="B5445" t="str">
            <v>All</v>
          </cell>
          <cell r="C5445" t="str">
            <v>YE201703</v>
          </cell>
          <cell r="M5445">
            <v>35804.884931499997</v>
          </cell>
          <cell r="N5445">
            <v>12.997982199999999</v>
          </cell>
          <cell r="Q5445">
            <v>179.50556130000001</v>
          </cell>
          <cell r="R5445">
            <v>868.91896159999999</v>
          </cell>
          <cell r="T5445" t="str">
            <v>BENAllYE201703</v>
          </cell>
        </row>
        <row r="5446">
          <cell r="A5446" t="str">
            <v>BEN</v>
          </cell>
          <cell r="B5446" t="str">
            <v>All</v>
          </cell>
          <cell r="C5446" t="str">
            <v>YE201703</v>
          </cell>
          <cell r="M5446">
            <v>35804.884931499997</v>
          </cell>
          <cell r="N5446">
            <v>0.39903179999999999</v>
          </cell>
          <cell r="Q5446">
            <v>3.6006079999999998</v>
          </cell>
          <cell r="R5446">
            <v>1329.8815199999999</v>
          </cell>
          <cell r="T5446" t="str">
            <v>BENAllYE201703</v>
          </cell>
        </row>
        <row r="5447">
          <cell r="A5447" t="str">
            <v>BEN</v>
          </cell>
          <cell r="B5447" t="str">
            <v>All</v>
          </cell>
          <cell r="C5447" t="str">
            <v>YE201703</v>
          </cell>
          <cell r="M5447">
            <v>35804.884931499997</v>
          </cell>
          <cell r="N5447">
            <v>1.5449999999999999E-4</v>
          </cell>
          <cell r="Q5447">
            <v>0.113479</v>
          </cell>
          <cell r="R5447">
            <v>16.335000000000001</v>
          </cell>
          <cell r="T5447" t="str">
            <v>BENAllYE201703</v>
          </cell>
        </row>
        <row r="5448">
          <cell r="A5448" t="str">
            <v>BEN</v>
          </cell>
          <cell r="B5448" t="str">
            <v>All</v>
          </cell>
          <cell r="C5448" t="str">
            <v>YE201703</v>
          </cell>
          <cell r="M5448">
            <v>35804.884931499997</v>
          </cell>
          <cell r="N5448">
            <v>0.86997000000000002</v>
          </cell>
          <cell r="Q5448">
            <v>16.648085900000002</v>
          </cell>
          <cell r="R5448">
            <v>627.07750850000002</v>
          </cell>
          <cell r="T5448" t="str">
            <v>BENAllYE201703</v>
          </cell>
        </row>
        <row r="5449">
          <cell r="A5449" t="str">
            <v>BEN</v>
          </cell>
          <cell r="B5449" t="str">
            <v>All</v>
          </cell>
          <cell r="C5449" t="str">
            <v>YE201703</v>
          </cell>
          <cell r="M5449">
            <v>35804.884931499997</v>
          </cell>
          <cell r="N5449">
            <v>15.7367115</v>
          </cell>
          <cell r="Q5449">
            <v>256.06486899999999</v>
          </cell>
          <cell r="R5449">
            <v>737.47148149999998</v>
          </cell>
          <cell r="T5449" t="str">
            <v>BENAllYE201703</v>
          </cell>
        </row>
        <row r="5450">
          <cell r="A5450" t="str">
            <v>BEN</v>
          </cell>
          <cell r="B5450" t="str">
            <v>All</v>
          </cell>
          <cell r="C5450" t="str">
            <v>YE201703</v>
          </cell>
          <cell r="M5450">
            <v>35804.884931499997</v>
          </cell>
          <cell r="N5450">
            <v>0.56013170000000001</v>
          </cell>
          <cell r="Q5450">
            <v>10.4849704</v>
          </cell>
          <cell r="R5450">
            <v>641.06815930000005</v>
          </cell>
          <cell r="T5450" t="str">
            <v>BENAllYE201703</v>
          </cell>
        </row>
        <row r="5451">
          <cell r="A5451" t="str">
            <v>BEN</v>
          </cell>
          <cell r="B5451" t="str">
            <v>All</v>
          </cell>
          <cell r="C5451" t="str">
            <v>YE201703</v>
          </cell>
          <cell r="M5451">
            <v>35804.884931499997</v>
          </cell>
          <cell r="N5451">
            <v>2.0355999999999998E-3</v>
          </cell>
          <cell r="Q5451">
            <v>0.28369739999999999</v>
          </cell>
          <cell r="R5451">
            <v>86.102999999999994</v>
          </cell>
          <cell r="T5451" t="str">
            <v>BENAllYE201703</v>
          </cell>
        </row>
        <row r="5452">
          <cell r="A5452" t="str">
            <v>BEN</v>
          </cell>
          <cell r="B5452" t="str">
            <v>All</v>
          </cell>
          <cell r="C5452" t="str">
            <v>YE201703</v>
          </cell>
          <cell r="M5452">
            <v>35804.884931499997</v>
          </cell>
          <cell r="N5452">
            <v>1.9787030999999999</v>
          </cell>
          <cell r="Q5452">
            <v>98.6100785</v>
          </cell>
          <cell r="R5452">
            <v>240.79117550000001</v>
          </cell>
          <cell r="T5452" t="str">
            <v>BENAllYE201703</v>
          </cell>
        </row>
        <row r="5453">
          <cell r="A5453" t="str">
            <v>BEN</v>
          </cell>
          <cell r="B5453" t="str">
            <v>All</v>
          </cell>
          <cell r="C5453" t="str">
            <v>YE201703</v>
          </cell>
          <cell r="M5453">
            <v>35804.884931499997</v>
          </cell>
          <cell r="N5453">
            <v>23.870151199999999</v>
          </cell>
          <cell r="Q5453">
            <v>1075.0607791</v>
          </cell>
          <cell r="R5453">
            <v>266.44243770000003</v>
          </cell>
          <cell r="T5453" t="str">
            <v>BENAllYE201703</v>
          </cell>
        </row>
        <row r="5454">
          <cell r="A5454" t="str">
            <v>BEN</v>
          </cell>
          <cell r="B5454" t="str">
            <v>All</v>
          </cell>
          <cell r="C5454" t="str">
            <v>YE201703</v>
          </cell>
          <cell r="M5454">
            <v>35804.884931499997</v>
          </cell>
          <cell r="N5454">
            <v>0.8035793</v>
          </cell>
          <cell r="Q5454">
            <v>23.0438911</v>
          </cell>
          <cell r="R5454">
            <v>418.46023750000001</v>
          </cell>
          <cell r="T5454" t="str">
            <v>BENAllYE201703</v>
          </cell>
        </row>
        <row r="5455">
          <cell r="A5455" t="str">
            <v>BEN</v>
          </cell>
          <cell r="B5455" t="str">
            <v>All</v>
          </cell>
          <cell r="C5455" t="str">
            <v>YE201703</v>
          </cell>
          <cell r="M5455">
            <v>35804.884931499997</v>
          </cell>
          <cell r="N5455">
            <v>1.5447900000000001E-2</v>
          </cell>
          <cell r="Q5455">
            <v>1.8724027999999999</v>
          </cell>
          <cell r="R5455">
            <v>99.003636400000005</v>
          </cell>
          <cell r="T5455" t="str">
            <v>BENAllYE201703</v>
          </cell>
        </row>
        <row r="5456">
          <cell r="A5456" t="str">
            <v>BEN</v>
          </cell>
          <cell r="B5456" t="str">
            <v>All</v>
          </cell>
          <cell r="C5456" t="str">
            <v>YE201703</v>
          </cell>
          <cell r="M5456">
            <v>35804.884931499997</v>
          </cell>
          <cell r="N5456">
            <v>1.6988278000000001</v>
          </cell>
          <cell r="Q5456">
            <v>362.99077299999999</v>
          </cell>
          <cell r="R5456">
            <v>56.161025299999999</v>
          </cell>
          <cell r="T5456" t="str">
            <v>BENAllYE201703</v>
          </cell>
        </row>
        <row r="5457">
          <cell r="A5457" t="str">
            <v>BEN</v>
          </cell>
          <cell r="B5457" t="str">
            <v>All</v>
          </cell>
          <cell r="C5457" t="str">
            <v>YE201703</v>
          </cell>
          <cell r="M5457">
            <v>35804.884931499997</v>
          </cell>
          <cell r="N5457">
            <v>13.455652799999999</v>
          </cell>
          <cell r="Q5457">
            <v>2893.0155722999998</v>
          </cell>
          <cell r="R5457">
            <v>55.812984399999998</v>
          </cell>
          <cell r="T5457" t="str">
            <v>BENAllYE201703</v>
          </cell>
        </row>
        <row r="5458">
          <cell r="A5458" t="str">
            <v>BEN</v>
          </cell>
          <cell r="B5458" t="str">
            <v>All</v>
          </cell>
          <cell r="C5458" t="str">
            <v>YE201703</v>
          </cell>
          <cell r="M5458">
            <v>35804.884931499997</v>
          </cell>
          <cell r="N5458">
            <v>0.30251620000000001</v>
          </cell>
          <cell r="Q5458">
            <v>46.058977300000002</v>
          </cell>
          <cell r="R5458">
            <v>78.816228899999999</v>
          </cell>
          <cell r="T5458" t="str">
            <v>BENAllYE201703</v>
          </cell>
        </row>
        <row r="5459">
          <cell r="A5459" t="str">
            <v>BEN</v>
          </cell>
          <cell r="B5459" t="str">
            <v>All</v>
          </cell>
          <cell r="C5459" t="str">
            <v>YE201703</v>
          </cell>
          <cell r="M5459">
            <v>35804.884931499997</v>
          </cell>
          <cell r="N5459">
            <v>6.0654000000000003E-3</v>
          </cell>
          <cell r="Q5459">
            <v>0.17021839999999999</v>
          </cell>
          <cell r="R5459">
            <v>427.59500000000003</v>
          </cell>
          <cell r="T5459" t="str">
            <v>BENAllYE201703</v>
          </cell>
        </row>
        <row r="5460">
          <cell r="A5460" t="str">
            <v>BEN</v>
          </cell>
          <cell r="B5460" t="str">
            <v>All</v>
          </cell>
          <cell r="C5460" t="str">
            <v>YE201703</v>
          </cell>
          <cell r="M5460">
            <v>35804.884931499997</v>
          </cell>
          <cell r="N5460">
            <v>1.2192289999999999</v>
          </cell>
          <cell r="Q5460">
            <v>50.313583700000002</v>
          </cell>
          <cell r="R5460">
            <v>290.79121400000002</v>
          </cell>
          <cell r="T5460" t="str">
            <v>BENAllYE201703</v>
          </cell>
        </row>
        <row r="5461">
          <cell r="A5461" t="str">
            <v>BEN</v>
          </cell>
          <cell r="B5461" t="str">
            <v>All</v>
          </cell>
          <cell r="C5461" t="str">
            <v>YE201703</v>
          </cell>
          <cell r="M5461">
            <v>35804.884931499997</v>
          </cell>
          <cell r="N5461">
            <v>10.6482016</v>
          </cell>
          <cell r="Q5461">
            <v>466.04549450000002</v>
          </cell>
          <cell r="R5461">
            <v>274.17585020000001</v>
          </cell>
          <cell r="T5461" t="str">
            <v>BENAllYE201703</v>
          </cell>
        </row>
        <row r="5462">
          <cell r="A5462" t="str">
            <v>BEN</v>
          </cell>
          <cell r="B5462" t="str">
            <v>All</v>
          </cell>
          <cell r="C5462" t="str">
            <v>YE201703</v>
          </cell>
          <cell r="M5462">
            <v>35804.884931499997</v>
          </cell>
          <cell r="N5462">
            <v>0.28649930000000001</v>
          </cell>
          <cell r="Q5462">
            <v>6.970777</v>
          </cell>
          <cell r="R5462">
            <v>493.20061980000003</v>
          </cell>
          <cell r="T5462" t="str">
            <v>BENAllYE201703</v>
          </cell>
        </row>
        <row r="5463">
          <cell r="A5463" t="str">
            <v>BEN</v>
          </cell>
          <cell r="B5463" t="str">
            <v>All</v>
          </cell>
          <cell r="C5463" t="str">
            <v>YE201703</v>
          </cell>
          <cell r="M5463">
            <v>35804.884931499997</v>
          </cell>
          <cell r="N5463">
            <v>2.7001E-3</v>
          </cell>
          <cell r="Q5463">
            <v>0.14184869999999999</v>
          </cell>
          <cell r="R5463">
            <v>228.42400000000001</v>
          </cell>
          <cell r="T5463" t="str">
            <v>BENAllYE201703</v>
          </cell>
        </row>
        <row r="5464">
          <cell r="A5464" t="str">
            <v>BEN</v>
          </cell>
          <cell r="B5464" t="str">
            <v>All</v>
          </cell>
          <cell r="C5464" t="str">
            <v>YE201703</v>
          </cell>
          <cell r="M5464">
            <v>35804.884931499997</v>
          </cell>
          <cell r="N5464">
            <v>0.66993860000000005</v>
          </cell>
          <cell r="Q5464">
            <v>37.131481600000001</v>
          </cell>
          <cell r="R5464">
            <v>216.5079954</v>
          </cell>
          <cell r="T5464" t="str">
            <v>BENAllYE201703</v>
          </cell>
        </row>
        <row r="5465">
          <cell r="A5465" t="str">
            <v>BEN</v>
          </cell>
          <cell r="B5465" t="str">
            <v>All</v>
          </cell>
          <cell r="C5465" t="str">
            <v>YE201703</v>
          </cell>
          <cell r="M5465">
            <v>35804.884931499997</v>
          </cell>
          <cell r="N5465">
            <v>3.5398318</v>
          </cell>
          <cell r="Q5465">
            <v>233.19427669999999</v>
          </cell>
          <cell r="R5465">
            <v>182.1570528</v>
          </cell>
          <cell r="T5465" t="str">
            <v>BENAllYE201703</v>
          </cell>
        </row>
        <row r="5466">
          <cell r="A5466" t="str">
            <v>BEN</v>
          </cell>
          <cell r="B5466" t="str">
            <v>All</v>
          </cell>
          <cell r="C5466" t="str">
            <v>YE201703</v>
          </cell>
          <cell r="M5466">
            <v>35804.884931499997</v>
          </cell>
          <cell r="N5466">
            <v>4.41859E-2</v>
          </cell>
          <cell r="Q5466">
            <v>2.2179745</v>
          </cell>
          <cell r="R5466">
            <v>239.0609091</v>
          </cell>
          <cell r="T5466" t="str">
            <v>BENAllYE201703</v>
          </cell>
        </row>
        <row r="5467">
          <cell r="A5467" t="str">
            <v>BEN</v>
          </cell>
          <cell r="B5467" t="str">
            <v>All</v>
          </cell>
          <cell r="C5467" t="str">
            <v>YE201703</v>
          </cell>
          <cell r="M5467">
            <v>35804.884931499997</v>
          </cell>
          <cell r="N5467">
            <v>7.7119999999999999E-4</v>
          </cell>
          <cell r="Q5467">
            <v>0.113479</v>
          </cell>
          <cell r="R5467">
            <v>81.555000000000007</v>
          </cell>
          <cell r="T5467" t="str">
            <v>BENAllYE201703</v>
          </cell>
        </row>
        <row r="5468">
          <cell r="A5468" t="str">
            <v>BEN</v>
          </cell>
          <cell r="B5468" t="str">
            <v>All</v>
          </cell>
          <cell r="C5468" t="str">
            <v>YE201703</v>
          </cell>
          <cell r="M5468">
            <v>35804.884931499997</v>
          </cell>
          <cell r="N5468">
            <v>0.1235512</v>
          </cell>
          <cell r="Q5468">
            <v>13.636657400000001</v>
          </cell>
          <cell r="R5468">
            <v>108.7227292</v>
          </cell>
          <cell r="T5468" t="str">
            <v>BENAllYE201703</v>
          </cell>
        </row>
        <row r="5469">
          <cell r="A5469" t="str">
            <v>BEN</v>
          </cell>
          <cell r="B5469" t="str">
            <v>All</v>
          </cell>
          <cell r="C5469" t="str">
            <v>YE201703</v>
          </cell>
          <cell r="M5469">
            <v>35804.884931499997</v>
          </cell>
          <cell r="N5469">
            <v>1.3617657000000001</v>
          </cell>
          <cell r="Q5469">
            <v>153.6332037</v>
          </cell>
          <cell r="R5469">
            <v>106.3649516</v>
          </cell>
          <cell r="T5469" t="str">
            <v>BENAllYE201703</v>
          </cell>
        </row>
        <row r="5470">
          <cell r="A5470" t="str">
            <v>BEN</v>
          </cell>
          <cell r="B5470" t="str">
            <v>All</v>
          </cell>
          <cell r="C5470" t="str">
            <v>YE201703</v>
          </cell>
          <cell r="M5470">
            <v>35804.884931499997</v>
          </cell>
          <cell r="N5470">
            <v>1.6654800000000001E-2</v>
          </cell>
          <cell r="Q5470">
            <v>2.3043890999999999</v>
          </cell>
          <cell r="R5470">
            <v>86.728875000000002</v>
          </cell>
          <cell r="T5470" t="str">
            <v>BENAllYE201703</v>
          </cell>
        </row>
        <row r="5471">
          <cell r="A5471" t="str">
            <v>BEN</v>
          </cell>
          <cell r="B5471" t="str">
            <v>All</v>
          </cell>
          <cell r="C5471" t="str">
            <v>YE201703</v>
          </cell>
          <cell r="M5471">
            <v>35804.884931499997</v>
          </cell>
          <cell r="N5471">
            <v>7.5989999999999999E-4</v>
          </cell>
          <cell r="Q5471">
            <v>0.14184869999999999</v>
          </cell>
          <cell r="R5471">
            <v>64.281999999999996</v>
          </cell>
          <cell r="T5471" t="str">
            <v>BENAllYE201703</v>
          </cell>
        </row>
        <row r="5472">
          <cell r="A5472" t="str">
            <v>BEN</v>
          </cell>
          <cell r="B5472" t="str">
            <v>All</v>
          </cell>
          <cell r="C5472" t="str">
            <v>YE201703</v>
          </cell>
          <cell r="M5472">
            <v>35804.884931499997</v>
          </cell>
          <cell r="N5472">
            <v>0.1609399</v>
          </cell>
          <cell r="Q5472">
            <v>42.017950499999998</v>
          </cell>
          <cell r="R5472">
            <v>45.963171099999997</v>
          </cell>
          <cell r="T5472" t="str">
            <v>BENAllYE201703</v>
          </cell>
        </row>
        <row r="5473">
          <cell r="A5473" t="str">
            <v>BEN</v>
          </cell>
          <cell r="B5473" t="str">
            <v>All</v>
          </cell>
          <cell r="C5473" t="str">
            <v>YE201703</v>
          </cell>
          <cell r="M5473">
            <v>35804.884931499997</v>
          </cell>
          <cell r="N5473">
            <v>1.4378675000000001</v>
          </cell>
          <cell r="Q5473">
            <v>367.44465350000002</v>
          </cell>
          <cell r="R5473">
            <v>46.957847999999998</v>
          </cell>
          <cell r="T5473" t="str">
            <v>BENAllYE201703</v>
          </cell>
        </row>
        <row r="5474">
          <cell r="A5474" t="str">
            <v>BEN</v>
          </cell>
          <cell r="B5474" t="str">
            <v>All</v>
          </cell>
          <cell r="C5474" t="str">
            <v>YE201703</v>
          </cell>
          <cell r="M5474">
            <v>35804.884931499997</v>
          </cell>
          <cell r="N5474">
            <v>3.5114300000000001E-2</v>
          </cell>
          <cell r="Q5474">
            <v>5.4729241000000002</v>
          </cell>
          <cell r="R5474">
            <v>76.992000000000004</v>
          </cell>
          <cell r="T5474" t="str">
            <v>BENAllYE201703</v>
          </cell>
        </row>
        <row r="5475">
          <cell r="A5475" t="str">
            <v>BEN</v>
          </cell>
          <cell r="B5475" t="str">
            <v>All</v>
          </cell>
          <cell r="C5475" t="str">
            <v>YE201703</v>
          </cell>
          <cell r="M5475">
            <v>35804.884931499997</v>
          </cell>
          <cell r="N5475">
            <v>0.1507782</v>
          </cell>
          <cell r="Q5475">
            <v>68.694661400000001</v>
          </cell>
          <cell r="R5475">
            <v>26.338846199999999</v>
          </cell>
          <cell r="T5475" t="str">
            <v>BENAllYE201703</v>
          </cell>
        </row>
        <row r="5476">
          <cell r="A5476" t="str">
            <v>BEN</v>
          </cell>
          <cell r="B5476" t="str">
            <v>All</v>
          </cell>
          <cell r="C5476" t="str">
            <v>YE201703</v>
          </cell>
          <cell r="M5476">
            <v>35804.884931499997</v>
          </cell>
          <cell r="N5476">
            <v>1.5677235</v>
          </cell>
          <cell r="Q5476">
            <v>703.78530139999998</v>
          </cell>
          <cell r="R5476">
            <v>26.730711700000001</v>
          </cell>
          <cell r="T5476" t="str">
            <v>BENAllYE201703</v>
          </cell>
        </row>
        <row r="5477">
          <cell r="A5477" t="str">
            <v>BEN</v>
          </cell>
          <cell r="B5477" t="str">
            <v>All</v>
          </cell>
          <cell r="C5477" t="str">
            <v>YE201703</v>
          </cell>
          <cell r="M5477">
            <v>35804.884931499997</v>
          </cell>
          <cell r="N5477">
            <v>3.8526499999999998E-2</v>
          </cell>
          <cell r="Q5477">
            <v>13.336652000000001</v>
          </cell>
          <cell r="R5477">
            <v>34.665226799999999</v>
          </cell>
          <cell r="T5477" t="str">
            <v>BENAllYE201703</v>
          </cell>
        </row>
        <row r="5478">
          <cell r="A5478" t="str">
            <v>BEN</v>
          </cell>
          <cell r="B5478" t="str">
            <v>All</v>
          </cell>
          <cell r="C5478" t="str">
            <v>YE201703</v>
          </cell>
          <cell r="M5478">
            <v>35804.884931499997</v>
          </cell>
          <cell r="N5478">
            <v>9.7152999999999996E-3</v>
          </cell>
          <cell r="Q5478">
            <v>0.79435270000000002</v>
          </cell>
          <cell r="R5478">
            <v>146.76499999999999</v>
          </cell>
          <cell r="T5478" t="str">
            <v>BENAllYE201703</v>
          </cell>
        </row>
        <row r="5479">
          <cell r="A5479" t="str">
            <v>BEN</v>
          </cell>
          <cell r="B5479" t="str">
            <v>All</v>
          </cell>
          <cell r="C5479" t="str">
            <v>YE201703</v>
          </cell>
          <cell r="M5479">
            <v>35804.884931499997</v>
          </cell>
          <cell r="N5479">
            <v>2.3799264999999998</v>
          </cell>
          <cell r="Q5479">
            <v>179.97546740000001</v>
          </cell>
          <cell r="R5479">
            <v>158.68339230000001</v>
          </cell>
          <cell r="T5479" t="str">
            <v>BENAllYE201703</v>
          </cell>
        </row>
        <row r="5480">
          <cell r="A5480" t="str">
            <v>BEN</v>
          </cell>
          <cell r="B5480" t="str">
            <v>All</v>
          </cell>
          <cell r="C5480" t="str">
            <v>YE201703</v>
          </cell>
          <cell r="M5480">
            <v>35804.884931499997</v>
          </cell>
          <cell r="N5480">
            <v>20.490601999999999</v>
          </cell>
          <cell r="Q5480">
            <v>1513.089798</v>
          </cell>
          <cell r="R5480">
            <v>162.50669600000001</v>
          </cell>
          <cell r="T5480" t="str">
            <v>BENAllYE201703</v>
          </cell>
        </row>
        <row r="5481">
          <cell r="A5481" t="str">
            <v>BEN</v>
          </cell>
          <cell r="B5481" t="str">
            <v>All</v>
          </cell>
          <cell r="C5481" t="str">
            <v>YE201703</v>
          </cell>
          <cell r="M5481">
            <v>35804.884931499997</v>
          </cell>
          <cell r="N5481">
            <v>0.2781072</v>
          </cell>
          <cell r="Q5481">
            <v>20.192209500000001</v>
          </cell>
          <cell r="R5481">
            <v>165.27592010000001</v>
          </cell>
          <cell r="T5481" t="str">
            <v>BENAllYE201703</v>
          </cell>
        </row>
        <row r="5482">
          <cell r="A5482" t="str">
            <v>BEN</v>
          </cell>
          <cell r="B5482" t="str">
            <v>All</v>
          </cell>
          <cell r="C5482" t="str">
            <v>YE201703</v>
          </cell>
          <cell r="M5482">
            <v>35804.884931499997</v>
          </cell>
          <cell r="N5482">
            <v>0.23482890000000001</v>
          </cell>
          <cell r="Q5482">
            <v>4.4887329999999999</v>
          </cell>
          <cell r="R5482">
            <v>627.78234180000004</v>
          </cell>
          <cell r="T5482" t="str">
            <v>BENAllYE201703</v>
          </cell>
        </row>
        <row r="5483">
          <cell r="A5483" t="str">
            <v>BEN</v>
          </cell>
          <cell r="B5483" t="str">
            <v>All</v>
          </cell>
          <cell r="C5483" t="str">
            <v>YE201703</v>
          </cell>
          <cell r="M5483">
            <v>35804.884931499997</v>
          </cell>
          <cell r="N5483">
            <v>2.4985431999999999</v>
          </cell>
          <cell r="Q5483">
            <v>48.6571851</v>
          </cell>
          <cell r="R5483">
            <v>616.19920679999996</v>
          </cell>
          <cell r="T5483" t="str">
            <v>BENAllYE201703</v>
          </cell>
        </row>
        <row r="5484">
          <cell r="A5484" t="str">
            <v>BEN</v>
          </cell>
          <cell r="B5484" t="str">
            <v>All</v>
          </cell>
          <cell r="C5484" t="str">
            <v>YE201703</v>
          </cell>
          <cell r="M5484">
            <v>35804.884931499997</v>
          </cell>
          <cell r="N5484">
            <v>3.21491E-2</v>
          </cell>
          <cell r="Q5484">
            <v>0.6049021</v>
          </cell>
          <cell r="R5484">
            <v>637.77142860000004</v>
          </cell>
          <cell r="T5484" t="str">
            <v>BENAllYE201703</v>
          </cell>
        </row>
        <row r="5485">
          <cell r="A5485" t="str">
            <v>BEN</v>
          </cell>
          <cell r="B5485" t="str">
            <v>All</v>
          </cell>
          <cell r="C5485" t="str">
            <v>YE201703</v>
          </cell>
          <cell r="M5485">
            <v>35804.884931499997</v>
          </cell>
          <cell r="N5485">
            <v>2.16E-5</v>
          </cell>
          <cell r="Q5485">
            <v>2.8369700000000001E-2</v>
          </cell>
          <cell r="R5485">
            <v>9.14</v>
          </cell>
          <cell r="T5485" t="str">
            <v>BENAllYE201703</v>
          </cell>
        </row>
        <row r="5486">
          <cell r="A5486" t="str">
            <v>BEN</v>
          </cell>
          <cell r="B5486" t="str">
            <v>All</v>
          </cell>
          <cell r="C5486" t="str">
            <v>YE201703</v>
          </cell>
          <cell r="M5486">
            <v>35804.884931499997</v>
          </cell>
          <cell r="N5486">
            <v>0.2043866</v>
          </cell>
          <cell r="Q5486">
            <v>13.2957409</v>
          </cell>
          <cell r="R5486">
            <v>184.4680769</v>
          </cell>
          <cell r="T5486" t="str">
            <v>BENAllYE201703</v>
          </cell>
        </row>
        <row r="5487">
          <cell r="A5487" t="str">
            <v>BEN</v>
          </cell>
          <cell r="B5487" t="str">
            <v>All</v>
          </cell>
          <cell r="C5487" t="str">
            <v>YE201703</v>
          </cell>
          <cell r="M5487">
            <v>35804.884931499997</v>
          </cell>
          <cell r="N5487">
            <v>4.4364612000000001</v>
          </cell>
          <cell r="Q5487">
            <v>123.7584926</v>
          </cell>
          <cell r="R5487">
            <v>430.17277660000002</v>
          </cell>
          <cell r="T5487" t="str">
            <v>BENAllYE201703</v>
          </cell>
        </row>
        <row r="5488">
          <cell r="A5488" t="str">
            <v>BEN</v>
          </cell>
          <cell r="B5488" t="str">
            <v>All</v>
          </cell>
          <cell r="C5488" t="str">
            <v>YE201703</v>
          </cell>
          <cell r="M5488">
            <v>35804.884931499997</v>
          </cell>
          <cell r="N5488">
            <v>0.13183739999999999</v>
          </cell>
          <cell r="Q5488">
            <v>2.0739502000000001</v>
          </cell>
          <cell r="R5488">
            <v>762.81916669999998</v>
          </cell>
          <cell r="T5488" t="str">
            <v>BENAllYE201703</v>
          </cell>
        </row>
        <row r="5489">
          <cell r="A5489" t="str">
            <v>BEN</v>
          </cell>
          <cell r="B5489" t="str">
            <v>All</v>
          </cell>
          <cell r="C5489" t="str">
            <v>YE201703</v>
          </cell>
          <cell r="M5489">
            <v>35804.884931499997</v>
          </cell>
          <cell r="N5489">
            <v>4.9119999999999997E-3</v>
          </cell>
          <cell r="Q5489">
            <v>1.1347896</v>
          </cell>
          <cell r="R5489">
            <v>51.942749999999997</v>
          </cell>
          <cell r="T5489" t="str">
            <v>BENAllYE201703</v>
          </cell>
        </row>
        <row r="5490">
          <cell r="A5490" t="str">
            <v>BEN</v>
          </cell>
          <cell r="B5490" t="str">
            <v>All</v>
          </cell>
          <cell r="C5490" t="str">
            <v>YE201703</v>
          </cell>
          <cell r="M5490">
            <v>35804.884931499997</v>
          </cell>
          <cell r="N5490">
            <v>0.33995160000000002</v>
          </cell>
          <cell r="Q5490">
            <v>93.325873799999997</v>
          </cell>
          <cell r="R5490">
            <v>43.711561600000003</v>
          </cell>
          <cell r="T5490" t="str">
            <v>BENAllYE201703</v>
          </cell>
        </row>
        <row r="5491">
          <cell r="A5491" t="str">
            <v>BEN</v>
          </cell>
          <cell r="B5491" t="str">
            <v>All</v>
          </cell>
          <cell r="C5491" t="str">
            <v>YE201703</v>
          </cell>
          <cell r="M5491">
            <v>35804.884931499997</v>
          </cell>
          <cell r="N5491">
            <v>3.7523249999999999</v>
          </cell>
          <cell r="Q5491">
            <v>1225.1204527</v>
          </cell>
          <cell r="R5491">
            <v>36.753855399999999</v>
          </cell>
          <cell r="T5491" t="str">
            <v>BENAllYE201703</v>
          </cell>
        </row>
        <row r="5492">
          <cell r="A5492" t="str">
            <v>BEN</v>
          </cell>
          <cell r="B5492" t="str">
            <v>All</v>
          </cell>
          <cell r="C5492" t="str">
            <v>YE201703</v>
          </cell>
          <cell r="M5492">
            <v>35804.884931499997</v>
          </cell>
          <cell r="N5492">
            <v>5.3709399999999997E-2</v>
          </cell>
          <cell r="Q5492">
            <v>14.3736271</v>
          </cell>
          <cell r="R5492">
            <v>44.839959899999997</v>
          </cell>
          <cell r="T5492" t="str">
            <v>BENAllYE201703</v>
          </cell>
        </row>
        <row r="5493">
          <cell r="A5493" t="str">
            <v>BEN</v>
          </cell>
          <cell r="B5493" t="str">
            <v>All</v>
          </cell>
          <cell r="C5493" t="str">
            <v>YE201703</v>
          </cell>
          <cell r="M5493">
            <v>35804.884931499997</v>
          </cell>
          <cell r="N5493">
            <v>1.8277399999999999E-2</v>
          </cell>
          <cell r="Q5493">
            <v>1.5887054</v>
          </cell>
          <cell r="R5493">
            <v>138.05500000000001</v>
          </cell>
          <cell r="T5493" t="str">
            <v>BENAllYE201703</v>
          </cell>
        </row>
        <row r="5494">
          <cell r="A5494" t="str">
            <v>BEN</v>
          </cell>
          <cell r="B5494" t="str">
            <v>All</v>
          </cell>
          <cell r="C5494" t="str">
            <v>YE201703</v>
          </cell>
          <cell r="M5494">
            <v>35804.884931499997</v>
          </cell>
          <cell r="N5494">
            <v>1.8751707</v>
          </cell>
          <cell r="Q5494">
            <v>206.16921339999999</v>
          </cell>
          <cell r="R5494">
            <v>109.1435938</v>
          </cell>
          <cell r="T5494" t="str">
            <v>BENAllYE201703</v>
          </cell>
        </row>
        <row r="5495">
          <cell r="A5495" t="str">
            <v>BEN</v>
          </cell>
          <cell r="B5495" t="str">
            <v>All</v>
          </cell>
          <cell r="C5495" t="str">
            <v>YE201703</v>
          </cell>
          <cell r="M5495">
            <v>35804.884931499997</v>
          </cell>
          <cell r="N5495">
            <v>16.222683199999999</v>
          </cell>
          <cell r="Q5495">
            <v>1886.8238643</v>
          </cell>
          <cell r="R5495">
            <v>103.17454739999999</v>
          </cell>
          <cell r="T5495" t="str">
            <v>BENAllYE201703</v>
          </cell>
        </row>
        <row r="5496">
          <cell r="A5496" t="str">
            <v>BEN</v>
          </cell>
          <cell r="B5496" t="str">
            <v>All</v>
          </cell>
          <cell r="C5496" t="str">
            <v>YE201703</v>
          </cell>
          <cell r="M5496">
            <v>35804.884931499997</v>
          </cell>
          <cell r="N5496">
            <v>0.2139828</v>
          </cell>
          <cell r="Q5496">
            <v>25.0602315</v>
          </cell>
          <cell r="R5496">
            <v>102.4648851</v>
          </cell>
          <cell r="T5496" t="str">
            <v>BENAllYE201703</v>
          </cell>
        </row>
        <row r="5497">
          <cell r="A5497" t="str">
            <v>BEN</v>
          </cell>
          <cell r="B5497" t="str">
            <v>All</v>
          </cell>
          <cell r="C5497" t="str">
            <v>YE201703</v>
          </cell>
          <cell r="M5497">
            <v>35804.884931499997</v>
          </cell>
          <cell r="N5497">
            <v>2.4524E-3</v>
          </cell>
          <cell r="Q5497">
            <v>0.25532759999999999</v>
          </cell>
          <cell r="R5497">
            <v>115.26</v>
          </cell>
          <cell r="T5497" t="str">
            <v>BENAllYE201703</v>
          </cell>
        </row>
        <row r="5498">
          <cell r="A5498" t="str">
            <v>BEN</v>
          </cell>
          <cell r="B5498" t="str">
            <v>All</v>
          </cell>
          <cell r="C5498" t="str">
            <v>YE201703</v>
          </cell>
          <cell r="M5498">
            <v>35804.884931499997</v>
          </cell>
          <cell r="N5498">
            <v>0.47799619999999998</v>
          </cell>
          <cell r="Q5498">
            <v>36.0235032</v>
          </cell>
          <cell r="R5498">
            <v>159.2281151</v>
          </cell>
          <cell r="T5498" t="str">
            <v>BENAllYE201703</v>
          </cell>
        </row>
        <row r="5499">
          <cell r="A5499" t="str">
            <v>BEN</v>
          </cell>
          <cell r="B5499" t="str">
            <v>All</v>
          </cell>
          <cell r="C5499" t="str">
            <v>YE201703</v>
          </cell>
          <cell r="M5499">
            <v>35804.884931499997</v>
          </cell>
          <cell r="N5499">
            <v>4.4502657000000001</v>
          </cell>
          <cell r="Q5499">
            <v>348.0904147</v>
          </cell>
          <cell r="R5499">
            <v>153.4175797</v>
          </cell>
          <cell r="T5499" t="str">
            <v>BENAllYE201703</v>
          </cell>
        </row>
        <row r="5500">
          <cell r="A5500" t="str">
            <v>BEN</v>
          </cell>
          <cell r="B5500" t="str">
            <v>All</v>
          </cell>
          <cell r="C5500" t="str">
            <v>YE201703</v>
          </cell>
          <cell r="M5500">
            <v>35804.884931499997</v>
          </cell>
          <cell r="N5500">
            <v>6.3810400000000003E-2</v>
          </cell>
          <cell r="Q5500">
            <v>4.8104123000000003</v>
          </cell>
          <cell r="R5500">
            <v>159.18059880000001</v>
          </cell>
          <cell r="T5500" t="str">
            <v>BENAllYE201703</v>
          </cell>
        </row>
        <row r="5501">
          <cell r="A5501" t="str">
            <v>BEN</v>
          </cell>
          <cell r="B5501" t="str">
            <v>All</v>
          </cell>
          <cell r="C5501" t="str">
            <v>YE201703</v>
          </cell>
          <cell r="M5501">
            <v>35804.884931499997</v>
          </cell>
          <cell r="N5501">
            <v>4.5945E-2</v>
          </cell>
          <cell r="Q5501">
            <v>1.2482685</v>
          </cell>
          <cell r="R5501">
            <v>441.6838636</v>
          </cell>
          <cell r="T5501" t="str">
            <v>BENAllYE201703</v>
          </cell>
        </row>
        <row r="5502">
          <cell r="A5502" t="str">
            <v>BEN</v>
          </cell>
          <cell r="B5502" t="str">
            <v>All</v>
          </cell>
          <cell r="C5502" t="str">
            <v>YE201703</v>
          </cell>
          <cell r="M5502">
            <v>35804.884931499997</v>
          </cell>
          <cell r="N5502">
            <v>1.4970351</v>
          </cell>
          <cell r="Q5502">
            <v>93.638380499999997</v>
          </cell>
          <cell r="R5502">
            <v>191.84890469999999</v>
          </cell>
          <cell r="T5502" t="str">
            <v>BENAllYE201703</v>
          </cell>
        </row>
        <row r="5503">
          <cell r="A5503" t="str">
            <v>BEN</v>
          </cell>
          <cell r="B5503" t="str">
            <v>All</v>
          </cell>
          <cell r="C5503" t="str">
            <v>YE201703</v>
          </cell>
          <cell r="M5503">
            <v>35804.884931499997</v>
          </cell>
          <cell r="N5503">
            <v>11.612020599999999</v>
          </cell>
          <cell r="Q5503">
            <v>778.31484399999999</v>
          </cell>
          <cell r="R5503">
            <v>179.03326390000001</v>
          </cell>
          <cell r="T5503" t="str">
            <v>BENAllYE201703</v>
          </cell>
        </row>
        <row r="5504">
          <cell r="A5504" t="str">
            <v>BEN</v>
          </cell>
          <cell r="B5504" t="str">
            <v>All</v>
          </cell>
          <cell r="C5504" t="str">
            <v>YE201703</v>
          </cell>
          <cell r="M5504">
            <v>35804.884931499997</v>
          </cell>
          <cell r="N5504">
            <v>0.18048139999999999</v>
          </cell>
          <cell r="Q5504">
            <v>11.925213599999999</v>
          </cell>
          <cell r="R5504">
            <v>181.61323669999999</v>
          </cell>
          <cell r="T5504" t="str">
            <v>BENAllYE201703</v>
          </cell>
        </row>
        <row r="5505">
          <cell r="A5505" t="str">
            <v>BEN</v>
          </cell>
          <cell r="B5505" t="str">
            <v>All</v>
          </cell>
          <cell r="C5505" t="str">
            <v>YE201703</v>
          </cell>
          <cell r="M5505">
            <v>35804.884931499997</v>
          </cell>
          <cell r="N5505">
            <v>3.5167000000000002E-3</v>
          </cell>
          <cell r="Q5505">
            <v>0.25532759999999999</v>
          </cell>
          <cell r="R5505">
            <v>165.28</v>
          </cell>
          <cell r="T5505" t="str">
            <v>BENAllYE201703</v>
          </cell>
        </row>
        <row r="5506">
          <cell r="A5506" t="str">
            <v>BEN</v>
          </cell>
          <cell r="B5506" t="str">
            <v>All</v>
          </cell>
          <cell r="C5506" t="str">
            <v>YE201703</v>
          </cell>
          <cell r="M5506">
            <v>35804.884931499997</v>
          </cell>
          <cell r="N5506">
            <v>0.62304680000000001</v>
          </cell>
          <cell r="Q5506">
            <v>43.949810300000003</v>
          </cell>
          <cell r="R5506">
            <v>170.11590169999999</v>
          </cell>
          <cell r="T5506" t="str">
            <v>BENAllYE201703</v>
          </cell>
        </row>
        <row r="5507">
          <cell r="A5507" t="str">
            <v>BEN</v>
          </cell>
          <cell r="B5507" t="str">
            <v>All</v>
          </cell>
          <cell r="C5507" t="str">
            <v>YE201703</v>
          </cell>
          <cell r="M5507">
            <v>35804.884931499997</v>
          </cell>
          <cell r="N5507">
            <v>5.8362727999999997</v>
          </cell>
          <cell r="Q5507">
            <v>408.03995479999998</v>
          </cell>
          <cell r="R5507">
            <v>171.63827509999999</v>
          </cell>
          <cell r="T5507" t="str">
            <v>BENAllYE201703</v>
          </cell>
        </row>
        <row r="5508">
          <cell r="A5508" t="str">
            <v>BEN</v>
          </cell>
          <cell r="B5508" t="str">
            <v>All</v>
          </cell>
          <cell r="C5508" t="str">
            <v>YE201703</v>
          </cell>
          <cell r="M5508">
            <v>35804.884931499997</v>
          </cell>
          <cell r="N5508">
            <v>8.3251400000000003E-2</v>
          </cell>
          <cell r="Q5508">
            <v>5.1272658</v>
          </cell>
          <cell r="R5508">
            <v>194.8438764</v>
          </cell>
          <cell r="T5508" t="str">
            <v>BENAllYE201703</v>
          </cell>
        </row>
        <row r="5509">
          <cell r="A5509" t="str">
            <v>BEN</v>
          </cell>
          <cell r="B5509" t="str">
            <v>All</v>
          </cell>
          <cell r="C5509" t="str">
            <v>YE201703</v>
          </cell>
          <cell r="M5509">
            <v>35804.884931499997</v>
          </cell>
          <cell r="N5509">
            <v>8.4029999999999999E-4</v>
          </cell>
          <cell r="Q5509">
            <v>0.14184869999999999</v>
          </cell>
          <cell r="R5509">
            <v>71.084000000000003</v>
          </cell>
          <cell r="T5509" t="str">
            <v>BENAllYE201703</v>
          </cell>
        </row>
        <row r="5510">
          <cell r="A5510" t="str">
            <v>BEN</v>
          </cell>
          <cell r="B5510" t="str">
            <v>All</v>
          </cell>
          <cell r="C5510" t="str">
            <v>YE201703</v>
          </cell>
          <cell r="M5510">
            <v>35804.884931499997</v>
          </cell>
          <cell r="N5510">
            <v>0.4059933</v>
          </cell>
          <cell r="Q5510">
            <v>74.973205800000002</v>
          </cell>
          <cell r="R5510">
            <v>64.9821448</v>
          </cell>
          <cell r="T5510" t="str">
            <v>BENAllYE201703</v>
          </cell>
        </row>
        <row r="5511">
          <cell r="A5511" t="str">
            <v>BEN</v>
          </cell>
          <cell r="B5511" t="str">
            <v>All</v>
          </cell>
          <cell r="C5511" t="str">
            <v>YE201703</v>
          </cell>
          <cell r="M5511">
            <v>35804.884931499997</v>
          </cell>
          <cell r="N5511">
            <v>2.9865525000000002</v>
          </cell>
          <cell r="Q5511">
            <v>528.42503499999998</v>
          </cell>
          <cell r="R5511">
            <v>67.821596499999998</v>
          </cell>
          <cell r="T5511" t="str">
            <v>BENAllYE201703</v>
          </cell>
        </row>
        <row r="5512">
          <cell r="A5512" t="str">
            <v>BEN</v>
          </cell>
          <cell r="B5512" t="str">
            <v>All</v>
          </cell>
          <cell r="C5512" t="str">
            <v>YE201703</v>
          </cell>
          <cell r="M5512">
            <v>35804.884931499997</v>
          </cell>
          <cell r="N5512">
            <v>5.1330099999999997E-2</v>
          </cell>
          <cell r="Q5512">
            <v>10.628994799999999</v>
          </cell>
          <cell r="R5512">
            <v>57.951002699999997</v>
          </cell>
          <cell r="T5512" t="str">
            <v>BENAllYE201703</v>
          </cell>
        </row>
        <row r="5513">
          <cell r="A5513" t="str">
            <v>BEN</v>
          </cell>
          <cell r="B5513" t="str">
            <v>All</v>
          </cell>
          <cell r="C5513" t="str">
            <v>YE201703</v>
          </cell>
          <cell r="M5513">
            <v>35804.884931499997</v>
          </cell>
          <cell r="N5513">
            <v>2.2537999999999998E-3</v>
          </cell>
          <cell r="Q5513">
            <v>0.113479</v>
          </cell>
          <cell r="R5513">
            <v>238.33500000000001</v>
          </cell>
          <cell r="T5513" t="str">
            <v>BENAllYE201703</v>
          </cell>
        </row>
        <row r="5514">
          <cell r="A5514" t="str">
            <v>BEN</v>
          </cell>
          <cell r="B5514" t="str">
            <v>All</v>
          </cell>
          <cell r="C5514" t="str">
            <v>YE201703</v>
          </cell>
          <cell r="M5514">
            <v>35804.884931499997</v>
          </cell>
          <cell r="N5514">
            <v>0.41651519999999997</v>
          </cell>
          <cell r="Q5514">
            <v>45.057788700000003</v>
          </cell>
          <cell r="R5514">
            <v>110.9282724</v>
          </cell>
          <cell r="T5514" t="str">
            <v>BENAllYE201703</v>
          </cell>
        </row>
        <row r="5515">
          <cell r="A5515" t="str">
            <v>BEN</v>
          </cell>
          <cell r="B5515" t="str">
            <v>All</v>
          </cell>
          <cell r="C5515" t="str">
            <v>YE201703</v>
          </cell>
          <cell r="M5515">
            <v>35804.884931499997</v>
          </cell>
          <cell r="N5515">
            <v>3.3625210999999999</v>
          </cell>
          <cell r="Q5515">
            <v>353.66512160000002</v>
          </cell>
          <cell r="R5515">
            <v>114.0916967</v>
          </cell>
          <cell r="T5515" t="str">
            <v>BENAllYE201703</v>
          </cell>
        </row>
        <row r="5516">
          <cell r="A5516" t="str">
            <v>BEN</v>
          </cell>
          <cell r="B5516" t="str">
            <v>All</v>
          </cell>
          <cell r="C5516" t="str">
            <v>YE201703</v>
          </cell>
          <cell r="M5516">
            <v>35804.884931499997</v>
          </cell>
          <cell r="N5516">
            <v>5.3169800000000003E-2</v>
          </cell>
          <cell r="Q5516">
            <v>4.9832413999999998</v>
          </cell>
          <cell r="R5516">
            <v>128.03658960000001</v>
          </cell>
          <cell r="T5516" t="str">
            <v>BENAllYE201703</v>
          </cell>
        </row>
        <row r="5517">
          <cell r="A5517" t="str">
            <v>BEN</v>
          </cell>
          <cell r="B5517" t="str">
            <v>All</v>
          </cell>
          <cell r="C5517" t="str">
            <v>YE201703</v>
          </cell>
          <cell r="M5517">
            <v>35804.884931499997</v>
          </cell>
          <cell r="N5517">
            <v>2.7452000000000002E-3</v>
          </cell>
          <cell r="Q5517">
            <v>0.39717629999999998</v>
          </cell>
          <cell r="R5517">
            <v>82.942142899999993</v>
          </cell>
          <cell r="T5517" t="str">
            <v>BENAllYE201703</v>
          </cell>
        </row>
        <row r="5518">
          <cell r="A5518" t="str">
            <v>BEN</v>
          </cell>
          <cell r="B5518" t="str">
            <v>All</v>
          </cell>
          <cell r="C5518" t="str">
            <v>YE201703</v>
          </cell>
          <cell r="M5518">
            <v>35804.884931499997</v>
          </cell>
          <cell r="N5518">
            <v>1.3085580000000001</v>
          </cell>
          <cell r="Q5518">
            <v>76.706197599999996</v>
          </cell>
          <cell r="R5518">
            <v>204.7122148</v>
          </cell>
          <cell r="T5518" t="str">
            <v>BENAllYE201703</v>
          </cell>
        </row>
        <row r="5519">
          <cell r="A5519" t="str">
            <v>BEN</v>
          </cell>
          <cell r="B5519" t="str">
            <v>All</v>
          </cell>
          <cell r="C5519" t="str">
            <v>YE201703</v>
          </cell>
          <cell r="M5519">
            <v>35804.884931499997</v>
          </cell>
          <cell r="N5519">
            <v>7.6617955999999996</v>
          </cell>
          <cell r="Q5519">
            <v>732.71660059999999</v>
          </cell>
          <cell r="R5519">
            <v>125.48036519999999</v>
          </cell>
          <cell r="T5519" t="str">
            <v>BENAllYE201703</v>
          </cell>
        </row>
        <row r="5520">
          <cell r="A5520" t="str">
            <v>BEN</v>
          </cell>
          <cell r="B5520" t="str">
            <v>All</v>
          </cell>
          <cell r="C5520" t="str">
            <v>YE201703</v>
          </cell>
          <cell r="M5520">
            <v>35804.884931499997</v>
          </cell>
          <cell r="N5520">
            <v>0.175347</v>
          </cell>
          <cell r="Q5520">
            <v>11.3491163</v>
          </cell>
          <cell r="R5520">
            <v>185.4032995</v>
          </cell>
          <cell r="T5520" t="str">
            <v>BENAllYE201703</v>
          </cell>
        </row>
        <row r="5521">
          <cell r="A5521" t="str">
            <v>BEN</v>
          </cell>
          <cell r="B5521" t="str">
            <v>All</v>
          </cell>
          <cell r="C5521" t="str">
            <v>YE201703</v>
          </cell>
          <cell r="M5521">
            <v>35804.884931499997</v>
          </cell>
          <cell r="N5521">
            <v>0.49397869999999999</v>
          </cell>
          <cell r="Q5521">
            <v>1.6193531000000001</v>
          </cell>
          <cell r="R5521">
            <v>3660.5631579000001</v>
          </cell>
          <cell r="T5521" t="str">
            <v>BENAllYE201703</v>
          </cell>
        </row>
        <row r="5522">
          <cell r="A5522" t="str">
            <v>BEN</v>
          </cell>
          <cell r="B5522" t="str">
            <v>All</v>
          </cell>
          <cell r="C5522" t="str">
            <v>YE201703</v>
          </cell>
          <cell r="M5522">
            <v>35804.884931499997</v>
          </cell>
          <cell r="N5522">
            <v>3.1255372000000001</v>
          </cell>
          <cell r="Q5522">
            <v>15.752120400000001</v>
          </cell>
          <cell r="R5522">
            <v>2381.0411070999999</v>
          </cell>
          <cell r="T5522" t="str">
            <v>BENAllYE201703</v>
          </cell>
        </row>
        <row r="5523">
          <cell r="A5523" t="str">
            <v>BEN</v>
          </cell>
          <cell r="B5523" t="str">
            <v>All</v>
          </cell>
          <cell r="C5523" t="str">
            <v>YE201703</v>
          </cell>
          <cell r="M5523">
            <v>35804.884931499997</v>
          </cell>
          <cell r="N5523">
            <v>9.1287599999999997E-2</v>
          </cell>
          <cell r="Q5523">
            <v>0.20163400000000001</v>
          </cell>
          <cell r="R5523">
            <v>5432.87</v>
          </cell>
          <cell r="T5523" t="str">
            <v>BENAllYE201703</v>
          </cell>
        </row>
        <row r="5524">
          <cell r="A5524" t="str">
            <v>BEN</v>
          </cell>
          <cell r="B5524" t="str">
            <v>All</v>
          </cell>
          <cell r="C5524" t="str">
            <v>YE201703</v>
          </cell>
          <cell r="M5524">
            <v>35804.884931499997</v>
          </cell>
          <cell r="N5524">
            <v>0.40849839999999998</v>
          </cell>
          <cell r="Q5524">
            <v>5.1137465000000004</v>
          </cell>
          <cell r="R5524">
            <v>958.58888890000003</v>
          </cell>
          <cell r="T5524" t="str">
            <v>BENAllYE201703</v>
          </cell>
        </row>
        <row r="5525">
          <cell r="A5525" t="str">
            <v>BEN</v>
          </cell>
          <cell r="B5525" t="str">
            <v>All</v>
          </cell>
          <cell r="C5525" t="str">
            <v>YE201703</v>
          </cell>
          <cell r="M5525">
            <v>35804.884931499997</v>
          </cell>
          <cell r="N5525">
            <v>4.5461352000000002</v>
          </cell>
          <cell r="Q5525">
            <v>24.700239700000001</v>
          </cell>
          <cell r="R5525">
            <v>2208.6272684999999</v>
          </cell>
          <cell r="T5525" t="str">
            <v>BENAllYE201703</v>
          </cell>
        </row>
        <row r="5526">
          <cell r="A5526" t="str">
            <v>BEN</v>
          </cell>
          <cell r="B5526" t="str">
            <v>All</v>
          </cell>
          <cell r="C5526" t="str">
            <v>YE201703</v>
          </cell>
          <cell r="M5526">
            <v>35804.884931499997</v>
          </cell>
          <cell r="N5526">
            <v>8.3341999999999999E-3</v>
          </cell>
          <cell r="Q5526">
            <v>2.8804900000000001E-2</v>
          </cell>
          <cell r="R5526">
            <v>3472</v>
          </cell>
          <cell r="T5526" t="str">
            <v>BENAllYE201703</v>
          </cell>
        </row>
        <row r="5527">
          <cell r="A5527" t="str">
            <v>BEN</v>
          </cell>
          <cell r="B5527" t="str">
            <v>All</v>
          </cell>
          <cell r="C5527" t="str">
            <v>YE201703</v>
          </cell>
          <cell r="M5527">
            <v>35804.884931499997</v>
          </cell>
          <cell r="N5527">
            <v>8.9840000000000004E-4</v>
          </cell>
          <cell r="Q5527">
            <v>0.17021839999999999</v>
          </cell>
          <cell r="R5527">
            <v>63.3333333</v>
          </cell>
          <cell r="T5527" t="str">
            <v>BENAllYE201703</v>
          </cell>
        </row>
        <row r="5528">
          <cell r="A5528" t="str">
            <v>BEN</v>
          </cell>
          <cell r="B5528" t="str">
            <v>All</v>
          </cell>
          <cell r="C5528" t="str">
            <v>YE201703</v>
          </cell>
          <cell r="M5528">
            <v>35804.884931499997</v>
          </cell>
          <cell r="N5528">
            <v>1.3770004</v>
          </cell>
          <cell r="Q5528">
            <v>143.66786719999999</v>
          </cell>
          <cell r="R5528">
            <v>115.01531540000001</v>
          </cell>
          <cell r="T5528" t="str">
            <v>BENAllYE201703</v>
          </cell>
        </row>
        <row r="5529">
          <cell r="A5529" t="str">
            <v>BEN</v>
          </cell>
          <cell r="B5529" t="str">
            <v>All</v>
          </cell>
          <cell r="C5529" t="str">
            <v>YE201703</v>
          </cell>
          <cell r="M5529">
            <v>35804.884931499997</v>
          </cell>
          <cell r="N5529">
            <v>10.672419100000001</v>
          </cell>
          <cell r="Q5529">
            <v>1247.0762213999999</v>
          </cell>
          <cell r="R5529">
            <v>102.6954307</v>
          </cell>
          <cell r="T5529" t="str">
            <v>BENAllYE201703</v>
          </cell>
        </row>
        <row r="5530">
          <cell r="A5530" t="str">
            <v>BEN</v>
          </cell>
          <cell r="B5530" t="str">
            <v>All</v>
          </cell>
          <cell r="C5530" t="str">
            <v>YE201703</v>
          </cell>
          <cell r="M5530">
            <v>35804.884931499997</v>
          </cell>
          <cell r="N5530">
            <v>5.8717600000000002E-2</v>
          </cell>
          <cell r="Q5530">
            <v>9.5632148000000008</v>
          </cell>
          <cell r="R5530">
            <v>73.679277099999993</v>
          </cell>
          <cell r="T5530" t="str">
            <v>BENAllYE201703</v>
          </cell>
        </row>
        <row r="5531">
          <cell r="A5531" t="str">
            <v>BEN</v>
          </cell>
          <cell r="B5531" t="str">
            <v>All</v>
          </cell>
          <cell r="C5531" t="str">
            <v>YE201703</v>
          </cell>
          <cell r="M5531">
            <v>35804.884931499997</v>
          </cell>
          <cell r="N5531">
            <v>95.568232100000003</v>
          </cell>
          <cell r="Q5531">
            <v>13232.328519000001</v>
          </cell>
          <cell r="R5531">
            <v>86.667949899999996</v>
          </cell>
          <cell r="T5531" t="str">
            <v>BENAllYE201703</v>
          </cell>
        </row>
        <row r="5532">
          <cell r="A5532" t="str">
            <v>TOT</v>
          </cell>
          <cell r="B5532" t="str">
            <v>All</v>
          </cell>
          <cell r="C5532" t="str">
            <v>YE201603</v>
          </cell>
          <cell r="M5532">
            <v>441563.04371629999</v>
          </cell>
          <cell r="N5532">
            <v>14.190781899999999</v>
          </cell>
          <cell r="Q5532">
            <v>20.262112299999998</v>
          </cell>
          <cell r="R5532">
            <v>8404.3252642999996</v>
          </cell>
          <cell r="T5532" t="str">
            <v>TOTAllYE201603</v>
          </cell>
        </row>
        <row r="5533">
          <cell r="A5533" t="str">
            <v>TOT</v>
          </cell>
          <cell r="B5533" t="str">
            <v>All</v>
          </cell>
          <cell r="C5533" t="str">
            <v>YE201603</v>
          </cell>
          <cell r="M5533">
            <v>441563.04371629999</v>
          </cell>
          <cell r="N5533">
            <v>23.339681200000001</v>
          </cell>
          <cell r="Q5533">
            <v>18.167281200000001</v>
          </cell>
          <cell r="R5533">
            <v>15416.515561</v>
          </cell>
          <cell r="T5533" t="str">
            <v>TOTAllYE201603</v>
          </cell>
        </row>
        <row r="5534">
          <cell r="A5534" t="str">
            <v>TOT</v>
          </cell>
          <cell r="B5534" t="str">
            <v>All</v>
          </cell>
          <cell r="C5534" t="str">
            <v>YE201603</v>
          </cell>
          <cell r="M5534">
            <v>441563.04371629999</v>
          </cell>
          <cell r="N5534">
            <v>41.4880098</v>
          </cell>
          <cell r="Q5534">
            <v>13.9051492</v>
          </cell>
          <cell r="R5534">
            <v>35803.723519500003</v>
          </cell>
          <cell r="T5534" t="str">
            <v>TOTAllYE201603</v>
          </cell>
        </row>
        <row r="5535">
          <cell r="A5535" t="str">
            <v>TOT</v>
          </cell>
          <cell r="B5535" t="str">
            <v>All</v>
          </cell>
          <cell r="C5535" t="str">
            <v>YE201603</v>
          </cell>
          <cell r="M5535">
            <v>441563.04371629999</v>
          </cell>
          <cell r="N5535">
            <v>0.59389250000000005</v>
          </cell>
          <cell r="Q5535">
            <v>1.4946903</v>
          </cell>
          <cell r="R5535">
            <v>4768.0175757999996</v>
          </cell>
          <cell r="T5535" t="str">
            <v>TOTAllYE201603</v>
          </cell>
        </row>
        <row r="5536">
          <cell r="A5536" t="str">
            <v>TOT</v>
          </cell>
          <cell r="B5536" t="str">
            <v>All</v>
          </cell>
          <cell r="C5536" t="str">
            <v>YE201603</v>
          </cell>
          <cell r="M5536">
            <v>441563.04371629999</v>
          </cell>
          <cell r="N5536">
            <v>4.0627915999999997</v>
          </cell>
          <cell r="Q5536">
            <v>20.3142</v>
          </cell>
          <cell r="R5536">
            <v>2399.9714281000001</v>
          </cell>
          <cell r="T5536" t="str">
            <v>TOTAllYE201603</v>
          </cell>
        </row>
        <row r="5537">
          <cell r="A5537" t="str">
            <v>TOT</v>
          </cell>
          <cell r="B5537" t="str">
            <v>All</v>
          </cell>
          <cell r="C5537" t="str">
            <v>YE201603</v>
          </cell>
          <cell r="M5537">
            <v>441563.04371629999</v>
          </cell>
          <cell r="N5537">
            <v>5.6638789000000003</v>
          </cell>
          <cell r="Q5537">
            <v>352.2192407</v>
          </cell>
          <cell r="R5537">
            <v>192.9665937</v>
          </cell>
          <cell r="T5537" t="str">
            <v>TOTAllYE201603</v>
          </cell>
        </row>
        <row r="5538">
          <cell r="A5538" t="str">
            <v>TOT</v>
          </cell>
          <cell r="B5538" t="str">
            <v>All</v>
          </cell>
          <cell r="C5538" t="str">
            <v>YE201603</v>
          </cell>
          <cell r="M5538">
            <v>441563.04371629999</v>
          </cell>
          <cell r="N5538">
            <v>7.3350334000000004</v>
          </cell>
          <cell r="Q5538">
            <v>77.705778300000006</v>
          </cell>
          <cell r="R5538">
            <v>1132.7394535000001</v>
          </cell>
          <cell r="T5538" t="str">
            <v>TOTAllYE201603</v>
          </cell>
        </row>
        <row r="5539">
          <cell r="A5539" t="str">
            <v>TOT</v>
          </cell>
          <cell r="B5539" t="str">
            <v>All</v>
          </cell>
          <cell r="C5539" t="str">
            <v>YE201603</v>
          </cell>
          <cell r="M5539">
            <v>441563.04371629999</v>
          </cell>
          <cell r="N5539">
            <v>4.9154742000000002</v>
          </cell>
          <cell r="Q5539">
            <v>145.7141872</v>
          </cell>
          <cell r="R5539">
            <v>404.8040297</v>
          </cell>
          <cell r="T5539" t="str">
            <v>TOTAllYE201603</v>
          </cell>
        </row>
        <row r="5540">
          <cell r="A5540" t="str">
            <v>TOT</v>
          </cell>
          <cell r="B5540" t="str">
            <v>All</v>
          </cell>
          <cell r="C5540" t="str">
            <v>YE201603</v>
          </cell>
          <cell r="M5540">
            <v>441563.04371629999</v>
          </cell>
          <cell r="N5540">
            <v>7.7642065999999996</v>
          </cell>
          <cell r="Q5540">
            <v>270.66110930000002</v>
          </cell>
          <cell r="R5540">
            <v>344.2329757</v>
          </cell>
          <cell r="T5540" t="str">
            <v>TOTAllYE201603</v>
          </cell>
        </row>
        <row r="5541">
          <cell r="A5541" t="str">
            <v>TOT</v>
          </cell>
          <cell r="B5541" t="str">
            <v>All</v>
          </cell>
          <cell r="C5541" t="str">
            <v>YE201603</v>
          </cell>
          <cell r="M5541">
            <v>441563.04371629999</v>
          </cell>
          <cell r="N5541">
            <v>1.4579099</v>
          </cell>
          <cell r="Q5541">
            <v>64.452857600000002</v>
          </cell>
          <cell r="R5541">
            <v>271.43745050000001</v>
          </cell>
          <cell r="T5541" t="str">
            <v>TOTAllYE201603</v>
          </cell>
        </row>
        <row r="5542">
          <cell r="A5542" t="str">
            <v>TOT</v>
          </cell>
          <cell r="B5542" t="str">
            <v>All</v>
          </cell>
          <cell r="C5542" t="str">
            <v>YE201603</v>
          </cell>
          <cell r="M5542">
            <v>441563.04371629999</v>
          </cell>
          <cell r="N5542">
            <v>3.7620741</v>
          </cell>
          <cell r="Q5542">
            <v>132.45200030000001</v>
          </cell>
          <cell r="R5542">
            <v>340.83962009999999</v>
          </cell>
          <cell r="T5542" t="str">
            <v>TOTAllYE201603</v>
          </cell>
        </row>
        <row r="5543">
          <cell r="A5543" t="str">
            <v>TOT</v>
          </cell>
          <cell r="B5543" t="str">
            <v>All</v>
          </cell>
          <cell r="C5543" t="str">
            <v>YE201603</v>
          </cell>
          <cell r="M5543">
            <v>441563.04371629999</v>
          </cell>
          <cell r="N5543">
            <v>13.3101377</v>
          </cell>
          <cell r="Q5543">
            <v>70.694322</v>
          </cell>
          <cell r="R5543">
            <v>2259.3278690000002</v>
          </cell>
          <cell r="T5543" t="str">
            <v>TOTAllYE201603</v>
          </cell>
        </row>
        <row r="5544">
          <cell r="A5544" t="str">
            <v>TOT</v>
          </cell>
          <cell r="B5544" t="str">
            <v>All</v>
          </cell>
          <cell r="C5544" t="str">
            <v>YE201603</v>
          </cell>
          <cell r="M5544">
            <v>441563.04371629999</v>
          </cell>
          <cell r="N5544">
            <v>22.226782199999999</v>
          </cell>
          <cell r="Q5544">
            <v>106.0784637</v>
          </cell>
          <cell r="R5544">
            <v>2514.3782965</v>
          </cell>
          <cell r="T5544" t="str">
            <v>TOTAllYE201603</v>
          </cell>
        </row>
        <row r="5545">
          <cell r="A5545" t="str">
            <v>TOT</v>
          </cell>
          <cell r="B5545" t="str">
            <v>All</v>
          </cell>
          <cell r="C5545" t="str">
            <v>YE201603</v>
          </cell>
          <cell r="M5545">
            <v>441563.04371629999</v>
          </cell>
          <cell r="N5545">
            <v>6.4706530999999998</v>
          </cell>
          <cell r="Q5545">
            <v>122.0414633</v>
          </cell>
          <cell r="R5545">
            <v>636.24145039999996</v>
          </cell>
          <cell r="T5545" t="str">
            <v>TOTAllYE201603</v>
          </cell>
        </row>
        <row r="5546">
          <cell r="A5546" t="str">
            <v>TOT</v>
          </cell>
          <cell r="B5546" t="str">
            <v>All</v>
          </cell>
          <cell r="C5546" t="str">
            <v>YE201603</v>
          </cell>
          <cell r="M5546">
            <v>441563.04371629999</v>
          </cell>
          <cell r="N5546">
            <v>10.3075551</v>
          </cell>
          <cell r="Q5546">
            <v>192.64118970000001</v>
          </cell>
          <cell r="R5546">
            <v>642.07795420000002</v>
          </cell>
          <cell r="T5546" t="str">
            <v>TOTAllYE201603</v>
          </cell>
        </row>
        <row r="5547">
          <cell r="A5547" t="str">
            <v>TOT</v>
          </cell>
          <cell r="B5547" t="str">
            <v>All</v>
          </cell>
          <cell r="C5547" t="str">
            <v>YE201603</v>
          </cell>
          <cell r="M5547">
            <v>441563.04371629999</v>
          </cell>
          <cell r="N5547">
            <v>5.5258079999999996</v>
          </cell>
          <cell r="Q5547">
            <v>71.203875499999995</v>
          </cell>
          <cell r="R5547">
            <v>931.26526860000001</v>
          </cell>
          <cell r="T5547" t="str">
            <v>TOTAllYE201603</v>
          </cell>
        </row>
        <row r="5548">
          <cell r="A5548" t="str">
            <v>TOT</v>
          </cell>
          <cell r="B5548" t="str">
            <v>All</v>
          </cell>
          <cell r="C5548" t="str">
            <v>YE201603</v>
          </cell>
          <cell r="M5548">
            <v>441563.04371629999</v>
          </cell>
          <cell r="N5548">
            <v>6.3714912999999997</v>
          </cell>
          <cell r="Q5548">
            <v>138.43105890000001</v>
          </cell>
          <cell r="R5548">
            <v>552.31749830000001</v>
          </cell>
          <cell r="T5548" t="str">
            <v>TOTAllYE201603</v>
          </cell>
        </row>
        <row r="5549">
          <cell r="A5549" t="str">
            <v>TOT</v>
          </cell>
          <cell r="B5549" t="str">
            <v>All</v>
          </cell>
          <cell r="C5549" t="str">
            <v>YE201603</v>
          </cell>
          <cell r="M5549">
            <v>441563.04371629999</v>
          </cell>
          <cell r="N5549">
            <v>6.9001438999999998</v>
          </cell>
          <cell r="Q5549">
            <v>165.3535119</v>
          </cell>
          <cell r="R5549">
            <v>500.75577770000001</v>
          </cell>
          <cell r="T5549" t="str">
            <v>TOTAllYE201603</v>
          </cell>
        </row>
        <row r="5550">
          <cell r="A5550" t="str">
            <v>TOT</v>
          </cell>
          <cell r="B5550" t="str">
            <v>All</v>
          </cell>
          <cell r="C5550" t="str">
            <v>YE201603</v>
          </cell>
          <cell r="M5550">
            <v>441563.04371629999</v>
          </cell>
          <cell r="N5550">
            <v>8.1826568000000002</v>
          </cell>
          <cell r="Q5550">
            <v>101.46960609999999</v>
          </cell>
          <cell r="R5550">
            <v>967.69748010000001</v>
          </cell>
          <cell r="T5550" t="str">
            <v>TOTAllYE201603</v>
          </cell>
        </row>
        <row r="5551">
          <cell r="A5551" t="str">
            <v>TOT</v>
          </cell>
          <cell r="B5551" t="str">
            <v>All</v>
          </cell>
          <cell r="C5551" t="str">
            <v>YE201603</v>
          </cell>
          <cell r="M5551">
            <v>441563.04371629999</v>
          </cell>
          <cell r="N5551">
            <v>11.057027400000001</v>
          </cell>
          <cell r="Q5551">
            <v>437.5773805</v>
          </cell>
          <cell r="R5551">
            <v>303.2248333</v>
          </cell>
          <cell r="T5551" t="str">
            <v>TOTAllYE201603</v>
          </cell>
        </row>
        <row r="5552">
          <cell r="A5552" t="str">
            <v>TOT</v>
          </cell>
          <cell r="B5552" t="str">
            <v>All</v>
          </cell>
          <cell r="C5552" t="str">
            <v>YE201603</v>
          </cell>
          <cell r="M5552">
            <v>441563.04371629999</v>
          </cell>
          <cell r="N5552">
            <v>17.964068399999999</v>
          </cell>
          <cell r="Q5552">
            <v>844.07320700000002</v>
          </cell>
          <cell r="R5552">
            <v>255.39114280000001</v>
          </cell>
          <cell r="T5552" t="str">
            <v>TOTAllYE201603</v>
          </cell>
        </row>
        <row r="5553">
          <cell r="A5553" t="str">
            <v>TOT</v>
          </cell>
          <cell r="B5553" t="str">
            <v>All</v>
          </cell>
          <cell r="C5553" t="str">
            <v>YE201603</v>
          </cell>
          <cell r="M5553">
            <v>441563.04371629999</v>
          </cell>
          <cell r="N5553">
            <v>5.401186</v>
          </cell>
          <cell r="Q5553">
            <v>890.99168420000001</v>
          </cell>
          <cell r="R5553">
            <v>72.743925000000004</v>
          </cell>
          <cell r="T5553" t="str">
            <v>TOTAllYE201603</v>
          </cell>
        </row>
        <row r="5554">
          <cell r="A5554" t="str">
            <v>TOT</v>
          </cell>
          <cell r="B5554" t="str">
            <v>All</v>
          </cell>
          <cell r="C5554" t="str">
            <v>YE201603</v>
          </cell>
          <cell r="M5554">
            <v>441563.04371629999</v>
          </cell>
          <cell r="N5554">
            <v>9.5538574000000001</v>
          </cell>
          <cell r="Q5554">
            <v>2372.8595922999998</v>
          </cell>
          <cell r="R5554">
            <v>48.315665000000003</v>
          </cell>
          <cell r="T5554" t="str">
            <v>TOTAllYE201603</v>
          </cell>
        </row>
        <row r="5555">
          <cell r="A5555" t="str">
            <v>TOT</v>
          </cell>
          <cell r="B5555" t="str">
            <v>All</v>
          </cell>
          <cell r="C5555" t="str">
            <v>YE201603</v>
          </cell>
          <cell r="M5555">
            <v>441563.04371629999</v>
          </cell>
          <cell r="N5555">
            <v>5.3696235999999997</v>
          </cell>
          <cell r="Q5555">
            <v>213.15642539999999</v>
          </cell>
          <cell r="R5555">
            <v>302.29200300000002</v>
          </cell>
          <cell r="T5555" t="str">
            <v>TOTAllYE201603</v>
          </cell>
        </row>
        <row r="5556">
          <cell r="A5556" t="str">
            <v>TOT</v>
          </cell>
          <cell r="B5556" t="str">
            <v>All</v>
          </cell>
          <cell r="C5556" t="str">
            <v>YE201603</v>
          </cell>
          <cell r="M5556">
            <v>441563.04371629999</v>
          </cell>
          <cell r="N5556">
            <v>6.9669955000000003</v>
          </cell>
          <cell r="Q5556">
            <v>428.84570939999998</v>
          </cell>
          <cell r="R5556">
            <v>194.95110629999999</v>
          </cell>
          <cell r="T5556" t="str">
            <v>TOTAllYE201603</v>
          </cell>
        </row>
        <row r="5557">
          <cell r="A5557" t="str">
            <v>TOT</v>
          </cell>
          <cell r="B5557" t="str">
            <v>All</v>
          </cell>
          <cell r="C5557" t="str">
            <v>YE201603</v>
          </cell>
          <cell r="M5557">
            <v>441563.04371629999</v>
          </cell>
          <cell r="N5557">
            <v>1.2620096000000001</v>
          </cell>
          <cell r="Q5557">
            <v>77.730689799999993</v>
          </cell>
          <cell r="R5557">
            <v>194.8280048</v>
          </cell>
          <cell r="T5557" t="str">
            <v>TOTAllYE201603</v>
          </cell>
        </row>
        <row r="5558">
          <cell r="A5558" t="str">
            <v>TOT</v>
          </cell>
          <cell r="B5558" t="str">
            <v>All</v>
          </cell>
          <cell r="C5558" t="str">
            <v>YE201603</v>
          </cell>
          <cell r="M5558">
            <v>441563.04371629999</v>
          </cell>
          <cell r="N5558">
            <v>1.8229522</v>
          </cell>
          <cell r="Q5558">
            <v>140.18853970000001</v>
          </cell>
          <cell r="R5558">
            <v>156.0428976</v>
          </cell>
          <cell r="T5558" t="str">
            <v>TOTAllYE201603</v>
          </cell>
        </row>
        <row r="5559">
          <cell r="A5559" t="str">
            <v>TOT</v>
          </cell>
          <cell r="B5559" t="str">
            <v>All</v>
          </cell>
          <cell r="C5559" t="str">
            <v>YE201603</v>
          </cell>
          <cell r="M5559">
            <v>441563.04371629999</v>
          </cell>
          <cell r="N5559">
            <v>0.67322369999999998</v>
          </cell>
          <cell r="Q5559">
            <v>97.865979999999993</v>
          </cell>
          <cell r="R5559">
            <v>82.548445400000006</v>
          </cell>
          <cell r="T5559" t="str">
            <v>TOTAllYE201603</v>
          </cell>
        </row>
        <row r="5560">
          <cell r="A5560" t="str">
            <v>TOT</v>
          </cell>
          <cell r="B5560" t="str">
            <v>All</v>
          </cell>
          <cell r="C5560" t="str">
            <v>YE201603</v>
          </cell>
          <cell r="M5560">
            <v>441563.04371629999</v>
          </cell>
          <cell r="N5560">
            <v>1.0198662000000001</v>
          </cell>
          <cell r="Q5560">
            <v>98.348718700000006</v>
          </cell>
          <cell r="R5560">
            <v>124.4387742</v>
          </cell>
          <cell r="T5560" t="str">
            <v>TOTAllYE201603</v>
          </cell>
        </row>
        <row r="5561">
          <cell r="A5561" t="str">
            <v>TOT</v>
          </cell>
          <cell r="B5561" t="str">
            <v>All</v>
          </cell>
          <cell r="C5561" t="str">
            <v>YE201603</v>
          </cell>
          <cell r="M5561">
            <v>441563.04371629999</v>
          </cell>
          <cell r="N5561">
            <v>0.73992400000000003</v>
          </cell>
          <cell r="Q5561">
            <v>179.14542700000001</v>
          </cell>
          <cell r="R5561">
            <v>49.563578999999997</v>
          </cell>
          <cell r="T5561" t="str">
            <v>TOTAllYE201603</v>
          </cell>
        </row>
        <row r="5562">
          <cell r="A5562" t="str">
            <v>TOT</v>
          </cell>
          <cell r="B5562" t="str">
            <v>All</v>
          </cell>
          <cell r="C5562" t="str">
            <v>YE201603</v>
          </cell>
          <cell r="M5562">
            <v>441563.04371629999</v>
          </cell>
          <cell r="N5562">
            <v>1.8685944999999999</v>
          </cell>
          <cell r="Q5562">
            <v>405.07442209999999</v>
          </cell>
          <cell r="R5562">
            <v>55.355590599999999</v>
          </cell>
          <cell r="T5562" t="str">
            <v>TOTAllYE201603</v>
          </cell>
        </row>
        <row r="5563">
          <cell r="A5563" t="str">
            <v>TOT</v>
          </cell>
          <cell r="B5563" t="str">
            <v>All</v>
          </cell>
          <cell r="C5563" t="str">
            <v>YE201603</v>
          </cell>
          <cell r="M5563">
            <v>441563.04371629999</v>
          </cell>
          <cell r="N5563">
            <v>1.1085560999999999</v>
          </cell>
          <cell r="Q5563">
            <v>378.46011429999999</v>
          </cell>
          <cell r="R5563">
            <v>35.149473</v>
          </cell>
          <cell r="T5563" t="str">
            <v>TOTAllYE201603</v>
          </cell>
        </row>
        <row r="5564">
          <cell r="A5564" t="str">
            <v>TOT</v>
          </cell>
          <cell r="B5564" t="str">
            <v>All</v>
          </cell>
          <cell r="C5564" t="str">
            <v>YE201603</v>
          </cell>
          <cell r="M5564">
            <v>441563.04371629999</v>
          </cell>
          <cell r="N5564">
            <v>1.0972847999999999</v>
          </cell>
          <cell r="Q5564">
            <v>450.01248249999998</v>
          </cell>
          <cell r="R5564">
            <v>29.260115299999999</v>
          </cell>
          <cell r="T5564" t="str">
            <v>TOTAllYE201603</v>
          </cell>
        </row>
        <row r="5565">
          <cell r="A5565" t="str">
            <v>TOT</v>
          </cell>
          <cell r="B5565" t="str">
            <v>All</v>
          </cell>
          <cell r="C5565" t="str">
            <v>YE201603</v>
          </cell>
          <cell r="M5565">
            <v>441563.04371629999</v>
          </cell>
          <cell r="N5565">
            <v>7.5875313000000002</v>
          </cell>
          <cell r="Q5565">
            <v>674.14382669999998</v>
          </cell>
          <cell r="R5565">
            <v>135.06075720000001</v>
          </cell>
          <cell r="T5565" t="str">
            <v>TOTAllYE201603</v>
          </cell>
        </row>
        <row r="5566">
          <cell r="A5566" t="str">
            <v>TOT</v>
          </cell>
          <cell r="B5566" t="str">
            <v>All</v>
          </cell>
          <cell r="C5566" t="str">
            <v>YE201603</v>
          </cell>
          <cell r="M5566">
            <v>441563.04371629999</v>
          </cell>
          <cell r="N5566">
            <v>14.4240049</v>
          </cell>
          <cell r="Q5566">
            <v>1178.4158193999999</v>
          </cell>
          <cell r="R5566">
            <v>146.88198800000001</v>
          </cell>
          <cell r="T5566" t="str">
            <v>TOTAllYE201603</v>
          </cell>
        </row>
        <row r="5567">
          <cell r="A5567" t="str">
            <v>TOT</v>
          </cell>
          <cell r="B5567" t="str">
            <v>All</v>
          </cell>
          <cell r="C5567" t="str">
            <v>YE201603</v>
          </cell>
          <cell r="M5567">
            <v>441563.04371629999</v>
          </cell>
          <cell r="N5567">
            <v>0.93182100000000001</v>
          </cell>
          <cell r="Q5567">
            <v>18.518307</v>
          </cell>
          <cell r="R5567">
            <v>603.82687910000004</v>
          </cell>
          <cell r="T5567" t="str">
            <v>TOTAllYE201603</v>
          </cell>
        </row>
        <row r="5568">
          <cell r="A5568" t="str">
            <v>TOT</v>
          </cell>
          <cell r="B5568" t="str">
            <v>All</v>
          </cell>
          <cell r="C5568" t="str">
            <v>YE201603</v>
          </cell>
          <cell r="M5568">
            <v>441563.04371629999</v>
          </cell>
          <cell r="N5568">
            <v>1.6671596</v>
          </cell>
          <cell r="Q5568">
            <v>30.855565800000001</v>
          </cell>
          <cell r="R5568">
            <v>648.37296460000005</v>
          </cell>
          <cell r="T5568" t="str">
            <v>TOTAllYE201603</v>
          </cell>
        </row>
        <row r="5569">
          <cell r="A5569" t="str">
            <v>TOT</v>
          </cell>
          <cell r="B5569" t="str">
            <v>All</v>
          </cell>
          <cell r="C5569" t="str">
            <v>YE201603</v>
          </cell>
          <cell r="M5569">
            <v>441563.04371629999</v>
          </cell>
          <cell r="N5569">
            <v>2.1344655000000001</v>
          </cell>
          <cell r="Q5569">
            <v>58.9066507</v>
          </cell>
          <cell r="R5569">
            <v>434.8165434</v>
          </cell>
          <cell r="T5569" t="str">
            <v>TOTAllYE201603</v>
          </cell>
        </row>
        <row r="5570">
          <cell r="A5570" t="str">
            <v>TOT</v>
          </cell>
          <cell r="B5570" t="str">
            <v>All</v>
          </cell>
          <cell r="C5570" t="str">
            <v>YE201603</v>
          </cell>
          <cell r="M5570">
            <v>441563.04371629999</v>
          </cell>
          <cell r="N5570">
            <v>3.1583920999999999</v>
          </cell>
          <cell r="Q5570">
            <v>79.754752499999995</v>
          </cell>
          <cell r="R5570">
            <v>475.21562599999999</v>
          </cell>
          <cell r="T5570" t="str">
            <v>TOTAllYE201603</v>
          </cell>
        </row>
        <row r="5571">
          <cell r="A5571" t="str">
            <v>TOT</v>
          </cell>
          <cell r="B5571" t="str">
            <v>All</v>
          </cell>
          <cell r="C5571" t="str">
            <v>YE201603</v>
          </cell>
          <cell r="M5571">
            <v>441563.04371629999</v>
          </cell>
          <cell r="N5571">
            <v>2.5597601999999999</v>
          </cell>
          <cell r="Q5571">
            <v>818.12779660000001</v>
          </cell>
          <cell r="R5571">
            <v>37.545629300000002</v>
          </cell>
          <cell r="T5571" t="str">
            <v>TOTAllYE201603</v>
          </cell>
        </row>
        <row r="5572">
          <cell r="A5572" t="str">
            <v>TOT</v>
          </cell>
          <cell r="B5572" t="str">
            <v>All</v>
          </cell>
          <cell r="C5572" t="str">
            <v>YE201603</v>
          </cell>
          <cell r="M5572">
            <v>441563.04371629999</v>
          </cell>
          <cell r="N5572">
            <v>5.3784910999999997</v>
          </cell>
          <cell r="Q5572">
            <v>1588.9778395000001</v>
          </cell>
          <cell r="R5572">
            <v>40.618498199999998</v>
          </cell>
          <cell r="T5572" t="str">
            <v>TOTAllYE201603</v>
          </cell>
        </row>
        <row r="5573">
          <cell r="A5573" t="str">
            <v>TOT</v>
          </cell>
          <cell r="B5573" t="str">
            <v>All</v>
          </cell>
          <cell r="C5573" t="str">
            <v>YE201603</v>
          </cell>
          <cell r="M5573">
            <v>441563.04371629999</v>
          </cell>
          <cell r="N5573">
            <v>6.7323940000000002</v>
          </cell>
          <cell r="Q5573">
            <v>909.42619790000003</v>
          </cell>
          <cell r="R5573">
            <v>88.834836499999994</v>
          </cell>
          <cell r="T5573" t="str">
            <v>TOTAllYE201603</v>
          </cell>
        </row>
        <row r="5574">
          <cell r="A5574" t="str">
            <v>TOT</v>
          </cell>
          <cell r="B5574" t="str">
            <v>All</v>
          </cell>
          <cell r="C5574" t="str">
            <v>YE201603</v>
          </cell>
          <cell r="M5574">
            <v>441563.04371629999</v>
          </cell>
          <cell r="N5574">
            <v>15.527991</v>
          </cell>
          <cell r="Q5574">
            <v>1776.1563438999999</v>
          </cell>
          <cell r="R5574">
            <v>104.90962279999999</v>
          </cell>
          <cell r="T5574" t="str">
            <v>TOTAllYE201603</v>
          </cell>
        </row>
        <row r="5575">
          <cell r="A5575" t="str">
            <v>TOT</v>
          </cell>
          <cell r="B5575" t="str">
            <v>All</v>
          </cell>
          <cell r="C5575" t="str">
            <v>YE201603</v>
          </cell>
          <cell r="M5575">
            <v>441563.04371629999</v>
          </cell>
          <cell r="N5575">
            <v>1.6708244999999999</v>
          </cell>
          <cell r="Q5575">
            <v>137.28730440000001</v>
          </cell>
          <cell r="R5575">
            <v>146.0433185</v>
          </cell>
          <cell r="T5575" t="str">
            <v>TOTAllYE201603</v>
          </cell>
        </row>
        <row r="5576">
          <cell r="A5576" t="str">
            <v>TOT</v>
          </cell>
          <cell r="B5576" t="str">
            <v>All</v>
          </cell>
          <cell r="C5576" t="str">
            <v>YE201603</v>
          </cell>
          <cell r="M5576">
            <v>441563.04371629999</v>
          </cell>
          <cell r="N5576">
            <v>3.0054007</v>
          </cell>
          <cell r="Q5576">
            <v>244.03618040000001</v>
          </cell>
          <cell r="R5576">
            <v>147.7846772</v>
          </cell>
          <cell r="T5576" t="str">
            <v>TOTAllYE201603</v>
          </cell>
        </row>
        <row r="5577">
          <cell r="A5577" t="str">
            <v>TOT</v>
          </cell>
          <cell r="B5577" t="str">
            <v>All</v>
          </cell>
          <cell r="C5577" t="str">
            <v>YE201603</v>
          </cell>
          <cell r="M5577">
            <v>441563.04371629999</v>
          </cell>
          <cell r="N5577">
            <v>4.0933706000000001</v>
          </cell>
          <cell r="Q5577">
            <v>317.340869</v>
          </cell>
          <cell r="R5577">
            <v>154.78764989999999</v>
          </cell>
          <cell r="T5577" t="str">
            <v>TOTAllYE201603</v>
          </cell>
        </row>
        <row r="5578">
          <cell r="A5578" t="str">
            <v>TOT</v>
          </cell>
          <cell r="B5578" t="str">
            <v>All</v>
          </cell>
          <cell r="C5578" t="str">
            <v>YE201603</v>
          </cell>
          <cell r="M5578">
            <v>441563.04371629999</v>
          </cell>
          <cell r="N5578">
            <v>9.6537270999999993</v>
          </cell>
          <cell r="Q5578">
            <v>604.66400250000004</v>
          </cell>
          <cell r="R5578">
            <v>191.585284</v>
          </cell>
          <cell r="T5578" t="str">
            <v>TOTAllYE201603</v>
          </cell>
        </row>
        <row r="5579">
          <cell r="A5579" t="str">
            <v>TOT</v>
          </cell>
          <cell r="B5579" t="str">
            <v>All</v>
          </cell>
          <cell r="C5579" t="str">
            <v>YE201603</v>
          </cell>
          <cell r="M5579">
            <v>441563.04371629999</v>
          </cell>
          <cell r="N5579">
            <v>2.4140975999999998</v>
          </cell>
          <cell r="Q5579">
            <v>178.5860504</v>
          </cell>
          <cell r="R5579">
            <v>162.2140732</v>
          </cell>
          <cell r="T5579" t="str">
            <v>TOTAllYE201603</v>
          </cell>
        </row>
        <row r="5580">
          <cell r="A5580" t="str">
            <v>TOT</v>
          </cell>
          <cell r="B5580" t="str">
            <v>All</v>
          </cell>
          <cell r="C5580" t="str">
            <v>YE201603</v>
          </cell>
          <cell r="M5580">
            <v>441563.04371629999</v>
          </cell>
          <cell r="N5580">
            <v>5.3790829000000002</v>
          </cell>
          <cell r="Q5580">
            <v>357.95762889999997</v>
          </cell>
          <cell r="R5580">
            <v>180.32579620000001</v>
          </cell>
          <cell r="T5580" t="str">
            <v>TOTAllYE201603</v>
          </cell>
        </row>
        <row r="5581">
          <cell r="A5581" t="str">
            <v>TOT</v>
          </cell>
          <cell r="B5581" t="str">
            <v>All</v>
          </cell>
          <cell r="C5581" t="str">
            <v>YE201603</v>
          </cell>
          <cell r="M5581">
            <v>441563.04371629999</v>
          </cell>
          <cell r="N5581">
            <v>1.8829813</v>
          </cell>
          <cell r="Q5581">
            <v>322.78063580000003</v>
          </cell>
          <cell r="R5581">
            <v>70.003504300000003</v>
          </cell>
          <cell r="T5581" t="str">
            <v>TOTAllYE201603</v>
          </cell>
        </row>
        <row r="5582">
          <cell r="A5582" t="str">
            <v>TOT</v>
          </cell>
          <cell r="B5582" t="str">
            <v>All</v>
          </cell>
          <cell r="C5582" t="str">
            <v>YE201603</v>
          </cell>
          <cell r="M5582">
            <v>441563.04371629999</v>
          </cell>
          <cell r="N5582">
            <v>3.4637652999999999</v>
          </cell>
          <cell r="Q5582">
            <v>620.02610630000004</v>
          </cell>
          <cell r="R5582">
            <v>67.037796700000001</v>
          </cell>
          <cell r="T5582" t="str">
            <v>TOTAllYE201603</v>
          </cell>
        </row>
        <row r="5583">
          <cell r="A5583" t="str">
            <v>TOT</v>
          </cell>
          <cell r="B5583" t="str">
            <v>All</v>
          </cell>
          <cell r="C5583" t="str">
            <v>YE201603</v>
          </cell>
          <cell r="M5583">
            <v>441563.04371629999</v>
          </cell>
          <cell r="N5583">
            <v>1.3033410999999999</v>
          </cell>
          <cell r="Q5583">
            <v>110.203969</v>
          </cell>
          <cell r="R5583">
            <v>141.91951420000001</v>
          </cell>
          <cell r="T5583" t="str">
            <v>TOTAllYE201603</v>
          </cell>
        </row>
        <row r="5584">
          <cell r="A5584" t="str">
            <v>TOT</v>
          </cell>
          <cell r="B5584" t="str">
            <v>All</v>
          </cell>
          <cell r="C5584" t="str">
            <v>YE201603</v>
          </cell>
          <cell r="M5584">
            <v>441563.04371629999</v>
          </cell>
          <cell r="N5584">
            <v>2.1582211</v>
          </cell>
          <cell r="Q5584">
            <v>190.68893650000001</v>
          </cell>
          <cell r="R5584">
            <v>135.81623690000001</v>
          </cell>
          <cell r="T5584" t="str">
            <v>TOTAllYE201603</v>
          </cell>
        </row>
        <row r="5585">
          <cell r="A5585" t="str">
            <v>TOT</v>
          </cell>
          <cell r="B5585" t="str">
            <v>All</v>
          </cell>
          <cell r="C5585" t="str">
            <v>YE201603</v>
          </cell>
          <cell r="M5585">
            <v>441563.04371629999</v>
          </cell>
          <cell r="N5585">
            <v>3.1791398000000002</v>
          </cell>
          <cell r="Q5585">
            <v>237.32737940000001</v>
          </cell>
          <cell r="R5585">
            <v>160.7470567</v>
          </cell>
          <cell r="T5585" t="str">
            <v>TOTAllYE201603</v>
          </cell>
        </row>
        <row r="5586">
          <cell r="A5586" t="str">
            <v>TOT</v>
          </cell>
          <cell r="B5586" t="str">
            <v>All</v>
          </cell>
          <cell r="C5586" t="str">
            <v>YE201603</v>
          </cell>
          <cell r="M5586">
            <v>441563.04371629999</v>
          </cell>
          <cell r="N5586">
            <v>5.1560712999999998</v>
          </cell>
          <cell r="Q5586">
            <v>489.95440550000001</v>
          </cell>
          <cell r="R5586">
            <v>126.2828851</v>
          </cell>
          <cell r="T5586" t="str">
            <v>TOTAllYE201603</v>
          </cell>
        </row>
        <row r="5587">
          <cell r="A5587" t="str">
            <v>TOT</v>
          </cell>
          <cell r="B5587" t="str">
            <v>All</v>
          </cell>
          <cell r="C5587" t="str">
            <v>YE201603</v>
          </cell>
          <cell r="M5587">
            <v>441563.04371629999</v>
          </cell>
          <cell r="N5587">
            <v>1.1724823</v>
          </cell>
          <cell r="Q5587">
            <v>5.2110339000000003</v>
          </cell>
          <cell r="R5587">
            <v>2699.9991307999999</v>
          </cell>
          <cell r="T5587" t="str">
            <v>TOTAllYE201603</v>
          </cell>
        </row>
        <row r="5588">
          <cell r="A5588" t="str">
            <v>TOT</v>
          </cell>
          <cell r="B5588" t="str">
            <v>All</v>
          </cell>
          <cell r="C5588" t="str">
            <v>YE201603</v>
          </cell>
          <cell r="M5588">
            <v>441563.04371629999</v>
          </cell>
          <cell r="N5588">
            <v>3.2135148999999998</v>
          </cell>
          <cell r="Q5588">
            <v>9.7997674999999997</v>
          </cell>
          <cell r="R5588">
            <v>3935.0095193000002</v>
          </cell>
          <cell r="T5588" t="str">
            <v>TOTAllYE201603</v>
          </cell>
        </row>
        <row r="5589">
          <cell r="A5589" t="str">
            <v>TOT</v>
          </cell>
          <cell r="B5589" t="str">
            <v>All</v>
          </cell>
          <cell r="C5589" t="str">
            <v>YE201603</v>
          </cell>
          <cell r="M5589">
            <v>441563.04371629999</v>
          </cell>
          <cell r="N5589">
            <v>1.2609971</v>
          </cell>
          <cell r="Q5589">
            <v>4.5588053999999998</v>
          </cell>
          <cell r="R5589">
            <v>3319.2829955000002</v>
          </cell>
          <cell r="T5589" t="str">
            <v>TOTAllYE201603</v>
          </cell>
        </row>
        <row r="5590">
          <cell r="A5590" t="str">
            <v>TOT</v>
          </cell>
          <cell r="B5590" t="str">
            <v>All</v>
          </cell>
          <cell r="C5590" t="str">
            <v>YE201603</v>
          </cell>
          <cell r="M5590">
            <v>441563.04371629999</v>
          </cell>
          <cell r="N5590">
            <v>2.7558940999999999</v>
          </cell>
          <cell r="Q5590">
            <v>11.9309396</v>
          </cell>
          <cell r="R5590">
            <v>2771.8461333</v>
          </cell>
          <cell r="T5590" t="str">
            <v>TOTAllYE201603</v>
          </cell>
        </row>
        <row r="5591">
          <cell r="A5591" t="str">
            <v>TOT</v>
          </cell>
          <cell r="B5591" t="str">
            <v>All</v>
          </cell>
          <cell r="C5591" t="str">
            <v>YE201603</v>
          </cell>
          <cell r="M5591">
            <v>441563.04371629999</v>
          </cell>
          <cell r="N5591">
            <v>3.4374799</v>
          </cell>
          <cell r="Q5591">
            <v>400.18068199999999</v>
          </cell>
          <cell r="R5591">
            <v>103.0778353</v>
          </cell>
          <cell r="T5591" t="str">
            <v>TOTAllYE201603</v>
          </cell>
        </row>
        <row r="5592">
          <cell r="A5592" t="str">
            <v>TOT</v>
          </cell>
          <cell r="B5592" t="str">
            <v>All</v>
          </cell>
          <cell r="C5592" t="str">
            <v>YE201603</v>
          </cell>
          <cell r="M5592">
            <v>441563.04371629999</v>
          </cell>
          <cell r="N5592">
            <v>9.1841218999999992</v>
          </cell>
          <cell r="Q5592">
            <v>1048.0587542999999</v>
          </cell>
          <cell r="R5592">
            <v>105.1558053</v>
          </cell>
          <cell r="T5592" t="str">
            <v>TOTAllYE201603</v>
          </cell>
        </row>
        <row r="5593">
          <cell r="A5593" t="str">
            <v>TOT</v>
          </cell>
          <cell r="B5593" t="str">
            <v>All</v>
          </cell>
          <cell r="C5593" t="str">
            <v>YE201603</v>
          </cell>
          <cell r="M5593">
            <v>441563.04371629999</v>
          </cell>
          <cell r="N5593">
            <v>87.347001000000006</v>
          </cell>
          <cell r="Q5593">
            <v>11995.4196244</v>
          </cell>
          <cell r="R5593">
            <v>87.380353900000003</v>
          </cell>
          <cell r="T5593" t="str">
            <v>TOTAllYE201603</v>
          </cell>
        </row>
        <row r="5594">
          <cell r="A5594" t="str">
            <v>TOT</v>
          </cell>
          <cell r="B5594" t="str">
            <v>All</v>
          </cell>
          <cell r="C5594" t="str">
            <v>YE201703</v>
          </cell>
          <cell r="M5594">
            <v>452162.12876609998</v>
          </cell>
          <cell r="N5594">
            <v>0.54162279999999996</v>
          </cell>
          <cell r="Q5594">
            <v>0.79175139999999999</v>
          </cell>
          <cell r="R5594">
            <v>8208.9834637000004</v>
          </cell>
          <cell r="T5594" t="str">
            <v>TOTAllYE201703</v>
          </cell>
        </row>
        <row r="5595">
          <cell r="A5595" t="str">
            <v>TOT</v>
          </cell>
          <cell r="B5595" t="str">
            <v>All</v>
          </cell>
          <cell r="C5595" t="str">
            <v>YE201703</v>
          </cell>
          <cell r="M5595">
            <v>452162.12876609998</v>
          </cell>
          <cell r="N5595">
            <v>8.3174170000000007</v>
          </cell>
          <cell r="Q5595">
            <v>12.477898</v>
          </cell>
          <cell r="R5595">
            <v>7998.8635327000002</v>
          </cell>
          <cell r="T5595" t="str">
            <v>TOTAllYE201703</v>
          </cell>
        </row>
        <row r="5596">
          <cell r="A5596" t="str">
            <v>TOT</v>
          </cell>
          <cell r="B5596" t="str">
            <v>All</v>
          </cell>
          <cell r="C5596" t="str">
            <v>YE201703</v>
          </cell>
          <cell r="M5596">
            <v>452162.12876609998</v>
          </cell>
          <cell r="N5596">
            <v>2.9521565000000001</v>
          </cell>
          <cell r="Q5596">
            <v>4.3159644999999998</v>
          </cell>
          <cell r="R5596">
            <v>8208.1022847999993</v>
          </cell>
          <cell r="T5596" t="str">
            <v>TOTAllYE201703</v>
          </cell>
        </row>
        <row r="5597">
          <cell r="A5597" t="str">
            <v>TOT</v>
          </cell>
          <cell r="B5597" t="str">
            <v>All</v>
          </cell>
          <cell r="C5597" t="str">
            <v>YE201703</v>
          </cell>
          <cell r="M5597">
            <v>452162.12876609998</v>
          </cell>
          <cell r="N5597">
            <v>2.3658359</v>
          </cell>
          <cell r="Q5597">
            <v>3.0644342999999998</v>
          </cell>
          <cell r="R5597">
            <v>9264.3625253999999</v>
          </cell>
          <cell r="T5597" t="str">
            <v>TOTAllYE201703</v>
          </cell>
        </row>
        <row r="5598">
          <cell r="A5598" t="str">
            <v>TOT</v>
          </cell>
          <cell r="B5598" t="str">
            <v>All</v>
          </cell>
          <cell r="C5598" t="str">
            <v>YE201703</v>
          </cell>
          <cell r="M5598">
            <v>452162.12876609998</v>
          </cell>
          <cell r="N5598">
            <v>1.5339856000000001</v>
          </cell>
          <cell r="Q5598">
            <v>0.94435150000000001</v>
          </cell>
          <cell r="R5598">
            <v>19492.557798599999</v>
          </cell>
          <cell r="T5598" t="str">
            <v>TOTAllYE201703</v>
          </cell>
        </row>
        <row r="5599">
          <cell r="A5599" t="str">
            <v>TOT</v>
          </cell>
          <cell r="B5599" t="str">
            <v>All</v>
          </cell>
          <cell r="C5599" t="str">
            <v>YE201703</v>
          </cell>
          <cell r="M5599">
            <v>452162.12876609998</v>
          </cell>
          <cell r="N5599">
            <v>14.0592626</v>
          </cell>
          <cell r="Q5599">
            <v>10.6458534</v>
          </cell>
          <cell r="R5599">
            <v>15847.592963499999</v>
          </cell>
          <cell r="T5599" t="str">
            <v>TOTAllYE201703</v>
          </cell>
        </row>
        <row r="5600">
          <cell r="A5600" t="str">
            <v>TOT</v>
          </cell>
          <cell r="B5600" t="str">
            <v>All</v>
          </cell>
          <cell r="C5600" t="str">
            <v>YE201703</v>
          </cell>
          <cell r="M5600">
            <v>452162.12876609998</v>
          </cell>
          <cell r="N5600">
            <v>6.1620946999999999</v>
          </cell>
          <cell r="Q5600">
            <v>5.1221408999999998</v>
          </cell>
          <cell r="R5600">
            <v>14436.3730292</v>
          </cell>
          <cell r="T5600" t="str">
            <v>TOTAllYE201703</v>
          </cell>
        </row>
        <row r="5601">
          <cell r="A5601" t="str">
            <v>TOT</v>
          </cell>
          <cell r="B5601" t="str">
            <v>All</v>
          </cell>
          <cell r="C5601" t="str">
            <v>YE201703</v>
          </cell>
          <cell r="M5601">
            <v>452162.12876609998</v>
          </cell>
          <cell r="N5601">
            <v>3.6556817000000001</v>
          </cell>
          <cell r="Q5601">
            <v>2.5804502</v>
          </cell>
          <cell r="R5601">
            <v>17000.204633199999</v>
          </cell>
          <cell r="T5601" t="str">
            <v>TOTAllYE201703</v>
          </cell>
        </row>
        <row r="5602">
          <cell r="A5602" t="str">
            <v>TOT</v>
          </cell>
          <cell r="B5602" t="str">
            <v>All</v>
          </cell>
          <cell r="C5602" t="str">
            <v>YE201703</v>
          </cell>
          <cell r="M5602">
            <v>452162.12876609998</v>
          </cell>
          <cell r="N5602">
            <v>2.9170069999999999</v>
          </cell>
          <cell r="Q5602">
            <v>0.82934850000000004</v>
          </cell>
          <cell r="R5602">
            <v>42206.722800000003</v>
          </cell>
          <cell r="T5602" t="str">
            <v>TOTAllYE201703</v>
          </cell>
        </row>
        <row r="5603">
          <cell r="A5603" t="str">
            <v>TOT</v>
          </cell>
          <cell r="B5603" t="str">
            <v>All</v>
          </cell>
          <cell r="C5603" t="str">
            <v>YE201703</v>
          </cell>
          <cell r="M5603">
            <v>452162.12876609998</v>
          </cell>
          <cell r="N5603">
            <v>22.860544600000001</v>
          </cell>
          <cell r="Q5603">
            <v>7.7954895000000004</v>
          </cell>
          <cell r="R5603">
            <v>35190.418252299998</v>
          </cell>
          <cell r="T5603" t="str">
            <v>TOTAllYE201703</v>
          </cell>
        </row>
        <row r="5604">
          <cell r="A5604" t="str">
            <v>TOT</v>
          </cell>
          <cell r="B5604" t="str">
            <v>All</v>
          </cell>
          <cell r="C5604" t="str">
            <v>YE201703</v>
          </cell>
          <cell r="M5604">
            <v>452162.12876609998</v>
          </cell>
          <cell r="N5604">
            <v>11.0408574</v>
          </cell>
          <cell r="Q5604">
            <v>3.7014011</v>
          </cell>
          <cell r="R5604">
            <v>35794.632083299999</v>
          </cell>
          <cell r="T5604" t="str">
            <v>TOTAllYE201703</v>
          </cell>
        </row>
        <row r="5605">
          <cell r="A5605" t="str">
            <v>TOT</v>
          </cell>
          <cell r="B5605" t="str">
            <v>All</v>
          </cell>
          <cell r="C5605" t="str">
            <v>YE201703</v>
          </cell>
          <cell r="M5605">
            <v>452162.12876609998</v>
          </cell>
          <cell r="N5605">
            <v>8.3108536999999991</v>
          </cell>
          <cell r="Q5605">
            <v>2.2210559999999999</v>
          </cell>
          <cell r="R5605">
            <v>44902.174811199999</v>
          </cell>
          <cell r="T5605" t="str">
            <v>TOTAllYE201703</v>
          </cell>
        </row>
        <row r="5606">
          <cell r="A5606" t="str">
            <v>TOT</v>
          </cell>
          <cell r="B5606" t="str">
            <v>All</v>
          </cell>
          <cell r="C5606" t="str">
            <v>YE201703</v>
          </cell>
          <cell r="M5606">
            <v>452162.12876609998</v>
          </cell>
          <cell r="N5606">
            <v>4.6216300000000002E-2</v>
          </cell>
          <cell r="Q5606">
            <v>7.9617499999999994E-2</v>
          </cell>
          <cell r="R5606">
            <v>6965.7491667000004</v>
          </cell>
          <cell r="T5606" t="str">
            <v>TOTAllYE201703</v>
          </cell>
        </row>
        <row r="5607">
          <cell r="A5607" t="str">
            <v>TOT</v>
          </cell>
          <cell r="B5607" t="str">
            <v>All</v>
          </cell>
          <cell r="C5607" t="str">
            <v>YE201703</v>
          </cell>
          <cell r="M5607">
            <v>452162.12876609998</v>
          </cell>
          <cell r="N5607">
            <v>0.4455365</v>
          </cell>
          <cell r="Q5607">
            <v>1.1345657</v>
          </cell>
          <cell r="R5607">
            <v>4712.3214343999998</v>
          </cell>
          <cell r="T5607" t="str">
            <v>TOTAllYE201703</v>
          </cell>
        </row>
        <row r="5608">
          <cell r="A5608" t="str">
            <v>TOT</v>
          </cell>
          <cell r="B5608" t="str">
            <v>All</v>
          </cell>
          <cell r="C5608" t="str">
            <v>YE201703</v>
          </cell>
          <cell r="M5608">
            <v>452162.12876609998</v>
          </cell>
          <cell r="N5608">
            <v>0.15993379999999999</v>
          </cell>
          <cell r="Q5608">
            <v>0.34583799999999998</v>
          </cell>
          <cell r="R5608">
            <v>5549.4353377999996</v>
          </cell>
          <cell r="T5608" t="str">
            <v>TOTAllYE201703</v>
          </cell>
        </row>
        <row r="5609">
          <cell r="A5609" t="str">
            <v>TOT</v>
          </cell>
          <cell r="B5609" t="str">
            <v>All</v>
          </cell>
          <cell r="C5609" t="str">
            <v>YE201703</v>
          </cell>
          <cell r="M5609">
            <v>452162.12876609998</v>
          </cell>
          <cell r="N5609">
            <v>7.4487499999999998E-2</v>
          </cell>
          <cell r="Q5609">
            <v>0.1629254</v>
          </cell>
          <cell r="R5609">
            <v>5486.2517647000004</v>
          </cell>
          <cell r="T5609" t="str">
            <v>TOTAllYE201703</v>
          </cell>
        </row>
        <row r="5610">
          <cell r="A5610" t="str">
            <v>TOT</v>
          </cell>
          <cell r="B5610" t="str">
            <v>All</v>
          </cell>
          <cell r="C5610" t="str">
            <v>YE201703</v>
          </cell>
          <cell r="M5610">
            <v>452162.12876609998</v>
          </cell>
          <cell r="N5610">
            <v>0.17181689999999999</v>
          </cell>
          <cell r="Q5610">
            <v>0.78290499999999996</v>
          </cell>
          <cell r="R5610">
            <v>2633.5288700999999</v>
          </cell>
          <cell r="T5610" t="str">
            <v>TOTAllYE201703</v>
          </cell>
        </row>
        <row r="5611">
          <cell r="A5611" t="str">
            <v>TOT</v>
          </cell>
          <cell r="B5611" t="str">
            <v>All</v>
          </cell>
          <cell r="C5611" t="str">
            <v>YE201703</v>
          </cell>
          <cell r="M5611">
            <v>452162.12876609998</v>
          </cell>
          <cell r="N5611">
            <v>2.7959494</v>
          </cell>
          <cell r="Q5611">
            <v>12.5220717</v>
          </cell>
          <cell r="R5611">
            <v>2679.3803472</v>
          </cell>
          <cell r="T5611" t="str">
            <v>TOTAllYE201703</v>
          </cell>
        </row>
        <row r="5612">
          <cell r="A5612" t="str">
            <v>TOT</v>
          </cell>
          <cell r="B5612" t="str">
            <v>All</v>
          </cell>
          <cell r="C5612" t="str">
            <v>YE201703</v>
          </cell>
          <cell r="M5612">
            <v>452162.12876609998</v>
          </cell>
          <cell r="N5612">
            <v>0.77185619999999999</v>
          </cell>
          <cell r="Q5612">
            <v>4.4328016000000003</v>
          </cell>
          <cell r="R5612">
            <v>2089.4853084000001</v>
          </cell>
          <cell r="T5612" t="str">
            <v>TOTAllYE201703</v>
          </cell>
        </row>
        <row r="5613">
          <cell r="A5613" t="str">
            <v>TOT</v>
          </cell>
          <cell r="B5613" t="str">
            <v>All</v>
          </cell>
          <cell r="C5613" t="str">
            <v>YE201703</v>
          </cell>
          <cell r="M5613">
            <v>452162.12876609998</v>
          </cell>
          <cell r="N5613">
            <v>0.43327009999999999</v>
          </cell>
          <cell r="Q5613">
            <v>2.6044098</v>
          </cell>
          <cell r="R5613">
            <v>1996.3221802999999</v>
          </cell>
          <cell r="T5613" t="str">
            <v>TOTAllYE201703</v>
          </cell>
        </row>
        <row r="5614">
          <cell r="A5614" t="str">
            <v>TOT</v>
          </cell>
          <cell r="B5614" t="str">
            <v>All</v>
          </cell>
          <cell r="C5614" t="str">
            <v>YE201703</v>
          </cell>
          <cell r="M5614">
            <v>452162.12876609998</v>
          </cell>
          <cell r="N5614">
            <v>0.27365279999999997</v>
          </cell>
          <cell r="Q5614">
            <v>20.5413046</v>
          </cell>
          <cell r="R5614">
            <v>159.8648891</v>
          </cell>
          <cell r="T5614" t="str">
            <v>TOTAllYE201703</v>
          </cell>
        </row>
        <row r="5615">
          <cell r="A5615" t="str">
            <v>TOT</v>
          </cell>
          <cell r="B5615" t="str">
            <v>All</v>
          </cell>
          <cell r="C5615" t="str">
            <v>YE201703</v>
          </cell>
          <cell r="M5615">
            <v>452162.12876609998</v>
          </cell>
          <cell r="N5615">
            <v>3.7671589999999999</v>
          </cell>
          <cell r="Q5615">
            <v>217.64597470000001</v>
          </cell>
          <cell r="R5615">
            <v>207.70385440000001</v>
          </cell>
          <cell r="T5615" t="str">
            <v>TOTAllYE201703</v>
          </cell>
        </row>
        <row r="5616">
          <cell r="A5616" t="str">
            <v>TOT</v>
          </cell>
          <cell r="B5616" t="str">
            <v>All</v>
          </cell>
          <cell r="C5616" t="str">
            <v>YE201703</v>
          </cell>
          <cell r="M5616">
            <v>452162.12876609998</v>
          </cell>
          <cell r="N5616">
            <v>1.3920901999999999</v>
          </cell>
          <cell r="Q5616">
            <v>91.873728099999994</v>
          </cell>
          <cell r="R5616">
            <v>181.82654220000001</v>
          </cell>
          <cell r="T5616" t="str">
            <v>TOTAllYE201703</v>
          </cell>
        </row>
        <row r="5617">
          <cell r="A5617" t="str">
            <v>TOT</v>
          </cell>
          <cell r="B5617" t="str">
            <v>All</v>
          </cell>
          <cell r="C5617" t="str">
            <v>YE201703</v>
          </cell>
          <cell r="M5617">
            <v>452162.12876609998</v>
          </cell>
          <cell r="N5617">
            <v>0.52172450000000004</v>
          </cell>
          <cell r="Q5617">
            <v>41.871817</v>
          </cell>
          <cell r="R5617">
            <v>149.52046859999999</v>
          </cell>
          <cell r="T5617" t="str">
            <v>TOTAllYE201703</v>
          </cell>
        </row>
        <row r="5618">
          <cell r="A5618" t="str">
            <v>TOT</v>
          </cell>
          <cell r="B5618" t="str">
            <v>All</v>
          </cell>
          <cell r="C5618" t="str">
            <v>YE201703</v>
          </cell>
          <cell r="M5618">
            <v>452162.12876609998</v>
          </cell>
          <cell r="N5618">
            <v>0.47215819999999997</v>
          </cell>
          <cell r="Q5618">
            <v>4.7748359999999996</v>
          </cell>
          <cell r="R5618">
            <v>1186.6164103999999</v>
          </cell>
          <cell r="T5618" t="str">
            <v>TOTAllYE201703</v>
          </cell>
        </row>
        <row r="5619">
          <cell r="A5619" t="str">
            <v>TOT</v>
          </cell>
          <cell r="B5619" t="str">
            <v>All</v>
          </cell>
          <cell r="C5619" t="str">
            <v>YE201703</v>
          </cell>
          <cell r="M5619">
            <v>452162.12876609998</v>
          </cell>
          <cell r="N5619">
            <v>4.3345174000000002</v>
          </cell>
          <cell r="Q5619">
            <v>42.283497599999997</v>
          </cell>
          <cell r="R5619">
            <v>1230.1302315</v>
          </cell>
          <cell r="T5619" t="str">
            <v>TOTAllYE201703</v>
          </cell>
        </row>
        <row r="5620">
          <cell r="A5620" t="str">
            <v>TOT</v>
          </cell>
          <cell r="B5620" t="str">
            <v>All</v>
          </cell>
          <cell r="C5620" t="str">
            <v>YE201703</v>
          </cell>
          <cell r="M5620">
            <v>452162.12876609998</v>
          </cell>
          <cell r="N5620">
            <v>1.7929606</v>
          </cell>
          <cell r="Q5620">
            <v>20.558665699999999</v>
          </cell>
          <cell r="R5620">
            <v>1046.5429744999999</v>
          </cell>
          <cell r="T5620" t="str">
            <v>TOTAllYE201703</v>
          </cell>
        </row>
        <row r="5621">
          <cell r="A5621" t="str">
            <v>TOT</v>
          </cell>
          <cell r="B5621" t="str">
            <v>All</v>
          </cell>
          <cell r="C5621" t="str">
            <v>YE201703</v>
          </cell>
          <cell r="M5621">
            <v>452162.12876609998</v>
          </cell>
          <cell r="N5621">
            <v>0.85126599999999997</v>
          </cell>
          <cell r="Q5621">
            <v>10.7410938</v>
          </cell>
          <cell r="R5621">
            <v>951.03831360000004</v>
          </cell>
          <cell r="T5621" t="str">
            <v>TOTAllYE201703</v>
          </cell>
        </row>
        <row r="5622">
          <cell r="A5622" t="str">
            <v>TOT</v>
          </cell>
          <cell r="B5622" t="str">
            <v>All</v>
          </cell>
          <cell r="C5622" t="str">
            <v>YE201703</v>
          </cell>
          <cell r="M5622">
            <v>452162.12876609998</v>
          </cell>
          <cell r="N5622">
            <v>0.78842279999999998</v>
          </cell>
          <cell r="Q5622">
            <v>22.415422800000002</v>
          </cell>
          <cell r="R5622">
            <v>422.0787593</v>
          </cell>
          <cell r="T5622" t="str">
            <v>TOTAllYE201703</v>
          </cell>
        </row>
        <row r="5623">
          <cell r="A5623" t="str">
            <v>TOT</v>
          </cell>
          <cell r="B5623" t="str">
            <v>All</v>
          </cell>
          <cell r="C5623" t="str">
            <v>YE201703</v>
          </cell>
          <cell r="M5623">
            <v>452162.12876609998</v>
          </cell>
          <cell r="N5623">
            <v>7.1467356999999998</v>
          </cell>
          <cell r="Q5623">
            <v>238.84974769999999</v>
          </cell>
          <cell r="R5623">
            <v>359.0576451</v>
          </cell>
          <cell r="T5623" t="str">
            <v>TOTAllYE201703</v>
          </cell>
        </row>
        <row r="5624">
          <cell r="A5624" t="str">
            <v>TOT</v>
          </cell>
          <cell r="B5624" t="str">
            <v>All</v>
          </cell>
          <cell r="C5624" t="str">
            <v>YE201703</v>
          </cell>
          <cell r="M5624">
            <v>452162.12876609998</v>
          </cell>
          <cell r="N5624">
            <v>4.3825390000000004</v>
          </cell>
          <cell r="Q5624">
            <v>116.6370871</v>
          </cell>
          <cell r="R5624">
            <v>450.8897533</v>
          </cell>
          <cell r="T5624" t="str">
            <v>TOTAllYE201703</v>
          </cell>
        </row>
        <row r="5625">
          <cell r="A5625" t="str">
            <v>TOT</v>
          </cell>
          <cell r="B5625" t="str">
            <v>All</v>
          </cell>
          <cell r="C5625" t="str">
            <v>YE201703</v>
          </cell>
          <cell r="M5625">
            <v>452162.12876609998</v>
          </cell>
          <cell r="N5625">
            <v>1.8972343</v>
          </cell>
          <cell r="Q5625">
            <v>61.380104299999999</v>
          </cell>
          <cell r="R5625">
            <v>370.91517060000001</v>
          </cell>
          <cell r="T5625" t="str">
            <v>TOTAllYE201703</v>
          </cell>
        </row>
        <row r="5626">
          <cell r="A5626" t="str">
            <v>TOT</v>
          </cell>
          <cell r="B5626" t="str">
            <v>All</v>
          </cell>
          <cell r="C5626" t="str">
            <v>YE201703</v>
          </cell>
          <cell r="M5626">
            <v>452162.12876609998</v>
          </cell>
          <cell r="N5626">
            <v>0.28221449999999998</v>
          </cell>
          <cell r="Q5626">
            <v>6.7012634000000002</v>
          </cell>
          <cell r="R5626">
            <v>505.36350650000003</v>
          </cell>
          <cell r="T5626" t="str">
            <v>TOTAllYE201703</v>
          </cell>
        </row>
        <row r="5627">
          <cell r="A5627" t="str">
            <v>TOT</v>
          </cell>
          <cell r="B5627" t="str">
            <v>All</v>
          </cell>
          <cell r="C5627" t="str">
            <v>YE201703</v>
          </cell>
          <cell r="M5627">
            <v>452162.12876609998</v>
          </cell>
          <cell r="N5627">
            <v>3.2889251000000002</v>
          </cell>
          <cell r="Q5627">
            <v>113.326075</v>
          </cell>
          <cell r="R5627">
            <v>348.26143029999997</v>
          </cell>
          <cell r="T5627" t="str">
            <v>TOTAllYE201703</v>
          </cell>
        </row>
        <row r="5628">
          <cell r="A5628" t="str">
            <v>TOT</v>
          </cell>
          <cell r="B5628" t="str">
            <v>All</v>
          </cell>
          <cell r="C5628" t="str">
            <v>YE201703</v>
          </cell>
          <cell r="M5628">
            <v>452162.12876609998</v>
          </cell>
          <cell r="N5628">
            <v>1.4927938000000001</v>
          </cell>
          <cell r="Q5628">
            <v>62.681992600000001</v>
          </cell>
          <cell r="R5628">
            <v>285.7842349</v>
          </cell>
          <cell r="T5628" t="str">
            <v>TOTAllYE201703</v>
          </cell>
        </row>
        <row r="5629">
          <cell r="A5629" t="str">
            <v>TOT</v>
          </cell>
          <cell r="B5629" t="str">
            <v>All</v>
          </cell>
          <cell r="C5629" t="str">
            <v>YE201703</v>
          </cell>
          <cell r="M5629">
            <v>452162.12876609998</v>
          </cell>
          <cell r="N5629">
            <v>0.31019350000000001</v>
          </cell>
          <cell r="Q5629">
            <v>19.91489</v>
          </cell>
          <cell r="R5629">
            <v>186.9115084</v>
          </cell>
          <cell r="T5629" t="str">
            <v>TOTAllYE201703</v>
          </cell>
        </row>
        <row r="5630">
          <cell r="A5630" t="str">
            <v>TOT</v>
          </cell>
          <cell r="B5630" t="str">
            <v>All</v>
          </cell>
          <cell r="C5630" t="str">
            <v>YE201703</v>
          </cell>
          <cell r="M5630">
            <v>452162.12876609998</v>
          </cell>
          <cell r="N5630">
            <v>1.7271497</v>
          </cell>
          <cell r="Q5630">
            <v>10.1473707</v>
          </cell>
          <cell r="R5630">
            <v>2042.4795107</v>
          </cell>
          <cell r="T5630" t="str">
            <v>TOTAllYE201703</v>
          </cell>
        </row>
        <row r="5631">
          <cell r="A5631" t="str">
            <v>TOT</v>
          </cell>
          <cell r="B5631" t="str">
            <v>All</v>
          </cell>
          <cell r="C5631" t="str">
            <v>YE201703</v>
          </cell>
          <cell r="M5631">
            <v>452162.12876609998</v>
          </cell>
          <cell r="N5631">
            <v>20.818226599999999</v>
          </cell>
          <cell r="Q5631">
            <v>98.095950400000007</v>
          </cell>
          <cell r="R5631">
            <v>2546.6771924999998</v>
          </cell>
          <cell r="T5631" t="str">
            <v>TOTAllYE201703</v>
          </cell>
        </row>
        <row r="5632">
          <cell r="A5632" t="str">
            <v>TOT</v>
          </cell>
          <cell r="B5632" t="str">
            <v>All</v>
          </cell>
          <cell r="C5632" t="str">
            <v>YE201703</v>
          </cell>
          <cell r="M5632">
            <v>452162.12876609998</v>
          </cell>
          <cell r="N5632">
            <v>9.2488659000000002</v>
          </cell>
          <cell r="Q5632">
            <v>44.870518099999998</v>
          </cell>
          <cell r="R5632">
            <v>2473.4813697999998</v>
          </cell>
          <cell r="T5632" t="str">
            <v>TOTAllYE201703</v>
          </cell>
        </row>
        <row r="5633">
          <cell r="A5633" t="str">
            <v>TOT</v>
          </cell>
          <cell r="B5633" t="str">
            <v>All</v>
          </cell>
          <cell r="C5633" t="str">
            <v>YE201703</v>
          </cell>
          <cell r="M5633">
            <v>452162.12876609998</v>
          </cell>
          <cell r="N5633">
            <v>5.2569904000000003</v>
          </cell>
          <cell r="Q5633">
            <v>30.883932099999999</v>
          </cell>
          <cell r="R5633">
            <v>2042.6118323000001</v>
          </cell>
          <cell r="T5633" t="str">
            <v>TOTAllYE201703</v>
          </cell>
        </row>
        <row r="5634">
          <cell r="A5634" t="str">
            <v>TOT</v>
          </cell>
          <cell r="B5634" t="str">
            <v>All</v>
          </cell>
          <cell r="C5634" t="str">
            <v>YE201703</v>
          </cell>
          <cell r="M5634">
            <v>452162.12876609998</v>
          </cell>
          <cell r="N5634">
            <v>1.0167248</v>
          </cell>
          <cell r="Q5634">
            <v>17.938179099999999</v>
          </cell>
          <cell r="R5634">
            <v>680.1524809</v>
          </cell>
          <cell r="T5634" t="str">
            <v>TOTAllYE201703</v>
          </cell>
        </row>
        <row r="5635">
          <cell r="A5635" t="str">
            <v>TOT</v>
          </cell>
          <cell r="B5635" t="str">
            <v>All</v>
          </cell>
          <cell r="C5635" t="str">
            <v>YE201703</v>
          </cell>
          <cell r="M5635">
            <v>452162.12876609998</v>
          </cell>
          <cell r="N5635">
            <v>9.2875572999999996</v>
          </cell>
          <cell r="Q5635">
            <v>169.32209159999999</v>
          </cell>
          <cell r="R5635">
            <v>658.21704739999996</v>
          </cell>
          <cell r="T5635" t="str">
            <v>TOTAllYE201703</v>
          </cell>
        </row>
        <row r="5636">
          <cell r="A5636" t="str">
            <v>TOT</v>
          </cell>
          <cell r="B5636" t="str">
            <v>All</v>
          </cell>
          <cell r="C5636" t="str">
            <v>YE201703</v>
          </cell>
          <cell r="M5636">
            <v>452162.12876609998</v>
          </cell>
          <cell r="N5636">
            <v>3.9432211000000001</v>
          </cell>
          <cell r="Q5636">
            <v>74.770614100000003</v>
          </cell>
          <cell r="R5636">
            <v>632.85094400000003</v>
          </cell>
          <cell r="T5636" t="str">
            <v>TOTAllYE201703</v>
          </cell>
        </row>
        <row r="5637">
          <cell r="A5637" t="str">
            <v>TOT</v>
          </cell>
          <cell r="B5637" t="str">
            <v>All</v>
          </cell>
          <cell r="C5637" t="str">
            <v>YE201703</v>
          </cell>
          <cell r="M5637">
            <v>452162.12876609998</v>
          </cell>
          <cell r="N5637">
            <v>2.6280334999999999</v>
          </cell>
          <cell r="Q5637">
            <v>47.368287799999997</v>
          </cell>
          <cell r="R5637">
            <v>665.77034960000003</v>
          </cell>
          <cell r="T5637" t="str">
            <v>TOTAllYE201703</v>
          </cell>
        </row>
        <row r="5638">
          <cell r="A5638" t="str">
            <v>TOT</v>
          </cell>
          <cell r="B5638" t="str">
            <v>All</v>
          </cell>
          <cell r="C5638" t="str">
            <v>YE201703</v>
          </cell>
          <cell r="M5638">
            <v>452162.12876609998</v>
          </cell>
          <cell r="N5638">
            <v>0.67759499999999995</v>
          </cell>
          <cell r="Q5638">
            <v>9.3992912999999998</v>
          </cell>
          <cell r="R5638">
            <v>865.08015539999997</v>
          </cell>
          <cell r="T5638" t="str">
            <v>TOTAllYE201703</v>
          </cell>
        </row>
        <row r="5639">
          <cell r="A5639" t="str">
            <v>TOT</v>
          </cell>
          <cell r="B5639" t="str">
            <v>All</v>
          </cell>
          <cell r="C5639" t="str">
            <v>YE201703</v>
          </cell>
          <cell r="M5639">
            <v>452162.12876609998</v>
          </cell>
          <cell r="N5639">
            <v>6.0601653000000004</v>
          </cell>
          <cell r="Q5639">
            <v>128.16251109999999</v>
          </cell>
          <cell r="R5639">
            <v>567.42008650000002</v>
          </cell>
          <cell r="T5639" t="str">
            <v>TOTAllYE201703</v>
          </cell>
        </row>
        <row r="5640">
          <cell r="A5640" t="str">
            <v>TOT</v>
          </cell>
          <cell r="B5640" t="str">
            <v>All</v>
          </cell>
          <cell r="C5640" t="str">
            <v>YE201703</v>
          </cell>
          <cell r="M5640">
            <v>452162.12876609998</v>
          </cell>
          <cell r="N5640">
            <v>4.0763755000000002</v>
          </cell>
          <cell r="Q5640">
            <v>51.378905099999997</v>
          </cell>
          <cell r="R5640">
            <v>952.07373459999997</v>
          </cell>
          <cell r="T5640" t="str">
            <v>TOTAllYE201703</v>
          </cell>
        </row>
        <row r="5641">
          <cell r="A5641" t="str">
            <v>TOT</v>
          </cell>
          <cell r="B5641" t="str">
            <v>All</v>
          </cell>
          <cell r="C5641" t="str">
            <v>YE201703</v>
          </cell>
          <cell r="M5641">
            <v>452162.12876609998</v>
          </cell>
          <cell r="N5641">
            <v>2.4447364</v>
          </cell>
          <cell r="Q5641">
            <v>31.305906</v>
          </cell>
          <cell r="R5641">
            <v>937.10231329999999</v>
          </cell>
          <cell r="T5641" t="str">
            <v>TOTAllYE201703</v>
          </cell>
        </row>
        <row r="5642">
          <cell r="A5642" t="str">
            <v>TOT</v>
          </cell>
          <cell r="B5642" t="str">
            <v>All</v>
          </cell>
          <cell r="C5642" t="str">
            <v>YE201703</v>
          </cell>
          <cell r="M5642">
            <v>452162.12876609998</v>
          </cell>
          <cell r="N5642">
            <v>0.94630340000000002</v>
          </cell>
          <cell r="Q5642">
            <v>29.485109600000001</v>
          </cell>
          <cell r="R5642">
            <v>385.1313897</v>
          </cell>
          <cell r="T5642" t="str">
            <v>TOTAllYE201703</v>
          </cell>
        </row>
        <row r="5643">
          <cell r="A5643" t="str">
            <v>TOT</v>
          </cell>
          <cell r="B5643" t="str">
            <v>All</v>
          </cell>
          <cell r="C5643" t="str">
            <v>YE201703</v>
          </cell>
          <cell r="M5643">
            <v>452162.12876609998</v>
          </cell>
          <cell r="N5643">
            <v>8.0775263000000006</v>
          </cell>
          <cell r="Q5643">
            <v>92.039895000000001</v>
          </cell>
          <cell r="R5643">
            <v>1053.1337047</v>
          </cell>
          <cell r="T5643" t="str">
            <v>TOTAllYE201703</v>
          </cell>
        </row>
        <row r="5644">
          <cell r="A5644" t="str">
            <v>TOT</v>
          </cell>
          <cell r="B5644" t="str">
            <v>All</v>
          </cell>
          <cell r="C5644" t="str">
            <v>YE201703</v>
          </cell>
          <cell r="M5644">
            <v>452162.12876609998</v>
          </cell>
          <cell r="N5644">
            <v>4.6562070999999996</v>
          </cell>
          <cell r="Q5644">
            <v>87.850774200000004</v>
          </cell>
          <cell r="R5644">
            <v>636.01585769999997</v>
          </cell>
          <cell r="T5644" t="str">
            <v>TOTAllYE201703</v>
          </cell>
        </row>
        <row r="5645">
          <cell r="A5645" t="str">
            <v>TOT</v>
          </cell>
          <cell r="B5645" t="str">
            <v>All</v>
          </cell>
          <cell r="C5645" t="str">
            <v>YE201703</v>
          </cell>
          <cell r="M5645">
            <v>452162.12876609998</v>
          </cell>
          <cell r="N5645">
            <v>3.1346569</v>
          </cell>
          <cell r="Q5645">
            <v>98.860515800000002</v>
          </cell>
          <cell r="R5645">
            <v>380.49450880000001</v>
          </cell>
          <cell r="T5645" t="str">
            <v>TOTAllYE201703</v>
          </cell>
        </row>
        <row r="5646">
          <cell r="A5646" t="str">
            <v>TOT</v>
          </cell>
          <cell r="B5646" t="str">
            <v>All</v>
          </cell>
          <cell r="C5646" t="str">
            <v>YE201703</v>
          </cell>
          <cell r="M5646">
            <v>452162.12876609998</v>
          </cell>
          <cell r="N5646">
            <v>1.4789175000000001</v>
          </cell>
          <cell r="Q5646">
            <v>59.253276300000003</v>
          </cell>
          <cell r="R5646">
            <v>299.51103540000003</v>
          </cell>
          <cell r="T5646" t="str">
            <v>TOTAllYE201703</v>
          </cell>
        </row>
        <row r="5647">
          <cell r="A5647" t="str">
            <v>TOT</v>
          </cell>
          <cell r="B5647" t="str">
            <v>All</v>
          </cell>
          <cell r="C5647" t="str">
            <v>YE201703</v>
          </cell>
          <cell r="M5647">
            <v>452162.12876609998</v>
          </cell>
          <cell r="N5647">
            <v>16.9948458</v>
          </cell>
          <cell r="Q5647">
            <v>783.31433000000004</v>
          </cell>
          <cell r="R5647">
            <v>260.35288960000003</v>
          </cell>
          <cell r="T5647" t="str">
            <v>TOTAllYE201703</v>
          </cell>
        </row>
        <row r="5648">
          <cell r="A5648" t="str">
            <v>TOT</v>
          </cell>
          <cell r="B5648" t="str">
            <v>All</v>
          </cell>
          <cell r="C5648" t="str">
            <v>YE201703</v>
          </cell>
          <cell r="M5648">
            <v>452162.12876609998</v>
          </cell>
          <cell r="N5648">
            <v>7.4088276999999998</v>
          </cell>
          <cell r="Q5648">
            <v>315.09422039999998</v>
          </cell>
          <cell r="R5648">
            <v>282.15665919999998</v>
          </cell>
          <cell r="T5648" t="str">
            <v>TOTAllYE201703</v>
          </cell>
        </row>
        <row r="5649">
          <cell r="A5649" t="str">
            <v>TOT</v>
          </cell>
          <cell r="B5649" t="str">
            <v>All</v>
          </cell>
          <cell r="C5649" t="str">
            <v>YE201703</v>
          </cell>
          <cell r="M5649">
            <v>452162.12876609998</v>
          </cell>
          <cell r="N5649">
            <v>5.2210633</v>
          </cell>
          <cell r="Q5649">
            <v>183.89169029999999</v>
          </cell>
          <cell r="R5649">
            <v>340.7046795</v>
          </cell>
          <cell r="T5649" t="str">
            <v>TOTAllYE201703</v>
          </cell>
        </row>
        <row r="5650">
          <cell r="A5650" t="str">
            <v>TOT</v>
          </cell>
          <cell r="B5650" t="str">
            <v>All</v>
          </cell>
          <cell r="C5650" t="str">
            <v>YE201703</v>
          </cell>
          <cell r="M5650">
            <v>452162.12876609998</v>
          </cell>
          <cell r="N5650">
            <v>0.5926226</v>
          </cell>
          <cell r="Q5650">
            <v>120.4430224</v>
          </cell>
          <cell r="R5650">
            <v>59.044272399999997</v>
          </cell>
          <cell r="T5650" t="str">
            <v>TOTAllYE201703</v>
          </cell>
        </row>
        <row r="5651">
          <cell r="A5651" t="str">
            <v>TOT</v>
          </cell>
          <cell r="B5651" t="str">
            <v>All</v>
          </cell>
          <cell r="C5651" t="str">
            <v>YE201703</v>
          </cell>
          <cell r="M5651">
            <v>452162.12876609998</v>
          </cell>
          <cell r="N5651">
            <v>8.5655231000000001</v>
          </cell>
          <cell r="Q5651">
            <v>2084.8578341000002</v>
          </cell>
          <cell r="R5651">
            <v>49.301336399999997</v>
          </cell>
          <cell r="T5651" t="str">
            <v>TOTAllYE201703</v>
          </cell>
        </row>
        <row r="5652">
          <cell r="A5652" t="str">
            <v>TOT</v>
          </cell>
          <cell r="B5652" t="str">
            <v>All</v>
          </cell>
          <cell r="C5652" t="str">
            <v>YE201703</v>
          </cell>
          <cell r="M5652">
            <v>452162.12876609998</v>
          </cell>
          <cell r="N5652">
            <v>3.1335993000000002</v>
          </cell>
          <cell r="Q5652">
            <v>596.79984930000001</v>
          </cell>
          <cell r="R5652">
            <v>63.008044900000002</v>
          </cell>
          <cell r="T5652" t="str">
            <v>TOTAllYE201703</v>
          </cell>
        </row>
        <row r="5653">
          <cell r="A5653" t="str">
            <v>TOT</v>
          </cell>
          <cell r="B5653" t="str">
            <v>All</v>
          </cell>
          <cell r="C5653" t="str">
            <v>YE201703</v>
          </cell>
          <cell r="M5653">
            <v>452162.12876609998</v>
          </cell>
          <cell r="N5653">
            <v>2.6964334000000001</v>
          </cell>
          <cell r="Q5653">
            <v>365.84458130000002</v>
          </cell>
          <cell r="R5653">
            <v>88.445211299999997</v>
          </cell>
          <cell r="T5653" t="str">
            <v>TOTAllYE201703</v>
          </cell>
        </row>
        <row r="5654">
          <cell r="A5654" t="str">
            <v>TOT</v>
          </cell>
          <cell r="B5654" t="str">
            <v>All</v>
          </cell>
          <cell r="C5654" t="str">
            <v>YE201703</v>
          </cell>
          <cell r="M5654">
            <v>452162.12876609998</v>
          </cell>
          <cell r="N5654">
            <v>0.57784729999999995</v>
          </cell>
          <cell r="Q5654">
            <v>22.817543499999999</v>
          </cell>
          <cell r="R5654">
            <v>303.89633550000002</v>
          </cell>
          <cell r="T5654" t="str">
            <v>TOTAllYE201703</v>
          </cell>
        </row>
        <row r="5655">
          <cell r="A5655" t="str">
            <v>TOT</v>
          </cell>
          <cell r="B5655" t="str">
            <v>All</v>
          </cell>
          <cell r="C5655" t="str">
            <v>YE201703</v>
          </cell>
          <cell r="M5655">
            <v>452162.12876609998</v>
          </cell>
          <cell r="N5655">
            <v>6.3185805000000004</v>
          </cell>
          <cell r="Q5655">
            <v>360.77398169999998</v>
          </cell>
          <cell r="R5655">
            <v>210.1675008</v>
          </cell>
          <cell r="T5655" t="str">
            <v>TOTAllYE201703</v>
          </cell>
        </row>
        <row r="5656">
          <cell r="A5656" t="str">
            <v>TOT</v>
          </cell>
          <cell r="B5656" t="str">
            <v>All</v>
          </cell>
          <cell r="C5656" t="str">
            <v>YE201703</v>
          </cell>
          <cell r="M5656">
            <v>452162.12876609998</v>
          </cell>
          <cell r="N5656">
            <v>3.2420065</v>
          </cell>
          <cell r="Q5656">
            <v>129.23958819999999</v>
          </cell>
          <cell r="R5656">
            <v>301.02292080000001</v>
          </cell>
          <cell r="T5656" t="str">
            <v>TOTAllYE201703</v>
          </cell>
        </row>
        <row r="5657">
          <cell r="A5657" t="str">
            <v>TOT</v>
          </cell>
          <cell r="B5657" t="str">
            <v>All</v>
          </cell>
          <cell r="C5657" t="str">
            <v>YE201703</v>
          </cell>
          <cell r="M5657">
            <v>452162.12876609998</v>
          </cell>
          <cell r="N5657">
            <v>2.5060894999999999</v>
          </cell>
          <cell r="Q5657">
            <v>87.642851199999996</v>
          </cell>
          <cell r="R5657">
            <v>343.1320781</v>
          </cell>
          <cell r="T5657" t="str">
            <v>TOTAllYE201703</v>
          </cell>
        </row>
        <row r="5658">
          <cell r="A5658" t="str">
            <v>TOT</v>
          </cell>
          <cell r="B5658" t="str">
            <v>All</v>
          </cell>
          <cell r="C5658" t="str">
            <v>YE201703</v>
          </cell>
          <cell r="M5658">
            <v>452162.12876609998</v>
          </cell>
          <cell r="N5658">
            <v>0.1136953</v>
          </cell>
          <cell r="Q5658">
            <v>6.4541500999999997</v>
          </cell>
          <cell r="R5658">
            <v>211.3901079</v>
          </cell>
          <cell r="T5658" t="str">
            <v>TOTAllYE201703</v>
          </cell>
        </row>
        <row r="5659">
          <cell r="A5659" t="str">
            <v>TOT</v>
          </cell>
          <cell r="B5659" t="str">
            <v>All</v>
          </cell>
          <cell r="C5659" t="str">
            <v>YE201703</v>
          </cell>
          <cell r="M5659">
            <v>452162.12876609998</v>
          </cell>
          <cell r="N5659">
            <v>1.7194651999999999</v>
          </cell>
          <cell r="Q5659">
            <v>129.17260350000001</v>
          </cell>
          <cell r="R5659">
            <v>159.73651939999999</v>
          </cell>
          <cell r="T5659" t="str">
            <v>TOTAllYE201703</v>
          </cell>
        </row>
        <row r="5660">
          <cell r="A5660" t="str">
            <v>TOT</v>
          </cell>
          <cell r="B5660" t="str">
            <v>All</v>
          </cell>
          <cell r="C5660" t="str">
            <v>YE201703</v>
          </cell>
          <cell r="M5660">
            <v>452162.12876609998</v>
          </cell>
          <cell r="N5660">
            <v>1.0042142000000001</v>
          </cell>
          <cell r="Q5660">
            <v>66.507792300000006</v>
          </cell>
          <cell r="R5660">
            <v>181.19035030000001</v>
          </cell>
          <cell r="T5660" t="str">
            <v>TOTAllYE201703</v>
          </cell>
        </row>
        <row r="5661">
          <cell r="A5661" t="str">
            <v>TOT</v>
          </cell>
          <cell r="B5661" t="str">
            <v>All</v>
          </cell>
          <cell r="C5661" t="str">
            <v>YE201703</v>
          </cell>
          <cell r="M5661">
            <v>452162.12876609998</v>
          </cell>
          <cell r="N5661">
            <v>0.4589627</v>
          </cell>
          <cell r="Q5661">
            <v>25.583026700000001</v>
          </cell>
          <cell r="R5661">
            <v>215.28147820000001</v>
          </cell>
          <cell r="T5661" t="str">
            <v>TOTAllYE201703</v>
          </cell>
        </row>
        <row r="5662">
          <cell r="A5662" t="str">
            <v>TOT</v>
          </cell>
          <cell r="B5662" t="str">
            <v>All</v>
          </cell>
          <cell r="C5662" t="str">
            <v>YE201703</v>
          </cell>
          <cell r="M5662">
            <v>452162.12876609998</v>
          </cell>
          <cell r="N5662">
            <v>6.4474799999999999E-2</v>
          </cell>
          <cell r="Q5662">
            <v>5.3983024000000004</v>
          </cell>
          <cell r="R5662">
            <v>143.3223346</v>
          </cell>
          <cell r="T5662" t="str">
            <v>TOTAllYE201703</v>
          </cell>
        </row>
        <row r="5663">
          <cell r="A5663" t="str">
            <v>TOT</v>
          </cell>
          <cell r="B5663" t="str">
            <v>All</v>
          </cell>
          <cell r="C5663" t="str">
            <v>YE201703</v>
          </cell>
          <cell r="M5663">
            <v>452162.12876609998</v>
          </cell>
          <cell r="N5663">
            <v>0.89261330000000005</v>
          </cell>
          <cell r="Q5663">
            <v>81.687009599999996</v>
          </cell>
          <cell r="R5663">
            <v>131.1268384</v>
          </cell>
          <cell r="T5663" t="str">
            <v>TOTAllYE201703</v>
          </cell>
        </row>
        <row r="5664">
          <cell r="A5664" t="str">
            <v>TOT</v>
          </cell>
          <cell r="B5664" t="str">
            <v>All</v>
          </cell>
          <cell r="C5664" t="str">
            <v>YE201703</v>
          </cell>
          <cell r="M5664">
            <v>452162.12876609998</v>
          </cell>
          <cell r="N5664">
            <v>0.49567159999999999</v>
          </cell>
          <cell r="Q5664">
            <v>82.768572800000001</v>
          </cell>
          <cell r="R5664">
            <v>71.863740800000002</v>
          </cell>
          <cell r="T5664" t="str">
            <v>TOTAllYE201703</v>
          </cell>
        </row>
        <row r="5665">
          <cell r="A5665" t="str">
            <v>TOT</v>
          </cell>
          <cell r="B5665" t="str">
            <v>All</v>
          </cell>
          <cell r="C5665" t="str">
            <v>YE201703</v>
          </cell>
          <cell r="M5665">
            <v>452162.12876609998</v>
          </cell>
          <cell r="N5665">
            <v>0.19319069999999999</v>
          </cell>
          <cell r="Q5665">
            <v>20.9070991</v>
          </cell>
          <cell r="R5665">
            <v>110.8852509</v>
          </cell>
          <cell r="T5665" t="str">
            <v>TOTAllYE201703</v>
          </cell>
        </row>
        <row r="5666">
          <cell r="A5666" t="str">
            <v>TOT</v>
          </cell>
          <cell r="B5666" t="str">
            <v>All</v>
          </cell>
          <cell r="C5666" t="str">
            <v>YE201703</v>
          </cell>
          <cell r="M5666">
            <v>452162.12876609998</v>
          </cell>
          <cell r="N5666">
            <v>9.2913899999999994E-2</v>
          </cell>
          <cell r="Q5666">
            <v>17.897742399999998</v>
          </cell>
          <cell r="R5666">
            <v>62.296506800000003</v>
          </cell>
          <cell r="T5666" t="str">
            <v>TOTAllYE201703</v>
          </cell>
        </row>
        <row r="5667">
          <cell r="A5667" t="str">
            <v>TOT</v>
          </cell>
          <cell r="B5667" t="str">
            <v>All</v>
          </cell>
          <cell r="C5667" t="str">
            <v>YE201703</v>
          </cell>
          <cell r="M5667">
            <v>452162.12876609998</v>
          </cell>
          <cell r="N5667">
            <v>1.6542302</v>
          </cell>
          <cell r="Q5667">
            <v>342.42584340000002</v>
          </cell>
          <cell r="R5667">
            <v>57.970983199999999</v>
          </cell>
          <cell r="T5667" t="str">
            <v>TOTAllYE201703</v>
          </cell>
        </row>
        <row r="5668">
          <cell r="A5668" t="str">
            <v>TOT</v>
          </cell>
          <cell r="B5668" t="str">
            <v>All</v>
          </cell>
          <cell r="C5668" t="str">
            <v>YE201703</v>
          </cell>
          <cell r="M5668">
            <v>452162.12876609998</v>
          </cell>
          <cell r="N5668">
            <v>0.4295274</v>
          </cell>
          <cell r="Q5668">
            <v>102.5563332</v>
          </cell>
          <cell r="R5668">
            <v>50.258514400000003</v>
          </cell>
          <cell r="T5668" t="str">
            <v>TOTAllYE201703</v>
          </cell>
        </row>
        <row r="5669">
          <cell r="A5669" t="str">
            <v>TOT</v>
          </cell>
          <cell r="B5669" t="str">
            <v>All</v>
          </cell>
          <cell r="C5669" t="str">
            <v>YE201703</v>
          </cell>
          <cell r="M5669">
            <v>452162.12876609998</v>
          </cell>
          <cell r="N5669">
            <v>0.27010689999999998</v>
          </cell>
          <cell r="Q5669">
            <v>71.455017699999999</v>
          </cell>
          <cell r="R5669">
            <v>45.361156800000003</v>
          </cell>
          <cell r="T5669" t="str">
            <v>TOTAllYE201703</v>
          </cell>
        </row>
        <row r="5670">
          <cell r="A5670" t="str">
            <v>TOT</v>
          </cell>
          <cell r="B5670" t="str">
            <v>All</v>
          </cell>
          <cell r="C5670" t="str">
            <v>YE201703</v>
          </cell>
          <cell r="M5670">
            <v>452162.12876609998</v>
          </cell>
          <cell r="N5670">
            <v>6.4616300000000002E-2</v>
          </cell>
          <cell r="Q5670">
            <v>20.8765809</v>
          </cell>
          <cell r="R5670">
            <v>37.141866999999998</v>
          </cell>
          <cell r="T5670" t="str">
            <v>TOTAllYE201703</v>
          </cell>
        </row>
        <row r="5671">
          <cell r="A5671" t="str">
            <v>TOT</v>
          </cell>
          <cell r="B5671" t="str">
            <v>All</v>
          </cell>
          <cell r="C5671" t="str">
            <v>YE201703</v>
          </cell>
          <cell r="M5671">
            <v>452162.12876609998</v>
          </cell>
          <cell r="N5671">
            <v>0.97030280000000002</v>
          </cell>
          <cell r="Q5671">
            <v>395.60754889999998</v>
          </cell>
          <cell r="R5671">
            <v>29.432284200000002</v>
          </cell>
          <cell r="T5671" t="str">
            <v>TOTAllYE201703</v>
          </cell>
        </row>
        <row r="5672">
          <cell r="A5672" t="str">
            <v>TOT</v>
          </cell>
          <cell r="B5672" t="str">
            <v>All</v>
          </cell>
          <cell r="C5672" t="str">
            <v>YE201703</v>
          </cell>
          <cell r="M5672">
            <v>452162.12876609998</v>
          </cell>
          <cell r="N5672">
            <v>0.45902900000000002</v>
          </cell>
          <cell r="Q5672">
            <v>199.5392234</v>
          </cell>
          <cell r="R5672">
            <v>27.605339600000001</v>
          </cell>
          <cell r="T5672" t="str">
            <v>TOTAllYE201703</v>
          </cell>
        </row>
        <row r="5673">
          <cell r="A5673" t="str">
            <v>TOT</v>
          </cell>
          <cell r="B5673" t="str">
            <v>All</v>
          </cell>
          <cell r="C5673" t="str">
            <v>YE201703</v>
          </cell>
          <cell r="M5673">
            <v>452162.12876609998</v>
          </cell>
          <cell r="N5673">
            <v>0.76689410000000002</v>
          </cell>
          <cell r="Q5673">
            <v>217.5218745</v>
          </cell>
          <cell r="R5673">
            <v>42.307143799999999</v>
          </cell>
          <cell r="T5673" t="str">
            <v>TOTAllYE201703</v>
          </cell>
        </row>
        <row r="5674">
          <cell r="A5674" t="str">
            <v>TOT</v>
          </cell>
          <cell r="B5674" t="str">
            <v>All</v>
          </cell>
          <cell r="C5674" t="str">
            <v>YE201703</v>
          </cell>
          <cell r="M5674">
            <v>452162.12876609998</v>
          </cell>
          <cell r="N5674">
            <v>0.98442540000000001</v>
          </cell>
          <cell r="Q5674">
            <v>90.996103000000005</v>
          </cell>
          <cell r="R5674">
            <v>129.81989609999999</v>
          </cell>
          <cell r="T5674" t="str">
            <v>TOTAllYE201703</v>
          </cell>
        </row>
        <row r="5675">
          <cell r="A5675" t="str">
            <v>TOT</v>
          </cell>
          <cell r="B5675" t="str">
            <v>All</v>
          </cell>
          <cell r="C5675" t="str">
            <v>YE201703</v>
          </cell>
          <cell r="M5675">
            <v>452162.12876609998</v>
          </cell>
          <cell r="N5675">
            <v>13.135178</v>
          </cell>
          <cell r="Q5675">
            <v>1039.1151838999999</v>
          </cell>
          <cell r="R5675">
            <v>151.6888007</v>
          </cell>
          <cell r="T5675" t="str">
            <v>TOTAllYE201703</v>
          </cell>
        </row>
        <row r="5676">
          <cell r="A5676" t="str">
            <v>TOT</v>
          </cell>
          <cell r="B5676" t="str">
            <v>All</v>
          </cell>
          <cell r="C5676" t="str">
            <v>YE201703</v>
          </cell>
          <cell r="M5676">
            <v>452162.12876609998</v>
          </cell>
          <cell r="N5676">
            <v>4.9807861000000004</v>
          </cell>
          <cell r="Q5676">
            <v>408.74255249999999</v>
          </cell>
          <cell r="R5676">
            <v>146.22757669999999</v>
          </cell>
          <cell r="T5676" t="str">
            <v>TOTAllYE201703</v>
          </cell>
        </row>
        <row r="5677">
          <cell r="A5677" t="str">
            <v>TOT</v>
          </cell>
          <cell r="B5677" t="str">
            <v>All</v>
          </cell>
          <cell r="C5677" t="str">
            <v>YE201703</v>
          </cell>
          <cell r="M5677">
            <v>452162.12876609998</v>
          </cell>
          <cell r="N5677">
            <v>2.8539105</v>
          </cell>
          <cell r="Q5677">
            <v>273.74705360000002</v>
          </cell>
          <cell r="R5677">
            <v>125.1042726</v>
          </cell>
          <cell r="T5677" t="str">
            <v>TOTAllYE201703</v>
          </cell>
        </row>
        <row r="5678">
          <cell r="A5678" t="str">
            <v>TOT</v>
          </cell>
          <cell r="B5678" t="str">
            <v>All</v>
          </cell>
          <cell r="C5678" t="str">
            <v>YE201703</v>
          </cell>
          <cell r="M5678">
            <v>452162.12876609998</v>
          </cell>
          <cell r="N5678">
            <v>0.17282120000000001</v>
          </cell>
          <cell r="Q5678">
            <v>2.9339088000000002</v>
          </cell>
          <cell r="R5678">
            <v>706.85714399999995</v>
          </cell>
          <cell r="T5678" t="str">
            <v>TOTAllYE201703</v>
          </cell>
        </row>
        <row r="5679">
          <cell r="A5679" t="str">
            <v>TOT</v>
          </cell>
          <cell r="B5679" t="str">
            <v>All</v>
          </cell>
          <cell r="C5679" t="str">
            <v>YE201703</v>
          </cell>
          <cell r="M5679">
            <v>452162.12876609998</v>
          </cell>
          <cell r="N5679">
            <v>1.4600864</v>
          </cell>
          <cell r="Q5679">
            <v>26.993539899999998</v>
          </cell>
          <cell r="R5679">
            <v>649.08257849999995</v>
          </cell>
          <cell r="T5679" t="str">
            <v>TOTAllYE201703</v>
          </cell>
        </row>
        <row r="5680">
          <cell r="A5680" t="str">
            <v>TOT</v>
          </cell>
          <cell r="B5680" t="str">
            <v>All</v>
          </cell>
          <cell r="C5680" t="str">
            <v>YE201703</v>
          </cell>
          <cell r="M5680">
            <v>452162.12876609998</v>
          </cell>
          <cell r="N5680">
            <v>0.69671249999999996</v>
          </cell>
          <cell r="Q5680">
            <v>12.412343</v>
          </cell>
          <cell r="R5680">
            <v>673.56738829999995</v>
          </cell>
          <cell r="T5680" t="str">
            <v>TOTAllYE201703</v>
          </cell>
        </row>
        <row r="5681">
          <cell r="A5681" t="str">
            <v>TOT</v>
          </cell>
          <cell r="B5681" t="str">
            <v>All</v>
          </cell>
          <cell r="C5681" t="str">
            <v>YE201703</v>
          </cell>
          <cell r="M5681">
            <v>452162.12876609998</v>
          </cell>
          <cell r="N5681">
            <v>0.30183870000000002</v>
          </cell>
          <cell r="Q5681">
            <v>6.7607071000000003</v>
          </cell>
          <cell r="R5681">
            <v>535.75230769999996</v>
          </cell>
          <cell r="T5681" t="str">
            <v>TOTAllYE201703</v>
          </cell>
        </row>
        <row r="5682">
          <cell r="A5682" t="str">
            <v>TOT</v>
          </cell>
          <cell r="B5682" t="str">
            <v>All</v>
          </cell>
          <cell r="C5682" t="str">
            <v>YE201703</v>
          </cell>
          <cell r="M5682">
            <v>452162.12876609998</v>
          </cell>
          <cell r="N5682">
            <v>0.45356400000000002</v>
          </cell>
          <cell r="Q5682">
            <v>8.3771409000000006</v>
          </cell>
          <cell r="R5682">
            <v>649.7166747</v>
          </cell>
          <cell r="T5682" t="str">
            <v>TOTAllYE201703</v>
          </cell>
        </row>
        <row r="5683">
          <cell r="A5683" t="str">
            <v>TOT</v>
          </cell>
          <cell r="B5683" t="str">
            <v>All</v>
          </cell>
          <cell r="C5683" t="str">
            <v>YE201703</v>
          </cell>
          <cell r="M5683">
            <v>452162.12876609998</v>
          </cell>
          <cell r="N5683">
            <v>2.9824744000000001</v>
          </cell>
          <cell r="Q5683">
            <v>70.688474999999997</v>
          </cell>
          <cell r="R5683">
            <v>506.30167239999997</v>
          </cell>
          <cell r="T5683" t="str">
            <v>TOTAllYE201703</v>
          </cell>
        </row>
        <row r="5684">
          <cell r="A5684" t="str">
            <v>TOT</v>
          </cell>
          <cell r="B5684" t="str">
            <v>All</v>
          </cell>
          <cell r="C5684" t="str">
            <v>YE201703</v>
          </cell>
          <cell r="M5684">
            <v>452162.12876609998</v>
          </cell>
          <cell r="N5684">
            <v>1.2245649999999999</v>
          </cell>
          <cell r="Q5684">
            <v>32.784160399999998</v>
          </cell>
          <cell r="R5684">
            <v>448.22804719999999</v>
          </cell>
          <cell r="T5684" t="str">
            <v>TOTAllYE201703</v>
          </cell>
        </row>
        <row r="5685">
          <cell r="A5685" t="str">
            <v>TOT</v>
          </cell>
          <cell r="B5685" t="str">
            <v>All</v>
          </cell>
          <cell r="C5685" t="str">
            <v>YE201703</v>
          </cell>
          <cell r="M5685">
            <v>452162.12876609998</v>
          </cell>
          <cell r="N5685">
            <v>0.91231399999999996</v>
          </cell>
          <cell r="Q5685">
            <v>29.613448300000002</v>
          </cell>
          <cell r="R5685">
            <v>369.68905339999998</v>
          </cell>
          <cell r="T5685" t="str">
            <v>TOTAllYE201703</v>
          </cell>
        </row>
        <row r="5686">
          <cell r="A5686" t="str">
            <v>TOT</v>
          </cell>
          <cell r="B5686" t="str">
            <v>All</v>
          </cell>
          <cell r="C5686" t="str">
            <v>YE201703</v>
          </cell>
          <cell r="M5686">
            <v>452162.12876609998</v>
          </cell>
          <cell r="N5686">
            <v>0.58222430000000003</v>
          </cell>
          <cell r="Q5686">
            <v>202.02635509999999</v>
          </cell>
          <cell r="R5686">
            <v>34.583072600000001</v>
          </cell>
          <cell r="T5686" t="str">
            <v>TOTAllYE201703</v>
          </cell>
        </row>
        <row r="5687">
          <cell r="A5687" t="str">
            <v>TOT</v>
          </cell>
          <cell r="B5687" t="str">
            <v>All</v>
          </cell>
          <cell r="C5687" t="str">
            <v>YE201703</v>
          </cell>
          <cell r="M5687">
            <v>452162.12876609998</v>
          </cell>
          <cell r="N5687">
            <v>4.1448650000000002</v>
          </cell>
          <cell r="Q5687">
            <v>1336.1588552999999</v>
          </cell>
          <cell r="R5687">
            <v>37.224899899999997</v>
          </cell>
          <cell r="T5687" t="str">
            <v>TOTAllYE201703</v>
          </cell>
        </row>
        <row r="5688">
          <cell r="A5688" t="str">
            <v>TOT</v>
          </cell>
          <cell r="B5688" t="str">
            <v>All</v>
          </cell>
          <cell r="C5688" t="str">
            <v>YE201703</v>
          </cell>
          <cell r="M5688">
            <v>452162.12876609998</v>
          </cell>
          <cell r="N5688">
            <v>1.3220791999999999</v>
          </cell>
          <cell r="Q5688">
            <v>464.53810570000002</v>
          </cell>
          <cell r="R5688">
            <v>34.152096100000001</v>
          </cell>
          <cell r="T5688" t="str">
            <v>TOTAllYE201703</v>
          </cell>
        </row>
        <row r="5689">
          <cell r="A5689" t="str">
            <v>TOT</v>
          </cell>
          <cell r="B5689" t="str">
            <v>All</v>
          </cell>
          <cell r="C5689" t="str">
            <v>YE201703</v>
          </cell>
          <cell r="M5689">
            <v>452162.12876609998</v>
          </cell>
          <cell r="N5689">
            <v>0.91258530000000004</v>
          </cell>
          <cell r="Q5689">
            <v>270.635851</v>
          </cell>
          <cell r="R5689">
            <v>40.464053300000003</v>
          </cell>
          <cell r="T5689" t="str">
            <v>TOTAllYE201703</v>
          </cell>
        </row>
        <row r="5690">
          <cell r="A5690" t="str">
            <v>TOT</v>
          </cell>
          <cell r="B5690" t="str">
            <v>All</v>
          </cell>
          <cell r="C5690" t="str">
            <v>YE201703</v>
          </cell>
          <cell r="M5690">
            <v>452162.12876609998</v>
          </cell>
          <cell r="N5690">
            <v>1.0938078</v>
          </cell>
          <cell r="Q5690">
            <v>145.41943749999999</v>
          </cell>
          <cell r="R5690">
            <v>90.260928300000003</v>
          </cell>
          <cell r="T5690" t="str">
            <v>TOTAllYE201703</v>
          </cell>
        </row>
        <row r="5691">
          <cell r="A5691" t="str">
            <v>TOT</v>
          </cell>
          <cell r="B5691" t="str">
            <v>All</v>
          </cell>
          <cell r="C5691" t="str">
            <v>YE201703</v>
          </cell>
          <cell r="M5691">
            <v>452162.12876609998</v>
          </cell>
          <cell r="N5691">
            <v>14.1049185</v>
          </cell>
          <cell r="Q5691">
            <v>1576.9185551</v>
          </cell>
          <cell r="R5691">
            <v>107.3352972</v>
          </cell>
          <cell r="T5691" t="str">
            <v>TOTAllYE201703</v>
          </cell>
        </row>
        <row r="5692">
          <cell r="A5692" t="str">
            <v>TOT</v>
          </cell>
          <cell r="B5692" t="str">
            <v>All</v>
          </cell>
          <cell r="C5692" t="str">
            <v>YE201703</v>
          </cell>
          <cell r="M5692">
            <v>452162.12876609998</v>
          </cell>
          <cell r="N5692">
            <v>4.1201841999999997</v>
          </cell>
          <cell r="Q5692">
            <v>528.78663879999999</v>
          </cell>
          <cell r="R5692">
            <v>93.501246800000004</v>
          </cell>
          <cell r="T5692" t="str">
            <v>TOTAllYE201703</v>
          </cell>
        </row>
        <row r="5693">
          <cell r="A5693" t="str">
            <v>TOT</v>
          </cell>
          <cell r="B5693" t="str">
            <v>All</v>
          </cell>
          <cell r="C5693" t="str">
            <v>YE201703</v>
          </cell>
          <cell r="M5693">
            <v>452162.12876609998</v>
          </cell>
          <cell r="N5693">
            <v>2.5063483</v>
          </cell>
          <cell r="Q5693">
            <v>352.11103960000003</v>
          </cell>
          <cell r="R5693">
            <v>85.416746000000003</v>
          </cell>
          <cell r="T5693" t="str">
            <v>TOTAllYE201703</v>
          </cell>
        </row>
        <row r="5694">
          <cell r="A5694" t="str">
            <v>TOT</v>
          </cell>
          <cell r="B5694" t="str">
            <v>All</v>
          </cell>
          <cell r="C5694" t="str">
            <v>YE201703</v>
          </cell>
          <cell r="M5694">
            <v>452162.12876609998</v>
          </cell>
          <cell r="N5694">
            <v>0.40369650000000001</v>
          </cell>
          <cell r="Q5694">
            <v>27.970979100000001</v>
          </cell>
          <cell r="R5694">
            <v>173.19227770000001</v>
          </cell>
          <cell r="T5694" t="str">
            <v>TOTAllYE201703</v>
          </cell>
        </row>
        <row r="5695">
          <cell r="A5695" t="str">
            <v>TOT</v>
          </cell>
          <cell r="B5695" t="str">
            <v>All</v>
          </cell>
          <cell r="C5695" t="str">
            <v>YE201703</v>
          </cell>
          <cell r="M5695">
            <v>452162.12876609998</v>
          </cell>
          <cell r="N5695">
            <v>2.7088717</v>
          </cell>
          <cell r="Q5695">
            <v>225.93226240000001</v>
          </cell>
          <cell r="R5695">
            <v>143.87701870000001</v>
          </cell>
          <cell r="T5695" t="str">
            <v>TOTAllYE201703</v>
          </cell>
        </row>
        <row r="5696">
          <cell r="A5696" t="str">
            <v>TOT</v>
          </cell>
          <cell r="B5696" t="str">
            <v>All</v>
          </cell>
          <cell r="C5696" t="str">
            <v>YE201703</v>
          </cell>
          <cell r="M5696">
            <v>452162.12876609998</v>
          </cell>
          <cell r="N5696">
            <v>1.2340431000000001</v>
          </cell>
          <cell r="Q5696">
            <v>90.857083099999997</v>
          </cell>
          <cell r="R5696">
            <v>162.98692990000001</v>
          </cell>
          <cell r="T5696" t="str">
            <v>TOTAllYE201703</v>
          </cell>
        </row>
        <row r="5697">
          <cell r="A5697" t="str">
            <v>TOT</v>
          </cell>
          <cell r="B5697" t="str">
            <v>All</v>
          </cell>
          <cell r="C5697" t="str">
            <v>YE201703</v>
          </cell>
          <cell r="M5697">
            <v>452162.12876609998</v>
          </cell>
          <cell r="N5697">
            <v>0.70753109999999997</v>
          </cell>
          <cell r="Q5697">
            <v>57.002979799999999</v>
          </cell>
          <cell r="R5697">
            <v>148.94612140000001</v>
          </cell>
          <cell r="T5697" t="str">
            <v>TOTAllYE201703</v>
          </cell>
        </row>
        <row r="5698">
          <cell r="A5698" t="str">
            <v>TOT</v>
          </cell>
          <cell r="B5698" t="str">
            <v>All</v>
          </cell>
          <cell r="C5698" t="str">
            <v>YE201703</v>
          </cell>
          <cell r="M5698">
            <v>452162.12876609998</v>
          </cell>
          <cell r="N5698">
            <v>0.66880039999999996</v>
          </cell>
          <cell r="Q5698">
            <v>52.345336400000001</v>
          </cell>
          <cell r="R5698">
            <v>153.3203408</v>
          </cell>
          <cell r="T5698" t="str">
            <v>TOTAllYE201703</v>
          </cell>
        </row>
        <row r="5699">
          <cell r="A5699" t="str">
            <v>TOT</v>
          </cell>
          <cell r="B5699" t="str">
            <v>All</v>
          </cell>
          <cell r="C5699" t="str">
            <v>YE201703</v>
          </cell>
          <cell r="M5699">
            <v>452162.12876609998</v>
          </cell>
          <cell r="N5699">
            <v>8.8856141999999991</v>
          </cell>
          <cell r="Q5699">
            <v>537.87536</v>
          </cell>
          <cell r="R5699">
            <v>198.23806450000001</v>
          </cell>
          <cell r="T5699" t="str">
            <v>TOTAllYE201703</v>
          </cell>
        </row>
        <row r="5700">
          <cell r="A5700" t="str">
            <v>TOT</v>
          </cell>
          <cell r="B5700" t="str">
            <v>All</v>
          </cell>
          <cell r="C5700" t="str">
            <v>YE201703</v>
          </cell>
          <cell r="M5700">
            <v>452162.12876609998</v>
          </cell>
          <cell r="N5700">
            <v>3.0100986999999999</v>
          </cell>
          <cell r="Q5700">
            <v>213.66751669999999</v>
          </cell>
          <cell r="R5700">
            <v>169.05323469999999</v>
          </cell>
          <cell r="T5700" t="str">
            <v>TOTAllYE201703</v>
          </cell>
        </row>
        <row r="5701">
          <cell r="A5701" t="str">
            <v>TOT</v>
          </cell>
          <cell r="B5701" t="str">
            <v>All</v>
          </cell>
          <cell r="C5701" t="str">
            <v>YE201703</v>
          </cell>
          <cell r="M5701">
            <v>452162.12876609998</v>
          </cell>
          <cell r="N5701">
            <v>1.2374061000000001</v>
          </cell>
          <cell r="Q5701">
            <v>102.71530490000001</v>
          </cell>
          <cell r="R5701">
            <v>144.56339800000001</v>
          </cell>
          <cell r="T5701" t="str">
            <v>TOTAllYE201703</v>
          </cell>
        </row>
        <row r="5702">
          <cell r="A5702" t="str">
            <v>TOT</v>
          </cell>
          <cell r="B5702" t="str">
            <v>All</v>
          </cell>
          <cell r="C5702" t="str">
            <v>YE201703</v>
          </cell>
          <cell r="M5702">
            <v>452162.12876609998</v>
          </cell>
          <cell r="N5702">
            <v>0.42760340000000002</v>
          </cell>
          <cell r="Q5702">
            <v>24.167680699999998</v>
          </cell>
          <cell r="R5702">
            <v>212.3182989</v>
          </cell>
          <cell r="T5702" t="str">
            <v>TOTAllYE201703</v>
          </cell>
        </row>
        <row r="5703">
          <cell r="A5703" t="str">
            <v>TOT</v>
          </cell>
          <cell r="B5703" t="str">
            <v>All</v>
          </cell>
          <cell r="C5703" t="str">
            <v>YE201703</v>
          </cell>
          <cell r="M5703">
            <v>452162.12876609998</v>
          </cell>
          <cell r="N5703">
            <v>5.0578352000000004</v>
          </cell>
          <cell r="Q5703">
            <v>337.06043019999998</v>
          </cell>
          <cell r="R5703">
            <v>180.0686676</v>
          </cell>
          <cell r="T5703" t="str">
            <v>TOTAllYE201703</v>
          </cell>
        </row>
        <row r="5704">
          <cell r="A5704" t="str">
            <v>TOT</v>
          </cell>
          <cell r="B5704" t="str">
            <v>All</v>
          </cell>
          <cell r="C5704" t="str">
            <v>YE201703</v>
          </cell>
          <cell r="M5704">
            <v>452162.12876609998</v>
          </cell>
          <cell r="N5704">
            <v>1.5573002</v>
          </cell>
          <cell r="Q5704">
            <v>116.51484259999999</v>
          </cell>
          <cell r="R5704">
            <v>160.38817399999999</v>
          </cell>
          <cell r="T5704" t="str">
            <v>TOTAllYE201703</v>
          </cell>
        </row>
        <row r="5705">
          <cell r="A5705" t="str">
            <v>TOT</v>
          </cell>
          <cell r="B5705" t="str">
            <v>All</v>
          </cell>
          <cell r="C5705" t="str">
            <v>YE201703</v>
          </cell>
          <cell r="M5705">
            <v>452162.12876609998</v>
          </cell>
          <cell r="N5705">
            <v>1.0137301000000001</v>
          </cell>
          <cell r="Q5705">
            <v>85.181716600000001</v>
          </cell>
          <cell r="R5705">
            <v>142.80953969999999</v>
          </cell>
          <cell r="T5705" t="str">
            <v>TOTAllYE201703</v>
          </cell>
        </row>
        <row r="5706">
          <cell r="A5706" t="str">
            <v>TOT</v>
          </cell>
          <cell r="B5706" t="str">
            <v>All</v>
          </cell>
          <cell r="C5706" t="str">
            <v>YE201703</v>
          </cell>
          <cell r="M5706">
            <v>452162.12876609998</v>
          </cell>
          <cell r="N5706">
            <v>0.42363859999999998</v>
          </cell>
          <cell r="Q5706">
            <v>72.309844499999997</v>
          </cell>
          <cell r="R5706">
            <v>70.303879699999996</v>
          </cell>
          <cell r="T5706" t="str">
            <v>TOTAllYE201703</v>
          </cell>
        </row>
        <row r="5707">
          <cell r="A5707" t="str">
            <v>TOT</v>
          </cell>
          <cell r="B5707" t="str">
            <v>All</v>
          </cell>
          <cell r="C5707" t="str">
            <v>YE201703</v>
          </cell>
          <cell r="M5707">
            <v>452162.12876609998</v>
          </cell>
          <cell r="N5707">
            <v>3.2795934999999998</v>
          </cell>
          <cell r="Q5707">
            <v>581.85825020000004</v>
          </cell>
          <cell r="R5707">
            <v>67.636957600000002</v>
          </cell>
          <cell r="T5707" t="str">
            <v>TOTAllYE201703</v>
          </cell>
        </row>
        <row r="5708">
          <cell r="A5708" t="str">
            <v>TOT</v>
          </cell>
          <cell r="B5708" t="str">
            <v>All</v>
          </cell>
          <cell r="C5708" t="str">
            <v>YE201703</v>
          </cell>
          <cell r="M5708">
            <v>452162.12876609998</v>
          </cell>
          <cell r="N5708">
            <v>0.8318451</v>
          </cell>
          <cell r="Q5708">
            <v>155.24144329999999</v>
          </cell>
          <cell r="R5708">
            <v>64.300751300000002</v>
          </cell>
          <cell r="T5708" t="str">
            <v>TOTAllYE201703</v>
          </cell>
        </row>
        <row r="5709">
          <cell r="A5709" t="str">
            <v>TOT</v>
          </cell>
          <cell r="B5709" t="str">
            <v>All</v>
          </cell>
          <cell r="C5709" t="str">
            <v>YE201703</v>
          </cell>
          <cell r="M5709">
            <v>452162.12876609998</v>
          </cell>
          <cell r="N5709">
            <v>0.95003289999999996</v>
          </cell>
          <cell r="Q5709">
            <v>160.5006472</v>
          </cell>
          <cell r="R5709">
            <v>71.030212199999994</v>
          </cell>
          <cell r="T5709" t="str">
            <v>TOTAllYE201703</v>
          </cell>
        </row>
        <row r="5710">
          <cell r="A5710" t="str">
            <v>TOT</v>
          </cell>
          <cell r="B5710" t="str">
            <v>All</v>
          </cell>
          <cell r="C5710" t="str">
            <v>YE201703</v>
          </cell>
          <cell r="M5710">
            <v>452162.12876609998</v>
          </cell>
          <cell r="N5710">
            <v>0.14024539999999999</v>
          </cell>
          <cell r="Q5710">
            <v>10.124905800000001</v>
          </cell>
          <cell r="R5710">
            <v>166.2183714</v>
          </cell>
          <cell r="T5710" t="str">
            <v>TOTAllYE201703</v>
          </cell>
        </row>
        <row r="5711">
          <cell r="A5711" t="str">
            <v>TOT</v>
          </cell>
          <cell r="B5711" t="str">
            <v>All</v>
          </cell>
          <cell r="C5711" t="str">
            <v>YE201703</v>
          </cell>
          <cell r="M5711">
            <v>452162.12876609998</v>
          </cell>
          <cell r="N5711">
            <v>2.1175736000000001</v>
          </cell>
          <cell r="Q5711">
            <v>190.4417977</v>
          </cell>
          <cell r="R5711">
            <v>133.4312304</v>
          </cell>
          <cell r="T5711" t="str">
            <v>TOTAllYE201703</v>
          </cell>
        </row>
        <row r="5712">
          <cell r="A5712" t="str">
            <v>TOT</v>
          </cell>
          <cell r="B5712" t="str">
            <v>All</v>
          </cell>
          <cell r="C5712" t="str">
            <v>YE201703</v>
          </cell>
          <cell r="M5712">
            <v>452162.12876609998</v>
          </cell>
          <cell r="N5712">
            <v>0.89785530000000002</v>
          </cell>
          <cell r="Q5712">
            <v>87.117307299999993</v>
          </cell>
          <cell r="R5712">
            <v>123.6753504</v>
          </cell>
          <cell r="T5712" t="str">
            <v>TOTAllYE201703</v>
          </cell>
        </row>
        <row r="5713">
          <cell r="A5713" t="str">
            <v>TOT</v>
          </cell>
          <cell r="B5713" t="str">
            <v>All</v>
          </cell>
          <cell r="C5713" t="str">
            <v>YE201703</v>
          </cell>
          <cell r="M5713">
            <v>452162.12876609998</v>
          </cell>
          <cell r="N5713">
            <v>0.53683170000000002</v>
          </cell>
          <cell r="Q5713">
            <v>43.969686699999997</v>
          </cell>
          <cell r="R5713">
            <v>146.5095819</v>
          </cell>
          <cell r="T5713" t="str">
            <v>TOTAllYE201703</v>
          </cell>
        </row>
        <row r="5714">
          <cell r="A5714" t="str">
            <v>TOT</v>
          </cell>
          <cell r="B5714" t="str">
            <v>All</v>
          </cell>
          <cell r="C5714" t="str">
            <v>YE201703</v>
          </cell>
          <cell r="M5714">
            <v>452162.12876609998</v>
          </cell>
          <cell r="N5714">
            <v>0.48798710000000001</v>
          </cell>
          <cell r="Q5714">
            <v>31.134029300000002</v>
          </cell>
          <cell r="R5714">
            <v>188.08502920000001</v>
          </cell>
          <cell r="T5714" t="str">
            <v>TOTAllYE201703</v>
          </cell>
        </row>
        <row r="5715">
          <cell r="A5715" t="str">
            <v>TOT</v>
          </cell>
          <cell r="B5715" t="str">
            <v>All</v>
          </cell>
          <cell r="C5715" t="str">
            <v>YE201703</v>
          </cell>
          <cell r="M5715">
            <v>452162.12876609998</v>
          </cell>
          <cell r="N5715">
            <v>5.1549651000000001</v>
          </cell>
          <cell r="Q5715">
            <v>487.24250699999999</v>
          </cell>
          <cell r="R5715">
            <v>126.95850590000001</v>
          </cell>
          <cell r="T5715" t="str">
            <v>TOTAllYE201703</v>
          </cell>
        </row>
        <row r="5716">
          <cell r="A5716" t="str">
            <v>TOT</v>
          </cell>
          <cell r="B5716" t="str">
            <v>All</v>
          </cell>
          <cell r="C5716" t="str">
            <v>YE201703</v>
          </cell>
          <cell r="M5716">
            <v>452162.12876609998</v>
          </cell>
          <cell r="N5716">
            <v>1.9830249</v>
          </cell>
          <cell r="Q5716">
            <v>177.7389565</v>
          </cell>
          <cell r="R5716">
            <v>133.88341399999999</v>
          </cell>
          <cell r="T5716" t="str">
            <v>TOTAllYE201703</v>
          </cell>
        </row>
        <row r="5717">
          <cell r="A5717" t="str">
            <v>TOT</v>
          </cell>
          <cell r="B5717" t="str">
            <v>All</v>
          </cell>
          <cell r="C5717" t="str">
            <v>YE201703</v>
          </cell>
          <cell r="M5717">
            <v>452162.12876609998</v>
          </cell>
          <cell r="N5717">
            <v>1.5461545999999999</v>
          </cell>
          <cell r="Q5717">
            <v>108.62065939999999</v>
          </cell>
          <cell r="R5717">
            <v>170.81331280000001</v>
          </cell>
          <cell r="T5717" t="str">
            <v>TOTAllYE201703</v>
          </cell>
        </row>
        <row r="5718">
          <cell r="A5718" t="str">
            <v>TOT</v>
          </cell>
          <cell r="B5718" t="str">
            <v>All</v>
          </cell>
          <cell r="C5718" t="str">
            <v>YE201703</v>
          </cell>
          <cell r="M5718">
            <v>452162.12876609998</v>
          </cell>
          <cell r="N5718">
            <v>0.12923299999999999</v>
          </cell>
          <cell r="Q5718">
            <v>0.74358639999999998</v>
          </cell>
          <cell r="R5718">
            <v>2085.5633535000002</v>
          </cell>
          <cell r="T5718" t="str">
            <v>TOTAllYE201703</v>
          </cell>
        </row>
        <row r="5719">
          <cell r="A5719" t="str">
            <v>TOT</v>
          </cell>
          <cell r="B5719" t="str">
            <v>All</v>
          </cell>
          <cell r="C5719" t="str">
            <v>YE201703</v>
          </cell>
          <cell r="M5719">
            <v>452162.12876609998</v>
          </cell>
          <cell r="N5719">
            <v>3.1102262999999999</v>
          </cell>
          <cell r="Q5719">
            <v>9.9816932000000005</v>
          </cell>
          <cell r="R5719">
            <v>3739.1167184999999</v>
          </cell>
          <cell r="T5719" t="str">
            <v>TOTAllYE201703</v>
          </cell>
        </row>
        <row r="5720">
          <cell r="A5720" t="str">
            <v>TOT</v>
          </cell>
          <cell r="B5720" t="str">
            <v>All</v>
          </cell>
          <cell r="C5720" t="str">
            <v>YE201703</v>
          </cell>
          <cell r="M5720">
            <v>452162.12876609998</v>
          </cell>
          <cell r="N5720">
            <v>0.78044219999999997</v>
          </cell>
          <cell r="Q5720">
            <v>4.0748161999999999</v>
          </cell>
          <cell r="R5720">
            <v>2298.3382000000001</v>
          </cell>
          <cell r="T5720" t="str">
            <v>TOTAllYE201703</v>
          </cell>
        </row>
        <row r="5721">
          <cell r="A5721" t="str">
            <v>TOT</v>
          </cell>
          <cell r="B5721" t="str">
            <v>All</v>
          </cell>
          <cell r="C5721" t="str">
            <v>YE201703</v>
          </cell>
          <cell r="M5721">
            <v>452162.12876609998</v>
          </cell>
          <cell r="N5721">
            <v>0.90450969999999997</v>
          </cell>
          <cell r="Q5721">
            <v>2.5364056000000001</v>
          </cell>
          <cell r="R5721">
            <v>4279.3299190999996</v>
          </cell>
          <cell r="T5721" t="str">
            <v>TOTAllYE201703</v>
          </cell>
        </row>
        <row r="5722">
          <cell r="A5722" t="str">
            <v>TOT</v>
          </cell>
          <cell r="B5722" t="str">
            <v>All</v>
          </cell>
          <cell r="C5722" t="str">
            <v>YE201703</v>
          </cell>
          <cell r="M5722">
            <v>452162.12876609998</v>
          </cell>
          <cell r="N5722">
            <v>0.25116369999999999</v>
          </cell>
          <cell r="Q5722">
            <v>1.010918</v>
          </cell>
          <cell r="R5722">
            <v>2981.4134889000002</v>
          </cell>
          <cell r="T5722" t="str">
            <v>TOTAllYE201703</v>
          </cell>
        </row>
        <row r="5723">
          <cell r="A5723" t="str">
            <v>TOT</v>
          </cell>
          <cell r="B5723" t="str">
            <v>All</v>
          </cell>
          <cell r="C5723" t="str">
            <v>YE201703</v>
          </cell>
          <cell r="M5723">
            <v>452162.12876609998</v>
          </cell>
          <cell r="N5723">
            <v>2.4711357999999999</v>
          </cell>
          <cell r="Q5723">
            <v>12.8769916</v>
          </cell>
          <cell r="R5723">
            <v>2302.83826</v>
          </cell>
          <cell r="T5723" t="str">
            <v>TOTAllYE201703</v>
          </cell>
        </row>
        <row r="5724">
          <cell r="A5724" t="str">
            <v>TOT</v>
          </cell>
          <cell r="B5724" t="str">
            <v>All</v>
          </cell>
          <cell r="C5724" t="str">
            <v>YE201703</v>
          </cell>
          <cell r="M5724">
            <v>452162.12876609998</v>
          </cell>
          <cell r="N5724">
            <v>1.1125741</v>
          </cell>
          <cell r="Q5724">
            <v>5.903956</v>
          </cell>
          <cell r="R5724">
            <v>2261.3463612</v>
          </cell>
          <cell r="T5724" t="str">
            <v>TOTAllYE201703</v>
          </cell>
        </row>
        <row r="5725">
          <cell r="A5725" t="str">
            <v>TOT</v>
          </cell>
          <cell r="B5725" t="str">
            <v>All</v>
          </cell>
          <cell r="C5725" t="str">
            <v>YE201703</v>
          </cell>
          <cell r="M5725">
            <v>452162.12876609998</v>
          </cell>
          <cell r="N5725">
            <v>0.4998513</v>
          </cell>
          <cell r="Q5725">
            <v>1.4369924000000001</v>
          </cell>
          <cell r="R5725">
            <v>4174.1459206</v>
          </cell>
          <cell r="T5725" t="str">
            <v>TOTAllYE201703</v>
          </cell>
        </row>
        <row r="5726">
          <cell r="A5726" t="str">
            <v>TOT</v>
          </cell>
          <cell r="B5726" t="str">
            <v>All</v>
          </cell>
          <cell r="C5726" t="str">
            <v>YE201703</v>
          </cell>
          <cell r="M5726">
            <v>452162.12876609998</v>
          </cell>
          <cell r="N5726">
            <v>0.4862573</v>
          </cell>
          <cell r="Q5726">
            <v>44.740986200000002</v>
          </cell>
          <cell r="R5726">
            <v>130.41928150000001</v>
          </cell>
          <cell r="T5726" t="str">
            <v>TOTAllYE201703</v>
          </cell>
        </row>
        <row r="5727">
          <cell r="A5727" t="str">
            <v>TOT</v>
          </cell>
          <cell r="B5727" t="str">
            <v>All</v>
          </cell>
          <cell r="C5727" t="str">
            <v>YE201703</v>
          </cell>
          <cell r="M5727">
            <v>452162.12876609998</v>
          </cell>
          <cell r="N5727">
            <v>8.1707251000000003</v>
          </cell>
          <cell r="Q5727">
            <v>933.90584290000004</v>
          </cell>
          <cell r="R5727">
            <v>104.98777990000001</v>
          </cell>
          <cell r="T5727" t="str">
            <v>TOTAllYE201703</v>
          </cell>
        </row>
        <row r="5728">
          <cell r="A5728" t="str">
            <v>TOT</v>
          </cell>
          <cell r="B5728" t="str">
            <v>All</v>
          </cell>
          <cell r="C5728" t="str">
            <v>YE201703</v>
          </cell>
          <cell r="M5728">
            <v>452162.12876609998</v>
          </cell>
          <cell r="N5728">
            <v>2.6123764</v>
          </cell>
          <cell r="Q5728">
            <v>308.93219269999997</v>
          </cell>
          <cell r="R5728">
            <v>101.4737777</v>
          </cell>
          <cell r="T5728" t="str">
            <v>TOTAllYE201703</v>
          </cell>
        </row>
        <row r="5729">
          <cell r="A5729" t="str">
            <v>TOT</v>
          </cell>
          <cell r="B5729" t="str">
            <v>All</v>
          </cell>
          <cell r="C5729" t="str">
            <v>YE201703</v>
          </cell>
          <cell r="M5729">
            <v>452162.12876609998</v>
          </cell>
          <cell r="N5729">
            <v>1.1717352999999999</v>
          </cell>
          <cell r="Q5729">
            <v>155.6354015</v>
          </cell>
          <cell r="R5729">
            <v>90.344638700000004</v>
          </cell>
          <cell r="T5729" t="str">
            <v>TOTAllYE201703</v>
          </cell>
        </row>
        <row r="5730">
          <cell r="A5730" t="str">
            <v>TOT</v>
          </cell>
          <cell r="B5730" t="str">
            <v>All</v>
          </cell>
          <cell r="C5730" t="str">
            <v>YE201703</v>
          </cell>
          <cell r="M5730">
            <v>452162.12876609998</v>
          </cell>
          <cell r="N5730">
            <v>91.5898428</v>
          </cell>
          <cell r="Q5730">
            <v>12722.069439299999</v>
          </cell>
          <cell r="R5730">
            <v>86.391456899999994</v>
          </cell>
          <cell r="T5730" t="str">
            <v>TOTAllYE201703</v>
          </cell>
        </row>
      </sheetData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djust"/>
      <sheetName val="Model"/>
      <sheetName val="ASO Rate Sheet"/>
      <sheetName val="Mem AgeSex"/>
      <sheetName val="Sub AgeSex"/>
      <sheetName val="Summary"/>
      <sheetName val="Buzzweb BOC"/>
      <sheetName val="PHCS"/>
      <sheetName val="ERF"/>
      <sheetName val="Assessments"/>
      <sheetName val="AltQuotes"/>
      <sheetName val="Caveats"/>
      <sheetName val="Calendar Factor"/>
      <sheetName val="Blue Sheet"/>
      <sheetName val="Trends"/>
      <sheetName val="BOC's"/>
      <sheetName val="Drug"/>
      <sheetName val="PMPM's"/>
      <sheetName val="Demographics"/>
      <sheetName val="Claims"/>
      <sheetName val="XMLExport"/>
      <sheetName val="ASOXMLExport"/>
      <sheetName val="Cost_Mem_Data"/>
      <sheetName val="ExportClick"/>
      <sheetName val="Territory"/>
    </sheetNames>
    <sheetDataSet>
      <sheetData sheetId="0" refreshError="1"/>
      <sheetData sheetId="1">
        <row r="1">
          <cell r="B1" t="str">
            <v>Test ABC</v>
          </cell>
        </row>
        <row r="16">
          <cell r="B16">
            <v>41640</v>
          </cell>
        </row>
        <row r="18">
          <cell r="B18">
            <v>4</v>
          </cell>
        </row>
        <row r="21">
          <cell r="D21" t="str">
            <v>MD0000000011</v>
          </cell>
          <cell r="E21" t="str">
            <v>MD0000000011</v>
          </cell>
        </row>
        <row r="73">
          <cell r="B73">
            <v>168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1">
          <cell r="W1" t="str">
            <v>MA</v>
          </cell>
        </row>
      </sheetData>
      <sheetData sheetId="9">
        <row r="1">
          <cell r="D1" t="str">
            <v>Y</v>
          </cell>
          <cell r="F1" t="str">
            <v>Y</v>
          </cell>
          <cell r="G1" t="str">
            <v>Y</v>
          </cell>
        </row>
      </sheetData>
      <sheetData sheetId="10"/>
      <sheetData sheetId="11" refreshError="1"/>
      <sheetData sheetId="12" refreshError="1"/>
      <sheetData sheetId="13" refreshError="1"/>
      <sheetData sheetId="14" refreshError="1"/>
      <sheetData sheetId="15">
        <row r="5">
          <cell r="B5" t="str">
            <v>MDNIM1</v>
          </cell>
        </row>
      </sheetData>
      <sheetData sheetId="16">
        <row r="7">
          <cell r="A7" t="str">
            <v>RXNEW 0 RXNEW</v>
          </cell>
        </row>
      </sheetData>
      <sheetData sheetId="17">
        <row r="7">
          <cell r="A7">
            <v>40544</v>
          </cell>
        </row>
      </sheetData>
      <sheetData sheetId="18">
        <row r="2">
          <cell r="A2" t="str">
            <v>DEMOGRAPHICS:</v>
          </cell>
        </row>
      </sheetData>
      <sheetData sheetId="19" refreshError="1"/>
      <sheetData sheetId="20" refreshError="1"/>
      <sheetData sheetId="21" refreshError="1"/>
      <sheetData sheetId="22" refreshError="1"/>
      <sheetData sheetId="23" refreshError="1"/>
      <sheetData sheetId="24">
        <row r="2">
          <cell r="C2" t="e">
            <v>#N/A</v>
          </cell>
        </row>
      </sheetData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ag"/>
    </sheetNames>
    <sheetDataSet>
      <sheetData sheetId="0" refreshError="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"/>
      <sheetName val="factors"/>
      <sheetName val="PP"/>
      <sheetName val="mth2PP"/>
      <sheetName val="mth3PP"/>
      <sheetName val="contents"/>
      <sheetName val="ret'n"/>
      <sheetName val="detail"/>
      <sheetName val="trends"/>
      <sheetName val="rates"/>
      <sheetName val="RM"/>
      <sheetName val="mth2RM"/>
      <sheetName val="mth3RM"/>
      <sheetName val="RM_PPO"/>
      <sheetName val="mth2RMPPO"/>
      <sheetName val="mth3RMPPO"/>
      <sheetName val="uars"/>
      <sheetName val="mth2uars"/>
      <sheetName val="mth3uar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Units (Non-Cred)"/>
      <sheetName val="Prorate (Non-Cred)"/>
      <sheetName val="Liability (Non-Cred)"/>
      <sheetName val="MH-SA"/>
      <sheetName val="Notes"/>
      <sheetName val="CLAIMS1"/>
    </sheetNames>
    <sheetDataSet>
      <sheetData sheetId="0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84</v>
          </cell>
          <cell r="C3">
            <v>57</v>
          </cell>
          <cell r="D3">
            <v>18</v>
          </cell>
          <cell r="E3">
            <v>72</v>
          </cell>
          <cell r="F3">
            <v>181</v>
          </cell>
          <cell r="G3">
            <v>51</v>
          </cell>
          <cell r="H3">
            <v>57</v>
          </cell>
          <cell r="I3">
            <v>181</v>
          </cell>
          <cell r="J3">
            <v>34</v>
          </cell>
          <cell r="K3">
            <v>41</v>
          </cell>
          <cell r="L3">
            <v>104</v>
          </cell>
          <cell r="M3">
            <v>139</v>
          </cell>
          <cell r="N3">
            <v>114</v>
          </cell>
          <cell r="O3">
            <v>75</v>
          </cell>
          <cell r="P3">
            <v>73</v>
          </cell>
          <cell r="Q3">
            <v>23</v>
          </cell>
          <cell r="R3">
            <v>201</v>
          </cell>
          <cell r="S3">
            <v>79</v>
          </cell>
          <cell r="T3">
            <v>356</v>
          </cell>
          <cell r="U3">
            <v>14</v>
          </cell>
          <cell r="V3">
            <v>14</v>
          </cell>
          <cell r="W3">
            <v>128</v>
          </cell>
          <cell r="X3">
            <v>74</v>
          </cell>
          <cell r="Y3">
            <v>3</v>
          </cell>
          <cell r="Z3">
            <v>15</v>
          </cell>
          <cell r="AA3">
            <v>58</v>
          </cell>
        </row>
        <row r="4">
          <cell r="B4">
            <v>67</v>
          </cell>
          <cell r="C4">
            <v>60</v>
          </cell>
          <cell r="D4">
            <v>25</v>
          </cell>
          <cell r="E4">
            <v>35</v>
          </cell>
          <cell r="F4">
            <v>149</v>
          </cell>
          <cell r="G4">
            <v>41</v>
          </cell>
          <cell r="H4">
            <v>81</v>
          </cell>
          <cell r="I4">
            <v>153</v>
          </cell>
          <cell r="J4">
            <v>29</v>
          </cell>
          <cell r="K4">
            <v>48</v>
          </cell>
          <cell r="L4">
            <v>72</v>
          </cell>
          <cell r="M4">
            <v>118</v>
          </cell>
          <cell r="N4">
            <v>97</v>
          </cell>
          <cell r="O4">
            <v>64</v>
          </cell>
          <cell r="P4">
            <v>53</v>
          </cell>
          <cell r="Q4">
            <v>14</v>
          </cell>
          <cell r="R4">
            <v>185</v>
          </cell>
          <cell r="S4">
            <v>57</v>
          </cell>
          <cell r="T4">
            <v>323</v>
          </cell>
          <cell r="U4">
            <v>12</v>
          </cell>
          <cell r="V4">
            <v>15</v>
          </cell>
          <cell r="W4">
            <v>98</v>
          </cell>
          <cell r="X4">
            <v>58</v>
          </cell>
          <cell r="Y4">
            <v>4</v>
          </cell>
          <cell r="Z4">
            <v>10</v>
          </cell>
          <cell r="AA4">
            <v>76</v>
          </cell>
        </row>
        <row r="5">
          <cell r="B5">
            <v>1</v>
          </cell>
          <cell r="C5">
            <v>0</v>
          </cell>
          <cell r="D5">
            <v>1</v>
          </cell>
          <cell r="E5">
            <v>8</v>
          </cell>
          <cell r="F5">
            <v>2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1</v>
          </cell>
          <cell r="L5">
            <v>28</v>
          </cell>
          <cell r="M5">
            <v>1</v>
          </cell>
          <cell r="N5">
            <v>2</v>
          </cell>
          <cell r="O5">
            <v>0</v>
          </cell>
          <cell r="P5">
            <v>1</v>
          </cell>
          <cell r="Q5">
            <v>1</v>
          </cell>
          <cell r="R5">
            <v>3</v>
          </cell>
          <cell r="S5">
            <v>0</v>
          </cell>
          <cell r="T5">
            <v>2</v>
          </cell>
          <cell r="U5">
            <v>0</v>
          </cell>
          <cell r="V5">
            <v>0</v>
          </cell>
          <cell r="W5">
            <v>2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5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9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1</v>
          </cell>
          <cell r="T6">
            <v>6</v>
          </cell>
          <cell r="U6">
            <v>0</v>
          </cell>
          <cell r="V6">
            <v>1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76</v>
          </cell>
          <cell r="C7">
            <v>87</v>
          </cell>
          <cell r="D7">
            <v>17</v>
          </cell>
          <cell r="E7">
            <v>17</v>
          </cell>
          <cell r="F7">
            <v>247</v>
          </cell>
          <cell r="G7">
            <v>35</v>
          </cell>
          <cell r="H7">
            <v>74</v>
          </cell>
          <cell r="I7">
            <v>187</v>
          </cell>
          <cell r="J7">
            <v>30</v>
          </cell>
          <cell r="K7">
            <v>88</v>
          </cell>
          <cell r="L7">
            <v>45</v>
          </cell>
          <cell r="M7">
            <v>168</v>
          </cell>
          <cell r="N7">
            <v>108</v>
          </cell>
          <cell r="O7">
            <v>66</v>
          </cell>
          <cell r="P7">
            <v>96</v>
          </cell>
          <cell r="Q7">
            <v>21</v>
          </cell>
          <cell r="R7">
            <v>216</v>
          </cell>
          <cell r="S7">
            <v>90</v>
          </cell>
          <cell r="T7">
            <v>434</v>
          </cell>
          <cell r="U7">
            <v>22</v>
          </cell>
          <cell r="V7">
            <v>30</v>
          </cell>
          <cell r="W7">
            <v>106</v>
          </cell>
          <cell r="X7">
            <v>74</v>
          </cell>
          <cell r="Y7">
            <v>2</v>
          </cell>
          <cell r="Z7">
            <v>12</v>
          </cell>
          <cell r="AA7">
            <v>99</v>
          </cell>
        </row>
        <row r="8">
          <cell r="B8">
            <v>74</v>
          </cell>
          <cell r="C8">
            <v>64</v>
          </cell>
          <cell r="D8">
            <v>17</v>
          </cell>
          <cell r="E8">
            <v>62</v>
          </cell>
          <cell r="F8">
            <v>196</v>
          </cell>
          <cell r="G8">
            <v>36</v>
          </cell>
          <cell r="H8">
            <v>67</v>
          </cell>
          <cell r="I8">
            <v>151</v>
          </cell>
          <cell r="J8">
            <v>35</v>
          </cell>
          <cell r="K8">
            <v>88</v>
          </cell>
          <cell r="L8">
            <v>34</v>
          </cell>
          <cell r="M8">
            <v>145</v>
          </cell>
          <cell r="N8">
            <v>108</v>
          </cell>
          <cell r="O8">
            <v>66</v>
          </cell>
          <cell r="P8">
            <v>74</v>
          </cell>
          <cell r="Q8">
            <v>17</v>
          </cell>
          <cell r="R8">
            <v>161</v>
          </cell>
          <cell r="S8">
            <v>67</v>
          </cell>
          <cell r="T8">
            <v>262</v>
          </cell>
          <cell r="U8">
            <v>25</v>
          </cell>
          <cell r="V8">
            <v>23</v>
          </cell>
          <cell r="W8">
            <v>95</v>
          </cell>
          <cell r="X8">
            <v>65</v>
          </cell>
          <cell r="Y8">
            <v>18</v>
          </cell>
          <cell r="Z8">
            <v>4</v>
          </cell>
          <cell r="AA8">
            <v>69</v>
          </cell>
        </row>
        <row r="9">
          <cell r="B9">
            <v>7</v>
          </cell>
          <cell r="C9">
            <v>11</v>
          </cell>
          <cell r="D9">
            <v>0</v>
          </cell>
          <cell r="E9">
            <v>8</v>
          </cell>
          <cell r="F9">
            <v>19</v>
          </cell>
          <cell r="G9">
            <v>6</v>
          </cell>
          <cell r="H9">
            <v>7</v>
          </cell>
          <cell r="I9">
            <v>20</v>
          </cell>
          <cell r="J9">
            <v>5</v>
          </cell>
          <cell r="K9">
            <v>6</v>
          </cell>
          <cell r="L9">
            <v>2</v>
          </cell>
          <cell r="M9">
            <v>24</v>
          </cell>
          <cell r="N9">
            <v>13</v>
          </cell>
          <cell r="O9">
            <v>9</v>
          </cell>
          <cell r="P9">
            <v>6</v>
          </cell>
          <cell r="Q9">
            <v>3</v>
          </cell>
          <cell r="R9">
            <v>19</v>
          </cell>
          <cell r="S9">
            <v>9</v>
          </cell>
          <cell r="T9">
            <v>26</v>
          </cell>
          <cell r="U9">
            <v>1</v>
          </cell>
          <cell r="V9">
            <v>5</v>
          </cell>
          <cell r="W9">
            <v>8</v>
          </cell>
          <cell r="X9">
            <v>7</v>
          </cell>
          <cell r="Y9">
            <v>4</v>
          </cell>
          <cell r="Z9">
            <v>1</v>
          </cell>
          <cell r="AA9">
            <v>7</v>
          </cell>
        </row>
        <row r="10">
          <cell r="B10">
            <v>1</v>
          </cell>
          <cell r="C10">
            <v>1</v>
          </cell>
          <cell r="D10">
            <v>0</v>
          </cell>
          <cell r="E10">
            <v>0</v>
          </cell>
          <cell r="F10">
            <v>7</v>
          </cell>
          <cell r="G10">
            <v>1</v>
          </cell>
          <cell r="H10">
            <v>2</v>
          </cell>
          <cell r="I10">
            <v>9</v>
          </cell>
          <cell r="J10">
            <v>0</v>
          </cell>
          <cell r="K10">
            <v>2</v>
          </cell>
          <cell r="L10">
            <v>5</v>
          </cell>
          <cell r="M10">
            <v>3</v>
          </cell>
          <cell r="N10">
            <v>3</v>
          </cell>
          <cell r="O10">
            <v>2</v>
          </cell>
          <cell r="P10">
            <v>2</v>
          </cell>
          <cell r="Q10">
            <v>3</v>
          </cell>
          <cell r="R10">
            <v>13</v>
          </cell>
          <cell r="S10">
            <v>3</v>
          </cell>
          <cell r="T10">
            <v>22</v>
          </cell>
          <cell r="U10">
            <v>0</v>
          </cell>
          <cell r="V10">
            <v>0</v>
          </cell>
          <cell r="W10">
            <v>0</v>
          </cell>
          <cell r="X10">
            <v>2</v>
          </cell>
          <cell r="Y10">
            <v>0</v>
          </cell>
          <cell r="Z10">
            <v>0</v>
          </cell>
          <cell r="AA10">
            <v>5</v>
          </cell>
        </row>
        <row r="11">
          <cell r="B11">
            <v>2</v>
          </cell>
          <cell r="C11">
            <v>3</v>
          </cell>
          <cell r="D11">
            <v>2</v>
          </cell>
          <cell r="E11">
            <v>3</v>
          </cell>
          <cell r="F11">
            <v>6</v>
          </cell>
          <cell r="G11">
            <v>0</v>
          </cell>
          <cell r="H11">
            <v>5</v>
          </cell>
          <cell r="I11">
            <v>3</v>
          </cell>
          <cell r="J11">
            <v>0</v>
          </cell>
          <cell r="K11">
            <v>11</v>
          </cell>
          <cell r="L11">
            <v>7</v>
          </cell>
          <cell r="M11">
            <v>12</v>
          </cell>
          <cell r="N11">
            <v>4</v>
          </cell>
          <cell r="O11">
            <v>1</v>
          </cell>
          <cell r="P11">
            <v>1</v>
          </cell>
          <cell r="Q11">
            <v>0</v>
          </cell>
          <cell r="R11">
            <v>6</v>
          </cell>
          <cell r="S11">
            <v>5</v>
          </cell>
          <cell r="T11">
            <v>21</v>
          </cell>
          <cell r="U11">
            <v>1</v>
          </cell>
          <cell r="V11">
            <v>0</v>
          </cell>
          <cell r="W11">
            <v>10</v>
          </cell>
          <cell r="X11">
            <v>1</v>
          </cell>
          <cell r="Y11">
            <v>0</v>
          </cell>
          <cell r="Z11">
            <v>1</v>
          </cell>
          <cell r="AA11">
            <v>3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1</v>
          </cell>
          <cell r="F12">
            <v>0</v>
          </cell>
          <cell r="G12">
            <v>0</v>
          </cell>
          <cell r="H12">
            <v>0</v>
          </cell>
          <cell r="I12">
            <v>1</v>
          </cell>
          <cell r="J12">
            <v>1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1</v>
          </cell>
          <cell r="R12">
            <v>1</v>
          </cell>
          <cell r="S12">
            <v>3</v>
          </cell>
          <cell r="T12">
            <v>0</v>
          </cell>
          <cell r="U12">
            <v>0</v>
          </cell>
          <cell r="V12">
            <v>0</v>
          </cell>
          <cell r="W12">
            <v>2</v>
          </cell>
          <cell r="X12">
            <v>2</v>
          </cell>
          <cell r="Y12">
            <v>1</v>
          </cell>
          <cell r="Z12">
            <v>0</v>
          </cell>
          <cell r="AA12">
            <v>1</v>
          </cell>
        </row>
        <row r="13">
          <cell r="B13">
            <v>1797</v>
          </cell>
          <cell r="C13">
            <v>1318</v>
          </cell>
          <cell r="D13">
            <v>391</v>
          </cell>
          <cell r="E13">
            <v>2880</v>
          </cell>
          <cell r="F13">
            <v>10159</v>
          </cell>
          <cell r="G13">
            <v>1223</v>
          </cell>
          <cell r="H13">
            <v>1826</v>
          </cell>
          <cell r="I13">
            <v>6542</v>
          </cell>
          <cell r="J13">
            <v>905</v>
          </cell>
          <cell r="K13">
            <v>1461</v>
          </cell>
          <cell r="L13">
            <v>10571</v>
          </cell>
          <cell r="M13">
            <v>2893</v>
          </cell>
          <cell r="N13">
            <v>3724</v>
          </cell>
          <cell r="O13">
            <v>1690</v>
          </cell>
          <cell r="P13">
            <v>1882</v>
          </cell>
          <cell r="Q13">
            <v>347</v>
          </cell>
          <cell r="R13">
            <v>4019</v>
          </cell>
          <cell r="S13">
            <v>1623</v>
          </cell>
          <cell r="T13">
            <v>15583</v>
          </cell>
          <cell r="U13">
            <v>436</v>
          </cell>
          <cell r="V13">
            <v>451</v>
          </cell>
          <cell r="W13">
            <v>1967</v>
          </cell>
          <cell r="X13">
            <v>1907</v>
          </cell>
          <cell r="Y13">
            <v>153</v>
          </cell>
          <cell r="Z13">
            <v>187</v>
          </cell>
          <cell r="AA13">
            <v>2532</v>
          </cell>
        </row>
        <row r="14">
          <cell r="B14">
            <v>34</v>
          </cell>
          <cell r="C14">
            <v>22</v>
          </cell>
          <cell r="D14">
            <v>8</v>
          </cell>
          <cell r="E14">
            <v>21</v>
          </cell>
          <cell r="F14">
            <v>232</v>
          </cell>
          <cell r="G14">
            <v>27</v>
          </cell>
          <cell r="H14">
            <v>71</v>
          </cell>
          <cell r="I14">
            <v>179</v>
          </cell>
          <cell r="J14">
            <v>7</v>
          </cell>
          <cell r="K14">
            <v>68</v>
          </cell>
          <cell r="L14">
            <v>50</v>
          </cell>
          <cell r="M14">
            <v>137</v>
          </cell>
          <cell r="N14">
            <v>50</v>
          </cell>
          <cell r="O14">
            <v>60</v>
          </cell>
          <cell r="P14">
            <v>201</v>
          </cell>
          <cell r="Q14">
            <v>6</v>
          </cell>
          <cell r="R14">
            <v>100</v>
          </cell>
          <cell r="S14">
            <v>198</v>
          </cell>
          <cell r="T14">
            <v>161</v>
          </cell>
          <cell r="U14">
            <v>3</v>
          </cell>
          <cell r="V14">
            <v>5</v>
          </cell>
          <cell r="W14">
            <v>44</v>
          </cell>
          <cell r="X14">
            <v>15</v>
          </cell>
          <cell r="Y14">
            <v>3</v>
          </cell>
          <cell r="Z14">
            <v>2</v>
          </cell>
          <cell r="AA14">
            <v>143</v>
          </cell>
        </row>
        <row r="15">
          <cell r="B15">
            <v>23</v>
          </cell>
          <cell r="C15">
            <v>18</v>
          </cell>
          <cell r="D15">
            <v>10</v>
          </cell>
          <cell r="E15">
            <v>39</v>
          </cell>
          <cell r="F15">
            <v>242</v>
          </cell>
          <cell r="G15">
            <v>23</v>
          </cell>
          <cell r="H15">
            <v>38</v>
          </cell>
          <cell r="I15">
            <v>166</v>
          </cell>
          <cell r="J15">
            <v>78</v>
          </cell>
          <cell r="K15">
            <v>44</v>
          </cell>
          <cell r="L15">
            <v>400</v>
          </cell>
          <cell r="M15">
            <v>39</v>
          </cell>
          <cell r="N15">
            <v>57</v>
          </cell>
          <cell r="O15">
            <v>35</v>
          </cell>
          <cell r="P15">
            <v>155</v>
          </cell>
          <cell r="Q15">
            <v>6</v>
          </cell>
          <cell r="R15">
            <v>73</v>
          </cell>
          <cell r="S15">
            <v>36</v>
          </cell>
          <cell r="T15">
            <v>399</v>
          </cell>
          <cell r="U15">
            <v>7</v>
          </cell>
          <cell r="V15">
            <v>9</v>
          </cell>
          <cell r="W15">
            <v>85</v>
          </cell>
          <cell r="X15">
            <v>65</v>
          </cell>
          <cell r="Y15">
            <v>1</v>
          </cell>
          <cell r="Z15">
            <v>0</v>
          </cell>
          <cell r="AA15">
            <v>62</v>
          </cell>
        </row>
        <row r="16">
          <cell r="B16">
            <v>989</v>
          </cell>
          <cell r="C16">
            <v>610</v>
          </cell>
          <cell r="D16">
            <v>214</v>
          </cell>
          <cell r="E16">
            <v>420</v>
          </cell>
          <cell r="F16">
            <v>2274</v>
          </cell>
          <cell r="G16">
            <v>688</v>
          </cell>
          <cell r="H16">
            <v>849</v>
          </cell>
          <cell r="I16">
            <v>2583</v>
          </cell>
          <cell r="J16">
            <v>472</v>
          </cell>
          <cell r="K16">
            <v>515</v>
          </cell>
          <cell r="L16">
            <v>1701</v>
          </cell>
          <cell r="M16">
            <v>1519</v>
          </cell>
          <cell r="N16">
            <v>1116</v>
          </cell>
          <cell r="O16">
            <v>828</v>
          </cell>
          <cell r="P16">
            <v>897</v>
          </cell>
          <cell r="Q16">
            <v>173</v>
          </cell>
          <cell r="R16">
            <v>2242</v>
          </cell>
          <cell r="S16">
            <v>880</v>
          </cell>
          <cell r="T16">
            <v>4534</v>
          </cell>
          <cell r="U16">
            <v>326</v>
          </cell>
          <cell r="V16">
            <v>333</v>
          </cell>
          <cell r="W16">
            <v>1421</v>
          </cell>
          <cell r="X16">
            <v>1080</v>
          </cell>
          <cell r="Y16">
            <v>27</v>
          </cell>
          <cell r="Z16">
            <v>73</v>
          </cell>
          <cell r="AA16">
            <v>942</v>
          </cell>
        </row>
        <row r="17"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2</v>
          </cell>
          <cell r="G17">
            <v>0</v>
          </cell>
          <cell r="H17">
            <v>0</v>
          </cell>
          <cell r="I17">
            <v>1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1</v>
          </cell>
          <cell r="T17">
            <v>44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</row>
        <row r="18">
          <cell r="B18">
            <v>575</v>
          </cell>
          <cell r="C18">
            <v>417</v>
          </cell>
          <cell r="D18">
            <v>129</v>
          </cell>
          <cell r="E18">
            <v>189</v>
          </cell>
          <cell r="F18">
            <v>1297</v>
          </cell>
          <cell r="G18">
            <v>227</v>
          </cell>
          <cell r="H18">
            <v>435</v>
          </cell>
          <cell r="I18">
            <v>1502</v>
          </cell>
          <cell r="J18">
            <v>242</v>
          </cell>
          <cell r="K18">
            <v>411</v>
          </cell>
          <cell r="L18">
            <v>1071</v>
          </cell>
          <cell r="M18">
            <v>743</v>
          </cell>
          <cell r="N18">
            <v>817</v>
          </cell>
          <cell r="O18">
            <v>477</v>
          </cell>
          <cell r="P18">
            <v>426</v>
          </cell>
          <cell r="Q18">
            <v>107</v>
          </cell>
          <cell r="R18">
            <v>1309</v>
          </cell>
          <cell r="S18">
            <v>562</v>
          </cell>
          <cell r="T18">
            <v>2264</v>
          </cell>
          <cell r="U18">
            <v>104</v>
          </cell>
          <cell r="V18">
            <v>105</v>
          </cell>
          <cell r="W18">
            <v>653</v>
          </cell>
          <cell r="X18">
            <v>530</v>
          </cell>
          <cell r="Y18">
            <v>8</v>
          </cell>
          <cell r="Z18">
            <v>70</v>
          </cell>
          <cell r="AA18">
            <v>499</v>
          </cell>
        </row>
        <row r="19">
          <cell r="B19">
            <v>39</v>
          </cell>
          <cell r="C19">
            <v>46</v>
          </cell>
          <cell r="D19">
            <v>1</v>
          </cell>
          <cell r="E19">
            <v>108</v>
          </cell>
          <cell r="F19">
            <v>159</v>
          </cell>
          <cell r="G19">
            <v>15</v>
          </cell>
          <cell r="H19">
            <v>32</v>
          </cell>
          <cell r="I19">
            <v>102</v>
          </cell>
          <cell r="J19">
            <v>11</v>
          </cell>
          <cell r="K19">
            <v>22</v>
          </cell>
          <cell r="L19">
            <v>79</v>
          </cell>
          <cell r="M19">
            <v>31</v>
          </cell>
          <cell r="N19">
            <v>64</v>
          </cell>
          <cell r="O19">
            <v>20</v>
          </cell>
          <cell r="P19">
            <v>91</v>
          </cell>
          <cell r="Q19">
            <v>5</v>
          </cell>
          <cell r="R19">
            <v>93</v>
          </cell>
          <cell r="S19">
            <v>51</v>
          </cell>
          <cell r="T19">
            <v>317</v>
          </cell>
          <cell r="U19">
            <v>4</v>
          </cell>
          <cell r="V19">
            <v>10</v>
          </cell>
          <cell r="W19">
            <v>42</v>
          </cell>
          <cell r="X19">
            <v>35</v>
          </cell>
          <cell r="Y19">
            <v>0</v>
          </cell>
          <cell r="Z19">
            <v>3</v>
          </cell>
          <cell r="AA19">
            <v>30</v>
          </cell>
        </row>
        <row r="20">
          <cell r="B20">
            <v>2</v>
          </cell>
          <cell r="C20">
            <v>21</v>
          </cell>
          <cell r="D20">
            <v>0</v>
          </cell>
          <cell r="E20">
            <v>20</v>
          </cell>
          <cell r="F20">
            <v>22</v>
          </cell>
          <cell r="G20">
            <v>1</v>
          </cell>
          <cell r="H20">
            <v>39</v>
          </cell>
          <cell r="I20">
            <v>26</v>
          </cell>
          <cell r="J20">
            <v>12</v>
          </cell>
          <cell r="K20">
            <v>5</v>
          </cell>
          <cell r="L20">
            <v>6</v>
          </cell>
          <cell r="M20">
            <v>15</v>
          </cell>
          <cell r="N20">
            <v>6</v>
          </cell>
          <cell r="O20">
            <v>8</v>
          </cell>
          <cell r="P20">
            <v>4</v>
          </cell>
          <cell r="Q20">
            <v>1</v>
          </cell>
          <cell r="R20">
            <v>34</v>
          </cell>
          <cell r="S20">
            <v>3</v>
          </cell>
          <cell r="T20">
            <v>36</v>
          </cell>
          <cell r="U20">
            <v>0</v>
          </cell>
          <cell r="V20">
            <v>2</v>
          </cell>
          <cell r="W20">
            <v>11</v>
          </cell>
          <cell r="X20">
            <v>5</v>
          </cell>
          <cell r="Y20">
            <v>0</v>
          </cell>
          <cell r="Z20">
            <v>1</v>
          </cell>
          <cell r="AA20">
            <v>5</v>
          </cell>
        </row>
        <row r="21">
          <cell r="B21">
            <v>1669</v>
          </cell>
          <cell r="C21">
            <v>1144</v>
          </cell>
          <cell r="D21">
            <v>337</v>
          </cell>
          <cell r="E21">
            <v>323</v>
          </cell>
          <cell r="F21">
            <v>3333</v>
          </cell>
          <cell r="G21">
            <v>800</v>
          </cell>
          <cell r="H21">
            <v>1117</v>
          </cell>
          <cell r="I21">
            <v>3065</v>
          </cell>
          <cell r="J21">
            <v>610</v>
          </cell>
          <cell r="K21">
            <v>1439</v>
          </cell>
          <cell r="L21">
            <v>1125</v>
          </cell>
          <cell r="M21">
            <v>2242</v>
          </cell>
          <cell r="N21">
            <v>2218</v>
          </cell>
          <cell r="O21">
            <v>1120</v>
          </cell>
          <cell r="P21">
            <v>975</v>
          </cell>
          <cell r="Q21">
            <v>269</v>
          </cell>
          <cell r="R21">
            <v>3138</v>
          </cell>
          <cell r="S21">
            <v>1541</v>
          </cell>
          <cell r="T21">
            <v>6448</v>
          </cell>
          <cell r="U21">
            <v>246</v>
          </cell>
          <cell r="V21">
            <v>323</v>
          </cell>
          <cell r="W21">
            <v>2282</v>
          </cell>
          <cell r="X21">
            <v>1384</v>
          </cell>
          <cell r="Y21">
            <v>36</v>
          </cell>
          <cell r="Z21">
            <v>126</v>
          </cell>
          <cell r="AA21">
            <v>1088</v>
          </cell>
        </row>
        <row r="22">
          <cell r="B22">
            <v>3811</v>
          </cell>
          <cell r="C22">
            <v>3600</v>
          </cell>
          <cell r="D22">
            <v>929</v>
          </cell>
          <cell r="E22">
            <v>901</v>
          </cell>
          <cell r="F22">
            <v>6576</v>
          </cell>
          <cell r="G22">
            <v>1861</v>
          </cell>
          <cell r="H22">
            <v>3343</v>
          </cell>
          <cell r="I22">
            <v>6394</v>
          </cell>
          <cell r="J22">
            <v>362</v>
          </cell>
          <cell r="K22">
            <v>3890</v>
          </cell>
          <cell r="L22">
            <v>3415</v>
          </cell>
          <cell r="M22">
            <v>4117</v>
          </cell>
          <cell r="N22">
            <v>4870</v>
          </cell>
          <cell r="O22">
            <v>2108</v>
          </cell>
          <cell r="P22">
            <v>4203</v>
          </cell>
          <cell r="Q22">
            <v>568</v>
          </cell>
          <cell r="R22">
            <v>2694</v>
          </cell>
          <cell r="S22">
            <v>3291</v>
          </cell>
          <cell r="T22">
            <v>16470</v>
          </cell>
          <cell r="U22">
            <v>212</v>
          </cell>
          <cell r="V22">
            <v>740</v>
          </cell>
          <cell r="W22">
            <v>6171</v>
          </cell>
          <cell r="X22">
            <v>2795</v>
          </cell>
          <cell r="Y22">
            <v>65</v>
          </cell>
          <cell r="Z22">
            <v>152</v>
          </cell>
          <cell r="AA22">
            <v>3485</v>
          </cell>
        </row>
        <row r="23">
          <cell r="B23">
            <v>208</v>
          </cell>
          <cell r="C23">
            <v>181</v>
          </cell>
          <cell r="D23">
            <v>57</v>
          </cell>
          <cell r="E23">
            <v>163</v>
          </cell>
          <cell r="F23">
            <v>646</v>
          </cell>
          <cell r="G23">
            <v>102</v>
          </cell>
          <cell r="H23">
            <v>123</v>
          </cell>
          <cell r="I23">
            <v>621</v>
          </cell>
          <cell r="J23">
            <v>84</v>
          </cell>
          <cell r="K23">
            <v>186</v>
          </cell>
          <cell r="L23">
            <v>245</v>
          </cell>
          <cell r="M23">
            <v>338</v>
          </cell>
          <cell r="N23">
            <v>311</v>
          </cell>
          <cell r="O23">
            <v>138</v>
          </cell>
          <cell r="P23">
            <v>212</v>
          </cell>
          <cell r="Q23">
            <v>45</v>
          </cell>
          <cell r="R23">
            <v>500</v>
          </cell>
          <cell r="S23">
            <v>296</v>
          </cell>
          <cell r="T23">
            <v>984</v>
          </cell>
          <cell r="U23">
            <v>43</v>
          </cell>
          <cell r="V23">
            <v>46</v>
          </cell>
          <cell r="W23">
            <v>258</v>
          </cell>
          <cell r="X23">
            <v>177</v>
          </cell>
          <cell r="Y23">
            <v>5</v>
          </cell>
          <cell r="Z23">
            <v>21</v>
          </cell>
          <cell r="AA23">
            <v>207</v>
          </cell>
        </row>
        <row r="24">
          <cell r="B24">
            <v>1098</v>
          </cell>
          <cell r="C24">
            <v>744</v>
          </cell>
          <cell r="D24">
            <v>448</v>
          </cell>
          <cell r="E24">
            <v>736</v>
          </cell>
          <cell r="F24">
            <v>2767</v>
          </cell>
          <cell r="G24">
            <v>688</v>
          </cell>
          <cell r="H24">
            <v>1055</v>
          </cell>
          <cell r="I24">
            <v>2570</v>
          </cell>
          <cell r="J24">
            <v>639</v>
          </cell>
          <cell r="K24">
            <v>1045</v>
          </cell>
          <cell r="L24">
            <v>1118</v>
          </cell>
          <cell r="M24">
            <v>1806</v>
          </cell>
          <cell r="N24">
            <v>1536</v>
          </cell>
          <cell r="O24">
            <v>1452</v>
          </cell>
          <cell r="P24">
            <v>1053</v>
          </cell>
          <cell r="Q24">
            <v>218</v>
          </cell>
          <cell r="R24">
            <v>3514</v>
          </cell>
          <cell r="S24">
            <v>1014</v>
          </cell>
          <cell r="T24">
            <v>6795</v>
          </cell>
          <cell r="U24">
            <v>143</v>
          </cell>
          <cell r="V24">
            <v>194</v>
          </cell>
          <cell r="W24">
            <v>1510</v>
          </cell>
          <cell r="X24">
            <v>1277</v>
          </cell>
          <cell r="Y24">
            <v>81</v>
          </cell>
          <cell r="Z24">
            <v>103</v>
          </cell>
          <cell r="AA24">
            <v>1321</v>
          </cell>
        </row>
        <row r="25">
          <cell r="B25">
            <v>20</v>
          </cell>
          <cell r="C25">
            <v>21</v>
          </cell>
          <cell r="D25">
            <v>6</v>
          </cell>
          <cell r="E25">
            <v>3</v>
          </cell>
          <cell r="F25">
            <v>34</v>
          </cell>
          <cell r="G25">
            <v>13</v>
          </cell>
          <cell r="H25">
            <v>24</v>
          </cell>
          <cell r="I25">
            <v>38</v>
          </cell>
          <cell r="J25">
            <v>11</v>
          </cell>
          <cell r="K25">
            <v>13</v>
          </cell>
          <cell r="L25">
            <v>5</v>
          </cell>
          <cell r="M25">
            <v>30</v>
          </cell>
          <cell r="N25">
            <v>20</v>
          </cell>
          <cell r="O25">
            <v>13</v>
          </cell>
          <cell r="P25">
            <v>13</v>
          </cell>
          <cell r="Q25">
            <v>4</v>
          </cell>
          <cell r="R25">
            <v>61</v>
          </cell>
          <cell r="S25">
            <v>10</v>
          </cell>
          <cell r="T25">
            <v>62</v>
          </cell>
          <cell r="U25">
            <v>4</v>
          </cell>
          <cell r="V25">
            <v>3</v>
          </cell>
          <cell r="W25">
            <v>31</v>
          </cell>
          <cell r="X25">
            <v>18</v>
          </cell>
          <cell r="Y25">
            <v>0</v>
          </cell>
          <cell r="Z25">
            <v>3</v>
          </cell>
          <cell r="AA25">
            <v>4</v>
          </cell>
        </row>
        <row r="26">
          <cell r="B26">
            <v>21</v>
          </cell>
          <cell r="C26">
            <v>26</v>
          </cell>
          <cell r="D26">
            <v>11</v>
          </cell>
          <cell r="E26">
            <v>58</v>
          </cell>
          <cell r="F26">
            <v>395</v>
          </cell>
          <cell r="G26">
            <v>12</v>
          </cell>
          <cell r="H26">
            <v>36</v>
          </cell>
          <cell r="I26">
            <v>40</v>
          </cell>
          <cell r="J26">
            <v>15</v>
          </cell>
          <cell r="K26">
            <v>19</v>
          </cell>
          <cell r="L26">
            <v>46</v>
          </cell>
          <cell r="M26">
            <v>117</v>
          </cell>
          <cell r="N26">
            <v>130</v>
          </cell>
          <cell r="O26">
            <v>57</v>
          </cell>
          <cell r="P26">
            <v>22</v>
          </cell>
          <cell r="Q26">
            <v>330</v>
          </cell>
          <cell r="R26">
            <v>151</v>
          </cell>
          <cell r="S26">
            <v>37</v>
          </cell>
          <cell r="T26">
            <v>172</v>
          </cell>
          <cell r="U26">
            <v>0</v>
          </cell>
          <cell r="V26">
            <v>1</v>
          </cell>
          <cell r="W26">
            <v>30</v>
          </cell>
          <cell r="X26">
            <v>19</v>
          </cell>
          <cell r="Y26">
            <v>4</v>
          </cell>
          <cell r="Z26">
            <v>5</v>
          </cell>
          <cell r="AA26">
            <v>5</v>
          </cell>
        </row>
        <row r="27">
          <cell r="B27">
            <v>638</v>
          </cell>
          <cell r="C27">
            <v>806</v>
          </cell>
          <cell r="D27">
            <v>133</v>
          </cell>
          <cell r="E27">
            <v>141</v>
          </cell>
          <cell r="F27">
            <v>2323</v>
          </cell>
          <cell r="G27">
            <v>254</v>
          </cell>
          <cell r="H27">
            <v>446</v>
          </cell>
          <cell r="I27">
            <v>1805</v>
          </cell>
          <cell r="J27">
            <v>406</v>
          </cell>
          <cell r="K27">
            <v>875</v>
          </cell>
          <cell r="L27">
            <v>343</v>
          </cell>
          <cell r="M27">
            <v>998</v>
          </cell>
          <cell r="N27">
            <v>850</v>
          </cell>
          <cell r="O27">
            <v>568</v>
          </cell>
          <cell r="P27">
            <v>821</v>
          </cell>
          <cell r="Q27">
            <v>108</v>
          </cell>
          <cell r="R27">
            <v>2095</v>
          </cell>
          <cell r="S27">
            <v>598</v>
          </cell>
          <cell r="T27">
            <v>4272</v>
          </cell>
          <cell r="U27">
            <v>121</v>
          </cell>
          <cell r="V27">
            <v>151</v>
          </cell>
          <cell r="W27">
            <v>879</v>
          </cell>
          <cell r="X27">
            <v>499</v>
          </cell>
          <cell r="Y27">
            <v>17</v>
          </cell>
          <cell r="Z27">
            <v>91</v>
          </cell>
          <cell r="AA27">
            <v>733</v>
          </cell>
        </row>
        <row r="28">
          <cell r="B28">
            <v>565</v>
          </cell>
          <cell r="C28">
            <v>820</v>
          </cell>
          <cell r="D28">
            <v>239</v>
          </cell>
          <cell r="E28">
            <v>817</v>
          </cell>
          <cell r="F28">
            <v>1443</v>
          </cell>
          <cell r="G28">
            <v>409</v>
          </cell>
          <cell r="H28">
            <v>660</v>
          </cell>
          <cell r="I28">
            <v>1202</v>
          </cell>
          <cell r="J28">
            <v>465</v>
          </cell>
          <cell r="K28">
            <v>680</v>
          </cell>
          <cell r="L28">
            <v>642</v>
          </cell>
          <cell r="M28">
            <v>1568</v>
          </cell>
          <cell r="N28">
            <v>1035</v>
          </cell>
          <cell r="O28">
            <v>692</v>
          </cell>
          <cell r="P28">
            <v>872</v>
          </cell>
          <cell r="Q28">
            <v>321</v>
          </cell>
          <cell r="R28">
            <v>1384</v>
          </cell>
          <cell r="S28">
            <v>530</v>
          </cell>
          <cell r="T28">
            <v>2416</v>
          </cell>
          <cell r="U28">
            <v>101</v>
          </cell>
          <cell r="V28">
            <v>156</v>
          </cell>
          <cell r="W28">
            <v>1306</v>
          </cell>
          <cell r="X28">
            <v>452</v>
          </cell>
          <cell r="Y28">
            <v>88</v>
          </cell>
          <cell r="Z28">
            <v>75</v>
          </cell>
          <cell r="AA28">
            <v>466</v>
          </cell>
        </row>
        <row r="29">
          <cell r="B29">
            <v>349</v>
          </cell>
          <cell r="C29">
            <v>153</v>
          </cell>
          <cell r="D29">
            <v>33</v>
          </cell>
          <cell r="E29">
            <v>156</v>
          </cell>
          <cell r="F29">
            <v>328</v>
          </cell>
          <cell r="G29">
            <v>65</v>
          </cell>
          <cell r="H29">
            <v>94</v>
          </cell>
          <cell r="I29">
            <v>234</v>
          </cell>
          <cell r="J29">
            <v>108</v>
          </cell>
          <cell r="K29">
            <v>137</v>
          </cell>
          <cell r="L29">
            <v>126</v>
          </cell>
          <cell r="M29">
            <v>361</v>
          </cell>
          <cell r="N29">
            <v>166</v>
          </cell>
          <cell r="O29">
            <v>151</v>
          </cell>
          <cell r="P29">
            <v>189</v>
          </cell>
          <cell r="Q29">
            <v>0</v>
          </cell>
          <cell r="R29">
            <v>427</v>
          </cell>
          <cell r="S29">
            <v>207</v>
          </cell>
          <cell r="T29">
            <v>536</v>
          </cell>
          <cell r="U29">
            <v>46</v>
          </cell>
          <cell r="V29">
            <v>15</v>
          </cell>
          <cell r="W29">
            <v>283</v>
          </cell>
          <cell r="X29">
            <v>151</v>
          </cell>
          <cell r="Y29">
            <v>0</v>
          </cell>
          <cell r="Z29">
            <v>1</v>
          </cell>
          <cell r="AA29">
            <v>20</v>
          </cell>
        </row>
        <row r="30">
          <cell r="B30">
            <v>104</v>
          </cell>
          <cell r="C30">
            <v>113</v>
          </cell>
          <cell r="D30">
            <v>21</v>
          </cell>
          <cell r="E30">
            <v>72</v>
          </cell>
          <cell r="F30">
            <v>224</v>
          </cell>
          <cell r="G30">
            <v>52</v>
          </cell>
          <cell r="H30">
            <v>93</v>
          </cell>
          <cell r="I30">
            <v>222</v>
          </cell>
          <cell r="J30">
            <v>85</v>
          </cell>
          <cell r="K30">
            <v>105</v>
          </cell>
          <cell r="L30">
            <v>93</v>
          </cell>
          <cell r="M30">
            <v>200</v>
          </cell>
          <cell r="N30">
            <v>139</v>
          </cell>
          <cell r="O30">
            <v>85</v>
          </cell>
          <cell r="P30">
            <v>106</v>
          </cell>
          <cell r="Q30">
            <v>47</v>
          </cell>
          <cell r="R30">
            <v>304</v>
          </cell>
          <cell r="S30">
            <v>117</v>
          </cell>
          <cell r="T30">
            <v>475</v>
          </cell>
          <cell r="U30">
            <v>16</v>
          </cell>
          <cell r="V30">
            <v>15</v>
          </cell>
          <cell r="W30">
            <v>183</v>
          </cell>
          <cell r="X30">
            <v>67</v>
          </cell>
          <cell r="Y30">
            <v>3</v>
          </cell>
          <cell r="Z30">
            <v>14</v>
          </cell>
          <cell r="AA30">
            <v>74</v>
          </cell>
        </row>
        <row r="31">
          <cell r="B31">
            <v>0</v>
          </cell>
          <cell r="C31">
            <v>1</v>
          </cell>
          <cell r="D31">
            <v>0</v>
          </cell>
          <cell r="E31">
            <v>50</v>
          </cell>
          <cell r="F31">
            <v>11</v>
          </cell>
          <cell r="G31">
            <v>1</v>
          </cell>
          <cell r="H31">
            <v>0</v>
          </cell>
          <cell r="I31">
            <v>3</v>
          </cell>
          <cell r="J31">
            <v>0</v>
          </cell>
          <cell r="K31">
            <v>43</v>
          </cell>
          <cell r="L31">
            <v>21</v>
          </cell>
          <cell r="M31">
            <v>0</v>
          </cell>
          <cell r="N31">
            <v>9</v>
          </cell>
          <cell r="O31">
            <v>1</v>
          </cell>
          <cell r="P31">
            <v>3</v>
          </cell>
          <cell r="Q31">
            <v>0</v>
          </cell>
          <cell r="R31">
            <v>83</v>
          </cell>
          <cell r="S31">
            <v>0</v>
          </cell>
          <cell r="T31">
            <v>5</v>
          </cell>
          <cell r="U31">
            <v>0</v>
          </cell>
          <cell r="V31">
            <v>0</v>
          </cell>
          <cell r="W31">
            <v>5</v>
          </cell>
          <cell r="X31">
            <v>2</v>
          </cell>
          <cell r="Y31">
            <v>0</v>
          </cell>
          <cell r="Z31">
            <v>0</v>
          </cell>
          <cell r="AA31">
            <v>1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8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3</v>
          </cell>
          <cell r="Q32">
            <v>0</v>
          </cell>
          <cell r="R32">
            <v>1</v>
          </cell>
          <cell r="S32">
            <v>0</v>
          </cell>
          <cell r="T32">
            <v>2</v>
          </cell>
          <cell r="U32">
            <v>0</v>
          </cell>
          <cell r="V32">
            <v>0</v>
          </cell>
          <cell r="W32">
            <v>1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371</v>
          </cell>
          <cell r="C33">
            <v>374</v>
          </cell>
          <cell r="D33">
            <v>67</v>
          </cell>
          <cell r="E33">
            <v>164</v>
          </cell>
          <cell r="F33">
            <v>780</v>
          </cell>
          <cell r="G33">
            <v>167</v>
          </cell>
          <cell r="H33">
            <v>292</v>
          </cell>
          <cell r="I33">
            <v>537</v>
          </cell>
          <cell r="J33">
            <v>133</v>
          </cell>
          <cell r="K33">
            <v>305</v>
          </cell>
          <cell r="L33">
            <v>385</v>
          </cell>
          <cell r="M33">
            <v>713</v>
          </cell>
          <cell r="N33">
            <v>440</v>
          </cell>
          <cell r="O33">
            <v>351</v>
          </cell>
          <cell r="P33">
            <v>223</v>
          </cell>
          <cell r="Q33">
            <v>98</v>
          </cell>
          <cell r="R33">
            <v>901</v>
          </cell>
          <cell r="S33">
            <v>283</v>
          </cell>
          <cell r="T33">
            <v>1784</v>
          </cell>
          <cell r="U33">
            <v>72</v>
          </cell>
          <cell r="V33">
            <v>67</v>
          </cell>
          <cell r="W33">
            <v>579</v>
          </cell>
          <cell r="X33">
            <v>270</v>
          </cell>
          <cell r="Y33">
            <v>8</v>
          </cell>
          <cell r="Z33">
            <v>46</v>
          </cell>
          <cell r="AA33">
            <v>312</v>
          </cell>
        </row>
        <row r="34">
          <cell r="B34">
            <v>390</v>
          </cell>
          <cell r="C34">
            <v>374</v>
          </cell>
          <cell r="D34">
            <v>146</v>
          </cell>
          <cell r="E34">
            <v>192</v>
          </cell>
          <cell r="F34">
            <v>846</v>
          </cell>
          <cell r="G34">
            <v>203</v>
          </cell>
          <cell r="H34">
            <v>404</v>
          </cell>
          <cell r="I34">
            <v>976</v>
          </cell>
          <cell r="J34">
            <v>214</v>
          </cell>
          <cell r="K34">
            <v>511</v>
          </cell>
          <cell r="L34">
            <v>448</v>
          </cell>
          <cell r="M34">
            <v>745</v>
          </cell>
          <cell r="N34">
            <v>544</v>
          </cell>
          <cell r="O34">
            <v>378</v>
          </cell>
          <cell r="P34">
            <v>424</v>
          </cell>
          <cell r="Q34">
            <v>73</v>
          </cell>
          <cell r="R34">
            <v>1129</v>
          </cell>
          <cell r="S34">
            <v>318</v>
          </cell>
          <cell r="T34">
            <v>2087</v>
          </cell>
          <cell r="U34">
            <v>34</v>
          </cell>
          <cell r="V34">
            <v>100</v>
          </cell>
          <cell r="W34">
            <v>648</v>
          </cell>
          <cell r="X34">
            <v>556</v>
          </cell>
          <cell r="Y34">
            <v>21</v>
          </cell>
          <cell r="Z34">
            <v>105</v>
          </cell>
          <cell r="AA34">
            <v>428</v>
          </cell>
        </row>
        <row r="35">
          <cell r="B35">
            <v>8042</v>
          </cell>
          <cell r="C35">
            <v>6603</v>
          </cell>
          <cell r="D35">
            <v>1896</v>
          </cell>
          <cell r="E35">
            <v>5764</v>
          </cell>
          <cell r="F35">
            <v>15083</v>
          </cell>
          <cell r="G35">
            <v>3917</v>
          </cell>
          <cell r="H35">
            <v>8018</v>
          </cell>
          <cell r="I35">
            <v>12081</v>
          </cell>
          <cell r="J35">
            <v>5125</v>
          </cell>
          <cell r="K35">
            <v>5516</v>
          </cell>
          <cell r="L35">
            <v>3217</v>
          </cell>
          <cell r="M35">
            <v>12286</v>
          </cell>
          <cell r="N35">
            <v>9715</v>
          </cell>
          <cell r="O35">
            <v>6190</v>
          </cell>
          <cell r="P35">
            <v>6247</v>
          </cell>
          <cell r="Q35">
            <v>0</v>
          </cell>
          <cell r="R35">
            <v>16626</v>
          </cell>
          <cell r="S35">
            <v>7341</v>
          </cell>
          <cell r="T35">
            <v>13166</v>
          </cell>
          <cell r="U35">
            <v>1967</v>
          </cell>
          <cell r="V35">
            <v>1651</v>
          </cell>
          <cell r="W35">
            <v>9396</v>
          </cell>
          <cell r="X35">
            <v>7034</v>
          </cell>
          <cell r="Y35">
            <v>3</v>
          </cell>
          <cell r="Z35">
            <v>558</v>
          </cell>
          <cell r="AA35">
            <v>920</v>
          </cell>
        </row>
        <row r="36">
          <cell r="B36">
            <v>340</v>
          </cell>
          <cell r="C36">
            <v>671</v>
          </cell>
          <cell r="D36">
            <v>109</v>
          </cell>
          <cell r="E36">
            <v>194</v>
          </cell>
          <cell r="F36">
            <v>1016</v>
          </cell>
          <cell r="G36">
            <v>221</v>
          </cell>
          <cell r="H36">
            <v>366</v>
          </cell>
          <cell r="I36">
            <v>884</v>
          </cell>
          <cell r="J36">
            <v>156</v>
          </cell>
          <cell r="K36">
            <v>409</v>
          </cell>
          <cell r="L36">
            <v>359</v>
          </cell>
          <cell r="M36">
            <v>742</v>
          </cell>
          <cell r="N36">
            <v>628</v>
          </cell>
          <cell r="O36">
            <v>332</v>
          </cell>
          <cell r="P36">
            <v>521</v>
          </cell>
          <cell r="Q36">
            <v>102</v>
          </cell>
          <cell r="R36">
            <v>1069</v>
          </cell>
          <cell r="S36">
            <v>637</v>
          </cell>
          <cell r="T36">
            <v>1782</v>
          </cell>
          <cell r="U36">
            <v>110</v>
          </cell>
          <cell r="V36">
            <v>111</v>
          </cell>
          <cell r="W36">
            <v>582</v>
          </cell>
          <cell r="X36">
            <v>319</v>
          </cell>
          <cell r="Y36">
            <v>12</v>
          </cell>
          <cell r="Z36">
            <v>69</v>
          </cell>
          <cell r="AA36">
            <v>305</v>
          </cell>
        </row>
        <row r="37">
          <cell r="B37">
            <v>4307</v>
          </cell>
          <cell r="C37">
            <v>6206</v>
          </cell>
          <cell r="D37">
            <v>1985</v>
          </cell>
          <cell r="E37">
            <v>5525</v>
          </cell>
          <cell r="F37">
            <v>11129</v>
          </cell>
          <cell r="G37">
            <v>2775</v>
          </cell>
          <cell r="H37">
            <v>4582</v>
          </cell>
          <cell r="I37">
            <v>10725</v>
          </cell>
          <cell r="J37">
            <v>4552</v>
          </cell>
          <cell r="K37">
            <v>4285</v>
          </cell>
          <cell r="L37">
            <v>5444</v>
          </cell>
          <cell r="M37">
            <v>8808</v>
          </cell>
          <cell r="N37">
            <v>7351</v>
          </cell>
          <cell r="O37">
            <v>4832</v>
          </cell>
          <cell r="P37">
            <v>3735</v>
          </cell>
          <cell r="Q37">
            <v>2922</v>
          </cell>
          <cell r="R37">
            <v>13524</v>
          </cell>
          <cell r="S37">
            <v>5514</v>
          </cell>
          <cell r="T37">
            <v>16343</v>
          </cell>
          <cell r="U37">
            <v>1490</v>
          </cell>
          <cell r="V37">
            <v>1301</v>
          </cell>
          <cell r="W37">
            <v>7680</v>
          </cell>
          <cell r="X37">
            <v>5888</v>
          </cell>
          <cell r="Y37">
            <v>234</v>
          </cell>
          <cell r="Z37">
            <v>949</v>
          </cell>
          <cell r="AA37">
            <v>3240</v>
          </cell>
        </row>
        <row r="38">
          <cell r="B38">
            <v>1708</v>
          </cell>
          <cell r="C38">
            <v>1091</v>
          </cell>
          <cell r="D38">
            <v>472</v>
          </cell>
          <cell r="E38">
            <v>1633</v>
          </cell>
          <cell r="F38">
            <v>3030</v>
          </cell>
          <cell r="G38">
            <v>690</v>
          </cell>
          <cell r="H38">
            <v>1079</v>
          </cell>
          <cell r="I38">
            <v>2462</v>
          </cell>
          <cell r="J38">
            <v>1330</v>
          </cell>
          <cell r="K38">
            <v>1107</v>
          </cell>
          <cell r="L38">
            <v>1187</v>
          </cell>
          <cell r="M38">
            <v>2205</v>
          </cell>
          <cell r="N38">
            <v>4856</v>
          </cell>
          <cell r="O38">
            <v>1263</v>
          </cell>
          <cell r="P38">
            <v>1453</v>
          </cell>
          <cell r="Q38">
            <v>370</v>
          </cell>
          <cell r="R38">
            <v>2773</v>
          </cell>
          <cell r="S38">
            <v>1686</v>
          </cell>
          <cell r="T38">
            <v>2767</v>
          </cell>
          <cell r="U38">
            <v>455</v>
          </cell>
          <cell r="V38">
            <v>372</v>
          </cell>
          <cell r="W38">
            <v>1443</v>
          </cell>
          <cell r="X38">
            <v>1631</v>
          </cell>
          <cell r="Y38">
            <v>28</v>
          </cell>
          <cell r="Z38">
            <v>128</v>
          </cell>
          <cell r="AA38">
            <v>225</v>
          </cell>
        </row>
        <row r="39">
          <cell r="B39">
            <v>568</v>
          </cell>
          <cell r="C39">
            <v>797</v>
          </cell>
          <cell r="D39">
            <v>264</v>
          </cell>
          <cell r="E39">
            <v>158</v>
          </cell>
          <cell r="F39">
            <v>1250</v>
          </cell>
          <cell r="G39">
            <v>351</v>
          </cell>
          <cell r="H39">
            <v>657</v>
          </cell>
          <cell r="I39">
            <v>1509</v>
          </cell>
          <cell r="J39">
            <v>258</v>
          </cell>
          <cell r="K39">
            <v>549</v>
          </cell>
          <cell r="L39">
            <v>226</v>
          </cell>
          <cell r="M39">
            <v>823</v>
          </cell>
          <cell r="N39">
            <v>708</v>
          </cell>
          <cell r="O39">
            <v>619</v>
          </cell>
          <cell r="P39">
            <v>454</v>
          </cell>
          <cell r="Q39">
            <v>126</v>
          </cell>
          <cell r="R39">
            <v>1475</v>
          </cell>
          <cell r="S39">
            <v>724</v>
          </cell>
          <cell r="T39">
            <v>2519</v>
          </cell>
          <cell r="U39">
            <v>171</v>
          </cell>
          <cell r="V39">
            <v>102</v>
          </cell>
          <cell r="W39">
            <v>1098</v>
          </cell>
          <cell r="X39">
            <v>459</v>
          </cell>
          <cell r="Y39">
            <v>50</v>
          </cell>
          <cell r="Z39">
            <v>98</v>
          </cell>
          <cell r="AA39">
            <v>547</v>
          </cell>
        </row>
        <row r="40">
          <cell r="B40">
            <v>1068</v>
          </cell>
          <cell r="C40">
            <v>968</v>
          </cell>
          <cell r="D40">
            <v>198</v>
          </cell>
          <cell r="E40">
            <v>2008</v>
          </cell>
          <cell r="F40">
            <v>1967</v>
          </cell>
          <cell r="G40">
            <v>517</v>
          </cell>
          <cell r="H40">
            <v>776</v>
          </cell>
          <cell r="I40">
            <v>1055</v>
          </cell>
          <cell r="J40">
            <v>1295</v>
          </cell>
          <cell r="K40">
            <v>1109</v>
          </cell>
          <cell r="L40">
            <v>169</v>
          </cell>
          <cell r="M40">
            <v>1777</v>
          </cell>
          <cell r="N40">
            <v>1711</v>
          </cell>
          <cell r="O40">
            <v>1111</v>
          </cell>
          <cell r="P40">
            <v>736</v>
          </cell>
          <cell r="Q40">
            <v>257</v>
          </cell>
          <cell r="R40">
            <v>1965</v>
          </cell>
          <cell r="S40">
            <v>980</v>
          </cell>
          <cell r="T40">
            <v>754</v>
          </cell>
          <cell r="U40">
            <v>266</v>
          </cell>
          <cell r="V40">
            <v>265</v>
          </cell>
          <cell r="W40">
            <v>1133</v>
          </cell>
          <cell r="X40">
            <v>953</v>
          </cell>
          <cell r="Y40">
            <v>27</v>
          </cell>
          <cell r="Z40">
            <v>0</v>
          </cell>
          <cell r="AA40">
            <v>85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3</v>
          </cell>
          <cell r="F41">
            <v>3</v>
          </cell>
          <cell r="G41">
            <v>0</v>
          </cell>
          <cell r="H41">
            <v>3</v>
          </cell>
          <cell r="I41">
            <v>1</v>
          </cell>
          <cell r="J41">
            <v>0</v>
          </cell>
          <cell r="K41">
            <v>1</v>
          </cell>
          <cell r="L41">
            <v>1</v>
          </cell>
          <cell r="M41">
            <v>0</v>
          </cell>
          <cell r="N41">
            <v>0</v>
          </cell>
          <cell r="O41">
            <v>3</v>
          </cell>
          <cell r="P41">
            <v>2</v>
          </cell>
          <cell r="Q41">
            <v>0</v>
          </cell>
          <cell r="R41">
            <v>1</v>
          </cell>
          <cell r="S41">
            <v>0</v>
          </cell>
          <cell r="T41">
            <v>2</v>
          </cell>
          <cell r="U41">
            <v>0</v>
          </cell>
          <cell r="V41">
            <v>0</v>
          </cell>
          <cell r="W41">
            <v>1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6615</v>
          </cell>
          <cell r="C42">
            <v>6919</v>
          </cell>
          <cell r="D42">
            <v>1702</v>
          </cell>
          <cell r="E42">
            <v>6608</v>
          </cell>
          <cell r="F42">
            <v>10198</v>
          </cell>
          <cell r="G42">
            <v>4826</v>
          </cell>
          <cell r="H42">
            <v>8448</v>
          </cell>
          <cell r="I42">
            <v>8125</v>
          </cell>
          <cell r="J42">
            <v>5176</v>
          </cell>
          <cell r="K42">
            <v>6254</v>
          </cell>
          <cell r="L42">
            <v>3168</v>
          </cell>
          <cell r="M42">
            <v>12677</v>
          </cell>
          <cell r="N42">
            <v>8015</v>
          </cell>
          <cell r="O42">
            <v>4189</v>
          </cell>
          <cell r="P42">
            <v>4098</v>
          </cell>
          <cell r="Q42">
            <v>1913</v>
          </cell>
          <cell r="R42">
            <v>12133</v>
          </cell>
          <cell r="S42">
            <v>6737</v>
          </cell>
          <cell r="T42">
            <v>12514</v>
          </cell>
          <cell r="U42">
            <v>2487</v>
          </cell>
          <cell r="V42">
            <v>1590</v>
          </cell>
          <cell r="W42">
            <v>9463</v>
          </cell>
          <cell r="X42">
            <v>5503</v>
          </cell>
          <cell r="Y42">
            <v>52</v>
          </cell>
          <cell r="Z42">
            <v>802</v>
          </cell>
          <cell r="AA42">
            <v>2620</v>
          </cell>
        </row>
        <row r="43">
          <cell r="B43">
            <v>226</v>
          </cell>
          <cell r="C43">
            <v>434</v>
          </cell>
          <cell r="D43">
            <v>221</v>
          </cell>
          <cell r="E43">
            <v>813</v>
          </cell>
          <cell r="F43">
            <v>1765</v>
          </cell>
          <cell r="G43">
            <v>96</v>
          </cell>
          <cell r="H43">
            <v>865</v>
          </cell>
          <cell r="I43">
            <v>1036</v>
          </cell>
          <cell r="J43">
            <v>418</v>
          </cell>
          <cell r="K43">
            <v>601</v>
          </cell>
          <cell r="L43">
            <v>611</v>
          </cell>
          <cell r="M43">
            <v>701</v>
          </cell>
          <cell r="N43">
            <v>922</v>
          </cell>
          <cell r="O43">
            <v>925</v>
          </cell>
          <cell r="P43">
            <v>644</v>
          </cell>
          <cell r="Q43">
            <v>174</v>
          </cell>
          <cell r="R43">
            <v>1871</v>
          </cell>
          <cell r="S43">
            <v>193</v>
          </cell>
          <cell r="T43">
            <v>2259</v>
          </cell>
          <cell r="U43">
            <v>152</v>
          </cell>
          <cell r="V43">
            <v>95</v>
          </cell>
          <cell r="W43">
            <v>804</v>
          </cell>
          <cell r="X43">
            <v>706</v>
          </cell>
          <cell r="Y43">
            <v>66</v>
          </cell>
          <cell r="Z43">
            <v>106</v>
          </cell>
          <cell r="AA43">
            <v>673</v>
          </cell>
        </row>
        <row r="44">
          <cell r="B44">
            <v>1157</v>
          </cell>
          <cell r="C44">
            <v>1150</v>
          </cell>
          <cell r="D44">
            <v>420</v>
          </cell>
          <cell r="E44">
            <v>577</v>
          </cell>
          <cell r="F44">
            <v>2608</v>
          </cell>
          <cell r="G44">
            <v>510</v>
          </cell>
          <cell r="H44">
            <v>893</v>
          </cell>
          <cell r="I44">
            <v>2943</v>
          </cell>
          <cell r="J44">
            <v>594</v>
          </cell>
          <cell r="K44">
            <v>1105</v>
          </cell>
          <cell r="L44">
            <v>1372</v>
          </cell>
          <cell r="M44">
            <v>1984</v>
          </cell>
          <cell r="N44">
            <v>1629</v>
          </cell>
          <cell r="O44">
            <v>1263</v>
          </cell>
          <cell r="P44">
            <v>1138</v>
          </cell>
          <cell r="Q44">
            <v>207</v>
          </cell>
          <cell r="R44">
            <v>2669</v>
          </cell>
          <cell r="S44">
            <v>1268</v>
          </cell>
          <cell r="T44">
            <v>4249</v>
          </cell>
          <cell r="U44">
            <v>308</v>
          </cell>
          <cell r="V44">
            <v>335</v>
          </cell>
          <cell r="W44">
            <v>1754</v>
          </cell>
          <cell r="X44">
            <v>1127</v>
          </cell>
          <cell r="Y44">
            <v>15</v>
          </cell>
          <cell r="Z44">
            <v>197</v>
          </cell>
          <cell r="AA44">
            <v>1006</v>
          </cell>
        </row>
        <row r="45">
          <cell r="B45">
            <v>81</v>
          </cell>
          <cell r="C45">
            <v>73</v>
          </cell>
          <cell r="D45">
            <v>17</v>
          </cell>
          <cell r="E45">
            <v>545</v>
          </cell>
          <cell r="F45">
            <v>418</v>
          </cell>
          <cell r="G45">
            <v>34</v>
          </cell>
          <cell r="H45">
            <v>112</v>
          </cell>
          <cell r="I45">
            <v>1024</v>
          </cell>
          <cell r="J45">
            <v>25</v>
          </cell>
          <cell r="K45">
            <v>30</v>
          </cell>
          <cell r="L45">
            <v>25</v>
          </cell>
          <cell r="M45">
            <v>405</v>
          </cell>
          <cell r="N45">
            <v>58</v>
          </cell>
          <cell r="O45">
            <v>360</v>
          </cell>
          <cell r="P45">
            <v>461</v>
          </cell>
          <cell r="Q45">
            <v>889</v>
          </cell>
          <cell r="R45">
            <v>95</v>
          </cell>
          <cell r="S45">
            <v>77</v>
          </cell>
          <cell r="T45">
            <v>1477</v>
          </cell>
          <cell r="U45">
            <v>0</v>
          </cell>
          <cell r="V45">
            <v>4</v>
          </cell>
          <cell r="W45">
            <v>245</v>
          </cell>
          <cell r="X45">
            <v>84</v>
          </cell>
          <cell r="Y45">
            <v>40</v>
          </cell>
          <cell r="Z45">
            <v>112</v>
          </cell>
          <cell r="AA45">
            <v>52</v>
          </cell>
        </row>
        <row r="46">
          <cell r="B46">
            <v>1053</v>
          </cell>
          <cell r="C46">
            <v>1074</v>
          </cell>
          <cell r="D46">
            <v>473</v>
          </cell>
          <cell r="E46">
            <v>593</v>
          </cell>
          <cell r="F46">
            <v>2517</v>
          </cell>
          <cell r="G46">
            <v>544</v>
          </cell>
          <cell r="H46">
            <v>1052</v>
          </cell>
          <cell r="I46">
            <v>2992</v>
          </cell>
          <cell r="J46">
            <v>584</v>
          </cell>
          <cell r="K46">
            <v>989</v>
          </cell>
          <cell r="L46">
            <v>986</v>
          </cell>
          <cell r="M46">
            <v>1740</v>
          </cell>
          <cell r="N46">
            <v>1382</v>
          </cell>
          <cell r="O46">
            <v>952</v>
          </cell>
          <cell r="P46">
            <v>1115</v>
          </cell>
          <cell r="Q46">
            <v>193</v>
          </cell>
          <cell r="R46">
            <v>2446</v>
          </cell>
          <cell r="S46">
            <v>1127</v>
          </cell>
          <cell r="T46">
            <v>4681</v>
          </cell>
          <cell r="U46">
            <v>320</v>
          </cell>
          <cell r="V46">
            <v>282</v>
          </cell>
          <cell r="W46">
            <v>1617</v>
          </cell>
          <cell r="X46">
            <v>1082</v>
          </cell>
          <cell r="Y46">
            <v>122</v>
          </cell>
          <cell r="Z46">
            <v>127</v>
          </cell>
          <cell r="AA46">
            <v>918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48</v>
          </cell>
          <cell r="F47">
            <v>8</v>
          </cell>
          <cell r="G47">
            <v>0</v>
          </cell>
          <cell r="H47">
            <v>18</v>
          </cell>
          <cell r="I47">
            <v>12</v>
          </cell>
          <cell r="J47">
            <v>0</v>
          </cell>
          <cell r="K47">
            <v>0</v>
          </cell>
          <cell r="L47">
            <v>0</v>
          </cell>
          <cell r="M47">
            <v>182</v>
          </cell>
          <cell r="N47">
            <v>0</v>
          </cell>
          <cell r="O47">
            <v>0</v>
          </cell>
          <cell r="P47">
            <v>1</v>
          </cell>
          <cell r="Q47">
            <v>0</v>
          </cell>
          <cell r="R47">
            <v>0</v>
          </cell>
          <cell r="S47">
            <v>0</v>
          </cell>
          <cell r="T47">
            <v>1</v>
          </cell>
          <cell r="U47">
            <v>79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95</v>
          </cell>
          <cell r="C48">
            <v>437</v>
          </cell>
          <cell r="D48">
            <v>79</v>
          </cell>
          <cell r="E48">
            <v>258</v>
          </cell>
          <cell r="F48">
            <v>634</v>
          </cell>
          <cell r="G48">
            <v>247</v>
          </cell>
          <cell r="H48">
            <v>301</v>
          </cell>
          <cell r="I48">
            <v>357</v>
          </cell>
          <cell r="J48">
            <v>205</v>
          </cell>
          <cell r="K48">
            <v>143</v>
          </cell>
          <cell r="L48">
            <v>74</v>
          </cell>
          <cell r="M48">
            <v>580</v>
          </cell>
          <cell r="N48">
            <v>165</v>
          </cell>
          <cell r="O48">
            <v>285</v>
          </cell>
          <cell r="P48">
            <v>202</v>
          </cell>
          <cell r="Q48">
            <v>72</v>
          </cell>
          <cell r="R48">
            <v>684</v>
          </cell>
          <cell r="S48">
            <v>200</v>
          </cell>
          <cell r="T48">
            <v>605</v>
          </cell>
          <cell r="U48">
            <v>76</v>
          </cell>
          <cell r="V48">
            <v>72</v>
          </cell>
          <cell r="W48">
            <v>554</v>
          </cell>
          <cell r="X48">
            <v>307</v>
          </cell>
          <cell r="Y48">
            <v>9</v>
          </cell>
          <cell r="Z48">
            <v>24</v>
          </cell>
          <cell r="AA48">
            <v>173</v>
          </cell>
        </row>
        <row r="49">
          <cell r="B49">
            <v>470</v>
          </cell>
          <cell r="C49">
            <v>563</v>
          </cell>
          <cell r="D49">
            <v>190</v>
          </cell>
          <cell r="E49">
            <v>393</v>
          </cell>
          <cell r="F49">
            <v>1519</v>
          </cell>
          <cell r="G49">
            <v>251</v>
          </cell>
          <cell r="H49">
            <v>541</v>
          </cell>
          <cell r="I49">
            <v>1599</v>
          </cell>
          <cell r="J49">
            <v>333</v>
          </cell>
          <cell r="K49">
            <v>508</v>
          </cell>
          <cell r="L49">
            <v>1140</v>
          </cell>
          <cell r="M49">
            <v>889</v>
          </cell>
          <cell r="N49">
            <v>786</v>
          </cell>
          <cell r="O49">
            <v>584</v>
          </cell>
          <cell r="P49">
            <v>524</v>
          </cell>
          <cell r="Q49">
            <v>140</v>
          </cell>
          <cell r="R49">
            <v>1483</v>
          </cell>
          <cell r="S49">
            <v>489</v>
          </cell>
          <cell r="T49">
            <v>2662</v>
          </cell>
          <cell r="U49">
            <v>140</v>
          </cell>
          <cell r="V49">
            <v>114</v>
          </cell>
          <cell r="W49">
            <v>773</v>
          </cell>
          <cell r="X49">
            <v>612</v>
          </cell>
          <cell r="Y49">
            <v>25</v>
          </cell>
          <cell r="Z49">
            <v>58</v>
          </cell>
          <cell r="AA49">
            <v>631</v>
          </cell>
        </row>
        <row r="50">
          <cell r="B50">
            <v>897</v>
          </cell>
          <cell r="C50">
            <v>1004</v>
          </cell>
          <cell r="D50">
            <v>395</v>
          </cell>
          <cell r="E50">
            <v>437</v>
          </cell>
          <cell r="F50">
            <v>2711</v>
          </cell>
          <cell r="G50">
            <v>419</v>
          </cell>
          <cell r="H50">
            <v>962</v>
          </cell>
          <cell r="I50">
            <v>2810</v>
          </cell>
          <cell r="J50">
            <v>655</v>
          </cell>
          <cell r="K50">
            <v>1056</v>
          </cell>
          <cell r="L50">
            <v>174</v>
          </cell>
          <cell r="M50">
            <v>1636</v>
          </cell>
          <cell r="N50">
            <v>1377</v>
          </cell>
          <cell r="O50">
            <v>811</v>
          </cell>
          <cell r="P50">
            <v>1098</v>
          </cell>
          <cell r="Q50">
            <v>271</v>
          </cell>
          <cell r="R50">
            <v>2498</v>
          </cell>
          <cell r="S50">
            <v>1041</v>
          </cell>
          <cell r="T50">
            <v>4192</v>
          </cell>
          <cell r="U50">
            <v>248</v>
          </cell>
          <cell r="V50">
            <v>257</v>
          </cell>
          <cell r="W50">
            <v>1321</v>
          </cell>
          <cell r="X50">
            <v>944</v>
          </cell>
          <cell r="Y50">
            <v>13</v>
          </cell>
          <cell r="Z50">
            <v>176</v>
          </cell>
          <cell r="AA50">
            <v>802</v>
          </cell>
        </row>
        <row r="51">
          <cell r="B51">
            <v>1303</v>
          </cell>
          <cell r="C51">
            <v>1523</v>
          </cell>
          <cell r="D51">
            <v>424</v>
          </cell>
          <cell r="E51">
            <v>793</v>
          </cell>
          <cell r="F51">
            <v>3190</v>
          </cell>
          <cell r="G51">
            <v>622</v>
          </cell>
          <cell r="H51">
            <v>1655</v>
          </cell>
          <cell r="I51">
            <v>3072</v>
          </cell>
          <cell r="J51">
            <v>989</v>
          </cell>
          <cell r="K51">
            <v>933</v>
          </cell>
          <cell r="L51">
            <v>1245</v>
          </cell>
          <cell r="M51">
            <v>2708</v>
          </cell>
          <cell r="N51">
            <v>1761</v>
          </cell>
          <cell r="O51">
            <v>1210</v>
          </cell>
          <cell r="P51">
            <v>980</v>
          </cell>
          <cell r="Q51">
            <v>295</v>
          </cell>
          <cell r="R51">
            <v>5138</v>
          </cell>
          <cell r="S51">
            <v>1433</v>
          </cell>
          <cell r="T51">
            <v>6448</v>
          </cell>
          <cell r="U51">
            <v>336</v>
          </cell>
          <cell r="V51">
            <v>662</v>
          </cell>
          <cell r="W51">
            <v>2003</v>
          </cell>
          <cell r="X51">
            <v>1209</v>
          </cell>
          <cell r="Y51">
            <v>11</v>
          </cell>
          <cell r="Z51">
            <v>255</v>
          </cell>
          <cell r="AA51">
            <v>1025</v>
          </cell>
        </row>
        <row r="52">
          <cell r="B52">
            <v>0</v>
          </cell>
          <cell r="C52">
            <v>14</v>
          </cell>
          <cell r="D52">
            <v>0</v>
          </cell>
          <cell r="E52">
            <v>19</v>
          </cell>
          <cell r="F52">
            <v>95</v>
          </cell>
          <cell r="G52">
            <v>6</v>
          </cell>
          <cell r="H52">
            <v>67</v>
          </cell>
          <cell r="I52">
            <v>3</v>
          </cell>
          <cell r="J52">
            <v>12</v>
          </cell>
          <cell r="K52">
            <v>5</v>
          </cell>
          <cell r="L52">
            <v>4</v>
          </cell>
          <cell r="M52">
            <v>14</v>
          </cell>
          <cell r="N52">
            <v>0</v>
          </cell>
          <cell r="O52">
            <v>1</v>
          </cell>
          <cell r="P52">
            <v>83</v>
          </cell>
          <cell r="Q52">
            <v>693</v>
          </cell>
          <cell r="R52">
            <v>49</v>
          </cell>
          <cell r="S52">
            <v>10</v>
          </cell>
          <cell r="T52">
            <v>108</v>
          </cell>
          <cell r="U52">
            <v>1</v>
          </cell>
          <cell r="V52">
            <v>21</v>
          </cell>
          <cell r="W52">
            <v>15</v>
          </cell>
          <cell r="X52">
            <v>5</v>
          </cell>
          <cell r="Y52">
            <v>0</v>
          </cell>
          <cell r="Z52">
            <v>0</v>
          </cell>
          <cell r="AA52">
            <v>13</v>
          </cell>
        </row>
        <row r="53">
          <cell r="B53">
            <v>69</v>
          </cell>
          <cell r="C53">
            <v>135</v>
          </cell>
          <cell r="D53">
            <v>5</v>
          </cell>
          <cell r="E53">
            <v>13</v>
          </cell>
          <cell r="F53">
            <v>334</v>
          </cell>
          <cell r="G53">
            <v>50</v>
          </cell>
          <cell r="H53">
            <v>93</v>
          </cell>
          <cell r="I53">
            <v>227</v>
          </cell>
          <cell r="J53">
            <v>39</v>
          </cell>
          <cell r="K53">
            <v>103</v>
          </cell>
          <cell r="L53">
            <v>42</v>
          </cell>
          <cell r="M53">
            <v>197</v>
          </cell>
          <cell r="N53">
            <v>156</v>
          </cell>
          <cell r="O53">
            <v>125</v>
          </cell>
          <cell r="P53">
            <v>148</v>
          </cell>
          <cell r="Q53">
            <v>42</v>
          </cell>
          <cell r="R53">
            <v>351</v>
          </cell>
          <cell r="S53">
            <v>90</v>
          </cell>
          <cell r="T53">
            <v>633</v>
          </cell>
          <cell r="U53">
            <v>28</v>
          </cell>
          <cell r="V53">
            <v>38</v>
          </cell>
          <cell r="W53">
            <v>87</v>
          </cell>
          <cell r="X53">
            <v>91</v>
          </cell>
          <cell r="Y53">
            <v>5</v>
          </cell>
          <cell r="Z53">
            <v>5</v>
          </cell>
          <cell r="AA53">
            <v>122</v>
          </cell>
        </row>
        <row r="54">
          <cell r="B54">
            <v>12</v>
          </cell>
          <cell r="C54">
            <v>18</v>
          </cell>
          <cell r="D54">
            <v>0</v>
          </cell>
          <cell r="E54">
            <v>5</v>
          </cell>
          <cell r="F54">
            <v>61</v>
          </cell>
          <cell r="G54">
            <v>6</v>
          </cell>
          <cell r="H54">
            <v>17</v>
          </cell>
          <cell r="I54">
            <v>32</v>
          </cell>
          <cell r="J54">
            <v>2</v>
          </cell>
          <cell r="K54">
            <v>28</v>
          </cell>
          <cell r="L54">
            <v>6</v>
          </cell>
          <cell r="M54">
            <v>18</v>
          </cell>
          <cell r="N54">
            <v>27</v>
          </cell>
          <cell r="O54">
            <v>16</v>
          </cell>
          <cell r="P54">
            <v>17</v>
          </cell>
          <cell r="Q54">
            <v>2</v>
          </cell>
          <cell r="R54">
            <v>24</v>
          </cell>
          <cell r="S54">
            <v>4</v>
          </cell>
          <cell r="T54">
            <v>73</v>
          </cell>
          <cell r="U54">
            <v>4</v>
          </cell>
          <cell r="V54">
            <v>1</v>
          </cell>
          <cell r="W54">
            <v>14</v>
          </cell>
          <cell r="X54">
            <v>5</v>
          </cell>
          <cell r="Y54">
            <v>0</v>
          </cell>
          <cell r="Z54">
            <v>0</v>
          </cell>
          <cell r="AA54">
            <v>4</v>
          </cell>
        </row>
        <row r="55">
          <cell r="B55">
            <v>171</v>
          </cell>
          <cell r="C55">
            <v>293</v>
          </cell>
          <cell r="D55">
            <v>29</v>
          </cell>
          <cell r="E55">
            <v>593</v>
          </cell>
          <cell r="F55">
            <v>1309</v>
          </cell>
          <cell r="G55">
            <v>42</v>
          </cell>
          <cell r="H55">
            <v>108</v>
          </cell>
          <cell r="I55">
            <v>1695</v>
          </cell>
          <cell r="J55">
            <v>27</v>
          </cell>
          <cell r="K55">
            <v>101</v>
          </cell>
          <cell r="L55">
            <v>1318</v>
          </cell>
          <cell r="M55">
            <v>201</v>
          </cell>
          <cell r="N55">
            <v>326</v>
          </cell>
          <cell r="O55">
            <v>170</v>
          </cell>
          <cell r="P55">
            <v>469</v>
          </cell>
          <cell r="Q55">
            <v>112</v>
          </cell>
          <cell r="R55">
            <v>570</v>
          </cell>
          <cell r="S55">
            <v>173</v>
          </cell>
          <cell r="T55">
            <v>1375</v>
          </cell>
          <cell r="U55">
            <v>55</v>
          </cell>
          <cell r="V55">
            <v>24</v>
          </cell>
          <cell r="W55">
            <v>353</v>
          </cell>
          <cell r="X55">
            <v>134</v>
          </cell>
          <cell r="Y55">
            <v>11</v>
          </cell>
          <cell r="Z55">
            <v>18</v>
          </cell>
          <cell r="AA55">
            <v>81</v>
          </cell>
        </row>
        <row r="56">
          <cell r="B56">
            <v>0</v>
          </cell>
          <cell r="C56">
            <v>10</v>
          </cell>
          <cell r="D56">
            <v>0</v>
          </cell>
          <cell r="E56">
            <v>4</v>
          </cell>
          <cell r="F56">
            <v>5</v>
          </cell>
          <cell r="G56">
            <v>0</v>
          </cell>
          <cell r="H56">
            <v>0</v>
          </cell>
          <cell r="I56">
            <v>118</v>
          </cell>
          <cell r="J56">
            <v>0</v>
          </cell>
          <cell r="K56">
            <v>1</v>
          </cell>
          <cell r="L56">
            <v>37</v>
          </cell>
          <cell r="M56">
            <v>1</v>
          </cell>
          <cell r="N56">
            <v>0</v>
          </cell>
          <cell r="O56">
            <v>0</v>
          </cell>
          <cell r="P56">
            <v>56</v>
          </cell>
          <cell r="Q56">
            <v>9</v>
          </cell>
          <cell r="R56">
            <v>28</v>
          </cell>
          <cell r="S56">
            <v>1</v>
          </cell>
          <cell r="T56">
            <v>107</v>
          </cell>
          <cell r="U56">
            <v>0</v>
          </cell>
          <cell r="V56">
            <v>0</v>
          </cell>
          <cell r="W56">
            <v>1</v>
          </cell>
          <cell r="X56">
            <v>11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33</v>
          </cell>
          <cell r="C57">
            <v>72</v>
          </cell>
          <cell r="D57">
            <v>1</v>
          </cell>
          <cell r="E57">
            <v>5</v>
          </cell>
          <cell r="F57">
            <v>144</v>
          </cell>
          <cell r="G57">
            <v>5</v>
          </cell>
          <cell r="H57">
            <v>29</v>
          </cell>
          <cell r="I57">
            <v>207</v>
          </cell>
          <cell r="J57">
            <v>34</v>
          </cell>
          <cell r="K57">
            <v>51</v>
          </cell>
          <cell r="L57">
            <v>37</v>
          </cell>
          <cell r="M57">
            <v>75</v>
          </cell>
          <cell r="N57">
            <v>40</v>
          </cell>
          <cell r="O57">
            <v>33</v>
          </cell>
          <cell r="P57">
            <v>114</v>
          </cell>
          <cell r="Q57">
            <v>2</v>
          </cell>
          <cell r="R57">
            <v>99</v>
          </cell>
          <cell r="S57">
            <v>12</v>
          </cell>
          <cell r="T57">
            <v>231</v>
          </cell>
          <cell r="U57">
            <v>20</v>
          </cell>
          <cell r="V57">
            <v>24</v>
          </cell>
          <cell r="W57">
            <v>77</v>
          </cell>
          <cell r="X57">
            <v>27</v>
          </cell>
          <cell r="Y57">
            <v>0</v>
          </cell>
          <cell r="Z57">
            <v>8</v>
          </cell>
          <cell r="AA57">
            <v>7</v>
          </cell>
        </row>
        <row r="58">
          <cell r="B58">
            <v>971</v>
          </cell>
          <cell r="C58">
            <v>1375</v>
          </cell>
          <cell r="D58">
            <v>179</v>
          </cell>
          <cell r="E58">
            <v>943</v>
          </cell>
          <cell r="F58">
            <v>2017</v>
          </cell>
          <cell r="G58">
            <v>424</v>
          </cell>
          <cell r="H58">
            <v>1062</v>
          </cell>
          <cell r="I58">
            <v>3168</v>
          </cell>
          <cell r="J58">
            <v>755</v>
          </cell>
          <cell r="K58">
            <v>499</v>
          </cell>
          <cell r="L58">
            <v>906</v>
          </cell>
          <cell r="M58">
            <v>1880</v>
          </cell>
          <cell r="N58">
            <v>1192</v>
          </cell>
          <cell r="O58">
            <v>828</v>
          </cell>
          <cell r="P58">
            <v>835</v>
          </cell>
          <cell r="Q58">
            <v>1280</v>
          </cell>
          <cell r="R58">
            <v>1484</v>
          </cell>
          <cell r="S58">
            <v>1237</v>
          </cell>
          <cell r="T58">
            <v>5156</v>
          </cell>
          <cell r="U58">
            <v>258</v>
          </cell>
          <cell r="V58">
            <v>654</v>
          </cell>
          <cell r="W58">
            <v>1497</v>
          </cell>
          <cell r="X58">
            <v>729</v>
          </cell>
          <cell r="Y58">
            <v>25</v>
          </cell>
          <cell r="Z58">
            <v>143</v>
          </cell>
          <cell r="AA58">
            <v>499</v>
          </cell>
        </row>
        <row r="59">
          <cell r="B59">
            <v>1113</v>
          </cell>
          <cell r="C59">
            <v>1213</v>
          </cell>
          <cell r="D59">
            <v>511</v>
          </cell>
          <cell r="E59">
            <v>2150</v>
          </cell>
          <cell r="F59">
            <v>2130</v>
          </cell>
          <cell r="G59">
            <v>719</v>
          </cell>
          <cell r="H59">
            <v>953</v>
          </cell>
          <cell r="I59">
            <v>1090</v>
          </cell>
          <cell r="J59">
            <v>1768</v>
          </cell>
          <cell r="K59">
            <v>1036</v>
          </cell>
          <cell r="L59">
            <v>366</v>
          </cell>
          <cell r="M59">
            <v>1915</v>
          </cell>
          <cell r="N59">
            <v>2079</v>
          </cell>
          <cell r="O59">
            <v>1280</v>
          </cell>
          <cell r="P59">
            <v>628</v>
          </cell>
          <cell r="Q59">
            <v>0</v>
          </cell>
          <cell r="R59">
            <v>2425</v>
          </cell>
          <cell r="S59">
            <v>1268</v>
          </cell>
          <cell r="T59">
            <v>1870</v>
          </cell>
          <cell r="U59">
            <v>242</v>
          </cell>
          <cell r="V59">
            <v>218</v>
          </cell>
          <cell r="W59">
            <v>1835</v>
          </cell>
          <cell r="X59">
            <v>1193</v>
          </cell>
          <cell r="Y59">
            <v>40</v>
          </cell>
          <cell r="Z59">
            <v>0</v>
          </cell>
          <cell r="AA59">
            <v>747</v>
          </cell>
        </row>
        <row r="60">
          <cell r="B60">
            <v>4824</v>
          </cell>
          <cell r="C60">
            <v>5072</v>
          </cell>
          <cell r="D60">
            <v>1453</v>
          </cell>
          <cell r="E60">
            <v>2354</v>
          </cell>
          <cell r="F60">
            <v>12725</v>
          </cell>
          <cell r="G60">
            <v>1826</v>
          </cell>
          <cell r="H60">
            <v>4826</v>
          </cell>
          <cell r="I60">
            <v>13564</v>
          </cell>
          <cell r="J60">
            <v>2365</v>
          </cell>
          <cell r="K60">
            <v>4147</v>
          </cell>
          <cell r="L60">
            <v>2308</v>
          </cell>
          <cell r="M60">
            <v>7298</v>
          </cell>
          <cell r="N60">
            <v>5976</v>
          </cell>
          <cell r="O60">
            <v>4039</v>
          </cell>
          <cell r="P60">
            <v>5440</v>
          </cell>
          <cell r="Q60">
            <v>1013</v>
          </cell>
          <cell r="R60">
            <v>12016</v>
          </cell>
          <cell r="S60">
            <v>5291</v>
          </cell>
          <cell r="T60">
            <v>20856</v>
          </cell>
          <cell r="U60">
            <v>848</v>
          </cell>
          <cell r="V60">
            <v>1182</v>
          </cell>
          <cell r="W60">
            <v>5162</v>
          </cell>
          <cell r="X60">
            <v>3462</v>
          </cell>
          <cell r="Y60">
            <v>93</v>
          </cell>
          <cell r="Z60">
            <v>672</v>
          </cell>
          <cell r="AA60">
            <v>2718</v>
          </cell>
        </row>
        <row r="61">
          <cell r="B61">
            <v>1324</v>
          </cell>
          <cell r="C61">
            <v>2778</v>
          </cell>
          <cell r="D61">
            <v>1172</v>
          </cell>
          <cell r="E61">
            <v>1253</v>
          </cell>
          <cell r="F61">
            <v>5699</v>
          </cell>
          <cell r="G61">
            <v>1516</v>
          </cell>
          <cell r="H61">
            <v>1727</v>
          </cell>
          <cell r="I61">
            <v>5214</v>
          </cell>
          <cell r="J61">
            <v>1608</v>
          </cell>
          <cell r="K61">
            <v>1566</v>
          </cell>
          <cell r="L61">
            <v>722</v>
          </cell>
          <cell r="M61">
            <v>4260</v>
          </cell>
          <cell r="N61">
            <v>2968</v>
          </cell>
          <cell r="O61">
            <v>2153</v>
          </cell>
          <cell r="P61">
            <v>5914</v>
          </cell>
          <cell r="Q61">
            <v>505</v>
          </cell>
          <cell r="R61">
            <v>8943</v>
          </cell>
          <cell r="S61">
            <v>1770</v>
          </cell>
          <cell r="T61">
            <v>8549</v>
          </cell>
          <cell r="U61">
            <v>475</v>
          </cell>
          <cell r="V61">
            <v>685</v>
          </cell>
          <cell r="W61">
            <v>2952</v>
          </cell>
          <cell r="X61">
            <v>2278</v>
          </cell>
          <cell r="Y61">
            <v>61</v>
          </cell>
          <cell r="Z61">
            <v>1447</v>
          </cell>
          <cell r="AA61">
            <v>815</v>
          </cell>
        </row>
        <row r="62">
          <cell r="B62">
            <v>3359</v>
          </cell>
          <cell r="C62">
            <v>3338</v>
          </cell>
          <cell r="D62">
            <v>1199</v>
          </cell>
          <cell r="E62">
            <v>1081</v>
          </cell>
          <cell r="F62">
            <v>7876</v>
          </cell>
          <cell r="G62">
            <v>1829</v>
          </cell>
          <cell r="H62">
            <v>3463</v>
          </cell>
          <cell r="I62">
            <v>8330</v>
          </cell>
          <cell r="J62">
            <v>1758</v>
          </cell>
          <cell r="K62">
            <v>3083</v>
          </cell>
          <cell r="L62">
            <v>3769</v>
          </cell>
          <cell r="M62">
            <v>5872</v>
          </cell>
          <cell r="N62">
            <v>4643</v>
          </cell>
          <cell r="O62">
            <v>2919</v>
          </cell>
          <cell r="P62">
            <v>3183</v>
          </cell>
          <cell r="Q62">
            <v>589</v>
          </cell>
          <cell r="R62">
            <v>8751</v>
          </cell>
          <cell r="S62">
            <v>3728</v>
          </cell>
          <cell r="T62">
            <v>16059</v>
          </cell>
          <cell r="U62">
            <v>913</v>
          </cell>
          <cell r="V62">
            <v>815</v>
          </cell>
          <cell r="W62">
            <v>4736</v>
          </cell>
          <cell r="X62">
            <v>3425</v>
          </cell>
          <cell r="Y62">
            <v>65</v>
          </cell>
          <cell r="Z62">
            <v>699</v>
          </cell>
          <cell r="AA62">
            <v>2845</v>
          </cell>
        </row>
        <row r="63">
          <cell r="B63">
            <v>981</v>
          </cell>
          <cell r="C63">
            <v>1710</v>
          </cell>
          <cell r="D63">
            <v>624</v>
          </cell>
          <cell r="E63">
            <v>602</v>
          </cell>
          <cell r="F63">
            <v>2465</v>
          </cell>
          <cell r="G63">
            <v>485</v>
          </cell>
          <cell r="H63">
            <v>1598</v>
          </cell>
          <cell r="I63">
            <v>3368</v>
          </cell>
          <cell r="J63">
            <v>808</v>
          </cell>
          <cell r="K63">
            <v>934</v>
          </cell>
          <cell r="L63">
            <v>308</v>
          </cell>
          <cell r="M63">
            <v>2490</v>
          </cell>
          <cell r="N63">
            <v>1293</v>
          </cell>
          <cell r="O63">
            <v>1119</v>
          </cell>
          <cell r="P63">
            <v>1561</v>
          </cell>
          <cell r="Q63">
            <v>436</v>
          </cell>
          <cell r="R63">
            <v>3797</v>
          </cell>
          <cell r="S63">
            <v>1589</v>
          </cell>
          <cell r="T63">
            <v>5512</v>
          </cell>
          <cell r="U63">
            <v>555</v>
          </cell>
          <cell r="V63">
            <v>324</v>
          </cell>
          <cell r="W63">
            <v>1302</v>
          </cell>
          <cell r="X63">
            <v>1218</v>
          </cell>
          <cell r="Y63">
            <v>45</v>
          </cell>
          <cell r="Z63">
            <v>491</v>
          </cell>
          <cell r="AA63">
            <v>873</v>
          </cell>
        </row>
        <row r="64">
          <cell r="B64">
            <v>565</v>
          </cell>
          <cell r="C64">
            <v>708</v>
          </cell>
          <cell r="D64">
            <v>245</v>
          </cell>
          <cell r="E64">
            <v>234</v>
          </cell>
          <cell r="F64">
            <v>2305</v>
          </cell>
          <cell r="G64">
            <v>334</v>
          </cell>
          <cell r="H64">
            <v>764</v>
          </cell>
          <cell r="I64">
            <v>2333</v>
          </cell>
          <cell r="J64">
            <v>367</v>
          </cell>
          <cell r="K64">
            <v>628</v>
          </cell>
          <cell r="L64">
            <v>932</v>
          </cell>
          <cell r="M64">
            <v>1191</v>
          </cell>
          <cell r="N64">
            <v>1115</v>
          </cell>
          <cell r="O64">
            <v>599</v>
          </cell>
          <cell r="P64">
            <v>786</v>
          </cell>
          <cell r="Q64">
            <v>73</v>
          </cell>
          <cell r="R64">
            <v>1933</v>
          </cell>
          <cell r="S64">
            <v>736</v>
          </cell>
          <cell r="T64">
            <v>3664</v>
          </cell>
          <cell r="U64">
            <v>189</v>
          </cell>
          <cell r="V64">
            <v>99</v>
          </cell>
          <cell r="W64">
            <v>1083</v>
          </cell>
          <cell r="X64">
            <v>625</v>
          </cell>
          <cell r="Y64">
            <v>3</v>
          </cell>
          <cell r="Z64">
            <v>109</v>
          </cell>
          <cell r="AA64">
            <v>642</v>
          </cell>
        </row>
        <row r="65">
          <cell r="B65">
            <v>11354</v>
          </cell>
          <cell r="C65">
            <v>9819</v>
          </cell>
          <cell r="D65">
            <v>4150</v>
          </cell>
          <cell r="E65">
            <v>8579</v>
          </cell>
          <cell r="F65">
            <v>33207</v>
          </cell>
          <cell r="G65">
            <v>4952</v>
          </cell>
          <cell r="H65">
            <v>9819</v>
          </cell>
          <cell r="I65">
            <v>38194</v>
          </cell>
          <cell r="J65">
            <v>10857</v>
          </cell>
          <cell r="K65">
            <v>8853</v>
          </cell>
          <cell r="L65">
            <v>1059</v>
          </cell>
          <cell r="M65">
            <v>21615</v>
          </cell>
          <cell r="N65">
            <v>12193</v>
          </cell>
          <cell r="O65">
            <v>8296</v>
          </cell>
          <cell r="P65">
            <v>9742</v>
          </cell>
          <cell r="Q65">
            <v>3542</v>
          </cell>
          <cell r="R65">
            <v>43050</v>
          </cell>
          <cell r="S65">
            <v>13907</v>
          </cell>
          <cell r="T65">
            <v>39963</v>
          </cell>
          <cell r="U65">
            <v>4346</v>
          </cell>
          <cell r="V65">
            <v>3094</v>
          </cell>
          <cell r="W65">
            <v>10783</v>
          </cell>
          <cell r="X65">
            <v>9705</v>
          </cell>
          <cell r="Y65">
            <v>310</v>
          </cell>
          <cell r="Z65">
            <v>2314</v>
          </cell>
          <cell r="AA65">
            <v>4697</v>
          </cell>
        </row>
        <row r="66">
          <cell r="B66">
            <v>1645</v>
          </cell>
          <cell r="C66">
            <v>1119</v>
          </cell>
          <cell r="D66">
            <v>1099</v>
          </cell>
          <cell r="E66">
            <v>4153</v>
          </cell>
          <cell r="F66">
            <v>2699</v>
          </cell>
          <cell r="G66">
            <v>1349</v>
          </cell>
          <cell r="H66">
            <v>1384</v>
          </cell>
          <cell r="I66">
            <v>8726</v>
          </cell>
          <cell r="J66">
            <v>900</v>
          </cell>
          <cell r="K66">
            <v>233</v>
          </cell>
          <cell r="L66">
            <v>1117</v>
          </cell>
          <cell r="M66">
            <v>2208</v>
          </cell>
          <cell r="N66">
            <v>1788</v>
          </cell>
          <cell r="O66">
            <v>2207</v>
          </cell>
          <cell r="P66">
            <v>1512</v>
          </cell>
          <cell r="Q66">
            <v>202</v>
          </cell>
          <cell r="R66">
            <v>9272</v>
          </cell>
          <cell r="S66">
            <v>803</v>
          </cell>
          <cell r="T66">
            <v>8445</v>
          </cell>
          <cell r="U66">
            <v>259</v>
          </cell>
          <cell r="V66">
            <v>65</v>
          </cell>
          <cell r="W66">
            <v>4589</v>
          </cell>
          <cell r="X66">
            <v>1905</v>
          </cell>
          <cell r="Y66">
            <v>56</v>
          </cell>
          <cell r="Z66">
            <v>160</v>
          </cell>
          <cell r="AA66">
            <v>3331</v>
          </cell>
        </row>
        <row r="67">
          <cell r="B67">
            <v>1679</v>
          </cell>
          <cell r="C67">
            <v>1341</v>
          </cell>
          <cell r="D67">
            <v>636</v>
          </cell>
          <cell r="E67">
            <v>763</v>
          </cell>
          <cell r="F67">
            <v>2828</v>
          </cell>
          <cell r="G67">
            <v>1009</v>
          </cell>
          <cell r="H67">
            <v>2217</v>
          </cell>
          <cell r="I67">
            <v>2203</v>
          </cell>
          <cell r="J67">
            <v>731</v>
          </cell>
          <cell r="K67">
            <v>983</v>
          </cell>
          <cell r="L67">
            <v>1520</v>
          </cell>
          <cell r="M67">
            <v>2469</v>
          </cell>
          <cell r="N67">
            <v>1510</v>
          </cell>
          <cell r="O67">
            <v>1372</v>
          </cell>
          <cell r="P67">
            <v>590</v>
          </cell>
          <cell r="Q67">
            <v>384</v>
          </cell>
          <cell r="R67">
            <v>3555</v>
          </cell>
          <cell r="S67">
            <v>1719</v>
          </cell>
          <cell r="T67">
            <v>5391</v>
          </cell>
          <cell r="U67">
            <v>159</v>
          </cell>
          <cell r="V67">
            <v>208</v>
          </cell>
          <cell r="W67">
            <v>2736</v>
          </cell>
          <cell r="X67">
            <v>1343</v>
          </cell>
          <cell r="Y67">
            <v>11</v>
          </cell>
          <cell r="Z67">
            <v>295</v>
          </cell>
          <cell r="AA67">
            <v>1403</v>
          </cell>
        </row>
        <row r="68">
          <cell r="B68">
            <v>2628</v>
          </cell>
          <cell r="C68">
            <v>2528</v>
          </cell>
          <cell r="D68">
            <v>487</v>
          </cell>
          <cell r="E68">
            <v>2827</v>
          </cell>
          <cell r="F68">
            <v>13700</v>
          </cell>
          <cell r="G68">
            <v>418</v>
          </cell>
          <cell r="H68">
            <v>2251</v>
          </cell>
          <cell r="I68">
            <v>15542</v>
          </cell>
          <cell r="J68">
            <v>493</v>
          </cell>
          <cell r="K68">
            <v>4012</v>
          </cell>
          <cell r="L68">
            <v>8045</v>
          </cell>
          <cell r="M68">
            <v>5538</v>
          </cell>
          <cell r="N68">
            <v>1702</v>
          </cell>
          <cell r="O68">
            <v>2160</v>
          </cell>
          <cell r="P68">
            <v>1138</v>
          </cell>
          <cell r="Q68">
            <v>208</v>
          </cell>
          <cell r="R68">
            <v>3418</v>
          </cell>
          <cell r="S68">
            <v>5360</v>
          </cell>
          <cell r="T68">
            <v>25296</v>
          </cell>
          <cell r="U68">
            <v>142</v>
          </cell>
          <cell r="V68">
            <v>52</v>
          </cell>
          <cell r="W68">
            <v>10944</v>
          </cell>
          <cell r="X68">
            <v>1519</v>
          </cell>
          <cell r="Y68">
            <v>12</v>
          </cell>
          <cell r="Z68">
            <v>159</v>
          </cell>
          <cell r="AA68">
            <v>3273</v>
          </cell>
        </row>
        <row r="69">
          <cell r="B69">
            <v>2330</v>
          </cell>
          <cell r="C69">
            <v>2667</v>
          </cell>
          <cell r="D69">
            <v>413</v>
          </cell>
          <cell r="E69">
            <v>4875</v>
          </cell>
          <cell r="F69">
            <v>4964</v>
          </cell>
          <cell r="G69">
            <v>866</v>
          </cell>
          <cell r="H69">
            <v>1768</v>
          </cell>
          <cell r="I69">
            <v>1919</v>
          </cell>
          <cell r="J69">
            <v>1483</v>
          </cell>
          <cell r="K69">
            <v>963</v>
          </cell>
          <cell r="L69">
            <v>119</v>
          </cell>
          <cell r="M69">
            <v>2512</v>
          </cell>
          <cell r="N69">
            <v>11835</v>
          </cell>
          <cell r="O69">
            <v>3997</v>
          </cell>
          <cell r="P69">
            <v>905</v>
          </cell>
          <cell r="Q69">
            <v>16119</v>
          </cell>
          <cell r="R69">
            <v>11654</v>
          </cell>
          <cell r="S69">
            <v>1915</v>
          </cell>
          <cell r="T69">
            <v>44052</v>
          </cell>
          <cell r="U69">
            <v>1045</v>
          </cell>
          <cell r="V69">
            <v>223</v>
          </cell>
          <cell r="W69">
            <v>1254</v>
          </cell>
          <cell r="X69">
            <v>25696</v>
          </cell>
          <cell r="Y69">
            <v>32</v>
          </cell>
          <cell r="Z69">
            <v>1</v>
          </cell>
          <cell r="AA69">
            <v>909</v>
          </cell>
        </row>
        <row r="70">
          <cell r="B70">
            <v>12552</v>
          </cell>
          <cell r="C70">
            <v>14232</v>
          </cell>
          <cell r="D70">
            <v>5203</v>
          </cell>
          <cell r="E70">
            <v>7265</v>
          </cell>
          <cell r="F70">
            <v>34215</v>
          </cell>
          <cell r="G70">
            <v>7292</v>
          </cell>
          <cell r="H70">
            <v>14237</v>
          </cell>
          <cell r="I70">
            <v>38562</v>
          </cell>
          <cell r="J70">
            <v>6929</v>
          </cell>
          <cell r="K70">
            <v>10603</v>
          </cell>
          <cell r="L70">
            <v>13078</v>
          </cell>
          <cell r="M70">
            <v>22696</v>
          </cell>
          <cell r="N70">
            <v>17586</v>
          </cell>
          <cell r="O70">
            <v>11693</v>
          </cell>
          <cell r="P70">
            <v>11995</v>
          </cell>
          <cell r="Q70">
            <v>4600</v>
          </cell>
          <cell r="R70">
            <v>33094</v>
          </cell>
          <cell r="S70">
            <v>14957</v>
          </cell>
          <cell r="T70">
            <v>61021</v>
          </cell>
          <cell r="U70">
            <v>3830</v>
          </cell>
          <cell r="V70">
            <v>3604</v>
          </cell>
          <cell r="W70">
            <v>19962</v>
          </cell>
          <cell r="X70">
            <v>13930</v>
          </cell>
          <cell r="Y70">
            <v>3025</v>
          </cell>
          <cell r="Z70">
            <v>1819</v>
          </cell>
          <cell r="AA70">
            <v>12912</v>
          </cell>
        </row>
        <row r="71">
          <cell r="B71">
            <v>5107</v>
          </cell>
          <cell r="C71">
            <v>5711</v>
          </cell>
          <cell r="D71">
            <v>1989</v>
          </cell>
          <cell r="E71">
            <v>2973</v>
          </cell>
          <cell r="F71">
            <v>13860</v>
          </cell>
          <cell r="G71">
            <v>2826</v>
          </cell>
          <cell r="H71">
            <v>5663</v>
          </cell>
          <cell r="I71">
            <v>15557</v>
          </cell>
          <cell r="J71">
            <v>3167</v>
          </cell>
          <cell r="K71">
            <v>4563</v>
          </cell>
          <cell r="L71">
            <v>5232</v>
          </cell>
          <cell r="M71">
            <v>8313</v>
          </cell>
          <cell r="N71">
            <v>7381</v>
          </cell>
          <cell r="O71">
            <v>5191</v>
          </cell>
          <cell r="P71">
            <v>5072</v>
          </cell>
          <cell r="Q71">
            <v>1585</v>
          </cell>
          <cell r="R71">
            <v>13597</v>
          </cell>
          <cell r="S71">
            <v>6291</v>
          </cell>
          <cell r="T71">
            <v>24887</v>
          </cell>
          <cell r="U71">
            <v>1593</v>
          </cell>
          <cell r="V71">
            <v>1407</v>
          </cell>
          <cell r="W71">
            <v>7108</v>
          </cell>
          <cell r="X71">
            <v>5426</v>
          </cell>
          <cell r="Y71">
            <v>1235</v>
          </cell>
          <cell r="Z71">
            <v>732</v>
          </cell>
          <cell r="AA71">
            <v>5331</v>
          </cell>
        </row>
        <row r="72">
          <cell r="B72">
            <v>13085</v>
          </cell>
          <cell r="C72">
            <v>13300</v>
          </cell>
          <cell r="D72">
            <v>4526</v>
          </cell>
          <cell r="E72">
            <v>7415</v>
          </cell>
          <cell r="F72">
            <v>31426</v>
          </cell>
          <cell r="G72">
            <v>7088</v>
          </cell>
          <cell r="H72">
            <v>14323</v>
          </cell>
          <cell r="I72">
            <v>32392</v>
          </cell>
          <cell r="J72">
            <v>8084</v>
          </cell>
          <cell r="K72">
            <v>10017</v>
          </cell>
          <cell r="L72">
            <v>12486</v>
          </cell>
          <cell r="M72">
            <v>21213</v>
          </cell>
          <cell r="N72">
            <v>17547</v>
          </cell>
          <cell r="O72">
            <v>11643</v>
          </cell>
          <cell r="P72">
            <v>11473</v>
          </cell>
          <cell r="Q72">
            <v>3887</v>
          </cell>
          <cell r="R72">
            <v>35425</v>
          </cell>
          <cell r="S72">
            <v>14673</v>
          </cell>
          <cell r="T72">
            <v>58367</v>
          </cell>
          <cell r="U72">
            <v>4005</v>
          </cell>
          <cell r="V72">
            <v>3482</v>
          </cell>
          <cell r="W72">
            <v>19411</v>
          </cell>
          <cell r="X72">
            <v>14453</v>
          </cell>
          <cell r="Y72">
            <v>3161</v>
          </cell>
          <cell r="Z72">
            <v>2221</v>
          </cell>
          <cell r="AA72">
            <v>13197</v>
          </cell>
        </row>
        <row r="73">
          <cell r="B73">
            <v>846</v>
          </cell>
          <cell r="C73">
            <v>746</v>
          </cell>
          <cell r="D73">
            <v>176</v>
          </cell>
          <cell r="E73">
            <v>398</v>
          </cell>
          <cell r="F73">
            <v>2148</v>
          </cell>
          <cell r="G73">
            <v>354</v>
          </cell>
          <cell r="H73">
            <v>643</v>
          </cell>
          <cell r="I73">
            <v>3730</v>
          </cell>
          <cell r="J73">
            <v>279</v>
          </cell>
          <cell r="K73">
            <v>664</v>
          </cell>
          <cell r="L73">
            <v>714</v>
          </cell>
          <cell r="M73">
            <v>983</v>
          </cell>
          <cell r="N73">
            <v>1046</v>
          </cell>
          <cell r="O73">
            <v>676</v>
          </cell>
          <cell r="P73">
            <v>820</v>
          </cell>
          <cell r="Q73">
            <v>268</v>
          </cell>
          <cell r="R73">
            <v>2392</v>
          </cell>
          <cell r="S73">
            <v>1309</v>
          </cell>
          <cell r="T73">
            <v>4415</v>
          </cell>
          <cell r="U73">
            <v>157</v>
          </cell>
          <cell r="V73">
            <v>142</v>
          </cell>
          <cell r="W73">
            <v>926</v>
          </cell>
          <cell r="X73">
            <v>567</v>
          </cell>
          <cell r="Y73">
            <v>110</v>
          </cell>
          <cell r="Z73">
            <v>152</v>
          </cell>
          <cell r="AA73">
            <v>725</v>
          </cell>
        </row>
        <row r="74">
          <cell r="B74">
            <v>318</v>
          </cell>
          <cell r="C74">
            <v>259</v>
          </cell>
          <cell r="D74">
            <v>48</v>
          </cell>
          <cell r="E74">
            <v>178</v>
          </cell>
          <cell r="F74">
            <v>818</v>
          </cell>
          <cell r="G74">
            <v>105</v>
          </cell>
          <cell r="H74">
            <v>205</v>
          </cell>
          <cell r="I74">
            <v>1483</v>
          </cell>
          <cell r="J74">
            <v>99</v>
          </cell>
          <cell r="K74">
            <v>283</v>
          </cell>
          <cell r="L74">
            <v>260</v>
          </cell>
          <cell r="M74">
            <v>329</v>
          </cell>
          <cell r="N74">
            <v>449</v>
          </cell>
          <cell r="O74">
            <v>279</v>
          </cell>
          <cell r="P74">
            <v>393</v>
          </cell>
          <cell r="Q74">
            <v>83</v>
          </cell>
          <cell r="R74">
            <v>1022</v>
          </cell>
          <cell r="S74">
            <v>497</v>
          </cell>
          <cell r="T74">
            <v>1791</v>
          </cell>
          <cell r="U74">
            <v>55</v>
          </cell>
          <cell r="V74">
            <v>69</v>
          </cell>
          <cell r="W74">
            <v>313</v>
          </cell>
          <cell r="X74">
            <v>170</v>
          </cell>
          <cell r="Y74">
            <v>29</v>
          </cell>
          <cell r="Z74">
            <v>50</v>
          </cell>
          <cell r="AA74">
            <v>259</v>
          </cell>
        </row>
        <row r="75">
          <cell r="B75">
            <v>519</v>
          </cell>
          <cell r="C75">
            <v>358</v>
          </cell>
          <cell r="D75">
            <v>102</v>
          </cell>
          <cell r="E75">
            <v>179</v>
          </cell>
          <cell r="F75">
            <v>1154</v>
          </cell>
          <cell r="G75">
            <v>155</v>
          </cell>
          <cell r="H75">
            <v>367</v>
          </cell>
          <cell r="I75">
            <v>2046</v>
          </cell>
          <cell r="J75">
            <v>156</v>
          </cell>
          <cell r="K75">
            <v>379</v>
          </cell>
          <cell r="L75">
            <v>517</v>
          </cell>
          <cell r="M75">
            <v>502</v>
          </cell>
          <cell r="N75">
            <v>603</v>
          </cell>
          <cell r="O75">
            <v>367</v>
          </cell>
          <cell r="P75">
            <v>544</v>
          </cell>
          <cell r="Q75">
            <v>117</v>
          </cell>
          <cell r="R75">
            <v>1445</v>
          </cell>
          <cell r="S75">
            <v>711</v>
          </cell>
          <cell r="T75">
            <v>2712</v>
          </cell>
          <cell r="U75">
            <v>102</v>
          </cell>
          <cell r="V75">
            <v>67</v>
          </cell>
          <cell r="W75">
            <v>482</v>
          </cell>
          <cell r="X75">
            <v>291</v>
          </cell>
          <cell r="Y75">
            <v>54</v>
          </cell>
          <cell r="Z75">
            <v>120</v>
          </cell>
          <cell r="AA75">
            <v>430</v>
          </cell>
        </row>
      </sheetData>
      <sheetData sheetId="1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390698.32</v>
          </cell>
          <cell r="C3">
            <v>363368.2</v>
          </cell>
          <cell r="D3">
            <v>83558.59</v>
          </cell>
          <cell r="E3">
            <v>350292.95</v>
          </cell>
          <cell r="F3">
            <v>979394.31</v>
          </cell>
          <cell r="G3">
            <v>327891.46000000002</v>
          </cell>
          <cell r="H3">
            <v>297842.63</v>
          </cell>
          <cell r="I3">
            <v>827218.49</v>
          </cell>
          <cell r="J3">
            <v>143716.25</v>
          </cell>
          <cell r="K3">
            <v>433282.28</v>
          </cell>
          <cell r="L3">
            <v>481219.1</v>
          </cell>
          <cell r="M3">
            <v>600188.43999999994</v>
          </cell>
          <cell r="N3">
            <v>471924.56</v>
          </cell>
          <cell r="O3">
            <v>307555.28999999998</v>
          </cell>
          <cell r="P3">
            <v>724518.16</v>
          </cell>
          <cell r="Q3">
            <v>211637.2</v>
          </cell>
          <cell r="R3">
            <v>844888.07</v>
          </cell>
          <cell r="S3">
            <v>299848.62</v>
          </cell>
          <cell r="T3">
            <v>2139932.62</v>
          </cell>
          <cell r="U3">
            <v>75774.19</v>
          </cell>
          <cell r="V3">
            <v>69980.81</v>
          </cell>
          <cell r="W3">
            <v>688364.87</v>
          </cell>
          <cell r="X3">
            <v>252481.92000000001</v>
          </cell>
          <cell r="Y3">
            <v>8407.19</v>
          </cell>
          <cell r="Z3">
            <v>53466.37</v>
          </cell>
          <cell r="AA3">
            <v>228971.08</v>
          </cell>
        </row>
        <row r="4">
          <cell r="B4">
            <v>984414.94</v>
          </cell>
          <cell r="C4">
            <v>633060.07999999996</v>
          </cell>
          <cell r="D4">
            <v>318787.64</v>
          </cell>
          <cell r="E4">
            <v>419754.71</v>
          </cell>
          <cell r="F4">
            <v>1702596.67</v>
          </cell>
          <cell r="G4">
            <v>473166.51</v>
          </cell>
          <cell r="H4">
            <v>1066774.26</v>
          </cell>
          <cell r="I4">
            <v>1393307.79</v>
          </cell>
          <cell r="J4">
            <v>343509.48</v>
          </cell>
          <cell r="K4">
            <v>631976.14</v>
          </cell>
          <cell r="L4">
            <v>765723.63</v>
          </cell>
          <cell r="M4">
            <v>1450014.73</v>
          </cell>
          <cell r="N4">
            <v>910442.67</v>
          </cell>
          <cell r="O4">
            <v>896810.56</v>
          </cell>
          <cell r="P4">
            <v>768214.77</v>
          </cell>
          <cell r="Q4">
            <v>134186.25</v>
          </cell>
          <cell r="R4">
            <v>2293764.2599999998</v>
          </cell>
          <cell r="S4">
            <v>709083.9</v>
          </cell>
          <cell r="T4">
            <v>4452506.3899999997</v>
          </cell>
          <cell r="U4">
            <v>75055.960000000006</v>
          </cell>
          <cell r="V4">
            <v>230772.42</v>
          </cell>
          <cell r="W4">
            <v>1377959.55</v>
          </cell>
          <cell r="X4">
            <v>761442.62</v>
          </cell>
          <cell r="Y4">
            <v>39712.870000000003</v>
          </cell>
          <cell r="Z4">
            <v>106478.51</v>
          </cell>
          <cell r="AA4">
            <v>656316.94999999995</v>
          </cell>
        </row>
        <row r="5">
          <cell r="B5">
            <v>6150</v>
          </cell>
          <cell r="C5">
            <v>0</v>
          </cell>
          <cell r="D5">
            <v>4219.2299999999996</v>
          </cell>
          <cell r="E5">
            <v>53405.59</v>
          </cell>
          <cell r="F5">
            <v>13495.93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1986.4</v>
          </cell>
          <cell r="L5">
            <v>99742.8</v>
          </cell>
          <cell r="M5">
            <v>912</v>
          </cell>
          <cell r="N5">
            <v>10550.07</v>
          </cell>
          <cell r="O5">
            <v>0</v>
          </cell>
          <cell r="P5">
            <v>2568.06</v>
          </cell>
          <cell r="Q5">
            <v>2352.19</v>
          </cell>
          <cell r="R5">
            <v>57183.4</v>
          </cell>
          <cell r="S5">
            <v>0</v>
          </cell>
          <cell r="T5">
            <v>248014.53</v>
          </cell>
          <cell r="U5">
            <v>0</v>
          </cell>
          <cell r="V5">
            <v>0</v>
          </cell>
          <cell r="W5">
            <v>4054.68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11328.22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29563.919999999998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937.77</v>
          </cell>
          <cell r="T6">
            <v>11341.51</v>
          </cell>
          <cell r="U6">
            <v>0</v>
          </cell>
          <cell r="V6">
            <v>827.53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167516.5</v>
          </cell>
          <cell r="C7">
            <v>226548.25</v>
          </cell>
          <cell r="D7">
            <v>41198.54</v>
          </cell>
          <cell r="E7">
            <v>49788.81</v>
          </cell>
          <cell r="F7">
            <v>690452.82</v>
          </cell>
          <cell r="G7">
            <v>82824.92</v>
          </cell>
          <cell r="H7">
            <v>204017.84</v>
          </cell>
          <cell r="I7">
            <v>575746.1</v>
          </cell>
          <cell r="J7">
            <v>99309.58</v>
          </cell>
          <cell r="K7">
            <v>170626.84</v>
          </cell>
          <cell r="L7">
            <v>100509.93</v>
          </cell>
          <cell r="M7">
            <v>383902.69</v>
          </cell>
          <cell r="N7">
            <v>313130.65000000002</v>
          </cell>
          <cell r="O7">
            <v>161241.87</v>
          </cell>
          <cell r="P7">
            <v>289651.84999999998</v>
          </cell>
          <cell r="Q7">
            <v>108250.01</v>
          </cell>
          <cell r="R7">
            <v>645810.05000000005</v>
          </cell>
          <cell r="S7">
            <v>199996.78</v>
          </cell>
          <cell r="T7">
            <v>1218671.07</v>
          </cell>
          <cell r="U7">
            <v>40264.5</v>
          </cell>
          <cell r="V7">
            <v>115417.35</v>
          </cell>
          <cell r="W7">
            <v>252831.6</v>
          </cell>
          <cell r="X7">
            <v>195534.88</v>
          </cell>
          <cell r="Y7">
            <v>3566.4</v>
          </cell>
          <cell r="Z7">
            <v>26961.15</v>
          </cell>
          <cell r="AA7">
            <v>242938.48</v>
          </cell>
        </row>
        <row r="8">
          <cell r="B8">
            <v>61188.59</v>
          </cell>
          <cell r="C8">
            <v>52745.85</v>
          </cell>
          <cell r="D8">
            <v>13918.05</v>
          </cell>
          <cell r="E8">
            <v>59632.58</v>
          </cell>
          <cell r="F8">
            <v>172318.77</v>
          </cell>
          <cell r="G8">
            <v>27347.200000000001</v>
          </cell>
          <cell r="H8">
            <v>57969.88</v>
          </cell>
          <cell r="I8">
            <v>141715.15</v>
          </cell>
          <cell r="J8">
            <v>38139.339999999997</v>
          </cell>
          <cell r="K8">
            <v>64267.32</v>
          </cell>
          <cell r="L8">
            <v>25697.07</v>
          </cell>
          <cell r="M8">
            <v>104974.93</v>
          </cell>
          <cell r="N8">
            <v>76537.53</v>
          </cell>
          <cell r="O8">
            <v>49952.38</v>
          </cell>
          <cell r="P8">
            <v>61310.94</v>
          </cell>
          <cell r="Q8">
            <v>15739.9</v>
          </cell>
          <cell r="R8">
            <v>147076.4</v>
          </cell>
          <cell r="S8">
            <v>52737.93</v>
          </cell>
          <cell r="T8">
            <v>223852.24</v>
          </cell>
          <cell r="U8">
            <v>16951.61</v>
          </cell>
          <cell r="V8">
            <v>25075.93</v>
          </cell>
          <cell r="W8">
            <v>76185.3</v>
          </cell>
          <cell r="X8">
            <v>51510.3</v>
          </cell>
          <cell r="Y8">
            <v>15935.27</v>
          </cell>
          <cell r="Z8">
            <v>5227.54</v>
          </cell>
          <cell r="AA8">
            <v>128243.66</v>
          </cell>
        </row>
        <row r="9">
          <cell r="B9">
            <v>25974.25</v>
          </cell>
          <cell r="C9">
            <v>169307.4</v>
          </cell>
          <cell r="D9">
            <v>0</v>
          </cell>
          <cell r="E9">
            <v>145821.20000000001</v>
          </cell>
          <cell r="F9">
            <v>127198.08</v>
          </cell>
          <cell r="G9">
            <v>57451.9</v>
          </cell>
          <cell r="H9">
            <v>93926.36</v>
          </cell>
          <cell r="I9">
            <v>269831.24</v>
          </cell>
          <cell r="J9">
            <v>26681.94</v>
          </cell>
          <cell r="K9">
            <v>16951.14</v>
          </cell>
          <cell r="L9">
            <v>7689.43</v>
          </cell>
          <cell r="M9">
            <v>426096.42</v>
          </cell>
          <cell r="N9">
            <v>192078.66</v>
          </cell>
          <cell r="O9">
            <v>72271.41</v>
          </cell>
          <cell r="P9">
            <v>65549.58</v>
          </cell>
          <cell r="Q9">
            <v>24169.49</v>
          </cell>
          <cell r="R9">
            <v>119867.08</v>
          </cell>
          <cell r="S9">
            <v>83058.240000000005</v>
          </cell>
          <cell r="T9">
            <v>220495.28</v>
          </cell>
          <cell r="U9">
            <v>2263</v>
          </cell>
          <cell r="V9">
            <v>54973.55</v>
          </cell>
          <cell r="W9">
            <v>65041.3</v>
          </cell>
          <cell r="X9">
            <v>32769.4</v>
          </cell>
          <cell r="Y9">
            <v>16541.03</v>
          </cell>
          <cell r="Z9">
            <v>13313.46</v>
          </cell>
          <cell r="AA9">
            <v>55128.78</v>
          </cell>
        </row>
        <row r="10">
          <cell r="B10">
            <v>2520</v>
          </cell>
          <cell r="C10">
            <v>4410</v>
          </cell>
          <cell r="D10">
            <v>0</v>
          </cell>
          <cell r="E10">
            <v>0</v>
          </cell>
          <cell r="F10">
            <v>55785.82</v>
          </cell>
          <cell r="G10">
            <v>3500</v>
          </cell>
          <cell r="H10">
            <v>10550</v>
          </cell>
          <cell r="I10">
            <v>30745.78</v>
          </cell>
          <cell r="J10">
            <v>900</v>
          </cell>
          <cell r="K10">
            <v>6875</v>
          </cell>
          <cell r="L10">
            <v>14702.5</v>
          </cell>
          <cell r="M10">
            <v>15549</v>
          </cell>
          <cell r="N10">
            <v>-18909.5</v>
          </cell>
          <cell r="O10">
            <v>19020</v>
          </cell>
          <cell r="P10">
            <v>6104</v>
          </cell>
          <cell r="Q10">
            <v>3580.68</v>
          </cell>
          <cell r="R10">
            <v>86700.5</v>
          </cell>
          <cell r="S10">
            <v>8583</v>
          </cell>
          <cell r="T10">
            <v>84830</v>
          </cell>
          <cell r="U10">
            <v>0</v>
          </cell>
          <cell r="V10">
            <v>0</v>
          </cell>
          <cell r="W10">
            <v>0</v>
          </cell>
          <cell r="X10">
            <v>3150</v>
          </cell>
          <cell r="Y10">
            <v>0</v>
          </cell>
          <cell r="Z10">
            <v>3150</v>
          </cell>
          <cell r="AA10">
            <v>12715</v>
          </cell>
        </row>
        <row r="11">
          <cell r="B11">
            <v>60485</v>
          </cell>
          <cell r="C11">
            <v>16182.15</v>
          </cell>
          <cell r="D11">
            <v>26725.45</v>
          </cell>
          <cell r="E11">
            <v>42972.56</v>
          </cell>
          <cell r="F11">
            <v>112392.21</v>
          </cell>
          <cell r="G11">
            <v>0</v>
          </cell>
          <cell r="H11">
            <v>59805.71</v>
          </cell>
          <cell r="I11">
            <v>26695</v>
          </cell>
          <cell r="J11">
            <v>0</v>
          </cell>
          <cell r="K11">
            <v>94781.75</v>
          </cell>
          <cell r="L11">
            <v>85174.52</v>
          </cell>
          <cell r="M11">
            <v>95042.37</v>
          </cell>
          <cell r="N11">
            <v>27362.92</v>
          </cell>
          <cell r="O11">
            <v>9525</v>
          </cell>
          <cell r="P11">
            <v>3325.04</v>
          </cell>
          <cell r="Q11">
            <v>0</v>
          </cell>
          <cell r="R11">
            <v>78959.289999999994</v>
          </cell>
          <cell r="S11">
            <v>38881.94</v>
          </cell>
          <cell r="T11">
            <v>235025.29</v>
          </cell>
          <cell r="U11">
            <v>1496</v>
          </cell>
          <cell r="V11">
            <v>0</v>
          </cell>
          <cell r="W11">
            <v>133973.68</v>
          </cell>
          <cell r="X11">
            <v>22702.92</v>
          </cell>
          <cell r="Y11">
            <v>0</v>
          </cell>
          <cell r="Z11">
            <v>3750</v>
          </cell>
          <cell r="AA11">
            <v>57167.83</v>
          </cell>
        </row>
        <row r="12">
          <cell r="B12">
            <v>0</v>
          </cell>
          <cell r="C12">
            <v>0</v>
          </cell>
          <cell r="D12">
            <v>467.96</v>
          </cell>
          <cell r="E12">
            <v>483.95</v>
          </cell>
          <cell r="F12">
            <v>0</v>
          </cell>
          <cell r="G12">
            <v>1082</v>
          </cell>
          <cell r="H12">
            <v>0</v>
          </cell>
          <cell r="I12">
            <v>1776</v>
          </cell>
          <cell r="J12">
            <v>3198.99</v>
          </cell>
          <cell r="K12">
            <v>0</v>
          </cell>
          <cell r="L12">
            <v>930.7</v>
          </cell>
          <cell r="M12">
            <v>1882</v>
          </cell>
          <cell r="N12">
            <v>184</v>
          </cell>
          <cell r="O12">
            <v>0</v>
          </cell>
          <cell r="P12">
            <v>0</v>
          </cell>
          <cell r="Q12">
            <v>2433.0700000000002</v>
          </cell>
          <cell r="R12">
            <v>10004.4</v>
          </cell>
          <cell r="S12">
            <v>9310.7999999999993</v>
          </cell>
          <cell r="T12">
            <v>40591.160000000003</v>
          </cell>
          <cell r="U12">
            <v>0</v>
          </cell>
          <cell r="V12">
            <v>0</v>
          </cell>
          <cell r="W12">
            <v>10608.77</v>
          </cell>
          <cell r="X12">
            <v>4561.12</v>
          </cell>
          <cell r="Y12">
            <v>3330.47</v>
          </cell>
          <cell r="Z12">
            <v>0</v>
          </cell>
          <cell r="AA12">
            <v>1956</v>
          </cell>
        </row>
        <row r="13">
          <cell r="B13">
            <v>219371.92</v>
          </cell>
          <cell r="C13">
            <v>129014.73</v>
          </cell>
          <cell r="D13">
            <v>44268.66</v>
          </cell>
          <cell r="E13">
            <v>246213.98</v>
          </cell>
          <cell r="F13">
            <v>903025.64</v>
          </cell>
          <cell r="G13">
            <v>149652.47</v>
          </cell>
          <cell r="H13">
            <v>209514.23</v>
          </cell>
          <cell r="I13">
            <v>604756.93999999994</v>
          </cell>
          <cell r="J13">
            <v>126349.27</v>
          </cell>
          <cell r="K13">
            <v>180424.17</v>
          </cell>
          <cell r="L13">
            <v>317995.45</v>
          </cell>
          <cell r="M13">
            <v>317369.40000000002</v>
          </cell>
          <cell r="N13">
            <v>307223.17</v>
          </cell>
          <cell r="O13">
            <v>174817.37</v>
          </cell>
          <cell r="P13">
            <v>199614.82</v>
          </cell>
          <cell r="Q13">
            <v>50783.01</v>
          </cell>
          <cell r="R13">
            <v>524262.94</v>
          </cell>
          <cell r="S13">
            <v>243788.36</v>
          </cell>
          <cell r="T13">
            <v>1261731.52</v>
          </cell>
          <cell r="U13">
            <v>45889.47</v>
          </cell>
          <cell r="V13">
            <v>65945.95</v>
          </cell>
          <cell r="W13">
            <v>247589.28</v>
          </cell>
          <cell r="X13">
            <v>163057.76</v>
          </cell>
          <cell r="Y13">
            <v>9134.36</v>
          </cell>
          <cell r="Z13">
            <v>26317.86</v>
          </cell>
          <cell r="AA13">
            <v>164875.69</v>
          </cell>
        </row>
        <row r="14">
          <cell r="B14">
            <v>16851.689999999999</v>
          </cell>
          <cell r="C14">
            <v>26852.27</v>
          </cell>
          <cell r="D14">
            <v>5343.15</v>
          </cell>
          <cell r="E14">
            <v>25410.54</v>
          </cell>
          <cell r="F14">
            <v>89954.27</v>
          </cell>
          <cell r="G14">
            <v>59181.84</v>
          </cell>
          <cell r="H14">
            <v>38745.300000000003</v>
          </cell>
          <cell r="I14">
            <v>222616.66</v>
          </cell>
          <cell r="J14">
            <v>957.92</v>
          </cell>
          <cell r="K14">
            <v>18604.04</v>
          </cell>
          <cell r="L14">
            <v>26480.63</v>
          </cell>
          <cell r="M14">
            <v>63182.62</v>
          </cell>
          <cell r="N14">
            <v>42275.95</v>
          </cell>
          <cell r="O14">
            <v>12069.02</v>
          </cell>
          <cell r="P14">
            <v>27800.29</v>
          </cell>
          <cell r="Q14">
            <v>12080.68</v>
          </cell>
          <cell r="R14">
            <v>74377.03</v>
          </cell>
          <cell r="S14">
            <v>23978.67</v>
          </cell>
          <cell r="T14">
            <v>166055.39000000001</v>
          </cell>
          <cell r="U14">
            <v>7675.45</v>
          </cell>
          <cell r="V14">
            <v>822.36</v>
          </cell>
          <cell r="W14">
            <v>32958.29</v>
          </cell>
          <cell r="X14">
            <v>11886.33</v>
          </cell>
          <cell r="Y14">
            <v>1001.05</v>
          </cell>
          <cell r="Z14">
            <v>304.18</v>
          </cell>
          <cell r="AA14">
            <v>20297.39</v>
          </cell>
        </row>
        <row r="15">
          <cell r="B15">
            <v>97112.7</v>
          </cell>
          <cell r="C15">
            <v>106341.98</v>
          </cell>
          <cell r="D15">
            <v>30906.62</v>
          </cell>
          <cell r="E15">
            <v>30234.63</v>
          </cell>
          <cell r="F15">
            <v>176848.63</v>
          </cell>
          <cell r="G15">
            <v>112841.76</v>
          </cell>
          <cell r="H15">
            <v>166779.20000000001</v>
          </cell>
          <cell r="I15">
            <v>301345.34999999998</v>
          </cell>
          <cell r="J15">
            <v>45438.13</v>
          </cell>
          <cell r="K15">
            <v>68753.960000000006</v>
          </cell>
          <cell r="L15">
            <v>138969.85</v>
          </cell>
          <cell r="M15">
            <v>277806.68</v>
          </cell>
          <cell r="N15">
            <v>112321.27</v>
          </cell>
          <cell r="O15">
            <v>70933.440000000002</v>
          </cell>
          <cell r="P15">
            <v>86012.62</v>
          </cell>
          <cell r="Q15">
            <v>53224.07</v>
          </cell>
          <cell r="R15">
            <v>347524.56</v>
          </cell>
          <cell r="S15">
            <v>120726.65</v>
          </cell>
          <cell r="T15">
            <v>630415.49</v>
          </cell>
          <cell r="U15">
            <v>38217.64</v>
          </cell>
          <cell r="V15">
            <v>12214.69</v>
          </cell>
          <cell r="W15">
            <v>201062.42</v>
          </cell>
          <cell r="X15">
            <v>60868.53</v>
          </cell>
          <cell r="Y15">
            <v>1739.34</v>
          </cell>
          <cell r="Z15">
            <v>2629.72</v>
          </cell>
          <cell r="AA15">
            <v>123108.62</v>
          </cell>
        </row>
        <row r="16">
          <cell r="B16">
            <v>120725.65</v>
          </cell>
          <cell r="C16">
            <v>95782.16</v>
          </cell>
          <cell r="D16">
            <v>15582.4</v>
          </cell>
          <cell r="E16">
            <v>69221.649999999994</v>
          </cell>
          <cell r="F16">
            <v>248787.38</v>
          </cell>
          <cell r="G16">
            <v>96252.67</v>
          </cell>
          <cell r="H16">
            <v>128548.02</v>
          </cell>
          <cell r="I16">
            <v>314424.88</v>
          </cell>
          <cell r="J16">
            <v>53185.11</v>
          </cell>
          <cell r="K16">
            <v>89440.29</v>
          </cell>
          <cell r="L16">
            <v>153504.57</v>
          </cell>
          <cell r="M16">
            <v>180557.65</v>
          </cell>
          <cell r="N16">
            <v>104528.36</v>
          </cell>
          <cell r="O16">
            <v>102510.8</v>
          </cell>
          <cell r="P16">
            <v>77773.100000000006</v>
          </cell>
          <cell r="Q16">
            <v>15587.44</v>
          </cell>
          <cell r="R16">
            <v>250527.1</v>
          </cell>
          <cell r="S16">
            <v>135603.28</v>
          </cell>
          <cell r="T16">
            <v>492179.27</v>
          </cell>
          <cell r="U16">
            <v>37027.74</v>
          </cell>
          <cell r="V16">
            <v>17344.38</v>
          </cell>
          <cell r="W16">
            <v>127717.26</v>
          </cell>
          <cell r="X16">
            <v>95300.04</v>
          </cell>
          <cell r="Y16">
            <v>1746.36</v>
          </cell>
          <cell r="Z16">
            <v>6286.64</v>
          </cell>
          <cell r="AA16">
            <v>120610.45</v>
          </cell>
        </row>
        <row r="17">
          <cell r="B17">
            <v>604.70000000000005</v>
          </cell>
          <cell r="C17">
            <v>150</v>
          </cell>
          <cell r="D17">
            <v>9139.43</v>
          </cell>
          <cell r="E17">
            <v>691.03</v>
          </cell>
          <cell r="F17">
            <v>213.73</v>
          </cell>
          <cell r="G17">
            <v>158.49</v>
          </cell>
          <cell r="H17">
            <v>238.04</v>
          </cell>
          <cell r="I17">
            <v>24.83</v>
          </cell>
          <cell r="J17">
            <v>181.9</v>
          </cell>
          <cell r="K17">
            <v>4.7</v>
          </cell>
          <cell r="L17">
            <v>150</v>
          </cell>
          <cell r="M17">
            <v>150</v>
          </cell>
          <cell r="N17">
            <v>254.83</v>
          </cell>
          <cell r="O17">
            <v>0</v>
          </cell>
          <cell r="P17">
            <v>150</v>
          </cell>
          <cell r="Q17">
            <v>36.5</v>
          </cell>
          <cell r="R17">
            <v>300</v>
          </cell>
          <cell r="S17">
            <v>309.3</v>
          </cell>
          <cell r="T17">
            <v>1476.66</v>
          </cell>
          <cell r="U17">
            <v>0</v>
          </cell>
          <cell r="V17">
            <v>0</v>
          </cell>
          <cell r="W17">
            <v>150</v>
          </cell>
          <cell r="X17">
            <v>0</v>
          </cell>
          <cell r="Y17">
            <v>150</v>
          </cell>
          <cell r="Z17">
            <v>0</v>
          </cell>
          <cell r="AA17">
            <v>179.73</v>
          </cell>
        </row>
        <row r="18">
          <cell r="B18">
            <v>392723.52</v>
          </cell>
          <cell r="C18">
            <v>293734.03000000003</v>
          </cell>
          <cell r="D18">
            <v>183991.28</v>
          </cell>
          <cell r="E18">
            <v>141123.12</v>
          </cell>
          <cell r="F18">
            <v>656536.94999999995</v>
          </cell>
          <cell r="G18">
            <v>164863.82999999999</v>
          </cell>
          <cell r="H18">
            <v>486650.13</v>
          </cell>
          <cell r="I18">
            <v>794894.86</v>
          </cell>
          <cell r="J18">
            <v>209030.35</v>
          </cell>
          <cell r="K18">
            <v>253602.55</v>
          </cell>
          <cell r="L18">
            <v>378855.69</v>
          </cell>
          <cell r="M18">
            <v>548338.28</v>
          </cell>
          <cell r="N18">
            <v>463456.98</v>
          </cell>
          <cell r="O18">
            <v>282530.24</v>
          </cell>
          <cell r="P18">
            <v>248790.92</v>
          </cell>
          <cell r="Q18">
            <v>71623.850000000006</v>
          </cell>
          <cell r="R18">
            <v>849321.13</v>
          </cell>
          <cell r="S18">
            <v>419217.07</v>
          </cell>
          <cell r="T18">
            <v>1382254.66</v>
          </cell>
          <cell r="U18">
            <v>72525.59</v>
          </cell>
          <cell r="V18">
            <v>74273.100000000006</v>
          </cell>
          <cell r="W18">
            <v>550616.81999999995</v>
          </cell>
          <cell r="X18">
            <v>318984.82</v>
          </cell>
          <cell r="Y18">
            <v>6467.09</v>
          </cell>
          <cell r="Z18">
            <v>54581</v>
          </cell>
          <cell r="AA18">
            <v>263399.87</v>
          </cell>
        </row>
        <row r="19">
          <cell r="B19">
            <v>6335.14</v>
          </cell>
          <cell r="C19">
            <v>3935.33</v>
          </cell>
          <cell r="D19">
            <v>83.78</v>
          </cell>
          <cell r="E19">
            <v>4900.3900000000003</v>
          </cell>
          <cell r="F19">
            <v>8290.1</v>
          </cell>
          <cell r="G19">
            <v>1283.95</v>
          </cell>
          <cell r="H19">
            <v>1910.05</v>
          </cell>
          <cell r="I19">
            <v>5237.21</v>
          </cell>
          <cell r="J19">
            <v>868.5</v>
          </cell>
          <cell r="K19">
            <v>1997.59</v>
          </cell>
          <cell r="L19">
            <v>9122.9699999999993</v>
          </cell>
          <cell r="M19">
            <v>2721.2</v>
          </cell>
          <cell r="N19">
            <v>3272.31</v>
          </cell>
          <cell r="O19">
            <v>2243.46</v>
          </cell>
          <cell r="P19">
            <v>2993.23</v>
          </cell>
          <cell r="Q19">
            <v>224.38</v>
          </cell>
          <cell r="R19">
            <v>5759.73</v>
          </cell>
          <cell r="S19">
            <v>4633.0200000000004</v>
          </cell>
          <cell r="T19">
            <v>31044.67</v>
          </cell>
          <cell r="U19">
            <v>118.99</v>
          </cell>
          <cell r="V19">
            <v>656.1</v>
          </cell>
          <cell r="W19">
            <v>3450.27</v>
          </cell>
          <cell r="X19">
            <v>4945.8599999999997</v>
          </cell>
          <cell r="Y19">
            <v>0</v>
          </cell>
          <cell r="Z19">
            <v>244.69</v>
          </cell>
          <cell r="AA19">
            <v>1442.45</v>
          </cell>
        </row>
        <row r="20">
          <cell r="B20">
            <v>200.29</v>
          </cell>
          <cell r="C20">
            <v>1153.93</v>
          </cell>
          <cell r="D20">
            <v>0</v>
          </cell>
          <cell r="E20">
            <v>655.55</v>
          </cell>
          <cell r="F20">
            <v>2430.2600000000002</v>
          </cell>
          <cell r="G20">
            <v>163</v>
          </cell>
          <cell r="H20">
            <v>3865.32</v>
          </cell>
          <cell r="I20">
            <v>5041.33</v>
          </cell>
          <cell r="J20">
            <v>3222.03</v>
          </cell>
          <cell r="K20">
            <v>1429.44</v>
          </cell>
          <cell r="L20">
            <v>1272.18</v>
          </cell>
          <cell r="M20">
            <v>2086.09</v>
          </cell>
          <cell r="N20">
            <v>713.33</v>
          </cell>
          <cell r="O20">
            <v>1119.5899999999999</v>
          </cell>
          <cell r="P20">
            <v>234.38</v>
          </cell>
          <cell r="Q20">
            <v>0</v>
          </cell>
          <cell r="R20">
            <v>3718.91</v>
          </cell>
          <cell r="S20">
            <v>592.09</v>
          </cell>
          <cell r="T20">
            <v>4249.12</v>
          </cell>
          <cell r="U20">
            <v>0</v>
          </cell>
          <cell r="V20">
            <v>345.05</v>
          </cell>
          <cell r="W20">
            <v>627.24</v>
          </cell>
          <cell r="X20">
            <v>493.3</v>
          </cell>
          <cell r="Y20">
            <v>0</v>
          </cell>
          <cell r="Z20">
            <v>58.82</v>
          </cell>
          <cell r="AA20">
            <v>1816.74</v>
          </cell>
        </row>
        <row r="21">
          <cell r="B21">
            <v>244965.21</v>
          </cell>
          <cell r="C21">
            <v>234594.31</v>
          </cell>
          <cell r="D21">
            <v>133234.91</v>
          </cell>
          <cell r="E21">
            <v>114655.21</v>
          </cell>
          <cell r="F21">
            <v>582668.18999999994</v>
          </cell>
          <cell r="G21">
            <v>135296.46</v>
          </cell>
          <cell r="H21">
            <v>423495.72</v>
          </cell>
          <cell r="I21">
            <v>661580.4</v>
          </cell>
          <cell r="J21">
            <v>95092.92</v>
          </cell>
          <cell r="K21">
            <v>216401.32</v>
          </cell>
          <cell r="L21">
            <v>377244.27</v>
          </cell>
          <cell r="M21">
            <v>473307.02</v>
          </cell>
          <cell r="N21">
            <v>333448.46999999997</v>
          </cell>
          <cell r="O21">
            <v>174027.99</v>
          </cell>
          <cell r="P21">
            <v>159794.03</v>
          </cell>
          <cell r="Q21">
            <v>85236.5</v>
          </cell>
          <cell r="R21">
            <v>589893.81999999995</v>
          </cell>
          <cell r="S21">
            <v>282633.69</v>
          </cell>
          <cell r="T21">
            <v>1266894.21</v>
          </cell>
          <cell r="U21">
            <v>49601.2</v>
          </cell>
          <cell r="V21">
            <v>67645.31</v>
          </cell>
          <cell r="W21">
            <v>461236.82</v>
          </cell>
          <cell r="X21">
            <v>226075.67</v>
          </cell>
          <cell r="Y21">
            <v>6364.42</v>
          </cell>
          <cell r="Z21">
            <v>33529.67</v>
          </cell>
          <cell r="AA21">
            <v>195062.25</v>
          </cell>
        </row>
        <row r="22">
          <cell r="B22">
            <v>203430.35</v>
          </cell>
          <cell r="C22">
            <v>192638.62</v>
          </cell>
          <cell r="D22">
            <v>54866.02</v>
          </cell>
          <cell r="E22">
            <v>91289.7</v>
          </cell>
          <cell r="F22">
            <v>473721.3</v>
          </cell>
          <cell r="G22">
            <v>113193.96</v>
          </cell>
          <cell r="H22">
            <v>246760.83</v>
          </cell>
          <cell r="I22">
            <v>474461.49</v>
          </cell>
          <cell r="J22">
            <v>41272.120000000003</v>
          </cell>
          <cell r="K22">
            <v>209408.9</v>
          </cell>
          <cell r="L22">
            <v>277777.90000000002</v>
          </cell>
          <cell r="M22">
            <v>269591.81</v>
          </cell>
          <cell r="N22">
            <v>287462.17</v>
          </cell>
          <cell r="O22">
            <v>132366.39000000001</v>
          </cell>
          <cell r="P22">
            <v>241717.85</v>
          </cell>
          <cell r="Q22">
            <v>65202.53</v>
          </cell>
          <cell r="R22">
            <v>224569.84</v>
          </cell>
          <cell r="S22">
            <v>148996.03</v>
          </cell>
          <cell r="T22">
            <v>1076034.08</v>
          </cell>
          <cell r="U22">
            <v>21923.19</v>
          </cell>
          <cell r="V22">
            <v>38981.89</v>
          </cell>
          <cell r="W22">
            <v>287495.09999999998</v>
          </cell>
          <cell r="X22">
            <v>151937.85</v>
          </cell>
          <cell r="Y22">
            <v>5615.86</v>
          </cell>
          <cell r="Z22">
            <v>11587.82</v>
          </cell>
          <cell r="AA22">
            <v>161207.41</v>
          </cell>
        </row>
        <row r="23">
          <cell r="B23">
            <v>78945.990000000005</v>
          </cell>
          <cell r="C23">
            <v>67744.320000000007</v>
          </cell>
          <cell r="D23">
            <v>38459.589999999997</v>
          </cell>
          <cell r="E23">
            <v>55031.37</v>
          </cell>
          <cell r="F23">
            <v>254003.95</v>
          </cell>
          <cell r="G23">
            <v>39788.36</v>
          </cell>
          <cell r="H23">
            <v>120668.18</v>
          </cell>
          <cell r="I23">
            <v>295900.39</v>
          </cell>
          <cell r="J23">
            <v>38498.019999999997</v>
          </cell>
          <cell r="K23">
            <v>62995.28</v>
          </cell>
          <cell r="L23">
            <v>119791.59</v>
          </cell>
          <cell r="M23">
            <v>172664.23</v>
          </cell>
          <cell r="N23">
            <v>108378.73</v>
          </cell>
          <cell r="O23">
            <v>68947.59</v>
          </cell>
          <cell r="P23">
            <v>88553.4</v>
          </cell>
          <cell r="Q23">
            <v>23330.34</v>
          </cell>
          <cell r="R23">
            <v>233078.32</v>
          </cell>
          <cell r="S23">
            <v>115016.79</v>
          </cell>
          <cell r="T23">
            <v>437083.5</v>
          </cell>
          <cell r="U23">
            <v>22767.09</v>
          </cell>
          <cell r="V23">
            <v>11687.95</v>
          </cell>
          <cell r="W23">
            <v>117229.83</v>
          </cell>
          <cell r="X23">
            <v>86701.72</v>
          </cell>
          <cell r="Y23">
            <v>1612.67</v>
          </cell>
          <cell r="Z23">
            <v>7019.42</v>
          </cell>
          <cell r="AA23">
            <v>65095.73</v>
          </cell>
        </row>
        <row r="24">
          <cell r="B24">
            <v>171288.73</v>
          </cell>
          <cell r="C24">
            <v>123483.33</v>
          </cell>
          <cell r="D24">
            <v>62137.919999999998</v>
          </cell>
          <cell r="E24">
            <v>103578.02</v>
          </cell>
          <cell r="F24">
            <v>358957.95</v>
          </cell>
          <cell r="G24">
            <v>121077.13</v>
          </cell>
          <cell r="H24">
            <v>172845.92</v>
          </cell>
          <cell r="I24">
            <v>397559.15</v>
          </cell>
          <cell r="J24">
            <v>69304.3</v>
          </cell>
          <cell r="K24">
            <v>128301.79</v>
          </cell>
          <cell r="L24">
            <v>157823.13</v>
          </cell>
          <cell r="M24">
            <v>255868.43</v>
          </cell>
          <cell r="N24">
            <v>187645.74</v>
          </cell>
          <cell r="O24">
            <v>163523.32999999999</v>
          </cell>
          <cell r="P24">
            <v>152394.19</v>
          </cell>
          <cell r="Q24">
            <v>46713.55</v>
          </cell>
          <cell r="R24">
            <v>452151.09</v>
          </cell>
          <cell r="S24">
            <v>139627.96</v>
          </cell>
          <cell r="T24">
            <v>865179.32</v>
          </cell>
          <cell r="U24">
            <v>21354.240000000002</v>
          </cell>
          <cell r="V24">
            <v>34229.42</v>
          </cell>
          <cell r="W24">
            <v>263816.93</v>
          </cell>
          <cell r="X24">
            <v>131943.46</v>
          </cell>
          <cell r="Y24">
            <v>9744.57</v>
          </cell>
          <cell r="Z24">
            <v>29123.72</v>
          </cell>
          <cell r="AA24">
            <v>165313.20000000001</v>
          </cell>
        </row>
        <row r="25">
          <cell r="B25">
            <v>5837.41</v>
          </cell>
          <cell r="C25">
            <v>10650.66</v>
          </cell>
          <cell r="D25">
            <v>822.79</v>
          </cell>
          <cell r="E25">
            <v>1507.65</v>
          </cell>
          <cell r="F25">
            <v>9378.15</v>
          </cell>
          <cell r="G25">
            <v>2410.84</v>
          </cell>
          <cell r="H25">
            <v>7125.52</v>
          </cell>
          <cell r="I25">
            <v>14974.96</v>
          </cell>
          <cell r="J25">
            <v>2773.01</v>
          </cell>
          <cell r="K25">
            <v>3213.79</v>
          </cell>
          <cell r="L25">
            <v>1299.44</v>
          </cell>
          <cell r="M25">
            <v>8328.11</v>
          </cell>
          <cell r="N25">
            <v>3730.19</v>
          </cell>
          <cell r="O25">
            <v>4434.92</v>
          </cell>
          <cell r="P25">
            <v>3230.95</v>
          </cell>
          <cell r="Q25">
            <v>2621.34</v>
          </cell>
          <cell r="R25">
            <v>23828.67</v>
          </cell>
          <cell r="S25">
            <v>3661.99</v>
          </cell>
          <cell r="T25">
            <v>17933.04</v>
          </cell>
          <cell r="U25">
            <v>783.01</v>
          </cell>
          <cell r="V25">
            <v>1166.8900000000001</v>
          </cell>
          <cell r="W25">
            <v>5703.69</v>
          </cell>
          <cell r="X25">
            <v>5119.08</v>
          </cell>
          <cell r="Y25">
            <v>0</v>
          </cell>
          <cell r="Z25">
            <v>1352.73</v>
          </cell>
          <cell r="AA25">
            <v>865.86</v>
          </cell>
        </row>
        <row r="26">
          <cell r="B26">
            <v>2920.02</v>
          </cell>
          <cell r="C26">
            <v>798.62</v>
          </cell>
          <cell r="D26">
            <v>1410.7</v>
          </cell>
          <cell r="E26">
            <v>2322.9299999999998</v>
          </cell>
          <cell r="F26">
            <v>3552.95</v>
          </cell>
          <cell r="G26">
            <v>1740.06</v>
          </cell>
          <cell r="H26">
            <v>3093.08</v>
          </cell>
          <cell r="I26">
            <v>6294.44</v>
          </cell>
          <cell r="J26">
            <v>1266.51</v>
          </cell>
          <cell r="K26">
            <v>1265.08</v>
          </cell>
          <cell r="L26">
            <v>1014.17</v>
          </cell>
          <cell r="M26">
            <v>2935.79</v>
          </cell>
          <cell r="N26">
            <v>3457.39</v>
          </cell>
          <cell r="O26">
            <v>4680.58</v>
          </cell>
          <cell r="P26">
            <v>2884.4</v>
          </cell>
          <cell r="Q26">
            <v>5450.89</v>
          </cell>
          <cell r="R26">
            <v>10363.99</v>
          </cell>
          <cell r="S26">
            <v>3289.2</v>
          </cell>
          <cell r="T26">
            <v>12079.61</v>
          </cell>
          <cell r="U26">
            <v>0</v>
          </cell>
          <cell r="V26">
            <v>374</v>
          </cell>
          <cell r="W26">
            <v>2102.85</v>
          </cell>
          <cell r="X26">
            <v>1262.3800000000001</v>
          </cell>
          <cell r="Y26">
            <v>505.34</v>
          </cell>
          <cell r="Z26">
            <v>578.67999999999995</v>
          </cell>
          <cell r="AA26">
            <v>629.02</v>
          </cell>
        </row>
        <row r="27">
          <cell r="B27">
            <v>207804.02</v>
          </cell>
          <cell r="C27">
            <v>186556.32</v>
          </cell>
          <cell r="D27">
            <v>40354.69</v>
          </cell>
          <cell r="E27">
            <v>42420.19</v>
          </cell>
          <cell r="F27">
            <v>596275.84</v>
          </cell>
          <cell r="G27">
            <v>90688.99</v>
          </cell>
          <cell r="H27">
            <v>171540.7</v>
          </cell>
          <cell r="I27">
            <v>450520.86</v>
          </cell>
          <cell r="J27">
            <v>90793.06</v>
          </cell>
          <cell r="K27">
            <v>223410.23</v>
          </cell>
          <cell r="L27">
            <v>104720.63</v>
          </cell>
          <cell r="M27">
            <v>356677.97</v>
          </cell>
          <cell r="N27">
            <v>249070.19</v>
          </cell>
          <cell r="O27">
            <v>127642.55</v>
          </cell>
          <cell r="P27">
            <v>226623.48</v>
          </cell>
          <cell r="Q27">
            <v>51590.42</v>
          </cell>
          <cell r="R27">
            <v>514673.9</v>
          </cell>
          <cell r="S27">
            <v>202530.23</v>
          </cell>
          <cell r="T27">
            <v>1055828.98</v>
          </cell>
          <cell r="U27">
            <v>46483.78</v>
          </cell>
          <cell r="V27">
            <v>61026.58</v>
          </cell>
          <cell r="W27">
            <v>284504.56</v>
          </cell>
          <cell r="X27">
            <v>171055.11</v>
          </cell>
          <cell r="Y27">
            <v>4890.43</v>
          </cell>
          <cell r="Z27">
            <v>31394.7</v>
          </cell>
          <cell r="AA27">
            <v>202353.79</v>
          </cell>
        </row>
        <row r="28">
          <cell r="B28">
            <v>53067.95</v>
          </cell>
          <cell r="C28">
            <v>77978.41</v>
          </cell>
          <cell r="D28">
            <v>16016.36</v>
          </cell>
          <cell r="E28">
            <v>94832.33</v>
          </cell>
          <cell r="F28">
            <v>136246.42000000001</v>
          </cell>
          <cell r="G28">
            <v>38641.47</v>
          </cell>
          <cell r="H28">
            <v>61451.94</v>
          </cell>
          <cell r="I28">
            <v>103871.34</v>
          </cell>
          <cell r="J28">
            <v>47697.23</v>
          </cell>
          <cell r="K28">
            <v>53151.48</v>
          </cell>
          <cell r="L28">
            <v>38025.53</v>
          </cell>
          <cell r="M28">
            <v>154662.23000000001</v>
          </cell>
          <cell r="N28">
            <v>94531.06</v>
          </cell>
          <cell r="O28">
            <v>66288.56</v>
          </cell>
          <cell r="P28">
            <v>80564.47</v>
          </cell>
          <cell r="Q28">
            <v>27632.240000000002</v>
          </cell>
          <cell r="R28">
            <v>106527.18</v>
          </cell>
          <cell r="S28">
            <v>46784.62</v>
          </cell>
          <cell r="T28">
            <v>186890.21</v>
          </cell>
          <cell r="U28">
            <v>8052.1</v>
          </cell>
          <cell r="V28">
            <v>11928.62</v>
          </cell>
          <cell r="W28">
            <v>111226.3</v>
          </cell>
          <cell r="X28">
            <v>38917.01</v>
          </cell>
          <cell r="Y28">
            <v>9564.42</v>
          </cell>
          <cell r="Z28">
            <v>6013.92</v>
          </cell>
          <cell r="AA28">
            <v>40862.22</v>
          </cell>
        </row>
        <row r="29">
          <cell r="B29">
            <v>15731.26</v>
          </cell>
          <cell r="C29">
            <v>9812.0300000000007</v>
          </cell>
          <cell r="D29">
            <v>2118.17</v>
          </cell>
          <cell r="E29">
            <v>10879.17</v>
          </cell>
          <cell r="F29">
            <v>23828.92</v>
          </cell>
          <cell r="G29">
            <v>4982.42</v>
          </cell>
          <cell r="H29">
            <v>7162.71</v>
          </cell>
          <cell r="I29">
            <v>16518.740000000002</v>
          </cell>
          <cell r="J29">
            <v>8248.16</v>
          </cell>
          <cell r="K29">
            <v>10846.93</v>
          </cell>
          <cell r="L29">
            <v>7381.78</v>
          </cell>
          <cell r="M29">
            <v>25427.85</v>
          </cell>
          <cell r="N29">
            <v>13222.26</v>
          </cell>
          <cell r="O29">
            <v>10345.15</v>
          </cell>
          <cell r="P29">
            <v>13335.35</v>
          </cell>
          <cell r="Q29">
            <v>0</v>
          </cell>
          <cell r="R29">
            <v>31418.01</v>
          </cell>
          <cell r="S29">
            <v>15035.44</v>
          </cell>
          <cell r="T29">
            <v>36928.730000000003</v>
          </cell>
          <cell r="U29">
            <v>2643.71</v>
          </cell>
          <cell r="V29">
            <v>1010.44</v>
          </cell>
          <cell r="W29">
            <v>20154.759999999998</v>
          </cell>
          <cell r="X29">
            <v>11598.2</v>
          </cell>
          <cell r="Y29">
            <v>0</v>
          </cell>
          <cell r="Z29">
            <v>66.09</v>
          </cell>
          <cell r="AA29">
            <v>1474.06</v>
          </cell>
        </row>
        <row r="30">
          <cell r="B30">
            <v>14682.32</v>
          </cell>
          <cell r="C30">
            <v>16532.29</v>
          </cell>
          <cell r="D30">
            <v>2701.55</v>
          </cell>
          <cell r="E30">
            <v>8756.1</v>
          </cell>
          <cell r="F30">
            <v>30049.57</v>
          </cell>
          <cell r="G30">
            <v>7099.87</v>
          </cell>
          <cell r="H30">
            <v>12808.35</v>
          </cell>
          <cell r="I30">
            <v>26962.47</v>
          </cell>
          <cell r="J30">
            <v>8920.82</v>
          </cell>
          <cell r="K30">
            <v>13275.87</v>
          </cell>
          <cell r="L30">
            <v>11528.38</v>
          </cell>
          <cell r="M30">
            <v>25718.22</v>
          </cell>
          <cell r="N30">
            <v>16898.41</v>
          </cell>
          <cell r="O30">
            <v>11836.76</v>
          </cell>
          <cell r="P30">
            <v>14239.37</v>
          </cell>
          <cell r="Q30">
            <v>5739.21</v>
          </cell>
          <cell r="R30">
            <v>40290.54</v>
          </cell>
          <cell r="S30">
            <v>15590.43</v>
          </cell>
          <cell r="T30">
            <v>61841.81</v>
          </cell>
          <cell r="U30">
            <v>2088.06</v>
          </cell>
          <cell r="V30">
            <v>2399.58</v>
          </cell>
          <cell r="W30">
            <v>23517.33</v>
          </cell>
          <cell r="X30">
            <v>8986.2900000000009</v>
          </cell>
          <cell r="Y30">
            <v>508.98</v>
          </cell>
          <cell r="Z30">
            <v>1861.56</v>
          </cell>
          <cell r="AA30">
            <v>10586.45</v>
          </cell>
        </row>
        <row r="31">
          <cell r="B31">
            <v>0</v>
          </cell>
          <cell r="C31">
            <v>50.69</v>
          </cell>
          <cell r="D31">
            <v>0</v>
          </cell>
          <cell r="E31">
            <v>2305.2399999999998</v>
          </cell>
          <cell r="F31">
            <v>594.58000000000004</v>
          </cell>
          <cell r="G31">
            <v>175</v>
          </cell>
          <cell r="H31">
            <v>0</v>
          </cell>
          <cell r="I31">
            <v>194.44</v>
          </cell>
          <cell r="J31">
            <v>0</v>
          </cell>
          <cell r="K31">
            <v>462.6</v>
          </cell>
          <cell r="L31">
            <v>878.06</v>
          </cell>
          <cell r="M31">
            <v>0</v>
          </cell>
          <cell r="N31">
            <v>889.31</v>
          </cell>
          <cell r="O31">
            <v>0</v>
          </cell>
          <cell r="P31">
            <v>400</v>
          </cell>
          <cell r="Q31">
            <v>0</v>
          </cell>
          <cell r="R31">
            <v>3701.88</v>
          </cell>
          <cell r="S31">
            <v>0</v>
          </cell>
          <cell r="T31">
            <v>571.09</v>
          </cell>
          <cell r="U31">
            <v>0</v>
          </cell>
          <cell r="V31">
            <v>0</v>
          </cell>
          <cell r="W31">
            <v>459.39</v>
          </cell>
          <cell r="X31">
            <v>270</v>
          </cell>
          <cell r="Y31">
            <v>0</v>
          </cell>
          <cell r="Z31">
            <v>0</v>
          </cell>
          <cell r="AA31">
            <v>120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1095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109.01</v>
          </cell>
          <cell r="Q32">
            <v>0</v>
          </cell>
          <cell r="R32">
            <v>200</v>
          </cell>
          <cell r="S32">
            <v>0</v>
          </cell>
          <cell r="T32">
            <v>250</v>
          </cell>
          <cell r="U32">
            <v>0</v>
          </cell>
          <cell r="V32">
            <v>0</v>
          </cell>
          <cell r="W32">
            <v>160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11616.76</v>
          </cell>
          <cell r="C33">
            <v>10573.88</v>
          </cell>
          <cell r="D33">
            <v>1936.67</v>
          </cell>
          <cell r="E33">
            <v>5166.88</v>
          </cell>
          <cell r="F33">
            <v>24241.91</v>
          </cell>
          <cell r="G33">
            <v>5123.08</v>
          </cell>
          <cell r="H33">
            <v>9161.74</v>
          </cell>
          <cell r="I33">
            <v>22449.21</v>
          </cell>
          <cell r="J33">
            <v>3059.86</v>
          </cell>
          <cell r="K33">
            <v>7619.71</v>
          </cell>
          <cell r="L33">
            <v>11526.77</v>
          </cell>
          <cell r="M33">
            <v>18315.63</v>
          </cell>
          <cell r="N33">
            <v>13535.59</v>
          </cell>
          <cell r="O33">
            <v>12272.48</v>
          </cell>
          <cell r="P33">
            <v>8577.77</v>
          </cell>
          <cell r="Q33">
            <v>4674.2700000000004</v>
          </cell>
          <cell r="R33">
            <v>28536.1</v>
          </cell>
          <cell r="S33">
            <v>7942</v>
          </cell>
          <cell r="T33">
            <v>63659.15</v>
          </cell>
          <cell r="U33">
            <v>3009.73</v>
          </cell>
          <cell r="V33">
            <v>2649.17</v>
          </cell>
          <cell r="W33">
            <v>18529.259999999998</v>
          </cell>
          <cell r="X33">
            <v>8285.74</v>
          </cell>
          <cell r="Y33">
            <v>342.29</v>
          </cell>
          <cell r="Z33">
            <v>2363.5100000000002</v>
          </cell>
          <cell r="AA33">
            <v>9565.85</v>
          </cell>
        </row>
        <row r="34">
          <cell r="B34">
            <v>21596.21</v>
          </cell>
          <cell r="C34">
            <v>19337.18</v>
          </cell>
          <cell r="D34">
            <v>6210.5</v>
          </cell>
          <cell r="E34">
            <v>9329.14</v>
          </cell>
          <cell r="F34">
            <v>51537.86</v>
          </cell>
          <cell r="G34">
            <v>10323.92</v>
          </cell>
          <cell r="H34">
            <v>47199.22</v>
          </cell>
          <cell r="I34">
            <v>45575.14</v>
          </cell>
          <cell r="J34">
            <v>9968.98</v>
          </cell>
          <cell r="K34">
            <v>30485</v>
          </cell>
          <cell r="L34">
            <v>28258.9</v>
          </cell>
          <cell r="M34">
            <v>52019.74</v>
          </cell>
          <cell r="N34">
            <v>31009.26</v>
          </cell>
          <cell r="O34">
            <v>25464.46</v>
          </cell>
          <cell r="P34">
            <v>22586.080000000002</v>
          </cell>
          <cell r="Q34">
            <v>3709.57</v>
          </cell>
          <cell r="R34">
            <v>70825.16</v>
          </cell>
          <cell r="S34">
            <v>16072.54</v>
          </cell>
          <cell r="T34">
            <v>106628.69</v>
          </cell>
          <cell r="U34">
            <v>3595.68</v>
          </cell>
          <cell r="V34">
            <v>4892.08</v>
          </cell>
          <cell r="W34">
            <v>36740.019999999997</v>
          </cell>
          <cell r="X34">
            <v>18712.349999999999</v>
          </cell>
          <cell r="Y34">
            <v>1791.09</v>
          </cell>
          <cell r="Z34">
            <v>13964.68</v>
          </cell>
          <cell r="AA34">
            <v>33156.75</v>
          </cell>
        </row>
        <row r="35">
          <cell r="B35">
            <v>385299.23</v>
          </cell>
          <cell r="C35">
            <v>291784.09999999998</v>
          </cell>
          <cell r="D35">
            <v>78032.320000000007</v>
          </cell>
          <cell r="E35">
            <v>278814.81</v>
          </cell>
          <cell r="F35">
            <v>722149.92</v>
          </cell>
          <cell r="G35">
            <v>167517.07</v>
          </cell>
          <cell r="H35">
            <v>339886.28</v>
          </cell>
          <cell r="I35">
            <v>588340.81000000006</v>
          </cell>
          <cell r="J35">
            <v>215681.33</v>
          </cell>
          <cell r="K35">
            <v>242131.58</v>
          </cell>
          <cell r="L35">
            <v>117024.11</v>
          </cell>
          <cell r="M35">
            <v>587870.13</v>
          </cell>
          <cell r="N35">
            <v>430443.51</v>
          </cell>
          <cell r="O35">
            <v>275006.84999999998</v>
          </cell>
          <cell r="P35">
            <v>272086.56</v>
          </cell>
          <cell r="Q35">
            <v>0</v>
          </cell>
          <cell r="R35">
            <v>748728.89</v>
          </cell>
          <cell r="S35">
            <v>322064.46000000002</v>
          </cell>
          <cell r="T35">
            <v>652726.77</v>
          </cell>
          <cell r="U35">
            <v>83843.240000000005</v>
          </cell>
          <cell r="V35">
            <v>70829.72</v>
          </cell>
          <cell r="W35">
            <v>414278.03</v>
          </cell>
          <cell r="X35">
            <v>288156.32</v>
          </cell>
          <cell r="Y35">
            <v>109.79</v>
          </cell>
          <cell r="Z35">
            <v>23943.81</v>
          </cell>
          <cell r="AA35">
            <v>38330.44</v>
          </cell>
        </row>
        <row r="36">
          <cell r="B36">
            <v>16536.89</v>
          </cell>
          <cell r="C36">
            <v>29447</v>
          </cell>
          <cell r="D36">
            <v>5220.04</v>
          </cell>
          <cell r="E36">
            <v>7825.8</v>
          </cell>
          <cell r="F36">
            <v>47953.48</v>
          </cell>
          <cell r="G36">
            <v>9417.14</v>
          </cell>
          <cell r="H36">
            <v>16973.099999999999</v>
          </cell>
          <cell r="I36">
            <v>45451.41</v>
          </cell>
          <cell r="J36">
            <v>7473.27</v>
          </cell>
          <cell r="K36">
            <v>20376.11</v>
          </cell>
          <cell r="L36">
            <v>15842.39</v>
          </cell>
          <cell r="M36">
            <v>36215.42</v>
          </cell>
          <cell r="N36">
            <v>28523.58</v>
          </cell>
          <cell r="O36">
            <v>15223.8</v>
          </cell>
          <cell r="P36">
            <v>22888.5</v>
          </cell>
          <cell r="Q36">
            <v>4446.42</v>
          </cell>
          <cell r="R36">
            <v>48790.19</v>
          </cell>
          <cell r="S36">
            <v>27609.39</v>
          </cell>
          <cell r="T36">
            <v>80547.73</v>
          </cell>
          <cell r="U36">
            <v>5193.2700000000004</v>
          </cell>
          <cell r="V36">
            <v>4003.13</v>
          </cell>
          <cell r="W36">
            <v>25192.28</v>
          </cell>
          <cell r="X36">
            <v>13617.92</v>
          </cell>
          <cell r="Y36">
            <v>381.48</v>
          </cell>
          <cell r="Z36">
            <v>2699.52</v>
          </cell>
          <cell r="AA36">
            <v>12523.95</v>
          </cell>
        </row>
        <row r="37">
          <cell r="B37">
            <v>198869.24</v>
          </cell>
          <cell r="C37">
            <v>260413.99</v>
          </cell>
          <cell r="D37">
            <v>86476.78</v>
          </cell>
          <cell r="E37">
            <v>227734.03</v>
          </cell>
          <cell r="F37">
            <v>497670.35</v>
          </cell>
          <cell r="G37">
            <v>122678.48</v>
          </cell>
          <cell r="H37">
            <v>200002.96</v>
          </cell>
          <cell r="I37">
            <v>495104.48</v>
          </cell>
          <cell r="J37">
            <v>198147.87</v>
          </cell>
          <cell r="K37">
            <v>189293.76</v>
          </cell>
          <cell r="L37">
            <v>185813.95</v>
          </cell>
          <cell r="M37">
            <v>395977.32</v>
          </cell>
          <cell r="N37">
            <v>313519.65999999997</v>
          </cell>
          <cell r="O37">
            <v>212000.25</v>
          </cell>
          <cell r="P37">
            <v>160946.74</v>
          </cell>
          <cell r="Q37">
            <v>126523.83</v>
          </cell>
          <cell r="R37">
            <v>581362.29</v>
          </cell>
          <cell r="S37">
            <v>234153.39</v>
          </cell>
          <cell r="T37">
            <v>715902.92</v>
          </cell>
          <cell r="U37">
            <v>59924.84</v>
          </cell>
          <cell r="V37">
            <v>53693.42</v>
          </cell>
          <cell r="W37">
            <v>331260.40999999997</v>
          </cell>
          <cell r="X37">
            <v>230847.55</v>
          </cell>
          <cell r="Y37">
            <v>7319.85</v>
          </cell>
          <cell r="Z37">
            <v>37212.94</v>
          </cell>
          <cell r="AA37">
            <v>136006.32</v>
          </cell>
        </row>
        <row r="38">
          <cell r="B38">
            <v>187707.34</v>
          </cell>
          <cell r="C38">
            <v>90182.720000000001</v>
          </cell>
          <cell r="D38">
            <v>54253.81</v>
          </cell>
          <cell r="E38">
            <v>160467.09</v>
          </cell>
          <cell r="F38">
            <v>308518.81</v>
          </cell>
          <cell r="G38">
            <v>66330.740000000005</v>
          </cell>
          <cell r="H38">
            <v>102926.42</v>
          </cell>
          <cell r="I38">
            <v>270958.03000000003</v>
          </cell>
          <cell r="J38">
            <v>143877.43</v>
          </cell>
          <cell r="K38">
            <v>114407.25</v>
          </cell>
          <cell r="L38">
            <v>139707.20000000001</v>
          </cell>
          <cell r="M38">
            <v>218386.96</v>
          </cell>
          <cell r="N38">
            <v>213103.48</v>
          </cell>
          <cell r="O38">
            <v>126780.51</v>
          </cell>
          <cell r="P38">
            <v>151746.71</v>
          </cell>
          <cell r="Q38">
            <v>32431.97</v>
          </cell>
          <cell r="R38">
            <v>286203.84000000003</v>
          </cell>
          <cell r="S38">
            <v>170827.9</v>
          </cell>
          <cell r="T38">
            <v>310820.07</v>
          </cell>
          <cell r="U38">
            <v>44459.66</v>
          </cell>
          <cell r="V38">
            <v>35446.06</v>
          </cell>
          <cell r="W38">
            <v>141319.71</v>
          </cell>
          <cell r="X38">
            <v>156158.51</v>
          </cell>
          <cell r="Y38">
            <v>2669.86</v>
          </cell>
          <cell r="Z38">
            <v>15049.25</v>
          </cell>
          <cell r="AA38">
            <v>20443.36</v>
          </cell>
        </row>
        <row r="39">
          <cell r="B39">
            <v>63524.73</v>
          </cell>
          <cell r="C39">
            <v>87229.7</v>
          </cell>
          <cell r="D39">
            <v>28457.77</v>
          </cell>
          <cell r="E39">
            <v>16911.96</v>
          </cell>
          <cell r="F39">
            <v>136519.31</v>
          </cell>
          <cell r="G39">
            <v>33055.550000000003</v>
          </cell>
          <cell r="H39">
            <v>67996.850000000006</v>
          </cell>
          <cell r="I39">
            <v>164352.59</v>
          </cell>
          <cell r="J39">
            <v>27008.36</v>
          </cell>
          <cell r="K39">
            <v>61785.91</v>
          </cell>
          <cell r="L39">
            <v>26212.43</v>
          </cell>
          <cell r="M39">
            <v>91062.79</v>
          </cell>
          <cell r="N39">
            <v>78545.41</v>
          </cell>
          <cell r="O39">
            <v>64290.27</v>
          </cell>
          <cell r="P39">
            <v>49626.02</v>
          </cell>
          <cell r="Q39">
            <v>12447.22</v>
          </cell>
          <cell r="R39">
            <v>160700.01999999999</v>
          </cell>
          <cell r="S39">
            <v>81046.64</v>
          </cell>
          <cell r="T39">
            <v>276147.56</v>
          </cell>
          <cell r="U39">
            <v>19786.060000000001</v>
          </cell>
          <cell r="V39">
            <v>11117.48</v>
          </cell>
          <cell r="W39">
            <v>117984.76</v>
          </cell>
          <cell r="X39">
            <v>45773.59</v>
          </cell>
          <cell r="Y39">
            <v>5219.84</v>
          </cell>
          <cell r="Z39">
            <v>10706.33</v>
          </cell>
          <cell r="AA39">
            <v>54144.69</v>
          </cell>
        </row>
        <row r="40">
          <cell r="B40">
            <v>98328.87</v>
          </cell>
          <cell r="C40">
            <v>58804.1</v>
          </cell>
          <cell r="D40">
            <v>18250.54</v>
          </cell>
          <cell r="E40">
            <v>170086</v>
          </cell>
          <cell r="F40">
            <v>157105.12</v>
          </cell>
          <cell r="G40">
            <v>40434.97</v>
          </cell>
          <cell r="H40">
            <v>60220.6</v>
          </cell>
          <cell r="I40">
            <v>93990.56</v>
          </cell>
          <cell r="J40">
            <v>120409.28</v>
          </cell>
          <cell r="K40">
            <v>94272.44</v>
          </cell>
          <cell r="L40">
            <v>16079.07</v>
          </cell>
          <cell r="M40">
            <v>143484.19</v>
          </cell>
          <cell r="N40">
            <v>147130.71</v>
          </cell>
          <cell r="O40">
            <v>94149.78</v>
          </cell>
          <cell r="P40">
            <v>60846.02</v>
          </cell>
          <cell r="Q40">
            <v>14564.67</v>
          </cell>
          <cell r="R40">
            <v>156464.48000000001</v>
          </cell>
          <cell r="S40">
            <v>73643.14</v>
          </cell>
          <cell r="T40">
            <v>67868.649999999994</v>
          </cell>
          <cell r="U40">
            <v>16059.92</v>
          </cell>
          <cell r="V40">
            <v>16593.330000000002</v>
          </cell>
          <cell r="W40">
            <v>88627.1</v>
          </cell>
          <cell r="X40">
            <v>74695.399999999994</v>
          </cell>
          <cell r="Y40">
            <v>1875.08</v>
          </cell>
          <cell r="Z40">
            <v>0</v>
          </cell>
          <cell r="AA40">
            <v>7120.62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225.35</v>
          </cell>
          <cell r="F41">
            <v>159.55000000000001</v>
          </cell>
          <cell r="G41">
            <v>0</v>
          </cell>
          <cell r="H41">
            <v>225.91</v>
          </cell>
          <cell r="I41">
            <v>92.88</v>
          </cell>
          <cell r="J41">
            <v>0</v>
          </cell>
          <cell r="K41">
            <v>65</v>
          </cell>
          <cell r="L41">
            <v>54.82</v>
          </cell>
          <cell r="M41">
            <v>0</v>
          </cell>
          <cell r="N41">
            <v>0</v>
          </cell>
          <cell r="O41">
            <v>197.5</v>
          </cell>
          <cell r="P41">
            <v>140</v>
          </cell>
          <cell r="Q41">
            <v>0</v>
          </cell>
          <cell r="R41">
            <v>55.91</v>
          </cell>
          <cell r="S41">
            <v>0</v>
          </cell>
          <cell r="T41">
            <v>55.91</v>
          </cell>
          <cell r="U41">
            <v>0</v>
          </cell>
          <cell r="V41">
            <v>0</v>
          </cell>
          <cell r="W41">
            <v>75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52346.57</v>
          </cell>
          <cell r="C42">
            <v>59408.73</v>
          </cell>
          <cell r="D42">
            <v>14855.15</v>
          </cell>
          <cell r="E42">
            <v>51788.68</v>
          </cell>
          <cell r="F42">
            <v>77465.62</v>
          </cell>
          <cell r="G42">
            <v>42143.14</v>
          </cell>
          <cell r="H42">
            <v>68461.460000000006</v>
          </cell>
          <cell r="I42">
            <v>67240.03</v>
          </cell>
          <cell r="J42">
            <v>39879.589999999997</v>
          </cell>
          <cell r="K42">
            <v>45743.75</v>
          </cell>
          <cell r="L42">
            <v>27637.41</v>
          </cell>
          <cell r="M42">
            <v>106027.48</v>
          </cell>
          <cell r="N42">
            <v>65174.13</v>
          </cell>
          <cell r="O42">
            <v>35052.26</v>
          </cell>
          <cell r="P42">
            <v>32424.61</v>
          </cell>
          <cell r="Q42">
            <v>15763.29</v>
          </cell>
          <cell r="R42">
            <v>97693.46</v>
          </cell>
          <cell r="S42">
            <v>47311.51</v>
          </cell>
          <cell r="T42">
            <v>96528.41</v>
          </cell>
          <cell r="U42">
            <v>16698.72</v>
          </cell>
          <cell r="V42">
            <v>12834.35</v>
          </cell>
          <cell r="W42">
            <v>83486.53</v>
          </cell>
          <cell r="X42">
            <v>48183.17</v>
          </cell>
          <cell r="Y42">
            <v>460.14</v>
          </cell>
          <cell r="Z42">
            <v>6423.09</v>
          </cell>
          <cell r="AA42">
            <v>17348.8</v>
          </cell>
        </row>
        <row r="43">
          <cell r="B43">
            <v>21041.360000000001</v>
          </cell>
          <cell r="C43">
            <v>36088.15</v>
          </cell>
          <cell r="D43">
            <v>17805.25</v>
          </cell>
          <cell r="E43">
            <v>66216.3</v>
          </cell>
          <cell r="F43">
            <v>173489.72</v>
          </cell>
          <cell r="G43">
            <v>8269.81</v>
          </cell>
          <cell r="H43">
            <v>93769.03</v>
          </cell>
          <cell r="I43">
            <v>94442.58</v>
          </cell>
          <cell r="J43">
            <v>36779.54</v>
          </cell>
          <cell r="K43">
            <v>56747.1</v>
          </cell>
          <cell r="L43">
            <v>53211.85</v>
          </cell>
          <cell r="M43">
            <v>69940.160000000003</v>
          </cell>
          <cell r="N43">
            <v>86279.23</v>
          </cell>
          <cell r="O43">
            <v>88346.9</v>
          </cell>
          <cell r="P43">
            <v>58333.45</v>
          </cell>
          <cell r="Q43">
            <v>11265.67</v>
          </cell>
          <cell r="R43">
            <v>180234.74</v>
          </cell>
          <cell r="S43">
            <v>19100.150000000001</v>
          </cell>
          <cell r="T43">
            <v>223209.19</v>
          </cell>
          <cell r="U43">
            <v>15320.76</v>
          </cell>
          <cell r="V43">
            <v>8095.85</v>
          </cell>
          <cell r="W43">
            <v>72982.28</v>
          </cell>
          <cell r="X43">
            <v>72858.7</v>
          </cell>
          <cell r="Y43">
            <v>5763.63</v>
          </cell>
          <cell r="Z43">
            <v>10125.17</v>
          </cell>
          <cell r="AA43">
            <v>72294.8</v>
          </cell>
        </row>
        <row r="44">
          <cell r="B44">
            <v>123926.82</v>
          </cell>
          <cell r="C44">
            <v>119830.67</v>
          </cell>
          <cell r="D44">
            <v>41724.35</v>
          </cell>
          <cell r="E44">
            <v>59279.91</v>
          </cell>
          <cell r="F44">
            <v>282654.7</v>
          </cell>
          <cell r="G44">
            <v>53825.81</v>
          </cell>
          <cell r="H44">
            <v>96926.45</v>
          </cell>
          <cell r="I44">
            <v>332076.15000000002</v>
          </cell>
          <cell r="J44">
            <v>62716.25</v>
          </cell>
          <cell r="K44">
            <v>121653.37</v>
          </cell>
          <cell r="L44">
            <v>120821.8</v>
          </cell>
          <cell r="M44">
            <v>208855.59</v>
          </cell>
          <cell r="N44">
            <v>172027.12</v>
          </cell>
          <cell r="O44">
            <v>131171.26</v>
          </cell>
          <cell r="P44">
            <v>124864.71</v>
          </cell>
          <cell r="Q44">
            <v>21669.96</v>
          </cell>
          <cell r="R44">
            <v>282323.89</v>
          </cell>
          <cell r="S44">
            <v>134087.23000000001</v>
          </cell>
          <cell r="T44">
            <v>458041.91</v>
          </cell>
          <cell r="U44">
            <v>33553.69</v>
          </cell>
          <cell r="V44">
            <v>37362.660000000003</v>
          </cell>
          <cell r="W44">
            <v>180782.41</v>
          </cell>
          <cell r="X44">
            <v>118839.64</v>
          </cell>
          <cell r="Y44">
            <v>1322.39</v>
          </cell>
          <cell r="Z44">
            <v>21988.34</v>
          </cell>
          <cell r="AA44">
            <v>102334.17</v>
          </cell>
        </row>
        <row r="45">
          <cell r="B45">
            <v>790.73</v>
          </cell>
          <cell r="C45">
            <v>1227.58</v>
          </cell>
          <cell r="D45">
            <v>55.25</v>
          </cell>
          <cell r="E45">
            <v>7566.24</v>
          </cell>
          <cell r="F45">
            <v>4564.74</v>
          </cell>
          <cell r="G45">
            <v>458.72</v>
          </cell>
          <cell r="H45">
            <v>3003.25</v>
          </cell>
          <cell r="I45">
            <v>11846.19</v>
          </cell>
          <cell r="J45">
            <v>136.88</v>
          </cell>
          <cell r="K45">
            <v>138.31</v>
          </cell>
          <cell r="L45">
            <v>391.64</v>
          </cell>
          <cell r="M45">
            <v>6627.43</v>
          </cell>
          <cell r="N45">
            <v>564.39</v>
          </cell>
          <cell r="O45">
            <v>4544.05</v>
          </cell>
          <cell r="P45">
            <v>5594.97</v>
          </cell>
          <cell r="Q45">
            <v>14856.4</v>
          </cell>
          <cell r="R45">
            <v>849.64</v>
          </cell>
          <cell r="S45">
            <v>1250.5999999999999</v>
          </cell>
          <cell r="T45">
            <v>17270.919999999998</v>
          </cell>
          <cell r="U45">
            <v>0</v>
          </cell>
          <cell r="V45">
            <v>97.62</v>
          </cell>
          <cell r="W45">
            <v>4174.3599999999997</v>
          </cell>
          <cell r="X45">
            <v>951.95</v>
          </cell>
          <cell r="Y45">
            <v>615.26</v>
          </cell>
          <cell r="Z45">
            <v>771.34</v>
          </cell>
          <cell r="AA45">
            <v>716.77</v>
          </cell>
        </row>
        <row r="46">
          <cell r="B46">
            <v>56144.63</v>
          </cell>
          <cell r="C46">
            <v>54358.91</v>
          </cell>
          <cell r="D46">
            <v>24128.76</v>
          </cell>
          <cell r="E46">
            <v>32388.03</v>
          </cell>
          <cell r="F46">
            <v>130232</v>
          </cell>
          <cell r="G46">
            <v>26603.56</v>
          </cell>
          <cell r="H46">
            <v>50417.94</v>
          </cell>
          <cell r="I46">
            <v>151084.65</v>
          </cell>
          <cell r="J46">
            <v>31878.79</v>
          </cell>
          <cell r="K46">
            <v>47567.67</v>
          </cell>
          <cell r="L46">
            <v>55339.99</v>
          </cell>
          <cell r="M46">
            <v>87251.8</v>
          </cell>
          <cell r="N46">
            <v>71218.63</v>
          </cell>
          <cell r="O46">
            <v>47830.98</v>
          </cell>
          <cell r="P46">
            <v>57888.82</v>
          </cell>
          <cell r="Q46">
            <v>10136.51</v>
          </cell>
          <cell r="R46">
            <v>126297.73</v>
          </cell>
          <cell r="S46">
            <v>58926.73</v>
          </cell>
          <cell r="T46">
            <v>235975.72</v>
          </cell>
          <cell r="U46">
            <v>15127.07</v>
          </cell>
          <cell r="V46">
            <v>13953.34</v>
          </cell>
          <cell r="W46">
            <v>83255.149999999994</v>
          </cell>
          <cell r="X46">
            <v>53428.35</v>
          </cell>
          <cell r="Y46">
            <v>5715.04</v>
          </cell>
          <cell r="Z46">
            <v>6629.74</v>
          </cell>
          <cell r="AA46">
            <v>45409.14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1230.69</v>
          </cell>
          <cell r="F47">
            <v>160</v>
          </cell>
          <cell r="G47">
            <v>0</v>
          </cell>
          <cell r="H47">
            <v>915</v>
          </cell>
          <cell r="I47">
            <v>840</v>
          </cell>
          <cell r="J47">
            <v>0</v>
          </cell>
          <cell r="K47">
            <v>0</v>
          </cell>
          <cell r="L47">
            <v>0</v>
          </cell>
          <cell r="M47">
            <v>5380.5</v>
          </cell>
          <cell r="N47">
            <v>0</v>
          </cell>
          <cell r="O47">
            <v>0</v>
          </cell>
          <cell r="P47">
            <v>15</v>
          </cell>
          <cell r="Q47">
            <v>0</v>
          </cell>
          <cell r="R47">
            <v>0</v>
          </cell>
          <cell r="S47">
            <v>0</v>
          </cell>
          <cell r="T47">
            <v>23.15</v>
          </cell>
          <cell r="U47">
            <v>1545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3095.73</v>
          </cell>
          <cell r="C48">
            <v>11454.92</v>
          </cell>
          <cell r="D48">
            <v>2146.87</v>
          </cell>
          <cell r="E48">
            <v>5556.96</v>
          </cell>
          <cell r="F48">
            <v>18499.61</v>
          </cell>
          <cell r="G48">
            <v>6495.12</v>
          </cell>
          <cell r="H48">
            <v>9893.18</v>
          </cell>
          <cell r="I48">
            <v>13366.9</v>
          </cell>
          <cell r="J48">
            <v>6337.14</v>
          </cell>
          <cell r="K48">
            <v>3518.67</v>
          </cell>
          <cell r="L48">
            <v>2219.6999999999998</v>
          </cell>
          <cell r="M48">
            <v>16948.310000000001</v>
          </cell>
          <cell r="N48">
            <v>4840.29</v>
          </cell>
          <cell r="O48">
            <v>8078.29</v>
          </cell>
          <cell r="P48">
            <v>5543.93</v>
          </cell>
          <cell r="Q48">
            <v>1918.91</v>
          </cell>
          <cell r="R48">
            <v>20226.5</v>
          </cell>
          <cell r="S48">
            <v>6559.29</v>
          </cell>
          <cell r="T48">
            <v>17427.71</v>
          </cell>
          <cell r="U48">
            <v>2289.13</v>
          </cell>
          <cell r="V48">
            <v>1520.47</v>
          </cell>
          <cell r="W48">
            <v>14742.25</v>
          </cell>
          <cell r="X48">
            <v>8602.5</v>
          </cell>
          <cell r="Y48">
            <v>196.88</v>
          </cell>
          <cell r="Z48">
            <v>613.73</v>
          </cell>
          <cell r="AA48">
            <v>7212.52</v>
          </cell>
        </row>
        <row r="49">
          <cell r="B49">
            <v>113669.67</v>
          </cell>
          <cell r="C49">
            <v>200869.1</v>
          </cell>
          <cell r="D49">
            <v>59083.48</v>
          </cell>
          <cell r="E49">
            <v>81617.58</v>
          </cell>
          <cell r="F49">
            <v>426227.83</v>
          </cell>
          <cell r="G49">
            <v>94957.34</v>
          </cell>
          <cell r="H49">
            <v>168476.67</v>
          </cell>
          <cell r="I49">
            <v>477433.12</v>
          </cell>
          <cell r="J49">
            <v>95844.03</v>
          </cell>
          <cell r="K49">
            <v>142034.6</v>
          </cell>
          <cell r="L49">
            <v>133997.54</v>
          </cell>
          <cell r="M49">
            <v>284492.27</v>
          </cell>
          <cell r="N49">
            <v>233109.98</v>
          </cell>
          <cell r="O49">
            <v>167180.19</v>
          </cell>
          <cell r="P49">
            <v>129874.14</v>
          </cell>
          <cell r="Q49">
            <v>51602.06</v>
          </cell>
          <cell r="R49">
            <v>449681.63</v>
          </cell>
          <cell r="S49">
            <v>155560.95999999999</v>
          </cell>
          <cell r="T49">
            <v>788628.47</v>
          </cell>
          <cell r="U49">
            <v>37441.96</v>
          </cell>
          <cell r="V49">
            <v>47104.99</v>
          </cell>
          <cell r="W49">
            <v>234758.78</v>
          </cell>
          <cell r="X49">
            <v>167696.39000000001</v>
          </cell>
          <cell r="Y49">
            <v>7516.68</v>
          </cell>
          <cell r="Z49">
            <v>19351.48</v>
          </cell>
          <cell r="AA49">
            <v>161301.72</v>
          </cell>
        </row>
        <row r="50">
          <cell r="B50">
            <v>84128.65</v>
          </cell>
          <cell r="C50">
            <v>84506.93</v>
          </cell>
          <cell r="D50">
            <v>30466.75</v>
          </cell>
          <cell r="E50">
            <v>35687.32</v>
          </cell>
          <cell r="F50">
            <v>215931.91</v>
          </cell>
          <cell r="G50">
            <v>41087.800000000003</v>
          </cell>
          <cell r="H50">
            <v>82389.679999999993</v>
          </cell>
          <cell r="I50">
            <v>239675.51</v>
          </cell>
          <cell r="J50">
            <v>60060.3</v>
          </cell>
          <cell r="K50">
            <v>91347.56</v>
          </cell>
          <cell r="L50">
            <v>16880.900000000001</v>
          </cell>
          <cell r="M50">
            <v>149000.68</v>
          </cell>
          <cell r="N50">
            <v>116498.85</v>
          </cell>
          <cell r="O50">
            <v>67400.03</v>
          </cell>
          <cell r="P50">
            <v>104987.31</v>
          </cell>
          <cell r="Q50">
            <v>38164.050000000003</v>
          </cell>
          <cell r="R50">
            <v>225314.2</v>
          </cell>
          <cell r="S50">
            <v>93038.69</v>
          </cell>
          <cell r="T50">
            <v>359112.3</v>
          </cell>
          <cell r="U50">
            <v>20554.919999999998</v>
          </cell>
          <cell r="V50">
            <v>20015.02</v>
          </cell>
          <cell r="W50">
            <v>107933.25</v>
          </cell>
          <cell r="X50">
            <v>70256.63</v>
          </cell>
          <cell r="Y50">
            <v>603.39</v>
          </cell>
          <cell r="Z50">
            <v>16834.099999999999</v>
          </cell>
          <cell r="AA50">
            <v>65937.52</v>
          </cell>
        </row>
        <row r="51">
          <cell r="B51">
            <v>186300.25</v>
          </cell>
          <cell r="C51">
            <v>120963.73</v>
          </cell>
          <cell r="D51">
            <v>41411.839999999997</v>
          </cell>
          <cell r="E51">
            <v>64437.66</v>
          </cell>
          <cell r="F51">
            <v>246341.41</v>
          </cell>
          <cell r="G51">
            <v>65641.710000000006</v>
          </cell>
          <cell r="H51">
            <v>162416.87</v>
          </cell>
          <cell r="I51">
            <v>251689.81</v>
          </cell>
          <cell r="J51">
            <v>79077.25</v>
          </cell>
          <cell r="K51">
            <v>76318.429999999993</v>
          </cell>
          <cell r="L51">
            <v>143151.21</v>
          </cell>
          <cell r="M51">
            <v>216881.54</v>
          </cell>
          <cell r="N51">
            <v>185214.62</v>
          </cell>
          <cell r="O51">
            <v>98820.3</v>
          </cell>
          <cell r="P51">
            <v>81386.62</v>
          </cell>
          <cell r="Q51">
            <v>19998.93</v>
          </cell>
          <cell r="R51">
            <v>330475.86</v>
          </cell>
          <cell r="S51">
            <v>175783.55</v>
          </cell>
          <cell r="T51">
            <v>545590.13</v>
          </cell>
          <cell r="U51">
            <v>38395.019999999997</v>
          </cell>
          <cell r="V51">
            <v>39012.959999999999</v>
          </cell>
          <cell r="W51">
            <v>199910.31</v>
          </cell>
          <cell r="X51">
            <v>104687.12</v>
          </cell>
          <cell r="Y51">
            <v>1101.02</v>
          </cell>
          <cell r="Z51">
            <v>22972.63</v>
          </cell>
          <cell r="AA51">
            <v>101085.39</v>
          </cell>
        </row>
        <row r="52">
          <cell r="B52">
            <v>0</v>
          </cell>
          <cell r="C52">
            <v>789.57</v>
          </cell>
          <cell r="D52">
            <v>0</v>
          </cell>
          <cell r="E52">
            <v>950</v>
          </cell>
          <cell r="F52">
            <v>1415.59</v>
          </cell>
          <cell r="G52">
            <v>196.89</v>
          </cell>
          <cell r="H52">
            <v>599.48</v>
          </cell>
          <cell r="I52">
            <v>241.78</v>
          </cell>
          <cell r="J52">
            <v>842</v>
          </cell>
          <cell r="K52">
            <v>17.21</v>
          </cell>
          <cell r="L52">
            <v>247.76</v>
          </cell>
          <cell r="M52">
            <v>703.45</v>
          </cell>
          <cell r="N52">
            <v>0</v>
          </cell>
          <cell r="O52">
            <v>206</v>
          </cell>
          <cell r="P52">
            <v>2463.36</v>
          </cell>
          <cell r="Q52">
            <v>12623.41</v>
          </cell>
          <cell r="R52">
            <v>3695.92</v>
          </cell>
          <cell r="S52">
            <v>128.5</v>
          </cell>
          <cell r="T52">
            <v>4118.7</v>
          </cell>
          <cell r="U52">
            <v>620</v>
          </cell>
          <cell r="V52">
            <v>1190</v>
          </cell>
          <cell r="W52">
            <v>1696.5</v>
          </cell>
          <cell r="X52">
            <v>180.15</v>
          </cell>
          <cell r="Y52">
            <v>0</v>
          </cell>
          <cell r="Z52">
            <v>0</v>
          </cell>
          <cell r="AA52">
            <v>373</v>
          </cell>
        </row>
        <row r="53">
          <cell r="B53">
            <v>9632.2000000000007</v>
          </cell>
          <cell r="C53">
            <v>35906.1</v>
          </cell>
          <cell r="D53">
            <v>849.19</v>
          </cell>
          <cell r="E53">
            <v>2156.2199999999998</v>
          </cell>
          <cell r="F53">
            <v>39444.22</v>
          </cell>
          <cell r="G53">
            <v>4917.18</v>
          </cell>
          <cell r="H53">
            <v>10947.68</v>
          </cell>
          <cell r="I53">
            <v>30368.37</v>
          </cell>
          <cell r="J53">
            <v>9462.26</v>
          </cell>
          <cell r="K53">
            <v>11071.39</v>
          </cell>
          <cell r="L53">
            <v>8451.08</v>
          </cell>
          <cell r="M53">
            <v>51491.07</v>
          </cell>
          <cell r="N53">
            <v>22975.78</v>
          </cell>
          <cell r="O53">
            <v>34311.86</v>
          </cell>
          <cell r="P53">
            <v>19484.98</v>
          </cell>
          <cell r="Q53">
            <v>6270.3</v>
          </cell>
          <cell r="R53">
            <v>44560.57</v>
          </cell>
          <cell r="S53">
            <v>8167.52</v>
          </cell>
          <cell r="T53">
            <v>85026.83</v>
          </cell>
          <cell r="U53">
            <v>3942.57</v>
          </cell>
          <cell r="V53">
            <v>5790.8</v>
          </cell>
          <cell r="W53">
            <v>19215.060000000001</v>
          </cell>
          <cell r="X53">
            <v>25219.72</v>
          </cell>
          <cell r="Y53">
            <v>577.20000000000005</v>
          </cell>
          <cell r="Z53">
            <v>202.13</v>
          </cell>
          <cell r="AA53">
            <v>9608.6299999999992</v>
          </cell>
        </row>
        <row r="54">
          <cell r="B54">
            <v>2678.72</v>
          </cell>
          <cell r="C54">
            <v>4432.34</v>
          </cell>
          <cell r="D54">
            <v>0</v>
          </cell>
          <cell r="E54">
            <v>1697.48</v>
          </cell>
          <cell r="F54">
            <v>18454.47</v>
          </cell>
          <cell r="G54">
            <v>1873.44</v>
          </cell>
          <cell r="H54">
            <v>5259.4</v>
          </cell>
          <cell r="I54">
            <v>10656.16</v>
          </cell>
          <cell r="J54">
            <v>647.23</v>
          </cell>
          <cell r="K54">
            <v>3936.47</v>
          </cell>
          <cell r="L54">
            <v>1621</v>
          </cell>
          <cell r="M54">
            <v>6056.41</v>
          </cell>
          <cell r="N54">
            <v>8429.23</v>
          </cell>
          <cell r="O54">
            <v>3782.73</v>
          </cell>
          <cell r="P54">
            <v>4817.33</v>
          </cell>
          <cell r="Q54">
            <v>977.48</v>
          </cell>
          <cell r="R54">
            <v>8630.23</v>
          </cell>
          <cell r="S54">
            <v>1368.77</v>
          </cell>
          <cell r="T54">
            <v>24247.79</v>
          </cell>
          <cell r="U54">
            <v>1472.06</v>
          </cell>
          <cell r="V54">
            <v>335</v>
          </cell>
          <cell r="W54">
            <v>4350.6000000000004</v>
          </cell>
          <cell r="X54">
            <v>1636.6</v>
          </cell>
          <cell r="Y54">
            <v>0</v>
          </cell>
          <cell r="Z54">
            <v>0</v>
          </cell>
          <cell r="AA54">
            <v>1490</v>
          </cell>
        </row>
        <row r="55">
          <cell r="B55">
            <v>8545.7900000000009</v>
          </cell>
          <cell r="C55">
            <v>11827.08</v>
          </cell>
          <cell r="D55">
            <v>783.29</v>
          </cell>
          <cell r="E55">
            <v>24728.19</v>
          </cell>
          <cell r="F55">
            <v>27461.51</v>
          </cell>
          <cell r="G55">
            <v>1877.56</v>
          </cell>
          <cell r="H55">
            <v>3814.92</v>
          </cell>
          <cell r="I55">
            <v>65305.29</v>
          </cell>
          <cell r="J55">
            <v>1661.36</v>
          </cell>
          <cell r="K55">
            <v>3739.5</v>
          </cell>
          <cell r="L55">
            <v>87830.34</v>
          </cell>
          <cell r="M55">
            <v>9880.1200000000008</v>
          </cell>
          <cell r="N55">
            <v>16855.79</v>
          </cell>
          <cell r="O55">
            <v>7009.74</v>
          </cell>
          <cell r="P55">
            <v>18627.28</v>
          </cell>
          <cell r="Q55">
            <v>4323.9399999999996</v>
          </cell>
          <cell r="R55">
            <v>19566.259999999998</v>
          </cell>
          <cell r="S55">
            <v>10700.32</v>
          </cell>
          <cell r="T55">
            <v>53600.3</v>
          </cell>
          <cell r="U55">
            <v>1495.92</v>
          </cell>
          <cell r="V55">
            <v>1155.43</v>
          </cell>
          <cell r="W55">
            <v>13623.89</v>
          </cell>
          <cell r="X55">
            <v>5462.02</v>
          </cell>
          <cell r="Y55">
            <v>360</v>
          </cell>
          <cell r="Z55">
            <v>564.07000000000005</v>
          </cell>
          <cell r="AA55">
            <v>3073.48</v>
          </cell>
        </row>
        <row r="56">
          <cell r="B56">
            <v>0</v>
          </cell>
          <cell r="C56">
            <v>489.53</v>
          </cell>
          <cell r="D56">
            <v>0</v>
          </cell>
          <cell r="E56">
            <v>345.5</v>
          </cell>
          <cell r="F56">
            <v>331.08</v>
          </cell>
          <cell r="G56">
            <v>0</v>
          </cell>
          <cell r="H56">
            <v>0</v>
          </cell>
          <cell r="I56">
            <v>2617.16</v>
          </cell>
          <cell r="J56">
            <v>0</v>
          </cell>
          <cell r="K56">
            <v>49.85</v>
          </cell>
          <cell r="L56">
            <v>2432.4499999999998</v>
          </cell>
          <cell r="M56">
            <v>59.59</v>
          </cell>
          <cell r="N56">
            <v>0</v>
          </cell>
          <cell r="O56">
            <v>0</v>
          </cell>
          <cell r="P56">
            <v>873.71</v>
          </cell>
          <cell r="Q56">
            <v>424.87</v>
          </cell>
          <cell r="R56">
            <v>483.75</v>
          </cell>
          <cell r="S56">
            <v>81.86</v>
          </cell>
          <cell r="T56">
            <v>1886.3</v>
          </cell>
          <cell r="U56">
            <v>0</v>
          </cell>
          <cell r="V56">
            <v>0</v>
          </cell>
          <cell r="W56">
            <v>51.05</v>
          </cell>
          <cell r="X56">
            <v>439.81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63414.31</v>
          </cell>
          <cell r="C57">
            <v>87865.45</v>
          </cell>
          <cell r="D57">
            <v>42.75</v>
          </cell>
          <cell r="E57">
            <v>11975</v>
          </cell>
          <cell r="F57">
            <v>112617.41</v>
          </cell>
          <cell r="G57">
            <v>6838.62</v>
          </cell>
          <cell r="H57">
            <v>25803.85</v>
          </cell>
          <cell r="I57">
            <v>211272.5</v>
          </cell>
          <cell r="J57">
            <v>51523.9</v>
          </cell>
          <cell r="K57">
            <v>40630.43</v>
          </cell>
          <cell r="L57">
            <v>30936.58</v>
          </cell>
          <cell r="M57">
            <v>65269.74</v>
          </cell>
          <cell r="N57">
            <v>77900.67</v>
          </cell>
          <cell r="O57">
            <v>30741.55</v>
          </cell>
          <cell r="P57">
            <v>64818.99</v>
          </cell>
          <cell r="Q57">
            <v>117.58</v>
          </cell>
          <cell r="R57">
            <v>95104.47</v>
          </cell>
          <cell r="S57">
            <v>25117</v>
          </cell>
          <cell r="T57">
            <v>237870.09</v>
          </cell>
          <cell r="U57">
            <v>19289.810000000001</v>
          </cell>
          <cell r="V57">
            <v>19105.77</v>
          </cell>
          <cell r="W57">
            <v>57376.58</v>
          </cell>
          <cell r="X57">
            <v>37189.86</v>
          </cell>
          <cell r="Y57">
            <v>0</v>
          </cell>
          <cell r="Z57">
            <v>373.93</v>
          </cell>
          <cell r="AA57">
            <v>12224.31</v>
          </cell>
        </row>
        <row r="58">
          <cell r="B58">
            <v>13487.97</v>
          </cell>
          <cell r="C58">
            <v>20412.150000000001</v>
          </cell>
          <cell r="D58">
            <v>3073.46</v>
          </cell>
          <cell r="E58">
            <v>13582.92</v>
          </cell>
          <cell r="F58">
            <v>27970.7</v>
          </cell>
          <cell r="G58">
            <v>7009.93</v>
          </cell>
          <cell r="H58">
            <v>13860.25</v>
          </cell>
          <cell r="I58">
            <v>47474.26</v>
          </cell>
          <cell r="J58">
            <v>12957.03</v>
          </cell>
          <cell r="K58">
            <v>7984.17</v>
          </cell>
          <cell r="L58">
            <v>12315.75</v>
          </cell>
          <cell r="M58">
            <v>28055.13</v>
          </cell>
          <cell r="N58">
            <v>16993</v>
          </cell>
          <cell r="O58">
            <v>12462.15</v>
          </cell>
          <cell r="P58">
            <v>11461.6</v>
          </cell>
          <cell r="Q58">
            <v>28031.58</v>
          </cell>
          <cell r="R58">
            <v>20272.12</v>
          </cell>
          <cell r="S58">
            <v>20360.32</v>
          </cell>
          <cell r="T58">
            <v>77230.89</v>
          </cell>
          <cell r="U58">
            <v>3957.65</v>
          </cell>
          <cell r="V58">
            <v>9414.35</v>
          </cell>
          <cell r="W58">
            <v>25515.63</v>
          </cell>
          <cell r="X58">
            <v>11957.78</v>
          </cell>
          <cell r="Y58">
            <v>211.54</v>
          </cell>
          <cell r="Z58">
            <v>2384.4499999999998</v>
          </cell>
          <cell r="AA58">
            <v>7902.54</v>
          </cell>
        </row>
        <row r="59">
          <cell r="B59">
            <v>26399.54</v>
          </cell>
          <cell r="C59">
            <v>28129.919999999998</v>
          </cell>
          <cell r="D59">
            <v>10210.34</v>
          </cell>
          <cell r="E59">
            <v>50908.54</v>
          </cell>
          <cell r="F59">
            <v>51645.57</v>
          </cell>
          <cell r="G59">
            <v>15791.08</v>
          </cell>
          <cell r="H59">
            <v>23167.39</v>
          </cell>
          <cell r="I59">
            <v>26176.63</v>
          </cell>
          <cell r="J59">
            <v>43320</v>
          </cell>
          <cell r="K59">
            <v>24309.09</v>
          </cell>
          <cell r="L59">
            <v>9037.1299999999992</v>
          </cell>
          <cell r="M59">
            <v>44173.56</v>
          </cell>
          <cell r="N59">
            <v>49124.24</v>
          </cell>
          <cell r="O59">
            <v>30268.38</v>
          </cell>
          <cell r="P59">
            <v>15397.57</v>
          </cell>
          <cell r="Q59">
            <v>0</v>
          </cell>
          <cell r="R59">
            <v>57689.23</v>
          </cell>
          <cell r="S59">
            <v>30277.52</v>
          </cell>
          <cell r="T59">
            <v>44741.16</v>
          </cell>
          <cell r="U59">
            <v>5716.35</v>
          </cell>
          <cell r="V59">
            <v>5259.98</v>
          </cell>
          <cell r="W59">
            <v>39104.870000000003</v>
          </cell>
          <cell r="X59">
            <v>27612.75</v>
          </cell>
          <cell r="Y59">
            <v>938.03</v>
          </cell>
          <cell r="Z59">
            <v>0</v>
          </cell>
          <cell r="AA59">
            <v>17920.75</v>
          </cell>
        </row>
        <row r="60">
          <cell r="B60">
            <v>138839.45000000001</v>
          </cell>
          <cell r="C60">
            <v>142979.85999999999</v>
          </cell>
          <cell r="D60">
            <v>39563.24</v>
          </cell>
          <cell r="E60">
            <v>69172.350000000006</v>
          </cell>
          <cell r="F60">
            <v>336427.8</v>
          </cell>
          <cell r="G60">
            <v>55887.11</v>
          </cell>
          <cell r="H60">
            <v>158279.82</v>
          </cell>
          <cell r="I60">
            <v>439056.78</v>
          </cell>
          <cell r="J60">
            <v>68583.98</v>
          </cell>
          <cell r="K60">
            <v>103150.39999999999</v>
          </cell>
          <cell r="L60">
            <v>71211.95</v>
          </cell>
          <cell r="M60">
            <v>235585.01</v>
          </cell>
          <cell r="N60">
            <v>160197.87</v>
          </cell>
          <cell r="O60">
            <v>117875.67</v>
          </cell>
          <cell r="P60">
            <v>137733.41</v>
          </cell>
          <cell r="Q60">
            <v>36238.74</v>
          </cell>
          <cell r="R60">
            <v>355650.02</v>
          </cell>
          <cell r="S60">
            <v>122722.86</v>
          </cell>
          <cell r="T60">
            <v>576532.73</v>
          </cell>
          <cell r="U60">
            <v>28128.53</v>
          </cell>
          <cell r="V60">
            <v>29411.32</v>
          </cell>
          <cell r="W60">
            <v>143248.65</v>
          </cell>
          <cell r="X60">
            <v>89528.23</v>
          </cell>
          <cell r="Y60">
            <v>1160.33</v>
          </cell>
          <cell r="Z60">
            <v>24000.97</v>
          </cell>
          <cell r="AA60">
            <v>87082.98</v>
          </cell>
        </row>
        <row r="61">
          <cell r="B61">
            <v>44890.62</v>
          </cell>
          <cell r="C61">
            <v>66769.929999999993</v>
          </cell>
          <cell r="D61">
            <v>29220.84</v>
          </cell>
          <cell r="E61">
            <v>36503.57</v>
          </cell>
          <cell r="F61">
            <v>170677.69</v>
          </cell>
          <cell r="G61">
            <v>49569.23</v>
          </cell>
          <cell r="H61">
            <v>65482.11</v>
          </cell>
          <cell r="I61">
            <v>155024.18</v>
          </cell>
          <cell r="J61">
            <v>51559.91</v>
          </cell>
          <cell r="K61">
            <v>46883.81</v>
          </cell>
          <cell r="L61">
            <v>33634.9</v>
          </cell>
          <cell r="M61">
            <v>99711.21</v>
          </cell>
          <cell r="N61">
            <v>107970.24000000001</v>
          </cell>
          <cell r="O61">
            <v>57728.65</v>
          </cell>
          <cell r="P61">
            <v>246091.04</v>
          </cell>
          <cell r="Q61">
            <v>36650.94</v>
          </cell>
          <cell r="R61">
            <v>273579.59999999998</v>
          </cell>
          <cell r="S61">
            <v>61223.15</v>
          </cell>
          <cell r="T61">
            <v>261255.74</v>
          </cell>
          <cell r="U61">
            <v>11943.74</v>
          </cell>
          <cell r="V61">
            <v>17100.25</v>
          </cell>
          <cell r="W61">
            <v>104840.82</v>
          </cell>
          <cell r="X61">
            <v>74929.740000000005</v>
          </cell>
          <cell r="Y61">
            <v>2500.29</v>
          </cell>
          <cell r="Z61">
            <v>10097.52</v>
          </cell>
          <cell r="AA61">
            <v>33324.79</v>
          </cell>
        </row>
        <row r="62">
          <cell r="B62">
            <v>100677</v>
          </cell>
          <cell r="C62">
            <v>101648.57</v>
          </cell>
          <cell r="D62">
            <v>36867.589999999997</v>
          </cell>
          <cell r="E62">
            <v>29142.78</v>
          </cell>
          <cell r="F62">
            <v>275843.5</v>
          </cell>
          <cell r="G62">
            <v>63802.03</v>
          </cell>
          <cell r="H62">
            <v>117582.09</v>
          </cell>
          <cell r="I62">
            <v>293060.65999999997</v>
          </cell>
          <cell r="J62">
            <v>53736.31</v>
          </cell>
          <cell r="K62">
            <v>86139.56</v>
          </cell>
          <cell r="L62">
            <v>115655.16</v>
          </cell>
          <cell r="M62">
            <v>177218.89</v>
          </cell>
          <cell r="N62">
            <v>149648.78</v>
          </cell>
          <cell r="O62">
            <v>99006.52</v>
          </cell>
          <cell r="P62">
            <v>107191.57</v>
          </cell>
          <cell r="Q62">
            <v>24977.38</v>
          </cell>
          <cell r="R62">
            <v>290078.67</v>
          </cell>
          <cell r="S62">
            <v>116759.91</v>
          </cell>
          <cell r="T62">
            <v>590165.82999999996</v>
          </cell>
          <cell r="U62">
            <v>29973.86</v>
          </cell>
          <cell r="V62">
            <v>24650.400000000001</v>
          </cell>
          <cell r="W62">
            <v>161488.43</v>
          </cell>
          <cell r="X62">
            <v>109721.19</v>
          </cell>
          <cell r="Y62">
            <v>1708.1</v>
          </cell>
          <cell r="Z62">
            <v>25463.74</v>
          </cell>
          <cell r="AA62">
            <v>100430.94</v>
          </cell>
        </row>
        <row r="63">
          <cell r="B63">
            <v>98504.61</v>
          </cell>
          <cell r="C63">
            <v>107051.62</v>
          </cell>
          <cell r="D63">
            <v>28976.799999999999</v>
          </cell>
          <cell r="E63">
            <v>47353.04</v>
          </cell>
          <cell r="F63">
            <v>242258.24</v>
          </cell>
          <cell r="G63">
            <v>36897.769999999997</v>
          </cell>
          <cell r="H63">
            <v>100783</v>
          </cell>
          <cell r="I63">
            <v>307954.2</v>
          </cell>
          <cell r="J63">
            <v>61714.96</v>
          </cell>
          <cell r="K63">
            <v>89482.97</v>
          </cell>
          <cell r="L63">
            <v>31131.88</v>
          </cell>
          <cell r="M63">
            <v>193179.45</v>
          </cell>
          <cell r="N63">
            <v>123663.71</v>
          </cell>
          <cell r="O63">
            <v>110727.96</v>
          </cell>
          <cell r="P63">
            <v>143701.32</v>
          </cell>
          <cell r="Q63">
            <v>34915.480000000003</v>
          </cell>
          <cell r="R63">
            <v>346032.06</v>
          </cell>
          <cell r="S63">
            <v>123884.13</v>
          </cell>
          <cell r="T63">
            <v>514143.25</v>
          </cell>
          <cell r="U63">
            <v>35229.15</v>
          </cell>
          <cell r="V63">
            <v>20562.259999999998</v>
          </cell>
          <cell r="W63">
            <v>112080.74</v>
          </cell>
          <cell r="X63">
            <v>99637.25</v>
          </cell>
          <cell r="Y63">
            <v>2279.2399999999998</v>
          </cell>
          <cell r="Z63">
            <v>38951.06</v>
          </cell>
          <cell r="AA63">
            <v>92005.43</v>
          </cell>
        </row>
        <row r="64">
          <cell r="B64">
            <v>26618.57</v>
          </cell>
          <cell r="C64">
            <v>29630.06</v>
          </cell>
          <cell r="D64">
            <v>10657.49</v>
          </cell>
          <cell r="E64">
            <v>13855.38</v>
          </cell>
          <cell r="F64">
            <v>129273.14</v>
          </cell>
          <cell r="G64">
            <v>17529.48</v>
          </cell>
          <cell r="H64">
            <v>68606.44</v>
          </cell>
          <cell r="I64">
            <v>129884.8</v>
          </cell>
          <cell r="J64">
            <v>23235.51</v>
          </cell>
          <cell r="K64">
            <v>31613.64</v>
          </cell>
          <cell r="L64">
            <v>43975.73</v>
          </cell>
          <cell r="M64">
            <v>52559.64</v>
          </cell>
          <cell r="N64">
            <v>73856.240000000005</v>
          </cell>
          <cell r="O64">
            <v>69140.240000000005</v>
          </cell>
          <cell r="P64">
            <v>39692.29</v>
          </cell>
          <cell r="Q64">
            <v>3748.31</v>
          </cell>
          <cell r="R64">
            <v>151309.96</v>
          </cell>
          <cell r="S64">
            <v>44863.02</v>
          </cell>
          <cell r="T64">
            <v>224887.51</v>
          </cell>
          <cell r="U64">
            <v>10363.36</v>
          </cell>
          <cell r="V64">
            <v>6482.94</v>
          </cell>
          <cell r="W64">
            <v>49892.44</v>
          </cell>
          <cell r="X64">
            <v>44046.54</v>
          </cell>
          <cell r="Y64">
            <v>102.55</v>
          </cell>
          <cell r="Z64">
            <v>9752.01</v>
          </cell>
          <cell r="AA64">
            <v>29829.599999999999</v>
          </cell>
        </row>
        <row r="65">
          <cell r="B65">
            <v>110253.06</v>
          </cell>
          <cell r="C65">
            <v>87080.42</v>
          </cell>
          <cell r="D65">
            <v>42224.37</v>
          </cell>
          <cell r="E65">
            <v>84596.56</v>
          </cell>
          <cell r="F65">
            <v>333859.5</v>
          </cell>
          <cell r="G65">
            <v>47107.62</v>
          </cell>
          <cell r="H65">
            <v>106727.2</v>
          </cell>
          <cell r="I65">
            <v>366769.38</v>
          </cell>
          <cell r="J65">
            <v>95444.58</v>
          </cell>
          <cell r="K65">
            <v>109449.9</v>
          </cell>
          <cell r="L65">
            <v>15727.63</v>
          </cell>
          <cell r="M65">
            <v>221635.9</v>
          </cell>
          <cell r="N65">
            <v>131708.82</v>
          </cell>
          <cell r="O65">
            <v>90824.3</v>
          </cell>
          <cell r="P65">
            <v>100931.13</v>
          </cell>
          <cell r="Q65">
            <v>40739.519999999997</v>
          </cell>
          <cell r="R65">
            <v>440096.84</v>
          </cell>
          <cell r="S65">
            <v>138784.73000000001</v>
          </cell>
          <cell r="T65">
            <v>423860.68</v>
          </cell>
          <cell r="U65">
            <v>47895.56</v>
          </cell>
          <cell r="V65">
            <v>37951.760000000002</v>
          </cell>
          <cell r="W65">
            <v>100107.83</v>
          </cell>
          <cell r="X65">
            <v>97365.36</v>
          </cell>
          <cell r="Y65">
            <v>3146.36</v>
          </cell>
          <cell r="Z65">
            <v>25261.42</v>
          </cell>
          <cell r="AA65">
            <v>55622.45</v>
          </cell>
        </row>
        <row r="66">
          <cell r="B66">
            <v>81291.34</v>
          </cell>
          <cell r="C66">
            <v>38115.81</v>
          </cell>
          <cell r="D66">
            <v>63209.97</v>
          </cell>
          <cell r="E66">
            <v>196480.63</v>
          </cell>
          <cell r="F66">
            <v>146218.35</v>
          </cell>
          <cell r="G66">
            <v>36649.160000000003</v>
          </cell>
          <cell r="H66">
            <v>43564.56</v>
          </cell>
          <cell r="I66">
            <v>302455.96000000002</v>
          </cell>
          <cell r="J66">
            <v>14200.36</v>
          </cell>
          <cell r="K66">
            <v>11333.79</v>
          </cell>
          <cell r="L66">
            <v>62272.68</v>
          </cell>
          <cell r="M66">
            <v>179931.91</v>
          </cell>
          <cell r="N66">
            <v>680381.62</v>
          </cell>
          <cell r="O66">
            <v>84598.68</v>
          </cell>
          <cell r="P66">
            <v>34922.67</v>
          </cell>
          <cell r="Q66">
            <v>12302.88</v>
          </cell>
          <cell r="R66">
            <v>172658.48</v>
          </cell>
          <cell r="S66">
            <v>110541.51</v>
          </cell>
          <cell r="T66">
            <v>280704.73</v>
          </cell>
          <cell r="U66">
            <v>105585.45</v>
          </cell>
          <cell r="V66">
            <v>2930.7</v>
          </cell>
          <cell r="W66">
            <v>244810.98</v>
          </cell>
          <cell r="X66">
            <v>52027.05</v>
          </cell>
          <cell r="Y66">
            <v>2161.56</v>
          </cell>
          <cell r="Z66">
            <v>6696.16</v>
          </cell>
          <cell r="AA66">
            <v>81958.25</v>
          </cell>
        </row>
        <row r="67">
          <cell r="B67">
            <v>37919.589999999997</v>
          </cell>
          <cell r="C67">
            <v>32978.370000000003</v>
          </cell>
          <cell r="D67">
            <v>10124.64</v>
          </cell>
          <cell r="E67">
            <v>19958.29</v>
          </cell>
          <cell r="F67">
            <v>87345.08</v>
          </cell>
          <cell r="G67">
            <v>27355.71</v>
          </cell>
          <cell r="H67">
            <v>62934.62</v>
          </cell>
          <cell r="I67">
            <v>68830.06</v>
          </cell>
          <cell r="J67">
            <v>31308.25</v>
          </cell>
          <cell r="K67">
            <v>23084.53</v>
          </cell>
          <cell r="L67">
            <v>33583.47</v>
          </cell>
          <cell r="M67">
            <v>69135.289999999994</v>
          </cell>
          <cell r="N67">
            <v>47505.51</v>
          </cell>
          <cell r="O67">
            <v>39464.93</v>
          </cell>
          <cell r="P67">
            <v>21369.19</v>
          </cell>
          <cell r="Q67">
            <v>9796.24</v>
          </cell>
          <cell r="R67">
            <v>105134.36</v>
          </cell>
          <cell r="S67">
            <v>34480.449999999997</v>
          </cell>
          <cell r="T67">
            <v>166457.16</v>
          </cell>
          <cell r="U67">
            <v>3045.83</v>
          </cell>
          <cell r="V67">
            <v>4935.3599999999997</v>
          </cell>
          <cell r="W67">
            <v>56113.46</v>
          </cell>
          <cell r="X67">
            <v>31473.08</v>
          </cell>
          <cell r="Y67">
            <v>419.8</v>
          </cell>
          <cell r="Z67">
            <v>11592.99</v>
          </cell>
          <cell r="AA67">
            <v>34748.07</v>
          </cell>
        </row>
        <row r="68">
          <cell r="B68">
            <v>37093.300000000003</v>
          </cell>
          <cell r="C68">
            <v>33110.36</v>
          </cell>
          <cell r="D68">
            <v>17791.96</v>
          </cell>
          <cell r="E68">
            <v>64349.04</v>
          </cell>
          <cell r="F68">
            <v>134018.31</v>
          </cell>
          <cell r="G68">
            <v>13676.61</v>
          </cell>
          <cell r="H68">
            <v>42198.98</v>
          </cell>
          <cell r="I68">
            <v>134362.04</v>
          </cell>
          <cell r="J68">
            <v>22427.919999999998</v>
          </cell>
          <cell r="K68">
            <v>26576.39</v>
          </cell>
          <cell r="L68">
            <v>44646.13</v>
          </cell>
          <cell r="M68">
            <v>107238.03</v>
          </cell>
          <cell r="N68">
            <v>52013.07</v>
          </cell>
          <cell r="O68">
            <v>43732.47</v>
          </cell>
          <cell r="P68">
            <v>23713.62</v>
          </cell>
          <cell r="Q68">
            <v>10150.77</v>
          </cell>
          <cell r="R68">
            <v>105157.26</v>
          </cell>
          <cell r="S68">
            <v>33798.51</v>
          </cell>
          <cell r="T68">
            <v>194920.93</v>
          </cell>
          <cell r="U68">
            <v>7076.42</v>
          </cell>
          <cell r="V68">
            <v>4794.7700000000004</v>
          </cell>
          <cell r="W68">
            <v>75658.63</v>
          </cell>
          <cell r="X68">
            <v>47021.11</v>
          </cell>
          <cell r="Y68">
            <v>199.83</v>
          </cell>
          <cell r="Z68">
            <v>7456.67</v>
          </cell>
          <cell r="AA68">
            <v>41970.59</v>
          </cell>
        </row>
        <row r="69">
          <cell r="B69">
            <v>35680.6</v>
          </cell>
          <cell r="C69">
            <v>56325.4</v>
          </cell>
          <cell r="D69">
            <v>5235.09</v>
          </cell>
          <cell r="E69">
            <v>69219.399999999994</v>
          </cell>
          <cell r="F69">
            <v>99114.48</v>
          </cell>
          <cell r="G69">
            <v>17949.32</v>
          </cell>
          <cell r="H69">
            <v>25649.03</v>
          </cell>
          <cell r="I69">
            <v>49216.69</v>
          </cell>
          <cell r="J69">
            <v>23406.85</v>
          </cell>
          <cell r="K69">
            <v>25576.92</v>
          </cell>
          <cell r="L69">
            <v>5131.29</v>
          </cell>
          <cell r="M69">
            <v>50028</v>
          </cell>
          <cell r="N69">
            <v>67789.850000000006</v>
          </cell>
          <cell r="O69">
            <v>48969.5</v>
          </cell>
          <cell r="P69">
            <v>18124.900000000001</v>
          </cell>
          <cell r="Q69">
            <v>9894.39</v>
          </cell>
          <cell r="R69">
            <v>71239.990000000005</v>
          </cell>
          <cell r="S69">
            <v>28064.81</v>
          </cell>
          <cell r="T69">
            <v>105007.15</v>
          </cell>
          <cell r="U69">
            <v>14244.42</v>
          </cell>
          <cell r="V69">
            <v>3959.87</v>
          </cell>
          <cell r="W69">
            <v>38180.03</v>
          </cell>
          <cell r="X69">
            <v>29858.86</v>
          </cell>
          <cell r="Y69">
            <v>1328.28</v>
          </cell>
          <cell r="Z69">
            <v>268.82</v>
          </cell>
          <cell r="AA69">
            <v>29968.15</v>
          </cell>
        </row>
        <row r="70">
          <cell r="B70">
            <v>740164.79</v>
          </cell>
          <cell r="C70">
            <v>741524.83</v>
          </cell>
          <cell r="D70">
            <v>266044.68</v>
          </cell>
          <cell r="E70">
            <v>370850.73</v>
          </cell>
          <cell r="F70">
            <v>2040955.88</v>
          </cell>
          <cell r="G70">
            <v>368288.99</v>
          </cell>
          <cell r="H70">
            <v>698298.9</v>
          </cell>
          <cell r="I70">
            <v>2554097.6</v>
          </cell>
          <cell r="J70">
            <v>333589.07</v>
          </cell>
          <cell r="K70">
            <v>550160.22</v>
          </cell>
          <cell r="L70">
            <v>770331.77</v>
          </cell>
          <cell r="M70">
            <v>1220875.8600000001</v>
          </cell>
          <cell r="N70">
            <v>886974.76</v>
          </cell>
          <cell r="O70">
            <v>620875.64</v>
          </cell>
          <cell r="P70">
            <v>698536.83</v>
          </cell>
          <cell r="Q70">
            <v>240570.66</v>
          </cell>
          <cell r="R70">
            <v>1844306.08</v>
          </cell>
          <cell r="S70">
            <v>820290.84</v>
          </cell>
          <cell r="T70">
            <v>3571621.79</v>
          </cell>
          <cell r="U70">
            <v>204984.32000000001</v>
          </cell>
          <cell r="V70">
            <v>187655.38</v>
          </cell>
          <cell r="W70">
            <v>1029763.47</v>
          </cell>
          <cell r="X70">
            <v>718221.68</v>
          </cell>
          <cell r="Y70">
            <v>145089.94</v>
          </cell>
          <cell r="Z70">
            <v>106850.5</v>
          </cell>
          <cell r="AA70">
            <v>689710.73</v>
          </cell>
        </row>
        <row r="71">
          <cell r="B71">
            <v>149082.89000000001</v>
          </cell>
          <cell r="C71">
            <v>171957.12</v>
          </cell>
          <cell r="D71">
            <v>44924.71</v>
          </cell>
          <cell r="E71">
            <v>82364.52</v>
          </cell>
          <cell r="F71">
            <v>387857.93</v>
          </cell>
          <cell r="G71">
            <v>77076.94</v>
          </cell>
          <cell r="H71">
            <v>144765.76999999999</v>
          </cell>
          <cell r="I71">
            <v>566771.41</v>
          </cell>
          <cell r="J71">
            <v>87512.59</v>
          </cell>
          <cell r="K71">
            <v>117618.75</v>
          </cell>
          <cell r="L71">
            <v>152291.26999999999</v>
          </cell>
          <cell r="M71">
            <v>216520.37</v>
          </cell>
          <cell r="N71">
            <v>220775.73</v>
          </cell>
          <cell r="O71">
            <v>131363.89000000001</v>
          </cell>
          <cell r="P71">
            <v>125813.25</v>
          </cell>
          <cell r="Q71">
            <v>46836.29</v>
          </cell>
          <cell r="R71">
            <v>334376.76</v>
          </cell>
          <cell r="S71">
            <v>152984.26999999999</v>
          </cell>
          <cell r="T71">
            <v>765064.86</v>
          </cell>
          <cell r="U71">
            <v>32676.39</v>
          </cell>
          <cell r="V71">
            <v>29432.27</v>
          </cell>
          <cell r="W71">
            <v>185427.22</v>
          </cell>
          <cell r="X71">
            <v>130936.68</v>
          </cell>
          <cell r="Y71">
            <v>24701.18</v>
          </cell>
          <cell r="Z71">
            <v>18776.400000000001</v>
          </cell>
          <cell r="AA71">
            <v>133112.81</v>
          </cell>
        </row>
        <row r="72">
          <cell r="B72">
            <v>78552.33</v>
          </cell>
          <cell r="C72">
            <v>76189.16</v>
          </cell>
          <cell r="D72">
            <v>23847.3</v>
          </cell>
          <cell r="E72">
            <v>55135.97</v>
          </cell>
          <cell r="F72">
            <v>203608.75</v>
          </cell>
          <cell r="G72">
            <v>37249.26</v>
          </cell>
          <cell r="H72">
            <v>68312.91</v>
          </cell>
          <cell r="I72">
            <v>228552.77</v>
          </cell>
          <cell r="J72">
            <v>42669.74</v>
          </cell>
          <cell r="K72">
            <v>74885.440000000002</v>
          </cell>
          <cell r="L72">
            <v>81527.81</v>
          </cell>
          <cell r="M72">
            <v>127418.97</v>
          </cell>
          <cell r="N72">
            <v>113311.59</v>
          </cell>
          <cell r="O72">
            <v>71888.88</v>
          </cell>
          <cell r="P72">
            <v>76727.3</v>
          </cell>
          <cell r="Q72">
            <v>22553.27</v>
          </cell>
          <cell r="R72">
            <v>196242.14</v>
          </cell>
          <cell r="S72">
            <v>86111.58</v>
          </cell>
          <cell r="T72">
            <v>365710.18</v>
          </cell>
          <cell r="U72">
            <v>22023.84</v>
          </cell>
          <cell r="V72">
            <v>21606.74</v>
          </cell>
          <cell r="W72">
            <v>120692.44</v>
          </cell>
          <cell r="X72">
            <v>79790.16</v>
          </cell>
          <cell r="Y72">
            <v>19267.98</v>
          </cell>
          <cell r="Z72">
            <v>11401.3</v>
          </cell>
          <cell r="AA72">
            <v>70396.210000000006</v>
          </cell>
        </row>
        <row r="73">
          <cell r="B73">
            <v>108649.17</v>
          </cell>
          <cell r="C73">
            <v>115433.08</v>
          </cell>
          <cell r="D73">
            <v>25221.24</v>
          </cell>
          <cell r="E73">
            <v>84974.65</v>
          </cell>
          <cell r="F73">
            <v>338201.42</v>
          </cell>
          <cell r="G73">
            <v>44368.45</v>
          </cell>
          <cell r="H73">
            <v>75425.990000000005</v>
          </cell>
          <cell r="I73">
            <v>581388.03</v>
          </cell>
          <cell r="J73">
            <v>29778.53</v>
          </cell>
          <cell r="K73">
            <v>89816.95</v>
          </cell>
          <cell r="L73">
            <v>84411.35</v>
          </cell>
          <cell r="M73">
            <v>133222.70000000001</v>
          </cell>
          <cell r="N73">
            <v>438735.23</v>
          </cell>
          <cell r="O73">
            <v>86396.57</v>
          </cell>
          <cell r="P73">
            <v>103757.65</v>
          </cell>
          <cell r="Q73">
            <v>39701.730000000003</v>
          </cell>
          <cell r="R73">
            <v>287973.56</v>
          </cell>
          <cell r="S73">
            <v>242149.8</v>
          </cell>
          <cell r="T73">
            <v>548167.54</v>
          </cell>
          <cell r="U73">
            <v>18848.3</v>
          </cell>
          <cell r="V73">
            <v>14039.93</v>
          </cell>
          <cell r="W73">
            <v>122299.21</v>
          </cell>
          <cell r="X73">
            <v>81012.38</v>
          </cell>
          <cell r="Y73">
            <v>14102.75</v>
          </cell>
          <cell r="Z73">
            <v>17016.39</v>
          </cell>
          <cell r="AA73">
            <v>112770.11</v>
          </cell>
        </row>
        <row r="74">
          <cell r="B74">
            <v>22732.67</v>
          </cell>
          <cell r="C74">
            <v>30930.39</v>
          </cell>
          <cell r="D74">
            <v>2213.5300000000002</v>
          </cell>
          <cell r="E74">
            <v>13927.79</v>
          </cell>
          <cell r="F74">
            <v>88110.27</v>
          </cell>
          <cell r="G74">
            <v>7438.86</v>
          </cell>
          <cell r="H74">
            <v>15204.57</v>
          </cell>
          <cell r="I74">
            <v>110485.83</v>
          </cell>
          <cell r="J74">
            <v>5596.59</v>
          </cell>
          <cell r="K74">
            <v>21673.72</v>
          </cell>
          <cell r="L74">
            <v>15679.46</v>
          </cell>
          <cell r="M74">
            <v>23531.69</v>
          </cell>
          <cell r="N74">
            <v>90243.25</v>
          </cell>
          <cell r="O74">
            <v>17517.34</v>
          </cell>
          <cell r="P74">
            <v>27608.65</v>
          </cell>
          <cell r="Q74">
            <v>6889.67</v>
          </cell>
          <cell r="R74">
            <v>74680.09</v>
          </cell>
          <cell r="S74">
            <v>67679.22</v>
          </cell>
          <cell r="T74">
            <v>123934.98</v>
          </cell>
          <cell r="U74">
            <v>4326.42</v>
          </cell>
          <cell r="V74">
            <v>3374.04</v>
          </cell>
          <cell r="W74">
            <v>26176.560000000001</v>
          </cell>
          <cell r="X74">
            <v>9876.69</v>
          </cell>
          <cell r="Y74">
            <v>1946.06</v>
          </cell>
          <cell r="Z74">
            <v>3663.03</v>
          </cell>
          <cell r="AA74">
            <v>20801.55</v>
          </cell>
        </row>
        <row r="75">
          <cell r="B75">
            <v>13289.91</v>
          </cell>
          <cell r="C75">
            <v>11453.24</v>
          </cell>
          <cell r="D75">
            <v>1996.47</v>
          </cell>
          <cell r="E75">
            <v>5711.27</v>
          </cell>
          <cell r="F75">
            <v>35706.04</v>
          </cell>
          <cell r="G75">
            <v>5228.6099999999997</v>
          </cell>
          <cell r="H75">
            <v>10821.87</v>
          </cell>
          <cell r="I75">
            <v>61610.37</v>
          </cell>
          <cell r="J75">
            <v>4250.92</v>
          </cell>
          <cell r="K75">
            <v>10955.46</v>
          </cell>
          <cell r="L75">
            <v>14339.74</v>
          </cell>
          <cell r="M75">
            <v>17298.62</v>
          </cell>
          <cell r="N75">
            <v>14906.26</v>
          </cell>
          <cell r="O75">
            <v>10272.790000000001</v>
          </cell>
          <cell r="P75">
            <v>16994.810000000001</v>
          </cell>
          <cell r="Q75">
            <v>3298.86</v>
          </cell>
          <cell r="R75">
            <v>44376.87</v>
          </cell>
          <cell r="S75">
            <v>20296.310000000001</v>
          </cell>
          <cell r="T75">
            <v>77353.070000000007</v>
          </cell>
          <cell r="U75">
            <v>3013.09</v>
          </cell>
          <cell r="V75">
            <v>1468.3</v>
          </cell>
          <cell r="W75">
            <v>16506.62</v>
          </cell>
          <cell r="X75">
            <v>8905.6</v>
          </cell>
          <cell r="Y75">
            <v>1824.29</v>
          </cell>
          <cell r="Z75">
            <v>4044.04</v>
          </cell>
          <cell r="AA75">
            <v>12222.48</v>
          </cell>
        </row>
      </sheetData>
      <sheetData sheetId="2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3876</v>
          </cell>
          <cell r="C3">
            <v>1000</v>
          </cell>
          <cell r="D3">
            <v>500</v>
          </cell>
          <cell r="E3">
            <v>3166</v>
          </cell>
          <cell r="F3">
            <v>9250</v>
          </cell>
          <cell r="G3">
            <v>1125</v>
          </cell>
          <cell r="H3">
            <v>1917</v>
          </cell>
          <cell r="I3">
            <v>5501</v>
          </cell>
          <cell r="J3">
            <v>1500</v>
          </cell>
          <cell r="K3">
            <v>3334</v>
          </cell>
          <cell r="L3">
            <v>6750</v>
          </cell>
          <cell r="M3">
            <v>7395</v>
          </cell>
          <cell r="N3">
            <v>7881</v>
          </cell>
          <cell r="O3">
            <v>3250</v>
          </cell>
          <cell r="P3">
            <v>2000</v>
          </cell>
          <cell r="Q3">
            <v>1552</v>
          </cell>
          <cell r="R3">
            <v>10009</v>
          </cell>
          <cell r="S3">
            <v>3224</v>
          </cell>
          <cell r="T3">
            <v>14747</v>
          </cell>
          <cell r="U3">
            <v>750</v>
          </cell>
          <cell r="V3">
            <v>0</v>
          </cell>
          <cell r="W3">
            <v>4489</v>
          </cell>
          <cell r="X3">
            <v>3750</v>
          </cell>
          <cell r="Y3">
            <v>250</v>
          </cell>
          <cell r="Z3">
            <v>1527</v>
          </cell>
          <cell r="AA3">
            <v>2250</v>
          </cell>
        </row>
        <row r="4">
          <cell r="B4">
            <v>3567</v>
          </cell>
          <cell r="C4">
            <v>1750</v>
          </cell>
          <cell r="D4">
            <v>0</v>
          </cell>
          <cell r="E4">
            <v>1565</v>
          </cell>
          <cell r="F4">
            <v>5650</v>
          </cell>
          <cell r="G4">
            <v>1750</v>
          </cell>
          <cell r="H4">
            <v>5750</v>
          </cell>
          <cell r="I4">
            <v>8688</v>
          </cell>
          <cell r="J4">
            <v>1250</v>
          </cell>
          <cell r="K4">
            <v>2500</v>
          </cell>
          <cell r="L4">
            <v>4250</v>
          </cell>
          <cell r="M4">
            <v>9087</v>
          </cell>
          <cell r="N4">
            <v>4000</v>
          </cell>
          <cell r="O4">
            <v>4500</v>
          </cell>
          <cell r="P4">
            <v>3400</v>
          </cell>
          <cell r="Q4">
            <v>500</v>
          </cell>
          <cell r="R4">
            <v>11356</v>
          </cell>
          <cell r="S4">
            <v>3250</v>
          </cell>
          <cell r="T4">
            <v>16875</v>
          </cell>
          <cell r="U4">
            <v>1250</v>
          </cell>
          <cell r="V4">
            <v>500</v>
          </cell>
          <cell r="W4">
            <v>3999</v>
          </cell>
          <cell r="X4">
            <v>1750</v>
          </cell>
          <cell r="Y4">
            <v>1145</v>
          </cell>
          <cell r="Z4">
            <v>1375</v>
          </cell>
          <cell r="AA4">
            <v>2500</v>
          </cell>
        </row>
        <row r="5">
          <cell r="B5">
            <v>250</v>
          </cell>
          <cell r="C5">
            <v>0</v>
          </cell>
          <cell r="D5">
            <v>250</v>
          </cell>
          <cell r="E5">
            <v>3260</v>
          </cell>
          <cell r="F5">
            <v>2088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497</v>
          </cell>
          <cell r="L5">
            <v>1250</v>
          </cell>
          <cell r="M5">
            <v>0</v>
          </cell>
          <cell r="N5">
            <v>1557</v>
          </cell>
          <cell r="O5">
            <v>0</v>
          </cell>
          <cell r="P5">
            <v>833</v>
          </cell>
          <cell r="Q5">
            <v>410</v>
          </cell>
          <cell r="R5">
            <v>410</v>
          </cell>
          <cell r="S5">
            <v>0</v>
          </cell>
          <cell r="T5">
            <v>0</v>
          </cell>
          <cell r="U5">
            <v>0</v>
          </cell>
          <cell r="V5">
            <v>0</v>
          </cell>
          <cell r="W5">
            <v>0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1168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500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1409</v>
          </cell>
          <cell r="U6">
            <v>0</v>
          </cell>
          <cell r="V6">
            <v>457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4250</v>
          </cell>
          <cell r="C7">
            <v>4500</v>
          </cell>
          <cell r="D7">
            <v>250</v>
          </cell>
          <cell r="E7">
            <v>750</v>
          </cell>
          <cell r="F7">
            <v>11761</v>
          </cell>
          <cell r="G7">
            <v>1250</v>
          </cell>
          <cell r="H7">
            <v>6250</v>
          </cell>
          <cell r="I7">
            <v>8999</v>
          </cell>
          <cell r="J7">
            <v>2250</v>
          </cell>
          <cell r="K7">
            <v>6750</v>
          </cell>
          <cell r="L7">
            <v>2750</v>
          </cell>
          <cell r="M7">
            <v>12000</v>
          </cell>
          <cell r="N7">
            <v>5938</v>
          </cell>
          <cell r="O7">
            <v>5750</v>
          </cell>
          <cell r="P7">
            <v>6250</v>
          </cell>
          <cell r="Q7">
            <v>250</v>
          </cell>
          <cell r="R7">
            <v>14750</v>
          </cell>
          <cell r="S7">
            <v>4250</v>
          </cell>
          <cell r="T7">
            <v>25890</v>
          </cell>
          <cell r="U7">
            <v>1500</v>
          </cell>
          <cell r="V7">
            <v>1250</v>
          </cell>
          <cell r="W7">
            <v>4750</v>
          </cell>
          <cell r="X7">
            <v>5500</v>
          </cell>
          <cell r="Y7">
            <v>250</v>
          </cell>
          <cell r="Z7">
            <v>1000</v>
          </cell>
          <cell r="AA7">
            <v>5500</v>
          </cell>
        </row>
        <row r="8">
          <cell r="B8">
            <v>0</v>
          </cell>
          <cell r="C8">
            <v>0</v>
          </cell>
          <cell r="D8">
            <v>0</v>
          </cell>
          <cell r="E8">
            <v>872</v>
          </cell>
          <cell r="F8">
            <v>697</v>
          </cell>
          <cell r="G8">
            <v>94</v>
          </cell>
          <cell r="H8">
            <v>505</v>
          </cell>
          <cell r="I8">
            <v>202</v>
          </cell>
          <cell r="J8">
            <v>172</v>
          </cell>
          <cell r="K8">
            <v>576</v>
          </cell>
          <cell r="L8">
            <v>250</v>
          </cell>
          <cell r="M8">
            <v>170</v>
          </cell>
          <cell r="N8">
            <v>164</v>
          </cell>
          <cell r="O8">
            <v>133</v>
          </cell>
          <cell r="P8">
            <v>379</v>
          </cell>
          <cell r="Q8">
            <v>0</v>
          </cell>
          <cell r="R8">
            <v>428</v>
          </cell>
          <cell r="S8">
            <v>123</v>
          </cell>
          <cell r="T8">
            <v>757</v>
          </cell>
          <cell r="U8">
            <v>0</v>
          </cell>
          <cell r="V8">
            <v>0</v>
          </cell>
          <cell r="W8">
            <v>193</v>
          </cell>
          <cell r="X8">
            <v>326</v>
          </cell>
          <cell r="Y8">
            <v>105</v>
          </cell>
          <cell r="Z8">
            <v>250</v>
          </cell>
          <cell r="AA8">
            <v>194</v>
          </cell>
        </row>
        <row r="9">
          <cell r="B9">
            <v>0</v>
          </cell>
          <cell r="C9">
            <v>0</v>
          </cell>
          <cell r="D9">
            <v>0</v>
          </cell>
          <cell r="E9">
            <v>0</v>
          </cell>
          <cell r="F9">
            <v>430</v>
          </cell>
          <cell r="G9">
            <v>10</v>
          </cell>
          <cell r="H9">
            <v>500</v>
          </cell>
          <cell r="I9">
            <v>450</v>
          </cell>
          <cell r="J9">
            <v>0</v>
          </cell>
          <cell r="K9">
            <v>485</v>
          </cell>
          <cell r="L9">
            <v>0</v>
          </cell>
          <cell r="M9">
            <v>375</v>
          </cell>
          <cell r="N9">
            <v>0</v>
          </cell>
          <cell r="O9">
            <v>36</v>
          </cell>
          <cell r="P9">
            <v>163</v>
          </cell>
          <cell r="Q9">
            <v>0</v>
          </cell>
          <cell r="R9">
            <v>990</v>
          </cell>
          <cell r="S9">
            <v>0</v>
          </cell>
          <cell r="T9">
            <v>413</v>
          </cell>
          <cell r="U9">
            <v>0</v>
          </cell>
          <cell r="V9">
            <v>0</v>
          </cell>
          <cell r="W9">
            <v>0</v>
          </cell>
          <cell r="X9">
            <v>286</v>
          </cell>
          <cell r="Y9">
            <v>0</v>
          </cell>
          <cell r="Z9">
            <v>0</v>
          </cell>
          <cell r="AA9">
            <v>0</v>
          </cell>
        </row>
        <row r="10"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834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161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</row>
        <row r="11">
          <cell r="B11">
            <v>0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251</v>
          </cell>
          <cell r="L11">
            <v>899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23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250</v>
          </cell>
          <cell r="T12">
            <v>0</v>
          </cell>
          <cell r="U12">
            <v>0</v>
          </cell>
          <cell r="V12">
            <v>0</v>
          </cell>
          <cell r="W12">
            <v>500</v>
          </cell>
          <cell r="X12">
            <v>0</v>
          </cell>
          <cell r="Y12">
            <v>0</v>
          </cell>
          <cell r="Z12">
            <v>0</v>
          </cell>
          <cell r="AA12">
            <v>44</v>
          </cell>
        </row>
        <row r="13">
          <cell r="B13">
            <v>16291</v>
          </cell>
          <cell r="C13">
            <v>12546</v>
          </cell>
          <cell r="D13">
            <v>4050</v>
          </cell>
          <cell r="E13">
            <v>31729</v>
          </cell>
          <cell r="F13">
            <v>78791</v>
          </cell>
          <cell r="G13">
            <v>13053</v>
          </cell>
          <cell r="H13">
            <v>17319</v>
          </cell>
          <cell r="I13">
            <v>52838</v>
          </cell>
          <cell r="J13">
            <v>11396</v>
          </cell>
          <cell r="K13">
            <v>14727</v>
          </cell>
          <cell r="L13">
            <v>16120</v>
          </cell>
          <cell r="M13">
            <v>29957</v>
          </cell>
          <cell r="N13">
            <v>23869</v>
          </cell>
          <cell r="O13">
            <v>17776</v>
          </cell>
          <cell r="P13">
            <v>16104</v>
          </cell>
          <cell r="Q13">
            <v>3800</v>
          </cell>
          <cell r="R13">
            <v>39621</v>
          </cell>
          <cell r="S13">
            <v>15892</v>
          </cell>
          <cell r="T13">
            <v>108359</v>
          </cell>
          <cell r="U13">
            <v>3779</v>
          </cell>
          <cell r="V13">
            <v>7347</v>
          </cell>
          <cell r="W13">
            <v>21106</v>
          </cell>
          <cell r="X13">
            <v>16179</v>
          </cell>
          <cell r="Y13">
            <v>2839</v>
          </cell>
          <cell r="Z13">
            <v>1568</v>
          </cell>
          <cell r="AA13">
            <v>11319</v>
          </cell>
        </row>
        <row r="14"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66</v>
          </cell>
          <cell r="G14">
            <v>11</v>
          </cell>
          <cell r="H14">
            <v>52</v>
          </cell>
          <cell r="I14">
            <v>152</v>
          </cell>
          <cell r="J14">
            <v>0</v>
          </cell>
          <cell r="K14">
            <v>0</v>
          </cell>
          <cell r="L14">
            <v>0</v>
          </cell>
          <cell r="M14">
            <v>1414</v>
          </cell>
          <cell r="N14">
            <v>370</v>
          </cell>
          <cell r="O14">
            <v>162</v>
          </cell>
          <cell r="P14">
            <v>0</v>
          </cell>
          <cell r="Q14">
            <v>284</v>
          </cell>
          <cell r="R14">
            <v>365</v>
          </cell>
          <cell r="S14">
            <v>0</v>
          </cell>
          <cell r="T14">
            <v>1518</v>
          </cell>
          <cell r="U14">
            <v>300</v>
          </cell>
          <cell r="V14">
            <v>204</v>
          </cell>
          <cell r="W14">
            <v>0</v>
          </cell>
          <cell r="X14">
            <v>311</v>
          </cell>
          <cell r="Y14">
            <v>0</v>
          </cell>
          <cell r="Z14">
            <v>0</v>
          </cell>
          <cell r="AA14">
            <v>49</v>
          </cell>
        </row>
        <row r="15">
          <cell r="B15">
            <v>7576</v>
          </cell>
          <cell r="C15">
            <v>5743</v>
          </cell>
          <cell r="D15">
            <v>1465</v>
          </cell>
          <cell r="E15">
            <v>2526</v>
          </cell>
          <cell r="F15">
            <v>9625</v>
          </cell>
          <cell r="G15">
            <v>2744</v>
          </cell>
          <cell r="H15">
            <v>5313</v>
          </cell>
          <cell r="I15">
            <v>6633</v>
          </cell>
          <cell r="J15">
            <v>2699</v>
          </cell>
          <cell r="K15">
            <v>4533</v>
          </cell>
          <cell r="L15">
            <v>5015</v>
          </cell>
          <cell r="M15">
            <v>9328</v>
          </cell>
          <cell r="N15">
            <v>6175</v>
          </cell>
          <cell r="O15">
            <v>4832</v>
          </cell>
          <cell r="P15">
            <v>2172</v>
          </cell>
          <cell r="Q15">
            <v>2813</v>
          </cell>
          <cell r="R15">
            <v>10423</v>
          </cell>
          <cell r="S15">
            <v>4198</v>
          </cell>
          <cell r="T15">
            <v>14871</v>
          </cell>
          <cell r="U15">
            <v>1194</v>
          </cell>
          <cell r="V15">
            <v>912</v>
          </cell>
          <cell r="W15">
            <v>7565</v>
          </cell>
          <cell r="X15">
            <v>5642</v>
          </cell>
          <cell r="Y15">
            <v>432</v>
          </cell>
          <cell r="Z15">
            <v>507</v>
          </cell>
          <cell r="AA15">
            <v>2786</v>
          </cell>
        </row>
        <row r="16">
          <cell r="B16">
            <v>7172</v>
          </cell>
          <cell r="C16">
            <v>3787</v>
          </cell>
          <cell r="D16">
            <v>1350</v>
          </cell>
          <cell r="E16">
            <v>7880</v>
          </cell>
          <cell r="F16">
            <v>17261</v>
          </cell>
          <cell r="G16">
            <v>5438</v>
          </cell>
          <cell r="H16">
            <v>6784</v>
          </cell>
          <cell r="I16">
            <v>19150</v>
          </cell>
          <cell r="J16">
            <v>5506</v>
          </cell>
          <cell r="K16">
            <v>3463</v>
          </cell>
          <cell r="L16">
            <v>11602</v>
          </cell>
          <cell r="M16">
            <v>11397</v>
          </cell>
          <cell r="N16">
            <v>8421</v>
          </cell>
          <cell r="O16">
            <v>6179</v>
          </cell>
          <cell r="P16">
            <v>6428</v>
          </cell>
          <cell r="Q16">
            <v>1530</v>
          </cell>
          <cell r="R16">
            <v>15274</v>
          </cell>
          <cell r="S16">
            <v>4721</v>
          </cell>
          <cell r="T16">
            <v>30790</v>
          </cell>
          <cell r="U16">
            <v>2357</v>
          </cell>
          <cell r="V16">
            <v>2122</v>
          </cell>
          <cell r="W16">
            <v>8989</v>
          </cell>
          <cell r="X16">
            <v>6460</v>
          </cell>
          <cell r="Y16">
            <v>241</v>
          </cell>
          <cell r="Z16">
            <v>395</v>
          </cell>
          <cell r="AA16">
            <v>5794</v>
          </cell>
        </row>
        <row r="17">
          <cell r="B17">
            <v>0</v>
          </cell>
          <cell r="C17">
            <v>0</v>
          </cell>
          <cell r="D17">
            <v>0</v>
          </cell>
          <cell r="E17">
            <v>3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</row>
        <row r="18">
          <cell r="B18">
            <v>14435</v>
          </cell>
          <cell r="C18">
            <v>8969</v>
          </cell>
          <cell r="D18">
            <v>1325</v>
          </cell>
          <cell r="E18">
            <v>3725</v>
          </cell>
          <cell r="F18">
            <v>23570</v>
          </cell>
          <cell r="G18">
            <v>4995</v>
          </cell>
          <cell r="H18">
            <v>11581</v>
          </cell>
          <cell r="I18">
            <v>21076</v>
          </cell>
          <cell r="J18">
            <v>6478</v>
          </cell>
          <cell r="K18">
            <v>7843</v>
          </cell>
          <cell r="L18">
            <v>16710</v>
          </cell>
          <cell r="M18">
            <v>18029</v>
          </cell>
          <cell r="N18">
            <v>12127</v>
          </cell>
          <cell r="O18">
            <v>8260</v>
          </cell>
          <cell r="P18">
            <v>9334</v>
          </cell>
          <cell r="Q18">
            <v>1564</v>
          </cell>
          <cell r="R18">
            <v>24135</v>
          </cell>
          <cell r="S18">
            <v>12115</v>
          </cell>
          <cell r="T18">
            <v>46271</v>
          </cell>
          <cell r="U18">
            <v>2650</v>
          </cell>
          <cell r="V18">
            <v>1256</v>
          </cell>
          <cell r="W18">
            <v>9034</v>
          </cell>
          <cell r="X18">
            <v>7374</v>
          </cell>
          <cell r="Y18">
            <v>32</v>
          </cell>
          <cell r="Z18">
            <v>1975</v>
          </cell>
          <cell r="AA18">
            <v>7968</v>
          </cell>
        </row>
        <row r="19">
          <cell r="B19">
            <v>1189</v>
          </cell>
          <cell r="C19">
            <v>1618</v>
          </cell>
          <cell r="D19">
            <v>5</v>
          </cell>
          <cell r="E19">
            <v>3646</v>
          </cell>
          <cell r="F19">
            <v>4904</v>
          </cell>
          <cell r="G19">
            <v>215</v>
          </cell>
          <cell r="H19">
            <v>1019</v>
          </cell>
          <cell r="I19">
            <v>2610</v>
          </cell>
          <cell r="J19">
            <v>173</v>
          </cell>
          <cell r="K19">
            <v>266</v>
          </cell>
          <cell r="L19">
            <v>1227</v>
          </cell>
          <cell r="M19">
            <v>1522</v>
          </cell>
          <cell r="N19">
            <v>1278</v>
          </cell>
          <cell r="O19">
            <v>168</v>
          </cell>
          <cell r="P19">
            <v>2621</v>
          </cell>
          <cell r="Q19">
            <v>142</v>
          </cell>
          <cell r="R19">
            <v>2788</v>
          </cell>
          <cell r="S19">
            <v>1529</v>
          </cell>
          <cell r="T19">
            <v>12140</v>
          </cell>
          <cell r="U19">
            <v>149</v>
          </cell>
          <cell r="V19">
            <v>297</v>
          </cell>
          <cell r="W19">
            <v>1450</v>
          </cell>
          <cell r="X19">
            <v>1775</v>
          </cell>
          <cell r="Y19">
            <v>0</v>
          </cell>
          <cell r="Z19">
            <v>197</v>
          </cell>
          <cell r="AA19">
            <v>992</v>
          </cell>
        </row>
        <row r="20">
          <cell r="B20">
            <v>254</v>
          </cell>
          <cell r="C20">
            <v>479</v>
          </cell>
          <cell r="D20">
            <v>0</v>
          </cell>
          <cell r="E20">
            <v>772</v>
          </cell>
          <cell r="F20">
            <v>507</v>
          </cell>
          <cell r="G20">
            <v>0</v>
          </cell>
          <cell r="H20">
            <v>935</v>
          </cell>
          <cell r="I20">
            <v>356</v>
          </cell>
          <cell r="J20">
            <v>7</v>
          </cell>
          <cell r="K20">
            <v>225</v>
          </cell>
          <cell r="L20">
            <v>21</v>
          </cell>
          <cell r="M20">
            <v>397</v>
          </cell>
          <cell r="N20">
            <v>157</v>
          </cell>
          <cell r="O20">
            <v>27</v>
          </cell>
          <cell r="P20">
            <v>93</v>
          </cell>
          <cell r="Q20">
            <v>0</v>
          </cell>
          <cell r="R20">
            <v>425</v>
          </cell>
          <cell r="S20">
            <v>449</v>
          </cell>
          <cell r="T20">
            <v>852</v>
          </cell>
          <cell r="U20">
            <v>0</v>
          </cell>
          <cell r="V20">
            <v>5</v>
          </cell>
          <cell r="W20">
            <v>343</v>
          </cell>
          <cell r="X20">
            <v>212</v>
          </cell>
          <cell r="Y20">
            <v>0</v>
          </cell>
          <cell r="Z20">
            <v>11</v>
          </cell>
          <cell r="AA20">
            <v>25</v>
          </cell>
        </row>
        <row r="21">
          <cell r="B21">
            <v>4718</v>
          </cell>
          <cell r="C21">
            <v>2766</v>
          </cell>
          <cell r="D21">
            <v>735</v>
          </cell>
          <cell r="E21">
            <v>5442</v>
          </cell>
          <cell r="F21">
            <v>9442</v>
          </cell>
          <cell r="G21">
            <v>3790</v>
          </cell>
          <cell r="H21">
            <v>4746</v>
          </cell>
          <cell r="I21">
            <v>7776</v>
          </cell>
          <cell r="J21">
            <v>1846</v>
          </cell>
          <cell r="K21">
            <v>4525</v>
          </cell>
          <cell r="L21">
            <v>2921</v>
          </cell>
          <cell r="M21">
            <v>6929</v>
          </cell>
          <cell r="N21">
            <v>5833</v>
          </cell>
          <cell r="O21">
            <v>4922</v>
          </cell>
          <cell r="P21">
            <v>3059</v>
          </cell>
          <cell r="Q21">
            <v>2110</v>
          </cell>
          <cell r="R21">
            <v>9941</v>
          </cell>
          <cell r="S21">
            <v>3711</v>
          </cell>
          <cell r="T21">
            <v>16323</v>
          </cell>
          <cell r="U21">
            <v>663</v>
          </cell>
          <cell r="V21">
            <v>886</v>
          </cell>
          <cell r="W21">
            <v>6130</v>
          </cell>
          <cell r="X21">
            <v>4195</v>
          </cell>
          <cell r="Y21">
            <v>719</v>
          </cell>
          <cell r="Z21">
            <v>750</v>
          </cell>
          <cell r="AA21">
            <v>3833</v>
          </cell>
        </row>
        <row r="22">
          <cell r="B22">
            <v>2321</v>
          </cell>
          <cell r="C22">
            <v>2307</v>
          </cell>
          <cell r="D22">
            <v>927</v>
          </cell>
          <cell r="E22">
            <v>6025</v>
          </cell>
          <cell r="F22">
            <v>9900</v>
          </cell>
          <cell r="G22">
            <v>2902</v>
          </cell>
          <cell r="H22">
            <v>4733</v>
          </cell>
          <cell r="I22">
            <v>9837</v>
          </cell>
          <cell r="J22">
            <v>1315</v>
          </cell>
          <cell r="K22">
            <v>3989</v>
          </cell>
          <cell r="L22">
            <v>3476</v>
          </cell>
          <cell r="M22">
            <v>6025</v>
          </cell>
          <cell r="N22">
            <v>4451</v>
          </cell>
          <cell r="O22">
            <v>4306</v>
          </cell>
          <cell r="P22">
            <v>3711</v>
          </cell>
          <cell r="Q22">
            <v>1040</v>
          </cell>
          <cell r="R22">
            <v>9106</v>
          </cell>
          <cell r="S22">
            <v>3029</v>
          </cell>
          <cell r="T22">
            <v>19263</v>
          </cell>
          <cell r="U22">
            <v>1122</v>
          </cell>
          <cell r="V22">
            <v>1015</v>
          </cell>
          <cell r="W22">
            <v>5243</v>
          </cell>
          <cell r="X22">
            <v>4142</v>
          </cell>
          <cell r="Y22">
            <v>406</v>
          </cell>
          <cell r="Z22">
            <v>752</v>
          </cell>
          <cell r="AA22">
            <v>2878</v>
          </cell>
        </row>
        <row r="23">
          <cell r="B23">
            <v>65</v>
          </cell>
          <cell r="C23">
            <v>555</v>
          </cell>
          <cell r="D23">
            <v>0</v>
          </cell>
          <cell r="E23">
            <v>754</v>
          </cell>
          <cell r="F23">
            <v>4780</v>
          </cell>
          <cell r="G23">
            <v>71</v>
          </cell>
          <cell r="H23">
            <v>1154</v>
          </cell>
          <cell r="I23">
            <v>4028</v>
          </cell>
          <cell r="J23">
            <v>46</v>
          </cell>
          <cell r="K23">
            <v>414</v>
          </cell>
          <cell r="L23">
            <v>301</v>
          </cell>
          <cell r="M23">
            <v>341</v>
          </cell>
          <cell r="N23">
            <v>388</v>
          </cell>
          <cell r="O23">
            <v>1515</v>
          </cell>
          <cell r="P23">
            <v>502</v>
          </cell>
          <cell r="Q23">
            <v>167</v>
          </cell>
          <cell r="R23">
            <v>1331</v>
          </cell>
          <cell r="S23">
            <v>20</v>
          </cell>
          <cell r="T23">
            <v>4132</v>
          </cell>
          <cell r="U23">
            <v>150</v>
          </cell>
          <cell r="V23">
            <v>10</v>
          </cell>
          <cell r="W23">
            <v>742</v>
          </cell>
          <cell r="X23">
            <v>302</v>
          </cell>
          <cell r="Y23">
            <v>244</v>
          </cell>
          <cell r="Z23">
            <v>0</v>
          </cell>
          <cell r="AA23">
            <v>341</v>
          </cell>
        </row>
        <row r="24">
          <cell r="B24">
            <v>0</v>
          </cell>
          <cell r="C24">
            <v>0</v>
          </cell>
          <cell r="D24">
            <v>0</v>
          </cell>
          <cell r="E24">
            <v>933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1</v>
          </cell>
          <cell r="M24">
            <v>9</v>
          </cell>
          <cell r="N24">
            <v>0</v>
          </cell>
          <cell r="O24">
            <v>0</v>
          </cell>
          <cell r="P24">
            <v>0</v>
          </cell>
          <cell r="Q24">
            <v>825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8</v>
          </cell>
          <cell r="Z24">
            <v>0</v>
          </cell>
          <cell r="AA24">
            <v>0</v>
          </cell>
        </row>
        <row r="25"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>
            <v>0</v>
          </cell>
          <cell r="AA25">
            <v>0</v>
          </cell>
        </row>
        <row r="26"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</row>
        <row r="27"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</row>
        <row r="28">
          <cell r="B28">
            <v>25</v>
          </cell>
          <cell r="C28">
            <v>115</v>
          </cell>
          <cell r="D28">
            <v>116</v>
          </cell>
          <cell r="E28">
            <v>234</v>
          </cell>
          <cell r="F28">
            <v>10</v>
          </cell>
          <cell r="G28">
            <v>0</v>
          </cell>
          <cell r="H28">
            <v>0</v>
          </cell>
          <cell r="I28">
            <v>35</v>
          </cell>
          <cell r="J28">
            <v>10</v>
          </cell>
          <cell r="K28">
            <v>18</v>
          </cell>
          <cell r="L28">
            <v>290</v>
          </cell>
          <cell r="M28">
            <v>301</v>
          </cell>
          <cell r="N28">
            <v>0</v>
          </cell>
          <cell r="O28">
            <v>5</v>
          </cell>
          <cell r="P28">
            <v>0</v>
          </cell>
          <cell r="Q28">
            <v>495</v>
          </cell>
          <cell r="R28">
            <v>20</v>
          </cell>
          <cell r="S28">
            <v>35</v>
          </cell>
          <cell r="T28">
            <v>42</v>
          </cell>
          <cell r="U28">
            <v>25</v>
          </cell>
          <cell r="V28">
            <v>0</v>
          </cell>
          <cell r="W28">
            <v>15</v>
          </cell>
          <cell r="X28">
            <v>25</v>
          </cell>
          <cell r="Y28">
            <v>27</v>
          </cell>
          <cell r="Z28">
            <v>0</v>
          </cell>
          <cell r="AA28">
            <v>10</v>
          </cell>
        </row>
        <row r="29">
          <cell r="B29">
            <v>0</v>
          </cell>
          <cell r="C29">
            <v>0</v>
          </cell>
          <cell r="D29">
            <v>0</v>
          </cell>
          <cell r="E29">
            <v>0</v>
          </cell>
          <cell r="F29">
            <v>10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</v>
          </cell>
          <cell r="AA29">
            <v>0</v>
          </cell>
        </row>
        <row r="30">
          <cell r="B30">
            <v>0</v>
          </cell>
          <cell r="C30">
            <v>0</v>
          </cell>
          <cell r="D30">
            <v>0</v>
          </cell>
          <cell r="E30">
            <v>182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1</v>
          </cell>
          <cell r="L30">
            <v>6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221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</row>
        <row r="31">
          <cell r="B31">
            <v>0</v>
          </cell>
          <cell r="C31">
            <v>0</v>
          </cell>
          <cell r="D31">
            <v>0</v>
          </cell>
          <cell r="E31">
            <v>228</v>
          </cell>
          <cell r="F31">
            <v>584</v>
          </cell>
          <cell r="G31">
            <v>0</v>
          </cell>
          <cell r="H31">
            <v>0</v>
          </cell>
          <cell r="I31">
            <v>140</v>
          </cell>
          <cell r="J31">
            <v>0</v>
          </cell>
          <cell r="K31">
            <v>324</v>
          </cell>
          <cell r="L31">
            <v>68</v>
          </cell>
          <cell r="M31">
            <v>0</v>
          </cell>
          <cell r="N31">
            <v>96</v>
          </cell>
          <cell r="O31">
            <v>126</v>
          </cell>
          <cell r="P31">
            <v>50</v>
          </cell>
          <cell r="Q31">
            <v>0</v>
          </cell>
          <cell r="R31">
            <v>1141</v>
          </cell>
          <cell r="S31">
            <v>0</v>
          </cell>
          <cell r="T31">
            <v>45</v>
          </cell>
          <cell r="U31">
            <v>0</v>
          </cell>
          <cell r="V31">
            <v>0</v>
          </cell>
          <cell r="W31">
            <v>131</v>
          </cell>
          <cell r="X31">
            <v>0</v>
          </cell>
          <cell r="Y31">
            <v>0</v>
          </cell>
          <cell r="Z31">
            <v>0</v>
          </cell>
          <cell r="AA31">
            <v>0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27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40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1</v>
          </cell>
          <cell r="N33">
            <v>0</v>
          </cell>
          <cell r="O33">
            <v>0</v>
          </cell>
          <cell r="P33">
            <v>0</v>
          </cell>
          <cell r="Q33">
            <v>92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5</v>
          </cell>
          <cell r="Z33">
            <v>0</v>
          </cell>
          <cell r="AA33">
            <v>0</v>
          </cell>
        </row>
        <row r="34">
          <cell r="B34">
            <v>0</v>
          </cell>
          <cell r="C34">
            <v>0</v>
          </cell>
          <cell r="D34">
            <v>0</v>
          </cell>
          <cell r="E34">
            <v>35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2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</row>
        <row r="35">
          <cell r="B35">
            <v>60768</v>
          </cell>
          <cell r="C35">
            <v>42175</v>
          </cell>
          <cell r="D35">
            <v>11975</v>
          </cell>
          <cell r="E35">
            <v>39238</v>
          </cell>
          <cell r="F35">
            <v>104152</v>
          </cell>
          <cell r="G35">
            <v>27020</v>
          </cell>
          <cell r="H35">
            <v>63359</v>
          </cell>
          <cell r="I35">
            <v>81863</v>
          </cell>
          <cell r="J35">
            <v>36384</v>
          </cell>
          <cell r="K35">
            <v>40541</v>
          </cell>
          <cell r="L35">
            <v>22811</v>
          </cell>
          <cell r="M35">
            <v>89455</v>
          </cell>
          <cell r="N35">
            <v>68517</v>
          </cell>
          <cell r="O35">
            <v>42488</v>
          </cell>
          <cell r="P35">
            <v>42971</v>
          </cell>
          <cell r="Q35">
            <v>0</v>
          </cell>
          <cell r="R35">
            <v>114960</v>
          </cell>
          <cell r="S35">
            <v>51948</v>
          </cell>
          <cell r="T35">
            <v>89755</v>
          </cell>
          <cell r="U35">
            <v>14588</v>
          </cell>
          <cell r="V35">
            <v>11960</v>
          </cell>
          <cell r="W35">
            <v>59902</v>
          </cell>
          <cell r="X35">
            <v>46906</v>
          </cell>
          <cell r="Y35">
            <v>25</v>
          </cell>
          <cell r="Z35">
            <v>3980</v>
          </cell>
          <cell r="AA35">
            <v>5955</v>
          </cell>
        </row>
        <row r="36">
          <cell r="B36">
            <v>2780</v>
          </cell>
          <cell r="C36">
            <v>5333</v>
          </cell>
          <cell r="D36">
            <v>665</v>
          </cell>
          <cell r="E36">
            <v>3230</v>
          </cell>
          <cell r="F36">
            <v>8248</v>
          </cell>
          <cell r="G36">
            <v>1614</v>
          </cell>
          <cell r="H36">
            <v>2771</v>
          </cell>
          <cell r="I36">
            <v>7050</v>
          </cell>
          <cell r="J36">
            <v>1065</v>
          </cell>
          <cell r="K36">
            <v>3027</v>
          </cell>
          <cell r="L36">
            <v>2782</v>
          </cell>
          <cell r="M36">
            <v>5659</v>
          </cell>
          <cell r="N36">
            <v>4775</v>
          </cell>
          <cell r="O36">
            <v>2481</v>
          </cell>
          <cell r="P36">
            <v>3895</v>
          </cell>
          <cell r="Q36">
            <v>859</v>
          </cell>
          <cell r="R36">
            <v>8891</v>
          </cell>
          <cell r="S36">
            <v>4652</v>
          </cell>
          <cell r="T36">
            <v>14121</v>
          </cell>
          <cell r="U36">
            <v>601</v>
          </cell>
          <cell r="V36">
            <v>796</v>
          </cell>
          <cell r="W36">
            <v>4063</v>
          </cell>
          <cell r="X36">
            <v>2733</v>
          </cell>
          <cell r="Y36">
            <v>408</v>
          </cell>
          <cell r="Z36">
            <v>564</v>
          </cell>
          <cell r="AA36">
            <v>1955</v>
          </cell>
        </row>
        <row r="37">
          <cell r="B37">
            <v>32614</v>
          </cell>
          <cell r="C37">
            <v>44007</v>
          </cell>
          <cell r="D37">
            <v>12041</v>
          </cell>
          <cell r="E37">
            <v>58558</v>
          </cell>
          <cell r="F37">
            <v>84371</v>
          </cell>
          <cell r="G37">
            <v>19487</v>
          </cell>
          <cell r="H37">
            <v>38507</v>
          </cell>
          <cell r="I37">
            <v>82941</v>
          </cell>
          <cell r="J37">
            <v>33890</v>
          </cell>
          <cell r="K37">
            <v>30719</v>
          </cell>
          <cell r="L37">
            <v>38210</v>
          </cell>
          <cell r="M37">
            <v>66769</v>
          </cell>
          <cell r="N37">
            <v>53532</v>
          </cell>
          <cell r="O37">
            <v>35417</v>
          </cell>
          <cell r="P37">
            <v>29296</v>
          </cell>
          <cell r="Q37">
            <v>22320</v>
          </cell>
          <cell r="R37">
            <v>97498</v>
          </cell>
          <cell r="S37">
            <v>38845</v>
          </cell>
          <cell r="T37">
            <v>122328</v>
          </cell>
          <cell r="U37">
            <v>12544</v>
          </cell>
          <cell r="V37">
            <v>10376</v>
          </cell>
          <cell r="W37">
            <v>53055</v>
          </cell>
          <cell r="X37">
            <v>41843</v>
          </cell>
          <cell r="Y37">
            <v>5266</v>
          </cell>
          <cell r="Z37">
            <v>6473</v>
          </cell>
          <cell r="AA37">
            <v>22239</v>
          </cell>
        </row>
        <row r="38">
          <cell r="B38">
            <v>12970</v>
          </cell>
          <cell r="C38">
            <v>6855</v>
          </cell>
          <cell r="D38">
            <v>3020</v>
          </cell>
          <cell r="E38">
            <v>11809</v>
          </cell>
          <cell r="F38">
            <v>20938</v>
          </cell>
          <cell r="G38">
            <v>4825</v>
          </cell>
          <cell r="H38">
            <v>8773</v>
          </cell>
          <cell r="I38">
            <v>17226</v>
          </cell>
          <cell r="J38">
            <v>9670</v>
          </cell>
          <cell r="K38">
            <v>8020</v>
          </cell>
          <cell r="L38">
            <v>8815</v>
          </cell>
          <cell r="M38">
            <v>15885</v>
          </cell>
          <cell r="N38">
            <v>14925</v>
          </cell>
          <cell r="O38">
            <v>8610</v>
          </cell>
          <cell r="P38">
            <v>10000</v>
          </cell>
          <cell r="Q38">
            <v>2564</v>
          </cell>
          <cell r="R38">
            <v>19868</v>
          </cell>
          <cell r="S38">
            <v>12746</v>
          </cell>
          <cell r="T38">
            <v>19860</v>
          </cell>
          <cell r="U38">
            <v>3470</v>
          </cell>
          <cell r="V38">
            <v>2866</v>
          </cell>
          <cell r="W38">
            <v>9545</v>
          </cell>
          <cell r="X38">
            <v>10558</v>
          </cell>
          <cell r="Y38">
            <v>295</v>
          </cell>
          <cell r="Z38">
            <v>965</v>
          </cell>
          <cell r="AA38">
            <v>1380</v>
          </cell>
        </row>
        <row r="39">
          <cell r="B39">
            <v>4200</v>
          </cell>
          <cell r="C39">
            <v>5215</v>
          </cell>
          <cell r="D39">
            <v>1795</v>
          </cell>
          <cell r="E39">
            <v>1106</v>
          </cell>
          <cell r="F39">
            <v>8795</v>
          </cell>
          <cell r="G39">
            <v>2335</v>
          </cell>
          <cell r="H39">
            <v>5085</v>
          </cell>
          <cell r="I39">
            <v>10462</v>
          </cell>
          <cell r="J39">
            <v>1840</v>
          </cell>
          <cell r="K39">
            <v>3990</v>
          </cell>
          <cell r="L39">
            <v>1765</v>
          </cell>
          <cell r="M39">
            <v>6077</v>
          </cell>
          <cell r="N39">
            <v>4955</v>
          </cell>
          <cell r="O39">
            <v>4455</v>
          </cell>
          <cell r="P39">
            <v>3195</v>
          </cell>
          <cell r="Q39">
            <v>971</v>
          </cell>
          <cell r="R39">
            <v>10615</v>
          </cell>
          <cell r="S39">
            <v>5225</v>
          </cell>
          <cell r="T39">
            <v>18710</v>
          </cell>
          <cell r="U39">
            <v>1285</v>
          </cell>
          <cell r="V39">
            <v>775</v>
          </cell>
          <cell r="W39">
            <v>7385</v>
          </cell>
          <cell r="X39">
            <v>3445</v>
          </cell>
          <cell r="Y39">
            <v>457</v>
          </cell>
          <cell r="Z39">
            <v>750</v>
          </cell>
          <cell r="AA39">
            <v>3505</v>
          </cell>
        </row>
        <row r="40">
          <cell r="B40">
            <v>8444</v>
          </cell>
          <cell r="C40">
            <v>6752</v>
          </cell>
          <cell r="D40">
            <v>1350</v>
          </cell>
          <cell r="E40">
            <v>16938</v>
          </cell>
          <cell r="F40">
            <v>13224</v>
          </cell>
          <cell r="G40">
            <v>3985</v>
          </cell>
          <cell r="H40">
            <v>6908</v>
          </cell>
          <cell r="I40">
            <v>6418</v>
          </cell>
          <cell r="J40">
            <v>10017</v>
          </cell>
          <cell r="K40">
            <v>8510</v>
          </cell>
          <cell r="L40">
            <v>1425</v>
          </cell>
          <cell r="M40">
            <v>13500</v>
          </cell>
          <cell r="N40">
            <v>12925</v>
          </cell>
          <cell r="O40">
            <v>8669</v>
          </cell>
          <cell r="P40">
            <v>5326</v>
          </cell>
          <cell r="Q40">
            <v>1734</v>
          </cell>
          <cell r="R40">
            <v>13982</v>
          </cell>
          <cell r="S40">
            <v>6870</v>
          </cell>
          <cell r="T40">
            <v>5355</v>
          </cell>
          <cell r="U40">
            <v>2030</v>
          </cell>
          <cell r="V40">
            <v>2077</v>
          </cell>
          <cell r="W40">
            <v>8130</v>
          </cell>
          <cell r="X40">
            <v>6933</v>
          </cell>
          <cell r="Y40">
            <v>302</v>
          </cell>
          <cell r="Z40">
            <v>0</v>
          </cell>
          <cell r="AA40">
            <v>793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5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125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693</v>
          </cell>
          <cell r="C42">
            <v>960</v>
          </cell>
          <cell r="D42">
            <v>69</v>
          </cell>
          <cell r="E42">
            <v>2185</v>
          </cell>
          <cell r="F42">
            <v>753</v>
          </cell>
          <cell r="G42">
            <v>401</v>
          </cell>
          <cell r="H42">
            <v>991</v>
          </cell>
          <cell r="I42">
            <v>907</v>
          </cell>
          <cell r="J42">
            <v>388</v>
          </cell>
          <cell r="K42">
            <v>490</v>
          </cell>
          <cell r="L42">
            <v>301</v>
          </cell>
          <cell r="M42">
            <v>910</v>
          </cell>
          <cell r="N42">
            <v>451</v>
          </cell>
          <cell r="O42">
            <v>278</v>
          </cell>
          <cell r="P42">
            <v>646</v>
          </cell>
          <cell r="Q42">
            <v>777</v>
          </cell>
          <cell r="R42">
            <v>901</v>
          </cell>
          <cell r="S42">
            <v>730</v>
          </cell>
          <cell r="T42">
            <v>1382</v>
          </cell>
          <cell r="U42">
            <v>312</v>
          </cell>
          <cell r="V42">
            <v>119</v>
          </cell>
          <cell r="W42">
            <v>1319</v>
          </cell>
          <cell r="X42">
            <v>266</v>
          </cell>
          <cell r="Y42">
            <v>115</v>
          </cell>
          <cell r="Z42">
            <v>55</v>
          </cell>
          <cell r="AA42">
            <v>639</v>
          </cell>
        </row>
        <row r="43">
          <cell r="B43">
            <v>387</v>
          </cell>
          <cell r="C43">
            <v>725</v>
          </cell>
          <cell r="D43">
            <v>45</v>
          </cell>
          <cell r="E43">
            <v>1578</v>
          </cell>
          <cell r="F43">
            <v>3045</v>
          </cell>
          <cell r="G43">
            <v>195</v>
          </cell>
          <cell r="H43">
            <v>820</v>
          </cell>
          <cell r="I43">
            <v>1659</v>
          </cell>
          <cell r="J43">
            <v>405</v>
          </cell>
          <cell r="K43">
            <v>755</v>
          </cell>
          <cell r="L43">
            <v>220</v>
          </cell>
          <cell r="M43">
            <v>1709</v>
          </cell>
          <cell r="N43">
            <v>888</v>
          </cell>
          <cell r="O43">
            <v>1050</v>
          </cell>
          <cell r="P43">
            <v>343</v>
          </cell>
          <cell r="Q43">
            <v>625</v>
          </cell>
          <cell r="R43">
            <v>2830</v>
          </cell>
          <cell r="S43">
            <v>547</v>
          </cell>
          <cell r="T43">
            <v>3074</v>
          </cell>
          <cell r="U43">
            <v>76</v>
          </cell>
          <cell r="V43">
            <v>167</v>
          </cell>
          <cell r="W43">
            <v>764</v>
          </cell>
          <cell r="X43">
            <v>1388</v>
          </cell>
          <cell r="Y43">
            <v>258</v>
          </cell>
          <cell r="Z43">
            <v>124</v>
          </cell>
          <cell r="AA43">
            <v>411</v>
          </cell>
        </row>
        <row r="44">
          <cell r="B44">
            <v>8473</v>
          </cell>
          <cell r="C44">
            <v>8401</v>
          </cell>
          <cell r="D44">
            <v>2516</v>
          </cell>
          <cell r="E44">
            <v>6470</v>
          </cell>
          <cell r="F44">
            <v>19527</v>
          </cell>
          <cell r="G44">
            <v>3768</v>
          </cell>
          <cell r="H44">
            <v>7206</v>
          </cell>
          <cell r="I44">
            <v>22902</v>
          </cell>
          <cell r="J44">
            <v>4010</v>
          </cell>
          <cell r="K44">
            <v>7331</v>
          </cell>
          <cell r="L44">
            <v>9305</v>
          </cell>
          <cell r="M44">
            <v>14159</v>
          </cell>
          <cell r="N44">
            <v>10651</v>
          </cell>
          <cell r="O44">
            <v>8726</v>
          </cell>
          <cell r="P44">
            <v>7968</v>
          </cell>
          <cell r="Q44">
            <v>2819</v>
          </cell>
          <cell r="R44">
            <v>17815</v>
          </cell>
          <cell r="S44">
            <v>9342</v>
          </cell>
          <cell r="T44">
            <v>32977</v>
          </cell>
          <cell r="U44">
            <v>2216</v>
          </cell>
          <cell r="V44">
            <v>2335</v>
          </cell>
          <cell r="W44">
            <v>11292</v>
          </cell>
          <cell r="X44">
            <v>8249</v>
          </cell>
          <cell r="Y44">
            <v>653</v>
          </cell>
          <cell r="Z44">
            <v>1690</v>
          </cell>
          <cell r="AA44">
            <v>6403</v>
          </cell>
        </row>
        <row r="45">
          <cell r="B45">
            <v>501</v>
          </cell>
          <cell r="C45">
            <v>423</v>
          </cell>
          <cell r="D45">
            <v>298</v>
          </cell>
          <cell r="E45">
            <v>3649</v>
          </cell>
          <cell r="F45">
            <v>3958</v>
          </cell>
          <cell r="G45">
            <v>306</v>
          </cell>
          <cell r="H45">
            <v>593</v>
          </cell>
          <cell r="I45">
            <v>5285</v>
          </cell>
          <cell r="J45">
            <v>340</v>
          </cell>
          <cell r="K45">
            <v>239</v>
          </cell>
          <cell r="L45">
            <v>65</v>
          </cell>
          <cell r="M45">
            <v>2246</v>
          </cell>
          <cell r="N45">
            <v>268</v>
          </cell>
          <cell r="O45">
            <v>1692</v>
          </cell>
          <cell r="P45">
            <v>2343</v>
          </cell>
          <cell r="Q45">
            <v>1964</v>
          </cell>
          <cell r="R45">
            <v>705</v>
          </cell>
          <cell r="S45">
            <v>527</v>
          </cell>
          <cell r="T45">
            <v>7236</v>
          </cell>
          <cell r="U45">
            <v>0</v>
          </cell>
          <cell r="V45">
            <v>78</v>
          </cell>
          <cell r="W45">
            <v>1385</v>
          </cell>
          <cell r="X45">
            <v>493</v>
          </cell>
          <cell r="Y45">
            <v>431</v>
          </cell>
          <cell r="Z45">
            <v>646</v>
          </cell>
          <cell r="AA45">
            <v>158</v>
          </cell>
        </row>
        <row r="46">
          <cell r="B46">
            <v>7756</v>
          </cell>
          <cell r="C46">
            <v>7153</v>
          </cell>
          <cell r="D46">
            <v>3037</v>
          </cell>
          <cell r="E46">
            <v>4381</v>
          </cell>
          <cell r="F46">
            <v>17050</v>
          </cell>
          <cell r="G46">
            <v>3511</v>
          </cell>
          <cell r="H46">
            <v>8016</v>
          </cell>
          <cell r="I46">
            <v>20268</v>
          </cell>
          <cell r="J46">
            <v>4042</v>
          </cell>
          <cell r="K46">
            <v>5948</v>
          </cell>
          <cell r="L46">
            <v>7036</v>
          </cell>
          <cell r="M46">
            <v>12062</v>
          </cell>
          <cell r="N46">
            <v>9267</v>
          </cell>
          <cell r="O46">
            <v>6161</v>
          </cell>
          <cell r="P46">
            <v>6520</v>
          </cell>
          <cell r="Q46">
            <v>1375</v>
          </cell>
          <cell r="R46">
            <v>16671</v>
          </cell>
          <cell r="S46">
            <v>7592</v>
          </cell>
          <cell r="T46">
            <v>32478</v>
          </cell>
          <cell r="U46">
            <v>2153</v>
          </cell>
          <cell r="V46">
            <v>1985</v>
          </cell>
          <cell r="W46">
            <v>10533</v>
          </cell>
          <cell r="X46">
            <v>6999</v>
          </cell>
          <cell r="Y46">
            <v>1020</v>
          </cell>
          <cell r="Z46">
            <v>935</v>
          </cell>
          <cell r="AA46">
            <v>5857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83</v>
          </cell>
          <cell r="F47">
            <v>40</v>
          </cell>
          <cell r="G47">
            <v>0</v>
          </cell>
          <cell r="H47">
            <v>85</v>
          </cell>
          <cell r="I47">
            <v>60</v>
          </cell>
          <cell r="J47">
            <v>0</v>
          </cell>
          <cell r="K47">
            <v>0</v>
          </cell>
          <cell r="L47">
            <v>0</v>
          </cell>
          <cell r="M47">
            <v>766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15</v>
          </cell>
          <cell r="U47">
            <v>300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0</v>
          </cell>
          <cell r="C48">
            <v>10</v>
          </cell>
          <cell r="D48">
            <v>0</v>
          </cell>
          <cell r="E48">
            <v>168</v>
          </cell>
          <cell r="F48">
            <v>20</v>
          </cell>
          <cell r="G48">
            <v>75</v>
          </cell>
          <cell r="H48">
            <v>169</v>
          </cell>
          <cell r="I48">
            <v>251</v>
          </cell>
          <cell r="J48">
            <v>0</v>
          </cell>
          <cell r="K48">
            <v>0</v>
          </cell>
          <cell r="L48">
            <v>0</v>
          </cell>
          <cell r="M48">
            <v>28</v>
          </cell>
          <cell r="N48">
            <v>35</v>
          </cell>
          <cell r="O48">
            <v>10</v>
          </cell>
          <cell r="P48">
            <v>15</v>
          </cell>
          <cell r="Q48">
            <v>107</v>
          </cell>
          <cell r="R48">
            <v>100</v>
          </cell>
          <cell r="S48">
            <v>15</v>
          </cell>
          <cell r="T48">
            <v>96</v>
          </cell>
          <cell r="U48">
            <v>0</v>
          </cell>
          <cell r="V48">
            <v>5</v>
          </cell>
          <cell r="W48">
            <v>5</v>
          </cell>
          <cell r="X48">
            <v>25</v>
          </cell>
          <cell r="Y48">
            <v>120</v>
          </cell>
          <cell r="Z48">
            <v>0</v>
          </cell>
          <cell r="AA48">
            <v>0</v>
          </cell>
        </row>
        <row r="49">
          <cell r="B49">
            <v>1924</v>
          </cell>
          <cell r="C49">
            <v>2291</v>
          </cell>
          <cell r="D49">
            <v>555</v>
          </cell>
          <cell r="E49">
            <v>1444</v>
          </cell>
          <cell r="F49">
            <v>7213</v>
          </cell>
          <cell r="G49">
            <v>1130</v>
          </cell>
          <cell r="H49">
            <v>2513</v>
          </cell>
          <cell r="I49">
            <v>7076</v>
          </cell>
          <cell r="J49">
            <v>1591</v>
          </cell>
          <cell r="K49">
            <v>1875</v>
          </cell>
          <cell r="L49">
            <v>6222</v>
          </cell>
          <cell r="M49">
            <v>4617</v>
          </cell>
          <cell r="N49">
            <v>3520</v>
          </cell>
          <cell r="O49">
            <v>2548</v>
          </cell>
          <cell r="P49">
            <v>2721</v>
          </cell>
          <cell r="Q49">
            <v>1136</v>
          </cell>
          <cell r="R49">
            <v>6403</v>
          </cell>
          <cell r="S49">
            <v>2012</v>
          </cell>
          <cell r="T49">
            <v>12343</v>
          </cell>
          <cell r="U49">
            <v>460</v>
          </cell>
          <cell r="V49">
            <v>550</v>
          </cell>
          <cell r="W49">
            <v>3089</v>
          </cell>
          <cell r="X49">
            <v>2523</v>
          </cell>
          <cell r="Y49">
            <v>60</v>
          </cell>
          <cell r="Z49">
            <v>305</v>
          </cell>
          <cell r="AA49">
            <v>3103</v>
          </cell>
        </row>
        <row r="50">
          <cell r="B50">
            <v>5941</v>
          </cell>
          <cell r="C50">
            <v>5607</v>
          </cell>
          <cell r="D50">
            <v>2301</v>
          </cell>
          <cell r="E50">
            <v>4631</v>
          </cell>
          <cell r="F50">
            <v>15782</v>
          </cell>
          <cell r="G50">
            <v>2806</v>
          </cell>
          <cell r="H50">
            <v>6633</v>
          </cell>
          <cell r="I50">
            <v>18017</v>
          </cell>
          <cell r="J50">
            <v>3989</v>
          </cell>
          <cell r="K50">
            <v>5559</v>
          </cell>
          <cell r="L50">
            <v>1437</v>
          </cell>
          <cell r="M50">
            <v>10258</v>
          </cell>
          <cell r="N50">
            <v>8664</v>
          </cell>
          <cell r="O50">
            <v>4815</v>
          </cell>
          <cell r="P50">
            <v>6259</v>
          </cell>
          <cell r="Q50">
            <v>1436</v>
          </cell>
          <cell r="R50">
            <v>15314</v>
          </cell>
          <cell r="S50">
            <v>6527</v>
          </cell>
          <cell r="T50">
            <v>27260</v>
          </cell>
          <cell r="U50">
            <v>1597</v>
          </cell>
          <cell r="V50">
            <v>1416</v>
          </cell>
          <cell r="W50">
            <v>8770</v>
          </cell>
          <cell r="X50">
            <v>5603</v>
          </cell>
          <cell r="Y50">
            <v>447</v>
          </cell>
          <cell r="Z50">
            <v>1150</v>
          </cell>
          <cell r="AA50">
            <v>4041</v>
          </cell>
        </row>
        <row r="51">
          <cell r="B51">
            <v>0</v>
          </cell>
          <cell r="C51">
            <v>52</v>
          </cell>
          <cell r="D51">
            <v>0</v>
          </cell>
          <cell r="E51">
            <v>692</v>
          </cell>
          <cell r="F51">
            <v>245</v>
          </cell>
          <cell r="G51">
            <v>0</v>
          </cell>
          <cell r="H51">
            <v>15</v>
          </cell>
          <cell r="I51">
            <v>0</v>
          </cell>
          <cell r="J51">
            <v>0</v>
          </cell>
          <cell r="K51">
            <v>0</v>
          </cell>
          <cell r="L51">
            <v>36</v>
          </cell>
          <cell r="M51">
            <v>0</v>
          </cell>
          <cell r="N51">
            <v>62</v>
          </cell>
          <cell r="O51">
            <v>0</v>
          </cell>
          <cell r="P51">
            <v>0</v>
          </cell>
          <cell r="Q51">
            <v>354</v>
          </cell>
          <cell r="R51">
            <v>0</v>
          </cell>
          <cell r="S51">
            <v>5</v>
          </cell>
          <cell r="T51">
            <v>79</v>
          </cell>
          <cell r="U51">
            <v>0</v>
          </cell>
          <cell r="V51">
            <v>0</v>
          </cell>
          <cell r="W51">
            <v>0</v>
          </cell>
          <cell r="X51">
            <v>10</v>
          </cell>
          <cell r="Y51">
            <v>0</v>
          </cell>
          <cell r="Z51">
            <v>0</v>
          </cell>
          <cell r="AA51">
            <v>0</v>
          </cell>
        </row>
        <row r="52"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5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200</v>
          </cell>
          <cell r="Q52">
            <v>263</v>
          </cell>
          <cell r="R52">
            <v>5</v>
          </cell>
          <cell r="S52">
            <v>0</v>
          </cell>
          <cell r="T52">
            <v>5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</row>
        <row r="53">
          <cell r="B53">
            <v>25</v>
          </cell>
          <cell r="C53">
            <v>65</v>
          </cell>
          <cell r="D53">
            <v>0</v>
          </cell>
          <cell r="E53">
            <v>951</v>
          </cell>
          <cell r="F53">
            <v>382</v>
          </cell>
          <cell r="G53">
            <v>10</v>
          </cell>
          <cell r="H53">
            <v>130</v>
          </cell>
          <cell r="I53">
            <v>335</v>
          </cell>
          <cell r="J53">
            <v>10</v>
          </cell>
          <cell r="K53">
            <v>110</v>
          </cell>
          <cell r="L53">
            <v>80</v>
          </cell>
          <cell r="M53">
            <v>505</v>
          </cell>
          <cell r="N53">
            <v>145</v>
          </cell>
          <cell r="O53">
            <v>65</v>
          </cell>
          <cell r="P53">
            <v>130</v>
          </cell>
          <cell r="Q53">
            <v>44</v>
          </cell>
          <cell r="R53">
            <v>330</v>
          </cell>
          <cell r="S53">
            <v>40</v>
          </cell>
          <cell r="T53">
            <v>932</v>
          </cell>
          <cell r="U53">
            <v>5</v>
          </cell>
          <cell r="V53">
            <v>0</v>
          </cell>
          <cell r="W53">
            <v>45</v>
          </cell>
          <cell r="X53">
            <v>792</v>
          </cell>
          <cell r="Y53">
            <v>5</v>
          </cell>
          <cell r="Z53">
            <v>0</v>
          </cell>
          <cell r="AA53">
            <v>100</v>
          </cell>
        </row>
        <row r="54">
          <cell r="B54">
            <v>30</v>
          </cell>
          <cell r="C54">
            <v>55</v>
          </cell>
          <cell r="D54">
            <v>0</v>
          </cell>
          <cell r="E54">
            <v>20</v>
          </cell>
          <cell r="F54">
            <v>300</v>
          </cell>
          <cell r="G54">
            <v>15</v>
          </cell>
          <cell r="H54">
            <v>65</v>
          </cell>
          <cell r="I54">
            <v>130</v>
          </cell>
          <cell r="J54">
            <v>10</v>
          </cell>
          <cell r="K54">
            <v>40</v>
          </cell>
          <cell r="L54">
            <v>25</v>
          </cell>
          <cell r="M54">
            <v>120</v>
          </cell>
          <cell r="N54">
            <v>165</v>
          </cell>
          <cell r="O54">
            <v>80</v>
          </cell>
          <cell r="P54">
            <v>75</v>
          </cell>
          <cell r="Q54">
            <v>0</v>
          </cell>
          <cell r="R54">
            <v>125</v>
          </cell>
          <cell r="S54">
            <v>25</v>
          </cell>
          <cell r="T54">
            <v>380</v>
          </cell>
          <cell r="U54">
            <v>15</v>
          </cell>
          <cell r="V54">
            <v>5</v>
          </cell>
          <cell r="W54">
            <v>65</v>
          </cell>
          <cell r="X54">
            <v>40</v>
          </cell>
          <cell r="Y54">
            <v>0</v>
          </cell>
          <cell r="Z54">
            <v>0</v>
          </cell>
          <cell r="AA54">
            <v>20</v>
          </cell>
        </row>
        <row r="55">
          <cell r="B55">
            <v>4155</v>
          </cell>
          <cell r="C55">
            <v>10210</v>
          </cell>
          <cell r="D55">
            <v>916</v>
          </cell>
          <cell r="E55">
            <v>18807</v>
          </cell>
          <cell r="F55">
            <v>24292</v>
          </cell>
          <cell r="G55">
            <v>1517</v>
          </cell>
          <cell r="H55">
            <v>3588</v>
          </cell>
          <cell r="I55">
            <v>56185</v>
          </cell>
          <cell r="J55">
            <v>819</v>
          </cell>
          <cell r="K55">
            <v>3315</v>
          </cell>
          <cell r="L55">
            <v>11586</v>
          </cell>
          <cell r="M55">
            <v>6082</v>
          </cell>
          <cell r="N55">
            <v>9538</v>
          </cell>
          <cell r="O55">
            <v>5801</v>
          </cell>
          <cell r="P55">
            <v>14512</v>
          </cell>
          <cell r="Q55">
            <v>4516</v>
          </cell>
          <cell r="R55">
            <v>18105</v>
          </cell>
          <cell r="S55">
            <v>5280</v>
          </cell>
          <cell r="T55">
            <v>43387</v>
          </cell>
          <cell r="U55">
            <v>1044</v>
          </cell>
          <cell r="V55">
            <v>789</v>
          </cell>
          <cell r="W55">
            <v>8056</v>
          </cell>
          <cell r="X55">
            <v>3763</v>
          </cell>
          <cell r="Y55">
            <v>692</v>
          </cell>
          <cell r="Z55">
            <v>573</v>
          </cell>
          <cell r="AA55">
            <v>2940</v>
          </cell>
        </row>
        <row r="56">
          <cell r="B56">
            <v>0</v>
          </cell>
          <cell r="C56">
            <v>222</v>
          </cell>
          <cell r="D56">
            <v>0</v>
          </cell>
          <cell r="E56">
            <v>162</v>
          </cell>
          <cell r="F56">
            <v>118</v>
          </cell>
          <cell r="G56">
            <v>0</v>
          </cell>
          <cell r="H56">
            <v>0</v>
          </cell>
          <cell r="I56">
            <v>442</v>
          </cell>
          <cell r="J56">
            <v>0</v>
          </cell>
          <cell r="K56">
            <v>10</v>
          </cell>
          <cell r="L56">
            <v>371</v>
          </cell>
          <cell r="M56">
            <v>15</v>
          </cell>
          <cell r="N56">
            <v>0</v>
          </cell>
          <cell r="O56">
            <v>0</v>
          </cell>
          <cell r="P56">
            <v>213</v>
          </cell>
          <cell r="Q56">
            <v>360</v>
          </cell>
          <cell r="R56">
            <v>93</v>
          </cell>
          <cell r="S56">
            <v>0</v>
          </cell>
          <cell r="T56">
            <v>35</v>
          </cell>
          <cell r="U56">
            <v>0</v>
          </cell>
          <cell r="V56">
            <v>0</v>
          </cell>
          <cell r="W56">
            <v>13</v>
          </cell>
          <cell r="X56">
            <v>323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165</v>
          </cell>
          <cell r="C57">
            <v>369</v>
          </cell>
          <cell r="D57">
            <v>0</v>
          </cell>
          <cell r="E57">
            <v>218</v>
          </cell>
          <cell r="F57">
            <v>766</v>
          </cell>
          <cell r="G57">
            <v>30</v>
          </cell>
          <cell r="H57">
            <v>55</v>
          </cell>
          <cell r="I57">
            <v>1419</v>
          </cell>
          <cell r="J57">
            <v>110</v>
          </cell>
          <cell r="K57">
            <v>185</v>
          </cell>
          <cell r="L57">
            <v>200</v>
          </cell>
          <cell r="M57">
            <v>300</v>
          </cell>
          <cell r="N57">
            <v>145</v>
          </cell>
          <cell r="O57">
            <v>642</v>
          </cell>
          <cell r="P57">
            <v>729</v>
          </cell>
          <cell r="Q57">
            <v>0</v>
          </cell>
          <cell r="R57">
            <v>335</v>
          </cell>
          <cell r="S57">
            <v>30</v>
          </cell>
          <cell r="T57">
            <v>1401</v>
          </cell>
          <cell r="U57">
            <v>75</v>
          </cell>
          <cell r="V57">
            <v>25</v>
          </cell>
          <cell r="W57">
            <v>115</v>
          </cell>
          <cell r="X57">
            <v>90</v>
          </cell>
          <cell r="Y57">
            <v>0</v>
          </cell>
          <cell r="Z57">
            <v>20</v>
          </cell>
          <cell r="AA57">
            <v>10</v>
          </cell>
        </row>
        <row r="58">
          <cell r="B58">
            <v>9551</v>
          </cell>
          <cell r="C58">
            <v>13823</v>
          </cell>
          <cell r="D58">
            <v>1536</v>
          </cell>
          <cell r="E58">
            <v>10532</v>
          </cell>
          <cell r="F58">
            <v>22184</v>
          </cell>
          <cell r="G58">
            <v>3502</v>
          </cell>
          <cell r="H58">
            <v>11099</v>
          </cell>
          <cell r="I58">
            <v>32408</v>
          </cell>
          <cell r="J58">
            <v>4637</v>
          </cell>
          <cell r="K58">
            <v>4976</v>
          </cell>
          <cell r="L58">
            <v>7763</v>
          </cell>
          <cell r="M58">
            <v>16723</v>
          </cell>
          <cell r="N58">
            <v>10975</v>
          </cell>
          <cell r="O58">
            <v>8152</v>
          </cell>
          <cell r="P58">
            <v>8931</v>
          </cell>
          <cell r="Q58">
            <v>4708</v>
          </cell>
          <cell r="R58">
            <v>16266</v>
          </cell>
          <cell r="S58">
            <v>10384</v>
          </cell>
          <cell r="T58">
            <v>49156</v>
          </cell>
          <cell r="U58">
            <v>2985</v>
          </cell>
          <cell r="V58">
            <v>5361</v>
          </cell>
          <cell r="W58">
            <v>11869</v>
          </cell>
          <cell r="X58">
            <v>6359</v>
          </cell>
          <cell r="Y58">
            <v>387</v>
          </cell>
          <cell r="Z58">
            <v>986</v>
          </cell>
          <cell r="AA58">
            <v>4795</v>
          </cell>
        </row>
        <row r="59"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25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</row>
        <row r="60">
          <cell r="B60">
            <v>9326</v>
          </cell>
          <cell r="C60">
            <v>7646</v>
          </cell>
          <cell r="D60">
            <v>2119</v>
          </cell>
          <cell r="E60">
            <v>7002</v>
          </cell>
          <cell r="F60">
            <v>21725</v>
          </cell>
          <cell r="G60">
            <v>1692</v>
          </cell>
          <cell r="H60">
            <v>10328</v>
          </cell>
          <cell r="I60">
            <v>27557</v>
          </cell>
          <cell r="J60">
            <v>5159</v>
          </cell>
          <cell r="K60">
            <v>6060</v>
          </cell>
          <cell r="L60">
            <v>1815</v>
          </cell>
          <cell r="M60">
            <v>10207</v>
          </cell>
          <cell r="N60">
            <v>9960</v>
          </cell>
          <cell r="O60">
            <v>5775</v>
          </cell>
          <cell r="P60">
            <v>9688</v>
          </cell>
          <cell r="Q60">
            <v>1172</v>
          </cell>
          <cell r="R60">
            <v>16967</v>
          </cell>
          <cell r="S60">
            <v>8204</v>
          </cell>
          <cell r="T60">
            <v>36352</v>
          </cell>
          <cell r="U60">
            <v>1702</v>
          </cell>
          <cell r="V60">
            <v>932</v>
          </cell>
          <cell r="W60">
            <v>7750</v>
          </cell>
          <cell r="X60">
            <v>3634</v>
          </cell>
          <cell r="Y60">
            <v>427</v>
          </cell>
          <cell r="Z60">
            <v>650</v>
          </cell>
          <cell r="AA60">
            <v>6732</v>
          </cell>
        </row>
        <row r="61">
          <cell r="B61">
            <v>771</v>
          </cell>
          <cell r="C61">
            <v>1760</v>
          </cell>
          <cell r="D61">
            <v>236</v>
          </cell>
          <cell r="E61">
            <v>1754</v>
          </cell>
          <cell r="F61">
            <v>2310</v>
          </cell>
          <cell r="G61">
            <v>441</v>
          </cell>
          <cell r="H61">
            <v>1136</v>
          </cell>
          <cell r="I61">
            <v>2303</v>
          </cell>
          <cell r="J61">
            <v>531</v>
          </cell>
          <cell r="K61">
            <v>874</v>
          </cell>
          <cell r="L61">
            <v>570</v>
          </cell>
          <cell r="M61">
            <v>2555</v>
          </cell>
          <cell r="N61">
            <v>1120</v>
          </cell>
          <cell r="O61">
            <v>1010</v>
          </cell>
          <cell r="P61">
            <v>1399</v>
          </cell>
          <cell r="Q61">
            <v>368</v>
          </cell>
          <cell r="R61">
            <v>2534</v>
          </cell>
          <cell r="S61">
            <v>1434</v>
          </cell>
          <cell r="T61">
            <v>3814</v>
          </cell>
          <cell r="U61">
            <v>242</v>
          </cell>
          <cell r="V61">
            <v>665</v>
          </cell>
          <cell r="W61">
            <v>1111</v>
          </cell>
          <cell r="X61">
            <v>820</v>
          </cell>
          <cell r="Y61">
            <v>205</v>
          </cell>
          <cell r="Z61">
            <v>1196</v>
          </cell>
          <cell r="AA61">
            <v>481</v>
          </cell>
        </row>
        <row r="62">
          <cell r="B62">
            <v>12</v>
          </cell>
          <cell r="C62">
            <v>25</v>
          </cell>
          <cell r="D62">
            <v>0</v>
          </cell>
          <cell r="E62">
            <v>94</v>
          </cell>
          <cell r="F62">
            <v>83</v>
          </cell>
          <cell r="G62">
            <v>30</v>
          </cell>
          <cell r="H62">
            <v>0</v>
          </cell>
          <cell r="I62">
            <v>138</v>
          </cell>
          <cell r="J62">
            <v>10</v>
          </cell>
          <cell r="K62">
            <v>59</v>
          </cell>
          <cell r="L62">
            <v>75</v>
          </cell>
          <cell r="M62">
            <v>98</v>
          </cell>
          <cell r="N62">
            <v>42</v>
          </cell>
          <cell r="O62">
            <v>16</v>
          </cell>
          <cell r="P62">
            <v>97</v>
          </cell>
          <cell r="Q62">
            <v>399</v>
          </cell>
          <cell r="R62">
            <v>117</v>
          </cell>
          <cell r="S62">
            <v>225</v>
          </cell>
          <cell r="T62">
            <v>190</v>
          </cell>
          <cell r="U62">
            <v>30</v>
          </cell>
          <cell r="V62">
            <v>0</v>
          </cell>
          <cell r="W62">
            <v>12</v>
          </cell>
          <cell r="X62">
            <v>30</v>
          </cell>
          <cell r="Y62">
            <v>104</v>
          </cell>
          <cell r="Z62">
            <v>0</v>
          </cell>
          <cell r="AA62">
            <v>47</v>
          </cell>
        </row>
        <row r="63">
          <cell r="B63">
            <v>31</v>
          </cell>
          <cell r="C63">
            <v>130</v>
          </cell>
          <cell r="D63">
            <v>0</v>
          </cell>
          <cell r="E63">
            <v>677</v>
          </cell>
          <cell r="F63">
            <v>114</v>
          </cell>
          <cell r="G63">
            <v>0</v>
          </cell>
          <cell r="H63">
            <v>70</v>
          </cell>
          <cell r="I63">
            <v>427</v>
          </cell>
          <cell r="J63">
            <v>37</v>
          </cell>
          <cell r="K63">
            <v>118</v>
          </cell>
          <cell r="L63">
            <v>28</v>
          </cell>
          <cell r="M63">
            <v>96</v>
          </cell>
          <cell r="N63">
            <v>84</v>
          </cell>
          <cell r="O63">
            <v>0</v>
          </cell>
          <cell r="P63">
            <v>60</v>
          </cell>
          <cell r="Q63">
            <v>804</v>
          </cell>
          <cell r="R63">
            <v>126</v>
          </cell>
          <cell r="S63">
            <v>0</v>
          </cell>
          <cell r="T63">
            <v>321</v>
          </cell>
          <cell r="U63">
            <v>0</v>
          </cell>
          <cell r="V63">
            <v>0</v>
          </cell>
          <cell r="W63">
            <v>184</v>
          </cell>
          <cell r="X63">
            <v>189</v>
          </cell>
          <cell r="Y63">
            <v>78</v>
          </cell>
          <cell r="Z63">
            <v>42</v>
          </cell>
          <cell r="AA63">
            <v>88</v>
          </cell>
        </row>
        <row r="64">
          <cell r="B64">
            <v>0</v>
          </cell>
          <cell r="C64">
            <v>0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5</v>
          </cell>
          <cell r="J64">
            <v>0</v>
          </cell>
          <cell r="K64">
            <v>0</v>
          </cell>
          <cell r="L64">
            <v>0</v>
          </cell>
          <cell r="M64">
            <v>5</v>
          </cell>
          <cell r="N64">
            <v>0</v>
          </cell>
          <cell r="O64">
            <v>0</v>
          </cell>
          <cell r="P64">
            <v>0</v>
          </cell>
          <cell r="Q64">
            <v>191</v>
          </cell>
          <cell r="R64">
            <v>0</v>
          </cell>
          <cell r="S64">
            <v>0</v>
          </cell>
          <cell r="T64">
            <v>5</v>
          </cell>
          <cell r="U64">
            <v>0</v>
          </cell>
          <cell r="V64">
            <v>0</v>
          </cell>
          <cell r="W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</row>
        <row r="65">
          <cell r="B65">
            <v>164</v>
          </cell>
          <cell r="C65">
            <v>344</v>
          </cell>
          <cell r="D65">
            <v>31</v>
          </cell>
          <cell r="E65">
            <v>1361</v>
          </cell>
          <cell r="F65">
            <v>436</v>
          </cell>
          <cell r="G65">
            <v>5</v>
          </cell>
          <cell r="H65">
            <v>138</v>
          </cell>
          <cell r="I65">
            <v>540</v>
          </cell>
          <cell r="J65">
            <v>164</v>
          </cell>
          <cell r="K65">
            <v>68</v>
          </cell>
          <cell r="L65">
            <v>28</v>
          </cell>
          <cell r="M65">
            <v>232</v>
          </cell>
          <cell r="N65">
            <v>-34</v>
          </cell>
          <cell r="O65">
            <v>21</v>
          </cell>
          <cell r="P65">
            <v>81</v>
          </cell>
          <cell r="Q65">
            <v>795</v>
          </cell>
          <cell r="R65">
            <v>156</v>
          </cell>
          <cell r="S65">
            <v>297</v>
          </cell>
          <cell r="T65">
            <v>989</v>
          </cell>
          <cell r="U65">
            <v>-37</v>
          </cell>
          <cell r="V65">
            <v>67</v>
          </cell>
          <cell r="W65">
            <v>270</v>
          </cell>
          <cell r="X65">
            <v>182</v>
          </cell>
          <cell r="Y65">
            <v>368</v>
          </cell>
          <cell r="Z65">
            <v>-13</v>
          </cell>
          <cell r="AA65">
            <v>13</v>
          </cell>
        </row>
        <row r="66">
          <cell r="B66">
            <v>0</v>
          </cell>
          <cell r="C66">
            <v>364</v>
          </cell>
          <cell r="D66">
            <v>0</v>
          </cell>
          <cell r="E66">
            <v>36</v>
          </cell>
          <cell r="F66">
            <v>173</v>
          </cell>
          <cell r="G66">
            <v>240</v>
          </cell>
          <cell r="H66">
            <v>0</v>
          </cell>
          <cell r="I66">
            <v>1048</v>
          </cell>
          <cell r="J66">
            <v>0</v>
          </cell>
          <cell r="K66">
            <v>0</v>
          </cell>
          <cell r="L66">
            <v>120</v>
          </cell>
          <cell r="M66">
            <v>452</v>
          </cell>
          <cell r="N66">
            <v>0</v>
          </cell>
          <cell r="O66">
            <v>0</v>
          </cell>
          <cell r="P66">
            <v>60</v>
          </cell>
          <cell r="Q66">
            <v>0</v>
          </cell>
          <cell r="R66">
            <v>403</v>
          </cell>
          <cell r="S66">
            <v>0</v>
          </cell>
          <cell r="T66">
            <v>915</v>
          </cell>
          <cell r="U66">
            <v>0</v>
          </cell>
          <cell r="V66">
            <v>0</v>
          </cell>
          <cell r="W66">
            <v>24</v>
          </cell>
          <cell r="X66">
            <v>60</v>
          </cell>
          <cell r="Y66">
            <v>0</v>
          </cell>
          <cell r="Z66">
            <v>344</v>
          </cell>
          <cell r="AA66">
            <v>0</v>
          </cell>
        </row>
        <row r="67">
          <cell r="B67">
            <v>402</v>
          </cell>
          <cell r="C67">
            <v>252</v>
          </cell>
          <cell r="D67">
            <v>0</v>
          </cell>
          <cell r="E67">
            <v>40</v>
          </cell>
          <cell r="F67">
            <v>810</v>
          </cell>
          <cell r="G67">
            <v>0</v>
          </cell>
          <cell r="H67">
            <v>40</v>
          </cell>
          <cell r="I67">
            <v>513</v>
          </cell>
          <cell r="J67">
            <v>0</v>
          </cell>
          <cell r="K67">
            <v>15</v>
          </cell>
          <cell r="L67">
            <v>175</v>
          </cell>
          <cell r="M67">
            <v>20</v>
          </cell>
          <cell r="N67">
            <v>75</v>
          </cell>
          <cell r="O67">
            <v>75</v>
          </cell>
          <cell r="P67">
            <v>489</v>
          </cell>
          <cell r="Q67">
            <v>0</v>
          </cell>
          <cell r="R67">
            <v>92</v>
          </cell>
          <cell r="S67">
            <v>5</v>
          </cell>
          <cell r="T67">
            <v>432</v>
          </cell>
          <cell r="U67">
            <v>278</v>
          </cell>
          <cell r="V67">
            <v>0</v>
          </cell>
          <cell r="W67">
            <v>15</v>
          </cell>
          <cell r="X67">
            <v>109</v>
          </cell>
          <cell r="Y67">
            <v>15</v>
          </cell>
          <cell r="Z67">
            <v>0</v>
          </cell>
          <cell r="AA67">
            <v>214</v>
          </cell>
        </row>
        <row r="68">
          <cell r="B68">
            <v>627</v>
          </cell>
          <cell r="C68">
            <v>392</v>
          </cell>
          <cell r="D68">
            <v>286</v>
          </cell>
          <cell r="E68">
            <v>951</v>
          </cell>
          <cell r="F68">
            <v>2972</v>
          </cell>
          <cell r="G68">
            <v>230</v>
          </cell>
          <cell r="H68">
            <v>1502</v>
          </cell>
          <cell r="I68">
            <v>3782</v>
          </cell>
          <cell r="J68">
            <v>580</v>
          </cell>
          <cell r="K68">
            <v>340</v>
          </cell>
          <cell r="L68">
            <v>474</v>
          </cell>
          <cell r="M68">
            <v>1767</v>
          </cell>
          <cell r="N68">
            <v>2606</v>
          </cell>
          <cell r="O68">
            <v>905</v>
          </cell>
          <cell r="P68">
            <v>680</v>
          </cell>
          <cell r="Q68">
            <v>628</v>
          </cell>
          <cell r="R68">
            <v>3003</v>
          </cell>
          <cell r="S68">
            <v>323</v>
          </cell>
          <cell r="T68">
            <v>2174</v>
          </cell>
          <cell r="U68">
            <v>17</v>
          </cell>
          <cell r="V68">
            <v>94</v>
          </cell>
          <cell r="W68">
            <v>856</v>
          </cell>
          <cell r="X68">
            <v>707</v>
          </cell>
          <cell r="Y68">
            <v>8</v>
          </cell>
          <cell r="Z68">
            <v>697</v>
          </cell>
          <cell r="AA68">
            <v>723</v>
          </cell>
        </row>
        <row r="69">
          <cell r="B69">
            <v>2581</v>
          </cell>
          <cell r="C69">
            <v>3776</v>
          </cell>
          <cell r="D69">
            <v>195</v>
          </cell>
          <cell r="E69">
            <v>8132</v>
          </cell>
          <cell r="F69">
            <v>8484</v>
          </cell>
          <cell r="G69">
            <v>1025</v>
          </cell>
          <cell r="H69">
            <v>2923</v>
          </cell>
          <cell r="I69">
            <v>5174</v>
          </cell>
          <cell r="J69">
            <v>2712</v>
          </cell>
          <cell r="K69">
            <v>1455</v>
          </cell>
          <cell r="L69">
            <v>557</v>
          </cell>
          <cell r="M69">
            <v>4427</v>
          </cell>
          <cell r="N69">
            <v>3555</v>
          </cell>
          <cell r="O69">
            <v>5147</v>
          </cell>
          <cell r="P69">
            <v>1265</v>
          </cell>
          <cell r="Q69">
            <v>866</v>
          </cell>
          <cell r="R69">
            <v>7198</v>
          </cell>
          <cell r="S69">
            <v>2491</v>
          </cell>
          <cell r="T69">
            <v>7023</v>
          </cell>
          <cell r="U69">
            <v>2267</v>
          </cell>
          <cell r="V69">
            <v>145</v>
          </cell>
          <cell r="W69">
            <v>2323</v>
          </cell>
          <cell r="X69">
            <v>2036</v>
          </cell>
          <cell r="Y69">
            <v>328</v>
          </cell>
          <cell r="Z69">
            <v>250</v>
          </cell>
          <cell r="AA69">
            <v>1515</v>
          </cell>
        </row>
        <row r="70">
          <cell r="B70">
            <v>146265.84</v>
          </cell>
          <cell r="C70">
            <v>159931.70000000001</v>
          </cell>
          <cell r="D70">
            <v>56113.13</v>
          </cell>
          <cell r="E70">
            <v>80431.929999999993</v>
          </cell>
          <cell r="F70">
            <v>397388.55</v>
          </cell>
          <cell r="G70">
            <v>79183.199999999997</v>
          </cell>
          <cell r="H70">
            <v>159888.72</v>
          </cell>
          <cell r="I70">
            <v>456983.55</v>
          </cell>
          <cell r="J70">
            <v>77859.38</v>
          </cell>
          <cell r="K70">
            <v>121090.09</v>
          </cell>
          <cell r="L70">
            <v>159395.93</v>
          </cell>
          <cell r="M70">
            <v>258523.42</v>
          </cell>
          <cell r="N70">
            <v>199239.07</v>
          </cell>
          <cell r="O70">
            <v>129705.08</v>
          </cell>
          <cell r="P70">
            <v>140395.09</v>
          </cell>
          <cell r="Q70">
            <v>50748.58</v>
          </cell>
          <cell r="R70">
            <v>377329.26</v>
          </cell>
          <cell r="S70">
            <v>174315.99</v>
          </cell>
          <cell r="T70">
            <v>715539.79</v>
          </cell>
          <cell r="U70">
            <v>43374.559999999998</v>
          </cell>
          <cell r="V70">
            <v>40218.21</v>
          </cell>
          <cell r="W70">
            <v>215335.21</v>
          </cell>
          <cell r="X70">
            <v>152903.12</v>
          </cell>
          <cell r="Y70">
            <v>35958.339999999997</v>
          </cell>
          <cell r="Z70">
            <v>19518.43</v>
          </cell>
          <cell r="AA70">
            <v>138773.49</v>
          </cell>
        </row>
        <row r="71">
          <cell r="B71">
            <v>51316.36</v>
          </cell>
          <cell r="C71">
            <v>55690.32</v>
          </cell>
          <cell r="D71">
            <v>18186.740000000002</v>
          </cell>
          <cell r="E71">
            <v>27172.22</v>
          </cell>
          <cell r="F71">
            <v>144440.98000000001</v>
          </cell>
          <cell r="G71">
            <v>25937.58</v>
          </cell>
          <cell r="H71">
            <v>55126.18</v>
          </cell>
          <cell r="I71">
            <v>167674.96</v>
          </cell>
          <cell r="J71">
            <v>29089.82</v>
          </cell>
          <cell r="K71">
            <v>45217.46</v>
          </cell>
          <cell r="L71">
            <v>56833.58</v>
          </cell>
          <cell r="M71">
            <v>83908.4</v>
          </cell>
          <cell r="N71">
            <v>73557.87</v>
          </cell>
          <cell r="O71">
            <v>50731.65</v>
          </cell>
          <cell r="P71">
            <v>53204.38</v>
          </cell>
          <cell r="Q71">
            <v>15602.46</v>
          </cell>
          <cell r="R71">
            <v>134113.21</v>
          </cell>
          <cell r="S71">
            <v>63760.9</v>
          </cell>
          <cell r="T71">
            <v>257789.21</v>
          </cell>
          <cell r="U71">
            <v>15856.09</v>
          </cell>
          <cell r="V71">
            <v>13684.72</v>
          </cell>
          <cell r="W71">
            <v>66332.91</v>
          </cell>
          <cell r="X71">
            <v>49815.79</v>
          </cell>
          <cell r="Y71">
            <v>12423.03</v>
          </cell>
          <cell r="Z71">
            <v>7210.8</v>
          </cell>
          <cell r="AA71">
            <v>50614.41</v>
          </cell>
        </row>
        <row r="72">
          <cell r="B72">
            <v>69210.75</v>
          </cell>
          <cell r="C72">
            <v>69448.179999999993</v>
          </cell>
          <cell r="D72">
            <v>22686.04</v>
          </cell>
          <cell r="E72">
            <v>38536.82</v>
          </cell>
          <cell r="F72">
            <v>166216.01999999999</v>
          </cell>
          <cell r="G72">
            <v>35757.72</v>
          </cell>
          <cell r="H72">
            <v>75162.080000000002</v>
          </cell>
          <cell r="I72">
            <v>174875.14</v>
          </cell>
          <cell r="J72">
            <v>42292.4</v>
          </cell>
          <cell r="K72">
            <v>53902.22</v>
          </cell>
          <cell r="L72">
            <v>69936.850000000006</v>
          </cell>
          <cell r="M72">
            <v>111639.17</v>
          </cell>
          <cell r="N72">
            <v>93484.71</v>
          </cell>
          <cell r="O72">
            <v>60573.440000000002</v>
          </cell>
          <cell r="P72">
            <v>62087.86</v>
          </cell>
          <cell r="Q72">
            <v>20127.169999999998</v>
          </cell>
          <cell r="R72">
            <v>186341.51</v>
          </cell>
          <cell r="S72">
            <v>77955.06</v>
          </cell>
          <cell r="T72">
            <v>312663.51</v>
          </cell>
          <cell r="U72">
            <v>21248.11</v>
          </cell>
          <cell r="V72">
            <v>18359.86</v>
          </cell>
          <cell r="W72">
            <v>100431.13</v>
          </cell>
          <cell r="X72">
            <v>73666.12</v>
          </cell>
          <cell r="Y72">
            <v>16835.13</v>
          </cell>
          <cell r="Z72">
            <v>11706.09</v>
          </cell>
          <cell r="AA72">
            <v>66055.740000000005</v>
          </cell>
        </row>
        <row r="73">
          <cell r="B73">
            <v>9126.51</v>
          </cell>
          <cell r="C73">
            <v>8138.09</v>
          </cell>
          <cell r="D73">
            <v>1952.3</v>
          </cell>
          <cell r="E73">
            <v>4319.1099999999997</v>
          </cell>
          <cell r="F73">
            <v>23576.6</v>
          </cell>
          <cell r="G73">
            <v>3745.9</v>
          </cell>
          <cell r="H73">
            <v>6979.07</v>
          </cell>
          <cell r="I73">
            <v>39348.93</v>
          </cell>
          <cell r="J73">
            <v>3003.84</v>
          </cell>
          <cell r="K73">
            <v>7063.65</v>
          </cell>
          <cell r="L73">
            <v>7868.09</v>
          </cell>
          <cell r="M73">
            <v>10825.59</v>
          </cell>
          <cell r="N73">
            <v>10976.18</v>
          </cell>
          <cell r="O73">
            <v>7403.09</v>
          </cell>
          <cell r="P73">
            <v>8538.8700000000008</v>
          </cell>
          <cell r="Q73">
            <v>2880.65</v>
          </cell>
          <cell r="R73">
            <v>25731.25</v>
          </cell>
          <cell r="S73">
            <v>13962.43</v>
          </cell>
          <cell r="T73">
            <v>47531.17</v>
          </cell>
          <cell r="U73">
            <v>1660</v>
          </cell>
          <cell r="V73">
            <v>1615</v>
          </cell>
          <cell r="W73">
            <v>9757.99</v>
          </cell>
          <cell r="X73">
            <v>6367.21</v>
          </cell>
          <cell r="Y73">
            <v>1285</v>
          </cell>
          <cell r="Z73">
            <v>1685</v>
          </cell>
          <cell r="AA73">
            <v>7571.63</v>
          </cell>
        </row>
        <row r="74">
          <cell r="B74">
            <v>3175.3</v>
          </cell>
          <cell r="C74">
            <v>2604.7600000000002</v>
          </cell>
          <cell r="D74">
            <v>450.45</v>
          </cell>
          <cell r="E74">
            <v>1865.11</v>
          </cell>
          <cell r="F74">
            <v>8145.04</v>
          </cell>
          <cell r="G74">
            <v>950.06</v>
          </cell>
          <cell r="H74">
            <v>2053.77</v>
          </cell>
          <cell r="I74">
            <v>14508.52</v>
          </cell>
          <cell r="J74">
            <v>1052.76</v>
          </cell>
          <cell r="K74">
            <v>2758.83</v>
          </cell>
          <cell r="L74">
            <v>2571.56</v>
          </cell>
          <cell r="M74">
            <v>3266.85</v>
          </cell>
          <cell r="N74">
            <v>4342.59</v>
          </cell>
          <cell r="O74">
            <v>2873.01</v>
          </cell>
          <cell r="P74">
            <v>3786.81</v>
          </cell>
          <cell r="Q74">
            <v>815.2</v>
          </cell>
          <cell r="R74">
            <v>9898.94</v>
          </cell>
          <cell r="S74">
            <v>5133.25</v>
          </cell>
          <cell r="T74">
            <v>17731.310000000001</v>
          </cell>
          <cell r="U74">
            <v>564.27</v>
          </cell>
          <cell r="V74">
            <v>670</v>
          </cell>
          <cell r="W74">
            <v>2999.71</v>
          </cell>
          <cell r="X74">
            <v>1706.05</v>
          </cell>
          <cell r="Y74">
            <v>318.61</v>
          </cell>
          <cell r="Z74">
            <v>465</v>
          </cell>
          <cell r="AA74">
            <v>2513.5</v>
          </cell>
        </row>
        <row r="75">
          <cell r="B75">
            <v>2917.56</v>
          </cell>
          <cell r="C75">
            <v>2078.44</v>
          </cell>
          <cell r="D75">
            <v>576.16999999999996</v>
          </cell>
          <cell r="E75">
            <v>1082.55</v>
          </cell>
          <cell r="F75">
            <v>6473.27</v>
          </cell>
          <cell r="G75">
            <v>897.48</v>
          </cell>
          <cell r="H75">
            <v>2031.39</v>
          </cell>
          <cell r="I75">
            <v>11213.77</v>
          </cell>
          <cell r="J75">
            <v>938.34</v>
          </cell>
          <cell r="K75">
            <v>2039.55</v>
          </cell>
          <cell r="L75">
            <v>3193.72</v>
          </cell>
          <cell r="M75">
            <v>2930.72</v>
          </cell>
          <cell r="N75">
            <v>3202.18</v>
          </cell>
          <cell r="O75">
            <v>1991.67</v>
          </cell>
          <cell r="P75">
            <v>2912.9</v>
          </cell>
          <cell r="Q75">
            <v>646.08000000000004</v>
          </cell>
          <cell r="R75">
            <v>7909.71</v>
          </cell>
          <cell r="S75">
            <v>4072.08</v>
          </cell>
          <cell r="T75">
            <v>15346.78</v>
          </cell>
          <cell r="U75">
            <v>634.47</v>
          </cell>
          <cell r="V75">
            <v>442.78</v>
          </cell>
          <cell r="W75">
            <v>2686.54</v>
          </cell>
          <cell r="X75">
            <v>1832.92</v>
          </cell>
          <cell r="Y75">
            <v>334.03</v>
          </cell>
          <cell r="Z75">
            <v>627.08000000000004</v>
          </cell>
          <cell r="AA75">
            <v>2333.7600000000002</v>
          </cell>
        </row>
      </sheetData>
      <sheetData sheetId="3" refreshError="1">
        <row r="4">
          <cell r="C4" t="str">
            <v>ADDISON GILBERT/BEVERLY</v>
          </cell>
          <cell r="D4" t="str">
            <v>BAY STATE/MARY LANE/FRANKLIN</v>
          </cell>
          <cell r="E4" t="str">
            <v>BERKSHIRE P&amp;S</v>
          </cell>
          <cell r="F4" t="str">
            <v>BOSTON A</v>
          </cell>
          <cell r="G4" t="str">
            <v>BOSTON B/NEWTON WELLESLEY</v>
          </cell>
          <cell r="H4" t="str">
            <v>BRISTOL COUNTY</v>
          </cell>
          <cell r="I4" t="str">
            <v>CAPE COD</v>
          </cell>
          <cell r="J4" t="str">
            <v>CARE GROUP</v>
          </cell>
          <cell r="K4" t="str">
            <v>HEALTHCARE SOUTH/SOUTH SHORE</v>
          </cell>
          <cell r="L4" t="str">
            <v>HIGHLAND/WINCHESTER</v>
          </cell>
          <cell r="M4" t="str">
            <v>LAHEY</v>
          </cell>
          <cell r="N4" t="str">
            <v>MERRIMACK VALLEY</v>
          </cell>
          <cell r="O4" t="str">
            <v>METRO NORTH/NORTH SHORE</v>
          </cell>
          <cell r="P4" t="str">
            <v>METRO WEST</v>
          </cell>
          <cell r="Q4" t="str">
            <v>MOUNT AUBURN</v>
          </cell>
          <cell r="R4" t="str">
            <v>NEW ENGLAND</v>
          </cell>
          <cell r="S4" t="str">
            <v>NORFOLK/PLYMOUTH COUNTIES</v>
          </cell>
          <cell r="T4" t="str">
            <v>NORTH SHORE HEALTH SYSTEMS</v>
          </cell>
          <cell r="U4" t="str">
            <v>PCHI</v>
          </cell>
          <cell r="V4" t="str">
            <v>PENTUCKET</v>
          </cell>
          <cell r="W4" t="str">
            <v>STURDY</v>
          </cell>
          <cell r="X4" t="str">
            <v>WEST</v>
          </cell>
          <cell r="Y4" t="str">
            <v>WORCESTER/CENTRAL</v>
          </cell>
          <cell r="Z4" t="str">
            <v>DEFAULT / NO REFERRAL CIRCLE / UNASSIGNED</v>
          </cell>
          <cell r="AA4" t="str">
            <v>GMA</v>
          </cell>
          <cell r="AB4" t="str">
            <v>UMASS MEMORIAL</v>
          </cell>
        </row>
        <row r="5">
          <cell r="C5">
            <v>0</v>
          </cell>
          <cell r="D5">
            <v>0</v>
          </cell>
          <cell r="E5">
            <v>0</v>
          </cell>
          <cell r="F5">
            <v>8</v>
          </cell>
          <cell r="G5">
            <v>2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1</v>
          </cell>
          <cell r="M5">
            <v>0</v>
          </cell>
          <cell r="N5">
            <v>0</v>
          </cell>
          <cell r="O5">
            <v>2</v>
          </cell>
          <cell r="P5">
            <v>0</v>
          </cell>
          <cell r="Q5">
            <v>1</v>
          </cell>
          <cell r="R5">
            <v>1</v>
          </cell>
          <cell r="S5">
            <v>3</v>
          </cell>
          <cell r="T5">
            <v>0</v>
          </cell>
          <cell r="U5">
            <v>1</v>
          </cell>
          <cell r="V5">
            <v>0</v>
          </cell>
          <cell r="W5">
            <v>0</v>
          </cell>
          <cell r="X5">
            <v>1</v>
          </cell>
          <cell r="Y5">
            <v>0</v>
          </cell>
          <cell r="Z5">
            <v>0</v>
          </cell>
          <cell r="AA5">
            <v>0</v>
          </cell>
          <cell r="AB5">
            <v>0</v>
          </cell>
        </row>
        <row r="6">
          <cell r="C6">
            <v>0</v>
          </cell>
          <cell r="D6">
            <v>0</v>
          </cell>
          <cell r="E6">
            <v>0</v>
          </cell>
          <cell r="F6">
            <v>53405.59</v>
          </cell>
          <cell r="G6">
            <v>13495.93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1986.4</v>
          </cell>
          <cell r="M6">
            <v>0</v>
          </cell>
          <cell r="N6">
            <v>0</v>
          </cell>
          <cell r="O6">
            <v>10550.07</v>
          </cell>
          <cell r="P6">
            <v>0</v>
          </cell>
          <cell r="Q6">
            <v>2568.06</v>
          </cell>
          <cell r="R6">
            <v>2352.19</v>
          </cell>
          <cell r="S6">
            <v>57183.4</v>
          </cell>
          <cell r="T6">
            <v>0</v>
          </cell>
          <cell r="U6">
            <v>959.53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</row>
        <row r="7">
          <cell r="C7">
            <v>0</v>
          </cell>
          <cell r="D7">
            <v>0</v>
          </cell>
          <cell r="E7">
            <v>0</v>
          </cell>
          <cell r="F7">
            <v>3260</v>
          </cell>
          <cell r="G7">
            <v>2088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497</v>
          </cell>
          <cell r="M7">
            <v>0</v>
          </cell>
          <cell r="N7">
            <v>0</v>
          </cell>
          <cell r="O7">
            <v>1557</v>
          </cell>
          <cell r="P7">
            <v>0</v>
          </cell>
          <cell r="Q7">
            <v>833</v>
          </cell>
          <cell r="R7">
            <v>410</v>
          </cell>
          <cell r="S7">
            <v>410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  <cell r="X7">
            <v>0</v>
          </cell>
          <cell r="Y7">
            <v>0</v>
          </cell>
          <cell r="Z7">
            <v>0</v>
          </cell>
          <cell r="AA7">
            <v>0</v>
          </cell>
          <cell r="AB7">
            <v>0</v>
          </cell>
        </row>
        <row r="8">
          <cell r="C8">
            <v>0</v>
          </cell>
          <cell r="D8">
            <v>0</v>
          </cell>
          <cell r="E8">
            <v>0</v>
          </cell>
          <cell r="F8">
            <v>5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3</v>
          </cell>
          <cell r="V8">
            <v>0</v>
          </cell>
          <cell r="W8">
            <v>1</v>
          </cell>
          <cell r="X8">
            <v>0</v>
          </cell>
          <cell r="Y8">
            <v>0</v>
          </cell>
          <cell r="Z8">
            <v>0</v>
          </cell>
          <cell r="AA8">
            <v>0</v>
          </cell>
          <cell r="AB8">
            <v>0</v>
          </cell>
        </row>
        <row r="9">
          <cell r="C9">
            <v>0</v>
          </cell>
          <cell r="D9">
            <v>0</v>
          </cell>
          <cell r="E9">
            <v>0</v>
          </cell>
          <cell r="F9">
            <v>11328.22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6767.89</v>
          </cell>
          <cell r="V9">
            <v>0</v>
          </cell>
          <cell r="W9">
            <v>827.53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</row>
        <row r="10">
          <cell r="C10">
            <v>0</v>
          </cell>
          <cell r="D10">
            <v>0</v>
          </cell>
          <cell r="E10">
            <v>0</v>
          </cell>
          <cell r="F10">
            <v>1168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1159</v>
          </cell>
          <cell r="V10">
            <v>0</v>
          </cell>
          <cell r="W10">
            <v>457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  <cell r="AB10">
            <v>0</v>
          </cell>
        </row>
        <row r="11"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2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14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</row>
        <row r="12">
          <cell r="C12">
            <v>150</v>
          </cell>
          <cell r="D12">
            <v>0</v>
          </cell>
          <cell r="E12">
            <v>0</v>
          </cell>
          <cell r="F12">
            <v>327.23</v>
          </cell>
          <cell r="G12">
            <v>18.600000000000001</v>
          </cell>
          <cell r="H12">
            <v>0</v>
          </cell>
          <cell r="I12">
            <v>150</v>
          </cell>
          <cell r="J12">
            <v>10.83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9.8699999999999992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90.34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</v>
          </cell>
          <cell r="AA12">
            <v>0</v>
          </cell>
          <cell r="AB12">
            <v>12.03</v>
          </cell>
        </row>
        <row r="13">
          <cell r="C13">
            <v>0</v>
          </cell>
          <cell r="D13">
            <v>0</v>
          </cell>
          <cell r="E13">
            <v>0</v>
          </cell>
          <cell r="F13">
            <v>3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</row>
        <row r="14">
          <cell r="C14">
            <v>25</v>
          </cell>
          <cell r="D14">
            <v>23</v>
          </cell>
          <cell r="E14">
            <v>0</v>
          </cell>
          <cell r="F14">
            <v>103</v>
          </cell>
          <cell r="G14">
            <v>113</v>
          </cell>
          <cell r="H14">
            <v>3</v>
          </cell>
          <cell r="I14">
            <v>25</v>
          </cell>
          <cell r="J14">
            <v>76</v>
          </cell>
          <cell r="K14">
            <v>7</v>
          </cell>
          <cell r="L14">
            <v>17</v>
          </cell>
          <cell r="M14">
            <v>24</v>
          </cell>
          <cell r="N14">
            <v>24</v>
          </cell>
          <cell r="O14">
            <v>35</v>
          </cell>
          <cell r="P14">
            <v>9</v>
          </cell>
          <cell r="Q14">
            <v>81</v>
          </cell>
          <cell r="R14">
            <v>5</v>
          </cell>
          <cell r="S14">
            <v>70</v>
          </cell>
          <cell r="T14">
            <v>36</v>
          </cell>
          <cell r="U14">
            <v>231</v>
          </cell>
          <cell r="V14">
            <v>3</v>
          </cell>
          <cell r="W14">
            <v>7</v>
          </cell>
          <cell r="X14">
            <v>25</v>
          </cell>
          <cell r="Y14">
            <v>24</v>
          </cell>
          <cell r="Z14">
            <v>0</v>
          </cell>
          <cell r="AA14">
            <v>1</v>
          </cell>
          <cell r="AB14">
            <v>23</v>
          </cell>
        </row>
        <row r="15">
          <cell r="C15">
            <v>2516.88</v>
          </cell>
          <cell r="D15">
            <v>747.31</v>
          </cell>
          <cell r="E15">
            <v>0</v>
          </cell>
          <cell r="F15">
            <v>4566.58</v>
          </cell>
          <cell r="G15">
            <v>4630.24</v>
          </cell>
          <cell r="H15">
            <v>182.16</v>
          </cell>
          <cell r="I15">
            <v>755.58</v>
          </cell>
          <cell r="J15">
            <v>2892.41</v>
          </cell>
          <cell r="K15">
            <v>494.13</v>
          </cell>
          <cell r="L15">
            <v>647.16999999999996</v>
          </cell>
          <cell r="M15">
            <v>885.23</v>
          </cell>
          <cell r="N15">
            <v>1301.94</v>
          </cell>
          <cell r="O15">
            <v>1308.21</v>
          </cell>
          <cell r="P15">
            <v>1199.29</v>
          </cell>
          <cell r="Q15">
            <v>1771.91</v>
          </cell>
          <cell r="R15">
            <v>224.38</v>
          </cell>
          <cell r="S15">
            <v>3441.22</v>
          </cell>
          <cell r="T15">
            <v>1528.19</v>
          </cell>
          <cell r="U15">
            <v>22238.639999999999</v>
          </cell>
          <cell r="V15">
            <v>57.6</v>
          </cell>
          <cell r="W15">
            <v>516.65</v>
          </cell>
          <cell r="X15">
            <v>826.24</v>
          </cell>
          <cell r="Y15">
            <v>2965.52</v>
          </cell>
          <cell r="Z15">
            <v>0</v>
          </cell>
          <cell r="AA15">
            <v>0</v>
          </cell>
          <cell r="AB15">
            <v>424.21</v>
          </cell>
        </row>
        <row r="16">
          <cell r="C16">
            <v>1081</v>
          </cell>
          <cell r="D16">
            <v>1497</v>
          </cell>
          <cell r="E16">
            <v>0</v>
          </cell>
          <cell r="F16">
            <v>3601</v>
          </cell>
          <cell r="G16">
            <v>4611</v>
          </cell>
          <cell r="H16">
            <v>140</v>
          </cell>
          <cell r="I16">
            <v>972</v>
          </cell>
          <cell r="J16">
            <v>2370</v>
          </cell>
          <cell r="K16">
            <v>156</v>
          </cell>
          <cell r="L16">
            <v>220</v>
          </cell>
          <cell r="M16">
            <v>897</v>
          </cell>
          <cell r="N16">
            <v>1425</v>
          </cell>
          <cell r="O16">
            <v>1104</v>
          </cell>
          <cell r="P16">
            <v>57</v>
          </cell>
          <cell r="Q16">
            <v>2537</v>
          </cell>
          <cell r="R16">
            <v>142</v>
          </cell>
          <cell r="S16">
            <v>2664</v>
          </cell>
          <cell r="T16">
            <v>1389</v>
          </cell>
          <cell r="U16">
            <v>11527</v>
          </cell>
          <cell r="V16">
            <v>144</v>
          </cell>
          <cell r="W16">
            <v>267</v>
          </cell>
          <cell r="X16">
            <v>1390</v>
          </cell>
          <cell r="Y16">
            <v>1680</v>
          </cell>
          <cell r="Z16">
            <v>0</v>
          </cell>
          <cell r="AA16">
            <v>162</v>
          </cell>
          <cell r="AB16">
            <v>929</v>
          </cell>
        </row>
        <row r="17">
          <cell r="C17">
            <v>1</v>
          </cell>
          <cell r="D17">
            <v>5</v>
          </cell>
          <cell r="E17">
            <v>0</v>
          </cell>
          <cell r="F17">
            <v>20</v>
          </cell>
          <cell r="G17">
            <v>4</v>
          </cell>
          <cell r="H17">
            <v>0</v>
          </cell>
          <cell r="I17">
            <v>29</v>
          </cell>
          <cell r="J17">
            <v>15</v>
          </cell>
          <cell r="K17">
            <v>0</v>
          </cell>
          <cell r="L17">
            <v>4</v>
          </cell>
          <cell r="M17">
            <v>0</v>
          </cell>
          <cell r="N17">
            <v>5</v>
          </cell>
          <cell r="O17">
            <v>1</v>
          </cell>
          <cell r="P17">
            <v>0</v>
          </cell>
          <cell r="Q17">
            <v>1</v>
          </cell>
          <cell r="R17">
            <v>1</v>
          </cell>
          <cell r="S17">
            <v>22</v>
          </cell>
          <cell r="T17">
            <v>1</v>
          </cell>
          <cell r="U17">
            <v>12</v>
          </cell>
          <cell r="V17">
            <v>0</v>
          </cell>
          <cell r="W17">
            <v>0</v>
          </cell>
          <cell r="X17">
            <v>5</v>
          </cell>
          <cell r="Y17">
            <v>1</v>
          </cell>
          <cell r="Z17">
            <v>0</v>
          </cell>
          <cell r="AA17">
            <v>0</v>
          </cell>
          <cell r="AB17">
            <v>0</v>
          </cell>
        </row>
        <row r="18">
          <cell r="C18">
            <v>17.89</v>
          </cell>
          <cell r="D18">
            <v>246.9</v>
          </cell>
          <cell r="E18">
            <v>0</v>
          </cell>
          <cell r="F18">
            <v>655.55</v>
          </cell>
          <cell r="G18">
            <v>72.02</v>
          </cell>
          <cell r="H18">
            <v>0</v>
          </cell>
          <cell r="I18">
            <v>2149.3200000000002</v>
          </cell>
          <cell r="J18">
            <v>479.51</v>
          </cell>
          <cell r="K18">
            <v>0</v>
          </cell>
          <cell r="L18">
            <v>1353.56</v>
          </cell>
          <cell r="M18">
            <v>0</v>
          </cell>
          <cell r="N18">
            <v>500</v>
          </cell>
          <cell r="O18">
            <v>77.97</v>
          </cell>
          <cell r="P18">
            <v>0</v>
          </cell>
          <cell r="Q18">
            <v>68.88</v>
          </cell>
          <cell r="R18">
            <v>0</v>
          </cell>
          <cell r="S18">
            <v>1027.04</v>
          </cell>
          <cell r="T18">
            <v>0</v>
          </cell>
          <cell r="U18">
            <v>738.1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C19">
            <v>254</v>
          </cell>
          <cell r="D19">
            <v>379</v>
          </cell>
          <cell r="E19">
            <v>0</v>
          </cell>
          <cell r="F19">
            <v>772</v>
          </cell>
          <cell r="G19">
            <v>337</v>
          </cell>
          <cell r="H19">
            <v>0</v>
          </cell>
          <cell r="I19">
            <v>890</v>
          </cell>
          <cell r="J19">
            <v>290</v>
          </cell>
          <cell r="K19">
            <v>0</v>
          </cell>
          <cell r="L19">
            <v>200</v>
          </cell>
          <cell r="M19">
            <v>0</v>
          </cell>
          <cell r="N19">
            <v>392</v>
          </cell>
          <cell r="O19">
            <v>111</v>
          </cell>
          <cell r="P19">
            <v>0</v>
          </cell>
          <cell r="Q19">
            <v>78</v>
          </cell>
          <cell r="R19">
            <v>0</v>
          </cell>
          <cell r="S19">
            <v>387</v>
          </cell>
          <cell r="T19">
            <v>444</v>
          </cell>
          <cell r="U19">
            <v>725</v>
          </cell>
          <cell r="V19">
            <v>0</v>
          </cell>
          <cell r="W19">
            <v>0</v>
          </cell>
          <cell r="X19">
            <v>318</v>
          </cell>
          <cell r="Y19">
            <v>166</v>
          </cell>
          <cell r="Z19">
            <v>0</v>
          </cell>
          <cell r="AA19">
            <v>0</v>
          </cell>
          <cell r="AB19">
            <v>0</v>
          </cell>
        </row>
        <row r="20">
          <cell r="C20">
            <v>0</v>
          </cell>
          <cell r="D20">
            <v>0</v>
          </cell>
          <cell r="E20">
            <v>0</v>
          </cell>
          <cell r="F20">
            <v>50</v>
          </cell>
          <cell r="G20">
            <v>11</v>
          </cell>
          <cell r="H20">
            <v>0</v>
          </cell>
          <cell r="I20">
            <v>0</v>
          </cell>
          <cell r="J20">
            <v>2</v>
          </cell>
          <cell r="K20">
            <v>0</v>
          </cell>
          <cell r="L20">
            <v>41</v>
          </cell>
          <cell r="M20">
            <v>15</v>
          </cell>
          <cell r="N20">
            <v>0</v>
          </cell>
          <cell r="O20">
            <v>8</v>
          </cell>
          <cell r="P20">
            <v>1</v>
          </cell>
          <cell r="Q20">
            <v>1</v>
          </cell>
          <cell r="R20">
            <v>0</v>
          </cell>
          <cell r="S20">
            <v>83</v>
          </cell>
          <cell r="T20">
            <v>0</v>
          </cell>
          <cell r="U20">
            <v>3</v>
          </cell>
          <cell r="V20">
            <v>0</v>
          </cell>
          <cell r="W20">
            <v>0</v>
          </cell>
          <cell r="X20">
            <v>4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</row>
        <row r="21">
          <cell r="C21">
            <v>0</v>
          </cell>
          <cell r="D21">
            <v>0</v>
          </cell>
          <cell r="E21">
            <v>0</v>
          </cell>
          <cell r="F21">
            <v>2305.2399999999998</v>
          </cell>
          <cell r="G21">
            <v>594.58000000000004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277.32</v>
          </cell>
          <cell r="M21">
            <v>183.1</v>
          </cell>
          <cell r="N21">
            <v>0</v>
          </cell>
          <cell r="O21">
            <v>764.31</v>
          </cell>
          <cell r="P21">
            <v>0</v>
          </cell>
          <cell r="Q21">
            <v>0</v>
          </cell>
          <cell r="R21">
            <v>0</v>
          </cell>
          <cell r="S21">
            <v>3701.88</v>
          </cell>
          <cell r="T21">
            <v>0</v>
          </cell>
          <cell r="U21">
            <v>266.08999999999997</v>
          </cell>
          <cell r="V21">
            <v>0</v>
          </cell>
          <cell r="W21">
            <v>0</v>
          </cell>
          <cell r="X21">
            <v>264.95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</row>
        <row r="22">
          <cell r="C22">
            <v>0</v>
          </cell>
          <cell r="D22">
            <v>0</v>
          </cell>
          <cell r="E22">
            <v>0</v>
          </cell>
          <cell r="F22">
            <v>228</v>
          </cell>
          <cell r="G22">
            <v>584</v>
          </cell>
          <cell r="H22">
            <v>0</v>
          </cell>
          <cell r="I22">
            <v>0</v>
          </cell>
          <cell r="J22">
            <v>140</v>
          </cell>
          <cell r="K22">
            <v>0</v>
          </cell>
          <cell r="L22">
            <v>324</v>
          </cell>
          <cell r="M22">
            <v>68</v>
          </cell>
          <cell r="N22">
            <v>0</v>
          </cell>
          <cell r="O22">
            <v>96</v>
          </cell>
          <cell r="P22">
            <v>126</v>
          </cell>
          <cell r="Q22">
            <v>50</v>
          </cell>
          <cell r="R22">
            <v>0</v>
          </cell>
          <cell r="S22">
            <v>1141</v>
          </cell>
          <cell r="T22">
            <v>0</v>
          </cell>
          <cell r="U22">
            <v>45</v>
          </cell>
          <cell r="V22">
            <v>0</v>
          </cell>
          <cell r="W22">
            <v>0</v>
          </cell>
          <cell r="X22">
            <v>131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</row>
        <row r="23">
          <cell r="C23">
            <v>0</v>
          </cell>
          <cell r="D23">
            <v>0</v>
          </cell>
          <cell r="E23">
            <v>0</v>
          </cell>
          <cell r="F23">
            <v>8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3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1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</row>
        <row r="24">
          <cell r="C24">
            <v>0</v>
          </cell>
          <cell r="D24">
            <v>0</v>
          </cell>
          <cell r="E24">
            <v>0</v>
          </cell>
          <cell r="F24">
            <v>1095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109.01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160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</row>
        <row r="25"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27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40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</row>
        <row r="26">
          <cell r="C26">
            <v>146</v>
          </cell>
          <cell r="D26">
            <v>285</v>
          </cell>
          <cell r="E26">
            <v>28</v>
          </cell>
          <cell r="F26">
            <v>586</v>
          </cell>
          <cell r="G26">
            <v>1271</v>
          </cell>
          <cell r="H26">
            <v>34</v>
          </cell>
          <cell r="I26">
            <v>96</v>
          </cell>
          <cell r="J26">
            <v>1673</v>
          </cell>
          <cell r="K26">
            <v>24</v>
          </cell>
          <cell r="L26">
            <v>93</v>
          </cell>
          <cell r="M26">
            <v>235</v>
          </cell>
          <cell r="N26">
            <v>178</v>
          </cell>
          <cell r="O26">
            <v>299</v>
          </cell>
          <cell r="P26">
            <v>145</v>
          </cell>
          <cell r="Q26">
            <v>456</v>
          </cell>
          <cell r="R26">
            <v>111</v>
          </cell>
          <cell r="S26">
            <v>559</v>
          </cell>
          <cell r="T26">
            <v>142</v>
          </cell>
          <cell r="U26">
            <v>1308</v>
          </cell>
          <cell r="V26">
            <v>52</v>
          </cell>
          <cell r="W26">
            <v>23</v>
          </cell>
          <cell r="X26">
            <v>329</v>
          </cell>
          <cell r="Y26">
            <v>128</v>
          </cell>
          <cell r="Z26">
            <v>11</v>
          </cell>
          <cell r="AA26">
            <v>17</v>
          </cell>
          <cell r="AB26">
            <v>77</v>
          </cell>
        </row>
        <row r="27">
          <cell r="C27">
            <v>4855.09</v>
          </cell>
          <cell r="D27">
            <v>10459.51</v>
          </cell>
          <cell r="E27">
            <v>743.57</v>
          </cell>
          <cell r="F27">
            <v>23845.73</v>
          </cell>
          <cell r="G27">
            <v>23883.49</v>
          </cell>
          <cell r="H27">
            <v>1101.51</v>
          </cell>
          <cell r="I27">
            <v>2775.78</v>
          </cell>
          <cell r="J27">
            <v>63067.01</v>
          </cell>
          <cell r="K27">
            <v>700.82</v>
          </cell>
          <cell r="L27">
            <v>2429.6999999999998</v>
          </cell>
          <cell r="M27">
            <v>12233.43</v>
          </cell>
          <cell r="N27">
            <v>6588.52</v>
          </cell>
          <cell r="O27">
            <v>11824.99</v>
          </cell>
          <cell r="P27">
            <v>4590.84</v>
          </cell>
          <cell r="Q27">
            <v>17395.330000000002</v>
          </cell>
          <cell r="R27">
            <v>4263.9399999999996</v>
          </cell>
          <cell r="S27">
            <v>18474.43</v>
          </cell>
          <cell r="T27">
            <v>4499.2299999999996</v>
          </cell>
          <cell r="U27">
            <v>47597.53</v>
          </cell>
          <cell r="V27">
            <v>1435.92</v>
          </cell>
          <cell r="W27">
            <v>1152.52</v>
          </cell>
          <cell r="X27">
            <v>10601.71</v>
          </cell>
          <cell r="Y27">
            <v>5125.87</v>
          </cell>
          <cell r="Z27">
            <v>360</v>
          </cell>
          <cell r="AA27">
            <v>504.07</v>
          </cell>
          <cell r="AB27">
            <v>2682.77</v>
          </cell>
        </row>
        <row r="28">
          <cell r="C28">
            <v>4030</v>
          </cell>
          <cell r="D28">
            <v>10205</v>
          </cell>
          <cell r="E28">
            <v>911</v>
          </cell>
          <cell r="F28">
            <v>18777</v>
          </cell>
          <cell r="G28">
            <v>24191</v>
          </cell>
          <cell r="H28">
            <v>1517</v>
          </cell>
          <cell r="I28">
            <v>3558</v>
          </cell>
          <cell r="J28">
            <v>56049</v>
          </cell>
          <cell r="K28">
            <v>794</v>
          </cell>
          <cell r="L28">
            <v>3305</v>
          </cell>
          <cell r="M28">
            <v>4606</v>
          </cell>
          <cell r="N28">
            <v>6002</v>
          </cell>
          <cell r="O28">
            <v>9393</v>
          </cell>
          <cell r="P28">
            <v>5736</v>
          </cell>
          <cell r="Q28">
            <v>14427</v>
          </cell>
          <cell r="R28">
            <v>4511</v>
          </cell>
          <cell r="S28">
            <v>18080</v>
          </cell>
          <cell r="T28">
            <v>5190</v>
          </cell>
          <cell r="U28">
            <v>43237</v>
          </cell>
          <cell r="V28">
            <v>1044</v>
          </cell>
          <cell r="W28">
            <v>784</v>
          </cell>
          <cell r="X28">
            <v>7981</v>
          </cell>
          <cell r="Y28">
            <v>3763</v>
          </cell>
          <cell r="Z28">
            <v>692</v>
          </cell>
          <cell r="AA28">
            <v>548</v>
          </cell>
          <cell r="AB28">
            <v>2935</v>
          </cell>
        </row>
        <row r="29">
          <cell r="C29">
            <v>0</v>
          </cell>
          <cell r="D29">
            <v>10</v>
          </cell>
          <cell r="E29">
            <v>0</v>
          </cell>
          <cell r="F29">
            <v>4</v>
          </cell>
          <cell r="G29">
            <v>4</v>
          </cell>
          <cell r="H29">
            <v>0</v>
          </cell>
          <cell r="I29">
            <v>0</v>
          </cell>
          <cell r="J29">
            <v>24</v>
          </cell>
          <cell r="K29">
            <v>0</v>
          </cell>
          <cell r="L29">
            <v>1</v>
          </cell>
          <cell r="M29">
            <v>8</v>
          </cell>
          <cell r="N29">
            <v>1</v>
          </cell>
          <cell r="O29">
            <v>0</v>
          </cell>
          <cell r="P29">
            <v>0</v>
          </cell>
          <cell r="Q29">
            <v>5</v>
          </cell>
          <cell r="R29">
            <v>9</v>
          </cell>
          <cell r="S29">
            <v>1</v>
          </cell>
          <cell r="T29">
            <v>0</v>
          </cell>
          <cell r="U29">
            <v>1</v>
          </cell>
          <cell r="V29">
            <v>0</v>
          </cell>
          <cell r="W29">
            <v>0</v>
          </cell>
          <cell r="X29">
            <v>1</v>
          </cell>
          <cell r="Y29">
            <v>9</v>
          </cell>
          <cell r="Z29">
            <v>0</v>
          </cell>
          <cell r="AA29">
            <v>0</v>
          </cell>
          <cell r="AB29">
            <v>0</v>
          </cell>
        </row>
        <row r="30">
          <cell r="C30">
            <v>0</v>
          </cell>
          <cell r="D30">
            <v>489.53</v>
          </cell>
          <cell r="E30">
            <v>0</v>
          </cell>
          <cell r="F30">
            <v>345.5</v>
          </cell>
          <cell r="G30">
            <v>186.08</v>
          </cell>
          <cell r="H30">
            <v>0</v>
          </cell>
          <cell r="I30">
            <v>0</v>
          </cell>
          <cell r="J30">
            <v>1072.1600000000001</v>
          </cell>
          <cell r="K30">
            <v>0</v>
          </cell>
          <cell r="L30">
            <v>49.85</v>
          </cell>
          <cell r="M30">
            <v>379.44</v>
          </cell>
          <cell r="N30">
            <v>59.59</v>
          </cell>
          <cell r="O30">
            <v>0</v>
          </cell>
          <cell r="P30">
            <v>0</v>
          </cell>
          <cell r="Q30">
            <v>108.71</v>
          </cell>
          <cell r="R30">
            <v>424.87</v>
          </cell>
          <cell r="S30">
            <v>0</v>
          </cell>
          <cell r="T30">
            <v>0</v>
          </cell>
          <cell r="U30">
            <v>75</v>
          </cell>
          <cell r="V30">
            <v>0</v>
          </cell>
          <cell r="W30">
            <v>0</v>
          </cell>
          <cell r="X30">
            <v>51.05</v>
          </cell>
          <cell r="Y30">
            <v>243.93</v>
          </cell>
          <cell r="Z30">
            <v>0</v>
          </cell>
          <cell r="AA30">
            <v>0</v>
          </cell>
          <cell r="AB30">
            <v>0</v>
          </cell>
        </row>
        <row r="31">
          <cell r="C31">
            <v>0</v>
          </cell>
          <cell r="D31">
            <v>222</v>
          </cell>
          <cell r="E31">
            <v>0</v>
          </cell>
          <cell r="F31">
            <v>162</v>
          </cell>
          <cell r="G31">
            <v>113</v>
          </cell>
          <cell r="H31">
            <v>0</v>
          </cell>
          <cell r="I31">
            <v>0</v>
          </cell>
          <cell r="J31">
            <v>442</v>
          </cell>
          <cell r="K31">
            <v>0</v>
          </cell>
          <cell r="L31">
            <v>10</v>
          </cell>
          <cell r="M31">
            <v>206</v>
          </cell>
          <cell r="N31">
            <v>15</v>
          </cell>
          <cell r="O31">
            <v>0</v>
          </cell>
          <cell r="P31">
            <v>0</v>
          </cell>
          <cell r="Q31">
            <v>213</v>
          </cell>
          <cell r="R31">
            <v>360</v>
          </cell>
          <cell r="S31">
            <v>78</v>
          </cell>
          <cell r="T31">
            <v>0</v>
          </cell>
          <cell r="U31">
            <v>5</v>
          </cell>
          <cell r="V31">
            <v>0</v>
          </cell>
          <cell r="W31">
            <v>0</v>
          </cell>
          <cell r="X31">
            <v>13</v>
          </cell>
          <cell r="Y31">
            <v>313</v>
          </cell>
          <cell r="Z31">
            <v>0</v>
          </cell>
          <cell r="AA31">
            <v>0</v>
          </cell>
          <cell r="AB31">
            <v>0</v>
          </cell>
        </row>
      </sheetData>
      <sheetData sheetId="4" refreshError="1"/>
      <sheetData sheetId="5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Data Check"/>
      <sheetName val="Final Prem Forecast"/>
      <sheetName val="RNW Prem Forecast"/>
      <sheetName val="NB Prem Forecast"/>
      <sheetName val="Capitation"/>
      <sheetName val="Final Capitation Forecast"/>
      <sheetName val="RNW Capitation Premium Forecast"/>
      <sheetName val="NB Capitation Premium Forecast"/>
      <sheetName val="Ceded Premiums Forecast"/>
      <sheetName val="MLR Rebate Forecast"/>
      <sheetName val="Risk Adjustment Forecast"/>
      <sheetName val="ASO Budget"/>
      <sheetName val="Pricing Input Summary"/>
      <sheetName val="Membership Forecast"/>
      <sheetName val="ASO Membership Forecast"/>
      <sheetName val="Ceded Premium Inputs"/>
      <sheetName val="Risk Adjustment Inputs"/>
      <sheetName val="MO Prem Data"/>
      <sheetName val="Product Detail Tabs"/>
      <sheetName val="MA Summary"/>
      <sheetName val="ME Summary"/>
      <sheetName val="NH Summary"/>
      <sheetName val="CT Summary"/>
      <sheetName val="MA_CRC_HPHC_HMO_POS"/>
      <sheetName val="MA_CRC_HPHC_PPO"/>
      <sheetName val="MA_CRC_HPIC_PPO"/>
      <sheetName val="MA_Small_HPHC_HMO_POS"/>
      <sheetName val="MA_Small_HPHC_PPO"/>
      <sheetName val="MA_Small_HPIC_PPO"/>
      <sheetName val="MA_Assoc_HPHC_HMO_POS"/>
      <sheetName val="MA_Assoc_HPHC_PPO"/>
      <sheetName val="MA_Assoc_HPIC_PPO"/>
      <sheetName val="MA_BuyDirect_HPHC_HMO_POS"/>
      <sheetName val="MA_BuyDirect_HPHC_PPO"/>
      <sheetName val="MA_BuyDirect_HPIC_PPO"/>
      <sheetName val="MA_ConnGrp_HPHC_HMO_POS"/>
      <sheetName val="MA_ConnGrp_HPHC_PPO"/>
      <sheetName val="MA_ConnGrp_HPIC_PPO"/>
      <sheetName val="MA_ConnIndv_HPHC_HMO_POS"/>
      <sheetName val="MA_ConnIndv_HPHC_PPO"/>
      <sheetName val="MA_ConnIndv_HPIC_PPO"/>
      <sheetName val="ME_CRC_HPHC_HMO_POS"/>
      <sheetName val="ME_CRC_HPIC_PPO"/>
      <sheetName val="ME_Small_HPHC_HMO_POS"/>
      <sheetName val="ME_Small_HPIC_PPO"/>
      <sheetName val="ME_BuyDirect_HPHC_HMO_POS"/>
      <sheetName val="ME_BuyDirect_HPIC_PPO"/>
      <sheetName val="ME_ExchInd_HPHC_HMO_POS"/>
      <sheetName val="ME_ExchInd_HPIC_PPO"/>
      <sheetName val="NH_CRC_HPHCNE_HMO_POS"/>
      <sheetName val="NH_CRC_HPIC_PPO"/>
      <sheetName val="NH_Small_HPHCNE_HMO_POS"/>
      <sheetName val="NH_Small_HPIC_PPO"/>
      <sheetName val="NH_BuyDirect_HPHCNE_HMO_POS"/>
      <sheetName val="NH_BuyDirect_HPIC_PPO"/>
      <sheetName val="NH_ExchInd_HPHCNE_HMO_POS"/>
      <sheetName val="NH_ExchInd_HPIC_PPO"/>
      <sheetName val="CT_CRC_HPHCCT_HMO_POS"/>
      <sheetName val="CT_CRC_HPIC_PPO"/>
      <sheetName val="CT_Small_HPHCCT_HMO_POS"/>
      <sheetName val="CT_Small_HPIC_PPO"/>
    </sheetNames>
    <sheetDataSet>
      <sheetData sheetId="0">
        <row r="3">
          <cell r="C3">
            <v>201909</v>
          </cell>
        </row>
        <row r="4">
          <cell r="L4" t="str">
            <v>MA</v>
          </cell>
          <cell r="M4">
            <v>2.5052292018242765E-2</v>
          </cell>
        </row>
        <row r="5">
          <cell r="C5">
            <v>201800</v>
          </cell>
          <cell r="L5" t="str">
            <v>CT</v>
          </cell>
          <cell r="M5">
            <v>0.08</v>
          </cell>
        </row>
        <row r="6">
          <cell r="C6">
            <v>201808</v>
          </cell>
        </row>
        <row r="7">
          <cell r="C7">
            <v>201908</v>
          </cell>
        </row>
        <row r="10">
          <cell r="D10" t="str">
            <v>H:\AURA\MTFA\C_Budget\03_Forecasting\2020 Budget\Budget Model\Preliminary Budget\Budget Model\[ERF Premium Budget Model 20191022.xlsx]</v>
          </cell>
        </row>
        <row r="14">
          <cell r="D14" t="str">
            <v>Estimated Fitness &amp; UCCP PMPM:</v>
          </cell>
          <cell r="E14">
            <v>4.4477425000322128</v>
          </cell>
          <cell r="F14">
            <v>6.2300374358620703</v>
          </cell>
        </row>
        <row r="15">
          <cell r="D15" t="str">
            <v>Pedi Dental:</v>
          </cell>
          <cell r="E15">
            <v>1.4616958099739474</v>
          </cell>
          <cell r="F15">
            <v>1.4616958099739474</v>
          </cell>
        </row>
        <row r="16">
          <cell r="D16" t="str">
            <v>UBH PMPM:</v>
          </cell>
          <cell r="E16">
            <v>15.773149249255729</v>
          </cell>
          <cell r="F16">
            <v>18.66</v>
          </cell>
        </row>
        <row r="17">
          <cell r="D17" t="str">
            <v>Assoc (MBA/SBSB Fees, % Prem)</v>
          </cell>
          <cell r="E17">
            <v>2.5052292018242765E-2</v>
          </cell>
          <cell r="F17">
            <v>2.5052292018242765E-2</v>
          </cell>
        </row>
        <row r="18">
          <cell r="D18" t="str">
            <v>Broker Fee/ACA Ins Fee, % Prem:</v>
          </cell>
          <cell r="E18">
            <v>1.7999999999999999E-2</v>
          </cell>
          <cell r="F18">
            <v>3.5000000000000003E-2</v>
          </cell>
        </row>
        <row r="19">
          <cell r="D19" t="str">
            <v>Connector Fee (% Prem)</v>
          </cell>
          <cell r="E19">
            <v>2.5000000000000001E-2</v>
          </cell>
          <cell r="F19">
            <v>2.5000000000000001E-2</v>
          </cell>
        </row>
        <row r="23">
          <cell r="D23" t="str">
            <v>NB Forecast</v>
          </cell>
        </row>
        <row r="24">
          <cell r="D24" t="str">
            <v>RNW Forecast</v>
          </cell>
        </row>
        <row r="25">
          <cell r="D25" t="str">
            <v>A4</v>
          </cell>
          <cell r="E25" t="str">
            <v>A16</v>
          </cell>
        </row>
        <row r="27">
          <cell r="D27" t="str">
            <v>A20</v>
          </cell>
          <cell r="E27" t="str">
            <v>AE32</v>
          </cell>
          <cell r="L27" t="str">
            <v>G187</v>
          </cell>
          <cell r="M27" t="str">
            <v>AD200</v>
          </cell>
        </row>
        <row r="28">
          <cell r="D28" t="str">
            <v>A4</v>
          </cell>
          <cell r="E28" t="str">
            <v>AE16</v>
          </cell>
          <cell r="L28" t="str">
            <v>G171</v>
          </cell>
          <cell r="M28" t="str">
            <v>AD184</v>
          </cell>
        </row>
        <row r="29">
          <cell r="D29" t="str">
            <v>A20</v>
          </cell>
          <cell r="E29" t="str">
            <v>AE32</v>
          </cell>
          <cell r="L29" t="str">
            <v>G91</v>
          </cell>
          <cell r="M29" t="str">
            <v>AD104</v>
          </cell>
        </row>
        <row r="30">
          <cell r="D30" t="str">
            <v>A4</v>
          </cell>
          <cell r="E30" t="str">
            <v>AE16</v>
          </cell>
          <cell r="L30" t="str">
            <v>G75</v>
          </cell>
          <cell r="M30" t="str">
            <v>AD88</v>
          </cell>
        </row>
        <row r="31">
          <cell r="L31" t="str">
            <v>G139</v>
          </cell>
          <cell r="M31" t="str">
            <v>AD152</v>
          </cell>
        </row>
        <row r="32">
          <cell r="L32" t="str">
            <v>G123</v>
          </cell>
          <cell r="M32" t="str">
            <v>AD136</v>
          </cell>
        </row>
        <row r="38">
          <cell r="B38" t="str">
            <v>MA</v>
          </cell>
          <cell r="C38" t="str">
            <v>CRC</v>
          </cell>
          <cell r="D38" t="str">
            <v>HPHC</v>
          </cell>
          <cell r="E38" t="str">
            <v>PPO</v>
          </cell>
        </row>
        <row r="39">
          <cell r="B39" t="str">
            <v>ME</v>
          </cell>
          <cell r="C39" t="str">
            <v>Small</v>
          </cell>
          <cell r="D39" t="str">
            <v>HPIC</v>
          </cell>
          <cell r="E39" t="str">
            <v>HMO_POS</v>
          </cell>
        </row>
        <row r="40">
          <cell r="B40" t="str">
            <v>NH</v>
          </cell>
          <cell r="C40" t="str">
            <v>Assoc</v>
          </cell>
          <cell r="D40" t="str">
            <v>HPHCNE</v>
          </cell>
        </row>
        <row r="41">
          <cell r="B41" t="str">
            <v>CT</v>
          </cell>
          <cell r="C41" t="str">
            <v>BuyDirect</v>
          </cell>
          <cell r="D41" t="str">
            <v>HPHCCT</v>
          </cell>
        </row>
        <row r="42">
          <cell r="C42" t="str">
            <v>ConnGrp</v>
          </cell>
        </row>
        <row r="43">
          <cell r="C43" t="str">
            <v>ConnIndv</v>
          </cell>
        </row>
        <row r="44">
          <cell r="C44" t="str">
            <v>ExchInd</v>
          </cell>
        </row>
      </sheetData>
      <sheetData sheetId="1"/>
      <sheetData sheetId="2">
        <row r="2">
          <cell r="H2" t="str">
            <v>Total MMS</v>
          </cell>
        </row>
      </sheetData>
      <sheetData sheetId="3">
        <row r="4">
          <cell r="AF4">
            <v>775575</v>
          </cell>
        </row>
      </sheetData>
      <sheetData sheetId="4">
        <row r="4">
          <cell r="AF4">
            <v>1024.936421632538</v>
          </cell>
        </row>
      </sheetData>
      <sheetData sheetId="5">
        <row r="3">
          <cell r="B3" t="str">
            <v>Grouping</v>
          </cell>
          <cell r="C3" t="str">
            <v>State</v>
          </cell>
          <cell r="D3" t="str">
            <v>Segment</v>
          </cell>
          <cell r="E3" t="str">
            <v>Legal Entity</v>
          </cell>
          <cell r="F3" t="str">
            <v>Product</v>
          </cell>
          <cell r="G3" t="str">
            <v>Cap Mem</v>
          </cell>
          <cell r="H3" t="str">
            <v>Total Mem</v>
          </cell>
          <cell r="I3" t="str">
            <v>Cap Percentage</v>
          </cell>
        </row>
        <row r="4">
          <cell r="B4" t="str">
            <v>MA_ERF_HPHC_HMO_POS</v>
          </cell>
          <cell r="C4" t="str">
            <v>MA</v>
          </cell>
          <cell r="D4" t="str">
            <v>ERF</v>
          </cell>
          <cell r="E4" t="str">
            <v>HPHC</v>
          </cell>
          <cell r="F4" t="str">
            <v>HMO_POS</v>
          </cell>
          <cell r="G4">
            <v>10749</v>
          </cell>
          <cell r="H4">
            <v>65059</v>
          </cell>
          <cell r="I4">
            <v>0.16535938502966824</v>
          </cell>
        </row>
        <row r="5">
          <cell r="B5" t="str">
            <v>MA_ERF_HPHC_Access_America</v>
          </cell>
          <cell r="C5" t="str">
            <v>MA</v>
          </cell>
          <cell r="D5" t="str">
            <v>ERF</v>
          </cell>
          <cell r="E5" t="str">
            <v>HPHC</v>
          </cell>
          <cell r="F5" t="str">
            <v>Access_America</v>
          </cell>
          <cell r="G5">
            <v>0</v>
          </cell>
          <cell r="H5">
            <v>0</v>
          </cell>
          <cell r="I5">
            <v>0</v>
          </cell>
        </row>
        <row r="6">
          <cell r="B6" t="str">
            <v>MA_CRC_HPHC_HMO_POS</v>
          </cell>
          <cell r="C6" t="str">
            <v>MA</v>
          </cell>
          <cell r="D6" t="str">
            <v>CRC</v>
          </cell>
          <cell r="E6" t="str">
            <v>HPHC</v>
          </cell>
          <cell r="F6" t="str">
            <v>HMO_POS</v>
          </cell>
          <cell r="G6">
            <v>4191</v>
          </cell>
          <cell r="H6">
            <v>31254</v>
          </cell>
          <cell r="I6">
            <v>0.13287014061207611</v>
          </cell>
        </row>
        <row r="7">
          <cell r="B7" t="str">
            <v>MA_Small_HPHC_HMO_POS</v>
          </cell>
          <cell r="C7" t="str">
            <v>MA</v>
          </cell>
          <cell r="D7" t="str">
            <v>Small</v>
          </cell>
          <cell r="E7" t="str">
            <v>HPHC</v>
          </cell>
          <cell r="F7" t="str">
            <v>HMO_POS</v>
          </cell>
          <cell r="G7">
            <v>2751</v>
          </cell>
          <cell r="H7">
            <v>19880</v>
          </cell>
          <cell r="I7">
            <v>0.13968207952843406</v>
          </cell>
        </row>
        <row r="8">
          <cell r="B8" t="str">
            <v>MA_Assoc_HPHC_HMO_POS</v>
          </cell>
          <cell r="C8" t="str">
            <v>MA</v>
          </cell>
          <cell r="D8" t="str">
            <v>Assoc</v>
          </cell>
          <cell r="E8" t="str">
            <v>HPHC</v>
          </cell>
          <cell r="F8" t="str">
            <v>HMO_POS</v>
          </cell>
          <cell r="G8">
            <v>1631</v>
          </cell>
          <cell r="H8">
            <v>10861</v>
          </cell>
          <cell r="I8">
            <v>0.14853289593584837</v>
          </cell>
        </row>
        <row r="9">
          <cell r="B9" t="str">
            <v>MA_BuyDirect_HPHC_HMO_POS</v>
          </cell>
          <cell r="C9" t="str">
            <v>MA</v>
          </cell>
          <cell r="D9" t="str">
            <v>BuyDirect</v>
          </cell>
          <cell r="E9" t="str">
            <v>HPHC</v>
          </cell>
          <cell r="F9" t="str">
            <v>HMO_POS</v>
          </cell>
          <cell r="G9">
            <v>676</v>
          </cell>
          <cell r="H9">
            <v>3830</v>
          </cell>
          <cell r="I9">
            <v>0.17850821744627055</v>
          </cell>
        </row>
        <row r="10">
          <cell r="B10" t="str">
            <v>MA_ConnGrp_HPHC_HMO_POS</v>
          </cell>
          <cell r="C10" t="str">
            <v>MA</v>
          </cell>
          <cell r="D10" t="str">
            <v>ConnGrp</v>
          </cell>
          <cell r="E10" t="str">
            <v>HPHC</v>
          </cell>
          <cell r="F10" t="str">
            <v>HMO_POS</v>
          </cell>
          <cell r="G10">
            <v>129</v>
          </cell>
          <cell r="H10">
            <v>914</v>
          </cell>
          <cell r="I10">
            <v>0.14035087719298245</v>
          </cell>
        </row>
        <row r="11">
          <cell r="B11" t="str">
            <v>MA_ConnIndv_HPHC_HMO_POS</v>
          </cell>
          <cell r="C11" t="str">
            <v>MA</v>
          </cell>
          <cell r="D11" t="str">
            <v>ConnIndv</v>
          </cell>
          <cell r="E11" t="str">
            <v>HPHC</v>
          </cell>
          <cell r="F11" t="str">
            <v>HMO_POS</v>
          </cell>
          <cell r="G11">
            <v>246</v>
          </cell>
          <cell r="H11">
            <v>1711</v>
          </cell>
          <cell r="I11">
            <v>0.14092777451556077</v>
          </cell>
        </row>
        <row r="12">
          <cell r="B12" t="str">
            <v>MA_Total_HPHC_HMO_POS</v>
          </cell>
          <cell r="C12" t="str">
            <v>MA</v>
          </cell>
          <cell r="D12" t="str">
            <v>Total</v>
          </cell>
          <cell r="E12" t="str">
            <v>HPHC</v>
          </cell>
          <cell r="F12" t="str">
            <v>HMO_POS</v>
          </cell>
          <cell r="G12">
            <v>20373</v>
          </cell>
          <cell r="H12">
            <v>133509</v>
          </cell>
          <cell r="I12">
            <v>0.1524342786329049</v>
          </cell>
        </row>
        <row r="13">
          <cell r="B13" t="str">
            <v>MA_MM_HPHC_HMO_POS</v>
          </cell>
          <cell r="C13" t="str">
            <v>MA</v>
          </cell>
          <cell r="D13" t="str">
            <v>MM</v>
          </cell>
          <cell r="E13" t="str">
            <v>HPHC</v>
          </cell>
          <cell r="F13" t="str">
            <v>HMO_POS</v>
          </cell>
          <cell r="G13">
            <v>5433</v>
          </cell>
          <cell r="H13">
            <v>37196</v>
          </cell>
          <cell r="I13">
            <v>0.14630893543578882</v>
          </cell>
        </row>
        <row r="14">
          <cell r="B14"/>
          <cell r="C14"/>
          <cell r="D14"/>
          <cell r="E14"/>
          <cell r="F14"/>
          <cell r="G14"/>
          <cell r="H14"/>
          <cell r="I14"/>
        </row>
        <row r="15">
          <cell r="B15" t="str">
            <v>MA_ERF_HPHC_PPO</v>
          </cell>
          <cell r="C15" t="str">
            <v>MA</v>
          </cell>
          <cell r="D15" t="str">
            <v>ERF</v>
          </cell>
          <cell r="E15" t="str">
            <v>HPHC</v>
          </cell>
          <cell r="F15" t="str">
            <v>PPO</v>
          </cell>
          <cell r="G15">
            <v>0</v>
          </cell>
          <cell r="H15">
            <v>13163</v>
          </cell>
          <cell r="I15">
            <v>0</v>
          </cell>
        </row>
        <row r="16">
          <cell r="B16" t="str">
            <v>MA_ERF_HPHC_Access_America</v>
          </cell>
          <cell r="C16" t="str">
            <v>MA</v>
          </cell>
          <cell r="D16" t="str">
            <v>ERF</v>
          </cell>
          <cell r="E16" t="str">
            <v>HPHC</v>
          </cell>
          <cell r="F16" t="str">
            <v>Access_America</v>
          </cell>
          <cell r="G16">
            <v>0</v>
          </cell>
          <cell r="H16">
            <v>0</v>
          </cell>
          <cell r="I16">
            <v>0</v>
          </cell>
        </row>
        <row r="17">
          <cell r="B17" t="str">
            <v>MA_CRC_HPHC_PPO</v>
          </cell>
          <cell r="C17" t="str">
            <v>MA</v>
          </cell>
          <cell r="D17" t="str">
            <v>CRC</v>
          </cell>
          <cell r="E17" t="str">
            <v>HPHC</v>
          </cell>
          <cell r="F17" t="str">
            <v>PPO</v>
          </cell>
          <cell r="G17">
            <v>0</v>
          </cell>
          <cell r="H17">
            <v>6841</v>
          </cell>
          <cell r="I17">
            <v>0</v>
          </cell>
        </row>
        <row r="18">
          <cell r="B18" t="str">
            <v>MA_Small_HPHC_PPO</v>
          </cell>
          <cell r="C18" t="str">
            <v>MA</v>
          </cell>
          <cell r="D18" t="str">
            <v>Small</v>
          </cell>
          <cell r="E18" t="str">
            <v>HPHC</v>
          </cell>
          <cell r="F18" t="str">
            <v>PPO</v>
          </cell>
          <cell r="G18">
            <v>0</v>
          </cell>
          <cell r="H18">
            <v>6451</v>
          </cell>
          <cell r="I18">
            <v>0</v>
          </cell>
        </row>
        <row r="19">
          <cell r="B19" t="str">
            <v>MA_Assoc_HPHC_PPO</v>
          </cell>
          <cell r="C19" t="str">
            <v>MA</v>
          </cell>
          <cell r="D19" t="str">
            <v>Assoc</v>
          </cell>
          <cell r="E19" t="str">
            <v>HPHC</v>
          </cell>
          <cell r="F19" t="str">
            <v>PPO</v>
          </cell>
          <cell r="G19">
            <v>0</v>
          </cell>
          <cell r="H19">
            <v>499</v>
          </cell>
          <cell r="I19">
            <v>0</v>
          </cell>
        </row>
        <row r="20">
          <cell r="B20" t="str">
            <v>MA_BuyDirect_HPHC_PPO</v>
          </cell>
          <cell r="C20" t="str">
            <v>MA</v>
          </cell>
          <cell r="D20" t="str">
            <v>BuyDirect</v>
          </cell>
          <cell r="E20" t="str">
            <v>HPHC</v>
          </cell>
          <cell r="F20" t="str">
            <v>PPO</v>
          </cell>
          <cell r="G20">
            <v>0</v>
          </cell>
          <cell r="H20">
            <v>1247</v>
          </cell>
          <cell r="I20">
            <v>0</v>
          </cell>
        </row>
        <row r="21">
          <cell r="B21" t="str">
            <v>MA_ConnGrp_HPHC_PPO</v>
          </cell>
          <cell r="C21" t="str">
            <v>MA</v>
          </cell>
          <cell r="D21" t="str">
            <v>ConnGrp</v>
          </cell>
          <cell r="E21" t="str">
            <v>HPHC</v>
          </cell>
          <cell r="F21" t="str">
            <v>PPO</v>
          </cell>
          <cell r="G21">
            <v>0</v>
          </cell>
          <cell r="H21">
            <v>32</v>
          </cell>
          <cell r="I21">
            <v>0</v>
          </cell>
        </row>
        <row r="22">
          <cell r="B22" t="str">
            <v>MA_ConnIndv_HPHC_PPO</v>
          </cell>
          <cell r="C22" t="str">
            <v>MA</v>
          </cell>
          <cell r="D22" t="str">
            <v>ConnIndv</v>
          </cell>
          <cell r="E22" t="str">
            <v>HPHC</v>
          </cell>
          <cell r="F22" t="str">
            <v>PPO</v>
          </cell>
          <cell r="G22">
            <v>0</v>
          </cell>
          <cell r="H22">
            <v>0</v>
          </cell>
          <cell r="I22">
            <v>0</v>
          </cell>
        </row>
        <row r="23">
          <cell r="B23" t="str">
            <v>MA_Total_HPHC_PPO</v>
          </cell>
          <cell r="C23" t="str">
            <v>MA</v>
          </cell>
          <cell r="D23" t="str">
            <v>Total</v>
          </cell>
          <cell r="E23" t="str">
            <v>HPHC</v>
          </cell>
          <cell r="F23" t="str">
            <v>PPO</v>
          </cell>
          <cell r="G23">
            <v>0</v>
          </cell>
          <cell r="H23">
            <v>28233</v>
          </cell>
          <cell r="I23">
            <v>0</v>
          </cell>
        </row>
        <row r="24">
          <cell r="B24" t="str">
            <v>MA_MM_HPHC_PPO</v>
          </cell>
          <cell r="C24" t="str">
            <v>MA</v>
          </cell>
          <cell r="D24" t="str">
            <v>MM</v>
          </cell>
          <cell r="E24" t="str">
            <v>HPHC</v>
          </cell>
          <cell r="F24" t="str">
            <v>PPO</v>
          </cell>
          <cell r="G24">
            <v>0</v>
          </cell>
          <cell r="H24">
            <v>8229</v>
          </cell>
          <cell r="I24">
            <v>0</v>
          </cell>
        </row>
        <row r="25">
          <cell r="B25"/>
          <cell r="C25"/>
          <cell r="D25"/>
          <cell r="E25"/>
          <cell r="F25"/>
          <cell r="G25"/>
          <cell r="H25"/>
          <cell r="I25"/>
        </row>
        <row r="26">
          <cell r="B26" t="str">
            <v>ME_ERF_HPHC_HMO_POS</v>
          </cell>
          <cell r="C26" t="str">
            <v>ME</v>
          </cell>
          <cell r="D26" t="str">
            <v>ERF</v>
          </cell>
          <cell r="E26" t="str">
            <v>HPHC</v>
          </cell>
          <cell r="F26" t="str">
            <v>HMO_POS</v>
          </cell>
          <cell r="G26">
            <v>22</v>
          </cell>
          <cell r="H26">
            <v>15138</v>
          </cell>
          <cell r="I26">
            <v>8.7183958151700091E-4</v>
          </cell>
        </row>
        <row r="27">
          <cell r="B27" t="str">
            <v>ME_ERF_HPHC_Access_America</v>
          </cell>
          <cell r="C27" t="str">
            <v>ME</v>
          </cell>
          <cell r="D27" t="str">
            <v>ERF</v>
          </cell>
          <cell r="E27" t="str">
            <v>HPHC</v>
          </cell>
          <cell r="F27" t="str">
            <v>Access_America</v>
          </cell>
          <cell r="G27">
            <v>0</v>
          </cell>
          <cell r="H27">
            <v>0</v>
          </cell>
          <cell r="I27">
            <v>0</v>
          </cell>
        </row>
        <row r="28">
          <cell r="B28" t="str">
            <v>ME_CRC_HPHC_HMO_POS</v>
          </cell>
          <cell r="C28" t="str">
            <v>ME</v>
          </cell>
          <cell r="D28" t="str">
            <v>CRC</v>
          </cell>
          <cell r="E28" t="str">
            <v>HPHC</v>
          </cell>
          <cell r="F28" t="str">
            <v>HMO_POS</v>
          </cell>
          <cell r="G28">
            <v>9</v>
          </cell>
          <cell r="H28">
            <v>9125</v>
          </cell>
          <cell r="I28">
            <v>7.6897726024387561E-4</v>
          </cell>
        </row>
        <row r="29">
          <cell r="B29" t="str">
            <v>ME_Small_HPHC_HMO_POS</v>
          </cell>
          <cell r="C29" t="str">
            <v>ME</v>
          </cell>
          <cell r="D29" t="str">
            <v>Small</v>
          </cell>
          <cell r="E29" t="str">
            <v>HPHC</v>
          </cell>
          <cell r="F29" t="str">
            <v>HMO_POS</v>
          </cell>
          <cell r="G29">
            <v>26</v>
          </cell>
          <cell r="H29">
            <v>21477</v>
          </cell>
          <cell r="I29">
            <v>9.6760816476984752E-4</v>
          </cell>
        </row>
        <row r="30">
          <cell r="B30" t="str">
            <v>ME_BuyDirect_HPHC_HMO_POS</v>
          </cell>
          <cell r="C30" t="str">
            <v>ME</v>
          </cell>
          <cell r="D30" t="str">
            <v>BuyDirect</v>
          </cell>
          <cell r="E30" t="str">
            <v>HPHC</v>
          </cell>
          <cell r="F30" t="str">
            <v>HMO_POS</v>
          </cell>
          <cell r="G30">
            <v>2</v>
          </cell>
          <cell r="H30">
            <v>1154</v>
          </cell>
          <cell r="I30">
            <v>1.7167381974248926E-3</v>
          </cell>
        </row>
        <row r="31">
          <cell r="B31" t="str">
            <v>ME_ExchInd_HPHC_HMO_POS</v>
          </cell>
          <cell r="C31" t="str">
            <v>ME</v>
          </cell>
          <cell r="D31" t="str">
            <v>ExchInd</v>
          </cell>
          <cell r="E31" t="str">
            <v>HPHC</v>
          </cell>
          <cell r="F31" t="str">
            <v>HMO_POS</v>
          </cell>
          <cell r="G31">
            <v>8</v>
          </cell>
          <cell r="H31">
            <v>12699</v>
          </cell>
          <cell r="I31">
            <v>5.9479553903345726E-4</v>
          </cell>
        </row>
        <row r="32">
          <cell r="B32" t="str">
            <v>ME_Total_HPHC_HMO_POS</v>
          </cell>
          <cell r="C32" t="str">
            <v>ME</v>
          </cell>
          <cell r="D32" t="str">
            <v>Total</v>
          </cell>
          <cell r="E32" t="str">
            <v>HPHC</v>
          </cell>
          <cell r="F32" t="str">
            <v>HMO_POS</v>
          </cell>
          <cell r="G32">
            <v>0</v>
          </cell>
          <cell r="H32">
            <v>0</v>
          </cell>
          <cell r="I32">
            <v>0</v>
          </cell>
        </row>
        <row r="33">
          <cell r="B33"/>
          <cell r="C33"/>
          <cell r="D33"/>
          <cell r="E33"/>
          <cell r="F33"/>
          <cell r="G33"/>
          <cell r="H33"/>
          <cell r="I33"/>
        </row>
        <row r="34">
          <cell r="B34" t="str">
            <v>NH_ERF_HPHCNE_HMO_POS</v>
          </cell>
          <cell r="C34" t="str">
            <v>NH</v>
          </cell>
          <cell r="D34" t="str">
            <v>ERF</v>
          </cell>
          <cell r="E34" t="str">
            <v>HPHCNE</v>
          </cell>
          <cell r="F34" t="str">
            <v>HMO_POS</v>
          </cell>
          <cell r="G34">
            <v>123</v>
          </cell>
          <cell r="H34">
            <v>22657</v>
          </cell>
          <cell r="I34">
            <v>5.7990559676331759E-3</v>
          </cell>
        </row>
        <row r="35">
          <cell r="B35" t="str">
            <v>NH_ERF_HPHCNE_Access_America</v>
          </cell>
          <cell r="C35" t="str">
            <v>NH</v>
          </cell>
          <cell r="D35" t="str">
            <v>ERF</v>
          </cell>
          <cell r="E35" t="str">
            <v>HPHCNE</v>
          </cell>
          <cell r="F35" t="str">
            <v>Access_America</v>
          </cell>
          <cell r="G35">
            <v>0</v>
          </cell>
          <cell r="H35">
            <v>0</v>
          </cell>
          <cell r="I35">
            <v>0</v>
          </cell>
        </row>
        <row r="36">
          <cell r="B36" t="str">
            <v>NH_CRC_HPHCNE_HMO_POS</v>
          </cell>
          <cell r="C36" t="str">
            <v>NH</v>
          </cell>
          <cell r="D36" t="str">
            <v>CRC</v>
          </cell>
          <cell r="E36" t="str">
            <v>HPHCNE</v>
          </cell>
          <cell r="F36" t="str">
            <v>HMO_POS</v>
          </cell>
          <cell r="G36">
            <v>127</v>
          </cell>
          <cell r="H36">
            <v>13472</v>
          </cell>
          <cell r="I36">
            <v>8.7837837837837843E-3</v>
          </cell>
        </row>
        <row r="37">
          <cell r="B37" t="str">
            <v>NH_Small_HPHCNE_HMO_POS</v>
          </cell>
          <cell r="C37" t="str">
            <v>NH</v>
          </cell>
          <cell r="D37" t="str">
            <v>Small</v>
          </cell>
          <cell r="E37" t="str">
            <v>HPHCNE</v>
          </cell>
          <cell r="F37" t="str">
            <v>HMO_POS</v>
          </cell>
          <cell r="G37">
            <v>152</v>
          </cell>
          <cell r="H37">
            <v>22604</v>
          </cell>
          <cell r="I37">
            <v>6.6631597404874631E-3</v>
          </cell>
        </row>
        <row r="38">
          <cell r="B38" t="str">
            <v>NH_BuyDirect_HPHCNE_HMO_POS</v>
          </cell>
          <cell r="C38" t="str">
            <v>NH</v>
          </cell>
          <cell r="D38" t="str">
            <v>BuyDirect</v>
          </cell>
          <cell r="E38" t="str">
            <v>HPHCNE</v>
          </cell>
          <cell r="F38" t="str">
            <v>HMO_POS</v>
          </cell>
          <cell r="G38">
            <v>4</v>
          </cell>
          <cell r="H38">
            <v>1505</v>
          </cell>
          <cell r="I38">
            <v>2.6143790849673201E-3</v>
          </cell>
        </row>
        <row r="39">
          <cell r="B39" t="str">
            <v>NH_ExchInd_HPHCNE_HMO_POS</v>
          </cell>
          <cell r="C39" t="str">
            <v>NH</v>
          </cell>
          <cell r="D39" t="str">
            <v>ExchInd</v>
          </cell>
          <cell r="E39" t="str">
            <v>HPHCNE</v>
          </cell>
          <cell r="F39" t="str">
            <v>HMO_POS</v>
          </cell>
          <cell r="G39">
            <v>0</v>
          </cell>
          <cell r="H39">
            <v>3145</v>
          </cell>
          <cell r="I39">
            <v>0</v>
          </cell>
        </row>
        <row r="40">
          <cell r="B40" t="str">
            <v>NH_Total_HPHCNE_HMO_POS</v>
          </cell>
          <cell r="C40" t="str">
            <v>NH</v>
          </cell>
          <cell r="D40" t="str">
            <v>Total</v>
          </cell>
          <cell r="E40" t="str">
            <v>HPHCNE</v>
          </cell>
          <cell r="F40" t="str">
            <v>HMO_POS</v>
          </cell>
          <cell r="G40">
            <v>406</v>
          </cell>
          <cell r="H40">
            <v>63383</v>
          </cell>
          <cell r="I40">
            <v>6.3695276725872644E-3</v>
          </cell>
        </row>
        <row r="41">
          <cell r="B41"/>
          <cell r="C41"/>
          <cell r="D41"/>
          <cell r="E41"/>
          <cell r="F41"/>
          <cell r="G41"/>
          <cell r="H41"/>
          <cell r="I41"/>
        </row>
        <row r="42">
          <cell r="B42" t="str">
            <v>CT_ERF_HPHCCT_HMO_POS</v>
          </cell>
          <cell r="C42" t="str">
            <v>CT</v>
          </cell>
          <cell r="D42" t="str">
            <v>ERF</v>
          </cell>
          <cell r="E42" t="str">
            <v>HPHCCT</v>
          </cell>
          <cell r="F42" t="str">
            <v>HMO_POS</v>
          </cell>
          <cell r="G42">
            <v>0</v>
          </cell>
          <cell r="H42">
            <v>38</v>
          </cell>
          <cell r="I42">
            <v>0</v>
          </cell>
        </row>
        <row r="43">
          <cell r="B43" t="str">
            <v>CT_CRC_HPHCCT_HMO_POS</v>
          </cell>
          <cell r="C43" t="str">
            <v>CT</v>
          </cell>
          <cell r="D43" t="str">
            <v>CRC</v>
          </cell>
          <cell r="E43" t="str">
            <v>HPHCCT</v>
          </cell>
          <cell r="F43" t="str">
            <v>HMO_POS</v>
          </cell>
          <cell r="G43">
            <v>0</v>
          </cell>
          <cell r="H43">
            <v>760</v>
          </cell>
          <cell r="I43">
            <v>0</v>
          </cell>
        </row>
        <row r="44">
          <cell r="B44" t="str">
            <v>CT_Small_HPHCCT_HMO_POS</v>
          </cell>
          <cell r="C44" t="str">
            <v>CT</v>
          </cell>
          <cell r="D44" t="str">
            <v>Small</v>
          </cell>
          <cell r="E44" t="str">
            <v>HPHCCT</v>
          </cell>
          <cell r="F44" t="str">
            <v>HMO_POS</v>
          </cell>
          <cell r="G44">
            <v>0</v>
          </cell>
          <cell r="H44">
            <v>5382</v>
          </cell>
          <cell r="I44">
            <v>0</v>
          </cell>
        </row>
        <row r="45">
          <cell r="B45" t="str">
            <v>CT_Total_HPHCCT_HMO_POS</v>
          </cell>
          <cell r="C45" t="str">
            <v>CT</v>
          </cell>
          <cell r="D45" t="str">
            <v>Total</v>
          </cell>
          <cell r="E45" t="str">
            <v>HPHCCT</v>
          </cell>
          <cell r="F45" t="str">
            <v>HMO_POS</v>
          </cell>
          <cell r="G45">
            <v>0</v>
          </cell>
          <cell r="H45">
            <v>6180</v>
          </cell>
          <cell r="I45">
            <v>0</v>
          </cell>
        </row>
        <row r="46">
          <cell r="B46"/>
          <cell r="C46"/>
          <cell r="D46"/>
          <cell r="E46"/>
          <cell r="F46"/>
          <cell r="G46"/>
          <cell r="H46"/>
          <cell r="I46"/>
        </row>
        <row r="47">
          <cell r="B47" t="str">
            <v>MA_ERF_HPIC_PPO</v>
          </cell>
          <cell r="C47" t="str">
            <v>MA</v>
          </cell>
          <cell r="D47" t="str">
            <v>ERF</v>
          </cell>
          <cell r="E47" t="str">
            <v>HPIC</v>
          </cell>
          <cell r="F47" t="str">
            <v>PPO</v>
          </cell>
          <cell r="G47">
            <v>0</v>
          </cell>
          <cell r="H47">
            <v>23265</v>
          </cell>
          <cell r="I47">
            <v>0</v>
          </cell>
        </row>
        <row r="48">
          <cell r="B48" t="str">
            <v>MA_ERF_HPIC_Access_America</v>
          </cell>
          <cell r="C48" t="str">
            <v>MA</v>
          </cell>
          <cell r="D48" t="str">
            <v>ERF</v>
          </cell>
          <cell r="E48" t="str">
            <v>HPIC</v>
          </cell>
          <cell r="F48" t="str">
            <v>Access_America</v>
          </cell>
          <cell r="G48">
            <v>0</v>
          </cell>
          <cell r="H48">
            <v>0</v>
          </cell>
          <cell r="I48">
            <v>0</v>
          </cell>
        </row>
        <row r="49">
          <cell r="B49" t="str">
            <v>MA_CRC_HPIC_PPO</v>
          </cell>
          <cell r="C49" t="str">
            <v>MA</v>
          </cell>
          <cell r="D49" t="str">
            <v>CRC</v>
          </cell>
          <cell r="E49" t="str">
            <v>HPIC</v>
          </cell>
          <cell r="F49" t="str">
            <v>PPO</v>
          </cell>
          <cell r="G49">
            <v>0</v>
          </cell>
          <cell r="H49">
            <v>4486</v>
          </cell>
          <cell r="I49">
            <v>0</v>
          </cell>
        </row>
        <row r="50">
          <cell r="B50" t="str">
            <v>MA_Small_HPIC_PPO</v>
          </cell>
          <cell r="C50" t="str">
            <v>MA</v>
          </cell>
          <cell r="D50" t="str">
            <v>Small</v>
          </cell>
          <cell r="E50" t="str">
            <v>HPIC</v>
          </cell>
          <cell r="F50" t="str">
            <v>PPO</v>
          </cell>
          <cell r="G50">
            <v>0</v>
          </cell>
          <cell r="H50">
            <v>119</v>
          </cell>
          <cell r="I50">
            <v>0</v>
          </cell>
        </row>
        <row r="51">
          <cell r="B51" t="str">
            <v>MA_Assoc_HPIC_PPO</v>
          </cell>
          <cell r="C51" t="str">
            <v>MA</v>
          </cell>
          <cell r="D51" t="str">
            <v>Assoc</v>
          </cell>
          <cell r="E51" t="str">
            <v>HPIC</v>
          </cell>
          <cell r="F51" t="str">
            <v>PPO</v>
          </cell>
          <cell r="G51">
            <v>0</v>
          </cell>
          <cell r="H51">
            <v>596</v>
          </cell>
          <cell r="I51">
            <v>0</v>
          </cell>
        </row>
        <row r="52">
          <cell r="B52" t="str">
            <v>MA_BuyDirect_HPIC_PPO</v>
          </cell>
          <cell r="C52" t="str">
            <v>MA</v>
          </cell>
          <cell r="D52" t="str">
            <v>BuyDirect</v>
          </cell>
          <cell r="E52" t="str">
            <v>HPIC</v>
          </cell>
          <cell r="F52" t="str">
            <v>PPO</v>
          </cell>
          <cell r="G52">
            <v>0</v>
          </cell>
          <cell r="H52">
            <v>344</v>
          </cell>
          <cell r="I52">
            <v>0</v>
          </cell>
        </row>
        <row r="53">
          <cell r="B53" t="str">
            <v>MA_ConnGrp_HPIC_PPO</v>
          </cell>
          <cell r="C53" t="str">
            <v>MA</v>
          </cell>
          <cell r="D53" t="str">
            <v>ConnGrp</v>
          </cell>
          <cell r="E53" t="str">
            <v>HPIC</v>
          </cell>
          <cell r="F53" t="str">
            <v>PPO</v>
          </cell>
          <cell r="G53">
            <v>0</v>
          </cell>
          <cell r="H53">
            <v>0</v>
          </cell>
          <cell r="I53">
            <v>0</v>
          </cell>
        </row>
        <row r="54">
          <cell r="B54" t="str">
            <v>MA_ConnIndv_HPIC_PPO</v>
          </cell>
          <cell r="C54" t="str">
            <v>MA</v>
          </cell>
          <cell r="D54" t="str">
            <v>ConnIndv</v>
          </cell>
          <cell r="E54" t="str">
            <v>HPIC</v>
          </cell>
          <cell r="F54" t="str">
            <v>PPO</v>
          </cell>
          <cell r="G54">
            <v>0</v>
          </cell>
          <cell r="H54">
            <v>0</v>
          </cell>
          <cell r="I54">
            <v>0</v>
          </cell>
        </row>
        <row r="55">
          <cell r="B55" t="str">
            <v>MA_Total_HPIC_PPO</v>
          </cell>
          <cell r="C55" t="str">
            <v>MA</v>
          </cell>
          <cell r="D55" t="str">
            <v>Total</v>
          </cell>
          <cell r="E55" t="str">
            <v>HPIC</v>
          </cell>
          <cell r="F55" t="str">
            <v>PPO</v>
          </cell>
          <cell r="G55">
            <v>0</v>
          </cell>
          <cell r="H55">
            <v>28810</v>
          </cell>
          <cell r="I55">
            <v>0</v>
          </cell>
        </row>
        <row r="56">
          <cell r="B56" t="str">
            <v>MA_MM_HPIC_PPO</v>
          </cell>
          <cell r="C56" t="str">
            <v>MA</v>
          </cell>
          <cell r="D56" t="str">
            <v>MM</v>
          </cell>
          <cell r="E56" t="str">
            <v>HPIC</v>
          </cell>
          <cell r="F56" t="str">
            <v>PPO</v>
          </cell>
          <cell r="G56">
            <v>0</v>
          </cell>
          <cell r="H56">
            <v>1059</v>
          </cell>
          <cell r="I56">
            <v>0</v>
          </cell>
        </row>
        <row r="57">
          <cell r="B57"/>
          <cell r="C57"/>
          <cell r="D57"/>
          <cell r="E57"/>
          <cell r="F57"/>
          <cell r="G57"/>
          <cell r="H57"/>
          <cell r="I57"/>
        </row>
        <row r="58">
          <cell r="B58" t="str">
            <v>ME_ERF_HPIC_PPO</v>
          </cell>
          <cell r="C58" t="str">
            <v>ME</v>
          </cell>
          <cell r="D58" t="str">
            <v>ERF</v>
          </cell>
          <cell r="E58" t="str">
            <v>HPIC</v>
          </cell>
          <cell r="F58" t="str">
            <v>PPO</v>
          </cell>
          <cell r="G58">
            <v>0</v>
          </cell>
          <cell r="H58">
            <v>6546</v>
          </cell>
          <cell r="I58">
            <v>0</v>
          </cell>
        </row>
        <row r="59">
          <cell r="B59" t="str">
            <v>ME_ERF_HPIC_Access_America</v>
          </cell>
          <cell r="C59" t="str">
            <v>ME</v>
          </cell>
          <cell r="D59" t="str">
            <v>ERF</v>
          </cell>
          <cell r="E59" t="str">
            <v>HPIC</v>
          </cell>
          <cell r="F59" t="str">
            <v>Access_America</v>
          </cell>
          <cell r="G59">
            <v>0</v>
          </cell>
          <cell r="H59">
            <v>0</v>
          </cell>
          <cell r="I59">
            <v>0</v>
          </cell>
        </row>
        <row r="60">
          <cell r="B60" t="str">
            <v>ME_CRC_HPIC_PPO</v>
          </cell>
          <cell r="C60" t="str">
            <v>ME</v>
          </cell>
          <cell r="D60" t="str">
            <v>CRC</v>
          </cell>
          <cell r="E60" t="str">
            <v>HPIC</v>
          </cell>
          <cell r="F60" t="str">
            <v>PPO</v>
          </cell>
          <cell r="G60">
            <v>0</v>
          </cell>
          <cell r="H60">
            <v>5588</v>
          </cell>
          <cell r="I60">
            <v>0</v>
          </cell>
        </row>
        <row r="61">
          <cell r="B61" t="str">
            <v>ME_Small_HPIC_PPO</v>
          </cell>
          <cell r="C61" t="str">
            <v>ME</v>
          </cell>
          <cell r="D61" t="str">
            <v>Small</v>
          </cell>
          <cell r="E61" t="str">
            <v>HPIC</v>
          </cell>
          <cell r="F61" t="str">
            <v>PPO</v>
          </cell>
          <cell r="G61">
            <v>0</v>
          </cell>
          <cell r="H61">
            <v>4860</v>
          </cell>
          <cell r="I61">
            <v>0</v>
          </cell>
        </row>
        <row r="62">
          <cell r="B62" t="str">
            <v>ME_BuyDirect_HPIC_PPO</v>
          </cell>
          <cell r="C62" t="str">
            <v>ME</v>
          </cell>
          <cell r="D62" t="str">
            <v>BuyDirect</v>
          </cell>
          <cell r="E62" t="str">
            <v>HPIC</v>
          </cell>
          <cell r="F62" t="str">
            <v>PPO</v>
          </cell>
          <cell r="G62">
            <v>0</v>
          </cell>
          <cell r="H62">
            <v>0</v>
          </cell>
          <cell r="I62">
            <v>0</v>
          </cell>
        </row>
        <row r="63">
          <cell r="B63" t="str">
            <v>ME_ExchInd_HPIC_PPO</v>
          </cell>
          <cell r="C63" t="str">
            <v>ME</v>
          </cell>
          <cell r="D63" t="str">
            <v>ExchInd</v>
          </cell>
          <cell r="E63" t="str">
            <v>HPIC</v>
          </cell>
          <cell r="F63" t="str">
            <v>PPO</v>
          </cell>
          <cell r="G63">
            <v>0</v>
          </cell>
          <cell r="H63">
            <v>0</v>
          </cell>
          <cell r="I63">
            <v>0</v>
          </cell>
        </row>
        <row r="64">
          <cell r="B64" t="str">
            <v>ME_Total_HPIC_PPO</v>
          </cell>
          <cell r="C64" t="str">
            <v>ME</v>
          </cell>
          <cell r="D64" t="str">
            <v>Total</v>
          </cell>
          <cell r="E64" t="str">
            <v>HPIC</v>
          </cell>
          <cell r="F64" t="str">
            <v>PPO</v>
          </cell>
          <cell r="G64">
            <v>0</v>
          </cell>
          <cell r="H64">
            <v>16994</v>
          </cell>
          <cell r="I64">
            <v>0</v>
          </cell>
        </row>
        <row r="65">
          <cell r="B65"/>
          <cell r="C65"/>
          <cell r="D65"/>
          <cell r="E65"/>
          <cell r="F65"/>
          <cell r="G65"/>
          <cell r="H65"/>
          <cell r="I65"/>
        </row>
        <row r="66">
          <cell r="B66" t="str">
            <v>NH_ERF_HPIC_PPO</v>
          </cell>
          <cell r="C66" t="str">
            <v>NH</v>
          </cell>
          <cell r="D66" t="str">
            <v>ERF</v>
          </cell>
          <cell r="E66" t="str">
            <v>HPIC</v>
          </cell>
          <cell r="F66" t="str">
            <v>PPO</v>
          </cell>
          <cell r="G66">
            <v>0</v>
          </cell>
          <cell r="H66">
            <v>3371</v>
          </cell>
          <cell r="I66">
            <v>0</v>
          </cell>
        </row>
        <row r="67">
          <cell r="B67" t="str">
            <v>NH_ERF_HPIC_Access_America</v>
          </cell>
          <cell r="C67" t="str">
            <v>NH</v>
          </cell>
          <cell r="D67" t="str">
            <v>ERF</v>
          </cell>
          <cell r="E67" t="str">
            <v>HPIC</v>
          </cell>
          <cell r="F67" t="str">
            <v>Access_America</v>
          </cell>
          <cell r="G67">
            <v>0</v>
          </cell>
          <cell r="H67">
            <v>0</v>
          </cell>
          <cell r="I67">
            <v>0</v>
          </cell>
        </row>
        <row r="68">
          <cell r="B68" t="str">
            <v>NH_CRC_HPIC_PPO</v>
          </cell>
          <cell r="C68" t="str">
            <v>NH</v>
          </cell>
          <cell r="D68" t="str">
            <v>CRC</v>
          </cell>
          <cell r="E68" t="str">
            <v>HPIC</v>
          </cell>
          <cell r="F68" t="str">
            <v>PPO</v>
          </cell>
          <cell r="G68">
            <v>0</v>
          </cell>
          <cell r="H68">
            <v>3232</v>
          </cell>
          <cell r="I68">
            <v>0</v>
          </cell>
        </row>
        <row r="69">
          <cell r="B69" t="str">
            <v>NH_Small_HPIC_PPO</v>
          </cell>
          <cell r="C69" t="str">
            <v>NH</v>
          </cell>
          <cell r="D69" t="str">
            <v>Small</v>
          </cell>
          <cell r="E69" t="str">
            <v>HPIC</v>
          </cell>
          <cell r="F69" t="str">
            <v>PPO</v>
          </cell>
          <cell r="G69">
            <v>0</v>
          </cell>
          <cell r="H69">
            <v>3089</v>
          </cell>
          <cell r="I69">
            <v>0</v>
          </cell>
        </row>
        <row r="70">
          <cell r="B70" t="str">
            <v>NH_BuyDirect_HPIC_PPO</v>
          </cell>
          <cell r="C70" t="str">
            <v>NH</v>
          </cell>
          <cell r="D70" t="str">
            <v>BuyDirect</v>
          </cell>
          <cell r="E70" t="str">
            <v>HPIC</v>
          </cell>
          <cell r="F70" t="str">
            <v>PPO</v>
          </cell>
          <cell r="G70">
            <v>0</v>
          </cell>
          <cell r="H70">
            <v>0</v>
          </cell>
          <cell r="I70">
            <v>0</v>
          </cell>
        </row>
        <row r="71">
          <cell r="B71" t="str">
            <v>NH_ExchInd_HPIC_PPO</v>
          </cell>
          <cell r="C71" t="str">
            <v>NH</v>
          </cell>
          <cell r="D71" t="str">
            <v>ExchInd</v>
          </cell>
          <cell r="E71" t="str">
            <v>HPIC</v>
          </cell>
          <cell r="F71" t="str">
            <v>PPO</v>
          </cell>
          <cell r="G71">
            <v>0</v>
          </cell>
          <cell r="H71">
            <v>0</v>
          </cell>
          <cell r="I71">
            <v>0</v>
          </cell>
        </row>
        <row r="72">
          <cell r="B72" t="str">
            <v>NH_Total_HPIC_PPO</v>
          </cell>
          <cell r="C72" t="str">
            <v>NH</v>
          </cell>
          <cell r="D72" t="str">
            <v>Total</v>
          </cell>
          <cell r="E72" t="str">
            <v>HPIC</v>
          </cell>
          <cell r="F72" t="str">
            <v>PPO</v>
          </cell>
          <cell r="G72">
            <v>0</v>
          </cell>
          <cell r="H72">
            <v>9692</v>
          </cell>
          <cell r="I72">
            <v>0</v>
          </cell>
        </row>
        <row r="73">
          <cell r="B73"/>
          <cell r="C73"/>
          <cell r="D73"/>
          <cell r="E73"/>
          <cell r="F73"/>
          <cell r="G73"/>
          <cell r="H73"/>
          <cell r="I73"/>
        </row>
        <row r="74">
          <cell r="B74" t="str">
            <v>CT_ERF_HPIC_PPO</v>
          </cell>
          <cell r="C74" t="str">
            <v>CT</v>
          </cell>
          <cell r="D74" t="str">
            <v>ERF</v>
          </cell>
          <cell r="E74" t="str">
            <v>HPIC</v>
          </cell>
          <cell r="F74" t="str">
            <v>PPO</v>
          </cell>
          <cell r="G74">
            <v>0</v>
          </cell>
          <cell r="H74">
            <v>2221</v>
          </cell>
          <cell r="I74">
            <v>0</v>
          </cell>
        </row>
        <row r="75">
          <cell r="B75" t="str">
            <v>CT_CRC_HPIC_PPO</v>
          </cell>
          <cell r="C75" t="str">
            <v>CT</v>
          </cell>
          <cell r="D75" t="str">
            <v>CRC</v>
          </cell>
          <cell r="E75" t="str">
            <v>HPIC</v>
          </cell>
          <cell r="F75" t="str">
            <v>PPO</v>
          </cell>
          <cell r="G75">
            <v>0</v>
          </cell>
          <cell r="H75">
            <v>7791</v>
          </cell>
          <cell r="I75">
            <v>0</v>
          </cell>
        </row>
        <row r="76">
          <cell r="B76" t="str">
            <v>CT_Small_HPIC_PPO</v>
          </cell>
          <cell r="C76" t="str">
            <v>CT</v>
          </cell>
          <cell r="D76" t="str">
            <v>Small</v>
          </cell>
          <cell r="E76" t="str">
            <v>HPIC</v>
          </cell>
          <cell r="F76" t="str">
            <v>PPO</v>
          </cell>
          <cell r="G76">
            <v>0</v>
          </cell>
          <cell r="H76">
            <v>10402</v>
          </cell>
          <cell r="I76">
            <v>0</v>
          </cell>
        </row>
        <row r="77">
          <cell r="B77" t="str">
            <v>CT_Total_HPIC_PPO</v>
          </cell>
          <cell r="C77" t="str">
            <v>CT</v>
          </cell>
          <cell r="D77" t="str">
            <v>Total</v>
          </cell>
          <cell r="E77" t="str">
            <v>HPIC</v>
          </cell>
          <cell r="F77" t="str">
            <v>PPO</v>
          </cell>
          <cell r="G77">
            <v>0</v>
          </cell>
          <cell r="H77">
            <v>20414</v>
          </cell>
          <cell r="I77">
            <v>0</v>
          </cell>
        </row>
      </sheetData>
      <sheetData sheetId="6">
        <row r="2">
          <cell r="H2" t="str">
            <v>Total MMS</v>
          </cell>
        </row>
      </sheetData>
      <sheetData sheetId="7">
        <row r="10">
          <cell r="I10">
            <v>10936</v>
          </cell>
        </row>
      </sheetData>
      <sheetData sheetId="8">
        <row r="10">
          <cell r="I10">
            <v>0</v>
          </cell>
        </row>
      </sheetData>
      <sheetData sheetId="9"/>
      <sheetData sheetId="10"/>
      <sheetData sheetId="11"/>
      <sheetData sheetId="12"/>
      <sheetData sheetId="13">
        <row r="1">
          <cell r="C1" t="str">
            <v>Pricing Inputs from Pricing Leads</v>
          </cell>
        </row>
        <row r="3">
          <cell r="B3" t="str">
            <v>Keyfield</v>
          </cell>
        </row>
        <row r="4">
          <cell r="B4" t="str">
            <v>CT\CRC\HPHCCT\HMO_POS\1</v>
          </cell>
        </row>
        <row r="5">
          <cell r="B5" t="str">
            <v>CT\CRC\HPHCCT\HMO_POS\2</v>
          </cell>
        </row>
        <row r="6">
          <cell r="B6" t="str">
            <v>CT\CRC\HPHCCT\HMO_POS\3</v>
          </cell>
        </row>
        <row r="7">
          <cell r="B7" t="str">
            <v>CT\CRC\HPHCCT\HMO_POS\4</v>
          </cell>
        </row>
        <row r="8">
          <cell r="B8" t="str">
            <v>CT\CRC\HPHCCT\HMO_POS\5</v>
          </cell>
        </row>
        <row r="9">
          <cell r="B9" t="str">
            <v>CT\CRC\HPHCCT\HMO_POS\6</v>
          </cell>
        </row>
        <row r="10">
          <cell r="B10" t="str">
            <v>CT\CRC\HPHCCT\HMO_POS\7</v>
          </cell>
        </row>
        <row r="11">
          <cell r="B11" t="str">
            <v>CT\CRC\HPHCCT\HMO_POS\8</v>
          </cell>
        </row>
        <row r="12">
          <cell r="B12" t="str">
            <v>CT\CRC\HPHCCT\HMO_POS\9</v>
          </cell>
        </row>
        <row r="13">
          <cell r="B13" t="str">
            <v>CT\CRC\HPHCCT\HMO_POS\10</v>
          </cell>
        </row>
        <row r="14">
          <cell r="B14" t="str">
            <v>CT\CRC\HPHCCT\HMO_POS\11</v>
          </cell>
        </row>
        <row r="15">
          <cell r="B15" t="str">
            <v>CT\CRC\HPHCCT\HMO_POS\12</v>
          </cell>
        </row>
        <row r="16">
          <cell r="B16" t="str">
            <v>CT\CRC\HPIC\PPO\1</v>
          </cell>
        </row>
        <row r="17">
          <cell r="B17" t="str">
            <v>CT\CRC\HPIC\PPO\2</v>
          </cell>
        </row>
        <row r="18">
          <cell r="B18" t="str">
            <v>CT\CRC\HPIC\PPO\3</v>
          </cell>
        </row>
        <row r="19">
          <cell r="B19" t="str">
            <v>CT\CRC\HPIC\PPO\4</v>
          </cell>
        </row>
        <row r="20">
          <cell r="B20" t="str">
            <v>CT\CRC\HPIC\PPO\5</v>
          </cell>
        </row>
        <row r="21">
          <cell r="B21" t="str">
            <v>CT\CRC\HPIC\PPO\6</v>
          </cell>
        </row>
        <row r="22">
          <cell r="B22" t="str">
            <v>CT\CRC\HPIC\PPO\7</v>
          </cell>
        </row>
        <row r="23">
          <cell r="B23" t="str">
            <v>CT\CRC\HPIC\PPO\8</v>
          </cell>
        </row>
        <row r="24">
          <cell r="B24" t="str">
            <v>CT\CRC\HPIC\PPO\9</v>
          </cell>
        </row>
        <row r="25">
          <cell r="B25" t="str">
            <v>CT\CRC\HPIC\PPO\10</v>
          </cell>
        </row>
        <row r="26">
          <cell r="B26" t="str">
            <v>CT\CRC\HPIC\PPO\11</v>
          </cell>
        </row>
        <row r="27">
          <cell r="B27" t="str">
            <v>CT\CRC\HPIC\PPO\12</v>
          </cell>
        </row>
        <row r="28">
          <cell r="B28" t="str">
            <v>CT\Small\HPHCCT\HMO_POS\1</v>
          </cell>
        </row>
        <row r="29">
          <cell r="B29" t="str">
            <v>CT\Small\HPHCCT\HMO_POS\2</v>
          </cell>
        </row>
        <row r="30">
          <cell r="B30" t="str">
            <v>CT\Small\HPHCCT\HMO_POS\3</v>
          </cell>
        </row>
        <row r="31">
          <cell r="B31" t="str">
            <v>CT\Small\HPHCCT\HMO_POS\4</v>
          </cell>
        </row>
        <row r="32">
          <cell r="B32" t="str">
            <v>CT\Small\HPHCCT\HMO_POS\5</v>
          </cell>
        </row>
        <row r="33">
          <cell r="B33" t="str">
            <v>CT\Small\HPHCCT\HMO_POS\6</v>
          </cell>
        </row>
        <row r="34">
          <cell r="B34" t="str">
            <v>CT\Small\HPHCCT\HMO_POS\7</v>
          </cell>
        </row>
        <row r="35">
          <cell r="B35" t="str">
            <v>CT\Small\HPHCCT\HMO_POS\8</v>
          </cell>
        </row>
        <row r="36">
          <cell r="B36" t="str">
            <v>CT\Small\HPHCCT\HMO_POS\9</v>
          </cell>
        </row>
        <row r="37">
          <cell r="B37" t="str">
            <v>CT\Small\HPHCCT\HMO_POS\10</v>
          </cell>
        </row>
        <row r="38">
          <cell r="B38" t="str">
            <v>CT\Small\HPHCCT\HMO_POS\11</v>
          </cell>
        </row>
        <row r="39">
          <cell r="B39" t="str">
            <v>CT\Small\HPHCCT\HMO_POS\12</v>
          </cell>
        </row>
        <row r="40">
          <cell r="B40" t="str">
            <v>CT\Small\HPIC\PPO\1</v>
          </cell>
        </row>
        <row r="41">
          <cell r="B41" t="str">
            <v>CT\Small\HPIC\PPO\2</v>
          </cell>
        </row>
        <row r="42">
          <cell r="B42" t="str">
            <v>CT\Small\HPIC\PPO\3</v>
          </cell>
        </row>
        <row r="43">
          <cell r="B43" t="str">
            <v>CT\Small\HPIC\PPO\4</v>
          </cell>
        </row>
        <row r="44">
          <cell r="B44" t="str">
            <v>CT\Small\HPIC\PPO\5</v>
          </cell>
        </row>
        <row r="45">
          <cell r="B45" t="str">
            <v>CT\Small\HPIC\PPO\6</v>
          </cell>
        </row>
        <row r="46">
          <cell r="B46" t="str">
            <v>CT\Small\HPIC\PPO\7</v>
          </cell>
        </row>
        <row r="47">
          <cell r="B47" t="str">
            <v>CT\Small\HPIC\PPO\8</v>
          </cell>
        </row>
        <row r="48">
          <cell r="B48" t="str">
            <v>CT\Small\HPIC\PPO\9</v>
          </cell>
        </row>
        <row r="49">
          <cell r="B49" t="str">
            <v>CT\Small\HPIC\PPO\10</v>
          </cell>
        </row>
        <row r="50">
          <cell r="B50" t="str">
            <v>CT\Small\HPIC\PPO\11</v>
          </cell>
        </row>
        <row r="51">
          <cell r="B51" t="str">
            <v>CT\Small\HPIC\PPO\12</v>
          </cell>
        </row>
        <row r="52">
          <cell r="B52" t="str">
            <v>MA\Assoc\HPHC\HMO_POS\1</v>
          </cell>
        </row>
        <row r="53">
          <cell r="B53" t="str">
            <v>MA\Assoc\HPHC\HMO_POS\2</v>
          </cell>
        </row>
        <row r="54">
          <cell r="B54" t="str">
            <v>MA\Assoc\HPHC\HMO_POS\3</v>
          </cell>
        </row>
        <row r="55">
          <cell r="B55" t="str">
            <v>MA\Assoc\HPHC\HMO_POS\4</v>
          </cell>
        </row>
        <row r="56">
          <cell r="B56" t="str">
            <v>MA\Assoc\HPHC\HMO_POS\5</v>
          </cell>
        </row>
        <row r="57">
          <cell r="B57" t="str">
            <v>MA\Assoc\HPHC\HMO_POS\6</v>
          </cell>
        </row>
        <row r="58">
          <cell r="B58" t="str">
            <v>MA\Assoc\HPHC\HMO_POS\7</v>
          </cell>
        </row>
        <row r="59">
          <cell r="B59" t="str">
            <v>MA\Assoc\HPHC\HMO_POS\8</v>
          </cell>
        </row>
        <row r="60">
          <cell r="B60" t="str">
            <v>MA\Assoc\HPHC\HMO_POS\9</v>
          </cell>
        </row>
        <row r="61">
          <cell r="B61" t="str">
            <v>MA\Assoc\HPHC\HMO_POS\10</v>
          </cell>
        </row>
        <row r="62">
          <cell r="B62" t="str">
            <v>MA\Assoc\HPHC\HMO_POS\11</v>
          </cell>
        </row>
        <row r="63">
          <cell r="B63" t="str">
            <v>MA\Assoc\HPHC\HMO_POS\12</v>
          </cell>
        </row>
        <row r="64">
          <cell r="B64" t="str">
            <v>MA\Assoc\HPHC\PPO\1</v>
          </cell>
        </row>
        <row r="65">
          <cell r="B65" t="str">
            <v>MA\Assoc\HPHC\PPO\2</v>
          </cell>
        </row>
        <row r="66">
          <cell r="B66" t="str">
            <v>MA\Assoc\HPHC\PPO\3</v>
          </cell>
        </row>
        <row r="67">
          <cell r="B67" t="str">
            <v>MA\Assoc\HPHC\PPO\4</v>
          </cell>
        </row>
        <row r="68">
          <cell r="B68" t="str">
            <v>MA\Assoc\HPHC\PPO\5</v>
          </cell>
        </row>
        <row r="69">
          <cell r="B69" t="str">
            <v>MA\Assoc\HPHC\PPO\6</v>
          </cell>
        </row>
        <row r="70">
          <cell r="B70" t="str">
            <v>MA\Assoc\HPHC\PPO\7</v>
          </cell>
        </row>
        <row r="71">
          <cell r="B71" t="str">
            <v>MA\Assoc\HPHC\PPO\8</v>
          </cell>
        </row>
        <row r="72">
          <cell r="B72" t="str">
            <v>MA\Assoc\HPHC\PPO\9</v>
          </cell>
        </row>
        <row r="73">
          <cell r="B73" t="str">
            <v>MA\Assoc\HPHC\PPO\10</v>
          </cell>
        </row>
        <row r="74">
          <cell r="B74" t="str">
            <v>MA\Assoc\HPHC\PPO\11</v>
          </cell>
        </row>
        <row r="75">
          <cell r="B75" t="str">
            <v>MA\Assoc\HPHC\PPO\12</v>
          </cell>
        </row>
        <row r="76">
          <cell r="B76" t="str">
            <v>MA\Assoc\HPIC\PPO\1</v>
          </cell>
        </row>
        <row r="77">
          <cell r="B77" t="str">
            <v>MA\Assoc\HPIC\PPO\2</v>
          </cell>
        </row>
        <row r="78">
          <cell r="B78" t="str">
            <v>MA\Assoc\HPIC\PPO\3</v>
          </cell>
        </row>
        <row r="79">
          <cell r="B79" t="str">
            <v>MA\Assoc\HPIC\PPO\4</v>
          </cell>
        </row>
        <row r="80">
          <cell r="B80" t="str">
            <v>MA\Assoc\HPIC\PPO\5</v>
          </cell>
        </row>
        <row r="81">
          <cell r="B81" t="str">
            <v>MA\Assoc\HPIC\PPO\6</v>
          </cell>
        </row>
        <row r="82">
          <cell r="B82" t="str">
            <v>MA\Assoc\HPIC\PPO\7</v>
          </cell>
        </row>
        <row r="83">
          <cell r="B83" t="str">
            <v>MA\Assoc\HPIC\PPO\8</v>
          </cell>
        </row>
        <row r="84">
          <cell r="B84" t="str">
            <v>MA\Assoc\HPIC\PPO\9</v>
          </cell>
        </row>
        <row r="85">
          <cell r="B85" t="str">
            <v>MA\Assoc\HPIC\PPO\10</v>
          </cell>
        </row>
        <row r="86">
          <cell r="B86" t="str">
            <v>MA\Assoc\HPIC\PPO\11</v>
          </cell>
        </row>
        <row r="87">
          <cell r="B87" t="str">
            <v>MA\Assoc\HPIC\PPO\12</v>
          </cell>
        </row>
        <row r="88">
          <cell r="B88" t="str">
            <v>MA\BuyDirect\HPHC\HMO_POS\1</v>
          </cell>
        </row>
        <row r="89">
          <cell r="B89" t="str">
            <v>MA\BuyDirect\HPHC\HMO_POS\2</v>
          </cell>
        </row>
        <row r="90">
          <cell r="B90" t="str">
            <v>MA\BuyDirect\HPHC\HMO_POS\3</v>
          </cell>
        </row>
        <row r="91">
          <cell r="B91" t="str">
            <v>MA\BuyDirect\HPHC\HMO_POS\4</v>
          </cell>
        </row>
        <row r="92">
          <cell r="B92" t="str">
            <v>MA\BuyDirect\HPHC\HMO_POS\5</v>
          </cell>
        </row>
        <row r="93">
          <cell r="B93" t="str">
            <v>MA\BuyDirect\HPHC\HMO_POS\6</v>
          </cell>
        </row>
        <row r="94">
          <cell r="B94" t="str">
            <v>MA\BuyDirect\HPHC\HMO_POS\7</v>
          </cell>
        </row>
        <row r="95">
          <cell r="B95" t="str">
            <v>MA\BuyDirect\HPHC\HMO_POS\8</v>
          </cell>
        </row>
        <row r="96">
          <cell r="B96" t="str">
            <v>MA\BuyDirect\HPHC\HMO_POS\9</v>
          </cell>
        </row>
        <row r="97">
          <cell r="B97" t="str">
            <v>MA\BuyDirect\HPHC\HMO_POS\10</v>
          </cell>
        </row>
        <row r="98">
          <cell r="B98" t="str">
            <v>MA\BuyDirect\HPHC\HMO_POS\11</v>
          </cell>
        </row>
        <row r="99">
          <cell r="B99" t="str">
            <v>MA\BuyDirect\HPHC\HMO_POS\12</v>
          </cell>
        </row>
        <row r="100">
          <cell r="B100" t="str">
            <v>MA\BuyDirect\HPHC\PPO\1</v>
          </cell>
        </row>
        <row r="101">
          <cell r="B101" t="str">
            <v>MA\BuyDirect\HPHC\PPO\2</v>
          </cell>
        </row>
        <row r="102">
          <cell r="B102" t="str">
            <v>MA\BuyDirect\HPHC\PPO\3</v>
          </cell>
        </row>
        <row r="103">
          <cell r="B103" t="str">
            <v>MA\BuyDirect\HPHC\PPO\4</v>
          </cell>
        </row>
        <row r="104">
          <cell r="B104" t="str">
            <v>MA\BuyDirect\HPHC\PPO\5</v>
          </cell>
        </row>
        <row r="105">
          <cell r="B105" t="str">
            <v>MA\BuyDirect\HPHC\PPO\6</v>
          </cell>
        </row>
        <row r="106">
          <cell r="B106" t="str">
            <v>MA\BuyDirect\HPHC\PPO\7</v>
          </cell>
        </row>
        <row r="107">
          <cell r="B107" t="str">
            <v>MA\BuyDirect\HPHC\PPO\8</v>
          </cell>
        </row>
        <row r="108">
          <cell r="B108" t="str">
            <v>MA\BuyDirect\HPHC\PPO\9</v>
          </cell>
        </row>
        <row r="109">
          <cell r="B109" t="str">
            <v>MA\BuyDirect\HPHC\PPO\10</v>
          </cell>
        </row>
        <row r="110">
          <cell r="B110" t="str">
            <v>MA\BuyDirect\HPHC\PPO\11</v>
          </cell>
        </row>
        <row r="111">
          <cell r="B111" t="str">
            <v>MA\BuyDirect\HPHC\PPO\12</v>
          </cell>
        </row>
        <row r="112">
          <cell r="B112" t="str">
            <v>MA\BuyDirect\HPIC\PPO\1</v>
          </cell>
        </row>
        <row r="113">
          <cell r="B113" t="str">
            <v>MA\BuyDirect\HPIC\PPO\2</v>
          </cell>
        </row>
        <row r="114">
          <cell r="B114" t="str">
            <v>MA\BuyDirect\HPIC\PPO\3</v>
          </cell>
        </row>
        <row r="115">
          <cell r="B115" t="str">
            <v>MA\BuyDirect\HPIC\PPO\4</v>
          </cell>
        </row>
        <row r="116">
          <cell r="B116" t="str">
            <v>MA\BuyDirect\HPIC\PPO\5</v>
          </cell>
        </row>
        <row r="117">
          <cell r="B117" t="str">
            <v>MA\BuyDirect\HPIC\PPO\6</v>
          </cell>
        </row>
        <row r="118">
          <cell r="B118" t="str">
            <v>MA\BuyDirect\HPIC\PPO\7</v>
          </cell>
        </row>
        <row r="119">
          <cell r="B119" t="str">
            <v>MA\BuyDirect\HPIC\PPO\8</v>
          </cell>
        </row>
        <row r="120">
          <cell r="B120" t="str">
            <v>MA\BuyDirect\HPIC\PPO\9</v>
          </cell>
        </row>
        <row r="121">
          <cell r="B121" t="str">
            <v>MA\BuyDirect\HPIC\PPO\10</v>
          </cell>
        </row>
        <row r="122">
          <cell r="B122" t="str">
            <v>MA\BuyDirect\HPIC\PPO\11</v>
          </cell>
        </row>
        <row r="123">
          <cell r="B123" t="str">
            <v>MA\BuyDirect\HPIC\PPO\12</v>
          </cell>
        </row>
        <row r="124">
          <cell r="B124" t="str">
            <v>MA\ConnGrp\HPHC\HMO_POS\1</v>
          </cell>
        </row>
        <row r="125">
          <cell r="B125" t="str">
            <v>MA\ConnGrp\HPHC\HMO_POS\2</v>
          </cell>
        </row>
        <row r="126">
          <cell r="B126" t="str">
            <v>MA\ConnGrp\HPHC\HMO_POS\3</v>
          </cell>
        </row>
        <row r="127">
          <cell r="B127" t="str">
            <v>MA\ConnGrp\HPHC\HMO_POS\4</v>
          </cell>
        </row>
        <row r="128">
          <cell r="B128" t="str">
            <v>MA\ConnGrp\HPHC\HMO_POS\5</v>
          </cell>
        </row>
        <row r="129">
          <cell r="B129" t="str">
            <v>MA\ConnGrp\HPHC\HMO_POS\6</v>
          </cell>
        </row>
        <row r="130">
          <cell r="B130" t="str">
            <v>MA\ConnGrp\HPHC\HMO_POS\7</v>
          </cell>
        </row>
        <row r="131">
          <cell r="B131" t="str">
            <v>MA\ConnGrp\HPHC\HMO_POS\8</v>
          </cell>
        </row>
        <row r="132">
          <cell r="B132" t="str">
            <v>MA\ConnGrp\HPHC\HMO_POS\9</v>
          </cell>
        </row>
        <row r="133">
          <cell r="B133" t="str">
            <v>MA\ConnGrp\HPHC\HMO_POS\10</v>
          </cell>
        </row>
        <row r="134">
          <cell r="B134" t="str">
            <v>MA\ConnGrp\HPHC\HMO_POS\11</v>
          </cell>
        </row>
        <row r="135">
          <cell r="B135" t="str">
            <v>MA\ConnGrp\HPHC\HMO_POS\12</v>
          </cell>
        </row>
        <row r="136">
          <cell r="B136" t="str">
            <v>MA\ConnGrp\HPHC\PPO\1</v>
          </cell>
        </row>
        <row r="137">
          <cell r="B137" t="str">
            <v>MA\ConnGrp\HPHC\PPO\2</v>
          </cell>
        </row>
        <row r="138">
          <cell r="B138" t="str">
            <v>MA\ConnGrp\HPHC\PPO\3</v>
          </cell>
        </row>
        <row r="139">
          <cell r="B139" t="str">
            <v>MA\ConnGrp\HPHC\PPO\4</v>
          </cell>
        </row>
        <row r="140">
          <cell r="B140" t="str">
            <v>MA\ConnGrp\HPHC\PPO\5</v>
          </cell>
        </row>
        <row r="141">
          <cell r="B141" t="str">
            <v>MA\ConnGrp\HPHC\PPO\6</v>
          </cell>
        </row>
        <row r="142">
          <cell r="B142" t="str">
            <v>MA\ConnGrp\HPHC\PPO\7</v>
          </cell>
        </row>
        <row r="143">
          <cell r="B143" t="str">
            <v>MA\ConnGrp\HPHC\PPO\8</v>
          </cell>
        </row>
        <row r="144">
          <cell r="B144" t="str">
            <v>MA\ConnGrp\HPHC\PPO\9</v>
          </cell>
        </row>
        <row r="145">
          <cell r="B145" t="str">
            <v>MA\ConnGrp\HPHC\PPO\10</v>
          </cell>
        </row>
        <row r="146">
          <cell r="B146" t="str">
            <v>MA\ConnGrp\HPHC\PPO\11</v>
          </cell>
        </row>
        <row r="147">
          <cell r="B147" t="str">
            <v>MA\ConnGrp\HPHC\PPO\12</v>
          </cell>
        </row>
        <row r="148">
          <cell r="B148" t="str">
            <v>MA\ConnGrp\HPIC\PPO\1</v>
          </cell>
        </row>
        <row r="149">
          <cell r="B149" t="str">
            <v>MA\ConnGrp\HPIC\PPO\2</v>
          </cell>
        </row>
        <row r="150">
          <cell r="B150" t="str">
            <v>MA\ConnGrp\HPIC\PPO\3</v>
          </cell>
        </row>
        <row r="151">
          <cell r="B151" t="str">
            <v>MA\ConnGrp\HPIC\PPO\4</v>
          </cell>
        </row>
        <row r="152">
          <cell r="B152" t="str">
            <v>MA\ConnGrp\HPIC\PPO\5</v>
          </cell>
        </row>
        <row r="153">
          <cell r="B153" t="str">
            <v>MA\ConnGrp\HPIC\PPO\6</v>
          </cell>
        </row>
        <row r="154">
          <cell r="B154" t="str">
            <v>MA\ConnGrp\HPIC\PPO\7</v>
          </cell>
        </row>
        <row r="155">
          <cell r="B155" t="str">
            <v>MA\ConnGrp\HPIC\PPO\8</v>
          </cell>
        </row>
        <row r="156">
          <cell r="B156" t="str">
            <v>MA\ConnGrp\HPIC\PPO\9</v>
          </cell>
        </row>
        <row r="157">
          <cell r="B157" t="str">
            <v>MA\ConnGrp\HPIC\PPO\10</v>
          </cell>
        </row>
        <row r="158">
          <cell r="B158" t="str">
            <v>MA\ConnGrp\HPIC\PPO\11</v>
          </cell>
        </row>
        <row r="159">
          <cell r="B159" t="str">
            <v>MA\ConnGrp\HPIC\PPO\12</v>
          </cell>
        </row>
        <row r="160">
          <cell r="B160" t="str">
            <v>MA\ConnIndv\HPHC\HMO_POS\1</v>
          </cell>
        </row>
        <row r="161">
          <cell r="B161" t="str">
            <v>MA\ConnIndv\HPHC\HMO_POS\2</v>
          </cell>
        </row>
        <row r="162">
          <cell r="B162" t="str">
            <v>MA\ConnIndv\HPHC\HMO_POS\3</v>
          </cell>
        </row>
        <row r="163">
          <cell r="B163" t="str">
            <v>MA\ConnIndv\HPHC\HMO_POS\4</v>
          </cell>
        </row>
        <row r="164">
          <cell r="B164" t="str">
            <v>MA\ConnIndv\HPHC\HMO_POS\5</v>
          </cell>
        </row>
        <row r="165">
          <cell r="B165" t="str">
            <v>MA\ConnIndv\HPHC\HMO_POS\6</v>
          </cell>
        </row>
        <row r="166">
          <cell r="B166" t="str">
            <v>MA\ConnIndv\HPHC\HMO_POS\7</v>
          </cell>
        </row>
        <row r="167">
          <cell r="B167" t="str">
            <v>MA\ConnIndv\HPHC\HMO_POS\8</v>
          </cell>
        </row>
        <row r="168">
          <cell r="B168" t="str">
            <v>MA\ConnIndv\HPHC\HMO_POS\9</v>
          </cell>
        </row>
        <row r="169">
          <cell r="B169" t="str">
            <v>MA\ConnIndv\HPHC\HMO_POS\10</v>
          </cell>
        </row>
        <row r="170">
          <cell r="B170" t="str">
            <v>MA\ConnIndv\HPHC\HMO_POS\11</v>
          </cell>
        </row>
        <row r="171">
          <cell r="B171" t="str">
            <v>MA\ConnIndv\HPHC\HMO_POS\12</v>
          </cell>
        </row>
        <row r="172">
          <cell r="B172" t="str">
            <v>MA\ConnIndv\HPHC\PPO\1</v>
          </cell>
        </row>
        <row r="173">
          <cell r="B173" t="str">
            <v>MA\ConnIndv\HPHC\PPO\2</v>
          </cell>
        </row>
        <row r="174">
          <cell r="B174" t="str">
            <v>MA\ConnIndv\HPHC\PPO\3</v>
          </cell>
        </row>
        <row r="175">
          <cell r="B175" t="str">
            <v>MA\ConnIndv\HPHC\PPO\4</v>
          </cell>
        </row>
        <row r="176">
          <cell r="B176" t="str">
            <v>MA\ConnIndv\HPHC\PPO\5</v>
          </cell>
        </row>
        <row r="177">
          <cell r="B177" t="str">
            <v>MA\ConnIndv\HPHC\PPO\6</v>
          </cell>
        </row>
        <row r="178">
          <cell r="B178" t="str">
            <v>MA\ConnIndv\HPHC\PPO\7</v>
          </cell>
        </row>
        <row r="179">
          <cell r="B179" t="str">
            <v>MA\ConnIndv\HPHC\PPO\8</v>
          </cell>
        </row>
        <row r="180">
          <cell r="B180" t="str">
            <v>MA\ConnIndv\HPHC\PPO\9</v>
          </cell>
        </row>
        <row r="181">
          <cell r="B181" t="str">
            <v>MA\ConnIndv\HPHC\PPO\10</v>
          </cell>
        </row>
        <row r="182">
          <cell r="B182" t="str">
            <v>MA\ConnIndv\HPHC\PPO\11</v>
          </cell>
        </row>
        <row r="183">
          <cell r="B183" t="str">
            <v>MA\ConnIndv\HPHC\PPO\12</v>
          </cell>
        </row>
        <row r="184">
          <cell r="B184" t="str">
            <v>MA\ConnIndv\HPIC\PPO\1</v>
          </cell>
        </row>
        <row r="185">
          <cell r="B185" t="str">
            <v>MA\ConnIndv\HPIC\PPO\2</v>
          </cell>
        </row>
        <row r="186">
          <cell r="B186" t="str">
            <v>MA\ConnIndv\HPIC\PPO\3</v>
          </cell>
        </row>
        <row r="187">
          <cell r="B187" t="str">
            <v>MA\ConnIndv\HPIC\PPO\4</v>
          </cell>
        </row>
        <row r="188">
          <cell r="B188" t="str">
            <v>MA\ConnIndv\HPIC\PPO\5</v>
          </cell>
        </row>
        <row r="189">
          <cell r="B189" t="str">
            <v>MA\ConnIndv\HPIC\PPO\6</v>
          </cell>
        </row>
        <row r="190">
          <cell r="B190" t="str">
            <v>MA\ConnIndv\HPIC\PPO\7</v>
          </cell>
        </row>
        <row r="191">
          <cell r="B191" t="str">
            <v>MA\ConnIndv\HPIC\PPO\8</v>
          </cell>
        </row>
        <row r="192">
          <cell r="B192" t="str">
            <v>MA\ConnIndv\HPIC\PPO\9</v>
          </cell>
        </row>
        <row r="193">
          <cell r="B193" t="str">
            <v>MA\ConnIndv\HPIC\PPO\10</v>
          </cell>
        </row>
        <row r="194">
          <cell r="B194" t="str">
            <v>MA\ConnIndv\HPIC\PPO\11</v>
          </cell>
        </row>
        <row r="195">
          <cell r="B195" t="str">
            <v>MA\ConnIndv\HPIC\PPO\12</v>
          </cell>
        </row>
        <row r="196">
          <cell r="B196" t="str">
            <v>MA\CRC\HPHC\HMO_POS\1</v>
          </cell>
        </row>
        <row r="197">
          <cell r="B197" t="str">
            <v>MA\CRC\HPHC\HMO_POS\2</v>
          </cell>
        </row>
        <row r="198">
          <cell r="B198" t="str">
            <v>MA\CRC\HPHC\HMO_POS\3</v>
          </cell>
        </row>
        <row r="199">
          <cell r="B199" t="str">
            <v>MA\CRC\HPHC\HMO_POS\4</v>
          </cell>
        </row>
        <row r="200">
          <cell r="B200" t="str">
            <v>MA\CRC\HPHC\HMO_POS\5</v>
          </cell>
        </row>
        <row r="201">
          <cell r="B201" t="str">
            <v>MA\CRC\HPHC\HMO_POS\6</v>
          </cell>
        </row>
        <row r="202">
          <cell r="B202" t="str">
            <v>MA\CRC\HPHC\HMO_POS\7</v>
          </cell>
        </row>
        <row r="203">
          <cell r="B203" t="str">
            <v>MA\CRC\HPHC\HMO_POS\8</v>
          </cell>
        </row>
        <row r="204">
          <cell r="B204" t="str">
            <v>MA\CRC\HPHC\HMO_POS\9</v>
          </cell>
        </row>
        <row r="205">
          <cell r="B205" t="str">
            <v>MA\CRC\HPHC\HMO_POS\10</v>
          </cell>
        </row>
        <row r="206">
          <cell r="B206" t="str">
            <v>MA\CRC\HPHC\HMO_POS\11</v>
          </cell>
        </row>
        <row r="207">
          <cell r="B207" t="str">
            <v>MA\CRC\HPHC\HMO_POS\12</v>
          </cell>
        </row>
        <row r="208">
          <cell r="B208" t="str">
            <v>MA\CRC\HPHC\PPO\1</v>
          </cell>
        </row>
        <row r="209">
          <cell r="B209" t="str">
            <v>MA\CRC\HPHC\PPO\2</v>
          </cell>
        </row>
        <row r="210">
          <cell r="B210" t="str">
            <v>MA\CRC\HPHC\PPO\3</v>
          </cell>
        </row>
        <row r="211">
          <cell r="B211" t="str">
            <v>MA\CRC\HPHC\PPO\4</v>
          </cell>
        </row>
        <row r="212">
          <cell r="B212" t="str">
            <v>MA\CRC\HPHC\PPO\5</v>
          </cell>
        </row>
        <row r="213">
          <cell r="B213" t="str">
            <v>MA\CRC\HPHC\PPO\6</v>
          </cell>
        </row>
        <row r="214">
          <cell r="B214" t="str">
            <v>MA\CRC\HPHC\PPO\7</v>
          </cell>
        </row>
        <row r="215">
          <cell r="B215" t="str">
            <v>MA\CRC\HPHC\PPO\8</v>
          </cell>
        </row>
        <row r="216">
          <cell r="B216" t="str">
            <v>MA\CRC\HPHC\PPO\9</v>
          </cell>
        </row>
        <row r="217">
          <cell r="B217" t="str">
            <v>MA\CRC\HPHC\PPO\10</v>
          </cell>
        </row>
        <row r="218">
          <cell r="B218" t="str">
            <v>MA\CRC\HPHC\PPO\11</v>
          </cell>
        </row>
        <row r="219">
          <cell r="B219" t="str">
            <v>MA\CRC\HPHC\PPO\12</v>
          </cell>
        </row>
        <row r="220">
          <cell r="B220" t="str">
            <v>MA\CRC\HPIC\PPO\1</v>
          </cell>
        </row>
        <row r="221">
          <cell r="B221" t="str">
            <v>MA\CRC\HPIC\PPO\2</v>
          </cell>
        </row>
        <row r="222">
          <cell r="B222" t="str">
            <v>MA\CRC\HPIC\PPO\3</v>
          </cell>
        </row>
        <row r="223">
          <cell r="B223" t="str">
            <v>MA\CRC\HPIC\PPO\4</v>
          </cell>
        </row>
        <row r="224">
          <cell r="B224" t="str">
            <v>MA\CRC\HPIC\PPO\5</v>
          </cell>
        </row>
        <row r="225">
          <cell r="B225" t="str">
            <v>MA\CRC\HPIC\PPO\6</v>
          </cell>
        </row>
        <row r="226">
          <cell r="B226" t="str">
            <v>MA\CRC\HPIC\PPO\7</v>
          </cell>
        </row>
        <row r="227">
          <cell r="B227" t="str">
            <v>MA\CRC\HPIC\PPO\8</v>
          </cell>
        </row>
        <row r="228">
          <cell r="B228" t="str">
            <v>MA\CRC\HPIC\PPO\9</v>
          </cell>
        </row>
        <row r="229">
          <cell r="B229" t="str">
            <v>MA\CRC\HPIC\PPO\10</v>
          </cell>
        </row>
        <row r="230">
          <cell r="B230" t="str">
            <v>MA\CRC\HPIC\PPO\11</v>
          </cell>
        </row>
        <row r="231">
          <cell r="B231" t="str">
            <v>MA\CRC\HPIC\PPO\12</v>
          </cell>
        </row>
        <row r="232">
          <cell r="B232" t="str">
            <v>MA\Small\HPHC\HMO_POS\1</v>
          </cell>
        </row>
        <row r="233">
          <cell r="B233" t="str">
            <v>MA\Small\HPHC\HMO_POS\2</v>
          </cell>
        </row>
        <row r="234">
          <cell r="B234" t="str">
            <v>MA\Small\HPHC\HMO_POS\3</v>
          </cell>
        </row>
        <row r="235">
          <cell r="B235" t="str">
            <v>MA\Small\HPHC\HMO_POS\4</v>
          </cell>
        </row>
        <row r="236">
          <cell r="B236" t="str">
            <v>MA\Small\HPHC\HMO_POS\5</v>
          </cell>
        </row>
        <row r="237">
          <cell r="B237" t="str">
            <v>MA\Small\HPHC\HMO_POS\6</v>
          </cell>
        </row>
        <row r="238">
          <cell r="B238" t="str">
            <v>MA\Small\HPHC\HMO_POS\7</v>
          </cell>
        </row>
        <row r="239">
          <cell r="B239" t="str">
            <v>MA\Small\HPHC\HMO_POS\8</v>
          </cell>
        </row>
        <row r="240">
          <cell r="B240" t="str">
            <v>MA\Small\HPHC\HMO_POS\9</v>
          </cell>
        </row>
        <row r="241">
          <cell r="B241" t="str">
            <v>MA\Small\HPHC\HMO_POS\10</v>
          </cell>
        </row>
        <row r="242">
          <cell r="B242" t="str">
            <v>MA\Small\HPHC\HMO_POS\11</v>
          </cell>
        </row>
        <row r="243">
          <cell r="B243" t="str">
            <v>MA\Small\HPHC\HMO_POS\12</v>
          </cell>
        </row>
        <row r="244">
          <cell r="B244" t="str">
            <v>MA\Small\HPHC\PPO\1</v>
          </cell>
        </row>
        <row r="245">
          <cell r="B245" t="str">
            <v>MA\Small\HPHC\PPO\2</v>
          </cell>
        </row>
        <row r="246">
          <cell r="B246" t="str">
            <v>MA\Small\HPHC\PPO\3</v>
          </cell>
        </row>
        <row r="247">
          <cell r="B247" t="str">
            <v>MA\Small\HPHC\PPO\4</v>
          </cell>
        </row>
        <row r="248">
          <cell r="B248" t="str">
            <v>MA\Small\HPHC\PPO\5</v>
          </cell>
        </row>
        <row r="249">
          <cell r="B249" t="str">
            <v>MA\Small\HPHC\PPO\6</v>
          </cell>
        </row>
        <row r="250">
          <cell r="B250" t="str">
            <v>MA\Small\HPHC\PPO\7</v>
          </cell>
        </row>
        <row r="251">
          <cell r="B251" t="str">
            <v>MA\Small\HPHC\PPO\8</v>
          </cell>
        </row>
        <row r="252">
          <cell r="B252" t="str">
            <v>MA\Small\HPHC\PPO\9</v>
          </cell>
        </row>
        <row r="253">
          <cell r="B253" t="str">
            <v>MA\Small\HPHC\PPO\10</v>
          </cell>
        </row>
        <row r="254">
          <cell r="B254" t="str">
            <v>MA\Small\HPHC\PPO\11</v>
          </cell>
        </row>
        <row r="255">
          <cell r="B255" t="str">
            <v>MA\Small\HPHC\PPO\12</v>
          </cell>
        </row>
        <row r="256">
          <cell r="B256" t="str">
            <v>MA\Small\HPIC\PPO\1</v>
          </cell>
        </row>
        <row r="257">
          <cell r="B257" t="str">
            <v>MA\Small\HPIC\PPO\2</v>
          </cell>
        </row>
        <row r="258">
          <cell r="B258" t="str">
            <v>MA\Small\HPIC\PPO\3</v>
          </cell>
        </row>
        <row r="259">
          <cell r="B259" t="str">
            <v>MA\Small\HPIC\PPO\4</v>
          </cell>
        </row>
        <row r="260">
          <cell r="B260" t="str">
            <v>MA\Small\HPIC\PPO\5</v>
          </cell>
        </row>
        <row r="261">
          <cell r="B261" t="str">
            <v>MA\Small\HPIC\PPO\6</v>
          </cell>
        </row>
        <row r="262">
          <cell r="B262" t="str">
            <v>MA\Small\HPIC\PPO\7</v>
          </cell>
        </row>
        <row r="263">
          <cell r="B263" t="str">
            <v>MA\Small\HPIC\PPO\8</v>
          </cell>
        </row>
        <row r="264">
          <cell r="B264" t="str">
            <v>MA\Small\HPIC\PPO\9</v>
          </cell>
        </row>
        <row r="265">
          <cell r="B265" t="str">
            <v>MA\Small\HPIC\PPO\10</v>
          </cell>
        </row>
        <row r="266">
          <cell r="B266" t="str">
            <v>MA\Small\HPIC\PPO\11</v>
          </cell>
        </row>
        <row r="267">
          <cell r="B267" t="str">
            <v>MA\Small\HPIC\PPO\12</v>
          </cell>
        </row>
        <row r="268">
          <cell r="B268" t="str">
            <v>ME\BuyDirect\HPHC\HMO_POS\1</v>
          </cell>
        </row>
        <row r="269">
          <cell r="B269" t="str">
            <v>ME\BuyDirect\HPHC\HMO_POS\2</v>
          </cell>
        </row>
        <row r="270">
          <cell r="B270" t="str">
            <v>ME\BuyDirect\HPHC\HMO_POS\3</v>
          </cell>
        </row>
        <row r="271">
          <cell r="B271" t="str">
            <v>ME\BuyDirect\HPHC\HMO_POS\4</v>
          </cell>
        </row>
        <row r="272">
          <cell r="B272" t="str">
            <v>ME\BuyDirect\HPHC\HMO_POS\5</v>
          </cell>
        </row>
        <row r="273">
          <cell r="B273" t="str">
            <v>ME\BuyDirect\HPHC\HMO_POS\6</v>
          </cell>
        </row>
        <row r="274">
          <cell r="B274" t="str">
            <v>ME\BuyDirect\HPHC\HMO_POS\7</v>
          </cell>
        </row>
        <row r="275">
          <cell r="B275" t="str">
            <v>ME\BuyDirect\HPHC\HMO_POS\8</v>
          </cell>
        </row>
        <row r="276">
          <cell r="B276" t="str">
            <v>ME\BuyDirect\HPHC\HMO_POS\9</v>
          </cell>
        </row>
        <row r="277">
          <cell r="B277" t="str">
            <v>ME\BuyDirect\HPHC\HMO_POS\10</v>
          </cell>
        </row>
        <row r="278">
          <cell r="B278" t="str">
            <v>ME\BuyDirect\HPHC\HMO_POS\11</v>
          </cell>
        </row>
        <row r="279">
          <cell r="B279" t="str">
            <v>ME\BuyDirect\HPHC\HMO_POS\12</v>
          </cell>
        </row>
        <row r="280">
          <cell r="B280" t="str">
            <v>ME\BuyDirect\HPIC\PPO\1</v>
          </cell>
        </row>
        <row r="281">
          <cell r="B281" t="str">
            <v>ME\BuyDirect\HPIC\PPO\2</v>
          </cell>
        </row>
        <row r="282">
          <cell r="B282" t="str">
            <v>ME\BuyDirect\HPIC\PPO\3</v>
          </cell>
        </row>
        <row r="283">
          <cell r="B283" t="str">
            <v>ME\BuyDirect\HPIC\PPO\4</v>
          </cell>
        </row>
        <row r="284">
          <cell r="B284" t="str">
            <v>ME\BuyDirect\HPIC\PPO\5</v>
          </cell>
        </row>
        <row r="285">
          <cell r="B285" t="str">
            <v>ME\BuyDirect\HPIC\PPO\6</v>
          </cell>
        </row>
        <row r="286">
          <cell r="B286" t="str">
            <v>ME\BuyDirect\HPIC\PPO\7</v>
          </cell>
        </row>
        <row r="287">
          <cell r="B287" t="str">
            <v>ME\BuyDirect\HPIC\PPO\8</v>
          </cell>
        </row>
        <row r="288">
          <cell r="B288" t="str">
            <v>ME\BuyDirect\HPIC\PPO\9</v>
          </cell>
        </row>
        <row r="289">
          <cell r="B289" t="str">
            <v>ME\BuyDirect\HPIC\PPO\10</v>
          </cell>
        </row>
        <row r="290">
          <cell r="B290" t="str">
            <v>ME\BuyDirect\HPIC\PPO\11</v>
          </cell>
        </row>
        <row r="291">
          <cell r="B291" t="str">
            <v>ME\BuyDirect\HPIC\PPO\12</v>
          </cell>
        </row>
        <row r="292">
          <cell r="B292" t="str">
            <v>ME\CRC\HPHC\HMO_POS\1</v>
          </cell>
        </row>
        <row r="293">
          <cell r="B293" t="str">
            <v>ME\CRC\HPHC\HMO_POS\2</v>
          </cell>
        </row>
        <row r="294">
          <cell r="B294" t="str">
            <v>ME\CRC\HPHC\HMO_POS\3</v>
          </cell>
        </row>
        <row r="295">
          <cell r="B295" t="str">
            <v>ME\CRC\HPHC\HMO_POS\4</v>
          </cell>
        </row>
        <row r="296">
          <cell r="B296" t="str">
            <v>ME\CRC\HPHC\HMO_POS\5</v>
          </cell>
        </row>
        <row r="297">
          <cell r="B297" t="str">
            <v>ME\CRC\HPHC\HMO_POS\6</v>
          </cell>
        </row>
        <row r="298">
          <cell r="B298" t="str">
            <v>ME\CRC\HPHC\HMO_POS\7</v>
          </cell>
        </row>
        <row r="299">
          <cell r="B299" t="str">
            <v>ME\CRC\HPHC\HMO_POS\8</v>
          </cell>
        </row>
        <row r="300">
          <cell r="B300" t="str">
            <v>ME\CRC\HPHC\HMO_POS\9</v>
          </cell>
        </row>
        <row r="301">
          <cell r="B301" t="str">
            <v>ME\CRC\HPHC\HMO_POS\10</v>
          </cell>
        </row>
        <row r="302">
          <cell r="B302" t="str">
            <v>ME\CRC\HPHC\HMO_POS\11</v>
          </cell>
        </row>
        <row r="303">
          <cell r="B303" t="str">
            <v>ME\CRC\HPHC\HMO_POS\12</v>
          </cell>
        </row>
        <row r="304">
          <cell r="B304" t="str">
            <v>ME\CRC\HPIC\PPO\1</v>
          </cell>
        </row>
        <row r="305">
          <cell r="B305" t="str">
            <v>ME\CRC\HPIC\PPO\2</v>
          </cell>
        </row>
        <row r="306">
          <cell r="B306" t="str">
            <v>ME\CRC\HPIC\PPO\3</v>
          </cell>
        </row>
        <row r="307">
          <cell r="B307" t="str">
            <v>ME\CRC\HPIC\PPO\4</v>
          </cell>
        </row>
        <row r="308">
          <cell r="B308" t="str">
            <v>ME\CRC\HPIC\PPO\5</v>
          </cell>
        </row>
        <row r="309">
          <cell r="B309" t="str">
            <v>ME\CRC\HPIC\PPO\6</v>
          </cell>
        </row>
        <row r="310">
          <cell r="B310" t="str">
            <v>ME\CRC\HPIC\PPO\7</v>
          </cell>
        </row>
        <row r="311">
          <cell r="B311" t="str">
            <v>ME\CRC\HPIC\PPO\8</v>
          </cell>
        </row>
        <row r="312">
          <cell r="B312" t="str">
            <v>ME\CRC\HPIC\PPO\9</v>
          </cell>
        </row>
        <row r="313">
          <cell r="B313" t="str">
            <v>ME\CRC\HPIC\PPO\10</v>
          </cell>
        </row>
        <row r="314">
          <cell r="B314" t="str">
            <v>ME\CRC\HPIC\PPO\11</v>
          </cell>
        </row>
        <row r="315">
          <cell r="B315" t="str">
            <v>ME\CRC\HPIC\PPO\12</v>
          </cell>
        </row>
        <row r="316">
          <cell r="B316" t="str">
            <v>ME\ExchInd\HPHC\HMO_POS\1</v>
          </cell>
        </row>
        <row r="317">
          <cell r="B317" t="str">
            <v>ME\ExchInd\HPHC\HMO_POS\2</v>
          </cell>
        </row>
        <row r="318">
          <cell r="B318" t="str">
            <v>ME\ExchInd\HPHC\HMO_POS\3</v>
          </cell>
        </row>
        <row r="319">
          <cell r="B319" t="str">
            <v>ME\ExchInd\HPHC\HMO_POS\4</v>
          </cell>
        </row>
        <row r="320">
          <cell r="B320" t="str">
            <v>ME\ExchInd\HPHC\HMO_POS\5</v>
          </cell>
        </row>
        <row r="321">
          <cell r="B321" t="str">
            <v>ME\ExchInd\HPHC\HMO_POS\6</v>
          </cell>
        </row>
        <row r="322">
          <cell r="B322" t="str">
            <v>ME\ExchInd\HPHC\HMO_POS\7</v>
          </cell>
        </row>
        <row r="323">
          <cell r="B323" t="str">
            <v>ME\ExchInd\HPHC\HMO_POS\8</v>
          </cell>
        </row>
        <row r="324">
          <cell r="B324" t="str">
            <v>ME\ExchInd\HPHC\HMO_POS\9</v>
          </cell>
        </row>
        <row r="325">
          <cell r="B325" t="str">
            <v>ME\ExchInd\HPHC\HMO_POS\10</v>
          </cell>
        </row>
        <row r="326">
          <cell r="B326" t="str">
            <v>ME\ExchInd\HPHC\HMO_POS\11</v>
          </cell>
        </row>
        <row r="327">
          <cell r="B327" t="str">
            <v>ME\ExchInd\HPHC\HMO_POS\12</v>
          </cell>
        </row>
        <row r="328">
          <cell r="B328" t="str">
            <v>ME\ExchInd\HPIC\PPO\1</v>
          </cell>
        </row>
        <row r="329">
          <cell r="B329" t="str">
            <v>ME\ExchInd\HPIC\PPO\2</v>
          </cell>
        </row>
        <row r="330">
          <cell r="B330" t="str">
            <v>ME\ExchInd\HPIC\PPO\3</v>
          </cell>
        </row>
        <row r="331">
          <cell r="B331" t="str">
            <v>ME\ExchInd\HPIC\PPO\4</v>
          </cell>
        </row>
        <row r="332">
          <cell r="B332" t="str">
            <v>ME\ExchInd\HPIC\PPO\5</v>
          </cell>
        </row>
        <row r="333">
          <cell r="B333" t="str">
            <v>ME\ExchInd\HPIC\PPO\6</v>
          </cell>
        </row>
        <row r="334">
          <cell r="B334" t="str">
            <v>ME\ExchInd\HPIC\PPO\7</v>
          </cell>
        </row>
        <row r="335">
          <cell r="B335" t="str">
            <v>ME\ExchInd\HPIC\PPO\8</v>
          </cell>
        </row>
        <row r="336">
          <cell r="B336" t="str">
            <v>ME\ExchInd\HPIC\PPO\9</v>
          </cell>
        </row>
        <row r="337">
          <cell r="B337" t="str">
            <v>ME\ExchInd\HPIC\PPO\10</v>
          </cell>
        </row>
        <row r="338">
          <cell r="B338" t="str">
            <v>ME\ExchInd\HPIC\PPO\11</v>
          </cell>
        </row>
        <row r="339">
          <cell r="B339" t="str">
            <v>ME\ExchInd\HPIC\PPO\12</v>
          </cell>
        </row>
        <row r="340">
          <cell r="B340" t="str">
            <v>ME\Small\HPHC\HMO_POS\1</v>
          </cell>
        </row>
        <row r="341">
          <cell r="B341" t="str">
            <v>ME\Small\HPHC\HMO_POS\2</v>
          </cell>
        </row>
        <row r="342">
          <cell r="B342" t="str">
            <v>ME\Small\HPHC\HMO_POS\3</v>
          </cell>
        </row>
        <row r="343">
          <cell r="B343" t="str">
            <v>ME\Small\HPHC\HMO_POS\4</v>
          </cell>
        </row>
        <row r="344">
          <cell r="B344" t="str">
            <v>ME\Small\HPHC\HMO_POS\5</v>
          </cell>
        </row>
        <row r="345">
          <cell r="B345" t="str">
            <v>ME\Small\HPHC\HMO_POS\6</v>
          </cell>
        </row>
        <row r="346">
          <cell r="B346" t="str">
            <v>ME\Small\HPHC\HMO_POS\7</v>
          </cell>
        </row>
        <row r="347">
          <cell r="B347" t="str">
            <v>ME\Small\HPHC\HMO_POS\8</v>
          </cell>
        </row>
        <row r="348">
          <cell r="B348" t="str">
            <v>ME\Small\HPHC\HMO_POS\9</v>
          </cell>
        </row>
        <row r="349">
          <cell r="B349" t="str">
            <v>ME\Small\HPHC\HMO_POS\10</v>
          </cell>
        </row>
        <row r="350">
          <cell r="B350" t="str">
            <v>ME\Small\HPHC\HMO_POS\11</v>
          </cell>
        </row>
        <row r="351">
          <cell r="B351" t="str">
            <v>ME\Small\HPHC\HMO_POS\12</v>
          </cell>
        </row>
        <row r="352">
          <cell r="B352" t="str">
            <v>ME\Small\HPIC\PPO\1</v>
          </cell>
        </row>
        <row r="353">
          <cell r="B353" t="str">
            <v>ME\Small\HPIC\PPO\2</v>
          </cell>
        </row>
        <row r="354">
          <cell r="B354" t="str">
            <v>ME\Small\HPIC\PPO\3</v>
          </cell>
        </row>
        <row r="355">
          <cell r="B355" t="str">
            <v>ME\Small\HPIC\PPO\4</v>
          </cell>
        </row>
        <row r="356">
          <cell r="B356" t="str">
            <v>ME\Small\HPIC\PPO\5</v>
          </cell>
        </row>
        <row r="357">
          <cell r="B357" t="str">
            <v>ME\Small\HPIC\PPO\6</v>
          </cell>
        </row>
        <row r="358">
          <cell r="B358" t="str">
            <v>ME\Small\HPIC\PPO\7</v>
          </cell>
        </row>
        <row r="359">
          <cell r="B359" t="str">
            <v>ME\Small\HPIC\PPO\8</v>
          </cell>
        </row>
        <row r="360">
          <cell r="B360" t="str">
            <v>ME\Small\HPIC\PPO\9</v>
          </cell>
        </row>
        <row r="361">
          <cell r="B361" t="str">
            <v>ME\Small\HPIC\PPO\10</v>
          </cell>
        </row>
        <row r="362">
          <cell r="B362" t="str">
            <v>ME\Small\HPIC\PPO\11</v>
          </cell>
        </row>
        <row r="363">
          <cell r="B363" t="str">
            <v>ME\Small\HPIC\PPO\12</v>
          </cell>
        </row>
        <row r="364">
          <cell r="B364" t="str">
            <v>NH\BuyDirect\HPHCNE\HMO_POS\1</v>
          </cell>
        </row>
        <row r="365">
          <cell r="B365" t="str">
            <v>NH\BuyDirect\HPHCNE\HMO_POS\2</v>
          </cell>
        </row>
        <row r="366">
          <cell r="B366" t="str">
            <v>NH\BuyDirect\HPHCNE\HMO_POS\3</v>
          </cell>
        </row>
        <row r="367">
          <cell r="B367" t="str">
            <v>NH\BuyDirect\HPHCNE\HMO_POS\4</v>
          </cell>
        </row>
        <row r="368">
          <cell r="B368" t="str">
            <v>NH\BuyDirect\HPHCNE\HMO_POS\5</v>
          </cell>
        </row>
        <row r="369">
          <cell r="B369" t="str">
            <v>NH\BuyDirect\HPHCNE\HMO_POS\6</v>
          </cell>
        </row>
        <row r="370">
          <cell r="B370" t="str">
            <v>NH\BuyDirect\HPHCNE\HMO_POS\7</v>
          </cell>
        </row>
        <row r="371">
          <cell r="B371" t="str">
            <v>NH\BuyDirect\HPHCNE\HMO_POS\8</v>
          </cell>
        </row>
        <row r="372">
          <cell r="B372" t="str">
            <v>NH\BuyDirect\HPHCNE\HMO_POS\9</v>
          </cell>
        </row>
        <row r="373">
          <cell r="B373" t="str">
            <v>NH\BuyDirect\HPHCNE\HMO_POS\10</v>
          </cell>
        </row>
        <row r="374">
          <cell r="B374" t="str">
            <v>NH\BuyDirect\HPHCNE\HMO_POS\11</v>
          </cell>
        </row>
        <row r="375">
          <cell r="B375" t="str">
            <v>NH\BuyDirect\HPHCNE\HMO_POS\12</v>
          </cell>
        </row>
        <row r="376">
          <cell r="B376" t="str">
            <v>NH\BuyDirect\HPIC\PPO\1</v>
          </cell>
        </row>
        <row r="377">
          <cell r="B377" t="str">
            <v>NH\BuyDirect\HPIC\PPO\2</v>
          </cell>
        </row>
        <row r="378">
          <cell r="B378" t="str">
            <v>NH\BuyDirect\HPIC\PPO\3</v>
          </cell>
        </row>
        <row r="379">
          <cell r="B379" t="str">
            <v>NH\BuyDirect\HPIC\PPO\4</v>
          </cell>
        </row>
        <row r="380">
          <cell r="B380" t="str">
            <v>NH\BuyDirect\HPIC\PPO\5</v>
          </cell>
        </row>
        <row r="381">
          <cell r="B381" t="str">
            <v>NH\BuyDirect\HPIC\PPO\6</v>
          </cell>
        </row>
        <row r="382">
          <cell r="B382" t="str">
            <v>NH\BuyDirect\HPIC\PPO\7</v>
          </cell>
        </row>
        <row r="383">
          <cell r="B383" t="str">
            <v>NH\BuyDirect\HPIC\PPO\8</v>
          </cell>
        </row>
        <row r="384">
          <cell r="B384" t="str">
            <v>NH\BuyDirect\HPIC\PPO\9</v>
          </cell>
        </row>
        <row r="385">
          <cell r="B385" t="str">
            <v>NH\BuyDirect\HPIC\PPO\10</v>
          </cell>
        </row>
        <row r="386">
          <cell r="B386" t="str">
            <v>NH\BuyDirect\HPIC\PPO\11</v>
          </cell>
        </row>
        <row r="387">
          <cell r="B387" t="str">
            <v>NH\BuyDirect\HPIC\PPO\12</v>
          </cell>
        </row>
        <row r="388">
          <cell r="B388" t="str">
            <v>NH\CRC\HPHCNE\HMO_POS\1</v>
          </cell>
        </row>
        <row r="389">
          <cell r="B389" t="str">
            <v>NH\CRC\HPHCNE\HMO_POS\2</v>
          </cell>
        </row>
        <row r="390">
          <cell r="B390" t="str">
            <v>NH\CRC\HPHCNE\HMO_POS\3</v>
          </cell>
        </row>
        <row r="391">
          <cell r="B391" t="str">
            <v>NH\CRC\HPHCNE\HMO_POS\4</v>
          </cell>
        </row>
        <row r="392">
          <cell r="B392" t="str">
            <v>NH\CRC\HPHCNE\HMO_POS\5</v>
          </cell>
        </row>
        <row r="393">
          <cell r="B393" t="str">
            <v>NH\CRC\HPHCNE\HMO_POS\6</v>
          </cell>
        </row>
        <row r="394">
          <cell r="B394" t="str">
            <v>NH\CRC\HPHCNE\HMO_POS\7</v>
          </cell>
        </row>
        <row r="395">
          <cell r="B395" t="str">
            <v>NH\CRC\HPHCNE\HMO_POS\8</v>
          </cell>
        </row>
        <row r="396">
          <cell r="B396" t="str">
            <v>NH\CRC\HPHCNE\HMO_POS\9</v>
          </cell>
        </row>
        <row r="397">
          <cell r="B397" t="str">
            <v>NH\CRC\HPHCNE\HMO_POS\10</v>
          </cell>
        </row>
        <row r="398">
          <cell r="B398" t="str">
            <v>NH\CRC\HPHCNE\HMO_POS\11</v>
          </cell>
        </row>
        <row r="399">
          <cell r="B399" t="str">
            <v>NH\CRC\HPHCNE\HMO_POS\12</v>
          </cell>
        </row>
        <row r="400">
          <cell r="B400" t="str">
            <v>NH\CRC\HPIC\PPO\1</v>
          </cell>
        </row>
        <row r="401">
          <cell r="B401" t="str">
            <v>NH\CRC\HPIC\PPO\2</v>
          </cell>
        </row>
        <row r="402">
          <cell r="B402" t="str">
            <v>NH\CRC\HPIC\PPO\3</v>
          </cell>
        </row>
        <row r="403">
          <cell r="B403" t="str">
            <v>NH\CRC\HPIC\PPO\4</v>
          </cell>
        </row>
        <row r="404">
          <cell r="B404" t="str">
            <v>NH\CRC\HPIC\PPO\5</v>
          </cell>
        </row>
        <row r="405">
          <cell r="B405" t="str">
            <v>NH\CRC\HPIC\PPO\6</v>
          </cell>
        </row>
        <row r="406">
          <cell r="B406" t="str">
            <v>NH\CRC\HPIC\PPO\7</v>
          </cell>
        </row>
        <row r="407">
          <cell r="B407" t="str">
            <v>NH\CRC\HPIC\PPO\8</v>
          </cell>
        </row>
        <row r="408">
          <cell r="B408" t="str">
            <v>NH\CRC\HPIC\PPO\9</v>
          </cell>
        </row>
        <row r="409">
          <cell r="B409" t="str">
            <v>NH\CRC\HPIC\PPO\10</v>
          </cell>
        </row>
        <row r="410">
          <cell r="B410" t="str">
            <v>NH\CRC\HPIC\PPO\11</v>
          </cell>
        </row>
        <row r="411">
          <cell r="B411" t="str">
            <v>NH\CRC\HPIC\PPO\12</v>
          </cell>
        </row>
        <row r="412">
          <cell r="B412" t="str">
            <v>NH\ExchInd\HPHCNE\HMO_POS\1</v>
          </cell>
        </row>
        <row r="413">
          <cell r="B413" t="str">
            <v>NH\ExchInd\HPHCNE\HMO_POS\2</v>
          </cell>
        </row>
        <row r="414">
          <cell r="B414" t="str">
            <v>NH\ExchInd\HPHCNE\HMO_POS\3</v>
          </cell>
        </row>
        <row r="415">
          <cell r="B415" t="str">
            <v>NH\ExchInd\HPHCNE\HMO_POS\4</v>
          </cell>
        </row>
        <row r="416">
          <cell r="B416" t="str">
            <v>NH\ExchInd\HPHCNE\HMO_POS\5</v>
          </cell>
        </row>
        <row r="417">
          <cell r="B417" t="str">
            <v>NH\ExchInd\HPHCNE\HMO_POS\6</v>
          </cell>
        </row>
        <row r="418">
          <cell r="B418" t="str">
            <v>NH\ExchInd\HPHCNE\HMO_POS\7</v>
          </cell>
        </row>
        <row r="419">
          <cell r="B419" t="str">
            <v>NH\ExchInd\HPHCNE\HMO_POS\8</v>
          </cell>
        </row>
        <row r="420">
          <cell r="B420" t="str">
            <v>NH\ExchInd\HPHCNE\HMO_POS\9</v>
          </cell>
        </row>
        <row r="421">
          <cell r="B421" t="str">
            <v>NH\ExchInd\HPHCNE\HMO_POS\10</v>
          </cell>
        </row>
        <row r="422">
          <cell r="B422" t="str">
            <v>NH\ExchInd\HPHCNE\HMO_POS\11</v>
          </cell>
        </row>
        <row r="423">
          <cell r="B423" t="str">
            <v>NH\ExchInd\HPHCNE\HMO_POS\12</v>
          </cell>
        </row>
        <row r="424">
          <cell r="B424" t="str">
            <v>NH\ExchInd\HPIC\PPO\1</v>
          </cell>
        </row>
        <row r="425">
          <cell r="B425" t="str">
            <v>NH\ExchInd\HPIC\PPO\2</v>
          </cell>
        </row>
        <row r="426">
          <cell r="B426" t="str">
            <v>NH\ExchInd\HPIC\PPO\3</v>
          </cell>
        </row>
        <row r="427">
          <cell r="B427" t="str">
            <v>NH\ExchInd\HPIC\PPO\4</v>
          </cell>
        </row>
        <row r="428">
          <cell r="B428" t="str">
            <v>NH\ExchInd\HPIC\PPO\5</v>
          </cell>
        </row>
        <row r="429">
          <cell r="B429" t="str">
            <v>NH\ExchInd\HPIC\PPO\6</v>
          </cell>
        </row>
        <row r="430">
          <cell r="B430" t="str">
            <v>NH\ExchInd\HPIC\PPO\7</v>
          </cell>
        </row>
        <row r="431">
          <cell r="B431" t="str">
            <v>NH\ExchInd\HPIC\PPO\8</v>
          </cell>
        </row>
        <row r="432">
          <cell r="B432" t="str">
            <v>NH\ExchInd\HPIC\PPO\9</v>
          </cell>
        </row>
        <row r="433">
          <cell r="B433" t="str">
            <v>NH\ExchInd\HPIC\PPO\10</v>
          </cell>
        </row>
        <row r="434">
          <cell r="B434" t="str">
            <v>NH\ExchInd\HPIC\PPO\11</v>
          </cell>
        </row>
        <row r="435">
          <cell r="B435" t="str">
            <v>NH\ExchInd\HPIC\PPO\12</v>
          </cell>
        </row>
        <row r="436">
          <cell r="B436" t="str">
            <v>NH\Small\HPHCNE\HMO_POS\1</v>
          </cell>
        </row>
        <row r="437">
          <cell r="B437" t="str">
            <v>NH\Small\HPHCNE\HMO_POS\2</v>
          </cell>
        </row>
        <row r="438">
          <cell r="B438" t="str">
            <v>NH\Small\HPHCNE\HMO_POS\3</v>
          </cell>
        </row>
        <row r="439">
          <cell r="B439" t="str">
            <v>NH\Small\HPHCNE\HMO_POS\4</v>
          </cell>
        </row>
        <row r="440">
          <cell r="B440" t="str">
            <v>NH\Small\HPHCNE\HMO_POS\5</v>
          </cell>
        </row>
        <row r="441">
          <cell r="B441" t="str">
            <v>NH\Small\HPHCNE\HMO_POS\6</v>
          </cell>
        </row>
        <row r="442">
          <cell r="B442" t="str">
            <v>NH\Small\HPHCNE\HMO_POS\7</v>
          </cell>
        </row>
        <row r="443">
          <cell r="B443" t="str">
            <v>NH\Small\HPHCNE\HMO_POS\8</v>
          </cell>
        </row>
        <row r="444">
          <cell r="B444" t="str">
            <v>NH\Small\HPHCNE\HMO_POS\9</v>
          </cell>
        </row>
        <row r="445">
          <cell r="B445" t="str">
            <v>NH\Small\HPHCNE\HMO_POS\10</v>
          </cell>
        </row>
        <row r="446">
          <cell r="B446" t="str">
            <v>NH\Small\HPHCNE\HMO_POS\11</v>
          </cell>
        </row>
        <row r="447">
          <cell r="B447" t="str">
            <v>NH\Small\HPHCNE\HMO_POS\12</v>
          </cell>
        </row>
        <row r="448">
          <cell r="B448" t="str">
            <v>NH\Small\HPIC\PPO\1</v>
          </cell>
        </row>
        <row r="449">
          <cell r="B449" t="str">
            <v>NH\Small\HPIC\PPO\2</v>
          </cell>
        </row>
        <row r="450">
          <cell r="B450" t="str">
            <v>NH\Small\HPIC\PPO\3</v>
          </cell>
        </row>
        <row r="451">
          <cell r="B451" t="str">
            <v>NH\Small\HPIC\PPO\4</v>
          </cell>
        </row>
        <row r="452">
          <cell r="B452" t="str">
            <v>NH\Small\HPIC\PPO\5</v>
          </cell>
        </row>
        <row r="453">
          <cell r="B453" t="str">
            <v>NH\Small\HPIC\PPO\6</v>
          </cell>
        </row>
        <row r="454">
          <cell r="B454" t="str">
            <v>NH\Small\HPIC\PPO\7</v>
          </cell>
        </row>
        <row r="455">
          <cell r="B455" t="str">
            <v>NH\Small\HPIC\PPO\8</v>
          </cell>
        </row>
        <row r="456">
          <cell r="B456" t="str">
            <v>NH\Small\HPIC\PPO\9</v>
          </cell>
        </row>
        <row r="457">
          <cell r="B457" t="str">
            <v>NH\Small\HPIC\PPO\10</v>
          </cell>
        </row>
        <row r="458">
          <cell r="B458" t="str">
            <v>NH\Small\HPIC\PPO\11</v>
          </cell>
        </row>
        <row r="459">
          <cell r="B459" t="str">
            <v>NH\Small\HPIC\PPO\12</v>
          </cell>
        </row>
      </sheetData>
      <sheetData sheetId="14"/>
      <sheetData sheetId="15"/>
      <sheetData sheetId="16"/>
      <sheetData sheetId="17"/>
      <sheetData sheetId="18">
        <row r="1">
          <cell r="B1" t="str">
            <v>Keyfield 2</v>
          </cell>
          <cell r="H1" t="str">
            <v>MMS</v>
          </cell>
          <cell r="I1" t="str">
            <v>SumOfATRS_MMS</v>
          </cell>
          <cell r="J1" t="str">
            <v>yearmonth</v>
          </cell>
          <cell r="K1" t="str">
            <v>NB_Year</v>
          </cell>
          <cell r="N1" t="str">
            <v>Adjusted Prem</v>
          </cell>
          <cell r="O1" t="str">
            <v>Budget Seg</v>
          </cell>
        </row>
        <row r="2">
          <cell r="B2" t="str">
            <v>CT_Small_HPIC_PPO</v>
          </cell>
          <cell r="H2">
            <v>1887</v>
          </cell>
          <cell r="I2">
            <v>0</v>
          </cell>
          <cell r="J2">
            <v>201901</v>
          </cell>
          <cell r="K2">
            <v>201800</v>
          </cell>
          <cell r="N2">
            <v>1063687.0212000003</v>
          </cell>
          <cell r="O2" t="str">
            <v>Small</v>
          </cell>
        </row>
        <row r="3">
          <cell r="B3" t="str">
            <v>CT_Small_HPIC_PPO</v>
          </cell>
          <cell r="H3">
            <v>1874</v>
          </cell>
          <cell r="I3">
            <v>0</v>
          </cell>
          <cell r="J3">
            <v>201902</v>
          </cell>
          <cell r="K3">
            <v>201800</v>
          </cell>
          <cell r="N3">
            <v>1054885.5396</v>
          </cell>
          <cell r="O3" t="str">
            <v>Small</v>
          </cell>
        </row>
        <row r="4">
          <cell r="B4" t="str">
            <v>CT_Small_HPIC_PPO</v>
          </cell>
          <cell r="H4">
            <v>1832</v>
          </cell>
          <cell r="I4">
            <v>0</v>
          </cell>
          <cell r="J4">
            <v>201903</v>
          </cell>
          <cell r="K4">
            <v>201800</v>
          </cell>
          <cell r="N4">
            <v>1027702.1447999999</v>
          </cell>
          <cell r="O4" t="str">
            <v>Small</v>
          </cell>
        </row>
        <row r="5">
          <cell r="B5" t="str">
            <v>CT_Small_HPIC_PPO</v>
          </cell>
          <cell r="H5">
            <v>1825</v>
          </cell>
          <cell r="I5">
            <v>0</v>
          </cell>
          <cell r="J5">
            <v>201904</v>
          </cell>
          <cell r="K5">
            <v>201800</v>
          </cell>
          <cell r="N5">
            <v>1020472.6356000005</v>
          </cell>
          <cell r="O5" t="str">
            <v>Small</v>
          </cell>
        </row>
        <row r="6">
          <cell r="B6" t="str">
            <v>CT_Small_HPIC_PPO</v>
          </cell>
          <cell r="H6">
            <v>1811</v>
          </cell>
          <cell r="I6">
            <v>0</v>
          </cell>
          <cell r="J6">
            <v>201905</v>
          </cell>
          <cell r="K6">
            <v>201800</v>
          </cell>
          <cell r="N6">
            <v>1009560.1536000007</v>
          </cell>
          <cell r="O6" t="str">
            <v>Small</v>
          </cell>
        </row>
        <row r="7">
          <cell r="B7" t="str">
            <v>CT_Small_HPIC_PPO</v>
          </cell>
          <cell r="H7">
            <v>1785</v>
          </cell>
          <cell r="I7">
            <v>0</v>
          </cell>
          <cell r="J7">
            <v>201906</v>
          </cell>
          <cell r="K7">
            <v>201800</v>
          </cell>
          <cell r="N7">
            <v>996691.20840000035</v>
          </cell>
          <cell r="O7" t="str">
            <v>Small</v>
          </cell>
        </row>
        <row r="8">
          <cell r="B8" t="str">
            <v>CT_Small_HPIC_PPO</v>
          </cell>
          <cell r="H8">
            <v>1773</v>
          </cell>
          <cell r="I8">
            <v>0</v>
          </cell>
          <cell r="J8">
            <v>201907</v>
          </cell>
          <cell r="K8">
            <v>201800</v>
          </cell>
          <cell r="N8">
            <v>985809.03120000032</v>
          </cell>
          <cell r="O8" t="str">
            <v>Small</v>
          </cell>
        </row>
        <row r="9">
          <cell r="B9" t="str">
            <v>CT_Small_HPIC_PPO</v>
          </cell>
          <cell r="H9">
            <v>1765</v>
          </cell>
          <cell r="I9">
            <v>0</v>
          </cell>
          <cell r="J9">
            <v>201908</v>
          </cell>
          <cell r="K9">
            <v>201800</v>
          </cell>
          <cell r="N9">
            <v>981059.85000000068</v>
          </cell>
          <cell r="O9" t="str">
            <v>Small</v>
          </cell>
        </row>
        <row r="10">
          <cell r="B10" t="str">
            <v>CT_Small_HPIC_PPO</v>
          </cell>
          <cell r="H10">
            <v>1761</v>
          </cell>
          <cell r="I10">
            <v>0</v>
          </cell>
          <cell r="J10">
            <v>201909</v>
          </cell>
          <cell r="K10">
            <v>201800</v>
          </cell>
          <cell r="N10">
            <v>978691.7016000005</v>
          </cell>
          <cell r="O10" t="str">
            <v>Small</v>
          </cell>
        </row>
        <row r="11">
          <cell r="B11" t="str">
            <v>CT_Small_HPIC_PPO</v>
          </cell>
          <cell r="H11">
            <v>202</v>
          </cell>
          <cell r="I11">
            <v>0</v>
          </cell>
          <cell r="J11">
            <v>201901</v>
          </cell>
          <cell r="K11">
            <v>201800</v>
          </cell>
          <cell r="N11">
            <v>111406.62240000001</v>
          </cell>
          <cell r="O11" t="str">
            <v>Small</v>
          </cell>
        </row>
        <row r="12">
          <cell r="B12" t="str">
            <v>CT_Small_HPIC_PPO</v>
          </cell>
          <cell r="H12">
            <v>412</v>
          </cell>
          <cell r="I12">
            <v>0</v>
          </cell>
          <cell r="J12">
            <v>201902</v>
          </cell>
          <cell r="K12">
            <v>201800</v>
          </cell>
          <cell r="N12">
            <v>218860.58520000003</v>
          </cell>
          <cell r="O12" t="str">
            <v>Small</v>
          </cell>
        </row>
        <row r="13">
          <cell r="B13" t="str">
            <v>CT_Small_HPIC_PPO</v>
          </cell>
          <cell r="H13">
            <v>409</v>
          </cell>
          <cell r="I13">
            <v>0</v>
          </cell>
          <cell r="J13">
            <v>201903</v>
          </cell>
          <cell r="K13">
            <v>201800</v>
          </cell>
          <cell r="N13">
            <v>217834.91999999995</v>
          </cell>
          <cell r="O13" t="str">
            <v>Small</v>
          </cell>
        </row>
        <row r="14">
          <cell r="B14" t="str">
            <v>CT_Small_HPIC_PPO</v>
          </cell>
          <cell r="H14">
            <v>417</v>
          </cell>
          <cell r="I14">
            <v>0</v>
          </cell>
          <cell r="J14">
            <v>201904</v>
          </cell>
          <cell r="K14">
            <v>201800</v>
          </cell>
          <cell r="N14">
            <v>219423.8808000001</v>
          </cell>
          <cell r="O14" t="str">
            <v>Small</v>
          </cell>
        </row>
        <row r="15">
          <cell r="B15" t="str">
            <v>CT_Small_HPIC_PPO</v>
          </cell>
          <cell r="H15">
            <v>415</v>
          </cell>
          <cell r="I15">
            <v>0</v>
          </cell>
          <cell r="J15">
            <v>201905</v>
          </cell>
          <cell r="K15">
            <v>201800</v>
          </cell>
          <cell r="N15">
            <v>219390.89760000011</v>
          </cell>
          <cell r="O15" t="str">
            <v>Small</v>
          </cell>
        </row>
        <row r="16">
          <cell r="B16" t="str">
            <v>CT_Small_HPIC_PPO</v>
          </cell>
          <cell r="H16">
            <v>425</v>
          </cell>
          <cell r="I16">
            <v>0</v>
          </cell>
          <cell r="J16">
            <v>201906</v>
          </cell>
          <cell r="K16">
            <v>201800</v>
          </cell>
          <cell r="N16">
            <v>223472.81160000013</v>
          </cell>
          <cell r="O16" t="str">
            <v>Small</v>
          </cell>
        </row>
        <row r="17">
          <cell r="B17" t="str">
            <v>CT_Small_HPIC_PPO</v>
          </cell>
          <cell r="H17">
            <v>428</v>
          </cell>
          <cell r="I17">
            <v>0</v>
          </cell>
          <cell r="J17">
            <v>201907</v>
          </cell>
          <cell r="K17">
            <v>201800</v>
          </cell>
          <cell r="N17">
            <v>222971.04360000006</v>
          </cell>
          <cell r="O17" t="str">
            <v>Small</v>
          </cell>
        </row>
        <row r="18">
          <cell r="B18" t="str">
            <v>CT_Small_HPIC_PPO</v>
          </cell>
          <cell r="H18">
            <v>430</v>
          </cell>
          <cell r="I18">
            <v>0</v>
          </cell>
          <cell r="J18">
            <v>201908</v>
          </cell>
          <cell r="K18">
            <v>201800</v>
          </cell>
          <cell r="N18">
            <v>221948.34840000013</v>
          </cell>
          <cell r="O18" t="str">
            <v>Small</v>
          </cell>
        </row>
        <row r="19">
          <cell r="B19" t="str">
            <v>CT_Small_HPIC_PPO</v>
          </cell>
          <cell r="H19">
            <v>439</v>
          </cell>
          <cell r="I19">
            <v>0</v>
          </cell>
          <cell r="J19">
            <v>201909</v>
          </cell>
          <cell r="K19">
            <v>201800</v>
          </cell>
          <cell r="N19">
            <v>227186.85600000012</v>
          </cell>
          <cell r="O19" t="str">
            <v>Small</v>
          </cell>
        </row>
        <row r="20">
          <cell r="B20" t="str">
            <v>CT_Small_HPIC_PPO</v>
          </cell>
          <cell r="H20">
            <v>231</v>
          </cell>
          <cell r="I20">
            <v>0</v>
          </cell>
          <cell r="J20">
            <v>201901</v>
          </cell>
          <cell r="K20">
            <v>201800</v>
          </cell>
          <cell r="N20">
            <v>138700.11240000004</v>
          </cell>
          <cell r="O20" t="str">
            <v>Small</v>
          </cell>
        </row>
        <row r="21">
          <cell r="B21" t="str">
            <v>CT_Small_HPIC_PPO</v>
          </cell>
          <cell r="H21">
            <v>233</v>
          </cell>
          <cell r="I21">
            <v>0</v>
          </cell>
          <cell r="J21">
            <v>201902</v>
          </cell>
          <cell r="K21">
            <v>201800</v>
          </cell>
          <cell r="N21">
            <v>140397.84</v>
          </cell>
          <cell r="O21" t="str">
            <v>Small</v>
          </cell>
        </row>
        <row r="22">
          <cell r="B22" t="str">
            <v>CT_Small_HPIC_PPO</v>
          </cell>
          <cell r="H22">
            <v>518</v>
          </cell>
          <cell r="I22">
            <v>0</v>
          </cell>
          <cell r="J22">
            <v>201903</v>
          </cell>
          <cell r="K22">
            <v>201800</v>
          </cell>
          <cell r="N22">
            <v>293646.81599999999</v>
          </cell>
          <cell r="O22" t="str">
            <v>Small</v>
          </cell>
        </row>
        <row r="23">
          <cell r="B23" t="str">
            <v>CT_Small_HPIC_PPO</v>
          </cell>
          <cell r="H23">
            <v>511</v>
          </cell>
          <cell r="I23">
            <v>0</v>
          </cell>
          <cell r="J23">
            <v>201904</v>
          </cell>
          <cell r="K23">
            <v>201800</v>
          </cell>
          <cell r="N23">
            <v>291128.87160000013</v>
          </cell>
          <cell r="O23" t="str">
            <v>Small</v>
          </cell>
        </row>
        <row r="24">
          <cell r="B24" t="str">
            <v>CT_Small_HPIC_PPO</v>
          </cell>
          <cell r="H24">
            <v>510</v>
          </cell>
          <cell r="I24">
            <v>0</v>
          </cell>
          <cell r="J24">
            <v>201905</v>
          </cell>
          <cell r="K24">
            <v>201800</v>
          </cell>
          <cell r="N24">
            <v>292812.48360000015</v>
          </cell>
          <cell r="O24" t="str">
            <v>Small</v>
          </cell>
        </row>
        <row r="25">
          <cell r="B25" t="str">
            <v>CT_Small_HPIC_PPO</v>
          </cell>
          <cell r="H25">
            <v>500</v>
          </cell>
          <cell r="I25">
            <v>0</v>
          </cell>
          <cell r="J25">
            <v>201906</v>
          </cell>
          <cell r="K25">
            <v>201800</v>
          </cell>
          <cell r="N25">
            <v>288227.18160000019</v>
          </cell>
          <cell r="O25" t="str">
            <v>Small</v>
          </cell>
        </row>
        <row r="26">
          <cell r="B26" t="str">
            <v>CT_Small_HPIC_PPO</v>
          </cell>
          <cell r="H26">
            <v>501</v>
          </cell>
          <cell r="I26">
            <v>0</v>
          </cell>
          <cell r="J26">
            <v>201907</v>
          </cell>
          <cell r="K26">
            <v>201800</v>
          </cell>
          <cell r="N26">
            <v>288923.0364000001</v>
          </cell>
          <cell r="O26" t="str">
            <v>Small</v>
          </cell>
        </row>
        <row r="27">
          <cell r="B27" t="str">
            <v>CT_Small_HPIC_PPO</v>
          </cell>
          <cell r="H27">
            <v>497</v>
          </cell>
          <cell r="I27">
            <v>0</v>
          </cell>
          <cell r="J27">
            <v>201908</v>
          </cell>
          <cell r="K27">
            <v>201800</v>
          </cell>
          <cell r="N27">
            <v>286739.35200000019</v>
          </cell>
          <cell r="O27" t="str">
            <v>Small</v>
          </cell>
        </row>
        <row r="28">
          <cell r="B28" t="str">
            <v>CT_Small_HPIC_PPO</v>
          </cell>
          <cell r="H28">
            <v>493</v>
          </cell>
          <cell r="I28">
            <v>0</v>
          </cell>
          <cell r="J28">
            <v>201909</v>
          </cell>
          <cell r="K28">
            <v>201800</v>
          </cell>
          <cell r="N28">
            <v>284641.08480000013</v>
          </cell>
          <cell r="O28" t="str">
            <v>Small</v>
          </cell>
        </row>
        <row r="29">
          <cell r="B29" t="str">
            <v>CT_Small_HPIC_PPO</v>
          </cell>
          <cell r="H29">
            <v>271</v>
          </cell>
          <cell r="I29">
            <v>0</v>
          </cell>
          <cell r="J29">
            <v>201901</v>
          </cell>
          <cell r="K29">
            <v>201800</v>
          </cell>
          <cell r="N29">
            <v>167227.94520000005</v>
          </cell>
          <cell r="O29" t="str">
            <v>Small</v>
          </cell>
        </row>
        <row r="30">
          <cell r="B30" t="str">
            <v>CT_Small_HPIC_PPO</v>
          </cell>
          <cell r="H30">
            <v>245</v>
          </cell>
          <cell r="I30">
            <v>0</v>
          </cell>
          <cell r="J30">
            <v>201902</v>
          </cell>
          <cell r="K30">
            <v>201800</v>
          </cell>
          <cell r="N30">
            <v>151084.43999999997</v>
          </cell>
          <cell r="O30" t="str">
            <v>Small</v>
          </cell>
        </row>
        <row r="31">
          <cell r="B31" t="str">
            <v>CT_Small_HPIC_PPO</v>
          </cell>
          <cell r="H31">
            <v>242</v>
          </cell>
          <cell r="I31">
            <v>0</v>
          </cell>
          <cell r="J31">
            <v>201903</v>
          </cell>
          <cell r="K31">
            <v>201800</v>
          </cell>
          <cell r="N31">
            <v>150440.55479999998</v>
          </cell>
          <cell r="O31" t="str">
            <v>Small</v>
          </cell>
        </row>
        <row r="32">
          <cell r="B32" t="str">
            <v>CT_Small_HPIC_PPO</v>
          </cell>
          <cell r="H32">
            <v>381</v>
          </cell>
          <cell r="I32">
            <v>0</v>
          </cell>
          <cell r="J32">
            <v>201904</v>
          </cell>
          <cell r="K32">
            <v>201800</v>
          </cell>
          <cell r="N32">
            <v>235529.17560000008</v>
          </cell>
          <cell r="O32" t="str">
            <v>Small</v>
          </cell>
        </row>
        <row r="33">
          <cell r="B33" t="str">
            <v>CT_Small_HPIC_PPO</v>
          </cell>
          <cell r="H33">
            <v>368</v>
          </cell>
          <cell r="I33">
            <v>0</v>
          </cell>
          <cell r="J33">
            <v>201905</v>
          </cell>
          <cell r="K33">
            <v>201800</v>
          </cell>
          <cell r="N33">
            <v>228004.2864000001</v>
          </cell>
          <cell r="O33" t="str">
            <v>Small</v>
          </cell>
        </row>
        <row r="34">
          <cell r="B34" t="str">
            <v>CT_Small_HPIC_PPO</v>
          </cell>
          <cell r="H34">
            <v>373</v>
          </cell>
          <cell r="I34">
            <v>0</v>
          </cell>
          <cell r="J34">
            <v>201906</v>
          </cell>
          <cell r="K34">
            <v>201800</v>
          </cell>
          <cell r="N34">
            <v>228145.51800000004</v>
          </cell>
          <cell r="O34" t="str">
            <v>Small</v>
          </cell>
        </row>
        <row r="35">
          <cell r="B35" t="str">
            <v>CT_Small_HPIC_PPO</v>
          </cell>
          <cell r="H35">
            <v>383</v>
          </cell>
          <cell r="I35">
            <v>0</v>
          </cell>
          <cell r="J35">
            <v>201907</v>
          </cell>
          <cell r="K35">
            <v>201800</v>
          </cell>
          <cell r="N35">
            <v>230991.8256000001</v>
          </cell>
          <cell r="O35" t="str">
            <v>Small</v>
          </cell>
        </row>
        <row r="36">
          <cell r="B36" t="str">
            <v>CT_Small_HPIC_PPO</v>
          </cell>
          <cell r="H36">
            <v>391</v>
          </cell>
          <cell r="I36">
            <v>0</v>
          </cell>
          <cell r="J36">
            <v>201908</v>
          </cell>
          <cell r="K36">
            <v>201800</v>
          </cell>
          <cell r="N36">
            <v>234118.10160000014</v>
          </cell>
          <cell r="O36" t="str">
            <v>Small</v>
          </cell>
        </row>
        <row r="37">
          <cell r="B37" t="str">
            <v>CT_Small_HPIC_PPO</v>
          </cell>
          <cell r="H37">
            <v>388</v>
          </cell>
          <cell r="I37">
            <v>0</v>
          </cell>
          <cell r="J37">
            <v>201909</v>
          </cell>
          <cell r="K37">
            <v>201800</v>
          </cell>
          <cell r="N37">
            <v>233684.74080000006</v>
          </cell>
          <cell r="O37" t="str">
            <v>Small</v>
          </cell>
        </row>
        <row r="38">
          <cell r="B38" t="str">
            <v>CT_Small_HPIC_PPO</v>
          </cell>
          <cell r="H38">
            <v>176</v>
          </cell>
          <cell r="I38">
            <v>0</v>
          </cell>
          <cell r="J38">
            <v>201901</v>
          </cell>
          <cell r="K38">
            <v>201800</v>
          </cell>
          <cell r="N38">
            <v>115816.16520000005</v>
          </cell>
          <cell r="O38" t="str">
            <v>Small</v>
          </cell>
        </row>
        <row r="39">
          <cell r="B39" t="str">
            <v>CT_Small_HPIC_PPO</v>
          </cell>
          <cell r="H39">
            <v>181</v>
          </cell>
          <cell r="I39">
            <v>0</v>
          </cell>
          <cell r="J39">
            <v>201902</v>
          </cell>
          <cell r="K39">
            <v>201800</v>
          </cell>
          <cell r="N39">
            <v>117935.37359999999</v>
          </cell>
          <cell r="O39" t="str">
            <v>Small</v>
          </cell>
        </row>
        <row r="40">
          <cell r="B40" t="str">
            <v>CT_Small_HPIC_PPO</v>
          </cell>
          <cell r="H40">
            <v>178</v>
          </cell>
          <cell r="I40">
            <v>0</v>
          </cell>
          <cell r="J40">
            <v>201903</v>
          </cell>
          <cell r="K40">
            <v>201800</v>
          </cell>
          <cell r="N40">
            <v>116248.73759999999</v>
          </cell>
          <cell r="O40" t="str">
            <v>Small</v>
          </cell>
        </row>
        <row r="41">
          <cell r="B41" t="str">
            <v>CT_Small_HPIC_PPO</v>
          </cell>
          <cell r="H41">
            <v>174</v>
          </cell>
          <cell r="I41">
            <v>0</v>
          </cell>
          <cell r="J41">
            <v>201904</v>
          </cell>
          <cell r="K41">
            <v>201800</v>
          </cell>
          <cell r="N41">
            <v>89704.551600000035</v>
          </cell>
          <cell r="O41" t="str">
            <v>Small</v>
          </cell>
        </row>
        <row r="42">
          <cell r="B42" t="str">
            <v>CT_Small_HPIC_PPO</v>
          </cell>
          <cell r="H42">
            <v>338</v>
          </cell>
          <cell r="I42">
            <v>0</v>
          </cell>
          <cell r="J42">
            <v>201905</v>
          </cell>
          <cell r="K42">
            <v>201800</v>
          </cell>
          <cell r="N42">
            <v>196609.53960000011</v>
          </cell>
          <cell r="O42" t="str">
            <v>Small</v>
          </cell>
        </row>
        <row r="43">
          <cell r="B43" t="str">
            <v>CT_Small_HPIC_PPO</v>
          </cell>
          <cell r="H43">
            <v>360</v>
          </cell>
          <cell r="I43">
            <v>0</v>
          </cell>
          <cell r="J43">
            <v>201906</v>
          </cell>
          <cell r="K43">
            <v>201800</v>
          </cell>
          <cell r="N43">
            <v>208335.31560000009</v>
          </cell>
          <cell r="O43" t="str">
            <v>Small</v>
          </cell>
        </row>
        <row r="44">
          <cell r="B44" t="str">
            <v>CT_Small_HPIC_PPO</v>
          </cell>
          <cell r="H44">
            <v>361</v>
          </cell>
          <cell r="I44">
            <v>0</v>
          </cell>
          <cell r="J44">
            <v>201907</v>
          </cell>
          <cell r="K44">
            <v>201800</v>
          </cell>
          <cell r="N44">
            <v>208996.54560000001</v>
          </cell>
          <cell r="O44" t="str">
            <v>Small</v>
          </cell>
        </row>
        <row r="45">
          <cell r="B45" t="str">
            <v>CT_Small_HPIC_PPO</v>
          </cell>
          <cell r="H45">
            <v>336</v>
          </cell>
          <cell r="I45">
            <v>0</v>
          </cell>
          <cell r="J45">
            <v>201908</v>
          </cell>
          <cell r="K45">
            <v>201800</v>
          </cell>
          <cell r="N45">
            <v>198584.47080000016</v>
          </cell>
          <cell r="O45" t="str">
            <v>Small</v>
          </cell>
        </row>
        <row r="46">
          <cell r="B46" t="str">
            <v>CT_Small_HPIC_PPO</v>
          </cell>
          <cell r="H46">
            <v>338</v>
          </cell>
          <cell r="I46">
            <v>0</v>
          </cell>
          <cell r="J46">
            <v>201909</v>
          </cell>
          <cell r="K46">
            <v>201800</v>
          </cell>
          <cell r="N46">
            <v>200670.57720000012</v>
          </cell>
          <cell r="O46" t="str">
            <v>Small</v>
          </cell>
        </row>
        <row r="47">
          <cell r="B47" t="str">
            <v>CT_Small_HPIC_PPO</v>
          </cell>
          <cell r="H47">
            <v>350</v>
          </cell>
          <cell r="I47">
            <v>0</v>
          </cell>
          <cell r="J47">
            <v>201901</v>
          </cell>
          <cell r="K47">
            <v>201800</v>
          </cell>
          <cell r="N47">
            <v>213178.67280000003</v>
          </cell>
          <cell r="O47" t="str">
            <v>Small</v>
          </cell>
        </row>
        <row r="48">
          <cell r="B48" t="str">
            <v>CT_Small_HPIC_PPO</v>
          </cell>
          <cell r="H48">
            <v>338</v>
          </cell>
          <cell r="I48">
            <v>0</v>
          </cell>
          <cell r="J48">
            <v>201902</v>
          </cell>
          <cell r="K48">
            <v>201800</v>
          </cell>
          <cell r="N48">
            <v>205026.2064</v>
          </cell>
          <cell r="O48" t="str">
            <v>Small</v>
          </cell>
        </row>
        <row r="49">
          <cell r="B49" t="str">
            <v>CT_Small_HPIC_PPO</v>
          </cell>
          <cell r="H49">
            <v>339</v>
          </cell>
          <cell r="I49">
            <v>0</v>
          </cell>
          <cell r="J49">
            <v>201903</v>
          </cell>
          <cell r="K49">
            <v>201800</v>
          </cell>
          <cell r="N49">
            <v>205856.03519999998</v>
          </cell>
          <cell r="O49" t="str">
            <v>Small</v>
          </cell>
        </row>
        <row r="50">
          <cell r="B50" t="str">
            <v>CT_Small_HPIC_PPO</v>
          </cell>
          <cell r="H50">
            <v>335</v>
          </cell>
          <cell r="I50">
            <v>0</v>
          </cell>
          <cell r="J50">
            <v>201904</v>
          </cell>
          <cell r="K50">
            <v>201800</v>
          </cell>
          <cell r="N50">
            <v>203460.23880000005</v>
          </cell>
          <cell r="O50" t="str">
            <v>Small</v>
          </cell>
        </row>
        <row r="51">
          <cell r="B51" t="str">
            <v>CT_Small_HPIC_PPO</v>
          </cell>
          <cell r="H51">
            <v>338</v>
          </cell>
          <cell r="I51">
            <v>0</v>
          </cell>
          <cell r="J51">
            <v>201905</v>
          </cell>
          <cell r="K51">
            <v>201800</v>
          </cell>
          <cell r="N51">
            <v>205009.90920000011</v>
          </cell>
          <cell r="O51" t="str">
            <v>Small</v>
          </cell>
        </row>
        <row r="52">
          <cell r="B52" t="str">
            <v>CT_Small_HPIC_PPO</v>
          </cell>
          <cell r="H52">
            <v>744</v>
          </cell>
          <cell r="I52">
            <v>0</v>
          </cell>
          <cell r="J52">
            <v>201906</v>
          </cell>
          <cell r="K52">
            <v>201800</v>
          </cell>
          <cell r="N52">
            <v>432914.77080000017</v>
          </cell>
          <cell r="O52" t="str">
            <v>Small</v>
          </cell>
        </row>
        <row r="53">
          <cell r="B53" t="str">
            <v>CT_Small_HPIC_PPO</v>
          </cell>
          <cell r="H53">
            <v>729</v>
          </cell>
          <cell r="I53">
            <v>0</v>
          </cell>
          <cell r="J53">
            <v>201907</v>
          </cell>
          <cell r="K53">
            <v>201800</v>
          </cell>
          <cell r="N53">
            <v>423446.07600000018</v>
          </cell>
          <cell r="O53" t="str">
            <v>Small</v>
          </cell>
        </row>
        <row r="54">
          <cell r="B54" t="str">
            <v>CT_Small_HPIC_PPO</v>
          </cell>
          <cell r="H54">
            <v>727</v>
          </cell>
          <cell r="I54">
            <v>0</v>
          </cell>
          <cell r="J54">
            <v>201908</v>
          </cell>
          <cell r="K54">
            <v>201800</v>
          </cell>
          <cell r="N54">
            <v>422637.14520000032</v>
          </cell>
          <cell r="O54" t="str">
            <v>Small</v>
          </cell>
        </row>
        <row r="55">
          <cell r="B55" t="str">
            <v>CT_Small_HPIC_PPO</v>
          </cell>
          <cell r="H55">
            <v>721</v>
          </cell>
          <cell r="I55">
            <v>0</v>
          </cell>
          <cell r="J55">
            <v>201909</v>
          </cell>
          <cell r="K55">
            <v>201800</v>
          </cell>
          <cell r="N55">
            <v>415173.3624000001</v>
          </cell>
          <cell r="O55" t="str">
            <v>Small</v>
          </cell>
        </row>
        <row r="56">
          <cell r="B56" t="str">
            <v>CT_Small_HPIC_PPO</v>
          </cell>
          <cell r="H56">
            <v>280</v>
          </cell>
          <cell r="I56">
            <v>0</v>
          </cell>
          <cell r="J56">
            <v>201901</v>
          </cell>
          <cell r="K56">
            <v>201800</v>
          </cell>
          <cell r="N56">
            <v>162419.07240000003</v>
          </cell>
          <cell r="O56" t="str">
            <v>Small</v>
          </cell>
        </row>
        <row r="57">
          <cell r="B57" t="str">
            <v>CT_Small_HPIC_PPO</v>
          </cell>
          <cell r="H57">
            <v>280</v>
          </cell>
          <cell r="I57">
            <v>0</v>
          </cell>
          <cell r="J57">
            <v>201902</v>
          </cell>
          <cell r="K57">
            <v>201800</v>
          </cell>
          <cell r="N57">
            <v>163416.58199999999</v>
          </cell>
          <cell r="O57" t="str">
            <v>Small</v>
          </cell>
        </row>
        <row r="58">
          <cell r="B58" t="str">
            <v>CT_Small_HPIC_PPO</v>
          </cell>
          <cell r="H58">
            <v>279</v>
          </cell>
          <cell r="I58">
            <v>0</v>
          </cell>
          <cell r="J58">
            <v>201903</v>
          </cell>
          <cell r="K58">
            <v>201800</v>
          </cell>
          <cell r="N58">
            <v>164409.92279999997</v>
          </cell>
          <cell r="O58" t="str">
            <v>Small</v>
          </cell>
        </row>
        <row r="59">
          <cell r="B59" t="str">
            <v>CT_Small_HPIC_PPO</v>
          </cell>
          <cell r="H59">
            <v>278</v>
          </cell>
          <cell r="I59">
            <v>0</v>
          </cell>
          <cell r="J59">
            <v>201904</v>
          </cell>
          <cell r="K59">
            <v>201800</v>
          </cell>
          <cell r="N59">
            <v>164307.12840000007</v>
          </cell>
          <cell r="O59" t="str">
            <v>Small</v>
          </cell>
        </row>
        <row r="60">
          <cell r="B60" t="str">
            <v>CT_Small_HPIC_PPO</v>
          </cell>
          <cell r="H60">
            <v>281</v>
          </cell>
          <cell r="I60">
            <v>0</v>
          </cell>
          <cell r="J60">
            <v>201905</v>
          </cell>
          <cell r="K60">
            <v>201800</v>
          </cell>
          <cell r="N60">
            <v>166619.66760000007</v>
          </cell>
          <cell r="O60" t="str">
            <v>Small</v>
          </cell>
        </row>
        <row r="61">
          <cell r="B61" t="str">
            <v>CT_Small_HPIC_PPO</v>
          </cell>
          <cell r="H61">
            <v>269</v>
          </cell>
          <cell r="I61">
            <v>0</v>
          </cell>
          <cell r="J61">
            <v>201906</v>
          </cell>
          <cell r="K61">
            <v>201800</v>
          </cell>
          <cell r="N61">
            <v>160384.33080000008</v>
          </cell>
          <cell r="O61" t="str">
            <v>Small</v>
          </cell>
        </row>
        <row r="62">
          <cell r="B62" t="str">
            <v>CT_Small_HPIC_PPO</v>
          </cell>
          <cell r="H62">
            <v>275</v>
          </cell>
          <cell r="I62">
            <v>0</v>
          </cell>
          <cell r="J62">
            <v>201907</v>
          </cell>
          <cell r="K62">
            <v>201800</v>
          </cell>
          <cell r="N62">
            <v>173288.90520000007</v>
          </cell>
          <cell r="O62" t="str">
            <v>Small</v>
          </cell>
        </row>
        <row r="63">
          <cell r="B63" t="str">
            <v>CT_Small_HPIC_PPO</v>
          </cell>
          <cell r="H63">
            <v>273</v>
          </cell>
          <cell r="I63">
            <v>0</v>
          </cell>
          <cell r="J63">
            <v>201908</v>
          </cell>
          <cell r="K63">
            <v>201800</v>
          </cell>
          <cell r="N63">
            <v>172529.62200000009</v>
          </cell>
          <cell r="O63" t="str">
            <v>Small</v>
          </cell>
        </row>
        <row r="64">
          <cell r="B64" t="str">
            <v>CT_Small_HPIC_PPO</v>
          </cell>
          <cell r="H64">
            <v>275</v>
          </cell>
          <cell r="I64">
            <v>0</v>
          </cell>
          <cell r="J64">
            <v>201909</v>
          </cell>
          <cell r="K64">
            <v>201800</v>
          </cell>
          <cell r="N64">
            <v>172310.07960000003</v>
          </cell>
          <cell r="O64" t="str">
            <v>Small</v>
          </cell>
        </row>
        <row r="65">
          <cell r="B65" t="str">
            <v>CT_Small_HPIC_PPO</v>
          </cell>
          <cell r="H65">
            <v>215</v>
          </cell>
          <cell r="I65">
            <v>0</v>
          </cell>
          <cell r="J65">
            <v>201901</v>
          </cell>
          <cell r="K65">
            <v>201800</v>
          </cell>
          <cell r="N65">
            <v>119663.08200000004</v>
          </cell>
          <cell r="O65" t="str">
            <v>Small</v>
          </cell>
        </row>
        <row r="66">
          <cell r="B66" t="str">
            <v>CT_Small_HPIC_PPO</v>
          </cell>
          <cell r="H66">
            <v>214</v>
          </cell>
          <cell r="I66">
            <v>0</v>
          </cell>
          <cell r="J66">
            <v>201902</v>
          </cell>
          <cell r="K66">
            <v>201800</v>
          </cell>
          <cell r="N66">
            <v>119353.94279999998</v>
          </cell>
          <cell r="O66" t="str">
            <v>Small</v>
          </cell>
        </row>
        <row r="67">
          <cell r="B67" t="str">
            <v>CT_Small_HPIC_PPO</v>
          </cell>
          <cell r="H67">
            <v>211</v>
          </cell>
          <cell r="I67">
            <v>0</v>
          </cell>
          <cell r="J67">
            <v>201903</v>
          </cell>
          <cell r="K67">
            <v>201800</v>
          </cell>
          <cell r="N67">
            <v>117757.48679999997</v>
          </cell>
          <cell r="O67" t="str">
            <v>Small</v>
          </cell>
        </row>
        <row r="68">
          <cell r="B68" t="str">
            <v>CT_Small_HPIC_PPO</v>
          </cell>
          <cell r="H68">
            <v>209</v>
          </cell>
          <cell r="I68">
            <v>0</v>
          </cell>
          <cell r="J68">
            <v>201904</v>
          </cell>
          <cell r="K68">
            <v>201800</v>
          </cell>
          <cell r="N68">
            <v>116996.01120000005</v>
          </cell>
          <cell r="O68" t="str">
            <v>Small</v>
          </cell>
        </row>
        <row r="69">
          <cell r="B69" t="str">
            <v>CT_Small_HPIC_PPO</v>
          </cell>
          <cell r="H69">
            <v>206</v>
          </cell>
          <cell r="I69">
            <v>0</v>
          </cell>
          <cell r="J69">
            <v>201905</v>
          </cell>
          <cell r="K69">
            <v>201800</v>
          </cell>
          <cell r="N69">
            <v>115414.72920000006</v>
          </cell>
          <cell r="O69" t="str">
            <v>Small</v>
          </cell>
        </row>
        <row r="70">
          <cell r="B70" t="str">
            <v>CT_Small_HPIC_PPO</v>
          </cell>
          <cell r="H70">
            <v>206</v>
          </cell>
          <cell r="I70">
            <v>0</v>
          </cell>
          <cell r="J70">
            <v>201906</v>
          </cell>
          <cell r="K70">
            <v>201800</v>
          </cell>
          <cell r="N70">
            <v>115711.35120000005</v>
          </cell>
          <cell r="O70" t="str">
            <v>Small</v>
          </cell>
        </row>
        <row r="71">
          <cell r="B71" t="str">
            <v>CT_Small_HPIC_PPO</v>
          </cell>
          <cell r="H71">
            <v>192</v>
          </cell>
          <cell r="I71">
            <v>0</v>
          </cell>
          <cell r="J71">
            <v>201907</v>
          </cell>
          <cell r="K71">
            <v>201800</v>
          </cell>
          <cell r="N71">
            <v>109825.75080000004</v>
          </cell>
          <cell r="O71" t="str">
            <v>Small</v>
          </cell>
        </row>
        <row r="72">
          <cell r="B72" t="str">
            <v>CT_Small_HPIC_PPO</v>
          </cell>
          <cell r="H72">
            <v>101</v>
          </cell>
          <cell r="I72">
            <v>0</v>
          </cell>
          <cell r="J72">
            <v>201908</v>
          </cell>
          <cell r="K72">
            <v>201800</v>
          </cell>
          <cell r="N72">
            <v>59021.805600000043</v>
          </cell>
          <cell r="O72" t="str">
            <v>Small</v>
          </cell>
        </row>
        <row r="73">
          <cell r="B73" t="str">
            <v>CT_Small_HPIC_PPO</v>
          </cell>
          <cell r="H73">
            <v>100</v>
          </cell>
          <cell r="I73">
            <v>0</v>
          </cell>
          <cell r="J73">
            <v>201909</v>
          </cell>
          <cell r="K73">
            <v>201800</v>
          </cell>
          <cell r="N73">
            <v>58190.130000000034</v>
          </cell>
          <cell r="O73" t="str">
            <v>Small</v>
          </cell>
        </row>
        <row r="74">
          <cell r="B74" t="str">
            <v>CT_Small_HPIC_PPO</v>
          </cell>
          <cell r="H74">
            <v>404</v>
          </cell>
          <cell r="I74">
            <v>0</v>
          </cell>
          <cell r="J74">
            <v>201901</v>
          </cell>
          <cell r="K74">
            <v>201800</v>
          </cell>
          <cell r="N74">
            <v>241726.08600000007</v>
          </cell>
          <cell r="O74" t="str">
            <v>Small</v>
          </cell>
        </row>
        <row r="75">
          <cell r="B75" t="str">
            <v>CT_Small_HPIC_PPO</v>
          </cell>
          <cell r="H75">
            <v>405</v>
          </cell>
          <cell r="I75">
            <v>0</v>
          </cell>
          <cell r="J75">
            <v>201902</v>
          </cell>
          <cell r="K75">
            <v>201800</v>
          </cell>
          <cell r="N75">
            <v>243832.71239999996</v>
          </cell>
          <cell r="O75" t="str">
            <v>Small</v>
          </cell>
        </row>
        <row r="76">
          <cell r="B76" t="str">
            <v>CT_Small_HPIC_PPO</v>
          </cell>
          <cell r="H76">
            <v>403</v>
          </cell>
          <cell r="I76">
            <v>0</v>
          </cell>
          <cell r="J76">
            <v>201903</v>
          </cell>
          <cell r="K76">
            <v>201800</v>
          </cell>
          <cell r="N76">
            <v>241527.60359999997</v>
          </cell>
          <cell r="O76" t="str">
            <v>Small</v>
          </cell>
        </row>
        <row r="77">
          <cell r="B77" t="str">
            <v>CT_Small_HPIC_PPO</v>
          </cell>
          <cell r="H77">
            <v>399</v>
          </cell>
          <cell r="I77">
            <v>0</v>
          </cell>
          <cell r="J77">
            <v>201904</v>
          </cell>
          <cell r="K77">
            <v>201800</v>
          </cell>
          <cell r="N77">
            <v>239959.55160000009</v>
          </cell>
          <cell r="O77" t="str">
            <v>Small</v>
          </cell>
        </row>
        <row r="78">
          <cell r="B78" t="str">
            <v>CT_Small_HPIC_PPO</v>
          </cell>
          <cell r="H78">
            <v>395</v>
          </cell>
          <cell r="I78">
            <v>0</v>
          </cell>
          <cell r="J78">
            <v>201905</v>
          </cell>
          <cell r="K78">
            <v>201800</v>
          </cell>
          <cell r="N78">
            <v>237014.88840000011</v>
          </cell>
          <cell r="O78" t="str">
            <v>Small</v>
          </cell>
        </row>
        <row r="79">
          <cell r="B79" t="str">
            <v>CT_Small_HPIC_PPO</v>
          </cell>
          <cell r="H79">
            <v>385</v>
          </cell>
          <cell r="I79">
            <v>0</v>
          </cell>
          <cell r="J79">
            <v>201906</v>
          </cell>
          <cell r="K79">
            <v>201800</v>
          </cell>
          <cell r="N79">
            <v>231838.27560000008</v>
          </cell>
          <cell r="O79" t="str">
            <v>Small</v>
          </cell>
        </row>
        <row r="80">
          <cell r="B80" t="str">
            <v>CT_Small_HPIC_PPO</v>
          </cell>
          <cell r="H80">
            <v>385</v>
          </cell>
          <cell r="I80">
            <v>0</v>
          </cell>
          <cell r="J80">
            <v>201907</v>
          </cell>
          <cell r="K80">
            <v>201800</v>
          </cell>
          <cell r="N80">
            <v>231453.73080000008</v>
          </cell>
          <cell r="O80" t="str">
            <v>Small</v>
          </cell>
        </row>
        <row r="81">
          <cell r="B81" t="str">
            <v>CT_Small_HPIC_PPO</v>
          </cell>
          <cell r="H81">
            <v>382</v>
          </cell>
          <cell r="I81">
            <v>0</v>
          </cell>
          <cell r="J81">
            <v>201908</v>
          </cell>
          <cell r="K81">
            <v>201800</v>
          </cell>
          <cell r="N81">
            <v>229190.85000000018</v>
          </cell>
          <cell r="O81" t="str">
            <v>Small</v>
          </cell>
        </row>
        <row r="82">
          <cell r="B82" t="str">
            <v>CT_Small_HPIC_PPO</v>
          </cell>
          <cell r="H82">
            <v>153</v>
          </cell>
          <cell r="I82">
            <v>0</v>
          </cell>
          <cell r="J82">
            <v>201901</v>
          </cell>
          <cell r="K82">
            <v>201800</v>
          </cell>
          <cell r="N82">
            <v>91105.71120000002</v>
          </cell>
          <cell r="O82" t="str">
            <v>Small</v>
          </cell>
        </row>
        <row r="83">
          <cell r="B83" t="str">
            <v>CT_Small_HPIC_PPO</v>
          </cell>
          <cell r="H83">
            <v>149</v>
          </cell>
          <cell r="I83">
            <v>0</v>
          </cell>
          <cell r="J83">
            <v>201902</v>
          </cell>
          <cell r="K83">
            <v>201800</v>
          </cell>
          <cell r="N83">
            <v>88448.619599999991</v>
          </cell>
          <cell r="O83" t="str">
            <v>Small</v>
          </cell>
        </row>
        <row r="84">
          <cell r="B84" t="str">
            <v>CT_Small_HPIC_PPO</v>
          </cell>
          <cell r="H84">
            <v>149</v>
          </cell>
          <cell r="I84">
            <v>0</v>
          </cell>
          <cell r="J84">
            <v>201903</v>
          </cell>
          <cell r="K84">
            <v>201800</v>
          </cell>
          <cell r="N84">
            <v>87285.783599999995</v>
          </cell>
          <cell r="O84" t="str">
            <v>Small</v>
          </cell>
        </row>
        <row r="85">
          <cell r="B85" t="str">
            <v>CT_Small_HPIC_PPO</v>
          </cell>
          <cell r="H85">
            <v>146</v>
          </cell>
          <cell r="I85">
            <v>0</v>
          </cell>
          <cell r="J85">
            <v>201904</v>
          </cell>
          <cell r="K85">
            <v>201800</v>
          </cell>
          <cell r="N85">
            <v>85517.164800000028</v>
          </cell>
          <cell r="O85" t="str">
            <v>Small</v>
          </cell>
        </row>
        <row r="86">
          <cell r="B86" t="str">
            <v>CT_Small_HPIC_PPO</v>
          </cell>
          <cell r="H86">
            <v>145</v>
          </cell>
          <cell r="I86">
            <v>0</v>
          </cell>
          <cell r="J86">
            <v>201905</v>
          </cell>
          <cell r="K86">
            <v>201800</v>
          </cell>
          <cell r="N86">
            <v>84621.855600000039</v>
          </cell>
          <cell r="O86" t="str">
            <v>Small</v>
          </cell>
        </row>
        <row r="87">
          <cell r="B87" t="str">
            <v>CT_Small_HPIC_PPO</v>
          </cell>
          <cell r="H87">
            <v>136</v>
          </cell>
          <cell r="I87">
            <v>0</v>
          </cell>
          <cell r="J87">
            <v>201906</v>
          </cell>
          <cell r="K87">
            <v>201800</v>
          </cell>
          <cell r="N87">
            <v>79542.313200000048</v>
          </cell>
          <cell r="O87" t="str">
            <v>Small</v>
          </cell>
        </row>
        <row r="88">
          <cell r="B88" t="str">
            <v>CT_Small_HPIC_PPO</v>
          </cell>
          <cell r="H88">
            <v>134</v>
          </cell>
          <cell r="I88">
            <v>0</v>
          </cell>
          <cell r="J88">
            <v>201907</v>
          </cell>
          <cell r="K88">
            <v>201800</v>
          </cell>
          <cell r="N88">
            <v>79452.630000000034</v>
          </cell>
          <cell r="O88" t="str">
            <v>Small</v>
          </cell>
        </row>
        <row r="89">
          <cell r="B89" t="str">
            <v>CT_Small_HPIC_PPO</v>
          </cell>
          <cell r="H89">
            <v>134</v>
          </cell>
          <cell r="I89">
            <v>0</v>
          </cell>
          <cell r="J89">
            <v>201908</v>
          </cell>
          <cell r="K89">
            <v>201800</v>
          </cell>
          <cell r="N89">
            <v>79437.024000000049</v>
          </cell>
          <cell r="O89" t="str">
            <v>Small</v>
          </cell>
        </row>
        <row r="90">
          <cell r="B90" t="str">
            <v>CT_Small_HPIC_PPO</v>
          </cell>
          <cell r="H90">
            <v>128</v>
          </cell>
          <cell r="I90">
            <v>0</v>
          </cell>
          <cell r="J90">
            <v>201909</v>
          </cell>
          <cell r="K90">
            <v>201800</v>
          </cell>
          <cell r="N90">
            <v>79437.024000000034</v>
          </cell>
          <cell r="O90" t="str">
            <v>Small</v>
          </cell>
        </row>
        <row r="91">
          <cell r="B91" t="str">
            <v>CT_Small_HPIC_PPO</v>
          </cell>
          <cell r="H91">
            <v>174</v>
          </cell>
          <cell r="I91">
            <v>0</v>
          </cell>
          <cell r="J91">
            <v>201901</v>
          </cell>
          <cell r="K91">
            <v>201800</v>
          </cell>
          <cell r="N91">
            <v>104811.3864</v>
          </cell>
          <cell r="O91" t="str">
            <v>Small</v>
          </cell>
        </row>
        <row r="92">
          <cell r="B92" t="str">
            <v>CT_Small_HPIC_PPO</v>
          </cell>
          <cell r="H92">
            <v>174</v>
          </cell>
          <cell r="I92">
            <v>0</v>
          </cell>
          <cell r="J92">
            <v>201902</v>
          </cell>
          <cell r="K92">
            <v>201800</v>
          </cell>
          <cell r="N92">
            <v>104766.6528</v>
          </cell>
          <cell r="O92" t="str">
            <v>Small</v>
          </cell>
        </row>
        <row r="93">
          <cell r="B93" t="str">
            <v>CT_Small_HPIC_PPO</v>
          </cell>
          <cell r="H93">
            <v>171</v>
          </cell>
          <cell r="I93">
            <v>0</v>
          </cell>
          <cell r="J93">
            <v>201903</v>
          </cell>
          <cell r="K93">
            <v>201800</v>
          </cell>
          <cell r="N93">
            <v>102466.49039999998</v>
          </cell>
          <cell r="O93" t="str">
            <v>Small</v>
          </cell>
        </row>
        <row r="94">
          <cell r="B94" t="str">
            <v>CT_Small_HPIC_PPO</v>
          </cell>
          <cell r="H94">
            <v>171</v>
          </cell>
          <cell r="I94">
            <v>0</v>
          </cell>
          <cell r="J94">
            <v>201904</v>
          </cell>
          <cell r="K94">
            <v>201800</v>
          </cell>
          <cell r="N94">
            <v>102569.66280000005</v>
          </cell>
          <cell r="O94" t="str">
            <v>Small</v>
          </cell>
        </row>
        <row r="95">
          <cell r="B95" t="str">
            <v>CT_Small_HPIC_PPO</v>
          </cell>
          <cell r="H95">
            <v>165</v>
          </cell>
          <cell r="I95">
            <v>0</v>
          </cell>
          <cell r="J95">
            <v>201905</v>
          </cell>
          <cell r="K95">
            <v>201800</v>
          </cell>
          <cell r="N95">
            <v>97338.942000000054</v>
          </cell>
          <cell r="O95" t="str">
            <v>Small</v>
          </cell>
        </row>
        <row r="96">
          <cell r="B96" t="str">
            <v>CT_Small_HPIC_PPO</v>
          </cell>
          <cell r="H96">
            <v>155</v>
          </cell>
          <cell r="I96">
            <v>0</v>
          </cell>
          <cell r="J96">
            <v>201906</v>
          </cell>
          <cell r="K96">
            <v>201800</v>
          </cell>
          <cell r="N96">
            <v>92809.627200000032</v>
          </cell>
          <cell r="O96" t="str">
            <v>Small</v>
          </cell>
        </row>
        <row r="97">
          <cell r="B97" t="str">
            <v>CT_Small_HPIC_PPO</v>
          </cell>
          <cell r="H97">
            <v>153</v>
          </cell>
          <cell r="I97">
            <v>0</v>
          </cell>
          <cell r="J97">
            <v>201907</v>
          </cell>
          <cell r="K97">
            <v>201800</v>
          </cell>
          <cell r="N97">
            <v>88356.301200000031</v>
          </cell>
          <cell r="O97" t="str">
            <v>Small</v>
          </cell>
        </row>
        <row r="98">
          <cell r="B98" t="str">
            <v>CT_Small_HPIC_PPO</v>
          </cell>
          <cell r="H98">
            <v>145</v>
          </cell>
          <cell r="I98">
            <v>0</v>
          </cell>
          <cell r="J98">
            <v>201908</v>
          </cell>
          <cell r="K98">
            <v>201800</v>
          </cell>
          <cell r="N98">
            <v>87734.059200000062</v>
          </cell>
          <cell r="O98" t="str">
            <v>Small</v>
          </cell>
        </row>
        <row r="99">
          <cell r="B99" t="str">
            <v>CT_Small_HPIC_PPO</v>
          </cell>
          <cell r="H99">
            <v>140</v>
          </cell>
          <cell r="I99">
            <v>0</v>
          </cell>
          <cell r="J99">
            <v>201909</v>
          </cell>
          <cell r="K99">
            <v>201800</v>
          </cell>
          <cell r="N99">
            <v>85104.140400000033</v>
          </cell>
          <cell r="O99" t="str">
            <v>Small</v>
          </cell>
        </row>
        <row r="100">
          <cell r="B100" t="str">
            <v>CT_Small_HPIC_PPO</v>
          </cell>
          <cell r="H100">
            <v>1024</v>
          </cell>
          <cell r="I100">
            <v>0</v>
          </cell>
          <cell r="J100">
            <v>201901</v>
          </cell>
          <cell r="K100">
            <v>201800</v>
          </cell>
          <cell r="N100">
            <v>632547.44640000025</v>
          </cell>
          <cell r="O100" t="str">
            <v>Small</v>
          </cell>
        </row>
        <row r="101">
          <cell r="B101" t="str">
            <v>CT_Small_HPIC_PPO</v>
          </cell>
          <cell r="H101">
            <v>1020</v>
          </cell>
          <cell r="I101">
            <v>0</v>
          </cell>
          <cell r="J101">
            <v>201902</v>
          </cell>
          <cell r="K101">
            <v>201800</v>
          </cell>
          <cell r="N101">
            <v>627762.41999999993</v>
          </cell>
          <cell r="O101" t="str">
            <v>Small</v>
          </cell>
        </row>
        <row r="102">
          <cell r="B102" t="str">
            <v>CT_Small_HPIC_PPO</v>
          </cell>
          <cell r="H102">
            <v>1016</v>
          </cell>
          <cell r="I102">
            <v>0</v>
          </cell>
          <cell r="J102">
            <v>201903</v>
          </cell>
          <cell r="K102">
            <v>201800</v>
          </cell>
          <cell r="N102">
            <v>625115.24279999977</v>
          </cell>
          <cell r="O102" t="str">
            <v>Small</v>
          </cell>
        </row>
        <row r="103">
          <cell r="B103" t="str">
            <v>CT_Small_HPIC_PPO</v>
          </cell>
          <cell r="H103">
            <v>974</v>
          </cell>
          <cell r="I103">
            <v>0</v>
          </cell>
          <cell r="J103">
            <v>201904</v>
          </cell>
          <cell r="K103">
            <v>201800</v>
          </cell>
          <cell r="N103">
            <v>604039.70160000015</v>
          </cell>
          <cell r="O103" t="str">
            <v>Small</v>
          </cell>
        </row>
        <row r="104">
          <cell r="B104" t="str">
            <v>CT_Small_HPIC_PPO</v>
          </cell>
          <cell r="H104">
            <v>988</v>
          </cell>
          <cell r="I104">
            <v>0</v>
          </cell>
          <cell r="J104">
            <v>201905</v>
          </cell>
          <cell r="K104">
            <v>201800</v>
          </cell>
          <cell r="N104">
            <v>610173.2808000003</v>
          </cell>
          <cell r="O104" t="str">
            <v>Small</v>
          </cell>
        </row>
        <row r="105">
          <cell r="B105" t="str">
            <v>CT_Small_HPIC_PPO</v>
          </cell>
          <cell r="H105">
            <v>987</v>
          </cell>
          <cell r="I105">
            <v>0</v>
          </cell>
          <cell r="J105">
            <v>201906</v>
          </cell>
          <cell r="K105">
            <v>201800</v>
          </cell>
          <cell r="N105">
            <v>608696.11080000014</v>
          </cell>
          <cell r="O105" t="str">
            <v>Small</v>
          </cell>
        </row>
        <row r="106">
          <cell r="B106" t="str">
            <v>CT_Small_HPIC_PPO</v>
          </cell>
          <cell r="H106">
            <v>982</v>
          </cell>
          <cell r="I106">
            <v>0</v>
          </cell>
          <cell r="J106">
            <v>201907</v>
          </cell>
          <cell r="K106">
            <v>201800</v>
          </cell>
          <cell r="N106">
            <v>606316.37400000007</v>
          </cell>
          <cell r="O106" t="str">
            <v>Small</v>
          </cell>
        </row>
        <row r="107">
          <cell r="B107" t="str">
            <v>CT_Small_HPIC_PPO</v>
          </cell>
          <cell r="H107">
            <v>979</v>
          </cell>
          <cell r="I107">
            <v>0</v>
          </cell>
          <cell r="J107">
            <v>201908</v>
          </cell>
          <cell r="K107">
            <v>201800</v>
          </cell>
          <cell r="N107">
            <v>611719.04160000035</v>
          </cell>
          <cell r="O107" t="str">
            <v>Small</v>
          </cell>
        </row>
        <row r="108">
          <cell r="B108" t="str">
            <v>CT_Small_HPIC_PPO</v>
          </cell>
          <cell r="H108">
            <v>983</v>
          </cell>
          <cell r="I108">
            <v>0</v>
          </cell>
          <cell r="J108">
            <v>201909</v>
          </cell>
          <cell r="K108">
            <v>201800</v>
          </cell>
          <cell r="N108">
            <v>614991.86280000024</v>
          </cell>
          <cell r="O108" t="str">
            <v>Small</v>
          </cell>
        </row>
        <row r="109">
          <cell r="B109" t="str">
            <v>CT_CRC_HPHCCT_HMO_POS</v>
          </cell>
          <cell r="H109">
            <v>207</v>
          </cell>
          <cell r="I109">
            <v>0</v>
          </cell>
          <cell r="J109">
            <v>201901</v>
          </cell>
          <cell r="K109">
            <v>201808</v>
          </cell>
          <cell r="N109">
            <v>118797.75000000001</v>
          </cell>
          <cell r="O109" t="str">
            <v>CRC</v>
          </cell>
        </row>
        <row r="110">
          <cell r="B110" t="str">
            <v>CT_CRC_HPHCCT_HMO_POS</v>
          </cell>
          <cell r="H110">
            <v>200</v>
          </cell>
          <cell r="I110">
            <v>0</v>
          </cell>
          <cell r="J110">
            <v>201902</v>
          </cell>
          <cell r="K110">
            <v>201808</v>
          </cell>
          <cell r="N110">
            <v>115139.96</v>
          </cell>
          <cell r="O110" t="str">
            <v>CRC</v>
          </cell>
        </row>
        <row r="111">
          <cell r="B111" t="str">
            <v>CT_CRC_HPHCCT_HMO_POS</v>
          </cell>
          <cell r="H111">
            <v>202</v>
          </cell>
          <cell r="I111">
            <v>0</v>
          </cell>
          <cell r="J111">
            <v>201903</v>
          </cell>
          <cell r="K111">
            <v>201808</v>
          </cell>
          <cell r="N111">
            <v>116504.47</v>
          </cell>
          <cell r="O111" t="str">
            <v>CRC</v>
          </cell>
        </row>
        <row r="112">
          <cell r="B112" t="str">
            <v>CT_CRC_HPHCCT_HMO_POS</v>
          </cell>
          <cell r="H112">
            <v>208</v>
          </cell>
          <cell r="I112">
            <v>0</v>
          </cell>
          <cell r="J112">
            <v>201904</v>
          </cell>
          <cell r="K112">
            <v>201808</v>
          </cell>
          <cell r="N112">
            <v>121043.76000000001</v>
          </cell>
          <cell r="O112" t="str">
            <v>CRC</v>
          </cell>
        </row>
        <row r="113">
          <cell r="B113" t="str">
            <v>CT_CRC_HPHCCT_HMO_POS</v>
          </cell>
          <cell r="H113">
            <v>207</v>
          </cell>
          <cell r="I113">
            <v>0</v>
          </cell>
          <cell r="J113">
            <v>201905</v>
          </cell>
          <cell r="K113">
            <v>201808</v>
          </cell>
          <cell r="N113">
            <v>121083.70000000001</v>
          </cell>
          <cell r="O113" t="str">
            <v>CRC</v>
          </cell>
        </row>
        <row r="114">
          <cell r="B114" t="str">
            <v>CT_CRC_HPHCCT_HMO_POS</v>
          </cell>
          <cell r="H114">
            <v>209</v>
          </cell>
          <cell r="I114">
            <v>0</v>
          </cell>
          <cell r="J114">
            <v>201906</v>
          </cell>
          <cell r="K114">
            <v>201808</v>
          </cell>
          <cell r="N114">
            <v>122436.68</v>
          </cell>
          <cell r="O114" t="str">
            <v>CRC</v>
          </cell>
        </row>
        <row r="115">
          <cell r="B115" t="str">
            <v>CT_CRC_HPHCCT_HMO_POS</v>
          </cell>
          <cell r="H115">
            <v>208</v>
          </cell>
          <cell r="I115">
            <v>0</v>
          </cell>
          <cell r="J115">
            <v>201907</v>
          </cell>
          <cell r="K115">
            <v>201808</v>
          </cell>
          <cell r="N115">
            <v>121852.74</v>
          </cell>
          <cell r="O115" t="str">
            <v>CRC</v>
          </cell>
        </row>
        <row r="116">
          <cell r="B116" t="str">
            <v>CT_CRC_HPHCCT_HMO_POS</v>
          </cell>
          <cell r="H116">
            <v>204</v>
          </cell>
          <cell r="I116">
            <v>0</v>
          </cell>
          <cell r="J116">
            <v>201908</v>
          </cell>
          <cell r="K116">
            <v>201808</v>
          </cell>
          <cell r="N116">
            <v>119329.51</v>
          </cell>
          <cell r="O116" t="str">
            <v>CRC</v>
          </cell>
        </row>
        <row r="117">
          <cell r="B117" t="str">
            <v>CT_CRC_HPHCCT_HMO_POS</v>
          </cell>
          <cell r="H117">
            <v>209</v>
          </cell>
          <cell r="I117">
            <v>0</v>
          </cell>
          <cell r="J117">
            <v>201909</v>
          </cell>
          <cell r="K117">
            <v>201808</v>
          </cell>
          <cell r="N117">
            <v>119805.68999999997</v>
          </cell>
          <cell r="O117" t="str">
            <v>CRC</v>
          </cell>
        </row>
        <row r="118">
          <cell r="B118" t="str">
            <v>CT_CRC_HPHCCT_HMO_POS</v>
          </cell>
          <cell r="H118">
            <v>3</v>
          </cell>
          <cell r="I118">
            <v>0</v>
          </cell>
          <cell r="J118">
            <v>201901</v>
          </cell>
          <cell r="K118">
            <v>201800</v>
          </cell>
          <cell r="N118">
            <v>997.59</v>
          </cell>
          <cell r="O118" t="str">
            <v>CRC</v>
          </cell>
        </row>
        <row r="119">
          <cell r="B119" t="str">
            <v>CT_CRC_HPHCCT_HMO_POS</v>
          </cell>
          <cell r="H119">
            <v>29</v>
          </cell>
          <cell r="I119">
            <v>0</v>
          </cell>
          <cell r="J119">
            <v>201903</v>
          </cell>
          <cell r="K119">
            <v>201808</v>
          </cell>
          <cell r="N119">
            <v>20058.32</v>
          </cell>
          <cell r="O119" t="str">
            <v>CRC</v>
          </cell>
        </row>
        <row r="120">
          <cell r="B120" t="str">
            <v>CT_CRC_HPHCCT_HMO_POS</v>
          </cell>
          <cell r="H120">
            <v>30</v>
          </cell>
          <cell r="I120">
            <v>0</v>
          </cell>
          <cell r="J120">
            <v>201904</v>
          </cell>
          <cell r="K120">
            <v>201808</v>
          </cell>
          <cell r="N120">
            <v>20855.669999999998</v>
          </cell>
          <cell r="O120" t="str">
            <v>CRC</v>
          </cell>
        </row>
        <row r="121">
          <cell r="B121" t="str">
            <v>CT_CRC_HPHCCT_HMO_POS</v>
          </cell>
          <cell r="H121">
            <v>31</v>
          </cell>
          <cell r="I121">
            <v>0</v>
          </cell>
          <cell r="J121">
            <v>201905</v>
          </cell>
          <cell r="K121">
            <v>201808</v>
          </cell>
          <cell r="N121">
            <v>21653.02</v>
          </cell>
          <cell r="O121" t="str">
            <v>CRC</v>
          </cell>
        </row>
        <row r="122">
          <cell r="B122" t="str">
            <v>CT_CRC_HPHCCT_HMO_POS</v>
          </cell>
          <cell r="H122">
            <v>30</v>
          </cell>
          <cell r="I122">
            <v>0</v>
          </cell>
          <cell r="J122">
            <v>201906</v>
          </cell>
          <cell r="K122">
            <v>201808</v>
          </cell>
          <cell r="N122">
            <v>20855.669999999998</v>
          </cell>
          <cell r="O122" t="str">
            <v>CRC</v>
          </cell>
        </row>
        <row r="123">
          <cell r="B123" t="str">
            <v>CT_CRC_HPHCCT_HMO_POS</v>
          </cell>
          <cell r="H123">
            <v>30</v>
          </cell>
          <cell r="I123">
            <v>0</v>
          </cell>
          <cell r="J123">
            <v>201907</v>
          </cell>
          <cell r="K123">
            <v>201808</v>
          </cell>
          <cell r="N123">
            <v>20855.669999999998</v>
          </cell>
          <cell r="O123" t="str">
            <v>CRC</v>
          </cell>
        </row>
        <row r="124">
          <cell r="B124" t="str">
            <v>CT_CRC_HPHCCT_HMO_POS</v>
          </cell>
          <cell r="H124">
            <v>29</v>
          </cell>
          <cell r="I124">
            <v>0</v>
          </cell>
          <cell r="J124">
            <v>201908</v>
          </cell>
          <cell r="K124">
            <v>201808</v>
          </cell>
          <cell r="N124">
            <v>20058.32</v>
          </cell>
          <cell r="O124" t="str">
            <v>CRC</v>
          </cell>
        </row>
        <row r="125">
          <cell r="B125" t="str">
            <v>CT_CRC_HPHCCT_HMO_POS</v>
          </cell>
          <cell r="H125">
            <v>29</v>
          </cell>
          <cell r="I125">
            <v>0</v>
          </cell>
          <cell r="J125">
            <v>201909</v>
          </cell>
          <cell r="K125">
            <v>201808</v>
          </cell>
          <cell r="N125">
            <v>20058.32</v>
          </cell>
          <cell r="O125" t="str">
            <v>CRC</v>
          </cell>
        </row>
        <row r="126">
          <cell r="B126" t="str">
            <v>CT_CRC_HPHCCT_HMO_POS</v>
          </cell>
          <cell r="H126">
            <v>68</v>
          </cell>
          <cell r="I126">
            <v>0</v>
          </cell>
          <cell r="J126">
            <v>201904</v>
          </cell>
          <cell r="K126">
            <v>201800</v>
          </cell>
          <cell r="N126">
            <v>42408.229999999996</v>
          </cell>
          <cell r="O126" t="str">
            <v>CRC</v>
          </cell>
        </row>
        <row r="127">
          <cell r="B127" t="str">
            <v>CT_CRC_HPHCCT_HMO_POS</v>
          </cell>
          <cell r="H127">
            <v>69</v>
          </cell>
          <cell r="I127">
            <v>0</v>
          </cell>
          <cell r="J127">
            <v>201905</v>
          </cell>
          <cell r="K127">
            <v>201800</v>
          </cell>
          <cell r="N127">
            <v>43038.879999999997</v>
          </cell>
          <cell r="O127" t="str">
            <v>CRC</v>
          </cell>
        </row>
        <row r="128">
          <cell r="B128" t="str">
            <v>CT_CRC_HPHCCT_HMO_POS</v>
          </cell>
          <cell r="H128">
            <v>67</v>
          </cell>
          <cell r="I128">
            <v>0</v>
          </cell>
          <cell r="J128">
            <v>201906</v>
          </cell>
          <cell r="K128">
            <v>201800</v>
          </cell>
          <cell r="N128">
            <v>42408.229999999996</v>
          </cell>
          <cell r="O128" t="str">
            <v>CRC</v>
          </cell>
        </row>
        <row r="129">
          <cell r="B129" t="str">
            <v>CT_CRC_HPHCCT_HMO_POS</v>
          </cell>
          <cell r="H129">
            <v>67</v>
          </cell>
          <cell r="I129">
            <v>0</v>
          </cell>
          <cell r="J129">
            <v>201907</v>
          </cell>
          <cell r="K129">
            <v>201800</v>
          </cell>
          <cell r="N129">
            <v>42408.229999999996</v>
          </cell>
          <cell r="O129" t="str">
            <v>CRC</v>
          </cell>
        </row>
        <row r="130">
          <cell r="B130" t="str">
            <v>CT_CRC_HPHCCT_HMO_POS</v>
          </cell>
          <cell r="H130">
            <v>66</v>
          </cell>
          <cell r="I130">
            <v>0</v>
          </cell>
          <cell r="J130">
            <v>201908</v>
          </cell>
          <cell r="K130">
            <v>201800</v>
          </cell>
          <cell r="N130">
            <v>41973.9</v>
          </cell>
          <cell r="O130" t="str">
            <v>CRC</v>
          </cell>
        </row>
        <row r="131">
          <cell r="B131" t="str">
            <v>CT_CRC_HPHCCT_HMO_POS</v>
          </cell>
          <cell r="H131">
            <v>67</v>
          </cell>
          <cell r="I131">
            <v>0</v>
          </cell>
          <cell r="J131">
            <v>201909</v>
          </cell>
          <cell r="K131">
            <v>201800</v>
          </cell>
          <cell r="N131">
            <v>41973.9</v>
          </cell>
          <cell r="O131" t="str">
            <v>CRC</v>
          </cell>
        </row>
        <row r="132">
          <cell r="B132" t="str">
            <v>CT_CRC_HPHCCT_HMO_POS</v>
          </cell>
          <cell r="H132">
            <v>3</v>
          </cell>
          <cell r="I132">
            <v>0</v>
          </cell>
          <cell r="J132">
            <v>201905</v>
          </cell>
          <cell r="K132">
            <v>201800</v>
          </cell>
          <cell r="N132">
            <v>2490.63</v>
          </cell>
          <cell r="O132" t="str">
            <v>CRC</v>
          </cell>
        </row>
        <row r="133">
          <cell r="B133" t="str">
            <v>CT_CRC_HPHCCT_HMO_POS</v>
          </cell>
          <cell r="H133">
            <v>1</v>
          </cell>
          <cell r="I133">
            <v>0</v>
          </cell>
          <cell r="J133">
            <v>201905</v>
          </cell>
          <cell r="K133">
            <v>201808</v>
          </cell>
          <cell r="N133">
            <v>447.93</v>
          </cell>
          <cell r="O133" t="str">
            <v>CRC</v>
          </cell>
        </row>
        <row r="134">
          <cell r="B134" t="str">
            <v>CT_CRC_HPHCCT_HMO_POS</v>
          </cell>
          <cell r="H134">
            <v>2</v>
          </cell>
          <cell r="I134">
            <v>0</v>
          </cell>
          <cell r="J134">
            <v>201906</v>
          </cell>
          <cell r="K134">
            <v>201800</v>
          </cell>
          <cell r="N134">
            <v>1660.42</v>
          </cell>
          <cell r="O134" t="str">
            <v>CRC</v>
          </cell>
        </row>
        <row r="135">
          <cell r="B135" t="str">
            <v>CT_CRC_HPHCCT_HMO_POS</v>
          </cell>
          <cell r="H135">
            <v>1</v>
          </cell>
          <cell r="I135">
            <v>0</v>
          </cell>
          <cell r="J135">
            <v>201906</v>
          </cell>
          <cell r="K135">
            <v>201808</v>
          </cell>
          <cell r="N135">
            <v>447.93</v>
          </cell>
          <cell r="O135" t="str">
            <v>CRC</v>
          </cell>
        </row>
        <row r="136">
          <cell r="B136" t="str">
            <v>CT_CRC_HPHCCT_HMO_POS</v>
          </cell>
          <cell r="H136">
            <v>2</v>
          </cell>
          <cell r="I136">
            <v>0</v>
          </cell>
          <cell r="J136">
            <v>201907</v>
          </cell>
          <cell r="K136">
            <v>201800</v>
          </cell>
          <cell r="N136">
            <v>1660.42</v>
          </cell>
          <cell r="O136" t="str">
            <v>CRC</v>
          </cell>
        </row>
        <row r="137">
          <cell r="B137" t="str">
            <v>CT_CRC_HPHCCT_HMO_POS</v>
          </cell>
          <cell r="H137">
            <v>1</v>
          </cell>
          <cell r="I137">
            <v>0</v>
          </cell>
          <cell r="J137">
            <v>201907</v>
          </cell>
          <cell r="K137">
            <v>201808</v>
          </cell>
          <cell r="N137">
            <v>447.93</v>
          </cell>
          <cell r="O137" t="str">
            <v>CRC</v>
          </cell>
        </row>
        <row r="138">
          <cell r="B138" t="str">
            <v>CT_CRC_HPHCCT_HMO_POS</v>
          </cell>
          <cell r="H138">
            <v>2</v>
          </cell>
          <cell r="I138">
            <v>0</v>
          </cell>
          <cell r="J138">
            <v>201908</v>
          </cell>
          <cell r="K138">
            <v>201800</v>
          </cell>
          <cell r="N138">
            <v>1660.42</v>
          </cell>
          <cell r="O138" t="str">
            <v>CRC</v>
          </cell>
        </row>
        <row r="139">
          <cell r="B139" t="str">
            <v>CT_CRC_HPHCCT_HMO_POS</v>
          </cell>
          <cell r="H139">
            <v>1</v>
          </cell>
          <cell r="I139">
            <v>0</v>
          </cell>
          <cell r="J139">
            <v>201908</v>
          </cell>
          <cell r="K139">
            <v>201808</v>
          </cell>
          <cell r="N139">
            <v>447.93</v>
          </cell>
          <cell r="O139" t="str">
            <v>CRC</v>
          </cell>
        </row>
        <row r="140">
          <cell r="B140" t="str">
            <v>CT_CRC_HPHCCT_HMO_POS</v>
          </cell>
          <cell r="H140">
            <v>2</v>
          </cell>
          <cell r="I140">
            <v>0</v>
          </cell>
          <cell r="J140">
            <v>201909</v>
          </cell>
          <cell r="K140">
            <v>201800</v>
          </cell>
          <cell r="N140">
            <v>1660.42</v>
          </cell>
          <cell r="O140" t="str">
            <v>CRC</v>
          </cell>
        </row>
        <row r="141">
          <cell r="B141" t="str">
            <v>CT_CRC_HPHCCT_HMO_POS</v>
          </cell>
          <cell r="H141">
            <v>51</v>
          </cell>
          <cell r="I141">
            <v>0</v>
          </cell>
          <cell r="J141">
            <v>201901</v>
          </cell>
          <cell r="K141">
            <v>201800</v>
          </cell>
          <cell r="N141">
            <v>25040.17</v>
          </cell>
          <cell r="O141" t="str">
            <v>CRC</v>
          </cell>
        </row>
        <row r="142">
          <cell r="B142" t="str">
            <v>CT_CRC_HPHCCT_HMO_POS</v>
          </cell>
          <cell r="H142">
            <v>51</v>
          </cell>
          <cell r="I142">
            <v>0</v>
          </cell>
          <cell r="J142">
            <v>201902</v>
          </cell>
          <cell r="K142">
            <v>201800</v>
          </cell>
          <cell r="N142">
            <v>25040.17</v>
          </cell>
          <cell r="O142" t="str">
            <v>CRC</v>
          </cell>
        </row>
        <row r="143">
          <cell r="B143" t="str">
            <v>CT_CRC_HPHCCT_HMO_POS</v>
          </cell>
          <cell r="H143">
            <v>51</v>
          </cell>
          <cell r="I143">
            <v>0</v>
          </cell>
          <cell r="J143">
            <v>201903</v>
          </cell>
          <cell r="K143">
            <v>201800</v>
          </cell>
          <cell r="N143">
            <v>25040.17</v>
          </cell>
          <cell r="O143" t="str">
            <v>CRC</v>
          </cell>
        </row>
        <row r="144">
          <cell r="B144" t="str">
            <v>CT_CRC_HPHCCT_HMO_POS</v>
          </cell>
          <cell r="H144">
            <v>51</v>
          </cell>
          <cell r="I144">
            <v>0</v>
          </cell>
          <cell r="J144">
            <v>201904</v>
          </cell>
          <cell r="K144">
            <v>201800</v>
          </cell>
          <cell r="N144">
            <v>24915.25</v>
          </cell>
          <cell r="O144" t="str">
            <v>CRC</v>
          </cell>
        </row>
        <row r="145">
          <cell r="B145" t="str">
            <v>CT_CRC_HPHCCT_HMO_POS</v>
          </cell>
          <cell r="H145">
            <v>48</v>
          </cell>
          <cell r="I145">
            <v>0</v>
          </cell>
          <cell r="J145">
            <v>201905</v>
          </cell>
          <cell r="K145">
            <v>201800</v>
          </cell>
          <cell r="N145">
            <v>23235.19</v>
          </cell>
          <cell r="O145" t="str">
            <v>CRC</v>
          </cell>
        </row>
        <row r="146">
          <cell r="B146" t="str">
            <v>CT_CRC_HPHCCT_HMO_POS</v>
          </cell>
          <cell r="H146">
            <v>161</v>
          </cell>
          <cell r="I146">
            <v>0</v>
          </cell>
          <cell r="J146">
            <v>201906</v>
          </cell>
          <cell r="K146">
            <v>201808</v>
          </cell>
          <cell r="N146">
            <v>48634.859999999993</v>
          </cell>
          <cell r="O146" t="str">
            <v>CRC</v>
          </cell>
        </row>
        <row r="147">
          <cell r="B147" t="str">
            <v>CT_CRC_HPHCCT_HMO_POS</v>
          </cell>
          <cell r="H147">
            <v>162</v>
          </cell>
          <cell r="I147">
            <v>0</v>
          </cell>
          <cell r="J147">
            <v>201907</v>
          </cell>
          <cell r="K147">
            <v>201808</v>
          </cell>
          <cell r="N147">
            <v>64064.92</v>
          </cell>
          <cell r="O147" t="str">
            <v>CRC</v>
          </cell>
        </row>
        <row r="148">
          <cell r="B148" t="str">
            <v>CT_CRC_HPHCCT_HMO_POS</v>
          </cell>
          <cell r="H148">
            <v>161</v>
          </cell>
          <cell r="I148">
            <v>0</v>
          </cell>
          <cell r="J148">
            <v>201908</v>
          </cell>
          <cell r="K148">
            <v>201808</v>
          </cell>
          <cell r="N148">
            <v>63634.859999999993</v>
          </cell>
          <cell r="O148" t="str">
            <v>CRC</v>
          </cell>
        </row>
        <row r="149">
          <cell r="B149" t="str">
            <v>CT_CRC_HPHCCT_HMO_POS</v>
          </cell>
          <cell r="H149">
            <v>157</v>
          </cell>
          <cell r="I149">
            <v>0</v>
          </cell>
          <cell r="J149">
            <v>201909</v>
          </cell>
          <cell r="K149">
            <v>201808</v>
          </cell>
          <cell r="N149">
            <v>62899.34</v>
          </cell>
          <cell r="O149" t="str">
            <v>CRC</v>
          </cell>
        </row>
        <row r="150">
          <cell r="B150" t="str">
            <v>CT_CRC_HPHCCT_HMO_POS</v>
          </cell>
          <cell r="H150">
            <v>29</v>
          </cell>
          <cell r="I150">
            <v>0</v>
          </cell>
          <cell r="J150">
            <v>201907</v>
          </cell>
          <cell r="K150">
            <v>201800</v>
          </cell>
          <cell r="N150">
            <v>9222.4599999999973</v>
          </cell>
          <cell r="O150" t="str">
            <v>CRC</v>
          </cell>
        </row>
        <row r="151">
          <cell r="B151" t="str">
            <v>CT_CRC_HPHCCT_HMO_POS</v>
          </cell>
          <cell r="H151">
            <v>107</v>
          </cell>
          <cell r="I151">
            <v>0</v>
          </cell>
          <cell r="J151">
            <v>201907</v>
          </cell>
          <cell r="K151">
            <v>201808</v>
          </cell>
          <cell r="N151">
            <v>55892.959999999999</v>
          </cell>
          <cell r="O151" t="str">
            <v>CRC</v>
          </cell>
        </row>
        <row r="152">
          <cell r="B152" t="str">
            <v>CT_CRC_HPHCCT_HMO_POS</v>
          </cell>
          <cell r="H152">
            <v>28</v>
          </cell>
          <cell r="I152">
            <v>0</v>
          </cell>
          <cell r="J152">
            <v>201908</v>
          </cell>
          <cell r="K152">
            <v>201800</v>
          </cell>
          <cell r="N152">
            <v>16074.400000000003</v>
          </cell>
          <cell r="O152" t="str">
            <v>CRC</v>
          </cell>
        </row>
        <row r="153">
          <cell r="B153" t="str">
            <v>CT_CRC_HPHCCT_HMO_POS</v>
          </cell>
          <cell r="H153">
            <v>106</v>
          </cell>
          <cell r="I153">
            <v>0</v>
          </cell>
          <cell r="J153">
            <v>201908</v>
          </cell>
          <cell r="K153">
            <v>201808</v>
          </cell>
          <cell r="N153">
            <v>70359.100000000006</v>
          </cell>
          <cell r="O153" t="str">
            <v>CRC</v>
          </cell>
        </row>
        <row r="154">
          <cell r="B154" t="str">
            <v>CT_CRC_HPHCCT_HMO_POS</v>
          </cell>
          <cell r="H154">
            <v>27</v>
          </cell>
          <cell r="I154">
            <v>0</v>
          </cell>
          <cell r="J154">
            <v>201909</v>
          </cell>
          <cell r="K154">
            <v>201800</v>
          </cell>
          <cell r="N154">
            <v>16074.4</v>
          </cell>
          <cell r="O154" t="str">
            <v>CRC</v>
          </cell>
        </row>
        <row r="155">
          <cell r="B155" t="str">
            <v>CT_CRC_HPHCCT_HMO_POS</v>
          </cell>
          <cell r="H155">
            <v>106</v>
          </cell>
          <cell r="I155">
            <v>0</v>
          </cell>
          <cell r="J155">
            <v>201909</v>
          </cell>
          <cell r="K155">
            <v>201808</v>
          </cell>
          <cell r="N155">
            <v>68072.790000000008</v>
          </cell>
          <cell r="O155" t="str">
            <v>CRC</v>
          </cell>
        </row>
        <row r="156">
          <cell r="B156" t="str">
            <v>CT_CRC_HPHCCT_HMO_POS</v>
          </cell>
          <cell r="H156">
            <v>56</v>
          </cell>
          <cell r="I156">
            <v>0</v>
          </cell>
          <cell r="J156">
            <v>201901</v>
          </cell>
          <cell r="K156">
            <v>201808</v>
          </cell>
          <cell r="N156">
            <v>28755.34</v>
          </cell>
          <cell r="O156" t="str">
            <v>CRC</v>
          </cell>
        </row>
        <row r="157">
          <cell r="B157" t="str">
            <v>CT_CRC_HPHCCT_HMO_POS</v>
          </cell>
          <cell r="H157">
            <v>55</v>
          </cell>
          <cell r="I157">
            <v>0</v>
          </cell>
          <cell r="J157">
            <v>201902</v>
          </cell>
          <cell r="K157">
            <v>201808</v>
          </cell>
          <cell r="N157">
            <v>28218.5</v>
          </cell>
          <cell r="O157" t="str">
            <v>CRC</v>
          </cell>
        </row>
        <row r="158">
          <cell r="B158" t="str">
            <v>CT_CRC_HPHCCT_HMO_POS</v>
          </cell>
          <cell r="H158">
            <v>54</v>
          </cell>
          <cell r="I158">
            <v>0</v>
          </cell>
          <cell r="J158">
            <v>201903</v>
          </cell>
          <cell r="K158">
            <v>201808</v>
          </cell>
          <cell r="N158">
            <v>27681.659999999996</v>
          </cell>
          <cell r="O158" t="str">
            <v>CRC</v>
          </cell>
        </row>
        <row r="159">
          <cell r="B159" t="str">
            <v>CT_CRC_HPHCCT_HMO_POS</v>
          </cell>
          <cell r="H159">
            <v>47</v>
          </cell>
          <cell r="I159">
            <v>0</v>
          </cell>
          <cell r="J159">
            <v>201904</v>
          </cell>
          <cell r="K159">
            <v>201808</v>
          </cell>
          <cell r="N159">
            <v>24566.5</v>
          </cell>
          <cell r="O159" t="str">
            <v>CRC</v>
          </cell>
        </row>
        <row r="160">
          <cell r="B160" t="str">
            <v>CT_CRC_HPHCCT_HMO_POS</v>
          </cell>
          <cell r="H160">
            <v>48</v>
          </cell>
          <cell r="I160">
            <v>0</v>
          </cell>
          <cell r="J160">
            <v>201905</v>
          </cell>
          <cell r="K160">
            <v>201808</v>
          </cell>
          <cell r="N160">
            <v>25270.46</v>
          </cell>
          <cell r="O160" t="str">
            <v>CRC</v>
          </cell>
        </row>
        <row r="161">
          <cell r="B161" t="str">
            <v>CT_CRC_HPHCCT_HMO_POS</v>
          </cell>
          <cell r="H161">
            <v>53</v>
          </cell>
          <cell r="I161">
            <v>0</v>
          </cell>
          <cell r="J161">
            <v>201906</v>
          </cell>
          <cell r="K161">
            <v>201808</v>
          </cell>
          <cell r="N161">
            <v>28175.48</v>
          </cell>
          <cell r="O161" t="str">
            <v>CRC</v>
          </cell>
        </row>
        <row r="162">
          <cell r="B162" t="str">
            <v>CT_CRC_HPHCCT_HMO_POS</v>
          </cell>
          <cell r="H162">
            <v>53</v>
          </cell>
          <cell r="I162">
            <v>0</v>
          </cell>
          <cell r="J162">
            <v>201907</v>
          </cell>
          <cell r="K162">
            <v>201808</v>
          </cell>
          <cell r="N162">
            <v>28175.48</v>
          </cell>
          <cell r="O162" t="str">
            <v>CRC</v>
          </cell>
        </row>
        <row r="163">
          <cell r="B163" t="str">
            <v>CT_CRC_HPHCCT_HMO_POS</v>
          </cell>
          <cell r="H163">
            <v>49</v>
          </cell>
          <cell r="I163">
            <v>0</v>
          </cell>
          <cell r="J163">
            <v>201908</v>
          </cell>
          <cell r="K163">
            <v>201808</v>
          </cell>
          <cell r="N163">
            <v>26853.360000000001</v>
          </cell>
          <cell r="O163" t="str">
            <v>CRC</v>
          </cell>
        </row>
        <row r="164">
          <cell r="B164" t="str">
            <v>CT_CRC_HPHCCT_HMO_POS</v>
          </cell>
          <cell r="H164">
            <v>22</v>
          </cell>
          <cell r="I164">
            <v>0</v>
          </cell>
          <cell r="J164">
            <v>201908</v>
          </cell>
          <cell r="K164">
            <v>201908</v>
          </cell>
          <cell r="N164">
            <v>7823.39</v>
          </cell>
          <cell r="O164" t="str">
            <v>CRC</v>
          </cell>
        </row>
        <row r="165">
          <cell r="B165" t="str">
            <v>CT_CRC_HPHCCT_HMO_POS</v>
          </cell>
          <cell r="H165">
            <v>49</v>
          </cell>
          <cell r="I165">
            <v>0</v>
          </cell>
          <cell r="J165">
            <v>201909</v>
          </cell>
          <cell r="K165">
            <v>201808</v>
          </cell>
          <cell r="N165">
            <v>26853.360000000001</v>
          </cell>
          <cell r="O165" t="str">
            <v>CRC</v>
          </cell>
        </row>
        <row r="166">
          <cell r="B166" t="str">
            <v>CT_CRC_HPHCCT_HMO_POS</v>
          </cell>
          <cell r="H166">
            <v>21</v>
          </cell>
          <cell r="I166">
            <v>0</v>
          </cell>
          <cell r="J166">
            <v>201909</v>
          </cell>
          <cell r="K166">
            <v>201908</v>
          </cell>
          <cell r="N166">
            <v>7545.92</v>
          </cell>
          <cell r="O166" t="str">
            <v>CRC</v>
          </cell>
        </row>
        <row r="167">
          <cell r="B167" t="str">
            <v>CT_CRC_HPHCCT_HMO_POS</v>
          </cell>
          <cell r="H167">
            <v>130</v>
          </cell>
          <cell r="I167">
            <v>0</v>
          </cell>
          <cell r="J167">
            <v>201901</v>
          </cell>
          <cell r="K167">
            <v>201808</v>
          </cell>
          <cell r="N167">
            <v>56159.02</v>
          </cell>
          <cell r="O167" t="str">
            <v>CRC</v>
          </cell>
        </row>
        <row r="168">
          <cell r="B168" t="str">
            <v>CT_CRC_HPHCCT_HMO_POS</v>
          </cell>
          <cell r="H168">
            <v>130</v>
          </cell>
          <cell r="I168">
            <v>0</v>
          </cell>
          <cell r="J168">
            <v>201902</v>
          </cell>
          <cell r="K168">
            <v>201808</v>
          </cell>
          <cell r="N168">
            <v>56159.02</v>
          </cell>
          <cell r="O168" t="str">
            <v>CRC</v>
          </cell>
        </row>
        <row r="169">
          <cell r="B169" t="str">
            <v>CT_CRC_HPHCCT_HMO_POS</v>
          </cell>
          <cell r="H169">
            <v>131</v>
          </cell>
          <cell r="I169">
            <v>0</v>
          </cell>
          <cell r="J169">
            <v>201903</v>
          </cell>
          <cell r="K169">
            <v>201808</v>
          </cell>
          <cell r="N169">
            <v>56704.78</v>
          </cell>
          <cell r="O169" t="str">
            <v>CRC</v>
          </cell>
        </row>
        <row r="170">
          <cell r="B170" t="str">
            <v>CT_CRC_HPHCCT_HMO_POS</v>
          </cell>
          <cell r="H170">
            <v>130</v>
          </cell>
          <cell r="I170">
            <v>0</v>
          </cell>
          <cell r="J170">
            <v>201904</v>
          </cell>
          <cell r="K170">
            <v>201808</v>
          </cell>
          <cell r="N170">
            <v>56159.02</v>
          </cell>
          <cell r="O170" t="str">
            <v>CRC</v>
          </cell>
        </row>
        <row r="171">
          <cell r="B171" t="str">
            <v>CT_CRC_HPHCCT_HMO_POS</v>
          </cell>
          <cell r="H171">
            <v>127</v>
          </cell>
          <cell r="I171">
            <v>0</v>
          </cell>
          <cell r="J171">
            <v>201905</v>
          </cell>
          <cell r="K171">
            <v>201808</v>
          </cell>
          <cell r="N171">
            <v>54729.48</v>
          </cell>
          <cell r="O171" t="str">
            <v>CRC</v>
          </cell>
        </row>
        <row r="172">
          <cell r="B172" t="str">
            <v>CT_CRC_HPHCCT_HMO_POS</v>
          </cell>
          <cell r="H172">
            <v>134</v>
          </cell>
          <cell r="I172">
            <v>0</v>
          </cell>
          <cell r="J172">
            <v>201906</v>
          </cell>
          <cell r="K172">
            <v>201808</v>
          </cell>
          <cell r="N172">
            <v>57377.89</v>
          </cell>
          <cell r="O172" t="str">
            <v>CRC</v>
          </cell>
        </row>
        <row r="173">
          <cell r="B173" t="str">
            <v>CT_CRC_HPHCCT_HMO_POS</v>
          </cell>
          <cell r="H173">
            <v>134</v>
          </cell>
          <cell r="I173">
            <v>0</v>
          </cell>
          <cell r="J173">
            <v>201907</v>
          </cell>
          <cell r="K173">
            <v>201808</v>
          </cell>
          <cell r="N173">
            <v>57359.7</v>
          </cell>
          <cell r="O173" t="str">
            <v>CRC</v>
          </cell>
        </row>
        <row r="174">
          <cell r="B174" t="str">
            <v>CT_CRC_HPHCCT_HMO_POS</v>
          </cell>
          <cell r="H174">
            <v>53</v>
          </cell>
          <cell r="I174">
            <v>0</v>
          </cell>
          <cell r="J174">
            <v>201909</v>
          </cell>
          <cell r="K174">
            <v>201908</v>
          </cell>
          <cell r="N174">
            <v>5021.0499999999993</v>
          </cell>
          <cell r="O174" t="str">
            <v>CRC</v>
          </cell>
        </row>
        <row r="175">
          <cell r="B175" t="str">
            <v>CT_CRC_HPHCCT_HMO_POS</v>
          </cell>
          <cell r="H175">
            <v>36</v>
          </cell>
          <cell r="I175">
            <v>0</v>
          </cell>
          <cell r="J175">
            <v>201901</v>
          </cell>
          <cell r="K175">
            <v>201800</v>
          </cell>
          <cell r="N175">
            <v>13625.38</v>
          </cell>
          <cell r="O175" t="str">
            <v>CRC</v>
          </cell>
        </row>
        <row r="176">
          <cell r="B176" t="str">
            <v>CT_CRC_HPHCCT_HMO_POS</v>
          </cell>
          <cell r="H176">
            <v>36</v>
          </cell>
          <cell r="I176">
            <v>0</v>
          </cell>
          <cell r="J176">
            <v>201902</v>
          </cell>
          <cell r="K176">
            <v>201800</v>
          </cell>
          <cell r="N176">
            <v>13625.38</v>
          </cell>
          <cell r="O176" t="str">
            <v>CRC</v>
          </cell>
        </row>
        <row r="177">
          <cell r="B177" t="str">
            <v>CT_CRC_HPHCCT_HMO_POS</v>
          </cell>
          <cell r="H177">
            <v>36</v>
          </cell>
          <cell r="I177">
            <v>0</v>
          </cell>
          <cell r="J177">
            <v>201903</v>
          </cell>
          <cell r="K177">
            <v>201800</v>
          </cell>
          <cell r="N177">
            <v>13625.38</v>
          </cell>
          <cell r="O177" t="str">
            <v>CRC</v>
          </cell>
        </row>
        <row r="178">
          <cell r="B178" t="str">
            <v>CT_CRC_HPHCCT_HMO_POS</v>
          </cell>
          <cell r="H178">
            <v>38</v>
          </cell>
          <cell r="I178">
            <v>0</v>
          </cell>
          <cell r="J178">
            <v>201904</v>
          </cell>
          <cell r="K178">
            <v>201800</v>
          </cell>
          <cell r="N178">
            <v>14507.28</v>
          </cell>
          <cell r="O178" t="str">
            <v>CRC</v>
          </cell>
        </row>
        <row r="179">
          <cell r="B179" t="str">
            <v>CT_CRC_HPHCCT_HMO_POS</v>
          </cell>
          <cell r="H179">
            <v>39</v>
          </cell>
          <cell r="I179">
            <v>0</v>
          </cell>
          <cell r="J179">
            <v>201905</v>
          </cell>
          <cell r="K179">
            <v>201800</v>
          </cell>
          <cell r="N179">
            <v>14948.23</v>
          </cell>
          <cell r="O179" t="str">
            <v>CRC</v>
          </cell>
        </row>
        <row r="180">
          <cell r="B180" t="str">
            <v>CT_CRC_HPHCCT_HMO_POS</v>
          </cell>
          <cell r="H180">
            <v>40</v>
          </cell>
          <cell r="I180">
            <v>0</v>
          </cell>
          <cell r="J180">
            <v>201906</v>
          </cell>
          <cell r="K180">
            <v>201800</v>
          </cell>
          <cell r="N180">
            <v>15389.18</v>
          </cell>
          <cell r="O180" t="str">
            <v>CRC</v>
          </cell>
        </row>
        <row r="181">
          <cell r="B181" t="str">
            <v>CT_CRC_HPHCCT_HMO_POS</v>
          </cell>
          <cell r="H181">
            <v>41</v>
          </cell>
          <cell r="I181">
            <v>0</v>
          </cell>
          <cell r="J181">
            <v>201907</v>
          </cell>
          <cell r="K181">
            <v>201800</v>
          </cell>
          <cell r="N181">
            <v>15830.13</v>
          </cell>
          <cell r="O181" t="str">
            <v>CRC</v>
          </cell>
        </row>
        <row r="182">
          <cell r="B182" t="str">
            <v>CT_CRC_HPHCCT_HMO_POS</v>
          </cell>
          <cell r="H182">
            <v>41</v>
          </cell>
          <cell r="I182">
            <v>0</v>
          </cell>
          <cell r="J182">
            <v>201908</v>
          </cell>
          <cell r="K182">
            <v>201800</v>
          </cell>
          <cell r="N182">
            <v>15830.13</v>
          </cell>
          <cell r="O182" t="str">
            <v>CRC</v>
          </cell>
        </row>
        <row r="183">
          <cell r="B183" t="str">
            <v>CT_CRC_HPHCCT_HMO_POS</v>
          </cell>
          <cell r="H183">
            <v>40</v>
          </cell>
          <cell r="I183">
            <v>0</v>
          </cell>
          <cell r="J183">
            <v>201909</v>
          </cell>
          <cell r="K183">
            <v>201800</v>
          </cell>
          <cell r="N183">
            <v>15830.13</v>
          </cell>
          <cell r="O183" t="str">
            <v>CRC</v>
          </cell>
        </row>
        <row r="184">
          <cell r="B184" t="str">
            <v>CT_CRC_HPIC_PPO</v>
          </cell>
          <cell r="H184">
            <v>1744</v>
          </cell>
          <cell r="I184">
            <v>0</v>
          </cell>
          <cell r="J184">
            <v>201901</v>
          </cell>
          <cell r="K184">
            <v>201800</v>
          </cell>
          <cell r="N184">
            <v>1047529.9800000002</v>
          </cell>
          <cell r="O184" t="str">
            <v>CRC</v>
          </cell>
        </row>
        <row r="185">
          <cell r="B185" t="str">
            <v>CT_CRC_HPIC_PPO</v>
          </cell>
          <cell r="H185">
            <v>1063</v>
          </cell>
          <cell r="I185">
            <v>0</v>
          </cell>
          <cell r="J185">
            <v>201901</v>
          </cell>
          <cell r="K185">
            <v>201808</v>
          </cell>
          <cell r="N185">
            <v>598483.34</v>
          </cell>
          <cell r="O185" t="str">
            <v>CRC</v>
          </cell>
        </row>
        <row r="186">
          <cell r="B186" t="str">
            <v>CT_CRC_HPIC_PPO</v>
          </cell>
          <cell r="H186">
            <v>1730</v>
          </cell>
          <cell r="I186">
            <v>0</v>
          </cell>
          <cell r="J186">
            <v>201902</v>
          </cell>
          <cell r="K186">
            <v>201800</v>
          </cell>
          <cell r="N186">
            <v>1037787.1500000003</v>
          </cell>
          <cell r="O186" t="str">
            <v>CRC</v>
          </cell>
        </row>
        <row r="187">
          <cell r="B187" t="str">
            <v>CT_CRC_HPIC_PPO</v>
          </cell>
          <cell r="H187">
            <v>1067</v>
          </cell>
          <cell r="I187">
            <v>0</v>
          </cell>
          <cell r="J187">
            <v>201902</v>
          </cell>
          <cell r="K187">
            <v>201808</v>
          </cell>
          <cell r="N187">
            <v>598141.18000000005</v>
          </cell>
          <cell r="O187" t="str">
            <v>CRC</v>
          </cell>
        </row>
        <row r="188">
          <cell r="B188" t="str">
            <v>CT_CRC_HPIC_PPO</v>
          </cell>
          <cell r="H188">
            <v>1705</v>
          </cell>
          <cell r="I188">
            <v>0</v>
          </cell>
          <cell r="J188">
            <v>201903</v>
          </cell>
          <cell r="K188">
            <v>201800</v>
          </cell>
          <cell r="N188">
            <v>1026734.8700000002</v>
          </cell>
          <cell r="O188" t="str">
            <v>CRC</v>
          </cell>
        </row>
        <row r="189">
          <cell r="B189" t="str">
            <v>CT_CRC_HPIC_PPO</v>
          </cell>
          <cell r="H189">
            <v>1069</v>
          </cell>
          <cell r="I189">
            <v>0</v>
          </cell>
          <cell r="J189">
            <v>201903</v>
          </cell>
          <cell r="K189">
            <v>201808</v>
          </cell>
          <cell r="N189">
            <v>598966.34</v>
          </cell>
          <cell r="O189" t="str">
            <v>CRC</v>
          </cell>
        </row>
        <row r="190">
          <cell r="B190" t="str">
            <v>CT_CRC_HPIC_PPO</v>
          </cell>
          <cell r="H190">
            <v>1705</v>
          </cell>
          <cell r="I190">
            <v>0</v>
          </cell>
          <cell r="J190">
            <v>201904</v>
          </cell>
          <cell r="K190">
            <v>201800</v>
          </cell>
          <cell r="N190">
            <v>1024516.4000000003</v>
          </cell>
          <cell r="O190" t="str">
            <v>CRC</v>
          </cell>
        </row>
        <row r="191">
          <cell r="B191" t="str">
            <v>CT_CRC_HPIC_PPO</v>
          </cell>
          <cell r="H191">
            <v>1074</v>
          </cell>
          <cell r="I191">
            <v>0</v>
          </cell>
          <cell r="J191">
            <v>201904</v>
          </cell>
          <cell r="K191">
            <v>201808</v>
          </cell>
          <cell r="N191">
            <v>600444.62</v>
          </cell>
          <cell r="O191" t="str">
            <v>CRC</v>
          </cell>
        </row>
        <row r="192">
          <cell r="B192" t="str">
            <v>CT_CRC_HPIC_PPO</v>
          </cell>
          <cell r="H192">
            <v>1699</v>
          </cell>
          <cell r="I192">
            <v>0</v>
          </cell>
          <cell r="J192">
            <v>201905</v>
          </cell>
          <cell r="K192">
            <v>201800</v>
          </cell>
          <cell r="N192">
            <v>1015998.4900000005</v>
          </cell>
          <cell r="O192" t="str">
            <v>CRC</v>
          </cell>
        </row>
        <row r="193">
          <cell r="B193" t="str">
            <v>CT_CRC_HPIC_PPO</v>
          </cell>
          <cell r="H193">
            <v>1065</v>
          </cell>
          <cell r="I193">
            <v>0</v>
          </cell>
          <cell r="J193">
            <v>201905</v>
          </cell>
          <cell r="K193">
            <v>201808</v>
          </cell>
          <cell r="N193">
            <v>596089.49000000011</v>
          </cell>
          <cell r="O193" t="str">
            <v>CRC</v>
          </cell>
        </row>
        <row r="194">
          <cell r="B194" t="str">
            <v>CT_CRC_HPIC_PPO</v>
          </cell>
          <cell r="H194">
            <v>1707</v>
          </cell>
          <cell r="I194">
            <v>0</v>
          </cell>
          <cell r="J194">
            <v>201906</v>
          </cell>
          <cell r="K194">
            <v>201800</v>
          </cell>
          <cell r="N194">
            <v>1019436</v>
          </cell>
          <cell r="O194" t="str">
            <v>CRC</v>
          </cell>
        </row>
        <row r="195">
          <cell r="B195" t="str">
            <v>CT_CRC_HPIC_PPO</v>
          </cell>
          <cell r="H195">
            <v>1063</v>
          </cell>
          <cell r="I195">
            <v>0</v>
          </cell>
          <cell r="J195">
            <v>201906</v>
          </cell>
          <cell r="K195">
            <v>201808</v>
          </cell>
          <cell r="N195">
            <v>591963.35000000009</v>
          </cell>
          <cell r="O195" t="str">
            <v>CRC</v>
          </cell>
        </row>
        <row r="196">
          <cell r="B196" t="str">
            <v>CT_CRC_HPIC_PPO</v>
          </cell>
          <cell r="H196">
            <v>1692</v>
          </cell>
          <cell r="I196">
            <v>0</v>
          </cell>
          <cell r="J196">
            <v>201907</v>
          </cell>
          <cell r="K196">
            <v>201800</v>
          </cell>
          <cell r="N196">
            <v>1013827.5700000001</v>
          </cell>
          <cell r="O196" t="str">
            <v>CRC</v>
          </cell>
        </row>
        <row r="197">
          <cell r="B197" t="str">
            <v>CT_CRC_HPIC_PPO</v>
          </cell>
          <cell r="H197">
            <v>1070</v>
          </cell>
          <cell r="I197">
            <v>0</v>
          </cell>
          <cell r="J197">
            <v>201907</v>
          </cell>
          <cell r="K197">
            <v>201808</v>
          </cell>
          <cell r="N197">
            <v>595947.18000000005</v>
          </cell>
          <cell r="O197" t="str">
            <v>CRC</v>
          </cell>
        </row>
        <row r="198">
          <cell r="B198" t="str">
            <v>CT_CRC_HPIC_PPO</v>
          </cell>
          <cell r="H198">
            <v>1682</v>
          </cell>
          <cell r="I198">
            <v>0</v>
          </cell>
          <cell r="J198">
            <v>201908</v>
          </cell>
          <cell r="K198">
            <v>201800</v>
          </cell>
          <cell r="N198">
            <v>1010145.2099999998</v>
          </cell>
          <cell r="O198" t="str">
            <v>CRC</v>
          </cell>
        </row>
        <row r="199">
          <cell r="B199" t="str">
            <v>CT_CRC_HPIC_PPO</v>
          </cell>
          <cell r="H199">
            <v>1070</v>
          </cell>
          <cell r="I199">
            <v>0</v>
          </cell>
          <cell r="J199">
            <v>201908</v>
          </cell>
          <cell r="K199">
            <v>201808</v>
          </cell>
          <cell r="N199">
            <v>593807.38000000012</v>
          </cell>
          <cell r="O199" t="str">
            <v>CRC</v>
          </cell>
        </row>
        <row r="200">
          <cell r="B200" t="str">
            <v>CT_CRC_HPIC_PPO</v>
          </cell>
          <cell r="H200">
            <v>1678</v>
          </cell>
          <cell r="I200">
            <v>0</v>
          </cell>
          <cell r="J200">
            <v>201909</v>
          </cell>
          <cell r="K200">
            <v>201800</v>
          </cell>
          <cell r="N200">
            <v>1007633.7699999997</v>
          </cell>
          <cell r="O200" t="str">
            <v>CRC</v>
          </cell>
        </row>
        <row r="201">
          <cell r="B201" t="str">
            <v>CT_CRC_HPIC_PPO</v>
          </cell>
          <cell r="H201">
            <v>1067</v>
          </cell>
          <cell r="I201">
            <v>0</v>
          </cell>
          <cell r="J201">
            <v>201909</v>
          </cell>
          <cell r="K201">
            <v>201808</v>
          </cell>
          <cell r="N201">
            <v>589266.52</v>
          </cell>
          <cell r="O201" t="str">
            <v>CRC</v>
          </cell>
        </row>
        <row r="202">
          <cell r="B202" t="str">
            <v>CT_CRC_HPIC_PPO</v>
          </cell>
          <cell r="H202">
            <v>330</v>
          </cell>
          <cell r="I202">
            <v>0</v>
          </cell>
          <cell r="J202">
            <v>201901</v>
          </cell>
          <cell r="K202">
            <v>201800</v>
          </cell>
          <cell r="N202">
            <v>168808.20999999996</v>
          </cell>
          <cell r="O202" t="str">
            <v>CRC</v>
          </cell>
        </row>
        <row r="203">
          <cell r="B203" t="str">
            <v>CT_CRC_HPIC_PPO</v>
          </cell>
          <cell r="H203">
            <v>61</v>
          </cell>
          <cell r="I203">
            <v>0</v>
          </cell>
          <cell r="J203">
            <v>201902</v>
          </cell>
          <cell r="K203">
            <v>201800</v>
          </cell>
          <cell r="N203">
            <v>27226.800000000003</v>
          </cell>
          <cell r="O203" t="str">
            <v>CRC</v>
          </cell>
        </row>
        <row r="204">
          <cell r="B204" t="str">
            <v>CT_CRC_HPIC_PPO</v>
          </cell>
          <cell r="H204">
            <v>196</v>
          </cell>
          <cell r="I204">
            <v>0</v>
          </cell>
          <cell r="J204">
            <v>201902</v>
          </cell>
          <cell r="K204">
            <v>201808</v>
          </cell>
          <cell r="N204">
            <v>133695.43999999997</v>
          </cell>
          <cell r="O204" t="str">
            <v>CRC</v>
          </cell>
        </row>
        <row r="205">
          <cell r="B205" t="str">
            <v>CT_CRC_HPIC_PPO</v>
          </cell>
          <cell r="H205">
            <v>59</v>
          </cell>
          <cell r="I205">
            <v>0</v>
          </cell>
          <cell r="J205">
            <v>201903</v>
          </cell>
          <cell r="K205">
            <v>201800</v>
          </cell>
          <cell r="N205">
            <v>26439.93</v>
          </cell>
          <cell r="O205" t="str">
            <v>CRC</v>
          </cell>
        </row>
        <row r="206">
          <cell r="B206" t="str">
            <v>CT_CRC_HPIC_PPO</v>
          </cell>
          <cell r="H206">
            <v>193</v>
          </cell>
          <cell r="I206">
            <v>0</v>
          </cell>
          <cell r="J206">
            <v>201903</v>
          </cell>
          <cell r="K206">
            <v>201808</v>
          </cell>
          <cell r="N206">
            <v>131872.82</v>
          </cell>
          <cell r="O206" t="str">
            <v>CRC</v>
          </cell>
        </row>
        <row r="207">
          <cell r="B207" t="str">
            <v>CT_CRC_HPIC_PPO</v>
          </cell>
          <cell r="H207">
            <v>59</v>
          </cell>
          <cell r="I207">
            <v>0</v>
          </cell>
          <cell r="J207">
            <v>201904</v>
          </cell>
          <cell r="K207">
            <v>201800</v>
          </cell>
          <cell r="N207">
            <v>26439.93</v>
          </cell>
          <cell r="O207" t="str">
            <v>CRC</v>
          </cell>
        </row>
        <row r="208">
          <cell r="B208" t="str">
            <v>CT_CRC_HPIC_PPO</v>
          </cell>
          <cell r="H208">
            <v>192</v>
          </cell>
          <cell r="I208">
            <v>0</v>
          </cell>
          <cell r="J208">
            <v>201904</v>
          </cell>
          <cell r="K208">
            <v>201808</v>
          </cell>
          <cell r="N208">
            <v>131633.16</v>
          </cell>
          <cell r="O208" t="str">
            <v>CRC</v>
          </cell>
        </row>
        <row r="209">
          <cell r="B209" t="str">
            <v>CT_CRC_HPIC_PPO</v>
          </cell>
          <cell r="H209">
            <v>59</v>
          </cell>
          <cell r="I209">
            <v>0</v>
          </cell>
          <cell r="J209">
            <v>201905</v>
          </cell>
          <cell r="K209">
            <v>201800</v>
          </cell>
          <cell r="N209">
            <v>26439.93</v>
          </cell>
          <cell r="O209" t="str">
            <v>CRC</v>
          </cell>
        </row>
        <row r="210">
          <cell r="B210" t="str">
            <v>CT_CRC_HPIC_PPO</v>
          </cell>
          <cell r="H210">
            <v>149</v>
          </cell>
          <cell r="I210">
            <v>0</v>
          </cell>
          <cell r="J210">
            <v>201905</v>
          </cell>
          <cell r="K210">
            <v>201808</v>
          </cell>
          <cell r="N210">
            <v>102462.13</v>
          </cell>
          <cell r="O210" t="str">
            <v>CRC</v>
          </cell>
        </row>
        <row r="211">
          <cell r="B211" t="str">
            <v>CT_CRC_HPIC_PPO</v>
          </cell>
          <cell r="H211">
            <v>60</v>
          </cell>
          <cell r="I211">
            <v>0</v>
          </cell>
          <cell r="J211">
            <v>201906</v>
          </cell>
          <cell r="K211">
            <v>201800</v>
          </cell>
          <cell r="N211">
            <v>26954.43</v>
          </cell>
          <cell r="O211" t="str">
            <v>CRC</v>
          </cell>
        </row>
        <row r="212">
          <cell r="B212" t="str">
            <v>CT_CRC_HPIC_PPO</v>
          </cell>
          <cell r="H212">
            <v>147</v>
          </cell>
          <cell r="I212">
            <v>0</v>
          </cell>
          <cell r="J212">
            <v>201906</v>
          </cell>
          <cell r="K212">
            <v>201808</v>
          </cell>
          <cell r="N212">
            <v>101199.97</v>
          </cell>
          <cell r="O212" t="str">
            <v>CRC</v>
          </cell>
        </row>
        <row r="213">
          <cell r="B213" t="str">
            <v>CT_CRC_HPIC_PPO</v>
          </cell>
          <cell r="H213">
            <v>62</v>
          </cell>
          <cell r="I213">
            <v>0</v>
          </cell>
          <cell r="J213">
            <v>201907</v>
          </cell>
          <cell r="K213">
            <v>201800</v>
          </cell>
          <cell r="N213">
            <v>27872.449999999997</v>
          </cell>
          <cell r="O213" t="str">
            <v>CRC</v>
          </cell>
        </row>
        <row r="214">
          <cell r="B214" t="str">
            <v>CT_CRC_HPIC_PPO</v>
          </cell>
          <cell r="H214">
            <v>151</v>
          </cell>
          <cell r="I214">
            <v>0</v>
          </cell>
          <cell r="J214">
            <v>201907</v>
          </cell>
          <cell r="K214">
            <v>201808</v>
          </cell>
          <cell r="N214">
            <v>102908.29000000001</v>
          </cell>
          <cell r="O214" t="str">
            <v>CRC</v>
          </cell>
        </row>
        <row r="215">
          <cell r="B215" t="str">
            <v>CT_CRC_HPIC_PPO</v>
          </cell>
          <cell r="H215">
            <v>63</v>
          </cell>
          <cell r="I215">
            <v>0</v>
          </cell>
          <cell r="J215">
            <v>201908</v>
          </cell>
          <cell r="K215">
            <v>201800</v>
          </cell>
          <cell r="N215">
            <v>28184.85</v>
          </cell>
          <cell r="O215" t="str">
            <v>CRC</v>
          </cell>
        </row>
        <row r="216">
          <cell r="B216" t="str">
            <v>CT_CRC_HPIC_PPO</v>
          </cell>
          <cell r="H216">
            <v>152</v>
          </cell>
          <cell r="I216">
            <v>0</v>
          </cell>
          <cell r="J216">
            <v>201908</v>
          </cell>
          <cell r="K216">
            <v>201808</v>
          </cell>
          <cell r="N216">
            <v>103704.34</v>
          </cell>
          <cell r="O216" t="str">
            <v>CRC</v>
          </cell>
        </row>
        <row r="217">
          <cell r="B217" t="str">
            <v>CT_CRC_HPIC_PPO</v>
          </cell>
          <cell r="H217">
            <v>63</v>
          </cell>
          <cell r="I217">
            <v>0</v>
          </cell>
          <cell r="J217">
            <v>201909</v>
          </cell>
          <cell r="K217">
            <v>201800</v>
          </cell>
          <cell r="N217">
            <v>28275.97</v>
          </cell>
          <cell r="O217" t="str">
            <v>CRC</v>
          </cell>
        </row>
        <row r="218">
          <cell r="B218" t="str">
            <v>CT_CRC_HPIC_PPO</v>
          </cell>
          <cell r="H218">
            <v>151</v>
          </cell>
          <cell r="I218">
            <v>0</v>
          </cell>
          <cell r="J218">
            <v>201909</v>
          </cell>
          <cell r="K218">
            <v>201808</v>
          </cell>
          <cell r="N218">
            <v>103238.23000000001</v>
          </cell>
          <cell r="O218" t="str">
            <v>CRC</v>
          </cell>
        </row>
        <row r="219">
          <cell r="B219" t="str">
            <v>CT_CRC_HPIC_PPO</v>
          </cell>
          <cell r="H219">
            <v>776</v>
          </cell>
          <cell r="I219">
            <v>0</v>
          </cell>
          <cell r="J219">
            <v>201901</v>
          </cell>
          <cell r="K219">
            <v>201800</v>
          </cell>
          <cell r="N219">
            <v>360877.61000000004</v>
          </cell>
          <cell r="O219" t="str">
            <v>CRC</v>
          </cell>
        </row>
        <row r="220">
          <cell r="B220" t="str">
            <v>CT_CRC_HPIC_PPO</v>
          </cell>
          <cell r="H220">
            <v>766</v>
          </cell>
          <cell r="I220">
            <v>0</v>
          </cell>
          <cell r="J220">
            <v>201902</v>
          </cell>
          <cell r="K220">
            <v>201800</v>
          </cell>
          <cell r="N220">
            <v>356345.82999999996</v>
          </cell>
          <cell r="O220" t="str">
            <v>CRC</v>
          </cell>
        </row>
        <row r="221">
          <cell r="B221" t="str">
            <v>CT_CRC_HPIC_PPO</v>
          </cell>
          <cell r="H221">
            <v>548</v>
          </cell>
          <cell r="I221">
            <v>0</v>
          </cell>
          <cell r="J221">
            <v>201903</v>
          </cell>
          <cell r="K221">
            <v>201800</v>
          </cell>
          <cell r="N221">
            <v>281465.51</v>
          </cell>
          <cell r="O221" t="str">
            <v>CRC</v>
          </cell>
        </row>
        <row r="222">
          <cell r="B222" t="str">
            <v>CT_CRC_HPIC_PPO</v>
          </cell>
          <cell r="H222">
            <v>19</v>
          </cell>
          <cell r="I222">
            <v>0</v>
          </cell>
          <cell r="J222">
            <v>201903</v>
          </cell>
          <cell r="K222">
            <v>201808</v>
          </cell>
          <cell r="N222">
            <v>11605.44</v>
          </cell>
          <cell r="O222" t="str">
            <v>CRC</v>
          </cell>
        </row>
        <row r="223">
          <cell r="B223" t="str">
            <v>CT_CRC_HPIC_PPO</v>
          </cell>
          <cell r="H223">
            <v>422</v>
          </cell>
          <cell r="I223">
            <v>0</v>
          </cell>
          <cell r="J223">
            <v>201904</v>
          </cell>
          <cell r="K223">
            <v>201800</v>
          </cell>
          <cell r="N223">
            <v>220394.59</v>
          </cell>
          <cell r="O223" t="str">
            <v>CRC</v>
          </cell>
        </row>
        <row r="224">
          <cell r="B224" t="str">
            <v>CT_CRC_HPIC_PPO</v>
          </cell>
          <cell r="H224">
            <v>19</v>
          </cell>
          <cell r="I224">
            <v>0</v>
          </cell>
          <cell r="J224">
            <v>201904</v>
          </cell>
          <cell r="K224">
            <v>201808</v>
          </cell>
          <cell r="N224">
            <v>11605.44</v>
          </cell>
          <cell r="O224" t="str">
            <v>CRC</v>
          </cell>
        </row>
        <row r="225">
          <cell r="B225" t="str">
            <v>CT_CRC_HPIC_PPO</v>
          </cell>
          <cell r="H225">
            <v>416</v>
          </cell>
          <cell r="I225">
            <v>0</v>
          </cell>
          <cell r="J225">
            <v>201905</v>
          </cell>
          <cell r="K225">
            <v>201800</v>
          </cell>
          <cell r="N225">
            <v>218157.52</v>
          </cell>
          <cell r="O225" t="str">
            <v>CRC</v>
          </cell>
        </row>
        <row r="226">
          <cell r="B226" t="str">
            <v>CT_CRC_HPIC_PPO</v>
          </cell>
          <cell r="H226">
            <v>18</v>
          </cell>
          <cell r="I226">
            <v>0</v>
          </cell>
          <cell r="J226">
            <v>201905</v>
          </cell>
          <cell r="K226">
            <v>201808</v>
          </cell>
          <cell r="N226">
            <v>10758.33</v>
          </cell>
          <cell r="O226" t="str">
            <v>CRC</v>
          </cell>
        </row>
        <row r="227">
          <cell r="B227" t="str">
            <v>CT_CRC_HPIC_PPO</v>
          </cell>
          <cell r="H227">
            <v>416</v>
          </cell>
          <cell r="I227">
            <v>0</v>
          </cell>
          <cell r="J227">
            <v>201906</v>
          </cell>
          <cell r="K227">
            <v>201800</v>
          </cell>
          <cell r="N227">
            <v>218358.86</v>
          </cell>
          <cell r="O227" t="str">
            <v>CRC</v>
          </cell>
        </row>
        <row r="228">
          <cell r="B228" t="str">
            <v>CT_CRC_HPIC_PPO</v>
          </cell>
          <cell r="H228">
            <v>18</v>
          </cell>
          <cell r="I228">
            <v>0</v>
          </cell>
          <cell r="J228">
            <v>201906</v>
          </cell>
          <cell r="K228">
            <v>201808</v>
          </cell>
          <cell r="N228">
            <v>10758.33</v>
          </cell>
          <cell r="O228" t="str">
            <v>CRC</v>
          </cell>
        </row>
        <row r="229">
          <cell r="B229" t="str">
            <v>CT_CRC_HPIC_PPO</v>
          </cell>
          <cell r="H229">
            <v>417</v>
          </cell>
          <cell r="I229">
            <v>0</v>
          </cell>
          <cell r="J229">
            <v>201907</v>
          </cell>
          <cell r="K229">
            <v>201800</v>
          </cell>
          <cell r="N229">
            <v>218709.52999999997</v>
          </cell>
          <cell r="O229" t="str">
            <v>CRC</v>
          </cell>
        </row>
        <row r="230">
          <cell r="B230" t="str">
            <v>CT_CRC_HPIC_PPO</v>
          </cell>
          <cell r="H230">
            <v>18</v>
          </cell>
          <cell r="I230">
            <v>0</v>
          </cell>
          <cell r="J230">
            <v>201907</v>
          </cell>
          <cell r="K230">
            <v>201808</v>
          </cell>
          <cell r="N230">
            <v>10758.33</v>
          </cell>
          <cell r="O230" t="str">
            <v>CRC</v>
          </cell>
        </row>
        <row r="231">
          <cell r="B231" t="str">
            <v>CT_CRC_HPIC_PPO</v>
          </cell>
          <cell r="H231">
            <v>417</v>
          </cell>
          <cell r="I231">
            <v>0</v>
          </cell>
          <cell r="J231">
            <v>201908</v>
          </cell>
          <cell r="K231">
            <v>201800</v>
          </cell>
          <cell r="N231">
            <v>218756.62</v>
          </cell>
          <cell r="O231" t="str">
            <v>CRC</v>
          </cell>
        </row>
        <row r="232">
          <cell r="B232" t="str">
            <v>CT_CRC_HPIC_PPO</v>
          </cell>
          <cell r="H232">
            <v>18</v>
          </cell>
          <cell r="I232">
            <v>0</v>
          </cell>
          <cell r="J232">
            <v>201908</v>
          </cell>
          <cell r="K232">
            <v>201808</v>
          </cell>
          <cell r="N232">
            <v>10758.33</v>
          </cell>
          <cell r="O232" t="str">
            <v>CRC</v>
          </cell>
        </row>
        <row r="233">
          <cell r="B233" t="str">
            <v>CT_CRC_HPIC_PPO</v>
          </cell>
          <cell r="H233">
            <v>416</v>
          </cell>
          <cell r="I233">
            <v>0</v>
          </cell>
          <cell r="J233">
            <v>201909</v>
          </cell>
          <cell r="K233">
            <v>201800</v>
          </cell>
          <cell r="N233">
            <v>218132.69</v>
          </cell>
          <cell r="O233" t="str">
            <v>CRC</v>
          </cell>
        </row>
        <row r="234">
          <cell r="B234" t="str">
            <v>CT_CRC_HPIC_PPO</v>
          </cell>
          <cell r="H234">
            <v>18</v>
          </cell>
          <cell r="I234">
            <v>0</v>
          </cell>
          <cell r="J234">
            <v>201909</v>
          </cell>
          <cell r="K234">
            <v>201808</v>
          </cell>
          <cell r="N234">
            <v>10758.33</v>
          </cell>
          <cell r="O234" t="str">
            <v>CRC</v>
          </cell>
        </row>
        <row r="235">
          <cell r="B235" t="str">
            <v>CT_CRC_HPIC_PPO</v>
          </cell>
          <cell r="H235">
            <v>146</v>
          </cell>
          <cell r="I235">
            <v>0</v>
          </cell>
          <cell r="J235">
            <v>201901</v>
          </cell>
          <cell r="K235">
            <v>201800</v>
          </cell>
          <cell r="N235">
            <v>76170.92</v>
          </cell>
          <cell r="O235" t="str">
            <v>CRC</v>
          </cell>
        </row>
        <row r="236">
          <cell r="B236" t="str">
            <v>CT_CRC_HPIC_PPO</v>
          </cell>
          <cell r="H236">
            <v>147</v>
          </cell>
          <cell r="I236">
            <v>0</v>
          </cell>
          <cell r="J236">
            <v>201902</v>
          </cell>
          <cell r="K236">
            <v>201800</v>
          </cell>
          <cell r="N236">
            <v>76778.789999999994</v>
          </cell>
          <cell r="O236" t="str">
            <v>CRC</v>
          </cell>
        </row>
        <row r="237">
          <cell r="B237" t="str">
            <v>CT_CRC_HPIC_PPO</v>
          </cell>
          <cell r="H237">
            <v>151</v>
          </cell>
          <cell r="I237">
            <v>0</v>
          </cell>
          <cell r="J237">
            <v>201903</v>
          </cell>
          <cell r="K237">
            <v>201800</v>
          </cell>
          <cell r="N237">
            <v>78496.92</v>
          </cell>
          <cell r="O237" t="str">
            <v>CRC</v>
          </cell>
        </row>
        <row r="238">
          <cell r="B238" t="str">
            <v>CT_CRC_HPIC_PPO</v>
          </cell>
          <cell r="H238">
            <v>9</v>
          </cell>
          <cell r="I238">
            <v>0</v>
          </cell>
          <cell r="J238">
            <v>201904</v>
          </cell>
          <cell r="K238">
            <v>201800</v>
          </cell>
          <cell r="N238">
            <v>7927.92</v>
          </cell>
          <cell r="O238" t="str">
            <v>CRC</v>
          </cell>
        </row>
        <row r="239">
          <cell r="B239" t="str">
            <v>CT_CRC_HPIC_PPO</v>
          </cell>
          <cell r="H239">
            <v>76</v>
          </cell>
          <cell r="I239">
            <v>0</v>
          </cell>
          <cell r="J239">
            <v>201904</v>
          </cell>
          <cell r="K239">
            <v>201808</v>
          </cell>
          <cell r="N239">
            <v>38906.07</v>
          </cell>
          <cell r="O239" t="str">
            <v>CRC</v>
          </cell>
        </row>
        <row r="240">
          <cell r="B240" t="str">
            <v>CT_CRC_HPIC_PPO</v>
          </cell>
          <cell r="H240">
            <v>9</v>
          </cell>
          <cell r="I240">
            <v>0</v>
          </cell>
          <cell r="J240">
            <v>201905</v>
          </cell>
          <cell r="K240">
            <v>201800</v>
          </cell>
          <cell r="N240">
            <v>7927.92</v>
          </cell>
          <cell r="O240" t="str">
            <v>CRC</v>
          </cell>
        </row>
        <row r="241">
          <cell r="B241" t="str">
            <v>CT_CRC_HPIC_PPO</v>
          </cell>
          <cell r="H241">
            <v>76</v>
          </cell>
          <cell r="I241">
            <v>0</v>
          </cell>
          <cell r="J241">
            <v>201905</v>
          </cell>
          <cell r="K241">
            <v>201808</v>
          </cell>
          <cell r="N241">
            <v>38888.28</v>
          </cell>
          <cell r="O241" t="str">
            <v>CRC</v>
          </cell>
        </row>
        <row r="242">
          <cell r="B242" t="str">
            <v>CT_CRC_HPIC_PPO</v>
          </cell>
          <cell r="H242">
            <v>9</v>
          </cell>
          <cell r="I242">
            <v>0</v>
          </cell>
          <cell r="J242">
            <v>201906</v>
          </cell>
          <cell r="K242">
            <v>201800</v>
          </cell>
          <cell r="N242">
            <v>7927.92</v>
          </cell>
          <cell r="O242" t="str">
            <v>CRC</v>
          </cell>
        </row>
        <row r="243">
          <cell r="B243" t="str">
            <v>CT_CRC_HPIC_PPO</v>
          </cell>
          <cell r="H243">
            <v>75</v>
          </cell>
          <cell r="I243">
            <v>0</v>
          </cell>
          <cell r="J243">
            <v>201906</v>
          </cell>
          <cell r="K243">
            <v>201808</v>
          </cell>
          <cell r="N243">
            <v>38966.729999999996</v>
          </cell>
          <cell r="O243" t="str">
            <v>CRC</v>
          </cell>
        </row>
        <row r="244">
          <cell r="B244" t="str">
            <v>CT_CRC_HPIC_PPO</v>
          </cell>
          <cell r="H244">
            <v>9</v>
          </cell>
          <cell r="I244">
            <v>0</v>
          </cell>
          <cell r="J244">
            <v>201907</v>
          </cell>
          <cell r="K244">
            <v>201800</v>
          </cell>
          <cell r="N244">
            <v>7927.92</v>
          </cell>
          <cell r="O244" t="str">
            <v>CRC</v>
          </cell>
        </row>
        <row r="245">
          <cell r="B245" t="str">
            <v>CT_CRC_HPIC_PPO</v>
          </cell>
          <cell r="H245">
            <v>75</v>
          </cell>
          <cell r="I245">
            <v>0</v>
          </cell>
          <cell r="J245">
            <v>201907</v>
          </cell>
          <cell r="K245">
            <v>201808</v>
          </cell>
          <cell r="N245">
            <v>38966.729999999996</v>
          </cell>
          <cell r="O245" t="str">
            <v>CRC</v>
          </cell>
        </row>
        <row r="246">
          <cell r="B246" t="str">
            <v>CT_CRC_HPIC_PPO</v>
          </cell>
          <cell r="H246">
            <v>7</v>
          </cell>
          <cell r="I246">
            <v>0</v>
          </cell>
          <cell r="J246">
            <v>201908</v>
          </cell>
          <cell r="K246">
            <v>201800</v>
          </cell>
          <cell r="N246">
            <v>6166.16</v>
          </cell>
          <cell r="O246" t="str">
            <v>CRC</v>
          </cell>
        </row>
        <row r="247">
          <cell r="B247" t="str">
            <v>CT_CRC_HPIC_PPO</v>
          </cell>
          <cell r="H247">
            <v>72</v>
          </cell>
          <cell r="I247">
            <v>0</v>
          </cell>
          <cell r="J247">
            <v>201908</v>
          </cell>
          <cell r="K247">
            <v>201808</v>
          </cell>
          <cell r="N247">
            <v>37342.18</v>
          </cell>
          <cell r="O247" t="str">
            <v>CRC</v>
          </cell>
        </row>
        <row r="248">
          <cell r="B248" t="str">
            <v>CT_CRC_HPIC_PPO</v>
          </cell>
          <cell r="H248">
            <v>7</v>
          </cell>
          <cell r="I248">
            <v>0</v>
          </cell>
          <cell r="J248">
            <v>201909</v>
          </cell>
          <cell r="K248">
            <v>201800</v>
          </cell>
          <cell r="N248">
            <v>6166.16</v>
          </cell>
          <cell r="O248" t="str">
            <v>CRC</v>
          </cell>
        </row>
        <row r="249">
          <cell r="B249" t="str">
            <v>CT_CRC_HPIC_PPO</v>
          </cell>
          <cell r="H249">
            <v>73</v>
          </cell>
          <cell r="I249">
            <v>0</v>
          </cell>
          <cell r="J249">
            <v>201909</v>
          </cell>
          <cell r="K249">
            <v>201808</v>
          </cell>
          <cell r="N249">
            <v>37419.08</v>
          </cell>
          <cell r="O249" t="str">
            <v>CRC</v>
          </cell>
        </row>
        <row r="250">
          <cell r="B250" t="str">
            <v>CT_CRC_HPIC_PPO</v>
          </cell>
          <cell r="H250">
            <v>258</v>
          </cell>
          <cell r="I250">
            <v>0</v>
          </cell>
          <cell r="J250">
            <v>201901</v>
          </cell>
          <cell r="K250">
            <v>201800</v>
          </cell>
          <cell r="N250">
            <v>145144.39000000001</v>
          </cell>
          <cell r="O250" t="str">
            <v>CRC</v>
          </cell>
        </row>
        <row r="251">
          <cell r="B251" t="str">
            <v>CT_CRC_HPIC_PPO</v>
          </cell>
          <cell r="H251">
            <v>245</v>
          </cell>
          <cell r="I251">
            <v>0</v>
          </cell>
          <cell r="J251">
            <v>201902</v>
          </cell>
          <cell r="K251">
            <v>201800</v>
          </cell>
          <cell r="N251">
            <v>138313.31</v>
          </cell>
          <cell r="O251" t="str">
            <v>CRC</v>
          </cell>
        </row>
        <row r="252">
          <cell r="B252" t="str">
            <v>CT_CRC_HPIC_PPO</v>
          </cell>
          <cell r="H252">
            <v>238</v>
          </cell>
          <cell r="I252">
            <v>0</v>
          </cell>
          <cell r="J252">
            <v>201903</v>
          </cell>
          <cell r="K252">
            <v>201800</v>
          </cell>
          <cell r="N252">
            <v>135231.31</v>
          </cell>
          <cell r="O252" t="str">
            <v>CRC</v>
          </cell>
        </row>
        <row r="253">
          <cell r="B253" t="str">
            <v>CT_CRC_HPIC_PPO</v>
          </cell>
          <cell r="H253">
            <v>232</v>
          </cell>
          <cell r="I253">
            <v>0</v>
          </cell>
          <cell r="J253">
            <v>201904</v>
          </cell>
          <cell r="K253">
            <v>201800</v>
          </cell>
          <cell r="N253">
            <v>131337.08000000002</v>
          </cell>
          <cell r="O253" t="str">
            <v>CRC</v>
          </cell>
        </row>
        <row r="254">
          <cell r="B254" t="str">
            <v>CT_CRC_HPIC_PPO</v>
          </cell>
          <cell r="H254">
            <v>179</v>
          </cell>
          <cell r="I254">
            <v>0</v>
          </cell>
          <cell r="J254">
            <v>201905</v>
          </cell>
          <cell r="K254">
            <v>201800</v>
          </cell>
          <cell r="N254">
            <v>90442.360000000015</v>
          </cell>
          <cell r="O254" t="str">
            <v>CRC</v>
          </cell>
        </row>
        <row r="255">
          <cell r="B255" t="str">
            <v>CT_CRC_HPIC_PPO</v>
          </cell>
          <cell r="H255">
            <v>26</v>
          </cell>
          <cell r="I255">
            <v>0</v>
          </cell>
          <cell r="J255">
            <v>201905</v>
          </cell>
          <cell r="K255">
            <v>201808</v>
          </cell>
          <cell r="N255">
            <v>11639.21</v>
          </cell>
          <cell r="O255" t="str">
            <v>CRC</v>
          </cell>
        </row>
        <row r="256">
          <cell r="B256" t="str">
            <v>CT_CRC_HPIC_PPO</v>
          </cell>
          <cell r="H256">
            <v>181</v>
          </cell>
          <cell r="I256">
            <v>0</v>
          </cell>
          <cell r="J256">
            <v>201906</v>
          </cell>
          <cell r="K256">
            <v>201800</v>
          </cell>
          <cell r="N256">
            <v>91634.760000000009</v>
          </cell>
          <cell r="O256" t="str">
            <v>CRC</v>
          </cell>
        </row>
        <row r="257">
          <cell r="B257" t="str">
            <v>CT_CRC_HPIC_PPO</v>
          </cell>
          <cell r="H257">
            <v>26</v>
          </cell>
          <cell r="I257">
            <v>0</v>
          </cell>
          <cell r="J257">
            <v>201906</v>
          </cell>
          <cell r="K257">
            <v>201808</v>
          </cell>
          <cell r="N257">
            <v>11639.21</v>
          </cell>
          <cell r="O257" t="str">
            <v>CRC</v>
          </cell>
        </row>
        <row r="258">
          <cell r="B258" t="str">
            <v>CT_CRC_HPIC_PPO</v>
          </cell>
          <cell r="H258">
            <v>183</v>
          </cell>
          <cell r="I258">
            <v>0</v>
          </cell>
          <cell r="J258">
            <v>201907</v>
          </cell>
          <cell r="K258">
            <v>201800</v>
          </cell>
          <cell r="N258">
            <v>93410.720000000016</v>
          </cell>
          <cell r="O258" t="str">
            <v>CRC</v>
          </cell>
        </row>
        <row r="259">
          <cell r="B259" t="str">
            <v>CT_CRC_HPIC_PPO</v>
          </cell>
          <cell r="H259">
            <v>26</v>
          </cell>
          <cell r="I259">
            <v>0</v>
          </cell>
          <cell r="J259">
            <v>201907</v>
          </cell>
          <cell r="K259">
            <v>201808</v>
          </cell>
          <cell r="N259">
            <v>11639.21</v>
          </cell>
          <cell r="O259" t="str">
            <v>CRC</v>
          </cell>
        </row>
        <row r="260">
          <cell r="B260" t="str">
            <v>CT_CRC_HPIC_PPO</v>
          </cell>
          <cell r="H260">
            <v>187</v>
          </cell>
          <cell r="I260">
            <v>0</v>
          </cell>
          <cell r="J260">
            <v>201908</v>
          </cell>
          <cell r="K260">
            <v>201800</v>
          </cell>
          <cell r="N260">
            <v>95597.150000000023</v>
          </cell>
          <cell r="O260" t="str">
            <v>CRC</v>
          </cell>
        </row>
        <row r="261">
          <cell r="B261" t="str">
            <v>CT_CRC_HPIC_PPO</v>
          </cell>
          <cell r="H261">
            <v>26</v>
          </cell>
          <cell r="I261">
            <v>0</v>
          </cell>
          <cell r="J261">
            <v>201908</v>
          </cell>
          <cell r="K261">
            <v>201808</v>
          </cell>
          <cell r="N261">
            <v>11639.21</v>
          </cell>
          <cell r="O261" t="str">
            <v>CRC</v>
          </cell>
        </row>
        <row r="262">
          <cell r="B262" t="str">
            <v>CT_CRC_HPIC_PPO</v>
          </cell>
          <cell r="H262">
            <v>185</v>
          </cell>
          <cell r="I262">
            <v>0</v>
          </cell>
          <cell r="J262">
            <v>201909</v>
          </cell>
          <cell r="K262">
            <v>201800</v>
          </cell>
          <cell r="N262">
            <v>95842.010000000009</v>
          </cell>
          <cell r="O262" t="str">
            <v>CRC</v>
          </cell>
        </row>
        <row r="263">
          <cell r="B263" t="str">
            <v>CT_CRC_HPIC_PPO</v>
          </cell>
          <cell r="H263">
            <v>26</v>
          </cell>
          <cell r="I263">
            <v>0</v>
          </cell>
          <cell r="J263">
            <v>201909</v>
          </cell>
          <cell r="K263">
            <v>201808</v>
          </cell>
          <cell r="N263">
            <v>11639.21</v>
          </cell>
          <cell r="O263" t="str">
            <v>CRC</v>
          </cell>
        </row>
        <row r="264">
          <cell r="B264" t="str">
            <v>CT_CRC_HPIC_PPO</v>
          </cell>
          <cell r="H264">
            <v>250</v>
          </cell>
          <cell r="I264">
            <v>0</v>
          </cell>
          <cell r="J264">
            <v>201901</v>
          </cell>
          <cell r="K264">
            <v>201800</v>
          </cell>
          <cell r="N264">
            <v>120846.88</v>
          </cell>
          <cell r="O264" t="str">
            <v>CRC</v>
          </cell>
        </row>
        <row r="265">
          <cell r="B265" t="str">
            <v>CT_CRC_HPIC_PPO</v>
          </cell>
          <cell r="H265">
            <v>244</v>
          </cell>
          <cell r="I265">
            <v>0</v>
          </cell>
          <cell r="J265">
            <v>201902</v>
          </cell>
          <cell r="K265">
            <v>201800</v>
          </cell>
          <cell r="N265">
            <v>118263.80000000002</v>
          </cell>
          <cell r="O265" t="str">
            <v>CRC</v>
          </cell>
        </row>
        <row r="266">
          <cell r="B266" t="str">
            <v>CT_CRC_HPIC_PPO</v>
          </cell>
          <cell r="H266">
            <v>238</v>
          </cell>
          <cell r="I266">
            <v>0</v>
          </cell>
          <cell r="J266">
            <v>201903</v>
          </cell>
          <cell r="K266">
            <v>201800</v>
          </cell>
          <cell r="N266">
            <v>117204.94</v>
          </cell>
          <cell r="O266" t="str">
            <v>CRC</v>
          </cell>
        </row>
        <row r="267">
          <cell r="B267" t="str">
            <v>CT_CRC_HPIC_PPO</v>
          </cell>
          <cell r="H267">
            <v>234</v>
          </cell>
          <cell r="I267">
            <v>0</v>
          </cell>
          <cell r="J267">
            <v>201904</v>
          </cell>
          <cell r="K267">
            <v>201800</v>
          </cell>
          <cell r="N267">
            <v>115063.71999999997</v>
          </cell>
          <cell r="O267" t="str">
            <v>CRC</v>
          </cell>
        </row>
        <row r="268">
          <cell r="B268" t="str">
            <v>CT_CRC_HPIC_PPO</v>
          </cell>
          <cell r="H268">
            <v>173</v>
          </cell>
          <cell r="I268">
            <v>0</v>
          </cell>
          <cell r="J268">
            <v>201905</v>
          </cell>
          <cell r="K268">
            <v>201800</v>
          </cell>
          <cell r="N268">
            <v>77776.44</v>
          </cell>
          <cell r="O268" t="str">
            <v>CRC</v>
          </cell>
        </row>
        <row r="269">
          <cell r="B269" t="str">
            <v>CT_CRC_HPIC_PPO</v>
          </cell>
          <cell r="H269">
            <v>182</v>
          </cell>
          <cell r="I269">
            <v>0</v>
          </cell>
          <cell r="J269">
            <v>201906</v>
          </cell>
          <cell r="K269">
            <v>201800</v>
          </cell>
          <cell r="N269">
            <v>83993.87999999999</v>
          </cell>
          <cell r="O269" t="str">
            <v>CRC</v>
          </cell>
        </row>
        <row r="270">
          <cell r="B270" t="str">
            <v>CT_CRC_HPIC_PPO</v>
          </cell>
          <cell r="H270">
            <v>351</v>
          </cell>
          <cell r="I270">
            <v>0</v>
          </cell>
          <cell r="J270">
            <v>201906</v>
          </cell>
          <cell r="K270">
            <v>201808</v>
          </cell>
          <cell r="N270">
            <v>172061.48</v>
          </cell>
          <cell r="O270" t="str">
            <v>CRC</v>
          </cell>
        </row>
        <row r="271">
          <cell r="B271" t="str">
            <v>CT_CRC_HPIC_PPO</v>
          </cell>
          <cell r="H271">
            <v>182</v>
          </cell>
          <cell r="I271">
            <v>0</v>
          </cell>
          <cell r="J271">
            <v>201907</v>
          </cell>
          <cell r="K271">
            <v>201800</v>
          </cell>
          <cell r="N271">
            <v>89515.510000000009</v>
          </cell>
          <cell r="O271" t="str">
            <v>CRC</v>
          </cell>
        </row>
        <row r="272">
          <cell r="B272" t="str">
            <v>CT_CRC_HPIC_PPO</v>
          </cell>
          <cell r="H272">
            <v>348</v>
          </cell>
          <cell r="I272">
            <v>0</v>
          </cell>
          <cell r="J272">
            <v>201907</v>
          </cell>
          <cell r="K272">
            <v>201808</v>
          </cell>
          <cell r="N272">
            <v>178589.08000000002</v>
          </cell>
          <cell r="O272" t="str">
            <v>CRC</v>
          </cell>
        </row>
        <row r="273">
          <cell r="B273" t="str">
            <v>CT_CRC_HPIC_PPO</v>
          </cell>
          <cell r="H273">
            <v>186</v>
          </cell>
          <cell r="I273">
            <v>0</v>
          </cell>
          <cell r="J273">
            <v>201908</v>
          </cell>
          <cell r="K273">
            <v>201800</v>
          </cell>
          <cell r="N273">
            <v>92032.93</v>
          </cell>
          <cell r="O273" t="str">
            <v>CRC</v>
          </cell>
        </row>
        <row r="274">
          <cell r="B274" t="str">
            <v>CT_CRC_HPIC_PPO</v>
          </cell>
          <cell r="H274">
            <v>352</v>
          </cell>
          <cell r="I274">
            <v>0</v>
          </cell>
          <cell r="J274">
            <v>201908</v>
          </cell>
          <cell r="K274">
            <v>201808</v>
          </cell>
          <cell r="N274">
            <v>180647.22</v>
          </cell>
          <cell r="O274" t="str">
            <v>CRC</v>
          </cell>
        </row>
        <row r="275">
          <cell r="B275" t="str">
            <v>CT_CRC_HPIC_PPO</v>
          </cell>
          <cell r="H275">
            <v>172</v>
          </cell>
          <cell r="I275">
            <v>0</v>
          </cell>
          <cell r="J275">
            <v>201909</v>
          </cell>
          <cell r="K275">
            <v>201800</v>
          </cell>
          <cell r="N275">
            <v>81172.650000000009</v>
          </cell>
          <cell r="O275" t="str">
            <v>CRC</v>
          </cell>
        </row>
        <row r="276">
          <cell r="B276" t="str">
            <v>CT_CRC_HPIC_PPO</v>
          </cell>
          <cell r="H276">
            <v>352</v>
          </cell>
          <cell r="I276">
            <v>0</v>
          </cell>
          <cell r="J276">
            <v>201909</v>
          </cell>
          <cell r="K276">
            <v>201808</v>
          </cell>
          <cell r="N276">
            <v>181077.16</v>
          </cell>
          <cell r="O276" t="str">
            <v>CRC</v>
          </cell>
        </row>
        <row r="277">
          <cell r="B277" t="str">
            <v>CT_CRC_HPIC_PPO</v>
          </cell>
          <cell r="H277">
            <v>573</v>
          </cell>
          <cell r="I277">
            <v>0</v>
          </cell>
          <cell r="J277">
            <v>201901</v>
          </cell>
          <cell r="K277">
            <v>201800</v>
          </cell>
          <cell r="N277">
            <v>305030.31000000006</v>
          </cell>
          <cell r="O277" t="str">
            <v>CRC</v>
          </cell>
        </row>
        <row r="278">
          <cell r="B278" t="str">
            <v>CT_CRC_HPIC_PPO</v>
          </cell>
          <cell r="H278">
            <v>574</v>
          </cell>
          <cell r="I278">
            <v>0</v>
          </cell>
          <cell r="J278">
            <v>201902</v>
          </cell>
          <cell r="K278">
            <v>201800</v>
          </cell>
          <cell r="N278">
            <v>304920.07999999996</v>
          </cell>
          <cell r="O278" t="str">
            <v>CRC</v>
          </cell>
        </row>
        <row r="279">
          <cell r="B279" t="str">
            <v>CT_CRC_HPIC_PPO</v>
          </cell>
          <cell r="H279">
            <v>577</v>
          </cell>
          <cell r="I279">
            <v>0</v>
          </cell>
          <cell r="J279">
            <v>201903</v>
          </cell>
          <cell r="K279">
            <v>201800</v>
          </cell>
          <cell r="N279">
            <v>304694.24</v>
          </cell>
          <cell r="O279" t="str">
            <v>CRC</v>
          </cell>
        </row>
        <row r="280">
          <cell r="B280" t="str">
            <v>CT_CRC_HPIC_PPO</v>
          </cell>
          <cell r="H280">
            <v>572</v>
          </cell>
          <cell r="I280">
            <v>0</v>
          </cell>
          <cell r="J280">
            <v>201904</v>
          </cell>
          <cell r="K280">
            <v>201800</v>
          </cell>
          <cell r="N280">
            <v>299631.89</v>
          </cell>
          <cell r="O280" t="str">
            <v>CRC</v>
          </cell>
        </row>
        <row r="281">
          <cell r="B281" t="str">
            <v>CT_CRC_HPIC_PPO</v>
          </cell>
          <cell r="H281">
            <v>568</v>
          </cell>
          <cell r="I281">
            <v>0</v>
          </cell>
          <cell r="J281">
            <v>201905</v>
          </cell>
          <cell r="K281">
            <v>201800</v>
          </cell>
          <cell r="N281">
            <v>297563.31</v>
          </cell>
          <cell r="O281" t="str">
            <v>CRC</v>
          </cell>
        </row>
        <row r="282">
          <cell r="B282" t="str">
            <v>CT_CRC_HPIC_PPO</v>
          </cell>
          <cell r="H282">
            <v>563</v>
          </cell>
          <cell r="I282">
            <v>0</v>
          </cell>
          <cell r="J282">
            <v>201906</v>
          </cell>
          <cell r="K282">
            <v>201800</v>
          </cell>
          <cell r="N282">
            <v>294440.06</v>
          </cell>
          <cell r="O282" t="str">
            <v>CRC</v>
          </cell>
        </row>
        <row r="283">
          <cell r="B283" t="str">
            <v>CT_CRC_HPIC_PPO</v>
          </cell>
          <cell r="H283">
            <v>440</v>
          </cell>
          <cell r="I283">
            <v>0</v>
          </cell>
          <cell r="J283">
            <v>201907</v>
          </cell>
          <cell r="K283">
            <v>201800</v>
          </cell>
          <cell r="N283">
            <v>233759.18000000005</v>
          </cell>
          <cell r="O283" t="str">
            <v>CRC</v>
          </cell>
        </row>
        <row r="284">
          <cell r="B284" t="str">
            <v>CT_CRC_HPIC_PPO</v>
          </cell>
          <cell r="H284">
            <v>217</v>
          </cell>
          <cell r="I284">
            <v>0</v>
          </cell>
          <cell r="J284">
            <v>201907</v>
          </cell>
          <cell r="K284">
            <v>201808</v>
          </cell>
          <cell r="N284">
            <v>123904.85</v>
          </cell>
          <cell r="O284" t="str">
            <v>CRC</v>
          </cell>
        </row>
        <row r="285">
          <cell r="B285" t="str">
            <v>CT_CRC_HPIC_PPO</v>
          </cell>
          <cell r="H285">
            <v>434</v>
          </cell>
          <cell r="I285">
            <v>0</v>
          </cell>
          <cell r="J285">
            <v>201908</v>
          </cell>
          <cell r="K285">
            <v>201800</v>
          </cell>
          <cell r="N285">
            <v>237312.64000000001</v>
          </cell>
          <cell r="O285" t="str">
            <v>CRC</v>
          </cell>
        </row>
        <row r="286">
          <cell r="B286" t="str">
            <v>CT_CRC_HPIC_PPO</v>
          </cell>
          <cell r="H286">
            <v>210</v>
          </cell>
          <cell r="I286">
            <v>0</v>
          </cell>
          <cell r="J286">
            <v>201908</v>
          </cell>
          <cell r="K286">
            <v>201808</v>
          </cell>
          <cell r="N286">
            <v>140980.54999999999</v>
          </cell>
          <cell r="O286" t="str">
            <v>CRC</v>
          </cell>
        </row>
        <row r="287">
          <cell r="B287" t="str">
            <v>CT_CRC_HPIC_PPO</v>
          </cell>
          <cell r="H287">
            <v>427</v>
          </cell>
          <cell r="I287">
            <v>0</v>
          </cell>
          <cell r="J287">
            <v>201909</v>
          </cell>
          <cell r="K287">
            <v>201800</v>
          </cell>
          <cell r="N287">
            <v>236004.18</v>
          </cell>
          <cell r="O287" t="str">
            <v>CRC</v>
          </cell>
        </row>
        <row r="288">
          <cell r="B288" t="str">
            <v>CT_CRC_HPIC_PPO</v>
          </cell>
          <cell r="H288">
            <v>205</v>
          </cell>
          <cell r="I288">
            <v>0</v>
          </cell>
          <cell r="J288">
            <v>201909</v>
          </cell>
          <cell r="K288">
            <v>201808</v>
          </cell>
          <cell r="N288">
            <v>138758.87</v>
          </cell>
          <cell r="O288" t="str">
            <v>CRC</v>
          </cell>
        </row>
        <row r="289">
          <cell r="B289" t="str">
            <v>CT_CRC_HPIC_PPO</v>
          </cell>
          <cell r="H289">
            <v>105</v>
          </cell>
          <cell r="I289">
            <v>0</v>
          </cell>
          <cell r="J289">
            <v>201901</v>
          </cell>
          <cell r="K289">
            <v>201800</v>
          </cell>
          <cell r="N289">
            <v>74151.790000000008</v>
          </cell>
          <cell r="O289" t="str">
            <v>CRC</v>
          </cell>
        </row>
        <row r="290">
          <cell r="B290" t="str">
            <v>CT_CRC_HPIC_PPO</v>
          </cell>
          <cell r="H290">
            <v>357</v>
          </cell>
          <cell r="I290">
            <v>0</v>
          </cell>
          <cell r="J290">
            <v>201901</v>
          </cell>
          <cell r="K290">
            <v>201808</v>
          </cell>
          <cell r="N290">
            <v>195507.43000000002</v>
          </cell>
          <cell r="O290" t="str">
            <v>CRC</v>
          </cell>
        </row>
        <row r="291">
          <cell r="B291" t="str">
            <v>CT_CRC_HPIC_PPO</v>
          </cell>
          <cell r="H291">
            <v>102</v>
          </cell>
          <cell r="I291">
            <v>0</v>
          </cell>
          <cell r="J291">
            <v>201902</v>
          </cell>
          <cell r="K291">
            <v>201800</v>
          </cell>
          <cell r="N291">
            <v>71466.73000000001</v>
          </cell>
          <cell r="O291" t="str">
            <v>CRC</v>
          </cell>
        </row>
        <row r="292">
          <cell r="B292" t="str">
            <v>CT_CRC_HPIC_PPO</v>
          </cell>
          <cell r="H292">
            <v>361</v>
          </cell>
          <cell r="I292">
            <v>0</v>
          </cell>
          <cell r="J292">
            <v>201902</v>
          </cell>
          <cell r="K292">
            <v>201808</v>
          </cell>
          <cell r="N292">
            <v>199756.52</v>
          </cell>
          <cell r="O292" t="str">
            <v>CRC</v>
          </cell>
        </row>
        <row r="293">
          <cell r="B293" t="str">
            <v>CT_CRC_HPIC_PPO</v>
          </cell>
          <cell r="H293">
            <v>91</v>
          </cell>
          <cell r="I293">
            <v>0</v>
          </cell>
          <cell r="J293">
            <v>201903</v>
          </cell>
          <cell r="K293">
            <v>201800</v>
          </cell>
          <cell r="N293">
            <v>65961.820000000007</v>
          </cell>
          <cell r="O293" t="str">
            <v>CRC</v>
          </cell>
        </row>
        <row r="294">
          <cell r="B294" t="str">
            <v>CT_CRC_HPIC_PPO</v>
          </cell>
          <cell r="H294">
            <v>361</v>
          </cell>
          <cell r="I294">
            <v>0</v>
          </cell>
          <cell r="J294">
            <v>201903</v>
          </cell>
          <cell r="K294">
            <v>201808</v>
          </cell>
          <cell r="N294">
            <v>198891.94999999998</v>
          </cell>
          <cell r="O294" t="str">
            <v>CRC</v>
          </cell>
        </row>
        <row r="295">
          <cell r="B295" t="str">
            <v>CT_CRC_HPIC_PPO</v>
          </cell>
          <cell r="H295">
            <v>67</v>
          </cell>
          <cell r="I295">
            <v>0</v>
          </cell>
          <cell r="J295">
            <v>201904</v>
          </cell>
          <cell r="K295">
            <v>201800</v>
          </cell>
          <cell r="N295">
            <v>49726.48</v>
          </cell>
          <cell r="O295" t="str">
            <v>CRC</v>
          </cell>
        </row>
        <row r="296">
          <cell r="B296" t="str">
            <v>CT_CRC_HPIC_PPO</v>
          </cell>
          <cell r="H296">
            <v>358</v>
          </cell>
          <cell r="I296">
            <v>0</v>
          </cell>
          <cell r="J296">
            <v>201904</v>
          </cell>
          <cell r="K296">
            <v>201808</v>
          </cell>
          <cell r="N296">
            <v>198159.58000000002</v>
          </cell>
          <cell r="O296" t="str">
            <v>CRC</v>
          </cell>
        </row>
        <row r="297">
          <cell r="B297" t="str">
            <v>CT_CRC_HPIC_PPO</v>
          </cell>
          <cell r="H297">
            <v>69</v>
          </cell>
          <cell r="I297">
            <v>0</v>
          </cell>
          <cell r="J297">
            <v>201905</v>
          </cell>
          <cell r="K297">
            <v>201800</v>
          </cell>
          <cell r="N297">
            <v>51371.93</v>
          </cell>
          <cell r="O297" t="str">
            <v>CRC</v>
          </cell>
        </row>
        <row r="298">
          <cell r="B298" t="str">
            <v>CT_CRC_HPIC_PPO</v>
          </cell>
          <cell r="H298">
            <v>351</v>
          </cell>
          <cell r="I298">
            <v>0</v>
          </cell>
          <cell r="J298">
            <v>201905</v>
          </cell>
          <cell r="K298">
            <v>201808</v>
          </cell>
          <cell r="N298">
            <v>194202.26000000004</v>
          </cell>
          <cell r="O298" t="str">
            <v>CRC</v>
          </cell>
        </row>
        <row r="299">
          <cell r="B299" t="str">
            <v>CT_CRC_HPIC_PPO</v>
          </cell>
          <cell r="H299">
            <v>66</v>
          </cell>
          <cell r="I299">
            <v>0</v>
          </cell>
          <cell r="J299">
            <v>201906</v>
          </cell>
          <cell r="K299">
            <v>201800</v>
          </cell>
          <cell r="N299">
            <v>48992.960000000006</v>
          </cell>
          <cell r="O299" t="str">
            <v>CRC</v>
          </cell>
        </row>
        <row r="300">
          <cell r="B300" t="str">
            <v>CT_CRC_HPIC_PPO</v>
          </cell>
          <cell r="H300">
            <v>354</v>
          </cell>
          <cell r="I300">
            <v>0</v>
          </cell>
          <cell r="J300">
            <v>201906</v>
          </cell>
          <cell r="K300">
            <v>201808</v>
          </cell>
          <cell r="N300">
            <v>196074.72</v>
          </cell>
          <cell r="O300" t="str">
            <v>CRC</v>
          </cell>
        </row>
        <row r="301">
          <cell r="B301" t="str">
            <v>CT_CRC_HPIC_PPO</v>
          </cell>
          <cell r="H301">
            <v>66</v>
          </cell>
          <cell r="I301">
            <v>0</v>
          </cell>
          <cell r="J301">
            <v>201907</v>
          </cell>
          <cell r="K301">
            <v>201800</v>
          </cell>
          <cell r="N301">
            <v>48992.960000000006</v>
          </cell>
          <cell r="O301" t="str">
            <v>CRC</v>
          </cell>
        </row>
        <row r="302">
          <cell r="B302" t="str">
            <v>CT_CRC_HPIC_PPO</v>
          </cell>
          <cell r="H302">
            <v>355</v>
          </cell>
          <cell r="I302">
            <v>0</v>
          </cell>
          <cell r="J302">
            <v>201907</v>
          </cell>
          <cell r="K302">
            <v>201808</v>
          </cell>
          <cell r="N302">
            <v>195814.16000000003</v>
          </cell>
          <cell r="O302" t="str">
            <v>CRC</v>
          </cell>
        </row>
        <row r="303">
          <cell r="B303" t="str">
            <v>CT_CRC_HPIC_PPO</v>
          </cell>
          <cell r="H303">
            <v>31</v>
          </cell>
          <cell r="I303">
            <v>0</v>
          </cell>
          <cell r="J303">
            <v>201908</v>
          </cell>
          <cell r="K303">
            <v>201800</v>
          </cell>
          <cell r="N303">
            <v>22217.61</v>
          </cell>
          <cell r="O303" t="str">
            <v>CRC</v>
          </cell>
        </row>
        <row r="304">
          <cell r="B304" t="str">
            <v>CT_CRC_HPIC_PPO</v>
          </cell>
          <cell r="H304">
            <v>166</v>
          </cell>
          <cell r="I304">
            <v>0</v>
          </cell>
          <cell r="J304">
            <v>201908</v>
          </cell>
          <cell r="K304">
            <v>201808</v>
          </cell>
          <cell r="N304">
            <v>97331.74</v>
          </cell>
          <cell r="O304" t="str">
            <v>CRC</v>
          </cell>
        </row>
        <row r="305">
          <cell r="B305" t="str">
            <v>CT_CRC_HPIC_PPO</v>
          </cell>
          <cell r="H305">
            <v>260</v>
          </cell>
          <cell r="I305">
            <v>0</v>
          </cell>
          <cell r="J305">
            <v>201908</v>
          </cell>
          <cell r="K305">
            <v>201908</v>
          </cell>
          <cell r="N305">
            <v>115830.37</v>
          </cell>
          <cell r="O305" t="str">
            <v>CRC</v>
          </cell>
        </row>
        <row r="306">
          <cell r="B306" t="str">
            <v>CT_CRC_HPIC_PPO</v>
          </cell>
          <cell r="H306">
            <v>31</v>
          </cell>
          <cell r="I306">
            <v>0</v>
          </cell>
          <cell r="J306">
            <v>201909</v>
          </cell>
          <cell r="K306">
            <v>201800</v>
          </cell>
          <cell r="N306">
            <v>20717.61</v>
          </cell>
          <cell r="O306" t="str">
            <v>CRC</v>
          </cell>
        </row>
        <row r="307">
          <cell r="B307" t="str">
            <v>CT_CRC_HPIC_PPO</v>
          </cell>
          <cell r="H307">
            <v>168</v>
          </cell>
          <cell r="I307">
            <v>0</v>
          </cell>
          <cell r="J307">
            <v>201909</v>
          </cell>
          <cell r="K307">
            <v>201808</v>
          </cell>
          <cell r="N307">
            <v>86956.6</v>
          </cell>
          <cell r="O307" t="str">
            <v>CRC</v>
          </cell>
        </row>
        <row r="308">
          <cell r="B308" t="str">
            <v>CT_CRC_HPIC_PPO</v>
          </cell>
          <cell r="H308">
            <v>256</v>
          </cell>
          <cell r="I308">
            <v>0</v>
          </cell>
          <cell r="J308">
            <v>201909</v>
          </cell>
          <cell r="K308">
            <v>201908</v>
          </cell>
          <cell r="N308">
            <v>123398.51999999999</v>
          </cell>
          <cell r="O308" t="str">
            <v>CRC</v>
          </cell>
        </row>
        <row r="309">
          <cell r="B309" t="str">
            <v>CT_CRC_HPIC_PPO</v>
          </cell>
          <cell r="H309">
            <v>518</v>
          </cell>
          <cell r="I309">
            <v>0</v>
          </cell>
          <cell r="J309">
            <v>201901</v>
          </cell>
          <cell r="K309">
            <v>201800</v>
          </cell>
          <cell r="N309">
            <v>296822.40000000002</v>
          </cell>
          <cell r="O309" t="str">
            <v>CRC</v>
          </cell>
        </row>
        <row r="310">
          <cell r="B310" t="str">
            <v>CT_CRC_HPIC_PPO</v>
          </cell>
          <cell r="H310">
            <v>202</v>
          </cell>
          <cell r="I310">
            <v>0</v>
          </cell>
          <cell r="J310">
            <v>201901</v>
          </cell>
          <cell r="K310">
            <v>201808</v>
          </cell>
          <cell r="N310">
            <v>98921.18</v>
          </cell>
          <cell r="O310" t="str">
            <v>CRC</v>
          </cell>
        </row>
        <row r="311">
          <cell r="B311" t="str">
            <v>CT_CRC_HPIC_PPO</v>
          </cell>
          <cell r="H311">
            <v>513</v>
          </cell>
          <cell r="I311">
            <v>0</v>
          </cell>
          <cell r="J311">
            <v>201902</v>
          </cell>
          <cell r="K311">
            <v>201800</v>
          </cell>
          <cell r="N311">
            <v>295665.61</v>
          </cell>
          <cell r="O311" t="str">
            <v>CRC</v>
          </cell>
        </row>
        <row r="312">
          <cell r="B312" t="str">
            <v>CT_CRC_HPIC_PPO</v>
          </cell>
          <cell r="H312">
            <v>204</v>
          </cell>
          <cell r="I312">
            <v>0</v>
          </cell>
          <cell r="J312">
            <v>201902</v>
          </cell>
          <cell r="K312">
            <v>201808</v>
          </cell>
          <cell r="N312">
            <v>99440.3</v>
          </cell>
          <cell r="O312" t="str">
            <v>CRC</v>
          </cell>
        </row>
        <row r="313">
          <cell r="B313" t="str">
            <v>CT_CRC_HPIC_PPO</v>
          </cell>
          <cell r="H313">
            <v>514</v>
          </cell>
          <cell r="I313">
            <v>0</v>
          </cell>
          <cell r="J313">
            <v>201903</v>
          </cell>
          <cell r="K313">
            <v>201800</v>
          </cell>
          <cell r="N313">
            <v>289341.87</v>
          </cell>
          <cell r="O313" t="str">
            <v>CRC</v>
          </cell>
        </row>
        <row r="314">
          <cell r="B314" t="str">
            <v>CT_CRC_HPIC_PPO</v>
          </cell>
          <cell r="H314">
            <v>211</v>
          </cell>
          <cell r="I314">
            <v>0</v>
          </cell>
          <cell r="J314">
            <v>201903</v>
          </cell>
          <cell r="K314">
            <v>201808</v>
          </cell>
          <cell r="N314">
            <v>101720.53</v>
          </cell>
          <cell r="O314" t="str">
            <v>CRC</v>
          </cell>
        </row>
        <row r="315">
          <cell r="B315" t="str">
            <v>CT_CRC_HPIC_PPO</v>
          </cell>
          <cell r="H315">
            <v>512</v>
          </cell>
          <cell r="I315">
            <v>0</v>
          </cell>
          <cell r="J315">
            <v>201904</v>
          </cell>
          <cell r="K315">
            <v>201800</v>
          </cell>
          <cell r="N315">
            <v>293128.76999999996</v>
          </cell>
          <cell r="O315" t="str">
            <v>CRC</v>
          </cell>
        </row>
        <row r="316">
          <cell r="B316" t="str">
            <v>CT_CRC_HPIC_PPO</v>
          </cell>
          <cell r="H316">
            <v>215</v>
          </cell>
          <cell r="I316">
            <v>0</v>
          </cell>
          <cell r="J316">
            <v>201904</v>
          </cell>
          <cell r="K316">
            <v>201808</v>
          </cell>
          <cell r="N316">
            <v>103930.97</v>
          </cell>
          <cell r="O316" t="str">
            <v>CRC</v>
          </cell>
        </row>
        <row r="317">
          <cell r="B317" t="str">
            <v>CT_CRC_HPIC_PPO</v>
          </cell>
          <cell r="H317">
            <v>505</v>
          </cell>
          <cell r="I317">
            <v>0</v>
          </cell>
          <cell r="J317">
            <v>201905</v>
          </cell>
          <cell r="K317">
            <v>201800</v>
          </cell>
          <cell r="N317">
            <v>290106.45999999996</v>
          </cell>
          <cell r="O317" t="str">
            <v>CRC</v>
          </cell>
        </row>
        <row r="318">
          <cell r="B318" t="str">
            <v>CT_CRC_HPIC_PPO</v>
          </cell>
          <cell r="H318">
            <v>225</v>
          </cell>
          <cell r="I318">
            <v>0</v>
          </cell>
          <cell r="J318">
            <v>201905</v>
          </cell>
          <cell r="K318">
            <v>201808</v>
          </cell>
          <cell r="N318">
            <v>108334.81999999999</v>
          </cell>
          <cell r="O318" t="str">
            <v>CRC</v>
          </cell>
        </row>
        <row r="319">
          <cell r="B319" t="str">
            <v>CT_CRC_HPIC_PPO</v>
          </cell>
          <cell r="H319">
            <v>503</v>
          </cell>
          <cell r="I319">
            <v>0</v>
          </cell>
          <cell r="J319">
            <v>201906</v>
          </cell>
          <cell r="K319">
            <v>201800</v>
          </cell>
          <cell r="N319">
            <v>289463.54000000004</v>
          </cell>
          <cell r="O319" t="str">
            <v>CRC</v>
          </cell>
        </row>
        <row r="320">
          <cell r="B320" t="str">
            <v>CT_CRC_HPIC_PPO</v>
          </cell>
          <cell r="H320">
            <v>227</v>
          </cell>
          <cell r="I320">
            <v>0</v>
          </cell>
          <cell r="J320">
            <v>201906</v>
          </cell>
          <cell r="K320">
            <v>201808</v>
          </cell>
          <cell r="N320">
            <v>109209</v>
          </cell>
          <cell r="O320" t="str">
            <v>CRC</v>
          </cell>
        </row>
        <row r="321">
          <cell r="B321" t="str">
            <v>CT_CRC_HPIC_PPO</v>
          </cell>
          <cell r="H321">
            <v>489</v>
          </cell>
          <cell r="I321">
            <v>0</v>
          </cell>
          <cell r="J321">
            <v>201907</v>
          </cell>
          <cell r="K321">
            <v>201800</v>
          </cell>
          <cell r="N321">
            <v>280848.45999999996</v>
          </cell>
          <cell r="O321" t="str">
            <v>CRC</v>
          </cell>
        </row>
        <row r="322">
          <cell r="B322" t="str">
            <v>CT_CRC_HPIC_PPO</v>
          </cell>
          <cell r="H322">
            <v>223</v>
          </cell>
          <cell r="I322">
            <v>0</v>
          </cell>
          <cell r="J322">
            <v>201907</v>
          </cell>
          <cell r="K322">
            <v>201808</v>
          </cell>
          <cell r="N322">
            <v>107055.11</v>
          </cell>
          <cell r="O322" t="str">
            <v>CRC</v>
          </cell>
        </row>
        <row r="323">
          <cell r="B323" t="str">
            <v>CT_CRC_HPIC_PPO</v>
          </cell>
          <cell r="H323">
            <v>484</v>
          </cell>
          <cell r="I323">
            <v>0</v>
          </cell>
          <cell r="J323">
            <v>201908</v>
          </cell>
          <cell r="K323">
            <v>201800</v>
          </cell>
          <cell r="N323">
            <v>277407.35000000003</v>
          </cell>
          <cell r="O323" t="str">
            <v>CRC</v>
          </cell>
        </row>
        <row r="324">
          <cell r="B324" t="str">
            <v>CT_CRC_HPIC_PPO</v>
          </cell>
          <cell r="H324">
            <v>228</v>
          </cell>
          <cell r="I324">
            <v>0</v>
          </cell>
          <cell r="J324">
            <v>201908</v>
          </cell>
          <cell r="K324">
            <v>201808</v>
          </cell>
          <cell r="N324">
            <v>79248.2</v>
          </cell>
          <cell r="O324" t="str">
            <v>CRC</v>
          </cell>
        </row>
        <row r="325">
          <cell r="B325" t="str">
            <v>CT_CRC_HPIC_PPO</v>
          </cell>
          <cell r="H325">
            <v>300</v>
          </cell>
          <cell r="I325">
            <v>0</v>
          </cell>
          <cell r="J325">
            <v>201909</v>
          </cell>
          <cell r="K325">
            <v>201800</v>
          </cell>
          <cell r="N325">
            <v>161123.14000000001</v>
          </cell>
          <cell r="O325" t="str">
            <v>CRC</v>
          </cell>
        </row>
        <row r="326">
          <cell r="B326" t="str">
            <v>CT_CRC_HPIC_PPO</v>
          </cell>
          <cell r="H326">
            <v>243</v>
          </cell>
          <cell r="I326">
            <v>0</v>
          </cell>
          <cell r="J326">
            <v>201909</v>
          </cell>
          <cell r="K326">
            <v>201808</v>
          </cell>
          <cell r="N326">
            <v>94889.859999999986</v>
          </cell>
          <cell r="O326" t="str">
            <v>CRC</v>
          </cell>
        </row>
        <row r="327">
          <cell r="B327" t="str">
            <v>CT_CRC_HPIC_PPO</v>
          </cell>
          <cell r="H327">
            <v>206</v>
          </cell>
          <cell r="I327">
            <v>0</v>
          </cell>
          <cell r="J327">
            <v>201909</v>
          </cell>
          <cell r="K327">
            <v>201908</v>
          </cell>
          <cell r="N327">
            <v>64716.040000000008</v>
          </cell>
          <cell r="O327" t="str">
            <v>CRC</v>
          </cell>
        </row>
        <row r="328">
          <cell r="B328" t="str">
            <v>CT_CRC_HPIC_PPO</v>
          </cell>
          <cell r="H328">
            <v>254</v>
          </cell>
          <cell r="I328">
            <v>0</v>
          </cell>
          <cell r="J328">
            <v>201901</v>
          </cell>
          <cell r="K328">
            <v>201800</v>
          </cell>
          <cell r="N328">
            <v>156503.27000000002</v>
          </cell>
          <cell r="O328" t="str">
            <v>CRC</v>
          </cell>
        </row>
        <row r="329">
          <cell r="B329" t="str">
            <v>CT_CRC_HPIC_PPO</v>
          </cell>
          <cell r="H329">
            <v>178</v>
          </cell>
          <cell r="I329">
            <v>0</v>
          </cell>
          <cell r="J329">
            <v>201901</v>
          </cell>
          <cell r="K329">
            <v>201808</v>
          </cell>
          <cell r="N329">
            <v>94680.450000000012</v>
          </cell>
          <cell r="O329" t="str">
            <v>CRC</v>
          </cell>
        </row>
        <row r="330">
          <cell r="B330" t="str">
            <v>CT_CRC_HPIC_PPO</v>
          </cell>
          <cell r="H330">
            <v>254</v>
          </cell>
          <cell r="I330">
            <v>0</v>
          </cell>
          <cell r="J330">
            <v>201902</v>
          </cell>
          <cell r="K330">
            <v>201800</v>
          </cell>
          <cell r="N330">
            <v>156083.07</v>
          </cell>
          <cell r="O330" t="str">
            <v>CRC</v>
          </cell>
        </row>
        <row r="331">
          <cell r="B331" t="str">
            <v>CT_CRC_HPIC_PPO</v>
          </cell>
          <cell r="H331">
            <v>173</v>
          </cell>
          <cell r="I331">
            <v>0</v>
          </cell>
          <cell r="J331">
            <v>201902</v>
          </cell>
          <cell r="K331">
            <v>201808</v>
          </cell>
          <cell r="N331">
            <v>92125.04</v>
          </cell>
          <cell r="O331" t="str">
            <v>CRC</v>
          </cell>
        </row>
        <row r="332">
          <cell r="B332" t="str">
            <v>CT_CRC_HPIC_PPO</v>
          </cell>
          <cell r="H332">
            <v>249</v>
          </cell>
          <cell r="I332">
            <v>0</v>
          </cell>
          <cell r="J332">
            <v>201903</v>
          </cell>
          <cell r="K332">
            <v>201800</v>
          </cell>
          <cell r="N332">
            <v>153200.30000000002</v>
          </cell>
          <cell r="O332" t="str">
            <v>CRC</v>
          </cell>
        </row>
        <row r="333">
          <cell r="B333" t="str">
            <v>CT_CRC_HPIC_PPO</v>
          </cell>
          <cell r="H333">
            <v>168</v>
          </cell>
          <cell r="I333">
            <v>0</v>
          </cell>
          <cell r="J333">
            <v>201903</v>
          </cell>
          <cell r="K333">
            <v>201808</v>
          </cell>
          <cell r="N333">
            <v>89075.29</v>
          </cell>
          <cell r="O333" t="str">
            <v>CRC</v>
          </cell>
        </row>
        <row r="334">
          <cell r="B334" t="str">
            <v>CT_CRC_HPIC_PPO</v>
          </cell>
          <cell r="H334">
            <v>251</v>
          </cell>
          <cell r="I334">
            <v>0</v>
          </cell>
          <cell r="J334">
            <v>201904</v>
          </cell>
          <cell r="K334">
            <v>201800</v>
          </cell>
          <cell r="N334">
            <v>152967.66999999998</v>
          </cell>
          <cell r="O334" t="str">
            <v>CRC</v>
          </cell>
        </row>
        <row r="335">
          <cell r="B335" t="str">
            <v>CT_CRC_HPIC_PPO</v>
          </cell>
          <cell r="H335">
            <v>169</v>
          </cell>
          <cell r="I335">
            <v>0</v>
          </cell>
          <cell r="J335">
            <v>201904</v>
          </cell>
          <cell r="K335">
            <v>201808</v>
          </cell>
          <cell r="N335">
            <v>89314.959999999992</v>
          </cell>
          <cell r="O335" t="str">
            <v>CRC</v>
          </cell>
        </row>
        <row r="336">
          <cell r="B336" t="str">
            <v>CT_CRC_HPIC_PPO</v>
          </cell>
          <cell r="H336">
            <v>249</v>
          </cell>
          <cell r="I336">
            <v>0</v>
          </cell>
          <cell r="J336">
            <v>201905</v>
          </cell>
          <cell r="K336">
            <v>201800</v>
          </cell>
          <cell r="N336">
            <v>152431.32</v>
          </cell>
          <cell r="O336" t="str">
            <v>CRC</v>
          </cell>
        </row>
        <row r="337">
          <cell r="B337" t="str">
            <v>CT_CRC_HPIC_PPO</v>
          </cell>
          <cell r="H337">
            <v>168</v>
          </cell>
          <cell r="I337">
            <v>0</v>
          </cell>
          <cell r="J337">
            <v>201905</v>
          </cell>
          <cell r="K337">
            <v>201808</v>
          </cell>
          <cell r="N337">
            <v>88790.62999999999</v>
          </cell>
          <cell r="O337" t="str">
            <v>CRC</v>
          </cell>
        </row>
        <row r="338">
          <cell r="B338" t="str">
            <v>CT_CRC_HPIC_PPO</v>
          </cell>
          <cell r="H338">
            <v>250</v>
          </cell>
          <cell r="I338">
            <v>0</v>
          </cell>
          <cell r="J338">
            <v>201906</v>
          </cell>
          <cell r="K338">
            <v>201800</v>
          </cell>
          <cell r="N338">
            <v>152185.60000000001</v>
          </cell>
          <cell r="O338" t="str">
            <v>CRC</v>
          </cell>
        </row>
        <row r="339">
          <cell r="B339" t="str">
            <v>CT_CRC_HPIC_PPO</v>
          </cell>
          <cell r="H339">
            <v>168</v>
          </cell>
          <cell r="I339">
            <v>0</v>
          </cell>
          <cell r="J339">
            <v>201906</v>
          </cell>
          <cell r="K339">
            <v>201808</v>
          </cell>
          <cell r="N339">
            <v>88704.95</v>
          </cell>
          <cell r="O339" t="str">
            <v>CRC</v>
          </cell>
        </row>
        <row r="340">
          <cell r="B340" t="str">
            <v>CT_CRC_HPIC_PPO</v>
          </cell>
          <cell r="H340">
            <v>249</v>
          </cell>
          <cell r="I340">
            <v>0</v>
          </cell>
          <cell r="J340">
            <v>201907</v>
          </cell>
          <cell r="K340">
            <v>201800</v>
          </cell>
          <cell r="N340">
            <v>151762.51999999999</v>
          </cell>
          <cell r="O340" t="str">
            <v>CRC</v>
          </cell>
        </row>
        <row r="341">
          <cell r="B341" t="str">
            <v>CT_CRC_HPIC_PPO</v>
          </cell>
          <cell r="H341">
            <v>166</v>
          </cell>
          <cell r="I341">
            <v>0</v>
          </cell>
          <cell r="J341">
            <v>201907</v>
          </cell>
          <cell r="K341">
            <v>201808</v>
          </cell>
          <cell r="N341">
            <v>87716.37</v>
          </cell>
          <cell r="O341" t="str">
            <v>CRC</v>
          </cell>
        </row>
        <row r="342">
          <cell r="B342" t="str">
            <v>CT_CRC_HPIC_PPO</v>
          </cell>
          <cell r="H342">
            <v>255</v>
          </cell>
          <cell r="I342">
            <v>0</v>
          </cell>
          <cell r="J342">
            <v>201908</v>
          </cell>
          <cell r="K342">
            <v>201800</v>
          </cell>
          <cell r="N342">
            <v>153237.29999999999</v>
          </cell>
          <cell r="O342" t="str">
            <v>CRC</v>
          </cell>
        </row>
        <row r="343">
          <cell r="B343" t="str">
            <v>CT_CRC_HPIC_PPO</v>
          </cell>
          <cell r="H343">
            <v>168</v>
          </cell>
          <cell r="I343">
            <v>0</v>
          </cell>
          <cell r="J343">
            <v>201908</v>
          </cell>
          <cell r="K343">
            <v>201808</v>
          </cell>
          <cell r="N343">
            <v>88688.569999999992</v>
          </cell>
          <cell r="O343" t="str">
            <v>CRC</v>
          </cell>
        </row>
        <row r="344">
          <cell r="B344" t="str">
            <v>CT_CRC_HPIC_PPO</v>
          </cell>
          <cell r="H344">
            <v>244</v>
          </cell>
          <cell r="I344">
            <v>0</v>
          </cell>
          <cell r="J344">
            <v>201909</v>
          </cell>
          <cell r="K344">
            <v>201800</v>
          </cell>
          <cell r="N344">
            <v>100376.7</v>
          </cell>
          <cell r="O344" t="str">
            <v>CRC</v>
          </cell>
        </row>
        <row r="345">
          <cell r="B345" t="str">
            <v>CT_CRC_HPIC_PPO</v>
          </cell>
          <cell r="H345">
            <v>168</v>
          </cell>
          <cell r="I345">
            <v>0</v>
          </cell>
          <cell r="J345">
            <v>201909</v>
          </cell>
          <cell r="K345">
            <v>201808</v>
          </cell>
          <cell r="N345">
            <v>88688.569999999992</v>
          </cell>
          <cell r="O345" t="str">
            <v>CRC</v>
          </cell>
        </row>
        <row r="346">
          <cell r="B346" t="str">
            <v>CT_CRC_HPIC_PPO</v>
          </cell>
          <cell r="H346">
            <v>72</v>
          </cell>
          <cell r="I346">
            <v>0</v>
          </cell>
          <cell r="J346">
            <v>201901</v>
          </cell>
          <cell r="K346">
            <v>201800</v>
          </cell>
          <cell r="N346">
            <v>42599.17</v>
          </cell>
          <cell r="O346" t="str">
            <v>CRC</v>
          </cell>
        </row>
        <row r="347">
          <cell r="B347" t="str">
            <v>CT_CRC_HPIC_PPO</v>
          </cell>
          <cell r="H347">
            <v>102</v>
          </cell>
          <cell r="I347">
            <v>0</v>
          </cell>
          <cell r="J347">
            <v>201901</v>
          </cell>
          <cell r="K347">
            <v>201808</v>
          </cell>
          <cell r="N347">
            <v>63019.490000000005</v>
          </cell>
          <cell r="O347" t="str">
            <v>CRC</v>
          </cell>
        </row>
        <row r="348">
          <cell r="B348" t="str">
            <v>CT_CRC_HPIC_PPO</v>
          </cell>
          <cell r="H348">
            <v>75</v>
          </cell>
          <cell r="I348">
            <v>0</v>
          </cell>
          <cell r="J348">
            <v>201902</v>
          </cell>
          <cell r="K348">
            <v>201800</v>
          </cell>
          <cell r="N348">
            <v>43953.630000000005</v>
          </cell>
          <cell r="O348" t="str">
            <v>CRC</v>
          </cell>
        </row>
        <row r="349">
          <cell r="B349" t="str">
            <v>CT_CRC_HPIC_PPO</v>
          </cell>
          <cell r="H349">
            <v>101</v>
          </cell>
          <cell r="I349">
            <v>0</v>
          </cell>
          <cell r="J349">
            <v>201902</v>
          </cell>
          <cell r="K349">
            <v>201808</v>
          </cell>
          <cell r="N349">
            <v>62313.91</v>
          </cell>
          <cell r="O349" t="str">
            <v>CRC</v>
          </cell>
        </row>
        <row r="350">
          <cell r="B350" t="str">
            <v>CT_CRC_HPIC_PPO</v>
          </cell>
          <cell r="H350">
            <v>75</v>
          </cell>
          <cell r="I350">
            <v>0</v>
          </cell>
          <cell r="J350">
            <v>201903</v>
          </cell>
          <cell r="K350">
            <v>201800</v>
          </cell>
          <cell r="N350">
            <v>43508.350000000006</v>
          </cell>
          <cell r="O350" t="str">
            <v>CRC</v>
          </cell>
        </row>
        <row r="351">
          <cell r="B351" t="str">
            <v>CT_CRC_HPIC_PPO</v>
          </cell>
          <cell r="H351">
            <v>101</v>
          </cell>
          <cell r="I351">
            <v>0</v>
          </cell>
          <cell r="J351">
            <v>201903</v>
          </cell>
          <cell r="K351">
            <v>201808</v>
          </cell>
          <cell r="N351">
            <v>62313.91</v>
          </cell>
          <cell r="O351" t="str">
            <v>CRC</v>
          </cell>
        </row>
        <row r="352">
          <cell r="B352" t="str">
            <v>CT_CRC_HPIC_PPO</v>
          </cell>
          <cell r="H352">
            <v>73</v>
          </cell>
          <cell r="I352">
            <v>0</v>
          </cell>
          <cell r="J352">
            <v>201904</v>
          </cell>
          <cell r="K352">
            <v>201800</v>
          </cell>
          <cell r="N352">
            <v>42622.010000000009</v>
          </cell>
          <cell r="O352" t="str">
            <v>CRC</v>
          </cell>
        </row>
        <row r="353">
          <cell r="B353" t="str">
            <v>CT_CRC_HPIC_PPO</v>
          </cell>
          <cell r="H353">
            <v>105</v>
          </cell>
          <cell r="I353">
            <v>0</v>
          </cell>
          <cell r="J353">
            <v>201904</v>
          </cell>
          <cell r="K353">
            <v>201808</v>
          </cell>
          <cell r="N353">
            <v>64355.68</v>
          </cell>
          <cell r="O353" t="str">
            <v>CRC</v>
          </cell>
        </row>
        <row r="354">
          <cell r="B354" t="str">
            <v>CT_CRC_HPIC_PPO</v>
          </cell>
          <cell r="H354">
            <v>74</v>
          </cell>
          <cell r="I354">
            <v>0</v>
          </cell>
          <cell r="J354">
            <v>201905</v>
          </cell>
          <cell r="K354">
            <v>201800</v>
          </cell>
          <cell r="N354">
            <v>43490.05</v>
          </cell>
          <cell r="O354" t="str">
            <v>CRC</v>
          </cell>
        </row>
        <row r="355">
          <cell r="B355" t="str">
            <v>CT_CRC_HPIC_PPO</v>
          </cell>
          <cell r="H355">
            <v>108</v>
          </cell>
          <cell r="I355">
            <v>0</v>
          </cell>
          <cell r="J355">
            <v>201905</v>
          </cell>
          <cell r="K355">
            <v>201808</v>
          </cell>
          <cell r="N355">
            <v>66397.45</v>
          </cell>
          <cell r="O355" t="str">
            <v>CRC</v>
          </cell>
        </row>
        <row r="356">
          <cell r="B356" t="str">
            <v>CT_CRC_HPIC_PPO</v>
          </cell>
          <cell r="H356">
            <v>74</v>
          </cell>
          <cell r="I356">
            <v>0</v>
          </cell>
          <cell r="J356">
            <v>201906</v>
          </cell>
          <cell r="K356">
            <v>201800</v>
          </cell>
          <cell r="N356">
            <v>43354.450000000004</v>
          </cell>
          <cell r="O356" t="str">
            <v>CRC</v>
          </cell>
        </row>
        <row r="357">
          <cell r="B357" t="str">
            <v>CT_CRC_HPIC_PPO</v>
          </cell>
          <cell r="H357">
            <v>108</v>
          </cell>
          <cell r="I357">
            <v>0</v>
          </cell>
          <cell r="J357">
            <v>201906</v>
          </cell>
          <cell r="K357">
            <v>201808</v>
          </cell>
          <cell r="N357">
            <v>66397.45</v>
          </cell>
          <cell r="O357" t="str">
            <v>CRC</v>
          </cell>
        </row>
        <row r="358">
          <cell r="B358" t="str">
            <v>CT_CRC_HPIC_PPO</v>
          </cell>
          <cell r="H358">
            <v>75</v>
          </cell>
          <cell r="I358">
            <v>0</v>
          </cell>
          <cell r="J358">
            <v>201907</v>
          </cell>
          <cell r="K358">
            <v>201800</v>
          </cell>
          <cell r="N358">
            <v>43792.3</v>
          </cell>
          <cell r="O358" t="str">
            <v>CRC</v>
          </cell>
        </row>
        <row r="359">
          <cell r="B359" t="str">
            <v>CT_CRC_HPIC_PPO</v>
          </cell>
          <cell r="H359">
            <v>104</v>
          </cell>
          <cell r="I359">
            <v>0</v>
          </cell>
          <cell r="J359">
            <v>201907</v>
          </cell>
          <cell r="K359">
            <v>201808</v>
          </cell>
          <cell r="N359">
            <v>64421.54</v>
          </cell>
          <cell r="O359" t="str">
            <v>CRC</v>
          </cell>
        </row>
        <row r="360">
          <cell r="B360" t="str">
            <v>CT_CRC_HPIC_PPO</v>
          </cell>
          <cell r="H360">
            <v>74</v>
          </cell>
          <cell r="I360">
            <v>0</v>
          </cell>
          <cell r="J360">
            <v>201908</v>
          </cell>
          <cell r="K360">
            <v>201800</v>
          </cell>
          <cell r="N360">
            <v>43325.98</v>
          </cell>
          <cell r="O360" t="str">
            <v>CRC</v>
          </cell>
        </row>
        <row r="361">
          <cell r="B361" t="str">
            <v>CT_CRC_HPIC_PPO</v>
          </cell>
          <cell r="H361">
            <v>96</v>
          </cell>
          <cell r="I361">
            <v>0</v>
          </cell>
          <cell r="J361">
            <v>201908</v>
          </cell>
          <cell r="K361">
            <v>201808</v>
          </cell>
          <cell r="N361">
            <v>59875.54</v>
          </cell>
          <cell r="O361" t="str">
            <v>CRC</v>
          </cell>
        </row>
        <row r="362">
          <cell r="B362" t="str">
            <v>CT_CRC_HPIC_PPO</v>
          </cell>
          <cell r="H362">
            <v>74</v>
          </cell>
          <cell r="I362">
            <v>0</v>
          </cell>
          <cell r="J362">
            <v>201909</v>
          </cell>
          <cell r="K362">
            <v>201800</v>
          </cell>
          <cell r="N362">
            <v>43325.98</v>
          </cell>
          <cell r="O362" t="str">
            <v>CRC</v>
          </cell>
        </row>
        <row r="363">
          <cell r="B363" t="str">
            <v>CT_CRC_HPIC_PPO</v>
          </cell>
          <cell r="H363">
            <v>96</v>
          </cell>
          <cell r="I363">
            <v>0</v>
          </cell>
          <cell r="J363">
            <v>201909</v>
          </cell>
          <cell r="K363">
            <v>201808</v>
          </cell>
          <cell r="N363">
            <v>59875.54</v>
          </cell>
          <cell r="O363" t="str">
            <v>CRC</v>
          </cell>
        </row>
        <row r="364">
          <cell r="B364" t="str">
            <v>CT_CRC_HPIC_PPO</v>
          </cell>
          <cell r="H364">
            <v>768</v>
          </cell>
          <cell r="I364">
            <v>0</v>
          </cell>
          <cell r="J364">
            <v>201901</v>
          </cell>
          <cell r="K364">
            <v>201800</v>
          </cell>
          <cell r="N364">
            <v>429454.57999999996</v>
          </cell>
          <cell r="O364" t="str">
            <v>CRC</v>
          </cell>
        </row>
        <row r="365">
          <cell r="B365" t="str">
            <v>CT_CRC_HPIC_PPO</v>
          </cell>
          <cell r="H365">
            <v>472</v>
          </cell>
          <cell r="I365">
            <v>0</v>
          </cell>
          <cell r="J365">
            <v>201901</v>
          </cell>
          <cell r="K365">
            <v>201808</v>
          </cell>
          <cell r="N365">
            <v>242143.83</v>
          </cell>
          <cell r="O365" t="str">
            <v>CRC</v>
          </cell>
        </row>
        <row r="366">
          <cell r="B366" t="str">
            <v>CT_CRC_HPIC_PPO</v>
          </cell>
          <cell r="H366">
            <v>760</v>
          </cell>
          <cell r="I366">
            <v>0</v>
          </cell>
          <cell r="J366">
            <v>201902</v>
          </cell>
          <cell r="K366">
            <v>201800</v>
          </cell>
          <cell r="N366">
            <v>427665.76999999996</v>
          </cell>
          <cell r="O366" t="str">
            <v>CRC</v>
          </cell>
        </row>
        <row r="367">
          <cell r="B367" t="str">
            <v>CT_CRC_HPIC_PPO</v>
          </cell>
          <cell r="H367">
            <v>463</v>
          </cell>
          <cell r="I367">
            <v>0</v>
          </cell>
          <cell r="J367">
            <v>201902</v>
          </cell>
          <cell r="K367">
            <v>201808</v>
          </cell>
          <cell r="N367">
            <v>237486.32</v>
          </cell>
          <cell r="O367" t="str">
            <v>CRC</v>
          </cell>
        </row>
        <row r="368">
          <cell r="B368" t="str">
            <v>CT_CRC_HPIC_PPO</v>
          </cell>
          <cell r="H368">
            <v>748</v>
          </cell>
          <cell r="I368">
            <v>0</v>
          </cell>
          <cell r="J368">
            <v>201903</v>
          </cell>
          <cell r="K368">
            <v>201800</v>
          </cell>
          <cell r="N368">
            <v>423930.36</v>
          </cell>
          <cell r="O368" t="str">
            <v>CRC</v>
          </cell>
        </row>
        <row r="369">
          <cell r="B369" t="str">
            <v>CT_CRC_HPIC_PPO</v>
          </cell>
          <cell r="H369">
            <v>458</v>
          </cell>
          <cell r="I369">
            <v>0</v>
          </cell>
          <cell r="J369">
            <v>201903</v>
          </cell>
          <cell r="K369">
            <v>201808</v>
          </cell>
          <cell r="N369">
            <v>234404.12999999995</v>
          </cell>
          <cell r="O369" t="str">
            <v>CRC</v>
          </cell>
        </row>
        <row r="370">
          <cell r="B370" t="str">
            <v>CT_CRC_HPIC_PPO</v>
          </cell>
          <cell r="H370">
            <v>749</v>
          </cell>
          <cell r="I370">
            <v>0</v>
          </cell>
          <cell r="J370">
            <v>201904</v>
          </cell>
          <cell r="K370">
            <v>201800</v>
          </cell>
          <cell r="N370">
            <v>422342.40000000002</v>
          </cell>
          <cell r="O370" t="str">
            <v>CRC</v>
          </cell>
        </row>
        <row r="371">
          <cell r="B371" t="str">
            <v>CT_CRC_HPIC_PPO</v>
          </cell>
          <cell r="H371">
            <v>454</v>
          </cell>
          <cell r="I371">
            <v>0</v>
          </cell>
          <cell r="J371">
            <v>201904</v>
          </cell>
          <cell r="K371">
            <v>201808</v>
          </cell>
          <cell r="N371">
            <v>232498.23999999996</v>
          </cell>
          <cell r="O371" t="str">
            <v>CRC</v>
          </cell>
        </row>
        <row r="372">
          <cell r="B372" t="str">
            <v>CT_CRC_HPIC_PPO</v>
          </cell>
          <cell r="H372">
            <v>741</v>
          </cell>
          <cell r="I372">
            <v>0</v>
          </cell>
          <cell r="J372">
            <v>201905</v>
          </cell>
          <cell r="K372">
            <v>201800</v>
          </cell>
          <cell r="N372">
            <v>419258.29</v>
          </cell>
          <cell r="O372" t="str">
            <v>CRC</v>
          </cell>
        </row>
        <row r="373">
          <cell r="B373" t="str">
            <v>CT_CRC_HPIC_PPO</v>
          </cell>
          <cell r="H373">
            <v>451</v>
          </cell>
          <cell r="I373">
            <v>0</v>
          </cell>
          <cell r="J373">
            <v>201905</v>
          </cell>
          <cell r="K373">
            <v>201808</v>
          </cell>
          <cell r="N373">
            <v>231517.56999999998</v>
          </cell>
          <cell r="O373" t="str">
            <v>CRC</v>
          </cell>
        </row>
        <row r="374">
          <cell r="B374" t="str">
            <v>CT_CRC_HPIC_PPO</v>
          </cell>
          <cell r="H374">
            <v>746</v>
          </cell>
          <cell r="I374">
            <v>0</v>
          </cell>
          <cell r="J374">
            <v>201906</v>
          </cell>
          <cell r="K374">
            <v>201800</v>
          </cell>
          <cell r="N374">
            <v>421360.44000000006</v>
          </cell>
          <cell r="O374" t="str">
            <v>CRC</v>
          </cell>
        </row>
        <row r="375">
          <cell r="B375" t="str">
            <v>CT_CRC_HPIC_PPO</v>
          </cell>
          <cell r="H375">
            <v>447</v>
          </cell>
          <cell r="I375">
            <v>0</v>
          </cell>
          <cell r="J375">
            <v>201906</v>
          </cell>
          <cell r="K375">
            <v>201808</v>
          </cell>
          <cell r="N375">
            <v>229600.44</v>
          </cell>
          <cell r="O375" t="str">
            <v>CRC</v>
          </cell>
        </row>
        <row r="376">
          <cell r="B376" t="str">
            <v>CT_CRC_HPIC_PPO</v>
          </cell>
          <cell r="H376">
            <v>729</v>
          </cell>
          <cell r="I376">
            <v>0</v>
          </cell>
          <cell r="J376">
            <v>201907</v>
          </cell>
          <cell r="K376">
            <v>201800</v>
          </cell>
          <cell r="N376">
            <v>413836.92</v>
          </cell>
          <cell r="O376" t="str">
            <v>CRC</v>
          </cell>
        </row>
        <row r="377">
          <cell r="B377" t="str">
            <v>CT_CRC_HPIC_PPO</v>
          </cell>
          <cell r="H377">
            <v>442</v>
          </cell>
          <cell r="I377">
            <v>0</v>
          </cell>
          <cell r="J377">
            <v>201907</v>
          </cell>
          <cell r="K377">
            <v>201808</v>
          </cell>
          <cell r="N377">
            <v>229096.18000000002</v>
          </cell>
          <cell r="O377" t="str">
            <v>CRC</v>
          </cell>
        </row>
        <row r="378">
          <cell r="B378" t="str">
            <v>CT_CRC_HPIC_PPO</v>
          </cell>
          <cell r="H378">
            <v>734</v>
          </cell>
          <cell r="I378">
            <v>0</v>
          </cell>
          <cell r="J378">
            <v>201908</v>
          </cell>
          <cell r="K378">
            <v>201800</v>
          </cell>
          <cell r="N378">
            <v>418317.01999999996</v>
          </cell>
          <cell r="O378" t="str">
            <v>CRC</v>
          </cell>
        </row>
        <row r="379">
          <cell r="B379" t="str">
            <v>CT_CRC_HPIC_PPO</v>
          </cell>
          <cell r="H379">
            <v>441</v>
          </cell>
          <cell r="I379">
            <v>0</v>
          </cell>
          <cell r="J379">
            <v>201908</v>
          </cell>
          <cell r="K379">
            <v>201808</v>
          </cell>
          <cell r="N379">
            <v>228205.25000000003</v>
          </cell>
          <cell r="O379" t="str">
            <v>CRC</v>
          </cell>
        </row>
        <row r="380">
          <cell r="B380" t="str">
            <v>CT_CRC_HPIC_PPO</v>
          </cell>
          <cell r="H380">
            <v>727</v>
          </cell>
          <cell r="I380">
            <v>0</v>
          </cell>
          <cell r="J380">
            <v>201909</v>
          </cell>
          <cell r="K380">
            <v>201800</v>
          </cell>
          <cell r="N380">
            <v>418621.5799999999</v>
          </cell>
          <cell r="O380" t="str">
            <v>CRC</v>
          </cell>
        </row>
        <row r="381">
          <cell r="B381" t="str">
            <v>CT_CRC_HPIC_PPO</v>
          </cell>
          <cell r="H381">
            <v>438</v>
          </cell>
          <cell r="I381">
            <v>0</v>
          </cell>
          <cell r="J381">
            <v>201909</v>
          </cell>
          <cell r="K381">
            <v>201808</v>
          </cell>
          <cell r="N381">
            <v>225906.16000000003</v>
          </cell>
          <cell r="O381" t="str">
            <v>CRC</v>
          </cell>
        </row>
        <row r="382">
          <cell r="B382" t="str">
            <v>CT_ERF_HPHCCT_HMO_POS</v>
          </cell>
          <cell r="H382">
            <v>37</v>
          </cell>
          <cell r="I382">
            <v>0</v>
          </cell>
          <cell r="J382">
            <v>201907</v>
          </cell>
          <cell r="K382">
            <v>201800</v>
          </cell>
          <cell r="N382">
            <v>16937.02</v>
          </cell>
          <cell r="O382" t="str">
            <v>ERF</v>
          </cell>
        </row>
        <row r="383">
          <cell r="B383" t="str">
            <v>CT_ERF_HPHCCT_HMO_POS</v>
          </cell>
          <cell r="H383">
            <v>38</v>
          </cell>
          <cell r="I383">
            <v>0</v>
          </cell>
          <cell r="J383">
            <v>201908</v>
          </cell>
          <cell r="K383">
            <v>201800</v>
          </cell>
          <cell r="N383">
            <v>17469.63</v>
          </cell>
          <cell r="O383" t="str">
            <v>ERF</v>
          </cell>
        </row>
        <row r="384">
          <cell r="B384" t="str">
            <v>CT_ERF_HPHCCT_HMO_POS</v>
          </cell>
          <cell r="H384">
            <v>38</v>
          </cell>
          <cell r="I384">
            <v>0</v>
          </cell>
          <cell r="J384">
            <v>201909</v>
          </cell>
          <cell r="K384">
            <v>201800</v>
          </cell>
          <cell r="N384">
            <v>17469.629999999997</v>
          </cell>
          <cell r="O384" t="str">
            <v>ERF</v>
          </cell>
        </row>
        <row r="385">
          <cell r="B385" t="str">
            <v>CT_ERF_HPIC_PPO</v>
          </cell>
          <cell r="H385">
            <v>362</v>
          </cell>
          <cell r="I385">
            <v>0</v>
          </cell>
          <cell r="J385">
            <v>201901</v>
          </cell>
          <cell r="K385">
            <v>201800</v>
          </cell>
          <cell r="N385">
            <v>206746.53999999998</v>
          </cell>
          <cell r="O385" t="str">
            <v>ERF</v>
          </cell>
        </row>
        <row r="386">
          <cell r="B386" t="str">
            <v>CT_ERF_HPIC_PPO</v>
          </cell>
          <cell r="H386">
            <v>366</v>
          </cell>
          <cell r="I386">
            <v>0</v>
          </cell>
          <cell r="J386">
            <v>201902</v>
          </cell>
          <cell r="K386">
            <v>201800</v>
          </cell>
          <cell r="N386">
            <v>209209.36</v>
          </cell>
          <cell r="O386" t="str">
            <v>ERF</v>
          </cell>
        </row>
        <row r="387">
          <cell r="B387" t="str">
            <v>CT_ERF_HPIC_PPO</v>
          </cell>
          <cell r="H387">
            <v>361</v>
          </cell>
          <cell r="I387">
            <v>0</v>
          </cell>
          <cell r="J387">
            <v>201903</v>
          </cell>
          <cell r="K387">
            <v>201800</v>
          </cell>
          <cell r="N387">
            <v>205436.37</v>
          </cell>
          <cell r="O387" t="str">
            <v>ERF</v>
          </cell>
        </row>
        <row r="388">
          <cell r="B388" t="str">
            <v>CT_ERF_HPIC_PPO</v>
          </cell>
          <cell r="H388">
            <v>362</v>
          </cell>
          <cell r="I388">
            <v>0</v>
          </cell>
          <cell r="J388">
            <v>201904</v>
          </cell>
          <cell r="K388">
            <v>201800</v>
          </cell>
          <cell r="N388">
            <v>206630.09000000003</v>
          </cell>
          <cell r="O388" t="str">
            <v>ERF</v>
          </cell>
        </row>
        <row r="389">
          <cell r="B389" t="str">
            <v>CT_ERF_HPIC_PPO</v>
          </cell>
          <cell r="H389">
            <v>366</v>
          </cell>
          <cell r="I389">
            <v>0</v>
          </cell>
          <cell r="J389">
            <v>201905</v>
          </cell>
          <cell r="K389">
            <v>201800</v>
          </cell>
          <cell r="N389">
            <v>207539.00999999998</v>
          </cell>
          <cell r="O389" t="str">
            <v>ERF</v>
          </cell>
        </row>
        <row r="390">
          <cell r="B390" t="str">
            <v>CT_ERF_HPIC_PPO</v>
          </cell>
          <cell r="H390">
            <v>368</v>
          </cell>
          <cell r="I390">
            <v>0</v>
          </cell>
          <cell r="J390">
            <v>201906</v>
          </cell>
          <cell r="K390">
            <v>201800</v>
          </cell>
          <cell r="N390">
            <v>207974.53999999998</v>
          </cell>
          <cell r="O390" t="str">
            <v>ERF</v>
          </cell>
        </row>
        <row r="391">
          <cell r="B391" t="str">
            <v>CT_ERF_HPIC_PPO</v>
          </cell>
          <cell r="H391">
            <v>373</v>
          </cell>
          <cell r="I391">
            <v>0</v>
          </cell>
          <cell r="J391">
            <v>201907</v>
          </cell>
          <cell r="K391">
            <v>201800</v>
          </cell>
          <cell r="N391">
            <v>210293.33</v>
          </cell>
          <cell r="O391" t="str">
            <v>ERF</v>
          </cell>
        </row>
        <row r="392">
          <cell r="B392" t="str">
            <v>CT_ERF_HPIC_PPO</v>
          </cell>
          <cell r="H392">
            <v>368</v>
          </cell>
          <cell r="I392">
            <v>0</v>
          </cell>
          <cell r="J392">
            <v>201908</v>
          </cell>
          <cell r="K392">
            <v>201800</v>
          </cell>
          <cell r="N392">
            <v>209170.42999999996</v>
          </cell>
          <cell r="O392" t="str">
            <v>ERF</v>
          </cell>
        </row>
        <row r="393">
          <cell r="B393" t="str">
            <v>CT_ERF_HPIC_PPO</v>
          </cell>
          <cell r="H393">
            <v>369</v>
          </cell>
          <cell r="I393">
            <v>0</v>
          </cell>
          <cell r="J393">
            <v>201909</v>
          </cell>
          <cell r="K393">
            <v>201800</v>
          </cell>
          <cell r="N393">
            <v>209927.52</v>
          </cell>
          <cell r="O393" t="str">
            <v>ERF</v>
          </cell>
        </row>
        <row r="394">
          <cell r="B394" t="str">
            <v>CT_ERF_HPIC_PPO</v>
          </cell>
          <cell r="H394">
            <v>817</v>
          </cell>
          <cell r="I394">
            <v>0</v>
          </cell>
          <cell r="J394">
            <v>201901</v>
          </cell>
          <cell r="K394">
            <v>201800</v>
          </cell>
          <cell r="N394">
            <v>509014.24</v>
          </cell>
          <cell r="O394" t="str">
            <v>ERF</v>
          </cell>
        </row>
        <row r="395">
          <cell r="B395" t="str">
            <v>CT_ERF_HPIC_PPO</v>
          </cell>
          <cell r="H395">
            <v>817</v>
          </cell>
          <cell r="I395">
            <v>0</v>
          </cell>
          <cell r="J395">
            <v>201902</v>
          </cell>
          <cell r="K395">
            <v>201800</v>
          </cell>
          <cell r="N395">
            <v>508640.87</v>
          </cell>
          <cell r="O395" t="str">
            <v>ERF</v>
          </cell>
        </row>
        <row r="396">
          <cell r="B396" t="str">
            <v>CT_ERF_HPIC_PPO</v>
          </cell>
          <cell r="H396">
            <v>401</v>
          </cell>
          <cell r="I396">
            <v>0</v>
          </cell>
          <cell r="J396">
            <v>201905</v>
          </cell>
          <cell r="K396">
            <v>201808</v>
          </cell>
          <cell r="N396">
            <v>75453.700000000012</v>
          </cell>
          <cell r="O396" t="str">
            <v>ERF</v>
          </cell>
        </row>
        <row r="397">
          <cell r="B397" t="str">
            <v>CT_ERF_HPIC_PPO</v>
          </cell>
          <cell r="H397">
            <v>402</v>
          </cell>
          <cell r="I397">
            <v>0</v>
          </cell>
          <cell r="J397">
            <v>201906</v>
          </cell>
          <cell r="K397">
            <v>201808</v>
          </cell>
          <cell r="N397">
            <v>176077.92</v>
          </cell>
          <cell r="O397" t="str">
            <v>ERF</v>
          </cell>
        </row>
        <row r="398">
          <cell r="B398" t="str">
            <v>CT_ERF_HPIC_PPO</v>
          </cell>
          <cell r="H398">
            <v>403</v>
          </cell>
          <cell r="I398">
            <v>0</v>
          </cell>
          <cell r="J398">
            <v>201907</v>
          </cell>
          <cell r="K398">
            <v>201808</v>
          </cell>
          <cell r="N398">
            <v>176079.02</v>
          </cell>
          <cell r="O398" t="str">
            <v>ERF</v>
          </cell>
        </row>
        <row r="399">
          <cell r="B399" t="str">
            <v>CT_ERF_HPIC_PPO</v>
          </cell>
          <cell r="H399">
            <v>411</v>
          </cell>
          <cell r="I399">
            <v>0</v>
          </cell>
          <cell r="J399">
            <v>201908</v>
          </cell>
          <cell r="K399">
            <v>201808</v>
          </cell>
          <cell r="N399">
            <v>178653.32</v>
          </cell>
          <cell r="O399" t="str">
            <v>ERF</v>
          </cell>
        </row>
        <row r="400">
          <cell r="B400" t="str">
            <v>CT_ERF_HPIC_PPO</v>
          </cell>
          <cell r="H400">
            <v>405</v>
          </cell>
          <cell r="I400">
            <v>0</v>
          </cell>
          <cell r="J400">
            <v>201909</v>
          </cell>
          <cell r="K400">
            <v>201808</v>
          </cell>
          <cell r="N400">
            <v>178336.46</v>
          </cell>
          <cell r="O400" t="str">
            <v>ERF</v>
          </cell>
        </row>
        <row r="401">
          <cell r="B401" t="str">
            <v>CT_ERF_HPIC_PPO</v>
          </cell>
          <cell r="H401">
            <v>489</v>
          </cell>
          <cell r="I401">
            <v>0</v>
          </cell>
          <cell r="J401">
            <v>201901</v>
          </cell>
          <cell r="K401">
            <v>201800</v>
          </cell>
          <cell r="N401">
            <v>242392.83</v>
          </cell>
          <cell r="O401" t="str">
            <v>ERF</v>
          </cell>
        </row>
        <row r="402">
          <cell r="B402" t="str">
            <v>CT_ERF_HPIC_PPO</v>
          </cell>
          <cell r="H402">
            <v>488</v>
          </cell>
          <cell r="I402">
            <v>0</v>
          </cell>
          <cell r="J402">
            <v>201902</v>
          </cell>
          <cell r="K402">
            <v>201800</v>
          </cell>
          <cell r="N402">
            <v>241802.81999999998</v>
          </cell>
          <cell r="O402" t="str">
            <v>ERF</v>
          </cell>
        </row>
        <row r="403">
          <cell r="B403" t="str">
            <v>CT_ERF_HPIC_PPO</v>
          </cell>
          <cell r="H403">
            <v>484</v>
          </cell>
          <cell r="I403">
            <v>0</v>
          </cell>
          <cell r="J403">
            <v>201903</v>
          </cell>
          <cell r="K403">
            <v>201800</v>
          </cell>
          <cell r="N403">
            <v>238874.56</v>
          </cell>
          <cell r="O403" t="str">
            <v>ERF</v>
          </cell>
        </row>
        <row r="404">
          <cell r="B404" t="str">
            <v>CT_ERF_HPIC_PPO</v>
          </cell>
          <cell r="H404">
            <v>486</v>
          </cell>
          <cell r="I404">
            <v>0</v>
          </cell>
          <cell r="J404">
            <v>201904</v>
          </cell>
          <cell r="K404">
            <v>201800</v>
          </cell>
          <cell r="N404">
            <v>240649.96000000002</v>
          </cell>
          <cell r="O404" t="str">
            <v>ERF</v>
          </cell>
        </row>
        <row r="405">
          <cell r="B405" t="str">
            <v>CT_ERF_HPIC_PPO</v>
          </cell>
          <cell r="H405">
            <v>490</v>
          </cell>
          <cell r="I405">
            <v>0</v>
          </cell>
          <cell r="J405">
            <v>201905</v>
          </cell>
          <cell r="K405">
            <v>201800</v>
          </cell>
          <cell r="N405">
            <v>242694.15</v>
          </cell>
          <cell r="O405" t="str">
            <v>ERF</v>
          </cell>
        </row>
        <row r="406">
          <cell r="B406" t="str">
            <v>CT_ERF_HPIC_PPO</v>
          </cell>
          <cell r="H406">
            <v>497</v>
          </cell>
          <cell r="I406">
            <v>0</v>
          </cell>
          <cell r="J406">
            <v>201906</v>
          </cell>
          <cell r="K406">
            <v>201800</v>
          </cell>
          <cell r="N406">
            <v>253980.64</v>
          </cell>
          <cell r="O406" t="str">
            <v>ERF</v>
          </cell>
        </row>
        <row r="407">
          <cell r="B407" t="str">
            <v>CT_ERF_HPIC_PPO</v>
          </cell>
          <cell r="H407">
            <v>496</v>
          </cell>
          <cell r="I407">
            <v>0</v>
          </cell>
          <cell r="J407">
            <v>201907</v>
          </cell>
          <cell r="K407">
            <v>201800</v>
          </cell>
          <cell r="N407">
            <v>253877.26</v>
          </cell>
          <cell r="O407" t="str">
            <v>ERF</v>
          </cell>
        </row>
        <row r="408">
          <cell r="B408" t="str">
            <v>CT_ERF_HPIC_PPO</v>
          </cell>
          <cell r="H408">
            <v>507</v>
          </cell>
          <cell r="I408">
            <v>0</v>
          </cell>
          <cell r="J408">
            <v>201908</v>
          </cell>
          <cell r="K408">
            <v>201800</v>
          </cell>
          <cell r="N408">
            <v>258461.5</v>
          </cell>
          <cell r="O408" t="str">
            <v>ERF</v>
          </cell>
        </row>
        <row r="409">
          <cell r="B409" t="str">
            <v>CT_ERF_HPIC_PPO</v>
          </cell>
          <cell r="H409">
            <v>506</v>
          </cell>
          <cell r="I409">
            <v>0</v>
          </cell>
          <cell r="J409">
            <v>201909</v>
          </cell>
          <cell r="K409">
            <v>201800</v>
          </cell>
          <cell r="N409">
            <v>258550.93</v>
          </cell>
          <cell r="O409" t="str">
            <v>ERF</v>
          </cell>
        </row>
        <row r="410">
          <cell r="B410" t="str">
            <v>CT_ERF_HPIC_PPO</v>
          </cell>
          <cell r="H410">
            <v>489</v>
          </cell>
          <cell r="I410">
            <v>0</v>
          </cell>
          <cell r="J410">
            <v>201901</v>
          </cell>
          <cell r="K410">
            <v>201800</v>
          </cell>
          <cell r="N410">
            <v>237880.78</v>
          </cell>
          <cell r="O410" t="str">
            <v>ERF</v>
          </cell>
        </row>
        <row r="411">
          <cell r="B411" t="str">
            <v>CT_ERF_HPIC_PPO</v>
          </cell>
          <cell r="H411">
            <v>464</v>
          </cell>
          <cell r="I411">
            <v>0</v>
          </cell>
          <cell r="J411">
            <v>201902</v>
          </cell>
          <cell r="K411">
            <v>201800</v>
          </cell>
          <cell r="N411">
            <v>230107.75</v>
          </cell>
          <cell r="O411" t="str">
            <v>ERF</v>
          </cell>
        </row>
        <row r="412">
          <cell r="B412" t="str">
            <v>CT_ERF_HPIC_PPO</v>
          </cell>
          <cell r="H412">
            <v>462</v>
          </cell>
          <cell r="I412">
            <v>0</v>
          </cell>
          <cell r="J412">
            <v>201903</v>
          </cell>
          <cell r="K412">
            <v>201800</v>
          </cell>
          <cell r="N412">
            <v>230599.11</v>
          </cell>
          <cell r="O412" t="str">
            <v>ERF</v>
          </cell>
        </row>
        <row r="413">
          <cell r="B413" t="str">
            <v>CT_ERF_HPIC_PPO</v>
          </cell>
          <cell r="H413">
            <v>463</v>
          </cell>
          <cell r="I413">
            <v>0</v>
          </cell>
          <cell r="J413">
            <v>201904</v>
          </cell>
          <cell r="K413">
            <v>201800</v>
          </cell>
          <cell r="N413">
            <v>231567.37</v>
          </cell>
          <cell r="O413" t="str">
            <v>ERF</v>
          </cell>
        </row>
        <row r="414">
          <cell r="B414" t="str">
            <v>CT_ERF_HPIC_PPO</v>
          </cell>
          <cell r="H414">
            <v>453</v>
          </cell>
          <cell r="I414">
            <v>0</v>
          </cell>
          <cell r="J414">
            <v>201905</v>
          </cell>
          <cell r="K414">
            <v>201800</v>
          </cell>
          <cell r="N414">
            <v>224352.74</v>
          </cell>
          <cell r="O414" t="str">
            <v>ERF</v>
          </cell>
        </row>
        <row r="415">
          <cell r="B415" t="str">
            <v>CT_ERF_HPIC_PPO</v>
          </cell>
          <cell r="H415">
            <v>437</v>
          </cell>
          <cell r="I415">
            <v>0</v>
          </cell>
          <cell r="J415">
            <v>201906</v>
          </cell>
          <cell r="K415">
            <v>201800</v>
          </cell>
          <cell r="N415">
            <v>219081.66999999998</v>
          </cell>
          <cell r="O415" t="str">
            <v>ERF</v>
          </cell>
        </row>
        <row r="416">
          <cell r="B416" t="str">
            <v>CT_ERF_HPIC_PPO</v>
          </cell>
          <cell r="H416">
            <v>326</v>
          </cell>
          <cell r="I416">
            <v>0</v>
          </cell>
          <cell r="J416">
            <v>201907</v>
          </cell>
          <cell r="K416">
            <v>201800</v>
          </cell>
          <cell r="N416">
            <v>131560.38999999998</v>
          </cell>
          <cell r="O416" t="str">
            <v>ERF</v>
          </cell>
        </row>
        <row r="417">
          <cell r="B417" t="str">
            <v>CT_ERF_HPIC_PPO</v>
          </cell>
          <cell r="H417">
            <v>207</v>
          </cell>
          <cell r="I417">
            <v>0</v>
          </cell>
          <cell r="J417">
            <v>201907</v>
          </cell>
          <cell r="K417">
            <v>201808</v>
          </cell>
          <cell r="N417">
            <v>103889.39</v>
          </cell>
          <cell r="O417" t="str">
            <v>ERF</v>
          </cell>
        </row>
        <row r="418">
          <cell r="B418" t="str">
            <v>CT_ERF_HPIC_PPO</v>
          </cell>
          <cell r="H418">
            <v>329</v>
          </cell>
          <cell r="I418">
            <v>0</v>
          </cell>
          <cell r="J418">
            <v>201908</v>
          </cell>
          <cell r="K418">
            <v>201800</v>
          </cell>
          <cell r="N418">
            <v>161525.88</v>
          </cell>
          <cell r="O418" t="str">
            <v>ERF</v>
          </cell>
        </row>
        <row r="419">
          <cell r="B419" t="str">
            <v>CT_ERF_HPIC_PPO</v>
          </cell>
          <cell r="H419">
            <v>201</v>
          </cell>
          <cell r="I419">
            <v>0</v>
          </cell>
          <cell r="J419">
            <v>201908</v>
          </cell>
          <cell r="K419">
            <v>201808</v>
          </cell>
          <cell r="N419">
            <v>109926.87</v>
          </cell>
          <cell r="O419" t="str">
            <v>ERF</v>
          </cell>
        </row>
        <row r="420">
          <cell r="B420" t="str">
            <v>CT_ERF_HPIC_PPO</v>
          </cell>
          <cell r="H420">
            <v>324</v>
          </cell>
          <cell r="I420">
            <v>0</v>
          </cell>
          <cell r="J420">
            <v>201909</v>
          </cell>
          <cell r="K420">
            <v>201800</v>
          </cell>
          <cell r="N420">
            <v>161126.56</v>
          </cell>
          <cell r="O420" t="str">
            <v>ERF</v>
          </cell>
        </row>
        <row r="421">
          <cell r="B421" t="str">
            <v>CT_ERF_HPIC_PPO</v>
          </cell>
          <cell r="H421">
            <v>211</v>
          </cell>
          <cell r="I421">
            <v>0</v>
          </cell>
          <cell r="J421">
            <v>201909</v>
          </cell>
          <cell r="K421">
            <v>201808</v>
          </cell>
          <cell r="N421">
            <v>112464.15</v>
          </cell>
          <cell r="O421" t="str">
            <v>ERF</v>
          </cell>
        </row>
        <row r="422">
          <cell r="B422" t="str">
            <v>CT_ERF_HPIC_PPO</v>
          </cell>
          <cell r="H422">
            <v>135</v>
          </cell>
          <cell r="I422">
            <v>0</v>
          </cell>
          <cell r="J422">
            <v>201901</v>
          </cell>
          <cell r="K422">
            <v>201808</v>
          </cell>
          <cell r="N422">
            <v>70362.34</v>
          </cell>
          <cell r="O422" t="str">
            <v>ERF</v>
          </cell>
        </row>
        <row r="423">
          <cell r="B423" t="str">
            <v>CT_ERF_HPIC_PPO</v>
          </cell>
          <cell r="H423">
            <v>130</v>
          </cell>
          <cell r="I423">
            <v>0</v>
          </cell>
          <cell r="J423">
            <v>201902</v>
          </cell>
          <cell r="K423">
            <v>201808</v>
          </cell>
          <cell r="N423">
            <v>67788.52</v>
          </cell>
          <cell r="O423" t="str">
            <v>ERF</v>
          </cell>
        </row>
        <row r="424">
          <cell r="B424" t="str">
            <v>CT_ERF_HPIC_PPO</v>
          </cell>
          <cell r="H424">
            <v>134</v>
          </cell>
          <cell r="I424">
            <v>0</v>
          </cell>
          <cell r="J424">
            <v>201903</v>
          </cell>
          <cell r="K424">
            <v>201808</v>
          </cell>
          <cell r="N424">
            <v>69889.850000000006</v>
          </cell>
          <cell r="O424" t="str">
            <v>ERF</v>
          </cell>
        </row>
        <row r="425">
          <cell r="B425" t="str">
            <v>CT_ERF_HPIC_PPO</v>
          </cell>
          <cell r="H425">
            <v>136</v>
          </cell>
          <cell r="I425">
            <v>0</v>
          </cell>
          <cell r="J425">
            <v>201904</v>
          </cell>
          <cell r="K425">
            <v>201808</v>
          </cell>
          <cell r="N425">
            <v>71293.289999999994</v>
          </cell>
          <cell r="O425" t="str">
            <v>ERF</v>
          </cell>
        </row>
        <row r="426">
          <cell r="B426" t="str">
            <v>CT_ERF_HPIC_PPO</v>
          </cell>
          <cell r="H426">
            <v>143</v>
          </cell>
          <cell r="I426">
            <v>0</v>
          </cell>
          <cell r="J426">
            <v>201905</v>
          </cell>
          <cell r="K426">
            <v>201808</v>
          </cell>
          <cell r="N426">
            <v>74331.63</v>
          </cell>
          <cell r="O426" t="str">
            <v>ERF</v>
          </cell>
        </row>
        <row r="427">
          <cell r="B427" t="str">
            <v>CT_ERF_HPIC_PPO</v>
          </cell>
          <cell r="H427">
            <v>144</v>
          </cell>
          <cell r="I427">
            <v>0</v>
          </cell>
          <cell r="J427">
            <v>201906</v>
          </cell>
          <cell r="K427">
            <v>201808</v>
          </cell>
          <cell r="N427">
            <v>74893.94</v>
          </cell>
          <cell r="O427" t="str">
            <v>ERF</v>
          </cell>
        </row>
        <row r="428">
          <cell r="B428" t="str">
            <v>CT_ERF_HPIC_PPO</v>
          </cell>
          <cell r="H428">
            <v>146</v>
          </cell>
          <cell r="I428">
            <v>0</v>
          </cell>
          <cell r="J428">
            <v>201907</v>
          </cell>
          <cell r="K428">
            <v>201808</v>
          </cell>
          <cell r="N428">
            <v>74674.070000000007</v>
          </cell>
          <cell r="O428" t="str">
            <v>ERF</v>
          </cell>
        </row>
        <row r="429">
          <cell r="B429" t="str">
            <v>CT_ERF_HPIC_PPO</v>
          </cell>
          <cell r="H429">
            <v>153</v>
          </cell>
          <cell r="I429">
            <v>0</v>
          </cell>
          <cell r="J429">
            <v>201908</v>
          </cell>
          <cell r="K429">
            <v>201808</v>
          </cell>
          <cell r="N429">
            <v>92680.59</v>
          </cell>
          <cell r="O429" t="str">
            <v>ERF</v>
          </cell>
        </row>
        <row r="430">
          <cell r="B430" t="str">
            <v>CT_ERF_HPIC_PPO</v>
          </cell>
          <cell r="H430">
            <v>150</v>
          </cell>
          <cell r="I430">
            <v>0</v>
          </cell>
          <cell r="J430">
            <v>201909</v>
          </cell>
          <cell r="K430">
            <v>201808</v>
          </cell>
          <cell r="N430">
            <v>91409.27</v>
          </cell>
          <cell r="O430" t="str">
            <v>ERF</v>
          </cell>
        </row>
        <row r="431">
          <cell r="B431" t="str">
            <v>CT_ERF_HPIC_PPO</v>
          </cell>
          <cell r="H431">
            <v>136</v>
          </cell>
          <cell r="I431">
            <v>0</v>
          </cell>
          <cell r="J431">
            <v>201901</v>
          </cell>
          <cell r="K431">
            <v>201800</v>
          </cell>
          <cell r="N431">
            <v>61573.590000000004</v>
          </cell>
          <cell r="O431" t="str">
            <v>ERF</v>
          </cell>
        </row>
        <row r="432">
          <cell r="B432" t="str">
            <v>CT_ERF_HPIC_PPO</v>
          </cell>
          <cell r="H432">
            <v>133</v>
          </cell>
          <cell r="I432">
            <v>0</v>
          </cell>
          <cell r="J432">
            <v>201902</v>
          </cell>
          <cell r="K432">
            <v>201800</v>
          </cell>
          <cell r="N432">
            <v>60189.24</v>
          </cell>
          <cell r="O432" t="str">
            <v>ERF</v>
          </cell>
        </row>
        <row r="433">
          <cell r="B433" t="str">
            <v>CT_ERF_HPIC_PPO</v>
          </cell>
          <cell r="H433">
            <v>132</v>
          </cell>
          <cell r="I433">
            <v>0</v>
          </cell>
          <cell r="J433">
            <v>201903</v>
          </cell>
          <cell r="K433">
            <v>201800</v>
          </cell>
          <cell r="N433">
            <v>59738.07</v>
          </cell>
          <cell r="O433" t="str">
            <v>ERF</v>
          </cell>
        </row>
        <row r="434">
          <cell r="B434" t="str">
            <v>CT_ERF_HPIC_PPO</v>
          </cell>
          <cell r="H434">
            <v>130</v>
          </cell>
          <cell r="I434">
            <v>0</v>
          </cell>
          <cell r="J434">
            <v>201904</v>
          </cell>
          <cell r="K434">
            <v>201800</v>
          </cell>
          <cell r="N434">
            <v>58838.31</v>
          </cell>
          <cell r="O434" t="str">
            <v>ERF</v>
          </cell>
        </row>
        <row r="435">
          <cell r="B435" t="str">
            <v>CT_ERF_HPIC_PPO</v>
          </cell>
          <cell r="H435">
            <v>126</v>
          </cell>
          <cell r="I435">
            <v>0</v>
          </cell>
          <cell r="J435">
            <v>201905</v>
          </cell>
          <cell r="K435">
            <v>201800</v>
          </cell>
          <cell r="N435">
            <v>58464.18</v>
          </cell>
          <cell r="O435" t="str">
            <v>ERF</v>
          </cell>
        </row>
        <row r="436">
          <cell r="B436" t="str">
            <v>CT_ERF_HPIC_PPO</v>
          </cell>
          <cell r="H436">
            <v>124</v>
          </cell>
          <cell r="I436">
            <v>0</v>
          </cell>
          <cell r="J436">
            <v>201906</v>
          </cell>
          <cell r="K436">
            <v>201800</v>
          </cell>
          <cell r="N436">
            <v>56868.12</v>
          </cell>
          <cell r="O436" t="str">
            <v>ERF</v>
          </cell>
        </row>
        <row r="437">
          <cell r="B437" t="str">
            <v>CT_ERF_HPIC_PPO</v>
          </cell>
          <cell r="H437">
            <v>126</v>
          </cell>
          <cell r="I437">
            <v>0</v>
          </cell>
          <cell r="J437">
            <v>201907</v>
          </cell>
          <cell r="K437">
            <v>201800</v>
          </cell>
          <cell r="N437">
            <v>58357.66</v>
          </cell>
          <cell r="O437" t="str">
            <v>ERF</v>
          </cell>
        </row>
        <row r="438">
          <cell r="B438" t="str">
            <v>CT_ERF_HPIC_PPO</v>
          </cell>
          <cell r="H438">
            <v>130</v>
          </cell>
          <cell r="I438">
            <v>0</v>
          </cell>
          <cell r="J438">
            <v>201908</v>
          </cell>
          <cell r="K438">
            <v>201800</v>
          </cell>
          <cell r="N438">
            <v>60588.770000000004</v>
          </cell>
          <cell r="O438" t="str">
            <v>ERF</v>
          </cell>
        </row>
        <row r="439">
          <cell r="B439" t="str">
            <v>CT_ERF_HPIC_PPO</v>
          </cell>
          <cell r="H439">
            <v>123</v>
          </cell>
          <cell r="I439">
            <v>0</v>
          </cell>
          <cell r="J439">
            <v>201909</v>
          </cell>
          <cell r="K439">
            <v>201800</v>
          </cell>
          <cell r="N439">
            <v>57023.119999999995</v>
          </cell>
          <cell r="O439" t="str">
            <v>ERF</v>
          </cell>
        </row>
        <row r="440">
          <cell r="B440" t="str">
            <v>CT_ERF_HPIC_PPO</v>
          </cell>
          <cell r="H440">
            <v>130</v>
          </cell>
          <cell r="I440">
            <v>0</v>
          </cell>
          <cell r="J440">
            <v>201901</v>
          </cell>
          <cell r="K440">
            <v>201800</v>
          </cell>
          <cell r="N440">
            <v>67390.650000000009</v>
          </cell>
          <cell r="O440" t="str">
            <v>ERF</v>
          </cell>
        </row>
        <row r="441">
          <cell r="B441" t="str">
            <v>CT_ERF_HPIC_PPO</v>
          </cell>
          <cell r="H441">
            <v>134</v>
          </cell>
          <cell r="I441">
            <v>0</v>
          </cell>
          <cell r="J441">
            <v>201902</v>
          </cell>
          <cell r="K441">
            <v>201800</v>
          </cell>
          <cell r="N441">
            <v>69677.17</v>
          </cell>
          <cell r="O441" t="str">
            <v>ERF</v>
          </cell>
        </row>
        <row r="442">
          <cell r="B442" t="str">
            <v>CT_ERF_HPIC_PPO</v>
          </cell>
          <cell r="H442">
            <v>131</v>
          </cell>
          <cell r="I442">
            <v>0</v>
          </cell>
          <cell r="J442">
            <v>201903</v>
          </cell>
          <cell r="K442">
            <v>201800</v>
          </cell>
          <cell r="N442">
            <v>68077.53</v>
          </cell>
          <cell r="O442" t="str">
            <v>ERF</v>
          </cell>
        </row>
        <row r="443">
          <cell r="B443" t="str">
            <v>CT_ERF_HPIC_PPO</v>
          </cell>
          <cell r="H443">
            <v>133</v>
          </cell>
          <cell r="I443">
            <v>0</v>
          </cell>
          <cell r="J443">
            <v>201904</v>
          </cell>
          <cell r="K443">
            <v>201800</v>
          </cell>
          <cell r="N443">
            <v>69366.97</v>
          </cell>
          <cell r="O443" t="str">
            <v>ERF</v>
          </cell>
        </row>
        <row r="444">
          <cell r="B444" t="str">
            <v>CT_ERF_HPIC_PPO</v>
          </cell>
          <cell r="H444">
            <v>133</v>
          </cell>
          <cell r="I444">
            <v>0</v>
          </cell>
          <cell r="J444">
            <v>201905</v>
          </cell>
          <cell r="K444">
            <v>201800</v>
          </cell>
          <cell r="N444">
            <v>68580.009999999995</v>
          </cell>
          <cell r="O444" t="str">
            <v>ERF</v>
          </cell>
        </row>
        <row r="445">
          <cell r="B445" t="str">
            <v>CT_ERF_HPIC_PPO</v>
          </cell>
          <cell r="H445">
            <v>133</v>
          </cell>
          <cell r="I445">
            <v>0</v>
          </cell>
          <cell r="J445">
            <v>201906</v>
          </cell>
          <cell r="K445">
            <v>201800</v>
          </cell>
          <cell r="N445">
            <v>68580.009999999995</v>
          </cell>
          <cell r="O445" t="str">
            <v>ERF</v>
          </cell>
        </row>
        <row r="446">
          <cell r="B446" t="str">
            <v>CT_ERF_HPIC_PPO</v>
          </cell>
          <cell r="H446">
            <v>134</v>
          </cell>
          <cell r="I446">
            <v>0</v>
          </cell>
          <cell r="J446">
            <v>201907</v>
          </cell>
          <cell r="K446">
            <v>201800</v>
          </cell>
          <cell r="N446">
            <v>69082.489999999991</v>
          </cell>
          <cell r="O446" t="str">
            <v>ERF</v>
          </cell>
        </row>
        <row r="447">
          <cell r="B447" t="str">
            <v>CT_ERF_HPIC_PPO</v>
          </cell>
          <cell r="H447">
            <v>133</v>
          </cell>
          <cell r="I447">
            <v>0</v>
          </cell>
          <cell r="J447">
            <v>201908</v>
          </cell>
          <cell r="K447">
            <v>201800</v>
          </cell>
          <cell r="N447">
            <v>68487.81</v>
          </cell>
          <cell r="O447" t="str">
            <v>ERF</v>
          </cell>
        </row>
        <row r="448">
          <cell r="B448" t="str">
            <v>CT_ERF_HPIC_PPO</v>
          </cell>
          <cell r="H448">
            <v>133</v>
          </cell>
          <cell r="I448">
            <v>0</v>
          </cell>
          <cell r="J448">
            <v>201909</v>
          </cell>
          <cell r="K448">
            <v>201800</v>
          </cell>
          <cell r="N448">
            <v>68487.81</v>
          </cell>
          <cell r="O448" t="str">
            <v>ERF</v>
          </cell>
        </row>
        <row r="449">
          <cell r="B449" t="str">
            <v>CT_Small_HPHCCT_HMO_POS</v>
          </cell>
          <cell r="H449">
            <v>492</v>
          </cell>
          <cell r="I449">
            <v>0</v>
          </cell>
          <cell r="J449">
            <v>201901</v>
          </cell>
          <cell r="K449">
            <v>201800</v>
          </cell>
          <cell r="N449">
            <v>263472.02999999997</v>
          </cell>
          <cell r="O449" t="str">
            <v>Small</v>
          </cell>
        </row>
        <row r="450">
          <cell r="B450" t="str">
            <v>CT_Small_HPHCCT_HMO_POS</v>
          </cell>
          <cell r="H450">
            <v>378</v>
          </cell>
          <cell r="I450">
            <v>0</v>
          </cell>
          <cell r="J450">
            <v>201901</v>
          </cell>
          <cell r="K450">
            <v>201808</v>
          </cell>
          <cell r="N450">
            <v>218381.77000000005</v>
          </cell>
          <cell r="O450" t="str">
            <v>Small</v>
          </cell>
        </row>
        <row r="451">
          <cell r="B451" t="str">
            <v>CT_Small_HPHCCT_HMO_POS</v>
          </cell>
          <cell r="H451">
            <v>500</v>
          </cell>
          <cell r="I451">
            <v>0</v>
          </cell>
          <cell r="J451">
            <v>201902</v>
          </cell>
          <cell r="K451">
            <v>201800</v>
          </cell>
          <cell r="N451">
            <v>265776.2</v>
          </cell>
          <cell r="O451" t="str">
            <v>Small</v>
          </cell>
        </row>
        <row r="452">
          <cell r="B452" t="str">
            <v>CT_Small_HPHCCT_HMO_POS</v>
          </cell>
          <cell r="H452">
            <v>377</v>
          </cell>
          <cell r="I452">
            <v>0</v>
          </cell>
          <cell r="J452">
            <v>201902</v>
          </cell>
          <cell r="K452">
            <v>201808</v>
          </cell>
          <cell r="N452">
            <v>217960.80000000005</v>
          </cell>
          <cell r="O452" t="str">
            <v>Small</v>
          </cell>
        </row>
        <row r="453">
          <cell r="B453" t="str">
            <v>CT_Small_HPHCCT_HMO_POS</v>
          </cell>
          <cell r="H453">
            <v>480</v>
          </cell>
          <cell r="I453">
            <v>0</v>
          </cell>
          <cell r="J453">
            <v>201903</v>
          </cell>
          <cell r="K453">
            <v>201800</v>
          </cell>
          <cell r="N453">
            <v>256665.2</v>
          </cell>
          <cell r="O453" t="str">
            <v>Small</v>
          </cell>
        </row>
        <row r="454">
          <cell r="B454" t="str">
            <v>CT_Small_HPHCCT_HMO_POS</v>
          </cell>
          <cell r="H454">
            <v>372</v>
          </cell>
          <cell r="I454">
            <v>0</v>
          </cell>
          <cell r="J454">
            <v>201903</v>
          </cell>
          <cell r="K454">
            <v>201808</v>
          </cell>
          <cell r="N454">
            <v>214318.60000000003</v>
          </cell>
          <cell r="O454" t="str">
            <v>Small</v>
          </cell>
        </row>
        <row r="455">
          <cell r="B455" t="str">
            <v>CT_Small_HPHCCT_HMO_POS</v>
          </cell>
          <cell r="H455">
            <v>485</v>
          </cell>
          <cell r="I455">
            <v>0</v>
          </cell>
          <cell r="J455">
            <v>201904</v>
          </cell>
          <cell r="K455">
            <v>201800</v>
          </cell>
          <cell r="N455">
            <v>258244.4</v>
          </cell>
          <cell r="O455" t="str">
            <v>Small</v>
          </cell>
        </row>
        <row r="456">
          <cell r="B456" t="str">
            <v>CT_Small_HPHCCT_HMO_POS</v>
          </cell>
          <cell r="H456">
            <v>365</v>
          </cell>
          <cell r="I456">
            <v>0</v>
          </cell>
          <cell r="J456">
            <v>201904</v>
          </cell>
          <cell r="K456">
            <v>201808</v>
          </cell>
          <cell r="N456">
            <v>210705.37999999998</v>
          </cell>
          <cell r="O456" t="str">
            <v>Small</v>
          </cell>
        </row>
        <row r="457">
          <cell r="B457" t="str">
            <v>CT_Small_HPHCCT_HMO_POS</v>
          </cell>
          <cell r="H457">
            <v>478</v>
          </cell>
          <cell r="I457">
            <v>0</v>
          </cell>
          <cell r="J457">
            <v>201905</v>
          </cell>
          <cell r="K457">
            <v>201800</v>
          </cell>
          <cell r="N457">
            <v>254335.99000000002</v>
          </cell>
          <cell r="O457" t="str">
            <v>Small</v>
          </cell>
        </row>
        <row r="458">
          <cell r="B458" t="str">
            <v>CT_Small_HPHCCT_HMO_POS</v>
          </cell>
          <cell r="H458">
            <v>369</v>
          </cell>
          <cell r="I458">
            <v>0</v>
          </cell>
          <cell r="J458">
            <v>201905</v>
          </cell>
          <cell r="K458">
            <v>201808</v>
          </cell>
          <cell r="N458">
            <v>211536.88999999998</v>
          </cell>
          <cell r="O458" t="str">
            <v>Small</v>
          </cell>
        </row>
        <row r="459">
          <cell r="B459" t="str">
            <v>CT_Small_HPHCCT_HMO_POS</v>
          </cell>
          <cell r="H459">
            <v>472</v>
          </cell>
          <cell r="I459">
            <v>0</v>
          </cell>
          <cell r="J459">
            <v>201906</v>
          </cell>
          <cell r="K459">
            <v>201800</v>
          </cell>
          <cell r="N459">
            <v>252249.36000000004</v>
          </cell>
          <cell r="O459" t="str">
            <v>Small</v>
          </cell>
        </row>
        <row r="460">
          <cell r="B460" t="str">
            <v>CT_Small_HPHCCT_HMO_POS</v>
          </cell>
          <cell r="H460">
            <v>367</v>
          </cell>
          <cell r="I460">
            <v>0</v>
          </cell>
          <cell r="J460">
            <v>201906</v>
          </cell>
          <cell r="K460">
            <v>201808</v>
          </cell>
          <cell r="N460">
            <v>211247.9</v>
          </cell>
          <cell r="O460" t="str">
            <v>Small</v>
          </cell>
        </row>
        <row r="461">
          <cell r="B461" t="str">
            <v>CT_Small_HPHCCT_HMO_POS</v>
          </cell>
          <cell r="H461">
            <v>475</v>
          </cell>
          <cell r="I461">
            <v>0</v>
          </cell>
          <cell r="J461">
            <v>201907</v>
          </cell>
          <cell r="K461">
            <v>201800</v>
          </cell>
          <cell r="N461">
            <v>252428.83000000005</v>
          </cell>
          <cell r="O461" t="str">
            <v>Small</v>
          </cell>
        </row>
        <row r="462">
          <cell r="B462" t="str">
            <v>CT_Small_HPHCCT_HMO_POS</v>
          </cell>
          <cell r="H462">
            <v>377</v>
          </cell>
          <cell r="I462">
            <v>0</v>
          </cell>
          <cell r="J462">
            <v>201907</v>
          </cell>
          <cell r="K462">
            <v>201808</v>
          </cell>
          <cell r="N462">
            <v>213127.76000000004</v>
          </cell>
          <cell r="O462" t="str">
            <v>Small</v>
          </cell>
        </row>
        <row r="463">
          <cell r="B463" t="str">
            <v>CT_Small_HPHCCT_HMO_POS</v>
          </cell>
          <cell r="H463">
            <v>476</v>
          </cell>
          <cell r="I463">
            <v>0</v>
          </cell>
          <cell r="J463">
            <v>201908</v>
          </cell>
          <cell r="K463">
            <v>201800</v>
          </cell>
          <cell r="N463">
            <v>253755.61000000004</v>
          </cell>
          <cell r="O463" t="str">
            <v>Small</v>
          </cell>
        </row>
        <row r="464">
          <cell r="B464" t="str">
            <v>CT_Small_HPHCCT_HMO_POS</v>
          </cell>
          <cell r="H464">
            <v>371</v>
          </cell>
          <cell r="I464">
            <v>0</v>
          </cell>
          <cell r="J464">
            <v>201908</v>
          </cell>
          <cell r="K464">
            <v>201808</v>
          </cell>
          <cell r="N464">
            <v>208066.9</v>
          </cell>
          <cell r="O464" t="str">
            <v>Small</v>
          </cell>
        </row>
        <row r="465">
          <cell r="B465" t="str">
            <v>CT_Small_HPHCCT_HMO_POS</v>
          </cell>
          <cell r="H465">
            <v>470</v>
          </cell>
          <cell r="I465">
            <v>0</v>
          </cell>
          <cell r="J465">
            <v>201909</v>
          </cell>
          <cell r="K465">
            <v>201800</v>
          </cell>
          <cell r="N465">
            <v>252228.92000000004</v>
          </cell>
          <cell r="O465" t="str">
            <v>Small</v>
          </cell>
        </row>
        <row r="466">
          <cell r="B466" t="str">
            <v>CT_Small_HPHCCT_HMO_POS</v>
          </cell>
          <cell r="H466">
            <v>363</v>
          </cell>
          <cell r="I466">
            <v>0</v>
          </cell>
          <cell r="J466">
            <v>201909</v>
          </cell>
          <cell r="K466">
            <v>201808</v>
          </cell>
          <cell r="N466">
            <v>201328.25</v>
          </cell>
          <cell r="O466" t="str">
            <v>Small</v>
          </cell>
        </row>
        <row r="467">
          <cell r="B467" t="str">
            <v>CT_Small_HPHCCT_HMO_POS</v>
          </cell>
          <cell r="H467">
            <v>226</v>
          </cell>
          <cell r="I467">
            <v>0</v>
          </cell>
          <cell r="J467">
            <v>201901</v>
          </cell>
          <cell r="K467">
            <v>201800</v>
          </cell>
          <cell r="N467">
            <v>119762.12000000002</v>
          </cell>
          <cell r="O467" t="str">
            <v>Small</v>
          </cell>
        </row>
        <row r="468">
          <cell r="B468" t="str">
            <v>CT_Small_HPHCCT_HMO_POS</v>
          </cell>
          <cell r="H468">
            <v>204</v>
          </cell>
          <cell r="I468">
            <v>0</v>
          </cell>
          <cell r="J468">
            <v>201902</v>
          </cell>
          <cell r="K468">
            <v>201800</v>
          </cell>
          <cell r="N468">
            <v>114154.4</v>
          </cell>
          <cell r="O468" t="str">
            <v>Small</v>
          </cell>
        </row>
        <row r="469">
          <cell r="B469" t="str">
            <v>CT_Small_HPHCCT_HMO_POS</v>
          </cell>
          <cell r="H469">
            <v>97</v>
          </cell>
          <cell r="I469">
            <v>0</v>
          </cell>
          <cell r="J469">
            <v>201902</v>
          </cell>
          <cell r="K469">
            <v>201808</v>
          </cell>
          <cell r="N469">
            <v>53965.819999999992</v>
          </cell>
          <cell r="O469" t="str">
            <v>Small</v>
          </cell>
        </row>
        <row r="470">
          <cell r="B470" t="str">
            <v>CT_Small_HPHCCT_HMO_POS</v>
          </cell>
          <cell r="H470">
            <v>205</v>
          </cell>
          <cell r="I470">
            <v>0</v>
          </cell>
          <cell r="J470">
            <v>201903</v>
          </cell>
          <cell r="K470">
            <v>201800</v>
          </cell>
          <cell r="N470">
            <v>113765.13999999998</v>
          </cell>
          <cell r="O470" t="str">
            <v>Small</v>
          </cell>
        </row>
        <row r="471">
          <cell r="B471" t="str">
            <v>CT_Small_HPHCCT_HMO_POS</v>
          </cell>
          <cell r="H471">
            <v>97</v>
          </cell>
          <cell r="I471">
            <v>0</v>
          </cell>
          <cell r="J471">
            <v>201903</v>
          </cell>
          <cell r="K471">
            <v>201808</v>
          </cell>
          <cell r="N471">
            <v>53278.53</v>
          </cell>
          <cell r="O471" t="str">
            <v>Small</v>
          </cell>
        </row>
        <row r="472">
          <cell r="B472" t="str">
            <v>CT_Small_HPHCCT_HMO_POS</v>
          </cell>
          <cell r="H472">
            <v>198</v>
          </cell>
          <cell r="I472">
            <v>0</v>
          </cell>
          <cell r="J472">
            <v>201904</v>
          </cell>
          <cell r="K472">
            <v>201800</v>
          </cell>
          <cell r="N472">
            <v>110750.66999999998</v>
          </cell>
          <cell r="O472" t="str">
            <v>Small</v>
          </cell>
        </row>
        <row r="473">
          <cell r="B473" t="str">
            <v>CT_Small_HPHCCT_HMO_POS</v>
          </cell>
          <cell r="H473">
            <v>99</v>
          </cell>
          <cell r="I473">
            <v>0</v>
          </cell>
          <cell r="J473">
            <v>201904</v>
          </cell>
          <cell r="K473">
            <v>201808</v>
          </cell>
          <cell r="N473">
            <v>54514.719999999994</v>
          </cell>
          <cell r="O473" t="str">
            <v>Small</v>
          </cell>
        </row>
        <row r="474">
          <cell r="B474" t="str">
            <v>CT_Small_HPHCCT_HMO_POS</v>
          </cell>
          <cell r="H474">
            <v>198</v>
          </cell>
          <cell r="I474">
            <v>0</v>
          </cell>
          <cell r="J474">
            <v>201905</v>
          </cell>
          <cell r="K474">
            <v>201800</v>
          </cell>
          <cell r="N474">
            <v>111157.93</v>
          </cell>
          <cell r="O474" t="str">
            <v>Small</v>
          </cell>
        </row>
        <row r="475">
          <cell r="B475" t="str">
            <v>CT_Small_HPHCCT_HMO_POS</v>
          </cell>
          <cell r="H475">
            <v>106</v>
          </cell>
          <cell r="I475">
            <v>0</v>
          </cell>
          <cell r="J475">
            <v>201905</v>
          </cell>
          <cell r="K475">
            <v>201808</v>
          </cell>
          <cell r="N475">
            <v>57881.19999999999</v>
          </cell>
          <cell r="O475" t="str">
            <v>Small</v>
          </cell>
        </row>
        <row r="476">
          <cell r="B476" t="str">
            <v>CT_Small_HPHCCT_HMO_POS</v>
          </cell>
          <cell r="H476">
            <v>198</v>
          </cell>
          <cell r="I476">
            <v>0</v>
          </cell>
          <cell r="J476">
            <v>201906</v>
          </cell>
          <cell r="K476">
            <v>201800</v>
          </cell>
          <cell r="N476">
            <v>111659.37999999999</v>
          </cell>
          <cell r="O476" t="str">
            <v>Small</v>
          </cell>
        </row>
        <row r="477">
          <cell r="B477" t="str">
            <v>CT_Small_HPHCCT_HMO_POS</v>
          </cell>
          <cell r="H477">
            <v>106</v>
          </cell>
          <cell r="I477">
            <v>0</v>
          </cell>
          <cell r="J477">
            <v>201906</v>
          </cell>
          <cell r="K477">
            <v>201808</v>
          </cell>
          <cell r="N477">
            <v>57929.80999999999</v>
          </cell>
          <cell r="O477" t="str">
            <v>Small</v>
          </cell>
        </row>
        <row r="478">
          <cell r="B478" t="str">
            <v>CT_Small_HPHCCT_HMO_POS</v>
          </cell>
          <cell r="H478">
            <v>192</v>
          </cell>
          <cell r="I478">
            <v>0</v>
          </cell>
          <cell r="J478">
            <v>201907</v>
          </cell>
          <cell r="K478">
            <v>201800</v>
          </cell>
          <cell r="N478">
            <v>108103.42999999998</v>
          </cell>
          <cell r="O478" t="str">
            <v>Small</v>
          </cell>
        </row>
        <row r="479">
          <cell r="B479" t="str">
            <v>CT_Small_HPHCCT_HMO_POS</v>
          </cell>
          <cell r="H479">
            <v>104</v>
          </cell>
          <cell r="I479">
            <v>0</v>
          </cell>
          <cell r="J479">
            <v>201907</v>
          </cell>
          <cell r="K479">
            <v>201808</v>
          </cell>
          <cell r="N479">
            <v>57998.849999999991</v>
          </cell>
          <cell r="O479" t="str">
            <v>Small</v>
          </cell>
        </row>
        <row r="480">
          <cell r="B480" t="str">
            <v>CT_Small_HPHCCT_HMO_POS</v>
          </cell>
          <cell r="H480">
            <v>194</v>
          </cell>
          <cell r="I480">
            <v>0</v>
          </cell>
          <cell r="J480">
            <v>201908</v>
          </cell>
          <cell r="K480">
            <v>201800</v>
          </cell>
          <cell r="N480">
            <v>108461.39999999997</v>
          </cell>
          <cell r="O480" t="str">
            <v>Small</v>
          </cell>
        </row>
        <row r="481">
          <cell r="B481" t="str">
            <v>CT_Small_HPHCCT_HMO_POS</v>
          </cell>
          <cell r="H481">
            <v>98</v>
          </cell>
          <cell r="I481">
            <v>0</v>
          </cell>
          <cell r="J481">
            <v>201908</v>
          </cell>
          <cell r="K481">
            <v>201808</v>
          </cell>
          <cell r="N481">
            <v>54767.7</v>
          </cell>
          <cell r="O481" t="str">
            <v>Small</v>
          </cell>
        </row>
        <row r="482">
          <cell r="B482" t="str">
            <v>CT_Small_HPHCCT_HMO_POS</v>
          </cell>
          <cell r="H482">
            <v>194</v>
          </cell>
          <cell r="I482">
            <v>0</v>
          </cell>
          <cell r="J482">
            <v>201909</v>
          </cell>
          <cell r="K482">
            <v>201800</v>
          </cell>
          <cell r="N482">
            <v>109242.28999999996</v>
          </cell>
          <cell r="O482" t="str">
            <v>Small</v>
          </cell>
        </row>
        <row r="483">
          <cell r="B483" t="str">
            <v>CT_Small_HPHCCT_HMO_POS</v>
          </cell>
          <cell r="H483">
            <v>97</v>
          </cell>
          <cell r="I483">
            <v>0</v>
          </cell>
          <cell r="J483">
            <v>201909</v>
          </cell>
          <cell r="K483">
            <v>201808</v>
          </cell>
          <cell r="N483">
            <v>54343.119999999995</v>
          </cell>
          <cell r="O483" t="str">
            <v>Small</v>
          </cell>
        </row>
        <row r="484">
          <cell r="B484" t="str">
            <v>CT_Small_HPHCCT_HMO_POS</v>
          </cell>
          <cell r="H484">
            <v>223</v>
          </cell>
          <cell r="I484">
            <v>0</v>
          </cell>
          <cell r="J484">
            <v>201901</v>
          </cell>
          <cell r="K484">
            <v>201800</v>
          </cell>
          <cell r="N484">
            <v>102379.44999999998</v>
          </cell>
          <cell r="O484" t="str">
            <v>Small</v>
          </cell>
        </row>
        <row r="485">
          <cell r="B485" t="str">
            <v>CT_Small_HPHCCT_HMO_POS</v>
          </cell>
          <cell r="H485">
            <v>18</v>
          </cell>
          <cell r="I485">
            <v>0</v>
          </cell>
          <cell r="J485">
            <v>201901</v>
          </cell>
          <cell r="K485">
            <v>201808</v>
          </cell>
          <cell r="N485">
            <v>7616.87</v>
          </cell>
          <cell r="O485" t="str">
            <v>Small</v>
          </cell>
        </row>
        <row r="486">
          <cell r="B486" t="str">
            <v>CT_Small_HPHCCT_HMO_POS</v>
          </cell>
          <cell r="H486">
            <v>219</v>
          </cell>
          <cell r="I486">
            <v>0</v>
          </cell>
          <cell r="J486">
            <v>201902</v>
          </cell>
          <cell r="K486">
            <v>201800</v>
          </cell>
          <cell r="N486">
            <v>100982.05999999998</v>
          </cell>
          <cell r="O486" t="str">
            <v>Small</v>
          </cell>
        </row>
        <row r="487">
          <cell r="B487" t="str">
            <v>CT_Small_HPHCCT_HMO_POS</v>
          </cell>
          <cell r="H487">
            <v>18</v>
          </cell>
          <cell r="I487">
            <v>0</v>
          </cell>
          <cell r="J487">
            <v>201902</v>
          </cell>
          <cell r="K487">
            <v>201808</v>
          </cell>
          <cell r="N487">
            <v>7616.87</v>
          </cell>
          <cell r="O487" t="str">
            <v>Small</v>
          </cell>
        </row>
        <row r="488">
          <cell r="B488" t="str">
            <v>CT_Small_HPHCCT_HMO_POS</v>
          </cell>
          <cell r="H488">
            <v>189</v>
          </cell>
          <cell r="I488">
            <v>0</v>
          </cell>
          <cell r="J488">
            <v>201903</v>
          </cell>
          <cell r="K488">
            <v>201800</v>
          </cell>
          <cell r="N488">
            <v>95354.81</v>
          </cell>
          <cell r="O488" t="str">
            <v>Small</v>
          </cell>
        </row>
        <row r="489">
          <cell r="B489" t="str">
            <v>CT_Small_HPHCCT_HMO_POS</v>
          </cell>
          <cell r="H489">
            <v>208</v>
          </cell>
          <cell r="I489">
            <v>0</v>
          </cell>
          <cell r="J489">
            <v>201903</v>
          </cell>
          <cell r="K489">
            <v>201808</v>
          </cell>
          <cell r="N489">
            <v>110078.01000000002</v>
          </cell>
          <cell r="O489" t="str">
            <v>Small</v>
          </cell>
        </row>
        <row r="490">
          <cell r="B490" t="str">
            <v>CT_Small_HPHCCT_HMO_POS</v>
          </cell>
          <cell r="H490">
            <v>190</v>
          </cell>
          <cell r="I490">
            <v>0</v>
          </cell>
          <cell r="J490">
            <v>201904</v>
          </cell>
          <cell r="K490">
            <v>201800</v>
          </cell>
          <cell r="N490">
            <v>95551.939999999988</v>
          </cell>
          <cell r="O490" t="str">
            <v>Small</v>
          </cell>
        </row>
        <row r="491">
          <cell r="B491" t="str">
            <v>CT_Small_HPHCCT_HMO_POS</v>
          </cell>
          <cell r="H491">
            <v>210</v>
          </cell>
          <cell r="I491">
            <v>0</v>
          </cell>
          <cell r="J491">
            <v>201904</v>
          </cell>
          <cell r="K491">
            <v>201808</v>
          </cell>
          <cell r="N491">
            <v>110773.91</v>
          </cell>
          <cell r="O491" t="str">
            <v>Small</v>
          </cell>
        </row>
        <row r="492">
          <cell r="B492" t="str">
            <v>CT_Small_HPHCCT_HMO_POS</v>
          </cell>
          <cell r="H492">
            <v>180</v>
          </cell>
          <cell r="I492">
            <v>0</v>
          </cell>
          <cell r="J492">
            <v>201905</v>
          </cell>
          <cell r="K492">
            <v>201800</v>
          </cell>
          <cell r="N492">
            <v>90892.23000000001</v>
          </cell>
          <cell r="O492" t="str">
            <v>Small</v>
          </cell>
        </row>
        <row r="493">
          <cell r="B493" t="str">
            <v>CT_Small_HPHCCT_HMO_POS</v>
          </cell>
          <cell r="H493">
            <v>210</v>
          </cell>
          <cell r="I493">
            <v>0</v>
          </cell>
          <cell r="J493">
            <v>201905</v>
          </cell>
          <cell r="K493">
            <v>201808</v>
          </cell>
          <cell r="N493">
            <v>110435.03000000003</v>
          </cell>
          <cell r="O493" t="str">
            <v>Small</v>
          </cell>
        </row>
        <row r="494">
          <cell r="B494" t="str">
            <v>CT_Small_HPHCCT_HMO_POS</v>
          </cell>
          <cell r="H494">
            <v>176</v>
          </cell>
          <cell r="I494">
            <v>0</v>
          </cell>
          <cell r="J494">
            <v>201906</v>
          </cell>
          <cell r="K494">
            <v>201800</v>
          </cell>
          <cell r="N494">
            <v>88792.020000000019</v>
          </cell>
          <cell r="O494" t="str">
            <v>Small</v>
          </cell>
        </row>
        <row r="495">
          <cell r="B495" t="str">
            <v>CT_Small_HPHCCT_HMO_POS</v>
          </cell>
          <cell r="H495">
            <v>201</v>
          </cell>
          <cell r="I495">
            <v>0</v>
          </cell>
          <cell r="J495">
            <v>201906</v>
          </cell>
          <cell r="K495">
            <v>201808</v>
          </cell>
          <cell r="N495">
            <v>107729.29</v>
          </cell>
          <cell r="O495" t="str">
            <v>Small</v>
          </cell>
        </row>
        <row r="496">
          <cell r="B496" t="str">
            <v>CT_Small_HPHCCT_HMO_POS</v>
          </cell>
          <cell r="H496">
            <v>175</v>
          </cell>
          <cell r="I496">
            <v>0</v>
          </cell>
          <cell r="J496">
            <v>201907</v>
          </cell>
          <cell r="K496">
            <v>201800</v>
          </cell>
          <cell r="N496">
            <v>89031.670000000013</v>
          </cell>
          <cell r="O496" t="str">
            <v>Small</v>
          </cell>
        </row>
        <row r="497">
          <cell r="B497" t="str">
            <v>CT_Small_HPHCCT_HMO_POS</v>
          </cell>
          <cell r="H497">
            <v>205</v>
          </cell>
          <cell r="I497">
            <v>0</v>
          </cell>
          <cell r="J497">
            <v>201907</v>
          </cell>
          <cell r="K497">
            <v>201808</v>
          </cell>
          <cell r="N497">
            <v>108682.00000000001</v>
          </cell>
          <cell r="O497" t="str">
            <v>Small</v>
          </cell>
        </row>
        <row r="498">
          <cell r="B498" t="str">
            <v>CT_Small_HPHCCT_HMO_POS</v>
          </cell>
          <cell r="H498">
            <v>183</v>
          </cell>
          <cell r="I498">
            <v>0</v>
          </cell>
          <cell r="J498">
            <v>201908</v>
          </cell>
          <cell r="K498">
            <v>201800</v>
          </cell>
          <cell r="N498">
            <v>91603.630000000019</v>
          </cell>
          <cell r="O498" t="str">
            <v>Small</v>
          </cell>
        </row>
        <row r="499">
          <cell r="B499" t="str">
            <v>CT_Small_HPHCCT_HMO_POS</v>
          </cell>
          <cell r="H499">
            <v>202</v>
          </cell>
          <cell r="I499">
            <v>0</v>
          </cell>
          <cell r="J499">
            <v>201908</v>
          </cell>
          <cell r="K499">
            <v>201808</v>
          </cell>
          <cell r="N499">
            <v>107146.67000000001</v>
          </cell>
          <cell r="O499" t="str">
            <v>Small</v>
          </cell>
        </row>
        <row r="500">
          <cell r="B500" t="str">
            <v>CT_Small_HPHCCT_HMO_POS</v>
          </cell>
          <cell r="H500">
            <v>181</v>
          </cell>
          <cell r="I500">
            <v>0</v>
          </cell>
          <cell r="J500">
            <v>201909</v>
          </cell>
          <cell r="K500">
            <v>201800</v>
          </cell>
          <cell r="N500">
            <v>90815.540000000023</v>
          </cell>
          <cell r="O500" t="str">
            <v>Small</v>
          </cell>
        </row>
        <row r="501">
          <cell r="B501" t="str">
            <v>CT_Small_HPHCCT_HMO_POS</v>
          </cell>
          <cell r="H501">
            <v>200</v>
          </cell>
          <cell r="I501">
            <v>0</v>
          </cell>
          <cell r="J501">
            <v>201909</v>
          </cell>
          <cell r="K501">
            <v>201808</v>
          </cell>
          <cell r="N501">
            <v>107284.21</v>
          </cell>
          <cell r="O501" t="str">
            <v>Small</v>
          </cell>
        </row>
        <row r="502">
          <cell r="B502" t="str">
            <v>CT_Small_HPHCCT_HMO_POS</v>
          </cell>
          <cell r="H502">
            <v>274</v>
          </cell>
          <cell r="I502">
            <v>0</v>
          </cell>
          <cell r="J502">
            <v>201901</v>
          </cell>
          <cell r="K502">
            <v>201800</v>
          </cell>
          <cell r="N502">
            <v>139259.01</v>
          </cell>
          <cell r="O502" t="str">
            <v>Small</v>
          </cell>
        </row>
        <row r="503">
          <cell r="B503" t="str">
            <v>CT_Small_HPHCCT_HMO_POS</v>
          </cell>
          <cell r="H503">
            <v>282</v>
          </cell>
          <cell r="I503">
            <v>0</v>
          </cell>
          <cell r="J503">
            <v>201902</v>
          </cell>
          <cell r="K503">
            <v>201800</v>
          </cell>
          <cell r="N503">
            <v>142191.52000000002</v>
          </cell>
          <cell r="O503" t="str">
            <v>Small</v>
          </cell>
        </row>
        <row r="504">
          <cell r="B504" t="str">
            <v>CT_Small_HPHCCT_HMO_POS</v>
          </cell>
          <cell r="H504">
            <v>284</v>
          </cell>
          <cell r="I504">
            <v>0</v>
          </cell>
          <cell r="J504">
            <v>201903</v>
          </cell>
          <cell r="K504">
            <v>201800</v>
          </cell>
          <cell r="N504">
            <v>142042.53000000003</v>
          </cell>
          <cell r="O504" t="str">
            <v>Small</v>
          </cell>
        </row>
        <row r="505">
          <cell r="B505" t="str">
            <v>CT_Small_HPHCCT_HMO_POS</v>
          </cell>
          <cell r="H505">
            <v>285</v>
          </cell>
          <cell r="I505">
            <v>0</v>
          </cell>
          <cell r="J505">
            <v>201904</v>
          </cell>
          <cell r="K505">
            <v>201800</v>
          </cell>
          <cell r="N505">
            <v>150994.12999999992</v>
          </cell>
          <cell r="O505" t="str">
            <v>Small</v>
          </cell>
        </row>
        <row r="506">
          <cell r="B506" t="str">
            <v>CT_Small_HPHCCT_HMO_POS</v>
          </cell>
          <cell r="H506">
            <v>63</v>
          </cell>
          <cell r="I506">
            <v>0</v>
          </cell>
          <cell r="J506">
            <v>201904</v>
          </cell>
          <cell r="K506">
            <v>201808</v>
          </cell>
          <cell r="N506">
            <v>35455.78</v>
          </cell>
          <cell r="O506" t="str">
            <v>Small</v>
          </cell>
        </row>
        <row r="507">
          <cell r="B507" t="str">
            <v>CT_Small_HPHCCT_HMO_POS</v>
          </cell>
          <cell r="H507">
            <v>279</v>
          </cell>
          <cell r="I507">
            <v>0</v>
          </cell>
          <cell r="J507">
            <v>201905</v>
          </cell>
          <cell r="K507">
            <v>201800</v>
          </cell>
          <cell r="N507">
            <v>148405.62999999995</v>
          </cell>
          <cell r="O507" t="str">
            <v>Small</v>
          </cell>
        </row>
        <row r="508">
          <cell r="B508" t="str">
            <v>CT_Small_HPHCCT_HMO_POS</v>
          </cell>
          <cell r="H508">
            <v>65</v>
          </cell>
          <cell r="I508">
            <v>0</v>
          </cell>
          <cell r="J508">
            <v>201905</v>
          </cell>
          <cell r="K508">
            <v>201808</v>
          </cell>
          <cell r="N508">
            <v>36260.800000000003</v>
          </cell>
          <cell r="O508" t="str">
            <v>Small</v>
          </cell>
        </row>
        <row r="509">
          <cell r="B509" t="str">
            <v>CT_Small_HPHCCT_HMO_POS</v>
          </cell>
          <cell r="H509">
            <v>274</v>
          </cell>
          <cell r="I509">
            <v>0</v>
          </cell>
          <cell r="J509">
            <v>201906</v>
          </cell>
          <cell r="K509">
            <v>201800</v>
          </cell>
          <cell r="N509">
            <v>145642.74</v>
          </cell>
          <cell r="O509" t="str">
            <v>Small</v>
          </cell>
        </row>
        <row r="510">
          <cell r="B510" t="str">
            <v>CT_Small_HPHCCT_HMO_POS</v>
          </cell>
          <cell r="H510">
            <v>66</v>
          </cell>
          <cell r="I510">
            <v>0</v>
          </cell>
          <cell r="J510">
            <v>201906</v>
          </cell>
          <cell r="K510">
            <v>201808</v>
          </cell>
          <cell r="N510">
            <v>36610.930000000008</v>
          </cell>
          <cell r="O510" t="str">
            <v>Small</v>
          </cell>
        </row>
        <row r="511">
          <cell r="B511" t="str">
            <v>CT_Small_HPHCCT_HMO_POS</v>
          </cell>
          <cell r="H511">
            <v>279</v>
          </cell>
          <cell r="I511">
            <v>0</v>
          </cell>
          <cell r="J511">
            <v>201907</v>
          </cell>
          <cell r="K511">
            <v>201800</v>
          </cell>
          <cell r="N511">
            <v>147411.32</v>
          </cell>
          <cell r="O511" t="str">
            <v>Small</v>
          </cell>
        </row>
        <row r="512">
          <cell r="B512" t="str">
            <v>CT_Small_HPHCCT_HMO_POS</v>
          </cell>
          <cell r="H512">
            <v>61</v>
          </cell>
          <cell r="I512">
            <v>0</v>
          </cell>
          <cell r="J512">
            <v>201907</v>
          </cell>
          <cell r="K512">
            <v>201808</v>
          </cell>
          <cell r="N512">
            <v>33030.35</v>
          </cell>
          <cell r="O512" t="str">
            <v>Small</v>
          </cell>
        </row>
        <row r="513">
          <cell r="B513" t="str">
            <v>CT_Small_HPHCCT_HMO_POS</v>
          </cell>
          <cell r="H513">
            <v>280</v>
          </cell>
          <cell r="I513">
            <v>0</v>
          </cell>
          <cell r="J513">
            <v>201908</v>
          </cell>
          <cell r="K513">
            <v>201800</v>
          </cell>
          <cell r="N513">
            <v>149082.47999999998</v>
          </cell>
          <cell r="O513" t="str">
            <v>Small</v>
          </cell>
        </row>
        <row r="514">
          <cell r="B514" t="str">
            <v>CT_Small_HPHCCT_HMO_POS</v>
          </cell>
          <cell r="H514">
            <v>61</v>
          </cell>
          <cell r="I514">
            <v>0</v>
          </cell>
          <cell r="J514">
            <v>201908</v>
          </cell>
          <cell r="K514">
            <v>201808</v>
          </cell>
          <cell r="N514">
            <v>33030.35</v>
          </cell>
          <cell r="O514" t="str">
            <v>Small</v>
          </cell>
        </row>
        <row r="515">
          <cell r="B515" t="str">
            <v>CT_Small_HPHCCT_HMO_POS</v>
          </cell>
          <cell r="H515">
            <v>280</v>
          </cell>
          <cell r="I515">
            <v>0</v>
          </cell>
          <cell r="J515">
            <v>201909</v>
          </cell>
          <cell r="K515">
            <v>201800</v>
          </cell>
          <cell r="N515">
            <v>149043.17000000001</v>
          </cell>
          <cell r="O515" t="str">
            <v>Small</v>
          </cell>
        </row>
        <row r="516">
          <cell r="B516" t="str">
            <v>CT_Small_HPHCCT_HMO_POS</v>
          </cell>
          <cell r="H516">
            <v>62</v>
          </cell>
          <cell r="I516">
            <v>0</v>
          </cell>
          <cell r="J516">
            <v>201909</v>
          </cell>
          <cell r="K516">
            <v>201808</v>
          </cell>
          <cell r="N516">
            <v>33293.21</v>
          </cell>
          <cell r="O516" t="str">
            <v>Small</v>
          </cell>
        </row>
        <row r="517">
          <cell r="B517" t="str">
            <v>CT_Small_HPHCCT_HMO_POS</v>
          </cell>
          <cell r="H517">
            <v>88</v>
          </cell>
          <cell r="I517">
            <v>0</v>
          </cell>
          <cell r="J517">
            <v>201901</v>
          </cell>
          <cell r="K517">
            <v>201800</v>
          </cell>
          <cell r="N517">
            <v>44067.799999999988</v>
          </cell>
          <cell r="O517" t="str">
            <v>Small</v>
          </cell>
        </row>
        <row r="518">
          <cell r="B518" t="str">
            <v>CT_Small_HPHCCT_HMO_POS</v>
          </cell>
          <cell r="H518">
            <v>88</v>
          </cell>
          <cell r="I518">
            <v>0</v>
          </cell>
          <cell r="J518">
            <v>201902</v>
          </cell>
          <cell r="K518">
            <v>201800</v>
          </cell>
          <cell r="N518">
            <v>44153.51999999999</v>
          </cell>
          <cell r="O518" t="str">
            <v>Small</v>
          </cell>
        </row>
        <row r="519">
          <cell r="B519" t="str">
            <v>CT_Small_HPHCCT_HMO_POS</v>
          </cell>
          <cell r="H519">
            <v>88</v>
          </cell>
          <cell r="I519">
            <v>0</v>
          </cell>
          <cell r="J519">
            <v>201903</v>
          </cell>
          <cell r="K519">
            <v>201800</v>
          </cell>
          <cell r="N519">
            <v>44153.51999999999</v>
          </cell>
          <cell r="O519" t="str">
            <v>Small</v>
          </cell>
        </row>
        <row r="520">
          <cell r="B520" t="str">
            <v>CT_Small_HPHCCT_HMO_POS</v>
          </cell>
          <cell r="H520">
            <v>85</v>
          </cell>
          <cell r="I520">
            <v>0</v>
          </cell>
          <cell r="J520">
            <v>201904</v>
          </cell>
          <cell r="K520">
            <v>201800</v>
          </cell>
          <cell r="N520">
            <v>42479.69999999999</v>
          </cell>
          <cell r="O520" t="str">
            <v>Small</v>
          </cell>
        </row>
        <row r="521">
          <cell r="B521" t="str">
            <v>CT_Small_HPHCCT_HMO_POS</v>
          </cell>
          <cell r="H521">
            <v>72</v>
          </cell>
          <cell r="I521">
            <v>0</v>
          </cell>
          <cell r="J521">
            <v>201905</v>
          </cell>
          <cell r="K521">
            <v>201800</v>
          </cell>
          <cell r="N521">
            <v>36444.68</v>
          </cell>
          <cell r="O521" t="str">
            <v>Small</v>
          </cell>
        </row>
        <row r="522">
          <cell r="B522" t="str">
            <v>CT_Small_HPHCCT_HMO_POS</v>
          </cell>
          <cell r="H522">
            <v>56</v>
          </cell>
          <cell r="I522">
            <v>0</v>
          </cell>
          <cell r="J522">
            <v>201905</v>
          </cell>
          <cell r="K522">
            <v>201808</v>
          </cell>
          <cell r="N522">
            <v>35342.550000000003</v>
          </cell>
          <cell r="O522" t="str">
            <v>Small</v>
          </cell>
        </row>
        <row r="523">
          <cell r="B523" t="str">
            <v>CT_Small_HPHCCT_HMO_POS</v>
          </cell>
          <cell r="H523">
            <v>70</v>
          </cell>
          <cell r="I523">
            <v>0</v>
          </cell>
          <cell r="J523">
            <v>201906</v>
          </cell>
          <cell r="K523">
            <v>201800</v>
          </cell>
          <cell r="N523">
            <v>34772.17</v>
          </cell>
          <cell r="O523" t="str">
            <v>Small</v>
          </cell>
        </row>
        <row r="524">
          <cell r="B524" t="str">
            <v>CT_Small_HPHCCT_HMO_POS</v>
          </cell>
          <cell r="H524">
            <v>55</v>
          </cell>
          <cell r="I524">
            <v>0</v>
          </cell>
          <cell r="J524">
            <v>201906</v>
          </cell>
          <cell r="K524">
            <v>201808</v>
          </cell>
          <cell r="N524">
            <v>34753.129999999997</v>
          </cell>
          <cell r="O524" t="str">
            <v>Small</v>
          </cell>
        </row>
        <row r="525">
          <cell r="B525" t="str">
            <v>CT_Small_HPHCCT_HMO_POS</v>
          </cell>
          <cell r="H525">
            <v>70</v>
          </cell>
          <cell r="I525">
            <v>0</v>
          </cell>
          <cell r="J525">
            <v>201907</v>
          </cell>
          <cell r="K525">
            <v>201800</v>
          </cell>
          <cell r="N525">
            <v>34772.17</v>
          </cell>
          <cell r="O525" t="str">
            <v>Small</v>
          </cell>
        </row>
        <row r="526">
          <cell r="B526" t="str">
            <v>CT_Small_HPHCCT_HMO_POS</v>
          </cell>
          <cell r="H526">
            <v>55</v>
          </cell>
          <cell r="I526">
            <v>0</v>
          </cell>
          <cell r="J526">
            <v>201907</v>
          </cell>
          <cell r="K526">
            <v>201808</v>
          </cell>
          <cell r="N526">
            <v>34753.129999999997</v>
          </cell>
          <cell r="O526" t="str">
            <v>Small</v>
          </cell>
        </row>
        <row r="527">
          <cell r="B527" t="str">
            <v>CT_Small_HPHCCT_HMO_POS</v>
          </cell>
          <cell r="H527">
            <v>69</v>
          </cell>
          <cell r="I527">
            <v>0</v>
          </cell>
          <cell r="J527">
            <v>201908</v>
          </cell>
          <cell r="K527">
            <v>201800</v>
          </cell>
          <cell r="N527">
            <v>34333.81</v>
          </cell>
          <cell r="O527" t="str">
            <v>Small</v>
          </cell>
        </row>
        <row r="528">
          <cell r="B528" t="str">
            <v>CT_Small_HPHCCT_HMO_POS</v>
          </cell>
          <cell r="H528">
            <v>56</v>
          </cell>
          <cell r="I528">
            <v>0</v>
          </cell>
          <cell r="J528">
            <v>201908</v>
          </cell>
          <cell r="K528">
            <v>201808</v>
          </cell>
          <cell r="N528">
            <v>35113.24</v>
          </cell>
          <cell r="O528" t="str">
            <v>Small</v>
          </cell>
        </row>
        <row r="529">
          <cell r="B529" t="str">
            <v>CT_Small_HPHCCT_HMO_POS</v>
          </cell>
          <cell r="H529">
            <v>69</v>
          </cell>
          <cell r="I529">
            <v>0</v>
          </cell>
          <cell r="J529">
            <v>201909</v>
          </cell>
          <cell r="K529">
            <v>201800</v>
          </cell>
          <cell r="N529">
            <v>34306.58</v>
          </cell>
          <cell r="O529" t="str">
            <v>Small</v>
          </cell>
        </row>
        <row r="530">
          <cell r="B530" t="str">
            <v>CT_Small_HPHCCT_HMO_POS</v>
          </cell>
          <cell r="H530">
            <v>56</v>
          </cell>
          <cell r="I530">
            <v>0</v>
          </cell>
          <cell r="J530">
            <v>201909</v>
          </cell>
          <cell r="K530">
            <v>201808</v>
          </cell>
          <cell r="N530">
            <v>35113.24</v>
          </cell>
          <cell r="O530" t="str">
            <v>Small</v>
          </cell>
        </row>
        <row r="531">
          <cell r="B531" t="str">
            <v>CT_Small_HPHCCT_HMO_POS</v>
          </cell>
          <cell r="H531">
            <v>189</v>
          </cell>
          <cell r="I531">
            <v>0</v>
          </cell>
          <cell r="J531">
            <v>201901</v>
          </cell>
          <cell r="K531">
            <v>201800</v>
          </cell>
          <cell r="N531">
            <v>100758.20999999999</v>
          </cell>
          <cell r="O531" t="str">
            <v>Small</v>
          </cell>
        </row>
        <row r="532">
          <cell r="B532" t="str">
            <v>CT_Small_HPHCCT_HMO_POS</v>
          </cell>
          <cell r="H532">
            <v>189</v>
          </cell>
          <cell r="I532">
            <v>0</v>
          </cell>
          <cell r="J532">
            <v>201902</v>
          </cell>
          <cell r="K532">
            <v>201800</v>
          </cell>
          <cell r="N532">
            <v>101311.07999999999</v>
          </cell>
          <cell r="O532" t="str">
            <v>Small</v>
          </cell>
        </row>
        <row r="533">
          <cell r="B533" t="str">
            <v>CT_Small_HPHCCT_HMO_POS</v>
          </cell>
          <cell r="H533">
            <v>185</v>
          </cell>
          <cell r="I533">
            <v>0</v>
          </cell>
          <cell r="J533">
            <v>201903</v>
          </cell>
          <cell r="K533">
            <v>201800</v>
          </cell>
          <cell r="N533">
            <v>99437.579999999987</v>
          </cell>
          <cell r="O533" t="str">
            <v>Small</v>
          </cell>
        </row>
        <row r="534">
          <cell r="B534" t="str">
            <v>CT_Small_HPHCCT_HMO_POS</v>
          </cell>
          <cell r="H534">
            <v>184</v>
          </cell>
          <cell r="I534">
            <v>0</v>
          </cell>
          <cell r="J534">
            <v>201904</v>
          </cell>
          <cell r="K534">
            <v>201800</v>
          </cell>
          <cell r="N534">
            <v>97393.189999999973</v>
          </cell>
          <cell r="O534" t="str">
            <v>Small</v>
          </cell>
        </row>
        <row r="535">
          <cell r="B535" t="str">
            <v>CT_Small_HPHCCT_HMO_POS</v>
          </cell>
          <cell r="H535">
            <v>182</v>
          </cell>
          <cell r="I535">
            <v>0</v>
          </cell>
          <cell r="J535">
            <v>201905</v>
          </cell>
          <cell r="K535">
            <v>201800</v>
          </cell>
          <cell r="N535">
            <v>95785.450000000012</v>
          </cell>
          <cell r="O535" t="str">
            <v>Small</v>
          </cell>
        </row>
        <row r="536">
          <cell r="B536" t="str">
            <v>CT_Small_HPHCCT_HMO_POS</v>
          </cell>
          <cell r="H536">
            <v>193</v>
          </cell>
          <cell r="I536">
            <v>0</v>
          </cell>
          <cell r="J536">
            <v>201906</v>
          </cell>
          <cell r="K536">
            <v>201800</v>
          </cell>
          <cell r="N536">
            <v>108664.33</v>
          </cell>
          <cell r="O536" t="str">
            <v>Small</v>
          </cell>
        </row>
        <row r="537">
          <cell r="B537" t="str">
            <v>CT_Small_HPHCCT_HMO_POS</v>
          </cell>
          <cell r="H537">
            <v>137</v>
          </cell>
          <cell r="I537">
            <v>0</v>
          </cell>
          <cell r="J537">
            <v>201906</v>
          </cell>
          <cell r="K537">
            <v>201808</v>
          </cell>
          <cell r="N537">
            <v>72878.03</v>
          </cell>
          <cell r="O537" t="str">
            <v>Small</v>
          </cell>
        </row>
        <row r="538">
          <cell r="B538" t="str">
            <v>CT_Small_HPHCCT_HMO_POS</v>
          </cell>
          <cell r="H538">
            <v>192</v>
          </cell>
          <cell r="I538">
            <v>0</v>
          </cell>
          <cell r="J538">
            <v>201907</v>
          </cell>
          <cell r="K538">
            <v>201800</v>
          </cell>
          <cell r="N538">
            <v>107628.62999999999</v>
          </cell>
          <cell r="O538" t="str">
            <v>Small</v>
          </cell>
        </row>
        <row r="539">
          <cell r="B539" t="str">
            <v>CT_Small_HPHCCT_HMO_POS</v>
          </cell>
          <cell r="H539">
            <v>146</v>
          </cell>
          <cell r="I539">
            <v>0</v>
          </cell>
          <cell r="J539">
            <v>201907</v>
          </cell>
          <cell r="K539">
            <v>201808</v>
          </cell>
          <cell r="N539">
            <v>75052.260000000009</v>
          </cell>
          <cell r="O539" t="str">
            <v>Small</v>
          </cell>
        </row>
        <row r="540">
          <cell r="B540" t="str">
            <v>CT_Small_HPHCCT_HMO_POS</v>
          </cell>
          <cell r="H540">
            <v>194</v>
          </cell>
          <cell r="I540">
            <v>0</v>
          </cell>
          <cell r="J540">
            <v>201908</v>
          </cell>
          <cell r="K540">
            <v>201800</v>
          </cell>
          <cell r="N540">
            <v>109381.79</v>
          </cell>
          <cell r="O540" t="str">
            <v>Small</v>
          </cell>
        </row>
        <row r="541">
          <cell r="B541" t="str">
            <v>CT_Small_HPHCCT_HMO_POS</v>
          </cell>
          <cell r="H541">
            <v>145</v>
          </cell>
          <cell r="I541">
            <v>0</v>
          </cell>
          <cell r="J541">
            <v>201908</v>
          </cell>
          <cell r="K541">
            <v>201808</v>
          </cell>
          <cell r="N541">
            <v>89133.459999999977</v>
          </cell>
          <cell r="O541" t="str">
            <v>Small</v>
          </cell>
        </row>
        <row r="542">
          <cell r="B542" t="str">
            <v>CT_Small_HPHCCT_HMO_POS</v>
          </cell>
          <cell r="H542">
            <v>192</v>
          </cell>
          <cell r="I542">
            <v>0</v>
          </cell>
          <cell r="J542">
            <v>201909</v>
          </cell>
          <cell r="K542">
            <v>201800</v>
          </cell>
          <cell r="N542">
            <v>109348.54</v>
          </cell>
          <cell r="O542" t="str">
            <v>Small</v>
          </cell>
        </row>
        <row r="543">
          <cell r="B543" t="str">
            <v>CT_Small_HPHCCT_HMO_POS</v>
          </cell>
          <cell r="H543">
            <v>143</v>
          </cell>
          <cell r="I543">
            <v>0</v>
          </cell>
          <cell r="J543">
            <v>201909</v>
          </cell>
          <cell r="K543">
            <v>201808</v>
          </cell>
          <cell r="N543">
            <v>73605.31</v>
          </cell>
          <cell r="O543" t="str">
            <v>Small</v>
          </cell>
        </row>
        <row r="544">
          <cell r="B544" t="str">
            <v>CT_Small_HPHCCT_HMO_POS</v>
          </cell>
          <cell r="H544">
            <v>227</v>
          </cell>
          <cell r="I544">
            <v>0</v>
          </cell>
          <cell r="J544">
            <v>201901</v>
          </cell>
          <cell r="K544">
            <v>201800</v>
          </cell>
          <cell r="N544">
            <v>119980.95999999996</v>
          </cell>
          <cell r="O544" t="str">
            <v>Small</v>
          </cell>
        </row>
        <row r="545">
          <cell r="B545" t="str">
            <v>CT_Small_HPHCCT_HMO_POS</v>
          </cell>
          <cell r="H545">
            <v>225</v>
          </cell>
          <cell r="I545">
            <v>0</v>
          </cell>
          <cell r="J545">
            <v>201902</v>
          </cell>
          <cell r="K545">
            <v>201800</v>
          </cell>
          <cell r="N545">
            <v>119255.67999999998</v>
          </cell>
          <cell r="O545" t="str">
            <v>Small</v>
          </cell>
        </row>
        <row r="546">
          <cell r="B546" t="str">
            <v>CT_Small_HPHCCT_HMO_POS</v>
          </cell>
          <cell r="H546">
            <v>222</v>
          </cell>
          <cell r="I546">
            <v>0</v>
          </cell>
          <cell r="J546">
            <v>201903</v>
          </cell>
          <cell r="K546">
            <v>201800</v>
          </cell>
          <cell r="N546">
            <v>117682.54999999999</v>
          </cell>
          <cell r="O546" t="str">
            <v>Small</v>
          </cell>
        </row>
        <row r="547">
          <cell r="B547" t="str">
            <v>CT_Small_HPHCCT_HMO_POS</v>
          </cell>
          <cell r="H547">
            <v>223</v>
          </cell>
          <cell r="I547">
            <v>0</v>
          </cell>
          <cell r="J547">
            <v>201904</v>
          </cell>
          <cell r="K547">
            <v>201800</v>
          </cell>
          <cell r="N547">
            <v>117925.08</v>
          </cell>
          <cell r="O547" t="str">
            <v>Small</v>
          </cell>
        </row>
        <row r="548">
          <cell r="B548" t="str">
            <v>CT_Small_HPHCCT_HMO_POS</v>
          </cell>
          <cell r="H548">
            <v>226</v>
          </cell>
          <cell r="I548">
            <v>0</v>
          </cell>
          <cell r="J548">
            <v>201905</v>
          </cell>
          <cell r="K548">
            <v>201800</v>
          </cell>
          <cell r="N548">
            <v>119321.10999999997</v>
          </cell>
          <cell r="O548" t="str">
            <v>Small</v>
          </cell>
        </row>
        <row r="549">
          <cell r="B549" t="str">
            <v>CT_Small_HPHCCT_HMO_POS</v>
          </cell>
          <cell r="H549">
            <v>229</v>
          </cell>
          <cell r="I549">
            <v>0</v>
          </cell>
          <cell r="J549">
            <v>201906</v>
          </cell>
          <cell r="K549">
            <v>201800</v>
          </cell>
          <cell r="N549">
            <v>119017.2</v>
          </cell>
          <cell r="O549" t="str">
            <v>Small</v>
          </cell>
        </row>
        <row r="550">
          <cell r="B550" t="str">
            <v>CT_Small_HPHCCT_HMO_POS</v>
          </cell>
          <cell r="H550">
            <v>184</v>
          </cell>
          <cell r="I550">
            <v>0</v>
          </cell>
          <cell r="J550">
            <v>201907</v>
          </cell>
          <cell r="K550">
            <v>201800</v>
          </cell>
          <cell r="N550">
            <v>109840.59999999999</v>
          </cell>
          <cell r="O550" t="str">
            <v>Small</v>
          </cell>
        </row>
        <row r="551">
          <cell r="B551" t="str">
            <v>CT_Small_HPHCCT_HMO_POS</v>
          </cell>
          <cell r="H551">
            <v>50</v>
          </cell>
          <cell r="I551">
            <v>0</v>
          </cell>
          <cell r="J551">
            <v>201907</v>
          </cell>
          <cell r="K551">
            <v>201808</v>
          </cell>
          <cell r="N551">
            <v>29515.13</v>
          </cell>
          <cell r="O551" t="str">
            <v>Small</v>
          </cell>
        </row>
        <row r="552">
          <cell r="B552" t="str">
            <v>CT_Small_HPHCCT_HMO_POS</v>
          </cell>
          <cell r="H552">
            <v>175</v>
          </cell>
          <cell r="I552">
            <v>0</v>
          </cell>
          <cell r="J552">
            <v>201908</v>
          </cell>
          <cell r="K552">
            <v>201800</v>
          </cell>
          <cell r="N552">
            <v>103211.53999999998</v>
          </cell>
          <cell r="O552" t="str">
            <v>Small</v>
          </cell>
        </row>
        <row r="553">
          <cell r="B553" t="str">
            <v>CT_Small_HPHCCT_HMO_POS</v>
          </cell>
          <cell r="H553">
            <v>46</v>
          </cell>
          <cell r="I553">
            <v>0</v>
          </cell>
          <cell r="J553">
            <v>201908</v>
          </cell>
          <cell r="K553">
            <v>201808</v>
          </cell>
          <cell r="N553">
            <v>26363.43</v>
          </cell>
          <cell r="O553" t="str">
            <v>Small</v>
          </cell>
        </row>
        <row r="554">
          <cell r="B554" t="str">
            <v>CT_Small_HPHCCT_HMO_POS</v>
          </cell>
          <cell r="H554">
            <v>176</v>
          </cell>
          <cell r="I554">
            <v>0</v>
          </cell>
          <cell r="J554">
            <v>201909</v>
          </cell>
          <cell r="K554">
            <v>201800</v>
          </cell>
          <cell r="N554">
            <v>103099.71999999999</v>
          </cell>
          <cell r="O554" t="str">
            <v>Small</v>
          </cell>
        </row>
        <row r="555">
          <cell r="B555" t="str">
            <v>CT_Small_HPHCCT_HMO_POS</v>
          </cell>
          <cell r="H555">
            <v>43</v>
          </cell>
          <cell r="I555">
            <v>0</v>
          </cell>
          <cell r="J555">
            <v>201909</v>
          </cell>
          <cell r="K555">
            <v>201808</v>
          </cell>
          <cell r="N555">
            <v>24591.84</v>
          </cell>
          <cell r="O555" t="str">
            <v>Small</v>
          </cell>
        </row>
        <row r="556">
          <cell r="B556" t="str">
            <v>CT_Small_HPHCCT_HMO_POS</v>
          </cell>
          <cell r="H556">
            <v>99</v>
          </cell>
          <cell r="I556">
            <v>0</v>
          </cell>
          <cell r="J556">
            <v>201901</v>
          </cell>
          <cell r="K556">
            <v>201800</v>
          </cell>
          <cell r="N556">
            <v>43385.760000000002</v>
          </cell>
          <cell r="O556" t="str">
            <v>Small</v>
          </cell>
        </row>
        <row r="557">
          <cell r="B557" t="str">
            <v>CT_Small_HPHCCT_HMO_POS</v>
          </cell>
          <cell r="H557">
            <v>130</v>
          </cell>
          <cell r="I557">
            <v>0</v>
          </cell>
          <cell r="J557">
            <v>201901</v>
          </cell>
          <cell r="K557">
            <v>201808</v>
          </cell>
          <cell r="N557">
            <v>70137.88</v>
          </cell>
          <cell r="O557" t="str">
            <v>Small</v>
          </cell>
        </row>
        <row r="558">
          <cell r="B558" t="str">
            <v>CT_Small_HPHCCT_HMO_POS</v>
          </cell>
          <cell r="H558">
            <v>96</v>
          </cell>
          <cell r="I558">
            <v>0</v>
          </cell>
          <cell r="J558">
            <v>201902</v>
          </cell>
          <cell r="K558">
            <v>201800</v>
          </cell>
          <cell r="N558">
            <v>43137.950000000004</v>
          </cell>
          <cell r="O558" t="str">
            <v>Small</v>
          </cell>
        </row>
        <row r="559">
          <cell r="B559" t="str">
            <v>CT_Small_HPHCCT_HMO_POS</v>
          </cell>
          <cell r="H559">
            <v>126</v>
          </cell>
          <cell r="I559">
            <v>0</v>
          </cell>
          <cell r="J559">
            <v>201902</v>
          </cell>
          <cell r="K559">
            <v>201808</v>
          </cell>
          <cell r="N559">
            <v>67166.250000000015</v>
          </cell>
          <cell r="O559" t="str">
            <v>Small</v>
          </cell>
        </row>
        <row r="560">
          <cell r="B560" t="str">
            <v>CT_Small_HPHCCT_HMO_POS</v>
          </cell>
          <cell r="H560">
            <v>96</v>
          </cell>
          <cell r="I560">
            <v>0</v>
          </cell>
          <cell r="J560">
            <v>201903</v>
          </cell>
          <cell r="K560">
            <v>201800</v>
          </cell>
          <cell r="N560">
            <v>43074.32</v>
          </cell>
          <cell r="O560" t="str">
            <v>Small</v>
          </cell>
        </row>
        <row r="561">
          <cell r="B561" t="str">
            <v>CT_Small_HPHCCT_HMO_POS</v>
          </cell>
          <cell r="H561">
            <v>123</v>
          </cell>
          <cell r="I561">
            <v>0</v>
          </cell>
          <cell r="J561">
            <v>201903</v>
          </cell>
          <cell r="K561">
            <v>201808</v>
          </cell>
          <cell r="N561">
            <v>65814.630000000019</v>
          </cell>
          <cell r="O561" t="str">
            <v>Small</v>
          </cell>
        </row>
        <row r="562">
          <cell r="B562" t="str">
            <v>CT_Small_HPHCCT_HMO_POS</v>
          </cell>
          <cell r="H562">
            <v>96</v>
          </cell>
          <cell r="I562">
            <v>0</v>
          </cell>
          <cell r="J562">
            <v>201904</v>
          </cell>
          <cell r="K562">
            <v>201800</v>
          </cell>
          <cell r="N562">
            <v>42693.469999999994</v>
          </cell>
          <cell r="O562" t="str">
            <v>Small</v>
          </cell>
        </row>
        <row r="563">
          <cell r="B563" t="str">
            <v>CT_Small_HPHCCT_HMO_POS</v>
          </cell>
          <cell r="H563">
            <v>122</v>
          </cell>
          <cell r="I563">
            <v>0</v>
          </cell>
          <cell r="J563">
            <v>201904</v>
          </cell>
          <cell r="K563">
            <v>201808</v>
          </cell>
          <cell r="N563">
            <v>64821.98000000001</v>
          </cell>
          <cell r="O563" t="str">
            <v>Small</v>
          </cell>
        </row>
        <row r="564">
          <cell r="B564" t="str">
            <v>CT_Small_HPHCCT_HMO_POS</v>
          </cell>
          <cell r="H564">
            <v>96</v>
          </cell>
          <cell r="I564">
            <v>0</v>
          </cell>
          <cell r="J564">
            <v>201905</v>
          </cell>
          <cell r="K564">
            <v>201800</v>
          </cell>
          <cell r="N564">
            <v>42738.250000000007</v>
          </cell>
          <cell r="O564" t="str">
            <v>Small</v>
          </cell>
        </row>
        <row r="565">
          <cell r="B565" t="str">
            <v>CT_Small_HPHCCT_HMO_POS</v>
          </cell>
          <cell r="H565">
            <v>121</v>
          </cell>
          <cell r="I565">
            <v>0</v>
          </cell>
          <cell r="J565">
            <v>201905</v>
          </cell>
          <cell r="K565">
            <v>201808</v>
          </cell>
          <cell r="N565">
            <v>64156.640000000014</v>
          </cell>
          <cell r="O565" t="str">
            <v>Small</v>
          </cell>
        </row>
        <row r="566">
          <cell r="B566" t="str">
            <v>CT_Small_HPHCCT_HMO_POS</v>
          </cell>
          <cell r="H566">
            <v>99</v>
          </cell>
          <cell r="I566">
            <v>0</v>
          </cell>
          <cell r="J566">
            <v>201906</v>
          </cell>
          <cell r="K566">
            <v>201800</v>
          </cell>
          <cell r="N566">
            <v>43544.439999999995</v>
          </cell>
          <cell r="O566" t="str">
            <v>Small</v>
          </cell>
        </row>
        <row r="567">
          <cell r="B567" t="str">
            <v>CT_Small_HPHCCT_HMO_POS</v>
          </cell>
          <cell r="H567">
            <v>122</v>
          </cell>
          <cell r="I567">
            <v>0</v>
          </cell>
          <cell r="J567">
            <v>201906</v>
          </cell>
          <cell r="K567">
            <v>201808</v>
          </cell>
          <cell r="N567">
            <v>64191.390000000014</v>
          </cell>
          <cell r="O567" t="str">
            <v>Small</v>
          </cell>
        </row>
        <row r="568">
          <cell r="B568" t="str">
            <v>CT_Small_HPHCCT_HMO_POS</v>
          </cell>
          <cell r="H568">
            <v>103</v>
          </cell>
          <cell r="I568">
            <v>0</v>
          </cell>
          <cell r="J568">
            <v>201907</v>
          </cell>
          <cell r="K568">
            <v>201800</v>
          </cell>
          <cell r="N568">
            <v>44546.9</v>
          </cell>
          <cell r="O568" t="str">
            <v>Small</v>
          </cell>
        </row>
        <row r="569">
          <cell r="B569" t="str">
            <v>CT_Small_HPHCCT_HMO_POS</v>
          </cell>
          <cell r="H569">
            <v>122</v>
          </cell>
          <cell r="I569">
            <v>0</v>
          </cell>
          <cell r="J569">
            <v>201907</v>
          </cell>
          <cell r="K569">
            <v>201808</v>
          </cell>
          <cell r="N569">
            <v>64191.390000000014</v>
          </cell>
          <cell r="O569" t="str">
            <v>Small</v>
          </cell>
        </row>
        <row r="570">
          <cell r="B570" t="str">
            <v>CT_Small_HPHCCT_HMO_POS</v>
          </cell>
          <cell r="H570">
            <v>117</v>
          </cell>
          <cell r="I570">
            <v>0</v>
          </cell>
          <cell r="J570">
            <v>201908</v>
          </cell>
          <cell r="K570">
            <v>201800</v>
          </cell>
          <cell r="N570">
            <v>65677.279999999999</v>
          </cell>
          <cell r="O570" t="str">
            <v>Small</v>
          </cell>
        </row>
        <row r="571">
          <cell r="B571" t="str">
            <v>CT_Small_HPHCCT_HMO_POS</v>
          </cell>
          <cell r="H571">
            <v>83</v>
          </cell>
          <cell r="I571">
            <v>0</v>
          </cell>
          <cell r="J571">
            <v>201908</v>
          </cell>
          <cell r="K571">
            <v>201808</v>
          </cell>
          <cell r="N571">
            <v>46454.05</v>
          </cell>
          <cell r="O571" t="str">
            <v>Small</v>
          </cell>
        </row>
        <row r="572">
          <cell r="B572" t="str">
            <v>CT_Small_HPHCCT_HMO_POS</v>
          </cell>
          <cell r="H572">
            <v>66</v>
          </cell>
          <cell r="I572">
            <v>0</v>
          </cell>
          <cell r="J572">
            <v>201908</v>
          </cell>
          <cell r="K572">
            <v>201908</v>
          </cell>
          <cell r="N572">
            <v>36277.449999999997</v>
          </cell>
          <cell r="O572" t="str">
            <v>Small</v>
          </cell>
        </row>
        <row r="573">
          <cell r="B573" t="str">
            <v>CT_Small_HPHCCT_HMO_POS</v>
          </cell>
          <cell r="H573">
            <v>116</v>
          </cell>
          <cell r="I573">
            <v>0</v>
          </cell>
          <cell r="J573">
            <v>201909</v>
          </cell>
          <cell r="K573">
            <v>201800</v>
          </cell>
          <cell r="N573">
            <v>65211.119999999995</v>
          </cell>
          <cell r="O573" t="str">
            <v>Small</v>
          </cell>
        </row>
        <row r="574">
          <cell r="B574" t="str">
            <v>CT_Small_HPHCCT_HMO_POS</v>
          </cell>
          <cell r="H574">
            <v>83</v>
          </cell>
          <cell r="I574">
            <v>0</v>
          </cell>
          <cell r="J574">
            <v>201909</v>
          </cell>
          <cell r="K574">
            <v>201808</v>
          </cell>
          <cell r="N574">
            <v>46437.460000000006</v>
          </cell>
          <cell r="O574" t="str">
            <v>Small</v>
          </cell>
        </row>
        <row r="575">
          <cell r="B575" t="str">
            <v>CT_Small_HPHCCT_HMO_POS</v>
          </cell>
          <cell r="H575">
            <v>64</v>
          </cell>
          <cell r="I575">
            <v>0</v>
          </cell>
          <cell r="J575">
            <v>201909</v>
          </cell>
          <cell r="K575">
            <v>201908</v>
          </cell>
          <cell r="N575">
            <v>36267.17</v>
          </cell>
          <cell r="O575" t="str">
            <v>Small</v>
          </cell>
        </row>
        <row r="576">
          <cell r="B576" t="str">
            <v>CT_Small_HPHCCT_HMO_POS</v>
          </cell>
          <cell r="H576">
            <v>176</v>
          </cell>
          <cell r="I576">
            <v>0</v>
          </cell>
          <cell r="J576">
            <v>201901</v>
          </cell>
          <cell r="K576">
            <v>201800</v>
          </cell>
          <cell r="N576">
            <v>95923.280000000013</v>
          </cell>
          <cell r="O576" t="str">
            <v>Small</v>
          </cell>
        </row>
        <row r="577">
          <cell r="B577" t="str">
            <v>CT_Small_HPHCCT_HMO_POS</v>
          </cell>
          <cell r="H577">
            <v>262</v>
          </cell>
          <cell r="I577">
            <v>0</v>
          </cell>
          <cell r="J577">
            <v>201901</v>
          </cell>
          <cell r="K577">
            <v>201808</v>
          </cell>
          <cell r="N577">
            <v>148237.82999999999</v>
          </cell>
          <cell r="O577" t="str">
            <v>Small</v>
          </cell>
        </row>
        <row r="578">
          <cell r="B578" t="str">
            <v>CT_Small_HPHCCT_HMO_POS</v>
          </cell>
          <cell r="H578">
            <v>176</v>
          </cell>
          <cell r="I578">
            <v>0</v>
          </cell>
          <cell r="J578">
            <v>201902</v>
          </cell>
          <cell r="K578">
            <v>201800</v>
          </cell>
          <cell r="N578">
            <v>95007.270000000019</v>
          </cell>
          <cell r="O578" t="str">
            <v>Small</v>
          </cell>
        </row>
        <row r="579">
          <cell r="B579" t="str">
            <v>CT_Small_HPHCCT_HMO_POS</v>
          </cell>
          <cell r="H579">
            <v>258</v>
          </cell>
          <cell r="I579">
            <v>0</v>
          </cell>
          <cell r="J579">
            <v>201902</v>
          </cell>
          <cell r="K579">
            <v>201808</v>
          </cell>
          <cell r="N579">
            <v>145230.63</v>
          </cell>
          <cell r="O579" t="str">
            <v>Small</v>
          </cell>
        </row>
        <row r="580">
          <cell r="B580" t="str">
            <v>CT_Small_HPHCCT_HMO_POS</v>
          </cell>
          <cell r="H580">
            <v>176</v>
          </cell>
          <cell r="I580">
            <v>0</v>
          </cell>
          <cell r="J580">
            <v>201903</v>
          </cell>
          <cell r="K580">
            <v>201800</v>
          </cell>
          <cell r="N580">
            <v>95042.260000000009</v>
          </cell>
          <cell r="O580" t="str">
            <v>Small</v>
          </cell>
        </row>
        <row r="581">
          <cell r="B581" t="str">
            <v>CT_Small_HPHCCT_HMO_POS</v>
          </cell>
          <cell r="H581">
            <v>252</v>
          </cell>
          <cell r="I581">
            <v>0</v>
          </cell>
          <cell r="J581">
            <v>201903</v>
          </cell>
          <cell r="K581">
            <v>201808</v>
          </cell>
          <cell r="N581">
            <v>143032</v>
          </cell>
          <cell r="O581" t="str">
            <v>Small</v>
          </cell>
        </row>
        <row r="582">
          <cell r="B582" t="str">
            <v>CT_Small_HPHCCT_HMO_POS</v>
          </cell>
          <cell r="H582">
            <v>172</v>
          </cell>
          <cell r="I582">
            <v>0</v>
          </cell>
          <cell r="J582">
            <v>201904</v>
          </cell>
          <cell r="K582">
            <v>201800</v>
          </cell>
          <cell r="N582">
            <v>92306.53</v>
          </cell>
          <cell r="O582" t="str">
            <v>Small</v>
          </cell>
        </row>
        <row r="583">
          <cell r="B583" t="str">
            <v>CT_Small_HPHCCT_HMO_POS</v>
          </cell>
          <cell r="H583">
            <v>249</v>
          </cell>
          <cell r="I583">
            <v>0</v>
          </cell>
          <cell r="J583">
            <v>201904</v>
          </cell>
          <cell r="K583">
            <v>201808</v>
          </cell>
          <cell r="N583">
            <v>141380.06</v>
          </cell>
          <cell r="O583" t="str">
            <v>Small</v>
          </cell>
        </row>
        <row r="584">
          <cell r="B584" t="str">
            <v>CT_Small_HPHCCT_HMO_POS</v>
          </cell>
          <cell r="H584">
            <v>173</v>
          </cell>
          <cell r="I584">
            <v>0</v>
          </cell>
          <cell r="J584">
            <v>201905</v>
          </cell>
          <cell r="K584">
            <v>201800</v>
          </cell>
          <cell r="N584">
            <v>92474.87</v>
          </cell>
          <cell r="O584" t="str">
            <v>Small</v>
          </cell>
        </row>
        <row r="585">
          <cell r="B585" t="str">
            <v>CT_Small_HPHCCT_HMO_POS</v>
          </cell>
          <cell r="H585">
            <v>241</v>
          </cell>
          <cell r="I585">
            <v>0</v>
          </cell>
          <cell r="J585">
            <v>201905</v>
          </cell>
          <cell r="K585">
            <v>201808</v>
          </cell>
          <cell r="N585">
            <v>138056.81000000003</v>
          </cell>
          <cell r="O585" t="str">
            <v>Small</v>
          </cell>
        </row>
        <row r="586">
          <cell r="B586" t="str">
            <v>CT_Small_HPHCCT_HMO_POS</v>
          </cell>
          <cell r="H586">
            <v>173</v>
          </cell>
          <cell r="I586">
            <v>0</v>
          </cell>
          <cell r="J586">
            <v>201906</v>
          </cell>
          <cell r="K586">
            <v>201800</v>
          </cell>
          <cell r="N586">
            <v>92633.779999999984</v>
          </cell>
          <cell r="O586" t="str">
            <v>Small</v>
          </cell>
        </row>
        <row r="587">
          <cell r="B587" t="str">
            <v>CT_Small_HPHCCT_HMO_POS</v>
          </cell>
          <cell r="H587">
            <v>237</v>
          </cell>
          <cell r="I587">
            <v>0</v>
          </cell>
          <cell r="J587">
            <v>201906</v>
          </cell>
          <cell r="K587">
            <v>201808</v>
          </cell>
          <cell r="N587">
            <v>135981.01</v>
          </cell>
          <cell r="O587" t="str">
            <v>Small</v>
          </cell>
        </row>
        <row r="588">
          <cell r="B588" t="str">
            <v>CT_Small_HPHCCT_HMO_POS</v>
          </cell>
          <cell r="H588">
            <v>174</v>
          </cell>
          <cell r="I588">
            <v>0</v>
          </cell>
          <cell r="J588">
            <v>201907</v>
          </cell>
          <cell r="K588">
            <v>201800</v>
          </cell>
          <cell r="N588">
            <v>93144.51</v>
          </cell>
          <cell r="O588" t="str">
            <v>Small</v>
          </cell>
        </row>
        <row r="589">
          <cell r="B589" t="str">
            <v>CT_Small_HPHCCT_HMO_POS</v>
          </cell>
          <cell r="H589">
            <v>232</v>
          </cell>
          <cell r="I589">
            <v>0</v>
          </cell>
          <cell r="J589">
            <v>201907</v>
          </cell>
          <cell r="K589">
            <v>201808</v>
          </cell>
          <cell r="N589">
            <v>132890.39000000001</v>
          </cell>
          <cell r="O589" t="str">
            <v>Small</v>
          </cell>
        </row>
        <row r="590">
          <cell r="B590" t="str">
            <v>CT_Small_HPHCCT_HMO_POS</v>
          </cell>
          <cell r="H590">
            <v>176</v>
          </cell>
          <cell r="I590">
            <v>0</v>
          </cell>
          <cell r="J590">
            <v>201908</v>
          </cell>
          <cell r="K590">
            <v>201800</v>
          </cell>
          <cell r="N590">
            <v>93825.55</v>
          </cell>
          <cell r="O590" t="str">
            <v>Small</v>
          </cell>
        </row>
        <row r="591">
          <cell r="B591" t="str">
            <v>CT_Small_HPHCCT_HMO_POS</v>
          </cell>
          <cell r="H591">
            <v>229</v>
          </cell>
          <cell r="I591">
            <v>0</v>
          </cell>
          <cell r="J591">
            <v>201908</v>
          </cell>
          <cell r="K591">
            <v>201808</v>
          </cell>
          <cell r="N591">
            <v>131432.89000000001</v>
          </cell>
          <cell r="O591" t="str">
            <v>Small</v>
          </cell>
        </row>
        <row r="592">
          <cell r="B592" t="str">
            <v>CT_Small_HPHCCT_HMO_POS</v>
          </cell>
          <cell r="H592">
            <v>141</v>
          </cell>
          <cell r="I592">
            <v>0</v>
          </cell>
          <cell r="J592">
            <v>201909</v>
          </cell>
          <cell r="K592">
            <v>201800</v>
          </cell>
          <cell r="N592">
            <v>83518.539999999994</v>
          </cell>
          <cell r="O592" t="str">
            <v>Small</v>
          </cell>
        </row>
        <row r="593">
          <cell r="B593" t="str">
            <v>CT_Small_HPHCCT_HMO_POS</v>
          </cell>
          <cell r="H593">
            <v>180</v>
          </cell>
          <cell r="I593">
            <v>0</v>
          </cell>
          <cell r="J593">
            <v>201909</v>
          </cell>
          <cell r="K593">
            <v>201808</v>
          </cell>
          <cell r="N593">
            <v>121665.84000000001</v>
          </cell>
          <cell r="O593" t="str">
            <v>Small</v>
          </cell>
        </row>
        <row r="594">
          <cell r="B594" t="str">
            <v>CT_Small_HPHCCT_HMO_POS</v>
          </cell>
          <cell r="H594">
            <v>100</v>
          </cell>
          <cell r="I594">
            <v>0</v>
          </cell>
          <cell r="J594">
            <v>201909</v>
          </cell>
          <cell r="K594">
            <v>201908</v>
          </cell>
          <cell r="N594">
            <v>49658.13</v>
          </cell>
          <cell r="O594" t="str">
            <v>Small</v>
          </cell>
        </row>
        <row r="595">
          <cell r="B595" t="str">
            <v>CT_Small_HPHCCT_HMO_POS</v>
          </cell>
          <cell r="H595">
            <v>16</v>
          </cell>
          <cell r="I595">
            <v>0</v>
          </cell>
          <cell r="J595">
            <v>201901</v>
          </cell>
          <cell r="K595">
            <v>201800</v>
          </cell>
          <cell r="N595">
            <v>9251.7400000000016</v>
          </cell>
          <cell r="O595" t="str">
            <v>Small</v>
          </cell>
        </row>
        <row r="596">
          <cell r="B596" t="str">
            <v>CT_Small_HPHCCT_HMO_POS</v>
          </cell>
          <cell r="H596">
            <v>180</v>
          </cell>
          <cell r="I596">
            <v>0</v>
          </cell>
          <cell r="J596">
            <v>201901</v>
          </cell>
          <cell r="K596">
            <v>201808</v>
          </cell>
          <cell r="N596">
            <v>93077.440000000017</v>
          </cell>
          <cell r="O596" t="str">
            <v>Small</v>
          </cell>
        </row>
        <row r="597">
          <cell r="B597" t="str">
            <v>CT_Small_HPHCCT_HMO_POS</v>
          </cell>
          <cell r="H597">
            <v>16</v>
          </cell>
          <cell r="I597">
            <v>0</v>
          </cell>
          <cell r="J597">
            <v>201902</v>
          </cell>
          <cell r="K597">
            <v>201800</v>
          </cell>
          <cell r="N597">
            <v>9251.7400000000016</v>
          </cell>
          <cell r="O597" t="str">
            <v>Small</v>
          </cell>
        </row>
        <row r="598">
          <cell r="B598" t="str">
            <v>CT_Small_HPHCCT_HMO_POS</v>
          </cell>
          <cell r="H598">
            <v>175</v>
          </cell>
          <cell r="I598">
            <v>0</v>
          </cell>
          <cell r="J598">
            <v>201902</v>
          </cell>
          <cell r="K598">
            <v>201808</v>
          </cell>
          <cell r="N598">
            <v>90397.610000000015</v>
          </cell>
          <cell r="O598" t="str">
            <v>Small</v>
          </cell>
        </row>
        <row r="599">
          <cell r="B599" t="str">
            <v>CT_Small_HPHCCT_HMO_POS</v>
          </cell>
          <cell r="H599">
            <v>16</v>
          </cell>
          <cell r="I599">
            <v>0</v>
          </cell>
          <cell r="J599">
            <v>201903</v>
          </cell>
          <cell r="K599">
            <v>201800</v>
          </cell>
          <cell r="N599">
            <v>9251.7400000000016</v>
          </cell>
          <cell r="O599" t="str">
            <v>Small</v>
          </cell>
        </row>
        <row r="600">
          <cell r="B600" t="str">
            <v>CT_Small_HPHCCT_HMO_POS</v>
          </cell>
          <cell r="H600">
            <v>175</v>
          </cell>
          <cell r="I600">
            <v>0</v>
          </cell>
          <cell r="J600">
            <v>201903</v>
          </cell>
          <cell r="K600">
            <v>201808</v>
          </cell>
          <cell r="N600">
            <v>90381.41</v>
          </cell>
          <cell r="O600" t="str">
            <v>Small</v>
          </cell>
        </row>
        <row r="601">
          <cell r="B601" t="str">
            <v>CT_Small_HPHCCT_HMO_POS</v>
          </cell>
          <cell r="H601">
            <v>16</v>
          </cell>
          <cell r="I601">
            <v>0</v>
          </cell>
          <cell r="J601">
            <v>201904</v>
          </cell>
          <cell r="K601">
            <v>201800</v>
          </cell>
          <cell r="N601">
            <v>9251.7400000000016</v>
          </cell>
          <cell r="O601" t="str">
            <v>Small</v>
          </cell>
        </row>
        <row r="602">
          <cell r="B602" t="str">
            <v>CT_Small_HPHCCT_HMO_POS</v>
          </cell>
          <cell r="H602">
            <v>178</v>
          </cell>
          <cell r="I602">
            <v>0</v>
          </cell>
          <cell r="J602">
            <v>201904</v>
          </cell>
          <cell r="K602">
            <v>201808</v>
          </cell>
          <cell r="N602">
            <v>90240.930000000022</v>
          </cell>
          <cell r="O602" t="str">
            <v>Small</v>
          </cell>
        </row>
        <row r="603">
          <cell r="B603" t="str">
            <v>CT_Small_HPHCCT_HMO_POS</v>
          </cell>
          <cell r="H603">
            <v>16</v>
          </cell>
          <cell r="I603">
            <v>0</v>
          </cell>
          <cell r="J603">
            <v>201905</v>
          </cell>
          <cell r="K603">
            <v>201800</v>
          </cell>
          <cell r="N603">
            <v>9251.7400000000016</v>
          </cell>
          <cell r="O603" t="str">
            <v>Small</v>
          </cell>
        </row>
        <row r="604">
          <cell r="B604" t="str">
            <v>CT_Small_HPHCCT_HMO_POS</v>
          </cell>
          <cell r="H604">
            <v>174</v>
          </cell>
          <cell r="I604">
            <v>0</v>
          </cell>
          <cell r="J604">
            <v>201905</v>
          </cell>
          <cell r="K604">
            <v>201808</v>
          </cell>
          <cell r="N604">
            <v>88557.760000000024</v>
          </cell>
          <cell r="O604" t="str">
            <v>Small</v>
          </cell>
        </row>
        <row r="605">
          <cell r="B605" t="str">
            <v>CT_Small_HPHCCT_HMO_POS</v>
          </cell>
          <cell r="H605">
            <v>16</v>
          </cell>
          <cell r="I605">
            <v>0</v>
          </cell>
          <cell r="J605">
            <v>201906</v>
          </cell>
          <cell r="K605">
            <v>201800</v>
          </cell>
          <cell r="N605">
            <v>9251.7400000000016</v>
          </cell>
          <cell r="O605" t="str">
            <v>Small</v>
          </cell>
        </row>
        <row r="606">
          <cell r="B606" t="str">
            <v>CT_Small_HPHCCT_HMO_POS</v>
          </cell>
          <cell r="H606">
            <v>174</v>
          </cell>
          <cell r="I606">
            <v>0</v>
          </cell>
          <cell r="J606">
            <v>201906</v>
          </cell>
          <cell r="K606">
            <v>201808</v>
          </cell>
          <cell r="N606">
            <v>88343.260000000009</v>
          </cell>
          <cell r="O606" t="str">
            <v>Small</v>
          </cell>
        </row>
        <row r="607">
          <cell r="B607" t="str">
            <v>CT_Small_HPHCCT_HMO_POS</v>
          </cell>
          <cell r="H607">
            <v>16</v>
          </cell>
          <cell r="I607">
            <v>0</v>
          </cell>
          <cell r="J607">
            <v>201907</v>
          </cell>
          <cell r="K607">
            <v>201800</v>
          </cell>
          <cell r="N607">
            <v>9251.7400000000016</v>
          </cell>
          <cell r="O607" t="str">
            <v>Small</v>
          </cell>
        </row>
        <row r="608">
          <cell r="B608" t="str">
            <v>CT_Small_HPHCCT_HMO_POS</v>
          </cell>
          <cell r="H608">
            <v>174</v>
          </cell>
          <cell r="I608">
            <v>0</v>
          </cell>
          <cell r="J608">
            <v>201907</v>
          </cell>
          <cell r="K608">
            <v>201808</v>
          </cell>
          <cell r="N608">
            <v>87952.73000000001</v>
          </cell>
          <cell r="O608" t="str">
            <v>Small</v>
          </cell>
        </row>
        <row r="609">
          <cell r="B609" t="str">
            <v>CT_Small_HPHCCT_HMO_POS</v>
          </cell>
          <cell r="H609">
            <v>16</v>
          </cell>
          <cell r="I609">
            <v>0</v>
          </cell>
          <cell r="J609">
            <v>201908</v>
          </cell>
          <cell r="K609">
            <v>201800</v>
          </cell>
          <cell r="N609">
            <v>9251.7400000000016</v>
          </cell>
          <cell r="O609" t="str">
            <v>Small</v>
          </cell>
        </row>
        <row r="610">
          <cell r="B610" t="str">
            <v>CT_Small_HPHCCT_HMO_POS</v>
          </cell>
          <cell r="H610">
            <v>173</v>
          </cell>
          <cell r="I610">
            <v>0</v>
          </cell>
          <cell r="J610">
            <v>201908</v>
          </cell>
          <cell r="K610">
            <v>201808</v>
          </cell>
          <cell r="N610">
            <v>87523.24000000002</v>
          </cell>
          <cell r="O610" t="str">
            <v>Small</v>
          </cell>
        </row>
        <row r="611">
          <cell r="B611" t="str">
            <v>CT_Small_HPHCCT_HMO_POS</v>
          </cell>
          <cell r="H611">
            <v>16</v>
          </cell>
          <cell r="I611">
            <v>0</v>
          </cell>
          <cell r="J611">
            <v>201909</v>
          </cell>
          <cell r="K611">
            <v>201800</v>
          </cell>
          <cell r="N611">
            <v>9251.7400000000016</v>
          </cell>
          <cell r="O611" t="str">
            <v>Small</v>
          </cell>
        </row>
        <row r="612">
          <cell r="B612" t="str">
            <v>CT_Small_HPHCCT_HMO_POS</v>
          </cell>
          <cell r="H612">
            <v>176</v>
          </cell>
          <cell r="I612">
            <v>0</v>
          </cell>
          <cell r="J612">
            <v>201909</v>
          </cell>
          <cell r="K612">
            <v>201808</v>
          </cell>
          <cell r="N612">
            <v>87909.770000000019</v>
          </cell>
          <cell r="O612" t="str">
            <v>Small</v>
          </cell>
        </row>
        <row r="613">
          <cell r="B613" t="str">
            <v>CT_Small_HPHCCT_HMO_POS</v>
          </cell>
          <cell r="H613">
            <v>190</v>
          </cell>
          <cell r="I613">
            <v>0</v>
          </cell>
          <cell r="J613">
            <v>201901</v>
          </cell>
          <cell r="K613">
            <v>201800</v>
          </cell>
          <cell r="N613">
            <v>112700.79000000001</v>
          </cell>
          <cell r="O613" t="str">
            <v>Small</v>
          </cell>
        </row>
        <row r="614">
          <cell r="B614" t="str">
            <v>CT_Small_HPHCCT_HMO_POS</v>
          </cell>
          <cell r="H614">
            <v>318</v>
          </cell>
          <cell r="I614">
            <v>0</v>
          </cell>
          <cell r="J614">
            <v>201901</v>
          </cell>
          <cell r="K614">
            <v>201808</v>
          </cell>
          <cell r="N614">
            <v>170668.93999999994</v>
          </cell>
          <cell r="O614" t="str">
            <v>Small</v>
          </cell>
        </row>
        <row r="615">
          <cell r="B615" t="str">
            <v>CT_Small_HPHCCT_HMO_POS</v>
          </cell>
          <cell r="H615">
            <v>187</v>
          </cell>
          <cell r="I615">
            <v>0</v>
          </cell>
          <cell r="J615">
            <v>201902</v>
          </cell>
          <cell r="K615">
            <v>201800</v>
          </cell>
          <cell r="N615">
            <v>112701.68000000001</v>
          </cell>
          <cell r="O615" t="str">
            <v>Small</v>
          </cell>
        </row>
        <row r="616">
          <cell r="B616" t="str">
            <v>CT_Small_HPHCCT_HMO_POS</v>
          </cell>
          <cell r="H616">
            <v>326</v>
          </cell>
          <cell r="I616">
            <v>0</v>
          </cell>
          <cell r="J616">
            <v>201902</v>
          </cell>
          <cell r="K616">
            <v>201808</v>
          </cell>
          <cell r="N616">
            <v>172869.86</v>
          </cell>
          <cell r="O616" t="str">
            <v>Small</v>
          </cell>
        </row>
        <row r="617">
          <cell r="B617" t="str">
            <v>CT_Small_HPHCCT_HMO_POS</v>
          </cell>
          <cell r="H617">
            <v>186</v>
          </cell>
          <cell r="I617">
            <v>0</v>
          </cell>
          <cell r="J617">
            <v>201903</v>
          </cell>
          <cell r="K617">
            <v>201800</v>
          </cell>
          <cell r="N617">
            <v>112775.73000000001</v>
          </cell>
          <cell r="O617" t="str">
            <v>Small</v>
          </cell>
        </row>
        <row r="618">
          <cell r="B618" t="str">
            <v>CT_Small_HPHCCT_HMO_POS</v>
          </cell>
          <cell r="H618">
            <v>316</v>
          </cell>
          <cell r="I618">
            <v>0</v>
          </cell>
          <cell r="J618">
            <v>201903</v>
          </cell>
          <cell r="K618">
            <v>201808</v>
          </cell>
          <cell r="N618">
            <v>167354.79333333331</v>
          </cell>
          <cell r="O618" t="str">
            <v>Small</v>
          </cell>
        </row>
        <row r="619">
          <cell r="B619" t="str">
            <v>CT_Small_HPHCCT_HMO_POS</v>
          </cell>
          <cell r="H619">
            <v>181</v>
          </cell>
          <cell r="I619">
            <v>0</v>
          </cell>
          <cell r="J619">
            <v>201904</v>
          </cell>
          <cell r="K619">
            <v>201800</v>
          </cell>
          <cell r="N619">
            <v>110530.83000000002</v>
          </cell>
          <cell r="O619" t="str">
            <v>Small</v>
          </cell>
        </row>
        <row r="620">
          <cell r="B620" t="str">
            <v>CT_Small_HPHCCT_HMO_POS</v>
          </cell>
          <cell r="H620">
            <v>321</v>
          </cell>
          <cell r="I620">
            <v>0</v>
          </cell>
          <cell r="J620">
            <v>201904</v>
          </cell>
          <cell r="K620">
            <v>201808</v>
          </cell>
          <cell r="N620">
            <v>169905.95</v>
          </cell>
          <cell r="O620" t="str">
            <v>Small</v>
          </cell>
        </row>
        <row r="621">
          <cell r="B621" t="str">
            <v>CT_Small_HPHCCT_HMO_POS</v>
          </cell>
          <cell r="H621">
            <v>182</v>
          </cell>
          <cell r="I621">
            <v>0</v>
          </cell>
          <cell r="J621">
            <v>201905</v>
          </cell>
          <cell r="K621">
            <v>201800</v>
          </cell>
          <cell r="N621">
            <v>110225.87000000001</v>
          </cell>
          <cell r="O621" t="str">
            <v>Small</v>
          </cell>
        </row>
        <row r="622">
          <cell r="B622" t="str">
            <v>CT_Small_HPHCCT_HMO_POS</v>
          </cell>
          <cell r="H622">
            <v>320</v>
          </cell>
          <cell r="I622">
            <v>0</v>
          </cell>
          <cell r="J622">
            <v>201905</v>
          </cell>
          <cell r="K622">
            <v>201808</v>
          </cell>
          <cell r="N622">
            <v>169579.31</v>
          </cell>
          <cell r="O622" t="str">
            <v>Small</v>
          </cell>
        </row>
        <row r="623">
          <cell r="B623" t="str">
            <v>CT_Small_HPHCCT_HMO_POS</v>
          </cell>
          <cell r="H623">
            <v>182</v>
          </cell>
          <cell r="I623">
            <v>0</v>
          </cell>
          <cell r="J623">
            <v>201906</v>
          </cell>
          <cell r="K623">
            <v>201800</v>
          </cell>
          <cell r="N623">
            <v>110067.95999999999</v>
          </cell>
          <cell r="O623" t="str">
            <v>Small</v>
          </cell>
        </row>
        <row r="624">
          <cell r="B624" t="str">
            <v>CT_Small_HPHCCT_HMO_POS</v>
          </cell>
          <cell r="H624">
            <v>321</v>
          </cell>
          <cell r="I624">
            <v>0</v>
          </cell>
          <cell r="J624">
            <v>201906</v>
          </cell>
          <cell r="K624">
            <v>201808</v>
          </cell>
          <cell r="N624">
            <v>169401.07</v>
          </cell>
          <cell r="O624" t="str">
            <v>Small</v>
          </cell>
        </row>
        <row r="625">
          <cell r="B625" t="str">
            <v>CT_Small_HPHCCT_HMO_POS</v>
          </cell>
          <cell r="H625">
            <v>181</v>
          </cell>
          <cell r="I625">
            <v>0</v>
          </cell>
          <cell r="J625">
            <v>201907</v>
          </cell>
          <cell r="K625">
            <v>201800</v>
          </cell>
          <cell r="N625">
            <v>110004.92000000001</v>
          </cell>
          <cell r="O625" t="str">
            <v>Small</v>
          </cell>
        </row>
        <row r="626">
          <cell r="B626" t="str">
            <v>CT_Small_HPHCCT_HMO_POS</v>
          </cell>
          <cell r="H626">
            <v>314</v>
          </cell>
          <cell r="I626">
            <v>0</v>
          </cell>
          <cell r="J626">
            <v>201907</v>
          </cell>
          <cell r="K626">
            <v>201808</v>
          </cell>
          <cell r="N626">
            <v>166227.48000000001</v>
          </cell>
          <cell r="O626" t="str">
            <v>Small</v>
          </cell>
        </row>
        <row r="627">
          <cell r="B627" t="str">
            <v>CT_Small_HPHCCT_HMO_POS</v>
          </cell>
          <cell r="H627">
            <v>178</v>
          </cell>
          <cell r="I627">
            <v>0</v>
          </cell>
          <cell r="J627">
            <v>201908</v>
          </cell>
          <cell r="K627">
            <v>201800</v>
          </cell>
          <cell r="N627">
            <v>109980.1</v>
          </cell>
          <cell r="O627" t="str">
            <v>Small</v>
          </cell>
        </row>
        <row r="628">
          <cell r="B628" t="str">
            <v>CT_Small_HPHCCT_HMO_POS</v>
          </cell>
          <cell r="H628">
            <v>313</v>
          </cell>
          <cell r="I628">
            <v>0</v>
          </cell>
          <cell r="J628">
            <v>201908</v>
          </cell>
          <cell r="K628">
            <v>201808</v>
          </cell>
          <cell r="N628">
            <v>167063.42000000001</v>
          </cell>
          <cell r="O628" t="str">
            <v>Small</v>
          </cell>
        </row>
        <row r="629">
          <cell r="B629" t="str">
            <v>CT_Small_HPHCCT_HMO_POS</v>
          </cell>
          <cell r="H629">
            <v>178</v>
          </cell>
          <cell r="I629">
            <v>0</v>
          </cell>
          <cell r="J629">
            <v>201909</v>
          </cell>
          <cell r="K629">
            <v>201800</v>
          </cell>
          <cell r="N629">
            <v>110901.16</v>
          </cell>
          <cell r="O629" t="str">
            <v>Small</v>
          </cell>
        </row>
        <row r="630">
          <cell r="B630" t="str">
            <v>CT_Small_HPHCCT_HMO_POS</v>
          </cell>
          <cell r="H630">
            <v>309</v>
          </cell>
          <cell r="I630">
            <v>0</v>
          </cell>
          <cell r="J630">
            <v>201909</v>
          </cell>
          <cell r="K630">
            <v>201808</v>
          </cell>
          <cell r="N630">
            <v>167055.17999999996</v>
          </cell>
          <cell r="O630" t="str">
            <v>Small</v>
          </cell>
        </row>
        <row r="631">
          <cell r="B631" t="str">
            <v>CT_Small_HPHCCT_HMO_POS</v>
          </cell>
          <cell r="H631">
            <v>393</v>
          </cell>
          <cell r="I631">
            <v>0</v>
          </cell>
          <cell r="J631">
            <v>201901</v>
          </cell>
          <cell r="K631">
            <v>201800</v>
          </cell>
          <cell r="N631">
            <v>213184.17999999993</v>
          </cell>
          <cell r="O631" t="str">
            <v>Small</v>
          </cell>
        </row>
        <row r="632">
          <cell r="B632" t="str">
            <v>CT_Small_HPHCCT_HMO_POS</v>
          </cell>
          <cell r="H632">
            <v>1147</v>
          </cell>
          <cell r="I632">
            <v>0</v>
          </cell>
          <cell r="J632">
            <v>201901</v>
          </cell>
          <cell r="K632">
            <v>201808</v>
          </cell>
          <cell r="N632">
            <v>604894.47000000009</v>
          </cell>
          <cell r="O632" t="str">
            <v>Small</v>
          </cell>
        </row>
        <row r="633">
          <cell r="B633" t="str">
            <v>CT_Small_HPHCCT_HMO_POS</v>
          </cell>
          <cell r="H633">
            <v>397</v>
          </cell>
          <cell r="I633">
            <v>0</v>
          </cell>
          <cell r="J633">
            <v>201902</v>
          </cell>
          <cell r="K633">
            <v>201800</v>
          </cell>
          <cell r="N633">
            <v>214825.67999999993</v>
          </cell>
          <cell r="O633" t="str">
            <v>Small</v>
          </cell>
        </row>
        <row r="634">
          <cell r="B634" t="str">
            <v>CT_Small_HPHCCT_HMO_POS</v>
          </cell>
          <cell r="H634">
            <v>1124</v>
          </cell>
          <cell r="I634">
            <v>0</v>
          </cell>
          <cell r="J634">
            <v>201902</v>
          </cell>
          <cell r="K634">
            <v>201808</v>
          </cell>
          <cell r="N634">
            <v>594394.3200000003</v>
          </cell>
          <cell r="O634" t="str">
            <v>Small</v>
          </cell>
        </row>
        <row r="635">
          <cell r="B635" t="str">
            <v>CT_Small_HPHCCT_HMO_POS</v>
          </cell>
          <cell r="H635">
            <v>397</v>
          </cell>
          <cell r="I635">
            <v>0</v>
          </cell>
          <cell r="J635">
            <v>201903</v>
          </cell>
          <cell r="K635">
            <v>201800</v>
          </cell>
          <cell r="N635">
            <v>214920.2999999999</v>
          </cell>
          <cell r="O635" t="str">
            <v>Small</v>
          </cell>
        </row>
        <row r="636">
          <cell r="B636" t="str">
            <v>CT_Small_HPHCCT_HMO_POS</v>
          </cell>
          <cell r="H636">
            <v>1111</v>
          </cell>
          <cell r="I636">
            <v>0</v>
          </cell>
          <cell r="J636">
            <v>201903</v>
          </cell>
          <cell r="K636">
            <v>201808</v>
          </cell>
          <cell r="N636">
            <v>588942.73000000033</v>
          </cell>
          <cell r="O636" t="str">
            <v>Small</v>
          </cell>
        </row>
        <row r="637">
          <cell r="B637" t="str">
            <v>CT_Small_HPHCCT_HMO_POS</v>
          </cell>
          <cell r="H637">
            <v>417</v>
          </cell>
          <cell r="I637">
            <v>0</v>
          </cell>
          <cell r="J637">
            <v>201904</v>
          </cell>
          <cell r="K637">
            <v>201800</v>
          </cell>
          <cell r="N637">
            <v>224106.33999999997</v>
          </cell>
          <cell r="O637" t="str">
            <v>Small</v>
          </cell>
        </row>
        <row r="638">
          <cell r="B638" t="str">
            <v>CT_Small_HPHCCT_HMO_POS</v>
          </cell>
          <cell r="H638">
            <v>1130</v>
          </cell>
          <cell r="I638">
            <v>0</v>
          </cell>
          <cell r="J638">
            <v>201904</v>
          </cell>
          <cell r="K638">
            <v>201808</v>
          </cell>
          <cell r="N638">
            <v>596646.39000000025</v>
          </cell>
          <cell r="O638" t="str">
            <v>Small</v>
          </cell>
        </row>
        <row r="639">
          <cell r="B639" t="str">
            <v>CT_Small_HPHCCT_HMO_POS</v>
          </cell>
          <cell r="H639">
            <v>416</v>
          </cell>
          <cell r="I639">
            <v>0</v>
          </cell>
          <cell r="J639">
            <v>201905</v>
          </cell>
          <cell r="K639">
            <v>201800</v>
          </cell>
          <cell r="N639">
            <v>222699.14999999997</v>
          </cell>
          <cell r="O639" t="str">
            <v>Small</v>
          </cell>
        </row>
        <row r="640">
          <cell r="B640" t="str">
            <v>CT_Small_HPHCCT_HMO_POS</v>
          </cell>
          <cell r="H640">
            <v>1114</v>
          </cell>
          <cell r="I640">
            <v>0</v>
          </cell>
          <cell r="J640">
            <v>201905</v>
          </cell>
          <cell r="K640">
            <v>201808</v>
          </cell>
          <cell r="N640">
            <v>586970.48000000021</v>
          </cell>
          <cell r="O640" t="str">
            <v>Small</v>
          </cell>
        </row>
        <row r="641">
          <cell r="B641" t="str">
            <v>CT_Small_HPHCCT_HMO_POS</v>
          </cell>
          <cell r="H641">
            <v>415</v>
          </cell>
          <cell r="I641">
            <v>0</v>
          </cell>
          <cell r="J641">
            <v>201906</v>
          </cell>
          <cell r="K641">
            <v>201800</v>
          </cell>
          <cell r="N641">
            <v>220841.97999999998</v>
          </cell>
          <cell r="O641" t="str">
            <v>Small</v>
          </cell>
        </row>
        <row r="642">
          <cell r="B642" t="str">
            <v>CT_Small_HPHCCT_HMO_POS</v>
          </cell>
          <cell r="H642">
            <v>1111</v>
          </cell>
          <cell r="I642">
            <v>0</v>
          </cell>
          <cell r="J642">
            <v>201906</v>
          </cell>
          <cell r="K642">
            <v>201808</v>
          </cell>
          <cell r="N642">
            <v>583376.63</v>
          </cell>
          <cell r="O642" t="str">
            <v>Small</v>
          </cell>
        </row>
        <row r="643">
          <cell r="B643" t="str">
            <v>CT_Small_HPHCCT_HMO_POS</v>
          </cell>
          <cell r="H643">
            <v>411</v>
          </cell>
          <cell r="I643">
            <v>0</v>
          </cell>
          <cell r="J643">
            <v>201907</v>
          </cell>
          <cell r="K643">
            <v>201800</v>
          </cell>
          <cell r="N643">
            <v>218319.13999999998</v>
          </cell>
          <cell r="O643" t="str">
            <v>Small</v>
          </cell>
        </row>
        <row r="644">
          <cell r="B644" t="str">
            <v>CT_Small_HPHCCT_HMO_POS</v>
          </cell>
          <cell r="H644">
            <v>1089</v>
          </cell>
          <cell r="I644">
            <v>0</v>
          </cell>
          <cell r="J644">
            <v>201907</v>
          </cell>
          <cell r="K644">
            <v>201808</v>
          </cell>
          <cell r="N644">
            <v>570995.99000000011</v>
          </cell>
          <cell r="O644" t="str">
            <v>Small</v>
          </cell>
        </row>
        <row r="645">
          <cell r="B645" t="str">
            <v>CT_Small_HPHCCT_HMO_POS</v>
          </cell>
          <cell r="H645">
            <v>408</v>
          </cell>
          <cell r="I645">
            <v>0</v>
          </cell>
          <cell r="J645">
            <v>201908</v>
          </cell>
          <cell r="K645">
            <v>201800</v>
          </cell>
          <cell r="N645">
            <v>217865.09999999998</v>
          </cell>
          <cell r="O645" t="str">
            <v>Small</v>
          </cell>
        </row>
        <row r="646">
          <cell r="B646" t="str">
            <v>CT_Small_HPHCCT_HMO_POS</v>
          </cell>
          <cell r="H646">
            <v>1095</v>
          </cell>
          <cell r="I646">
            <v>0</v>
          </cell>
          <cell r="J646">
            <v>201908</v>
          </cell>
          <cell r="K646">
            <v>201808</v>
          </cell>
          <cell r="N646">
            <v>573303.82000000018</v>
          </cell>
          <cell r="O646" t="str">
            <v>Small</v>
          </cell>
        </row>
        <row r="647">
          <cell r="B647" t="str">
            <v>CT_Small_HPHCCT_HMO_POS</v>
          </cell>
          <cell r="H647">
            <v>406</v>
          </cell>
          <cell r="I647">
            <v>0</v>
          </cell>
          <cell r="J647">
            <v>201909</v>
          </cell>
          <cell r="K647">
            <v>201800</v>
          </cell>
          <cell r="N647">
            <v>216578.06</v>
          </cell>
          <cell r="O647" t="str">
            <v>Small</v>
          </cell>
        </row>
        <row r="648">
          <cell r="B648" t="str">
            <v>CT_Small_HPHCCT_HMO_POS</v>
          </cell>
          <cell r="H648">
            <v>1087</v>
          </cell>
          <cell r="I648">
            <v>0</v>
          </cell>
          <cell r="J648">
            <v>201909</v>
          </cell>
          <cell r="K648">
            <v>201808</v>
          </cell>
          <cell r="N648">
            <v>568938.71000000008</v>
          </cell>
          <cell r="O648" t="str">
            <v>Small</v>
          </cell>
        </row>
        <row r="649">
          <cell r="B649" t="str">
            <v>CT_Small_HPIC_PPO</v>
          </cell>
          <cell r="H649">
            <v>286</v>
          </cell>
          <cell r="I649">
            <v>0</v>
          </cell>
          <cell r="J649">
            <v>201901</v>
          </cell>
          <cell r="K649">
            <v>201800</v>
          </cell>
          <cell r="N649">
            <v>162396.81000000006</v>
          </cell>
          <cell r="O649" t="str">
            <v>Small</v>
          </cell>
        </row>
        <row r="650">
          <cell r="B650" t="str">
            <v>CT_Small_HPIC_PPO</v>
          </cell>
          <cell r="H650">
            <v>512</v>
          </cell>
          <cell r="I650">
            <v>0</v>
          </cell>
          <cell r="J650">
            <v>201901</v>
          </cell>
          <cell r="K650">
            <v>201808</v>
          </cell>
          <cell r="N650">
            <v>301810.32</v>
          </cell>
          <cell r="O650" t="str">
            <v>Small</v>
          </cell>
        </row>
        <row r="651">
          <cell r="B651" t="str">
            <v>CT_Small_HPIC_PPO</v>
          </cell>
          <cell r="H651">
            <v>281</v>
          </cell>
          <cell r="I651">
            <v>0</v>
          </cell>
          <cell r="J651">
            <v>201902</v>
          </cell>
          <cell r="K651">
            <v>201800</v>
          </cell>
          <cell r="N651">
            <v>159282.94000000003</v>
          </cell>
          <cell r="O651" t="str">
            <v>Small</v>
          </cell>
        </row>
        <row r="652">
          <cell r="B652" t="str">
            <v>CT_Small_HPIC_PPO</v>
          </cell>
          <cell r="H652">
            <v>509</v>
          </cell>
          <cell r="I652">
            <v>0</v>
          </cell>
          <cell r="J652">
            <v>201902</v>
          </cell>
          <cell r="K652">
            <v>201808</v>
          </cell>
          <cell r="N652">
            <v>300300.62</v>
          </cell>
          <cell r="O652" t="str">
            <v>Small</v>
          </cell>
        </row>
        <row r="653">
          <cell r="B653" t="str">
            <v>CT_Small_HPIC_PPO</v>
          </cell>
          <cell r="H653">
            <v>273</v>
          </cell>
          <cell r="I653">
            <v>0</v>
          </cell>
          <cell r="J653">
            <v>201903</v>
          </cell>
          <cell r="K653">
            <v>201800</v>
          </cell>
          <cell r="N653">
            <v>155626.32000000004</v>
          </cell>
          <cell r="O653" t="str">
            <v>Small</v>
          </cell>
        </row>
        <row r="654">
          <cell r="B654" t="str">
            <v>CT_Small_HPIC_PPO</v>
          </cell>
          <cell r="H654">
            <v>517</v>
          </cell>
          <cell r="I654">
            <v>0</v>
          </cell>
          <cell r="J654">
            <v>201903</v>
          </cell>
          <cell r="K654">
            <v>201808</v>
          </cell>
          <cell r="N654">
            <v>301393.43999999994</v>
          </cell>
          <cell r="O654" t="str">
            <v>Small</v>
          </cell>
        </row>
        <row r="655">
          <cell r="B655" t="str">
            <v>CT_Small_HPIC_PPO</v>
          </cell>
          <cell r="H655">
            <v>274</v>
          </cell>
          <cell r="I655">
            <v>0</v>
          </cell>
          <cell r="J655">
            <v>201904</v>
          </cell>
          <cell r="K655">
            <v>201800</v>
          </cell>
          <cell r="N655">
            <v>156562.08000000002</v>
          </cell>
          <cell r="O655" t="str">
            <v>Small</v>
          </cell>
        </row>
        <row r="656">
          <cell r="B656" t="str">
            <v>CT_Small_HPIC_PPO</v>
          </cell>
          <cell r="H656">
            <v>514</v>
          </cell>
          <cell r="I656">
            <v>0</v>
          </cell>
          <cell r="J656">
            <v>201904</v>
          </cell>
          <cell r="K656">
            <v>201808</v>
          </cell>
          <cell r="N656">
            <v>299008.92999999993</v>
          </cell>
          <cell r="O656" t="str">
            <v>Small</v>
          </cell>
        </row>
        <row r="657">
          <cell r="B657" t="str">
            <v>CT_Small_HPIC_PPO</v>
          </cell>
          <cell r="H657">
            <v>274</v>
          </cell>
          <cell r="I657">
            <v>0</v>
          </cell>
          <cell r="J657">
            <v>201905</v>
          </cell>
          <cell r="K657">
            <v>201800</v>
          </cell>
          <cell r="N657">
            <v>155180.88</v>
          </cell>
          <cell r="O657" t="str">
            <v>Small</v>
          </cell>
        </row>
        <row r="658">
          <cell r="B658" t="str">
            <v>CT_Small_HPIC_PPO</v>
          </cell>
          <cell r="H658">
            <v>519</v>
          </cell>
          <cell r="I658">
            <v>0</v>
          </cell>
          <cell r="J658">
            <v>201905</v>
          </cell>
          <cell r="K658">
            <v>201808</v>
          </cell>
          <cell r="N658">
            <v>301380.60999999993</v>
          </cell>
          <cell r="O658" t="str">
            <v>Small</v>
          </cell>
        </row>
        <row r="659">
          <cell r="B659" t="str">
            <v>CT_Small_HPIC_PPO</v>
          </cell>
          <cell r="H659">
            <v>280</v>
          </cell>
          <cell r="I659">
            <v>0</v>
          </cell>
          <cell r="J659">
            <v>201906</v>
          </cell>
          <cell r="K659">
            <v>201800</v>
          </cell>
          <cell r="N659">
            <v>158063.00000000003</v>
          </cell>
          <cell r="O659" t="str">
            <v>Small</v>
          </cell>
        </row>
        <row r="660">
          <cell r="B660" t="str">
            <v>CT_Small_HPIC_PPO</v>
          </cell>
          <cell r="H660">
            <v>519</v>
          </cell>
          <cell r="I660">
            <v>0</v>
          </cell>
          <cell r="J660">
            <v>201906</v>
          </cell>
          <cell r="K660">
            <v>201808</v>
          </cell>
          <cell r="N660">
            <v>301015.05999999988</v>
          </cell>
          <cell r="O660" t="str">
            <v>Small</v>
          </cell>
        </row>
        <row r="661">
          <cell r="B661" t="str">
            <v>CT_Small_HPIC_PPO</v>
          </cell>
          <cell r="H661">
            <v>280</v>
          </cell>
          <cell r="I661">
            <v>0</v>
          </cell>
          <cell r="J661">
            <v>201907</v>
          </cell>
          <cell r="K661">
            <v>201800</v>
          </cell>
          <cell r="N661">
            <v>157935.02000000002</v>
          </cell>
          <cell r="O661" t="str">
            <v>Small</v>
          </cell>
        </row>
        <row r="662">
          <cell r="B662" t="str">
            <v>CT_Small_HPIC_PPO</v>
          </cell>
          <cell r="H662">
            <v>528</v>
          </cell>
          <cell r="I662">
            <v>0</v>
          </cell>
          <cell r="J662">
            <v>201907</v>
          </cell>
          <cell r="K662">
            <v>201808</v>
          </cell>
          <cell r="N662">
            <v>305286.79999999987</v>
          </cell>
          <cell r="O662" t="str">
            <v>Small</v>
          </cell>
        </row>
        <row r="663">
          <cell r="B663" t="str">
            <v>CT_Small_HPIC_PPO</v>
          </cell>
          <cell r="H663">
            <v>278</v>
          </cell>
          <cell r="I663">
            <v>0</v>
          </cell>
          <cell r="J663">
            <v>201908</v>
          </cell>
          <cell r="K663">
            <v>201800</v>
          </cell>
          <cell r="N663">
            <v>156832.25</v>
          </cell>
          <cell r="O663" t="str">
            <v>Small</v>
          </cell>
        </row>
        <row r="664">
          <cell r="B664" t="str">
            <v>CT_Small_HPIC_PPO</v>
          </cell>
          <cell r="H664">
            <v>533</v>
          </cell>
          <cell r="I664">
            <v>0</v>
          </cell>
          <cell r="J664">
            <v>201908</v>
          </cell>
          <cell r="K664">
            <v>201808</v>
          </cell>
          <cell r="N664">
            <v>308328.86999999994</v>
          </cell>
          <cell r="O664" t="str">
            <v>Small</v>
          </cell>
        </row>
        <row r="665">
          <cell r="B665" t="str">
            <v>CT_Small_HPIC_PPO</v>
          </cell>
          <cell r="H665">
            <v>275</v>
          </cell>
          <cell r="I665">
            <v>0</v>
          </cell>
          <cell r="J665">
            <v>201909</v>
          </cell>
          <cell r="K665">
            <v>201800</v>
          </cell>
          <cell r="N665">
            <v>155845.08000000002</v>
          </cell>
          <cell r="O665" t="str">
            <v>Small</v>
          </cell>
        </row>
        <row r="666">
          <cell r="B666" t="str">
            <v>CT_Small_HPIC_PPO</v>
          </cell>
          <cell r="H666">
            <v>537</v>
          </cell>
          <cell r="I666">
            <v>0</v>
          </cell>
          <cell r="J666">
            <v>201909</v>
          </cell>
          <cell r="K666">
            <v>201808</v>
          </cell>
          <cell r="N666">
            <v>309283.52999999991</v>
          </cell>
          <cell r="O666" t="str">
            <v>Small</v>
          </cell>
        </row>
        <row r="667">
          <cell r="B667" t="str">
            <v>CT_Small_HPIC_PPO</v>
          </cell>
          <cell r="H667">
            <v>109</v>
          </cell>
          <cell r="I667">
            <v>0</v>
          </cell>
          <cell r="J667">
            <v>201901</v>
          </cell>
          <cell r="K667">
            <v>201800</v>
          </cell>
          <cell r="N667">
            <v>53005.69</v>
          </cell>
          <cell r="O667" t="str">
            <v>Small</v>
          </cell>
        </row>
        <row r="668">
          <cell r="B668" t="str">
            <v>CT_Small_HPIC_PPO</v>
          </cell>
          <cell r="H668">
            <v>95</v>
          </cell>
          <cell r="I668">
            <v>0</v>
          </cell>
          <cell r="J668">
            <v>201902</v>
          </cell>
          <cell r="K668">
            <v>201800</v>
          </cell>
          <cell r="N668">
            <v>48957.64</v>
          </cell>
          <cell r="O668" t="str">
            <v>Small</v>
          </cell>
        </row>
        <row r="669">
          <cell r="B669" t="str">
            <v>CT_Small_HPIC_PPO</v>
          </cell>
          <cell r="H669">
            <v>56</v>
          </cell>
          <cell r="I669">
            <v>0</v>
          </cell>
          <cell r="J669">
            <v>201902</v>
          </cell>
          <cell r="K669">
            <v>201808</v>
          </cell>
          <cell r="N669">
            <v>32861.449999999997</v>
          </cell>
          <cell r="O669" t="str">
            <v>Small</v>
          </cell>
        </row>
        <row r="670">
          <cell r="B670" t="str">
            <v>CT_Small_HPIC_PPO</v>
          </cell>
          <cell r="H670">
            <v>95</v>
          </cell>
          <cell r="I670">
            <v>0</v>
          </cell>
          <cell r="J670">
            <v>201903</v>
          </cell>
          <cell r="K670">
            <v>201800</v>
          </cell>
          <cell r="N670">
            <v>48935.849999999991</v>
          </cell>
          <cell r="O670" t="str">
            <v>Small</v>
          </cell>
        </row>
        <row r="671">
          <cell r="B671" t="str">
            <v>CT_Small_HPIC_PPO</v>
          </cell>
          <cell r="H671">
            <v>56</v>
          </cell>
          <cell r="I671">
            <v>0</v>
          </cell>
          <cell r="J671">
            <v>201903</v>
          </cell>
          <cell r="K671">
            <v>201808</v>
          </cell>
          <cell r="N671">
            <v>32861.449999999997</v>
          </cell>
          <cell r="O671" t="str">
            <v>Small</v>
          </cell>
        </row>
        <row r="672">
          <cell r="B672" t="str">
            <v>CT_Small_HPIC_PPO</v>
          </cell>
          <cell r="H672">
            <v>92</v>
          </cell>
          <cell r="I672">
            <v>0</v>
          </cell>
          <cell r="J672">
            <v>201904</v>
          </cell>
          <cell r="K672">
            <v>201800</v>
          </cell>
          <cell r="N672">
            <v>47009.389999999992</v>
          </cell>
          <cell r="O672" t="str">
            <v>Small</v>
          </cell>
        </row>
        <row r="673">
          <cell r="B673" t="str">
            <v>CT_Small_HPIC_PPO</v>
          </cell>
          <cell r="H673">
            <v>54</v>
          </cell>
          <cell r="I673">
            <v>0</v>
          </cell>
          <cell r="J673">
            <v>201904</v>
          </cell>
          <cell r="K673">
            <v>201808</v>
          </cell>
          <cell r="N673">
            <v>31048.47</v>
          </cell>
          <cell r="O673" t="str">
            <v>Small</v>
          </cell>
        </row>
        <row r="674">
          <cell r="B674" t="str">
            <v>CT_Small_HPIC_PPO</v>
          </cell>
          <cell r="H674">
            <v>91</v>
          </cell>
          <cell r="I674">
            <v>0</v>
          </cell>
          <cell r="J674">
            <v>201905</v>
          </cell>
          <cell r="K674">
            <v>201800</v>
          </cell>
          <cell r="N674">
            <v>46564.579999999994</v>
          </cell>
          <cell r="O674" t="str">
            <v>Small</v>
          </cell>
        </row>
        <row r="675">
          <cell r="B675" t="str">
            <v>CT_Small_HPIC_PPO</v>
          </cell>
          <cell r="H675">
            <v>54</v>
          </cell>
          <cell r="I675">
            <v>0</v>
          </cell>
          <cell r="J675">
            <v>201905</v>
          </cell>
          <cell r="K675">
            <v>201808</v>
          </cell>
          <cell r="N675">
            <v>31048.47</v>
          </cell>
          <cell r="O675" t="str">
            <v>Small</v>
          </cell>
        </row>
        <row r="676">
          <cell r="B676" t="str">
            <v>CT_Small_HPIC_PPO</v>
          </cell>
          <cell r="H676">
            <v>90</v>
          </cell>
          <cell r="I676">
            <v>0</v>
          </cell>
          <cell r="J676">
            <v>201906</v>
          </cell>
          <cell r="K676">
            <v>201800</v>
          </cell>
          <cell r="N676">
            <v>45835.189999999995</v>
          </cell>
          <cell r="O676" t="str">
            <v>Small</v>
          </cell>
        </row>
        <row r="677">
          <cell r="B677" t="str">
            <v>CT_Small_HPIC_PPO</v>
          </cell>
          <cell r="H677">
            <v>54</v>
          </cell>
          <cell r="I677">
            <v>0</v>
          </cell>
          <cell r="J677">
            <v>201906</v>
          </cell>
          <cell r="K677">
            <v>201808</v>
          </cell>
          <cell r="N677">
            <v>31048.47</v>
          </cell>
          <cell r="O677" t="str">
            <v>Small</v>
          </cell>
        </row>
        <row r="678">
          <cell r="B678" t="str">
            <v>CT_Small_HPIC_PPO</v>
          </cell>
          <cell r="H678">
            <v>94</v>
          </cell>
          <cell r="I678">
            <v>0</v>
          </cell>
          <cell r="J678">
            <v>201907</v>
          </cell>
          <cell r="K678">
            <v>201800</v>
          </cell>
          <cell r="N678">
            <v>47412.279999999992</v>
          </cell>
          <cell r="O678" t="str">
            <v>Small</v>
          </cell>
        </row>
        <row r="679">
          <cell r="B679" t="str">
            <v>CT_Small_HPIC_PPO</v>
          </cell>
          <cell r="H679">
            <v>53</v>
          </cell>
          <cell r="I679">
            <v>0</v>
          </cell>
          <cell r="J679">
            <v>201907</v>
          </cell>
          <cell r="K679">
            <v>201808</v>
          </cell>
          <cell r="N679">
            <v>30646.190000000002</v>
          </cell>
          <cell r="O679" t="str">
            <v>Small</v>
          </cell>
        </row>
        <row r="680">
          <cell r="B680" t="str">
            <v>CT_Small_HPIC_PPO</v>
          </cell>
          <cell r="H680">
            <v>91</v>
          </cell>
          <cell r="I680">
            <v>0</v>
          </cell>
          <cell r="J680">
            <v>201908</v>
          </cell>
          <cell r="K680">
            <v>201800</v>
          </cell>
          <cell r="N680">
            <v>46167.729999999996</v>
          </cell>
          <cell r="O680" t="str">
            <v>Small</v>
          </cell>
        </row>
        <row r="681">
          <cell r="B681" t="str">
            <v>CT_Small_HPIC_PPO</v>
          </cell>
          <cell r="H681">
            <v>53</v>
          </cell>
          <cell r="I681">
            <v>0</v>
          </cell>
          <cell r="J681">
            <v>201908</v>
          </cell>
          <cell r="K681">
            <v>201808</v>
          </cell>
          <cell r="N681">
            <v>30646.190000000002</v>
          </cell>
          <cell r="O681" t="str">
            <v>Small</v>
          </cell>
        </row>
        <row r="682">
          <cell r="B682" t="str">
            <v>CT_Small_HPIC_PPO</v>
          </cell>
          <cell r="H682">
            <v>94</v>
          </cell>
          <cell r="I682">
            <v>0</v>
          </cell>
          <cell r="J682">
            <v>201909</v>
          </cell>
          <cell r="K682">
            <v>201800</v>
          </cell>
          <cell r="N682">
            <v>47675.25</v>
          </cell>
          <cell r="O682" t="str">
            <v>Small</v>
          </cell>
        </row>
        <row r="683">
          <cell r="B683" t="str">
            <v>CT_Small_HPIC_PPO</v>
          </cell>
          <cell r="H683">
            <v>53</v>
          </cell>
          <cell r="I683">
            <v>0</v>
          </cell>
          <cell r="J683">
            <v>201909</v>
          </cell>
          <cell r="K683">
            <v>201808</v>
          </cell>
          <cell r="N683">
            <v>30646.190000000002</v>
          </cell>
          <cell r="O683" t="str">
            <v>Small</v>
          </cell>
        </row>
        <row r="684">
          <cell r="B684" t="str">
            <v>CT_Small_HPIC_PPO</v>
          </cell>
          <cell r="H684">
            <v>129</v>
          </cell>
          <cell r="I684">
            <v>0</v>
          </cell>
          <cell r="J684">
            <v>201901</v>
          </cell>
          <cell r="K684">
            <v>201800</v>
          </cell>
          <cell r="N684">
            <v>60477.4</v>
          </cell>
          <cell r="O684" t="str">
            <v>Small</v>
          </cell>
        </row>
        <row r="685">
          <cell r="B685" t="str">
            <v>CT_Small_HPIC_PPO</v>
          </cell>
          <cell r="H685">
            <v>129</v>
          </cell>
          <cell r="I685">
            <v>0</v>
          </cell>
          <cell r="J685">
            <v>201902</v>
          </cell>
          <cell r="K685">
            <v>201800</v>
          </cell>
          <cell r="N685">
            <v>73200.960000000006</v>
          </cell>
          <cell r="O685" t="str">
            <v>Small</v>
          </cell>
        </row>
        <row r="686">
          <cell r="B686" t="str">
            <v>CT_Small_HPIC_PPO</v>
          </cell>
          <cell r="H686">
            <v>65</v>
          </cell>
          <cell r="I686">
            <v>0</v>
          </cell>
          <cell r="J686">
            <v>201903</v>
          </cell>
          <cell r="K686">
            <v>201800</v>
          </cell>
          <cell r="N686">
            <v>35285.620000000003</v>
          </cell>
          <cell r="O686" t="str">
            <v>Small</v>
          </cell>
        </row>
        <row r="687">
          <cell r="B687" t="str">
            <v>CT_Small_HPIC_PPO</v>
          </cell>
          <cell r="H687">
            <v>118</v>
          </cell>
          <cell r="I687">
            <v>0</v>
          </cell>
          <cell r="J687">
            <v>201903</v>
          </cell>
          <cell r="K687">
            <v>201808</v>
          </cell>
          <cell r="N687">
            <v>69544.029999999984</v>
          </cell>
          <cell r="O687" t="str">
            <v>Small</v>
          </cell>
        </row>
        <row r="688">
          <cell r="B688" t="str">
            <v>CT_Small_HPIC_PPO</v>
          </cell>
          <cell r="H688">
            <v>65</v>
          </cell>
          <cell r="I688">
            <v>0</v>
          </cell>
          <cell r="J688">
            <v>201904</v>
          </cell>
          <cell r="K688">
            <v>201800</v>
          </cell>
          <cell r="N688">
            <v>35285.630000000005</v>
          </cell>
          <cell r="O688" t="str">
            <v>Small</v>
          </cell>
        </row>
        <row r="689">
          <cell r="B689" t="str">
            <v>CT_Small_HPIC_PPO</v>
          </cell>
          <cell r="H689">
            <v>121</v>
          </cell>
          <cell r="I689">
            <v>0</v>
          </cell>
          <cell r="J689">
            <v>201904</v>
          </cell>
          <cell r="K689">
            <v>201808</v>
          </cell>
          <cell r="N689">
            <v>73573.929999999993</v>
          </cell>
          <cell r="O689" t="str">
            <v>Small</v>
          </cell>
        </row>
        <row r="690">
          <cell r="B690" t="str">
            <v>CT_Small_HPIC_PPO</v>
          </cell>
          <cell r="H690">
            <v>65</v>
          </cell>
          <cell r="I690">
            <v>0</v>
          </cell>
          <cell r="J690">
            <v>201905</v>
          </cell>
          <cell r="K690">
            <v>201800</v>
          </cell>
          <cell r="N690">
            <v>34862.22</v>
          </cell>
          <cell r="O690" t="str">
            <v>Small</v>
          </cell>
        </row>
        <row r="691">
          <cell r="B691" t="str">
            <v>CT_Small_HPIC_PPO</v>
          </cell>
          <cell r="H691">
            <v>122</v>
          </cell>
          <cell r="I691">
            <v>0</v>
          </cell>
          <cell r="J691">
            <v>201905</v>
          </cell>
          <cell r="K691">
            <v>201808</v>
          </cell>
          <cell r="N691">
            <v>73923.48</v>
          </cell>
          <cell r="O691" t="str">
            <v>Small</v>
          </cell>
        </row>
        <row r="692">
          <cell r="B692" t="str">
            <v>CT_Small_HPIC_PPO</v>
          </cell>
          <cell r="H692">
            <v>64</v>
          </cell>
          <cell r="I692">
            <v>0</v>
          </cell>
          <cell r="J692">
            <v>201906</v>
          </cell>
          <cell r="K692">
            <v>201800</v>
          </cell>
          <cell r="N692">
            <v>34324.81</v>
          </cell>
          <cell r="O692" t="str">
            <v>Small</v>
          </cell>
        </row>
        <row r="693">
          <cell r="B693" t="str">
            <v>CT_Small_HPIC_PPO</v>
          </cell>
          <cell r="H693">
            <v>122</v>
          </cell>
          <cell r="I693">
            <v>0</v>
          </cell>
          <cell r="J693">
            <v>201906</v>
          </cell>
          <cell r="K693">
            <v>201808</v>
          </cell>
          <cell r="N693">
            <v>74475.040000000008</v>
          </cell>
          <cell r="O693" t="str">
            <v>Small</v>
          </cell>
        </row>
        <row r="694">
          <cell r="B694" t="str">
            <v>CT_Small_HPIC_PPO</v>
          </cell>
          <cell r="H694">
            <v>65</v>
          </cell>
          <cell r="I694">
            <v>0</v>
          </cell>
          <cell r="J694">
            <v>201907</v>
          </cell>
          <cell r="K694">
            <v>201800</v>
          </cell>
          <cell r="N694">
            <v>34835.360000000001</v>
          </cell>
          <cell r="O694" t="str">
            <v>Small</v>
          </cell>
        </row>
        <row r="695">
          <cell r="B695" t="str">
            <v>CT_Small_HPIC_PPO</v>
          </cell>
          <cell r="H695">
            <v>121</v>
          </cell>
          <cell r="I695">
            <v>0</v>
          </cell>
          <cell r="J695">
            <v>201907</v>
          </cell>
          <cell r="K695">
            <v>201808</v>
          </cell>
          <cell r="N695">
            <v>74057.900000000009</v>
          </cell>
          <cell r="O695" t="str">
            <v>Small</v>
          </cell>
        </row>
        <row r="696">
          <cell r="B696" t="str">
            <v>CT_Small_HPIC_PPO</v>
          </cell>
          <cell r="H696">
            <v>64</v>
          </cell>
          <cell r="I696">
            <v>0</v>
          </cell>
          <cell r="J696">
            <v>201908</v>
          </cell>
          <cell r="K696">
            <v>201800</v>
          </cell>
          <cell r="N696">
            <v>34493.730000000003</v>
          </cell>
          <cell r="O696" t="str">
            <v>Small</v>
          </cell>
        </row>
        <row r="697">
          <cell r="B697" t="str">
            <v>CT_Small_HPIC_PPO</v>
          </cell>
          <cell r="H697">
            <v>120</v>
          </cell>
          <cell r="I697">
            <v>0</v>
          </cell>
          <cell r="J697">
            <v>201908</v>
          </cell>
          <cell r="K697">
            <v>201808</v>
          </cell>
          <cell r="N697">
            <v>73709.509999999995</v>
          </cell>
          <cell r="O697" t="str">
            <v>Small</v>
          </cell>
        </row>
        <row r="698">
          <cell r="B698" t="str">
            <v>CT_Small_HPIC_PPO</v>
          </cell>
          <cell r="H698">
            <v>64</v>
          </cell>
          <cell r="I698">
            <v>0</v>
          </cell>
          <cell r="J698">
            <v>201909</v>
          </cell>
          <cell r="K698">
            <v>201800</v>
          </cell>
          <cell r="N698">
            <v>34493.730000000003</v>
          </cell>
          <cell r="O698" t="str">
            <v>Small</v>
          </cell>
        </row>
        <row r="699">
          <cell r="B699" t="str">
            <v>CT_Small_HPIC_PPO</v>
          </cell>
          <cell r="H699">
            <v>123</v>
          </cell>
          <cell r="I699">
            <v>0</v>
          </cell>
          <cell r="J699">
            <v>201909</v>
          </cell>
          <cell r="K699">
            <v>201808</v>
          </cell>
          <cell r="N699">
            <v>73482.84</v>
          </cell>
          <cell r="O699" t="str">
            <v>Small</v>
          </cell>
        </row>
        <row r="700">
          <cell r="B700" t="str">
            <v>CT_Small_HPIC_PPO</v>
          </cell>
          <cell r="H700">
            <v>78</v>
          </cell>
          <cell r="I700">
            <v>0</v>
          </cell>
          <cell r="J700">
            <v>201901</v>
          </cell>
          <cell r="K700">
            <v>201800</v>
          </cell>
          <cell r="N700">
            <v>45111.6</v>
          </cell>
          <cell r="O700" t="str">
            <v>Small</v>
          </cell>
        </row>
        <row r="701">
          <cell r="B701" t="str">
            <v>CT_Small_HPIC_PPO</v>
          </cell>
          <cell r="H701">
            <v>78</v>
          </cell>
          <cell r="I701">
            <v>0</v>
          </cell>
          <cell r="J701">
            <v>201902</v>
          </cell>
          <cell r="K701">
            <v>201800</v>
          </cell>
          <cell r="N701">
            <v>45072.53</v>
          </cell>
          <cell r="O701" t="str">
            <v>Small</v>
          </cell>
        </row>
        <row r="702">
          <cell r="B702" t="str">
            <v>CT_Small_HPIC_PPO</v>
          </cell>
          <cell r="H702">
            <v>78</v>
          </cell>
          <cell r="I702">
            <v>0</v>
          </cell>
          <cell r="J702">
            <v>201903</v>
          </cell>
          <cell r="K702">
            <v>201800</v>
          </cell>
          <cell r="N702">
            <v>45072.53</v>
          </cell>
          <cell r="O702" t="str">
            <v>Small</v>
          </cell>
        </row>
        <row r="703">
          <cell r="B703" t="str">
            <v>CT_Small_HPIC_PPO</v>
          </cell>
          <cell r="H703">
            <v>69</v>
          </cell>
          <cell r="I703">
            <v>0</v>
          </cell>
          <cell r="J703">
            <v>201904</v>
          </cell>
          <cell r="K703">
            <v>201800</v>
          </cell>
          <cell r="N703">
            <v>41020.840000000004</v>
          </cell>
          <cell r="O703" t="str">
            <v>Small</v>
          </cell>
        </row>
        <row r="704">
          <cell r="B704" t="str">
            <v>CT_Small_HPIC_PPO</v>
          </cell>
          <cell r="H704">
            <v>43</v>
          </cell>
          <cell r="I704">
            <v>0</v>
          </cell>
          <cell r="J704">
            <v>201904</v>
          </cell>
          <cell r="K704">
            <v>201808</v>
          </cell>
          <cell r="N704">
            <v>27284.530000000002</v>
          </cell>
          <cell r="O704" t="str">
            <v>Small</v>
          </cell>
        </row>
        <row r="705">
          <cell r="B705" t="str">
            <v>CT_Small_HPIC_PPO</v>
          </cell>
          <cell r="H705">
            <v>70</v>
          </cell>
          <cell r="I705">
            <v>0</v>
          </cell>
          <cell r="J705">
            <v>201905</v>
          </cell>
          <cell r="K705">
            <v>201800</v>
          </cell>
          <cell r="N705">
            <v>41803.53</v>
          </cell>
          <cell r="O705" t="str">
            <v>Small</v>
          </cell>
        </row>
        <row r="706">
          <cell r="B706" t="str">
            <v>CT_Small_HPIC_PPO</v>
          </cell>
          <cell r="H706">
            <v>43</v>
          </cell>
          <cell r="I706">
            <v>0</v>
          </cell>
          <cell r="J706">
            <v>201905</v>
          </cell>
          <cell r="K706">
            <v>201808</v>
          </cell>
          <cell r="N706">
            <v>27284.530000000002</v>
          </cell>
          <cell r="O706" t="str">
            <v>Small</v>
          </cell>
        </row>
        <row r="707">
          <cell r="B707" t="str">
            <v>CT_Small_HPIC_PPO</v>
          </cell>
          <cell r="H707">
            <v>70</v>
          </cell>
          <cell r="I707">
            <v>0</v>
          </cell>
          <cell r="J707">
            <v>201906</v>
          </cell>
          <cell r="K707">
            <v>201800</v>
          </cell>
          <cell r="N707">
            <v>41803.53</v>
          </cell>
          <cell r="O707" t="str">
            <v>Small</v>
          </cell>
        </row>
        <row r="708">
          <cell r="B708" t="str">
            <v>CT_Small_HPIC_PPO</v>
          </cell>
          <cell r="H708">
            <v>43</v>
          </cell>
          <cell r="I708">
            <v>0</v>
          </cell>
          <cell r="J708">
            <v>201906</v>
          </cell>
          <cell r="K708">
            <v>201808</v>
          </cell>
          <cell r="N708">
            <v>27284.530000000002</v>
          </cell>
          <cell r="O708" t="str">
            <v>Small</v>
          </cell>
        </row>
        <row r="709">
          <cell r="B709" t="str">
            <v>CT_Small_HPIC_PPO</v>
          </cell>
          <cell r="H709">
            <v>70</v>
          </cell>
          <cell r="I709">
            <v>0</v>
          </cell>
          <cell r="J709">
            <v>201907</v>
          </cell>
          <cell r="K709">
            <v>201800</v>
          </cell>
          <cell r="N709">
            <v>41857.75</v>
          </cell>
          <cell r="O709" t="str">
            <v>Small</v>
          </cell>
        </row>
        <row r="710">
          <cell r="B710" t="str">
            <v>CT_Small_HPIC_PPO</v>
          </cell>
          <cell r="H710">
            <v>43</v>
          </cell>
          <cell r="I710">
            <v>0</v>
          </cell>
          <cell r="J710">
            <v>201907</v>
          </cell>
          <cell r="K710">
            <v>201808</v>
          </cell>
          <cell r="N710">
            <v>27590.61</v>
          </cell>
          <cell r="O710" t="str">
            <v>Small</v>
          </cell>
        </row>
        <row r="711">
          <cell r="B711" t="str">
            <v>CT_Small_HPIC_PPO</v>
          </cell>
          <cell r="H711">
            <v>69</v>
          </cell>
          <cell r="I711">
            <v>0</v>
          </cell>
          <cell r="J711">
            <v>201908</v>
          </cell>
          <cell r="K711">
            <v>201800</v>
          </cell>
          <cell r="N711">
            <v>41464.39</v>
          </cell>
          <cell r="O711" t="str">
            <v>Small</v>
          </cell>
        </row>
        <row r="712">
          <cell r="B712" t="str">
            <v>CT_Small_HPIC_PPO</v>
          </cell>
          <cell r="H712">
            <v>42</v>
          </cell>
          <cell r="I712">
            <v>0</v>
          </cell>
          <cell r="J712">
            <v>201908</v>
          </cell>
          <cell r="K712">
            <v>201808</v>
          </cell>
          <cell r="N712">
            <v>26573.86</v>
          </cell>
          <cell r="O712" t="str">
            <v>Small</v>
          </cell>
        </row>
        <row r="713">
          <cell r="B713" t="str">
            <v>CT_Small_HPIC_PPO</v>
          </cell>
          <cell r="H713">
            <v>69</v>
          </cell>
          <cell r="I713">
            <v>0</v>
          </cell>
          <cell r="J713">
            <v>201909</v>
          </cell>
          <cell r="K713">
            <v>201800</v>
          </cell>
          <cell r="N713">
            <v>41357.800000000003</v>
          </cell>
          <cell r="O713" t="str">
            <v>Small</v>
          </cell>
        </row>
        <row r="714">
          <cell r="B714" t="str">
            <v>CT_Small_HPIC_PPO</v>
          </cell>
          <cell r="H714">
            <v>41</v>
          </cell>
          <cell r="I714">
            <v>0</v>
          </cell>
          <cell r="J714">
            <v>201909</v>
          </cell>
          <cell r="K714">
            <v>201808</v>
          </cell>
          <cell r="N714">
            <v>25541.200000000001</v>
          </cell>
          <cell r="O714" t="str">
            <v>Small</v>
          </cell>
        </row>
        <row r="715">
          <cell r="B715" t="str">
            <v>CT_Small_HPIC_PPO</v>
          </cell>
          <cell r="H715">
            <v>45</v>
          </cell>
          <cell r="I715">
            <v>0</v>
          </cell>
          <cell r="J715">
            <v>201901</v>
          </cell>
          <cell r="K715">
            <v>201800</v>
          </cell>
          <cell r="N715">
            <v>23948.87</v>
          </cell>
          <cell r="O715" t="str">
            <v>Small</v>
          </cell>
        </row>
        <row r="716">
          <cell r="B716" t="str">
            <v>CT_Small_HPIC_PPO</v>
          </cell>
          <cell r="H716">
            <v>45</v>
          </cell>
          <cell r="I716">
            <v>0</v>
          </cell>
          <cell r="J716">
            <v>201902</v>
          </cell>
          <cell r="K716">
            <v>201800</v>
          </cell>
          <cell r="N716">
            <v>23948.87</v>
          </cell>
          <cell r="O716" t="str">
            <v>Small</v>
          </cell>
        </row>
        <row r="717">
          <cell r="B717" t="str">
            <v>CT_Small_HPIC_PPO</v>
          </cell>
          <cell r="H717">
            <v>45</v>
          </cell>
          <cell r="I717">
            <v>0</v>
          </cell>
          <cell r="J717">
            <v>201903</v>
          </cell>
          <cell r="K717">
            <v>201800</v>
          </cell>
          <cell r="N717">
            <v>23380.25</v>
          </cell>
          <cell r="O717" t="str">
            <v>Small</v>
          </cell>
        </row>
        <row r="718">
          <cell r="B718" t="str">
            <v>CT_Small_HPIC_PPO</v>
          </cell>
          <cell r="H718">
            <v>46</v>
          </cell>
          <cell r="I718">
            <v>0</v>
          </cell>
          <cell r="J718">
            <v>201904</v>
          </cell>
          <cell r="K718">
            <v>201800</v>
          </cell>
          <cell r="N718">
            <v>23846.899999999998</v>
          </cell>
          <cell r="O718" t="str">
            <v>Small</v>
          </cell>
        </row>
        <row r="719">
          <cell r="B719" t="str">
            <v>CT_Small_HPIC_PPO</v>
          </cell>
          <cell r="H719">
            <v>36</v>
          </cell>
          <cell r="I719">
            <v>0</v>
          </cell>
          <cell r="J719">
            <v>201905</v>
          </cell>
          <cell r="K719">
            <v>201800</v>
          </cell>
          <cell r="N719">
            <v>17443.719999999998</v>
          </cell>
          <cell r="O719" t="str">
            <v>Small</v>
          </cell>
        </row>
        <row r="720">
          <cell r="B720" t="str">
            <v>CT_Small_HPIC_PPO</v>
          </cell>
          <cell r="H720">
            <v>10</v>
          </cell>
          <cell r="I720">
            <v>0</v>
          </cell>
          <cell r="J720">
            <v>201905</v>
          </cell>
          <cell r="K720">
            <v>201808</v>
          </cell>
          <cell r="N720">
            <v>6372.54</v>
          </cell>
          <cell r="O720" t="str">
            <v>Small</v>
          </cell>
        </row>
        <row r="721">
          <cell r="B721" t="str">
            <v>CT_Small_HPIC_PPO</v>
          </cell>
          <cell r="H721">
            <v>34</v>
          </cell>
          <cell r="I721">
            <v>0</v>
          </cell>
          <cell r="J721">
            <v>201906</v>
          </cell>
          <cell r="K721">
            <v>201800</v>
          </cell>
          <cell r="N721">
            <v>16507.929999999997</v>
          </cell>
          <cell r="O721" t="str">
            <v>Small</v>
          </cell>
        </row>
        <row r="722">
          <cell r="B722" t="str">
            <v>CT_Small_HPIC_PPO</v>
          </cell>
          <cell r="H722">
            <v>10</v>
          </cell>
          <cell r="I722">
            <v>0</v>
          </cell>
          <cell r="J722">
            <v>201906</v>
          </cell>
          <cell r="K722">
            <v>201808</v>
          </cell>
          <cell r="N722">
            <v>6372.54</v>
          </cell>
          <cell r="O722" t="str">
            <v>Small</v>
          </cell>
        </row>
        <row r="723">
          <cell r="B723" t="str">
            <v>CT_Small_HPIC_PPO</v>
          </cell>
          <cell r="H723">
            <v>34</v>
          </cell>
          <cell r="I723">
            <v>0</v>
          </cell>
          <cell r="J723">
            <v>201907</v>
          </cell>
          <cell r="K723">
            <v>201800</v>
          </cell>
          <cell r="N723">
            <v>16507.929999999997</v>
          </cell>
          <cell r="O723" t="str">
            <v>Small</v>
          </cell>
        </row>
        <row r="724">
          <cell r="B724" t="str">
            <v>CT_Small_HPIC_PPO</v>
          </cell>
          <cell r="H724">
            <v>10</v>
          </cell>
          <cell r="I724">
            <v>0</v>
          </cell>
          <cell r="J724">
            <v>201907</v>
          </cell>
          <cell r="K724">
            <v>201808</v>
          </cell>
          <cell r="N724">
            <v>6372.54</v>
          </cell>
          <cell r="O724" t="str">
            <v>Small</v>
          </cell>
        </row>
        <row r="725">
          <cell r="B725" t="str">
            <v>CT_Small_HPIC_PPO</v>
          </cell>
          <cell r="H725">
            <v>34</v>
          </cell>
          <cell r="I725">
            <v>0</v>
          </cell>
          <cell r="J725">
            <v>201908</v>
          </cell>
          <cell r="K725">
            <v>201800</v>
          </cell>
          <cell r="N725">
            <v>16507.929999999997</v>
          </cell>
          <cell r="O725" t="str">
            <v>Small</v>
          </cell>
        </row>
        <row r="726">
          <cell r="B726" t="str">
            <v>CT_Small_HPIC_PPO</v>
          </cell>
          <cell r="H726">
            <v>10</v>
          </cell>
          <cell r="I726">
            <v>0</v>
          </cell>
          <cell r="J726">
            <v>201908</v>
          </cell>
          <cell r="K726">
            <v>201808</v>
          </cell>
          <cell r="N726">
            <v>6372.54</v>
          </cell>
          <cell r="O726" t="str">
            <v>Small</v>
          </cell>
        </row>
        <row r="727">
          <cell r="B727" t="str">
            <v>CT_Small_HPIC_PPO</v>
          </cell>
          <cell r="H727">
            <v>33</v>
          </cell>
          <cell r="I727">
            <v>0</v>
          </cell>
          <cell r="J727">
            <v>201909</v>
          </cell>
          <cell r="K727">
            <v>201800</v>
          </cell>
          <cell r="N727">
            <v>16507.929999999997</v>
          </cell>
          <cell r="O727" t="str">
            <v>Small</v>
          </cell>
        </row>
        <row r="728">
          <cell r="B728" t="str">
            <v>CT_Small_HPIC_PPO</v>
          </cell>
          <cell r="H728">
            <v>8</v>
          </cell>
          <cell r="I728">
            <v>0</v>
          </cell>
          <cell r="J728">
            <v>201909</v>
          </cell>
          <cell r="K728">
            <v>201808</v>
          </cell>
          <cell r="N728">
            <v>5658.14</v>
          </cell>
          <cell r="O728" t="str">
            <v>Small</v>
          </cell>
        </row>
        <row r="729">
          <cell r="B729" t="str">
            <v>CT_Small_HPIC_PPO</v>
          </cell>
          <cell r="H729">
            <v>140</v>
          </cell>
          <cell r="I729">
            <v>0</v>
          </cell>
          <cell r="J729">
            <v>201901</v>
          </cell>
          <cell r="K729">
            <v>201800</v>
          </cell>
          <cell r="N729">
            <v>79628.05</v>
          </cell>
          <cell r="O729" t="str">
            <v>Small</v>
          </cell>
        </row>
        <row r="730">
          <cell r="B730" t="str">
            <v>CT_Small_HPIC_PPO</v>
          </cell>
          <cell r="H730">
            <v>134</v>
          </cell>
          <cell r="I730">
            <v>0</v>
          </cell>
          <cell r="J730">
            <v>201902</v>
          </cell>
          <cell r="K730">
            <v>201800</v>
          </cell>
          <cell r="N730">
            <v>77245.050000000017</v>
          </cell>
          <cell r="O730" t="str">
            <v>Small</v>
          </cell>
        </row>
        <row r="731">
          <cell r="B731" t="str">
            <v>CT_Small_HPIC_PPO</v>
          </cell>
          <cell r="H731">
            <v>139</v>
          </cell>
          <cell r="I731">
            <v>0</v>
          </cell>
          <cell r="J731">
            <v>201903</v>
          </cell>
          <cell r="K731">
            <v>201800</v>
          </cell>
          <cell r="N731">
            <v>79409.81</v>
          </cell>
          <cell r="O731" t="str">
            <v>Small</v>
          </cell>
        </row>
        <row r="732">
          <cell r="B732" t="str">
            <v>CT_Small_HPIC_PPO</v>
          </cell>
          <cell r="H732">
            <v>139</v>
          </cell>
          <cell r="I732">
            <v>0</v>
          </cell>
          <cell r="J732">
            <v>201904</v>
          </cell>
          <cell r="K732">
            <v>201800</v>
          </cell>
          <cell r="N732">
            <v>79300.06</v>
          </cell>
          <cell r="O732" t="str">
            <v>Small</v>
          </cell>
        </row>
        <row r="733">
          <cell r="B733" t="str">
            <v>CT_Small_HPIC_PPO</v>
          </cell>
          <cell r="H733">
            <v>140</v>
          </cell>
          <cell r="I733">
            <v>0</v>
          </cell>
          <cell r="J733">
            <v>201905</v>
          </cell>
          <cell r="K733">
            <v>201800</v>
          </cell>
          <cell r="N733">
            <v>80556.28</v>
          </cell>
          <cell r="O733" t="str">
            <v>Small</v>
          </cell>
        </row>
        <row r="734">
          <cell r="B734" t="str">
            <v>CT_Small_HPIC_PPO</v>
          </cell>
          <cell r="H734">
            <v>103</v>
          </cell>
          <cell r="I734">
            <v>0</v>
          </cell>
          <cell r="J734">
            <v>201906</v>
          </cell>
          <cell r="K734">
            <v>201800</v>
          </cell>
          <cell r="N734">
            <v>63787.859999999993</v>
          </cell>
          <cell r="O734" t="str">
            <v>Small</v>
          </cell>
        </row>
        <row r="735">
          <cell r="B735" t="str">
            <v>CT_Small_HPIC_PPO</v>
          </cell>
          <cell r="H735">
            <v>59</v>
          </cell>
          <cell r="I735">
            <v>0</v>
          </cell>
          <cell r="J735">
            <v>201906</v>
          </cell>
          <cell r="K735">
            <v>201808</v>
          </cell>
          <cell r="N735">
            <v>34179.82</v>
          </cell>
          <cell r="O735" t="str">
            <v>Small</v>
          </cell>
        </row>
        <row r="736">
          <cell r="B736" t="str">
            <v>CT_Small_HPIC_PPO</v>
          </cell>
          <cell r="H736">
            <v>100</v>
          </cell>
          <cell r="I736">
            <v>0</v>
          </cell>
          <cell r="J736">
            <v>201907</v>
          </cell>
          <cell r="K736">
            <v>201800</v>
          </cell>
          <cell r="N736">
            <v>61989.32</v>
          </cell>
          <cell r="O736" t="str">
            <v>Small</v>
          </cell>
        </row>
        <row r="737">
          <cell r="B737" t="str">
            <v>CT_Small_HPIC_PPO</v>
          </cell>
          <cell r="H737">
            <v>60</v>
          </cell>
          <cell r="I737">
            <v>0</v>
          </cell>
          <cell r="J737">
            <v>201907</v>
          </cell>
          <cell r="K737">
            <v>201808</v>
          </cell>
          <cell r="N737">
            <v>34831.35</v>
          </cell>
          <cell r="O737" t="str">
            <v>Small</v>
          </cell>
        </row>
        <row r="738">
          <cell r="B738" t="str">
            <v>CT_Small_HPIC_PPO</v>
          </cell>
          <cell r="H738">
            <v>101</v>
          </cell>
          <cell r="I738">
            <v>0</v>
          </cell>
          <cell r="J738">
            <v>201908</v>
          </cell>
          <cell r="K738">
            <v>201800</v>
          </cell>
          <cell r="N738">
            <v>63248.529999999992</v>
          </cell>
          <cell r="O738" t="str">
            <v>Small</v>
          </cell>
        </row>
        <row r="739">
          <cell r="B739" t="str">
            <v>CT_Small_HPIC_PPO</v>
          </cell>
          <cell r="H739">
            <v>62</v>
          </cell>
          <cell r="I739">
            <v>0</v>
          </cell>
          <cell r="J739">
            <v>201908</v>
          </cell>
          <cell r="K739">
            <v>201808</v>
          </cell>
          <cell r="N739">
            <v>33888.619999999995</v>
          </cell>
          <cell r="O739" t="str">
            <v>Small</v>
          </cell>
        </row>
        <row r="740">
          <cell r="B740" t="str">
            <v>CT_Small_HPIC_PPO</v>
          </cell>
          <cell r="H740">
            <v>101</v>
          </cell>
          <cell r="I740">
            <v>0</v>
          </cell>
          <cell r="J740">
            <v>201909</v>
          </cell>
          <cell r="K740">
            <v>201800</v>
          </cell>
          <cell r="N740">
            <v>63233.35</v>
          </cell>
          <cell r="O740" t="str">
            <v>Small</v>
          </cell>
        </row>
        <row r="741">
          <cell r="B741" t="str">
            <v>CT_Small_HPIC_PPO</v>
          </cell>
          <cell r="H741">
            <v>63</v>
          </cell>
          <cell r="I741">
            <v>0</v>
          </cell>
          <cell r="J741">
            <v>201909</v>
          </cell>
          <cell r="K741">
            <v>201808</v>
          </cell>
          <cell r="N741">
            <v>34061.80999999999</v>
          </cell>
          <cell r="O741" t="str">
            <v>Small</v>
          </cell>
        </row>
        <row r="742">
          <cell r="B742" t="str">
            <v>CT_Small_HPIC_PPO</v>
          </cell>
          <cell r="H742">
            <v>287</v>
          </cell>
          <cell r="I742">
            <v>0</v>
          </cell>
          <cell r="J742">
            <v>201901</v>
          </cell>
          <cell r="K742">
            <v>201800</v>
          </cell>
          <cell r="N742">
            <v>166134.21000000002</v>
          </cell>
          <cell r="O742" t="str">
            <v>Small</v>
          </cell>
        </row>
        <row r="743">
          <cell r="B743" t="str">
            <v>CT_Small_HPIC_PPO</v>
          </cell>
          <cell r="H743">
            <v>293</v>
          </cell>
          <cell r="I743">
            <v>0</v>
          </cell>
          <cell r="J743">
            <v>201902</v>
          </cell>
          <cell r="K743">
            <v>201800</v>
          </cell>
          <cell r="N743">
            <v>168806.83999999997</v>
          </cell>
          <cell r="O743" t="str">
            <v>Small</v>
          </cell>
        </row>
        <row r="744">
          <cell r="B744" t="str">
            <v>CT_Small_HPIC_PPO</v>
          </cell>
          <cell r="H744">
            <v>291</v>
          </cell>
          <cell r="I744">
            <v>0</v>
          </cell>
          <cell r="J744">
            <v>201903</v>
          </cell>
          <cell r="K744">
            <v>201800</v>
          </cell>
          <cell r="N744">
            <v>168248.72999999998</v>
          </cell>
          <cell r="O744" t="str">
            <v>Small</v>
          </cell>
        </row>
        <row r="745">
          <cell r="B745" t="str">
            <v>CT_Small_HPIC_PPO</v>
          </cell>
          <cell r="H745">
            <v>289</v>
          </cell>
          <cell r="I745">
            <v>0</v>
          </cell>
          <cell r="J745">
            <v>201904</v>
          </cell>
          <cell r="K745">
            <v>201800</v>
          </cell>
          <cell r="N745">
            <v>165608.30000000002</v>
          </cell>
          <cell r="O745" t="str">
            <v>Small</v>
          </cell>
        </row>
        <row r="746">
          <cell r="B746" t="str">
            <v>CT_Small_HPIC_PPO</v>
          </cell>
          <cell r="H746">
            <v>289</v>
          </cell>
          <cell r="I746">
            <v>0</v>
          </cell>
          <cell r="J746">
            <v>201905</v>
          </cell>
          <cell r="K746">
            <v>201800</v>
          </cell>
          <cell r="N746">
            <v>165920.51999999999</v>
          </cell>
          <cell r="O746" t="str">
            <v>Small</v>
          </cell>
        </row>
        <row r="747">
          <cell r="B747" t="str">
            <v>CT_Small_HPIC_PPO</v>
          </cell>
          <cell r="H747">
            <v>292</v>
          </cell>
          <cell r="I747">
            <v>0</v>
          </cell>
          <cell r="J747">
            <v>201906</v>
          </cell>
          <cell r="K747">
            <v>201800</v>
          </cell>
          <cell r="N747">
            <v>167019.31999999998</v>
          </cell>
          <cell r="O747" t="str">
            <v>Small</v>
          </cell>
        </row>
        <row r="748">
          <cell r="B748" t="str">
            <v>CT_Small_HPIC_PPO</v>
          </cell>
          <cell r="H748">
            <v>266</v>
          </cell>
          <cell r="I748">
            <v>0</v>
          </cell>
          <cell r="J748">
            <v>201907</v>
          </cell>
          <cell r="K748">
            <v>201800</v>
          </cell>
          <cell r="N748">
            <v>165653.57000000004</v>
          </cell>
          <cell r="O748" t="str">
            <v>Small</v>
          </cell>
        </row>
        <row r="749">
          <cell r="B749" t="str">
            <v>CT_Small_HPIC_PPO</v>
          </cell>
          <cell r="H749">
            <v>31</v>
          </cell>
          <cell r="I749">
            <v>0</v>
          </cell>
          <cell r="J749">
            <v>201907</v>
          </cell>
          <cell r="K749">
            <v>201808</v>
          </cell>
          <cell r="N749">
            <v>18726.98</v>
          </cell>
          <cell r="O749" t="str">
            <v>Small</v>
          </cell>
        </row>
        <row r="750">
          <cell r="B750" t="str">
            <v>CT_Small_HPIC_PPO</v>
          </cell>
          <cell r="H750">
            <v>261</v>
          </cell>
          <cell r="I750">
            <v>0</v>
          </cell>
          <cell r="J750">
            <v>201908</v>
          </cell>
          <cell r="K750">
            <v>201800</v>
          </cell>
          <cell r="N750">
            <v>161705.56</v>
          </cell>
          <cell r="O750" t="str">
            <v>Small</v>
          </cell>
        </row>
        <row r="751">
          <cell r="B751" t="str">
            <v>CT_Small_HPIC_PPO</v>
          </cell>
          <cell r="H751">
            <v>30</v>
          </cell>
          <cell r="I751">
            <v>0</v>
          </cell>
          <cell r="J751">
            <v>201908</v>
          </cell>
          <cell r="K751">
            <v>201808</v>
          </cell>
          <cell r="N751">
            <v>18255.97</v>
          </cell>
          <cell r="O751" t="str">
            <v>Small</v>
          </cell>
        </row>
        <row r="752">
          <cell r="B752" t="str">
            <v>CT_Small_HPIC_PPO</v>
          </cell>
          <cell r="H752">
            <v>263</v>
          </cell>
          <cell r="I752">
            <v>0</v>
          </cell>
          <cell r="J752">
            <v>201909</v>
          </cell>
          <cell r="K752">
            <v>201800</v>
          </cell>
          <cell r="N752">
            <v>162141.51</v>
          </cell>
          <cell r="O752" t="str">
            <v>Small</v>
          </cell>
        </row>
        <row r="753">
          <cell r="B753" t="str">
            <v>CT_Small_HPIC_PPO</v>
          </cell>
          <cell r="H753">
            <v>31</v>
          </cell>
          <cell r="I753">
            <v>0</v>
          </cell>
          <cell r="J753">
            <v>201909</v>
          </cell>
          <cell r="K753">
            <v>201808</v>
          </cell>
          <cell r="N753">
            <v>19423.39</v>
          </cell>
          <cell r="O753" t="str">
            <v>Small</v>
          </cell>
        </row>
        <row r="754">
          <cell r="B754" t="str">
            <v>CT_Small_HPIC_PPO</v>
          </cell>
          <cell r="H754">
            <v>245</v>
          </cell>
          <cell r="I754">
            <v>0</v>
          </cell>
          <cell r="J754">
            <v>201901</v>
          </cell>
          <cell r="K754">
            <v>201800</v>
          </cell>
          <cell r="N754">
            <v>141004.19999999998</v>
          </cell>
          <cell r="O754" t="str">
            <v>Small</v>
          </cell>
        </row>
        <row r="755">
          <cell r="B755" t="str">
            <v>CT_Small_HPIC_PPO</v>
          </cell>
          <cell r="H755">
            <v>122</v>
          </cell>
          <cell r="I755">
            <v>0</v>
          </cell>
          <cell r="J755">
            <v>201901</v>
          </cell>
          <cell r="K755">
            <v>201808</v>
          </cell>
          <cell r="N755">
            <v>70633.14</v>
          </cell>
          <cell r="O755" t="str">
            <v>Small</v>
          </cell>
        </row>
        <row r="756">
          <cell r="B756" t="str">
            <v>CT_Small_HPIC_PPO</v>
          </cell>
          <cell r="H756">
            <v>247</v>
          </cell>
          <cell r="I756">
            <v>0</v>
          </cell>
          <cell r="J756">
            <v>201902</v>
          </cell>
          <cell r="K756">
            <v>201800</v>
          </cell>
          <cell r="N756">
            <v>141685.46</v>
          </cell>
          <cell r="O756" t="str">
            <v>Small</v>
          </cell>
        </row>
        <row r="757">
          <cell r="B757" t="str">
            <v>CT_Small_HPIC_PPO</v>
          </cell>
          <cell r="H757">
            <v>121</v>
          </cell>
          <cell r="I757">
            <v>0</v>
          </cell>
          <cell r="J757">
            <v>201902</v>
          </cell>
          <cell r="K757">
            <v>201808</v>
          </cell>
          <cell r="N757">
            <v>69945.61</v>
          </cell>
          <cell r="O757" t="str">
            <v>Small</v>
          </cell>
        </row>
        <row r="758">
          <cell r="B758" t="str">
            <v>CT_Small_HPIC_PPO</v>
          </cell>
          <cell r="H758">
            <v>248</v>
          </cell>
          <cell r="I758">
            <v>0</v>
          </cell>
          <cell r="J758">
            <v>201903</v>
          </cell>
          <cell r="K758">
            <v>201800</v>
          </cell>
          <cell r="N758">
            <v>141617.29999999999</v>
          </cell>
          <cell r="O758" t="str">
            <v>Small</v>
          </cell>
        </row>
        <row r="759">
          <cell r="B759" t="str">
            <v>CT_Small_HPIC_PPO</v>
          </cell>
          <cell r="H759">
            <v>124</v>
          </cell>
          <cell r="I759">
            <v>0</v>
          </cell>
          <cell r="J759">
            <v>201903</v>
          </cell>
          <cell r="K759">
            <v>201808</v>
          </cell>
          <cell r="N759">
            <v>70771.95</v>
          </cell>
          <cell r="O759" t="str">
            <v>Small</v>
          </cell>
        </row>
        <row r="760">
          <cell r="B760" t="str">
            <v>CT_Small_HPIC_PPO</v>
          </cell>
          <cell r="H760">
            <v>249</v>
          </cell>
          <cell r="I760">
            <v>0</v>
          </cell>
          <cell r="J760">
            <v>201904</v>
          </cell>
          <cell r="K760">
            <v>201800</v>
          </cell>
          <cell r="N760">
            <v>142504.94</v>
          </cell>
          <cell r="O760" t="str">
            <v>Small</v>
          </cell>
        </row>
        <row r="761">
          <cell r="B761" t="str">
            <v>CT_Small_HPIC_PPO</v>
          </cell>
          <cell r="H761">
            <v>125</v>
          </cell>
          <cell r="I761">
            <v>0</v>
          </cell>
          <cell r="J761">
            <v>201904</v>
          </cell>
          <cell r="K761">
            <v>201808</v>
          </cell>
          <cell r="N761">
            <v>70652.62999999999</v>
          </cell>
          <cell r="O761" t="str">
            <v>Small</v>
          </cell>
        </row>
        <row r="762">
          <cell r="B762" t="str">
            <v>CT_Small_HPIC_PPO</v>
          </cell>
          <cell r="H762">
            <v>248</v>
          </cell>
          <cell r="I762">
            <v>0</v>
          </cell>
          <cell r="J762">
            <v>201905</v>
          </cell>
          <cell r="K762">
            <v>201800</v>
          </cell>
          <cell r="N762">
            <v>142850.72999999998</v>
          </cell>
          <cell r="O762" t="str">
            <v>Small</v>
          </cell>
        </row>
        <row r="763">
          <cell r="B763" t="str">
            <v>CT_Small_HPIC_PPO</v>
          </cell>
          <cell r="H763">
            <v>123</v>
          </cell>
          <cell r="I763">
            <v>0</v>
          </cell>
          <cell r="J763">
            <v>201905</v>
          </cell>
          <cell r="K763">
            <v>201808</v>
          </cell>
          <cell r="N763">
            <v>69694.760000000009</v>
          </cell>
          <cell r="O763" t="str">
            <v>Small</v>
          </cell>
        </row>
        <row r="764">
          <cell r="B764" t="str">
            <v>CT_Small_HPIC_PPO</v>
          </cell>
          <cell r="H764">
            <v>246</v>
          </cell>
          <cell r="I764">
            <v>0</v>
          </cell>
          <cell r="J764">
            <v>201906</v>
          </cell>
          <cell r="K764">
            <v>201800</v>
          </cell>
          <cell r="N764">
            <v>140029.48000000001</v>
          </cell>
          <cell r="O764" t="str">
            <v>Small</v>
          </cell>
        </row>
        <row r="765">
          <cell r="B765" t="str">
            <v>CT_Small_HPIC_PPO</v>
          </cell>
          <cell r="H765">
            <v>121</v>
          </cell>
          <cell r="I765">
            <v>0</v>
          </cell>
          <cell r="J765">
            <v>201906</v>
          </cell>
          <cell r="K765">
            <v>201808</v>
          </cell>
          <cell r="N765">
            <v>68963.67</v>
          </cell>
          <cell r="O765" t="str">
            <v>Small</v>
          </cell>
        </row>
        <row r="766">
          <cell r="B766" t="str">
            <v>CT_Small_HPIC_PPO</v>
          </cell>
          <cell r="H766">
            <v>230</v>
          </cell>
          <cell r="I766">
            <v>0</v>
          </cell>
          <cell r="J766">
            <v>201907</v>
          </cell>
          <cell r="K766">
            <v>201800</v>
          </cell>
          <cell r="N766">
            <v>132251.04</v>
          </cell>
          <cell r="O766" t="str">
            <v>Small</v>
          </cell>
        </row>
        <row r="767">
          <cell r="B767" t="str">
            <v>CT_Small_HPIC_PPO</v>
          </cell>
          <cell r="H767">
            <v>121</v>
          </cell>
          <cell r="I767">
            <v>0</v>
          </cell>
          <cell r="J767">
            <v>201907</v>
          </cell>
          <cell r="K767">
            <v>201808</v>
          </cell>
          <cell r="N767">
            <v>68558.929999999993</v>
          </cell>
          <cell r="O767" t="str">
            <v>Small</v>
          </cell>
        </row>
        <row r="768">
          <cell r="B768" t="str">
            <v>CT_Small_HPIC_PPO</v>
          </cell>
          <cell r="H768">
            <v>111</v>
          </cell>
          <cell r="I768">
            <v>0</v>
          </cell>
          <cell r="J768">
            <v>201908</v>
          </cell>
          <cell r="K768">
            <v>201800</v>
          </cell>
          <cell r="N768">
            <v>67363.8</v>
          </cell>
          <cell r="O768" t="str">
            <v>Small</v>
          </cell>
        </row>
        <row r="769">
          <cell r="B769" t="str">
            <v>CT_Small_HPIC_PPO</v>
          </cell>
          <cell r="H769">
            <v>91</v>
          </cell>
          <cell r="I769">
            <v>0</v>
          </cell>
          <cell r="J769">
            <v>201908</v>
          </cell>
          <cell r="K769">
            <v>201808</v>
          </cell>
          <cell r="N769">
            <v>56539.619999999995</v>
          </cell>
          <cell r="O769" t="str">
            <v>Small</v>
          </cell>
        </row>
        <row r="770">
          <cell r="B770" t="str">
            <v>CT_Small_HPIC_PPO</v>
          </cell>
          <cell r="H770">
            <v>38</v>
          </cell>
          <cell r="I770">
            <v>0</v>
          </cell>
          <cell r="J770">
            <v>201908</v>
          </cell>
          <cell r="K770">
            <v>201908</v>
          </cell>
          <cell r="N770">
            <v>19629.84</v>
          </cell>
          <cell r="O770" t="str">
            <v>Small</v>
          </cell>
        </row>
        <row r="771">
          <cell r="B771" t="str">
            <v>CT_Small_HPIC_PPO</v>
          </cell>
          <cell r="H771">
            <v>110</v>
          </cell>
          <cell r="I771">
            <v>0</v>
          </cell>
          <cell r="J771">
            <v>201909</v>
          </cell>
          <cell r="K771">
            <v>201800</v>
          </cell>
          <cell r="N771">
            <v>67023.87</v>
          </cell>
          <cell r="O771" t="str">
            <v>Small</v>
          </cell>
        </row>
        <row r="772">
          <cell r="B772" t="str">
            <v>CT_Small_HPIC_PPO</v>
          </cell>
          <cell r="H772">
            <v>90</v>
          </cell>
          <cell r="I772">
            <v>0</v>
          </cell>
          <cell r="J772">
            <v>201909</v>
          </cell>
          <cell r="K772">
            <v>201808</v>
          </cell>
          <cell r="N772">
            <v>56102.3</v>
          </cell>
          <cell r="O772" t="str">
            <v>Small</v>
          </cell>
        </row>
        <row r="773">
          <cell r="B773" t="str">
            <v>CT_Small_HPIC_PPO</v>
          </cell>
          <cell r="H773">
            <v>38</v>
          </cell>
          <cell r="I773">
            <v>0</v>
          </cell>
          <cell r="J773">
            <v>201909</v>
          </cell>
          <cell r="K773">
            <v>201908</v>
          </cell>
          <cell r="N773">
            <v>19629.84</v>
          </cell>
          <cell r="O773" t="str">
            <v>Small</v>
          </cell>
        </row>
        <row r="774">
          <cell r="B774" t="str">
            <v>CT_Small_HPIC_PPO</v>
          </cell>
          <cell r="H774">
            <v>259</v>
          </cell>
          <cell r="I774">
            <v>0</v>
          </cell>
          <cell r="J774">
            <v>201901</v>
          </cell>
          <cell r="K774">
            <v>201800</v>
          </cell>
          <cell r="N774">
            <v>137199.34000000003</v>
          </cell>
          <cell r="O774" t="str">
            <v>Small</v>
          </cell>
        </row>
        <row r="775">
          <cell r="B775" t="str">
            <v>CT_Small_HPIC_PPO</v>
          </cell>
          <cell r="H775">
            <v>185</v>
          </cell>
          <cell r="I775">
            <v>0</v>
          </cell>
          <cell r="J775">
            <v>201901</v>
          </cell>
          <cell r="K775">
            <v>201808</v>
          </cell>
          <cell r="N775">
            <v>95430</v>
          </cell>
          <cell r="O775" t="str">
            <v>Small</v>
          </cell>
        </row>
        <row r="776">
          <cell r="B776" t="str">
            <v>CT_Small_HPIC_PPO</v>
          </cell>
          <cell r="H776">
            <v>255</v>
          </cell>
          <cell r="I776">
            <v>0</v>
          </cell>
          <cell r="J776">
            <v>201902</v>
          </cell>
          <cell r="K776">
            <v>201800</v>
          </cell>
          <cell r="N776">
            <v>136904.25</v>
          </cell>
          <cell r="O776" t="str">
            <v>Small</v>
          </cell>
        </row>
        <row r="777">
          <cell r="B777" t="str">
            <v>CT_Small_HPIC_PPO</v>
          </cell>
          <cell r="H777">
            <v>185</v>
          </cell>
          <cell r="I777">
            <v>0</v>
          </cell>
          <cell r="J777">
            <v>201902</v>
          </cell>
          <cell r="K777">
            <v>201808</v>
          </cell>
          <cell r="N777">
            <v>95021.33</v>
          </cell>
          <cell r="O777" t="str">
            <v>Small</v>
          </cell>
        </row>
        <row r="778">
          <cell r="B778" t="str">
            <v>CT_Small_HPIC_PPO</v>
          </cell>
          <cell r="H778">
            <v>255</v>
          </cell>
          <cell r="I778">
            <v>0</v>
          </cell>
          <cell r="J778">
            <v>201903</v>
          </cell>
          <cell r="K778">
            <v>201800</v>
          </cell>
          <cell r="N778">
            <v>136572.06000000003</v>
          </cell>
          <cell r="O778" t="str">
            <v>Small</v>
          </cell>
        </row>
        <row r="779">
          <cell r="B779" t="str">
            <v>CT_Small_HPIC_PPO</v>
          </cell>
          <cell r="H779">
            <v>179</v>
          </cell>
          <cell r="I779">
            <v>0</v>
          </cell>
          <cell r="J779">
            <v>201903</v>
          </cell>
          <cell r="K779">
            <v>201808</v>
          </cell>
          <cell r="N779">
            <v>93238.09</v>
          </cell>
          <cell r="O779" t="str">
            <v>Small</v>
          </cell>
        </row>
        <row r="780">
          <cell r="B780" t="str">
            <v>CT_Small_HPIC_PPO</v>
          </cell>
          <cell r="H780">
            <v>256</v>
          </cell>
          <cell r="I780">
            <v>0</v>
          </cell>
          <cell r="J780">
            <v>201904</v>
          </cell>
          <cell r="K780">
            <v>201800</v>
          </cell>
          <cell r="N780">
            <v>135685.07000000004</v>
          </cell>
          <cell r="O780" t="str">
            <v>Small</v>
          </cell>
        </row>
        <row r="781">
          <cell r="B781" t="str">
            <v>CT_Small_HPIC_PPO</v>
          </cell>
          <cell r="H781">
            <v>172</v>
          </cell>
          <cell r="I781">
            <v>0</v>
          </cell>
          <cell r="J781">
            <v>201904</v>
          </cell>
          <cell r="K781">
            <v>201808</v>
          </cell>
          <cell r="N781">
            <v>90764.86</v>
          </cell>
          <cell r="O781" t="str">
            <v>Small</v>
          </cell>
        </row>
        <row r="782">
          <cell r="B782" t="str">
            <v>CT_Small_HPIC_PPO</v>
          </cell>
          <cell r="H782">
            <v>252</v>
          </cell>
          <cell r="I782">
            <v>0</v>
          </cell>
          <cell r="J782">
            <v>201905</v>
          </cell>
          <cell r="K782">
            <v>201800</v>
          </cell>
          <cell r="N782">
            <v>133899.07</v>
          </cell>
          <cell r="O782" t="str">
            <v>Small</v>
          </cell>
        </row>
        <row r="783">
          <cell r="B783" t="str">
            <v>CT_Small_HPIC_PPO</v>
          </cell>
          <cell r="H783">
            <v>166</v>
          </cell>
          <cell r="I783">
            <v>0</v>
          </cell>
          <cell r="J783">
            <v>201905</v>
          </cell>
          <cell r="K783">
            <v>201808</v>
          </cell>
          <cell r="N783">
            <v>88005.12999999999</v>
          </cell>
          <cell r="O783" t="str">
            <v>Small</v>
          </cell>
        </row>
        <row r="784">
          <cell r="B784" t="str">
            <v>CT_Small_HPIC_PPO</v>
          </cell>
          <cell r="H784">
            <v>257</v>
          </cell>
          <cell r="I784">
            <v>0</v>
          </cell>
          <cell r="J784">
            <v>201906</v>
          </cell>
          <cell r="K784">
            <v>201800</v>
          </cell>
          <cell r="N784">
            <v>134985.68000000002</v>
          </cell>
          <cell r="O784" t="str">
            <v>Small</v>
          </cell>
        </row>
        <row r="785">
          <cell r="B785" t="str">
            <v>CT_Small_HPIC_PPO</v>
          </cell>
          <cell r="H785">
            <v>162</v>
          </cell>
          <cell r="I785">
            <v>0</v>
          </cell>
          <cell r="J785">
            <v>201906</v>
          </cell>
          <cell r="K785">
            <v>201808</v>
          </cell>
          <cell r="N785">
            <v>86712.930000000008</v>
          </cell>
          <cell r="O785" t="str">
            <v>Small</v>
          </cell>
        </row>
        <row r="786">
          <cell r="B786" t="str">
            <v>CT_Small_HPIC_PPO</v>
          </cell>
          <cell r="H786">
            <v>257</v>
          </cell>
          <cell r="I786">
            <v>0</v>
          </cell>
          <cell r="J786">
            <v>201907</v>
          </cell>
          <cell r="K786">
            <v>201800</v>
          </cell>
          <cell r="N786">
            <v>134876.30000000002</v>
          </cell>
          <cell r="O786" t="str">
            <v>Small</v>
          </cell>
        </row>
        <row r="787">
          <cell r="B787" t="str">
            <v>CT_Small_HPIC_PPO</v>
          </cell>
          <cell r="H787">
            <v>157</v>
          </cell>
          <cell r="I787">
            <v>0</v>
          </cell>
          <cell r="J787">
            <v>201907</v>
          </cell>
          <cell r="K787">
            <v>201808</v>
          </cell>
          <cell r="N787">
            <v>83806.710000000006</v>
          </cell>
          <cell r="O787" t="str">
            <v>Small</v>
          </cell>
        </row>
        <row r="788">
          <cell r="B788" t="str">
            <v>CT_Small_HPIC_PPO</v>
          </cell>
          <cell r="H788">
            <v>258</v>
          </cell>
          <cell r="I788">
            <v>0</v>
          </cell>
          <cell r="J788">
            <v>201908</v>
          </cell>
          <cell r="K788">
            <v>201800</v>
          </cell>
          <cell r="N788">
            <v>135590.99000000002</v>
          </cell>
          <cell r="O788" t="str">
            <v>Small</v>
          </cell>
        </row>
        <row r="789">
          <cell r="B789" t="str">
            <v>CT_Small_HPIC_PPO</v>
          </cell>
          <cell r="H789">
            <v>156</v>
          </cell>
          <cell r="I789">
            <v>0</v>
          </cell>
          <cell r="J789">
            <v>201908</v>
          </cell>
          <cell r="K789">
            <v>201808</v>
          </cell>
          <cell r="N789">
            <v>83446.97</v>
          </cell>
          <cell r="O789" t="str">
            <v>Small</v>
          </cell>
        </row>
        <row r="790">
          <cell r="B790" t="str">
            <v>CT_Small_HPIC_PPO</v>
          </cell>
          <cell r="H790">
            <v>144</v>
          </cell>
          <cell r="I790">
            <v>0</v>
          </cell>
          <cell r="J790">
            <v>201909</v>
          </cell>
          <cell r="K790">
            <v>201800</v>
          </cell>
          <cell r="N790">
            <v>84938.47</v>
          </cell>
          <cell r="O790" t="str">
            <v>Small</v>
          </cell>
        </row>
        <row r="791">
          <cell r="B791" t="str">
            <v>CT_Small_HPIC_PPO</v>
          </cell>
          <cell r="H791">
            <v>73</v>
          </cell>
          <cell r="I791">
            <v>0</v>
          </cell>
          <cell r="J791">
            <v>201909</v>
          </cell>
          <cell r="K791">
            <v>201808</v>
          </cell>
          <cell r="N791">
            <v>48592.330000000009</v>
          </cell>
          <cell r="O791" t="str">
            <v>Small</v>
          </cell>
        </row>
        <row r="792">
          <cell r="B792" t="str">
            <v>CT_Small_HPIC_PPO</v>
          </cell>
          <cell r="H792">
            <v>63</v>
          </cell>
          <cell r="I792">
            <v>0</v>
          </cell>
          <cell r="J792">
            <v>201909</v>
          </cell>
          <cell r="K792">
            <v>201908</v>
          </cell>
          <cell r="N792">
            <v>34312.339999999997</v>
          </cell>
          <cell r="O792" t="str">
            <v>Small</v>
          </cell>
        </row>
        <row r="793">
          <cell r="B793" t="str">
            <v>CT_Small_HPIC_PPO</v>
          </cell>
          <cell r="H793">
            <v>141</v>
          </cell>
          <cell r="I793">
            <v>0</v>
          </cell>
          <cell r="J793">
            <v>201901</v>
          </cell>
          <cell r="K793">
            <v>201800</v>
          </cell>
          <cell r="N793">
            <v>73901.549999999988</v>
          </cell>
          <cell r="O793" t="str">
            <v>Small</v>
          </cell>
        </row>
        <row r="794">
          <cell r="B794" t="str">
            <v>CT_Small_HPIC_PPO</v>
          </cell>
          <cell r="H794">
            <v>256</v>
          </cell>
          <cell r="I794">
            <v>0</v>
          </cell>
          <cell r="J794">
            <v>201901</v>
          </cell>
          <cell r="K794">
            <v>201808</v>
          </cell>
          <cell r="N794">
            <v>145108.09</v>
          </cell>
          <cell r="O794" t="str">
            <v>Small</v>
          </cell>
        </row>
        <row r="795">
          <cell r="B795" t="str">
            <v>CT_Small_HPIC_PPO</v>
          </cell>
          <cell r="H795">
            <v>143</v>
          </cell>
          <cell r="I795">
            <v>0</v>
          </cell>
          <cell r="J795">
            <v>201902</v>
          </cell>
          <cell r="K795">
            <v>201800</v>
          </cell>
          <cell r="N795">
            <v>74674.319999999992</v>
          </cell>
          <cell r="O795" t="str">
            <v>Small</v>
          </cell>
        </row>
        <row r="796">
          <cell r="B796" t="str">
            <v>CT_Small_HPIC_PPO</v>
          </cell>
          <cell r="H796">
            <v>261</v>
          </cell>
          <cell r="I796">
            <v>0</v>
          </cell>
          <cell r="J796">
            <v>201902</v>
          </cell>
          <cell r="K796">
            <v>201808</v>
          </cell>
          <cell r="N796">
            <v>149400.68000000002</v>
          </cell>
          <cell r="O796" t="str">
            <v>Small</v>
          </cell>
        </row>
        <row r="797">
          <cell r="B797" t="str">
            <v>CT_Small_HPIC_PPO</v>
          </cell>
          <cell r="H797">
            <v>139</v>
          </cell>
          <cell r="I797">
            <v>0</v>
          </cell>
          <cell r="J797">
            <v>201903</v>
          </cell>
          <cell r="K797">
            <v>201800</v>
          </cell>
          <cell r="N797">
            <v>72925.01999999999</v>
          </cell>
          <cell r="O797" t="str">
            <v>Small</v>
          </cell>
        </row>
        <row r="798">
          <cell r="B798" t="str">
            <v>CT_Small_HPIC_PPO</v>
          </cell>
          <cell r="H798">
            <v>260</v>
          </cell>
          <cell r="I798">
            <v>0</v>
          </cell>
          <cell r="J798">
            <v>201903</v>
          </cell>
          <cell r="K798">
            <v>201808</v>
          </cell>
          <cell r="N798">
            <v>149074.27000000002</v>
          </cell>
          <cell r="O798" t="str">
            <v>Small</v>
          </cell>
        </row>
        <row r="799">
          <cell r="B799" t="str">
            <v>CT_Small_HPIC_PPO</v>
          </cell>
          <cell r="H799">
            <v>139</v>
          </cell>
          <cell r="I799">
            <v>0</v>
          </cell>
          <cell r="J799">
            <v>201904</v>
          </cell>
          <cell r="K799">
            <v>201800</v>
          </cell>
          <cell r="N799">
            <v>72925.01999999999</v>
          </cell>
          <cell r="O799" t="str">
            <v>Small</v>
          </cell>
        </row>
        <row r="800">
          <cell r="B800" t="str">
            <v>CT_Small_HPIC_PPO</v>
          </cell>
          <cell r="H800">
            <v>262</v>
          </cell>
          <cell r="I800">
            <v>0</v>
          </cell>
          <cell r="J800">
            <v>201904</v>
          </cell>
          <cell r="K800">
            <v>201808</v>
          </cell>
          <cell r="N800">
            <v>149974.62000000002</v>
          </cell>
          <cell r="O800" t="str">
            <v>Small</v>
          </cell>
        </row>
        <row r="801">
          <cell r="B801" t="str">
            <v>CT_Small_HPIC_PPO</v>
          </cell>
          <cell r="H801">
            <v>140</v>
          </cell>
          <cell r="I801">
            <v>0</v>
          </cell>
          <cell r="J801">
            <v>201905</v>
          </cell>
          <cell r="K801">
            <v>201800</v>
          </cell>
          <cell r="N801">
            <v>73280.889999999985</v>
          </cell>
          <cell r="O801" t="str">
            <v>Small</v>
          </cell>
        </row>
        <row r="802">
          <cell r="B802" t="str">
            <v>CT_Small_HPIC_PPO</v>
          </cell>
          <cell r="H802">
            <v>261</v>
          </cell>
          <cell r="I802">
            <v>0</v>
          </cell>
          <cell r="J802">
            <v>201905</v>
          </cell>
          <cell r="K802">
            <v>201808</v>
          </cell>
          <cell r="N802">
            <v>149420.47000000003</v>
          </cell>
          <cell r="O802" t="str">
            <v>Small</v>
          </cell>
        </row>
        <row r="803">
          <cell r="B803" t="str">
            <v>CT_Small_HPIC_PPO</v>
          </cell>
          <cell r="H803">
            <v>140</v>
          </cell>
          <cell r="I803">
            <v>0</v>
          </cell>
          <cell r="J803">
            <v>201906</v>
          </cell>
          <cell r="K803">
            <v>201800</v>
          </cell>
          <cell r="N803">
            <v>73214.009999999995</v>
          </cell>
          <cell r="O803" t="str">
            <v>Small</v>
          </cell>
        </row>
        <row r="804">
          <cell r="B804" t="str">
            <v>CT_Small_HPIC_PPO</v>
          </cell>
          <cell r="H804">
            <v>249</v>
          </cell>
          <cell r="I804">
            <v>0</v>
          </cell>
          <cell r="J804">
            <v>201906</v>
          </cell>
          <cell r="K804">
            <v>201808</v>
          </cell>
          <cell r="N804">
            <v>142781.31000000003</v>
          </cell>
          <cell r="O804" t="str">
            <v>Small</v>
          </cell>
        </row>
        <row r="805">
          <cell r="B805" t="str">
            <v>CT_Small_HPIC_PPO</v>
          </cell>
          <cell r="H805">
            <v>141</v>
          </cell>
          <cell r="I805">
            <v>0</v>
          </cell>
          <cell r="J805">
            <v>201907</v>
          </cell>
          <cell r="K805">
            <v>201800</v>
          </cell>
          <cell r="N805">
            <v>73700.489999999991</v>
          </cell>
          <cell r="O805" t="str">
            <v>Small</v>
          </cell>
        </row>
        <row r="806">
          <cell r="B806" t="str">
            <v>CT_Small_HPIC_PPO</v>
          </cell>
          <cell r="H806">
            <v>250</v>
          </cell>
          <cell r="I806">
            <v>0</v>
          </cell>
          <cell r="J806">
            <v>201907</v>
          </cell>
          <cell r="K806">
            <v>201808</v>
          </cell>
          <cell r="N806">
            <v>143421.29</v>
          </cell>
          <cell r="O806" t="str">
            <v>Small</v>
          </cell>
        </row>
        <row r="807">
          <cell r="B807" t="str">
            <v>CT_Small_HPIC_PPO</v>
          </cell>
          <cell r="H807">
            <v>141</v>
          </cell>
          <cell r="I807">
            <v>0</v>
          </cell>
          <cell r="J807">
            <v>201908</v>
          </cell>
          <cell r="K807">
            <v>201800</v>
          </cell>
          <cell r="N807">
            <v>73700.489999999991</v>
          </cell>
          <cell r="O807" t="str">
            <v>Small</v>
          </cell>
        </row>
        <row r="808">
          <cell r="B808" t="str">
            <v>CT_Small_HPIC_PPO</v>
          </cell>
          <cell r="H808">
            <v>242</v>
          </cell>
          <cell r="I808">
            <v>0</v>
          </cell>
          <cell r="J808">
            <v>201908</v>
          </cell>
          <cell r="K808">
            <v>201808</v>
          </cell>
          <cell r="N808">
            <v>138124.31000000003</v>
          </cell>
          <cell r="O808" t="str">
            <v>Small</v>
          </cell>
        </row>
        <row r="809">
          <cell r="B809" t="str">
            <v>CT_Small_HPIC_PPO</v>
          </cell>
          <cell r="H809">
            <v>142</v>
          </cell>
          <cell r="I809">
            <v>0</v>
          </cell>
          <cell r="J809">
            <v>201909</v>
          </cell>
          <cell r="K809">
            <v>201800</v>
          </cell>
          <cell r="N809">
            <v>74177.049999999988</v>
          </cell>
          <cell r="O809" t="str">
            <v>Small</v>
          </cell>
        </row>
        <row r="810">
          <cell r="B810" t="str">
            <v>CT_Small_HPIC_PPO</v>
          </cell>
          <cell r="H810">
            <v>249</v>
          </cell>
          <cell r="I810">
            <v>0</v>
          </cell>
          <cell r="J810">
            <v>201909</v>
          </cell>
          <cell r="K810">
            <v>201808</v>
          </cell>
          <cell r="N810">
            <v>142196.31000000003</v>
          </cell>
          <cell r="O810" t="str">
            <v>Small</v>
          </cell>
        </row>
        <row r="811">
          <cell r="B811" t="str">
            <v>CT_Small_HPIC_PPO</v>
          </cell>
          <cell r="H811">
            <v>250</v>
          </cell>
          <cell r="I811">
            <v>0</v>
          </cell>
          <cell r="J811">
            <v>201901</v>
          </cell>
          <cell r="K811">
            <v>201800</v>
          </cell>
          <cell r="N811">
            <v>149159.59000000003</v>
          </cell>
          <cell r="O811" t="str">
            <v>Small</v>
          </cell>
        </row>
        <row r="812">
          <cell r="B812" t="str">
            <v>CT_Small_HPIC_PPO</v>
          </cell>
          <cell r="H812">
            <v>134</v>
          </cell>
          <cell r="I812">
            <v>0</v>
          </cell>
          <cell r="J812">
            <v>201901</v>
          </cell>
          <cell r="K812">
            <v>201808</v>
          </cell>
          <cell r="N812">
            <v>69033.09</v>
          </cell>
          <cell r="O812" t="str">
            <v>Small</v>
          </cell>
        </row>
        <row r="813">
          <cell r="B813" t="str">
            <v>CT_Small_HPIC_PPO</v>
          </cell>
          <cell r="H813">
            <v>241</v>
          </cell>
          <cell r="I813">
            <v>0</v>
          </cell>
          <cell r="J813">
            <v>201902</v>
          </cell>
          <cell r="K813">
            <v>201800</v>
          </cell>
          <cell r="N813">
            <v>144646.63000000003</v>
          </cell>
          <cell r="O813" t="str">
            <v>Small</v>
          </cell>
        </row>
        <row r="814">
          <cell r="B814" t="str">
            <v>CT_Small_HPIC_PPO</v>
          </cell>
          <cell r="H814">
            <v>133</v>
          </cell>
          <cell r="I814">
            <v>0</v>
          </cell>
          <cell r="J814">
            <v>201902</v>
          </cell>
          <cell r="K814">
            <v>201808</v>
          </cell>
          <cell r="N814">
            <v>68494.83</v>
          </cell>
          <cell r="O814" t="str">
            <v>Small</v>
          </cell>
        </row>
        <row r="815">
          <cell r="B815" t="str">
            <v>CT_Small_HPIC_PPO</v>
          </cell>
          <cell r="H815">
            <v>232</v>
          </cell>
          <cell r="I815">
            <v>0</v>
          </cell>
          <cell r="J815">
            <v>201903</v>
          </cell>
          <cell r="K815">
            <v>201800</v>
          </cell>
          <cell r="N815">
            <v>141339.32</v>
          </cell>
          <cell r="O815" t="str">
            <v>Small</v>
          </cell>
        </row>
        <row r="816">
          <cell r="B816" t="str">
            <v>CT_Small_HPIC_PPO</v>
          </cell>
          <cell r="H816">
            <v>121</v>
          </cell>
          <cell r="I816">
            <v>0</v>
          </cell>
          <cell r="J816">
            <v>201903</v>
          </cell>
          <cell r="K816">
            <v>201808</v>
          </cell>
          <cell r="N816">
            <v>63238.056666666671</v>
          </cell>
          <cell r="O816" t="str">
            <v>Small</v>
          </cell>
        </row>
        <row r="817">
          <cell r="B817" t="str">
            <v>CT_Small_HPIC_PPO</v>
          </cell>
          <cell r="H817">
            <v>231</v>
          </cell>
          <cell r="I817">
            <v>0</v>
          </cell>
          <cell r="J817">
            <v>201904</v>
          </cell>
          <cell r="K817">
            <v>201800</v>
          </cell>
          <cell r="N817">
            <v>141157.23000000001</v>
          </cell>
          <cell r="O817" t="str">
            <v>Small</v>
          </cell>
        </row>
        <row r="818">
          <cell r="B818" t="str">
            <v>CT_Small_HPIC_PPO</v>
          </cell>
          <cell r="H818">
            <v>119</v>
          </cell>
          <cell r="I818">
            <v>0</v>
          </cell>
          <cell r="J818">
            <v>201904</v>
          </cell>
          <cell r="K818">
            <v>201808</v>
          </cell>
          <cell r="N818">
            <v>62140.89</v>
          </cell>
          <cell r="O818" t="str">
            <v>Small</v>
          </cell>
        </row>
        <row r="819">
          <cell r="B819" t="str">
            <v>CT_Small_HPIC_PPO</v>
          </cell>
          <cell r="H819">
            <v>223</v>
          </cell>
          <cell r="I819">
            <v>0</v>
          </cell>
          <cell r="J819">
            <v>201905</v>
          </cell>
          <cell r="K819">
            <v>201800</v>
          </cell>
          <cell r="N819">
            <v>137237.38</v>
          </cell>
          <cell r="O819" t="str">
            <v>Small</v>
          </cell>
        </row>
        <row r="820">
          <cell r="B820" t="str">
            <v>CT_Small_HPIC_PPO</v>
          </cell>
          <cell r="H820">
            <v>119</v>
          </cell>
          <cell r="I820">
            <v>0</v>
          </cell>
          <cell r="J820">
            <v>201905</v>
          </cell>
          <cell r="K820">
            <v>201808</v>
          </cell>
          <cell r="N820">
            <v>61721.06</v>
          </cell>
          <cell r="O820" t="str">
            <v>Small</v>
          </cell>
        </row>
        <row r="821">
          <cell r="B821" t="str">
            <v>CT_Small_HPIC_PPO</v>
          </cell>
          <cell r="H821">
            <v>220</v>
          </cell>
          <cell r="I821">
            <v>0</v>
          </cell>
          <cell r="J821">
            <v>201906</v>
          </cell>
          <cell r="K821">
            <v>201800</v>
          </cell>
          <cell r="N821">
            <v>134743.67000000001</v>
          </cell>
          <cell r="O821" t="str">
            <v>Small</v>
          </cell>
        </row>
        <row r="822">
          <cell r="B822" t="str">
            <v>CT_Small_HPIC_PPO</v>
          </cell>
          <cell r="H822">
            <v>115</v>
          </cell>
          <cell r="I822">
            <v>0</v>
          </cell>
          <cell r="J822">
            <v>201906</v>
          </cell>
          <cell r="K822">
            <v>201808</v>
          </cell>
          <cell r="N822">
            <v>60495.24</v>
          </cell>
          <cell r="O822" t="str">
            <v>Small</v>
          </cell>
        </row>
        <row r="823">
          <cell r="B823" t="str">
            <v>CT_Small_HPIC_PPO</v>
          </cell>
          <cell r="H823">
            <v>220</v>
          </cell>
          <cell r="I823">
            <v>0</v>
          </cell>
          <cell r="J823">
            <v>201907</v>
          </cell>
          <cell r="K823">
            <v>201800</v>
          </cell>
          <cell r="N823">
            <v>133198.72999999998</v>
          </cell>
          <cell r="O823" t="str">
            <v>Small</v>
          </cell>
        </row>
        <row r="824">
          <cell r="B824" t="str">
            <v>CT_Small_HPIC_PPO</v>
          </cell>
          <cell r="H824">
            <v>110</v>
          </cell>
          <cell r="I824">
            <v>0</v>
          </cell>
          <cell r="J824">
            <v>201907</v>
          </cell>
          <cell r="K824">
            <v>201808</v>
          </cell>
          <cell r="N824">
            <v>57932.83</v>
          </cell>
          <cell r="O824" t="str">
            <v>Small</v>
          </cell>
        </row>
        <row r="825">
          <cell r="B825" t="str">
            <v>CT_Small_HPIC_PPO</v>
          </cell>
          <cell r="H825">
            <v>213</v>
          </cell>
          <cell r="I825">
            <v>0</v>
          </cell>
          <cell r="J825">
            <v>201908</v>
          </cell>
          <cell r="K825">
            <v>201800</v>
          </cell>
          <cell r="N825">
            <v>131278.84</v>
          </cell>
          <cell r="O825" t="str">
            <v>Small</v>
          </cell>
        </row>
        <row r="826">
          <cell r="B826" t="str">
            <v>CT_Small_HPIC_PPO</v>
          </cell>
          <cell r="H826">
            <v>98</v>
          </cell>
          <cell r="I826">
            <v>0</v>
          </cell>
          <cell r="J826">
            <v>201908</v>
          </cell>
          <cell r="K826">
            <v>201808</v>
          </cell>
          <cell r="N826">
            <v>53410.22</v>
          </cell>
          <cell r="O826" t="str">
            <v>Small</v>
          </cell>
        </row>
        <row r="827">
          <cell r="B827" t="str">
            <v>CT_Small_HPIC_PPO</v>
          </cell>
          <cell r="H827">
            <v>210</v>
          </cell>
          <cell r="I827">
            <v>0</v>
          </cell>
          <cell r="J827">
            <v>201909</v>
          </cell>
          <cell r="K827">
            <v>201800</v>
          </cell>
          <cell r="N827">
            <v>132458.87999999998</v>
          </cell>
          <cell r="O827" t="str">
            <v>Small</v>
          </cell>
        </row>
        <row r="828">
          <cell r="B828" t="str">
            <v>CT_Small_HPIC_PPO</v>
          </cell>
          <cell r="H828">
            <v>99</v>
          </cell>
          <cell r="I828">
            <v>0</v>
          </cell>
          <cell r="J828">
            <v>201909</v>
          </cell>
          <cell r="K828">
            <v>201808</v>
          </cell>
          <cell r="N828">
            <v>53410.22</v>
          </cell>
          <cell r="O828" t="str">
            <v>Small</v>
          </cell>
        </row>
        <row r="829">
          <cell r="B829" t="str">
            <v>CT_Small_HPIC_PPO</v>
          </cell>
          <cell r="H829">
            <v>1244</v>
          </cell>
          <cell r="I829">
            <v>0</v>
          </cell>
          <cell r="J829">
            <v>201901</v>
          </cell>
          <cell r="K829">
            <v>201800</v>
          </cell>
          <cell r="N829">
            <v>773387.47000000009</v>
          </cell>
          <cell r="O829" t="str">
            <v>Small</v>
          </cell>
        </row>
        <row r="830">
          <cell r="B830" t="str">
            <v>CT_Small_HPIC_PPO</v>
          </cell>
          <cell r="H830">
            <v>437</v>
          </cell>
          <cell r="I830">
            <v>0</v>
          </cell>
          <cell r="J830">
            <v>201901</v>
          </cell>
          <cell r="K830">
            <v>201808</v>
          </cell>
          <cell r="N830">
            <v>243820.47999999995</v>
          </cell>
          <cell r="O830" t="str">
            <v>Small</v>
          </cell>
        </row>
        <row r="831">
          <cell r="B831" t="str">
            <v>CT_Small_HPIC_PPO</v>
          </cell>
          <cell r="H831">
            <v>1229</v>
          </cell>
          <cell r="I831">
            <v>0</v>
          </cell>
          <cell r="J831">
            <v>201902</v>
          </cell>
          <cell r="K831">
            <v>201800</v>
          </cell>
          <cell r="N831">
            <v>761724.22999999986</v>
          </cell>
          <cell r="O831" t="str">
            <v>Small</v>
          </cell>
        </row>
        <row r="832">
          <cell r="B832" t="str">
            <v>CT_Small_HPIC_PPO</v>
          </cell>
          <cell r="H832">
            <v>438</v>
          </cell>
          <cell r="I832">
            <v>0</v>
          </cell>
          <cell r="J832">
            <v>201902</v>
          </cell>
          <cell r="K832">
            <v>201808</v>
          </cell>
          <cell r="N832">
            <v>243279.41999999995</v>
          </cell>
          <cell r="O832" t="str">
            <v>Small</v>
          </cell>
        </row>
        <row r="833">
          <cell r="B833" t="str">
            <v>CT_Small_HPIC_PPO</v>
          </cell>
          <cell r="H833">
            <v>1230</v>
          </cell>
          <cell r="I833">
            <v>0</v>
          </cell>
          <cell r="J833">
            <v>201903</v>
          </cell>
          <cell r="K833">
            <v>201800</v>
          </cell>
          <cell r="N833">
            <v>760988.50999999989</v>
          </cell>
          <cell r="O833" t="str">
            <v>Small</v>
          </cell>
        </row>
        <row r="834">
          <cell r="B834" t="str">
            <v>CT_Small_HPIC_PPO</v>
          </cell>
          <cell r="H834">
            <v>441</v>
          </cell>
          <cell r="I834">
            <v>0</v>
          </cell>
          <cell r="J834">
            <v>201903</v>
          </cell>
          <cell r="K834">
            <v>201808</v>
          </cell>
          <cell r="N834">
            <v>244142.96999999997</v>
          </cell>
          <cell r="O834" t="str">
            <v>Small</v>
          </cell>
        </row>
        <row r="835">
          <cell r="B835" t="str">
            <v>CT_Small_HPIC_PPO</v>
          </cell>
          <cell r="H835">
            <v>1225</v>
          </cell>
          <cell r="I835">
            <v>0</v>
          </cell>
          <cell r="J835">
            <v>201904</v>
          </cell>
          <cell r="K835">
            <v>201800</v>
          </cell>
          <cell r="N835">
            <v>756016.34999999974</v>
          </cell>
          <cell r="O835" t="str">
            <v>Small</v>
          </cell>
        </row>
        <row r="836">
          <cell r="B836" t="str">
            <v>CT_Small_HPIC_PPO</v>
          </cell>
          <cell r="H836">
            <v>444</v>
          </cell>
          <cell r="I836">
            <v>0</v>
          </cell>
          <cell r="J836">
            <v>201904</v>
          </cell>
          <cell r="K836">
            <v>201808</v>
          </cell>
          <cell r="N836">
            <v>244668.13999999998</v>
          </cell>
          <cell r="O836" t="str">
            <v>Small</v>
          </cell>
        </row>
        <row r="837">
          <cell r="B837" t="str">
            <v>CT_Small_HPIC_PPO</v>
          </cell>
          <cell r="H837">
            <v>1223</v>
          </cell>
          <cell r="I837">
            <v>0</v>
          </cell>
          <cell r="J837">
            <v>201905</v>
          </cell>
          <cell r="K837">
            <v>201800</v>
          </cell>
          <cell r="N837">
            <v>753138.20999999985</v>
          </cell>
          <cell r="O837" t="str">
            <v>Small</v>
          </cell>
        </row>
        <row r="838">
          <cell r="B838" t="str">
            <v>CT_Small_HPIC_PPO</v>
          </cell>
          <cell r="H838">
            <v>436</v>
          </cell>
          <cell r="I838">
            <v>0</v>
          </cell>
          <cell r="J838">
            <v>201905</v>
          </cell>
          <cell r="K838">
            <v>201808</v>
          </cell>
          <cell r="N838">
            <v>240740.94999999998</v>
          </cell>
          <cell r="O838" t="str">
            <v>Small</v>
          </cell>
        </row>
        <row r="839">
          <cell r="B839" t="str">
            <v>CT_Small_HPIC_PPO</v>
          </cell>
          <cell r="H839">
            <v>1232</v>
          </cell>
          <cell r="I839">
            <v>0</v>
          </cell>
          <cell r="J839">
            <v>201906</v>
          </cell>
          <cell r="K839">
            <v>201800</v>
          </cell>
          <cell r="N839">
            <v>753426.61999999988</v>
          </cell>
          <cell r="O839" t="str">
            <v>Small</v>
          </cell>
        </row>
        <row r="840">
          <cell r="B840" t="str">
            <v>CT_Small_HPIC_PPO</v>
          </cell>
          <cell r="H840">
            <v>448</v>
          </cell>
          <cell r="I840">
            <v>0</v>
          </cell>
          <cell r="J840">
            <v>201906</v>
          </cell>
          <cell r="K840">
            <v>201808</v>
          </cell>
          <cell r="N840">
            <v>245586.49999999997</v>
          </cell>
          <cell r="O840" t="str">
            <v>Small</v>
          </cell>
        </row>
        <row r="841">
          <cell r="B841" t="str">
            <v>CT_Small_HPIC_PPO</v>
          </cell>
          <cell r="H841">
            <v>1217</v>
          </cell>
          <cell r="I841">
            <v>0</v>
          </cell>
          <cell r="J841">
            <v>201907</v>
          </cell>
          <cell r="K841">
            <v>201800</v>
          </cell>
          <cell r="N841">
            <v>745510.04999999993</v>
          </cell>
          <cell r="O841" t="str">
            <v>Small</v>
          </cell>
        </row>
        <row r="842">
          <cell r="B842" t="str">
            <v>CT_Small_HPIC_PPO</v>
          </cell>
          <cell r="H842">
            <v>461</v>
          </cell>
          <cell r="I842">
            <v>0</v>
          </cell>
          <cell r="J842">
            <v>201907</v>
          </cell>
          <cell r="K842">
            <v>201808</v>
          </cell>
          <cell r="N842">
            <v>249799.26</v>
          </cell>
          <cell r="O842" t="str">
            <v>Small</v>
          </cell>
        </row>
        <row r="843">
          <cell r="B843" t="str">
            <v>CT_Small_HPIC_PPO</v>
          </cell>
          <cell r="H843">
            <v>1214</v>
          </cell>
          <cell r="I843">
            <v>0</v>
          </cell>
          <cell r="J843">
            <v>201908</v>
          </cell>
          <cell r="K843">
            <v>201800</v>
          </cell>
          <cell r="N843">
            <v>741021.78</v>
          </cell>
          <cell r="O843" t="str">
            <v>Small</v>
          </cell>
        </row>
        <row r="844">
          <cell r="B844" t="str">
            <v>CT_Small_HPIC_PPO</v>
          </cell>
          <cell r="H844">
            <v>466</v>
          </cell>
          <cell r="I844">
            <v>0</v>
          </cell>
          <cell r="J844">
            <v>201908</v>
          </cell>
          <cell r="K844">
            <v>201808</v>
          </cell>
          <cell r="N844">
            <v>251421.07999999996</v>
          </cell>
          <cell r="O844" t="str">
            <v>Small</v>
          </cell>
        </row>
        <row r="845">
          <cell r="B845" t="str">
            <v>CT_Small_HPIC_PPO</v>
          </cell>
          <cell r="H845">
            <v>1197</v>
          </cell>
          <cell r="I845">
            <v>0</v>
          </cell>
          <cell r="J845">
            <v>201909</v>
          </cell>
          <cell r="K845">
            <v>201800</v>
          </cell>
          <cell r="N845">
            <v>726564.55</v>
          </cell>
          <cell r="O845" t="str">
            <v>Small</v>
          </cell>
        </row>
        <row r="846">
          <cell r="B846" t="str">
            <v>CT_Small_HPIC_PPO</v>
          </cell>
          <cell r="H846">
            <v>466</v>
          </cell>
          <cell r="I846">
            <v>0</v>
          </cell>
          <cell r="J846">
            <v>201909</v>
          </cell>
          <cell r="K846">
            <v>201808</v>
          </cell>
          <cell r="N846">
            <v>252372.55999999994</v>
          </cell>
          <cell r="O846" t="str">
            <v>Small</v>
          </cell>
        </row>
        <row r="847">
          <cell r="B847" t="str">
            <v>MA_Assoc_HPHC_HMO_POS</v>
          </cell>
          <cell r="H847">
            <v>547</v>
          </cell>
          <cell r="I847">
            <v>74</v>
          </cell>
          <cell r="J847">
            <v>201901</v>
          </cell>
          <cell r="K847">
            <v>201800</v>
          </cell>
          <cell r="N847">
            <v>342092.47475571337</v>
          </cell>
          <cell r="O847" t="str">
            <v>Assoc</v>
          </cell>
        </row>
        <row r="848">
          <cell r="B848" t="str">
            <v>MA_Assoc_HPHC_HMO_POS</v>
          </cell>
          <cell r="H848">
            <v>544</v>
          </cell>
          <cell r="I848">
            <v>74</v>
          </cell>
          <cell r="J848">
            <v>201902</v>
          </cell>
          <cell r="K848">
            <v>201800</v>
          </cell>
          <cell r="N848">
            <v>337288.08541459258</v>
          </cell>
          <cell r="O848" t="str">
            <v>Assoc</v>
          </cell>
        </row>
        <row r="849">
          <cell r="B849" t="str">
            <v>MA_Assoc_HPHC_HMO_POS</v>
          </cell>
          <cell r="H849">
            <v>533</v>
          </cell>
          <cell r="I849">
            <v>74</v>
          </cell>
          <cell r="J849">
            <v>201903</v>
          </cell>
          <cell r="K849">
            <v>201800</v>
          </cell>
          <cell r="N849">
            <v>330723.88629853498</v>
          </cell>
          <cell r="O849" t="str">
            <v>Assoc</v>
          </cell>
        </row>
        <row r="850">
          <cell r="B850" t="str">
            <v>MA_Assoc_HPHC_HMO_POS</v>
          </cell>
          <cell r="H850">
            <v>529</v>
          </cell>
          <cell r="I850">
            <v>73</v>
          </cell>
          <cell r="J850">
            <v>201904</v>
          </cell>
          <cell r="K850">
            <v>201800</v>
          </cell>
          <cell r="N850">
            <v>329499.63559460879</v>
          </cell>
          <cell r="O850" t="str">
            <v>Assoc</v>
          </cell>
        </row>
        <row r="851">
          <cell r="B851" t="str">
            <v>MA_Assoc_HPHC_HMO_POS</v>
          </cell>
          <cell r="H851">
            <v>517</v>
          </cell>
          <cell r="I851">
            <v>73</v>
          </cell>
          <cell r="J851">
            <v>201905</v>
          </cell>
          <cell r="K851">
            <v>201800</v>
          </cell>
          <cell r="N851">
            <v>321413.9103594168</v>
          </cell>
          <cell r="O851" t="str">
            <v>Assoc</v>
          </cell>
        </row>
        <row r="852">
          <cell r="B852" t="str">
            <v>MA_Assoc_HPHC_HMO_POS</v>
          </cell>
          <cell r="H852">
            <v>506</v>
          </cell>
          <cell r="I852">
            <v>70</v>
          </cell>
          <cell r="J852">
            <v>201906</v>
          </cell>
          <cell r="K852">
            <v>201800</v>
          </cell>
          <cell r="N852">
            <v>313949.09004906891</v>
          </cell>
          <cell r="O852" t="str">
            <v>Assoc</v>
          </cell>
        </row>
        <row r="853">
          <cell r="B853" t="str">
            <v>MA_Assoc_HPHC_HMO_POS</v>
          </cell>
          <cell r="H853">
            <v>496</v>
          </cell>
          <cell r="I853">
            <v>63</v>
          </cell>
          <cell r="J853">
            <v>201907</v>
          </cell>
          <cell r="K853">
            <v>201800</v>
          </cell>
          <cell r="N853">
            <v>305187.95785866608</v>
          </cell>
          <cell r="O853" t="str">
            <v>Assoc</v>
          </cell>
        </row>
        <row r="854">
          <cell r="B854" t="str">
            <v>MA_Assoc_HPHC_HMO_POS</v>
          </cell>
          <cell r="H854">
            <v>488</v>
          </cell>
          <cell r="I854">
            <v>62</v>
          </cell>
          <cell r="J854">
            <v>201908</v>
          </cell>
          <cell r="K854">
            <v>201800</v>
          </cell>
          <cell r="N854">
            <v>299774.97447072837</v>
          </cell>
          <cell r="O854" t="str">
            <v>Assoc</v>
          </cell>
        </row>
        <row r="855">
          <cell r="B855" t="str">
            <v>MA_Assoc_HPHC_HMO_POS</v>
          </cell>
          <cell r="H855">
            <v>482</v>
          </cell>
          <cell r="I855">
            <v>60</v>
          </cell>
          <cell r="J855">
            <v>201909</v>
          </cell>
          <cell r="K855">
            <v>201800</v>
          </cell>
          <cell r="N855">
            <v>295432.51469448267</v>
          </cell>
          <cell r="O855" t="str">
            <v>Assoc</v>
          </cell>
        </row>
        <row r="856">
          <cell r="B856" t="str">
            <v>MA_Assoc_HPHC_HMO_POS</v>
          </cell>
          <cell r="H856">
            <v>11156</v>
          </cell>
          <cell r="I856">
            <v>1656</v>
          </cell>
          <cell r="J856">
            <v>201901</v>
          </cell>
          <cell r="K856">
            <v>201800</v>
          </cell>
          <cell r="N856">
            <v>6993120.8695722502</v>
          </cell>
          <cell r="O856" t="str">
            <v>Assoc</v>
          </cell>
        </row>
        <row r="857">
          <cell r="B857" t="str">
            <v>MA_Assoc_HPHC_HMO_POS</v>
          </cell>
          <cell r="H857">
            <v>11056</v>
          </cell>
          <cell r="I857">
            <v>1641</v>
          </cell>
          <cell r="J857">
            <v>201902</v>
          </cell>
          <cell r="K857">
            <v>201800</v>
          </cell>
          <cell r="N857">
            <v>6921379.0689859893</v>
          </cell>
          <cell r="O857" t="str">
            <v>Assoc</v>
          </cell>
        </row>
        <row r="858">
          <cell r="B858" t="str">
            <v>MA_Assoc_HPHC_HMO_POS</v>
          </cell>
          <cell r="H858">
            <v>10998</v>
          </cell>
          <cell r="I858">
            <v>1633</v>
          </cell>
          <cell r="J858">
            <v>201903</v>
          </cell>
          <cell r="K858">
            <v>201800</v>
          </cell>
          <cell r="N858">
            <v>6891530.6532988939</v>
          </cell>
          <cell r="O858" t="str">
            <v>Assoc</v>
          </cell>
        </row>
        <row r="859">
          <cell r="B859" t="str">
            <v>MA_Assoc_HPHC_HMO_POS</v>
          </cell>
          <cell r="H859">
            <v>10650</v>
          </cell>
          <cell r="I859">
            <v>1580</v>
          </cell>
          <cell r="J859">
            <v>201904</v>
          </cell>
          <cell r="K859">
            <v>201800</v>
          </cell>
          <cell r="N859">
            <v>6841503.1811974086</v>
          </cell>
          <cell r="O859" t="str">
            <v>Assoc</v>
          </cell>
        </row>
        <row r="860">
          <cell r="B860" t="str">
            <v>MA_Assoc_HPHC_HMO_POS</v>
          </cell>
          <cell r="H860">
            <v>10538</v>
          </cell>
          <cell r="I860">
            <v>1575</v>
          </cell>
          <cell r="J860">
            <v>201905</v>
          </cell>
          <cell r="K860">
            <v>201800</v>
          </cell>
          <cell r="N860">
            <v>6769252.2063861396</v>
          </cell>
          <cell r="O860" t="str">
            <v>Assoc</v>
          </cell>
        </row>
        <row r="861">
          <cell r="B861" t="str">
            <v>MA_Assoc_HPHC_HMO_POS</v>
          </cell>
          <cell r="H861">
            <v>10490</v>
          </cell>
          <cell r="I861">
            <v>1567</v>
          </cell>
          <cell r="J861">
            <v>201906</v>
          </cell>
          <cell r="K861">
            <v>201800</v>
          </cell>
          <cell r="N861">
            <v>6729037.2113583582</v>
          </cell>
          <cell r="O861" t="str">
            <v>Assoc</v>
          </cell>
        </row>
        <row r="862">
          <cell r="B862" t="str">
            <v>MA_Assoc_HPHC_HMO_POS</v>
          </cell>
          <cell r="H862">
            <v>10463</v>
          </cell>
          <cell r="I862">
            <v>1562</v>
          </cell>
          <cell r="J862">
            <v>201907</v>
          </cell>
          <cell r="K862">
            <v>201800</v>
          </cell>
          <cell r="N862">
            <v>6703492.2317067469</v>
          </cell>
          <cell r="O862" t="str">
            <v>Assoc</v>
          </cell>
        </row>
        <row r="863">
          <cell r="B863" t="str">
            <v>MA_Assoc_HPHC_HMO_POS</v>
          </cell>
          <cell r="H863">
            <v>10360</v>
          </cell>
          <cell r="I863">
            <v>1550</v>
          </cell>
          <cell r="J863">
            <v>201908</v>
          </cell>
          <cell r="K863">
            <v>201800</v>
          </cell>
          <cell r="N863">
            <v>6627591.6914665392</v>
          </cell>
          <cell r="O863" t="str">
            <v>Assoc</v>
          </cell>
        </row>
        <row r="864">
          <cell r="B864" t="str">
            <v>MA_Assoc_HPHC_HMO_POS</v>
          </cell>
          <cell r="H864">
            <v>10379</v>
          </cell>
          <cell r="I864">
            <v>1571</v>
          </cell>
          <cell r="J864">
            <v>201909</v>
          </cell>
          <cell r="K864">
            <v>201800</v>
          </cell>
          <cell r="N864">
            <v>6620824.0502220849</v>
          </cell>
          <cell r="O864" t="str">
            <v>Assoc</v>
          </cell>
        </row>
        <row r="865">
          <cell r="B865" t="str">
            <v>MA_Assoc_HPHC_PPO</v>
          </cell>
          <cell r="H865">
            <v>593</v>
          </cell>
          <cell r="I865">
            <v>0</v>
          </cell>
          <cell r="J865">
            <v>201901</v>
          </cell>
          <cell r="K865">
            <v>201800</v>
          </cell>
          <cell r="N865">
            <v>291509.96758966224</v>
          </cell>
          <cell r="O865" t="str">
            <v>Assoc</v>
          </cell>
        </row>
        <row r="866">
          <cell r="B866" t="str">
            <v>MA_Assoc_HPHC_PPO</v>
          </cell>
          <cell r="H866">
            <v>582</v>
          </cell>
          <cell r="I866">
            <v>0</v>
          </cell>
          <cell r="J866">
            <v>201902</v>
          </cell>
          <cell r="K866">
            <v>201800</v>
          </cell>
          <cell r="N866">
            <v>286777.93668983516</v>
          </cell>
          <cell r="O866" t="str">
            <v>Assoc</v>
          </cell>
        </row>
        <row r="867">
          <cell r="B867" t="str">
            <v>MA_Assoc_HPHC_PPO</v>
          </cell>
          <cell r="H867">
            <v>581</v>
          </cell>
          <cell r="I867">
            <v>0</v>
          </cell>
          <cell r="J867">
            <v>201903</v>
          </cell>
          <cell r="K867">
            <v>201800</v>
          </cell>
          <cell r="N867">
            <v>285915.22192930384</v>
          </cell>
          <cell r="O867" t="str">
            <v>Assoc</v>
          </cell>
        </row>
        <row r="868">
          <cell r="B868" t="str">
            <v>MA_Assoc_HPHC_PPO</v>
          </cell>
          <cell r="H868">
            <v>554</v>
          </cell>
          <cell r="I868">
            <v>0</v>
          </cell>
          <cell r="J868">
            <v>201904</v>
          </cell>
          <cell r="K868">
            <v>201800</v>
          </cell>
          <cell r="N868">
            <v>283524.46171706083</v>
          </cell>
          <cell r="O868" t="str">
            <v>Assoc</v>
          </cell>
        </row>
        <row r="869">
          <cell r="B869" t="str">
            <v>MA_Assoc_HPHC_PPO</v>
          </cell>
          <cell r="H869">
            <v>530</v>
          </cell>
          <cell r="I869">
            <v>0</v>
          </cell>
          <cell r="J869">
            <v>201905</v>
          </cell>
          <cell r="K869">
            <v>201800</v>
          </cell>
          <cell r="N869">
            <v>272706.67485847563</v>
          </cell>
          <cell r="O869" t="str">
            <v>Assoc</v>
          </cell>
        </row>
        <row r="870">
          <cell r="B870" t="str">
            <v>MA_Assoc_HPHC_PPO</v>
          </cell>
          <cell r="H870">
            <v>520</v>
          </cell>
          <cell r="I870">
            <v>0</v>
          </cell>
          <cell r="J870">
            <v>201906</v>
          </cell>
          <cell r="K870">
            <v>201800</v>
          </cell>
          <cell r="N870">
            <v>269394.87441028556</v>
          </cell>
          <cell r="O870" t="str">
            <v>Assoc</v>
          </cell>
        </row>
        <row r="871">
          <cell r="B871" t="str">
            <v>MA_Assoc_HPHC_PPO</v>
          </cell>
          <cell r="H871">
            <v>519</v>
          </cell>
          <cell r="I871">
            <v>0</v>
          </cell>
          <cell r="J871">
            <v>201907</v>
          </cell>
          <cell r="K871">
            <v>201800</v>
          </cell>
          <cell r="N871">
            <v>268551.76890010055</v>
          </cell>
          <cell r="O871" t="str">
            <v>Assoc</v>
          </cell>
        </row>
        <row r="872">
          <cell r="B872" t="str">
            <v>MA_Assoc_HPHC_PPO</v>
          </cell>
          <cell r="H872">
            <v>513</v>
          </cell>
          <cell r="I872">
            <v>0</v>
          </cell>
          <cell r="J872">
            <v>201908</v>
          </cell>
          <cell r="K872">
            <v>201800</v>
          </cell>
          <cell r="N872">
            <v>264841.41787025082</v>
          </cell>
          <cell r="O872" t="str">
            <v>Assoc</v>
          </cell>
        </row>
        <row r="873">
          <cell r="B873" t="str">
            <v>MA_Assoc_HPHC_PPO</v>
          </cell>
          <cell r="H873">
            <v>499</v>
          </cell>
          <cell r="I873">
            <v>0</v>
          </cell>
          <cell r="J873">
            <v>201909</v>
          </cell>
          <cell r="K873">
            <v>201800</v>
          </cell>
          <cell r="N873">
            <v>257242.26445703409</v>
          </cell>
          <cell r="O873" t="str">
            <v>Assoc</v>
          </cell>
        </row>
        <row r="874">
          <cell r="B874" t="str">
            <v>MA_Assoc_HPIC_PPO</v>
          </cell>
          <cell r="H874">
            <v>747</v>
          </cell>
          <cell r="I874">
            <v>0</v>
          </cell>
          <cell r="J874">
            <v>201901</v>
          </cell>
          <cell r="K874">
            <v>201800</v>
          </cell>
          <cell r="N874">
            <v>347065.63895671489</v>
          </cell>
          <cell r="O874" t="str">
            <v>Assoc</v>
          </cell>
        </row>
        <row r="875">
          <cell r="B875" t="str">
            <v>MA_Assoc_HPIC_PPO</v>
          </cell>
          <cell r="H875">
            <v>722</v>
          </cell>
          <cell r="I875">
            <v>0</v>
          </cell>
          <cell r="J875">
            <v>201902</v>
          </cell>
          <cell r="K875">
            <v>201800</v>
          </cell>
          <cell r="N875">
            <v>335282.01707702118</v>
          </cell>
          <cell r="O875" t="str">
            <v>Assoc</v>
          </cell>
        </row>
        <row r="876">
          <cell r="B876" t="str">
            <v>MA_Assoc_HPIC_PPO</v>
          </cell>
          <cell r="H876">
            <v>722</v>
          </cell>
          <cell r="I876">
            <v>0</v>
          </cell>
          <cell r="J876">
            <v>201903</v>
          </cell>
          <cell r="K876">
            <v>201800</v>
          </cell>
          <cell r="N876">
            <v>334774.81095240772</v>
          </cell>
          <cell r="O876" t="str">
            <v>Assoc</v>
          </cell>
        </row>
        <row r="877">
          <cell r="B877" t="str">
            <v>MA_Assoc_HPIC_PPO</v>
          </cell>
          <cell r="H877">
            <v>629</v>
          </cell>
          <cell r="I877">
            <v>0</v>
          </cell>
          <cell r="J877">
            <v>201904</v>
          </cell>
          <cell r="K877">
            <v>201800</v>
          </cell>
          <cell r="N877">
            <v>309362.4628168646</v>
          </cell>
          <cell r="O877" t="str">
            <v>Assoc</v>
          </cell>
        </row>
        <row r="878">
          <cell r="B878" t="str">
            <v>MA_Assoc_HPIC_PPO</v>
          </cell>
          <cell r="H878">
            <v>625</v>
          </cell>
          <cell r="I878">
            <v>0</v>
          </cell>
          <cell r="J878">
            <v>201905</v>
          </cell>
          <cell r="K878">
            <v>201800</v>
          </cell>
          <cell r="N878">
            <v>307497.56468095002</v>
          </cell>
          <cell r="O878" t="str">
            <v>Assoc</v>
          </cell>
        </row>
        <row r="879">
          <cell r="B879" t="str">
            <v>MA_Assoc_HPIC_PPO</v>
          </cell>
          <cell r="H879">
            <v>620</v>
          </cell>
          <cell r="I879">
            <v>0</v>
          </cell>
          <cell r="J879">
            <v>201906</v>
          </cell>
          <cell r="K879">
            <v>201800</v>
          </cell>
          <cell r="N879">
            <v>305399.50815069291</v>
          </cell>
          <cell r="O879" t="str">
            <v>Assoc</v>
          </cell>
        </row>
        <row r="880">
          <cell r="B880" t="str">
            <v>MA_Assoc_HPIC_PPO</v>
          </cell>
          <cell r="H880">
            <v>611</v>
          </cell>
          <cell r="I880">
            <v>0</v>
          </cell>
          <cell r="J880">
            <v>201907</v>
          </cell>
          <cell r="K880">
            <v>201800</v>
          </cell>
          <cell r="N880">
            <v>300493.75138841441</v>
          </cell>
          <cell r="O880" t="str">
            <v>Assoc</v>
          </cell>
        </row>
        <row r="881">
          <cell r="B881" t="str">
            <v>MA_Assoc_HPIC_PPO</v>
          </cell>
          <cell r="H881">
            <v>609</v>
          </cell>
          <cell r="I881">
            <v>0</v>
          </cell>
          <cell r="J881">
            <v>201908</v>
          </cell>
          <cell r="K881">
            <v>201800</v>
          </cell>
          <cell r="N881">
            <v>300066.90936349513</v>
          </cell>
          <cell r="O881" t="str">
            <v>Assoc</v>
          </cell>
        </row>
        <row r="882">
          <cell r="B882" t="str">
            <v>MA_Assoc_HPIC_PPO</v>
          </cell>
          <cell r="H882">
            <v>596</v>
          </cell>
          <cell r="I882">
            <v>0</v>
          </cell>
          <cell r="J882">
            <v>201909</v>
          </cell>
          <cell r="K882">
            <v>201800</v>
          </cell>
          <cell r="N882">
            <v>293619.05368258158</v>
          </cell>
          <cell r="O882" t="str">
            <v>Assoc</v>
          </cell>
        </row>
        <row r="883">
          <cell r="B883" t="str">
            <v>MA_BuyDirect_HPHC_HMO_POS</v>
          </cell>
          <cell r="H883">
            <v>4120</v>
          </cell>
          <cell r="I883">
            <v>770</v>
          </cell>
          <cell r="J883">
            <v>201901</v>
          </cell>
          <cell r="K883">
            <v>201800</v>
          </cell>
          <cell r="N883">
            <v>2759616.9899999993</v>
          </cell>
          <cell r="O883" t="str">
            <v>BuyDirect</v>
          </cell>
        </row>
        <row r="884">
          <cell r="B884" t="str">
            <v>MA_BuyDirect_HPHC_HMO_POS</v>
          </cell>
          <cell r="H884">
            <v>4137</v>
          </cell>
          <cell r="I884">
            <v>756</v>
          </cell>
          <cell r="J884">
            <v>201902</v>
          </cell>
          <cell r="K884">
            <v>201800</v>
          </cell>
          <cell r="N884">
            <v>2756696.5500000003</v>
          </cell>
          <cell r="O884" t="str">
            <v>BuyDirect</v>
          </cell>
        </row>
        <row r="885">
          <cell r="B885" t="str">
            <v>MA_BuyDirect_HPHC_HMO_POS</v>
          </cell>
          <cell r="H885">
            <v>4080</v>
          </cell>
          <cell r="I885">
            <v>743</v>
          </cell>
          <cell r="J885">
            <v>201903</v>
          </cell>
          <cell r="K885">
            <v>201800</v>
          </cell>
          <cell r="N885">
            <v>2726343.3200000003</v>
          </cell>
          <cell r="O885" t="str">
            <v>BuyDirect</v>
          </cell>
        </row>
        <row r="886">
          <cell r="B886" t="str">
            <v>MA_BuyDirect_HPHC_HMO_POS</v>
          </cell>
          <cell r="H886">
            <v>4032</v>
          </cell>
          <cell r="I886">
            <v>732</v>
          </cell>
          <cell r="J886">
            <v>201904</v>
          </cell>
          <cell r="K886">
            <v>201800</v>
          </cell>
          <cell r="N886">
            <v>2697647.54</v>
          </cell>
          <cell r="O886" t="str">
            <v>BuyDirect</v>
          </cell>
        </row>
        <row r="887">
          <cell r="B887" t="str">
            <v>MA_BuyDirect_HPHC_HMO_POS</v>
          </cell>
          <cell r="H887">
            <v>3985</v>
          </cell>
          <cell r="I887">
            <v>722</v>
          </cell>
          <cell r="J887">
            <v>201905</v>
          </cell>
          <cell r="K887">
            <v>201800</v>
          </cell>
          <cell r="N887">
            <v>2645160.1800000006</v>
          </cell>
          <cell r="O887" t="str">
            <v>BuyDirect</v>
          </cell>
        </row>
        <row r="888">
          <cell r="B888" t="str">
            <v>MA_BuyDirect_HPHC_HMO_POS</v>
          </cell>
          <cell r="H888">
            <v>3938</v>
          </cell>
          <cell r="I888">
            <v>713</v>
          </cell>
          <cell r="J888">
            <v>201906</v>
          </cell>
          <cell r="K888">
            <v>201800</v>
          </cell>
          <cell r="N888">
            <v>2618638.5299999998</v>
          </cell>
          <cell r="O888" t="str">
            <v>BuyDirect</v>
          </cell>
        </row>
        <row r="889">
          <cell r="B889" t="str">
            <v>MA_BuyDirect_HPHC_HMO_POS</v>
          </cell>
          <cell r="H889">
            <v>3870</v>
          </cell>
          <cell r="I889">
            <v>689</v>
          </cell>
          <cell r="J889">
            <v>201907</v>
          </cell>
          <cell r="K889">
            <v>201800</v>
          </cell>
          <cell r="N889">
            <v>2591210.2399999993</v>
          </cell>
          <cell r="O889" t="str">
            <v>BuyDirect</v>
          </cell>
        </row>
        <row r="890">
          <cell r="B890" t="str">
            <v>MA_BuyDirect_HPHC_HMO_POS</v>
          </cell>
          <cell r="H890">
            <v>3851</v>
          </cell>
          <cell r="I890">
            <v>681</v>
          </cell>
          <cell r="J890">
            <v>201908</v>
          </cell>
          <cell r="K890">
            <v>201800</v>
          </cell>
          <cell r="N890">
            <v>2575506.2600000002</v>
          </cell>
          <cell r="O890" t="str">
            <v>BuyDirect</v>
          </cell>
        </row>
        <row r="891">
          <cell r="B891" t="str">
            <v>MA_BuyDirect_HPHC_HMO_POS</v>
          </cell>
          <cell r="H891">
            <v>3830</v>
          </cell>
          <cell r="I891">
            <v>676</v>
          </cell>
          <cell r="J891">
            <v>201909</v>
          </cell>
          <cell r="K891">
            <v>201800</v>
          </cell>
          <cell r="N891">
            <v>2589968.5099999998</v>
          </cell>
          <cell r="O891" t="str">
            <v>BuyDirect</v>
          </cell>
        </row>
        <row r="892">
          <cell r="B892" t="str">
            <v>MA_BuyDirect_HPHC_PPO</v>
          </cell>
          <cell r="H892">
            <v>1291</v>
          </cell>
          <cell r="I892">
            <v>0</v>
          </cell>
          <cell r="J892">
            <v>201901</v>
          </cell>
          <cell r="K892">
            <v>201800</v>
          </cell>
          <cell r="N892">
            <v>964111.04999999981</v>
          </cell>
          <cell r="O892" t="str">
            <v>BuyDirect</v>
          </cell>
        </row>
        <row r="893">
          <cell r="B893" t="str">
            <v>MA_BuyDirect_HPHC_PPO</v>
          </cell>
          <cell r="H893">
            <v>1283</v>
          </cell>
          <cell r="I893">
            <v>0</v>
          </cell>
          <cell r="J893">
            <v>201902</v>
          </cell>
          <cell r="K893">
            <v>201800</v>
          </cell>
          <cell r="N893">
            <v>958358.02</v>
          </cell>
          <cell r="O893" t="str">
            <v>BuyDirect</v>
          </cell>
        </row>
        <row r="894">
          <cell r="B894" t="str">
            <v>MA_BuyDirect_HPHC_PPO</v>
          </cell>
          <cell r="H894">
            <v>1280</v>
          </cell>
          <cell r="I894">
            <v>0</v>
          </cell>
          <cell r="J894">
            <v>201903</v>
          </cell>
          <cell r="K894">
            <v>201800</v>
          </cell>
          <cell r="N894">
            <v>960897.9600000002</v>
          </cell>
          <cell r="O894" t="str">
            <v>BuyDirect</v>
          </cell>
        </row>
        <row r="895">
          <cell r="B895" t="str">
            <v>MA_BuyDirect_HPHC_PPO</v>
          </cell>
          <cell r="H895">
            <v>1280</v>
          </cell>
          <cell r="I895">
            <v>0</v>
          </cell>
          <cell r="J895">
            <v>201904</v>
          </cell>
          <cell r="K895">
            <v>201800</v>
          </cell>
          <cell r="N895">
            <v>959900.52000000025</v>
          </cell>
          <cell r="O895" t="str">
            <v>BuyDirect</v>
          </cell>
        </row>
        <row r="896">
          <cell r="B896" t="str">
            <v>MA_BuyDirect_HPHC_PPO</v>
          </cell>
          <cell r="H896">
            <v>1259</v>
          </cell>
          <cell r="I896">
            <v>0</v>
          </cell>
          <cell r="J896">
            <v>201905</v>
          </cell>
          <cell r="K896">
            <v>201800</v>
          </cell>
          <cell r="N896">
            <v>934407.65000000014</v>
          </cell>
          <cell r="O896" t="str">
            <v>BuyDirect</v>
          </cell>
        </row>
        <row r="897">
          <cell r="B897" t="str">
            <v>MA_BuyDirect_HPHC_PPO</v>
          </cell>
          <cell r="H897">
            <v>1247</v>
          </cell>
          <cell r="I897">
            <v>0</v>
          </cell>
          <cell r="J897">
            <v>201906</v>
          </cell>
          <cell r="K897">
            <v>201800</v>
          </cell>
          <cell r="N897">
            <v>924135.3600000001</v>
          </cell>
          <cell r="O897" t="str">
            <v>BuyDirect</v>
          </cell>
        </row>
        <row r="898">
          <cell r="B898" t="str">
            <v>MA_BuyDirect_HPHC_PPO</v>
          </cell>
          <cell r="H898">
            <v>1247</v>
          </cell>
          <cell r="I898">
            <v>0</v>
          </cell>
          <cell r="J898">
            <v>201907</v>
          </cell>
          <cell r="K898">
            <v>201800</v>
          </cell>
          <cell r="N898">
            <v>938480.10000000009</v>
          </cell>
          <cell r="O898" t="str">
            <v>BuyDirect</v>
          </cell>
        </row>
        <row r="899">
          <cell r="B899" t="str">
            <v>MA_BuyDirect_HPHC_PPO</v>
          </cell>
          <cell r="H899">
            <v>1243</v>
          </cell>
          <cell r="I899">
            <v>0</v>
          </cell>
          <cell r="J899">
            <v>201908</v>
          </cell>
          <cell r="K899">
            <v>201800</v>
          </cell>
          <cell r="N899">
            <v>920492.86999999988</v>
          </cell>
          <cell r="O899" t="str">
            <v>BuyDirect</v>
          </cell>
        </row>
        <row r="900">
          <cell r="B900" t="str">
            <v>MA_BuyDirect_HPHC_PPO</v>
          </cell>
          <cell r="H900">
            <v>1247</v>
          </cell>
          <cell r="I900">
            <v>0</v>
          </cell>
          <cell r="J900">
            <v>201909</v>
          </cell>
          <cell r="K900">
            <v>201800</v>
          </cell>
          <cell r="N900">
            <v>923548.21999999986</v>
          </cell>
          <cell r="O900" t="str">
            <v>BuyDirect</v>
          </cell>
        </row>
        <row r="901">
          <cell r="B901" t="str">
            <v>MA_BuyDirect_HPIC_PPO</v>
          </cell>
          <cell r="H901">
            <v>366</v>
          </cell>
          <cell r="I901">
            <v>0</v>
          </cell>
          <cell r="J901">
            <v>201901</v>
          </cell>
          <cell r="K901">
            <v>201800</v>
          </cell>
          <cell r="N901">
            <v>211160.26999999996</v>
          </cell>
          <cell r="O901" t="str">
            <v>BuyDirect</v>
          </cell>
        </row>
        <row r="902">
          <cell r="B902" t="str">
            <v>MA_BuyDirect_HPIC_PPO</v>
          </cell>
          <cell r="H902">
            <v>357</v>
          </cell>
          <cell r="I902">
            <v>0</v>
          </cell>
          <cell r="J902">
            <v>201902</v>
          </cell>
          <cell r="K902">
            <v>201800</v>
          </cell>
          <cell r="N902">
            <v>206257.2</v>
          </cell>
          <cell r="O902" t="str">
            <v>BuyDirect</v>
          </cell>
        </row>
        <row r="903">
          <cell r="B903" t="str">
            <v>MA_BuyDirect_HPIC_PPO</v>
          </cell>
          <cell r="H903">
            <v>354</v>
          </cell>
          <cell r="I903">
            <v>0</v>
          </cell>
          <cell r="J903">
            <v>201903</v>
          </cell>
          <cell r="K903">
            <v>201800</v>
          </cell>
          <cell r="N903">
            <v>205164.13</v>
          </cell>
          <cell r="O903" t="str">
            <v>BuyDirect</v>
          </cell>
        </row>
        <row r="904">
          <cell r="B904" t="str">
            <v>MA_BuyDirect_HPIC_PPO</v>
          </cell>
          <cell r="H904">
            <v>346</v>
          </cell>
          <cell r="I904">
            <v>0</v>
          </cell>
          <cell r="J904">
            <v>201904</v>
          </cell>
          <cell r="K904">
            <v>201800</v>
          </cell>
          <cell r="N904">
            <v>201682.11</v>
          </cell>
          <cell r="O904" t="str">
            <v>BuyDirect</v>
          </cell>
        </row>
        <row r="905">
          <cell r="B905" t="str">
            <v>MA_BuyDirect_HPIC_PPO</v>
          </cell>
          <cell r="H905">
            <v>341</v>
          </cell>
          <cell r="I905">
            <v>0</v>
          </cell>
          <cell r="J905">
            <v>201905</v>
          </cell>
          <cell r="K905">
            <v>201800</v>
          </cell>
          <cell r="N905">
            <v>202648.98999999996</v>
          </cell>
          <cell r="O905" t="str">
            <v>BuyDirect</v>
          </cell>
        </row>
        <row r="906">
          <cell r="B906" t="str">
            <v>MA_BuyDirect_HPIC_PPO</v>
          </cell>
          <cell r="H906">
            <v>344</v>
          </cell>
          <cell r="I906">
            <v>0</v>
          </cell>
          <cell r="J906">
            <v>201906</v>
          </cell>
          <cell r="K906">
            <v>201800</v>
          </cell>
          <cell r="N906">
            <v>201373.56999999998</v>
          </cell>
          <cell r="O906" t="str">
            <v>BuyDirect</v>
          </cell>
        </row>
        <row r="907">
          <cell r="B907" t="str">
            <v>MA_BuyDirect_HPIC_PPO</v>
          </cell>
          <cell r="H907">
            <v>344</v>
          </cell>
          <cell r="I907">
            <v>0</v>
          </cell>
          <cell r="J907">
            <v>201907</v>
          </cell>
          <cell r="K907">
            <v>201800</v>
          </cell>
          <cell r="N907">
            <v>200405.20999999993</v>
          </cell>
          <cell r="O907" t="str">
            <v>BuyDirect</v>
          </cell>
        </row>
        <row r="908">
          <cell r="B908" t="str">
            <v>MA_BuyDirect_HPIC_PPO</v>
          </cell>
          <cell r="H908">
            <v>342</v>
          </cell>
          <cell r="I908">
            <v>0</v>
          </cell>
          <cell r="J908">
            <v>201908</v>
          </cell>
          <cell r="K908">
            <v>201800</v>
          </cell>
          <cell r="N908">
            <v>195082.09999999995</v>
          </cell>
          <cell r="O908" t="str">
            <v>BuyDirect</v>
          </cell>
        </row>
        <row r="909">
          <cell r="B909" t="str">
            <v>MA_BuyDirect_HPIC_PPO</v>
          </cell>
          <cell r="H909">
            <v>344</v>
          </cell>
          <cell r="I909">
            <v>0</v>
          </cell>
          <cell r="J909">
            <v>201909</v>
          </cell>
          <cell r="K909">
            <v>201800</v>
          </cell>
          <cell r="N909">
            <v>196123.04999999993</v>
          </cell>
          <cell r="O909" t="str">
            <v>BuyDirect</v>
          </cell>
        </row>
        <row r="910">
          <cell r="B910" t="str">
            <v>MA_ConnGrp_HPHC_HMO_POS</v>
          </cell>
          <cell r="H910">
            <v>109</v>
          </cell>
          <cell r="I910">
            <v>16</v>
          </cell>
          <cell r="J910">
            <v>201901</v>
          </cell>
          <cell r="K910">
            <v>201800</v>
          </cell>
          <cell r="N910">
            <v>64928.125932560593</v>
          </cell>
          <cell r="O910" t="str">
            <v>ConnGrp</v>
          </cell>
        </row>
        <row r="911">
          <cell r="B911" t="str">
            <v>MA_ConnGrp_HPHC_HMO_POS</v>
          </cell>
          <cell r="H911">
            <v>103</v>
          </cell>
          <cell r="I911">
            <v>15</v>
          </cell>
          <cell r="J911">
            <v>201902</v>
          </cell>
          <cell r="K911">
            <v>201800</v>
          </cell>
          <cell r="N911">
            <v>58997.037215469623</v>
          </cell>
          <cell r="O911" t="str">
            <v>ConnGrp</v>
          </cell>
        </row>
        <row r="912">
          <cell r="B912" t="str">
            <v>MA_ConnGrp_HPHC_HMO_POS</v>
          </cell>
          <cell r="H912">
            <v>103</v>
          </cell>
          <cell r="I912">
            <v>15</v>
          </cell>
          <cell r="J912">
            <v>201903</v>
          </cell>
          <cell r="K912">
            <v>201800</v>
          </cell>
          <cell r="N912">
            <v>59759.222590497739</v>
          </cell>
          <cell r="O912" t="str">
            <v>ConnGrp</v>
          </cell>
        </row>
        <row r="913">
          <cell r="B913" t="str">
            <v>MA_ConnGrp_HPHC_HMO_POS</v>
          </cell>
          <cell r="H913">
            <v>104</v>
          </cell>
          <cell r="I913">
            <v>15</v>
          </cell>
          <cell r="J913">
            <v>201904</v>
          </cell>
          <cell r="K913">
            <v>201800</v>
          </cell>
          <cell r="N913">
            <v>59197.859599083633</v>
          </cell>
          <cell r="O913" t="str">
            <v>ConnGrp</v>
          </cell>
        </row>
        <row r="914">
          <cell r="B914" t="str">
            <v>MA_ConnGrp_HPHC_HMO_POS</v>
          </cell>
          <cell r="H914">
            <v>104</v>
          </cell>
          <cell r="I914">
            <v>15</v>
          </cell>
          <cell r="J914">
            <v>201905</v>
          </cell>
          <cell r="K914">
            <v>201800</v>
          </cell>
          <cell r="N914">
            <v>58415.857004405283</v>
          </cell>
          <cell r="O914" t="str">
            <v>ConnGrp</v>
          </cell>
        </row>
        <row r="915">
          <cell r="B915" t="str">
            <v>MA_ConnGrp_HPHC_HMO_POS</v>
          </cell>
          <cell r="H915">
            <v>107</v>
          </cell>
          <cell r="I915">
            <v>16</v>
          </cell>
          <cell r="J915">
            <v>201906</v>
          </cell>
          <cell r="K915">
            <v>201800</v>
          </cell>
          <cell r="N915">
            <v>59235.019772727275</v>
          </cell>
          <cell r="O915" t="str">
            <v>ConnGrp</v>
          </cell>
        </row>
        <row r="916">
          <cell r="B916" t="str">
            <v>MA_ConnGrp_HPHC_HMO_POS</v>
          </cell>
          <cell r="H916">
            <v>100</v>
          </cell>
          <cell r="I916">
            <v>15</v>
          </cell>
          <cell r="J916">
            <v>201907</v>
          </cell>
          <cell r="K916">
            <v>201800</v>
          </cell>
          <cell r="N916">
            <v>56151.338749999981</v>
          </cell>
          <cell r="O916" t="str">
            <v>ConnGrp</v>
          </cell>
        </row>
        <row r="917">
          <cell r="B917" t="str">
            <v>MA_ConnGrp_HPHC_HMO_POS</v>
          </cell>
          <cell r="H917">
            <v>102</v>
          </cell>
          <cell r="I917">
            <v>15</v>
          </cell>
          <cell r="J917">
            <v>201908</v>
          </cell>
          <cell r="K917">
            <v>201800</v>
          </cell>
          <cell r="N917">
            <v>60484.891636363653</v>
          </cell>
          <cell r="O917" t="str">
            <v>ConnGrp</v>
          </cell>
        </row>
        <row r="918">
          <cell r="B918" t="str">
            <v>MA_ConnGrp_HPHC_HMO_POS</v>
          </cell>
          <cell r="H918">
            <v>101</v>
          </cell>
          <cell r="I918">
            <v>17</v>
          </cell>
          <cell r="J918">
            <v>201909</v>
          </cell>
          <cell r="K918">
            <v>201800</v>
          </cell>
          <cell r="N918">
            <v>60421.312642706129</v>
          </cell>
          <cell r="O918" t="str">
            <v>ConnGrp</v>
          </cell>
        </row>
        <row r="919">
          <cell r="B919" t="str">
            <v>MA_ConnGrp_HPHC_HMO_POS</v>
          </cell>
          <cell r="H919">
            <v>109</v>
          </cell>
          <cell r="I919">
            <v>10</v>
          </cell>
          <cell r="J919">
            <v>201901</v>
          </cell>
          <cell r="K919">
            <v>201800</v>
          </cell>
          <cell r="N919">
            <v>63352.405932560592</v>
          </cell>
          <cell r="O919" t="str">
            <v>ConnGrp</v>
          </cell>
        </row>
        <row r="920">
          <cell r="B920" t="str">
            <v>MA_ConnGrp_HPHC_HMO_POS</v>
          </cell>
          <cell r="H920">
            <v>91</v>
          </cell>
          <cell r="I920">
            <v>8</v>
          </cell>
          <cell r="J920">
            <v>201902</v>
          </cell>
          <cell r="K920">
            <v>201800</v>
          </cell>
          <cell r="N920">
            <v>55579.407248618802</v>
          </cell>
          <cell r="O920" t="str">
            <v>ConnGrp</v>
          </cell>
        </row>
        <row r="921">
          <cell r="B921" t="str">
            <v>MA_ConnGrp_HPHC_HMO_POS</v>
          </cell>
          <cell r="H921">
            <v>91</v>
          </cell>
          <cell r="I921">
            <v>8</v>
          </cell>
          <cell r="J921">
            <v>201903</v>
          </cell>
          <cell r="K921">
            <v>201800</v>
          </cell>
          <cell r="N921">
            <v>56055.850735294116</v>
          </cell>
          <cell r="O921" t="str">
            <v>ConnGrp</v>
          </cell>
        </row>
        <row r="922">
          <cell r="B922" t="str">
            <v>MA_ConnGrp_HPHC_HMO_POS</v>
          </cell>
          <cell r="H922">
            <v>90</v>
          </cell>
          <cell r="I922">
            <v>8</v>
          </cell>
          <cell r="J922">
            <v>201904</v>
          </cell>
          <cell r="K922">
            <v>201800</v>
          </cell>
          <cell r="N922">
            <v>55487.004845360832</v>
          </cell>
          <cell r="O922" t="str">
            <v>ConnGrp</v>
          </cell>
        </row>
        <row r="923">
          <cell r="B923" t="str">
            <v>MA_ConnGrp_HPHC_HMO_POS</v>
          </cell>
          <cell r="H923">
            <v>94</v>
          </cell>
          <cell r="I923">
            <v>9</v>
          </cell>
          <cell r="J923">
            <v>201905</v>
          </cell>
          <cell r="K923">
            <v>201800</v>
          </cell>
          <cell r="N923">
            <v>57737.85306167401</v>
          </cell>
          <cell r="O923" t="str">
            <v>ConnGrp</v>
          </cell>
        </row>
        <row r="924">
          <cell r="B924" t="str">
            <v>MA_ConnGrp_HPHC_HMO_POS</v>
          </cell>
          <cell r="H924">
            <v>94</v>
          </cell>
          <cell r="I924">
            <v>9</v>
          </cell>
          <cell r="J924">
            <v>201906</v>
          </cell>
          <cell r="K924">
            <v>201800</v>
          </cell>
          <cell r="N924">
            <v>58206.740454545456</v>
          </cell>
          <cell r="O924" t="str">
            <v>ConnGrp</v>
          </cell>
        </row>
        <row r="925">
          <cell r="B925" t="str">
            <v>MA_ConnGrp_HPHC_HMO_POS</v>
          </cell>
          <cell r="H925">
            <v>94</v>
          </cell>
          <cell r="I925">
            <v>9</v>
          </cell>
          <cell r="J925">
            <v>201907</v>
          </cell>
          <cell r="K925">
            <v>201800</v>
          </cell>
          <cell r="N925">
            <v>58216.260624999995</v>
          </cell>
          <cell r="O925" t="str">
            <v>ConnGrp</v>
          </cell>
        </row>
        <row r="926">
          <cell r="B926" t="str">
            <v>MA_ConnGrp_HPHC_HMO_POS</v>
          </cell>
          <cell r="H926">
            <v>101</v>
          </cell>
          <cell r="I926">
            <v>9</v>
          </cell>
          <cell r="J926">
            <v>201908</v>
          </cell>
          <cell r="K926">
            <v>201800</v>
          </cell>
          <cell r="N926">
            <v>61269.964855614977</v>
          </cell>
          <cell r="O926" t="str">
            <v>ConnGrp</v>
          </cell>
        </row>
        <row r="927">
          <cell r="B927" t="str">
            <v>MA_ConnGrp_HPHC_HMO_POS</v>
          </cell>
          <cell r="H927">
            <v>101</v>
          </cell>
          <cell r="I927">
            <v>9</v>
          </cell>
          <cell r="J927">
            <v>201909</v>
          </cell>
          <cell r="K927">
            <v>201800</v>
          </cell>
          <cell r="N927">
            <v>61389.732642706127</v>
          </cell>
          <cell r="O927" t="str">
            <v>ConnGrp</v>
          </cell>
        </row>
        <row r="928">
          <cell r="B928" t="str">
            <v>MA_ConnGrp_HPHC_HMO_POS</v>
          </cell>
          <cell r="H928">
            <v>70</v>
          </cell>
          <cell r="I928">
            <v>20</v>
          </cell>
          <cell r="J928">
            <v>201901</v>
          </cell>
          <cell r="K928">
            <v>201800</v>
          </cell>
          <cell r="N928">
            <v>40451.58867228662</v>
          </cell>
          <cell r="O928" t="str">
            <v>ConnGrp</v>
          </cell>
        </row>
        <row r="929">
          <cell r="B929" t="str">
            <v>MA_ConnGrp_HPHC_HMO_POS</v>
          </cell>
          <cell r="H929">
            <v>72</v>
          </cell>
          <cell r="I929">
            <v>20</v>
          </cell>
          <cell r="J929">
            <v>201902</v>
          </cell>
          <cell r="K929">
            <v>201800</v>
          </cell>
          <cell r="N929">
            <v>41800.189801104978</v>
          </cell>
          <cell r="O929" t="str">
            <v>ConnGrp</v>
          </cell>
        </row>
        <row r="930">
          <cell r="B930" t="str">
            <v>MA_ConnGrp_HPHC_HMO_POS</v>
          </cell>
          <cell r="H930">
            <v>55</v>
          </cell>
          <cell r="I930">
            <v>15</v>
          </cell>
          <cell r="J930">
            <v>201903</v>
          </cell>
          <cell r="K930">
            <v>201800</v>
          </cell>
          <cell r="N930">
            <v>33227.765169683254</v>
          </cell>
          <cell r="O930" t="str">
            <v>ConnGrp</v>
          </cell>
        </row>
        <row r="931">
          <cell r="B931" t="str">
            <v>MA_ConnGrp_HPHC_HMO_POS</v>
          </cell>
          <cell r="H931">
            <v>55</v>
          </cell>
          <cell r="I931">
            <v>14</v>
          </cell>
          <cell r="J931">
            <v>201904</v>
          </cell>
          <cell r="K931">
            <v>201800</v>
          </cell>
          <cell r="N931">
            <v>32591.817961053835</v>
          </cell>
          <cell r="O931" t="str">
            <v>ConnGrp</v>
          </cell>
        </row>
        <row r="932">
          <cell r="B932" t="str">
            <v>MA_ConnGrp_HPHC_HMO_POS</v>
          </cell>
          <cell r="H932">
            <v>55</v>
          </cell>
          <cell r="I932">
            <v>14</v>
          </cell>
          <cell r="J932">
            <v>201905</v>
          </cell>
          <cell r="K932">
            <v>201800</v>
          </cell>
          <cell r="N932">
            <v>31737.006685022021</v>
          </cell>
          <cell r="O932" t="str">
            <v>ConnGrp</v>
          </cell>
        </row>
        <row r="933">
          <cell r="B933" t="str">
            <v>MA_ConnGrp_HPHC_HMO_POS</v>
          </cell>
          <cell r="H933">
            <v>55</v>
          </cell>
          <cell r="I933">
            <v>14</v>
          </cell>
          <cell r="J933">
            <v>201906</v>
          </cell>
          <cell r="K933">
            <v>201800</v>
          </cell>
          <cell r="N933">
            <v>31393.692500000001</v>
          </cell>
          <cell r="O933" t="str">
            <v>ConnGrp</v>
          </cell>
        </row>
        <row r="934">
          <cell r="B934" t="str">
            <v>MA_ConnGrp_HPHC_HMO_POS</v>
          </cell>
          <cell r="H934">
            <v>56</v>
          </cell>
          <cell r="I934">
            <v>14</v>
          </cell>
          <cell r="J934">
            <v>201907</v>
          </cell>
          <cell r="K934">
            <v>201800</v>
          </cell>
          <cell r="N934">
            <v>31891.462499999998</v>
          </cell>
          <cell r="O934" t="str">
            <v>ConnGrp</v>
          </cell>
        </row>
        <row r="935">
          <cell r="B935" t="str">
            <v>MA_ConnGrp_HPHC_HMO_POS</v>
          </cell>
          <cell r="H935">
            <v>57</v>
          </cell>
          <cell r="I935">
            <v>14</v>
          </cell>
          <cell r="J935">
            <v>201908</v>
          </cell>
          <cell r="K935">
            <v>201800</v>
          </cell>
          <cell r="N935">
            <v>36118.526502673805</v>
          </cell>
          <cell r="O935" t="str">
            <v>ConnGrp</v>
          </cell>
        </row>
        <row r="936">
          <cell r="B936" t="str">
            <v>MA_ConnGrp_HPHC_HMO_POS</v>
          </cell>
          <cell r="H936">
            <v>57</v>
          </cell>
          <cell r="I936">
            <v>14</v>
          </cell>
          <cell r="J936">
            <v>201909</v>
          </cell>
          <cell r="K936">
            <v>201800</v>
          </cell>
          <cell r="N936">
            <v>36186.118224101476</v>
          </cell>
          <cell r="O936" t="str">
            <v>ConnGrp</v>
          </cell>
        </row>
        <row r="937">
          <cell r="B937" t="str">
            <v>MA_ConnGrp_HPHC_HMO_POS</v>
          </cell>
          <cell r="H937">
            <v>146</v>
          </cell>
          <cell r="I937">
            <v>37</v>
          </cell>
          <cell r="J937">
            <v>201901</v>
          </cell>
          <cell r="K937">
            <v>201800</v>
          </cell>
          <cell r="N937">
            <v>88248.129230769235</v>
          </cell>
          <cell r="O937" t="str">
            <v>ConnGrp</v>
          </cell>
        </row>
        <row r="938">
          <cell r="B938" t="str">
            <v>MA_ConnGrp_HPHC_HMO_POS</v>
          </cell>
          <cell r="H938">
            <v>146</v>
          </cell>
          <cell r="I938">
            <v>37</v>
          </cell>
          <cell r="J938">
            <v>201902</v>
          </cell>
          <cell r="K938">
            <v>201800</v>
          </cell>
          <cell r="N938">
            <v>88366.464596685095</v>
          </cell>
          <cell r="O938" t="str">
            <v>ConnGrp</v>
          </cell>
        </row>
        <row r="939">
          <cell r="B939" t="str">
            <v>MA_ConnGrp_HPHC_HMO_POS</v>
          </cell>
          <cell r="H939">
            <v>148</v>
          </cell>
          <cell r="I939">
            <v>37</v>
          </cell>
          <cell r="J939">
            <v>201903</v>
          </cell>
          <cell r="K939">
            <v>201800</v>
          </cell>
          <cell r="N939">
            <v>89234.709547511316</v>
          </cell>
          <cell r="O939" t="str">
            <v>ConnGrp</v>
          </cell>
        </row>
        <row r="940">
          <cell r="B940" t="str">
            <v>MA_ConnGrp_HPHC_HMO_POS</v>
          </cell>
          <cell r="H940">
            <v>138</v>
          </cell>
          <cell r="I940">
            <v>37</v>
          </cell>
          <cell r="J940">
            <v>201904</v>
          </cell>
          <cell r="K940">
            <v>201800</v>
          </cell>
          <cell r="N940">
            <v>87408.425429553274</v>
          </cell>
          <cell r="O940" t="str">
            <v>ConnGrp</v>
          </cell>
        </row>
        <row r="941">
          <cell r="B941" t="str">
            <v>MA_ConnGrp_HPHC_HMO_POS</v>
          </cell>
          <cell r="H941">
            <v>146</v>
          </cell>
          <cell r="I941">
            <v>37</v>
          </cell>
          <cell r="J941">
            <v>201905</v>
          </cell>
          <cell r="K941">
            <v>201800</v>
          </cell>
          <cell r="N941">
            <v>92072.281563876633</v>
          </cell>
          <cell r="O941" t="str">
            <v>ConnGrp</v>
          </cell>
        </row>
        <row r="942">
          <cell r="B942" t="str">
            <v>MA_ConnGrp_HPHC_HMO_POS</v>
          </cell>
          <cell r="H942">
            <v>144</v>
          </cell>
          <cell r="I942">
            <v>37</v>
          </cell>
          <cell r="J942">
            <v>201906</v>
          </cell>
          <cell r="K942">
            <v>201800</v>
          </cell>
          <cell r="N942">
            <v>90782.6409090909</v>
          </cell>
          <cell r="O942" t="str">
            <v>ConnGrp</v>
          </cell>
        </row>
        <row r="943">
          <cell r="B943" t="str">
            <v>MA_ConnGrp_HPHC_HMO_POS</v>
          </cell>
          <cell r="H943">
            <v>140</v>
          </cell>
          <cell r="I943">
            <v>32</v>
          </cell>
          <cell r="J943">
            <v>201907</v>
          </cell>
          <cell r="K943">
            <v>201800</v>
          </cell>
          <cell r="N943">
            <v>88137.476249999992</v>
          </cell>
          <cell r="O943" t="str">
            <v>ConnGrp</v>
          </cell>
        </row>
        <row r="944">
          <cell r="B944" t="str">
            <v>MA_ConnGrp_HPHC_HMO_POS</v>
          </cell>
          <cell r="H944">
            <v>138</v>
          </cell>
          <cell r="I944">
            <v>31</v>
          </cell>
          <cell r="J944">
            <v>201908</v>
          </cell>
          <cell r="K944">
            <v>201800</v>
          </cell>
          <cell r="N944">
            <v>87260.665743315534</v>
          </cell>
          <cell r="O944" t="str">
            <v>ConnGrp</v>
          </cell>
        </row>
        <row r="945">
          <cell r="B945" t="str">
            <v>MA_ConnGrp_HPHC_HMO_POS</v>
          </cell>
          <cell r="H945">
            <v>134</v>
          </cell>
          <cell r="I945">
            <v>31</v>
          </cell>
          <cell r="J945">
            <v>201909</v>
          </cell>
          <cell r="K945">
            <v>201800</v>
          </cell>
          <cell r="N945">
            <v>85469.228456659606</v>
          </cell>
          <cell r="O945" t="str">
            <v>ConnGrp</v>
          </cell>
        </row>
        <row r="946">
          <cell r="B946" t="str">
            <v>MA_ConnGrp_HPHC_HMO_POS</v>
          </cell>
          <cell r="H946">
            <v>123</v>
          </cell>
          <cell r="I946">
            <v>20</v>
          </cell>
          <cell r="J946">
            <v>201901</v>
          </cell>
          <cell r="K946">
            <v>201800</v>
          </cell>
          <cell r="N946">
            <v>77508.533667017924</v>
          </cell>
          <cell r="O946" t="str">
            <v>ConnGrp</v>
          </cell>
        </row>
        <row r="947">
          <cell r="B947" t="str">
            <v>MA_ConnGrp_HPHC_HMO_POS</v>
          </cell>
          <cell r="H947">
            <v>123</v>
          </cell>
          <cell r="I947">
            <v>20</v>
          </cell>
          <cell r="J947">
            <v>201902</v>
          </cell>
          <cell r="K947">
            <v>201800</v>
          </cell>
          <cell r="N947">
            <v>76884.807160221011</v>
          </cell>
          <cell r="O947" t="str">
            <v>ConnGrp</v>
          </cell>
        </row>
        <row r="948">
          <cell r="B948" t="str">
            <v>MA_ConnGrp_HPHC_HMO_POS</v>
          </cell>
          <cell r="H948">
            <v>121</v>
          </cell>
          <cell r="I948">
            <v>20</v>
          </cell>
          <cell r="J948">
            <v>201903</v>
          </cell>
          <cell r="K948">
            <v>201800</v>
          </cell>
          <cell r="N948">
            <v>74945.915373303171</v>
          </cell>
          <cell r="O948" t="str">
            <v>ConnGrp</v>
          </cell>
        </row>
        <row r="949">
          <cell r="B949" t="str">
            <v>MA_ConnGrp_HPHC_HMO_POS</v>
          </cell>
          <cell r="H949">
            <v>117</v>
          </cell>
          <cell r="I949">
            <v>20</v>
          </cell>
          <cell r="J949">
            <v>201904</v>
          </cell>
          <cell r="K949">
            <v>201800</v>
          </cell>
          <cell r="N949">
            <v>73219.513298969076</v>
          </cell>
          <cell r="O949" t="str">
            <v>ConnGrp</v>
          </cell>
        </row>
        <row r="950">
          <cell r="B950" t="str">
            <v>MA_ConnGrp_HPHC_HMO_POS</v>
          </cell>
          <cell r="H950">
            <v>135</v>
          </cell>
          <cell r="I950">
            <v>21</v>
          </cell>
          <cell r="J950">
            <v>201905</v>
          </cell>
          <cell r="K950">
            <v>201800</v>
          </cell>
          <cell r="N950">
            <v>86337.328226872225</v>
          </cell>
          <cell r="O950" t="str">
            <v>ConnGrp</v>
          </cell>
        </row>
        <row r="951">
          <cell r="B951" t="str">
            <v>MA_ConnGrp_HPHC_HMO_POS</v>
          </cell>
          <cell r="H951">
            <v>135</v>
          </cell>
          <cell r="I951">
            <v>21</v>
          </cell>
          <cell r="J951">
            <v>201906</v>
          </cell>
          <cell r="K951">
            <v>201800</v>
          </cell>
          <cell r="N951">
            <v>87663.565227272717</v>
          </cell>
          <cell r="O951" t="str">
            <v>ConnGrp</v>
          </cell>
        </row>
        <row r="952">
          <cell r="B952" t="str">
            <v>MA_ConnGrp_HPHC_HMO_POS</v>
          </cell>
          <cell r="H952">
            <v>135</v>
          </cell>
          <cell r="I952">
            <v>20</v>
          </cell>
          <cell r="J952">
            <v>201907</v>
          </cell>
          <cell r="K952">
            <v>201800</v>
          </cell>
          <cell r="N952">
            <v>87677.23781250001</v>
          </cell>
          <cell r="O952" t="str">
            <v>ConnGrp</v>
          </cell>
        </row>
        <row r="953">
          <cell r="B953" t="str">
            <v>MA_ConnGrp_HPHC_HMO_POS</v>
          </cell>
          <cell r="H953">
            <v>136</v>
          </cell>
          <cell r="I953">
            <v>22</v>
          </cell>
          <cell r="J953">
            <v>201908</v>
          </cell>
          <cell r="K953">
            <v>201800</v>
          </cell>
          <cell r="N953">
            <v>88013.332181818187</v>
          </cell>
          <cell r="O953" t="str">
            <v>ConnGrp</v>
          </cell>
        </row>
        <row r="954">
          <cell r="B954" t="str">
            <v>MA_ConnGrp_HPHC_HMO_POS</v>
          </cell>
          <cell r="H954">
            <v>135</v>
          </cell>
          <cell r="I954">
            <v>22</v>
          </cell>
          <cell r="J954">
            <v>201909</v>
          </cell>
          <cell r="K954">
            <v>201800</v>
          </cell>
          <cell r="N954">
            <v>87582.901057082461</v>
          </cell>
          <cell r="O954" t="str">
            <v>ConnGrp</v>
          </cell>
        </row>
        <row r="955">
          <cell r="B955" t="str">
            <v>MA_ConnGrp_HPHC_HMO_POS</v>
          </cell>
          <cell r="H955">
            <v>79</v>
          </cell>
          <cell r="I955">
            <v>5</v>
          </cell>
          <cell r="J955">
            <v>201901</v>
          </cell>
          <cell r="K955">
            <v>201800</v>
          </cell>
          <cell r="N955">
            <v>43082.366501580611</v>
          </cell>
          <cell r="O955" t="str">
            <v>ConnGrp</v>
          </cell>
        </row>
        <row r="956">
          <cell r="B956" t="str">
            <v>MA_ConnGrp_HPHC_HMO_POS</v>
          </cell>
          <cell r="H956">
            <v>70</v>
          </cell>
          <cell r="I956">
            <v>5</v>
          </cell>
          <cell r="J956">
            <v>201902</v>
          </cell>
          <cell r="K956">
            <v>201800</v>
          </cell>
          <cell r="N956">
            <v>40794.604806629839</v>
          </cell>
          <cell r="O956" t="str">
            <v>ConnGrp</v>
          </cell>
        </row>
        <row r="957">
          <cell r="B957" t="str">
            <v>MA_ConnGrp_HPHC_HMO_POS</v>
          </cell>
          <cell r="H957">
            <v>65</v>
          </cell>
          <cell r="I957">
            <v>5</v>
          </cell>
          <cell r="J957">
            <v>201903</v>
          </cell>
          <cell r="K957">
            <v>201800</v>
          </cell>
          <cell r="N957">
            <v>38000.273382352942</v>
          </cell>
          <cell r="O957" t="str">
            <v>ConnGrp</v>
          </cell>
        </row>
        <row r="958">
          <cell r="B958" t="str">
            <v>MA_ConnGrp_HPHC_HMO_POS</v>
          </cell>
          <cell r="H958">
            <v>72</v>
          </cell>
          <cell r="I958">
            <v>5</v>
          </cell>
          <cell r="J958">
            <v>201904</v>
          </cell>
          <cell r="K958">
            <v>201800</v>
          </cell>
          <cell r="N958">
            <v>41416.56587628866</v>
          </cell>
          <cell r="O958" t="str">
            <v>ConnGrp</v>
          </cell>
        </row>
        <row r="959">
          <cell r="B959" t="str">
            <v>MA_ConnGrp_HPHC_HMO_POS</v>
          </cell>
          <cell r="H959">
            <v>72</v>
          </cell>
          <cell r="I959">
            <v>5</v>
          </cell>
          <cell r="J959">
            <v>201905</v>
          </cell>
          <cell r="K959">
            <v>201800</v>
          </cell>
          <cell r="N959">
            <v>41538.846387665188</v>
          </cell>
          <cell r="O959" t="str">
            <v>ConnGrp</v>
          </cell>
        </row>
        <row r="960">
          <cell r="B960" t="str">
            <v>MA_ConnGrp_HPHC_HMO_POS</v>
          </cell>
          <cell r="H960">
            <v>78</v>
          </cell>
          <cell r="I960">
            <v>6</v>
          </cell>
          <cell r="J960">
            <v>201906</v>
          </cell>
          <cell r="K960">
            <v>201800</v>
          </cell>
          <cell r="N960">
            <v>45239.425909090911</v>
          </cell>
          <cell r="O960" t="str">
            <v>ConnGrp</v>
          </cell>
        </row>
        <row r="961">
          <cell r="B961" t="str">
            <v>MA_ConnGrp_HPHC_HMO_POS</v>
          </cell>
          <cell r="H961">
            <v>82</v>
          </cell>
          <cell r="I961">
            <v>7</v>
          </cell>
          <cell r="J961">
            <v>201907</v>
          </cell>
          <cell r="K961">
            <v>201800</v>
          </cell>
          <cell r="N961">
            <v>48620.604375000003</v>
          </cell>
          <cell r="O961" t="str">
            <v>ConnGrp</v>
          </cell>
        </row>
        <row r="962">
          <cell r="B962" t="str">
            <v>MA_ConnGrp_HPHC_HMO_POS</v>
          </cell>
          <cell r="H962">
            <v>84</v>
          </cell>
          <cell r="I962">
            <v>7</v>
          </cell>
          <cell r="J962">
            <v>201908</v>
          </cell>
          <cell r="K962">
            <v>201800</v>
          </cell>
          <cell r="N962">
            <v>50177.639582887721</v>
          </cell>
          <cell r="O962" t="str">
            <v>ConnGrp</v>
          </cell>
        </row>
        <row r="963">
          <cell r="B963" t="str">
            <v>MA_ConnGrp_HPHC_HMO_POS</v>
          </cell>
          <cell r="H963">
            <v>92</v>
          </cell>
          <cell r="I963">
            <v>7</v>
          </cell>
          <cell r="J963">
            <v>201909</v>
          </cell>
          <cell r="K963">
            <v>201800</v>
          </cell>
          <cell r="N963">
            <v>54351.919238900628</v>
          </cell>
          <cell r="O963" t="str">
            <v>ConnGrp</v>
          </cell>
        </row>
        <row r="964">
          <cell r="B964" t="str">
            <v>MA_ConnGrp_HPHC_HMO_POS</v>
          </cell>
          <cell r="H964">
            <v>20</v>
          </cell>
          <cell r="I964">
            <v>3</v>
          </cell>
          <cell r="J964">
            <v>201901</v>
          </cell>
          <cell r="K964">
            <v>201800</v>
          </cell>
          <cell r="N964">
            <v>10467.539620653321</v>
          </cell>
          <cell r="O964" t="str">
            <v>ConnGrp</v>
          </cell>
        </row>
        <row r="965">
          <cell r="B965" t="str">
            <v>MA_ConnGrp_HPHC_HMO_POS</v>
          </cell>
          <cell r="H965">
            <v>20</v>
          </cell>
          <cell r="I965">
            <v>3</v>
          </cell>
          <cell r="J965">
            <v>201902</v>
          </cell>
          <cell r="K965">
            <v>201800</v>
          </cell>
          <cell r="N965">
            <v>10483.749944751384</v>
          </cell>
          <cell r="O965" t="str">
            <v>ConnGrp</v>
          </cell>
        </row>
        <row r="966">
          <cell r="B966" t="str">
            <v>MA_ConnGrp_HPHC_HMO_POS</v>
          </cell>
          <cell r="H966">
            <v>20</v>
          </cell>
          <cell r="I966">
            <v>3</v>
          </cell>
          <cell r="J966">
            <v>201903</v>
          </cell>
          <cell r="K966">
            <v>201800</v>
          </cell>
          <cell r="N966">
            <v>9016.7364253393644</v>
          </cell>
          <cell r="O966" t="str">
            <v>ConnGrp</v>
          </cell>
        </row>
        <row r="967">
          <cell r="B967" t="str">
            <v>MA_ConnGrp_HPHC_HMO_POS</v>
          </cell>
          <cell r="H967">
            <v>21</v>
          </cell>
          <cell r="I967">
            <v>3</v>
          </cell>
          <cell r="J967">
            <v>201904</v>
          </cell>
          <cell r="K967">
            <v>201800</v>
          </cell>
          <cell r="N967">
            <v>9688.4221305841929</v>
          </cell>
          <cell r="O967" t="str">
            <v>ConnGrp</v>
          </cell>
        </row>
        <row r="968">
          <cell r="B968" t="str">
            <v>MA_ConnGrp_HPHC_HMO_POS</v>
          </cell>
          <cell r="H968">
            <v>21</v>
          </cell>
          <cell r="I968">
            <v>3</v>
          </cell>
          <cell r="J968">
            <v>201905</v>
          </cell>
          <cell r="K968">
            <v>201800</v>
          </cell>
          <cell r="N968">
            <v>9724.0872797356824</v>
          </cell>
          <cell r="O968" t="str">
            <v>ConnGrp</v>
          </cell>
        </row>
        <row r="969">
          <cell r="B969" t="str">
            <v>MA_ConnGrp_HPHC_HMO_POS</v>
          </cell>
          <cell r="H969">
            <v>21</v>
          </cell>
          <cell r="I969">
            <v>3</v>
          </cell>
          <cell r="J969">
            <v>201906</v>
          </cell>
          <cell r="K969">
            <v>201800</v>
          </cell>
          <cell r="N969">
            <v>9724.4865909090913</v>
          </cell>
          <cell r="O969" t="str">
            <v>ConnGrp</v>
          </cell>
        </row>
        <row r="970">
          <cell r="B970" t="str">
            <v>MA_ConnGrp_HPHC_HMO_POS</v>
          </cell>
          <cell r="H970">
            <v>26</v>
          </cell>
          <cell r="I970">
            <v>7</v>
          </cell>
          <cell r="J970">
            <v>201907</v>
          </cell>
          <cell r="K970">
            <v>201800</v>
          </cell>
          <cell r="N970">
            <v>11160.121875000001</v>
          </cell>
          <cell r="O970" t="str">
            <v>ConnGrp</v>
          </cell>
        </row>
        <row r="971">
          <cell r="B971" t="str">
            <v>MA_ConnGrp_HPHC_HMO_POS</v>
          </cell>
          <cell r="H971">
            <v>26</v>
          </cell>
          <cell r="I971">
            <v>7</v>
          </cell>
          <cell r="J971">
            <v>201908</v>
          </cell>
          <cell r="K971">
            <v>201800</v>
          </cell>
          <cell r="N971">
            <v>11120.006299465245</v>
          </cell>
          <cell r="O971" t="str">
            <v>ConnGrp</v>
          </cell>
        </row>
        <row r="972">
          <cell r="B972" t="str">
            <v>MA_ConnGrp_HPHC_HMO_POS</v>
          </cell>
          <cell r="H972">
            <v>26</v>
          </cell>
          <cell r="I972">
            <v>7</v>
          </cell>
          <cell r="J972">
            <v>201909</v>
          </cell>
          <cell r="K972">
            <v>201800</v>
          </cell>
          <cell r="N972">
            <v>11150.837610993656</v>
          </cell>
          <cell r="O972" t="str">
            <v>ConnGrp</v>
          </cell>
        </row>
        <row r="973">
          <cell r="B973" t="str">
            <v>MA_ConnGrp_HPHC_HMO_POS</v>
          </cell>
          <cell r="H973">
            <v>63</v>
          </cell>
          <cell r="I973">
            <v>7</v>
          </cell>
          <cell r="J973">
            <v>201901</v>
          </cell>
          <cell r="K973">
            <v>201800</v>
          </cell>
          <cell r="N973">
            <v>33646.104805057963</v>
          </cell>
          <cell r="O973" t="str">
            <v>ConnGrp</v>
          </cell>
        </row>
        <row r="974">
          <cell r="B974" t="str">
            <v>MA_ConnGrp_HPHC_HMO_POS</v>
          </cell>
          <cell r="H974">
            <v>62</v>
          </cell>
          <cell r="I974">
            <v>6</v>
          </cell>
          <cell r="J974">
            <v>201902</v>
          </cell>
          <cell r="K974">
            <v>201800</v>
          </cell>
          <cell r="N974">
            <v>33077.914828729292</v>
          </cell>
          <cell r="O974" t="str">
            <v>ConnGrp</v>
          </cell>
        </row>
        <row r="975">
          <cell r="B975" t="str">
            <v>MA_ConnGrp_HPHC_HMO_POS</v>
          </cell>
          <cell r="H975">
            <v>63</v>
          </cell>
          <cell r="I975">
            <v>6</v>
          </cell>
          <cell r="J975">
            <v>201903</v>
          </cell>
          <cell r="K975">
            <v>201800</v>
          </cell>
          <cell r="N975">
            <v>33696.239739819001</v>
          </cell>
          <cell r="O975" t="str">
            <v>ConnGrp</v>
          </cell>
        </row>
        <row r="976">
          <cell r="B976" t="str">
            <v>MA_ConnGrp_HPHC_HMO_POS</v>
          </cell>
          <cell r="H976">
            <v>64</v>
          </cell>
          <cell r="I976">
            <v>6</v>
          </cell>
          <cell r="J976">
            <v>201904</v>
          </cell>
          <cell r="K976">
            <v>201800</v>
          </cell>
          <cell r="N976">
            <v>34328.797445589924</v>
          </cell>
          <cell r="O976" t="str">
            <v>ConnGrp</v>
          </cell>
        </row>
        <row r="977">
          <cell r="B977" t="str">
            <v>MA_ConnGrp_HPHC_HMO_POS</v>
          </cell>
          <cell r="H977">
            <v>65</v>
          </cell>
          <cell r="I977">
            <v>6</v>
          </cell>
          <cell r="J977">
            <v>201905</v>
          </cell>
          <cell r="K977">
            <v>201800</v>
          </cell>
          <cell r="N977">
            <v>34968.160627753299</v>
          </cell>
          <cell r="O977" t="str">
            <v>ConnGrp</v>
          </cell>
        </row>
        <row r="978">
          <cell r="B978" t="str">
            <v>MA_ConnGrp_HPHC_HMO_POS</v>
          </cell>
          <cell r="H978">
            <v>68</v>
          </cell>
          <cell r="I978">
            <v>6</v>
          </cell>
          <cell r="J978">
            <v>201906</v>
          </cell>
          <cell r="K978">
            <v>201800</v>
          </cell>
          <cell r="N978">
            <v>37315.461818181815</v>
          </cell>
          <cell r="O978" t="str">
            <v>ConnGrp</v>
          </cell>
        </row>
        <row r="979">
          <cell r="B979" t="str">
            <v>MA_ConnGrp_HPHC_HMO_POS</v>
          </cell>
          <cell r="H979">
            <v>71</v>
          </cell>
          <cell r="I979">
            <v>6</v>
          </cell>
          <cell r="J979">
            <v>201907</v>
          </cell>
          <cell r="K979">
            <v>201800</v>
          </cell>
          <cell r="N979">
            <v>38972.587812499994</v>
          </cell>
          <cell r="O979" t="str">
            <v>ConnGrp</v>
          </cell>
        </row>
        <row r="980">
          <cell r="B980" t="str">
            <v>MA_ConnGrp_HPHC_HMO_POS</v>
          </cell>
          <cell r="H980">
            <v>57</v>
          </cell>
          <cell r="I980">
            <v>4</v>
          </cell>
          <cell r="J980">
            <v>201908</v>
          </cell>
          <cell r="K980">
            <v>201800</v>
          </cell>
          <cell r="N980">
            <v>1422.6765026738076</v>
          </cell>
          <cell r="O980" t="str">
            <v>ConnGrp</v>
          </cell>
        </row>
        <row r="981">
          <cell r="B981" t="str">
            <v>MA_ConnGrp_HPHC_HMO_POS</v>
          </cell>
          <cell r="H981">
            <v>56</v>
          </cell>
          <cell r="I981">
            <v>4</v>
          </cell>
          <cell r="J981">
            <v>201909</v>
          </cell>
          <cell r="K981">
            <v>201800</v>
          </cell>
          <cell r="N981">
            <v>2271.9556236786425</v>
          </cell>
          <cell r="O981" t="str">
            <v>ConnGrp</v>
          </cell>
        </row>
        <row r="982">
          <cell r="B982" t="str">
            <v>MA_ConnGrp_HPHC_HMO_POS</v>
          </cell>
          <cell r="H982">
            <v>46</v>
          </cell>
          <cell r="I982">
            <v>3</v>
          </cell>
          <cell r="J982">
            <v>201901</v>
          </cell>
          <cell r="K982">
            <v>201800</v>
          </cell>
          <cell r="N982">
            <v>27074.111127502638</v>
          </cell>
          <cell r="O982" t="str">
            <v>ConnGrp</v>
          </cell>
        </row>
        <row r="983">
          <cell r="B983" t="str">
            <v>MA_ConnGrp_HPHC_HMO_POS</v>
          </cell>
          <cell r="H983">
            <v>48</v>
          </cell>
          <cell r="I983">
            <v>3</v>
          </cell>
          <cell r="J983">
            <v>201902</v>
          </cell>
          <cell r="K983">
            <v>201800</v>
          </cell>
          <cell r="N983">
            <v>28352.599867403322</v>
          </cell>
          <cell r="O983" t="str">
            <v>ConnGrp</v>
          </cell>
        </row>
        <row r="984">
          <cell r="B984" t="str">
            <v>MA_ConnGrp_HPHC_HMO_POS</v>
          </cell>
          <cell r="H984">
            <v>49</v>
          </cell>
          <cell r="I984">
            <v>3</v>
          </cell>
          <cell r="J984">
            <v>201903</v>
          </cell>
          <cell r="K984">
            <v>201800</v>
          </cell>
          <cell r="N984">
            <v>29255.844242081446</v>
          </cell>
          <cell r="O984" t="str">
            <v>ConnGrp</v>
          </cell>
        </row>
        <row r="985">
          <cell r="B985" t="str">
            <v>MA_ConnGrp_HPHC_HMO_POS</v>
          </cell>
          <cell r="H985">
            <v>49</v>
          </cell>
          <cell r="I985">
            <v>3</v>
          </cell>
          <cell r="J985">
            <v>201904</v>
          </cell>
          <cell r="K985">
            <v>201800</v>
          </cell>
          <cell r="N985">
            <v>29336.411638029786</v>
          </cell>
          <cell r="O985" t="str">
            <v>ConnGrp</v>
          </cell>
        </row>
        <row r="986">
          <cell r="B986" t="str">
            <v>MA_ConnGrp_HPHC_HMO_POS</v>
          </cell>
          <cell r="H986">
            <v>51</v>
          </cell>
          <cell r="I986">
            <v>4</v>
          </cell>
          <cell r="J986">
            <v>201905</v>
          </cell>
          <cell r="K986">
            <v>201800</v>
          </cell>
          <cell r="N986">
            <v>30830.759107929513</v>
          </cell>
          <cell r="O986" t="str">
            <v>ConnGrp</v>
          </cell>
        </row>
        <row r="987">
          <cell r="B987" t="str">
            <v>MA_ConnGrp_HPHC_HMO_POS</v>
          </cell>
          <cell r="H987">
            <v>51</v>
          </cell>
          <cell r="I987">
            <v>4</v>
          </cell>
          <cell r="J987">
            <v>201906</v>
          </cell>
          <cell r="K987">
            <v>201800</v>
          </cell>
          <cell r="N987">
            <v>30831.728863636363</v>
          </cell>
          <cell r="O987" t="str">
            <v>ConnGrp</v>
          </cell>
        </row>
        <row r="988">
          <cell r="B988" t="str">
            <v>MA_ConnGrp_HPHC_HMO_POS</v>
          </cell>
          <cell r="H988">
            <v>50</v>
          </cell>
          <cell r="I988">
            <v>5</v>
          </cell>
          <cell r="J988">
            <v>201907</v>
          </cell>
          <cell r="K988">
            <v>201800</v>
          </cell>
          <cell r="N988">
            <v>29955.834375000002</v>
          </cell>
          <cell r="O988" t="str">
            <v>ConnGrp</v>
          </cell>
        </row>
        <row r="989">
          <cell r="B989" t="str">
            <v>MA_ConnGrp_HPHC_HMO_POS</v>
          </cell>
          <cell r="H989">
            <v>50</v>
          </cell>
          <cell r="I989">
            <v>5</v>
          </cell>
          <cell r="J989">
            <v>201908</v>
          </cell>
          <cell r="K989">
            <v>201800</v>
          </cell>
          <cell r="N989">
            <v>29878.689037433163</v>
          </cell>
          <cell r="O989" t="str">
            <v>ConnGrp</v>
          </cell>
        </row>
        <row r="990">
          <cell r="B990" t="str">
            <v>MA_ConnGrp_HPHC_HMO_POS</v>
          </cell>
          <cell r="H990">
            <v>56</v>
          </cell>
          <cell r="I990">
            <v>5</v>
          </cell>
          <cell r="J990">
            <v>201909</v>
          </cell>
          <cell r="K990">
            <v>201800</v>
          </cell>
          <cell r="N990">
            <v>238.26562367864267</v>
          </cell>
          <cell r="O990" t="str">
            <v>ConnGrp</v>
          </cell>
        </row>
        <row r="991">
          <cell r="B991" t="str">
            <v>MA_ConnGrp_HPHC_HMO_POS</v>
          </cell>
          <cell r="H991">
            <v>52</v>
          </cell>
          <cell r="I991">
            <v>4</v>
          </cell>
          <cell r="J991">
            <v>201901</v>
          </cell>
          <cell r="K991">
            <v>201800</v>
          </cell>
          <cell r="N991">
            <v>26603.693013698634</v>
          </cell>
          <cell r="O991" t="str">
            <v>ConnGrp</v>
          </cell>
        </row>
        <row r="992">
          <cell r="B992" t="str">
            <v>MA_ConnGrp_HPHC_HMO_POS</v>
          </cell>
          <cell r="H992">
            <v>52</v>
          </cell>
          <cell r="I992">
            <v>4</v>
          </cell>
          <cell r="J992">
            <v>201902</v>
          </cell>
          <cell r="K992">
            <v>201800</v>
          </cell>
          <cell r="N992">
            <v>26645.839856353599</v>
          </cell>
          <cell r="O992" t="str">
            <v>ConnGrp</v>
          </cell>
        </row>
        <row r="993">
          <cell r="B993" t="str">
            <v>MA_ConnGrp_HPHC_HMO_POS</v>
          </cell>
          <cell r="H993">
            <v>45</v>
          </cell>
          <cell r="I993">
            <v>4</v>
          </cell>
          <cell r="J993">
            <v>201903</v>
          </cell>
          <cell r="K993">
            <v>201800</v>
          </cell>
          <cell r="N993">
            <v>26725.796957013576</v>
          </cell>
          <cell r="O993" t="str">
            <v>ConnGrp</v>
          </cell>
        </row>
        <row r="994">
          <cell r="B994" t="str">
            <v>MA_ConnGrp_HPHC_HMO_POS</v>
          </cell>
          <cell r="H994">
            <v>44</v>
          </cell>
          <cell r="I994">
            <v>4</v>
          </cell>
          <cell r="J994">
            <v>201904</v>
          </cell>
          <cell r="K994">
            <v>201800</v>
          </cell>
          <cell r="N994">
            <v>26140.636368843072</v>
          </cell>
          <cell r="O994" t="str">
            <v>ConnGrp</v>
          </cell>
        </row>
        <row r="995">
          <cell r="B995" t="str">
            <v>MA_ConnGrp_HPHC_HMO_POS</v>
          </cell>
          <cell r="H995">
            <v>44</v>
          </cell>
          <cell r="I995">
            <v>4</v>
          </cell>
          <cell r="J995">
            <v>201905</v>
          </cell>
          <cell r="K995">
            <v>201800</v>
          </cell>
          <cell r="N995">
            <v>26215.363348017621</v>
          </cell>
          <cell r="O995" t="str">
            <v>ConnGrp</v>
          </cell>
        </row>
        <row r="996">
          <cell r="B996" t="str">
            <v>MA_ConnGrp_HPHC_HMO_POS</v>
          </cell>
          <cell r="H996">
            <v>44</v>
          </cell>
          <cell r="I996">
            <v>4</v>
          </cell>
          <cell r="J996">
            <v>201906</v>
          </cell>
          <cell r="K996">
            <v>201800</v>
          </cell>
          <cell r="N996">
            <v>26216.200000000004</v>
          </cell>
          <cell r="O996" t="str">
            <v>ConnGrp</v>
          </cell>
        </row>
        <row r="997">
          <cell r="B997" t="str">
            <v>MA_ConnGrp_HPHC_HMO_POS</v>
          </cell>
          <cell r="H997">
            <v>45</v>
          </cell>
          <cell r="I997">
            <v>4</v>
          </cell>
          <cell r="J997">
            <v>201907</v>
          </cell>
          <cell r="K997">
            <v>201800</v>
          </cell>
          <cell r="N997">
            <v>26733.055937500005</v>
          </cell>
          <cell r="O997" t="str">
            <v>ConnGrp</v>
          </cell>
        </row>
        <row r="998">
          <cell r="B998" t="str">
            <v>MA_ConnGrp_HPHC_HMO_POS</v>
          </cell>
          <cell r="H998">
            <v>45</v>
          </cell>
          <cell r="I998">
            <v>4</v>
          </cell>
          <cell r="J998">
            <v>201908</v>
          </cell>
          <cell r="K998">
            <v>201800</v>
          </cell>
          <cell r="N998">
            <v>26663.625133689846</v>
          </cell>
          <cell r="O998" t="str">
            <v>ConnGrp</v>
          </cell>
        </row>
        <row r="999">
          <cell r="B999" t="str">
            <v>MA_ConnGrp_HPHC_HMO_POS</v>
          </cell>
          <cell r="H999">
            <v>45</v>
          </cell>
          <cell r="I999">
            <v>4</v>
          </cell>
          <cell r="J999">
            <v>201909</v>
          </cell>
          <cell r="K999">
            <v>201800</v>
          </cell>
          <cell r="N999">
            <v>26716.987019027478</v>
          </cell>
          <cell r="O999" t="str">
            <v>ConnGrp</v>
          </cell>
        </row>
        <row r="1000">
          <cell r="B1000" t="str">
            <v>MA_ConnGrp_HPHC_HMO_POS</v>
          </cell>
          <cell r="H1000">
            <v>53</v>
          </cell>
          <cell r="I1000">
            <v>5</v>
          </cell>
          <cell r="J1000">
            <v>201901</v>
          </cell>
          <cell r="K1000">
            <v>201800</v>
          </cell>
          <cell r="N1000">
            <v>29399.974994731299</v>
          </cell>
          <cell r="O1000" t="str">
            <v>ConnGrp</v>
          </cell>
        </row>
        <row r="1001">
          <cell r="B1001" t="str">
            <v>MA_ConnGrp_HPHC_HMO_POS</v>
          </cell>
          <cell r="H1001">
            <v>44</v>
          </cell>
          <cell r="I1001">
            <v>5</v>
          </cell>
          <cell r="J1001">
            <v>201902</v>
          </cell>
          <cell r="K1001">
            <v>201800</v>
          </cell>
          <cell r="N1001">
            <v>25474.039878453041</v>
          </cell>
          <cell r="O1001" t="str">
            <v>ConnGrp</v>
          </cell>
        </row>
        <row r="1002">
          <cell r="B1002" t="str">
            <v>MA_ConnGrp_HPHC_HMO_POS</v>
          </cell>
          <cell r="H1002">
            <v>44</v>
          </cell>
          <cell r="I1002">
            <v>4</v>
          </cell>
          <cell r="J1002">
            <v>201903</v>
          </cell>
          <cell r="K1002">
            <v>201800</v>
          </cell>
          <cell r="N1002">
            <v>25497.550135746602</v>
          </cell>
          <cell r="O1002" t="str">
            <v>ConnGrp</v>
          </cell>
        </row>
        <row r="1003">
          <cell r="B1003" t="str">
            <v>MA_ConnGrp_HPHC_HMO_POS</v>
          </cell>
          <cell r="H1003">
            <v>44</v>
          </cell>
          <cell r="I1003">
            <v>4</v>
          </cell>
          <cell r="J1003">
            <v>201904</v>
          </cell>
          <cell r="K1003">
            <v>201800</v>
          </cell>
          <cell r="N1003">
            <v>25569.89636884307</v>
          </cell>
          <cell r="O1003" t="str">
            <v>ConnGrp</v>
          </cell>
        </row>
        <row r="1004">
          <cell r="B1004" t="str">
            <v>MA_ConnGrp_HPHC_HMO_POS</v>
          </cell>
          <cell r="H1004">
            <v>43</v>
          </cell>
          <cell r="I1004">
            <v>4</v>
          </cell>
          <cell r="J1004">
            <v>201905</v>
          </cell>
          <cell r="K1004">
            <v>201800</v>
          </cell>
          <cell r="N1004">
            <v>24986.063953744495</v>
          </cell>
          <cell r="O1004" t="str">
            <v>ConnGrp</v>
          </cell>
        </row>
        <row r="1005">
          <cell r="B1005" t="str">
            <v>MA_ConnGrp_HPHC_HMO_POS</v>
          </cell>
          <cell r="H1005">
            <v>43</v>
          </cell>
          <cell r="I1005">
            <v>4</v>
          </cell>
          <cell r="J1005">
            <v>201906</v>
          </cell>
          <cell r="K1005">
            <v>201800</v>
          </cell>
          <cell r="N1005">
            <v>24986.881590909092</v>
          </cell>
          <cell r="O1005" t="str">
            <v>ConnGrp</v>
          </cell>
        </row>
        <row r="1006">
          <cell r="B1006" t="str">
            <v>MA_ConnGrp_HPHC_HMO_POS</v>
          </cell>
          <cell r="H1006">
            <v>44</v>
          </cell>
          <cell r="I1006">
            <v>4</v>
          </cell>
          <cell r="J1006">
            <v>201907</v>
          </cell>
          <cell r="K1006">
            <v>201800</v>
          </cell>
          <cell r="N1006">
            <v>25760.806249999998</v>
          </cell>
          <cell r="O1006" t="str">
            <v>ConnGrp</v>
          </cell>
        </row>
        <row r="1007">
          <cell r="B1007" t="str">
            <v>MA_ConnGrp_HPHC_HMO_POS</v>
          </cell>
          <cell r="H1007">
            <v>43</v>
          </cell>
          <cell r="I1007">
            <v>4</v>
          </cell>
          <cell r="J1007">
            <v>201908</v>
          </cell>
          <cell r="K1007">
            <v>201800</v>
          </cell>
          <cell r="N1007">
            <v>25257.831572192525</v>
          </cell>
          <cell r="O1007" t="str">
            <v>ConnGrp</v>
          </cell>
        </row>
        <row r="1008">
          <cell r="B1008" t="str">
            <v>MA_ConnGrp_HPHC_HMO_POS</v>
          </cell>
          <cell r="H1008">
            <v>43</v>
          </cell>
          <cell r="I1008">
            <v>4</v>
          </cell>
          <cell r="J1008">
            <v>201909</v>
          </cell>
          <cell r="K1008">
            <v>201800</v>
          </cell>
          <cell r="N1008">
            <v>25308.821818181816</v>
          </cell>
          <cell r="O1008" t="str">
            <v>ConnGrp</v>
          </cell>
        </row>
        <row r="1009">
          <cell r="B1009" t="str">
            <v>MA_ConnGrp_HPHC_HMO_POS</v>
          </cell>
          <cell r="H1009">
            <v>79</v>
          </cell>
          <cell r="I1009">
            <v>7</v>
          </cell>
          <cell r="J1009">
            <v>201901</v>
          </cell>
          <cell r="K1009">
            <v>201800</v>
          </cell>
          <cell r="N1009">
            <v>35680.736501580614</v>
          </cell>
          <cell r="O1009" t="str">
            <v>ConnGrp</v>
          </cell>
        </row>
        <row r="1010">
          <cell r="B1010" t="str">
            <v>MA_ConnGrp_HPHC_HMO_POS</v>
          </cell>
          <cell r="H1010">
            <v>74</v>
          </cell>
          <cell r="I1010">
            <v>8</v>
          </cell>
          <cell r="J1010">
            <v>201902</v>
          </cell>
          <cell r="K1010">
            <v>201800</v>
          </cell>
          <cell r="N1010">
            <v>32722.554795580119</v>
          </cell>
          <cell r="O1010" t="str">
            <v>ConnGrp</v>
          </cell>
        </row>
        <row r="1011">
          <cell r="B1011" t="str">
            <v>MA_ConnGrp_HPHC_HMO_POS</v>
          </cell>
          <cell r="H1011">
            <v>74</v>
          </cell>
          <cell r="I1011">
            <v>8</v>
          </cell>
          <cell r="J1011">
            <v>201903</v>
          </cell>
          <cell r="K1011">
            <v>201800</v>
          </cell>
          <cell r="N1011">
            <v>32765.574773755652</v>
          </cell>
          <cell r="O1011" t="str">
            <v>ConnGrp</v>
          </cell>
        </row>
        <row r="1012">
          <cell r="B1012" t="str">
            <v>MA_ConnGrp_HPHC_HMO_POS</v>
          </cell>
          <cell r="H1012">
            <v>69</v>
          </cell>
          <cell r="I1012">
            <v>4</v>
          </cell>
          <cell r="J1012">
            <v>201904</v>
          </cell>
          <cell r="K1012">
            <v>201800</v>
          </cell>
          <cell r="N1012">
            <v>31525.812714776635</v>
          </cell>
          <cell r="O1012" t="str">
            <v>ConnGrp</v>
          </cell>
        </row>
        <row r="1013">
          <cell r="B1013" t="str">
            <v>MA_ConnGrp_HPHC_HMO_POS</v>
          </cell>
          <cell r="H1013">
            <v>69</v>
          </cell>
          <cell r="I1013">
            <v>4</v>
          </cell>
          <cell r="J1013">
            <v>201905</v>
          </cell>
          <cell r="K1013">
            <v>201800</v>
          </cell>
          <cell r="N1013">
            <v>31823.50820484581</v>
          </cell>
          <cell r="O1013" t="str">
            <v>ConnGrp</v>
          </cell>
        </row>
        <row r="1014">
          <cell r="B1014" t="str">
            <v>MA_ConnGrp_HPHC_HMO_POS</v>
          </cell>
          <cell r="H1014">
            <v>64</v>
          </cell>
          <cell r="I1014">
            <v>4</v>
          </cell>
          <cell r="J1014">
            <v>201906</v>
          </cell>
          <cell r="K1014">
            <v>201800</v>
          </cell>
          <cell r="N1014">
            <v>30100.06818181818</v>
          </cell>
          <cell r="O1014" t="str">
            <v>ConnGrp</v>
          </cell>
        </row>
        <row r="1015">
          <cell r="B1015" t="str">
            <v>MA_ConnGrp_HPHC_HMO_POS</v>
          </cell>
          <cell r="H1015">
            <v>65</v>
          </cell>
          <cell r="I1015">
            <v>5</v>
          </cell>
          <cell r="J1015">
            <v>201907</v>
          </cell>
          <cell r="K1015">
            <v>201800</v>
          </cell>
          <cell r="N1015">
            <v>30638.059687500001</v>
          </cell>
          <cell r="O1015" t="str">
            <v>ConnGrp</v>
          </cell>
        </row>
        <row r="1016">
          <cell r="B1016" t="str">
            <v>MA_ConnGrp_HPHC_HMO_POS</v>
          </cell>
          <cell r="H1016">
            <v>68</v>
          </cell>
          <cell r="I1016">
            <v>5</v>
          </cell>
          <cell r="J1016">
            <v>201908</v>
          </cell>
          <cell r="K1016">
            <v>201800</v>
          </cell>
          <cell r="N1016">
            <v>30156.521090909104</v>
          </cell>
          <cell r="O1016" t="str">
            <v>ConnGrp</v>
          </cell>
        </row>
        <row r="1017">
          <cell r="B1017" t="str">
            <v>MA_ConnGrp_HPHC_HMO_POS</v>
          </cell>
          <cell r="H1017">
            <v>68</v>
          </cell>
          <cell r="I1017">
            <v>5</v>
          </cell>
          <cell r="J1017">
            <v>201909</v>
          </cell>
          <cell r="K1017">
            <v>201800</v>
          </cell>
          <cell r="N1017">
            <v>31410.46682875264</v>
          </cell>
          <cell r="O1017" t="str">
            <v>ConnGrp</v>
          </cell>
        </row>
        <row r="1018">
          <cell r="B1018" t="str">
            <v>MA_ConnGrp_HPHC_PPO</v>
          </cell>
          <cell r="H1018">
            <v>6</v>
          </cell>
          <cell r="I1018">
            <v>0</v>
          </cell>
          <cell r="J1018">
            <v>201903</v>
          </cell>
          <cell r="K1018">
            <v>201800</v>
          </cell>
          <cell r="N1018">
            <v>3053.6309276018096</v>
          </cell>
          <cell r="O1018" t="str">
            <v>ConnGrp</v>
          </cell>
        </row>
        <row r="1019">
          <cell r="B1019" t="str">
            <v>MA_ConnGrp_HPHC_PPO</v>
          </cell>
          <cell r="H1019">
            <v>6</v>
          </cell>
          <cell r="I1019">
            <v>0</v>
          </cell>
          <cell r="J1019">
            <v>201904</v>
          </cell>
          <cell r="K1019">
            <v>201800</v>
          </cell>
          <cell r="N1019">
            <v>3063.4963230240551</v>
          </cell>
          <cell r="O1019" t="str">
            <v>ConnGrp</v>
          </cell>
        </row>
        <row r="1020">
          <cell r="B1020" t="str">
            <v>MA_ConnGrp_HPHC_PPO</v>
          </cell>
          <cell r="H1020">
            <v>6</v>
          </cell>
          <cell r="I1020">
            <v>0</v>
          </cell>
          <cell r="J1020">
            <v>201905</v>
          </cell>
          <cell r="K1020">
            <v>201800</v>
          </cell>
          <cell r="N1020">
            <v>3073.6863656387659</v>
          </cell>
          <cell r="O1020" t="str">
            <v>ConnGrp</v>
          </cell>
        </row>
        <row r="1021">
          <cell r="B1021" t="str">
            <v>MA_ConnGrp_HPHC_PPO</v>
          </cell>
          <cell r="H1021">
            <v>6</v>
          </cell>
          <cell r="I1021">
            <v>0</v>
          </cell>
          <cell r="J1021">
            <v>201906</v>
          </cell>
          <cell r="K1021">
            <v>201800</v>
          </cell>
          <cell r="N1021">
            <v>3073.8004545454546</v>
          </cell>
          <cell r="O1021" t="str">
            <v>ConnGrp</v>
          </cell>
        </row>
        <row r="1022">
          <cell r="B1022" t="str">
            <v>MA_ConnGrp_HPHC_PPO</v>
          </cell>
          <cell r="H1022">
            <v>6</v>
          </cell>
          <cell r="I1022">
            <v>0</v>
          </cell>
          <cell r="J1022">
            <v>201907</v>
          </cell>
          <cell r="K1022">
            <v>201800</v>
          </cell>
          <cell r="N1022">
            <v>3074.4081249999999</v>
          </cell>
          <cell r="O1022" t="str">
            <v>ConnGrp</v>
          </cell>
        </row>
        <row r="1023">
          <cell r="B1023" t="str">
            <v>MA_ConnGrp_HPHC_PPO</v>
          </cell>
          <cell r="H1023">
            <v>6</v>
          </cell>
          <cell r="I1023">
            <v>0</v>
          </cell>
          <cell r="J1023">
            <v>201908</v>
          </cell>
          <cell r="K1023">
            <v>201800</v>
          </cell>
          <cell r="N1023">
            <v>3065.1506844919795</v>
          </cell>
          <cell r="O1023" t="str">
            <v>ConnGrp</v>
          </cell>
        </row>
        <row r="1024">
          <cell r="B1024" t="str">
            <v>MA_ConnGrp_HPHC_PPO</v>
          </cell>
          <cell r="H1024">
            <v>6</v>
          </cell>
          <cell r="I1024">
            <v>0</v>
          </cell>
          <cell r="J1024">
            <v>201909</v>
          </cell>
          <cell r="K1024">
            <v>201800</v>
          </cell>
          <cell r="N1024">
            <v>3072.2656025369974</v>
          </cell>
          <cell r="O1024" t="str">
            <v>ConnGrp</v>
          </cell>
        </row>
        <row r="1025">
          <cell r="B1025" t="str">
            <v>MA_ConnGrp_HPHC_PPO</v>
          </cell>
          <cell r="H1025">
            <v>3</v>
          </cell>
          <cell r="I1025">
            <v>0</v>
          </cell>
          <cell r="J1025">
            <v>201905</v>
          </cell>
          <cell r="K1025">
            <v>201800</v>
          </cell>
          <cell r="N1025">
            <v>1950.698182819383</v>
          </cell>
          <cell r="O1025" t="str">
            <v>ConnGrp</v>
          </cell>
        </row>
        <row r="1026">
          <cell r="B1026" t="str">
            <v>MA_ConnGrp_HPHC_PPO</v>
          </cell>
          <cell r="H1026">
            <v>3</v>
          </cell>
          <cell r="I1026">
            <v>0</v>
          </cell>
          <cell r="J1026">
            <v>201906</v>
          </cell>
          <cell r="K1026">
            <v>201800</v>
          </cell>
          <cell r="N1026">
            <v>1950.7552272727273</v>
          </cell>
          <cell r="O1026" t="str">
            <v>ConnGrp</v>
          </cell>
        </row>
        <row r="1027">
          <cell r="B1027" t="str">
            <v>MA_ConnGrp_HPHC_PPO</v>
          </cell>
          <cell r="H1027">
            <v>3</v>
          </cell>
          <cell r="I1027">
            <v>0</v>
          </cell>
          <cell r="J1027">
            <v>201907</v>
          </cell>
          <cell r="K1027">
            <v>201800</v>
          </cell>
          <cell r="N1027">
            <v>1951.0590625</v>
          </cell>
          <cell r="O1027" t="str">
            <v>ConnGrp</v>
          </cell>
        </row>
        <row r="1028">
          <cell r="B1028" t="str">
            <v>MA_ConnGrp_HPHC_PPO</v>
          </cell>
          <cell r="H1028">
            <v>3</v>
          </cell>
          <cell r="I1028">
            <v>0</v>
          </cell>
          <cell r="J1028">
            <v>201908</v>
          </cell>
          <cell r="K1028">
            <v>201800</v>
          </cell>
          <cell r="N1028">
            <v>1946.4303422459898</v>
          </cell>
          <cell r="O1028" t="str">
            <v>ConnGrp</v>
          </cell>
        </row>
        <row r="1029">
          <cell r="B1029" t="str">
            <v>MA_ConnGrp_HPHC_PPO</v>
          </cell>
          <cell r="H1029">
            <v>3</v>
          </cell>
          <cell r="I1029">
            <v>0</v>
          </cell>
          <cell r="J1029">
            <v>201909</v>
          </cell>
          <cell r="K1029">
            <v>201800</v>
          </cell>
          <cell r="N1029">
            <v>1949.9878012684987</v>
          </cell>
          <cell r="O1029" t="str">
            <v>ConnGrp</v>
          </cell>
        </row>
        <row r="1030">
          <cell r="B1030" t="str">
            <v>MA_ConnGrp_HPHC_PPO</v>
          </cell>
          <cell r="H1030">
            <v>11</v>
          </cell>
          <cell r="I1030">
            <v>0</v>
          </cell>
          <cell r="J1030">
            <v>201906</v>
          </cell>
          <cell r="K1030">
            <v>201800</v>
          </cell>
          <cell r="N1030">
            <v>7841.9925000000003</v>
          </cell>
          <cell r="O1030" t="str">
            <v>ConnGrp</v>
          </cell>
        </row>
        <row r="1031">
          <cell r="B1031" t="str">
            <v>MA_ConnGrp_HPHC_PPO</v>
          </cell>
          <cell r="H1031">
            <v>11</v>
          </cell>
          <cell r="I1031">
            <v>0</v>
          </cell>
          <cell r="J1031">
            <v>201907</v>
          </cell>
          <cell r="K1031">
            <v>201800</v>
          </cell>
          <cell r="N1031">
            <v>7843.1065625000001</v>
          </cell>
          <cell r="O1031" t="str">
            <v>ConnGrp</v>
          </cell>
        </row>
        <row r="1032">
          <cell r="B1032" t="str">
            <v>MA_ConnGrp_HPHC_PPO</v>
          </cell>
          <cell r="H1032">
            <v>10</v>
          </cell>
          <cell r="I1032">
            <v>0</v>
          </cell>
          <cell r="J1032">
            <v>201908</v>
          </cell>
          <cell r="K1032">
            <v>201800</v>
          </cell>
          <cell r="N1032">
            <v>7155.9178074866331</v>
          </cell>
          <cell r="O1032" t="str">
            <v>ConnGrp</v>
          </cell>
        </row>
        <row r="1033">
          <cell r="B1033" t="str">
            <v>MA_ConnGrp_HPHC_PPO</v>
          </cell>
          <cell r="H1033">
            <v>10</v>
          </cell>
          <cell r="I1033">
            <v>0</v>
          </cell>
          <cell r="J1033">
            <v>201909</v>
          </cell>
          <cell r="K1033">
            <v>201800</v>
          </cell>
          <cell r="N1033">
            <v>7167.7760042283289</v>
          </cell>
          <cell r="O1033" t="str">
            <v>ConnGrp</v>
          </cell>
        </row>
        <row r="1034">
          <cell r="B1034" t="str">
            <v>MA_ConnGrp_HPHC_PPO</v>
          </cell>
          <cell r="H1034">
            <v>9</v>
          </cell>
          <cell r="I1034">
            <v>0</v>
          </cell>
          <cell r="J1034">
            <v>201908</v>
          </cell>
          <cell r="K1034">
            <v>201800</v>
          </cell>
          <cell r="N1034">
            <v>3750.0110267379696</v>
          </cell>
          <cell r="O1034" t="str">
            <v>ConnGrp</v>
          </cell>
        </row>
        <row r="1035">
          <cell r="B1035" t="str">
            <v>MA_ConnGrp_HPHC_PPO</v>
          </cell>
          <cell r="H1035">
            <v>9</v>
          </cell>
          <cell r="I1035">
            <v>0</v>
          </cell>
          <cell r="J1035">
            <v>201909</v>
          </cell>
          <cell r="K1035">
            <v>201800</v>
          </cell>
          <cell r="N1035">
            <v>3760.6834038054963</v>
          </cell>
          <cell r="O1035" t="str">
            <v>ConnGrp</v>
          </cell>
        </row>
        <row r="1036">
          <cell r="B1036" t="str">
            <v>MA_ConnGrp_HPHC_PPO</v>
          </cell>
          <cell r="H1036">
            <v>4</v>
          </cell>
          <cell r="I1036">
            <v>0</v>
          </cell>
          <cell r="J1036">
            <v>201909</v>
          </cell>
          <cell r="K1036">
            <v>201800</v>
          </cell>
          <cell r="N1036">
            <v>1968.1304016913316</v>
          </cell>
          <cell r="O1036" t="str">
            <v>ConnGrp</v>
          </cell>
        </row>
        <row r="1037">
          <cell r="B1037" t="str">
            <v>MA_ConnIndv_HPHC_HMO_POS</v>
          </cell>
          <cell r="H1037">
            <v>1764</v>
          </cell>
          <cell r="I1037">
            <v>252</v>
          </cell>
          <cell r="J1037">
            <v>201901</v>
          </cell>
          <cell r="K1037">
            <v>201800</v>
          </cell>
          <cell r="N1037">
            <v>1156341.1499999999</v>
          </cell>
          <cell r="O1037" t="str">
            <v>ConnIndv</v>
          </cell>
        </row>
        <row r="1038">
          <cell r="B1038" t="str">
            <v>MA_ConnIndv_HPHC_HMO_POS</v>
          </cell>
          <cell r="H1038">
            <v>1774</v>
          </cell>
          <cell r="I1038">
            <v>259</v>
          </cell>
          <cell r="J1038">
            <v>201902</v>
          </cell>
          <cell r="K1038">
            <v>201800</v>
          </cell>
          <cell r="N1038">
            <v>1160141.0000000002</v>
          </cell>
          <cell r="O1038" t="str">
            <v>ConnIndv</v>
          </cell>
        </row>
        <row r="1039">
          <cell r="B1039" t="str">
            <v>MA_ConnIndv_HPHC_HMO_POS</v>
          </cell>
          <cell r="H1039">
            <v>1750</v>
          </cell>
          <cell r="I1039">
            <v>260</v>
          </cell>
          <cell r="J1039">
            <v>201903</v>
          </cell>
          <cell r="K1039">
            <v>201800</v>
          </cell>
          <cell r="N1039">
            <v>1147007.6300000001</v>
          </cell>
          <cell r="O1039" t="str">
            <v>ConnIndv</v>
          </cell>
        </row>
        <row r="1040">
          <cell r="B1040" t="str">
            <v>MA_ConnIndv_HPHC_HMO_POS</v>
          </cell>
          <cell r="H1040">
            <v>1736</v>
          </cell>
          <cell r="I1040">
            <v>253</v>
          </cell>
          <cell r="J1040">
            <v>201904</v>
          </cell>
          <cell r="K1040">
            <v>201800</v>
          </cell>
          <cell r="N1040">
            <v>1133176.0100000005</v>
          </cell>
          <cell r="O1040" t="str">
            <v>ConnIndv</v>
          </cell>
        </row>
        <row r="1041">
          <cell r="B1041" t="str">
            <v>MA_ConnIndv_HPHC_HMO_POS</v>
          </cell>
          <cell r="H1041">
            <v>1726</v>
          </cell>
          <cell r="I1041">
            <v>249</v>
          </cell>
          <cell r="J1041">
            <v>201905</v>
          </cell>
          <cell r="K1041">
            <v>201800</v>
          </cell>
          <cell r="N1041">
            <v>1129647.5699999998</v>
          </cell>
          <cell r="O1041" t="str">
            <v>ConnIndv</v>
          </cell>
        </row>
        <row r="1042">
          <cell r="B1042" t="str">
            <v>MA_ConnIndv_HPHC_HMO_POS</v>
          </cell>
          <cell r="H1042">
            <v>1699</v>
          </cell>
          <cell r="I1042">
            <v>241</v>
          </cell>
          <cell r="J1042">
            <v>201906</v>
          </cell>
          <cell r="K1042">
            <v>201800</v>
          </cell>
          <cell r="N1042">
            <v>1117220.07</v>
          </cell>
          <cell r="O1042" t="str">
            <v>ConnIndv</v>
          </cell>
        </row>
        <row r="1043">
          <cell r="B1043" t="str">
            <v>MA_ConnIndv_HPHC_HMO_POS</v>
          </cell>
          <cell r="H1043">
            <v>1704</v>
          </cell>
          <cell r="I1043">
            <v>239</v>
          </cell>
          <cell r="J1043">
            <v>201907</v>
          </cell>
          <cell r="K1043">
            <v>201800</v>
          </cell>
          <cell r="N1043">
            <v>1113857.5699999996</v>
          </cell>
          <cell r="O1043" t="str">
            <v>ConnIndv</v>
          </cell>
        </row>
        <row r="1044">
          <cell r="B1044" t="str">
            <v>MA_ConnIndv_HPHC_HMO_POS</v>
          </cell>
          <cell r="H1044">
            <v>1705</v>
          </cell>
          <cell r="I1044">
            <v>242</v>
          </cell>
          <cell r="J1044">
            <v>201908</v>
          </cell>
          <cell r="K1044">
            <v>201800</v>
          </cell>
          <cell r="N1044">
            <v>809562.8899999999</v>
          </cell>
          <cell r="O1044" t="str">
            <v>ConnIndv</v>
          </cell>
        </row>
        <row r="1045">
          <cell r="B1045" t="str">
            <v>MA_ConnIndv_HPHC_HMO_POS</v>
          </cell>
          <cell r="H1045">
            <v>1711</v>
          </cell>
          <cell r="I1045">
            <v>246</v>
          </cell>
          <cell r="J1045">
            <v>201909</v>
          </cell>
          <cell r="K1045">
            <v>201800</v>
          </cell>
          <cell r="N1045">
            <v>1098676.1499999999</v>
          </cell>
          <cell r="O1045" t="str">
            <v>ConnIndv</v>
          </cell>
        </row>
        <row r="1046">
          <cell r="B1046" t="str">
            <v>MA_CRC_HPHC_HMO_POS</v>
          </cell>
          <cell r="H1046">
            <v>6916</v>
          </cell>
          <cell r="I1046">
            <v>1044</v>
          </cell>
          <cell r="J1046">
            <v>201901</v>
          </cell>
          <cell r="K1046">
            <v>201800</v>
          </cell>
          <cell r="N1046">
            <v>4103940.3272800012</v>
          </cell>
          <cell r="O1046" t="str">
            <v>CRC</v>
          </cell>
        </row>
        <row r="1047">
          <cell r="B1047" t="str">
            <v>MA_CRC_HPHC_HMO_POS</v>
          </cell>
          <cell r="H1047">
            <v>739</v>
          </cell>
          <cell r="I1047">
            <v>95</v>
          </cell>
          <cell r="J1047">
            <v>201901</v>
          </cell>
          <cell r="K1047">
            <v>201808</v>
          </cell>
          <cell r="N1047">
            <v>387106.75000000006</v>
          </cell>
          <cell r="O1047" t="str">
            <v>CRC</v>
          </cell>
        </row>
        <row r="1048">
          <cell r="B1048" t="str">
            <v>MA_CRC_HPHC_HMO_POS</v>
          </cell>
          <cell r="H1048">
            <v>6907</v>
          </cell>
          <cell r="I1048">
            <v>1041</v>
          </cell>
          <cell r="J1048">
            <v>201902</v>
          </cell>
          <cell r="K1048">
            <v>201800</v>
          </cell>
          <cell r="N1048">
            <v>4097172.0600000005</v>
          </cell>
          <cell r="O1048" t="str">
            <v>CRC</v>
          </cell>
        </row>
        <row r="1049">
          <cell r="B1049" t="str">
            <v>MA_CRC_HPHC_HMO_POS</v>
          </cell>
          <cell r="H1049">
            <v>742</v>
          </cell>
          <cell r="I1049">
            <v>97</v>
          </cell>
          <cell r="J1049">
            <v>201902</v>
          </cell>
          <cell r="K1049">
            <v>201808</v>
          </cell>
          <cell r="N1049">
            <v>387384.99000000011</v>
          </cell>
          <cell r="O1049" t="str">
            <v>CRC</v>
          </cell>
        </row>
        <row r="1050">
          <cell r="B1050" t="str">
            <v>MA_CRC_HPHC_HMO_POS</v>
          </cell>
          <cell r="H1050">
            <v>6880</v>
          </cell>
          <cell r="I1050">
            <v>1027</v>
          </cell>
          <cell r="J1050">
            <v>201903</v>
          </cell>
          <cell r="K1050">
            <v>201800</v>
          </cell>
          <cell r="N1050">
            <v>4078184.5399999996</v>
          </cell>
          <cell r="O1050" t="str">
            <v>CRC</v>
          </cell>
        </row>
        <row r="1051">
          <cell r="B1051" t="str">
            <v>MA_CRC_HPHC_HMO_POS</v>
          </cell>
          <cell r="H1051">
            <v>743</v>
          </cell>
          <cell r="I1051">
            <v>99</v>
          </cell>
          <cell r="J1051">
            <v>201903</v>
          </cell>
          <cell r="K1051">
            <v>201808</v>
          </cell>
          <cell r="N1051">
            <v>389076.01</v>
          </cell>
          <cell r="O1051" t="str">
            <v>CRC</v>
          </cell>
        </row>
        <row r="1052">
          <cell r="B1052" t="str">
            <v>MA_CRC_HPHC_HMO_POS</v>
          </cell>
          <cell r="H1052">
            <v>6882</v>
          </cell>
          <cell r="I1052">
            <v>1023</v>
          </cell>
          <cell r="J1052">
            <v>201904</v>
          </cell>
          <cell r="K1052">
            <v>201800</v>
          </cell>
          <cell r="N1052">
            <v>4067113.6000000006</v>
          </cell>
          <cell r="O1052" t="str">
            <v>CRC</v>
          </cell>
        </row>
        <row r="1053">
          <cell r="B1053" t="str">
            <v>MA_CRC_HPHC_HMO_POS</v>
          </cell>
          <cell r="H1053">
            <v>750</v>
          </cell>
          <cell r="I1053">
            <v>99</v>
          </cell>
          <cell r="J1053">
            <v>201904</v>
          </cell>
          <cell r="K1053">
            <v>201808</v>
          </cell>
          <cell r="N1053">
            <v>390596.31999999995</v>
          </cell>
          <cell r="O1053" t="str">
            <v>CRC</v>
          </cell>
        </row>
        <row r="1054">
          <cell r="B1054" t="str">
            <v>MA_CRC_HPHC_HMO_POS</v>
          </cell>
          <cell r="H1054">
            <v>6880</v>
          </cell>
          <cell r="I1054">
            <v>1026</v>
          </cell>
          <cell r="J1054">
            <v>201905</v>
          </cell>
          <cell r="K1054">
            <v>201800</v>
          </cell>
          <cell r="N1054">
            <v>4070809.2326984131</v>
          </cell>
          <cell r="O1054" t="str">
            <v>CRC</v>
          </cell>
        </row>
        <row r="1055">
          <cell r="B1055" t="str">
            <v>MA_CRC_HPHC_HMO_POS</v>
          </cell>
          <cell r="H1055">
            <v>741</v>
          </cell>
          <cell r="I1055">
            <v>98</v>
          </cell>
          <cell r="J1055">
            <v>201905</v>
          </cell>
          <cell r="K1055">
            <v>201808</v>
          </cell>
          <cell r="N1055">
            <v>385869.25</v>
          </cell>
          <cell r="O1055" t="str">
            <v>CRC</v>
          </cell>
        </row>
        <row r="1056">
          <cell r="B1056" t="str">
            <v>MA_CRC_HPHC_HMO_POS</v>
          </cell>
          <cell r="H1056">
            <v>6873</v>
          </cell>
          <cell r="I1056">
            <v>1027</v>
          </cell>
          <cell r="J1056">
            <v>201906</v>
          </cell>
          <cell r="K1056">
            <v>201800</v>
          </cell>
          <cell r="N1056">
            <v>4075364.3200000017</v>
          </cell>
          <cell r="O1056" t="str">
            <v>CRC</v>
          </cell>
        </row>
        <row r="1057">
          <cell r="B1057" t="str">
            <v>MA_CRC_HPHC_HMO_POS</v>
          </cell>
          <cell r="H1057">
            <v>743</v>
          </cell>
          <cell r="I1057">
            <v>98</v>
          </cell>
          <cell r="J1057">
            <v>201906</v>
          </cell>
          <cell r="K1057">
            <v>201808</v>
          </cell>
          <cell r="N1057">
            <v>386773.99000000005</v>
          </cell>
          <cell r="O1057" t="str">
            <v>CRC</v>
          </cell>
        </row>
        <row r="1058">
          <cell r="B1058" t="str">
            <v>MA_CRC_HPHC_HMO_POS</v>
          </cell>
          <cell r="H1058">
            <v>6764</v>
          </cell>
          <cell r="I1058">
            <v>1004</v>
          </cell>
          <cell r="J1058">
            <v>201907</v>
          </cell>
          <cell r="K1058">
            <v>201800</v>
          </cell>
          <cell r="N1058">
            <v>4003903.8400000017</v>
          </cell>
          <cell r="O1058" t="str">
            <v>CRC</v>
          </cell>
        </row>
        <row r="1059">
          <cell r="B1059" t="str">
            <v>MA_CRC_HPHC_HMO_POS</v>
          </cell>
          <cell r="H1059">
            <v>739</v>
          </cell>
          <cell r="I1059">
            <v>99</v>
          </cell>
          <cell r="J1059">
            <v>201907</v>
          </cell>
          <cell r="K1059">
            <v>201808</v>
          </cell>
          <cell r="N1059">
            <v>386535.86000000004</v>
          </cell>
          <cell r="O1059" t="str">
            <v>CRC</v>
          </cell>
        </row>
        <row r="1060">
          <cell r="B1060" t="str">
            <v>MA_CRC_HPHC_HMO_POS</v>
          </cell>
          <cell r="H1060">
            <v>6772</v>
          </cell>
          <cell r="I1060">
            <v>998</v>
          </cell>
          <cell r="J1060">
            <v>201908</v>
          </cell>
          <cell r="K1060">
            <v>201800</v>
          </cell>
          <cell r="N1060">
            <v>4005916.0900000008</v>
          </cell>
          <cell r="O1060" t="str">
            <v>CRC</v>
          </cell>
        </row>
        <row r="1061">
          <cell r="B1061" t="str">
            <v>MA_CRC_HPHC_HMO_POS</v>
          </cell>
          <cell r="H1061">
            <v>739</v>
          </cell>
          <cell r="I1061">
            <v>99</v>
          </cell>
          <cell r="J1061">
            <v>201908</v>
          </cell>
          <cell r="K1061">
            <v>201808</v>
          </cell>
          <cell r="N1061">
            <v>387682.83</v>
          </cell>
          <cell r="O1061" t="str">
            <v>CRC</v>
          </cell>
        </row>
        <row r="1062">
          <cell r="B1062" t="str">
            <v>MA_CRC_HPHC_HMO_POS</v>
          </cell>
          <cell r="H1062">
            <v>6743</v>
          </cell>
          <cell r="I1062">
            <v>994</v>
          </cell>
          <cell r="J1062">
            <v>201909</v>
          </cell>
          <cell r="K1062">
            <v>201800</v>
          </cell>
          <cell r="N1062">
            <v>3998213.9768085135</v>
          </cell>
          <cell r="O1062" t="str">
            <v>CRC</v>
          </cell>
        </row>
        <row r="1063">
          <cell r="B1063" t="str">
            <v>MA_CRC_HPHC_HMO_POS</v>
          </cell>
          <cell r="H1063">
            <v>748</v>
          </cell>
          <cell r="I1063">
            <v>100</v>
          </cell>
          <cell r="J1063">
            <v>201909</v>
          </cell>
          <cell r="K1063">
            <v>201808</v>
          </cell>
          <cell r="N1063">
            <v>389094.86</v>
          </cell>
          <cell r="O1063" t="str">
            <v>CRC</v>
          </cell>
        </row>
        <row r="1064">
          <cell r="B1064" t="str">
            <v>MA_CRC_HPHC_HMO_POS</v>
          </cell>
          <cell r="H1064">
            <v>1547</v>
          </cell>
          <cell r="I1064">
            <v>196</v>
          </cell>
          <cell r="J1064">
            <v>201901</v>
          </cell>
          <cell r="K1064">
            <v>201800</v>
          </cell>
          <cell r="N1064">
            <v>756805.14999999991</v>
          </cell>
          <cell r="O1064" t="str">
            <v>CRC</v>
          </cell>
        </row>
        <row r="1065">
          <cell r="B1065" t="str">
            <v>MA_CRC_HPHC_HMO_POS</v>
          </cell>
          <cell r="H1065">
            <v>1385</v>
          </cell>
          <cell r="I1065">
            <v>155</v>
          </cell>
          <cell r="J1065">
            <v>201902</v>
          </cell>
          <cell r="K1065">
            <v>201800</v>
          </cell>
          <cell r="N1065">
            <v>683388.04</v>
          </cell>
          <cell r="O1065" t="str">
            <v>CRC</v>
          </cell>
        </row>
        <row r="1066">
          <cell r="B1066" t="str">
            <v>MA_CRC_HPHC_HMO_POS</v>
          </cell>
          <cell r="H1066">
            <v>129</v>
          </cell>
          <cell r="I1066">
            <v>9</v>
          </cell>
          <cell r="J1066">
            <v>201902</v>
          </cell>
          <cell r="K1066">
            <v>201808</v>
          </cell>
          <cell r="N1066">
            <v>51528.95</v>
          </cell>
          <cell r="O1066" t="str">
            <v>CRC</v>
          </cell>
        </row>
        <row r="1067">
          <cell r="B1067" t="str">
            <v>MA_CRC_HPHC_HMO_POS</v>
          </cell>
          <cell r="H1067">
            <v>1301</v>
          </cell>
          <cell r="I1067">
            <v>144</v>
          </cell>
          <cell r="J1067">
            <v>201903</v>
          </cell>
          <cell r="K1067">
            <v>201800</v>
          </cell>
          <cell r="N1067">
            <v>660551.52</v>
          </cell>
          <cell r="O1067" t="str">
            <v>CRC</v>
          </cell>
        </row>
        <row r="1068">
          <cell r="B1068" t="str">
            <v>MA_CRC_HPHC_HMO_POS</v>
          </cell>
          <cell r="H1068">
            <v>124</v>
          </cell>
          <cell r="I1068">
            <v>9</v>
          </cell>
          <cell r="J1068">
            <v>201903</v>
          </cell>
          <cell r="K1068">
            <v>201808</v>
          </cell>
          <cell r="N1068">
            <v>60792.92</v>
          </cell>
          <cell r="O1068" t="str">
            <v>CRC</v>
          </cell>
        </row>
        <row r="1069">
          <cell r="B1069" t="str">
            <v>MA_CRC_HPHC_HMO_POS</v>
          </cell>
          <cell r="H1069">
            <v>1291</v>
          </cell>
          <cell r="I1069">
            <v>142</v>
          </cell>
          <cell r="J1069">
            <v>201904</v>
          </cell>
          <cell r="K1069">
            <v>201800</v>
          </cell>
          <cell r="N1069">
            <v>658288.47</v>
          </cell>
          <cell r="O1069" t="str">
            <v>CRC</v>
          </cell>
        </row>
        <row r="1070">
          <cell r="B1070" t="str">
            <v>MA_CRC_HPHC_HMO_POS</v>
          </cell>
          <cell r="H1070">
            <v>129</v>
          </cell>
          <cell r="I1070">
            <v>9</v>
          </cell>
          <cell r="J1070">
            <v>201904</v>
          </cell>
          <cell r="K1070">
            <v>201808</v>
          </cell>
          <cell r="N1070">
            <v>63384.119999999995</v>
          </cell>
          <cell r="O1070" t="str">
            <v>CRC</v>
          </cell>
        </row>
        <row r="1071">
          <cell r="B1071" t="str">
            <v>MA_CRC_HPHC_HMO_POS</v>
          </cell>
          <cell r="H1071">
            <v>1317</v>
          </cell>
          <cell r="I1071">
            <v>147</v>
          </cell>
          <cell r="J1071">
            <v>201905</v>
          </cell>
          <cell r="K1071">
            <v>201800</v>
          </cell>
          <cell r="N1071">
            <v>668869.48</v>
          </cell>
          <cell r="O1071" t="str">
            <v>CRC</v>
          </cell>
        </row>
        <row r="1072">
          <cell r="B1072" t="str">
            <v>MA_CRC_HPHC_HMO_POS</v>
          </cell>
          <cell r="H1072">
            <v>127</v>
          </cell>
          <cell r="I1072">
            <v>9</v>
          </cell>
          <cell r="J1072">
            <v>201905</v>
          </cell>
          <cell r="K1072">
            <v>201808</v>
          </cell>
          <cell r="N1072">
            <v>61657.180000000008</v>
          </cell>
          <cell r="O1072" t="str">
            <v>CRC</v>
          </cell>
        </row>
        <row r="1073">
          <cell r="B1073" t="str">
            <v>MA_CRC_HPHC_HMO_POS</v>
          </cell>
          <cell r="H1073">
            <v>1333</v>
          </cell>
          <cell r="I1073">
            <v>151</v>
          </cell>
          <cell r="J1073">
            <v>201906</v>
          </cell>
          <cell r="K1073">
            <v>201800</v>
          </cell>
          <cell r="N1073">
            <v>670070.82999999984</v>
          </cell>
          <cell r="O1073" t="str">
            <v>CRC</v>
          </cell>
        </row>
        <row r="1074">
          <cell r="B1074" t="str">
            <v>MA_CRC_HPHC_HMO_POS</v>
          </cell>
          <cell r="H1074">
            <v>127</v>
          </cell>
          <cell r="I1074">
            <v>9</v>
          </cell>
          <cell r="J1074">
            <v>201906</v>
          </cell>
          <cell r="K1074">
            <v>201808</v>
          </cell>
          <cell r="N1074">
            <v>61657.180000000008</v>
          </cell>
          <cell r="O1074" t="str">
            <v>CRC</v>
          </cell>
        </row>
        <row r="1075">
          <cell r="B1075" t="str">
            <v>MA_CRC_HPHC_HMO_POS</v>
          </cell>
          <cell r="H1075">
            <v>1340</v>
          </cell>
          <cell r="I1075">
            <v>148</v>
          </cell>
          <cell r="J1075">
            <v>201907</v>
          </cell>
          <cell r="K1075">
            <v>201800</v>
          </cell>
          <cell r="N1075">
            <v>671924.68</v>
          </cell>
          <cell r="O1075" t="str">
            <v>CRC</v>
          </cell>
        </row>
        <row r="1076">
          <cell r="B1076" t="str">
            <v>MA_CRC_HPHC_HMO_POS</v>
          </cell>
          <cell r="H1076">
            <v>126</v>
          </cell>
          <cell r="I1076">
            <v>9</v>
          </cell>
          <cell r="J1076">
            <v>201907</v>
          </cell>
          <cell r="K1076">
            <v>201808</v>
          </cell>
          <cell r="N1076">
            <v>61269.3</v>
          </cell>
          <cell r="O1076" t="str">
            <v>CRC</v>
          </cell>
        </row>
        <row r="1077">
          <cell r="B1077" t="str">
            <v>MA_CRC_HPHC_HMO_POS</v>
          </cell>
          <cell r="H1077">
            <v>1315</v>
          </cell>
          <cell r="I1077">
            <v>151</v>
          </cell>
          <cell r="J1077">
            <v>201908</v>
          </cell>
          <cell r="K1077">
            <v>201800</v>
          </cell>
          <cell r="N1077">
            <v>666162.30999999982</v>
          </cell>
          <cell r="O1077" t="str">
            <v>CRC</v>
          </cell>
        </row>
        <row r="1078">
          <cell r="B1078" t="str">
            <v>MA_CRC_HPHC_HMO_POS</v>
          </cell>
          <cell r="H1078">
            <v>126</v>
          </cell>
          <cell r="I1078">
            <v>8</v>
          </cell>
          <cell r="J1078">
            <v>201908</v>
          </cell>
          <cell r="K1078">
            <v>201808</v>
          </cell>
          <cell r="N1078">
            <v>63531.76</v>
          </cell>
          <cell r="O1078" t="str">
            <v>CRC</v>
          </cell>
        </row>
        <row r="1079">
          <cell r="B1079" t="str">
            <v>MA_CRC_HPHC_HMO_POS</v>
          </cell>
          <cell r="H1079">
            <v>1327</v>
          </cell>
          <cell r="I1079">
            <v>152</v>
          </cell>
          <cell r="J1079">
            <v>201909</v>
          </cell>
          <cell r="K1079">
            <v>201800</v>
          </cell>
          <cell r="N1079">
            <v>671859.2799999998</v>
          </cell>
          <cell r="O1079" t="str">
            <v>CRC</v>
          </cell>
        </row>
        <row r="1080">
          <cell r="B1080" t="str">
            <v>MA_CRC_HPHC_HMO_POS</v>
          </cell>
          <cell r="H1080">
            <v>128</v>
          </cell>
          <cell r="I1080">
            <v>8</v>
          </cell>
          <cell r="J1080">
            <v>201909</v>
          </cell>
          <cell r="K1080">
            <v>201808</v>
          </cell>
          <cell r="N1080">
            <v>64347.69</v>
          </cell>
          <cell r="O1080" t="str">
            <v>CRC</v>
          </cell>
        </row>
        <row r="1081">
          <cell r="B1081" t="str">
            <v>MA_CRC_HPHC_HMO_POS</v>
          </cell>
          <cell r="H1081">
            <v>2975</v>
          </cell>
          <cell r="I1081">
            <v>437</v>
          </cell>
          <cell r="J1081">
            <v>201901</v>
          </cell>
          <cell r="K1081">
            <v>201800</v>
          </cell>
          <cell r="N1081">
            <v>1614205.2300000004</v>
          </cell>
          <cell r="O1081" t="str">
            <v>CRC</v>
          </cell>
        </row>
        <row r="1082">
          <cell r="B1082" t="str">
            <v>MA_CRC_HPHC_HMO_POS</v>
          </cell>
          <cell r="H1082">
            <v>2963</v>
          </cell>
          <cell r="I1082">
            <v>431</v>
          </cell>
          <cell r="J1082">
            <v>201902</v>
          </cell>
          <cell r="K1082">
            <v>201800</v>
          </cell>
          <cell r="N1082">
            <v>1606655.96</v>
          </cell>
          <cell r="O1082" t="str">
            <v>CRC</v>
          </cell>
        </row>
        <row r="1083">
          <cell r="B1083" t="str">
            <v>MA_CRC_HPHC_HMO_POS</v>
          </cell>
          <cell r="H1083">
            <v>2696</v>
          </cell>
          <cell r="I1083">
            <v>400</v>
          </cell>
          <cell r="J1083">
            <v>201903</v>
          </cell>
          <cell r="K1083">
            <v>201800</v>
          </cell>
          <cell r="N1083">
            <v>1509630.9100000004</v>
          </cell>
          <cell r="O1083" t="str">
            <v>CRC</v>
          </cell>
        </row>
        <row r="1084">
          <cell r="B1084" t="str">
            <v>MA_CRC_HPHC_HMO_POS</v>
          </cell>
          <cell r="H1084">
            <v>20</v>
          </cell>
          <cell r="I1084">
            <v>7</v>
          </cell>
          <cell r="J1084">
            <v>201903</v>
          </cell>
          <cell r="K1084">
            <v>201808</v>
          </cell>
          <cell r="N1084">
            <v>7801.36</v>
          </cell>
          <cell r="O1084" t="str">
            <v>CRC</v>
          </cell>
        </row>
        <row r="1085">
          <cell r="B1085" t="str">
            <v>MA_CRC_HPHC_HMO_POS</v>
          </cell>
          <cell r="H1085">
            <v>2584</v>
          </cell>
          <cell r="I1085">
            <v>385</v>
          </cell>
          <cell r="J1085">
            <v>201904</v>
          </cell>
          <cell r="K1085">
            <v>201800</v>
          </cell>
          <cell r="N1085">
            <v>1473920.3900000001</v>
          </cell>
          <cell r="O1085" t="str">
            <v>CRC</v>
          </cell>
        </row>
        <row r="1086">
          <cell r="B1086" t="str">
            <v>MA_CRC_HPHC_HMO_POS</v>
          </cell>
          <cell r="H1086">
            <v>416</v>
          </cell>
          <cell r="I1086">
            <v>75</v>
          </cell>
          <cell r="J1086">
            <v>201904</v>
          </cell>
          <cell r="K1086">
            <v>201808</v>
          </cell>
          <cell r="N1086">
            <v>164382.09</v>
          </cell>
          <cell r="O1086" t="str">
            <v>CRC</v>
          </cell>
        </row>
        <row r="1087">
          <cell r="B1087" t="str">
            <v>MA_CRC_HPHC_HMO_POS</v>
          </cell>
          <cell r="H1087">
            <v>2586</v>
          </cell>
          <cell r="I1087">
            <v>384</v>
          </cell>
          <cell r="J1087">
            <v>201905</v>
          </cell>
          <cell r="K1087">
            <v>201800</v>
          </cell>
          <cell r="N1087">
            <v>1492419.2700000003</v>
          </cell>
          <cell r="O1087" t="str">
            <v>CRC</v>
          </cell>
        </row>
        <row r="1088">
          <cell r="B1088" t="str">
            <v>MA_CRC_HPHC_HMO_POS</v>
          </cell>
          <cell r="H1088">
            <v>419</v>
          </cell>
          <cell r="I1088">
            <v>76</v>
          </cell>
          <cell r="J1088">
            <v>201905</v>
          </cell>
          <cell r="K1088">
            <v>201808</v>
          </cell>
          <cell r="N1088">
            <v>158607.92000000001</v>
          </cell>
          <cell r="O1088" t="str">
            <v>CRC</v>
          </cell>
        </row>
        <row r="1089">
          <cell r="B1089" t="str">
            <v>MA_CRC_HPHC_HMO_POS</v>
          </cell>
          <cell r="H1089">
            <v>2589</v>
          </cell>
          <cell r="I1089">
            <v>381</v>
          </cell>
          <cell r="J1089">
            <v>201906</v>
          </cell>
          <cell r="K1089">
            <v>201800</v>
          </cell>
          <cell r="N1089">
            <v>1474606.6700000002</v>
          </cell>
          <cell r="O1089" t="str">
            <v>CRC</v>
          </cell>
        </row>
        <row r="1090">
          <cell r="B1090" t="str">
            <v>MA_CRC_HPHC_HMO_POS</v>
          </cell>
          <cell r="H1090">
            <v>411</v>
          </cell>
          <cell r="I1090">
            <v>77</v>
          </cell>
          <cell r="J1090">
            <v>201906</v>
          </cell>
          <cell r="K1090">
            <v>201808</v>
          </cell>
          <cell r="N1090">
            <v>156760.71</v>
          </cell>
          <cell r="O1090" t="str">
            <v>CRC</v>
          </cell>
        </row>
        <row r="1091">
          <cell r="B1091" t="str">
            <v>MA_CRC_HPHC_HMO_POS</v>
          </cell>
          <cell r="H1091">
            <v>2588</v>
          </cell>
          <cell r="I1091">
            <v>382</v>
          </cell>
          <cell r="J1091">
            <v>201907</v>
          </cell>
          <cell r="K1091">
            <v>201800</v>
          </cell>
          <cell r="N1091">
            <v>1479959.1599999997</v>
          </cell>
          <cell r="O1091" t="str">
            <v>CRC</v>
          </cell>
        </row>
        <row r="1092">
          <cell r="B1092" t="str">
            <v>MA_CRC_HPHC_HMO_POS</v>
          </cell>
          <cell r="H1092">
            <v>413</v>
          </cell>
          <cell r="I1092">
            <v>76</v>
          </cell>
          <cell r="J1092">
            <v>201907</v>
          </cell>
          <cell r="K1092">
            <v>201808</v>
          </cell>
          <cell r="N1092">
            <v>156856.82999999999</v>
          </cell>
          <cell r="O1092" t="str">
            <v>CRC</v>
          </cell>
        </row>
        <row r="1093">
          <cell r="B1093" t="str">
            <v>MA_CRC_HPHC_HMO_POS</v>
          </cell>
          <cell r="H1093">
            <v>2582</v>
          </cell>
          <cell r="I1093">
            <v>377</v>
          </cell>
          <cell r="J1093">
            <v>201908</v>
          </cell>
          <cell r="K1093">
            <v>201800</v>
          </cell>
          <cell r="N1093">
            <v>1476809.5599999994</v>
          </cell>
          <cell r="O1093" t="str">
            <v>CRC</v>
          </cell>
        </row>
        <row r="1094">
          <cell r="B1094" t="str">
            <v>MA_CRC_HPHC_HMO_POS</v>
          </cell>
          <cell r="H1094">
            <v>413</v>
          </cell>
          <cell r="I1094">
            <v>76</v>
          </cell>
          <cell r="J1094">
            <v>201908</v>
          </cell>
          <cell r="K1094">
            <v>201808</v>
          </cell>
          <cell r="N1094">
            <v>159149.37</v>
          </cell>
          <cell r="O1094" t="str">
            <v>CRC</v>
          </cell>
        </row>
        <row r="1095">
          <cell r="B1095" t="str">
            <v>MA_CRC_HPHC_HMO_POS</v>
          </cell>
          <cell r="H1095">
            <v>2612</v>
          </cell>
          <cell r="I1095">
            <v>381</v>
          </cell>
          <cell r="J1095">
            <v>201909</v>
          </cell>
          <cell r="K1095">
            <v>201800</v>
          </cell>
          <cell r="N1095">
            <v>1486073.4699999997</v>
          </cell>
          <cell r="O1095" t="str">
            <v>CRC</v>
          </cell>
        </row>
        <row r="1096">
          <cell r="B1096" t="str">
            <v>MA_CRC_HPHC_HMO_POS</v>
          </cell>
          <cell r="H1096">
            <v>436</v>
          </cell>
          <cell r="I1096">
            <v>77</v>
          </cell>
          <cell r="J1096">
            <v>201909</v>
          </cell>
          <cell r="K1096">
            <v>201808</v>
          </cell>
          <cell r="N1096">
            <v>164414.35999999999</v>
          </cell>
          <cell r="O1096" t="str">
            <v>CRC</v>
          </cell>
        </row>
        <row r="1097">
          <cell r="B1097" t="str">
            <v>MA_CRC_HPHC_HMO_POS</v>
          </cell>
          <cell r="H1097">
            <v>2267</v>
          </cell>
          <cell r="I1097">
            <v>242</v>
          </cell>
          <cell r="J1097">
            <v>201901</v>
          </cell>
          <cell r="K1097">
            <v>201800</v>
          </cell>
          <cell r="N1097">
            <v>1087869.1000000001</v>
          </cell>
          <cell r="O1097" t="str">
            <v>CRC</v>
          </cell>
        </row>
        <row r="1098">
          <cell r="B1098" t="str">
            <v>MA_CRC_HPHC_HMO_POS</v>
          </cell>
          <cell r="H1098">
            <v>2229</v>
          </cell>
          <cell r="I1098">
            <v>244</v>
          </cell>
          <cell r="J1098">
            <v>201902</v>
          </cell>
          <cell r="K1098">
            <v>201800</v>
          </cell>
          <cell r="N1098">
            <v>1073584.9099999999</v>
          </cell>
          <cell r="O1098" t="str">
            <v>CRC</v>
          </cell>
        </row>
        <row r="1099">
          <cell r="B1099" t="str">
            <v>MA_CRC_HPHC_HMO_POS</v>
          </cell>
          <cell r="H1099">
            <v>2216</v>
          </cell>
          <cell r="I1099">
            <v>248</v>
          </cell>
          <cell r="J1099">
            <v>201903</v>
          </cell>
          <cell r="K1099">
            <v>201800</v>
          </cell>
          <cell r="N1099">
            <v>1068778.0600000003</v>
          </cell>
          <cell r="O1099" t="str">
            <v>CRC</v>
          </cell>
        </row>
        <row r="1100">
          <cell r="B1100" t="str">
            <v>MA_CRC_HPHC_HMO_POS</v>
          </cell>
          <cell r="H1100">
            <v>1720</v>
          </cell>
          <cell r="I1100">
            <v>183</v>
          </cell>
          <cell r="J1100">
            <v>201904</v>
          </cell>
          <cell r="K1100">
            <v>201800</v>
          </cell>
          <cell r="N1100">
            <v>838374.70000000007</v>
          </cell>
          <cell r="O1100" t="str">
            <v>CRC</v>
          </cell>
        </row>
        <row r="1101">
          <cell r="B1101" t="str">
            <v>MA_CRC_HPHC_HMO_POS</v>
          </cell>
          <cell r="H1101">
            <v>415</v>
          </cell>
          <cell r="I1101">
            <v>36</v>
          </cell>
          <cell r="J1101">
            <v>201904</v>
          </cell>
          <cell r="K1101">
            <v>201808</v>
          </cell>
          <cell r="N1101">
            <v>220670.92</v>
          </cell>
          <cell r="O1101" t="str">
            <v>CRC</v>
          </cell>
        </row>
        <row r="1102">
          <cell r="B1102" t="str">
            <v>MA_CRC_HPHC_HMO_POS</v>
          </cell>
          <cell r="H1102">
            <v>1729</v>
          </cell>
          <cell r="I1102">
            <v>190</v>
          </cell>
          <cell r="J1102">
            <v>201905</v>
          </cell>
          <cell r="K1102">
            <v>201800</v>
          </cell>
          <cell r="N1102">
            <v>843572.89</v>
          </cell>
          <cell r="O1102" t="str">
            <v>CRC</v>
          </cell>
        </row>
        <row r="1103">
          <cell r="B1103" t="str">
            <v>MA_CRC_HPHC_HMO_POS</v>
          </cell>
          <cell r="H1103">
            <v>417</v>
          </cell>
          <cell r="I1103">
            <v>37</v>
          </cell>
          <cell r="J1103">
            <v>201905</v>
          </cell>
          <cell r="K1103">
            <v>201808</v>
          </cell>
          <cell r="N1103">
            <v>223585.31823529408</v>
          </cell>
          <cell r="O1103" t="str">
            <v>CRC</v>
          </cell>
        </row>
        <row r="1104">
          <cell r="B1104" t="str">
            <v>MA_CRC_HPHC_HMO_POS</v>
          </cell>
          <cell r="H1104">
            <v>1731</v>
          </cell>
          <cell r="I1104">
            <v>181</v>
          </cell>
          <cell r="J1104">
            <v>201906</v>
          </cell>
          <cell r="K1104">
            <v>201800</v>
          </cell>
          <cell r="N1104">
            <v>845097.53</v>
          </cell>
          <cell r="O1104" t="str">
            <v>CRC</v>
          </cell>
        </row>
        <row r="1105">
          <cell r="B1105" t="str">
            <v>MA_CRC_HPHC_HMO_POS</v>
          </cell>
          <cell r="H1105">
            <v>441</v>
          </cell>
          <cell r="I1105">
            <v>41</v>
          </cell>
          <cell r="J1105">
            <v>201906</v>
          </cell>
          <cell r="K1105">
            <v>201808</v>
          </cell>
          <cell r="N1105">
            <v>231786.06000000006</v>
          </cell>
          <cell r="O1105" t="str">
            <v>CRC</v>
          </cell>
        </row>
        <row r="1106">
          <cell r="B1106" t="str">
            <v>MA_CRC_HPHC_HMO_POS</v>
          </cell>
          <cell r="H1106">
            <v>1747</v>
          </cell>
          <cell r="I1106">
            <v>184</v>
          </cell>
          <cell r="J1106">
            <v>201907</v>
          </cell>
          <cell r="K1106">
            <v>201800</v>
          </cell>
          <cell r="N1106">
            <v>848430.47</v>
          </cell>
          <cell r="O1106" t="str">
            <v>CRC</v>
          </cell>
        </row>
        <row r="1107">
          <cell r="B1107" t="str">
            <v>MA_CRC_HPHC_HMO_POS</v>
          </cell>
          <cell r="H1107">
            <v>440</v>
          </cell>
          <cell r="I1107">
            <v>39</v>
          </cell>
          <cell r="J1107">
            <v>201907</v>
          </cell>
          <cell r="K1107">
            <v>201808</v>
          </cell>
          <cell r="N1107">
            <v>231822.92999999996</v>
          </cell>
          <cell r="O1107" t="str">
            <v>CRC</v>
          </cell>
        </row>
        <row r="1108">
          <cell r="B1108" t="str">
            <v>MA_CRC_HPHC_HMO_POS</v>
          </cell>
          <cell r="H1108">
            <v>1752</v>
          </cell>
          <cell r="I1108">
            <v>188</v>
          </cell>
          <cell r="J1108">
            <v>201908</v>
          </cell>
          <cell r="K1108">
            <v>201800</v>
          </cell>
          <cell r="N1108">
            <v>853690.58000000031</v>
          </cell>
          <cell r="O1108" t="str">
            <v>CRC</v>
          </cell>
        </row>
        <row r="1109">
          <cell r="B1109" t="str">
            <v>MA_CRC_HPHC_HMO_POS</v>
          </cell>
          <cell r="H1109">
            <v>427</v>
          </cell>
          <cell r="I1109">
            <v>39</v>
          </cell>
          <cell r="J1109">
            <v>201908</v>
          </cell>
          <cell r="K1109">
            <v>201808</v>
          </cell>
          <cell r="N1109">
            <v>228638.19999999995</v>
          </cell>
          <cell r="O1109" t="str">
            <v>CRC</v>
          </cell>
        </row>
        <row r="1110">
          <cell r="B1110" t="str">
            <v>MA_CRC_HPHC_HMO_POS</v>
          </cell>
          <cell r="H1110">
            <v>1732</v>
          </cell>
          <cell r="I1110">
            <v>188</v>
          </cell>
          <cell r="J1110">
            <v>201909</v>
          </cell>
          <cell r="K1110">
            <v>201800</v>
          </cell>
          <cell r="N1110">
            <v>846176.19000000018</v>
          </cell>
          <cell r="O1110" t="str">
            <v>CRC</v>
          </cell>
        </row>
        <row r="1111">
          <cell r="B1111" t="str">
            <v>MA_CRC_HPHC_HMO_POS</v>
          </cell>
          <cell r="H1111">
            <v>414</v>
          </cell>
          <cell r="I1111">
            <v>38</v>
          </cell>
          <cell r="J1111">
            <v>201909</v>
          </cell>
          <cell r="K1111">
            <v>201808</v>
          </cell>
          <cell r="N1111">
            <v>223364.77</v>
          </cell>
          <cell r="O1111" t="str">
            <v>CRC</v>
          </cell>
        </row>
        <row r="1112">
          <cell r="B1112" t="str">
            <v>MA_CRC_HPHC_HMO_POS</v>
          </cell>
          <cell r="H1112">
            <v>1320</v>
          </cell>
          <cell r="I1112">
            <v>131</v>
          </cell>
          <cell r="J1112">
            <v>201901</v>
          </cell>
          <cell r="K1112">
            <v>201800</v>
          </cell>
          <cell r="N1112">
            <v>662846.67000000004</v>
          </cell>
          <cell r="O1112" t="str">
            <v>CRC</v>
          </cell>
        </row>
        <row r="1113">
          <cell r="B1113" t="str">
            <v>MA_CRC_HPHC_HMO_POS</v>
          </cell>
          <cell r="H1113">
            <v>1315</v>
          </cell>
          <cell r="I1113">
            <v>126</v>
          </cell>
          <cell r="J1113">
            <v>201902</v>
          </cell>
          <cell r="K1113">
            <v>201800</v>
          </cell>
          <cell r="N1113">
            <v>659967.64</v>
          </cell>
          <cell r="O1113" t="str">
            <v>CRC</v>
          </cell>
        </row>
        <row r="1114">
          <cell r="B1114" t="str">
            <v>MA_CRC_HPHC_HMO_POS</v>
          </cell>
          <cell r="H1114">
            <v>1313</v>
          </cell>
          <cell r="I1114">
            <v>125</v>
          </cell>
          <cell r="J1114">
            <v>201903</v>
          </cell>
          <cell r="K1114">
            <v>201800</v>
          </cell>
          <cell r="N1114">
            <v>659073.87999999977</v>
          </cell>
          <cell r="O1114" t="str">
            <v>CRC</v>
          </cell>
        </row>
        <row r="1115">
          <cell r="B1115" t="str">
            <v>MA_CRC_HPHC_HMO_POS</v>
          </cell>
          <cell r="H1115">
            <v>1297</v>
          </cell>
          <cell r="I1115">
            <v>121</v>
          </cell>
          <cell r="J1115">
            <v>201904</v>
          </cell>
          <cell r="K1115">
            <v>201800</v>
          </cell>
          <cell r="N1115">
            <v>651569.34</v>
          </cell>
          <cell r="O1115" t="str">
            <v>CRC</v>
          </cell>
        </row>
        <row r="1116">
          <cell r="B1116" t="str">
            <v>MA_CRC_HPHC_HMO_POS</v>
          </cell>
          <cell r="H1116">
            <v>1282</v>
          </cell>
          <cell r="I1116">
            <v>125</v>
          </cell>
          <cell r="J1116">
            <v>201905</v>
          </cell>
          <cell r="K1116">
            <v>201800</v>
          </cell>
          <cell r="N1116">
            <v>689251.41999999981</v>
          </cell>
          <cell r="O1116" t="str">
            <v>CRC</v>
          </cell>
        </row>
        <row r="1117">
          <cell r="B1117" t="str">
            <v>MA_CRC_HPHC_HMO_POS</v>
          </cell>
          <cell r="H1117">
            <v>1277</v>
          </cell>
          <cell r="I1117">
            <v>123</v>
          </cell>
          <cell r="J1117">
            <v>201906</v>
          </cell>
          <cell r="K1117">
            <v>201800</v>
          </cell>
          <cell r="N1117">
            <v>692698.94</v>
          </cell>
          <cell r="O1117" t="str">
            <v>CRC</v>
          </cell>
        </row>
        <row r="1118">
          <cell r="B1118" t="str">
            <v>MA_CRC_HPHC_HMO_POS</v>
          </cell>
          <cell r="H1118">
            <v>143</v>
          </cell>
          <cell r="I1118">
            <v>5</v>
          </cell>
          <cell r="J1118">
            <v>201906</v>
          </cell>
          <cell r="K1118">
            <v>201808</v>
          </cell>
          <cell r="N1118">
            <v>58840.72</v>
          </cell>
          <cell r="O1118" t="str">
            <v>CRC</v>
          </cell>
        </row>
        <row r="1119">
          <cell r="B1119" t="str">
            <v>MA_CRC_HPHC_HMO_POS</v>
          </cell>
          <cell r="H1119">
            <v>1278</v>
          </cell>
          <cell r="I1119">
            <v>115</v>
          </cell>
          <cell r="J1119">
            <v>201907</v>
          </cell>
          <cell r="K1119">
            <v>201800</v>
          </cell>
          <cell r="N1119">
            <v>689103.85000000009</v>
          </cell>
          <cell r="O1119" t="str">
            <v>CRC</v>
          </cell>
        </row>
        <row r="1120">
          <cell r="B1120" t="str">
            <v>MA_CRC_HPHC_HMO_POS</v>
          </cell>
          <cell r="H1120">
            <v>141</v>
          </cell>
          <cell r="I1120">
            <v>5</v>
          </cell>
          <cell r="J1120">
            <v>201907</v>
          </cell>
          <cell r="K1120">
            <v>201808</v>
          </cell>
          <cell r="N1120">
            <v>58858.239999999998</v>
          </cell>
          <cell r="O1120" t="str">
            <v>CRC</v>
          </cell>
        </row>
        <row r="1121">
          <cell r="B1121" t="str">
            <v>MA_CRC_HPHC_HMO_POS</v>
          </cell>
          <cell r="H1121">
            <v>1274</v>
          </cell>
          <cell r="I1121">
            <v>110</v>
          </cell>
          <cell r="J1121">
            <v>201908</v>
          </cell>
          <cell r="K1121">
            <v>201800</v>
          </cell>
          <cell r="N1121">
            <v>680641.37999999977</v>
          </cell>
          <cell r="O1121" t="str">
            <v>CRC</v>
          </cell>
        </row>
        <row r="1122">
          <cell r="B1122" t="str">
            <v>MA_CRC_HPHC_HMO_POS</v>
          </cell>
          <cell r="H1122">
            <v>141</v>
          </cell>
          <cell r="I1122">
            <v>5</v>
          </cell>
          <cell r="J1122">
            <v>201908</v>
          </cell>
          <cell r="K1122">
            <v>201808</v>
          </cell>
          <cell r="N1122">
            <v>58122.34</v>
          </cell>
          <cell r="O1122" t="str">
            <v>CRC</v>
          </cell>
        </row>
        <row r="1123">
          <cell r="B1123" t="str">
            <v>MA_CRC_HPHC_HMO_POS</v>
          </cell>
          <cell r="H1123">
            <v>1256</v>
          </cell>
          <cell r="I1123">
            <v>111</v>
          </cell>
          <cell r="J1123">
            <v>201909</v>
          </cell>
          <cell r="K1123">
            <v>201800</v>
          </cell>
          <cell r="N1123">
            <v>673728.60999999987</v>
          </cell>
          <cell r="O1123" t="str">
            <v>CRC</v>
          </cell>
        </row>
        <row r="1124">
          <cell r="B1124" t="str">
            <v>MA_CRC_HPHC_HMO_POS</v>
          </cell>
          <cell r="H1124">
            <v>137</v>
          </cell>
          <cell r="I1124">
            <v>5</v>
          </cell>
          <cell r="J1124">
            <v>201909</v>
          </cell>
          <cell r="K1124">
            <v>201808</v>
          </cell>
          <cell r="N1124">
            <v>56686.15</v>
          </cell>
          <cell r="O1124" t="str">
            <v>CRC</v>
          </cell>
        </row>
        <row r="1125">
          <cell r="B1125" t="str">
            <v>MA_CRC_HPHC_HMO_POS</v>
          </cell>
          <cell r="H1125">
            <v>2544</v>
          </cell>
          <cell r="I1125">
            <v>337</v>
          </cell>
          <cell r="J1125">
            <v>201901</v>
          </cell>
          <cell r="K1125">
            <v>201800</v>
          </cell>
          <cell r="N1125">
            <v>1441200.9300000004</v>
          </cell>
          <cell r="O1125" t="str">
            <v>CRC</v>
          </cell>
        </row>
        <row r="1126">
          <cell r="B1126" t="str">
            <v>MA_CRC_HPHC_HMO_POS</v>
          </cell>
          <cell r="H1126">
            <v>2548</v>
          </cell>
          <cell r="I1126">
            <v>329</v>
          </cell>
          <cell r="J1126">
            <v>201902</v>
          </cell>
          <cell r="K1126">
            <v>201800</v>
          </cell>
          <cell r="N1126">
            <v>1443071.2599999998</v>
          </cell>
          <cell r="O1126" t="str">
            <v>CRC</v>
          </cell>
        </row>
        <row r="1127">
          <cell r="B1127" t="str">
            <v>MA_CRC_HPHC_HMO_POS</v>
          </cell>
          <cell r="H1127">
            <v>2570</v>
          </cell>
          <cell r="I1127">
            <v>330</v>
          </cell>
          <cell r="J1127">
            <v>201903</v>
          </cell>
          <cell r="K1127">
            <v>201800</v>
          </cell>
          <cell r="N1127">
            <v>1457199.14</v>
          </cell>
          <cell r="O1127" t="str">
            <v>CRC</v>
          </cell>
        </row>
        <row r="1128">
          <cell r="B1128" t="str">
            <v>MA_CRC_HPHC_HMO_POS</v>
          </cell>
          <cell r="H1128">
            <v>2565</v>
          </cell>
          <cell r="I1128">
            <v>329</v>
          </cell>
          <cell r="J1128">
            <v>201904</v>
          </cell>
          <cell r="K1128">
            <v>201800</v>
          </cell>
          <cell r="N1128">
            <v>1452842.4800000002</v>
          </cell>
          <cell r="O1128" t="str">
            <v>CRC</v>
          </cell>
        </row>
        <row r="1129">
          <cell r="B1129" t="str">
            <v>MA_CRC_HPHC_HMO_POS</v>
          </cell>
          <cell r="H1129">
            <v>2480</v>
          </cell>
          <cell r="I1129">
            <v>308</v>
          </cell>
          <cell r="J1129">
            <v>201905</v>
          </cell>
          <cell r="K1129">
            <v>201800</v>
          </cell>
          <cell r="N1129">
            <v>1401966.7700000005</v>
          </cell>
          <cell r="O1129" t="str">
            <v>CRC</v>
          </cell>
        </row>
        <row r="1130">
          <cell r="B1130" t="str">
            <v>MA_CRC_HPHC_HMO_POS</v>
          </cell>
          <cell r="H1130">
            <v>1924</v>
          </cell>
          <cell r="I1130">
            <v>216</v>
          </cell>
          <cell r="J1130">
            <v>201906</v>
          </cell>
          <cell r="K1130">
            <v>201800</v>
          </cell>
          <cell r="N1130">
            <v>1117478.2</v>
          </cell>
          <cell r="O1130" t="str">
            <v>CRC</v>
          </cell>
        </row>
        <row r="1131">
          <cell r="B1131" t="str">
            <v>MA_CRC_HPHC_HMO_POS</v>
          </cell>
          <cell r="H1131">
            <v>424</v>
          </cell>
          <cell r="I1131">
            <v>44</v>
          </cell>
          <cell r="J1131">
            <v>201906</v>
          </cell>
          <cell r="K1131">
            <v>201808</v>
          </cell>
          <cell r="N1131">
            <v>226613.31</v>
          </cell>
          <cell r="O1131" t="str">
            <v>CRC</v>
          </cell>
        </row>
        <row r="1132">
          <cell r="B1132" t="str">
            <v>MA_CRC_HPHC_HMO_POS</v>
          </cell>
          <cell r="H1132">
            <v>1930</v>
          </cell>
          <cell r="I1132">
            <v>219</v>
          </cell>
          <cell r="J1132">
            <v>201907</v>
          </cell>
          <cell r="K1132">
            <v>201800</v>
          </cell>
          <cell r="N1132">
            <v>1122016.8800000001</v>
          </cell>
          <cell r="O1132" t="str">
            <v>CRC</v>
          </cell>
        </row>
        <row r="1133">
          <cell r="B1133" t="str">
            <v>MA_CRC_HPHC_HMO_POS</v>
          </cell>
          <cell r="H1133">
            <v>414</v>
          </cell>
          <cell r="I1133">
            <v>43</v>
          </cell>
          <cell r="J1133">
            <v>201907</v>
          </cell>
          <cell r="K1133">
            <v>201808</v>
          </cell>
          <cell r="N1133">
            <v>223522.28</v>
          </cell>
          <cell r="O1133" t="str">
            <v>CRC</v>
          </cell>
        </row>
        <row r="1134">
          <cell r="B1134" t="str">
            <v>MA_CRC_HPHC_HMO_POS</v>
          </cell>
          <cell r="H1134">
            <v>1941</v>
          </cell>
          <cell r="I1134">
            <v>218</v>
          </cell>
          <cell r="J1134">
            <v>201908</v>
          </cell>
          <cell r="K1134">
            <v>201800</v>
          </cell>
          <cell r="N1134">
            <v>1129439.8600000001</v>
          </cell>
          <cell r="O1134" t="str">
            <v>CRC</v>
          </cell>
        </row>
        <row r="1135">
          <cell r="B1135" t="str">
            <v>MA_CRC_HPHC_HMO_POS</v>
          </cell>
          <cell r="H1135">
            <v>409</v>
          </cell>
          <cell r="I1135">
            <v>43</v>
          </cell>
          <cell r="J1135">
            <v>201908</v>
          </cell>
          <cell r="K1135">
            <v>201808</v>
          </cell>
          <cell r="N1135">
            <v>221583.21000000002</v>
          </cell>
          <cell r="O1135" t="str">
            <v>CRC</v>
          </cell>
        </row>
        <row r="1136">
          <cell r="B1136" t="str">
            <v>MA_CRC_HPHC_HMO_POS</v>
          </cell>
          <cell r="H1136">
            <v>1940</v>
          </cell>
          <cell r="I1136">
            <v>215</v>
          </cell>
          <cell r="J1136">
            <v>201909</v>
          </cell>
          <cell r="K1136">
            <v>201800</v>
          </cell>
          <cell r="N1136">
            <v>1133977.6100000001</v>
          </cell>
          <cell r="O1136" t="str">
            <v>CRC</v>
          </cell>
        </row>
        <row r="1137">
          <cell r="B1137" t="str">
            <v>MA_CRC_HPHC_HMO_POS</v>
          </cell>
          <cell r="H1137">
            <v>400</v>
          </cell>
          <cell r="I1137">
            <v>43</v>
          </cell>
          <cell r="J1137">
            <v>201909</v>
          </cell>
          <cell r="K1137">
            <v>201808</v>
          </cell>
          <cell r="N1137">
            <v>222031.4</v>
          </cell>
          <cell r="O1137" t="str">
            <v>CRC</v>
          </cell>
        </row>
        <row r="1138">
          <cell r="B1138" t="str">
            <v>MA_CRC_HPHC_HMO_POS</v>
          </cell>
          <cell r="H1138">
            <v>3621</v>
          </cell>
          <cell r="I1138">
            <v>661</v>
          </cell>
          <cell r="J1138">
            <v>201901</v>
          </cell>
          <cell r="K1138">
            <v>201800</v>
          </cell>
          <cell r="N1138">
            <v>2021315.1500000001</v>
          </cell>
          <cell r="O1138" t="str">
            <v>CRC</v>
          </cell>
        </row>
        <row r="1139">
          <cell r="B1139" t="str">
            <v>MA_CRC_HPHC_HMO_POS</v>
          </cell>
          <cell r="H1139">
            <v>142</v>
          </cell>
          <cell r="I1139">
            <v>13</v>
          </cell>
          <cell r="J1139">
            <v>201901</v>
          </cell>
          <cell r="K1139">
            <v>201808</v>
          </cell>
          <cell r="N1139">
            <v>77990.559999999998</v>
          </cell>
          <cell r="O1139" t="str">
            <v>CRC</v>
          </cell>
        </row>
        <row r="1140">
          <cell r="B1140" t="str">
            <v>MA_CRC_HPHC_HMO_POS</v>
          </cell>
          <cell r="H1140">
            <v>3629</v>
          </cell>
          <cell r="I1140">
            <v>665</v>
          </cell>
          <cell r="J1140">
            <v>201902</v>
          </cell>
          <cell r="K1140">
            <v>201800</v>
          </cell>
          <cell r="N1140">
            <v>2023475.0000000002</v>
          </cell>
          <cell r="O1140" t="str">
            <v>CRC</v>
          </cell>
        </row>
        <row r="1141">
          <cell r="B1141" t="str">
            <v>MA_CRC_HPHC_HMO_POS</v>
          </cell>
          <cell r="H1141">
            <v>142</v>
          </cell>
          <cell r="I1141">
            <v>13</v>
          </cell>
          <cell r="J1141">
            <v>201902</v>
          </cell>
          <cell r="K1141">
            <v>201808</v>
          </cell>
          <cell r="N1141">
            <v>78042.84</v>
          </cell>
          <cell r="O1141" t="str">
            <v>CRC</v>
          </cell>
        </row>
        <row r="1142">
          <cell r="B1142" t="str">
            <v>MA_CRC_HPHC_HMO_POS</v>
          </cell>
          <cell r="H1142">
            <v>3629</v>
          </cell>
          <cell r="I1142">
            <v>663</v>
          </cell>
          <cell r="J1142">
            <v>201903</v>
          </cell>
          <cell r="K1142">
            <v>201800</v>
          </cell>
          <cell r="N1142">
            <v>2021171.0100000009</v>
          </cell>
          <cell r="O1142" t="str">
            <v>CRC</v>
          </cell>
        </row>
        <row r="1143">
          <cell r="B1143" t="str">
            <v>MA_CRC_HPHC_HMO_POS</v>
          </cell>
          <cell r="H1143">
            <v>139</v>
          </cell>
          <cell r="I1143">
            <v>13</v>
          </cell>
          <cell r="J1143">
            <v>201903</v>
          </cell>
          <cell r="K1143">
            <v>201808</v>
          </cell>
          <cell r="N1143">
            <v>76363.199999999997</v>
          </cell>
          <cell r="O1143" t="str">
            <v>CRC</v>
          </cell>
        </row>
        <row r="1144">
          <cell r="B1144" t="str">
            <v>MA_CRC_HPHC_HMO_POS</v>
          </cell>
          <cell r="H1144">
            <v>3632</v>
          </cell>
          <cell r="I1144">
            <v>661</v>
          </cell>
          <cell r="J1144">
            <v>201904</v>
          </cell>
          <cell r="K1144">
            <v>201800</v>
          </cell>
          <cell r="N1144">
            <v>2018888.13</v>
          </cell>
          <cell r="O1144" t="str">
            <v>CRC</v>
          </cell>
        </row>
        <row r="1145">
          <cell r="B1145" t="str">
            <v>MA_CRC_HPHC_HMO_POS</v>
          </cell>
          <cell r="H1145">
            <v>144</v>
          </cell>
          <cell r="I1145">
            <v>13</v>
          </cell>
          <cell r="J1145">
            <v>201904</v>
          </cell>
          <cell r="K1145">
            <v>201808</v>
          </cell>
          <cell r="N1145">
            <v>78406.33</v>
          </cell>
          <cell r="O1145" t="str">
            <v>CRC</v>
          </cell>
        </row>
        <row r="1146">
          <cell r="B1146" t="str">
            <v>MA_CRC_HPHC_HMO_POS</v>
          </cell>
          <cell r="H1146">
            <v>3626</v>
          </cell>
          <cell r="I1146">
            <v>643</v>
          </cell>
          <cell r="J1146">
            <v>201905</v>
          </cell>
          <cell r="K1146">
            <v>201800</v>
          </cell>
          <cell r="N1146">
            <v>2016359.6200000006</v>
          </cell>
          <cell r="O1146" t="str">
            <v>CRC</v>
          </cell>
        </row>
        <row r="1147">
          <cell r="B1147" t="str">
            <v>MA_CRC_HPHC_HMO_POS</v>
          </cell>
          <cell r="H1147">
            <v>156</v>
          </cell>
          <cell r="I1147">
            <v>13</v>
          </cell>
          <cell r="J1147">
            <v>201905</v>
          </cell>
          <cell r="K1147">
            <v>201808</v>
          </cell>
          <cell r="N1147">
            <v>81162.31</v>
          </cell>
          <cell r="O1147" t="str">
            <v>CRC</v>
          </cell>
        </row>
        <row r="1148">
          <cell r="B1148" t="str">
            <v>MA_CRC_HPHC_HMO_POS</v>
          </cell>
          <cell r="H1148">
            <v>3598</v>
          </cell>
          <cell r="I1148">
            <v>644</v>
          </cell>
          <cell r="J1148">
            <v>201906</v>
          </cell>
          <cell r="K1148">
            <v>201800</v>
          </cell>
          <cell r="N1148">
            <v>2004437.7400000009</v>
          </cell>
          <cell r="O1148" t="str">
            <v>CRC</v>
          </cell>
        </row>
        <row r="1149">
          <cell r="B1149" t="str">
            <v>MA_CRC_HPHC_HMO_POS</v>
          </cell>
          <cell r="H1149">
            <v>150</v>
          </cell>
          <cell r="I1149">
            <v>9</v>
          </cell>
          <cell r="J1149">
            <v>201906</v>
          </cell>
          <cell r="K1149">
            <v>201808</v>
          </cell>
          <cell r="N1149">
            <v>79385.919999999998</v>
          </cell>
          <cell r="O1149" t="str">
            <v>CRC</v>
          </cell>
        </row>
        <row r="1150">
          <cell r="B1150" t="str">
            <v>MA_CRC_HPHC_HMO_POS</v>
          </cell>
          <cell r="H1150">
            <v>3145</v>
          </cell>
          <cell r="I1150">
            <v>568</v>
          </cell>
          <cell r="J1150">
            <v>201907</v>
          </cell>
          <cell r="K1150">
            <v>201800</v>
          </cell>
          <cell r="N1150">
            <v>1831395.8699999996</v>
          </cell>
          <cell r="O1150" t="str">
            <v>CRC</v>
          </cell>
        </row>
        <row r="1151">
          <cell r="B1151" t="str">
            <v>MA_CRC_HPHC_HMO_POS</v>
          </cell>
          <cell r="H1151">
            <v>557</v>
          </cell>
          <cell r="I1151">
            <v>59</v>
          </cell>
          <cell r="J1151">
            <v>201907</v>
          </cell>
          <cell r="K1151">
            <v>201808</v>
          </cell>
          <cell r="N1151">
            <v>311525.18</v>
          </cell>
          <cell r="O1151" t="str">
            <v>CRC</v>
          </cell>
        </row>
        <row r="1152">
          <cell r="B1152" t="str">
            <v>MA_CRC_HPHC_HMO_POS</v>
          </cell>
          <cell r="H1152">
            <v>3148</v>
          </cell>
          <cell r="I1152">
            <v>569</v>
          </cell>
          <cell r="J1152">
            <v>201908</v>
          </cell>
          <cell r="K1152">
            <v>201800</v>
          </cell>
          <cell r="N1152">
            <v>1833214.1299999994</v>
          </cell>
          <cell r="O1152" t="str">
            <v>CRC</v>
          </cell>
        </row>
        <row r="1153">
          <cell r="B1153" t="str">
            <v>MA_CRC_HPHC_HMO_POS</v>
          </cell>
          <cell r="H1153">
            <v>566</v>
          </cell>
          <cell r="I1153">
            <v>62</v>
          </cell>
          <cell r="J1153">
            <v>201908</v>
          </cell>
          <cell r="K1153">
            <v>201808</v>
          </cell>
          <cell r="N1153">
            <v>317566.36</v>
          </cell>
          <cell r="O1153" t="str">
            <v>CRC</v>
          </cell>
        </row>
        <row r="1154">
          <cell r="B1154" t="str">
            <v>MA_CRC_HPHC_HMO_POS</v>
          </cell>
          <cell r="H1154">
            <v>3157</v>
          </cell>
          <cell r="I1154">
            <v>579</v>
          </cell>
          <cell r="J1154">
            <v>201909</v>
          </cell>
          <cell r="K1154">
            <v>201800</v>
          </cell>
          <cell r="N1154">
            <v>1843134.9399999992</v>
          </cell>
          <cell r="O1154" t="str">
            <v>CRC</v>
          </cell>
        </row>
        <row r="1155">
          <cell r="B1155" t="str">
            <v>MA_CRC_HPHC_HMO_POS</v>
          </cell>
          <cell r="H1155">
            <v>567</v>
          </cell>
          <cell r="I1155">
            <v>62</v>
          </cell>
          <cell r="J1155">
            <v>201909</v>
          </cell>
          <cell r="K1155">
            <v>201808</v>
          </cell>
          <cell r="N1155">
            <v>318571.63</v>
          </cell>
          <cell r="O1155" t="str">
            <v>CRC</v>
          </cell>
        </row>
        <row r="1156">
          <cell r="B1156" t="str">
            <v>MA_CRC_HPHC_HMO_POS</v>
          </cell>
          <cell r="H1156">
            <v>1165</v>
          </cell>
          <cell r="I1156">
            <v>112</v>
          </cell>
          <cell r="J1156">
            <v>201901</v>
          </cell>
          <cell r="K1156">
            <v>201800</v>
          </cell>
          <cell r="N1156">
            <v>644290.9800000001</v>
          </cell>
          <cell r="O1156" t="str">
            <v>CRC</v>
          </cell>
        </row>
        <row r="1157">
          <cell r="B1157" t="str">
            <v>MA_CRC_HPHC_HMO_POS</v>
          </cell>
          <cell r="H1157">
            <v>97</v>
          </cell>
          <cell r="I1157">
            <v>10</v>
          </cell>
          <cell r="J1157">
            <v>201901</v>
          </cell>
          <cell r="K1157">
            <v>201808</v>
          </cell>
          <cell r="N1157">
            <v>52507.46</v>
          </cell>
          <cell r="O1157" t="str">
            <v>CRC</v>
          </cell>
        </row>
        <row r="1158">
          <cell r="B1158" t="str">
            <v>MA_CRC_HPHC_HMO_POS</v>
          </cell>
          <cell r="H1158">
            <v>1162</v>
          </cell>
          <cell r="I1158">
            <v>111</v>
          </cell>
          <cell r="J1158">
            <v>201902</v>
          </cell>
          <cell r="K1158">
            <v>201800</v>
          </cell>
          <cell r="N1158">
            <v>643613.5900000002</v>
          </cell>
          <cell r="O1158" t="str">
            <v>CRC</v>
          </cell>
        </row>
        <row r="1159">
          <cell r="B1159" t="str">
            <v>MA_CRC_HPHC_HMO_POS</v>
          </cell>
          <cell r="H1159">
            <v>94</v>
          </cell>
          <cell r="I1159">
            <v>10</v>
          </cell>
          <cell r="J1159">
            <v>201902</v>
          </cell>
          <cell r="K1159">
            <v>201808</v>
          </cell>
          <cell r="N1159">
            <v>51349.19</v>
          </cell>
          <cell r="O1159" t="str">
            <v>CRC</v>
          </cell>
        </row>
        <row r="1160">
          <cell r="B1160" t="str">
            <v>MA_CRC_HPHC_HMO_POS</v>
          </cell>
          <cell r="H1160">
            <v>1134</v>
          </cell>
          <cell r="I1160">
            <v>110</v>
          </cell>
          <cell r="J1160">
            <v>201903</v>
          </cell>
          <cell r="K1160">
            <v>201800</v>
          </cell>
          <cell r="N1160">
            <v>640059.36000000034</v>
          </cell>
          <cell r="O1160" t="str">
            <v>CRC</v>
          </cell>
        </row>
        <row r="1161">
          <cell r="B1161" t="str">
            <v>MA_CRC_HPHC_HMO_POS</v>
          </cell>
          <cell r="H1161">
            <v>94</v>
          </cell>
          <cell r="I1161">
            <v>10</v>
          </cell>
          <cell r="J1161">
            <v>201903</v>
          </cell>
          <cell r="K1161">
            <v>201808</v>
          </cell>
          <cell r="N1161">
            <v>50833.66</v>
          </cell>
          <cell r="O1161" t="str">
            <v>CRC</v>
          </cell>
        </row>
        <row r="1162">
          <cell r="B1162" t="str">
            <v>MA_CRC_HPHC_HMO_POS</v>
          </cell>
          <cell r="H1162">
            <v>1178</v>
          </cell>
          <cell r="I1162">
            <v>112</v>
          </cell>
          <cell r="J1162">
            <v>201904</v>
          </cell>
          <cell r="K1162">
            <v>201800</v>
          </cell>
          <cell r="N1162">
            <v>654212.14000000013</v>
          </cell>
          <cell r="O1162" t="str">
            <v>CRC</v>
          </cell>
        </row>
        <row r="1163">
          <cell r="B1163" t="str">
            <v>MA_CRC_HPHC_HMO_POS</v>
          </cell>
          <cell r="H1163">
            <v>87</v>
          </cell>
          <cell r="I1163">
            <v>10</v>
          </cell>
          <cell r="J1163">
            <v>201904</v>
          </cell>
          <cell r="K1163">
            <v>201808</v>
          </cell>
          <cell r="N1163">
            <v>48678.880000000005</v>
          </cell>
          <cell r="O1163" t="str">
            <v>CRC</v>
          </cell>
        </row>
        <row r="1164">
          <cell r="B1164" t="str">
            <v>MA_CRC_HPHC_HMO_POS</v>
          </cell>
          <cell r="H1164">
            <v>1167</v>
          </cell>
          <cell r="I1164">
            <v>112</v>
          </cell>
          <cell r="J1164">
            <v>201905</v>
          </cell>
          <cell r="K1164">
            <v>201800</v>
          </cell>
          <cell r="N1164">
            <v>648733.19000000018</v>
          </cell>
          <cell r="O1164" t="str">
            <v>CRC</v>
          </cell>
        </row>
        <row r="1165">
          <cell r="B1165" t="str">
            <v>MA_CRC_HPHC_HMO_POS</v>
          </cell>
          <cell r="H1165">
            <v>81</v>
          </cell>
          <cell r="I1165">
            <v>10</v>
          </cell>
          <cell r="J1165">
            <v>201905</v>
          </cell>
          <cell r="K1165">
            <v>201808</v>
          </cell>
          <cell r="N1165">
            <v>45868.27</v>
          </cell>
          <cell r="O1165" t="str">
            <v>CRC</v>
          </cell>
        </row>
        <row r="1166">
          <cell r="B1166" t="str">
            <v>MA_CRC_HPHC_HMO_POS</v>
          </cell>
          <cell r="H1166">
            <v>1159</v>
          </cell>
          <cell r="I1166">
            <v>112</v>
          </cell>
          <cell r="J1166">
            <v>201906</v>
          </cell>
          <cell r="K1166">
            <v>201800</v>
          </cell>
          <cell r="N1166">
            <v>645206.67000000016</v>
          </cell>
          <cell r="O1166" t="str">
            <v>CRC</v>
          </cell>
        </row>
        <row r="1167">
          <cell r="B1167" t="str">
            <v>MA_CRC_HPHC_HMO_POS</v>
          </cell>
          <cell r="H1167">
            <v>81</v>
          </cell>
          <cell r="I1167">
            <v>10</v>
          </cell>
          <cell r="J1167">
            <v>201906</v>
          </cell>
          <cell r="K1167">
            <v>201808</v>
          </cell>
          <cell r="N1167">
            <v>45721.46</v>
          </cell>
          <cell r="O1167" t="str">
            <v>CRC</v>
          </cell>
        </row>
        <row r="1168">
          <cell r="B1168" t="str">
            <v>MA_CRC_HPHC_HMO_POS</v>
          </cell>
          <cell r="H1168">
            <v>1161</v>
          </cell>
          <cell r="I1168">
            <v>112</v>
          </cell>
          <cell r="J1168">
            <v>201907</v>
          </cell>
          <cell r="K1168">
            <v>201800</v>
          </cell>
          <cell r="N1168">
            <v>645613.80000000028</v>
          </cell>
          <cell r="O1168" t="str">
            <v>CRC</v>
          </cell>
        </row>
        <row r="1169">
          <cell r="B1169" t="str">
            <v>MA_CRC_HPHC_HMO_POS</v>
          </cell>
          <cell r="H1169">
            <v>81</v>
          </cell>
          <cell r="I1169">
            <v>10</v>
          </cell>
          <cell r="J1169">
            <v>201907</v>
          </cell>
          <cell r="K1169">
            <v>201808</v>
          </cell>
          <cell r="N1169">
            <v>45569.56</v>
          </cell>
          <cell r="O1169" t="str">
            <v>CRC</v>
          </cell>
        </row>
        <row r="1170">
          <cell r="B1170" t="str">
            <v>MA_CRC_HPHC_HMO_POS</v>
          </cell>
          <cell r="H1170">
            <v>1152</v>
          </cell>
          <cell r="I1170">
            <v>188</v>
          </cell>
          <cell r="J1170">
            <v>201908</v>
          </cell>
          <cell r="K1170">
            <v>201800</v>
          </cell>
          <cell r="N1170">
            <v>700715.81</v>
          </cell>
          <cell r="O1170" t="str">
            <v>CRC</v>
          </cell>
        </row>
        <row r="1171">
          <cell r="B1171" t="str">
            <v>MA_CRC_HPHC_HMO_POS</v>
          </cell>
          <cell r="H1171">
            <v>94</v>
          </cell>
          <cell r="I1171">
            <v>10</v>
          </cell>
          <cell r="J1171">
            <v>201908</v>
          </cell>
          <cell r="K1171">
            <v>201808</v>
          </cell>
          <cell r="N1171">
            <v>55477.43</v>
          </cell>
          <cell r="O1171" t="str">
            <v>CRC</v>
          </cell>
        </row>
        <row r="1172">
          <cell r="B1172" t="str">
            <v>MA_CRC_HPHC_HMO_POS</v>
          </cell>
          <cell r="H1172">
            <v>684</v>
          </cell>
          <cell r="I1172">
            <v>109</v>
          </cell>
          <cell r="J1172">
            <v>201908</v>
          </cell>
          <cell r="K1172">
            <v>201908</v>
          </cell>
          <cell r="N1172">
            <v>314454.05</v>
          </cell>
          <cell r="O1172" t="str">
            <v>CRC</v>
          </cell>
        </row>
        <row r="1173">
          <cell r="B1173" t="str">
            <v>MA_CRC_HPHC_HMO_POS</v>
          </cell>
          <cell r="H1173">
            <v>1156</v>
          </cell>
          <cell r="I1173">
            <v>188</v>
          </cell>
          <cell r="J1173">
            <v>201909</v>
          </cell>
          <cell r="K1173">
            <v>201800</v>
          </cell>
          <cell r="N1173">
            <v>708588.24</v>
          </cell>
          <cell r="O1173" t="str">
            <v>CRC</v>
          </cell>
        </row>
        <row r="1174">
          <cell r="B1174" t="str">
            <v>MA_CRC_HPHC_HMO_POS</v>
          </cell>
          <cell r="H1174">
            <v>91</v>
          </cell>
          <cell r="I1174">
            <v>8</v>
          </cell>
          <cell r="J1174">
            <v>201909</v>
          </cell>
          <cell r="K1174">
            <v>201808</v>
          </cell>
          <cell r="N1174">
            <v>54251.56</v>
          </cell>
          <cell r="O1174" t="str">
            <v>CRC</v>
          </cell>
        </row>
        <row r="1175">
          <cell r="B1175" t="str">
            <v>MA_CRC_HPHC_HMO_POS</v>
          </cell>
          <cell r="H1175">
            <v>675</v>
          </cell>
          <cell r="I1175">
            <v>107</v>
          </cell>
          <cell r="J1175">
            <v>201909</v>
          </cell>
          <cell r="K1175">
            <v>201908</v>
          </cell>
          <cell r="N1175">
            <v>311763.90999999997</v>
          </cell>
          <cell r="O1175" t="str">
            <v>CRC</v>
          </cell>
        </row>
        <row r="1176">
          <cell r="B1176" t="str">
            <v>MA_CRC_HPHC_HMO_POS</v>
          </cell>
          <cell r="H1176">
            <v>1842</v>
          </cell>
          <cell r="I1176">
            <v>232</v>
          </cell>
          <cell r="J1176">
            <v>201901</v>
          </cell>
          <cell r="K1176">
            <v>201800</v>
          </cell>
          <cell r="N1176">
            <v>1017693.43</v>
          </cell>
          <cell r="O1176" t="str">
            <v>CRC</v>
          </cell>
        </row>
        <row r="1177">
          <cell r="B1177" t="str">
            <v>MA_CRC_HPHC_HMO_POS</v>
          </cell>
          <cell r="H1177">
            <v>153</v>
          </cell>
          <cell r="I1177">
            <v>19</v>
          </cell>
          <cell r="J1177">
            <v>201901</v>
          </cell>
          <cell r="K1177">
            <v>201808</v>
          </cell>
          <cell r="N1177">
            <v>92589.57</v>
          </cell>
          <cell r="O1177" t="str">
            <v>CRC</v>
          </cell>
        </row>
        <row r="1178">
          <cell r="B1178" t="str">
            <v>MA_CRC_HPHC_HMO_POS</v>
          </cell>
          <cell r="H1178">
            <v>1829</v>
          </cell>
          <cell r="I1178">
            <v>222</v>
          </cell>
          <cell r="J1178">
            <v>201902</v>
          </cell>
          <cell r="K1178">
            <v>201800</v>
          </cell>
          <cell r="N1178">
            <v>1013263.5400000002</v>
          </cell>
          <cell r="O1178" t="str">
            <v>CRC</v>
          </cell>
        </row>
        <row r="1179">
          <cell r="B1179" t="str">
            <v>MA_CRC_HPHC_HMO_POS</v>
          </cell>
          <cell r="H1179">
            <v>148</v>
          </cell>
          <cell r="I1179">
            <v>20</v>
          </cell>
          <cell r="J1179">
            <v>201902</v>
          </cell>
          <cell r="K1179">
            <v>201808</v>
          </cell>
          <cell r="N1179">
            <v>89912.84</v>
          </cell>
          <cell r="O1179" t="str">
            <v>CRC</v>
          </cell>
        </row>
        <row r="1180">
          <cell r="B1180" t="str">
            <v>MA_CRC_HPHC_HMO_POS</v>
          </cell>
          <cell r="H1180">
            <v>1811</v>
          </cell>
          <cell r="I1180">
            <v>217</v>
          </cell>
          <cell r="J1180">
            <v>201903</v>
          </cell>
          <cell r="K1180">
            <v>201800</v>
          </cell>
          <cell r="N1180">
            <v>1009015.2000000002</v>
          </cell>
          <cell r="O1180" t="str">
            <v>CRC</v>
          </cell>
        </row>
        <row r="1181">
          <cell r="B1181" t="str">
            <v>MA_CRC_HPHC_HMO_POS</v>
          </cell>
          <cell r="H1181">
            <v>141</v>
          </cell>
          <cell r="I1181">
            <v>17</v>
          </cell>
          <cell r="J1181">
            <v>201903</v>
          </cell>
          <cell r="K1181">
            <v>201808</v>
          </cell>
          <cell r="N1181">
            <v>85199.010000000009</v>
          </cell>
          <cell r="O1181" t="str">
            <v>CRC</v>
          </cell>
        </row>
        <row r="1182">
          <cell r="B1182" t="str">
            <v>MA_CRC_HPHC_HMO_POS</v>
          </cell>
          <cell r="H1182">
            <v>1836</v>
          </cell>
          <cell r="I1182">
            <v>219</v>
          </cell>
          <cell r="J1182">
            <v>201904</v>
          </cell>
          <cell r="K1182">
            <v>201800</v>
          </cell>
          <cell r="N1182">
            <v>1021413.7999999997</v>
          </cell>
          <cell r="O1182" t="str">
            <v>CRC</v>
          </cell>
        </row>
        <row r="1183">
          <cell r="B1183" t="str">
            <v>MA_CRC_HPHC_HMO_POS</v>
          </cell>
          <cell r="H1183">
            <v>132</v>
          </cell>
          <cell r="I1183">
            <v>17</v>
          </cell>
          <cell r="J1183">
            <v>201904</v>
          </cell>
          <cell r="K1183">
            <v>201808</v>
          </cell>
          <cell r="N1183">
            <v>79923.17</v>
          </cell>
          <cell r="O1183" t="str">
            <v>CRC</v>
          </cell>
        </row>
        <row r="1184">
          <cell r="B1184" t="str">
            <v>MA_CRC_HPHC_HMO_POS</v>
          </cell>
          <cell r="H1184">
            <v>1796</v>
          </cell>
          <cell r="I1184">
            <v>220</v>
          </cell>
          <cell r="J1184">
            <v>201905</v>
          </cell>
          <cell r="K1184">
            <v>201800</v>
          </cell>
          <cell r="N1184">
            <v>1004460.83</v>
          </cell>
          <cell r="O1184" t="str">
            <v>CRC</v>
          </cell>
        </row>
        <row r="1185">
          <cell r="B1185" t="str">
            <v>MA_CRC_HPHC_HMO_POS</v>
          </cell>
          <cell r="H1185">
            <v>137</v>
          </cell>
          <cell r="I1185">
            <v>17</v>
          </cell>
          <cell r="J1185">
            <v>201905</v>
          </cell>
          <cell r="K1185">
            <v>201808</v>
          </cell>
          <cell r="N1185">
            <v>81968.540000000008</v>
          </cell>
          <cell r="O1185" t="str">
            <v>CRC</v>
          </cell>
        </row>
        <row r="1186">
          <cell r="B1186" t="str">
            <v>MA_CRC_HPHC_HMO_POS</v>
          </cell>
          <cell r="H1186">
            <v>1773</v>
          </cell>
          <cell r="I1186">
            <v>226</v>
          </cell>
          <cell r="J1186">
            <v>201906</v>
          </cell>
          <cell r="K1186">
            <v>201800</v>
          </cell>
          <cell r="N1186">
            <v>993247.94</v>
          </cell>
          <cell r="O1186" t="str">
            <v>CRC</v>
          </cell>
        </row>
        <row r="1187">
          <cell r="B1187" t="str">
            <v>MA_CRC_HPHC_HMO_POS</v>
          </cell>
          <cell r="H1187">
            <v>138</v>
          </cell>
          <cell r="I1187">
            <v>17</v>
          </cell>
          <cell r="J1187">
            <v>201906</v>
          </cell>
          <cell r="K1187">
            <v>201808</v>
          </cell>
          <cell r="N1187">
            <v>82942.400000000009</v>
          </cell>
          <cell r="O1187" t="str">
            <v>CRC</v>
          </cell>
        </row>
        <row r="1188">
          <cell r="B1188" t="str">
            <v>MA_CRC_HPHC_HMO_POS</v>
          </cell>
          <cell r="H1188">
            <v>1747</v>
          </cell>
          <cell r="I1188">
            <v>218</v>
          </cell>
          <cell r="J1188">
            <v>201907</v>
          </cell>
          <cell r="K1188">
            <v>201800</v>
          </cell>
          <cell r="N1188">
            <v>984211.36</v>
          </cell>
          <cell r="O1188" t="str">
            <v>CRC</v>
          </cell>
        </row>
        <row r="1189">
          <cell r="B1189" t="str">
            <v>MA_CRC_HPHC_HMO_POS</v>
          </cell>
          <cell r="H1189">
            <v>134</v>
          </cell>
          <cell r="I1189">
            <v>17</v>
          </cell>
          <cell r="J1189">
            <v>201907</v>
          </cell>
          <cell r="K1189">
            <v>201808</v>
          </cell>
          <cell r="N1189">
            <v>80217.08</v>
          </cell>
          <cell r="O1189" t="str">
            <v>CRC</v>
          </cell>
        </row>
        <row r="1190">
          <cell r="B1190" t="str">
            <v>MA_CRC_HPHC_HMO_POS</v>
          </cell>
          <cell r="H1190">
            <v>1716</v>
          </cell>
          <cell r="I1190">
            <v>220</v>
          </cell>
          <cell r="J1190">
            <v>201908</v>
          </cell>
          <cell r="K1190">
            <v>201800</v>
          </cell>
          <cell r="N1190">
            <v>961469.76</v>
          </cell>
          <cell r="O1190" t="str">
            <v>CRC</v>
          </cell>
        </row>
        <row r="1191">
          <cell r="B1191" t="str">
            <v>MA_CRC_HPHC_HMO_POS</v>
          </cell>
          <cell r="H1191">
            <v>134</v>
          </cell>
          <cell r="I1191">
            <v>18</v>
          </cell>
          <cell r="J1191">
            <v>201908</v>
          </cell>
          <cell r="K1191">
            <v>201808</v>
          </cell>
          <cell r="N1191">
            <v>80220.55</v>
          </cell>
          <cell r="O1191" t="str">
            <v>CRC</v>
          </cell>
        </row>
        <row r="1192">
          <cell r="B1192" t="str">
            <v>MA_CRC_HPHC_HMO_POS</v>
          </cell>
          <cell r="H1192">
            <v>1529</v>
          </cell>
          <cell r="I1192">
            <v>184</v>
          </cell>
          <cell r="J1192">
            <v>201909</v>
          </cell>
          <cell r="K1192">
            <v>201800</v>
          </cell>
          <cell r="N1192">
            <v>901889.4</v>
          </cell>
          <cell r="O1192" t="str">
            <v>CRC</v>
          </cell>
        </row>
        <row r="1193">
          <cell r="B1193" t="str">
            <v>MA_CRC_HPHC_HMO_POS</v>
          </cell>
          <cell r="H1193">
            <v>94</v>
          </cell>
          <cell r="I1193">
            <v>17</v>
          </cell>
          <cell r="J1193">
            <v>201909</v>
          </cell>
          <cell r="K1193">
            <v>201808</v>
          </cell>
          <cell r="N1193">
            <v>60355.81</v>
          </cell>
          <cell r="O1193" t="str">
            <v>CRC</v>
          </cell>
        </row>
        <row r="1194">
          <cell r="B1194" t="str">
            <v>MA_CRC_HPHC_HMO_POS</v>
          </cell>
          <cell r="H1194">
            <v>725</v>
          </cell>
          <cell r="I1194">
            <v>38</v>
          </cell>
          <cell r="J1194">
            <v>201909</v>
          </cell>
          <cell r="K1194">
            <v>201908</v>
          </cell>
          <cell r="N1194">
            <v>387817.08999999997</v>
          </cell>
          <cell r="O1194" t="str">
            <v>CRC</v>
          </cell>
        </row>
        <row r="1195">
          <cell r="B1195" t="str">
            <v>MA_CRC_HPHC_HMO_POS</v>
          </cell>
          <cell r="H1195">
            <v>1737</v>
          </cell>
          <cell r="I1195">
            <v>226</v>
          </cell>
          <cell r="J1195">
            <v>201901</v>
          </cell>
          <cell r="K1195">
            <v>201800</v>
          </cell>
          <cell r="N1195">
            <v>977363.28999999992</v>
          </cell>
          <cell r="O1195" t="str">
            <v>CRC</v>
          </cell>
        </row>
        <row r="1196">
          <cell r="B1196" t="str">
            <v>MA_CRC_HPHC_HMO_POS</v>
          </cell>
          <cell r="H1196">
            <v>162</v>
          </cell>
          <cell r="I1196">
            <v>7</v>
          </cell>
          <cell r="J1196">
            <v>201901</v>
          </cell>
          <cell r="K1196">
            <v>201808</v>
          </cell>
          <cell r="N1196">
            <v>77563.17</v>
          </cell>
          <cell r="O1196" t="str">
            <v>CRC</v>
          </cell>
        </row>
        <row r="1197">
          <cell r="B1197" t="str">
            <v>MA_CRC_HPHC_HMO_POS</v>
          </cell>
          <cell r="H1197">
            <v>1754</v>
          </cell>
          <cell r="I1197">
            <v>227</v>
          </cell>
          <cell r="J1197">
            <v>201902</v>
          </cell>
          <cell r="K1197">
            <v>201800</v>
          </cell>
          <cell r="N1197">
            <v>986498.86999999988</v>
          </cell>
          <cell r="O1197" t="str">
            <v>CRC</v>
          </cell>
        </row>
        <row r="1198">
          <cell r="B1198" t="str">
            <v>MA_CRC_HPHC_HMO_POS</v>
          </cell>
          <cell r="H1198">
            <v>155</v>
          </cell>
          <cell r="I1198">
            <v>7</v>
          </cell>
          <cell r="J1198">
            <v>201902</v>
          </cell>
          <cell r="K1198">
            <v>201808</v>
          </cell>
          <cell r="N1198">
            <v>76029.240000000005</v>
          </cell>
          <cell r="O1198" t="str">
            <v>CRC</v>
          </cell>
        </row>
        <row r="1199">
          <cell r="B1199" t="str">
            <v>MA_CRC_HPHC_HMO_POS</v>
          </cell>
          <cell r="H1199">
            <v>1767</v>
          </cell>
          <cell r="I1199">
            <v>224</v>
          </cell>
          <cell r="J1199">
            <v>201903</v>
          </cell>
          <cell r="K1199">
            <v>201800</v>
          </cell>
          <cell r="N1199">
            <v>994091.72999999975</v>
          </cell>
          <cell r="O1199" t="str">
            <v>CRC</v>
          </cell>
        </row>
        <row r="1200">
          <cell r="B1200" t="str">
            <v>MA_CRC_HPHC_HMO_POS</v>
          </cell>
          <cell r="H1200">
            <v>158</v>
          </cell>
          <cell r="I1200">
            <v>6</v>
          </cell>
          <cell r="J1200">
            <v>201903</v>
          </cell>
          <cell r="K1200">
            <v>201808</v>
          </cell>
          <cell r="N1200">
            <v>77418.760000000009</v>
          </cell>
          <cell r="O1200" t="str">
            <v>CRC</v>
          </cell>
        </row>
        <row r="1201">
          <cell r="B1201" t="str">
            <v>MA_CRC_HPHC_HMO_POS</v>
          </cell>
          <cell r="H1201">
            <v>1762</v>
          </cell>
          <cell r="I1201">
            <v>227</v>
          </cell>
          <cell r="J1201">
            <v>201904</v>
          </cell>
          <cell r="K1201">
            <v>201800</v>
          </cell>
          <cell r="N1201">
            <v>990715.62999999966</v>
          </cell>
          <cell r="O1201" t="str">
            <v>CRC</v>
          </cell>
        </row>
        <row r="1202">
          <cell r="B1202" t="str">
            <v>MA_CRC_HPHC_HMO_POS</v>
          </cell>
          <cell r="H1202">
            <v>158</v>
          </cell>
          <cell r="I1202">
            <v>6</v>
          </cell>
          <cell r="J1202">
            <v>201904</v>
          </cell>
          <cell r="K1202">
            <v>201808</v>
          </cell>
          <cell r="N1202">
            <v>76631.27</v>
          </cell>
          <cell r="O1202" t="str">
            <v>CRC</v>
          </cell>
        </row>
        <row r="1203">
          <cell r="B1203" t="str">
            <v>MA_CRC_HPHC_HMO_POS</v>
          </cell>
          <cell r="H1203">
            <v>1749</v>
          </cell>
          <cell r="I1203">
            <v>227</v>
          </cell>
          <cell r="J1203">
            <v>201905</v>
          </cell>
          <cell r="K1203">
            <v>201800</v>
          </cell>
          <cell r="N1203">
            <v>983818.72999999975</v>
          </cell>
          <cell r="O1203" t="str">
            <v>CRC</v>
          </cell>
        </row>
        <row r="1204">
          <cell r="B1204" t="str">
            <v>MA_CRC_HPHC_HMO_POS</v>
          </cell>
          <cell r="H1204">
            <v>157</v>
          </cell>
          <cell r="I1204">
            <v>6</v>
          </cell>
          <cell r="J1204">
            <v>201905</v>
          </cell>
          <cell r="K1204">
            <v>201808</v>
          </cell>
          <cell r="N1204">
            <v>75033.100000000006</v>
          </cell>
          <cell r="O1204" t="str">
            <v>CRC</v>
          </cell>
        </row>
        <row r="1205">
          <cell r="B1205" t="str">
            <v>MA_CRC_HPHC_HMO_POS</v>
          </cell>
          <cell r="H1205">
            <v>1759</v>
          </cell>
          <cell r="I1205">
            <v>227</v>
          </cell>
          <cell r="J1205">
            <v>201906</v>
          </cell>
          <cell r="K1205">
            <v>201800</v>
          </cell>
          <cell r="N1205">
            <v>981101.24999999977</v>
          </cell>
          <cell r="O1205" t="str">
            <v>CRC</v>
          </cell>
        </row>
        <row r="1206">
          <cell r="B1206" t="str">
            <v>MA_CRC_HPHC_HMO_POS</v>
          </cell>
          <cell r="H1206">
            <v>162</v>
          </cell>
          <cell r="I1206">
            <v>8</v>
          </cell>
          <cell r="J1206">
            <v>201906</v>
          </cell>
          <cell r="K1206">
            <v>201808</v>
          </cell>
          <cell r="N1206">
            <v>78528.320000000007</v>
          </cell>
          <cell r="O1206" t="str">
            <v>CRC</v>
          </cell>
        </row>
        <row r="1207">
          <cell r="B1207" t="str">
            <v>MA_CRC_HPHC_HMO_POS</v>
          </cell>
          <cell r="H1207">
            <v>1762</v>
          </cell>
          <cell r="I1207">
            <v>221</v>
          </cell>
          <cell r="J1207">
            <v>201907</v>
          </cell>
          <cell r="K1207">
            <v>201800</v>
          </cell>
          <cell r="N1207">
            <v>978708.67999999993</v>
          </cell>
          <cell r="O1207" t="str">
            <v>CRC</v>
          </cell>
        </row>
        <row r="1208">
          <cell r="B1208" t="str">
            <v>MA_CRC_HPHC_HMO_POS</v>
          </cell>
          <cell r="H1208">
            <v>167</v>
          </cell>
          <cell r="I1208">
            <v>8</v>
          </cell>
          <cell r="J1208">
            <v>201907</v>
          </cell>
          <cell r="K1208">
            <v>201808</v>
          </cell>
          <cell r="N1208">
            <v>79435.33</v>
          </cell>
          <cell r="O1208" t="str">
            <v>CRC</v>
          </cell>
        </row>
        <row r="1209">
          <cell r="B1209" t="str">
            <v>MA_CRC_HPHC_HMO_POS</v>
          </cell>
          <cell r="H1209">
            <v>1756</v>
          </cell>
          <cell r="I1209">
            <v>216</v>
          </cell>
          <cell r="J1209">
            <v>201908</v>
          </cell>
          <cell r="K1209">
            <v>201800</v>
          </cell>
          <cell r="N1209">
            <v>980584.21999999986</v>
          </cell>
          <cell r="O1209" t="str">
            <v>CRC</v>
          </cell>
        </row>
        <row r="1210">
          <cell r="B1210" t="str">
            <v>MA_CRC_HPHC_HMO_POS</v>
          </cell>
          <cell r="H1210">
            <v>163</v>
          </cell>
          <cell r="I1210">
            <v>8</v>
          </cell>
          <cell r="J1210">
            <v>201908</v>
          </cell>
          <cell r="K1210">
            <v>201808</v>
          </cell>
          <cell r="N1210">
            <v>77683.170000000013</v>
          </cell>
          <cell r="O1210" t="str">
            <v>CRC</v>
          </cell>
        </row>
        <row r="1211">
          <cell r="B1211" t="str">
            <v>MA_CRC_HPHC_HMO_POS</v>
          </cell>
          <cell r="H1211">
            <v>1719</v>
          </cell>
          <cell r="I1211">
            <v>213</v>
          </cell>
          <cell r="J1211">
            <v>201909</v>
          </cell>
          <cell r="K1211">
            <v>201800</v>
          </cell>
          <cell r="N1211">
            <v>967999.34999999986</v>
          </cell>
          <cell r="O1211" t="str">
            <v>CRC</v>
          </cell>
        </row>
        <row r="1212">
          <cell r="B1212" t="str">
            <v>MA_CRC_HPHC_HMO_POS</v>
          </cell>
          <cell r="H1212">
            <v>156</v>
          </cell>
          <cell r="I1212">
            <v>8</v>
          </cell>
          <cell r="J1212">
            <v>201909</v>
          </cell>
          <cell r="K1212">
            <v>201808</v>
          </cell>
          <cell r="N1212">
            <v>76225.190000000017</v>
          </cell>
          <cell r="O1212" t="str">
            <v>CRC</v>
          </cell>
        </row>
        <row r="1213">
          <cell r="B1213" t="str">
            <v>MA_CRC_HPHC_HMO_POS</v>
          </cell>
          <cell r="H1213">
            <v>968</v>
          </cell>
          <cell r="I1213">
            <v>137</v>
          </cell>
          <cell r="J1213">
            <v>201901</v>
          </cell>
          <cell r="K1213">
            <v>201800</v>
          </cell>
          <cell r="N1213">
            <v>584151.39</v>
          </cell>
          <cell r="O1213" t="str">
            <v>CRC</v>
          </cell>
        </row>
        <row r="1214">
          <cell r="B1214" t="str">
            <v>MA_CRC_HPHC_HMO_POS</v>
          </cell>
          <cell r="H1214">
            <v>968</v>
          </cell>
          <cell r="I1214">
            <v>135</v>
          </cell>
          <cell r="J1214">
            <v>201902</v>
          </cell>
          <cell r="K1214">
            <v>201800</v>
          </cell>
          <cell r="N1214">
            <v>584642.44999999995</v>
          </cell>
          <cell r="O1214" t="str">
            <v>CRC</v>
          </cell>
        </row>
        <row r="1215">
          <cell r="B1215" t="str">
            <v>MA_CRC_HPHC_HMO_POS</v>
          </cell>
          <cell r="H1215">
            <v>965</v>
          </cell>
          <cell r="I1215">
            <v>136</v>
          </cell>
          <cell r="J1215">
            <v>201903</v>
          </cell>
          <cell r="K1215">
            <v>201800</v>
          </cell>
          <cell r="N1215">
            <v>581274.09000000008</v>
          </cell>
          <cell r="O1215" t="str">
            <v>CRC</v>
          </cell>
        </row>
        <row r="1216">
          <cell r="B1216" t="str">
            <v>MA_CRC_HPHC_HMO_POS</v>
          </cell>
          <cell r="H1216">
            <v>978</v>
          </cell>
          <cell r="I1216">
            <v>134</v>
          </cell>
          <cell r="J1216">
            <v>201904</v>
          </cell>
          <cell r="K1216">
            <v>201800</v>
          </cell>
          <cell r="N1216">
            <v>585997.20000000007</v>
          </cell>
          <cell r="O1216" t="str">
            <v>CRC</v>
          </cell>
        </row>
        <row r="1217">
          <cell r="B1217" t="str">
            <v>MA_CRC_HPHC_HMO_POS</v>
          </cell>
          <cell r="H1217">
            <v>959</v>
          </cell>
          <cell r="I1217">
            <v>124</v>
          </cell>
          <cell r="J1217">
            <v>201905</v>
          </cell>
          <cell r="K1217">
            <v>201800</v>
          </cell>
          <cell r="N1217">
            <v>580124.92000000004</v>
          </cell>
          <cell r="O1217" t="str">
            <v>CRC</v>
          </cell>
        </row>
        <row r="1218">
          <cell r="B1218" t="str">
            <v>MA_CRC_HPHC_HMO_POS</v>
          </cell>
          <cell r="H1218">
            <v>950</v>
          </cell>
          <cell r="I1218">
            <v>134</v>
          </cell>
          <cell r="J1218">
            <v>201906</v>
          </cell>
          <cell r="K1218">
            <v>201800</v>
          </cell>
          <cell r="N1218">
            <v>573572.41</v>
          </cell>
          <cell r="O1218" t="str">
            <v>CRC</v>
          </cell>
        </row>
        <row r="1219">
          <cell r="B1219" t="str">
            <v>MA_CRC_HPHC_HMO_POS</v>
          </cell>
          <cell r="H1219">
            <v>960</v>
          </cell>
          <cell r="I1219">
            <v>135</v>
          </cell>
          <cell r="J1219">
            <v>201907</v>
          </cell>
          <cell r="K1219">
            <v>201800</v>
          </cell>
          <cell r="N1219">
            <v>575280.91</v>
          </cell>
          <cell r="O1219" t="str">
            <v>CRC</v>
          </cell>
        </row>
        <row r="1220">
          <cell r="B1220" t="str">
            <v>MA_CRC_HPHC_HMO_POS</v>
          </cell>
          <cell r="H1220">
            <v>938</v>
          </cell>
          <cell r="I1220">
            <v>135</v>
          </cell>
          <cell r="J1220">
            <v>201908</v>
          </cell>
          <cell r="K1220">
            <v>201800</v>
          </cell>
          <cell r="N1220">
            <v>568706.24</v>
          </cell>
          <cell r="O1220" t="str">
            <v>CRC</v>
          </cell>
        </row>
        <row r="1221">
          <cell r="B1221" t="str">
            <v>MA_CRC_HPHC_HMO_POS</v>
          </cell>
          <cell r="H1221">
            <v>953</v>
          </cell>
          <cell r="I1221">
            <v>142</v>
          </cell>
          <cell r="J1221">
            <v>201909</v>
          </cell>
          <cell r="K1221">
            <v>201800</v>
          </cell>
          <cell r="N1221">
            <v>569044.06000000006</v>
          </cell>
          <cell r="O1221" t="str">
            <v>CRC</v>
          </cell>
        </row>
        <row r="1222">
          <cell r="B1222" t="str">
            <v>MA_CRC_HPHC_HMO_POS</v>
          </cell>
          <cell r="H1222">
            <v>2378</v>
          </cell>
          <cell r="I1222">
            <v>272</v>
          </cell>
          <cell r="J1222">
            <v>201901</v>
          </cell>
          <cell r="K1222">
            <v>201800</v>
          </cell>
          <cell r="N1222">
            <v>1329015.8899999999</v>
          </cell>
          <cell r="O1222" t="str">
            <v>CRC</v>
          </cell>
        </row>
        <row r="1223">
          <cell r="B1223" t="str">
            <v>MA_CRC_HPHC_HMO_POS</v>
          </cell>
          <cell r="H1223">
            <v>285</v>
          </cell>
          <cell r="I1223">
            <v>44</v>
          </cell>
          <cell r="J1223">
            <v>201901</v>
          </cell>
          <cell r="K1223">
            <v>201808</v>
          </cell>
          <cell r="N1223">
            <v>129115.27</v>
          </cell>
          <cell r="O1223" t="str">
            <v>CRC</v>
          </cell>
        </row>
        <row r="1224">
          <cell r="B1224" t="str">
            <v>MA_CRC_HPHC_HMO_POS</v>
          </cell>
          <cell r="H1224">
            <v>2375</v>
          </cell>
          <cell r="I1224">
            <v>274</v>
          </cell>
          <cell r="J1224">
            <v>201902</v>
          </cell>
          <cell r="K1224">
            <v>201800</v>
          </cell>
          <cell r="N1224">
            <v>1327954.6000000001</v>
          </cell>
          <cell r="O1224" t="str">
            <v>CRC</v>
          </cell>
        </row>
        <row r="1225">
          <cell r="B1225" t="str">
            <v>MA_CRC_HPHC_HMO_POS</v>
          </cell>
          <cell r="H1225">
            <v>283</v>
          </cell>
          <cell r="I1225">
            <v>45</v>
          </cell>
          <cell r="J1225">
            <v>201902</v>
          </cell>
          <cell r="K1225">
            <v>201808</v>
          </cell>
          <cell r="N1225">
            <v>128654.06</v>
          </cell>
          <cell r="O1225" t="str">
            <v>CRC</v>
          </cell>
        </row>
        <row r="1226">
          <cell r="B1226" t="str">
            <v>MA_CRC_HPHC_HMO_POS</v>
          </cell>
          <cell r="H1226">
            <v>2364</v>
          </cell>
          <cell r="I1226">
            <v>276</v>
          </cell>
          <cell r="J1226">
            <v>201903</v>
          </cell>
          <cell r="K1226">
            <v>201800</v>
          </cell>
          <cell r="N1226">
            <v>1319638.5300000005</v>
          </cell>
          <cell r="O1226" t="str">
            <v>CRC</v>
          </cell>
        </row>
        <row r="1227">
          <cell r="B1227" t="str">
            <v>MA_CRC_HPHC_HMO_POS</v>
          </cell>
          <cell r="H1227">
            <v>284</v>
          </cell>
          <cell r="I1227">
            <v>47</v>
          </cell>
          <cell r="J1227">
            <v>201903</v>
          </cell>
          <cell r="K1227">
            <v>201808</v>
          </cell>
          <cell r="N1227">
            <v>128674.23000000001</v>
          </cell>
          <cell r="O1227" t="str">
            <v>CRC</v>
          </cell>
        </row>
        <row r="1228">
          <cell r="B1228" t="str">
            <v>MA_CRC_HPHC_HMO_POS</v>
          </cell>
          <cell r="H1228">
            <v>2337</v>
          </cell>
          <cell r="I1228">
            <v>276</v>
          </cell>
          <cell r="J1228">
            <v>201904</v>
          </cell>
          <cell r="K1228">
            <v>201800</v>
          </cell>
          <cell r="N1228">
            <v>1305285.4000000001</v>
          </cell>
          <cell r="O1228" t="str">
            <v>CRC</v>
          </cell>
        </row>
        <row r="1229">
          <cell r="B1229" t="str">
            <v>MA_CRC_HPHC_HMO_POS</v>
          </cell>
          <cell r="H1229">
            <v>285</v>
          </cell>
          <cell r="I1229">
            <v>49</v>
          </cell>
          <cell r="J1229">
            <v>201904</v>
          </cell>
          <cell r="K1229">
            <v>201808</v>
          </cell>
          <cell r="N1229">
            <v>129359.48</v>
          </cell>
          <cell r="O1229" t="str">
            <v>CRC</v>
          </cell>
        </row>
        <row r="1230">
          <cell r="B1230" t="str">
            <v>MA_CRC_HPHC_HMO_POS</v>
          </cell>
          <cell r="H1230">
            <v>2349</v>
          </cell>
          <cell r="I1230">
            <v>284</v>
          </cell>
          <cell r="J1230">
            <v>201905</v>
          </cell>
          <cell r="K1230">
            <v>201800</v>
          </cell>
          <cell r="N1230">
            <v>1310126.8999999994</v>
          </cell>
          <cell r="O1230" t="str">
            <v>CRC</v>
          </cell>
        </row>
        <row r="1231">
          <cell r="B1231" t="str">
            <v>MA_CRC_HPHC_HMO_POS</v>
          </cell>
          <cell r="H1231">
            <v>289</v>
          </cell>
          <cell r="I1231">
            <v>50</v>
          </cell>
          <cell r="J1231">
            <v>201905</v>
          </cell>
          <cell r="K1231">
            <v>201808</v>
          </cell>
          <cell r="N1231">
            <v>130831.09</v>
          </cell>
          <cell r="O1231" t="str">
            <v>CRC</v>
          </cell>
        </row>
        <row r="1232">
          <cell r="B1232" t="str">
            <v>MA_CRC_HPHC_HMO_POS</v>
          </cell>
          <cell r="H1232">
            <v>2345</v>
          </cell>
          <cell r="I1232">
            <v>289</v>
          </cell>
          <cell r="J1232">
            <v>201906</v>
          </cell>
          <cell r="K1232">
            <v>201800</v>
          </cell>
          <cell r="N1232">
            <v>1307772.0499999996</v>
          </cell>
          <cell r="O1232" t="str">
            <v>CRC</v>
          </cell>
        </row>
        <row r="1233">
          <cell r="B1233" t="str">
            <v>MA_CRC_HPHC_HMO_POS</v>
          </cell>
          <cell r="H1233">
            <v>282</v>
          </cell>
          <cell r="I1233">
            <v>50</v>
          </cell>
          <cell r="J1233">
            <v>201906</v>
          </cell>
          <cell r="K1233">
            <v>201808</v>
          </cell>
          <cell r="N1233">
            <v>127703.95</v>
          </cell>
          <cell r="O1233" t="str">
            <v>CRC</v>
          </cell>
        </row>
        <row r="1234">
          <cell r="B1234" t="str">
            <v>MA_CRC_HPHC_HMO_POS</v>
          </cell>
          <cell r="H1234">
            <v>2285</v>
          </cell>
          <cell r="I1234">
            <v>284</v>
          </cell>
          <cell r="J1234">
            <v>201907</v>
          </cell>
          <cell r="K1234">
            <v>201800</v>
          </cell>
          <cell r="N1234">
            <v>1281992.1199999994</v>
          </cell>
          <cell r="O1234" t="str">
            <v>CRC</v>
          </cell>
        </row>
        <row r="1235">
          <cell r="B1235" t="str">
            <v>MA_CRC_HPHC_HMO_POS</v>
          </cell>
          <cell r="H1235">
            <v>281</v>
          </cell>
          <cell r="I1235">
            <v>50</v>
          </cell>
          <cell r="J1235">
            <v>201907</v>
          </cell>
          <cell r="K1235">
            <v>201808</v>
          </cell>
          <cell r="N1235">
            <v>127046.81000000001</v>
          </cell>
          <cell r="O1235" t="str">
            <v>CRC</v>
          </cell>
        </row>
        <row r="1236">
          <cell r="B1236" t="str">
            <v>MA_CRC_HPHC_HMO_POS</v>
          </cell>
          <cell r="H1236">
            <v>2279</v>
          </cell>
          <cell r="I1236">
            <v>289</v>
          </cell>
          <cell r="J1236">
            <v>201908</v>
          </cell>
          <cell r="K1236">
            <v>201800</v>
          </cell>
          <cell r="N1236">
            <v>1281814.6299999997</v>
          </cell>
          <cell r="O1236" t="str">
            <v>CRC</v>
          </cell>
        </row>
        <row r="1237">
          <cell r="B1237" t="str">
            <v>MA_CRC_HPHC_HMO_POS</v>
          </cell>
          <cell r="H1237">
            <v>280</v>
          </cell>
          <cell r="I1237">
            <v>48</v>
          </cell>
          <cell r="J1237">
            <v>201908</v>
          </cell>
          <cell r="K1237">
            <v>201808</v>
          </cell>
          <cell r="N1237">
            <v>126511.34</v>
          </cell>
          <cell r="O1237" t="str">
            <v>CRC</v>
          </cell>
        </row>
        <row r="1238">
          <cell r="B1238" t="str">
            <v>MA_CRC_HPHC_HMO_POS</v>
          </cell>
          <cell r="H1238">
            <v>2277</v>
          </cell>
          <cell r="I1238">
            <v>284</v>
          </cell>
          <cell r="J1238">
            <v>201909</v>
          </cell>
          <cell r="K1238">
            <v>201800</v>
          </cell>
          <cell r="N1238">
            <v>1282836.8</v>
          </cell>
          <cell r="O1238" t="str">
            <v>CRC</v>
          </cell>
        </row>
        <row r="1239">
          <cell r="B1239" t="str">
            <v>MA_CRC_HPHC_HMO_POS</v>
          </cell>
          <cell r="H1239">
            <v>282</v>
          </cell>
          <cell r="I1239">
            <v>49</v>
          </cell>
          <cell r="J1239">
            <v>201909</v>
          </cell>
          <cell r="K1239">
            <v>201808</v>
          </cell>
          <cell r="N1239">
            <v>126174.90000000001</v>
          </cell>
          <cell r="O1239" t="str">
            <v>CRC</v>
          </cell>
        </row>
        <row r="1240">
          <cell r="B1240" t="str">
            <v>MA_CRC_HPHC_PPO</v>
          </cell>
          <cell r="H1240">
            <v>2163</v>
          </cell>
          <cell r="I1240">
            <v>0</v>
          </cell>
          <cell r="J1240">
            <v>201901</v>
          </cell>
          <cell r="K1240">
            <v>201800</v>
          </cell>
          <cell r="N1240">
            <v>1362397.0227200002</v>
          </cell>
          <cell r="O1240" t="str">
            <v>CRC</v>
          </cell>
        </row>
        <row r="1241">
          <cell r="B1241" t="str">
            <v>MA_CRC_HPHC_PPO</v>
          </cell>
          <cell r="H1241">
            <v>230</v>
          </cell>
          <cell r="I1241">
            <v>0</v>
          </cell>
          <cell r="J1241">
            <v>201901</v>
          </cell>
          <cell r="K1241">
            <v>201808</v>
          </cell>
          <cell r="N1241">
            <v>123445.61</v>
          </cell>
          <cell r="O1241" t="str">
            <v>CRC</v>
          </cell>
        </row>
        <row r="1242">
          <cell r="B1242" t="str">
            <v>MA_CRC_HPHC_PPO</v>
          </cell>
          <cell r="H1242">
            <v>2162</v>
          </cell>
          <cell r="I1242">
            <v>0</v>
          </cell>
          <cell r="J1242">
            <v>201902</v>
          </cell>
          <cell r="K1242">
            <v>201800</v>
          </cell>
          <cell r="N1242">
            <v>1374123.44</v>
          </cell>
          <cell r="O1242" t="str">
            <v>CRC</v>
          </cell>
        </row>
        <row r="1243">
          <cell r="B1243" t="str">
            <v>MA_CRC_HPHC_PPO</v>
          </cell>
          <cell r="H1243">
            <v>229</v>
          </cell>
          <cell r="I1243">
            <v>0</v>
          </cell>
          <cell r="J1243">
            <v>201902</v>
          </cell>
          <cell r="K1243">
            <v>201808</v>
          </cell>
          <cell r="N1243">
            <v>122893.68000000001</v>
          </cell>
          <cell r="O1243" t="str">
            <v>CRC</v>
          </cell>
        </row>
        <row r="1244">
          <cell r="B1244" t="str">
            <v>MA_CRC_HPHC_PPO</v>
          </cell>
          <cell r="H1244">
            <v>2161</v>
          </cell>
          <cell r="I1244">
            <v>0</v>
          </cell>
          <cell r="J1244">
            <v>201903</v>
          </cell>
          <cell r="K1244">
            <v>201800</v>
          </cell>
          <cell r="N1244">
            <v>1372064.7999999998</v>
          </cell>
          <cell r="O1244" t="str">
            <v>CRC</v>
          </cell>
        </row>
        <row r="1245">
          <cell r="B1245" t="str">
            <v>MA_CRC_HPHC_PPO</v>
          </cell>
          <cell r="H1245">
            <v>231</v>
          </cell>
          <cell r="I1245">
            <v>0</v>
          </cell>
          <cell r="J1245">
            <v>201903</v>
          </cell>
          <cell r="K1245">
            <v>201808</v>
          </cell>
          <cell r="N1245">
            <v>123730.17999999998</v>
          </cell>
          <cell r="O1245" t="str">
            <v>CRC</v>
          </cell>
        </row>
        <row r="1246">
          <cell r="B1246" t="str">
            <v>MA_CRC_HPHC_PPO</v>
          </cell>
          <cell r="H1246">
            <v>2138</v>
          </cell>
          <cell r="I1246">
            <v>0</v>
          </cell>
          <cell r="J1246">
            <v>201904</v>
          </cell>
          <cell r="K1246">
            <v>201800</v>
          </cell>
          <cell r="N1246">
            <v>1360351.17</v>
          </cell>
          <cell r="O1246" t="str">
            <v>CRC</v>
          </cell>
        </row>
        <row r="1247">
          <cell r="B1247" t="str">
            <v>MA_CRC_HPHC_PPO</v>
          </cell>
          <cell r="H1247">
            <v>227</v>
          </cell>
          <cell r="I1247">
            <v>0</v>
          </cell>
          <cell r="J1247">
            <v>201904</v>
          </cell>
          <cell r="K1247">
            <v>201808</v>
          </cell>
          <cell r="N1247">
            <v>121658.08</v>
          </cell>
          <cell r="O1247" t="str">
            <v>CRC</v>
          </cell>
        </row>
        <row r="1248">
          <cell r="B1248" t="str">
            <v>MA_CRC_HPHC_PPO</v>
          </cell>
          <cell r="H1248">
            <v>2135</v>
          </cell>
          <cell r="I1248">
            <v>0</v>
          </cell>
          <cell r="J1248">
            <v>201905</v>
          </cell>
          <cell r="K1248">
            <v>201800</v>
          </cell>
          <cell r="N1248">
            <v>1355797.7573015874</v>
          </cell>
          <cell r="O1248" t="str">
            <v>CRC</v>
          </cell>
        </row>
        <row r="1249">
          <cell r="B1249" t="str">
            <v>MA_CRC_HPHC_PPO</v>
          </cell>
          <cell r="H1249">
            <v>228</v>
          </cell>
          <cell r="I1249">
            <v>0</v>
          </cell>
          <cell r="J1249">
            <v>201905</v>
          </cell>
          <cell r="K1249">
            <v>201808</v>
          </cell>
          <cell r="N1249">
            <v>121158.62</v>
          </cell>
          <cell r="O1249" t="str">
            <v>CRC</v>
          </cell>
        </row>
        <row r="1250">
          <cell r="B1250" t="str">
            <v>MA_CRC_HPHC_PPO</v>
          </cell>
          <cell r="H1250">
            <v>2131</v>
          </cell>
          <cell r="I1250">
            <v>0</v>
          </cell>
          <cell r="J1250">
            <v>201906</v>
          </cell>
          <cell r="K1250">
            <v>201800</v>
          </cell>
          <cell r="N1250">
            <v>1358546.39</v>
          </cell>
          <cell r="O1250" t="str">
            <v>CRC</v>
          </cell>
        </row>
        <row r="1251">
          <cell r="B1251" t="str">
            <v>MA_CRC_HPHC_PPO</v>
          </cell>
          <cell r="H1251">
            <v>230</v>
          </cell>
          <cell r="I1251">
            <v>0</v>
          </cell>
          <cell r="J1251">
            <v>201906</v>
          </cell>
          <cell r="K1251">
            <v>201808</v>
          </cell>
          <cell r="N1251">
            <v>121404.01</v>
          </cell>
          <cell r="O1251" t="str">
            <v>CRC</v>
          </cell>
        </row>
        <row r="1252">
          <cell r="B1252" t="str">
            <v>MA_CRC_HPHC_PPO</v>
          </cell>
          <cell r="H1252">
            <v>2115</v>
          </cell>
          <cell r="I1252">
            <v>0</v>
          </cell>
          <cell r="J1252">
            <v>201907</v>
          </cell>
          <cell r="K1252">
            <v>201800</v>
          </cell>
          <cell r="N1252">
            <v>1339815.76</v>
          </cell>
          <cell r="O1252" t="str">
            <v>CRC</v>
          </cell>
        </row>
        <row r="1253">
          <cell r="B1253" t="str">
            <v>MA_CRC_HPHC_PPO</v>
          </cell>
          <cell r="H1253">
            <v>222</v>
          </cell>
          <cell r="I1253">
            <v>0</v>
          </cell>
          <cell r="J1253">
            <v>201907</v>
          </cell>
          <cell r="K1253">
            <v>201808</v>
          </cell>
          <cell r="N1253">
            <v>119464.94</v>
          </cell>
          <cell r="O1253" t="str">
            <v>CRC</v>
          </cell>
        </row>
        <row r="1254">
          <cell r="B1254" t="str">
            <v>MA_CRC_HPHC_PPO</v>
          </cell>
          <cell r="H1254">
            <v>2138</v>
          </cell>
          <cell r="I1254">
            <v>0</v>
          </cell>
          <cell r="J1254">
            <v>201908</v>
          </cell>
          <cell r="K1254">
            <v>201800</v>
          </cell>
          <cell r="N1254">
            <v>1349027.76</v>
          </cell>
          <cell r="O1254" t="str">
            <v>CRC</v>
          </cell>
        </row>
        <row r="1255">
          <cell r="B1255" t="str">
            <v>MA_CRC_HPHC_PPO</v>
          </cell>
          <cell r="H1255">
            <v>226</v>
          </cell>
          <cell r="I1255">
            <v>0</v>
          </cell>
          <cell r="J1255">
            <v>201908</v>
          </cell>
          <cell r="K1255">
            <v>201808</v>
          </cell>
          <cell r="N1255">
            <v>119253.56000000001</v>
          </cell>
          <cell r="O1255" t="str">
            <v>CRC</v>
          </cell>
        </row>
        <row r="1256">
          <cell r="B1256" t="str">
            <v>MA_CRC_HPHC_PPO</v>
          </cell>
          <cell r="H1256">
            <v>2165</v>
          </cell>
          <cell r="I1256">
            <v>0</v>
          </cell>
          <cell r="J1256">
            <v>201909</v>
          </cell>
          <cell r="K1256">
            <v>201800</v>
          </cell>
          <cell r="N1256">
            <v>1355023.0231914895</v>
          </cell>
          <cell r="O1256" t="str">
            <v>CRC</v>
          </cell>
        </row>
        <row r="1257">
          <cell r="B1257" t="str">
            <v>MA_CRC_HPHC_PPO</v>
          </cell>
          <cell r="H1257">
            <v>224</v>
          </cell>
          <cell r="I1257">
            <v>0</v>
          </cell>
          <cell r="J1257">
            <v>201909</v>
          </cell>
          <cell r="K1257">
            <v>201808</v>
          </cell>
          <cell r="N1257">
            <v>117992.43</v>
          </cell>
          <cell r="O1257" t="str">
            <v>CRC</v>
          </cell>
        </row>
        <row r="1258">
          <cell r="B1258" t="str">
            <v>MA_CRC_HPHC_PPO</v>
          </cell>
          <cell r="H1258">
            <v>263</v>
          </cell>
          <cell r="I1258">
            <v>0</v>
          </cell>
          <cell r="J1258">
            <v>201901</v>
          </cell>
          <cell r="K1258">
            <v>201800</v>
          </cell>
          <cell r="N1258">
            <v>153901.9</v>
          </cell>
          <cell r="O1258" t="str">
            <v>CRC</v>
          </cell>
        </row>
        <row r="1259">
          <cell r="B1259" t="str">
            <v>MA_CRC_HPHC_PPO</v>
          </cell>
          <cell r="H1259">
            <v>188</v>
          </cell>
          <cell r="I1259">
            <v>0</v>
          </cell>
          <cell r="J1259">
            <v>201902</v>
          </cell>
          <cell r="K1259">
            <v>201800</v>
          </cell>
          <cell r="N1259">
            <v>115742.41</v>
          </cell>
          <cell r="O1259" t="str">
            <v>CRC</v>
          </cell>
        </row>
        <row r="1260">
          <cell r="B1260" t="str">
            <v>MA_CRC_HPHC_PPO</v>
          </cell>
          <cell r="H1260">
            <v>189</v>
          </cell>
          <cell r="I1260">
            <v>0</v>
          </cell>
          <cell r="J1260">
            <v>201903</v>
          </cell>
          <cell r="K1260">
            <v>201800</v>
          </cell>
          <cell r="N1260">
            <v>116701.65</v>
          </cell>
          <cell r="O1260" t="str">
            <v>CRC</v>
          </cell>
        </row>
        <row r="1261">
          <cell r="B1261" t="str">
            <v>MA_CRC_HPHC_PPO</v>
          </cell>
          <cell r="H1261">
            <v>171</v>
          </cell>
          <cell r="I1261">
            <v>0</v>
          </cell>
          <cell r="J1261">
            <v>201904</v>
          </cell>
          <cell r="K1261">
            <v>201800</v>
          </cell>
          <cell r="N1261">
            <v>113730.37</v>
          </cell>
          <cell r="O1261" t="str">
            <v>CRC</v>
          </cell>
        </row>
        <row r="1262">
          <cell r="B1262" t="str">
            <v>MA_CRC_HPHC_PPO</v>
          </cell>
          <cell r="H1262">
            <v>165</v>
          </cell>
          <cell r="I1262">
            <v>0</v>
          </cell>
          <cell r="J1262">
            <v>201905</v>
          </cell>
          <cell r="K1262">
            <v>201800</v>
          </cell>
          <cell r="N1262">
            <v>109815.76000000001</v>
          </cell>
          <cell r="O1262" t="str">
            <v>CRC</v>
          </cell>
        </row>
        <row r="1263">
          <cell r="B1263" t="str">
            <v>MA_CRC_HPHC_PPO</v>
          </cell>
          <cell r="H1263">
            <v>162</v>
          </cell>
          <cell r="I1263">
            <v>0</v>
          </cell>
          <cell r="J1263">
            <v>201906</v>
          </cell>
          <cell r="K1263">
            <v>201800</v>
          </cell>
          <cell r="N1263">
            <v>109504.85</v>
          </cell>
          <cell r="O1263" t="str">
            <v>CRC</v>
          </cell>
        </row>
        <row r="1264">
          <cell r="B1264" t="str">
            <v>MA_CRC_HPHC_PPO</v>
          </cell>
          <cell r="H1264">
            <v>166</v>
          </cell>
          <cell r="I1264">
            <v>0</v>
          </cell>
          <cell r="J1264">
            <v>201907</v>
          </cell>
          <cell r="K1264">
            <v>201800</v>
          </cell>
          <cell r="N1264">
            <v>111889.06</v>
          </cell>
          <cell r="O1264" t="str">
            <v>CRC</v>
          </cell>
        </row>
        <row r="1265">
          <cell r="B1265" t="str">
            <v>MA_CRC_HPHC_PPO</v>
          </cell>
          <cell r="H1265">
            <v>168</v>
          </cell>
          <cell r="I1265">
            <v>0</v>
          </cell>
          <cell r="J1265">
            <v>201908</v>
          </cell>
          <cell r="K1265">
            <v>201800</v>
          </cell>
          <cell r="N1265">
            <v>115304.59</v>
          </cell>
          <cell r="O1265" t="str">
            <v>CRC</v>
          </cell>
        </row>
        <row r="1266">
          <cell r="B1266" t="str">
            <v>MA_CRC_HPHC_PPO</v>
          </cell>
          <cell r="H1266">
            <v>161</v>
          </cell>
          <cell r="I1266">
            <v>0</v>
          </cell>
          <cell r="J1266">
            <v>201909</v>
          </cell>
          <cell r="K1266">
            <v>201800</v>
          </cell>
          <cell r="N1266">
            <v>114287.46</v>
          </cell>
          <cell r="O1266" t="str">
            <v>CRC</v>
          </cell>
        </row>
        <row r="1267">
          <cell r="B1267" t="str">
            <v>MA_CRC_HPHC_PPO</v>
          </cell>
          <cell r="H1267">
            <v>728</v>
          </cell>
          <cell r="I1267">
            <v>0</v>
          </cell>
          <cell r="J1267">
            <v>201901</v>
          </cell>
          <cell r="K1267">
            <v>201800</v>
          </cell>
          <cell r="N1267">
            <v>434181.22999999992</v>
          </cell>
          <cell r="O1267" t="str">
            <v>CRC</v>
          </cell>
        </row>
        <row r="1268">
          <cell r="B1268" t="str">
            <v>MA_CRC_HPHC_PPO</v>
          </cell>
          <cell r="H1268">
            <v>726</v>
          </cell>
          <cell r="I1268">
            <v>0</v>
          </cell>
          <cell r="J1268">
            <v>201902</v>
          </cell>
          <cell r="K1268">
            <v>201800</v>
          </cell>
          <cell r="N1268">
            <v>434037.57</v>
          </cell>
          <cell r="O1268" t="str">
            <v>CRC</v>
          </cell>
        </row>
        <row r="1269">
          <cell r="B1269" t="str">
            <v>MA_CRC_HPHC_PPO</v>
          </cell>
          <cell r="H1269">
            <v>650</v>
          </cell>
          <cell r="I1269">
            <v>0</v>
          </cell>
          <cell r="J1269">
            <v>201903</v>
          </cell>
          <cell r="K1269">
            <v>201800</v>
          </cell>
          <cell r="N1269">
            <v>392177.91</v>
          </cell>
          <cell r="O1269" t="str">
            <v>CRC</v>
          </cell>
        </row>
        <row r="1270">
          <cell r="B1270" t="str">
            <v>MA_CRC_HPHC_PPO</v>
          </cell>
          <cell r="H1270">
            <v>655</v>
          </cell>
          <cell r="I1270">
            <v>0</v>
          </cell>
          <cell r="J1270">
            <v>201904</v>
          </cell>
          <cell r="K1270">
            <v>201800</v>
          </cell>
          <cell r="N1270">
            <v>408741.52</v>
          </cell>
          <cell r="O1270" t="str">
            <v>CRC</v>
          </cell>
        </row>
        <row r="1271">
          <cell r="B1271" t="str">
            <v>MA_CRC_HPHC_PPO</v>
          </cell>
          <cell r="H1271">
            <v>14</v>
          </cell>
          <cell r="I1271">
            <v>0</v>
          </cell>
          <cell r="J1271">
            <v>201904</v>
          </cell>
          <cell r="K1271">
            <v>201808</v>
          </cell>
          <cell r="N1271">
            <v>5001.38</v>
          </cell>
          <cell r="O1271" t="str">
            <v>CRC</v>
          </cell>
        </row>
        <row r="1272">
          <cell r="B1272" t="str">
            <v>MA_CRC_HPHC_PPO</v>
          </cell>
          <cell r="H1272">
            <v>659</v>
          </cell>
          <cell r="I1272">
            <v>0</v>
          </cell>
          <cell r="J1272">
            <v>201905</v>
          </cell>
          <cell r="K1272">
            <v>201800</v>
          </cell>
          <cell r="N1272">
            <v>410195.71</v>
          </cell>
          <cell r="O1272" t="str">
            <v>CRC</v>
          </cell>
        </row>
        <row r="1273">
          <cell r="B1273" t="str">
            <v>MA_CRC_HPHC_PPO</v>
          </cell>
          <cell r="H1273">
            <v>14</v>
          </cell>
          <cell r="I1273">
            <v>0</v>
          </cell>
          <cell r="J1273">
            <v>201905</v>
          </cell>
          <cell r="K1273">
            <v>201808</v>
          </cell>
          <cell r="N1273">
            <v>5001.38</v>
          </cell>
          <cell r="O1273" t="str">
            <v>CRC</v>
          </cell>
        </row>
        <row r="1274">
          <cell r="B1274" t="str">
            <v>MA_CRC_HPHC_PPO</v>
          </cell>
          <cell r="H1274">
            <v>666</v>
          </cell>
          <cell r="I1274">
            <v>0</v>
          </cell>
          <cell r="J1274">
            <v>201906</v>
          </cell>
          <cell r="K1274">
            <v>201800</v>
          </cell>
          <cell r="N1274">
            <v>414616.6100000001</v>
          </cell>
          <cell r="O1274" t="str">
            <v>CRC</v>
          </cell>
        </row>
        <row r="1275">
          <cell r="B1275" t="str">
            <v>MA_CRC_HPHC_PPO</v>
          </cell>
          <cell r="H1275">
            <v>14</v>
          </cell>
          <cell r="I1275">
            <v>0</v>
          </cell>
          <cell r="J1275">
            <v>201906</v>
          </cell>
          <cell r="K1275">
            <v>201808</v>
          </cell>
          <cell r="N1275">
            <v>5001.38</v>
          </cell>
          <cell r="O1275" t="str">
            <v>CRC</v>
          </cell>
        </row>
        <row r="1276">
          <cell r="B1276" t="str">
            <v>MA_CRC_HPHC_PPO</v>
          </cell>
          <cell r="H1276">
            <v>672</v>
          </cell>
          <cell r="I1276">
            <v>0</v>
          </cell>
          <cell r="J1276">
            <v>201907</v>
          </cell>
          <cell r="K1276">
            <v>201800</v>
          </cell>
          <cell r="N1276">
            <v>416162.89</v>
          </cell>
          <cell r="O1276" t="str">
            <v>CRC</v>
          </cell>
        </row>
        <row r="1277">
          <cell r="B1277" t="str">
            <v>MA_CRC_HPHC_PPO</v>
          </cell>
          <cell r="H1277">
            <v>14</v>
          </cell>
          <cell r="I1277">
            <v>0</v>
          </cell>
          <cell r="J1277">
            <v>201907</v>
          </cell>
          <cell r="K1277">
            <v>201808</v>
          </cell>
          <cell r="N1277">
            <v>5001.38</v>
          </cell>
          <cell r="O1277" t="str">
            <v>CRC</v>
          </cell>
        </row>
        <row r="1278">
          <cell r="B1278" t="str">
            <v>MA_CRC_HPHC_PPO</v>
          </cell>
          <cell r="H1278">
            <v>690</v>
          </cell>
          <cell r="I1278">
            <v>0</v>
          </cell>
          <cell r="J1278">
            <v>201908</v>
          </cell>
          <cell r="K1278">
            <v>201800</v>
          </cell>
          <cell r="N1278">
            <v>425724.89</v>
          </cell>
          <cell r="O1278" t="str">
            <v>CRC</v>
          </cell>
        </row>
        <row r="1279">
          <cell r="B1279" t="str">
            <v>MA_CRC_HPHC_PPO</v>
          </cell>
          <cell r="H1279">
            <v>14</v>
          </cell>
          <cell r="I1279">
            <v>0</v>
          </cell>
          <cell r="J1279">
            <v>201908</v>
          </cell>
          <cell r="K1279">
            <v>201808</v>
          </cell>
          <cell r="N1279">
            <v>4739.8100000000004</v>
          </cell>
          <cell r="O1279" t="str">
            <v>CRC</v>
          </cell>
        </row>
        <row r="1280">
          <cell r="B1280" t="str">
            <v>MA_CRC_HPHC_PPO</v>
          </cell>
          <cell r="H1280">
            <v>701</v>
          </cell>
          <cell r="I1280">
            <v>0</v>
          </cell>
          <cell r="J1280">
            <v>201909</v>
          </cell>
          <cell r="K1280">
            <v>201800</v>
          </cell>
          <cell r="N1280">
            <v>428730.41000000003</v>
          </cell>
          <cell r="O1280" t="str">
            <v>CRC</v>
          </cell>
        </row>
        <row r="1281">
          <cell r="B1281" t="str">
            <v>MA_CRC_HPHC_PPO</v>
          </cell>
          <cell r="H1281">
            <v>14</v>
          </cell>
          <cell r="I1281">
            <v>0</v>
          </cell>
          <cell r="J1281">
            <v>201909</v>
          </cell>
          <cell r="K1281">
            <v>201808</v>
          </cell>
          <cell r="N1281">
            <v>4494.58</v>
          </cell>
          <cell r="O1281" t="str">
            <v>CRC</v>
          </cell>
        </row>
        <row r="1282">
          <cell r="B1282" t="str">
            <v>MA_CRC_HPHC_PPO</v>
          </cell>
          <cell r="H1282">
            <v>571</v>
          </cell>
          <cell r="I1282">
            <v>0</v>
          </cell>
          <cell r="J1282">
            <v>201901</v>
          </cell>
          <cell r="K1282">
            <v>201800</v>
          </cell>
          <cell r="N1282">
            <v>300205.66000000003</v>
          </cell>
          <cell r="O1282" t="str">
            <v>CRC</v>
          </cell>
        </row>
        <row r="1283">
          <cell r="B1283" t="str">
            <v>MA_CRC_HPHC_PPO</v>
          </cell>
          <cell r="H1283">
            <v>576</v>
          </cell>
          <cell r="I1283">
            <v>0</v>
          </cell>
          <cell r="J1283">
            <v>201902</v>
          </cell>
          <cell r="K1283">
            <v>201800</v>
          </cell>
          <cell r="N1283">
            <v>301547.01</v>
          </cell>
          <cell r="O1283" t="str">
            <v>CRC</v>
          </cell>
        </row>
        <row r="1284">
          <cell r="B1284" t="str">
            <v>MA_CRC_HPHC_PPO</v>
          </cell>
          <cell r="H1284">
            <v>566</v>
          </cell>
          <cell r="I1284">
            <v>0</v>
          </cell>
          <cell r="J1284">
            <v>201903</v>
          </cell>
          <cell r="K1284">
            <v>201800</v>
          </cell>
          <cell r="N1284">
            <v>297580.17</v>
          </cell>
          <cell r="O1284" t="str">
            <v>CRC</v>
          </cell>
        </row>
        <row r="1285">
          <cell r="B1285" t="str">
            <v>MA_CRC_HPHC_PPO</v>
          </cell>
          <cell r="H1285">
            <v>527</v>
          </cell>
          <cell r="I1285">
            <v>0</v>
          </cell>
          <cell r="J1285">
            <v>201904</v>
          </cell>
          <cell r="K1285">
            <v>201800</v>
          </cell>
          <cell r="N1285">
            <v>302729.37</v>
          </cell>
          <cell r="O1285" t="str">
            <v>CRC</v>
          </cell>
        </row>
        <row r="1286">
          <cell r="B1286" t="str">
            <v>MA_CRC_HPHC_PPO</v>
          </cell>
          <cell r="H1286">
            <v>12</v>
          </cell>
          <cell r="I1286">
            <v>0</v>
          </cell>
          <cell r="J1286">
            <v>201904</v>
          </cell>
          <cell r="K1286">
            <v>201808</v>
          </cell>
          <cell r="N1286">
            <v>9098.4499999999989</v>
          </cell>
          <cell r="O1286" t="str">
            <v>CRC</v>
          </cell>
        </row>
        <row r="1287">
          <cell r="B1287" t="str">
            <v>MA_CRC_HPHC_PPO</v>
          </cell>
          <cell r="H1287">
            <v>535</v>
          </cell>
          <cell r="I1287">
            <v>0</v>
          </cell>
          <cell r="J1287">
            <v>201905</v>
          </cell>
          <cell r="K1287">
            <v>201800</v>
          </cell>
          <cell r="N1287">
            <v>309147.32999999996</v>
          </cell>
          <cell r="O1287" t="str">
            <v>CRC</v>
          </cell>
        </row>
        <row r="1288">
          <cell r="B1288" t="str">
            <v>MA_CRC_HPHC_PPO</v>
          </cell>
          <cell r="H1288">
            <v>12</v>
          </cell>
          <cell r="I1288">
            <v>0</v>
          </cell>
          <cell r="J1288">
            <v>201905</v>
          </cell>
          <cell r="K1288">
            <v>201808</v>
          </cell>
          <cell r="N1288">
            <v>9100.9217647058813</v>
          </cell>
          <cell r="O1288" t="str">
            <v>CRC</v>
          </cell>
        </row>
        <row r="1289">
          <cell r="B1289" t="str">
            <v>MA_CRC_HPHC_PPO</v>
          </cell>
          <cell r="H1289">
            <v>539</v>
          </cell>
          <cell r="I1289">
            <v>0</v>
          </cell>
          <cell r="J1289">
            <v>201906</v>
          </cell>
          <cell r="K1289">
            <v>201800</v>
          </cell>
          <cell r="N1289">
            <v>309258.61000000004</v>
          </cell>
          <cell r="O1289" t="str">
            <v>CRC</v>
          </cell>
        </row>
        <row r="1290">
          <cell r="B1290" t="str">
            <v>MA_CRC_HPHC_PPO</v>
          </cell>
          <cell r="H1290">
            <v>13</v>
          </cell>
          <cell r="I1290">
            <v>0</v>
          </cell>
          <cell r="J1290">
            <v>201906</v>
          </cell>
          <cell r="K1290">
            <v>201808</v>
          </cell>
          <cell r="N1290">
            <v>9930.56</v>
          </cell>
          <cell r="O1290" t="str">
            <v>CRC</v>
          </cell>
        </row>
        <row r="1291">
          <cell r="B1291" t="str">
            <v>MA_CRC_HPHC_PPO</v>
          </cell>
          <cell r="H1291">
            <v>538</v>
          </cell>
          <cell r="I1291">
            <v>0</v>
          </cell>
          <cell r="J1291">
            <v>201907</v>
          </cell>
          <cell r="K1291">
            <v>201800</v>
          </cell>
          <cell r="N1291">
            <v>312233.09999999998</v>
          </cell>
          <cell r="O1291" t="str">
            <v>CRC</v>
          </cell>
        </row>
        <row r="1292">
          <cell r="B1292" t="str">
            <v>MA_CRC_HPHC_PPO</v>
          </cell>
          <cell r="H1292">
            <v>13</v>
          </cell>
          <cell r="I1292">
            <v>0</v>
          </cell>
          <cell r="J1292">
            <v>201907</v>
          </cell>
          <cell r="K1292">
            <v>201808</v>
          </cell>
          <cell r="N1292">
            <v>9959.25</v>
          </cell>
          <cell r="O1292" t="str">
            <v>CRC</v>
          </cell>
        </row>
        <row r="1293">
          <cell r="B1293" t="str">
            <v>MA_CRC_HPHC_PPO</v>
          </cell>
          <cell r="H1293">
            <v>545</v>
          </cell>
          <cell r="I1293">
            <v>0</v>
          </cell>
          <cell r="J1293">
            <v>201908</v>
          </cell>
          <cell r="K1293">
            <v>201800</v>
          </cell>
          <cell r="N1293">
            <v>315560.20999999996</v>
          </cell>
          <cell r="O1293" t="str">
            <v>CRC</v>
          </cell>
        </row>
        <row r="1294">
          <cell r="B1294" t="str">
            <v>MA_CRC_HPHC_PPO</v>
          </cell>
          <cell r="H1294">
            <v>12</v>
          </cell>
          <cell r="I1294">
            <v>0</v>
          </cell>
          <cell r="J1294">
            <v>201908</v>
          </cell>
          <cell r="K1294">
            <v>201808</v>
          </cell>
          <cell r="N1294">
            <v>9098.4499999999989</v>
          </cell>
          <cell r="O1294" t="str">
            <v>CRC</v>
          </cell>
        </row>
        <row r="1295">
          <cell r="B1295" t="str">
            <v>MA_CRC_HPHC_PPO</v>
          </cell>
          <cell r="H1295">
            <v>540</v>
          </cell>
          <cell r="I1295">
            <v>0</v>
          </cell>
          <cell r="J1295">
            <v>201909</v>
          </cell>
          <cell r="K1295">
            <v>201800</v>
          </cell>
          <cell r="N1295">
            <v>312186.24999999994</v>
          </cell>
          <cell r="O1295" t="str">
            <v>CRC</v>
          </cell>
        </row>
        <row r="1296">
          <cell r="B1296" t="str">
            <v>MA_CRC_HPHC_PPO</v>
          </cell>
          <cell r="H1296">
            <v>12</v>
          </cell>
          <cell r="I1296">
            <v>0</v>
          </cell>
          <cell r="J1296">
            <v>201909</v>
          </cell>
          <cell r="K1296">
            <v>201808</v>
          </cell>
          <cell r="N1296">
            <v>9098.4499999999989</v>
          </cell>
          <cell r="O1296" t="str">
            <v>CRC</v>
          </cell>
        </row>
        <row r="1297">
          <cell r="B1297" t="str">
            <v>MA_CRC_HPHC_PPO</v>
          </cell>
          <cell r="H1297">
            <v>533</v>
          </cell>
          <cell r="I1297">
            <v>0</v>
          </cell>
          <cell r="J1297">
            <v>201901</v>
          </cell>
          <cell r="K1297">
            <v>201800</v>
          </cell>
          <cell r="N1297">
            <v>313256.75</v>
          </cell>
          <cell r="O1297" t="str">
            <v>CRC</v>
          </cell>
        </row>
        <row r="1298">
          <cell r="B1298" t="str">
            <v>MA_CRC_HPHC_PPO</v>
          </cell>
          <cell r="H1298">
            <v>527</v>
          </cell>
          <cell r="I1298">
            <v>0</v>
          </cell>
          <cell r="J1298">
            <v>201902</v>
          </cell>
          <cell r="K1298">
            <v>201800</v>
          </cell>
          <cell r="N1298">
            <v>312220.67</v>
          </cell>
          <cell r="O1298" t="str">
            <v>CRC</v>
          </cell>
        </row>
        <row r="1299">
          <cell r="B1299" t="str">
            <v>MA_CRC_HPHC_PPO</v>
          </cell>
          <cell r="H1299">
            <v>534</v>
          </cell>
          <cell r="I1299">
            <v>0</v>
          </cell>
          <cell r="J1299">
            <v>201903</v>
          </cell>
          <cell r="K1299">
            <v>201800</v>
          </cell>
          <cell r="N1299">
            <v>317168.78999999998</v>
          </cell>
          <cell r="O1299" t="str">
            <v>CRC</v>
          </cell>
        </row>
        <row r="1300">
          <cell r="B1300" t="str">
            <v>MA_CRC_HPHC_PPO</v>
          </cell>
          <cell r="H1300">
            <v>539</v>
          </cell>
          <cell r="I1300">
            <v>0</v>
          </cell>
          <cell r="J1300">
            <v>201904</v>
          </cell>
          <cell r="K1300">
            <v>201800</v>
          </cell>
          <cell r="N1300">
            <v>319644.67</v>
          </cell>
          <cell r="O1300" t="str">
            <v>CRC</v>
          </cell>
        </row>
        <row r="1301">
          <cell r="B1301" t="str">
            <v>MA_CRC_HPHC_PPO</v>
          </cell>
          <cell r="H1301">
            <v>591</v>
          </cell>
          <cell r="I1301">
            <v>0</v>
          </cell>
          <cell r="J1301">
            <v>201905</v>
          </cell>
          <cell r="K1301">
            <v>201800</v>
          </cell>
          <cell r="N1301">
            <v>374324.03</v>
          </cell>
          <cell r="O1301" t="str">
            <v>CRC</v>
          </cell>
        </row>
        <row r="1302">
          <cell r="B1302" t="str">
            <v>MA_CRC_HPHC_PPO</v>
          </cell>
          <cell r="H1302">
            <v>594</v>
          </cell>
          <cell r="I1302">
            <v>0</v>
          </cell>
          <cell r="J1302">
            <v>201906</v>
          </cell>
          <cell r="K1302">
            <v>201800</v>
          </cell>
          <cell r="N1302">
            <v>378704.64000000001</v>
          </cell>
          <cell r="O1302" t="str">
            <v>CRC</v>
          </cell>
        </row>
        <row r="1303">
          <cell r="B1303" t="str">
            <v>MA_CRC_HPHC_PPO</v>
          </cell>
          <cell r="H1303">
            <v>593</v>
          </cell>
          <cell r="I1303">
            <v>0</v>
          </cell>
          <cell r="J1303">
            <v>201907</v>
          </cell>
          <cell r="K1303">
            <v>201800</v>
          </cell>
          <cell r="N1303">
            <v>378020.17</v>
          </cell>
          <cell r="O1303" t="str">
            <v>CRC</v>
          </cell>
        </row>
        <row r="1304">
          <cell r="B1304" t="str">
            <v>MA_CRC_HPHC_PPO</v>
          </cell>
          <cell r="H1304">
            <v>581</v>
          </cell>
          <cell r="I1304">
            <v>0</v>
          </cell>
          <cell r="J1304">
            <v>201908</v>
          </cell>
          <cell r="K1304">
            <v>201800</v>
          </cell>
          <cell r="N1304">
            <v>377460.95</v>
          </cell>
          <cell r="O1304" t="str">
            <v>CRC</v>
          </cell>
        </row>
        <row r="1305">
          <cell r="B1305" t="str">
            <v>MA_CRC_HPHC_PPO</v>
          </cell>
          <cell r="H1305">
            <v>645</v>
          </cell>
          <cell r="I1305">
            <v>0</v>
          </cell>
          <cell r="J1305">
            <v>201909</v>
          </cell>
          <cell r="K1305">
            <v>201800</v>
          </cell>
          <cell r="N1305">
            <v>405103.70999999996</v>
          </cell>
          <cell r="O1305" t="str">
            <v>CRC</v>
          </cell>
        </row>
        <row r="1306">
          <cell r="B1306" t="str">
            <v>MA_CRC_HPHC_PPO</v>
          </cell>
          <cell r="H1306">
            <v>294</v>
          </cell>
          <cell r="I1306">
            <v>0</v>
          </cell>
          <cell r="J1306">
            <v>201901</v>
          </cell>
          <cell r="K1306">
            <v>201800</v>
          </cell>
          <cell r="N1306">
            <v>186650.34000000003</v>
          </cell>
          <cell r="O1306" t="str">
            <v>CRC</v>
          </cell>
        </row>
        <row r="1307">
          <cell r="B1307" t="str">
            <v>MA_CRC_HPHC_PPO</v>
          </cell>
          <cell r="H1307">
            <v>296</v>
          </cell>
          <cell r="I1307">
            <v>0</v>
          </cell>
          <cell r="J1307">
            <v>201902</v>
          </cell>
          <cell r="K1307">
            <v>201800</v>
          </cell>
          <cell r="N1307">
            <v>188999.74000000002</v>
          </cell>
          <cell r="O1307" t="str">
            <v>CRC</v>
          </cell>
        </row>
        <row r="1308">
          <cell r="B1308" t="str">
            <v>MA_CRC_HPHC_PPO</v>
          </cell>
          <cell r="H1308">
            <v>289</v>
          </cell>
          <cell r="I1308">
            <v>0</v>
          </cell>
          <cell r="J1308">
            <v>201903</v>
          </cell>
          <cell r="K1308">
            <v>201800</v>
          </cell>
          <cell r="N1308">
            <v>183970.39</v>
          </cell>
          <cell r="O1308" t="str">
            <v>CRC</v>
          </cell>
        </row>
        <row r="1309">
          <cell r="B1309" t="str">
            <v>MA_CRC_HPHC_PPO</v>
          </cell>
          <cell r="H1309">
            <v>292</v>
          </cell>
          <cell r="I1309">
            <v>0</v>
          </cell>
          <cell r="J1309">
            <v>201904</v>
          </cell>
          <cell r="K1309">
            <v>201800</v>
          </cell>
          <cell r="N1309">
            <v>181698.01</v>
          </cell>
          <cell r="O1309" t="str">
            <v>CRC</v>
          </cell>
        </row>
        <row r="1310">
          <cell r="B1310" t="str">
            <v>MA_CRC_HPHC_PPO</v>
          </cell>
          <cell r="H1310">
            <v>277</v>
          </cell>
          <cell r="I1310">
            <v>0</v>
          </cell>
          <cell r="J1310">
            <v>201905</v>
          </cell>
          <cell r="K1310">
            <v>201800</v>
          </cell>
          <cell r="N1310">
            <v>173738.68000000002</v>
          </cell>
          <cell r="O1310" t="str">
            <v>CRC</v>
          </cell>
        </row>
        <row r="1311">
          <cell r="B1311" t="str">
            <v>MA_CRC_HPHC_PPO</v>
          </cell>
          <cell r="H1311">
            <v>268</v>
          </cell>
          <cell r="I1311">
            <v>0</v>
          </cell>
          <cell r="J1311">
            <v>201906</v>
          </cell>
          <cell r="K1311">
            <v>201800</v>
          </cell>
          <cell r="N1311">
            <v>157396.42000000001</v>
          </cell>
          <cell r="O1311" t="str">
            <v>CRC</v>
          </cell>
        </row>
        <row r="1312">
          <cell r="B1312" t="str">
            <v>MA_CRC_HPHC_PPO</v>
          </cell>
          <cell r="H1312">
            <v>46</v>
          </cell>
          <cell r="I1312">
            <v>0</v>
          </cell>
          <cell r="J1312">
            <v>201906</v>
          </cell>
          <cell r="K1312">
            <v>201808</v>
          </cell>
          <cell r="N1312">
            <v>24566.89</v>
          </cell>
          <cell r="O1312" t="str">
            <v>CRC</v>
          </cell>
        </row>
        <row r="1313">
          <cell r="B1313" t="str">
            <v>MA_CRC_HPHC_PPO</v>
          </cell>
          <cell r="H1313">
            <v>278</v>
          </cell>
          <cell r="I1313">
            <v>0</v>
          </cell>
          <cell r="J1313">
            <v>201907</v>
          </cell>
          <cell r="K1313">
            <v>201800</v>
          </cell>
          <cell r="N1313">
            <v>160757.53</v>
          </cell>
          <cell r="O1313" t="str">
            <v>CRC</v>
          </cell>
        </row>
        <row r="1314">
          <cell r="B1314" t="str">
            <v>MA_CRC_HPHC_PPO</v>
          </cell>
          <cell r="H1314">
            <v>45</v>
          </cell>
          <cell r="I1314">
            <v>0</v>
          </cell>
          <cell r="J1314">
            <v>201907</v>
          </cell>
          <cell r="K1314">
            <v>201808</v>
          </cell>
          <cell r="N1314">
            <v>24426.559999999998</v>
          </cell>
          <cell r="O1314" t="str">
            <v>CRC</v>
          </cell>
        </row>
        <row r="1315">
          <cell r="B1315" t="str">
            <v>MA_CRC_HPHC_PPO</v>
          </cell>
          <cell r="H1315">
            <v>289</v>
          </cell>
          <cell r="I1315">
            <v>0</v>
          </cell>
          <cell r="J1315">
            <v>201908</v>
          </cell>
          <cell r="K1315">
            <v>201800</v>
          </cell>
          <cell r="N1315">
            <v>166724.14000000001</v>
          </cell>
          <cell r="O1315" t="str">
            <v>CRC</v>
          </cell>
        </row>
        <row r="1316">
          <cell r="B1316" t="str">
            <v>MA_CRC_HPHC_PPO</v>
          </cell>
          <cell r="H1316">
            <v>45</v>
          </cell>
          <cell r="I1316">
            <v>0</v>
          </cell>
          <cell r="J1316">
            <v>201908</v>
          </cell>
          <cell r="K1316">
            <v>201808</v>
          </cell>
          <cell r="N1316">
            <v>23671.919999999998</v>
          </cell>
          <cell r="O1316" t="str">
            <v>CRC</v>
          </cell>
        </row>
        <row r="1317">
          <cell r="B1317" t="str">
            <v>MA_CRC_HPHC_PPO</v>
          </cell>
          <cell r="H1317">
            <v>309</v>
          </cell>
          <cell r="I1317">
            <v>0</v>
          </cell>
          <cell r="J1317">
            <v>201909</v>
          </cell>
          <cell r="K1317">
            <v>201800</v>
          </cell>
          <cell r="N1317">
            <v>175334.75999999998</v>
          </cell>
          <cell r="O1317" t="str">
            <v>CRC</v>
          </cell>
        </row>
        <row r="1318">
          <cell r="B1318" t="str">
            <v>MA_CRC_HPHC_PPO</v>
          </cell>
          <cell r="H1318">
            <v>44</v>
          </cell>
          <cell r="I1318">
            <v>0</v>
          </cell>
          <cell r="J1318">
            <v>201909</v>
          </cell>
          <cell r="K1318">
            <v>201808</v>
          </cell>
          <cell r="N1318">
            <v>23671.919999999998</v>
          </cell>
          <cell r="O1318" t="str">
            <v>CRC</v>
          </cell>
        </row>
        <row r="1319">
          <cell r="B1319" t="str">
            <v>MA_CRC_HPHC_PPO</v>
          </cell>
          <cell r="H1319">
            <v>429</v>
          </cell>
          <cell r="I1319">
            <v>0</v>
          </cell>
          <cell r="J1319">
            <v>201901</v>
          </cell>
          <cell r="K1319">
            <v>201800</v>
          </cell>
          <cell r="N1319">
            <v>229835.84999999995</v>
          </cell>
          <cell r="O1319" t="str">
            <v>CRC</v>
          </cell>
        </row>
        <row r="1320">
          <cell r="B1320" t="str">
            <v>MA_CRC_HPHC_PPO</v>
          </cell>
          <cell r="H1320">
            <v>443</v>
          </cell>
          <cell r="I1320">
            <v>0</v>
          </cell>
          <cell r="J1320">
            <v>201902</v>
          </cell>
          <cell r="K1320">
            <v>201800</v>
          </cell>
          <cell r="N1320">
            <v>236247.97</v>
          </cell>
          <cell r="O1320" t="str">
            <v>CRC</v>
          </cell>
        </row>
        <row r="1321">
          <cell r="B1321" t="str">
            <v>MA_CRC_HPHC_PPO</v>
          </cell>
          <cell r="H1321">
            <v>454</v>
          </cell>
          <cell r="I1321">
            <v>0</v>
          </cell>
          <cell r="J1321">
            <v>201903</v>
          </cell>
          <cell r="K1321">
            <v>201800</v>
          </cell>
          <cell r="N1321">
            <v>242778.06000000003</v>
          </cell>
          <cell r="O1321" t="str">
            <v>CRC</v>
          </cell>
        </row>
        <row r="1322">
          <cell r="B1322" t="str">
            <v>MA_CRC_HPHC_PPO</v>
          </cell>
          <cell r="H1322">
            <v>455</v>
          </cell>
          <cell r="I1322">
            <v>0</v>
          </cell>
          <cell r="J1322">
            <v>201904</v>
          </cell>
          <cell r="K1322">
            <v>201800</v>
          </cell>
          <cell r="N1322">
            <v>244920.49000000002</v>
          </cell>
          <cell r="O1322" t="str">
            <v>CRC</v>
          </cell>
        </row>
        <row r="1323">
          <cell r="B1323" t="str">
            <v>MA_CRC_HPHC_PPO</v>
          </cell>
          <cell r="H1323">
            <v>458</v>
          </cell>
          <cell r="I1323">
            <v>0</v>
          </cell>
          <cell r="J1323">
            <v>201905</v>
          </cell>
          <cell r="K1323">
            <v>201800</v>
          </cell>
          <cell r="N1323">
            <v>244364.90000000005</v>
          </cell>
          <cell r="O1323" t="str">
            <v>CRC</v>
          </cell>
        </row>
        <row r="1324">
          <cell r="B1324" t="str">
            <v>MA_CRC_HPHC_PPO</v>
          </cell>
          <cell r="H1324">
            <v>470</v>
          </cell>
          <cell r="I1324">
            <v>0</v>
          </cell>
          <cell r="J1324">
            <v>201906</v>
          </cell>
          <cell r="K1324">
            <v>201800</v>
          </cell>
          <cell r="N1324">
            <v>247719.79</v>
          </cell>
          <cell r="O1324" t="str">
            <v>CRC</v>
          </cell>
        </row>
        <row r="1325">
          <cell r="B1325" t="str">
            <v>MA_CRC_HPHC_PPO</v>
          </cell>
          <cell r="H1325">
            <v>332</v>
          </cell>
          <cell r="I1325">
            <v>0</v>
          </cell>
          <cell r="J1325">
            <v>201907</v>
          </cell>
          <cell r="K1325">
            <v>201800</v>
          </cell>
          <cell r="N1325">
            <v>173197.18</v>
          </cell>
          <cell r="O1325" t="str">
            <v>CRC</v>
          </cell>
        </row>
        <row r="1326">
          <cell r="B1326" t="str">
            <v>MA_CRC_HPHC_PPO</v>
          </cell>
          <cell r="H1326">
            <v>86</v>
          </cell>
          <cell r="I1326">
            <v>0</v>
          </cell>
          <cell r="J1326">
            <v>201907</v>
          </cell>
          <cell r="K1326">
            <v>201808</v>
          </cell>
          <cell r="N1326">
            <v>49819.19</v>
          </cell>
          <cell r="O1326" t="str">
            <v>CRC</v>
          </cell>
        </row>
        <row r="1327">
          <cell r="B1327" t="str">
            <v>MA_CRC_HPHC_PPO</v>
          </cell>
          <cell r="H1327">
            <v>329</v>
          </cell>
          <cell r="I1327">
            <v>0</v>
          </cell>
          <cell r="J1327">
            <v>201908</v>
          </cell>
          <cell r="K1327">
            <v>201800</v>
          </cell>
          <cell r="N1327">
            <v>172664.50999999998</v>
          </cell>
          <cell r="O1327" t="str">
            <v>CRC</v>
          </cell>
        </row>
        <row r="1328">
          <cell r="B1328" t="str">
            <v>MA_CRC_HPHC_PPO</v>
          </cell>
          <cell r="H1328">
            <v>92</v>
          </cell>
          <cell r="I1328">
            <v>0</v>
          </cell>
          <cell r="J1328">
            <v>201908</v>
          </cell>
          <cell r="K1328">
            <v>201808</v>
          </cell>
          <cell r="N1328">
            <v>53481.16</v>
          </cell>
          <cell r="O1328" t="str">
            <v>CRC</v>
          </cell>
        </row>
        <row r="1329">
          <cell r="B1329" t="str">
            <v>MA_CRC_HPHC_PPO</v>
          </cell>
          <cell r="H1329">
            <v>331</v>
          </cell>
          <cell r="I1329">
            <v>0</v>
          </cell>
          <cell r="J1329">
            <v>201909</v>
          </cell>
          <cell r="K1329">
            <v>201800</v>
          </cell>
          <cell r="N1329">
            <v>171236.11000000002</v>
          </cell>
          <cell r="O1329" t="str">
            <v>CRC</v>
          </cell>
        </row>
        <row r="1330">
          <cell r="B1330" t="str">
            <v>MA_CRC_HPHC_PPO</v>
          </cell>
          <cell r="H1330">
            <v>93</v>
          </cell>
          <cell r="I1330">
            <v>0</v>
          </cell>
          <cell r="J1330">
            <v>201909</v>
          </cell>
          <cell r="K1330">
            <v>201808</v>
          </cell>
          <cell r="N1330">
            <v>54120.229999999996</v>
          </cell>
          <cell r="O1330" t="str">
            <v>CRC</v>
          </cell>
        </row>
        <row r="1331">
          <cell r="B1331" t="str">
            <v>MA_CRC_HPHC_PPO</v>
          </cell>
          <cell r="H1331">
            <v>376</v>
          </cell>
          <cell r="I1331">
            <v>0</v>
          </cell>
          <cell r="J1331">
            <v>201901</v>
          </cell>
          <cell r="K1331">
            <v>201800</v>
          </cell>
          <cell r="N1331">
            <v>219096.16000000003</v>
          </cell>
          <cell r="O1331" t="str">
            <v>CRC</v>
          </cell>
        </row>
        <row r="1332">
          <cell r="B1332" t="str">
            <v>MA_CRC_HPHC_PPO</v>
          </cell>
          <cell r="H1332">
            <v>381</v>
          </cell>
          <cell r="I1332">
            <v>0</v>
          </cell>
          <cell r="J1332">
            <v>201902</v>
          </cell>
          <cell r="K1332">
            <v>201800</v>
          </cell>
          <cell r="N1332">
            <v>222057.66999999998</v>
          </cell>
          <cell r="O1332" t="str">
            <v>CRC</v>
          </cell>
        </row>
        <row r="1333">
          <cell r="B1333" t="str">
            <v>MA_CRC_HPHC_PPO</v>
          </cell>
          <cell r="H1333">
            <v>382</v>
          </cell>
          <cell r="I1333">
            <v>0</v>
          </cell>
          <cell r="J1333">
            <v>201903</v>
          </cell>
          <cell r="K1333">
            <v>201800</v>
          </cell>
          <cell r="N1333">
            <v>226145.31999999998</v>
          </cell>
          <cell r="O1333" t="str">
            <v>CRC</v>
          </cell>
        </row>
        <row r="1334">
          <cell r="B1334" t="str">
            <v>MA_CRC_HPHC_PPO</v>
          </cell>
          <cell r="H1334">
            <v>381</v>
          </cell>
          <cell r="I1334">
            <v>0</v>
          </cell>
          <cell r="J1334">
            <v>201904</v>
          </cell>
          <cell r="K1334">
            <v>201800</v>
          </cell>
          <cell r="N1334">
            <v>226259.94999999998</v>
          </cell>
          <cell r="O1334" t="str">
            <v>CRC</v>
          </cell>
        </row>
        <row r="1335">
          <cell r="B1335" t="str">
            <v>MA_CRC_HPHC_PPO</v>
          </cell>
          <cell r="H1335">
            <v>378</v>
          </cell>
          <cell r="I1335">
            <v>0</v>
          </cell>
          <cell r="J1335">
            <v>201905</v>
          </cell>
          <cell r="K1335">
            <v>201800</v>
          </cell>
          <cell r="N1335">
            <v>226995.74000000002</v>
          </cell>
          <cell r="O1335" t="str">
            <v>CRC</v>
          </cell>
        </row>
        <row r="1336">
          <cell r="B1336" t="str">
            <v>MA_CRC_HPHC_PPO</v>
          </cell>
          <cell r="H1336">
            <v>377</v>
          </cell>
          <cell r="I1336">
            <v>0</v>
          </cell>
          <cell r="J1336">
            <v>201906</v>
          </cell>
          <cell r="K1336">
            <v>201800</v>
          </cell>
          <cell r="N1336">
            <v>232109.27000000002</v>
          </cell>
          <cell r="O1336" t="str">
            <v>CRC</v>
          </cell>
        </row>
        <row r="1337">
          <cell r="B1337" t="str">
            <v>MA_CRC_HPHC_PPO</v>
          </cell>
          <cell r="H1337">
            <v>379</v>
          </cell>
          <cell r="I1337">
            <v>0</v>
          </cell>
          <cell r="J1337">
            <v>201907</v>
          </cell>
          <cell r="K1337">
            <v>201800</v>
          </cell>
          <cell r="N1337">
            <v>229798.89</v>
          </cell>
          <cell r="O1337" t="str">
            <v>CRC</v>
          </cell>
        </row>
        <row r="1338">
          <cell r="B1338" t="str">
            <v>MA_CRC_HPHC_PPO</v>
          </cell>
          <cell r="H1338">
            <v>381</v>
          </cell>
          <cell r="I1338">
            <v>0</v>
          </cell>
          <cell r="J1338">
            <v>201908</v>
          </cell>
          <cell r="K1338">
            <v>201800</v>
          </cell>
          <cell r="N1338">
            <v>219863.28999999998</v>
          </cell>
          <cell r="O1338" t="str">
            <v>CRC</v>
          </cell>
        </row>
        <row r="1339">
          <cell r="B1339" t="str">
            <v>MA_CRC_HPHC_PPO</v>
          </cell>
          <cell r="H1339">
            <v>80</v>
          </cell>
          <cell r="I1339">
            <v>0</v>
          </cell>
          <cell r="J1339">
            <v>201908</v>
          </cell>
          <cell r="K1339">
            <v>201908</v>
          </cell>
          <cell r="N1339">
            <v>36379.26</v>
          </cell>
          <cell r="O1339" t="str">
            <v>CRC</v>
          </cell>
        </row>
        <row r="1340">
          <cell r="B1340" t="str">
            <v>MA_CRC_HPHC_PPO</v>
          </cell>
          <cell r="H1340">
            <v>389</v>
          </cell>
          <cell r="I1340">
            <v>0</v>
          </cell>
          <cell r="J1340">
            <v>201909</v>
          </cell>
          <cell r="K1340">
            <v>201800</v>
          </cell>
          <cell r="N1340">
            <v>224433.93</v>
          </cell>
          <cell r="O1340" t="str">
            <v>CRC</v>
          </cell>
        </row>
        <row r="1341">
          <cell r="B1341" t="str">
            <v>MA_CRC_HPHC_PPO</v>
          </cell>
          <cell r="H1341">
            <v>74</v>
          </cell>
          <cell r="I1341">
            <v>0</v>
          </cell>
          <cell r="J1341">
            <v>201909</v>
          </cell>
          <cell r="K1341">
            <v>201908</v>
          </cell>
          <cell r="N1341">
            <v>35720.870000000003</v>
          </cell>
          <cell r="O1341" t="str">
            <v>CRC</v>
          </cell>
        </row>
        <row r="1342">
          <cell r="B1342" t="str">
            <v>MA_CRC_HPHC_PPO</v>
          </cell>
          <cell r="H1342">
            <v>358</v>
          </cell>
          <cell r="I1342">
            <v>0</v>
          </cell>
          <cell r="J1342">
            <v>201901</v>
          </cell>
          <cell r="K1342">
            <v>201800</v>
          </cell>
          <cell r="N1342">
            <v>213169.28999999998</v>
          </cell>
          <cell r="O1342" t="str">
            <v>CRC</v>
          </cell>
        </row>
        <row r="1343">
          <cell r="B1343" t="str">
            <v>MA_CRC_HPHC_PPO</v>
          </cell>
          <cell r="H1343">
            <v>7</v>
          </cell>
          <cell r="I1343">
            <v>0</v>
          </cell>
          <cell r="J1343">
            <v>201901</v>
          </cell>
          <cell r="K1343">
            <v>201808</v>
          </cell>
          <cell r="N1343">
            <v>5389.6</v>
          </cell>
          <cell r="O1343" t="str">
            <v>CRC</v>
          </cell>
        </row>
        <row r="1344">
          <cell r="B1344" t="str">
            <v>MA_CRC_HPHC_PPO</v>
          </cell>
          <cell r="H1344">
            <v>366</v>
          </cell>
          <cell r="I1344">
            <v>0</v>
          </cell>
          <cell r="J1344">
            <v>201902</v>
          </cell>
          <cell r="K1344">
            <v>201800</v>
          </cell>
          <cell r="N1344">
            <v>216348.74000000002</v>
          </cell>
          <cell r="O1344" t="str">
            <v>CRC</v>
          </cell>
        </row>
        <row r="1345">
          <cell r="B1345" t="str">
            <v>MA_CRC_HPHC_PPO</v>
          </cell>
          <cell r="H1345">
            <v>7</v>
          </cell>
          <cell r="I1345">
            <v>0</v>
          </cell>
          <cell r="J1345">
            <v>201902</v>
          </cell>
          <cell r="K1345">
            <v>201808</v>
          </cell>
          <cell r="N1345">
            <v>5389.6</v>
          </cell>
          <cell r="O1345" t="str">
            <v>CRC</v>
          </cell>
        </row>
        <row r="1346">
          <cell r="B1346" t="str">
            <v>MA_CRC_HPHC_PPO</v>
          </cell>
          <cell r="H1346">
            <v>357</v>
          </cell>
          <cell r="I1346">
            <v>0</v>
          </cell>
          <cell r="J1346">
            <v>201903</v>
          </cell>
          <cell r="K1346">
            <v>201800</v>
          </cell>
          <cell r="N1346">
            <v>212091.5</v>
          </cell>
          <cell r="O1346" t="str">
            <v>CRC</v>
          </cell>
        </row>
        <row r="1347">
          <cell r="B1347" t="str">
            <v>MA_CRC_HPHC_PPO</v>
          </cell>
          <cell r="H1347">
            <v>7</v>
          </cell>
          <cell r="I1347">
            <v>0</v>
          </cell>
          <cell r="J1347">
            <v>201903</v>
          </cell>
          <cell r="K1347">
            <v>201808</v>
          </cell>
          <cell r="N1347">
            <v>5389.6</v>
          </cell>
          <cell r="O1347" t="str">
            <v>CRC</v>
          </cell>
        </row>
        <row r="1348">
          <cell r="B1348" t="str">
            <v>MA_CRC_HPHC_PPO</v>
          </cell>
          <cell r="H1348">
            <v>356</v>
          </cell>
          <cell r="I1348">
            <v>0</v>
          </cell>
          <cell r="J1348">
            <v>201904</v>
          </cell>
          <cell r="K1348">
            <v>201800</v>
          </cell>
          <cell r="N1348">
            <v>211184.61</v>
          </cell>
          <cell r="O1348" t="str">
            <v>CRC</v>
          </cell>
        </row>
        <row r="1349">
          <cell r="B1349" t="str">
            <v>MA_CRC_HPHC_PPO</v>
          </cell>
          <cell r="H1349">
            <v>7</v>
          </cell>
          <cell r="I1349">
            <v>0</v>
          </cell>
          <cell r="J1349">
            <v>201904</v>
          </cell>
          <cell r="K1349">
            <v>201808</v>
          </cell>
          <cell r="N1349">
            <v>5389.6</v>
          </cell>
          <cell r="O1349" t="str">
            <v>CRC</v>
          </cell>
        </row>
        <row r="1350">
          <cell r="B1350" t="str">
            <v>MA_CRC_HPHC_PPO</v>
          </cell>
          <cell r="H1350">
            <v>352</v>
          </cell>
          <cell r="I1350">
            <v>0</v>
          </cell>
          <cell r="J1350">
            <v>201905</v>
          </cell>
          <cell r="K1350">
            <v>201800</v>
          </cell>
          <cell r="N1350">
            <v>208558.97999999998</v>
          </cell>
          <cell r="O1350" t="str">
            <v>CRC</v>
          </cell>
        </row>
        <row r="1351">
          <cell r="B1351" t="str">
            <v>MA_CRC_HPHC_PPO</v>
          </cell>
          <cell r="H1351">
            <v>7</v>
          </cell>
          <cell r="I1351">
            <v>0</v>
          </cell>
          <cell r="J1351">
            <v>201905</v>
          </cell>
          <cell r="K1351">
            <v>201808</v>
          </cell>
          <cell r="N1351">
            <v>5389.6</v>
          </cell>
          <cell r="O1351" t="str">
            <v>CRC</v>
          </cell>
        </row>
        <row r="1352">
          <cell r="B1352" t="str">
            <v>MA_CRC_HPHC_PPO</v>
          </cell>
          <cell r="H1352">
            <v>352</v>
          </cell>
          <cell r="I1352">
            <v>0</v>
          </cell>
          <cell r="J1352">
            <v>201906</v>
          </cell>
          <cell r="K1352">
            <v>201800</v>
          </cell>
          <cell r="N1352">
            <v>206261.69</v>
          </cell>
          <cell r="O1352" t="str">
            <v>CRC</v>
          </cell>
        </row>
        <row r="1353">
          <cell r="B1353" t="str">
            <v>MA_CRC_HPHC_PPO</v>
          </cell>
          <cell r="H1353">
            <v>7</v>
          </cell>
          <cell r="I1353">
            <v>0</v>
          </cell>
          <cell r="J1353">
            <v>201906</v>
          </cell>
          <cell r="K1353">
            <v>201808</v>
          </cell>
          <cell r="N1353">
            <v>5389.6</v>
          </cell>
          <cell r="O1353" t="str">
            <v>CRC</v>
          </cell>
        </row>
        <row r="1354">
          <cell r="B1354" t="str">
            <v>MA_CRC_HPHC_PPO</v>
          </cell>
          <cell r="H1354">
            <v>324</v>
          </cell>
          <cell r="I1354">
            <v>0</v>
          </cell>
          <cell r="J1354">
            <v>201907</v>
          </cell>
          <cell r="K1354">
            <v>201800</v>
          </cell>
          <cell r="N1354">
            <v>191708.19</v>
          </cell>
          <cell r="O1354" t="str">
            <v>CRC</v>
          </cell>
        </row>
        <row r="1355">
          <cell r="B1355" t="str">
            <v>MA_CRC_HPHC_PPO</v>
          </cell>
          <cell r="H1355">
            <v>7</v>
          </cell>
          <cell r="I1355">
            <v>0</v>
          </cell>
          <cell r="J1355">
            <v>201907</v>
          </cell>
          <cell r="K1355">
            <v>201808</v>
          </cell>
          <cell r="N1355">
            <v>5389.6</v>
          </cell>
          <cell r="O1355" t="str">
            <v>CRC</v>
          </cell>
        </row>
        <row r="1356">
          <cell r="B1356" t="str">
            <v>MA_CRC_HPHC_PPO</v>
          </cell>
          <cell r="H1356">
            <v>317</v>
          </cell>
          <cell r="I1356">
            <v>0</v>
          </cell>
          <cell r="J1356">
            <v>201908</v>
          </cell>
          <cell r="K1356">
            <v>201800</v>
          </cell>
          <cell r="N1356">
            <v>186104.01</v>
          </cell>
          <cell r="O1356" t="str">
            <v>CRC</v>
          </cell>
        </row>
        <row r="1357">
          <cell r="B1357" t="str">
            <v>MA_CRC_HPHC_PPO</v>
          </cell>
          <cell r="H1357">
            <v>7</v>
          </cell>
          <cell r="I1357">
            <v>0</v>
          </cell>
          <cell r="J1357">
            <v>201908</v>
          </cell>
          <cell r="K1357">
            <v>201808</v>
          </cell>
          <cell r="N1357">
            <v>5389.6</v>
          </cell>
          <cell r="O1357" t="str">
            <v>CRC</v>
          </cell>
        </row>
        <row r="1358">
          <cell r="B1358" t="str">
            <v>MA_CRC_HPHC_PPO</v>
          </cell>
          <cell r="H1358">
            <v>215</v>
          </cell>
          <cell r="I1358">
            <v>0</v>
          </cell>
          <cell r="J1358">
            <v>201909</v>
          </cell>
          <cell r="K1358">
            <v>201800</v>
          </cell>
          <cell r="N1358">
            <v>132153</v>
          </cell>
          <cell r="O1358" t="str">
            <v>CRC</v>
          </cell>
        </row>
        <row r="1359">
          <cell r="B1359" t="str">
            <v>MA_CRC_HPHC_PPO</v>
          </cell>
          <cell r="H1359">
            <v>7</v>
          </cell>
          <cell r="I1359">
            <v>0</v>
          </cell>
          <cell r="J1359">
            <v>201909</v>
          </cell>
          <cell r="K1359">
            <v>201808</v>
          </cell>
          <cell r="N1359">
            <v>5601.93</v>
          </cell>
          <cell r="O1359" t="str">
            <v>CRC</v>
          </cell>
        </row>
        <row r="1360">
          <cell r="B1360" t="str">
            <v>MA_CRC_HPHC_PPO</v>
          </cell>
          <cell r="H1360">
            <v>26</v>
          </cell>
          <cell r="I1360">
            <v>0</v>
          </cell>
          <cell r="J1360">
            <v>201909</v>
          </cell>
          <cell r="K1360">
            <v>201908</v>
          </cell>
          <cell r="N1360">
            <v>16486.66</v>
          </cell>
          <cell r="O1360" t="str">
            <v>CRC</v>
          </cell>
        </row>
        <row r="1361">
          <cell r="B1361" t="str">
            <v>MA_CRC_HPHC_PPO</v>
          </cell>
          <cell r="H1361">
            <v>217</v>
          </cell>
          <cell r="I1361">
            <v>0</v>
          </cell>
          <cell r="J1361">
            <v>201901</v>
          </cell>
          <cell r="K1361">
            <v>201800</v>
          </cell>
          <cell r="N1361">
            <v>113632.54000000001</v>
          </cell>
          <cell r="O1361" t="str">
            <v>CRC</v>
          </cell>
        </row>
        <row r="1362">
          <cell r="B1362" t="str">
            <v>MA_CRC_HPHC_PPO</v>
          </cell>
          <cell r="H1362">
            <v>212</v>
          </cell>
          <cell r="I1362">
            <v>0</v>
          </cell>
          <cell r="J1362">
            <v>201902</v>
          </cell>
          <cell r="K1362">
            <v>201800</v>
          </cell>
          <cell r="N1362">
            <v>112370.73999999998</v>
          </cell>
          <cell r="O1362" t="str">
            <v>CRC</v>
          </cell>
        </row>
        <row r="1363">
          <cell r="B1363" t="str">
            <v>MA_CRC_HPHC_PPO</v>
          </cell>
          <cell r="H1363">
            <v>210</v>
          </cell>
          <cell r="I1363">
            <v>0</v>
          </cell>
          <cell r="J1363">
            <v>201903</v>
          </cell>
          <cell r="K1363">
            <v>201800</v>
          </cell>
          <cell r="N1363">
            <v>110862.31</v>
          </cell>
          <cell r="O1363" t="str">
            <v>CRC</v>
          </cell>
        </row>
        <row r="1364">
          <cell r="B1364" t="str">
            <v>MA_CRC_HPHC_PPO</v>
          </cell>
          <cell r="H1364">
            <v>198</v>
          </cell>
          <cell r="I1364">
            <v>0</v>
          </cell>
          <cell r="J1364">
            <v>201904</v>
          </cell>
          <cell r="K1364">
            <v>201800</v>
          </cell>
          <cell r="N1364">
            <v>105232.81999999998</v>
          </cell>
          <cell r="O1364" t="str">
            <v>CRC</v>
          </cell>
        </row>
        <row r="1365">
          <cell r="B1365" t="str">
            <v>MA_CRC_HPHC_PPO</v>
          </cell>
          <cell r="H1365">
            <v>193</v>
          </cell>
          <cell r="I1365">
            <v>0</v>
          </cell>
          <cell r="J1365">
            <v>201905</v>
          </cell>
          <cell r="K1365">
            <v>201800</v>
          </cell>
          <cell r="N1365">
            <v>101900.06</v>
          </cell>
          <cell r="O1365" t="str">
            <v>CRC</v>
          </cell>
        </row>
        <row r="1366">
          <cell r="B1366" t="str">
            <v>MA_CRC_HPHC_PPO</v>
          </cell>
          <cell r="H1366">
            <v>188</v>
          </cell>
          <cell r="I1366">
            <v>0</v>
          </cell>
          <cell r="J1366">
            <v>201906</v>
          </cell>
          <cell r="K1366">
            <v>201800</v>
          </cell>
          <cell r="N1366">
            <v>100990.85999999999</v>
          </cell>
          <cell r="O1366" t="str">
            <v>CRC</v>
          </cell>
        </row>
        <row r="1367">
          <cell r="B1367" t="str">
            <v>MA_CRC_HPHC_PPO</v>
          </cell>
          <cell r="H1367">
            <v>189</v>
          </cell>
          <cell r="I1367">
            <v>0</v>
          </cell>
          <cell r="J1367">
            <v>201907</v>
          </cell>
          <cell r="K1367">
            <v>201800</v>
          </cell>
          <cell r="N1367">
            <v>101408.22</v>
          </cell>
          <cell r="O1367" t="str">
            <v>CRC</v>
          </cell>
        </row>
        <row r="1368">
          <cell r="B1368" t="str">
            <v>MA_CRC_HPHC_PPO</v>
          </cell>
          <cell r="H1368">
            <v>189</v>
          </cell>
          <cell r="I1368">
            <v>0</v>
          </cell>
          <cell r="J1368">
            <v>201908</v>
          </cell>
          <cell r="K1368">
            <v>201800</v>
          </cell>
          <cell r="N1368">
            <v>101780.38999999998</v>
          </cell>
          <cell r="O1368" t="str">
            <v>CRC</v>
          </cell>
        </row>
        <row r="1369">
          <cell r="B1369" t="str">
            <v>MA_CRC_HPHC_PPO</v>
          </cell>
          <cell r="H1369">
            <v>186</v>
          </cell>
          <cell r="I1369">
            <v>0</v>
          </cell>
          <cell r="J1369">
            <v>201909</v>
          </cell>
          <cell r="K1369">
            <v>201800</v>
          </cell>
          <cell r="N1369">
            <v>100319.68999999999</v>
          </cell>
          <cell r="O1369" t="str">
            <v>CRC</v>
          </cell>
        </row>
        <row r="1370">
          <cell r="B1370" t="str">
            <v>MA_CRC_HPHC_PPO</v>
          </cell>
          <cell r="H1370">
            <v>259</v>
          </cell>
          <cell r="I1370">
            <v>0</v>
          </cell>
          <cell r="J1370">
            <v>201901</v>
          </cell>
          <cell r="K1370">
            <v>201800</v>
          </cell>
          <cell r="N1370">
            <v>178961.65</v>
          </cell>
          <cell r="O1370" t="str">
            <v>CRC</v>
          </cell>
        </row>
        <row r="1371">
          <cell r="B1371" t="str">
            <v>MA_CRC_HPHC_PPO</v>
          </cell>
          <cell r="H1371">
            <v>254</v>
          </cell>
          <cell r="I1371">
            <v>0</v>
          </cell>
          <cell r="J1371">
            <v>201902</v>
          </cell>
          <cell r="K1371">
            <v>201800</v>
          </cell>
          <cell r="N1371">
            <v>176658.71</v>
          </cell>
          <cell r="O1371" t="str">
            <v>CRC</v>
          </cell>
        </row>
        <row r="1372">
          <cell r="B1372" t="str">
            <v>MA_CRC_HPHC_PPO</v>
          </cell>
          <cell r="H1372">
            <v>256</v>
          </cell>
          <cell r="I1372">
            <v>0</v>
          </cell>
          <cell r="J1372">
            <v>201903</v>
          </cell>
          <cell r="K1372">
            <v>201800</v>
          </cell>
          <cell r="N1372">
            <v>176848.19999999998</v>
          </cell>
          <cell r="O1372" t="str">
            <v>CRC</v>
          </cell>
        </row>
        <row r="1373">
          <cell r="B1373" t="str">
            <v>MA_CRC_HPHC_PPO</v>
          </cell>
          <cell r="H1373">
            <v>263</v>
          </cell>
          <cell r="I1373">
            <v>0</v>
          </cell>
          <cell r="J1373">
            <v>201904</v>
          </cell>
          <cell r="K1373">
            <v>201800</v>
          </cell>
          <cell r="N1373">
            <v>181464.54</v>
          </cell>
          <cell r="O1373" t="str">
            <v>CRC</v>
          </cell>
        </row>
        <row r="1374">
          <cell r="B1374" t="str">
            <v>MA_CRC_HPHC_PPO</v>
          </cell>
          <cell r="H1374">
            <v>267</v>
          </cell>
          <cell r="I1374">
            <v>0</v>
          </cell>
          <cell r="J1374">
            <v>201905</v>
          </cell>
          <cell r="K1374">
            <v>201800</v>
          </cell>
          <cell r="N1374">
            <v>185491.97</v>
          </cell>
          <cell r="O1374" t="str">
            <v>CRC</v>
          </cell>
        </row>
        <row r="1375">
          <cell r="B1375" t="str">
            <v>MA_CRC_HPHC_PPO</v>
          </cell>
          <cell r="H1375">
            <v>273</v>
          </cell>
          <cell r="I1375">
            <v>0</v>
          </cell>
          <cell r="J1375">
            <v>201906</v>
          </cell>
          <cell r="K1375">
            <v>201800</v>
          </cell>
          <cell r="N1375">
            <v>189237.24</v>
          </cell>
          <cell r="O1375" t="str">
            <v>CRC</v>
          </cell>
        </row>
        <row r="1376">
          <cell r="B1376" t="str">
            <v>MA_CRC_HPHC_PPO</v>
          </cell>
          <cell r="H1376">
            <v>281</v>
          </cell>
          <cell r="I1376">
            <v>0</v>
          </cell>
          <cell r="J1376">
            <v>201907</v>
          </cell>
          <cell r="K1376">
            <v>201800</v>
          </cell>
          <cell r="N1376">
            <v>192201.65999999997</v>
          </cell>
          <cell r="O1376" t="str">
            <v>CRC</v>
          </cell>
        </row>
        <row r="1377">
          <cell r="B1377" t="str">
            <v>MA_CRC_HPHC_PPO</v>
          </cell>
          <cell r="H1377">
            <v>276</v>
          </cell>
          <cell r="I1377">
            <v>0</v>
          </cell>
          <cell r="J1377">
            <v>201908</v>
          </cell>
          <cell r="K1377">
            <v>201800</v>
          </cell>
          <cell r="N1377">
            <v>189285.78</v>
          </cell>
          <cell r="O1377" t="str">
            <v>CRC</v>
          </cell>
        </row>
        <row r="1378">
          <cell r="B1378" t="str">
            <v>MA_CRC_HPHC_PPO</v>
          </cell>
          <cell r="H1378">
            <v>276</v>
          </cell>
          <cell r="I1378">
            <v>0</v>
          </cell>
          <cell r="J1378">
            <v>201909</v>
          </cell>
          <cell r="K1378">
            <v>201800</v>
          </cell>
          <cell r="N1378">
            <v>189276.88</v>
          </cell>
          <cell r="O1378" t="str">
            <v>CRC</v>
          </cell>
        </row>
        <row r="1379">
          <cell r="B1379" t="str">
            <v>MA_CRC_HPHC_PPO</v>
          </cell>
          <cell r="H1379">
            <v>561</v>
          </cell>
          <cell r="I1379">
            <v>0</v>
          </cell>
          <cell r="J1379">
            <v>201901</v>
          </cell>
          <cell r="K1379">
            <v>201800</v>
          </cell>
          <cell r="N1379">
            <v>314636.90999999997</v>
          </cell>
          <cell r="O1379" t="str">
            <v>CRC</v>
          </cell>
        </row>
        <row r="1380">
          <cell r="B1380" t="str">
            <v>MA_CRC_HPHC_PPO</v>
          </cell>
          <cell r="H1380">
            <v>22</v>
          </cell>
          <cell r="I1380">
            <v>0</v>
          </cell>
          <cell r="J1380">
            <v>201901</v>
          </cell>
          <cell r="K1380">
            <v>201808</v>
          </cell>
          <cell r="N1380">
            <v>11248.529999999999</v>
          </cell>
          <cell r="O1380" t="str">
            <v>CRC</v>
          </cell>
        </row>
        <row r="1381">
          <cell r="B1381" t="str">
            <v>MA_CRC_HPHC_PPO</v>
          </cell>
          <cell r="H1381">
            <v>584</v>
          </cell>
          <cell r="I1381">
            <v>0</v>
          </cell>
          <cell r="J1381">
            <v>201902</v>
          </cell>
          <cell r="K1381">
            <v>201800</v>
          </cell>
          <cell r="N1381">
            <v>325205.64</v>
          </cell>
          <cell r="O1381" t="str">
            <v>CRC</v>
          </cell>
        </row>
        <row r="1382">
          <cell r="B1382" t="str">
            <v>MA_CRC_HPHC_PPO</v>
          </cell>
          <cell r="H1382">
            <v>16</v>
          </cell>
          <cell r="I1382">
            <v>0</v>
          </cell>
          <cell r="J1382">
            <v>201902</v>
          </cell>
          <cell r="K1382">
            <v>201808</v>
          </cell>
          <cell r="N1382">
            <v>9519.09</v>
          </cell>
          <cell r="O1382" t="str">
            <v>CRC</v>
          </cell>
        </row>
        <row r="1383">
          <cell r="B1383" t="str">
            <v>MA_CRC_HPHC_PPO</v>
          </cell>
          <cell r="H1383">
            <v>597</v>
          </cell>
          <cell r="I1383">
            <v>0</v>
          </cell>
          <cell r="J1383">
            <v>201903</v>
          </cell>
          <cell r="K1383">
            <v>201800</v>
          </cell>
          <cell r="N1383">
            <v>329610.48000000004</v>
          </cell>
          <cell r="O1383" t="str">
            <v>CRC</v>
          </cell>
        </row>
        <row r="1384">
          <cell r="B1384" t="str">
            <v>MA_CRC_HPHC_PPO</v>
          </cell>
          <cell r="H1384">
            <v>16</v>
          </cell>
          <cell r="I1384">
            <v>0</v>
          </cell>
          <cell r="J1384">
            <v>201903</v>
          </cell>
          <cell r="K1384">
            <v>201808</v>
          </cell>
          <cell r="N1384">
            <v>9519.09</v>
          </cell>
          <cell r="O1384" t="str">
            <v>CRC</v>
          </cell>
        </row>
        <row r="1385">
          <cell r="B1385" t="str">
            <v>MA_CRC_HPHC_PPO</v>
          </cell>
          <cell r="H1385">
            <v>606</v>
          </cell>
          <cell r="I1385">
            <v>0</v>
          </cell>
          <cell r="J1385">
            <v>201904</v>
          </cell>
          <cell r="K1385">
            <v>201800</v>
          </cell>
          <cell r="N1385">
            <v>334279.32</v>
          </cell>
          <cell r="O1385" t="str">
            <v>CRC</v>
          </cell>
        </row>
        <row r="1386">
          <cell r="B1386" t="str">
            <v>MA_CRC_HPHC_PPO</v>
          </cell>
          <cell r="H1386">
            <v>16</v>
          </cell>
          <cell r="I1386">
            <v>0</v>
          </cell>
          <cell r="J1386">
            <v>201904</v>
          </cell>
          <cell r="K1386">
            <v>201808</v>
          </cell>
          <cell r="N1386">
            <v>9519.09</v>
          </cell>
          <cell r="O1386" t="str">
            <v>CRC</v>
          </cell>
        </row>
        <row r="1387">
          <cell r="B1387" t="str">
            <v>MA_CRC_HPHC_PPO</v>
          </cell>
          <cell r="H1387">
            <v>619</v>
          </cell>
          <cell r="I1387">
            <v>0</v>
          </cell>
          <cell r="J1387">
            <v>201905</v>
          </cell>
          <cell r="K1387">
            <v>201800</v>
          </cell>
          <cell r="N1387">
            <v>340330.27</v>
          </cell>
          <cell r="O1387" t="str">
            <v>CRC</v>
          </cell>
        </row>
        <row r="1388">
          <cell r="B1388" t="str">
            <v>MA_CRC_HPHC_PPO</v>
          </cell>
          <cell r="H1388">
            <v>16</v>
          </cell>
          <cell r="I1388">
            <v>0</v>
          </cell>
          <cell r="J1388">
            <v>201905</v>
          </cell>
          <cell r="K1388">
            <v>201808</v>
          </cell>
          <cell r="N1388">
            <v>9519.09</v>
          </cell>
          <cell r="O1388" t="str">
            <v>CRC</v>
          </cell>
        </row>
        <row r="1389">
          <cell r="B1389" t="str">
            <v>MA_CRC_HPHC_PPO</v>
          </cell>
          <cell r="H1389">
            <v>628</v>
          </cell>
          <cell r="I1389">
            <v>0</v>
          </cell>
          <cell r="J1389">
            <v>201906</v>
          </cell>
          <cell r="K1389">
            <v>201800</v>
          </cell>
          <cell r="N1389">
            <v>343334.44</v>
          </cell>
          <cell r="O1389" t="str">
            <v>CRC</v>
          </cell>
        </row>
        <row r="1390">
          <cell r="B1390" t="str">
            <v>MA_CRC_HPHC_PPO</v>
          </cell>
          <cell r="H1390">
            <v>16</v>
          </cell>
          <cell r="I1390">
            <v>0</v>
          </cell>
          <cell r="J1390">
            <v>201906</v>
          </cell>
          <cell r="K1390">
            <v>201808</v>
          </cell>
          <cell r="N1390">
            <v>9519.09</v>
          </cell>
          <cell r="O1390" t="str">
            <v>CRC</v>
          </cell>
        </row>
        <row r="1391">
          <cell r="B1391" t="str">
            <v>MA_CRC_HPHC_PPO</v>
          </cell>
          <cell r="H1391">
            <v>423</v>
          </cell>
          <cell r="I1391">
            <v>0</v>
          </cell>
          <cell r="J1391">
            <v>201907</v>
          </cell>
          <cell r="K1391">
            <v>201800</v>
          </cell>
          <cell r="N1391">
            <v>264385.55</v>
          </cell>
          <cell r="O1391" t="str">
            <v>CRC</v>
          </cell>
        </row>
        <row r="1392">
          <cell r="B1392" t="str">
            <v>MA_CRC_HPHC_PPO</v>
          </cell>
          <cell r="H1392">
            <v>16</v>
          </cell>
          <cell r="I1392">
            <v>0</v>
          </cell>
          <cell r="J1392">
            <v>201907</v>
          </cell>
          <cell r="K1392">
            <v>201808</v>
          </cell>
          <cell r="N1392">
            <v>9519.09</v>
          </cell>
          <cell r="O1392" t="str">
            <v>CRC</v>
          </cell>
        </row>
        <row r="1393">
          <cell r="B1393" t="str">
            <v>MA_CRC_HPHC_PPO</v>
          </cell>
          <cell r="H1393">
            <v>426</v>
          </cell>
          <cell r="I1393">
            <v>0</v>
          </cell>
          <cell r="J1393">
            <v>201908</v>
          </cell>
          <cell r="K1393">
            <v>201800</v>
          </cell>
          <cell r="N1393">
            <v>266758.28000000003</v>
          </cell>
          <cell r="O1393" t="str">
            <v>CRC</v>
          </cell>
        </row>
        <row r="1394">
          <cell r="B1394" t="str">
            <v>MA_CRC_HPHC_PPO</v>
          </cell>
          <cell r="H1394">
            <v>16</v>
          </cell>
          <cell r="I1394">
            <v>0</v>
          </cell>
          <cell r="J1394">
            <v>201908</v>
          </cell>
          <cell r="K1394">
            <v>201808</v>
          </cell>
          <cell r="N1394">
            <v>9519.09</v>
          </cell>
          <cell r="O1394" t="str">
            <v>CRC</v>
          </cell>
        </row>
        <row r="1395">
          <cell r="B1395" t="str">
            <v>MA_CRC_HPHC_PPO</v>
          </cell>
          <cell r="H1395">
            <v>413</v>
          </cell>
          <cell r="I1395">
            <v>0</v>
          </cell>
          <cell r="J1395">
            <v>201909</v>
          </cell>
          <cell r="K1395">
            <v>201800</v>
          </cell>
          <cell r="N1395">
            <v>262785.05</v>
          </cell>
          <cell r="O1395" t="str">
            <v>CRC</v>
          </cell>
        </row>
        <row r="1396">
          <cell r="B1396" t="str">
            <v>MA_CRC_HPHC_PPO</v>
          </cell>
          <cell r="H1396">
            <v>16</v>
          </cell>
          <cell r="I1396">
            <v>0</v>
          </cell>
          <cell r="J1396">
            <v>201909</v>
          </cell>
          <cell r="K1396">
            <v>201808</v>
          </cell>
          <cell r="N1396">
            <v>9519.09</v>
          </cell>
          <cell r="O1396" t="str">
            <v>CRC</v>
          </cell>
        </row>
        <row r="1397">
          <cell r="B1397" t="str">
            <v>MA_CRC_HPIC_PPO</v>
          </cell>
          <cell r="H1397">
            <v>1417</v>
          </cell>
          <cell r="I1397">
            <v>0</v>
          </cell>
          <cell r="J1397">
            <v>201901</v>
          </cell>
          <cell r="K1397">
            <v>201800</v>
          </cell>
          <cell r="N1397">
            <v>699601.93999999983</v>
          </cell>
          <cell r="O1397" t="str">
            <v>CRC</v>
          </cell>
        </row>
        <row r="1398">
          <cell r="B1398" t="str">
            <v>MA_CRC_HPIC_PPO</v>
          </cell>
          <cell r="H1398">
            <v>264</v>
          </cell>
          <cell r="I1398">
            <v>0</v>
          </cell>
          <cell r="J1398">
            <v>201901</v>
          </cell>
          <cell r="K1398">
            <v>201808</v>
          </cell>
          <cell r="N1398">
            <v>109158.26999999999</v>
          </cell>
          <cell r="O1398" t="str">
            <v>CRC</v>
          </cell>
        </row>
        <row r="1399">
          <cell r="B1399" t="str">
            <v>MA_CRC_HPIC_PPO</v>
          </cell>
          <cell r="H1399">
            <v>1432</v>
          </cell>
          <cell r="I1399">
            <v>0</v>
          </cell>
          <cell r="J1399">
            <v>201902</v>
          </cell>
          <cell r="K1399">
            <v>201800</v>
          </cell>
          <cell r="N1399">
            <v>708254.30999999994</v>
          </cell>
          <cell r="O1399" t="str">
            <v>CRC</v>
          </cell>
        </row>
        <row r="1400">
          <cell r="B1400" t="str">
            <v>MA_CRC_HPIC_PPO</v>
          </cell>
          <cell r="H1400">
            <v>259</v>
          </cell>
          <cell r="I1400">
            <v>0</v>
          </cell>
          <cell r="J1400">
            <v>201902</v>
          </cell>
          <cell r="K1400">
            <v>201808</v>
          </cell>
          <cell r="N1400">
            <v>107159.20999999999</v>
          </cell>
          <cell r="O1400" t="str">
            <v>CRC</v>
          </cell>
        </row>
        <row r="1401">
          <cell r="B1401" t="str">
            <v>MA_CRC_HPIC_PPO</v>
          </cell>
          <cell r="H1401">
            <v>1448</v>
          </cell>
          <cell r="I1401">
            <v>0</v>
          </cell>
          <cell r="J1401">
            <v>201903</v>
          </cell>
          <cell r="K1401">
            <v>201800</v>
          </cell>
          <cell r="N1401">
            <v>716798.15</v>
          </cell>
          <cell r="O1401" t="str">
            <v>CRC</v>
          </cell>
        </row>
        <row r="1402">
          <cell r="B1402" t="str">
            <v>MA_CRC_HPIC_PPO</v>
          </cell>
          <cell r="H1402">
            <v>259</v>
          </cell>
          <cell r="I1402">
            <v>0</v>
          </cell>
          <cell r="J1402">
            <v>201903</v>
          </cell>
          <cell r="K1402">
            <v>201808</v>
          </cell>
          <cell r="N1402">
            <v>106954.29000000001</v>
          </cell>
          <cell r="O1402" t="str">
            <v>CRC</v>
          </cell>
        </row>
        <row r="1403">
          <cell r="B1403" t="str">
            <v>MA_CRC_HPIC_PPO</v>
          </cell>
          <cell r="H1403">
            <v>1458</v>
          </cell>
          <cell r="I1403">
            <v>0</v>
          </cell>
          <cell r="J1403">
            <v>201904</v>
          </cell>
          <cell r="K1403">
            <v>201800</v>
          </cell>
          <cell r="N1403">
            <v>725859.00999999989</v>
          </cell>
          <cell r="O1403" t="str">
            <v>CRC</v>
          </cell>
        </row>
        <row r="1404">
          <cell r="B1404" t="str">
            <v>MA_CRC_HPIC_PPO</v>
          </cell>
          <cell r="H1404">
            <v>260</v>
          </cell>
          <cell r="I1404">
            <v>0</v>
          </cell>
          <cell r="J1404">
            <v>201904</v>
          </cell>
          <cell r="K1404">
            <v>201808</v>
          </cell>
          <cell r="N1404">
            <v>107051.23999999999</v>
          </cell>
          <cell r="O1404" t="str">
            <v>CRC</v>
          </cell>
        </row>
        <row r="1405">
          <cell r="B1405" t="str">
            <v>MA_CRC_HPIC_PPO</v>
          </cell>
          <cell r="H1405">
            <v>1476</v>
          </cell>
          <cell r="I1405">
            <v>0</v>
          </cell>
          <cell r="J1405">
            <v>201905</v>
          </cell>
          <cell r="K1405">
            <v>201800</v>
          </cell>
          <cell r="N1405">
            <v>735490.08</v>
          </cell>
          <cell r="O1405" t="str">
            <v>CRC</v>
          </cell>
        </row>
        <row r="1406">
          <cell r="B1406" t="str">
            <v>MA_CRC_HPIC_PPO</v>
          </cell>
          <cell r="H1406">
            <v>250</v>
          </cell>
          <cell r="I1406">
            <v>0</v>
          </cell>
          <cell r="J1406">
            <v>201905</v>
          </cell>
          <cell r="K1406">
            <v>201808</v>
          </cell>
          <cell r="N1406">
            <v>104068.04000000001</v>
          </cell>
          <cell r="O1406" t="str">
            <v>CRC</v>
          </cell>
        </row>
        <row r="1407">
          <cell r="B1407" t="str">
            <v>MA_CRC_HPIC_PPO</v>
          </cell>
          <cell r="H1407">
            <v>1480</v>
          </cell>
          <cell r="I1407">
            <v>0</v>
          </cell>
          <cell r="J1407">
            <v>201906</v>
          </cell>
          <cell r="K1407">
            <v>201800</v>
          </cell>
          <cell r="N1407">
            <v>743690.97</v>
          </cell>
          <cell r="O1407" t="str">
            <v>CRC</v>
          </cell>
        </row>
        <row r="1408">
          <cell r="B1408" t="str">
            <v>MA_CRC_HPIC_PPO</v>
          </cell>
          <cell r="H1408">
            <v>253</v>
          </cell>
          <cell r="I1408">
            <v>0</v>
          </cell>
          <cell r="J1408">
            <v>201906</v>
          </cell>
          <cell r="K1408">
            <v>201808</v>
          </cell>
          <cell r="N1408">
            <v>105706.69</v>
          </cell>
          <cell r="O1408" t="str">
            <v>CRC</v>
          </cell>
        </row>
        <row r="1409">
          <cell r="B1409" t="str">
            <v>MA_CRC_HPIC_PPO</v>
          </cell>
          <cell r="H1409">
            <v>1483</v>
          </cell>
          <cell r="I1409">
            <v>0</v>
          </cell>
          <cell r="J1409">
            <v>201907</v>
          </cell>
          <cell r="K1409">
            <v>201800</v>
          </cell>
          <cell r="N1409">
            <v>741506.35000000009</v>
          </cell>
          <cell r="O1409" t="str">
            <v>CRC</v>
          </cell>
        </row>
        <row r="1410">
          <cell r="B1410" t="str">
            <v>MA_CRC_HPIC_PPO</v>
          </cell>
          <cell r="H1410">
            <v>245</v>
          </cell>
          <cell r="I1410">
            <v>0</v>
          </cell>
          <cell r="J1410">
            <v>201907</v>
          </cell>
          <cell r="K1410">
            <v>201808</v>
          </cell>
          <cell r="N1410">
            <v>102945.93000000001</v>
          </cell>
          <cell r="O1410" t="str">
            <v>CRC</v>
          </cell>
        </row>
        <row r="1411">
          <cell r="B1411" t="str">
            <v>MA_CRC_HPIC_PPO</v>
          </cell>
          <cell r="H1411">
            <v>1485</v>
          </cell>
          <cell r="I1411">
            <v>0</v>
          </cell>
          <cell r="J1411">
            <v>201908</v>
          </cell>
          <cell r="K1411">
            <v>201800</v>
          </cell>
          <cell r="N1411">
            <v>741198.46000000008</v>
          </cell>
          <cell r="O1411" t="str">
            <v>CRC</v>
          </cell>
        </row>
        <row r="1412">
          <cell r="B1412" t="str">
            <v>MA_CRC_HPIC_PPO</v>
          </cell>
          <cell r="H1412">
            <v>243</v>
          </cell>
          <cell r="I1412">
            <v>0</v>
          </cell>
          <cell r="J1412">
            <v>201908</v>
          </cell>
          <cell r="K1412">
            <v>201808</v>
          </cell>
          <cell r="N1412">
            <v>101700.34</v>
          </cell>
          <cell r="O1412" t="str">
            <v>CRC</v>
          </cell>
        </row>
        <row r="1413">
          <cell r="B1413" t="str">
            <v>MA_CRC_HPIC_PPO</v>
          </cell>
          <cell r="H1413">
            <v>1496</v>
          </cell>
          <cell r="I1413">
            <v>0</v>
          </cell>
          <cell r="J1413">
            <v>201909</v>
          </cell>
          <cell r="K1413">
            <v>201800</v>
          </cell>
          <cell r="N1413">
            <v>746018.68</v>
          </cell>
          <cell r="O1413" t="str">
            <v>CRC</v>
          </cell>
        </row>
        <row r="1414">
          <cell r="B1414" t="str">
            <v>MA_CRC_HPIC_PPO</v>
          </cell>
          <cell r="H1414">
            <v>244</v>
          </cell>
          <cell r="I1414">
            <v>0</v>
          </cell>
          <cell r="J1414">
            <v>201909</v>
          </cell>
          <cell r="K1414">
            <v>201808</v>
          </cell>
          <cell r="N1414">
            <v>102145.73999999999</v>
          </cell>
          <cell r="O1414" t="str">
            <v>CRC</v>
          </cell>
        </row>
        <row r="1415">
          <cell r="B1415" t="str">
            <v>MA_CRC_HPIC_PPO</v>
          </cell>
          <cell r="H1415">
            <v>189</v>
          </cell>
          <cell r="I1415">
            <v>0</v>
          </cell>
          <cell r="J1415">
            <v>201901</v>
          </cell>
          <cell r="K1415">
            <v>201800</v>
          </cell>
          <cell r="N1415">
            <v>96293.41</v>
          </cell>
          <cell r="O1415" t="str">
            <v>CRC</v>
          </cell>
        </row>
        <row r="1416">
          <cell r="B1416" t="str">
            <v>MA_CRC_HPIC_PPO</v>
          </cell>
          <cell r="H1416">
            <v>175</v>
          </cell>
          <cell r="I1416">
            <v>0</v>
          </cell>
          <cell r="J1416">
            <v>201902</v>
          </cell>
          <cell r="K1416">
            <v>201800</v>
          </cell>
          <cell r="N1416">
            <v>93204.5</v>
          </cell>
          <cell r="O1416" t="str">
            <v>CRC</v>
          </cell>
        </row>
        <row r="1417">
          <cell r="B1417" t="str">
            <v>MA_CRC_HPIC_PPO</v>
          </cell>
          <cell r="H1417">
            <v>176</v>
          </cell>
          <cell r="I1417">
            <v>0</v>
          </cell>
          <cell r="J1417">
            <v>201903</v>
          </cell>
          <cell r="K1417">
            <v>201800</v>
          </cell>
          <cell r="N1417">
            <v>93621.42</v>
          </cell>
          <cell r="O1417" t="str">
            <v>CRC</v>
          </cell>
        </row>
        <row r="1418">
          <cell r="B1418" t="str">
            <v>MA_CRC_HPIC_PPO</v>
          </cell>
          <cell r="H1418">
            <v>180</v>
          </cell>
          <cell r="I1418">
            <v>0</v>
          </cell>
          <cell r="J1418">
            <v>201904</v>
          </cell>
          <cell r="K1418">
            <v>201800</v>
          </cell>
          <cell r="N1418">
            <v>97152.51</v>
          </cell>
          <cell r="O1418" t="str">
            <v>CRC</v>
          </cell>
        </row>
        <row r="1419">
          <cell r="B1419" t="str">
            <v>MA_CRC_HPIC_PPO</v>
          </cell>
          <cell r="H1419">
            <v>180</v>
          </cell>
          <cell r="I1419">
            <v>0</v>
          </cell>
          <cell r="J1419">
            <v>201905</v>
          </cell>
          <cell r="K1419">
            <v>201800</v>
          </cell>
          <cell r="N1419">
            <v>97110.489999999991</v>
          </cell>
          <cell r="O1419" t="str">
            <v>CRC</v>
          </cell>
        </row>
        <row r="1420">
          <cell r="B1420" t="str">
            <v>MA_CRC_HPIC_PPO</v>
          </cell>
          <cell r="H1420">
            <v>184</v>
          </cell>
          <cell r="I1420">
            <v>0</v>
          </cell>
          <cell r="J1420">
            <v>201906</v>
          </cell>
          <cell r="K1420">
            <v>201800</v>
          </cell>
          <cell r="N1420">
            <v>98171.6</v>
          </cell>
          <cell r="O1420" t="str">
            <v>CRC</v>
          </cell>
        </row>
        <row r="1421">
          <cell r="B1421" t="str">
            <v>MA_CRC_HPIC_PPO</v>
          </cell>
          <cell r="H1421">
            <v>185</v>
          </cell>
          <cell r="I1421">
            <v>0</v>
          </cell>
          <cell r="J1421">
            <v>201907</v>
          </cell>
          <cell r="K1421">
            <v>201800</v>
          </cell>
          <cell r="N1421">
            <v>97674.09</v>
          </cell>
          <cell r="O1421" t="str">
            <v>CRC</v>
          </cell>
        </row>
        <row r="1422">
          <cell r="B1422" t="str">
            <v>MA_CRC_HPIC_PPO</v>
          </cell>
          <cell r="H1422">
            <v>186</v>
          </cell>
          <cell r="I1422">
            <v>0</v>
          </cell>
          <cell r="J1422">
            <v>201908</v>
          </cell>
          <cell r="K1422">
            <v>201800</v>
          </cell>
          <cell r="N1422">
            <v>98477.82</v>
          </cell>
          <cell r="O1422" t="str">
            <v>CRC</v>
          </cell>
        </row>
        <row r="1423">
          <cell r="B1423" t="str">
            <v>MA_CRC_HPIC_PPO</v>
          </cell>
          <cell r="H1423">
            <v>186</v>
          </cell>
          <cell r="I1423">
            <v>0</v>
          </cell>
          <cell r="J1423">
            <v>201909</v>
          </cell>
          <cell r="K1423">
            <v>201800</v>
          </cell>
          <cell r="N1423">
            <v>97645.389999999985</v>
          </cell>
          <cell r="O1423" t="str">
            <v>CRC</v>
          </cell>
        </row>
        <row r="1424">
          <cell r="B1424" t="str">
            <v>MA_CRC_HPIC_PPO</v>
          </cell>
          <cell r="H1424">
            <v>597</v>
          </cell>
          <cell r="I1424">
            <v>0</v>
          </cell>
          <cell r="J1424">
            <v>201901</v>
          </cell>
          <cell r="K1424">
            <v>201800</v>
          </cell>
          <cell r="N1424">
            <v>225138.93</v>
          </cell>
          <cell r="O1424" t="str">
            <v>CRC</v>
          </cell>
        </row>
        <row r="1425">
          <cell r="B1425" t="str">
            <v>MA_CRC_HPIC_PPO</v>
          </cell>
          <cell r="H1425">
            <v>607</v>
          </cell>
          <cell r="I1425">
            <v>0</v>
          </cell>
          <cell r="J1425">
            <v>201902</v>
          </cell>
          <cell r="K1425">
            <v>201800</v>
          </cell>
          <cell r="N1425">
            <v>227300.72</v>
          </cell>
          <cell r="O1425" t="str">
            <v>CRC</v>
          </cell>
        </row>
        <row r="1426">
          <cell r="B1426" t="str">
            <v>MA_CRC_HPIC_PPO</v>
          </cell>
          <cell r="H1426">
            <v>461</v>
          </cell>
          <cell r="I1426">
            <v>0</v>
          </cell>
          <cell r="J1426">
            <v>201903</v>
          </cell>
          <cell r="K1426">
            <v>201800</v>
          </cell>
          <cell r="N1426">
            <v>185075.22</v>
          </cell>
          <cell r="O1426" t="str">
            <v>CRC</v>
          </cell>
        </row>
        <row r="1427">
          <cell r="B1427" t="str">
            <v>MA_CRC_HPIC_PPO</v>
          </cell>
          <cell r="H1427">
            <v>393</v>
          </cell>
          <cell r="I1427">
            <v>0</v>
          </cell>
          <cell r="J1427">
            <v>201904</v>
          </cell>
          <cell r="K1427">
            <v>201800</v>
          </cell>
          <cell r="N1427">
            <v>167209.67000000001</v>
          </cell>
          <cell r="O1427" t="str">
            <v>CRC</v>
          </cell>
        </row>
        <row r="1428">
          <cell r="B1428" t="str">
            <v>MA_CRC_HPIC_PPO</v>
          </cell>
          <cell r="H1428">
            <v>400</v>
          </cell>
          <cell r="I1428">
            <v>0</v>
          </cell>
          <cell r="J1428">
            <v>201905</v>
          </cell>
          <cell r="K1428">
            <v>201800</v>
          </cell>
          <cell r="N1428">
            <v>187006.52</v>
          </cell>
          <cell r="O1428" t="str">
            <v>CRC</v>
          </cell>
        </row>
        <row r="1429">
          <cell r="B1429" t="str">
            <v>MA_CRC_HPIC_PPO</v>
          </cell>
          <cell r="H1429">
            <v>405</v>
          </cell>
          <cell r="I1429">
            <v>0</v>
          </cell>
          <cell r="J1429">
            <v>201906</v>
          </cell>
          <cell r="K1429">
            <v>201800</v>
          </cell>
          <cell r="N1429">
            <v>172290.65000000002</v>
          </cell>
          <cell r="O1429" t="str">
            <v>CRC</v>
          </cell>
        </row>
        <row r="1430">
          <cell r="B1430" t="str">
            <v>MA_CRC_HPIC_PPO</v>
          </cell>
          <cell r="H1430">
            <v>407</v>
          </cell>
          <cell r="I1430">
            <v>0</v>
          </cell>
          <cell r="J1430">
            <v>201907</v>
          </cell>
          <cell r="K1430">
            <v>201800</v>
          </cell>
          <cell r="N1430">
            <v>172091.17</v>
          </cell>
          <cell r="O1430" t="str">
            <v>CRC</v>
          </cell>
        </row>
        <row r="1431">
          <cell r="B1431" t="str">
            <v>MA_CRC_HPIC_PPO</v>
          </cell>
          <cell r="H1431">
            <v>411</v>
          </cell>
          <cell r="I1431">
            <v>0</v>
          </cell>
          <cell r="J1431">
            <v>201908</v>
          </cell>
          <cell r="K1431">
            <v>201800</v>
          </cell>
          <cell r="N1431">
            <v>174177.93</v>
          </cell>
          <cell r="O1431" t="str">
            <v>CRC</v>
          </cell>
        </row>
        <row r="1432">
          <cell r="B1432" t="str">
            <v>MA_CRC_HPIC_PPO</v>
          </cell>
          <cell r="H1432">
            <v>417</v>
          </cell>
          <cell r="I1432">
            <v>0</v>
          </cell>
          <cell r="J1432">
            <v>201909</v>
          </cell>
          <cell r="K1432">
            <v>201800</v>
          </cell>
          <cell r="N1432">
            <v>175018.70999999996</v>
          </cell>
          <cell r="O1432" t="str">
            <v>CRC</v>
          </cell>
        </row>
        <row r="1433">
          <cell r="B1433" t="str">
            <v>MA_CRC_HPIC_PPO</v>
          </cell>
          <cell r="H1433">
            <v>137</v>
          </cell>
          <cell r="I1433">
            <v>0</v>
          </cell>
          <cell r="J1433">
            <v>201901</v>
          </cell>
          <cell r="K1433">
            <v>201800</v>
          </cell>
          <cell r="N1433">
            <v>67892.55</v>
          </cell>
          <cell r="O1433" t="str">
            <v>CRC</v>
          </cell>
        </row>
        <row r="1434">
          <cell r="B1434" t="str">
            <v>MA_CRC_HPIC_PPO</v>
          </cell>
          <cell r="H1434">
            <v>136</v>
          </cell>
          <cell r="I1434">
            <v>0</v>
          </cell>
          <cell r="J1434">
            <v>201902</v>
          </cell>
          <cell r="K1434">
            <v>201800</v>
          </cell>
          <cell r="N1434">
            <v>67703.27</v>
          </cell>
          <cell r="O1434" t="str">
            <v>CRC</v>
          </cell>
        </row>
        <row r="1435">
          <cell r="B1435" t="str">
            <v>MA_CRC_HPIC_PPO</v>
          </cell>
          <cell r="H1435">
            <v>136</v>
          </cell>
          <cell r="I1435">
            <v>0</v>
          </cell>
          <cell r="J1435">
            <v>201903</v>
          </cell>
          <cell r="K1435">
            <v>201800</v>
          </cell>
          <cell r="N1435">
            <v>68165.3</v>
          </cell>
          <cell r="O1435" t="str">
            <v>CRC</v>
          </cell>
        </row>
        <row r="1436">
          <cell r="B1436" t="str">
            <v>MA_CRC_HPIC_PPO</v>
          </cell>
          <cell r="H1436">
            <v>114</v>
          </cell>
          <cell r="I1436">
            <v>0</v>
          </cell>
          <cell r="J1436">
            <v>201904</v>
          </cell>
          <cell r="K1436">
            <v>201800</v>
          </cell>
          <cell r="N1436">
            <v>60565.990000000005</v>
          </cell>
          <cell r="O1436" t="str">
            <v>CRC</v>
          </cell>
        </row>
        <row r="1437">
          <cell r="B1437" t="str">
            <v>MA_CRC_HPIC_PPO</v>
          </cell>
          <cell r="H1437">
            <v>116</v>
          </cell>
          <cell r="I1437">
            <v>0</v>
          </cell>
          <cell r="J1437">
            <v>201905</v>
          </cell>
          <cell r="K1437">
            <v>201800</v>
          </cell>
          <cell r="N1437">
            <v>61455.659999999996</v>
          </cell>
          <cell r="O1437" t="str">
            <v>CRC</v>
          </cell>
        </row>
        <row r="1438">
          <cell r="B1438" t="str">
            <v>MA_CRC_HPIC_PPO</v>
          </cell>
          <cell r="H1438">
            <v>117</v>
          </cell>
          <cell r="I1438">
            <v>0</v>
          </cell>
          <cell r="J1438">
            <v>201906</v>
          </cell>
          <cell r="K1438">
            <v>201800</v>
          </cell>
          <cell r="N1438">
            <v>62196.1</v>
          </cell>
          <cell r="O1438" t="str">
            <v>CRC</v>
          </cell>
        </row>
        <row r="1439">
          <cell r="B1439" t="str">
            <v>MA_CRC_HPIC_PPO</v>
          </cell>
          <cell r="H1439">
            <v>115</v>
          </cell>
          <cell r="I1439">
            <v>0</v>
          </cell>
          <cell r="J1439">
            <v>201907</v>
          </cell>
          <cell r="K1439">
            <v>201800</v>
          </cell>
          <cell r="N1439">
            <v>61055.22</v>
          </cell>
          <cell r="O1439" t="str">
            <v>CRC</v>
          </cell>
        </row>
        <row r="1440">
          <cell r="B1440" t="str">
            <v>MA_CRC_HPIC_PPO</v>
          </cell>
          <cell r="H1440">
            <v>114</v>
          </cell>
          <cell r="I1440">
            <v>0</v>
          </cell>
          <cell r="J1440">
            <v>201908</v>
          </cell>
          <cell r="K1440">
            <v>201800</v>
          </cell>
          <cell r="N1440">
            <v>60334.759999999995</v>
          </cell>
          <cell r="O1440" t="str">
            <v>CRC</v>
          </cell>
        </row>
        <row r="1441">
          <cell r="B1441" t="str">
            <v>MA_CRC_HPIC_PPO</v>
          </cell>
          <cell r="H1441">
            <v>113</v>
          </cell>
          <cell r="I1441">
            <v>0</v>
          </cell>
          <cell r="J1441">
            <v>201909</v>
          </cell>
          <cell r="K1441">
            <v>201800</v>
          </cell>
          <cell r="N1441">
            <v>59814.42</v>
          </cell>
          <cell r="O1441" t="str">
            <v>CRC</v>
          </cell>
        </row>
        <row r="1442">
          <cell r="B1442" t="str">
            <v>MA_CRC_HPIC_PPO</v>
          </cell>
          <cell r="H1442">
            <v>15</v>
          </cell>
          <cell r="I1442">
            <v>0</v>
          </cell>
          <cell r="J1442">
            <v>201901</v>
          </cell>
          <cell r="K1442">
            <v>201800</v>
          </cell>
          <cell r="N1442">
            <v>8106.3799999999992</v>
          </cell>
          <cell r="O1442" t="str">
            <v>CRC</v>
          </cell>
        </row>
        <row r="1443">
          <cell r="B1443" t="str">
            <v>MA_CRC_HPIC_PPO</v>
          </cell>
          <cell r="H1443">
            <v>14</v>
          </cell>
          <cell r="I1443">
            <v>0</v>
          </cell>
          <cell r="J1443">
            <v>201902</v>
          </cell>
          <cell r="K1443">
            <v>201800</v>
          </cell>
          <cell r="N1443">
            <v>7701.92</v>
          </cell>
          <cell r="O1443" t="str">
            <v>CRC</v>
          </cell>
        </row>
        <row r="1444">
          <cell r="B1444" t="str">
            <v>MA_CRC_HPIC_PPO</v>
          </cell>
          <cell r="H1444">
            <v>14</v>
          </cell>
          <cell r="I1444">
            <v>0</v>
          </cell>
          <cell r="J1444">
            <v>201903</v>
          </cell>
          <cell r="K1444">
            <v>201800</v>
          </cell>
          <cell r="N1444">
            <v>7540.1299999999992</v>
          </cell>
          <cell r="O1444" t="str">
            <v>CRC</v>
          </cell>
        </row>
        <row r="1445">
          <cell r="B1445" t="str">
            <v>MA_CRC_HPIC_PPO</v>
          </cell>
          <cell r="H1445">
            <v>14</v>
          </cell>
          <cell r="I1445">
            <v>0</v>
          </cell>
          <cell r="J1445">
            <v>201904</v>
          </cell>
          <cell r="K1445">
            <v>201800</v>
          </cell>
          <cell r="N1445">
            <v>7540.1299999999992</v>
          </cell>
          <cell r="O1445" t="str">
            <v>CRC</v>
          </cell>
        </row>
        <row r="1446">
          <cell r="B1446" t="str">
            <v>MA_CRC_HPIC_PPO</v>
          </cell>
          <cell r="H1446">
            <v>20</v>
          </cell>
          <cell r="I1446">
            <v>0</v>
          </cell>
          <cell r="J1446">
            <v>201905</v>
          </cell>
          <cell r="K1446">
            <v>201800</v>
          </cell>
          <cell r="N1446">
            <v>10354.92</v>
          </cell>
          <cell r="O1446" t="str">
            <v>CRC</v>
          </cell>
        </row>
        <row r="1447">
          <cell r="B1447" t="str">
            <v>MA_CRC_HPIC_PPO</v>
          </cell>
          <cell r="H1447">
            <v>20</v>
          </cell>
          <cell r="I1447">
            <v>0</v>
          </cell>
          <cell r="J1447">
            <v>201906</v>
          </cell>
          <cell r="K1447">
            <v>201800</v>
          </cell>
          <cell r="N1447">
            <v>10335.740000000002</v>
          </cell>
          <cell r="O1447" t="str">
            <v>CRC</v>
          </cell>
        </row>
        <row r="1448">
          <cell r="B1448" t="str">
            <v>MA_CRC_HPIC_PPO</v>
          </cell>
          <cell r="H1448">
            <v>17</v>
          </cell>
          <cell r="I1448">
            <v>0</v>
          </cell>
          <cell r="J1448">
            <v>201907</v>
          </cell>
          <cell r="K1448">
            <v>201800</v>
          </cell>
          <cell r="N1448">
            <v>8584.19</v>
          </cell>
          <cell r="O1448" t="str">
            <v>CRC</v>
          </cell>
        </row>
        <row r="1449">
          <cell r="B1449" t="str">
            <v>MA_CRC_HPIC_PPO</v>
          </cell>
          <cell r="H1449">
            <v>18</v>
          </cell>
          <cell r="I1449">
            <v>0</v>
          </cell>
          <cell r="J1449">
            <v>201908</v>
          </cell>
          <cell r="K1449">
            <v>201800</v>
          </cell>
          <cell r="N1449">
            <v>9128.02</v>
          </cell>
          <cell r="O1449" t="str">
            <v>CRC</v>
          </cell>
        </row>
        <row r="1450">
          <cell r="B1450" t="str">
            <v>MA_CRC_HPIC_PPO</v>
          </cell>
          <cell r="H1450">
            <v>21</v>
          </cell>
          <cell r="I1450">
            <v>0</v>
          </cell>
          <cell r="J1450">
            <v>201909</v>
          </cell>
          <cell r="K1450">
            <v>201800</v>
          </cell>
          <cell r="N1450">
            <v>10756.18</v>
          </cell>
          <cell r="O1450" t="str">
            <v>CRC</v>
          </cell>
        </row>
        <row r="1451">
          <cell r="B1451" t="str">
            <v>MA_CRC_HPIC_PPO</v>
          </cell>
          <cell r="H1451">
            <v>455</v>
          </cell>
          <cell r="I1451">
            <v>0</v>
          </cell>
          <cell r="J1451">
            <v>201901</v>
          </cell>
          <cell r="K1451">
            <v>201800</v>
          </cell>
          <cell r="N1451">
            <v>248797.45999999996</v>
          </cell>
          <cell r="O1451" t="str">
            <v>CRC</v>
          </cell>
        </row>
        <row r="1452">
          <cell r="B1452" t="str">
            <v>MA_CRC_HPIC_PPO</v>
          </cell>
          <cell r="H1452">
            <v>455</v>
          </cell>
          <cell r="I1452">
            <v>0</v>
          </cell>
          <cell r="J1452">
            <v>201902</v>
          </cell>
          <cell r="K1452">
            <v>201800</v>
          </cell>
          <cell r="N1452">
            <v>248268.97999999998</v>
          </cell>
          <cell r="O1452" t="str">
            <v>CRC</v>
          </cell>
        </row>
        <row r="1453">
          <cell r="B1453" t="str">
            <v>MA_CRC_HPIC_PPO</v>
          </cell>
          <cell r="H1453">
            <v>458</v>
          </cell>
          <cell r="I1453">
            <v>0</v>
          </cell>
          <cell r="J1453">
            <v>201903</v>
          </cell>
          <cell r="K1453">
            <v>201800</v>
          </cell>
          <cell r="N1453">
            <v>250359.75</v>
          </cell>
          <cell r="O1453" t="str">
            <v>CRC</v>
          </cell>
        </row>
        <row r="1454">
          <cell r="B1454" t="str">
            <v>MA_CRC_HPIC_PPO</v>
          </cell>
          <cell r="H1454">
            <v>460</v>
          </cell>
          <cell r="I1454">
            <v>0</v>
          </cell>
          <cell r="J1454">
            <v>201904</v>
          </cell>
          <cell r="K1454">
            <v>201800</v>
          </cell>
          <cell r="N1454">
            <v>252216.27999999997</v>
          </cell>
          <cell r="O1454" t="str">
            <v>CRC</v>
          </cell>
        </row>
        <row r="1455">
          <cell r="B1455" t="str">
            <v>MA_CRC_HPIC_PPO</v>
          </cell>
          <cell r="H1455">
            <v>466</v>
          </cell>
          <cell r="I1455">
            <v>0</v>
          </cell>
          <cell r="J1455">
            <v>201905</v>
          </cell>
          <cell r="K1455">
            <v>201800</v>
          </cell>
          <cell r="N1455">
            <v>254930.95999999996</v>
          </cell>
          <cell r="O1455" t="str">
            <v>CRC</v>
          </cell>
        </row>
        <row r="1456">
          <cell r="B1456" t="str">
            <v>MA_CRC_HPIC_PPO</v>
          </cell>
          <cell r="H1456">
            <v>488</v>
          </cell>
          <cell r="I1456">
            <v>0</v>
          </cell>
          <cell r="J1456">
            <v>201906</v>
          </cell>
          <cell r="K1456">
            <v>201800</v>
          </cell>
          <cell r="N1456">
            <v>277632.02</v>
          </cell>
          <cell r="O1456" t="str">
            <v>CRC</v>
          </cell>
        </row>
        <row r="1457">
          <cell r="B1457" t="str">
            <v>MA_CRC_HPIC_PPO</v>
          </cell>
          <cell r="H1457">
            <v>108</v>
          </cell>
          <cell r="I1457">
            <v>0</v>
          </cell>
          <cell r="J1457">
            <v>201906</v>
          </cell>
          <cell r="K1457">
            <v>201808</v>
          </cell>
          <cell r="N1457">
            <v>49623.869999999995</v>
          </cell>
          <cell r="O1457" t="str">
            <v>CRC</v>
          </cell>
        </row>
        <row r="1458">
          <cell r="B1458" t="str">
            <v>MA_CRC_HPIC_PPO</v>
          </cell>
          <cell r="H1458">
            <v>478</v>
          </cell>
          <cell r="I1458">
            <v>0</v>
          </cell>
          <cell r="J1458">
            <v>201907</v>
          </cell>
          <cell r="K1458">
            <v>201800</v>
          </cell>
          <cell r="N1458">
            <v>269883.64</v>
          </cell>
          <cell r="O1458" t="str">
            <v>CRC</v>
          </cell>
        </row>
        <row r="1459">
          <cell r="B1459" t="str">
            <v>MA_CRC_HPIC_PPO</v>
          </cell>
          <cell r="H1459">
            <v>99</v>
          </cell>
          <cell r="I1459">
            <v>0</v>
          </cell>
          <cell r="J1459">
            <v>201907</v>
          </cell>
          <cell r="K1459">
            <v>201808</v>
          </cell>
          <cell r="N1459">
            <v>46400.86</v>
          </cell>
          <cell r="O1459" t="str">
            <v>CRC</v>
          </cell>
        </row>
        <row r="1460">
          <cell r="B1460" t="str">
            <v>MA_CRC_HPIC_PPO</v>
          </cell>
          <cell r="H1460">
            <v>476</v>
          </cell>
          <cell r="I1460">
            <v>0</v>
          </cell>
          <cell r="J1460">
            <v>201908</v>
          </cell>
          <cell r="K1460">
            <v>201800</v>
          </cell>
          <cell r="N1460">
            <v>269647.47000000003</v>
          </cell>
          <cell r="O1460" t="str">
            <v>CRC</v>
          </cell>
        </row>
        <row r="1461">
          <cell r="B1461" t="str">
            <v>MA_CRC_HPIC_PPO</v>
          </cell>
          <cell r="H1461">
            <v>96</v>
          </cell>
          <cell r="I1461">
            <v>0</v>
          </cell>
          <cell r="J1461">
            <v>201908</v>
          </cell>
          <cell r="K1461">
            <v>201808</v>
          </cell>
          <cell r="N1461">
            <v>46242.47</v>
          </cell>
          <cell r="O1461" t="str">
            <v>CRC</v>
          </cell>
        </row>
        <row r="1462">
          <cell r="B1462" t="str">
            <v>MA_CRC_HPIC_PPO</v>
          </cell>
          <cell r="H1462">
            <v>485</v>
          </cell>
          <cell r="I1462">
            <v>0</v>
          </cell>
          <cell r="J1462">
            <v>201909</v>
          </cell>
          <cell r="K1462">
            <v>201800</v>
          </cell>
          <cell r="N1462">
            <v>271019.30000000005</v>
          </cell>
          <cell r="O1462" t="str">
            <v>CRC</v>
          </cell>
        </row>
        <row r="1463">
          <cell r="B1463" t="str">
            <v>MA_CRC_HPIC_PPO</v>
          </cell>
          <cell r="H1463">
            <v>104</v>
          </cell>
          <cell r="I1463">
            <v>0</v>
          </cell>
          <cell r="J1463">
            <v>201909</v>
          </cell>
          <cell r="K1463">
            <v>201808</v>
          </cell>
          <cell r="N1463">
            <v>49177.29</v>
          </cell>
          <cell r="O1463" t="str">
            <v>CRC</v>
          </cell>
        </row>
        <row r="1464">
          <cell r="B1464" t="str">
            <v>MA_CRC_HPIC_PPO</v>
          </cell>
          <cell r="H1464">
            <v>201</v>
          </cell>
          <cell r="I1464">
            <v>0</v>
          </cell>
          <cell r="J1464">
            <v>201901</v>
          </cell>
          <cell r="K1464">
            <v>201800</v>
          </cell>
          <cell r="N1464">
            <v>100379.61000000002</v>
          </cell>
          <cell r="O1464" t="str">
            <v>CRC</v>
          </cell>
        </row>
        <row r="1465">
          <cell r="B1465" t="str">
            <v>MA_CRC_HPIC_PPO</v>
          </cell>
          <cell r="H1465">
            <v>15</v>
          </cell>
          <cell r="I1465">
            <v>0</v>
          </cell>
          <cell r="J1465">
            <v>201901</v>
          </cell>
          <cell r="K1465">
            <v>201808</v>
          </cell>
          <cell r="N1465">
            <v>10006.290000000001</v>
          </cell>
          <cell r="O1465" t="str">
            <v>CRC</v>
          </cell>
        </row>
        <row r="1466">
          <cell r="B1466" t="str">
            <v>MA_CRC_HPIC_PPO</v>
          </cell>
          <cell r="H1466">
            <v>196</v>
          </cell>
          <cell r="I1466">
            <v>0</v>
          </cell>
          <cell r="J1466">
            <v>201902</v>
          </cell>
          <cell r="K1466">
            <v>201800</v>
          </cell>
          <cell r="N1466">
            <v>98539.469999999987</v>
          </cell>
          <cell r="O1466" t="str">
            <v>CRC</v>
          </cell>
        </row>
        <row r="1467">
          <cell r="B1467" t="str">
            <v>MA_CRC_HPIC_PPO</v>
          </cell>
          <cell r="H1467">
            <v>13</v>
          </cell>
          <cell r="I1467">
            <v>0</v>
          </cell>
          <cell r="J1467">
            <v>201902</v>
          </cell>
          <cell r="K1467">
            <v>201808</v>
          </cell>
          <cell r="N1467">
            <v>8973.42</v>
          </cell>
          <cell r="O1467" t="str">
            <v>CRC</v>
          </cell>
        </row>
        <row r="1468">
          <cell r="B1468" t="str">
            <v>MA_CRC_HPIC_PPO</v>
          </cell>
          <cell r="H1468">
            <v>193</v>
          </cell>
          <cell r="I1468">
            <v>0</v>
          </cell>
          <cell r="J1468">
            <v>201903</v>
          </cell>
          <cell r="K1468">
            <v>201800</v>
          </cell>
          <cell r="N1468">
            <v>96841.79</v>
          </cell>
          <cell r="O1468" t="str">
            <v>CRC</v>
          </cell>
        </row>
        <row r="1469">
          <cell r="B1469" t="str">
            <v>MA_CRC_HPIC_PPO</v>
          </cell>
          <cell r="H1469">
            <v>13</v>
          </cell>
          <cell r="I1469">
            <v>0</v>
          </cell>
          <cell r="J1469">
            <v>201903</v>
          </cell>
          <cell r="K1469">
            <v>201808</v>
          </cell>
          <cell r="N1469">
            <v>8560.27</v>
          </cell>
          <cell r="O1469" t="str">
            <v>CRC</v>
          </cell>
        </row>
        <row r="1470">
          <cell r="B1470" t="str">
            <v>MA_CRC_HPIC_PPO</v>
          </cell>
          <cell r="H1470">
            <v>192</v>
          </cell>
          <cell r="I1470">
            <v>0</v>
          </cell>
          <cell r="J1470">
            <v>201904</v>
          </cell>
          <cell r="K1470">
            <v>201800</v>
          </cell>
          <cell r="N1470">
            <v>97144.47</v>
          </cell>
          <cell r="O1470" t="str">
            <v>CRC</v>
          </cell>
        </row>
        <row r="1471">
          <cell r="B1471" t="str">
            <v>MA_CRC_HPIC_PPO</v>
          </cell>
          <cell r="H1471">
            <v>13</v>
          </cell>
          <cell r="I1471">
            <v>0</v>
          </cell>
          <cell r="J1471">
            <v>201904</v>
          </cell>
          <cell r="K1471">
            <v>201808</v>
          </cell>
          <cell r="N1471">
            <v>8560.27</v>
          </cell>
          <cell r="O1471" t="str">
            <v>CRC</v>
          </cell>
        </row>
        <row r="1472">
          <cell r="B1472" t="str">
            <v>MA_CRC_HPIC_PPO</v>
          </cell>
          <cell r="H1472">
            <v>190</v>
          </cell>
          <cell r="I1472">
            <v>0</v>
          </cell>
          <cell r="J1472">
            <v>201905</v>
          </cell>
          <cell r="K1472">
            <v>201800</v>
          </cell>
          <cell r="N1472">
            <v>96213.64</v>
          </cell>
          <cell r="O1472" t="str">
            <v>CRC</v>
          </cell>
        </row>
        <row r="1473">
          <cell r="B1473" t="str">
            <v>MA_CRC_HPIC_PPO</v>
          </cell>
          <cell r="H1473">
            <v>22</v>
          </cell>
          <cell r="I1473">
            <v>0</v>
          </cell>
          <cell r="J1473">
            <v>201905</v>
          </cell>
          <cell r="K1473">
            <v>201808</v>
          </cell>
          <cell r="N1473">
            <v>13657.29</v>
          </cell>
          <cell r="O1473" t="str">
            <v>CRC</v>
          </cell>
        </row>
        <row r="1474">
          <cell r="B1474" t="str">
            <v>MA_CRC_HPIC_PPO</v>
          </cell>
          <cell r="H1474">
            <v>190</v>
          </cell>
          <cell r="I1474">
            <v>0</v>
          </cell>
          <cell r="J1474">
            <v>201906</v>
          </cell>
          <cell r="K1474">
            <v>201800</v>
          </cell>
          <cell r="N1474">
            <v>97281.24</v>
          </cell>
          <cell r="O1474" t="str">
            <v>CRC</v>
          </cell>
        </row>
        <row r="1475">
          <cell r="B1475" t="str">
            <v>MA_CRC_HPIC_PPO</v>
          </cell>
          <cell r="H1475">
            <v>21</v>
          </cell>
          <cell r="I1475">
            <v>0</v>
          </cell>
          <cell r="J1475">
            <v>201906</v>
          </cell>
          <cell r="K1475">
            <v>201808</v>
          </cell>
          <cell r="N1475">
            <v>13295.78</v>
          </cell>
          <cell r="O1475" t="str">
            <v>CRC</v>
          </cell>
        </row>
        <row r="1476">
          <cell r="B1476" t="str">
            <v>MA_CRC_HPIC_PPO</v>
          </cell>
          <cell r="H1476">
            <v>181</v>
          </cell>
          <cell r="I1476">
            <v>0</v>
          </cell>
          <cell r="J1476">
            <v>201907</v>
          </cell>
          <cell r="K1476">
            <v>201800</v>
          </cell>
          <cell r="N1476">
            <v>90766.19</v>
          </cell>
          <cell r="O1476" t="str">
            <v>CRC</v>
          </cell>
        </row>
        <row r="1477">
          <cell r="B1477" t="str">
            <v>MA_CRC_HPIC_PPO</v>
          </cell>
          <cell r="H1477">
            <v>196</v>
          </cell>
          <cell r="I1477">
            <v>0</v>
          </cell>
          <cell r="J1477">
            <v>201907</v>
          </cell>
          <cell r="K1477">
            <v>201808</v>
          </cell>
          <cell r="N1477">
            <v>138647.70000000001</v>
          </cell>
          <cell r="O1477" t="str">
            <v>CRC</v>
          </cell>
        </row>
        <row r="1478">
          <cell r="B1478" t="str">
            <v>MA_CRC_HPIC_PPO</v>
          </cell>
          <cell r="H1478">
            <v>189</v>
          </cell>
          <cell r="I1478">
            <v>0</v>
          </cell>
          <cell r="J1478">
            <v>201908</v>
          </cell>
          <cell r="K1478">
            <v>201800</v>
          </cell>
          <cell r="N1478">
            <v>93085.79</v>
          </cell>
          <cell r="O1478" t="str">
            <v>CRC</v>
          </cell>
        </row>
        <row r="1479">
          <cell r="B1479" t="str">
            <v>MA_CRC_HPIC_PPO</v>
          </cell>
          <cell r="H1479">
            <v>193</v>
          </cell>
          <cell r="I1479">
            <v>0</v>
          </cell>
          <cell r="J1479">
            <v>201908</v>
          </cell>
          <cell r="K1479">
            <v>201808</v>
          </cell>
          <cell r="N1479">
            <v>137268.98000000001</v>
          </cell>
          <cell r="O1479" t="str">
            <v>CRC</v>
          </cell>
        </row>
        <row r="1480">
          <cell r="B1480" t="str">
            <v>MA_CRC_HPIC_PPO</v>
          </cell>
          <cell r="H1480">
            <v>181</v>
          </cell>
          <cell r="I1480">
            <v>0</v>
          </cell>
          <cell r="J1480">
            <v>201909</v>
          </cell>
          <cell r="K1480">
            <v>201800</v>
          </cell>
          <cell r="N1480">
            <v>89189.540000000008</v>
          </cell>
          <cell r="O1480" t="str">
            <v>CRC</v>
          </cell>
        </row>
        <row r="1481">
          <cell r="B1481" t="str">
            <v>MA_CRC_HPIC_PPO</v>
          </cell>
          <cell r="H1481">
            <v>196</v>
          </cell>
          <cell r="I1481">
            <v>0</v>
          </cell>
          <cell r="J1481">
            <v>201909</v>
          </cell>
          <cell r="K1481">
            <v>201808</v>
          </cell>
          <cell r="N1481">
            <v>138696.21000000002</v>
          </cell>
          <cell r="O1481" t="str">
            <v>CRC</v>
          </cell>
        </row>
        <row r="1482">
          <cell r="B1482" t="str">
            <v>MA_CRC_HPIC_PPO</v>
          </cell>
          <cell r="H1482">
            <v>26</v>
          </cell>
          <cell r="I1482">
            <v>0</v>
          </cell>
          <cell r="J1482">
            <v>201901</v>
          </cell>
          <cell r="K1482">
            <v>201800</v>
          </cell>
          <cell r="N1482">
            <v>14333.37</v>
          </cell>
          <cell r="O1482" t="str">
            <v>CRC</v>
          </cell>
        </row>
        <row r="1483">
          <cell r="B1483" t="str">
            <v>MA_CRC_HPIC_PPO</v>
          </cell>
          <cell r="H1483">
            <v>25</v>
          </cell>
          <cell r="I1483">
            <v>0</v>
          </cell>
          <cell r="J1483">
            <v>201902</v>
          </cell>
          <cell r="K1483">
            <v>201800</v>
          </cell>
          <cell r="N1483">
            <v>13966.83</v>
          </cell>
          <cell r="O1483" t="str">
            <v>CRC</v>
          </cell>
        </row>
        <row r="1484">
          <cell r="B1484" t="str">
            <v>MA_CRC_HPIC_PPO</v>
          </cell>
          <cell r="H1484">
            <v>24</v>
          </cell>
          <cell r="I1484">
            <v>0</v>
          </cell>
          <cell r="J1484">
            <v>201903</v>
          </cell>
          <cell r="K1484">
            <v>201800</v>
          </cell>
          <cell r="N1484">
            <v>13455.32</v>
          </cell>
          <cell r="O1484" t="str">
            <v>CRC</v>
          </cell>
        </row>
        <row r="1485">
          <cell r="B1485" t="str">
            <v>MA_CRC_HPIC_PPO</v>
          </cell>
          <cell r="H1485">
            <v>24</v>
          </cell>
          <cell r="I1485">
            <v>0</v>
          </cell>
          <cell r="J1485">
            <v>201904</v>
          </cell>
          <cell r="K1485">
            <v>201800</v>
          </cell>
          <cell r="N1485">
            <v>13440.93</v>
          </cell>
          <cell r="O1485" t="str">
            <v>CRC</v>
          </cell>
        </row>
        <row r="1486">
          <cell r="B1486" t="str">
            <v>MA_CRC_HPIC_PPO</v>
          </cell>
          <cell r="H1486">
            <v>23</v>
          </cell>
          <cell r="I1486">
            <v>0</v>
          </cell>
          <cell r="J1486">
            <v>201905</v>
          </cell>
          <cell r="K1486">
            <v>201800</v>
          </cell>
          <cell r="N1486">
            <v>12864.61</v>
          </cell>
          <cell r="O1486" t="str">
            <v>CRC</v>
          </cell>
        </row>
        <row r="1487">
          <cell r="B1487" t="str">
            <v>MA_CRC_HPIC_PPO</v>
          </cell>
          <cell r="H1487">
            <v>23</v>
          </cell>
          <cell r="I1487">
            <v>0</v>
          </cell>
          <cell r="J1487">
            <v>201906</v>
          </cell>
          <cell r="K1487">
            <v>201800</v>
          </cell>
          <cell r="N1487">
            <v>12802.86</v>
          </cell>
          <cell r="O1487" t="str">
            <v>CRC</v>
          </cell>
        </row>
        <row r="1488">
          <cell r="B1488" t="str">
            <v>MA_CRC_HPIC_PPO</v>
          </cell>
          <cell r="H1488">
            <v>20</v>
          </cell>
          <cell r="I1488">
            <v>0</v>
          </cell>
          <cell r="J1488">
            <v>201907</v>
          </cell>
          <cell r="K1488">
            <v>201800</v>
          </cell>
          <cell r="N1488">
            <v>10812.529999999999</v>
          </cell>
          <cell r="O1488" t="str">
            <v>CRC</v>
          </cell>
        </row>
        <row r="1489">
          <cell r="B1489" t="str">
            <v>MA_CRC_HPIC_PPO</v>
          </cell>
          <cell r="H1489">
            <v>20</v>
          </cell>
          <cell r="I1489">
            <v>0</v>
          </cell>
          <cell r="J1489">
            <v>201908</v>
          </cell>
          <cell r="K1489">
            <v>201800</v>
          </cell>
          <cell r="N1489">
            <v>12004.74</v>
          </cell>
          <cell r="O1489" t="str">
            <v>CRC</v>
          </cell>
        </row>
        <row r="1490">
          <cell r="B1490" t="str">
            <v>MA_CRC_HPIC_PPO</v>
          </cell>
          <cell r="H1490">
            <v>21</v>
          </cell>
          <cell r="I1490">
            <v>0</v>
          </cell>
          <cell r="J1490">
            <v>201909</v>
          </cell>
          <cell r="K1490">
            <v>201800</v>
          </cell>
          <cell r="N1490">
            <v>12004.74</v>
          </cell>
          <cell r="O1490" t="str">
            <v>CRC</v>
          </cell>
        </row>
        <row r="1491">
          <cell r="B1491" t="str">
            <v>MA_CRC_HPIC_PPO</v>
          </cell>
          <cell r="H1491">
            <v>160</v>
          </cell>
          <cell r="I1491">
            <v>0</v>
          </cell>
          <cell r="J1491">
            <v>201901</v>
          </cell>
          <cell r="K1491">
            <v>201800</v>
          </cell>
          <cell r="N1491">
            <v>90416.62999999999</v>
          </cell>
          <cell r="O1491" t="str">
            <v>CRC</v>
          </cell>
        </row>
        <row r="1492">
          <cell r="B1492" t="str">
            <v>MA_CRC_HPIC_PPO</v>
          </cell>
          <cell r="H1492">
            <v>164</v>
          </cell>
          <cell r="I1492">
            <v>0</v>
          </cell>
          <cell r="J1492">
            <v>201902</v>
          </cell>
          <cell r="K1492">
            <v>201800</v>
          </cell>
          <cell r="N1492">
            <v>93093.97</v>
          </cell>
          <cell r="O1492" t="str">
            <v>CRC</v>
          </cell>
        </row>
        <row r="1493">
          <cell r="B1493" t="str">
            <v>MA_CRC_HPIC_PPO</v>
          </cell>
          <cell r="H1493">
            <v>162</v>
          </cell>
          <cell r="I1493">
            <v>0</v>
          </cell>
          <cell r="J1493">
            <v>201903</v>
          </cell>
          <cell r="K1493">
            <v>201800</v>
          </cell>
          <cell r="N1493">
            <v>92455.610000000015</v>
          </cell>
          <cell r="O1493" t="str">
            <v>CRC</v>
          </cell>
        </row>
        <row r="1494">
          <cell r="B1494" t="str">
            <v>MA_CRC_HPIC_PPO</v>
          </cell>
          <cell r="H1494">
            <v>152</v>
          </cell>
          <cell r="I1494">
            <v>0</v>
          </cell>
          <cell r="J1494">
            <v>201904</v>
          </cell>
          <cell r="K1494">
            <v>201800</v>
          </cell>
          <cell r="N1494">
            <v>85816.11</v>
          </cell>
          <cell r="O1494" t="str">
            <v>CRC</v>
          </cell>
        </row>
        <row r="1495">
          <cell r="B1495" t="str">
            <v>MA_CRC_HPIC_PPO</v>
          </cell>
          <cell r="H1495">
            <v>154</v>
          </cell>
          <cell r="I1495">
            <v>0</v>
          </cell>
          <cell r="J1495">
            <v>201905</v>
          </cell>
          <cell r="K1495">
            <v>201800</v>
          </cell>
          <cell r="N1495">
            <v>85743.11</v>
          </cell>
          <cell r="O1495" t="str">
            <v>CRC</v>
          </cell>
        </row>
        <row r="1496">
          <cell r="B1496" t="str">
            <v>MA_CRC_HPIC_PPO</v>
          </cell>
          <cell r="H1496">
            <v>156</v>
          </cell>
          <cell r="I1496">
            <v>0</v>
          </cell>
          <cell r="J1496">
            <v>201906</v>
          </cell>
          <cell r="K1496">
            <v>201800</v>
          </cell>
          <cell r="N1496">
            <v>85992.42</v>
          </cell>
          <cell r="O1496" t="str">
            <v>CRC</v>
          </cell>
        </row>
        <row r="1497">
          <cell r="B1497" t="str">
            <v>MA_CRC_HPIC_PPO</v>
          </cell>
          <cell r="H1497">
            <v>148</v>
          </cell>
          <cell r="I1497">
            <v>0</v>
          </cell>
          <cell r="J1497">
            <v>201907</v>
          </cell>
          <cell r="K1497">
            <v>201800</v>
          </cell>
          <cell r="N1497">
            <v>84379.209999999992</v>
          </cell>
          <cell r="O1497" t="str">
            <v>CRC</v>
          </cell>
        </row>
        <row r="1498">
          <cell r="B1498" t="str">
            <v>MA_CRC_HPIC_PPO</v>
          </cell>
          <cell r="H1498">
            <v>146</v>
          </cell>
          <cell r="I1498">
            <v>0</v>
          </cell>
          <cell r="J1498">
            <v>201908</v>
          </cell>
          <cell r="K1498">
            <v>201800</v>
          </cell>
          <cell r="N1498">
            <v>81633.83</v>
          </cell>
          <cell r="O1498" t="str">
            <v>CRC</v>
          </cell>
        </row>
        <row r="1499">
          <cell r="B1499" t="str">
            <v>MA_CRC_HPIC_PPO</v>
          </cell>
          <cell r="H1499">
            <v>86</v>
          </cell>
          <cell r="I1499">
            <v>0</v>
          </cell>
          <cell r="J1499">
            <v>201909</v>
          </cell>
          <cell r="K1499">
            <v>201800</v>
          </cell>
          <cell r="N1499">
            <v>46085.649999999994</v>
          </cell>
          <cell r="O1499" t="str">
            <v>CRC</v>
          </cell>
        </row>
        <row r="1500">
          <cell r="B1500" t="str">
            <v>MA_CRC_HPIC_PPO</v>
          </cell>
          <cell r="H1500">
            <v>85</v>
          </cell>
          <cell r="I1500">
            <v>0</v>
          </cell>
          <cell r="J1500">
            <v>201909</v>
          </cell>
          <cell r="K1500">
            <v>201908</v>
          </cell>
          <cell r="N1500">
            <v>36565.17</v>
          </cell>
          <cell r="O1500" t="str">
            <v>CRC</v>
          </cell>
        </row>
        <row r="1501">
          <cell r="B1501" t="str">
            <v>MA_CRC_HPIC_PPO</v>
          </cell>
          <cell r="H1501">
            <v>149</v>
          </cell>
          <cell r="I1501">
            <v>0</v>
          </cell>
          <cell r="J1501">
            <v>201901</v>
          </cell>
          <cell r="K1501">
            <v>201800</v>
          </cell>
          <cell r="N1501">
            <v>138689.03</v>
          </cell>
          <cell r="O1501" t="str">
            <v>CRC</v>
          </cell>
        </row>
        <row r="1502">
          <cell r="B1502" t="str">
            <v>MA_CRC_HPIC_PPO</v>
          </cell>
          <cell r="H1502">
            <v>14</v>
          </cell>
          <cell r="I1502">
            <v>0</v>
          </cell>
          <cell r="J1502">
            <v>201901</v>
          </cell>
          <cell r="K1502">
            <v>201808</v>
          </cell>
          <cell r="N1502">
            <v>6759.33</v>
          </cell>
          <cell r="O1502" t="str">
            <v>CRC</v>
          </cell>
        </row>
        <row r="1503">
          <cell r="B1503" t="str">
            <v>MA_CRC_HPIC_PPO</v>
          </cell>
          <cell r="H1503">
            <v>149</v>
          </cell>
          <cell r="I1503">
            <v>0</v>
          </cell>
          <cell r="J1503">
            <v>201902</v>
          </cell>
          <cell r="K1503">
            <v>201800</v>
          </cell>
          <cell r="N1503">
            <v>64936.9</v>
          </cell>
          <cell r="O1503" t="str">
            <v>CRC</v>
          </cell>
        </row>
        <row r="1504">
          <cell r="B1504" t="str">
            <v>MA_CRC_HPIC_PPO</v>
          </cell>
          <cell r="H1504">
            <v>13</v>
          </cell>
          <cell r="I1504">
            <v>0</v>
          </cell>
          <cell r="J1504">
            <v>201902</v>
          </cell>
          <cell r="K1504">
            <v>201808</v>
          </cell>
          <cell r="N1504">
            <v>6466.48</v>
          </cell>
          <cell r="O1504" t="str">
            <v>CRC</v>
          </cell>
        </row>
        <row r="1505">
          <cell r="B1505" t="str">
            <v>MA_CRC_HPIC_PPO</v>
          </cell>
          <cell r="H1505">
            <v>147</v>
          </cell>
          <cell r="I1505">
            <v>0</v>
          </cell>
          <cell r="J1505">
            <v>201903</v>
          </cell>
          <cell r="K1505">
            <v>201800</v>
          </cell>
          <cell r="N1505">
            <v>63840.450000000004</v>
          </cell>
          <cell r="O1505" t="str">
            <v>CRC</v>
          </cell>
        </row>
        <row r="1506">
          <cell r="B1506" t="str">
            <v>MA_CRC_HPIC_PPO</v>
          </cell>
          <cell r="H1506">
            <v>13</v>
          </cell>
          <cell r="I1506">
            <v>0</v>
          </cell>
          <cell r="J1506">
            <v>201903</v>
          </cell>
          <cell r="K1506">
            <v>201808</v>
          </cell>
          <cell r="N1506">
            <v>6466.48</v>
          </cell>
          <cell r="O1506" t="str">
            <v>CRC</v>
          </cell>
        </row>
        <row r="1507">
          <cell r="B1507" t="str">
            <v>MA_CRC_HPIC_PPO</v>
          </cell>
          <cell r="H1507">
            <v>143</v>
          </cell>
          <cell r="I1507">
            <v>0</v>
          </cell>
          <cell r="J1507">
            <v>201904</v>
          </cell>
          <cell r="K1507">
            <v>201800</v>
          </cell>
          <cell r="N1507">
            <v>63808.34</v>
          </cell>
          <cell r="O1507" t="str">
            <v>CRC</v>
          </cell>
        </row>
        <row r="1508">
          <cell r="B1508" t="str">
            <v>MA_CRC_HPIC_PPO</v>
          </cell>
          <cell r="H1508">
            <v>13</v>
          </cell>
          <cell r="I1508">
            <v>0</v>
          </cell>
          <cell r="J1508">
            <v>201904</v>
          </cell>
          <cell r="K1508">
            <v>201808</v>
          </cell>
          <cell r="N1508">
            <v>6254.65</v>
          </cell>
          <cell r="O1508" t="str">
            <v>CRC</v>
          </cell>
        </row>
        <row r="1509">
          <cell r="B1509" t="str">
            <v>MA_CRC_HPIC_PPO</v>
          </cell>
          <cell r="H1509">
            <v>140</v>
          </cell>
          <cell r="I1509">
            <v>0</v>
          </cell>
          <cell r="J1509">
            <v>201905</v>
          </cell>
          <cell r="K1509">
            <v>201800</v>
          </cell>
          <cell r="N1509">
            <v>63482.890000000007</v>
          </cell>
          <cell r="O1509" t="str">
            <v>CRC</v>
          </cell>
        </row>
        <row r="1510">
          <cell r="B1510" t="str">
            <v>MA_CRC_HPIC_PPO</v>
          </cell>
          <cell r="H1510">
            <v>12</v>
          </cell>
          <cell r="I1510">
            <v>0</v>
          </cell>
          <cell r="J1510">
            <v>201905</v>
          </cell>
          <cell r="K1510">
            <v>201808</v>
          </cell>
          <cell r="N1510">
            <v>6627.06</v>
          </cell>
          <cell r="O1510" t="str">
            <v>CRC</v>
          </cell>
        </row>
        <row r="1511">
          <cell r="B1511" t="str">
            <v>MA_CRC_HPIC_PPO</v>
          </cell>
          <cell r="H1511">
            <v>140</v>
          </cell>
          <cell r="I1511">
            <v>0</v>
          </cell>
          <cell r="J1511">
            <v>201906</v>
          </cell>
          <cell r="K1511">
            <v>201800</v>
          </cell>
          <cell r="N1511">
            <v>63790.57</v>
          </cell>
          <cell r="O1511" t="str">
            <v>CRC</v>
          </cell>
        </row>
        <row r="1512">
          <cell r="B1512" t="str">
            <v>MA_CRC_HPIC_PPO</v>
          </cell>
          <cell r="H1512">
            <v>14</v>
          </cell>
          <cell r="I1512">
            <v>0</v>
          </cell>
          <cell r="J1512">
            <v>201906</v>
          </cell>
          <cell r="K1512">
            <v>201808</v>
          </cell>
          <cell r="N1512">
            <v>7203.16</v>
          </cell>
          <cell r="O1512" t="str">
            <v>CRC</v>
          </cell>
        </row>
        <row r="1513">
          <cell r="B1513" t="str">
            <v>MA_CRC_HPIC_PPO</v>
          </cell>
          <cell r="H1513">
            <v>146</v>
          </cell>
          <cell r="I1513">
            <v>0</v>
          </cell>
          <cell r="J1513">
            <v>201907</v>
          </cell>
          <cell r="K1513">
            <v>201800</v>
          </cell>
          <cell r="N1513">
            <v>66676.179999999993</v>
          </cell>
          <cell r="O1513" t="str">
            <v>CRC</v>
          </cell>
        </row>
        <row r="1514">
          <cell r="B1514" t="str">
            <v>MA_CRC_HPIC_PPO</v>
          </cell>
          <cell r="H1514">
            <v>15</v>
          </cell>
          <cell r="I1514">
            <v>0</v>
          </cell>
          <cell r="J1514">
            <v>201907</v>
          </cell>
          <cell r="K1514">
            <v>201808</v>
          </cell>
          <cell r="N1514">
            <v>7657.08</v>
          </cell>
          <cell r="O1514" t="str">
            <v>CRC</v>
          </cell>
        </row>
        <row r="1515">
          <cell r="B1515" t="str">
            <v>MA_CRC_HPIC_PPO</v>
          </cell>
          <cell r="H1515">
            <v>145</v>
          </cell>
          <cell r="I1515">
            <v>0</v>
          </cell>
          <cell r="J1515">
            <v>201908</v>
          </cell>
          <cell r="K1515">
            <v>201800</v>
          </cell>
          <cell r="N1515">
            <v>67628.37</v>
          </cell>
          <cell r="O1515" t="str">
            <v>CRC</v>
          </cell>
        </row>
        <row r="1516">
          <cell r="B1516" t="str">
            <v>MA_CRC_HPIC_PPO</v>
          </cell>
          <cell r="H1516">
            <v>15</v>
          </cell>
          <cell r="I1516">
            <v>0</v>
          </cell>
          <cell r="J1516">
            <v>201908</v>
          </cell>
          <cell r="K1516">
            <v>201808</v>
          </cell>
          <cell r="N1516">
            <v>7657.08</v>
          </cell>
          <cell r="O1516" t="str">
            <v>CRC</v>
          </cell>
        </row>
        <row r="1517">
          <cell r="B1517" t="str">
            <v>MA_CRC_HPIC_PPO</v>
          </cell>
          <cell r="H1517">
            <v>146</v>
          </cell>
          <cell r="I1517">
            <v>0</v>
          </cell>
          <cell r="J1517">
            <v>201909</v>
          </cell>
          <cell r="K1517">
            <v>201800</v>
          </cell>
          <cell r="N1517">
            <v>68210.76999999999</v>
          </cell>
          <cell r="O1517" t="str">
            <v>CRC</v>
          </cell>
        </row>
        <row r="1518">
          <cell r="B1518" t="str">
            <v>MA_CRC_HPIC_PPO</v>
          </cell>
          <cell r="H1518">
            <v>15</v>
          </cell>
          <cell r="I1518">
            <v>0</v>
          </cell>
          <cell r="J1518">
            <v>201909</v>
          </cell>
          <cell r="K1518">
            <v>201808</v>
          </cell>
          <cell r="N1518">
            <v>7657.08</v>
          </cell>
          <cell r="O1518" t="str">
            <v>CRC</v>
          </cell>
        </row>
        <row r="1519">
          <cell r="B1519" t="str">
            <v>MA_CRC_HPIC_PPO</v>
          </cell>
          <cell r="H1519">
            <v>43</v>
          </cell>
          <cell r="I1519">
            <v>0</v>
          </cell>
          <cell r="J1519">
            <v>201901</v>
          </cell>
          <cell r="K1519">
            <v>201800</v>
          </cell>
          <cell r="N1519">
            <v>21661.4</v>
          </cell>
          <cell r="O1519" t="str">
            <v>CRC</v>
          </cell>
        </row>
        <row r="1520">
          <cell r="B1520" t="str">
            <v>MA_CRC_HPIC_PPO</v>
          </cell>
          <cell r="H1520">
            <v>46</v>
          </cell>
          <cell r="I1520">
            <v>0</v>
          </cell>
          <cell r="J1520">
            <v>201902</v>
          </cell>
          <cell r="K1520">
            <v>201800</v>
          </cell>
          <cell r="N1520">
            <v>23238.400000000001</v>
          </cell>
          <cell r="O1520" t="str">
            <v>CRC</v>
          </cell>
        </row>
        <row r="1521">
          <cell r="B1521" t="str">
            <v>MA_CRC_HPIC_PPO</v>
          </cell>
          <cell r="H1521">
            <v>46</v>
          </cell>
          <cell r="I1521">
            <v>0</v>
          </cell>
          <cell r="J1521">
            <v>201903</v>
          </cell>
          <cell r="K1521">
            <v>201800</v>
          </cell>
          <cell r="N1521">
            <v>23299.87</v>
          </cell>
          <cell r="O1521" t="str">
            <v>CRC</v>
          </cell>
        </row>
        <row r="1522">
          <cell r="B1522" t="str">
            <v>MA_CRC_HPIC_PPO</v>
          </cell>
          <cell r="H1522">
            <v>46</v>
          </cell>
          <cell r="I1522">
            <v>0</v>
          </cell>
          <cell r="J1522">
            <v>201904</v>
          </cell>
          <cell r="K1522">
            <v>201800</v>
          </cell>
          <cell r="N1522">
            <v>23299.87</v>
          </cell>
          <cell r="O1522" t="str">
            <v>CRC</v>
          </cell>
        </row>
        <row r="1523">
          <cell r="B1523" t="str">
            <v>MA_CRC_HPIC_PPO</v>
          </cell>
          <cell r="H1523">
            <v>46</v>
          </cell>
          <cell r="I1523">
            <v>0</v>
          </cell>
          <cell r="J1523">
            <v>201905</v>
          </cell>
          <cell r="K1523">
            <v>201800</v>
          </cell>
          <cell r="N1523">
            <v>23299.87</v>
          </cell>
          <cell r="O1523" t="str">
            <v>CRC</v>
          </cell>
        </row>
        <row r="1524">
          <cell r="B1524" t="str">
            <v>MA_CRC_HPIC_PPO</v>
          </cell>
          <cell r="H1524">
            <v>46</v>
          </cell>
          <cell r="I1524">
            <v>0</v>
          </cell>
          <cell r="J1524">
            <v>201906</v>
          </cell>
          <cell r="K1524">
            <v>201800</v>
          </cell>
          <cell r="N1524">
            <v>23299.87</v>
          </cell>
          <cell r="O1524" t="str">
            <v>CRC</v>
          </cell>
        </row>
        <row r="1525">
          <cell r="B1525" t="str">
            <v>MA_CRC_HPIC_PPO</v>
          </cell>
          <cell r="H1525">
            <v>46</v>
          </cell>
          <cell r="I1525">
            <v>0</v>
          </cell>
          <cell r="J1525">
            <v>201907</v>
          </cell>
          <cell r="K1525">
            <v>201800</v>
          </cell>
          <cell r="N1525">
            <v>23299.87</v>
          </cell>
          <cell r="O1525" t="str">
            <v>CRC</v>
          </cell>
        </row>
        <row r="1526">
          <cell r="B1526" t="str">
            <v>MA_CRC_HPIC_PPO</v>
          </cell>
          <cell r="H1526">
            <v>46</v>
          </cell>
          <cell r="I1526">
            <v>0</v>
          </cell>
          <cell r="J1526">
            <v>201908</v>
          </cell>
          <cell r="K1526">
            <v>201800</v>
          </cell>
          <cell r="N1526">
            <v>22726.15</v>
          </cell>
          <cell r="O1526" t="str">
            <v>CRC</v>
          </cell>
        </row>
        <row r="1527">
          <cell r="B1527" t="str">
            <v>MA_CRC_HPIC_PPO</v>
          </cell>
          <cell r="H1527">
            <v>36</v>
          </cell>
          <cell r="I1527">
            <v>0</v>
          </cell>
          <cell r="J1527">
            <v>201909</v>
          </cell>
          <cell r="K1527">
            <v>201800</v>
          </cell>
          <cell r="N1527">
            <v>17916.09</v>
          </cell>
          <cell r="O1527" t="str">
            <v>CRC</v>
          </cell>
        </row>
        <row r="1528">
          <cell r="B1528" t="str">
            <v>MA_CRC_HPIC_PPO</v>
          </cell>
          <cell r="H1528">
            <v>617</v>
          </cell>
          <cell r="I1528">
            <v>0</v>
          </cell>
          <cell r="J1528">
            <v>201901</v>
          </cell>
          <cell r="K1528">
            <v>201800</v>
          </cell>
          <cell r="N1528">
            <v>261675.96999999997</v>
          </cell>
          <cell r="O1528" t="str">
            <v>CRC</v>
          </cell>
        </row>
        <row r="1529">
          <cell r="B1529" t="str">
            <v>MA_CRC_HPIC_PPO</v>
          </cell>
          <cell r="H1529">
            <v>586</v>
          </cell>
          <cell r="I1529">
            <v>0</v>
          </cell>
          <cell r="J1529">
            <v>201902</v>
          </cell>
          <cell r="K1529">
            <v>201800</v>
          </cell>
          <cell r="N1529">
            <v>254151.68000000002</v>
          </cell>
          <cell r="O1529" t="str">
            <v>CRC</v>
          </cell>
        </row>
        <row r="1530">
          <cell r="B1530" t="str">
            <v>MA_CRC_HPIC_PPO</v>
          </cell>
          <cell r="H1530">
            <v>603</v>
          </cell>
          <cell r="I1530">
            <v>0</v>
          </cell>
          <cell r="J1530">
            <v>201903</v>
          </cell>
          <cell r="K1530">
            <v>201800</v>
          </cell>
          <cell r="N1530">
            <v>263395.91000000003</v>
          </cell>
          <cell r="O1530" t="str">
            <v>CRC</v>
          </cell>
        </row>
        <row r="1531">
          <cell r="B1531" t="str">
            <v>MA_CRC_HPIC_PPO</v>
          </cell>
          <cell r="H1531">
            <v>634</v>
          </cell>
          <cell r="I1531">
            <v>0</v>
          </cell>
          <cell r="J1531">
            <v>201904</v>
          </cell>
          <cell r="K1531">
            <v>201800</v>
          </cell>
          <cell r="N1531">
            <v>273348.23999999993</v>
          </cell>
          <cell r="O1531" t="str">
            <v>CRC</v>
          </cell>
        </row>
        <row r="1532">
          <cell r="B1532" t="str">
            <v>MA_CRC_HPIC_PPO</v>
          </cell>
          <cell r="H1532">
            <v>635</v>
          </cell>
          <cell r="I1532">
            <v>0</v>
          </cell>
          <cell r="J1532">
            <v>201905</v>
          </cell>
          <cell r="K1532">
            <v>201800</v>
          </cell>
          <cell r="N1532">
            <v>275804.06999999995</v>
          </cell>
          <cell r="O1532" t="str">
            <v>CRC</v>
          </cell>
        </row>
        <row r="1533">
          <cell r="B1533" t="str">
            <v>MA_CRC_HPIC_PPO</v>
          </cell>
          <cell r="H1533">
            <v>624</v>
          </cell>
          <cell r="I1533">
            <v>0</v>
          </cell>
          <cell r="J1533">
            <v>201906</v>
          </cell>
          <cell r="K1533">
            <v>201800</v>
          </cell>
          <cell r="N1533">
            <v>272984.38999999996</v>
          </cell>
          <cell r="O1533" t="str">
            <v>CRC</v>
          </cell>
        </row>
        <row r="1534">
          <cell r="B1534" t="str">
            <v>MA_CRC_HPIC_PPO</v>
          </cell>
          <cell r="H1534">
            <v>640</v>
          </cell>
          <cell r="I1534">
            <v>0</v>
          </cell>
          <cell r="J1534">
            <v>201907</v>
          </cell>
          <cell r="K1534">
            <v>201800</v>
          </cell>
          <cell r="N1534">
            <v>273978.69</v>
          </cell>
          <cell r="O1534" t="str">
            <v>CRC</v>
          </cell>
        </row>
        <row r="1535">
          <cell r="B1535" t="str">
            <v>MA_CRC_HPIC_PPO</v>
          </cell>
          <cell r="H1535">
            <v>638</v>
          </cell>
          <cell r="I1535">
            <v>0</v>
          </cell>
          <cell r="J1535">
            <v>201908</v>
          </cell>
          <cell r="K1535">
            <v>201800</v>
          </cell>
          <cell r="N1535">
            <v>281691.95</v>
          </cell>
          <cell r="O1535" t="str">
            <v>CRC</v>
          </cell>
        </row>
        <row r="1536">
          <cell r="B1536" t="str">
            <v>MA_CRC_HPIC_PPO</v>
          </cell>
          <cell r="H1536">
            <v>654</v>
          </cell>
          <cell r="I1536">
            <v>0</v>
          </cell>
          <cell r="J1536">
            <v>201909</v>
          </cell>
          <cell r="K1536">
            <v>201800</v>
          </cell>
          <cell r="N1536">
            <v>285114.33999999991</v>
          </cell>
          <cell r="O1536" t="str">
            <v>CRC</v>
          </cell>
        </row>
        <row r="1537">
          <cell r="B1537" t="str">
            <v>MA_ERF_HPHC_HMO_POS</v>
          </cell>
          <cell r="H1537">
            <v>27739</v>
          </cell>
          <cell r="I1537">
            <v>6081</v>
          </cell>
          <cell r="J1537">
            <v>201901</v>
          </cell>
          <cell r="K1537">
            <v>201800</v>
          </cell>
          <cell r="N1537">
            <v>16256584.471350146</v>
          </cell>
          <cell r="O1537" t="str">
            <v>ERF</v>
          </cell>
        </row>
        <row r="1538">
          <cell r="B1538" t="str">
            <v>MA_ERF_HPHC_HMO_POS</v>
          </cell>
          <cell r="H1538">
            <v>937</v>
          </cell>
          <cell r="I1538">
            <v>62</v>
          </cell>
          <cell r="J1538">
            <v>201901</v>
          </cell>
          <cell r="K1538">
            <v>201808</v>
          </cell>
          <cell r="N1538">
            <v>502973.96000000008</v>
          </cell>
          <cell r="O1538" t="str">
            <v>ERF</v>
          </cell>
        </row>
        <row r="1539">
          <cell r="B1539" t="str">
            <v>MA_ERF_HPHC_HMO_POS</v>
          </cell>
          <cell r="H1539">
            <v>27045</v>
          </cell>
          <cell r="I1539">
            <v>6052</v>
          </cell>
          <cell r="J1539">
            <v>201902</v>
          </cell>
          <cell r="K1539">
            <v>201800</v>
          </cell>
          <cell r="N1539">
            <v>15893162.870000001</v>
          </cell>
          <cell r="O1539" t="str">
            <v>ERF</v>
          </cell>
        </row>
        <row r="1540">
          <cell r="B1540" t="str">
            <v>MA_ERF_HPHC_HMO_POS</v>
          </cell>
          <cell r="H1540">
            <v>1600</v>
          </cell>
          <cell r="I1540">
            <v>119</v>
          </cell>
          <cell r="J1540">
            <v>201902</v>
          </cell>
          <cell r="K1540">
            <v>201808</v>
          </cell>
          <cell r="N1540">
            <v>669606.43999999994</v>
          </cell>
          <cell r="O1540" t="str">
            <v>ERF</v>
          </cell>
        </row>
        <row r="1541">
          <cell r="B1541" t="str">
            <v>MA_ERF_HPHC_HMO_POS</v>
          </cell>
          <cell r="H1541">
            <v>27048</v>
          </cell>
          <cell r="I1541">
            <v>6041</v>
          </cell>
          <cell r="J1541">
            <v>201903</v>
          </cell>
          <cell r="K1541">
            <v>201800</v>
          </cell>
          <cell r="N1541">
            <v>15889948.659999998</v>
          </cell>
          <cell r="O1541" t="str">
            <v>ERF</v>
          </cell>
        </row>
        <row r="1542">
          <cell r="B1542" t="str">
            <v>MA_ERF_HPHC_HMO_POS</v>
          </cell>
          <cell r="H1542">
            <v>1590</v>
          </cell>
          <cell r="I1542">
            <v>115</v>
          </cell>
          <cell r="J1542">
            <v>201903</v>
          </cell>
          <cell r="K1542">
            <v>201808</v>
          </cell>
          <cell r="N1542">
            <v>760321.07000000007</v>
          </cell>
          <cell r="O1542" t="str">
            <v>ERF</v>
          </cell>
        </row>
        <row r="1543">
          <cell r="B1543" t="str">
            <v>MA_ERF_HPHC_HMO_POS</v>
          </cell>
          <cell r="H1543">
            <v>26999</v>
          </cell>
          <cell r="I1543">
            <v>6064</v>
          </cell>
          <cell r="J1543">
            <v>201904</v>
          </cell>
          <cell r="K1543">
            <v>201800</v>
          </cell>
          <cell r="N1543">
            <v>15867212.290000005</v>
          </cell>
          <cell r="O1543" t="str">
            <v>ERF</v>
          </cell>
        </row>
        <row r="1544">
          <cell r="B1544" t="str">
            <v>MA_ERF_HPHC_HMO_POS</v>
          </cell>
          <cell r="H1544">
            <v>1581</v>
          </cell>
          <cell r="I1544">
            <v>107</v>
          </cell>
          <cell r="J1544">
            <v>201904</v>
          </cell>
          <cell r="K1544">
            <v>201808</v>
          </cell>
          <cell r="N1544">
            <v>759886.24</v>
          </cell>
          <cell r="O1544" t="str">
            <v>ERF</v>
          </cell>
        </row>
        <row r="1545">
          <cell r="B1545" t="str">
            <v>MA_ERF_HPHC_HMO_POS</v>
          </cell>
          <cell r="H1545">
            <v>26838</v>
          </cell>
          <cell r="I1545">
            <v>6034</v>
          </cell>
          <cell r="J1545">
            <v>201905</v>
          </cell>
          <cell r="K1545">
            <v>201800</v>
          </cell>
          <cell r="N1545">
            <v>15774667.680000003</v>
          </cell>
          <cell r="O1545" t="str">
            <v>ERF</v>
          </cell>
        </row>
        <row r="1546">
          <cell r="B1546" t="str">
            <v>MA_ERF_HPHC_HMO_POS</v>
          </cell>
          <cell r="H1546">
            <v>1578</v>
          </cell>
          <cell r="I1546">
            <v>99</v>
          </cell>
          <cell r="J1546">
            <v>201905</v>
          </cell>
          <cell r="K1546">
            <v>201808</v>
          </cell>
          <cell r="N1546">
            <v>762051.95</v>
          </cell>
          <cell r="O1546" t="str">
            <v>ERF</v>
          </cell>
        </row>
        <row r="1547">
          <cell r="B1547" t="str">
            <v>MA_ERF_HPHC_HMO_POS</v>
          </cell>
          <cell r="H1547">
            <v>26711</v>
          </cell>
          <cell r="I1547">
            <v>6014</v>
          </cell>
          <cell r="J1547">
            <v>201906</v>
          </cell>
          <cell r="K1547">
            <v>201800</v>
          </cell>
          <cell r="N1547">
            <v>15702833.74</v>
          </cell>
          <cell r="O1547" t="str">
            <v>ERF</v>
          </cell>
        </row>
        <row r="1548">
          <cell r="B1548" t="str">
            <v>MA_ERF_HPHC_HMO_POS</v>
          </cell>
          <cell r="H1548">
            <v>1566</v>
          </cell>
          <cell r="I1548">
            <v>95</v>
          </cell>
          <cell r="J1548">
            <v>201906</v>
          </cell>
          <cell r="K1548">
            <v>201808</v>
          </cell>
          <cell r="N1548">
            <v>762048.46</v>
          </cell>
          <cell r="O1548" t="str">
            <v>ERF</v>
          </cell>
        </row>
        <row r="1549">
          <cell r="B1549" t="str">
            <v>MA_ERF_HPHC_HMO_POS</v>
          </cell>
          <cell r="H1549">
            <v>26632</v>
          </cell>
          <cell r="I1549">
            <v>5998</v>
          </cell>
          <cell r="J1549">
            <v>201907</v>
          </cell>
          <cell r="K1549">
            <v>201800</v>
          </cell>
          <cell r="N1549">
            <v>15622341.010000004</v>
          </cell>
          <cell r="O1549" t="str">
            <v>ERF</v>
          </cell>
        </row>
        <row r="1550">
          <cell r="B1550" t="str">
            <v>MA_ERF_HPHC_HMO_POS</v>
          </cell>
          <cell r="H1550">
            <v>1614</v>
          </cell>
          <cell r="I1550">
            <v>103</v>
          </cell>
          <cell r="J1550">
            <v>201907</v>
          </cell>
          <cell r="K1550">
            <v>201808</v>
          </cell>
          <cell r="N1550">
            <v>776333.85</v>
          </cell>
          <cell r="O1550" t="str">
            <v>ERF</v>
          </cell>
        </row>
        <row r="1551">
          <cell r="B1551" t="str">
            <v>MA_ERF_HPHC_HMO_POS</v>
          </cell>
          <cell r="H1551">
            <v>26550</v>
          </cell>
          <cell r="I1551">
            <v>5995</v>
          </cell>
          <cell r="J1551">
            <v>201908</v>
          </cell>
          <cell r="K1551">
            <v>201800</v>
          </cell>
          <cell r="N1551">
            <v>15574032.310000001</v>
          </cell>
          <cell r="O1551" t="str">
            <v>ERF</v>
          </cell>
        </row>
        <row r="1552">
          <cell r="B1552" t="str">
            <v>MA_ERF_HPHC_HMO_POS</v>
          </cell>
          <cell r="H1552">
            <v>1621</v>
          </cell>
          <cell r="I1552">
            <v>107</v>
          </cell>
          <cell r="J1552">
            <v>201908</v>
          </cell>
          <cell r="K1552">
            <v>201808</v>
          </cell>
          <cell r="N1552">
            <v>781986.86</v>
          </cell>
          <cell r="O1552" t="str">
            <v>ERF</v>
          </cell>
        </row>
        <row r="1553">
          <cell r="B1553" t="str">
            <v>MA_ERF_HPHC_HMO_POS</v>
          </cell>
          <cell r="H1553">
            <v>26473</v>
          </cell>
          <cell r="I1553">
            <v>5959</v>
          </cell>
          <cell r="J1553">
            <v>201909</v>
          </cell>
          <cell r="K1553">
            <v>201800</v>
          </cell>
          <cell r="N1553">
            <v>15521217.070000006</v>
          </cell>
          <cell r="O1553" t="str">
            <v>ERF</v>
          </cell>
        </row>
        <row r="1554">
          <cell r="B1554" t="str">
            <v>MA_ERF_HPHC_HMO_POS</v>
          </cell>
          <cell r="H1554">
            <v>1662</v>
          </cell>
          <cell r="I1554">
            <v>108</v>
          </cell>
          <cell r="J1554">
            <v>201909</v>
          </cell>
          <cell r="K1554">
            <v>201808</v>
          </cell>
          <cell r="N1554">
            <v>799922.78</v>
          </cell>
          <cell r="O1554" t="str">
            <v>ERF</v>
          </cell>
        </row>
        <row r="1555">
          <cell r="B1555" t="str">
            <v>MA_ERF_HPHC_HMO_POS</v>
          </cell>
          <cell r="H1555">
            <v>1114</v>
          </cell>
          <cell r="I1555">
            <v>66</v>
          </cell>
          <cell r="J1555">
            <v>201901</v>
          </cell>
          <cell r="K1555">
            <v>201800</v>
          </cell>
          <cell r="N1555">
            <v>703719.64</v>
          </cell>
          <cell r="O1555" t="str">
            <v>ERF</v>
          </cell>
        </row>
        <row r="1556">
          <cell r="B1556" t="str">
            <v>MA_ERF_HPHC_HMO_POS</v>
          </cell>
          <cell r="H1556">
            <v>1128</v>
          </cell>
          <cell r="I1556">
            <v>63</v>
          </cell>
          <cell r="J1556">
            <v>201902</v>
          </cell>
          <cell r="K1556">
            <v>201800</v>
          </cell>
          <cell r="N1556">
            <v>740445.85000000009</v>
          </cell>
          <cell r="O1556" t="str">
            <v>ERF</v>
          </cell>
        </row>
        <row r="1557">
          <cell r="B1557" t="str">
            <v>MA_ERF_HPHC_HMO_POS</v>
          </cell>
          <cell r="H1557">
            <v>279</v>
          </cell>
          <cell r="I1557">
            <v>20</v>
          </cell>
          <cell r="J1557">
            <v>201902</v>
          </cell>
          <cell r="K1557">
            <v>201808</v>
          </cell>
          <cell r="N1557">
            <v>139863.78999999998</v>
          </cell>
          <cell r="O1557" t="str">
            <v>ERF</v>
          </cell>
        </row>
        <row r="1558">
          <cell r="B1558" t="str">
            <v>MA_ERF_HPHC_HMO_POS</v>
          </cell>
          <cell r="H1558">
            <v>1129</v>
          </cell>
          <cell r="I1558">
            <v>63</v>
          </cell>
          <cell r="J1558">
            <v>201903</v>
          </cell>
          <cell r="K1558">
            <v>201800</v>
          </cell>
          <cell r="N1558">
            <v>740609.53999999992</v>
          </cell>
          <cell r="O1558" t="str">
            <v>ERF</v>
          </cell>
        </row>
        <row r="1559">
          <cell r="B1559" t="str">
            <v>MA_ERF_HPHC_HMO_POS</v>
          </cell>
          <cell r="H1559">
            <v>276</v>
          </cell>
          <cell r="I1559">
            <v>19</v>
          </cell>
          <cell r="J1559">
            <v>201903</v>
          </cell>
          <cell r="K1559">
            <v>201808</v>
          </cell>
          <cell r="N1559">
            <v>140717.07</v>
          </cell>
          <cell r="O1559" t="str">
            <v>ERF</v>
          </cell>
        </row>
        <row r="1560">
          <cell r="B1560" t="str">
            <v>MA_ERF_HPHC_HMO_POS</v>
          </cell>
          <cell r="H1560">
            <v>1112</v>
          </cell>
          <cell r="I1560">
            <v>56</v>
          </cell>
          <cell r="J1560">
            <v>201904</v>
          </cell>
          <cell r="K1560">
            <v>201800</v>
          </cell>
          <cell r="N1560">
            <v>728727.1</v>
          </cell>
          <cell r="O1560" t="str">
            <v>ERF</v>
          </cell>
        </row>
        <row r="1561">
          <cell r="B1561" t="str">
            <v>MA_ERF_HPHC_HMO_POS</v>
          </cell>
          <cell r="H1561">
            <v>274</v>
          </cell>
          <cell r="I1561">
            <v>19</v>
          </cell>
          <cell r="J1561">
            <v>201904</v>
          </cell>
          <cell r="K1561">
            <v>201808</v>
          </cell>
          <cell r="N1561">
            <v>139723.31</v>
          </cell>
          <cell r="O1561" t="str">
            <v>ERF</v>
          </cell>
        </row>
        <row r="1562">
          <cell r="B1562" t="str">
            <v>MA_ERF_HPHC_HMO_POS</v>
          </cell>
          <cell r="H1562">
            <v>1108</v>
          </cell>
          <cell r="I1562">
            <v>54</v>
          </cell>
          <cell r="J1562">
            <v>201905</v>
          </cell>
          <cell r="K1562">
            <v>201800</v>
          </cell>
          <cell r="N1562">
            <v>724736.59000000008</v>
          </cell>
          <cell r="O1562" t="str">
            <v>ERF</v>
          </cell>
        </row>
        <row r="1563">
          <cell r="B1563" t="str">
            <v>MA_ERF_HPHC_HMO_POS</v>
          </cell>
          <cell r="H1563">
            <v>264</v>
          </cell>
          <cell r="I1563">
            <v>19</v>
          </cell>
          <cell r="J1563">
            <v>201905</v>
          </cell>
          <cell r="K1563">
            <v>201808</v>
          </cell>
          <cell r="N1563">
            <v>136916.51999999999</v>
          </cell>
          <cell r="O1563" t="str">
            <v>ERF</v>
          </cell>
        </row>
        <row r="1564">
          <cell r="B1564" t="str">
            <v>MA_ERF_HPHC_HMO_POS</v>
          </cell>
          <cell r="H1564">
            <v>1107</v>
          </cell>
          <cell r="I1564">
            <v>55</v>
          </cell>
          <cell r="J1564">
            <v>201906</v>
          </cell>
          <cell r="K1564">
            <v>201800</v>
          </cell>
          <cell r="N1564">
            <v>728051.23</v>
          </cell>
          <cell r="O1564" t="str">
            <v>ERF</v>
          </cell>
        </row>
        <row r="1565">
          <cell r="B1565" t="str">
            <v>MA_ERF_HPHC_HMO_POS</v>
          </cell>
          <cell r="H1565">
            <v>266</v>
          </cell>
          <cell r="I1565">
            <v>19</v>
          </cell>
          <cell r="J1565">
            <v>201906</v>
          </cell>
          <cell r="K1565">
            <v>201808</v>
          </cell>
          <cell r="N1565">
            <v>135944.57</v>
          </cell>
          <cell r="O1565" t="str">
            <v>ERF</v>
          </cell>
        </row>
        <row r="1566">
          <cell r="B1566" t="str">
            <v>MA_ERF_HPHC_HMO_POS</v>
          </cell>
          <cell r="H1566">
            <v>1096</v>
          </cell>
          <cell r="I1566">
            <v>53</v>
          </cell>
          <cell r="J1566">
            <v>201907</v>
          </cell>
          <cell r="K1566">
            <v>201800</v>
          </cell>
          <cell r="N1566">
            <v>719260.79999999993</v>
          </cell>
          <cell r="O1566" t="str">
            <v>ERF</v>
          </cell>
        </row>
        <row r="1567">
          <cell r="B1567" t="str">
            <v>MA_ERF_HPHC_HMO_POS</v>
          </cell>
          <cell r="H1567">
            <v>269</v>
          </cell>
          <cell r="I1567">
            <v>20</v>
          </cell>
          <cell r="J1567">
            <v>201907</v>
          </cell>
          <cell r="K1567">
            <v>201808</v>
          </cell>
          <cell r="N1567">
            <v>137846.35</v>
          </cell>
          <cell r="O1567" t="str">
            <v>ERF</v>
          </cell>
        </row>
        <row r="1568">
          <cell r="B1568" t="str">
            <v>MA_ERF_HPHC_HMO_POS</v>
          </cell>
          <cell r="H1568">
            <v>1090</v>
          </cell>
          <cell r="I1568">
            <v>55</v>
          </cell>
          <cell r="J1568">
            <v>201908</v>
          </cell>
          <cell r="K1568">
            <v>201800</v>
          </cell>
          <cell r="N1568">
            <v>716217.43</v>
          </cell>
          <cell r="O1568" t="str">
            <v>ERF</v>
          </cell>
        </row>
        <row r="1569">
          <cell r="B1569" t="str">
            <v>MA_ERF_HPHC_HMO_POS</v>
          </cell>
          <cell r="H1569">
            <v>274</v>
          </cell>
          <cell r="I1569">
            <v>22</v>
          </cell>
          <cell r="J1569">
            <v>201908</v>
          </cell>
          <cell r="K1569">
            <v>201808</v>
          </cell>
          <cell r="N1569">
            <v>138792.59</v>
          </cell>
          <cell r="O1569" t="str">
            <v>ERF</v>
          </cell>
        </row>
        <row r="1570">
          <cell r="B1570" t="str">
            <v>MA_ERF_HPHC_HMO_POS</v>
          </cell>
          <cell r="H1570">
            <v>1092</v>
          </cell>
          <cell r="I1570">
            <v>58</v>
          </cell>
          <cell r="J1570">
            <v>201909</v>
          </cell>
          <cell r="K1570">
            <v>201800</v>
          </cell>
          <cell r="N1570">
            <v>714899.87</v>
          </cell>
          <cell r="O1570" t="str">
            <v>ERF</v>
          </cell>
        </row>
        <row r="1571">
          <cell r="B1571" t="str">
            <v>MA_ERF_HPHC_HMO_POS</v>
          </cell>
          <cell r="H1571">
            <v>273</v>
          </cell>
          <cell r="I1571">
            <v>23</v>
          </cell>
          <cell r="J1571">
            <v>201909</v>
          </cell>
          <cell r="K1571">
            <v>201808</v>
          </cell>
          <cell r="N1571">
            <v>139849.12</v>
          </cell>
          <cell r="O1571" t="str">
            <v>ERF</v>
          </cell>
        </row>
        <row r="1572">
          <cell r="B1572" t="str">
            <v>MA_ERF_HPHC_HMO_POS</v>
          </cell>
          <cell r="H1572">
            <v>846</v>
          </cell>
          <cell r="I1572">
            <v>125</v>
          </cell>
          <cell r="J1572">
            <v>201901</v>
          </cell>
          <cell r="K1572">
            <v>201800</v>
          </cell>
          <cell r="N1572">
            <v>441496.83</v>
          </cell>
          <cell r="O1572" t="str">
            <v>ERF</v>
          </cell>
        </row>
        <row r="1573">
          <cell r="B1573" t="str">
            <v>MA_ERF_HPHC_HMO_POS</v>
          </cell>
          <cell r="H1573">
            <v>860</v>
          </cell>
          <cell r="I1573">
            <v>125</v>
          </cell>
          <cell r="J1573">
            <v>201902</v>
          </cell>
          <cell r="K1573">
            <v>201800</v>
          </cell>
          <cell r="N1573">
            <v>446662.55</v>
          </cell>
          <cell r="O1573" t="str">
            <v>ERF</v>
          </cell>
        </row>
        <row r="1574">
          <cell r="B1574" t="str">
            <v>MA_ERF_HPHC_HMO_POS</v>
          </cell>
          <cell r="H1574">
            <v>467</v>
          </cell>
          <cell r="I1574">
            <v>45</v>
          </cell>
          <cell r="J1574">
            <v>201903</v>
          </cell>
          <cell r="K1574">
            <v>201800</v>
          </cell>
          <cell r="N1574">
            <v>306077.02</v>
          </cell>
          <cell r="O1574" t="str">
            <v>ERF</v>
          </cell>
        </row>
        <row r="1575">
          <cell r="B1575" t="str">
            <v>MA_ERF_HPHC_HMO_POS</v>
          </cell>
          <cell r="H1575">
            <v>472</v>
          </cell>
          <cell r="I1575">
            <v>44</v>
          </cell>
          <cell r="J1575">
            <v>201904</v>
          </cell>
          <cell r="K1575">
            <v>201800</v>
          </cell>
          <cell r="N1575">
            <v>305890.43</v>
          </cell>
          <cell r="O1575" t="str">
            <v>ERF</v>
          </cell>
        </row>
        <row r="1576">
          <cell r="B1576" t="str">
            <v>MA_ERF_HPHC_HMO_POS</v>
          </cell>
          <cell r="H1576">
            <v>476</v>
          </cell>
          <cell r="I1576">
            <v>50</v>
          </cell>
          <cell r="J1576">
            <v>201905</v>
          </cell>
          <cell r="K1576">
            <v>201800</v>
          </cell>
          <cell r="N1576">
            <v>309906.24</v>
          </cell>
          <cell r="O1576" t="str">
            <v>ERF</v>
          </cell>
        </row>
        <row r="1577">
          <cell r="B1577" t="str">
            <v>MA_ERF_HPHC_HMO_POS</v>
          </cell>
          <cell r="H1577">
            <v>472</v>
          </cell>
          <cell r="I1577">
            <v>50</v>
          </cell>
          <cell r="J1577">
            <v>201906</v>
          </cell>
          <cell r="K1577">
            <v>201800</v>
          </cell>
          <cell r="N1577">
            <v>308926.96999999997</v>
          </cell>
          <cell r="O1577" t="str">
            <v>ERF</v>
          </cell>
        </row>
        <row r="1578">
          <cell r="B1578" t="str">
            <v>MA_ERF_HPHC_HMO_POS</v>
          </cell>
          <cell r="H1578">
            <v>470</v>
          </cell>
          <cell r="I1578">
            <v>50</v>
          </cell>
          <cell r="J1578">
            <v>201907</v>
          </cell>
          <cell r="K1578">
            <v>201800</v>
          </cell>
          <cell r="N1578">
            <v>308539.21999999997</v>
          </cell>
          <cell r="O1578" t="str">
            <v>ERF</v>
          </cell>
        </row>
        <row r="1579">
          <cell r="B1579" t="str">
            <v>MA_ERF_HPHC_HMO_POS</v>
          </cell>
          <cell r="H1579">
            <v>467</v>
          </cell>
          <cell r="I1579">
            <v>49</v>
          </cell>
          <cell r="J1579">
            <v>201908</v>
          </cell>
          <cell r="K1579">
            <v>201800</v>
          </cell>
          <cell r="N1579">
            <v>305866.26999999996</v>
          </cell>
          <cell r="O1579" t="str">
            <v>ERF</v>
          </cell>
        </row>
        <row r="1580">
          <cell r="B1580" t="str">
            <v>MA_ERF_HPHC_HMO_POS</v>
          </cell>
          <cell r="H1580">
            <v>454</v>
          </cell>
          <cell r="I1580">
            <v>45</v>
          </cell>
          <cell r="J1580">
            <v>201909</v>
          </cell>
          <cell r="K1580">
            <v>201800</v>
          </cell>
          <cell r="N1580">
            <v>301142.56</v>
          </cell>
          <cell r="O1580" t="str">
            <v>ERF</v>
          </cell>
        </row>
        <row r="1581">
          <cell r="B1581" t="str">
            <v>MA_ERF_HPHC_HMO_POS</v>
          </cell>
          <cell r="H1581">
            <v>5186</v>
          </cell>
          <cell r="I1581">
            <v>812</v>
          </cell>
          <cell r="J1581">
            <v>201901</v>
          </cell>
          <cell r="K1581">
            <v>201800</v>
          </cell>
          <cell r="N1581">
            <v>2986635.2199999993</v>
          </cell>
          <cell r="O1581" t="str">
            <v>ERF</v>
          </cell>
        </row>
        <row r="1582">
          <cell r="B1582" t="str">
            <v>MA_ERF_HPHC_HMO_POS</v>
          </cell>
          <cell r="H1582">
            <v>5169</v>
          </cell>
          <cell r="I1582">
            <v>819</v>
          </cell>
          <cell r="J1582">
            <v>201902</v>
          </cell>
          <cell r="K1582">
            <v>201800</v>
          </cell>
          <cell r="N1582">
            <v>2978742.4300000006</v>
          </cell>
          <cell r="O1582" t="str">
            <v>ERF</v>
          </cell>
        </row>
        <row r="1583">
          <cell r="B1583" t="str">
            <v>MA_ERF_HPHC_HMO_POS</v>
          </cell>
          <cell r="H1583">
            <v>5144</v>
          </cell>
          <cell r="I1583">
            <v>817</v>
          </cell>
          <cell r="J1583">
            <v>201903</v>
          </cell>
          <cell r="K1583">
            <v>201800</v>
          </cell>
          <cell r="N1583">
            <v>2961068.83</v>
          </cell>
          <cell r="O1583" t="str">
            <v>ERF</v>
          </cell>
        </row>
        <row r="1584">
          <cell r="B1584" t="str">
            <v>MA_ERF_HPHC_HMO_POS</v>
          </cell>
          <cell r="H1584">
            <v>2506</v>
          </cell>
          <cell r="I1584">
            <v>244</v>
          </cell>
          <cell r="J1584">
            <v>201904</v>
          </cell>
          <cell r="K1584">
            <v>201800</v>
          </cell>
          <cell r="N1584">
            <v>1408165.0499999998</v>
          </cell>
          <cell r="O1584" t="str">
            <v>ERF</v>
          </cell>
        </row>
        <row r="1585">
          <cell r="B1585" t="str">
            <v>MA_ERF_HPHC_HMO_POS</v>
          </cell>
          <cell r="H1585">
            <v>2532</v>
          </cell>
          <cell r="I1585">
            <v>245</v>
          </cell>
          <cell r="J1585">
            <v>201905</v>
          </cell>
          <cell r="K1585">
            <v>201800</v>
          </cell>
          <cell r="N1585">
            <v>1421095.6300000001</v>
          </cell>
          <cell r="O1585" t="str">
            <v>ERF</v>
          </cell>
        </row>
        <row r="1586">
          <cell r="B1586" t="str">
            <v>MA_ERF_HPHC_HMO_POS</v>
          </cell>
          <cell r="H1586">
            <v>2521</v>
          </cell>
          <cell r="I1586">
            <v>246</v>
          </cell>
          <cell r="J1586">
            <v>201906</v>
          </cell>
          <cell r="K1586">
            <v>201800</v>
          </cell>
          <cell r="N1586">
            <v>1417997.68</v>
          </cell>
          <cell r="O1586" t="str">
            <v>ERF</v>
          </cell>
        </row>
        <row r="1587">
          <cell r="B1587" t="str">
            <v>MA_ERF_HPHC_HMO_POS</v>
          </cell>
          <cell r="H1587">
            <v>2500</v>
          </cell>
          <cell r="I1587">
            <v>246</v>
          </cell>
          <cell r="J1587">
            <v>201907</v>
          </cell>
          <cell r="K1587">
            <v>201800</v>
          </cell>
          <cell r="N1587">
            <v>1409799.81</v>
          </cell>
          <cell r="O1587" t="str">
            <v>ERF</v>
          </cell>
        </row>
        <row r="1588">
          <cell r="B1588" t="str">
            <v>MA_ERF_HPHC_HMO_POS</v>
          </cell>
          <cell r="H1588">
            <v>2508</v>
          </cell>
          <cell r="I1588">
            <v>245</v>
          </cell>
          <cell r="J1588">
            <v>201908</v>
          </cell>
          <cell r="K1588">
            <v>201800</v>
          </cell>
          <cell r="N1588">
            <v>1411097.14</v>
          </cell>
          <cell r="O1588" t="str">
            <v>ERF</v>
          </cell>
        </row>
        <row r="1589">
          <cell r="B1589" t="str">
            <v>MA_ERF_HPHC_HMO_POS</v>
          </cell>
          <cell r="H1589">
            <v>2504</v>
          </cell>
          <cell r="I1589">
            <v>243</v>
          </cell>
          <cell r="J1589">
            <v>201909</v>
          </cell>
          <cell r="K1589">
            <v>201800</v>
          </cell>
          <cell r="N1589">
            <v>1406434.1900000002</v>
          </cell>
          <cell r="O1589" t="str">
            <v>ERF</v>
          </cell>
        </row>
        <row r="1590">
          <cell r="B1590" t="str">
            <v>MA_ERF_HPHC_HMO_POS</v>
          </cell>
          <cell r="H1590">
            <v>506</v>
          </cell>
          <cell r="I1590">
            <v>64</v>
          </cell>
          <cell r="J1590">
            <v>201901</v>
          </cell>
          <cell r="K1590">
            <v>201800</v>
          </cell>
          <cell r="N1590">
            <v>276070.24</v>
          </cell>
          <cell r="O1590" t="str">
            <v>ERF</v>
          </cell>
        </row>
        <row r="1591">
          <cell r="B1591" t="str">
            <v>MA_ERF_HPHC_HMO_POS</v>
          </cell>
          <cell r="H1591">
            <v>496</v>
          </cell>
          <cell r="I1591">
            <v>63</v>
          </cell>
          <cell r="J1591">
            <v>201902</v>
          </cell>
          <cell r="K1591">
            <v>201800</v>
          </cell>
          <cell r="N1591">
            <v>270609.39</v>
          </cell>
          <cell r="O1591" t="str">
            <v>ERF</v>
          </cell>
        </row>
        <row r="1592">
          <cell r="B1592" t="str">
            <v>MA_ERF_HPHC_HMO_POS</v>
          </cell>
          <cell r="H1592">
            <v>489</v>
          </cell>
          <cell r="I1592">
            <v>62</v>
          </cell>
          <cell r="J1592">
            <v>201903</v>
          </cell>
          <cell r="K1592">
            <v>201800</v>
          </cell>
          <cell r="N1592">
            <v>266001.69</v>
          </cell>
          <cell r="O1592" t="str">
            <v>ERF</v>
          </cell>
        </row>
        <row r="1593">
          <cell r="B1593" t="str">
            <v>MA_ERF_HPHC_HMO_POS</v>
          </cell>
          <cell r="H1593">
            <v>487</v>
          </cell>
          <cell r="I1593">
            <v>61</v>
          </cell>
          <cell r="J1593">
            <v>201904</v>
          </cell>
          <cell r="K1593">
            <v>201800</v>
          </cell>
          <cell r="N1593">
            <v>266119.76</v>
          </cell>
          <cell r="O1593" t="str">
            <v>ERF</v>
          </cell>
        </row>
        <row r="1594">
          <cell r="B1594" t="str">
            <v>MA_ERF_HPHC_HMO_POS</v>
          </cell>
          <cell r="H1594">
            <v>469</v>
          </cell>
          <cell r="I1594">
            <v>56</v>
          </cell>
          <cell r="J1594">
            <v>201905</v>
          </cell>
          <cell r="K1594">
            <v>201800</v>
          </cell>
          <cell r="N1594">
            <v>277714.64</v>
          </cell>
          <cell r="O1594" t="str">
            <v>ERF</v>
          </cell>
        </row>
        <row r="1595">
          <cell r="B1595" t="str">
            <v>MA_ERF_HPHC_HMO_POS</v>
          </cell>
          <cell r="H1595">
            <v>471</v>
          </cell>
          <cell r="I1595">
            <v>56</v>
          </cell>
          <cell r="J1595">
            <v>201906</v>
          </cell>
          <cell r="K1595">
            <v>201800</v>
          </cell>
          <cell r="N1595">
            <v>276030.08999999997</v>
          </cell>
          <cell r="O1595" t="str">
            <v>ERF</v>
          </cell>
        </row>
        <row r="1596">
          <cell r="B1596" t="str">
            <v>MA_ERF_HPHC_HMO_POS</v>
          </cell>
          <cell r="H1596">
            <v>466</v>
          </cell>
          <cell r="I1596">
            <v>61</v>
          </cell>
          <cell r="J1596">
            <v>201907</v>
          </cell>
          <cell r="K1596">
            <v>201800</v>
          </cell>
          <cell r="N1596">
            <v>274495.86</v>
          </cell>
          <cell r="O1596" t="str">
            <v>ERF</v>
          </cell>
        </row>
        <row r="1597">
          <cell r="B1597" t="str">
            <v>MA_ERF_HPHC_HMO_POS</v>
          </cell>
          <cell r="H1597">
            <v>470</v>
          </cell>
          <cell r="I1597">
            <v>60</v>
          </cell>
          <cell r="J1597">
            <v>201908</v>
          </cell>
          <cell r="K1597">
            <v>201800</v>
          </cell>
          <cell r="N1597">
            <v>275628.55</v>
          </cell>
          <cell r="O1597" t="str">
            <v>ERF</v>
          </cell>
        </row>
        <row r="1598">
          <cell r="B1598" t="str">
            <v>MA_ERF_HPHC_HMO_POS</v>
          </cell>
          <cell r="H1598">
            <v>463</v>
          </cell>
          <cell r="I1598">
            <v>60</v>
          </cell>
          <cell r="J1598">
            <v>201909</v>
          </cell>
          <cell r="K1598">
            <v>201800</v>
          </cell>
          <cell r="N1598">
            <v>273595.28000000003</v>
          </cell>
          <cell r="O1598" t="str">
            <v>ERF</v>
          </cell>
        </row>
        <row r="1599">
          <cell r="B1599" t="str">
            <v>MA_ERF_HPHC_HMO_POS</v>
          </cell>
          <cell r="H1599">
            <v>7830</v>
          </cell>
          <cell r="I1599">
            <v>1203</v>
          </cell>
          <cell r="J1599">
            <v>201901</v>
          </cell>
          <cell r="K1599">
            <v>201800</v>
          </cell>
          <cell r="N1599">
            <v>4396927.32</v>
          </cell>
          <cell r="O1599" t="str">
            <v>ERF</v>
          </cell>
        </row>
        <row r="1600">
          <cell r="B1600" t="str">
            <v>MA_ERF_HPHC_HMO_POS</v>
          </cell>
          <cell r="H1600">
            <v>7793</v>
          </cell>
          <cell r="I1600">
            <v>1192</v>
          </cell>
          <cell r="J1600">
            <v>201902</v>
          </cell>
          <cell r="K1600">
            <v>201800</v>
          </cell>
          <cell r="N1600">
            <v>4377435.8599999994</v>
          </cell>
          <cell r="O1600" t="str">
            <v>ERF</v>
          </cell>
        </row>
        <row r="1601">
          <cell r="B1601" t="str">
            <v>MA_ERF_HPHC_HMO_POS</v>
          </cell>
          <cell r="H1601">
            <v>7815</v>
          </cell>
          <cell r="I1601">
            <v>1188</v>
          </cell>
          <cell r="J1601">
            <v>201903</v>
          </cell>
          <cell r="K1601">
            <v>201800</v>
          </cell>
          <cell r="N1601">
            <v>4390061.4099999992</v>
          </cell>
          <cell r="O1601" t="str">
            <v>ERF</v>
          </cell>
        </row>
        <row r="1602">
          <cell r="B1602" t="str">
            <v>MA_ERF_HPHC_HMO_POS</v>
          </cell>
          <cell r="H1602">
            <v>7763</v>
          </cell>
          <cell r="I1602">
            <v>1167</v>
          </cell>
          <cell r="J1602">
            <v>201904</v>
          </cell>
          <cell r="K1602">
            <v>201800</v>
          </cell>
          <cell r="N1602">
            <v>4364201.0999999996</v>
          </cell>
          <cell r="O1602" t="str">
            <v>ERF</v>
          </cell>
        </row>
        <row r="1603">
          <cell r="B1603" t="str">
            <v>MA_ERF_HPHC_HMO_POS</v>
          </cell>
          <cell r="H1603">
            <v>7746</v>
          </cell>
          <cell r="I1603">
            <v>1166</v>
          </cell>
          <cell r="J1603">
            <v>201905</v>
          </cell>
          <cell r="K1603">
            <v>201800</v>
          </cell>
          <cell r="N1603">
            <v>4333979.38</v>
          </cell>
          <cell r="O1603" t="str">
            <v>ERF</v>
          </cell>
        </row>
        <row r="1604">
          <cell r="B1604" t="str">
            <v>MA_ERF_HPHC_HMO_POS</v>
          </cell>
          <cell r="H1604">
            <v>6778</v>
          </cell>
          <cell r="I1604">
            <v>902</v>
          </cell>
          <cell r="J1604">
            <v>201906</v>
          </cell>
          <cell r="K1604">
            <v>201800</v>
          </cell>
          <cell r="N1604">
            <v>3905140.0399999977</v>
          </cell>
          <cell r="O1604" t="str">
            <v>ERF</v>
          </cell>
        </row>
        <row r="1605">
          <cell r="B1605" t="str">
            <v>MA_ERF_HPHC_HMO_POS</v>
          </cell>
          <cell r="H1605">
            <v>414</v>
          </cell>
          <cell r="I1605">
            <v>103</v>
          </cell>
          <cell r="J1605">
            <v>201906</v>
          </cell>
          <cell r="K1605">
            <v>201808</v>
          </cell>
          <cell r="N1605">
            <v>222524.59999999998</v>
          </cell>
          <cell r="O1605" t="str">
            <v>ERF</v>
          </cell>
        </row>
        <row r="1606">
          <cell r="B1606" t="str">
            <v>MA_ERF_HPHC_HMO_POS</v>
          </cell>
          <cell r="H1606">
            <v>6613</v>
          </cell>
          <cell r="I1606">
            <v>879</v>
          </cell>
          <cell r="J1606">
            <v>201907</v>
          </cell>
          <cell r="K1606">
            <v>201800</v>
          </cell>
          <cell r="N1606">
            <v>3814448.7099999986</v>
          </cell>
          <cell r="O1606" t="str">
            <v>ERF</v>
          </cell>
        </row>
        <row r="1607">
          <cell r="B1607" t="str">
            <v>MA_ERF_HPHC_HMO_POS</v>
          </cell>
          <cell r="H1607">
            <v>412</v>
          </cell>
          <cell r="I1607">
            <v>107</v>
          </cell>
          <cell r="J1607">
            <v>201907</v>
          </cell>
          <cell r="K1607">
            <v>201808</v>
          </cell>
          <cell r="N1607">
            <v>221886.09</v>
          </cell>
          <cell r="O1607" t="str">
            <v>ERF</v>
          </cell>
        </row>
        <row r="1608">
          <cell r="B1608" t="str">
            <v>MA_ERF_HPHC_HMO_POS</v>
          </cell>
          <cell r="H1608">
            <v>6587</v>
          </cell>
          <cell r="I1608">
            <v>869</v>
          </cell>
          <cell r="J1608">
            <v>201908</v>
          </cell>
          <cell r="K1608">
            <v>201800</v>
          </cell>
          <cell r="N1608">
            <v>3802768.88</v>
          </cell>
          <cell r="O1608" t="str">
            <v>ERF</v>
          </cell>
        </row>
        <row r="1609">
          <cell r="B1609" t="str">
            <v>MA_ERF_HPHC_HMO_POS</v>
          </cell>
          <cell r="H1609">
            <v>412</v>
          </cell>
          <cell r="I1609">
            <v>111</v>
          </cell>
          <cell r="J1609">
            <v>201908</v>
          </cell>
          <cell r="K1609">
            <v>201808</v>
          </cell>
          <cell r="N1609">
            <v>221102.19999999998</v>
          </cell>
          <cell r="O1609" t="str">
            <v>ERF</v>
          </cell>
        </row>
        <row r="1610">
          <cell r="B1610" t="str">
            <v>MA_ERF_HPHC_HMO_POS</v>
          </cell>
          <cell r="H1610">
            <v>6588</v>
          </cell>
          <cell r="I1610">
            <v>868</v>
          </cell>
          <cell r="J1610">
            <v>201909</v>
          </cell>
          <cell r="K1610">
            <v>201800</v>
          </cell>
          <cell r="N1610">
            <v>3807966.76</v>
          </cell>
          <cell r="O1610" t="str">
            <v>ERF</v>
          </cell>
        </row>
        <row r="1611">
          <cell r="B1611" t="str">
            <v>MA_ERF_HPHC_HMO_POS</v>
          </cell>
          <cell r="H1611">
            <v>411</v>
          </cell>
          <cell r="I1611">
            <v>115</v>
          </cell>
          <cell r="J1611">
            <v>201909</v>
          </cell>
          <cell r="K1611">
            <v>201808</v>
          </cell>
          <cell r="N1611">
            <v>221310.71000000002</v>
          </cell>
          <cell r="O1611" t="str">
            <v>ERF</v>
          </cell>
        </row>
        <row r="1612">
          <cell r="B1612" t="str">
            <v>MA_ERF_HPHC_HMO_POS</v>
          </cell>
          <cell r="H1612">
            <v>13365</v>
          </cell>
          <cell r="I1612">
            <v>1892</v>
          </cell>
          <cell r="J1612">
            <v>201901</v>
          </cell>
          <cell r="K1612">
            <v>201800</v>
          </cell>
          <cell r="N1612">
            <v>7920411.3200000012</v>
          </cell>
          <cell r="O1612" t="str">
            <v>ERF</v>
          </cell>
        </row>
        <row r="1613">
          <cell r="B1613" t="str">
            <v>MA_ERF_HPHC_HMO_POS</v>
          </cell>
          <cell r="H1613">
            <v>13353</v>
          </cell>
          <cell r="I1613">
            <v>1890</v>
          </cell>
          <cell r="J1613">
            <v>201902</v>
          </cell>
          <cell r="K1613">
            <v>201800</v>
          </cell>
          <cell r="N1613">
            <v>7913958.8899999987</v>
          </cell>
          <cell r="O1613" t="str">
            <v>ERF</v>
          </cell>
        </row>
        <row r="1614">
          <cell r="B1614" t="str">
            <v>MA_ERF_HPHC_HMO_POS</v>
          </cell>
          <cell r="H1614">
            <v>13313</v>
          </cell>
          <cell r="I1614">
            <v>1881</v>
          </cell>
          <cell r="J1614">
            <v>201903</v>
          </cell>
          <cell r="K1614">
            <v>201800</v>
          </cell>
          <cell r="N1614">
            <v>7901319.7426086962</v>
          </cell>
          <cell r="O1614" t="str">
            <v>ERF</v>
          </cell>
        </row>
        <row r="1615">
          <cell r="B1615" t="str">
            <v>MA_ERF_HPHC_HMO_POS</v>
          </cell>
          <cell r="H1615">
            <v>13256</v>
          </cell>
          <cell r="I1615">
            <v>1887</v>
          </cell>
          <cell r="J1615">
            <v>201904</v>
          </cell>
          <cell r="K1615">
            <v>201800</v>
          </cell>
          <cell r="N1615">
            <v>7864585.04</v>
          </cell>
          <cell r="O1615" t="str">
            <v>ERF</v>
          </cell>
        </row>
        <row r="1616">
          <cell r="B1616" t="str">
            <v>MA_ERF_HPHC_HMO_POS</v>
          </cell>
          <cell r="H1616">
            <v>13255</v>
          </cell>
          <cell r="I1616">
            <v>1893</v>
          </cell>
          <cell r="J1616">
            <v>201905</v>
          </cell>
          <cell r="K1616">
            <v>201800</v>
          </cell>
          <cell r="N1616">
            <v>7859634.1491457289</v>
          </cell>
          <cell r="O1616" t="str">
            <v>ERF</v>
          </cell>
        </row>
        <row r="1617">
          <cell r="B1617" t="str">
            <v>MA_ERF_HPHC_HMO_POS</v>
          </cell>
          <cell r="H1617">
            <v>13201</v>
          </cell>
          <cell r="I1617">
            <v>1879</v>
          </cell>
          <cell r="J1617">
            <v>201906</v>
          </cell>
          <cell r="K1617">
            <v>201800</v>
          </cell>
          <cell r="N1617">
            <v>7832311.4999999991</v>
          </cell>
          <cell r="O1617" t="str">
            <v>ERF</v>
          </cell>
        </row>
        <row r="1618">
          <cell r="B1618" t="str">
            <v>MA_ERF_HPHC_HMO_POS</v>
          </cell>
          <cell r="H1618">
            <v>12095</v>
          </cell>
          <cell r="I1618">
            <v>1678</v>
          </cell>
          <cell r="J1618">
            <v>201907</v>
          </cell>
          <cell r="K1618">
            <v>201800</v>
          </cell>
          <cell r="N1618">
            <v>7501348.2400000002</v>
          </cell>
          <cell r="O1618" t="str">
            <v>ERF</v>
          </cell>
        </row>
        <row r="1619">
          <cell r="B1619" t="str">
            <v>MA_ERF_HPHC_HMO_POS</v>
          </cell>
          <cell r="H1619">
            <v>2991</v>
          </cell>
          <cell r="I1619">
            <v>266</v>
          </cell>
          <cell r="J1619">
            <v>201907</v>
          </cell>
          <cell r="K1619">
            <v>201808</v>
          </cell>
          <cell r="N1619">
            <v>1498404.2800000003</v>
          </cell>
          <cell r="O1619" t="str">
            <v>ERF</v>
          </cell>
        </row>
        <row r="1620">
          <cell r="B1620" t="str">
            <v>MA_ERF_HPHC_HMO_POS</v>
          </cell>
          <cell r="H1620">
            <v>12103</v>
          </cell>
          <cell r="I1620">
            <v>1696</v>
          </cell>
          <cell r="J1620">
            <v>201908</v>
          </cell>
          <cell r="K1620">
            <v>201800</v>
          </cell>
          <cell r="N1620">
            <v>7499775.4699999997</v>
          </cell>
          <cell r="O1620" t="str">
            <v>ERF</v>
          </cell>
        </row>
        <row r="1621">
          <cell r="B1621" t="str">
            <v>MA_ERF_HPHC_HMO_POS</v>
          </cell>
          <cell r="H1621">
            <v>2972</v>
          </cell>
          <cell r="I1621">
            <v>271</v>
          </cell>
          <cell r="J1621">
            <v>201908</v>
          </cell>
          <cell r="K1621">
            <v>201808</v>
          </cell>
          <cell r="N1621">
            <v>1496401.57</v>
          </cell>
          <cell r="O1621" t="str">
            <v>ERF</v>
          </cell>
        </row>
        <row r="1622">
          <cell r="B1622" t="str">
            <v>MA_ERF_HPHC_HMO_POS</v>
          </cell>
          <cell r="H1622">
            <v>12011</v>
          </cell>
          <cell r="I1622">
            <v>1682</v>
          </cell>
          <cell r="J1622">
            <v>201909</v>
          </cell>
          <cell r="K1622">
            <v>201800</v>
          </cell>
          <cell r="N1622">
            <v>7490891.1100000013</v>
          </cell>
          <cell r="O1622" t="str">
            <v>ERF</v>
          </cell>
        </row>
        <row r="1623">
          <cell r="B1623" t="str">
            <v>MA_ERF_HPHC_HMO_POS</v>
          </cell>
          <cell r="H1623">
            <v>2965</v>
          </cell>
          <cell r="I1623">
            <v>279</v>
          </cell>
          <cell r="J1623">
            <v>201909</v>
          </cell>
          <cell r="K1623">
            <v>201808</v>
          </cell>
          <cell r="N1623">
            <v>1498909.84</v>
          </cell>
          <cell r="O1623" t="str">
            <v>ERF</v>
          </cell>
        </row>
        <row r="1624">
          <cell r="B1624" t="str">
            <v>MA_ERF_HPHC_HMO_POS</v>
          </cell>
          <cell r="H1624">
            <v>757</v>
          </cell>
          <cell r="I1624">
            <v>127</v>
          </cell>
          <cell r="J1624">
            <v>201901</v>
          </cell>
          <cell r="K1624">
            <v>201800</v>
          </cell>
          <cell r="N1624">
            <v>422571.73</v>
          </cell>
          <cell r="O1624" t="str">
            <v>ERF</v>
          </cell>
        </row>
        <row r="1625">
          <cell r="B1625" t="str">
            <v>MA_ERF_HPHC_HMO_POS</v>
          </cell>
          <cell r="H1625">
            <v>766</v>
          </cell>
          <cell r="I1625">
            <v>122</v>
          </cell>
          <cell r="J1625">
            <v>201902</v>
          </cell>
          <cell r="K1625">
            <v>201800</v>
          </cell>
          <cell r="N1625">
            <v>426934.52</v>
          </cell>
          <cell r="O1625" t="str">
            <v>ERF</v>
          </cell>
        </row>
        <row r="1626">
          <cell r="B1626" t="str">
            <v>MA_ERF_HPHC_HMO_POS</v>
          </cell>
          <cell r="H1626">
            <v>755</v>
          </cell>
          <cell r="I1626">
            <v>121</v>
          </cell>
          <cell r="J1626">
            <v>201903</v>
          </cell>
          <cell r="K1626">
            <v>201800</v>
          </cell>
          <cell r="N1626">
            <v>422155.45999999996</v>
          </cell>
          <cell r="O1626" t="str">
            <v>ERF</v>
          </cell>
        </row>
        <row r="1627">
          <cell r="B1627" t="str">
            <v>MA_ERF_HPHC_HMO_POS</v>
          </cell>
          <cell r="H1627">
            <v>770</v>
          </cell>
          <cell r="I1627">
            <v>125</v>
          </cell>
          <cell r="J1627">
            <v>201904</v>
          </cell>
          <cell r="K1627">
            <v>201800</v>
          </cell>
          <cell r="N1627">
            <v>428669.87</v>
          </cell>
          <cell r="O1627" t="str">
            <v>ERF</v>
          </cell>
        </row>
        <row r="1628">
          <cell r="B1628" t="str">
            <v>MA_ERF_HPHC_HMO_POS</v>
          </cell>
          <cell r="H1628">
            <v>772</v>
          </cell>
          <cell r="I1628">
            <v>129</v>
          </cell>
          <cell r="J1628">
            <v>201905</v>
          </cell>
          <cell r="K1628">
            <v>201800</v>
          </cell>
          <cell r="N1628">
            <v>429545.07</v>
          </cell>
          <cell r="O1628" t="str">
            <v>ERF</v>
          </cell>
        </row>
        <row r="1629">
          <cell r="B1629" t="str">
            <v>MA_ERF_HPHC_HMO_POS</v>
          </cell>
          <cell r="H1629">
            <v>768</v>
          </cell>
          <cell r="I1629">
            <v>129</v>
          </cell>
          <cell r="J1629">
            <v>201906</v>
          </cell>
          <cell r="K1629">
            <v>201800</v>
          </cell>
          <cell r="N1629">
            <v>428841.05</v>
          </cell>
          <cell r="O1629" t="str">
            <v>ERF</v>
          </cell>
        </row>
        <row r="1630">
          <cell r="B1630" t="str">
            <v>MA_ERF_HPHC_HMO_POS</v>
          </cell>
          <cell r="H1630">
            <v>756</v>
          </cell>
          <cell r="I1630">
            <v>129</v>
          </cell>
          <cell r="J1630">
            <v>201907</v>
          </cell>
          <cell r="K1630">
            <v>201800</v>
          </cell>
          <cell r="N1630">
            <v>424474.69</v>
          </cell>
          <cell r="O1630" t="str">
            <v>ERF</v>
          </cell>
        </row>
        <row r="1631">
          <cell r="B1631" t="str">
            <v>MA_ERF_HPHC_HMO_POS</v>
          </cell>
          <cell r="H1631">
            <v>934</v>
          </cell>
          <cell r="I1631">
            <v>135</v>
          </cell>
          <cell r="J1631">
            <v>201908</v>
          </cell>
          <cell r="K1631">
            <v>201800</v>
          </cell>
          <cell r="N1631">
            <v>523861.02</v>
          </cell>
          <cell r="O1631" t="str">
            <v>ERF</v>
          </cell>
        </row>
        <row r="1632">
          <cell r="B1632" t="str">
            <v>MA_ERF_HPHC_HMO_POS</v>
          </cell>
          <cell r="H1632">
            <v>1064</v>
          </cell>
          <cell r="I1632">
            <v>132</v>
          </cell>
          <cell r="J1632">
            <v>201908</v>
          </cell>
          <cell r="K1632">
            <v>201908</v>
          </cell>
          <cell r="N1632">
            <v>432640.02999999997</v>
          </cell>
          <cell r="O1632" t="str">
            <v>ERF</v>
          </cell>
        </row>
        <row r="1633">
          <cell r="B1633" t="str">
            <v>MA_ERF_HPHC_HMO_POS</v>
          </cell>
          <cell r="H1633">
            <v>916</v>
          </cell>
          <cell r="I1633">
            <v>128</v>
          </cell>
          <cell r="J1633">
            <v>201909</v>
          </cell>
          <cell r="K1633">
            <v>201800</v>
          </cell>
          <cell r="N1633">
            <v>518067.80999999994</v>
          </cell>
          <cell r="O1633" t="str">
            <v>ERF</v>
          </cell>
        </row>
        <row r="1634">
          <cell r="B1634" t="str">
            <v>MA_ERF_HPHC_HMO_POS</v>
          </cell>
          <cell r="H1634">
            <v>1060</v>
          </cell>
          <cell r="I1634">
            <v>140</v>
          </cell>
          <cell r="J1634">
            <v>201909</v>
          </cell>
          <cell r="K1634">
            <v>201908</v>
          </cell>
          <cell r="N1634">
            <v>435979.86</v>
          </cell>
          <cell r="O1634" t="str">
            <v>ERF</v>
          </cell>
        </row>
        <row r="1635">
          <cell r="B1635" t="str">
            <v>MA_ERF_HPHC_HMO_POS</v>
          </cell>
          <cell r="H1635">
            <v>2839</v>
          </cell>
          <cell r="I1635">
            <v>550</v>
          </cell>
          <cell r="J1635">
            <v>201901</v>
          </cell>
          <cell r="K1635">
            <v>201800</v>
          </cell>
          <cell r="N1635">
            <v>1774918.61</v>
          </cell>
          <cell r="O1635" t="str">
            <v>ERF</v>
          </cell>
        </row>
        <row r="1636">
          <cell r="B1636" t="str">
            <v>MA_ERF_HPHC_HMO_POS</v>
          </cell>
          <cell r="H1636">
            <v>2855</v>
          </cell>
          <cell r="I1636">
            <v>544</v>
          </cell>
          <cell r="J1636">
            <v>201902</v>
          </cell>
          <cell r="K1636">
            <v>201800</v>
          </cell>
          <cell r="N1636">
            <v>1729309.35</v>
          </cell>
          <cell r="O1636" t="str">
            <v>ERF</v>
          </cell>
        </row>
        <row r="1637">
          <cell r="B1637" t="str">
            <v>MA_ERF_HPHC_HMO_POS</v>
          </cell>
          <cell r="H1637">
            <v>2879</v>
          </cell>
          <cell r="I1637">
            <v>547</v>
          </cell>
          <cell r="J1637">
            <v>201903</v>
          </cell>
          <cell r="K1637">
            <v>201800</v>
          </cell>
          <cell r="N1637">
            <v>1741648.06</v>
          </cell>
          <cell r="O1637" t="str">
            <v>ERF</v>
          </cell>
        </row>
        <row r="1638">
          <cell r="B1638" t="str">
            <v>MA_ERF_HPHC_HMO_POS</v>
          </cell>
          <cell r="H1638">
            <v>2889</v>
          </cell>
          <cell r="I1638">
            <v>549</v>
          </cell>
          <cell r="J1638">
            <v>201904</v>
          </cell>
          <cell r="K1638">
            <v>201800</v>
          </cell>
          <cell r="N1638">
            <v>1749755.39</v>
          </cell>
          <cell r="O1638" t="str">
            <v>ERF</v>
          </cell>
        </row>
        <row r="1639">
          <cell r="B1639" t="str">
            <v>MA_ERF_HPHC_HMO_POS</v>
          </cell>
          <cell r="H1639">
            <v>2904</v>
          </cell>
          <cell r="I1639">
            <v>553</v>
          </cell>
          <cell r="J1639">
            <v>201905</v>
          </cell>
          <cell r="K1639">
            <v>201800</v>
          </cell>
          <cell r="N1639">
            <v>1759968.4500000002</v>
          </cell>
          <cell r="O1639" t="str">
            <v>ERF</v>
          </cell>
        </row>
        <row r="1640">
          <cell r="B1640" t="str">
            <v>MA_ERF_HPHC_HMO_POS</v>
          </cell>
          <cell r="H1640">
            <v>2919</v>
          </cell>
          <cell r="I1640">
            <v>551</v>
          </cell>
          <cell r="J1640">
            <v>201906</v>
          </cell>
          <cell r="K1640">
            <v>201800</v>
          </cell>
          <cell r="N1640">
            <v>1769102.2299999997</v>
          </cell>
          <cell r="O1640" t="str">
            <v>ERF</v>
          </cell>
        </row>
        <row r="1641">
          <cell r="B1641" t="str">
            <v>MA_ERF_HPHC_HMO_POS</v>
          </cell>
          <cell r="H1641">
            <v>2950</v>
          </cell>
          <cell r="I1641">
            <v>557</v>
          </cell>
          <cell r="J1641">
            <v>201907</v>
          </cell>
          <cell r="K1641">
            <v>201800</v>
          </cell>
          <cell r="N1641">
            <v>1781904.5000000002</v>
          </cell>
          <cell r="O1641" t="str">
            <v>ERF</v>
          </cell>
        </row>
        <row r="1642">
          <cell r="B1642" t="str">
            <v>MA_ERF_HPHC_HMO_POS</v>
          </cell>
          <cell r="H1642">
            <v>2982</v>
          </cell>
          <cell r="I1642">
            <v>559</v>
          </cell>
          <cell r="J1642">
            <v>201908</v>
          </cell>
          <cell r="K1642">
            <v>201800</v>
          </cell>
          <cell r="N1642">
            <v>1796159.3199999998</v>
          </cell>
          <cell r="O1642" t="str">
            <v>ERF</v>
          </cell>
        </row>
        <row r="1643">
          <cell r="B1643" t="str">
            <v>MA_ERF_HPHC_HMO_POS</v>
          </cell>
          <cell r="H1643">
            <v>3093</v>
          </cell>
          <cell r="I1643">
            <v>567</v>
          </cell>
          <cell r="J1643">
            <v>201909</v>
          </cell>
          <cell r="K1643">
            <v>201800</v>
          </cell>
          <cell r="N1643">
            <v>1942921.83</v>
          </cell>
          <cell r="O1643" t="str">
            <v>ERF</v>
          </cell>
        </row>
        <row r="1644">
          <cell r="B1644" t="str">
            <v>MA_ERF_HPHC_HMO_POS</v>
          </cell>
          <cell r="H1644">
            <v>200</v>
          </cell>
          <cell r="I1644">
            <v>19</v>
          </cell>
          <cell r="J1644">
            <v>201909</v>
          </cell>
          <cell r="K1644">
            <v>201908</v>
          </cell>
          <cell r="N1644">
            <v>99195.23</v>
          </cell>
          <cell r="O1644" t="str">
            <v>ERF</v>
          </cell>
        </row>
        <row r="1645">
          <cell r="B1645" t="str">
            <v>MA_ERF_HPHC_HMO_POS</v>
          </cell>
          <cell r="H1645">
            <v>3141</v>
          </cell>
          <cell r="I1645">
            <v>361</v>
          </cell>
          <cell r="J1645">
            <v>201901</v>
          </cell>
          <cell r="K1645">
            <v>201800</v>
          </cell>
          <cell r="N1645">
            <v>1604293.5900000003</v>
          </cell>
          <cell r="O1645" t="str">
            <v>ERF</v>
          </cell>
        </row>
        <row r="1646">
          <cell r="B1646" t="str">
            <v>MA_ERF_HPHC_HMO_POS</v>
          </cell>
          <cell r="H1646">
            <v>3134</v>
          </cell>
          <cell r="I1646">
            <v>355</v>
          </cell>
          <cell r="J1646">
            <v>201902</v>
          </cell>
          <cell r="K1646">
            <v>201800</v>
          </cell>
          <cell r="N1646">
            <v>1602191.89</v>
          </cell>
          <cell r="O1646" t="str">
            <v>ERF</v>
          </cell>
        </row>
        <row r="1647">
          <cell r="B1647" t="str">
            <v>MA_ERF_HPHC_HMO_POS</v>
          </cell>
          <cell r="H1647">
            <v>3125</v>
          </cell>
          <cell r="I1647">
            <v>362</v>
          </cell>
          <cell r="J1647">
            <v>201903</v>
          </cell>
          <cell r="K1647">
            <v>201800</v>
          </cell>
          <cell r="N1647">
            <v>1601105</v>
          </cell>
          <cell r="O1647" t="str">
            <v>ERF</v>
          </cell>
        </row>
        <row r="1648">
          <cell r="B1648" t="str">
            <v>MA_ERF_HPHC_HMO_POS</v>
          </cell>
          <cell r="H1648">
            <v>3120</v>
          </cell>
          <cell r="I1648">
            <v>363</v>
          </cell>
          <cell r="J1648">
            <v>201904</v>
          </cell>
          <cell r="K1648">
            <v>201800</v>
          </cell>
          <cell r="N1648">
            <v>1598339.8400000003</v>
          </cell>
          <cell r="O1648" t="str">
            <v>ERF</v>
          </cell>
        </row>
        <row r="1649">
          <cell r="B1649" t="str">
            <v>MA_ERF_HPHC_HMO_POS</v>
          </cell>
          <cell r="H1649">
            <v>3119</v>
          </cell>
          <cell r="I1649">
            <v>360</v>
          </cell>
          <cell r="J1649">
            <v>201905</v>
          </cell>
          <cell r="K1649">
            <v>201800</v>
          </cell>
          <cell r="N1649">
            <v>1596540.0299999998</v>
          </cell>
          <cell r="O1649" t="str">
            <v>ERF</v>
          </cell>
        </row>
        <row r="1650">
          <cell r="B1650" t="str">
            <v>MA_ERF_HPHC_HMO_POS</v>
          </cell>
          <cell r="H1650">
            <v>3134</v>
          </cell>
          <cell r="I1650">
            <v>364</v>
          </cell>
          <cell r="J1650">
            <v>201906</v>
          </cell>
          <cell r="K1650">
            <v>201800</v>
          </cell>
          <cell r="N1650">
            <v>1597012.0899999999</v>
          </cell>
          <cell r="O1650" t="str">
            <v>ERF</v>
          </cell>
        </row>
        <row r="1651">
          <cell r="B1651" t="str">
            <v>MA_ERF_HPHC_HMO_POS</v>
          </cell>
          <cell r="H1651">
            <v>3108</v>
          </cell>
          <cell r="I1651">
            <v>364</v>
          </cell>
          <cell r="J1651">
            <v>201907</v>
          </cell>
          <cell r="K1651">
            <v>201800</v>
          </cell>
          <cell r="N1651">
            <v>1584567.9500000002</v>
          </cell>
          <cell r="O1651" t="str">
            <v>ERF</v>
          </cell>
        </row>
        <row r="1652">
          <cell r="B1652" t="str">
            <v>MA_ERF_HPHC_HMO_POS</v>
          </cell>
          <cell r="H1652">
            <v>3104</v>
          </cell>
          <cell r="I1652">
            <v>377</v>
          </cell>
          <cell r="J1652">
            <v>201908</v>
          </cell>
          <cell r="K1652">
            <v>201800</v>
          </cell>
          <cell r="N1652">
            <v>1586937.8999999997</v>
          </cell>
          <cell r="O1652" t="str">
            <v>ERF</v>
          </cell>
        </row>
        <row r="1653">
          <cell r="B1653" t="str">
            <v>MA_ERF_HPHC_HMO_POS</v>
          </cell>
          <cell r="H1653">
            <v>3073</v>
          </cell>
          <cell r="I1653">
            <v>369</v>
          </cell>
          <cell r="J1653">
            <v>201909</v>
          </cell>
          <cell r="K1653">
            <v>201800</v>
          </cell>
          <cell r="N1653">
            <v>1571861.7999999998</v>
          </cell>
          <cell r="O1653" t="str">
            <v>ERF</v>
          </cell>
        </row>
        <row r="1654">
          <cell r="B1654" t="str">
            <v>MA_ERF_HPHC_HMO_POS</v>
          </cell>
          <cell r="H1654">
            <v>233</v>
          </cell>
          <cell r="I1654">
            <v>12</v>
          </cell>
          <cell r="J1654">
            <v>201901</v>
          </cell>
          <cell r="K1654">
            <v>201800</v>
          </cell>
          <cell r="N1654">
            <v>150915.84999999998</v>
          </cell>
          <cell r="O1654" t="str">
            <v>ERF</v>
          </cell>
        </row>
        <row r="1655">
          <cell r="B1655" t="str">
            <v>MA_ERF_HPHC_HMO_POS</v>
          </cell>
          <cell r="H1655">
            <v>1050</v>
          </cell>
          <cell r="I1655">
            <v>66</v>
          </cell>
          <cell r="J1655">
            <v>201901</v>
          </cell>
          <cell r="K1655">
            <v>201808</v>
          </cell>
          <cell r="N1655">
            <v>517572.13</v>
          </cell>
          <cell r="O1655" t="str">
            <v>ERF</v>
          </cell>
        </row>
        <row r="1656">
          <cell r="B1656" t="str">
            <v>MA_ERF_HPHC_HMO_POS</v>
          </cell>
          <cell r="H1656">
            <v>234</v>
          </cell>
          <cell r="I1656">
            <v>12</v>
          </cell>
          <cell r="J1656">
            <v>201902</v>
          </cell>
          <cell r="K1656">
            <v>201800</v>
          </cell>
          <cell r="N1656">
            <v>151620.53</v>
          </cell>
          <cell r="O1656" t="str">
            <v>ERF</v>
          </cell>
        </row>
        <row r="1657">
          <cell r="B1657" t="str">
            <v>MA_ERF_HPHC_HMO_POS</v>
          </cell>
          <cell r="H1657">
            <v>1050</v>
          </cell>
          <cell r="I1657">
            <v>66</v>
          </cell>
          <cell r="J1657">
            <v>201902</v>
          </cell>
          <cell r="K1657">
            <v>201808</v>
          </cell>
          <cell r="N1657">
            <v>512414.27</v>
          </cell>
          <cell r="O1657" t="str">
            <v>ERF</v>
          </cell>
        </row>
        <row r="1658">
          <cell r="B1658" t="str">
            <v>MA_ERF_HPHC_HMO_POS</v>
          </cell>
          <cell r="H1658">
            <v>235</v>
          </cell>
          <cell r="I1658">
            <v>12</v>
          </cell>
          <cell r="J1658">
            <v>201903</v>
          </cell>
          <cell r="K1658">
            <v>201800</v>
          </cell>
          <cell r="N1658">
            <v>151824.56</v>
          </cell>
          <cell r="O1658" t="str">
            <v>ERF</v>
          </cell>
        </row>
        <row r="1659">
          <cell r="B1659" t="str">
            <v>MA_ERF_HPHC_HMO_POS</v>
          </cell>
          <cell r="H1659">
            <v>1042</v>
          </cell>
          <cell r="I1659">
            <v>68</v>
          </cell>
          <cell r="J1659">
            <v>201903</v>
          </cell>
          <cell r="K1659">
            <v>201808</v>
          </cell>
          <cell r="N1659">
            <v>510300.83999999997</v>
          </cell>
          <cell r="O1659" t="str">
            <v>ERF</v>
          </cell>
        </row>
        <row r="1660">
          <cell r="B1660" t="str">
            <v>MA_ERF_HPHC_HMO_POS</v>
          </cell>
          <cell r="H1660">
            <v>233</v>
          </cell>
          <cell r="I1660">
            <v>12</v>
          </cell>
          <cell r="J1660">
            <v>201904</v>
          </cell>
          <cell r="K1660">
            <v>201800</v>
          </cell>
          <cell r="N1660">
            <v>150802.78</v>
          </cell>
          <cell r="O1660" t="str">
            <v>ERF</v>
          </cell>
        </row>
        <row r="1661">
          <cell r="B1661" t="str">
            <v>MA_ERF_HPHC_HMO_POS</v>
          </cell>
          <cell r="H1661">
            <v>1027</v>
          </cell>
          <cell r="I1661">
            <v>61</v>
          </cell>
          <cell r="J1661">
            <v>201904</v>
          </cell>
          <cell r="K1661">
            <v>201808</v>
          </cell>
          <cell r="N1661">
            <v>500477.25</v>
          </cell>
          <cell r="O1661" t="str">
            <v>ERF</v>
          </cell>
        </row>
        <row r="1662">
          <cell r="B1662" t="str">
            <v>MA_ERF_HPHC_HMO_POS</v>
          </cell>
          <cell r="H1662">
            <v>234</v>
          </cell>
          <cell r="I1662">
            <v>12</v>
          </cell>
          <cell r="J1662">
            <v>201905</v>
          </cell>
          <cell r="K1662">
            <v>201800</v>
          </cell>
          <cell r="N1662">
            <v>152222.71</v>
          </cell>
          <cell r="O1662" t="str">
            <v>ERF</v>
          </cell>
        </row>
        <row r="1663">
          <cell r="B1663" t="str">
            <v>MA_ERF_HPHC_HMO_POS</v>
          </cell>
          <cell r="H1663">
            <v>990</v>
          </cell>
          <cell r="I1663">
            <v>52</v>
          </cell>
          <cell r="J1663">
            <v>201905</v>
          </cell>
          <cell r="K1663">
            <v>201808</v>
          </cell>
          <cell r="N1663">
            <v>484019</v>
          </cell>
          <cell r="O1663" t="str">
            <v>ERF</v>
          </cell>
        </row>
        <row r="1664">
          <cell r="B1664" t="str">
            <v>MA_ERF_HPHC_HMO_POS</v>
          </cell>
          <cell r="H1664">
            <v>251</v>
          </cell>
          <cell r="I1664">
            <v>13</v>
          </cell>
          <cell r="J1664">
            <v>201906</v>
          </cell>
          <cell r="K1664">
            <v>201800</v>
          </cell>
          <cell r="N1664">
            <v>157510.35</v>
          </cell>
          <cell r="O1664" t="str">
            <v>ERF</v>
          </cell>
        </row>
        <row r="1665">
          <cell r="B1665" t="str">
            <v>MA_ERF_HPHC_HMO_POS</v>
          </cell>
          <cell r="H1665">
            <v>984</v>
          </cell>
          <cell r="I1665">
            <v>52</v>
          </cell>
          <cell r="J1665">
            <v>201906</v>
          </cell>
          <cell r="K1665">
            <v>201808</v>
          </cell>
          <cell r="N1665">
            <v>479511.08999999997</v>
          </cell>
          <cell r="O1665" t="str">
            <v>ERF</v>
          </cell>
        </row>
        <row r="1666">
          <cell r="B1666" t="str">
            <v>MA_ERF_HPHC_HMO_POS</v>
          </cell>
          <cell r="H1666">
            <v>252</v>
          </cell>
          <cell r="I1666">
            <v>14</v>
          </cell>
          <cell r="J1666">
            <v>201907</v>
          </cell>
          <cell r="K1666">
            <v>201800</v>
          </cell>
          <cell r="N1666">
            <v>159424.78</v>
          </cell>
          <cell r="O1666" t="str">
            <v>ERF</v>
          </cell>
        </row>
        <row r="1667">
          <cell r="B1667" t="str">
            <v>MA_ERF_HPHC_HMO_POS</v>
          </cell>
          <cell r="H1667">
            <v>949</v>
          </cell>
          <cell r="I1667">
            <v>50</v>
          </cell>
          <cell r="J1667">
            <v>201907</v>
          </cell>
          <cell r="K1667">
            <v>201808</v>
          </cell>
          <cell r="N1667">
            <v>482435.25</v>
          </cell>
          <cell r="O1667" t="str">
            <v>ERF</v>
          </cell>
        </row>
        <row r="1668">
          <cell r="B1668" t="str">
            <v>MA_ERF_HPHC_HMO_POS</v>
          </cell>
          <cell r="H1668">
            <v>257</v>
          </cell>
          <cell r="I1668">
            <v>14</v>
          </cell>
          <cell r="J1668">
            <v>201908</v>
          </cell>
          <cell r="K1668">
            <v>201800</v>
          </cell>
          <cell r="N1668">
            <v>161052.13</v>
          </cell>
          <cell r="O1668" t="str">
            <v>ERF</v>
          </cell>
        </row>
        <row r="1669">
          <cell r="B1669" t="str">
            <v>MA_ERF_HPHC_HMO_POS</v>
          </cell>
          <cell r="H1669">
            <v>956</v>
          </cell>
          <cell r="I1669">
            <v>49</v>
          </cell>
          <cell r="J1669">
            <v>201908</v>
          </cell>
          <cell r="K1669">
            <v>201808</v>
          </cell>
          <cell r="N1669">
            <v>463616.05000000005</v>
          </cell>
          <cell r="O1669" t="str">
            <v>ERF</v>
          </cell>
        </row>
        <row r="1670">
          <cell r="B1670" t="str">
            <v>MA_ERF_HPHC_HMO_POS</v>
          </cell>
          <cell r="H1670">
            <v>259</v>
          </cell>
          <cell r="I1670">
            <v>14</v>
          </cell>
          <cell r="J1670">
            <v>201909</v>
          </cell>
          <cell r="K1670">
            <v>201800</v>
          </cell>
          <cell r="N1670">
            <v>162233.97</v>
          </cell>
          <cell r="O1670" t="str">
            <v>ERF</v>
          </cell>
        </row>
        <row r="1671">
          <cell r="B1671" t="str">
            <v>MA_ERF_HPHC_HMO_POS</v>
          </cell>
          <cell r="H1671">
            <v>961</v>
          </cell>
          <cell r="I1671">
            <v>44</v>
          </cell>
          <cell r="J1671">
            <v>201909</v>
          </cell>
          <cell r="K1671">
            <v>201808</v>
          </cell>
          <cell r="N1671">
            <v>465715.89</v>
          </cell>
          <cell r="O1671" t="str">
            <v>ERF</v>
          </cell>
        </row>
        <row r="1672">
          <cell r="B1672" t="str">
            <v>MA_ERF_HPHC_HMO_POS</v>
          </cell>
          <cell r="H1672">
            <v>420</v>
          </cell>
          <cell r="I1672">
            <v>6</v>
          </cell>
          <cell r="J1672">
            <v>201901</v>
          </cell>
          <cell r="K1672">
            <v>201800</v>
          </cell>
          <cell r="N1672">
            <v>322734.74000000005</v>
          </cell>
          <cell r="O1672" t="str">
            <v>ERF</v>
          </cell>
        </row>
        <row r="1673">
          <cell r="B1673" t="str">
            <v>MA_ERF_HPHC_HMO_POS</v>
          </cell>
          <cell r="H1673">
            <v>173</v>
          </cell>
          <cell r="I1673">
            <v>18</v>
          </cell>
          <cell r="J1673">
            <v>201901</v>
          </cell>
          <cell r="K1673">
            <v>201808</v>
          </cell>
          <cell r="N1673">
            <v>104824.48</v>
          </cell>
          <cell r="O1673" t="str">
            <v>ERF</v>
          </cell>
        </row>
        <row r="1674">
          <cell r="B1674" t="str">
            <v>MA_ERF_HPHC_HMO_POS</v>
          </cell>
          <cell r="H1674">
            <v>418</v>
          </cell>
          <cell r="I1674">
            <v>5</v>
          </cell>
          <cell r="J1674">
            <v>201902</v>
          </cell>
          <cell r="K1674">
            <v>201800</v>
          </cell>
          <cell r="N1674">
            <v>320940.63</v>
          </cell>
          <cell r="O1674" t="str">
            <v>ERF</v>
          </cell>
        </row>
        <row r="1675">
          <cell r="B1675" t="str">
            <v>MA_ERF_HPHC_HMO_POS</v>
          </cell>
          <cell r="H1675">
            <v>178</v>
          </cell>
          <cell r="I1675">
            <v>18</v>
          </cell>
          <cell r="J1675">
            <v>201902</v>
          </cell>
          <cell r="K1675">
            <v>201808</v>
          </cell>
          <cell r="N1675">
            <v>106966.87</v>
          </cell>
          <cell r="O1675" t="str">
            <v>ERF</v>
          </cell>
        </row>
        <row r="1676">
          <cell r="B1676" t="str">
            <v>MA_ERF_HPHC_HMO_POS</v>
          </cell>
          <cell r="H1676">
            <v>423</v>
          </cell>
          <cell r="I1676">
            <v>5</v>
          </cell>
          <cell r="J1676">
            <v>201903</v>
          </cell>
          <cell r="K1676">
            <v>201800</v>
          </cell>
          <cell r="N1676">
            <v>322565.69</v>
          </cell>
          <cell r="O1676" t="str">
            <v>ERF</v>
          </cell>
        </row>
        <row r="1677">
          <cell r="B1677" t="str">
            <v>MA_ERF_HPHC_HMO_POS</v>
          </cell>
          <cell r="H1677">
            <v>176</v>
          </cell>
          <cell r="I1677">
            <v>18</v>
          </cell>
          <cell r="J1677">
            <v>201903</v>
          </cell>
          <cell r="K1677">
            <v>201808</v>
          </cell>
          <cell r="N1677">
            <v>105535.12</v>
          </cell>
          <cell r="O1677" t="str">
            <v>ERF</v>
          </cell>
        </row>
        <row r="1678">
          <cell r="B1678" t="str">
            <v>MA_ERF_HPHC_HMO_POS</v>
          </cell>
          <cell r="H1678">
            <v>414</v>
          </cell>
          <cell r="I1678">
            <v>4</v>
          </cell>
          <cell r="J1678">
            <v>201904</v>
          </cell>
          <cell r="K1678">
            <v>201800</v>
          </cell>
          <cell r="N1678">
            <v>318414.14</v>
          </cell>
          <cell r="O1678" t="str">
            <v>ERF</v>
          </cell>
        </row>
        <row r="1679">
          <cell r="B1679" t="str">
            <v>MA_ERF_HPHC_HMO_POS</v>
          </cell>
          <cell r="H1679">
            <v>181</v>
          </cell>
          <cell r="I1679">
            <v>18</v>
          </cell>
          <cell r="J1679">
            <v>201904</v>
          </cell>
          <cell r="K1679">
            <v>201808</v>
          </cell>
          <cell r="N1679">
            <v>106101.03</v>
          </cell>
          <cell r="O1679" t="str">
            <v>ERF</v>
          </cell>
        </row>
        <row r="1680">
          <cell r="B1680" t="str">
            <v>MA_ERF_HPHC_HMO_POS</v>
          </cell>
          <cell r="H1680">
            <v>410</v>
          </cell>
          <cell r="I1680">
            <v>4</v>
          </cell>
          <cell r="J1680">
            <v>201905</v>
          </cell>
          <cell r="K1680">
            <v>201800</v>
          </cell>
          <cell r="N1680">
            <v>313865.53000000003</v>
          </cell>
          <cell r="O1680" t="str">
            <v>ERF</v>
          </cell>
        </row>
        <row r="1681">
          <cell r="B1681" t="str">
            <v>MA_ERF_HPHC_HMO_POS</v>
          </cell>
          <cell r="H1681">
            <v>191</v>
          </cell>
          <cell r="I1681">
            <v>20</v>
          </cell>
          <cell r="J1681">
            <v>201905</v>
          </cell>
          <cell r="K1681">
            <v>201808</v>
          </cell>
          <cell r="N1681">
            <v>111943.57</v>
          </cell>
          <cell r="O1681" t="str">
            <v>ERF</v>
          </cell>
        </row>
        <row r="1682">
          <cell r="B1682" t="str">
            <v>MA_ERF_HPHC_HMO_POS</v>
          </cell>
          <cell r="H1682">
            <v>413</v>
          </cell>
          <cell r="I1682">
            <v>4</v>
          </cell>
          <cell r="J1682">
            <v>201906</v>
          </cell>
          <cell r="K1682">
            <v>201800</v>
          </cell>
          <cell r="N1682">
            <v>315461.88</v>
          </cell>
          <cell r="O1682" t="str">
            <v>ERF</v>
          </cell>
        </row>
        <row r="1683">
          <cell r="B1683" t="str">
            <v>MA_ERF_HPHC_HMO_POS</v>
          </cell>
          <cell r="H1683">
            <v>196</v>
          </cell>
          <cell r="I1683">
            <v>23</v>
          </cell>
          <cell r="J1683">
            <v>201906</v>
          </cell>
          <cell r="K1683">
            <v>201808</v>
          </cell>
          <cell r="N1683">
            <v>114605.68000000001</v>
          </cell>
          <cell r="O1683" t="str">
            <v>ERF</v>
          </cell>
        </row>
        <row r="1684">
          <cell r="B1684" t="str">
            <v>MA_ERF_HPHC_HMO_POS</v>
          </cell>
          <cell r="H1684">
            <v>416</v>
          </cell>
          <cell r="I1684">
            <v>4</v>
          </cell>
          <cell r="J1684">
            <v>201907</v>
          </cell>
          <cell r="K1684">
            <v>201800</v>
          </cell>
          <cell r="N1684">
            <v>318241.18</v>
          </cell>
          <cell r="O1684" t="str">
            <v>ERF</v>
          </cell>
        </row>
        <row r="1685">
          <cell r="B1685" t="str">
            <v>MA_ERF_HPHC_HMO_POS</v>
          </cell>
          <cell r="H1685">
            <v>197</v>
          </cell>
          <cell r="I1685">
            <v>23</v>
          </cell>
          <cell r="J1685">
            <v>201907</v>
          </cell>
          <cell r="K1685">
            <v>201808</v>
          </cell>
          <cell r="N1685">
            <v>115164.68000000001</v>
          </cell>
          <cell r="O1685" t="str">
            <v>ERF</v>
          </cell>
        </row>
        <row r="1686">
          <cell r="B1686" t="str">
            <v>MA_ERF_HPHC_HMO_POS</v>
          </cell>
          <cell r="H1686">
            <v>418</v>
          </cell>
          <cell r="I1686">
            <v>5</v>
          </cell>
          <cell r="J1686">
            <v>201908</v>
          </cell>
          <cell r="K1686">
            <v>201800</v>
          </cell>
          <cell r="N1686">
            <v>314945.5</v>
          </cell>
          <cell r="O1686" t="str">
            <v>ERF</v>
          </cell>
        </row>
        <row r="1687">
          <cell r="B1687" t="str">
            <v>MA_ERF_HPHC_HMO_POS</v>
          </cell>
          <cell r="H1687">
            <v>197</v>
          </cell>
          <cell r="I1687">
            <v>23</v>
          </cell>
          <cell r="J1687">
            <v>201908</v>
          </cell>
          <cell r="K1687">
            <v>201808</v>
          </cell>
          <cell r="N1687">
            <v>115017.53</v>
          </cell>
          <cell r="O1687" t="str">
            <v>ERF</v>
          </cell>
        </row>
        <row r="1688">
          <cell r="B1688" t="str">
            <v>MA_ERF_HPHC_HMO_POS</v>
          </cell>
          <cell r="H1688">
            <v>405</v>
          </cell>
          <cell r="I1688">
            <v>5</v>
          </cell>
          <cell r="J1688">
            <v>201909</v>
          </cell>
          <cell r="K1688">
            <v>201800</v>
          </cell>
          <cell r="N1688">
            <v>306290.34999999998</v>
          </cell>
          <cell r="O1688" t="str">
            <v>ERF</v>
          </cell>
        </row>
        <row r="1689">
          <cell r="B1689" t="str">
            <v>MA_ERF_HPHC_HMO_POS</v>
          </cell>
          <cell r="H1689">
            <v>196</v>
          </cell>
          <cell r="I1689">
            <v>23</v>
          </cell>
          <cell r="J1689">
            <v>201909</v>
          </cell>
          <cell r="K1689">
            <v>201808</v>
          </cell>
          <cell r="N1689">
            <v>114748.12000000001</v>
          </cell>
          <cell r="O1689" t="str">
            <v>ERF</v>
          </cell>
        </row>
        <row r="1690">
          <cell r="B1690" t="str">
            <v>MA_ERF_HPHC_PPO</v>
          </cell>
          <cell r="H1690">
            <v>6937</v>
          </cell>
          <cell r="I1690">
            <v>0</v>
          </cell>
          <cell r="J1690">
            <v>201901</v>
          </cell>
          <cell r="K1690">
            <v>201800</v>
          </cell>
          <cell r="N1690">
            <v>3893983.8799999994</v>
          </cell>
          <cell r="O1690" t="str">
            <v>ERF</v>
          </cell>
        </row>
        <row r="1691">
          <cell r="B1691" t="str">
            <v>MA_ERF_HPHC_PPO</v>
          </cell>
          <cell r="H1691">
            <v>89</v>
          </cell>
          <cell r="I1691">
            <v>0</v>
          </cell>
          <cell r="J1691">
            <v>201901</v>
          </cell>
          <cell r="K1691">
            <v>201808</v>
          </cell>
          <cell r="N1691">
            <v>55853.58</v>
          </cell>
          <cell r="O1691" t="str">
            <v>ERF</v>
          </cell>
        </row>
        <row r="1692">
          <cell r="B1692" t="str">
            <v>MA_ERF_HPHC_PPO</v>
          </cell>
          <cell r="H1692">
            <v>7036</v>
          </cell>
          <cell r="I1692">
            <v>0</v>
          </cell>
          <cell r="J1692">
            <v>201902</v>
          </cell>
          <cell r="K1692">
            <v>201800</v>
          </cell>
          <cell r="N1692">
            <v>3975752.879999999</v>
          </cell>
          <cell r="O1692" t="str">
            <v>ERF</v>
          </cell>
        </row>
        <row r="1693">
          <cell r="B1693" t="str">
            <v>MA_ERF_HPHC_PPO</v>
          </cell>
          <cell r="H1693">
            <v>88</v>
          </cell>
          <cell r="I1693">
            <v>0</v>
          </cell>
          <cell r="J1693">
            <v>201902</v>
          </cell>
          <cell r="K1693">
            <v>201808</v>
          </cell>
          <cell r="N1693">
            <v>54894.78</v>
          </cell>
          <cell r="O1693" t="str">
            <v>ERF</v>
          </cell>
        </row>
        <row r="1694">
          <cell r="B1694" t="str">
            <v>MA_ERF_HPHC_PPO</v>
          </cell>
          <cell r="H1694">
            <v>7132</v>
          </cell>
          <cell r="I1694">
            <v>0</v>
          </cell>
          <cell r="J1694">
            <v>201903</v>
          </cell>
          <cell r="K1694">
            <v>201800</v>
          </cell>
          <cell r="N1694">
            <v>4027106.9299999997</v>
          </cell>
          <cell r="O1694" t="str">
            <v>ERF</v>
          </cell>
        </row>
        <row r="1695">
          <cell r="B1695" t="str">
            <v>MA_ERF_HPHC_PPO</v>
          </cell>
          <cell r="H1695">
            <v>87</v>
          </cell>
          <cell r="I1695">
            <v>0</v>
          </cell>
          <cell r="J1695">
            <v>201903</v>
          </cell>
          <cell r="K1695">
            <v>201808</v>
          </cell>
          <cell r="N1695">
            <v>54206.439999999995</v>
          </cell>
          <cell r="O1695" t="str">
            <v>ERF</v>
          </cell>
        </row>
        <row r="1696">
          <cell r="B1696" t="str">
            <v>MA_ERF_HPHC_PPO</v>
          </cell>
          <cell r="H1696">
            <v>7237</v>
          </cell>
          <cell r="I1696">
            <v>0</v>
          </cell>
          <cell r="J1696">
            <v>201904</v>
          </cell>
          <cell r="K1696">
            <v>201800</v>
          </cell>
          <cell r="N1696">
            <v>4078107.5499999984</v>
          </cell>
          <cell r="O1696" t="str">
            <v>ERF</v>
          </cell>
        </row>
        <row r="1697">
          <cell r="B1697" t="str">
            <v>MA_ERF_HPHC_PPO</v>
          </cell>
          <cell r="H1697">
            <v>89</v>
          </cell>
          <cell r="I1697">
            <v>0</v>
          </cell>
          <cell r="J1697">
            <v>201904</v>
          </cell>
          <cell r="K1697">
            <v>201808</v>
          </cell>
          <cell r="N1697">
            <v>55474.32</v>
          </cell>
          <cell r="O1697" t="str">
            <v>ERF</v>
          </cell>
        </row>
        <row r="1698">
          <cell r="B1698" t="str">
            <v>MA_ERF_HPHC_PPO</v>
          </cell>
          <cell r="H1698">
            <v>7339</v>
          </cell>
          <cell r="I1698">
            <v>0</v>
          </cell>
          <cell r="J1698">
            <v>201905</v>
          </cell>
          <cell r="K1698">
            <v>201800</v>
          </cell>
          <cell r="N1698">
            <v>4133375.2099999995</v>
          </cell>
          <cell r="O1698" t="str">
            <v>ERF</v>
          </cell>
        </row>
        <row r="1699">
          <cell r="B1699" t="str">
            <v>MA_ERF_HPHC_PPO</v>
          </cell>
          <cell r="H1699">
            <v>95</v>
          </cell>
          <cell r="I1699">
            <v>0</v>
          </cell>
          <cell r="J1699">
            <v>201905</v>
          </cell>
          <cell r="K1699">
            <v>201808</v>
          </cell>
          <cell r="N1699">
            <v>58879.11</v>
          </cell>
          <cell r="O1699" t="str">
            <v>ERF</v>
          </cell>
        </row>
        <row r="1700">
          <cell r="B1700" t="str">
            <v>MA_ERF_HPHC_PPO</v>
          </cell>
          <cell r="H1700">
            <v>7448</v>
          </cell>
          <cell r="I1700">
            <v>0</v>
          </cell>
          <cell r="J1700">
            <v>201906</v>
          </cell>
          <cell r="K1700">
            <v>201800</v>
          </cell>
          <cell r="N1700">
            <v>4186626.27</v>
          </cell>
          <cell r="O1700" t="str">
            <v>ERF</v>
          </cell>
        </row>
        <row r="1701">
          <cell r="B1701" t="str">
            <v>MA_ERF_HPHC_PPO</v>
          </cell>
          <cell r="H1701">
            <v>102</v>
          </cell>
          <cell r="I1701">
            <v>0</v>
          </cell>
          <cell r="J1701">
            <v>201906</v>
          </cell>
          <cell r="K1701">
            <v>201808</v>
          </cell>
          <cell r="N1701">
            <v>60573.710000000006</v>
          </cell>
          <cell r="O1701" t="str">
            <v>ERF</v>
          </cell>
        </row>
        <row r="1702">
          <cell r="B1702" t="str">
            <v>MA_ERF_HPHC_PPO</v>
          </cell>
          <cell r="H1702">
            <v>7528</v>
          </cell>
          <cell r="I1702">
            <v>0</v>
          </cell>
          <cell r="J1702">
            <v>201907</v>
          </cell>
          <cell r="K1702">
            <v>201800</v>
          </cell>
          <cell r="N1702">
            <v>4218133.96</v>
          </cell>
          <cell r="O1702" t="str">
            <v>ERF</v>
          </cell>
        </row>
        <row r="1703">
          <cell r="B1703" t="str">
            <v>MA_ERF_HPHC_PPO</v>
          </cell>
          <cell r="H1703">
            <v>105</v>
          </cell>
          <cell r="I1703">
            <v>0</v>
          </cell>
          <cell r="J1703">
            <v>201907</v>
          </cell>
          <cell r="K1703">
            <v>201808</v>
          </cell>
          <cell r="N1703">
            <v>63244.15</v>
          </cell>
          <cell r="O1703" t="str">
            <v>ERF</v>
          </cell>
        </row>
        <row r="1704">
          <cell r="B1704" t="str">
            <v>MA_ERF_HPHC_PPO</v>
          </cell>
          <cell r="H1704">
            <v>7612</v>
          </cell>
          <cell r="I1704">
            <v>0</v>
          </cell>
          <cell r="J1704">
            <v>201908</v>
          </cell>
          <cell r="K1704">
            <v>201800</v>
          </cell>
          <cell r="N1704">
            <v>4269743.0399999991</v>
          </cell>
          <cell r="O1704" t="str">
            <v>ERF</v>
          </cell>
        </row>
        <row r="1705">
          <cell r="B1705" t="str">
            <v>MA_ERF_HPHC_PPO</v>
          </cell>
          <cell r="H1705">
            <v>97</v>
          </cell>
          <cell r="I1705">
            <v>0</v>
          </cell>
          <cell r="J1705">
            <v>201908</v>
          </cell>
          <cell r="K1705">
            <v>201808</v>
          </cell>
          <cell r="N1705">
            <v>59259.82</v>
          </cell>
          <cell r="O1705" t="str">
            <v>ERF</v>
          </cell>
        </row>
        <row r="1706">
          <cell r="B1706" t="str">
            <v>MA_ERF_HPHC_PPO</v>
          </cell>
          <cell r="H1706">
            <v>7706</v>
          </cell>
          <cell r="I1706">
            <v>0</v>
          </cell>
          <cell r="J1706">
            <v>201909</v>
          </cell>
          <cell r="K1706">
            <v>201800</v>
          </cell>
          <cell r="N1706">
            <v>4282963.2899999991</v>
          </cell>
          <cell r="O1706" t="str">
            <v>ERF</v>
          </cell>
        </row>
        <row r="1707">
          <cell r="B1707" t="str">
            <v>MA_ERF_HPHC_PPO</v>
          </cell>
          <cell r="H1707">
            <v>96</v>
          </cell>
          <cell r="I1707">
            <v>0</v>
          </cell>
          <cell r="J1707">
            <v>201909</v>
          </cell>
          <cell r="K1707">
            <v>201808</v>
          </cell>
          <cell r="N1707">
            <v>58359.119999999995</v>
          </cell>
          <cell r="O1707" t="str">
            <v>ERF</v>
          </cell>
        </row>
        <row r="1708">
          <cell r="B1708" t="str">
            <v>MA_ERF_HPHC_PPO</v>
          </cell>
          <cell r="H1708">
            <v>214</v>
          </cell>
          <cell r="I1708">
            <v>0</v>
          </cell>
          <cell r="J1708">
            <v>201901</v>
          </cell>
          <cell r="K1708">
            <v>201800</v>
          </cell>
          <cell r="N1708">
            <v>155021.81</v>
          </cell>
          <cell r="O1708" t="str">
            <v>ERF</v>
          </cell>
        </row>
        <row r="1709">
          <cell r="B1709" t="str">
            <v>MA_ERF_HPHC_PPO</v>
          </cell>
          <cell r="H1709">
            <v>221</v>
          </cell>
          <cell r="I1709">
            <v>0</v>
          </cell>
          <cell r="J1709">
            <v>201902</v>
          </cell>
          <cell r="K1709">
            <v>201800</v>
          </cell>
          <cell r="N1709">
            <v>150159.35999999999</v>
          </cell>
          <cell r="O1709" t="str">
            <v>ERF</v>
          </cell>
        </row>
        <row r="1710">
          <cell r="B1710" t="str">
            <v>MA_ERF_HPHC_PPO</v>
          </cell>
          <cell r="H1710">
            <v>216</v>
          </cell>
          <cell r="I1710">
            <v>0</v>
          </cell>
          <cell r="J1710">
            <v>201903</v>
          </cell>
          <cell r="K1710">
            <v>201800</v>
          </cell>
          <cell r="N1710">
            <v>147016.88</v>
          </cell>
          <cell r="O1710" t="str">
            <v>ERF</v>
          </cell>
        </row>
        <row r="1711">
          <cell r="B1711" t="str">
            <v>MA_ERF_HPHC_PPO</v>
          </cell>
          <cell r="H1711">
            <v>215</v>
          </cell>
          <cell r="I1711">
            <v>0</v>
          </cell>
          <cell r="J1711">
            <v>201904</v>
          </cell>
          <cell r="K1711">
            <v>201800</v>
          </cell>
          <cell r="N1711">
            <v>145560.26</v>
          </cell>
          <cell r="O1711" t="str">
            <v>ERF</v>
          </cell>
        </row>
        <row r="1712">
          <cell r="B1712" t="str">
            <v>MA_ERF_HPHC_PPO</v>
          </cell>
          <cell r="H1712">
            <v>222</v>
          </cell>
          <cell r="I1712">
            <v>0</v>
          </cell>
          <cell r="J1712">
            <v>201905</v>
          </cell>
          <cell r="K1712">
            <v>201800</v>
          </cell>
          <cell r="N1712">
            <v>149038.99</v>
          </cell>
          <cell r="O1712" t="str">
            <v>ERF</v>
          </cell>
        </row>
        <row r="1713">
          <cell r="B1713" t="str">
            <v>MA_ERF_HPHC_PPO</v>
          </cell>
          <cell r="H1713">
            <v>234</v>
          </cell>
          <cell r="I1713">
            <v>0</v>
          </cell>
          <cell r="J1713">
            <v>201906</v>
          </cell>
          <cell r="K1713">
            <v>201800</v>
          </cell>
          <cell r="N1713">
            <v>157552.20000000001</v>
          </cell>
          <cell r="O1713" t="str">
            <v>ERF</v>
          </cell>
        </row>
        <row r="1714">
          <cell r="B1714" t="str">
            <v>MA_ERF_HPHC_PPO</v>
          </cell>
          <cell r="H1714">
            <v>244</v>
          </cell>
          <cell r="I1714">
            <v>0</v>
          </cell>
          <cell r="J1714">
            <v>201907</v>
          </cell>
          <cell r="K1714">
            <v>201800</v>
          </cell>
          <cell r="N1714">
            <v>163146.47999999998</v>
          </cell>
          <cell r="O1714" t="str">
            <v>ERF</v>
          </cell>
        </row>
        <row r="1715">
          <cell r="B1715" t="str">
            <v>MA_ERF_HPHC_PPO</v>
          </cell>
          <cell r="H1715">
            <v>260</v>
          </cell>
          <cell r="I1715">
            <v>0</v>
          </cell>
          <cell r="J1715">
            <v>201908</v>
          </cell>
          <cell r="K1715">
            <v>201800</v>
          </cell>
          <cell r="N1715">
            <v>171112.34999999998</v>
          </cell>
          <cell r="O1715" t="str">
            <v>ERF</v>
          </cell>
        </row>
        <row r="1716">
          <cell r="B1716" t="str">
            <v>MA_ERF_HPHC_PPO</v>
          </cell>
          <cell r="H1716">
            <v>268</v>
          </cell>
          <cell r="I1716">
            <v>0</v>
          </cell>
          <cell r="J1716">
            <v>201909</v>
          </cell>
          <cell r="K1716">
            <v>201800</v>
          </cell>
          <cell r="N1716">
            <v>178467.45</v>
          </cell>
          <cell r="O1716" t="str">
            <v>ERF</v>
          </cell>
        </row>
        <row r="1717">
          <cell r="B1717" t="str">
            <v>MA_ERF_HPHC_PPO</v>
          </cell>
          <cell r="H1717">
            <v>74</v>
          </cell>
          <cell r="I1717">
            <v>0</v>
          </cell>
          <cell r="J1717">
            <v>201901</v>
          </cell>
          <cell r="K1717">
            <v>201800</v>
          </cell>
          <cell r="N1717">
            <v>54855.4</v>
          </cell>
          <cell r="O1717" t="str">
            <v>ERF</v>
          </cell>
        </row>
        <row r="1718">
          <cell r="B1718" t="str">
            <v>MA_ERF_HPHC_PPO</v>
          </cell>
          <cell r="H1718">
            <v>78</v>
          </cell>
          <cell r="I1718">
            <v>0</v>
          </cell>
          <cell r="J1718">
            <v>201902</v>
          </cell>
          <cell r="K1718">
            <v>201800</v>
          </cell>
          <cell r="N1718">
            <v>57393.75</v>
          </cell>
          <cell r="O1718" t="str">
            <v>ERF</v>
          </cell>
        </row>
        <row r="1719">
          <cell r="B1719" t="str">
            <v>MA_ERF_HPHC_PPO</v>
          </cell>
          <cell r="H1719">
            <v>87</v>
          </cell>
          <cell r="I1719">
            <v>0</v>
          </cell>
          <cell r="J1719">
            <v>201903</v>
          </cell>
          <cell r="K1719">
            <v>201800</v>
          </cell>
          <cell r="N1719">
            <v>68940.53</v>
          </cell>
          <cell r="O1719" t="str">
            <v>ERF</v>
          </cell>
        </row>
        <row r="1720">
          <cell r="B1720" t="str">
            <v>MA_ERF_HPHC_PPO</v>
          </cell>
          <cell r="H1720">
            <v>88</v>
          </cell>
          <cell r="I1720">
            <v>0</v>
          </cell>
          <cell r="J1720">
            <v>201904</v>
          </cell>
          <cell r="K1720">
            <v>201800</v>
          </cell>
          <cell r="N1720">
            <v>69794.450000000012</v>
          </cell>
          <cell r="O1720" t="str">
            <v>ERF</v>
          </cell>
        </row>
        <row r="1721">
          <cell r="B1721" t="str">
            <v>MA_ERF_HPHC_PPO</v>
          </cell>
          <cell r="H1721">
            <v>85</v>
          </cell>
          <cell r="I1721">
            <v>0</v>
          </cell>
          <cell r="J1721">
            <v>201905</v>
          </cell>
          <cell r="K1721">
            <v>201800</v>
          </cell>
          <cell r="N1721">
            <v>69905.25</v>
          </cell>
          <cell r="O1721" t="str">
            <v>ERF</v>
          </cell>
        </row>
        <row r="1722">
          <cell r="B1722" t="str">
            <v>MA_ERF_HPHC_PPO</v>
          </cell>
          <cell r="H1722">
            <v>84</v>
          </cell>
          <cell r="I1722">
            <v>0</v>
          </cell>
          <cell r="J1722">
            <v>201906</v>
          </cell>
          <cell r="K1722">
            <v>201800</v>
          </cell>
          <cell r="N1722">
            <v>68730.19</v>
          </cell>
          <cell r="O1722" t="str">
            <v>ERF</v>
          </cell>
        </row>
        <row r="1723">
          <cell r="B1723" t="str">
            <v>MA_ERF_HPHC_PPO</v>
          </cell>
          <cell r="H1723">
            <v>84</v>
          </cell>
          <cell r="I1723">
            <v>0</v>
          </cell>
          <cell r="J1723">
            <v>201907</v>
          </cell>
          <cell r="K1723">
            <v>201800</v>
          </cell>
          <cell r="N1723">
            <v>68499.540000000008</v>
          </cell>
          <cell r="O1723" t="str">
            <v>ERF</v>
          </cell>
        </row>
        <row r="1724">
          <cell r="B1724" t="str">
            <v>MA_ERF_HPHC_PPO</v>
          </cell>
          <cell r="H1724">
            <v>84</v>
          </cell>
          <cell r="I1724">
            <v>0</v>
          </cell>
          <cell r="J1724">
            <v>201908</v>
          </cell>
          <cell r="K1724">
            <v>201800</v>
          </cell>
          <cell r="N1724">
            <v>68681.460000000006</v>
          </cell>
          <cell r="O1724" t="str">
            <v>ERF</v>
          </cell>
        </row>
        <row r="1725">
          <cell r="B1725" t="str">
            <v>MA_ERF_HPHC_PPO</v>
          </cell>
          <cell r="H1725">
            <v>80</v>
          </cell>
          <cell r="I1725">
            <v>0</v>
          </cell>
          <cell r="J1725">
            <v>201909</v>
          </cell>
          <cell r="K1725">
            <v>201800</v>
          </cell>
          <cell r="N1725">
            <v>66118.27</v>
          </cell>
          <cell r="O1725" t="str">
            <v>ERF</v>
          </cell>
        </row>
        <row r="1726">
          <cell r="B1726" t="str">
            <v>MA_ERF_HPHC_PPO</v>
          </cell>
          <cell r="H1726">
            <v>383</v>
          </cell>
          <cell r="I1726">
            <v>0</v>
          </cell>
          <cell r="J1726">
            <v>201901</v>
          </cell>
          <cell r="K1726">
            <v>201800</v>
          </cell>
          <cell r="N1726">
            <v>239414.02000000002</v>
          </cell>
          <cell r="O1726" t="str">
            <v>ERF</v>
          </cell>
        </row>
        <row r="1727">
          <cell r="B1727" t="str">
            <v>MA_ERF_HPHC_PPO</v>
          </cell>
          <cell r="H1727">
            <v>378</v>
          </cell>
          <cell r="I1727">
            <v>0</v>
          </cell>
          <cell r="J1727">
            <v>201902</v>
          </cell>
          <cell r="K1727">
            <v>201800</v>
          </cell>
          <cell r="N1727">
            <v>239862.2</v>
          </cell>
          <cell r="O1727" t="str">
            <v>ERF</v>
          </cell>
        </row>
        <row r="1728">
          <cell r="B1728" t="str">
            <v>MA_ERF_HPHC_PPO</v>
          </cell>
          <cell r="H1728">
            <v>383</v>
          </cell>
          <cell r="I1728">
            <v>0</v>
          </cell>
          <cell r="J1728">
            <v>201903</v>
          </cell>
          <cell r="K1728">
            <v>201800</v>
          </cell>
          <cell r="N1728">
            <v>243732.12</v>
          </cell>
          <cell r="O1728" t="str">
            <v>ERF</v>
          </cell>
        </row>
        <row r="1729">
          <cell r="B1729" t="str">
            <v>MA_ERF_HPHC_PPO</v>
          </cell>
          <cell r="H1729">
            <v>198</v>
          </cell>
          <cell r="I1729">
            <v>0</v>
          </cell>
          <cell r="J1729">
            <v>201904</v>
          </cell>
          <cell r="K1729">
            <v>201800</v>
          </cell>
          <cell r="N1729">
            <v>138028.09999999998</v>
          </cell>
          <cell r="O1729" t="str">
            <v>ERF</v>
          </cell>
        </row>
        <row r="1730">
          <cell r="B1730" t="str">
            <v>MA_ERF_HPHC_PPO</v>
          </cell>
          <cell r="H1730">
            <v>196</v>
          </cell>
          <cell r="I1730">
            <v>0</v>
          </cell>
          <cell r="J1730">
            <v>201905</v>
          </cell>
          <cell r="K1730">
            <v>201800</v>
          </cell>
          <cell r="N1730">
            <v>137360.19999999998</v>
          </cell>
          <cell r="O1730" t="str">
            <v>ERF</v>
          </cell>
        </row>
        <row r="1731">
          <cell r="B1731" t="str">
            <v>MA_ERF_HPHC_PPO</v>
          </cell>
          <cell r="H1731">
            <v>207</v>
          </cell>
          <cell r="I1731">
            <v>0</v>
          </cell>
          <cell r="J1731">
            <v>201906</v>
          </cell>
          <cell r="K1731">
            <v>201800</v>
          </cell>
          <cell r="N1731">
            <v>143934.48000000001</v>
          </cell>
          <cell r="O1731" t="str">
            <v>ERF</v>
          </cell>
        </row>
        <row r="1732">
          <cell r="B1732" t="str">
            <v>MA_ERF_HPHC_PPO</v>
          </cell>
          <cell r="H1732">
            <v>210</v>
          </cell>
          <cell r="I1732">
            <v>0</v>
          </cell>
          <cell r="J1732">
            <v>201907</v>
          </cell>
          <cell r="K1732">
            <v>201800</v>
          </cell>
          <cell r="N1732">
            <v>145240.93</v>
          </cell>
          <cell r="O1732" t="str">
            <v>ERF</v>
          </cell>
        </row>
        <row r="1733">
          <cell r="B1733" t="str">
            <v>MA_ERF_HPHC_PPO</v>
          </cell>
          <cell r="H1733">
            <v>215</v>
          </cell>
          <cell r="I1733">
            <v>0</v>
          </cell>
          <cell r="J1733">
            <v>201908</v>
          </cell>
          <cell r="K1733">
            <v>201800</v>
          </cell>
          <cell r="N1733">
            <v>149564.35999999999</v>
          </cell>
          <cell r="O1733" t="str">
            <v>ERF</v>
          </cell>
        </row>
        <row r="1734">
          <cell r="B1734" t="str">
            <v>MA_ERF_HPHC_PPO</v>
          </cell>
          <cell r="H1734">
            <v>220</v>
          </cell>
          <cell r="I1734">
            <v>0</v>
          </cell>
          <cell r="J1734">
            <v>201909</v>
          </cell>
          <cell r="K1734">
            <v>201800</v>
          </cell>
          <cell r="N1734">
            <v>151785.28999999998</v>
          </cell>
          <cell r="O1734" t="str">
            <v>ERF</v>
          </cell>
        </row>
        <row r="1735">
          <cell r="B1735" t="str">
            <v>MA_ERF_HPHC_PPO</v>
          </cell>
          <cell r="H1735">
            <v>148</v>
          </cell>
          <cell r="I1735">
            <v>0</v>
          </cell>
          <cell r="J1735">
            <v>201901</v>
          </cell>
          <cell r="K1735">
            <v>201800</v>
          </cell>
          <cell r="N1735">
            <v>92609.25</v>
          </cell>
          <cell r="O1735" t="str">
            <v>ERF</v>
          </cell>
        </row>
        <row r="1736">
          <cell r="B1736" t="str">
            <v>MA_ERF_HPHC_PPO</v>
          </cell>
          <cell r="H1736">
            <v>154</v>
          </cell>
          <cell r="I1736">
            <v>0</v>
          </cell>
          <cell r="J1736">
            <v>201902</v>
          </cell>
          <cell r="K1736">
            <v>201800</v>
          </cell>
          <cell r="N1736">
            <v>95289.25</v>
          </cell>
          <cell r="O1736" t="str">
            <v>ERF</v>
          </cell>
        </row>
        <row r="1737">
          <cell r="B1737" t="str">
            <v>MA_ERF_HPHC_PPO</v>
          </cell>
          <cell r="H1737">
            <v>159</v>
          </cell>
          <cell r="I1737">
            <v>0</v>
          </cell>
          <cell r="J1737">
            <v>201903</v>
          </cell>
          <cell r="K1737">
            <v>201800</v>
          </cell>
          <cell r="N1737">
            <v>100472.05</v>
          </cell>
          <cell r="O1737" t="str">
            <v>ERF</v>
          </cell>
        </row>
        <row r="1738">
          <cell r="B1738" t="str">
            <v>MA_ERF_HPHC_PPO</v>
          </cell>
          <cell r="H1738">
            <v>160</v>
          </cell>
          <cell r="I1738">
            <v>0</v>
          </cell>
          <cell r="J1738">
            <v>201904</v>
          </cell>
          <cell r="K1738">
            <v>201800</v>
          </cell>
          <cell r="N1738">
            <v>100626.53</v>
          </cell>
          <cell r="O1738" t="str">
            <v>ERF</v>
          </cell>
        </row>
        <row r="1739">
          <cell r="B1739" t="str">
            <v>MA_ERF_HPHC_PPO</v>
          </cell>
          <cell r="H1739">
            <v>178</v>
          </cell>
          <cell r="I1739">
            <v>0</v>
          </cell>
          <cell r="J1739">
            <v>201905</v>
          </cell>
          <cell r="K1739">
            <v>201800</v>
          </cell>
          <cell r="N1739">
            <v>113753.61</v>
          </cell>
          <cell r="O1739" t="str">
            <v>ERF</v>
          </cell>
        </row>
        <row r="1740">
          <cell r="B1740" t="str">
            <v>MA_ERF_HPHC_PPO</v>
          </cell>
          <cell r="H1740">
            <v>177</v>
          </cell>
          <cell r="I1740">
            <v>0</v>
          </cell>
          <cell r="J1740">
            <v>201906</v>
          </cell>
          <cell r="K1740">
            <v>201800</v>
          </cell>
          <cell r="N1740">
            <v>113859.75</v>
          </cell>
          <cell r="O1740" t="str">
            <v>ERF</v>
          </cell>
        </row>
        <row r="1741">
          <cell r="B1741" t="str">
            <v>MA_ERF_HPHC_PPO</v>
          </cell>
          <cell r="H1741">
            <v>183</v>
          </cell>
          <cell r="I1741">
            <v>0</v>
          </cell>
          <cell r="J1741">
            <v>201907</v>
          </cell>
          <cell r="K1741">
            <v>201800</v>
          </cell>
          <cell r="N1741">
            <v>116677</v>
          </cell>
          <cell r="O1741" t="str">
            <v>ERF</v>
          </cell>
        </row>
        <row r="1742">
          <cell r="B1742" t="str">
            <v>MA_ERF_HPHC_PPO</v>
          </cell>
          <cell r="H1742">
            <v>182</v>
          </cell>
          <cell r="I1742">
            <v>0</v>
          </cell>
          <cell r="J1742">
            <v>201908</v>
          </cell>
          <cell r="K1742">
            <v>201800</v>
          </cell>
          <cell r="N1742">
            <v>116492.89</v>
          </cell>
          <cell r="O1742" t="str">
            <v>ERF</v>
          </cell>
        </row>
        <row r="1743">
          <cell r="B1743" t="str">
            <v>MA_ERF_HPHC_PPO</v>
          </cell>
          <cell r="H1743">
            <v>184</v>
          </cell>
          <cell r="I1743">
            <v>0</v>
          </cell>
          <cell r="J1743">
            <v>201909</v>
          </cell>
          <cell r="K1743">
            <v>201800</v>
          </cell>
          <cell r="N1743">
            <v>116285.75999999999</v>
          </cell>
          <cell r="O1743" t="str">
            <v>ERF</v>
          </cell>
        </row>
        <row r="1744">
          <cell r="B1744" t="str">
            <v>MA_ERF_HPHC_PPO</v>
          </cell>
          <cell r="H1744">
            <v>2565</v>
          </cell>
          <cell r="I1744">
            <v>0</v>
          </cell>
          <cell r="J1744">
            <v>201901</v>
          </cell>
          <cell r="K1744">
            <v>201800</v>
          </cell>
          <cell r="N1744">
            <v>1414109.9200000002</v>
          </cell>
          <cell r="O1744" t="str">
            <v>ERF</v>
          </cell>
        </row>
        <row r="1745">
          <cell r="B1745" t="str">
            <v>MA_ERF_HPHC_PPO</v>
          </cell>
          <cell r="H1745">
            <v>2559</v>
          </cell>
          <cell r="I1745">
            <v>0</v>
          </cell>
          <cell r="J1745">
            <v>201902</v>
          </cell>
          <cell r="K1745">
            <v>201800</v>
          </cell>
          <cell r="N1745">
            <v>1401645.65</v>
          </cell>
          <cell r="O1745" t="str">
            <v>ERF</v>
          </cell>
        </row>
        <row r="1746">
          <cell r="B1746" t="str">
            <v>MA_ERF_HPHC_PPO</v>
          </cell>
          <cell r="H1746">
            <v>2557</v>
          </cell>
          <cell r="I1746">
            <v>0</v>
          </cell>
          <cell r="J1746">
            <v>201903</v>
          </cell>
          <cell r="K1746">
            <v>201800</v>
          </cell>
          <cell r="N1746">
            <v>1401108.14</v>
          </cell>
          <cell r="O1746" t="str">
            <v>ERF</v>
          </cell>
        </row>
        <row r="1747">
          <cell r="B1747" t="str">
            <v>MA_ERF_HPHC_PPO</v>
          </cell>
          <cell r="H1747">
            <v>2489</v>
          </cell>
          <cell r="I1747">
            <v>0</v>
          </cell>
          <cell r="J1747">
            <v>201904</v>
          </cell>
          <cell r="K1747">
            <v>201800</v>
          </cell>
          <cell r="N1747">
            <v>1364855.84</v>
          </cell>
          <cell r="O1747" t="str">
            <v>ERF</v>
          </cell>
        </row>
        <row r="1748">
          <cell r="B1748" t="str">
            <v>MA_ERF_HPHC_PPO</v>
          </cell>
          <cell r="H1748">
            <v>2489</v>
          </cell>
          <cell r="I1748">
            <v>0</v>
          </cell>
          <cell r="J1748">
            <v>201905</v>
          </cell>
          <cell r="K1748">
            <v>201800</v>
          </cell>
          <cell r="N1748">
            <v>1362772.23</v>
          </cell>
          <cell r="O1748" t="str">
            <v>ERF</v>
          </cell>
        </row>
        <row r="1749">
          <cell r="B1749" t="str">
            <v>MA_ERF_HPHC_PPO</v>
          </cell>
          <cell r="H1749">
            <v>2398</v>
          </cell>
          <cell r="I1749">
            <v>0</v>
          </cell>
          <cell r="J1749">
            <v>201906</v>
          </cell>
          <cell r="K1749">
            <v>201800</v>
          </cell>
          <cell r="N1749">
            <v>1391437.0099999991</v>
          </cell>
          <cell r="O1749" t="str">
            <v>ERF</v>
          </cell>
        </row>
        <row r="1750">
          <cell r="B1750" t="str">
            <v>MA_ERF_HPHC_PPO</v>
          </cell>
          <cell r="H1750">
            <v>66</v>
          </cell>
          <cell r="I1750">
            <v>0</v>
          </cell>
          <cell r="J1750">
            <v>201906</v>
          </cell>
          <cell r="K1750">
            <v>201808</v>
          </cell>
          <cell r="N1750">
            <v>41665.65</v>
          </cell>
          <cell r="O1750" t="str">
            <v>ERF</v>
          </cell>
        </row>
        <row r="1751">
          <cell r="B1751" t="str">
            <v>MA_ERF_HPHC_PPO</v>
          </cell>
          <cell r="H1751">
            <v>2397</v>
          </cell>
          <cell r="I1751">
            <v>0</v>
          </cell>
          <cell r="J1751">
            <v>201907</v>
          </cell>
          <cell r="K1751">
            <v>201800</v>
          </cell>
          <cell r="N1751">
            <v>1374544.4899999995</v>
          </cell>
          <cell r="O1751" t="str">
            <v>ERF</v>
          </cell>
        </row>
        <row r="1752">
          <cell r="B1752" t="str">
            <v>MA_ERF_HPHC_PPO</v>
          </cell>
          <cell r="H1752">
            <v>64</v>
          </cell>
          <cell r="I1752">
            <v>0</v>
          </cell>
          <cell r="J1752">
            <v>201907</v>
          </cell>
          <cell r="K1752">
            <v>201808</v>
          </cell>
          <cell r="N1752">
            <v>40469.880000000005</v>
          </cell>
          <cell r="O1752" t="str">
            <v>ERF</v>
          </cell>
        </row>
        <row r="1753">
          <cell r="B1753" t="str">
            <v>MA_ERF_HPHC_PPO</v>
          </cell>
          <cell r="H1753">
            <v>2370</v>
          </cell>
          <cell r="I1753">
            <v>0</v>
          </cell>
          <cell r="J1753">
            <v>201908</v>
          </cell>
          <cell r="K1753">
            <v>201800</v>
          </cell>
          <cell r="N1753">
            <v>1368179.7599999998</v>
          </cell>
          <cell r="O1753" t="str">
            <v>ERF</v>
          </cell>
        </row>
        <row r="1754">
          <cell r="B1754" t="str">
            <v>MA_ERF_HPHC_PPO</v>
          </cell>
          <cell r="H1754">
            <v>63</v>
          </cell>
          <cell r="I1754">
            <v>0</v>
          </cell>
          <cell r="J1754">
            <v>201908</v>
          </cell>
          <cell r="K1754">
            <v>201808</v>
          </cell>
          <cell r="N1754">
            <v>40469.880000000005</v>
          </cell>
          <cell r="O1754" t="str">
            <v>ERF</v>
          </cell>
        </row>
        <row r="1755">
          <cell r="B1755" t="str">
            <v>MA_ERF_HPHC_PPO</v>
          </cell>
          <cell r="H1755">
            <v>2405</v>
          </cell>
          <cell r="I1755">
            <v>0</v>
          </cell>
          <cell r="J1755">
            <v>201909</v>
          </cell>
          <cell r="K1755">
            <v>201800</v>
          </cell>
          <cell r="N1755">
            <v>1386920.3200000008</v>
          </cell>
          <cell r="O1755" t="str">
            <v>ERF</v>
          </cell>
        </row>
        <row r="1756">
          <cell r="B1756" t="str">
            <v>MA_ERF_HPHC_PPO</v>
          </cell>
          <cell r="H1756">
            <v>64</v>
          </cell>
          <cell r="I1756">
            <v>0</v>
          </cell>
          <cell r="J1756">
            <v>201909</v>
          </cell>
          <cell r="K1756">
            <v>201808</v>
          </cell>
          <cell r="N1756">
            <v>41307.68</v>
          </cell>
          <cell r="O1756" t="str">
            <v>ERF</v>
          </cell>
        </row>
        <row r="1757">
          <cell r="B1757" t="str">
            <v>MA_ERF_HPHC_PPO</v>
          </cell>
          <cell r="H1757">
            <v>619</v>
          </cell>
          <cell r="I1757">
            <v>0</v>
          </cell>
          <cell r="J1757">
            <v>201901</v>
          </cell>
          <cell r="K1757">
            <v>201800</v>
          </cell>
          <cell r="N1757">
            <v>399121.66000000009</v>
          </cell>
          <cell r="O1757" t="str">
            <v>ERF</v>
          </cell>
        </row>
        <row r="1758">
          <cell r="B1758" t="str">
            <v>MA_ERF_HPHC_PPO</v>
          </cell>
          <cell r="H1758">
            <v>623</v>
          </cell>
          <cell r="I1758">
            <v>0</v>
          </cell>
          <cell r="J1758">
            <v>201902</v>
          </cell>
          <cell r="K1758">
            <v>201800</v>
          </cell>
          <cell r="N1758">
            <v>401149.53</v>
          </cell>
          <cell r="O1758" t="str">
            <v>ERF</v>
          </cell>
        </row>
        <row r="1759">
          <cell r="B1759" t="str">
            <v>MA_ERF_HPHC_PPO</v>
          </cell>
          <cell r="H1759">
            <v>610</v>
          </cell>
          <cell r="I1759">
            <v>0</v>
          </cell>
          <cell r="J1759">
            <v>201903</v>
          </cell>
          <cell r="K1759">
            <v>201800</v>
          </cell>
          <cell r="N1759">
            <v>397007.71739130432</v>
          </cell>
          <cell r="O1759" t="str">
            <v>ERF</v>
          </cell>
        </row>
        <row r="1760">
          <cell r="B1760" t="str">
            <v>MA_ERF_HPHC_PPO</v>
          </cell>
          <cell r="H1760">
            <v>615</v>
          </cell>
          <cell r="I1760">
            <v>0</v>
          </cell>
          <cell r="J1760">
            <v>201904</v>
          </cell>
          <cell r="K1760">
            <v>201800</v>
          </cell>
          <cell r="N1760">
            <v>398373.51</v>
          </cell>
          <cell r="O1760" t="str">
            <v>ERF</v>
          </cell>
        </row>
        <row r="1761">
          <cell r="B1761" t="str">
            <v>MA_ERF_HPHC_PPO</v>
          </cell>
          <cell r="H1761">
            <v>612</v>
          </cell>
          <cell r="I1761">
            <v>0</v>
          </cell>
          <cell r="J1761">
            <v>201905</v>
          </cell>
          <cell r="K1761">
            <v>201800</v>
          </cell>
          <cell r="N1761">
            <v>395780.19085427147</v>
          </cell>
          <cell r="O1761" t="str">
            <v>ERF</v>
          </cell>
        </row>
        <row r="1762">
          <cell r="B1762" t="str">
            <v>MA_ERF_HPHC_PPO</v>
          </cell>
          <cell r="H1762">
            <v>604</v>
          </cell>
          <cell r="I1762">
            <v>0</v>
          </cell>
          <cell r="J1762">
            <v>201906</v>
          </cell>
          <cell r="K1762">
            <v>201800</v>
          </cell>
          <cell r="N1762">
            <v>391474.77</v>
          </cell>
          <cell r="O1762" t="str">
            <v>ERF</v>
          </cell>
        </row>
        <row r="1763">
          <cell r="B1763" t="str">
            <v>MA_ERF_HPHC_PPO</v>
          </cell>
          <cell r="H1763">
            <v>565</v>
          </cell>
          <cell r="I1763">
            <v>0</v>
          </cell>
          <cell r="J1763">
            <v>201907</v>
          </cell>
          <cell r="K1763">
            <v>201800</v>
          </cell>
          <cell r="N1763">
            <v>396644.61999999994</v>
          </cell>
          <cell r="O1763" t="str">
            <v>ERF</v>
          </cell>
        </row>
        <row r="1764">
          <cell r="B1764" t="str">
            <v>MA_ERF_HPHC_PPO</v>
          </cell>
          <cell r="H1764">
            <v>289</v>
          </cell>
          <cell r="I1764">
            <v>0</v>
          </cell>
          <cell r="J1764">
            <v>201907</v>
          </cell>
          <cell r="K1764">
            <v>201808</v>
          </cell>
          <cell r="N1764">
            <v>125025.26000000001</v>
          </cell>
          <cell r="O1764" t="str">
            <v>ERF</v>
          </cell>
        </row>
        <row r="1765">
          <cell r="B1765" t="str">
            <v>MA_ERF_HPHC_PPO</v>
          </cell>
          <cell r="H1765">
            <v>567</v>
          </cell>
          <cell r="I1765">
            <v>0</v>
          </cell>
          <cell r="J1765">
            <v>201908</v>
          </cell>
          <cell r="K1765">
            <v>201800</v>
          </cell>
          <cell r="N1765">
            <v>394888.26999999996</v>
          </cell>
          <cell r="O1765" t="str">
            <v>ERF</v>
          </cell>
        </row>
        <row r="1766">
          <cell r="B1766" t="str">
            <v>MA_ERF_HPHC_PPO</v>
          </cell>
          <cell r="H1766">
            <v>288</v>
          </cell>
          <cell r="I1766">
            <v>0</v>
          </cell>
          <cell r="J1766">
            <v>201908</v>
          </cell>
          <cell r="K1766">
            <v>201808</v>
          </cell>
          <cell r="N1766">
            <v>125437.12</v>
          </cell>
          <cell r="O1766" t="str">
            <v>ERF</v>
          </cell>
        </row>
        <row r="1767">
          <cell r="B1767" t="str">
            <v>MA_ERF_HPHC_PPO</v>
          </cell>
          <cell r="H1767">
            <v>568</v>
          </cell>
          <cell r="I1767">
            <v>0</v>
          </cell>
          <cell r="J1767">
            <v>201909</v>
          </cell>
          <cell r="K1767">
            <v>201800</v>
          </cell>
          <cell r="N1767">
            <v>400863.22</v>
          </cell>
          <cell r="O1767" t="str">
            <v>ERF</v>
          </cell>
        </row>
        <row r="1768">
          <cell r="B1768" t="str">
            <v>MA_ERF_HPHC_PPO</v>
          </cell>
          <cell r="H1768">
            <v>285</v>
          </cell>
          <cell r="I1768">
            <v>0</v>
          </cell>
          <cell r="J1768">
            <v>201909</v>
          </cell>
          <cell r="K1768">
            <v>201808</v>
          </cell>
          <cell r="N1768">
            <v>123791.43</v>
          </cell>
          <cell r="O1768" t="str">
            <v>ERF</v>
          </cell>
        </row>
        <row r="1769">
          <cell r="B1769" t="str">
            <v>MA_ERF_HPHC_PPO</v>
          </cell>
          <cell r="H1769">
            <v>178</v>
          </cell>
          <cell r="I1769">
            <v>0</v>
          </cell>
          <cell r="J1769">
            <v>201901</v>
          </cell>
          <cell r="K1769">
            <v>201800</v>
          </cell>
          <cell r="N1769">
            <v>115195.84999999999</v>
          </cell>
          <cell r="O1769" t="str">
            <v>ERF</v>
          </cell>
        </row>
        <row r="1770">
          <cell r="B1770" t="str">
            <v>MA_ERF_HPHC_PPO</v>
          </cell>
          <cell r="H1770">
            <v>181</v>
          </cell>
          <cell r="I1770">
            <v>0</v>
          </cell>
          <cell r="J1770">
            <v>201902</v>
          </cell>
          <cell r="K1770">
            <v>201800</v>
          </cell>
          <cell r="N1770">
            <v>116447.69</v>
          </cell>
          <cell r="O1770" t="str">
            <v>ERF</v>
          </cell>
        </row>
        <row r="1771">
          <cell r="B1771" t="str">
            <v>MA_ERF_HPHC_PPO</v>
          </cell>
          <cell r="H1771">
            <v>181</v>
          </cell>
          <cell r="I1771">
            <v>0</v>
          </cell>
          <cell r="J1771">
            <v>201903</v>
          </cell>
          <cell r="K1771">
            <v>201800</v>
          </cell>
          <cell r="N1771">
            <v>117324.93</v>
          </cell>
          <cell r="O1771" t="str">
            <v>ERF</v>
          </cell>
        </row>
        <row r="1772">
          <cell r="B1772" t="str">
            <v>MA_ERF_HPHC_PPO</v>
          </cell>
          <cell r="H1772">
            <v>181</v>
          </cell>
          <cell r="I1772">
            <v>0</v>
          </cell>
          <cell r="J1772">
            <v>201904</v>
          </cell>
          <cell r="K1772">
            <v>201800</v>
          </cell>
          <cell r="N1772">
            <v>117137.48</v>
          </cell>
          <cell r="O1772" t="str">
            <v>ERF</v>
          </cell>
        </row>
        <row r="1773">
          <cell r="B1773" t="str">
            <v>MA_ERF_HPHC_PPO</v>
          </cell>
          <cell r="H1773">
            <v>182</v>
          </cell>
          <cell r="I1773">
            <v>0</v>
          </cell>
          <cell r="J1773">
            <v>201905</v>
          </cell>
          <cell r="K1773">
            <v>201800</v>
          </cell>
          <cell r="N1773">
            <v>117449.58</v>
          </cell>
          <cell r="O1773" t="str">
            <v>ERF</v>
          </cell>
        </row>
        <row r="1774">
          <cell r="B1774" t="str">
            <v>MA_ERF_HPHC_PPO</v>
          </cell>
          <cell r="H1774">
            <v>180</v>
          </cell>
          <cell r="I1774">
            <v>0</v>
          </cell>
          <cell r="J1774">
            <v>201906</v>
          </cell>
          <cell r="K1774">
            <v>201800</v>
          </cell>
          <cell r="N1774">
            <v>116197.45000000001</v>
          </cell>
          <cell r="O1774" t="str">
            <v>ERF</v>
          </cell>
        </row>
        <row r="1775">
          <cell r="B1775" t="str">
            <v>MA_ERF_HPHC_PPO</v>
          </cell>
          <cell r="H1775">
            <v>181</v>
          </cell>
          <cell r="I1775">
            <v>0</v>
          </cell>
          <cell r="J1775">
            <v>201907</v>
          </cell>
          <cell r="K1775">
            <v>201800</v>
          </cell>
          <cell r="N1775">
            <v>117324.7</v>
          </cell>
          <cell r="O1775" t="str">
            <v>ERF</v>
          </cell>
        </row>
        <row r="1776">
          <cell r="B1776" t="str">
            <v>MA_ERF_HPHC_PPO</v>
          </cell>
          <cell r="H1776">
            <v>275</v>
          </cell>
          <cell r="I1776">
            <v>0</v>
          </cell>
          <cell r="J1776">
            <v>201908</v>
          </cell>
          <cell r="K1776">
            <v>201800</v>
          </cell>
          <cell r="N1776">
            <v>186669.2</v>
          </cell>
          <cell r="O1776" t="str">
            <v>ERF</v>
          </cell>
        </row>
        <row r="1777">
          <cell r="B1777" t="str">
            <v>MA_ERF_HPHC_PPO</v>
          </cell>
          <cell r="H1777">
            <v>13</v>
          </cell>
          <cell r="I1777">
            <v>0</v>
          </cell>
          <cell r="J1777">
            <v>201908</v>
          </cell>
          <cell r="K1777">
            <v>201908</v>
          </cell>
          <cell r="N1777">
            <v>4253</v>
          </cell>
          <cell r="O1777" t="str">
            <v>ERF</v>
          </cell>
        </row>
        <row r="1778">
          <cell r="B1778" t="str">
            <v>MA_ERF_HPHC_PPO</v>
          </cell>
          <cell r="H1778">
            <v>278</v>
          </cell>
          <cell r="I1778">
            <v>0</v>
          </cell>
          <cell r="J1778">
            <v>201909</v>
          </cell>
          <cell r="K1778">
            <v>201800</v>
          </cell>
          <cell r="N1778">
            <v>191457.88</v>
          </cell>
          <cell r="O1778" t="str">
            <v>ERF</v>
          </cell>
        </row>
        <row r="1779">
          <cell r="B1779" t="str">
            <v>MA_ERF_HPHC_PPO</v>
          </cell>
          <cell r="H1779">
            <v>13</v>
          </cell>
          <cell r="I1779">
            <v>0</v>
          </cell>
          <cell r="J1779">
            <v>201909</v>
          </cell>
          <cell r="K1779">
            <v>201908</v>
          </cell>
          <cell r="N1779">
            <v>4253</v>
          </cell>
          <cell r="O1779" t="str">
            <v>ERF</v>
          </cell>
        </row>
        <row r="1780">
          <cell r="B1780" t="str">
            <v>MA_ERF_HPHC_PPO</v>
          </cell>
          <cell r="H1780">
            <v>99</v>
          </cell>
          <cell r="I1780">
            <v>0</v>
          </cell>
          <cell r="J1780">
            <v>201901</v>
          </cell>
          <cell r="K1780">
            <v>201800</v>
          </cell>
          <cell r="N1780">
            <v>64379.16</v>
          </cell>
          <cell r="O1780" t="str">
            <v>ERF</v>
          </cell>
        </row>
        <row r="1781">
          <cell r="B1781" t="str">
            <v>MA_ERF_HPHC_PPO</v>
          </cell>
          <cell r="H1781">
            <v>110</v>
          </cell>
          <cell r="I1781">
            <v>0</v>
          </cell>
          <cell r="J1781">
            <v>201902</v>
          </cell>
          <cell r="K1781">
            <v>201800</v>
          </cell>
          <cell r="N1781">
            <v>69713.88</v>
          </cell>
          <cell r="O1781" t="str">
            <v>ERF</v>
          </cell>
        </row>
        <row r="1782">
          <cell r="B1782" t="str">
            <v>MA_ERF_HPHC_PPO</v>
          </cell>
          <cell r="H1782">
            <v>108</v>
          </cell>
          <cell r="I1782">
            <v>0</v>
          </cell>
          <cell r="J1782">
            <v>201903</v>
          </cell>
          <cell r="K1782">
            <v>201800</v>
          </cell>
          <cell r="N1782">
            <v>70337.84</v>
          </cell>
          <cell r="O1782" t="str">
            <v>ERF</v>
          </cell>
        </row>
        <row r="1783">
          <cell r="B1783" t="str">
            <v>MA_ERF_HPHC_PPO</v>
          </cell>
          <cell r="H1783">
            <v>123</v>
          </cell>
          <cell r="I1783">
            <v>0</v>
          </cell>
          <cell r="J1783">
            <v>201904</v>
          </cell>
          <cell r="K1783">
            <v>201800</v>
          </cell>
          <cell r="N1783">
            <v>78707.460000000006</v>
          </cell>
          <cell r="O1783" t="str">
            <v>ERF</v>
          </cell>
        </row>
        <row r="1784">
          <cell r="B1784" t="str">
            <v>MA_ERF_HPHC_PPO</v>
          </cell>
          <cell r="H1784">
            <v>128</v>
          </cell>
          <cell r="I1784">
            <v>0</v>
          </cell>
          <cell r="J1784">
            <v>201905</v>
          </cell>
          <cell r="K1784">
            <v>201800</v>
          </cell>
          <cell r="N1784">
            <v>82516.34</v>
          </cell>
          <cell r="O1784" t="str">
            <v>ERF</v>
          </cell>
        </row>
        <row r="1785">
          <cell r="B1785" t="str">
            <v>MA_ERF_HPHC_PPO</v>
          </cell>
          <cell r="H1785">
            <v>132</v>
          </cell>
          <cell r="I1785">
            <v>0</v>
          </cell>
          <cell r="J1785">
            <v>201906</v>
          </cell>
          <cell r="K1785">
            <v>201800</v>
          </cell>
          <cell r="N1785">
            <v>84272.75</v>
          </cell>
          <cell r="O1785" t="str">
            <v>ERF</v>
          </cell>
        </row>
        <row r="1786">
          <cell r="B1786" t="str">
            <v>MA_ERF_HPHC_PPO</v>
          </cell>
          <cell r="H1786">
            <v>138</v>
          </cell>
          <cell r="I1786">
            <v>0</v>
          </cell>
          <cell r="J1786">
            <v>201907</v>
          </cell>
          <cell r="K1786">
            <v>201800</v>
          </cell>
          <cell r="N1786">
            <v>86525.87000000001</v>
          </cell>
          <cell r="O1786" t="str">
            <v>ERF</v>
          </cell>
        </row>
        <row r="1787">
          <cell r="B1787" t="str">
            <v>MA_ERF_HPHC_PPO</v>
          </cell>
          <cell r="H1787">
            <v>129</v>
          </cell>
          <cell r="I1787">
            <v>0</v>
          </cell>
          <cell r="J1787">
            <v>201908</v>
          </cell>
          <cell r="K1787">
            <v>201800</v>
          </cell>
          <cell r="N1787">
            <v>83832.920000000013</v>
          </cell>
          <cell r="O1787" t="str">
            <v>ERF</v>
          </cell>
        </row>
        <row r="1788">
          <cell r="B1788" t="str">
            <v>MA_ERF_HPHC_PPO</v>
          </cell>
          <cell r="H1788">
            <v>149</v>
          </cell>
          <cell r="I1788">
            <v>0</v>
          </cell>
          <cell r="J1788">
            <v>201909</v>
          </cell>
          <cell r="K1788">
            <v>201800</v>
          </cell>
          <cell r="N1788">
            <v>97280.320000000007</v>
          </cell>
          <cell r="O1788" t="str">
            <v>ERF</v>
          </cell>
        </row>
        <row r="1789">
          <cell r="B1789" t="str">
            <v>MA_ERF_HPHC_PPO</v>
          </cell>
          <cell r="H1789">
            <v>155</v>
          </cell>
          <cell r="I1789">
            <v>0</v>
          </cell>
          <cell r="J1789">
            <v>201909</v>
          </cell>
          <cell r="K1789">
            <v>201908</v>
          </cell>
          <cell r="N1789">
            <v>82085.239999999991</v>
          </cell>
          <cell r="O1789" t="str">
            <v>ERF</v>
          </cell>
        </row>
        <row r="1790">
          <cell r="B1790" t="str">
            <v>MA_ERF_HPHC_PPO</v>
          </cell>
          <cell r="H1790">
            <v>607</v>
          </cell>
          <cell r="I1790">
            <v>0</v>
          </cell>
          <cell r="J1790">
            <v>201901</v>
          </cell>
          <cell r="K1790">
            <v>201800</v>
          </cell>
          <cell r="N1790">
            <v>358275.44999999995</v>
          </cell>
          <cell r="O1790" t="str">
            <v>ERF</v>
          </cell>
        </row>
        <row r="1791">
          <cell r="B1791" t="str">
            <v>MA_ERF_HPHC_PPO</v>
          </cell>
          <cell r="H1791">
            <v>604</v>
          </cell>
          <cell r="I1791">
            <v>0</v>
          </cell>
          <cell r="J1791">
            <v>201902</v>
          </cell>
          <cell r="K1791">
            <v>201800</v>
          </cell>
          <cell r="N1791">
            <v>357791.36000000004</v>
          </cell>
          <cell r="O1791" t="str">
            <v>ERF</v>
          </cell>
        </row>
        <row r="1792">
          <cell r="B1792" t="str">
            <v>MA_ERF_HPHC_PPO</v>
          </cell>
          <cell r="H1792">
            <v>602</v>
          </cell>
          <cell r="I1792">
            <v>0</v>
          </cell>
          <cell r="J1792">
            <v>201903</v>
          </cell>
          <cell r="K1792">
            <v>201800</v>
          </cell>
          <cell r="N1792">
            <v>356726.44000000006</v>
          </cell>
          <cell r="O1792" t="str">
            <v>ERF</v>
          </cell>
        </row>
        <row r="1793">
          <cell r="B1793" t="str">
            <v>MA_ERF_HPHC_PPO</v>
          </cell>
          <cell r="H1793">
            <v>618</v>
          </cell>
          <cell r="I1793">
            <v>0</v>
          </cell>
          <cell r="J1793">
            <v>201904</v>
          </cell>
          <cell r="K1793">
            <v>201800</v>
          </cell>
          <cell r="N1793">
            <v>363302.83</v>
          </cell>
          <cell r="O1793" t="str">
            <v>ERF</v>
          </cell>
        </row>
        <row r="1794">
          <cell r="B1794" t="str">
            <v>MA_ERF_HPHC_PPO</v>
          </cell>
          <cell r="H1794">
            <v>616</v>
          </cell>
          <cell r="I1794">
            <v>0</v>
          </cell>
          <cell r="J1794">
            <v>201905</v>
          </cell>
          <cell r="K1794">
            <v>201800</v>
          </cell>
          <cell r="N1794">
            <v>364405.45</v>
          </cell>
          <cell r="O1794" t="str">
            <v>ERF</v>
          </cell>
        </row>
        <row r="1795">
          <cell r="B1795" t="str">
            <v>MA_ERF_HPHC_PPO</v>
          </cell>
          <cell r="H1795">
            <v>631</v>
          </cell>
          <cell r="I1795">
            <v>0</v>
          </cell>
          <cell r="J1795">
            <v>201906</v>
          </cell>
          <cell r="K1795">
            <v>201800</v>
          </cell>
          <cell r="N1795">
            <v>370224.97000000003</v>
          </cell>
          <cell r="O1795" t="str">
            <v>ERF</v>
          </cell>
        </row>
        <row r="1796">
          <cell r="B1796" t="str">
            <v>MA_ERF_HPHC_PPO</v>
          </cell>
          <cell r="H1796">
            <v>618</v>
          </cell>
          <cell r="I1796">
            <v>0</v>
          </cell>
          <cell r="J1796">
            <v>201907</v>
          </cell>
          <cell r="K1796">
            <v>201800</v>
          </cell>
          <cell r="N1796">
            <v>363182.16000000003</v>
          </cell>
          <cell r="O1796" t="str">
            <v>ERF</v>
          </cell>
        </row>
        <row r="1797">
          <cell r="B1797" t="str">
            <v>MA_ERF_HPHC_PPO</v>
          </cell>
          <cell r="H1797">
            <v>628</v>
          </cell>
          <cell r="I1797">
            <v>0</v>
          </cell>
          <cell r="J1797">
            <v>201908</v>
          </cell>
          <cell r="K1797">
            <v>201800</v>
          </cell>
          <cell r="N1797">
            <v>368269.79000000004</v>
          </cell>
          <cell r="O1797" t="str">
            <v>ERF</v>
          </cell>
        </row>
        <row r="1798">
          <cell r="B1798" t="str">
            <v>MA_ERF_HPHC_PPO</v>
          </cell>
          <cell r="H1798">
            <v>622</v>
          </cell>
          <cell r="I1798">
            <v>0</v>
          </cell>
          <cell r="J1798">
            <v>201909</v>
          </cell>
          <cell r="K1798">
            <v>201800</v>
          </cell>
          <cell r="N1798">
            <v>362865.55</v>
          </cell>
          <cell r="O1798" t="str">
            <v>ERF</v>
          </cell>
        </row>
        <row r="1799">
          <cell r="B1799" t="str">
            <v>MA_ERF_HPHC_PPO</v>
          </cell>
          <cell r="H1799">
            <v>13</v>
          </cell>
          <cell r="I1799">
            <v>0</v>
          </cell>
          <cell r="J1799">
            <v>201901</v>
          </cell>
          <cell r="K1799">
            <v>201800</v>
          </cell>
          <cell r="N1799">
            <v>10045.36</v>
          </cell>
          <cell r="O1799" t="str">
            <v>ERF</v>
          </cell>
        </row>
        <row r="1800">
          <cell r="B1800" t="str">
            <v>MA_ERF_HPHC_PPO</v>
          </cell>
          <cell r="H1800">
            <v>8</v>
          </cell>
          <cell r="I1800">
            <v>0</v>
          </cell>
          <cell r="J1800">
            <v>201901</v>
          </cell>
          <cell r="K1800">
            <v>201808</v>
          </cell>
          <cell r="N1800">
            <v>3732.28</v>
          </cell>
          <cell r="O1800" t="str">
            <v>ERF</v>
          </cell>
        </row>
        <row r="1801">
          <cell r="B1801" t="str">
            <v>MA_ERF_HPHC_PPO</v>
          </cell>
          <cell r="H1801">
            <v>13</v>
          </cell>
          <cell r="I1801">
            <v>0</v>
          </cell>
          <cell r="J1801">
            <v>201902</v>
          </cell>
          <cell r="K1801">
            <v>201800</v>
          </cell>
          <cell r="N1801">
            <v>10045.36</v>
          </cell>
          <cell r="O1801" t="str">
            <v>ERF</v>
          </cell>
        </row>
        <row r="1802">
          <cell r="B1802" t="str">
            <v>MA_ERF_HPHC_PPO</v>
          </cell>
          <cell r="H1802">
            <v>8</v>
          </cell>
          <cell r="I1802">
            <v>0</v>
          </cell>
          <cell r="J1802">
            <v>201902</v>
          </cell>
          <cell r="K1802">
            <v>201808</v>
          </cell>
          <cell r="N1802">
            <v>3732.28</v>
          </cell>
          <cell r="O1802" t="str">
            <v>ERF</v>
          </cell>
        </row>
        <row r="1803">
          <cell r="B1803" t="str">
            <v>MA_ERF_HPHC_PPO</v>
          </cell>
          <cell r="H1803">
            <v>13</v>
          </cell>
          <cell r="I1803">
            <v>0</v>
          </cell>
          <cell r="J1803">
            <v>201903</v>
          </cell>
          <cell r="K1803">
            <v>201800</v>
          </cell>
          <cell r="N1803">
            <v>10045.36</v>
          </cell>
          <cell r="O1803" t="str">
            <v>ERF</v>
          </cell>
        </row>
        <row r="1804">
          <cell r="B1804" t="str">
            <v>MA_ERF_HPHC_PPO</v>
          </cell>
          <cell r="H1804">
            <v>8</v>
          </cell>
          <cell r="I1804">
            <v>0</v>
          </cell>
          <cell r="J1804">
            <v>201903</v>
          </cell>
          <cell r="K1804">
            <v>201808</v>
          </cell>
          <cell r="N1804">
            <v>3732.28</v>
          </cell>
          <cell r="O1804" t="str">
            <v>ERF</v>
          </cell>
        </row>
        <row r="1805">
          <cell r="B1805" t="str">
            <v>MA_ERF_HPHC_PPO</v>
          </cell>
          <cell r="H1805">
            <v>13</v>
          </cell>
          <cell r="I1805">
            <v>0</v>
          </cell>
          <cell r="J1805">
            <v>201904</v>
          </cell>
          <cell r="K1805">
            <v>201800</v>
          </cell>
          <cell r="N1805">
            <v>10045.36</v>
          </cell>
          <cell r="O1805" t="str">
            <v>ERF</v>
          </cell>
        </row>
        <row r="1806">
          <cell r="B1806" t="str">
            <v>MA_ERF_HPHC_PPO</v>
          </cell>
          <cell r="H1806">
            <v>8</v>
          </cell>
          <cell r="I1806">
            <v>0</v>
          </cell>
          <cell r="J1806">
            <v>201904</v>
          </cell>
          <cell r="K1806">
            <v>201808</v>
          </cell>
          <cell r="N1806">
            <v>3732.28</v>
          </cell>
          <cell r="O1806" t="str">
            <v>ERF</v>
          </cell>
        </row>
        <row r="1807">
          <cell r="B1807" t="str">
            <v>MA_ERF_HPHC_PPO</v>
          </cell>
          <cell r="H1807">
            <v>14</v>
          </cell>
          <cell r="I1807">
            <v>0</v>
          </cell>
          <cell r="J1807">
            <v>201905</v>
          </cell>
          <cell r="K1807">
            <v>201800</v>
          </cell>
          <cell r="N1807">
            <v>10722.1</v>
          </cell>
          <cell r="O1807" t="str">
            <v>ERF</v>
          </cell>
        </row>
        <row r="1808">
          <cell r="B1808" t="str">
            <v>MA_ERF_HPHC_PPO</v>
          </cell>
          <cell r="H1808">
            <v>8</v>
          </cell>
          <cell r="I1808">
            <v>0</v>
          </cell>
          <cell r="J1808">
            <v>201905</v>
          </cell>
          <cell r="K1808">
            <v>201808</v>
          </cell>
          <cell r="N1808">
            <v>3732.28</v>
          </cell>
          <cell r="O1808" t="str">
            <v>ERF</v>
          </cell>
        </row>
        <row r="1809">
          <cell r="B1809" t="str">
            <v>MA_ERF_HPHC_PPO</v>
          </cell>
          <cell r="H1809">
            <v>14</v>
          </cell>
          <cell r="I1809">
            <v>0</v>
          </cell>
          <cell r="J1809">
            <v>201906</v>
          </cell>
          <cell r="K1809">
            <v>201800</v>
          </cell>
          <cell r="N1809">
            <v>11618.78</v>
          </cell>
          <cell r="O1809" t="str">
            <v>ERF</v>
          </cell>
        </row>
        <row r="1810">
          <cell r="B1810" t="str">
            <v>MA_ERF_HPHC_PPO</v>
          </cell>
          <cell r="H1810">
            <v>8</v>
          </cell>
          <cell r="I1810">
            <v>0</v>
          </cell>
          <cell r="J1810">
            <v>201906</v>
          </cell>
          <cell r="K1810">
            <v>201808</v>
          </cell>
          <cell r="N1810">
            <v>3732.28</v>
          </cell>
          <cell r="O1810" t="str">
            <v>ERF</v>
          </cell>
        </row>
        <row r="1811">
          <cell r="B1811" t="str">
            <v>MA_ERF_HPHC_PPO</v>
          </cell>
          <cell r="H1811">
            <v>13</v>
          </cell>
          <cell r="I1811">
            <v>0</v>
          </cell>
          <cell r="J1811">
            <v>201907</v>
          </cell>
          <cell r="K1811">
            <v>201800</v>
          </cell>
          <cell r="N1811">
            <v>11793.6</v>
          </cell>
          <cell r="O1811" t="str">
            <v>ERF</v>
          </cell>
        </row>
        <row r="1812">
          <cell r="B1812" t="str">
            <v>MA_ERF_HPHC_PPO</v>
          </cell>
          <cell r="H1812">
            <v>8</v>
          </cell>
          <cell r="I1812">
            <v>0</v>
          </cell>
          <cell r="J1812">
            <v>201907</v>
          </cell>
          <cell r="K1812">
            <v>201808</v>
          </cell>
          <cell r="N1812">
            <v>3732.28</v>
          </cell>
          <cell r="O1812" t="str">
            <v>ERF</v>
          </cell>
        </row>
        <row r="1813">
          <cell r="B1813" t="str">
            <v>MA_ERF_HPHC_PPO</v>
          </cell>
          <cell r="H1813">
            <v>13</v>
          </cell>
          <cell r="I1813">
            <v>0</v>
          </cell>
          <cell r="J1813">
            <v>201908</v>
          </cell>
          <cell r="K1813">
            <v>201800</v>
          </cell>
          <cell r="N1813">
            <v>11793.6</v>
          </cell>
          <cell r="O1813" t="str">
            <v>ERF</v>
          </cell>
        </row>
        <row r="1814">
          <cell r="B1814" t="str">
            <v>MA_ERF_HPHC_PPO</v>
          </cell>
          <cell r="H1814">
            <v>8</v>
          </cell>
          <cell r="I1814">
            <v>0</v>
          </cell>
          <cell r="J1814">
            <v>201908</v>
          </cell>
          <cell r="K1814">
            <v>201808</v>
          </cell>
          <cell r="N1814">
            <v>3732.28</v>
          </cell>
          <cell r="O1814" t="str">
            <v>ERF</v>
          </cell>
        </row>
        <row r="1815">
          <cell r="B1815" t="str">
            <v>MA_ERF_HPHC_PPO</v>
          </cell>
          <cell r="H1815">
            <v>13</v>
          </cell>
          <cell r="I1815">
            <v>0</v>
          </cell>
          <cell r="J1815">
            <v>201909</v>
          </cell>
          <cell r="K1815">
            <v>201800</v>
          </cell>
          <cell r="N1815">
            <v>11793.6</v>
          </cell>
          <cell r="O1815" t="str">
            <v>ERF</v>
          </cell>
        </row>
        <row r="1816">
          <cell r="B1816" t="str">
            <v>MA_ERF_HPHC_PPO</v>
          </cell>
          <cell r="H1816">
            <v>8</v>
          </cell>
          <cell r="I1816">
            <v>0</v>
          </cell>
          <cell r="J1816">
            <v>201909</v>
          </cell>
          <cell r="K1816">
            <v>201808</v>
          </cell>
          <cell r="N1816">
            <v>3732.28</v>
          </cell>
          <cell r="O1816" t="str">
            <v>ERF</v>
          </cell>
        </row>
        <row r="1817">
          <cell r="B1817" t="str">
            <v>MA_ERF_HPHC_PPO</v>
          </cell>
          <cell r="H1817">
            <v>67</v>
          </cell>
          <cell r="I1817">
            <v>0</v>
          </cell>
          <cell r="J1817">
            <v>201901</v>
          </cell>
          <cell r="K1817">
            <v>201800</v>
          </cell>
          <cell r="N1817">
            <v>46556.72</v>
          </cell>
          <cell r="O1817" t="str">
            <v>ERF</v>
          </cell>
        </row>
        <row r="1818">
          <cell r="B1818" t="str">
            <v>MA_ERF_HPHC_PPO</v>
          </cell>
          <cell r="H1818">
            <v>70</v>
          </cell>
          <cell r="I1818">
            <v>0</v>
          </cell>
          <cell r="J1818">
            <v>201902</v>
          </cell>
          <cell r="K1818">
            <v>201800</v>
          </cell>
          <cell r="N1818">
            <v>47079.460000000006</v>
          </cell>
          <cell r="O1818" t="str">
            <v>ERF</v>
          </cell>
        </row>
        <row r="1819">
          <cell r="B1819" t="str">
            <v>MA_ERF_HPHC_PPO</v>
          </cell>
          <cell r="H1819">
            <v>71</v>
          </cell>
          <cell r="I1819">
            <v>0</v>
          </cell>
          <cell r="J1819">
            <v>201903</v>
          </cell>
          <cell r="K1819">
            <v>201800</v>
          </cell>
          <cell r="N1819">
            <v>47826.170000000006</v>
          </cell>
          <cell r="O1819" t="str">
            <v>ERF</v>
          </cell>
        </row>
        <row r="1820">
          <cell r="B1820" t="str">
            <v>MA_ERF_HPHC_PPO</v>
          </cell>
          <cell r="H1820">
            <v>78</v>
          </cell>
          <cell r="I1820">
            <v>0</v>
          </cell>
          <cell r="J1820">
            <v>201904</v>
          </cell>
          <cell r="K1820">
            <v>201800</v>
          </cell>
          <cell r="N1820">
            <v>51027.5</v>
          </cell>
          <cell r="O1820" t="str">
            <v>ERF</v>
          </cell>
        </row>
        <row r="1821">
          <cell r="B1821" t="str">
            <v>MA_ERF_HPHC_PPO</v>
          </cell>
          <cell r="H1821">
            <v>77</v>
          </cell>
          <cell r="I1821">
            <v>0</v>
          </cell>
          <cell r="J1821">
            <v>201905</v>
          </cell>
          <cell r="K1821">
            <v>201800</v>
          </cell>
          <cell r="N1821">
            <v>50280.79</v>
          </cell>
          <cell r="O1821" t="str">
            <v>ERF</v>
          </cell>
        </row>
        <row r="1822">
          <cell r="B1822" t="str">
            <v>MA_ERF_HPHC_PPO</v>
          </cell>
          <cell r="H1822">
            <v>73</v>
          </cell>
          <cell r="I1822">
            <v>0</v>
          </cell>
          <cell r="J1822">
            <v>201906</v>
          </cell>
          <cell r="K1822">
            <v>201800</v>
          </cell>
          <cell r="N1822">
            <v>47517.919999999998</v>
          </cell>
          <cell r="O1822" t="str">
            <v>ERF</v>
          </cell>
        </row>
        <row r="1823">
          <cell r="B1823" t="str">
            <v>MA_ERF_HPHC_PPO</v>
          </cell>
          <cell r="H1823">
            <v>56</v>
          </cell>
          <cell r="I1823">
            <v>0</v>
          </cell>
          <cell r="J1823">
            <v>201907</v>
          </cell>
          <cell r="K1823">
            <v>201800</v>
          </cell>
          <cell r="N1823">
            <v>36765.21</v>
          </cell>
          <cell r="O1823" t="str">
            <v>ERF</v>
          </cell>
        </row>
        <row r="1824">
          <cell r="B1824" t="str">
            <v>MA_ERF_HPHC_PPO</v>
          </cell>
          <cell r="H1824">
            <v>52</v>
          </cell>
          <cell r="I1824">
            <v>0</v>
          </cell>
          <cell r="J1824">
            <v>201908</v>
          </cell>
          <cell r="K1824">
            <v>201800</v>
          </cell>
          <cell r="N1824">
            <v>35495.760000000002</v>
          </cell>
          <cell r="O1824" t="str">
            <v>ERF</v>
          </cell>
        </row>
        <row r="1825">
          <cell r="B1825" t="str">
            <v>MA_ERF_HPHC_PPO</v>
          </cell>
          <cell r="H1825">
            <v>49</v>
          </cell>
          <cell r="I1825">
            <v>0</v>
          </cell>
          <cell r="J1825">
            <v>201909</v>
          </cell>
          <cell r="K1825">
            <v>201800</v>
          </cell>
          <cell r="N1825">
            <v>33479.599999999999</v>
          </cell>
          <cell r="O1825" t="str">
            <v>ERF</v>
          </cell>
        </row>
        <row r="1826">
          <cell r="B1826" t="str">
            <v>MA_ERF_HPIC_PPO</v>
          </cell>
          <cell r="H1826">
            <v>11156</v>
          </cell>
          <cell r="I1826">
            <v>0</v>
          </cell>
          <cell r="J1826">
            <v>201901</v>
          </cell>
          <cell r="K1826">
            <v>201800</v>
          </cell>
          <cell r="N1826">
            <v>6332396.2186498512</v>
          </cell>
          <cell r="O1826" t="str">
            <v>ERF</v>
          </cell>
        </row>
        <row r="1827">
          <cell r="B1827" t="str">
            <v>MA_ERF_HPIC_PPO</v>
          </cell>
          <cell r="H1827">
            <v>370</v>
          </cell>
          <cell r="I1827">
            <v>0</v>
          </cell>
          <cell r="J1827">
            <v>201901</v>
          </cell>
          <cell r="K1827">
            <v>201808</v>
          </cell>
          <cell r="N1827">
            <v>203798.72999999998</v>
          </cell>
          <cell r="O1827" t="str">
            <v>ERF</v>
          </cell>
        </row>
        <row r="1828">
          <cell r="B1828" t="str">
            <v>MA_ERF_HPIC_PPO</v>
          </cell>
          <cell r="H1828">
            <v>11164</v>
          </cell>
          <cell r="I1828">
            <v>0</v>
          </cell>
          <cell r="J1828">
            <v>201902</v>
          </cell>
          <cell r="K1828">
            <v>201800</v>
          </cell>
          <cell r="N1828">
            <v>6343528.2199999997</v>
          </cell>
          <cell r="O1828" t="str">
            <v>ERF</v>
          </cell>
        </row>
        <row r="1829">
          <cell r="B1829" t="str">
            <v>MA_ERF_HPIC_PPO</v>
          </cell>
          <cell r="H1829">
            <v>390</v>
          </cell>
          <cell r="I1829">
            <v>0</v>
          </cell>
          <cell r="J1829">
            <v>201902</v>
          </cell>
          <cell r="K1829">
            <v>201808</v>
          </cell>
          <cell r="N1829">
            <v>215907.81999999998</v>
          </cell>
          <cell r="O1829" t="str">
            <v>ERF</v>
          </cell>
        </row>
        <row r="1830">
          <cell r="B1830" t="str">
            <v>MA_ERF_HPIC_PPO</v>
          </cell>
          <cell r="H1830">
            <v>11148</v>
          </cell>
          <cell r="I1830">
            <v>0</v>
          </cell>
          <cell r="J1830">
            <v>201903</v>
          </cell>
          <cell r="K1830">
            <v>201800</v>
          </cell>
          <cell r="N1830">
            <v>6332261.709999999</v>
          </cell>
          <cell r="O1830" t="str">
            <v>ERF</v>
          </cell>
        </row>
        <row r="1831">
          <cell r="B1831" t="str">
            <v>MA_ERF_HPIC_PPO</v>
          </cell>
          <cell r="H1831">
            <v>399</v>
          </cell>
          <cell r="I1831">
            <v>0</v>
          </cell>
          <cell r="J1831">
            <v>201903</v>
          </cell>
          <cell r="K1831">
            <v>201808</v>
          </cell>
          <cell r="N1831">
            <v>221493.08000000002</v>
          </cell>
          <cell r="O1831" t="str">
            <v>ERF</v>
          </cell>
        </row>
        <row r="1832">
          <cell r="B1832" t="str">
            <v>MA_ERF_HPIC_PPO</v>
          </cell>
          <cell r="H1832">
            <v>11113</v>
          </cell>
          <cell r="I1832">
            <v>0</v>
          </cell>
          <cell r="J1832">
            <v>201904</v>
          </cell>
          <cell r="K1832">
            <v>201800</v>
          </cell>
          <cell r="N1832">
            <v>6330682.459999999</v>
          </cell>
          <cell r="O1832" t="str">
            <v>ERF</v>
          </cell>
        </row>
        <row r="1833">
          <cell r="B1833" t="str">
            <v>MA_ERF_HPIC_PPO</v>
          </cell>
          <cell r="H1833">
            <v>397</v>
          </cell>
          <cell r="I1833">
            <v>0</v>
          </cell>
          <cell r="J1833">
            <v>201904</v>
          </cell>
          <cell r="K1833">
            <v>201808</v>
          </cell>
          <cell r="N1833">
            <v>220988.46000000002</v>
          </cell>
          <cell r="O1833" t="str">
            <v>ERF</v>
          </cell>
        </row>
        <row r="1834">
          <cell r="B1834" t="str">
            <v>MA_ERF_HPIC_PPO</v>
          </cell>
          <cell r="H1834">
            <v>11106</v>
          </cell>
          <cell r="I1834">
            <v>0</v>
          </cell>
          <cell r="J1834">
            <v>201905</v>
          </cell>
          <cell r="K1834">
            <v>201800</v>
          </cell>
          <cell r="N1834">
            <v>6320321.1699999999</v>
          </cell>
          <cell r="O1834" t="str">
            <v>ERF</v>
          </cell>
        </row>
        <row r="1835">
          <cell r="B1835" t="str">
            <v>MA_ERF_HPIC_PPO</v>
          </cell>
          <cell r="H1835">
            <v>405</v>
          </cell>
          <cell r="I1835">
            <v>0</v>
          </cell>
          <cell r="J1835">
            <v>201905</v>
          </cell>
          <cell r="K1835">
            <v>201808</v>
          </cell>
          <cell r="N1835">
            <v>224459.97000000003</v>
          </cell>
          <cell r="O1835" t="str">
            <v>ERF</v>
          </cell>
        </row>
        <row r="1836">
          <cell r="B1836" t="str">
            <v>MA_ERF_HPIC_PPO</v>
          </cell>
          <cell r="H1836">
            <v>10997</v>
          </cell>
          <cell r="I1836">
            <v>0</v>
          </cell>
          <cell r="J1836">
            <v>201906</v>
          </cell>
          <cell r="K1836">
            <v>201800</v>
          </cell>
          <cell r="N1836">
            <v>6270024.0099999998</v>
          </cell>
          <cell r="O1836" t="str">
            <v>ERF</v>
          </cell>
        </row>
        <row r="1837">
          <cell r="B1837" t="str">
            <v>MA_ERF_HPIC_PPO</v>
          </cell>
          <cell r="H1837">
            <v>403</v>
          </cell>
          <cell r="I1837">
            <v>0</v>
          </cell>
          <cell r="J1837">
            <v>201906</v>
          </cell>
          <cell r="K1837">
            <v>201808</v>
          </cell>
          <cell r="N1837">
            <v>236590.99</v>
          </cell>
          <cell r="O1837" t="str">
            <v>ERF</v>
          </cell>
        </row>
        <row r="1838">
          <cell r="B1838" t="str">
            <v>MA_ERF_HPIC_PPO</v>
          </cell>
          <cell r="H1838">
            <v>11154</v>
          </cell>
          <cell r="I1838">
            <v>0</v>
          </cell>
          <cell r="J1838">
            <v>201907</v>
          </cell>
          <cell r="K1838">
            <v>201800</v>
          </cell>
          <cell r="N1838">
            <v>6298027.2899999991</v>
          </cell>
          <cell r="O1838" t="str">
            <v>ERF</v>
          </cell>
        </row>
        <row r="1839">
          <cell r="B1839" t="str">
            <v>MA_ERF_HPIC_PPO</v>
          </cell>
          <cell r="H1839">
            <v>408</v>
          </cell>
          <cell r="I1839">
            <v>0</v>
          </cell>
          <cell r="J1839">
            <v>201907</v>
          </cell>
          <cell r="K1839">
            <v>201808</v>
          </cell>
          <cell r="N1839">
            <v>226639.71</v>
          </cell>
          <cell r="O1839" t="str">
            <v>ERF</v>
          </cell>
        </row>
        <row r="1840">
          <cell r="B1840" t="str">
            <v>MA_ERF_HPIC_PPO</v>
          </cell>
          <cell r="H1840">
            <v>10931</v>
          </cell>
          <cell r="I1840">
            <v>0</v>
          </cell>
          <cell r="J1840">
            <v>201908</v>
          </cell>
          <cell r="K1840">
            <v>201800</v>
          </cell>
          <cell r="N1840">
            <v>6196417.9200000009</v>
          </cell>
          <cell r="O1840" t="str">
            <v>ERF</v>
          </cell>
        </row>
        <row r="1841">
          <cell r="B1841" t="str">
            <v>MA_ERF_HPIC_PPO</v>
          </cell>
          <cell r="H1841">
            <v>407</v>
          </cell>
          <cell r="I1841">
            <v>0</v>
          </cell>
          <cell r="J1841">
            <v>201908</v>
          </cell>
          <cell r="K1841">
            <v>201808</v>
          </cell>
          <cell r="N1841">
            <v>229053.30000000002</v>
          </cell>
          <cell r="O1841" t="str">
            <v>ERF</v>
          </cell>
        </row>
        <row r="1842">
          <cell r="B1842" t="str">
            <v>MA_ERF_HPIC_PPO</v>
          </cell>
          <cell r="H1842">
            <v>10889</v>
          </cell>
          <cell r="I1842">
            <v>0</v>
          </cell>
          <cell r="J1842">
            <v>201909</v>
          </cell>
          <cell r="K1842">
            <v>201800</v>
          </cell>
          <cell r="N1842">
            <v>6179014.9000000004</v>
          </cell>
          <cell r="O1842" t="str">
            <v>ERF</v>
          </cell>
        </row>
        <row r="1843">
          <cell r="B1843" t="str">
            <v>MA_ERF_HPIC_PPO</v>
          </cell>
          <cell r="H1843">
            <v>416</v>
          </cell>
          <cell r="I1843">
            <v>0</v>
          </cell>
          <cell r="J1843">
            <v>201909</v>
          </cell>
          <cell r="K1843">
            <v>201808</v>
          </cell>
          <cell r="N1843">
            <v>230812.31</v>
          </cell>
          <cell r="O1843" t="str">
            <v>ERF</v>
          </cell>
        </row>
        <row r="1844">
          <cell r="B1844" t="str">
            <v>MA_ERF_HPIC_PPO</v>
          </cell>
          <cell r="H1844">
            <v>275</v>
          </cell>
          <cell r="I1844">
            <v>0</v>
          </cell>
          <cell r="J1844">
            <v>201901</v>
          </cell>
          <cell r="K1844">
            <v>201800</v>
          </cell>
          <cell r="N1844">
            <v>146648.9</v>
          </cell>
          <cell r="O1844" t="str">
            <v>ERF</v>
          </cell>
        </row>
        <row r="1845">
          <cell r="B1845" t="str">
            <v>MA_ERF_HPIC_PPO</v>
          </cell>
          <cell r="H1845">
            <v>258</v>
          </cell>
          <cell r="I1845">
            <v>0</v>
          </cell>
          <cell r="J1845">
            <v>201902</v>
          </cell>
          <cell r="K1845">
            <v>201800</v>
          </cell>
          <cell r="N1845">
            <v>138697.51999999999</v>
          </cell>
          <cell r="O1845" t="str">
            <v>ERF</v>
          </cell>
        </row>
        <row r="1846">
          <cell r="B1846" t="str">
            <v>MA_ERF_HPIC_PPO</v>
          </cell>
          <cell r="H1846">
            <v>257</v>
          </cell>
          <cell r="I1846">
            <v>0</v>
          </cell>
          <cell r="J1846">
            <v>201903</v>
          </cell>
          <cell r="K1846">
            <v>201800</v>
          </cell>
          <cell r="N1846">
            <v>138099.18</v>
          </cell>
          <cell r="O1846" t="str">
            <v>ERF</v>
          </cell>
        </row>
        <row r="1847">
          <cell r="B1847" t="str">
            <v>MA_ERF_HPIC_PPO</v>
          </cell>
          <cell r="H1847">
            <v>255</v>
          </cell>
          <cell r="I1847">
            <v>0</v>
          </cell>
          <cell r="J1847">
            <v>201901</v>
          </cell>
          <cell r="K1847">
            <v>201800</v>
          </cell>
          <cell r="N1847">
            <v>168514.2</v>
          </cell>
          <cell r="O1847" t="str">
            <v>ERF</v>
          </cell>
        </row>
        <row r="1848">
          <cell r="B1848" t="str">
            <v>MA_ERF_HPIC_PPO</v>
          </cell>
          <cell r="H1848">
            <v>257</v>
          </cell>
          <cell r="I1848">
            <v>0</v>
          </cell>
          <cell r="J1848">
            <v>201902</v>
          </cell>
          <cell r="K1848">
            <v>201800</v>
          </cell>
          <cell r="N1848">
            <v>169096.54</v>
          </cell>
          <cell r="O1848" t="str">
            <v>ERF</v>
          </cell>
        </row>
        <row r="1849">
          <cell r="B1849" t="str">
            <v>MA_ERF_HPIC_PPO</v>
          </cell>
          <cell r="H1849">
            <v>257</v>
          </cell>
          <cell r="I1849">
            <v>0</v>
          </cell>
          <cell r="J1849">
            <v>201903</v>
          </cell>
          <cell r="K1849">
            <v>201800</v>
          </cell>
          <cell r="N1849">
            <v>170696.94</v>
          </cell>
          <cell r="O1849" t="str">
            <v>ERF</v>
          </cell>
        </row>
        <row r="1850">
          <cell r="B1850" t="str">
            <v>MA_ERF_HPIC_PPO</v>
          </cell>
          <cell r="H1850">
            <v>262</v>
          </cell>
          <cell r="I1850">
            <v>0</v>
          </cell>
          <cell r="J1850">
            <v>201904</v>
          </cell>
          <cell r="K1850">
            <v>201800</v>
          </cell>
          <cell r="N1850">
            <v>173325.18</v>
          </cell>
          <cell r="O1850" t="str">
            <v>ERF</v>
          </cell>
        </row>
        <row r="1851">
          <cell r="B1851" t="str">
            <v>MA_ERF_HPIC_PPO</v>
          </cell>
          <cell r="H1851">
            <v>267</v>
          </cell>
          <cell r="I1851">
            <v>0</v>
          </cell>
          <cell r="J1851">
            <v>201905</v>
          </cell>
          <cell r="K1851">
            <v>201800</v>
          </cell>
          <cell r="N1851">
            <v>189777.63</v>
          </cell>
          <cell r="O1851" t="str">
            <v>ERF</v>
          </cell>
        </row>
        <row r="1852">
          <cell r="B1852" t="str">
            <v>MA_ERF_HPIC_PPO</v>
          </cell>
          <cell r="H1852">
            <v>266</v>
          </cell>
          <cell r="I1852">
            <v>0</v>
          </cell>
          <cell r="J1852">
            <v>201906</v>
          </cell>
          <cell r="K1852">
            <v>201800</v>
          </cell>
          <cell r="N1852">
            <v>187613.09</v>
          </cell>
          <cell r="O1852" t="str">
            <v>ERF</v>
          </cell>
        </row>
        <row r="1853">
          <cell r="B1853" t="str">
            <v>MA_ERF_HPIC_PPO</v>
          </cell>
          <cell r="H1853">
            <v>257</v>
          </cell>
          <cell r="I1853">
            <v>0</v>
          </cell>
          <cell r="J1853">
            <v>201907</v>
          </cell>
          <cell r="K1853">
            <v>201800</v>
          </cell>
          <cell r="N1853">
            <v>185265.05</v>
          </cell>
          <cell r="O1853" t="str">
            <v>ERF</v>
          </cell>
        </row>
        <row r="1854">
          <cell r="B1854" t="str">
            <v>MA_ERF_HPIC_PPO</v>
          </cell>
          <cell r="H1854">
            <v>253</v>
          </cell>
          <cell r="I1854">
            <v>0</v>
          </cell>
          <cell r="J1854">
            <v>201908</v>
          </cell>
          <cell r="K1854">
            <v>201800</v>
          </cell>
          <cell r="N1854">
            <v>182952.56</v>
          </cell>
          <cell r="O1854" t="str">
            <v>ERF</v>
          </cell>
        </row>
        <row r="1855">
          <cell r="B1855" t="str">
            <v>MA_ERF_HPIC_PPO</v>
          </cell>
          <cell r="H1855">
            <v>251</v>
          </cell>
          <cell r="I1855">
            <v>0</v>
          </cell>
          <cell r="J1855">
            <v>201909</v>
          </cell>
          <cell r="K1855">
            <v>201800</v>
          </cell>
          <cell r="N1855">
            <v>179614.46</v>
          </cell>
          <cell r="O1855" t="str">
            <v>ERF</v>
          </cell>
        </row>
        <row r="1856">
          <cell r="B1856" t="str">
            <v>MA_ERF_HPIC_PPO</v>
          </cell>
          <cell r="H1856">
            <v>7452</v>
          </cell>
          <cell r="I1856">
            <v>0</v>
          </cell>
          <cell r="J1856">
            <v>201901</v>
          </cell>
          <cell r="K1856">
            <v>201800</v>
          </cell>
          <cell r="N1856">
            <v>4059856.91</v>
          </cell>
          <cell r="O1856" t="str">
            <v>ERF</v>
          </cell>
        </row>
        <row r="1857">
          <cell r="B1857" t="str">
            <v>MA_ERF_HPIC_PPO</v>
          </cell>
          <cell r="H1857">
            <v>2</v>
          </cell>
          <cell r="I1857">
            <v>0</v>
          </cell>
          <cell r="J1857">
            <v>201901</v>
          </cell>
          <cell r="K1857">
            <v>201808</v>
          </cell>
          <cell r="N1857">
            <v>1255.68</v>
          </cell>
          <cell r="O1857" t="str">
            <v>ERF</v>
          </cell>
        </row>
        <row r="1858">
          <cell r="B1858" t="str">
            <v>MA_ERF_HPIC_PPO</v>
          </cell>
          <cell r="H1858">
            <v>7475</v>
          </cell>
          <cell r="I1858">
            <v>0</v>
          </cell>
          <cell r="J1858">
            <v>201902</v>
          </cell>
          <cell r="K1858">
            <v>201800</v>
          </cell>
          <cell r="N1858">
            <v>4082852.3999999994</v>
          </cell>
          <cell r="O1858" t="str">
            <v>ERF</v>
          </cell>
        </row>
        <row r="1859">
          <cell r="B1859" t="str">
            <v>MA_ERF_HPIC_PPO</v>
          </cell>
          <cell r="H1859">
            <v>2</v>
          </cell>
          <cell r="I1859">
            <v>0</v>
          </cell>
          <cell r="J1859">
            <v>201902</v>
          </cell>
          <cell r="K1859">
            <v>201808</v>
          </cell>
          <cell r="N1859">
            <v>1255.68</v>
          </cell>
          <cell r="O1859" t="str">
            <v>ERF</v>
          </cell>
        </row>
        <row r="1860">
          <cell r="B1860" t="str">
            <v>MA_ERF_HPIC_PPO</v>
          </cell>
          <cell r="H1860">
            <v>7540</v>
          </cell>
          <cell r="I1860">
            <v>0</v>
          </cell>
          <cell r="J1860">
            <v>201903</v>
          </cell>
          <cell r="K1860">
            <v>201800</v>
          </cell>
          <cell r="N1860">
            <v>4107223.78</v>
          </cell>
          <cell r="O1860" t="str">
            <v>ERF</v>
          </cell>
        </row>
        <row r="1861">
          <cell r="B1861" t="str">
            <v>MA_ERF_HPIC_PPO</v>
          </cell>
          <cell r="H1861">
            <v>2</v>
          </cell>
          <cell r="I1861">
            <v>0</v>
          </cell>
          <cell r="J1861">
            <v>201903</v>
          </cell>
          <cell r="K1861">
            <v>201808</v>
          </cell>
          <cell r="N1861">
            <v>1255.68</v>
          </cell>
          <cell r="O1861" t="str">
            <v>ERF</v>
          </cell>
        </row>
        <row r="1862">
          <cell r="B1862" t="str">
            <v>MA_ERF_HPIC_PPO</v>
          </cell>
          <cell r="H1862">
            <v>7572</v>
          </cell>
          <cell r="I1862">
            <v>0</v>
          </cell>
          <cell r="J1862">
            <v>201904</v>
          </cell>
          <cell r="K1862">
            <v>201800</v>
          </cell>
          <cell r="N1862">
            <v>4141441.03</v>
          </cell>
          <cell r="O1862" t="str">
            <v>ERF</v>
          </cell>
        </row>
        <row r="1863">
          <cell r="B1863" t="str">
            <v>MA_ERF_HPIC_PPO</v>
          </cell>
          <cell r="H1863">
            <v>2</v>
          </cell>
          <cell r="I1863">
            <v>0</v>
          </cell>
          <cell r="J1863">
            <v>201904</v>
          </cell>
          <cell r="K1863">
            <v>201808</v>
          </cell>
          <cell r="N1863">
            <v>1255.68</v>
          </cell>
          <cell r="O1863" t="str">
            <v>ERF</v>
          </cell>
        </row>
        <row r="1864">
          <cell r="B1864" t="str">
            <v>MA_ERF_HPIC_PPO</v>
          </cell>
          <cell r="H1864">
            <v>7647</v>
          </cell>
          <cell r="I1864">
            <v>0</v>
          </cell>
          <cell r="J1864">
            <v>201905</v>
          </cell>
          <cell r="K1864">
            <v>201800</v>
          </cell>
          <cell r="N1864">
            <v>4153229.9000000004</v>
          </cell>
          <cell r="O1864" t="str">
            <v>ERF</v>
          </cell>
        </row>
        <row r="1865">
          <cell r="B1865" t="str">
            <v>MA_ERF_HPIC_PPO</v>
          </cell>
          <cell r="H1865">
            <v>2</v>
          </cell>
          <cell r="I1865">
            <v>0</v>
          </cell>
          <cell r="J1865">
            <v>201905</v>
          </cell>
          <cell r="K1865">
            <v>201808</v>
          </cell>
          <cell r="N1865">
            <v>1255.68</v>
          </cell>
          <cell r="O1865" t="str">
            <v>ERF</v>
          </cell>
        </row>
        <row r="1866">
          <cell r="B1866" t="str">
            <v>MA_ERF_HPIC_PPO</v>
          </cell>
          <cell r="H1866">
            <v>7711</v>
          </cell>
          <cell r="I1866">
            <v>0</v>
          </cell>
          <cell r="J1866">
            <v>201906</v>
          </cell>
          <cell r="K1866">
            <v>201800</v>
          </cell>
          <cell r="N1866">
            <v>4190383.4999999991</v>
          </cell>
          <cell r="O1866" t="str">
            <v>ERF</v>
          </cell>
        </row>
        <row r="1867">
          <cell r="B1867" t="str">
            <v>MA_ERF_HPIC_PPO</v>
          </cell>
          <cell r="H1867">
            <v>2</v>
          </cell>
          <cell r="I1867">
            <v>0</v>
          </cell>
          <cell r="J1867">
            <v>201906</v>
          </cell>
          <cell r="K1867">
            <v>201808</v>
          </cell>
          <cell r="N1867">
            <v>1255.68</v>
          </cell>
          <cell r="O1867" t="str">
            <v>ERF</v>
          </cell>
        </row>
        <row r="1868">
          <cell r="B1868" t="str">
            <v>MA_ERF_HPIC_PPO</v>
          </cell>
          <cell r="H1868">
            <v>7799</v>
          </cell>
          <cell r="I1868">
            <v>0</v>
          </cell>
          <cell r="J1868">
            <v>201907</v>
          </cell>
          <cell r="K1868">
            <v>201800</v>
          </cell>
          <cell r="N1868">
            <v>4232310.2</v>
          </cell>
          <cell r="O1868" t="str">
            <v>ERF</v>
          </cell>
        </row>
        <row r="1869">
          <cell r="B1869" t="str">
            <v>MA_ERF_HPIC_PPO</v>
          </cell>
          <cell r="H1869">
            <v>2</v>
          </cell>
          <cell r="I1869">
            <v>0</v>
          </cell>
          <cell r="J1869">
            <v>201907</v>
          </cell>
          <cell r="K1869">
            <v>201808</v>
          </cell>
          <cell r="N1869">
            <v>1255.68</v>
          </cell>
          <cell r="O1869" t="str">
            <v>ERF</v>
          </cell>
        </row>
        <row r="1870">
          <cell r="B1870" t="str">
            <v>MA_ERF_HPIC_PPO</v>
          </cell>
          <cell r="H1870">
            <v>7869</v>
          </cell>
          <cell r="I1870">
            <v>0</v>
          </cell>
          <cell r="J1870">
            <v>201908</v>
          </cell>
          <cell r="K1870">
            <v>201800</v>
          </cell>
          <cell r="N1870">
            <v>4262474.5400000019</v>
          </cell>
          <cell r="O1870" t="str">
            <v>ERF</v>
          </cell>
        </row>
        <row r="1871">
          <cell r="B1871" t="str">
            <v>MA_ERF_HPIC_PPO</v>
          </cell>
          <cell r="H1871">
            <v>2</v>
          </cell>
          <cell r="I1871">
            <v>0</v>
          </cell>
          <cell r="J1871">
            <v>201908</v>
          </cell>
          <cell r="K1871">
            <v>201808</v>
          </cell>
          <cell r="N1871">
            <v>1255.68</v>
          </cell>
          <cell r="O1871" t="str">
            <v>ERF</v>
          </cell>
        </row>
        <row r="1872">
          <cell r="B1872" t="str">
            <v>MA_ERF_HPIC_PPO</v>
          </cell>
          <cell r="H1872">
            <v>7880</v>
          </cell>
          <cell r="I1872">
            <v>0</v>
          </cell>
          <cell r="J1872">
            <v>201909</v>
          </cell>
          <cell r="K1872">
            <v>201800</v>
          </cell>
          <cell r="N1872">
            <v>4262761.8500000006</v>
          </cell>
          <cell r="O1872" t="str">
            <v>ERF</v>
          </cell>
        </row>
        <row r="1873">
          <cell r="B1873" t="str">
            <v>MA_ERF_HPIC_PPO</v>
          </cell>
          <cell r="H1873">
            <v>2</v>
          </cell>
          <cell r="I1873">
            <v>0</v>
          </cell>
          <cell r="J1873">
            <v>201909</v>
          </cell>
          <cell r="K1873">
            <v>201808</v>
          </cell>
          <cell r="N1873">
            <v>1255.68</v>
          </cell>
          <cell r="O1873" t="str">
            <v>ERF</v>
          </cell>
        </row>
        <row r="1874">
          <cell r="B1874" t="str">
            <v>MA_ERF_HPIC_PPO</v>
          </cell>
          <cell r="H1874">
            <v>38</v>
          </cell>
          <cell r="I1874">
            <v>0</v>
          </cell>
          <cell r="J1874">
            <v>201902</v>
          </cell>
          <cell r="K1874">
            <v>201808</v>
          </cell>
          <cell r="N1874">
            <v>16772.879999999997</v>
          </cell>
          <cell r="O1874" t="str">
            <v>ERF</v>
          </cell>
        </row>
        <row r="1875">
          <cell r="B1875" t="str">
            <v>MA_ERF_HPIC_PPO</v>
          </cell>
          <cell r="H1875">
            <v>38</v>
          </cell>
          <cell r="I1875">
            <v>0</v>
          </cell>
          <cell r="J1875">
            <v>201903</v>
          </cell>
          <cell r="K1875">
            <v>201808</v>
          </cell>
          <cell r="N1875">
            <v>16772.88</v>
          </cell>
          <cell r="O1875" t="str">
            <v>ERF</v>
          </cell>
        </row>
        <row r="1876">
          <cell r="B1876" t="str">
            <v>MA_ERF_HPIC_PPO</v>
          </cell>
          <cell r="H1876">
            <v>38</v>
          </cell>
          <cell r="I1876">
            <v>0</v>
          </cell>
          <cell r="J1876">
            <v>201904</v>
          </cell>
          <cell r="K1876">
            <v>201808</v>
          </cell>
          <cell r="N1876">
            <v>16772.88</v>
          </cell>
          <cell r="O1876" t="str">
            <v>ERF</v>
          </cell>
        </row>
        <row r="1877">
          <cell r="B1877" t="str">
            <v>MA_ERF_HPIC_PPO</v>
          </cell>
          <cell r="H1877">
            <v>37</v>
          </cell>
          <cell r="I1877">
            <v>0</v>
          </cell>
          <cell r="J1877">
            <v>201905</v>
          </cell>
          <cell r="K1877">
            <v>201808</v>
          </cell>
          <cell r="N1877">
            <v>16894.07</v>
          </cell>
          <cell r="O1877" t="str">
            <v>ERF</v>
          </cell>
        </row>
        <row r="1878">
          <cell r="B1878" t="str">
            <v>MA_ERF_HPIC_PPO</v>
          </cell>
          <cell r="H1878">
            <v>41</v>
          </cell>
          <cell r="I1878">
            <v>0</v>
          </cell>
          <cell r="J1878">
            <v>201906</v>
          </cell>
          <cell r="K1878">
            <v>201808</v>
          </cell>
          <cell r="N1878">
            <v>17218.38</v>
          </cell>
          <cell r="O1878" t="str">
            <v>ERF</v>
          </cell>
        </row>
        <row r="1879">
          <cell r="B1879" t="str">
            <v>MA_ERF_HPIC_PPO</v>
          </cell>
          <cell r="H1879">
            <v>41</v>
          </cell>
          <cell r="I1879">
            <v>0</v>
          </cell>
          <cell r="J1879">
            <v>201907</v>
          </cell>
          <cell r="K1879">
            <v>201808</v>
          </cell>
          <cell r="N1879">
            <v>17373.38</v>
          </cell>
          <cell r="O1879" t="str">
            <v>ERF</v>
          </cell>
        </row>
        <row r="1880">
          <cell r="B1880" t="str">
            <v>MA_ERF_HPIC_PPO</v>
          </cell>
          <cell r="H1880">
            <v>43</v>
          </cell>
          <cell r="I1880">
            <v>0</v>
          </cell>
          <cell r="J1880">
            <v>201908</v>
          </cell>
          <cell r="K1880">
            <v>201808</v>
          </cell>
          <cell r="N1880">
            <v>17727.52</v>
          </cell>
          <cell r="O1880" t="str">
            <v>ERF</v>
          </cell>
        </row>
        <row r="1881">
          <cell r="B1881" t="str">
            <v>MA_ERF_HPIC_PPO</v>
          </cell>
          <cell r="H1881">
            <v>43</v>
          </cell>
          <cell r="I1881">
            <v>0</v>
          </cell>
          <cell r="J1881">
            <v>201909</v>
          </cell>
          <cell r="K1881">
            <v>201808</v>
          </cell>
          <cell r="N1881">
            <v>17727.52</v>
          </cell>
          <cell r="O1881" t="str">
            <v>ERF</v>
          </cell>
        </row>
        <row r="1882">
          <cell r="B1882" t="str">
            <v>MA_ERF_HPIC_PPO</v>
          </cell>
          <cell r="H1882">
            <v>515</v>
          </cell>
          <cell r="I1882">
            <v>0</v>
          </cell>
          <cell r="J1882">
            <v>201901</v>
          </cell>
          <cell r="K1882">
            <v>201800</v>
          </cell>
          <cell r="N1882">
            <v>243316.52999999997</v>
          </cell>
          <cell r="O1882" t="str">
            <v>ERF</v>
          </cell>
        </row>
        <row r="1883">
          <cell r="B1883" t="str">
            <v>MA_ERF_HPIC_PPO</v>
          </cell>
          <cell r="H1883">
            <v>530</v>
          </cell>
          <cell r="I1883">
            <v>0</v>
          </cell>
          <cell r="J1883">
            <v>201902</v>
          </cell>
          <cell r="K1883">
            <v>201800</v>
          </cell>
          <cell r="N1883">
            <v>250092.01</v>
          </cell>
          <cell r="O1883" t="str">
            <v>ERF</v>
          </cell>
        </row>
        <row r="1884">
          <cell r="B1884" t="str">
            <v>MA_ERF_HPIC_PPO</v>
          </cell>
          <cell r="H1884">
            <v>543</v>
          </cell>
          <cell r="I1884">
            <v>0</v>
          </cell>
          <cell r="J1884">
            <v>201903</v>
          </cell>
          <cell r="K1884">
            <v>201800</v>
          </cell>
          <cell r="N1884">
            <v>255118.44</v>
          </cell>
          <cell r="O1884" t="str">
            <v>ERF</v>
          </cell>
        </row>
        <row r="1885">
          <cell r="B1885" t="str">
            <v>MA_ERF_HPIC_PPO</v>
          </cell>
          <cell r="H1885">
            <v>544</v>
          </cell>
          <cell r="I1885">
            <v>0</v>
          </cell>
          <cell r="J1885">
            <v>201904</v>
          </cell>
          <cell r="K1885">
            <v>201800</v>
          </cell>
          <cell r="N1885">
            <v>249079.24</v>
          </cell>
          <cell r="O1885" t="str">
            <v>ERF</v>
          </cell>
        </row>
        <row r="1886">
          <cell r="B1886" t="str">
            <v>MA_ERF_HPIC_PPO</v>
          </cell>
          <cell r="H1886">
            <v>554</v>
          </cell>
          <cell r="I1886">
            <v>0</v>
          </cell>
          <cell r="J1886">
            <v>201905</v>
          </cell>
          <cell r="K1886">
            <v>201800</v>
          </cell>
          <cell r="N1886">
            <v>253400.84000000003</v>
          </cell>
          <cell r="O1886" t="str">
            <v>ERF</v>
          </cell>
        </row>
        <row r="1887">
          <cell r="B1887" t="str">
            <v>MA_ERF_HPIC_PPO</v>
          </cell>
          <cell r="H1887">
            <v>552</v>
          </cell>
          <cell r="I1887">
            <v>0</v>
          </cell>
          <cell r="J1887">
            <v>201906</v>
          </cell>
          <cell r="K1887">
            <v>201800</v>
          </cell>
          <cell r="N1887">
            <v>252949.28999999998</v>
          </cell>
          <cell r="O1887" t="str">
            <v>ERF</v>
          </cell>
        </row>
        <row r="1888">
          <cell r="B1888" t="str">
            <v>MA_ERF_HPIC_PPO</v>
          </cell>
          <cell r="H1888">
            <v>560</v>
          </cell>
          <cell r="I1888">
            <v>0</v>
          </cell>
          <cell r="J1888">
            <v>201907</v>
          </cell>
          <cell r="K1888">
            <v>201800</v>
          </cell>
          <cell r="N1888">
            <v>254963.63999999998</v>
          </cell>
          <cell r="O1888" t="str">
            <v>ERF</v>
          </cell>
        </row>
        <row r="1889">
          <cell r="B1889" t="str">
            <v>MA_ERF_HPIC_PPO</v>
          </cell>
          <cell r="H1889">
            <v>555</v>
          </cell>
          <cell r="I1889">
            <v>0</v>
          </cell>
          <cell r="J1889">
            <v>201908</v>
          </cell>
          <cell r="K1889">
            <v>201800</v>
          </cell>
          <cell r="N1889">
            <v>251911.00999999998</v>
          </cell>
          <cell r="O1889" t="str">
            <v>ERF</v>
          </cell>
        </row>
        <row r="1890">
          <cell r="B1890" t="str">
            <v>MA_ERF_HPIC_PPO</v>
          </cell>
          <cell r="H1890">
            <v>560</v>
          </cell>
          <cell r="I1890">
            <v>0</v>
          </cell>
          <cell r="J1890">
            <v>201909</v>
          </cell>
          <cell r="K1890">
            <v>201800</v>
          </cell>
          <cell r="N1890">
            <v>248957.62</v>
          </cell>
          <cell r="O1890" t="str">
            <v>ERF</v>
          </cell>
        </row>
        <row r="1891">
          <cell r="B1891" t="str">
            <v>MA_ERF_HPIC_PPO</v>
          </cell>
          <cell r="H1891">
            <v>2253</v>
          </cell>
          <cell r="I1891">
            <v>0</v>
          </cell>
          <cell r="J1891">
            <v>201901</v>
          </cell>
          <cell r="K1891">
            <v>201800</v>
          </cell>
          <cell r="N1891">
            <v>952314.91</v>
          </cell>
          <cell r="O1891" t="str">
            <v>ERF</v>
          </cell>
        </row>
        <row r="1892">
          <cell r="B1892" t="str">
            <v>MA_ERF_HPIC_PPO</v>
          </cell>
          <cell r="H1892">
            <v>2272</v>
          </cell>
          <cell r="I1892">
            <v>0</v>
          </cell>
          <cell r="J1892">
            <v>201902</v>
          </cell>
          <cell r="K1892">
            <v>201800</v>
          </cell>
          <cell r="N1892">
            <v>959587.48</v>
          </cell>
          <cell r="O1892" t="str">
            <v>ERF</v>
          </cell>
        </row>
        <row r="1893">
          <cell r="B1893" t="str">
            <v>MA_ERF_HPIC_PPO</v>
          </cell>
          <cell r="H1893">
            <v>2321</v>
          </cell>
          <cell r="I1893">
            <v>0</v>
          </cell>
          <cell r="J1893">
            <v>201903</v>
          </cell>
          <cell r="K1893">
            <v>201800</v>
          </cell>
          <cell r="N1893">
            <v>980100.79</v>
          </cell>
          <cell r="O1893" t="str">
            <v>ERF</v>
          </cell>
        </row>
        <row r="1894">
          <cell r="B1894" t="str">
            <v>MA_ERF_HPIC_PPO</v>
          </cell>
          <cell r="H1894">
            <v>2360</v>
          </cell>
          <cell r="I1894">
            <v>0</v>
          </cell>
          <cell r="J1894">
            <v>201904</v>
          </cell>
          <cell r="K1894">
            <v>201800</v>
          </cell>
          <cell r="N1894">
            <v>995307.55</v>
          </cell>
          <cell r="O1894" t="str">
            <v>ERF</v>
          </cell>
        </row>
        <row r="1895">
          <cell r="B1895" t="str">
            <v>MA_ERF_HPIC_PPO</v>
          </cell>
          <cell r="H1895">
            <v>2350</v>
          </cell>
          <cell r="I1895">
            <v>0</v>
          </cell>
          <cell r="J1895">
            <v>201905</v>
          </cell>
          <cell r="K1895">
            <v>201800</v>
          </cell>
          <cell r="N1895">
            <v>992118.73</v>
          </cell>
          <cell r="O1895" t="str">
            <v>ERF</v>
          </cell>
        </row>
        <row r="1896">
          <cell r="B1896" t="str">
            <v>MA_ERF_HPIC_PPO</v>
          </cell>
          <cell r="H1896">
            <v>2337</v>
          </cell>
          <cell r="I1896">
            <v>0</v>
          </cell>
          <cell r="J1896">
            <v>201906</v>
          </cell>
          <cell r="K1896">
            <v>201800</v>
          </cell>
          <cell r="N1896">
            <v>1066098.209999999</v>
          </cell>
          <cell r="O1896" t="str">
            <v>ERF</v>
          </cell>
        </row>
        <row r="1897">
          <cell r="B1897" t="str">
            <v>MA_ERF_HPIC_PPO</v>
          </cell>
          <cell r="H1897">
            <v>2368</v>
          </cell>
          <cell r="I1897">
            <v>0</v>
          </cell>
          <cell r="J1897">
            <v>201907</v>
          </cell>
          <cell r="K1897">
            <v>201800</v>
          </cell>
          <cell r="N1897">
            <v>1081173.8199999994</v>
          </cell>
          <cell r="O1897" t="str">
            <v>ERF</v>
          </cell>
        </row>
        <row r="1898">
          <cell r="B1898" t="str">
            <v>MA_ERF_HPIC_PPO</v>
          </cell>
          <cell r="H1898">
            <v>2296</v>
          </cell>
          <cell r="I1898">
            <v>0</v>
          </cell>
          <cell r="J1898">
            <v>201908</v>
          </cell>
          <cell r="K1898">
            <v>201800</v>
          </cell>
          <cell r="N1898">
            <v>1052489.8299999996</v>
          </cell>
          <cell r="O1898" t="str">
            <v>ERF</v>
          </cell>
        </row>
        <row r="1899">
          <cell r="B1899" t="str">
            <v>MA_ERF_HPIC_PPO</v>
          </cell>
          <cell r="H1899">
            <v>2274</v>
          </cell>
          <cell r="I1899">
            <v>0</v>
          </cell>
          <cell r="J1899">
            <v>201909</v>
          </cell>
          <cell r="K1899">
            <v>201800</v>
          </cell>
          <cell r="N1899">
            <v>1035314.2500000006</v>
          </cell>
          <cell r="O1899" t="str">
            <v>ERF</v>
          </cell>
        </row>
        <row r="1900">
          <cell r="B1900" t="str">
            <v>MA_ERF_HPIC_PPO</v>
          </cell>
          <cell r="H1900">
            <v>714</v>
          </cell>
          <cell r="I1900">
            <v>0</v>
          </cell>
          <cell r="J1900">
            <v>201901</v>
          </cell>
          <cell r="K1900">
            <v>201800</v>
          </cell>
          <cell r="N1900">
            <v>493323.24</v>
          </cell>
          <cell r="O1900" t="str">
            <v>ERF</v>
          </cell>
        </row>
        <row r="1901">
          <cell r="B1901" t="str">
            <v>MA_ERF_HPIC_PPO</v>
          </cell>
          <cell r="H1901">
            <v>719</v>
          </cell>
          <cell r="I1901">
            <v>0</v>
          </cell>
          <cell r="J1901">
            <v>201902</v>
          </cell>
          <cell r="K1901">
            <v>201800</v>
          </cell>
          <cell r="N1901">
            <v>497329.37</v>
          </cell>
          <cell r="O1901" t="str">
            <v>ERF</v>
          </cell>
        </row>
        <row r="1902">
          <cell r="B1902" t="str">
            <v>MA_ERF_HPIC_PPO</v>
          </cell>
          <cell r="H1902">
            <v>711</v>
          </cell>
          <cell r="I1902">
            <v>0</v>
          </cell>
          <cell r="J1902">
            <v>201903</v>
          </cell>
          <cell r="K1902">
            <v>201800</v>
          </cell>
          <cell r="N1902">
            <v>495080.84000000008</v>
          </cell>
          <cell r="O1902" t="str">
            <v>ERF</v>
          </cell>
        </row>
        <row r="1903">
          <cell r="B1903" t="str">
            <v>MA_ERF_HPIC_PPO</v>
          </cell>
          <cell r="H1903">
            <v>701</v>
          </cell>
          <cell r="I1903">
            <v>0</v>
          </cell>
          <cell r="J1903">
            <v>201904</v>
          </cell>
          <cell r="K1903">
            <v>201800</v>
          </cell>
          <cell r="N1903">
            <v>489827.40999999992</v>
          </cell>
          <cell r="O1903" t="str">
            <v>ERF</v>
          </cell>
        </row>
        <row r="1904">
          <cell r="B1904" t="str">
            <v>MA_ERF_HPIC_PPO</v>
          </cell>
          <cell r="H1904">
            <v>693</v>
          </cell>
          <cell r="I1904">
            <v>0</v>
          </cell>
          <cell r="J1904">
            <v>201905</v>
          </cell>
          <cell r="K1904">
            <v>201800</v>
          </cell>
          <cell r="N1904">
            <v>484766.07999999996</v>
          </cell>
          <cell r="O1904" t="str">
            <v>ERF</v>
          </cell>
        </row>
        <row r="1905">
          <cell r="B1905" t="str">
            <v>MA_ERF_HPIC_PPO</v>
          </cell>
          <cell r="H1905">
            <v>685</v>
          </cell>
          <cell r="I1905">
            <v>0</v>
          </cell>
          <cell r="J1905">
            <v>201906</v>
          </cell>
          <cell r="K1905">
            <v>201800</v>
          </cell>
          <cell r="N1905">
            <v>480435.38</v>
          </cell>
          <cell r="O1905" t="str">
            <v>ERF</v>
          </cell>
        </row>
        <row r="1906">
          <cell r="B1906" t="str">
            <v>MA_ERF_HPIC_PPO</v>
          </cell>
          <cell r="H1906">
            <v>591</v>
          </cell>
          <cell r="I1906">
            <v>0</v>
          </cell>
          <cell r="J1906">
            <v>201907</v>
          </cell>
          <cell r="K1906">
            <v>201800</v>
          </cell>
          <cell r="N1906">
            <v>439466.68999999994</v>
          </cell>
          <cell r="O1906" t="str">
            <v>ERF</v>
          </cell>
        </row>
        <row r="1907">
          <cell r="B1907" t="str">
            <v>MA_ERF_HPIC_PPO</v>
          </cell>
          <cell r="H1907">
            <v>254</v>
          </cell>
          <cell r="I1907">
            <v>0</v>
          </cell>
          <cell r="J1907">
            <v>201907</v>
          </cell>
          <cell r="K1907">
            <v>201808</v>
          </cell>
          <cell r="N1907">
            <v>157916.32</v>
          </cell>
          <cell r="O1907" t="str">
            <v>ERF</v>
          </cell>
        </row>
        <row r="1908">
          <cell r="B1908" t="str">
            <v>MA_ERF_HPIC_PPO</v>
          </cell>
          <cell r="H1908">
            <v>593</v>
          </cell>
          <cell r="I1908">
            <v>0</v>
          </cell>
          <cell r="J1908">
            <v>201908</v>
          </cell>
          <cell r="K1908">
            <v>201800</v>
          </cell>
          <cell r="N1908">
            <v>438219.93</v>
          </cell>
          <cell r="O1908" t="str">
            <v>ERF</v>
          </cell>
        </row>
        <row r="1909">
          <cell r="B1909" t="str">
            <v>MA_ERF_HPIC_PPO</v>
          </cell>
          <cell r="H1909">
            <v>249</v>
          </cell>
          <cell r="I1909">
            <v>0</v>
          </cell>
          <cell r="J1909">
            <v>201908</v>
          </cell>
          <cell r="K1909">
            <v>201808</v>
          </cell>
          <cell r="N1909">
            <v>154500.36000000002</v>
          </cell>
          <cell r="O1909" t="str">
            <v>ERF</v>
          </cell>
        </row>
        <row r="1910">
          <cell r="B1910" t="str">
            <v>MA_ERF_HPIC_PPO</v>
          </cell>
          <cell r="H1910">
            <v>606</v>
          </cell>
          <cell r="I1910">
            <v>0</v>
          </cell>
          <cell r="J1910">
            <v>201909</v>
          </cell>
          <cell r="K1910">
            <v>201800</v>
          </cell>
          <cell r="N1910">
            <v>440608.84999999992</v>
          </cell>
          <cell r="O1910" t="str">
            <v>ERF</v>
          </cell>
        </row>
        <row r="1911">
          <cell r="B1911" t="str">
            <v>MA_ERF_HPIC_PPO</v>
          </cell>
          <cell r="H1911">
            <v>251</v>
          </cell>
          <cell r="I1911">
            <v>0</v>
          </cell>
          <cell r="J1911">
            <v>201909</v>
          </cell>
          <cell r="K1911">
            <v>201808</v>
          </cell>
          <cell r="N1911">
            <v>154197.93</v>
          </cell>
          <cell r="O1911" t="str">
            <v>ERF</v>
          </cell>
        </row>
        <row r="1912">
          <cell r="B1912" t="str">
            <v>MA_ERF_HPIC_PPO</v>
          </cell>
          <cell r="H1912">
            <v>89</v>
          </cell>
          <cell r="I1912">
            <v>0</v>
          </cell>
          <cell r="J1912">
            <v>201901</v>
          </cell>
          <cell r="K1912">
            <v>201800</v>
          </cell>
          <cell r="N1912">
            <v>47672.73</v>
          </cell>
          <cell r="O1912" t="str">
            <v>ERF</v>
          </cell>
        </row>
        <row r="1913">
          <cell r="B1913" t="str">
            <v>MA_ERF_HPIC_PPO</v>
          </cell>
          <cell r="H1913">
            <v>87</v>
          </cell>
          <cell r="I1913">
            <v>0</v>
          </cell>
          <cell r="J1913">
            <v>201902</v>
          </cell>
          <cell r="K1913">
            <v>201800</v>
          </cell>
          <cell r="N1913">
            <v>47186.43</v>
          </cell>
          <cell r="O1913" t="str">
            <v>ERF</v>
          </cell>
        </row>
        <row r="1914">
          <cell r="B1914" t="str">
            <v>MA_ERF_HPIC_PPO</v>
          </cell>
          <cell r="H1914">
            <v>81</v>
          </cell>
          <cell r="I1914">
            <v>0</v>
          </cell>
          <cell r="J1914">
            <v>201903</v>
          </cell>
          <cell r="K1914">
            <v>201800</v>
          </cell>
          <cell r="N1914">
            <v>44178.96</v>
          </cell>
          <cell r="O1914" t="str">
            <v>ERF</v>
          </cell>
        </row>
        <row r="1915">
          <cell r="B1915" t="str">
            <v>MA_ERF_HPIC_PPO</v>
          </cell>
          <cell r="H1915">
            <v>79</v>
          </cell>
          <cell r="I1915">
            <v>0</v>
          </cell>
          <cell r="J1915">
            <v>201904</v>
          </cell>
          <cell r="K1915">
            <v>201800</v>
          </cell>
          <cell r="N1915">
            <v>42711.520000000004</v>
          </cell>
          <cell r="O1915" t="str">
            <v>ERF</v>
          </cell>
        </row>
        <row r="1916">
          <cell r="B1916" t="str">
            <v>MA_ERF_HPIC_PPO</v>
          </cell>
          <cell r="H1916">
            <v>79</v>
          </cell>
          <cell r="I1916">
            <v>0</v>
          </cell>
          <cell r="J1916">
            <v>201905</v>
          </cell>
          <cell r="K1916">
            <v>201800</v>
          </cell>
          <cell r="N1916">
            <v>42002.45</v>
          </cell>
          <cell r="O1916" t="str">
            <v>ERF</v>
          </cell>
        </row>
        <row r="1917">
          <cell r="B1917" t="str">
            <v>MA_ERF_HPIC_PPO</v>
          </cell>
          <cell r="H1917">
            <v>83</v>
          </cell>
          <cell r="I1917">
            <v>0</v>
          </cell>
          <cell r="J1917">
            <v>201906</v>
          </cell>
          <cell r="K1917">
            <v>201800</v>
          </cell>
          <cell r="N1917">
            <v>43681.16</v>
          </cell>
          <cell r="O1917" t="str">
            <v>ERF</v>
          </cell>
        </row>
        <row r="1918">
          <cell r="B1918" t="str">
            <v>MA_ERF_HPIC_PPO</v>
          </cell>
          <cell r="H1918">
            <v>81</v>
          </cell>
          <cell r="I1918">
            <v>0</v>
          </cell>
          <cell r="J1918">
            <v>201907</v>
          </cell>
          <cell r="K1918">
            <v>201800</v>
          </cell>
          <cell r="N1918">
            <v>42948.160000000003</v>
          </cell>
          <cell r="O1918" t="str">
            <v>ERF</v>
          </cell>
        </row>
        <row r="1919">
          <cell r="B1919" t="str">
            <v>MA_ERF_HPIC_PPO</v>
          </cell>
          <cell r="H1919">
            <v>92</v>
          </cell>
          <cell r="I1919">
            <v>0</v>
          </cell>
          <cell r="J1919">
            <v>201908</v>
          </cell>
          <cell r="K1919">
            <v>201800</v>
          </cell>
          <cell r="N1919">
            <v>48440.1</v>
          </cell>
          <cell r="O1919" t="str">
            <v>ERF</v>
          </cell>
        </row>
        <row r="1920">
          <cell r="B1920" t="str">
            <v>MA_ERF_HPIC_PPO</v>
          </cell>
          <cell r="H1920">
            <v>93</v>
          </cell>
          <cell r="I1920">
            <v>0</v>
          </cell>
          <cell r="J1920">
            <v>201909</v>
          </cell>
          <cell r="K1920">
            <v>201800</v>
          </cell>
          <cell r="N1920">
            <v>48278.240000000005</v>
          </cell>
          <cell r="O1920" t="str">
            <v>ERF</v>
          </cell>
        </row>
        <row r="1921">
          <cell r="B1921" t="str">
            <v>MA_Small_HPHC_HMO_POS</v>
          </cell>
          <cell r="H1921">
            <v>2131</v>
          </cell>
          <cell r="I1921">
            <v>329</v>
          </cell>
          <cell r="J1921">
            <v>201901</v>
          </cell>
          <cell r="K1921">
            <v>201800</v>
          </cell>
          <cell r="N1921">
            <v>1272536.0811111112</v>
          </cell>
          <cell r="O1921" t="str">
            <v>Small</v>
          </cell>
        </row>
        <row r="1922">
          <cell r="B1922" t="str">
            <v>MA_Small_HPHC_HMO_POS</v>
          </cell>
          <cell r="H1922">
            <v>63</v>
          </cell>
          <cell r="I1922">
            <v>7</v>
          </cell>
          <cell r="J1922">
            <v>201901</v>
          </cell>
          <cell r="K1922">
            <v>201808</v>
          </cell>
          <cell r="N1922">
            <v>34996.06</v>
          </cell>
          <cell r="O1922" t="str">
            <v>Small</v>
          </cell>
        </row>
        <row r="1923">
          <cell r="B1923" t="str">
            <v>MA_Small_HPHC_HMO_POS</v>
          </cell>
          <cell r="H1923">
            <v>2088</v>
          </cell>
          <cell r="I1923">
            <v>319</v>
          </cell>
          <cell r="J1923">
            <v>201902</v>
          </cell>
          <cell r="K1923">
            <v>201800</v>
          </cell>
          <cell r="N1923">
            <v>1254225.6199999994</v>
          </cell>
          <cell r="O1923" t="str">
            <v>Small</v>
          </cell>
        </row>
        <row r="1924">
          <cell r="B1924" t="str">
            <v>MA_Small_HPHC_HMO_POS</v>
          </cell>
          <cell r="H1924">
            <v>63</v>
          </cell>
          <cell r="I1924">
            <v>9</v>
          </cell>
          <cell r="J1924">
            <v>201902</v>
          </cell>
          <cell r="K1924">
            <v>201808</v>
          </cell>
          <cell r="N1924">
            <v>35088.740000000005</v>
          </cell>
          <cell r="O1924" t="str">
            <v>Small</v>
          </cell>
        </row>
        <row r="1925">
          <cell r="B1925" t="str">
            <v>MA_Small_HPHC_HMO_POS</v>
          </cell>
          <cell r="H1925">
            <v>2097</v>
          </cell>
          <cell r="I1925">
            <v>326</v>
          </cell>
          <cell r="J1925">
            <v>201903</v>
          </cell>
          <cell r="K1925">
            <v>201800</v>
          </cell>
          <cell r="N1925">
            <v>1258807.4200000004</v>
          </cell>
          <cell r="O1925" t="str">
            <v>Small</v>
          </cell>
        </row>
        <row r="1926">
          <cell r="B1926" t="str">
            <v>MA_Small_HPHC_HMO_POS</v>
          </cell>
          <cell r="H1926">
            <v>63</v>
          </cell>
          <cell r="I1926">
            <v>10</v>
          </cell>
          <cell r="J1926">
            <v>201903</v>
          </cell>
          <cell r="K1926">
            <v>201808</v>
          </cell>
          <cell r="N1926">
            <v>34831.789999999994</v>
          </cell>
          <cell r="O1926" t="str">
            <v>Small</v>
          </cell>
        </row>
        <row r="1927">
          <cell r="B1927" t="str">
            <v>MA_Small_HPHC_HMO_POS</v>
          </cell>
          <cell r="H1927">
            <v>2095</v>
          </cell>
          <cell r="I1927">
            <v>327</v>
          </cell>
          <cell r="J1927">
            <v>201904</v>
          </cell>
          <cell r="K1927">
            <v>201800</v>
          </cell>
          <cell r="N1927">
            <v>1257480.1900000002</v>
          </cell>
          <cell r="O1927" t="str">
            <v>Small</v>
          </cell>
        </row>
        <row r="1928">
          <cell r="B1928" t="str">
            <v>MA_Small_HPHC_HMO_POS</v>
          </cell>
          <cell r="H1928">
            <v>64</v>
          </cell>
          <cell r="I1928">
            <v>11</v>
          </cell>
          <cell r="J1928">
            <v>201904</v>
          </cell>
          <cell r="K1928">
            <v>201808</v>
          </cell>
          <cell r="N1928">
            <v>35356.269999999997</v>
          </cell>
          <cell r="O1928" t="str">
            <v>Small</v>
          </cell>
        </row>
        <row r="1929">
          <cell r="B1929" t="str">
            <v>MA_Small_HPHC_HMO_POS</v>
          </cell>
          <cell r="H1929">
            <v>2127</v>
          </cell>
          <cell r="I1929">
            <v>331</v>
          </cell>
          <cell r="J1929">
            <v>201905</v>
          </cell>
          <cell r="K1929">
            <v>201800</v>
          </cell>
          <cell r="N1929">
            <v>1274881.2099999995</v>
          </cell>
          <cell r="O1929" t="str">
            <v>Small</v>
          </cell>
        </row>
        <row r="1930">
          <cell r="B1930" t="str">
            <v>MA_Small_HPHC_HMO_POS</v>
          </cell>
          <cell r="H1930">
            <v>66</v>
          </cell>
          <cell r="I1930">
            <v>11</v>
          </cell>
          <cell r="J1930">
            <v>201905</v>
          </cell>
          <cell r="K1930">
            <v>201808</v>
          </cell>
          <cell r="N1930">
            <v>36451.709999999992</v>
          </cell>
          <cell r="O1930" t="str">
            <v>Small</v>
          </cell>
        </row>
        <row r="1931">
          <cell r="B1931" t="str">
            <v>MA_Small_HPHC_HMO_POS</v>
          </cell>
          <cell r="H1931">
            <v>2125</v>
          </cell>
          <cell r="I1931">
            <v>330</v>
          </cell>
          <cell r="J1931">
            <v>201906</v>
          </cell>
          <cell r="K1931">
            <v>201800</v>
          </cell>
          <cell r="N1931">
            <v>1270431.7600000002</v>
          </cell>
          <cell r="O1931" t="str">
            <v>Small</v>
          </cell>
        </row>
        <row r="1932">
          <cell r="B1932" t="str">
            <v>MA_Small_HPHC_HMO_POS</v>
          </cell>
          <cell r="H1932">
            <v>75</v>
          </cell>
          <cell r="I1932">
            <v>12</v>
          </cell>
          <cell r="J1932">
            <v>201906</v>
          </cell>
          <cell r="K1932">
            <v>201808</v>
          </cell>
          <cell r="N1932">
            <v>40701.349999999991</v>
          </cell>
          <cell r="O1932" t="str">
            <v>Small</v>
          </cell>
        </row>
        <row r="1933">
          <cell r="B1933" t="str">
            <v>MA_Small_HPHC_HMO_POS</v>
          </cell>
          <cell r="H1933">
            <v>2073</v>
          </cell>
          <cell r="I1933">
            <v>325</v>
          </cell>
          <cell r="J1933">
            <v>201907</v>
          </cell>
          <cell r="K1933">
            <v>201800</v>
          </cell>
          <cell r="N1933">
            <v>1245297.6999999997</v>
          </cell>
          <cell r="O1933" t="str">
            <v>Small</v>
          </cell>
        </row>
        <row r="1934">
          <cell r="B1934" t="str">
            <v>MA_Small_HPHC_HMO_POS</v>
          </cell>
          <cell r="H1934">
            <v>75</v>
          </cell>
          <cell r="I1934">
            <v>12</v>
          </cell>
          <cell r="J1934">
            <v>201907</v>
          </cell>
          <cell r="K1934">
            <v>201808</v>
          </cell>
          <cell r="N1934">
            <v>40701.349999999991</v>
          </cell>
          <cell r="O1934" t="str">
            <v>Small</v>
          </cell>
        </row>
        <row r="1935">
          <cell r="B1935" t="str">
            <v>MA_Small_HPHC_HMO_POS</v>
          </cell>
          <cell r="H1935">
            <v>2073</v>
          </cell>
          <cell r="I1935">
            <v>331</v>
          </cell>
          <cell r="J1935">
            <v>201908</v>
          </cell>
          <cell r="K1935">
            <v>201800</v>
          </cell>
          <cell r="N1935">
            <v>1254131.32</v>
          </cell>
          <cell r="O1935" t="str">
            <v>Small</v>
          </cell>
        </row>
        <row r="1936">
          <cell r="B1936" t="str">
            <v>MA_Small_HPHC_HMO_POS</v>
          </cell>
          <cell r="H1936">
            <v>75</v>
          </cell>
          <cell r="I1936">
            <v>12</v>
          </cell>
          <cell r="J1936">
            <v>201908</v>
          </cell>
          <cell r="K1936">
            <v>201808</v>
          </cell>
          <cell r="N1936">
            <v>40718.270000000004</v>
          </cell>
          <cell r="O1936" t="str">
            <v>Small</v>
          </cell>
        </row>
        <row r="1937">
          <cell r="B1937" t="str">
            <v>MA_Small_HPHC_HMO_POS</v>
          </cell>
          <cell r="H1937">
            <v>2056</v>
          </cell>
          <cell r="I1937">
            <v>333</v>
          </cell>
          <cell r="J1937">
            <v>201909</v>
          </cell>
          <cell r="K1937">
            <v>201800</v>
          </cell>
          <cell r="N1937">
            <v>1231721.5700000003</v>
          </cell>
          <cell r="O1937" t="str">
            <v>Small</v>
          </cell>
        </row>
        <row r="1938">
          <cell r="B1938" t="str">
            <v>MA_Small_HPHC_HMO_POS</v>
          </cell>
          <cell r="H1938">
            <v>74</v>
          </cell>
          <cell r="I1938">
            <v>12</v>
          </cell>
          <cell r="J1938">
            <v>201909</v>
          </cell>
          <cell r="K1938">
            <v>201808</v>
          </cell>
          <cell r="N1938">
            <v>40701.349999999991</v>
          </cell>
          <cell r="O1938" t="str">
            <v>Small</v>
          </cell>
        </row>
        <row r="1939">
          <cell r="B1939" t="str">
            <v>MA_Small_HPHC_HMO_POS</v>
          </cell>
          <cell r="H1939">
            <v>812</v>
          </cell>
          <cell r="I1939">
            <v>101</v>
          </cell>
          <cell r="J1939">
            <v>201901</v>
          </cell>
          <cell r="K1939">
            <v>201800</v>
          </cell>
          <cell r="N1939">
            <v>483642.80000000005</v>
          </cell>
          <cell r="O1939" t="str">
            <v>Small</v>
          </cell>
        </row>
        <row r="1940">
          <cell r="B1940" t="str">
            <v>MA_Small_HPHC_HMO_POS</v>
          </cell>
          <cell r="H1940">
            <v>728</v>
          </cell>
          <cell r="I1940">
            <v>88</v>
          </cell>
          <cell r="J1940">
            <v>201902</v>
          </cell>
          <cell r="K1940">
            <v>201800</v>
          </cell>
          <cell r="N1940">
            <v>469148.03000000009</v>
          </cell>
          <cell r="O1940" t="str">
            <v>Small</v>
          </cell>
        </row>
        <row r="1941">
          <cell r="B1941" t="str">
            <v>MA_Small_HPHC_HMO_POS</v>
          </cell>
          <cell r="H1941">
            <v>10</v>
          </cell>
          <cell r="I1941">
            <v>2</v>
          </cell>
          <cell r="J1941">
            <v>201902</v>
          </cell>
          <cell r="K1941">
            <v>201808</v>
          </cell>
          <cell r="N1941">
            <v>8761.1200000000008</v>
          </cell>
          <cell r="O1941" t="str">
            <v>Small</v>
          </cell>
        </row>
        <row r="1942">
          <cell r="B1942" t="str">
            <v>MA_Small_HPHC_HMO_POS</v>
          </cell>
          <cell r="H1942">
            <v>715</v>
          </cell>
          <cell r="I1942">
            <v>86</v>
          </cell>
          <cell r="J1942">
            <v>201903</v>
          </cell>
          <cell r="K1942">
            <v>201800</v>
          </cell>
          <cell r="N1942">
            <v>457707.58000000013</v>
          </cell>
          <cell r="O1942" t="str">
            <v>Small</v>
          </cell>
        </row>
        <row r="1943">
          <cell r="B1943" t="str">
            <v>MA_Small_HPHC_HMO_POS</v>
          </cell>
          <cell r="H1943">
            <v>12</v>
          </cell>
          <cell r="I1943">
            <v>3</v>
          </cell>
          <cell r="J1943">
            <v>201903</v>
          </cell>
          <cell r="K1943">
            <v>201808</v>
          </cell>
          <cell r="N1943">
            <v>9150.5300000000007</v>
          </cell>
          <cell r="O1943" t="str">
            <v>Small</v>
          </cell>
        </row>
        <row r="1944">
          <cell r="B1944" t="str">
            <v>MA_Small_HPHC_HMO_POS</v>
          </cell>
          <cell r="H1944">
            <v>707</v>
          </cell>
          <cell r="I1944">
            <v>84</v>
          </cell>
          <cell r="J1944">
            <v>201904</v>
          </cell>
          <cell r="K1944">
            <v>201800</v>
          </cell>
          <cell r="N1944">
            <v>453927.77000000014</v>
          </cell>
          <cell r="O1944" t="str">
            <v>Small</v>
          </cell>
        </row>
        <row r="1945">
          <cell r="B1945" t="str">
            <v>MA_Small_HPHC_HMO_POS</v>
          </cell>
          <cell r="H1945">
            <v>12</v>
          </cell>
          <cell r="I1945">
            <v>3</v>
          </cell>
          <cell r="J1945">
            <v>201904</v>
          </cell>
          <cell r="K1945">
            <v>201808</v>
          </cell>
          <cell r="N1945">
            <v>9150.5300000000007</v>
          </cell>
          <cell r="O1945" t="str">
            <v>Small</v>
          </cell>
        </row>
        <row r="1946">
          <cell r="B1946" t="str">
            <v>MA_Small_HPHC_HMO_POS</v>
          </cell>
          <cell r="H1946">
            <v>705</v>
          </cell>
          <cell r="I1946">
            <v>83</v>
          </cell>
          <cell r="J1946">
            <v>201905</v>
          </cell>
          <cell r="K1946">
            <v>201800</v>
          </cell>
          <cell r="N1946">
            <v>452142.92000000004</v>
          </cell>
          <cell r="O1946" t="str">
            <v>Small</v>
          </cell>
        </row>
        <row r="1947">
          <cell r="B1947" t="str">
            <v>MA_Small_HPHC_HMO_POS</v>
          </cell>
          <cell r="H1947">
            <v>12</v>
          </cell>
          <cell r="I1947">
            <v>3</v>
          </cell>
          <cell r="J1947">
            <v>201905</v>
          </cell>
          <cell r="K1947">
            <v>201808</v>
          </cell>
          <cell r="N1947">
            <v>9150.5300000000007</v>
          </cell>
          <cell r="O1947" t="str">
            <v>Small</v>
          </cell>
        </row>
        <row r="1948">
          <cell r="B1948" t="str">
            <v>MA_Small_HPHC_HMO_POS</v>
          </cell>
          <cell r="H1948">
            <v>705</v>
          </cell>
          <cell r="I1948">
            <v>83</v>
          </cell>
          <cell r="J1948">
            <v>201906</v>
          </cell>
          <cell r="K1948">
            <v>201800</v>
          </cell>
          <cell r="N1948">
            <v>451325.19000000006</v>
          </cell>
          <cell r="O1948" t="str">
            <v>Small</v>
          </cell>
        </row>
        <row r="1949">
          <cell r="B1949" t="str">
            <v>MA_Small_HPHC_HMO_POS</v>
          </cell>
          <cell r="H1949">
            <v>12</v>
          </cell>
          <cell r="I1949">
            <v>3</v>
          </cell>
          <cell r="J1949">
            <v>201906</v>
          </cell>
          <cell r="K1949">
            <v>201808</v>
          </cell>
          <cell r="N1949">
            <v>9150.5300000000007</v>
          </cell>
          <cell r="O1949" t="str">
            <v>Small</v>
          </cell>
        </row>
        <row r="1950">
          <cell r="B1950" t="str">
            <v>MA_Small_HPHC_HMO_POS</v>
          </cell>
          <cell r="H1950">
            <v>688</v>
          </cell>
          <cell r="I1950">
            <v>85</v>
          </cell>
          <cell r="J1950">
            <v>201907</v>
          </cell>
          <cell r="K1950">
            <v>201800</v>
          </cell>
          <cell r="N1950">
            <v>439442.35000000009</v>
          </cell>
          <cell r="O1950" t="str">
            <v>Small</v>
          </cell>
        </row>
        <row r="1951">
          <cell r="B1951" t="str">
            <v>MA_Small_HPHC_HMO_POS</v>
          </cell>
          <cell r="H1951">
            <v>12</v>
          </cell>
          <cell r="I1951">
            <v>3</v>
          </cell>
          <cell r="J1951">
            <v>201907</v>
          </cell>
          <cell r="K1951">
            <v>201808</v>
          </cell>
          <cell r="N1951">
            <v>9150.5300000000007</v>
          </cell>
          <cell r="O1951" t="str">
            <v>Small</v>
          </cell>
        </row>
        <row r="1952">
          <cell r="B1952" t="str">
            <v>MA_Small_HPHC_HMO_POS</v>
          </cell>
          <cell r="H1952">
            <v>666</v>
          </cell>
          <cell r="I1952">
            <v>78</v>
          </cell>
          <cell r="J1952">
            <v>201908</v>
          </cell>
          <cell r="K1952">
            <v>201800</v>
          </cell>
          <cell r="N1952">
            <v>425653.03000000009</v>
          </cell>
          <cell r="O1952" t="str">
            <v>Small</v>
          </cell>
        </row>
        <row r="1953">
          <cell r="B1953" t="str">
            <v>MA_Small_HPHC_HMO_POS</v>
          </cell>
          <cell r="H1953">
            <v>12</v>
          </cell>
          <cell r="I1953">
            <v>3</v>
          </cell>
          <cell r="J1953">
            <v>201908</v>
          </cell>
          <cell r="K1953">
            <v>201808</v>
          </cell>
          <cell r="N1953">
            <v>9509.16</v>
          </cell>
          <cell r="O1953" t="str">
            <v>Small</v>
          </cell>
        </row>
        <row r="1954">
          <cell r="B1954" t="str">
            <v>MA_Small_HPHC_HMO_POS</v>
          </cell>
          <cell r="H1954">
            <v>676</v>
          </cell>
          <cell r="I1954">
            <v>77</v>
          </cell>
          <cell r="J1954">
            <v>201909</v>
          </cell>
          <cell r="K1954">
            <v>201800</v>
          </cell>
          <cell r="N1954">
            <v>430580.11000000016</v>
          </cell>
          <cell r="O1954" t="str">
            <v>Small</v>
          </cell>
        </row>
        <row r="1955">
          <cell r="B1955" t="str">
            <v>MA_Small_HPHC_HMO_POS</v>
          </cell>
          <cell r="H1955">
            <v>13</v>
          </cell>
          <cell r="I1955">
            <v>4</v>
          </cell>
          <cell r="J1955">
            <v>201909</v>
          </cell>
          <cell r="K1955">
            <v>201808</v>
          </cell>
          <cell r="N1955">
            <v>10005.719999999999</v>
          </cell>
          <cell r="O1955" t="str">
            <v>Small</v>
          </cell>
        </row>
        <row r="1956">
          <cell r="B1956" t="str">
            <v>MA_Small_HPHC_HMO_POS</v>
          </cell>
          <cell r="H1956">
            <v>5135</v>
          </cell>
          <cell r="I1956">
            <v>725</v>
          </cell>
          <cell r="J1956">
            <v>201901</v>
          </cell>
          <cell r="K1956">
            <v>201800</v>
          </cell>
          <cell r="N1956">
            <v>3027208.9228571439</v>
          </cell>
          <cell r="O1956" t="str">
            <v>Small</v>
          </cell>
        </row>
        <row r="1957">
          <cell r="B1957" t="str">
            <v>MA_Small_HPHC_HMO_POS</v>
          </cell>
          <cell r="H1957">
            <v>5098</v>
          </cell>
          <cell r="I1957">
            <v>715</v>
          </cell>
          <cell r="J1957">
            <v>201902</v>
          </cell>
          <cell r="K1957">
            <v>201800</v>
          </cell>
          <cell r="N1957">
            <v>3021027.9184615407</v>
          </cell>
          <cell r="O1957" t="str">
            <v>Small</v>
          </cell>
        </row>
        <row r="1958">
          <cell r="B1958" t="str">
            <v>MA_Small_HPHC_HMO_POS</v>
          </cell>
          <cell r="H1958">
            <v>4783</v>
          </cell>
          <cell r="I1958">
            <v>664</v>
          </cell>
          <cell r="J1958">
            <v>201903</v>
          </cell>
          <cell r="K1958">
            <v>201800</v>
          </cell>
          <cell r="N1958">
            <v>2866606.8306521731</v>
          </cell>
          <cell r="O1958" t="str">
            <v>Small</v>
          </cell>
        </row>
        <row r="1959">
          <cell r="B1959" t="str">
            <v>MA_Small_HPHC_HMO_POS</v>
          </cell>
          <cell r="H1959">
            <v>11</v>
          </cell>
          <cell r="I1959">
            <v>4</v>
          </cell>
          <cell r="J1959">
            <v>201903</v>
          </cell>
          <cell r="K1959">
            <v>201808</v>
          </cell>
          <cell r="N1959">
            <v>7310.51</v>
          </cell>
          <cell r="O1959" t="str">
            <v>Small</v>
          </cell>
        </row>
        <row r="1960">
          <cell r="B1960" t="str">
            <v>MA_Small_HPHC_HMO_POS</v>
          </cell>
          <cell r="H1960">
            <v>4242</v>
          </cell>
          <cell r="I1960">
            <v>570</v>
          </cell>
          <cell r="J1960">
            <v>201904</v>
          </cell>
          <cell r="K1960">
            <v>201800</v>
          </cell>
          <cell r="N1960">
            <v>2690106.44</v>
          </cell>
          <cell r="O1960" t="str">
            <v>Small</v>
          </cell>
        </row>
        <row r="1961">
          <cell r="B1961" t="str">
            <v>MA_Small_HPHC_HMO_POS</v>
          </cell>
          <cell r="H1961">
            <v>24</v>
          </cell>
          <cell r="I1961">
            <v>4</v>
          </cell>
          <cell r="J1961">
            <v>201904</v>
          </cell>
          <cell r="K1961">
            <v>201808</v>
          </cell>
          <cell r="N1961">
            <v>18440.339999999997</v>
          </cell>
          <cell r="O1961" t="str">
            <v>Small</v>
          </cell>
        </row>
        <row r="1962">
          <cell r="B1962" t="str">
            <v>MA_Small_HPHC_HMO_POS</v>
          </cell>
          <cell r="H1962">
            <v>4196</v>
          </cell>
          <cell r="I1962">
            <v>573</v>
          </cell>
          <cell r="J1962">
            <v>201905</v>
          </cell>
          <cell r="K1962">
            <v>201800</v>
          </cell>
          <cell r="N1962">
            <v>2654418.2340000006</v>
          </cell>
          <cell r="O1962" t="str">
            <v>Small</v>
          </cell>
        </row>
        <row r="1963">
          <cell r="B1963" t="str">
            <v>MA_Small_HPHC_HMO_POS</v>
          </cell>
          <cell r="H1963">
            <v>24</v>
          </cell>
          <cell r="I1963">
            <v>4</v>
          </cell>
          <cell r="J1963">
            <v>201905</v>
          </cell>
          <cell r="K1963">
            <v>201808</v>
          </cell>
          <cell r="N1963">
            <v>16373.449999999999</v>
          </cell>
          <cell r="O1963" t="str">
            <v>Small</v>
          </cell>
        </row>
        <row r="1964">
          <cell r="B1964" t="str">
            <v>MA_Small_HPHC_HMO_POS</v>
          </cell>
          <cell r="H1964">
            <v>4179</v>
          </cell>
          <cell r="I1964">
            <v>574</v>
          </cell>
          <cell r="J1964">
            <v>201906</v>
          </cell>
          <cell r="K1964">
            <v>201800</v>
          </cell>
          <cell r="N1964">
            <v>2631543.9</v>
          </cell>
          <cell r="O1964" t="str">
            <v>Small</v>
          </cell>
        </row>
        <row r="1965">
          <cell r="B1965" t="str">
            <v>MA_Small_HPHC_HMO_POS</v>
          </cell>
          <cell r="H1965">
            <v>23</v>
          </cell>
          <cell r="I1965">
            <v>4</v>
          </cell>
          <cell r="J1965">
            <v>201906</v>
          </cell>
          <cell r="K1965">
            <v>201808</v>
          </cell>
          <cell r="N1965">
            <v>16373.449999999999</v>
          </cell>
          <cell r="O1965" t="str">
            <v>Small</v>
          </cell>
        </row>
        <row r="1966">
          <cell r="B1966" t="str">
            <v>MA_Small_HPHC_HMO_POS</v>
          </cell>
          <cell r="H1966">
            <v>4163</v>
          </cell>
          <cell r="I1966">
            <v>573</v>
          </cell>
          <cell r="J1966">
            <v>201907</v>
          </cell>
          <cell r="K1966">
            <v>201800</v>
          </cell>
          <cell r="N1966">
            <v>2632560.2299999986</v>
          </cell>
          <cell r="O1966" t="str">
            <v>Small</v>
          </cell>
        </row>
        <row r="1967">
          <cell r="B1967" t="str">
            <v>MA_Small_HPHC_HMO_POS</v>
          </cell>
          <cell r="H1967">
            <v>23</v>
          </cell>
          <cell r="I1967">
            <v>4</v>
          </cell>
          <cell r="J1967">
            <v>201907</v>
          </cell>
          <cell r="K1967">
            <v>201808</v>
          </cell>
          <cell r="N1967">
            <v>16373.449999999999</v>
          </cell>
          <cell r="O1967" t="str">
            <v>Small</v>
          </cell>
        </row>
        <row r="1968">
          <cell r="B1968" t="str">
            <v>MA_Small_HPHC_HMO_POS</v>
          </cell>
          <cell r="H1968">
            <v>4165</v>
          </cell>
          <cell r="I1968">
            <v>577</v>
          </cell>
          <cell r="J1968">
            <v>201908</v>
          </cell>
          <cell r="K1968">
            <v>201800</v>
          </cell>
          <cell r="N1968">
            <v>2645455.8299999987</v>
          </cell>
          <cell r="O1968" t="str">
            <v>Small</v>
          </cell>
        </row>
        <row r="1969">
          <cell r="B1969" t="str">
            <v>MA_Small_HPHC_HMO_POS</v>
          </cell>
          <cell r="H1969">
            <v>22</v>
          </cell>
          <cell r="I1969">
            <v>4</v>
          </cell>
          <cell r="J1969">
            <v>201908</v>
          </cell>
          <cell r="K1969">
            <v>201808</v>
          </cell>
          <cell r="N1969">
            <v>15637.48</v>
          </cell>
          <cell r="O1969" t="str">
            <v>Small</v>
          </cell>
        </row>
        <row r="1970">
          <cell r="B1970" t="str">
            <v>MA_Small_HPHC_HMO_POS</v>
          </cell>
          <cell r="H1970">
            <v>4135</v>
          </cell>
          <cell r="I1970">
            <v>582</v>
          </cell>
          <cell r="J1970">
            <v>201909</v>
          </cell>
          <cell r="K1970">
            <v>201800</v>
          </cell>
          <cell r="N1970">
            <v>2629135.0900000008</v>
          </cell>
          <cell r="O1970" t="str">
            <v>Small</v>
          </cell>
        </row>
        <row r="1971">
          <cell r="B1971" t="str">
            <v>MA_Small_HPHC_HMO_POS</v>
          </cell>
          <cell r="H1971">
            <v>21</v>
          </cell>
          <cell r="I1971">
            <v>4</v>
          </cell>
          <cell r="J1971">
            <v>201909</v>
          </cell>
          <cell r="K1971">
            <v>201808</v>
          </cell>
          <cell r="N1971">
            <v>15637.48</v>
          </cell>
          <cell r="O1971" t="str">
            <v>Small</v>
          </cell>
        </row>
        <row r="1972">
          <cell r="B1972" t="str">
            <v>MA_Small_HPHC_HMO_POS</v>
          </cell>
          <cell r="H1972">
            <v>1275</v>
          </cell>
          <cell r="I1972">
            <v>150</v>
          </cell>
          <cell r="J1972">
            <v>201901</v>
          </cell>
          <cell r="K1972">
            <v>201800</v>
          </cell>
          <cell r="N1972">
            <v>721042.85999999964</v>
          </cell>
          <cell r="O1972" t="str">
            <v>Small</v>
          </cell>
        </row>
        <row r="1973">
          <cell r="B1973" t="str">
            <v>MA_Small_HPHC_HMO_POS</v>
          </cell>
          <cell r="H1973">
            <v>1272</v>
          </cell>
          <cell r="I1973">
            <v>152</v>
          </cell>
          <cell r="J1973">
            <v>201902</v>
          </cell>
          <cell r="K1973">
            <v>201800</v>
          </cell>
          <cell r="N1973">
            <v>716267.59999999986</v>
          </cell>
          <cell r="O1973" t="str">
            <v>Small</v>
          </cell>
        </row>
        <row r="1974">
          <cell r="B1974" t="str">
            <v>MA_Small_HPHC_HMO_POS</v>
          </cell>
          <cell r="H1974">
            <v>1269</v>
          </cell>
          <cell r="I1974">
            <v>155</v>
          </cell>
          <cell r="J1974">
            <v>201903</v>
          </cell>
          <cell r="K1974">
            <v>201800</v>
          </cell>
          <cell r="N1974">
            <v>715018.71999999974</v>
          </cell>
          <cell r="O1974" t="str">
            <v>Small</v>
          </cell>
        </row>
        <row r="1975">
          <cell r="B1975" t="str">
            <v>MA_Small_HPHC_HMO_POS</v>
          </cell>
          <cell r="H1975">
            <v>1239</v>
          </cell>
          <cell r="I1975">
            <v>158</v>
          </cell>
          <cell r="J1975">
            <v>201904</v>
          </cell>
          <cell r="K1975">
            <v>201800</v>
          </cell>
          <cell r="N1975">
            <v>727528.61999999988</v>
          </cell>
          <cell r="O1975" t="str">
            <v>Small</v>
          </cell>
        </row>
        <row r="1976">
          <cell r="B1976" t="str">
            <v>MA_Small_HPHC_HMO_POS</v>
          </cell>
          <cell r="H1976">
            <v>109</v>
          </cell>
          <cell r="I1976">
            <v>5</v>
          </cell>
          <cell r="J1976">
            <v>201904</v>
          </cell>
          <cell r="K1976">
            <v>201808</v>
          </cell>
          <cell r="N1976">
            <v>61593.18</v>
          </cell>
          <cell r="O1976" t="str">
            <v>Small</v>
          </cell>
        </row>
        <row r="1977">
          <cell r="B1977" t="str">
            <v>MA_Small_HPHC_HMO_POS</v>
          </cell>
          <cell r="H1977">
            <v>1236</v>
          </cell>
          <cell r="I1977">
            <v>162</v>
          </cell>
          <cell r="J1977">
            <v>201905</v>
          </cell>
          <cell r="K1977">
            <v>201800</v>
          </cell>
          <cell r="N1977">
            <v>721225.17999999993</v>
          </cell>
          <cell r="O1977" t="str">
            <v>Small</v>
          </cell>
        </row>
        <row r="1978">
          <cell r="B1978" t="str">
            <v>MA_Small_HPHC_HMO_POS</v>
          </cell>
          <cell r="H1978">
            <v>109</v>
          </cell>
          <cell r="I1978">
            <v>5</v>
          </cell>
          <cell r="J1978">
            <v>201905</v>
          </cell>
          <cell r="K1978">
            <v>201808</v>
          </cell>
          <cell r="N1978">
            <v>61755.69</v>
          </cell>
          <cell r="O1978" t="str">
            <v>Small</v>
          </cell>
        </row>
        <row r="1979">
          <cell r="B1979" t="str">
            <v>MA_Small_HPHC_HMO_POS</v>
          </cell>
          <cell r="H1979">
            <v>1248</v>
          </cell>
          <cell r="I1979">
            <v>160</v>
          </cell>
          <cell r="J1979">
            <v>201906</v>
          </cell>
          <cell r="K1979">
            <v>201800</v>
          </cell>
          <cell r="N1979">
            <v>727392.86</v>
          </cell>
          <cell r="O1979" t="str">
            <v>Small</v>
          </cell>
        </row>
        <row r="1980">
          <cell r="B1980" t="str">
            <v>MA_Small_HPHC_HMO_POS</v>
          </cell>
          <cell r="H1980">
            <v>107</v>
          </cell>
          <cell r="I1980">
            <v>4</v>
          </cell>
          <cell r="J1980">
            <v>201906</v>
          </cell>
          <cell r="K1980">
            <v>201808</v>
          </cell>
          <cell r="N1980">
            <v>60228.720000000008</v>
          </cell>
          <cell r="O1980" t="str">
            <v>Small</v>
          </cell>
        </row>
        <row r="1981">
          <cell r="B1981" t="str">
            <v>MA_Small_HPHC_HMO_POS</v>
          </cell>
          <cell r="H1981">
            <v>1229</v>
          </cell>
          <cell r="I1981">
            <v>159</v>
          </cell>
          <cell r="J1981">
            <v>201907</v>
          </cell>
          <cell r="K1981">
            <v>201800</v>
          </cell>
          <cell r="N1981">
            <v>715401.26</v>
          </cell>
          <cell r="O1981" t="str">
            <v>Small</v>
          </cell>
        </row>
        <row r="1982">
          <cell r="B1982" t="str">
            <v>MA_Small_HPHC_HMO_POS</v>
          </cell>
          <cell r="H1982">
            <v>106</v>
          </cell>
          <cell r="I1982">
            <v>4</v>
          </cell>
          <cell r="J1982">
            <v>201907</v>
          </cell>
          <cell r="K1982">
            <v>201808</v>
          </cell>
          <cell r="N1982">
            <v>59820.560000000005</v>
          </cell>
          <cell r="O1982" t="str">
            <v>Small</v>
          </cell>
        </row>
        <row r="1983">
          <cell r="B1983" t="str">
            <v>MA_Small_HPHC_HMO_POS</v>
          </cell>
          <cell r="H1983">
            <v>1232</v>
          </cell>
          <cell r="I1983">
            <v>159</v>
          </cell>
          <cell r="J1983">
            <v>201908</v>
          </cell>
          <cell r="K1983">
            <v>201800</v>
          </cell>
          <cell r="N1983">
            <v>716433.94999999984</v>
          </cell>
          <cell r="O1983" t="str">
            <v>Small</v>
          </cell>
        </row>
        <row r="1984">
          <cell r="B1984" t="str">
            <v>MA_Small_HPHC_HMO_POS</v>
          </cell>
          <cell r="H1984">
            <v>107</v>
          </cell>
          <cell r="I1984">
            <v>4</v>
          </cell>
          <cell r="J1984">
            <v>201908</v>
          </cell>
          <cell r="K1984">
            <v>201808</v>
          </cell>
          <cell r="N1984">
            <v>60343.670000000006</v>
          </cell>
          <cell r="O1984" t="str">
            <v>Small</v>
          </cell>
        </row>
        <row r="1985">
          <cell r="B1985" t="str">
            <v>MA_Small_HPHC_HMO_POS</v>
          </cell>
          <cell r="H1985">
            <v>1226</v>
          </cell>
          <cell r="I1985">
            <v>159</v>
          </cell>
          <cell r="J1985">
            <v>201909</v>
          </cell>
          <cell r="K1985">
            <v>201800</v>
          </cell>
          <cell r="N1985">
            <v>711962.78999999992</v>
          </cell>
          <cell r="O1985" t="str">
            <v>Small</v>
          </cell>
        </row>
        <row r="1986">
          <cell r="B1986" t="str">
            <v>MA_Small_HPHC_HMO_POS</v>
          </cell>
          <cell r="H1986">
            <v>109</v>
          </cell>
          <cell r="I1986">
            <v>6</v>
          </cell>
          <cell r="J1986">
            <v>201909</v>
          </cell>
          <cell r="K1986">
            <v>201808</v>
          </cell>
          <cell r="N1986">
            <v>61992.810000000005</v>
          </cell>
          <cell r="O1986" t="str">
            <v>Small</v>
          </cell>
        </row>
        <row r="1987">
          <cell r="B1987" t="str">
            <v>MA_Small_HPHC_HMO_POS</v>
          </cell>
          <cell r="H1987">
            <v>1120</v>
          </cell>
          <cell r="I1987">
            <v>127</v>
          </cell>
          <cell r="J1987">
            <v>201901</v>
          </cell>
          <cell r="K1987">
            <v>201800</v>
          </cell>
          <cell r="N1987">
            <v>690187.69000000018</v>
          </cell>
          <cell r="O1987" t="str">
            <v>Small</v>
          </cell>
        </row>
        <row r="1988">
          <cell r="B1988" t="str">
            <v>MA_Small_HPHC_HMO_POS</v>
          </cell>
          <cell r="H1988">
            <v>1101</v>
          </cell>
          <cell r="I1988">
            <v>129</v>
          </cell>
          <cell r="J1988">
            <v>201902</v>
          </cell>
          <cell r="K1988">
            <v>201800</v>
          </cell>
          <cell r="N1988">
            <v>679916.11000000022</v>
          </cell>
          <cell r="O1988" t="str">
            <v>Small</v>
          </cell>
        </row>
        <row r="1989">
          <cell r="B1989" t="str">
            <v>MA_Small_HPHC_HMO_POS</v>
          </cell>
          <cell r="H1989">
            <v>1093</v>
          </cell>
          <cell r="I1989">
            <v>130</v>
          </cell>
          <cell r="J1989">
            <v>201903</v>
          </cell>
          <cell r="K1989">
            <v>201800</v>
          </cell>
          <cell r="N1989">
            <v>674410.72000000032</v>
          </cell>
          <cell r="O1989" t="str">
            <v>Small</v>
          </cell>
        </row>
        <row r="1990">
          <cell r="B1990" t="str">
            <v>MA_Small_HPHC_HMO_POS</v>
          </cell>
          <cell r="H1990">
            <v>1108</v>
          </cell>
          <cell r="I1990">
            <v>132</v>
          </cell>
          <cell r="J1990">
            <v>201904</v>
          </cell>
          <cell r="K1990">
            <v>201800</v>
          </cell>
          <cell r="N1990">
            <v>679331.74000000011</v>
          </cell>
          <cell r="O1990" t="str">
            <v>Small</v>
          </cell>
        </row>
        <row r="1991">
          <cell r="B1991" t="str">
            <v>MA_Small_HPHC_HMO_POS</v>
          </cell>
          <cell r="H1991">
            <v>1077</v>
          </cell>
          <cell r="I1991">
            <v>140</v>
          </cell>
          <cell r="J1991">
            <v>201905</v>
          </cell>
          <cell r="K1991">
            <v>201800</v>
          </cell>
          <cell r="N1991">
            <v>668420.5</v>
          </cell>
          <cell r="O1991" t="str">
            <v>Small</v>
          </cell>
        </row>
        <row r="1992">
          <cell r="B1992" t="str">
            <v>MA_Small_HPHC_HMO_POS</v>
          </cell>
          <cell r="H1992">
            <v>33</v>
          </cell>
          <cell r="I1992">
            <v>0</v>
          </cell>
          <cell r="J1992">
            <v>201905</v>
          </cell>
          <cell r="K1992">
            <v>201808</v>
          </cell>
          <cell r="N1992">
            <v>13893.02</v>
          </cell>
          <cell r="O1992" t="str">
            <v>Small</v>
          </cell>
        </row>
        <row r="1993">
          <cell r="B1993" t="str">
            <v>MA_Small_HPHC_HMO_POS</v>
          </cell>
          <cell r="H1993">
            <v>1078</v>
          </cell>
          <cell r="I1993">
            <v>135</v>
          </cell>
          <cell r="J1993">
            <v>201906</v>
          </cell>
          <cell r="K1993">
            <v>201800</v>
          </cell>
          <cell r="N1993">
            <v>669436.00580000004</v>
          </cell>
          <cell r="O1993" t="str">
            <v>Small</v>
          </cell>
        </row>
        <row r="1994">
          <cell r="B1994" t="str">
            <v>MA_Small_HPHC_HMO_POS</v>
          </cell>
          <cell r="H1994">
            <v>34</v>
          </cell>
          <cell r="I1994">
            <v>0</v>
          </cell>
          <cell r="J1994">
            <v>201906</v>
          </cell>
          <cell r="K1994">
            <v>201808</v>
          </cell>
          <cell r="N1994">
            <v>14349.38</v>
          </cell>
          <cell r="O1994" t="str">
            <v>Small</v>
          </cell>
        </row>
        <row r="1995">
          <cell r="B1995" t="str">
            <v>MA_Small_HPHC_HMO_POS</v>
          </cell>
          <cell r="H1995">
            <v>1062</v>
          </cell>
          <cell r="I1995">
            <v>129</v>
          </cell>
          <cell r="J1995">
            <v>201907</v>
          </cell>
          <cell r="K1995">
            <v>201800</v>
          </cell>
          <cell r="N1995">
            <v>656772.67999999993</v>
          </cell>
          <cell r="O1995" t="str">
            <v>Small</v>
          </cell>
        </row>
        <row r="1996">
          <cell r="B1996" t="str">
            <v>MA_Small_HPHC_HMO_POS</v>
          </cell>
          <cell r="H1996">
            <v>33</v>
          </cell>
          <cell r="I1996">
            <v>0</v>
          </cell>
          <cell r="J1996">
            <v>201907</v>
          </cell>
          <cell r="K1996">
            <v>201808</v>
          </cell>
          <cell r="N1996">
            <v>14023.41</v>
          </cell>
          <cell r="O1996" t="str">
            <v>Small</v>
          </cell>
        </row>
        <row r="1997">
          <cell r="B1997" t="str">
            <v>MA_Small_HPHC_HMO_POS</v>
          </cell>
          <cell r="H1997">
            <v>1063</v>
          </cell>
          <cell r="I1997">
            <v>129</v>
          </cell>
          <cell r="J1997">
            <v>201908</v>
          </cell>
          <cell r="K1997">
            <v>201800</v>
          </cell>
          <cell r="N1997">
            <v>658344.23</v>
          </cell>
          <cell r="O1997" t="str">
            <v>Small</v>
          </cell>
        </row>
        <row r="1998">
          <cell r="B1998" t="str">
            <v>MA_Small_HPHC_HMO_POS</v>
          </cell>
          <cell r="H1998">
            <v>32</v>
          </cell>
          <cell r="I1998">
            <v>0</v>
          </cell>
          <cell r="J1998">
            <v>201908</v>
          </cell>
          <cell r="K1998">
            <v>201808</v>
          </cell>
          <cell r="N1998">
            <v>13420.36</v>
          </cell>
          <cell r="O1998" t="str">
            <v>Small</v>
          </cell>
        </row>
        <row r="1999">
          <cell r="B1999" t="str">
            <v>MA_Small_HPHC_HMO_POS</v>
          </cell>
          <cell r="H1999">
            <v>1057</v>
          </cell>
          <cell r="I1999">
            <v>124</v>
          </cell>
          <cell r="J1999">
            <v>201909</v>
          </cell>
          <cell r="K1999">
            <v>201800</v>
          </cell>
          <cell r="N1999">
            <v>655003.53</v>
          </cell>
          <cell r="O1999" t="str">
            <v>Small</v>
          </cell>
        </row>
        <row r="2000">
          <cell r="B2000" t="str">
            <v>MA_Small_HPHC_HMO_POS</v>
          </cell>
          <cell r="H2000">
            <v>34</v>
          </cell>
          <cell r="I2000">
            <v>0</v>
          </cell>
          <cell r="J2000">
            <v>201909</v>
          </cell>
          <cell r="K2000">
            <v>201808</v>
          </cell>
          <cell r="N2000">
            <v>13726.23</v>
          </cell>
          <cell r="O2000" t="str">
            <v>Small</v>
          </cell>
        </row>
        <row r="2001">
          <cell r="B2001" t="str">
            <v>MA_Small_HPHC_HMO_POS</v>
          </cell>
          <cell r="H2001">
            <v>1314</v>
          </cell>
          <cell r="I2001">
            <v>181</v>
          </cell>
          <cell r="J2001">
            <v>201901</v>
          </cell>
          <cell r="K2001">
            <v>201800</v>
          </cell>
          <cell r="N2001">
            <v>813302.08000000007</v>
          </cell>
          <cell r="O2001" t="str">
            <v>Small</v>
          </cell>
        </row>
        <row r="2002">
          <cell r="B2002" t="str">
            <v>MA_Small_HPHC_HMO_POS</v>
          </cell>
          <cell r="H2002">
            <v>1309</v>
          </cell>
          <cell r="I2002">
            <v>180</v>
          </cell>
          <cell r="J2002">
            <v>201902</v>
          </cell>
          <cell r="K2002">
            <v>201800</v>
          </cell>
          <cell r="N2002">
            <v>812033.01</v>
          </cell>
          <cell r="O2002" t="str">
            <v>Small</v>
          </cell>
        </row>
        <row r="2003">
          <cell r="B2003" t="str">
            <v>MA_Small_HPHC_HMO_POS</v>
          </cell>
          <cell r="H2003">
            <v>1314</v>
          </cell>
          <cell r="I2003">
            <v>185</v>
          </cell>
          <cell r="J2003">
            <v>201903</v>
          </cell>
          <cell r="K2003">
            <v>201800</v>
          </cell>
          <cell r="N2003">
            <v>817048.65000000014</v>
          </cell>
          <cell r="O2003" t="str">
            <v>Small</v>
          </cell>
        </row>
        <row r="2004">
          <cell r="B2004" t="str">
            <v>MA_Small_HPHC_HMO_POS</v>
          </cell>
          <cell r="H2004">
            <v>1329</v>
          </cell>
          <cell r="I2004">
            <v>187</v>
          </cell>
          <cell r="J2004">
            <v>201904</v>
          </cell>
          <cell r="K2004">
            <v>201800</v>
          </cell>
          <cell r="N2004">
            <v>820268.04</v>
          </cell>
          <cell r="O2004" t="str">
            <v>Small</v>
          </cell>
        </row>
        <row r="2005">
          <cell r="B2005" t="str">
            <v>MA_Small_HPHC_HMO_POS</v>
          </cell>
          <cell r="H2005">
            <v>1318</v>
          </cell>
          <cell r="I2005">
            <v>187</v>
          </cell>
          <cell r="J2005">
            <v>201905</v>
          </cell>
          <cell r="K2005">
            <v>201800</v>
          </cell>
          <cell r="N2005">
            <v>847526.02545454551</v>
          </cell>
          <cell r="O2005" t="str">
            <v>Small</v>
          </cell>
        </row>
        <row r="2006">
          <cell r="B2006" t="str">
            <v>MA_Small_HPHC_HMO_POS</v>
          </cell>
          <cell r="H2006">
            <v>1197</v>
          </cell>
          <cell r="I2006">
            <v>169</v>
          </cell>
          <cell r="J2006">
            <v>201906</v>
          </cell>
          <cell r="K2006">
            <v>201800</v>
          </cell>
          <cell r="N2006">
            <v>743290.25999999978</v>
          </cell>
          <cell r="O2006" t="str">
            <v>Small</v>
          </cell>
        </row>
        <row r="2007">
          <cell r="B2007" t="str">
            <v>MA_Small_HPHC_HMO_POS</v>
          </cell>
          <cell r="H2007">
            <v>60</v>
          </cell>
          <cell r="I2007">
            <v>7</v>
          </cell>
          <cell r="J2007">
            <v>201906</v>
          </cell>
          <cell r="K2007">
            <v>201808</v>
          </cell>
          <cell r="N2007">
            <v>31371.25</v>
          </cell>
          <cell r="O2007" t="str">
            <v>Small</v>
          </cell>
        </row>
        <row r="2008">
          <cell r="B2008" t="str">
            <v>MA_Small_HPHC_HMO_POS</v>
          </cell>
          <cell r="H2008">
            <v>1111</v>
          </cell>
          <cell r="I2008">
            <v>157</v>
          </cell>
          <cell r="J2008">
            <v>201907</v>
          </cell>
          <cell r="K2008">
            <v>201800</v>
          </cell>
          <cell r="N2008">
            <v>686912.71</v>
          </cell>
          <cell r="O2008" t="str">
            <v>Small</v>
          </cell>
        </row>
        <row r="2009">
          <cell r="B2009" t="str">
            <v>MA_Small_HPHC_HMO_POS</v>
          </cell>
          <cell r="H2009">
            <v>60</v>
          </cell>
          <cell r="I2009">
            <v>6</v>
          </cell>
          <cell r="J2009">
            <v>201907</v>
          </cell>
          <cell r="K2009">
            <v>201808</v>
          </cell>
          <cell r="N2009">
            <v>34025.100000000006</v>
          </cell>
          <cell r="O2009" t="str">
            <v>Small</v>
          </cell>
        </row>
        <row r="2010">
          <cell r="B2010" t="str">
            <v>MA_Small_HPHC_HMO_POS</v>
          </cell>
          <cell r="H2010">
            <v>1107</v>
          </cell>
          <cell r="I2010">
            <v>155</v>
          </cell>
          <cell r="J2010">
            <v>201908</v>
          </cell>
          <cell r="K2010">
            <v>201800</v>
          </cell>
          <cell r="N2010">
            <v>687332.56999999983</v>
          </cell>
          <cell r="O2010" t="str">
            <v>Small</v>
          </cell>
        </row>
        <row r="2011">
          <cell r="B2011" t="str">
            <v>MA_Small_HPHC_HMO_POS</v>
          </cell>
          <cell r="H2011">
            <v>60</v>
          </cell>
          <cell r="I2011">
            <v>6</v>
          </cell>
          <cell r="J2011">
            <v>201908</v>
          </cell>
          <cell r="K2011">
            <v>201808</v>
          </cell>
          <cell r="N2011">
            <v>33807.979999999996</v>
          </cell>
          <cell r="O2011" t="str">
            <v>Small</v>
          </cell>
        </row>
        <row r="2012">
          <cell r="B2012" t="str">
            <v>MA_Small_HPHC_HMO_POS</v>
          </cell>
          <cell r="H2012">
            <v>1099</v>
          </cell>
          <cell r="I2012">
            <v>150</v>
          </cell>
          <cell r="J2012">
            <v>201909</v>
          </cell>
          <cell r="K2012">
            <v>201800</v>
          </cell>
          <cell r="N2012">
            <v>687285.9099999998</v>
          </cell>
          <cell r="O2012" t="str">
            <v>Small</v>
          </cell>
        </row>
        <row r="2013">
          <cell r="B2013" t="str">
            <v>MA_Small_HPHC_HMO_POS</v>
          </cell>
          <cell r="H2013">
            <v>56</v>
          </cell>
          <cell r="I2013">
            <v>6</v>
          </cell>
          <cell r="J2013">
            <v>201909</v>
          </cell>
          <cell r="K2013">
            <v>201808</v>
          </cell>
          <cell r="N2013">
            <v>33374.479999999996</v>
          </cell>
          <cell r="O2013" t="str">
            <v>Small</v>
          </cell>
        </row>
        <row r="2014">
          <cell r="B2014" t="str">
            <v>MA_Small_HPHC_HMO_POS</v>
          </cell>
          <cell r="H2014">
            <v>1609</v>
          </cell>
          <cell r="I2014">
            <v>270</v>
          </cell>
          <cell r="J2014">
            <v>201901</v>
          </cell>
          <cell r="K2014">
            <v>201800</v>
          </cell>
          <cell r="N2014">
            <v>958814.07</v>
          </cell>
          <cell r="O2014" t="str">
            <v>Small</v>
          </cell>
        </row>
        <row r="2015">
          <cell r="B2015" t="str">
            <v>MA_Small_HPHC_HMO_POS</v>
          </cell>
          <cell r="H2015">
            <v>1598</v>
          </cell>
          <cell r="I2015">
            <v>272</v>
          </cell>
          <cell r="J2015">
            <v>201902</v>
          </cell>
          <cell r="K2015">
            <v>201800</v>
          </cell>
          <cell r="N2015">
            <v>950084.6399999999</v>
          </cell>
          <cell r="O2015" t="str">
            <v>Small</v>
          </cell>
        </row>
        <row r="2016">
          <cell r="B2016" t="str">
            <v>MA_Small_HPHC_HMO_POS</v>
          </cell>
          <cell r="H2016">
            <v>1567</v>
          </cell>
          <cell r="I2016">
            <v>262</v>
          </cell>
          <cell r="J2016">
            <v>201903</v>
          </cell>
          <cell r="K2016">
            <v>201800</v>
          </cell>
          <cell r="N2016">
            <v>936019.18</v>
          </cell>
          <cell r="O2016" t="str">
            <v>Small</v>
          </cell>
        </row>
        <row r="2017">
          <cell r="B2017" t="str">
            <v>MA_Small_HPHC_HMO_POS</v>
          </cell>
          <cell r="H2017">
            <v>1566</v>
          </cell>
          <cell r="I2017">
            <v>259</v>
          </cell>
          <cell r="J2017">
            <v>201904</v>
          </cell>
          <cell r="K2017">
            <v>201800</v>
          </cell>
          <cell r="N2017">
            <v>935357.39000000013</v>
          </cell>
          <cell r="O2017" t="str">
            <v>Small</v>
          </cell>
        </row>
        <row r="2018">
          <cell r="B2018" t="str">
            <v>MA_Small_HPHC_HMO_POS</v>
          </cell>
          <cell r="H2018">
            <v>1533</v>
          </cell>
          <cell r="I2018">
            <v>254</v>
          </cell>
          <cell r="J2018">
            <v>201905</v>
          </cell>
          <cell r="K2018">
            <v>201800</v>
          </cell>
          <cell r="N2018">
            <v>920312.67000000016</v>
          </cell>
          <cell r="O2018" t="str">
            <v>Small</v>
          </cell>
        </row>
        <row r="2019">
          <cell r="B2019" t="str">
            <v>MA_Small_HPHC_HMO_POS</v>
          </cell>
          <cell r="H2019">
            <v>1540</v>
          </cell>
          <cell r="I2019">
            <v>258</v>
          </cell>
          <cell r="J2019">
            <v>201906</v>
          </cell>
          <cell r="K2019">
            <v>201800</v>
          </cell>
          <cell r="N2019">
            <v>921988.17000000027</v>
          </cell>
          <cell r="O2019" t="str">
            <v>Small</v>
          </cell>
        </row>
        <row r="2020">
          <cell r="B2020" t="str">
            <v>MA_Small_HPHC_HMO_POS</v>
          </cell>
          <cell r="H2020">
            <v>1422</v>
          </cell>
          <cell r="I2020">
            <v>221</v>
          </cell>
          <cell r="J2020">
            <v>201907</v>
          </cell>
          <cell r="K2020">
            <v>201800</v>
          </cell>
          <cell r="N2020">
            <v>888060.58000000007</v>
          </cell>
          <cell r="O2020" t="str">
            <v>Small</v>
          </cell>
        </row>
        <row r="2021">
          <cell r="B2021" t="str">
            <v>MA_Small_HPHC_HMO_POS</v>
          </cell>
          <cell r="H2021">
            <v>30</v>
          </cell>
          <cell r="I2021">
            <v>2</v>
          </cell>
          <cell r="J2021">
            <v>201907</v>
          </cell>
          <cell r="K2021">
            <v>201808</v>
          </cell>
          <cell r="N2021">
            <v>14506.920000000002</v>
          </cell>
          <cell r="O2021" t="str">
            <v>Small</v>
          </cell>
        </row>
        <row r="2022">
          <cell r="B2022" t="str">
            <v>MA_Small_HPHC_HMO_POS</v>
          </cell>
          <cell r="H2022">
            <v>1364</v>
          </cell>
          <cell r="I2022">
            <v>208</v>
          </cell>
          <cell r="J2022">
            <v>201908</v>
          </cell>
          <cell r="K2022">
            <v>201800</v>
          </cell>
          <cell r="N2022">
            <v>865293.29000000015</v>
          </cell>
          <cell r="O2022" t="str">
            <v>Small</v>
          </cell>
        </row>
        <row r="2023">
          <cell r="B2023" t="str">
            <v>MA_Small_HPHC_HMO_POS</v>
          </cell>
          <cell r="H2023">
            <v>26</v>
          </cell>
          <cell r="I2023">
            <v>1</v>
          </cell>
          <cell r="J2023">
            <v>201908</v>
          </cell>
          <cell r="K2023">
            <v>201808</v>
          </cell>
          <cell r="N2023">
            <v>13100.89</v>
          </cell>
          <cell r="O2023" t="str">
            <v>Small</v>
          </cell>
        </row>
        <row r="2024">
          <cell r="B2024" t="str">
            <v>MA_Small_HPHC_HMO_POS</v>
          </cell>
          <cell r="H2024">
            <v>1364</v>
          </cell>
          <cell r="I2024">
            <v>207</v>
          </cell>
          <cell r="J2024">
            <v>201909</v>
          </cell>
          <cell r="K2024">
            <v>201800</v>
          </cell>
          <cell r="N2024">
            <v>866228.52000000014</v>
          </cell>
          <cell r="O2024" t="str">
            <v>Small</v>
          </cell>
        </row>
        <row r="2025">
          <cell r="B2025" t="str">
            <v>MA_Small_HPHC_HMO_POS</v>
          </cell>
          <cell r="H2025">
            <v>27</v>
          </cell>
          <cell r="I2025">
            <v>2</v>
          </cell>
          <cell r="J2025">
            <v>201909</v>
          </cell>
          <cell r="K2025">
            <v>201808</v>
          </cell>
          <cell r="N2025">
            <v>13229.01</v>
          </cell>
          <cell r="O2025" t="str">
            <v>Small</v>
          </cell>
        </row>
        <row r="2026">
          <cell r="B2026" t="str">
            <v>MA_Small_HPHC_HMO_POS</v>
          </cell>
          <cell r="H2026">
            <v>1293</v>
          </cell>
          <cell r="I2026">
            <v>226</v>
          </cell>
          <cell r="J2026">
            <v>201901</v>
          </cell>
          <cell r="K2026">
            <v>201800</v>
          </cell>
          <cell r="N2026">
            <v>755289.92999999993</v>
          </cell>
          <cell r="O2026" t="str">
            <v>Small</v>
          </cell>
        </row>
        <row r="2027">
          <cell r="B2027" t="str">
            <v>MA_Small_HPHC_HMO_POS</v>
          </cell>
          <cell r="H2027">
            <v>1303</v>
          </cell>
          <cell r="I2027">
            <v>225</v>
          </cell>
          <cell r="J2027">
            <v>201902</v>
          </cell>
          <cell r="K2027">
            <v>201800</v>
          </cell>
          <cell r="N2027">
            <v>760814.55999999994</v>
          </cell>
          <cell r="O2027" t="str">
            <v>Small</v>
          </cell>
        </row>
        <row r="2028">
          <cell r="B2028" t="str">
            <v>MA_Small_HPHC_HMO_POS</v>
          </cell>
          <cell r="H2028">
            <v>1334</v>
          </cell>
          <cell r="I2028">
            <v>230</v>
          </cell>
          <cell r="J2028">
            <v>201903</v>
          </cell>
          <cell r="K2028">
            <v>201800</v>
          </cell>
          <cell r="N2028">
            <v>777847.58</v>
          </cell>
          <cell r="O2028" t="str">
            <v>Small</v>
          </cell>
        </row>
        <row r="2029">
          <cell r="B2029" t="str">
            <v>MA_Small_HPHC_HMO_POS</v>
          </cell>
          <cell r="H2029">
            <v>1342</v>
          </cell>
          <cell r="I2029">
            <v>232</v>
          </cell>
          <cell r="J2029">
            <v>201904</v>
          </cell>
          <cell r="K2029">
            <v>201800</v>
          </cell>
          <cell r="N2029">
            <v>780444.92999999982</v>
          </cell>
          <cell r="O2029" t="str">
            <v>Small</v>
          </cell>
        </row>
        <row r="2030">
          <cell r="B2030" t="str">
            <v>MA_Small_HPHC_HMO_POS</v>
          </cell>
          <cell r="H2030">
            <v>1362</v>
          </cell>
          <cell r="I2030">
            <v>231</v>
          </cell>
          <cell r="J2030">
            <v>201905</v>
          </cell>
          <cell r="K2030">
            <v>201800</v>
          </cell>
          <cell r="N2030">
            <v>791737.48000000021</v>
          </cell>
          <cell r="O2030" t="str">
            <v>Small</v>
          </cell>
        </row>
        <row r="2031">
          <cell r="B2031" t="str">
            <v>MA_Small_HPHC_HMO_POS</v>
          </cell>
          <cell r="H2031">
            <v>1358</v>
          </cell>
          <cell r="I2031">
            <v>231</v>
          </cell>
          <cell r="J2031">
            <v>201906</v>
          </cell>
          <cell r="K2031">
            <v>201800</v>
          </cell>
          <cell r="N2031">
            <v>794588.8600000001</v>
          </cell>
          <cell r="O2031" t="str">
            <v>Small</v>
          </cell>
        </row>
        <row r="2032">
          <cell r="B2032" t="str">
            <v>MA_Small_HPHC_HMO_POS</v>
          </cell>
          <cell r="H2032">
            <v>1377</v>
          </cell>
          <cell r="I2032">
            <v>233</v>
          </cell>
          <cell r="J2032">
            <v>201907</v>
          </cell>
          <cell r="K2032">
            <v>201800</v>
          </cell>
          <cell r="N2032">
            <v>823396.02000000014</v>
          </cell>
          <cell r="O2032" t="str">
            <v>Small</v>
          </cell>
        </row>
        <row r="2033">
          <cell r="B2033" t="str">
            <v>MA_Small_HPHC_HMO_POS</v>
          </cell>
          <cell r="H2033">
            <v>949</v>
          </cell>
          <cell r="I2033">
            <v>124</v>
          </cell>
          <cell r="J2033">
            <v>201908</v>
          </cell>
          <cell r="K2033">
            <v>201800</v>
          </cell>
          <cell r="N2033">
            <v>571908.34</v>
          </cell>
          <cell r="O2033" t="str">
            <v>Small</v>
          </cell>
        </row>
        <row r="2034">
          <cell r="B2034" t="str">
            <v>MA_Small_HPHC_HMO_POS</v>
          </cell>
          <cell r="H2034">
            <v>19</v>
          </cell>
          <cell r="I2034">
            <v>9</v>
          </cell>
          <cell r="J2034">
            <v>201908</v>
          </cell>
          <cell r="K2034">
            <v>201908</v>
          </cell>
          <cell r="N2034">
            <v>13422.93</v>
          </cell>
          <cell r="O2034" t="str">
            <v>Small</v>
          </cell>
        </row>
        <row r="2035">
          <cell r="B2035" t="str">
            <v>MA_Small_HPHC_HMO_POS</v>
          </cell>
          <cell r="H2035">
            <v>947</v>
          </cell>
          <cell r="I2035">
            <v>122</v>
          </cell>
          <cell r="J2035">
            <v>201909</v>
          </cell>
          <cell r="K2035">
            <v>201800</v>
          </cell>
          <cell r="N2035">
            <v>572311.57999999996</v>
          </cell>
          <cell r="O2035" t="str">
            <v>Small</v>
          </cell>
        </row>
        <row r="2036">
          <cell r="B2036" t="str">
            <v>MA_Small_HPHC_HMO_POS</v>
          </cell>
          <cell r="H2036">
            <v>19</v>
          </cell>
          <cell r="I2036">
            <v>9</v>
          </cell>
          <cell r="J2036">
            <v>201909</v>
          </cell>
          <cell r="K2036">
            <v>201908</v>
          </cell>
          <cell r="N2036">
            <v>13422.93</v>
          </cell>
          <cell r="O2036" t="str">
            <v>Small</v>
          </cell>
        </row>
        <row r="2037">
          <cell r="B2037" t="str">
            <v>MA_Small_HPHC_HMO_POS</v>
          </cell>
          <cell r="H2037">
            <v>1289</v>
          </cell>
          <cell r="I2037">
            <v>179</v>
          </cell>
          <cell r="J2037">
            <v>201901</v>
          </cell>
          <cell r="K2037">
            <v>201800</v>
          </cell>
          <cell r="N2037">
            <v>797104.4600000002</v>
          </cell>
          <cell r="O2037" t="str">
            <v>Small</v>
          </cell>
        </row>
        <row r="2038">
          <cell r="B2038" t="str">
            <v>MA_Small_HPHC_HMO_POS</v>
          </cell>
          <cell r="H2038">
            <v>55</v>
          </cell>
          <cell r="I2038">
            <v>13</v>
          </cell>
          <cell r="J2038">
            <v>201901</v>
          </cell>
          <cell r="K2038">
            <v>201808</v>
          </cell>
          <cell r="N2038">
            <v>32471.88</v>
          </cell>
          <cell r="O2038" t="str">
            <v>Small</v>
          </cell>
        </row>
        <row r="2039">
          <cell r="B2039" t="str">
            <v>MA_Small_HPHC_HMO_POS</v>
          </cell>
          <cell r="H2039">
            <v>1291</v>
          </cell>
          <cell r="I2039">
            <v>181</v>
          </cell>
          <cell r="J2039">
            <v>201902</v>
          </cell>
          <cell r="K2039">
            <v>201800</v>
          </cell>
          <cell r="N2039">
            <v>800127.78000000014</v>
          </cell>
          <cell r="O2039" t="str">
            <v>Small</v>
          </cell>
        </row>
        <row r="2040">
          <cell r="B2040" t="str">
            <v>MA_Small_HPHC_HMO_POS</v>
          </cell>
          <cell r="H2040">
            <v>55</v>
          </cell>
          <cell r="I2040">
            <v>13</v>
          </cell>
          <cell r="J2040">
            <v>201902</v>
          </cell>
          <cell r="K2040">
            <v>201808</v>
          </cell>
          <cell r="N2040">
            <v>32430.54</v>
          </cell>
          <cell r="O2040" t="str">
            <v>Small</v>
          </cell>
        </row>
        <row r="2041">
          <cell r="B2041" t="str">
            <v>MA_Small_HPHC_HMO_POS</v>
          </cell>
          <cell r="H2041">
            <v>1286</v>
          </cell>
          <cell r="I2041">
            <v>176</v>
          </cell>
          <cell r="J2041">
            <v>201903</v>
          </cell>
          <cell r="K2041">
            <v>201800</v>
          </cell>
          <cell r="N2041">
            <v>798403.87999999989</v>
          </cell>
          <cell r="O2041" t="str">
            <v>Small</v>
          </cell>
        </row>
        <row r="2042">
          <cell r="B2042" t="str">
            <v>MA_Small_HPHC_HMO_POS</v>
          </cell>
          <cell r="H2042">
            <v>55</v>
          </cell>
          <cell r="I2042">
            <v>13</v>
          </cell>
          <cell r="J2042">
            <v>201903</v>
          </cell>
          <cell r="K2042">
            <v>201808</v>
          </cell>
          <cell r="N2042">
            <v>32430.54</v>
          </cell>
          <cell r="O2042" t="str">
            <v>Small</v>
          </cell>
        </row>
        <row r="2043">
          <cell r="B2043" t="str">
            <v>MA_Small_HPHC_HMO_POS</v>
          </cell>
          <cell r="H2043">
            <v>1287</v>
          </cell>
          <cell r="I2043">
            <v>178</v>
          </cell>
          <cell r="J2043">
            <v>201904</v>
          </cell>
          <cell r="K2043">
            <v>201800</v>
          </cell>
          <cell r="N2043">
            <v>796353.88000000024</v>
          </cell>
          <cell r="O2043" t="str">
            <v>Small</v>
          </cell>
        </row>
        <row r="2044">
          <cell r="B2044" t="str">
            <v>MA_Small_HPHC_HMO_POS</v>
          </cell>
          <cell r="H2044">
            <v>55</v>
          </cell>
          <cell r="I2044">
            <v>13</v>
          </cell>
          <cell r="J2044">
            <v>201904</v>
          </cell>
          <cell r="K2044">
            <v>201808</v>
          </cell>
          <cell r="N2044">
            <v>32430.54</v>
          </cell>
          <cell r="O2044" t="str">
            <v>Small</v>
          </cell>
        </row>
        <row r="2045">
          <cell r="B2045" t="str">
            <v>MA_Small_HPHC_HMO_POS</v>
          </cell>
          <cell r="H2045">
            <v>1265</v>
          </cell>
          <cell r="I2045">
            <v>170</v>
          </cell>
          <cell r="J2045">
            <v>201905</v>
          </cell>
          <cell r="K2045">
            <v>201800</v>
          </cell>
          <cell r="N2045">
            <v>786728.37000000011</v>
          </cell>
          <cell r="O2045" t="str">
            <v>Small</v>
          </cell>
        </row>
        <row r="2046">
          <cell r="B2046" t="str">
            <v>MA_Small_HPHC_HMO_POS</v>
          </cell>
          <cell r="H2046">
            <v>55</v>
          </cell>
          <cell r="I2046">
            <v>13</v>
          </cell>
          <cell r="J2046">
            <v>201905</v>
          </cell>
          <cell r="K2046">
            <v>201808</v>
          </cell>
          <cell r="N2046">
            <v>32430.54</v>
          </cell>
          <cell r="O2046" t="str">
            <v>Small</v>
          </cell>
        </row>
        <row r="2047">
          <cell r="B2047" t="str">
            <v>MA_Small_HPHC_HMO_POS</v>
          </cell>
          <cell r="H2047">
            <v>1259</v>
          </cell>
          <cell r="I2047">
            <v>169</v>
          </cell>
          <cell r="J2047">
            <v>201906</v>
          </cell>
          <cell r="K2047">
            <v>201800</v>
          </cell>
          <cell r="N2047">
            <v>778851.94</v>
          </cell>
          <cell r="O2047" t="str">
            <v>Small</v>
          </cell>
        </row>
        <row r="2048">
          <cell r="B2048" t="str">
            <v>MA_Small_HPHC_HMO_POS</v>
          </cell>
          <cell r="H2048">
            <v>55</v>
          </cell>
          <cell r="I2048">
            <v>13</v>
          </cell>
          <cell r="J2048">
            <v>201906</v>
          </cell>
          <cell r="K2048">
            <v>201808</v>
          </cell>
          <cell r="N2048">
            <v>32430.54</v>
          </cell>
          <cell r="O2048" t="str">
            <v>Small</v>
          </cell>
        </row>
        <row r="2049">
          <cell r="B2049" t="str">
            <v>MA_Small_HPHC_HMO_POS</v>
          </cell>
          <cell r="H2049">
            <v>1247</v>
          </cell>
          <cell r="I2049">
            <v>169</v>
          </cell>
          <cell r="J2049">
            <v>201907</v>
          </cell>
          <cell r="K2049">
            <v>201800</v>
          </cell>
          <cell r="N2049">
            <v>771543.67</v>
          </cell>
          <cell r="O2049" t="str">
            <v>Small</v>
          </cell>
        </row>
        <row r="2050">
          <cell r="B2050" t="str">
            <v>MA_Small_HPHC_HMO_POS</v>
          </cell>
          <cell r="H2050">
            <v>54</v>
          </cell>
          <cell r="I2050">
            <v>13</v>
          </cell>
          <cell r="J2050">
            <v>201907</v>
          </cell>
          <cell r="K2050">
            <v>201808</v>
          </cell>
          <cell r="N2050">
            <v>31789.739999999998</v>
          </cell>
          <cell r="O2050" t="str">
            <v>Small</v>
          </cell>
        </row>
        <row r="2051">
          <cell r="B2051" t="str">
            <v>MA_Small_HPHC_HMO_POS</v>
          </cell>
          <cell r="H2051">
            <v>1242</v>
          </cell>
          <cell r="I2051">
            <v>170</v>
          </cell>
          <cell r="J2051">
            <v>201908</v>
          </cell>
          <cell r="K2051">
            <v>201800</v>
          </cell>
          <cell r="N2051">
            <v>779605.26454545453</v>
          </cell>
          <cell r="O2051" t="str">
            <v>Small</v>
          </cell>
        </row>
        <row r="2052">
          <cell r="B2052" t="str">
            <v>MA_Small_HPHC_HMO_POS</v>
          </cell>
          <cell r="H2052">
            <v>54</v>
          </cell>
          <cell r="I2052">
            <v>13</v>
          </cell>
          <cell r="J2052">
            <v>201908</v>
          </cell>
          <cell r="K2052">
            <v>201808</v>
          </cell>
          <cell r="N2052">
            <v>39613.65</v>
          </cell>
          <cell r="O2052" t="str">
            <v>Small</v>
          </cell>
        </row>
        <row r="2053">
          <cell r="B2053" t="str">
            <v>MA_Small_HPHC_HMO_POS</v>
          </cell>
          <cell r="H2053">
            <v>1077</v>
          </cell>
          <cell r="I2053">
            <v>146</v>
          </cell>
          <cell r="J2053">
            <v>201909</v>
          </cell>
          <cell r="K2053">
            <v>201800</v>
          </cell>
          <cell r="N2053">
            <v>664091.11999999988</v>
          </cell>
          <cell r="O2053" t="str">
            <v>Small</v>
          </cell>
        </row>
        <row r="2054">
          <cell r="B2054" t="str">
            <v>MA_Small_HPHC_HMO_POS</v>
          </cell>
          <cell r="H2054">
            <v>8</v>
          </cell>
          <cell r="I2054">
            <v>3</v>
          </cell>
          <cell r="J2054">
            <v>201909</v>
          </cell>
          <cell r="K2054">
            <v>201808</v>
          </cell>
          <cell r="N2054">
            <v>6003.54</v>
          </cell>
          <cell r="O2054" t="str">
            <v>Small</v>
          </cell>
        </row>
        <row r="2055">
          <cell r="B2055" t="str">
            <v>MA_Small_HPHC_HMO_POS</v>
          </cell>
          <cell r="H2055">
            <v>23</v>
          </cell>
          <cell r="I2055">
            <v>8</v>
          </cell>
          <cell r="J2055">
            <v>201909</v>
          </cell>
          <cell r="K2055">
            <v>201908</v>
          </cell>
          <cell r="N2055">
            <v>10973.48</v>
          </cell>
          <cell r="O2055" t="str">
            <v>Small</v>
          </cell>
        </row>
        <row r="2056">
          <cell r="B2056" t="str">
            <v>MA_Small_HPHC_HMO_POS</v>
          </cell>
          <cell r="H2056">
            <v>1278</v>
          </cell>
          <cell r="I2056">
            <v>187</v>
          </cell>
          <cell r="J2056">
            <v>201901</v>
          </cell>
          <cell r="K2056">
            <v>201800</v>
          </cell>
          <cell r="N2056">
            <v>757432.55999999994</v>
          </cell>
          <cell r="O2056" t="str">
            <v>Small</v>
          </cell>
        </row>
        <row r="2057">
          <cell r="B2057" t="str">
            <v>MA_Small_HPHC_HMO_POS</v>
          </cell>
          <cell r="H2057">
            <v>6</v>
          </cell>
          <cell r="I2057">
            <v>1</v>
          </cell>
          <cell r="J2057">
            <v>201901</v>
          </cell>
          <cell r="K2057">
            <v>201808</v>
          </cell>
          <cell r="N2057">
            <v>2395.8000000000002</v>
          </cell>
          <cell r="O2057" t="str">
            <v>Small</v>
          </cell>
        </row>
        <row r="2058">
          <cell r="B2058" t="str">
            <v>MA_Small_HPHC_HMO_POS</v>
          </cell>
          <cell r="H2058">
            <v>1283</v>
          </cell>
          <cell r="I2058">
            <v>188</v>
          </cell>
          <cell r="J2058">
            <v>201902</v>
          </cell>
          <cell r="K2058">
            <v>201800</v>
          </cell>
          <cell r="N2058">
            <v>760664.21</v>
          </cell>
          <cell r="O2058" t="str">
            <v>Small</v>
          </cell>
        </row>
        <row r="2059">
          <cell r="B2059" t="str">
            <v>MA_Small_HPHC_HMO_POS</v>
          </cell>
          <cell r="H2059">
            <v>7</v>
          </cell>
          <cell r="I2059">
            <v>1</v>
          </cell>
          <cell r="J2059">
            <v>201902</v>
          </cell>
          <cell r="K2059">
            <v>201808</v>
          </cell>
          <cell r="N2059">
            <v>2795.1</v>
          </cell>
          <cell r="O2059" t="str">
            <v>Small</v>
          </cell>
        </row>
        <row r="2060">
          <cell r="B2060" t="str">
            <v>MA_Small_HPHC_HMO_POS</v>
          </cell>
          <cell r="H2060">
            <v>1283</v>
          </cell>
          <cell r="I2060">
            <v>191</v>
          </cell>
          <cell r="J2060">
            <v>201903</v>
          </cell>
          <cell r="K2060">
            <v>201800</v>
          </cell>
          <cell r="N2060">
            <v>761863.94999999984</v>
          </cell>
          <cell r="O2060" t="str">
            <v>Small</v>
          </cell>
        </row>
        <row r="2061">
          <cell r="B2061" t="str">
            <v>MA_Small_HPHC_HMO_POS</v>
          </cell>
          <cell r="H2061">
            <v>7</v>
          </cell>
          <cell r="I2061">
            <v>1</v>
          </cell>
          <cell r="J2061">
            <v>201903</v>
          </cell>
          <cell r="K2061">
            <v>201808</v>
          </cell>
          <cell r="N2061">
            <v>2795.1</v>
          </cell>
          <cell r="O2061" t="str">
            <v>Small</v>
          </cell>
        </row>
        <row r="2062">
          <cell r="B2062" t="str">
            <v>MA_Small_HPHC_HMO_POS</v>
          </cell>
          <cell r="H2062">
            <v>1270</v>
          </cell>
          <cell r="I2062">
            <v>186</v>
          </cell>
          <cell r="J2062">
            <v>201904</v>
          </cell>
          <cell r="K2062">
            <v>201800</v>
          </cell>
          <cell r="N2062">
            <v>755635.24999999965</v>
          </cell>
          <cell r="O2062" t="str">
            <v>Small</v>
          </cell>
        </row>
        <row r="2063">
          <cell r="B2063" t="str">
            <v>MA_Small_HPHC_HMO_POS</v>
          </cell>
          <cell r="H2063">
            <v>7</v>
          </cell>
          <cell r="I2063">
            <v>1</v>
          </cell>
          <cell r="J2063">
            <v>201904</v>
          </cell>
          <cell r="K2063">
            <v>201808</v>
          </cell>
          <cell r="N2063">
            <v>2795.1</v>
          </cell>
          <cell r="O2063" t="str">
            <v>Small</v>
          </cell>
        </row>
        <row r="2064">
          <cell r="B2064" t="str">
            <v>MA_Small_HPHC_HMO_POS</v>
          </cell>
          <cell r="H2064">
            <v>1274</v>
          </cell>
          <cell r="I2064">
            <v>190</v>
          </cell>
          <cell r="J2064">
            <v>201905</v>
          </cell>
          <cell r="K2064">
            <v>201800</v>
          </cell>
          <cell r="N2064">
            <v>758585.7999999997</v>
          </cell>
          <cell r="O2064" t="str">
            <v>Small</v>
          </cell>
        </row>
        <row r="2065">
          <cell r="B2065" t="str">
            <v>MA_Small_HPHC_HMO_POS</v>
          </cell>
          <cell r="H2065">
            <v>7</v>
          </cell>
          <cell r="I2065">
            <v>1</v>
          </cell>
          <cell r="J2065">
            <v>201905</v>
          </cell>
          <cell r="K2065">
            <v>201808</v>
          </cell>
          <cell r="N2065">
            <v>2795.1</v>
          </cell>
          <cell r="O2065" t="str">
            <v>Small</v>
          </cell>
        </row>
        <row r="2066">
          <cell r="B2066" t="str">
            <v>MA_Small_HPHC_HMO_POS</v>
          </cell>
          <cell r="H2066">
            <v>1265</v>
          </cell>
          <cell r="I2066">
            <v>187</v>
          </cell>
          <cell r="J2066">
            <v>201906</v>
          </cell>
          <cell r="K2066">
            <v>201800</v>
          </cell>
          <cell r="N2066">
            <v>756541.9099999998</v>
          </cell>
          <cell r="O2066" t="str">
            <v>Small</v>
          </cell>
        </row>
        <row r="2067">
          <cell r="B2067" t="str">
            <v>MA_Small_HPHC_HMO_POS</v>
          </cell>
          <cell r="H2067">
            <v>6</v>
          </cell>
          <cell r="I2067">
            <v>1</v>
          </cell>
          <cell r="J2067">
            <v>201906</v>
          </cell>
          <cell r="K2067">
            <v>201808</v>
          </cell>
          <cell r="N2067">
            <v>2409.11</v>
          </cell>
          <cell r="O2067" t="str">
            <v>Small</v>
          </cell>
        </row>
        <row r="2068">
          <cell r="B2068" t="str">
            <v>MA_Small_HPHC_HMO_POS</v>
          </cell>
          <cell r="H2068">
            <v>1272</v>
          </cell>
          <cell r="I2068">
            <v>186</v>
          </cell>
          <cell r="J2068">
            <v>201907</v>
          </cell>
          <cell r="K2068">
            <v>201800</v>
          </cell>
          <cell r="N2068">
            <v>766051.9499999996</v>
          </cell>
          <cell r="O2068" t="str">
            <v>Small</v>
          </cell>
        </row>
        <row r="2069">
          <cell r="B2069" t="str">
            <v>MA_Small_HPHC_HMO_POS</v>
          </cell>
          <cell r="H2069">
            <v>11</v>
          </cell>
          <cell r="I2069">
            <v>1</v>
          </cell>
          <cell r="J2069">
            <v>201907</v>
          </cell>
          <cell r="K2069">
            <v>201808</v>
          </cell>
          <cell r="N2069">
            <v>3533.81</v>
          </cell>
          <cell r="O2069" t="str">
            <v>Small</v>
          </cell>
        </row>
        <row r="2070">
          <cell r="B2070" t="str">
            <v>MA_Small_HPHC_HMO_POS</v>
          </cell>
          <cell r="H2070">
            <v>1271</v>
          </cell>
          <cell r="I2070">
            <v>185</v>
          </cell>
          <cell r="J2070">
            <v>201908</v>
          </cell>
          <cell r="K2070">
            <v>201800</v>
          </cell>
          <cell r="N2070">
            <v>759891.86</v>
          </cell>
          <cell r="O2070" t="str">
            <v>Small</v>
          </cell>
        </row>
        <row r="2071">
          <cell r="B2071" t="str">
            <v>MA_Small_HPHC_HMO_POS</v>
          </cell>
          <cell r="H2071">
            <v>11</v>
          </cell>
          <cell r="I2071">
            <v>1</v>
          </cell>
          <cell r="J2071">
            <v>201908</v>
          </cell>
          <cell r="K2071">
            <v>201808</v>
          </cell>
          <cell r="N2071">
            <v>3533.81</v>
          </cell>
          <cell r="O2071" t="str">
            <v>Small</v>
          </cell>
        </row>
        <row r="2072">
          <cell r="B2072" t="str">
            <v>MA_Small_HPHC_HMO_POS</v>
          </cell>
          <cell r="H2072">
            <v>1252</v>
          </cell>
          <cell r="I2072">
            <v>179</v>
          </cell>
          <cell r="J2072">
            <v>201909</v>
          </cell>
          <cell r="K2072">
            <v>201800</v>
          </cell>
          <cell r="N2072">
            <v>755256.93999999983</v>
          </cell>
          <cell r="O2072" t="str">
            <v>Small</v>
          </cell>
        </row>
        <row r="2073">
          <cell r="B2073" t="str">
            <v>MA_Small_HPHC_HMO_POS</v>
          </cell>
          <cell r="H2073">
            <v>11</v>
          </cell>
          <cell r="I2073">
            <v>1</v>
          </cell>
          <cell r="J2073">
            <v>201909</v>
          </cell>
          <cell r="K2073">
            <v>201808</v>
          </cell>
          <cell r="N2073">
            <v>3533.81</v>
          </cell>
          <cell r="O2073" t="str">
            <v>Small</v>
          </cell>
        </row>
        <row r="2074">
          <cell r="B2074" t="str">
            <v>MA_Small_HPHC_HMO_POS</v>
          </cell>
          <cell r="H2074">
            <v>1618</v>
          </cell>
          <cell r="I2074">
            <v>221</v>
          </cell>
          <cell r="J2074">
            <v>201901</v>
          </cell>
          <cell r="K2074">
            <v>201800</v>
          </cell>
          <cell r="N2074">
            <v>937300.06000000029</v>
          </cell>
          <cell r="O2074" t="str">
            <v>Small</v>
          </cell>
        </row>
        <row r="2075">
          <cell r="B2075" t="str">
            <v>MA_Small_HPHC_HMO_POS</v>
          </cell>
          <cell r="H2075">
            <v>47</v>
          </cell>
          <cell r="I2075">
            <v>7</v>
          </cell>
          <cell r="J2075">
            <v>201901</v>
          </cell>
          <cell r="K2075">
            <v>201808</v>
          </cell>
          <cell r="N2075">
            <v>29845</v>
          </cell>
          <cell r="O2075" t="str">
            <v>Small</v>
          </cell>
        </row>
        <row r="2076">
          <cell r="B2076" t="str">
            <v>MA_Small_HPHC_HMO_POS</v>
          </cell>
          <cell r="H2076">
            <v>1631</v>
          </cell>
          <cell r="I2076">
            <v>221</v>
          </cell>
          <cell r="J2076">
            <v>201902</v>
          </cell>
          <cell r="K2076">
            <v>201800</v>
          </cell>
          <cell r="N2076">
            <v>945717.41000000015</v>
          </cell>
          <cell r="O2076" t="str">
            <v>Small</v>
          </cell>
        </row>
        <row r="2077">
          <cell r="B2077" t="str">
            <v>MA_Small_HPHC_HMO_POS</v>
          </cell>
          <cell r="H2077">
            <v>52</v>
          </cell>
          <cell r="I2077">
            <v>8</v>
          </cell>
          <cell r="J2077">
            <v>201902</v>
          </cell>
          <cell r="K2077">
            <v>201808</v>
          </cell>
          <cell r="N2077">
            <v>32719.449999999997</v>
          </cell>
          <cell r="O2077" t="str">
            <v>Small</v>
          </cell>
        </row>
        <row r="2078">
          <cell r="B2078" t="str">
            <v>MA_Small_HPHC_HMO_POS</v>
          </cell>
          <cell r="H2078">
            <v>1641</v>
          </cell>
          <cell r="I2078">
            <v>228</v>
          </cell>
          <cell r="J2078">
            <v>201903</v>
          </cell>
          <cell r="K2078">
            <v>201800</v>
          </cell>
          <cell r="N2078">
            <v>949709.0499999997</v>
          </cell>
          <cell r="O2078" t="str">
            <v>Small</v>
          </cell>
        </row>
        <row r="2079">
          <cell r="B2079" t="str">
            <v>MA_Small_HPHC_HMO_POS</v>
          </cell>
          <cell r="H2079">
            <v>54</v>
          </cell>
          <cell r="I2079">
            <v>7</v>
          </cell>
          <cell r="J2079">
            <v>201903</v>
          </cell>
          <cell r="K2079">
            <v>201808</v>
          </cell>
          <cell r="N2079">
            <v>32723.479999999996</v>
          </cell>
          <cell r="O2079" t="str">
            <v>Small</v>
          </cell>
        </row>
        <row r="2080">
          <cell r="B2080" t="str">
            <v>MA_Small_HPHC_HMO_POS</v>
          </cell>
          <cell r="H2080">
            <v>1636</v>
          </cell>
          <cell r="I2080">
            <v>229</v>
          </cell>
          <cell r="J2080">
            <v>201904</v>
          </cell>
          <cell r="K2080">
            <v>201800</v>
          </cell>
          <cell r="N2080">
            <v>945510.87999999954</v>
          </cell>
          <cell r="O2080" t="str">
            <v>Small</v>
          </cell>
        </row>
        <row r="2081">
          <cell r="B2081" t="str">
            <v>MA_Small_HPHC_HMO_POS</v>
          </cell>
          <cell r="H2081">
            <v>51</v>
          </cell>
          <cell r="I2081">
            <v>7</v>
          </cell>
          <cell r="J2081">
            <v>201904</v>
          </cell>
          <cell r="K2081">
            <v>201808</v>
          </cell>
          <cell r="N2081">
            <v>29949.159999999996</v>
          </cell>
          <cell r="O2081" t="str">
            <v>Small</v>
          </cell>
        </row>
        <row r="2082">
          <cell r="B2082" t="str">
            <v>MA_Small_HPHC_HMO_POS</v>
          </cell>
          <cell r="H2082">
            <v>1622</v>
          </cell>
          <cell r="I2082">
            <v>226</v>
          </cell>
          <cell r="J2082">
            <v>201905</v>
          </cell>
          <cell r="K2082">
            <v>201800</v>
          </cell>
          <cell r="N2082">
            <v>937538.50999999966</v>
          </cell>
          <cell r="O2082" t="str">
            <v>Small</v>
          </cell>
        </row>
        <row r="2083">
          <cell r="B2083" t="str">
            <v>MA_Small_HPHC_HMO_POS</v>
          </cell>
          <cell r="H2083">
            <v>48</v>
          </cell>
          <cell r="I2083">
            <v>7</v>
          </cell>
          <cell r="J2083">
            <v>201905</v>
          </cell>
          <cell r="K2083">
            <v>201808</v>
          </cell>
          <cell r="N2083">
            <v>26861.43</v>
          </cell>
          <cell r="O2083" t="str">
            <v>Small</v>
          </cell>
        </row>
        <row r="2084">
          <cell r="B2084" t="str">
            <v>MA_Small_HPHC_HMO_POS</v>
          </cell>
          <cell r="H2084">
            <v>1624</v>
          </cell>
          <cell r="I2084">
            <v>230</v>
          </cell>
          <cell r="J2084">
            <v>201906</v>
          </cell>
          <cell r="K2084">
            <v>201800</v>
          </cell>
          <cell r="N2084">
            <v>938153.79999999958</v>
          </cell>
          <cell r="O2084" t="str">
            <v>Small</v>
          </cell>
        </row>
        <row r="2085">
          <cell r="B2085" t="str">
            <v>MA_Small_HPHC_HMO_POS</v>
          </cell>
          <cell r="H2085">
            <v>48</v>
          </cell>
          <cell r="I2085">
            <v>6</v>
          </cell>
          <cell r="J2085">
            <v>201906</v>
          </cell>
          <cell r="K2085">
            <v>201808</v>
          </cell>
          <cell r="N2085">
            <v>26448</v>
          </cell>
          <cell r="O2085" t="str">
            <v>Small</v>
          </cell>
        </row>
        <row r="2086">
          <cell r="B2086" t="str">
            <v>MA_Small_HPHC_HMO_POS</v>
          </cell>
          <cell r="H2086">
            <v>1612</v>
          </cell>
          <cell r="I2086">
            <v>226</v>
          </cell>
          <cell r="J2086">
            <v>201907</v>
          </cell>
          <cell r="K2086">
            <v>201800</v>
          </cell>
          <cell r="N2086">
            <v>933446.38999999966</v>
          </cell>
          <cell r="O2086" t="str">
            <v>Small</v>
          </cell>
        </row>
        <row r="2087">
          <cell r="B2087" t="str">
            <v>MA_Small_HPHC_HMO_POS</v>
          </cell>
          <cell r="H2087">
            <v>46</v>
          </cell>
          <cell r="I2087">
            <v>6</v>
          </cell>
          <cell r="J2087">
            <v>201907</v>
          </cell>
          <cell r="K2087">
            <v>201808</v>
          </cell>
          <cell r="N2087">
            <v>24905.58</v>
          </cell>
          <cell r="O2087" t="str">
            <v>Small</v>
          </cell>
        </row>
        <row r="2088">
          <cell r="B2088" t="str">
            <v>MA_Small_HPHC_HMO_POS</v>
          </cell>
          <cell r="H2088">
            <v>1584</v>
          </cell>
          <cell r="I2088">
            <v>220</v>
          </cell>
          <cell r="J2088">
            <v>201908</v>
          </cell>
          <cell r="K2088">
            <v>201800</v>
          </cell>
          <cell r="N2088">
            <v>920680.03999999946</v>
          </cell>
          <cell r="O2088" t="str">
            <v>Small</v>
          </cell>
        </row>
        <row r="2089">
          <cell r="B2089" t="str">
            <v>MA_Small_HPHC_HMO_POS</v>
          </cell>
          <cell r="H2089">
            <v>45</v>
          </cell>
          <cell r="I2089">
            <v>7</v>
          </cell>
          <cell r="J2089">
            <v>201908</v>
          </cell>
          <cell r="K2089">
            <v>201808</v>
          </cell>
          <cell r="N2089">
            <v>24858.03</v>
          </cell>
          <cell r="O2089" t="str">
            <v>Small</v>
          </cell>
        </row>
        <row r="2090">
          <cell r="B2090" t="str">
            <v>MA_Small_HPHC_HMO_POS</v>
          </cell>
          <cell r="H2090">
            <v>1592</v>
          </cell>
          <cell r="I2090">
            <v>228</v>
          </cell>
          <cell r="J2090">
            <v>201909</v>
          </cell>
          <cell r="K2090">
            <v>201800</v>
          </cell>
          <cell r="N2090">
            <v>924881.44999999937</v>
          </cell>
          <cell r="O2090" t="str">
            <v>Small</v>
          </cell>
        </row>
        <row r="2091">
          <cell r="B2091" t="str">
            <v>MA_Small_HPHC_HMO_POS</v>
          </cell>
          <cell r="H2091">
            <v>45</v>
          </cell>
          <cell r="I2091">
            <v>7</v>
          </cell>
          <cell r="J2091">
            <v>201909</v>
          </cell>
          <cell r="K2091">
            <v>201808</v>
          </cell>
          <cell r="N2091">
            <v>24708.03</v>
          </cell>
          <cell r="O2091" t="str">
            <v>Small</v>
          </cell>
        </row>
        <row r="2092">
          <cell r="B2092" t="str">
            <v>MA_Small_HPHC_HMO_POS</v>
          </cell>
          <cell r="H2092">
            <v>2948</v>
          </cell>
          <cell r="I2092">
            <v>388</v>
          </cell>
          <cell r="J2092">
            <v>201901</v>
          </cell>
          <cell r="K2092">
            <v>201800</v>
          </cell>
          <cell r="N2092">
            <v>1816105.2499999998</v>
          </cell>
          <cell r="O2092" t="str">
            <v>Small</v>
          </cell>
        </row>
        <row r="2093">
          <cell r="B2093" t="str">
            <v>MA_Small_HPHC_HMO_POS</v>
          </cell>
          <cell r="H2093">
            <v>76</v>
          </cell>
          <cell r="I2093">
            <v>12</v>
          </cell>
          <cell r="J2093">
            <v>201901</v>
          </cell>
          <cell r="K2093">
            <v>201808</v>
          </cell>
          <cell r="N2093">
            <v>42880.630000000005</v>
          </cell>
          <cell r="O2093" t="str">
            <v>Small</v>
          </cell>
        </row>
        <row r="2094">
          <cell r="B2094" t="str">
            <v>MA_Small_HPHC_HMO_POS</v>
          </cell>
          <cell r="H2094">
            <v>2899</v>
          </cell>
          <cell r="I2094">
            <v>371</v>
          </cell>
          <cell r="J2094">
            <v>201902</v>
          </cell>
          <cell r="K2094">
            <v>201800</v>
          </cell>
          <cell r="N2094">
            <v>1787875.61</v>
          </cell>
          <cell r="O2094" t="str">
            <v>Small</v>
          </cell>
        </row>
        <row r="2095">
          <cell r="B2095" t="str">
            <v>MA_Small_HPHC_HMO_POS</v>
          </cell>
          <cell r="H2095">
            <v>73</v>
          </cell>
          <cell r="I2095">
            <v>11</v>
          </cell>
          <cell r="J2095">
            <v>201902</v>
          </cell>
          <cell r="K2095">
            <v>201808</v>
          </cell>
          <cell r="N2095">
            <v>42062.8</v>
          </cell>
          <cell r="O2095" t="str">
            <v>Small</v>
          </cell>
        </row>
        <row r="2096">
          <cell r="B2096" t="str">
            <v>MA_Small_HPHC_HMO_POS</v>
          </cell>
          <cell r="H2096">
            <v>2884</v>
          </cell>
          <cell r="I2096">
            <v>369</v>
          </cell>
          <cell r="J2096">
            <v>201903</v>
          </cell>
          <cell r="K2096">
            <v>201800</v>
          </cell>
          <cell r="N2096">
            <v>1782582.4500000007</v>
          </cell>
          <cell r="O2096" t="str">
            <v>Small</v>
          </cell>
        </row>
        <row r="2097">
          <cell r="B2097" t="str">
            <v>MA_Small_HPHC_HMO_POS</v>
          </cell>
          <cell r="H2097">
            <v>72</v>
          </cell>
          <cell r="I2097">
            <v>11</v>
          </cell>
          <cell r="J2097">
            <v>201903</v>
          </cell>
          <cell r="K2097">
            <v>201808</v>
          </cell>
          <cell r="N2097">
            <v>41664.730000000003</v>
          </cell>
          <cell r="O2097" t="str">
            <v>Small</v>
          </cell>
        </row>
        <row r="2098">
          <cell r="B2098" t="str">
            <v>MA_Small_HPHC_HMO_POS</v>
          </cell>
          <cell r="H2098">
            <v>2880</v>
          </cell>
          <cell r="I2098">
            <v>371</v>
          </cell>
          <cell r="J2098">
            <v>201904</v>
          </cell>
          <cell r="K2098">
            <v>201800</v>
          </cell>
          <cell r="N2098">
            <v>1778068.7</v>
          </cell>
          <cell r="O2098" t="str">
            <v>Small</v>
          </cell>
        </row>
        <row r="2099">
          <cell r="B2099" t="str">
            <v>MA_Small_HPHC_HMO_POS</v>
          </cell>
          <cell r="H2099">
            <v>69</v>
          </cell>
          <cell r="I2099">
            <v>14</v>
          </cell>
          <cell r="J2099">
            <v>201904</v>
          </cell>
          <cell r="K2099">
            <v>201808</v>
          </cell>
          <cell r="N2099">
            <v>39233.850000000006</v>
          </cell>
          <cell r="O2099" t="str">
            <v>Small</v>
          </cell>
        </row>
        <row r="2100">
          <cell r="B2100" t="str">
            <v>MA_Small_HPHC_HMO_POS</v>
          </cell>
          <cell r="H2100">
            <v>2866</v>
          </cell>
          <cell r="I2100">
            <v>371</v>
          </cell>
          <cell r="J2100">
            <v>201905</v>
          </cell>
          <cell r="K2100">
            <v>201800</v>
          </cell>
          <cell r="N2100">
            <v>1772210.7300000004</v>
          </cell>
          <cell r="O2100" t="str">
            <v>Small</v>
          </cell>
        </row>
        <row r="2101">
          <cell r="B2101" t="str">
            <v>MA_Small_HPHC_HMO_POS</v>
          </cell>
          <cell r="H2101">
            <v>70</v>
          </cell>
          <cell r="I2101">
            <v>14</v>
          </cell>
          <cell r="J2101">
            <v>201905</v>
          </cell>
          <cell r="K2101">
            <v>201808</v>
          </cell>
          <cell r="N2101">
            <v>39044.42</v>
          </cell>
          <cell r="O2101" t="str">
            <v>Small</v>
          </cell>
        </row>
        <row r="2102">
          <cell r="B2102" t="str">
            <v>MA_Small_HPHC_HMO_POS</v>
          </cell>
          <cell r="H2102">
            <v>2867</v>
          </cell>
          <cell r="I2102">
            <v>370</v>
          </cell>
          <cell r="J2102">
            <v>201906</v>
          </cell>
          <cell r="K2102">
            <v>201800</v>
          </cell>
          <cell r="N2102">
            <v>1773723.9000000004</v>
          </cell>
          <cell r="O2102" t="str">
            <v>Small</v>
          </cell>
        </row>
        <row r="2103">
          <cell r="B2103" t="str">
            <v>MA_Small_HPHC_HMO_POS</v>
          </cell>
          <cell r="H2103">
            <v>73</v>
          </cell>
          <cell r="I2103">
            <v>14</v>
          </cell>
          <cell r="J2103">
            <v>201906</v>
          </cell>
          <cell r="K2103">
            <v>201808</v>
          </cell>
          <cell r="N2103">
            <v>40965.020000000004</v>
          </cell>
          <cell r="O2103" t="str">
            <v>Small</v>
          </cell>
        </row>
        <row r="2104">
          <cell r="B2104" t="str">
            <v>MA_Small_HPHC_HMO_POS</v>
          </cell>
          <cell r="H2104">
            <v>2879</v>
          </cell>
          <cell r="I2104">
            <v>363</v>
          </cell>
          <cell r="J2104">
            <v>201907</v>
          </cell>
          <cell r="K2104">
            <v>201800</v>
          </cell>
          <cell r="N2104">
            <v>1776566.49</v>
          </cell>
          <cell r="O2104" t="str">
            <v>Small</v>
          </cell>
        </row>
        <row r="2105">
          <cell r="B2105" t="str">
            <v>MA_Small_HPHC_HMO_POS</v>
          </cell>
          <cell r="H2105">
            <v>73</v>
          </cell>
          <cell r="I2105">
            <v>14</v>
          </cell>
          <cell r="J2105">
            <v>201907</v>
          </cell>
          <cell r="K2105">
            <v>201808</v>
          </cell>
          <cell r="N2105">
            <v>40977.89</v>
          </cell>
          <cell r="O2105" t="str">
            <v>Small</v>
          </cell>
        </row>
        <row r="2106">
          <cell r="B2106" t="str">
            <v>MA_Small_HPHC_HMO_POS</v>
          </cell>
          <cell r="H2106">
            <v>2882</v>
          </cell>
          <cell r="I2106">
            <v>370</v>
          </cell>
          <cell r="J2106">
            <v>201908</v>
          </cell>
          <cell r="K2106">
            <v>201800</v>
          </cell>
          <cell r="N2106">
            <v>1783912.0100000012</v>
          </cell>
          <cell r="O2106" t="str">
            <v>Small</v>
          </cell>
        </row>
        <row r="2107">
          <cell r="B2107" t="str">
            <v>MA_Small_HPHC_HMO_POS</v>
          </cell>
          <cell r="H2107">
            <v>73</v>
          </cell>
          <cell r="I2107">
            <v>14</v>
          </cell>
          <cell r="J2107">
            <v>201908</v>
          </cell>
          <cell r="K2107">
            <v>201808</v>
          </cell>
          <cell r="N2107">
            <v>42014.74</v>
          </cell>
          <cell r="O2107" t="str">
            <v>Small</v>
          </cell>
        </row>
        <row r="2108">
          <cell r="B2108" t="str">
            <v>MA_Small_HPHC_HMO_POS</v>
          </cell>
          <cell r="H2108">
            <v>2879</v>
          </cell>
          <cell r="I2108">
            <v>368</v>
          </cell>
          <cell r="J2108">
            <v>201909</v>
          </cell>
          <cell r="K2108">
            <v>201800</v>
          </cell>
          <cell r="N2108">
            <v>1772948.5100000009</v>
          </cell>
          <cell r="O2108" t="str">
            <v>Small</v>
          </cell>
        </row>
        <row r="2109">
          <cell r="B2109" t="str">
            <v>MA_Small_HPHC_HMO_POS</v>
          </cell>
          <cell r="H2109">
            <v>80</v>
          </cell>
          <cell r="I2109">
            <v>14</v>
          </cell>
          <cell r="J2109">
            <v>201909</v>
          </cell>
          <cell r="K2109">
            <v>201808</v>
          </cell>
          <cell r="N2109">
            <v>44194.81</v>
          </cell>
          <cell r="O2109" t="str">
            <v>Small</v>
          </cell>
        </row>
        <row r="2110">
          <cell r="B2110" t="str">
            <v>MA_Small_HPHC_PPO</v>
          </cell>
          <cell r="H2110">
            <v>787</v>
          </cell>
          <cell r="I2110">
            <v>0</v>
          </cell>
          <cell r="J2110">
            <v>201901</v>
          </cell>
          <cell r="K2110">
            <v>201800</v>
          </cell>
          <cell r="N2110">
            <v>474532.1700000001</v>
          </cell>
          <cell r="O2110" t="str">
            <v>Small</v>
          </cell>
        </row>
        <row r="2111">
          <cell r="B2111" t="str">
            <v>MA_Small_HPHC_PPO</v>
          </cell>
          <cell r="H2111">
            <v>53</v>
          </cell>
          <cell r="I2111">
            <v>0</v>
          </cell>
          <cell r="J2111">
            <v>201901</v>
          </cell>
          <cell r="K2111">
            <v>201808</v>
          </cell>
          <cell r="N2111">
            <v>38115.69</v>
          </cell>
          <cell r="O2111" t="str">
            <v>Small</v>
          </cell>
        </row>
        <row r="2112">
          <cell r="B2112" t="str">
            <v>MA_Small_HPHC_PPO</v>
          </cell>
          <cell r="H2112">
            <v>792</v>
          </cell>
          <cell r="I2112">
            <v>0</v>
          </cell>
          <cell r="J2112">
            <v>201902</v>
          </cell>
          <cell r="K2112">
            <v>201800</v>
          </cell>
          <cell r="N2112">
            <v>483651.85000000003</v>
          </cell>
          <cell r="O2112" t="str">
            <v>Small</v>
          </cell>
        </row>
        <row r="2113">
          <cell r="B2113" t="str">
            <v>MA_Small_HPHC_PPO</v>
          </cell>
          <cell r="H2113">
            <v>53</v>
          </cell>
          <cell r="I2113">
            <v>0</v>
          </cell>
          <cell r="J2113">
            <v>201902</v>
          </cell>
          <cell r="K2113">
            <v>201808</v>
          </cell>
          <cell r="N2113">
            <v>38115.69</v>
          </cell>
          <cell r="O2113" t="str">
            <v>Small</v>
          </cell>
        </row>
        <row r="2114">
          <cell r="B2114" t="str">
            <v>MA_Small_HPHC_PPO</v>
          </cell>
          <cell r="H2114">
            <v>795</v>
          </cell>
          <cell r="I2114">
            <v>0</v>
          </cell>
          <cell r="J2114">
            <v>201903</v>
          </cell>
          <cell r="K2114">
            <v>201800</v>
          </cell>
          <cell r="N2114">
            <v>485337.59</v>
          </cell>
          <cell r="O2114" t="str">
            <v>Small</v>
          </cell>
        </row>
        <row r="2115">
          <cell r="B2115" t="str">
            <v>MA_Small_HPHC_PPO</v>
          </cell>
          <cell r="H2115">
            <v>54</v>
          </cell>
          <cell r="I2115">
            <v>0</v>
          </cell>
          <cell r="J2115">
            <v>201903</v>
          </cell>
          <cell r="K2115">
            <v>201808</v>
          </cell>
          <cell r="N2115">
            <v>38273.159999999996</v>
          </cell>
          <cell r="O2115" t="str">
            <v>Small</v>
          </cell>
        </row>
        <row r="2116">
          <cell r="B2116" t="str">
            <v>MA_Small_HPHC_PPO</v>
          </cell>
          <cell r="H2116">
            <v>793</v>
          </cell>
          <cell r="I2116">
            <v>0</v>
          </cell>
          <cell r="J2116">
            <v>201904</v>
          </cell>
          <cell r="K2116">
            <v>201800</v>
          </cell>
          <cell r="N2116">
            <v>482044.21000000014</v>
          </cell>
          <cell r="O2116" t="str">
            <v>Small</v>
          </cell>
        </row>
        <row r="2117">
          <cell r="B2117" t="str">
            <v>MA_Small_HPHC_PPO</v>
          </cell>
          <cell r="H2117">
            <v>53</v>
          </cell>
          <cell r="I2117">
            <v>0</v>
          </cell>
          <cell r="J2117">
            <v>201904</v>
          </cell>
          <cell r="K2117">
            <v>201808</v>
          </cell>
          <cell r="N2117">
            <v>37868.97</v>
          </cell>
          <cell r="O2117" t="str">
            <v>Small</v>
          </cell>
        </row>
        <row r="2118">
          <cell r="B2118" t="str">
            <v>MA_Small_HPHC_PPO</v>
          </cell>
          <cell r="H2118">
            <v>797</v>
          </cell>
          <cell r="I2118">
            <v>0</v>
          </cell>
          <cell r="J2118">
            <v>201905</v>
          </cell>
          <cell r="K2118">
            <v>201800</v>
          </cell>
          <cell r="N2118">
            <v>481573.98</v>
          </cell>
          <cell r="O2118" t="str">
            <v>Small</v>
          </cell>
        </row>
        <row r="2119">
          <cell r="B2119" t="str">
            <v>MA_Small_HPHC_PPO</v>
          </cell>
          <cell r="H2119">
            <v>54</v>
          </cell>
          <cell r="I2119">
            <v>0</v>
          </cell>
          <cell r="J2119">
            <v>201905</v>
          </cell>
          <cell r="K2119">
            <v>201808</v>
          </cell>
          <cell r="N2119">
            <v>37868.97</v>
          </cell>
          <cell r="O2119" t="str">
            <v>Small</v>
          </cell>
        </row>
        <row r="2120">
          <cell r="B2120" t="str">
            <v>MA_Small_HPHC_PPO</v>
          </cell>
          <cell r="H2120">
            <v>795</v>
          </cell>
          <cell r="I2120">
            <v>0</v>
          </cell>
          <cell r="J2120">
            <v>201906</v>
          </cell>
          <cell r="K2120">
            <v>201800</v>
          </cell>
          <cell r="N2120">
            <v>491284.24999999994</v>
          </cell>
          <cell r="O2120" t="str">
            <v>Small</v>
          </cell>
        </row>
        <row r="2121">
          <cell r="B2121" t="str">
            <v>MA_Small_HPHC_PPO</v>
          </cell>
          <cell r="H2121">
            <v>57</v>
          </cell>
          <cell r="I2121">
            <v>0</v>
          </cell>
          <cell r="J2121">
            <v>201906</v>
          </cell>
          <cell r="K2121">
            <v>201808</v>
          </cell>
          <cell r="N2121">
            <v>39770.100000000006</v>
          </cell>
          <cell r="O2121" t="str">
            <v>Small</v>
          </cell>
        </row>
        <row r="2122">
          <cell r="B2122" t="str">
            <v>MA_Small_HPHC_PPO</v>
          </cell>
          <cell r="H2122">
            <v>806</v>
          </cell>
          <cell r="I2122">
            <v>0</v>
          </cell>
          <cell r="J2122">
            <v>201907</v>
          </cell>
          <cell r="K2122">
            <v>201800</v>
          </cell>
          <cell r="N2122">
            <v>494552.42999999993</v>
          </cell>
          <cell r="O2122" t="str">
            <v>Small</v>
          </cell>
        </row>
        <row r="2123">
          <cell r="B2123" t="str">
            <v>MA_Small_HPHC_PPO</v>
          </cell>
          <cell r="H2123">
            <v>59</v>
          </cell>
          <cell r="I2123">
            <v>0</v>
          </cell>
          <cell r="J2123">
            <v>201907</v>
          </cell>
          <cell r="K2123">
            <v>201808</v>
          </cell>
          <cell r="N2123">
            <v>41577.759999999995</v>
          </cell>
          <cell r="O2123" t="str">
            <v>Small</v>
          </cell>
        </row>
        <row r="2124">
          <cell r="B2124" t="str">
            <v>MA_Small_HPHC_PPO</v>
          </cell>
          <cell r="H2124">
            <v>813</v>
          </cell>
          <cell r="I2124">
            <v>0</v>
          </cell>
          <cell r="J2124">
            <v>201908</v>
          </cell>
          <cell r="K2124">
            <v>201800</v>
          </cell>
          <cell r="N2124">
            <v>499844.18000000005</v>
          </cell>
          <cell r="O2124" t="str">
            <v>Small</v>
          </cell>
        </row>
        <row r="2125">
          <cell r="B2125" t="str">
            <v>MA_Small_HPHC_PPO</v>
          </cell>
          <cell r="H2125">
            <v>55</v>
          </cell>
          <cell r="I2125">
            <v>0</v>
          </cell>
          <cell r="J2125">
            <v>201908</v>
          </cell>
          <cell r="K2125">
            <v>201808</v>
          </cell>
          <cell r="N2125">
            <v>39197.100000000006</v>
          </cell>
          <cell r="O2125" t="str">
            <v>Small</v>
          </cell>
        </row>
        <row r="2126">
          <cell r="B2126" t="str">
            <v>MA_Small_HPHC_PPO</v>
          </cell>
          <cell r="H2126">
            <v>822</v>
          </cell>
          <cell r="I2126">
            <v>0</v>
          </cell>
          <cell r="J2126">
            <v>201909</v>
          </cell>
          <cell r="K2126">
            <v>201800</v>
          </cell>
          <cell r="N2126">
            <v>501332.86000000004</v>
          </cell>
          <cell r="O2126" t="str">
            <v>Small</v>
          </cell>
        </row>
        <row r="2127">
          <cell r="B2127" t="str">
            <v>MA_Small_HPHC_PPO</v>
          </cell>
          <cell r="H2127">
            <v>55</v>
          </cell>
          <cell r="I2127">
            <v>0</v>
          </cell>
          <cell r="J2127">
            <v>201909</v>
          </cell>
          <cell r="K2127">
            <v>201808</v>
          </cell>
          <cell r="N2127">
            <v>39197.100000000006</v>
          </cell>
          <cell r="O2127" t="str">
            <v>Small</v>
          </cell>
        </row>
        <row r="2128">
          <cell r="B2128" t="str">
            <v>MA_Small_HPHC_PPO</v>
          </cell>
          <cell r="H2128">
            <v>290</v>
          </cell>
          <cell r="I2128">
            <v>0</v>
          </cell>
          <cell r="J2128">
            <v>201901</v>
          </cell>
          <cell r="K2128">
            <v>201800</v>
          </cell>
          <cell r="N2128">
            <v>157822.67000000001</v>
          </cell>
          <cell r="O2128" t="str">
            <v>Small</v>
          </cell>
        </row>
        <row r="2129">
          <cell r="B2129" t="str">
            <v>MA_Small_HPHC_PPO</v>
          </cell>
          <cell r="H2129">
            <v>329</v>
          </cell>
          <cell r="I2129">
            <v>0</v>
          </cell>
          <cell r="J2129">
            <v>201902</v>
          </cell>
          <cell r="K2129">
            <v>201800</v>
          </cell>
          <cell r="N2129">
            <v>199611.27</v>
          </cell>
          <cell r="O2129" t="str">
            <v>Small</v>
          </cell>
        </row>
        <row r="2130">
          <cell r="B2130" t="str">
            <v>MA_Small_HPHC_PPO</v>
          </cell>
          <cell r="H2130">
            <v>10</v>
          </cell>
          <cell r="I2130">
            <v>0</v>
          </cell>
          <cell r="J2130">
            <v>201902</v>
          </cell>
          <cell r="K2130">
            <v>201808</v>
          </cell>
          <cell r="N2130">
            <v>5179.59</v>
          </cell>
          <cell r="O2130" t="str">
            <v>Small</v>
          </cell>
        </row>
        <row r="2131">
          <cell r="B2131" t="str">
            <v>MA_Small_HPHC_PPO</v>
          </cell>
          <cell r="H2131">
            <v>324</v>
          </cell>
          <cell r="I2131">
            <v>0</v>
          </cell>
          <cell r="J2131">
            <v>201903</v>
          </cell>
          <cell r="K2131">
            <v>201800</v>
          </cell>
          <cell r="N2131">
            <v>198461.15999999997</v>
          </cell>
          <cell r="O2131" t="str">
            <v>Small</v>
          </cell>
        </row>
        <row r="2132">
          <cell r="B2132" t="str">
            <v>MA_Small_HPHC_PPO</v>
          </cell>
          <cell r="H2132">
            <v>10</v>
          </cell>
          <cell r="I2132">
            <v>0</v>
          </cell>
          <cell r="J2132">
            <v>201903</v>
          </cell>
          <cell r="K2132">
            <v>201808</v>
          </cell>
          <cell r="N2132">
            <v>5179.59</v>
          </cell>
          <cell r="O2132" t="str">
            <v>Small</v>
          </cell>
        </row>
        <row r="2133">
          <cell r="B2133" t="str">
            <v>MA_Small_HPHC_PPO</v>
          </cell>
          <cell r="H2133">
            <v>333</v>
          </cell>
          <cell r="I2133">
            <v>0</v>
          </cell>
          <cell r="J2133">
            <v>201904</v>
          </cell>
          <cell r="K2133">
            <v>201800</v>
          </cell>
          <cell r="N2133">
            <v>203455.73</v>
          </cell>
          <cell r="O2133" t="str">
            <v>Small</v>
          </cell>
        </row>
        <row r="2134">
          <cell r="B2134" t="str">
            <v>MA_Small_HPHC_PPO</v>
          </cell>
          <cell r="H2134">
            <v>10</v>
          </cell>
          <cell r="I2134">
            <v>0</v>
          </cell>
          <cell r="J2134">
            <v>201904</v>
          </cell>
          <cell r="K2134">
            <v>201808</v>
          </cell>
          <cell r="N2134">
            <v>5179.59</v>
          </cell>
          <cell r="O2134" t="str">
            <v>Small</v>
          </cell>
        </row>
        <row r="2135">
          <cell r="B2135" t="str">
            <v>MA_Small_HPHC_PPO</v>
          </cell>
          <cell r="H2135">
            <v>343</v>
          </cell>
          <cell r="I2135">
            <v>0</v>
          </cell>
          <cell r="J2135">
            <v>201905</v>
          </cell>
          <cell r="K2135">
            <v>201800</v>
          </cell>
          <cell r="N2135">
            <v>211767.98999999996</v>
          </cell>
          <cell r="O2135" t="str">
            <v>Small</v>
          </cell>
        </row>
        <row r="2136">
          <cell r="B2136" t="str">
            <v>MA_Small_HPHC_PPO</v>
          </cell>
          <cell r="H2136">
            <v>10</v>
          </cell>
          <cell r="I2136">
            <v>0</v>
          </cell>
          <cell r="J2136">
            <v>201905</v>
          </cell>
          <cell r="K2136">
            <v>201808</v>
          </cell>
          <cell r="N2136">
            <v>5179.59</v>
          </cell>
          <cell r="O2136" t="str">
            <v>Small</v>
          </cell>
        </row>
        <row r="2137">
          <cell r="B2137" t="str">
            <v>MA_Small_HPHC_PPO</v>
          </cell>
          <cell r="H2137">
            <v>347</v>
          </cell>
          <cell r="I2137">
            <v>0</v>
          </cell>
          <cell r="J2137">
            <v>201906</v>
          </cell>
          <cell r="K2137">
            <v>201800</v>
          </cell>
          <cell r="N2137">
            <v>213480.70999999996</v>
          </cell>
          <cell r="O2137" t="str">
            <v>Small</v>
          </cell>
        </row>
        <row r="2138">
          <cell r="B2138" t="str">
            <v>MA_Small_HPHC_PPO</v>
          </cell>
          <cell r="H2138">
            <v>10</v>
          </cell>
          <cell r="I2138">
            <v>0</v>
          </cell>
          <cell r="J2138">
            <v>201906</v>
          </cell>
          <cell r="K2138">
            <v>201808</v>
          </cell>
          <cell r="N2138">
            <v>5179.59</v>
          </cell>
          <cell r="O2138" t="str">
            <v>Small</v>
          </cell>
        </row>
        <row r="2139">
          <cell r="B2139" t="str">
            <v>MA_Small_HPHC_PPO</v>
          </cell>
          <cell r="H2139">
            <v>372</v>
          </cell>
          <cell r="I2139">
            <v>0</v>
          </cell>
          <cell r="J2139">
            <v>201907</v>
          </cell>
          <cell r="K2139">
            <v>201800</v>
          </cell>
          <cell r="N2139">
            <v>227540.94999999995</v>
          </cell>
          <cell r="O2139" t="str">
            <v>Small</v>
          </cell>
        </row>
        <row r="2140">
          <cell r="B2140" t="str">
            <v>MA_Small_HPHC_PPO</v>
          </cell>
          <cell r="H2140">
            <v>10</v>
          </cell>
          <cell r="I2140">
            <v>0</v>
          </cell>
          <cell r="J2140">
            <v>201907</v>
          </cell>
          <cell r="K2140">
            <v>201808</v>
          </cell>
          <cell r="N2140">
            <v>5179.59</v>
          </cell>
          <cell r="O2140" t="str">
            <v>Small</v>
          </cell>
        </row>
        <row r="2141">
          <cell r="B2141" t="str">
            <v>MA_Small_HPHC_PPO</v>
          </cell>
          <cell r="H2141">
            <v>354</v>
          </cell>
          <cell r="I2141">
            <v>0</v>
          </cell>
          <cell r="J2141">
            <v>201908</v>
          </cell>
          <cell r="K2141">
            <v>201800</v>
          </cell>
          <cell r="N2141">
            <v>217510.70999999996</v>
          </cell>
          <cell r="O2141" t="str">
            <v>Small</v>
          </cell>
        </row>
        <row r="2142">
          <cell r="B2142" t="str">
            <v>MA_Small_HPHC_PPO</v>
          </cell>
          <cell r="H2142">
            <v>10</v>
          </cell>
          <cell r="I2142">
            <v>0</v>
          </cell>
          <cell r="J2142">
            <v>201908</v>
          </cell>
          <cell r="K2142">
            <v>201808</v>
          </cell>
          <cell r="N2142">
            <v>5179.59</v>
          </cell>
          <cell r="O2142" t="str">
            <v>Small</v>
          </cell>
        </row>
        <row r="2143">
          <cell r="B2143" t="str">
            <v>MA_Small_HPHC_PPO</v>
          </cell>
          <cell r="H2143">
            <v>362</v>
          </cell>
          <cell r="I2143">
            <v>0</v>
          </cell>
          <cell r="J2143">
            <v>201909</v>
          </cell>
          <cell r="K2143">
            <v>201800</v>
          </cell>
          <cell r="N2143">
            <v>219457.50999999995</v>
          </cell>
          <cell r="O2143" t="str">
            <v>Small</v>
          </cell>
        </row>
        <row r="2144">
          <cell r="B2144" t="str">
            <v>MA_Small_HPHC_PPO</v>
          </cell>
          <cell r="H2144">
            <v>10</v>
          </cell>
          <cell r="I2144">
            <v>0</v>
          </cell>
          <cell r="J2144">
            <v>201909</v>
          </cell>
          <cell r="K2144">
            <v>201808</v>
          </cell>
          <cell r="N2144">
            <v>5179.59</v>
          </cell>
          <cell r="O2144" t="str">
            <v>Small</v>
          </cell>
        </row>
        <row r="2145">
          <cell r="B2145" t="str">
            <v>MA_Small_HPHC_PPO</v>
          </cell>
          <cell r="H2145">
            <v>937</v>
          </cell>
          <cell r="I2145">
            <v>0</v>
          </cell>
          <cell r="J2145">
            <v>201901</v>
          </cell>
          <cell r="K2145">
            <v>201800</v>
          </cell>
          <cell r="N2145">
            <v>589604.9657142855</v>
          </cell>
          <cell r="O2145" t="str">
            <v>Small</v>
          </cell>
        </row>
        <row r="2146">
          <cell r="B2146" t="str">
            <v>MA_Small_HPHC_PPO</v>
          </cell>
          <cell r="H2146">
            <v>934</v>
          </cell>
          <cell r="I2146">
            <v>0</v>
          </cell>
          <cell r="J2146">
            <v>201902</v>
          </cell>
          <cell r="K2146">
            <v>201800</v>
          </cell>
          <cell r="N2146">
            <v>589135.31153846171</v>
          </cell>
          <cell r="O2146" t="str">
            <v>Small</v>
          </cell>
        </row>
        <row r="2147">
          <cell r="B2147" t="str">
            <v>MA_Small_HPHC_PPO</v>
          </cell>
          <cell r="H2147">
            <v>956</v>
          </cell>
          <cell r="I2147">
            <v>0</v>
          </cell>
          <cell r="J2147">
            <v>201903</v>
          </cell>
          <cell r="K2147">
            <v>201800</v>
          </cell>
          <cell r="N2147">
            <v>608616.09934782621</v>
          </cell>
          <cell r="O2147" t="str">
            <v>Small</v>
          </cell>
        </row>
        <row r="2148">
          <cell r="B2148" t="str">
            <v>MA_Small_HPHC_PPO</v>
          </cell>
          <cell r="H2148">
            <v>20</v>
          </cell>
          <cell r="I2148">
            <v>0</v>
          </cell>
          <cell r="J2148">
            <v>201903</v>
          </cell>
          <cell r="K2148">
            <v>201808</v>
          </cell>
          <cell r="N2148">
            <v>15699.63</v>
          </cell>
          <cell r="O2148" t="str">
            <v>Small</v>
          </cell>
        </row>
        <row r="2149">
          <cell r="B2149" t="str">
            <v>MA_Small_HPHC_PPO</v>
          </cell>
          <cell r="H2149">
            <v>902</v>
          </cell>
          <cell r="I2149">
            <v>0</v>
          </cell>
          <cell r="J2149">
            <v>201904</v>
          </cell>
          <cell r="K2149">
            <v>201800</v>
          </cell>
          <cell r="N2149">
            <v>592625.41999999981</v>
          </cell>
          <cell r="O2149" t="str">
            <v>Small</v>
          </cell>
        </row>
        <row r="2150">
          <cell r="B2150" t="str">
            <v>MA_Small_HPHC_PPO</v>
          </cell>
          <cell r="H2150">
            <v>20</v>
          </cell>
          <cell r="I2150">
            <v>0</v>
          </cell>
          <cell r="J2150">
            <v>201904</v>
          </cell>
          <cell r="K2150">
            <v>201808</v>
          </cell>
          <cell r="N2150">
            <v>15699.63</v>
          </cell>
          <cell r="O2150" t="str">
            <v>Small</v>
          </cell>
        </row>
        <row r="2151">
          <cell r="B2151" t="str">
            <v>MA_Small_HPHC_PPO</v>
          </cell>
          <cell r="H2151">
            <v>911</v>
          </cell>
          <cell r="I2151">
            <v>0</v>
          </cell>
          <cell r="J2151">
            <v>201905</v>
          </cell>
          <cell r="K2151">
            <v>201800</v>
          </cell>
          <cell r="N2151">
            <v>598228.37599999981</v>
          </cell>
          <cell r="O2151" t="str">
            <v>Small</v>
          </cell>
        </row>
        <row r="2152">
          <cell r="B2152" t="str">
            <v>MA_Small_HPHC_PPO</v>
          </cell>
          <cell r="H2152">
            <v>20</v>
          </cell>
          <cell r="I2152">
            <v>0</v>
          </cell>
          <cell r="J2152">
            <v>201905</v>
          </cell>
          <cell r="K2152">
            <v>201808</v>
          </cell>
          <cell r="N2152">
            <v>15699.63</v>
          </cell>
          <cell r="O2152" t="str">
            <v>Small</v>
          </cell>
        </row>
        <row r="2153">
          <cell r="B2153" t="str">
            <v>MA_Small_HPHC_PPO</v>
          </cell>
          <cell r="H2153">
            <v>897</v>
          </cell>
          <cell r="I2153">
            <v>0</v>
          </cell>
          <cell r="J2153">
            <v>201906</v>
          </cell>
          <cell r="K2153">
            <v>201800</v>
          </cell>
          <cell r="N2153">
            <v>589297.41999999993</v>
          </cell>
          <cell r="O2153" t="str">
            <v>Small</v>
          </cell>
        </row>
        <row r="2154">
          <cell r="B2154" t="str">
            <v>MA_Small_HPHC_PPO</v>
          </cell>
          <cell r="H2154">
            <v>20</v>
          </cell>
          <cell r="I2154">
            <v>0</v>
          </cell>
          <cell r="J2154">
            <v>201906</v>
          </cell>
          <cell r="K2154">
            <v>201808</v>
          </cell>
          <cell r="N2154">
            <v>15699.63</v>
          </cell>
          <cell r="O2154" t="str">
            <v>Small</v>
          </cell>
        </row>
        <row r="2155">
          <cell r="B2155" t="str">
            <v>MA_Small_HPHC_PPO</v>
          </cell>
          <cell r="H2155">
            <v>928</v>
          </cell>
          <cell r="I2155">
            <v>0</v>
          </cell>
          <cell r="J2155">
            <v>201907</v>
          </cell>
          <cell r="K2155">
            <v>201800</v>
          </cell>
          <cell r="N2155">
            <v>603977.04</v>
          </cell>
          <cell r="O2155" t="str">
            <v>Small</v>
          </cell>
        </row>
        <row r="2156">
          <cell r="B2156" t="str">
            <v>MA_Small_HPHC_PPO</v>
          </cell>
          <cell r="H2156">
            <v>19</v>
          </cell>
          <cell r="I2156">
            <v>0</v>
          </cell>
          <cell r="J2156">
            <v>201907</v>
          </cell>
          <cell r="K2156">
            <v>201808</v>
          </cell>
          <cell r="N2156">
            <v>14560.17</v>
          </cell>
          <cell r="O2156" t="str">
            <v>Small</v>
          </cell>
        </row>
        <row r="2157">
          <cell r="B2157" t="str">
            <v>MA_Small_HPHC_PPO</v>
          </cell>
          <cell r="H2157">
            <v>920</v>
          </cell>
          <cell r="I2157">
            <v>0</v>
          </cell>
          <cell r="J2157">
            <v>201908</v>
          </cell>
          <cell r="K2157">
            <v>201800</v>
          </cell>
          <cell r="N2157">
            <v>600677.1399999999</v>
          </cell>
          <cell r="O2157" t="str">
            <v>Small</v>
          </cell>
        </row>
        <row r="2158">
          <cell r="B2158" t="str">
            <v>MA_Small_HPHC_PPO</v>
          </cell>
          <cell r="H2158">
            <v>18</v>
          </cell>
          <cell r="I2158">
            <v>0</v>
          </cell>
          <cell r="J2158">
            <v>201908</v>
          </cell>
          <cell r="K2158">
            <v>201808</v>
          </cell>
          <cell r="N2158">
            <v>13420.71</v>
          </cell>
          <cell r="O2158" t="str">
            <v>Small</v>
          </cell>
        </row>
        <row r="2159">
          <cell r="B2159" t="str">
            <v>MA_Small_HPHC_PPO</v>
          </cell>
          <cell r="H2159">
            <v>948</v>
          </cell>
          <cell r="I2159">
            <v>0</v>
          </cell>
          <cell r="J2159">
            <v>201909</v>
          </cell>
          <cell r="K2159">
            <v>201800</v>
          </cell>
          <cell r="N2159">
            <v>615884.07999999996</v>
          </cell>
          <cell r="O2159" t="str">
            <v>Small</v>
          </cell>
        </row>
        <row r="2160">
          <cell r="B2160" t="str">
            <v>MA_Small_HPHC_PPO</v>
          </cell>
          <cell r="H2160">
            <v>16</v>
          </cell>
          <cell r="I2160">
            <v>0</v>
          </cell>
          <cell r="J2160">
            <v>201909</v>
          </cell>
          <cell r="K2160">
            <v>201808</v>
          </cell>
          <cell r="N2160">
            <v>13420.71</v>
          </cell>
          <cell r="O2160" t="str">
            <v>Small</v>
          </cell>
        </row>
        <row r="2161">
          <cell r="B2161" t="str">
            <v>MA_Small_HPHC_PPO</v>
          </cell>
          <cell r="H2161">
            <v>240</v>
          </cell>
          <cell r="I2161">
            <v>0</v>
          </cell>
          <cell r="J2161">
            <v>201901</v>
          </cell>
          <cell r="K2161">
            <v>201800</v>
          </cell>
          <cell r="N2161">
            <v>141850.08000000005</v>
          </cell>
          <cell r="O2161" t="str">
            <v>Small</v>
          </cell>
        </row>
        <row r="2162">
          <cell r="B2162" t="str">
            <v>MA_Small_HPHC_PPO</v>
          </cell>
          <cell r="H2162">
            <v>249</v>
          </cell>
          <cell r="I2162">
            <v>0</v>
          </cell>
          <cell r="J2162">
            <v>201902</v>
          </cell>
          <cell r="K2162">
            <v>201800</v>
          </cell>
          <cell r="N2162">
            <v>145599.57000000004</v>
          </cell>
          <cell r="O2162" t="str">
            <v>Small</v>
          </cell>
        </row>
        <row r="2163">
          <cell r="B2163" t="str">
            <v>MA_Small_HPHC_PPO</v>
          </cell>
          <cell r="H2163">
            <v>247</v>
          </cell>
          <cell r="I2163">
            <v>0</v>
          </cell>
          <cell r="J2163">
            <v>201903</v>
          </cell>
          <cell r="K2163">
            <v>201800</v>
          </cell>
          <cell r="N2163">
            <v>144215.84</v>
          </cell>
          <cell r="O2163" t="str">
            <v>Small</v>
          </cell>
        </row>
        <row r="2164">
          <cell r="B2164" t="str">
            <v>MA_Small_HPHC_PPO</v>
          </cell>
          <cell r="H2164">
            <v>209</v>
          </cell>
          <cell r="I2164">
            <v>0</v>
          </cell>
          <cell r="J2164">
            <v>201904</v>
          </cell>
          <cell r="K2164">
            <v>201800</v>
          </cell>
          <cell r="N2164">
            <v>130358.59000000001</v>
          </cell>
          <cell r="O2164" t="str">
            <v>Small</v>
          </cell>
        </row>
        <row r="2165">
          <cell r="B2165" t="str">
            <v>MA_Small_HPHC_PPO</v>
          </cell>
          <cell r="H2165">
            <v>30</v>
          </cell>
          <cell r="I2165">
            <v>0</v>
          </cell>
          <cell r="J2165">
            <v>201904</v>
          </cell>
          <cell r="K2165">
            <v>201808</v>
          </cell>
          <cell r="N2165">
            <v>15498.4</v>
          </cell>
          <cell r="O2165" t="str">
            <v>Small</v>
          </cell>
        </row>
        <row r="2166">
          <cell r="B2166" t="str">
            <v>MA_Small_HPHC_PPO</v>
          </cell>
          <cell r="H2166">
            <v>226</v>
          </cell>
          <cell r="I2166">
            <v>0</v>
          </cell>
          <cell r="J2166">
            <v>201905</v>
          </cell>
          <cell r="K2166">
            <v>201800</v>
          </cell>
          <cell r="N2166">
            <v>140716.56</v>
          </cell>
          <cell r="O2166" t="str">
            <v>Small</v>
          </cell>
        </row>
        <row r="2167">
          <cell r="B2167" t="str">
            <v>MA_Small_HPHC_PPO</v>
          </cell>
          <cell r="H2167">
            <v>30</v>
          </cell>
          <cell r="I2167">
            <v>0</v>
          </cell>
          <cell r="J2167">
            <v>201905</v>
          </cell>
          <cell r="K2167">
            <v>201808</v>
          </cell>
          <cell r="N2167">
            <v>15395.52</v>
          </cell>
          <cell r="O2167" t="str">
            <v>Small</v>
          </cell>
        </row>
        <row r="2168">
          <cell r="B2168" t="str">
            <v>MA_Small_HPHC_PPO</v>
          </cell>
          <cell r="H2168">
            <v>218</v>
          </cell>
          <cell r="I2168">
            <v>0</v>
          </cell>
          <cell r="J2168">
            <v>201906</v>
          </cell>
          <cell r="K2168">
            <v>201800</v>
          </cell>
          <cell r="N2168">
            <v>135759.62</v>
          </cell>
          <cell r="O2168" t="str">
            <v>Small</v>
          </cell>
        </row>
        <row r="2169">
          <cell r="B2169" t="str">
            <v>MA_Small_HPHC_PPO</v>
          </cell>
          <cell r="H2169">
            <v>27</v>
          </cell>
          <cell r="I2169">
            <v>0</v>
          </cell>
          <cell r="J2169">
            <v>201906</v>
          </cell>
          <cell r="K2169">
            <v>201808</v>
          </cell>
          <cell r="N2169">
            <v>13860.82</v>
          </cell>
          <cell r="O2169" t="str">
            <v>Small</v>
          </cell>
        </row>
        <row r="2170">
          <cell r="B2170" t="str">
            <v>MA_Small_HPHC_PPO</v>
          </cell>
          <cell r="H2170">
            <v>213</v>
          </cell>
          <cell r="I2170">
            <v>0</v>
          </cell>
          <cell r="J2170">
            <v>201907</v>
          </cell>
          <cell r="K2170">
            <v>201800</v>
          </cell>
          <cell r="N2170">
            <v>131918.22</v>
          </cell>
          <cell r="O2170" t="str">
            <v>Small</v>
          </cell>
        </row>
        <row r="2171">
          <cell r="B2171" t="str">
            <v>MA_Small_HPHC_PPO</v>
          </cell>
          <cell r="H2171">
            <v>29</v>
          </cell>
          <cell r="I2171">
            <v>0</v>
          </cell>
          <cell r="J2171">
            <v>201907</v>
          </cell>
          <cell r="K2171">
            <v>201808</v>
          </cell>
          <cell r="N2171">
            <v>14491.02</v>
          </cell>
          <cell r="O2171" t="str">
            <v>Small</v>
          </cell>
        </row>
        <row r="2172">
          <cell r="B2172" t="str">
            <v>MA_Small_HPHC_PPO</v>
          </cell>
          <cell r="H2172">
            <v>211</v>
          </cell>
          <cell r="I2172">
            <v>0</v>
          </cell>
          <cell r="J2172">
            <v>201908</v>
          </cell>
          <cell r="K2172">
            <v>201800</v>
          </cell>
          <cell r="N2172">
            <v>132142.57</v>
          </cell>
          <cell r="O2172" t="str">
            <v>Small</v>
          </cell>
        </row>
        <row r="2173">
          <cell r="B2173" t="str">
            <v>MA_Small_HPHC_PPO</v>
          </cell>
          <cell r="H2173">
            <v>33</v>
          </cell>
          <cell r="I2173">
            <v>0</v>
          </cell>
          <cell r="J2173">
            <v>201908</v>
          </cell>
          <cell r="K2173">
            <v>201808</v>
          </cell>
          <cell r="N2173">
            <v>17222.169999999998</v>
          </cell>
          <cell r="O2173" t="str">
            <v>Small</v>
          </cell>
        </row>
        <row r="2174">
          <cell r="B2174" t="str">
            <v>MA_Small_HPHC_PPO</v>
          </cell>
          <cell r="H2174">
            <v>212</v>
          </cell>
          <cell r="I2174">
            <v>0</v>
          </cell>
          <cell r="J2174">
            <v>201909</v>
          </cell>
          <cell r="K2174">
            <v>201800</v>
          </cell>
          <cell r="N2174">
            <v>133466.28999999998</v>
          </cell>
          <cell r="O2174" t="str">
            <v>Small</v>
          </cell>
        </row>
        <row r="2175">
          <cell r="B2175" t="str">
            <v>MA_Small_HPHC_PPO</v>
          </cell>
          <cell r="H2175">
            <v>33</v>
          </cell>
          <cell r="I2175">
            <v>0</v>
          </cell>
          <cell r="J2175">
            <v>201909</v>
          </cell>
          <cell r="K2175">
            <v>201808</v>
          </cell>
          <cell r="N2175">
            <v>17588.32</v>
          </cell>
          <cell r="O2175" t="str">
            <v>Small</v>
          </cell>
        </row>
        <row r="2176">
          <cell r="B2176" t="str">
            <v>MA_Small_HPHC_PPO</v>
          </cell>
          <cell r="H2176">
            <v>253</v>
          </cell>
          <cell r="I2176">
            <v>0</v>
          </cell>
          <cell r="J2176">
            <v>201901</v>
          </cell>
          <cell r="K2176">
            <v>201800</v>
          </cell>
          <cell r="N2176">
            <v>147951.30000000002</v>
          </cell>
          <cell r="O2176" t="str">
            <v>Small</v>
          </cell>
        </row>
        <row r="2177">
          <cell r="B2177" t="str">
            <v>MA_Small_HPHC_PPO</v>
          </cell>
          <cell r="H2177">
            <v>264</v>
          </cell>
          <cell r="I2177">
            <v>0</v>
          </cell>
          <cell r="J2177">
            <v>201902</v>
          </cell>
          <cell r="K2177">
            <v>201800</v>
          </cell>
          <cell r="N2177">
            <v>152119.07</v>
          </cell>
          <cell r="O2177" t="str">
            <v>Small</v>
          </cell>
        </row>
        <row r="2178">
          <cell r="B2178" t="str">
            <v>MA_Small_HPHC_PPO</v>
          </cell>
          <cell r="H2178">
            <v>263</v>
          </cell>
          <cell r="I2178">
            <v>0</v>
          </cell>
          <cell r="J2178">
            <v>201903</v>
          </cell>
          <cell r="K2178">
            <v>201800</v>
          </cell>
          <cell r="N2178">
            <v>148765.40000000002</v>
          </cell>
          <cell r="O2178" t="str">
            <v>Small</v>
          </cell>
        </row>
        <row r="2179">
          <cell r="B2179" t="str">
            <v>MA_Small_HPHC_PPO</v>
          </cell>
          <cell r="H2179">
            <v>253</v>
          </cell>
          <cell r="I2179">
            <v>0</v>
          </cell>
          <cell r="J2179">
            <v>201904</v>
          </cell>
          <cell r="K2179">
            <v>201800</v>
          </cell>
          <cell r="N2179">
            <v>147295.54000000004</v>
          </cell>
          <cell r="O2179" t="str">
            <v>Small</v>
          </cell>
        </row>
        <row r="2180">
          <cell r="B2180" t="str">
            <v>MA_Small_HPHC_PPO</v>
          </cell>
          <cell r="H2180">
            <v>257</v>
          </cell>
          <cell r="I2180">
            <v>0</v>
          </cell>
          <cell r="J2180">
            <v>201905</v>
          </cell>
          <cell r="K2180">
            <v>201800</v>
          </cell>
          <cell r="N2180">
            <v>144845.59999999998</v>
          </cell>
          <cell r="O2180" t="str">
            <v>Small</v>
          </cell>
        </row>
        <row r="2181">
          <cell r="B2181" t="str">
            <v>MA_Small_HPHC_PPO</v>
          </cell>
          <cell r="H2181">
            <v>15</v>
          </cell>
          <cell r="I2181">
            <v>0</v>
          </cell>
          <cell r="J2181">
            <v>201905</v>
          </cell>
          <cell r="K2181">
            <v>201808</v>
          </cell>
          <cell r="N2181">
            <v>9925.5</v>
          </cell>
          <cell r="O2181" t="str">
            <v>Small</v>
          </cell>
        </row>
        <row r="2182">
          <cell r="B2182" t="str">
            <v>MA_Small_HPHC_PPO</v>
          </cell>
          <cell r="H2182">
            <v>254</v>
          </cell>
          <cell r="I2182">
            <v>0</v>
          </cell>
          <cell r="J2182">
            <v>201906</v>
          </cell>
          <cell r="K2182">
            <v>201800</v>
          </cell>
          <cell r="N2182">
            <v>144023.11419999995</v>
          </cell>
          <cell r="O2182" t="str">
            <v>Small</v>
          </cell>
        </row>
        <row r="2183">
          <cell r="B2183" t="str">
            <v>MA_Small_HPHC_PPO</v>
          </cell>
          <cell r="H2183">
            <v>17</v>
          </cell>
          <cell r="I2183">
            <v>0</v>
          </cell>
          <cell r="J2183">
            <v>201906</v>
          </cell>
          <cell r="K2183">
            <v>201808</v>
          </cell>
          <cell r="N2183">
            <v>11447.84</v>
          </cell>
          <cell r="O2183" t="str">
            <v>Small</v>
          </cell>
        </row>
        <row r="2184">
          <cell r="B2184" t="str">
            <v>MA_Small_HPHC_PPO</v>
          </cell>
          <cell r="H2184">
            <v>256</v>
          </cell>
          <cell r="I2184">
            <v>0</v>
          </cell>
          <cell r="J2184">
            <v>201907</v>
          </cell>
          <cell r="K2184">
            <v>201800</v>
          </cell>
          <cell r="N2184">
            <v>146166.74</v>
          </cell>
          <cell r="O2184" t="str">
            <v>Small</v>
          </cell>
        </row>
        <row r="2185">
          <cell r="B2185" t="str">
            <v>MA_Small_HPHC_PPO</v>
          </cell>
          <cell r="H2185">
            <v>17</v>
          </cell>
          <cell r="I2185">
            <v>0</v>
          </cell>
          <cell r="J2185">
            <v>201907</v>
          </cell>
          <cell r="K2185">
            <v>201808</v>
          </cell>
          <cell r="N2185">
            <v>11447.84</v>
          </cell>
          <cell r="O2185" t="str">
            <v>Small</v>
          </cell>
        </row>
        <row r="2186">
          <cell r="B2186" t="str">
            <v>MA_Small_HPHC_PPO</v>
          </cell>
          <cell r="H2186">
            <v>262</v>
          </cell>
          <cell r="I2186">
            <v>0</v>
          </cell>
          <cell r="J2186">
            <v>201908</v>
          </cell>
          <cell r="K2186">
            <v>201800</v>
          </cell>
          <cell r="N2186">
            <v>150085.00999999995</v>
          </cell>
          <cell r="O2186" t="str">
            <v>Small</v>
          </cell>
        </row>
        <row r="2187">
          <cell r="B2187" t="str">
            <v>MA_Small_HPHC_PPO</v>
          </cell>
          <cell r="H2187">
            <v>17</v>
          </cell>
          <cell r="I2187">
            <v>0</v>
          </cell>
          <cell r="J2187">
            <v>201908</v>
          </cell>
          <cell r="K2187">
            <v>201808</v>
          </cell>
          <cell r="N2187">
            <v>11447.84</v>
          </cell>
          <cell r="O2187" t="str">
            <v>Small</v>
          </cell>
        </row>
        <row r="2188">
          <cell r="B2188" t="str">
            <v>MA_Small_HPHC_PPO</v>
          </cell>
          <cell r="H2188">
            <v>264</v>
          </cell>
          <cell r="I2188">
            <v>0</v>
          </cell>
          <cell r="J2188">
            <v>201909</v>
          </cell>
          <cell r="K2188">
            <v>201800</v>
          </cell>
          <cell r="N2188">
            <v>150550.33999999997</v>
          </cell>
          <cell r="O2188" t="str">
            <v>Small</v>
          </cell>
        </row>
        <row r="2189">
          <cell r="B2189" t="str">
            <v>MA_Small_HPHC_PPO</v>
          </cell>
          <cell r="H2189">
            <v>21</v>
          </cell>
          <cell r="I2189">
            <v>0</v>
          </cell>
          <cell r="J2189">
            <v>201909</v>
          </cell>
          <cell r="K2189">
            <v>201808</v>
          </cell>
          <cell r="N2189">
            <v>11447.84</v>
          </cell>
          <cell r="O2189" t="str">
            <v>Small</v>
          </cell>
        </row>
        <row r="2190">
          <cell r="B2190" t="str">
            <v>MA_Small_HPHC_PPO</v>
          </cell>
          <cell r="H2190">
            <v>424</v>
          </cell>
          <cell r="I2190">
            <v>0</v>
          </cell>
          <cell r="J2190">
            <v>201901</v>
          </cell>
          <cell r="K2190">
            <v>201800</v>
          </cell>
          <cell r="N2190">
            <v>269566.6999999999</v>
          </cell>
          <cell r="O2190" t="str">
            <v>Small</v>
          </cell>
        </row>
        <row r="2191">
          <cell r="B2191" t="str">
            <v>MA_Small_HPHC_PPO</v>
          </cell>
          <cell r="H2191">
            <v>430</v>
          </cell>
          <cell r="I2191">
            <v>0</v>
          </cell>
          <cell r="J2191">
            <v>201902</v>
          </cell>
          <cell r="K2191">
            <v>201800</v>
          </cell>
          <cell r="N2191">
            <v>274274.62999999995</v>
          </cell>
          <cell r="O2191" t="str">
            <v>Small</v>
          </cell>
        </row>
        <row r="2192">
          <cell r="B2192" t="str">
            <v>MA_Small_HPHC_PPO</v>
          </cell>
          <cell r="H2192">
            <v>394</v>
          </cell>
          <cell r="I2192">
            <v>0</v>
          </cell>
          <cell r="J2192">
            <v>201903</v>
          </cell>
          <cell r="K2192">
            <v>201800</v>
          </cell>
          <cell r="N2192">
            <v>255566.81999999998</v>
          </cell>
          <cell r="O2192" t="str">
            <v>Small</v>
          </cell>
        </row>
        <row r="2193">
          <cell r="B2193" t="str">
            <v>MA_Small_HPHC_PPO</v>
          </cell>
          <cell r="H2193">
            <v>399</v>
          </cell>
          <cell r="I2193">
            <v>0</v>
          </cell>
          <cell r="J2193">
            <v>201904</v>
          </cell>
          <cell r="K2193">
            <v>201800</v>
          </cell>
          <cell r="N2193">
            <v>257092.22999999998</v>
          </cell>
          <cell r="O2193" t="str">
            <v>Small</v>
          </cell>
        </row>
        <row r="2194">
          <cell r="B2194" t="str">
            <v>MA_Small_HPHC_PPO</v>
          </cell>
          <cell r="H2194">
            <v>399</v>
          </cell>
          <cell r="I2194">
            <v>0</v>
          </cell>
          <cell r="J2194">
            <v>201905</v>
          </cell>
          <cell r="K2194">
            <v>201800</v>
          </cell>
          <cell r="N2194">
            <v>258746.98454545456</v>
          </cell>
          <cell r="O2194" t="str">
            <v>Small</v>
          </cell>
        </row>
        <row r="2195">
          <cell r="B2195" t="str">
            <v>MA_Small_HPHC_PPO</v>
          </cell>
          <cell r="H2195">
            <v>386</v>
          </cell>
          <cell r="I2195">
            <v>0</v>
          </cell>
          <cell r="J2195">
            <v>201906</v>
          </cell>
          <cell r="K2195">
            <v>201800</v>
          </cell>
          <cell r="N2195">
            <v>252035.34000000008</v>
          </cell>
          <cell r="O2195" t="str">
            <v>Small</v>
          </cell>
        </row>
        <row r="2196">
          <cell r="B2196" t="str">
            <v>MA_Small_HPHC_PPO</v>
          </cell>
          <cell r="H2196">
            <v>33</v>
          </cell>
          <cell r="I2196">
            <v>0</v>
          </cell>
          <cell r="J2196">
            <v>201906</v>
          </cell>
          <cell r="K2196">
            <v>201808</v>
          </cell>
          <cell r="N2196">
            <v>20126.64</v>
          </cell>
          <cell r="O2196" t="str">
            <v>Small</v>
          </cell>
        </row>
        <row r="2197">
          <cell r="B2197" t="str">
            <v>MA_Small_HPHC_PPO</v>
          </cell>
          <cell r="H2197">
            <v>361</v>
          </cell>
          <cell r="I2197">
            <v>0</v>
          </cell>
          <cell r="J2197">
            <v>201907</v>
          </cell>
          <cell r="K2197">
            <v>201800</v>
          </cell>
          <cell r="N2197">
            <v>239014.42</v>
          </cell>
          <cell r="O2197" t="str">
            <v>Small</v>
          </cell>
        </row>
        <row r="2198">
          <cell r="B2198" t="str">
            <v>MA_Small_HPHC_PPO</v>
          </cell>
          <cell r="H2198">
            <v>34</v>
          </cell>
          <cell r="I2198">
            <v>0</v>
          </cell>
          <cell r="J2198">
            <v>201907</v>
          </cell>
          <cell r="K2198">
            <v>201808</v>
          </cell>
          <cell r="N2198">
            <v>20698.669999999998</v>
          </cell>
          <cell r="O2198" t="str">
            <v>Small</v>
          </cell>
        </row>
        <row r="2199">
          <cell r="B2199" t="str">
            <v>MA_Small_HPHC_PPO</v>
          </cell>
          <cell r="H2199">
            <v>362</v>
          </cell>
          <cell r="I2199">
            <v>0</v>
          </cell>
          <cell r="J2199">
            <v>201908</v>
          </cell>
          <cell r="K2199">
            <v>201800</v>
          </cell>
          <cell r="N2199">
            <v>239592.78</v>
          </cell>
          <cell r="O2199" t="str">
            <v>Small</v>
          </cell>
        </row>
        <row r="2200">
          <cell r="B2200" t="str">
            <v>MA_Small_HPHC_PPO</v>
          </cell>
          <cell r="H2200">
            <v>34</v>
          </cell>
          <cell r="I2200">
            <v>0</v>
          </cell>
          <cell r="J2200">
            <v>201908</v>
          </cell>
          <cell r="K2200">
            <v>201808</v>
          </cell>
          <cell r="N2200">
            <v>21817.82</v>
          </cell>
          <cell r="O2200" t="str">
            <v>Small</v>
          </cell>
        </row>
        <row r="2201">
          <cell r="B2201" t="str">
            <v>MA_Small_HPHC_PPO</v>
          </cell>
          <cell r="H2201">
            <v>365</v>
          </cell>
          <cell r="I2201">
            <v>0</v>
          </cell>
          <cell r="J2201">
            <v>201909</v>
          </cell>
          <cell r="K2201">
            <v>201800</v>
          </cell>
          <cell r="N2201">
            <v>240074.26000000004</v>
          </cell>
          <cell r="O2201" t="str">
            <v>Small</v>
          </cell>
        </row>
        <row r="2202">
          <cell r="B2202" t="str">
            <v>MA_Small_HPHC_PPO</v>
          </cell>
          <cell r="H2202">
            <v>41</v>
          </cell>
          <cell r="I2202">
            <v>0</v>
          </cell>
          <cell r="J2202">
            <v>201909</v>
          </cell>
          <cell r="K2202">
            <v>201808</v>
          </cell>
          <cell r="N2202">
            <v>24631.75</v>
          </cell>
          <cell r="O2202" t="str">
            <v>Small</v>
          </cell>
        </row>
        <row r="2203">
          <cell r="B2203" t="str">
            <v>MA_Small_HPHC_PPO</v>
          </cell>
          <cell r="H2203">
            <v>349</v>
          </cell>
          <cell r="I2203">
            <v>0</v>
          </cell>
          <cell r="J2203">
            <v>201901</v>
          </cell>
          <cell r="K2203">
            <v>201800</v>
          </cell>
          <cell r="N2203">
            <v>228304.99999999997</v>
          </cell>
          <cell r="O2203" t="str">
            <v>Small</v>
          </cell>
        </row>
        <row r="2204">
          <cell r="B2204" t="str">
            <v>MA_Small_HPHC_PPO</v>
          </cell>
          <cell r="H2204">
            <v>346</v>
          </cell>
          <cell r="I2204">
            <v>0</v>
          </cell>
          <cell r="J2204">
            <v>201902</v>
          </cell>
          <cell r="K2204">
            <v>201800</v>
          </cell>
          <cell r="N2204">
            <v>226395.74000000002</v>
          </cell>
          <cell r="O2204" t="str">
            <v>Small</v>
          </cell>
        </row>
        <row r="2205">
          <cell r="B2205" t="str">
            <v>MA_Small_HPHC_PPO</v>
          </cell>
          <cell r="H2205">
            <v>349</v>
          </cell>
          <cell r="I2205">
            <v>0</v>
          </cell>
          <cell r="J2205">
            <v>201903</v>
          </cell>
          <cell r="K2205">
            <v>201800</v>
          </cell>
          <cell r="N2205">
            <v>228389.30000000002</v>
          </cell>
          <cell r="O2205" t="str">
            <v>Small</v>
          </cell>
        </row>
        <row r="2206">
          <cell r="B2206" t="str">
            <v>MA_Small_HPHC_PPO</v>
          </cell>
          <cell r="H2206">
            <v>344</v>
          </cell>
          <cell r="I2206">
            <v>0</v>
          </cell>
          <cell r="J2206">
            <v>201904</v>
          </cell>
          <cell r="K2206">
            <v>201800</v>
          </cell>
          <cell r="N2206">
            <v>225571.75000000003</v>
          </cell>
          <cell r="O2206" t="str">
            <v>Small</v>
          </cell>
        </row>
        <row r="2207">
          <cell r="B2207" t="str">
            <v>MA_Small_HPHC_PPO</v>
          </cell>
          <cell r="H2207">
            <v>347</v>
          </cell>
          <cell r="I2207">
            <v>0</v>
          </cell>
          <cell r="J2207">
            <v>201905</v>
          </cell>
          <cell r="K2207">
            <v>201800</v>
          </cell>
          <cell r="N2207">
            <v>227786.38</v>
          </cell>
          <cell r="O2207" t="str">
            <v>Small</v>
          </cell>
        </row>
        <row r="2208">
          <cell r="B2208" t="str">
            <v>MA_Small_HPHC_PPO</v>
          </cell>
          <cell r="H2208">
            <v>352</v>
          </cell>
          <cell r="I2208">
            <v>0</v>
          </cell>
          <cell r="J2208">
            <v>201906</v>
          </cell>
          <cell r="K2208">
            <v>201800</v>
          </cell>
          <cell r="N2208">
            <v>228907.58000000002</v>
          </cell>
          <cell r="O2208" t="str">
            <v>Small</v>
          </cell>
        </row>
        <row r="2209">
          <cell r="B2209" t="str">
            <v>MA_Small_HPHC_PPO</v>
          </cell>
          <cell r="H2209">
            <v>365</v>
          </cell>
          <cell r="I2209">
            <v>0</v>
          </cell>
          <cell r="J2209">
            <v>201907</v>
          </cell>
          <cell r="K2209">
            <v>201800</v>
          </cell>
          <cell r="N2209">
            <v>255027.76</v>
          </cell>
          <cell r="O2209" t="str">
            <v>Small</v>
          </cell>
        </row>
        <row r="2210">
          <cell r="B2210" t="str">
            <v>MA_Small_HPHC_PPO</v>
          </cell>
          <cell r="H2210">
            <v>18</v>
          </cell>
          <cell r="I2210">
            <v>0</v>
          </cell>
          <cell r="J2210">
            <v>201907</v>
          </cell>
          <cell r="K2210">
            <v>201808</v>
          </cell>
          <cell r="N2210">
            <v>11678.78</v>
          </cell>
          <cell r="O2210" t="str">
            <v>Small</v>
          </cell>
        </row>
        <row r="2211">
          <cell r="B2211" t="str">
            <v>MA_Small_HPHC_PPO</v>
          </cell>
          <cell r="H2211">
            <v>361</v>
          </cell>
          <cell r="I2211">
            <v>0</v>
          </cell>
          <cell r="J2211">
            <v>201908</v>
          </cell>
          <cell r="K2211">
            <v>201800</v>
          </cell>
          <cell r="N2211">
            <v>253183.88</v>
          </cell>
          <cell r="O2211" t="str">
            <v>Small</v>
          </cell>
        </row>
        <row r="2212">
          <cell r="B2212" t="str">
            <v>MA_Small_HPHC_PPO</v>
          </cell>
          <cell r="H2212">
            <v>17</v>
          </cell>
          <cell r="I2212">
            <v>0</v>
          </cell>
          <cell r="J2212">
            <v>201908</v>
          </cell>
          <cell r="K2212">
            <v>201808</v>
          </cell>
          <cell r="N2212">
            <v>10906.130000000001</v>
          </cell>
          <cell r="O2212" t="str">
            <v>Small</v>
          </cell>
        </row>
        <row r="2213">
          <cell r="B2213" t="str">
            <v>MA_Small_HPHC_PPO</v>
          </cell>
          <cell r="H2213">
            <v>373</v>
          </cell>
          <cell r="I2213">
            <v>0</v>
          </cell>
          <cell r="J2213">
            <v>201909</v>
          </cell>
          <cell r="K2213">
            <v>201800</v>
          </cell>
          <cell r="N2213">
            <v>257393.81000000008</v>
          </cell>
          <cell r="O2213" t="str">
            <v>Small</v>
          </cell>
        </row>
        <row r="2214">
          <cell r="B2214" t="str">
            <v>MA_Small_HPHC_PPO</v>
          </cell>
          <cell r="H2214">
            <v>17</v>
          </cell>
          <cell r="I2214">
            <v>0</v>
          </cell>
          <cell r="J2214">
            <v>201909</v>
          </cell>
          <cell r="K2214">
            <v>201808</v>
          </cell>
          <cell r="N2214">
            <v>10906.130000000001</v>
          </cell>
          <cell r="O2214" t="str">
            <v>Small</v>
          </cell>
        </row>
        <row r="2215">
          <cell r="B2215" t="str">
            <v>MA_Small_HPHC_PPO</v>
          </cell>
          <cell r="H2215">
            <v>342</v>
          </cell>
          <cell r="I2215">
            <v>0</v>
          </cell>
          <cell r="J2215">
            <v>201901</v>
          </cell>
          <cell r="K2215">
            <v>201800</v>
          </cell>
          <cell r="N2215">
            <v>206411.87</v>
          </cell>
          <cell r="O2215" t="str">
            <v>Small</v>
          </cell>
        </row>
        <row r="2216">
          <cell r="B2216" t="str">
            <v>MA_Small_HPHC_PPO</v>
          </cell>
          <cell r="H2216">
            <v>88</v>
          </cell>
          <cell r="I2216">
            <v>0</v>
          </cell>
          <cell r="J2216">
            <v>201901</v>
          </cell>
          <cell r="K2216">
            <v>201808</v>
          </cell>
          <cell r="N2216">
            <v>58521.47</v>
          </cell>
          <cell r="O2216" t="str">
            <v>Small</v>
          </cell>
        </row>
        <row r="2217">
          <cell r="B2217" t="str">
            <v>MA_Small_HPHC_PPO</v>
          </cell>
          <cell r="H2217">
            <v>353</v>
          </cell>
          <cell r="I2217">
            <v>0</v>
          </cell>
          <cell r="J2217">
            <v>201902</v>
          </cell>
          <cell r="K2217">
            <v>201800</v>
          </cell>
          <cell r="N2217">
            <v>210999.25999999998</v>
          </cell>
          <cell r="O2217" t="str">
            <v>Small</v>
          </cell>
        </row>
        <row r="2218">
          <cell r="B2218" t="str">
            <v>MA_Small_HPHC_PPO</v>
          </cell>
          <cell r="H2218">
            <v>87</v>
          </cell>
          <cell r="I2218">
            <v>0</v>
          </cell>
          <cell r="J2218">
            <v>201902</v>
          </cell>
          <cell r="K2218">
            <v>201808</v>
          </cell>
          <cell r="N2218">
            <v>58042.770000000004</v>
          </cell>
          <cell r="O2218" t="str">
            <v>Small</v>
          </cell>
        </row>
        <row r="2219">
          <cell r="B2219" t="str">
            <v>MA_Small_HPHC_PPO</v>
          </cell>
          <cell r="H2219">
            <v>353</v>
          </cell>
          <cell r="I2219">
            <v>0</v>
          </cell>
          <cell r="J2219">
            <v>201903</v>
          </cell>
          <cell r="K2219">
            <v>201800</v>
          </cell>
          <cell r="N2219">
            <v>211474.02</v>
          </cell>
          <cell r="O2219" t="str">
            <v>Small</v>
          </cell>
        </row>
        <row r="2220">
          <cell r="B2220" t="str">
            <v>MA_Small_HPHC_PPO</v>
          </cell>
          <cell r="H2220">
            <v>86</v>
          </cell>
          <cell r="I2220">
            <v>0</v>
          </cell>
          <cell r="J2220">
            <v>201903</v>
          </cell>
          <cell r="K2220">
            <v>201808</v>
          </cell>
          <cell r="N2220">
            <v>56702.93</v>
          </cell>
          <cell r="O2220" t="str">
            <v>Small</v>
          </cell>
        </row>
        <row r="2221">
          <cell r="B2221" t="str">
            <v>MA_Small_HPHC_PPO</v>
          </cell>
          <cell r="H2221">
            <v>350</v>
          </cell>
          <cell r="I2221">
            <v>0</v>
          </cell>
          <cell r="J2221">
            <v>201904</v>
          </cell>
          <cell r="K2221">
            <v>201800</v>
          </cell>
          <cell r="N2221">
            <v>210655.44999999998</v>
          </cell>
          <cell r="O2221" t="str">
            <v>Small</v>
          </cell>
        </row>
        <row r="2222">
          <cell r="B2222" t="str">
            <v>MA_Small_HPHC_PPO</v>
          </cell>
          <cell r="H2222">
            <v>85</v>
          </cell>
          <cell r="I2222">
            <v>0</v>
          </cell>
          <cell r="J2222">
            <v>201904</v>
          </cell>
          <cell r="K2222">
            <v>201808</v>
          </cell>
          <cell r="N2222">
            <v>56274.36</v>
          </cell>
          <cell r="O2222" t="str">
            <v>Small</v>
          </cell>
        </row>
        <row r="2223">
          <cell r="B2223" t="str">
            <v>MA_Small_HPHC_PPO</v>
          </cell>
          <cell r="H2223">
            <v>350</v>
          </cell>
          <cell r="I2223">
            <v>0</v>
          </cell>
          <cell r="J2223">
            <v>201905</v>
          </cell>
          <cell r="K2223">
            <v>201800</v>
          </cell>
          <cell r="N2223">
            <v>210061.25</v>
          </cell>
          <cell r="O2223" t="str">
            <v>Small</v>
          </cell>
        </row>
        <row r="2224">
          <cell r="B2224" t="str">
            <v>MA_Small_HPHC_PPO</v>
          </cell>
          <cell r="H2224">
            <v>81</v>
          </cell>
          <cell r="I2224">
            <v>0</v>
          </cell>
          <cell r="J2224">
            <v>201905</v>
          </cell>
          <cell r="K2224">
            <v>201808</v>
          </cell>
          <cell r="N2224">
            <v>52807.68</v>
          </cell>
          <cell r="O2224" t="str">
            <v>Small</v>
          </cell>
        </row>
        <row r="2225">
          <cell r="B2225" t="str">
            <v>MA_Small_HPHC_PPO</v>
          </cell>
          <cell r="H2225">
            <v>345</v>
          </cell>
          <cell r="I2225">
            <v>0</v>
          </cell>
          <cell r="J2225">
            <v>201906</v>
          </cell>
          <cell r="K2225">
            <v>201800</v>
          </cell>
          <cell r="N2225">
            <v>208605.88</v>
          </cell>
          <cell r="O2225" t="str">
            <v>Small</v>
          </cell>
        </row>
        <row r="2226">
          <cell r="B2226" t="str">
            <v>MA_Small_HPHC_PPO</v>
          </cell>
          <cell r="H2226">
            <v>77</v>
          </cell>
          <cell r="I2226">
            <v>0</v>
          </cell>
          <cell r="J2226">
            <v>201906</v>
          </cell>
          <cell r="K2226">
            <v>201808</v>
          </cell>
          <cell r="N2226">
            <v>50991.68</v>
          </cell>
          <cell r="O2226" t="str">
            <v>Small</v>
          </cell>
        </row>
        <row r="2227">
          <cell r="B2227" t="str">
            <v>MA_Small_HPHC_PPO</v>
          </cell>
          <cell r="H2227">
            <v>353</v>
          </cell>
          <cell r="I2227">
            <v>0</v>
          </cell>
          <cell r="J2227">
            <v>201907</v>
          </cell>
          <cell r="K2227">
            <v>201800</v>
          </cell>
          <cell r="N2227">
            <v>212613.63</v>
          </cell>
          <cell r="O2227" t="str">
            <v>Small</v>
          </cell>
        </row>
        <row r="2228">
          <cell r="B2228" t="str">
            <v>MA_Small_HPHC_PPO</v>
          </cell>
          <cell r="H2228">
            <v>77</v>
          </cell>
          <cell r="I2228">
            <v>0</v>
          </cell>
          <cell r="J2228">
            <v>201907</v>
          </cell>
          <cell r="K2228">
            <v>201808</v>
          </cell>
          <cell r="N2228">
            <v>50991.68</v>
          </cell>
          <cell r="O2228" t="str">
            <v>Small</v>
          </cell>
        </row>
        <row r="2229">
          <cell r="B2229" t="str">
            <v>MA_Small_HPHC_PPO</v>
          </cell>
          <cell r="H2229">
            <v>296</v>
          </cell>
          <cell r="I2229">
            <v>0</v>
          </cell>
          <cell r="J2229">
            <v>201908</v>
          </cell>
          <cell r="K2229">
            <v>201800</v>
          </cell>
          <cell r="N2229">
            <v>184951.34</v>
          </cell>
          <cell r="O2229" t="str">
            <v>Small</v>
          </cell>
        </row>
        <row r="2230">
          <cell r="B2230" t="str">
            <v>MA_Small_HPHC_PPO</v>
          </cell>
          <cell r="H2230">
            <v>87</v>
          </cell>
          <cell r="I2230">
            <v>0</v>
          </cell>
          <cell r="J2230">
            <v>201908</v>
          </cell>
          <cell r="K2230">
            <v>201808</v>
          </cell>
          <cell r="N2230">
            <v>60250.600000000006</v>
          </cell>
          <cell r="O2230" t="str">
            <v>Small</v>
          </cell>
        </row>
        <row r="2231">
          <cell r="B2231" t="str">
            <v>MA_Small_HPHC_PPO</v>
          </cell>
          <cell r="H2231">
            <v>293</v>
          </cell>
          <cell r="I2231">
            <v>0</v>
          </cell>
          <cell r="J2231">
            <v>201909</v>
          </cell>
          <cell r="K2231">
            <v>201800</v>
          </cell>
          <cell r="N2231">
            <v>187713.95999999996</v>
          </cell>
          <cell r="O2231" t="str">
            <v>Small</v>
          </cell>
        </row>
        <row r="2232">
          <cell r="B2232" t="str">
            <v>MA_Small_HPHC_PPO</v>
          </cell>
          <cell r="H2232">
            <v>95</v>
          </cell>
          <cell r="I2232">
            <v>0</v>
          </cell>
          <cell r="J2232">
            <v>201909</v>
          </cell>
          <cell r="K2232">
            <v>201808</v>
          </cell>
          <cell r="N2232">
            <v>61972.639999999999</v>
          </cell>
          <cell r="O2232" t="str">
            <v>Small</v>
          </cell>
        </row>
        <row r="2233">
          <cell r="B2233" t="str">
            <v>MA_Small_HPHC_PPO</v>
          </cell>
          <cell r="H2233">
            <v>534</v>
          </cell>
          <cell r="I2233">
            <v>0</v>
          </cell>
          <cell r="J2233">
            <v>201901</v>
          </cell>
          <cell r="K2233">
            <v>201800</v>
          </cell>
          <cell r="N2233">
            <v>363510.84000000008</v>
          </cell>
          <cell r="O2233" t="str">
            <v>Small</v>
          </cell>
        </row>
        <row r="2234">
          <cell r="B2234" t="str">
            <v>MA_Small_HPHC_PPO</v>
          </cell>
          <cell r="H2234">
            <v>35</v>
          </cell>
          <cell r="I2234">
            <v>0</v>
          </cell>
          <cell r="J2234">
            <v>201901</v>
          </cell>
          <cell r="K2234">
            <v>201808</v>
          </cell>
          <cell r="N2234">
            <v>21059.37</v>
          </cell>
          <cell r="O2234" t="str">
            <v>Small</v>
          </cell>
        </row>
        <row r="2235">
          <cell r="B2235" t="str">
            <v>MA_Small_HPHC_PPO</v>
          </cell>
          <cell r="H2235">
            <v>535</v>
          </cell>
          <cell r="I2235">
            <v>0</v>
          </cell>
          <cell r="J2235">
            <v>201902</v>
          </cell>
          <cell r="K2235">
            <v>201800</v>
          </cell>
          <cell r="N2235">
            <v>364896.38000000012</v>
          </cell>
          <cell r="O2235" t="str">
            <v>Small</v>
          </cell>
        </row>
        <row r="2236">
          <cell r="B2236" t="str">
            <v>MA_Small_HPHC_PPO</v>
          </cell>
          <cell r="H2236">
            <v>35</v>
          </cell>
          <cell r="I2236">
            <v>0</v>
          </cell>
          <cell r="J2236">
            <v>201902</v>
          </cell>
          <cell r="K2236">
            <v>201808</v>
          </cell>
          <cell r="N2236">
            <v>21415.02</v>
          </cell>
          <cell r="O2236" t="str">
            <v>Small</v>
          </cell>
        </row>
        <row r="2237">
          <cell r="B2237" t="str">
            <v>MA_Small_HPHC_PPO</v>
          </cell>
          <cell r="H2237">
            <v>543</v>
          </cell>
          <cell r="I2237">
            <v>0</v>
          </cell>
          <cell r="J2237">
            <v>201903</v>
          </cell>
          <cell r="K2237">
            <v>201800</v>
          </cell>
          <cell r="N2237">
            <v>367858.4800000001</v>
          </cell>
          <cell r="O2237" t="str">
            <v>Small</v>
          </cell>
        </row>
        <row r="2238">
          <cell r="B2238" t="str">
            <v>MA_Small_HPHC_PPO</v>
          </cell>
          <cell r="H2238">
            <v>35</v>
          </cell>
          <cell r="I2238">
            <v>0</v>
          </cell>
          <cell r="J2238">
            <v>201903</v>
          </cell>
          <cell r="K2238">
            <v>201808</v>
          </cell>
          <cell r="N2238">
            <v>21415.02</v>
          </cell>
          <cell r="O2238" t="str">
            <v>Small</v>
          </cell>
        </row>
        <row r="2239">
          <cell r="B2239" t="str">
            <v>MA_Small_HPHC_PPO</v>
          </cell>
          <cell r="H2239">
            <v>556</v>
          </cell>
          <cell r="I2239">
            <v>0</v>
          </cell>
          <cell r="J2239">
            <v>201904</v>
          </cell>
          <cell r="K2239">
            <v>201800</v>
          </cell>
          <cell r="N2239">
            <v>374660.39000000013</v>
          </cell>
          <cell r="O2239" t="str">
            <v>Small</v>
          </cell>
        </row>
        <row r="2240">
          <cell r="B2240" t="str">
            <v>MA_Small_HPHC_PPO</v>
          </cell>
          <cell r="H2240">
            <v>34</v>
          </cell>
          <cell r="I2240">
            <v>0</v>
          </cell>
          <cell r="J2240">
            <v>201904</v>
          </cell>
          <cell r="K2240">
            <v>201808</v>
          </cell>
          <cell r="N2240">
            <v>20875.989999999998</v>
          </cell>
          <cell r="O2240" t="str">
            <v>Small</v>
          </cell>
        </row>
        <row r="2241">
          <cell r="B2241" t="str">
            <v>MA_Small_HPHC_PPO</v>
          </cell>
          <cell r="H2241">
            <v>562</v>
          </cell>
          <cell r="I2241">
            <v>0</v>
          </cell>
          <cell r="J2241">
            <v>201905</v>
          </cell>
          <cell r="K2241">
            <v>201800</v>
          </cell>
          <cell r="N2241">
            <v>378396.45000000013</v>
          </cell>
          <cell r="O2241" t="str">
            <v>Small</v>
          </cell>
        </row>
        <row r="2242">
          <cell r="B2242" t="str">
            <v>MA_Small_HPHC_PPO</v>
          </cell>
          <cell r="H2242">
            <v>34</v>
          </cell>
          <cell r="I2242">
            <v>0</v>
          </cell>
          <cell r="J2242">
            <v>201905</v>
          </cell>
          <cell r="K2242">
            <v>201808</v>
          </cell>
          <cell r="N2242">
            <v>20679.989999999998</v>
          </cell>
          <cell r="O2242" t="str">
            <v>Small</v>
          </cell>
        </row>
        <row r="2243">
          <cell r="B2243" t="str">
            <v>MA_Small_HPHC_PPO</v>
          </cell>
          <cell r="H2243">
            <v>557</v>
          </cell>
          <cell r="I2243">
            <v>0</v>
          </cell>
          <cell r="J2243">
            <v>201906</v>
          </cell>
          <cell r="K2243">
            <v>201800</v>
          </cell>
          <cell r="N2243">
            <v>376271.50000000012</v>
          </cell>
          <cell r="O2243" t="str">
            <v>Small</v>
          </cell>
        </row>
        <row r="2244">
          <cell r="B2244" t="str">
            <v>MA_Small_HPHC_PPO</v>
          </cell>
          <cell r="H2244">
            <v>34</v>
          </cell>
          <cell r="I2244">
            <v>0</v>
          </cell>
          <cell r="J2244">
            <v>201906</v>
          </cell>
          <cell r="K2244">
            <v>201808</v>
          </cell>
          <cell r="N2244">
            <v>20679.989999999998</v>
          </cell>
          <cell r="O2244" t="str">
            <v>Small</v>
          </cell>
        </row>
        <row r="2245">
          <cell r="B2245" t="str">
            <v>MA_Small_HPHC_PPO</v>
          </cell>
          <cell r="H2245">
            <v>565</v>
          </cell>
          <cell r="I2245">
            <v>0</v>
          </cell>
          <cell r="J2245">
            <v>201907</v>
          </cell>
          <cell r="K2245">
            <v>201800</v>
          </cell>
          <cell r="N2245">
            <v>378917.37000000011</v>
          </cell>
          <cell r="O2245" t="str">
            <v>Small</v>
          </cell>
        </row>
        <row r="2246">
          <cell r="B2246" t="str">
            <v>MA_Small_HPHC_PPO</v>
          </cell>
          <cell r="H2246">
            <v>34</v>
          </cell>
          <cell r="I2246">
            <v>0</v>
          </cell>
          <cell r="J2246">
            <v>201907</v>
          </cell>
          <cell r="K2246">
            <v>201808</v>
          </cell>
          <cell r="N2246">
            <v>20679.989999999998</v>
          </cell>
          <cell r="O2246" t="str">
            <v>Small</v>
          </cell>
        </row>
        <row r="2247">
          <cell r="B2247" t="str">
            <v>MA_Small_HPHC_PPO</v>
          </cell>
          <cell r="H2247">
            <v>555</v>
          </cell>
          <cell r="I2247">
            <v>0</v>
          </cell>
          <cell r="J2247">
            <v>201908</v>
          </cell>
          <cell r="K2247">
            <v>201800</v>
          </cell>
          <cell r="N2247">
            <v>373261.47545454546</v>
          </cell>
          <cell r="O2247" t="str">
            <v>Small</v>
          </cell>
        </row>
        <row r="2248">
          <cell r="B2248" t="str">
            <v>MA_Small_HPHC_PPO</v>
          </cell>
          <cell r="H2248">
            <v>35</v>
          </cell>
          <cell r="I2248">
            <v>0</v>
          </cell>
          <cell r="J2248">
            <v>201908</v>
          </cell>
          <cell r="K2248">
            <v>201808</v>
          </cell>
          <cell r="N2248">
            <v>21438.720000000001</v>
          </cell>
          <cell r="O2248" t="str">
            <v>Small</v>
          </cell>
        </row>
        <row r="2249">
          <cell r="B2249" t="str">
            <v>MA_Small_HPHC_PPO</v>
          </cell>
          <cell r="H2249">
            <v>574</v>
          </cell>
          <cell r="I2249">
            <v>0</v>
          </cell>
          <cell r="J2249">
            <v>201909</v>
          </cell>
          <cell r="K2249">
            <v>201800</v>
          </cell>
          <cell r="N2249">
            <v>396388.44999999995</v>
          </cell>
          <cell r="O2249" t="str">
            <v>Small</v>
          </cell>
        </row>
        <row r="2250">
          <cell r="B2250" t="str">
            <v>MA_Small_HPHC_PPO</v>
          </cell>
          <cell r="H2250">
            <v>44</v>
          </cell>
          <cell r="I2250">
            <v>0</v>
          </cell>
          <cell r="J2250">
            <v>201909</v>
          </cell>
          <cell r="K2250">
            <v>201808</v>
          </cell>
          <cell r="N2250">
            <v>23111.61</v>
          </cell>
          <cell r="O2250" t="str">
            <v>Small</v>
          </cell>
        </row>
        <row r="2251">
          <cell r="B2251" t="str">
            <v>MA_Small_HPHC_PPO</v>
          </cell>
          <cell r="H2251">
            <v>197</v>
          </cell>
          <cell r="I2251">
            <v>0</v>
          </cell>
          <cell r="J2251">
            <v>201901</v>
          </cell>
          <cell r="K2251">
            <v>201800</v>
          </cell>
          <cell r="N2251">
            <v>131448.6</v>
          </cell>
          <cell r="O2251" t="str">
            <v>Small</v>
          </cell>
        </row>
        <row r="2252">
          <cell r="B2252" t="str">
            <v>MA_Small_HPHC_PPO</v>
          </cell>
          <cell r="H2252">
            <v>9</v>
          </cell>
          <cell r="I2252">
            <v>0</v>
          </cell>
          <cell r="J2252">
            <v>201901</v>
          </cell>
          <cell r="K2252">
            <v>201808</v>
          </cell>
          <cell r="N2252">
            <v>5183.16</v>
          </cell>
          <cell r="O2252" t="str">
            <v>Small</v>
          </cell>
        </row>
        <row r="2253">
          <cell r="B2253" t="str">
            <v>MA_Small_HPHC_PPO</v>
          </cell>
          <cell r="H2253">
            <v>198</v>
          </cell>
          <cell r="I2253">
            <v>0</v>
          </cell>
          <cell r="J2253">
            <v>201902</v>
          </cell>
          <cell r="K2253">
            <v>201800</v>
          </cell>
          <cell r="N2253">
            <v>131986.25</v>
          </cell>
          <cell r="O2253" t="str">
            <v>Small</v>
          </cell>
        </row>
        <row r="2254">
          <cell r="B2254" t="str">
            <v>MA_Small_HPHC_PPO</v>
          </cell>
          <cell r="H2254">
            <v>9</v>
          </cell>
          <cell r="I2254">
            <v>0</v>
          </cell>
          <cell r="J2254">
            <v>201902</v>
          </cell>
          <cell r="K2254">
            <v>201808</v>
          </cell>
          <cell r="N2254">
            <v>5183.16</v>
          </cell>
          <cell r="O2254" t="str">
            <v>Small</v>
          </cell>
        </row>
        <row r="2255">
          <cell r="B2255" t="str">
            <v>MA_Small_HPHC_PPO</v>
          </cell>
          <cell r="H2255">
            <v>196</v>
          </cell>
          <cell r="I2255">
            <v>0</v>
          </cell>
          <cell r="J2255">
            <v>201903</v>
          </cell>
          <cell r="K2255">
            <v>201800</v>
          </cell>
          <cell r="N2255">
            <v>131194.94</v>
          </cell>
          <cell r="O2255" t="str">
            <v>Small</v>
          </cell>
        </row>
        <row r="2256">
          <cell r="B2256" t="str">
            <v>MA_Small_HPHC_PPO</v>
          </cell>
          <cell r="H2256">
            <v>9</v>
          </cell>
          <cell r="I2256">
            <v>0</v>
          </cell>
          <cell r="J2256">
            <v>201903</v>
          </cell>
          <cell r="K2256">
            <v>201808</v>
          </cell>
          <cell r="N2256">
            <v>5183.16</v>
          </cell>
          <cell r="O2256" t="str">
            <v>Small</v>
          </cell>
        </row>
        <row r="2257">
          <cell r="B2257" t="str">
            <v>MA_Small_HPHC_PPO</v>
          </cell>
          <cell r="H2257">
            <v>194</v>
          </cell>
          <cell r="I2257">
            <v>0</v>
          </cell>
          <cell r="J2257">
            <v>201904</v>
          </cell>
          <cell r="K2257">
            <v>201800</v>
          </cell>
          <cell r="N2257">
            <v>130736.09000000003</v>
          </cell>
          <cell r="O2257" t="str">
            <v>Small</v>
          </cell>
        </row>
        <row r="2258">
          <cell r="B2258" t="str">
            <v>MA_Small_HPHC_PPO</v>
          </cell>
          <cell r="H2258">
            <v>8</v>
          </cell>
          <cell r="I2258">
            <v>0</v>
          </cell>
          <cell r="J2258">
            <v>201904</v>
          </cell>
          <cell r="K2258">
            <v>201808</v>
          </cell>
          <cell r="N2258">
            <v>4608.3900000000003</v>
          </cell>
          <cell r="O2258" t="str">
            <v>Small</v>
          </cell>
        </row>
        <row r="2259">
          <cell r="B2259" t="str">
            <v>MA_Small_HPHC_PPO</v>
          </cell>
          <cell r="H2259">
            <v>196</v>
          </cell>
          <cell r="I2259">
            <v>0</v>
          </cell>
          <cell r="J2259">
            <v>201905</v>
          </cell>
          <cell r="K2259">
            <v>201800</v>
          </cell>
          <cell r="N2259">
            <v>132464.91</v>
          </cell>
          <cell r="O2259" t="str">
            <v>Small</v>
          </cell>
        </row>
        <row r="2260">
          <cell r="B2260" t="str">
            <v>MA_Small_HPHC_PPO</v>
          </cell>
          <cell r="H2260">
            <v>8</v>
          </cell>
          <cell r="I2260">
            <v>0</v>
          </cell>
          <cell r="J2260">
            <v>201905</v>
          </cell>
          <cell r="K2260">
            <v>201808</v>
          </cell>
          <cell r="N2260">
            <v>4608.3900000000003</v>
          </cell>
          <cell r="O2260" t="str">
            <v>Small</v>
          </cell>
        </row>
        <row r="2261">
          <cell r="B2261" t="str">
            <v>MA_Small_HPHC_PPO</v>
          </cell>
          <cell r="H2261">
            <v>179</v>
          </cell>
          <cell r="I2261">
            <v>0</v>
          </cell>
          <cell r="J2261">
            <v>201906</v>
          </cell>
          <cell r="K2261">
            <v>201800</v>
          </cell>
          <cell r="N2261">
            <v>121065.43000000002</v>
          </cell>
          <cell r="O2261" t="str">
            <v>Small</v>
          </cell>
        </row>
        <row r="2262">
          <cell r="B2262" t="str">
            <v>MA_Small_HPHC_PPO</v>
          </cell>
          <cell r="H2262">
            <v>8</v>
          </cell>
          <cell r="I2262">
            <v>0</v>
          </cell>
          <cell r="J2262">
            <v>201906</v>
          </cell>
          <cell r="K2262">
            <v>201808</v>
          </cell>
          <cell r="N2262">
            <v>4608.3900000000003</v>
          </cell>
          <cell r="O2262" t="str">
            <v>Small</v>
          </cell>
        </row>
        <row r="2263">
          <cell r="B2263" t="str">
            <v>MA_Small_HPHC_PPO</v>
          </cell>
          <cell r="H2263">
            <v>187</v>
          </cell>
          <cell r="I2263">
            <v>0</v>
          </cell>
          <cell r="J2263">
            <v>201907</v>
          </cell>
          <cell r="K2263">
            <v>201800</v>
          </cell>
          <cell r="N2263">
            <v>125568.73000000003</v>
          </cell>
          <cell r="O2263" t="str">
            <v>Small</v>
          </cell>
        </row>
        <row r="2264">
          <cell r="B2264" t="str">
            <v>MA_Small_HPHC_PPO</v>
          </cell>
          <cell r="H2264">
            <v>8</v>
          </cell>
          <cell r="I2264">
            <v>0</v>
          </cell>
          <cell r="J2264">
            <v>201907</v>
          </cell>
          <cell r="K2264">
            <v>201808</v>
          </cell>
          <cell r="N2264">
            <v>4608.3900000000003</v>
          </cell>
          <cell r="O2264" t="str">
            <v>Small</v>
          </cell>
        </row>
        <row r="2265">
          <cell r="B2265" t="str">
            <v>MA_Small_HPHC_PPO</v>
          </cell>
          <cell r="H2265">
            <v>186</v>
          </cell>
          <cell r="I2265">
            <v>0</v>
          </cell>
          <cell r="J2265">
            <v>201908</v>
          </cell>
          <cell r="K2265">
            <v>201800</v>
          </cell>
          <cell r="N2265">
            <v>124353.67000000003</v>
          </cell>
          <cell r="O2265" t="str">
            <v>Small</v>
          </cell>
        </row>
        <row r="2266">
          <cell r="B2266" t="str">
            <v>MA_Small_HPHC_PPO</v>
          </cell>
          <cell r="H2266">
            <v>8</v>
          </cell>
          <cell r="I2266">
            <v>0</v>
          </cell>
          <cell r="J2266">
            <v>201908</v>
          </cell>
          <cell r="K2266">
            <v>201808</v>
          </cell>
          <cell r="N2266">
            <v>4608.3900000000003</v>
          </cell>
          <cell r="O2266" t="str">
            <v>Small</v>
          </cell>
        </row>
        <row r="2267">
          <cell r="B2267" t="str">
            <v>MA_Small_HPHC_PPO</v>
          </cell>
          <cell r="H2267">
            <v>190</v>
          </cell>
          <cell r="I2267">
            <v>0</v>
          </cell>
          <cell r="J2267">
            <v>201909</v>
          </cell>
          <cell r="K2267">
            <v>201800</v>
          </cell>
          <cell r="N2267">
            <v>126286.00000000003</v>
          </cell>
          <cell r="O2267" t="str">
            <v>Small</v>
          </cell>
        </row>
        <row r="2268">
          <cell r="B2268" t="str">
            <v>MA_Small_HPHC_PPO</v>
          </cell>
          <cell r="H2268">
            <v>8</v>
          </cell>
          <cell r="I2268">
            <v>0</v>
          </cell>
          <cell r="J2268">
            <v>201909</v>
          </cell>
          <cell r="K2268">
            <v>201808</v>
          </cell>
          <cell r="N2268">
            <v>4608.3900000000003</v>
          </cell>
          <cell r="O2268" t="str">
            <v>Small</v>
          </cell>
        </row>
        <row r="2269">
          <cell r="B2269" t="str">
            <v>MA_Small_HPHC_PPO</v>
          </cell>
          <cell r="H2269">
            <v>469</v>
          </cell>
          <cell r="I2269">
            <v>0</v>
          </cell>
          <cell r="J2269">
            <v>201901</v>
          </cell>
          <cell r="K2269">
            <v>201800</v>
          </cell>
          <cell r="N2269">
            <v>310199.64</v>
          </cell>
          <cell r="O2269" t="str">
            <v>Small</v>
          </cell>
        </row>
        <row r="2270">
          <cell r="B2270" t="str">
            <v>MA_Small_HPHC_PPO</v>
          </cell>
          <cell r="H2270">
            <v>477</v>
          </cell>
          <cell r="I2270">
            <v>0</v>
          </cell>
          <cell r="J2270">
            <v>201902</v>
          </cell>
          <cell r="K2270">
            <v>201800</v>
          </cell>
          <cell r="N2270">
            <v>314110.01</v>
          </cell>
          <cell r="O2270" t="str">
            <v>Small</v>
          </cell>
        </row>
        <row r="2271">
          <cell r="B2271" t="str">
            <v>MA_Small_HPHC_PPO</v>
          </cell>
          <cell r="H2271">
            <v>481</v>
          </cell>
          <cell r="I2271">
            <v>0</v>
          </cell>
          <cell r="J2271">
            <v>201903</v>
          </cell>
          <cell r="K2271">
            <v>201800</v>
          </cell>
          <cell r="N2271">
            <v>316055.84000000003</v>
          </cell>
          <cell r="O2271" t="str">
            <v>Small</v>
          </cell>
        </row>
        <row r="2272">
          <cell r="B2272" t="str">
            <v>MA_Small_HPHC_PPO</v>
          </cell>
          <cell r="H2272">
            <v>480</v>
          </cell>
          <cell r="I2272">
            <v>0</v>
          </cell>
          <cell r="J2272">
            <v>201904</v>
          </cell>
          <cell r="K2272">
            <v>201800</v>
          </cell>
          <cell r="N2272">
            <v>315417.63</v>
          </cell>
          <cell r="O2272" t="str">
            <v>Small</v>
          </cell>
        </row>
        <row r="2273">
          <cell r="B2273" t="str">
            <v>MA_Small_HPHC_PPO</v>
          </cell>
          <cell r="H2273">
            <v>478</v>
          </cell>
          <cell r="I2273">
            <v>0</v>
          </cell>
          <cell r="J2273">
            <v>201905</v>
          </cell>
          <cell r="K2273">
            <v>201800</v>
          </cell>
          <cell r="N2273">
            <v>313509.85000000003</v>
          </cell>
          <cell r="O2273" t="str">
            <v>Small</v>
          </cell>
        </row>
        <row r="2274">
          <cell r="B2274" t="str">
            <v>MA_Small_HPHC_PPO</v>
          </cell>
          <cell r="H2274">
            <v>484</v>
          </cell>
          <cell r="I2274">
            <v>0</v>
          </cell>
          <cell r="J2274">
            <v>201906</v>
          </cell>
          <cell r="K2274">
            <v>201800</v>
          </cell>
          <cell r="N2274">
            <v>317357.42</v>
          </cell>
          <cell r="O2274" t="str">
            <v>Small</v>
          </cell>
        </row>
        <row r="2275">
          <cell r="B2275" t="str">
            <v>MA_Small_HPHC_PPO</v>
          </cell>
          <cell r="H2275">
            <v>507</v>
          </cell>
          <cell r="I2275">
            <v>0</v>
          </cell>
          <cell r="J2275">
            <v>201907</v>
          </cell>
          <cell r="K2275">
            <v>201800</v>
          </cell>
          <cell r="N2275">
            <v>329770.09999999998</v>
          </cell>
          <cell r="O2275" t="str">
            <v>Small</v>
          </cell>
        </row>
        <row r="2276">
          <cell r="B2276" t="str">
            <v>MA_Small_HPHC_PPO</v>
          </cell>
          <cell r="H2276">
            <v>504</v>
          </cell>
          <cell r="I2276">
            <v>0</v>
          </cell>
          <cell r="J2276">
            <v>201908</v>
          </cell>
          <cell r="K2276">
            <v>201800</v>
          </cell>
          <cell r="N2276">
            <v>331424.57</v>
          </cell>
          <cell r="O2276" t="str">
            <v>Small</v>
          </cell>
        </row>
        <row r="2277">
          <cell r="B2277" t="str">
            <v>MA_Small_HPHC_PPO</v>
          </cell>
          <cell r="H2277">
            <v>510</v>
          </cell>
          <cell r="I2277">
            <v>0</v>
          </cell>
          <cell r="J2277">
            <v>201909</v>
          </cell>
          <cell r="K2277">
            <v>201800</v>
          </cell>
          <cell r="N2277">
            <v>327225.21999999997</v>
          </cell>
          <cell r="O2277" t="str">
            <v>Small</v>
          </cell>
        </row>
        <row r="2278">
          <cell r="B2278" t="str">
            <v>MA_Small_HPHC_PPO</v>
          </cell>
          <cell r="H2278">
            <v>1151</v>
          </cell>
          <cell r="I2278">
            <v>0</v>
          </cell>
          <cell r="J2278">
            <v>201901</v>
          </cell>
          <cell r="K2278">
            <v>201800</v>
          </cell>
          <cell r="N2278">
            <v>692998.84999999963</v>
          </cell>
          <cell r="O2278" t="str">
            <v>Small</v>
          </cell>
        </row>
        <row r="2279">
          <cell r="B2279" t="str">
            <v>MA_Small_HPHC_PPO</v>
          </cell>
          <cell r="H2279">
            <v>6</v>
          </cell>
          <cell r="I2279">
            <v>0</v>
          </cell>
          <cell r="J2279">
            <v>201901</v>
          </cell>
          <cell r="K2279">
            <v>201808</v>
          </cell>
          <cell r="N2279">
            <v>2951.64</v>
          </cell>
          <cell r="O2279" t="str">
            <v>Small</v>
          </cell>
        </row>
        <row r="2280">
          <cell r="B2280" t="str">
            <v>MA_Small_HPHC_PPO</v>
          </cell>
          <cell r="H2280">
            <v>1151</v>
          </cell>
          <cell r="I2280">
            <v>0</v>
          </cell>
          <cell r="J2280">
            <v>201902</v>
          </cell>
          <cell r="K2280">
            <v>201800</v>
          </cell>
          <cell r="N2280">
            <v>692923.92999999982</v>
          </cell>
          <cell r="O2280" t="str">
            <v>Small</v>
          </cell>
        </row>
        <row r="2281">
          <cell r="B2281" t="str">
            <v>MA_Small_HPHC_PPO</v>
          </cell>
          <cell r="H2281">
            <v>6</v>
          </cell>
          <cell r="I2281">
            <v>0</v>
          </cell>
          <cell r="J2281">
            <v>201902</v>
          </cell>
          <cell r="K2281">
            <v>201808</v>
          </cell>
          <cell r="N2281">
            <v>2951.64</v>
          </cell>
          <cell r="O2281" t="str">
            <v>Small</v>
          </cell>
        </row>
        <row r="2282">
          <cell r="B2282" t="str">
            <v>MA_Small_HPHC_PPO</v>
          </cell>
          <cell r="H2282">
            <v>1148</v>
          </cell>
          <cell r="I2282">
            <v>0</v>
          </cell>
          <cell r="J2282">
            <v>201903</v>
          </cell>
          <cell r="K2282">
            <v>201800</v>
          </cell>
          <cell r="N2282">
            <v>692085.45999999985</v>
          </cell>
          <cell r="O2282" t="str">
            <v>Small</v>
          </cell>
        </row>
        <row r="2283">
          <cell r="B2283" t="str">
            <v>MA_Small_HPHC_PPO</v>
          </cell>
          <cell r="H2283">
            <v>6</v>
          </cell>
          <cell r="I2283">
            <v>0</v>
          </cell>
          <cell r="J2283">
            <v>201903</v>
          </cell>
          <cell r="K2283">
            <v>201808</v>
          </cell>
          <cell r="N2283">
            <v>2951.64</v>
          </cell>
          <cell r="O2283" t="str">
            <v>Small</v>
          </cell>
        </row>
        <row r="2284">
          <cell r="B2284" t="str">
            <v>MA_Small_HPHC_PPO</v>
          </cell>
          <cell r="H2284">
            <v>1164</v>
          </cell>
          <cell r="I2284">
            <v>0</v>
          </cell>
          <cell r="J2284">
            <v>201904</v>
          </cell>
          <cell r="K2284">
            <v>201800</v>
          </cell>
          <cell r="N2284">
            <v>701910.97</v>
          </cell>
          <cell r="O2284" t="str">
            <v>Small</v>
          </cell>
        </row>
        <row r="2285">
          <cell r="B2285" t="str">
            <v>MA_Small_HPHC_PPO</v>
          </cell>
          <cell r="H2285">
            <v>4</v>
          </cell>
          <cell r="I2285">
            <v>0</v>
          </cell>
          <cell r="J2285">
            <v>201904</v>
          </cell>
          <cell r="K2285">
            <v>201808</v>
          </cell>
          <cell r="N2285">
            <v>2000.56</v>
          </cell>
          <cell r="O2285" t="str">
            <v>Small</v>
          </cell>
        </row>
        <row r="2286">
          <cell r="B2286" t="str">
            <v>MA_Small_HPHC_PPO</v>
          </cell>
          <cell r="H2286">
            <v>1169</v>
          </cell>
          <cell r="I2286">
            <v>0</v>
          </cell>
          <cell r="J2286">
            <v>201905</v>
          </cell>
          <cell r="K2286">
            <v>201800</v>
          </cell>
          <cell r="N2286">
            <v>702177.82999999973</v>
          </cell>
          <cell r="O2286" t="str">
            <v>Small</v>
          </cell>
        </row>
        <row r="2287">
          <cell r="B2287" t="str">
            <v>MA_Small_HPHC_PPO</v>
          </cell>
          <cell r="H2287">
            <v>4</v>
          </cell>
          <cell r="I2287">
            <v>0</v>
          </cell>
          <cell r="J2287">
            <v>201905</v>
          </cell>
          <cell r="K2287">
            <v>201808</v>
          </cell>
          <cell r="N2287">
            <v>1967.76</v>
          </cell>
          <cell r="O2287" t="str">
            <v>Small</v>
          </cell>
        </row>
        <row r="2288">
          <cell r="B2288" t="str">
            <v>MA_Small_HPHC_PPO</v>
          </cell>
          <cell r="H2288">
            <v>1184</v>
          </cell>
          <cell r="I2288">
            <v>0</v>
          </cell>
          <cell r="J2288">
            <v>201906</v>
          </cell>
          <cell r="K2288">
            <v>201800</v>
          </cell>
          <cell r="N2288">
            <v>710430.5199999999</v>
          </cell>
          <cell r="O2288" t="str">
            <v>Small</v>
          </cell>
        </row>
        <row r="2289">
          <cell r="B2289" t="str">
            <v>MA_Small_HPHC_PPO</v>
          </cell>
          <cell r="H2289">
            <v>4</v>
          </cell>
          <cell r="I2289">
            <v>0</v>
          </cell>
          <cell r="J2289">
            <v>201906</v>
          </cell>
          <cell r="K2289">
            <v>201808</v>
          </cell>
          <cell r="N2289">
            <v>1967.76</v>
          </cell>
          <cell r="O2289" t="str">
            <v>Small</v>
          </cell>
        </row>
        <row r="2290">
          <cell r="B2290" t="str">
            <v>MA_Small_HPHC_PPO</v>
          </cell>
          <cell r="H2290">
            <v>1184</v>
          </cell>
          <cell r="I2290">
            <v>0</v>
          </cell>
          <cell r="J2290">
            <v>201907</v>
          </cell>
          <cell r="K2290">
            <v>201800</v>
          </cell>
          <cell r="N2290">
            <v>711127.62999999977</v>
          </cell>
          <cell r="O2290" t="str">
            <v>Small</v>
          </cell>
        </row>
        <row r="2291">
          <cell r="B2291" t="str">
            <v>MA_Small_HPHC_PPO</v>
          </cell>
          <cell r="H2291">
            <v>4</v>
          </cell>
          <cell r="I2291">
            <v>0</v>
          </cell>
          <cell r="J2291">
            <v>201907</v>
          </cell>
          <cell r="K2291">
            <v>201808</v>
          </cell>
          <cell r="N2291">
            <v>1967.76</v>
          </cell>
          <cell r="O2291" t="str">
            <v>Small</v>
          </cell>
        </row>
        <row r="2292">
          <cell r="B2292" t="str">
            <v>MA_Small_HPHC_PPO</v>
          </cell>
          <cell r="H2292">
            <v>1189</v>
          </cell>
          <cell r="I2292">
            <v>0</v>
          </cell>
          <cell r="J2292">
            <v>201908</v>
          </cell>
          <cell r="K2292">
            <v>201800</v>
          </cell>
          <cell r="N2292">
            <v>718960.61999999976</v>
          </cell>
          <cell r="O2292" t="str">
            <v>Small</v>
          </cell>
        </row>
        <row r="2293">
          <cell r="B2293" t="str">
            <v>MA_Small_HPHC_PPO</v>
          </cell>
          <cell r="H2293">
            <v>4</v>
          </cell>
          <cell r="I2293">
            <v>0</v>
          </cell>
          <cell r="J2293">
            <v>201908</v>
          </cell>
          <cell r="K2293">
            <v>201808</v>
          </cell>
          <cell r="N2293">
            <v>1967.76</v>
          </cell>
          <cell r="O2293" t="str">
            <v>Small</v>
          </cell>
        </row>
        <row r="2294">
          <cell r="B2294" t="str">
            <v>MA_Small_HPHC_PPO</v>
          </cell>
          <cell r="H2294">
            <v>1194</v>
          </cell>
          <cell r="I2294">
            <v>0</v>
          </cell>
          <cell r="J2294">
            <v>201909</v>
          </cell>
          <cell r="K2294">
            <v>201800</v>
          </cell>
          <cell r="N2294">
            <v>725880.48999999976</v>
          </cell>
          <cell r="O2294" t="str">
            <v>Small</v>
          </cell>
        </row>
        <row r="2295">
          <cell r="B2295" t="str">
            <v>MA_Small_HPHC_PPO</v>
          </cell>
          <cell r="H2295">
            <v>4</v>
          </cell>
          <cell r="I2295">
            <v>0</v>
          </cell>
          <cell r="J2295">
            <v>201909</v>
          </cell>
          <cell r="K2295">
            <v>201808</v>
          </cell>
          <cell r="N2295">
            <v>1967.76</v>
          </cell>
          <cell r="O2295" t="str">
            <v>Small</v>
          </cell>
        </row>
        <row r="2296">
          <cell r="B2296" t="str">
            <v>MA_Small_HPIC_PPO</v>
          </cell>
          <cell r="H2296">
            <v>37</v>
          </cell>
          <cell r="I2296">
            <v>0</v>
          </cell>
          <cell r="J2296">
            <v>201901</v>
          </cell>
          <cell r="K2296">
            <v>201800</v>
          </cell>
          <cell r="N2296">
            <v>16196.099999999999</v>
          </cell>
          <cell r="O2296" t="str">
            <v>Small</v>
          </cell>
        </row>
        <row r="2297">
          <cell r="B2297" t="str">
            <v>MA_Small_HPIC_PPO</v>
          </cell>
          <cell r="H2297">
            <v>38</v>
          </cell>
          <cell r="I2297">
            <v>0</v>
          </cell>
          <cell r="J2297">
            <v>201902</v>
          </cell>
          <cell r="K2297">
            <v>201800</v>
          </cell>
          <cell r="N2297">
            <v>16444.36</v>
          </cell>
          <cell r="O2297" t="str">
            <v>Small</v>
          </cell>
        </row>
        <row r="2298">
          <cell r="B2298" t="str">
            <v>MA_Small_HPIC_PPO</v>
          </cell>
          <cell r="H2298">
            <v>38</v>
          </cell>
          <cell r="I2298">
            <v>0</v>
          </cell>
          <cell r="J2298">
            <v>201903</v>
          </cell>
          <cell r="K2298">
            <v>201800</v>
          </cell>
          <cell r="N2298">
            <v>16444.36</v>
          </cell>
          <cell r="O2298" t="str">
            <v>Small</v>
          </cell>
        </row>
        <row r="2299">
          <cell r="B2299" t="str">
            <v>MA_Small_HPIC_PPO</v>
          </cell>
          <cell r="H2299">
            <v>39</v>
          </cell>
          <cell r="I2299">
            <v>0</v>
          </cell>
          <cell r="J2299">
            <v>201904</v>
          </cell>
          <cell r="K2299">
            <v>201800</v>
          </cell>
          <cell r="N2299">
            <v>16700.899999999998</v>
          </cell>
          <cell r="O2299" t="str">
            <v>Small</v>
          </cell>
        </row>
        <row r="2300">
          <cell r="B2300" t="str">
            <v>MA_Small_HPIC_PPO</v>
          </cell>
          <cell r="H2300">
            <v>39</v>
          </cell>
          <cell r="I2300">
            <v>0</v>
          </cell>
          <cell r="J2300">
            <v>201905</v>
          </cell>
          <cell r="K2300">
            <v>201800</v>
          </cell>
          <cell r="N2300">
            <v>16506.43</v>
          </cell>
          <cell r="O2300" t="str">
            <v>Small</v>
          </cell>
        </row>
        <row r="2301">
          <cell r="B2301" t="str">
            <v>MA_Small_HPIC_PPO</v>
          </cell>
          <cell r="H2301">
            <v>38</v>
          </cell>
          <cell r="I2301">
            <v>0</v>
          </cell>
          <cell r="J2301">
            <v>201906</v>
          </cell>
          <cell r="K2301">
            <v>201800</v>
          </cell>
          <cell r="N2301">
            <v>16444.36</v>
          </cell>
          <cell r="O2301" t="str">
            <v>Small</v>
          </cell>
        </row>
        <row r="2302">
          <cell r="B2302" t="str">
            <v>MA_Small_HPIC_PPO</v>
          </cell>
          <cell r="H2302">
            <v>38</v>
          </cell>
          <cell r="I2302">
            <v>0</v>
          </cell>
          <cell r="J2302">
            <v>201907</v>
          </cell>
          <cell r="K2302">
            <v>201800</v>
          </cell>
          <cell r="N2302">
            <v>16444.36</v>
          </cell>
          <cell r="O2302" t="str">
            <v>Small</v>
          </cell>
        </row>
        <row r="2303">
          <cell r="B2303" t="str">
            <v>MA_Small_HPIC_PPO</v>
          </cell>
          <cell r="H2303">
            <v>39</v>
          </cell>
          <cell r="I2303">
            <v>0</v>
          </cell>
          <cell r="J2303">
            <v>201908</v>
          </cell>
          <cell r="K2303">
            <v>201800</v>
          </cell>
          <cell r="N2303">
            <v>16444.36</v>
          </cell>
          <cell r="O2303" t="str">
            <v>Small</v>
          </cell>
        </row>
        <row r="2304">
          <cell r="B2304" t="str">
            <v>MA_Small_HPIC_PPO</v>
          </cell>
          <cell r="H2304">
            <v>39</v>
          </cell>
          <cell r="I2304">
            <v>0</v>
          </cell>
          <cell r="J2304">
            <v>201909</v>
          </cell>
          <cell r="K2304">
            <v>201800</v>
          </cell>
          <cell r="N2304">
            <v>16444.36</v>
          </cell>
          <cell r="O2304" t="str">
            <v>Small</v>
          </cell>
        </row>
        <row r="2305">
          <cell r="B2305" t="str">
            <v>MA_Small_HPIC_PPO</v>
          </cell>
          <cell r="H2305">
            <v>17</v>
          </cell>
          <cell r="I2305">
            <v>0</v>
          </cell>
          <cell r="J2305">
            <v>201901</v>
          </cell>
          <cell r="K2305">
            <v>201800</v>
          </cell>
          <cell r="N2305">
            <v>7617.17</v>
          </cell>
          <cell r="O2305" t="str">
            <v>Small</v>
          </cell>
        </row>
        <row r="2306">
          <cell r="B2306" t="str">
            <v>MA_Small_HPIC_PPO</v>
          </cell>
          <cell r="H2306">
            <v>17</v>
          </cell>
          <cell r="I2306">
            <v>0</v>
          </cell>
          <cell r="J2306">
            <v>201902</v>
          </cell>
          <cell r="K2306">
            <v>201800</v>
          </cell>
          <cell r="N2306">
            <v>7617.17</v>
          </cell>
          <cell r="O2306" t="str">
            <v>Small</v>
          </cell>
        </row>
        <row r="2307">
          <cell r="B2307" t="str">
            <v>MA_Small_HPIC_PPO</v>
          </cell>
          <cell r="H2307">
            <v>16</v>
          </cell>
          <cell r="I2307">
            <v>0</v>
          </cell>
          <cell r="J2307">
            <v>201903</v>
          </cell>
          <cell r="K2307">
            <v>201800</v>
          </cell>
          <cell r="N2307">
            <v>7533.1399999999994</v>
          </cell>
          <cell r="O2307" t="str">
            <v>Small</v>
          </cell>
        </row>
        <row r="2308">
          <cell r="B2308" t="str">
            <v>MA_Small_HPIC_PPO</v>
          </cell>
          <cell r="H2308">
            <v>16</v>
          </cell>
          <cell r="I2308">
            <v>0</v>
          </cell>
          <cell r="J2308">
            <v>201904</v>
          </cell>
          <cell r="K2308">
            <v>201800</v>
          </cell>
          <cell r="N2308">
            <v>7622.26</v>
          </cell>
          <cell r="O2308" t="str">
            <v>Small</v>
          </cell>
        </row>
        <row r="2309">
          <cell r="B2309" t="str">
            <v>MA_Small_HPIC_PPO</v>
          </cell>
          <cell r="H2309">
            <v>16</v>
          </cell>
          <cell r="I2309">
            <v>0</v>
          </cell>
          <cell r="J2309">
            <v>201905</v>
          </cell>
          <cell r="K2309">
            <v>201800</v>
          </cell>
          <cell r="N2309">
            <v>7622.26</v>
          </cell>
          <cell r="O2309" t="str">
            <v>Small</v>
          </cell>
        </row>
        <row r="2310">
          <cell r="B2310" t="str">
            <v>MA_Small_HPIC_PPO</v>
          </cell>
          <cell r="H2310">
            <v>15</v>
          </cell>
          <cell r="I2310">
            <v>0</v>
          </cell>
          <cell r="J2310">
            <v>201906</v>
          </cell>
          <cell r="K2310">
            <v>201800</v>
          </cell>
          <cell r="N2310">
            <v>7119.04</v>
          </cell>
          <cell r="O2310" t="str">
            <v>Small</v>
          </cell>
        </row>
        <row r="2311">
          <cell r="B2311" t="str">
            <v>MA_Small_HPIC_PPO</v>
          </cell>
          <cell r="H2311">
            <v>15</v>
          </cell>
          <cell r="I2311">
            <v>0</v>
          </cell>
          <cell r="J2311">
            <v>201907</v>
          </cell>
          <cell r="K2311">
            <v>201800</v>
          </cell>
          <cell r="N2311">
            <v>7018.3899999999994</v>
          </cell>
          <cell r="O2311" t="str">
            <v>Small</v>
          </cell>
        </row>
        <row r="2312">
          <cell r="B2312" t="str">
            <v>MA_Small_HPIC_PPO</v>
          </cell>
          <cell r="H2312">
            <v>16</v>
          </cell>
          <cell r="I2312">
            <v>0</v>
          </cell>
          <cell r="J2312">
            <v>201908</v>
          </cell>
          <cell r="K2312">
            <v>201800</v>
          </cell>
          <cell r="N2312">
            <v>7562.42</v>
          </cell>
          <cell r="O2312" t="str">
            <v>Small</v>
          </cell>
        </row>
        <row r="2313">
          <cell r="B2313" t="str">
            <v>MA_Small_HPIC_PPO</v>
          </cell>
          <cell r="H2313">
            <v>16</v>
          </cell>
          <cell r="I2313">
            <v>0</v>
          </cell>
          <cell r="J2313">
            <v>201909</v>
          </cell>
          <cell r="K2313">
            <v>201800</v>
          </cell>
          <cell r="N2313">
            <v>7562.42</v>
          </cell>
          <cell r="O2313" t="str">
            <v>Small</v>
          </cell>
        </row>
        <row r="2314">
          <cell r="B2314" t="str">
            <v>MA_Small_HPIC_PPO</v>
          </cell>
          <cell r="H2314">
            <v>14</v>
          </cell>
          <cell r="I2314">
            <v>0</v>
          </cell>
          <cell r="J2314">
            <v>201901</v>
          </cell>
          <cell r="K2314">
            <v>201800</v>
          </cell>
          <cell r="N2314">
            <v>7563.9800000000005</v>
          </cell>
          <cell r="O2314" t="str">
            <v>Small</v>
          </cell>
        </row>
        <row r="2315">
          <cell r="B2315" t="str">
            <v>MA_Small_HPIC_PPO</v>
          </cell>
          <cell r="H2315">
            <v>14</v>
          </cell>
          <cell r="I2315">
            <v>0</v>
          </cell>
          <cell r="J2315">
            <v>201902</v>
          </cell>
          <cell r="K2315">
            <v>201800</v>
          </cell>
          <cell r="N2315">
            <v>7563.9800000000005</v>
          </cell>
          <cell r="O2315" t="str">
            <v>Small</v>
          </cell>
        </row>
        <row r="2316">
          <cell r="B2316" t="str">
            <v>MA_Small_HPIC_PPO</v>
          </cell>
          <cell r="H2316">
            <v>14</v>
          </cell>
          <cell r="I2316">
            <v>0</v>
          </cell>
          <cell r="J2316">
            <v>201903</v>
          </cell>
          <cell r="K2316">
            <v>201800</v>
          </cell>
          <cell r="N2316">
            <v>7563.9800000000005</v>
          </cell>
          <cell r="O2316" t="str">
            <v>Small</v>
          </cell>
        </row>
        <row r="2317">
          <cell r="B2317" t="str">
            <v>MA_Small_HPIC_PPO</v>
          </cell>
          <cell r="H2317">
            <v>14</v>
          </cell>
          <cell r="I2317">
            <v>0</v>
          </cell>
          <cell r="J2317">
            <v>201904</v>
          </cell>
          <cell r="K2317">
            <v>201800</v>
          </cell>
          <cell r="N2317">
            <v>7418.9</v>
          </cell>
          <cell r="O2317" t="str">
            <v>Small</v>
          </cell>
        </row>
        <row r="2318">
          <cell r="B2318" t="str">
            <v>MA_Small_HPIC_PPO</v>
          </cell>
          <cell r="H2318">
            <v>14</v>
          </cell>
          <cell r="I2318">
            <v>0</v>
          </cell>
          <cell r="J2318">
            <v>201905</v>
          </cell>
          <cell r="K2318">
            <v>201800</v>
          </cell>
          <cell r="N2318">
            <v>7418.9</v>
          </cell>
          <cell r="O2318" t="str">
            <v>Small</v>
          </cell>
        </row>
        <row r="2319">
          <cell r="B2319" t="str">
            <v>MA_Small_HPIC_PPO</v>
          </cell>
          <cell r="H2319">
            <v>14</v>
          </cell>
          <cell r="I2319">
            <v>0</v>
          </cell>
          <cell r="J2319">
            <v>201906</v>
          </cell>
          <cell r="K2319">
            <v>201800</v>
          </cell>
          <cell r="N2319">
            <v>7418.9</v>
          </cell>
          <cell r="O2319" t="str">
            <v>Small</v>
          </cell>
        </row>
        <row r="2320">
          <cell r="B2320" t="str">
            <v>MA_Small_HPIC_PPO</v>
          </cell>
          <cell r="H2320">
            <v>14</v>
          </cell>
          <cell r="I2320">
            <v>0</v>
          </cell>
          <cell r="J2320">
            <v>201907</v>
          </cell>
          <cell r="K2320">
            <v>201800</v>
          </cell>
          <cell r="N2320">
            <v>7418.9</v>
          </cell>
          <cell r="O2320" t="str">
            <v>Small</v>
          </cell>
        </row>
        <row r="2321">
          <cell r="B2321" t="str">
            <v>MA_Small_HPIC_PPO</v>
          </cell>
          <cell r="H2321">
            <v>14</v>
          </cell>
          <cell r="I2321">
            <v>0</v>
          </cell>
          <cell r="J2321">
            <v>201908</v>
          </cell>
          <cell r="K2321">
            <v>201800</v>
          </cell>
          <cell r="N2321">
            <v>7418.9</v>
          </cell>
          <cell r="O2321" t="str">
            <v>Small</v>
          </cell>
        </row>
        <row r="2322">
          <cell r="B2322" t="str">
            <v>MA_Small_HPIC_PPO</v>
          </cell>
          <cell r="H2322">
            <v>14</v>
          </cell>
          <cell r="I2322">
            <v>0</v>
          </cell>
          <cell r="J2322">
            <v>201909</v>
          </cell>
          <cell r="K2322">
            <v>201800</v>
          </cell>
          <cell r="N2322">
            <v>7418.9</v>
          </cell>
          <cell r="O2322" t="str">
            <v>Small</v>
          </cell>
        </row>
        <row r="2323">
          <cell r="B2323" t="str">
            <v>MA_Small_HPIC_PPO</v>
          </cell>
          <cell r="H2323">
            <v>7</v>
          </cell>
          <cell r="I2323">
            <v>0</v>
          </cell>
          <cell r="J2323">
            <v>201901</v>
          </cell>
          <cell r="K2323">
            <v>201800</v>
          </cell>
          <cell r="N2323">
            <v>2735.25</v>
          </cell>
          <cell r="O2323" t="str">
            <v>Small</v>
          </cell>
        </row>
        <row r="2324">
          <cell r="B2324" t="str">
            <v>MA_Small_HPIC_PPO</v>
          </cell>
          <cell r="H2324">
            <v>7</v>
          </cell>
          <cell r="I2324">
            <v>0</v>
          </cell>
          <cell r="J2324">
            <v>201902</v>
          </cell>
          <cell r="K2324">
            <v>201800</v>
          </cell>
          <cell r="N2324">
            <v>2735.25</v>
          </cell>
          <cell r="O2324" t="str">
            <v>Small</v>
          </cell>
        </row>
        <row r="2325">
          <cell r="B2325" t="str">
            <v>MA_Small_HPIC_PPO</v>
          </cell>
          <cell r="H2325">
            <v>7</v>
          </cell>
          <cell r="I2325">
            <v>0</v>
          </cell>
          <cell r="J2325">
            <v>201903</v>
          </cell>
          <cell r="K2325">
            <v>201800</v>
          </cell>
          <cell r="N2325">
            <v>2735.25</v>
          </cell>
          <cell r="O2325" t="str">
            <v>Small</v>
          </cell>
        </row>
        <row r="2326">
          <cell r="B2326" t="str">
            <v>MA_Small_HPIC_PPO</v>
          </cell>
          <cell r="H2326">
            <v>7</v>
          </cell>
          <cell r="I2326">
            <v>0</v>
          </cell>
          <cell r="J2326">
            <v>201904</v>
          </cell>
          <cell r="K2326">
            <v>201800</v>
          </cell>
          <cell r="N2326">
            <v>2735.25</v>
          </cell>
          <cell r="O2326" t="str">
            <v>Small</v>
          </cell>
        </row>
        <row r="2327">
          <cell r="B2327" t="str">
            <v>MA_Small_HPIC_PPO</v>
          </cell>
          <cell r="H2327">
            <v>7</v>
          </cell>
          <cell r="I2327">
            <v>0</v>
          </cell>
          <cell r="J2327">
            <v>201905</v>
          </cell>
          <cell r="K2327">
            <v>201800</v>
          </cell>
          <cell r="N2327">
            <v>2735.25</v>
          </cell>
          <cell r="O2327" t="str">
            <v>Small</v>
          </cell>
        </row>
        <row r="2328">
          <cell r="B2328" t="str">
            <v>MA_Small_HPIC_PPO</v>
          </cell>
          <cell r="H2328">
            <v>5</v>
          </cell>
          <cell r="I2328">
            <v>0</v>
          </cell>
          <cell r="J2328">
            <v>201906</v>
          </cell>
          <cell r="K2328">
            <v>201800</v>
          </cell>
          <cell r="N2328">
            <v>1604.66</v>
          </cell>
          <cell r="O2328" t="str">
            <v>Small</v>
          </cell>
        </row>
        <row r="2329">
          <cell r="B2329" t="str">
            <v>MA_Small_HPIC_PPO</v>
          </cell>
          <cell r="H2329">
            <v>5</v>
          </cell>
          <cell r="I2329">
            <v>0</v>
          </cell>
          <cell r="J2329">
            <v>201907</v>
          </cell>
          <cell r="K2329">
            <v>201800</v>
          </cell>
          <cell r="N2329">
            <v>1604.66</v>
          </cell>
          <cell r="O2329" t="str">
            <v>Small</v>
          </cell>
        </row>
        <row r="2330">
          <cell r="B2330" t="str">
            <v>MA_Small_HPIC_PPO</v>
          </cell>
          <cell r="H2330">
            <v>5</v>
          </cell>
          <cell r="I2330">
            <v>0</v>
          </cell>
          <cell r="J2330">
            <v>201908</v>
          </cell>
          <cell r="K2330">
            <v>201800</v>
          </cell>
          <cell r="N2330">
            <v>1604.66</v>
          </cell>
          <cell r="O2330" t="str">
            <v>Small</v>
          </cell>
        </row>
        <row r="2331">
          <cell r="B2331" t="str">
            <v>MA_Small_HPIC_PPO</v>
          </cell>
          <cell r="H2331">
            <v>5</v>
          </cell>
          <cell r="I2331">
            <v>0</v>
          </cell>
          <cell r="J2331">
            <v>201909</v>
          </cell>
          <cell r="K2331">
            <v>201800</v>
          </cell>
          <cell r="N2331">
            <v>1604.66</v>
          </cell>
          <cell r="O2331" t="str">
            <v>Small</v>
          </cell>
        </row>
        <row r="2332">
          <cell r="B2332" t="str">
            <v>MA_Small_HPIC_PPO</v>
          </cell>
          <cell r="H2332">
            <v>11</v>
          </cell>
          <cell r="I2332">
            <v>0</v>
          </cell>
          <cell r="J2332">
            <v>201901</v>
          </cell>
          <cell r="K2332">
            <v>201800</v>
          </cell>
          <cell r="N2332">
            <v>4728.82</v>
          </cell>
          <cell r="O2332" t="str">
            <v>Small</v>
          </cell>
        </row>
        <row r="2333">
          <cell r="B2333" t="str">
            <v>MA_Small_HPIC_PPO</v>
          </cell>
          <cell r="H2333">
            <v>11</v>
          </cell>
          <cell r="I2333">
            <v>0</v>
          </cell>
          <cell r="J2333">
            <v>201902</v>
          </cell>
          <cell r="K2333">
            <v>201800</v>
          </cell>
          <cell r="N2333">
            <v>4728.82</v>
          </cell>
          <cell r="O2333" t="str">
            <v>Small</v>
          </cell>
        </row>
        <row r="2334">
          <cell r="B2334" t="str">
            <v>MA_Small_HPIC_PPO</v>
          </cell>
          <cell r="H2334">
            <v>11</v>
          </cell>
          <cell r="I2334">
            <v>0</v>
          </cell>
          <cell r="J2334">
            <v>201903</v>
          </cell>
          <cell r="K2334">
            <v>201800</v>
          </cell>
          <cell r="N2334">
            <v>4728.82</v>
          </cell>
          <cell r="O2334" t="str">
            <v>Small</v>
          </cell>
        </row>
        <row r="2335">
          <cell r="B2335" t="str">
            <v>MA_Small_HPIC_PPO</v>
          </cell>
          <cell r="H2335">
            <v>11</v>
          </cell>
          <cell r="I2335">
            <v>0</v>
          </cell>
          <cell r="J2335">
            <v>201904</v>
          </cell>
          <cell r="K2335">
            <v>201800</v>
          </cell>
          <cell r="N2335">
            <v>4728.82</v>
          </cell>
          <cell r="O2335" t="str">
            <v>Small</v>
          </cell>
        </row>
        <row r="2336">
          <cell r="B2336" t="str">
            <v>MA_Small_HPIC_PPO</v>
          </cell>
          <cell r="H2336">
            <v>11</v>
          </cell>
          <cell r="I2336">
            <v>0</v>
          </cell>
          <cell r="J2336">
            <v>201905</v>
          </cell>
          <cell r="K2336">
            <v>201800</v>
          </cell>
          <cell r="N2336">
            <v>4728.82</v>
          </cell>
          <cell r="O2336" t="str">
            <v>Small</v>
          </cell>
        </row>
        <row r="2337">
          <cell r="B2337" t="str">
            <v>MA_Small_HPIC_PPO</v>
          </cell>
          <cell r="H2337">
            <v>11</v>
          </cell>
          <cell r="I2337">
            <v>0</v>
          </cell>
          <cell r="J2337">
            <v>201906</v>
          </cell>
          <cell r="K2337">
            <v>201800</v>
          </cell>
          <cell r="N2337">
            <v>4728.82</v>
          </cell>
          <cell r="O2337" t="str">
            <v>Small</v>
          </cell>
        </row>
        <row r="2338">
          <cell r="B2338" t="str">
            <v>MA_Small_HPIC_PPO</v>
          </cell>
          <cell r="H2338">
            <v>5</v>
          </cell>
          <cell r="I2338">
            <v>0</v>
          </cell>
          <cell r="J2338">
            <v>201901</v>
          </cell>
          <cell r="K2338">
            <v>201808</v>
          </cell>
          <cell r="N2338">
            <v>2204.1999999999998</v>
          </cell>
          <cell r="O2338" t="str">
            <v>Small</v>
          </cell>
        </row>
        <row r="2339">
          <cell r="B2339" t="str">
            <v>MA_Small_HPIC_PPO</v>
          </cell>
          <cell r="H2339">
            <v>5</v>
          </cell>
          <cell r="I2339">
            <v>0</v>
          </cell>
          <cell r="J2339">
            <v>201902</v>
          </cell>
          <cell r="K2339">
            <v>201808</v>
          </cell>
          <cell r="N2339">
            <v>2204.1999999999998</v>
          </cell>
          <cell r="O2339" t="str">
            <v>Small</v>
          </cell>
        </row>
        <row r="2340">
          <cell r="B2340" t="str">
            <v>MA_Small_HPIC_PPO</v>
          </cell>
          <cell r="H2340">
            <v>5</v>
          </cell>
          <cell r="I2340">
            <v>0</v>
          </cell>
          <cell r="J2340">
            <v>201903</v>
          </cell>
          <cell r="K2340">
            <v>201808</v>
          </cell>
          <cell r="N2340">
            <v>2204.1999999999998</v>
          </cell>
          <cell r="O2340" t="str">
            <v>Small</v>
          </cell>
        </row>
        <row r="2341">
          <cell r="B2341" t="str">
            <v>MA_Small_HPIC_PPO</v>
          </cell>
          <cell r="H2341">
            <v>5</v>
          </cell>
          <cell r="I2341">
            <v>0</v>
          </cell>
          <cell r="J2341">
            <v>201904</v>
          </cell>
          <cell r="K2341">
            <v>201808</v>
          </cell>
          <cell r="N2341">
            <v>2204.1999999999998</v>
          </cell>
          <cell r="O2341" t="str">
            <v>Small</v>
          </cell>
        </row>
        <row r="2342">
          <cell r="B2342" t="str">
            <v>MA_Small_HPIC_PPO</v>
          </cell>
          <cell r="H2342">
            <v>5</v>
          </cell>
          <cell r="I2342">
            <v>0</v>
          </cell>
          <cell r="J2342">
            <v>201905</v>
          </cell>
          <cell r="K2342">
            <v>201808</v>
          </cell>
          <cell r="N2342">
            <v>2204.1999999999998</v>
          </cell>
          <cell r="O2342" t="str">
            <v>Small</v>
          </cell>
        </row>
        <row r="2343">
          <cell r="B2343" t="str">
            <v>MA_Small_HPIC_PPO</v>
          </cell>
          <cell r="H2343">
            <v>5</v>
          </cell>
          <cell r="I2343">
            <v>0</v>
          </cell>
          <cell r="J2343">
            <v>201906</v>
          </cell>
          <cell r="K2343">
            <v>201808</v>
          </cell>
          <cell r="N2343">
            <v>2204.1999999999998</v>
          </cell>
          <cell r="O2343" t="str">
            <v>Small</v>
          </cell>
        </row>
        <row r="2344">
          <cell r="B2344" t="str">
            <v>MA_Small_HPIC_PPO</v>
          </cell>
          <cell r="H2344">
            <v>5</v>
          </cell>
          <cell r="I2344">
            <v>0</v>
          </cell>
          <cell r="J2344">
            <v>201907</v>
          </cell>
          <cell r="K2344">
            <v>201808</v>
          </cell>
          <cell r="N2344">
            <v>2204.1999999999998</v>
          </cell>
          <cell r="O2344" t="str">
            <v>Small</v>
          </cell>
        </row>
        <row r="2345">
          <cell r="B2345" t="str">
            <v>MA_Small_HPIC_PPO</v>
          </cell>
          <cell r="H2345">
            <v>5</v>
          </cell>
          <cell r="I2345">
            <v>0</v>
          </cell>
          <cell r="J2345">
            <v>201908</v>
          </cell>
          <cell r="K2345">
            <v>201808</v>
          </cell>
          <cell r="N2345">
            <v>2204.1999999999998</v>
          </cell>
          <cell r="O2345" t="str">
            <v>Small</v>
          </cell>
        </row>
        <row r="2346">
          <cell r="B2346" t="str">
            <v>MA_Small_HPIC_PPO</v>
          </cell>
          <cell r="H2346">
            <v>5</v>
          </cell>
          <cell r="I2346">
            <v>0</v>
          </cell>
          <cell r="J2346">
            <v>201909</v>
          </cell>
          <cell r="K2346">
            <v>201808</v>
          </cell>
          <cell r="N2346">
            <v>2444.52</v>
          </cell>
          <cell r="O2346" t="str">
            <v>Small</v>
          </cell>
        </row>
        <row r="2347">
          <cell r="B2347" t="str">
            <v>MA_Small_HPIC_PPO</v>
          </cell>
          <cell r="H2347">
            <v>14</v>
          </cell>
          <cell r="I2347">
            <v>0</v>
          </cell>
          <cell r="J2347">
            <v>201901</v>
          </cell>
          <cell r="K2347">
            <v>201800</v>
          </cell>
          <cell r="N2347">
            <v>4549.99</v>
          </cell>
          <cell r="O2347" t="str">
            <v>Small</v>
          </cell>
        </row>
        <row r="2348">
          <cell r="B2348" t="str">
            <v>MA_Small_HPIC_PPO</v>
          </cell>
          <cell r="H2348">
            <v>25</v>
          </cell>
          <cell r="I2348">
            <v>0</v>
          </cell>
          <cell r="J2348">
            <v>201901</v>
          </cell>
          <cell r="K2348">
            <v>201808</v>
          </cell>
          <cell r="N2348">
            <v>9134.49</v>
          </cell>
          <cell r="O2348" t="str">
            <v>Small</v>
          </cell>
        </row>
        <row r="2349">
          <cell r="B2349" t="str">
            <v>MA_Small_HPIC_PPO</v>
          </cell>
          <cell r="H2349">
            <v>14</v>
          </cell>
          <cell r="I2349">
            <v>0</v>
          </cell>
          <cell r="J2349">
            <v>201902</v>
          </cell>
          <cell r="K2349">
            <v>201800</v>
          </cell>
          <cell r="N2349">
            <v>4549.99</v>
          </cell>
          <cell r="O2349" t="str">
            <v>Small</v>
          </cell>
        </row>
        <row r="2350">
          <cell r="B2350" t="str">
            <v>MA_Small_HPIC_PPO</v>
          </cell>
          <cell r="H2350">
            <v>25</v>
          </cell>
          <cell r="I2350">
            <v>0</v>
          </cell>
          <cell r="J2350">
            <v>201902</v>
          </cell>
          <cell r="K2350">
            <v>201808</v>
          </cell>
          <cell r="N2350">
            <v>9134.49</v>
          </cell>
          <cell r="O2350" t="str">
            <v>Small</v>
          </cell>
        </row>
        <row r="2351">
          <cell r="B2351" t="str">
            <v>MA_Small_HPIC_PPO</v>
          </cell>
          <cell r="H2351">
            <v>14</v>
          </cell>
          <cell r="I2351">
            <v>0</v>
          </cell>
          <cell r="J2351">
            <v>201903</v>
          </cell>
          <cell r="K2351">
            <v>201800</v>
          </cell>
          <cell r="N2351">
            <v>4549.99</v>
          </cell>
          <cell r="O2351" t="str">
            <v>Small</v>
          </cell>
        </row>
        <row r="2352">
          <cell r="B2352" t="str">
            <v>MA_Small_HPIC_PPO</v>
          </cell>
          <cell r="H2352">
            <v>25</v>
          </cell>
          <cell r="I2352">
            <v>0</v>
          </cell>
          <cell r="J2352">
            <v>201903</v>
          </cell>
          <cell r="K2352">
            <v>201808</v>
          </cell>
          <cell r="N2352">
            <v>9134.49</v>
          </cell>
          <cell r="O2352" t="str">
            <v>Small</v>
          </cell>
        </row>
        <row r="2353">
          <cell r="B2353" t="str">
            <v>MA_Small_HPIC_PPO</v>
          </cell>
          <cell r="H2353">
            <v>16</v>
          </cell>
          <cell r="I2353">
            <v>0</v>
          </cell>
          <cell r="J2353">
            <v>201904</v>
          </cell>
          <cell r="K2353">
            <v>201800</v>
          </cell>
          <cell r="N2353">
            <v>5248.76</v>
          </cell>
          <cell r="O2353" t="str">
            <v>Small</v>
          </cell>
        </row>
        <row r="2354">
          <cell r="B2354" t="str">
            <v>MA_Small_HPIC_PPO</v>
          </cell>
          <cell r="H2354">
            <v>27</v>
          </cell>
          <cell r="I2354">
            <v>0</v>
          </cell>
          <cell r="J2354">
            <v>201904</v>
          </cell>
          <cell r="K2354">
            <v>201808</v>
          </cell>
          <cell r="N2354">
            <v>10030.030000000001</v>
          </cell>
          <cell r="O2354" t="str">
            <v>Small</v>
          </cell>
        </row>
        <row r="2355">
          <cell r="B2355" t="str">
            <v>MA_Small_HPIC_PPO</v>
          </cell>
          <cell r="H2355">
            <v>16</v>
          </cell>
          <cell r="I2355">
            <v>0</v>
          </cell>
          <cell r="J2355">
            <v>201905</v>
          </cell>
          <cell r="K2355">
            <v>201800</v>
          </cell>
          <cell r="N2355">
            <v>5502.87</v>
          </cell>
          <cell r="O2355" t="str">
            <v>Small</v>
          </cell>
        </row>
        <row r="2356">
          <cell r="B2356" t="str">
            <v>MA_Small_HPIC_PPO</v>
          </cell>
          <cell r="H2356">
            <v>27</v>
          </cell>
          <cell r="I2356">
            <v>0</v>
          </cell>
          <cell r="J2356">
            <v>201905</v>
          </cell>
          <cell r="K2356">
            <v>201808</v>
          </cell>
          <cell r="N2356">
            <v>10030.030000000001</v>
          </cell>
          <cell r="O2356" t="str">
            <v>Small</v>
          </cell>
        </row>
        <row r="2357">
          <cell r="B2357" t="str">
            <v>MA_Small_HPIC_PPO</v>
          </cell>
          <cell r="H2357">
            <v>16</v>
          </cell>
          <cell r="I2357">
            <v>0</v>
          </cell>
          <cell r="J2357">
            <v>201906</v>
          </cell>
          <cell r="K2357">
            <v>201800</v>
          </cell>
          <cell r="N2357">
            <v>5502.87</v>
          </cell>
          <cell r="O2357" t="str">
            <v>Small</v>
          </cell>
        </row>
        <row r="2358">
          <cell r="B2358" t="str">
            <v>MA_Small_HPIC_PPO</v>
          </cell>
          <cell r="H2358">
            <v>27</v>
          </cell>
          <cell r="I2358">
            <v>0</v>
          </cell>
          <cell r="J2358">
            <v>201906</v>
          </cell>
          <cell r="K2358">
            <v>201808</v>
          </cell>
          <cell r="N2358">
            <v>10030.030000000001</v>
          </cell>
          <cell r="O2358" t="str">
            <v>Small</v>
          </cell>
        </row>
        <row r="2359">
          <cell r="B2359" t="str">
            <v>MA_Small_HPIC_PPO</v>
          </cell>
          <cell r="H2359">
            <v>16</v>
          </cell>
          <cell r="I2359">
            <v>0</v>
          </cell>
          <cell r="J2359">
            <v>201907</v>
          </cell>
          <cell r="K2359">
            <v>201800</v>
          </cell>
          <cell r="N2359">
            <v>5502.87</v>
          </cell>
          <cell r="O2359" t="str">
            <v>Small</v>
          </cell>
        </row>
        <row r="2360">
          <cell r="B2360" t="str">
            <v>MA_Small_HPIC_PPO</v>
          </cell>
          <cell r="H2360">
            <v>23</v>
          </cell>
          <cell r="I2360">
            <v>0</v>
          </cell>
          <cell r="J2360">
            <v>201907</v>
          </cell>
          <cell r="K2360">
            <v>201808</v>
          </cell>
          <cell r="N2360">
            <v>9242.83</v>
          </cell>
          <cell r="O2360" t="str">
            <v>Small</v>
          </cell>
        </row>
        <row r="2361">
          <cell r="B2361" t="str">
            <v>MA_Small_HPIC_PPO</v>
          </cell>
          <cell r="H2361">
            <v>16</v>
          </cell>
          <cell r="I2361">
            <v>0</v>
          </cell>
          <cell r="J2361">
            <v>201908</v>
          </cell>
          <cell r="K2361">
            <v>201800</v>
          </cell>
          <cell r="N2361">
            <v>5502.87</v>
          </cell>
          <cell r="O2361" t="str">
            <v>Small</v>
          </cell>
        </row>
        <row r="2362">
          <cell r="B2362" t="str">
            <v>MA_Small_HPIC_PPO</v>
          </cell>
          <cell r="H2362">
            <v>23</v>
          </cell>
          <cell r="I2362">
            <v>0</v>
          </cell>
          <cell r="J2362">
            <v>201908</v>
          </cell>
          <cell r="K2362">
            <v>201808</v>
          </cell>
          <cell r="N2362">
            <v>9201.66</v>
          </cell>
          <cell r="O2362" t="str">
            <v>Small</v>
          </cell>
        </row>
        <row r="2363">
          <cell r="B2363" t="str">
            <v>MA_Small_HPIC_PPO</v>
          </cell>
          <cell r="H2363">
            <v>16</v>
          </cell>
          <cell r="I2363">
            <v>0</v>
          </cell>
          <cell r="J2363">
            <v>201909</v>
          </cell>
          <cell r="K2363">
            <v>201800</v>
          </cell>
          <cell r="N2363">
            <v>5502.87</v>
          </cell>
          <cell r="O2363" t="str">
            <v>Small</v>
          </cell>
        </row>
        <row r="2364">
          <cell r="B2364" t="str">
            <v>MA_Small_HPIC_PPO</v>
          </cell>
          <cell r="H2364">
            <v>24</v>
          </cell>
          <cell r="I2364">
            <v>0</v>
          </cell>
          <cell r="J2364">
            <v>201909</v>
          </cell>
          <cell r="K2364">
            <v>201808</v>
          </cell>
          <cell r="N2364">
            <v>9201.66</v>
          </cell>
          <cell r="O2364" t="str">
            <v>Small</v>
          </cell>
        </row>
        <row r="2365">
          <cell r="B2365" t="str">
            <v>ME_BuyDirect_HPHC_HMO_POS</v>
          </cell>
          <cell r="H2365">
            <v>1237</v>
          </cell>
          <cell r="I2365">
            <v>1</v>
          </cell>
          <cell r="J2365">
            <v>201901</v>
          </cell>
          <cell r="K2365">
            <v>201800</v>
          </cell>
          <cell r="N2365">
            <v>801058.31000000017</v>
          </cell>
          <cell r="O2365" t="str">
            <v>BuyDirect</v>
          </cell>
        </row>
        <row r="2366">
          <cell r="B2366" t="str">
            <v>ME_BuyDirect_HPHC_HMO_POS</v>
          </cell>
          <cell r="H2366">
            <v>1215</v>
          </cell>
          <cell r="I2366">
            <v>1</v>
          </cell>
          <cell r="J2366">
            <v>201902</v>
          </cell>
          <cell r="K2366">
            <v>201800</v>
          </cell>
          <cell r="N2366">
            <v>791068.83</v>
          </cell>
          <cell r="O2366" t="str">
            <v>BuyDirect</v>
          </cell>
        </row>
        <row r="2367">
          <cell r="B2367" t="str">
            <v>ME_BuyDirect_HPHC_HMO_POS</v>
          </cell>
          <cell r="H2367">
            <v>1196</v>
          </cell>
          <cell r="I2367">
            <v>1</v>
          </cell>
          <cell r="J2367">
            <v>201903</v>
          </cell>
          <cell r="K2367">
            <v>201800</v>
          </cell>
          <cell r="N2367">
            <v>779404.41000000027</v>
          </cell>
          <cell r="O2367" t="str">
            <v>BuyDirect</v>
          </cell>
        </row>
        <row r="2368">
          <cell r="B2368" t="str">
            <v>ME_BuyDirect_HPHC_HMO_POS</v>
          </cell>
          <cell r="H2368">
            <v>1186</v>
          </cell>
          <cell r="I2368">
            <v>1</v>
          </cell>
          <cell r="J2368">
            <v>201904</v>
          </cell>
          <cell r="K2368">
            <v>201800</v>
          </cell>
          <cell r="N2368">
            <v>768589.7100000002</v>
          </cell>
          <cell r="O2368" t="str">
            <v>BuyDirect</v>
          </cell>
        </row>
        <row r="2369">
          <cell r="B2369" t="str">
            <v>ME_BuyDirect_HPHC_HMO_POS</v>
          </cell>
          <cell r="H2369">
            <v>1173</v>
          </cell>
          <cell r="I2369">
            <v>2</v>
          </cell>
          <cell r="J2369">
            <v>201905</v>
          </cell>
          <cell r="K2369">
            <v>201800</v>
          </cell>
          <cell r="N2369">
            <v>755020.2100000002</v>
          </cell>
          <cell r="O2369" t="str">
            <v>BuyDirect</v>
          </cell>
        </row>
        <row r="2370">
          <cell r="B2370" t="str">
            <v>ME_BuyDirect_HPHC_HMO_POS</v>
          </cell>
          <cell r="H2370">
            <v>1168</v>
          </cell>
          <cell r="I2370">
            <v>2</v>
          </cell>
          <cell r="J2370">
            <v>201906</v>
          </cell>
          <cell r="K2370">
            <v>201800</v>
          </cell>
          <cell r="N2370">
            <v>754301.41000000015</v>
          </cell>
          <cell r="O2370" t="str">
            <v>BuyDirect</v>
          </cell>
        </row>
        <row r="2371">
          <cell r="B2371" t="str">
            <v>ME_BuyDirect_HPHC_HMO_POS</v>
          </cell>
          <cell r="H2371">
            <v>1157</v>
          </cell>
          <cell r="I2371">
            <v>2</v>
          </cell>
          <cell r="J2371">
            <v>201907</v>
          </cell>
          <cell r="K2371">
            <v>201800</v>
          </cell>
          <cell r="N2371">
            <v>746682.7300000001</v>
          </cell>
          <cell r="O2371" t="str">
            <v>BuyDirect</v>
          </cell>
        </row>
        <row r="2372">
          <cell r="B2372" t="str">
            <v>ME_BuyDirect_HPHC_HMO_POS</v>
          </cell>
          <cell r="H2372">
            <v>1145</v>
          </cell>
          <cell r="I2372">
            <v>2</v>
          </cell>
          <cell r="J2372">
            <v>201908</v>
          </cell>
          <cell r="K2372">
            <v>201800</v>
          </cell>
          <cell r="N2372">
            <v>743362.84000000008</v>
          </cell>
          <cell r="O2372" t="str">
            <v>BuyDirect</v>
          </cell>
        </row>
        <row r="2373">
          <cell r="B2373" t="str">
            <v>ME_BuyDirect_HPHC_HMO_POS</v>
          </cell>
          <cell r="H2373">
            <v>1154</v>
          </cell>
          <cell r="I2373">
            <v>2</v>
          </cell>
          <cell r="J2373">
            <v>201909</v>
          </cell>
          <cell r="K2373">
            <v>201800</v>
          </cell>
          <cell r="N2373">
            <v>749806.54</v>
          </cell>
          <cell r="O2373" t="str">
            <v>BuyDirect</v>
          </cell>
        </row>
        <row r="2374">
          <cell r="B2374" t="str">
            <v>ME_CRC_HPHC_HMO_POS</v>
          </cell>
          <cell r="H2374">
            <v>3493</v>
          </cell>
          <cell r="I2374">
            <v>5</v>
          </cell>
          <cell r="J2374">
            <v>201901</v>
          </cell>
          <cell r="K2374">
            <v>201800</v>
          </cell>
          <cell r="N2374">
            <v>1616978.55</v>
          </cell>
          <cell r="O2374" t="str">
            <v>CRC</v>
          </cell>
        </row>
        <row r="2375">
          <cell r="B2375" t="str">
            <v>ME_CRC_HPHC_HMO_POS</v>
          </cell>
          <cell r="H2375">
            <v>64</v>
          </cell>
          <cell r="I2375">
            <v>0</v>
          </cell>
          <cell r="J2375">
            <v>201901</v>
          </cell>
          <cell r="K2375">
            <v>201808</v>
          </cell>
          <cell r="N2375">
            <v>32567.25</v>
          </cell>
          <cell r="O2375" t="str">
            <v>CRC</v>
          </cell>
        </row>
        <row r="2376">
          <cell r="B2376" t="str">
            <v>ME_CRC_HPHC_HMO_POS</v>
          </cell>
          <cell r="H2376">
            <v>3592</v>
          </cell>
          <cell r="I2376">
            <v>5</v>
          </cell>
          <cell r="J2376">
            <v>201902</v>
          </cell>
          <cell r="K2376">
            <v>201800</v>
          </cell>
          <cell r="N2376">
            <v>1653596.3500000008</v>
          </cell>
          <cell r="O2376" t="str">
            <v>CRC</v>
          </cell>
        </row>
        <row r="2377">
          <cell r="B2377" t="str">
            <v>ME_CRC_HPHC_HMO_POS</v>
          </cell>
          <cell r="H2377">
            <v>63</v>
          </cell>
          <cell r="I2377">
            <v>0</v>
          </cell>
          <cell r="J2377">
            <v>201902</v>
          </cell>
          <cell r="K2377">
            <v>201808</v>
          </cell>
          <cell r="N2377">
            <v>32017.3</v>
          </cell>
          <cell r="O2377" t="str">
            <v>CRC</v>
          </cell>
        </row>
        <row r="2378">
          <cell r="B2378" t="str">
            <v>ME_CRC_HPHC_HMO_POS</v>
          </cell>
          <cell r="H2378">
            <v>3574</v>
          </cell>
          <cell r="I2378">
            <v>5</v>
          </cell>
          <cell r="J2378">
            <v>201903</v>
          </cell>
          <cell r="K2378">
            <v>201800</v>
          </cell>
          <cell r="N2378">
            <v>1645608.9900000005</v>
          </cell>
          <cell r="O2378" t="str">
            <v>CRC</v>
          </cell>
        </row>
        <row r="2379">
          <cell r="B2379" t="str">
            <v>ME_CRC_HPHC_HMO_POS</v>
          </cell>
          <cell r="H2379">
            <v>64</v>
          </cell>
          <cell r="I2379">
            <v>0</v>
          </cell>
          <cell r="J2379">
            <v>201903</v>
          </cell>
          <cell r="K2379">
            <v>201808</v>
          </cell>
          <cell r="N2379">
            <v>32567.25</v>
          </cell>
          <cell r="O2379" t="str">
            <v>CRC</v>
          </cell>
        </row>
        <row r="2380">
          <cell r="B2380" t="str">
            <v>ME_CRC_HPHC_HMO_POS</v>
          </cell>
          <cell r="H2380">
            <v>3414</v>
          </cell>
          <cell r="I2380">
            <v>5</v>
          </cell>
          <cell r="J2380">
            <v>201904</v>
          </cell>
          <cell r="K2380">
            <v>201800</v>
          </cell>
          <cell r="N2380">
            <v>1547296.8999999997</v>
          </cell>
          <cell r="O2380" t="str">
            <v>CRC</v>
          </cell>
        </row>
        <row r="2381">
          <cell r="B2381" t="str">
            <v>ME_CRC_HPHC_HMO_POS</v>
          </cell>
          <cell r="H2381">
            <v>48</v>
          </cell>
          <cell r="I2381">
            <v>0</v>
          </cell>
          <cell r="J2381">
            <v>201904</v>
          </cell>
          <cell r="K2381">
            <v>201808</v>
          </cell>
          <cell r="N2381">
            <v>24599.22</v>
          </cell>
          <cell r="O2381" t="str">
            <v>CRC</v>
          </cell>
        </row>
        <row r="2382">
          <cell r="B2382" t="str">
            <v>ME_CRC_HPHC_HMO_POS</v>
          </cell>
          <cell r="H2382">
            <v>3394</v>
          </cell>
          <cell r="I2382">
            <v>5</v>
          </cell>
          <cell r="J2382">
            <v>201905</v>
          </cell>
          <cell r="K2382">
            <v>201800</v>
          </cell>
          <cell r="N2382">
            <v>1536578.651176471</v>
          </cell>
          <cell r="O2382" t="str">
            <v>CRC</v>
          </cell>
        </row>
        <row r="2383">
          <cell r="B2383" t="str">
            <v>ME_CRC_HPHC_HMO_POS</v>
          </cell>
          <cell r="H2383">
            <v>46</v>
          </cell>
          <cell r="I2383">
            <v>0</v>
          </cell>
          <cell r="J2383">
            <v>201905</v>
          </cell>
          <cell r="K2383">
            <v>201808</v>
          </cell>
          <cell r="N2383">
            <v>23499.32</v>
          </cell>
          <cell r="O2383" t="str">
            <v>CRC</v>
          </cell>
        </row>
        <row r="2384">
          <cell r="B2384" t="str">
            <v>ME_CRC_HPHC_HMO_POS</v>
          </cell>
          <cell r="H2384">
            <v>3380</v>
          </cell>
          <cell r="I2384">
            <v>5</v>
          </cell>
          <cell r="J2384">
            <v>201906</v>
          </cell>
          <cell r="K2384">
            <v>201800</v>
          </cell>
          <cell r="N2384">
            <v>1527981.4</v>
          </cell>
          <cell r="O2384" t="str">
            <v>CRC</v>
          </cell>
        </row>
        <row r="2385">
          <cell r="B2385" t="str">
            <v>ME_CRC_HPHC_HMO_POS</v>
          </cell>
          <cell r="H2385">
            <v>42</v>
          </cell>
          <cell r="I2385">
            <v>0</v>
          </cell>
          <cell r="J2385">
            <v>201906</v>
          </cell>
          <cell r="K2385">
            <v>201808</v>
          </cell>
          <cell r="N2385">
            <v>21495.31</v>
          </cell>
          <cell r="O2385" t="str">
            <v>CRC</v>
          </cell>
        </row>
        <row r="2386">
          <cell r="B2386" t="str">
            <v>ME_CRC_HPHC_HMO_POS</v>
          </cell>
          <cell r="H2386">
            <v>3384</v>
          </cell>
          <cell r="I2386">
            <v>5</v>
          </cell>
          <cell r="J2386">
            <v>201907</v>
          </cell>
          <cell r="K2386">
            <v>201800</v>
          </cell>
          <cell r="N2386">
            <v>1525849.3899999997</v>
          </cell>
          <cell r="O2386" t="str">
            <v>CRC</v>
          </cell>
        </row>
        <row r="2387">
          <cell r="B2387" t="str">
            <v>ME_CRC_HPHC_HMO_POS</v>
          </cell>
          <cell r="H2387">
            <v>41</v>
          </cell>
          <cell r="I2387">
            <v>0</v>
          </cell>
          <cell r="J2387">
            <v>201907</v>
          </cell>
          <cell r="K2387">
            <v>201808</v>
          </cell>
          <cell r="N2387">
            <v>20945.36</v>
          </cell>
          <cell r="O2387" t="str">
            <v>CRC</v>
          </cell>
        </row>
        <row r="2388">
          <cell r="B2388" t="str">
            <v>ME_CRC_HPHC_HMO_POS</v>
          </cell>
          <cell r="H2388">
            <v>3373</v>
          </cell>
          <cell r="I2388">
            <v>5</v>
          </cell>
          <cell r="J2388">
            <v>201908</v>
          </cell>
          <cell r="K2388">
            <v>201800</v>
          </cell>
          <cell r="N2388">
            <v>1521438.8300000005</v>
          </cell>
          <cell r="O2388" t="str">
            <v>CRC</v>
          </cell>
        </row>
        <row r="2389">
          <cell r="B2389" t="str">
            <v>ME_CRC_HPHC_HMO_POS</v>
          </cell>
          <cell r="H2389">
            <v>40</v>
          </cell>
          <cell r="I2389">
            <v>0</v>
          </cell>
          <cell r="J2389">
            <v>201908</v>
          </cell>
          <cell r="K2389">
            <v>201808</v>
          </cell>
          <cell r="N2389">
            <v>21347.88</v>
          </cell>
          <cell r="O2389" t="str">
            <v>CRC</v>
          </cell>
        </row>
        <row r="2390">
          <cell r="B2390" t="str">
            <v>ME_CRC_HPHC_HMO_POS</v>
          </cell>
          <cell r="H2390">
            <v>3368</v>
          </cell>
          <cell r="I2390">
            <v>5</v>
          </cell>
          <cell r="J2390">
            <v>201909</v>
          </cell>
          <cell r="K2390">
            <v>201800</v>
          </cell>
          <cell r="N2390">
            <v>1515386.7300000002</v>
          </cell>
          <cell r="O2390" t="str">
            <v>CRC</v>
          </cell>
        </row>
        <row r="2391">
          <cell r="B2391" t="str">
            <v>ME_CRC_HPHC_HMO_POS</v>
          </cell>
          <cell r="H2391">
            <v>36</v>
          </cell>
          <cell r="I2391">
            <v>0</v>
          </cell>
          <cell r="J2391">
            <v>201909</v>
          </cell>
          <cell r="K2391">
            <v>201808</v>
          </cell>
          <cell r="N2391">
            <v>21225.83</v>
          </cell>
          <cell r="O2391" t="str">
            <v>CRC</v>
          </cell>
        </row>
        <row r="2392">
          <cell r="B2392" t="str">
            <v>ME_CRC_HPHC_HMO_POS</v>
          </cell>
          <cell r="H2392">
            <v>94</v>
          </cell>
          <cell r="I2392">
            <v>0</v>
          </cell>
          <cell r="J2392">
            <v>201901</v>
          </cell>
          <cell r="K2392">
            <v>201800</v>
          </cell>
          <cell r="N2392">
            <v>41398.439999999995</v>
          </cell>
          <cell r="O2392" t="str">
            <v>CRC</v>
          </cell>
        </row>
        <row r="2393">
          <cell r="B2393" t="str">
            <v>ME_CRC_HPHC_HMO_POS</v>
          </cell>
          <cell r="H2393">
            <v>165</v>
          </cell>
          <cell r="I2393">
            <v>0</v>
          </cell>
          <cell r="J2393">
            <v>201902</v>
          </cell>
          <cell r="K2393">
            <v>201800</v>
          </cell>
          <cell r="N2393">
            <v>77326.03</v>
          </cell>
          <cell r="O2393" t="str">
            <v>CRC</v>
          </cell>
        </row>
        <row r="2394">
          <cell r="B2394" t="str">
            <v>ME_CRC_HPHC_HMO_POS</v>
          </cell>
          <cell r="H2394">
            <v>199</v>
          </cell>
          <cell r="I2394">
            <v>0</v>
          </cell>
          <cell r="J2394">
            <v>201903</v>
          </cell>
          <cell r="K2394">
            <v>201800</v>
          </cell>
          <cell r="N2394">
            <v>96755.95</v>
          </cell>
          <cell r="O2394" t="str">
            <v>CRC</v>
          </cell>
        </row>
        <row r="2395">
          <cell r="B2395" t="str">
            <v>ME_CRC_HPHC_HMO_POS</v>
          </cell>
          <cell r="H2395">
            <v>209</v>
          </cell>
          <cell r="I2395">
            <v>0</v>
          </cell>
          <cell r="J2395">
            <v>201904</v>
          </cell>
          <cell r="K2395">
            <v>201800</v>
          </cell>
          <cell r="N2395">
            <v>102938.53</v>
          </cell>
          <cell r="O2395" t="str">
            <v>CRC</v>
          </cell>
        </row>
        <row r="2396">
          <cell r="B2396" t="str">
            <v>ME_CRC_HPHC_HMO_POS</v>
          </cell>
          <cell r="H2396">
            <v>205</v>
          </cell>
          <cell r="I2396">
            <v>0</v>
          </cell>
          <cell r="J2396">
            <v>201905</v>
          </cell>
          <cell r="K2396">
            <v>201800</v>
          </cell>
          <cell r="N2396">
            <v>100926.16</v>
          </cell>
          <cell r="O2396" t="str">
            <v>CRC</v>
          </cell>
        </row>
        <row r="2397">
          <cell r="B2397" t="str">
            <v>ME_CRC_HPHC_HMO_POS</v>
          </cell>
          <cell r="H2397">
            <v>200</v>
          </cell>
          <cell r="I2397">
            <v>0</v>
          </cell>
          <cell r="J2397">
            <v>201906</v>
          </cell>
          <cell r="K2397">
            <v>201800</v>
          </cell>
          <cell r="N2397">
            <v>100722.06</v>
          </cell>
          <cell r="O2397" t="str">
            <v>CRC</v>
          </cell>
        </row>
        <row r="2398">
          <cell r="B2398" t="str">
            <v>ME_CRC_HPHC_HMO_POS</v>
          </cell>
          <cell r="H2398">
            <v>198</v>
          </cell>
          <cell r="I2398">
            <v>0</v>
          </cell>
          <cell r="J2398">
            <v>201907</v>
          </cell>
          <cell r="K2398">
            <v>201800</v>
          </cell>
          <cell r="N2398">
            <v>100287.60999999999</v>
          </cell>
          <cell r="O2398" t="str">
            <v>CRC</v>
          </cell>
        </row>
        <row r="2399">
          <cell r="B2399" t="str">
            <v>ME_CRC_HPHC_HMO_POS</v>
          </cell>
          <cell r="H2399">
            <v>195</v>
          </cell>
          <cell r="I2399">
            <v>0</v>
          </cell>
          <cell r="J2399">
            <v>201908</v>
          </cell>
          <cell r="K2399">
            <v>201800</v>
          </cell>
          <cell r="N2399">
            <v>98309.81</v>
          </cell>
          <cell r="O2399" t="str">
            <v>CRC</v>
          </cell>
        </row>
        <row r="2400">
          <cell r="B2400" t="str">
            <v>ME_CRC_HPHC_HMO_POS</v>
          </cell>
          <cell r="H2400">
            <v>197</v>
          </cell>
          <cell r="I2400">
            <v>0</v>
          </cell>
          <cell r="J2400">
            <v>201909</v>
          </cell>
          <cell r="K2400">
            <v>201800</v>
          </cell>
          <cell r="N2400">
            <v>99596.22</v>
          </cell>
          <cell r="O2400" t="str">
            <v>CRC</v>
          </cell>
        </row>
        <row r="2401">
          <cell r="B2401" t="str">
            <v>ME_CRC_HPHC_HMO_POS</v>
          </cell>
          <cell r="H2401">
            <v>468</v>
          </cell>
          <cell r="I2401">
            <v>2</v>
          </cell>
          <cell r="J2401">
            <v>201901</v>
          </cell>
          <cell r="K2401">
            <v>201800</v>
          </cell>
          <cell r="N2401">
            <v>221280.34000000005</v>
          </cell>
          <cell r="O2401" t="str">
            <v>CRC</v>
          </cell>
        </row>
        <row r="2402">
          <cell r="B2402" t="str">
            <v>ME_CRC_HPHC_HMO_POS</v>
          </cell>
          <cell r="H2402">
            <v>462</v>
          </cell>
          <cell r="I2402">
            <v>2</v>
          </cell>
          <cell r="J2402">
            <v>201902</v>
          </cell>
          <cell r="K2402">
            <v>201800</v>
          </cell>
          <cell r="N2402">
            <v>218867.06</v>
          </cell>
          <cell r="O2402" t="str">
            <v>CRC</v>
          </cell>
        </row>
        <row r="2403">
          <cell r="B2403" t="str">
            <v>ME_CRC_HPHC_HMO_POS</v>
          </cell>
          <cell r="H2403">
            <v>480</v>
          </cell>
          <cell r="I2403">
            <v>2</v>
          </cell>
          <cell r="J2403">
            <v>201903</v>
          </cell>
          <cell r="K2403">
            <v>201800</v>
          </cell>
          <cell r="N2403">
            <v>240245.07</v>
          </cell>
          <cell r="O2403" t="str">
            <v>CRC</v>
          </cell>
        </row>
        <row r="2404">
          <cell r="B2404" t="str">
            <v>ME_CRC_HPHC_HMO_POS</v>
          </cell>
          <cell r="H2404">
            <v>408</v>
          </cell>
          <cell r="I2404">
            <v>2</v>
          </cell>
          <cell r="J2404">
            <v>201904</v>
          </cell>
          <cell r="K2404">
            <v>201800</v>
          </cell>
          <cell r="N2404">
            <v>215913.75999999998</v>
          </cell>
          <cell r="O2404" t="str">
            <v>CRC</v>
          </cell>
        </row>
        <row r="2405">
          <cell r="B2405" t="str">
            <v>ME_CRC_HPHC_HMO_POS</v>
          </cell>
          <cell r="H2405">
            <v>401</v>
          </cell>
          <cell r="I2405">
            <v>2</v>
          </cell>
          <cell r="J2405">
            <v>201905</v>
          </cell>
          <cell r="K2405">
            <v>201800</v>
          </cell>
          <cell r="N2405">
            <v>213363.68999999997</v>
          </cell>
          <cell r="O2405" t="str">
            <v>CRC</v>
          </cell>
        </row>
        <row r="2406">
          <cell r="B2406" t="str">
            <v>ME_CRC_HPHC_HMO_POS</v>
          </cell>
          <cell r="H2406">
            <v>399</v>
          </cell>
          <cell r="I2406">
            <v>2</v>
          </cell>
          <cell r="J2406">
            <v>201906</v>
          </cell>
          <cell r="K2406">
            <v>201800</v>
          </cell>
          <cell r="N2406">
            <v>209939.10000000003</v>
          </cell>
          <cell r="O2406" t="str">
            <v>CRC</v>
          </cell>
        </row>
        <row r="2407">
          <cell r="B2407" t="str">
            <v>ME_CRC_HPHC_HMO_POS</v>
          </cell>
          <cell r="H2407">
            <v>392</v>
          </cell>
          <cell r="I2407">
            <v>2</v>
          </cell>
          <cell r="J2407">
            <v>201907</v>
          </cell>
          <cell r="K2407">
            <v>201800</v>
          </cell>
          <cell r="N2407">
            <v>207395.16</v>
          </cell>
          <cell r="O2407" t="str">
            <v>CRC</v>
          </cell>
        </row>
        <row r="2408">
          <cell r="B2408" t="str">
            <v>ME_CRC_HPHC_HMO_POS</v>
          </cell>
          <cell r="H2408">
            <v>388</v>
          </cell>
          <cell r="I2408">
            <v>2</v>
          </cell>
          <cell r="J2408">
            <v>201908</v>
          </cell>
          <cell r="K2408">
            <v>201800</v>
          </cell>
          <cell r="N2408">
            <v>204738.03999999995</v>
          </cell>
          <cell r="O2408" t="str">
            <v>CRC</v>
          </cell>
        </row>
        <row r="2409">
          <cell r="B2409" t="str">
            <v>ME_CRC_HPHC_HMO_POS</v>
          </cell>
          <cell r="H2409">
            <v>374</v>
          </cell>
          <cell r="I2409">
            <v>2</v>
          </cell>
          <cell r="J2409">
            <v>201909</v>
          </cell>
          <cell r="K2409">
            <v>201800</v>
          </cell>
          <cell r="N2409">
            <v>198374.13999999996</v>
          </cell>
          <cell r="O2409" t="str">
            <v>CRC</v>
          </cell>
        </row>
        <row r="2410">
          <cell r="B2410" t="str">
            <v>ME_CRC_HPHC_HMO_POS</v>
          </cell>
          <cell r="H2410">
            <v>276</v>
          </cell>
          <cell r="I2410">
            <v>0</v>
          </cell>
          <cell r="J2410">
            <v>201901</v>
          </cell>
          <cell r="K2410">
            <v>201800</v>
          </cell>
          <cell r="N2410">
            <v>108190.87</v>
          </cell>
          <cell r="O2410" t="str">
            <v>CRC</v>
          </cell>
        </row>
        <row r="2411">
          <cell r="B2411" t="str">
            <v>ME_CRC_HPHC_HMO_POS</v>
          </cell>
          <cell r="H2411">
            <v>274</v>
          </cell>
          <cell r="I2411">
            <v>0</v>
          </cell>
          <cell r="J2411">
            <v>201902</v>
          </cell>
          <cell r="K2411">
            <v>201800</v>
          </cell>
          <cell r="N2411">
            <v>108700.48</v>
          </cell>
          <cell r="O2411" t="str">
            <v>CRC</v>
          </cell>
        </row>
        <row r="2412">
          <cell r="B2412" t="str">
            <v>ME_CRC_HPHC_HMO_POS</v>
          </cell>
          <cell r="H2412">
            <v>270</v>
          </cell>
          <cell r="I2412">
            <v>0</v>
          </cell>
          <cell r="J2412">
            <v>201903</v>
          </cell>
          <cell r="K2412">
            <v>201800</v>
          </cell>
          <cell r="N2412">
            <v>107732.11</v>
          </cell>
          <cell r="O2412" t="str">
            <v>CRC</v>
          </cell>
        </row>
        <row r="2413">
          <cell r="B2413" t="str">
            <v>ME_CRC_HPHC_HMO_POS</v>
          </cell>
          <cell r="H2413">
            <v>381</v>
          </cell>
          <cell r="I2413">
            <v>0</v>
          </cell>
          <cell r="J2413">
            <v>201904</v>
          </cell>
          <cell r="K2413">
            <v>201800</v>
          </cell>
          <cell r="N2413">
            <v>156378.09</v>
          </cell>
          <cell r="O2413" t="str">
            <v>CRC</v>
          </cell>
        </row>
        <row r="2414">
          <cell r="B2414" t="str">
            <v>ME_CRC_HPHC_HMO_POS</v>
          </cell>
          <cell r="H2414">
            <v>382</v>
          </cell>
          <cell r="I2414">
            <v>0</v>
          </cell>
          <cell r="J2414">
            <v>201905</v>
          </cell>
          <cell r="K2414">
            <v>201800</v>
          </cell>
          <cell r="N2414">
            <v>156148.37999999998</v>
          </cell>
          <cell r="O2414" t="str">
            <v>CRC</v>
          </cell>
        </row>
        <row r="2415">
          <cell r="B2415" t="str">
            <v>ME_CRC_HPHC_HMO_POS</v>
          </cell>
          <cell r="H2415">
            <v>387</v>
          </cell>
          <cell r="I2415">
            <v>0</v>
          </cell>
          <cell r="J2415">
            <v>201906</v>
          </cell>
          <cell r="K2415">
            <v>201800</v>
          </cell>
          <cell r="N2415">
            <v>161167.08999999997</v>
          </cell>
          <cell r="O2415" t="str">
            <v>CRC</v>
          </cell>
        </row>
        <row r="2416">
          <cell r="B2416" t="str">
            <v>ME_CRC_HPHC_HMO_POS</v>
          </cell>
          <cell r="H2416">
            <v>385</v>
          </cell>
          <cell r="I2416">
            <v>0</v>
          </cell>
          <cell r="J2416">
            <v>201907</v>
          </cell>
          <cell r="K2416">
            <v>201800</v>
          </cell>
          <cell r="N2416">
            <v>159513.87</v>
          </cell>
          <cell r="O2416" t="str">
            <v>CRC</v>
          </cell>
        </row>
        <row r="2417">
          <cell r="B2417" t="str">
            <v>ME_CRC_HPHC_HMO_POS</v>
          </cell>
          <cell r="H2417">
            <v>383</v>
          </cell>
          <cell r="I2417">
            <v>0</v>
          </cell>
          <cell r="J2417">
            <v>201908</v>
          </cell>
          <cell r="K2417">
            <v>201800</v>
          </cell>
          <cell r="N2417">
            <v>157886.18</v>
          </cell>
          <cell r="O2417" t="str">
            <v>CRC</v>
          </cell>
        </row>
        <row r="2418">
          <cell r="B2418" t="str">
            <v>ME_CRC_HPHC_HMO_POS</v>
          </cell>
          <cell r="H2418">
            <v>384</v>
          </cell>
          <cell r="I2418">
            <v>0</v>
          </cell>
          <cell r="J2418">
            <v>201909</v>
          </cell>
          <cell r="K2418">
            <v>201800</v>
          </cell>
          <cell r="N2418">
            <v>159384.71999999997</v>
          </cell>
          <cell r="O2418" t="str">
            <v>CRC</v>
          </cell>
        </row>
        <row r="2419">
          <cell r="B2419" t="str">
            <v>ME_CRC_HPHC_HMO_POS</v>
          </cell>
          <cell r="H2419">
            <v>327</v>
          </cell>
          <cell r="I2419">
            <v>0</v>
          </cell>
          <cell r="J2419">
            <v>201901</v>
          </cell>
          <cell r="K2419">
            <v>201800</v>
          </cell>
          <cell r="N2419">
            <v>127512.37000000002</v>
          </cell>
          <cell r="O2419" t="str">
            <v>CRC</v>
          </cell>
        </row>
        <row r="2420">
          <cell r="B2420" t="str">
            <v>ME_CRC_HPHC_HMO_POS</v>
          </cell>
          <cell r="H2420">
            <v>330</v>
          </cell>
          <cell r="I2420">
            <v>0</v>
          </cell>
          <cell r="J2420">
            <v>201902</v>
          </cell>
          <cell r="K2420">
            <v>201800</v>
          </cell>
          <cell r="N2420">
            <v>128957.89000000001</v>
          </cell>
          <cell r="O2420" t="str">
            <v>CRC</v>
          </cell>
        </row>
        <row r="2421">
          <cell r="B2421" t="str">
            <v>ME_CRC_HPHC_HMO_POS</v>
          </cell>
          <cell r="H2421">
            <v>330</v>
          </cell>
          <cell r="I2421">
            <v>0</v>
          </cell>
          <cell r="J2421">
            <v>201903</v>
          </cell>
          <cell r="K2421">
            <v>201800</v>
          </cell>
          <cell r="N2421">
            <v>128671.46000000002</v>
          </cell>
          <cell r="O2421" t="str">
            <v>CRC</v>
          </cell>
        </row>
        <row r="2422">
          <cell r="B2422" t="str">
            <v>ME_CRC_HPHC_HMO_POS</v>
          </cell>
          <cell r="H2422">
            <v>328</v>
          </cell>
          <cell r="I2422">
            <v>0</v>
          </cell>
          <cell r="J2422">
            <v>201904</v>
          </cell>
          <cell r="K2422">
            <v>201800</v>
          </cell>
          <cell r="N2422">
            <v>128387.94999999998</v>
          </cell>
          <cell r="O2422" t="str">
            <v>CRC</v>
          </cell>
        </row>
        <row r="2423">
          <cell r="B2423" t="str">
            <v>ME_CRC_HPHC_HMO_POS</v>
          </cell>
          <cell r="H2423">
            <v>338</v>
          </cell>
          <cell r="I2423">
            <v>0</v>
          </cell>
          <cell r="J2423">
            <v>201905</v>
          </cell>
          <cell r="K2423">
            <v>201800</v>
          </cell>
          <cell r="N2423">
            <v>141484.13999999998</v>
          </cell>
          <cell r="O2423" t="str">
            <v>CRC</v>
          </cell>
        </row>
        <row r="2424">
          <cell r="B2424" t="str">
            <v>ME_CRC_HPHC_HMO_POS</v>
          </cell>
          <cell r="H2424">
            <v>332</v>
          </cell>
          <cell r="I2424">
            <v>0</v>
          </cell>
          <cell r="J2424">
            <v>201906</v>
          </cell>
          <cell r="K2424">
            <v>201800</v>
          </cell>
          <cell r="N2424">
            <v>139368.70000000001</v>
          </cell>
          <cell r="O2424" t="str">
            <v>CRC</v>
          </cell>
        </row>
        <row r="2425">
          <cell r="B2425" t="str">
            <v>ME_CRC_HPHC_HMO_POS</v>
          </cell>
          <cell r="H2425">
            <v>334</v>
          </cell>
          <cell r="I2425">
            <v>0</v>
          </cell>
          <cell r="J2425">
            <v>201907</v>
          </cell>
          <cell r="K2425">
            <v>201800</v>
          </cell>
          <cell r="N2425">
            <v>140061.41</v>
          </cell>
          <cell r="O2425" t="str">
            <v>CRC</v>
          </cell>
        </row>
        <row r="2426">
          <cell r="B2426" t="str">
            <v>ME_CRC_HPHC_HMO_POS</v>
          </cell>
          <cell r="H2426">
            <v>344</v>
          </cell>
          <cell r="I2426">
            <v>0</v>
          </cell>
          <cell r="J2426">
            <v>201908</v>
          </cell>
          <cell r="K2426">
            <v>201800</v>
          </cell>
          <cell r="N2426">
            <v>143882.47</v>
          </cell>
          <cell r="O2426" t="str">
            <v>CRC</v>
          </cell>
        </row>
        <row r="2427">
          <cell r="B2427" t="str">
            <v>ME_CRC_HPHC_HMO_POS</v>
          </cell>
          <cell r="H2427">
            <v>345</v>
          </cell>
          <cell r="I2427">
            <v>0</v>
          </cell>
          <cell r="J2427">
            <v>201909</v>
          </cell>
          <cell r="K2427">
            <v>201800</v>
          </cell>
          <cell r="N2427">
            <v>144208.51</v>
          </cell>
          <cell r="O2427" t="str">
            <v>CRC</v>
          </cell>
        </row>
        <row r="2428">
          <cell r="B2428" t="str">
            <v>ME_CRC_HPHC_HMO_POS</v>
          </cell>
          <cell r="H2428">
            <v>198</v>
          </cell>
          <cell r="I2428">
            <v>0</v>
          </cell>
          <cell r="J2428">
            <v>201901</v>
          </cell>
          <cell r="K2428">
            <v>201800</v>
          </cell>
          <cell r="N2428">
            <v>94479.73</v>
          </cell>
          <cell r="O2428" t="str">
            <v>CRC</v>
          </cell>
        </row>
        <row r="2429">
          <cell r="B2429" t="str">
            <v>ME_CRC_HPHC_HMO_POS</v>
          </cell>
          <cell r="H2429">
            <v>201</v>
          </cell>
          <cell r="I2429">
            <v>0</v>
          </cell>
          <cell r="J2429">
            <v>201902</v>
          </cell>
          <cell r="K2429">
            <v>201800</v>
          </cell>
          <cell r="N2429">
            <v>96059.36</v>
          </cell>
          <cell r="O2429" t="str">
            <v>CRC</v>
          </cell>
        </row>
        <row r="2430">
          <cell r="B2430" t="str">
            <v>ME_CRC_HPHC_HMO_POS</v>
          </cell>
          <cell r="H2430">
            <v>199</v>
          </cell>
          <cell r="I2430">
            <v>0</v>
          </cell>
          <cell r="J2430">
            <v>201903</v>
          </cell>
          <cell r="K2430">
            <v>201800</v>
          </cell>
          <cell r="N2430">
            <v>95221.349999999991</v>
          </cell>
          <cell r="O2430" t="str">
            <v>CRC</v>
          </cell>
        </row>
        <row r="2431">
          <cell r="B2431" t="str">
            <v>ME_CRC_HPHC_HMO_POS</v>
          </cell>
          <cell r="H2431">
            <v>199</v>
          </cell>
          <cell r="I2431">
            <v>0</v>
          </cell>
          <cell r="J2431">
            <v>201904</v>
          </cell>
          <cell r="K2431">
            <v>201800</v>
          </cell>
          <cell r="N2431">
            <v>95495.159999999989</v>
          </cell>
          <cell r="O2431" t="str">
            <v>CRC</v>
          </cell>
        </row>
        <row r="2432">
          <cell r="B2432" t="str">
            <v>ME_CRC_HPHC_HMO_POS</v>
          </cell>
          <cell r="H2432">
            <v>200</v>
          </cell>
          <cell r="I2432">
            <v>0</v>
          </cell>
          <cell r="J2432">
            <v>201905</v>
          </cell>
          <cell r="K2432">
            <v>201800</v>
          </cell>
          <cell r="N2432">
            <v>95496.260000000009</v>
          </cell>
          <cell r="O2432" t="str">
            <v>CRC</v>
          </cell>
        </row>
        <row r="2433">
          <cell r="B2433" t="str">
            <v>ME_CRC_HPHC_HMO_POS</v>
          </cell>
          <cell r="H2433">
            <v>299</v>
          </cell>
          <cell r="I2433">
            <v>0</v>
          </cell>
          <cell r="J2433">
            <v>201906</v>
          </cell>
          <cell r="K2433">
            <v>201800</v>
          </cell>
          <cell r="N2433">
            <v>152897.10999999999</v>
          </cell>
          <cell r="O2433" t="str">
            <v>CRC</v>
          </cell>
        </row>
        <row r="2434">
          <cell r="B2434" t="str">
            <v>ME_CRC_HPHC_HMO_POS</v>
          </cell>
          <cell r="H2434">
            <v>297</v>
          </cell>
          <cell r="I2434">
            <v>0</v>
          </cell>
          <cell r="J2434">
            <v>201907</v>
          </cell>
          <cell r="K2434">
            <v>201800</v>
          </cell>
          <cell r="N2434">
            <v>152362.4</v>
          </cell>
          <cell r="O2434" t="str">
            <v>CRC</v>
          </cell>
        </row>
        <row r="2435">
          <cell r="B2435" t="str">
            <v>ME_CRC_HPHC_HMO_POS</v>
          </cell>
          <cell r="H2435">
            <v>296</v>
          </cell>
          <cell r="I2435">
            <v>0</v>
          </cell>
          <cell r="J2435">
            <v>201908</v>
          </cell>
          <cell r="K2435">
            <v>201800</v>
          </cell>
          <cell r="N2435">
            <v>150868.11000000002</v>
          </cell>
          <cell r="O2435" t="str">
            <v>CRC</v>
          </cell>
        </row>
        <row r="2436">
          <cell r="B2436" t="str">
            <v>ME_CRC_HPHC_HMO_POS</v>
          </cell>
          <cell r="H2436">
            <v>289</v>
          </cell>
          <cell r="I2436">
            <v>0</v>
          </cell>
          <cell r="J2436">
            <v>201909</v>
          </cell>
          <cell r="K2436">
            <v>201800</v>
          </cell>
          <cell r="N2436">
            <v>149137.97999999998</v>
          </cell>
          <cell r="O2436" t="str">
            <v>CRC</v>
          </cell>
        </row>
        <row r="2437">
          <cell r="B2437" t="str">
            <v>ME_CRC_HPHC_HMO_POS</v>
          </cell>
          <cell r="H2437">
            <v>971</v>
          </cell>
          <cell r="I2437">
            <v>0</v>
          </cell>
          <cell r="J2437">
            <v>201901</v>
          </cell>
          <cell r="K2437">
            <v>201800</v>
          </cell>
          <cell r="N2437">
            <v>522203.79</v>
          </cell>
          <cell r="O2437" t="str">
            <v>CRC</v>
          </cell>
        </row>
        <row r="2438">
          <cell r="B2438" t="str">
            <v>ME_CRC_HPHC_HMO_POS</v>
          </cell>
          <cell r="H2438">
            <v>969</v>
          </cell>
          <cell r="I2438">
            <v>0</v>
          </cell>
          <cell r="J2438">
            <v>201902</v>
          </cell>
          <cell r="K2438">
            <v>201800</v>
          </cell>
          <cell r="N2438">
            <v>520418.02999999997</v>
          </cell>
          <cell r="O2438" t="str">
            <v>CRC</v>
          </cell>
        </row>
        <row r="2439">
          <cell r="B2439" t="str">
            <v>ME_CRC_HPHC_HMO_POS</v>
          </cell>
          <cell r="H2439">
            <v>970</v>
          </cell>
          <cell r="I2439">
            <v>0</v>
          </cell>
          <cell r="J2439">
            <v>201903</v>
          </cell>
          <cell r="K2439">
            <v>201800</v>
          </cell>
          <cell r="N2439">
            <v>520629.75999999995</v>
          </cell>
          <cell r="O2439" t="str">
            <v>CRC</v>
          </cell>
        </row>
        <row r="2440">
          <cell r="B2440" t="str">
            <v>ME_CRC_HPHC_HMO_POS</v>
          </cell>
          <cell r="H2440">
            <v>966</v>
          </cell>
          <cell r="I2440">
            <v>0</v>
          </cell>
          <cell r="J2440">
            <v>201904</v>
          </cell>
          <cell r="K2440">
            <v>201800</v>
          </cell>
          <cell r="N2440">
            <v>517674.29</v>
          </cell>
          <cell r="O2440" t="str">
            <v>CRC</v>
          </cell>
        </row>
        <row r="2441">
          <cell r="B2441" t="str">
            <v>ME_CRC_HPHC_HMO_POS</v>
          </cell>
          <cell r="H2441">
            <v>963</v>
          </cell>
          <cell r="I2441">
            <v>0</v>
          </cell>
          <cell r="J2441">
            <v>201905</v>
          </cell>
          <cell r="K2441">
            <v>201800</v>
          </cell>
          <cell r="N2441">
            <v>520234.22</v>
          </cell>
          <cell r="O2441" t="str">
            <v>CRC</v>
          </cell>
        </row>
        <row r="2442">
          <cell r="B2442" t="str">
            <v>ME_CRC_HPHC_HMO_POS</v>
          </cell>
          <cell r="H2442">
            <v>956</v>
          </cell>
          <cell r="I2442">
            <v>0</v>
          </cell>
          <cell r="J2442">
            <v>201906</v>
          </cell>
          <cell r="K2442">
            <v>201800</v>
          </cell>
          <cell r="N2442">
            <v>514151.08999999991</v>
          </cell>
          <cell r="O2442" t="str">
            <v>CRC</v>
          </cell>
        </row>
        <row r="2443">
          <cell r="B2443" t="str">
            <v>ME_CRC_HPHC_HMO_POS</v>
          </cell>
          <cell r="H2443">
            <v>1021</v>
          </cell>
          <cell r="I2443">
            <v>0</v>
          </cell>
          <cell r="J2443">
            <v>201907</v>
          </cell>
          <cell r="K2443">
            <v>201800</v>
          </cell>
          <cell r="N2443">
            <v>556931.71999999986</v>
          </cell>
          <cell r="O2443" t="str">
            <v>CRC</v>
          </cell>
        </row>
        <row r="2444">
          <cell r="B2444" t="str">
            <v>ME_CRC_HPHC_HMO_POS</v>
          </cell>
          <cell r="H2444">
            <v>1027</v>
          </cell>
          <cell r="I2444">
            <v>0</v>
          </cell>
          <cell r="J2444">
            <v>201908</v>
          </cell>
          <cell r="K2444">
            <v>201800</v>
          </cell>
          <cell r="N2444">
            <v>558976.67000000004</v>
          </cell>
          <cell r="O2444" t="str">
            <v>CRC</v>
          </cell>
        </row>
        <row r="2445">
          <cell r="B2445" t="str">
            <v>ME_CRC_HPHC_HMO_POS</v>
          </cell>
          <cell r="H2445">
            <v>1004</v>
          </cell>
          <cell r="I2445">
            <v>0</v>
          </cell>
          <cell r="J2445">
            <v>201909</v>
          </cell>
          <cell r="K2445">
            <v>201800</v>
          </cell>
          <cell r="N2445">
            <v>546524.32000000007</v>
          </cell>
          <cell r="O2445" t="str">
            <v>CRC</v>
          </cell>
        </row>
        <row r="2446">
          <cell r="B2446" t="str">
            <v>ME_CRC_HPHC_HMO_POS</v>
          </cell>
          <cell r="H2446">
            <v>260</v>
          </cell>
          <cell r="I2446">
            <v>0</v>
          </cell>
          <cell r="J2446">
            <v>201901</v>
          </cell>
          <cell r="K2446">
            <v>201800</v>
          </cell>
          <cell r="N2446">
            <v>131509.52000000002</v>
          </cell>
          <cell r="O2446" t="str">
            <v>CRC</v>
          </cell>
        </row>
        <row r="2447">
          <cell r="B2447" t="str">
            <v>ME_CRC_HPHC_HMO_POS</v>
          </cell>
          <cell r="H2447">
            <v>259</v>
          </cell>
          <cell r="I2447">
            <v>0</v>
          </cell>
          <cell r="J2447">
            <v>201902</v>
          </cell>
          <cell r="K2447">
            <v>201800</v>
          </cell>
          <cell r="N2447">
            <v>130463.36000000002</v>
          </cell>
          <cell r="O2447" t="str">
            <v>CRC</v>
          </cell>
        </row>
        <row r="2448">
          <cell r="B2448" t="str">
            <v>ME_CRC_HPHC_HMO_POS</v>
          </cell>
          <cell r="H2448">
            <v>259</v>
          </cell>
          <cell r="I2448">
            <v>0</v>
          </cell>
          <cell r="J2448">
            <v>201903</v>
          </cell>
          <cell r="K2448">
            <v>201800</v>
          </cell>
          <cell r="N2448">
            <v>130826.07000000004</v>
          </cell>
          <cell r="O2448" t="str">
            <v>CRC</v>
          </cell>
        </row>
        <row r="2449">
          <cell r="B2449" t="str">
            <v>ME_CRC_HPHC_HMO_POS</v>
          </cell>
          <cell r="H2449">
            <v>258</v>
          </cell>
          <cell r="I2449">
            <v>0</v>
          </cell>
          <cell r="J2449">
            <v>201904</v>
          </cell>
          <cell r="K2449">
            <v>201800</v>
          </cell>
          <cell r="N2449">
            <v>129854.19000000003</v>
          </cell>
          <cell r="O2449" t="str">
            <v>CRC</v>
          </cell>
        </row>
        <row r="2450">
          <cell r="B2450" t="str">
            <v>ME_CRC_HPHC_HMO_POS</v>
          </cell>
          <cell r="H2450">
            <v>255</v>
          </cell>
          <cell r="I2450">
            <v>0</v>
          </cell>
          <cell r="J2450">
            <v>201905</v>
          </cell>
          <cell r="K2450">
            <v>201800</v>
          </cell>
          <cell r="N2450">
            <v>127092.22</v>
          </cell>
          <cell r="O2450" t="str">
            <v>CRC</v>
          </cell>
        </row>
        <row r="2451">
          <cell r="B2451" t="str">
            <v>ME_CRC_HPHC_HMO_POS</v>
          </cell>
          <cell r="H2451">
            <v>242</v>
          </cell>
          <cell r="I2451">
            <v>0</v>
          </cell>
          <cell r="J2451">
            <v>201906</v>
          </cell>
          <cell r="K2451">
            <v>201800</v>
          </cell>
          <cell r="N2451">
            <v>121278.02000000002</v>
          </cell>
          <cell r="O2451" t="str">
            <v>CRC</v>
          </cell>
        </row>
        <row r="2452">
          <cell r="B2452" t="str">
            <v>ME_CRC_HPHC_HMO_POS</v>
          </cell>
          <cell r="H2452">
            <v>242</v>
          </cell>
          <cell r="I2452">
            <v>0</v>
          </cell>
          <cell r="J2452">
            <v>201907</v>
          </cell>
          <cell r="K2452">
            <v>201800</v>
          </cell>
          <cell r="N2452">
            <v>121824.87000000002</v>
          </cell>
          <cell r="O2452" t="str">
            <v>CRC</v>
          </cell>
        </row>
        <row r="2453">
          <cell r="B2453" t="str">
            <v>ME_CRC_HPHC_HMO_POS</v>
          </cell>
          <cell r="H2453">
            <v>386</v>
          </cell>
          <cell r="I2453">
            <v>0</v>
          </cell>
          <cell r="J2453">
            <v>201908</v>
          </cell>
          <cell r="K2453">
            <v>201800</v>
          </cell>
          <cell r="N2453">
            <v>183259.31999999995</v>
          </cell>
          <cell r="O2453" t="str">
            <v>CRC</v>
          </cell>
        </row>
        <row r="2454">
          <cell r="B2454" t="str">
            <v>ME_CRC_HPHC_HMO_POS</v>
          </cell>
          <cell r="H2454">
            <v>388</v>
          </cell>
          <cell r="I2454">
            <v>0</v>
          </cell>
          <cell r="J2454">
            <v>201909</v>
          </cell>
          <cell r="K2454">
            <v>201800</v>
          </cell>
          <cell r="N2454">
            <v>184185.01999999996</v>
          </cell>
          <cell r="O2454" t="str">
            <v>CRC</v>
          </cell>
        </row>
        <row r="2455">
          <cell r="B2455" t="str">
            <v>ME_CRC_HPHC_HMO_POS</v>
          </cell>
          <cell r="H2455">
            <v>665</v>
          </cell>
          <cell r="I2455">
            <v>0</v>
          </cell>
          <cell r="J2455">
            <v>201901</v>
          </cell>
          <cell r="K2455">
            <v>201800</v>
          </cell>
          <cell r="N2455">
            <v>379950.66</v>
          </cell>
          <cell r="O2455" t="str">
            <v>CRC</v>
          </cell>
        </row>
        <row r="2456">
          <cell r="B2456" t="str">
            <v>ME_CRC_HPHC_HMO_POS</v>
          </cell>
          <cell r="H2456">
            <v>666</v>
          </cell>
          <cell r="I2456">
            <v>0</v>
          </cell>
          <cell r="J2456">
            <v>201902</v>
          </cell>
          <cell r="K2456">
            <v>201800</v>
          </cell>
          <cell r="N2456">
            <v>378730.23000000004</v>
          </cell>
          <cell r="O2456" t="str">
            <v>CRC</v>
          </cell>
        </row>
        <row r="2457">
          <cell r="B2457" t="str">
            <v>ME_CRC_HPHC_HMO_POS</v>
          </cell>
          <cell r="H2457">
            <v>664</v>
          </cell>
          <cell r="I2457">
            <v>0</v>
          </cell>
          <cell r="J2457">
            <v>201903</v>
          </cell>
          <cell r="K2457">
            <v>201800</v>
          </cell>
          <cell r="N2457">
            <v>376058.31</v>
          </cell>
          <cell r="O2457" t="str">
            <v>CRC</v>
          </cell>
        </row>
        <row r="2458">
          <cell r="B2458" t="str">
            <v>ME_CRC_HPHC_HMO_POS</v>
          </cell>
          <cell r="H2458">
            <v>626</v>
          </cell>
          <cell r="I2458">
            <v>0</v>
          </cell>
          <cell r="J2458">
            <v>201904</v>
          </cell>
          <cell r="K2458">
            <v>201800</v>
          </cell>
          <cell r="N2458">
            <v>351952.91</v>
          </cell>
          <cell r="O2458" t="str">
            <v>CRC</v>
          </cell>
        </row>
        <row r="2459">
          <cell r="B2459" t="str">
            <v>ME_CRC_HPHC_HMO_POS</v>
          </cell>
          <cell r="H2459">
            <v>617</v>
          </cell>
          <cell r="I2459">
            <v>0</v>
          </cell>
          <cell r="J2459">
            <v>201905</v>
          </cell>
          <cell r="K2459">
            <v>201800</v>
          </cell>
          <cell r="N2459">
            <v>347810.61999999994</v>
          </cell>
          <cell r="O2459" t="str">
            <v>CRC</v>
          </cell>
        </row>
        <row r="2460">
          <cell r="B2460" t="str">
            <v>ME_CRC_HPHC_HMO_POS</v>
          </cell>
          <cell r="H2460">
            <v>605</v>
          </cell>
          <cell r="I2460">
            <v>0</v>
          </cell>
          <cell r="J2460">
            <v>201906</v>
          </cell>
          <cell r="K2460">
            <v>201800</v>
          </cell>
          <cell r="N2460">
            <v>340193.22</v>
          </cell>
          <cell r="O2460" t="str">
            <v>CRC</v>
          </cell>
        </row>
        <row r="2461">
          <cell r="B2461" t="str">
            <v>ME_CRC_HPHC_HMO_POS</v>
          </cell>
          <cell r="H2461">
            <v>557</v>
          </cell>
          <cell r="I2461">
            <v>0</v>
          </cell>
          <cell r="J2461">
            <v>201907</v>
          </cell>
          <cell r="K2461">
            <v>201800</v>
          </cell>
          <cell r="N2461">
            <v>298053.2</v>
          </cell>
          <cell r="O2461" t="str">
            <v>CRC</v>
          </cell>
        </row>
        <row r="2462">
          <cell r="B2462" t="str">
            <v>ME_CRC_HPHC_HMO_POS</v>
          </cell>
          <cell r="H2462">
            <v>547</v>
          </cell>
          <cell r="I2462">
            <v>0</v>
          </cell>
          <cell r="J2462">
            <v>201908</v>
          </cell>
          <cell r="K2462">
            <v>201800</v>
          </cell>
          <cell r="N2462">
            <v>291937.38</v>
          </cell>
          <cell r="O2462" t="str">
            <v>CRC</v>
          </cell>
        </row>
        <row r="2463">
          <cell r="B2463" t="str">
            <v>ME_CRC_HPHC_HMO_POS</v>
          </cell>
          <cell r="H2463">
            <v>510</v>
          </cell>
          <cell r="I2463">
            <v>0</v>
          </cell>
          <cell r="J2463">
            <v>201909</v>
          </cell>
          <cell r="K2463">
            <v>201800</v>
          </cell>
          <cell r="N2463">
            <v>235890.63999999998</v>
          </cell>
          <cell r="O2463" t="str">
            <v>CRC</v>
          </cell>
        </row>
        <row r="2464">
          <cell r="B2464" t="str">
            <v>ME_CRC_HPHC_HMO_POS</v>
          </cell>
          <cell r="H2464">
            <v>1362</v>
          </cell>
          <cell r="I2464">
            <v>1</v>
          </cell>
          <cell r="J2464">
            <v>201901</v>
          </cell>
          <cell r="K2464">
            <v>201800</v>
          </cell>
          <cell r="N2464">
            <v>536128.99</v>
          </cell>
          <cell r="O2464" t="str">
            <v>CRC</v>
          </cell>
        </row>
        <row r="2465">
          <cell r="B2465" t="str">
            <v>ME_CRC_HPHC_HMO_POS</v>
          </cell>
          <cell r="H2465">
            <v>106</v>
          </cell>
          <cell r="I2465">
            <v>0</v>
          </cell>
          <cell r="J2465">
            <v>201901</v>
          </cell>
          <cell r="K2465">
            <v>201808</v>
          </cell>
          <cell r="N2465">
            <v>40529.01</v>
          </cell>
          <cell r="O2465" t="str">
            <v>CRC</v>
          </cell>
        </row>
        <row r="2466">
          <cell r="B2466" t="str">
            <v>ME_CRC_HPHC_HMO_POS</v>
          </cell>
          <cell r="H2466">
            <v>1359</v>
          </cell>
          <cell r="I2466">
            <v>1</v>
          </cell>
          <cell r="J2466">
            <v>201902</v>
          </cell>
          <cell r="K2466">
            <v>201800</v>
          </cell>
          <cell r="N2466">
            <v>534099.02</v>
          </cell>
          <cell r="O2466" t="str">
            <v>CRC</v>
          </cell>
        </row>
        <row r="2467">
          <cell r="B2467" t="str">
            <v>ME_CRC_HPHC_HMO_POS</v>
          </cell>
          <cell r="H2467">
            <v>107</v>
          </cell>
          <cell r="I2467">
            <v>0</v>
          </cell>
          <cell r="J2467">
            <v>201902</v>
          </cell>
          <cell r="K2467">
            <v>201808</v>
          </cell>
          <cell r="N2467">
            <v>41164.199999999997</v>
          </cell>
          <cell r="O2467" t="str">
            <v>CRC</v>
          </cell>
        </row>
        <row r="2468">
          <cell r="B2468" t="str">
            <v>ME_CRC_HPHC_HMO_POS</v>
          </cell>
          <cell r="H2468">
            <v>1371</v>
          </cell>
          <cell r="I2468">
            <v>1</v>
          </cell>
          <cell r="J2468">
            <v>201903</v>
          </cell>
          <cell r="K2468">
            <v>201800</v>
          </cell>
          <cell r="N2468">
            <v>539848.84</v>
          </cell>
          <cell r="O2468" t="str">
            <v>CRC</v>
          </cell>
        </row>
        <row r="2469">
          <cell r="B2469" t="str">
            <v>ME_CRC_HPHC_HMO_POS</v>
          </cell>
          <cell r="H2469">
            <v>108</v>
          </cell>
          <cell r="I2469">
            <v>0</v>
          </cell>
          <cell r="J2469">
            <v>201903</v>
          </cell>
          <cell r="K2469">
            <v>201808</v>
          </cell>
          <cell r="N2469">
            <v>41570.270000000004</v>
          </cell>
          <cell r="O2469" t="str">
            <v>CRC</v>
          </cell>
        </row>
        <row r="2470">
          <cell r="B2470" t="str">
            <v>ME_CRC_HPHC_HMO_POS</v>
          </cell>
          <cell r="H2470">
            <v>1367</v>
          </cell>
          <cell r="I2470">
            <v>1</v>
          </cell>
          <cell r="J2470">
            <v>201904</v>
          </cell>
          <cell r="K2470">
            <v>201800</v>
          </cell>
          <cell r="N2470">
            <v>536447.82999999996</v>
          </cell>
          <cell r="O2470" t="str">
            <v>CRC</v>
          </cell>
        </row>
        <row r="2471">
          <cell r="B2471" t="str">
            <v>ME_CRC_HPHC_HMO_POS</v>
          </cell>
          <cell r="H2471">
            <v>107</v>
          </cell>
          <cell r="I2471">
            <v>0</v>
          </cell>
          <cell r="J2471">
            <v>201904</v>
          </cell>
          <cell r="K2471">
            <v>201808</v>
          </cell>
          <cell r="N2471">
            <v>41041.160000000003</v>
          </cell>
          <cell r="O2471" t="str">
            <v>CRC</v>
          </cell>
        </row>
        <row r="2472">
          <cell r="B2472" t="str">
            <v>ME_CRC_HPHC_HMO_POS</v>
          </cell>
          <cell r="H2472">
            <v>1361</v>
          </cell>
          <cell r="I2472">
            <v>1</v>
          </cell>
          <cell r="J2472">
            <v>201905</v>
          </cell>
          <cell r="K2472">
            <v>201800</v>
          </cell>
          <cell r="N2472">
            <v>534971.12000000011</v>
          </cell>
          <cell r="O2472" t="str">
            <v>CRC</v>
          </cell>
        </row>
        <row r="2473">
          <cell r="B2473" t="str">
            <v>ME_CRC_HPHC_HMO_POS</v>
          </cell>
          <cell r="H2473">
            <v>105</v>
          </cell>
          <cell r="I2473">
            <v>0</v>
          </cell>
          <cell r="J2473">
            <v>201905</v>
          </cell>
          <cell r="K2473">
            <v>201808</v>
          </cell>
          <cell r="N2473">
            <v>40044.03</v>
          </cell>
          <cell r="O2473" t="str">
            <v>CRC</v>
          </cell>
        </row>
        <row r="2474">
          <cell r="B2474" t="str">
            <v>ME_CRC_HPHC_HMO_POS</v>
          </cell>
          <cell r="H2474">
            <v>1376</v>
          </cell>
          <cell r="I2474">
            <v>1</v>
          </cell>
          <cell r="J2474">
            <v>201906</v>
          </cell>
          <cell r="K2474">
            <v>201800</v>
          </cell>
          <cell r="N2474">
            <v>539133.00999999989</v>
          </cell>
          <cell r="O2474" t="str">
            <v>CRC</v>
          </cell>
        </row>
        <row r="2475">
          <cell r="B2475" t="str">
            <v>ME_CRC_HPHC_HMO_POS</v>
          </cell>
          <cell r="H2475">
            <v>106</v>
          </cell>
          <cell r="I2475">
            <v>0</v>
          </cell>
          <cell r="J2475">
            <v>201906</v>
          </cell>
          <cell r="K2475">
            <v>201808</v>
          </cell>
          <cell r="N2475">
            <v>40348.61</v>
          </cell>
          <cell r="O2475" t="str">
            <v>CRC</v>
          </cell>
        </row>
        <row r="2476">
          <cell r="B2476" t="str">
            <v>ME_CRC_HPHC_HMO_POS</v>
          </cell>
          <cell r="H2476">
            <v>1378</v>
          </cell>
          <cell r="I2476">
            <v>1</v>
          </cell>
          <cell r="J2476">
            <v>201907</v>
          </cell>
          <cell r="K2476">
            <v>201800</v>
          </cell>
          <cell r="N2476">
            <v>544667.05000000005</v>
          </cell>
          <cell r="O2476" t="str">
            <v>CRC</v>
          </cell>
        </row>
        <row r="2477">
          <cell r="B2477" t="str">
            <v>ME_CRC_HPHC_HMO_POS</v>
          </cell>
          <cell r="H2477">
            <v>105</v>
          </cell>
          <cell r="I2477">
            <v>0</v>
          </cell>
          <cell r="J2477">
            <v>201907</v>
          </cell>
          <cell r="K2477">
            <v>201808</v>
          </cell>
          <cell r="N2477">
            <v>39898.990000000005</v>
          </cell>
          <cell r="O2477" t="str">
            <v>CRC</v>
          </cell>
        </row>
        <row r="2478">
          <cell r="B2478" t="str">
            <v>ME_CRC_HPHC_HMO_POS</v>
          </cell>
          <cell r="H2478">
            <v>1386</v>
          </cell>
          <cell r="I2478">
            <v>1</v>
          </cell>
          <cell r="J2478">
            <v>201908</v>
          </cell>
          <cell r="K2478">
            <v>201800</v>
          </cell>
          <cell r="N2478">
            <v>545203.98</v>
          </cell>
          <cell r="O2478" t="str">
            <v>CRC</v>
          </cell>
        </row>
        <row r="2479">
          <cell r="B2479" t="str">
            <v>ME_CRC_HPHC_HMO_POS</v>
          </cell>
          <cell r="H2479">
            <v>105</v>
          </cell>
          <cell r="I2479">
            <v>0</v>
          </cell>
          <cell r="J2479">
            <v>201908</v>
          </cell>
          <cell r="K2479">
            <v>201808</v>
          </cell>
          <cell r="N2479">
            <v>39898.990000000005</v>
          </cell>
          <cell r="O2479" t="str">
            <v>CRC</v>
          </cell>
        </row>
        <row r="2480">
          <cell r="B2480" t="str">
            <v>ME_CRC_HPHC_HMO_POS</v>
          </cell>
          <cell r="H2480">
            <v>1379</v>
          </cell>
          <cell r="I2480">
            <v>1</v>
          </cell>
          <cell r="J2480">
            <v>201909</v>
          </cell>
          <cell r="K2480">
            <v>201800</v>
          </cell>
          <cell r="N2480">
            <v>545793.15</v>
          </cell>
          <cell r="O2480" t="str">
            <v>CRC</v>
          </cell>
        </row>
        <row r="2481">
          <cell r="B2481" t="str">
            <v>ME_CRC_HPHC_HMO_POS</v>
          </cell>
          <cell r="H2481">
            <v>98</v>
          </cell>
          <cell r="I2481">
            <v>0</v>
          </cell>
          <cell r="J2481">
            <v>201909</v>
          </cell>
          <cell r="K2481">
            <v>201808</v>
          </cell>
          <cell r="N2481">
            <v>38740.269999999997</v>
          </cell>
          <cell r="O2481" t="str">
            <v>CRC</v>
          </cell>
        </row>
        <row r="2482">
          <cell r="B2482" t="str">
            <v>ME_CRC_HPHC_HMO_POS</v>
          </cell>
          <cell r="H2482">
            <v>156</v>
          </cell>
          <cell r="I2482">
            <v>0</v>
          </cell>
          <cell r="J2482">
            <v>201901</v>
          </cell>
          <cell r="K2482">
            <v>201800</v>
          </cell>
          <cell r="N2482">
            <v>73852.959999999992</v>
          </cell>
          <cell r="O2482" t="str">
            <v>CRC</v>
          </cell>
        </row>
        <row r="2483">
          <cell r="B2483" t="str">
            <v>ME_CRC_HPHC_HMO_POS</v>
          </cell>
          <cell r="H2483">
            <v>158</v>
          </cell>
          <cell r="I2483">
            <v>0</v>
          </cell>
          <cell r="J2483">
            <v>201902</v>
          </cell>
          <cell r="K2483">
            <v>201800</v>
          </cell>
          <cell r="N2483">
            <v>74246.720000000001</v>
          </cell>
          <cell r="O2483" t="str">
            <v>CRC</v>
          </cell>
        </row>
        <row r="2484">
          <cell r="B2484" t="str">
            <v>ME_CRC_HPHC_HMO_POS</v>
          </cell>
          <cell r="H2484">
            <v>161</v>
          </cell>
          <cell r="I2484">
            <v>0</v>
          </cell>
          <cell r="J2484">
            <v>201903</v>
          </cell>
          <cell r="K2484">
            <v>201800</v>
          </cell>
          <cell r="N2484">
            <v>75537.55</v>
          </cell>
          <cell r="O2484" t="str">
            <v>CRC</v>
          </cell>
        </row>
        <row r="2485">
          <cell r="B2485" t="str">
            <v>ME_CRC_HPHC_HMO_POS</v>
          </cell>
          <cell r="H2485">
            <v>161</v>
          </cell>
          <cell r="I2485">
            <v>0</v>
          </cell>
          <cell r="J2485">
            <v>201904</v>
          </cell>
          <cell r="K2485">
            <v>201800</v>
          </cell>
          <cell r="N2485">
            <v>75358.81</v>
          </cell>
          <cell r="O2485" t="str">
            <v>CRC</v>
          </cell>
        </row>
        <row r="2486">
          <cell r="B2486" t="str">
            <v>ME_CRC_HPHC_HMO_POS</v>
          </cell>
          <cell r="H2486">
            <v>156</v>
          </cell>
          <cell r="I2486">
            <v>0</v>
          </cell>
          <cell r="J2486">
            <v>201905</v>
          </cell>
          <cell r="K2486">
            <v>201800</v>
          </cell>
          <cell r="N2486">
            <v>72347.070000000007</v>
          </cell>
          <cell r="O2486" t="str">
            <v>CRC</v>
          </cell>
        </row>
        <row r="2487">
          <cell r="B2487" t="str">
            <v>ME_CRC_HPHC_HMO_POS</v>
          </cell>
          <cell r="H2487">
            <v>147</v>
          </cell>
          <cell r="I2487">
            <v>0</v>
          </cell>
          <cell r="J2487">
            <v>201906</v>
          </cell>
          <cell r="K2487">
            <v>201800</v>
          </cell>
          <cell r="N2487">
            <v>69216.92</v>
          </cell>
          <cell r="O2487" t="str">
            <v>CRC</v>
          </cell>
        </row>
        <row r="2488">
          <cell r="B2488" t="str">
            <v>ME_CRC_HPHC_HMO_POS</v>
          </cell>
          <cell r="H2488">
            <v>135</v>
          </cell>
          <cell r="I2488">
            <v>0</v>
          </cell>
          <cell r="J2488">
            <v>201907</v>
          </cell>
          <cell r="K2488">
            <v>201800</v>
          </cell>
          <cell r="N2488">
            <v>64613.549999999996</v>
          </cell>
          <cell r="O2488" t="str">
            <v>CRC</v>
          </cell>
        </row>
        <row r="2489">
          <cell r="B2489" t="str">
            <v>ME_CRC_HPHC_HMO_POS</v>
          </cell>
          <cell r="H2489">
            <v>137</v>
          </cell>
          <cell r="I2489">
            <v>0</v>
          </cell>
          <cell r="J2489">
            <v>201908</v>
          </cell>
          <cell r="K2489">
            <v>201800</v>
          </cell>
          <cell r="N2489">
            <v>65216.69</v>
          </cell>
          <cell r="O2489" t="str">
            <v>CRC</v>
          </cell>
        </row>
        <row r="2490">
          <cell r="B2490" t="str">
            <v>ME_CRC_HPHC_HMO_POS</v>
          </cell>
          <cell r="H2490">
            <v>135</v>
          </cell>
          <cell r="I2490">
            <v>0</v>
          </cell>
          <cell r="J2490">
            <v>201909</v>
          </cell>
          <cell r="K2490">
            <v>201800</v>
          </cell>
          <cell r="N2490">
            <v>63173.47</v>
          </cell>
          <cell r="O2490" t="str">
            <v>CRC</v>
          </cell>
        </row>
        <row r="2491">
          <cell r="B2491" t="str">
            <v>ME_CRC_HPHC_HMO_POS</v>
          </cell>
          <cell r="H2491">
            <v>582</v>
          </cell>
          <cell r="I2491">
            <v>1</v>
          </cell>
          <cell r="J2491">
            <v>201901</v>
          </cell>
          <cell r="K2491">
            <v>201800</v>
          </cell>
          <cell r="N2491">
            <v>325339.85999999993</v>
          </cell>
          <cell r="O2491" t="str">
            <v>CRC</v>
          </cell>
        </row>
        <row r="2492">
          <cell r="B2492" t="str">
            <v>ME_CRC_HPHC_HMO_POS</v>
          </cell>
          <cell r="H2492">
            <v>83</v>
          </cell>
          <cell r="I2492">
            <v>0</v>
          </cell>
          <cell r="J2492">
            <v>201901</v>
          </cell>
          <cell r="K2492">
            <v>201808</v>
          </cell>
          <cell r="N2492">
            <v>21703.87</v>
          </cell>
          <cell r="O2492" t="str">
            <v>CRC</v>
          </cell>
        </row>
        <row r="2493">
          <cell r="B2493" t="str">
            <v>ME_CRC_HPHC_HMO_POS</v>
          </cell>
          <cell r="H2493">
            <v>580</v>
          </cell>
          <cell r="I2493">
            <v>1</v>
          </cell>
          <cell r="J2493">
            <v>201902</v>
          </cell>
          <cell r="K2493">
            <v>201800</v>
          </cell>
          <cell r="N2493">
            <v>322937.86999999994</v>
          </cell>
          <cell r="O2493" t="str">
            <v>CRC</v>
          </cell>
        </row>
        <row r="2494">
          <cell r="B2494" t="str">
            <v>ME_CRC_HPHC_HMO_POS</v>
          </cell>
          <cell r="H2494">
            <v>75</v>
          </cell>
          <cell r="I2494">
            <v>0</v>
          </cell>
          <cell r="J2494">
            <v>201902</v>
          </cell>
          <cell r="K2494">
            <v>201808</v>
          </cell>
          <cell r="N2494">
            <v>20606.849999999999</v>
          </cell>
          <cell r="O2494" t="str">
            <v>CRC</v>
          </cell>
        </row>
        <row r="2495">
          <cell r="B2495" t="str">
            <v>ME_CRC_HPHC_HMO_POS</v>
          </cell>
          <cell r="H2495">
            <v>576</v>
          </cell>
          <cell r="I2495">
            <v>1</v>
          </cell>
          <cell r="J2495">
            <v>201903</v>
          </cell>
          <cell r="K2495">
            <v>201800</v>
          </cell>
          <cell r="N2495">
            <v>320647.75999999995</v>
          </cell>
          <cell r="O2495" t="str">
            <v>CRC</v>
          </cell>
        </row>
        <row r="2496">
          <cell r="B2496" t="str">
            <v>ME_CRC_HPHC_HMO_POS</v>
          </cell>
          <cell r="H2496">
            <v>71</v>
          </cell>
          <cell r="I2496">
            <v>0</v>
          </cell>
          <cell r="J2496">
            <v>201903</v>
          </cell>
          <cell r="K2496">
            <v>201808</v>
          </cell>
          <cell r="N2496">
            <v>19590.5</v>
          </cell>
          <cell r="O2496" t="str">
            <v>CRC</v>
          </cell>
        </row>
        <row r="2497">
          <cell r="B2497" t="str">
            <v>ME_CRC_HPHC_HMO_POS</v>
          </cell>
          <cell r="H2497">
            <v>560</v>
          </cell>
          <cell r="I2497">
            <v>1</v>
          </cell>
          <cell r="J2497">
            <v>201904</v>
          </cell>
          <cell r="K2497">
            <v>201800</v>
          </cell>
          <cell r="N2497">
            <v>312221.56</v>
          </cell>
          <cell r="O2497" t="str">
            <v>CRC</v>
          </cell>
        </row>
        <row r="2498">
          <cell r="B2498" t="str">
            <v>ME_CRC_HPHC_HMO_POS</v>
          </cell>
          <cell r="H2498">
            <v>71</v>
          </cell>
          <cell r="I2498">
            <v>0</v>
          </cell>
          <cell r="J2498">
            <v>201904</v>
          </cell>
          <cell r="K2498">
            <v>201808</v>
          </cell>
          <cell r="N2498">
            <v>19997.04</v>
          </cell>
          <cell r="O2498" t="str">
            <v>CRC</v>
          </cell>
        </row>
        <row r="2499">
          <cell r="B2499" t="str">
            <v>ME_CRC_HPHC_HMO_POS</v>
          </cell>
          <cell r="H2499">
            <v>558</v>
          </cell>
          <cell r="I2499">
            <v>1</v>
          </cell>
          <cell r="J2499">
            <v>201905</v>
          </cell>
          <cell r="K2499">
            <v>201800</v>
          </cell>
          <cell r="N2499">
            <v>312542.85999999993</v>
          </cell>
          <cell r="O2499" t="str">
            <v>CRC</v>
          </cell>
        </row>
        <row r="2500">
          <cell r="B2500" t="str">
            <v>ME_CRC_HPHC_HMO_POS</v>
          </cell>
          <cell r="H2500">
            <v>74</v>
          </cell>
          <cell r="I2500">
            <v>0</v>
          </cell>
          <cell r="J2500">
            <v>201905</v>
          </cell>
          <cell r="K2500">
            <v>201808</v>
          </cell>
          <cell r="N2500">
            <v>20606.849999999999</v>
          </cell>
          <cell r="O2500" t="str">
            <v>CRC</v>
          </cell>
        </row>
        <row r="2501">
          <cell r="B2501" t="str">
            <v>ME_CRC_HPHC_HMO_POS</v>
          </cell>
          <cell r="H2501">
            <v>552</v>
          </cell>
          <cell r="I2501">
            <v>1</v>
          </cell>
          <cell r="J2501">
            <v>201906</v>
          </cell>
          <cell r="K2501">
            <v>201800</v>
          </cell>
          <cell r="N2501">
            <v>313128.2</v>
          </cell>
          <cell r="O2501" t="str">
            <v>CRC</v>
          </cell>
        </row>
        <row r="2502">
          <cell r="B2502" t="str">
            <v>ME_CRC_HPHC_HMO_POS</v>
          </cell>
          <cell r="H2502">
            <v>69</v>
          </cell>
          <cell r="I2502">
            <v>0</v>
          </cell>
          <cell r="J2502">
            <v>201906</v>
          </cell>
          <cell r="K2502">
            <v>201808</v>
          </cell>
          <cell r="N2502">
            <v>20152.5</v>
          </cell>
          <cell r="O2502" t="str">
            <v>CRC</v>
          </cell>
        </row>
        <row r="2503">
          <cell r="B2503" t="str">
            <v>ME_CRC_HPHC_HMO_POS</v>
          </cell>
          <cell r="H2503">
            <v>549</v>
          </cell>
          <cell r="I2503">
            <v>1</v>
          </cell>
          <cell r="J2503">
            <v>201907</v>
          </cell>
          <cell r="K2503">
            <v>201800</v>
          </cell>
          <cell r="N2503">
            <v>311500.59999999998</v>
          </cell>
          <cell r="O2503" t="str">
            <v>CRC</v>
          </cell>
        </row>
        <row r="2504">
          <cell r="B2504" t="str">
            <v>ME_CRC_HPHC_HMO_POS</v>
          </cell>
          <cell r="H2504">
            <v>73</v>
          </cell>
          <cell r="I2504">
            <v>0</v>
          </cell>
          <cell r="J2504">
            <v>201907</v>
          </cell>
          <cell r="K2504">
            <v>201808</v>
          </cell>
          <cell r="N2504">
            <v>21179.82</v>
          </cell>
          <cell r="O2504" t="str">
            <v>CRC</v>
          </cell>
        </row>
        <row r="2505">
          <cell r="B2505" t="str">
            <v>ME_CRC_HPHC_HMO_POS</v>
          </cell>
          <cell r="H2505">
            <v>544</v>
          </cell>
          <cell r="I2505">
            <v>1</v>
          </cell>
          <cell r="J2505">
            <v>201908</v>
          </cell>
          <cell r="K2505">
            <v>201800</v>
          </cell>
          <cell r="N2505">
            <v>308695.71999999997</v>
          </cell>
          <cell r="O2505" t="str">
            <v>CRC</v>
          </cell>
        </row>
        <row r="2506">
          <cell r="B2506" t="str">
            <v>ME_CRC_HPHC_HMO_POS</v>
          </cell>
          <cell r="H2506">
            <v>76</v>
          </cell>
          <cell r="I2506">
            <v>0</v>
          </cell>
          <cell r="J2506">
            <v>201908</v>
          </cell>
          <cell r="K2506">
            <v>201808</v>
          </cell>
          <cell r="N2506">
            <v>21990.01</v>
          </cell>
          <cell r="O2506" t="str">
            <v>CRC</v>
          </cell>
        </row>
        <row r="2507">
          <cell r="B2507" t="str">
            <v>ME_CRC_HPHC_HMO_POS</v>
          </cell>
          <cell r="H2507">
            <v>539</v>
          </cell>
          <cell r="I2507">
            <v>1</v>
          </cell>
          <cell r="J2507">
            <v>201909</v>
          </cell>
          <cell r="K2507">
            <v>201800</v>
          </cell>
          <cell r="N2507">
            <v>304662.05</v>
          </cell>
          <cell r="O2507" t="str">
            <v>CRC</v>
          </cell>
        </row>
        <row r="2508">
          <cell r="B2508" t="str">
            <v>ME_CRC_HPHC_HMO_POS</v>
          </cell>
          <cell r="H2508">
            <v>79</v>
          </cell>
          <cell r="I2508">
            <v>0</v>
          </cell>
          <cell r="J2508">
            <v>201909</v>
          </cell>
          <cell r="K2508">
            <v>201808</v>
          </cell>
          <cell r="N2508">
            <v>22996.98</v>
          </cell>
          <cell r="O2508" t="str">
            <v>CRC</v>
          </cell>
        </row>
        <row r="2509">
          <cell r="B2509" t="str">
            <v>ME_CRC_HPIC_PPO</v>
          </cell>
          <cell r="H2509">
            <v>2347</v>
          </cell>
          <cell r="I2509">
            <v>0</v>
          </cell>
          <cell r="J2509">
            <v>201901</v>
          </cell>
          <cell r="K2509">
            <v>201800</v>
          </cell>
          <cell r="N2509">
            <v>1119375.5300000005</v>
          </cell>
          <cell r="O2509" t="str">
            <v>CRC</v>
          </cell>
        </row>
        <row r="2510">
          <cell r="B2510" t="str">
            <v>ME_CRC_HPIC_PPO</v>
          </cell>
          <cell r="H2510">
            <v>777</v>
          </cell>
          <cell r="I2510">
            <v>0</v>
          </cell>
          <cell r="J2510">
            <v>201901</v>
          </cell>
          <cell r="K2510">
            <v>201808</v>
          </cell>
          <cell r="N2510">
            <v>368134.07999999996</v>
          </cell>
          <cell r="O2510" t="str">
            <v>CRC</v>
          </cell>
        </row>
        <row r="2511">
          <cell r="B2511" t="str">
            <v>ME_CRC_HPIC_PPO</v>
          </cell>
          <cell r="H2511">
            <v>2344</v>
          </cell>
          <cell r="I2511">
            <v>0</v>
          </cell>
          <cell r="J2511">
            <v>201902</v>
          </cell>
          <cell r="K2511">
            <v>201800</v>
          </cell>
          <cell r="N2511">
            <v>1115231.1500000001</v>
          </cell>
          <cell r="O2511" t="str">
            <v>CRC</v>
          </cell>
        </row>
        <row r="2512">
          <cell r="B2512" t="str">
            <v>ME_CRC_HPIC_PPO</v>
          </cell>
          <cell r="H2512">
            <v>786</v>
          </cell>
          <cell r="I2512">
            <v>0</v>
          </cell>
          <cell r="J2512">
            <v>201902</v>
          </cell>
          <cell r="K2512">
            <v>201808</v>
          </cell>
          <cell r="N2512">
            <v>345221.41</v>
          </cell>
          <cell r="O2512" t="str">
            <v>CRC</v>
          </cell>
        </row>
        <row r="2513">
          <cell r="B2513" t="str">
            <v>ME_CRC_HPIC_PPO</v>
          </cell>
          <cell r="H2513">
            <v>2343</v>
          </cell>
          <cell r="I2513">
            <v>0</v>
          </cell>
          <cell r="J2513">
            <v>201903</v>
          </cell>
          <cell r="K2513">
            <v>201800</v>
          </cell>
          <cell r="N2513">
            <v>1112786.2499999998</v>
          </cell>
          <cell r="O2513" t="str">
            <v>CRC</v>
          </cell>
        </row>
        <row r="2514">
          <cell r="B2514" t="str">
            <v>ME_CRC_HPIC_PPO</v>
          </cell>
          <cell r="H2514">
            <v>787</v>
          </cell>
          <cell r="I2514">
            <v>0</v>
          </cell>
          <cell r="J2514">
            <v>201903</v>
          </cell>
          <cell r="K2514">
            <v>201808</v>
          </cell>
          <cell r="N2514">
            <v>377974.23</v>
          </cell>
          <cell r="O2514" t="str">
            <v>CRC</v>
          </cell>
        </row>
        <row r="2515">
          <cell r="B2515" t="str">
            <v>ME_CRC_HPIC_PPO</v>
          </cell>
          <cell r="H2515">
            <v>2342</v>
          </cell>
          <cell r="I2515">
            <v>0</v>
          </cell>
          <cell r="J2515">
            <v>201904</v>
          </cell>
          <cell r="K2515">
            <v>201800</v>
          </cell>
          <cell r="N2515">
            <v>1116118.7100000002</v>
          </cell>
          <cell r="O2515" t="str">
            <v>CRC</v>
          </cell>
        </row>
        <row r="2516">
          <cell r="B2516" t="str">
            <v>ME_CRC_HPIC_PPO</v>
          </cell>
          <cell r="H2516">
            <v>743</v>
          </cell>
          <cell r="I2516">
            <v>0</v>
          </cell>
          <cell r="J2516">
            <v>201904</v>
          </cell>
          <cell r="K2516">
            <v>201808</v>
          </cell>
          <cell r="N2516">
            <v>354057.47000000009</v>
          </cell>
          <cell r="O2516" t="str">
            <v>CRC</v>
          </cell>
        </row>
        <row r="2517">
          <cell r="B2517" t="str">
            <v>ME_CRC_HPIC_PPO</v>
          </cell>
          <cell r="H2517">
            <v>2351</v>
          </cell>
          <cell r="I2517">
            <v>0</v>
          </cell>
          <cell r="J2517">
            <v>201905</v>
          </cell>
          <cell r="K2517">
            <v>201800</v>
          </cell>
          <cell r="N2517">
            <v>1117270.5388235294</v>
          </cell>
          <cell r="O2517" t="str">
            <v>CRC</v>
          </cell>
        </row>
        <row r="2518">
          <cell r="B2518" t="str">
            <v>ME_CRC_HPIC_PPO</v>
          </cell>
          <cell r="H2518">
            <v>713</v>
          </cell>
          <cell r="I2518">
            <v>0</v>
          </cell>
          <cell r="J2518">
            <v>201905</v>
          </cell>
          <cell r="K2518">
            <v>201808</v>
          </cell>
          <cell r="N2518">
            <v>340822.4800000001</v>
          </cell>
          <cell r="O2518" t="str">
            <v>CRC</v>
          </cell>
        </row>
        <row r="2519">
          <cell r="B2519" t="str">
            <v>ME_CRC_HPIC_PPO</v>
          </cell>
          <cell r="H2519">
            <v>2364</v>
          </cell>
          <cell r="I2519">
            <v>0</v>
          </cell>
          <cell r="J2519">
            <v>201906</v>
          </cell>
          <cell r="K2519">
            <v>201800</v>
          </cell>
          <cell r="N2519">
            <v>1125702.6299999999</v>
          </cell>
          <cell r="O2519" t="str">
            <v>CRC</v>
          </cell>
        </row>
        <row r="2520">
          <cell r="B2520" t="str">
            <v>ME_CRC_HPIC_PPO</v>
          </cell>
          <cell r="H2520">
            <v>707</v>
          </cell>
          <cell r="I2520">
            <v>0</v>
          </cell>
          <cell r="J2520">
            <v>201906</v>
          </cell>
          <cell r="K2520">
            <v>201808</v>
          </cell>
          <cell r="N2520">
            <v>338985.88000000012</v>
          </cell>
          <cell r="O2520" t="str">
            <v>CRC</v>
          </cell>
        </row>
        <row r="2521">
          <cell r="B2521" t="str">
            <v>ME_CRC_HPIC_PPO</v>
          </cell>
          <cell r="H2521">
            <v>2372</v>
          </cell>
          <cell r="I2521">
            <v>0</v>
          </cell>
          <cell r="J2521">
            <v>201907</v>
          </cell>
          <cell r="K2521">
            <v>201800</v>
          </cell>
          <cell r="N2521">
            <v>1130806.6500000001</v>
          </cell>
          <cell r="O2521" t="str">
            <v>CRC</v>
          </cell>
        </row>
        <row r="2522">
          <cell r="B2522" t="str">
            <v>ME_CRC_HPIC_PPO</v>
          </cell>
          <cell r="H2522">
            <v>716</v>
          </cell>
          <cell r="I2522">
            <v>0</v>
          </cell>
          <cell r="J2522">
            <v>201907</v>
          </cell>
          <cell r="K2522">
            <v>201808</v>
          </cell>
          <cell r="N2522">
            <v>341664.89000000013</v>
          </cell>
          <cell r="O2522" t="str">
            <v>CRC</v>
          </cell>
        </row>
        <row r="2523">
          <cell r="B2523" t="str">
            <v>ME_CRC_HPIC_PPO</v>
          </cell>
          <cell r="H2523">
            <v>2392</v>
          </cell>
          <cell r="I2523">
            <v>0</v>
          </cell>
          <cell r="J2523">
            <v>201908</v>
          </cell>
          <cell r="K2523">
            <v>201800</v>
          </cell>
          <cell r="N2523">
            <v>1141558.1499999999</v>
          </cell>
          <cell r="O2523" t="str">
            <v>CRC</v>
          </cell>
        </row>
        <row r="2524">
          <cell r="B2524" t="str">
            <v>ME_CRC_HPIC_PPO</v>
          </cell>
          <cell r="H2524">
            <v>721</v>
          </cell>
          <cell r="I2524">
            <v>0</v>
          </cell>
          <cell r="J2524">
            <v>201908</v>
          </cell>
          <cell r="K2524">
            <v>201808</v>
          </cell>
          <cell r="N2524">
            <v>344369.38000000006</v>
          </cell>
          <cell r="O2524" t="str">
            <v>CRC</v>
          </cell>
        </row>
        <row r="2525">
          <cell r="B2525" t="str">
            <v>ME_CRC_HPIC_PPO</v>
          </cell>
          <cell r="H2525">
            <v>2405</v>
          </cell>
          <cell r="I2525">
            <v>0</v>
          </cell>
          <cell r="J2525">
            <v>201909</v>
          </cell>
          <cell r="K2525">
            <v>201800</v>
          </cell>
          <cell r="N2525">
            <v>1146836.75</v>
          </cell>
          <cell r="O2525" t="str">
            <v>CRC</v>
          </cell>
        </row>
        <row r="2526">
          <cell r="B2526" t="str">
            <v>ME_CRC_HPIC_PPO</v>
          </cell>
          <cell r="H2526">
            <v>719</v>
          </cell>
          <cell r="I2526">
            <v>0</v>
          </cell>
          <cell r="J2526">
            <v>201909</v>
          </cell>
          <cell r="K2526">
            <v>201808</v>
          </cell>
          <cell r="N2526">
            <v>343059.28</v>
          </cell>
          <cell r="O2526" t="str">
            <v>CRC</v>
          </cell>
        </row>
        <row r="2527">
          <cell r="B2527" t="str">
            <v>ME_CRC_HPIC_PPO</v>
          </cell>
          <cell r="H2527">
            <v>101</v>
          </cell>
          <cell r="I2527">
            <v>0</v>
          </cell>
          <cell r="J2527">
            <v>201901</v>
          </cell>
          <cell r="K2527">
            <v>201800</v>
          </cell>
          <cell r="N2527">
            <v>34422.06</v>
          </cell>
          <cell r="O2527" t="str">
            <v>CRC</v>
          </cell>
        </row>
        <row r="2528">
          <cell r="B2528" t="str">
            <v>ME_CRC_HPIC_PPO</v>
          </cell>
          <cell r="H2528">
            <v>86</v>
          </cell>
          <cell r="I2528">
            <v>0</v>
          </cell>
          <cell r="J2528">
            <v>201902</v>
          </cell>
          <cell r="K2528">
            <v>201800</v>
          </cell>
          <cell r="N2528">
            <v>29770.86</v>
          </cell>
          <cell r="O2528" t="str">
            <v>CRC</v>
          </cell>
        </row>
        <row r="2529">
          <cell r="B2529" t="str">
            <v>ME_CRC_HPIC_PPO</v>
          </cell>
          <cell r="H2529">
            <v>87</v>
          </cell>
          <cell r="I2529">
            <v>0</v>
          </cell>
          <cell r="J2529">
            <v>201903</v>
          </cell>
          <cell r="K2529">
            <v>201800</v>
          </cell>
          <cell r="N2529">
            <v>30123.51</v>
          </cell>
          <cell r="O2529" t="str">
            <v>CRC</v>
          </cell>
        </row>
        <row r="2530">
          <cell r="B2530" t="str">
            <v>ME_CRC_HPIC_PPO</v>
          </cell>
          <cell r="H2530">
            <v>88</v>
          </cell>
          <cell r="I2530">
            <v>0</v>
          </cell>
          <cell r="J2530">
            <v>201904</v>
          </cell>
          <cell r="K2530">
            <v>201800</v>
          </cell>
          <cell r="N2530">
            <v>30497.54</v>
          </cell>
          <cell r="O2530" t="str">
            <v>CRC</v>
          </cell>
        </row>
        <row r="2531">
          <cell r="B2531" t="str">
            <v>ME_CRC_HPIC_PPO</v>
          </cell>
          <cell r="H2531">
            <v>88</v>
          </cell>
          <cell r="I2531">
            <v>0</v>
          </cell>
          <cell r="J2531">
            <v>201905</v>
          </cell>
          <cell r="K2531">
            <v>201800</v>
          </cell>
          <cell r="N2531">
            <v>30341.040000000001</v>
          </cell>
          <cell r="O2531" t="str">
            <v>CRC</v>
          </cell>
        </row>
        <row r="2532">
          <cell r="B2532" t="str">
            <v>ME_CRC_HPIC_PPO</v>
          </cell>
          <cell r="H2532">
            <v>88</v>
          </cell>
          <cell r="I2532">
            <v>0</v>
          </cell>
          <cell r="J2532">
            <v>201906</v>
          </cell>
          <cell r="K2532">
            <v>201800</v>
          </cell>
          <cell r="N2532">
            <v>30497.559999999998</v>
          </cell>
          <cell r="O2532" t="str">
            <v>CRC</v>
          </cell>
        </row>
        <row r="2533">
          <cell r="B2533" t="str">
            <v>ME_CRC_HPIC_PPO</v>
          </cell>
          <cell r="H2533">
            <v>89</v>
          </cell>
          <cell r="I2533">
            <v>0</v>
          </cell>
          <cell r="J2533">
            <v>201907</v>
          </cell>
          <cell r="K2533">
            <v>201800</v>
          </cell>
          <cell r="N2533">
            <v>31075.509999999995</v>
          </cell>
          <cell r="O2533" t="str">
            <v>CRC</v>
          </cell>
        </row>
        <row r="2534">
          <cell r="B2534" t="str">
            <v>ME_CRC_HPIC_PPO</v>
          </cell>
          <cell r="H2534">
            <v>89</v>
          </cell>
          <cell r="I2534">
            <v>0</v>
          </cell>
          <cell r="J2534">
            <v>201908</v>
          </cell>
          <cell r="K2534">
            <v>201800</v>
          </cell>
          <cell r="N2534">
            <v>31092.769999999997</v>
          </cell>
          <cell r="O2534" t="str">
            <v>CRC</v>
          </cell>
        </row>
        <row r="2535">
          <cell r="B2535" t="str">
            <v>ME_CRC_HPIC_PPO</v>
          </cell>
          <cell r="H2535">
            <v>92</v>
          </cell>
          <cell r="I2535">
            <v>0</v>
          </cell>
          <cell r="J2535">
            <v>201909</v>
          </cell>
          <cell r="K2535">
            <v>201800</v>
          </cell>
          <cell r="N2535">
            <v>31746.29</v>
          </cell>
          <cell r="O2535" t="str">
            <v>CRC</v>
          </cell>
        </row>
        <row r="2536">
          <cell r="B2536" t="str">
            <v>ME_CRC_HPIC_PPO</v>
          </cell>
          <cell r="H2536">
            <v>72</v>
          </cell>
          <cell r="I2536">
            <v>0</v>
          </cell>
          <cell r="J2536">
            <v>201901</v>
          </cell>
          <cell r="K2536">
            <v>201800</v>
          </cell>
          <cell r="N2536">
            <v>34994.630000000005</v>
          </cell>
          <cell r="O2536" t="str">
            <v>CRC</v>
          </cell>
        </row>
        <row r="2537">
          <cell r="B2537" t="str">
            <v>ME_CRC_HPIC_PPO</v>
          </cell>
          <cell r="H2537">
            <v>72</v>
          </cell>
          <cell r="I2537">
            <v>0</v>
          </cell>
          <cell r="J2537">
            <v>201902</v>
          </cell>
          <cell r="K2537">
            <v>201800</v>
          </cell>
          <cell r="N2537">
            <v>35746.93</v>
          </cell>
          <cell r="O2537" t="str">
            <v>CRC</v>
          </cell>
        </row>
        <row r="2538">
          <cell r="B2538" t="str">
            <v>ME_CRC_HPIC_PPO</v>
          </cell>
          <cell r="H2538">
            <v>77</v>
          </cell>
          <cell r="I2538">
            <v>0</v>
          </cell>
          <cell r="J2538">
            <v>201903</v>
          </cell>
          <cell r="K2538">
            <v>201800</v>
          </cell>
          <cell r="N2538">
            <v>41877.33</v>
          </cell>
          <cell r="O2538" t="str">
            <v>CRC</v>
          </cell>
        </row>
        <row r="2539">
          <cell r="B2539" t="str">
            <v>ME_CRC_HPIC_PPO</v>
          </cell>
          <cell r="H2539">
            <v>74</v>
          </cell>
          <cell r="I2539">
            <v>0</v>
          </cell>
          <cell r="J2539">
            <v>201904</v>
          </cell>
          <cell r="K2539">
            <v>201800</v>
          </cell>
          <cell r="N2539">
            <v>41141.270000000004</v>
          </cell>
          <cell r="O2539" t="str">
            <v>CRC</v>
          </cell>
        </row>
        <row r="2540">
          <cell r="B2540" t="str">
            <v>ME_CRC_HPIC_PPO</v>
          </cell>
          <cell r="H2540">
            <v>73</v>
          </cell>
          <cell r="I2540">
            <v>0</v>
          </cell>
          <cell r="J2540">
            <v>201905</v>
          </cell>
          <cell r="K2540">
            <v>201800</v>
          </cell>
          <cell r="N2540">
            <v>40756.870000000003</v>
          </cell>
          <cell r="O2540" t="str">
            <v>CRC</v>
          </cell>
        </row>
        <row r="2541">
          <cell r="B2541" t="str">
            <v>ME_CRC_HPIC_PPO</v>
          </cell>
          <cell r="H2541">
            <v>73</v>
          </cell>
          <cell r="I2541">
            <v>0</v>
          </cell>
          <cell r="J2541">
            <v>201906</v>
          </cell>
          <cell r="K2541">
            <v>201800</v>
          </cell>
          <cell r="N2541">
            <v>39962.79</v>
          </cell>
          <cell r="O2541" t="str">
            <v>CRC</v>
          </cell>
        </row>
        <row r="2542">
          <cell r="B2542" t="str">
            <v>ME_CRC_HPIC_PPO</v>
          </cell>
          <cell r="H2542">
            <v>76</v>
          </cell>
          <cell r="I2542">
            <v>0</v>
          </cell>
          <cell r="J2542">
            <v>201907</v>
          </cell>
          <cell r="K2542">
            <v>201800</v>
          </cell>
          <cell r="N2542">
            <v>40781.43</v>
          </cell>
          <cell r="O2542" t="str">
            <v>CRC</v>
          </cell>
        </row>
        <row r="2543">
          <cell r="B2543" t="str">
            <v>ME_CRC_HPIC_PPO</v>
          </cell>
          <cell r="H2543">
            <v>73</v>
          </cell>
          <cell r="I2543">
            <v>0</v>
          </cell>
          <cell r="J2543">
            <v>201908</v>
          </cell>
          <cell r="K2543">
            <v>201800</v>
          </cell>
          <cell r="N2543">
            <v>39282.270000000004</v>
          </cell>
          <cell r="O2543" t="str">
            <v>CRC</v>
          </cell>
        </row>
        <row r="2544">
          <cell r="B2544" t="str">
            <v>ME_CRC_HPIC_PPO</v>
          </cell>
          <cell r="H2544">
            <v>64</v>
          </cell>
          <cell r="I2544">
            <v>0</v>
          </cell>
          <cell r="J2544">
            <v>201909</v>
          </cell>
          <cell r="K2544">
            <v>201800</v>
          </cell>
          <cell r="N2544">
            <v>37679.980000000003</v>
          </cell>
          <cell r="O2544" t="str">
            <v>CRC</v>
          </cell>
        </row>
        <row r="2545">
          <cell r="B2545" t="str">
            <v>ME_CRC_HPIC_PPO</v>
          </cell>
          <cell r="H2545">
            <v>170</v>
          </cell>
          <cell r="I2545">
            <v>0</v>
          </cell>
          <cell r="J2545">
            <v>201901</v>
          </cell>
          <cell r="K2545">
            <v>201800</v>
          </cell>
          <cell r="N2545">
            <v>70467.03</v>
          </cell>
          <cell r="O2545" t="str">
            <v>CRC</v>
          </cell>
        </row>
        <row r="2546">
          <cell r="B2546" t="str">
            <v>ME_CRC_HPIC_PPO</v>
          </cell>
          <cell r="H2546">
            <v>164</v>
          </cell>
          <cell r="I2546">
            <v>0</v>
          </cell>
          <cell r="J2546">
            <v>201902</v>
          </cell>
          <cell r="K2546">
            <v>201800</v>
          </cell>
          <cell r="N2546">
            <v>68103.789999999994</v>
          </cell>
          <cell r="O2546" t="str">
            <v>CRC</v>
          </cell>
        </row>
        <row r="2547">
          <cell r="B2547" t="str">
            <v>ME_CRC_HPIC_PPO</v>
          </cell>
          <cell r="H2547">
            <v>162</v>
          </cell>
          <cell r="I2547">
            <v>0</v>
          </cell>
          <cell r="J2547">
            <v>201903</v>
          </cell>
          <cell r="K2547">
            <v>201800</v>
          </cell>
          <cell r="N2547">
            <v>67349.009999999995</v>
          </cell>
          <cell r="O2547" t="str">
            <v>CRC</v>
          </cell>
        </row>
        <row r="2548">
          <cell r="B2548" t="str">
            <v>ME_CRC_HPIC_PPO</v>
          </cell>
          <cell r="H2548">
            <v>144</v>
          </cell>
          <cell r="I2548">
            <v>0</v>
          </cell>
          <cell r="J2548">
            <v>201904</v>
          </cell>
          <cell r="K2548">
            <v>201800</v>
          </cell>
          <cell r="N2548">
            <v>73838.34</v>
          </cell>
          <cell r="O2548" t="str">
            <v>CRC</v>
          </cell>
        </row>
        <row r="2549">
          <cell r="B2549" t="str">
            <v>ME_CRC_HPIC_PPO</v>
          </cell>
          <cell r="H2549">
            <v>142</v>
          </cell>
          <cell r="I2549">
            <v>0</v>
          </cell>
          <cell r="J2549">
            <v>201905</v>
          </cell>
          <cell r="K2549">
            <v>201800</v>
          </cell>
          <cell r="N2549">
            <v>72505.289999999994</v>
          </cell>
          <cell r="O2549" t="str">
            <v>CRC</v>
          </cell>
        </row>
        <row r="2550">
          <cell r="B2550" t="str">
            <v>ME_CRC_HPIC_PPO</v>
          </cell>
          <cell r="H2550">
            <v>146</v>
          </cell>
          <cell r="I2550">
            <v>0</v>
          </cell>
          <cell r="J2550">
            <v>201906</v>
          </cell>
          <cell r="K2550">
            <v>201800</v>
          </cell>
          <cell r="N2550">
            <v>74575.91</v>
          </cell>
          <cell r="O2550" t="str">
            <v>CRC</v>
          </cell>
        </row>
        <row r="2551">
          <cell r="B2551" t="str">
            <v>ME_CRC_HPIC_PPO</v>
          </cell>
          <cell r="H2551">
            <v>147</v>
          </cell>
          <cell r="I2551">
            <v>0</v>
          </cell>
          <cell r="J2551">
            <v>201907</v>
          </cell>
          <cell r="K2551">
            <v>201800</v>
          </cell>
          <cell r="N2551">
            <v>75900.53</v>
          </cell>
          <cell r="O2551" t="str">
            <v>CRC</v>
          </cell>
        </row>
        <row r="2552">
          <cell r="B2552" t="str">
            <v>ME_CRC_HPIC_PPO</v>
          </cell>
          <cell r="H2552">
            <v>149</v>
          </cell>
          <cell r="I2552">
            <v>0</v>
          </cell>
          <cell r="J2552">
            <v>201908</v>
          </cell>
          <cell r="K2552">
            <v>201800</v>
          </cell>
          <cell r="N2552">
            <v>76986.36</v>
          </cell>
          <cell r="O2552" t="str">
            <v>CRC</v>
          </cell>
        </row>
        <row r="2553">
          <cell r="B2553" t="str">
            <v>ME_CRC_HPIC_PPO</v>
          </cell>
          <cell r="H2553">
            <v>155</v>
          </cell>
          <cell r="I2553">
            <v>0</v>
          </cell>
          <cell r="J2553">
            <v>201909</v>
          </cell>
          <cell r="K2553">
            <v>201800</v>
          </cell>
          <cell r="N2553">
            <v>78468.160000000003</v>
          </cell>
          <cell r="O2553" t="str">
            <v>CRC</v>
          </cell>
        </row>
        <row r="2554">
          <cell r="B2554" t="str">
            <v>ME_CRC_HPIC_PPO</v>
          </cell>
          <cell r="H2554">
            <v>189</v>
          </cell>
          <cell r="I2554">
            <v>0</v>
          </cell>
          <cell r="J2554">
            <v>201901</v>
          </cell>
          <cell r="K2554">
            <v>201800</v>
          </cell>
          <cell r="N2554">
            <v>75436.900000000009</v>
          </cell>
          <cell r="O2554" t="str">
            <v>CRC</v>
          </cell>
        </row>
        <row r="2555">
          <cell r="B2555" t="str">
            <v>ME_CRC_HPIC_PPO</v>
          </cell>
          <cell r="H2555">
            <v>190</v>
          </cell>
          <cell r="I2555">
            <v>0</v>
          </cell>
          <cell r="J2555">
            <v>201902</v>
          </cell>
          <cell r="K2555">
            <v>201800</v>
          </cell>
          <cell r="N2555">
            <v>75395.570000000007</v>
          </cell>
          <cell r="O2555" t="str">
            <v>CRC</v>
          </cell>
        </row>
        <row r="2556">
          <cell r="B2556" t="str">
            <v>ME_CRC_HPIC_PPO</v>
          </cell>
          <cell r="H2556">
            <v>188</v>
          </cell>
          <cell r="I2556">
            <v>0</v>
          </cell>
          <cell r="J2556">
            <v>201903</v>
          </cell>
          <cell r="K2556">
            <v>201800</v>
          </cell>
          <cell r="N2556">
            <v>74251.839999999997</v>
          </cell>
          <cell r="O2556" t="str">
            <v>CRC</v>
          </cell>
        </row>
        <row r="2557">
          <cell r="B2557" t="str">
            <v>ME_CRC_HPIC_PPO</v>
          </cell>
          <cell r="H2557">
            <v>189</v>
          </cell>
          <cell r="I2557">
            <v>0</v>
          </cell>
          <cell r="J2557">
            <v>201904</v>
          </cell>
          <cell r="K2557">
            <v>201800</v>
          </cell>
          <cell r="N2557">
            <v>74293.17</v>
          </cell>
          <cell r="O2557" t="str">
            <v>CRC</v>
          </cell>
        </row>
        <row r="2558">
          <cell r="B2558" t="str">
            <v>ME_CRC_HPIC_PPO</v>
          </cell>
          <cell r="H2558">
            <v>21</v>
          </cell>
          <cell r="I2558">
            <v>0</v>
          </cell>
          <cell r="J2558">
            <v>201905</v>
          </cell>
          <cell r="K2558">
            <v>201800</v>
          </cell>
          <cell r="N2558">
            <v>9791.2199999999993</v>
          </cell>
          <cell r="O2558" t="str">
            <v>CRC</v>
          </cell>
        </row>
        <row r="2559">
          <cell r="B2559" t="str">
            <v>ME_CRC_HPIC_PPO</v>
          </cell>
          <cell r="H2559">
            <v>21</v>
          </cell>
          <cell r="I2559">
            <v>0</v>
          </cell>
          <cell r="J2559">
            <v>201906</v>
          </cell>
          <cell r="K2559">
            <v>201800</v>
          </cell>
          <cell r="N2559">
            <v>9791.2199999999993</v>
          </cell>
          <cell r="O2559" t="str">
            <v>CRC</v>
          </cell>
        </row>
        <row r="2560">
          <cell r="B2560" t="str">
            <v>ME_CRC_HPIC_PPO</v>
          </cell>
          <cell r="H2560">
            <v>20</v>
          </cell>
          <cell r="I2560">
            <v>0</v>
          </cell>
          <cell r="J2560">
            <v>201907</v>
          </cell>
          <cell r="K2560">
            <v>201800</v>
          </cell>
          <cell r="N2560">
            <v>9325.2199999999993</v>
          </cell>
          <cell r="O2560" t="str">
            <v>CRC</v>
          </cell>
        </row>
        <row r="2561">
          <cell r="B2561" t="str">
            <v>ME_CRC_HPIC_PPO</v>
          </cell>
          <cell r="H2561">
            <v>20</v>
          </cell>
          <cell r="I2561">
            <v>0</v>
          </cell>
          <cell r="J2561">
            <v>201908</v>
          </cell>
          <cell r="K2561">
            <v>201800</v>
          </cell>
          <cell r="N2561">
            <v>9325.2199999999993</v>
          </cell>
          <cell r="O2561" t="str">
            <v>CRC</v>
          </cell>
        </row>
        <row r="2562">
          <cell r="B2562" t="str">
            <v>ME_CRC_HPIC_PPO</v>
          </cell>
          <cell r="H2562">
            <v>20</v>
          </cell>
          <cell r="I2562">
            <v>0</v>
          </cell>
          <cell r="J2562">
            <v>201909</v>
          </cell>
          <cell r="K2562">
            <v>201800</v>
          </cell>
          <cell r="N2562">
            <v>9325.2199999999993</v>
          </cell>
          <cell r="O2562" t="str">
            <v>CRC</v>
          </cell>
        </row>
        <row r="2563">
          <cell r="B2563" t="str">
            <v>ME_CRC_HPIC_PPO</v>
          </cell>
          <cell r="H2563">
            <v>46</v>
          </cell>
          <cell r="I2563">
            <v>0</v>
          </cell>
          <cell r="J2563">
            <v>201901</v>
          </cell>
          <cell r="K2563">
            <v>201800</v>
          </cell>
          <cell r="N2563">
            <v>15499.99</v>
          </cell>
          <cell r="O2563" t="str">
            <v>CRC</v>
          </cell>
        </row>
        <row r="2564">
          <cell r="B2564" t="str">
            <v>ME_CRC_HPIC_PPO</v>
          </cell>
          <cell r="H2564">
            <v>43</v>
          </cell>
          <cell r="I2564">
            <v>0</v>
          </cell>
          <cell r="J2564">
            <v>201902</v>
          </cell>
          <cell r="K2564">
            <v>201800</v>
          </cell>
          <cell r="N2564">
            <v>14005.33</v>
          </cell>
          <cell r="O2564" t="str">
            <v>CRC</v>
          </cell>
        </row>
        <row r="2565">
          <cell r="B2565" t="str">
            <v>ME_CRC_HPIC_PPO</v>
          </cell>
          <cell r="H2565">
            <v>41</v>
          </cell>
          <cell r="I2565">
            <v>0</v>
          </cell>
          <cell r="J2565">
            <v>201903</v>
          </cell>
          <cell r="K2565">
            <v>201800</v>
          </cell>
          <cell r="N2565">
            <v>12880.070000000002</v>
          </cell>
          <cell r="O2565" t="str">
            <v>CRC</v>
          </cell>
        </row>
        <row r="2566">
          <cell r="B2566" t="str">
            <v>ME_CRC_HPIC_PPO</v>
          </cell>
          <cell r="H2566">
            <v>45</v>
          </cell>
          <cell r="I2566">
            <v>0</v>
          </cell>
          <cell r="J2566">
            <v>201904</v>
          </cell>
          <cell r="K2566">
            <v>201800</v>
          </cell>
          <cell r="N2566">
            <v>14373.069999999998</v>
          </cell>
          <cell r="O2566" t="str">
            <v>CRC</v>
          </cell>
        </row>
        <row r="2567">
          <cell r="B2567" t="str">
            <v>ME_CRC_HPIC_PPO</v>
          </cell>
          <cell r="H2567">
            <v>44</v>
          </cell>
          <cell r="I2567">
            <v>0</v>
          </cell>
          <cell r="J2567">
            <v>201905</v>
          </cell>
          <cell r="K2567">
            <v>201800</v>
          </cell>
          <cell r="N2567">
            <v>13902.37</v>
          </cell>
          <cell r="O2567" t="str">
            <v>CRC</v>
          </cell>
        </row>
        <row r="2568">
          <cell r="B2568" t="str">
            <v>ME_CRC_HPIC_PPO</v>
          </cell>
          <cell r="H2568">
            <v>45</v>
          </cell>
          <cell r="I2568">
            <v>0</v>
          </cell>
          <cell r="J2568">
            <v>201906</v>
          </cell>
          <cell r="K2568">
            <v>201800</v>
          </cell>
          <cell r="N2568">
            <v>14313.009999999998</v>
          </cell>
          <cell r="O2568" t="str">
            <v>CRC</v>
          </cell>
        </row>
        <row r="2569">
          <cell r="B2569" t="str">
            <v>ME_CRC_HPIC_PPO</v>
          </cell>
          <cell r="H2569">
            <v>46</v>
          </cell>
          <cell r="I2569">
            <v>0</v>
          </cell>
          <cell r="J2569">
            <v>201907</v>
          </cell>
          <cell r="K2569">
            <v>201800</v>
          </cell>
          <cell r="N2569">
            <v>14592.119999999999</v>
          </cell>
          <cell r="O2569" t="str">
            <v>CRC</v>
          </cell>
        </row>
        <row r="2570">
          <cell r="B2570" t="str">
            <v>ME_CRC_HPIC_PPO</v>
          </cell>
          <cell r="H2570">
            <v>45</v>
          </cell>
          <cell r="I2570">
            <v>0</v>
          </cell>
          <cell r="J2570">
            <v>201908</v>
          </cell>
          <cell r="K2570">
            <v>201800</v>
          </cell>
          <cell r="N2570">
            <v>14294.619999999999</v>
          </cell>
          <cell r="O2570" t="str">
            <v>CRC</v>
          </cell>
        </row>
        <row r="2571">
          <cell r="B2571" t="str">
            <v>ME_CRC_HPIC_PPO</v>
          </cell>
          <cell r="H2571">
            <v>39</v>
          </cell>
          <cell r="I2571">
            <v>0</v>
          </cell>
          <cell r="J2571">
            <v>201909</v>
          </cell>
          <cell r="K2571">
            <v>201800</v>
          </cell>
          <cell r="N2571">
            <v>13698.14</v>
          </cell>
          <cell r="O2571" t="str">
            <v>CRC</v>
          </cell>
        </row>
        <row r="2572">
          <cell r="B2572" t="str">
            <v>ME_CRC_HPIC_PPO</v>
          </cell>
          <cell r="H2572">
            <v>241</v>
          </cell>
          <cell r="I2572">
            <v>0</v>
          </cell>
          <cell r="J2572">
            <v>201901</v>
          </cell>
          <cell r="K2572">
            <v>201800</v>
          </cell>
          <cell r="N2572">
            <v>116547.27</v>
          </cell>
          <cell r="O2572" t="str">
            <v>CRC</v>
          </cell>
        </row>
        <row r="2573">
          <cell r="B2573" t="str">
            <v>ME_CRC_HPIC_PPO</v>
          </cell>
          <cell r="H2573">
            <v>241</v>
          </cell>
          <cell r="I2573">
            <v>0</v>
          </cell>
          <cell r="J2573">
            <v>201902</v>
          </cell>
          <cell r="K2573">
            <v>201800</v>
          </cell>
          <cell r="N2573">
            <v>116835.34999999999</v>
          </cell>
          <cell r="O2573" t="str">
            <v>CRC</v>
          </cell>
        </row>
        <row r="2574">
          <cell r="B2574" t="str">
            <v>ME_CRC_HPIC_PPO</v>
          </cell>
          <cell r="H2574">
            <v>241</v>
          </cell>
          <cell r="I2574">
            <v>0</v>
          </cell>
          <cell r="J2574">
            <v>201903</v>
          </cell>
          <cell r="K2574">
            <v>201800</v>
          </cell>
          <cell r="N2574">
            <v>117650.34999999999</v>
          </cell>
          <cell r="O2574" t="str">
            <v>CRC</v>
          </cell>
        </row>
        <row r="2575">
          <cell r="B2575" t="str">
            <v>ME_CRC_HPIC_PPO</v>
          </cell>
          <cell r="H2575">
            <v>239</v>
          </cell>
          <cell r="I2575">
            <v>0</v>
          </cell>
          <cell r="J2575">
            <v>201904</v>
          </cell>
          <cell r="K2575">
            <v>201800</v>
          </cell>
          <cell r="N2575">
            <v>116757.94999999998</v>
          </cell>
          <cell r="O2575" t="str">
            <v>CRC</v>
          </cell>
        </row>
        <row r="2576">
          <cell r="B2576" t="str">
            <v>ME_CRC_HPIC_PPO</v>
          </cell>
          <cell r="H2576">
            <v>242</v>
          </cell>
          <cell r="I2576">
            <v>0</v>
          </cell>
          <cell r="J2576">
            <v>201905</v>
          </cell>
          <cell r="K2576">
            <v>201800</v>
          </cell>
          <cell r="N2576">
            <v>118314.04</v>
          </cell>
          <cell r="O2576" t="str">
            <v>CRC</v>
          </cell>
        </row>
        <row r="2577">
          <cell r="B2577" t="str">
            <v>ME_CRC_HPIC_PPO</v>
          </cell>
          <cell r="H2577">
            <v>243</v>
          </cell>
          <cell r="I2577">
            <v>0</v>
          </cell>
          <cell r="J2577">
            <v>201906</v>
          </cell>
          <cell r="K2577">
            <v>201800</v>
          </cell>
          <cell r="N2577">
            <v>119206.56</v>
          </cell>
          <cell r="O2577" t="str">
            <v>CRC</v>
          </cell>
        </row>
        <row r="2578">
          <cell r="B2578" t="str">
            <v>ME_CRC_HPIC_PPO</v>
          </cell>
          <cell r="H2578">
            <v>349</v>
          </cell>
          <cell r="I2578">
            <v>0</v>
          </cell>
          <cell r="J2578">
            <v>201907</v>
          </cell>
          <cell r="K2578">
            <v>201800</v>
          </cell>
          <cell r="N2578">
            <v>162869.61000000002</v>
          </cell>
          <cell r="O2578" t="str">
            <v>CRC</v>
          </cell>
        </row>
        <row r="2579">
          <cell r="B2579" t="str">
            <v>ME_CRC_HPIC_PPO</v>
          </cell>
          <cell r="H2579">
            <v>92</v>
          </cell>
          <cell r="I2579">
            <v>0</v>
          </cell>
          <cell r="J2579">
            <v>201907</v>
          </cell>
          <cell r="K2579">
            <v>201808</v>
          </cell>
          <cell r="N2579">
            <v>42442.51</v>
          </cell>
          <cell r="O2579" t="str">
            <v>CRC</v>
          </cell>
        </row>
        <row r="2580">
          <cell r="B2580" t="str">
            <v>ME_CRC_HPIC_PPO</v>
          </cell>
          <cell r="H2580">
            <v>345</v>
          </cell>
          <cell r="I2580">
            <v>0</v>
          </cell>
          <cell r="J2580">
            <v>201908</v>
          </cell>
          <cell r="K2580">
            <v>201800</v>
          </cell>
          <cell r="N2580">
            <v>161187.69000000003</v>
          </cell>
          <cell r="O2580" t="str">
            <v>CRC</v>
          </cell>
        </row>
        <row r="2581">
          <cell r="B2581" t="str">
            <v>ME_CRC_HPIC_PPO</v>
          </cell>
          <cell r="H2581">
            <v>88</v>
          </cell>
          <cell r="I2581">
            <v>0</v>
          </cell>
          <cell r="J2581">
            <v>201908</v>
          </cell>
          <cell r="K2581">
            <v>201808</v>
          </cell>
          <cell r="N2581">
            <v>42862.720000000001</v>
          </cell>
          <cell r="O2581" t="str">
            <v>CRC</v>
          </cell>
        </row>
        <row r="2582">
          <cell r="B2582" t="str">
            <v>ME_CRC_HPIC_PPO</v>
          </cell>
          <cell r="H2582">
            <v>346</v>
          </cell>
          <cell r="I2582">
            <v>0</v>
          </cell>
          <cell r="J2582">
            <v>201909</v>
          </cell>
          <cell r="K2582">
            <v>201800</v>
          </cell>
          <cell r="N2582">
            <v>160106.81</v>
          </cell>
          <cell r="O2582" t="str">
            <v>CRC</v>
          </cell>
        </row>
        <row r="2583">
          <cell r="B2583" t="str">
            <v>ME_CRC_HPIC_PPO</v>
          </cell>
          <cell r="H2583">
            <v>92</v>
          </cell>
          <cell r="I2583">
            <v>0</v>
          </cell>
          <cell r="J2583">
            <v>201909</v>
          </cell>
          <cell r="K2583">
            <v>201808</v>
          </cell>
          <cell r="N2583">
            <v>43769.8</v>
          </cell>
          <cell r="O2583" t="str">
            <v>CRC</v>
          </cell>
        </row>
        <row r="2584">
          <cell r="B2584" t="str">
            <v>ME_CRC_HPIC_PPO</v>
          </cell>
          <cell r="H2584">
            <v>374</v>
          </cell>
          <cell r="I2584">
            <v>0</v>
          </cell>
          <cell r="J2584">
            <v>201901</v>
          </cell>
          <cell r="K2584">
            <v>201800</v>
          </cell>
          <cell r="N2584">
            <v>170101.68000000002</v>
          </cell>
          <cell r="O2584" t="str">
            <v>CRC</v>
          </cell>
        </row>
        <row r="2585">
          <cell r="B2585" t="str">
            <v>ME_CRC_HPIC_PPO</v>
          </cell>
          <cell r="H2585">
            <v>374</v>
          </cell>
          <cell r="I2585">
            <v>0</v>
          </cell>
          <cell r="J2585">
            <v>201902</v>
          </cell>
          <cell r="K2585">
            <v>201800</v>
          </cell>
          <cell r="N2585">
            <v>169850.00000000003</v>
          </cell>
          <cell r="O2585" t="str">
            <v>CRC</v>
          </cell>
        </row>
        <row r="2586">
          <cell r="B2586" t="str">
            <v>ME_CRC_HPIC_PPO</v>
          </cell>
          <cell r="H2586">
            <v>370</v>
          </cell>
          <cell r="I2586">
            <v>0</v>
          </cell>
          <cell r="J2586">
            <v>201903</v>
          </cell>
          <cell r="K2586">
            <v>201800</v>
          </cell>
          <cell r="N2586">
            <v>167873.61000000002</v>
          </cell>
          <cell r="O2586" t="str">
            <v>CRC</v>
          </cell>
        </row>
        <row r="2587">
          <cell r="B2587" t="str">
            <v>ME_CRC_HPIC_PPO</v>
          </cell>
          <cell r="H2587">
            <v>366</v>
          </cell>
          <cell r="I2587">
            <v>0</v>
          </cell>
          <cell r="J2587">
            <v>201904</v>
          </cell>
          <cell r="K2587">
            <v>201800</v>
          </cell>
          <cell r="N2587">
            <v>166543.92000000001</v>
          </cell>
          <cell r="O2587" t="str">
            <v>CRC</v>
          </cell>
        </row>
        <row r="2588">
          <cell r="B2588" t="str">
            <v>ME_CRC_HPIC_PPO</v>
          </cell>
          <cell r="H2588">
            <v>359</v>
          </cell>
          <cell r="I2588">
            <v>0</v>
          </cell>
          <cell r="J2588">
            <v>201905</v>
          </cell>
          <cell r="K2588">
            <v>201800</v>
          </cell>
          <cell r="N2588">
            <v>163402.18</v>
          </cell>
          <cell r="O2588" t="str">
            <v>CRC</v>
          </cell>
        </row>
        <row r="2589">
          <cell r="B2589" t="str">
            <v>ME_CRC_HPIC_PPO</v>
          </cell>
          <cell r="H2589">
            <v>359</v>
          </cell>
          <cell r="I2589">
            <v>0</v>
          </cell>
          <cell r="J2589">
            <v>201906</v>
          </cell>
          <cell r="K2589">
            <v>201800</v>
          </cell>
          <cell r="N2589">
            <v>162760.79</v>
          </cell>
          <cell r="O2589" t="str">
            <v>CRC</v>
          </cell>
        </row>
        <row r="2590">
          <cell r="B2590" t="str">
            <v>ME_CRC_HPIC_PPO</v>
          </cell>
          <cell r="H2590">
            <v>354</v>
          </cell>
          <cell r="I2590">
            <v>0</v>
          </cell>
          <cell r="J2590">
            <v>201907</v>
          </cell>
          <cell r="K2590">
            <v>201800</v>
          </cell>
          <cell r="N2590">
            <v>160623.53000000003</v>
          </cell>
          <cell r="O2590" t="str">
            <v>CRC</v>
          </cell>
        </row>
        <row r="2591">
          <cell r="B2591" t="str">
            <v>ME_CRC_HPIC_PPO</v>
          </cell>
          <cell r="H2591">
            <v>115</v>
          </cell>
          <cell r="I2591">
            <v>0</v>
          </cell>
          <cell r="J2591">
            <v>201908</v>
          </cell>
          <cell r="K2591">
            <v>201800</v>
          </cell>
          <cell r="N2591">
            <v>52772.099999999991</v>
          </cell>
          <cell r="O2591" t="str">
            <v>CRC</v>
          </cell>
        </row>
        <row r="2592">
          <cell r="B2592" t="str">
            <v>ME_CRC_HPIC_PPO</v>
          </cell>
          <cell r="H2592">
            <v>110</v>
          </cell>
          <cell r="I2592">
            <v>0</v>
          </cell>
          <cell r="J2592">
            <v>201909</v>
          </cell>
          <cell r="K2592">
            <v>201800</v>
          </cell>
          <cell r="N2592">
            <v>50903.009999999995</v>
          </cell>
          <cell r="O2592" t="str">
            <v>CRC</v>
          </cell>
        </row>
        <row r="2593">
          <cell r="B2593" t="str">
            <v>ME_CRC_HPIC_PPO</v>
          </cell>
          <cell r="H2593">
            <v>331</v>
          </cell>
          <cell r="I2593">
            <v>0</v>
          </cell>
          <cell r="J2593">
            <v>201901</v>
          </cell>
          <cell r="K2593">
            <v>201800</v>
          </cell>
          <cell r="N2593">
            <v>176861.95</v>
          </cell>
          <cell r="O2593" t="str">
            <v>CRC</v>
          </cell>
        </row>
        <row r="2594">
          <cell r="B2594" t="str">
            <v>ME_CRC_HPIC_PPO</v>
          </cell>
          <cell r="H2594">
            <v>332</v>
          </cell>
          <cell r="I2594">
            <v>0</v>
          </cell>
          <cell r="J2594">
            <v>201902</v>
          </cell>
          <cell r="K2594">
            <v>201800</v>
          </cell>
          <cell r="N2594">
            <v>177471.60000000003</v>
          </cell>
          <cell r="O2594" t="str">
            <v>CRC</v>
          </cell>
        </row>
        <row r="2595">
          <cell r="B2595" t="str">
            <v>ME_CRC_HPIC_PPO</v>
          </cell>
          <cell r="H2595">
            <v>327</v>
          </cell>
          <cell r="I2595">
            <v>0</v>
          </cell>
          <cell r="J2595">
            <v>201903</v>
          </cell>
          <cell r="K2595">
            <v>201800</v>
          </cell>
          <cell r="N2595">
            <v>174600.48</v>
          </cell>
          <cell r="O2595" t="str">
            <v>CRC</v>
          </cell>
        </row>
        <row r="2596">
          <cell r="B2596" t="str">
            <v>ME_CRC_HPIC_PPO</v>
          </cell>
          <cell r="H2596">
            <v>321</v>
          </cell>
          <cell r="I2596">
            <v>0</v>
          </cell>
          <cell r="J2596">
            <v>201904</v>
          </cell>
          <cell r="K2596">
            <v>201800</v>
          </cell>
          <cell r="N2596">
            <v>169308.52000000002</v>
          </cell>
          <cell r="O2596" t="str">
            <v>CRC</v>
          </cell>
        </row>
        <row r="2597">
          <cell r="B2597" t="str">
            <v>ME_CRC_HPIC_PPO</v>
          </cell>
          <cell r="H2597">
            <v>323</v>
          </cell>
          <cell r="I2597">
            <v>0</v>
          </cell>
          <cell r="J2597">
            <v>201905</v>
          </cell>
          <cell r="K2597">
            <v>201800</v>
          </cell>
          <cell r="N2597">
            <v>169860.59</v>
          </cell>
          <cell r="O2597" t="str">
            <v>CRC</v>
          </cell>
        </row>
        <row r="2598">
          <cell r="B2598" t="str">
            <v>ME_CRC_HPIC_PPO</v>
          </cell>
          <cell r="H2598">
            <v>322</v>
          </cell>
          <cell r="I2598">
            <v>0</v>
          </cell>
          <cell r="J2598">
            <v>201906</v>
          </cell>
          <cell r="K2598">
            <v>201800</v>
          </cell>
          <cell r="N2598">
            <v>170958.62000000002</v>
          </cell>
          <cell r="O2598" t="str">
            <v>CRC</v>
          </cell>
        </row>
        <row r="2599">
          <cell r="B2599" t="str">
            <v>ME_CRC_HPIC_PPO</v>
          </cell>
          <cell r="H2599">
            <v>321</v>
          </cell>
          <cell r="I2599">
            <v>0</v>
          </cell>
          <cell r="J2599">
            <v>201907</v>
          </cell>
          <cell r="K2599">
            <v>201800</v>
          </cell>
          <cell r="N2599">
            <v>170049.14</v>
          </cell>
          <cell r="O2599" t="str">
            <v>CRC</v>
          </cell>
        </row>
        <row r="2600">
          <cell r="B2600" t="str">
            <v>ME_CRC_HPIC_PPO</v>
          </cell>
          <cell r="H2600">
            <v>322</v>
          </cell>
          <cell r="I2600">
            <v>0</v>
          </cell>
          <cell r="J2600">
            <v>201908</v>
          </cell>
          <cell r="K2600">
            <v>201800</v>
          </cell>
          <cell r="N2600">
            <v>169661.05000000002</v>
          </cell>
          <cell r="O2600" t="str">
            <v>CRC</v>
          </cell>
        </row>
        <row r="2601">
          <cell r="B2601" t="str">
            <v>ME_CRC_HPIC_PPO</v>
          </cell>
          <cell r="H2601">
            <v>531</v>
          </cell>
          <cell r="I2601">
            <v>0</v>
          </cell>
          <cell r="J2601">
            <v>201909</v>
          </cell>
          <cell r="K2601">
            <v>201800</v>
          </cell>
          <cell r="N2601">
            <v>297347.08</v>
          </cell>
          <cell r="O2601" t="str">
            <v>CRC</v>
          </cell>
        </row>
        <row r="2602">
          <cell r="B2602" t="str">
            <v>ME_CRC_HPIC_PPO</v>
          </cell>
          <cell r="H2602">
            <v>513</v>
          </cell>
          <cell r="I2602">
            <v>0</v>
          </cell>
          <cell r="J2602">
            <v>201901</v>
          </cell>
          <cell r="K2602">
            <v>201800</v>
          </cell>
          <cell r="N2602">
            <v>230176.53000000003</v>
          </cell>
          <cell r="O2602" t="str">
            <v>CRC</v>
          </cell>
        </row>
        <row r="2603">
          <cell r="B2603" t="str">
            <v>ME_CRC_HPIC_PPO</v>
          </cell>
          <cell r="H2603">
            <v>209</v>
          </cell>
          <cell r="I2603">
            <v>0</v>
          </cell>
          <cell r="J2603">
            <v>201901</v>
          </cell>
          <cell r="K2603">
            <v>201808</v>
          </cell>
          <cell r="N2603">
            <v>75908.75</v>
          </cell>
          <cell r="O2603" t="str">
            <v>CRC</v>
          </cell>
        </row>
        <row r="2604">
          <cell r="B2604" t="str">
            <v>ME_CRC_HPIC_PPO</v>
          </cell>
          <cell r="H2604">
            <v>516</v>
          </cell>
          <cell r="I2604">
            <v>0</v>
          </cell>
          <cell r="J2604">
            <v>201902</v>
          </cell>
          <cell r="K2604">
            <v>201800</v>
          </cell>
          <cell r="N2604">
            <v>230408.44</v>
          </cell>
          <cell r="O2604" t="str">
            <v>CRC</v>
          </cell>
        </row>
        <row r="2605">
          <cell r="B2605" t="str">
            <v>ME_CRC_HPIC_PPO</v>
          </cell>
          <cell r="H2605">
            <v>207</v>
          </cell>
          <cell r="I2605">
            <v>0</v>
          </cell>
          <cell r="J2605">
            <v>201902</v>
          </cell>
          <cell r="K2605">
            <v>201808</v>
          </cell>
          <cell r="N2605">
            <v>76034.210000000006</v>
          </cell>
          <cell r="O2605" t="str">
            <v>CRC</v>
          </cell>
        </row>
        <row r="2606">
          <cell r="B2606" t="str">
            <v>ME_CRC_HPIC_PPO</v>
          </cell>
          <cell r="H2606">
            <v>508</v>
          </cell>
          <cell r="I2606">
            <v>0</v>
          </cell>
          <cell r="J2606">
            <v>201903</v>
          </cell>
          <cell r="K2606">
            <v>201800</v>
          </cell>
          <cell r="N2606">
            <v>226316.96000000005</v>
          </cell>
          <cell r="O2606" t="str">
            <v>CRC</v>
          </cell>
        </row>
        <row r="2607">
          <cell r="B2607" t="str">
            <v>ME_CRC_HPIC_PPO</v>
          </cell>
          <cell r="H2607">
            <v>201</v>
          </cell>
          <cell r="I2607">
            <v>0</v>
          </cell>
          <cell r="J2607">
            <v>201903</v>
          </cell>
          <cell r="K2607">
            <v>201808</v>
          </cell>
          <cell r="N2607">
            <v>73495.94</v>
          </cell>
          <cell r="O2607" t="str">
            <v>CRC</v>
          </cell>
        </row>
        <row r="2608">
          <cell r="B2608" t="str">
            <v>ME_CRC_HPIC_PPO</v>
          </cell>
          <cell r="H2608">
            <v>508</v>
          </cell>
          <cell r="I2608">
            <v>0</v>
          </cell>
          <cell r="J2608">
            <v>201904</v>
          </cell>
          <cell r="K2608">
            <v>201800</v>
          </cell>
          <cell r="N2608">
            <v>226377.21000000005</v>
          </cell>
          <cell r="O2608" t="str">
            <v>CRC</v>
          </cell>
        </row>
        <row r="2609">
          <cell r="B2609" t="str">
            <v>ME_CRC_HPIC_PPO</v>
          </cell>
          <cell r="H2609">
            <v>201</v>
          </cell>
          <cell r="I2609">
            <v>0</v>
          </cell>
          <cell r="J2609">
            <v>201904</v>
          </cell>
          <cell r="K2609">
            <v>201808</v>
          </cell>
          <cell r="N2609">
            <v>73217.399999999994</v>
          </cell>
          <cell r="O2609" t="str">
            <v>CRC</v>
          </cell>
        </row>
        <row r="2610">
          <cell r="B2610" t="str">
            <v>ME_CRC_HPIC_PPO</v>
          </cell>
          <cell r="H2610">
            <v>511</v>
          </cell>
          <cell r="I2610">
            <v>0</v>
          </cell>
          <cell r="J2610">
            <v>201905</v>
          </cell>
          <cell r="K2610">
            <v>201800</v>
          </cell>
          <cell r="N2610">
            <v>227433.94000000003</v>
          </cell>
          <cell r="O2610" t="str">
            <v>CRC</v>
          </cell>
        </row>
        <row r="2611">
          <cell r="B2611" t="str">
            <v>ME_CRC_HPIC_PPO</v>
          </cell>
          <cell r="H2611">
            <v>204</v>
          </cell>
          <cell r="I2611">
            <v>0</v>
          </cell>
          <cell r="J2611">
            <v>201905</v>
          </cell>
          <cell r="K2611">
            <v>201808</v>
          </cell>
          <cell r="N2611">
            <v>74439.72</v>
          </cell>
          <cell r="O2611" t="str">
            <v>CRC</v>
          </cell>
        </row>
        <row r="2612">
          <cell r="B2612" t="str">
            <v>ME_CRC_HPIC_PPO</v>
          </cell>
          <cell r="H2612">
            <v>517</v>
          </cell>
          <cell r="I2612">
            <v>0</v>
          </cell>
          <cell r="J2612">
            <v>201906</v>
          </cell>
          <cell r="K2612">
            <v>201800</v>
          </cell>
          <cell r="N2612">
            <v>230318.83000000002</v>
          </cell>
          <cell r="O2612" t="str">
            <v>CRC</v>
          </cell>
        </row>
        <row r="2613">
          <cell r="B2613" t="str">
            <v>ME_CRC_HPIC_PPO</v>
          </cell>
          <cell r="H2613">
            <v>213</v>
          </cell>
          <cell r="I2613">
            <v>0</v>
          </cell>
          <cell r="J2613">
            <v>201906</v>
          </cell>
          <cell r="K2613">
            <v>201808</v>
          </cell>
          <cell r="N2613">
            <v>77698.149999999994</v>
          </cell>
          <cell r="O2613" t="str">
            <v>CRC</v>
          </cell>
        </row>
        <row r="2614">
          <cell r="B2614" t="str">
            <v>ME_CRC_HPIC_PPO</v>
          </cell>
          <cell r="H2614">
            <v>534</v>
          </cell>
          <cell r="I2614">
            <v>0</v>
          </cell>
          <cell r="J2614">
            <v>201907</v>
          </cell>
          <cell r="K2614">
            <v>201800</v>
          </cell>
          <cell r="N2614">
            <v>238431.18999999997</v>
          </cell>
          <cell r="O2614" t="str">
            <v>CRC</v>
          </cell>
        </row>
        <row r="2615">
          <cell r="B2615" t="str">
            <v>ME_CRC_HPIC_PPO</v>
          </cell>
          <cell r="H2615">
            <v>208</v>
          </cell>
          <cell r="I2615">
            <v>0</v>
          </cell>
          <cell r="J2615">
            <v>201907</v>
          </cell>
          <cell r="K2615">
            <v>201808</v>
          </cell>
          <cell r="N2615">
            <v>75801.59</v>
          </cell>
          <cell r="O2615" t="str">
            <v>CRC</v>
          </cell>
        </row>
        <row r="2616">
          <cell r="B2616" t="str">
            <v>ME_CRC_HPIC_PPO</v>
          </cell>
          <cell r="H2616">
            <v>532</v>
          </cell>
          <cell r="I2616">
            <v>0</v>
          </cell>
          <cell r="J2616">
            <v>201908</v>
          </cell>
          <cell r="K2616">
            <v>201800</v>
          </cell>
          <cell r="N2616">
            <v>237518.43</v>
          </cell>
          <cell r="O2616" t="str">
            <v>CRC</v>
          </cell>
        </row>
        <row r="2617">
          <cell r="B2617" t="str">
            <v>ME_CRC_HPIC_PPO</v>
          </cell>
          <cell r="H2617">
            <v>211</v>
          </cell>
          <cell r="I2617">
            <v>0</v>
          </cell>
          <cell r="J2617">
            <v>201908</v>
          </cell>
          <cell r="K2617">
            <v>201808</v>
          </cell>
          <cell r="N2617">
            <v>76512.899999999994</v>
          </cell>
          <cell r="O2617" t="str">
            <v>CRC</v>
          </cell>
        </row>
        <row r="2618">
          <cell r="B2618" t="str">
            <v>ME_CRC_HPIC_PPO</v>
          </cell>
          <cell r="H2618">
            <v>475</v>
          </cell>
          <cell r="I2618">
            <v>0</v>
          </cell>
          <cell r="J2618">
            <v>201909</v>
          </cell>
          <cell r="K2618">
            <v>201800</v>
          </cell>
          <cell r="N2618">
            <v>211311.15999999995</v>
          </cell>
          <cell r="O2618" t="str">
            <v>CRC</v>
          </cell>
        </row>
        <row r="2619">
          <cell r="B2619" t="str">
            <v>ME_CRC_HPIC_PPO</v>
          </cell>
          <cell r="H2619">
            <v>206</v>
          </cell>
          <cell r="I2619">
            <v>0</v>
          </cell>
          <cell r="J2619">
            <v>201909</v>
          </cell>
          <cell r="K2619">
            <v>201808</v>
          </cell>
          <cell r="N2619">
            <v>74913.27</v>
          </cell>
          <cell r="O2619" t="str">
            <v>CRC</v>
          </cell>
        </row>
        <row r="2620">
          <cell r="B2620" t="str">
            <v>ME_CRC_HPIC_PPO</v>
          </cell>
          <cell r="H2620">
            <v>37</v>
          </cell>
          <cell r="I2620">
            <v>0</v>
          </cell>
          <cell r="J2620">
            <v>201901</v>
          </cell>
          <cell r="K2620">
            <v>201800</v>
          </cell>
          <cell r="N2620">
            <v>24262.41</v>
          </cell>
          <cell r="O2620" t="str">
            <v>CRC</v>
          </cell>
        </row>
        <row r="2621">
          <cell r="B2621" t="str">
            <v>ME_CRC_HPIC_PPO</v>
          </cell>
          <cell r="H2621">
            <v>37</v>
          </cell>
          <cell r="I2621">
            <v>0</v>
          </cell>
          <cell r="J2621">
            <v>201902</v>
          </cell>
          <cell r="K2621">
            <v>201800</v>
          </cell>
          <cell r="N2621">
            <v>24262.41</v>
          </cell>
          <cell r="O2621" t="str">
            <v>CRC</v>
          </cell>
        </row>
        <row r="2622">
          <cell r="B2622" t="str">
            <v>ME_CRC_HPIC_PPO</v>
          </cell>
          <cell r="H2622">
            <v>37</v>
          </cell>
          <cell r="I2622">
            <v>0</v>
          </cell>
          <cell r="J2622">
            <v>201903</v>
          </cell>
          <cell r="K2622">
            <v>201800</v>
          </cell>
          <cell r="N2622">
            <v>24262.41</v>
          </cell>
          <cell r="O2622" t="str">
            <v>CRC</v>
          </cell>
        </row>
        <row r="2623">
          <cell r="B2623" t="str">
            <v>ME_CRC_HPIC_PPO</v>
          </cell>
          <cell r="H2623">
            <v>36</v>
          </cell>
          <cell r="I2623">
            <v>0</v>
          </cell>
          <cell r="J2623">
            <v>201904</v>
          </cell>
          <cell r="K2623">
            <v>201800</v>
          </cell>
          <cell r="N2623">
            <v>23390.300000000003</v>
          </cell>
          <cell r="O2623" t="str">
            <v>CRC</v>
          </cell>
        </row>
        <row r="2624">
          <cell r="B2624" t="str">
            <v>ME_CRC_HPIC_PPO</v>
          </cell>
          <cell r="H2624">
            <v>36</v>
          </cell>
          <cell r="I2624">
            <v>0</v>
          </cell>
          <cell r="J2624">
            <v>201905</v>
          </cell>
          <cell r="K2624">
            <v>201800</v>
          </cell>
          <cell r="N2624">
            <v>23390.300000000003</v>
          </cell>
          <cell r="O2624" t="str">
            <v>CRC</v>
          </cell>
        </row>
        <row r="2625">
          <cell r="B2625" t="str">
            <v>ME_CRC_HPIC_PPO</v>
          </cell>
          <cell r="H2625">
            <v>34</v>
          </cell>
          <cell r="I2625">
            <v>0</v>
          </cell>
          <cell r="J2625">
            <v>201906</v>
          </cell>
          <cell r="K2625">
            <v>201800</v>
          </cell>
          <cell r="N2625">
            <v>21646.080000000002</v>
          </cell>
          <cell r="O2625" t="str">
            <v>CRC</v>
          </cell>
        </row>
        <row r="2626">
          <cell r="B2626" t="str">
            <v>ME_CRC_HPIC_PPO</v>
          </cell>
          <cell r="H2626">
            <v>33</v>
          </cell>
          <cell r="I2626">
            <v>0</v>
          </cell>
          <cell r="J2626">
            <v>201907</v>
          </cell>
          <cell r="K2626">
            <v>201800</v>
          </cell>
          <cell r="N2626">
            <v>20773.97</v>
          </cell>
          <cell r="O2626" t="str">
            <v>CRC</v>
          </cell>
        </row>
        <row r="2627">
          <cell r="B2627" t="str">
            <v>ME_CRC_HPIC_PPO</v>
          </cell>
          <cell r="H2627">
            <v>37</v>
          </cell>
          <cell r="I2627">
            <v>0</v>
          </cell>
          <cell r="J2627">
            <v>201908</v>
          </cell>
          <cell r="K2627">
            <v>201800</v>
          </cell>
          <cell r="N2627">
            <v>22389.910000000003</v>
          </cell>
          <cell r="O2627" t="str">
            <v>CRC</v>
          </cell>
        </row>
        <row r="2628">
          <cell r="B2628" t="str">
            <v>ME_CRC_HPIC_PPO</v>
          </cell>
          <cell r="H2628">
            <v>38</v>
          </cell>
          <cell r="I2628">
            <v>0</v>
          </cell>
          <cell r="J2628">
            <v>201909</v>
          </cell>
          <cell r="K2628">
            <v>201800</v>
          </cell>
          <cell r="N2628">
            <v>22389.910000000003</v>
          </cell>
          <cell r="O2628" t="str">
            <v>CRC</v>
          </cell>
        </row>
        <row r="2629">
          <cell r="B2629" t="str">
            <v>ME_CRC_HPIC_PPO</v>
          </cell>
          <cell r="H2629">
            <v>252</v>
          </cell>
          <cell r="I2629">
            <v>0</v>
          </cell>
          <cell r="J2629">
            <v>201901</v>
          </cell>
          <cell r="K2629">
            <v>201800</v>
          </cell>
          <cell r="N2629">
            <v>118221.89000000001</v>
          </cell>
          <cell r="O2629" t="str">
            <v>CRC</v>
          </cell>
        </row>
        <row r="2630">
          <cell r="B2630" t="str">
            <v>ME_CRC_HPIC_PPO</v>
          </cell>
          <cell r="H2630">
            <v>39</v>
          </cell>
          <cell r="I2630">
            <v>0</v>
          </cell>
          <cell r="J2630">
            <v>201901</v>
          </cell>
          <cell r="K2630">
            <v>201808</v>
          </cell>
          <cell r="N2630">
            <v>23422.36</v>
          </cell>
          <cell r="O2630" t="str">
            <v>CRC</v>
          </cell>
        </row>
        <row r="2631">
          <cell r="B2631" t="str">
            <v>ME_CRC_HPIC_PPO</v>
          </cell>
          <cell r="H2631">
            <v>255</v>
          </cell>
          <cell r="I2631">
            <v>0</v>
          </cell>
          <cell r="J2631">
            <v>201902</v>
          </cell>
          <cell r="K2631">
            <v>201800</v>
          </cell>
          <cell r="N2631">
            <v>119471.56</v>
          </cell>
          <cell r="O2631" t="str">
            <v>CRC</v>
          </cell>
        </row>
        <row r="2632">
          <cell r="B2632" t="str">
            <v>ME_CRC_HPIC_PPO</v>
          </cell>
          <cell r="H2632">
            <v>34</v>
          </cell>
          <cell r="I2632">
            <v>0</v>
          </cell>
          <cell r="J2632">
            <v>201902</v>
          </cell>
          <cell r="K2632">
            <v>201808</v>
          </cell>
          <cell r="N2632">
            <v>20571.870000000003</v>
          </cell>
          <cell r="O2632" t="str">
            <v>CRC</v>
          </cell>
        </row>
        <row r="2633">
          <cell r="B2633" t="str">
            <v>ME_CRC_HPIC_PPO</v>
          </cell>
          <cell r="H2633">
            <v>261</v>
          </cell>
          <cell r="I2633">
            <v>0</v>
          </cell>
          <cell r="J2633">
            <v>201903</v>
          </cell>
          <cell r="K2633">
            <v>201800</v>
          </cell>
          <cell r="N2633">
            <v>121279.94</v>
          </cell>
          <cell r="O2633" t="str">
            <v>CRC</v>
          </cell>
        </row>
        <row r="2634">
          <cell r="B2634" t="str">
            <v>ME_CRC_HPIC_PPO</v>
          </cell>
          <cell r="H2634">
            <v>31</v>
          </cell>
          <cell r="I2634">
            <v>0</v>
          </cell>
          <cell r="J2634">
            <v>201903</v>
          </cell>
          <cell r="K2634">
            <v>201808</v>
          </cell>
          <cell r="N2634">
            <v>18684.629999999997</v>
          </cell>
          <cell r="O2634" t="str">
            <v>CRC</v>
          </cell>
        </row>
        <row r="2635">
          <cell r="B2635" t="str">
            <v>ME_CRC_HPIC_PPO</v>
          </cell>
          <cell r="H2635">
            <v>264</v>
          </cell>
          <cell r="I2635">
            <v>0</v>
          </cell>
          <cell r="J2635">
            <v>201904</v>
          </cell>
          <cell r="K2635">
            <v>201800</v>
          </cell>
          <cell r="N2635">
            <v>122452.10999999999</v>
          </cell>
          <cell r="O2635" t="str">
            <v>CRC</v>
          </cell>
        </row>
        <row r="2636">
          <cell r="B2636" t="str">
            <v>ME_CRC_HPIC_PPO</v>
          </cell>
          <cell r="H2636">
            <v>30</v>
          </cell>
          <cell r="I2636">
            <v>0</v>
          </cell>
          <cell r="J2636">
            <v>201904</v>
          </cell>
          <cell r="K2636">
            <v>201808</v>
          </cell>
          <cell r="N2636">
            <v>17943.669999999998</v>
          </cell>
          <cell r="O2636" t="str">
            <v>CRC</v>
          </cell>
        </row>
        <row r="2637">
          <cell r="B2637" t="str">
            <v>ME_CRC_HPIC_PPO</v>
          </cell>
          <cell r="H2637">
            <v>263</v>
          </cell>
          <cell r="I2637">
            <v>0</v>
          </cell>
          <cell r="J2637">
            <v>201905</v>
          </cell>
          <cell r="K2637">
            <v>201800</v>
          </cell>
          <cell r="N2637">
            <v>122421.16</v>
          </cell>
          <cell r="O2637" t="str">
            <v>CRC</v>
          </cell>
        </row>
        <row r="2638">
          <cell r="B2638" t="str">
            <v>ME_CRC_HPIC_PPO</v>
          </cell>
          <cell r="H2638">
            <v>30</v>
          </cell>
          <cell r="I2638">
            <v>0</v>
          </cell>
          <cell r="J2638">
            <v>201905</v>
          </cell>
          <cell r="K2638">
            <v>201808</v>
          </cell>
          <cell r="N2638">
            <v>17943.669999999998</v>
          </cell>
          <cell r="O2638" t="str">
            <v>CRC</v>
          </cell>
        </row>
        <row r="2639">
          <cell r="B2639" t="str">
            <v>ME_CRC_HPIC_PPO</v>
          </cell>
          <cell r="H2639">
            <v>262</v>
          </cell>
          <cell r="I2639">
            <v>0</v>
          </cell>
          <cell r="J2639">
            <v>201906</v>
          </cell>
          <cell r="K2639">
            <v>201800</v>
          </cell>
          <cell r="N2639">
            <v>122167.91</v>
          </cell>
          <cell r="O2639" t="str">
            <v>CRC</v>
          </cell>
        </row>
        <row r="2640">
          <cell r="B2640" t="str">
            <v>ME_CRC_HPIC_PPO</v>
          </cell>
          <cell r="H2640">
            <v>31</v>
          </cell>
          <cell r="I2640">
            <v>0</v>
          </cell>
          <cell r="J2640">
            <v>201906</v>
          </cell>
          <cell r="K2640">
            <v>201808</v>
          </cell>
          <cell r="N2640">
            <v>18771.54</v>
          </cell>
          <cell r="O2640" t="str">
            <v>CRC</v>
          </cell>
        </row>
        <row r="2641">
          <cell r="B2641" t="str">
            <v>ME_CRC_HPIC_PPO</v>
          </cell>
          <cell r="H2641">
            <v>261</v>
          </cell>
          <cell r="I2641">
            <v>0</v>
          </cell>
          <cell r="J2641">
            <v>201907</v>
          </cell>
          <cell r="K2641">
            <v>201800</v>
          </cell>
          <cell r="N2641">
            <v>123694.08000000002</v>
          </cell>
          <cell r="O2641" t="str">
            <v>CRC</v>
          </cell>
        </row>
        <row r="2642">
          <cell r="B2642" t="str">
            <v>ME_CRC_HPIC_PPO</v>
          </cell>
          <cell r="H2642">
            <v>32</v>
          </cell>
          <cell r="I2642">
            <v>0</v>
          </cell>
          <cell r="J2642">
            <v>201907</v>
          </cell>
          <cell r="K2642">
            <v>201808</v>
          </cell>
          <cell r="N2642">
            <v>19408.36</v>
          </cell>
          <cell r="O2642" t="str">
            <v>CRC</v>
          </cell>
        </row>
        <row r="2643">
          <cell r="B2643" t="str">
            <v>ME_CRC_HPIC_PPO</v>
          </cell>
          <cell r="H2643">
            <v>266</v>
          </cell>
          <cell r="I2643">
            <v>0</v>
          </cell>
          <cell r="J2643">
            <v>201908</v>
          </cell>
          <cell r="K2643">
            <v>201800</v>
          </cell>
          <cell r="N2643">
            <v>125864.99</v>
          </cell>
          <cell r="O2643" t="str">
            <v>CRC</v>
          </cell>
        </row>
        <row r="2644">
          <cell r="B2644" t="str">
            <v>ME_CRC_HPIC_PPO</v>
          </cell>
          <cell r="H2644">
            <v>31</v>
          </cell>
          <cell r="I2644">
            <v>0</v>
          </cell>
          <cell r="J2644">
            <v>201908</v>
          </cell>
          <cell r="K2644">
            <v>201808</v>
          </cell>
          <cell r="N2644">
            <v>18771.54</v>
          </cell>
          <cell r="O2644" t="str">
            <v>CRC</v>
          </cell>
        </row>
        <row r="2645">
          <cell r="B2645" t="str">
            <v>ME_CRC_HPIC_PPO</v>
          </cell>
          <cell r="H2645">
            <v>267</v>
          </cell>
          <cell r="I2645">
            <v>0</v>
          </cell>
          <cell r="J2645">
            <v>201909</v>
          </cell>
          <cell r="K2645">
            <v>201800</v>
          </cell>
          <cell r="N2645">
            <v>124983.63</v>
          </cell>
          <cell r="O2645" t="str">
            <v>CRC</v>
          </cell>
        </row>
        <row r="2646">
          <cell r="B2646" t="str">
            <v>ME_CRC_HPIC_PPO</v>
          </cell>
          <cell r="H2646">
            <v>29</v>
          </cell>
          <cell r="I2646">
            <v>0</v>
          </cell>
          <cell r="J2646">
            <v>201909</v>
          </cell>
          <cell r="K2646">
            <v>201808</v>
          </cell>
          <cell r="N2646">
            <v>17393.760000000002</v>
          </cell>
          <cell r="O2646" t="str">
            <v>CRC</v>
          </cell>
        </row>
        <row r="2647">
          <cell r="B2647" t="str">
            <v>ME_ERF_HPHC_HMO_POS</v>
          </cell>
          <cell r="H2647">
            <v>6998</v>
          </cell>
          <cell r="I2647">
            <v>16</v>
          </cell>
          <cell r="J2647">
            <v>201901</v>
          </cell>
          <cell r="K2647">
            <v>201800</v>
          </cell>
          <cell r="N2647">
            <v>3928530.6400000006</v>
          </cell>
          <cell r="O2647" t="str">
            <v>ERF</v>
          </cell>
        </row>
        <row r="2648">
          <cell r="B2648" t="str">
            <v>ME_ERF_HPHC_HMO_POS</v>
          </cell>
          <cell r="H2648">
            <v>748</v>
          </cell>
          <cell r="I2648">
            <v>0</v>
          </cell>
          <cell r="J2648">
            <v>201901</v>
          </cell>
          <cell r="K2648">
            <v>201808</v>
          </cell>
          <cell r="N2648">
            <v>340815.50999999995</v>
          </cell>
          <cell r="O2648" t="str">
            <v>ERF</v>
          </cell>
        </row>
        <row r="2649">
          <cell r="B2649" t="str">
            <v>ME_ERF_HPHC_HMO_POS</v>
          </cell>
          <cell r="H2649">
            <v>7053</v>
          </cell>
          <cell r="I2649">
            <v>16</v>
          </cell>
          <cell r="J2649">
            <v>201902</v>
          </cell>
          <cell r="K2649">
            <v>201800</v>
          </cell>
          <cell r="N2649">
            <v>3947192.8299999987</v>
          </cell>
          <cell r="O2649" t="str">
            <v>ERF</v>
          </cell>
        </row>
        <row r="2650">
          <cell r="B2650" t="str">
            <v>ME_ERF_HPHC_HMO_POS</v>
          </cell>
          <cell r="H2650">
            <v>745</v>
          </cell>
          <cell r="I2650">
            <v>0</v>
          </cell>
          <cell r="J2650">
            <v>201902</v>
          </cell>
          <cell r="K2650">
            <v>201808</v>
          </cell>
          <cell r="N2650">
            <v>349980.99999999994</v>
          </cell>
          <cell r="O2650" t="str">
            <v>ERF</v>
          </cell>
        </row>
        <row r="2651">
          <cell r="B2651" t="str">
            <v>ME_ERF_HPHC_HMO_POS</v>
          </cell>
          <cell r="H2651">
            <v>7064</v>
          </cell>
          <cell r="I2651">
            <v>16</v>
          </cell>
          <cell r="J2651">
            <v>201903</v>
          </cell>
          <cell r="K2651">
            <v>201800</v>
          </cell>
          <cell r="N2651">
            <v>3949036.4799999995</v>
          </cell>
          <cell r="O2651" t="str">
            <v>ERF</v>
          </cell>
        </row>
        <row r="2652">
          <cell r="B2652" t="str">
            <v>ME_ERF_HPHC_HMO_POS</v>
          </cell>
          <cell r="H2652">
            <v>740</v>
          </cell>
          <cell r="I2652">
            <v>0</v>
          </cell>
          <cell r="J2652">
            <v>201903</v>
          </cell>
          <cell r="K2652">
            <v>201808</v>
          </cell>
          <cell r="N2652">
            <v>347203.32</v>
          </cell>
          <cell r="O2652" t="str">
            <v>ERF</v>
          </cell>
        </row>
        <row r="2653">
          <cell r="B2653" t="str">
            <v>ME_ERF_HPHC_HMO_POS</v>
          </cell>
          <cell r="H2653">
            <v>7038</v>
          </cell>
          <cell r="I2653">
            <v>16</v>
          </cell>
          <cell r="J2653">
            <v>201904</v>
          </cell>
          <cell r="K2653">
            <v>201800</v>
          </cell>
          <cell r="N2653">
            <v>3934469.5299999993</v>
          </cell>
          <cell r="O2653" t="str">
            <v>ERF</v>
          </cell>
        </row>
        <row r="2654">
          <cell r="B2654" t="str">
            <v>ME_ERF_HPHC_HMO_POS</v>
          </cell>
          <cell r="H2654">
            <v>736</v>
          </cell>
          <cell r="I2654">
            <v>0</v>
          </cell>
          <cell r="J2654">
            <v>201904</v>
          </cell>
          <cell r="K2654">
            <v>201808</v>
          </cell>
          <cell r="N2654">
            <v>344432.15999999992</v>
          </cell>
          <cell r="O2654" t="str">
            <v>ERF</v>
          </cell>
        </row>
        <row r="2655">
          <cell r="B2655" t="str">
            <v>ME_ERF_HPHC_HMO_POS</v>
          </cell>
          <cell r="H2655">
            <v>7031</v>
          </cell>
          <cell r="I2655">
            <v>16</v>
          </cell>
          <cell r="J2655">
            <v>201905</v>
          </cell>
          <cell r="K2655">
            <v>201800</v>
          </cell>
          <cell r="N2655">
            <v>3930087.2799999993</v>
          </cell>
          <cell r="O2655" t="str">
            <v>ERF</v>
          </cell>
        </row>
        <row r="2656">
          <cell r="B2656" t="str">
            <v>ME_ERF_HPHC_HMO_POS</v>
          </cell>
          <cell r="H2656">
            <v>728</v>
          </cell>
          <cell r="I2656">
            <v>0</v>
          </cell>
          <cell r="J2656">
            <v>201905</v>
          </cell>
          <cell r="K2656">
            <v>201808</v>
          </cell>
          <cell r="N2656">
            <v>340200.64</v>
          </cell>
          <cell r="O2656" t="str">
            <v>ERF</v>
          </cell>
        </row>
        <row r="2657">
          <cell r="B2657" t="str">
            <v>ME_ERF_HPHC_HMO_POS</v>
          </cell>
          <cell r="H2657">
            <v>6962</v>
          </cell>
          <cell r="I2657">
            <v>15</v>
          </cell>
          <cell r="J2657">
            <v>201906</v>
          </cell>
          <cell r="K2657">
            <v>201800</v>
          </cell>
          <cell r="N2657">
            <v>3891342.8899999983</v>
          </cell>
          <cell r="O2657" t="str">
            <v>ERF</v>
          </cell>
        </row>
        <row r="2658">
          <cell r="B2658" t="str">
            <v>ME_ERF_HPHC_HMO_POS</v>
          </cell>
          <cell r="H2658">
            <v>721</v>
          </cell>
          <cell r="I2658">
            <v>0</v>
          </cell>
          <cell r="J2658">
            <v>201906</v>
          </cell>
          <cell r="K2658">
            <v>201808</v>
          </cell>
          <cell r="N2658">
            <v>336085.64999999997</v>
          </cell>
          <cell r="O2658" t="str">
            <v>ERF</v>
          </cell>
        </row>
        <row r="2659">
          <cell r="B2659" t="str">
            <v>ME_ERF_HPHC_HMO_POS</v>
          </cell>
          <cell r="H2659">
            <v>6915</v>
          </cell>
          <cell r="I2659">
            <v>15</v>
          </cell>
          <cell r="J2659">
            <v>201907</v>
          </cell>
          <cell r="K2659">
            <v>201800</v>
          </cell>
          <cell r="N2659">
            <v>3854902.99</v>
          </cell>
          <cell r="O2659" t="str">
            <v>ERF</v>
          </cell>
        </row>
        <row r="2660">
          <cell r="B2660" t="str">
            <v>ME_ERF_HPHC_HMO_POS</v>
          </cell>
          <cell r="H2660">
            <v>711</v>
          </cell>
          <cell r="I2660">
            <v>0</v>
          </cell>
          <cell r="J2660">
            <v>201907</v>
          </cell>
          <cell r="K2660">
            <v>201808</v>
          </cell>
          <cell r="N2660">
            <v>329820.69</v>
          </cell>
          <cell r="O2660" t="str">
            <v>ERF</v>
          </cell>
        </row>
        <row r="2661">
          <cell r="B2661" t="str">
            <v>ME_ERF_HPHC_HMO_POS</v>
          </cell>
          <cell r="H2661">
            <v>6905</v>
          </cell>
          <cell r="I2661">
            <v>16</v>
          </cell>
          <cell r="J2661">
            <v>201908</v>
          </cell>
          <cell r="K2661">
            <v>201800</v>
          </cell>
          <cell r="N2661">
            <v>3853633.4400000004</v>
          </cell>
          <cell r="O2661" t="str">
            <v>ERF</v>
          </cell>
        </row>
        <row r="2662">
          <cell r="B2662" t="str">
            <v>ME_ERF_HPHC_HMO_POS</v>
          </cell>
          <cell r="H2662">
            <v>706</v>
          </cell>
          <cell r="I2662">
            <v>0</v>
          </cell>
          <cell r="J2662">
            <v>201908</v>
          </cell>
          <cell r="K2662">
            <v>201808</v>
          </cell>
          <cell r="N2662">
            <v>329277.56</v>
          </cell>
          <cell r="O2662" t="str">
            <v>ERF</v>
          </cell>
        </row>
        <row r="2663">
          <cell r="B2663" t="str">
            <v>ME_ERF_HPHC_HMO_POS</v>
          </cell>
          <cell r="H2663">
            <v>6948</v>
          </cell>
          <cell r="I2663">
            <v>17</v>
          </cell>
          <cell r="J2663">
            <v>201909</v>
          </cell>
          <cell r="K2663">
            <v>201800</v>
          </cell>
          <cell r="N2663">
            <v>3875891.8699999996</v>
          </cell>
          <cell r="O2663" t="str">
            <v>ERF</v>
          </cell>
        </row>
        <row r="2664">
          <cell r="B2664" t="str">
            <v>ME_ERF_HPHC_HMO_POS</v>
          </cell>
          <cell r="H2664">
            <v>701</v>
          </cell>
          <cell r="I2664">
            <v>0</v>
          </cell>
          <cell r="J2664">
            <v>201909</v>
          </cell>
          <cell r="K2664">
            <v>201808</v>
          </cell>
          <cell r="N2664">
            <v>325972.55</v>
          </cell>
          <cell r="O2664" t="str">
            <v>ERF</v>
          </cell>
        </row>
        <row r="2665">
          <cell r="B2665" t="str">
            <v>ME_ERF_HPHC_HMO_POS</v>
          </cell>
          <cell r="H2665">
            <v>179</v>
          </cell>
          <cell r="I2665">
            <v>0</v>
          </cell>
          <cell r="J2665">
            <v>201901</v>
          </cell>
          <cell r="K2665">
            <v>201800</v>
          </cell>
          <cell r="N2665">
            <v>131653.82</v>
          </cell>
          <cell r="O2665" t="str">
            <v>ERF</v>
          </cell>
        </row>
        <row r="2666">
          <cell r="B2666" t="str">
            <v>ME_ERF_HPHC_HMO_POS</v>
          </cell>
          <cell r="H2666">
            <v>186</v>
          </cell>
          <cell r="I2666">
            <v>0</v>
          </cell>
          <cell r="J2666">
            <v>201902</v>
          </cell>
          <cell r="K2666">
            <v>201800</v>
          </cell>
          <cell r="N2666">
            <v>138076</v>
          </cell>
          <cell r="O2666" t="str">
            <v>ERF</v>
          </cell>
        </row>
        <row r="2667">
          <cell r="B2667" t="str">
            <v>ME_ERF_HPHC_HMO_POS</v>
          </cell>
          <cell r="H2667">
            <v>196</v>
          </cell>
          <cell r="I2667">
            <v>0</v>
          </cell>
          <cell r="J2667">
            <v>201903</v>
          </cell>
          <cell r="K2667">
            <v>201800</v>
          </cell>
          <cell r="N2667">
            <v>144319.37</v>
          </cell>
          <cell r="O2667" t="str">
            <v>ERF</v>
          </cell>
        </row>
        <row r="2668">
          <cell r="B2668" t="str">
            <v>ME_ERF_HPHC_HMO_POS</v>
          </cell>
          <cell r="H2668">
            <v>197</v>
          </cell>
          <cell r="I2668">
            <v>0</v>
          </cell>
          <cell r="J2668">
            <v>201904</v>
          </cell>
          <cell r="K2668">
            <v>201800</v>
          </cell>
          <cell r="N2668">
            <v>145280.94</v>
          </cell>
          <cell r="O2668" t="str">
            <v>ERF</v>
          </cell>
        </row>
        <row r="2669">
          <cell r="B2669" t="str">
            <v>ME_ERF_HPHC_HMO_POS</v>
          </cell>
          <cell r="H2669">
            <v>194</v>
          </cell>
          <cell r="I2669">
            <v>0</v>
          </cell>
          <cell r="J2669">
            <v>201905</v>
          </cell>
          <cell r="K2669">
            <v>201800</v>
          </cell>
          <cell r="N2669">
            <v>143004.99</v>
          </cell>
          <cell r="O2669" t="str">
            <v>ERF</v>
          </cell>
        </row>
        <row r="2670">
          <cell r="B2670" t="str">
            <v>ME_ERF_HPHC_HMO_POS</v>
          </cell>
          <cell r="H2670">
            <v>192</v>
          </cell>
          <cell r="I2670">
            <v>0</v>
          </cell>
          <cell r="J2670">
            <v>201906</v>
          </cell>
          <cell r="K2670">
            <v>201800</v>
          </cell>
          <cell r="N2670">
            <v>142196.01999999999</v>
          </cell>
          <cell r="O2670" t="str">
            <v>ERF</v>
          </cell>
        </row>
        <row r="2671">
          <cell r="B2671" t="str">
            <v>ME_ERF_HPHC_HMO_POS</v>
          </cell>
          <cell r="H2671">
            <v>191</v>
          </cell>
          <cell r="I2671">
            <v>0</v>
          </cell>
          <cell r="J2671">
            <v>201907</v>
          </cell>
          <cell r="K2671">
            <v>201800</v>
          </cell>
          <cell r="N2671">
            <v>141538.01</v>
          </cell>
          <cell r="O2671" t="str">
            <v>ERF</v>
          </cell>
        </row>
        <row r="2672">
          <cell r="B2672" t="str">
            <v>ME_ERF_HPHC_HMO_POS</v>
          </cell>
          <cell r="H2672">
            <v>186</v>
          </cell>
          <cell r="I2672">
            <v>0</v>
          </cell>
          <cell r="J2672">
            <v>201908</v>
          </cell>
          <cell r="K2672">
            <v>201800</v>
          </cell>
          <cell r="N2672">
            <v>136986.11000000002</v>
          </cell>
          <cell r="O2672" t="str">
            <v>ERF</v>
          </cell>
        </row>
        <row r="2673">
          <cell r="B2673" t="str">
            <v>ME_ERF_HPHC_HMO_POS</v>
          </cell>
          <cell r="H2673">
            <v>185</v>
          </cell>
          <cell r="I2673">
            <v>0</v>
          </cell>
          <cell r="J2673">
            <v>201909</v>
          </cell>
          <cell r="K2673">
            <v>201800</v>
          </cell>
          <cell r="N2673">
            <v>137795.08000000002</v>
          </cell>
          <cell r="O2673" t="str">
            <v>ERF</v>
          </cell>
        </row>
        <row r="2674">
          <cell r="B2674" t="str">
            <v>ME_ERF_HPHC_HMO_POS</v>
          </cell>
          <cell r="H2674">
            <v>593</v>
          </cell>
          <cell r="I2674">
            <v>0</v>
          </cell>
          <cell r="J2674">
            <v>201901</v>
          </cell>
          <cell r="K2674">
            <v>201800</v>
          </cell>
          <cell r="N2674">
            <v>283208.92000000004</v>
          </cell>
          <cell r="O2674" t="str">
            <v>ERF</v>
          </cell>
        </row>
        <row r="2675">
          <cell r="B2675" t="str">
            <v>ME_ERF_HPHC_HMO_POS</v>
          </cell>
          <cell r="H2675">
            <v>580</v>
          </cell>
          <cell r="I2675">
            <v>0</v>
          </cell>
          <cell r="J2675">
            <v>201902</v>
          </cell>
          <cell r="K2675">
            <v>201800</v>
          </cell>
          <cell r="N2675">
            <v>280330.43</v>
          </cell>
          <cell r="O2675" t="str">
            <v>ERF</v>
          </cell>
        </row>
        <row r="2676">
          <cell r="B2676" t="str">
            <v>ME_ERF_HPHC_HMO_POS</v>
          </cell>
          <cell r="H2676">
            <v>705</v>
          </cell>
          <cell r="I2676">
            <v>0</v>
          </cell>
          <cell r="J2676">
            <v>201903</v>
          </cell>
          <cell r="K2676">
            <v>201800</v>
          </cell>
          <cell r="N2676">
            <v>359041.96</v>
          </cell>
          <cell r="O2676" t="str">
            <v>ERF</v>
          </cell>
        </row>
        <row r="2677">
          <cell r="B2677" t="str">
            <v>ME_ERF_HPHC_HMO_POS</v>
          </cell>
          <cell r="H2677">
            <v>707</v>
          </cell>
          <cell r="I2677">
            <v>0</v>
          </cell>
          <cell r="J2677">
            <v>201904</v>
          </cell>
          <cell r="K2677">
            <v>201800</v>
          </cell>
          <cell r="N2677">
            <v>360162.25</v>
          </cell>
          <cell r="O2677" t="str">
            <v>ERF</v>
          </cell>
        </row>
        <row r="2678">
          <cell r="B2678" t="str">
            <v>ME_ERF_HPHC_HMO_POS</v>
          </cell>
          <cell r="H2678">
            <v>709</v>
          </cell>
          <cell r="I2678">
            <v>0</v>
          </cell>
          <cell r="J2678">
            <v>201905</v>
          </cell>
          <cell r="K2678">
            <v>201800</v>
          </cell>
          <cell r="N2678">
            <v>360949.01</v>
          </cell>
          <cell r="O2678" t="str">
            <v>ERF</v>
          </cell>
        </row>
        <row r="2679">
          <cell r="B2679" t="str">
            <v>ME_ERF_HPHC_HMO_POS</v>
          </cell>
          <cell r="H2679">
            <v>700</v>
          </cell>
          <cell r="I2679">
            <v>0</v>
          </cell>
          <cell r="J2679">
            <v>201906</v>
          </cell>
          <cell r="K2679">
            <v>201800</v>
          </cell>
          <cell r="N2679">
            <v>356354.11</v>
          </cell>
          <cell r="O2679" t="str">
            <v>ERF</v>
          </cell>
        </row>
        <row r="2680">
          <cell r="B2680" t="str">
            <v>ME_ERF_HPHC_HMO_POS</v>
          </cell>
          <cell r="H2680">
            <v>697</v>
          </cell>
          <cell r="I2680">
            <v>0</v>
          </cell>
          <cell r="J2680">
            <v>201907</v>
          </cell>
          <cell r="K2680">
            <v>201800</v>
          </cell>
          <cell r="N2680">
            <v>356200.48</v>
          </cell>
          <cell r="O2680" t="str">
            <v>ERF</v>
          </cell>
        </row>
        <row r="2681">
          <cell r="B2681" t="str">
            <v>ME_ERF_HPHC_HMO_POS</v>
          </cell>
          <cell r="H2681">
            <v>697</v>
          </cell>
          <cell r="I2681">
            <v>0</v>
          </cell>
          <cell r="J2681">
            <v>201908</v>
          </cell>
          <cell r="K2681">
            <v>201800</v>
          </cell>
          <cell r="N2681">
            <v>355644.17000000004</v>
          </cell>
          <cell r="O2681" t="str">
            <v>ERF</v>
          </cell>
        </row>
        <row r="2682">
          <cell r="B2682" t="str">
            <v>ME_ERF_HPHC_HMO_POS</v>
          </cell>
          <cell r="H2682">
            <v>700</v>
          </cell>
          <cell r="I2682">
            <v>0</v>
          </cell>
          <cell r="J2682">
            <v>201909</v>
          </cell>
          <cell r="K2682">
            <v>201800</v>
          </cell>
          <cell r="N2682">
            <v>359258.72</v>
          </cell>
          <cell r="O2682" t="str">
            <v>ERF</v>
          </cell>
        </row>
        <row r="2683">
          <cell r="B2683" t="str">
            <v>ME_ERF_HPHC_HMO_POS</v>
          </cell>
          <cell r="H2683">
            <v>218</v>
          </cell>
          <cell r="I2683">
            <v>0</v>
          </cell>
          <cell r="J2683">
            <v>201901</v>
          </cell>
          <cell r="K2683">
            <v>201800</v>
          </cell>
          <cell r="N2683">
            <v>93161.97</v>
          </cell>
          <cell r="O2683" t="str">
            <v>ERF</v>
          </cell>
        </row>
        <row r="2684">
          <cell r="B2684" t="str">
            <v>ME_ERF_HPHC_HMO_POS</v>
          </cell>
          <cell r="H2684">
            <v>217</v>
          </cell>
          <cell r="I2684">
            <v>0</v>
          </cell>
          <cell r="J2684">
            <v>201902</v>
          </cell>
          <cell r="K2684">
            <v>201800</v>
          </cell>
          <cell r="N2684">
            <v>92534.239999999991</v>
          </cell>
          <cell r="O2684" t="str">
            <v>ERF</v>
          </cell>
        </row>
        <row r="2685">
          <cell r="B2685" t="str">
            <v>ME_ERF_HPHC_HMO_POS</v>
          </cell>
          <cell r="H2685">
            <v>217</v>
          </cell>
          <cell r="I2685">
            <v>0</v>
          </cell>
          <cell r="J2685">
            <v>201903</v>
          </cell>
          <cell r="K2685">
            <v>201800</v>
          </cell>
          <cell r="N2685">
            <v>91769.32</v>
          </cell>
          <cell r="O2685" t="str">
            <v>ERF</v>
          </cell>
        </row>
        <row r="2686">
          <cell r="B2686" t="str">
            <v>ME_ERF_HPHC_HMO_POS</v>
          </cell>
          <cell r="H2686">
            <v>408</v>
          </cell>
          <cell r="I2686">
            <v>0</v>
          </cell>
          <cell r="J2686">
            <v>201904</v>
          </cell>
          <cell r="K2686">
            <v>201800</v>
          </cell>
          <cell r="N2686">
            <v>189955.35</v>
          </cell>
          <cell r="O2686" t="str">
            <v>ERF</v>
          </cell>
        </row>
        <row r="2687">
          <cell r="B2687" t="str">
            <v>ME_ERF_HPHC_HMO_POS</v>
          </cell>
          <cell r="H2687">
            <v>411</v>
          </cell>
          <cell r="I2687">
            <v>0</v>
          </cell>
          <cell r="J2687">
            <v>201905</v>
          </cell>
          <cell r="K2687">
            <v>201800</v>
          </cell>
          <cell r="N2687">
            <v>190878.42</v>
          </cell>
          <cell r="O2687" t="str">
            <v>ERF</v>
          </cell>
        </row>
        <row r="2688">
          <cell r="B2688" t="str">
            <v>ME_ERF_HPHC_HMO_POS</v>
          </cell>
          <cell r="H2688">
            <v>421</v>
          </cell>
          <cell r="I2688">
            <v>0</v>
          </cell>
          <cell r="J2688">
            <v>201906</v>
          </cell>
          <cell r="K2688">
            <v>201800</v>
          </cell>
          <cell r="N2688">
            <v>195962.26</v>
          </cell>
          <cell r="O2688" t="str">
            <v>ERF</v>
          </cell>
        </row>
        <row r="2689">
          <cell r="B2689" t="str">
            <v>ME_ERF_HPHC_HMO_POS</v>
          </cell>
          <cell r="H2689">
            <v>413</v>
          </cell>
          <cell r="I2689">
            <v>0</v>
          </cell>
          <cell r="J2689">
            <v>201907</v>
          </cell>
          <cell r="K2689">
            <v>201800</v>
          </cell>
          <cell r="N2689">
            <v>193275.41</v>
          </cell>
          <cell r="O2689" t="str">
            <v>ERF</v>
          </cell>
        </row>
        <row r="2690">
          <cell r="B2690" t="str">
            <v>ME_ERF_HPHC_HMO_POS</v>
          </cell>
          <cell r="H2690">
            <v>417</v>
          </cell>
          <cell r="I2690">
            <v>0</v>
          </cell>
          <cell r="J2690">
            <v>201908</v>
          </cell>
          <cell r="K2690">
            <v>201800</v>
          </cell>
          <cell r="N2690">
            <v>194536.13</v>
          </cell>
          <cell r="O2690" t="str">
            <v>ERF</v>
          </cell>
        </row>
        <row r="2691">
          <cell r="B2691" t="str">
            <v>ME_ERF_HPHC_HMO_POS</v>
          </cell>
          <cell r="H2691">
            <v>417</v>
          </cell>
          <cell r="I2691">
            <v>0</v>
          </cell>
          <cell r="J2691">
            <v>201909</v>
          </cell>
          <cell r="K2691">
            <v>201800</v>
          </cell>
          <cell r="N2691">
            <v>194001.16999999998</v>
          </cell>
          <cell r="O2691" t="str">
            <v>ERF</v>
          </cell>
        </row>
        <row r="2692">
          <cell r="B2692" t="str">
            <v>ME_ERF_HPHC_HMO_POS</v>
          </cell>
          <cell r="H2692">
            <v>1492</v>
          </cell>
          <cell r="I2692">
            <v>0</v>
          </cell>
          <cell r="J2692">
            <v>201901</v>
          </cell>
          <cell r="K2692">
            <v>201800</v>
          </cell>
          <cell r="N2692">
            <v>711943.22999999986</v>
          </cell>
          <cell r="O2692" t="str">
            <v>ERF</v>
          </cell>
        </row>
        <row r="2693">
          <cell r="B2693" t="str">
            <v>ME_ERF_HPHC_HMO_POS</v>
          </cell>
          <cell r="H2693">
            <v>1494</v>
          </cell>
          <cell r="I2693">
            <v>0</v>
          </cell>
          <cell r="J2693">
            <v>201902</v>
          </cell>
          <cell r="K2693">
            <v>201800</v>
          </cell>
          <cell r="N2693">
            <v>711752.92</v>
          </cell>
          <cell r="O2693" t="str">
            <v>ERF</v>
          </cell>
        </row>
        <row r="2694">
          <cell r="B2694" t="str">
            <v>ME_ERF_HPHC_HMO_POS</v>
          </cell>
          <cell r="H2694">
            <v>1474</v>
          </cell>
          <cell r="I2694">
            <v>0</v>
          </cell>
          <cell r="J2694">
            <v>201903</v>
          </cell>
          <cell r="K2694">
            <v>201800</v>
          </cell>
          <cell r="N2694">
            <v>705223.14999999991</v>
          </cell>
          <cell r="O2694" t="str">
            <v>ERF</v>
          </cell>
        </row>
        <row r="2695">
          <cell r="B2695" t="str">
            <v>ME_ERF_HPHC_HMO_POS</v>
          </cell>
          <cell r="H2695">
            <v>1468</v>
          </cell>
          <cell r="I2695">
            <v>0</v>
          </cell>
          <cell r="J2695">
            <v>201904</v>
          </cell>
          <cell r="K2695">
            <v>201800</v>
          </cell>
          <cell r="N2695">
            <v>704936.05</v>
          </cell>
          <cell r="O2695" t="str">
            <v>ERF</v>
          </cell>
        </row>
        <row r="2696">
          <cell r="B2696" t="str">
            <v>ME_ERF_HPHC_HMO_POS</v>
          </cell>
          <cell r="H2696">
            <v>1498</v>
          </cell>
          <cell r="I2696">
            <v>0</v>
          </cell>
          <cell r="J2696">
            <v>201905</v>
          </cell>
          <cell r="K2696">
            <v>201800</v>
          </cell>
          <cell r="N2696">
            <v>802544.86</v>
          </cell>
          <cell r="O2696" t="str">
            <v>ERF</v>
          </cell>
        </row>
        <row r="2697">
          <cell r="B2697" t="str">
            <v>ME_ERF_HPHC_HMO_POS</v>
          </cell>
          <cell r="H2697">
            <v>1511</v>
          </cell>
          <cell r="I2697">
            <v>0</v>
          </cell>
          <cell r="J2697">
            <v>201906</v>
          </cell>
          <cell r="K2697">
            <v>201800</v>
          </cell>
          <cell r="N2697">
            <v>806154.07000000007</v>
          </cell>
          <cell r="O2697" t="str">
            <v>ERF</v>
          </cell>
        </row>
        <row r="2698">
          <cell r="B2698" t="str">
            <v>ME_ERF_HPHC_HMO_POS</v>
          </cell>
          <cell r="H2698">
            <v>1202</v>
          </cell>
          <cell r="I2698">
            <v>0</v>
          </cell>
          <cell r="J2698">
            <v>201907</v>
          </cell>
          <cell r="K2698">
            <v>201800</v>
          </cell>
          <cell r="N2698">
            <v>540956.46000000008</v>
          </cell>
          <cell r="O2698" t="str">
            <v>ERF</v>
          </cell>
        </row>
        <row r="2699">
          <cell r="B2699" t="str">
            <v>ME_ERF_HPHC_HMO_POS</v>
          </cell>
          <cell r="H2699">
            <v>1203</v>
          </cell>
          <cell r="I2699">
            <v>0</v>
          </cell>
          <cell r="J2699">
            <v>201908</v>
          </cell>
          <cell r="K2699">
            <v>201800</v>
          </cell>
          <cell r="N2699">
            <v>538856.03</v>
          </cell>
          <cell r="O2699" t="str">
            <v>ERF</v>
          </cell>
        </row>
        <row r="2700">
          <cell r="B2700" t="str">
            <v>ME_ERF_HPHC_HMO_POS</v>
          </cell>
          <cell r="H2700">
            <v>1204</v>
          </cell>
          <cell r="I2700">
            <v>0</v>
          </cell>
          <cell r="J2700">
            <v>201909</v>
          </cell>
          <cell r="K2700">
            <v>201800</v>
          </cell>
          <cell r="N2700">
            <v>539606.84000000008</v>
          </cell>
          <cell r="O2700" t="str">
            <v>ERF</v>
          </cell>
        </row>
        <row r="2701">
          <cell r="B2701" t="str">
            <v>ME_ERF_HPHC_HMO_POS</v>
          </cell>
          <cell r="H2701">
            <v>112</v>
          </cell>
          <cell r="I2701">
            <v>0</v>
          </cell>
          <cell r="J2701">
            <v>201906</v>
          </cell>
          <cell r="K2701">
            <v>201808</v>
          </cell>
          <cell r="N2701">
            <v>45380.35</v>
          </cell>
          <cell r="O2701" t="str">
            <v>ERF</v>
          </cell>
        </row>
        <row r="2702">
          <cell r="B2702" t="str">
            <v>ME_ERF_HPHC_HMO_POS</v>
          </cell>
          <cell r="H2702">
            <v>109</v>
          </cell>
          <cell r="I2702">
            <v>0</v>
          </cell>
          <cell r="J2702">
            <v>201907</v>
          </cell>
          <cell r="K2702">
            <v>201808</v>
          </cell>
          <cell r="N2702">
            <v>44185.59</v>
          </cell>
          <cell r="O2702" t="str">
            <v>ERF</v>
          </cell>
        </row>
        <row r="2703">
          <cell r="B2703" t="str">
            <v>ME_ERF_HPHC_HMO_POS</v>
          </cell>
          <cell r="H2703">
            <v>114</v>
          </cell>
          <cell r="I2703">
            <v>0</v>
          </cell>
          <cell r="J2703">
            <v>201908</v>
          </cell>
          <cell r="K2703">
            <v>201808</v>
          </cell>
          <cell r="N2703">
            <v>46385.85</v>
          </cell>
          <cell r="O2703" t="str">
            <v>ERF</v>
          </cell>
        </row>
        <row r="2704">
          <cell r="B2704" t="str">
            <v>ME_ERF_HPHC_HMO_POS</v>
          </cell>
          <cell r="H2704">
            <v>113</v>
          </cell>
          <cell r="I2704">
            <v>0</v>
          </cell>
          <cell r="J2704">
            <v>201909</v>
          </cell>
          <cell r="K2704">
            <v>201808</v>
          </cell>
          <cell r="N2704">
            <v>46312.46</v>
          </cell>
          <cell r="O2704" t="str">
            <v>ERF</v>
          </cell>
        </row>
        <row r="2705">
          <cell r="B2705" t="str">
            <v>ME_ERF_HPHC_HMO_POS</v>
          </cell>
          <cell r="H2705">
            <v>2261</v>
          </cell>
          <cell r="I2705">
            <v>1</v>
          </cell>
          <cell r="J2705">
            <v>201901</v>
          </cell>
          <cell r="K2705">
            <v>201800</v>
          </cell>
          <cell r="N2705">
            <v>1394182.66</v>
          </cell>
          <cell r="O2705" t="str">
            <v>ERF</v>
          </cell>
        </row>
        <row r="2706">
          <cell r="B2706" t="str">
            <v>ME_ERF_HPHC_HMO_POS</v>
          </cell>
          <cell r="H2706">
            <v>2266</v>
          </cell>
          <cell r="I2706">
            <v>1</v>
          </cell>
          <cell r="J2706">
            <v>201902</v>
          </cell>
          <cell r="K2706">
            <v>201800</v>
          </cell>
          <cell r="N2706">
            <v>1394034.48</v>
          </cell>
          <cell r="O2706" t="str">
            <v>ERF</v>
          </cell>
        </row>
        <row r="2707">
          <cell r="B2707" t="str">
            <v>ME_ERF_HPHC_HMO_POS</v>
          </cell>
          <cell r="H2707">
            <v>2256</v>
          </cell>
          <cell r="I2707">
            <v>1</v>
          </cell>
          <cell r="J2707">
            <v>201903</v>
          </cell>
          <cell r="K2707">
            <v>201800</v>
          </cell>
          <cell r="N2707">
            <v>1387136.31</v>
          </cell>
          <cell r="O2707" t="str">
            <v>ERF</v>
          </cell>
        </row>
        <row r="2708">
          <cell r="B2708" t="str">
            <v>ME_ERF_HPHC_HMO_POS</v>
          </cell>
          <cell r="H2708">
            <v>2263</v>
          </cell>
          <cell r="I2708">
            <v>1</v>
          </cell>
          <cell r="J2708">
            <v>201904</v>
          </cell>
          <cell r="K2708">
            <v>201800</v>
          </cell>
          <cell r="N2708">
            <v>1386715.5399999998</v>
          </cell>
          <cell r="O2708" t="str">
            <v>ERF</v>
          </cell>
        </row>
        <row r="2709">
          <cell r="B2709" t="str">
            <v>ME_ERF_HPHC_HMO_POS</v>
          </cell>
          <cell r="H2709">
            <v>2239</v>
          </cell>
          <cell r="I2709">
            <v>1</v>
          </cell>
          <cell r="J2709">
            <v>201905</v>
          </cell>
          <cell r="K2709">
            <v>201800</v>
          </cell>
          <cell r="N2709">
            <v>1379335.71</v>
          </cell>
          <cell r="O2709" t="str">
            <v>ERF</v>
          </cell>
        </row>
        <row r="2710">
          <cell r="B2710" t="str">
            <v>ME_ERF_HPHC_HMO_POS</v>
          </cell>
          <cell r="H2710">
            <v>2232</v>
          </cell>
          <cell r="I2710">
            <v>1</v>
          </cell>
          <cell r="J2710">
            <v>201906</v>
          </cell>
          <cell r="K2710">
            <v>201800</v>
          </cell>
          <cell r="N2710">
            <v>1374258.6199999999</v>
          </cell>
          <cell r="O2710" t="str">
            <v>ERF</v>
          </cell>
        </row>
        <row r="2711">
          <cell r="B2711" t="str">
            <v>ME_ERF_HPHC_HMO_POS</v>
          </cell>
          <cell r="H2711">
            <v>2139</v>
          </cell>
          <cell r="I2711">
            <v>1</v>
          </cell>
          <cell r="J2711">
            <v>201907</v>
          </cell>
          <cell r="K2711">
            <v>201800</v>
          </cell>
          <cell r="N2711">
            <v>1485810.6500000001</v>
          </cell>
          <cell r="O2711" t="str">
            <v>ERF</v>
          </cell>
        </row>
        <row r="2712">
          <cell r="B2712" t="str">
            <v>ME_ERF_HPHC_HMO_POS</v>
          </cell>
          <cell r="H2712">
            <v>2154</v>
          </cell>
          <cell r="I2712">
            <v>1</v>
          </cell>
          <cell r="J2712">
            <v>201908</v>
          </cell>
          <cell r="K2712">
            <v>201800</v>
          </cell>
          <cell r="N2712">
            <v>1495477.3800000001</v>
          </cell>
          <cell r="O2712" t="str">
            <v>ERF</v>
          </cell>
        </row>
        <row r="2713">
          <cell r="B2713" t="str">
            <v>ME_ERF_HPHC_HMO_POS</v>
          </cell>
          <cell r="H2713">
            <v>2151</v>
          </cell>
          <cell r="I2713">
            <v>1</v>
          </cell>
          <cell r="J2713">
            <v>201909</v>
          </cell>
          <cell r="K2713">
            <v>201800</v>
          </cell>
          <cell r="N2713">
            <v>1489147.85</v>
          </cell>
          <cell r="O2713" t="str">
            <v>ERF</v>
          </cell>
        </row>
        <row r="2714">
          <cell r="B2714" t="str">
            <v>ME_ERF_HPHC_HMO_POS</v>
          </cell>
          <cell r="H2714">
            <v>1284</v>
          </cell>
          <cell r="I2714">
            <v>0</v>
          </cell>
          <cell r="J2714">
            <v>201901</v>
          </cell>
          <cell r="K2714">
            <v>201800</v>
          </cell>
          <cell r="N2714">
            <v>613060.76</v>
          </cell>
          <cell r="O2714" t="str">
            <v>ERF</v>
          </cell>
        </row>
        <row r="2715">
          <cell r="B2715" t="str">
            <v>ME_ERF_HPHC_HMO_POS</v>
          </cell>
          <cell r="H2715">
            <v>1301</v>
          </cell>
          <cell r="I2715">
            <v>0</v>
          </cell>
          <cell r="J2715">
            <v>201902</v>
          </cell>
          <cell r="K2715">
            <v>201800</v>
          </cell>
          <cell r="N2715">
            <v>625061.26</v>
          </cell>
          <cell r="O2715" t="str">
            <v>ERF</v>
          </cell>
        </row>
        <row r="2716">
          <cell r="B2716" t="str">
            <v>ME_ERF_HPHC_HMO_POS</v>
          </cell>
          <cell r="H2716">
            <v>1304</v>
          </cell>
          <cell r="I2716">
            <v>0</v>
          </cell>
          <cell r="J2716">
            <v>201903</v>
          </cell>
          <cell r="K2716">
            <v>201800</v>
          </cell>
          <cell r="N2716">
            <v>625820.91</v>
          </cell>
          <cell r="O2716" t="str">
            <v>ERF</v>
          </cell>
        </row>
        <row r="2717">
          <cell r="B2717" t="str">
            <v>ME_ERF_HPHC_HMO_POS</v>
          </cell>
          <cell r="H2717">
            <v>1302</v>
          </cell>
          <cell r="I2717">
            <v>0</v>
          </cell>
          <cell r="J2717">
            <v>201904</v>
          </cell>
          <cell r="K2717">
            <v>201800</v>
          </cell>
          <cell r="N2717">
            <v>624359.24</v>
          </cell>
          <cell r="O2717" t="str">
            <v>ERF</v>
          </cell>
        </row>
        <row r="2718">
          <cell r="B2718" t="str">
            <v>ME_ERF_HPHC_HMO_POS</v>
          </cell>
          <cell r="H2718">
            <v>1306</v>
          </cell>
          <cell r="I2718">
            <v>0</v>
          </cell>
          <cell r="J2718">
            <v>201905</v>
          </cell>
          <cell r="K2718">
            <v>201800</v>
          </cell>
          <cell r="N2718">
            <v>621871.18999999994</v>
          </cell>
          <cell r="O2718" t="str">
            <v>ERF</v>
          </cell>
        </row>
        <row r="2719">
          <cell r="B2719" t="str">
            <v>ME_ERF_HPHC_HMO_POS</v>
          </cell>
          <cell r="H2719">
            <v>1310</v>
          </cell>
          <cell r="I2719">
            <v>0</v>
          </cell>
          <cell r="J2719">
            <v>201906</v>
          </cell>
          <cell r="K2719">
            <v>201800</v>
          </cell>
          <cell r="N2719">
            <v>622036.22000000009</v>
          </cell>
          <cell r="O2719" t="str">
            <v>ERF</v>
          </cell>
        </row>
        <row r="2720">
          <cell r="B2720" t="str">
            <v>ME_ERF_HPHC_HMO_POS</v>
          </cell>
          <cell r="H2720">
            <v>1303</v>
          </cell>
          <cell r="I2720">
            <v>0</v>
          </cell>
          <cell r="J2720">
            <v>201907</v>
          </cell>
          <cell r="K2720">
            <v>201800</v>
          </cell>
          <cell r="N2720">
            <v>615412.00999999989</v>
          </cell>
          <cell r="O2720" t="str">
            <v>ERF</v>
          </cell>
        </row>
        <row r="2721">
          <cell r="B2721" t="str">
            <v>ME_ERF_HPHC_HMO_POS</v>
          </cell>
          <cell r="H2721">
            <v>1322</v>
          </cell>
          <cell r="I2721">
            <v>0</v>
          </cell>
          <cell r="J2721">
            <v>201908</v>
          </cell>
          <cell r="K2721">
            <v>201800</v>
          </cell>
          <cell r="N2721">
            <v>671683.02999999991</v>
          </cell>
          <cell r="O2721" t="str">
            <v>ERF</v>
          </cell>
        </row>
        <row r="2722">
          <cell r="B2722" t="str">
            <v>ME_ERF_HPHC_HMO_POS</v>
          </cell>
          <cell r="H2722">
            <v>1322</v>
          </cell>
          <cell r="I2722">
            <v>0</v>
          </cell>
          <cell r="J2722">
            <v>201909</v>
          </cell>
          <cell r="K2722">
            <v>201800</v>
          </cell>
          <cell r="N2722">
            <v>674291.56</v>
          </cell>
          <cell r="O2722" t="str">
            <v>ERF</v>
          </cell>
        </row>
        <row r="2723">
          <cell r="B2723" t="str">
            <v>ME_ERF_HPHC_HMO_POS</v>
          </cell>
          <cell r="H2723">
            <v>914</v>
          </cell>
          <cell r="I2723">
            <v>2</v>
          </cell>
          <cell r="J2723">
            <v>201901</v>
          </cell>
          <cell r="K2723">
            <v>201800</v>
          </cell>
          <cell r="N2723">
            <v>538485.38000000012</v>
          </cell>
          <cell r="O2723" t="str">
            <v>ERF</v>
          </cell>
        </row>
        <row r="2724">
          <cell r="B2724" t="str">
            <v>ME_ERF_HPHC_HMO_POS</v>
          </cell>
          <cell r="H2724">
            <v>924</v>
          </cell>
          <cell r="I2724">
            <v>2</v>
          </cell>
          <cell r="J2724">
            <v>201902</v>
          </cell>
          <cell r="K2724">
            <v>201800</v>
          </cell>
          <cell r="N2724">
            <v>542771.64</v>
          </cell>
          <cell r="O2724" t="str">
            <v>ERF</v>
          </cell>
        </row>
        <row r="2725">
          <cell r="B2725" t="str">
            <v>ME_ERF_HPHC_HMO_POS</v>
          </cell>
          <cell r="H2725">
            <v>933</v>
          </cell>
          <cell r="I2725">
            <v>1</v>
          </cell>
          <cell r="J2725">
            <v>201903</v>
          </cell>
          <cell r="K2725">
            <v>201800</v>
          </cell>
          <cell r="N2725">
            <v>547563.79</v>
          </cell>
          <cell r="O2725" t="str">
            <v>ERF</v>
          </cell>
        </row>
        <row r="2726">
          <cell r="B2726" t="str">
            <v>ME_ERF_HPHC_HMO_POS</v>
          </cell>
          <cell r="H2726">
            <v>990</v>
          </cell>
          <cell r="I2726">
            <v>1</v>
          </cell>
          <cell r="J2726">
            <v>201904</v>
          </cell>
          <cell r="K2726">
            <v>201800</v>
          </cell>
          <cell r="N2726">
            <v>581624.27</v>
          </cell>
          <cell r="O2726" t="str">
            <v>ERF</v>
          </cell>
        </row>
        <row r="2727">
          <cell r="B2727" t="str">
            <v>ME_ERF_HPHC_HMO_POS</v>
          </cell>
          <cell r="H2727">
            <v>993</v>
          </cell>
          <cell r="I2727">
            <v>2</v>
          </cell>
          <cell r="J2727">
            <v>201905</v>
          </cell>
          <cell r="K2727">
            <v>201800</v>
          </cell>
          <cell r="N2727">
            <v>584730.32000000007</v>
          </cell>
          <cell r="O2727" t="str">
            <v>ERF</v>
          </cell>
        </row>
        <row r="2728">
          <cell r="B2728" t="str">
            <v>ME_ERF_HPHC_HMO_POS</v>
          </cell>
          <cell r="H2728">
            <v>990</v>
          </cell>
          <cell r="I2728">
            <v>2</v>
          </cell>
          <cell r="J2728">
            <v>201906</v>
          </cell>
          <cell r="K2728">
            <v>201800</v>
          </cell>
          <cell r="N2728">
            <v>583862.93000000005</v>
          </cell>
          <cell r="O2728" t="str">
            <v>ERF</v>
          </cell>
        </row>
        <row r="2729">
          <cell r="B2729" t="str">
            <v>ME_ERF_HPHC_HMO_POS</v>
          </cell>
          <cell r="H2729">
            <v>998</v>
          </cell>
          <cell r="I2729">
            <v>4</v>
          </cell>
          <cell r="J2729">
            <v>201907</v>
          </cell>
          <cell r="K2729">
            <v>201800</v>
          </cell>
          <cell r="N2729">
            <v>590172.80000000005</v>
          </cell>
          <cell r="O2729" t="str">
            <v>ERF</v>
          </cell>
        </row>
        <row r="2730">
          <cell r="B2730" t="str">
            <v>ME_ERF_HPHC_HMO_POS</v>
          </cell>
          <cell r="H2730">
            <v>1001</v>
          </cell>
          <cell r="I2730">
            <v>4</v>
          </cell>
          <cell r="J2730">
            <v>201908</v>
          </cell>
          <cell r="K2730">
            <v>201800</v>
          </cell>
          <cell r="N2730">
            <v>592836.18999999994</v>
          </cell>
          <cell r="O2730" t="str">
            <v>ERF</v>
          </cell>
        </row>
        <row r="2731">
          <cell r="B2731" t="str">
            <v>ME_ERF_HPHC_HMO_POS</v>
          </cell>
          <cell r="H2731">
            <v>1153</v>
          </cell>
          <cell r="I2731">
            <v>4</v>
          </cell>
          <cell r="J2731">
            <v>201909</v>
          </cell>
          <cell r="K2731">
            <v>201800</v>
          </cell>
          <cell r="N2731">
            <v>669446.18999999994</v>
          </cell>
          <cell r="O2731" t="str">
            <v>ERF</v>
          </cell>
        </row>
        <row r="2732">
          <cell r="B2732" t="str">
            <v>ME_ERF_HPHC_HMO_POS</v>
          </cell>
          <cell r="H2732">
            <v>33</v>
          </cell>
          <cell r="I2732">
            <v>0</v>
          </cell>
          <cell r="J2732">
            <v>201909</v>
          </cell>
          <cell r="K2732">
            <v>201908</v>
          </cell>
          <cell r="N2732">
            <v>14784.07</v>
          </cell>
          <cell r="O2732" t="str">
            <v>ERF</v>
          </cell>
        </row>
        <row r="2733">
          <cell r="B2733" t="str">
            <v>ME_ERF_HPHC_HMO_POS</v>
          </cell>
          <cell r="H2733">
            <v>214</v>
          </cell>
          <cell r="I2733">
            <v>0</v>
          </cell>
          <cell r="J2733">
            <v>201901</v>
          </cell>
          <cell r="K2733">
            <v>201800</v>
          </cell>
          <cell r="N2733">
            <v>153252.29999999999</v>
          </cell>
          <cell r="O2733" t="str">
            <v>ERF</v>
          </cell>
        </row>
        <row r="2734">
          <cell r="B2734" t="str">
            <v>ME_ERF_HPHC_HMO_POS</v>
          </cell>
          <cell r="H2734">
            <v>216</v>
          </cell>
          <cell r="I2734">
            <v>0</v>
          </cell>
          <cell r="J2734">
            <v>201902</v>
          </cell>
          <cell r="K2734">
            <v>201800</v>
          </cell>
          <cell r="N2734">
            <v>153411.1</v>
          </cell>
          <cell r="O2734" t="str">
            <v>ERF</v>
          </cell>
        </row>
        <row r="2735">
          <cell r="B2735" t="str">
            <v>ME_ERF_HPHC_HMO_POS</v>
          </cell>
          <cell r="H2735">
            <v>219</v>
          </cell>
          <cell r="I2735">
            <v>0</v>
          </cell>
          <cell r="J2735">
            <v>201903</v>
          </cell>
          <cell r="K2735">
            <v>201800</v>
          </cell>
          <cell r="N2735">
            <v>155837.56</v>
          </cell>
          <cell r="O2735" t="str">
            <v>ERF</v>
          </cell>
        </row>
        <row r="2736">
          <cell r="B2736" t="str">
            <v>ME_ERF_HPHC_HMO_POS</v>
          </cell>
          <cell r="H2736">
            <v>220</v>
          </cell>
          <cell r="I2736">
            <v>0</v>
          </cell>
          <cell r="J2736">
            <v>201904</v>
          </cell>
          <cell r="K2736">
            <v>201800</v>
          </cell>
          <cell r="N2736">
            <v>155905.78</v>
          </cell>
          <cell r="O2736" t="str">
            <v>ERF</v>
          </cell>
        </row>
        <row r="2737">
          <cell r="B2737" t="str">
            <v>ME_ERF_HPHC_HMO_POS</v>
          </cell>
          <cell r="H2737">
            <v>218</v>
          </cell>
          <cell r="I2737">
            <v>0</v>
          </cell>
          <cell r="J2737">
            <v>201905</v>
          </cell>
          <cell r="K2737">
            <v>201800</v>
          </cell>
          <cell r="N2737">
            <v>155167.63999999998</v>
          </cell>
          <cell r="O2737" t="str">
            <v>ERF</v>
          </cell>
        </row>
        <row r="2738">
          <cell r="B2738" t="str">
            <v>ME_ERF_HPHC_HMO_POS</v>
          </cell>
          <cell r="H2738">
            <v>224</v>
          </cell>
          <cell r="I2738">
            <v>0</v>
          </cell>
          <cell r="J2738">
            <v>201906</v>
          </cell>
          <cell r="K2738">
            <v>201800</v>
          </cell>
          <cell r="N2738">
            <v>155196.84</v>
          </cell>
          <cell r="O2738" t="str">
            <v>ERF</v>
          </cell>
        </row>
        <row r="2739">
          <cell r="B2739" t="str">
            <v>ME_ERF_HPHC_HMO_POS</v>
          </cell>
          <cell r="H2739">
            <v>225</v>
          </cell>
          <cell r="I2739">
            <v>0</v>
          </cell>
          <cell r="J2739">
            <v>201907</v>
          </cell>
          <cell r="K2739">
            <v>201800</v>
          </cell>
          <cell r="N2739">
            <v>155859.26</v>
          </cell>
          <cell r="O2739" t="str">
            <v>ERF</v>
          </cell>
        </row>
        <row r="2740">
          <cell r="B2740" t="str">
            <v>ME_ERF_HPHC_HMO_POS</v>
          </cell>
          <cell r="H2740">
            <v>214</v>
          </cell>
          <cell r="I2740">
            <v>0</v>
          </cell>
          <cell r="J2740">
            <v>201908</v>
          </cell>
          <cell r="K2740">
            <v>201800</v>
          </cell>
          <cell r="N2740">
            <v>149888.01</v>
          </cell>
          <cell r="O2740" t="str">
            <v>ERF</v>
          </cell>
        </row>
        <row r="2741">
          <cell r="B2741" t="str">
            <v>ME_ERF_HPHC_HMO_POS</v>
          </cell>
          <cell r="H2741">
            <v>211</v>
          </cell>
          <cell r="I2741">
            <v>0</v>
          </cell>
          <cell r="J2741">
            <v>201909</v>
          </cell>
          <cell r="K2741">
            <v>201800</v>
          </cell>
          <cell r="N2741">
            <v>147572.97</v>
          </cell>
          <cell r="O2741" t="str">
            <v>ERF</v>
          </cell>
        </row>
        <row r="2742">
          <cell r="B2742" t="str">
            <v>ME_ERF_HPIC_PPO</v>
          </cell>
          <cell r="H2742">
            <v>3313</v>
          </cell>
          <cell r="I2742">
            <v>0</v>
          </cell>
          <cell r="J2742">
            <v>201901</v>
          </cell>
          <cell r="K2742">
            <v>201800</v>
          </cell>
          <cell r="N2742">
            <v>1838464.7999999996</v>
          </cell>
          <cell r="O2742" t="str">
            <v>ERF</v>
          </cell>
        </row>
        <row r="2743">
          <cell r="B2743" t="str">
            <v>ME_ERF_HPIC_PPO</v>
          </cell>
          <cell r="H2743">
            <v>794</v>
          </cell>
          <cell r="I2743">
            <v>0</v>
          </cell>
          <cell r="J2743">
            <v>201901</v>
          </cell>
          <cell r="K2743">
            <v>201808</v>
          </cell>
          <cell r="N2743">
            <v>285365.26999999996</v>
          </cell>
          <cell r="O2743" t="str">
            <v>ERF</v>
          </cell>
        </row>
        <row r="2744">
          <cell r="B2744" t="str">
            <v>ME_ERF_HPIC_PPO</v>
          </cell>
          <cell r="H2744">
            <v>3327</v>
          </cell>
          <cell r="I2744">
            <v>0</v>
          </cell>
          <cell r="J2744">
            <v>201902</v>
          </cell>
          <cell r="K2744">
            <v>201800</v>
          </cell>
          <cell r="N2744">
            <v>1838262.8999999994</v>
          </cell>
          <cell r="O2744" t="str">
            <v>ERF</v>
          </cell>
        </row>
        <row r="2745">
          <cell r="B2745" t="str">
            <v>ME_ERF_HPIC_PPO</v>
          </cell>
          <cell r="H2745">
            <v>803</v>
          </cell>
          <cell r="I2745">
            <v>0</v>
          </cell>
          <cell r="J2745">
            <v>201902</v>
          </cell>
          <cell r="K2745">
            <v>201808</v>
          </cell>
          <cell r="N2745">
            <v>294697.21000000002</v>
          </cell>
          <cell r="O2745" t="str">
            <v>ERF</v>
          </cell>
        </row>
        <row r="2746">
          <cell r="B2746" t="str">
            <v>ME_ERF_HPIC_PPO</v>
          </cell>
          <cell r="H2746">
            <v>3343</v>
          </cell>
          <cell r="I2746">
            <v>0</v>
          </cell>
          <cell r="J2746">
            <v>201903</v>
          </cell>
          <cell r="K2746">
            <v>201800</v>
          </cell>
          <cell r="N2746">
            <v>1848426.24</v>
          </cell>
          <cell r="O2746" t="str">
            <v>ERF</v>
          </cell>
        </row>
        <row r="2747">
          <cell r="B2747" t="str">
            <v>ME_ERF_HPIC_PPO</v>
          </cell>
          <cell r="H2747">
            <v>808</v>
          </cell>
          <cell r="I2747">
            <v>0</v>
          </cell>
          <cell r="J2747">
            <v>201903</v>
          </cell>
          <cell r="K2747">
            <v>201808</v>
          </cell>
          <cell r="N2747">
            <v>297471.65999999997</v>
          </cell>
          <cell r="O2747" t="str">
            <v>ERF</v>
          </cell>
        </row>
        <row r="2748">
          <cell r="B2748" t="str">
            <v>ME_ERF_HPIC_PPO</v>
          </cell>
          <cell r="H2748">
            <v>3358</v>
          </cell>
          <cell r="I2748">
            <v>0</v>
          </cell>
          <cell r="J2748">
            <v>201904</v>
          </cell>
          <cell r="K2748">
            <v>201800</v>
          </cell>
          <cell r="N2748">
            <v>1858354.9399999997</v>
          </cell>
          <cell r="O2748" t="str">
            <v>ERF</v>
          </cell>
        </row>
        <row r="2749">
          <cell r="B2749" t="str">
            <v>ME_ERF_HPIC_PPO</v>
          </cell>
          <cell r="H2749">
            <v>812</v>
          </cell>
          <cell r="I2749">
            <v>0</v>
          </cell>
          <cell r="J2749">
            <v>201904</v>
          </cell>
          <cell r="K2749">
            <v>201808</v>
          </cell>
          <cell r="N2749">
            <v>301296.33</v>
          </cell>
          <cell r="O2749" t="str">
            <v>ERF</v>
          </cell>
        </row>
        <row r="2750">
          <cell r="B2750" t="str">
            <v>ME_ERF_HPIC_PPO</v>
          </cell>
          <cell r="H2750">
            <v>3329</v>
          </cell>
          <cell r="I2750">
            <v>0</v>
          </cell>
          <cell r="J2750">
            <v>201905</v>
          </cell>
          <cell r="K2750">
            <v>201800</v>
          </cell>
          <cell r="N2750">
            <v>1841146.08</v>
          </cell>
          <cell r="O2750" t="str">
            <v>ERF</v>
          </cell>
        </row>
        <row r="2751">
          <cell r="B2751" t="str">
            <v>ME_ERF_HPIC_PPO</v>
          </cell>
          <cell r="H2751">
            <v>809</v>
          </cell>
          <cell r="I2751">
            <v>0</v>
          </cell>
          <cell r="J2751">
            <v>201905</v>
          </cell>
          <cell r="K2751">
            <v>201808</v>
          </cell>
          <cell r="N2751">
            <v>299868.93000000005</v>
          </cell>
          <cell r="O2751" t="str">
            <v>ERF</v>
          </cell>
        </row>
        <row r="2752">
          <cell r="B2752" t="str">
            <v>ME_ERF_HPIC_PPO</v>
          </cell>
          <cell r="H2752">
            <v>3337</v>
          </cell>
          <cell r="I2752">
            <v>0</v>
          </cell>
          <cell r="J2752">
            <v>201906</v>
          </cell>
          <cell r="K2752">
            <v>201800</v>
          </cell>
          <cell r="N2752">
            <v>1842672.6399999999</v>
          </cell>
          <cell r="O2752" t="str">
            <v>ERF</v>
          </cell>
        </row>
        <row r="2753">
          <cell r="B2753" t="str">
            <v>ME_ERF_HPIC_PPO</v>
          </cell>
          <cell r="H2753">
            <v>805</v>
          </cell>
          <cell r="I2753">
            <v>0</v>
          </cell>
          <cell r="J2753">
            <v>201906</v>
          </cell>
          <cell r="K2753">
            <v>201808</v>
          </cell>
          <cell r="N2753">
            <v>296597.77</v>
          </cell>
          <cell r="O2753" t="str">
            <v>ERF</v>
          </cell>
        </row>
        <row r="2754">
          <cell r="B2754" t="str">
            <v>ME_ERF_HPIC_PPO</v>
          </cell>
          <cell r="H2754">
            <v>3309</v>
          </cell>
          <cell r="I2754">
            <v>0</v>
          </cell>
          <cell r="J2754">
            <v>201907</v>
          </cell>
          <cell r="K2754">
            <v>201800</v>
          </cell>
          <cell r="N2754">
            <v>1833925.0699999996</v>
          </cell>
          <cell r="O2754" t="str">
            <v>ERF</v>
          </cell>
        </row>
        <row r="2755">
          <cell r="B2755" t="str">
            <v>ME_ERF_HPIC_PPO</v>
          </cell>
          <cell r="H2755">
            <v>803</v>
          </cell>
          <cell r="I2755">
            <v>0</v>
          </cell>
          <cell r="J2755">
            <v>201907</v>
          </cell>
          <cell r="K2755">
            <v>201808</v>
          </cell>
          <cell r="N2755">
            <v>295357.34999999998</v>
          </cell>
          <cell r="O2755" t="str">
            <v>ERF</v>
          </cell>
        </row>
        <row r="2756">
          <cell r="B2756" t="str">
            <v>ME_ERF_HPIC_PPO</v>
          </cell>
          <cell r="H2756">
            <v>3321</v>
          </cell>
          <cell r="I2756">
            <v>0</v>
          </cell>
          <cell r="J2756">
            <v>201908</v>
          </cell>
          <cell r="K2756">
            <v>201800</v>
          </cell>
          <cell r="N2756">
            <v>1839519.98</v>
          </cell>
          <cell r="O2756" t="str">
            <v>ERF</v>
          </cell>
        </row>
        <row r="2757">
          <cell r="B2757" t="str">
            <v>ME_ERF_HPIC_PPO</v>
          </cell>
          <cell r="H2757">
            <v>801</v>
          </cell>
          <cell r="I2757">
            <v>0</v>
          </cell>
          <cell r="J2757">
            <v>201908</v>
          </cell>
          <cell r="K2757">
            <v>201808</v>
          </cell>
          <cell r="N2757">
            <v>293907.08999999997</v>
          </cell>
          <cell r="O2757" t="str">
            <v>ERF</v>
          </cell>
        </row>
        <row r="2758">
          <cell r="B2758" t="str">
            <v>ME_ERF_HPIC_PPO</v>
          </cell>
          <cell r="H2758">
            <v>3362</v>
          </cell>
          <cell r="I2758">
            <v>0</v>
          </cell>
          <cell r="J2758">
            <v>201909</v>
          </cell>
          <cell r="K2758">
            <v>201800</v>
          </cell>
          <cell r="N2758">
            <v>1855693</v>
          </cell>
          <cell r="O2758" t="str">
            <v>ERF</v>
          </cell>
        </row>
        <row r="2759">
          <cell r="B2759" t="str">
            <v>ME_ERF_HPIC_PPO</v>
          </cell>
          <cell r="H2759">
            <v>792</v>
          </cell>
          <cell r="I2759">
            <v>0</v>
          </cell>
          <cell r="J2759">
            <v>201909</v>
          </cell>
          <cell r="K2759">
            <v>201808</v>
          </cell>
          <cell r="N2759">
            <v>289760.24</v>
          </cell>
          <cell r="O2759" t="str">
            <v>ERF</v>
          </cell>
        </row>
        <row r="2760">
          <cell r="B2760" t="str">
            <v>ME_ERF_HPIC_PPO</v>
          </cell>
          <cell r="H2760">
            <v>262</v>
          </cell>
          <cell r="I2760">
            <v>0</v>
          </cell>
          <cell r="J2760">
            <v>201901</v>
          </cell>
          <cell r="K2760">
            <v>201800</v>
          </cell>
          <cell r="N2760">
            <v>78051.16</v>
          </cell>
          <cell r="O2760" t="str">
            <v>ERF</v>
          </cell>
        </row>
        <row r="2761">
          <cell r="B2761" t="str">
            <v>ME_ERF_HPIC_PPO</v>
          </cell>
          <cell r="H2761">
            <v>263</v>
          </cell>
          <cell r="I2761">
            <v>0</v>
          </cell>
          <cell r="J2761">
            <v>201902</v>
          </cell>
          <cell r="K2761">
            <v>201800</v>
          </cell>
          <cell r="N2761">
            <v>83717.94</v>
          </cell>
          <cell r="O2761" t="str">
            <v>ERF</v>
          </cell>
        </row>
        <row r="2762">
          <cell r="B2762" t="str">
            <v>ME_ERF_HPIC_PPO</v>
          </cell>
          <cell r="H2762">
            <v>259</v>
          </cell>
          <cell r="I2762">
            <v>0</v>
          </cell>
          <cell r="J2762">
            <v>201903</v>
          </cell>
          <cell r="K2762">
            <v>201800</v>
          </cell>
          <cell r="N2762">
            <v>83138.710000000006</v>
          </cell>
          <cell r="O2762" t="str">
            <v>ERF</v>
          </cell>
        </row>
        <row r="2763">
          <cell r="B2763" t="str">
            <v>ME_ERF_HPIC_PPO</v>
          </cell>
          <cell r="H2763">
            <v>265</v>
          </cell>
          <cell r="I2763">
            <v>0</v>
          </cell>
          <cell r="J2763">
            <v>201904</v>
          </cell>
          <cell r="K2763">
            <v>201800</v>
          </cell>
          <cell r="N2763">
            <v>85500.81</v>
          </cell>
          <cell r="O2763" t="str">
            <v>ERF</v>
          </cell>
        </row>
        <row r="2764">
          <cell r="B2764" t="str">
            <v>ME_ERF_HPIC_PPO</v>
          </cell>
          <cell r="H2764">
            <v>268</v>
          </cell>
          <cell r="I2764">
            <v>0</v>
          </cell>
          <cell r="J2764">
            <v>201905</v>
          </cell>
          <cell r="K2764">
            <v>201800</v>
          </cell>
          <cell r="N2764">
            <v>86453.83</v>
          </cell>
          <cell r="O2764" t="str">
            <v>ERF</v>
          </cell>
        </row>
        <row r="2765">
          <cell r="B2765" t="str">
            <v>ME_ERF_HPIC_PPO</v>
          </cell>
          <cell r="H2765">
            <v>269</v>
          </cell>
          <cell r="I2765">
            <v>0</v>
          </cell>
          <cell r="J2765">
            <v>201906</v>
          </cell>
          <cell r="K2765">
            <v>201800</v>
          </cell>
          <cell r="N2765">
            <v>86240.07</v>
          </cell>
          <cell r="O2765" t="str">
            <v>ERF</v>
          </cell>
        </row>
        <row r="2766">
          <cell r="B2766" t="str">
            <v>ME_ERF_HPIC_PPO</v>
          </cell>
          <cell r="H2766">
            <v>272</v>
          </cell>
          <cell r="I2766">
            <v>0</v>
          </cell>
          <cell r="J2766">
            <v>201907</v>
          </cell>
          <cell r="K2766">
            <v>201800</v>
          </cell>
          <cell r="N2766">
            <v>87548.760000000009</v>
          </cell>
          <cell r="O2766" t="str">
            <v>ERF</v>
          </cell>
        </row>
        <row r="2767">
          <cell r="B2767" t="str">
            <v>ME_ERF_HPIC_PPO</v>
          </cell>
          <cell r="H2767">
            <v>272</v>
          </cell>
          <cell r="I2767">
            <v>0</v>
          </cell>
          <cell r="J2767">
            <v>201908</v>
          </cell>
          <cell r="K2767">
            <v>201800</v>
          </cell>
          <cell r="N2767">
            <v>88203.35</v>
          </cell>
          <cell r="O2767" t="str">
            <v>ERF</v>
          </cell>
        </row>
        <row r="2768">
          <cell r="B2768" t="str">
            <v>ME_ERF_HPIC_PPO</v>
          </cell>
          <cell r="H2768">
            <v>273</v>
          </cell>
          <cell r="I2768">
            <v>0</v>
          </cell>
          <cell r="J2768">
            <v>201909</v>
          </cell>
          <cell r="K2768">
            <v>201800</v>
          </cell>
          <cell r="N2768">
            <v>88203.35</v>
          </cell>
          <cell r="O2768" t="str">
            <v>ERF</v>
          </cell>
        </row>
        <row r="2769">
          <cell r="B2769" t="str">
            <v>ME_ERF_HPIC_PPO</v>
          </cell>
          <cell r="H2769">
            <v>846</v>
          </cell>
          <cell r="I2769">
            <v>0</v>
          </cell>
          <cell r="J2769">
            <v>201901</v>
          </cell>
          <cell r="K2769">
            <v>201800</v>
          </cell>
          <cell r="N2769">
            <v>309513.38</v>
          </cell>
          <cell r="O2769" t="str">
            <v>ERF</v>
          </cell>
        </row>
        <row r="2770">
          <cell r="B2770" t="str">
            <v>ME_ERF_HPIC_PPO</v>
          </cell>
          <cell r="H2770">
            <v>848</v>
          </cell>
          <cell r="I2770">
            <v>0</v>
          </cell>
          <cell r="J2770">
            <v>201902</v>
          </cell>
          <cell r="K2770">
            <v>201800</v>
          </cell>
          <cell r="N2770">
            <v>310691.94</v>
          </cell>
          <cell r="O2770" t="str">
            <v>ERF</v>
          </cell>
        </row>
        <row r="2771">
          <cell r="B2771" t="str">
            <v>ME_ERF_HPIC_PPO</v>
          </cell>
          <cell r="H2771">
            <v>766</v>
          </cell>
          <cell r="I2771">
            <v>0</v>
          </cell>
          <cell r="J2771">
            <v>201903</v>
          </cell>
          <cell r="K2771">
            <v>201800</v>
          </cell>
          <cell r="N2771">
            <v>276492.78000000003</v>
          </cell>
          <cell r="O2771" t="str">
            <v>ERF</v>
          </cell>
        </row>
        <row r="2772">
          <cell r="B2772" t="str">
            <v>ME_ERF_HPIC_PPO</v>
          </cell>
          <cell r="H2772">
            <v>758</v>
          </cell>
          <cell r="I2772">
            <v>0</v>
          </cell>
          <cell r="J2772">
            <v>201904</v>
          </cell>
          <cell r="K2772">
            <v>201800</v>
          </cell>
          <cell r="N2772">
            <v>272319.67</v>
          </cell>
          <cell r="O2772" t="str">
            <v>ERF</v>
          </cell>
        </row>
        <row r="2773">
          <cell r="B2773" t="str">
            <v>ME_ERF_HPIC_PPO</v>
          </cell>
          <cell r="H2773">
            <v>764</v>
          </cell>
          <cell r="I2773">
            <v>0</v>
          </cell>
          <cell r="J2773">
            <v>201905</v>
          </cell>
          <cell r="K2773">
            <v>201800</v>
          </cell>
          <cell r="N2773">
            <v>276001.38</v>
          </cell>
          <cell r="O2773" t="str">
            <v>ERF</v>
          </cell>
        </row>
        <row r="2774">
          <cell r="B2774" t="str">
            <v>ME_ERF_HPIC_PPO</v>
          </cell>
          <cell r="H2774">
            <v>777</v>
          </cell>
          <cell r="I2774">
            <v>0</v>
          </cell>
          <cell r="J2774">
            <v>201906</v>
          </cell>
          <cell r="K2774">
            <v>201800</v>
          </cell>
          <cell r="N2774">
            <v>280852.56</v>
          </cell>
          <cell r="O2774" t="str">
            <v>ERF</v>
          </cell>
        </row>
        <row r="2775">
          <cell r="B2775" t="str">
            <v>ME_ERF_HPIC_PPO</v>
          </cell>
          <cell r="H2775">
            <v>806</v>
          </cell>
          <cell r="I2775">
            <v>0</v>
          </cell>
          <cell r="J2775">
            <v>201907</v>
          </cell>
          <cell r="K2775">
            <v>201800</v>
          </cell>
          <cell r="N2775">
            <v>291874.33</v>
          </cell>
          <cell r="O2775" t="str">
            <v>ERF</v>
          </cell>
        </row>
        <row r="2776">
          <cell r="B2776" t="str">
            <v>ME_ERF_HPIC_PPO</v>
          </cell>
          <cell r="H2776">
            <v>812</v>
          </cell>
          <cell r="I2776">
            <v>0</v>
          </cell>
          <cell r="J2776">
            <v>201908</v>
          </cell>
          <cell r="K2776">
            <v>201800</v>
          </cell>
          <cell r="N2776">
            <v>293376.31</v>
          </cell>
          <cell r="O2776" t="str">
            <v>ERF</v>
          </cell>
        </row>
        <row r="2777">
          <cell r="B2777" t="str">
            <v>ME_ERF_HPIC_PPO</v>
          </cell>
          <cell r="H2777">
            <v>803</v>
          </cell>
          <cell r="I2777">
            <v>0</v>
          </cell>
          <cell r="J2777">
            <v>201909</v>
          </cell>
          <cell r="K2777">
            <v>201800</v>
          </cell>
          <cell r="N2777">
            <v>290725.50999999995</v>
          </cell>
          <cell r="O2777" t="str">
            <v>ERF</v>
          </cell>
        </row>
        <row r="2778">
          <cell r="B2778" t="str">
            <v>ME_ERF_HPIC_PPO</v>
          </cell>
          <cell r="H2778">
            <v>252</v>
          </cell>
          <cell r="I2778">
            <v>0</v>
          </cell>
          <cell r="J2778">
            <v>201901</v>
          </cell>
          <cell r="K2778">
            <v>201800</v>
          </cell>
          <cell r="N2778">
            <v>112671.27</v>
          </cell>
          <cell r="O2778" t="str">
            <v>ERF</v>
          </cell>
        </row>
        <row r="2779">
          <cell r="B2779" t="str">
            <v>ME_ERF_HPIC_PPO</v>
          </cell>
          <cell r="H2779">
            <v>249</v>
          </cell>
          <cell r="I2779">
            <v>0</v>
          </cell>
          <cell r="J2779">
            <v>201902</v>
          </cell>
          <cell r="K2779">
            <v>201800</v>
          </cell>
          <cell r="N2779">
            <v>111451.97</v>
          </cell>
          <cell r="O2779" t="str">
            <v>ERF</v>
          </cell>
        </row>
        <row r="2780">
          <cell r="B2780" t="str">
            <v>ME_ERF_HPIC_PPO</v>
          </cell>
          <cell r="H2780">
            <v>250</v>
          </cell>
          <cell r="I2780">
            <v>0</v>
          </cell>
          <cell r="J2780">
            <v>201903</v>
          </cell>
          <cell r="K2780">
            <v>201800</v>
          </cell>
          <cell r="N2780">
            <v>112327.70999999999</v>
          </cell>
          <cell r="O2780" t="str">
            <v>ERF</v>
          </cell>
        </row>
        <row r="2781">
          <cell r="B2781" t="str">
            <v>ME_ERF_HPIC_PPO</v>
          </cell>
          <cell r="H2781">
            <v>74</v>
          </cell>
          <cell r="I2781">
            <v>0</v>
          </cell>
          <cell r="J2781">
            <v>201904</v>
          </cell>
          <cell r="K2781">
            <v>201800</v>
          </cell>
          <cell r="N2781">
            <v>33545.82</v>
          </cell>
          <cell r="O2781" t="str">
            <v>ERF</v>
          </cell>
        </row>
        <row r="2782">
          <cell r="B2782" t="str">
            <v>ME_ERF_HPIC_PPO</v>
          </cell>
          <cell r="H2782">
            <v>69</v>
          </cell>
          <cell r="I2782">
            <v>0</v>
          </cell>
          <cell r="J2782">
            <v>201905</v>
          </cell>
          <cell r="K2782">
            <v>201800</v>
          </cell>
          <cell r="N2782">
            <v>31083.14</v>
          </cell>
          <cell r="O2782" t="str">
            <v>ERF</v>
          </cell>
        </row>
        <row r="2783">
          <cell r="B2783" t="str">
            <v>ME_ERF_HPIC_PPO</v>
          </cell>
          <cell r="H2783">
            <v>69</v>
          </cell>
          <cell r="I2783">
            <v>0</v>
          </cell>
          <cell r="J2783">
            <v>201906</v>
          </cell>
          <cell r="K2783">
            <v>201800</v>
          </cell>
          <cell r="N2783">
            <v>31083.14</v>
          </cell>
          <cell r="O2783" t="str">
            <v>ERF</v>
          </cell>
        </row>
        <row r="2784">
          <cell r="B2784" t="str">
            <v>ME_ERF_HPIC_PPO</v>
          </cell>
          <cell r="H2784">
            <v>67</v>
          </cell>
          <cell r="I2784">
            <v>0</v>
          </cell>
          <cell r="J2784">
            <v>201907</v>
          </cell>
          <cell r="K2784">
            <v>201800</v>
          </cell>
          <cell r="N2784">
            <v>30144.02</v>
          </cell>
          <cell r="O2784" t="str">
            <v>ERF</v>
          </cell>
        </row>
        <row r="2785">
          <cell r="B2785" t="str">
            <v>ME_ERF_HPIC_PPO</v>
          </cell>
          <cell r="H2785">
            <v>69</v>
          </cell>
          <cell r="I2785">
            <v>0</v>
          </cell>
          <cell r="J2785">
            <v>201908</v>
          </cell>
          <cell r="K2785">
            <v>201800</v>
          </cell>
          <cell r="N2785">
            <v>30789.439999999999</v>
          </cell>
          <cell r="O2785" t="str">
            <v>ERF</v>
          </cell>
        </row>
        <row r="2786">
          <cell r="B2786" t="str">
            <v>ME_ERF_HPIC_PPO</v>
          </cell>
          <cell r="H2786">
            <v>68</v>
          </cell>
          <cell r="I2786">
            <v>0</v>
          </cell>
          <cell r="J2786">
            <v>201909</v>
          </cell>
          <cell r="K2786">
            <v>201800</v>
          </cell>
          <cell r="N2786">
            <v>30758.639999999999</v>
          </cell>
          <cell r="O2786" t="str">
            <v>ERF</v>
          </cell>
        </row>
        <row r="2787">
          <cell r="B2787" t="str">
            <v>ME_ERF_HPIC_PPO</v>
          </cell>
          <cell r="H2787">
            <v>46</v>
          </cell>
          <cell r="I2787">
            <v>0</v>
          </cell>
          <cell r="J2787">
            <v>201901</v>
          </cell>
          <cell r="K2787">
            <v>201800</v>
          </cell>
          <cell r="N2787">
            <v>13508.1</v>
          </cell>
          <cell r="O2787" t="str">
            <v>ERF</v>
          </cell>
        </row>
        <row r="2788">
          <cell r="B2788" t="str">
            <v>ME_ERF_HPIC_PPO</v>
          </cell>
          <cell r="H2788">
            <v>46</v>
          </cell>
          <cell r="I2788">
            <v>0</v>
          </cell>
          <cell r="J2788">
            <v>201902</v>
          </cell>
          <cell r="K2788">
            <v>201800</v>
          </cell>
          <cell r="N2788">
            <v>13508.1</v>
          </cell>
          <cell r="O2788" t="str">
            <v>ERF</v>
          </cell>
        </row>
        <row r="2789">
          <cell r="B2789" t="str">
            <v>ME_ERF_HPIC_PPO</v>
          </cell>
          <cell r="H2789">
            <v>51</v>
          </cell>
          <cell r="I2789">
            <v>0</v>
          </cell>
          <cell r="J2789">
            <v>201903</v>
          </cell>
          <cell r="K2789">
            <v>201800</v>
          </cell>
          <cell r="N2789">
            <v>14449.53</v>
          </cell>
          <cell r="O2789" t="str">
            <v>ERF</v>
          </cell>
        </row>
        <row r="2790">
          <cell r="B2790" t="str">
            <v>ME_ERF_HPIC_PPO</v>
          </cell>
          <cell r="H2790">
            <v>47</v>
          </cell>
          <cell r="I2790">
            <v>0</v>
          </cell>
          <cell r="J2790">
            <v>201904</v>
          </cell>
          <cell r="K2790">
            <v>201800</v>
          </cell>
          <cell r="N2790">
            <v>13547.01</v>
          </cell>
          <cell r="O2790" t="str">
            <v>ERF</v>
          </cell>
        </row>
        <row r="2791">
          <cell r="B2791" t="str">
            <v>ME_ERF_HPIC_PPO</v>
          </cell>
          <cell r="H2791">
            <v>225</v>
          </cell>
          <cell r="I2791">
            <v>0</v>
          </cell>
          <cell r="J2791">
            <v>201905</v>
          </cell>
          <cell r="K2791">
            <v>201800</v>
          </cell>
          <cell r="N2791">
            <v>81483.600000000006</v>
          </cell>
          <cell r="O2791" t="str">
            <v>ERF</v>
          </cell>
        </row>
        <row r="2792">
          <cell r="B2792" t="str">
            <v>ME_ERF_HPIC_PPO</v>
          </cell>
          <cell r="H2792">
            <v>230</v>
          </cell>
          <cell r="I2792">
            <v>0</v>
          </cell>
          <cell r="J2792">
            <v>201906</v>
          </cell>
          <cell r="K2792">
            <v>201800</v>
          </cell>
          <cell r="N2792">
            <v>83795.819999999992</v>
          </cell>
          <cell r="O2792" t="str">
            <v>ERF</v>
          </cell>
        </row>
        <row r="2793">
          <cell r="B2793" t="str">
            <v>ME_ERF_HPIC_PPO</v>
          </cell>
          <cell r="H2793">
            <v>227</v>
          </cell>
          <cell r="I2793">
            <v>0</v>
          </cell>
          <cell r="J2793">
            <v>201907</v>
          </cell>
          <cell r="K2793">
            <v>201800</v>
          </cell>
          <cell r="N2793">
            <v>82590.28</v>
          </cell>
          <cell r="O2793" t="str">
            <v>ERF</v>
          </cell>
        </row>
        <row r="2794">
          <cell r="B2794" t="str">
            <v>ME_ERF_HPIC_PPO</v>
          </cell>
          <cell r="H2794">
            <v>225</v>
          </cell>
          <cell r="I2794">
            <v>0</v>
          </cell>
          <cell r="J2794">
            <v>201908</v>
          </cell>
          <cell r="K2794">
            <v>201800</v>
          </cell>
          <cell r="N2794">
            <v>82597.060000000012</v>
          </cell>
          <cell r="O2794" t="str">
            <v>ERF</v>
          </cell>
        </row>
        <row r="2795">
          <cell r="B2795" t="str">
            <v>ME_ERF_HPIC_PPO</v>
          </cell>
          <cell r="H2795">
            <v>221</v>
          </cell>
          <cell r="I2795">
            <v>0</v>
          </cell>
          <cell r="J2795">
            <v>201909</v>
          </cell>
          <cell r="K2795">
            <v>201800</v>
          </cell>
          <cell r="N2795">
            <v>79875.92</v>
          </cell>
          <cell r="O2795" t="str">
            <v>ERF</v>
          </cell>
        </row>
        <row r="2796">
          <cell r="B2796" t="str">
            <v>ME_ERF_HPIC_PPO</v>
          </cell>
          <cell r="H2796">
            <v>119</v>
          </cell>
          <cell r="I2796">
            <v>0</v>
          </cell>
          <cell r="J2796">
            <v>201906</v>
          </cell>
          <cell r="K2796">
            <v>201808</v>
          </cell>
          <cell r="N2796">
            <v>54948.76</v>
          </cell>
          <cell r="O2796" t="str">
            <v>ERF</v>
          </cell>
        </row>
        <row r="2797">
          <cell r="B2797" t="str">
            <v>ME_ERF_HPIC_PPO</v>
          </cell>
          <cell r="H2797">
            <v>117</v>
          </cell>
          <cell r="I2797">
            <v>0</v>
          </cell>
          <cell r="J2797">
            <v>201907</v>
          </cell>
          <cell r="K2797">
            <v>201808</v>
          </cell>
          <cell r="N2797">
            <v>58808.81</v>
          </cell>
          <cell r="O2797" t="str">
            <v>ERF</v>
          </cell>
        </row>
        <row r="2798">
          <cell r="B2798" t="str">
            <v>ME_ERF_HPIC_PPO</v>
          </cell>
          <cell r="H2798">
            <v>115</v>
          </cell>
          <cell r="I2798">
            <v>0</v>
          </cell>
          <cell r="J2798">
            <v>201908</v>
          </cell>
          <cell r="K2798">
            <v>201808</v>
          </cell>
          <cell r="N2798">
            <v>58458.26</v>
          </cell>
          <cell r="O2798" t="str">
            <v>ERF</v>
          </cell>
        </row>
        <row r="2799">
          <cell r="B2799" t="str">
            <v>ME_ERF_HPIC_PPO</v>
          </cell>
          <cell r="H2799">
            <v>115</v>
          </cell>
          <cell r="I2799">
            <v>0</v>
          </cell>
          <cell r="J2799">
            <v>201909</v>
          </cell>
          <cell r="K2799">
            <v>201808</v>
          </cell>
          <cell r="N2799">
            <v>58458.26</v>
          </cell>
          <cell r="O2799" t="str">
            <v>ERF</v>
          </cell>
        </row>
        <row r="2800">
          <cell r="B2800" t="str">
            <v>ME_ERF_HPIC_PPO</v>
          </cell>
          <cell r="H2800">
            <v>397</v>
          </cell>
          <cell r="I2800">
            <v>0</v>
          </cell>
          <cell r="J2800">
            <v>201901</v>
          </cell>
          <cell r="K2800">
            <v>201800</v>
          </cell>
          <cell r="N2800">
            <v>196314.05</v>
          </cell>
          <cell r="O2800" t="str">
            <v>ERF</v>
          </cell>
        </row>
        <row r="2801">
          <cell r="B2801" t="str">
            <v>ME_ERF_HPIC_PPO</v>
          </cell>
          <cell r="H2801">
            <v>396</v>
          </cell>
          <cell r="I2801">
            <v>0</v>
          </cell>
          <cell r="J2801">
            <v>201902</v>
          </cell>
          <cell r="K2801">
            <v>201800</v>
          </cell>
          <cell r="N2801">
            <v>195910.89999999997</v>
          </cell>
          <cell r="O2801" t="str">
            <v>ERF</v>
          </cell>
        </row>
        <row r="2802">
          <cell r="B2802" t="str">
            <v>ME_ERF_HPIC_PPO</v>
          </cell>
          <cell r="H2802">
            <v>400</v>
          </cell>
          <cell r="I2802">
            <v>0</v>
          </cell>
          <cell r="J2802">
            <v>201903</v>
          </cell>
          <cell r="K2802">
            <v>201800</v>
          </cell>
          <cell r="N2802">
            <v>198133.16999999998</v>
          </cell>
          <cell r="O2802" t="str">
            <v>ERF</v>
          </cell>
        </row>
        <row r="2803">
          <cell r="B2803" t="str">
            <v>ME_ERF_HPIC_PPO</v>
          </cell>
          <cell r="H2803">
            <v>399</v>
          </cell>
          <cell r="I2803">
            <v>0</v>
          </cell>
          <cell r="J2803">
            <v>201904</v>
          </cell>
          <cell r="K2803">
            <v>201800</v>
          </cell>
          <cell r="N2803">
            <v>197867.72000000003</v>
          </cell>
          <cell r="O2803" t="str">
            <v>ERF</v>
          </cell>
        </row>
        <row r="2804">
          <cell r="B2804" t="str">
            <v>ME_ERF_HPIC_PPO</v>
          </cell>
          <cell r="H2804">
            <v>396</v>
          </cell>
          <cell r="I2804">
            <v>0</v>
          </cell>
          <cell r="J2804">
            <v>201905</v>
          </cell>
          <cell r="K2804">
            <v>201800</v>
          </cell>
          <cell r="N2804">
            <v>195386.68</v>
          </cell>
          <cell r="O2804" t="str">
            <v>ERF</v>
          </cell>
        </row>
        <row r="2805">
          <cell r="B2805" t="str">
            <v>ME_ERF_HPIC_PPO</v>
          </cell>
          <cell r="H2805">
            <v>395</v>
          </cell>
          <cell r="I2805">
            <v>0</v>
          </cell>
          <cell r="J2805">
            <v>201906</v>
          </cell>
          <cell r="K2805">
            <v>201800</v>
          </cell>
          <cell r="N2805">
            <v>195106.25999999998</v>
          </cell>
          <cell r="O2805" t="str">
            <v>ERF</v>
          </cell>
        </row>
        <row r="2806">
          <cell r="B2806" t="str">
            <v>ME_ERF_HPIC_PPO</v>
          </cell>
          <cell r="H2806">
            <v>260</v>
          </cell>
          <cell r="I2806">
            <v>0</v>
          </cell>
          <cell r="J2806">
            <v>201907</v>
          </cell>
          <cell r="K2806">
            <v>201800</v>
          </cell>
          <cell r="N2806">
            <v>142588.47999999998</v>
          </cell>
          <cell r="O2806" t="str">
            <v>ERF</v>
          </cell>
        </row>
        <row r="2807">
          <cell r="B2807" t="str">
            <v>ME_ERF_HPIC_PPO</v>
          </cell>
          <cell r="H2807">
            <v>258</v>
          </cell>
          <cell r="I2807">
            <v>0</v>
          </cell>
          <cell r="J2807">
            <v>201908</v>
          </cell>
          <cell r="K2807">
            <v>201800</v>
          </cell>
          <cell r="N2807">
            <v>142117.59</v>
          </cell>
          <cell r="O2807" t="str">
            <v>ERF</v>
          </cell>
        </row>
        <row r="2808">
          <cell r="B2808" t="str">
            <v>ME_ERF_HPIC_PPO</v>
          </cell>
          <cell r="H2808">
            <v>254</v>
          </cell>
          <cell r="I2808">
            <v>0</v>
          </cell>
          <cell r="J2808">
            <v>201909</v>
          </cell>
          <cell r="K2808">
            <v>201800</v>
          </cell>
          <cell r="N2808">
            <v>140664.29</v>
          </cell>
          <cell r="O2808" t="str">
            <v>ERF</v>
          </cell>
        </row>
        <row r="2809">
          <cell r="B2809" t="str">
            <v>ME_ERF_HPIC_PPO</v>
          </cell>
          <cell r="H2809">
            <v>739</v>
          </cell>
          <cell r="I2809">
            <v>0</v>
          </cell>
          <cell r="J2809">
            <v>201901</v>
          </cell>
          <cell r="K2809">
            <v>201800</v>
          </cell>
          <cell r="N2809">
            <v>423014.81000000006</v>
          </cell>
          <cell r="O2809" t="str">
            <v>ERF</v>
          </cell>
        </row>
        <row r="2810">
          <cell r="B2810" t="str">
            <v>ME_ERF_HPIC_PPO</v>
          </cell>
          <cell r="H2810">
            <v>734</v>
          </cell>
          <cell r="I2810">
            <v>0</v>
          </cell>
          <cell r="J2810">
            <v>201902</v>
          </cell>
          <cell r="K2810">
            <v>201800</v>
          </cell>
          <cell r="N2810">
            <v>418317.87</v>
          </cell>
          <cell r="O2810" t="str">
            <v>ERF</v>
          </cell>
        </row>
        <row r="2811">
          <cell r="B2811" t="str">
            <v>ME_ERF_HPIC_PPO</v>
          </cell>
          <cell r="H2811">
            <v>717</v>
          </cell>
          <cell r="I2811">
            <v>0</v>
          </cell>
          <cell r="J2811">
            <v>201903</v>
          </cell>
          <cell r="K2811">
            <v>201800</v>
          </cell>
          <cell r="N2811">
            <v>405809.13</v>
          </cell>
          <cell r="O2811" t="str">
            <v>ERF</v>
          </cell>
        </row>
        <row r="2812">
          <cell r="B2812" t="str">
            <v>ME_ERF_HPIC_PPO</v>
          </cell>
          <cell r="H2812">
            <v>692</v>
          </cell>
          <cell r="I2812">
            <v>0</v>
          </cell>
          <cell r="J2812">
            <v>201904</v>
          </cell>
          <cell r="K2812">
            <v>201800</v>
          </cell>
          <cell r="N2812">
            <v>392277.82999999996</v>
          </cell>
          <cell r="O2812" t="str">
            <v>ERF</v>
          </cell>
        </row>
        <row r="2813">
          <cell r="B2813" t="str">
            <v>ME_ERF_HPIC_PPO</v>
          </cell>
          <cell r="H2813">
            <v>681</v>
          </cell>
          <cell r="I2813">
            <v>0</v>
          </cell>
          <cell r="J2813">
            <v>201905</v>
          </cell>
          <cell r="K2813">
            <v>201800</v>
          </cell>
          <cell r="N2813">
            <v>384359.93000000005</v>
          </cell>
          <cell r="O2813" t="str">
            <v>ERF</v>
          </cell>
        </row>
        <row r="2814">
          <cell r="B2814" t="str">
            <v>ME_ERF_HPIC_PPO</v>
          </cell>
          <cell r="H2814">
            <v>671</v>
          </cell>
          <cell r="I2814">
            <v>0</v>
          </cell>
          <cell r="J2814">
            <v>201906</v>
          </cell>
          <cell r="K2814">
            <v>201800</v>
          </cell>
          <cell r="N2814">
            <v>378048.2</v>
          </cell>
          <cell r="O2814" t="str">
            <v>ERF</v>
          </cell>
        </row>
        <row r="2815">
          <cell r="B2815" t="str">
            <v>ME_ERF_HPIC_PPO</v>
          </cell>
          <cell r="H2815">
            <v>683</v>
          </cell>
          <cell r="I2815">
            <v>0</v>
          </cell>
          <cell r="J2815">
            <v>201907</v>
          </cell>
          <cell r="K2815">
            <v>201800</v>
          </cell>
          <cell r="N2815">
            <v>382127.16</v>
          </cell>
          <cell r="O2815" t="str">
            <v>ERF</v>
          </cell>
        </row>
        <row r="2816">
          <cell r="B2816" t="str">
            <v>ME_ERF_HPIC_PPO</v>
          </cell>
          <cell r="H2816">
            <v>688</v>
          </cell>
          <cell r="I2816">
            <v>0</v>
          </cell>
          <cell r="J2816">
            <v>201908</v>
          </cell>
          <cell r="K2816">
            <v>201800</v>
          </cell>
          <cell r="N2816">
            <v>385043.9</v>
          </cell>
          <cell r="O2816" t="str">
            <v>ERF</v>
          </cell>
        </row>
        <row r="2817">
          <cell r="B2817" t="str">
            <v>ME_ERF_HPIC_PPO</v>
          </cell>
          <cell r="H2817">
            <v>581</v>
          </cell>
          <cell r="I2817">
            <v>0</v>
          </cell>
          <cell r="J2817">
            <v>201909</v>
          </cell>
          <cell r="K2817">
            <v>201800</v>
          </cell>
          <cell r="N2817">
            <v>330220.29000000004</v>
          </cell>
          <cell r="O2817" t="str">
            <v>ERF</v>
          </cell>
        </row>
        <row r="2818">
          <cell r="B2818" t="str">
            <v>ME_ERF_HPIC_PPO</v>
          </cell>
          <cell r="H2818">
            <v>77</v>
          </cell>
          <cell r="I2818">
            <v>0</v>
          </cell>
          <cell r="J2818">
            <v>201909</v>
          </cell>
          <cell r="K2818">
            <v>201908</v>
          </cell>
          <cell r="N2818">
            <v>46898.73</v>
          </cell>
          <cell r="O2818" t="str">
            <v>ERF</v>
          </cell>
        </row>
        <row r="2819">
          <cell r="B2819" t="str">
            <v>ME_ExchInd_HPHC_HMO_POS</v>
          </cell>
          <cell r="H2819">
            <v>15468</v>
          </cell>
          <cell r="I2819">
            <v>6</v>
          </cell>
          <cell r="J2819">
            <v>201901</v>
          </cell>
          <cell r="K2819">
            <v>201800</v>
          </cell>
          <cell r="N2819">
            <v>10889599.600000001</v>
          </cell>
          <cell r="O2819" t="str">
            <v>ExchInd</v>
          </cell>
        </row>
        <row r="2820">
          <cell r="B2820" t="str">
            <v>ME_ExchInd_HPHC_HMO_POS</v>
          </cell>
          <cell r="H2820">
            <v>14962</v>
          </cell>
          <cell r="I2820">
            <v>6</v>
          </cell>
          <cell r="J2820">
            <v>201902</v>
          </cell>
          <cell r="K2820">
            <v>201800</v>
          </cell>
          <cell r="N2820">
            <v>10506323.530000001</v>
          </cell>
          <cell r="O2820" t="str">
            <v>ExchInd</v>
          </cell>
        </row>
        <row r="2821">
          <cell r="B2821" t="str">
            <v>ME_ExchInd_HPHC_HMO_POS</v>
          </cell>
          <cell r="H2821">
            <v>14534</v>
          </cell>
          <cell r="I2821">
            <v>6</v>
          </cell>
          <cell r="J2821">
            <v>201903</v>
          </cell>
          <cell r="K2821">
            <v>201800</v>
          </cell>
          <cell r="N2821">
            <v>10193415.68</v>
          </cell>
          <cell r="O2821" t="str">
            <v>ExchInd</v>
          </cell>
        </row>
        <row r="2822">
          <cell r="B2822" t="str">
            <v>ME_ExchInd_HPHC_HMO_POS</v>
          </cell>
          <cell r="H2822">
            <v>14185</v>
          </cell>
          <cell r="I2822">
            <v>7</v>
          </cell>
          <cell r="J2822">
            <v>201904</v>
          </cell>
          <cell r="K2822">
            <v>201800</v>
          </cell>
          <cell r="N2822">
            <v>9909256.3199999966</v>
          </cell>
          <cell r="O2822" t="str">
            <v>ExchInd</v>
          </cell>
        </row>
        <row r="2823">
          <cell r="B2823" t="str">
            <v>ME_ExchInd_HPHC_HMO_POS</v>
          </cell>
          <cell r="H2823">
            <v>13858</v>
          </cell>
          <cell r="I2823">
            <v>7</v>
          </cell>
          <cell r="J2823">
            <v>201905</v>
          </cell>
          <cell r="K2823">
            <v>201800</v>
          </cell>
          <cell r="N2823">
            <v>9675254.9799999967</v>
          </cell>
          <cell r="O2823" t="str">
            <v>ExchInd</v>
          </cell>
        </row>
        <row r="2824">
          <cell r="B2824" t="str">
            <v>ME_ExchInd_HPHC_HMO_POS</v>
          </cell>
          <cell r="H2824">
            <v>13530</v>
          </cell>
          <cell r="I2824">
            <v>7</v>
          </cell>
          <cell r="J2824">
            <v>201906</v>
          </cell>
          <cell r="K2824">
            <v>201800</v>
          </cell>
          <cell r="N2824">
            <v>9356342.9199999999</v>
          </cell>
          <cell r="O2824" t="str">
            <v>ExchInd</v>
          </cell>
        </row>
        <row r="2825">
          <cell r="B2825" t="str">
            <v>ME_ExchInd_HPHC_HMO_POS</v>
          </cell>
          <cell r="H2825">
            <v>13103</v>
          </cell>
          <cell r="I2825">
            <v>8</v>
          </cell>
          <cell r="J2825">
            <v>201907</v>
          </cell>
          <cell r="K2825">
            <v>201800</v>
          </cell>
          <cell r="N2825">
            <v>9096498.4099999964</v>
          </cell>
          <cell r="O2825" t="str">
            <v>ExchInd</v>
          </cell>
        </row>
        <row r="2826">
          <cell r="B2826" t="str">
            <v>ME_ExchInd_HPHC_HMO_POS</v>
          </cell>
          <cell r="H2826">
            <v>12915</v>
          </cell>
          <cell r="I2826">
            <v>8</v>
          </cell>
          <cell r="J2826">
            <v>201908</v>
          </cell>
          <cell r="K2826">
            <v>201800</v>
          </cell>
          <cell r="N2826">
            <v>8900989.9100000001</v>
          </cell>
          <cell r="O2826" t="str">
            <v>ExchInd</v>
          </cell>
        </row>
        <row r="2827">
          <cell r="B2827" t="str">
            <v>ME_ExchInd_HPHC_HMO_POS</v>
          </cell>
          <cell r="H2827">
            <v>12699</v>
          </cell>
          <cell r="I2827">
            <v>8</v>
          </cell>
          <cell r="J2827">
            <v>201909</v>
          </cell>
          <cell r="K2827">
            <v>201800</v>
          </cell>
          <cell r="N2827">
            <v>8745358.5100000016</v>
          </cell>
          <cell r="O2827" t="str">
            <v>ExchInd</v>
          </cell>
        </row>
        <row r="2828">
          <cell r="B2828" t="str">
            <v>ME_Small_HPHC_HMO_POS</v>
          </cell>
          <cell r="H2828">
            <v>4931</v>
          </cell>
          <cell r="I2828">
            <v>7</v>
          </cell>
          <cell r="J2828">
            <v>201901</v>
          </cell>
          <cell r="K2828">
            <v>201800</v>
          </cell>
          <cell r="N2828">
            <v>2278037.8099999996</v>
          </cell>
          <cell r="O2828" t="str">
            <v>Small</v>
          </cell>
        </row>
        <row r="2829">
          <cell r="B2829" t="str">
            <v>ME_Small_HPHC_HMO_POS</v>
          </cell>
          <cell r="H2829">
            <v>563</v>
          </cell>
          <cell r="I2829">
            <v>0</v>
          </cell>
          <cell r="J2829">
            <v>201901</v>
          </cell>
          <cell r="K2829">
            <v>201808</v>
          </cell>
          <cell r="N2829">
            <v>256769.13000000006</v>
          </cell>
          <cell r="O2829" t="str">
            <v>Small</v>
          </cell>
        </row>
        <row r="2830">
          <cell r="B2830" t="str">
            <v>ME_Small_HPHC_HMO_POS</v>
          </cell>
          <cell r="H2830">
            <v>4894</v>
          </cell>
          <cell r="I2830">
            <v>7</v>
          </cell>
          <cell r="J2830">
            <v>201902</v>
          </cell>
          <cell r="K2830">
            <v>201800</v>
          </cell>
          <cell r="N2830">
            <v>2258708.5499999998</v>
          </cell>
          <cell r="O2830" t="str">
            <v>Small</v>
          </cell>
        </row>
        <row r="2831">
          <cell r="B2831" t="str">
            <v>ME_Small_HPHC_HMO_POS</v>
          </cell>
          <cell r="H2831">
            <v>557</v>
          </cell>
          <cell r="I2831">
            <v>0</v>
          </cell>
          <cell r="J2831">
            <v>201902</v>
          </cell>
          <cell r="K2831">
            <v>201808</v>
          </cell>
          <cell r="N2831">
            <v>255406.53000000012</v>
          </cell>
          <cell r="O2831" t="str">
            <v>Small</v>
          </cell>
        </row>
        <row r="2832">
          <cell r="B2832" t="str">
            <v>ME_Small_HPHC_HMO_POS</v>
          </cell>
          <cell r="H2832">
            <v>4867</v>
          </cell>
          <cell r="I2832">
            <v>7</v>
          </cell>
          <cell r="J2832">
            <v>201903</v>
          </cell>
          <cell r="K2832">
            <v>201800</v>
          </cell>
          <cell r="N2832">
            <v>2243540.3900000015</v>
          </cell>
          <cell r="O2832" t="str">
            <v>Small</v>
          </cell>
        </row>
        <row r="2833">
          <cell r="B2833" t="str">
            <v>ME_Small_HPHC_HMO_POS</v>
          </cell>
          <cell r="H2833">
            <v>548</v>
          </cell>
          <cell r="I2833">
            <v>0</v>
          </cell>
          <cell r="J2833">
            <v>201903</v>
          </cell>
          <cell r="K2833">
            <v>201808</v>
          </cell>
          <cell r="N2833">
            <v>252474.15000000011</v>
          </cell>
          <cell r="O2833" t="str">
            <v>Small</v>
          </cell>
        </row>
        <row r="2834">
          <cell r="B2834" t="str">
            <v>ME_Small_HPHC_HMO_POS</v>
          </cell>
          <cell r="H2834">
            <v>4811</v>
          </cell>
          <cell r="I2834">
            <v>7</v>
          </cell>
          <cell r="J2834">
            <v>201904</v>
          </cell>
          <cell r="K2834">
            <v>201800</v>
          </cell>
          <cell r="N2834">
            <v>2213653.9700000025</v>
          </cell>
          <cell r="O2834" t="str">
            <v>Small</v>
          </cell>
        </row>
        <row r="2835">
          <cell r="B2835" t="str">
            <v>ME_Small_HPHC_HMO_POS</v>
          </cell>
          <cell r="H2835">
            <v>544</v>
          </cell>
          <cell r="I2835">
            <v>0</v>
          </cell>
          <cell r="J2835">
            <v>201904</v>
          </cell>
          <cell r="K2835">
            <v>201808</v>
          </cell>
          <cell r="N2835">
            <v>249794.3000000001</v>
          </cell>
          <cell r="O2835" t="str">
            <v>Small</v>
          </cell>
        </row>
        <row r="2836">
          <cell r="B2836" t="str">
            <v>ME_Small_HPHC_HMO_POS</v>
          </cell>
          <cell r="H2836">
            <v>4766</v>
          </cell>
          <cell r="I2836">
            <v>7</v>
          </cell>
          <cell r="J2836">
            <v>201905</v>
          </cell>
          <cell r="K2836">
            <v>201800</v>
          </cell>
          <cell r="N2836">
            <v>2189245.1200000024</v>
          </cell>
          <cell r="O2836" t="str">
            <v>Small</v>
          </cell>
        </row>
        <row r="2837">
          <cell r="B2837" t="str">
            <v>ME_Small_HPHC_HMO_POS</v>
          </cell>
          <cell r="H2837">
            <v>539</v>
          </cell>
          <cell r="I2837">
            <v>0</v>
          </cell>
          <cell r="J2837">
            <v>201905</v>
          </cell>
          <cell r="K2837">
            <v>201808</v>
          </cell>
          <cell r="N2837">
            <v>247165.79000000007</v>
          </cell>
          <cell r="O2837" t="str">
            <v>Small</v>
          </cell>
        </row>
        <row r="2838">
          <cell r="B2838" t="str">
            <v>ME_Small_HPHC_HMO_POS</v>
          </cell>
          <cell r="H2838">
            <v>4782</v>
          </cell>
          <cell r="I2838">
            <v>7</v>
          </cell>
          <cell r="J2838">
            <v>201906</v>
          </cell>
          <cell r="K2838">
            <v>201800</v>
          </cell>
          <cell r="N2838">
            <v>2192389.1900000037</v>
          </cell>
          <cell r="O2838" t="str">
            <v>Small</v>
          </cell>
        </row>
        <row r="2839">
          <cell r="B2839" t="str">
            <v>ME_Small_HPHC_HMO_POS</v>
          </cell>
          <cell r="H2839">
            <v>546</v>
          </cell>
          <cell r="I2839">
            <v>0</v>
          </cell>
          <cell r="J2839">
            <v>201906</v>
          </cell>
          <cell r="K2839">
            <v>201808</v>
          </cell>
          <cell r="N2839">
            <v>249374.15000000002</v>
          </cell>
          <cell r="O2839" t="str">
            <v>Small</v>
          </cell>
        </row>
        <row r="2840">
          <cell r="B2840" t="str">
            <v>ME_Small_HPHC_HMO_POS</v>
          </cell>
          <cell r="H2840">
            <v>4768</v>
          </cell>
          <cell r="I2840">
            <v>7</v>
          </cell>
          <cell r="J2840">
            <v>201907</v>
          </cell>
          <cell r="K2840">
            <v>201800</v>
          </cell>
          <cell r="N2840">
            <v>2178394.0300000035</v>
          </cell>
          <cell r="O2840" t="str">
            <v>Small</v>
          </cell>
        </row>
        <row r="2841">
          <cell r="B2841" t="str">
            <v>ME_Small_HPHC_HMO_POS</v>
          </cell>
          <cell r="H2841">
            <v>550</v>
          </cell>
          <cell r="I2841">
            <v>0</v>
          </cell>
          <cell r="J2841">
            <v>201907</v>
          </cell>
          <cell r="K2841">
            <v>201808</v>
          </cell>
          <cell r="N2841">
            <v>251155.37000000005</v>
          </cell>
          <cell r="O2841" t="str">
            <v>Small</v>
          </cell>
        </row>
        <row r="2842">
          <cell r="B2842" t="str">
            <v>ME_Small_HPHC_HMO_POS</v>
          </cell>
          <cell r="H2842">
            <v>4743</v>
          </cell>
          <cell r="I2842">
            <v>7</v>
          </cell>
          <cell r="J2842">
            <v>201908</v>
          </cell>
          <cell r="K2842">
            <v>201800</v>
          </cell>
          <cell r="N2842">
            <v>2163276.7000000016</v>
          </cell>
          <cell r="O2842" t="str">
            <v>Small</v>
          </cell>
        </row>
        <row r="2843">
          <cell r="B2843" t="str">
            <v>ME_Small_HPHC_HMO_POS</v>
          </cell>
          <cell r="H2843">
            <v>547</v>
          </cell>
          <cell r="I2843">
            <v>0</v>
          </cell>
          <cell r="J2843">
            <v>201908</v>
          </cell>
          <cell r="K2843">
            <v>201808</v>
          </cell>
          <cell r="N2843">
            <v>251129.39000000004</v>
          </cell>
          <cell r="O2843" t="str">
            <v>Small</v>
          </cell>
        </row>
        <row r="2844">
          <cell r="B2844" t="str">
            <v>ME_Small_HPHC_HMO_POS</v>
          </cell>
          <cell r="H2844">
            <v>4718</v>
          </cell>
          <cell r="I2844">
            <v>6</v>
          </cell>
          <cell r="J2844">
            <v>201909</v>
          </cell>
          <cell r="K2844">
            <v>201800</v>
          </cell>
          <cell r="N2844">
            <v>2157518.6400000006</v>
          </cell>
          <cell r="O2844" t="str">
            <v>Small</v>
          </cell>
        </row>
        <row r="2845">
          <cell r="B2845" t="str">
            <v>ME_Small_HPHC_HMO_POS</v>
          </cell>
          <cell r="H2845">
            <v>547</v>
          </cell>
          <cell r="I2845">
            <v>0</v>
          </cell>
          <cell r="J2845">
            <v>201909</v>
          </cell>
          <cell r="K2845">
            <v>201808</v>
          </cell>
          <cell r="N2845">
            <v>251679.09</v>
          </cell>
          <cell r="O2845" t="str">
            <v>Small</v>
          </cell>
        </row>
        <row r="2846">
          <cell r="B2846" t="str">
            <v>ME_Small_HPHC_HMO_POS</v>
          </cell>
          <cell r="H2846">
            <v>893</v>
          </cell>
          <cell r="I2846">
            <v>0</v>
          </cell>
          <cell r="J2846">
            <v>201901</v>
          </cell>
          <cell r="K2846">
            <v>201800</v>
          </cell>
          <cell r="N2846">
            <v>373876.01999999979</v>
          </cell>
          <cell r="O2846" t="str">
            <v>Small</v>
          </cell>
        </row>
        <row r="2847">
          <cell r="B2847" t="str">
            <v>ME_Small_HPHC_HMO_POS</v>
          </cell>
          <cell r="H2847">
            <v>729</v>
          </cell>
          <cell r="I2847">
            <v>0</v>
          </cell>
          <cell r="J2847">
            <v>201902</v>
          </cell>
          <cell r="K2847">
            <v>201800</v>
          </cell>
          <cell r="N2847">
            <v>337742.38999999984</v>
          </cell>
          <cell r="O2847" t="str">
            <v>Small</v>
          </cell>
        </row>
        <row r="2848">
          <cell r="B2848" t="str">
            <v>ME_Small_HPHC_HMO_POS</v>
          </cell>
          <cell r="H2848">
            <v>77</v>
          </cell>
          <cell r="I2848">
            <v>0</v>
          </cell>
          <cell r="J2848">
            <v>201902</v>
          </cell>
          <cell r="K2848">
            <v>201808</v>
          </cell>
          <cell r="N2848">
            <v>29810.689999999995</v>
          </cell>
          <cell r="O2848" t="str">
            <v>Small</v>
          </cell>
        </row>
        <row r="2849">
          <cell r="B2849" t="str">
            <v>ME_Small_HPHC_HMO_POS</v>
          </cell>
          <cell r="H2849">
            <v>729</v>
          </cell>
          <cell r="I2849">
            <v>0</v>
          </cell>
          <cell r="J2849">
            <v>201903</v>
          </cell>
          <cell r="K2849">
            <v>201800</v>
          </cell>
          <cell r="N2849">
            <v>333524.14999999991</v>
          </cell>
          <cell r="O2849" t="str">
            <v>Small</v>
          </cell>
        </row>
        <row r="2850">
          <cell r="B2850" t="str">
            <v>ME_Small_HPHC_HMO_POS</v>
          </cell>
          <cell r="H2850">
            <v>77</v>
          </cell>
          <cell r="I2850">
            <v>0</v>
          </cell>
          <cell r="J2850">
            <v>201903</v>
          </cell>
          <cell r="K2850">
            <v>201808</v>
          </cell>
          <cell r="N2850">
            <v>29622.7</v>
          </cell>
          <cell r="O2850" t="str">
            <v>Small</v>
          </cell>
        </row>
        <row r="2851">
          <cell r="B2851" t="str">
            <v>ME_Small_HPHC_HMO_POS</v>
          </cell>
          <cell r="H2851">
            <v>726</v>
          </cell>
          <cell r="I2851">
            <v>0</v>
          </cell>
          <cell r="J2851">
            <v>201904</v>
          </cell>
          <cell r="K2851">
            <v>201800</v>
          </cell>
          <cell r="N2851">
            <v>331560.24999999988</v>
          </cell>
          <cell r="O2851" t="str">
            <v>Small</v>
          </cell>
        </row>
        <row r="2852">
          <cell r="B2852" t="str">
            <v>ME_Small_HPHC_HMO_POS</v>
          </cell>
          <cell r="H2852">
            <v>77</v>
          </cell>
          <cell r="I2852">
            <v>0</v>
          </cell>
          <cell r="J2852">
            <v>201904</v>
          </cell>
          <cell r="K2852">
            <v>201808</v>
          </cell>
          <cell r="N2852">
            <v>29789.13</v>
          </cell>
          <cell r="O2852" t="str">
            <v>Small</v>
          </cell>
        </row>
        <row r="2853">
          <cell r="B2853" t="str">
            <v>ME_Small_HPHC_HMO_POS</v>
          </cell>
          <cell r="H2853">
            <v>718</v>
          </cell>
          <cell r="I2853">
            <v>0</v>
          </cell>
          <cell r="J2853">
            <v>201905</v>
          </cell>
          <cell r="K2853">
            <v>201800</v>
          </cell>
          <cell r="N2853">
            <v>328144.36999999976</v>
          </cell>
          <cell r="O2853" t="str">
            <v>Small</v>
          </cell>
        </row>
        <row r="2854">
          <cell r="B2854" t="str">
            <v>ME_Small_HPHC_HMO_POS</v>
          </cell>
          <cell r="H2854">
            <v>76</v>
          </cell>
          <cell r="I2854">
            <v>0</v>
          </cell>
          <cell r="J2854">
            <v>201905</v>
          </cell>
          <cell r="K2854">
            <v>201808</v>
          </cell>
          <cell r="N2854">
            <v>29251.610000000004</v>
          </cell>
          <cell r="O2854" t="str">
            <v>Small</v>
          </cell>
        </row>
        <row r="2855">
          <cell r="B2855" t="str">
            <v>ME_Small_HPHC_HMO_POS</v>
          </cell>
          <cell r="H2855">
            <v>710</v>
          </cell>
          <cell r="I2855">
            <v>0</v>
          </cell>
          <cell r="J2855">
            <v>201906</v>
          </cell>
          <cell r="K2855">
            <v>201800</v>
          </cell>
          <cell r="N2855">
            <v>323548.79999999976</v>
          </cell>
          <cell r="O2855" t="str">
            <v>Small</v>
          </cell>
        </row>
        <row r="2856">
          <cell r="B2856" t="str">
            <v>ME_Small_HPHC_HMO_POS</v>
          </cell>
          <cell r="H2856">
            <v>72</v>
          </cell>
          <cell r="I2856">
            <v>0</v>
          </cell>
          <cell r="J2856">
            <v>201906</v>
          </cell>
          <cell r="K2856">
            <v>201808</v>
          </cell>
          <cell r="N2856">
            <v>27987.7</v>
          </cell>
          <cell r="O2856" t="str">
            <v>Small</v>
          </cell>
        </row>
        <row r="2857">
          <cell r="B2857" t="str">
            <v>ME_Small_HPHC_HMO_POS</v>
          </cell>
          <cell r="H2857">
            <v>724</v>
          </cell>
          <cell r="I2857">
            <v>0</v>
          </cell>
          <cell r="J2857">
            <v>201907</v>
          </cell>
          <cell r="K2857">
            <v>201800</v>
          </cell>
          <cell r="N2857">
            <v>326692.16999999981</v>
          </cell>
          <cell r="O2857" t="str">
            <v>Small</v>
          </cell>
        </row>
        <row r="2858">
          <cell r="B2858" t="str">
            <v>ME_Small_HPHC_HMO_POS</v>
          </cell>
          <cell r="H2858">
            <v>77</v>
          </cell>
          <cell r="I2858">
            <v>0</v>
          </cell>
          <cell r="J2858">
            <v>201907</v>
          </cell>
          <cell r="K2858">
            <v>201808</v>
          </cell>
          <cell r="N2858">
            <v>29636.84</v>
          </cell>
          <cell r="O2858" t="str">
            <v>Small</v>
          </cell>
        </row>
        <row r="2859">
          <cell r="B2859" t="str">
            <v>ME_Small_HPHC_HMO_POS</v>
          </cell>
          <cell r="H2859">
            <v>717</v>
          </cell>
          <cell r="I2859">
            <v>0</v>
          </cell>
          <cell r="J2859">
            <v>201908</v>
          </cell>
          <cell r="K2859">
            <v>201800</v>
          </cell>
          <cell r="N2859">
            <v>325230.68999999994</v>
          </cell>
          <cell r="O2859" t="str">
            <v>Small</v>
          </cell>
        </row>
        <row r="2860">
          <cell r="B2860" t="str">
            <v>ME_Small_HPHC_HMO_POS</v>
          </cell>
          <cell r="H2860">
            <v>82</v>
          </cell>
          <cell r="I2860">
            <v>0</v>
          </cell>
          <cell r="J2860">
            <v>201908</v>
          </cell>
          <cell r="K2860">
            <v>201808</v>
          </cell>
          <cell r="N2860">
            <v>31800.22</v>
          </cell>
          <cell r="O2860" t="str">
            <v>Small</v>
          </cell>
        </row>
        <row r="2861">
          <cell r="B2861" t="str">
            <v>ME_Small_HPHC_HMO_POS</v>
          </cell>
          <cell r="H2861">
            <v>741</v>
          </cell>
          <cell r="I2861">
            <v>0</v>
          </cell>
          <cell r="J2861">
            <v>201909</v>
          </cell>
          <cell r="K2861">
            <v>201800</v>
          </cell>
          <cell r="N2861">
            <v>327744.04999999987</v>
          </cell>
          <cell r="O2861" t="str">
            <v>Small</v>
          </cell>
        </row>
        <row r="2862">
          <cell r="B2862" t="str">
            <v>ME_Small_HPHC_HMO_POS</v>
          </cell>
          <cell r="H2862">
            <v>91</v>
          </cell>
          <cell r="I2862">
            <v>0</v>
          </cell>
          <cell r="J2862">
            <v>201909</v>
          </cell>
          <cell r="K2862">
            <v>201808</v>
          </cell>
          <cell r="N2862">
            <v>33759.749999999993</v>
          </cell>
          <cell r="O2862" t="str">
            <v>Small</v>
          </cell>
        </row>
        <row r="2863">
          <cell r="B2863" t="str">
            <v>ME_Small_HPHC_HMO_POS</v>
          </cell>
          <cell r="H2863">
            <v>770</v>
          </cell>
          <cell r="I2863">
            <v>0</v>
          </cell>
          <cell r="J2863">
            <v>201901</v>
          </cell>
          <cell r="K2863">
            <v>201800</v>
          </cell>
          <cell r="N2863">
            <v>282571.50999999995</v>
          </cell>
          <cell r="O2863" t="str">
            <v>Small</v>
          </cell>
        </row>
        <row r="2864">
          <cell r="B2864" t="str">
            <v>ME_Small_HPHC_HMO_POS</v>
          </cell>
          <cell r="H2864">
            <v>779</v>
          </cell>
          <cell r="I2864">
            <v>0</v>
          </cell>
          <cell r="J2864">
            <v>201902</v>
          </cell>
          <cell r="K2864">
            <v>201800</v>
          </cell>
          <cell r="N2864">
            <v>284166.47999999992</v>
          </cell>
          <cell r="O2864" t="str">
            <v>Small</v>
          </cell>
        </row>
        <row r="2865">
          <cell r="B2865" t="str">
            <v>ME_Small_HPHC_HMO_POS</v>
          </cell>
          <cell r="H2865">
            <v>657</v>
          </cell>
          <cell r="I2865">
            <v>0</v>
          </cell>
          <cell r="J2865">
            <v>201903</v>
          </cell>
          <cell r="K2865">
            <v>201800</v>
          </cell>
          <cell r="N2865">
            <v>286691.97999999992</v>
          </cell>
          <cell r="O2865" t="str">
            <v>Small</v>
          </cell>
        </row>
        <row r="2866">
          <cell r="B2866" t="str">
            <v>ME_Small_HPHC_HMO_POS</v>
          </cell>
          <cell r="H2866">
            <v>91</v>
          </cell>
          <cell r="I2866">
            <v>0</v>
          </cell>
          <cell r="J2866">
            <v>201903</v>
          </cell>
          <cell r="K2866">
            <v>201808</v>
          </cell>
          <cell r="N2866">
            <v>49054.000000000007</v>
          </cell>
          <cell r="O2866" t="str">
            <v>Small</v>
          </cell>
        </row>
        <row r="2867">
          <cell r="B2867" t="str">
            <v>ME_Small_HPHC_HMO_POS</v>
          </cell>
          <cell r="H2867">
            <v>651</v>
          </cell>
          <cell r="I2867">
            <v>0</v>
          </cell>
          <cell r="J2867">
            <v>201904</v>
          </cell>
          <cell r="K2867">
            <v>201800</v>
          </cell>
          <cell r="N2867">
            <v>283443.0199999999</v>
          </cell>
          <cell r="O2867" t="str">
            <v>Small</v>
          </cell>
        </row>
        <row r="2868">
          <cell r="B2868" t="str">
            <v>ME_Small_HPHC_HMO_POS</v>
          </cell>
          <cell r="H2868">
            <v>94</v>
          </cell>
          <cell r="I2868">
            <v>0</v>
          </cell>
          <cell r="J2868">
            <v>201904</v>
          </cell>
          <cell r="K2868">
            <v>201808</v>
          </cell>
          <cell r="N2868">
            <v>49852.82</v>
          </cell>
          <cell r="O2868" t="str">
            <v>Small</v>
          </cell>
        </row>
        <row r="2869">
          <cell r="B2869" t="str">
            <v>ME_Small_HPHC_HMO_POS</v>
          </cell>
          <cell r="H2869">
            <v>646</v>
          </cell>
          <cell r="I2869">
            <v>0</v>
          </cell>
          <cell r="J2869">
            <v>201905</v>
          </cell>
          <cell r="K2869">
            <v>201800</v>
          </cell>
          <cell r="N2869">
            <v>279903.77999999991</v>
          </cell>
          <cell r="O2869" t="str">
            <v>Small</v>
          </cell>
        </row>
        <row r="2870">
          <cell r="B2870" t="str">
            <v>ME_Small_HPHC_HMO_POS</v>
          </cell>
          <cell r="H2870">
            <v>94</v>
          </cell>
          <cell r="I2870">
            <v>0</v>
          </cell>
          <cell r="J2870">
            <v>201905</v>
          </cell>
          <cell r="K2870">
            <v>201808</v>
          </cell>
          <cell r="N2870">
            <v>49852.82</v>
          </cell>
          <cell r="O2870" t="str">
            <v>Small</v>
          </cell>
        </row>
        <row r="2871">
          <cell r="B2871" t="str">
            <v>ME_Small_HPHC_HMO_POS</v>
          </cell>
          <cell r="H2871">
            <v>637</v>
          </cell>
          <cell r="I2871">
            <v>0</v>
          </cell>
          <cell r="J2871">
            <v>201906</v>
          </cell>
          <cell r="K2871">
            <v>201800</v>
          </cell>
          <cell r="N2871">
            <v>277660.76999999996</v>
          </cell>
          <cell r="O2871" t="str">
            <v>Small</v>
          </cell>
        </row>
        <row r="2872">
          <cell r="B2872" t="str">
            <v>ME_Small_HPHC_HMO_POS</v>
          </cell>
          <cell r="H2872">
            <v>101</v>
          </cell>
          <cell r="I2872">
            <v>0</v>
          </cell>
          <cell r="J2872">
            <v>201906</v>
          </cell>
          <cell r="K2872">
            <v>201808</v>
          </cell>
          <cell r="N2872">
            <v>51245.75</v>
          </cell>
          <cell r="O2872" t="str">
            <v>Small</v>
          </cell>
        </row>
        <row r="2873">
          <cell r="B2873" t="str">
            <v>ME_Small_HPHC_HMO_POS</v>
          </cell>
          <cell r="H2873">
            <v>635</v>
          </cell>
          <cell r="I2873">
            <v>0</v>
          </cell>
          <cell r="J2873">
            <v>201907</v>
          </cell>
          <cell r="K2873">
            <v>201800</v>
          </cell>
          <cell r="N2873">
            <v>274743.75999999989</v>
          </cell>
          <cell r="O2873" t="str">
            <v>Small</v>
          </cell>
        </row>
        <row r="2874">
          <cell r="B2874" t="str">
            <v>ME_Small_HPHC_HMO_POS</v>
          </cell>
          <cell r="H2874">
            <v>102</v>
          </cell>
          <cell r="I2874">
            <v>0</v>
          </cell>
          <cell r="J2874">
            <v>201907</v>
          </cell>
          <cell r="K2874">
            <v>201808</v>
          </cell>
          <cell r="N2874">
            <v>51734.380000000005</v>
          </cell>
          <cell r="O2874" t="str">
            <v>Small</v>
          </cell>
        </row>
        <row r="2875">
          <cell r="B2875" t="str">
            <v>ME_Small_HPHC_HMO_POS</v>
          </cell>
          <cell r="H2875">
            <v>634</v>
          </cell>
          <cell r="I2875">
            <v>0</v>
          </cell>
          <cell r="J2875">
            <v>201908</v>
          </cell>
          <cell r="K2875">
            <v>201800</v>
          </cell>
          <cell r="N2875">
            <v>273002.79999999981</v>
          </cell>
          <cell r="O2875" t="str">
            <v>Small</v>
          </cell>
        </row>
        <row r="2876">
          <cell r="B2876" t="str">
            <v>ME_Small_HPHC_HMO_POS</v>
          </cell>
          <cell r="H2876">
            <v>99</v>
          </cell>
          <cell r="I2876">
            <v>0</v>
          </cell>
          <cell r="J2876">
            <v>201908</v>
          </cell>
          <cell r="K2876">
            <v>201808</v>
          </cell>
          <cell r="N2876">
            <v>50566.780000000006</v>
          </cell>
          <cell r="O2876" t="str">
            <v>Small</v>
          </cell>
        </row>
        <row r="2877">
          <cell r="B2877" t="str">
            <v>ME_Small_HPHC_HMO_POS</v>
          </cell>
          <cell r="H2877">
            <v>631</v>
          </cell>
          <cell r="I2877">
            <v>0</v>
          </cell>
          <cell r="J2877">
            <v>201909</v>
          </cell>
          <cell r="K2877">
            <v>201800</v>
          </cell>
          <cell r="N2877">
            <v>271997.23999999982</v>
          </cell>
          <cell r="O2877" t="str">
            <v>Small</v>
          </cell>
        </row>
        <row r="2878">
          <cell r="B2878" t="str">
            <v>ME_Small_HPHC_HMO_POS</v>
          </cell>
          <cell r="H2878">
            <v>97</v>
          </cell>
          <cell r="I2878">
            <v>0</v>
          </cell>
          <cell r="J2878">
            <v>201909</v>
          </cell>
          <cell r="K2878">
            <v>201808</v>
          </cell>
          <cell r="N2878">
            <v>48939.94999999999</v>
          </cell>
          <cell r="O2878" t="str">
            <v>Small</v>
          </cell>
        </row>
        <row r="2879">
          <cell r="B2879" t="str">
            <v>ME_Small_HPHC_HMO_POS</v>
          </cell>
          <cell r="H2879">
            <v>753</v>
          </cell>
          <cell r="I2879">
            <v>0</v>
          </cell>
          <cell r="J2879">
            <v>201901</v>
          </cell>
          <cell r="K2879">
            <v>201800</v>
          </cell>
          <cell r="N2879">
            <v>302197.81</v>
          </cell>
          <cell r="O2879" t="str">
            <v>Small</v>
          </cell>
        </row>
        <row r="2880">
          <cell r="B2880" t="str">
            <v>ME_Small_HPHC_HMO_POS</v>
          </cell>
          <cell r="H2880">
            <v>761</v>
          </cell>
          <cell r="I2880">
            <v>0</v>
          </cell>
          <cell r="J2880">
            <v>201902</v>
          </cell>
          <cell r="K2880">
            <v>201800</v>
          </cell>
          <cell r="N2880">
            <v>302838.07</v>
          </cell>
          <cell r="O2880" t="str">
            <v>Small</v>
          </cell>
        </row>
        <row r="2881">
          <cell r="B2881" t="str">
            <v>ME_Small_HPHC_HMO_POS</v>
          </cell>
          <cell r="H2881">
            <v>766</v>
          </cell>
          <cell r="I2881">
            <v>0</v>
          </cell>
          <cell r="J2881">
            <v>201903</v>
          </cell>
          <cell r="K2881">
            <v>201800</v>
          </cell>
          <cell r="N2881">
            <v>304692.90999999997</v>
          </cell>
          <cell r="O2881" t="str">
            <v>Small</v>
          </cell>
        </row>
        <row r="2882">
          <cell r="B2882" t="str">
            <v>ME_Small_HPHC_HMO_POS</v>
          </cell>
          <cell r="H2882">
            <v>788</v>
          </cell>
          <cell r="I2882">
            <v>2</v>
          </cell>
          <cell r="J2882">
            <v>201904</v>
          </cell>
          <cell r="K2882">
            <v>201800</v>
          </cell>
          <cell r="N2882">
            <v>353199.95999999985</v>
          </cell>
          <cell r="O2882" t="str">
            <v>Small</v>
          </cell>
        </row>
        <row r="2883">
          <cell r="B2883" t="str">
            <v>ME_Small_HPHC_HMO_POS</v>
          </cell>
          <cell r="H2883">
            <v>201</v>
          </cell>
          <cell r="I2883">
            <v>0</v>
          </cell>
          <cell r="J2883">
            <v>201904</v>
          </cell>
          <cell r="K2883">
            <v>201808</v>
          </cell>
          <cell r="N2883">
            <v>88534.27</v>
          </cell>
          <cell r="O2883" t="str">
            <v>Small</v>
          </cell>
        </row>
        <row r="2884">
          <cell r="B2884" t="str">
            <v>ME_Small_HPHC_HMO_POS</v>
          </cell>
          <cell r="H2884">
            <v>768</v>
          </cell>
          <cell r="I2884">
            <v>2</v>
          </cell>
          <cell r="J2884">
            <v>201905</v>
          </cell>
          <cell r="K2884">
            <v>201800</v>
          </cell>
          <cell r="N2884">
            <v>342805.31999999989</v>
          </cell>
          <cell r="O2884" t="str">
            <v>Small</v>
          </cell>
        </row>
        <row r="2885">
          <cell r="B2885" t="str">
            <v>ME_Small_HPHC_HMO_POS</v>
          </cell>
          <cell r="H2885">
            <v>197</v>
          </cell>
          <cell r="I2885">
            <v>0</v>
          </cell>
          <cell r="J2885">
            <v>201905</v>
          </cell>
          <cell r="K2885">
            <v>201808</v>
          </cell>
          <cell r="N2885">
            <v>87907.62</v>
          </cell>
          <cell r="O2885" t="str">
            <v>Small</v>
          </cell>
        </row>
        <row r="2886">
          <cell r="B2886" t="str">
            <v>ME_Small_HPHC_HMO_POS</v>
          </cell>
          <cell r="H2886">
            <v>774</v>
          </cell>
          <cell r="I2886">
            <v>2</v>
          </cell>
          <cell r="J2886">
            <v>201906</v>
          </cell>
          <cell r="K2886">
            <v>201800</v>
          </cell>
          <cell r="N2886">
            <v>344286.58999999985</v>
          </cell>
          <cell r="O2886" t="str">
            <v>Small</v>
          </cell>
        </row>
        <row r="2887">
          <cell r="B2887" t="str">
            <v>ME_Small_HPHC_HMO_POS</v>
          </cell>
          <cell r="H2887">
            <v>199</v>
          </cell>
          <cell r="I2887">
            <v>0</v>
          </cell>
          <cell r="J2887">
            <v>201906</v>
          </cell>
          <cell r="K2887">
            <v>201808</v>
          </cell>
          <cell r="N2887">
            <v>88820.090000000011</v>
          </cell>
          <cell r="O2887" t="str">
            <v>Small</v>
          </cell>
        </row>
        <row r="2888">
          <cell r="B2888" t="str">
            <v>ME_Small_HPHC_HMO_POS</v>
          </cell>
          <cell r="H2888">
            <v>766</v>
          </cell>
          <cell r="I2888">
            <v>2</v>
          </cell>
          <cell r="J2888">
            <v>201907</v>
          </cell>
          <cell r="K2888">
            <v>201800</v>
          </cell>
          <cell r="N2888">
            <v>342388.02999999985</v>
          </cell>
          <cell r="O2888" t="str">
            <v>Small</v>
          </cell>
        </row>
        <row r="2889">
          <cell r="B2889" t="str">
            <v>ME_Small_HPHC_HMO_POS</v>
          </cell>
          <cell r="H2889">
            <v>201</v>
          </cell>
          <cell r="I2889">
            <v>0</v>
          </cell>
          <cell r="J2889">
            <v>201907</v>
          </cell>
          <cell r="K2889">
            <v>201808</v>
          </cell>
          <cell r="N2889">
            <v>89965.010000000009</v>
          </cell>
          <cell r="O2889" t="str">
            <v>Small</v>
          </cell>
        </row>
        <row r="2890">
          <cell r="B2890" t="str">
            <v>ME_Small_HPHC_HMO_POS</v>
          </cell>
          <cell r="H2890">
            <v>772</v>
          </cell>
          <cell r="I2890">
            <v>2</v>
          </cell>
          <cell r="J2890">
            <v>201908</v>
          </cell>
          <cell r="K2890">
            <v>201800</v>
          </cell>
          <cell r="N2890">
            <v>343381.43999999983</v>
          </cell>
          <cell r="O2890" t="str">
            <v>Small</v>
          </cell>
        </row>
        <row r="2891">
          <cell r="B2891" t="str">
            <v>ME_Small_HPHC_HMO_POS</v>
          </cell>
          <cell r="H2891">
            <v>203</v>
          </cell>
          <cell r="I2891">
            <v>0</v>
          </cell>
          <cell r="J2891">
            <v>201908</v>
          </cell>
          <cell r="K2891">
            <v>201808</v>
          </cell>
          <cell r="N2891">
            <v>90689.12</v>
          </cell>
          <cell r="O2891" t="str">
            <v>Small</v>
          </cell>
        </row>
        <row r="2892">
          <cell r="B2892" t="str">
            <v>ME_Small_HPHC_HMO_POS</v>
          </cell>
          <cell r="H2892">
            <v>757</v>
          </cell>
          <cell r="I2892">
            <v>2</v>
          </cell>
          <cell r="J2892">
            <v>201909</v>
          </cell>
          <cell r="K2892">
            <v>201800</v>
          </cell>
          <cell r="N2892">
            <v>325254.84999999992</v>
          </cell>
          <cell r="O2892" t="str">
            <v>Small</v>
          </cell>
        </row>
        <row r="2893">
          <cell r="B2893" t="str">
            <v>ME_Small_HPHC_HMO_POS</v>
          </cell>
          <cell r="H2893">
            <v>202</v>
          </cell>
          <cell r="I2893">
            <v>0</v>
          </cell>
          <cell r="J2893">
            <v>201909</v>
          </cell>
          <cell r="K2893">
            <v>201808</v>
          </cell>
          <cell r="N2893">
            <v>90077.84</v>
          </cell>
          <cell r="O2893" t="str">
            <v>Small</v>
          </cell>
        </row>
        <row r="2894">
          <cell r="B2894" t="str">
            <v>ME_Small_HPHC_HMO_POS</v>
          </cell>
          <cell r="H2894">
            <v>913</v>
          </cell>
          <cell r="I2894">
            <v>1</v>
          </cell>
          <cell r="J2894">
            <v>201901</v>
          </cell>
          <cell r="K2894">
            <v>201800</v>
          </cell>
          <cell r="N2894">
            <v>356601.2900000001</v>
          </cell>
          <cell r="O2894" t="str">
            <v>Small</v>
          </cell>
        </row>
        <row r="2895">
          <cell r="B2895" t="str">
            <v>ME_Small_HPHC_HMO_POS</v>
          </cell>
          <cell r="H2895">
            <v>911</v>
          </cell>
          <cell r="I2895">
            <v>1</v>
          </cell>
          <cell r="J2895">
            <v>201902</v>
          </cell>
          <cell r="K2895">
            <v>201800</v>
          </cell>
          <cell r="N2895">
            <v>355761.63</v>
          </cell>
          <cell r="O2895" t="str">
            <v>Small</v>
          </cell>
        </row>
        <row r="2896">
          <cell r="B2896" t="str">
            <v>ME_Small_HPHC_HMO_POS</v>
          </cell>
          <cell r="H2896">
            <v>906</v>
          </cell>
          <cell r="I2896">
            <v>1</v>
          </cell>
          <cell r="J2896">
            <v>201903</v>
          </cell>
          <cell r="K2896">
            <v>201800</v>
          </cell>
          <cell r="N2896">
            <v>352309.80000000005</v>
          </cell>
          <cell r="O2896" t="str">
            <v>Small</v>
          </cell>
        </row>
        <row r="2897">
          <cell r="B2897" t="str">
            <v>ME_Small_HPHC_HMO_POS</v>
          </cell>
          <cell r="H2897">
            <v>906</v>
          </cell>
          <cell r="I2897">
            <v>1</v>
          </cell>
          <cell r="J2897">
            <v>201904</v>
          </cell>
          <cell r="K2897">
            <v>201800</v>
          </cell>
          <cell r="N2897">
            <v>353013.73</v>
          </cell>
          <cell r="O2897" t="str">
            <v>Small</v>
          </cell>
        </row>
        <row r="2898">
          <cell r="B2898" t="str">
            <v>ME_Small_HPHC_HMO_POS</v>
          </cell>
          <cell r="H2898">
            <v>840</v>
          </cell>
          <cell r="I2898">
            <v>0</v>
          </cell>
          <cell r="J2898">
            <v>201905</v>
          </cell>
          <cell r="K2898">
            <v>201800</v>
          </cell>
          <cell r="N2898">
            <v>368889.58999999979</v>
          </cell>
          <cell r="O2898" t="str">
            <v>Small</v>
          </cell>
        </row>
        <row r="2899">
          <cell r="B2899" t="str">
            <v>ME_Small_HPHC_HMO_POS</v>
          </cell>
          <cell r="H2899">
            <v>76</v>
          </cell>
          <cell r="I2899">
            <v>0</v>
          </cell>
          <cell r="J2899">
            <v>201905</v>
          </cell>
          <cell r="K2899">
            <v>201808</v>
          </cell>
          <cell r="N2899">
            <v>34820.83</v>
          </cell>
          <cell r="O2899" t="str">
            <v>Small</v>
          </cell>
        </row>
        <row r="2900">
          <cell r="B2900" t="str">
            <v>ME_Small_HPHC_HMO_POS</v>
          </cell>
          <cell r="H2900">
            <v>840</v>
          </cell>
          <cell r="I2900">
            <v>0</v>
          </cell>
          <cell r="J2900">
            <v>201906</v>
          </cell>
          <cell r="K2900">
            <v>201800</v>
          </cell>
          <cell r="N2900">
            <v>369416.24999999988</v>
          </cell>
          <cell r="O2900" t="str">
            <v>Small</v>
          </cell>
        </row>
        <row r="2901">
          <cell r="B2901" t="str">
            <v>ME_Small_HPHC_HMO_POS</v>
          </cell>
          <cell r="H2901">
            <v>81</v>
          </cell>
          <cell r="I2901">
            <v>0</v>
          </cell>
          <cell r="J2901">
            <v>201906</v>
          </cell>
          <cell r="K2901">
            <v>201808</v>
          </cell>
          <cell r="N2901">
            <v>37381.870000000003</v>
          </cell>
          <cell r="O2901" t="str">
            <v>Small</v>
          </cell>
        </row>
        <row r="2902">
          <cell r="B2902" t="str">
            <v>ME_Small_HPHC_HMO_POS</v>
          </cell>
          <cell r="H2902">
            <v>827</v>
          </cell>
          <cell r="I2902">
            <v>0</v>
          </cell>
          <cell r="J2902">
            <v>201907</v>
          </cell>
          <cell r="K2902">
            <v>201800</v>
          </cell>
          <cell r="N2902">
            <v>363916.91999999975</v>
          </cell>
          <cell r="O2902" t="str">
            <v>Small</v>
          </cell>
        </row>
        <row r="2903">
          <cell r="B2903" t="str">
            <v>ME_Small_HPHC_HMO_POS</v>
          </cell>
          <cell r="H2903">
            <v>85</v>
          </cell>
          <cell r="I2903">
            <v>0</v>
          </cell>
          <cell r="J2903">
            <v>201907</v>
          </cell>
          <cell r="K2903">
            <v>201808</v>
          </cell>
          <cell r="N2903">
            <v>39317.740000000005</v>
          </cell>
          <cell r="O2903" t="str">
            <v>Small</v>
          </cell>
        </row>
        <row r="2904">
          <cell r="B2904" t="str">
            <v>ME_Small_HPHC_HMO_POS</v>
          </cell>
          <cell r="H2904">
            <v>835</v>
          </cell>
          <cell r="I2904">
            <v>0</v>
          </cell>
          <cell r="J2904">
            <v>201908</v>
          </cell>
          <cell r="K2904">
            <v>201800</v>
          </cell>
          <cell r="N2904">
            <v>369148.49999999977</v>
          </cell>
          <cell r="O2904" t="str">
            <v>Small</v>
          </cell>
        </row>
        <row r="2905">
          <cell r="B2905" t="str">
            <v>ME_Small_HPHC_HMO_POS</v>
          </cell>
          <cell r="H2905">
            <v>87</v>
          </cell>
          <cell r="I2905">
            <v>0</v>
          </cell>
          <cell r="J2905">
            <v>201908</v>
          </cell>
          <cell r="K2905">
            <v>201808</v>
          </cell>
          <cell r="N2905">
            <v>40434.71</v>
          </cell>
          <cell r="O2905" t="str">
            <v>Small</v>
          </cell>
        </row>
        <row r="2906">
          <cell r="B2906" t="str">
            <v>ME_Small_HPHC_HMO_POS</v>
          </cell>
          <cell r="H2906">
            <v>820</v>
          </cell>
          <cell r="I2906">
            <v>0</v>
          </cell>
          <cell r="J2906">
            <v>201909</v>
          </cell>
          <cell r="K2906">
            <v>201800</v>
          </cell>
          <cell r="N2906">
            <v>361950.40999999968</v>
          </cell>
          <cell r="O2906" t="str">
            <v>Small</v>
          </cell>
        </row>
        <row r="2907">
          <cell r="B2907" t="str">
            <v>ME_Small_HPHC_HMO_POS</v>
          </cell>
          <cell r="H2907">
            <v>89</v>
          </cell>
          <cell r="I2907">
            <v>0</v>
          </cell>
          <cell r="J2907">
            <v>201909</v>
          </cell>
          <cell r="K2907">
            <v>201808</v>
          </cell>
          <cell r="N2907">
            <v>41435.550000000003</v>
          </cell>
          <cell r="O2907" t="str">
            <v>Small</v>
          </cell>
        </row>
        <row r="2908">
          <cell r="B2908" t="str">
            <v>ME_Small_HPHC_HMO_POS</v>
          </cell>
          <cell r="H2908">
            <v>1282</v>
          </cell>
          <cell r="I2908">
            <v>0</v>
          </cell>
          <cell r="J2908">
            <v>201901</v>
          </cell>
          <cell r="K2908">
            <v>201800</v>
          </cell>
          <cell r="N2908">
            <v>533487.83000000019</v>
          </cell>
          <cell r="O2908" t="str">
            <v>Small</v>
          </cell>
        </row>
        <row r="2909">
          <cell r="B2909" t="str">
            <v>ME_Small_HPHC_HMO_POS</v>
          </cell>
          <cell r="H2909">
            <v>1279</v>
          </cell>
          <cell r="I2909">
            <v>0</v>
          </cell>
          <cell r="J2909">
            <v>201902</v>
          </cell>
          <cell r="K2909">
            <v>201800</v>
          </cell>
          <cell r="N2909">
            <v>529914.29000000015</v>
          </cell>
          <cell r="O2909" t="str">
            <v>Small</v>
          </cell>
        </row>
        <row r="2910">
          <cell r="B2910" t="str">
            <v>ME_Small_HPHC_HMO_POS</v>
          </cell>
          <cell r="H2910">
            <v>1281</v>
          </cell>
          <cell r="I2910">
            <v>0</v>
          </cell>
          <cell r="J2910">
            <v>201903</v>
          </cell>
          <cell r="K2910">
            <v>201800</v>
          </cell>
          <cell r="N2910">
            <v>531523.11000000022</v>
          </cell>
          <cell r="O2910" t="str">
            <v>Small</v>
          </cell>
        </row>
        <row r="2911">
          <cell r="B2911" t="str">
            <v>ME_Small_HPHC_HMO_POS</v>
          </cell>
          <cell r="H2911">
            <v>1272</v>
          </cell>
          <cell r="I2911">
            <v>0</v>
          </cell>
          <cell r="J2911">
            <v>201904</v>
          </cell>
          <cell r="K2911">
            <v>201800</v>
          </cell>
          <cell r="N2911">
            <v>527340.35000000021</v>
          </cell>
          <cell r="O2911" t="str">
            <v>Small</v>
          </cell>
        </row>
        <row r="2912">
          <cell r="B2912" t="str">
            <v>ME_Small_HPHC_HMO_POS</v>
          </cell>
          <cell r="H2912">
            <v>1282</v>
          </cell>
          <cell r="I2912">
            <v>0</v>
          </cell>
          <cell r="J2912">
            <v>201905</v>
          </cell>
          <cell r="K2912">
            <v>201800</v>
          </cell>
          <cell r="N2912">
            <v>529352.60000000021</v>
          </cell>
          <cell r="O2912" t="str">
            <v>Small</v>
          </cell>
        </row>
        <row r="2913">
          <cell r="B2913" t="str">
            <v>ME_Small_HPHC_HMO_POS</v>
          </cell>
          <cell r="H2913">
            <v>1136</v>
          </cell>
          <cell r="I2913">
            <v>0</v>
          </cell>
          <cell r="J2913">
            <v>201906</v>
          </cell>
          <cell r="K2913">
            <v>201800</v>
          </cell>
          <cell r="N2913">
            <v>506067.34000000008</v>
          </cell>
          <cell r="O2913" t="str">
            <v>Small</v>
          </cell>
        </row>
        <row r="2914">
          <cell r="B2914" t="str">
            <v>ME_Small_HPHC_HMO_POS</v>
          </cell>
          <cell r="H2914">
            <v>164</v>
          </cell>
          <cell r="I2914">
            <v>0</v>
          </cell>
          <cell r="J2914">
            <v>201906</v>
          </cell>
          <cell r="K2914">
            <v>201808</v>
          </cell>
          <cell r="N2914">
            <v>63302.559999999998</v>
          </cell>
          <cell r="O2914" t="str">
            <v>Small</v>
          </cell>
        </row>
        <row r="2915">
          <cell r="B2915" t="str">
            <v>ME_Small_HPHC_HMO_POS</v>
          </cell>
          <cell r="H2915">
            <v>1135</v>
          </cell>
          <cell r="I2915">
            <v>0</v>
          </cell>
          <cell r="J2915">
            <v>201907</v>
          </cell>
          <cell r="K2915">
            <v>201800</v>
          </cell>
          <cell r="N2915">
            <v>508910.31000000011</v>
          </cell>
          <cell r="O2915" t="str">
            <v>Small</v>
          </cell>
        </row>
        <row r="2916">
          <cell r="B2916" t="str">
            <v>ME_Small_HPHC_HMO_POS</v>
          </cell>
          <cell r="H2916">
            <v>158</v>
          </cell>
          <cell r="I2916">
            <v>0</v>
          </cell>
          <cell r="J2916">
            <v>201907</v>
          </cell>
          <cell r="K2916">
            <v>201808</v>
          </cell>
          <cell r="N2916">
            <v>60821.529999999992</v>
          </cell>
          <cell r="O2916" t="str">
            <v>Small</v>
          </cell>
        </row>
        <row r="2917">
          <cell r="B2917" t="str">
            <v>ME_Small_HPHC_HMO_POS</v>
          </cell>
          <cell r="H2917">
            <v>1128</v>
          </cell>
          <cell r="I2917">
            <v>0</v>
          </cell>
          <cell r="J2917">
            <v>201908</v>
          </cell>
          <cell r="K2917">
            <v>201800</v>
          </cell>
          <cell r="N2917">
            <v>505091.77000000014</v>
          </cell>
          <cell r="O2917" t="str">
            <v>Small</v>
          </cell>
        </row>
        <row r="2918">
          <cell r="B2918" t="str">
            <v>ME_Small_HPHC_HMO_POS</v>
          </cell>
          <cell r="H2918">
            <v>159</v>
          </cell>
          <cell r="I2918">
            <v>0</v>
          </cell>
          <cell r="J2918">
            <v>201908</v>
          </cell>
          <cell r="K2918">
            <v>201808</v>
          </cell>
          <cell r="N2918">
            <v>60405.889999999992</v>
          </cell>
          <cell r="O2918" t="str">
            <v>Small</v>
          </cell>
        </row>
        <row r="2919">
          <cell r="B2919" t="str">
            <v>ME_Small_HPHC_HMO_POS</v>
          </cell>
          <cell r="H2919">
            <v>1119</v>
          </cell>
          <cell r="I2919">
            <v>0</v>
          </cell>
          <cell r="J2919">
            <v>201909</v>
          </cell>
          <cell r="K2919">
            <v>201800</v>
          </cell>
          <cell r="N2919">
            <v>500550.85000000009</v>
          </cell>
          <cell r="O2919" t="str">
            <v>Small</v>
          </cell>
        </row>
        <row r="2920">
          <cell r="B2920" t="str">
            <v>ME_Small_HPHC_HMO_POS</v>
          </cell>
          <cell r="H2920">
            <v>149</v>
          </cell>
          <cell r="I2920">
            <v>0</v>
          </cell>
          <cell r="J2920">
            <v>201909</v>
          </cell>
          <cell r="K2920">
            <v>201808</v>
          </cell>
          <cell r="N2920">
            <v>57897.469999999987</v>
          </cell>
          <cell r="O2920" t="str">
            <v>Small</v>
          </cell>
        </row>
        <row r="2921">
          <cell r="B2921" t="str">
            <v>ME_Small_HPHC_HMO_POS</v>
          </cell>
          <cell r="H2921">
            <v>1352</v>
          </cell>
          <cell r="I2921">
            <v>0</v>
          </cell>
          <cell r="J2921">
            <v>201901</v>
          </cell>
          <cell r="K2921">
            <v>201800</v>
          </cell>
          <cell r="N2921">
            <v>592117.34999999974</v>
          </cell>
          <cell r="O2921" t="str">
            <v>Small</v>
          </cell>
        </row>
        <row r="2922">
          <cell r="B2922" t="str">
            <v>ME_Small_HPHC_HMO_POS</v>
          </cell>
          <cell r="H2922">
            <v>1354</v>
          </cell>
          <cell r="I2922">
            <v>0</v>
          </cell>
          <cell r="J2922">
            <v>201902</v>
          </cell>
          <cell r="K2922">
            <v>201800</v>
          </cell>
          <cell r="N2922">
            <v>592528.4099999998</v>
          </cell>
          <cell r="O2922" t="str">
            <v>Small</v>
          </cell>
        </row>
        <row r="2923">
          <cell r="B2923" t="str">
            <v>ME_Small_HPHC_HMO_POS</v>
          </cell>
          <cell r="H2923">
            <v>1348</v>
          </cell>
          <cell r="I2923">
            <v>0</v>
          </cell>
          <cell r="J2923">
            <v>201903</v>
          </cell>
          <cell r="K2923">
            <v>201800</v>
          </cell>
          <cell r="N2923">
            <v>587305.71999999986</v>
          </cell>
          <cell r="O2923" t="str">
            <v>Small</v>
          </cell>
        </row>
        <row r="2924">
          <cell r="B2924" t="str">
            <v>ME_Small_HPHC_HMO_POS</v>
          </cell>
          <cell r="H2924">
            <v>1348</v>
          </cell>
          <cell r="I2924">
            <v>0</v>
          </cell>
          <cell r="J2924">
            <v>201904</v>
          </cell>
          <cell r="K2924">
            <v>201800</v>
          </cell>
          <cell r="N2924">
            <v>584760.37</v>
          </cell>
          <cell r="O2924" t="str">
            <v>Small</v>
          </cell>
        </row>
        <row r="2925">
          <cell r="B2925" t="str">
            <v>ME_Small_HPHC_HMO_POS</v>
          </cell>
          <cell r="H2925">
            <v>1294</v>
          </cell>
          <cell r="I2925">
            <v>0</v>
          </cell>
          <cell r="J2925">
            <v>201905</v>
          </cell>
          <cell r="K2925">
            <v>201800</v>
          </cell>
          <cell r="N2925">
            <v>561452.23</v>
          </cell>
          <cell r="O2925" t="str">
            <v>Small</v>
          </cell>
        </row>
        <row r="2926">
          <cell r="B2926" t="str">
            <v>ME_Small_HPHC_HMO_POS</v>
          </cell>
          <cell r="H2926">
            <v>1278</v>
          </cell>
          <cell r="I2926">
            <v>0</v>
          </cell>
          <cell r="J2926">
            <v>201906</v>
          </cell>
          <cell r="K2926">
            <v>201800</v>
          </cell>
          <cell r="N2926">
            <v>553617.51999999979</v>
          </cell>
          <cell r="O2926" t="str">
            <v>Small</v>
          </cell>
        </row>
        <row r="2927">
          <cell r="B2927" t="str">
            <v>ME_Small_HPHC_HMO_POS</v>
          </cell>
          <cell r="H2927">
            <v>1126</v>
          </cell>
          <cell r="I2927">
            <v>0</v>
          </cell>
          <cell r="J2927">
            <v>201907</v>
          </cell>
          <cell r="K2927">
            <v>201800</v>
          </cell>
          <cell r="N2927">
            <v>569205.62000000023</v>
          </cell>
          <cell r="O2927" t="str">
            <v>Small</v>
          </cell>
        </row>
        <row r="2928">
          <cell r="B2928" t="str">
            <v>ME_Small_HPHC_HMO_POS</v>
          </cell>
          <cell r="H2928">
            <v>101</v>
          </cell>
          <cell r="I2928">
            <v>0</v>
          </cell>
          <cell r="J2928">
            <v>201907</v>
          </cell>
          <cell r="K2928">
            <v>201808</v>
          </cell>
          <cell r="N2928">
            <v>47682.03</v>
          </cell>
          <cell r="O2928" t="str">
            <v>Small</v>
          </cell>
        </row>
        <row r="2929">
          <cell r="B2929" t="str">
            <v>ME_Small_HPHC_HMO_POS</v>
          </cell>
          <cell r="H2929">
            <v>1132</v>
          </cell>
          <cell r="I2929">
            <v>0</v>
          </cell>
          <cell r="J2929">
            <v>201908</v>
          </cell>
          <cell r="K2929">
            <v>201800</v>
          </cell>
          <cell r="N2929">
            <v>571167.90000000026</v>
          </cell>
          <cell r="O2929" t="str">
            <v>Small</v>
          </cell>
        </row>
        <row r="2930">
          <cell r="B2930" t="str">
            <v>ME_Small_HPHC_HMO_POS</v>
          </cell>
          <cell r="H2930">
            <v>105</v>
          </cell>
          <cell r="I2930">
            <v>0</v>
          </cell>
          <cell r="J2930">
            <v>201908</v>
          </cell>
          <cell r="K2930">
            <v>201808</v>
          </cell>
          <cell r="N2930">
            <v>48816.189999999995</v>
          </cell>
          <cell r="O2930" t="str">
            <v>Small</v>
          </cell>
        </row>
        <row r="2931">
          <cell r="B2931" t="str">
            <v>ME_Small_HPHC_HMO_POS</v>
          </cell>
          <cell r="H2931">
            <v>1121</v>
          </cell>
          <cell r="I2931">
            <v>0</v>
          </cell>
          <cell r="J2931">
            <v>201909</v>
          </cell>
          <cell r="K2931">
            <v>201800</v>
          </cell>
          <cell r="N2931">
            <v>559938.55000000016</v>
          </cell>
          <cell r="O2931" t="str">
            <v>Small</v>
          </cell>
        </row>
        <row r="2932">
          <cell r="B2932" t="str">
            <v>ME_Small_HPHC_HMO_POS</v>
          </cell>
          <cell r="H2932">
            <v>102</v>
          </cell>
          <cell r="I2932">
            <v>0</v>
          </cell>
          <cell r="J2932">
            <v>201909</v>
          </cell>
          <cell r="K2932">
            <v>201808</v>
          </cell>
          <cell r="N2932">
            <v>47740.78</v>
          </cell>
          <cell r="O2932" t="str">
            <v>Small</v>
          </cell>
        </row>
        <row r="2933">
          <cell r="B2933" t="str">
            <v>ME_Small_HPHC_HMO_POS</v>
          </cell>
          <cell r="H2933">
            <v>466</v>
          </cell>
          <cell r="I2933">
            <v>4</v>
          </cell>
          <cell r="J2933">
            <v>201901</v>
          </cell>
          <cell r="K2933">
            <v>201800</v>
          </cell>
          <cell r="N2933">
            <v>213580.68000000002</v>
          </cell>
          <cell r="O2933" t="str">
            <v>Small</v>
          </cell>
        </row>
        <row r="2934">
          <cell r="B2934" t="str">
            <v>ME_Small_HPHC_HMO_POS</v>
          </cell>
          <cell r="H2934">
            <v>206</v>
          </cell>
          <cell r="I2934">
            <v>0</v>
          </cell>
          <cell r="J2934">
            <v>201901</v>
          </cell>
          <cell r="K2934">
            <v>201808</v>
          </cell>
          <cell r="N2934">
            <v>77995.920000000013</v>
          </cell>
          <cell r="O2934" t="str">
            <v>Small</v>
          </cell>
        </row>
        <row r="2935">
          <cell r="B2935" t="str">
            <v>ME_Small_HPHC_HMO_POS</v>
          </cell>
          <cell r="H2935">
            <v>464</v>
          </cell>
          <cell r="I2935">
            <v>4</v>
          </cell>
          <cell r="J2935">
            <v>201902</v>
          </cell>
          <cell r="K2935">
            <v>201800</v>
          </cell>
          <cell r="N2935">
            <v>212388.08000000002</v>
          </cell>
          <cell r="O2935" t="str">
            <v>Small</v>
          </cell>
        </row>
        <row r="2936">
          <cell r="B2936" t="str">
            <v>ME_Small_HPHC_HMO_POS</v>
          </cell>
          <cell r="H2936">
            <v>202</v>
          </cell>
          <cell r="I2936">
            <v>0</v>
          </cell>
          <cell r="J2936">
            <v>201902</v>
          </cell>
          <cell r="K2936">
            <v>201808</v>
          </cell>
          <cell r="N2936">
            <v>76761.05</v>
          </cell>
          <cell r="O2936" t="str">
            <v>Small</v>
          </cell>
        </row>
        <row r="2937">
          <cell r="B2937" t="str">
            <v>ME_Small_HPHC_HMO_POS</v>
          </cell>
          <cell r="H2937">
            <v>464</v>
          </cell>
          <cell r="I2937">
            <v>4</v>
          </cell>
          <cell r="J2937">
            <v>201903</v>
          </cell>
          <cell r="K2937">
            <v>201800</v>
          </cell>
          <cell r="N2937">
            <v>211864.79</v>
          </cell>
          <cell r="O2937" t="str">
            <v>Small</v>
          </cell>
        </row>
        <row r="2938">
          <cell r="B2938" t="str">
            <v>ME_Small_HPHC_HMO_POS</v>
          </cell>
          <cell r="H2938">
            <v>202</v>
          </cell>
          <cell r="I2938">
            <v>0</v>
          </cell>
          <cell r="J2938">
            <v>201903</v>
          </cell>
          <cell r="K2938">
            <v>201808</v>
          </cell>
          <cell r="N2938">
            <v>77042.95</v>
          </cell>
          <cell r="O2938" t="str">
            <v>Small</v>
          </cell>
        </row>
        <row r="2939">
          <cell r="B2939" t="str">
            <v>ME_Small_HPHC_HMO_POS</v>
          </cell>
          <cell r="H2939">
            <v>471</v>
          </cell>
          <cell r="I2939">
            <v>4</v>
          </cell>
          <cell r="J2939">
            <v>201904</v>
          </cell>
          <cell r="K2939">
            <v>201800</v>
          </cell>
          <cell r="N2939">
            <v>214289.68</v>
          </cell>
          <cell r="O2939" t="str">
            <v>Small</v>
          </cell>
        </row>
        <row r="2940">
          <cell r="B2940" t="str">
            <v>ME_Small_HPHC_HMO_POS</v>
          </cell>
          <cell r="H2940">
            <v>204</v>
          </cell>
          <cell r="I2940">
            <v>0</v>
          </cell>
          <cell r="J2940">
            <v>201904</v>
          </cell>
          <cell r="K2940">
            <v>201808</v>
          </cell>
          <cell r="N2940">
            <v>77269.64</v>
          </cell>
          <cell r="O2940" t="str">
            <v>Small</v>
          </cell>
        </row>
        <row r="2941">
          <cell r="B2941" t="str">
            <v>ME_Small_HPHC_HMO_POS</v>
          </cell>
          <cell r="H2941">
            <v>467</v>
          </cell>
          <cell r="I2941">
            <v>4</v>
          </cell>
          <cell r="J2941">
            <v>201905</v>
          </cell>
          <cell r="K2941">
            <v>201800</v>
          </cell>
          <cell r="N2941">
            <v>212665.65</v>
          </cell>
          <cell r="O2941" t="str">
            <v>Small</v>
          </cell>
        </row>
        <row r="2942">
          <cell r="B2942" t="str">
            <v>ME_Small_HPHC_HMO_POS</v>
          </cell>
          <cell r="H2942">
            <v>203</v>
          </cell>
          <cell r="I2942">
            <v>0</v>
          </cell>
          <cell r="J2942">
            <v>201905</v>
          </cell>
          <cell r="K2942">
            <v>201808</v>
          </cell>
          <cell r="N2942">
            <v>76074.459999999992</v>
          </cell>
          <cell r="O2942" t="str">
            <v>Small</v>
          </cell>
        </row>
        <row r="2943">
          <cell r="B2943" t="str">
            <v>ME_Small_HPHC_HMO_POS</v>
          </cell>
          <cell r="H2943">
            <v>462</v>
          </cell>
          <cell r="I2943">
            <v>4</v>
          </cell>
          <cell r="J2943">
            <v>201906</v>
          </cell>
          <cell r="K2943">
            <v>201800</v>
          </cell>
          <cell r="N2943">
            <v>210590.23</v>
          </cell>
          <cell r="O2943" t="str">
            <v>Small</v>
          </cell>
        </row>
        <row r="2944">
          <cell r="B2944" t="str">
            <v>ME_Small_HPHC_HMO_POS</v>
          </cell>
          <cell r="H2944">
            <v>202</v>
          </cell>
          <cell r="I2944">
            <v>0</v>
          </cell>
          <cell r="J2944">
            <v>201906</v>
          </cell>
          <cell r="K2944">
            <v>201808</v>
          </cell>
          <cell r="N2944">
            <v>75908.549999999988</v>
          </cell>
          <cell r="O2944" t="str">
            <v>Small</v>
          </cell>
        </row>
        <row r="2945">
          <cell r="B2945" t="str">
            <v>ME_Small_HPHC_HMO_POS</v>
          </cell>
          <cell r="H2945">
            <v>459</v>
          </cell>
          <cell r="I2945">
            <v>4</v>
          </cell>
          <cell r="J2945">
            <v>201907</v>
          </cell>
          <cell r="K2945">
            <v>201800</v>
          </cell>
          <cell r="N2945">
            <v>208543.68</v>
          </cell>
          <cell r="O2945" t="str">
            <v>Small</v>
          </cell>
        </row>
        <row r="2946">
          <cell r="B2946" t="str">
            <v>ME_Small_HPHC_HMO_POS</v>
          </cell>
          <cell r="H2946">
            <v>192</v>
          </cell>
          <cell r="I2946">
            <v>0</v>
          </cell>
          <cell r="J2946">
            <v>201907</v>
          </cell>
          <cell r="K2946">
            <v>201808</v>
          </cell>
          <cell r="N2946">
            <v>72425.91</v>
          </cell>
          <cell r="O2946" t="str">
            <v>Small</v>
          </cell>
        </row>
        <row r="2947">
          <cell r="B2947" t="str">
            <v>ME_Small_HPHC_HMO_POS</v>
          </cell>
          <cell r="H2947">
            <v>457</v>
          </cell>
          <cell r="I2947">
            <v>4</v>
          </cell>
          <cell r="J2947">
            <v>201908</v>
          </cell>
          <cell r="K2947">
            <v>201800</v>
          </cell>
          <cell r="N2947">
            <v>230164.17</v>
          </cell>
          <cell r="O2947" t="str">
            <v>Small</v>
          </cell>
        </row>
        <row r="2948">
          <cell r="B2948" t="str">
            <v>ME_Small_HPHC_HMO_POS</v>
          </cell>
          <cell r="H2948">
            <v>190</v>
          </cell>
          <cell r="I2948">
            <v>0</v>
          </cell>
          <cell r="J2948">
            <v>201908</v>
          </cell>
          <cell r="K2948">
            <v>201808</v>
          </cell>
          <cell r="N2948">
            <v>81693.710000000006</v>
          </cell>
          <cell r="O2948" t="str">
            <v>Small</v>
          </cell>
        </row>
        <row r="2949">
          <cell r="B2949" t="str">
            <v>ME_Small_HPHC_HMO_POS</v>
          </cell>
          <cell r="H2949">
            <v>30</v>
          </cell>
          <cell r="I2949">
            <v>0</v>
          </cell>
          <cell r="J2949">
            <v>201908</v>
          </cell>
          <cell r="K2949">
            <v>201908</v>
          </cell>
          <cell r="N2949">
            <v>12722.310000000001</v>
          </cell>
          <cell r="O2949" t="str">
            <v>Small</v>
          </cell>
        </row>
        <row r="2950">
          <cell r="B2950" t="str">
            <v>ME_Small_HPHC_HMO_POS</v>
          </cell>
          <cell r="H2950">
            <v>455</v>
          </cell>
          <cell r="I2950">
            <v>4</v>
          </cell>
          <cell r="J2950">
            <v>201909</v>
          </cell>
          <cell r="K2950">
            <v>201800</v>
          </cell>
          <cell r="N2950">
            <v>230059.89</v>
          </cell>
          <cell r="O2950" t="str">
            <v>Small</v>
          </cell>
        </row>
        <row r="2951">
          <cell r="B2951" t="str">
            <v>ME_Small_HPHC_HMO_POS</v>
          </cell>
          <cell r="H2951">
            <v>171</v>
          </cell>
          <cell r="I2951">
            <v>0</v>
          </cell>
          <cell r="J2951">
            <v>201909</v>
          </cell>
          <cell r="K2951">
            <v>201808</v>
          </cell>
          <cell r="N2951">
            <v>70065.2</v>
          </cell>
          <cell r="O2951" t="str">
            <v>Small</v>
          </cell>
        </row>
        <row r="2952">
          <cell r="B2952" t="str">
            <v>ME_Small_HPHC_HMO_POS</v>
          </cell>
          <cell r="H2952">
            <v>31</v>
          </cell>
          <cell r="I2952">
            <v>0</v>
          </cell>
          <cell r="J2952">
            <v>201909</v>
          </cell>
          <cell r="K2952">
            <v>201908</v>
          </cell>
          <cell r="N2952">
            <v>13196.239999999998</v>
          </cell>
          <cell r="O2952" t="str">
            <v>Small</v>
          </cell>
        </row>
        <row r="2953">
          <cell r="B2953" t="str">
            <v>ME_Small_HPHC_HMO_POS</v>
          </cell>
          <cell r="H2953">
            <v>4150</v>
          </cell>
          <cell r="I2953">
            <v>1</v>
          </cell>
          <cell r="J2953">
            <v>201901</v>
          </cell>
          <cell r="K2953">
            <v>201800</v>
          </cell>
          <cell r="N2953">
            <v>1862096.5199999993</v>
          </cell>
          <cell r="O2953" t="str">
            <v>Small</v>
          </cell>
        </row>
        <row r="2954">
          <cell r="B2954" t="str">
            <v>ME_Small_HPHC_HMO_POS</v>
          </cell>
          <cell r="H2954">
            <v>365</v>
          </cell>
          <cell r="I2954">
            <v>0</v>
          </cell>
          <cell r="J2954">
            <v>201901</v>
          </cell>
          <cell r="K2954">
            <v>201808</v>
          </cell>
          <cell r="N2954">
            <v>151881.53999999998</v>
          </cell>
          <cell r="O2954" t="str">
            <v>Small</v>
          </cell>
        </row>
        <row r="2955">
          <cell r="B2955" t="str">
            <v>ME_Small_HPHC_HMO_POS</v>
          </cell>
          <cell r="H2955">
            <v>4142</v>
          </cell>
          <cell r="I2955">
            <v>1</v>
          </cell>
          <cell r="J2955">
            <v>201902</v>
          </cell>
          <cell r="K2955">
            <v>201800</v>
          </cell>
          <cell r="N2955">
            <v>1852186.8999999997</v>
          </cell>
          <cell r="O2955" t="str">
            <v>Small</v>
          </cell>
        </row>
        <row r="2956">
          <cell r="B2956" t="str">
            <v>ME_Small_HPHC_HMO_POS</v>
          </cell>
          <cell r="H2956">
            <v>355</v>
          </cell>
          <cell r="I2956">
            <v>0</v>
          </cell>
          <cell r="J2956">
            <v>201902</v>
          </cell>
          <cell r="K2956">
            <v>201808</v>
          </cell>
          <cell r="N2956">
            <v>149155.47999999998</v>
          </cell>
          <cell r="O2956" t="str">
            <v>Small</v>
          </cell>
        </row>
        <row r="2957">
          <cell r="B2957" t="str">
            <v>ME_Small_HPHC_HMO_POS</v>
          </cell>
          <cell r="H2957">
            <v>4116</v>
          </cell>
          <cell r="I2957">
            <v>1</v>
          </cell>
          <cell r="J2957">
            <v>201903</v>
          </cell>
          <cell r="K2957">
            <v>201800</v>
          </cell>
          <cell r="N2957">
            <v>1840095.03</v>
          </cell>
          <cell r="O2957" t="str">
            <v>Small</v>
          </cell>
        </row>
        <row r="2958">
          <cell r="B2958" t="str">
            <v>ME_Small_HPHC_HMO_POS</v>
          </cell>
          <cell r="H2958">
            <v>360</v>
          </cell>
          <cell r="I2958">
            <v>0</v>
          </cell>
          <cell r="J2958">
            <v>201903</v>
          </cell>
          <cell r="K2958">
            <v>201808</v>
          </cell>
          <cell r="N2958">
            <v>149898.75999999998</v>
          </cell>
          <cell r="O2958" t="str">
            <v>Small</v>
          </cell>
        </row>
        <row r="2959">
          <cell r="B2959" t="str">
            <v>ME_Small_HPHC_HMO_POS</v>
          </cell>
          <cell r="H2959">
            <v>4055</v>
          </cell>
          <cell r="I2959">
            <v>3</v>
          </cell>
          <cell r="J2959">
            <v>201904</v>
          </cell>
          <cell r="K2959">
            <v>201800</v>
          </cell>
          <cell r="N2959">
            <v>1810348.4500000007</v>
          </cell>
          <cell r="O2959" t="str">
            <v>Small</v>
          </cell>
        </row>
        <row r="2960">
          <cell r="B2960" t="str">
            <v>ME_Small_HPHC_HMO_POS</v>
          </cell>
          <cell r="H2960">
            <v>325</v>
          </cell>
          <cell r="I2960">
            <v>0</v>
          </cell>
          <cell r="J2960">
            <v>201904</v>
          </cell>
          <cell r="K2960">
            <v>201808</v>
          </cell>
          <cell r="N2960">
            <v>131886.34</v>
          </cell>
          <cell r="O2960" t="str">
            <v>Small</v>
          </cell>
        </row>
        <row r="2961">
          <cell r="B2961" t="str">
            <v>ME_Small_HPHC_HMO_POS</v>
          </cell>
          <cell r="H2961">
            <v>4074</v>
          </cell>
          <cell r="I2961">
            <v>3</v>
          </cell>
          <cell r="J2961">
            <v>201905</v>
          </cell>
          <cell r="K2961">
            <v>201800</v>
          </cell>
          <cell r="N2961">
            <v>1813921.340000001</v>
          </cell>
          <cell r="O2961" t="str">
            <v>Small</v>
          </cell>
        </row>
        <row r="2962">
          <cell r="B2962" t="str">
            <v>ME_Small_HPHC_HMO_POS</v>
          </cell>
          <cell r="H2962">
            <v>332</v>
          </cell>
          <cell r="I2962">
            <v>0</v>
          </cell>
          <cell r="J2962">
            <v>201905</v>
          </cell>
          <cell r="K2962">
            <v>201808</v>
          </cell>
          <cell r="N2962">
            <v>134716.16</v>
          </cell>
          <cell r="O2962" t="str">
            <v>Small</v>
          </cell>
        </row>
        <row r="2963">
          <cell r="B2963" t="str">
            <v>ME_Small_HPHC_HMO_POS</v>
          </cell>
          <cell r="H2963">
            <v>4037</v>
          </cell>
          <cell r="I2963">
            <v>3</v>
          </cell>
          <cell r="J2963">
            <v>201906</v>
          </cell>
          <cell r="K2963">
            <v>201800</v>
          </cell>
          <cell r="N2963">
            <v>1791757.6700000006</v>
          </cell>
          <cell r="O2963" t="str">
            <v>Small</v>
          </cell>
        </row>
        <row r="2964">
          <cell r="B2964" t="str">
            <v>ME_Small_HPHC_HMO_POS</v>
          </cell>
          <cell r="H2964">
            <v>333</v>
          </cell>
          <cell r="I2964">
            <v>0</v>
          </cell>
          <cell r="J2964">
            <v>201906</v>
          </cell>
          <cell r="K2964">
            <v>201808</v>
          </cell>
          <cell r="N2964">
            <v>135315.98000000001</v>
          </cell>
          <cell r="O2964" t="str">
            <v>Small</v>
          </cell>
        </row>
        <row r="2965">
          <cell r="B2965" t="str">
            <v>ME_Small_HPHC_HMO_POS</v>
          </cell>
          <cell r="H2965">
            <v>4002</v>
          </cell>
          <cell r="I2965">
            <v>3</v>
          </cell>
          <cell r="J2965">
            <v>201907</v>
          </cell>
          <cell r="K2965">
            <v>201800</v>
          </cell>
          <cell r="N2965">
            <v>1776511.0100000007</v>
          </cell>
          <cell r="O2965" t="str">
            <v>Small</v>
          </cell>
        </row>
        <row r="2966">
          <cell r="B2966" t="str">
            <v>ME_Small_HPHC_HMO_POS</v>
          </cell>
          <cell r="H2966">
            <v>322</v>
          </cell>
          <cell r="I2966">
            <v>0</v>
          </cell>
          <cell r="J2966">
            <v>201907</v>
          </cell>
          <cell r="K2966">
            <v>201808</v>
          </cell>
          <cell r="N2966">
            <v>130842.01999999999</v>
          </cell>
          <cell r="O2966" t="str">
            <v>Small</v>
          </cell>
        </row>
        <row r="2967">
          <cell r="B2967" t="str">
            <v>ME_Small_HPHC_HMO_POS</v>
          </cell>
          <cell r="H2967">
            <v>3958</v>
          </cell>
          <cell r="I2967">
            <v>4</v>
          </cell>
          <cell r="J2967">
            <v>201908</v>
          </cell>
          <cell r="K2967">
            <v>201800</v>
          </cell>
          <cell r="N2967">
            <v>1815627.6300000011</v>
          </cell>
          <cell r="O2967" t="str">
            <v>Small</v>
          </cell>
        </row>
        <row r="2968">
          <cell r="B2968" t="str">
            <v>ME_Small_HPHC_HMO_POS</v>
          </cell>
          <cell r="H2968">
            <v>322</v>
          </cell>
          <cell r="I2968">
            <v>0</v>
          </cell>
          <cell r="J2968">
            <v>201908</v>
          </cell>
          <cell r="K2968">
            <v>201808</v>
          </cell>
          <cell r="N2968">
            <v>130505.14000000001</v>
          </cell>
          <cell r="O2968" t="str">
            <v>Small</v>
          </cell>
        </row>
        <row r="2969">
          <cell r="B2969" t="str">
            <v>ME_Small_HPHC_HMO_POS</v>
          </cell>
          <cell r="H2969">
            <v>3798</v>
          </cell>
          <cell r="I2969">
            <v>5</v>
          </cell>
          <cell r="J2969">
            <v>201909</v>
          </cell>
          <cell r="K2969">
            <v>201800</v>
          </cell>
          <cell r="N2969">
            <v>1825297.8799999983</v>
          </cell>
          <cell r="O2969" t="str">
            <v>Small</v>
          </cell>
        </row>
        <row r="2970">
          <cell r="B2970" t="str">
            <v>ME_Small_HPHC_HMO_POS</v>
          </cell>
          <cell r="H2970">
            <v>303</v>
          </cell>
          <cell r="I2970">
            <v>0</v>
          </cell>
          <cell r="J2970">
            <v>201909</v>
          </cell>
          <cell r="K2970">
            <v>201808</v>
          </cell>
          <cell r="N2970">
            <v>138081.16999999998</v>
          </cell>
          <cell r="O2970" t="str">
            <v>Small</v>
          </cell>
        </row>
        <row r="2971">
          <cell r="B2971" t="str">
            <v>ME_Small_HPHC_HMO_POS</v>
          </cell>
          <cell r="H2971">
            <v>157</v>
          </cell>
          <cell r="I2971">
            <v>0</v>
          </cell>
          <cell r="J2971">
            <v>201909</v>
          </cell>
          <cell r="K2971">
            <v>201908</v>
          </cell>
          <cell r="N2971">
            <v>71415.33</v>
          </cell>
          <cell r="O2971" t="str">
            <v>Small</v>
          </cell>
        </row>
        <row r="2972">
          <cell r="B2972" t="str">
            <v>ME_Small_HPHC_HMO_POS</v>
          </cell>
          <cell r="H2972">
            <v>814</v>
          </cell>
          <cell r="I2972">
            <v>2</v>
          </cell>
          <cell r="J2972">
            <v>201901</v>
          </cell>
          <cell r="K2972">
            <v>201800</v>
          </cell>
          <cell r="N2972">
            <v>384248.8000000001</v>
          </cell>
          <cell r="O2972" t="str">
            <v>Small</v>
          </cell>
        </row>
        <row r="2973">
          <cell r="B2973" t="str">
            <v>ME_Small_HPHC_HMO_POS</v>
          </cell>
          <cell r="H2973">
            <v>180</v>
          </cell>
          <cell r="I2973">
            <v>0</v>
          </cell>
          <cell r="J2973">
            <v>201901</v>
          </cell>
          <cell r="K2973">
            <v>201808</v>
          </cell>
          <cell r="N2973">
            <v>79844.81</v>
          </cell>
          <cell r="O2973" t="str">
            <v>Small</v>
          </cell>
        </row>
        <row r="2974">
          <cell r="B2974" t="str">
            <v>ME_Small_HPHC_HMO_POS</v>
          </cell>
          <cell r="H2974">
            <v>817</v>
          </cell>
          <cell r="I2974">
            <v>2</v>
          </cell>
          <cell r="J2974">
            <v>201902</v>
          </cell>
          <cell r="K2974">
            <v>201800</v>
          </cell>
          <cell r="N2974">
            <v>385585.61000000004</v>
          </cell>
          <cell r="O2974" t="str">
            <v>Small</v>
          </cell>
        </row>
        <row r="2975">
          <cell r="B2975" t="str">
            <v>ME_Small_HPHC_HMO_POS</v>
          </cell>
          <cell r="H2975">
            <v>178</v>
          </cell>
          <cell r="I2975">
            <v>0</v>
          </cell>
          <cell r="J2975">
            <v>201902</v>
          </cell>
          <cell r="K2975">
            <v>201808</v>
          </cell>
          <cell r="N2975">
            <v>78510.130000000019</v>
          </cell>
          <cell r="O2975" t="str">
            <v>Small</v>
          </cell>
        </row>
        <row r="2976">
          <cell r="B2976" t="str">
            <v>ME_Small_HPHC_HMO_POS</v>
          </cell>
          <cell r="H2976">
            <v>805</v>
          </cell>
          <cell r="I2976">
            <v>1</v>
          </cell>
          <cell r="J2976">
            <v>201903</v>
          </cell>
          <cell r="K2976">
            <v>201800</v>
          </cell>
          <cell r="N2976">
            <v>382328.02</v>
          </cell>
          <cell r="O2976" t="str">
            <v>Small</v>
          </cell>
        </row>
        <row r="2977">
          <cell r="B2977" t="str">
            <v>ME_Small_HPHC_HMO_POS</v>
          </cell>
          <cell r="H2977">
            <v>182</v>
          </cell>
          <cell r="I2977">
            <v>0</v>
          </cell>
          <cell r="J2977">
            <v>201903</v>
          </cell>
          <cell r="K2977">
            <v>201808</v>
          </cell>
          <cell r="N2977">
            <v>80456.690000000031</v>
          </cell>
          <cell r="O2977" t="str">
            <v>Small</v>
          </cell>
        </row>
        <row r="2978">
          <cell r="B2978" t="str">
            <v>ME_Small_HPHC_HMO_POS</v>
          </cell>
          <cell r="H2978">
            <v>810</v>
          </cell>
          <cell r="I2978">
            <v>1</v>
          </cell>
          <cell r="J2978">
            <v>201904</v>
          </cell>
          <cell r="K2978">
            <v>201800</v>
          </cell>
          <cell r="N2978">
            <v>382246.33</v>
          </cell>
          <cell r="O2978" t="str">
            <v>Small</v>
          </cell>
        </row>
        <row r="2979">
          <cell r="B2979" t="str">
            <v>ME_Small_HPHC_HMO_POS</v>
          </cell>
          <cell r="H2979">
            <v>178</v>
          </cell>
          <cell r="I2979">
            <v>0</v>
          </cell>
          <cell r="J2979">
            <v>201904</v>
          </cell>
          <cell r="K2979">
            <v>201808</v>
          </cell>
          <cell r="N2979">
            <v>78257.250000000029</v>
          </cell>
          <cell r="O2979" t="str">
            <v>Small</v>
          </cell>
        </row>
        <row r="2980">
          <cell r="B2980" t="str">
            <v>ME_Small_HPHC_HMO_POS</v>
          </cell>
          <cell r="H2980">
            <v>806</v>
          </cell>
          <cell r="I2980">
            <v>1</v>
          </cell>
          <cell r="J2980">
            <v>201905</v>
          </cell>
          <cell r="K2980">
            <v>201800</v>
          </cell>
          <cell r="N2980">
            <v>378556.8</v>
          </cell>
          <cell r="O2980" t="str">
            <v>Small</v>
          </cell>
        </row>
        <row r="2981">
          <cell r="B2981" t="str">
            <v>ME_Small_HPHC_HMO_POS</v>
          </cell>
          <cell r="H2981">
            <v>177</v>
          </cell>
          <cell r="I2981">
            <v>0</v>
          </cell>
          <cell r="J2981">
            <v>201905</v>
          </cell>
          <cell r="K2981">
            <v>201808</v>
          </cell>
          <cell r="N2981">
            <v>78176.920000000042</v>
          </cell>
          <cell r="O2981" t="str">
            <v>Small</v>
          </cell>
        </row>
        <row r="2982">
          <cell r="B2982" t="str">
            <v>ME_Small_HPHC_HMO_POS</v>
          </cell>
          <cell r="H2982">
            <v>795</v>
          </cell>
          <cell r="I2982">
            <v>1</v>
          </cell>
          <cell r="J2982">
            <v>201906</v>
          </cell>
          <cell r="K2982">
            <v>201800</v>
          </cell>
          <cell r="N2982">
            <v>375756.56999999989</v>
          </cell>
          <cell r="O2982" t="str">
            <v>Small</v>
          </cell>
        </row>
        <row r="2983">
          <cell r="B2983" t="str">
            <v>ME_Small_HPHC_HMO_POS</v>
          </cell>
          <cell r="H2983">
            <v>178</v>
          </cell>
          <cell r="I2983">
            <v>0</v>
          </cell>
          <cell r="J2983">
            <v>201906</v>
          </cell>
          <cell r="K2983">
            <v>201808</v>
          </cell>
          <cell r="N2983">
            <v>78495.000000000044</v>
          </cell>
          <cell r="O2983" t="str">
            <v>Small</v>
          </cell>
        </row>
        <row r="2984">
          <cell r="B2984" t="str">
            <v>ME_Small_HPHC_HMO_POS</v>
          </cell>
          <cell r="H2984">
            <v>802</v>
          </cell>
          <cell r="I2984">
            <v>1</v>
          </cell>
          <cell r="J2984">
            <v>201907</v>
          </cell>
          <cell r="K2984">
            <v>201800</v>
          </cell>
          <cell r="N2984">
            <v>379016.5799999999</v>
          </cell>
          <cell r="O2984" t="str">
            <v>Small</v>
          </cell>
        </row>
        <row r="2985">
          <cell r="B2985" t="str">
            <v>ME_Small_HPHC_HMO_POS</v>
          </cell>
          <cell r="H2985">
            <v>179</v>
          </cell>
          <cell r="I2985">
            <v>0</v>
          </cell>
          <cell r="J2985">
            <v>201907</v>
          </cell>
          <cell r="K2985">
            <v>201808</v>
          </cell>
          <cell r="N2985">
            <v>78658.350000000035</v>
          </cell>
          <cell r="O2985" t="str">
            <v>Small</v>
          </cell>
        </row>
        <row r="2986">
          <cell r="B2986" t="str">
            <v>ME_Small_HPHC_HMO_POS</v>
          </cell>
          <cell r="H2986">
            <v>794</v>
          </cell>
          <cell r="I2986">
            <v>1</v>
          </cell>
          <cell r="J2986">
            <v>201908</v>
          </cell>
          <cell r="K2986">
            <v>201800</v>
          </cell>
          <cell r="N2986">
            <v>375708.67999999988</v>
          </cell>
          <cell r="O2986" t="str">
            <v>Small</v>
          </cell>
        </row>
        <row r="2987">
          <cell r="B2987" t="str">
            <v>ME_Small_HPHC_HMO_POS</v>
          </cell>
          <cell r="H2987">
            <v>180</v>
          </cell>
          <cell r="I2987">
            <v>0</v>
          </cell>
          <cell r="J2987">
            <v>201908</v>
          </cell>
          <cell r="K2987">
            <v>201808</v>
          </cell>
          <cell r="N2987">
            <v>77859.380000000034</v>
          </cell>
          <cell r="O2987" t="str">
            <v>Small</v>
          </cell>
        </row>
        <row r="2988">
          <cell r="B2988" t="str">
            <v>ME_Small_HPHC_HMO_POS</v>
          </cell>
          <cell r="H2988">
            <v>778</v>
          </cell>
          <cell r="I2988">
            <v>1</v>
          </cell>
          <cell r="J2988">
            <v>201909</v>
          </cell>
          <cell r="K2988">
            <v>201800</v>
          </cell>
          <cell r="N2988">
            <v>372001.47999999992</v>
          </cell>
          <cell r="O2988" t="str">
            <v>Small</v>
          </cell>
        </row>
        <row r="2989">
          <cell r="B2989" t="str">
            <v>ME_Small_HPHC_HMO_POS</v>
          </cell>
          <cell r="H2989">
            <v>176</v>
          </cell>
          <cell r="I2989">
            <v>0</v>
          </cell>
          <cell r="J2989">
            <v>201909</v>
          </cell>
          <cell r="K2989">
            <v>201808</v>
          </cell>
          <cell r="N2989">
            <v>78376.490000000034</v>
          </cell>
          <cell r="O2989" t="str">
            <v>Small</v>
          </cell>
        </row>
        <row r="2990">
          <cell r="B2990" t="str">
            <v>ME_Small_HPHC_HMO_POS</v>
          </cell>
          <cell r="H2990">
            <v>467</v>
          </cell>
          <cell r="I2990">
            <v>0</v>
          </cell>
          <cell r="J2990">
            <v>201901</v>
          </cell>
          <cell r="K2990">
            <v>201800</v>
          </cell>
          <cell r="N2990">
            <v>203215.9</v>
          </cell>
          <cell r="O2990" t="str">
            <v>Small</v>
          </cell>
        </row>
        <row r="2991">
          <cell r="B2991" t="str">
            <v>ME_Small_HPHC_HMO_POS</v>
          </cell>
          <cell r="H2991">
            <v>236</v>
          </cell>
          <cell r="I2991">
            <v>0</v>
          </cell>
          <cell r="J2991">
            <v>201901</v>
          </cell>
          <cell r="K2991">
            <v>201808</v>
          </cell>
          <cell r="N2991">
            <v>100475.18000000002</v>
          </cell>
          <cell r="O2991" t="str">
            <v>Small</v>
          </cell>
        </row>
        <row r="2992">
          <cell r="B2992" t="str">
            <v>ME_Small_HPHC_HMO_POS</v>
          </cell>
          <cell r="H2992">
            <v>466</v>
          </cell>
          <cell r="I2992">
            <v>0</v>
          </cell>
          <cell r="J2992">
            <v>201902</v>
          </cell>
          <cell r="K2992">
            <v>201800</v>
          </cell>
          <cell r="N2992">
            <v>203132.10999999996</v>
          </cell>
          <cell r="O2992" t="str">
            <v>Small</v>
          </cell>
        </row>
        <row r="2993">
          <cell r="B2993" t="str">
            <v>ME_Small_HPHC_HMO_POS</v>
          </cell>
          <cell r="H2993">
            <v>223</v>
          </cell>
          <cell r="I2993">
            <v>0</v>
          </cell>
          <cell r="J2993">
            <v>201902</v>
          </cell>
          <cell r="K2993">
            <v>201808</v>
          </cell>
          <cell r="N2993">
            <v>94560.39</v>
          </cell>
          <cell r="O2993" t="str">
            <v>Small</v>
          </cell>
        </row>
        <row r="2994">
          <cell r="B2994" t="str">
            <v>ME_Small_HPHC_HMO_POS</v>
          </cell>
          <cell r="H2994">
            <v>464</v>
          </cell>
          <cell r="I2994">
            <v>0</v>
          </cell>
          <cell r="J2994">
            <v>201903</v>
          </cell>
          <cell r="K2994">
            <v>201800</v>
          </cell>
          <cell r="N2994">
            <v>202055.37999999998</v>
          </cell>
          <cell r="O2994" t="str">
            <v>Small</v>
          </cell>
        </row>
        <row r="2995">
          <cell r="B2995" t="str">
            <v>ME_Small_HPHC_HMO_POS</v>
          </cell>
          <cell r="H2995">
            <v>222</v>
          </cell>
          <cell r="I2995">
            <v>0</v>
          </cell>
          <cell r="J2995">
            <v>201903</v>
          </cell>
          <cell r="K2995">
            <v>201808</v>
          </cell>
          <cell r="N2995">
            <v>93705.61</v>
          </cell>
          <cell r="O2995" t="str">
            <v>Small</v>
          </cell>
        </row>
        <row r="2996">
          <cell r="B2996" t="str">
            <v>ME_Small_HPHC_HMO_POS</v>
          </cell>
          <cell r="H2996">
            <v>446</v>
          </cell>
          <cell r="I2996">
            <v>0</v>
          </cell>
          <cell r="J2996">
            <v>201904</v>
          </cell>
          <cell r="K2996">
            <v>201800</v>
          </cell>
          <cell r="N2996">
            <v>195735.84999999995</v>
          </cell>
          <cell r="O2996" t="str">
            <v>Small</v>
          </cell>
        </row>
        <row r="2997">
          <cell r="B2997" t="str">
            <v>ME_Small_HPHC_HMO_POS</v>
          </cell>
          <cell r="H2997">
            <v>222</v>
          </cell>
          <cell r="I2997">
            <v>0</v>
          </cell>
          <cell r="J2997">
            <v>201904</v>
          </cell>
          <cell r="K2997">
            <v>201808</v>
          </cell>
          <cell r="N2997">
            <v>93190.46</v>
          </cell>
          <cell r="O2997" t="str">
            <v>Small</v>
          </cell>
        </row>
        <row r="2998">
          <cell r="B2998" t="str">
            <v>ME_Small_HPHC_HMO_POS</v>
          </cell>
          <cell r="H2998">
            <v>443</v>
          </cell>
          <cell r="I2998">
            <v>0</v>
          </cell>
          <cell r="J2998">
            <v>201905</v>
          </cell>
          <cell r="K2998">
            <v>201800</v>
          </cell>
          <cell r="N2998">
            <v>193771.16999999995</v>
          </cell>
          <cell r="O2998" t="str">
            <v>Small</v>
          </cell>
        </row>
        <row r="2999">
          <cell r="B2999" t="str">
            <v>ME_Small_HPHC_HMO_POS</v>
          </cell>
          <cell r="H2999">
            <v>225</v>
          </cell>
          <cell r="I2999">
            <v>0</v>
          </cell>
          <cell r="J2999">
            <v>201905</v>
          </cell>
          <cell r="K2999">
            <v>201808</v>
          </cell>
          <cell r="N2999">
            <v>94189.000000000015</v>
          </cell>
          <cell r="O2999" t="str">
            <v>Small</v>
          </cell>
        </row>
        <row r="3000">
          <cell r="B3000" t="str">
            <v>ME_Small_HPHC_HMO_POS</v>
          </cell>
          <cell r="H3000">
            <v>448</v>
          </cell>
          <cell r="I3000">
            <v>0</v>
          </cell>
          <cell r="J3000">
            <v>201906</v>
          </cell>
          <cell r="K3000">
            <v>201800</v>
          </cell>
          <cell r="N3000">
            <v>195758.97999999995</v>
          </cell>
          <cell r="O3000" t="str">
            <v>Small</v>
          </cell>
        </row>
        <row r="3001">
          <cell r="B3001" t="str">
            <v>ME_Small_HPHC_HMO_POS</v>
          </cell>
          <cell r="H3001">
            <v>220</v>
          </cell>
          <cell r="I3001">
            <v>0</v>
          </cell>
          <cell r="J3001">
            <v>201906</v>
          </cell>
          <cell r="K3001">
            <v>201808</v>
          </cell>
          <cell r="N3001">
            <v>91943.660000000018</v>
          </cell>
          <cell r="O3001" t="str">
            <v>Small</v>
          </cell>
        </row>
        <row r="3002">
          <cell r="B3002" t="str">
            <v>ME_Small_HPHC_HMO_POS</v>
          </cell>
          <cell r="H3002">
            <v>448</v>
          </cell>
          <cell r="I3002">
            <v>0</v>
          </cell>
          <cell r="J3002">
            <v>201907</v>
          </cell>
          <cell r="K3002">
            <v>201800</v>
          </cell>
          <cell r="N3002">
            <v>196176.33999999994</v>
          </cell>
          <cell r="O3002" t="str">
            <v>Small</v>
          </cell>
        </row>
        <row r="3003">
          <cell r="B3003" t="str">
            <v>ME_Small_HPHC_HMO_POS</v>
          </cell>
          <cell r="H3003">
            <v>219</v>
          </cell>
          <cell r="I3003">
            <v>0</v>
          </cell>
          <cell r="J3003">
            <v>201907</v>
          </cell>
          <cell r="K3003">
            <v>201808</v>
          </cell>
          <cell r="N3003">
            <v>91547.06</v>
          </cell>
          <cell r="O3003" t="str">
            <v>Small</v>
          </cell>
        </row>
        <row r="3004">
          <cell r="B3004" t="str">
            <v>ME_Small_HPHC_HMO_POS</v>
          </cell>
          <cell r="H3004">
            <v>449</v>
          </cell>
          <cell r="I3004">
            <v>0</v>
          </cell>
          <cell r="J3004">
            <v>201908</v>
          </cell>
          <cell r="K3004">
            <v>201800</v>
          </cell>
          <cell r="N3004">
            <v>196795.17999999996</v>
          </cell>
          <cell r="O3004" t="str">
            <v>Small</v>
          </cell>
        </row>
        <row r="3005">
          <cell r="B3005" t="str">
            <v>ME_Small_HPHC_HMO_POS</v>
          </cell>
          <cell r="H3005">
            <v>215</v>
          </cell>
          <cell r="I3005">
            <v>0</v>
          </cell>
          <cell r="J3005">
            <v>201908</v>
          </cell>
          <cell r="K3005">
            <v>201808</v>
          </cell>
          <cell r="N3005">
            <v>89968.680000000008</v>
          </cell>
          <cell r="O3005" t="str">
            <v>Small</v>
          </cell>
        </row>
        <row r="3006">
          <cell r="B3006" t="str">
            <v>ME_Small_HPHC_HMO_POS</v>
          </cell>
          <cell r="H3006">
            <v>450</v>
          </cell>
          <cell r="I3006">
            <v>0</v>
          </cell>
          <cell r="J3006">
            <v>201909</v>
          </cell>
          <cell r="K3006">
            <v>201800</v>
          </cell>
          <cell r="N3006">
            <v>197492.50999999998</v>
          </cell>
          <cell r="O3006" t="str">
            <v>Small</v>
          </cell>
        </row>
        <row r="3007">
          <cell r="B3007" t="str">
            <v>ME_Small_HPHC_HMO_POS</v>
          </cell>
          <cell r="H3007">
            <v>212</v>
          </cell>
          <cell r="I3007">
            <v>0</v>
          </cell>
          <cell r="J3007">
            <v>201909</v>
          </cell>
          <cell r="K3007">
            <v>201808</v>
          </cell>
          <cell r="N3007">
            <v>90127.580000000016</v>
          </cell>
          <cell r="O3007" t="str">
            <v>Small</v>
          </cell>
        </row>
        <row r="3008">
          <cell r="B3008" t="str">
            <v>ME_Small_HPHC_HMO_POS</v>
          </cell>
          <cell r="H3008">
            <v>3486</v>
          </cell>
          <cell r="I3008">
            <v>5</v>
          </cell>
          <cell r="J3008">
            <v>201901</v>
          </cell>
          <cell r="K3008">
            <v>201800</v>
          </cell>
          <cell r="N3008">
            <v>1582321.2299999995</v>
          </cell>
          <cell r="O3008" t="str">
            <v>Small</v>
          </cell>
        </row>
        <row r="3009">
          <cell r="B3009" t="str">
            <v>ME_Small_HPHC_HMO_POS</v>
          </cell>
          <cell r="H3009">
            <v>527</v>
          </cell>
          <cell r="I3009">
            <v>2</v>
          </cell>
          <cell r="J3009">
            <v>201901</v>
          </cell>
          <cell r="K3009">
            <v>201808</v>
          </cell>
          <cell r="N3009">
            <v>239581.19000000003</v>
          </cell>
          <cell r="O3009" t="str">
            <v>Small</v>
          </cell>
        </row>
        <row r="3010">
          <cell r="B3010" t="str">
            <v>ME_Small_HPHC_HMO_POS</v>
          </cell>
          <cell r="H3010">
            <v>3481</v>
          </cell>
          <cell r="I3010">
            <v>5</v>
          </cell>
          <cell r="J3010">
            <v>201902</v>
          </cell>
          <cell r="K3010">
            <v>201800</v>
          </cell>
          <cell r="N3010">
            <v>1579142.32</v>
          </cell>
          <cell r="O3010" t="str">
            <v>Small</v>
          </cell>
        </row>
        <row r="3011">
          <cell r="B3011" t="str">
            <v>ME_Small_HPHC_HMO_POS</v>
          </cell>
          <cell r="H3011">
            <v>524</v>
          </cell>
          <cell r="I3011">
            <v>2</v>
          </cell>
          <cell r="J3011">
            <v>201902</v>
          </cell>
          <cell r="K3011">
            <v>201808</v>
          </cell>
          <cell r="N3011">
            <v>237529.32</v>
          </cell>
          <cell r="O3011" t="str">
            <v>Small</v>
          </cell>
        </row>
        <row r="3012">
          <cell r="B3012" t="str">
            <v>ME_Small_HPHC_HMO_POS</v>
          </cell>
          <cell r="H3012">
            <v>3457</v>
          </cell>
          <cell r="I3012">
            <v>5</v>
          </cell>
          <cell r="J3012">
            <v>201903</v>
          </cell>
          <cell r="K3012">
            <v>201800</v>
          </cell>
          <cell r="N3012">
            <v>1567969.3199999996</v>
          </cell>
          <cell r="O3012" t="str">
            <v>Small</v>
          </cell>
        </row>
        <row r="3013">
          <cell r="B3013" t="str">
            <v>ME_Small_HPHC_HMO_POS</v>
          </cell>
          <cell r="H3013">
            <v>527</v>
          </cell>
          <cell r="I3013">
            <v>2</v>
          </cell>
          <cell r="J3013">
            <v>201903</v>
          </cell>
          <cell r="K3013">
            <v>201808</v>
          </cell>
          <cell r="N3013">
            <v>238156.97000000003</v>
          </cell>
          <cell r="O3013" t="str">
            <v>Small</v>
          </cell>
        </row>
        <row r="3014">
          <cell r="B3014" t="str">
            <v>ME_Small_HPHC_HMO_POS</v>
          </cell>
          <cell r="H3014">
            <v>3359</v>
          </cell>
          <cell r="I3014">
            <v>5</v>
          </cell>
          <cell r="J3014">
            <v>201904</v>
          </cell>
          <cell r="K3014">
            <v>201800</v>
          </cell>
          <cell r="N3014">
            <v>1524991.3499999999</v>
          </cell>
          <cell r="O3014" t="str">
            <v>Small</v>
          </cell>
        </row>
        <row r="3015">
          <cell r="B3015" t="str">
            <v>ME_Small_HPHC_HMO_POS</v>
          </cell>
          <cell r="H3015">
            <v>540</v>
          </cell>
          <cell r="I3015">
            <v>2</v>
          </cell>
          <cell r="J3015">
            <v>201904</v>
          </cell>
          <cell r="K3015">
            <v>201808</v>
          </cell>
          <cell r="N3015">
            <v>243495.83000000005</v>
          </cell>
          <cell r="O3015" t="str">
            <v>Small</v>
          </cell>
        </row>
        <row r="3016">
          <cell r="B3016" t="str">
            <v>ME_Small_HPHC_HMO_POS</v>
          </cell>
          <cell r="H3016">
            <v>3336</v>
          </cell>
          <cell r="I3016">
            <v>6</v>
          </cell>
          <cell r="J3016">
            <v>201905</v>
          </cell>
          <cell r="K3016">
            <v>201800</v>
          </cell>
          <cell r="N3016">
            <v>1515827.9900000007</v>
          </cell>
          <cell r="O3016" t="str">
            <v>Small</v>
          </cell>
        </row>
        <row r="3017">
          <cell r="B3017" t="str">
            <v>ME_Small_HPHC_HMO_POS</v>
          </cell>
          <cell r="H3017">
            <v>542</v>
          </cell>
          <cell r="I3017">
            <v>2</v>
          </cell>
          <cell r="J3017">
            <v>201905</v>
          </cell>
          <cell r="K3017">
            <v>201808</v>
          </cell>
          <cell r="N3017">
            <v>243340.39</v>
          </cell>
          <cell r="O3017" t="str">
            <v>Small</v>
          </cell>
        </row>
        <row r="3018">
          <cell r="B3018" t="str">
            <v>ME_Small_HPHC_HMO_POS</v>
          </cell>
          <cell r="H3018">
            <v>3336</v>
          </cell>
          <cell r="I3018">
            <v>5</v>
          </cell>
          <cell r="J3018">
            <v>201906</v>
          </cell>
          <cell r="K3018">
            <v>201800</v>
          </cell>
          <cell r="N3018">
            <v>1514121.9600000009</v>
          </cell>
          <cell r="O3018" t="str">
            <v>Small</v>
          </cell>
        </row>
        <row r="3019">
          <cell r="B3019" t="str">
            <v>ME_Small_HPHC_HMO_POS</v>
          </cell>
          <cell r="H3019">
            <v>536</v>
          </cell>
          <cell r="I3019">
            <v>2</v>
          </cell>
          <cell r="J3019">
            <v>201906</v>
          </cell>
          <cell r="K3019">
            <v>201808</v>
          </cell>
          <cell r="N3019">
            <v>242335.36000000002</v>
          </cell>
          <cell r="O3019" t="str">
            <v>Small</v>
          </cell>
        </row>
        <row r="3020">
          <cell r="B3020" t="str">
            <v>ME_Small_HPHC_HMO_POS</v>
          </cell>
          <cell r="H3020">
            <v>3275</v>
          </cell>
          <cell r="I3020">
            <v>4</v>
          </cell>
          <cell r="J3020">
            <v>201907</v>
          </cell>
          <cell r="K3020">
            <v>201800</v>
          </cell>
          <cell r="N3020">
            <v>1485389.2500000012</v>
          </cell>
          <cell r="O3020" t="str">
            <v>Small</v>
          </cell>
        </row>
        <row r="3021">
          <cell r="B3021" t="str">
            <v>ME_Small_HPHC_HMO_POS</v>
          </cell>
          <cell r="H3021">
            <v>540</v>
          </cell>
          <cell r="I3021">
            <v>2</v>
          </cell>
          <cell r="J3021">
            <v>201907</v>
          </cell>
          <cell r="K3021">
            <v>201808</v>
          </cell>
          <cell r="N3021">
            <v>242317.05</v>
          </cell>
          <cell r="O3021" t="str">
            <v>Small</v>
          </cell>
        </row>
        <row r="3022">
          <cell r="B3022" t="str">
            <v>ME_Small_HPHC_HMO_POS</v>
          </cell>
          <cell r="H3022">
            <v>3268</v>
          </cell>
          <cell r="I3022">
            <v>4</v>
          </cell>
          <cell r="J3022">
            <v>201908</v>
          </cell>
          <cell r="K3022">
            <v>201800</v>
          </cell>
          <cell r="N3022">
            <v>1481526.8200000003</v>
          </cell>
          <cell r="O3022" t="str">
            <v>Small</v>
          </cell>
        </row>
        <row r="3023">
          <cell r="B3023" t="str">
            <v>ME_Small_HPHC_HMO_POS</v>
          </cell>
          <cell r="H3023">
            <v>525</v>
          </cell>
          <cell r="I3023">
            <v>2</v>
          </cell>
          <cell r="J3023">
            <v>201908</v>
          </cell>
          <cell r="K3023">
            <v>201808</v>
          </cell>
          <cell r="N3023">
            <v>235529.67000000004</v>
          </cell>
          <cell r="O3023" t="str">
            <v>Small</v>
          </cell>
        </row>
        <row r="3024">
          <cell r="B3024" t="str">
            <v>ME_Small_HPHC_HMO_POS</v>
          </cell>
          <cell r="H3024">
            <v>3249</v>
          </cell>
          <cell r="I3024">
            <v>6</v>
          </cell>
          <cell r="J3024">
            <v>201909</v>
          </cell>
          <cell r="K3024">
            <v>201800</v>
          </cell>
          <cell r="N3024">
            <v>1471426.7200000014</v>
          </cell>
          <cell r="O3024" t="str">
            <v>Small</v>
          </cell>
        </row>
        <row r="3025">
          <cell r="B3025" t="str">
            <v>ME_Small_HPHC_HMO_POS</v>
          </cell>
          <cell r="H3025">
            <v>513</v>
          </cell>
          <cell r="I3025">
            <v>2</v>
          </cell>
          <cell r="J3025">
            <v>201909</v>
          </cell>
          <cell r="K3025">
            <v>201808</v>
          </cell>
          <cell r="N3025">
            <v>233147.78000000006</v>
          </cell>
          <cell r="O3025" t="str">
            <v>Small</v>
          </cell>
        </row>
        <row r="3026">
          <cell r="B3026" t="str">
            <v>ME_Small_HPIC_PPO</v>
          </cell>
          <cell r="H3026">
            <v>1383</v>
          </cell>
          <cell r="I3026">
            <v>0</v>
          </cell>
          <cell r="J3026">
            <v>201901</v>
          </cell>
          <cell r="K3026">
            <v>201800</v>
          </cell>
          <cell r="N3026">
            <v>698893.16999999958</v>
          </cell>
          <cell r="O3026" t="str">
            <v>Small</v>
          </cell>
        </row>
        <row r="3027">
          <cell r="B3027" t="str">
            <v>ME_Small_HPIC_PPO</v>
          </cell>
          <cell r="H3027">
            <v>135</v>
          </cell>
          <cell r="I3027">
            <v>0</v>
          </cell>
          <cell r="J3027">
            <v>201901</v>
          </cell>
          <cell r="K3027">
            <v>201808</v>
          </cell>
          <cell r="N3027">
            <v>82202.59</v>
          </cell>
          <cell r="O3027" t="str">
            <v>Small</v>
          </cell>
        </row>
        <row r="3028">
          <cell r="B3028" t="str">
            <v>ME_Small_HPIC_PPO</v>
          </cell>
          <cell r="H3028">
            <v>1377</v>
          </cell>
          <cell r="I3028">
            <v>0</v>
          </cell>
          <cell r="J3028">
            <v>201902</v>
          </cell>
          <cell r="K3028">
            <v>201800</v>
          </cell>
          <cell r="N3028">
            <v>694718.11999999965</v>
          </cell>
          <cell r="O3028" t="str">
            <v>Small</v>
          </cell>
        </row>
        <row r="3029">
          <cell r="B3029" t="str">
            <v>ME_Small_HPIC_PPO</v>
          </cell>
          <cell r="H3029">
            <v>136</v>
          </cell>
          <cell r="I3029">
            <v>0</v>
          </cell>
          <cell r="J3029">
            <v>201902</v>
          </cell>
          <cell r="K3029">
            <v>201808</v>
          </cell>
          <cell r="N3029">
            <v>81961.850000000006</v>
          </cell>
          <cell r="O3029" t="str">
            <v>Small</v>
          </cell>
        </row>
        <row r="3030">
          <cell r="B3030" t="str">
            <v>ME_Small_HPIC_PPO</v>
          </cell>
          <cell r="H3030">
            <v>1371</v>
          </cell>
          <cell r="I3030">
            <v>0</v>
          </cell>
          <cell r="J3030">
            <v>201903</v>
          </cell>
          <cell r="K3030">
            <v>201800</v>
          </cell>
          <cell r="N3030">
            <v>691919.99999999977</v>
          </cell>
          <cell r="O3030" t="str">
            <v>Small</v>
          </cell>
        </row>
        <row r="3031">
          <cell r="B3031" t="str">
            <v>ME_Small_HPIC_PPO</v>
          </cell>
          <cell r="H3031">
            <v>135</v>
          </cell>
          <cell r="I3031">
            <v>0</v>
          </cell>
          <cell r="J3031">
            <v>201903</v>
          </cell>
          <cell r="K3031">
            <v>201808</v>
          </cell>
          <cell r="N3031">
            <v>81132.03</v>
          </cell>
          <cell r="O3031" t="str">
            <v>Small</v>
          </cell>
        </row>
        <row r="3032">
          <cell r="B3032" t="str">
            <v>ME_Small_HPIC_PPO</v>
          </cell>
          <cell r="H3032">
            <v>1375</v>
          </cell>
          <cell r="I3032">
            <v>0</v>
          </cell>
          <cell r="J3032">
            <v>201904</v>
          </cell>
          <cell r="K3032">
            <v>201800</v>
          </cell>
          <cell r="N3032">
            <v>693524.41999999958</v>
          </cell>
          <cell r="O3032" t="str">
            <v>Small</v>
          </cell>
        </row>
        <row r="3033">
          <cell r="B3033" t="str">
            <v>ME_Small_HPIC_PPO</v>
          </cell>
          <cell r="H3033">
            <v>133</v>
          </cell>
          <cell r="I3033">
            <v>0</v>
          </cell>
          <cell r="J3033">
            <v>201904</v>
          </cell>
          <cell r="K3033">
            <v>201808</v>
          </cell>
          <cell r="N3033">
            <v>79177.11</v>
          </cell>
          <cell r="O3033" t="str">
            <v>Small</v>
          </cell>
        </row>
        <row r="3034">
          <cell r="B3034" t="str">
            <v>ME_Small_HPIC_PPO</v>
          </cell>
          <cell r="H3034">
            <v>1379</v>
          </cell>
          <cell r="I3034">
            <v>0</v>
          </cell>
          <cell r="J3034">
            <v>201905</v>
          </cell>
          <cell r="K3034">
            <v>201800</v>
          </cell>
          <cell r="N3034">
            <v>698113.82999999949</v>
          </cell>
          <cell r="O3034" t="str">
            <v>Small</v>
          </cell>
        </row>
        <row r="3035">
          <cell r="B3035" t="str">
            <v>ME_Small_HPIC_PPO</v>
          </cell>
          <cell r="H3035">
            <v>136</v>
          </cell>
          <cell r="I3035">
            <v>0</v>
          </cell>
          <cell r="J3035">
            <v>201905</v>
          </cell>
          <cell r="K3035">
            <v>201808</v>
          </cell>
          <cell r="N3035">
            <v>80281.420000000013</v>
          </cell>
          <cell r="O3035" t="str">
            <v>Small</v>
          </cell>
        </row>
        <row r="3036">
          <cell r="B3036" t="str">
            <v>ME_Small_HPIC_PPO</v>
          </cell>
          <cell r="H3036">
            <v>1382</v>
          </cell>
          <cell r="I3036">
            <v>0</v>
          </cell>
          <cell r="J3036">
            <v>201906</v>
          </cell>
          <cell r="K3036">
            <v>201800</v>
          </cell>
          <cell r="N3036">
            <v>697776.50999999931</v>
          </cell>
          <cell r="O3036" t="str">
            <v>Small</v>
          </cell>
        </row>
        <row r="3037">
          <cell r="B3037" t="str">
            <v>ME_Small_HPIC_PPO</v>
          </cell>
          <cell r="H3037">
            <v>129</v>
          </cell>
          <cell r="I3037">
            <v>0</v>
          </cell>
          <cell r="J3037">
            <v>201906</v>
          </cell>
          <cell r="K3037">
            <v>201808</v>
          </cell>
          <cell r="N3037">
            <v>77191.81</v>
          </cell>
          <cell r="O3037" t="str">
            <v>Small</v>
          </cell>
        </row>
        <row r="3038">
          <cell r="B3038" t="str">
            <v>ME_Small_HPIC_PPO</v>
          </cell>
          <cell r="H3038">
            <v>1384</v>
          </cell>
          <cell r="I3038">
            <v>0</v>
          </cell>
          <cell r="J3038">
            <v>201907</v>
          </cell>
          <cell r="K3038">
            <v>201800</v>
          </cell>
          <cell r="N3038">
            <v>697181.49999999942</v>
          </cell>
          <cell r="O3038" t="str">
            <v>Small</v>
          </cell>
        </row>
        <row r="3039">
          <cell r="B3039" t="str">
            <v>ME_Small_HPIC_PPO</v>
          </cell>
          <cell r="H3039">
            <v>138</v>
          </cell>
          <cell r="I3039">
            <v>0</v>
          </cell>
          <cell r="J3039">
            <v>201907</v>
          </cell>
          <cell r="K3039">
            <v>201808</v>
          </cell>
          <cell r="N3039">
            <v>79345.830000000016</v>
          </cell>
          <cell r="O3039" t="str">
            <v>Small</v>
          </cell>
        </row>
        <row r="3040">
          <cell r="B3040" t="str">
            <v>ME_Small_HPIC_PPO</v>
          </cell>
          <cell r="H3040">
            <v>1376</v>
          </cell>
          <cell r="I3040">
            <v>0</v>
          </cell>
          <cell r="J3040">
            <v>201908</v>
          </cell>
          <cell r="K3040">
            <v>201800</v>
          </cell>
          <cell r="N3040">
            <v>692479.23999999918</v>
          </cell>
          <cell r="O3040" t="str">
            <v>Small</v>
          </cell>
        </row>
        <row r="3041">
          <cell r="B3041" t="str">
            <v>ME_Small_HPIC_PPO</v>
          </cell>
          <cell r="H3041">
            <v>136</v>
          </cell>
          <cell r="I3041">
            <v>0</v>
          </cell>
          <cell r="J3041">
            <v>201908</v>
          </cell>
          <cell r="K3041">
            <v>201808</v>
          </cell>
          <cell r="N3041">
            <v>77980.62000000001</v>
          </cell>
          <cell r="O3041" t="str">
            <v>Small</v>
          </cell>
        </row>
        <row r="3042">
          <cell r="B3042" t="str">
            <v>ME_Small_HPIC_PPO</v>
          </cell>
          <cell r="H3042">
            <v>1370</v>
          </cell>
          <cell r="I3042">
            <v>0</v>
          </cell>
          <cell r="J3042">
            <v>201909</v>
          </cell>
          <cell r="K3042">
            <v>201800</v>
          </cell>
          <cell r="N3042">
            <v>691689.74999999907</v>
          </cell>
          <cell r="O3042" t="str">
            <v>Small</v>
          </cell>
        </row>
        <row r="3043">
          <cell r="B3043" t="str">
            <v>ME_Small_HPIC_PPO</v>
          </cell>
          <cell r="H3043">
            <v>133</v>
          </cell>
          <cell r="I3043">
            <v>0</v>
          </cell>
          <cell r="J3043">
            <v>201909</v>
          </cell>
          <cell r="K3043">
            <v>201808</v>
          </cell>
          <cell r="N3043">
            <v>76155.750000000015</v>
          </cell>
          <cell r="O3043" t="str">
            <v>Small</v>
          </cell>
        </row>
        <row r="3044">
          <cell r="B3044" t="str">
            <v>ME_Small_HPIC_PPO</v>
          </cell>
          <cell r="H3044">
            <v>197</v>
          </cell>
          <cell r="I3044">
            <v>0</v>
          </cell>
          <cell r="J3044">
            <v>201901</v>
          </cell>
          <cell r="K3044">
            <v>201800</v>
          </cell>
          <cell r="N3044">
            <v>90735.679999999978</v>
          </cell>
          <cell r="O3044" t="str">
            <v>Small</v>
          </cell>
        </row>
        <row r="3045">
          <cell r="B3045" t="str">
            <v>ME_Small_HPIC_PPO</v>
          </cell>
          <cell r="H3045">
            <v>159</v>
          </cell>
          <cell r="I3045">
            <v>0</v>
          </cell>
          <cell r="J3045">
            <v>201902</v>
          </cell>
          <cell r="K3045">
            <v>201800</v>
          </cell>
          <cell r="N3045">
            <v>86001.340000000011</v>
          </cell>
          <cell r="O3045" t="str">
            <v>Small</v>
          </cell>
        </row>
        <row r="3046">
          <cell r="B3046" t="str">
            <v>ME_Small_HPIC_PPO</v>
          </cell>
          <cell r="H3046">
            <v>1</v>
          </cell>
          <cell r="I3046">
            <v>0</v>
          </cell>
          <cell r="J3046">
            <v>201902</v>
          </cell>
          <cell r="K3046">
            <v>201808</v>
          </cell>
          <cell r="N3046">
            <v>387.04</v>
          </cell>
          <cell r="O3046" t="str">
            <v>Small</v>
          </cell>
        </row>
        <row r="3047">
          <cell r="B3047" t="str">
            <v>ME_Small_HPIC_PPO</v>
          </cell>
          <cell r="H3047">
            <v>161</v>
          </cell>
          <cell r="I3047">
            <v>0</v>
          </cell>
          <cell r="J3047">
            <v>201903</v>
          </cell>
          <cell r="K3047">
            <v>201800</v>
          </cell>
          <cell r="N3047">
            <v>85791.340000000011</v>
          </cell>
          <cell r="O3047" t="str">
            <v>Small</v>
          </cell>
        </row>
        <row r="3048">
          <cell r="B3048" t="str">
            <v>ME_Small_HPIC_PPO</v>
          </cell>
          <cell r="H3048">
            <v>1</v>
          </cell>
          <cell r="I3048">
            <v>0</v>
          </cell>
          <cell r="J3048">
            <v>201903</v>
          </cell>
          <cell r="K3048">
            <v>201808</v>
          </cell>
          <cell r="N3048">
            <v>387.04</v>
          </cell>
          <cell r="O3048" t="str">
            <v>Small</v>
          </cell>
        </row>
        <row r="3049">
          <cell r="B3049" t="str">
            <v>ME_Small_HPIC_PPO</v>
          </cell>
          <cell r="H3049">
            <v>161</v>
          </cell>
          <cell r="I3049">
            <v>0</v>
          </cell>
          <cell r="J3049">
            <v>201904</v>
          </cell>
          <cell r="K3049">
            <v>201800</v>
          </cell>
          <cell r="N3049">
            <v>85389.390000000014</v>
          </cell>
          <cell r="O3049" t="str">
            <v>Small</v>
          </cell>
        </row>
        <row r="3050">
          <cell r="B3050" t="str">
            <v>ME_Small_HPIC_PPO</v>
          </cell>
          <cell r="H3050">
            <v>1</v>
          </cell>
          <cell r="I3050">
            <v>0</v>
          </cell>
          <cell r="J3050">
            <v>201904</v>
          </cell>
          <cell r="K3050">
            <v>201808</v>
          </cell>
          <cell r="N3050">
            <v>387.04</v>
          </cell>
          <cell r="O3050" t="str">
            <v>Small</v>
          </cell>
        </row>
        <row r="3051">
          <cell r="B3051" t="str">
            <v>ME_Small_HPIC_PPO</v>
          </cell>
          <cell r="H3051">
            <v>161</v>
          </cell>
          <cell r="I3051">
            <v>0</v>
          </cell>
          <cell r="J3051">
            <v>201905</v>
          </cell>
          <cell r="K3051">
            <v>201800</v>
          </cell>
          <cell r="N3051">
            <v>83734.310000000012</v>
          </cell>
          <cell r="O3051" t="str">
            <v>Small</v>
          </cell>
        </row>
        <row r="3052">
          <cell r="B3052" t="str">
            <v>ME_Small_HPIC_PPO</v>
          </cell>
          <cell r="H3052">
            <v>1</v>
          </cell>
          <cell r="I3052">
            <v>0</v>
          </cell>
          <cell r="J3052">
            <v>201905</v>
          </cell>
          <cell r="K3052">
            <v>201808</v>
          </cell>
          <cell r="N3052">
            <v>387.04</v>
          </cell>
          <cell r="O3052" t="str">
            <v>Small</v>
          </cell>
        </row>
        <row r="3053">
          <cell r="B3053" t="str">
            <v>ME_Small_HPIC_PPO</v>
          </cell>
          <cell r="H3053">
            <v>159</v>
          </cell>
          <cell r="I3053">
            <v>0</v>
          </cell>
          <cell r="J3053">
            <v>201906</v>
          </cell>
          <cell r="K3053">
            <v>201800</v>
          </cell>
          <cell r="N3053">
            <v>84251.690000000017</v>
          </cell>
          <cell r="O3053" t="str">
            <v>Small</v>
          </cell>
        </row>
        <row r="3054">
          <cell r="B3054" t="str">
            <v>ME_Small_HPIC_PPO</v>
          </cell>
          <cell r="H3054">
            <v>1</v>
          </cell>
          <cell r="I3054">
            <v>0</v>
          </cell>
          <cell r="J3054">
            <v>201906</v>
          </cell>
          <cell r="K3054">
            <v>201808</v>
          </cell>
          <cell r="N3054">
            <v>387.04</v>
          </cell>
          <cell r="O3054" t="str">
            <v>Small</v>
          </cell>
        </row>
        <row r="3055">
          <cell r="B3055" t="str">
            <v>ME_Small_HPIC_PPO</v>
          </cell>
          <cell r="H3055">
            <v>165</v>
          </cell>
          <cell r="I3055">
            <v>0</v>
          </cell>
          <cell r="J3055">
            <v>201907</v>
          </cell>
          <cell r="K3055">
            <v>201800</v>
          </cell>
          <cell r="N3055">
            <v>86739.170000000027</v>
          </cell>
          <cell r="O3055" t="str">
            <v>Small</v>
          </cell>
        </row>
        <row r="3056">
          <cell r="B3056" t="str">
            <v>ME_Small_HPIC_PPO</v>
          </cell>
          <cell r="H3056">
            <v>1</v>
          </cell>
          <cell r="I3056">
            <v>0</v>
          </cell>
          <cell r="J3056">
            <v>201907</v>
          </cell>
          <cell r="K3056">
            <v>201808</v>
          </cell>
          <cell r="N3056">
            <v>387.04</v>
          </cell>
          <cell r="O3056" t="str">
            <v>Small</v>
          </cell>
        </row>
        <row r="3057">
          <cell r="B3057" t="str">
            <v>ME_Small_HPIC_PPO</v>
          </cell>
          <cell r="H3057">
            <v>171</v>
          </cell>
          <cell r="I3057">
            <v>0</v>
          </cell>
          <cell r="J3057">
            <v>201908</v>
          </cell>
          <cell r="K3057">
            <v>201800</v>
          </cell>
          <cell r="N3057">
            <v>88653.170000000027</v>
          </cell>
          <cell r="O3057" t="str">
            <v>Small</v>
          </cell>
        </row>
        <row r="3058">
          <cell r="B3058" t="str">
            <v>ME_Small_HPIC_PPO</v>
          </cell>
          <cell r="H3058">
            <v>1</v>
          </cell>
          <cell r="I3058">
            <v>0</v>
          </cell>
          <cell r="J3058">
            <v>201908</v>
          </cell>
          <cell r="K3058">
            <v>201808</v>
          </cell>
          <cell r="N3058">
            <v>387.04</v>
          </cell>
          <cell r="O3058" t="str">
            <v>Small</v>
          </cell>
        </row>
        <row r="3059">
          <cell r="B3059" t="str">
            <v>ME_Small_HPIC_PPO</v>
          </cell>
          <cell r="H3059">
            <v>175</v>
          </cell>
          <cell r="I3059">
            <v>0</v>
          </cell>
          <cell r="J3059">
            <v>201909</v>
          </cell>
          <cell r="K3059">
            <v>201800</v>
          </cell>
          <cell r="N3059">
            <v>89109.660000000018</v>
          </cell>
          <cell r="O3059" t="str">
            <v>Small</v>
          </cell>
        </row>
        <row r="3060">
          <cell r="B3060" t="str">
            <v>ME_Small_HPIC_PPO</v>
          </cell>
          <cell r="H3060">
            <v>1</v>
          </cell>
          <cell r="I3060">
            <v>0</v>
          </cell>
          <cell r="J3060">
            <v>201909</v>
          </cell>
          <cell r="K3060">
            <v>201808</v>
          </cell>
          <cell r="N3060">
            <v>387.04</v>
          </cell>
          <cell r="O3060" t="str">
            <v>Small</v>
          </cell>
        </row>
        <row r="3061">
          <cell r="B3061" t="str">
            <v>ME_Small_HPIC_PPO</v>
          </cell>
          <cell r="H3061">
            <v>201</v>
          </cell>
          <cell r="I3061">
            <v>0</v>
          </cell>
          <cell r="J3061">
            <v>201901</v>
          </cell>
          <cell r="K3061">
            <v>201800</v>
          </cell>
          <cell r="N3061">
            <v>91954.700000000012</v>
          </cell>
          <cell r="O3061" t="str">
            <v>Small</v>
          </cell>
        </row>
        <row r="3062">
          <cell r="B3062" t="str">
            <v>ME_Small_HPIC_PPO</v>
          </cell>
          <cell r="H3062">
            <v>196</v>
          </cell>
          <cell r="I3062">
            <v>0</v>
          </cell>
          <cell r="J3062">
            <v>201902</v>
          </cell>
          <cell r="K3062">
            <v>201800</v>
          </cell>
          <cell r="N3062">
            <v>89559.35</v>
          </cell>
          <cell r="O3062" t="str">
            <v>Small</v>
          </cell>
        </row>
        <row r="3063">
          <cell r="B3063" t="str">
            <v>ME_Small_HPIC_PPO</v>
          </cell>
          <cell r="H3063">
            <v>154</v>
          </cell>
          <cell r="I3063">
            <v>0</v>
          </cell>
          <cell r="J3063">
            <v>201903</v>
          </cell>
          <cell r="K3063">
            <v>201800</v>
          </cell>
          <cell r="N3063">
            <v>79678.16</v>
          </cell>
          <cell r="O3063" t="str">
            <v>Small</v>
          </cell>
        </row>
        <row r="3064">
          <cell r="B3064" t="str">
            <v>ME_Small_HPIC_PPO</v>
          </cell>
          <cell r="H3064">
            <v>8</v>
          </cell>
          <cell r="I3064">
            <v>0</v>
          </cell>
          <cell r="J3064">
            <v>201903</v>
          </cell>
          <cell r="K3064">
            <v>201808</v>
          </cell>
          <cell r="N3064">
            <v>4067.48</v>
          </cell>
          <cell r="O3064" t="str">
            <v>Small</v>
          </cell>
        </row>
        <row r="3065">
          <cell r="B3065" t="str">
            <v>ME_Small_HPIC_PPO</v>
          </cell>
          <cell r="H3065">
            <v>147</v>
          </cell>
          <cell r="I3065">
            <v>0</v>
          </cell>
          <cell r="J3065">
            <v>201904</v>
          </cell>
          <cell r="K3065">
            <v>201800</v>
          </cell>
          <cell r="N3065">
            <v>75234.12</v>
          </cell>
          <cell r="O3065" t="str">
            <v>Small</v>
          </cell>
        </row>
        <row r="3066">
          <cell r="B3066" t="str">
            <v>ME_Small_HPIC_PPO</v>
          </cell>
          <cell r="H3066">
            <v>8</v>
          </cell>
          <cell r="I3066">
            <v>0</v>
          </cell>
          <cell r="J3066">
            <v>201904</v>
          </cell>
          <cell r="K3066">
            <v>201808</v>
          </cell>
          <cell r="N3066">
            <v>4067.48</v>
          </cell>
          <cell r="O3066" t="str">
            <v>Small</v>
          </cell>
        </row>
        <row r="3067">
          <cell r="B3067" t="str">
            <v>ME_Small_HPIC_PPO</v>
          </cell>
          <cell r="H3067">
            <v>143</v>
          </cell>
          <cell r="I3067">
            <v>0</v>
          </cell>
          <cell r="J3067">
            <v>201905</v>
          </cell>
          <cell r="K3067">
            <v>201800</v>
          </cell>
          <cell r="N3067">
            <v>73772.12000000001</v>
          </cell>
          <cell r="O3067" t="str">
            <v>Small</v>
          </cell>
        </row>
        <row r="3068">
          <cell r="B3068" t="str">
            <v>ME_Small_HPIC_PPO</v>
          </cell>
          <cell r="H3068">
            <v>8</v>
          </cell>
          <cell r="I3068">
            <v>0</v>
          </cell>
          <cell r="J3068">
            <v>201905</v>
          </cell>
          <cell r="K3068">
            <v>201808</v>
          </cell>
          <cell r="N3068">
            <v>4067.48</v>
          </cell>
          <cell r="O3068" t="str">
            <v>Small</v>
          </cell>
        </row>
        <row r="3069">
          <cell r="B3069" t="str">
            <v>ME_Small_HPIC_PPO</v>
          </cell>
          <cell r="H3069">
            <v>142</v>
          </cell>
          <cell r="I3069">
            <v>0</v>
          </cell>
          <cell r="J3069">
            <v>201906</v>
          </cell>
          <cell r="K3069">
            <v>201800</v>
          </cell>
          <cell r="N3069">
            <v>73508.77</v>
          </cell>
          <cell r="O3069" t="str">
            <v>Small</v>
          </cell>
        </row>
        <row r="3070">
          <cell r="B3070" t="str">
            <v>ME_Small_HPIC_PPO</v>
          </cell>
          <cell r="H3070">
            <v>8</v>
          </cell>
          <cell r="I3070">
            <v>0</v>
          </cell>
          <cell r="J3070">
            <v>201906</v>
          </cell>
          <cell r="K3070">
            <v>201808</v>
          </cell>
          <cell r="N3070">
            <v>4067.48</v>
          </cell>
          <cell r="O3070" t="str">
            <v>Small</v>
          </cell>
        </row>
        <row r="3071">
          <cell r="B3071" t="str">
            <v>ME_Small_HPIC_PPO</v>
          </cell>
          <cell r="H3071">
            <v>139</v>
          </cell>
          <cell r="I3071">
            <v>0</v>
          </cell>
          <cell r="J3071">
            <v>201907</v>
          </cell>
          <cell r="K3071">
            <v>201800</v>
          </cell>
          <cell r="N3071">
            <v>72898.200000000012</v>
          </cell>
          <cell r="O3071" t="str">
            <v>Small</v>
          </cell>
        </row>
        <row r="3072">
          <cell r="B3072" t="str">
            <v>ME_Small_HPIC_PPO</v>
          </cell>
          <cell r="H3072">
            <v>7</v>
          </cell>
          <cell r="I3072">
            <v>0</v>
          </cell>
          <cell r="J3072">
            <v>201907</v>
          </cell>
          <cell r="K3072">
            <v>201808</v>
          </cell>
          <cell r="N3072">
            <v>3435.76</v>
          </cell>
          <cell r="O3072" t="str">
            <v>Small</v>
          </cell>
        </row>
        <row r="3073">
          <cell r="B3073" t="str">
            <v>ME_Small_HPIC_PPO</v>
          </cell>
          <cell r="H3073">
            <v>137</v>
          </cell>
          <cell r="I3073">
            <v>0</v>
          </cell>
          <cell r="J3073">
            <v>201908</v>
          </cell>
          <cell r="K3073">
            <v>201800</v>
          </cell>
          <cell r="N3073">
            <v>71905.37999999999</v>
          </cell>
          <cell r="O3073" t="str">
            <v>Small</v>
          </cell>
        </row>
        <row r="3074">
          <cell r="B3074" t="str">
            <v>ME_Small_HPIC_PPO</v>
          </cell>
          <cell r="H3074">
            <v>7</v>
          </cell>
          <cell r="I3074">
            <v>0</v>
          </cell>
          <cell r="J3074">
            <v>201908</v>
          </cell>
          <cell r="K3074">
            <v>201808</v>
          </cell>
          <cell r="N3074">
            <v>3435.76</v>
          </cell>
          <cell r="O3074" t="str">
            <v>Small</v>
          </cell>
        </row>
        <row r="3075">
          <cell r="B3075" t="str">
            <v>ME_Small_HPIC_PPO</v>
          </cell>
          <cell r="H3075">
            <v>130</v>
          </cell>
          <cell r="I3075">
            <v>0</v>
          </cell>
          <cell r="J3075">
            <v>201909</v>
          </cell>
          <cell r="K3075">
            <v>201800</v>
          </cell>
          <cell r="N3075">
            <v>70098.809999999983</v>
          </cell>
          <cell r="O3075" t="str">
            <v>Small</v>
          </cell>
        </row>
        <row r="3076">
          <cell r="B3076" t="str">
            <v>ME_Small_HPIC_PPO</v>
          </cell>
          <cell r="H3076">
            <v>7</v>
          </cell>
          <cell r="I3076">
            <v>0</v>
          </cell>
          <cell r="J3076">
            <v>201909</v>
          </cell>
          <cell r="K3076">
            <v>201808</v>
          </cell>
          <cell r="N3076">
            <v>3435.76</v>
          </cell>
          <cell r="O3076" t="str">
            <v>Small</v>
          </cell>
        </row>
        <row r="3077">
          <cell r="B3077" t="str">
            <v>ME_Small_HPIC_PPO</v>
          </cell>
          <cell r="H3077">
            <v>158</v>
          </cell>
          <cell r="I3077">
            <v>0</v>
          </cell>
          <cell r="J3077">
            <v>201901</v>
          </cell>
          <cell r="K3077">
            <v>201800</v>
          </cell>
          <cell r="N3077">
            <v>68098.58</v>
          </cell>
          <cell r="O3077" t="str">
            <v>Small</v>
          </cell>
        </row>
        <row r="3078">
          <cell r="B3078" t="str">
            <v>ME_Small_HPIC_PPO</v>
          </cell>
          <cell r="H3078">
            <v>159</v>
          </cell>
          <cell r="I3078">
            <v>0</v>
          </cell>
          <cell r="J3078">
            <v>201902</v>
          </cell>
          <cell r="K3078">
            <v>201800</v>
          </cell>
          <cell r="N3078">
            <v>68230.91</v>
          </cell>
          <cell r="O3078" t="str">
            <v>Small</v>
          </cell>
        </row>
        <row r="3079">
          <cell r="B3079" t="str">
            <v>ME_Small_HPIC_PPO</v>
          </cell>
          <cell r="H3079">
            <v>156</v>
          </cell>
          <cell r="I3079">
            <v>0</v>
          </cell>
          <cell r="J3079">
            <v>201903</v>
          </cell>
          <cell r="K3079">
            <v>201800</v>
          </cell>
          <cell r="N3079">
            <v>67437.17</v>
          </cell>
          <cell r="O3079" t="str">
            <v>Small</v>
          </cell>
        </row>
        <row r="3080">
          <cell r="B3080" t="str">
            <v>ME_Small_HPIC_PPO</v>
          </cell>
          <cell r="H3080">
            <v>68</v>
          </cell>
          <cell r="I3080">
            <v>0</v>
          </cell>
          <cell r="J3080">
            <v>201904</v>
          </cell>
          <cell r="K3080">
            <v>201800</v>
          </cell>
          <cell r="N3080">
            <v>36831.300000000003</v>
          </cell>
          <cell r="O3080" t="str">
            <v>Small</v>
          </cell>
        </row>
        <row r="3081">
          <cell r="B3081" t="str">
            <v>ME_Small_HPIC_PPO</v>
          </cell>
          <cell r="H3081">
            <v>23</v>
          </cell>
          <cell r="I3081">
            <v>0</v>
          </cell>
          <cell r="J3081">
            <v>201904</v>
          </cell>
          <cell r="K3081">
            <v>201808</v>
          </cell>
          <cell r="N3081">
            <v>9400.1200000000008</v>
          </cell>
          <cell r="O3081" t="str">
            <v>Small</v>
          </cell>
        </row>
        <row r="3082">
          <cell r="B3082" t="str">
            <v>ME_Small_HPIC_PPO</v>
          </cell>
          <cell r="H3082">
            <v>70</v>
          </cell>
          <cell r="I3082">
            <v>0</v>
          </cell>
          <cell r="J3082">
            <v>201905</v>
          </cell>
          <cell r="K3082">
            <v>201800</v>
          </cell>
          <cell r="N3082">
            <v>38062.089999999997</v>
          </cell>
          <cell r="O3082" t="str">
            <v>Small</v>
          </cell>
        </row>
        <row r="3083">
          <cell r="B3083" t="str">
            <v>ME_Small_HPIC_PPO</v>
          </cell>
          <cell r="H3083">
            <v>23</v>
          </cell>
          <cell r="I3083">
            <v>0</v>
          </cell>
          <cell r="J3083">
            <v>201905</v>
          </cell>
          <cell r="K3083">
            <v>201808</v>
          </cell>
          <cell r="N3083">
            <v>10134.35</v>
          </cell>
          <cell r="O3083" t="str">
            <v>Small</v>
          </cell>
        </row>
        <row r="3084">
          <cell r="B3084" t="str">
            <v>ME_Small_HPIC_PPO</v>
          </cell>
          <cell r="H3084">
            <v>66</v>
          </cell>
          <cell r="I3084">
            <v>0</v>
          </cell>
          <cell r="J3084">
            <v>201906</v>
          </cell>
          <cell r="K3084">
            <v>201800</v>
          </cell>
          <cell r="N3084">
            <v>35677.279999999999</v>
          </cell>
          <cell r="O3084" t="str">
            <v>Small</v>
          </cell>
        </row>
        <row r="3085">
          <cell r="B3085" t="str">
            <v>ME_Small_HPIC_PPO</v>
          </cell>
          <cell r="H3085">
            <v>28</v>
          </cell>
          <cell r="I3085">
            <v>0</v>
          </cell>
          <cell r="J3085">
            <v>201906</v>
          </cell>
          <cell r="K3085">
            <v>201808</v>
          </cell>
          <cell r="N3085">
            <v>12441.12</v>
          </cell>
          <cell r="O3085" t="str">
            <v>Small</v>
          </cell>
        </row>
        <row r="3086">
          <cell r="B3086" t="str">
            <v>ME_Small_HPIC_PPO</v>
          </cell>
          <cell r="H3086">
            <v>66</v>
          </cell>
          <cell r="I3086">
            <v>0</v>
          </cell>
          <cell r="J3086">
            <v>201907</v>
          </cell>
          <cell r="K3086">
            <v>201800</v>
          </cell>
          <cell r="N3086">
            <v>35399.719999999994</v>
          </cell>
          <cell r="O3086" t="str">
            <v>Small</v>
          </cell>
        </row>
        <row r="3087">
          <cell r="B3087" t="str">
            <v>ME_Small_HPIC_PPO</v>
          </cell>
          <cell r="H3087">
            <v>28</v>
          </cell>
          <cell r="I3087">
            <v>0</v>
          </cell>
          <cell r="J3087">
            <v>201907</v>
          </cell>
          <cell r="K3087">
            <v>201808</v>
          </cell>
          <cell r="N3087">
            <v>12569.78</v>
          </cell>
          <cell r="O3087" t="str">
            <v>Small</v>
          </cell>
        </row>
        <row r="3088">
          <cell r="B3088" t="str">
            <v>ME_Small_HPIC_PPO</v>
          </cell>
          <cell r="H3088">
            <v>66</v>
          </cell>
          <cell r="I3088">
            <v>0</v>
          </cell>
          <cell r="J3088">
            <v>201908</v>
          </cell>
          <cell r="K3088">
            <v>201800</v>
          </cell>
          <cell r="N3088">
            <v>34743.97</v>
          </cell>
          <cell r="O3088" t="str">
            <v>Small</v>
          </cell>
        </row>
        <row r="3089">
          <cell r="B3089" t="str">
            <v>ME_Small_HPIC_PPO</v>
          </cell>
          <cell r="H3089">
            <v>29</v>
          </cell>
          <cell r="I3089">
            <v>0</v>
          </cell>
          <cell r="J3089">
            <v>201908</v>
          </cell>
          <cell r="K3089">
            <v>201808</v>
          </cell>
          <cell r="N3089">
            <v>12867.92</v>
          </cell>
          <cell r="O3089" t="str">
            <v>Small</v>
          </cell>
        </row>
        <row r="3090">
          <cell r="B3090" t="str">
            <v>ME_Small_HPIC_PPO</v>
          </cell>
          <cell r="H3090">
            <v>58</v>
          </cell>
          <cell r="I3090">
            <v>0</v>
          </cell>
          <cell r="J3090">
            <v>201909</v>
          </cell>
          <cell r="K3090">
            <v>201800</v>
          </cell>
          <cell r="N3090">
            <v>33372.75</v>
          </cell>
          <cell r="O3090" t="str">
            <v>Small</v>
          </cell>
        </row>
        <row r="3091">
          <cell r="B3091" t="str">
            <v>ME_Small_HPIC_PPO</v>
          </cell>
          <cell r="H3091">
            <v>31</v>
          </cell>
          <cell r="I3091">
            <v>0</v>
          </cell>
          <cell r="J3091">
            <v>201909</v>
          </cell>
          <cell r="K3091">
            <v>201808</v>
          </cell>
          <cell r="N3091">
            <v>13610.1</v>
          </cell>
          <cell r="O3091" t="str">
            <v>Small</v>
          </cell>
        </row>
        <row r="3092">
          <cell r="B3092" t="str">
            <v>ME_Small_HPIC_PPO</v>
          </cell>
          <cell r="H3092">
            <v>208</v>
          </cell>
          <cell r="I3092">
            <v>0</v>
          </cell>
          <cell r="J3092">
            <v>201901</v>
          </cell>
          <cell r="K3092">
            <v>201800</v>
          </cell>
          <cell r="N3092">
            <v>85529.319999999992</v>
          </cell>
          <cell r="O3092" t="str">
            <v>Small</v>
          </cell>
        </row>
        <row r="3093">
          <cell r="B3093" t="str">
            <v>ME_Small_HPIC_PPO</v>
          </cell>
          <cell r="H3093">
            <v>207</v>
          </cell>
          <cell r="I3093">
            <v>0</v>
          </cell>
          <cell r="J3093">
            <v>201902</v>
          </cell>
          <cell r="K3093">
            <v>201800</v>
          </cell>
          <cell r="N3093">
            <v>85209.330000000016</v>
          </cell>
          <cell r="O3093" t="str">
            <v>Small</v>
          </cell>
        </row>
        <row r="3094">
          <cell r="B3094" t="str">
            <v>ME_Small_HPIC_PPO</v>
          </cell>
          <cell r="H3094">
            <v>212</v>
          </cell>
          <cell r="I3094">
            <v>0</v>
          </cell>
          <cell r="J3094">
            <v>201903</v>
          </cell>
          <cell r="K3094">
            <v>201800</v>
          </cell>
          <cell r="N3094">
            <v>87667.090000000011</v>
          </cell>
          <cell r="O3094" t="str">
            <v>Small</v>
          </cell>
        </row>
        <row r="3095">
          <cell r="B3095" t="str">
            <v>ME_Small_HPIC_PPO</v>
          </cell>
          <cell r="H3095">
            <v>209</v>
          </cell>
          <cell r="I3095">
            <v>0</v>
          </cell>
          <cell r="J3095">
            <v>201904</v>
          </cell>
          <cell r="K3095">
            <v>201800</v>
          </cell>
          <cell r="N3095">
            <v>87296.069999999992</v>
          </cell>
          <cell r="O3095" t="str">
            <v>Small</v>
          </cell>
        </row>
        <row r="3096">
          <cell r="B3096" t="str">
            <v>ME_Small_HPIC_PPO</v>
          </cell>
          <cell r="H3096">
            <v>95</v>
          </cell>
          <cell r="I3096">
            <v>0</v>
          </cell>
          <cell r="J3096">
            <v>201905</v>
          </cell>
          <cell r="K3096">
            <v>201800</v>
          </cell>
          <cell r="N3096">
            <v>45690.13</v>
          </cell>
          <cell r="O3096" t="str">
            <v>Small</v>
          </cell>
        </row>
        <row r="3097">
          <cell r="B3097" t="str">
            <v>ME_Small_HPIC_PPO</v>
          </cell>
          <cell r="H3097">
            <v>99</v>
          </cell>
          <cell r="I3097">
            <v>0</v>
          </cell>
          <cell r="J3097">
            <v>201906</v>
          </cell>
          <cell r="K3097">
            <v>201800</v>
          </cell>
          <cell r="N3097">
            <v>47146.17</v>
          </cell>
          <cell r="O3097" t="str">
            <v>Small</v>
          </cell>
        </row>
        <row r="3098">
          <cell r="B3098" t="str">
            <v>ME_Small_HPIC_PPO</v>
          </cell>
          <cell r="H3098">
            <v>99</v>
          </cell>
          <cell r="I3098">
            <v>0</v>
          </cell>
          <cell r="J3098">
            <v>201907</v>
          </cell>
          <cell r="K3098">
            <v>201800</v>
          </cell>
          <cell r="N3098">
            <v>47133.43</v>
          </cell>
          <cell r="O3098" t="str">
            <v>Small</v>
          </cell>
        </row>
        <row r="3099">
          <cell r="B3099" t="str">
            <v>ME_Small_HPIC_PPO</v>
          </cell>
          <cell r="H3099">
            <v>84</v>
          </cell>
          <cell r="I3099">
            <v>0</v>
          </cell>
          <cell r="J3099">
            <v>201908</v>
          </cell>
          <cell r="K3099">
            <v>201800</v>
          </cell>
          <cell r="N3099">
            <v>38585.81</v>
          </cell>
          <cell r="O3099" t="str">
            <v>Small</v>
          </cell>
        </row>
        <row r="3100">
          <cell r="B3100" t="str">
            <v>ME_Small_HPIC_PPO</v>
          </cell>
          <cell r="H3100">
            <v>88</v>
          </cell>
          <cell r="I3100">
            <v>0</v>
          </cell>
          <cell r="J3100">
            <v>201909</v>
          </cell>
          <cell r="K3100">
            <v>201800</v>
          </cell>
          <cell r="N3100">
            <v>39322.929999999993</v>
          </cell>
          <cell r="O3100" t="str">
            <v>Small</v>
          </cell>
        </row>
        <row r="3101">
          <cell r="B3101" t="str">
            <v>ME_Small_HPIC_PPO</v>
          </cell>
          <cell r="H3101">
            <v>244</v>
          </cell>
          <cell r="I3101">
            <v>0</v>
          </cell>
          <cell r="J3101">
            <v>201901</v>
          </cell>
          <cell r="K3101">
            <v>201800</v>
          </cell>
          <cell r="N3101">
            <v>105363.69000000002</v>
          </cell>
          <cell r="O3101" t="str">
            <v>Small</v>
          </cell>
        </row>
        <row r="3102">
          <cell r="B3102" t="str">
            <v>ME_Small_HPIC_PPO</v>
          </cell>
          <cell r="H3102">
            <v>248</v>
          </cell>
          <cell r="I3102">
            <v>0</v>
          </cell>
          <cell r="J3102">
            <v>201902</v>
          </cell>
          <cell r="K3102">
            <v>201800</v>
          </cell>
          <cell r="N3102">
            <v>106312.81</v>
          </cell>
          <cell r="O3102" t="str">
            <v>Small</v>
          </cell>
        </row>
        <row r="3103">
          <cell r="B3103" t="str">
            <v>ME_Small_HPIC_PPO</v>
          </cell>
          <cell r="H3103">
            <v>243</v>
          </cell>
          <cell r="I3103">
            <v>0</v>
          </cell>
          <cell r="J3103">
            <v>201903</v>
          </cell>
          <cell r="K3103">
            <v>201800</v>
          </cell>
          <cell r="N3103">
            <v>105973.23</v>
          </cell>
          <cell r="O3103" t="str">
            <v>Small</v>
          </cell>
        </row>
        <row r="3104">
          <cell r="B3104" t="str">
            <v>ME_Small_HPIC_PPO</v>
          </cell>
          <cell r="H3104">
            <v>242</v>
          </cell>
          <cell r="I3104">
            <v>0</v>
          </cell>
          <cell r="J3104">
            <v>201904</v>
          </cell>
          <cell r="K3104">
            <v>201800</v>
          </cell>
          <cell r="N3104">
            <v>105473.78</v>
          </cell>
          <cell r="O3104" t="str">
            <v>Small</v>
          </cell>
        </row>
        <row r="3105">
          <cell r="B3105" t="str">
            <v>ME_Small_HPIC_PPO</v>
          </cell>
          <cell r="H3105">
            <v>241</v>
          </cell>
          <cell r="I3105">
            <v>0</v>
          </cell>
          <cell r="J3105">
            <v>201905</v>
          </cell>
          <cell r="K3105">
            <v>201800</v>
          </cell>
          <cell r="N3105">
            <v>104644.17</v>
          </cell>
          <cell r="O3105" t="str">
            <v>Small</v>
          </cell>
        </row>
        <row r="3106">
          <cell r="B3106" t="str">
            <v>ME_Small_HPIC_PPO</v>
          </cell>
          <cell r="H3106">
            <v>214</v>
          </cell>
          <cell r="I3106">
            <v>0</v>
          </cell>
          <cell r="J3106">
            <v>201906</v>
          </cell>
          <cell r="K3106">
            <v>201800</v>
          </cell>
          <cell r="N3106">
            <v>106201.90999999996</v>
          </cell>
          <cell r="O3106" t="str">
            <v>Small</v>
          </cell>
        </row>
        <row r="3107">
          <cell r="B3107" t="str">
            <v>ME_Small_HPIC_PPO</v>
          </cell>
          <cell r="H3107">
            <v>4</v>
          </cell>
          <cell r="I3107">
            <v>0</v>
          </cell>
          <cell r="J3107">
            <v>201906</v>
          </cell>
          <cell r="K3107">
            <v>201808</v>
          </cell>
          <cell r="N3107">
            <v>1661.94</v>
          </cell>
          <cell r="O3107" t="str">
            <v>Small</v>
          </cell>
        </row>
        <row r="3108">
          <cell r="B3108" t="str">
            <v>ME_Small_HPIC_PPO</v>
          </cell>
          <cell r="H3108">
            <v>209</v>
          </cell>
          <cell r="I3108">
            <v>0</v>
          </cell>
          <cell r="J3108">
            <v>201907</v>
          </cell>
          <cell r="K3108">
            <v>201800</v>
          </cell>
          <cell r="N3108">
            <v>103120.8</v>
          </cell>
          <cell r="O3108" t="str">
            <v>Small</v>
          </cell>
        </row>
        <row r="3109">
          <cell r="B3109" t="str">
            <v>ME_Small_HPIC_PPO</v>
          </cell>
          <cell r="H3109">
            <v>4</v>
          </cell>
          <cell r="I3109">
            <v>0</v>
          </cell>
          <cell r="J3109">
            <v>201907</v>
          </cell>
          <cell r="K3109">
            <v>201808</v>
          </cell>
          <cell r="N3109">
            <v>1661.94</v>
          </cell>
          <cell r="O3109" t="str">
            <v>Small</v>
          </cell>
        </row>
        <row r="3110">
          <cell r="B3110" t="str">
            <v>ME_Small_HPIC_PPO</v>
          </cell>
          <cell r="H3110">
            <v>209</v>
          </cell>
          <cell r="I3110">
            <v>0</v>
          </cell>
          <cell r="J3110">
            <v>201908</v>
          </cell>
          <cell r="K3110">
            <v>201800</v>
          </cell>
          <cell r="N3110">
            <v>103150.60999999999</v>
          </cell>
          <cell r="O3110" t="str">
            <v>Small</v>
          </cell>
        </row>
        <row r="3111">
          <cell r="B3111" t="str">
            <v>ME_Small_HPIC_PPO</v>
          </cell>
          <cell r="H3111">
            <v>4</v>
          </cell>
          <cell r="I3111">
            <v>0</v>
          </cell>
          <cell r="J3111">
            <v>201908</v>
          </cell>
          <cell r="K3111">
            <v>201808</v>
          </cell>
          <cell r="N3111">
            <v>1661.94</v>
          </cell>
          <cell r="O3111" t="str">
            <v>Small</v>
          </cell>
        </row>
        <row r="3112">
          <cell r="B3112" t="str">
            <v>ME_Small_HPIC_PPO</v>
          </cell>
          <cell r="H3112">
            <v>211</v>
          </cell>
          <cell r="I3112">
            <v>0</v>
          </cell>
          <cell r="J3112">
            <v>201909</v>
          </cell>
          <cell r="K3112">
            <v>201800</v>
          </cell>
          <cell r="N3112">
            <v>103999.70999999998</v>
          </cell>
          <cell r="O3112" t="str">
            <v>Small</v>
          </cell>
        </row>
        <row r="3113">
          <cell r="B3113" t="str">
            <v>ME_Small_HPIC_PPO</v>
          </cell>
          <cell r="H3113">
            <v>4</v>
          </cell>
          <cell r="I3113">
            <v>0</v>
          </cell>
          <cell r="J3113">
            <v>201909</v>
          </cell>
          <cell r="K3113">
            <v>201808</v>
          </cell>
          <cell r="N3113">
            <v>1661.94</v>
          </cell>
          <cell r="O3113" t="str">
            <v>Small</v>
          </cell>
        </row>
        <row r="3114">
          <cell r="B3114" t="str">
            <v>ME_Small_HPIC_PPO</v>
          </cell>
          <cell r="H3114">
            <v>271</v>
          </cell>
          <cell r="I3114">
            <v>0</v>
          </cell>
          <cell r="J3114">
            <v>201901</v>
          </cell>
          <cell r="K3114">
            <v>201800</v>
          </cell>
          <cell r="N3114">
            <v>121221.65000000001</v>
          </cell>
          <cell r="O3114" t="str">
            <v>Small</v>
          </cell>
        </row>
        <row r="3115">
          <cell r="B3115" t="str">
            <v>ME_Small_HPIC_PPO</v>
          </cell>
          <cell r="H3115">
            <v>273</v>
          </cell>
          <cell r="I3115">
            <v>0</v>
          </cell>
          <cell r="J3115">
            <v>201902</v>
          </cell>
          <cell r="K3115">
            <v>201800</v>
          </cell>
          <cell r="N3115">
            <v>121428.25000000001</v>
          </cell>
          <cell r="O3115" t="str">
            <v>Small</v>
          </cell>
        </row>
        <row r="3116">
          <cell r="B3116" t="str">
            <v>ME_Small_HPIC_PPO</v>
          </cell>
          <cell r="H3116">
            <v>271</v>
          </cell>
          <cell r="I3116">
            <v>0</v>
          </cell>
          <cell r="J3116">
            <v>201903</v>
          </cell>
          <cell r="K3116">
            <v>201800</v>
          </cell>
          <cell r="N3116">
            <v>120124.97000000002</v>
          </cell>
          <cell r="O3116" t="str">
            <v>Small</v>
          </cell>
        </row>
        <row r="3117">
          <cell r="B3117" t="str">
            <v>ME_Small_HPIC_PPO</v>
          </cell>
          <cell r="H3117">
            <v>268</v>
          </cell>
          <cell r="I3117">
            <v>0</v>
          </cell>
          <cell r="J3117">
            <v>201904</v>
          </cell>
          <cell r="K3117">
            <v>201800</v>
          </cell>
          <cell r="N3117">
            <v>118501.59000000001</v>
          </cell>
          <cell r="O3117" t="str">
            <v>Small</v>
          </cell>
        </row>
        <row r="3118">
          <cell r="B3118" t="str">
            <v>ME_Small_HPIC_PPO</v>
          </cell>
          <cell r="H3118">
            <v>265</v>
          </cell>
          <cell r="I3118">
            <v>0</v>
          </cell>
          <cell r="J3118">
            <v>201905</v>
          </cell>
          <cell r="K3118">
            <v>201800</v>
          </cell>
          <cell r="N3118">
            <v>117075.62000000001</v>
          </cell>
          <cell r="O3118" t="str">
            <v>Small</v>
          </cell>
        </row>
        <row r="3119">
          <cell r="B3119" t="str">
            <v>ME_Small_HPIC_PPO</v>
          </cell>
          <cell r="H3119">
            <v>267</v>
          </cell>
          <cell r="I3119">
            <v>0</v>
          </cell>
          <cell r="J3119">
            <v>201906</v>
          </cell>
          <cell r="K3119">
            <v>201800</v>
          </cell>
          <cell r="N3119">
            <v>117182.11</v>
          </cell>
          <cell r="O3119" t="str">
            <v>Small</v>
          </cell>
        </row>
        <row r="3120">
          <cell r="B3120" t="str">
            <v>ME_Small_HPIC_PPO</v>
          </cell>
          <cell r="H3120">
            <v>123</v>
          </cell>
          <cell r="I3120">
            <v>0</v>
          </cell>
          <cell r="J3120">
            <v>201907</v>
          </cell>
          <cell r="K3120">
            <v>201800</v>
          </cell>
          <cell r="N3120">
            <v>63934.220000000016</v>
          </cell>
          <cell r="O3120" t="str">
            <v>Small</v>
          </cell>
        </row>
        <row r="3121">
          <cell r="B3121" t="str">
            <v>ME_Small_HPIC_PPO</v>
          </cell>
          <cell r="H3121">
            <v>32</v>
          </cell>
          <cell r="I3121">
            <v>0</v>
          </cell>
          <cell r="J3121">
            <v>201907</v>
          </cell>
          <cell r="K3121">
            <v>201808</v>
          </cell>
          <cell r="N3121">
            <v>17077.489999999998</v>
          </cell>
          <cell r="O3121" t="str">
            <v>Small</v>
          </cell>
        </row>
        <row r="3122">
          <cell r="B3122" t="str">
            <v>ME_Small_HPIC_PPO</v>
          </cell>
          <cell r="H3122">
            <v>119</v>
          </cell>
          <cell r="I3122">
            <v>0</v>
          </cell>
          <cell r="J3122">
            <v>201908</v>
          </cell>
          <cell r="K3122">
            <v>201800</v>
          </cell>
          <cell r="N3122">
            <v>61456.789999999994</v>
          </cell>
          <cell r="O3122" t="str">
            <v>Small</v>
          </cell>
        </row>
        <row r="3123">
          <cell r="B3123" t="str">
            <v>ME_Small_HPIC_PPO</v>
          </cell>
          <cell r="H3123">
            <v>32</v>
          </cell>
          <cell r="I3123">
            <v>0</v>
          </cell>
          <cell r="J3123">
            <v>201908</v>
          </cell>
          <cell r="K3123">
            <v>201808</v>
          </cell>
          <cell r="N3123">
            <v>17092.41</v>
          </cell>
          <cell r="O3123" t="str">
            <v>Small</v>
          </cell>
        </row>
        <row r="3124">
          <cell r="B3124" t="str">
            <v>ME_Small_HPIC_PPO</v>
          </cell>
          <cell r="H3124">
            <v>118</v>
          </cell>
          <cell r="I3124">
            <v>0</v>
          </cell>
          <cell r="J3124">
            <v>201909</v>
          </cell>
          <cell r="K3124">
            <v>201800</v>
          </cell>
          <cell r="N3124">
            <v>61456.789999999994</v>
          </cell>
          <cell r="O3124" t="str">
            <v>Small</v>
          </cell>
        </row>
        <row r="3125">
          <cell r="B3125" t="str">
            <v>ME_Small_HPIC_PPO</v>
          </cell>
          <cell r="H3125">
            <v>32</v>
          </cell>
          <cell r="I3125">
            <v>0</v>
          </cell>
          <cell r="J3125">
            <v>201909</v>
          </cell>
          <cell r="K3125">
            <v>201808</v>
          </cell>
          <cell r="N3125">
            <v>16614.580000000002</v>
          </cell>
          <cell r="O3125" t="str">
            <v>Small</v>
          </cell>
        </row>
        <row r="3126">
          <cell r="B3126" t="str">
            <v>ME_Small_HPIC_PPO</v>
          </cell>
          <cell r="H3126">
            <v>205</v>
          </cell>
          <cell r="I3126">
            <v>0</v>
          </cell>
          <cell r="J3126">
            <v>201901</v>
          </cell>
          <cell r="K3126">
            <v>201800</v>
          </cell>
          <cell r="N3126">
            <v>91497.35</v>
          </cell>
          <cell r="O3126" t="str">
            <v>Small</v>
          </cell>
        </row>
        <row r="3127">
          <cell r="B3127" t="str">
            <v>ME_Small_HPIC_PPO</v>
          </cell>
          <cell r="H3127">
            <v>69</v>
          </cell>
          <cell r="I3127">
            <v>0</v>
          </cell>
          <cell r="J3127">
            <v>201901</v>
          </cell>
          <cell r="K3127">
            <v>201808</v>
          </cell>
          <cell r="N3127">
            <v>31191.689999999995</v>
          </cell>
          <cell r="O3127" t="str">
            <v>Small</v>
          </cell>
        </row>
        <row r="3128">
          <cell r="B3128" t="str">
            <v>ME_Small_HPIC_PPO</v>
          </cell>
          <cell r="H3128">
            <v>204</v>
          </cell>
          <cell r="I3128">
            <v>0</v>
          </cell>
          <cell r="J3128">
            <v>201902</v>
          </cell>
          <cell r="K3128">
            <v>201800</v>
          </cell>
          <cell r="N3128">
            <v>90817.19</v>
          </cell>
          <cell r="O3128" t="str">
            <v>Small</v>
          </cell>
        </row>
        <row r="3129">
          <cell r="B3129" t="str">
            <v>ME_Small_HPIC_PPO</v>
          </cell>
          <cell r="H3129">
            <v>69</v>
          </cell>
          <cell r="I3129">
            <v>0</v>
          </cell>
          <cell r="J3129">
            <v>201902</v>
          </cell>
          <cell r="K3129">
            <v>201808</v>
          </cell>
          <cell r="N3129">
            <v>31066.209999999995</v>
          </cell>
          <cell r="O3129" t="str">
            <v>Small</v>
          </cell>
        </row>
        <row r="3130">
          <cell r="B3130" t="str">
            <v>ME_Small_HPIC_PPO</v>
          </cell>
          <cell r="H3130">
            <v>204</v>
          </cell>
          <cell r="I3130">
            <v>0</v>
          </cell>
          <cell r="J3130">
            <v>201903</v>
          </cell>
          <cell r="K3130">
            <v>201800</v>
          </cell>
          <cell r="N3130">
            <v>90802.93</v>
          </cell>
          <cell r="O3130" t="str">
            <v>Small</v>
          </cell>
        </row>
        <row r="3131">
          <cell r="B3131" t="str">
            <v>ME_Small_HPIC_PPO</v>
          </cell>
          <cell r="H3131">
            <v>63</v>
          </cell>
          <cell r="I3131">
            <v>0</v>
          </cell>
          <cell r="J3131">
            <v>201903</v>
          </cell>
          <cell r="K3131">
            <v>201808</v>
          </cell>
          <cell r="N3131">
            <v>27587.75</v>
          </cell>
          <cell r="O3131" t="str">
            <v>Small</v>
          </cell>
        </row>
        <row r="3132">
          <cell r="B3132" t="str">
            <v>ME_Small_HPIC_PPO</v>
          </cell>
          <cell r="H3132">
            <v>202</v>
          </cell>
          <cell r="I3132">
            <v>0</v>
          </cell>
          <cell r="J3132">
            <v>201904</v>
          </cell>
          <cell r="K3132">
            <v>201800</v>
          </cell>
          <cell r="N3132">
            <v>89537.159999999989</v>
          </cell>
          <cell r="O3132" t="str">
            <v>Small</v>
          </cell>
        </row>
        <row r="3133">
          <cell r="B3133" t="str">
            <v>ME_Small_HPIC_PPO</v>
          </cell>
          <cell r="H3133">
            <v>62</v>
          </cell>
          <cell r="I3133">
            <v>0</v>
          </cell>
          <cell r="J3133">
            <v>201904</v>
          </cell>
          <cell r="K3133">
            <v>201808</v>
          </cell>
          <cell r="N3133">
            <v>27009.899999999998</v>
          </cell>
          <cell r="O3133" t="str">
            <v>Small</v>
          </cell>
        </row>
        <row r="3134">
          <cell r="B3134" t="str">
            <v>ME_Small_HPIC_PPO</v>
          </cell>
          <cell r="H3134">
            <v>202</v>
          </cell>
          <cell r="I3134">
            <v>0</v>
          </cell>
          <cell r="J3134">
            <v>201905</v>
          </cell>
          <cell r="K3134">
            <v>201800</v>
          </cell>
          <cell r="N3134">
            <v>89537.159999999989</v>
          </cell>
          <cell r="O3134" t="str">
            <v>Small</v>
          </cell>
        </row>
        <row r="3135">
          <cell r="B3135" t="str">
            <v>ME_Small_HPIC_PPO</v>
          </cell>
          <cell r="H3135">
            <v>62</v>
          </cell>
          <cell r="I3135">
            <v>0</v>
          </cell>
          <cell r="J3135">
            <v>201905</v>
          </cell>
          <cell r="K3135">
            <v>201808</v>
          </cell>
          <cell r="N3135">
            <v>27009.899999999998</v>
          </cell>
          <cell r="O3135" t="str">
            <v>Small</v>
          </cell>
        </row>
        <row r="3136">
          <cell r="B3136" t="str">
            <v>ME_Small_HPIC_PPO</v>
          </cell>
          <cell r="H3136">
            <v>200</v>
          </cell>
          <cell r="I3136">
            <v>0</v>
          </cell>
          <cell r="J3136">
            <v>201906</v>
          </cell>
          <cell r="K3136">
            <v>201800</v>
          </cell>
          <cell r="N3136">
            <v>89158.01999999999</v>
          </cell>
          <cell r="O3136" t="str">
            <v>Small</v>
          </cell>
        </row>
        <row r="3137">
          <cell r="B3137" t="str">
            <v>ME_Small_HPIC_PPO</v>
          </cell>
          <cell r="H3137">
            <v>62</v>
          </cell>
          <cell r="I3137">
            <v>0</v>
          </cell>
          <cell r="J3137">
            <v>201906</v>
          </cell>
          <cell r="K3137">
            <v>201808</v>
          </cell>
          <cell r="N3137">
            <v>27009.899999999998</v>
          </cell>
          <cell r="O3137" t="str">
            <v>Small</v>
          </cell>
        </row>
        <row r="3138">
          <cell r="B3138" t="str">
            <v>ME_Small_HPIC_PPO</v>
          </cell>
          <cell r="H3138">
            <v>200</v>
          </cell>
          <cell r="I3138">
            <v>0</v>
          </cell>
          <cell r="J3138">
            <v>201907</v>
          </cell>
          <cell r="K3138">
            <v>201800</v>
          </cell>
          <cell r="N3138">
            <v>89102.859999999986</v>
          </cell>
          <cell r="O3138" t="str">
            <v>Small</v>
          </cell>
        </row>
        <row r="3139">
          <cell r="B3139" t="str">
            <v>ME_Small_HPIC_PPO</v>
          </cell>
          <cell r="H3139">
            <v>58</v>
          </cell>
          <cell r="I3139">
            <v>0</v>
          </cell>
          <cell r="J3139">
            <v>201907</v>
          </cell>
          <cell r="K3139">
            <v>201808</v>
          </cell>
          <cell r="N3139">
            <v>24796.1</v>
          </cell>
          <cell r="O3139" t="str">
            <v>Small</v>
          </cell>
        </row>
        <row r="3140">
          <cell r="B3140" t="str">
            <v>ME_Small_HPIC_PPO</v>
          </cell>
          <cell r="H3140">
            <v>166</v>
          </cell>
          <cell r="I3140">
            <v>0</v>
          </cell>
          <cell r="J3140">
            <v>201908</v>
          </cell>
          <cell r="K3140">
            <v>201800</v>
          </cell>
          <cell r="N3140">
            <v>94991.319999999992</v>
          </cell>
          <cell r="O3140" t="str">
            <v>Small</v>
          </cell>
        </row>
        <row r="3141">
          <cell r="B3141" t="str">
            <v>ME_Small_HPIC_PPO</v>
          </cell>
          <cell r="H3141">
            <v>51</v>
          </cell>
          <cell r="I3141">
            <v>0</v>
          </cell>
          <cell r="J3141">
            <v>201908</v>
          </cell>
          <cell r="K3141">
            <v>201808</v>
          </cell>
          <cell r="N3141">
            <v>25378.670000000002</v>
          </cell>
          <cell r="O3141" t="str">
            <v>Small</v>
          </cell>
        </row>
        <row r="3142">
          <cell r="B3142" t="str">
            <v>ME_Small_HPIC_PPO</v>
          </cell>
          <cell r="H3142">
            <v>1</v>
          </cell>
          <cell r="I3142">
            <v>0</v>
          </cell>
          <cell r="J3142">
            <v>201908</v>
          </cell>
          <cell r="K3142">
            <v>201908</v>
          </cell>
          <cell r="N3142">
            <v>626.26</v>
          </cell>
          <cell r="O3142" t="str">
            <v>Small</v>
          </cell>
        </row>
        <row r="3143">
          <cell r="B3143" t="str">
            <v>ME_Small_HPIC_PPO</v>
          </cell>
          <cell r="H3143">
            <v>163</v>
          </cell>
          <cell r="I3143">
            <v>0</v>
          </cell>
          <cell r="J3143">
            <v>201909</v>
          </cell>
          <cell r="K3143">
            <v>201800</v>
          </cell>
          <cell r="N3143">
            <v>94325.99</v>
          </cell>
          <cell r="O3143" t="str">
            <v>Small</v>
          </cell>
        </row>
        <row r="3144">
          <cell r="B3144" t="str">
            <v>ME_Small_HPIC_PPO</v>
          </cell>
          <cell r="H3144">
            <v>45</v>
          </cell>
          <cell r="I3144">
            <v>0</v>
          </cell>
          <cell r="J3144">
            <v>201909</v>
          </cell>
          <cell r="K3144">
            <v>201808</v>
          </cell>
          <cell r="N3144">
            <v>22021.79</v>
          </cell>
          <cell r="O3144" t="str">
            <v>Small</v>
          </cell>
        </row>
        <row r="3145">
          <cell r="B3145" t="str">
            <v>ME_Small_HPIC_PPO</v>
          </cell>
          <cell r="H3145">
            <v>4</v>
          </cell>
          <cell r="I3145">
            <v>0</v>
          </cell>
          <cell r="J3145">
            <v>201909</v>
          </cell>
          <cell r="K3145">
            <v>201908</v>
          </cell>
          <cell r="N3145">
            <v>2438.2399999999998</v>
          </cell>
          <cell r="O3145" t="str">
            <v>Small</v>
          </cell>
        </row>
        <row r="3146">
          <cell r="B3146" t="str">
            <v>ME_Small_HPIC_PPO</v>
          </cell>
          <cell r="H3146">
            <v>1486</v>
          </cell>
          <cell r="I3146">
            <v>0</v>
          </cell>
          <cell r="J3146">
            <v>201901</v>
          </cell>
          <cell r="K3146">
            <v>201800</v>
          </cell>
          <cell r="N3146">
            <v>709860.14999999991</v>
          </cell>
          <cell r="O3146" t="str">
            <v>Small</v>
          </cell>
        </row>
        <row r="3147">
          <cell r="B3147" t="str">
            <v>ME_Small_HPIC_PPO</v>
          </cell>
          <cell r="H3147">
            <v>58</v>
          </cell>
          <cell r="I3147">
            <v>0</v>
          </cell>
          <cell r="J3147">
            <v>201901</v>
          </cell>
          <cell r="K3147">
            <v>201808</v>
          </cell>
          <cell r="N3147">
            <v>24459.230000000003</v>
          </cell>
          <cell r="O3147" t="str">
            <v>Small</v>
          </cell>
        </row>
        <row r="3148">
          <cell r="B3148" t="str">
            <v>ME_Small_HPIC_PPO</v>
          </cell>
          <cell r="H3148">
            <v>1486</v>
          </cell>
          <cell r="I3148">
            <v>0</v>
          </cell>
          <cell r="J3148">
            <v>201902</v>
          </cell>
          <cell r="K3148">
            <v>201800</v>
          </cell>
          <cell r="N3148">
            <v>707558.87</v>
          </cell>
          <cell r="O3148" t="str">
            <v>Small</v>
          </cell>
        </row>
        <row r="3149">
          <cell r="B3149" t="str">
            <v>ME_Small_HPIC_PPO</v>
          </cell>
          <cell r="H3149">
            <v>59</v>
          </cell>
          <cell r="I3149">
            <v>0</v>
          </cell>
          <cell r="J3149">
            <v>201902</v>
          </cell>
          <cell r="K3149">
            <v>201808</v>
          </cell>
          <cell r="N3149">
            <v>24685.030000000002</v>
          </cell>
          <cell r="O3149" t="str">
            <v>Small</v>
          </cell>
        </row>
        <row r="3150">
          <cell r="B3150" t="str">
            <v>ME_Small_HPIC_PPO</v>
          </cell>
          <cell r="H3150">
            <v>1478</v>
          </cell>
          <cell r="I3150">
            <v>0</v>
          </cell>
          <cell r="J3150">
            <v>201903</v>
          </cell>
          <cell r="K3150">
            <v>201800</v>
          </cell>
          <cell r="N3150">
            <v>705191.08000000007</v>
          </cell>
          <cell r="O3150" t="str">
            <v>Small</v>
          </cell>
        </row>
        <row r="3151">
          <cell r="B3151" t="str">
            <v>ME_Small_HPIC_PPO</v>
          </cell>
          <cell r="H3151">
            <v>59</v>
          </cell>
          <cell r="I3151">
            <v>0</v>
          </cell>
          <cell r="J3151">
            <v>201903</v>
          </cell>
          <cell r="K3151">
            <v>201808</v>
          </cell>
          <cell r="N3151">
            <v>24685.030000000002</v>
          </cell>
          <cell r="O3151" t="str">
            <v>Small</v>
          </cell>
        </row>
        <row r="3152">
          <cell r="B3152" t="str">
            <v>ME_Small_HPIC_PPO</v>
          </cell>
          <cell r="H3152">
            <v>1472</v>
          </cell>
          <cell r="I3152">
            <v>0</v>
          </cell>
          <cell r="J3152">
            <v>201904</v>
          </cell>
          <cell r="K3152">
            <v>201800</v>
          </cell>
          <cell r="N3152">
            <v>701869.38000000024</v>
          </cell>
          <cell r="O3152" t="str">
            <v>Small</v>
          </cell>
        </row>
        <row r="3153">
          <cell r="B3153" t="str">
            <v>ME_Small_HPIC_PPO</v>
          </cell>
          <cell r="H3153">
            <v>61</v>
          </cell>
          <cell r="I3153">
            <v>0</v>
          </cell>
          <cell r="J3153">
            <v>201904</v>
          </cell>
          <cell r="K3153">
            <v>201808</v>
          </cell>
          <cell r="N3153">
            <v>25452.660000000003</v>
          </cell>
          <cell r="O3153" t="str">
            <v>Small</v>
          </cell>
        </row>
        <row r="3154">
          <cell r="B3154" t="str">
            <v>ME_Small_HPIC_PPO</v>
          </cell>
          <cell r="H3154">
            <v>1478</v>
          </cell>
          <cell r="I3154">
            <v>0</v>
          </cell>
          <cell r="J3154">
            <v>201905</v>
          </cell>
          <cell r="K3154">
            <v>201800</v>
          </cell>
          <cell r="N3154">
            <v>703162.4800000001</v>
          </cell>
          <cell r="O3154" t="str">
            <v>Small</v>
          </cell>
        </row>
        <row r="3155">
          <cell r="B3155" t="str">
            <v>ME_Small_HPIC_PPO</v>
          </cell>
          <cell r="H3155">
            <v>61</v>
          </cell>
          <cell r="I3155">
            <v>0</v>
          </cell>
          <cell r="J3155">
            <v>201905</v>
          </cell>
          <cell r="K3155">
            <v>201808</v>
          </cell>
          <cell r="N3155">
            <v>25452.660000000003</v>
          </cell>
          <cell r="O3155" t="str">
            <v>Small</v>
          </cell>
        </row>
        <row r="3156">
          <cell r="B3156" t="str">
            <v>ME_Small_HPIC_PPO</v>
          </cell>
          <cell r="H3156">
            <v>1445</v>
          </cell>
          <cell r="I3156">
            <v>0</v>
          </cell>
          <cell r="J3156">
            <v>201906</v>
          </cell>
          <cell r="K3156">
            <v>201800</v>
          </cell>
          <cell r="N3156">
            <v>685178.26000000036</v>
          </cell>
          <cell r="O3156" t="str">
            <v>Small</v>
          </cell>
        </row>
        <row r="3157">
          <cell r="B3157" t="str">
            <v>ME_Small_HPIC_PPO</v>
          </cell>
          <cell r="H3157">
            <v>63</v>
          </cell>
          <cell r="I3157">
            <v>0</v>
          </cell>
          <cell r="J3157">
            <v>201906</v>
          </cell>
          <cell r="K3157">
            <v>201808</v>
          </cell>
          <cell r="N3157">
            <v>26170.9</v>
          </cell>
          <cell r="O3157" t="str">
            <v>Small</v>
          </cell>
        </row>
        <row r="3158">
          <cell r="B3158" t="str">
            <v>ME_Small_HPIC_PPO</v>
          </cell>
          <cell r="H3158">
            <v>1465</v>
          </cell>
          <cell r="I3158">
            <v>0</v>
          </cell>
          <cell r="J3158">
            <v>201907</v>
          </cell>
          <cell r="K3158">
            <v>201800</v>
          </cell>
          <cell r="N3158">
            <v>692085.35000000009</v>
          </cell>
          <cell r="O3158" t="str">
            <v>Small</v>
          </cell>
        </row>
        <row r="3159">
          <cell r="B3159" t="str">
            <v>ME_Small_HPIC_PPO</v>
          </cell>
          <cell r="H3159">
            <v>68</v>
          </cell>
          <cell r="I3159">
            <v>0</v>
          </cell>
          <cell r="J3159">
            <v>201907</v>
          </cell>
          <cell r="K3159">
            <v>201808</v>
          </cell>
          <cell r="N3159">
            <v>27434.390000000003</v>
          </cell>
          <cell r="O3159" t="str">
            <v>Small</v>
          </cell>
        </row>
        <row r="3160">
          <cell r="B3160" t="str">
            <v>ME_Small_HPIC_PPO</v>
          </cell>
          <cell r="H3160">
            <v>1463</v>
          </cell>
          <cell r="I3160">
            <v>0</v>
          </cell>
          <cell r="J3160">
            <v>201908</v>
          </cell>
          <cell r="K3160">
            <v>201800</v>
          </cell>
          <cell r="N3160">
            <v>716342.39000000025</v>
          </cell>
          <cell r="O3160" t="str">
            <v>Small</v>
          </cell>
        </row>
        <row r="3161">
          <cell r="B3161" t="str">
            <v>ME_Small_HPIC_PPO</v>
          </cell>
          <cell r="H3161">
            <v>69</v>
          </cell>
          <cell r="I3161">
            <v>0</v>
          </cell>
          <cell r="J3161">
            <v>201908</v>
          </cell>
          <cell r="K3161">
            <v>201808</v>
          </cell>
          <cell r="N3161">
            <v>28025.710000000003</v>
          </cell>
          <cell r="O3161" t="str">
            <v>Small</v>
          </cell>
        </row>
        <row r="3162">
          <cell r="B3162" t="str">
            <v>ME_Small_HPIC_PPO</v>
          </cell>
          <cell r="H3162">
            <v>1011</v>
          </cell>
          <cell r="I3162">
            <v>0</v>
          </cell>
          <cell r="J3162">
            <v>201909</v>
          </cell>
          <cell r="K3162">
            <v>201800</v>
          </cell>
          <cell r="N3162">
            <v>528598.68000000005</v>
          </cell>
          <cell r="O3162" t="str">
            <v>Small</v>
          </cell>
        </row>
        <row r="3163">
          <cell r="B3163" t="str">
            <v>ME_Small_HPIC_PPO</v>
          </cell>
          <cell r="H3163">
            <v>65</v>
          </cell>
          <cell r="I3163">
            <v>0</v>
          </cell>
          <cell r="J3163">
            <v>201909</v>
          </cell>
          <cell r="K3163">
            <v>201808</v>
          </cell>
          <cell r="N3163">
            <v>31050.850000000002</v>
          </cell>
          <cell r="O3163" t="str">
            <v>Small</v>
          </cell>
        </row>
        <row r="3164">
          <cell r="B3164" t="str">
            <v>ME_Small_HPIC_PPO</v>
          </cell>
          <cell r="H3164">
            <v>79</v>
          </cell>
          <cell r="I3164">
            <v>0</v>
          </cell>
          <cell r="J3164">
            <v>201909</v>
          </cell>
          <cell r="K3164">
            <v>201908</v>
          </cell>
          <cell r="N3164">
            <v>43745.179999999993</v>
          </cell>
          <cell r="O3164" t="str">
            <v>Small</v>
          </cell>
        </row>
        <row r="3165">
          <cell r="B3165" t="str">
            <v>ME_Small_HPIC_PPO</v>
          </cell>
          <cell r="H3165">
            <v>118</v>
          </cell>
          <cell r="I3165">
            <v>0</v>
          </cell>
          <cell r="J3165">
            <v>201901</v>
          </cell>
          <cell r="K3165">
            <v>201800</v>
          </cell>
          <cell r="N3165">
            <v>67017.990000000005</v>
          </cell>
          <cell r="O3165" t="str">
            <v>Small</v>
          </cell>
        </row>
        <row r="3166">
          <cell r="B3166" t="str">
            <v>ME_Small_HPIC_PPO</v>
          </cell>
          <cell r="H3166">
            <v>28</v>
          </cell>
          <cell r="I3166">
            <v>0</v>
          </cell>
          <cell r="J3166">
            <v>201901</v>
          </cell>
          <cell r="K3166">
            <v>201808</v>
          </cell>
          <cell r="N3166">
            <v>13624.48</v>
          </cell>
          <cell r="O3166" t="str">
            <v>Small</v>
          </cell>
        </row>
        <row r="3167">
          <cell r="B3167" t="str">
            <v>ME_Small_HPIC_PPO</v>
          </cell>
          <cell r="H3167">
            <v>114</v>
          </cell>
          <cell r="I3167">
            <v>0</v>
          </cell>
          <cell r="J3167">
            <v>201902</v>
          </cell>
          <cell r="K3167">
            <v>201800</v>
          </cell>
          <cell r="N3167">
            <v>63704.92</v>
          </cell>
          <cell r="O3167" t="str">
            <v>Small</v>
          </cell>
        </row>
        <row r="3168">
          <cell r="B3168" t="str">
            <v>ME_Small_HPIC_PPO</v>
          </cell>
          <cell r="H3168">
            <v>29</v>
          </cell>
          <cell r="I3168">
            <v>0</v>
          </cell>
          <cell r="J3168">
            <v>201902</v>
          </cell>
          <cell r="K3168">
            <v>201808</v>
          </cell>
          <cell r="N3168">
            <v>14220.06</v>
          </cell>
          <cell r="O3168" t="str">
            <v>Small</v>
          </cell>
        </row>
        <row r="3169">
          <cell r="B3169" t="str">
            <v>ME_Small_HPIC_PPO</v>
          </cell>
          <cell r="H3169">
            <v>115</v>
          </cell>
          <cell r="I3169">
            <v>0</v>
          </cell>
          <cell r="J3169">
            <v>201903</v>
          </cell>
          <cell r="K3169">
            <v>201800</v>
          </cell>
          <cell r="N3169">
            <v>64045.55</v>
          </cell>
          <cell r="O3169" t="str">
            <v>Small</v>
          </cell>
        </row>
        <row r="3170">
          <cell r="B3170" t="str">
            <v>ME_Small_HPIC_PPO</v>
          </cell>
          <cell r="H3170">
            <v>28</v>
          </cell>
          <cell r="I3170">
            <v>0</v>
          </cell>
          <cell r="J3170">
            <v>201903</v>
          </cell>
          <cell r="K3170">
            <v>201808</v>
          </cell>
          <cell r="N3170">
            <v>13870.88</v>
          </cell>
          <cell r="O3170" t="str">
            <v>Small</v>
          </cell>
        </row>
        <row r="3171">
          <cell r="B3171" t="str">
            <v>ME_Small_HPIC_PPO</v>
          </cell>
          <cell r="H3171">
            <v>118</v>
          </cell>
          <cell r="I3171">
            <v>0</v>
          </cell>
          <cell r="J3171">
            <v>201904</v>
          </cell>
          <cell r="K3171">
            <v>201800</v>
          </cell>
          <cell r="N3171">
            <v>65576.91</v>
          </cell>
          <cell r="O3171" t="str">
            <v>Small</v>
          </cell>
        </row>
        <row r="3172">
          <cell r="B3172" t="str">
            <v>ME_Small_HPIC_PPO</v>
          </cell>
          <cell r="H3172">
            <v>28</v>
          </cell>
          <cell r="I3172">
            <v>0</v>
          </cell>
          <cell r="J3172">
            <v>201904</v>
          </cell>
          <cell r="K3172">
            <v>201808</v>
          </cell>
          <cell r="N3172">
            <v>13870.88</v>
          </cell>
          <cell r="O3172" t="str">
            <v>Small</v>
          </cell>
        </row>
        <row r="3173">
          <cell r="B3173" t="str">
            <v>ME_Small_HPIC_PPO</v>
          </cell>
          <cell r="H3173">
            <v>119</v>
          </cell>
          <cell r="I3173">
            <v>0</v>
          </cell>
          <cell r="J3173">
            <v>201905</v>
          </cell>
          <cell r="K3173">
            <v>201800</v>
          </cell>
          <cell r="N3173">
            <v>65969.83</v>
          </cell>
          <cell r="O3173" t="str">
            <v>Small</v>
          </cell>
        </row>
        <row r="3174">
          <cell r="B3174" t="str">
            <v>ME_Small_HPIC_PPO</v>
          </cell>
          <cell r="H3174">
            <v>28</v>
          </cell>
          <cell r="I3174">
            <v>0</v>
          </cell>
          <cell r="J3174">
            <v>201905</v>
          </cell>
          <cell r="K3174">
            <v>201808</v>
          </cell>
          <cell r="N3174">
            <v>13870.88</v>
          </cell>
          <cell r="O3174" t="str">
            <v>Small</v>
          </cell>
        </row>
        <row r="3175">
          <cell r="B3175" t="str">
            <v>ME_Small_HPIC_PPO</v>
          </cell>
          <cell r="H3175">
            <v>114</v>
          </cell>
          <cell r="I3175">
            <v>0</v>
          </cell>
          <cell r="J3175">
            <v>201906</v>
          </cell>
          <cell r="K3175">
            <v>201800</v>
          </cell>
          <cell r="N3175">
            <v>63400.04</v>
          </cell>
          <cell r="O3175" t="str">
            <v>Small</v>
          </cell>
        </row>
        <row r="3176">
          <cell r="B3176" t="str">
            <v>ME_Small_HPIC_PPO</v>
          </cell>
          <cell r="H3176">
            <v>28</v>
          </cell>
          <cell r="I3176">
            <v>0</v>
          </cell>
          <cell r="J3176">
            <v>201906</v>
          </cell>
          <cell r="K3176">
            <v>201808</v>
          </cell>
          <cell r="N3176">
            <v>13870.88</v>
          </cell>
          <cell r="O3176" t="str">
            <v>Small</v>
          </cell>
        </row>
        <row r="3177">
          <cell r="B3177" t="str">
            <v>ME_Small_HPIC_PPO</v>
          </cell>
          <cell r="H3177">
            <v>117</v>
          </cell>
          <cell r="I3177">
            <v>0</v>
          </cell>
          <cell r="J3177">
            <v>201907</v>
          </cell>
          <cell r="K3177">
            <v>201800</v>
          </cell>
          <cell r="N3177">
            <v>64487.14</v>
          </cell>
          <cell r="O3177" t="str">
            <v>Small</v>
          </cell>
        </row>
        <row r="3178">
          <cell r="B3178" t="str">
            <v>ME_Small_HPIC_PPO</v>
          </cell>
          <cell r="H3178">
            <v>27</v>
          </cell>
          <cell r="I3178">
            <v>0</v>
          </cell>
          <cell r="J3178">
            <v>201907</v>
          </cell>
          <cell r="K3178">
            <v>201808</v>
          </cell>
          <cell r="N3178">
            <v>13521.699999999999</v>
          </cell>
          <cell r="O3178" t="str">
            <v>Small</v>
          </cell>
        </row>
        <row r="3179">
          <cell r="B3179" t="str">
            <v>ME_Small_HPIC_PPO</v>
          </cell>
          <cell r="H3179">
            <v>119</v>
          </cell>
          <cell r="I3179">
            <v>0</v>
          </cell>
          <cell r="J3179">
            <v>201908</v>
          </cell>
          <cell r="K3179">
            <v>201800</v>
          </cell>
          <cell r="N3179">
            <v>65513.19</v>
          </cell>
          <cell r="O3179" t="str">
            <v>Small</v>
          </cell>
        </row>
        <row r="3180">
          <cell r="B3180" t="str">
            <v>ME_Small_HPIC_PPO</v>
          </cell>
          <cell r="H3180">
            <v>27</v>
          </cell>
          <cell r="I3180">
            <v>0</v>
          </cell>
          <cell r="J3180">
            <v>201908</v>
          </cell>
          <cell r="K3180">
            <v>201808</v>
          </cell>
          <cell r="N3180">
            <v>13521.699999999999</v>
          </cell>
          <cell r="O3180" t="str">
            <v>Small</v>
          </cell>
        </row>
        <row r="3181">
          <cell r="B3181" t="str">
            <v>ME_Small_HPIC_PPO</v>
          </cell>
          <cell r="H3181">
            <v>117</v>
          </cell>
          <cell r="I3181">
            <v>0</v>
          </cell>
          <cell r="J3181">
            <v>201909</v>
          </cell>
          <cell r="K3181">
            <v>201800</v>
          </cell>
          <cell r="N3181">
            <v>64081.11</v>
          </cell>
          <cell r="O3181" t="str">
            <v>Small</v>
          </cell>
        </row>
        <row r="3182">
          <cell r="B3182" t="str">
            <v>ME_Small_HPIC_PPO</v>
          </cell>
          <cell r="H3182">
            <v>26</v>
          </cell>
          <cell r="I3182">
            <v>0</v>
          </cell>
          <cell r="J3182">
            <v>201909</v>
          </cell>
          <cell r="K3182">
            <v>201808</v>
          </cell>
          <cell r="N3182">
            <v>12926.119999999999</v>
          </cell>
          <cell r="O3182" t="str">
            <v>Small</v>
          </cell>
        </row>
        <row r="3183">
          <cell r="B3183" t="str">
            <v>ME_Small_HPIC_PPO</v>
          </cell>
          <cell r="H3183">
            <v>38</v>
          </cell>
          <cell r="I3183">
            <v>0</v>
          </cell>
          <cell r="J3183">
            <v>201901</v>
          </cell>
          <cell r="K3183">
            <v>201800</v>
          </cell>
          <cell r="N3183">
            <v>18013.409999999996</v>
          </cell>
          <cell r="O3183" t="str">
            <v>Small</v>
          </cell>
        </row>
        <row r="3184">
          <cell r="B3184" t="str">
            <v>ME_Small_HPIC_PPO</v>
          </cell>
          <cell r="H3184">
            <v>73</v>
          </cell>
          <cell r="I3184">
            <v>0</v>
          </cell>
          <cell r="J3184">
            <v>201901</v>
          </cell>
          <cell r="K3184">
            <v>201808</v>
          </cell>
          <cell r="N3184">
            <v>27631.579999999998</v>
          </cell>
          <cell r="O3184" t="str">
            <v>Small</v>
          </cell>
        </row>
        <row r="3185">
          <cell r="B3185" t="str">
            <v>ME_Small_HPIC_PPO</v>
          </cell>
          <cell r="H3185">
            <v>28</v>
          </cell>
          <cell r="I3185">
            <v>0</v>
          </cell>
          <cell r="J3185">
            <v>201902</v>
          </cell>
          <cell r="K3185">
            <v>201800</v>
          </cell>
          <cell r="N3185">
            <v>15029.539999999999</v>
          </cell>
          <cell r="O3185" t="str">
            <v>Small</v>
          </cell>
        </row>
        <row r="3186">
          <cell r="B3186" t="str">
            <v>ME_Small_HPIC_PPO</v>
          </cell>
          <cell r="H3186">
            <v>71</v>
          </cell>
          <cell r="I3186">
            <v>0</v>
          </cell>
          <cell r="J3186">
            <v>201902</v>
          </cell>
          <cell r="K3186">
            <v>201808</v>
          </cell>
          <cell r="N3186">
            <v>27073.84</v>
          </cell>
          <cell r="O3186" t="str">
            <v>Small</v>
          </cell>
        </row>
        <row r="3187">
          <cell r="B3187" t="str">
            <v>ME_Small_HPIC_PPO</v>
          </cell>
          <cell r="H3187">
            <v>28</v>
          </cell>
          <cell r="I3187">
            <v>0</v>
          </cell>
          <cell r="J3187">
            <v>201903</v>
          </cell>
          <cell r="K3187">
            <v>201800</v>
          </cell>
          <cell r="N3187">
            <v>15029.539999999999</v>
          </cell>
          <cell r="O3187" t="str">
            <v>Small</v>
          </cell>
        </row>
        <row r="3188">
          <cell r="B3188" t="str">
            <v>ME_Small_HPIC_PPO</v>
          </cell>
          <cell r="H3188">
            <v>70</v>
          </cell>
          <cell r="I3188">
            <v>0</v>
          </cell>
          <cell r="J3188">
            <v>201903</v>
          </cell>
          <cell r="K3188">
            <v>201808</v>
          </cell>
          <cell r="N3188">
            <v>26807.26</v>
          </cell>
          <cell r="O3188" t="str">
            <v>Small</v>
          </cell>
        </row>
        <row r="3189">
          <cell r="B3189" t="str">
            <v>ME_Small_HPIC_PPO</v>
          </cell>
          <cell r="H3189">
            <v>24</v>
          </cell>
          <cell r="I3189">
            <v>0</v>
          </cell>
          <cell r="J3189">
            <v>201904</v>
          </cell>
          <cell r="K3189">
            <v>201800</v>
          </cell>
          <cell r="N3189">
            <v>13773.51</v>
          </cell>
          <cell r="O3189" t="str">
            <v>Small</v>
          </cell>
        </row>
        <row r="3190">
          <cell r="B3190" t="str">
            <v>ME_Small_HPIC_PPO</v>
          </cell>
          <cell r="H3190">
            <v>70</v>
          </cell>
          <cell r="I3190">
            <v>0</v>
          </cell>
          <cell r="J3190">
            <v>201904</v>
          </cell>
          <cell r="K3190">
            <v>201808</v>
          </cell>
          <cell r="N3190">
            <v>26807.26</v>
          </cell>
          <cell r="O3190" t="str">
            <v>Small</v>
          </cell>
        </row>
        <row r="3191">
          <cell r="B3191" t="str">
            <v>ME_Small_HPIC_PPO</v>
          </cell>
          <cell r="H3191">
            <v>24</v>
          </cell>
          <cell r="I3191">
            <v>0</v>
          </cell>
          <cell r="J3191">
            <v>201905</v>
          </cell>
          <cell r="K3191">
            <v>201800</v>
          </cell>
          <cell r="N3191">
            <v>13773.51</v>
          </cell>
          <cell r="O3191" t="str">
            <v>Small</v>
          </cell>
        </row>
        <row r="3192">
          <cell r="B3192" t="str">
            <v>ME_Small_HPIC_PPO</v>
          </cell>
          <cell r="H3192">
            <v>70</v>
          </cell>
          <cell r="I3192">
            <v>0</v>
          </cell>
          <cell r="J3192">
            <v>201905</v>
          </cell>
          <cell r="K3192">
            <v>201808</v>
          </cell>
          <cell r="N3192">
            <v>26781.649999999998</v>
          </cell>
          <cell r="O3192" t="str">
            <v>Small</v>
          </cell>
        </row>
        <row r="3193">
          <cell r="B3193" t="str">
            <v>ME_Small_HPIC_PPO</v>
          </cell>
          <cell r="H3193">
            <v>24</v>
          </cell>
          <cell r="I3193">
            <v>0</v>
          </cell>
          <cell r="J3193">
            <v>201906</v>
          </cell>
          <cell r="K3193">
            <v>201800</v>
          </cell>
          <cell r="N3193">
            <v>13773.51</v>
          </cell>
          <cell r="O3193" t="str">
            <v>Small</v>
          </cell>
        </row>
        <row r="3194">
          <cell r="B3194" t="str">
            <v>ME_Small_HPIC_PPO</v>
          </cell>
          <cell r="H3194">
            <v>64</v>
          </cell>
          <cell r="I3194">
            <v>0</v>
          </cell>
          <cell r="J3194">
            <v>201906</v>
          </cell>
          <cell r="K3194">
            <v>201808</v>
          </cell>
          <cell r="N3194">
            <v>24012.659999999996</v>
          </cell>
          <cell r="O3194" t="str">
            <v>Small</v>
          </cell>
        </row>
        <row r="3195">
          <cell r="B3195" t="str">
            <v>ME_Small_HPIC_PPO</v>
          </cell>
          <cell r="H3195">
            <v>24</v>
          </cell>
          <cell r="I3195">
            <v>0</v>
          </cell>
          <cell r="J3195">
            <v>201907</v>
          </cell>
          <cell r="K3195">
            <v>201800</v>
          </cell>
          <cell r="N3195">
            <v>13773.51</v>
          </cell>
          <cell r="O3195" t="str">
            <v>Small</v>
          </cell>
        </row>
        <row r="3196">
          <cell r="B3196" t="str">
            <v>ME_Small_HPIC_PPO</v>
          </cell>
          <cell r="H3196">
            <v>64</v>
          </cell>
          <cell r="I3196">
            <v>0</v>
          </cell>
          <cell r="J3196">
            <v>201907</v>
          </cell>
          <cell r="K3196">
            <v>201808</v>
          </cell>
          <cell r="N3196">
            <v>23799.089999999997</v>
          </cell>
          <cell r="O3196" t="str">
            <v>Small</v>
          </cell>
        </row>
        <row r="3197">
          <cell r="B3197" t="str">
            <v>ME_Small_HPIC_PPO</v>
          </cell>
          <cell r="H3197">
            <v>23</v>
          </cell>
          <cell r="I3197">
            <v>0</v>
          </cell>
          <cell r="J3197">
            <v>201908</v>
          </cell>
          <cell r="K3197">
            <v>201800</v>
          </cell>
          <cell r="N3197">
            <v>13223.26</v>
          </cell>
          <cell r="O3197" t="str">
            <v>Small</v>
          </cell>
        </row>
        <row r="3198">
          <cell r="B3198" t="str">
            <v>ME_Small_HPIC_PPO</v>
          </cell>
          <cell r="H3198">
            <v>62</v>
          </cell>
          <cell r="I3198">
            <v>0</v>
          </cell>
          <cell r="J3198">
            <v>201908</v>
          </cell>
          <cell r="K3198">
            <v>201808</v>
          </cell>
          <cell r="N3198">
            <v>23432.519999999997</v>
          </cell>
          <cell r="O3198" t="str">
            <v>Small</v>
          </cell>
        </row>
        <row r="3199">
          <cell r="B3199" t="str">
            <v>ME_Small_HPIC_PPO</v>
          </cell>
          <cell r="H3199">
            <v>23</v>
          </cell>
          <cell r="I3199">
            <v>0</v>
          </cell>
          <cell r="J3199">
            <v>201909</v>
          </cell>
          <cell r="K3199">
            <v>201800</v>
          </cell>
          <cell r="N3199">
            <v>13223.26</v>
          </cell>
          <cell r="O3199" t="str">
            <v>Small</v>
          </cell>
        </row>
        <row r="3200">
          <cell r="B3200" t="str">
            <v>ME_Small_HPIC_PPO</v>
          </cell>
          <cell r="H3200">
            <v>62</v>
          </cell>
          <cell r="I3200">
            <v>0</v>
          </cell>
          <cell r="J3200">
            <v>201909</v>
          </cell>
          <cell r="K3200">
            <v>201808</v>
          </cell>
          <cell r="N3200">
            <v>23432.519999999997</v>
          </cell>
          <cell r="O3200" t="str">
            <v>Small</v>
          </cell>
        </row>
        <row r="3201">
          <cell r="B3201" t="str">
            <v>ME_Small_HPIC_PPO</v>
          </cell>
          <cell r="H3201">
            <v>780</v>
          </cell>
          <cell r="I3201">
            <v>0</v>
          </cell>
          <cell r="J3201">
            <v>201901</v>
          </cell>
          <cell r="K3201">
            <v>201800</v>
          </cell>
          <cell r="N3201">
            <v>378789.11</v>
          </cell>
          <cell r="O3201" t="str">
            <v>Small</v>
          </cell>
        </row>
        <row r="3202">
          <cell r="B3202" t="str">
            <v>ME_Small_HPIC_PPO</v>
          </cell>
          <cell r="H3202">
            <v>181</v>
          </cell>
          <cell r="I3202">
            <v>0</v>
          </cell>
          <cell r="J3202">
            <v>201901</v>
          </cell>
          <cell r="K3202">
            <v>201808</v>
          </cell>
          <cell r="N3202">
            <v>89569.2</v>
          </cell>
          <cell r="O3202" t="str">
            <v>Small</v>
          </cell>
        </row>
        <row r="3203">
          <cell r="B3203" t="str">
            <v>ME_Small_HPIC_PPO</v>
          </cell>
          <cell r="H3203">
            <v>781</v>
          </cell>
          <cell r="I3203">
            <v>0</v>
          </cell>
          <cell r="J3203">
            <v>201902</v>
          </cell>
          <cell r="K3203">
            <v>201800</v>
          </cell>
          <cell r="N3203">
            <v>382027.38999999996</v>
          </cell>
          <cell r="O3203" t="str">
            <v>Small</v>
          </cell>
        </row>
        <row r="3204">
          <cell r="B3204" t="str">
            <v>ME_Small_HPIC_PPO</v>
          </cell>
          <cell r="H3204">
            <v>178</v>
          </cell>
          <cell r="I3204">
            <v>0</v>
          </cell>
          <cell r="J3204">
            <v>201902</v>
          </cell>
          <cell r="K3204">
            <v>201808</v>
          </cell>
          <cell r="N3204">
            <v>87469.09</v>
          </cell>
          <cell r="O3204" t="str">
            <v>Small</v>
          </cell>
        </row>
        <row r="3205">
          <cell r="B3205" t="str">
            <v>ME_Small_HPIC_PPO</v>
          </cell>
          <cell r="H3205">
            <v>778</v>
          </cell>
          <cell r="I3205">
            <v>0</v>
          </cell>
          <cell r="J3205">
            <v>201903</v>
          </cell>
          <cell r="K3205">
            <v>201800</v>
          </cell>
          <cell r="N3205">
            <v>380041.26</v>
          </cell>
          <cell r="O3205" t="str">
            <v>Small</v>
          </cell>
        </row>
        <row r="3206">
          <cell r="B3206" t="str">
            <v>ME_Small_HPIC_PPO</v>
          </cell>
          <cell r="H3206">
            <v>184</v>
          </cell>
          <cell r="I3206">
            <v>0</v>
          </cell>
          <cell r="J3206">
            <v>201903</v>
          </cell>
          <cell r="K3206">
            <v>201808</v>
          </cell>
          <cell r="N3206">
            <v>89104.499999999985</v>
          </cell>
          <cell r="O3206" t="str">
            <v>Small</v>
          </cell>
        </row>
        <row r="3207">
          <cell r="B3207" t="str">
            <v>ME_Small_HPIC_PPO</v>
          </cell>
          <cell r="H3207">
            <v>732</v>
          </cell>
          <cell r="I3207">
            <v>0</v>
          </cell>
          <cell r="J3207">
            <v>201904</v>
          </cell>
          <cell r="K3207">
            <v>201800</v>
          </cell>
          <cell r="N3207">
            <v>360722.41</v>
          </cell>
          <cell r="O3207" t="str">
            <v>Small</v>
          </cell>
        </row>
        <row r="3208">
          <cell r="B3208" t="str">
            <v>ME_Small_HPIC_PPO</v>
          </cell>
          <cell r="H3208">
            <v>181</v>
          </cell>
          <cell r="I3208">
            <v>0</v>
          </cell>
          <cell r="J3208">
            <v>201904</v>
          </cell>
          <cell r="K3208">
            <v>201808</v>
          </cell>
          <cell r="N3208">
            <v>88030.12</v>
          </cell>
          <cell r="O3208" t="str">
            <v>Small</v>
          </cell>
        </row>
        <row r="3209">
          <cell r="B3209" t="str">
            <v>ME_Small_HPIC_PPO</v>
          </cell>
          <cell r="H3209">
            <v>716</v>
          </cell>
          <cell r="I3209">
            <v>0</v>
          </cell>
          <cell r="J3209">
            <v>201905</v>
          </cell>
          <cell r="K3209">
            <v>201800</v>
          </cell>
          <cell r="N3209">
            <v>349815.36999999994</v>
          </cell>
          <cell r="O3209" t="str">
            <v>Small</v>
          </cell>
        </row>
        <row r="3210">
          <cell r="B3210" t="str">
            <v>ME_Small_HPIC_PPO</v>
          </cell>
          <cell r="H3210">
            <v>180</v>
          </cell>
          <cell r="I3210">
            <v>0</v>
          </cell>
          <cell r="J3210">
            <v>201905</v>
          </cell>
          <cell r="K3210">
            <v>201808</v>
          </cell>
          <cell r="N3210">
            <v>88434.079999999987</v>
          </cell>
          <cell r="O3210" t="str">
            <v>Small</v>
          </cell>
        </row>
        <row r="3211">
          <cell r="B3211" t="str">
            <v>ME_Small_HPIC_PPO</v>
          </cell>
          <cell r="H3211">
            <v>726</v>
          </cell>
          <cell r="I3211">
            <v>0</v>
          </cell>
          <cell r="J3211">
            <v>201906</v>
          </cell>
          <cell r="K3211">
            <v>201800</v>
          </cell>
          <cell r="N3211">
            <v>354172.20999999996</v>
          </cell>
          <cell r="O3211" t="str">
            <v>Small</v>
          </cell>
        </row>
        <row r="3212">
          <cell r="B3212" t="str">
            <v>ME_Small_HPIC_PPO</v>
          </cell>
          <cell r="H3212">
            <v>184</v>
          </cell>
          <cell r="I3212">
            <v>0</v>
          </cell>
          <cell r="J3212">
            <v>201906</v>
          </cell>
          <cell r="K3212">
            <v>201808</v>
          </cell>
          <cell r="N3212">
            <v>90079.73</v>
          </cell>
          <cell r="O3212" t="str">
            <v>Small</v>
          </cell>
        </row>
        <row r="3213">
          <cell r="B3213" t="str">
            <v>ME_Small_HPIC_PPO</v>
          </cell>
          <cell r="H3213">
            <v>733</v>
          </cell>
          <cell r="I3213">
            <v>0</v>
          </cell>
          <cell r="J3213">
            <v>201907</v>
          </cell>
          <cell r="K3213">
            <v>201800</v>
          </cell>
          <cell r="N3213">
            <v>355569.52999999991</v>
          </cell>
          <cell r="O3213" t="str">
            <v>Small</v>
          </cell>
        </row>
        <row r="3214">
          <cell r="B3214" t="str">
            <v>ME_Small_HPIC_PPO</v>
          </cell>
          <cell r="H3214">
            <v>182</v>
          </cell>
          <cell r="I3214">
            <v>0</v>
          </cell>
          <cell r="J3214">
            <v>201907</v>
          </cell>
          <cell r="K3214">
            <v>201808</v>
          </cell>
          <cell r="N3214">
            <v>88873.03</v>
          </cell>
          <cell r="O3214" t="str">
            <v>Small</v>
          </cell>
        </row>
        <row r="3215">
          <cell r="B3215" t="str">
            <v>ME_Small_HPIC_PPO</v>
          </cell>
          <cell r="H3215">
            <v>727</v>
          </cell>
          <cell r="I3215">
            <v>0</v>
          </cell>
          <cell r="J3215">
            <v>201908</v>
          </cell>
          <cell r="K3215">
            <v>201800</v>
          </cell>
          <cell r="N3215">
            <v>353312.84999999992</v>
          </cell>
          <cell r="O3215" t="str">
            <v>Small</v>
          </cell>
        </row>
        <row r="3216">
          <cell r="B3216" t="str">
            <v>ME_Small_HPIC_PPO</v>
          </cell>
          <cell r="H3216">
            <v>178</v>
          </cell>
          <cell r="I3216">
            <v>0</v>
          </cell>
          <cell r="J3216">
            <v>201908</v>
          </cell>
          <cell r="K3216">
            <v>201808</v>
          </cell>
          <cell r="N3216">
            <v>87188.84</v>
          </cell>
          <cell r="O3216" t="str">
            <v>Small</v>
          </cell>
        </row>
        <row r="3217">
          <cell r="B3217" t="str">
            <v>ME_Small_HPIC_PPO</v>
          </cell>
          <cell r="H3217">
            <v>733</v>
          </cell>
          <cell r="I3217">
            <v>0</v>
          </cell>
          <cell r="J3217">
            <v>201909</v>
          </cell>
          <cell r="K3217">
            <v>201800</v>
          </cell>
          <cell r="N3217">
            <v>360426.11999999994</v>
          </cell>
          <cell r="O3217" t="str">
            <v>Small</v>
          </cell>
        </row>
        <row r="3218">
          <cell r="B3218" t="str">
            <v>ME_Small_HPIC_PPO</v>
          </cell>
          <cell r="H3218">
            <v>174</v>
          </cell>
          <cell r="I3218">
            <v>0</v>
          </cell>
          <cell r="J3218">
            <v>201909</v>
          </cell>
          <cell r="K3218">
            <v>201808</v>
          </cell>
          <cell r="N3218">
            <v>86198.209999999992</v>
          </cell>
          <cell r="O3218" t="str">
            <v>Small</v>
          </cell>
        </row>
        <row r="3219">
          <cell r="B3219" t="str">
            <v>NH_BuyDirect_HPHCNE_HMO_POS</v>
          </cell>
          <cell r="H3219">
            <v>1597</v>
          </cell>
          <cell r="I3219">
            <v>5</v>
          </cell>
          <cell r="J3219">
            <v>201901</v>
          </cell>
          <cell r="K3219">
            <v>201800</v>
          </cell>
          <cell r="N3219">
            <v>1079049.5699999996</v>
          </cell>
          <cell r="O3219" t="str">
            <v>BuyDirect</v>
          </cell>
        </row>
        <row r="3220">
          <cell r="B3220" t="str">
            <v>NH_BuyDirect_HPHCNE_HMO_POS</v>
          </cell>
          <cell r="H3220">
            <v>1577</v>
          </cell>
          <cell r="I3220">
            <v>5</v>
          </cell>
          <cell r="J3220">
            <v>201902</v>
          </cell>
          <cell r="K3220">
            <v>201800</v>
          </cell>
          <cell r="N3220">
            <v>1064458.6800000002</v>
          </cell>
          <cell r="O3220" t="str">
            <v>BuyDirect</v>
          </cell>
        </row>
        <row r="3221">
          <cell r="B3221" t="str">
            <v>NH_BuyDirect_HPHCNE_HMO_POS</v>
          </cell>
          <cell r="H3221">
            <v>1564</v>
          </cell>
          <cell r="I3221">
            <v>5</v>
          </cell>
          <cell r="J3221">
            <v>201903</v>
          </cell>
          <cell r="K3221">
            <v>201800</v>
          </cell>
          <cell r="N3221">
            <v>1067981.71</v>
          </cell>
          <cell r="O3221" t="str">
            <v>BuyDirect</v>
          </cell>
        </row>
        <row r="3222">
          <cell r="B3222" t="str">
            <v>NH_BuyDirect_HPHCNE_HMO_POS</v>
          </cell>
          <cell r="H3222">
            <v>1548</v>
          </cell>
          <cell r="I3222">
            <v>4</v>
          </cell>
          <cell r="J3222">
            <v>201904</v>
          </cell>
          <cell r="K3222">
            <v>201800</v>
          </cell>
          <cell r="N3222">
            <v>1054584.93</v>
          </cell>
          <cell r="O3222" t="str">
            <v>BuyDirect</v>
          </cell>
        </row>
        <row r="3223">
          <cell r="B3223" t="str">
            <v>NH_BuyDirect_HPHCNE_HMO_POS</v>
          </cell>
          <cell r="H3223">
            <v>1549</v>
          </cell>
          <cell r="I3223">
            <v>4</v>
          </cell>
          <cell r="J3223">
            <v>201905</v>
          </cell>
          <cell r="K3223">
            <v>201800</v>
          </cell>
          <cell r="N3223">
            <v>1048128.2000000001</v>
          </cell>
          <cell r="O3223" t="str">
            <v>BuyDirect</v>
          </cell>
        </row>
        <row r="3224">
          <cell r="B3224" t="str">
            <v>NH_BuyDirect_HPHCNE_HMO_POS</v>
          </cell>
          <cell r="H3224">
            <v>1517</v>
          </cell>
          <cell r="I3224">
            <v>4</v>
          </cell>
          <cell r="J3224">
            <v>201906</v>
          </cell>
          <cell r="K3224">
            <v>201800</v>
          </cell>
          <cell r="N3224">
            <v>1018397.8700000001</v>
          </cell>
          <cell r="O3224" t="str">
            <v>BuyDirect</v>
          </cell>
        </row>
        <row r="3225">
          <cell r="B3225" t="str">
            <v>NH_BuyDirect_HPHCNE_HMO_POS</v>
          </cell>
          <cell r="H3225">
            <v>1512</v>
          </cell>
          <cell r="I3225">
            <v>4</v>
          </cell>
          <cell r="J3225">
            <v>201907</v>
          </cell>
          <cell r="K3225">
            <v>201800</v>
          </cell>
          <cell r="N3225">
            <v>1022441.46</v>
          </cell>
          <cell r="O3225" t="str">
            <v>BuyDirect</v>
          </cell>
        </row>
        <row r="3226">
          <cell r="B3226" t="str">
            <v>NH_BuyDirect_HPHCNE_HMO_POS</v>
          </cell>
          <cell r="H3226">
            <v>1509</v>
          </cell>
          <cell r="I3226">
            <v>4</v>
          </cell>
          <cell r="J3226">
            <v>201908</v>
          </cell>
          <cell r="K3226">
            <v>201800</v>
          </cell>
          <cell r="N3226">
            <v>1032444.6299999999</v>
          </cell>
          <cell r="O3226" t="str">
            <v>BuyDirect</v>
          </cell>
        </row>
        <row r="3227">
          <cell r="B3227" t="str">
            <v>NH_BuyDirect_HPHCNE_HMO_POS</v>
          </cell>
          <cell r="H3227">
            <v>1505</v>
          </cell>
          <cell r="I3227">
            <v>4</v>
          </cell>
          <cell r="J3227">
            <v>201909</v>
          </cell>
          <cell r="K3227">
            <v>201800</v>
          </cell>
          <cell r="N3227">
            <v>1027298.2</v>
          </cell>
          <cell r="O3227" t="str">
            <v>BuyDirect</v>
          </cell>
        </row>
        <row r="3228">
          <cell r="B3228" t="str">
            <v>NH_CRC_HPHCNE_HMO_POS</v>
          </cell>
          <cell r="H3228">
            <v>3445</v>
          </cell>
          <cell r="I3228">
            <v>58</v>
          </cell>
          <cell r="J3228">
            <v>201901</v>
          </cell>
          <cell r="K3228">
            <v>201800</v>
          </cell>
          <cell r="N3228">
            <v>2032557.9699999997</v>
          </cell>
          <cell r="O3228" t="str">
            <v>CRC</v>
          </cell>
        </row>
        <row r="3229">
          <cell r="B3229" t="str">
            <v>NH_CRC_HPHCNE_HMO_POS</v>
          </cell>
          <cell r="H3229">
            <v>753</v>
          </cell>
          <cell r="I3229">
            <v>3</v>
          </cell>
          <cell r="J3229">
            <v>201901</v>
          </cell>
          <cell r="K3229">
            <v>201808</v>
          </cell>
          <cell r="N3229">
            <v>414429.67999999993</v>
          </cell>
          <cell r="O3229" t="str">
            <v>CRC</v>
          </cell>
        </row>
        <row r="3230">
          <cell r="B3230" t="str">
            <v>NH_CRC_HPHCNE_HMO_POS</v>
          </cell>
          <cell r="H3230">
            <v>3436</v>
          </cell>
          <cell r="I3230">
            <v>55</v>
          </cell>
          <cell r="J3230">
            <v>201902</v>
          </cell>
          <cell r="K3230">
            <v>201800</v>
          </cell>
          <cell r="N3230">
            <v>2008748.38</v>
          </cell>
          <cell r="O3230" t="str">
            <v>CRC</v>
          </cell>
        </row>
        <row r="3231">
          <cell r="B3231" t="str">
            <v>NH_CRC_HPHCNE_HMO_POS</v>
          </cell>
          <cell r="H3231">
            <v>766</v>
          </cell>
          <cell r="I3231">
            <v>3</v>
          </cell>
          <cell r="J3231">
            <v>201902</v>
          </cell>
          <cell r="K3231">
            <v>201808</v>
          </cell>
          <cell r="N3231">
            <v>370686.5</v>
          </cell>
          <cell r="O3231" t="str">
            <v>CRC</v>
          </cell>
        </row>
        <row r="3232">
          <cell r="B3232" t="str">
            <v>NH_CRC_HPHCNE_HMO_POS</v>
          </cell>
          <cell r="H3232">
            <v>3399</v>
          </cell>
          <cell r="I3232">
            <v>56</v>
          </cell>
          <cell r="J3232">
            <v>201903</v>
          </cell>
          <cell r="K3232">
            <v>201800</v>
          </cell>
          <cell r="N3232">
            <v>2003742.01</v>
          </cell>
          <cell r="O3232" t="str">
            <v>CRC</v>
          </cell>
        </row>
        <row r="3233">
          <cell r="B3233" t="str">
            <v>NH_CRC_HPHCNE_HMO_POS</v>
          </cell>
          <cell r="H3233">
            <v>762</v>
          </cell>
          <cell r="I3233">
            <v>3</v>
          </cell>
          <cell r="J3233">
            <v>201903</v>
          </cell>
          <cell r="K3233">
            <v>201808</v>
          </cell>
          <cell r="N3233">
            <v>420766.88999999996</v>
          </cell>
          <cell r="O3233" t="str">
            <v>CRC</v>
          </cell>
        </row>
        <row r="3234">
          <cell r="B3234" t="str">
            <v>NH_CRC_HPHCNE_HMO_POS</v>
          </cell>
          <cell r="H3234">
            <v>3383</v>
          </cell>
          <cell r="I3234">
            <v>55</v>
          </cell>
          <cell r="J3234">
            <v>201904</v>
          </cell>
          <cell r="K3234">
            <v>201800</v>
          </cell>
          <cell r="N3234">
            <v>1994614.1500000001</v>
          </cell>
          <cell r="O3234" t="str">
            <v>CRC</v>
          </cell>
        </row>
        <row r="3235">
          <cell r="B3235" t="str">
            <v>NH_CRC_HPHCNE_HMO_POS</v>
          </cell>
          <cell r="H3235">
            <v>765</v>
          </cell>
          <cell r="I3235">
            <v>3</v>
          </cell>
          <cell r="J3235">
            <v>201904</v>
          </cell>
          <cell r="K3235">
            <v>201808</v>
          </cell>
          <cell r="N3235">
            <v>422644.55000000005</v>
          </cell>
          <cell r="O3235" t="str">
            <v>CRC</v>
          </cell>
        </row>
        <row r="3236">
          <cell r="B3236" t="str">
            <v>NH_CRC_HPHCNE_HMO_POS</v>
          </cell>
          <cell r="H3236">
            <v>3351</v>
          </cell>
          <cell r="I3236">
            <v>55</v>
          </cell>
          <cell r="J3236">
            <v>201905</v>
          </cell>
          <cell r="K3236">
            <v>201800</v>
          </cell>
          <cell r="N3236">
            <v>1959046.1499999997</v>
          </cell>
          <cell r="O3236" t="str">
            <v>CRC</v>
          </cell>
        </row>
        <row r="3237">
          <cell r="B3237" t="str">
            <v>NH_CRC_HPHCNE_HMO_POS</v>
          </cell>
          <cell r="H3237">
            <v>753</v>
          </cell>
          <cell r="I3237">
            <v>3</v>
          </cell>
          <cell r="J3237">
            <v>201905</v>
          </cell>
          <cell r="K3237">
            <v>201808</v>
          </cell>
          <cell r="N3237">
            <v>417110.87</v>
          </cell>
          <cell r="O3237" t="str">
            <v>CRC</v>
          </cell>
        </row>
        <row r="3238">
          <cell r="B3238" t="str">
            <v>NH_CRC_HPHCNE_HMO_POS</v>
          </cell>
          <cell r="H3238">
            <v>3345</v>
          </cell>
          <cell r="I3238">
            <v>54</v>
          </cell>
          <cell r="J3238">
            <v>201906</v>
          </cell>
          <cell r="K3238">
            <v>201800</v>
          </cell>
          <cell r="N3238">
            <v>1964099.9499999995</v>
          </cell>
          <cell r="O3238" t="str">
            <v>CRC</v>
          </cell>
        </row>
        <row r="3239">
          <cell r="B3239" t="str">
            <v>NH_CRC_HPHCNE_HMO_POS</v>
          </cell>
          <cell r="H3239">
            <v>760</v>
          </cell>
          <cell r="I3239">
            <v>3</v>
          </cell>
          <cell r="J3239">
            <v>201906</v>
          </cell>
          <cell r="K3239">
            <v>201808</v>
          </cell>
          <cell r="N3239">
            <v>419832.24</v>
          </cell>
          <cell r="O3239" t="str">
            <v>CRC</v>
          </cell>
        </row>
        <row r="3240">
          <cell r="B3240" t="str">
            <v>NH_CRC_HPHCNE_HMO_POS</v>
          </cell>
          <cell r="H3240">
            <v>3335</v>
          </cell>
          <cell r="I3240">
            <v>54</v>
          </cell>
          <cell r="J3240">
            <v>201907</v>
          </cell>
          <cell r="K3240">
            <v>201800</v>
          </cell>
          <cell r="N3240">
            <v>1956935.6599999997</v>
          </cell>
          <cell r="O3240" t="str">
            <v>CRC</v>
          </cell>
        </row>
        <row r="3241">
          <cell r="B3241" t="str">
            <v>NH_CRC_HPHCNE_HMO_POS</v>
          </cell>
          <cell r="H3241">
            <v>760</v>
          </cell>
          <cell r="I3241">
            <v>3</v>
          </cell>
          <cell r="J3241">
            <v>201907</v>
          </cell>
          <cell r="K3241">
            <v>201808</v>
          </cell>
          <cell r="N3241">
            <v>420700.58</v>
          </cell>
          <cell r="O3241" t="str">
            <v>CRC</v>
          </cell>
        </row>
        <row r="3242">
          <cell r="B3242" t="str">
            <v>NH_CRC_HPHCNE_HMO_POS</v>
          </cell>
          <cell r="H3242">
            <v>3303</v>
          </cell>
          <cell r="I3242">
            <v>54</v>
          </cell>
          <cell r="J3242">
            <v>201908</v>
          </cell>
          <cell r="K3242">
            <v>201800</v>
          </cell>
          <cell r="N3242">
            <v>1942021.7799999998</v>
          </cell>
          <cell r="O3242" t="str">
            <v>CRC</v>
          </cell>
        </row>
        <row r="3243">
          <cell r="B3243" t="str">
            <v>NH_CRC_HPHCNE_HMO_POS</v>
          </cell>
          <cell r="H3243">
            <v>772</v>
          </cell>
          <cell r="I3243">
            <v>3</v>
          </cell>
          <cell r="J3243">
            <v>201908</v>
          </cell>
          <cell r="K3243">
            <v>201808</v>
          </cell>
          <cell r="N3243">
            <v>427872.16000000003</v>
          </cell>
          <cell r="O3243" t="str">
            <v>CRC</v>
          </cell>
        </row>
        <row r="3244">
          <cell r="B3244" t="str">
            <v>NH_CRC_HPHCNE_HMO_POS</v>
          </cell>
          <cell r="H3244">
            <v>3300</v>
          </cell>
          <cell r="I3244">
            <v>54</v>
          </cell>
          <cell r="J3244">
            <v>201909</v>
          </cell>
          <cell r="K3244">
            <v>201800</v>
          </cell>
          <cell r="N3244">
            <v>1945661.89</v>
          </cell>
          <cell r="O3244" t="str">
            <v>CRC</v>
          </cell>
        </row>
        <row r="3245">
          <cell r="B3245" t="str">
            <v>NH_CRC_HPHCNE_HMO_POS</v>
          </cell>
          <cell r="H3245">
            <v>777</v>
          </cell>
          <cell r="I3245">
            <v>3</v>
          </cell>
          <cell r="J3245">
            <v>201909</v>
          </cell>
          <cell r="K3245">
            <v>201808</v>
          </cell>
          <cell r="N3245">
            <v>427576.78000000009</v>
          </cell>
          <cell r="O3245" t="str">
            <v>CRC</v>
          </cell>
        </row>
        <row r="3246">
          <cell r="B3246" t="str">
            <v>NH_CRC_HPHCNE_HMO_POS</v>
          </cell>
          <cell r="H3246">
            <v>214</v>
          </cell>
          <cell r="I3246">
            <v>0</v>
          </cell>
          <cell r="J3246">
            <v>201901</v>
          </cell>
          <cell r="K3246">
            <v>201800</v>
          </cell>
          <cell r="N3246">
            <v>139960.69999999998</v>
          </cell>
          <cell r="O3246" t="str">
            <v>CRC</v>
          </cell>
        </row>
        <row r="3247">
          <cell r="B3247" t="str">
            <v>NH_CRC_HPHCNE_HMO_POS</v>
          </cell>
          <cell r="H3247">
            <v>275</v>
          </cell>
          <cell r="I3247">
            <v>0</v>
          </cell>
          <cell r="J3247">
            <v>201902</v>
          </cell>
          <cell r="K3247">
            <v>201800</v>
          </cell>
          <cell r="N3247">
            <v>173118.44999999998</v>
          </cell>
          <cell r="O3247" t="str">
            <v>CRC</v>
          </cell>
        </row>
        <row r="3248">
          <cell r="B3248" t="str">
            <v>NH_CRC_HPHCNE_HMO_POS</v>
          </cell>
          <cell r="H3248">
            <v>276</v>
          </cell>
          <cell r="I3248">
            <v>0</v>
          </cell>
          <cell r="J3248">
            <v>201903</v>
          </cell>
          <cell r="K3248">
            <v>201800</v>
          </cell>
          <cell r="N3248">
            <v>172677.80000000002</v>
          </cell>
          <cell r="O3248" t="str">
            <v>CRC</v>
          </cell>
        </row>
        <row r="3249">
          <cell r="B3249" t="str">
            <v>NH_CRC_HPHCNE_HMO_POS</v>
          </cell>
          <cell r="H3249">
            <v>268</v>
          </cell>
          <cell r="I3249">
            <v>0</v>
          </cell>
          <cell r="J3249">
            <v>201904</v>
          </cell>
          <cell r="K3249">
            <v>201800</v>
          </cell>
          <cell r="N3249">
            <v>167591.47</v>
          </cell>
          <cell r="O3249" t="str">
            <v>CRC</v>
          </cell>
        </row>
        <row r="3250">
          <cell r="B3250" t="str">
            <v>NH_CRC_HPHCNE_HMO_POS</v>
          </cell>
          <cell r="H3250">
            <v>258</v>
          </cell>
          <cell r="I3250">
            <v>0</v>
          </cell>
          <cell r="J3250">
            <v>201905</v>
          </cell>
          <cell r="K3250">
            <v>201800</v>
          </cell>
          <cell r="N3250">
            <v>159750.21</v>
          </cell>
          <cell r="O3250" t="str">
            <v>CRC</v>
          </cell>
        </row>
        <row r="3251">
          <cell r="B3251" t="str">
            <v>NH_CRC_HPHCNE_HMO_POS</v>
          </cell>
          <cell r="H3251">
            <v>258</v>
          </cell>
          <cell r="I3251">
            <v>0</v>
          </cell>
          <cell r="J3251">
            <v>201906</v>
          </cell>
          <cell r="K3251">
            <v>201800</v>
          </cell>
          <cell r="N3251">
            <v>159734.21000000002</v>
          </cell>
          <cell r="O3251" t="str">
            <v>CRC</v>
          </cell>
        </row>
        <row r="3252">
          <cell r="B3252" t="str">
            <v>NH_CRC_HPHCNE_HMO_POS</v>
          </cell>
          <cell r="H3252">
            <v>258</v>
          </cell>
          <cell r="I3252">
            <v>0</v>
          </cell>
          <cell r="J3252">
            <v>201907</v>
          </cell>
          <cell r="K3252">
            <v>201800</v>
          </cell>
          <cell r="N3252">
            <v>160448.05000000002</v>
          </cell>
          <cell r="O3252" t="str">
            <v>CRC</v>
          </cell>
        </row>
        <row r="3253">
          <cell r="B3253" t="str">
            <v>NH_CRC_HPHCNE_HMO_POS</v>
          </cell>
          <cell r="H3253">
            <v>252</v>
          </cell>
          <cell r="I3253">
            <v>0</v>
          </cell>
          <cell r="J3253">
            <v>201908</v>
          </cell>
          <cell r="K3253">
            <v>201800</v>
          </cell>
          <cell r="N3253">
            <v>157095.45000000004</v>
          </cell>
          <cell r="O3253" t="str">
            <v>CRC</v>
          </cell>
        </row>
        <row r="3254">
          <cell r="B3254" t="str">
            <v>NH_CRC_HPHCNE_HMO_POS</v>
          </cell>
          <cell r="H3254">
            <v>249</v>
          </cell>
          <cell r="I3254">
            <v>0</v>
          </cell>
          <cell r="J3254">
            <v>201909</v>
          </cell>
          <cell r="K3254">
            <v>201800</v>
          </cell>
          <cell r="N3254">
            <v>155236.94999999998</v>
          </cell>
          <cell r="O3254" t="str">
            <v>CRC</v>
          </cell>
        </row>
        <row r="3255">
          <cell r="B3255" t="str">
            <v>NH_CRC_HPHCNE_HMO_POS</v>
          </cell>
          <cell r="H3255">
            <v>482</v>
          </cell>
          <cell r="I3255">
            <v>6</v>
          </cell>
          <cell r="J3255">
            <v>201901</v>
          </cell>
          <cell r="K3255">
            <v>201800</v>
          </cell>
          <cell r="N3255">
            <v>230630.78000000003</v>
          </cell>
          <cell r="O3255" t="str">
            <v>CRC</v>
          </cell>
        </row>
        <row r="3256">
          <cell r="B3256" t="str">
            <v>NH_CRC_HPHCNE_HMO_POS</v>
          </cell>
          <cell r="H3256">
            <v>408</v>
          </cell>
          <cell r="I3256">
            <v>5</v>
          </cell>
          <cell r="J3256">
            <v>201902</v>
          </cell>
          <cell r="K3256">
            <v>201800</v>
          </cell>
          <cell r="N3256">
            <v>198754.62999999998</v>
          </cell>
          <cell r="O3256" t="str">
            <v>CRC</v>
          </cell>
        </row>
        <row r="3257">
          <cell r="B3257" t="str">
            <v>NH_CRC_HPHCNE_HMO_POS</v>
          </cell>
          <cell r="H3257">
            <v>312</v>
          </cell>
          <cell r="I3257">
            <v>5</v>
          </cell>
          <cell r="J3257">
            <v>201903</v>
          </cell>
          <cell r="K3257">
            <v>201800</v>
          </cell>
          <cell r="N3257">
            <v>155060.57</v>
          </cell>
          <cell r="O3257" t="str">
            <v>CRC</v>
          </cell>
        </row>
        <row r="3258">
          <cell r="B3258" t="str">
            <v>NH_CRC_HPHCNE_HMO_POS</v>
          </cell>
          <cell r="H3258">
            <v>314</v>
          </cell>
          <cell r="I3258">
            <v>6</v>
          </cell>
          <cell r="J3258">
            <v>201904</v>
          </cell>
          <cell r="K3258">
            <v>201800</v>
          </cell>
          <cell r="N3258">
            <v>155744.06</v>
          </cell>
          <cell r="O3258" t="str">
            <v>CRC</v>
          </cell>
        </row>
        <row r="3259">
          <cell r="B3259" t="str">
            <v>NH_CRC_HPHCNE_HMO_POS</v>
          </cell>
          <cell r="H3259">
            <v>311</v>
          </cell>
          <cell r="I3259">
            <v>6</v>
          </cell>
          <cell r="J3259">
            <v>201905</v>
          </cell>
          <cell r="K3259">
            <v>201800</v>
          </cell>
          <cell r="N3259">
            <v>156511.19</v>
          </cell>
          <cell r="O3259" t="str">
            <v>CRC</v>
          </cell>
        </row>
        <row r="3260">
          <cell r="B3260" t="str">
            <v>NH_CRC_HPHCNE_HMO_POS</v>
          </cell>
          <cell r="H3260">
            <v>311</v>
          </cell>
          <cell r="I3260">
            <v>7</v>
          </cell>
          <cell r="J3260">
            <v>201906</v>
          </cell>
          <cell r="K3260">
            <v>201800</v>
          </cell>
          <cell r="N3260">
            <v>156614.22</v>
          </cell>
          <cell r="O3260" t="str">
            <v>CRC</v>
          </cell>
        </row>
        <row r="3261">
          <cell r="B3261" t="str">
            <v>NH_CRC_HPHCNE_HMO_POS</v>
          </cell>
          <cell r="H3261">
            <v>310</v>
          </cell>
          <cell r="I3261">
            <v>7</v>
          </cell>
          <cell r="J3261">
            <v>201907</v>
          </cell>
          <cell r="K3261">
            <v>201800</v>
          </cell>
          <cell r="N3261">
            <v>154910.18</v>
          </cell>
          <cell r="O3261" t="str">
            <v>CRC</v>
          </cell>
        </row>
        <row r="3262">
          <cell r="B3262" t="str">
            <v>NH_CRC_HPHCNE_HMO_POS</v>
          </cell>
          <cell r="H3262">
            <v>313</v>
          </cell>
          <cell r="I3262">
            <v>7</v>
          </cell>
          <cell r="J3262">
            <v>201908</v>
          </cell>
          <cell r="K3262">
            <v>201800</v>
          </cell>
          <cell r="N3262">
            <v>155200.66</v>
          </cell>
          <cell r="O3262" t="str">
            <v>CRC</v>
          </cell>
        </row>
        <row r="3263">
          <cell r="B3263" t="str">
            <v>NH_CRC_HPHCNE_HMO_POS</v>
          </cell>
          <cell r="H3263">
            <v>312</v>
          </cell>
          <cell r="I3263">
            <v>7</v>
          </cell>
          <cell r="J3263">
            <v>201909</v>
          </cell>
          <cell r="K3263">
            <v>201800</v>
          </cell>
          <cell r="N3263">
            <v>156785.90000000002</v>
          </cell>
          <cell r="O3263" t="str">
            <v>CRC</v>
          </cell>
        </row>
        <row r="3264">
          <cell r="B3264" t="str">
            <v>NH_CRC_HPHCNE_HMO_POS</v>
          </cell>
          <cell r="H3264">
            <v>299</v>
          </cell>
          <cell r="I3264">
            <v>3</v>
          </cell>
          <cell r="J3264">
            <v>201901</v>
          </cell>
          <cell r="K3264">
            <v>201800</v>
          </cell>
          <cell r="N3264">
            <v>155512.00999999998</v>
          </cell>
          <cell r="O3264" t="str">
            <v>CRC</v>
          </cell>
        </row>
        <row r="3265">
          <cell r="B3265" t="str">
            <v>NH_CRC_HPHCNE_HMO_POS</v>
          </cell>
          <cell r="H3265">
            <v>295</v>
          </cell>
          <cell r="I3265">
            <v>3</v>
          </cell>
          <cell r="J3265">
            <v>201902</v>
          </cell>
          <cell r="K3265">
            <v>201800</v>
          </cell>
          <cell r="N3265">
            <v>155526.30923809524</v>
          </cell>
          <cell r="O3265" t="str">
            <v>CRC</v>
          </cell>
        </row>
        <row r="3266">
          <cell r="B3266" t="str">
            <v>NH_CRC_HPHCNE_HMO_POS</v>
          </cell>
          <cell r="H3266">
            <v>291</v>
          </cell>
          <cell r="I3266">
            <v>3</v>
          </cell>
          <cell r="J3266">
            <v>201903</v>
          </cell>
          <cell r="K3266">
            <v>201800</v>
          </cell>
          <cell r="N3266">
            <v>153131.59</v>
          </cell>
          <cell r="O3266" t="str">
            <v>CRC</v>
          </cell>
        </row>
        <row r="3267">
          <cell r="B3267" t="str">
            <v>NH_CRC_HPHCNE_HMO_POS</v>
          </cell>
          <cell r="H3267">
            <v>231</v>
          </cell>
          <cell r="I3267">
            <v>2</v>
          </cell>
          <cell r="J3267">
            <v>201904</v>
          </cell>
          <cell r="K3267">
            <v>201800</v>
          </cell>
          <cell r="N3267">
            <v>132002.69</v>
          </cell>
          <cell r="O3267" t="str">
            <v>CRC</v>
          </cell>
        </row>
        <row r="3268">
          <cell r="B3268" t="str">
            <v>NH_CRC_HPHCNE_HMO_POS</v>
          </cell>
          <cell r="H3268">
            <v>73</v>
          </cell>
          <cell r="I3268">
            <v>0</v>
          </cell>
          <cell r="J3268">
            <v>201904</v>
          </cell>
          <cell r="K3268">
            <v>201808</v>
          </cell>
          <cell r="N3268">
            <v>31009.18</v>
          </cell>
          <cell r="O3268" t="str">
            <v>CRC</v>
          </cell>
        </row>
        <row r="3269">
          <cell r="B3269" t="str">
            <v>NH_CRC_HPHCNE_HMO_POS</v>
          </cell>
          <cell r="H3269">
            <v>237</v>
          </cell>
          <cell r="I3269">
            <v>2</v>
          </cell>
          <cell r="J3269">
            <v>201905</v>
          </cell>
          <cell r="K3269">
            <v>201800</v>
          </cell>
          <cell r="N3269">
            <v>134839.72999999998</v>
          </cell>
          <cell r="O3269" t="str">
            <v>CRC</v>
          </cell>
        </row>
        <row r="3270">
          <cell r="B3270" t="str">
            <v>NH_CRC_HPHCNE_HMO_POS</v>
          </cell>
          <cell r="H3270">
            <v>71</v>
          </cell>
          <cell r="I3270">
            <v>0</v>
          </cell>
          <cell r="J3270">
            <v>201905</v>
          </cell>
          <cell r="K3270">
            <v>201808</v>
          </cell>
          <cell r="N3270">
            <v>15549.13</v>
          </cell>
          <cell r="O3270" t="str">
            <v>CRC</v>
          </cell>
        </row>
        <row r="3271">
          <cell r="B3271" t="str">
            <v>NH_CRC_HPHCNE_HMO_POS</v>
          </cell>
          <cell r="H3271">
            <v>236</v>
          </cell>
          <cell r="I3271">
            <v>1</v>
          </cell>
          <cell r="J3271">
            <v>201906</v>
          </cell>
          <cell r="K3271">
            <v>201800</v>
          </cell>
          <cell r="N3271">
            <v>134154.52000000002</v>
          </cell>
          <cell r="O3271" t="str">
            <v>CRC</v>
          </cell>
        </row>
        <row r="3272">
          <cell r="B3272" t="str">
            <v>NH_CRC_HPHCNE_HMO_POS</v>
          </cell>
          <cell r="H3272">
            <v>69</v>
          </cell>
          <cell r="I3272">
            <v>0</v>
          </cell>
          <cell r="J3272">
            <v>201906</v>
          </cell>
          <cell r="K3272">
            <v>201808</v>
          </cell>
          <cell r="N3272">
            <v>29866</v>
          </cell>
          <cell r="O3272" t="str">
            <v>CRC</v>
          </cell>
        </row>
        <row r="3273">
          <cell r="B3273" t="str">
            <v>NH_CRC_HPHCNE_HMO_POS</v>
          </cell>
          <cell r="H3273">
            <v>237</v>
          </cell>
          <cell r="I3273">
            <v>1</v>
          </cell>
          <cell r="J3273">
            <v>201907</v>
          </cell>
          <cell r="K3273">
            <v>201800</v>
          </cell>
          <cell r="N3273">
            <v>132660.95000000001</v>
          </cell>
          <cell r="O3273" t="str">
            <v>CRC</v>
          </cell>
        </row>
        <row r="3274">
          <cell r="B3274" t="str">
            <v>NH_CRC_HPHCNE_HMO_POS</v>
          </cell>
          <cell r="H3274">
            <v>67</v>
          </cell>
          <cell r="I3274">
            <v>0</v>
          </cell>
          <cell r="J3274">
            <v>201907</v>
          </cell>
          <cell r="K3274">
            <v>201808</v>
          </cell>
          <cell r="N3274">
            <v>29059.01</v>
          </cell>
          <cell r="O3274" t="str">
            <v>CRC</v>
          </cell>
        </row>
        <row r="3275">
          <cell r="B3275" t="str">
            <v>NH_CRC_HPHCNE_HMO_POS</v>
          </cell>
          <cell r="H3275">
            <v>233</v>
          </cell>
          <cell r="I3275">
            <v>1</v>
          </cell>
          <cell r="J3275">
            <v>201908</v>
          </cell>
          <cell r="K3275">
            <v>201800</v>
          </cell>
          <cell r="N3275">
            <v>132498.88</v>
          </cell>
          <cell r="O3275" t="str">
            <v>CRC</v>
          </cell>
        </row>
        <row r="3276">
          <cell r="B3276" t="str">
            <v>NH_CRC_HPHCNE_HMO_POS</v>
          </cell>
          <cell r="H3276">
            <v>72</v>
          </cell>
          <cell r="I3276">
            <v>0</v>
          </cell>
          <cell r="J3276">
            <v>201908</v>
          </cell>
          <cell r="K3276">
            <v>201808</v>
          </cell>
          <cell r="N3276">
            <v>31769.32</v>
          </cell>
          <cell r="O3276" t="str">
            <v>CRC</v>
          </cell>
        </row>
        <row r="3277">
          <cell r="B3277" t="str">
            <v>NH_CRC_HPHCNE_HMO_POS</v>
          </cell>
          <cell r="H3277">
            <v>238</v>
          </cell>
          <cell r="I3277">
            <v>1</v>
          </cell>
          <cell r="J3277">
            <v>201909</v>
          </cell>
          <cell r="K3277">
            <v>201800</v>
          </cell>
          <cell r="N3277">
            <v>134820.34</v>
          </cell>
          <cell r="O3277" t="str">
            <v>CRC</v>
          </cell>
        </row>
        <row r="3278">
          <cell r="B3278" t="str">
            <v>NH_CRC_HPHCNE_HMO_POS</v>
          </cell>
          <cell r="H3278">
            <v>73</v>
          </cell>
          <cell r="I3278">
            <v>0</v>
          </cell>
          <cell r="J3278">
            <v>201909</v>
          </cell>
          <cell r="K3278">
            <v>201808</v>
          </cell>
          <cell r="N3278">
            <v>32958.57</v>
          </cell>
          <cell r="O3278" t="str">
            <v>CRC</v>
          </cell>
        </row>
        <row r="3279">
          <cell r="B3279" t="str">
            <v>NH_CRC_HPHCNE_HMO_POS</v>
          </cell>
          <cell r="H3279">
            <v>357</v>
          </cell>
          <cell r="I3279">
            <v>1</v>
          </cell>
          <cell r="J3279">
            <v>201901</v>
          </cell>
          <cell r="K3279">
            <v>201800</v>
          </cell>
          <cell r="N3279">
            <v>208409.43000000002</v>
          </cell>
          <cell r="O3279" t="str">
            <v>CRC</v>
          </cell>
        </row>
        <row r="3280">
          <cell r="B3280" t="str">
            <v>NH_CRC_HPHCNE_HMO_POS</v>
          </cell>
          <cell r="H3280">
            <v>358</v>
          </cell>
          <cell r="I3280">
            <v>2</v>
          </cell>
          <cell r="J3280">
            <v>201902</v>
          </cell>
          <cell r="K3280">
            <v>201800</v>
          </cell>
          <cell r="N3280">
            <v>210573.59</v>
          </cell>
          <cell r="O3280" t="str">
            <v>CRC</v>
          </cell>
        </row>
        <row r="3281">
          <cell r="B3281" t="str">
            <v>NH_CRC_HPHCNE_HMO_POS</v>
          </cell>
          <cell r="H3281">
            <v>357</v>
          </cell>
          <cell r="I3281">
            <v>2</v>
          </cell>
          <cell r="J3281">
            <v>201903</v>
          </cell>
          <cell r="K3281">
            <v>201800</v>
          </cell>
          <cell r="N3281">
            <v>209153.47</v>
          </cell>
          <cell r="O3281" t="str">
            <v>CRC</v>
          </cell>
        </row>
        <row r="3282">
          <cell r="B3282" t="str">
            <v>NH_CRC_HPHCNE_HMO_POS</v>
          </cell>
          <cell r="H3282">
            <v>350</v>
          </cell>
          <cell r="I3282">
            <v>2</v>
          </cell>
          <cell r="J3282">
            <v>201904</v>
          </cell>
          <cell r="K3282">
            <v>201800</v>
          </cell>
          <cell r="N3282">
            <v>205087.73</v>
          </cell>
          <cell r="O3282" t="str">
            <v>CRC</v>
          </cell>
        </row>
        <row r="3283">
          <cell r="B3283" t="str">
            <v>NH_CRC_HPHCNE_HMO_POS</v>
          </cell>
          <cell r="H3283">
            <v>337</v>
          </cell>
          <cell r="I3283">
            <v>2</v>
          </cell>
          <cell r="J3283">
            <v>201905</v>
          </cell>
          <cell r="K3283">
            <v>201800</v>
          </cell>
          <cell r="N3283">
            <v>211049.48000000004</v>
          </cell>
          <cell r="O3283" t="str">
            <v>CRC</v>
          </cell>
        </row>
        <row r="3284">
          <cell r="B3284" t="str">
            <v>NH_CRC_HPHCNE_HMO_POS</v>
          </cell>
          <cell r="H3284">
            <v>334</v>
          </cell>
          <cell r="I3284">
            <v>2</v>
          </cell>
          <cell r="J3284">
            <v>201906</v>
          </cell>
          <cell r="K3284">
            <v>201800</v>
          </cell>
          <cell r="N3284">
            <v>208700.76</v>
          </cell>
          <cell r="O3284" t="str">
            <v>CRC</v>
          </cell>
        </row>
        <row r="3285">
          <cell r="B3285" t="str">
            <v>NH_CRC_HPHCNE_HMO_POS</v>
          </cell>
          <cell r="H3285">
            <v>331</v>
          </cell>
          <cell r="I3285">
            <v>2</v>
          </cell>
          <cell r="J3285">
            <v>201907</v>
          </cell>
          <cell r="K3285">
            <v>201800</v>
          </cell>
          <cell r="N3285">
            <v>206582.52</v>
          </cell>
          <cell r="O3285" t="str">
            <v>CRC</v>
          </cell>
        </row>
        <row r="3286">
          <cell r="B3286" t="str">
            <v>NH_CRC_HPHCNE_HMO_POS</v>
          </cell>
          <cell r="H3286">
            <v>339</v>
          </cell>
          <cell r="I3286">
            <v>2</v>
          </cell>
          <cell r="J3286">
            <v>201908</v>
          </cell>
          <cell r="K3286">
            <v>201800</v>
          </cell>
          <cell r="N3286">
            <v>210494.59</v>
          </cell>
          <cell r="O3286" t="str">
            <v>CRC</v>
          </cell>
        </row>
        <row r="3287">
          <cell r="B3287" t="str">
            <v>NH_CRC_HPHCNE_HMO_POS</v>
          </cell>
          <cell r="H3287">
            <v>337</v>
          </cell>
          <cell r="I3287">
            <v>3</v>
          </cell>
          <cell r="J3287">
            <v>201909</v>
          </cell>
          <cell r="K3287">
            <v>201800</v>
          </cell>
          <cell r="N3287">
            <v>208145.67</v>
          </cell>
          <cell r="O3287" t="str">
            <v>CRC</v>
          </cell>
        </row>
        <row r="3288">
          <cell r="B3288" t="str">
            <v>NH_CRC_HPHCNE_HMO_POS</v>
          </cell>
          <cell r="H3288">
            <v>993</v>
          </cell>
          <cell r="I3288">
            <v>1</v>
          </cell>
          <cell r="J3288">
            <v>201901</v>
          </cell>
          <cell r="K3288">
            <v>201800</v>
          </cell>
          <cell r="N3288">
            <v>540000.29</v>
          </cell>
          <cell r="O3288" t="str">
            <v>CRC</v>
          </cell>
        </row>
        <row r="3289">
          <cell r="B3289" t="str">
            <v>NH_CRC_HPHCNE_HMO_POS</v>
          </cell>
          <cell r="H3289">
            <v>962</v>
          </cell>
          <cell r="I3289">
            <v>1</v>
          </cell>
          <cell r="J3289">
            <v>201902</v>
          </cell>
          <cell r="K3289">
            <v>201800</v>
          </cell>
          <cell r="N3289">
            <v>497749.53</v>
          </cell>
          <cell r="O3289" t="str">
            <v>CRC</v>
          </cell>
        </row>
        <row r="3290">
          <cell r="B3290" t="str">
            <v>NH_CRC_HPHCNE_HMO_POS</v>
          </cell>
          <cell r="H3290">
            <v>963</v>
          </cell>
          <cell r="I3290">
            <v>0</v>
          </cell>
          <cell r="J3290">
            <v>201903</v>
          </cell>
          <cell r="K3290">
            <v>201800</v>
          </cell>
          <cell r="N3290">
            <v>497964.38999999996</v>
          </cell>
          <cell r="O3290" t="str">
            <v>CRC</v>
          </cell>
        </row>
        <row r="3291">
          <cell r="B3291" t="str">
            <v>NH_CRC_HPHCNE_HMO_POS</v>
          </cell>
          <cell r="H3291">
            <v>971</v>
          </cell>
          <cell r="I3291">
            <v>0</v>
          </cell>
          <cell r="J3291">
            <v>201904</v>
          </cell>
          <cell r="K3291">
            <v>201800</v>
          </cell>
          <cell r="N3291">
            <v>500994.69999999995</v>
          </cell>
          <cell r="O3291" t="str">
            <v>CRC</v>
          </cell>
        </row>
        <row r="3292">
          <cell r="B3292" t="str">
            <v>NH_CRC_HPHCNE_HMO_POS</v>
          </cell>
          <cell r="H3292">
            <v>970</v>
          </cell>
          <cell r="I3292">
            <v>0</v>
          </cell>
          <cell r="J3292">
            <v>201905</v>
          </cell>
          <cell r="K3292">
            <v>201800</v>
          </cell>
          <cell r="N3292">
            <v>501235.81</v>
          </cell>
          <cell r="O3292" t="str">
            <v>CRC</v>
          </cell>
        </row>
        <row r="3293">
          <cell r="B3293" t="str">
            <v>NH_CRC_HPHCNE_HMO_POS</v>
          </cell>
          <cell r="H3293">
            <v>898</v>
          </cell>
          <cell r="I3293">
            <v>0</v>
          </cell>
          <cell r="J3293">
            <v>201906</v>
          </cell>
          <cell r="K3293">
            <v>201800</v>
          </cell>
          <cell r="N3293">
            <v>484513.89000000007</v>
          </cell>
          <cell r="O3293" t="str">
            <v>CRC</v>
          </cell>
        </row>
        <row r="3294">
          <cell r="B3294" t="str">
            <v>NH_CRC_HPHCNE_HMO_POS</v>
          </cell>
          <cell r="H3294">
            <v>890</v>
          </cell>
          <cell r="I3294">
            <v>0</v>
          </cell>
          <cell r="J3294">
            <v>201907</v>
          </cell>
          <cell r="K3294">
            <v>201800</v>
          </cell>
          <cell r="N3294">
            <v>480008.17000000004</v>
          </cell>
          <cell r="O3294" t="str">
            <v>CRC</v>
          </cell>
        </row>
        <row r="3295">
          <cell r="B3295" t="str">
            <v>NH_CRC_HPHCNE_HMO_POS</v>
          </cell>
          <cell r="H3295">
            <v>896</v>
          </cell>
          <cell r="I3295">
            <v>0</v>
          </cell>
          <cell r="J3295">
            <v>201908</v>
          </cell>
          <cell r="K3295">
            <v>201800</v>
          </cell>
          <cell r="N3295">
            <v>483391.22000000003</v>
          </cell>
          <cell r="O3295" t="str">
            <v>CRC</v>
          </cell>
        </row>
        <row r="3296">
          <cell r="B3296" t="str">
            <v>NH_CRC_HPHCNE_HMO_POS</v>
          </cell>
          <cell r="H3296">
            <v>891</v>
          </cell>
          <cell r="I3296">
            <v>1</v>
          </cell>
          <cell r="J3296">
            <v>201909</v>
          </cell>
          <cell r="K3296">
            <v>201800</v>
          </cell>
          <cell r="N3296">
            <v>480978.92</v>
          </cell>
          <cell r="O3296" t="str">
            <v>CRC</v>
          </cell>
        </row>
        <row r="3297">
          <cell r="B3297" t="str">
            <v>NH_CRC_HPHCNE_HMO_POS</v>
          </cell>
          <cell r="H3297">
            <v>866</v>
          </cell>
          <cell r="I3297">
            <v>5</v>
          </cell>
          <cell r="J3297">
            <v>201901</v>
          </cell>
          <cell r="K3297">
            <v>201800</v>
          </cell>
          <cell r="N3297">
            <v>548136.8600000001</v>
          </cell>
          <cell r="O3297" t="str">
            <v>CRC</v>
          </cell>
        </row>
        <row r="3298">
          <cell r="B3298" t="str">
            <v>NH_CRC_HPHCNE_HMO_POS</v>
          </cell>
          <cell r="H3298">
            <v>863</v>
          </cell>
          <cell r="I3298">
            <v>5</v>
          </cell>
          <cell r="J3298">
            <v>201902</v>
          </cell>
          <cell r="K3298">
            <v>201800</v>
          </cell>
          <cell r="N3298">
            <v>545525.42999999993</v>
          </cell>
          <cell r="O3298" t="str">
            <v>CRC</v>
          </cell>
        </row>
        <row r="3299">
          <cell r="B3299" t="str">
            <v>NH_CRC_HPHCNE_HMO_POS</v>
          </cell>
          <cell r="H3299">
            <v>853</v>
          </cell>
          <cell r="I3299">
            <v>4</v>
          </cell>
          <cell r="J3299">
            <v>201903</v>
          </cell>
          <cell r="K3299">
            <v>201800</v>
          </cell>
          <cell r="N3299">
            <v>541172.77</v>
          </cell>
          <cell r="O3299" t="str">
            <v>CRC</v>
          </cell>
        </row>
        <row r="3300">
          <cell r="B3300" t="str">
            <v>NH_CRC_HPHCNE_HMO_POS</v>
          </cell>
          <cell r="H3300">
            <v>845</v>
          </cell>
          <cell r="I3300">
            <v>4</v>
          </cell>
          <cell r="J3300">
            <v>201904</v>
          </cell>
          <cell r="K3300">
            <v>201800</v>
          </cell>
          <cell r="N3300">
            <v>536345.09000000008</v>
          </cell>
          <cell r="O3300" t="str">
            <v>CRC</v>
          </cell>
        </row>
        <row r="3301">
          <cell r="B3301" t="str">
            <v>NH_CRC_HPHCNE_HMO_POS</v>
          </cell>
          <cell r="H3301">
            <v>884</v>
          </cell>
          <cell r="I3301">
            <v>4</v>
          </cell>
          <cell r="J3301">
            <v>201905</v>
          </cell>
          <cell r="K3301">
            <v>201800</v>
          </cell>
          <cell r="N3301">
            <v>561743.22000000009</v>
          </cell>
          <cell r="O3301" t="str">
            <v>CRC</v>
          </cell>
        </row>
        <row r="3302">
          <cell r="B3302" t="str">
            <v>NH_CRC_HPHCNE_HMO_POS</v>
          </cell>
          <cell r="H3302">
            <v>876</v>
          </cell>
          <cell r="I3302">
            <v>3</v>
          </cell>
          <cell r="J3302">
            <v>201906</v>
          </cell>
          <cell r="K3302">
            <v>201800</v>
          </cell>
          <cell r="N3302">
            <v>554946.59</v>
          </cell>
          <cell r="O3302" t="str">
            <v>CRC</v>
          </cell>
        </row>
        <row r="3303">
          <cell r="B3303" t="str">
            <v>NH_CRC_HPHCNE_HMO_POS</v>
          </cell>
          <cell r="H3303">
            <v>896</v>
          </cell>
          <cell r="I3303">
            <v>3</v>
          </cell>
          <cell r="J3303">
            <v>201907</v>
          </cell>
          <cell r="K3303">
            <v>201800</v>
          </cell>
          <cell r="N3303">
            <v>566306.67000000004</v>
          </cell>
          <cell r="O3303" t="str">
            <v>CRC</v>
          </cell>
        </row>
        <row r="3304">
          <cell r="B3304" t="str">
            <v>NH_CRC_HPHCNE_HMO_POS</v>
          </cell>
          <cell r="H3304">
            <v>896</v>
          </cell>
          <cell r="I3304">
            <v>4</v>
          </cell>
          <cell r="J3304">
            <v>201908</v>
          </cell>
          <cell r="K3304">
            <v>201800</v>
          </cell>
          <cell r="N3304">
            <v>593080.28999999992</v>
          </cell>
          <cell r="O3304" t="str">
            <v>CRC</v>
          </cell>
        </row>
        <row r="3305">
          <cell r="B3305" t="str">
            <v>NH_CRC_HPHCNE_HMO_POS</v>
          </cell>
          <cell r="H3305">
            <v>896</v>
          </cell>
          <cell r="I3305">
            <v>4</v>
          </cell>
          <cell r="J3305">
            <v>201909</v>
          </cell>
          <cell r="K3305">
            <v>201800</v>
          </cell>
          <cell r="N3305">
            <v>589137.87999999989</v>
          </cell>
          <cell r="O3305" t="str">
            <v>CRC</v>
          </cell>
        </row>
        <row r="3306">
          <cell r="B3306" t="str">
            <v>NH_CRC_HPHCNE_HMO_POS</v>
          </cell>
          <cell r="H3306">
            <v>328</v>
          </cell>
          <cell r="I3306">
            <v>1</v>
          </cell>
          <cell r="J3306">
            <v>201901</v>
          </cell>
          <cell r="K3306">
            <v>201800</v>
          </cell>
          <cell r="N3306">
            <v>152220.68</v>
          </cell>
          <cell r="O3306" t="str">
            <v>CRC</v>
          </cell>
        </row>
        <row r="3307">
          <cell r="B3307" t="str">
            <v>NH_CRC_HPHCNE_HMO_POS</v>
          </cell>
          <cell r="H3307">
            <v>9</v>
          </cell>
          <cell r="I3307">
            <v>0</v>
          </cell>
          <cell r="J3307">
            <v>201901</v>
          </cell>
          <cell r="K3307">
            <v>201808</v>
          </cell>
          <cell r="N3307">
            <v>5357.64</v>
          </cell>
          <cell r="O3307" t="str">
            <v>CRC</v>
          </cell>
        </row>
        <row r="3308">
          <cell r="B3308" t="str">
            <v>NH_CRC_HPHCNE_HMO_POS</v>
          </cell>
          <cell r="H3308">
            <v>317</v>
          </cell>
          <cell r="I3308">
            <v>1</v>
          </cell>
          <cell r="J3308">
            <v>201902</v>
          </cell>
          <cell r="K3308">
            <v>201800</v>
          </cell>
          <cell r="N3308">
            <v>147900.22999999998</v>
          </cell>
          <cell r="O3308" t="str">
            <v>CRC</v>
          </cell>
        </row>
        <row r="3309">
          <cell r="B3309" t="str">
            <v>NH_CRC_HPHCNE_HMO_POS</v>
          </cell>
          <cell r="H3309">
            <v>9</v>
          </cell>
          <cell r="I3309">
            <v>0</v>
          </cell>
          <cell r="J3309">
            <v>201902</v>
          </cell>
          <cell r="K3309">
            <v>201808</v>
          </cell>
          <cell r="N3309">
            <v>5357.64</v>
          </cell>
          <cell r="O3309" t="str">
            <v>CRC</v>
          </cell>
        </row>
        <row r="3310">
          <cell r="B3310" t="str">
            <v>NH_CRC_HPHCNE_HMO_POS</v>
          </cell>
          <cell r="H3310">
            <v>316</v>
          </cell>
          <cell r="I3310">
            <v>1</v>
          </cell>
          <cell r="J3310">
            <v>201903</v>
          </cell>
          <cell r="K3310">
            <v>201800</v>
          </cell>
          <cell r="N3310">
            <v>147370.76</v>
          </cell>
          <cell r="O3310" t="str">
            <v>CRC</v>
          </cell>
        </row>
        <row r="3311">
          <cell r="B3311" t="str">
            <v>NH_CRC_HPHCNE_HMO_POS</v>
          </cell>
          <cell r="H3311">
            <v>9</v>
          </cell>
          <cell r="I3311">
            <v>0</v>
          </cell>
          <cell r="J3311">
            <v>201903</v>
          </cell>
          <cell r="K3311">
            <v>201808</v>
          </cell>
          <cell r="N3311">
            <v>5357.64</v>
          </cell>
          <cell r="O3311" t="str">
            <v>CRC</v>
          </cell>
        </row>
        <row r="3312">
          <cell r="B3312" t="str">
            <v>NH_CRC_HPHCNE_HMO_POS</v>
          </cell>
          <cell r="H3312">
            <v>311</v>
          </cell>
          <cell r="I3312">
            <v>1</v>
          </cell>
          <cell r="J3312">
            <v>201904</v>
          </cell>
          <cell r="K3312">
            <v>201800</v>
          </cell>
          <cell r="N3312">
            <v>146409.96000000002</v>
          </cell>
          <cell r="O3312" t="str">
            <v>CRC</v>
          </cell>
        </row>
        <row r="3313">
          <cell r="B3313" t="str">
            <v>NH_CRC_HPHCNE_HMO_POS</v>
          </cell>
          <cell r="H3313">
            <v>9</v>
          </cell>
          <cell r="I3313">
            <v>0</v>
          </cell>
          <cell r="J3313">
            <v>201904</v>
          </cell>
          <cell r="K3313">
            <v>201808</v>
          </cell>
          <cell r="N3313">
            <v>5357.64</v>
          </cell>
          <cell r="O3313" t="str">
            <v>CRC</v>
          </cell>
        </row>
        <row r="3314">
          <cell r="B3314" t="str">
            <v>NH_CRC_HPHCNE_HMO_POS</v>
          </cell>
          <cell r="H3314">
            <v>316</v>
          </cell>
          <cell r="I3314">
            <v>1</v>
          </cell>
          <cell r="J3314">
            <v>201905</v>
          </cell>
          <cell r="K3314">
            <v>201800</v>
          </cell>
          <cell r="N3314">
            <v>147450.86000000002</v>
          </cell>
          <cell r="O3314" t="str">
            <v>CRC</v>
          </cell>
        </row>
        <row r="3315">
          <cell r="B3315" t="str">
            <v>NH_CRC_HPHCNE_HMO_POS</v>
          </cell>
          <cell r="H3315">
            <v>10</v>
          </cell>
          <cell r="I3315">
            <v>0</v>
          </cell>
          <cell r="J3315">
            <v>201905</v>
          </cell>
          <cell r="K3315">
            <v>201808</v>
          </cell>
          <cell r="N3315">
            <v>5956.31</v>
          </cell>
          <cell r="O3315" t="str">
            <v>CRC</v>
          </cell>
        </row>
        <row r="3316">
          <cell r="B3316" t="str">
            <v>NH_CRC_HPHCNE_HMO_POS</v>
          </cell>
          <cell r="H3316">
            <v>308</v>
          </cell>
          <cell r="I3316">
            <v>1</v>
          </cell>
          <cell r="J3316">
            <v>201906</v>
          </cell>
          <cell r="K3316">
            <v>201800</v>
          </cell>
          <cell r="N3316">
            <v>144643.66999999998</v>
          </cell>
          <cell r="O3316" t="str">
            <v>CRC</v>
          </cell>
        </row>
        <row r="3317">
          <cell r="B3317" t="str">
            <v>NH_CRC_HPHCNE_HMO_POS</v>
          </cell>
          <cell r="H3317">
            <v>10</v>
          </cell>
          <cell r="I3317">
            <v>0</v>
          </cell>
          <cell r="J3317">
            <v>201906</v>
          </cell>
          <cell r="K3317">
            <v>201808</v>
          </cell>
          <cell r="N3317">
            <v>5956.31</v>
          </cell>
          <cell r="O3317" t="str">
            <v>CRC</v>
          </cell>
        </row>
        <row r="3318">
          <cell r="B3318" t="str">
            <v>NH_CRC_HPHCNE_HMO_POS</v>
          </cell>
          <cell r="H3318">
            <v>306</v>
          </cell>
          <cell r="I3318">
            <v>1</v>
          </cell>
          <cell r="J3318">
            <v>201907</v>
          </cell>
          <cell r="K3318">
            <v>201800</v>
          </cell>
          <cell r="N3318">
            <v>143996.41999999998</v>
          </cell>
          <cell r="O3318" t="str">
            <v>CRC</v>
          </cell>
        </row>
        <row r="3319">
          <cell r="B3319" t="str">
            <v>NH_CRC_HPHCNE_HMO_POS</v>
          </cell>
          <cell r="H3319">
            <v>10</v>
          </cell>
          <cell r="I3319">
            <v>0</v>
          </cell>
          <cell r="J3319">
            <v>201907</v>
          </cell>
          <cell r="K3319">
            <v>201808</v>
          </cell>
          <cell r="N3319">
            <v>5956.31</v>
          </cell>
          <cell r="O3319" t="str">
            <v>CRC</v>
          </cell>
        </row>
        <row r="3320">
          <cell r="B3320" t="str">
            <v>NH_CRC_HPHCNE_HMO_POS</v>
          </cell>
          <cell r="H3320">
            <v>292</v>
          </cell>
          <cell r="I3320">
            <v>2</v>
          </cell>
          <cell r="J3320">
            <v>201908</v>
          </cell>
          <cell r="K3320">
            <v>201800</v>
          </cell>
          <cell r="N3320">
            <v>145342.39999999999</v>
          </cell>
          <cell r="O3320" t="str">
            <v>CRC</v>
          </cell>
        </row>
        <row r="3321">
          <cell r="B3321" t="str">
            <v>NH_CRC_HPHCNE_HMO_POS</v>
          </cell>
          <cell r="H3321">
            <v>12</v>
          </cell>
          <cell r="I3321">
            <v>0</v>
          </cell>
          <cell r="J3321">
            <v>201908</v>
          </cell>
          <cell r="K3321">
            <v>201808</v>
          </cell>
          <cell r="N3321">
            <v>7582.88</v>
          </cell>
          <cell r="O3321" t="str">
            <v>CRC</v>
          </cell>
        </row>
        <row r="3322">
          <cell r="B3322" t="str">
            <v>NH_CRC_HPHCNE_HMO_POS</v>
          </cell>
          <cell r="H3322">
            <v>294</v>
          </cell>
          <cell r="I3322">
            <v>2</v>
          </cell>
          <cell r="J3322">
            <v>201909</v>
          </cell>
          <cell r="K3322">
            <v>201800</v>
          </cell>
          <cell r="N3322">
            <v>143272.36000000002</v>
          </cell>
          <cell r="O3322" t="str">
            <v>CRC</v>
          </cell>
        </row>
        <row r="3323">
          <cell r="B3323" t="str">
            <v>NH_CRC_HPHCNE_HMO_POS</v>
          </cell>
          <cell r="H3323">
            <v>12</v>
          </cell>
          <cell r="I3323">
            <v>0</v>
          </cell>
          <cell r="J3323">
            <v>201909</v>
          </cell>
          <cell r="K3323">
            <v>201808</v>
          </cell>
          <cell r="N3323">
            <v>7582.88</v>
          </cell>
          <cell r="O3323" t="str">
            <v>CRC</v>
          </cell>
        </row>
        <row r="3324">
          <cell r="B3324" t="str">
            <v>NH_CRC_HPHCNE_HMO_POS</v>
          </cell>
          <cell r="H3324">
            <v>591</v>
          </cell>
          <cell r="I3324">
            <v>6</v>
          </cell>
          <cell r="J3324">
            <v>201901</v>
          </cell>
          <cell r="K3324">
            <v>201800</v>
          </cell>
          <cell r="N3324">
            <v>341979.71</v>
          </cell>
          <cell r="O3324" t="str">
            <v>CRC</v>
          </cell>
        </row>
        <row r="3325">
          <cell r="B3325" t="str">
            <v>NH_CRC_HPHCNE_HMO_POS</v>
          </cell>
          <cell r="H3325">
            <v>75</v>
          </cell>
          <cell r="I3325">
            <v>1</v>
          </cell>
          <cell r="J3325">
            <v>201901</v>
          </cell>
          <cell r="K3325">
            <v>201808</v>
          </cell>
          <cell r="N3325">
            <v>34787.980000000003</v>
          </cell>
          <cell r="O3325" t="str">
            <v>CRC</v>
          </cell>
        </row>
        <row r="3326">
          <cell r="B3326" t="str">
            <v>NH_CRC_HPHCNE_HMO_POS</v>
          </cell>
          <cell r="H3326">
            <v>578</v>
          </cell>
          <cell r="I3326">
            <v>6</v>
          </cell>
          <cell r="J3326">
            <v>201902</v>
          </cell>
          <cell r="K3326">
            <v>201800</v>
          </cell>
          <cell r="N3326">
            <v>336809.05</v>
          </cell>
          <cell r="O3326" t="str">
            <v>CRC</v>
          </cell>
        </row>
        <row r="3327">
          <cell r="B3327" t="str">
            <v>NH_CRC_HPHCNE_HMO_POS</v>
          </cell>
          <cell r="H3327">
            <v>74</v>
          </cell>
          <cell r="I3327">
            <v>1</v>
          </cell>
          <cell r="J3327">
            <v>201902</v>
          </cell>
          <cell r="K3327">
            <v>201808</v>
          </cell>
          <cell r="N3327">
            <v>34259.660000000003</v>
          </cell>
          <cell r="O3327" t="str">
            <v>CRC</v>
          </cell>
        </row>
        <row r="3328">
          <cell r="B3328" t="str">
            <v>NH_CRC_HPHCNE_HMO_POS</v>
          </cell>
          <cell r="H3328">
            <v>571</v>
          </cell>
          <cell r="I3328">
            <v>6</v>
          </cell>
          <cell r="J3328">
            <v>201903</v>
          </cell>
          <cell r="K3328">
            <v>201800</v>
          </cell>
          <cell r="N3328">
            <v>333862.38</v>
          </cell>
          <cell r="O3328" t="str">
            <v>CRC</v>
          </cell>
        </row>
        <row r="3329">
          <cell r="B3329" t="str">
            <v>NH_CRC_HPHCNE_HMO_POS</v>
          </cell>
          <cell r="H3329">
            <v>71</v>
          </cell>
          <cell r="I3329">
            <v>1</v>
          </cell>
          <cell r="J3329">
            <v>201903</v>
          </cell>
          <cell r="K3329">
            <v>201808</v>
          </cell>
          <cell r="N3329">
            <v>32700.31</v>
          </cell>
          <cell r="O3329" t="str">
            <v>CRC</v>
          </cell>
        </row>
        <row r="3330">
          <cell r="B3330" t="str">
            <v>NH_CRC_HPHCNE_HMO_POS</v>
          </cell>
          <cell r="H3330">
            <v>568</v>
          </cell>
          <cell r="I3330">
            <v>6</v>
          </cell>
          <cell r="J3330">
            <v>201904</v>
          </cell>
          <cell r="K3330">
            <v>201800</v>
          </cell>
          <cell r="N3330">
            <v>331222.44</v>
          </cell>
          <cell r="O3330" t="str">
            <v>CRC</v>
          </cell>
        </row>
        <row r="3331">
          <cell r="B3331" t="str">
            <v>NH_CRC_HPHCNE_HMO_POS</v>
          </cell>
          <cell r="H3331">
            <v>71</v>
          </cell>
          <cell r="I3331">
            <v>1</v>
          </cell>
          <cell r="J3331">
            <v>201904</v>
          </cell>
          <cell r="K3331">
            <v>201808</v>
          </cell>
          <cell r="N3331">
            <v>32700.31</v>
          </cell>
          <cell r="O3331" t="str">
            <v>CRC</v>
          </cell>
        </row>
        <row r="3332">
          <cell r="B3332" t="str">
            <v>NH_CRC_HPHCNE_HMO_POS</v>
          </cell>
          <cell r="H3332">
            <v>561</v>
          </cell>
          <cell r="I3332">
            <v>6</v>
          </cell>
          <cell r="J3332">
            <v>201905</v>
          </cell>
          <cell r="K3332">
            <v>201800</v>
          </cell>
          <cell r="N3332">
            <v>325225.8</v>
          </cell>
          <cell r="O3332" t="str">
            <v>CRC</v>
          </cell>
        </row>
        <row r="3333">
          <cell r="B3333" t="str">
            <v>NH_CRC_HPHCNE_HMO_POS</v>
          </cell>
          <cell r="H3333">
            <v>71</v>
          </cell>
          <cell r="I3333">
            <v>1</v>
          </cell>
          <cell r="J3333">
            <v>201905</v>
          </cell>
          <cell r="K3333">
            <v>201808</v>
          </cell>
          <cell r="N3333">
            <v>33196.720000000001</v>
          </cell>
          <cell r="O3333" t="str">
            <v>CRC</v>
          </cell>
        </row>
        <row r="3334">
          <cell r="B3334" t="str">
            <v>NH_CRC_HPHCNE_HMO_POS</v>
          </cell>
          <cell r="H3334">
            <v>568</v>
          </cell>
          <cell r="I3334">
            <v>6</v>
          </cell>
          <cell r="J3334">
            <v>201906</v>
          </cell>
          <cell r="K3334">
            <v>201800</v>
          </cell>
          <cell r="N3334">
            <v>329832.36</v>
          </cell>
          <cell r="O3334" t="str">
            <v>CRC</v>
          </cell>
        </row>
        <row r="3335">
          <cell r="B3335" t="str">
            <v>NH_CRC_HPHCNE_HMO_POS</v>
          </cell>
          <cell r="H3335">
            <v>75</v>
          </cell>
          <cell r="I3335">
            <v>1</v>
          </cell>
          <cell r="J3335">
            <v>201906</v>
          </cell>
          <cell r="K3335">
            <v>201808</v>
          </cell>
          <cell r="N3335">
            <v>34066.449999999997</v>
          </cell>
          <cell r="O3335" t="str">
            <v>CRC</v>
          </cell>
        </row>
        <row r="3336">
          <cell r="B3336" t="str">
            <v>NH_CRC_HPHCNE_HMO_POS</v>
          </cell>
          <cell r="H3336">
            <v>564</v>
          </cell>
          <cell r="I3336">
            <v>6</v>
          </cell>
          <cell r="J3336">
            <v>201907</v>
          </cell>
          <cell r="K3336">
            <v>201800</v>
          </cell>
          <cell r="N3336">
            <v>325489.37999999995</v>
          </cell>
          <cell r="O3336" t="str">
            <v>CRC</v>
          </cell>
        </row>
        <row r="3337">
          <cell r="B3337" t="str">
            <v>NH_CRC_HPHCNE_HMO_POS</v>
          </cell>
          <cell r="H3337">
            <v>76</v>
          </cell>
          <cell r="I3337">
            <v>1</v>
          </cell>
          <cell r="J3337">
            <v>201907</v>
          </cell>
          <cell r="K3337">
            <v>201808</v>
          </cell>
          <cell r="N3337">
            <v>34689.050000000003</v>
          </cell>
          <cell r="O3337" t="str">
            <v>CRC</v>
          </cell>
        </row>
        <row r="3338">
          <cell r="B3338" t="str">
            <v>NH_CRC_HPHCNE_HMO_POS</v>
          </cell>
          <cell r="H3338">
            <v>562</v>
          </cell>
          <cell r="I3338">
            <v>6</v>
          </cell>
          <cell r="J3338">
            <v>201908</v>
          </cell>
          <cell r="K3338">
            <v>201800</v>
          </cell>
          <cell r="N3338">
            <v>325117.82999999996</v>
          </cell>
          <cell r="O3338" t="str">
            <v>CRC</v>
          </cell>
        </row>
        <row r="3339">
          <cell r="B3339" t="str">
            <v>NH_CRC_HPHCNE_HMO_POS</v>
          </cell>
          <cell r="H3339">
            <v>76</v>
          </cell>
          <cell r="I3339">
            <v>1</v>
          </cell>
          <cell r="J3339">
            <v>201908</v>
          </cell>
          <cell r="K3339">
            <v>201808</v>
          </cell>
          <cell r="N3339">
            <v>34772.61</v>
          </cell>
          <cell r="O3339" t="str">
            <v>CRC</v>
          </cell>
        </row>
        <row r="3340">
          <cell r="B3340" t="str">
            <v>NH_CRC_HPHCNE_HMO_POS</v>
          </cell>
          <cell r="H3340">
            <v>660</v>
          </cell>
          <cell r="I3340">
            <v>12</v>
          </cell>
          <cell r="J3340">
            <v>201909</v>
          </cell>
          <cell r="K3340">
            <v>201800</v>
          </cell>
          <cell r="N3340">
            <v>394828.02</v>
          </cell>
          <cell r="O3340" t="str">
            <v>CRC</v>
          </cell>
        </row>
        <row r="3341">
          <cell r="B3341" t="str">
            <v>NH_CRC_HPHCNE_HMO_POS</v>
          </cell>
          <cell r="H3341">
            <v>69</v>
          </cell>
          <cell r="I3341">
            <v>1</v>
          </cell>
          <cell r="J3341">
            <v>201909</v>
          </cell>
          <cell r="K3341">
            <v>201808</v>
          </cell>
          <cell r="N3341">
            <v>33336.36</v>
          </cell>
          <cell r="O3341" t="str">
            <v>CRC</v>
          </cell>
        </row>
        <row r="3342">
          <cell r="B3342" t="str">
            <v>NH_CRC_HPHCNE_HMO_POS</v>
          </cell>
          <cell r="H3342">
            <v>1630</v>
          </cell>
          <cell r="I3342">
            <v>16</v>
          </cell>
          <cell r="J3342">
            <v>201901</v>
          </cell>
          <cell r="K3342">
            <v>201800</v>
          </cell>
          <cell r="N3342">
            <v>870199.12</v>
          </cell>
          <cell r="O3342" t="str">
            <v>CRC</v>
          </cell>
        </row>
        <row r="3343">
          <cell r="B3343" t="str">
            <v>NH_CRC_HPHCNE_HMO_POS</v>
          </cell>
          <cell r="H3343">
            <v>158</v>
          </cell>
          <cell r="I3343">
            <v>0</v>
          </cell>
          <cell r="J3343">
            <v>201901</v>
          </cell>
          <cell r="K3343">
            <v>201808</v>
          </cell>
          <cell r="N3343">
            <v>85414.78</v>
          </cell>
          <cell r="O3343" t="str">
            <v>CRC</v>
          </cell>
        </row>
        <row r="3344">
          <cell r="B3344" t="str">
            <v>NH_CRC_HPHCNE_HMO_POS</v>
          </cell>
          <cell r="H3344">
            <v>1637</v>
          </cell>
          <cell r="I3344">
            <v>16</v>
          </cell>
          <cell r="J3344">
            <v>201902</v>
          </cell>
          <cell r="K3344">
            <v>201800</v>
          </cell>
          <cell r="N3344">
            <v>872046.64</v>
          </cell>
          <cell r="O3344" t="str">
            <v>CRC</v>
          </cell>
        </row>
        <row r="3345">
          <cell r="B3345" t="str">
            <v>NH_CRC_HPHCNE_HMO_POS</v>
          </cell>
          <cell r="H3345">
            <v>160</v>
          </cell>
          <cell r="I3345">
            <v>0</v>
          </cell>
          <cell r="J3345">
            <v>201902</v>
          </cell>
          <cell r="K3345">
            <v>201808</v>
          </cell>
          <cell r="N3345">
            <v>86780.88</v>
          </cell>
          <cell r="O3345" t="str">
            <v>CRC</v>
          </cell>
        </row>
        <row r="3346">
          <cell r="B3346" t="str">
            <v>NH_CRC_HPHCNE_HMO_POS</v>
          </cell>
          <cell r="H3346">
            <v>1633</v>
          </cell>
          <cell r="I3346">
            <v>14</v>
          </cell>
          <cell r="J3346">
            <v>201903</v>
          </cell>
          <cell r="K3346">
            <v>201800</v>
          </cell>
          <cell r="N3346">
            <v>870436.59</v>
          </cell>
          <cell r="O3346" t="str">
            <v>CRC</v>
          </cell>
        </row>
        <row r="3347">
          <cell r="B3347" t="str">
            <v>NH_CRC_HPHCNE_HMO_POS</v>
          </cell>
          <cell r="H3347">
            <v>161</v>
          </cell>
          <cell r="I3347">
            <v>0</v>
          </cell>
          <cell r="J3347">
            <v>201903</v>
          </cell>
          <cell r="K3347">
            <v>201808</v>
          </cell>
          <cell r="N3347">
            <v>87284.64</v>
          </cell>
          <cell r="O3347" t="str">
            <v>CRC</v>
          </cell>
        </row>
        <row r="3348">
          <cell r="B3348" t="str">
            <v>NH_CRC_HPHCNE_HMO_POS</v>
          </cell>
          <cell r="H3348">
            <v>1627</v>
          </cell>
          <cell r="I3348">
            <v>13</v>
          </cell>
          <cell r="J3348">
            <v>201904</v>
          </cell>
          <cell r="K3348">
            <v>201800</v>
          </cell>
          <cell r="N3348">
            <v>868598.24000000034</v>
          </cell>
          <cell r="O3348" t="str">
            <v>CRC</v>
          </cell>
        </row>
        <row r="3349">
          <cell r="B3349" t="str">
            <v>NH_CRC_HPHCNE_HMO_POS</v>
          </cell>
          <cell r="H3349">
            <v>155</v>
          </cell>
          <cell r="I3349">
            <v>0</v>
          </cell>
          <cell r="J3349">
            <v>201904</v>
          </cell>
          <cell r="K3349">
            <v>201808</v>
          </cell>
          <cell r="N3349">
            <v>84789.14</v>
          </cell>
          <cell r="O3349" t="str">
            <v>CRC</v>
          </cell>
        </row>
        <row r="3350">
          <cell r="B3350" t="str">
            <v>NH_CRC_HPHCNE_HMO_POS</v>
          </cell>
          <cell r="H3350">
            <v>1605</v>
          </cell>
          <cell r="I3350">
            <v>13</v>
          </cell>
          <cell r="J3350">
            <v>201905</v>
          </cell>
          <cell r="K3350">
            <v>201800</v>
          </cell>
          <cell r="N3350">
            <v>858607.80000000016</v>
          </cell>
          <cell r="O3350" t="str">
            <v>CRC</v>
          </cell>
        </row>
        <row r="3351">
          <cell r="B3351" t="str">
            <v>NH_CRC_HPHCNE_HMO_POS</v>
          </cell>
          <cell r="H3351">
            <v>154</v>
          </cell>
          <cell r="I3351">
            <v>0</v>
          </cell>
          <cell r="J3351">
            <v>201905</v>
          </cell>
          <cell r="K3351">
            <v>201808</v>
          </cell>
          <cell r="N3351">
            <v>83289.05</v>
          </cell>
          <cell r="O3351" t="str">
            <v>CRC</v>
          </cell>
        </row>
        <row r="3352">
          <cell r="B3352" t="str">
            <v>NH_CRC_HPHCNE_HMO_POS</v>
          </cell>
          <cell r="H3352">
            <v>1590</v>
          </cell>
          <cell r="I3352">
            <v>14</v>
          </cell>
          <cell r="J3352">
            <v>201906</v>
          </cell>
          <cell r="K3352">
            <v>201800</v>
          </cell>
          <cell r="N3352">
            <v>850976.68000000017</v>
          </cell>
          <cell r="O3352" t="str">
            <v>CRC</v>
          </cell>
        </row>
        <row r="3353">
          <cell r="B3353" t="str">
            <v>NH_CRC_HPHCNE_HMO_POS</v>
          </cell>
          <cell r="H3353">
            <v>154</v>
          </cell>
          <cell r="I3353">
            <v>0</v>
          </cell>
          <cell r="J3353">
            <v>201906</v>
          </cell>
          <cell r="K3353">
            <v>201808</v>
          </cell>
          <cell r="N3353">
            <v>82571.44</v>
          </cell>
          <cell r="O3353" t="str">
            <v>CRC</v>
          </cell>
        </row>
        <row r="3354">
          <cell r="B3354" t="str">
            <v>NH_CRC_HPHCNE_HMO_POS</v>
          </cell>
          <cell r="H3354">
            <v>1582</v>
          </cell>
          <cell r="I3354">
            <v>14</v>
          </cell>
          <cell r="J3354">
            <v>201907</v>
          </cell>
          <cell r="K3354">
            <v>201800</v>
          </cell>
          <cell r="N3354">
            <v>843824.15000000014</v>
          </cell>
          <cell r="O3354" t="str">
            <v>CRC</v>
          </cell>
        </row>
        <row r="3355">
          <cell r="B3355" t="str">
            <v>NH_CRC_HPHCNE_HMO_POS</v>
          </cell>
          <cell r="H3355">
            <v>154</v>
          </cell>
          <cell r="I3355">
            <v>0</v>
          </cell>
          <cell r="J3355">
            <v>201907</v>
          </cell>
          <cell r="K3355">
            <v>201808</v>
          </cell>
          <cell r="N3355">
            <v>82571.44</v>
          </cell>
          <cell r="O3355" t="str">
            <v>CRC</v>
          </cell>
        </row>
        <row r="3356">
          <cell r="B3356" t="str">
            <v>NH_CRC_HPHCNE_HMO_POS</v>
          </cell>
          <cell r="H3356">
            <v>1586</v>
          </cell>
          <cell r="I3356">
            <v>14</v>
          </cell>
          <cell r="J3356">
            <v>201908</v>
          </cell>
          <cell r="K3356">
            <v>201800</v>
          </cell>
          <cell r="N3356">
            <v>850282.82000000018</v>
          </cell>
          <cell r="O3356" t="str">
            <v>CRC</v>
          </cell>
        </row>
        <row r="3357">
          <cell r="B3357" t="str">
            <v>NH_CRC_HPHCNE_HMO_POS</v>
          </cell>
          <cell r="H3357">
            <v>156</v>
          </cell>
          <cell r="I3357">
            <v>0</v>
          </cell>
          <cell r="J3357">
            <v>201908</v>
          </cell>
          <cell r="K3357">
            <v>201808</v>
          </cell>
          <cell r="N3357">
            <v>83527.47</v>
          </cell>
          <cell r="O3357" t="str">
            <v>CRC</v>
          </cell>
        </row>
        <row r="3358">
          <cell r="B3358" t="str">
            <v>NH_CRC_HPHCNE_HMO_POS</v>
          </cell>
          <cell r="H3358">
            <v>1594</v>
          </cell>
          <cell r="I3358">
            <v>14</v>
          </cell>
          <cell r="J3358">
            <v>201909</v>
          </cell>
          <cell r="K3358">
            <v>201800</v>
          </cell>
          <cell r="N3358">
            <v>852960.35</v>
          </cell>
          <cell r="O3358" t="str">
            <v>CRC</v>
          </cell>
        </row>
        <row r="3359">
          <cell r="B3359" t="str">
            <v>NH_CRC_HPHCNE_HMO_POS</v>
          </cell>
          <cell r="H3359">
            <v>165</v>
          </cell>
          <cell r="I3359">
            <v>0</v>
          </cell>
          <cell r="J3359">
            <v>201909</v>
          </cell>
          <cell r="K3359">
            <v>201808</v>
          </cell>
          <cell r="N3359">
            <v>86781.63</v>
          </cell>
          <cell r="O3359" t="str">
            <v>CRC</v>
          </cell>
        </row>
        <row r="3360">
          <cell r="B3360" t="str">
            <v>NH_CRC_HPHCNE_HMO_POS</v>
          </cell>
          <cell r="H3360">
            <v>424</v>
          </cell>
          <cell r="I3360">
            <v>4</v>
          </cell>
          <cell r="J3360">
            <v>201901</v>
          </cell>
          <cell r="K3360">
            <v>201800</v>
          </cell>
          <cell r="N3360">
            <v>268191.41000000003</v>
          </cell>
          <cell r="O3360" t="str">
            <v>CRC</v>
          </cell>
        </row>
        <row r="3361">
          <cell r="B3361" t="str">
            <v>NH_CRC_HPHCNE_HMO_POS</v>
          </cell>
          <cell r="H3361">
            <v>63</v>
          </cell>
          <cell r="I3361">
            <v>6</v>
          </cell>
          <cell r="J3361">
            <v>201901</v>
          </cell>
          <cell r="K3361">
            <v>201808</v>
          </cell>
          <cell r="N3361">
            <v>37864.859999999993</v>
          </cell>
          <cell r="O3361" t="str">
            <v>CRC</v>
          </cell>
        </row>
        <row r="3362">
          <cell r="B3362" t="str">
            <v>NH_CRC_HPHCNE_HMO_POS</v>
          </cell>
          <cell r="H3362">
            <v>423</v>
          </cell>
          <cell r="I3362">
            <v>4</v>
          </cell>
          <cell r="J3362">
            <v>201902</v>
          </cell>
          <cell r="K3362">
            <v>201800</v>
          </cell>
          <cell r="N3362">
            <v>267045.11</v>
          </cell>
          <cell r="O3362" t="str">
            <v>CRC</v>
          </cell>
        </row>
        <row r="3363">
          <cell r="B3363" t="str">
            <v>NH_CRC_HPHCNE_HMO_POS</v>
          </cell>
          <cell r="H3363">
            <v>61</v>
          </cell>
          <cell r="I3363">
            <v>6</v>
          </cell>
          <cell r="J3363">
            <v>201902</v>
          </cell>
          <cell r="K3363">
            <v>201808</v>
          </cell>
          <cell r="N3363">
            <v>36516.270000000004</v>
          </cell>
          <cell r="O3363" t="str">
            <v>CRC</v>
          </cell>
        </row>
        <row r="3364">
          <cell r="B3364" t="str">
            <v>NH_CRC_HPHCNE_HMO_POS</v>
          </cell>
          <cell r="H3364">
            <v>421</v>
          </cell>
          <cell r="I3364">
            <v>4</v>
          </cell>
          <cell r="J3364">
            <v>201903</v>
          </cell>
          <cell r="K3364">
            <v>201800</v>
          </cell>
          <cell r="N3364">
            <v>264393.81</v>
          </cell>
          <cell r="O3364" t="str">
            <v>CRC</v>
          </cell>
        </row>
        <row r="3365">
          <cell r="B3365" t="str">
            <v>NH_CRC_HPHCNE_HMO_POS</v>
          </cell>
          <cell r="H3365">
            <v>62</v>
          </cell>
          <cell r="I3365">
            <v>6</v>
          </cell>
          <cell r="J3365">
            <v>201903</v>
          </cell>
          <cell r="K3365">
            <v>201808</v>
          </cell>
          <cell r="N3365">
            <v>37185.81</v>
          </cell>
          <cell r="O3365" t="str">
            <v>CRC</v>
          </cell>
        </row>
        <row r="3366">
          <cell r="B3366" t="str">
            <v>NH_CRC_HPHCNE_HMO_POS</v>
          </cell>
          <cell r="H3366">
            <v>419</v>
          </cell>
          <cell r="I3366">
            <v>4</v>
          </cell>
          <cell r="J3366">
            <v>201904</v>
          </cell>
          <cell r="K3366">
            <v>201800</v>
          </cell>
          <cell r="N3366">
            <v>265056.73</v>
          </cell>
          <cell r="O3366" t="str">
            <v>CRC</v>
          </cell>
        </row>
        <row r="3367">
          <cell r="B3367" t="str">
            <v>NH_CRC_HPHCNE_HMO_POS</v>
          </cell>
          <cell r="H3367">
            <v>62</v>
          </cell>
          <cell r="I3367">
            <v>6</v>
          </cell>
          <cell r="J3367">
            <v>201904</v>
          </cell>
          <cell r="K3367">
            <v>201808</v>
          </cell>
          <cell r="N3367">
            <v>37185.81</v>
          </cell>
          <cell r="O3367" t="str">
            <v>CRC</v>
          </cell>
        </row>
        <row r="3368">
          <cell r="B3368" t="str">
            <v>NH_CRC_HPHCNE_HMO_POS</v>
          </cell>
          <cell r="H3368">
            <v>412</v>
          </cell>
          <cell r="I3368">
            <v>4</v>
          </cell>
          <cell r="J3368">
            <v>201905</v>
          </cell>
          <cell r="K3368">
            <v>201800</v>
          </cell>
          <cell r="N3368">
            <v>259060.59000000003</v>
          </cell>
          <cell r="O3368" t="str">
            <v>CRC</v>
          </cell>
        </row>
        <row r="3369">
          <cell r="B3369" t="str">
            <v>NH_CRC_HPHCNE_HMO_POS</v>
          </cell>
          <cell r="H3369">
            <v>62</v>
          </cell>
          <cell r="I3369">
            <v>6</v>
          </cell>
          <cell r="J3369">
            <v>201905</v>
          </cell>
          <cell r="K3369">
            <v>201808</v>
          </cell>
          <cell r="N3369">
            <v>37760.28</v>
          </cell>
          <cell r="O3369" t="str">
            <v>CRC</v>
          </cell>
        </row>
        <row r="3370">
          <cell r="B3370" t="str">
            <v>NH_CRC_HPHCNE_HMO_POS</v>
          </cell>
          <cell r="H3370">
            <v>398</v>
          </cell>
          <cell r="I3370">
            <v>4</v>
          </cell>
          <cell r="J3370">
            <v>201906</v>
          </cell>
          <cell r="K3370">
            <v>201800</v>
          </cell>
          <cell r="N3370">
            <v>249131.40000000002</v>
          </cell>
          <cell r="O3370" t="str">
            <v>CRC</v>
          </cell>
        </row>
        <row r="3371">
          <cell r="B3371" t="str">
            <v>NH_CRC_HPHCNE_HMO_POS</v>
          </cell>
          <cell r="H3371">
            <v>62</v>
          </cell>
          <cell r="I3371">
            <v>6</v>
          </cell>
          <cell r="J3371">
            <v>201906</v>
          </cell>
          <cell r="K3371">
            <v>201808</v>
          </cell>
          <cell r="N3371">
            <v>37760.28</v>
          </cell>
          <cell r="O3371" t="str">
            <v>CRC</v>
          </cell>
        </row>
        <row r="3372">
          <cell r="B3372" t="str">
            <v>NH_CRC_HPHCNE_HMO_POS</v>
          </cell>
          <cell r="H3372">
            <v>376</v>
          </cell>
          <cell r="I3372">
            <v>4</v>
          </cell>
          <cell r="J3372">
            <v>201907</v>
          </cell>
          <cell r="K3372">
            <v>201800</v>
          </cell>
          <cell r="N3372">
            <v>241570.46000000002</v>
          </cell>
          <cell r="O3372" t="str">
            <v>CRC</v>
          </cell>
        </row>
        <row r="3373">
          <cell r="B3373" t="str">
            <v>NH_CRC_HPHCNE_HMO_POS</v>
          </cell>
          <cell r="H3373">
            <v>62</v>
          </cell>
          <cell r="I3373">
            <v>6</v>
          </cell>
          <cell r="J3373">
            <v>201907</v>
          </cell>
          <cell r="K3373">
            <v>201808</v>
          </cell>
          <cell r="N3373">
            <v>37760.28</v>
          </cell>
          <cell r="O3373" t="str">
            <v>CRC</v>
          </cell>
        </row>
        <row r="3374">
          <cell r="B3374" t="str">
            <v>NH_CRC_HPHCNE_HMO_POS</v>
          </cell>
          <cell r="H3374">
            <v>383</v>
          </cell>
          <cell r="I3374">
            <v>4</v>
          </cell>
          <cell r="J3374">
            <v>201908</v>
          </cell>
          <cell r="K3374">
            <v>201800</v>
          </cell>
          <cell r="N3374">
            <v>242124.23000000004</v>
          </cell>
          <cell r="O3374" t="str">
            <v>CRC</v>
          </cell>
        </row>
        <row r="3375">
          <cell r="B3375" t="str">
            <v>NH_CRC_HPHCNE_HMO_POS</v>
          </cell>
          <cell r="H3375">
            <v>61</v>
          </cell>
          <cell r="I3375">
            <v>6</v>
          </cell>
          <cell r="J3375">
            <v>201908</v>
          </cell>
          <cell r="K3375">
            <v>201808</v>
          </cell>
          <cell r="N3375">
            <v>37275.769999999997</v>
          </cell>
          <cell r="O3375" t="str">
            <v>CRC</v>
          </cell>
        </row>
        <row r="3376">
          <cell r="B3376" t="str">
            <v>NH_CRC_HPHCNE_HMO_POS</v>
          </cell>
          <cell r="H3376">
            <v>373</v>
          </cell>
          <cell r="I3376">
            <v>4</v>
          </cell>
          <cell r="J3376">
            <v>201909</v>
          </cell>
          <cell r="K3376">
            <v>201800</v>
          </cell>
          <cell r="N3376">
            <v>233851.65999999997</v>
          </cell>
          <cell r="O3376" t="str">
            <v>CRC</v>
          </cell>
        </row>
        <row r="3377">
          <cell r="B3377" t="str">
            <v>NH_CRC_HPHCNE_HMO_POS</v>
          </cell>
          <cell r="H3377">
            <v>69</v>
          </cell>
          <cell r="I3377">
            <v>6</v>
          </cell>
          <cell r="J3377">
            <v>201909</v>
          </cell>
          <cell r="K3377">
            <v>201808</v>
          </cell>
          <cell r="N3377">
            <v>39195.64</v>
          </cell>
          <cell r="O3377" t="str">
            <v>CRC</v>
          </cell>
        </row>
        <row r="3378">
          <cell r="B3378" t="str">
            <v>NH_CRC_HPHCNE_HMO_POS</v>
          </cell>
          <cell r="H3378">
            <v>1327</v>
          </cell>
          <cell r="I3378">
            <v>12</v>
          </cell>
          <cell r="J3378">
            <v>201901</v>
          </cell>
          <cell r="K3378">
            <v>201800</v>
          </cell>
          <cell r="N3378">
            <v>689310.59</v>
          </cell>
          <cell r="O3378" t="str">
            <v>CRC</v>
          </cell>
        </row>
        <row r="3379">
          <cell r="B3379" t="str">
            <v>NH_CRC_HPHCNE_HMO_POS</v>
          </cell>
          <cell r="H3379">
            <v>1</v>
          </cell>
          <cell r="I3379">
            <v>0</v>
          </cell>
          <cell r="J3379">
            <v>201901</v>
          </cell>
          <cell r="K3379">
            <v>201808</v>
          </cell>
          <cell r="N3379">
            <v>575.29</v>
          </cell>
          <cell r="O3379" t="str">
            <v>CRC</v>
          </cell>
        </row>
        <row r="3380">
          <cell r="B3380" t="str">
            <v>NH_CRC_HPHCNE_HMO_POS</v>
          </cell>
          <cell r="H3380">
            <v>1324</v>
          </cell>
          <cell r="I3380">
            <v>12</v>
          </cell>
          <cell r="J3380">
            <v>201902</v>
          </cell>
          <cell r="K3380">
            <v>201800</v>
          </cell>
          <cell r="N3380">
            <v>690295.82</v>
          </cell>
          <cell r="O3380" t="str">
            <v>CRC</v>
          </cell>
        </row>
        <row r="3381">
          <cell r="B3381" t="str">
            <v>NH_CRC_HPHCNE_HMO_POS</v>
          </cell>
          <cell r="H3381">
            <v>1</v>
          </cell>
          <cell r="I3381">
            <v>0</v>
          </cell>
          <cell r="J3381">
            <v>201902</v>
          </cell>
          <cell r="K3381">
            <v>201808</v>
          </cell>
          <cell r="N3381">
            <v>575.29</v>
          </cell>
          <cell r="O3381" t="str">
            <v>CRC</v>
          </cell>
        </row>
        <row r="3382">
          <cell r="B3382" t="str">
            <v>NH_CRC_HPHCNE_HMO_POS</v>
          </cell>
          <cell r="H3382">
            <v>1321</v>
          </cell>
          <cell r="I3382">
            <v>12</v>
          </cell>
          <cell r="J3382">
            <v>201903</v>
          </cell>
          <cell r="K3382">
            <v>201800</v>
          </cell>
          <cell r="N3382">
            <v>688642.35999999987</v>
          </cell>
          <cell r="O3382" t="str">
            <v>CRC</v>
          </cell>
        </row>
        <row r="3383">
          <cell r="B3383" t="str">
            <v>NH_CRC_HPHCNE_HMO_POS</v>
          </cell>
          <cell r="H3383">
            <v>1</v>
          </cell>
          <cell r="I3383">
            <v>0</v>
          </cell>
          <cell r="J3383">
            <v>201903</v>
          </cell>
          <cell r="K3383">
            <v>201808</v>
          </cell>
          <cell r="N3383">
            <v>575.29</v>
          </cell>
          <cell r="O3383" t="str">
            <v>CRC</v>
          </cell>
        </row>
        <row r="3384">
          <cell r="B3384" t="str">
            <v>NH_CRC_HPHCNE_HMO_POS</v>
          </cell>
          <cell r="H3384">
            <v>1248</v>
          </cell>
          <cell r="I3384">
            <v>12</v>
          </cell>
          <cell r="J3384">
            <v>201904</v>
          </cell>
          <cell r="K3384">
            <v>201800</v>
          </cell>
          <cell r="N3384">
            <v>650945.77</v>
          </cell>
          <cell r="O3384" t="str">
            <v>CRC</v>
          </cell>
        </row>
        <row r="3385">
          <cell r="B3385" t="str">
            <v>NH_CRC_HPHCNE_HMO_POS</v>
          </cell>
          <cell r="H3385">
            <v>1</v>
          </cell>
          <cell r="I3385">
            <v>0</v>
          </cell>
          <cell r="J3385">
            <v>201904</v>
          </cell>
          <cell r="K3385">
            <v>201808</v>
          </cell>
          <cell r="N3385">
            <v>575.29</v>
          </cell>
          <cell r="O3385" t="str">
            <v>CRC</v>
          </cell>
        </row>
        <row r="3386">
          <cell r="B3386" t="str">
            <v>NH_CRC_HPHCNE_HMO_POS</v>
          </cell>
          <cell r="H3386">
            <v>1255</v>
          </cell>
          <cell r="I3386">
            <v>12</v>
          </cell>
          <cell r="J3386">
            <v>201905</v>
          </cell>
          <cell r="K3386">
            <v>201800</v>
          </cell>
          <cell r="N3386">
            <v>651982.30000000016</v>
          </cell>
          <cell r="O3386" t="str">
            <v>CRC</v>
          </cell>
        </row>
        <row r="3387">
          <cell r="B3387" t="str">
            <v>NH_CRC_HPHCNE_HMO_POS</v>
          </cell>
          <cell r="H3387">
            <v>1</v>
          </cell>
          <cell r="I3387">
            <v>0</v>
          </cell>
          <cell r="J3387">
            <v>201905</v>
          </cell>
          <cell r="K3387">
            <v>201808</v>
          </cell>
          <cell r="N3387">
            <v>649.52</v>
          </cell>
          <cell r="O3387" t="str">
            <v>CRC</v>
          </cell>
        </row>
        <row r="3388">
          <cell r="B3388" t="str">
            <v>NH_CRC_HPHCNE_HMO_POS</v>
          </cell>
          <cell r="H3388">
            <v>1259</v>
          </cell>
          <cell r="I3388">
            <v>15</v>
          </cell>
          <cell r="J3388">
            <v>201906</v>
          </cell>
          <cell r="K3388">
            <v>201800</v>
          </cell>
          <cell r="N3388">
            <v>653765.3600000001</v>
          </cell>
          <cell r="O3388" t="str">
            <v>CRC</v>
          </cell>
        </row>
        <row r="3389">
          <cell r="B3389" t="str">
            <v>NH_CRC_HPHCNE_HMO_POS</v>
          </cell>
          <cell r="H3389">
            <v>2</v>
          </cell>
          <cell r="I3389">
            <v>0</v>
          </cell>
          <cell r="J3389">
            <v>201906</v>
          </cell>
          <cell r="K3389">
            <v>201808</v>
          </cell>
          <cell r="N3389">
            <v>1150.58</v>
          </cell>
          <cell r="O3389" t="str">
            <v>CRC</v>
          </cell>
        </row>
        <row r="3390">
          <cell r="B3390" t="str">
            <v>NH_CRC_HPHCNE_HMO_POS</v>
          </cell>
          <cell r="H3390">
            <v>1261</v>
          </cell>
          <cell r="I3390">
            <v>15</v>
          </cell>
          <cell r="J3390">
            <v>201907</v>
          </cell>
          <cell r="K3390">
            <v>201800</v>
          </cell>
          <cell r="N3390">
            <v>651161.43999999994</v>
          </cell>
          <cell r="O3390" t="str">
            <v>CRC</v>
          </cell>
        </row>
        <row r="3391">
          <cell r="B3391" t="str">
            <v>NH_CRC_HPHCNE_HMO_POS</v>
          </cell>
          <cell r="H3391">
            <v>2</v>
          </cell>
          <cell r="I3391">
            <v>0</v>
          </cell>
          <cell r="J3391">
            <v>201907</v>
          </cell>
          <cell r="K3391">
            <v>201808</v>
          </cell>
          <cell r="N3391">
            <v>1150.58</v>
          </cell>
          <cell r="O3391" t="str">
            <v>CRC</v>
          </cell>
        </row>
        <row r="3392">
          <cell r="B3392" t="str">
            <v>NH_CRC_HPHCNE_HMO_POS</v>
          </cell>
          <cell r="H3392">
            <v>1267</v>
          </cell>
          <cell r="I3392">
            <v>15</v>
          </cell>
          <cell r="J3392">
            <v>201908</v>
          </cell>
          <cell r="K3392">
            <v>201800</v>
          </cell>
          <cell r="N3392">
            <v>654911.65000000014</v>
          </cell>
          <cell r="O3392" t="str">
            <v>CRC</v>
          </cell>
        </row>
        <row r="3393">
          <cell r="B3393" t="str">
            <v>NH_CRC_HPHCNE_HMO_POS</v>
          </cell>
          <cell r="H3393">
            <v>4</v>
          </cell>
          <cell r="I3393">
            <v>0</v>
          </cell>
          <cell r="J3393">
            <v>201908</v>
          </cell>
          <cell r="K3393">
            <v>201808</v>
          </cell>
          <cell r="N3393">
            <v>1720.03</v>
          </cell>
          <cell r="O3393" t="str">
            <v>CRC</v>
          </cell>
        </row>
        <row r="3394">
          <cell r="B3394" t="str">
            <v>NH_CRC_HPHCNE_HMO_POS</v>
          </cell>
          <cell r="H3394">
            <v>1269</v>
          </cell>
          <cell r="I3394">
            <v>15</v>
          </cell>
          <cell r="J3394">
            <v>201909</v>
          </cell>
          <cell r="K3394">
            <v>201800</v>
          </cell>
          <cell r="N3394">
            <v>653358.3200000003</v>
          </cell>
          <cell r="O3394" t="str">
            <v>CRC</v>
          </cell>
        </row>
        <row r="3395">
          <cell r="B3395" t="str">
            <v>NH_CRC_HPHCNE_HMO_POS</v>
          </cell>
          <cell r="H3395">
            <v>5</v>
          </cell>
          <cell r="I3395">
            <v>0</v>
          </cell>
          <cell r="J3395">
            <v>201909</v>
          </cell>
          <cell r="K3395">
            <v>201808</v>
          </cell>
          <cell r="N3395">
            <v>2344.89</v>
          </cell>
          <cell r="O3395" t="str">
            <v>CRC</v>
          </cell>
        </row>
        <row r="3396">
          <cell r="B3396" t="str">
            <v>NH_CRC_HPHCNE_HMO_POS</v>
          </cell>
          <cell r="H3396">
            <v>520</v>
          </cell>
          <cell r="I3396">
            <v>0</v>
          </cell>
          <cell r="J3396">
            <v>201901</v>
          </cell>
          <cell r="K3396">
            <v>201800</v>
          </cell>
          <cell r="N3396">
            <v>296128.38</v>
          </cell>
          <cell r="O3396" t="str">
            <v>CRC</v>
          </cell>
        </row>
        <row r="3397">
          <cell r="B3397" t="str">
            <v>NH_CRC_HPHCNE_HMO_POS</v>
          </cell>
          <cell r="H3397">
            <v>520</v>
          </cell>
          <cell r="I3397">
            <v>0</v>
          </cell>
          <cell r="J3397">
            <v>201902</v>
          </cell>
          <cell r="K3397">
            <v>201800</v>
          </cell>
          <cell r="N3397">
            <v>294343.67999999999</v>
          </cell>
          <cell r="O3397" t="str">
            <v>CRC</v>
          </cell>
        </row>
        <row r="3398">
          <cell r="B3398" t="str">
            <v>NH_CRC_HPHCNE_HMO_POS</v>
          </cell>
          <cell r="H3398">
            <v>519</v>
          </cell>
          <cell r="I3398">
            <v>0</v>
          </cell>
          <cell r="J3398">
            <v>201903</v>
          </cell>
          <cell r="K3398">
            <v>201800</v>
          </cell>
          <cell r="N3398">
            <v>293961.69000000006</v>
          </cell>
          <cell r="O3398" t="str">
            <v>CRC</v>
          </cell>
        </row>
        <row r="3399">
          <cell r="B3399" t="str">
            <v>NH_CRC_HPHCNE_HMO_POS</v>
          </cell>
          <cell r="H3399">
            <v>518</v>
          </cell>
          <cell r="I3399">
            <v>0</v>
          </cell>
          <cell r="J3399">
            <v>201904</v>
          </cell>
          <cell r="K3399">
            <v>201800</v>
          </cell>
          <cell r="N3399">
            <v>295696</v>
          </cell>
          <cell r="O3399" t="str">
            <v>CRC</v>
          </cell>
        </row>
        <row r="3400">
          <cell r="B3400" t="str">
            <v>NH_CRC_HPHCNE_HMO_POS</v>
          </cell>
          <cell r="H3400">
            <v>512</v>
          </cell>
          <cell r="I3400">
            <v>0</v>
          </cell>
          <cell r="J3400">
            <v>201905</v>
          </cell>
          <cell r="K3400">
            <v>201800</v>
          </cell>
          <cell r="N3400">
            <v>291308.57000000007</v>
          </cell>
          <cell r="O3400" t="str">
            <v>CRC</v>
          </cell>
        </row>
        <row r="3401">
          <cell r="B3401" t="str">
            <v>NH_CRC_HPHCNE_HMO_POS</v>
          </cell>
          <cell r="H3401">
            <v>510</v>
          </cell>
          <cell r="I3401">
            <v>0</v>
          </cell>
          <cell r="J3401">
            <v>201906</v>
          </cell>
          <cell r="K3401">
            <v>201800</v>
          </cell>
          <cell r="N3401">
            <v>289887.22000000009</v>
          </cell>
          <cell r="O3401" t="str">
            <v>CRC</v>
          </cell>
        </row>
        <row r="3402">
          <cell r="B3402" t="str">
            <v>NH_CRC_HPHCNE_HMO_POS</v>
          </cell>
          <cell r="H3402">
            <v>515</v>
          </cell>
          <cell r="I3402">
            <v>0</v>
          </cell>
          <cell r="J3402">
            <v>201907</v>
          </cell>
          <cell r="K3402">
            <v>201800</v>
          </cell>
          <cell r="N3402">
            <v>291215.92999999993</v>
          </cell>
          <cell r="O3402" t="str">
            <v>CRC</v>
          </cell>
        </row>
        <row r="3403">
          <cell r="B3403" t="str">
            <v>NH_CRC_HPHCNE_HMO_POS</v>
          </cell>
          <cell r="H3403">
            <v>525</v>
          </cell>
          <cell r="I3403">
            <v>0</v>
          </cell>
          <cell r="J3403">
            <v>201908</v>
          </cell>
          <cell r="K3403">
            <v>201800</v>
          </cell>
          <cell r="N3403">
            <v>294227.97000000003</v>
          </cell>
          <cell r="O3403" t="str">
            <v>CRC</v>
          </cell>
        </row>
        <row r="3404">
          <cell r="B3404" t="str">
            <v>NH_CRC_HPHCNE_HMO_POS</v>
          </cell>
          <cell r="H3404">
            <v>522</v>
          </cell>
          <cell r="I3404">
            <v>0</v>
          </cell>
          <cell r="J3404">
            <v>201909</v>
          </cell>
          <cell r="K3404">
            <v>201800</v>
          </cell>
          <cell r="N3404">
            <v>295886.24999999994</v>
          </cell>
          <cell r="O3404" t="str">
            <v>CRC</v>
          </cell>
        </row>
        <row r="3405">
          <cell r="B3405" t="str">
            <v>NH_CRC_HPHCNE_HMO_POS</v>
          </cell>
          <cell r="H3405">
            <v>26</v>
          </cell>
          <cell r="I3405">
            <v>0</v>
          </cell>
          <cell r="J3405">
            <v>201901</v>
          </cell>
          <cell r="K3405">
            <v>201800</v>
          </cell>
          <cell r="N3405">
            <v>17217.71</v>
          </cell>
          <cell r="O3405" t="str">
            <v>CRC</v>
          </cell>
        </row>
        <row r="3406">
          <cell r="B3406" t="str">
            <v>NH_CRC_HPHCNE_HMO_POS</v>
          </cell>
          <cell r="H3406">
            <v>30</v>
          </cell>
          <cell r="I3406">
            <v>0</v>
          </cell>
          <cell r="J3406">
            <v>201902</v>
          </cell>
          <cell r="K3406">
            <v>201800</v>
          </cell>
          <cell r="N3406">
            <v>20283.900000000001</v>
          </cell>
          <cell r="O3406" t="str">
            <v>CRC</v>
          </cell>
        </row>
        <row r="3407">
          <cell r="B3407" t="str">
            <v>NH_CRC_HPHCNE_HMO_POS</v>
          </cell>
          <cell r="H3407">
            <v>30</v>
          </cell>
          <cell r="I3407">
            <v>0</v>
          </cell>
          <cell r="J3407">
            <v>201903</v>
          </cell>
          <cell r="K3407">
            <v>201800</v>
          </cell>
          <cell r="N3407">
            <v>20283.900000000001</v>
          </cell>
          <cell r="O3407" t="str">
            <v>CRC</v>
          </cell>
        </row>
        <row r="3408">
          <cell r="B3408" t="str">
            <v>NH_CRC_HPHCNE_HMO_POS</v>
          </cell>
          <cell r="H3408">
            <v>30</v>
          </cell>
          <cell r="I3408">
            <v>0</v>
          </cell>
          <cell r="J3408">
            <v>201904</v>
          </cell>
          <cell r="K3408">
            <v>201800</v>
          </cell>
          <cell r="N3408">
            <v>20283.900000000001</v>
          </cell>
          <cell r="O3408" t="str">
            <v>CRC</v>
          </cell>
        </row>
        <row r="3409">
          <cell r="B3409" t="str">
            <v>NH_CRC_HPHCNE_HMO_POS</v>
          </cell>
          <cell r="H3409">
            <v>33</v>
          </cell>
          <cell r="I3409">
            <v>0</v>
          </cell>
          <cell r="J3409">
            <v>201905</v>
          </cell>
          <cell r="K3409">
            <v>201800</v>
          </cell>
          <cell r="N3409">
            <v>22570.65</v>
          </cell>
          <cell r="O3409" t="str">
            <v>CRC</v>
          </cell>
        </row>
        <row r="3410">
          <cell r="B3410" t="str">
            <v>NH_CRC_HPHCNE_HMO_POS</v>
          </cell>
          <cell r="H3410">
            <v>31</v>
          </cell>
          <cell r="I3410">
            <v>0</v>
          </cell>
          <cell r="J3410">
            <v>201906</v>
          </cell>
          <cell r="K3410">
            <v>201800</v>
          </cell>
          <cell r="N3410">
            <v>21448.76</v>
          </cell>
          <cell r="O3410" t="str">
            <v>CRC</v>
          </cell>
        </row>
        <row r="3411">
          <cell r="B3411" t="str">
            <v>NH_CRC_HPHCNE_HMO_POS</v>
          </cell>
          <cell r="H3411">
            <v>23</v>
          </cell>
          <cell r="I3411">
            <v>0</v>
          </cell>
          <cell r="J3411">
            <v>201907</v>
          </cell>
          <cell r="K3411">
            <v>201800</v>
          </cell>
          <cell r="N3411">
            <v>16851.22</v>
          </cell>
          <cell r="O3411" t="str">
            <v>CRC</v>
          </cell>
        </row>
        <row r="3412">
          <cell r="B3412" t="str">
            <v>NH_CRC_HPHCNE_HMO_POS</v>
          </cell>
          <cell r="H3412">
            <v>22</v>
          </cell>
          <cell r="I3412">
            <v>0</v>
          </cell>
          <cell r="J3412">
            <v>201908</v>
          </cell>
          <cell r="K3412">
            <v>201800</v>
          </cell>
          <cell r="N3412">
            <v>16175.59</v>
          </cell>
          <cell r="O3412" t="str">
            <v>CRC</v>
          </cell>
        </row>
        <row r="3413">
          <cell r="B3413" t="str">
            <v>NH_CRC_HPHCNE_HMO_POS</v>
          </cell>
          <cell r="H3413">
            <v>21</v>
          </cell>
          <cell r="I3413">
            <v>0</v>
          </cell>
          <cell r="J3413">
            <v>201909</v>
          </cell>
          <cell r="K3413">
            <v>201800</v>
          </cell>
          <cell r="N3413">
            <v>16175.59</v>
          </cell>
          <cell r="O3413" t="str">
            <v>CRC</v>
          </cell>
        </row>
        <row r="3414">
          <cell r="B3414" t="str">
            <v>NH_CRC_HPHCNE_HMO_POS</v>
          </cell>
          <cell r="H3414">
            <v>14</v>
          </cell>
          <cell r="I3414">
            <v>0</v>
          </cell>
          <cell r="J3414">
            <v>201901</v>
          </cell>
          <cell r="K3414">
            <v>201800</v>
          </cell>
          <cell r="N3414">
            <v>6750.5</v>
          </cell>
          <cell r="O3414" t="str">
            <v>CRC</v>
          </cell>
        </row>
        <row r="3415">
          <cell r="B3415" t="str">
            <v>NH_CRC_HPHCNE_HMO_POS</v>
          </cell>
          <cell r="H3415">
            <v>14</v>
          </cell>
          <cell r="I3415">
            <v>0</v>
          </cell>
          <cell r="J3415">
            <v>201902</v>
          </cell>
          <cell r="K3415">
            <v>201800</v>
          </cell>
          <cell r="N3415">
            <v>6734.98</v>
          </cell>
          <cell r="O3415" t="str">
            <v>CRC</v>
          </cell>
        </row>
        <row r="3416">
          <cell r="B3416" t="str">
            <v>NH_CRC_HPHCNE_HMO_POS</v>
          </cell>
          <cell r="H3416">
            <v>21</v>
          </cell>
          <cell r="I3416">
            <v>0</v>
          </cell>
          <cell r="J3416">
            <v>201903</v>
          </cell>
          <cell r="K3416">
            <v>201800</v>
          </cell>
          <cell r="N3416">
            <v>10186.58</v>
          </cell>
          <cell r="O3416" t="str">
            <v>CRC</v>
          </cell>
        </row>
        <row r="3417">
          <cell r="B3417" t="str">
            <v>NH_CRC_HPHCNE_HMO_POS</v>
          </cell>
          <cell r="H3417">
            <v>22</v>
          </cell>
          <cell r="I3417">
            <v>0</v>
          </cell>
          <cell r="J3417">
            <v>201904</v>
          </cell>
          <cell r="K3417">
            <v>201800</v>
          </cell>
          <cell r="N3417">
            <v>10473.76</v>
          </cell>
          <cell r="O3417" t="str">
            <v>CRC</v>
          </cell>
        </row>
        <row r="3418">
          <cell r="B3418" t="str">
            <v>NH_CRC_HPHCNE_HMO_POS</v>
          </cell>
          <cell r="H3418">
            <v>21</v>
          </cell>
          <cell r="I3418">
            <v>0</v>
          </cell>
          <cell r="J3418">
            <v>201905</v>
          </cell>
          <cell r="K3418">
            <v>201800</v>
          </cell>
          <cell r="N3418">
            <v>10010.75</v>
          </cell>
          <cell r="O3418" t="str">
            <v>CRC</v>
          </cell>
        </row>
        <row r="3419">
          <cell r="B3419" t="str">
            <v>NH_CRC_HPHCNE_HMO_POS</v>
          </cell>
          <cell r="H3419">
            <v>23</v>
          </cell>
          <cell r="I3419">
            <v>0</v>
          </cell>
          <cell r="J3419">
            <v>201906</v>
          </cell>
          <cell r="K3419">
            <v>201800</v>
          </cell>
          <cell r="N3419">
            <v>10688.5</v>
          </cell>
          <cell r="O3419" t="str">
            <v>CRC</v>
          </cell>
        </row>
        <row r="3420">
          <cell r="B3420" t="str">
            <v>NH_CRC_HPHCNE_HMO_POS</v>
          </cell>
          <cell r="H3420">
            <v>23</v>
          </cell>
          <cell r="I3420">
            <v>0</v>
          </cell>
          <cell r="J3420">
            <v>201907</v>
          </cell>
          <cell r="K3420">
            <v>201800</v>
          </cell>
          <cell r="N3420">
            <v>10985.789999999999</v>
          </cell>
          <cell r="O3420" t="str">
            <v>CRC</v>
          </cell>
        </row>
        <row r="3421">
          <cell r="B3421" t="str">
            <v>NH_CRC_HPHCNE_HMO_POS</v>
          </cell>
          <cell r="H3421">
            <v>22</v>
          </cell>
          <cell r="I3421">
            <v>0</v>
          </cell>
          <cell r="J3421">
            <v>201908</v>
          </cell>
          <cell r="K3421">
            <v>201800</v>
          </cell>
          <cell r="N3421">
            <v>10490.28</v>
          </cell>
          <cell r="O3421" t="str">
            <v>CRC</v>
          </cell>
        </row>
        <row r="3422">
          <cell r="B3422" t="str">
            <v>NH_CRC_HPHCNE_HMO_POS</v>
          </cell>
          <cell r="H3422">
            <v>22</v>
          </cell>
          <cell r="I3422">
            <v>0</v>
          </cell>
          <cell r="J3422">
            <v>201909</v>
          </cell>
          <cell r="K3422">
            <v>201800</v>
          </cell>
          <cell r="N3422">
            <v>10490.28</v>
          </cell>
          <cell r="O3422" t="str">
            <v>CRC</v>
          </cell>
        </row>
        <row r="3423">
          <cell r="B3423" t="str">
            <v>NH_CRC_HPHCNE_HMO_POS</v>
          </cell>
          <cell r="H3423">
            <v>107</v>
          </cell>
          <cell r="I3423">
            <v>0</v>
          </cell>
          <cell r="J3423">
            <v>201901</v>
          </cell>
          <cell r="K3423">
            <v>201800</v>
          </cell>
          <cell r="N3423">
            <v>50769.53</v>
          </cell>
          <cell r="O3423" t="str">
            <v>CRC</v>
          </cell>
        </row>
        <row r="3424">
          <cell r="B3424" t="str">
            <v>NH_CRC_HPHCNE_HMO_POS</v>
          </cell>
          <cell r="H3424">
            <v>103</v>
          </cell>
          <cell r="I3424">
            <v>0</v>
          </cell>
          <cell r="J3424">
            <v>201902</v>
          </cell>
          <cell r="K3424">
            <v>201800</v>
          </cell>
          <cell r="N3424">
            <v>49024.229428571431</v>
          </cell>
          <cell r="O3424" t="str">
            <v>CRC</v>
          </cell>
        </row>
        <row r="3425">
          <cell r="B3425" t="str">
            <v>NH_CRC_HPHCNE_HMO_POS</v>
          </cell>
          <cell r="H3425">
            <v>102</v>
          </cell>
          <cell r="I3425">
            <v>0</v>
          </cell>
          <cell r="J3425">
            <v>201903</v>
          </cell>
          <cell r="K3425">
            <v>201800</v>
          </cell>
          <cell r="N3425">
            <v>48269.350000000006</v>
          </cell>
          <cell r="O3425" t="str">
            <v>CRC</v>
          </cell>
        </row>
        <row r="3426">
          <cell r="B3426" t="str">
            <v>NH_CRC_HPHCNE_HMO_POS</v>
          </cell>
          <cell r="H3426">
            <v>87</v>
          </cell>
          <cell r="I3426">
            <v>0</v>
          </cell>
          <cell r="J3426">
            <v>201904</v>
          </cell>
          <cell r="K3426">
            <v>201800</v>
          </cell>
          <cell r="N3426">
            <v>41799.64</v>
          </cell>
          <cell r="O3426" t="str">
            <v>CRC</v>
          </cell>
        </row>
        <row r="3427">
          <cell r="B3427" t="str">
            <v>NH_CRC_HPHCNE_HMO_POS</v>
          </cell>
          <cell r="H3427">
            <v>17</v>
          </cell>
          <cell r="I3427">
            <v>0</v>
          </cell>
          <cell r="J3427">
            <v>201904</v>
          </cell>
          <cell r="K3427">
            <v>201808</v>
          </cell>
          <cell r="N3427">
            <v>6870.59</v>
          </cell>
          <cell r="O3427" t="str">
            <v>CRC</v>
          </cell>
        </row>
        <row r="3428">
          <cell r="B3428" t="str">
            <v>NH_CRC_HPHCNE_HMO_POS</v>
          </cell>
          <cell r="H3428">
            <v>94</v>
          </cell>
          <cell r="I3428">
            <v>0</v>
          </cell>
          <cell r="J3428">
            <v>201905</v>
          </cell>
          <cell r="K3428">
            <v>201800</v>
          </cell>
          <cell r="N3428">
            <v>44570.39</v>
          </cell>
          <cell r="O3428" t="str">
            <v>CRC</v>
          </cell>
        </row>
        <row r="3429">
          <cell r="B3429" t="str">
            <v>NH_CRC_HPHCNE_HMO_POS</v>
          </cell>
          <cell r="H3429">
            <v>18</v>
          </cell>
          <cell r="I3429">
            <v>0</v>
          </cell>
          <cell r="J3429">
            <v>201905</v>
          </cell>
          <cell r="K3429">
            <v>201808</v>
          </cell>
          <cell r="N3429">
            <v>7267.74</v>
          </cell>
          <cell r="O3429" t="str">
            <v>CRC</v>
          </cell>
        </row>
        <row r="3430">
          <cell r="B3430" t="str">
            <v>NH_CRC_HPHCNE_HMO_POS</v>
          </cell>
          <cell r="H3430">
            <v>93</v>
          </cell>
          <cell r="I3430">
            <v>0</v>
          </cell>
          <cell r="J3430">
            <v>201906</v>
          </cell>
          <cell r="K3430">
            <v>201800</v>
          </cell>
          <cell r="N3430">
            <v>45175.57</v>
          </cell>
          <cell r="O3430" t="str">
            <v>CRC</v>
          </cell>
        </row>
        <row r="3431">
          <cell r="B3431" t="str">
            <v>NH_CRC_HPHCNE_HMO_POS</v>
          </cell>
          <cell r="H3431">
            <v>17</v>
          </cell>
          <cell r="I3431">
            <v>0</v>
          </cell>
          <cell r="J3431">
            <v>201906</v>
          </cell>
          <cell r="K3431">
            <v>201808</v>
          </cell>
          <cell r="N3431">
            <v>6870.59</v>
          </cell>
          <cell r="O3431" t="str">
            <v>CRC</v>
          </cell>
        </row>
        <row r="3432">
          <cell r="B3432" t="str">
            <v>NH_CRC_HPHCNE_HMO_POS</v>
          </cell>
          <cell r="H3432">
            <v>96</v>
          </cell>
          <cell r="I3432">
            <v>0</v>
          </cell>
          <cell r="J3432">
            <v>201907</v>
          </cell>
          <cell r="K3432">
            <v>201800</v>
          </cell>
          <cell r="N3432">
            <v>45518.52</v>
          </cell>
          <cell r="O3432" t="str">
            <v>CRC</v>
          </cell>
        </row>
        <row r="3433">
          <cell r="B3433" t="str">
            <v>NH_CRC_HPHCNE_HMO_POS</v>
          </cell>
          <cell r="H3433">
            <v>18</v>
          </cell>
          <cell r="I3433">
            <v>0</v>
          </cell>
          <cell r="J3433">
            <v>201907</v>
          </cell>
          <cell r="K3433">
            <v>201808</v>
          </cell>
          <cell r="N3433">
            <v>7310.29</v>
          </cell>
          <cell r="O3433" t="str">
            <v>CRC</v>
          </cell>
        </row>
        <row r="3434">
          <cell r="B3434" t="str">
            <v>NH_CRC_HPHCNE_HMO_POS</v>
          </cell>
          <cell r="H3434">
            <v>90</v>
          </cell>
          <cell r="I3434">
            <v>0</v>
          </cell>
          <cell r="J3434">
            <v>201908</v>
          </cell>
          <cell r="K3434">
            <v>201800</v>
          </cell>
          <cell r="N3434">
            <v>42214.51</v>
          </cell>
          <cell r="O3434" t="str">
            <v>CRC</v>
          </cell>
        </row>
        <row r="3435">
          <cell r="B3435" t="str">
            <v>NH_CRC_HPHCNE_HMO_POS</v>
          </cell>
          <cell r="H3435">
            <v>18</v>
          </cell>
          <cell r="I3435">
            <v>0</v>
          </cell>
          <cell r="J3435">
            <v>201908</v>
          </cell>
          <cell r="K3435">
            <v>201808</v>
          </cell>
          <cell r="N3435">
            <v>7310.29</v>
          </cell>
          <cell r="O3435" t="str">
            <v>CRC</v>
          </cell>
        </row>
        <row r="3436">
          <cell r="B3436" t="str">
            <v>NH_CRC_HPHCNE_HMO_POS</v>
          </cell>
          <cell r="H3436">
            <v>87</v>
          </cell>
          <cell r="I3436">
            <v>0</v>
          </cell>
          <cell r="J3436">
            <v>201909</v>
          </cell>
          <cell r="K3436">
            <v>201800</v>
          </cell>
          <cell r="N3436">
            <v>41979.5</v>
          </cell>
          <cell r="O3436" t="str">
            <v>CRC</v>
          </cell>
        </row>
        <row r="3437">
          <cell r="B3437" t="str">
            <v>NH_CRC_HPHCNE_HMO_POS</v>
          </cell>
          <cell r="H3437">
            <v>23</v>
          </cell>
          <cell r="I3437">
            <v>0</v>
          </cell>
          <cell r="J3437">
            <v>201909</v>
          </cell>
          <cell r="K3437">
            <v>201808</v>
          </cell>
          <cell r="N3437">
            <v>9148.35</v>
          </cell>
          <cell r="O3437" t="str">
            <v>CRC</v>
          </cell>
        </row>
        <row r="3438">
          <cell r="B3438" t="str">
            <v>NH_CRC_HPHCNE_HMO_POS</v>
          </cell>
          <cell r="H3438">
            <v>177</v>
          </cell>
          <cell r="I3438">
            <v>0</v>
          </cell>
          <cell r="J3438">
            <v>201901</v>
          </cell>
          <cell r="K3438">
            <v>201800</v>
          </cell>
          <cell r="N3438">
            <v>85228.5</v>
          </cell>
          <cell r="O3438" t="str">
            <v>CRC</v>
          </cell>
        </row>
        <row r="3439">
          <cell r="B3439" t="str">
            <v>NH_CRC_HPHCNE_HMO_POS</v>
          </cell>
          <cell r="H3439">
            <v>178</v>
          </cell>
          <cell r="I3439">
            <v>0</v>
          </cell>
          <cell r="J3439">
            <v>201902</v>
          </cell>
          <cell r="K3439">
            <v>201800</v>
          </cell>
          <cell r="N3439">
            <v>86073.489999999991</v>
          </cell>
          <cell r="O3439" t="str">
            <v>CRC</v>
          </cell>
        </row>
        <row r="3440">
          <cell r="B3440" t="str">
            <v>NH_CRC_HPHCNE_HMO_POS</v>
          </cell>
          <cell r="H3440">
            <v>174</v>
          </cell>
          <cell r="I3440">
            <v>0</v>
          </cell>
          <cell r="J3440">
            <v>201903</v>
          </cell>
          <cell r="K3440">
            <v>201800</v>
          </cell>
          <cell r="N3440">
            <v>84446.95</v>
          </cell>
          <cell r="O3440" t="str">
            <v>CRC</v>
          </cell>
        </row>
        <row r="3441">
          <cell r="B3441" t="str">
            <v>NH_CRC_HPHCNE_HMO_POS</v>
          </cell>
          <cell r="H3441">
            <v>173</v>
          </cell>
          <cell r="I3441">
            <v>0</v>
          </cell>
          <cell r="J3441">
            <v>201904</v>
          </cell>
          <cell r="K3441">
            <v>201800</v>
          </cell>
          <cell r="N3441">
            <v>83891.56</v>
          </cell>
          <cell r="O3441" t="str">
            <v>CRC</v>
          </cell>
        </row>
        <row r="3442">
          <cell r="B3442" t="str">
            <v>NH_CRC_HPHCNE_HMO_POS</v>
          </cell>
          <cell r="H3442">
            <v>190</v>
          </cell>
          <cell r="I3442">
            <v>0</v>
          </cell>
          <cell r="J3442">
            <v>201905</v>
          </cell>
          <cell r="K3442">
            <v>201800</v>
          </cell>
          <cell r="N3442">
            <v>92210.209999999992</v>
          </cell>
          <cell r="O3442" t="str">
            <v>CRC</v>
          </cell>
        </row>
        <row r="3443">
          <cell r="B3443" t="str">
            <v>NH_CRC_HPHCNE_HMO_POS</v>
          </cell>
          <cell r="H3443">
            <v>190</v>
          </cell>
          <cell r="I3443">
            <v>0</v>
          </cell>
          <cell r="J3443">
            <v>201906</v>
          </cell>
          <cell r="K3443">
            <v>201800</v>
          </cell>
          <cell r="N3443">
            <v>92368</v>
          </cell>
          <cell r="O3443" t="str">
            <v>CRC</v>
          </cell>
        </row>
        <row r="3444">
          <cell r="B3444" t="str">
            <v>NH_CRC_HPHCNE_HMO_POS</v>
          </cell>
          <cell r="H3444">
            <v>194</v>
          </cell>
          <cell r="I3444">
            <v>0</v>
          </cell>
          <cell r="J3444">
            <v>201907</v>
          </cell>
          <cell r="K3444">
            <v>201800</v>
          </cell>
          <cell r="N3444">
            <v>94081.04</v>
          </cell>
          <cell r="O3444" t="str">
            <v>CRC</v>
          </cell>
        </row>
        <row r="3445">
          <cell r="B3445" t="str">
            <v>NH_CRC_HPHCNE_HMO_POS</v>
          </cell>
          <cell r="H3445">
            <v>195</v>
          </cell>
          <cell r="I3445">
            <v>0</v>
          </cell>
          <cell r="J3445">
            <v>201908</v>
          </cell>
          <cell r="K3445">
            <v>201800</v>
          </cell>
          <cell r="N3445">
            <v>94907.609999999986</v>
          </cell>
          <cell r="O3445" t="str">
            <v>CRC</v>
          </cell>
        </row>
        <row r="3446">
          <cell r="B3446" t="str">
            <v>NH_CRC_HPHCNE_HMO_POS</v>
          </cell>
          <cell r="H3446">
            <v>193</v>
          </cell>
          <cell r="I3446">
            <v>0</v>
          </cell>
          <cell r="J3446">
            <v>201909</v>
          </cell>
          <cell r="K3446">
            <v>201800</v>
          </cell>
          <cell r="N3446">
            <v>95293.209999999992</v>
          </cell>
          <cell r="O3446" t="str">
            <v>CRC</v>
          </cell>
        </row>
        <row r="3447">
          <cell r="B3447" t="str">
            <v>NH_CRC_HPHCNE_HMO_POS</v>
          </cell>
          <cell r="H3447">
            <v>227</v>
          </cell>
          <cell r="I3447">
            <v>0</v>
          </cell>
          <cell r="J3447">
            <v>201901</v>
          </cell>
          <cell r="K3447">
            <v>201800</v>
          </cell>
          <cell r="N3447">
            <v>109268.16</v>
          </cell>
          <cell r="O3447" t="str">
            <v>CRC</v>
          </cell>
        </row>
        <row r="3448">
          <cell r="B3448" t="str">
            <v>NH_CRC_HPHCNE_HMO_POS</v>
          </cell>
          <cell r="H3448">
            <v>228</v>
          </cell>
          <cell r="I3448">
            <v>0</v>
          </cell>
          <cell r="J3448">
            <v>201902</v>
          </cell>
          <cell r="K3448">
            <v>201800</v>
          </cell>
          <cell r="N3448">
            <v>111510.48999999999</v>
          </cell>
          <cell r="O3448" t="str">
            <v>CRC</v>
          </cell>
        </row>
        <row r="3449">
          <cell r="B3449" t="str">
            <v>NH_CRC_HPHCNE_HMO_POS</v>
          </cell>
          <cell r="H3449">
            <v>234</v>
          </cell>
          <cell r="I3449">
            <v>0</v>
          </cell>
          <cell r="J3449">
            <v>201903</v>
          </cell>
          <cell r="K3449">
            <v>201800</v>
          </cell>
          <cell r="N3449">
            <v>111719.95</v>
          </cell>
          <cell r="O3449" t="str">
            <v>CRC</v>
          </cell>
        </row>
        <row r="3450">
          <cell r="B3450" t="str">
            <v>NH_CRC_HPHCNE_HMO_POS</v>
          </cell>
          <cell r="H3450">
            <v>234</v>
          </cell>
          <cell r="I3450">
            <v>0</v>
          </cell>
          <cell r="J3450">
            <v>201904</v>
          </cell>
          <cell r="K3450">
            <v>201800</v>
          </cell>
          <cell r="N3450">
            <v>112018.62999999999</v>
          </cell>
          <cell r="O3450" t="str">
            <v>CRC</v>
          </cell>
        </row>
        <row r="3451">
          <cell r="B3451" t="str">
            <v>NH_CRC_HPHCNE_HMO_POS</v>
          </cell>
          <cell r="H3451">
            <v>231</v>
          </cell>
          <cell r="I3451">
            <v>0</v>
          </cell>
          <cell r="J3451">
            <v>201905</v>
          </cell>
          <cell r="K3451">
            <v>201800</v>
          </cell>
          <cell r="N3451">
            <v>110367.43999999999</v>
          </cell>
          <cell r="O3451" t="str">
            <v>CRC</v>
          </cell>
        </row>
        <row r="3452">
          <cell r="B3452" t="str">
            <v>NH_CRC_HPHCNE_HMO_POS</v>
          </cell>
          <cell r="H3452">
            <v>257</v>
          </cell>
          <cell r="I3452">
            <v>0</v>
          </cell>
          <cell r="J3452">
            <v>201906</v>
          </cell>
          <cell r="K3452">
            <v>201800</v>
          </cell>
          <cell r="N3452">
            <v>128199.42</v>
          </cell>
          <cell r="O3452" t="str">
            <v>CRC</v>
          </cell>
        </row>
        <row r="3453">
          <cell r="B3453" t="str">
            <v>NH_CRC_HPHCNE_HMO_POS</v>
          </cell>
          <cell r="H3453">
            <v>257</v>
          </cell>
          <cell r="I3453">
            <v>0</v>
          </cell>
          <cell r="J3453">
            <v>201907</v>
          </cell>
          <cell r="K3453">
            <v>201800</v>
          </cell>
          <cell r="N3453">
            <v>129546.01</v>
          </cell>
          <cell r="O3453" t="str">
            <v>CRC</v>
          </cell>
        </row>
        <row r="3454">
          <cell r="B3454" t="str">
            <v>NH_CRC_HPHCNE_HMO_POS</v>
          </cell>
          <cell r="H3454">
            <v>274</v>
          </cell>
          <cell r="I3454">
            <v>0</v>
          </cell>
          <cell r="J3454">
            <v>201908</v>
          </cell>
          <cell r="K3454">
            <v>201800</v>
          </cell>
          <cell r="N3454">
            <v>136289.45000000001</v>
          </cell>
          <cell r="O3454" t="str">
            <v>CRC</v>
          </cell>
        </row>
        <row r="3455">
          <cell r="B3455" t="str">
            <v>NH_CRC_HPHCNE_HMO_POS</v>
          </cell>
          <cell r="H3455">
            <v>274</v>
          </cell>
          <cell r="I3455">
            <v>0</v>
          </cell>
          <cell r="J3455">
            <v>201909</v>
          </cell>
          <cell r="K3455">
            <v>201800</v>
          </cell>
          <cell r="N3455">
            <v>137825.54000000004</v>
          </cell>
          <cell r="O3455" t="str">
            <v>CRC</v>
          </cell>
        </row>
        <row r="3456">
          <cell r="B3456" t="str">
            <v>NH_CRC_HPHCNE_HMO_POS</v>
          </cell>
          <cell r="H3456">
            <v>188</v>
          </cell>
          <cell r="I3456">
            <v>0</v>
          </cell>
          <cell r="J3456">
            <v>201901</v>
          </cell>
          <cell r="K3456">
            <v>201800</v>
          </cell>
          <cell r="N3456">
            <v>103696.74</v>
          </cell>
          <cell r="O3456" t="str">
            <v>CRC</v>
          </cell>
        </row>
        <row r="3457">
          <cell r="B3457" t="str">
            <v>NH_CRC_HPHCNE_HMO_POS</v>
          </cell>
          <cell r="H3457">
            <v>187</v>
          </cell>
          <cell r="I3457">
            <v>0</v>
          </cell>
          <cell r="J3457">
            <v>201902</v>
          </cell>
          <cell r="K3457">
            <v>201800</v>
          </cell>
          <cell r="N3457">
            <v>102971.7</v>
          </cell>
          <cell r="O3457" t="str">
            <v>CRC</v>
          </cell>
        </row>
        <row r="3458">
          <cell r="B3458" t="str">
            <v>NH_CRC_HPHCNE_HMO_POS</v>
          </cell>
          <cell r="H3458">
            <v>186</v>
          </cell>
          <cell r="I3458">
            <v>0</v>
          </cell>
          <cell r="J3458">
            <v>201903</v>
          </cell>
          <cell r="K3458">
            <v>201800</v>
          </cell>
          <cell r="N3458">
            <v>102513.98000000001</v>
          </cell>
          <cell r="O3458" t="str">
            <v>CRC</v>
          </cell>
        </row>
        <row r="3459">
          <cell r="B3459" t="str">
            <v>NH_CRC_HPHCNE_HMO_POS</v>
          </cell>
          <cell r="H3459">
            <v>184</v>
          </cell>
          <cell r="I3459">
            <v>0</v>
          </cell>
          <cell r="J3459">
            <v>201904</v>
          </cell>
          <cell r="K3459">
            <v>201800</v>
          </cell>
          <cell r="N3459">
            <v>101339.85</v>
          </cell>
          <cell r="O3459" t="str">
            <v>CRC</v>
          </cell>
        </row>
        <row r="3460">
          <cell r="B3460" t="str">
            <v>NH_CRC_HPHCNE_HMO_POS</v>
          </cell>
          <cell r="H3460">
            <v>186</v>
          </cell>
          <cell r="I3460">
            <v>0</v>
          </cell>
          <cell r="J3460">
            <v>201905</v>
          </cell>
          <cell r="K3460">
            <v>201800</v>
          </cell>
          <cell r="N3460">
            <v>102635.8</v>
          </cell>
          <cell r="O3460" t="str">
            <v>CRC</v>
          </cell>
        </row>
        <row r="3461">
          <cell r="B3461" t="str">
            <v>NH_CRC_HPHCNE_HMO_POS</v>
          </cell>
          <cell r="H3461">
            <v>186</v>
          </cell>
          <cell r="I3461">
            <v>0</v>
          </cell>
          <cell r="J3461">
            <v>201906</v>
          </cell>
          <cell r="K3461">
            <v>201800</v>
          </cell>
          <cell r="N3461">
            <v>103220.32</v>
          </cell>
          <cell r="O3461" t="str">
            <v>CRC</v>
          </cell>
        </row>
        <row r="3462">
          <cell r="B3462" t="str">
            <v>NH_CRC_HPHCNE_HMO_POS</v>
          </cell>
          <cell r="H3462">
            <v>189</v>
          </cell>
          <cell r="I3462">
            <v>0</v>
          </cell>
          <cell r="J3462">
            <v>201907</v>
          </cell>
          <cell r="K3462">
            <v>201800</v>
          </cell>
          <cell r="N3462">
            <v>115391.64</v>
          </cell>
          <cell r="O3462" t="str">
            <v>CRC</v>
          </cell>
        </row>
        <row r="3463">
          <cell r="B3463" t="str">
            <v>NH_CRC_HPHCNE_HMO_POS</v>
          </cell>
          <cell r="H3463">
            <v>190</v>
          </cell>
          <cell r="I3463">
            <v>0</v>
          </cell>
          <cell r="J3463">
            <v>201908</v>
          </cell>
          <cell r="K3463">
            <v>201800</v>
          </cell>
          <cell r="N3463">
            <v>116028.31999999999</v>
          </cell>
          <cell r="O3463" t="str">
            <v>CRC</v>
          </cell>
        </row>
        <row r="3464">
          <cell r="B3464" t="str">
            <v>NH_CRC_HPHCNE_HMO_POS</v>
          </cell>
          <cell r="H3464">
            <v>191</v>
          </cell>
          <cell r="I3464">
            <v>0</v>
          </cell>
          <cell r="J3464">
            <v>201909</v>
          </cell>
          <cell r="K3464">
            <v>201800</v>
          </cell>
          <cell r="N3464">
            <v>115723.2</v>
          </cell>
          <cell r="O3464" t="str">
            <v>CRC</v>
          </cell>
        </row>
        <row r="3465">
          <cell r="B3465" t="str">
            <v>NH_CRC_HPHCNE_HMO_POS</v>
          </cell>
          <cell r="H3465">
            <v>26</v>
          </cell>
          <cell r="I3465">
            <v>0</v>
          </cell>
          <cell r="J3465">
            <v>201908</v>
          </cell>
          <cell r="K3465">
            <v>201800</v>
          </cell>
          <cell r="N3465">
            <v>18714.79</v>
          </cell>
          <cell r="O3465" t="str">
            <v>CRC</v>
          </cell>
        </row>
        <row r="3466">
          <cell r="B3466" t="str">
            <v>NH_CRC_HPHCNE_HMO_POS</v>
          </cell>
          <cell r="H3466">
            <v>26</v>
          </cell>
          <cell r="I3466">
            <v>0</v>
          </cell>
          <cell r="J3466">
            <v>201909</v>
          </cell>
          <cell r="K3466">
            <v>201800</v>
          </cell>
          <cell r="N3466">
            <v>18714.79</v>
          </cell>
          <cell r="O3466" t="str">
            <v>CRC</v>
          </cell>
        </row>
        <row r="3467">
          <cell r="B3467" t="str">
            <v>NH_CRC_HPHCNE_HMO_POS</v>
          </cell>
          <cell r="H3467">
            <v>33</v>
          </cell>
          <cell r="I3467">
            <v>0</v>
          </cell>
          <cell r="J3467">
            <v>201901</v>
          </cell>
          <cell r="K3467">
            <v>201800</v>
          </cell>
          <cell r="N3467">
            <v>17560.269999999997</v>
          </cell>
          <cell r="O3467" t="str">
            <v>CRC</v>
          </cell>
        </row>
        <row r="3468">
          <cell r="B3468" t="str">
            <v>NH_CRC_HPHCNE_HMO_POS</v>
          </cell>
          <cell r="H3468">
            <v>37</v>
          </cell>
          <cell r="I3468">
            <v>0</v>
          </cell>
          <cell r="J3468">
            <v>201901</v>
          </cell>
          <cell r="K3468">
            <v>201808</v>
          </cell>
          <cell r="N3468">
            <v>14871.65</v>
          </cell>
          <cell r="O3468" t="str">
            <v>CRC</v>
          </cell>
        </row>
        <row r="3469">
          <cell r="B3469" t="str">
            <v>NH_CRC_HPHCNE_HMO_POS</v>
          </cell>
          <cell r="H3469">
            <v>33</v>
          </cell>
          <cell r="I3469">
            <v>0</v>
          </cell>
          <cell r="J3469">
            <v>201902</v>
          </cell>
          <cell r="K3469">
            <v>201800</v>
          </cell>
          <cell r="N3469">
            <v>17536.71</v>
          </cell>
          <cell r="O3469" t="str">
            <v>CRC</v>
          </cell>
        </row>
        <row r="3470">
          <cell r="B3470" t="str">
            <v>NH_CRC_HPHCNE_HMO_POS</v>
          </cell>
          <cell r="H3470">
            <v>38</v>
          </cell>
          <cell r="I3470">
            <v>0</v>
          </cell>
          <cell r="J3470">
            <v>201902</v>
          </cell>
          <cell r="K3470">
            <v>201808</v>
          </cell>
          <cell r="N3470">
            <v>15344.37</v>
          </cell>
          <cell r="O3470" t="str">
            <v>CRC</v>
          </cell>
        </row>
        <row r="3471">
          <cell r="B3471" t="str">
            <v>NH_CRC_HPHCNE_HMO_POS</v>
          </cell>
          <cell r="H3471">
            <v>32</v>
          </cell>
          <cell r="I3471">
            <v>0</v>
          </cell>
          <cell r="J3471">
            <v>201903</v>
          </cell>
          <cell r="K3471">
            <v>201800</v>
          </cell>
          <cell r="N3471">
            <v>16929.379999999997</v>
          </cell>
          <cell r="O3471" t="str">
            <v>CRC</v>
          </cell>
        </row>
        <row r="3472">
          <cell r="B3472" t="str">
            <v>NH_CRC_HPHCNE_HMO_POS</v>
          </cell>
          <cell r="H3472">
            <v>39</v>
          </cell>
          <cell r="I3472">
            <v>0</v>
          </cell>
          <cell r="J3472">
            <v>201903</v>
          </cell>
          <cell r="K3472">
            <v>201808</v>
          </cell>
          <cell r="N3472">
            <v>16086.07</v>
          </cell>
          <cell r="O3472" t="str">
            <v>CRC</v>
          </cell>
        </row>
        <row r="3473">
          <cell r="B3473" t="str">
            <v>NH_CRC_HPHCNE_HMO_POS</v>
          </cell>
          <cell r="H3473">
            <v>33</v>
          </cell>
          <cell r="I3473">
            <v>0</v>
          </cell>
          <cell r="J3473">
            <v>201904</v>
          </cell>
          <cell r="K3473">
            <v>201800</v>
          </cell>
          <cell r="N3473">
            <v>17321.39</v>
          </cell>
          <cell r="O3473" t="str">
            <v>CRC</v>
          </cell>
        </row>
        <row r="3474">
          <cell r="B3474" t="str">
            <v>NH_CRC_HPHCNE_HMO_POS</v>
          </cell>
          <cell r="H3474">
            <v>43</v>
          </cell>
          <cell r="I3474">
            <v>0</v>
          </cell>
          <cell r="J3474">
            <v>201904</v>
          </cell>
          <cell r="K3474">
            <v>201808</v>
          </cell>
          <cell r="N3474">
            <v>17562.5</v>
          </cell>
          <cell r="O3474" t="str">
            <v>CRC</v>
          </cell>
        </row>
        <row r="3475">
          <cell r="B3475" t="str">
            <v>NH_CRC_HPHCNE_HMO_POS</v>
          </cell>
          <cell r="H3475">
            <v>32</v>
          </cell>
          <cell r="I3475">
            <v>0</v>
          </cell>
          <cell r="J3475">
            <v>201905</v>
          </cell>
          <cell r="K3475">
            <v>201800</v>
          </cell>
          <cell r="N3475">
            <v>17345.29</v>
          </cell>
          <cell r="O3475" t="str">
            <v>CRC</v>
          </cell>
        </row>
        <row r="3476">
          <cell r="B3476" t="str">
            <v>NH_CRC_HPHCNE_HMO_POS</v>
          </cell>
          <cell r="H3476">
            <v>43</v>
          </cell>
          <cell r="I3476">
            <v>0</v>
          </cell>
          <cell r="J3476">
            <v>201905</v>
          </cell>
          <cell r="K3476">
            <v>201808</v>
          </cell>
          <cell r="N3476">
            <v>17741.02</v>
          </cell>
          <cell r="O3476" t="str">
            <v>CRC</v>
          </cell>
        </row>
        <row r="3477">
          <cell r="B3477" t="str">
            <v>NH_CRC_HPHCNE_HMO_POS</v>
          </cell>
          <cell r="H3477">
            <v>32</v>
          </cell>
          <cell r="I3477">
            <v>0</v>
          </cell>
          <cell r="J3477">
            <v>201906</v>
          </cell>
          <cell r="K3477">
            <v>201800</v>
          </cell>
          <cell r="N3477">
            <v>17345.29</v>
          </cell>
          <cell r="O3477" t="str">
            <v>CRC</v>
          </cell>
        </row>
        <row r="3478">
          <cell r="B3478" t="str">
            <v>NH_CRC_HPHCNE_HMO_POS</v>
          </cell>
          <cell r="H3478">
            <v>43</v>
          </cell>
          <cell r="I3478">
            <v>0</v>
          </cell>
          <cell r="J3478">
            <v>201906</v>
          </cell>
          <cell r="K3478">
            <v>201808</v>
          </cell>
          <cell r="N3478">
            <v>17741.02</v>
          </cell>
          <cell r="O3478" t="str">
            <v>CRC</v>
          </cell>
        </row>
        <row r="3479">
          <cell r="B3479" t="str">
            <v>NH_CRC_HPHCNE_HMO_POS</v>
          </cell>
          <cell r="H3479">
            <v>34</v>
          </cell>
          <cell r="I3479">
            <v>0</v>
          </cell>
          <cell r="J3479">
            <v>201907</v>
          </cell>
          <cell r="K3479">
            <v>201800</v>
          </cell>
          <cell r="N3479">
            <v>18347.04</v>
          </cell>
          <cell r="O3479" t="str">
            <v>CRC</v>
          </cell>
        </row>
        <row r="3480">
          <cell r="B3480" t="str">
            <v>NH_CRC_HPHCNE_HMO_POS</v>
          </cell>
          <cell r="H3480">
            <v>43</v>
          </cell>
          <cell r="I3480">
            <v>0</v>
          </cell>
          <cell r="J3480">
            <v>201907</v>
          </cell>
          <cell r="K3480">
            <v>201808</v>
          </cell>
          <cell r="N3480">
            <v>17741.02</v>
          </cell>
          <cell r="O3480" t="str">
            <v>CRC</v>
          </cell>
        </row>
        <row r="3481">
          <cell r="B3481" t="str">
            <v>NH_CRC_HPHCNE_HMO_POS</v>
          </cell>
          <cell r="H3481">
            <v>34</v>
          </cell>
          <cell r="I3481">
            <v>0</v>
          </cell>
          <cell r="J3481">
            <v>201908</v>
          </cell>
          <cell r="K3481">
            <v>201800</v>
          </cell>
          <cell r="N3481">
            <v>18247.009999999998</v>
          </cell>
          <cell r="O3481" t="str">
            <v>CRC</v>
          </cell>
        </row>
        <row r="3482">
          <cell r="B3482" t="str">
            <v>NH_CRC_HPHCNE_HMO_POS</v>
          </cell>
          <cell r="H3482">
            <v>43</v>
          </cell>
          <cell r="I3482">
            <v>0</v>
          </cell>
          <cell r="J3482">
            <v>201908</v>
          </cell>
          <cell r="K3482">
            <v>201808</v>
          </cell>
          <cell r="N3482">
            <v>17913.939999999999</v>
          </cell>
          <cell r="O3482" t="str">
            <v>CRC</v>
          </cell>
        </row>
        <row r="3483">
          <cell r="B3483" t="str">
            <v>NH_CRC_HPHCNE_HMO_POS</v>
          </cell>
          <cell r="H3483">
            <v>35</v>
          </cell>
          <cell r="I3483">
            <v>0</v>
          </cell>
          <cell r="J3483">
            <v>201909</v>
          </cell>
          <cell r="K3483">
            <v>201800</v>
          </cell>
          <cell r="N3483">
            <v>18190.77</v>
          </cell>
          <cell r="O3483" t="str">
            <v>CRC</v>
          </cell>
        </row>
        <row r="3484">
          <cell r="B3484" t="str">
            <v>NH_CRC_HPHCNE_HMO_POS</v>
          </cell>
          <cell r="H3484">
            <v>56</v>
          </cell>
          <cell r="I3484">
            <v>0</v>
          </cell>
          <cell r="J3484">
            <v>201909</v>
          </cell>
          <cell r="K3484">
            <v>201808</v>
          </cell>
          <cell r="N3484">
            <v>23191.43</v>
          </cell>
          <cell r="O3484" t="str">
            <v>CRC</v>
          </cell>
        </row>
        <row r="3485">
          <cell r="B3485" t="str">
            <v>NH_CRC_HPHCNE_HMO_POS</v>
          </cell>
          <cell r="H3485">
            <v>230</v>
          </cell>
          <cell r="I3485">
            <v>0</v>
          </cell>
          <cell r="J3485">
            <v>201901</v>
          </cell>
          <cell r="K3485">
            <v>201800</v>
          </cell>
          <cell r="N3485">
            <v>119208.37999999998</v>
          </cell>
          <cell r="O3485" t="str">
            <v>CRC</v>
          </cell>
        </row>
        <row r="3486">
          <cell r="B3486" t="str">
            <v>NH_CRC_HPHCNE_HMO_POS</v>
          </cell>
          <cell r="H3486">
            <v>226</v>
          </cell>
          <cell r="I3486">
            <v>0</v>
          </cell>
          <cell r="J3486">
            <v>201902</v>
          </cell>
          <cell r="K3486">
            <v>201800</v>
          </cell>
          <cell r="N3486">
            <v>117545.87</v>
          </cell>
          <cell r="O3486" t="str">
            <v>CRC</v>
          </cell>
        </row>
        <row r="3487">
          <cell r="B3487" t="str">
            <v>NH_CRC_HPHCNE_HMO_POS</v>
          </cell>
          <cell r="H3487">
            <v>228</v>
          </cell>
          <cell r="I3487">
            <v>0</v>
          </cell>
          <cell r="J3487">
            <v>201903</v>
          </cell>
          <cell r="K3487">
            <v>201800</v>
          </cell>
          <cell r="N3487">
            <v>119106.82999999999</v>
          </cell>
          <cell r="O3487" t="str">
            <v>CRC</v>
          </cell>
        </row>
        <row r="3488">
          <cell r="B3488" t="str">
            <v>NH_CRC_HPHCNE_HMO_POS</v>
          </cell>
          <cell r="H3488">
            <v>231</v>
          </cell>
          <cell r="I3488">
            <v>0</v>
          </cell>
          <cell r="J3488">
            <v>201904</v>
          </cell>
          <cell r="K3488">
            <v>201800</v>
          </cell>
          <cell r="N3488">
            <v>121146.19999999998</v>
          </cell>
          <cell r="O3488" t="str">
            <v>CRC</v>
          </cell>
        </row>
        <row r="3489">
          <cell r="B3489" t="str">
            <v>NH_CRC_HPHCNE_HMO_POS</v>
          </cell>
          <cell r="H3489">
            <v>227</v>
          </cell>
          <cell r="I3489">
            <v>0</v>
          </cell>
          <cell r="J3489">
            <v>201905</v>
          </cell>
          <cell r="K3489">
            <v>201800</v>
          </cell>
          <cell r="N3489">
            <v>119493.32999999997</v>
          </cell>
          <cell r="O3489" t="str">
            <v>CRC</v>
          </cell>
        </row>
        <row r="3490">
          <cell r="B3490" t="str">
            <v>NH_CRC_HPHCNE_HMO_POS</v>
          </cell>
          <cell r="H3490">
            <v>229</v>
          </cell>
          <cell r="I3490">
            <v>0</v>
          </cell>
          <cell r="J3490">
            <v>201906</v>
          </cell>
          <cell r="K3490">
            <v>201800</v>
          </cell>
          <cell r="N3490">
            <v>120039.77999999998</v>
          </cell>
          <cell r="O3490" t="str">
            <v>CRC</v>
          </cell>
        </row>
        <row r="3491">
          <cell r="B3491" t="str">
            <v>NH_CRC_HPHCNE_HMO_POS</v>
          </cell>
          <cell r="H3491">
            <v>229</v>
          </cell>
          <cell r="I3491">
            <v>0</v>
          </cell>
          <cell r="J3491">
            <v>201907</v>
          </cell>
          <cell r="K3491">
            <v>201800</v>
          </cell>
          <cell r="N3491">
            <v>120492.42</v>
          </cell>
          <cell r="O3491" t="str">
            <v>CRC</v>
          </cell>
        </row>
        <row r="3492">
          <cell r="B3492" t="str">
            <v>NH_CRC_HPHCNE_HMO_POS</v>
          </cell>
          <cell r="H3492">
            <v>222</v>
          </cell>
          <cell r="I3492">
            <v>0</v>
          </cell>
          <cell r="J3492">
            <v>201908</v>
          </cell>
          <cell r="K3492">
            <v>201800</v>
          </cell>
          <cell r="N3492">
            <v>118709.83999999998</v>
          </cell>
          <cell r="O3492" t="str">
            <v>CRC</v>
          </cell>
        </row>
        <row r="3493">
          <cell r="B3493" t="str">
            <v>NH_CRC_HPHCNE_HMO_POS</v>
          </cell>
          <cell r="H3493">
            <v>219</v>
          </cell>
          <cell r="I3493">
            <v>0</v>
          </cell>
          <cell r="J3493">
            <v>201909</v>
          </cell>
          <cell r="K3493">
            <v>201800</v>
          </cell>
          <cell r="N3493">
            <v>118523.38</v>
          </cell>
          <cell r="O3493" t="str">
            <v>CRC</v>
          </cell>
        </row>
        <row r="3494">
          <cell r="B3494" t="str">
            <v>NH_CRC_HPHCNE_HMO_POS</v>
          </cell>
          <cell r="H3494">
            <v>65</v>
          </cell>
          <cell r="I3494">
            <v>0</v>
          </cell>
          <cell r="J3494">
            <v>201901</v>
          </cell>
          <cell r="K3494">
            <v>201800</v>
          </cell>
          <cell r="N3494">
            <v>37883.69</v>
          </cell>
          <cell r="O3494" t="str">
            <v>CRC</v>
          </cell>
        </row>
        <row r="3495">
          <cell r="B3495" t="str">
            <v>NH_CRC_HPHCNE_HMO_POS</v>
          </cell>
          <cell r="H3495">
            <v>68</v>
          </cell>
          <cell r="I3495">
            <v>0</v>
          </cell>
          <cell r="J3495">
            <v>201902</v>
          </cell>
          <cell r="K3495">
            <v>201800</v>
          </cell>
          <cell r="N3495">
            <v>39319.1</v>
          </cell>
          <cell r="O3495" t="str">
            <v>CRC</v>
          </cell>
        </row>
        <row r="3496">
          <cell r="B3496" t="str">
            <v>NH_CRC_HPHCNE_HMO_POS</v>
          </cell>
          <cell r="H3496">
            <v>68</v>
          </cell>
          <cell r="I3496">
            <v>0</v>
          </cell>
          <cell r="J3496">
            <v>201903</v>
          </cell>
          <cell r="K3496">
            <v>201800</v>
          </cell>
          <cell r="N3496">
            <v>39319.1</v>
          </cell>
          <cell r="O3496" t="str">
            <v>CRC</v>
          </cell>
        </row>
        <row r="3497">
          <cell r="B3497" t="str">
            <v>NH_CRC_HPHCNE_HMO_POS</v>
          </cell>
          <cell r="H3497">
            <v>70</v>
          </cell>
          <cell r="I3497">
            <v>0</v>
          </cell>
          <cell r="J3497">
            <v>201904</v>
          </cell>
          <cell r="K3497">
            <v>201800</v>
          </cell>
          <cell r="N3497">
            <v>40325.82</v>
          </cell>
          <cell r="O3497" t="str">
            <v>CRC</v>
          </cell>
        </row>
        <row r="3498">
          <cell r="B3498" t="str">
            <v>NH_CRC_HPHCNE_HMO_POS</v>
          </cell>
          <cell r="H3498">
            <v>72</v>
          </cell>
          <cell r="I3498">
            <v>0</v>
          </cell>
          <cell r="J3498">
            <v>201905</v>
          </cell>
          <cell r="K3498">
            <v>201800</v>
          </cell>
          <cell r="N3498">
            <v>40829.18</v>
          </cell>
          <cell r="O3498" t="str">
            <v>CRC</v>
          </cell>
        </row>
        <row r="3499">
          <cell r="B3499" t="str">
            <v>NH_CRC_HPHCNE_HMO_POS</v>
          </cell>
          <cell r="H3499">
            <v>73</v>
          </cell>
          <cell r="I3499">
            <v>0</v>
          </cell>
          <cell r="J3499">
            <v>201906</v>
          </cell>
          <cell r="K3499">
            <v>201800</v>
          </cell>
          <cell r="N3499">
            <v>39445.43</v>
          </cell>
          <cell r="O3499" t="str">
            <v>CRC</v>
          </cell>
        </row>
        <row r="3500">
          <cell r="B3500" t="str">
            <v>NH_CRC_HPHCNE_HMO_POS</v>
          </cell>
          <cell r="H3500">
            <v>69</v>
          </cell>
          <cell r="I3500">
            <v>0</v>
          </cell>
          <cell r="J3500">
            <v>201907</v>
          </cell>
          <cell r="K3500">
            <v>201800</v>
          </cell>
          <cell r="N3500">
            <v>37054.620000000003</v>
          </cell>
          <cell r="O3500" t="str">
            <v>CRC</v>
          </cell>
        </row>
        <row r="3501">
          <cell r="B3501" t="str">
            <v>NH_CRC_HPHCNE_HMO_POS</v>
          </cell>
          <cell r="H3501">
            <v>72</v>
          </cell>
          <cell r="I3501">
            <v>0</v>
          </cell>
          <cell r="J3501">
            <v>201908</v>
          </cell>
          <cell r="K3501">
            <v>201800</v>
          </cell>
          <cell r="N3501">
            <v>40928.959999999999</v>
          </cell>
          <cell r="O3501" t="str">
            <v>CRC</v>
          </cell>
        </row>
        <row r="3502">
          <cell r="B3502" t="str">
            <v>NH_CRC_HPHCNE_HMO_POS</v>
          </cell>
          <cell r="H3502">
            <v>71</v>
          </cell>
          <cell r="I3502">
            <v>0</v>
          </cell>
          <cell r="J3502">
            <v>201909</v>
          </cell>
          <cell r="K3502">
            <v>201800</v>
          </cell>
          <cell r="N3502">
            <v>40230.080000000002</v>
          </cell>
          <cell r="O3502" t="str">
            <v>CRC</v>
          </cell>
        </row>
        <row r="3503">
          <cell r="B3503" t="str">
            <v>NH_CRC_HPHCNE_HMO_POS</v>
          </cell>
          <cell r="H3503">
            <v>129</v>
          </cell>
          <cell r="I3503">
            <v>0</v>
          </cell>
          <cell r="J3503">
            <v>201901</v>
          </cell>
          <cell r="K3503">
            <v>201800</v>
          </cell>
          <cell r="N3503">
            <v>63158.77</v>
          </cell>
          <cell r="O3503" t="str">
            <v>CRC</v>
          </cell>
        </row>
        <row r="3504">
          <cell r="B3504" t="str">
            <v>NH_CRC_HPHCNE_HMO_POS</v>
          </cell>
          <cell r="H3504">
            <v>22</v>
          </cell>
          <cell r="I3504">
            <v>0</v>
          </cell>
          <cell r="J3504">
            <v>201901</v>
          </cell>
          <cell r="K3504">
            <v>201808</v>
          </cell>
          <cell r="N3504">
            <v>10364.49</v>
          </cell>
          <cell r="O3504" t="str">
            <v>CRC</v>
          </cell>
        </row>
        <row r="3505">
          <cell r="B3505" t="str">
            <v>NH_CRC_HPHCNE_HMO_POS</v>
          </cell>
          <cell r="H3505">
            <v>129</v>
          </cell>
          <cell r="I3505">
            <v>0</v>
          </cell>
          <cell r="J3505">
            <v>201902</v>
          </cell>
          <cell r="K3505">
            <v>201800</v>
          </cell>
          <cell r="N3505">
            <v>63506.979999999996</v>
          </cell>
          <cell r="O3505" t="str">
            <v>CRC</v>
          </cell>
        </row>
        <row r="3506">
          <cell r="B3506" t="str">
            <v>NH_CRC_HPHCNE_HMO_POS</v>
          </cell>
          <cell r="H3506">
            <v>21</v>
          </cell>
          <cell r="I3506">
            <v>0</v>
          </cell>
          <cell r="J3506">
            <v>201902</v>
          </cell>
          <cell r="K3506">
            <v>201808</v>
          </cell>
          <cell r="N3506">
            <v>9900.3799999999992</v>
          </cell>
          <cell r="O3506" t="str">
            <v>CRC</v>
          </cell>
        </row>
        <row r="3507">
          <cell r="B3507" t="str">
            <v>NH_CRC_HPHCNE_HMO_POS</v>
          </cell>
          <cell r="H3507">
            <v>129</v>
          </cell>
          <cell r="I3507">
            <v>0</v>
          </cell>
          <cell r="J3507">
            <v>201903</v>
          </cell>
          <cell r="K3507">
            <v>201800</v>
          </cell>
          <cell r="N3507">
            <v>63479.199999999997</v>
          </cell>
          <cell r="O3507" t="str">
            <v>CRC</v>
          </cell>
        </row>
        <row r="3508">
          <cell r="B3508" t="str">
            <v>NH_CRC_HPHCNE_HMO_POS</v>
          </cell>
          <cell r="H3508">
            <v>24</v>
          </cell>
          <cell r="I3508">
            <v>0</v>
          </cell>
          <cell r="J3508">
            <v>201903</v>
          </cell>
          <cell r="K3508">
            <v>201808</v>
          </cell>
          <cell r="N3508">
            <v>11446.779999999999</v>
          </cell>
          <cell r="O3508" t="str">
            <v>CRC</v>
          </cell>
        </row>
        <row r="3509">
          <cell r="B3509" t="str">
            <v>NH_CRC_HPHCNE_HMO_POS</v>
          </cell>
          <cell r="H3509">
            <v>126</v>
          </cell>
          <cell r="I3509">
            <v>0</v>
          </cell>
          <cell r="J3509">
            <v>201904</v>
          </cell>
          <cell r="K3509">
            <v>201800</v>
          </cell>
          <cell r="N3509">
            <v>61259.770000000004</v>
          </cell>
          <cell r="O3509" t="str">
            <v>CRC</v>
          </cell>
        </row>
        <row r="3510">
          <cell r="B3510" t="str">
            <v>NH_CRC_HPHCNE_HMO_POS</v>
          </cell>
          <cell r="H3510">
            <v>23</v>
          </cell>
          <cell r="I3510">
            <v>0</v>
          </cell>
          <cell r="J3510">
            <v>201904</v>
          </cell>
          <cell r="K3510">
            <v>201808</v>
          </cell>
          <cell r="N3510">
            <v>11183.779999999999</v>
          </cell>
          <cell r="O3510" t="str">
            <v>CRC</v>
          </cell>
        </row>
        <row r="3511">
          <cell r="B3511" t="str">
            <v>NH_CRC_HPHCNE_HMO_POS</v>
          </cell>
          <cell r="H3511">
            <v>125</v>
          </cell>
          <cell r="I3511">
            <v>0</v>
          </cell>
          <cell r="J3511">
            <v>201905</v>
          </cell>
          <cell r="K3511">
            <v>201800</v>
          </cell>
          <cell r="N3511">
            <v>60818.03</v>
          </cell>
          <cell r="O3511" t="str">
            <v>CRC</v>
          </cell>
        </row>
        <row r="3512">
          <cell r="B3512" t="str">
            <v>NH_CRC_HPHCNE_HMO_POS</v>
          </cell>
          <cell r="H3512">
            <v>23</v>
          </cell>
          <cell r="I3512">
            <v>0</v>
          </cell>
          <cell r="J3512">
            <v>201905</v>
          </cell>
          <cell r="K3512">
            <v>201808</v>
          </cell>
          <cell r="N3512">
            <v>10982.67</v>
          </cell>
          <cell r="O3512" t="str">
            <v>CRC</v>
          </cell>
        </row>
        <row r="3513">
          <cell r="B3513" t="str">
            <v>NH_CRC_HPHCNE_HMO_POS</v>
          </cell>
          <cell r="H3513">
            <v>124</v>
          </cell>
          <cell r="I3513">
            <v>0</v>
          </cell>
          <cell r="J3513">
            <v>201906</v>
          </cell>
          <cell r="K3513">
            <v>201800</v>
          </cell>
          <cell r="N3513">
            <v>59564.850000000006</v>
          </cell>
          <cell r="O3513" t="str">
            <v>CRC</v>
          </cell>
        </row>
        <row r="3514">
          <cell r="B3514" t="str">
            <v>NH_CRC_HPHCNE_HMO_POS</v>
          </cell>
          <cell r="H3514">
            <v>23</v>
          </cell>
          <cell r="I3514">
            <v>0</v>
          </cell>
          <cell r="J3514">
            <v>201906</v>
          </cell>
          <cell r="K3514">
            <v>201808</v>
          </cell>
          <cell r="N3514">
            <v>11199.25</v>
          </cell>
          <cell r="O3514" t="str">
            <v>CRC</v>
          </cell>
        </row>
        <row r="3515">
          <cell r="B3515" t="str">
            <v>NH_CRC_HPHCNE_HMO_POS</v>
          </cell>
          <cell r="H3515">
            <v>126</v>
          </cell>
          <cell r="I3515">
            <v>0</v>
          </cell>
          <cell r="J3515">
            <v>201907</v>
          </cell>
          <cell r="K3515">
            <v>201800</v>
          </cell>
          <cell r="N3515">
            <v>60205.930000000008</v>
          </cell>
          <cell r="O3515" t="str">
            <v>CRC</v>
          </cell>
        </row>
        <row r="3516">
          <cell r="B3516" t="str">
            <v>NH_CRC_HPHCNE_HMO_POS</v>
          </cell>
          <cell r="H3516">
            <v>24</v>
          </cell>
          <cell r="I3516">
            <v>0</v>
          </cell>
          <cell r="J3516">
            <v>201907</v>
          </cell>
          <cell r="K3516">
            <v>201808</v>
          </cell>
          <cell r="N3516">
            <v>11446.779999999999</v>
          </cell>
          <cell r="O3516" t="str">
            <v>CRC</v>
          </cell>
        </row>
        <row r="3517">
          <cell r="B3517" t="str">
            <v>NH_CRC_HPHCNE_HMO_POS</v>
          </cell>
          <cell r="H3517">
            <v>122</v>
          </cell>
          <cell r="I3517">
            <v>0</v>
          </cell>
          <cell r="J3517">
            <v>201908</v>
          </cell>
          <cell r="K3517">
            <v>201800</v>
          </cell>
          <cell r="N3517">
            <v>57399.9</v>
          </cell>
          <cell r="O3517" t="str">
            <v>CRC</v>
          </cell>
        </row>
        <row r="3518">
          <cell r="B3518" t="str">
            <v>NH_CRC_HPHCNE_HMO_POS</v>
          </cell>
          <cell r="H3518">
            <v>24</v>
          </cell>
          <cell r="I3518">
            <v>0</v>
          </cell>
          <cell r="J3518">
            <v>201908</v>
          </cell>
          <cell r="K3518">
            <v>201808</v>
          </cell>
          <cell r="N3518">
            <v>11641.41</v>
          </cell>
          <cell r="O3518" t="str">
            <v>CRC</v>
          </cell>
        </row>
        <row r="3519">
          <cell r="B3519" t="str">
            <v>NH_CRC_HPHCNE_HMO_POS</v>
          </cell>
          <cell r="H3519">
            <v>123</v>
          </cell>
          <cell r="I3519">
            <v>0</v>
          </cell>
          <cell r="J3519">
            <v>201909</v>
          </cell>
          <cell r="K3519">
            <v>201800</v>
          </cell>
          <cell r="N3519">
            <v>57362.310000000005</v>
          </cell>
          <cell r="O3519" t="str">
            <v>CRC</v>
          </cell>
        </row>
        <row r="3520">
          <cell r="B3520" t="str">
            <v>NH_CRC_HPHCNE_HMO_POS</v>
          </cell>
          <cell r="H3520">
            <v>26</v>
          </cell>
          <cell r="I3520">
            <v>0</v>
          </cell>
          <cell r="J3520">
            <v>201909</v>
          </cell>
          <cell r="K3520">
            <v>201808</v>
          </cell>
          <cell r="N3520">
            <v>12390.47</v>
          </cell>
          <cell r="O3520" t="str">
            <v>CRC</v>
          </cell>
        </row>
        <row r="3521">
          <cell r="B3521" t="str">
            <v>NH_CRC_HPIC_PPO</v>
          </cell>
          <cell r="H3521">
            <v>1478</v>
          </cell>
          <cell r="I3521">
            <v>0</v>
          </cell>
          <cell r="J3521">
            <v>201901</v>
          </cell>
          <cell r="K3521">
            <v>201800</v>
          </cell>
          <cell r="N3521">
            <v>929284.25</v>
          </cell>
          <cell r="O3521" t="str">
            <v>CRC</v>
          </cell>
        </row>
        <row r="3522">
          <cell r="B3522" t="str">
            <v>NH_CRC_HPIC_PPO</v>
          </cell>
          <cell r="H3522">
            <v>25</v>
          </cell>
          <cell r="I3522">
            <v>0</v>
          </cell>
          <cell r="J3522">
            <v>201901</v>
          </cell>
          <cell r="K3522">
            <v>201808</v>
          </cell>
          <cell r="N3522">
            <v>13777.09</v>
          </cell>
          <cell r="O3522" t="str">
            <v>CRC</v>
          </cell>
        </row>
        <row r="3523">
          <cell r="B3523" t="str">
            <v>NH_CRC_HPIC_PPO</v>
          </cell>
          <cell r="H3523">
            <v>1482</v>
          </cell>
          <cell r="I3523">
            <v>0</v>
          </cell>
          <cell r="J3523">
            <v>201902</v>
          </cell>
          <cell r="K3523">
            <v>201800</v>
          </cell>
          <cell r="N3523">
            <v>934389.12999999977</v>
          </cell>
          <cell r="O3523" t="str">
            <v>CRC</v>
          </cell>
        </row>
        <row r="3524">
          <cell r="B3524" t="str">
            <v>NH_CRC_HPIC_PPO</v>
          </cell>
          <cell r="H3524">
            <v>25</v>
          </cell>
          <cell r="I3524">
            <v>0</v>
          </cell>
          <cell r="J3524">
            <v>201902</v>
          </cell>
          <cell r="K3524">
            <v>201808</v>
          </cell>
          <cell r="N3524">
            <v>13777.09</v>
          </cell>
          <cell r="O3524" t="str">
            <v>CRC</v>
          </cell>
        </row>
        <row r="3525">
          <cell r="B3525" t="str">
            <v>NH_CRC_HPIC_PPO</v>
          </cell>
          <cell r="H3525">
            <v>1474</v>
          </cell>
          <cell r="I3525">
            <v>0</v>
          </cell>
          <cell r="J3525">
            <v>201903</v>
          </cell>
          <cell r="K3525">
            <v>201800</v>
          </cell>
          <cell r="N3525">
            <v>926726.87</v>
          </cell>
          <cell r="O3525" t="str">
            <v>CRC</v>
          </cell>
        </row>
        <row r="3526">
          <cell r="B3526" t="str">
            <v>NH_CRC_HPIC_PPO</v>
          </cell>
          <cell r="H3526">
            <v>24</v>
          </cell>
          <cell r="I3526">
            <v>0</v>
          </cell>
          <cell r="J3526">
            <v>201903</v>
          </cell>
          <cell r="K3526">
            <v>201808</v>
          </cell>
          <cell r="N3526">
            <v>13130.16</v>
          </cell>
          <cell r="O3526" t="str">
            <v>CRC</v>
          </cell>
        </row>
        <row r="3527">
          <cell r="B3527" t="str">
            <v>NH_CRC_HPIC_PPO</v>
          </cell>
          <cell r="H3527">
            <v>1481</v>
          </cell>
          <cell r="I3527">
            <v>0</v>
          </cell>
          <cell r="J3527">
            <v>201904</v>
          </cell>
          <cell r="K3527">
            <v>201800</v>
          </cell>
          <cell r="N3527">
            <v>922343.96</v>
          </cell>
          <cell r="O3527" t="str">
            <v>CRC</v>
          </cell>
        </row>
        <row r="3528">
          <cell r="B3528" t="str">
            <v>NH_CRC_HPIC_PPO</v>
          </cell>
          <cell r="H3528">
            <v>23</v>
          </cell>
          <cell r="I3528">
            <v>0</v>
          </cell>
          <cell r="J3528">
            <v>201904</v>
          </cell>
          <cell r="K3528">
            <v>201808</v>
          </cell>
          <cell r="N3528">
            <v>12183.050000000001</v>
          </cell>
          <cell r="O3528" t="str">
            <v>CRC</v>
          </cell>
        </row>
        <row r="3529">
          <cell r="B3529" t="str">
            <v>NH_CRC_HPIC_PPO</v>
          </cell>
          <cell r="H3529">
            <v>1500</v>
          </cell>
          <cell r="I3529">
            <v>0</v>
          </cell>
          <cell r="J3529">
            <v>201905</v>
          </cell>
          <cell r="K3529">
            <v>201800</v>
          </cell>
          <cell r="N3529">
            <v>932888.34000000008</v>
          </cell>
          <cell r="O3529" t="str">
            <v>CRC</v>
          </cell>
        </row>
        <row r="3530">
          <cell r="B3530" t="str">
            <v>NH_CRC_HPIC_PPO</v>
          </cell>
          <cell r="H3530">
            <v>23</v>
          </cell>
          <cell r="I3530">
            <v>0</v>
          </cell>
          <cell r="J3530">
            <v>201905</v>
          </cell>
          <cell r="K3530">
            <v>201808</v>
          </cell>
          <cell r="N3530">
            <v>12183.050000000001</v>
          </cell>
          <cell r="O3530" t="str">
            <v>CRC</v>
          </cell>
        </row>
        <row r="3531">
          <cell r="B3531" t="str">
            <v>NH_CRC_HPIC_PPO</v>
          </cell>
          <cell r="H3531">
            <v>1506</v>
          </cell>
          <cell r="I3531">
            <v>0</v>
          </cell>
          <cell r="J3531">
            <v>201906</v>
          </cell>
          <cell r="K3531">
            <v>201800</v>
          </cell>
          <cell r="N3531">
            <v>935474.56</v>
          </cell>
          <cell r="O3531" t="str">
            <v>CRC</v>
          </cell>
        </row>
        <row r="3532">
          <cell r="B3532" t="str">
            <v>NH_CRC_HPIC_PPO</v>
          </cell>
          <cell r="H3532">
            <v>23</v>
          </cell>
          <cell r="I3532">
            <v>0</v>
          </cell>
          <cell r="J3532">
            <v>201906</v>
          </cell>
          <cell r="K3532">
            <v>201808</v>
          </cell>
          <cell r="N3532">
            <v>12183.050000000001</v>
          </cell>
          <cell r="O3532" t="str">
            <v>CRC</v>
          </cell>
        </row>
        <row r="3533">
          <cell r="B3533" t="str">
            <v>NH_CRC_HPIC_PPO</v>
          </cell>
          <cell r="H3533">
            <v>1502</v>
          </cell>
          <cell r="I3533">
            <v>0</v>
          </cell>
          <cell r="J3533">
            <v>201907</v>
          </cell>
          <cell r="K3533">
            <v>201800</v>
          </cell>
          <cell r="N3533">
            <v>940872.12000000011</v>
          </cell>
          <cell r="O3533" t="str">
            <v>CRC</v>
          </cell>
        </row>
        <row r="3534">
          <cell r="B3534" t="str">
            <v>NH_CRC_HPIC_PPO</v>
          </cell>
          <cell r="H3534">
            <v>23</v>
          </cell>
          <cell r="I3534">
            <v>0</v>
          </cell>
          <cell r="J3534">
            <v>201907</v>
          </cell>
          <cell r="K3534">
            <v>201808</v>
          </cell>
          <cell r="N3534">
            <v>12183.050000000001</v>
          </cell>
          <cell r="O3534" t="str">
            <v>CRC</v>
          </cell>
        </row>
        <row r="3535">
          <cell r="B3535" t="str">
            <v>NH_CRC_HPIC_PPO</v>
          </cell>
          <cell r="H3535">
            <v>1480</v>
          </cell>
          <cell r="I3535">
            <v>0</v>
          </cell>
          <cell r="J3535">
            <v>201908</v>
          </cell>
          <cell r="K3535">
            <v>201800</v>
          </cell>
          <cell r="N3535">
            <v>939234.00999999989</v>
          </cell>
          <cell r="O3535" t="str">
            <v>CRC</v>
          </cell>
        </row>
        <row r="3536">
          <cell r="B3536" t="str">
            <v>NH_CRC_HPIC_PPO</v>
          </cell>
          <cell r="H3536">
            <v>19</v>
          </cell>
          <cell r="I3536">
            <v>0</v>
          </cell>
          <cell r="J3536">
            <v>201908</v>
          </cell>
          <cell r="K3536">
            <v>201808</v>
          </cell>
          <cell r="N3536">
            <v>9734.86</v>
          </cell>
          <cell r="O3536" t="str">
            <v>CRC</v>
          </cell>
        </row>
        <row r="3537">
          <cell r="B3537" t="str">
            <v>NH_CRC_HPIC_PPO</v>
          </cell>
          <cell r="H3537">
            <v>1466</v>
          </cell>
          <cell r="I3537">
            <v>0</v>
          </cell>
          <cell r="J3537">
            <v>201909</v>
          </cell>
          <cell r="K3537">
            <v>201800</v>
          </cell>
          <cell r="N3537">
            <v>935752.25000000023</v>
          </cell>
          <cell r="O3537" t="str">
            <v>CRC</v>
          </cell>
        </row>
        <row r="3538">
          <cell r="B3538" t="str">
            <v>NH_CRC_HPIC_PPO</v>
          </cell>
          <cell r="H3538">
            <v>19</v>
          </cell>
          <cell r="I3538">
            <v>0</v>
          </cell>
          <cell r="J3538">
            <v>201909</v>
          </cell>
          <cell r="K3538">
            <v>201808</v>
          </cell>
          <cell r="N3538">
            <v>9610.6299999999992</v>
          </cell>
          <cell r="O3538" t="str">
            <v>CRC</v>
          </cell>
        </row>
        <row r="3539">
          <cell r="B3539" t="str">
            <v>NH_CRC_HPIC_PPO</v>
          </cell>
          <cell r="H3539">
            <v>83</v>
          </cell>
          <cell r="I3539">
            <v>0</v>
          </cell>
          <cell r="J3539">
            <v>201901</v>
          </cell>
          <cell r="K3539">
            <v>201800</v>
          </cell>
          <cell r="N3539">
            <v>60137.159999999996</v>
          </cell>
          <cell r="O3539" t="str">
            <v>CRC</v>
          </cell>
        </row>
        <row r="3540">
          <cell r="B3540" t="str">
            <v>NH_CRC_HPIC_PPO</v>
          </cell>
          <cell r="H3540">
            <v>113</v>
          </cell>
          <cell r="I3540">
            <v>0</v>
          </cell>
          <cell r="J3540">
            <v>201902</v>
          </cell>
          <cell r="K3540">
            <v>201800</v>
          </cell>
          <cell r="N3540">
            <v>83002.34</v>
          </cell>
          <cell r="O3540" t="str">
            <v>CRC</v>
          </cell>
        </row>
        <row r="3541">
          <cell r="B3541" t="str">
            <v>NH_CRC_HPIC_PPO</v>
          </cell>
          <cell r="H3541">
            <v>109</v>
          </cell>
          <cell r="I3541">
            <v>0</v>
          </cell>
          <cell r="J3541">
            <v>201903</v>
          </cell>
          <cell r="K3541">
            <v>201800</v>
          </cell>
          <cell r="N3541">
            <v>77408.47</v>
          </cell>
          <cell r="O3541" t="str">
            <v>CRC</v>
          </cell>
        </row>
        <row r="3542">
          <cell r="B3542" t="str">
            <v>NH_CRC_HPIC_PPO</v>
          </cell>
          <cell r="H3542">
            <v>94</v>
          </cell>
          <cell r="I3542">
            <v>0</v>
          </cell>
          <cell r="J3542">
            <v>201904</v>
          </cell>
          <cell r="K3542">
            <v>201800</v>
          </cell>
          <cell r="N3542">
            <v>72057.3</v>
          </cell>
          <cell r="O3542" t="str">
            <v>CRC</v>
          </cell>
        </row>
        <row r="3543">
          <cell r="B3543" t="str">
            <v>NH_CRC_HPIC_PPO</v>
          </cell>
          <cell r="H3543">
            <v>91</v>
          </cell>
          <cell r="I3543">
            <v>0</v>
          </cell>
          <cell r="J3543">
            <v>201905</v>
          </cell>
          <cell r="K3543">
            <v>201800</v>
          </cell>
          <cell r="N3543">
            <v>69351.55</v>
          </cell>
          <cell r="O3543" t="str">
            <v>CRC</v>
          </cell>
        </row>
        <row r="3544">
          <cell r="B3544" t="str">
            <v>NH_CRC_HPIC_PPO</v>
          </cell>
          <cell r="H3544">
            <v>88</v>
          </cell>
          <cell r="I3544">
            <v>0</v>
          </cell>
          <cell r="J3544">
            <v>201906</v>
          </cell>
          <cell r="K3544">
            <v>201800</v>
          </cell>
          <cell r="N3544">
            <v>68089.429999999993</v>
          </cell>
          <cell r="O3544" t="str">
            <v>CRC</v>
          </cell>
        </row>
        <row r="3545">
          <cell r="B3545" t="str">
            <v>NH_CRC_HPIC_PPO</v>
          </cell>
          <cell r="H3545">
            <v>100</v>
          </cell>
          <cell r="I3545">
            <v>0</v>
          </cell>
          <cell r="J3545">
            <v>201907</v>
          </cell>
          <cell r="K3545">
            <v>201800</v>
          </cell>
          <cell r="N3545">
            <v>75553.95</v>
          </cell>
          <cell r="O3545" t="str">
            <v>CRC</v>
          </cell>
        </row>
        <row r="3546">
          <cell r="B3546" t="str">
            <v>NH_CRC_HPIC_PPO</v>
          </cell>
          <cell r="H3546">
            <v>101</v>
          </cell>
          <cell r="I3546">
            <v>0</v>
          </cell>
          <cell r="J3546">
            <v>201908</v>
          </cell>
          <cell r="K3546">
            <v>201800</v>
          </cell>
          <cell r="N3546">
            <v>76460.600000000006</v>
          </cell>
          <cell r="O3546" t="str">
            <v>CRC</v>
          </cell>
        </row>
        <row r="3547">
          <cell r="B3547" t="str">
            <v>NH_CRC_HPIC_PPO</v>
          </cell>
          <cell r="H3547">
            <v>97</v>
          </cell>
          <cell r="I3547">
            <v>0</v>
          </cell>
          <cell r="J3547">
            <v>201909</v>
          </cell>
          <cell r="K3547">
            <v>201800</v>
          </cell>
          <cell r="N3547">
            <v>75528.38</v>
          </cell>
          <cell r="O3547" t="str">
            <v>CRC</v>
          </cell>
        </row>
        <row r="3548">
          <cell r="B3548" t="str">
            <v>NH_CRC_HPIC_PPO</v>
          </cell>
          <cell r="H3548">
            <v>171</v>
          </cell>
          <cell r="I3548">
            <v>0</v>
          </cell>
          <cell r="J3548">
            <v>201901</v>
          </cell>
          <cell r="K3548">
            <v>201800</v>
          </cell>
          <cell r="N3548">
            <v>90010.799999999988</v>
          </cell>
          <cell r="O3548" t="str">
            <v>CRC</v>
          </cell>
        </row>
        <row r="3549">
          <cell r="B3549" t="str">
            <v>NH_CRC_HPIC_PPO</v>
          </cell>
          <cell r="H3549">
            <v>177</v>
          </cell>
          <cell r="I3549">
            <v>0</v>
          </cell>
          <cell r="J3549">
            <v>201902</v>
          </cell>
          <cell r="K3549">
            <v>201800</v>
          </cell>
          <cell r="N3549">
            <v>90957.04</v>
          </cell>
          <cell r="O3549" t="str">
            <v>CRC</v>
          </cell>
        </row>
        <row r="3550">
          <cell r="B3550" t="str">
            <v>NH_CRC_HPIC_PPO</v>
          </cell>
          <cell r="H3550">
            <v>193</v>
          </cell>
          <cell r="I3550">
            <v>0</v>
          </cell>
          <cell r="J3550">
            <v>201903</v>
          </cell>
          <cell r="K3550">
            <v>201800</v>
          </cell>
          <cell r="N3550">
            <v>105109.54999999999</v>
          </cell>
          <cell r="O3550" t="str">
            <v>CRC</v>
          </cell>
        </row>
        <row r="3551">
          <cell r="B3551" t="str">
            <v>NH_CRC_HPIC_PPO</v>
          </cell>
          <cell r="H3551">
            <v>195</v>
          </cell>
          <cell r="I3551">
            <v>0</v>
          </cell>
          <cell r="J3551">
            <v>201904</v>
          </cell>
          <cell r="K3551">
            <v>201800</v>
          </cell>
          <cell r="N3551">
            <v>106575.03</v>
          </cell>
          <cell r="O3551" t="str">
            <v>CRC</v>
          </cell>
        </row>
        <row r="3552">
          <cell r="B3552" t="str">
            <v>NH_CRC_HPIC_PPO</v>
          </cell>
          <cell r="H3552">
            <v>198</v>
          </cell>
          <cell r="I3552">
            <v>0</v>
          </cell>
          <cell r="J3552">
            <v>201905</v>
          </cell>
          <cell r="K3552">
            <v>201800</v>
          </cell>
          <cell r="N3552">
            <v>106490.34</v>
          </cell>
          <cell r="O3552" t="str">
            <v>CRC</v>
          </cell>
        </row>
        <row r="3553">
          <cell r="B3553" t="str">
            <v>NH_CRC_HPIC_PPO</v>
          </cell>
          <cell r="H3553">
            <v>200</v>
          </cell>
          <cell r="I3553">
            <v>0</v>
          </cell>
          <cell r="J3553">
            <v>201906</v>
          </cell>
          <cell r="K3553">
            <v>201800</v>
          </cell>
          <cell r="N3553">
            <v>109063.87</v>
          </cell>
          <cell r="O3553" t="str">
            <v>CRC</v>
          </cell>
        </row>
        <row r="3554">
          <cell r="B3554" t="str">
            <v>NH_CRC_HPIC_PPO</v>
          </cell>
          <cell r="H3554">
            <v>196</v>
          </cell>
          <cell r="I3554">
            <v>0</v>
          </cell>
          <cell r="J3554">
            <v>201907</v>
          </cell>
          <cell r="K3554">
            <v>201800</v>
          </cell>
          <cell r="N3554">
            <v>107492.37</v>
          </cell>
          <cell r="O3554" t="str">
            <v>CRC</v>
          </cell>
        </row>
        <row r="3555">
          <cell r="B3555" t="str">
            <v>NH_CRC_HPIC_PPO</v>
          </cell>
          <cell r="H3555">
            <v>198</v>
          </cell>
          <cell r="I3555">
            <v>0</v>
          </cell>
          <cell r="J3555">
            <v>201908</v>
          </cell>
          <cell r="K3555">
            <v>201800</v>
          </cell>
          <cell r="N3555">
            <v>108028.26000000001</v>
          </cell>
          <cell r="O3555" t="str">
            <v>CRC</v>
          </cell>
        </row>
        <row r="3556">
          <cell r="B3556" t="str">
            <v>NH_CRC_HPIC_PPO</v>
          </cell>
          <cell r="H3556">
            <v>206</v>
          </cell>
          <cell r="I3556">
            <v>0</v>
          </cell>
          <cell r="J3556">
            <v>201909</v>
          </cell>
          <cell r="K3556">
            <v>201800</v>
          </cell>
          <cell r="N3556">
            <v>109299.41</v>
          </cell>
          <cell r="O3556" t="str">
            <v>CRC</v>
          </cell>
        </row>
        <row r="3557">
          <cell r="B3557" t="str">
            <v>NH_CRC_HPIC_PPO</v>
          </cell>
          <cell r="H3557">
            <v>137</v>
          </cell>
          <cell r="I3557">
            <v>0</v>
          </cell>
          <cell r="J3557">
            <v>201901</v>
          </cell>
          <cell r="K3557">
            <v>201800</v>
          </cell>
          <cell r="N3557">
            <v>57582.200000000004</v>
          </cell>
          <cell r="O3557" t="str">
            <v>CRC</v>
          </cell>
        </row>
        <row r="3558">
          <cell r="B3558" t="str">
            <v>NH_CRC_HPIC_PPO</v>
          </cell>
          <cell r="H3558">
            <v>136</v>
          </cell>
          <cell r="I3558">
            <v>0</v>
          </cell>
          <cell r="J3558">
            <v>201902</v>
          </cell>
          <cell r="K3558">
            <v>201800</v>
          </cell>
          <cell r="N3558">
            <v>57189.511333333336</v>
          </cell>
          <cell r="O3558" t="str">
            <v>CRC</v>
          </cell>
        </row>
        <row r="3559">
          <cell r="B3559" t="str">
            <v>NH_CRC_HPIC_PPO</v>
          </cell>
          <cell r="H3559">
            <v>137</v>
          </cell>
          <cell r="I3559">
            <v>0</v>
          </cell>
          <cell r="J3559">
            <v>201903</v>
          </cell>
          <cell r="K3559">
            <v>201800</v>
          </cell>
          <cell r="N3559">
            <v>57824.58</v>
          </cell>
          <cell r="O3559" t="str">
            <v>CRC</v>
          </cell>
        </row>
        <row r="3560">
          <cell r="B3560" t="str">
            <v>NH_CRC_HPIC_PPO</v>
          </cell>
          <cell r="H3560">
            <v>139</v>
          </cell>
          <cell r="I3560">
            <v>0</v>
          </cell>
          <cell r="J3560">
            <v>201904</v>
          </cell>
          <cell r="K3560">
            <v>201800</v>
          </cell>
          <cell r="N3560">
            <v>59962.03</v>
          </cell>
          <cell r="O3560" t="str">
            <v>CRC</v>
          </cell>
        </row>
        <row r="3561">
          <cell r="B3561" t="str">
            <v>NH_CRC_HPIC_PPO</v>
          </cell>
          <cell r="H3561">
            <v>145</v>
          </cell>
          <cell r="I3561">
            <v>0</v>
          </cell>
          <cell r="J3561">
            <v>201905</v>
          </cell>
          <cell r="K3561">
            <v>201800</v>
          </cell>
          <cell r="N3561">
            <v>63205.329999999994</v>
          </cell>
          <cell r="O3561" t="str">
            <v>CRC</v>
          </cell>
        </row>
        <row r="3562">
          <cell r="B3562" t="str">
            <v>NH_CRC_HPIC_PPO</v>
          </cell>
          <cell r="H3562">
            <v>149</v>
          </cell>
          <cell r="I3562">
            <v>0</v>
          </cell>
          <cell r="J3562">
            <v>201906</v>
          </cell>
          <cell r="K3562">
            <v>201800</v>
          </cell>
          <cell r="N3562">
            <v>65349.599999999991</v>
          </cell>
          <cell r="O3562" t="str">
            <v>CRC</v>
          </cell>
        </row>
        <row r="3563">
          <cell r="B3563" t="str">
            <v>NH_CRC_HPIC_PPO</v>
          </cell>
          <cell r="H3563">
            <v>158</v>
          </cell>
          <cell r="I3563">
            <v>0</v>
          </cell>
          <cell r="J3563">
            <v>201907</v>
          </cell>
          <cell r="K3563">
            <v>201800</v>
          </cell>
          <cell r="N3563">
            <v>67781.19</v>
          </cell>
          <cell r="O3563" t="str">
            <v>CRC</v>
          </cell>
        </row>
        <row r="3564">
          <cell r="B3564" t="str">
            <v>NH_CRC_HPIC_PPO</v>
          </cell>
          <cell r="H3564">
            <v>155</v>
          </cell>
          <cell r="I3564">
            <v>0</v>
          </cell>
          <cell r="J3564">
            <v>201908</v>
          </cell>
          <cell r="K3564">
            <v>201800</v>
          </cell>
          <cell r="N3564">
            <v>66670.709999999992</v>
          </cell>
          <cell r="O3564" t="str">
            <v>CRC</v>
          </cell>
        </row>
        <row r="3565">
          <cell r="B3565" t="str">
            <v>NH_CRC_HPIC_PPO</v>
          </cell>
          <cell r="H3565">
            <v>151</v>
          </cell>
          <cell r="I3565">
            <v>0</v>
          </cell>
          <cell r="J3565">
            <v>201909</v>
          </cell>
          <cell r="K3565">
            <v>201800</v>
          </cell>
          <cell r="N3565">
            <v>66090.040000000008</v>
          </cell>
          <cell r="O3565" t="str">
            <v>CRC</v>
          </cell>
        </row>
        <row r="3566">
          <cell r="B3566" t="str">
            <v>NH_CRC_HPIC_PPO</v>
          </cell>
          <cell r="H3566">
            <v>257</v>
          </cell>
          <cell r="I3566">
            <v>0</v>
          </cell>
          <cell r="J3566">
            <v>201901</v>
          </cell>
          <cell r="K3566">
            <v>201800</v>
          </cell>
          <cell r="N3566">
            <v>119249.05000000002</v>
          </cell>
          <cell r="O3566" t="str">
            <v>CRC</v>
          </cell>
        </row>
        <row r="3567">
          <cell r="B3567" t="str">
            <v>NH_CRC_HPIC_PPO</v>
          </cell>
          <cell r="H3567">
            <v>263</v>
          </cell>
          <cell r="I3567">
            <v>0</v>
          </cell>
          <cell r="J3567">
            <v>201902</v>
          </cell>
          <cell r="K3567">
            <v>201800</v>
          </cell>
          <cell r="N3567">
            <v>119865.55000000002</v>
          </cell>
          <cell r="O3567" t="str">
            <v>CRC</v>
          </cell>
        </row>
        <row r="3568">
          <cell r="B3568" t="str">
            <v>NH_CRC_HPIC_PPO</v>
          </cell>
          <cell r="H3568">
            <v>262</v>
          </cell>
          <cell r="I3568">
            <v>0</v>
          </cell>
          <cell r="J3568">
            <v>201903</v>
          </cell>
          <cell r="K3568">
            <v>201800</v>
          </cell>
          <cell r="N3568">
            <v>120313.78000000001</v>
          </cell>
          <cell r="O3568" t="str">
            <v>CRC</v>
          </cell>
        </row>
        <row r="3569">
          <cell r="B3569" t="str">
            <v>NH_CRC_HPIC_PPO</v>
          </cell>
          <cell r="H3569">
            <v>259</v>
          </cell>
          <cell r="I3569">
            <v>0</v>
          </cell>
          <cell r="J3569">
            <v>201904</v>
          </cell>
          <cell r="K3569">
            <v>201800</v>
          </cell>
          <cell r="N3569">
            <v>119312.83000000002</v>
          </cell>
          <cell r="O3569" t="str">
            <v>CRC</v>
          </cell>
        </row>
        <row r="3570">
          <cell r="B3570" t="str">
            <v>NH_CRC_HPIC_PPO</v>
          </cell>
          <cell r="H3570">
            <v>254</v>
          </cell>
          <cell r="I3570">
            <v>0</v>
          </cell>
          <cell r="J3570">
            <v>201905</v>
          </cell>
          <cell r="K3570">
            <v>201800</v>
          </cell>
          <cell r="N3570">
            <v>117114.24000000001</v>
          </cell>
          <cell r="O3570" t="str">
            <v>CRC</v>
          </cell>
        </row>
        <row r="3571">
          <cell r="B3571" t="str">
            <v>NH_CRC_HPIC_PPO</v>
          </cell>
          <cell r="H3571">
            <v>262</v>
          </cell>
          <cell r="I3571">
            <v>0</v>
          </cell>
          <cell r="J3571">
            <v>201906</v>
          </cell>
          <cell r="K3571">
            <v>201800</v>
          </cell>
          <cell r="N3571">
            <v>125951.80999999998</v>
          </cell>
          <cell r="O3571" t="str">
            <v>CRC</v>
          </cell>
        </row>
        <row r="3572">
          <cell r="B3572" t="str">
            <v>NH_CRC_HPIC_PPO</v>
          </cell>
          <cell r="H3572">
            <v>259</v>
          </cell>
          <cell r="I3572">
            <v>0</v>
          </cell>
          <cell r="J3572">
            <v>201907</v>
          </cell>
          <cell r="K3572">
            <v>201800</v>
          </cell>
          <cell r="N3572">
            <v>124987.68</v>
          </cell>
          <cell r="O3572" t="str">
            <v>CRC</v>
          </cell>
        </row>
        <row r="3573">
          <cell r="B3573" t="str">
            <v>NH_CRC_HPIC_PPO</v>
          </cell>
          <cell r="H3573">
            <v>253</v>
          </cell>
          <cell r="I3573">
            <v>0</v>
          </cell>
          <cell r="J3573">
            <v>201908</v>
          </cell>
          <cell r="K3573">
            <v>201800</v>
          </cell>
          <cell r="N3573">
            <v>123138.51999999997</v>
          </cell>
          <cell r="O3573" t="str">
            <v>CRC</v>
          </cell>
        </row>
        <row r="3574">
          <cell r="B3574" t="str">
            <v>NH_CRC_HPIC_PPO</v>
          </cell>
          <cell r="H3574">
            <v>257</v>
          </cell>
          <cell r="I3574">
            <v>0</v>
          </cell>
          <cell r="J3574">
            <v>201909</v>
          </cell>
          <cell r="K3574">
            <v>201800</v>
          </cell>
          <cell r="N3574">
            <v>124909.93999999999</v>
          </cell>
          <cell r="O3574" t="str">
            <v>CRC</v>
          </cell>
        </row>
        <row r="3575">
          <cell r="B3575" t="str">
            <v>NH_CRC_HPIC_PPO</v>
          </cell>
          <cell r="H3575">
            <v>33</v>
          </cell>
          <cell r="I3575">
            <v>0</v>
          </cell>
          <cell r="J3575">
            <v>201901</v>
          </cell>
          <cell r="K3575">
            <v>201800</v>
          </cell>
          <cell r="N3575">
            <v>19297.04</v>
          </cell>
          <cell r="O3575" t="str">
            <v>CRC</v>
          </cell>
        </row>
        <row r="3576">
          <cell r="B3576" t="str">
            <v>NH_CRC_HPIC_PPO</v>
          </cell>
          <cell r="H3576">
            <v>32</v>
          </cell>
          <cell r="I3576">
            <v>0</v>
          </cell>
          <cell r="J3576">
            <v>201902</v>
          </cell>
          <cell r="K3576">
            <v>201800</v>
          </cell>
          <cell r="N3576">
            <v>18502.919999999998</v>
          </cell>
          <cell r="O3576" t="str">
            <v>CRC</v>
          </cell>
        </row>
        <row r="3577">
          <cell r="B3577" t="str">
            <v>NH_CRC_HPIC_PPO</v>
          </cell>
          <cell r="H3577">
            <v>32</v>
          </cell>
          <cell r="I3577">
            <v>0</v>
          </cell>
          <cell r="J3577">
            <v>201903</v>
          </cell>
          <cell r="K3577">
            <v>201800</v>
          </cell>
          <cell r="N3577">
            <v>18502.919999999998</v>
          </cell>
          <cell r="O3577" t="str">
            <v>CRC</v>
          </cell>
        </row>
        <row r="3578">
          <cell r="B3578" t="str">
            <v>NH_CRC_HPIC_PPO</v>
          </cell>
          <cell r="H3578">
            <v>32</v>
          </cell>
          <cell r="I3578">
            <v>0</v>
          </cell>
          <cell r="J3578">
            <v>201904</v>
          </cell>
          <cell r="K3578">
            <v>201800</v>
          </cell>
          <cell r="N3578">
            <v>18502.919999999998</v>
          </cell>
          <cell r="O3578" t="str">
            <v>CRC</v>
          </cell>
        </row>
        <row r="3579">
          <cell r="B3579" t="str">
            <v>NH_CRC_HPIC_PPO</v>
          </cell>
          <cell r="H3579">
            <v>32</v>
          </cell>
          <cell r="I3579">
            <v>0</v>
          </cell>
          <cell r="J3579">
            <v>201905</v>
          </cell>
          <cell r="K3579">
            <v>201800</v>
          </cell>
          <cell r="N3579">
            <v>18502.919999999998</v>
          </cell>
          <cell r="O3579" t="str">
            <v>CRC</v>
          </cell>
        </row>
        <row r="3580">
          <cell r="B3580" t="str">
            <v>NH_CRC_HPIC_PPO</v>
          </cell>
          <cell r="H3580">
            <v>32</v>
          </cell>
          <cell r="I3580">
            <v>0</v>
          </cell>
          <cell r="J3580">
            <v>201906</v>
          </cell>
          <cell r="K3580">
            <v>201800</v>
          </cell>
          <cell r="N3580">
            <v>18502.919999999998</v>
          </cell>
          <cell r="O3580" t="str">
            <v>CRC</v>
          </cell>
        </row>
        <row r="3581">
          <cell r="B3581" t="str">
            <v>NH_CRC_HPIC_PPO</v>
          </cell>
          <cell r="H3581">
            <v>34</v>
          </cell>
          <cell r="I3581">
            <v>0</v>
          </cell>
          <cell r="J3581">
            <v>201907</v>
          </cell>
          <cell r="K3581">
            <v>201800</v>
          </cell>
          <cell r="N3581">
            <v>22116.82</v>
          </cell>
          <cell r="O3581" t="str">
            <v>CRC</v>
          </cell>
        </row>
        <row r="3582">
          <cell r="B3582" t="str">
            <v>NH_CRC_HPIC_PPO</v>
          </cell>
          <cell r="H3582">
            <v>34</v>
          </cell>
          <cell r="I3582">
            <v>0</v>
          </cell>
          <cell r="J3582">
            <v>201908</v>
          </cell>
          <cell r="K3582">
            <v>201800</v>
          </cell>
          <cell r="N3582">
            <v>22116.82</v>
          </cell>
          <cell r="O3582" t="str">
            <v>CRC</v>
          </cell>
        </row>
        <row r="3583">
          <cell r="B3583" t="str">
            <v>NH_CRC_HPIC_PPO</v>
          </cell>
          <cell r="H3583">
            <v>34</v>
          </cell>
          <cell r="I3583">
            <v>0</v>
          </cell>
          <cell r="J3583">
            <v>201909</v>
          </cell>
          <cell r="K3583">
            <v>201800</v>
          </cell>
          <cell r="N3583">
            <v>22116.82</v>
          </cell>
          <cell r="O3583" t="str">
            <v>CRC</v>
          </cell>
        </row>
        <row r="3584">
          <cell r="B3584" t="str">
            <v>NH_CRC_HPIC_PPO</v>
          </cell>
          <cell r="H3584">
            <v>137</v>
          </cell>
          <cell r="I3584">
            <v>0</v>
          </cell>
          <cell r="J3584">
            <v>201901</v>
          </cell>
          <cell r="K3584">
            <v>201800</v>
          </cell>
          <cell r="N3584">
            <v>57871.8</v>
          </cell>
          <cell r="O3584" t="str">
            <v>CRC</v>
          </cell>
        </row>
        <row r="3585">
          <cell r="B3585" t="str">
            <v>NH_CRC_HPIC_PPO</v>
          </cell>
          <cell r="H3585">
            <v>9</v>
          </cell>
          <cell r="I3585">
            <v>0</v>
          </cell>
          <cell r="J3585">
            <v>201901</v>
          </cell>
          <cell r="K3585">
            <v>201808</v>
          </cell>
          <cell r="N3585">
            <v>5138.1400000000003</v>
          </cell>
          <cell r="O3585" t="str">
            <v>CRC</v>
          </cell>
        </row>
        <row r="3586">
          <cell r="B3586" t="str">
            <v>NH_CRC_HPIC_PPO</v>
          </cell>
          <cell r="H3586">
            <v>134</v>
          </cell>
          <cell r="I3586">
            <v>0</v>
          </cell>
          <cell r="J3586">
            <v>201902</v>
          </cell>
          <cell r="K3586">
            <v>201800</v>
          </cell>
          <cell r="N3586">
            <v>56488.78</v>
          </cell>
          <cell r="O3586" t="str">
            <v>CRC</v>
          </cell>
        </row>
        <row r="3587">
          <cell r="B3587" t="str">
            <v>NH_CRC_HPIC_PPO</v>
          </cell>
          <cell r="H3587">
            <v>9</v>
          </cell>
          <cell r="I3587">
            <v>0</v>
          </cell>
          <cell r="J3587">
            <v>201902</v>
          </cell>
          <cell r="K3587">
            <v>201808</v>
          </cell>
          <cell r="N3587">
            <v>5138.1400000000003</v>
          </cell>
          <cell r="O3587" t="str">
            <v>CRC</v>
          </cell>
        </row>
        <row r="3588">
          <cell r="B3588" t="str">
            <v>NH_CRC_HPIC_PPO</v>
          </cell>
          <cell r="H3588">
            <v>135</v>
          </cell>
          <cell r="I3588">
            <v>0</v>
          </cell>
          <cell r="J3588">
            <v>201903</v>
          </cell>
          <cell r="K3588">
            <v>201800</v>
          </cell>
          <cell r="N3588">
            <v>56255.69</v>
          </cell>
          <cell r="O3588" t="str">
            <v>CRC</v>
          </cell>
        </row>
        <row r="3589">
          <cell r="B3589" t="str">
            <v>NH_CRC_HPIC_PPO</v>
          </cell>
          <cell r="H3589">
            <v>9</v>
          </cell>
          <cell r="I3589">
            <v>0</v>
          </cell>
          <cell r="J3589">
            <v>201903</v>
          </cell>
          <cell r="K3589">
            <v>201808</v>
          </cell>
          <cell r="N3589">
            <v>5138.1400000000003</v>
          </cell>
          <cell r="O3589" t="str">
            <v>CRC</v>
          </cell>
        </row>
        <row r="3590">
          <cell r="B3590" t="str">
            <v>NH_CRC_HPIC_PPO</v>
          </cell>
          <cell r="H3590">
            <v>133</v>
          </cell>
          <cell r="I3590">
            <v>0</v>
          </cell>
          <cell r="J3590">
            <v>201904</v>
          </cell>
          <cell r="K3590">
            <v>201800</v>
          </cell>
          <cell r="N3590">
            <v>55770.350000000006</v>
          </cell>
          <cell r="O3590" t="str">
            <v>CRC</v>
          </cell>
        </row>
        <row r="3591">
          <cell r="B3591" t="str">
            <v>NH_CRC_HPIC_PPO</v>
          </cell>
          <cell r="H3591">
            <v>9</v>
          </cell>
          <cell r="I3591">
            <v>0</v>
          </cell>
          <cell r="J3591">
            <v>201904</v>
          </cell>
          <cell r="K3591">
            <v>201808</v>
          </cell>
          <cell r="N3591">
            <v>5138.1400000000003</v>
          </cell>
          <cell r="O3591" t="str">
            <v>CRC</v>
          </cell>
        </row>
        <row r="3592">
          <cell r="B3592" t="str">
            <v>NH_CRC_HPIC_PPO</v>
          </cell>
          <cell r="H3592">
            <v>138</v>
          </cell>
          <cell r="I3592">
            <v>0</v>
          </cell>
          <cell r="J3592">
            <v>201905</v>
          </cell>
          <cell r="K3592">
            <v>201800</v>
          </cell>
          <cell r="N3592">
            <v>56689.06</v>
          </cell>
          <cell r="O3592" t="str">
            <v>CRC</v>
          </cell>
        </row>
        <row r="3593">
          <cell r="B3593" t="str">
            <v>NH_CRC_HPIC_PPO</v>
          </cell>
          <cell r="H3593">
            <v>10</v>
          </cell>
          <cell r="I3593">
            <v>0</v>
          </cell>
          <cell r="J3593">
            <v>201905</v>
          </cell>
          <cell r="K3593">
            <v>201808</v>
          </cell>
          <cell r="N3593">
            <v>5983.23</v>
          </cell>
          <cell r="O3593" t="str">
            <v>CRC</v>
          </cell>
        </row>
        <row r="3594">
          <cell r="B3594" t="str">
            <v>NH_CRC_HPIC_PPO</v>
          </cell>
          <cell r="H3594">
            <v>134</v>
          </cell>
          <cell r="I3594">
            <v>0</v>
          </cell>
          <cell r="J3594">
            <v>201906</v>
          </cell>
          <cell r="K3594">
            <v>201800</v>
          </cell>
          <cell r="N3594">
            <v>55753.619999999995</v>
          </cell>
          <cell r="O3594" t="str">
            <v>CRC</v>
          </cell>
        </row>
        <row r="3595">
          <cell r="B3595" t="str">
            <v>NH_CRC_HPIC_PPO</v>
          </cell>
          <cell r="H3595">
            <v>10</v>
          </cell>
          <cell r="I3595">
            <v>0</v>
          </cell>
          <cell r="J3595">
            <v>201906</v>
          </cell>
          <cell r="K3595">
            <v>201808</v>
          </cell>
          <cell r="N3595">
            <v>5983.23</v>
          </cell>
          <cell r="O3595" t="str">
            <v>CRC</v>
          </cell>
        </row>
        <row r="3596">
          <cell r="B3596" t="str">
            <v>NH_CRC_HPIC_PPO</v>
          </cell>
          <cell r="H3596">
            <v>134</v>
          </cell>
          <cell r="I3596">
            <v>0</v>
          </cell>
          <cell r="J3596">
            <v>201907</v>
          </cell>
          <cell r="K3596">
            <v>201800</v>
          </cell>
          <cell r="N3596">
            <v>55753.619999999995</v>
          </cell>
          <cell r="O3596" t="str">
            <v>CRC</v>
          </cell>
        </row>
        <row r="3597">
          <cell r="B3597" t="str">
            <v>NH_CRC_HPIC_PPO</v>
          </cell>
          <cell r="H3597">
            <v>10</v>
          </cell>
          <cell r="I3597">
            <v>0</v>
          </cell>
          <cell r="J3597">
            <v>201907</v>
          </cell>
          <cell r="K3597">
            <v>201808</v>
          </cell>
          <cell r="N3597">
            <v>5983.23</v>
          </cell>
          <cell r="O3597" t="str">
            <v>CRC</v>
          </cell>
        </row>
        <row r="3598">
          <cell r="B3598" t="str">
            <v>NH_CRC_HPIC_PPO</v>
          </cell>
          <cell r="H3598">
            <v>139</v>
          </cell>
          <cell r="I3598">
            <v>0</v>
          </cell>
          <cell r="J3598">
            <v>201908</v>
          </cell>
          <cell r="K3598">
            <v>201800</v>
          </cell>
          <cell r="N3598">
            <v>68935.14</v>
          </cell>
          <cell r="O3598" t="str">
            <v>CRC</v>
          </cell>
        </row>
        <row r="3599">
          <cell r="B3599" t="str">
            <v>NH_CRC_HPIC_PPO</v>
          </cell>
          <cell r="H3599">
            <v>10</v>
          </cell>
          <cell r="I3599">
            <v>0</v>
          </cell>
          <cell r="J3599">
            <v>201908</v>
          </cell>
          <cell r="K3599">
            <v>201808</v>
          </cell>
          <cell r="N3599">
            <v>6342.26</v>
          </cell>
          <cell r="O3599" t="str">
            <v>CRC</v>
          </cell>
        </row>
        <row r="3600">
          <cell r="B3600" t="str">
            <v>NH_CRC_HPIC_PPO</v>
          </cell>
          <cell r="H3600">
            <v>138</v>
          </cell>
          <cell r="I3600">
            <v>0</v>
          </cell>
          <cell r="J3600">
            <v>201909</v>
          </cell>
          <cell r="K3600">
            <v>201800</v>
          </cell>
          <cell r="N3600">
            <v>68332.649999999994</v>
          </cell>
          <cell r="O3600" t="str">
            <v>CRC</v>
          </cell>
        </row>
        <row r="3601">
          <cell r="B3601" t="str">
            <v>NH_CRC_HPIC_PPO</v>
          </cell>
          <cell r="H3601">
            <v>10</v>
          </cell>
          <cell r="I3601">
            <v>0</v>
          </cell>
          <cell r="J3601">
            <v>201909</v>
          </cell>
          <cell r="K3601">
            <v>201808</v>
          </cell>
          <cell r="N3601">
            <v>6342.26</v>
          </cell>
          <cell r="O3601" t="str">
            <v>CRC</v>
          </cell>
        </row>
        <row r="3602">
          <cell r="B3602" t="str">
            <v>NH_CRC_HPIC_PPO</v>
          </cell>
          <cell r="H3602">
            <v>35</v>
          </cell>
          <cell r="I3602">
            <v>0</v>
          </cell>
          <cell r="J3602">
            <v>201901</v>
          </cell>
          <cell r="K3602">
            <v>201800</v>
          </cell>
          <cell r="N3602">
            <v>22299.54</v>
          </cell>
          <cell r="O3602" t="str">
            <v>CRC</v>
          </cell>
        </row>
        <row r="3603">
          <cell r="B3603" t="str">
            <v>NH_CRC_HPIC_PPO</v>
          </cell>
          <cell r="H3603">
            <v>35</v>
          </cell>
          <cell r="I3603">
            <v>0</v>
          </cell>
          <cell r="J3603">
            <v>201902</v>
          </cell>
          <cell r="K3603">
            <v>201800</v>
          </cell>
          <cell r="N3603">
            <v>22299.54</v>
          </cell>
          <cell r="O3603" t="str">
            <v>CRC</v>
          </cell>
        </row>
        <row r="3604">
          <cell r="B3604" t="str">
            <v>NH_CRC_HPIC_PPO</v>
          </cell>
          <cell r="H3604">
            <v>35</v>
          </cell>
          <cell r="I3604">
            <v>0</v>
          </cell>
          <cell r="J3604">
            <v>201903</v>
          </cell>
          <cell r="K3604">
            <v>201800</v>
          </cell>
          <cell r="N3604">
            <v>22299.54</v>
          </cell>
          <cell r="O3604" t="str">
            <v>CRC</v>
          </cell>
        </row>
        <row r="3605">
          <cell r="B3605" t="str">
            <v>NH_CRC_HPIC_PPO</v>
          </cell>
          <cell r="H3605">
            <v>35</v>
          </cell>
          <cell r="I3605">
            <v>0</v>
          </cell>
          <cell r="J3605">
            <v>201904</v>
          </cell>
          <cell r="K3605">
            <v>201800</v>
          </cell>
          <cell r="N3605">
            <v>22299.54</v>
          </cell>
          <cell r="O3605" t="str">
            <v>CRC</v>
          </cell>
        </row>
        <row r="3606">
          <cell r="B3606" t="str">
            <v>NH_CRC_HPIC_PPO</v>
          </cell>
          <cell r="H3606">
            <v>35</v>
          </cell>
          <cell r="I3606">
            <v>0</v>
          </cell>
          <cell r="J3606">
            <v>201905</v>
          </cell>
          <cell r="K3606">
            <v>201800</v>
          </cell>
          <cell r="N3606">
            <v>22299.54</v>
          </cell>
          <cell r="O3606" t="str">
            <v>CRC</v>
          </cell>
        </row>
        <row r="3607">
          <cell r="B3607" t="str">
            <v>NH_CRC_HPIC_PPO</v>
          </cell>
          <cell r="H3607">
            <v>35</v>
          </cell>
          <cell r="I3607">
            <v>0</v>
          </cell>
          <cell r="J3607">
            <v>201906</v>
          </cell>
          <cell r="K3607">
            <v>201800</v>
          </cell>
          <cell r="N3607">
            <v>22299.54</v>
          </cell>
          <cell r="O3607" t="str">
            <v>CRC</v>
          </cell>
        </row>
        <row r="3608">
          <cell r="B3608" t="str">
            <v>NH_CRC_HPIC_PPO</v>
          </cell>
          <cell r="H3608">
            <v>34</v>
          </cell>
          <cell r="I3608">
            <v>0</v>
          </cell>
          <cell r="J3608">
            <v>201907</v>
          </cell>
          <cell r="K3608">
            <v>201800</v>
          </cell>
          <cell r="N3608">
            <v>21489.9</v>
          </cell>
          <cell r="O3608" t="str">
            <v>CRC</v>
          </cell>
        </row>
        <row r="3609">
          <cell r="B3609" t="str">
            <v>NH_CRC_HPIC_PPO</v>
          </cell>
          <cell r="H3609">
            <v>34</v>
          </cell>
          <cell r="I3609">
            <v>0</v>
          </cell>
          <cell r="J3609">
            <v>201908</v>
          </cell>
          <cell r="K3609">
            <v>201800</v>
          </cell>
          <cell r="N3609">
            <v>21489.9</v>
          </cell>
          <cell r="O3609" t="str">
            <v>CRC</v>
          </cell>
        </row>
        <row r="3610">
          <cell r="B3610" t="str">
            <v>NH_CRC_HPIC_PPO</v>
          </cell>
          <cell r="H3610">
            <v>34</v>
          </cell>
          <cell r="I3610">
            <v>0</v>
          </cell>
          <cell r="J3610">
            <v>201909</v>
          </cell>
          <cell r="K3610">
            <v>201800</v>
          </cell>
          <cell r="N3610">
            <v>23532.93</v>
          </cell>
          <cell r="O3610" t="str">
            <v>CRC</v>
          </cell>
        </row>
        <row r="3611">
          <cell r="B3611" t="str">
            <v>NH_CRC_HPIC_PPO</v>
          </cell>
          <cell r="H3611">
            <v>516</v>
          </cell>
          <cell r="I3611">
            <v>0</v>
          </cell>
          <cell r="J3611">
            <v>201901</v>
          </cell>
          <cell r="K3611">
            <v>201800</v>
          </cell>
          <cell r="N3611">
            <v>264750.26999999996</v>
          </cell>
          <cell r="O3611" t="str">
            <v>CRC</v>
          </cell>
        </row>
        <row r="3612">
          <cell r="B3612" t="str">
            <v>NH_CRC_HPIC_PPO</v>
          </cell>
          <cell r="H3612">
            <v>14</v>
          </cell>
          <cell r="I3612">
            <v>0</v>
          </cell>
          <cell r="J3612">
            <v>201901</v>
          </cell>
          <cell r="K3612">
            <v>201808</v>
          </cell>
          <cell r="N3612">
            <v>10131.25</v>
          </cell>
          <cell r="O3612" t="str">
            <v>CRC</v>
          </cell>
        </row>
        <row r="3613">
          <cell r="B3613" t="str">
            <v>NH_CRC_HPIC_PPO</v>
          </cell>
          <cell r="H3613">
            <v>512</v>
          </cell>
          <cell r="I3613">
            <v>0</v>
          </cell>
          <cell r="J3613">
            <v>201902</v>
          </cell>
          <cell r="K3613">
            <v>201800</v>
          </cell>
          <cell r="N3613">
            <v>264569.8</v>
          </cell>
          <cell r="O3613" t="str">
            <v>CRC</v>
          </cell>
        </row>
        <row r="3614">
          <cell r="B3614" t="str">
            <v>NH_CRC_HPIC_PPO</v>
          </cell>
          <cell r="H3614">
            <v>14</v>
          </cell>
          <cell r="I3614">
            <v>0</v>
          </cell>
          <cell r="J3614">
            <v>201902</v>
          </cell>
          <cell r="K3614">
            <v>201808</v>
          </cell>
          <cell r="N3614">
            <v>10131.25</v>
          </cell>
          <cell r="O3614" t="str">
            <v>CRC</v>
          </cell>
        </row>
        <row r="3615">
          <cell r="B3615" t="str">
            <v>NH_CRC_HPIC_PPO</v>
          </cell>
          <cell r="H3615">
            <v>512</v>
          </cell>
          <cell r="I3615">
            <v>0</v>
          </cell>
          <cell r="J3615">
            <v>201903</v>
          </cell>
          <cell r="K3615">
            <v>201800</v>
          </cell>
          <cell r="N3615">
            <v>264090.89</v>
          </cell>
          <cell r="O3615" t="str">
            <v>CRC</v>
          </cell>
        </row>
        <row r="3616">
          <cell r="B3616" t="str">
            <v>NH_CRC_HPIC_PPO</v>
          </cell>
          <cell r="H3616">
            <v>14</v>
          </cell>
          <cell r="I3616">
            <v>0</v>
          </cell>
          <cell r="J3616">
            <v>201903</v>
          </cell>
          <cell r="K3616">
            <v>201808</v>
          </cell>
          <cell r="N3616">
            <v>10131.25</v>
          </cell>
          <cell r="O3616" t="str">
            <v>CRC</v>
          </cell>
        </row>
        <row r="3617">
          <cell r="B3617" t="str">
            <v>NH_CRC_HPIC_PPO</v>
          </cell>
          <cell r="H3617">
            <v>509</v>
          </cell>
          <cell r="I3617">
            <v>0</v>
          </cell>
          <cell r="J3617">
            <v>201904</v>
          </cell>
          <cell r="K3617">
            <v>201800</v>
          </cell>
          <cell r="N3617">
            <v>262627.34999999998</v>
          </cell>
          <cell r="O3617" t="str">
            <v>CRC</v>
          </cell>
        </row>
        <row r="3618">
          <cell r="B3618" t="str">
            <v>NH_CRC_HPIC_PPO</v>
          </cell>
          <cell r="H3618">
            <v>14</v>
          </cell>
          <cell r="I3618">
            <v>0</v>
          </cell>
          <cell r="J3618">
            <v>201904</v>
          </cell>
          <cell r="K3618">
            <v>201808</v>
          </cell>
          <cell r="N3618">
            <v>10131.25</v>
          </cell>
          <cell r="O3618" t="str">
            <v>CRC</v>
          </cell>
        </row>
        <row r="3619">
          <cell r="B3619" t="str">
            <v>NH_CRC_HPIC_PPO</v>
          </cell>
          <cell r="H3619">
            <v>509</v>
          </cell>
          <cell r="I3619">
            <v>0</v>
          </cell>
          <cell r="J3619">
            <v>201905</v>
          </cell>
          <cell r="K3619">
            <v>201800</v>
          </cell>
          <cell r="N3619">
            <v>264429</v>
          </cell>
          <cell r="O3619" t="str">
            <v>CRC</v>
          </cell>
        </row>
        <row r="3620">
          <cell r="B3620" t="str">
            <v>NH_CRC_HPIC_PPO</v>
          </cell>
          <cell r="H3620">
            <v>14</v>
          </cell>
          <cell r="I3620">
            <v>0</v>
          </cell>
          <cell r="J3620">
            <v>201905</v>
          </cell>
          <cell r="K3620">
            <v>201808</v>
          </cell>
          <cell r="N3620">
            <v>10131.25</v>
          </cell>
          <cell r="O3620" t="str">
            <v>CRC</v>
          </cell>
        </row>
        <row r="3621">
          <cell r="B3621" t="str">
            <v>NH_CRC_HPIC_PPO</v>
          </cell>
          <cell r="H3621">
            <v>513</v>
          </cell>
          <cell r="I3621">
            <v>0</v>
          </cell>
          <cell r="J3621">
            <v>201906</v>
          </cell>
          <cell r="K3621">
            <v>201800</v>
          </cell>
          <cell r="N3621">
            <v>264352.34999999998</v>
          </cell>
          <cell r="O3621" t="str">
            <v>CRC</v>
          </cell>
        </row>
        <row r="3622">
          <cell r="B3622" t="str">
            <v>NH_CRC_HPIC_PPO</v>
          </cell>
          <cell r="H3622">
            <v>14</v>
          </cell>
          <cell r="I3622">
            <v>0</v>
          </cell>
          <cell r="J3622">
            <v>201906</v>
          </cell>
          <cell r="K3622">
            <v>201808</v>
          </cell>
          <cell r="N3622">
            <v>10131.25</v>
          </cell>
          <cell r="O3622" t="str">
            <v>CRC</v>
          </cell>
        </row>
        <row r="3623">
          <cell r="B3623" t="str">
            <v>NH_CRC_HPIC_PPO</v>
          </cell>
          <cell r="H3623">
            <v>529</v>
          </cell>
          <cell r="I3623">
            <v>0</v>
          </cell>
          <cell r="J3623">
            <v>201907</v>
          </cell>
          <cell r="K3623">
            <v>201800</v>
          </cell>
          <cell r="N3623">
            <v>270890.17000000004</v>
          </cell>
          <cell r="O3623" t="str">
            <v>CRC</v>
          </cell>
        </row>
        <row r="3624">
          <cell r="B3624" t="str">
            <v>NH_CRC_HPIC_PPO</v>
          </cell>
          <cell r="H3624">
            <v>14</v>
          </cell>
          <cell r="I3624">
            <v>0</v>
          </cell>
          <cell r="J3624">
            <v>201907</v>
          </cell>
          <cell r="K3624">
            <v>201808</v>
          </cell>
          <cell r="N3624">
            <v>10131.25</v>
          </cell>
          <cell r="O3624" t="str">
            <v>CRC</v>
          </cell>
        </row>
        <row r="3625">
          <cell r="B3625" t="str">
            <v>NH_CRC_HPIC_PPO</v>
          </cell>
          <cell r="H3625">
            <v>530</v>
          </cell>
          <cell r="I3625">
            <v>0</v>
          </cell>
          <cell r="J3625">
            <v>201908</v>
          </cell>
          <cell r="K3625">
            <v>201800</v>
          </cell>
          <cell r="N3625">
            <v>271875.48</v>
          </cell>
          <cell r="O3625" t="str">
            <v>CRC</v>
          </cell>
        </row>
        <row r="3626">
          <cell r="B3626" t="str">
            <v>NH_CRC_HPIC_PPO</v>
          </cell>
          <cell r="H3626">
            <v>14</v>
          </cell>
          <cell r="I3626">
            <v>0</v>
          </cell>
          <cell r="J3626">
            <v>201908</v>
          </cell>
          <cell r="K3626">
            <v>201808</v>
          </cell>
          <cell r="N3626">
            <v>10131.25</v>
          </cell>
          <cell r="O3626" t="str">
            <v>CRC</v>
          </cell>
        </row>
        <row r="3627">
          <cell r="B3627" t="str">
            <v>NH_CRC_HPIC_PPO</v>
          </cell>
          <cell r="H3627">
            <v>527</v>
          </cell>
          <cell r="I3627">
            <v>0</v>
          </cell>
          <cell r="J3627">
            <v>201909</v>
          </cell>
          <cell r="K3627">
            <v>201800</v>
          </cell>
          <cell r="N3627">
            <v>270624.18000000005</v>
          </cell>
          <cell r="O3627" t="str">
            <v>CRC</v>
          </cell>
        </row>
        <row r="3628">
          <cell r="B3628" t="str">
            <v>NH_CRC_HPIC_PPO</v>
          </cell>
          <cell r="H3628">
            <v>14</v>
          </cell>
          <cell r="I3628">
            <v>0</v>
          </cell>
          <cell r="J3628">
            <v>201909</v>
          </cell>
          <cell r="K3628">
            <v>201808</v>
          </cell>
          <cell r="N3628">
            <v>10131.25</v>
          </cell>
          <cell r="O3628" t="str">
            <v>CRC</v>
          </cell>
        </row>
        <row r="3629">
          <cell r="B3629" t="str">
            <v>NH_CRC_HPIC_PPO</v>
          </cell>
          <cell r="H3629">
            <v>51</v>
          </cell>
          <cell r="I3629">
            <v>0</v>
          </cell>
          <cell r="J3629">
            <v>201901</v>
          </cell>
          <cell r="K3629">
            <v>201800</v>
          </cell>
          <cell r="N3629">
            <v>28981.559999999998</v>
          </cell>
          <cell r="O3629" t="str">
            <v>CRC</v>
          </cell>
        </row>
        <row r="3630">
          <cell r="B3630" t="str">
            <v>NH_CRC_HPIC_PPO</v>
          </cell>
          <cell r="H3630">
            <v>6</v>
          </cell>
          <cell r="I3630">
            <v>0</v>
          </cell>
          <cell r="J3630">
            <v>201901</v>
          </cell>
          <cell r="K3630">
            <v>201808</v>
          </cell>
          <cell r="N3630">
            <v>3428.1299999999997</v>
          </cell>
          <cell r="O3630" t="str">
            <v>CRC</v>
          </cell>
        </row>
        <row r="3631">
          <cell r="B3631" t="str">
            <v>NH_CRC_HPIC_PPO</v>
          </cell>
          <cell r="H3631">
            <v>51</v>
          </cell>
          <cell r="I3631">
            <v>0</v>
          </cell>
          <cell r="J3631">
            <v>201902</v>
          </cell>
          <cell r="K3631">
            <v>201800</v>
          </cell>
          <cell r="N3631">
            <v>28686.67</v>
          </cell>
          <cell r="O3631" t="str">
            <v>CRC</v>
          </cell>
        </row>
        <row r="3632">
          <cell r="B3632" t="str">
            <v>NH_CRC_HPIC_PPO</v>
          </cell>
          <cell r="H3632">
            <v>3</v>
          </cell>
          <cell r="I3632">
            <v>0</v>
          </cell>
          <cell r="J3632">
            <v>201902</v>
          </cell>
          <cell r="K3632">
            <v>201808</v>
          </cell>
          <cell r="N3632">
            <v>3537.23</v>
          </cell>
          <cell r="O3632" t="str">
            <v>CRC</v>
          </cell>
        </row>
        <row r="3633">
          <cell r="B3633" t="str">
            <v>NH_CRC_HPIC_PPO</v>
          </cell>
          <cell r="H3633">
            <v>52</v>
          </cell>
          <cell r="I3633">
            <v>0</v>
          </cell>
          <cell r="J3633">
            <v>201903</v>
          </cell>
          <cell r="K3633">
            <v>201800</v>
          </cell>
          <cell r="N3633">
            <v>29639.43</v>
          </cell>
          <cell r="O3633" t="str">
            <v>CRC</v>
          </cell>
        </row>
        <row r="3634">
          <cell r="B3634" t="str">
            <v>NH_CRC_HPIC_PPO</v>
          </cell>
          <cell r="H3634">
            <v>3</v>
          </cell>
          <cell r="I3634">
            <v>0</v>
          </cell>
          <cell r="J3634">
            <v>201903</v>
          </cell>
          <cell r="K3634">
            <v>201808</v>
          </cell>
          <cell r="N3634">
            <v>2638.55</v>
          </cell>
          <cell r="O3634" t="str">
            <v>CRC</v>
          </cell>
        </row>
        <row r="3635">
          <cell r="B3635" t="str">
            <v>NH_CRC_HPIC_PPO</v>
          </cell>
          <cell r="H3635">
            <v>60</v>
          </cell>
          <cell r="I3635">
            <v>0</v>
          </cell>
          <cell r="J3635">
            <v>201904</v>
          </cell>
          <cell r="K3635">
            <v>201800</v>
          </cell>
          <cell r="N3635">
            <v>32678.019999999997</v>
          </cell>
          <cell r="O3635" t="str">
            <v>CRC</v>
          </cell>
        </row>
        <row r="3636">
          <cell r="B3636" t="str">
            <v>NH_CRC_HPIC_PPO</v>
          </cell>
          <cell r="H3636">
            <v>3</v>
          </cell>
          <cell r="I3636">
            <v>0</v>
          </cell>
          <cell r="J3636">
            <v>201904</v>
          </cell>
          <cell r="K3636">
            <v>201808</v>
          </cell>
          <cell r="N3636">
            <v>2638.55</v>
          </cell>
          <cell r="O3636" t="str">
            <v>CRC</v>
          </cell>
        </row>
        <row r="3637">
          <cell r="B3637" t="str">
            <v>NH_CRC_HPIC_PPO</v>
          </cell>
          <cell r="H3637">
            <v>60</v>
          </cell>
          <cell r="I3637">
            <v>0</v>
          </cell>
          <cell r="J3637">
            <v>201905</v>
          </cell>
          <cell r="K3637">
            <v>201800</v>
          </cell>
          <cell r="N3637">
            <v>32678.019999999997</v>
          </cell>
          <cell r="O3637" t="str">
            <v>CRC</v>
          </cell>
        </row>
        <row r="3638">
          <cell r="B3638" t="str">
            <v>NH_CRC_HPIC_PPO</v>
          </cell>
          <cell r="H3638">
            <v>3</v>
          </cell>
          <cell r="I3638">
            <v>0</v>
          </cell>
          <cell r="J3638">
            <v>201905</v>
          </cell>
          <cell r="K3638">
            <v>201808</v>
          </cell>
          <cell r="N3638">
            <v>2638.55</v>
          </cell>
          <cell r="O3638" t="str">
            <v>CRC</v>
          </cell>
        </row>
        <row r="3639">
          <cell r="B3639" t="str">
            <v>NH_CRC_HPIC_PPO</v>
          </cell>
          <cell r="H3639">
            <v>58</v>
          </cell>
          <cell r="I3639">
            <v>0</v>
          </cell>
          <cell r="J3639">
            <v>201906</v>
          </cell>
          <cell r="K3639">
            <v>201800</v>
          </cell>
          <cell r="N3639">
            <v>31385</v>
          </cell>
          <cell r="O3639" t="str">
            <v>CRC</v>
          </cell>
        </row>
        <row r="3640">
          <cell r="B3640" t="str">
            <v>NH_CRC_HPIC_PPO</v>
          </cell>
          <cell r="H3640">
            <v>3</v>
          </cell>
          <cell r="I3640">
            <v>0</v>
          </cell>
          <cell r="J3640">
            <v>201906</v>
          </cell>
          <cell r="K3640">
            <v>201808</v>
          </cell>
          <cell r="N3640">
            <v>2638.55</v>
          </cell>
          <cell r="O3640" t="str">
            <v>CRC</v>
          </cell>
        </row>
        <row r="3641">
          <cell r="B3641" t="str">
            <v>NH_CRC_HPIC_PPO</v>
          </cell>
          <cell r="H3641">
            <v>53</v>
          </cell>
          <cell r="I3641">
            <v>0</v>
          </cell>
          <cell r="J3641">
            <v>201907</v>
          </cell>
          <cell r="K3641">
            <v>201800</v>
          </cell>
          <cell r="N3641">
            <v>29001.37</v>
          </cell>
          <cell r="O3641" t="str">
            <v>CRC</v>
          </cell>
        </row>
        <row r="3642">
          <cell r="B3642" t="str">
            <v>NH_CRC_HPIC_PPO</v>
          </cell>
          <cell r="H3642">
            <v>3</v>
          </cell>
          <cell r="I3642">
            <v>0</v>
          </cell>
          <cell r="J3642">
            <v>201907</v>
          </cell>
          <cell r="K3642">
            <v>201808</v>
          </cell>
          <cell r="N3642">
            <v>2638.55</v>
          </cell>
          <cell r="O3642" t="str">
            <v>CRC</v>
          </cell>
        </row>
        <row r="3643">
          <cell r="B3643" t="str">
            <v>NH_CRC_HPIC_PPO</v>
          </cell>
          <cell r="H3643">
            <v>54</v>
          </cell>
          <cell r="I3643">
            <v>0</v>
          </cell>
          <cell r="J3643">
            <v>201908</v>
          </cell>
          <cell r="K3643">
            <v>201800</v>
          </cell>
          <cell r="N3643">
            <v>28885.699999999997</v>
          </cell>
          <cell r="O3643" t="str">
            <v>CRC</v>
          </cell>
        </row>
        <row r="3644">
          <cell r="B3644" t="str">
            <v>NH_CRC_HPIC_PPO</v>
          </cell>
          <cell r="H3644">
            <v>4</v>
          </cell>
          <cell r="I3644">
            <v>0</v>
          </cell>
          <cell r="J3644">
            <v>201908</v>
          </cell>
          <cell r="K3644">
            <v>201808</v>
          </cell>
          <cell r="N3644">
            <v>3324.8</v>
          </cell>
          <cell r="O3644" t="str">
            <v>CRC</v>
          </cell>
        </row>
        <row r="3645">
          <cell r="B3645" t="str">
            <v>NH_CRC_HPIC_PPO</v>
          </cell>
          <cell r="H3645">
            <v>52</v>
          </cell>
          <cell r="I3645">
            <v>0</v>
          </cell>
          <cell r="J3645">
            <v>201909</v>
          </cell>
          <cell r="K3645">
            <v>201800</v>
          </cell>
          <cell r="N3645">
            <v>27592.68</v>
          </cell>
          <cell r="O3645" t="str">
            <v>CRC</v>
          </cell>
        </row>
        <row r="3646">
          <cell r="B3646" t="str">
            <v>NH_CRC_HPIC_PPO</v>
          </cell>
          <cell r="H3646">
            <v>7</v>
          </cell>
          <cell r="I3646">
            <v>0</v>
          </cell>
          <cell r="J3646">
            <v>201909</v>
          </cell>
          <cell r="K3646">
            <v>201808</v>
          </cell>
          <cell r="N3646">
            <v>5612.34</v>
          </cell>
          <cell r="O3646" t="str">
            <v>CRC</v>
          </cell>
        </row>
        <row r="3647">
          <cell r="B3647" t="str">
            <v>NH_CRC_HPIC_PPO</v>
          </cell>
          <cell r="H3647">
            <v>211</v>
          </cell>
          <cell r="I3647">
            <v>0</v>
          </cell>
          <cell r="J3647">
            <v>201901</v>
          </cell>
          <cell r="K3647">
            <v>201800</v>
          </cell>
          <cell r="N3647">
            <v>130707.91000000002</v>
          </cell>
          <cell r="O3647" t="str">
            <v>CRC</v>
          </cell>
        </row>
        <row r="3648">
          <cell r="B3648" t="str">
            <v>NH_CRC_HPIC_PPO</v>
          </cell>
          <cell r="H3648">
            <v>216</v>
          </cell>
          <cell r="I3648">
            <v>0</v>
          </cell>
          <cell r="J3648">
            <v>201902</v>
          </cell>
          <cell r="K3648">
            <v>201800</v>
          </cell>
          <cell r="N3648">
            <v>133531.06</v>
          </cell>
          <cell r="O3648" t="str">
            <v>CRC</v>
          </cell>
        </row>
        <row r="3649">
          <cell r="B3649" t="str">
            <v>NH_CRC_HPIC_PPO</v>
          </cell>
          <cell r="H3649">
            <v>213</v>
          </cell>
          <cell r="I3649">
            <v>0</v>
          </cell>
          <cell r="J3649">
            <v>201903</v>
          </cell>
          <cell r="K3649">
            <v>201800</v>
          </cell>
          <cell r="N3649">
            <v>131778.79999999999</v>
          </cell>
          <cell r="O3649" t="str">
            <v>CRC</v>
          </cell>
        </row>
        <row r="3650">
          <cell r="B3650" t="str">
            <v>NH_CRC_HPIC_PPO</v>
          </cell>
          <cell r="H3650">
            <v>218</v>
          </cell>
          <cell r="I3650">
            <v>0</v>
          </cell>
          <cell r="J3650">
            <v>201904</v>
          </cell>
          <cell r="K3650">
            <v>201800</v>
          </cell>
          <cell r="N3650">
            <v>133822.84</v>
          </cell>
          <cell r="O3650" t="str">
            <v>CRC</v>
          </cell>
        </row>
        <row r="3651">
          <cell r="B3651" t="str">
            <v>NH_CRC_HPIC_PPO</v>
          </cell>
          <cell r="H3651">
            <v>221</v>
          </cell>
          <cell r="I3651">
            <v>0</v>
          </cell>
          <cell r="J3651">
            <v>201905</v>
          </cell>
          <cell r="K3651">
            <v>201800</v>
          </cell>
          <cell r="N3651">
            <v>134670.72000000003</v>
          </cell>
          <cell r="O3651" t="str">
            <v>CRC</v>
          </cell>
        </row>
        <row r="3652">
          <cell r="B3652" t="str">
            <v>NH_CRC_HPIC_PPO</v>
          </cell>
          <cell r="H3652">
            <v>219</v>
          </cell>
          <cell r="I3652">
            <v>0</v>
          </cell>
          <cell r="J3652">
            <v>201906</v>
          </cell>
          <cell r="K3652">
            <v>201800</v>
          </cell>
          <cell r="N3652">
            <v>133860.77000000002</v>
          </cell>
          <cell r="O3652" t="str">
            <v>CRC</v>
          </cell>
        </row>
        <row r="3653">
          <cell r="B3653" t="str">
            <v>NH_CRC_HPIC_PPO</v>
          </cell>
          <cell r="H3653">
            <v>218</v>
          </cell>
          <cell r="I3653">
            <v>0</v>
          </cell>
          <cell r="J3653">
            <v>201907</v>
          </cell>
          <cell r="K3653">
            <v>201800</v>
          </cell>
          <cell r="N3653">
            <v>134479.40000000002</v>
          </cell>
          <cell r="O3653" t="str">
            <v>CRC</v>
          </cell>
        </row>
        <row r="3654">
          <cell r="B3654" t="str">
            <v>NH_CRC_HPIC_PPO</v>
          </cell>
          <cell r="H3654">
            <v>221</v>
          </cell>
          <cell r="I3654">
            <v>0</v>
          </cell>
          <cell r="J3654">
            <v>201908</v>
          </cell>
          <cell r="K3654">
            <v>201800</v>
          </cell>
          <cell r="N3654">
            <v>136245.5</v>
          </cell>
          <cell r="O3654" t="str">
            <v>CRC</v>
          </cell>
        </row>
        <row r="3655">
          <cell r="B3655" t="str">
            <v>NH_CRC_HPIC_PPO</v>
          </cell>
          <cell r="H3655">
            <v>220</v>
          </cell>
          <cell r="I3655">
            <v>0</v>
          </cell>
          <cell r="J3655">
            <v>201909</v>
          </cell>
          <cell r="K3655">
            <v>201800</v>
          </cell>
          <cell r="N3655">
            <v>135670.63</v>
          </cell>
          <cell r="O3655" t="str">
            <v>CRC</v>
          </cell>
        </row>
        <row r="3656">
          <cell r="B3656" t="str">
            <v>NH_ERF_HPHCNE_HMO_POS</v>
          </cell>
          <cell r="H3656">
            <v>9817</v>
          </cell>
          <cell r="I3656">
            <v>76</v>
          </cell>
          <cell r="J3656">
            <v>201901</v>
          </cell>
          <cell r="K3656">
            <v>201800</v>
          </cell>
          <cell r="N3656">
            <v>5829874.4799999995</v>
          </cell>
          <cell r="O3656" t="str">
            <v>ERF</v>
          </cell>
        </row>
        <row r="3657">
          <cell r="B3657" t="str">
            <v>NH_ERF_HPHCNE_HMO_POS</v>
          </cell>
          <cell r="H3657">
            <v>205</v>
          </cell>
          <cell r="I3657">
            <v>5</v>
          </cell>
          <cell r="J3657">
            <v>201901</v>
          </cell>
          <cell r="K3657">
            <v>201808</v>
          </cell>
          <cell r="N3657">
            <v>103957.01</v>
          </cell>
          <cell r="O3657" t="str">
            <v>ERF</v>
          </cell>
        </row>
        <row r="3658">
          <cell r="B3658" t="str">
            <v>NH_ERF_HPHCNE_HMO_POS</v>
          </cell>
          <cell r="H3658">
            <v>9839</v>
          </cell>
          <cell r="I3658">
            <v>77</v>
          </cell>
          <cell r="J3658">
            <v>201902</v>
          </cell>
          <cell r="K3658">
            <v>201800</v>
          </cell>
          <cell r="N3658">
            <v>5940072.5404494368</v>
          </cell>
          <cell r="O3658" t="str">
            <v>ERF</v>
          </cell>
        </row>
        <row r="3659">
          <cell r="B3659" t="str">
            <v>NH_ERF_HPHCNE_HMO_POS</v>
          </cell>
          <cell r="H3659">
            <v>201</v>
          </cell>
          <cell r="I3659">
            <v>5</v>
          </cell>
          <cell r="J3659">
            <v>201902</v>
          </cell>
          <cell r="K3659">
            <v>201808</v>
          </cell>
          <cell r="N3659">
            <v>102032.2</v>
          </cell>
          <cell r="O3659" t="str">
            <v>ERF</v>
          </cell>
        </row>
        <row r="3660">
          <cell r="B3660" t="str">
            <v>NH_ERF_HPHCNE_HMO_POS</v>
          </cell>
          <cell r="H3660">
            <v>9868</v>
          </cell>
          <cell r="I3660">
            <v>79</v>
          </cell>
          <cell r="J3660">
            <v>201903</v>
          </cell>
          <cell r="K3660">
            <v>201800</v>
          </cell>
          <cell r="N3660">
            <v>5957801.2499999991</v>
          </cell>
          <cell r="O3660" t="str">
            <v>ERF</v>
          </cell>
        </row>
        <row r="3661">
          <cell r="B3661" t="str">
            <v>NH_ERF_HPHCNE_HMO_POS</v>
          </cell>
          <cell r="H3661">
            <v>197</v>
          </cell>
          <cell r="I3661">
            <v>4</v>
          </cell>
          <cell r="J3661">
            <v>201903</v>
          </cell>
          <cell r="K3661">
            <v>201808</v>
          </cell>
          <cell r="N3661">
            <v>98854.39</v>
          </cell>
          <cell r="O3661" t="str">
            <v>ERF</v>
          </cell>
        </row>
        <row r="3662">
          <cell r="B3662" t="str">
            <v>NH_ERF_HPHCNE_HMO_POS</v>
          </cell>
          <cell r="H3662">
            <v>9879</v>
          </cell>
          <cell r="I3662">
            <v>84</v>
          </cell>
          <cell r="J3662">
            <v>201904</v>
          </cell>
          <cell r="K3662">
            <v>201800</v>
          </cell>
          <cell r="N3662">
            <v>5970317.0699999975</v>
          </cell>
          <cell r="O3662" t="str">
            <v>ERF</v>
          </cell>
        </row>
        <row r="3663">
          <cell r="B3663" t="str">
            <v>NH_ERF_HPHCNE_HMO_POS</v>
          </cell>
          <cell r="H3663">
            <v>195</v>
          </cell>
          <cell r="I3663">
            <v>4</v>
          </cell>
          <cell r="J3663">
            <v>201904</v>
          </cell>
          <cell r="K3663">
            <v>201808</v>
          </cell>
          <cell r="N3663">
            <v>97906.55</v>
          </cell>
          <cell r="O3663" t="str">
            <v>ERF</v>
          </cell>
        </row>
        <row r="3664">
          <cell r="B3664" t="str">
            <v>NH_ERF_HPHCNE_HMO_POS</v>
          </cell>
          <cell r="H3664">
            <v>9938</v>
          </cell>
          <cell r="I3664">
            <v>85</v>
          </cell>
          <cell r="J3664">
            <v>201905</v>
          </cell>
          <cell r="K3664">
            <v>201800</v>
          </cell>
          <cell r="N3664">
            <v>6008717.9499999983</v>
          </cell>
          <cell r="O3664" t="str">
            <v>ERF</v>
          </cell>
        </row>
        <row r="3665">
          <cell r="B3665" t="str">
            <v>NH_ERF_HPHCNE_HMO_POS</v>
          </cell>
          <cell r="H3665">
            <v>204</v>
          </cell>
          <cell r="I3665">
            <v>4</v>
          </cell>
          <cell r="J3665">
            <v>201905</v>
          </cell>
          <cell r="K3665">
            <v>201808</v>
          </cell>
          <cell r="N3665">
            <v>100679.67</v>
          </cell>
          <cell r="O3665" t="str">
            <v>ERF</v>
          </cell>
        </row>
        <row r="3666">
          <cell r="B3666" t="str">
            <v>NH_ERF_HPHCNE_HMO_POS</v>
          </cell>
          <cell r="H3666">
            <v>9985</v>
          </cell>
          <cell r="I3666">
            <v>84</v>
          </cell>
          <cell r="J3666">
            <v>201906</v>
          </cell>
          <cell r="K3666">
            <v>201800</v>
          </cell>
          <cell r="N3666">
            <v>6037349.3500000006</v>
          </cell>
          <cell r="O3666" t="str">
            <v>ERF</v>
          </cell>
        </row>
        <row r="3667">
          <cell r="B3667" t="str">
            <v>NH_ERF_HPHCNE_HMO_POS</v>
          </cell>
          <cell r="H3667">
            <v>213</v>
          </cell>
          <cell r="I3667">
            <v>3</v>
          </cell>
          <cell r="J3667">
            <v>201906</v>
          </cell>
          <cell r="K3667">
            <v>201808</v>
          </cell>
          <cell r="N3667">
            <v>106663.74</v>
          </cell>
          <cell r="O3667" t="str">
            <v>ERF</v>
          </cell>
        </row>
        <row r="3668">
          <cell r="B3668" t="str">
            <v>NH_ERF_HPHCNE_HMO_POS</v>
          </cell>
          <cell r="H3668">
            <v>10027</v>
          </cell>
          <cell r="I3668">
            <v>84</v>
          </cell>
          <cell r="J3668">
            <v>201907</v>
          </cell>
          <cell r="K3668">
            <v>201800</v>
          </cell>
          <cell r="N3668">
            <v>6074260.8199999984</v>
          </cell>
          <cell r="O3668" t="str">
            <v>ERF</v>
          </cell>
        </row>
        <row r="3669">
          <cell r="B3669" t="str">
            <v>NH_ERF_HPHCNE_HMO_POS</v>
          </cell>
          <cell r="H3669">
            <v>228</v>
          </cell>
          <cell r="I3669">
            <v>3</v>
          </cell>
          <cell r="J3669">
            <v>201907</v>
          </cell>
          <cell r="K3669">
            <v>201808</v>
          </cell>
          <cell r="N3669">
            <v>114113.64</v>
          </cell>
          <cell r="O3669" t="str">
            <v>ERF</v>
          </cell>
        </row>
        <row r="3670">
          <cell r="B3670" t="str">
            <v>NH_ERF_HPHCNE_HMO_POS</v>
          </cell>
          <cell r="H3670">
            <v>10042</v>
          </cell>
          <cell r="I3670">
            <v>86</v>
          </cell>
          <cell r="J3670">
            <v>201908</v>
          </cell>
          <cell r="K3670">
            <v>201800</v>
          </cell>
          <cell r="N3670">
            <v>6083683.7299999977</v>
          </cell>
          <cell r="O3670" t="str">
            <v>ERF</v>
          </cell>
        </row>
        <row r="3671">
          <cell r="B3671" t="str">
            <v>NH_ERF_HPHCNE_HMO_POS</v>
          </cell>
          <cell r="H3671">
            <v>233</v>
          </cell>
          <cell r="I3671">
            <v>3</v>
          </cell>
          <cell r="J3671">
            <v>201908</v>
          </cell>
          <cell r="K3671">
            <v>201808</v>
          </cell>
          <cell r="N3671">
            <v>115901.32999999999</v>
          </cell>
          <cell r="O3671" t="str">
            <v>ERF</v>
          </cell>
        </row>
        <row r="3672">
          <cell r="B3672" t="str">
            <v>NH_ERF_HPHCNE_HMO_POS</v>
          </cell>
          <cell r="H3672">
            <v>10057</v>
          </cell>
          <cell r="I3672">
            <v>87</v>
          </cell>
          <cell r="J3672">
            <v>201909</v>
          </cell>
          <cell r="K3672">
            <v>201800</v>
          </cell>
          <cell r="N3672">
            <v>6083188.8300000019</v>
          </cell>
          <cell r="O3672" t="str">
            <v>ERF</v>
          </cell>
        </row>
        <row r="3673">
          <cell r="B3673" t="str">
            <v>NH_ERF_HPHCNE_HMO_POS</v>
          </cell>
          <cell r="H3673">
            <v>232</v>
          </cell>
          <cell r="I3673">
            <v>4</v>
          </cell>
          <cell r="J3673">
            <v>201909</v>
          </cell>
          <cell r="K3673">
            <v>201808</v>
          </cell>
          <cell r="N3673">
            <v>118013.31</v>
          </cell>
          <cell r="O3673" t="str">
            <v>ERF</v>
          </cell>
        </row>
        <row r="3674">
          <cell r="B3674" t="str">
            <v>NH_ERF_HPHCNE_HMO_POS</v>
          </cell>
          <cell r="H3674">
            <v>194</v>
          </cell>
          <cell r="I3674">
            <v>0</v>
          </cell>
          <cell r="J3674">
            <v>201901</v>
          </cell>
          <cell r="K3674">
            <v>201800</v>
          </cell>
          <cell r="N3674">
            <v>104224.78</v>
          </cell>
          <cell r="O3674" t="str">
            <v>ERF</v>
          </cell>
        </row>
        <row r="3675">
          <cell r="B3675" t="str">
            <v>NH_ERF_HPHCNE_HMO_POS</v>
          </cell>
          <cell r="H3675">
            <v>195</v>
          </cell>
          <cell r="I3675">
            <v>0</v>
          </cell>
          <cell r="J3675">
            <v>201902</v>
          </cell>
          <cell r="K3675">
            <v>201800</v>
          </cell>
          <cell r="N3675">
            <v>104647.24</v>
          </cell>
          <cell r="O3675" t="str">
            <v>ERF</v>
          </cell>
        </row>
        <row r="3676">
          <cell r="B3676" t="str">
            <v>NH_ERF_HPHCNE_HMO_POS</v>
          </cell>
          <cell r="H3676">
            <v>205</v>
          </cell>
          <cell r="I3676">
            <v>0</v>
          </cell>
          <cell r="J3676">
            <v>201903</v>
          </cell>
          <cell r="K3676">
            <v>201800</v>
          </cell>
          <cell r="N3676">
            <v>117398.68</v>
          </cell>
          <cell r="O3676" t="str">
            <v>ERF</v>
          </cell>
        </row>
        <row r="3677">
          <cell r="B3677" t="str">
            <v>NH_ERF_HPHCNE_HMO_POS</v>
          </cell>
          <cell r="H3677">
            <v>204</v>
          </cell>
          <cell r="I3677">
            <v>0</v>
          </cell>
          <cell r="J3677">
            <v>201904</v>
          </cell>
          <cell r="K3677">
            <v>201800</v>
          </cell>
          <cell r="N3677">
            <v>116905.47</v>
          </cell>
          <cell r="O3677" t="str">
            <v>ERF</v>
          </cell>
        </row>
        <row r="3678">
          <cell r="B3678" t="str">
            <v>NH_ERF_HPHCNE_HMO_POS</v>
          </cell>
          <cell r="H3678">
            <v>201</v>
          </cell>
          <cell r="I3678">
            <v>0</v>
          </cell>
          <cell r="J3678">
            <v>201905</v>
          </cell>
          <cell r="K3678">
            <v>201800</v>
          </cell>
          <cell r="N3678">
            <v>115051.15000000001</v>
          </cell>
          <cell r="O3678" t="str">
            <v>ERF</v>
          </cell>
        </row>
        <row r="3679">
          <cell r="B3679" t="str">
            <v>NH_ERF_HPHCNE_HMO_POS</v>
          </cell>
          <cell r="H3679">
            <v>208</v>
          </cell>
          <cell r="I3679">
            <v>0</v>
          </cell>
          <cell r="J3679">
            <v>201906</v>
          </cell>
          <cell r="K3679">
            <v>201800</v>
          </cell>
          <cell r="N3679">
            <v>119109.76999999999</v>
          </cell>
          <cell r="O3679" t="str">
            <v>ERF</v>
          </cell>
        </row>
        <row r="3680">
          <cell r="B3680" t="str">
            <v>NH_ERF_HPHCNE_HMO_POS</v>
          </cell>
          <cell r="H3680">
            <v>209</v>
          </cell>
          <cell r="I3680">
            <v>0</v>
          </cell>
          <cell r="J3680">
            <v>201907</v>
          </cell>
          <cell r="K3680">
            <v>201800</v>
          </cell>
          <cell r="N3680">
            <v>119032.02</v>
          </cell>
          <cell r="O3680" t="str">
            <v>ERF</v>
          </cell>
        </row>
        <row r="3681">
          <cell r="B3681" t="str">
            <v>NH_ERF_HPHCNE_HMO_POS</v>
          </cell>
          <cell r="H3681">
            <v>205</v>
          </cell>
          <cell r="I3681">
            <v>0</v>
          </cell>
          <cell r="J3681">
            <v>201908</v>
          </cell>
          <cell r="K3681">
            <v>201800</v>
          </cell>
          <cell r="N3681">
            <v>117093.89</v>
          </cell>
          <cell r="O3681" t="str">
            <v>ERF</v>
          </cell>
        </row>
        <row r="3682">
          <cell r="B3682" t="str">
            <v>NH_ERF_HPHCNE_HMO_POS</v>
          </cell>
          <cell r="H3682">
            <v>208</v>
          </cell>
          <cell r="I3682">
            <v>0</v>
          </cell>
          <cell r="J3682">
            <v>201909</v>
          </cell>
          <cell r="K3682">
            <v>201800</v>
          </cell>
          <cell r="N3682">
            <v>115060.79000000001</v>
          </cell>
          <cell r="O3682" t="str">
            <v>ERF</v>
          </cell>
        </row>
        <row r="3683">
          <cell r="B3683" t="str">
            <v>NH_ERF_HPHCNE_HMO_POS</v>
          </cell>
          <cell r="H3683">
            <v>647</v>
          </cell>
          <cell r="I3683">
            <v>1</v>
          </cell>
          <cell r="J3683">
            <v>201904</v>
          </cell>
          <cell r="K3683">
            <v>201808</v>
          </cell>
          <cell r="N3683">
            <v>438601.94</v>
          </cell>
          <cell r="O3683" t="str">
            <v>ERF</v>
          </cell>
        </row>
        <row r="3684">
          <cell r="B3684" t="str">
            <v>NH_ERF_HPHCNE_HMO_POS</v>
          </cell>
          <cell r="H3684">
            <v>649</v>
          </cell>
          <cell r="I3684">
            <v>1</v>
          </cell>
          <cell r="J3684">
            <v>201905</v>
          </cell>
          <cell r="K3684">
            <v>201808</v>
          </cell>
          <cell r="N3684">
            <v>443094.48</v>
          </cell>
          <cell r="O3684" t="str">
            <v>ERF</v>
          </cell>
        </row>
        <row r="3685">
          <cell r="B3685" t="str">
            <v>NH_ERF_HPHCNE_HMO_POS</v>
          </cell>
          <cell r="H3685">
            <v>601</v>
          </cell>
          <cell r="I3685">
            <v>1</v>
          </cell>
          <cell r="J3685">
            <v>201906</v>
          </cell>
          <cell r="K3685">
            <v>201808</v>
          </cell>
          <cell r="N3685">
            <v>411930.94</v>
          </cell>
          <cell r="O3685" t="str">
            <v>ERF</v>
          </cell>
        </row>
        <row r="3686">
          <cell r="B3686" t="str">
            <v>NH_ERF_HPHCNE_HMO_POS</v>
          </cell>
          <cell r="H3686">
            <v>599</v>
          </cell>
          <cell r="I3686">
            <v>1</v>
          </cell>
          <cell r="J3686">
            <v>201907</v>
          </cell>
          <cell r="K3686">
            <v>201808</v>
          </cell>
          <cell r="N3686">
            <v>406735.26</v>
          </cell>
          <cell r="O3686" t="str">
            <v>ERF</v>
          </cell>
        </row>
        <row r="3687">
          <cell r="B3687" t="str">
            <v>NH_ERF_HPHCNE_HMO_POS</v>
          </cell>
          <cell r="H3687">
            <v>599</v>
          </cell>
          <cell r="I3687">
            <v>1</v>
          </cell>
          <cell r="J3687">
            <v>201908</v>
          </cell>
          <cell r="K3687">
            <v>201808</v>
          </cell>
          <cell r="N3687">
            <v>406909.74</v>
          </cell>
          <cell r="O3687" t="str">
            <v>ERF</v>
          </cell>
        </row>
        <row r="3688">
          <cell r="B3688" t="str">
            <v>NH_ERF_HPHCNE_HMO_POS</v>
          </cell>
          <cell r="H3688">
            <v>594</v>
          </cell>
          <cell r="I3688">
            <v>0</v>
          </cell>
          <cell r="J3688">
            <v>201909</v>
          </cell>
          <cell r="K3688">
            <v>201808</v>
          </cell>
          <cell r="N3688">
            <v>410114.29</v>
          </cell>
          <cell r="O3688" t="str">
            <v>ERF</v>
          </cell>
        </row>
        <row r="3689">
          <cell r="B3689" t="str">
            <v>NH_ERF_HPHCNE_HMO_POS</v>
          </cell>
          <cell r="H3689">
            <v>589</v>
          </cell>
          <cell r="I3689">
            <v>13</v>
          </cell>
          <cell r="J3689">
            <v>201901</v>
          </cell>
          <cell r="K3689">
            <v>201800</v>
          </cell>
          <cell r="N3689">
            <v>299246.93</v>
          </cell>
          <cell r="O3689" t="str">
            <v>ERF</v>
          </cell>
        </row>
        <row r="3690">
          <cell r="B3690" t="str">
            <v>NH_ERF_HPHCNE_HMO_POS</v>
          </cell>
          <cell r="H3690">
            <v>588</v>
          </cell>
          <cell r="I3690">
            <v>14</v>
          </cell>
          <cell r="J3690">
            <v>201902</v>
          </cell>
          <cell r="K3690">
            <v>201800</v>
          </cell>
          <cell r="N3690">
            <v>297106</v>
          </cell>
          <cell r="O3690" t="str">
            <v>ERF</v>
          </cell>
        </row>
        <row r="3691">
          <cell r="B3691" t="str">
            <v>NH_ERF_HPHCNE_HMO_POS</v>
          </cell>
          <cell r="H3691">
            <v>579</v>
          </cell>
          <cell r="I3691">
            <v>14</v>
          </cell>
          <cell r="J3691">
            <v>201903</v>
          </cell>
          <cell r="K3691">
            <v>201800</v>
          </cell>
          <cell r="N3691">
            <v>291274.31</v>
          </cell>
          <cell r="O3691" t="str">
            <v>ERF</v>
          </cell>
        </row>
        <row r="3692">
          <cell r="B3692" t="str">
            <v>NH_ERF_HPHCNE_HMO_POS</v>
          </cell>
          <cell r="H3692">
            <v>577</v>
          </cell>
          <cell r="I3692">
            <v>14</v>
          </cell>
          <cell r="J3692">
            <v>201904</v>
          </cell>
          <cell r="K3692">
            <v>201800</v>
          </cell>
          <cell r="N3692">
            <v>289744.26</v>
          </cell>
          <cell r="O3692" t="str">
            <v>ERF</v>
          </cell>
        </row>
        <row r="3693">
          <cell r="B3693" t="str">
            <v>NH_ERF_HPHCNE_HMO_POS</v>
          </cell>
          <cell r="H3693">
            <v>579</v>
          </cell>
          <cell r="I3693">
            <v>14</v>
          </cell>
          <cell r="J3693">
            <v>201905</v>
          </cell>
          <cell r="K3693">
            <v>201800</v>
          </cell>
          <cell r="N3693">
            <v>283168.24</v>
          </cell>
          <cell r="O3693" t="str">
            <v>ERF</v>
          </cell>
        </row>
        <row r="3694">
          <cell r="B3694" t="str">
            <v>NH_ERF_HPHCNE_HMO_POS</v>
          </cell>
          <cell r="H3694">
            <v>573</v>
          </cell>
          <cell r="I3694">
            <v>14</v>
          </cell>
          <cell r="J3694">
            <v>201906</v>
          </cell>
          <cell r="K3694">
            <v>201800</v>
          </cell>
          <cell r="N3694">
            <v>280411.52000000002</v>
          </cell>
          <cell r="O3694" t="str">
            <v>ERF</v>
          </cell>
        </row>
        <row r="3695">
          <cell r="B3695" t="str">
            <v>NH_ERF_HPHCNE_HMO_POS</v>
          </cell>
          <cell r="H3695">
            <v>572</v>
          </cell>
          <cell r="I3695">
            <v>14</v>
          </cell>
          <cell r="J3695">
            <v>201907</v>
          </cell>
          <cell r="K3695">
            <v>201800</v>
          </cell>
          <cell r="N3695">
            <v>280346.15000000002</v>
          </cell>
          <cell r="O3695" t="str">
            <v>ERF</v>
          </cell>
        </row>
        <row r="3696">
          <cell r="B3696" t="str">
            <v>NH_ERF_HPHCNE_HMO_POS</v>
          </cell>
          <cell r="H3696">
            <v>577</v>
          </cell>
          <cell r="I3696">
            <v>14</v>
          </cell>
          <cell r="J3696">
            <v>201908</v>
          </cell>
          <cell r="K3696">
            <v>201800</v>
          </cell>
          <cell r="N3696">
            <v>284018.15000000002</v>
          </cell>
          <cell r="O3696" t="str">
            <v>ERF</v>
          </cell>
        </row>
        <row r="3697">
          <cell r="B3697" t="str">
            <v>NH_ERF_HPHCNE_HMO_POS</v>
          </cell>
          <cell r="H3697">
            <v>573</v>
          </cell>
          <cell r="I3697">
            <v>13</v>
          </cell>
          <cell r="J3697">
            <v>201909</v>
          </cell>
          <cell r="K3697">
            <v>201800</v>
          </cell>
          <cell r="N3697">
            <v>283256.01</v>
          </cell>
          <cell r="O3697" t="str">
            <v>ERF</v>
          </cell>
        </row>
        <row r="3698">
          <cell r="B3698" t="str">
            <v>NH_ERF_HPHCNE_HMO_POS</v>
          </cell>
          <cell r="H3698">
            <v>614</v>
          </cell>
          <cell r="I3698">
            <v>2</v>
          </cell>
          <cell r="J3698">
            <v>201901</v>
          </cell>
          <cell r="K3698">
            <v>201800</v>
          </cell>
          <cell r="N3698">
            <v>329984.32999999996</v>
          </cell>
          <cell r="O3698" t="str">
            <v>ERF</v>
          </cell>
        </row>
        <row r="3699">
          <cell r="B3699" t="str">
            <v>NH_ERF_HPHCNE_HMO_POS</v>
          </cell>
          <cell r="H3699">
            <v>626</v>
          </cell>
          <cell r="I3699">
            <v>2</v>
          </cell>
          <cell r="J3699">
            <v>201902</v>
          </cell>
          <cell r="K3699">
            <v>201800</v>
          </cell>
          <cell r="N3699">
            <v>331486.59000000003</v>
          </cell>
          <cell r="O3699" t="str">
            <v>ERF</v>
          </cell>
        </row>
        <row r="3700">
          <cell r="B3700" t="str">
            <v>NH_ERF_HPHCNE_HMO_POS</v>
          </cell>
          <cell r="H3700">
            <v>627</v>
          </cell>
          <cell r="I3700">
            <v>3</v>
          </cell>
          <cell r="J3700">
            <v>201903</v>
          </cell>
          <cell r="K3700">
            <v>201800</v>
          </cell>
          <cell r="N3700">
            <v>330914.74</v>
          </cell>
          <cell r="O3700" t="str">
            <v>ERF</v>
          </cell>
        </row>
        <row r="3701">
          <cell r="B3701" t="str">
            <v>NH_ERF_HPHCNE_HMO_POS</v>
          </cell>
          <cell r="H3701">
            <v>636</v>
          </cell>
          <cell r="I3701">
            <v>3</v>
          </cell>
          <cell r="J3701">
            <v>201904</v>
          </cell>
          <cell r="K3701">
            <v>201800</v>
          </cell>
          <cell r="N3701">
            <v>335434.27</v>
          </cell>
          <cell r="O3701" t="str">
            <v>ERF</v>
          </cell>
        </row>
        <row r="3702">
          <cell r="B3702" t="str">
            <v>NH_ERF_HPHCNE_HMO_POS</v>
          </cell>
          <cell r="H3702">
            <v>614</v>
          </cell>
          <cell r="I3702">
            <v>4</v>
          </cell>
          <cell r="J3702">
            <v>201905</v>
          </cell>
          <cell r="K3702">
            <v>201800</v>
          </cell>
          <cell r="N3702">
            <v>324892.59999999998</v>
          </cell>
          <cell r="O3702" t="str">
            <v>ERF</v>
          </cell>
        </row>
        <row r="3703">
          <cell r="B3703" t="str">
            <v>NH_ERF_HPHCNE_HMO_POS</v>
          </cell>
          <cell r="H3703">
            <v>459</v>
          </cell>
          <cell r="I3703">
            <v>3</v>
          </cell>
          <cell r="J3703">
            <v>201906</v>
          </cell>
          <cell r="K3703">
            <v>201800</v>
          </cell>
          <cell r="N3703">
            <v>232312.29</v>
          </cell>
          <cell r="O3703" t="str">
            <v>ERF</v>
          </cell>
        </row>
        <row r="3704">
          <cell r="B3704" t="str">
            <v>NH_ERF_HPHCNE_HMO_POS</v>
          </cell>
          <cell r="H3704">
            <v>223</v>
          </cell>
          <cell r="I3704">
            <v>0</v>
          </cell>
          <cell r="J3704">
            <v>201906</v>
          </cell>
          <cell r="K3704">
            <v>201808</v>
          </cell>
          <cell r="N3704">
            <v>104141.76000000001</v>
          </cell>
          <cell r="O3704" t="str">
            <v>ERF</v>
          </cell>
        </row>
        <row r="3705">
          <cell r="B3705" t="str">
            <v>NH_ERF_HPHCNE_HMO_POS</v>
          </cell>
          <cell r="H3705">
            <v>547</v>
          </cell>
          <cell r="I3705">
            <v>6</v>
          </cell>
          <cell r="J3705">
            <v>201907</v>
          </cell>
          <cell r="K3705">
            <v>201800</v>
          </cell>
          <cell r="N3705">
            <v>274973.45</v>
          </cell>
          <cell r="O3705" t="str">
            <v>ERF</v>
          </cell>
        </row>
        <row r="3706">
          <cell r="B3706" t="str">
            <v>NH_ERF_HPHCNE_HMO_POS</v>
          </cell>
          <cell r="H3706">
            <v>217</v>
          </cell>
          <cell r="I3706">
            <v>0</v>
          </cell>
          <cell r="J3706">
            <v>201907</v>
          </cell>
          <cell r="K3706">
            <v>201808</v>
          </cell>
          <cell r="N3706">
            <v>101850.21</v>
          </cell>
          <cell r="O3706" t="str">
            <v>ERF</v>
          </cell>
        </row>
        <row r="3707">
          <cell r="B3707" t="str">
            <v>NH_ERF_HPHCNE_HMO_POS</v>
          </cell>
          <cell r="H3707">
            <v>537</v>
          </cell>
          <cell r="I3707">
            <v>6</v>
          </cell>
          <cell r="J3707">
            <v>201908</v>
          </cell>
          <cell r="K3707">
            <v>201800</v>
          </cell>
          <cell r="N3707">
            <v>266609.98000000004</v>
          </cell>
          <cell r="O3707" t="str">
            <v>ERF</v>
          </cell>
        </row>
        <row r="3708">
          <cell r="B3708" t="str">
            <v>NH_ERF_HPHCNE_HMO_POS</v>
          </cell>
          <cell r="H3708">
            <v>210</v>
          </cell>
          <cell r="I3708">
            <v>0</v>
          </cell>
          <cell r="J3708">
            <v>201908</v>
          </cell>
          <cell r="K3708">
            <v>201808</v>
          </cell>
          <cell r="N3708">
            <v>99315.44</v>
          </cell>
          <cell r="O3708" t="str">
            <v>ERF</v>
          </cell>
        </row>
        <row r="3709">
          <cell r="B3709" t="str">
            <v>NH_ERF_HPHCNE_HMO_POS</v>
          </cell>
          <cell r="H3709">
            <v>531</v>
          </cell>
          <cell r="I3709">
            <v>5</v>
          </cell>
          <cell r="J3709">
            <v>201909</v>
          </cell>
          <cell r="K3709">
            <v>201800</v>
          </cell>
          <cell r="N3709">
            <v>270575.44</v>
          </cell>
          <cell r="O3709" t="str">
            <v>ERF</v>
          </cell>
        </row>
        <row r="3710">
          <cell r="B3710" t="str">
            <v>NH_ERF_HPHCNE_HMO_POS</v>
          </cell>
          <cell r="H3710">
            <v>209</v>
          </cell>
          <cell r="I3710">
            <v>0</v>
          </cell>
          <cell r="J3710">
            <v>201909</v>
          </cell>
          <cell r="K3710">
            <v>201808</v>
          </cell>
          <cell r="N3710">
            <v>98728.760000000009</v>
          </cell>
          <cell r="O3710" t="str">
            <v>ERF</v>
          </cell>
        </row>
        <row r="3711">
          <cell r="B3711" t="str">
            <v>NH_ERF_HPHCNE_HMO_POS</v>
          </cell>
          <cell r="H3711">
            <v>2379</v>
          </cell>
          <cell r="I3711">
            <v>3</v>
          </cell>
          <cell r="J3711">
            <v>201901</v>
          </cell>
          <cell r="K3711">
            <v>201800</v>
          </cell>
          <cell r="N3711">
            <v>1589086.4100000001</v>
          </cell>
          <cell r="O3711" t="str">
            <v>ERF</v>
          </cell>
        </row>
        <row r="3712">
          <cell r="B3712" t="str">
            <v>NH_ERF_HPHCNE_HMO_POS</v>
          </cell>
          <cell r="H3712">
            <v>2366</v>
          </cell>
          <cell r="I3712">
            <v>3</v>
          </cell>
          <cell r="J3712">
            <v>201902</v>
          </cell>
          <cell r="K3712">
            <v>201800</v>
          </cell>
          <cell r="N3712">
            <v>1581856.3899999997</v>
          </cell>
          <cell r="O3712" t="str">
            <v>ERF</v>
          </cell>
        </row>
        <row r="3713">
          <cell r="B3713" t="str">
            <v>NH_ERF_HPHCNE_HMO_POS</v>
          </cell>
          <cell r="H3713">
            <v>2358</v>
          </cell>
          <cell r="I3713">
            <v>3</v>
          </cell>
          <cell r="J3713">
            <v>201903</v>
          </cell>
          <cell r="K3713">
            <v>201800</v>
          </cell>
          <cell r="N3713">
            <v>1575006.91</v>
          </cell>
          <cell r="O3713" t="str">
            <v>ERF</v>
          </cell>
        </row>
        <row r="3714">
          <cell r="B3714" t="str">
            <v>NH_ERF_HPHCNE_HMO_POS</v>
          </cell>
          <cell r="H3714">
            <v>2342</v>
          </cell>
          <cell r="I3714">
            <v>3</v>
          </cell>
          <cell r="J3714">
            <v>201904</v>
          </cell>
          <cell r="K3714">
            <v>201800</v>
          </cell>
          <cell r="N3714">
            <v>1563833.1500000004</v>
          </cell>
          <cell r="O3714" t="str">
            <v>ERF</v>
          </cell>
        </row>
        <row r="3715">
          <cell r="B3715" t="str">
            <v>NH_ERF_HPHCNE_HMO_POS</v>
          </cell>
          <cell r="H3715">
            <v>2334</v>
          </cell>
          <cell r="I3715">
            <v>3</v>
          </cell>
          <cell r="J3715">
            <v>201905</v>
          </cell>
          <cell r="K3715">
            <v>201800</v>
          </cell>
          <cell r="N3715">
            <v>1556779.9199999997</v>
          </cell>
          <cell r="O3715" t="str">
            <v>ERF</v>
          </cell>
        </row>
        <row r="3716">
          <cell r="B3716" t="str">
            <v>NH_ERF_HPHCNE_HMO_POS</v>
          </cell>
          <cell r="H3716">
            <v>2340</v>
          </cell>
          <cell r="I3716">
            <v>3</v>
          </cell>
          <cell r="J3716">
            <v>201906</v>
          </cell>
          <cell r="K3716">
            <v>201800</v>
          </cell>
          <cell r="N3716">
            <v>1555953.14</v>
          </cell>
          <cell r="O3716" t="str">
            <v>ERF</v>
          </cell>
        </row>
        <row r="3717">
          <cell r="B3717" t="str">
            <v>NH_ERF_HPHCNE_HMO_POS</v>
          </cell>
          <cell r="H3717">
            <v>2447</v>
          </cell>
          <cell r="I3717">
            <v>3</v>
          </cell>
          <cell r="J3717">
            <v>201907</v>
          </cell>
          <cell r="K3717">
            <v>201800</v>
          </cell>
          <cell r="N3717">
            <v>1619925.2900000003</v>
          </cell>
          <cell r="O3717" t="str">
            <v>ERF</v>
          </cell>
        </row>
        <row r="3718">
          <cell r="B3718" t="str">
            <v>NH_ERF_HPHCNE_HMO_POS</v>
          </cell>
          <cell r="H3718">
            <v>341</v>
          </cell>
          <cell r="I3718">
            <v>0</v>
          </cell>
          <cell r="J3718">
            <v>201907</v>
          </cell>
          <cell r="K3718">
            <v>201808</v>
          </cell>
          <cell r="N3718">
            <v>109870.35</v>
          </cell>
          <cell r="O3718" t="str">
            <v>ERF</v>
          </cell>
        </row>
        <row r="3719">
          <cell r="B3719" t="str">
            <v>NH_ERF_HPHCNE_HMO_POS</v>
          </cell>
          <cell r="H3719">
            <v>2428</v>
          </cell>
          <cell r="I3719">
            <v>3</v>
          </cell>
          <cell r="J3719">
            <v>201908</v>
          </cell>
          <cell r="K3719">
            <v>201800</v>
          </cell>
          <cell r="N3719">
            <v>1605297.8599999999</v>
          </cell>
          <cell r="O3719" t="str">
            <v>ERF</v>
          </cell>
        </row>
        <row r="3720">
          <cell r="B3720" t="str">
            <v>NH_ERF_HPHCNE_HMO_POS</v>
          </cell>
          <cell r="H3720">
            <v>343</v>
          </cell>
          <cell r="I3720">
            <v>0</v>
          </cell>
          <cell r="J3720">
            <v>201908</v>
          </cell>
          <cell r="K3720">
            <v>201808</v>
          </cell>
          <cell r="N3720">
            <v>210927.61</v>
          </cell>
          <cell r="O3720" t="str">
            <v>ERF</v>
          </cell>
        </row>
        <row r="3721">
          <cell r="B3721" t="str">
            <v>NH_ERF_HPHCNE_HMO_POS</v>
          </cell>
          <cell r="H3721">
            <v>2429</v>
          </cell>
          <cell r="I3721">
            <v>3</v>
          </cell>
          <cell r="J3721">
            <v>201909</v>
          </cell>
          <cell r="K3721">
            <v>201800</v>
          </cell>
          <cell r="N3721">
            <v>1605108.9300000004</v>
          </cell>
          <cell r="O3721" t="str">
            <v>ERF</v>
          </cell>
        </row>
        <row r="3722">
          <cell r="B3722" t="str">
            <v>NH_ERF_HPHCNE_HMO_POS</v>
          </cell>
          <cell r="H3722">
            <v>345</v>
          </cell>
          <cell r="I3722">
            <v>0</v>
          </cell>
          <cell r="J3722">
            <v>201909</v>
          </cell>
          <cell r="K3722">
            <v>201808</v>
          </cell>
          <cell r="N3722">
            <v>211583.68</v>
          </cell>
          <cell r="O3722" t="str">
            <v>ERF</v>
          </cell>
        </row>
        <row r="3723">
          <cell r="B3723" t="str">
            <v>NH_ERF_HPHCNE_HMO_POS</v>
          </cell>
          <cell r="H3723">
            <v>170</v>
          </cell>
          <cell r="I3723">
            <v>0</v>
          </cell>
          <cell r="J3723">
            <v>201901</v>
          </cell>
          <cell r="K3723">
            <v>201800</v>
          </cell>
          <cell r="N3723">
            <v>113738.21</v>
          </cell>
          <cell r="O3723" t="str">
            <v>ERF</v>
          </cell>
        </row>
        <row r="3724">
          <cell r="B3724" t="str">
            <v>NH_ERF_HPHCNE_HMO_POS</v>
          </cell>
          <cell r="H3724">
            <v>162</v>
          </cell>
          <cell r="I3724">
            <v>0</v>
          </cell>
          <cell r="J3724">
            <v>201902</v>
          </cell>
          <cell r="K3724">
            <v>201800</v>
          </cell>
          <cell r="N3724">
            <v>107927.5</v>
          </cell>
          <cell r="O3724" t="str">
            <v>ERF</v>
          </cell>
        </row>
        <row r="3725">
          <cell r="B3725" t="str">
            <v>NH_ERF_HPHCNE_HMO_POS</v>
          </cell>
          <cell r="H3725">
            <v>157</v>
          </cell>
          <cell r="I3725">
            <v>0</v>
          </cell>
          <cell r="J3725">
            <v>201903</v>
          </cell>
          <cell r="K3725">
            <v>201800</v>
          </cell>
          <cell r="N3725">
            <v>105176.9</v>
          </cell>
          <cell r="O3725" t="str">
            <v>ERF</v>
          </cell>
        </row>
        <row r="3726">
          <cell r="B3726" t="str">
            <v>NH_ERF_HPHCNE_HMO_POS</v>
          </cell>
          <cell r="H3726">
            <v>158</v>
          </cell>
          <cell r="I3726">
            <v>0</v>
          </cell>
          <cell r="J3726">
            <v>201904</v>
          </cell>
          <cell r="K3726">
            <v>201800</v>
          </cell>
          <cell r="N3726">
            <v>105747.67</v>
          </cell>
          <cell r="O3726" t="str">
            <v>ERF</v>
          </cell>
        </row>
        <row r="3727">
          <cell r="B3727" t="str">
            <v>NH_ERF_HPHCNE_HMO_POS</v>
          </cell>
          <cell r="H3727">
            <v>163</v>
          </cell>
          <cell r="I3727">
            <v>0</v>
          </cell>
          <cell r="J3727">
            <v>201905</v>
          </cell>
          <cell r="K3727">
            <v>201800</v>
          </cell>
          <cell r="N3727">
            <v>109382.72</v>
          </cell>
          <cell r="O3727" t="str">
            <v>ERF</v>
          </cell>
        </row>
        <row r="3728">
          <cell r="B3728" t="str">
            <v>NH_ERF_HPHCNE_HMO_POS</v>
          </cell>
          <cell r="H3728">
            <v>165</v>
          </cell>
          <cell r="I3728">
            <v>0</v>
          </cell>
          <cell r="J3728">
            <v>201906</v>
          </cell>
          <cell r="K3728">
            <v>201800</v>
          </cell>
          <cell r="N3728">
            <v>110838.64</v>
          </cell>
          <cell r="O3728" t="str">
            <v>ERF</v>
          </cell>
        </row>
        <row r="3729">
          <cell r="B3729" t="str">
            <v>NH_ERF_HPHCNE_HMO_POS</v>
          </cell>
          <cell r="H3729">
            <v>154</v>
          </cell>
          <cell r="I3729">
            <v>0</v>
          </cell>
          <cell r="J3729">
            <v>201907</v>
          </cell>
          <cell r="K3729">
            <v>201800</v>
          </cell>
          <cell r="N3729">
            <v>83509.929999999993</v>
          </cell>
          <cell r="O3729" t="str">
            <v>ERF</v>
          </cell>
        </row>
        <row r="3730">
          <cell r="B3730" t="str">
            <v>NH_ERF_HPHCNE_HMO_POS</v>
          </cell>
          <cell r="H3730">
            <v>715</v>
          </cell>
          <cell r="I3730">
            <v>0</v>
          </cell>
          <cell r="J3730">
            <v>201908</v>
          </cell>
          <cell r="K3730">
            <v>201800</v>
          </cell>
          <cell r="N3730">
            <v>429234.31</v>
          </cell>
          <cell r="O3730" t="str">
            <v>ERF</v>
          </cell>
        </row>
        <row r="3731">
          <cell r="B3731" t="str">
            <v>NH_ERF_HPHCNE_HMO_POS</v>
          </cell>
          <cell r="H3731">
            <v>710</v>
          </cell>
          <cell r="I3731">
            <v>0</v>
          </cell>
          <cell r="J3731">
            <v>201909</v>
          </cell>
          <cell r="K3731">
            <v>201800</v>
          </cell>
          <cell r="N3731">
            <v>427323.14999999997</v>
          </cell>
          <cell r="O3731" t="str">
            <v>ERF</v>
          </cell>
        </row>
        <row r="3732">
          <cell r="B3732" t="str">
            <v>NH_ERF_HPHCNE_HMO_POS</v>
          </cell>
          <cell r="H3732">
            <v>183</v>
          </cell>
          <cell r="I3732">
            <v>6</v>
          </cell>
          <cell r="J3732">
            <v>201901</v>
          </cell>
          <cell r="K3732">
            <v>201800</v>
          </cell>
          <cell r="N3732">
            <v>116921.34</v>
          </cell>
          <cell r="O3732" t="str">
            <v>ERF</v>
          </cell>
        </row>
        <row r="3733">
          <cell r="B3733" t="str">
            <v>NH_ERF_HPHCNE_HMO_POS</v>
          </cell>
          <cell r="H3733">
            <v>173</v>
          </cell>
          <cell r="I3733">
            <v>6</v>
          </cell>
          <cell r="J3733">
            <v>201902</v>
          </cell>
          <cell r="K3733">
            <v>201800</v>
          </cell>
          <cell r="N3733">
            <v>114402.6</v>
          </cell>
          <cell r="O3733" t="str">
            <v>ERF</v>
          </cell>
        </row>
        <row r="3734">
          <cell r="B3734" t="str">
            <v>NH_ERF_HPHCNE_HMO_POS</v>
          </cell>
          <cell r="H3734">
            <v>172</v>
          </cell>
          <cell r="I3734">
            <v>6</v>
          </cell>
          <cell r="J3734">
            <v>201903</v>
          </cell>
          <cell r="K3734">
            <v>201800</v>
          </cell>
          <cell r="N3734">
            <v>113395.28</v>
          </cell>
          <cell r="O3734" t="str">
            <v>ERF</v>
          </cell>
        </row>
        <row r="3735">
          <cell r="B3735" t="str">
            <v>NH_ERF_HPHCNE_HMO_POS</v>
          </cell>
          <cell r="H3735">
            <v>177</v>
          </cell>
          <cell r="I3735">
            <v>6</v>
          </cell>
          <cell r="J3735">
            <v>201904</v>
          </cell>
          <cell r="K3735">
            <v>201800</v>
          </cell>
          <cell r="N3735">
            <v>115576.42</v>
          </cell>
          <cell r="O3735" t="str">
            <v>ERF</v>
          </cell>
        </row>
        <row r="3736">
          <cell r="B3736" t="str">
            <v>NH_ERF_HPHCNE_HMO_POS</v>
          </cell>
          <cell r="H3736">
            <v>176</v>
          </cell>
          <cell r="I3736">
            <v>7</v>
          </cell>
          <cell r="J3736">
            <v>201905</v>
          </cell>
          <cell r="K3736">
            <v>201800</v>
          </cell>
          <cell r="N3736">
            <v>114579.22</v>
          </cell>
          <cell r="O3736" t="str">
            <v>ERF</v>
          </cell>
        </row>
        <row r="3737">
          <cell r="B3737" t="str">
            <v>NH_ERF_HPHCNE_HMO_POS</v>
          </cell>
          <cell r="H3737">
            <v>167</v>
          </cell>
          <cell r="I3737">
            <v>7</v>
          </cell>
          <cell r="J3737">
            <v>201906</v>
          </cell>
          <cell r="K3737">
            <v>201800</v>
          </cell>
          <cell r="N3737">
            <v>112559.32</v>
          </cell>
          <cell r="O3737" t="str">
            <v>ERF</v>
          </cell>
        </row>
        <row r="3738">
          <cell r="B3738" t="str">
            <v>NH_ERF_HPHCNE_HMO_POS</v>
          </cell>
          <cell r="H3738">
            <v>170</v>
          </cell>
          <cell r="I3738">
            <v>7</v>
          </cell>
          <cell r="J3738">
            <v>201907</v>
          </cell>
          <cell r="K3738">
            <v>201800</v>
          </cell>
          <cell r="N3738">
            <v>113124.45</v>
          </cell>
          <cell r="O3738" t="str">
            <v>ERF</v>
          </cell>
        </row>
        <row r="3739">
          <cell r="B3739" t="str">
            <v>NH_ERF_HPHCNE_HMO_POS</v>
          </cell>
          <cell r="H3739">
            <v>167</v>
          </cell>
          <cell r="I3739">
            <v>8</v>
          </cell>
          <cell r="J3739">
            <v>201908</v>
          </cell>
          <cell r="K3739">
            <v>201800</v>
          </cell>
          <cell r="N3739">
            <v>112624.85</v>
          </cell>
          <cell r="O3739" t="str">
            <v>ERF</v>
          </cell>
        </row>
        <row r="3740">
          <cell r="B3740" t="str">
            <v>NH_ERF_HPHCNE_HMO_POS</v>
          </cell>
          <cell r="H3740">
            <v>401</v>
          </cell>
          <cell r="I3740">
            <v>1</v>
          </cell>
          <cell r="J3740">
            <v>201901</v>
          </cell>
          <cell r="K3740">
            <v>201800</v>
          </cell>
          <cell r="N3740">
            <v>210542.49</v>
          </cell>
          <cell r="O3740" t="str">
            <v>ERF</v>
          </cell>
        </row>
        <row r="3741">
          <cell r="B3741" t="str">
            <v>NH_ERF_HPHCNE_HMO_POS</v>
          </cell>
          <cell r="H3741">
            <v>399</v>
          </cell>
          <cell r="I3741">
            <v>1</v>
          </cell>
          <cell r="J3741">
            <v>201902</v>
          </cell>
          <cell r="K3741">
            <v>201800</v>
          </cell>
          <cell r="N3741">
            <v>208840.19999999998</v>
          </cell>
          <cell r="O3741" t="str">
            <v>ERF</v>
          </cell>
        </row>
        <row r="3742">
          <cell r="B3742" t="str">
            <v>NH_ERF_HPHCNE_HMO_POS</v>
          </cell>
          <cell r="H3742">
            <v>398</v>
          </cell>
          <cell r="I3742">
            <v>1</v>
          </cell>
          <cell r="J3742">
            <v>201903</v>
          </cell>
          <cell r="K3742">
            <v>201800</v>
          </cell>
          <cell r="N3742">
            <v>208049.11000000002</v>
          </cell>
          <cell r="O3742" t="str">
            <v>ERF</v>
          </cell>
        </row>
        <row r="3743">
          <cell r="B3743" t="str">
            <v>NH_ERF_HPHCNE_HMO_POS</v>
          </cell>
          <cell r="H3743">
            <v>396</v>
          </cell>
          <cell r="I3743">
            <v>1</v>
          </cell>
          <cell r="J3743">
            <v>201904</v>
          </cell>
          <cell r="K3743">
            <v>201800</v>
          </cell>
          <cell r="N3743">
            <v>206440.48</v>
          </cell>
          <cell r="O3743" t="str">
            <v>ERF</v>
          </cell>
        </row>
        <row r="3744">
          <cell r="B3744" t="str">
            <v>NH_ERF_HPHCNE_HMO_POS</v>
          </cell>
          <cell r="H3744">
            <v>395</v>
          </cell>
          <cell r="I3744">
            <v>1</v>
          </cell>
          <cell r="J3744">
            <v>201905</v>
          </cell>
          <cell r="K3744">
            <v>201800</v>
          </cell>
          <cell r="N3744">
            <v>205407.05000000002</v>
          </cell>
          <cell r="O3744" t="str">
            <v>ERF</v>
          </cell>
        </row>
        <row r="3745">
          <cell r="B3745" t="str">
            <v>NH_ERF_HPHCNE_HMO_POS</v>
          </cell>
          <cell r="H3745">
            <v>393</v>
          </cell>
          <cell r="I3745">
            <v>1</v>
          </cell>
          <cell r="J3745">
            <v>201906</v>
          </cell>
          <cell r="K3745">
            <v>201800</v>
          </cell>
          <cell r="N3745">
            <v>203436.72</v>
          </cell>
          <cell r="O3745" t="str">
            <v>ERF</v>
          </cell>
        </row>
        <row r="3746">
          <cell r="B3746" t="str">
            <v>NH_ERF_HPHCNE_HMO_POS</v>
          </cell>
          <cell r="H3746">
            <v>384</v>
          </cell>
          <cell r="I3746">
            <v>1</v>
          </cell>
          <cell r="J3746">
            <v>201907</v>
          </cell>
          <cell r="K3746">
            <v>201800</v>
          </cell>
          <cell r="N3746">
            <v>199776.22999999998</v>
          </cell>
          <cell r="O3746" t="str">
            <v>ERF</v>
          </cell>
        </row>
        <row r="3747">
          <cell r="B3747" t="str">
            <v>NH_ERF_HPHCNE_HMO_POS</v>
          </cell>
          <cell r="H3747">
            <v>385</v>
          </cell>
          <cell r="I3747">
            <v>1</v>
          </cell>
          <cell r="J3747">
            <v>201908</v>
          </cell>
          <cell r="K3747">
            <v>201800</v>
          </cell>
          <cell r="N3747">
            <v>201329.31999999998</v>
          </cell>
          <cell r="O3747" t="str">
            <v>ERF</v>
          </cell>
        </row>
        <row r="3748">
          <cell r="B3748" t="str">
            <v>NH_ERF_HPHCNE_HMO_POS</v>
          </cell>
          <cell r="H3748">
            <v>388</v>
          </cell>
          <cell r="I3748">
            <v>1</v>
          </cell>
          <cell r="J3748">
            <v>201909</v>
          </cell>
          <cell r="K3748">
            <v>201800</v>
          </cell>
          <cell r="N3748">
            <v>202269.80999999997</v>
          </cell>
          <cell r="O3748" t="str">
            <v>ERF</v>
          </cell>
        </row>
        <row r="3749">
          <cell r="B3749" t="str">
            <v>NH_ERF_HPHCNE_HMO_POS</v>
          </cell>
          <cell r="H3749">
            <v>229</v>
          </cell>
          <cell r="I3749">
            <v>0</v>
          </cell>
          <cell r="J3749">
            <v>201901</v>
          </cell>
          <cell r="K3749">
            <v>201800</v>
          </cell>
          <cell r="N3749">
            <v>136841.70000000001</v>
          </cell>
          <cell r="O3749" t="str">
            <v>ERF</v>
          </cell>
        </row>
        <row r="3750">
          <cell r="B3750" t="str">
            <v>NH_ERF_HPHCNE_HMO_POS</v>
          </cell>
          <cell r="H3750">
            <v>228</v>
          </cell>
          <cell r="I3750">
            <v>0</v>
          </cell>
          <cell r="J3750">
            <v>201902</v>
          </cell>
          <cell r="K3750">
            <v>201800</v>
          </cell>
          <cell r="N3750">
            <v>136208.1</v>
          </cell>
          <cell r="O3750" t="str">
            <v>ERF</v>
          </cell>
        </row>
        <row r="3751">
          <cell r="B3751" t="str">
            <v>NH_ERF_HPHCNE_HMO_POS</v>
          </cell>
          <cell r="H3751">
            <v>225</v>
          </cell>
          <cell r="I3751">
            <v>0</v>
          </cell>
          <cell r="J3751">
            <v>201903</v>
          </cell>
          <cell r="K3751">
            <v>201800</v>
          </cell>
          <cell r="N3751">
            <v>134775.25</v>
          </cell>
          <cell r="O3751" t="str">
            <v>ERF</v>
          </cell>
        </row>
        <row r="3752">
          <cell r="B3752" t="str">
            <v>NH_ERF_HPHCNE_HMO_POS</v>
          </cell>
          <cell r="H3752">
            <v>220</v>
          </cell>
          <cell r="I3752">
            <v>0</v>
          </cell>
          <cell r="J3752">
            <v>201904</v>
          </cell>
          <cell r="K3752">
            <v>201800</v>
          </cell>
          <cell r="N3752">
            <v>132175.24</v>
          </cell>
          <cell r="O3752" t="str">
            <v>ERF</v>
          </cell>
        </row>
        <row r="3753">
          <cell r="B3753" t="str">
            <v>NH_ERF_HPHCNE_HMO_POS</v>
          </cell>
          <cell r="H3753">
            <v>217</v>
          </cell>
          <cell r="I3753">
            <v>0</v>
          </cell>
          <cell r="J3753">
            <v>201905</v>
          </cell>
          <cell r="K3753">
            <v>201800</v>
          </cell>
          <cell r="N3753">
            <v>130201.58</v>
          </cell>
          <cell r="O3753" t="str">
            <v>ERF</v>
          </cell>
        </row>
        <row r="3754">
          <cell r="B3754" t="str">
            <v>NH_ERF_HPHCNE_HMO_POS</v>
          </cell>
          <cell r="H3754">
            <v>222</v>
          </cell>
          <cell r="I3754">
            <v>0</v>
          </cell>
          <cell r="J3754">
            <v>201906</v>
          </cell>
          <cell r="K3754">
            <v>201800</v>
          </cell>
          <cell r="N3754">
            <v>132436.49</v>
          </cell>
          <cell r="O3754" t="str">
            <v>ERF</v>
          </cell>
        </row>
        <row r="3755">
          <cell r="B3755" t="str">
            <v>NH_ERF_HPHCNE_HMO_POS</v>
          </cell>
          <cell r="H3755">
            <v>224</v>
          </cell>
          <cell r="I3755">
            <v>0</v>
          </cell>
          <cell r="J3755">
            <v>201907</v>
          </cell>
          <cell r="K3755">
            <v>201800</v>
          </cell>
          <cell r="N3755">
            <v>133710.79</v>
          </cell>
          <cell r="O3755" t="str">
            <v>ERF</v>
          </cell>
        </row>
        <row r="3756">
          <cell r="B3756" t="str">
            <v>NH_ERF_HPHCNE_HMO_POS</v>
          </cell>
          <cell r="H3756">
            <v>224</v>
          </cell>
          <cell r="I3756">
            <v>0</v>
          </cell>
          <cell r="J3756">
            <v>201908</v>
          </cell>
          <cell r="K3756">
            <v>201800</v>
          </cell>
          <cell r="N3756">
            <v>133515.29999999999</v>
          </cell>
          <cell r="O3756" t="str">
            <v>ERF</v>
          </cell>
        </row>
        <row r="3757">
          <cell r="B3757" t="str">
            <v>NH_ERF_HPHCNE_HMO_POS</v>
          </cell>
          <cell r="H3757">
            <v>226</v>
          </cell>
          <cell r="I3757">
            <v>0</v>
          </cell>
          <cell r="J3757">
            <v>201909</v>
          </cell>
          <cell r="K3757">
            <v>201800</v>
          </cell>
          <cell r="N3757">
            <v>134855.35999999999</v>
          </cell>
          <cell r="O3757" t="str">
            <v>ERF</v>
          </cell>
        </row>
        <row r="3758">
          <cell r="B3758" t="str">
            <v>NH_ERF_HPHCNE_HMO_POS</v>
          </cell>
          <cell r="H3758">
            <v>1635</v>
          </cell>
          <cell r="I3758">
            <v>5</v>
          </cell>
          <cell r="J3758">
            <v>201901</v>
          </cell>
          <cell r="K3758">
            <v>201800</v>
          </cell>
          <cell r="N3758">
            <v>960004.19000000029</v>
          </cell>
          <cell r="O3758" t="str">
            <v>ERF</v>
          </cell>
        </row>
        <row r="3759">
          <cell r="B3759" t="str">
            <v>NH_ERF_HPHCNE_HMO_POS</v>
          </cell>
          <cell r="H3759">
            <v>80</v>
          </cell>
          <cell r="I3759">
            <v>0</v>
          </cell>
          <cell r="J3759">
            <v>201901</v>
          </cell>
          <cell r="K3759">
            <v>201808</v>
          </cell>
          <cell r="N3759">
            <v>40908.710000000006</v>
          </cell>
          <cell r="O3759" t="str">
            <v>ERF</v>
          </cell>
        </row>
        <row r="3760">
          <cell r="B3760" t="str">
            <v>NH_ERF_HPHCNE_HMO_POS</v>
          </cell>
          <cell r="H3760">
            <v>1618</v>
          </cell>
          <cell r="I3760">
            <v>5</v>
          </cell>
          <cell r="J3760">
            <v>201902</v>
          </cell>
          <cell r="K3760">
            <v>201800</v>
          </cell>
          <cell r="N3760">
            <v>949826.92000000016</v>
          </cell>
          <cell r="O3760" t="str">
            <v>ERF</v>
          </cell>
        </row>
        <row r="3761">
          <cell r="B3761" t="str">
            <v>NH_ERF_HPHCNE_HMO_POS</v>
          </cell>
          <cell r="H3761">
            <v>78</v>
          </cell>
          <cell r="I3761">
            <v>0</v>
          </cell>
          <cell r="J3761">
            <v>201902</v>
          </cell>
          <cell r="K3761">
            <v>201808</v>
          </cell>
          <cell r="N3761">
            <v>40005.130000000005</v>
          </cell>
          <cell r="O3761" t="str">
            <v>ERF</v>
          </cell>
        </row>
        <row r="3762">
          <cell r="B3762" t="str">
            <v>NH_ERF_HPHCNE_HMO_POS</v>
          </cell>
          <cell r="H3762">
            <v>1602</v>
          </cell>
          <cell r="I3762">
            <v>5</v>
          </cell>
          <cell r="J3762">
            <v>201903</v>
          </cell>
          <cell r="K3762">
            <v>201800</v>
          </cell>
          <cell r="N3762">
            <v>943028.80999999994</v>
          </cell>
          <cell r="O3762" t="str">
            <v>ERF</v>
          </cell>
        </row>
        <row r="3763">
          <cell r="B3763" t="str">
            <v>NH_ERF_HPHCNE_HMO_POS</v>
          </cell>
          <cell r="H3763">
            <v>83</v>
          </cell>
          <cell r="I3763">
            <v>0</v>
          </cell>
          <cell r="J3763">
            <v>201903</v>
          </cell>
          <cell r="K3763">
            <v>201808</v>
          </cell>
          <cell r="N3763">
            <v>42242.839999999989</v>
          </cell>
          <cell r="O3763" t="str">
            <v>ERF</v>
          </cell>
        </row>
        <row r="3764">
          <cell r="B3764" t="str">
            <v>NH_ERF_HPHCNE_HMO_POS</v>
          </cell>
          <cell r="H3764">
            <v>1606</v>
          </cell>
          <cell r="I3764">
            <v>5</v>
          </cell>
          <cell r="J3764">
            <v>201904</v>
          </cell>
          <cell r="K3764">
            <v>201800</v>
          </cell>
          <cell r="N3764">
            <v>940577.85999999987</v>
          </cell>
          <cell r="O3764" t="str">
            <v>ERF</v>
          </cell>
        </row>
        <row r="3765">
          <cell r="B3765" t="str">
            <v>NH_ERF_HPHCNE_HMO_POS</v>
          </cell>
          <cell r="H3765">
            <v>88</v>
          </cell>
          <cell r="I3765">
            <v>0</v>
          </cell>
          <cell r="J3765">
            <v>201904</v>
          </cell>
          <cell r="K3765">
            <v>201808</v>
          </cell>
          <cell r="N3765">
            <v>43140.599999999991</v>
          </cell>
          <cell r="O3765" t="str">
            <v>ERF</v>
          </cell>
        </row>
        <row r="3766">
          <cell r="B3766" t="str">
            <v>NH_ERF_HPHCNE_HMO_POS</v>
          </cell>
          <cell r="H3766">
            <v>1611</v>
          </cell>
          <cell r="I3766">
            <v>5</v>
          </cell>
          <cell r="J3766">
            <v>201905</v>
          </cell>
          <cell r="K3766">
            <v>201800</v>
          </cell>
          <cell r="N3766">
            <v>944178.20000000019</v>
          </cell>
          <cell r="O3766" t="str">
            <v>ERF</v>
          </cell>
        </row>
        <row r="3767">
          <cell r="B3767" t="str">
            <v>NH_ERF_HPHCNE_HMO_POS</v>
          </cell>
          <cell r="H3767">
            <v>91</v>
          </cell>
          <cell r="I3767">
            <v>0</v>
          </cell>
          <cell r="J3767">
            <v>201905</v>
          </cell>
          <cell r="K3767">
            <v>201808</v>
          </cell>
          <cell r="N3767">
            <v>43432.99</v>
          </cell>
          <cell r="O3767" t="str">
            <v>ERF</v>
          </cell>
        </row>
        <row r="3768">
          <cell r="B3768" t="str">
            <v>NH_ERF_HPHCNE_HMO_POS</v>
          </cell>
          <cell r="H3768">
            <v>1642</v>
          </cell>
          <cell r="I3768">
            <v>10</v>
          </cell>
          <cell r="J3768">
            <v>201906</v>
          </cell>
          <cell r="K3768">
            <v>201800</v>
          </cell>
          <cell r="N3768">
            <v>955674.17000000016</v>
          </cell>
          <cell r="O3768" t="str">
            <v>ERF</v>
          </cell>
        </row>
        <row r="3769">
          <cell r="B3769" t="str">
            <v>NH_ERF_HPHCNE_HMO_POS</v>
          </cell>
          <cell r="H3769">
            <v>89</v>
          </cell>
          <cell r="I3769">
            <v>0</v>
          </cell>
          <cell r="J3769">
            <v>201906</v>
          </cell>
          <cell r="K3769">
            <v>201808</v>
          </cell>
          <cell r="N3769">
            <v>42415.439999999995</v>
          </cell>
          <cell r="O3769" t="str">
            <v>ERF</v>
          </cell>
        </row>
        <row r="3770">
          <cell r="B3770" t="str">
            <v>NH_ERF_HPHCNE_HMO_POS</v>
          </cell>
          <cell r="H3770">
            <v>1639</v>
          </cell>
          <cell r="I3770">
            <v>10</v>
          </cell>
          <cell r="J3770">
            <v>201907</v>
          </cell>
          <cell r="K3770">
            <v>201800</v>
          </cell>
          <cell r="N3770">
            <v>951329.28000000026</v>
          </cell>
          <cell r="O3770" t="str">
            <v>ERF</v>
          </cell>
        </row>
        <row r="3771">
          <cell r="B3771" t="str">
            <v>NH_ERF_HPHCNE_HMO_POS</v>
          </cell>
          <cell r="H3771">
            <v>92</v>
          </cell>
          <cell r="I3771">
            <v>0</v>
          </cell>
          <cell r="J3771">
            <v>201907</v>
          </cell>
          <cell r="K3771">
            <v>201808</v>
          </cell>
          <cell r="N3771">
            <v>44556.94</v>
          </cell>
          <cell r="O3771" t="str">
            <v>ERF</v>
          </cell>
        </row>
        <row r="3772">
          <cell r="B3772" t="str">
            <v>NH_ERF_HPHCNE_HMO_POS</v>
          </cell>
          <cell r="H3772">
            <v>1635</v>
          </cell>
          <cell r="I3772">
            <v>10</v>
          </cell>
          <cell r="J3772">
            <v>201908</v>
          </cell>
          <cell r="K3772">
            <v>201800</v>
          </cell>
          <cell r="N3772">
            <v>949307.56000000029</v>
          </cell>
          <cell r="O3772" t="str">
            <v>ERF</v>
          </cell>
        </row>
        <row r="3773">
          <cell r="B3773" t="str">
            <v>NH_ERF_HPHCNE_HMO_POS</v>
          </cell>
          <cell r="H3773">
            <v>91</v>
          </cell>
          <cell r="I3773">
            <v>0</v>
          </cell>
          <cell r="J3773">
            <v>201908</v>
          </cell>
          <cell r="K3773">
            <v>201808</v>
          </cell>
          <cell r="N3773">
            <v>43964.66</v>
          </cell>
          <cell r="O3773" t="str">
            <v>ERF</v>
          </cell>
        </row>
        <row r="3774">
          <cell r="B3774" t="str">
            <v>NH_ERF_HPHCNE_HMO_POS</v>
          </cell>
          <cell r="H3774">
            <v>1647</v>
          </cell>
          <cell r="I3774">
            <v>10</v>
          </cell>
          <cell r="J3774">
            <v>201909</v>
          </cell>
          <cell r="K3774">
            <v>201800</v>
          </cell>
          <cell r="N3774">
            <v>951660.49000000022</v>
          </cell>
          <cell r="O3774" t="str">
            <v>ERF</v>
          </cell>
        </row>
        <row r="3775">
          <cell r="B3775" t="str">
            <v>NH_ERF_HPHCNE_HMO_POS</v>
          </cell>
          <cell r="H3775">
            <v>88</v>
          </cell>
          <cell r="I3775">
            <v>0</v>
          </cell>
          <cell r="J3775">
            <v>201909</v>
          </cell>
          <cell r="K3775">
            <v>201808</v>
          </cell>
          <cell r="N3775">
            <v>42364.95</v>
          </cell>
          <cell r="O3775" t="str">
            <v>ERF</v>
          </cell>
        </row>
        <row r="3776">
          <cell r="B3776" t="str">
            <v>NH_ERF_HPHCNE_HMO_POS</v>
          </cell>
          <cell r="H3776">
            <v>13</v>
          </cell>
          <cell r="I3776">
            <v>0</v>
          </cell>
          <cell r="J3776">
            <v>201909</v>
          </cell>
          <cell r="K3776">
            <v>201908</v>
          </cell>
          <cell r="N3776">
            <v>3813.4</v>
          </cell>
          <cell r="O3776" t="str">
            <v>ERF</v>
          </cell>
        </row>
        <row r="3777">
          <cell r="B3777" t="str">
            <v>NH_ERF_HPHCNE_HMO_POS</v>
          </cell>
          <cell r="H3777">
            <v>3043</v>
          </cell>
          <cell r="I3777">
            <v>0</v>
          </cell>
          <cell r="J3777">
            <v>201901</v>
          </cell>
          <cell r="K3777">
            <v>201800</v>
          </cell>
          <cell r="N3777">
            <v>1870606.16</v>
          </cell>
          <cell r="O3777" t="str">
            <v>ERF</v>
          </cell>
        </row>
        <row r="3778">
          <cell r="B3778" t="str">
            <v>NH_ERF_HPHCNE_HMO_POS</v>
          </cell>
          <cell r="H3778">
            <v>3054</v>
          </cell>
          <cell r="I3778">
            <v>0</v>
          </cell>
          <cell r="J3778">
            <v>201902</v>
          </cell>
          <cell r="K3778">
            <v>201800</v>
          </cell>
          <cell r="N3778">
            <v>1879603.4900000002</v>
          </cell>
          <cell r="O3778" t="str">
            <v>ERF</v>
          </cell>
        </row>
        <row r="3779">
          <cell r="B3779" t="str">
            <v>NH_ERF_HPHCNE_HMO_POS</v>
          </cell>
          <cell r="H3779">
            <v>3057</v>
          </cell>
          <cell r="I3779">
            <v>0</v>
          </cell>
          <cell r="J3779">
            <v>201903</v>
          </cell>
          <cell r="K3779">
            <v>201800</v>
          </cell>
          <cell r="N3779">
            <v>1881227.9700000002</v>
          </cell>
          <cell r="O3779" t="str">
            <v>ERF</v>
          </cell>
        </row>
        <row r="3780">
          <cell r="B3780" t="str">
            <v>NH_ERF_HPHCNE_HMO_POS</v>
          </cell>
          <cell r="H3780">
            <v>3057</v>
          </cell>
          <cell r="I3780">
            <v>0</v>
          </cell>
          <cell r="J3780">
            <v>201904</v>
          </cell>
          <cell r="K3780">
            <v>201800</v>
          </cell>
          <cell r="N3780">
            <v>1879225.0599999998</v>
          </cell>
          <cell r="O3780" t="str">
            <v>ERF</v>
          </cell>
        </row>
        <row r="3781">
          <cell r="B3781" t="str">
            <v>NH_ERF_HPHCNE_HMO_POS</v>
          </cell>
          <cell r="H3781">
            <v>3077</v>
          </cell>
          <cell r="I3781">
            <v>0</v>
          </cell>
          <cell r="J3781">
            <v>201905</v>
          </cell>
          <cell r="K3781">
            <v>201800</v>
          </cell>
          <cell r="N3781">
            <v>1897091.42</v>
          </cell>
          <cell r="O3781" t="str">
            <v>ERF</v>
          </cell>
        </row>
        <row r="3782">
          <cell r="B3782" t="str">
            <v>NH_ERF_HPHCNE_HMO_POS</v>
          </cell>
          <cell r="H3782">
            <v>3071</v>
          </cell>
          <cell r="I3782">
            <v>0</v>
          </cell>
          <cell r="J3782">
            <v>201906</v>
          </cell>
          <cell r="K3782">
            <v>201800</v>
          </cell>
          <cell r="N3782">
            <v>1895247.81</v>
          </cell>
          <cell r="O3782" t="str">
            <v>ERF</v>
          </cell>
        </row>
        <row r="3783">
          <cell r="B3783" t="str">
            <v>NH_ERF_HPHCNE_HMO_POS</v>
          </cell>
          <cell r="H3783">
            <v>3072</v>
          </cell>
          <cell r="I3783">
            <v>0</v>
          </cell>
          <cell r="J3783">
            <v>201907</v>
          </cell>
          <cell r="K3783">
            <v>201800</v>
          </cell>
          <cell r="N3783">
            <v>1891796.6199999999</v>
          </cell>
          <cell r="O3783" t="str">
            <v>ERF</v>
          </cell>
        </row>
        <row r="3784">
          <cell r="B3784" t="str">
            <v>NH_ERF_HPHCNE_HMO_POS</v>
          </cell>
          <cell r="H3784">
            <v>3077</v>
          </cell>
          <cell r="I3784">
            <v>0</v>
          </cell>
          <cell r="J3784">
            <v>201908</v>
          </cell>
          <cell r="K3784">
            <v>201800</v>
          </cell>
          <cell r="N3784">
            <v>1898806.6999999997</v>
          </cell>
          <cell r="O3784" t="str">
            <v>ERF</v>
          </cell>
        </row>
        <row r="3785">
          <cell r="B3785" t="str">
            <v>NH_ERF_HPHCNE_HMO_POS</v>
          </cell>
          <cell r="H3785">
            <v>3084</v>
          </cell>
          <cell r="I3785">
            <v>0</v>
          </cell>
          <cell r="J3785">
            <v>201909</v>
          </cell>
          <cell r="K3785">
            <v>201800</v>
          </cell>
          <cell r="N3785">
            <v>1903148.37</v>
          </cell>
          <cell r="O3785" t="str">
            <v>ERF</v>
          </cell>
        </row>
        <row r="3786">
          <cell r="B3786" t="str">
            <v>NH_ERF_HPHCNE_HMO_POS</v>
          </cell>
          <cell r="H3786">
            <v>122</v>
          </cell>
          <cell r="I3786">
            <v>0</v>
          </cell>
          <cell r="J3786">
            <v>201901</v>
          </cell>
          <cell r="K3786">
            <v>201800</v>
          </cell>
          <cell r="N3786">
            <v>46120.26</v>
          </cell>
          <cell r="O3786" t="str">
            <v>ERF</v>
          </cell>
        </row>
        <row r="3787">
          <cell r="B3787" t="str">
            <v>NH_ERF_HPHCNE_HMO_POS</v>
          </cell>
          <cell r="H3787">
            <v>123</v>
          </cell>
          <cell r="I3787">
            <v>0</v>
          </cell>
          <cell r="J3787">
            <v>201902</v>
          </cell>
          <cell r="K3787">
            <v>201800</v>
          </cell>
          <cell r="N3787">
            <v>46572.4</v>
          </cell>
          <cell r="O3787" t="str">
            <v>ERF</v>
          </cell>
        </row>
        <row r="3788">
          <cell r="B3788" t="str">
            <v>NH_ERF_HPHCNE_HMO_POS</v>
          </cell>
          <cell r="H3788">
            <v>123</v>
          </cell>
          <cell r="I3788">
            <v>0</v>
          </cell>
          <cell r="J3788">
            <v>201903</v>
          </cell>
          <cell r="K3788">
            <v>201800</v>
          </cell>
          <cell r="N3788">
            <v>46572.4</v>
          </cell>
          <cell r="O3788" t="str">
            <v>ERF</v>
          </cell>
        </row>
        <row r="3789">
          <cell r="B3789" t="str">
            <v>NH_ERF_HPHCNE_HMO_POS</v>
          </cell>
          <cell r="H3789">
            <v>125</v>
          </cell>
          <cell r="I3789">
            <v>0</v>
          </cell>
          <cell r="J3789">
            <v>201904</v>
          </cell>
          <cell r="K3789">
            <v>201800</v>
          </cell>
          <cell r="N3789">
            <v>47178.23</v>
          </cell>
          <cell r="O3789" t="str">
            <v>ERF</v>
          </cell>
        </row>
        <row r="3790">
          <cell r="B3790" t="str">
            <v>NH_ERF_HPHCNE_HMO_POS</v>
          </cell>
          <cell r="H3790">
            <v>128</v>
          </cell>
          <cell r="I3790">
            <v>0</v>
          </cell>
          <cell r="J3790">
            <v>201905</v>
          </cell>
          <cell r="K3790">
            <v>201800</v>
          </cell>
          <cell r="N3790">
            <v>48534.96</v>
          </cell>
          <cell r="O3790" t="str">
            <v>ERF</v>
          </cell>
        </row>
        <row r="3791">
          <cell r="B3791" t="str">
            <v>NH_ERF_HPHCNE_HMO_POS</v>
          </cell>
          <cell r="H3791">
            <v>130</v>
          </cell>
          <cell r="I3791">
            <v>0</v>
          </cell>
          <cell r="J3791">
            <v>201906</v>
          </cell>
          <cell r="K3791">
            <v>201800</v>
          </cell>
          <cell r="N3791">
            <v>50142.28</v>
          </cell>
          <cell r="O3791" t="str">
            <v>ERF</v>
          </cell>
        </row>
        <row r="3792">
          <cell r="B3792" t="str">
            <v>NH_ERF_HPHCNE_HMO_POS</v>
          </cell>
          <cell r="H3792">
            <v>129</v>
          </cell>
          <cell r="I3792">
            <v>0</v>
          </cell>
          <cell r="J3792">
            <v>201907</v>
          </cell>
          <cell r="K3792">
            <v>201800</v>
          </cell>
          <cell r="N3792">
            <v>49548.69</v>
          </cell>
          <cell r="O3792" t="str">
            <v>ERF</v>
          </cell>
        </row>
        <row r="3793">
          <cell r="B3793" t="str">
            <v>NH_ERF_HPHCNE_HMO_POS</v>
          </cell>
          <cell r="H3793">
            <v>130</v>
          </cell>
          <cell r="I3793">
            <v>0</v>
          </cell>
          <cell r="J3793">
            <v>201908</v>
          </cell>
          <cell r="K3793">
            <v>201800</v>
          </cell>
          <cell r="N3793">
            <v>50279.44</v>
          </cell>
          <cell r="O3793" t="str">
            <v>ERF</v>
          </cell>
        </row>
        <row r="3794">
          <cell r="B3794" t="str">
            <v>NH_ERF_HPHCNE_HMO_POS</v>
          </cell>
          <cell r="H3794">
            <v>133</v>
          </cell>
          <cell r="I3794">
            <v>0</v>
          </cell>
          <cell r="J3794">
            <v>201909</v>
          </cell>
          <cell r="K3794">
            <v>201800</v>
          </cell>
          <cell r="N3794">
            <v>50505.59</v>
          </cell>
          <cell r="O3794" t="str">
            <v>ERF</v>
          </cell>
        </row>
        <row r="3795">
          <cell r="B3795" t="str">
            <v>NH_ERF_HPHCNE_HMO_POS</v>
          </cell>
          <cell r="H3795">
            <v>349</v>
          </cell>
          <cell r="I3795">
            <v>0</v>
          </cell>
          <cell r="J3795">
            <v>201901</v>
          </cell>
          <cell r="K3795">
            <v>201800</v>
          </cell>
          <cell r="N3795">
            <v>205784.52000000002</v>
          </cell>
          <cell r="O3795" t="str">
            <v>ERF</v>
          </cell>
        </row>
        <row r="3796">
          <cell r="B3796" t="str">
            <v>NH_ERF_HPHCNE_HMO_POS</v>
          </cell>
          <cell r="H3796">
            <v>354</v>
          </cell>
          <cell r="I3796">
            <v>0</v>
          </cell>
          <cell r="J3796">
            <v>201902</v>
          </cell>
          <cell r="K3796">
            <v>201800</v>
          </cell>
          <cell r="N3796">
            <v>206867.12</v>
          </cell>
          <cell r="O3796" t="str">
            <v>ERF</v>
          </cell>
        </row>
        <row r="3797">
          <cell r="B3797" t="str">
            <v>NH_ERF_HPHCNE_HMO_POS</v>
          </cell>
          <cell r="H3797">
            <v>354</v>
          </cell>
          <cell r="I3797">
            <v>0</v>
          </cell>
          <cell r="J3797">
            <v>201903</v>
          </cell>
          <cell r="K3797">
            <v>201800</v>
          </cell>
          <cell r="N3797">
            <v>206425.87</v>
          </cell>
          <cell r="O3797" t="str">
            <v>ERF</v>
          </cell>
        </row>
        <row r="3798">
          <cell r="B3798" t="str">
            <v>NH_ERF_HPHCNE_HMO_POS</v>
          </cell>
          <cell r="H3798">
            <v>347</v>
          </cell>
          <cell r="I3798">
            <v>0</v>
          </cell>
          <cell r="J3798">
            <v>201904</v>
          </cell>
          <cell r="K3798">
            <v>201800</v>
          </cell>
          <cell r="N3798">
            <v>202612.80000000002</v>
          </cell>
          <cell r="O3798" t="str">
            <v>ERF</v>
          </cell>
        </row>
        <row r="3799">
          <cell r="B3799" t="str">
            <v>NH_ERF_HPHCNE_HMO_POS</v>
          </cell>
          <cell r="H3799">
            <v>349</v>
          </cell>
          <cell r="I3799">
            <v>0</v>
          </cell>
          <cell r="J3799">
            <v>201905</v>
          </cell>
          <cell r="K3799">
            <v>201800</v>
          </cell>
          <cell r="N3799">
            <v>203726.76</v>
          </cell>
          <cell r="O3799" t="str">
            <v>ERF</v>
          </cell>
        </row>
        <row r="3800">
          <cell r="B3800" t="str">
            <v>NH_ERF_HPHCNE_HMO_POS</v>
          </cell>
          <cell r="H3800">
            <v>13</v>
          </cell>
          <cell r="I3800">
            <v>0</v>
          </cell>
          <cell r="J3800">
            <v>201906</v>
          </cell>
          <cell r="K3800">
            <v>201808</v>
          </cell>
          <cell r="N3800">
            <v>5495.31</v>
          </cell>
          <cell r="O3800" t="str">
            <v>ERF</v>
          </cell>
        </row>
        <row r="3801">
          <cell r="B3801" t="str">
            <v>NH_ERF_HPHCNE_HMO_POS</v>
          </cell>
          <cell r="H3801">
            <v>13</v>
          </cell>
          <cell r="I3801">
            <v>0</v>
          </cell>
          <cell r="J3801">
            <v>201907</v>
          </cell>
          <cell r="K3801">
            <v>201808</v>
          </cell>
          <cell r="N3801">
            <v>5667.86</v>
          </cell>
          <cell r="O3801" t="str">
            <v>ERF</v>
          </cell>
        </row>
        <row r="3802">
          <cell r="B3802" t="str">
            <v>NH_ERF_HPHCNE_HMO_POS</v>
          </cell>
          <cell r="H3802">
            <v>11</v>
          </cell>
          <cell r="I3802">
            <v>0</v>
          </cell>
          <cell r="J3802">
            <v>201908</v>
          </cell>
          <cell r="K3802">
            <v>201808</v>
          </cell>
          <cell r="N3802">
            <v>5286.49</v>
          </cell>
          <cell r="O3802" t="str">
            <v>ERF</v>
          </cell>
        </row>
        <row r="3803">
          <cell r="B3803" t="str">
            <v>NH_ERF_HPHCNE_HMO_POS</v>
          </cell>
          <cell r="H3803">
            <v>12</v>
          </cell>
          <cell r="I3803">
            <v>0</v>
          </cell>
          <cell r="J3803">
            <v>201909</v>
          </cell>
          <cell r="K3803">
            <v>201808</v>
          </cell>
          <cell r="N3803">
            <v>5516.54</v>
          </cell>
          <cell r="O3803" t="str">
            <v>ERF</v>
          </cell>
        </row>
        <row r="3804">
          <cell r="B3804" t="str">
            <v>NH_ERF_HPHCNE_HMO_POS</v>
          </cell>
          <cell r="H3804">
            <v>379</v>
          </cell>
          <cell r="I3804">
            <v>0</v>
          </cell>
          <cell r="J3804">
            <v>201901</v>
          </cell>
          <cell r="K3804">
            <v>201800</v>
          </cell>
          <cell r="N3804">
            <v>222710.84000000003</v>
          </cell>
          <cell r="O3804" t="str">
            <v>ERF</v>
          </cell>
        </row>
        <row r="3805">
          <cell r="B3805" t="str">
            <v>NH_ERF_HPHCNE_HMO_POS</v>
          </cell>
          <cell r="H3805">
            <v>379</v>
          </cell>
          <cell r="I3805">
            <v>0</v>
          </cell>
          <cell r="J3805">
            <v>201902</v>
          </cell>
          <cell r="K3805">
            <v>201800</v>
          </cell>
          <cell r="N3805">
            <v>222501.52</v>
          </cell>
          <cell r="O3805" t="str">
            <v>ERF</v>
          </cell>
        </row>
        <row r="3806">
          <cell r="B3806" t="str">
            <v>NH_ERF_HPHCNE_HMO_POS</v>
          </cell>
          <cell r="H3806">
            <v>378</v>
          </cell>
          <cell r="I3806">
            <v>0</v>
          </cell>
          <cell r="J3806">
            <v>201903</v>
          </cell>
          <cell r="K3806">
            <v>201800</v>
          </cell>
          <cell r="N3806">
            <v>221788.50999999998</v>
          </cell>
          <cell r="O3806" t="str">
            <v>ERF</v>
          </cell>
        </row>
        <row r="3807">
          <cell r="B3807" t="str">
            <v>NH_ERF_HPHCNE_HMO_POS</v>
          </cell>
          <cell r="H3807">
            <v>377</v>
          </cell>
          <cell r="I3807">
            <v>0</v>
          </cell>
          <cell r="J3807">
            <v>201904</v>
          </cell>
          <cell r="K3807">
            <v>201800</v>
          </cell>
          <cell r="N3807">
            <v>223243.17</v>
          </cell>
          <cell r="O3807" t="str">
            <v>ERF</v>
          </cell>
        </row>
        <row r="3808">
          <cell r="B3808" t="str">
            <v>NH_ERF_HPHCNE_HMO_POS</v>
          </cell>
          <cell r="H3808">
            <v>374</v>
          </cell>
          <cell r="I3808">
            <v>0</v>
          </cell>
          <cell r="J3808">
            <v>201905</v>
          </cell>
          <cell r="K3808">
            <v>201800</v>
          </cell>
          <cell r="N3808">
            <v>220018.37999999998</v>
          </cell>
          <cell r="O3808" t="str">
            <v>ERF</v>
          </cell>
        </row>
        <row r="3809">
          <cell r="B3809" t="str">
            <v>NH_ERF_HPHCNE_HMO_POS</v>
          </cell>
          <cell r="H3809">
            <v>370</v>
          </cell>
          <cell r="I3809">
            <v>0</v>
          </cell>
          <cell r="J3809">
            <v>201906</v>
          </cell>
          <cell r="K3809">
            <v>201800</v>
          </cell>
          <cell r="N3809">
            <v>218763.45</v>
          </cell>
          <cell r="O3809" t="str">
            <v>ERF</v>
          </cell>
        </row>
        <row r="3810">
          <cell r="B3810" t="str">
            <v>NH_ERF_HPHCNE_HMO_POS</v>
          </cell>
          <cell r="H3810">
            <v>445</v>
          </cell>
          <cell r="I3810">
            <v>0</v>
          </cell>
          <cell r="J3810">
            <v>201907</v>
          </cell>
          <cell r="K3810">
            <v>201800</v>
          </cell>
          <cell r="N3810">
            <v>264377.65999999997</v>
          </cell>
          <cell r="O3810" t="str">
            <v>ERF</v>
          </cell>
        </row>
        <row r="3811">
          <cell r="B3811" t="str">
            <v>NH_ERF_HPHCNE_HMO_POS</v>
          </cell>
          <cell r="H3811">
            <v>454</v>
          </cell>
          <cell r="I3811">
            <v>0</v>
          </cell>
          <cell r="J3811">
            <v>201908</v>
          </cell>
          <cell r="K3811">
            <v>201800</v>
          </cell>
          <cell r="N3811">
            <v>270104.08999999997</v>
          </cell>
          <cell r="O3811" t="str">
            <v>ERF</v>
          </cell>
        </row>
        <row r="3812">
          <cell r="B3812" t="str">
            <v>NH_ERF_HPHCNE_HMO_POS</v>
          </cell>
          <cell r="H3812">
            <v>447</v>
          </cell>
          <cell r="I3812">
            <v>0</v>
          </cell>
          <cell r="J3812">
            <v>201909</v>
          </cell>
          <cell r="K3812">
            <v>201800</v>
          </cell>
          <cell r="N3812">
            <v>268764.96000000002</v>
          </cell>
          <cell r="O3812" t="str">
            <v>ERF</v>
          </cell>
        </row>
        <row r="3813">
          <cell r="B3813" t="str">
            <v>NH_ERF_HPHCNE_HMO_POS</v>
          </cell>
          <cell r="H3813">
            <v>80</v>
          </cell>
          <cell r="I3813">
            <v>0</v>
          </cell>
          <cell r="J3813">
            <v>201901</v>
          </cell>
          <cell r="K3813">
            <v>201800</v>
          </cell>
          <cell r="N3813">
            <v>26840.02</v>
          </cell>
          <cell r="O3813" t="str">
            <v>ERF</v>
          </cell>
        </row>
        <row r="3814">
          <cell r="B3814" t="str">
            <v>NH_ERF_HPHCNE_HMO_POS</v>
          </cell>
          <cell r="H3814">
            <v>80</v>
          </cell>
          <cell r="I3814">
            <v>0</v>
          </cell>
          <cell r="J3814">
            <v>201902</v>
          </cell>
          <cell r="K3814">
            <v>201800</v>
          </cell>
          <cell r="N3814">
            <v>26783.52</v>
          </cell>
          <cell r="O3814" t="str">
            <v>ERF</v>
          </cell>
        </row>
        <row r="3815">
          <cell r="B3815" t="str">
            <v>NH_ERF_HPHCNE_HMO_POS</v>
          </cell>
          <cell r="H3815">
            <v>78</v>
          </cell>
          <cell r="I3815">
            <v>0</v>
          </cell>
          <cell r="J3815">
            <v>201903</v>
          </cell>
          <cell r="K3815">
            <v>201800</v>
          </cell>
          <cell r="N3815">
            <v>25828.1</v>
          </cell>
          <cell r="O3815" t="str">
            <v>ERF</v>
          </cell>
        </row>
        <row r="3816">
          <cell r="B3816" t="str">
            <v>NH_ERF_HPHCNE_HMO_POS</v>
          </cell>
          <cell r="H3816">
            <v>70</v>
          </cell>
          <cell r="I3816">
            <v>0</v>
          </cell>
          <cell r="J3816">
            <v>201904</v>
          </cell>
          <cell r="K3816">
            <v>201800</v>
          </cell>
          <cell r="N3816">
            <v>24057.48</v>
          </cell>
          <cell r="O3816" t="str">
            <v>ERF</v>
          </cell>
        </row>
        <row r="3817">
          <cell r="B3817" t="str">
            <v>NH_ERF_HPHCNE_HMO_POS</v>
          </cell>
          <cell r="H3817">
            <v>70</v>
          </cell>
          <cell r="I3817">
            <v>0</v>
          </cell>
          <cell r="J3817">
            <v>201905</v>
          </cell>
          <cell r="K3817">
            <v>201800</v>
          </cell>
          <cell r="N3817">
            <v>23764.63</v>
          </cell>
          <cell r="O3817" t="str">
            <v>ERF</v>
          </cell>
        </row>
        <row r="3818">
          <cell r="B3818" t="str">
            <v>NH_ERF_HPHCNE_HMO_POS</v>
          </cell>
          <cell r="H3818">
            <v>67</v>
          </cell>
          <cell r="I3818">
            <v>0</v>
          </cell>
          <cell r="J3818">
            <v>201906</v>
          </cell>
          <cell r="K3818">
            <v>201800</v>
          </cell>
          <cell r="N3818">
            <v>22921.58</v>
          </cell>
          <cell r="O3818" t="str">
            <v>ERF</v>
          </cell>
        </row>
        <row r="3819">
          <cell r="B3819" t="str">
            <v>NH_ERF_HPHCNE_HMO_POS</v>
          </cell>
          <cell r="H3819">
            <v>67</v>
          </cell>
          <cell r="I3819">
            <v>0</v>
          </cell>
          <cell r="J3819">
            <v>201907</v>
          </cell>
          <cell r="K3819">
            <v>201800</v>
          </cell>
          <cell r="N3819">
            <v>22781.45</v>
          </cell>
          <cell r="O3819" t="str">
            <v>ERF</v>
          </cell>
        </row>
        <row r="3820">
          <cell r="B3820" t="str">
            <v>NH_ERF_HPHCNE_HMO_POS</v>
          </cell>
          <cell r="H3820">
            <v>67</v>
          </cell>
          <cell r="I3820">
            <v>0</v>
          </cell>
          <cell r="J3820">
            <v>201908</v>
          </cell>
          <cell r="K3820">
            <v>201800</v>
          </cell>
          <cell r="N3820">
            <v>22781.45</v>
          </cell>
          <cell r="O3820" t="str">
            <v>ERF</v>
          </cell>
        </row>
        <row r="3821">
          <cell r="B3821" t="str">
            <v>NH_ERF_HPHCNE_HMO_POS</v>
          </cell>
          <cell r="H3821">
            <v>67</v>
          </cell>
          <cell r="I3821">
            <v>0</v>
          </cell>
          <cell r="J3821">
            <v>201909</v>
          </cell>
          <cell r="K3821">
            <v>201800</v>
          </cell>
          <cell r="N3821">
            <v>22781.45</v>
          </cell>
          <cell r="O3821" t="str">
            <v>ERF</v>
          </cell>
        </row>
        <row r="3822">
          <cell r="B3822" t="str">
            <v>NH_ERF_HPHCNE_HMO_POS</v>
          </cell>
          <cell r="H3822">
            <v>623</v>
          </cell>
          <cell r="I3822">
            <v>0</v>
          </cell>
          <cell r="J3822">
            <v>201901</v>
          </cell>
          <cell r="K3822">
            <v>201800</v>
          </cell>
          <cell r="N3822">
            <v>317692.11999999988</v>
          </cell>
          <cell r="O3822" t="str">
            <v>ERF</v>
          </cell>
        </row>
        <row r="3823">
          <cell r="B3823" t="str">
            <v>NH_ERF_HPHCNE_HMO_POS</v>
          </cell>
          <cell r="H3823">
            <v>33</v>
          </cell>
          <cell r="I3823">
            <v>0</v>
          </cell>
          <cell r="J3823">
            <v>201901</v>
          </cell>
          <cell r="K3823">
            <v>201808</v>
          </cell>
          <cell r="N3823">
            <v>12781.900000000001</v>
          </cell>
          <cell r="O3823" t="str">
            <v>ERF</v>
          </cell>
        </row>
        <row r="3824">
          <cell r="B3824" t="str">
            <v>NH_ERF_HPHCNE_HMO_POS</v>
          </cell>
          <cell r="H3824">
            <v>620</v>
          </cell>
          <cell r="I3824">
            <v>0</v>
          </cell>
          <cell r="J3824">
            <v>201902</v>
          </cell>
          <cell r="K3824">
            <v>201800</v>
          </cell>
          <cell r="N3824">
            <v>317916.24999999988</v>
          </cell>
          <cell r="O3824" t="str">
            <v>ERF</v>
          </cell>
        </row>
        <row r="3825">
          <cell r="B3825" t="str">
            <v>NH_ERF_HPHCNE_HMO_POS</v>
          </cell>
          <cell r="H3825">
            <v>31</v>
          </cell>
          <cell r="I3825">
            <v>0</v>
          </cell>
          <cell r="J3825">
            <v>201902</v>
          </cell>
          <cell r="K3825">
            <v>201808</v>
          </cell>
          <cell r="N3825">
            <v>11980.420000000002</v>
          </cell>
          <cell r="O3825" t="str">
            <v>ERF</v>
          </cell>
        </row>
        <row r="3826">
          <cell r="B3826" t="str">
            <v>NH_ERF_HPHCNE_HMO_POS</v>
          </cell>
          <cell r="H3826">
            <v>609</v>
          </cell>
          <cell r="I3826">
            <v>0</v>
          </cell>
          <cell r="J3826">
            <v>201903</v>
          </cell>
          <cell r="K3826">
            <v>201800</v>
          </cell>
          <cell r="N3826">
            <v>318579.35999999993</v>
          </cell>
          <cell r="O3826" t="str">
            <v>ERF</v>
          </cell>
        </row>
        <row r="3827">
          <cell r="B3827" t="str">
            <v>NH_ERF_HPHCNE_HMO_POS</v>
          </cell>
          <cell r="H3827">
            <v>36</v>
          </cell>
          <cell r="I3827">
            <v>0</v>
          </cell>
          <cell r="J3827">
            <v>201903</v>
          </cell>
          <cell r="K3827">
            <v>201808</v>
          </cell>
          <cell r="N3827">
            <v>12806.93</v>
          </cell>
          <cell r="O3827" t="str">
            <v>ERF</v>
          </cell>
        </row>
        <row r="3828">
          <cell r="B3828" t="str">
            <v>NH_ERF_HPHCNE_HMO_POS</v>
          </cell>
          <cell r="H3828">
            <v>601</v>
          </cell>
          <cell r="I3828">
            <v>0</v>
          </cell>
          <cell r="J3828">
            <v>201904</v>
          </cell>
          <cell r="K3828">
            <v>201800</v>
          </cell>
          <cell r="N3828">
            <v>308964.08999999991</v>
          </cell>
          <cell r="O3828" t="str">
            <v>ERF</v>
          </cell>
        </row>
        <row r="3829">
          <cell r="B3829" t="str">
            <v>NH_ERF_HPHCNE_HMO_POS</v>
          </cell>
          <cell r="H3829">
            <v>35</v>
          </cell>
          <cell r="I3829">
            <v>0</v>
          </cell>
          <cell r="J3829">
            <v>201904</v>
          </cell>
          <cell r="K3829">
            <v>201808</v>
          </cell>
          <cell r="N3829">
            <v>12553.900000000001</v>
          </cell>
          <cell r="O3829" t="str">
            <v>ERF</v>
          </cell>
        </row>
        <row r="3830">
          <cell r="B3830" t="str">
            <v>NH_ERF_HPHCNE_HMO_POS</v>
          </cell>
          <cell r="H3830">
            <v>599</v>
          </cell>
          <cell r="I3830">
            <v>0</v>
          </cell>
          <cell r="J3830">
            <v>201905</v>
          </cell>
          <cell r="K3830">
            <v>201800</v>
          </cell>
          <cell r="N3830">
            <v>308576.75999999995</v>
          </cell>
          <cell r="O3830" t="str">
            <v>ERF</v>
          </cell>
        </row>
        <row r="3831">
          <cell r="B3831" t="str">
            <v>NH_ERF_HPHCNE_HMO_POS</v>
          </cell>
          <cell r="H3831">
            <v>44</v>
          </cell>
          <cell r="I3831">
            <v>0</v>
          </cell>
          <cell r="J3831">
            <v>201905</v>
          </cell>
          <cell r="K3831">
            <v>201808</v>
          </cell>
          <cell r="N3831">
            <v>16621.38</v>
          </cell>
          <cell r="O3831" t="str">
            <v>ERF</v>
          </cell>
        </row>
        <row r="3832">
          <cell r="B3832" t="str">
            <v>NH_ERF_HPHCNE_HMO_POS</v>
          </cell>
          <cell r="H3832">
            <v>614</v>
          </cell>
          <cell r="I3832">
            <v>0</v>
          </cell>
          <cell r="J3832">
            <v>201906</v>
          </cell>
          <cell r="K3832">
            <v>201800</v>
          </cell>
          <cell r="N3832">
            <v>313675.52999999991</v>
          </cell>
          <cell r="O3832" t="str">
            <v>ERF</v>
          </cell>
        </row>
        <row r="3833">
          <cell r="B3833" t="str">
            <v>NH_ERF_HPHCNE_HMO_POS</v>
          </cell>
          <cell r="H3833">
            <v>44</v>
          </cell>
          <cell r="I3833">
            <v>0</v>
          </cell>
          <cell r="J3833">
            <v>201906</v>
          </cell>
          <cell r="K3833">
            <v>201808</v>
          </cell>
          <cell r="N3833">
            <v>16462.53</v>
          </cell>
          <cell r="O3833" t="str">
            <v>ERF</v>
          </cell>
        </row>
        <row r="3834">
          <cell r="B3834" t="str">
            <v>NH_ERF_HPHCNE_HMO_POS</v>
          </cell>
          <cell r="H3834">
            <v>635</v>
          </cell>
          <cell r="I3834">
            <v>0</v>
          </cell>
          <cell r="J3834">
            <v>201907</v>
          </cell>
          <cell r="K3834">
            <v>201800</v>
          </cell>
          <cell r="N3834">
            <v>324355.97999999992</v>
          </cell>
          <cell r="O3834" t="str">
            <v>ERF</v>
          </cell>
        </row>
        <row r="3835">
          <cell r="B3835" t="str">
            <v>NH_ERF_HPHCNE_HMO_POS</v>
          </cell>
          <cell r="H3835">
            <v>43</v>
          </cell>
          <cell r="I3835">
            <v>0</v>
          </cell>
          <cell r="J3835">
            <v>201907</v>
          </cell>
          <cell r="K3835">
            <v>201808</v>
          </cell>
          <cell r="N3835">
            <v>16031.68</v>
          </cell>
          <cell r="O3835" t="str">
            <v>ERF</v>
          </cell>
        </row>
        <row r="3836">
          <cell r="B3836" t="str">
            <v>NH_ERF_HPHCNE_HMO_POS</v>
          </cell>
          <cell r="H3836">
            <v>626</v>
          </cell>
          <cell r="I3836">
            <v>0</v>
          </cell>
          <cell r="J3836">
            <v>201908</v>
          </cell>
          <cell r="K3836">
            <v>201800</v>
          </cell>
          <cell r="N3836">
            <v>317150.54999999987</v>
          </cell>
          <cell r="O3836" t="str">
            <v>ERF</v>
          </cell>
        </row>
        <row r="3837">
          <cell r="B3837" t="str">
            <v>NH_ERF_HPHCNE_HMO_POS</v>
          </cell>
          <cell r="H3837">
            <v>43</v>
          </cell>
          <cell r="I3837">
            <v>0</v>
          </cell>
          <cell r="J3837">
            <v>201908</v>
          </cell>
          <cell r="K3837">
            <v>201808</v>
          </cell>
          <cell r="N3837">
            <v>16031.68</v>
          </cell>
          <cell r="O3837" t="str">
            <v>ERF</v>
          </cell>
        </row>
        <row r="3838">
          <cell r="B3838" t="str">
            <v>NH_ERF_HPHCNE_HMO_POS</v>
          </cell>
          <cell r="H3838">
            <v>622</v>
          </cell>
          <cell r="I3838">
            <v>0</v>
          </cell>
          <cell r="J3838">
            <v>201909</v>
          </cell>
          <cell r="K3838">
            <v>201800</v>
          </cell>
          <cell r="N3838">
            <v>312460.17999999988</v>
          </cell>
          <cell r="O3838" t="str">
            <v>ERF</v>
          </cell>
        </row>
        <row r="3839">
          <cell r="B3839" t="str">
            <v>NH_ERF_HPHCNE_HMO_POS</v>
          </cell>
          <cell r="H3839">
            <v>42</v>
          </cell>
          <cell r="I3839">
            <v>0</v>
          </cell>
          <cell r="J3839">
            <v>201909</v>
          </cell>
          <cell r="K3839">
            <v>201808</v>
          </cell>
          <cell r="N3839">
            <v>15764.17</v>
          </cell>
          <cell r="O3839" t="str">
            <v>ERF</v>
          </cell>
        </row>
        <row r="3840">
          <cell r="B3840" t="str">
            <v>NH_ERF_HPIC_PPO</v>
          </cell>
          <cell r="H3840">
            <v>647</v>
          </cell>
          <cell r="I3840">
            <v>0</v>
          </cell>
          <cell r="J3840">
            <v>201901</v>
          </cell>
          <cell r="K3840">
            <v>201800</v>
          </cell>
          <cell r="N3840">
            <v>408967.85</v>
          </cell>
          <cell r="O3840" t="str">
            <v>ERF</v>
          </cell>
        </row>
        <row r="3841">
          <cell r="B3841" t="str">
            <v>NH_ERF_HPIC_PPO</v>
          </cell>
          <cell r="H3841">
            <v>652</v>
          </cell>
          <cell r="I3841">
            <v>0</v>
          </cell>
          <cell r="J3841">
            <v>201902</v>
          </cell>
          <cell r="K3841">
            <v>201800</v>
          </cell>
          <cell r="N3841">
            <v>407211.94</v>
          </cell>
          <cell r="O3841" t="str">
            <v>ERF</v>
          </cell>
        </row>
        <row r="3842">
          <cell r="B3842" t="str">
            <v>NH_ERF_HPIC_PPO</v>
          </cell>
          <cell r="H3842">
            <v>646</v>
          </cell>
          <cell r="I3842">
            <v>0</v>
          </cell>
          <cell r="J3842">
            <v>201903</v>
          </cell>
          <cell r="K3842">
            <v>201800</v>
          </cell>
          <cell r="N3842">
            <v>404526.19</v>
          </cell>
          <cell r="O3842" t="str">
            <v>ERF</v>
          </cell>
        </row>
        <row r="3843">
          <cell r="B3843" t="str">
            <v>NH_ERF_HPIC_PPO</v>
          </cell>
          <cell r="H3843">
            <v>638</v>
          </cell>
          <cell r="I3843">
            <v>0</v>
          </cell>
          <cell r="J3843">
            <v>201904</v>
          </cell>
          <cell r="K3843">
            <v>201800</v>
          </cell>
          <cell r="N3843">
            <v>402597.92</v>
          </cell>
          <cell r="O3843" t="str">
            <v>ERF</v>
          </cell>
        </row>
        <row r="3844">
          <cell r="B3844" t="str">
            <v>NH_ERF_HPIC_PPO</v>
          </cell>
          <cell r="H3844">
            <v>641</v>
          </cell>
          <cell r="I3844">
            <v>0</v>
          </cell>
          <cell r="J3844">
            <v>201905</v>
          </cell>
          <cell r="K3844">
            <v>201800</v>
          </cell>
          <cell r="N3844">
            <v>404625.56</v>
          </cell>
          <cell r="O3844" t="str">
            <v>ERF</v>
          </cell>
        </row>
        <row r="3845">
          <cell r="B3845" t="str">
            <v>NH_ERF_HPIC_PPO</v>
          </cell>
          <cell r="H3845">
            <v>651</v>
          </cell>
          <cell r="I3845">
            <v>0</v>
          </cell>
          <cell r="J3845">
            <v>201906</v>
          </cell>
          <cell r="K3845">
            <v>201800</v>
          </cell>
          <cell r="N3845">
            <v>410444.95</v>
          </cell>
          <cell r="O3845" t="str">
            <v>ERF</v>
          </cell>
        </row>
        <row r="3846">
          <cell r="B3846" t="str">
            <v>NH_ERF_HPIC_PPO</v>
          </cell>
          <cell r="H3846">
            <v>657</v>
          </cell>
          <cell r="I3846">
            <v>0</v>
          </cell>
          <cell r="J3846">
            <v>201907</v>
          </cell>
          <cell r="K3846">
            <v>201800</v>
          </cell>
          <cell r="N3846">
            <v>416924.08</v>
          </cell>
          <cell r="O3846" t="str">
            <v>ERF</v>
          </cell>
        </row>
        <row r="3847">
          <cell r="B3847" t="str">
            <v>NH_ERF_HPIC_PPO</v>
          </cell>
          <cell r="H3847">
            <v>672</v>
          </cell>
          <cell r="I3847">
            <v>0</v>
          </cell>
          <cell r="J3847">
            <v>201908</v>
          </cell>
          <cell r="K3847">
            <v>201800</v>
          </cell>
          <cell r="N3847">
            <v>422838.74</v>
          </cell>
          <cell r="O3847" t="str">
            <v>ERF</v>
          </cell>
        </row>
        <row r="3848">
          <cell r="B3848" t="str">
            <v>NH_ERF_HPIC_PPO</v>
          </cell>
          <cell r="H3848">
            <v>667</v>
          </cell>
          <cell r="I3848">
            <v>0</v>
          </cell>
          <cell r="J3848">
            <v>201909</v>
          </cell>
          <cell r="K3848">
            <v>201800</v>
          </cell>
          <cell r="N3848">
            <v>422037.68</v>
          </cell>
          <cell r="O3848" t="str">
            <v>ERF</v>
          </cell>
        </row>
        <row r="3849">
          <cell r="B3849" t="str">
            <v>NH_ERF_HPIC_PPO</v>
          </cell>
          <cell r="H3849">
            <v>1648</v>
          </cell>
          <cell r="I3849">
            <v>0</v>
          </cell>
          <cell r="J3849">
            <v>201901</v>
          </cell>
          <cell r="K3849">
            <v>201800</v>
          </cell>
          <cell r="N3849">
            <v>973439.28999999969</v>
          </cell>
          <cell r="O3849" t="str">
            <v>ERF</v>
          </cell>
        </row>
        <row r="3850">
          <cell r="B3850" t="str">
            <v>NH_ERF_HPIC_PPO</v>
          </cell>
          <cell r="H3850">
            <v>259</v>
          </cell>
          <cell r="I3850">
            <v>0</v>
          </cell>
          <cell r="J3850">
            <v>201901</v>
          </cell>
          <cell r="K3850">
            <v>201808</v>
          </cell>
          <cell r="N3850">
            <v>135178.01</v>
          </cell>
          <cell r="O3850" t="str">
            <v>ERF</v>
          </cell>
        </row>
        <row r="3851">
          <cell r="B3851" t="str">
            <v>NH_ERF_HPIC_PPO</v>
          </cell>
          <cell r="H3851">
            <v>1631</v>
          </cell>
          <cell r="I3851">
            <v>0</v>
          </cell>
          <cell r="J3851">
            <v>201902</v>
          </cell>
          <cell r="K3851">
            <v>201800</v>
          </cell>
          <cell r="N3851">
            <v>965837.85955056176</v>
          </cell>
          <cell r="O3851" t="str">
            <v>ERF</v>
          </cell>
        </row>
        <row r="3852">
          <cell r="B3852" t="str">
            <v>NH_ERF_HPIC_PPO</v>
          </cell>
          <cell r="H3852">
            <v>260</v>
          </cell>
          <cell r="I3852">
            <v>0</v>
          </cell>
          <cell r="J3852">
            <v>201902</v>
          </cell>
          <cell r="K3852">
            <v>201808</v>
          </cell>
          <cell r="N3852">
            <v>134896.74000000002</v>
          </cell>
          <cell r="O3852" t="str">
            <v>ERF</v>
          </cell>
        </row>
        <row r="3853">
          <cell r="B3853" t="str">
            <v>NH_ERF_HPIC_PPO</v>
          </cell>
          <cell r="H3853">
            <v>1630</v>
          </cell>
          <cell r="I3853">
            <v>0</v>
          </cell>
          <cell r="J3853">
            <v>201903</v>
          </cell>
          <cell r="K3853">
            <v>201800</v>
          </cell>
          <cell r="N3853">
            <v>964308.78999999992</v>
          </cell>
          <cell r="O3853" t="str">
            <v>ERF</v>
          </cell>
        </row>
        <row r="3854">
          <cell r="B3854" t="str">
            <v>NH_ERF_HPIC_PPO</v>
          </cell>
          <cell r="H3854">
            <v>257</v>
          </cell>
          <cell r="I3854">
            <v>0</v>
          </cell>
          <cell r="J3854">
            <v>201903</v>
          </cell>
          <cell r="K3854">
            <v>201808</v>
          </cell>
          <cell r="N3854">
            <v>132701.93</v>
          </cell>
          <cell r="O3854" t="str">
            <v>ERF</v>
          </cell>
        </row>
        <row r="3855">
          <cell r="B3855" t="str">
            <v>NH_ERF_HPIC_PPO</v>
          </cell>
          <cell r="H3855">
            <v>1631</v>
          </cell>
          <cell r="I3855">
            <v>0</v>
          </cell>
          <cell r="J3855">
            <v>201904</v>
          </cell>
          <cell r="K3855">
            <v>201800</v>
          </cell>
          <cell r="N3855">
            <v>967153.24</v>
          </cell>
          <cell r="O3855" t="str">
            <v>ERF</v>
          </cell>
        </row>
        <row r="3856">
          <cell r="B3856" t="str">
            <v>NH_ERF_HPIC_PPO</v>
          </cell>
          <cell r="H3856">
            <v>250</v>
          </cell>
          <cell r="I3856">
            <v>0</v>
          </cell>
          <cell r="J3856">
            <v>201904</v>
          </cell>
          <cell r="K3856">
            <v>201808</v>
          </cell>
          <cell r="N3856">
            <v>129500.35999999999</v>
          </cell>
          <cell r="O3856" t="str">
            <v>ERF</v>
          </cell>
        </row>
        <row r="3857">
          <cell r="B3857" t="str">
            <v>NH_ERF_HPIC_PPO</v>
          </cell>
          <cell r="H3857">
            <v>1640</v>
          </cell>
          <cell r="I3857">
            <v>0</v>
          </cell>
          <cell r="J3857">
            <v>201905</v>
          </cell>
          <cell r="K3857">
            <v>201800</v>
          </cell>
          <cell r="N3857">
            <v>971737.24999999988</v>
          </cell>
          <cell r="O3857" t="str">
            <v>ERF</v>
          </cell>
        </row>
        <row r="3858">
          <cell r="B3858" t="str">
            <v>NH_ERF_HPIC_PPO</v>
          </cell>
          <cell r="H3858">
            <v>251</v>
          </cell>
          <cell r="I3858">
            <v>0</v>
          </cell>
          <cell r="J3858">
            <v>201905</v>
          </cell>
          <cell r="K3858">
            <v>201808</v>
          </cell>
          <cell r="N3858">
            <v>130170.13999999998</v>
          </cell>
          <cell r="O3858" t="str">
            <v>ERF</v>
          </cell>
        </row>
        <row r="3859">
          <cell r="B3859" t="str">
            <v>NH_ERF_HPIC_PPO</v>
          </cell>
          <cell r="H3859">
            <v>1653</v>
          </cell>
          <cell r="I3859">
            <v>0</v>
          </cell>
          <cell r="J3859">
            <v>201906</v>
          </cell>
          <cell r="K3859">
            <v>201800</v>
          </cell>
          <cell r="N3859">
            <v>975136.06999999983</v>
          </cell>
          <cell r="O3859" t="str">
            <v>ERF</v>
          </cell>
        </row>
        <row r="3860">
          <cell r="B3860" t="str">
            <v>NH_ERF_HPIC_PPO</v>
          </cell>
          <cell r="H3860">
            <v>250</v>
          </cell>
          <cell r="I3860">
            <v>0</v>
          </cell>
          <cell r="J3860">
            <v>201906</v>
          </cell>
          <cell r="K3860">
            <v>201808</v>
          </cell>
          <cell r="N3860">
            <v>130969.95999999999</v>
          </cell>
          <cell r="O3860" t="str">
            <v>ERF</v>
          </cell>
        </row>
        <row r="3861">
          <cell r="B3861" t="str">
            <v>NH_ERF_HPIC_PPO</v>
          </cell>
          <cell r="H3861">
            <v>1666</v>
          </cell>
          <cell r="I3861">
            <v>0</v>
          </cell>
          <cell r="J3861">
            <v>201907</v>
          </cell>
          <cell r="K3861">
            <v>201800</v>
          </cell>
          <cell r="N3861">
            <v>982960.35000000021</v>
          </cell>
          <cell r="O3861" t="str">
            <v>ERF</v>
          </cell>
        </row>
        <row r="3862">
          <cell r="B3862" t="str">
            <v>NH_ERF_HPIC_PPO</v>
          </cell>
          <cell r="H3862">
            <v>255</v>
          </cell>
          <cell r="I3862">
            <v>0</v>
          </cell>
          <cell r="J3862">
            <v>201907</v>
          </cell>
          <cell r="K3862">
            <v>201808</v>
          </cell>
          <cell r="N3862">
            <v>133005.91999999998</v>
          </cell>
          <cell r="O3862" t="str">
            <v>ERF</v>
          </cell>
        </row>
        <row r="3863">
          <cell r="B3863" t="str">
            <v>NH_ERF_HPIC_PPO</v>
          </cell>
          <cell r="H3863">
            <v>1664</v>
          </cell>
          <cell r="I3863">
            <v>0</v>
          </cell>
          <cell r="J3863">
            <v>201908</v>
          </cell>
          <cell r="K3863">
            <v>201800</v>
          </cell>
          <cell r="N3863">
            <v>981075.85</v>
          </cell>
          <cell r="O3863" t="str">
            <v>ERF</v>
          </cell>
        </row>
        <row r="3864">
          <cell r="B3864" t="str">
            <v>NH_ERF_HPIC_PPO</v>
          </cell>
          <cell r="H3864">
            <v>259</v>
          </cell>
          <cell r="I3864">
            <v>0</v>
          </cell>
          <cell r="J3864">
            <v>201908</v>
          </cell>
          <cell r="K3864">
            <v>201808</v>
          </cell>
          <cell r="N3864">
            <v>133378.22</v>
          </cell>
          <cell r="O3864" t="str">
            <v>ERF</v>
          </cell>
        </row>
        <row r="3865">
          <cell r="B3865" t="str">
            <v>NH_ERF_HPIC_PPO</v>
          </cell>
          <cell r="H3865">
            <v>1663</v>
          </cell>
          <cell r="I3865">
            <v>0</v>
          </cell>
          <cell r="J3865">
            <v>201909</v>
          </cell>
          <cell r="K3865">
            <v>201800</v>
          </cell>
          <cell r="N3865">
            <v>979693.23999999987</v>
          </cell>
          <cell r="O3865" t="str">
            <v>ERF</v>
          </cell>
        </row>
        <row r="3866">
          <cell r="B3866" t="str">
            <v>NH_ERF_HPIC_PPO</v>
          </cell>
          <cell r="H3866">
            <v>264</v>
          </cell>
          <cell r="I3866">
            <v>0</v>
          </cell>
          <cell r="J3866">
            <v>201909</v>
          </cell>
          <cell r="K3866">
            <v>201808</v>
          </cell>
          <cell r="N3866">
            <v>131417.81</v>
          </cell>
          <cell r="O3866" t="str">
            <v>ERF</v>
          </cell>
        </row>
        <row r="3867">
          <cell r="B3867" t="str">
            <v>NH_ERF_HPIC_PPO</v>
          </cell>
          <cell r="H3867">
            <v>128</v>
          </cell>
          <cell r="I3867">
            <v>0</v>
          </cell>
          <cell r="J3867">
            <v>201901</v>
          </cell>
          <cell r="K3867">
            <v>201800</v>
          </cell>
          <cell r="N3867">
            <v>67100.61</v>
          </cell>
          <cell r="O3867" t="str">
            <v>ERF</v>
          </cell>
        </row>
        <row r="3868">
          <cell r="B3868" t="str">
            <v>NH_ERF_HPIC_PPO</v>
          </cell>
          <cell r="H3868">
            <v>128</v>
          </cell>
          <cell r="I3868">
            <v>0</v>
          </cell>
          <cell r="J3868">
            <v>201902</v>
          </cell>
          <cell r="K3868">
            <v>201800</v>
          </cell>
          <cell r="N3868">
            <v>66284.150000000009</v>
          </cell>
          <cell r="O3868" t="str">
            <v>ERF</v>
          </cell>
        </row>
        <row r="3869">
          <cell r="B3869" t="str">
            <v>NH_ERF_HPIC_PPO</v>
          </cell>
          <cell r="H3869">
            <v>129</v>
          </cell>
          <cell r="I3869">
            <v>0</v>
          </cell>
          <cell r="J3869">
            <v>201903</v>
          </cell>
          <cell r="K3869">
            <v>201800</v>
          </cell>
          <cell r="N3869">
            <v>66862.97</v>
          </cell>
          <cell r="O3869" t="str">
            <v>ERF</v>
          </cell>
        </row>
        <row r="3870">
          <cell r="B3870" t="str">
            <v>NH_ERF_HPIC_PPO</v>
          </cell>
          <cell r="H3870">
            <v>124</v>
          </cell>
          <cell r="I3870">
            <v>0</v>
          </cell>
          <cell r="J3870">
            <v>201904</v>
          </cell>
          <cell r="K3870">
            <v>201800</v>
          </cell>
          <cell r="N3870">
            <v>64805.34</v>
          </cell>
          <cell r="O3870" t="str">
            <v>ERF</v>
          </cell>
        </row>
        <row r="3871">
          <cell r="B3871" t="str">
            <v>NH_ERF_HPIC_PPO</v>
          </cell>
          <cell r="H3871">
            <v>127</v>
          </cell>
          <cell r="I3871">
            <v>0</v>
          </cell>
          <cell r="J3871">
            <v>201905</v>
          </cell>
          <cell r="K3871">
            <v>201800</v>
          </cell>
          <cell r="N3871">
            <v>64876.880000000005</v>
          </cell>
          <cell r="O3871" t="str">
            <v>ERF</v>
          </cell>
        </row>
        <row r="3872">
          <cell r="B3872" t="str">
            <v>NH_ERF_HPIC_PPO</v>
          </cell>
          <cell r="H3872">
            <v>127</v>
          </cell>
          <cell r="I3872">
            <v>0</v>
          </cell>
          <cell r="J3872">
            <v>201906</v>
          </cell>
          <cell r="K3872">
            <v>201800</v>
          </cell>
          <cell r="N3872">
            <v>64876.880000000005</v>
          </cell>
          <cell r="O3872" t="str">
            <v>ERF</v>
          </cell>
        </row>
        <row r="3873">
          <cell r="B3873" t="str">
            <v>NH_ERF_HPIC_PPO</v>
          </cell>
          <cell r="H3873">
            <v>126</v>
          </cell>
          <cell r="I3873">
            <v>0</v>
          </cell>
          <cell r="J3873">
            <v>201907</v>
          </cell>
          <cell r="K3873">
            <v>201800</v>
          </cell>
          <cell r="N3873">
            <v>64493.369999999995</v>
          </cell>
          <cell r="O3873" t="str">
            <v>ERF</v>
          </cell>
        </row>
        <row r="3874">
          <cell r="B3874" t="str">
            <v>NH_ERF_HPIC_PPO</v>
          </cell>
          <cell r="H3874">
            <v>128</v>
          </cell>
          <cell r="I3874">
            <v>0</v>
          </cell>
          <cell r="J3874">
            <v>201908</v>
          </cell>
          <cell r="K3874">
            <v>201800</v>
          </cell>
          <cell r="N3874">
            <v>64834.369999999995</v>
          </cell>
          <cell r="O3874" t="str">
            <v>ERF</v>
          </cell>
        </row>
        <row r="3875">
          <cell r="B3875" t="str">
            <v>NH_ERF_HPIC_PPO</v>
          </cell>
          <cell r="H3875">
            <v>134</v>
          </cell>
          <cell r="I3875">
            <v>0</v>
          </cell>
          <cell r="J3875">
            <v>201909</v>
          </cell>
          <cell r="K3875">
            <v>201800</v>
          </cell>
          <cell r="N3875">
            <v>64901.5</v>
          </cell>
          <cell r="O3875" t="str">
            <v>ERF</v>
          </cell>
        </row>
        <row r="3876">
          <cell r="B3876" t="str">
            <v>NH_ERF_HPIC_PPO</v>
          </cell>
          <cell r="H3876">
            <v>353</v>
          </cell>
          <cell r="I3876">
            <v>0</v>
          </cell>
          <cell r="J3876">
            <v>201901</v>
          </cell>
          <cell r="K3876">
            <v>201800</v>
          </cell>
          <cell r="N3876">
            <v>186338.18</v>
          </cell>
          <cell r="O3876" t="str">
            <v>ERF</v>
          </cell>
        </row>
        <row r="3877">
          <cell r="B3877" t="str">
            <v>NH_ERF_HPIC_PPO</v>
          </cell>
          <cell r="H3877">
            <v>352</v>
          </cell>
          <cell r="I3877">
            <v>0</v>
          </cell>
          <cell r="J3877">
            <v>201902</v>
          </cell>
          <cell r="K3877">
            <v>201800</v>
          </cell>
          <cell r="N3877">
            <v>185606.39</v>
          </cell>
          <cell r="O3877" t="str">
            <v>ERF</v>
          </cell>
        </row>
        <row r="3878">
          <cell r="B3878" t="str">
            <v>NH_ERF_HPIC_PPO</v>
          </cell>
          <cell r="H3878">
            <v>349</v>
          </cell>
          <cell r="I3878">
            <v>0</v>
          </cell>
          <cell r="J3878">
            <v>201903</v>
          </cell>
          <cell r="K3878">
            <v>201800</v>
          </cell>
          <cell r="N3878">
            <v>185037.18</v>
          </cell>
          <cell r="O3878" t="str">
            <v>ERF</v>
          </cell>
        </row>
        <row r="3879">
          <cell r="B3879" t="str">
            <v>NH_ERF_HPIC_PPO</v>
          </cell>
          <cell r="H3879">
            <v>359</v>
          </cell>
          <cell r="I3879">
            <v>0</v>
          </cell>
          <cell r="J3879">
            <v>201904</v>
          </cell>
          <cell r="K3879">
            <v>201800</v>
          </cell>
          <cell r="N3879">
            <v>191156.33000000002</v>
          </cell>
          <cell r="O3879" t="str">
            <v>ERF</v>
          </cell>
        </row>
        <row r="3880">
          <cell r="B3880" t="str">
            <v>NH_ERF_HPIC_PPO</v>
          </cell>
          <cell r="H3880">
            <v>363</v>
          </cell>
          <cell r="I3880">
            <v>0</v>
          </cell>
          <cell r="J3880">
            <v>201905</v>
          </cell>
          <cell r="K3880">
            <v>201800</v>
          </cell>
          <cell r="N3880">
            <v>194259.25</v>
          </cell>
          <cell r="O3880" t="str">
            <v>ERF</v>
          </cell>
        </row>
        <row r="3881">
          <cell r="B3881" t="str">
            <v>NH_ERF_HPIC_PPO</v>
          </cell>
          <cell r="H3881">
            <v>390</v>
          </cell>
          <cell r="I3881">
            <v>0</v>
          </cell>
          <cell r="J3881">
            <v>201906</v>
          </cell>
          <cell r="K3881">
            <v>201800</v>
          </cell>
          <cell r="N3881">
            <v>211474.08000000002</v>
          </cell>
          <cell r="O3881" t="str">
            <v>ERF</v>
          </cell>
        </row>
        <row r="3882">
          <cell r="B3882" t="str">
            <v>NH_ERF_HPIC_PPO</v>
          </cell>
          <cell r="H3882">
            <v>2</v>
          </cell>
          <cell r="I3882">
            <v>0</v>
          </cell>
          <cell r="J3882">
            <v>201906</v>
          </cell>
          <cell r="K3882">
            <v>201808</v>
          </cell>
          <cell r="N3882">
            <v>2085.6999999999998</v>
          </cell>
          <cell r="O3882" t="str">
            <v>ERF</v>
          </cell>
        </row>
        <row r="3883">
          <cell r="B3883" t="str">
            <v>NH_ERF_HPIC_PPO</v>
          </cell>
          <cell r="H3883">
            <v>470</v>
          </cell>
          <cell r="I3883">
            <v>0</v>
          </cell>
          <cell r="J3883">
            <v>201907</v>
          </cell>
          <cell r="K3883">
            <v>201800</v>
          </cell>
          <cell r="N3883">
            <v>256627.45999999996</v>
          </cell>
          <cell r="O3883" t="str">
            <v>ERF</v>
          </cell>
        </row>
        <row r="3884">
          <cell r="B3884" t="str">
            <v>NH_ERF_HPIC_PPO</v>
          </cell>
          <cell r="H3884">
            <v>2</v>
          </cell>
          <cell r="I3884">
            <v>0</v>
          </cell>
          <cell r="J3884">
            <v>201907</v>
          </cell>
          <cell r="K3884">
            <v>201808</v>
          </cell>
          <cell r="N3884">
            <v>2085.6999999999998</v>
          </cell>
          <cell r="O3884" t="str">
            <v>ERF</v>
          </cell>
        </row>
        <row r="3885">
          <cell r="B3885" t="str">
            <v>NH_ERF_HPIC_PPO</v>
          </cell>
          <cell r="H3885">
            <v>469</v>
          </cell>
          <cell r="I3885">
            <v>0</v>
          </cell>
          <cell r="J3885">
            <v>201908</v>
          </cell>
          <cell r="K3885">
            <v>201800</v>
          </cell>
          <cell r="N3885">
            <v>254738.33</v>
          </cell>
          <cell r="O3885" t="str">
            <v>ERF</v>
          </cell>
        </row>
        <row r="3886">
          <cell r="B3886" t="str">
            <v>NH_ERF_HPIC_PPO</v>
          </cell>
          <cell r="H3886">
            <v>2</v>
          </cell>
          <cell r="I3886">
            <v>0</v>
          </cell>
          <cell r="J3886">
            <v>201908</v>
          </cell>
          <cell r="K3886">
            <v>201808</v>
          </cell>
          <cell r="N3886">
            <v>2085.6999999999998</v>
          </cell>
          <cell r="O3886" t="str">
            <v>ERF</v>
          </cell>
        </row>
        <row r="3887">
          <cell r="B3887" t="str">
            <v>NH_ERF_HPIC_PPO</v>
          </cell>
          <cell r="H3887">
            <v>468</v>
          </cell>
          <cell r="I3887">
            <v>0</v>
          </cell>
          <cell r="J3887">
            <v>201909</v>
          </cell>
          <cell r="K3887">
            <v>201800</v>
          </cell>
          <cell r="N3887">
            <v>257206.90999999997</v>
          </cell>
          <cell r="O3887" t="str">
            <v>ERF</v>
          </cell>
        </row>
        <row r="3888">
          <cell r="B3888" t="str">
            <v>NH_ERF_HPIC_PPO</v>
          </cell>
          <cell r="H3888">
            <v>2</v>
          </cell>
          <cell r="I3888">
            <v>0</v>
          </cell>
          <cell r="J3888">
            <v>201909</v>
          </cell>
          <cell r="K3888">
            <v>201808</v>
          </cell>
          <cell r="N3888">
            <v>2085.6999999999998</v>
          </cell>
          <cell r="O3888" t="str">
            <v>ERF</v>
          </cell>
        </row>
        <row r="3889">
          <cell r="B3889" t="str">
            <v>NH_ERF_HPIC_PPO</v>
          </cell>
          <cell r="H3889">
            <v>15</v>
          </cell>
          <cell r="I3889">
            <v>0</v>
          </cell>
          <cell r="J3889">
            <v>201901</v>
          </cell>
          <cell r="K3889">
            <v>201800</v>
          </cell>
          <cell r="N3889">
            <v>9575.4600000000009</v>
          </cell>
          <cell r="O3889" t="str">
            <v>ERF</v>
          </cell>
        </row>
        <row r="3890">
          <cell r="B3890" t="str">
            <v>NH_ERF_HPIC_PPO</v>
          </cell>
          <cell r="H3890">
            <v>15</v>
          </cell>
          <cell r="I3890">
            <v>0</v>
          </cell>
          <cell r="J3890">
            <v>201902</v>
          </cell>
          <cell r="K3890">
            <v>201800</v>
          </cell>
          <cell r="N3890">
            <v>9575.4600000000009</v>
          </cell>
          <cell r="O3890" t="str">
            <v>ERF</v>
          </cell>
        </row>
        <row r="3891">
          <cell r="B3891" t="str">
            <v>NH_ERF_HPIC_PPO</v>
          </cell>
          <cell r="H3891">
            <v>15</v>
          </cell>
          <cell r="I3891">
            <v>0</v>
          </cell>
          <cell r="J3891">
            <v>201903</v>
          </cell>
          <cell r="K3891">
            <v>201800</v>
          </cell>
          <cell r="N3891">
            <v>9575.4600000000009</v>
          </cell>
          <cell r="O3891" t="str">
            <v>ERF</v>
          </cell>
        </row>
        <row r="3892">
          <cell r="B3892" t="str">
            <v>NH_ERF_HPIC_PPO</v>
          </cell>
          <cell r="H3892">
            <v>16</v>
          </cell>
          <cell r="I3892">
            <v>0</v>
          </cell>
          <cell r="J3892">
            <v>201904</v>
          </cell>
          <cell r="K3892">
            <v>201800</v>
          </cell>
          <cell r="N3892">
            <v>10215.76</v>
          </cell>
          <cell r="O3892" t="str">
            <v>ERF</v>
          </cell>
        </row>
        <row r="3893">
          <cell r="B3893" t="str">
            <v>NH_ERF_HPIC_PPO</v>
          </cell>
          <cell r="H3893">
            <v>15</v>
          </cell>
          <cell r="I3893">
            <v>0</v>
          </cell>
          <cell r="J3893">
            <v>201905</v>
          </cell>
          <cell r="K3893">
            <v>201800</v>
          </cell>
          <cell r="N3893">
            <v>8888.85</v>
          </cell>
          <cell r="O3893" t="str">
            <v>ERF</v>
          </cell>
        </row>
        <row r="3894">
          <cell r="B3894" t="str">
            <v>NH_ERF_HPIC_PPO</v>
          </cell>
          <cell r="H3894">
            <v>15</v>
          </cell>
          <cell r="I3894">
            <v>0</v>
          </cell>
          <cell r="J3894">
            <v>201906</v>
          </cell>
          <cell r="K3894">
            <v>201800</v>
          </cell>
          <cell r="N3894">
            <v>8888.85</v>
          </cell>
          <cell r="O3894" t="str">
            <v>ERF</v>
          </cell>
        </row>
        <row r="3895">
          <cell r="B3895" t="str">
            <v>NH_ERF_HPIC_PPO</v>
          </cell>
          <cell r="H3895">
            <v>13</v>
          </cell>
          <cell r="I3895">
            <v>0</v>
          </cell>
          <cell r="J3895">
            <v>201907</v>
          </cell>
          <cell r="K3895">
            <v>201800</v>
          </cell>
          <cell r="N3895">
            <v>7106.45</v>
          </cell>
          <cell r="O3895" t="str">
            <v>ERF</v>
          </cell>
        </row>
        <row r="3896">
          <cell r="B3896" t="str">
            <v>NH_ERF_HPIC_PPO</v>
          </cell>
          <cell r="H3896">
            <v>13</v>
          </cell>
          <cell r="I3896">
            <v>0</v>
          </cell>
          <cell r="J3896">
            <v>201908</v>
          </cell>
          <cell r="K3896">
            <v>201800</v>
          </cell>
          <cell r="N3896">
            <v>7467.8</v>
          </cell>
          <cell r="O3896" t="str">
            <v>ERF</v>
          </cell>
        </row>
        <row r="3897">
          <cell r="B3897" t="str">
            <v>NH_ERF_HPIC_PPO</v>
          </cell>
          <cell r="H3897">
            <v>17</v>
          </cell>
          <cell r="I3897">
            <v>0</v>
          </cell>
          <cell r="J3897">
            <v>201909</v>
          </cell>
          <cell r="K3897">
            <v>201800</v>
          </cell>
          <cell r="N3897">
            <v>8973.4500000000007</v>
          </cell>
          <cell r="O3897" t="str">
            <v>ERF</v>
          </cell>
        </row>
        <row r="3898">
          <cell r="B3898" t="str">
            <v>NH_ERF_HPIC_PPO</v>
          </cell>
          <cell r="H3898">
            <v>549</v>
          </cell>
          <cell r="I3898">
            <v>0</v>
          </cell>
          <cell r="J3898">
            <v>201901</v>
          </cell>
          <cell r="K3898">
            <v>201800</v>
          </cell>
          <cell r="N3898">
            <v>322290.02999999997</v>
          </cell>
          <cell r="O3898" t="str">
            <v>ERF</v>
          </cell>
        </row>
        <row r="3899">
          <cell r="B3899" t="str">
            <v>NH_ERF_HPIC_PPO</v>
          </cell>
          <cell r="H3899">
            <v>548</v>
          </cell>
          <cell r="I3899">
            <v>0</v>
          </cell>
          <cell r="J3899">
            <v>201902</v>
          </cell>
          <cell r="K3899">
            <v>201800</v>
          </cell>
          <cell r="N3899">
            <v>321394.17000000004</v>
          </cell>
          <cell r="O3899" t="str">
            <v>ERF</v>
          </cell>
        </row>
        <row r="3900">
          <cell r="B3900" t="str">
            <v>NH_ERF_HPIC_PPO</v>
          </cell>
          <cell r="H3900">
            <v>556</v>
          </cell>
          <cell r="I3900">
            <v>0</v>
          </cell>
          <cell r="J3900">
            <v>201903</v>
          </cell>
          <cell r="K3900">
            <v>201800</v>
          </cell>
          <cell r="N3900">
            <v>326617.63</v>
          </cell>
          <cell r="O3900" t="str">
            <v>ERF</v>
          </cell>
        </row>
        <row r="3901">
          <cell r="B3901" t="str">
            <v>NH_ERF_HPIC_PPO</v>
          </cell>
          <cell r="H3901">
            <v>560</v>
          </cell>
          <cell r="I3901">
            <v>0</v>
          </cell>
          <cell r="J3901">
            <v>201904</v>
          </cell>
          <cell r="K3901">
            <v>201800</v>
          </cell>
          <cell r="N3901">
            <v>329522.27</v>
          </cell>
          <cell r="O3901" t="str">
            <v>ERF</v>
          </cell>
        </row>
        <row r="3902">
          <cell r="B3902" t="str">
            <v>NH_ERF_HPIC_PPO</v>
          </cell>
          <cell r="H3902">
            <v>561</v>
          </cell>
          <cell r="I3902">
            <v>0</v>
          </cell>
          <cell r="J3902">
            <v>201905</v>
          </cell>
          <cell r="K3902">
            <v>201800</v>
          </cell>
          <cell r="N3902">
            <v>331304.78000000003</v>
          </cell>
          <cell r="O3902" t="str">
            <v>ERF</v>
          </cell>
        </row>
        <row r="3903">
          <cell r="B3903" t="str">
            <v>NH_ERF_HPIC_PPO</v>
          </cell>
          <cell r="H3903">
            <v>560</v>
          </cell>
          <cell r="I3903">
            <v>0</v>
          </cell>
          <cell r="J3903">
            <v>201906</v>
          </cell>
          <cell r="K3903">
            <v>201800</v>
          </cell>
          <cell r="N3903">
            <v>329715.99</v>
          </cell>
          <cell r="O3903" t="str">
            <v>ERF</v>
          </cell>
        </row>
        <row r="3904">
          <cell r="B3904" t="str">
            <v>NH_ERF_HPIC_PPO</v>
          </cell>
          <cell r="H3904">
            <v>561</v>
          </cell>
          <cell r="I3904">
            <v>0</v>
          </cell>
          <cell r="J3904">
            <v>201907</v>
          </cell>
          <cell r="K3904">
            <v>201800</v>
          </cell>
          <cell r="N3904">
            <v>329323.44</v>
          </cell>
          <cell r="O3904" t="str">
            <v>ERF</v>
          </cell>
        </row>
        <row r="3905">
          <cell r="B3905" t="str">
            <v>NH_ERF_HPIC_PPO</v>
          </cell>
          <cell r="H3905">
            <v>11</v>
          </cell>
          <cell r="I3905">
            <v>0</v>
          </cell>
          <cell r="J3905">
            <v>201901</v>
          </cell>
          <cell r="K3905">
            <v>201800</v>
          </cell>
          <cell r="N3905">
            <v>7911.46</v>
          </cell>
          <cell r="O3905" t="str">
            <v>ERF</v>
          </cell>
        </row>
        <row r="3906">
          <cell r="B3906" t="str">
            <v>NH_ERF_HPIC_PPO</v>
          </cell>
          <cell r="H3906">
            <v>11</v>
          </cell>
          <cell r="I3906">
            <v>0</v>
          </cell>
          <cell r="J3906">
            <v>201902</v>
          </cell>
          <cell r="K3906">
            <v>201800</v>
          </cell>
          <cell r="N3906">
            <v>7911.46</v>
          </cell>
          <cell r="O3906" t="str">
            <v>ERF</v>
          </cell>
        </row>
        <row r="3907">
          <cell r="B3907" t="str">
            <v>NH_ERF_HPIC_PPO</v>
          </cell>
          <cell r="H3907">
            <v>11</v>
          </cell>
          <cell r="I3907">
            <v>0</v>
          </cell>
          <cell r="J3907">
            <v>201903</v>
          </cell>
          <cell r="K3907">
            <v>201800</v>
          </cell>
          <cell r="N3907">
            <v>7911.46</v>
          </cell>
          <cell r="O3907" t="str">
            <v>ERF</v>
          </cell>
        </row>
        <row r="3908">
          <cell r="B3908" t="str">
            <v>NH_ERF_HPIC_PPO</v>
          </cell>
          <cell r="H3908">
            <v>11</v>
          </cell>
          <cell r="I3908">
            <v>0</v>
          </cell>
          <cell r="J3908">
            <v>201904</v>
          </cell>
          <cell r="K3908">
            <v>201800</v>
          </cell>
          <cell r="N3908">
            <v>7911.46</v>
          </cell>
          <cell r="O3908" t="str">
            <v>ERF</v>
          </cell>
        </row>
        <row r="3909">
          <cell r="B3909" t="str">
            <v>NH_ERF_HPIC_PPO</v>
          </cell>
          <cell r="H3909">
            <v>11</v>
          </cell>
          <cell r="I3909">
            <v>0</v>
          </cell>
          <cell r="J3909">
            <v>201905</v>
          </cell>
          <cell r="K3909">
            <v>201800</v>
          </cell>
          <cell r="N3909">
            <v>7911.46</v>
          </cell>
          <cell r="O3909" t="str">
            <v>ERF</v>
          </cell>
        </row>
        <row r="3910">
          <cell r="B3910" t="str">
            <v>NH_ERF_HPIC_PPO</v>
          </cell>
          <cell r="H3910">
            <v>11</v>
          </cell>
          <cell r="I3910">
            <v>0</v>
          </cell>
          <cell r="J3910">
            <v>201906</v>
          </cell>
          <cell r="K3910">
            <v>201800</v>
          </cell>
          <cell r="N3910">
            <v>7911.46</v>
          </cell>
          <cell r="O3910" t="str">
            <v>ERF</v>
          </cell>
        </row>
        <row r="3911">
          <cell r="B3911" t="str">
            <v>NH_ERF_HPIC_PPO</v>
          </cell>
          <cell r="H3911">
            <v>11</v>
          </cell>
          <cell r="I3911">
            <v>0</v>
          </cell>
          <cell r="J3911">
            <v>201907</v>
          </cell>
          <cell r="K3911">
            <v>201800</v>
          </cell>
          <cell r="N3911">
            <v>7911.46</v>
          </cell>
          <cell r="O3911" t="str">
            <v>ERF</v>
          </cell>
        </row>
        <row r="3912">
          <cell r="B3912" t="str">
            <v>NH_ERF_HPIC_PPO</v>
          </cell>
          <cell r="H3912">
            <v>11</v>
          </cell>
          <cell r="I3912">
            <v>0</v>
          </cell>
          <cell r="J3912">
            <v>201908</v>
          </cell>
          <cell r="K3912">
            <v>201800</v>
          </cell>
          <cell r="N3912">
            <v>7911.46</v>
          </cell>
          <cell r="O3912" t="str">
            <v>ERF</v>
          </cell>
        </row>
        <row r="3913">
          <cell r="B3913" t="str">
            <v>NH_ERF_HPIC_PPO</v>
          </cell>
          <cell r="H3913">
            <v>157</v>
          </cell>
          <cell r="I3913">
            <v>0</v>
          </cell>
          <cell r="J3913">
            <v>201901</v>
          </cell>
          <cell r="K3913">
            <v>201800</v>
          </cell>
          <cell r="N3913">
            <v>98955.01</v>
          </cell>
          <cell r="O3913" t="str">
            <v>ERF</v>
          </cell>
        </row>
        <row r="3914">
          <cell r="B3914" t="str">
            <v>NH_ERF_HPIC_PPO</v>
          </cell>
          <cell r="H3914">
            <v>155</v>
          </cell>
          <cell r="I3914">
            <v>0</v>
          </cell>
          <cell r="J3914">
            <v>201902</v>
          </cell>
          <cell r="K3914">
            <v>201800</v>
          </cell>
          <cell r="N3914">
            <v>96333.06</v>
          </cell>
          <cell r="O3914" t="str">
            <v>ERF</v>
          </cell>
        </row>
        <row r="3915">
          <cell r="B3915" t="str">
            <v>NH_ERF_HPIC_PPO</v>
          </cell>
          <cell r="H3915">
            <v>155</v>
          </cell>
          <cell r="I3915">
            <v>0</v>
          </cell>
          <cell r="J3915">
            <v>201903</v>
          </cell>
          <cell r="K3915">
            <v>201800</v>
          </cell>
          <cell r="N3915">
            <v>96333.06</v>
          </cell>
          <cell r="O3915" t="str">
            <v>ERF</v>
          </cell>
        </row>
        <row r="3916">
          <cell r="B3916" t="str">
            <v>NH_ERF_HPIC_PPO</v>
          </cell>
          <cell r="H3916">
            <v>156</v>
          </cell>
          <cell r="I3916">
            <v>0</v>
          </cell>
          <cell r="J3916">
            <v>201904</v>
          </cell>
          <cell r="K3916">
            <v>201800</v>
          </cell>
          <cell r="N3916">
            <v>97235.689999999988</v>
          </cell>
          <cell r="O3916" t="str">
            <v>ERF</v>
          </cell>
        </row>
        <row r="3917">
          <cell r="B3917" t="str">
            <v>NH_ERF_HPIC_PPO</v>
          </cell>
          <cell r="H3917">
            <v>156</v>
          </cell>
          <cell r="I3917">
            <v>0</v>
          </cell>
          <cell r="J3917">
            <v>201905</v>
          </cell>
          <cell r="K3917">
            <v>201800</v>
          </cell>
          <cell r="N3917">
            <v>97235.689999999988</v>
          </cell>
          <cell r="O3917" t="str">
            <v>ERF</v>
          </cell>
        </row>
        <row r="3918">
          <cell r="B3918" t="str">
            <v>NH_ERF_HPIC_PPO</v>
          </cell>
          <cell r="H3918">
            <v>160</v>
          </cell>
          <cell r="I3918">
            <v>0</v>
          </cell>
          <cell r="J3918">
            <v>201906</v>
          </cell>
          <cell r="K3918">
            <v>201800</v>
          </cell>
          <cell r="N3918">
            <v>99215.62999999999</v>
          </cell>
          <cell r="O3918" t="str">
            <v>ERF</v>
          </cell>
        </row>
        <row r="3919">
          <cell r="B3919" t="str">
            <v>NH_ERF_HPIC_PPO</v>
          </cell>
          <cell r="H3919">
            <v>159</v>
          </cell>
          <cell r="I3919">
            <v>0</v>
          </cell>
          <cell r="J3919">
            <v>201907</v>
          </cell>
          <cell r="K3919">
            <v>201800</v>
          </cell>
          <cell r="N3919">
            <v>98493.53</v>
          </cell>
          <cell r="O3919" t="str">
            <v>ERF</v>
          </cell>
        </row>
        <row r="3920">
          <cell r="B3920" t="str">
            <v>NH_ERF_HPIC_PPO</v>
          </cell>
          <cell r="H3920">
            <v>154</v>
          </cell>
          <cell r="I3920">
            <v>0</v>
          </cell>
          <cell r="J3920">
            <v>201908</v>
          </cell>
          <cell r="K3920">
            <v>201800</v>
          </cell>
          <cell r="N3920">
            <v>96437.86</v>
          </cell>
          <cell r="O3920" t="str">
            <v>ERF</v>
          </cell>
        </row>
        <row r="3921">
          <cell r="B3921" t="str">
            <v>NH_ERF_HPIC_PPO</v>
          </cell>
          <cell r="H3921">
            <v>150</v>
          </cell>
          <cell r="I3921">
            <v>0</v>
          </cell>
          <cell r="J3921">
            <v>201909</v>
          </cell>
          <cell r="K3921">
            <v>201800</v>
          </cell>
          <cell r="N3921">
            <v>93351.42</v>
          </cell>
          <cell r="O3921" t="str">
            <v>ERF</v>
          </cell>
        </row>
        <row r="3922">
          <cell r="B3922" t="str">
            <v>NH_ERF_HPIC_PPO</v>
          </cell>
          <cell r="H3922">
            <v>6</v>
          </cell>
          <cell r="I3922">
            <v>0</v>
          </cell>
          <cell r="J3922">
            <v>201901</v>
          </cell>
          <cell r="K3922">
            <v>201800</v>
          </cell>
          <cell r="N3922">
            <v>3787.73</v>
          </cell>
          <cell r="O3922" t="str">
            <v>ERF</v>
          </cell>
        </row>
        <row r="3923">
          <cell r="B3923" t="str">
            <v>NH_ERF_HPIC_PPO</v>
          </cell>
          <cell r="H3923">
            <v>6</v>
          </cell>
          <cell r="I3923">
            <v>0</v>
          </cell>
          <cell r="J3923">
            <v>201902</v>
          </cell>
          <cell r="K3923">
            <v>201800</v>
          </cell>
          <cell r="N3923">
            <v>3787.73</v>
          </cell>
          <cell r="O3923" t="str">
            <v>ERF</v>
          </cell>
        </row>
        <row r="3924">
          <cell r="B3924" t="str">
            <v>NH_ERF_HPIC_PPO</v>
          </cell>
          <cell r="H3924">
            <v>6</v>
          </cell>
          <cell r="I3924">
            <v>0</v>
          </cell>
          <cell r="J3924">
            <v>201903</v>
          </cell>
          <cell r="K3924">
            <v>201800</v>
          </cell>
          <cell r="N3924">
            <v>3787.73</v>
          </cell>
          <cell r="O3924" t="str">
            <v>ERF</v>
          </cell>
        </row>
        <row r="3925">
          <cell r="B3925" t="str">
            <v>NH_ERF_HPIC_PPO</v>
          </cell>
          <cell r="H3925">
            <v>6</v>
          </cell>
          <cell r="I3925">
            <v>0</v>
          </cell>
          <cell r="J3925">
            <v>201904</v>
          </cell>
          <cell r="K3925">
            <v>201800</v>
          </cell>
          <cell r="N3925">
            <v>3787.73</v>
          </cell>
          <cell r="O3925" t="str">
            <v>ERF</v>
          </cell>
        </row>
        <row r="3926">
          <cell r="B3926" t="str">
            <v>NH_ERF_HPIC_PPO</v>
          </cell>
          <cell r="H3926">
            <v>6</v>
          </cell>
          <cell r="I3926">
            <v>0</v>
          </cell>
          <cell r="J3926">
            <v>201905</v>
          </cell>
          <cell r="K3926">
            <v>201800</v>
          </cell>
          <cell r="N3926">
            <v>3787.73</v>
          </cell>
          <cell r="O3926" t="str">
            <v>ERF</v>
          </cell>
        </row>
        <row r="3927">
          <cell r="B3927" t="str">
            <v>NH_ERF_HPIC_PPO</v>
          </cell>
          <cell r="H3927">
            <v>6</v>
          </cell>
          <cell r="I3927">
            <v>0</v>
          </cell>
          <cell r="J3927">
            <v>201906</v>
          </cell>
          <cell r="K3927">
            <v>201800</v>
          </cell>
          <cell r="N3927">
            <v>3787.73</v>
          </cell>
          <cell r="O3927" t="str">
            <v>ERF</v>
          </cell>
        </row>
        <row r="3928">
          <cell r="B3928" t="str">
            <v>NH_ERF_HPIC_PPO</v>
          </cell>
          <cell r="H3928">
            <v>6</v>
          </cell>
          <cell r="I3928">
            <v>0</v>
          </cell>
          <cell r="J3928">
            <v>201907</v>
          </cell>
          <cell r="K3928">
            <v>201800</v>
          </cell>
          <cell r="N3928">
            <v>3787.73</v>
          </cell>
          <cell r="O3928" t="str">
            <v>ERF</v>
          </cell>
        </row>
        <row r="3929">
          <cell r="B3929" t="str">
            <v>NH_ERF_HPIC_PPO</v>
          </cell>
          <cell r="H3929">
            <v>6</v>
          </cell>
          <cell r="I3929">
            <v>0</v>
          </cell>
          <cell r="J3929">
            <v>201908</v>
          </cell>
          <cell r="K3929">
            <v>201800</v>
          </cell>
          <cell r="N3929">
            <v>3787.73</v>
          </cell>
          <cell r="O3929" t="str">
            <v>ERF</v>
          </cell>
        </row>
        <row r="3930">
          <cell r="B3930" t="str">
            <v>NH_ERF_HPIC_PPO</v>
          </cell>
          <cell r="H3930">
            <v>6</v>
          </cell>
          <cell r="I3930">
            <v>0</v>
          </cell>
          <cell r="J3930">
            <v>201909</v>
          </cell>
          <cell r="K3930">
            <v>201800</v>
          </cell>
          <cell r="N3930">
            <v>3787.73</v>
          </cell>
          <cell r="O3930" t="str">
            <v>ERF</v>
          </cell>
        </row>
        <row r="3931">
          <cell r="B3931" t="str">
            <v>NH_ExchInd_HPHCNE_HMO_POS</v>
          </cell>
          <cell r="H3931">
            <v>3332</v>
          </cell>
          <cell r="I3931">
            <v>0</v>
          </cell>
          <cell r="J3931">
            <v>201901</v>
          </cell>
          <cell r="K3931">
            <v>201800</v>
          </cell>
          <cell r="N3931">
            <v>2104732.83</v>
          </cell>
          <cell r="O3931" t="str">
            <v>ExchInd</v>
          </cell>
        </row>
        <row r="3932">
          <cell r="B3932" t="str">
            <v>NH_ExchInd_HPHCNE_HMO_POS</v>
          </cell>
          <cell r="H3932">
            <v>3322</v>
          </cell>
          <cell r="I3932">
            <v>0</v>
          </cell>
          <cell r="J3932">
            <v>201902</v>
          </cell>
          <cell r="K3932">
            <v>201800</v>
          </cell>
          <cell r="N3932">
            <v>2090118.4999999998</v>
          </cell>
          <cell r="O3932" t="str">
            <v>ExchInd</v>
          </cell>
        </row>
        <row r="3933">
          <cell r="B3933" t="str">
            <v>NH_ExchInd_HPHCNE_HMO_POS</v>
          </cell>
          <cell r="H3933">
            <v>3298</v>
          </cell>
          <cell r="I3933">
            <v>0</v>
          </cell>
          <cell r="J3933">
            <v>201903</v>
          </cell>
          <cell r="K3933">
            <v>201800</v>
          </cell>
          <cell r="N3933">
            <v>2062650.94</v>
          </cell>
          <cell r="O3933" t="str">
            <v>ExchInd</v>
          </cell>
        </row>
        <row r="3934">
          <cell r="B3934" t="str">
            <v>NH_ExchInd_HPHCNE_HMO_POS</v>
          </cell>
          <cell r="H3934">
            <v>3260</v>
          </cell>
          <cell r="I3934">
            <v>0</v>
          </cell>
          <cell r="J3934">
            <v>201904</v>
          </cell>
          <cell r="K3934">
            <v>201800</v>
          </cell>
          <cell r="N3934">
            <v>2039018.24</v>
          </cell>
          <cell r="O3934" t="str">
            <v>ExchInd</v>
          </cell>
        </row>
        <row r="3935">
          <cell r="B3935" t="str">
            <v>NH_ExchInd_HPHCNE_HMO_POS</v>
          </cell>
          <cell r="H3935">
            <v>3216</v>
          </cell>
          <cell r="I3935">
            <v>0</v>
          </cell>
          <cell r="J3935">
            <v>201905</v>
          </cell>
          <cell r="K3935">
            <v>201800</v>
          </cell>
          <cell r="N3935">
            <v>2007513.44</v>
          </cell>
          <cell r="O3935" t="str">
            <v>ExchInd</v>
          </cell>
        </row>
        <row r="3936">
          <cell r="B3936" t="str">
            <v>NH_ExchInd_HPHCNE_HMO_POS</v>
          </cell>
          <cell r="H3936">
            <v>3190</v>
          </cell>
          <cell r="I3936">
            <v>0</v>
          </cell>
          <cell r="J3936">
            <v>201906</v>
          </cell>
          <cell r="K3936">
            <v>201800</v>
          </cell>
          <cell r="N3936">
            <v>1974918.5100000002</v>
          </cell>
          <cell r="O3936" t="str">
            <v>ExchInd</v>
          </cell>
        </row>
        <row r="3937">
          <cell r="B3937" t="str">
            <v>NH_ExchInd_HPHCNE_HMO_POS</v>
          </cell>
          <cell r="H3937">
            <v>3152</v>
          </cell>
          <cell r="I3937">
            <v>0</v>
          </cell>
          <cell r="J3937">
            <v>201907</v>
          </cell>
          <cell r="K3937">
            <v>201800</v>
          </cell>
          <cell r="N3937">
            <v>1945738.55</v>
          </cell>
          <cell r="O3937" t="str">
            <v>ExchInd</v>
          </cell>
        </row>
        <row r="3938">
          <cell r="B3938" t="str">
            <v>NH_ExchInd_HPHCNE_HMO_POS</v>
          </cell>
          <cell r="H3938">
            <v>3132</v>
          </cell>
          <cell r="I3938">
            <v>0</v>
          </cell>
          <cell r="J3938">
            <v>201908</v>
          </cell>
          <cell r="K3938">
            <v>201800</v>
          </cell>
          <cell r="N3938">
            <v>1930910.88</v>
          </cell>
          <cell r="O3938" t="str">
            <v>ExchInd</v>
          </cell>
        </row>
        <row r="3939">
          <cell r="B3939" t="str">
            <v>NH_ExchInd_HPHCNE_HMO_POS</v>
          </cell>
          <cell r="H3939">
            <v>3145</v>
          </cell>
          <cell r="I3939">
            <v>0</v>
          </cell>
          <cell r="J3939">
            <v>201909</v>
          </cell>
          <cell r="K3939">
            <v>201800</v>
          </cell>
          <cell r="N3939">
            <v>1942007.85</v>
          </cell>
          <cell r="O3939" t="str">
            <v>ExchInd</v>
          </cell>
        </row>
        <row r="3940">
          <cell r="B3940" t="str">
            <v>NH_Small_HPHCNE_HMO_POS</v>
          </cell>
          <cell r="H3940">
            <v>4084</v>
          </cell>
          <cell r="I3940">
            <v>31</v>
          </cell>
          <cell r="J3940">
            <v>201901</v>
          </cell>
          <cell r="K3940">
            <v>201800</v>
          </cell>
          <cell r="N3940">
            <v>2064263.1600000015</v>
          </cell>
          <cell r="O3940" t="str">
            <v>Small</v>
          </cell>
        </row>
        <row r="3941">
          <cell r="B3941" t="str">
            <v>NH_Small_HPHCNE_HMO_POS</v>
          </cell>
          <cell r="H3941">
            <v>212</v>
          </cell>
          <cell r="I3941">
            <v>0</v>
          </cell>
          <cell r="J3941">
            <v>201901</v>
          </cell>
          <cell r="K3941">
            <v>201808</v>
          </cell>
          <cell r="N3941">
            <v>101142.73</v>
          </cell>
          <cell r="O3941" t="str">
            <v>Small</v>
          </cell>
        </row>
        <row r="3942">
          <cell r="B3942" t="str">
            <v>NH_Small_HPHCNE_HMO_POS</v>
          </cell>
          <cell r="H3942">
            <v>4023</v>
          </cell>
          <cell r="I3942">
            <v>26</v>
          </cell>
          <cell r="J3942">
            <v>201902</v>
          </cell>
          <cell r="K3942">
            <v>201800</v>
          </cell>
          <cell r="N3942">
            <v>2032337.2900000019</v>
          </cell>
          <cell r="O3942" t="str">
            <v>Small</v>
          </cell>
        </row>
        <row r="3943">
          <cell r="B3943" t="str">
            <v>NH_Small_HPHCNE_HMO_POS</v>
          </cell>
          <cell r="H3943">
            <v>218</v>
          </cell>
          <cell r="I3943">
            <v>0</v>
          </cell>
          <cell r="J3943">
            <v>201902</v>
          </cell>
          <cell r="K3943">
            <v>201808</v>
          </cell>
          <cell r="N3943">
            <v>104001.38</v>
          </cell>
          <cell r="O3943" t="str">
            <v>Small</v>
          </cell>
        </row>
        <row r="3944">
          <cell r="B3944" t="str">
            <v>NH_Small_HPHCNE_HMO_POS</v>
          </cell>
          <cell r="H3944">
            <v>4009</v>
          </cell>
          <cell r="I3944">
            <v>25</v>
          </cell>
          <cell r="J3944">
            <v>201903</v>
          </cell>
          <cell r="K3944">
            <v>201800</v>
          </cell>
          <cell r="N3944">
            <v>2015982.9300000016</v>
          </cell>
          <cell r="O3944" t="str">
            <v>Small</v>
          </cell>
        </row>
        <row r="3945">
          <cell r="B3945" t="str">
            <v>NH_Small_HPHCNE_HMO_POS</v>
          </cell>
          <cell r="H3945">
            <v>219</v>
          </cell>
          <cell r="I3945">
            <v>0</v>
          </cell>
          <cell r="J3945">
            <v>201903</v>
          </cell>
          <cell r="K3945">
            <v>201808</v>
          </cell>
          <cell r="N3945">
            <v>103795.25000000001</v>
          </cell>
          <cell r="O3945" t="str">
            <v>Small</v>
          </cell>
        </row>
        <row r="3946">
          <cell r="B3946" t="str">
            <v>NH_Small_HPHCNE_HMO_POS</v>
          </cell>
          <cell r="H3946">
            <v>4014</v>
          </cell>
          <cell r="I3946">
            <v>26</v>
          </cell>
          <cell r="J3946">
            <v>201904</v>
          </cell>
          <cell r="K3946">
            <v>201800</v>
          </cell>
          <cell r="N3946">
            <v>2014595.5300000012</v>
          </cell>
          <cell r="O3946" t="str">
            <v>Small</v>
          </cell>
        </row>
        <row r="3947">
          <cell r="B3947" t="str">
            <v>NH_Small_HPHCNE_HMO_POS</v>
          </cell>
          <cell r="H3947">
            <v>217</v>
          </cell>
          <cell r="I3947">
            <v>0</v>
          </cell>
          <cell r="J3947">
            <v>201904</v>
          </cell>
          <cell r="K3947">
            <v>201808</v>
          </cell>
          <cell r="N3947">
            <v>103132.71000000002</v>
          </cell>
          <cell r="O3947" t="str">
            <v>Small</v>
          </cell>
        </row>
        <row r="3948">
          <cell r="B3948" t="str">
            <v>NH_Small_HPHCNE_HMO_POS</v>
          </cell>
          <cell r="H3948">
            <v>4014</v>
          </cell>
          <cell r="I3948">
            <v>24</v>
          </cell>
          <cell r="J3948">
            <v>201905</v>
          </cell>
          <cell r="K3948">
            <v>201800</v>
          </cell>
          <cell r="N3948">
            <v>2011690.800000001</v>
          </cell>
          <cell r="O3948" t="str">
            <v>Small</v>
          </cell>
        </row>
        <row r="3949">
          <cell r="B3949" t="str">
            <v>NH_Small_HPHCNE_HMO_POS</v>
          </cell>
          <cell r="H3949">
            <v>212</v>
          </cell>
          <cell r="I3949">
            <v>0</v>
          </cell>
          <cell r="J3949">
            <v>201905</v>
          </cell>
          <cell r="K3949">
            <v>201808</v>
          </cell>
          <cell r="N3949">
            <v>101207.26000000001</v>
          </cell>
          <cell r="O3949" t="str">
            <v>Small</v>
          </cell>
        </row>
        <row r="3950">
          <cell r="B3950" t="str">
            <v>NH_Small_HPHCNE_HMO_POS</v>
          </cell>
          <cell r="H3950">
            <v>4011</v>
          </cell>
          <cell r="I3950">
            <v>24</v>
          </cell>
          <cell r="J3950">
            <v>201906</v>
          </cell>
          <cell r="K3950">
            <v>201800</v>
          </cell>
          <cell r="N3950">
            <v>2010463.8400000005</v>
          </cell>
          <cell r="O3950" t="str">
            <v>Small</v>
          </cell>
        </row>
        <row r="3951">
          <cell r="B3951" t="str">
            <v>NH_Small_HPHCNE_HMO_POS</v>
          </cell>
          <cell r="H3951">
            <v>218</v>
          </cell>
          <cell r="I3951">
            <v>1</v>
          </cell>
          <cell r="J3951">
            <v>201906</v>
          </cell>
          <cell r="K3951">
            <v>201808</v>
          </cell>
          <cell r="N3951">
            <v>105158.41000000002</v>
          </cell>
          <cell r="O3951" t="str">
            <v>Small</v>
          </cell>
        </row>
        <row r="3952">
          <cell r="B3952" t="str">
            <v>NH_Small_HPHCNE_HMO_POS</v>
          </cell>
          <cell r="H3952">
            <v>3977</v>
          </cell>
          <cell r="I3952">
            <v>24</v>
          </cell>
          <cell r="J3952">
            <v>201907</v>
          </cell>
          <cell r="K3952">
            <v>201800</v>
          </cell>
          <cell r="N3952">
            <v>1994184.5900000012</v>
          </cell>
          <cell r="O3952" t="str">
            <v>Small</v>
          </cell>
        </row>
        <row r="3953">
          <cell r="B3953" t="str">
            <v>NH_Small_HPHCNE_HMO_POS</v>
          </cell>
          <cell r="H3953">
            <v>222</v>
          </cell>
          <cell r="I3953">
            <v>1</v>
          </cell>
          <cell r="J3953">
            <v>201907</v>
          </cell>
          <cell r="K3953">
            <v>201808</v>
          </cell>
          <cell r="N3953">
            <v>104648.34000000003</v>
          </cell>
          <cell r="O3953" t="str">
            <v>Small</v>
          </cell>
        </row>
        <row r="3954">
          <cell r="B3954" t="str">
            <v>NH_Small_HPHCNE_HMO_POS</v>
          </cell>
          <cell r="H3954">
            <v>3971</v>
          </cell>
          <cell r="I3954">
            <v>24</v>
          </cell>
          <cell r="J3954">
            <v>201908</v>
          </cell>
          <cell r="K3954">
            <v>201800</v>
          </cell>
          <cell r="N3954">
            <v>1991720.6700000018</v>
          </cell>
          <cell r="O3954" t="str">
            <v>Small</v>
          </cell>
        </row>
        <row r="3955">
          <cell r="B3955" t="str">
            <v>NH_Small_HPHCNE_HMO_POS</v>
          </cell>
          <cell r="H3955">
            <v>230</v>
          </cell>
          <cell r="I3955">
            <v>1</v>
          </cell>
          <cell r="J3955">
            <v>201908</v>
          </cell>
          <cell r="K3955">
            <v>201808</v>
          </cell>
          <cell r="N3955">
            <v>106327.54000000001</v>
          </cell>
          <cell r="O3955" t="str">
            <v>Small</v>
          </cell>
        </row>
        <row r="3956">
          <cell r="B3956" t="str">
            <v>NH_Small_HPHCNE_HMO_POS</v>
          </cell>
          <cell r="H3956">
            <v>3677</v>
          </cell>
          <cell r="I3956">
            <v>23</v>
          </cell>
          <cell r="J3956">
            <v>201909</v>
          </cell>
          <cell r="K3956">
            <v>201800</v>
          </cell>
          <cell r="N3956">
            <v>1853133.0200000016</v>
          </cell>
          <cell r="O3956" t="str">
            <v>Small</v>
          </cell>
        </row>
        <row r="3957">
          <cell r="B3957" t="str">
            <v>NH_Small_HPHCNE_HMO_POS</v>
          </cell>
          <cell r="H3957">
            <v>227</v>
          </cell>
          <cell r="I3957">
            <v>1</v>
          </cell>
          <cell r="J3957">
            <v>201909</v>
          </cell>
          <cell r="K3957">
            <v>201808</v>
          </cell>
          <cell r="N3957">
            <v>105562.29</v>
          </cell>
          <cell r="O3957" t="str">
            <v>Small</v>
          </cell>
        </row>
        <row r="3958">
          <cell r="B3958" t="str">
            <v>NH_Small_HPHCNE_HMO_POS</v>
          </cell>
          <cell r="H3958">
            <v>758</v>
          </cell>
          <cell r="I3958">
            <v>7</v>
          </cell>
          <cell r="J3958">
            <v>201901</v>
          </cell>
          <cell r="K3958">
            <v>201800</v>
          </cell>
          <cell r="N3958">
            <v>372492.28</v>
          </cell>
          <cell r="O3958" t="str">
            <v>Small</v>
          </cell>
        </row>
        <row r="3959">
          <cell r="B3959" t="str">
            <v>NH_Small_HPHCNE_HMO_POS</v>
          </cell>
          <cell r="H3959">
            <v>584</v>
          </cell>
          <cell r="I3959">
            <v>9</v>
          </cell>
          <cell r="J3959">
            <v>201902</v>
          </cell>
          <cell r="K3959">
            <v>201800</v>
          </cell>
          <cell r="N3959">
            <v>311067.70000000007</v>
          </cell>
          <cell r="O3959" t="str">
            <v>Small</v>
          </cell>
        </row>
        <row r="3960">
          <cell r="B3960" t="str">
            <v>NH_Small_HPHCNE_HMO_POS</v>
          </cell>
          <cell r="H3960">
            <v>17</v>
          </cell>
          <cell r="I3960">
            <v>0</v>
          </cell>
          <cell r="J3960">
            <v>201902</v>
          </cell>
          <cell r="K3960">
            <v>201808</v>
          </cell>
          <cell r="N3960">
            <v>8329.91</v>
          </cell>
          <cell r="O3960" t="str">
            <v>Small</v>
          </cell>
        </row>
        <row r="3961">
          <cell r="B3961" t="str">
            <v>NH_Small_HPHCNE_HMO_POS</v>
          </cell>
          <cell r="H3961">
            <v>584</v>
          </cell>
          <cell r="I3961">
            <v>9</v>
          </cell>
          <cell r="J3961">
            <v>201903</v>
          </cell>
          <cell r="K3961">
            <v>201800</v>
          </cell>
          <cell r="N3961">
            <v>310101.42</v>
          </cell>
          <cell r="O3961" t="str">
            <v>Small</v>
          </cell>
        </row>
        <row r="3962">
          <cell r="B3962" t="str">
            <v>NH_Small_HPHCNE_HMO_POS</v>
          </cell>
          <cell r="H3962">
            <v>17</v>
          </cell>
          <cell r="I3962">
            <v>0</v>
          </cell>
          <cell r="J3962">
            <v>201903</v>
          </cell>
          <cell r="K3962">
            <v>201808</v>
          </cell>
          <cell r="N3962">
            <v>9008.91</v>
          </cell>
          <cell r="O3962" t="str">
            <v>Small</v>
          </cell>
        </row>
        <row r="3963">
          <cell r="B3963" t="str">
            <v>NH_Small_HPHCNE_HMO_POS</v>
          </cell>
          <cell r="H3963">
            <v>571</v>
          </cell>
          <cell r="I3963">
            <v>9</v>
          </cell>
          <cell r="J3963">
            <v>201904</v>
          </cell>
          <cell r="K3963">
            <v>201800</v>
          </cell>
          <cell r="N3963">
            <v>302270.16999999993</v>
          </cell>
          <cell r="O3963" t="str">
            <v>Small</v>
          </cell>
        </row>
        <row r="3964">
          <cell r="B3964" t="str">
            <v>NH_Small_HPHCNE_HMO_POS</v>
          </cell>
          <cell r="H3964">
            <v>16</v>
          </cell>
          <cell r="I3964">
            <v>0</v>
          </cell>
          <cell r="J3964">
            <v>201904</v>
          </cell>
          <cell r="K3964">
            <v>201808</v>
          </cell>
          <cell r="N3964">
            <v>8817.11</v>
          </cell>
          <cell r="O3964" t="str">
            <v>Small</v>
          </cell>
        </row>
        <row r="3965">
          <cell r="B3965" t="str">
            <v>NH_Small_HPHCNE_HMO_POS</v>
          </cell>
          <cell r="H3965">
            <v>570</v>
          </cell>
          <cell r="I3965">
            <v>9</v>
          </cell>
          <cell r="J3965">
            <v>201905</v>
          </cell>
          <cell r="K3965">
            <v>201800</v>
          </cell>
          <cell r="N3965">
            <v>300606.51999999996</v>
          </cell>
          <cell r="O3965" t="str">
            <v>Small</v>
          </cell>
        </row>
        <row r="3966">
          <cell r="B3966" t="str">
            <v>NH_Small_HPHCNE_HMO_POS</v>
          </cell>
          <cell r="H3966">
            <v>18</v>
          </cell>
          <cell r="I3966">
            <v>0</v>
          </cell>
          <cell r="J3966">
            <v>201905</v>
          </cell>
          <cell r="K3966">
            <v>201808</v>
          </cell>
          <cell r="N3966">
            <v>9384.19</v>
          </cell>
          <cell r="O3966" t="str">
            <v>Small</v>
          </cell>
        </row>
        <row r="3967">
          <cell r="B3967" t="str">
            <v>NH_Small_HPHCNE_HMO_POS</v>
          </cell>
          <cell r="H3967">
            <v>531</v>
          </cell>
          <cell r="I3967">
            <v>7</v>
          </cell>
          <cell r="J3967">
            <v>201906</v>
          </cell>
          <cell r="K3967">
            <v>201800</v>
          </cell>
          <cell r="N3967">
            <v>282747.08</v>
          </cell>
          <cell r="O3967" t="str">
            <v>Small</v>
          </cell>
        </row>
        <row r="3968">
          <cell r="B3968" t="str">
            <v>NH_Small_HPHCNE_HMO_POS</v>
          </cell>
          <cell r="H3968">
            <v>18</v>
          </cell>
          <cell r="I3968">
            <v>0</v>
          </cell>
          <cell r="J3968">
            <v>201906</v>
          </cell>
          <cell r="K3968">
            <v>201808</v>
          </cell>
          <cell r="N3968">
            <v>9718.25</v>
          </cell>
          <cell r="O3968" t="str">
            <v>Small</v>
          </cell>
        </row>
        <row r="3969">
          <cell r="B3969" t="str">
            <v>NH_Small_HPHCNE_HMO_POS</v>
          </cell>
          <cell r="H3969">
            <v>523</v>
          </cell>
          <cell r="I3969">
            <v>7</v>
          </cell>
          <cell r="J3969">
            <v>201907</v>
          </cell>
          <cell r="K3969">
            <v>201800</v>
          </cell>
          <cell r="N3969">
            <v>278453.15000000008</v>
          </cell>
          <cell r="O3969" t="str">
            <v>Small</v>
          </cell>
        </row>
        <row r="3970">
          <cell r="B3970" t="str">
            <v>NH_Small_HPHCNE_HMO_POS</v>
          </cell>
          <cell r="H3970">
            <v>20</v>
          </cell>
          <cell r="I3970">
            <v>0</v>
          </cell>
          <cell r="J3970">
            <v>201907</v>
          </cell>
          <cell r="K3970">
            <v>201808</v>
          </cell>
          <cell r="N3970">
            <v>10548.58</v>
          </cell>
          <cell r="O3970" t="str">
            <v>Small</v>
          </cell>
        </row>
        <row r="3971">
          <cell r="B3971" t="str">
            <v>NH_Small_HPHCNE_HMO_POS</v>
          </cell>
          <cell r="H3971">
            <v>518</v>
          </cell>
          <cell r="I3971">
            <v>8</v>
          </cell>
          <cell r="J3971">
            <v>201908</v>
          </cell>
          <cell r="K3971">
            <v>201800</v>
          </cell>
          <cell r="N3971">
            <v>273907.78000000014</v>
          </cell>
          <cell r="O3971" t="str">
            <v>Small</v>
          </cell>
        </row>
        <row r="3972">
          <cell r="B3972" t="str">
            <v>NH_Small_HPHCNE_HMO_POS</v>
          </cell>
          <cell r="H3972">
            <v>20</v>
          </cell>
          <cell r="I3972">
            <v>0</v>
          </cell>
          <cell r="J3972">
            <v>201908</v>
          </cell>
          <cell r="K3972">
            <v>201808</v>
          </cell>
          <cell r="N3972">
            <v>10548.58</v>
          </cell>
          <cell r="O3972" t="str">
            <v>Small</v>
          </cell>
        </row>
        <row r="3973">
          <cell r="B3973" t="str">
            <v>NH_Small_HPHCNE_HMO_POS</v>
          </cell>
          <cell r="H3973">
            <v>507</v>
          </cell>
          <cell r="I3973">
            <v>9</v>
          </cell>
          <cell r="J3973">
            <v>201909</v>
          </cell>
          <cell r="K3973">
            <v>201800</v>
          </cell>
          <cell r="N3973">
            <v>271565.00000000012</v>
          </cell>
          <cell r="O3973" t="str">
            <v>Small</v>
          </cell>
        </row>
        <row r="3974">
          <cell r="B3974" t="str">
            <v>NH_Small_HPHCNE_HMO_POS</v>
          </cell>
          <cell r="H3974">
            <v>20</v>
          </cell>
          <cell r="I3974">
            <v>0</v>
          </cell>
          <cell r="J3974">
            <v>201909</v>
          </cell>
          <cell r="K3974">
            <v>201808</v>
          </cell>
          <cell r="N3974">
            <v>10548.58</v>
          </cell>
          <cell r="O3974" t="str">
            <v>Small</v>
          </cell>
        </row>
        <row r="3975">
          <cell r="B3975" t="str">
            <v>NH_Small_HPHCNE_HMO_POS</v>
          </cell>
          <cell r="H3975">
            <v>1149</v>
          </cell>
          <cell r="I3975">
            <v>7</v>
          </cell>
          <cell r="J3975">
            <v>201901</v>
          </cell>
          <cell r="K3975">
            <v>201800</v>
          </cell>
          <cell r="N3975">
            <v>565065.03999999992</v>
          </cell>
          <cell r="O3975" t="str">
            <v>Small</v>
          </cell>
        </row>
        <row r="3976">
          <cell r="B3976" t="str">
            <v>NH_Small_HPHCNE_HMO_POS</v>
          </cell>
          <cell r="H3976">
            <v>1141</v>
          </cell>
          <cell r="I3976">
            <v>7</v>
          </cell>
          <cell r="J3976">
            <v>201902</v>
          </cell>
          <cell r="K3976">
            <v>201800</v>
          </cell>
          <cell r="N3976">
            <v>557346.67999999982</v>
          </cell>
          <cell r="O3976" t="str">
            <v>Small</v>
          </cell>
        </row>
        <row r="3977">
          <cell r="B3977" t="str">
            <v>NH_Small_HPHCNE_HMO_POS</v>
          </cell>
          <cell r="H3977">
            <v>928</v>
          </cell>
          <cell r="I3977">
            <v>7</v>
          </cell>
          <cell r="J3977">
            <v>201903</v>
          </cell>
          <cell r="K3977">
            <v>201800</v>
          </cell>
          <cell r="N3977">
            <v>473945.60999999987</v>
          </cell>
          <cell r="O3977" t="str">
            <v>Small</v>
          </cell>
        </row>
        <row r="3978">
          <cell r="B3978" t="str">
            <v>NH_Small_HPHCNE_HMO_POS</v>
          </cell>
          <cell r="H3978">
            <v>10</v>
          </cell>
          <cell r="I3978">
            <v>0</v>
          </cell>
          <cell r="J3978">
            <v>201903</v>
          </cell>
          <cell r="K3978">
            <v>201808</v>
          </cell>
          <cell r="N3978">
            <v>5309.04</v>
          </cell>
          <cell r="O3978" t="str">
            <v>Small</v>
          </cell>
        </row>
        <row r="3979">
          <cell r="B3979" t="str">
            <v>NH_Small_HPHCNE_HMO_POS</v>
          </cell>
          <cell r="H3979">
            <v>872</v>
          </cell>
          <cell r="I3979">
            <v>7</v>
          </cell>
          <cell r="J3979">
            <v>201904</v>
          </cell>
          <cell r="K3979">
            <v>201800</v>
          </cell>
          <cell r="N3979">
            <v>446372.52999999991</v>
          </cell>
          <cell r="O3979" t="str">
            <v>Small</v>
          </cell>
        </row>
        <row r="3980">
          <cell r="B3980" t="str">
            <v>NH_Small_HPHCNE_HMO_POS</v>
          </cell>
          <cell r="H3980">
            <v>10</v>
          </cell>
          <cell r="I3980">
            <v>0</v>
          </cell>
          <cell r="J3980">
            <v>201904</v>
          </cell>
          <cell r="K3980">
            <v>201808</v>
          </cell>
          <cell r="N3980">
            <v>5321.16</v>
          </cell>
          <cell r="O3980" t="str">
            <v>Small</v>
          </cell>
        </row>
        <row r="3981">
          <cell r="B3981" t="str">
            <v>NH_Small_HPHCNE_HMO_POS</v>
          </cell>
          <cell r="H3981">
            <v>873</v>
          </cell>
          <cell r="I3981">
            <v>7</v>
          </cell>
          <cell r="J3981">
            <v>201905</v>
          </cell>
          <cell r="K3981">
            <v>201800</v>
          </cell>
          <cell r="N3981">
            <v>448009.88</v>
          </cell>
          <cell r="O3981" t="str">
            <v>Small</v>
          </cell>
        </row>
        <row r="3982">
          <cell r="B3982" t="str">
            <v>NH_Small_HPHCNE_HMO_POS</v>
          </cell>
          <cell r="H3982">
            <v>10</v>
          </cell>
          <cell r="I3982">
            <v>0</v>
          </cell>
          <cell r="J3982">
            <v>201905</v>
          </cell>
          <cell r="K3982">
            <v>201808</v>
          </cell>
          <cell r="N3982">
            <v>5321.16</v>
          </cell>
          <cell r="O3982" t="str">
            <v>Small</v>
          </cell>
        </row>
        <row r="3983">
          <cell r="B3983" t="str">
            <v>NH_Small_HPHCNE_HMO_POS</v>
          </cell>
          <cell r="H3983">
            <v>859</v>
          </cell>
          <cell r="I3983">
            <v>6</v>
          </cell>
          <cell r="J3983">
            <v>201906</v>
          </cell>
          <cell r="K3983">
            <v>201800</v>
          </cell>
          <cell r="N3983">
            <v>440794.74999999994</v>
          </cell>
          <cell r="O3983" t="str">
            <v>Small</v>
          </cell>
        </row>
        <row r="3984">
          <cell r="B3984" t="str">
            <v>NH_Small_HPHCNE_HMO_POS</v>
          </cell>
          <cell r="H3984">
            <v>11</v>
          </cell>
          <cell r="I3984">
            <v>0</v>
          </cell>
          <cell r="J3984">
            <v>201906</v>
          </cell>
          <cell r="K3984">
            <v>201808</v>
          </cell>
          <cell r="N3984">
            <v>5489.1399999999994</v>
          </cell>
          <cell r="O3984" t="str">
            <v>Small</v>
          </cell>
        </row>
        <row r="3985">
          <cell r="B3985" t="str">
            <v>NH_Small_HPHCNE_HMO_POS</v>
          </cell>
          <cell r="H3985">
            <v>863</v>
          </cell>
          <cell r="I3985">
            <v>6</v>
          </cell>
          <cell r="J3985">
            <v>201907</v>
          </cell>
          <cell r="K3985">
            <v>201800</v>
          </cell>
          <cell r="N3985">
            <v>440023.11999999988</v>
          </cell>
          <cell r="O3985" t="str">
            <v>Small</v>
          </cell>
        </row>
        <row r="3986">
          <cell r="B3986" t="str">
            <v>NH_Small_HPHCNE_HMO_POS</v>
          </cell>
          <cell r="H3986">
            <v>11</v>
          </cell>
          <cell r="I3986">
            <v>0</v>
          </cell>
          <cell r="J3986">
            <v>201907</v>
          </cell>
          <cell r="K3986">
            <v>201808</v>
          </cell>
          <cell r="N3986">
            <v>5617.5999999999995</v>
          </cell>
          <cell r="O3986" t="str">
            <v>Small</v>
          </cell>
        </row>
        <row r="3987">
          <cell r="B3987" t="str">
            <v>NH_Small_HPHCNE_HMO_POS</v>
          </cell>
          <cell r="H3987">
            <v>864</v>
          </cell>
          <cell r="I3987">
            <v>6</v>
          </cell>
          <cell r="J3987">
            <v>201908</v>
          </cell>
          <cell r="K3987">
            <v>201800</v>
          </cell>
          <cell r="N3987">
            <v>435736.91999999987</v>
          </cell>
          <cell r="O3987" t="str">
            <v>Small</v>
          </cell>
        </row>
        <row r="3988">
          <cell r="B3988" t="str">
            <v>NH_Small_HPHCNE_HMO_POS</v>
          </cell>
          <cell r="H3988">
            <v>13</v>
          </cell>
          <cell r="I3988">
            <v>0</v>
          </cell>
          <cell r="J3988">
            <v>201908</v>
          </cell>
          <cell r="K3988">
            <v>201808</v>
          </cell>
          <cell r="N3988">
            <v>6248.85</v>
          </cell>
          <cell r="O3988" t="str">
            <v>Small</v>
          </cell>
        </row>
        <row r="3989">
          <cell r="B3989" t="str">
            <v>NH_Small_HPHCNE_HMO_POS</v>
          </cell>
          <cell r="H3989">
            <v>821</v>
          </cell>
          <cell r="I3989">
            <v>4</v>
          </cell>
          <cell r="J3989">
            <v>201909</v>
          </cell>
          <cell r="K3989">
            <v>201800</v>
          </cell>
          <cell r="N3989">
            <v>414354.19999999984</v>
          </cell>
          <cell r="O3989" t="str">
            <v>Small</v>
          </cell>
        </row>
        <row r="3990">
          <cell r="B3990" t="str">
            <v>NH_Small_HPHCNE_HMO_POS</v>
          </cell>
          <cell r="H3990">
            <v>13</v>
          </cell>
          <cell r="I3990">
            <v>0</v>
          </cell>
          <cell r="J3990">
            <v>201909</v>
          </cell>
          <cell r="K3990">
            <v>201808</v>
          </cell>
          <cell r="N3990">
            <v>6248.85</v>
          </cell>
          <cell r="O3990" t="str">
            <v>Small</v>
          </cell>
        </row>
        <row r="3991">
          <cell r="B3991" t="str">
            <v>NH_Small_HPHCNE_HMO_POS</v>
          </cell>
          <cell r="H3991">
            <v>673</v>
          </cell>
          <cell r="I3991">
            <v>6</v>
          </cell>
          <cell r="J3991">
            <v>201901</v>
          </cell>
          <cell r="K3991">
            <v>201800</v>
          </cell>
          <cell r="N3991">
            <v>325414.13999999996</v>
          </cell>
          <cell r="O3991" t="str">
            <v>Small</v>
          </cell>
        </row>
        <row r="3992">
          <cell r="B3992" t="str">
            <v>NH_Small_HPHCNE_HMO_POS</v>
          </cell>
          <cell r="H3992">
            <v>671</v>
          </cell>
          <cell r="I3992">
            <v>6</v>
          </cell>
          <cell r="J3992">
            <v>201902</v>
          </cell>
          <cell r="K3992">
            <v>201800</v>
          </cell>
          <cell r="N3992">
            <v>325819.95999999985</v>
          </cell>
          <cell r="O3992" t="str">
            <v>Small</v>
          </cell>
        </row>
        <row r="3993">
          <cell r="B3993" t="str">
            <v>NH_Small_HPHCNE_HMO_POS</v>
          </cell>
          <cell r="H3993">
            <v>663</v>
          </cell>
          <cell r="I3993">
            <v>5</v>
          </cell>
          <cell r="J3993">
            <v>201903</v>
          </cell>
          <cell r="K3993">
            <v>201800</v>
          </cell>
          <cell r="N3993">
            <v>322612.11999999982</v>
          </cell>
          <cell r="O3993" t="str">
            <v>Small</v>
          </cell>
        </row>
        <row r="3994">
          <cell r="B3994" t="str">
            <v>NH_Small_HPHCNE_HMO_POS</v>
          </cell>
          <cell r="H3994">
            <v>695</v>
          </cell>
          <cell r="I3994">
            <v>5</v>
          </cell>
          <cell r="J3994">
            <v>201904</v>
          </cell>
          <cell r="K3994">
            <v>201800</v>
          </cell>
          <cell r="N3994">
            <v>348727.47</v>
          </cell>
          <cell r="O3994" t="str">
            <v>Small</v>
          </cell>
        </row>
        <row r="3995">
          <cell r="B3995" t="str">
            <v>NH_Small_HPHCNE_HMO_POS</v>
          </cell>
          <cell r="H3995">
            <v>25</v>
          </cell>
          <cell r="I3995">
            <v>6</v>
          </cell>
          <cell r="J3995">
            <v>201904</v>
          </cell>
          <cell r="K3995">
            <v>201808</v>
          </cell>
          <cell r="N3995">
            <v>13802.19</v>
          </cell>
          <cell r="O3995" t="str">
            <v>Small</v>
          </cell>
        </row>
        <row r="3996">
          <cell r="B3996" t="str">
            <v>NH_Small_HPHCNE_HMO_POS</v>
          </cell>
          <cell r="H3996">
            <v>705</v>
          </cell>
          <cell r="I3996">
            <v>5</v>
          </cell>
          <cell r="J3996">
            <v>201905</v>
          </cell>
          <cell r="K3996">
            <v>201800</v>
          </cell>
          <cell r="N3996">
            <v>353643.72999999992</v>
          </cell>
          <cell r="O3996" t="str">
            <v>Small</v>
          </cell>
        </row>
        <row r="3997">
          <cell r="B3997" t="str">
            <v>NH_Small_HPHCNE_HMO_POS</v>
          </cell>
          <cell r="H3997">
            <v>25</v>
          </cell>
          <cell r="I3997">
            <v>6</v>
          </cell>
          <cell r="J3997">
            <v>201905</v>
          </cell>
          <cell r="K3997">
            <v>201808</v>
          </cell>
          <cell r="N3997">
            <v>13802.19</v>
          </cell>
          <cell r="O3997" t="str">
            <v>Small</v>
          </cell>
        </row>
        <row r="3998">
          <cell r="B3998" t="str">
            <v>NH_Small_HPHCNE_HMO_POS</v>
          </cell>
          <cell r="H3998">
            <v>701</v>
          </cell>
          <cell r="I3998">
            <v>5</v>
          </cell>
          <cell r="J3998">
            <v>201906</v>
          </cell>
          <cell r="K3998">
            <v>201800</v>
          </cell>
          <cell r="N3998">
            <v>351897.85</v>
          </cell>
          <cell r="O3998" t="str">
            <v>Small</v>
          </cell>
        </row>
        <row r="3999">
          <cell r="B3999" t="str">
            <v>NH_Small_HPHCNE_HMO_POS</v>
          </cell>
          <cell r="H3999">
            <v>25</v>
          </cell>
          <cell r="I3999">
            <v>6</v>
          </cell>
          <cell r="J3999">
            <v>201906</v>
          </cell>
          <cell r="K3999">
            <v>201808</v>
          </cell>
          <cell r="N3999">
            <v>14012.470000000001</v>
          </cell>
          <cell r="O3999" t="str">
            <v>Small</v>
          </cell>
        </row>
        <row r="4000">
          <cell r="B4000" t="str">
            <v>NH_Small_HPHCNE_HMO_POS</v>
          </cell>
          <cell r="H4000">
            <v>708</v>
          </cell>
          <cell r="I4000">
            <v>6</v>
          </cell>
          <cell r="J4000">
            <v>201907</v>
          </cell>
          <cell r="K4000">
            <v>201800</v>
          </cell>
          <cell r="N4000">
            <v>354904.19999999995</v>
          </cell>
          <cell r="O4000" t="str">
            <v>Small</v>
          </cell>
        </row>
        <row r="4001">
          <cell r="B4001" t="str">
            <v>NH_Small_HPHCNE_HMO_POS</v>
          </cell>
          <cell r="H4001">
            <v>25</v>
          </cell>
          <cell r="I4001">
            <v>6</v>
          </cell>
          <cell r="J4001">
            <v>201907</v>
          </cell>
          <cell r="K4001">
            <v>201808</v>
          </cell>
          <cell r="N4001">
            <v>13889.43</v>
          </cell>
          <cell r="O4001" t="str">
            <v>Small</v>
          </cell>
        </row>
        <row r="4002">
          <cell r="B4002" t="str">
            <v>NH_Small_HPHCNE_HMO_POS</v>
          </cell>
          <cell r="H4002">
            <v>714</v>
          </cell>
          <cell r="I4002">
            <v>6</v>
          </cell>
          <cell r="J4002">
            <v>201908</v>
          </cell>
          <cell r="K4002">
            <v>201800</v>
          </cell>
          <cell r="N4002">
            <v>358191.09999999986</v>
          </cell>
          <cell r="O4002" t="str">
            <v>Small</v>
          </cell>
        </row>
        <row r="4003">
          <cell r="B4003" t="str">
            <v>NH_Small_HPHCNE_HMO_POS</v>
          </cell>
          <cell r="H4003">
            <v>26</v>
          </cell>
          <cell r="I4003">
            <v>6</v>
          </cell>
          <cell r="J4003">
            <v>201908</v>
          </cell>
          <cell r="K4003">
            <v>201808</v>
          </cell>
          <cell r="N4003">
            <v>14081.8</v>
          </cell>
          <cell r="O4003" t="str">
            <v>Small</v>
          </cell>
        </row>
        <row r="4004">
          <cell r="B4004" t="str">
            <v>NH_Small_HPHCNE_HMO_POS</v>
          </cell>
          <cell r="H4004">
            <v>707</v>
          </cell>
          <cell r="I4004">
            <v>6</v>
          </cell>
          <cell r="J4004">
            <v>201909</v>
          </cell>
          <cell r="K4004">
            <v>201800</v>
          </cell>
          <cell r="N4004">
            <v>352671.31</v>
          </cell>
          <cell r="O4004" t="str">
            <v>Small</v>
          </cell>
        </row>
        <row r="4005">
          <cell r="B4005" t="str">
            <v>NH_Small_HPHCNE_HMO_POS</v>
          </cell>
          <cell r="H4005">
            <v>25</v>
          </cell>
          <cell r="I4005">
            <v>6</v>
          </cell>
          <cell r="J4005">
            <v>201909</v>
          </cell>
          <cell r="K4005">
            <v>201808</v>
          </cell>
          <cell r="N4005">
            <v>13878.32</v>
          </cell>
          <cell r="O4005" t="str">
            <v>Small</v>
          </cell>
        </row>
        <row r="4006">
          <cell r="B4006" t="str">
            <v>NH_Small_HPHCNE_HMO_POS</v>
          </cell>
          <cell r="H4006">
            <v>949</v>
          </cell>
          <cell r="I4006">
            <v>14</v>
          </cell>
          <cell r="J4006">
            <v>201901</v>
          </cell>
          <cell r="K4006">
            <v>201800</v>
          </cell>
          <cell r="N4006">
            <v>475215.63999999996</v>
          </cell>
          <cell r="O4006" t="str">
            <v>Small</v>
          </cell>
        </row>
        <row r="4007">
          <cell r="B4007" t="str">
            <v>NH_Small_HPHCNE_HMO_POS</v>
          </cell>
          <cell r="H4007">
            <v>942</v>
          </cell>
          <cell r="I4007">
            <v>12</v>
          </cell>
          <cell r="J4007">
            <v>201902</v>
          </cell>
          <cell r="K4007">
            <v>201800</v>
          </cell>
          <cell r="N4007">
            <v>473817.55000000005</v>
          </cell>
          <cell r="O4007" t="str">
            <v>Small</v>
          </cell>
        </row>
        <row r="4008">
          <cell r="B4008" t="str">
            <v>NH_Small_HPHCNE_HMO_POS</v>
          </cell>
          <cell r="H4008">
            <v>938</v>
          </cell>
          <cell r="I4008">
            <v>12</v>
          </cell>
          <cell r="J4008">
            <v>201903</v>
          </cell>
          <cell r="K4008">
            <v>201800</v>
          </cell>
          <cell r="N4008">
            <v>469601.70000000019</v>
          </cell>
          <cell r="O4008" t="str">
            <v>Small</v>
          </cell>
        </row>
        <row r="4009">
          <cell r="B4009" t="str">
            <v>NH_Small_HPHCNE_HMO_POS</v>
          </cell>
          <cell r="H4009">
            <v>930</v>
          </cell>
          <cell r="I4009">
            <v>11</v>
          </cell>
          <cell r="J4009">
            <v>201904</v>
          </cell>
          <cell r="K4009">
            <v>201800</v>
          </cell>
          <cell r="N4009">
            <v>462222.86000000022</v>
          </cell>
          <cell r="O4009" t="str">
            <v>Small</v>
          </cell>
        </row>
        <row r="4010">
          <cell r="B4010" t="str">
            <v>NH_Small_HPHCNE_HMO_POS</v>
          </cell>
          <cell r="H4010">
            <v>868</v>
          </cell>
          <cell r="I4010">
            <v>13</v>
          </cell>
          <cell r="J4010">
            <v>201905</v>
          </cell>
          <cell r="K4010">
            <v>201800</v>
          </cell>
          <cell r="N4010">
            <v>450180.76999999996</v>
          </cell>
          <cell r="O4010" t="str">
            <v>Small</v>
          </cell>
        </row>
        <row r="4011">
          <cell r="B4011" t="str">
            <v>NH_Small_HPHCNE_HMO_POS</v>
          </cell>
          <cell r="H4011">
            <v>37</v>
          </cell>
          <cell r="I4011">
            <v>0</v>
          </cell>
          <cell r="J4011">
            <v>201905</v>
          </cell>
          <cell r="K4011">
            <v>201808</v>
          </cell>
          <cell r="N4011">
            <v>18701.39</v>
          </cell>
          <cell r="O4011" t="str">
            <v>Small</v>
          </cell>
        </row>
        <row r="4012">
          <cell r="B4012" t="str">
            <v>NH_Small_HPHCNE_HMO_POS</v>
          </cell>
          <cell r="H4012">
            <v>874</v>
          </cell>
          <cell r="I4012">
            <v>14</v>
          </cell>
          <cell r="J4012">
            <v>201906</v>
          </cell>
          <cell r="K4012">
            <v>201800</v>
          </cell>
          <cell r="N4012">
            <v>452585.39</v>
          </cell>
          <cell r="O4012" t="str">
            <v>Small</v>
          </cell>
        </row>
        <row r="4013">
          <cell r="B4013" t="str">
            <v>NH_Small_HPHCNE_HMO_POS</v>
          </cell>
          <cell r="H4013">
            <v>38</v>
          </cell>
          <cell r="I4013">
            <v>0</v>
          </cell>
          <cell r="J4013">
            <v>201906</v>
          </cell>
          <cell r="K4013">
            <v>201808</v>
          </cell>
          <cell r="N4013">
            <v>19204.830000000002</v>
          </cell>
          <cell r="O4013" t="str">
            <v>Small</v>
          </cell>
        </row>
        <row r="4014">
          <cell r="B4014" t="str">
            <v>NH_Small_HPHCNE_HMO_POS</v>
          </cell>
          <cell r="H4014">
            <v>868</v>
          </cell>
          <cell r="I4014">
            <v>14</v>
          </cell>
          <cell r="J4014">
            <v>201907</v>
          </cell>
          <cell r="K4014">
            <v>201800</v>
          </cell>
          <cell r="N4014">
            <v>450750.02999999997</v>
          </cell>
          <cell r="O4014" t="str">
            <v>Small</v>
          </cell>
        </row>
        <row r="4015">
          <cell r="B4015" t="str">
            <v>NH_Small_HPHCNE_HMO_POS</v>
          </cell>
          <cell r="H4015">
            <v>37</v>
          </cell>
          <cell r="I4015">
            <v>0</v>
          </cell>
          <cell r="J4015">
            <v>201907</v>
          </cell>
          <cell r="K4015">
            <v>201808</v>
          </cell>
          <cell r="N4015">
            <v>18940.09</v>
          </cell>
          <cell r="O4015" t="str">
            <v>Small</v>
          </cell>
        </row>
        <row r="4016">
          <cell r="B4016" t="str">
            <v>NH_Small_HPHCNE_HMO_POS</v>
          </cell>
          <cell r="H4016">
            <v>856</v>
          </cell>
          <cell r="I4016">
            <v>14</v>
          </cell>
          <cell r="J4016">
            <v>201908</v>
          </cell>
          <cell r="K4016">
            <v>201800</v>
          </cell>
          <cell r="N4016">
            <v>440670.01000000007</v>
          </cell>
          <cell r="O4016" t="str">
            <v>Small</v>
          </cell>
        </row>
        <row r="4017">
          <cell r="B4017" t="str">
            <v>NH_Small_HPHCNE_HMO_POS</v>
          </cell>
          <cell r="H4017">
            <v>37</v>
          </cell>
          <cell r="I4017">
            <v>0</v>
          </cell>
          <cell r="J4017">
            <v>201908</v>
          </cell>
          <cell r="K4017">
            <v>201808</v>
          </cell>
          <cell r="N4017">
            <v>18940.09</v>
          </cell>
          <cell r="O4017" t="str">
            <v>Small</v>
          </cell>
        </row>
        <row r="4018">
          <cell r="B4018" t="str">
            <v>NH_Small_HPHCNE_HMO_POS</v>
          </cell>
          <cell r="H4018">
            <v>831</v>
          </cell>
          <cell r="I4018">
            <v>14</v>
          </cell>
          <cell r="J4018">
            <v>201909</v>
          </cell>
          <cell r="K4018">
            <v>201800</v>
          </cell>
          <cell r="N4018">
            <v>425907.61000000004</v>
          </cell>
          <cell r="O4018" t="str">
            <v>Small</v>
          </cell>
        </row>
        <row r="4019">
          <cell r="B4019" t="str">
            <v>NH_Small_HPHCNE_HMO_POS</v>
          </cell>
          <cell r="H4019">
            <v>37</v>
          </cell>
          <cell r="I4019">
            <v>0</v>
          </cell>
          <cell r="J4019">
            <v>201909</v>
          </cell>
          <cell r="K4019">
            <v>201808</v>
          </cell>
          <cell r="N4019">
            <v>18507.88</v>
          </cell>
          <cell r="O4019" t="str">
            <v>Small</v>
          </cell>
        </row>
        <row r="4020">
          <cell r="B4020" t="str">
            <v>NH_Small_HPHCNE_HMO_POS</v>
          </cell>
          <cell r="H4020">
            <v>986</v>
          </cell>
          <cell r="I4020">
            <v>9</v>
          </cell>
          <cell r="J4020">
            <v>201901</v>
          </cell>
          <cell r="K4020">
            <v>201800</v>
          </cell>
          <cell r="N4020">
            <v>510077.11999999994</v>
          </cell>
          <cell r="O4020" t="str">
            <v>Small</v>
          </cell>
        </row>
        <row r="4021">
          <cell r="B4021" t="str">
            <v>NH_Small_HPHCNE_HMO_POS</v>
          </cell>
          <cell r="H4021">
            <v>986</v>
          </cell>
          <cell r="I4021">
            <v>9</v>
          </cell>
          <cell r="J4021">
            <v>201902</v>
          </cell>
          <cell r="K4021">
            <v>201800</v>
          </cell>
          <cell r="N4021">
            <v>508979.34000000008</v>
          </cell>
          <cell r="O4021" t="str">
            <v>Small</v>
          </cell>
        </row>
        <row r="4022">
          <cell r="B4022" t="str">
            <v>NH_Small_HPHCNE_HMO_POS</v>
          </cell>
          <cell r="H4022">
            <v>998</v>
          </cell>
          <cell r="I4022">
            <v>10</v>
          </cell>
          <cell r="J4022">
            <v>201903</v>
          </cell>
          <cell r="K4022">
            <v>201800</v>
          </cell>
          <cell r="N4022">
            <v>510372.22999999992</v>
          </cell>
          <cell r="O4022" t="str">
            <v>Small</v>
          </cell>
        </row>
        <row r="4023">
          <cell r="B4023" t="str">
            <v>NH_Small_HPHCNE_HMO_POS</v>
          </cell>
          <cell r="H4023">
            <v>1001</v>
          </cell>
          <cell r="I4023">
            <v>12</v>
          </cell>
          <cell r="J4023">
            <v>201904</v>
          </cell>
          <cell r="K4023">
            <v>201800</v>
          </cell>
          <cell r="N4023">
            <v>510297.03999999992</v>
          </cell>
          <cell r="O4023" t="str">
            <v>Small</v>
          </cell>
        </row>
        <row r="4024">
          <cell r="B4024" t="str">
            <v>NH_Small_HPHCNE_HMO_POS</v>
          </cell>
          <cell r="H4024">
            <v>992</v>
          </cell>
          <cell r="I4024">
            <v>11</v>
          </cell>
          <cell r="J4024">
            <v>201905</v>
          </cell>
          <cell r="K4024">
            <v>201800</v>
          </cell>
          <cell r="N4024">
            <v>505642.8299999999</v>
          </cell>
          <cell r="O4024" t="str">
            <v>Small</v>
          </cell>
        </row>
        <row r="4025">
          <cell r="B4025" t="str">
            <v>NH_Small_HPHCNE_HMO_POS</v>
          </cell>
          <cell r="H4025">
            <v>933</v>
          </cell>
          <cell r="I4025">
            <v>12</v>
          </cell>
          <cell r="J4025">
            <v>201906</v>
          </cell>
          <cell r="K4025">
            <v>201800</v>
          </cell>
          <cell r="N4025">
            <v>502327.4800000001</v>
          </cell>
          <cell r="O4025" t="str">
            <v>Small</v>
          </cell>
        </row>
        <row r="4026">
          <cell r="B4026" t="str">
            <v>NH_Small_HPHCNE_HMO_POS</v>
          </cell>
          <cell r="H4026">
            <v>54</v>
          </cell>
          <cell r="I4026">
            <v>0</v>
          </cell>
          <cell r="J4026">
            <v>201906</v>
          </cell>
          <cell r="K4026">
            <v>201808</v>
          </cell>
          <cell r="N4026">
            <v>24371.199999999997</v>
          </cell>
          <cell r="O4026" t="str">
            <v>Small</v>
          </cell>
        </row>
        <row r="4027">
          <cell r="B4027" t="str">
            <v>NH_Small_HPHCNE_HMO_POS</v>
          </cell>
          <cell r="H4027">
            <v>883</v>
          </cell>
          <cell r="I4027">
            <v>12</v>
          </cell>
          <cell r="J4027">
            <v>201907</v>
          </cell>
          <cell r="K4027">
            <v>201800</v>
          </cell>
          <cell r="N4027">
            <v>477088.64000000007</v>
          </cell>
          <cell r="O4027" t="str">
            <v>Small</v>
          </cell>
        </row>
        <row r="4028">
          <cell r="B4028" t="str">
            <v>NH_Small_HPHCNE_HMO_POS</v>
          </cell>
          <cell r="H4028">
            <v>59</v>
          </cell>
          <cell r="I4028">
            <v>0</v>
          </cell>
          <cell r="J4028">
            <v>201907</v>
          </cell>
          <cell r="K4028">
            <v>201808</v>
          </cell>
          <cell r="N4028">
            <v>27815.335714285713</v>
          </cell>
          <cell r="O4028" t="str">
            <v>Small</v>
          </cell>
        </row>
        <row r="4029">
          <cell r="B4029" t="str">
            <v>NH_Small_HPHCNE_HMO_POS</v>
          </cell>
          <cell r="H4029">
            <v>877</v>
          </cell>
          <cell r="I4029">
            <v>12</v>
          </cell>
          <cell r="J4029">
            <v>201908</v>
          </cell>
          <cell r="K4029">
            <v>201800</v>
          </cell>
          <cell r="N4029">
            <v>466179.05000000005</v>
          </cell>
          <cell r="O4029" t="str">
            <v>Small</v>
          </cell>
        </row>
        <row r="4030">
          <cell r="B4030" t="str">
            <v>NH_Small_HPHCNE_HMO_POS</v>
          </cell>
          <cell r="H4030">
            <v>61</v>
          </cell>
          <cell r="I4030">
            <v>0</v>
          </cell>
          <cell r="J4030">
            <v>201908</v>
          </cell>
          <cell r="K4030">
            <v>201808</v>
          </cell>
          <cell r="N4030">
            <v>28389.789999999997</v>
          </cell>
          <cell r="O4030" t="str">
            <v>Small</v>
          </cell>
        </row>
        <row r="4031">
          <cell r="B4031" t="str">
            <v>NH_Small_HPHCNE_HMO_POS</v>
          </cell>
          <cell r="H4031">
            <v>839</v>
          </cell>
          <cell r="I4031">
            <v>12</v>
          </cell>
          <cell r="J4031">
            <v>201909</v>
          </cell>
          <cell r="K4031">
            <v>201800</v>
          </cell>
          <cell r="N4031">
            <v>439707.67000000004</v>
          </cell>
          <cell r="O4031" t="str">
            <v>Small</v>
          </cell>
        </row>
        <row r="4032">
          <cell r="B4032" t="str">
            <v>NH_Small_HPHCNE_HMO_POS</v>
          </cell>
          <cell r="H4032">
            <v>60</v>
          </cell>
          <cell r="I4032">
            <v>0</v>
          </cell>
          <cell r="J4032">
            <v>201909</v>
          </cell>
          <cell r="K4032">
            <v>201808</v>
          </cell>
          <cell r="N4032">
            <v>28406.829999999998</v>
          </cell>
          <cell r="O4032" t="str">
            <v>Small</v>
          </cell>
        </row>
        <row r="4033">
          <cell r="B4033" t="str">
            <v>NH_Small_HPHCNE_HMO_POS</v>
          </cell>
          <cell r="H4033">
            <v>928</v>
          </cell>
          <cell r="I4033">
            <v>7</v>
          </cell>
          <cell r="J4033">
            <v>201901</v>
          </cell>
          <cell r="K4033">
            <v>201800</v>
          </cell>
          <cell r="N4033">
            <v>481899.27000000008</v>
          </cell>
          <cell r="O4033" t="str">
            <v>Small</v>
          </cell>
        </row>
        <row r="4034">
          <cell r="B4034" t="str">
            <v>NH_Small_HPHCNE_HMO_POS</v>
          </cell>
          <cell r="H4034">
            <v>924</v>
          </cell>
          <cell r="I4034">
            <v>7</v>
          </cell>
          <cell r="J4034">
            <v>201902</v>
          </cell>
          <cell r="K4034">
            <v>201800</v>
          </cell>
          <cell r="N4034">
            <v>481647.70999999996</v>
          </cell>
          <cell r="O4034" t="str">
            <v>Small</v>
          </cell>
        </row>
        <row r="4035">
          <cell r="B4035" t="str">
            <v>NH_Small_HPHCNE_HMO_POS</v>
          </cell>
          <cell r="H4035">
            <v>918</v>
          </cell>
          <cell r="I4035">
            <v>7</v>
          </cell>
          <cell r="J4035">
            <v>201903</v>
          </cell>
          <cell r="K4035">
            <v>201800</v>
          </cell>
          <cell r="N4035">
            <v>476987.08</v>
          </cell>
          <cell r="O4035" t="str">
            <v>Small</v>
          </cell>
        </row>
        <row r="4036">
          <cell r="B4036" t="str">
            <v>NH_Small_HPHCNE_HMO_POS</v>
          </cell>
          <cell r="H4036">
            <v>889</v>
          </cell>
          <cell r="I4036">
            <v>8</v>
          </cell>
          <cell r="J4036">
            <v>201904</v>
          </cell>
          <cell r="K4036">
            <v>201800</v>
          </cell>
          <cell r="N4036">
            <v>460147.35999999987</v>
          </cell>
          <cell r="O4036" t="str">
            <v>Small</v>
          </cell>
        </row>
        <row r="4037">
          <cell r="B4037" t="str">
            <v>NH_Small_HPHCNE_HMO_POS</v>
          </cell>
          <cell r="H4037">
            <v>897</v>
          </cell>
          <cell r="I4037">
            <v>6</v>
          </cell>
          <cell r="J4037">
            <v>201905</v>
          </cell>
          <cell r="K4037">
            <v>201800</v>
          </cell>
          <cell r="N4037">
            <v>460620.92999999988</v>
          </cell>
          <cell r="O4037" t="str">
            <v>Small</v>
          </cell>
        </row>
        <row r="4038">
          <cell r="B4038" t="str">
            <v>NH_Small_HPHCNE_HMO_POS</v>
          </cell>
          <cell r="H4038">
            <v>878</v>
          </cell>
          <cell r="I4038">
            <v>6</v>
          </cell>
          <cell r="J4038">
            <v>201906</v>
          </cell>
          <cell r="K4038">
            <v>201800</v>
          </cell>
          <cell r="N4038">
            <v>454901.26999999996</v>
          </cell>
          <cell r="O4038" t="str">
            <v>Small</v>
          </cell>
        </row>
        <row r="4039">
          <cell r="B4039" t="str">
            <v>NH_Small_HPHCNE_HMO_POS</v>
          </cell>
          <cell r="H4039">
            <v>879</v>
          </cell>
          <cell r="I4039">
            <v>6</v>
          </cell>
          <cell r="J4039">
            <v>201907</v>
          </cell>
          <cell r="K4039">
            <v>201800</v>
          </cell>
          <cell r="N4039">
            <v>456511.89000000007</v>
          </cell>
          <cell r="O4039" t="str">
            <v>Small</v>
          </cell>
        </row>
        <row r="4040">
          <cell r="B4040" t="str">
            <v>NH_Small_HPHCNE_HMO_POS</v>
          </cell>
          <cell r="H4040">
            <v>165</v>
          </cell>
          <cell r="I4040">
            <v>0</v>
          </cell>
          <cell r="J4040">
            <v>201907</v>
          </cell>
          <cell r="K4040">
            <v>201808</v>
          </cell>
          <cell r="N4040">
            <v>84880.92</v>
          </cell>
          <cell r="O4040" t="str">
            <v>Small</v>
          </cell>
        </row>
        <row r="4041">
          <cell r="B4041" t="str">
            <v>NH_Small_HPHCNE_HMO_POS</v>
          </cell>
          <cell r="H4041">
            <v>862</v>
          </cell>
          <cell r="I4041">
            <v>7</v>
          </cell>
          <cell r="J4041">
            <v>201908</v>
          </cell>
          <cell r="K4041">
            <v>201800</v>
          </cell>
          <cell r="N4041">
            <v>453133.78000000009</v>
          </cell>
          <cell r="O4041" t="str">
            <v>Small</v>
          </cell>
        </row>
        <row r="4042">
          <cell r="B4042" t="str">
            <v>NH_Small_HPHCNE_HMO_POS</v>
          </cell>
          <cell r="H4042">
            <v>163</v>
          </cell>
          <cell r="I4042">
            <v>0</v>
          </cell>
          <cell r="J4042">
            <v>201908</v>
          </cell>
          <cell r="K4042">
            <v>201808</v>
          </cell>
          <cell r="N4042">
            <v>86835.560000000012</v>
          </cell>
          <cell r="O4042" t="str">
            <v>Small</v>
          </cell>
        </row>
        <row r="4043">
          <cell r="B4043" t="str">
            <v>NH_Small_HPHCNE_HMO_POS</v>
          </cell>
          <cell r="H4043">
            <v>851</v>
          </cell>
          <cell r="I4043">
            <v>7</v>
          </cell>
          <cell r="J4043">
            <v>201909</v>
          </cell>
          <cell r="K4043">
            <v>201800</v>
          </cell>
          <cell r="N4043">
            <v>447941.71000000031</v>
          </cell>
          <cell r="O4043" t="str">
            <v>Small</v>
          </cell>
        </row>
        <row r="4044">
          <cell r="B4044" t="str">
            <v>NH_Small_HPHCNE_HMO_POS</v>
          </cell>
          <cell r="H4044">
            <v>162</v>
          </cell>
          <cell r="I4044">
            <v>0</v>
          </cell>
          <cell r="J4044">
            <v>201909</v>
          </cell>
          <cell r="K4044">
            <v>201808</v>
          </cell>
          <cell r="N4044">
            <v>85784.46</v>
          </cell>
          <cell r="O4044" t="str">
            <v>Small</v>
          </cell>
        </row>
        <row r="4045">
          <cell r="B4045" t="str">
            <v>NH_Small_HPHCNE_HMO_POS</v>
          </cell>
          <cell r="H4045">
            <v>834</v>
          </cell>
          <cell r="I4045">
            <v>13</v>
          </cell>
          <cell r="J4045">
            <v>201901</v>
          </cell>
          <cell r="K4045">
            <v>201800</v>
          </cell>
          <cell r="N4045">
            <v>418740.06000000011</v>
          </cell>
          <cell r="O4045" t="str">
            <v>Small</v>
          </cell>
        </row>
        <row r="4046">
          <cell r="B4046" t="str">
            <v>NH_Small_HPHCNE_HMO_POS</v>
          </cell>
          <cell r="H4046">
            <v>2</v>
          </cell>
          <cell r="I4046">
            <v>0</v>
          </cell>
          <cell r="J4046">
            <v>201901</v>
          </cell>
          <cell r="K4046">
            <v>201808</v>
          </cell>
          <cell r="N4046">
            <v>748.88</v>
          </cell>
          <cell r="O4046" t="str">
            <v>Small</v>
          </cell>
        </row>
        <row r="4047">
          <cell r="B4047" t="str">
            <v>NH_Small_HPHCNE_HMO_POS</v>
          </cell>
          <cell r="H4047">
            <v>839</v>
          </cell>
          <cell r="I4047">
            <v>13</v>
          </cell>
          <cell r="J4047">
            <v>201902</v>
          </cell>
          <cell r="K4047">
            <v>201800</v>
          </cell>
          <cell r="N4047">
            <v>418777.3600000001</v>
          </cell>
          <cell r="O4047" t="str">
            <v>Small</v>
          </cell>
        </row>
        <row r="4048">
          <cell r="B4048" t="str">
            <v>NH_Small_HPHCNE_HMO_POS</v>
          </cell>
          <cell r="H4048">
            <v>2</v>
          </cell>
          <cell r="I4048">
            <v>0</v>
          </cell>
          <cell r="J4048">
            <v>201902</v>
          </cell>
          <cell r="K4048">
            <v>201808</v>
          </cell>
          <cell r="N4048">
            <v>748.88</v>
          </cell>
          <cell r="O4048" t="str">
            <v>Small</v>
          </cell>
        </row>
        <row r="4049">
          <cell r="B4049" t="str">
            <v>NH_Small_HPHCNE_HMO_POS</v>
          </cell>
          <cell r="H4049">
            <v>834</v>
          </cell>
          <cell r="I4049">
            <v>13</v>
          </cell>
          <cell r="J4049">
            <v>201903</v>
          </cell>
          <cell r="K4049">
            <v>201800</v>
          </cell>
          <cell r="N4049">
            <v>414241.44</v>
          </cell>
          <cell r="O4049" t="str">
            <v>Small</v>
          </cell>
        </row>
        <row r="4050">
          <cell r="B4050" t="str">
            <v>NH_Small_HPHCNE_HMO_POS</v>
          </cell>
          <cell r="H4050">
            <v>2</v>
          </cell>
          <cell r="I4050">
            <v>0</v>
          </cell>
          <cell r="J4050">
            <v>201903</v>
          </cell>
          <cell r="K4050">
            <v>201808</v>
          </cell>
          <cell r="N4050">
            <v>748.88</v>
          </cell>
          <cell r="O4050" t="str">
            <v>Small</v>
          </cell>
        </row>
        <row r="4051">
          <cell r="B4051" t="str">
            <v>NH_Small_HPHCNE_HMO_POS</v>
          </cell>
          <cell r="H4051">
            <v>821</v>
          </cell>
          <cell r="I4051">
            <v>13</v>
          </cell>
          <cell r="J4051">
            <v>201904</v>
          </cell>
          <cell r="K4051">
            <v>201800</v>
          </cell>
          <cell r="N4051">
            <v>406226.12</v>
          </cell>
          <cell r="O4051" t="str">
            <v>Small</v>
          </cell>
        </row>
        <row r="4052">
          <cell r="B4052" t="str">
            <v>NH_Small_HPHCNE_HMO_POS</v>
          </cell>
          <cell r="H4052">
            <v>2</v>
          </cell>
          <cell r="I4052">
            <v>0</v>
          </cell>
          <cell r="J4052">
            <v>201904</v>
          </cell>
          <cell r="K4052">
            <v>201808</v>
          </cell>
          <cell r="N4052">
            <v>748.88</v>
          </cell>
          <cell r="O4052" t="str">
            <v>Small</v>
          </cell>
        </row>
        <row r="4053">
          <cell r="B4053" t="str">
            <v>NH_Small_HPHCNE_HMO_POS</v>
          </cell>
          <cell r="H4053">
            <v>812</v>
          </cell>
          <cell r="I4053">
            <v>13</v>
          </cell>
          <cell r="J4053">
            <v>201905</v>
          </cell>
          <cell r="K4053">
            <v>201800</v>
          </cell>
          <cell r="N4053">
            <v>402788.95000000007</v>
          </cell>
          <cell r="O4053" t="str">
            <v>Small</v>
          </cell>
        </row>
        <row r="4054">
          <cell r="B4054" t="str">
            <v>NH_Small_HPHCNE_HMO_POS</v>
          </cell>
          <cell r="H4054">
            <v>2</v>
          </cell>
          <cell r="I4054">
            <v>0</v>
          </cell>
          <cell r="J4054">
            <v>201905</v>
          </cell>
          <cell r="K4054">
            <v>201808</v>
          </cell>
          <cell r="N4054">
            <v>748.88</v>
          </cell>
          <cell r="O4054" t="str">
            <v>Small</v>
          </cell>
        </row>
        <row r="4055">
          <cell r="B4055" t="str">
            <v>NH_Small_HPHCNE_HMO_POS</v>
          </cell>
          <cell r="H4055">
            <v>810</v>
          </cell>
          <cell r="I4055">
            <v>13</v>
          </cell>
          <cell r="J4055">
            <v>201906</v>
          </cell>
          <cell r="K4055">
            <v>201800</v>
          </cell>
          <cell r="N4055">
            <v>402801.77000000008</v>
          </cell>
          <cell r="O4055" t="str">
            <v>Small</v>
          </cell>
        </row>
        <row r="4056">
          <cell r="B4056" t="str">
            <v>NH_Small_HPHCNE_HMO_POS</v>
          </cell>
          <cell r="H4056">
            <v>2</v>
          </cell>
          <cell r="I4056">
            <v>0</v>
          </cell>
          <cell r="J4056">
            <v>201906</v>
          </cell>
          <cell r="K4056">
            <v>201808</v>
          </cell>
          <cell r="N4056">
            <v>748.88</v>
          </cell>
          <cell r="O4056" t="str">
            <v>Small</v>
          </cell>
        </row>
        <row r="4057">
          <cell r="B4057" t="str">
            <v>NH_Small_HPHCNE_HMO_POS</v>
          </cell>
          <cell r="H4057">
            <v>819</v>
          </cell>
          <cell r="I4057">
            <v>13</v>
          </cell>
          <cell r="J4057">
            <v>201907</v>
          </cell>
          <cell r="K4057">
            <v>201800</v>
          </cell>
          <cell r="N4057">
            <v>407250.00000000012</v>
          </cell>
          <cell r="O4057" t="str">
            <v>Small</v>
          </cell>
        </row>
        <row r="4058">
          <cell r="B4058" t="str">
            <v>NH_Small_HPHCNE_HMO_POS</v>
          </cell>
          <cell r="H4058">
            <v>2</v>
          </cell>
          <cell r="I4058">
            <v>0</v>
          </cell>
          <cell r="J4058">
            <v>201907</v>
          </cell>
          <cell r="K4058">
            <v>201808</v>
          </cell>
          <cell r="N4058">
            <v>748.88</v>
          </cell>
          <cell r="O4058" t="str">
            <v>Small</v>
          </cell>
        </row>
        <row r="4059">
          <cell r="B4059" t="str">
            <v>NH_Small_HPHCNE_HMO_POS</v>
          </cell>
          <cell r="H4059">
            <v>811</v>
          </cell>
          <cell r="I4059">
            <v>13</v>
          </cell>
          <cell r="J4059">
            <v>201908</v>
          </cell>
          <cell r="K4059">
            <v>201800</v>
          </cell>
          <cell r="N4059">
            <v>403957.97999999981</v>
          </cell>
          <cell r="O4059" t="str">
            <v>Small</v>
          </cell>
        </row>
        <row r="4060">
          <cell r="B4060" t="str">
            <v>NH_Small_HPHCNE_HMO_POS</v>
          </cell>
          <cell r="H4060">
            <v>2</v>
          </cell>
          <cell r="I4060">
            <v>0</v>
          </cell>
          <cell r="J4060">
            <v>201908</v>
          </cell>
          <cell r="K4060">
            <v>201808</v>
          </cell>
          <cell r="N4060">
            <v>750.86</v>
          </cell>
          <cell r="O4060" t="str">
            <v>Small</v>
          </cell>
        </row>
        <row r="4061">
          <cell r="B4061" t="str">
            <v>NH_Small_HPHCNE_HMO_POS</v>
          </cell>
          <cell r="H4061">
            <v>114</v>
          </cell>
          <cell r="I4061">
            <v>2</v>
          </cell>
          <cell r="J4061">
            <v>201908</v>
          </cell>
          <cell r="K4061">
            <v>201908</v>
          </cell>
          <cell r="N4061">
            <v>50310.51</v>
          </cell>
          <cell r="O4061" t="str">
            <v>Small</v>
          </cell>
        </row>
        <row r="4062">
          <cell r="B4062" t="str">
            <v>NH_Small_HPHCNE_HMO_POS</v>
          </cell>
          <cell r="H4062">
            <v>799</v>
          </cell>
          <cell r="I4062">
            <v>13</v>
          </cell>
          <cell r="J4062">
            <v>201909</v>
          </cell>
          <cell r="K4062">
            <v>201800</v>
          </cell>
          <cell r="N4062">
            <v>402407.61999999994</v>
          </cell>
          <cell r="O4062" t="str">
            <v>Small</v>
          </cell>
        </row>
        <row r="4063">
          <cell r="B4063" t="str">
            <v>NH_Small_HPHCNE_HMO_POS</v>
          </cell>
          <cell r="H4063">
            <v>2</v>
          </cell>
          <cell r="I4063">
            <v>0</v>
          </cell>
          <cell r="J4063">
            <v>201909</v>
          </cell>
          <cell r="K4063">
            <v>201808</v>
          </cell>
          <cell r="N4063">
            <v>750.86</v>
          </cell>
          <cell r="O4063" t="str">
            <v>Small</v>
          </cell>
        </row>
        <row r="4064">
          <cell r="B4064" t="str">
            <v>NH_Small_HPHCNE_HMO_POS</v>
          </cell>
          <cell r="H4064">
            <v>111</v>
          </cell>
          <cell r="I4064">
            <v>2</v>
          </cell>
          <cell r="J4064">
            <v>201909</v>
          </cell>
          <cell r="K4064">
            <v>201908</v>
          </cell>
          <cell r="N4064">
            <v>49841.659999999996</v>
          </cell>
          <cell r="O4064" t="str">
            <v>Small</v>
          </cell>
        </row>
        <row r="4065">
          <cell r="B4065" t="str">
            <v>NH_Small_HPHCNE_HMO_POS</v>
          </cell>
          <cell r="H4065">
            <v>1127</v>
          </cell>
          <cell r="I4065">
            <v>7</v>
          </cell>
          <cell r="J4065">
            <v>201901</v>
          </cell>
          <cell r="K4065">
            <v>201800</v>
          </cell>
          <cell r="N4065">
            <v>612582.63</v>
          </cell>
          <cell r="O4065" t="str">
            <v>Small</v>
          </cell>
        </row>
        <row r="4066">
          <cell r="B4066" t="str">
            <v>NH_Small_HPHCNE_HMO_POS</v>
          </cell>
          <cell r="H4066">
            <v>49</v>
          </cell>
          <cell r="I4066">
            <v>2</v>
          </cell>
          <cell r="J4066">
            <v>201901</v>
          </cell>
          <cell r="K4066">
            <v>201808</v>
          </cell>
          <cell r="N4066">
            <v>22314.870000000003</v>
          </cell>
          <cell r="O4066" t="str">
            <v>Small</v>
          </cell>
        </row>
        <row r="4067">
          <cell r="B4067" t="str">
            <v>NH_Small_HPHCNE_HMO_POS</v>
          </cell>
          <cell r="H4067">
            <v>1120</v>
          </cell>
          <cell r="I4067">
            <v>7</v>
          </cell>
          <cell r="J4067">
            <v>201902</v>
          </cell>
          <cell r="K4067">
            <v>201800</v>
          </cell>
          <cell r="N4067">
            <v>609052.01000000013</v>
          </cell>
          <cell r="O4067" t="str">
            <v>Small</v>
          </cell>
        </row>
        <row r="4068">
          <cell r="B4068" t="str">
            <v>NH_Small_HPHCNE_HMO_POS</v>
          </cell>
          <cell r="H4068">
            <v>49</v>
          </cell>
          <cell r="I4068">
            <v>2</v>
          </cell>
          <cell r="J4068">
            <v>201902</v>
          </cell>
          <cell r="K4068">
            <v>201808</v>
          </cell>
          <cell r="N4068">
            <v>22314.870000000003</v>
          </cell>
          <cell r="O4068" t="str">
            <v>Small</v>
          </cell>
        </row>
        <row r="4069">
          <cell r="B4069" t="str">
            <v>NH_Small_HPHCNE_HMO_POS</v>
          </cell>
          <cell r="H4069">
            <v>1106</v>
          </cell>
          <cell r="I4069">
            <v>6</v>
          </cell>
          <cell r="J4069">
            <v>201903</v>
          </cell>
          <cell r="K4069">
            <v>201800</v>
          </cell>
          <cell r="N4069">
            <v>603010.98000000021</v>
          </cell>
          <cell r="O4069" t="str">
            <v>Small</v>
          </cell>
        </row>
        <row r="4070">
          <cell r="B4070" t="str">
            <v>NH_Small_HPHCNE_HMO_POS</v>
          </cell>
          <cell r="H4070">
            <v>47</v>
          </cell>
          <cell r="I4070">
            <v>1</v>
          </cell>
          <cell r="J4070">
            <v>201903</v>
          </cell>
          <cell r="K4070">
            <v>201808</v>
          </cell>
          <cell r="N4070">
            <v>21660.080000000002</v>
          </cell>
          <cell r="O4070" t="str">
            <v>Small</v>
          </cell>
        </row>
        <row r="4071">
          <cell r="B4071" t="str">
            <v>NH_Small_HPHCNE_HMO_POS</v>
          </cell>
          <cell r="H4071">
            <v>1091</v>
          </cell>
          <cell r="I4071">
            <v>6</v>
          </cell>
          <cell r="J4071">
            <v>201904</v>
          </cell>
          <cell r="K4071">
            <v>201800</v>
          </cell>
          <cell r="N4071">
            <v>596217.30000000016</v>
          </cell>
          <cell r="O4071" t="str">
            <v>Small</v>
          </cell>
        </row>
        <row r="4072">
          <cell r="B4072" t="str">
            <v>NH_Small_HPHCNE_HMO_POS</v>
          </cell>
          <cell r="H4072">
            <v>49</v>
          </cell>
          <cell r="I4072">
            <v>1</v>
          </cell>
          <cell r="J4072">
            <v>201904</v>
          </cell>
          <cell r="K4072">
            <v>201808</v>
          </cell>
          <cell r="N4072">
            <v>22168.720000000001</v>
          </cell>
          <cell r="O4072" t="str">
            <v>Small</v>
          </cell>
        </row>
        <row r="4073">
          <cell r="B4073" t="str">
            <v>NH_Small_HPHCNE_HMO_POS</v>
          </cell>
          <cell r="H4073">
            <v>1091</v>
          </cell>
          <cell r="I4073">
            <v>6</v>
          </cell>
          <cell r="J4073">
            <v>201905</v>
          </cell>
          <cell r="K4073">
            <v>201800</v>
          </cell>
          <cell r="N4073">
            <v>593387.16000000027</v>
          </cell>
          <cell r="O4073" t="str">
            <v>Small</v>
          </cell>
        </row>
        <row r="4074">
          <cell r="B4074" t="str">
            <v>NH_Small_HPHCNE_HMO_POS</v>
          </cell>
          <cell r="H4074">
            <v>50</v>
          </cell>
          <cell r="I4074">
            <v>1</v>
          </cell>
          <cell r="J4074">
            <v>201905</v>
          </cell>
          <cell r="K4074">
            <v>201808</v>
          </cell>
          <cell r="N4074">
            <v>22509.79</v>
          </cell>
          <cell r="O4074" t="str">
            <v>Small</v>
          </cell>
        </row>
        <row r="4075">
          <cell r="B4075" t="str">
            <v>NH_Small_HPHCNE_HMO_POS</v>
          </cell>
          <cell r="H4075">
            <v>1088</v>
          </cell>
          <cell r="I4075">
            <v>6</v>
          </cell>
          <cell r="J4075">
            <v>201906</v>
          </cell>
          <cell r="K4075">
            <v>201800</v>
          </cell>
          <cell r="N4075">
            <v>589366.52000000025</v>
          </cell>
          <cell r="O4075" t="str">
            <v>Small</v>
          </cell>
        </row>
        <row r="4076">
          <cell r="B4076" t="str">
            <v>NH_Small_HPHCNE_HMO_POS</v>
          </cell>
          <cell r="H4076">
            <v>50</v>
          </cell>
          <cell r="I4076">
            <v>1</v>
          </cell>
          <cell r="J4076">
            <v>201906</v>
          </cell>
          <cell r="K4076">
            <v>201808</v>
          </cell>
          <cell r="N4076">
            <v>22509.79</v>
          </cell>
          <cell r="O4076" t="str">
            <v>Small</v>
          </cell>
        </row>
        <row r="4077">
          <cell r="B4077" t="str">
            <v>NH_Small_HPHCNE_HMO_POS</v>
          </cell>
          <cell r="H4077">
            <v>1081</v>
          </cell>
          <cell r="I4077">
            <v>7</v>
          </cell>
          <cell r="J4077">
            <v>201907</v>
          </cell>
          <cell r="K4077">
            <v>201800</v>
          </cell>
          <cell r="N4077">
            <v>586218.31000000006</v>
          </cell>
          <cell r="O4077" t="str">
            <v>Small</v>
          </cell>
        </row>
        <row r="4078">
          <cell r="B4078" t="str">
            <v>NH_Small_HPHCNE_HMO_POS</v>
          </cell>
          <cell r="H4078">
            <v>49</v>
          </cell>
          <cell r="I4078">
            <v>1</v>
          </cell>
          <cell r="J4078">
            <v>201907</v>
          </cell>
          <cell r="K4078">
            <v>201808</v>
          </cell>
          <cell r="N4078">
            <v>22191.710000000003</v>
          </cell>
          <cell r="O4078" t="str">
            <v>Small</v>
          </cell>
        </row>
        <row r="4079">
          <cell r="B4079" t="str">
            <v>NH_Small_HPHCNE_HMO_POS</v>
          </cell>
          <cell r="H4079">
            <v>1072</v>
          </cell>
          <cell r="I4079">
            <v>7</v>
          </cell>
          <cell r="J4079">
            <v>201908</v>
          </cell>
          <cell r="K4079">
            <v>201800</v>
          </cell>
          <cell r="N4079">
            <v>580884.89</v>
          </cell>
          <cell r="O4079" t="str">
            <v>Small</v>
          </cell>
        </row>
        <row r="4080">
          <cell r="B4080" t="str">
            <v>NH_Small_HPHCNE_HMO_POS</v>
          </cell>
          <cell r="H4080">
            <v>49</v>
          </cell>
          <cell r="I4080">
            <v>1</v>
          </cell>
          <cell r="J4080">
            <v>201908</v>
          </cell>
          <cell r="K4080">
            <v>201808</v>
          </cell>
          <cell r="N4080">
            <v>22191.710000000003</v>
          </cell>
          <cell r="O4080" t="str">
            <v>Small</v>
          </cell>
        </row>
        <row r="4081">
          <cell r="B4081" t="str">
            <v>NH_Small_HPHCNE_HMO_POS</v>
          </cell>
          <cell r="H4081">
            <v>1297</v>
          </cell>
          <cell r="I4081">
            <v>9</v>
          </cell>
          <cell r="J4081">
            <v>201909</v>
          </cell>
          <cell r="K4081">
            <v>201800</v>
          </cell>
          <cell r="N4081">
            <v>697473.00999999966</v>
          </cell>
          <cell r="O4081" t="str">
            <v>Small</v>
          </cell>
        </row>
        <row r="4082">
          <cell r="B4082" t="str">
            <v>NH_Small_HPHCNE_HMO_POS</v>
          </cell>
          <cell r="H4082">
            <v>34</v>
          </cell>
          <cell r="I4082">
            <v>1</v>
          </cell>
          <cell r="J4082">
            <v>201909</v>
          </cell>
          <cell r="K4082">
            <v>201808</v>
          </cell>
          <cell r="N4082">
            <v>17901.52</v>
          </cell>
          <cell r="O4082" t="str">
            <v>Small</v>
          </cell>
        </row>
        <row r="4083">
          <cell r="B4083" t="str">
            <v>NH_Small_HPHCNE_HMO_POS</v>
          </cell>
          <cell r="H4083">
            <v>58</v>
          </cell>
          <cell r="I4083">
            <v>0</v>
          </cell>
          <cell r="J4083">
            <v>201909</v>
          </cell>
          <cell r="K4083">
            <v>201908</v>
          </cell>
          <cell r="N4083">
            <v>19746.769999999997</v>
          </cell>
          <cell r="O4083" t="str">
            <v>Small</v>
          </cell>
        </row>
        <row r="4084">
          <cell r="B4084" t="str">
            <v>NH_Small_HPHCNE_HMO_POS</v>
          </cell>
          <cell r="H4084">
            <v>1472</v>
          </cell>
          <cell r="I4084">
            <v>9</v>
          </cell>
          <cell r="J4084">
            <v>201901</v>
          </cell>
          <cell r="K4084">
            <v>201800</v>
          </cell>
          <cell r="N4084">
            <v>739312.21000000008</v>
          </cell>
          <cell r="O4084" t="str">
            <v>Small</v>
          </cell>
        </row>
        <row r="4085">
          <cell r="B4085" t="str">
            <v>NH_Small_HPHCNE_HMO_POS</v>
          </cell>
          <cell r="H4085">
            <v>33</v>
          </cell>
          <cell r="I4085">
            <v>0</v>
          </cell>
          <cell r="J4085">
            <v>201901</v>
          </cell>
          <cell r="K4085">
            <v>201808</v>
          </cell>
          <cell r="N4085">
            <v>13783.079999999998</v>
          </cell>
          <cell r="O4085" t="str">
            <v>Small</v>
          </cell>
        </row>
        <row r="4086">
          <cell r="B4086" t="str">
            <v>NH_Small_HPHCNE_HMO_POS</v>
          </cell>
          <cell r="H4086">
            <v>1472</v>
          </cell>
          <cell r="I4086">
            <v>9</v>
          </cell>
          <cell r="J4086">
            <v>201902</v>
          </cell>
          <cell r="K4086">
            <v>201800</v>
          </cell>
          <cell r="N4086">
            <v>740038.90999999992</v>
          </cell>
          <cell r="O4086" t="str">
            <v>Small</v>
          </cell>
        </row>
        <row r="4087">
          <cell r="B4087" t="str">
            <v>NH_Small_HPHCNE_HMO_POS</v>
          </cell>
          <cell r="H4087">
            <v>33</v>
          </cell>
          <cell r="I4087">
            <v>0</v>
          </cell>
          <cell r="J4087">
            <v>201902</v>
          </cell>
          <cell r="K4087">
            <v>201808</v>
          </cell>
          <cell r="N4087">
            <v>13772.269999999999</v>
          </cell>
          <cell r="O4087" t="str">
            <v>Small</v>
          </cell>
        </row>
        <row r="4088">
          <cell r="B4088" t="str">
            <v>NH_Small_HPHCNE_HMO_POS</v>
          </cell>
          <cell r="H4088">
            <v>1468</v>
          </cell>
          <cell r="I4088">
            <v>9</v>
          </cell>
          <cell r="J4088">
            <v>201903</v>
          </cell>
          <cell r="K4088">
            <v>201800</v>
          </cell>
          <cell r="N4088">
            <v>737542.26999999979</v>
          </cell>
          <cell r="O4088" t="str">
            <v>Small</v>
          </cell>
        </row>
        <row r="4089">
          <cell r="B4089" t="str">
            <v>NH_Small_HPHCNE_HMO_POS</v>
          </cell>
          <cell r="H4089">
            <v>32</v>
          </cell>
          <cell r="I4089">
            <v>0</v>
          </cell>
          <cell r="J4089">
            <v>201903</v>
          </cell>
          <cell r="K4089">
            <v>201808</v>
          </cell>
          <cell r="N4089">
            <v>13285.849999999999</v>
          </cell>
          <cell r="O4089" t="str">
            <v>Small</v>
          </cell>
        </row>
        <row r="4090">
          <cell r="B4090" t="str">
            <v>NH_Small_HPHCNE_HMO_POS</v>
          </cell>
          <cell r="H4090">
            <v>1471</v>
          </cell>
          <cell r="I4090">
            <v>9</v>
          </cell>
          <cell r="J4090">
            <v>201904</v>
          </cell>
          <cell r="K4090">
            <v>201800</v>
          </cell>
          <cell r="N4090">
            <v>739455.13999999955</v>
          </cell>
          <cell r="O4090" t="str">
            <v>Small</v>
          </cell>
        </row>
        <row r="4091">
          <cell r="B4091" t="str">
            <v>NH_Small_HPHCNE_HMO_POS</v>
          </cell>
          <cell r="H4091">
            <v>33</v>
          </cell>
          <cell r="I4091">
            <v>0</v>
          </cell>
          <cell r="J4091">
            <v>201904</v>
          </cell>
          <cell r="K4091">
            <v>201808</v>
          </cell>
          <cell r="N4091">
            <v>13606.06</v>
          </cell>
          <cell r="O4091" t="str">
            <v>Small</v>
          </cell>
        </row>
        <row r="4092">
          <cell r="B4092" t="str">
            <v>NH_Small_HPHCNE_HMO_POS</v>
          </cell>
          <cell r="H4092">
            <v>1467</v>
          </cell>
          <cell r="I4092">
            <v>9</v>
          </cell>
          <cell r="J4092">
            <v>201905</v>
          </cell>
          <cell r="K4092">
            <v>201800</v>
          </cell>
          <cell r="N4092">
            <v>734177.27999999991</v>
          </cell>
          <cell r="O4092" t="str">
            <v>Small</v>
          </cell>
        </row>
        <row r="4093">
          <cell r="B4093" t="str">
            <v>NH_Small_HPHCNE_HMO_POS</v>
          </cell>
          <cell r="H4093">
            <v>32</v>
          </cell>
          <cell r="I4093">
            <v>0</v>
          </cell>
          <cell r="J4093">
            <v>201905</v>
          </cell>
          <cell r="K4093">
            <v>201808</v>
          </cell>
          <cell r="N4093">
            <v>13214.949999999999</v>
          </cell>
          <cell r="O4093" t="str">
            <v>Small</v>
          </cell>
        </row>
        <row r="4094">
          <cell r="B4094" t="str">
            <v>NH_Small_HPHCNE_HMO_POS</v>
          </cell>
          <cell r="H4094">
            <v>1458</v>
          </cell>
          <cell r="I4094">
            <v>10</v>
          </cell>
          <cell r="J4094">
            <v>201906</v>
          </cell>
          <cell r="K4094">
            <v>201800</v>
          </cell>
          <cell r="N4094">
            <v>731700.61</v>
          </cell>
          <cell r="O4094" t="str">
            <v>Small</v>
          </cell>
        </row>
        <row r="4095">
          <cell r="B4095" t="str">
            <v>NH_Small_HPHCNE_HMO_POS</v>
          </cell>
          <cell r="H4095">
            <v>31</v>
          </cell>
          <cell r="I4095">
            <v>0</v>
          </cell>
          <cell r="J4095">
            <v>201906</v>
          </cell>
          <cell r="K4095">
            <v>201808</v>
          </cell>
          <cell r="N4095">
            <v>12839.419999999998</v>
          </cell>
          <cell r="O4095" t="str">
            <v>Small</v>
          </cell>
        </row>
        <row r="4096">
          <cell r="B4096" t="str">
            <v>NH_Small_HPHCNE_HMO_POS</v>
          </cell>
          <cell r="H4096">
            <v>1460</v>
          </cell>
          <cell r="I4096">
            <v>9</v>
          </cell>
          <cell r="J4096">
            <v>201907</v>
          </cell>
          <cell r="K4096">
            <v>201800</v>
          </cell>
          <cell r="N4096">
            <v>731170.66</v>
          </cell>
          <cell r="O4096" t="str">
            <v>Small</v>
          </cell>
        </row>
        <row r="4097">
          <cell r="B4097" t="str">
            <v>NH_Small_HPHCNE_HMO_POS</v>
          </cell>
          <cell r="H4097">
            <v>33</v>
          </cell>
          <cell r="I4097">
            <v>0</v>
          </cell>
          <cell r="J4097">
            <v>201907</v>
          </cell>
          <cell r="K4097">
            <v>201808</v>
          </cell>
          <cell r="N4097">
            <v>13378.01</v>
          </cell>
          <cell r="O4097" t="str">
            <v>Small</v>
          </cell>
        </row>
        <row r="4098">
          <cell r="B4098" t="str">
            <v>NH_Small_HPHCNE_HMO_POS</v>
          </cell>
          <cell r="H4098">
            <v>1431</v>
          </cell>
          <cell r="I4098">
            <v>9</v>
          </cell>
          <cell r="J4098">
            <v>201908</v>
          </cell>
          <cell r="K4098">
            <v>201800</v>
          </cell>
          <cell r="N4098">
            <v>723182.62999999977</v>
          </cell>
          <cell r="O4098" t="str">
            <v>Small</v>
          </cell>
        </row>
        <row r="4099">
          <cell r="B4099" t="str">
            <v>NH_Small_HPHCNE_HMO_POS</v>
          </cell>
          <cell r="H4099">
            <v>33</v>
          </cell>
          <cell r="I4099">
            <v>0</v>
          </cell>
          <cell r="J4099">
            <v>201908</v>
          </cell>
          <cell r="K4099">
            <v>201808</v>
          </cell>
          <cell r="N4099">
            <v>13378.01</v>
          </cell>
          <cell r="O4099" t="str">
            <v>Small</v>
          </cell>
        </row>
        <row r="4100">
          <cell r="B4100" t="str">
            <v>NH_Small_HPHCNE_HMO_POS</v>
          </cell>
          <cell r="H4100">
            <v>1413</v>
          </cell>
          <cell r="I4100">
            <v>7</v>
          </cell>
          <cell r="J4100">
            <v>201909</v>
          </cell>
          <cell r="K4100">
            <v>201800</v>
          </cell>
          <cell r="N4100">
            <v>718995.81999999983</v>
          </cell>
          <cell r="O4100" t="str">
            <v>Small</v>
          </cell>
        </row>
        <row r="4101">
          <cell r="B4101" t="str">
            <v>NH_Small_HPHCNE_HMO_POS</v>
          </cell>
          <cell r="H4101">
            <v>33</v>
          </cell>
          <cell r="I4101">
            <v>0</v>
          </cell>
          <cell r="J4101">
            <v>201909</v>
          </cell>
          <cell r="K4101">
            <v>201808</v>
          </cell>
          <cell r="N4101">
            <v>13378.01</v>
          </cell>
          <cell r="O4101" t="str">
            <v>Small</v>
          </cell>
        </row>
        <row r="4102">
          <cell r="B4102" t="str">
            <v>NH_Small_HPHCNE_HMO_POS</v>
          </cell>
          <cell r="H4102">
            <v>707</v>
          </cell>
          <cell r="I4102">
            <v>2</v>
          </cell>
          <cell r="J4102">
            <v>201901</v>
          </cell>
          <cell r="K4102">
            <v>201800</v>
          </cell>
          <cell r="N4102">
            <v>351060.35000000009</v>
          </cell>
          <cell r="O4102" t="str">
            <v>Small</v>
          </cell>
        </row>
        <row r="4103">
          <cell r="B4103" t="str">
            <v>NH_Small_HPHCNE_HMO_POS</v>
          </cell>
          <cell r="H4103">
            <v>18</v>
          </cell>
          <cell r="I4103">
            <v>0</v>
          </cell>
          <cell r="J4103">
            <v>201901</v>
          </cell>
          <cell r="K4103">
            <v>201808</v>
          </cell>
          <cell r="N4103">
            <v>8290.34</v>
          </cell>
          <cell r="O4103" t="str">
            <v>Small</v>
          </cell>
        </row>
        <row r="4104">
          <cell r="B4104" t="str">
            <v>NH_Small_HPHCNE_HMO_POS</v>
          </cell>
          <cell r="H4104">
            <v>694</v>
          </cell>
          <cell r="I4104">
            <v>3</v>
          </cell>
          <cell r="J4104">
            <v>201902</v>
          </cell>
          <cell r="K4104">
            <v>201800</v>
          </cell>
          <cell r="N4104">
            <v>344165.87</v>
          </cell>
          <cell r="O4104" t="str">
            <v>Small</v>
          </cell>
        </row>
        <row r="4105">
          <cell r="B4105" t="str">
            <v>NH_Small_HPHCNE_HMO_POS</v>
          </cell>
          <cell r="H4105">
            <v>17</v>
          </cell>
          <cell r="I4105">
            <v>0</v>
          </cell>
          <cell r="J4105">
            <v>201902</v>
          </cell>
          <cell r="K4105">
            <v>201808</v>
          </cell>
          <cell r="N4105">
            <v>8054.82</v>
          </cell>
          <cell r="O4105" t="str">
            <v>Small</v>
          </cell>
        </row>
        <row r="4106">
          <cell r="B4106" t="str">
            <v>NH_Small_HPHCNE_HMO_POS</v>
          </cell>
          <cell r="H4106">
            <v>689</v>
          </cell>
          <cell r="I4106">
            <v>3</v>
          </cell>
          <cell r="J4106">
            <v>201903</v>
          </cell>
          <cell r="K4106">
            <v>201800</v>
          </cell>
          <cell r="N4106">
            <v>340892.16000000009</v>
          </cell>
          <cell r="O4106" t="str">
            <v>Small</v>
          </cell>
        </row>
        <row r="4107">
          <cell r="B4107" t="str">
            <v>NH_Small_HPHCNE_HMO_POS</v>
          </cell>
          <cell r="H4107">
            <v>17</v>
          </cell>
          <cell r="I4107">
            <v>0</v>
          </cell>
          <cell r="J4107">
            <v>201903</v>
          </cell>
          <cell r="K4107">
            <v>201808</v>
          </cell>
          <cell r="N4107">
            <v>7878.18</v>
          </cell>
          <cell r="O4107" t="str">
            <v>Small</v>
          </cell>
        </row>
        <row r="4108">
          <cell r="B4108" t="str">
            <v>NH_Small_HPHCNE_HMO_POS</v>
          </cell>
          <cell r="H4108">
            <v>683</v>
          </cell>
          <cell r="I4108">
            <v>3</v>
          </cell>
          <cell r="J4108">
            <v>201904</v>
          </cell>
          <cell r="K4108">
            <v>201800</v>
          </cell>
          <cell r="N4108">
            <v>337638.50999999995</v>
          </cell>
          <cell r="O4108" t="str">
            <v>Small</v>
          </cell>
        </row>
        <row r="4109">
          <cell r="B4109" t="str">
            <v>NH_Small_HPHCNE_HMO_POS</v>
          </cell>
          <cell r="H4109">
            <v>17</v>
          </cell>
          <cell r="I4109">
            <v>0</v>
          </cell>
          <cell r="J4109">
            <v>201904</v>
          </cell>
          <cell r="K4109">
            <v>201808</v>
          </cell>
          <cell r="N4109">
            <v>7909.9100000000008</v>
          </cell>
          <cell r="O4109" t="str">
            <v>Small</v>
          </cell>
        </row>
        <row r="4110">
          <cell r="B4110" t="str">
            <v>NH_Small_HPHCNE_HMO_POS</v>
          </cell>
          <cell r="H4110">
            <v>674</v>
          </cell>
          <cell r="I4110">
            <v>3</v>
          </cell>
          <cell r="J4110">
            <v>201905</v>
          </cell>
          <cell r="K4110">
            <v>201800</v>
          </cell>
          <cell r="N4110">
            <v>334544.49999999994</v>
          </cell>
          <cell r="O4110" t="str">
            <v>Small</v>
          </cell>
        </row>
        <row r="4111">
          <cell r="B4111" t="str">
            <v>NH_Small_HPHCNE_HMO_POS</v>
          </cell>
          <cell r="H4111">
            <v>15</v>
          </cell>
          <cell r="I4111">
            <v>0</v>
          </cell>
          <cell r="J4111">
            <v>201905</v>
          </cell>
          <cell r="K4111">
            <v>201808</v>
          </cell>
          <cell r="N4111">
            <v>7234.8600000000006</v>
          </cell>
          <cell r="O4111" t="str">
            <v>Small</v>
          </cell>
        </row>
        <row r="4112">
          <cell r="B4112" t="str">
            <v>NH_Small_HPHCNE_HMO_POS</v>
          </cell>
          <cell r="H4112">
            <v>673</v>
          </cell>
          <cell r="I4112">
            <v>5</v>
          </cell>
          <cell r="J4112">
            <v>201906</v>
          </cell>
          <cell r="K4112">
            <v>201800</v>
          </cell>
          <cell r="N4112">
            <v>333046.62999999989</v>
          </cell>
          <cell r="O4112" t="str">
            <v>Small</v>
          </cell>
        </row>
        <row r="4113">
          <cell r="B4113" t="str">
            <v>NH_Small_HPHCNE_HMO_POS</v>
          </cell>
          <cell r="H4113">
            <v>16</v>
          </cell>
          <cell r="I4113">
            <v>0</v>
          </cell>
          <cell r="J4113">
            <v>201906</v>
          </cell>
          <cell r="K4113">
            <v>201808</v>
          </cell>
          <cell r="N4113">
            <v>7498.96</v>
          </cell>
          <cell r="O4113" t="str">
            <v>Small</v>
          </cell>
        </row>
        <row r="4114">
          <cell r="B4114" t="str">
            <v>NH_Small_HPHCNE_HMO_POS</v>
          </cell>
          <cell r="H4114">
            <v>683</v>
          </cell>
          <cell r="I4114">
            <v>6</v>
          </cell>
          <cell r="J4114">
            <v>201907</v>
          </cell>
          <cell r="K4114">
            <v>201800</v>
          </cell>
          <cell r="N4114">
            <v>335810.60999999993</v>
          </cell>
          <cell r="O4114" t="str">
            <v>Small</v>
          </cell>
        </row>
        <row r="4115">
          <cell r="B4115" t="str">
            <v>NH_Small_HPHCNE_HMO_POS</v>
          </cell>
          <cell r="H4115">
            <v>16</v>
          </cell>
          <cell r="I4115">
            <v>0</v>
          </cell>
          <cell r="J4115">
            <v>201907</v>
          </cell>
          <cell r="K4115">
            <v>201808</v>
          </cell>
          <cell r="N4115">
            <v>7498.96</v>
          </cell>
          <cell r="O4115" t="str">
            <v>Small</v>
          </cell>
        </row>
        <row r="4116">
          <cell r="B4116" t="str">
            <v>NH_Small_HPHCNE_HMO_POS</v>
          </cell>
          <cell r="H4116">
            <v>676</v>
          </cell>
          <cell r="I4116">
            <v>6</v>
          </cell>
          <cell r="J4116">
            <v>201908</v>
          </cell>
          <cell r="K4116">
            <v>201800</v>
          </cell>
          <cell r="N4116">
            <v>343306.33818181814</v>
          </cell>
          <cell r="O4116" t="str">
            <v>Small</v>
          </cell>
        </row>
        <row r="4117">
          <cell r="B4117" t="str">
            <v>NH_Small_HPHCNE_HMO_POS</v>
          </cell>
          <cell r="H4117">
            <v>16</v>
          </cell>
          <cell r="I4117">
            <v>0</v>
          </cell>
          <cell r="J4117">
            <v>201908</v>
          </cell>
          <cell r="K4117">
            <v>201808</v>
          </cell>
          <cell r="N4117">
            <v>7609.16</v>
          </cell>
          <cell r="O4117" t="str">
            <v>Small</v>
          </cell>
        </row>
        <row r="4118">
          <cell r="B4118" t="str">
            <v>NH_Small_HPHCNE_HMO_POS</v>
          </cell>
          <cell r="H4118">
            <v>649</v>
          </cell>
          <cell r="I4118">
            <v>6</v>
          </cell>
          <cell r="J4118">
            <v>201909</v>
          </cell>
          <cell r="K4118">
            <v>201800</v>
          </cell>
          <cell r="N4118">
            <v>321271.10999999993</v>
          </cell>
          <cell r="O4118" t="str">
            <v>Small</v>
          </cell>
        </row>
        <row r="4119">
          <cell r="B4119" t="str">
            <v>NH_Small_HPHCNE_HMO_POS</v>
          </cell>
          <cell r="H4119">
            <v>17</v>
          </cell>
          <cell r="I4119">
            <v>0</v>
          </cell>
          <cell r="J4119">
            <v>201909</v>
          </cell>
          <cell r="K4119">
            <v>201808</v>
          </cell>
          <cell r="N4119">
            <v>7878.57</v>
          </cell>
          <cell r="O4119" t="str">
            <v>Small</v>
          </cell>
        </row>
        <row r="4120">
          <cell r="B4120" t="str">
            <v>NH_Small_HPHCNE_HMO_POS</v>
          </cell>
          <cell r="H4120">
            <v>3925</v>
          </cell>
          <cell r="I4120">
            <v>29</v>
          </cell>
          <cell r="J4120">
            <v>201901</v>
          </cell>
          <cell r="K4120">
            <v>201800</v>
          </cell>
          <cell r="N4120">
            <v>2104148.919999999</v>
          </cell>
          <cell r="O4120" t="str">
            <v>Small</v>
          </cell>
        </row>
        <row r="4121">
          <cell r="B4121" t="str">
            <v>NH_Small_HPHCNE_HMO_POS</v>
          </cell>
          <cell r="H4121">
            <v>167</v>
          </cell>
          <cell r="I4121">
            <v>1</v>
          </cell>
          <cell r="J4121">
            <v>201901</v>
          </cell>
          <cell r="K4121">
            <v>201808</v>
          </cell>
          <cell r="N4121">
            <v>85665.150000000009</v>
          </cell>
          <cell r="O4121" t="str">
            <v>Small</v>
          </cell>
        </row>
        <row r="4122">
          <cell r="B4122" t="str">
            <v>NH_Small_HPHCNE_HMO_POS</v>
          </cell>
          <cell r="H4122">
            <v>3901</v>
          </cell>
          <cell r="I4122">
            <v>28</v>
          </cell>
          <cell r="J4122">
            <v>201902</v>
          </cell>
          <cell r="K4122">
            <v>201800</v>
          </cell>
          <cell r="N4122">
            <v>2091512.0500000003</v>
          </cell>
          <cell r="O4122" t="str">
            <v>Small</v>
          </cell>
        </row>
        <row r="4123">
          <cell r="B4123" t="str">
            <v>NH_Small_HPHCNE_HMO_POS</v>
          </cell>
          <cell r="H4123">
            <v>171</v>
          </cell>
          <cell r="I4123">
            <v>1</v>
          </cell>
          <cell r="J4123">
            <v>201902</v>
          </cell>
          <cell r="K4123">
            <v>201808</v>
          </cell>
          <cell r="N4123">
            <v>87865.180000000008</v>
          </cell>
          <cell r="O4123" t="str">
            <v>Small</v>
          </cell>
        </row>
        <row r="4124">
          <cell r="B4124" t="str">
            <v>NH_Small_HPHCNE_HMO_POS</v>
          </cell>
          <cell r="H4124">
            <v>3881</v>
          </cell>
          <cell r="I4124">
            <v>28</v>
          </cell>
          <cell r="J4124">
            <v>201903</v>
          </cell>
          <cell r="K4124">
            <v>201800</v>
          </cell>
          <cell r="N4124">
            <v>2072152.6500000001</v>
          </cell>
          <cell r="O4124" t="str">
            <v>Small</v>
          </cell>
        </row>
        <row r="4125">
          <cell r="B4125" t="str">
            <v>NH_Small_HPHCNE_HMO_POS</v>
          </cell>
          <cell r="H4125">
            <v>168</v>
          </cell>
          <cell r="I4125">
            <v>1</v>
          </cell>
          <cell r="J4125">
            <v>201903</v>
          </cell>
          <cell r="K4125">
            <v>201808</v>
          </cell>
          <cell r="N4125">
            <v>87616.000000000015</v>
          </cell>
          <cell r="O4125" t="str">
            <v>Small</v>
          </cell>
        </row>
        <row r="4126">
          <cell r="B4126" t="str">
            <v>NH_Small_HPHCNE_HMO_POS</v>
          </cell>
          <cell r="H4126">
            <v>3862</v>
          </cell>
          <cell r="I4126">
            <v>29</v>
          </cell>
          <cell r="J4126">
            <v>201904</v>
          </cell>
          <cell r="K4126">
            <v>201800</v>
          </cell>
          <cell r="N4126">
            <v>2059988.47</v>
          </cell>
          <cell r="O4126" t="str">
            <v>Small</v>
          </cell>
        </row>
        <row r="4127">
          <cell r="B4127" t="str">
            <v>NH_Small_HPHCNE_HMO_POS</v>
          </cell>
          <cell r="H4127">
            <v>169</v>
          </cell>
          <cell r="I4127">
            <v>1</v>
          </cell>
          <cell r="J4127">
            <v>201904</v>
          </cell>
          <cell r="K4127">
            <v>201808</v>
          </cell>
          <cell r="N4127">
            <v>88796.280000000013</v>
          </cell>
          <cell r="O4127" t="str">
            <v>Small</v>
          </cell>
        </row>
        <row r="4128">
          <cell r="B4128" t="str">
            <v>NH_Small_HPHCNE_HMO_POS</v>
          </cell>
          <cell r="H4128">
            <v>3858</v>
          </cell>
          <cell r="I4128">
            <v>28</v>
          </cell>
          <cell r="J4128">
            <v>201905</v>
          </cell>
          <cell r="K4128">
            <v>201800</v>
          </cell>
          <cell r="N4128">
            <v>2054560.5899999996</v>
          </cell>
          <cell r="O4128" t="str">
            <v>Small</v>
          </cell>
        </row>
        <row r="4129">
          <cell r="B4129" t="str">
            <v>NH_Small_HPHCNE_HMO_POS</v>
          </cell>
          <cell r="H4129">
            <v>169</v>
          </cell>
          <cell r="I4129">
            <v>1</v>
          </cell>
          <cell r="J4129">
            <v>201905</v>
          </cell>
          <cell r="K4129">
            <v>201808</v>
          </cell>
          <cell r="N4129">
            <v>88412.64</v>
          </cell>
          <cell r="O4129" t="str">
            <v>Small</v>
          </cell>
        </row>
        <row r="4130">
          <cell r="B4130" t="str">
            <v>NH_Small_HPHCNE_HMO_POS</v>
          </cell>
          <cell r="H4130">
            <v>3816</v>
          </cell>
          <cell r="I4130">
            <v>28</v>
          </cell>
          <cell r="J4130">
            <v>201906</v>
          </cell>
          <cell r="K4130">
            <v>201800</v>
          </cell>
          <cell r="N4130">
            <v>2027006.8700000008</v>
          </cell>
          <cell r="O4130" t="str">
            <v>Small</v>
          </cell>
        </row>
        <row r="4131">
          <cell r="B4131" t="str">
            <v>NH_Small_HPHCNE_HMO_POS</v>
          </cell>
          <cell r="H4131">
            <v>164</v>
          </cell>
          <cell r="I4131">
            <v>1</v>
          </cell>
          <cell r="J4131">
            <v>201906</v>
          </cell>
          <cell r="K4131">
            <v>201808</v>
          </cell>
          <cell r="N4131">
            <v>86037.250000000015</v>
          </cell>
          <cell r="O4131" t="str">
            <v>Small</v>
          </cell>
        </row>
        <row r="4132">
          <cell r="B4132" t="str">
            <v>NH_Small_HPHCNE_HMO_POS</v>
          </cell>
          <cell r="H4132">
            <v>3806</v>
          </cell>
          <cell r="I4132">
            <v>28</v>
          </cell>
          <cell r="J4132">
            <v>201907</v>
          </cell>
          <cell r="K4132">
            <v>201800</v>
          </cell>
          <cell r="N4132">
            <v>2013836.2300000009</v>
          </cell>
          <cell r="O4132" t="str">
            <v>Small</v>
          </cell>
        </row>
        <row r="4133">
          <cell r="B4133" t="str">
            <v>NH_Small_HPHCNE_HMO_POS</v>
          </cell>
          <cell r="H4133">
            <v>166</v>
          </cell>
          <cell r="I4133">
            <v>1</v>
          </cell>
          <cell r="J4133">
            <v>201907</v>
          </cell>
          <cell r="K4133">
            <v>201808</v>
          </cell>
          <cell r="N4133">
            <v>86677.860000000015</v>
          </cell>
          <cell r="O4133" t="str">
            <v>Small</v>
          </cell>
        </row>
        <row r="4134">
          <cell r="B4134" t="str">
            <v>NH_Small_HPHCNE_HMO_POS</v>
          </cell>
          <cell r="H4134">
            <v>3776</v>
          </cell>
          <cell r="I4134">
            <v>26</v>
          </cell>
          <cell r="J4134">
            <v>201908</v>
          </cell>
          <cell r="K4134">
            <v>201800</v>
          </cell>
          <cell r="N4134">
            <v>2000599.1900000009</v>
          </cell>
          <cell r="O4134" t="str">
            <v>Small</v>
          </cell>
        </row>
        <row r="4135">
          <cell r="B4135" t="str">
            <v>NH_Small_HPHCNE_HMO_POS</v>
          </cell>
          <cell r="H4135">
            <v>170</v>
          </cell>
          <cell r="I4135">
            <v>1</v>
          </cell>
          <cell r="J4135">
            <v>201908</v>
          </cell>
          <cell r="K4135">
            <v>201808</v>
          </cell>
          <cell r="N4135">
            <v>88450.69</v>
          </cell>
          <cell r="O4135" t="str">
            <v>Small</v>
          </cell>
        </row>
        <row r="4136">
          <cell r="B4136" t="str">
            <v>NH_Small_HPHCNE_HMO_POS</v>
          </cell>
          <cell r="H4136">
            <v>3740</v>
          </cell>
          <cell r="I4136">
            <v>28</v>
          </cell>
          <cell r="J4136">
            <v>201909</v>
          </cell>
          <cell r="K4136">
            <v>201800</v>
          </cell>
          <cell r="N4136">
            <v>1989065.7700000007</v>
          </cell>
          <cell r="O4136" t="str">
            <v>Small</v>
          </cell>
        </row>
        <row r="4137">
          <cell r="B4137" t="str">
            <v>NH_Small_HPHCNE_HMO_POS</v>
          </cell>
          <cell r="H4137">
            <v>171</v>
          </cell>
          <cell r="I4137">
            <v>0</v>
          </cell>
          <cell r="J4137">
            <v>201909</v>
          </cell>
          <cell r="K4137">
            <v>201808</v>
          </cell>
          <cell r="N4137">
            <v>89183.67</v>
          </cell>
          <cell r="O4137" t="str">
            <v>Small</v>
          </cell>
        </row>
        <row r="4138">
          <cell r="B4138" t="str">
            <v>NH_Small_HPHCNE_HMO_POS</v>
          </cell>
          <cell r="H4138">
            <v>1445</v>
          </cell>
          <cell r="I4138">
            <v>2</v>
          </cell>
          <cell r="J4138">
            <v>201901</v>
          </cell>
          <cell r="K4138">
            <v>201800</v>
          </cell>
          <cell r="N4138">
            <v>612017.41999999946</v>
          </cell>
          <cell r="O4138" t="str">
            <v>Small</v>
          </cell>
        </row>
        <row r="4139">
          <cell r="B4139" t="str">
            <v>NH_Small_HPHCNE_HMO_POS</v>
          </cell>
          <cell r="H4139">
            <v>202</v>
          </cell>
          <cell r="I4139">
            <v>0</v>
          </cell>
          <cell r="J4139">
            <v>201901</v>
          </cell>
          <cell r="K4139">
            <v>201808</v>
          </cell>
          <cell r="N4139">
            <v>79845.420000000027</v>
          </cell>
          <cell r="O4139" t="str">
            <v>Small</v>
          </cell>
        </row>
        <row r="4140">
          <cell r="B4140" t="str">
            <v>NH_Small_HPHCNE_HMO_POS</v>
          </cell>
          <cell r="H4140">
            <v>1431</v>
          </cell>
          <cell r="I4140">
            <v>2</v>
          </cell>
          <cell r="J4140">
            <v>201902</v>
          </cell>
          <cell r="K4140">
            <v>201800</v>
          </cell>
          <cell r="N4140">
            <v>606587.31999999948</v>
          </cell>
          <cell r="O4140" t="str">
            <v>Small</v>
          </cell>
        </row>
        <row r="4141">
          <cell r="B4141" t="str">
            <v>NH_Small_HPHCNE_HMO_POS</v>
          </cell>
          <cell r="H4141">
            <v>199</v>
          </cell>
          <cell r="I4141">
            <v>0</v>
          </cell>
          <cell r="J4141">
            <v>201902</v>
          </cell>
          <cell r="K4141">
            <v>201808</v>
          </cell>
          <cell r="N4141">
            <v>78506.310000000027</v>
          </cell>
          <cell r="O4141" t="str">
            <v>Small</v>
          </cell>
        </row>
        <row r="4142">
          <cell r="B4142" t="str">
            <v>NH_Small_HPHCNE_HMO_POS</v>
          </cell>
          <cell r="H4142">
            <v>1425</v>
          </cell>
          <cell r="I4142">
            <v>2</v>
          </cell>
          <cell r="J4142">
            <v>201903</v>
          </cell>
          <cell r="K4142">
            <v>201800</v>
          </cell>
          <cell r="N4142">
            <v>602789.76999999944</v>
          </cell>
          <cell r="O4142" t="str">
            <v>Small</v>
          </cell>
        </row>
        <row r="4143">
          <cell r="B4143" t="str">
            <v>NH_Small_HPHCNE_HMO_POS</v>
          </cell>
          <cell r="H4143">
            <v>205</v>
          </cell>
          <cell r="I4143">
            <v>0</v>
          </cell>
          <cell r="J4143">
            <v>201903</v>
          </cell>
          <cell r="K4143">
            <v>201808</v>
          </cell>
          <cell r="N4143">
            <v>80939.890000000029</v>
          </cell>
          <cell r="O4143" t="str">
            <v>Small</v>
          </cell>
        </row>
        <row r="4144">
          <cell r="B4144" t="str">
            <v>NH_Small_HPHCNE_HMO_POS</v>
          </cell>
          <cell r="H4144">
            <v>1414</v>
          </cell>
          <cell r="I4144">
            <v>2</v>
          </cell>
          <cell r="J4144">
            <v>201904</v>
          </cell>
          <cell r="K4144">
            <v>201800</v>
          </cell>
          <cell r="N4144">
            <v>600702.93999999913</v>
          </cell>
          <cell r="O4144" t="str">
            <v>Small</v>
          </cell>
        </row>
        <row r="4145">
          <cell r="B4145" t="str">
            <v>NH_Small_HPHCNE_HMO_POS</v>
          </cell>
          <cell r="H4145">
            <v>204</v>
          </cell>
          <cell r="I4145">
            <v>0</v>
          </cell>
          <cell r="J4145">
            <v>201904</v>
          </cell>
          <cell r="K4145">
            <v>201808</v>
          </cell>
          <cell r="N4145">
            <v>80386.130000000034</v>
          </cell>
          <cell r="O4145" t="str">
            <v>Small</v>
          </cell>
        </row>
        <row r="4146">
          <cell r="B4146" t="str">
            <v>NH_Small_HPHCNE_HMO_POS</v>
          </cell>
          <cell r="H4146">
            <v>1422</v>
          </cell>
          <cell r="I4146">
            <v>2</v>
          </cell>
          <cell r="J4146">
            <v>201905</v>
          </cell>
          <cell r="K4146">
            <v>201800</v>
          </cell>
          <cell r="N4146">
            <v>602777.12999999919</v>
          </cell>
          <cell r="O4146" t="str">
            <v>Small</v>
          </cell>
        </row>
        <row r="4147">
          <cell r="B4147" t="str">
            <v>NH_Small_HPHCNE_HMO_POS</v>
          </cell>
          <cell r="H4147">
            <v>203</v>
          </cell>
          <cell r="I4147">
            <v>0</v>
          </cell>
          <cell r="J4147">
            <v>201905</v>
          </cell>
          <cell r="K4147">
            <v>201808</v>
          </cell>
          <cell r="N4147">
            <v>79440.130000000019</v>
          </cell>
          <cell r="O4147" t="str">
            <v>Small</v>
          </cell>
        </row>
        <row r="4148">
          <cell r="B4148" t="str">
            <v>NH_Small_HPHCNE_HMO_POS</v>
          </cell>
          <cell r="H4148">
            <v>1412</v>
          </cell>
          <cell r="I4148">
            <v>2</v>
          </cell>
          <cell r="J4148">
            <v>201906</v>
          </cell>
          <cell r="K4148">
            <v>201800</v>
          </cell>
          <cell r="N4148">
            <v>596809.66999999934</v>
          </cell>
          <cell r="O4148" t="str">
            <v>Small</v>
          </cell>
        </row>
        <row r="4149">
          <cell r="B4149" t="str">
            <v>NH_Small_HPHCNE_HMO_POS</v>
          </cell>
          <cell r="H4149">
            <v>199</v>
          </cell>
          <cell r="I4149">
            <v>0</v>
          </cell>
          <cell r="J4149">
            <v>201906</v>
          </cell>
          <cell r="K4149">
            <v>201808</v>
          </cell>
          <cell r="N4149">
            <v>78034.660000000018</v>
          </cell>
          <cell r="O4149" t="str">
            <v>Small</v>
          </cell>
        </row>
        <row r="4150">
          <cell r="B4150" t="str">
            <v>NH_Small_HPHCNE_HMO_POS</v>
          </cell>
          <cell r="H4150">
            <v>1386</v>
          </cell>
          <cell r="I4150">
            <v>2</v>
          </cell>
          <cell r="J4150">
            <v>201907</v>
          </cell>
          <cell r="K4150">
            <v>201800</v>
          </cell>
          <cell r="N4150">
            <v>587965.40999999922</v>
          </cell>
          <cell r="O4150" t="str">
            <v>Small</v>
          </cell>
        </row>
        <row r="4151">
          <cell r="B4151" t="str">
            <v>NH_Small_HPHCNE_HMO_POS</v>
          </cell>
          <cell r="H4151">
            <v>194</v>
          </cell>
          <cell r="I4151">
            <v>0</v>
          </cell>
          <cell r="J4151">
            <v>201907</v>
          </cell>
          <cell r="K4151">
            <v>201808</v>
          </cell>
          <cell r="N4151">
            <v>75372.099999999991</v>
          </cell>
          <cell r="O4151" t="str">
            <v>Small</v>
          </cell>
        </row>
        <row r="4152">
          <cell r="B4152" t="str">
            <v>NH_Small_HPHCNE_HMO_POS</v>
          </cell>
          <cell r="H4152">
            <v>1381</v>
          </cell>
          <cell r="I4152">
            <v>2</v>
          </cell>
          <cell r="J4152">
            <v>201908</v>
          </cell>
          <cell r="K4152">
            <v>201800</v>
          </cell>
          <cell r="N4152">
            <v>584970.9799999994</v>
          </cell>
          <cell r="O4152" t="str">
            <v>Small</v>
          </cell>
        </row>
        <row r="4153">
          <cell r="B4153" t="str">
            <v>NH_Small_HPHCNE_HMO_POS</v>
          </cell>
          <cell r="H4153">
            <v>196</v>
          </cell>
          <cell r="I4153">
            <v>0</v>
          </cell>
          <cell r="J4153">
            <v>201908</v>
          </cell>
          <cell r="K4153">
            <v>201808</v>
          </cell>
          <cell r="N4153">
            <v>76514.37000000001</v>
          </cell>
          <cell r="O4153" t="str">
            <v>Small</v>
          </cell>
        </row>
        <row r="4154">
          <cell r="B4154" t="str">
            <v>NH_Small_HPHCNE_HMO_POS</v>
          </cell>
          <cell r="H4154">
            <v>1300</v>
          </cell>
          <cell r="I4154">
            <v>2</v>
          </cell>
          <cell r="J4154">
            <v>201909</v>
          </cell>
          <cell r="K4154">
            <v>201800</v>
          </cell>
          <cell r="N4154">
            <v>558788.80999999971</v>
          </cell>
          <cell r="O4154" t="str">
            <v>Small</v>
          </cell>
        </row>
        <row r="4155">
          <cell r="B4155" t="str">
            <v>NH_Small_HPHCNE_HMO_POS</v>
          </cell>
          <cell r="H4155">
            <v>195</v>
          </cell>
          <cell r="I4155">
            <v>0</v>
          </cell>
          <cell r="J4155">
            <v>201909</v>
          </cell>
          <cell r="K4155">
            <v>201808</v>
          </cell>
          <cell r="N4155">
            <v>76168.350000000006</v>
          </cell>
          <cell r="O4155" t="str">
            <v>Small</v>
          </cell>
        </row>
        <row r="4156">
          <cell r="B4156" t="str">
            <v>NH_Small_HPHCNE_HMO_POS</v>
          </cell>
          <cell r="H4156">
            <v>180</v>
          </cell>
          <cell r="I4156">
            <v>0</v>
          </cell>
          <cell r="J4156">
            <v>201901</v>
          </cell>
          <cell r="K4156">
            <v>201800</v>
          </cell>
          <cell r="N4156">
            <v>77817.140000000014</v>
          </cell>
          <cell r="O4156" t="str">
            <v>Small</v>
          </cell>
        </row>
        <row r="4157">
          <cell r="B4157" t="str">
            <v>NH_Small_HPHCNE_HMO_POS</v>
          </cell>
          <cell r="H4157">
            <v>156</v>
          </cell>
          <cell r="I4157">
            <v>0</v>
          </cell>
          <cell r="J4157">
            <v>201902</v>
          </cell>
          <cell r="K4157">
            <v>201800</v>
          </cell>
          <cell r="N4157">
            <v>71763.48</v>
          </cell>
          <cell r="O4157" t="str">
            <v>Small</v>
          </cell>
        </row>
        <row r="4158">
          <cell r="B4158" t="str">
            <v>NH_Small_HPHCNE_HMO_POS</v>
          </cell>
          <cell r="H4158">
            <v>3</v>
          </cell>
          <cell r="I4158">
            <v>0</v>
          </cell>
          <cell r="J4158">
            <v>201902</v>
          </cell>
          <cell r="K4158">
            <v>201808</v>
          </cell>
          <cell r="N4158">
            <v>1386.16</v>
          </cell>
          <cell r="O4158" t="str">
            <v>Small</v>
          </cell>
        </row>
        <row r="4159">
          <cell r="B4159" t="str">
            <v>NH_Small_HPHCNE_HMO_POS</v>
          </cell>
          <cell r="H4159">
            <v>156</v>
          </cell>
          <cell r="I4159">
            <v>0</v>
          </cell>
          <cell r="J4159">
            <v>201903</v>
          </cell>
          <cell r="K4159">
            <v>201800</v>
          </cell>
          <cell r="N4159">
            <v>70730.299999999988</v>
          </cell>
          <cell r="O4159" t="str">
            <v>Small</v>
          </cell>
        </row>
        <row r="4160">
          <cell r="B4160" t="str">
            <v>NH_Small_HPHCNE_HMO_POS</v>
          </cell>
          <cell r="H4160">
            <v>3</v>
          </cell>
          <cell r="I4160">
            <v>0</v>
          </cell>
          <cell r="J4160">
            <v>201903</v>
          </cell>
          <cell r="K4160">
            <v>201808</v>
          </cell>
          <cell r="N4160">
            <v>1386.16</v>
          </cell>
          <cell r="O4160" t="str">
            <v>Small</v>
          </cell>
        </row>
        <row r="4161">
          <cell r="B4161" t="str">
            <v>NH_Small_HPHCNE_HMO_POS</v>
          </cell>
          <cell r="H4161">
            <v>158</v>
          </cell>
          <cell r="I4161">
            <v>0</v>
          </cell>
          <cell r="J4161">
            <v>201904</v>
          </cell>
          <cell r="K4161">
            <v>201800</v>
          </cell>
          <cell r="N4161">
            <v>71752.989999999991</v>
          </cell>
          <cell r="O4161" t="str">
            <v>Small</v>
          </cell>
        </row>
        <row r="4162">
          <cell r="B4162" t="str">
            <v>NH_Small_HPHCNE_HMO_POS</v>
          </cell>
          <cell r="H4162">
            <v>3</v>
          </cell>
          <cell r="I4162">
            <v>0</v>
          </cell>
          <cell r="J4162">
            <v>201904</v>
          </cell>
          <cell r="K4162">
            <v>201808</v>
          </cell>
          <cell r="N4162">
            <v>1386.16</v>
          </cell>
          <cell r="O4162" t="str">
            <v>Small</v>
          </cell>
        </row>
        <row r="4163">
          <cell r="B4163" t="str">
            <v>NH_Small_HPHCNE_HMO_POS</v>
          </cell>
          <cell r="H4163">
            <v>158</v>
          </cell>
          <cell r="I4163">
            <v>0</v>
          </cell>
          <cell r="J4163">
            <v>201905</v>
          </cell>
          <cell r="K4163">
            <v>201800</v>
          </cell>
          <cell r="N4163">
            <v>71821.61</v>
          </cell>
          <cell r="O4163" t="str">
            <v>Small</v>
          </cell>
        </row>
        <row r="4164">
          <cell r="B4164" t="str">
            <v>NH_Small_HPHCNE_HMO_POS</v>
          </cell>
          <cell r="H4164">
            <v>3</v>
          </cell>
          <cell r="I4164">
            <v>0</v>
          </cell>
          <cell r="J4164">
            <v>201905</v>
          </cell>
          <cell r="K4164">
            <v>201808</v>
          </cell>
          <cell r="N4164">
            <v>1386.16</v>
          </cell>
          <cell r="O4164" t="str">
            <v>Small</v>
          </cell>
        </row>
        <row r="4165">
          <cell r="B4165" t="str">
            <v>NH_Small_HPHCNE_HMO_POS</v>
          </cell>
          <cell r="H4165">
            <v>158</v>
          </cell>
          <cell r="I4165">
            <v>0</v>
          </cell>
          <cell r="J4165">
            <v>201906</v>
          </cell>
          <cell r="K4165">
            <v>201800</v>
          </cell>
          <cell r="N4165">
            <v>72454.990000000005</v>
          </cell>
          <cell r="O4165" t="str">
            <v>Small</v>
          </cell>
        </row>
        <row r="4166">
          <cell r="B4166" t="str">
            <v>NH_Small_HPHCNE_HMO_POS</v>
          </cell>
          <cell r="H4166">
            <v>3</v>
          </cell>
          <cell r="I4166">
            <v>0</v>
          </cell>
          <cell r="J4166">
            <v>201906</v>
          </cell>
          <cell r="K4166">
            <v>201808</v>
          </cell>
          <cell r="N4166">
            <v>1386.16</v>
          </cell>
          <cell r="O4166" t="str">
            <v>Small</v>
          </cell>
        </row>
        <row r="4167">
          <cell r="B4167" t="str">
            <v>NH_Small_HPHCNE_HMO_POS</v>
          </cell>
          <cell r="H4167">
            <v>158</v>
          </cell>
          <cell r="I4167">
            <v>0</v>
          </cell>
          <cell r="J4167">
            <v>201907</v>
          </cell>
          <cell r="K4167">
            <v>201800</v>
          </cell>
          <cell r="N4167">
            <v>72201.5</v>
          </cell>
          <cell r="O4167" t="str">
            <v>Small</v>
          </cell>
        </row>
        <row r="4168">
          <cell r="B4168" t="str">
            <v>NH_Small_HPHCNE_HMO_POS</v>
          </cell>
          <cell r="H4168">
            <v>10</v>
          </cell>
          <cell r="I4168">
            <v>0</v>
          </cell>
          <cell r="J4168">
            <v>201907</v>
          </cell>
          <cell r="K4168">
            <v>201808</v>
          </cell>
          <cell r="N4168">
            <v>5626.46</v>
          </cell>
          <cell r="O4168" t="str">
            <v>Small</v>
          </cell>
        </row>
        <row r="4169">
          <cell r="B4169" t="str">
            <v>NH_Small_HPHCNE_HMO_POS</v>
          </cell>
          <cell r="H4169">
            <v>155</v>
          </cell>
          <cell r="I4169">
            <v>0</v>
          </cell>
          <cell r="J4169">
            <v>201908</v>
          </cell>
          <cell r="K4169">
            <v>201800</v>
          </cell>
          <cell r="N4169">
            <v>71192.58</v>
          </cell>
          <cell r="O4169" t="str">
            <v>Small</v>
          </cell>
        </row>
        <row r="4170">
          <cell r="B4170" t="str">
            <v>NH_Small_HPHCNE_HMO_POS</v>
          </cell>
          <cell r="H4170">
            <v>10</v>
          </cell>
          <cell r="I4170">
            <v>0</v>
          </cell>
          <cell r="J4170">
            <v>201908</v>
          </cell>
          <cell r="K4170">
            <v>201808</v>
          </cell>
          <cell r="N4170">
            <v>5650.68</v>
          </cell>
          <cell r="O4170" t="str">
            <v>Small</v>
          </cell>
        </row>
        <row r="4171">
          <cell r="B4171" t="str">
            <v>NH_Small_HPHCNE_HMO_POS</v>
          </cell>
          <cell r="H4171">
            <v>140</v>
          </cell>
          <cell r="I4171">
            <v>0</v>
          </cell>
          <cell r="J4171">
            <v>201909</v>
          </cell>
          <cell r="K4171">
            <v>201800</v>
          </cell>
          <cell r="N4171">
            <v>61932.979999999981</v>
          </cell>
          <cell r="O4171" t="str">
            <v>Small</v>
          </cell>
        </row>
        <row r="4172">
          <cell r="B4172" t="str">
            <v>NH_Small_HPHCNE_HMO_POS</v>
          </cell>
          <cell r="H4172">
            <v>9</v>
          </cell>
          <cell r="I4172">
            <v>0</v>
          </cell>
          <cell r="J4172">
            <v>201909</v>
          </cell>
          <cell r="K4172">
            <v>201808</v>
          </cell>
          <cell r="N4172">
            <v>5033.96</v>
          </cell>
          <cell r="O4172" t="str">
            <v>Small</v>
          </cell>
        </row>
        <row r="4173">
          <cell r="B4173" t="str">
            <v>NH_Small_HPHCNE_HMO_POS</v>
          </cell>
          <cell r="H4173">
            <v>436</v>
          </cell>
          <cell r="I4173">
            <v>0</v>
          </cell>
          <cell r="J4173">
            <v>201901</v>
          </cell>
          <cell r="K4173">
            <v>201800</v>
          </cell>
          <cell r="N4173">
            <v>180992.90999999997</v>
          </cell>
          <cell r="O4173" t="str">
            <v>Small</v>
          </cell>
        </row>
        <row r="4174">
          <cell r="B4174" t="str">
            <v>NH_Small_HPHCNE_HMO_POS</v>
          </cell>
          <cell r="H4174">
            <v>432</v>
          </cell>
          <cell r="I4174">
            <v>0</v>
          </cell>
          <cell r="J4174">
            <v>201902</v>
          </cell>
          <cell r="K4174">
            <v>201800</v>
          </cell>
          <cell r="N4174">
            <v>179231.74999999994</v>
          </cell>
          <cell r="O4174" t="str">
            <v>Small</v>
          </cell>
        </row>
        <row r="4175">
          <cell r="B4175" t="str">
            <v>NH_Small_HPHCNE_HMO_POS</v>
          </cell>
          <cell r="H4175">
            <v>402</v>
          </cell>
          <cell r="I4175">
            <v>0</v>
          </cell>
          <cell r="J4175">
            <v>201903</v>
          </cell>
          <cell r="K4175">
            <v>201800</v>
          </cell>
          <cell r="N4175">
            <v>182202.4</v>
          </cell>
          <cell r="O4175" t="str">
            <v>Small</v>
          </cell>
        </row>
        <row r="4176">
          <cell r="B4176" t="str">
            <v>NH_Small_HPHCNE_HMO_POS</v>
          </cell>
          <cell r="H4176">
            <v>2</v>
          </cell>
          <cell r="I4176">
            <v>0</v>
          </cell>
          <cell r="J4176">
            <v>201903</v>
          </cell>
          <cell r="K4176">
            <v>201808</v>
          </cell>
          <cell r="N4176">
            <v>990.26</v>
          </cell>
          <cell r="O4176" t="str">
            <v>Small</v>
          </cell>
        </row>
        <row r="4177">
          <cell r="B4177" t="str">
            <v>NH_Small_HPHCNE_HMO_POS</v>
          </cell>
          <cell r="H4177">
            <v>405</v>
          </cell>
          <cell r="I4177">
            <v>0</v>
          </cell>
          <cell r="J4177">
            <v>201904</v>
          </cell>
          <cell r="K4177">
            <v>201800</v>
          </cell>
          <cell r="N4177">
            <v>183870.61999999994</v>
          </cell>
          <cell r="O4177" t="str">
            <v>Small</v>
          </cell>
        </row>
        <row r="4178">
          <cell r="B4178" t="str">
            <v>NH_Small_HPHCNE_HMO_POS</v>
          </cell>
          <cell r="H4178">
            <v>6</v>
          </cell>
          <cell r="I4178">
            <v>0</v>
          </cell>
          <cell r="J4178">
            <v>201904</v>
          </cell>
          <cell r="K4178">
            <v>201808</v>
          </cell>
          <cell r="N4178">
            <v>3871.7799999999997</v>
          </cell>
          <cell r="O4178" t="str">
            <v>Small</v>
          </cell>
        </row>
        <row r="4179">
          <cell r="B4179" t="str">
            <v>NH_Small_HPHCNE_HMO_POS</v>
          </cell>
          <cell r="H4179">
            <v>409</v>
          </cell>
          <cell r="I4179">
            <v>0</v>
          </cell>
          <cell r="J4179">
            <v>201905</v>
          </cell>
          <cell r="K4179">
            <v>201800</v>
          </cell>
          <cell r="N4179">
            <v>185337.11999999997</v>
          </cell>
          <cell r="O4179" t="str">
            <v>Small</v>
          </cell>
        </row>
        <row r="4180">
          <cell r="B4180" t="str">
            <v>NH_Small_HPHCNE_HMO_POS</v>
          </cell>
          <cell r="H4180">
            <v>6</v>
          </cell>
          <cell r="I4180">
            <v>0</v>
          </cell>
          <cell r="J4180">
            <v>201905</v>
          </cell>
          <cell r="K4180">
            <v>201808</v>
          </cell>
          <cell r="N4180">
            <v>3108.49</v>
          </cell>
          <cell r="O4180" t="str">
            <v>Small</v>
          </cell>
        </row>
        <row r="4181">
          <cell r="B4181" t="str">
            <v>NH_Small_HPHCNE_HMO_POS</v>
          </cell>
          <cell r="H4181">
            <v>408</v>
          </cell>
          <cell r="I4181">
            <v>0</v>
          </cell>
          <cell r="J4181">
            <v>201906</v>
          </cell>
          <cell r="K4181">
            <v>201800</v>
          </cell>
          <cell r="N4181">
            <v>183020.95</v>
          </cell>
          <cell r="O4181" t="str">
            <v>Small</v>
          </cell>
        </row>
        <row r="4182">
          <cell r="B4182" t="str">
            <v>NH_Small_HPHCNE_HMO_POS</v>
          </cell>
          <cell r="H4182">
            <v>6</v>
          </cell>
          <cell r="I4182">
            <v>0</v>
          </cell>
          <cell r="J4182">
            <v>201906</v>
          </cell>
          <cell r="K4182">
            <v>201808</v>
          </cell>
          <cell r="N4182">
            <v>3108.49</v>
          </cell>
          <cell r="O4182" t="str">
            <v>Small</v>
          </cell>
        </row>
        <row r="4183">
          <cell r="B4183" t="str">
            <v>NH_Small_HPHCNE_HMO_POS</v>
          </cell>
          <cell r="H4183">
            <v>401</v>
          </cell>
          <cell r="I4183">
            <v>0</v>
          </cell>
          <cell r="J4183">
            <v>201907</v>
          </cell>
          <cell r="K4183">
            <v>201800</v>
          </cell>
          <cell r="N4183">
            <v>179464.59</v>
          </cell>
          <cell r="O4183" t="str">
            <v>Small</v>
          </cell>
        </row>
        <row r="4184">
          <cell r="B4184" t="str">
            <v>NH_Small_HPHCNE_HMO_POS</v>
          </cell>
          <cell r="H4184">
            <v>6</v>
          </cell>
          <cell r="I4184">
            <v>0</v>
          </cell>
          <cell r="J4184">
            <v>201907</v>
          </cell>
          <cell r="K4184">
            <v>201808</v>
          </cell>
          <cell r="N4184">
            <v>3108.49</v>
          </cell>
          <cell r="O4184" t="str">
            <v>Small</v>
          </cell>
        </row>
        <row r="4185">
          <cell r="B4185" t="str">
            <v>NH_Small_HPHCNE_HMO_POS</v>
          </cell>
          <cell r="H4185">
            <v>364</v>
          </cell>
          <cell r="I4185">
            <v>0</v>
          </cell>
          <cell r="J4185">
            <v>201908</v>
          </cell>
          <cell r="K4185">
            <v>201800</v>
          </cell>
          <cell r="N4185">
            <v>164162.61000000004</v>
          </cell>
          <cell r="O4185" t="str">
            <v>Small</v>
          </cell>
        </row>
        <row r="4186">
          <cell r="B4186" t="str">
            <v>NH_Small_HPHCNE_HMO_POS</v>
          </cell>
          <cell r="H4186">
            <v>6</v>
          </cell>
          <cell r="I4186">
            <v>0</v>
          </cell>
          <cell r="J4186">
            <v>201908</v>
          </cell>
          <cell r="K4186">
            <v>201808</v>
          </cell>
          <cell r="N4186">
            <v>3108.49</v>
          </cell>
          <cell r="O4186" t="str">
            <v>Small</v>
          </cell>
        </row>
        <row r="4187">
          <cell r="B4187" t="str">
            <v>NH_Small_HPHCNE_HMO_POS</v>
          </cell>
          <cell r="H4187">
            <v>350</v>
          </cell>
          <cell r="I4187">
            <v>0</v>
          </cell>
          <cell r="J4187">
            <v>201909</v>
          </cell>
          <cell r="K4187">
            <v>201800</v>
          </cell>
          <cell r="N4187">
            <v>156171.06</v>
          </cell>
          <cell r="O4187" t="str">
            <v>Small</v>
          </cell>
        </row>
        <row r="4188">
          <cell r="B4188" t="str">
            <v>NH_Small_HPHCNE_HMO_POS</v>
          </cell>
          <cell r="H4188">
            <v>6</v>
          </cell>
          <cell r="I4188">
            <v>0</v>
          </cell>
          <cell r="J4188">
            <v>201909</v>
          </cell>
          <cell r="K4188">
            <v>201808</v>
          </cell>
          <cell r="N4188">
            <v>3108.49</v>
          </cell>
          <cell r="O4188" t="str">
            <v>Small</v>
          </cell>
        </row>
        <row r="4189">
          <cell r="B4189" t="str">
            <v>NH_Small_HPHCNE_HMO_POS</v>
          </cell>
          <cell r="H4189">
            <v>97</v>
          </cell>
          <cell r="I4189">
            <v>0</v>
          </cell>
          <cell r="J4189">
            <v>201901</v>
          </cell>
          <cell r="K4189">
            <v>201800</v>
          </cell>
          <cell r="N4189">
            <v>40962.770000000004</v>
          </cell>
          <cell r="O4189" t="str">
            <v>Small</v>
          </cell>
        </row>
        <row r="4190">
          <cell r="B4190" t="str">
            <v>NH_Small_HPHCNE_HMO_POS</v>
          </cell>
          <cell r="H4190">
            <v>96</v>
          </cell>
          <cell r="I4190">
            <v>0</v>
          </cell>
          <cell r="J4190">
            <v>201902</v>
          </cell>
          <cell r="K4190">
            <v>201800</v>
          </cell>
          <cell r="N4190">
            <v>40383.950000000004</v>
          </cell>
          <cell r="O4190" t="str">
            <v>Small</v>
          </cell>
        </row>
        <row r="4191">
          <cell r="B4191" t="str">
            <v>NH_Small_HPHCNE_HMO_POS</v>
          </cell>
          <cell r="H4191">
            <v>95</v>
          </cell>
          <cell r="I4191">
            <v>0</v>
          </cell>
          <cell r="J4191">
            <v>201903</v>
          </cell>
          <cell r="K4191">
            <v>201800</v>
          </cell>
          <cell r="N4191">
            <v>39958.610000000008</v>
          </cell>
          <cell r="O4191" t="str">
            <v>Small</v>
          </cell>
        </row>
        <row r="4192">
          <cell r="B4192" t="str">
            <v>NH_Small_HPHCNE_HMO_POS</v>
          </cell>
          <cell r="H4192">
            <v>127</v>
          </cell>
          <cell r="I4192">
            <v>0</v>
          </cell>
          <cell r="J4192">
            <v>201904</v>
          </cell>
          <cell r="K4192">
            <v>201800</v>
          </cell>
          <cell r="N4192">
            <v>57426.539999999994</v>
          </cell>
          <cell r="O4192" t="str">
            <v>Small</v>
          </cell>
        </row>
        <row r="4193">
          <cell r="B4193" t="str">
            <v>NH_Small_HPHCNE_HMO_POS</v>
          </cell>
          <cell r="H4193">
            <v>13</v>
          </cell>
          <cell r="I4193">
            <v>0</v>
          </cell>
          <cell r="J4193">
            <v>201904</v>
          </cell>
          <cell r="K4193">
            <v>201808</v>
          </cell>
          <cell r="N4193">
            <v>3074.27</v>
          </cell>
          <cell r="O4193" t="str">
            <v>Small</v>
          </cell>
        </row>
        <row r="4194">
          <cell r="B4194" t="str">
            <v>NH_Small_HPHCNE_HMO_POS</v>
          </cell>
          <cell r="H4194">
            <v>123</v>
          </cell>
          <cell r="I4194">
            <v>0</v>
          </cell>
          <cell r="J4194">
            <v>201905</v>
          </cell>
          <cell r="K4194">
            <v>201800</v>
          </cell>
          <cell r="N4194">
            <v>57058.929999999986</v>
          </cell>
          <cell r="O4194" t="str">
            <v>Small</v>
          </cell>
        </row>
        <row r="4195">
          <cell r="B4195" t="str">
            <v>NH_Small_HPHCNE_HMO_POS</v>
          </cell>
          <cell r="H4195">
            <v>13</v>
          </cell>
          <cell r="I4195">
            <v>0</v>
          </cell>
          <cell r="J4195">
            <v>201905</v>
          </cell>
          <cell r="K4195">
            <v>201808</v>
          </cell>
          <cell r="N4195">
            <v>3784.1400000000003</v>
          </cell>
          <cell r="O4195" t="str">
            <v>Small</v>
          </cell>
        </row>
        <row r="4196">
          <cell r="B4196" t="str">
            <v>NH_Small_HPHCNE_HMO_POS</v>
          </cell>
          <cell r="H4196">
            <v>121</v>
          </cell>
          <cell r="I4196">
            <v>0</v>
          </cell>
          <cell r="J4196">
            <v>201906</v>
          </cell>
          <cell r="K4196">
            <v>201800</v>
          </cell>
          <cell r="N4196">
            <v>56435.77</v>
          </cell>
          <cell r="O4196" t="str">
            <v>Small</v>
          </cell>
        </row>
        <row r="4197">
          <cell r="B4197" t="str">
            <v>NH_Small_HPHCNE_HMO_POS</v>
          </cell>
          <cell r="H4197">
            <v>13</v>
          </cell>
          <cell r="I4197">
            <v>0</v>
          </cell>
          <cell r="J4197">
            <v>201906</v>
          </cell>
          <cell r="K4197">
            <v>201808</v>
          </cell>
          <cell r="N4197">
            <v>3784.1400000000003</v>
          </cell>
          <cell r="O4197" t="str">
            <v>Small</v>
          </cell>
        </row>
        <row r="4198">
          <cell r="B4198" t="str">
            <v>NH_Small_HPHCNE_HMO_POS</v>
          </cell>
          <cell r="H4198">
            <v>122</v>
          </cell>
          <cell r="I4198">
            <v>0</v>
          </cell>
          <cell r="J4198">
            <v>201907</v>
          </cell>
          <cell r="K4198">
            <v>201800</v>
          </cell>
          <cell r="N4198">
            <v>56760.209999999992</v>
          </cell>
          <cell r="O4198" t="str">
            <v>Small</v>
          </cell>
        </row>
        <row r="4199">
          <cell r="B4199" t="str">
            <v>NH_Small_HPHCNE_HMO_POS</v>
          </cell>
          <cell r="H4199">
            <v>13</v>
          </cell>
          <cell r="I4199">
            <v>0</v>
          </cell>
          <cell r="J4199">
            <v>201907</v>
          </cell>
          <cell r="K4199">
            <v>201808</v>
          </cell>
          <cell r="N4199">
            <v>3784.1400000000003</v>
          </cell>
          <cell r="O4199" t="str">
            <v>Small</v>
          </cell>
        </row>
        <row r="4200">
          <cell r="B4200" t="str">
            <v>NH_Small_HPHCNE_HMO_POS</v>
          </cell>
          <cell r="H4200">
            <v>122</v>
          </cell>
          <cell r="I4200">
            <v>0</v>
          </cell>
          <cell r="J4200">
            <v>201908</v>
          </cell>
          <cell r="K4200">
            <v>201800</v>
          </cell>
          <cell r="N4200">
            <v>56760.209999999992</v>
          </cell>
          <cell r="O4200" t="str">
            <v>Small</v>
          </cell>
        </row>
        <row r="4201">
          <cell r="B4201" t="str">
            <v>NH_Small_HPHCNE_HMO_POS</v>
          </cell>
          <cell r="H4201">
            <v>13</v>
          </cell>
          <cell r="I4201">
            <v>0</v>
          </cell>
          <cell r="J4201">
            <v>201908</v>
          </cell>
          <cell r="K4201">
            <v>201808</v>
          </cell>
          <cell r="N4201">
            <v>3784.1400000000003</v>
          </cell>
          <cell r="O4201" t="str">
            <v>Small</v>
          </cell>
        </row>
        <row r="4202">
          <cell r="B4202" t="str">
            <v>NH_Small_HPHCNE_HMO_POS</v>
          </cell>
          <cell r="H4202">
            <v>124</v>
          </cell>
          <cell r="I4202">
            <v>0</v>
          </cell>
          <cell r="J4202">
            <v>201909</v>
          </cell>
          <cell r="K4202">
            <v>201800</v>
          </cell>
          <cell r="N4202">
            <v>55908.359999999986</v>
          </cell>
          <cell r="O4202" t="str">
            <v>Small</v>
          </cell>
        </row>
        <row r="4203">
          <cell r="B4203" t="str">
            <v>NH_Small_HPHCNE_HMO_POS</v>
          </cell>
          <cell r="H4203">
            <v>13</v>
          </cell>
          <cell r="I4203">
            <v>0</v>
          </cell>
          <cell r="J4203">
            <v>201909</v>
          </cell>
          <cell r="K4203">
            <v>201808</v>
          </cell>
          <cell r="N4203">
            <v>3784.1400000000003</v>
          </cell>
          <cell r="O4203" t="str">
            <v>Small</v>
          </cell>
        </row>
        <row r="4204">
          <cell r="B4204" t="str">
            <v>NH_Small_HPHCNE_HMO_POS</v>
          </cell>
          <cell r="H4204">
            <v>210</v>
          </cell>
          <cell r="I4204">
            <v>0</v>
          </cell>
          <cell r="J4204">
            <v>201901</v>
          </cell>
          <cell r="K4204">
            <v>201800</v>
          </cell>
          <cell r="N4204">
            <v>88531.929999999978</v>
          </cell>
          <cell r="O4204" t="str">
            <v>Small</v>
          </cell>
        </row>
        <row r="4205">
          <cell r="B4205" t="str">
            <v>NH_Small_HPHCNE_HMO_POS</v>
          </cell>
          <cell r="H4205">
            <v>207</v>
          </cell>
          <cell r="I4205">
            <v>0</v>
          </cell>
          <cell r="J4205">
            <v>201902</v>
          </cell>
          <cell r="K4205">
            <v>201800</v>
          </cell>
          <cell r="N4205">
            <v>87870.369999999966</v>
          </cell>
          <cell r="O4205" t="str">
            <v>Small</v>
          </cell>
        </row>
        <row r="4206">
          <cell r="B4206" t="str">
            <v>NH_Small_HPHCNE_HMO_POS</v>
          </cell>
          <cell r="H4206">
            <v>212</v>
          </cell>
          <cell r="I4206">
            <v>0</v>
          </cell>
          <cell r="J4206">
            <v>201903</v>
          </cell>
          <cell r="K4206">
            <v>201800</v>
          </cell>
          <cell r="N4206">
            <v>90037.659999999974</v>
          </cell>
          <cell r="O4206" t="str">
            <v>Small</v>
          </cell>
        </row>
        <row r="4207">
          <cell r="B4207" t="str">
            <v>NH_Small_HPHCNE_HMO_POS</v>
          </cell>
          <cell r="H4207">
            <v>207</v>
          </cell>
          <cell r="I4207">
            <v>0</v>
          </cell>
          <cell r="J4207">
            <v>201904</v>
          </cell>
          <cell r="K4207">
            <v>201800</v>
          </cell>
          <cell r="N4207">
            <v>87542.12</v>
          </cell>
          <cell r="O4207" t="str">
            <v>Small</v>
          </cell>
        </row>
        <row r="4208">
          <cell r="B4208" t="str">
            <v>NH_Small_HPHCNE_HMO_POS</v>
          </cell>
          <cell r="H4208">
            <v>281</v>
          </cell>
          <cell r="I4208">
            <v>1</v>
          </cell>
          <cell r="J4208">
            <v>201905</v>
          </cell>
          <cell r="K4208">
            <v>201800</v>
          </cell>
          <cell r="N4208">
            <v>125762.16000000002</v>
          </cell>
          <cell r="O4208" t="str">
            <v>Small</v>
          </cell>
        </row>
        <row r="4209">
          <cell r="B4209" t="str">
            <v>NH_Small_HPHCNE_HMO_POS</v>
          </cell>
          <cell r="H4209">
            <v>19</v>
          </cell>
          <cell r="I4209">
            <v>0</v>
          </cell>
          <cell r="J4209">
            <v>201905</v>
          </cell>
          <cell r="K4209">
            <v>201808</v>
          </cell>
          <cell r="N4209">
            <v>8030</v>
          </cell>
          <cell r="O4209" t="str">
            <v>Small</v>
          </cell>
        </row>
        <row r="4210">
          <cell r="B4210" t="str">
            <v>NH_Small_HPHCNE_HMO_POS</v>
          </cell>
          <cell r="H4210">
            <v>268</v>
          </cell>
          <cell r="I4210">
            <v>1</v>
          </cell>
          <cell r="J4210">
            <v>201906</v>
          </cell>
          <cell r="K4210">
            <v>201800</v>
          </cell>
          <cell r="N4210">
            <v>121894.71999999999</v>
          </cell>
          <cell r="O4210" t="str">
            <v>Small</v>
          </cell>
        </row>
        <row r="4211">
          <cell r="B4211" t="str">
            <v>NH_Small_HPHCNE_HMO_POS</v>
          </cell>
          <cell r="H4211">
            <v>21</v>
          </cell>
          <cell r="I4211">
            <v>0</v>
          </cell>
          <cell r="J4211">
            <v>201906</v>
          </cell>
          <cell r="K4211">
            <v>201808</v>
          </cell>
          <cell r="N4211">
            <v>9553.4600000000009</v>
          </cell>
          <cell r="O4211" t="str">
            <v>Small</v>
          </cell>
        </row>
        <row r="4212">
          <cell r="B4212" t="str">
            <v>NH_Small_HPHCNE_HMO_POS</v>
          </cell>
          <cell r="H4212">
            <v>274</v>
          </cell>
          <cell r="I4212">
            <v>1</v>
          </cell>
          <cell r="J4212">
            <v>201907</v>
          </cell>
          <cell r="K4212">
            <v>201800</v>
          </cell>
          <cell r="N4212">
            <v>121962.98999999999</v>
          </cell>
          <cell r="O4212" t="str">
            <v>Small</v>
          </cell>
        </row>
        <row r="4213">
          <cell r="B4213" t="str">
            <v>NH_Small_HPHCNE_HMO_POS</v>
          </cell>
          <cell r="H4213">
            <v>21</v>
          </cell>
          <cell r="I4213">
            <v>0</v>
          </cell>
          <cell r="J4213">
            <v>201907</v>
          </cell>
          <cell r="K4213">
            <v>201808</v>
          </cell>
          <cell r="N4213">
            <v>9294.6200000000008</v>
          </cell>
          <cell r="O4213" t="str">
            <v>Small</v>
          </cell>
        </row>
        <row r="4214">
          <cell r="B4214" t="str">
            <v>NH_Small_HPHCNE_HMO_POS</v>
          </cell>
          <cell r="H4214">
            <v>280</v>
          </cell>
          <cell r="I4214">
            <v>1</v>
          </cell>
          <cell r="J4214">
            <v>201908</v>
          </cell>
          <cell r="K4214">
            <v>201800</v>
          </cell>
          <cell r="N4214">
            <v>125606.64999999997</v>
          </cell>
          <cell r="O4214" t="str">
            <v>Small</v>
          </cell>
        </row>
        <row r="4215">
          <cell r="B4215" t="str">
            <v>NH_Small_HPHCNE_HMO_POS</v>
          </cell>
          <cell r="H4215">
            <v>21</v>
          </cell>
          <cell r="I4215">
            <v>0</v>
          </cell>
          <cell r="J4215">
            <v>201908</v>
          </cell>
          <cell r="K4215">
            <v>201808</v>
          </cell>
          <cell r="N4215">
            <v>9294.6200000000008</v>
          </cell>
          <cell r="O4215" t="str">
            <v>Small</v>
          </cell>
        </row>
        <row r="4216">
          <cell r="B4216" t="str">
            <v>NH_Small_HPHCNE_HMO_POS</v>
          </cell>
          <cell r="H4216">
            <v>258</v>
          </cell>
          <cell r="I4216">
            <v>1</v>
          </cell>
          <cell r="J4216">
            <v>201909</v>
          </cell>
          <cell r="K4216">
            <v>201800</v>
          </cell>
          <cell r="N4216">
            <v>116303.22999999997</v>
          </cell>
          <cell r="O4216" t="str">
            <v>Small</v>
          </cell>
        </row>
        <row r="4217">
          <cell r="B4217" t="str">
            <v>NH_Small_HPHCNE_HMO_POS</v>
          </cell>
          <cell r="H4217">
            <v>21</v>
          </cell>
          <cell r="I4217">
            <v>0</v>
          </cell>
          <cell r="J4217">
            <v>201909</v>
          </cell>
          <cell r="K4217">
            <v>201808</v>
          </cell>
          <cell r="N4217">
            <v>9294.6200000000008</v>
          </cell>
          <cell r="O4217" t="str">
            <v>Small</v>
          </cell>
        </row>
        <row r="4218">
          <cell r="B4218" t="str">
            <v>NH_Small_HPHCNE_HMO_POS</v>
          </cell>
          <cell r="H4218">
            <v>289</v>
          </cell>
          <cell r="I4218">
            <v>0</v>
          </cell>
          <cell r="J4218">
            <v>201901</v>
          </cell>
          <cell r="K4218">
            <v>201800</v>
          </cell>
          <cell r="N4218">
            <v>120380.12999999999</v>
          </cell>
          <cell r="O4218" t="str">
            <v>Small</v>
          </cell>
        </row>
        <row r="4219">
          <cell r="B4219" t="str">
            <v>NH_Small_HPHCNE_HMO_POS</v>
          </cell>
          <cell r="H4219">
            <v>289</v>
          </cell>
          <cell r="I4219">
            <v>0</v>
          </cell>
          <cell r="J4219">
            <v>201902</v>
          </cell>
          <cell r="K4219">
            <v>201800</v>
          </cell>
          <cell r="N4219">
            <v>120169.95999999999</v>
          </cell>
          <cell r="O4219" t="str">
            <v>Small</v>
          </cell>
        </row>
        <row r="4220">
          <cell r="B4220" t="str">
            <v>NH_Small_HPHCNE_HMO_POS</v>
          </cell>
          <cell r="H4220">
            <v>290</v>
          </cell>
          <cell r="I4220">
            <v>0</v>
          </cell>
          <cell r="J4220">
            <v>201903</v>
          </cell>
          <cell r="K4220">
            <v>201800</v>
          </cell>
          <cell r="N4220">
            <v>121210.81999999998</v>
          </cell>
          <cell r="O4220" t="str">
            <v>Small</v>
          </cell>
        </row>
        <row r="4221">
          <cell r="B4221" t="str">
            <v>NH_Small_HPHCNE_HMO_POS</v>
          </cell>
          <cell r="H4221">
            <v>285</v>
          </cell>
          <cell r="I4221">
            <v>0</v>
          </cell>
          <cell r="J4221">
            <v>201904</v>
          </cell>
          <cell r="K4221">
            <v>201800</v>
          </cell>
          <cell r="N4221">
            <v>119581.40999999996</v>
          </cell>
          <cell r="O4221" t="str">
            <v>Small</v>
          </cell>
        </row>
        <row r="4222">
          <cell r="B4222" t="str">
            <v>NH_Small_HPHCNE_HMO_POS</v>
          </cell>
          <cell r="H4222">
            <v>282</v>
          </cell>
          <cell r="I4222">
            <v>0</v>
          </cell>
          <cell r="J4222">
            <v>201905</v>
          </cell>
          <cell r="K4222">
            <v>201800</v>
          </cell>
          <cell r="N4222">
            <v>118836.83999999997</v>
          </cell>
          <cell r="O4222" t="str">
            <v>Small</v>
          </cell>
        </row>
        <row r="4223">
          <cell r="B4223" t="str">
            <v>NH_Small_HPHCNE_HMO_POS</v>
          </cell>
          <cell r="H4223">
            <v>271</v>
          </cell>
          <cell r="I4223">
            <v>0</v>
          </cell>
          <cell r="J4223">
            <v>201906</v>
          </cell>
          <cell r="K4223">
            <v>201800</v>
          </cell>
          <cell r="N4223">
            <v>117819.00000000001</v>
          </cell>
          <cell r="O4223" t="str">
            <v>Small</v>
          </cell>
        </row>
        <row r="4224">
          <cell r="B4224" t="str">
            <v>NH_Small_HPHCNE_HMO_POS</v>
          </cell>
          <cell r="H4224">
            <v>22</v>
          </cell>
          <cell r="I4224">
            <v>0</v>
          </cell>
          <cell r="J4224">
            <v>201906</v>
          </cell>
          <cell r="K4224">
            <v>201808</v>
          </cell>
          <cell r="N4224">
            <v>10189.970000000001</v>
          </cell>
          <cell r="O4224" t="str">
            <v>Small</v>
          </cell>
        </row>
        <row r="4225">
          <cell r="B4225" t="str">
            <v>NH_Small_HPHCNE_HMO_POS</v>
          </cell>
          <cell r="H4225">
            <v>267</v>
          </cell>
          <cell r="I4225">
            <v>0</v>
          </cell>
          <cell r="J4225">
            <v>201907</v>
          </cell>
          <cell r="K4225">
            <v>201800</v>
          </cell>
          <cell r="N4225">
            <v>113531.20000000001</v>
          </cell>
          <cell r="O4225" t="str">
            <v>Small</v>
          </cell>
        </row>
        <row r="4226">
          <cell r="B4226" t="str">
            <v>NH_Small_HPHCNE_HMO_POS</v>
          </cell>
          <cell r="H4226">
            <v>25</v>
          </cell>
          <cell r="I4226">
            <v>0</v>
          </cell>
          <cell r="J4226">
            <v>201907</v>
          </cell>
          <cell r="K4226">
            <v>201808</v>
          </cell>
          <cell r="N4226">
            <v>11560.57</v>
          </cell>
          <cell r="O4226" t="str">
            <v>Small</v>
          </cell>
        </row>
        <row r="4227">
          <cell r="B4227" t="str">
            <v>NH_Small_HPHCNE_HMO_POS</v>
          </cell>
          <cell r="H4227">
            <v>270</v>
          </cell>
          <cell r="I4227">
            <v>0</v>
          </cell>
          <cell r="J4227">
            <v>201908</v>
          </cell>
          <cell r="K4227">
            <v>201800</v>
          </cell>
          <cell r="N4227">
            <v>114637.23000000003</v>
          </cell>
          <cell r="O4227" t="str">
            <v>Small</v>
          </cell>
        </row>
        <row r="4228">
          <cell r="B4228" t="str">
            <v>NH_Small_HPHCNE_HMO_POS</v>
          </cell>
          <cell r="H4228">
            <v>25</v>
          </cell>
          <cell r="I4228">
            <v>0</v>
          </cell>
          <cell r="J4228">
            <v>201908</v>
          </cell>
          <cell r="K4228">
            <v>201808</v>
          </cell>
          <cell r="N4228">
            <v>11560.57</v>
          </cell>
          <cell r="O4228" t="str">
            <v>Small</v>
          </cell>
        </row>
        <row r="4229">
          <cell r="B4229" t="str">
            <v>NH_Small_HPHCNE_HMO_POS</v>
          </cell>
          <cell r="H4229">
            <v>260</v>
          </cell>
          <cell r="I4229">
            <v>0</v>
          </cell>
          <cell r="J4229">
            <v>201909</v>
          </cell>
          <cell r="K4229">
            <v>201800</v>
          </cell>
          <cell r="N4229">
            <v>111260.18000000004</v>
          </cell>
          <cell r="O4229" t="str">
            <v>Small</v>
          </cell>
        </row>
        <row r="4230">
          <cell r="B4230" t="str">
            <v>NH_Small_HPHCNE_HMO_POS</v>
          </cell>
          <cell r="H4230">
            <v>24</v>
          </cell>
          <cell r="I4230">
            <v>0</v>
          </cell>
          <cell r="J4230">
            <v>201909</v>
          </cell>
          <cell r="K4230">
            <v>201808</v>
          </cell>
          <cell r="N4230">
            <v>11124.279999999999</v>
          </cell>
          <cell r="O4230" t="str">
            <v>Small</v>
          </cell>
        </row>
        <row r="4231">
          <cell r="B4231" t="str">
            <v>NH_Small_HPHCNE_HMO_POS</v>
          </cell>
          <cell r="H4231">
            <v>260</v>
          </cell>
          <cell r="I4231">
            <v>0</v>
          </cell>
          <cell r="J4231">
            <v>201901</v>
          </cell>
          <cell r="K4231">
            <v>201800</v>
          </cell>
          <cell r="N4231">
            <v>107682.30999999997</v>
          </cell>
          <cell r="O4231" t="str">
            <v>Small</v>
          </cell>
        </row>
        <row r="4232">
          <cell r="B4232" t="str">
            <v>NH_Small_HPHCNE_HMO_POS</v>
          </cell>
          <cell r="H4232">
            <v>259</v>
          </cell>
          <cell r="I4232">
            <v>0</v>
          </cell>
          <cell r="J4232">
            <v>201902</v>
          </cell>
          <cell r="K4232">
            <v>201800</v>
          </cell>
          <cell r="N4232">
            <v>107627.20999999998</v>
          </cell>
          <cell r="O4232" t="str">
            <v>Small</v>
          </cell>
        </row>
        <row r="4233">
          <cell r="B4233" t="str">
            <v>NH_Small_HPHCNE_HMO_POS</v>
          </cell>
          <cell r="H4233">
            <v>259</v>
          </cell>
          <cell r="I4233">
            <v>0</v>
          </cell>
          <cell r="J4233">
            <v>201903</v>
          </cell>
          <cell r="K4233">
            <v>201800</v>
          </cell>
          <cell r="N4233">
            <v>107188.33999999998</v>
          </cell>
          <cell r="O4233" t="str">
            <v>Small</v>
          </cell>
        </row>
        <row r="4234">
          <cell r="B4234" t="str">
            <v>NH_Small_HPHCNE_HMO_POS</v>
          </cell>
          <cell r="H4234">
            <v>254</v>
          </cell>
          <cell r="I4234">
            <v>0</v>
          </cell>
          <cell r="J4234">
            <v>201904</v>
          </cell>
          <cell r="K4234">
            <v>201800</v>
          </cell>
          <cell r="N4234">
            <v>105147.46999999994</v>
          </cell>
          <cell r="O4234" t="str">
            <v>Small</v>
          </cell>
        </row>
        <row r="4235">
          <cell r="B4235" t="str">
            <v>NH_Small_HPHCNE_HMO_POS</v>
          </cell>
          <cell r="H4235">
            <v>253</v>
          </cell>
          <cell r="I4235">
            <v>0</v>
          </cell>
          <cell r="J4235">
            <v>201905</v>
          </cell>
          <cell r="K4235">
            <v>201800</v>
          </cell>
          <cell r="N4235">
            <v>104495.37999999996</v>
          </cell>
          <cell r="O4235" t="str">
            <v>Small</v>
          </cell>
        </row>
        <row r="4236">
          <cell r="B4236" t="str">
            <v>NH_Small_HPHCNE_HMO_POS</v>
          </cell>
          <cell r="H4236">
            <v>254</v>
          </cell>
          <cell r="I4236">
            <v>0</v>
          </cell>
          <cell r="J4236">
            <v>201906</v>
          </cell>
          <cell r="K4236">
            <v>201800</v>
          </cell>
          <cell r="N4236">
            <v>104660.42999999998</v>
          </cell>
          <cell r="O4236" t="str">
            <v>Small</v>
          </cell>
        </row>
        <row r="4237">
          <cell r="B4237" t="str">
            <v>NH_Small_HPHCNE_HMO_POS</v>
          </cell>
          <cell r="H4237">
            <v>287</v>
          </cell>
          <cell r="I4237">
            <v>0</v>
          </cell>
          <cell r="J4237">
            <v>201907</v>
          </cell>
          <cell r="K4237">
            <v>201800</v>
          </cell>
          <cell r="N4237">
            <v>120367.29000000002</v>
          </cell>
          <cell r="O4237" t="str">
            <v>Small</v>
          </cell>
        </row>
        <row r="4238">
          <cell r="B4238" t="str">
            <v>NH_Small_HPHCNE_HMO_POS</v>
          </cell>
          <cell r="H4238">
            <v>78</v>
          </cell>
          <cell r="I4238">
            <v>0</v>
          </cell>
          <cell r="J4238">
            <v>201907</v>
          </cell>
          <cell r="K4238">
            <v>201808</v>
          </cell>
          <cell r="N4238">
            <v>32228.06</v>
          </cell>
          <cell r="O4238" t="str">
            <v>Small</v>
          </cell>
        </row>
        <row r="4239">
          <cell r="B4239" t="str">
            <v>NH_Small_HPHCNE_HMO_POS</v>
          </cell>
          <cell r="H4239">
            <v>289</v>
          </cell>
          <cell r="I4239">
            <v>0</v>
          </cell>
          <cell r="J4239">
            <v>201908</v>
          </cell>
          <cell r="K4239">
            <v>201800</v>
          </cell>
          <cell r="N4239">
            <v>122616.87000000002</v>
          </cell>
          <cell r="O4239" t="str">
            <v>Small</v>
          </cell>
        </row>
        <row r="4240">
          <cell r="B4240" t="str">
            <v>NH_Small_HPHCNE_HMO_POS</v>
          </cell>
          <cell r="H4240">
            <v>78</v>
          </cell>
          <cell r="I4240">
            <v>0</v>
          </cell>
          <cell r="J4240">
            <v>201908</v>
          </cell>
          <cell r="K4240">
            <v>201808</v>
          </cell>
          <cell r="N4240">
            <v>32489.279999999999</v>
          </cell>
          <cell r="O4240" t="str">
            <v>Small</v>
          </cell>
        </row>
        <row r="4241">
          <cell r="B4241" t="str">
            <v>NH_Small_HPHCNE_HMO_POS</v>
          </cell>
          <cell r="H4241">
            <v>281</v>
          </cell>
          <cell r="I4241">
            <v>0</v>
          </cell>
          <cell r="J4241">
            <v>201909</v>
          </cell>
          <cell r="K4241">
            <v>201800</v>
          </cell>
          <cell r="N4241">
            <v>120465.24000000002</v>
          </cell>
          <cell r="O4241" t="str">
            <v>Small</v>
          </cell>
        </row>
        <row r="4242">
          <cell r="B4242" t="str">
            <v>NH_Small_HPHCNE_HMO_POS</v>
          </cell>
          <cell r="H4242">
            <v>78</v>
          </cell>
          <cell r="I4242">
            <v>0</v>
          </cell>
          <cell r="J4242">
            <v>201909</v>
          </cell>
          <cell r="K4242">
            <v>201808</v>
          </cell>
          <cell r="N4242">
            <v>32489.279999999999</v>
          </cell>
          <cell r="O4242" t="str">
            <v>Small</v>
          </cell>
        </row>
        <row r="4243">
          <cell r="B4243" t="str">
            <v>NH_Small_HPHCNE_HMO_POS</v>
          </cell>
          <cell r="H4243">
            <v>267</v>
          </cell>
          <cell r="I4243">
            <v>0</v>
          </cell>
          <cell r="J4243">
            <v>201901</v>
          </cell>
          <cell r="K4243">
            <v>201800</v>
          </cell>
          <cell r="N4243">
            <v>113288.45000000001</v>
          </cell>
          <cell r="O4243" t="str">
            <v>Small</v>
          </cell>
        </row>
        <row r="4244">
          <cell r="B4244" t="str">
            <v>NH_Small_HPHCNE_HMO_POS</v>
          </cell>
          <cell r="H4244">
            <v>259</v>
          </cell>
          <cell r="I4244">
            <v>0</v>
          </cell>
          <cell r="J4244">
            <v>201902</v>
          </cell>
          <cell r="K4244">
            <v>201800</v>
          </cell>
          <cell r="N4244">
            <v>111172.43999999999</v>
          </cell>
          <cell r="O4244" t="str">
            <v>Small</v>
          </cell>
        </row>
        <row r="4245">
          <cell r="B4245" t="str">
            <v>NH_Small_HPHCNE_HMO_POS</v>
          </cell>
          <cell r="H4245">
            <v>261</v>
          </cell>
          <cell r="I4245">
            <v>0</v>
          </cell>
          <cell r="J4245">
            <v>201903</v>
          </cell>
          <cell r="K4245">
            <v>201800</v>
          </cell>
          <cell r="N4245">
            <v>111412.25999999998</v>
          </cell>
          <cell r="O4245" t="str">
            <v>Small</v>
          </cell>
        </row>
        <row r="4246">
          <cell r="B4246" t="str">
            <v>NH_Small_HPHCNE_HMO_POS</v>
          </cell>
          <cell r="H4246">
            <v>263</v>
          </cell>
          <cell r="I4246">
            <v>0</v>
          </cell>
          <cell r="J4246">
            <v>201904</v>
          </cell>
          <cell r="K4246">
            <v>201800</v>
          </cell>
          <cell r="N4246">
            <v>112882.16</v>
          </cell>
          <cell r="O4246" t="str">
            <v>Small</v>
          </cell>
        </row>
        <row r="4247">
          <cell r="B4247" t="str">
            <v>NH_Small_HPHCNE_HMO_POS</v>
          </cell>
          <cell r="H4247">
            <v>259</v>
          </cell>
          <cell r="I4247">
            <v>0</v>
          </cell>
          <cell r="J4247">
            <v>201905</v>
          </cell>
          <cell r="K4247">
            <v>201800</v>
          </cell>
          <cell r="N4247">
            <v>111222.12000000001</v>
          </cell>
          <cell r="O4247" t="str">
            <v>Small</v>
          </cell>
        </row>
        <row r="4248">
          <cell r="B4248" t="str">
            <v>NH_Small_HPHCNE_HMO_POS</v>
          </cell>
          <cell r="H4248">
            <v>247</v>
          </cell>
          <cell r="I4248">
            <v>0</v>
          </cell>
          <cell r="J4248">
            <v>201906</v>
          </cell>
          <cell r="K4248">
            <v>201800</v>
          </cell>
          <cell r="N4248">
            <v>107473.98000000001</v>
          </cell>
          <cell r="O4248" t="str">
            <v>Small</v>
          </cell>
        </row>
        <row r="4249">
          <cell r="B4249" t="str">
            <v>NH_Small_HPHCNE_HMO_POS</v>
          </cell>
          <cell r="H4249">
            <v>244</v>
          </cell>
          <cell r="I4249">
            <v>0</v>
          </cell>
          <cell r="J4249">
            <v>201907</v>
          </cell>
          <cell r="K4249">
            <v>201800</v>
          </cell>
          <cell r="N4249">
            <v>106157.93000000001</v>
          </cell>
          <cell r="O4249" t="str">
            <v>Small</v>
          </cell>
        </row>
        <row r="4250">
          <cell r="B4250" t="str">
            <v>NH_Small_HPHCNE_HMO_POS</v>
          </cell>
          <cell r="H4250">
            <v>337</v>
          </cell>
          <cell r="I4250">
            <v>0</v>
          </cell>
          <cell r="J4250">
            <v>201908</v>
          </cell>
          <cell r="K4250">
            <v>201800</v>
          </cell>
          <cell r="N4250">
            <v>144881.81999999998</v>
          </cell>
          <cell r="O4250" t="str">
            <v>Small</v>
          </cell>
        </row>
        <row r="4251">
          <cell r="B4251" t="str">
            <v>NH_Small_HPHCNE_HMO_POS</v>
          </cell>
          <cell r="H4251">
            <v>11</v>
          </cell>
          <cell r="I4251">
            <v>0</v>
          </cell>
          <cell r="J4251">
            <v>201908</v>
          </cell>
          <cell r="K4251">
            <v>201908</v>
          </cell>
          <cell r="N4251">
            <v>4367.3999999999996</v>
          </cell>
          <cell r="O4251" t="str">
            <v>Small</v>
          </cell>
        </row>
        <row r="4252">
          <cell r="B4252" t="str">
            <v>NH_Small_HPHCNE_HMO_POS</v>
          </cell>
          <cell r="H4252">
            <v>336</v>
          </cell>
          <cell r="I4252">
            <v>0</v>
          </cell>
          <cell r="J4252">
            <v>201909</v>
          </cell>
          <cell r="K4252">
            <v>201800</v>
          </cell>
          <cell r="N4252">
            <v>142189.76000000001</v>
          </cell>
          <cell r="O4252" t="str">
            <v>Small</v>
          </cell>
        </row>
        <row r="4253">
          <cell r="B4253" t="str">
            <v>NH_Small_HPHCNE_HMO_POS</v>
          </cell>
          <cell r="H4253">
            <v>11</v>
          </cell>
          <cell r="I4253">
            <v>0</v>
          </cell>
          <cell r="J4253">
            <v>201909</v>
          </cell>
          <cell r="K4253">
            <v>201908</v>
          </cell>
          <cell r="N4253">
            <v>4367.3999999999996</v>
          </cell>
          <cell r="O4253" t="str">
            <v>Small</v>
          </cell>
        </row>
        <row r="4254">
          <cell r="B4254" t="str">
            <v>NH_Small_HPHCNE_HMO_POS</v>
          </cell>
          <cell r="H4254">
            <v>284</v>
          </cell>
          <cell r="I4254">
            <v>0</v>
          </cell>
          <cell r="J4254">
            <v>201901</v>
          </cell>
          <cell r="K4254">
            <v>201800</v>
          </cell>
          <cell r="N4254">
            <v>121059.25999999997</v>
          </cell>
          <cell r="O4254" t="str">
            <v>Small</v>
          </cell>
        </row>
        <row r="4255">
          <cell r="B4255" t="str">
            <v>NH_Small_HPHCNE_HMO_POS</v>
          </cell>
          <cell r="H4255">
            <v>65</v>
          </cell>
          <cell r="I4255">
            <v>0</v>
          </cell>
          <cell r="J4255">
            <v>201901</v>
          </cell>
          <cell r="K4255">
            <v>201808</v>
          </cell>
          <cell r="N4255">
            <v>25158.94</v>
          </cell>
          <cell r="O4255" t="str">
            <v>Small</v>
          </cell>
        </row>
        <row r="4256">
          <cell r="B4256" t="str">
            <v>NH_Small_HPHCNE_HMO_POS</v>
          </cell>
          <cell r="H4256">
            <v>286</v>
          </cell>
          <cell r="I4256">
            <v>0</v>
          </cell>
          <cell r="J4256">
            <v>201902</v>
          </cell>
          <cell r="K4256">
            <v>201800</v>
          </cell>
          <cell r="N4256">
            <v>121274.9</v>
          </cell>
          <cell r="O4256" t="str">
            <v>Small</v>
          </cell>
        </row>
        <row r="4257">
          <cell r="B4257" t="str">
            <v>NH_Small_HPHCNE_HMO_POS</v>
          </cell>
          <cell r="H4257">
            <v>64</v>
          </cell>
          <cell r="I4257">
            <v>0</v>
          </cell>
          <cell r="J4257">
            <v>201902</v>
          </cell>
          <cell r="K4257">
            <v>201808</v>
          </cell>
          <cell r="N4257">
            <v>24833.839999999997</v>
          </cell>
          <cell r="O4257" t="str">
            <v>Small</v>
          </cell>
        </row>
        <row r="4258">
          <cell r="B4258" t="str">
            <v>NH_Small_HPHCNE_HMO_POS</v>
          </cell>
          <cell r="H4258">
            <v>290</v>
          </cell>
          <cell r="I4258">
            <v>0</v>
          </cell>
          <cell r="J4258">
            <v>201903</v>
          </cell>
          <cell r="K4258">
            <v>201800</v>
          </cell>
          <cell r="N4258">
            <v>122129.5</v>
          </cell>
          <cell r="O4258" t="str">
            <v>Small</v>
          </cell>
        </row>
        <row r="4259">
          <cell r="B4259" t="str">
            <v>NH_Small_HPHCNE_HMO_POS</v>
          </cell>
          <cell r="H4259">
            <v>64</v>
          </cell>
          <cell r="I4259">
            <v>0</v>
          </cell>
          <cell r="J4259">
            <v>201903</v>
          </cell>
          <cell r="K4259">
            <v>201808</v>
          </cell>
          <cell r="N4259">
            <v>24833.839999999997</v>
          </cell>
          <cell r="O4259" t="str">
            <v>Small</v>
          </cell>
        </row>
        <row r="4260">
          <cell r="B4260" t="str">
            <v>NH_Small_HPHCNE_HMO_POS</v>
          </cell>
          <cell r="H4260">
            <v>293</v>
          </cell>
          <cell r="I4260">
            <v>0</v>
          </cell>
          <cell r="J4260">
            <v>201904</v>
          </cell>
          <cell r="K4260">
            <v>201800</v>
          </cell>
          <cell r="N4260">
            <v>123610.66999999997</v>
          </cell>
          <cell r="O4260" t="str">
            <v>Small</v>
          </cell>
        </row>
        <row r="4261">
          <cell r="B4261" t="str">
            <v>NH_Small_HPHCNE_HMO_POS</v>
          </cell>
          <cell r="H4261">
            <v>64</v>
          </cell>
          <cell r="I4261">
            <v>0</v>
          </cell>
          <cell r="J4261">
            <v>201904</v>
          </cell>
          <cell r="K4261">
            <v>201808</v>
          </cell>
          <cell r="N4261">
            <v>25078.5</v>
          </cell>
          <cell r="O4261" t="str">
            <v>Small</v>
          </cell>
        </row>
        <row r="4262">
          <cell r="B4262" t="str">
            <v>NH_Small_HPHCNE_HMO_POS</v>
          </cell>
          <cell r="H4262">
            <v>291</v>
          </cell>
          <cell r="I4262">
            <v>0</v>
          </cell>
          <cell r="J4262">
            <v>201905</v>
          </cell>
          <cell r="K4262">
            <v>201800</v>
          </cell>
          <cell r="N4262">
            <v>123411.97999999997</v>
          </cell>
          <cell r="O4262" t="str">
            <v>Small</v>
          </cell>
        </row>
        <row r="4263">
          <cell r="B4263" t="str">
            <v>NH_Small_HPHCNE_HMO_POS</v>
          </cell>
          <cell r="H4263">
            <v>64</v>
          </cell>
          <cell r="I4263">
            <v>0</v>
          </cell>
          <cell r="J4263">
            <v>201905</v>
          </cell>
          <cell r="K4263">
            <v>201808</v>
          </cell>
          <cell r="N4263">
            <v>25609.23</v>
          </cell>
          <cell r="O4263" t="str">
            <v>Small</v>
          </cell>
        </row>
        <row r="4264">
          <cell r="B4264" t="str">
            <v>NH_Small_HPHCNE_HMO_POS</v>
          </cell>
          <cell r="H4264">
            <v>300</v>
          </cell>
          <cell r="I4264">
            <v>0</v>
          </cell>
          <cell r="J4264">
            <v>201906</v>
          </cell>
          <cell r="K4264">
            <v>201800</v>
          </cell>
          <cell r="N4264">
            <v>126388.76999999997</v>
          </cell>
          <cell r="O4264" t="str">
            <v>Small</v>
          </cell>
        </row>
        <row r="4265">
          <cell r="B4265" t="str">
            <v>NH_Small_HPHCNE_HMO_POS</v>
          </cell>
          <cell r="H4265">
            <v>66</v>
          </cell>
          <cell r="I4265">
            <v>0</v>
          </cell>
          <cell r="J4265">
            <v>201906</v>
          </cell>
          <cell r="K4265">
            <v>201808</v>
          </cell>
          <cell r="N4265">
            <v>26256.269999999997</v>
          </cell>
          <cell r="O4265" t="str">
            <v>Small</v>
          </cell>
        </row>
        <row r="4266">
          <cell r="B4266" t="str">
            <v>NH_Small_HPHCNE_HMO_POS</v>
          </cell>
          <cell r="H4266">
            <v>288</v>
          </cell>
          <cell r="I4266">
            <v>0</v>
          </cell>
          <cell r="J4266">
            <v>201907</v>
          </cell>
          <cell r="K4266">
            <v>201800</v>
          </cell>
          <cell r="N4266">
            <v>120437.21999999997</v>
          </cell>
          <cell r="O4266" t="str">
            <v>Small</v>
          </cell>
        </row>
        <row r="4267">
          <cell r="B4267" t="str">
            <v>NH_Small_HPHCNE_HMO_POS</v>
          </cell>
          <cell r="H4267">
            <v>59</v>
          </cell>
          <cell r="I4267">
            <v>0</v>
          </cell>
          <cell r="J4267">
            <v>201907</v>
          </cell>
          <cell r="K4267">
            <v>201808</v>
          </cell>
          <cell r="N4267">
            <v>23911.349999999995</v>
          </cell>
          <cell r="O4267" t="str">
            <v>Small</v>
          </cell>
        </row>
        <row r="4268">
          <cell r="B4268" t="str">
            <v>NH_Small_HPHCNE_HMO_POS</v>
          </cell>
          <cell r="H4268">
            <v>256</v>
          </cell>
          <cell r="I4268">
            <v>0</v>
          </cell>
          <cell r="J4268">
            <v>201908</v>
          </cell>
          <cell r="K4268">
            <v>201800</v>
          </cell>
          <cell r="N4268">
            <v>108314.92999999998</v>
          </cell>
          <cell r="O4268" t="str">
            <v>Small</v>
          </cell>
        </row>
        <row r="4269">
          <cell r="B4269" t="str">
            <v>NH_Small_HPHCNE_HMO_POS</v>
          </cell>
          <cell r="H4269">
            <v>55</v>
          </cell>
          <cell r="I4269">
            <v>0</v>
          </cell>
          <cell r="J4269">
            <v>201908</v>
          </cell>
          <cell r="K4269">
            <v>201808</v>
          </cell>
          <cell r="N4269">
            <v>22528.649999999998</v>
          </cell>
          <cell r="O4269" t="str">
            <v>Small</v>
          </cell>
        </row>
        <row r="4270">
          <cell r="B4270" t="str">
            <v>NH_Small_HPHCNE_HMO_POS</v>
          </cell>
          <cell r="H4270">
            <v>394</v>
          </cell>
          <cell r="I4270">
            <v>0</v>
          </cell>
          <cell r="J4270">
            <v>201909</v>
          </cell>
          <cell r="K4270">
            <v>201800</v>
          </cell>
          <cell r="N4270">
            <v>162854.30000000002</v>
          </cell>
          <cell r="O4270" t="str">
            <v>Small</v>
          </cell>
        </row>
        <row r="4271">
          <cell r="B4271" t="str">
            <v>NH_Small_HPHCNE_HMO_POS</v>
          </cell>
          <cell r="H4271">
            <v>64</v>
          </cell>
          <cell r="I4271">
            <v>0</v>
          </cell>
          <cell r="J4271">
            <v>201909</v>
          </cell>
          <cell r="K4271">
            <v>201808</v>
          </cell>
          <cell r="N4271">
            <v>23562.92</v>
          </cell>
          <cell r="O4271" t="str">
            <v>Small</v>
          </cell>
        </row>
        <row r="4272">
          <cell r="B4272" t="str">
            <v>NH_Small_HPHCNE_HMO_POS</v>
          </cell>
          <cell r="H4272">
            <v>59</v>
          </cell>
          <cell r="I4272">
            <v>0</v>
          </cell>
          <cell r="J4272">
            <v>201909</v>
          </cell>
          <cell r="K4272">
            <v>201908</v>
          </cell>
          <cell r="N4272">
            <v>22166.82</v>
          </cell>
          <cell r="O4272" t="str">
            <v>Small</v>
          </cell>
        </row>
        <row r="4273">
          <cell r="B4273" t="str">
            <v>NH_Small_HPHCNE_HMO_POS</v>
          </cell>
          <cell r="H4273">
            <v>192</v>
          </cell>
          <cell r="I4273">
            <v>0</v>
          </cell>
          <cell r="J4273">
            <v>201901</v>
          </cell>
          <cell r="K4273">
            <v>201800</v>
          </cell>
          <cell r="N4273">
            <v>88616.879999999976</v>
          </cell>
          <cell r="O4273" t="str">
            <v>Small</v>
          </cell>
        </row>
        <row r="4274">
          <cell r="B4274" t="str">
            <v>NH_Small_HPHCNE_HMO_POS</v>
          </cell>
          <cell r="H4274">
            <v>2</v>
          </cell>
          <cell r="I4274">
            <v>0</v>
          </cell>
          <cell r="J4274">
            <v>201901</v>
          </cell>
          <cell r="K4274">
            <v>201808</v>
          </cell>
          <cell r="N4274">
            <v>786.88</v>
          </cell>
          <cell r="O4274" t="str">
            <v>Small</v>
          </cell>
        </row>
        <row r="4275">
          <cell r="B4275" t="str">
            <v>NH_Small_HPHCNE_HMO_POS</v>
          </cell>
          <cell r="H4275">
            <v>195</v>
          </cell>
          <cell r="I4275">
            <v>0</v>
          </cell>
          <cell r="J4275">
            <v>201902</v>
          </cell>
          <cell r="K4275">
            <v>201800</v>
          </cell>
          <cell r="N4275">
            <v>89938.469999999972</v>
          </cell>
          <cell r="O4275" t="str">
            <v>Small</v>
          </cell>
        </row>
        <row r="4276">
          <cell r="B4276" t="str">
            <v>NH_Small_HPHCNE_HMO_POS</v>
          </cell>
          <cell r="H4276">
            <v>2</v>
          </cell>
          <cell r="I4276">
            <v>0</v>
          </cell>
          <cell r="J4276">
            <v>201902</v>
          </cell>
          <cell r="K4276">
            <v>201808</v>
          </cell>
          <cell r="N4276">
            <v>786.88</v>
          </cell>
          <cell r="O4276" t="str">
            <v>Small</v>
          </cell>
        </row>
        <row r="4277">
          <cell r="B4277" t="str">
            <v>NH_Small_HPHCNE_HMO_POS</v>
          </cell>
          <cell r="H4277">
            <v>195</v>
          </cell>
          <cell r="I4277">
            <v>0</v>
          </cell>
          <cell r="J4277">
            <v>201903</v>
          </cell>
          <cell r="K4277">
            <v>201800</v>
          </cell>
          <cell r="N4277">
            <v>89983.479999999967</v>
          </cell>
          <cell r="O4277" t="str">
            <v>Small</v>
          </cell>
        </row>
        <row r="4278">
          <cell r="B4278" t="str">
            <v>NH_Small_HPHCNE_HMO_POS</v>
          </cell>
          <cell r="H4278">
            <v>2</v>
          </cell>
          <cell r="I4278">
            <v>0</v>
          </cell>
          <cell r="J4278">
            <v>201903</v>
          </cell>
          <cell r="K4278">
            <v>201808</v>
          </cell>
          <cell r="N4278">
            <v>786.88</v>
          </cell>
          <cell r="O4278" t="str">
            <v>Small</v>
          </cell>
        </row>
        <row r="4279">
          <cell r="B4279" t="str">
            <v>NH_Small_HPHCNE_HMO_POS</v>
          </cell>
          <cell r="H4279">
            <v>199</v>
          </cell>
          <cell r="I4279">
            <v>0</v>
          </cell>
          <cell r="J4279">
            <v>201904</v>
          </cell>
          <cell r="K4279">
            <v>201800</v>
          </cell>
          <cell r="N4279">
            <v>89943.859999999971</v>
          </cell>
          <cell r="O4279" t="str">
            <v>Small</v>
          </cell>
        </row>
        <row r="4280">
          <cell r="B4280" t="str">
            <v>NH_Small_HPHCNE_HMO_POS</v>
          </cell>
          <cell r="H4280">
            <v>2</v>
          </cell>
          <cell r="I4280">
            <v>0</v>
          </cell>
          <cell r="J4280">
            <v>201904</v>
          </cell>
          <cell r="K4280">
            <v>201808</v>
          </cell>
          <cell r="N4280">
            <v>786.88</v>
          </cell>
          <cell r="O4280" t="str">
            <v>Small</v>
          </cell>
        </row>
        <row r="4281">
          <cell r="B4281" t="str">
            <v>NH_Small_HPHCNE_HMO_POS</v>
          </cell>
          <cell r="H4281">
            <v>199</v>
          </cell>
          <cell r="I4281">
            <v>0</v>
          </cell>
          <cell r="J4281">
            <v>201905</v>
          </cell>
          <cell r="K4281">
            <v>201800</v>
          </cell>
          <cell r="N4281">
            <v>89732.51999999996</v>
          </cell>
          <cell r="O4281" t="str">
            <v>Small</v>
          </cell>
        </row>
        <row r="4282">
          <cell r="B4282" t="str">
            <v>NH_Small_HPHCNE_HMO_POS</v>
          </cell>
          <cell r="H4282">
            <v>2</v>
          </cell>
          <cell r="I4282">
            <v>0</v>
          </cell>
          <cell r="J4282">
            <v>201905</v>
          </cell>
          <cell r="K4282">
            <v>201808</v>
          </cell>
          <cell r="N4282">
            <v>786.88</v>
          </cell>
          <cell r="O4282" t="str">
            <v>Small</v>
          </cell>
        </row>
        <row r="4283">
          <cell r="B4283" t="str">
            <v>NH_Small_HPHCNE_HMO_POS</v>
          </cell>
          <cell r="H4283">
            <v>198</v>
          </cell>
          <cell r="I4283">
            <v>0</v>
          </cell>
          <cell r="J4283">
            <v>201906</v>
          </cell>
          <cell r="K4283">
            <v>201800</v>
          </cell>
          <cell r="N4283">
            <v>89584.029999999984</v>
          </cell>
          <cell r="O4283" t="str">
            <v>Small</v>
          </cell>
        </row>
        <row r="4284">
          <cell r="B4284" t="str">
            <v>NH_Small_HPHCNE_HMO_POS</v>
          </cell>
          <cell r="H4284">
            <v>2</v>
          </cell>
          <cell r="I4284">
            <v>0</v>
          </cell>
          <cell r="J4284">
            <v>201906</v>
          </cell>
          <cell r="K4284">
            <v>201808</v>
          </cell>
          <cell r="N4284">
            <v>786.88</v>
          </cell>
          <cell r="O4284" t="str">
            <v>Small</v>
          </cell>
        </row>
        <row r="4285">
          <cell r="B4285" t="str">
            <v>NH_Small_HPHCNE_HMO_POS</v>
          </cell>
          <cell r="H4285">
            <v>195</v>
          </cell>
          <cell r="I4285">
            <v>0</v>
          </cell>
          <cell r="J4285">
            <v>201907</v>
          </cell>
          <cell r="K4285">
            <v>201800</v>
          </cell>
          <cell r="N4285">
            <v>88833.459999999977</v>
          </cell>
          <cell r="O4285" t="str">
            <v>Small</v>
          </cell>
        </row>
        <row r="4286">
          <cell r="B4286" t="str">
            <v>NH_Small_HPHCNE_HMO_POS</v>
          </cell>
          <cell r="H4286">
            <v>2</v>
          </cell>
          <cell r="I4286">
            <v>0</v>
          </cell>
          <cell r="J4286">
            <v>201907</v>
          </cell>
          <cell r="K4286">
            <v>201808</v>
          </cell>
          <cell r="N4286">
            <v>786.88</v>
          </cell>
          <cell r="O4286" t="str">
            <v>Small</v>
          </cell>
        </row>
        <row r="4287">
          <cell r="B4287" t="str">
            <v>NH_Small_HPHCNE_HMO_POS</v>
          </cell>
          <cell r="H4287">
            <v>196</v>
          </cell>
          <cell r="I4287">
            <v>0</v>
          </cell>
          <cell r="J4287">
            <v>201908</v>
          </cell>
          <cell r="K4287">
            <v>201800</v>
          </cell>
          <cell r="N4287">
            <v>89376.76999999999</v>
          </cell>
          <cell r="O4287" t="str">
            <v>Small</v>
          </cell>
        </row>
        <row r="4288">
          <cell r="B4288" t="str">
            <v>NH_Small_HPHCNE_HMO_POS</v>
          </cell>
          <cell r="H4288">
            <v>2</v>
          </cell>
          <cell r="I4288">
            <v>0</v>
          </cell>
          <cell r="J4288">
            <v>201908</v>
          </cell>
          <cell r="K4288">
            <v>201808</v>
          </cell>
          <cell r="N4288">
            <v>786.88</v>
          </cell>
          <cell r="O4288" t="str">
            <v>Small</v>
          </cell>
        </row>
        <row r="4289">
          <cell r="B4289" t="str">
            <v>NH_Small_HPHCNE_HMO_POS</v>
          </cell>
          <cell r="H4289">
            <v>194</v>
          </cell>
          <cell r="I4289">
            <v>0</v>
          </cell>
          <cell r="J4289">
            <v>201909</v>
          </cell>
          <cell r="K4289">
            <v>201800</v>
          </cell>
          <cell r="N4289">
            <v>88579.51999999999</v>
          </cell>
          <cell r="O4289" t="str">
            <v>Small</v>
          </cell>
        </row>
        <row r="4290">
          <cell r="B4290" t="str">
            <v>NH_Small_HPHCNE_HMO_POS</v>
          </cell>
          <cell r="H4290">
            <v>2</v>
          </cell>
          <cell r="I4290">
            <v>0</v>
          </cell>
          <cell r="J4290">
            <v>201909</v>
          </cell>
          <cell r="K4290">
            <v>201808</v>
          </cell>
          <cell r="N4290">
            <v>786.88</v>
          </cell>
          <cell r="O4290" t="str">
            <v>Small</v>
          </cell>
        </row>
        <row r="4291">
          <cell r="B4291" t="str">
            <v>NH_Small_HPHCNE_HMO_POS</v>
          </cell>
          <cell r="H4291">
            <v>244</v>
          </cell>
          <cell r="I4291">
            <v>0</v>
          </cell>
          <cell r="J4291">
            <v>201901</v>
          </cell>
          <cell r="K4291">
            <v>201800</v>
          </cell>
          <cell r="N4291">
            <v>116532.57999999999</v>
          </cell>
          <cell r="O4291" t="str">
            <v>Small</v>
          </cell>
        </row>
        <row r="4292">
          <cell r="B4292" t="str">
            <v>NH_Small_HPHCNE_HMO_POS</v>
          </cell>
          <cell r="H4292">
            <v>20</v>
          </cell>
          <cell r="I4292">
            <v>0</v>
          </cell>
          <cell r="J4292">
            <v>201901</v>
          </cell>
          <cell r="K4292">
            <v>201808</v>
          </cell>
          <cell r="N4292">
            <v>8400.35</v>
          </cell>
          <cell r="O4292" t="str">
            <v>Small</v>
          </cell>
        </row>
        <row r="4293">
          <cell r="B4293" t="str">
            <v>NH_Small_HPHCNE_HMO_POS</v>
          </cell>
          <cell r="H4293">
            <v>240</v>
          </cell>
          <cell r="I4293">
            <v>0</v>
          </cell>
          <cell r="J4293">
            <v>201902</v>
          </cell>
          <cell r="K4293">
            <v>201800</v>
          </cell>
          <cell r="N4293">
            <v>115048.29</v>
          </cell>
          <cell r="O4293" t="str">
            <v>Small</v>
          </cell>
        </row>
        <row r="4294">
          <cell r="B4294" t="str">
            <v>NH_Small_HPHCNE_HMO_POS</v>
          </cell>
          <cell r="H4294">
            <v>19</v>
          </cell>
          <cell r="I4294">
            <v>0</v>
          </cell>
          <cell r="J4294">
            <v>201902</v>
          </cell>
          <cell r="K4294">
            <v>201808</v>
          </cell>
          <cell r="N4294">
            <v>8114.93</v>
          </cell>
          <cell r="O4294" t="str">
            <v>Small</v>
          </cell>
        </row>
        <row r="4295">
          <cell r="B4295" t="str">
            <v>NH_Small_HPHCNE_HMO_POS</v>
          </cell>
          <cell r="H4295">
            <v>240</v>
          </cell>
          <cell r="I4295">
            <v>0</v>
          </cell>
          <cell r="J4295">
            <v>201903</v>
          </cell>
          <cell r="K4295">
            <v>201800</v>
          </cell>
          <cell r="N4295">
            <v>115022.70999999999</v>
          </cell>
          <cell r="O4295" t="str">
            <v>Small</v>
          </cell>
        </row>
        <row r="4296">
          <cell r="B4296" t="str">
            <v>NH_Small_HPHCNE_HMO_POS</v>
          </cell>
          <cell r="H4296">
            <v>19</v>
          </cell>
          <cell r="I4296">
            <v>0</v>
          </cell>
          <cell r="J4296">
            <v>201903</v>
          </cell>
          <cell r="K4296">
            <v>201808</v>
          </cell>
          <cell r="N4296">
            <v>8019.79</v>
          </cell>
          <cell r="O4296" t="str">
            <v>Small</v>
          </cell>
        </row>
        <row r="4297">
          <cell r="B4297" t="str">
            <v>NH_Small_HPHCNE_HMO_POS</v>
          </cell>
          <cell r="H4297">
            <v>241</v>
          </cell>
          <cell r="I4297">
            <v>0</v>
          </cell>
          <cell r="J4297">
            <v>201904</v>
          </cell>
          <cell r="K4297">
            <v>201800</v>
          </cell>
          <cell r="N4297">
            <v>115535.29999999999</v>
          </cell>
          <cell r="O4297" t="str">
            <v>Small</v>
          </cell>
        </row>
        <row r="4298">
          <cell r="B4298" t="str">
            <v>NH_Small_HPHCNE_HMO_POS</v>
          </cell>
          <cell r="H4298">
            <v>19</v>
          </cell>
          <cell r="I4298">
            <v>0</v>
          </cell>
          <cell r="J4298">
            <v>201904</v>
          </cell>
          <cell r="K4298">
            <v>201808</v>
          </cell>
          <cell r="N4298">
            <v>8019.79</v>
          </cell>
          <cell r="O4298" t="str">
            <v>Small</v>
          </cell>
        </row>
        <row r="4299">
          <cell r="B4299" t="str">
            <v>NH_Small_HPHCNE_HMO_POS</v>
          </cell>
          <cell r="H4299">
            <v>238</v>
          </cell>
          <cell r="I4299">
            <v>0</v>
          </cell>
          <cell r="J4299">
            <v>201905</v>
          </cell>
          <cell r="K4299">
            <v>201800</v>
          </cell>
          <cell r="N4299">
            <v>115671.39</v>
          </cell>
          <cell r="O4299" t="str">
            <v>Small</v>
          </cell>
        </row>
        <row r="4300">
          <cell r="B4300" t="str">
            <v>NH_Small_HPHCNE_HMO_POS</v>
          </cell>
          <cell r="H4300">
            <v>19</v>
          </cell>
          <cell r="I4300">
            <v>0</v>
          </cell>
          <cell r="J4300">
            <v>201905</v>
          </cell>
          <cell r="K4300">
            <v>201808</v>
          </cell>
          <cell r="N4300">
            <v>8019.79</v>
          </cell>
          <cell r="O4300" t="str">
            <v>Small</v>
          </cell>
        </row>
        <row r="4301">
          <cell r="B4301" t="str">
            <v>NH_Small_HPHCNE_HMO_POS</v>
          </cell>
          <cell r="H4301">
            <v>240</v>
          </cell>
          <cell r="I4301">
            <v>0</v>
          </cell>
          <cell r="J4301">
            <v>201906</v>
          </cell>
          <cell r="K4301">
            <v>201800</v>
          </cell>
          <cell r="N4301">
            <v>114725.22</v>
          </cell>
          <cell r="O4301" t="str">
            <v>Small</v>
          </cell>
        </row>
        <row r="4302">
          <cell r="B4302" t="str">
            <v>NH_Small_HPHCNE_HMO_POS</v>
          </cell>
          <cell r="H4302">
            <v>19</v>
          </cell>
          <cell r="I4302">
            <v>0</v>
          </cell>
          <cell r="J4302">
            <v>201906</v>
          </cell>
          <cell r="K4302">
            <v>201808</v>
          </cell>
          <cell r="N4302">
            <v>8019.79</v>
          </cell>
          <cell r="O4302" t="str">
            <v>Small</v>
          </cell>
        </row>
        <row r="4303">
          <cell r="B4303" t="str">
            <v>NH_Small_HPHCNE_HMO_POS</v>
          </cell>
          <cell r="H4303">
            <v>236</v>
          </cell>
          <cell r="I4303">
            <v>0</v>
          </cell>
          <cell r="J4303">
            <v>201907</v>
          </cell>
          <cell r="K4303">
            <v>201800</v>
          </cell>
          <cell r="N4303">
            <v>110632.39000000003</v>
          </cell>
          <cell r="O4303" t="str">
            <v>Small</v>
          </cell>
        </row>
        <row r="4304">
          <cell r="B4304" t="str">
            <v>NH_Small_HPHCNE_HMO_POS</v>
          </cell>
          <cell r="H4304">
            <v>19</v>
          </cell>
          <cell r="I4304">
            <v>0</v>
          </cell>
          <cell r="J4304">
            <v>201907</v>
          </cell>
          <cell r="K4304">
            <v>201808</v>
          </cell>
          <cell r="N4304">
            <v>8019.79</v>
          </cell>
          <cell r="O4304" t="str">
            <v>Small</v>
          </cell>
        </row>
        <row r="4305">
          <cell r="B4305" t="str">
            <v>NH_Small_HPHCNE_HMO_POS</v>
          </cell>
          <cell r="H4305">
            <v>224</v>
          </cell>
          <cell r="I4305">
            <v>0</v>
          </cell>
          <cell r="J4305">
            <v>201908</v>
          </cell>
          <cell r="K4305">
            <v>201800</v>
          </cell>
          <cell r="N4305">
            <v>104506.03000000003</v>
          </cell>
          <cell r="O4305" t="str">
            <v>Small</v>
          </cell>
        </row>
        <row r="4306">
          <cell r="B4306" t="str">
            <v>NH_Small_HPHCNE_HMO_POS</v>
          </cell>
          <cell r="H4306">
            <v>19</v>
          </cell>
          <cell r="I4306">
            <v>0</v>
          </cell>
          <cell r="J4306">
            <v>201908</v>
          </cell>
          <cell r="K4306">
            <v>201808</v>
          </cell>
          <cell r="N4306">
            <v>8019.79</v>
          </cell>
          <cell r="O4306" t="str">
            <v>Small</v>
          </cell>
        </row>
        <row r="4307">
          <cell r="B4307" t="str">
            <v>NH_Small_HPHCNE_HMO_POS</v>
          </cell>
          <cell r="H4307">
            <v>219</v>
          </cell>
          <cell r="I4307">
            <v>0</v>
          </cell>
          <cell r="J4307">
            <v>201909</v>
          </cell>
          <cell r="K4307">
            <v>201800</v>
          </cell>
          <cell r="N4307">
            <v>102999.65000000002</v>
          </cell>
          <cell r="O4307" t="str">
            <v>Small</v>
          </cell>
        </row>
        <row r="4308">
          <cell r="B4308" t="str">
            <v>NH_Small_HPHCNE_HMO_POS</v>
          </cell>
          <cell r="H4308">
            <v>19</v>
          </cell>
          <cell r="I4308">
            <v>0</v>
          </cell>
          <cell r="J4308">
            <v>201909</v>
          </cell>
          <cell r="K4308">
            <v>201808</v>
          </cell>
          <cell r="N4308">
            <v>8019.79</v>
          </cell>
          <cell r="O4308" t="str">
            <v>Small</v>
          </cell>
        </row>
        <row r="4309">
          <cell r="B4309" t="str">
            <v>NH_Small_HPHCNE_HMO_POS</v>
          </cell>
          <cell r="H4309">
            <v>1081</v>
          </cell>
          <cell r="I4309">
            <v>2</v>
          </cell>
          <cell r="J4309">
            <v>201901</v>
          </cell>
          <cell r="K4309">
            <v>201800</v>
          </cell>
          <cell r="N4309">
            <v>518145.59999999969</v>
          </cell>
          <cell r="O4309" t="str">
            <v>Small</v>
          </cell>
        </row>
        <row r="4310">
          <cell r="B4310" t="str">
            <v>NH_Small_HPHCNE_HMO_POS</v>
          </cell>
          <cell r="H4310">
            <v>119</v>
          </cell>
          <cell r="I4310">
            <v>0</v>
          </cell>
          <cell r="J4310">
            <v>201901</v>
          </cell>
          <cell r="K4310">
            <v>201808</v>
          </cell>
          <cell r="N4310">
            <v>55104.12999999999</v>
          </cell>
          <cell r="O4310" t="str">
            <v>Small</v>
          </cell>
        </row>
        <row r="4311">
          <cell r="B4311" t="str">
            <v>NH_Small_HPHCNE_HMO_POS</v>
          </cell>
          <cell r="H4311">
            <v>1085</v>
          </cell>
          <cell r="I4311">
            <v>2</v>
          </cell>
          <cell r="J4311">
            <v>201902</v>
          </cell>
          <cell r="K4311">
            <v>201800</v>
          </cell>
          <cell r="N4311">
            <v>515832.46999999986</v>
          </cell>
          <cell r="O4311" t="str">
            <v>Small</v>
          </cell>
        </row>
        <row r="4312">
          <cell r="B4312" t="str">
            <v>NH_Small_HPHCNE_HMO_POS</v>
          </cell>
          <cell r="H4312">
            <v>119</v>
          </cell>
          <cell r="I4312">
            <v>0</v>
          </cell>
          <cell r="J4312">
            <v>201902</v>
          </cell>
          <cell r="K4312">
            <v>201808</v>
          </cell>
          <cell r="N4312">
            <v>54948.59</v>
          </cell>
          <cell r="O4312" t="str">
            <v>Small</v>
          </cell>
        </row>
        <row r="4313">
          <cell r="B4313" t="str">
            <v>NH_Small_HPHCNE_HMO_POS</v>
          </cell>
          <cell r="H4313">
            <v>1077</v>
          </cell>
          <cell r="I4313">
            <v>2</v>
          </cell>
          <cell r="J4313">
            <v>201903</v>
          </cell>
          <cell r="K4313">
            <v>201800</v>
          </cell>
          <cell r="N4313">
            <v>512235.92999999988</v>
          </cell>
          <cell r="O4313" t="str">
            <v>Small</v>
          </cell>
        </row>
        <row r="4314">
          <cell r="B4314" t="str">
            <v>NH_Small_HPHCNE_HMO_POS</v>
          </cell>
          <cell r="H4314">
            <v>121</v>
          </cell>
          <cell r="I4314">
            <v>0</v>
          </cell>
          <cell r="J4314">
            <v>201903</v>
          </cell>
          <cell r="K4314">
            <v>201808</v>
          </cell>
          <cell r="N4314">
            <v>55162.51999999999</v>
          </cell>
          <cell r="O4314" t="str">
            <v>Small</v>
          </cell>
        </row>
        <row r="4315">
          <cell r="B4315" t="str">
            <v>NH_Small_HPHCNE_HMO_POS</v>
          </cell>
          <cell r="H4315">
            <v>1070</v>
          </cell>
          <cell r="I4315">
            <v>2</v>
          </cell>
          <cell r="J4315">
            <v>201904</v>
          </cell>
          <cell r="K4315">
            <v>201800</v>
          </cell>
          <cell r="N4315">
            <v>514689.67999999976</v>
          </cell>
          <cell r="O4315" t="str">
            <v>Small</v>
          </cell>
        </row>
        <row r="4316">
          <cell r="B4316" t="str">
            <v>NH_Small_HPHCNE_HMO_POS</v>
          </cell>
          <cell r="H4316">
            <v>114</v>
          </cell>
          <cell r="I4316">
            <v>0</v>
          </cell>
          <cell r="J4316">
            <v>201904</v>
          </cell>
          <cell r="K4316">
            <v>201808</v>
          </cell>
          <cell r="N4316">
            <v>52334.92</v>
          </cell>
          <cell r="O4316" t="str">
            <v>Small</v>
          </cell>
        </row>
        <row r="4317">
          <cell r="B4317" t="str">
            <v>NH_Small_HPHCNE_HMO_POS</v>
          </cell>
          <cell r="H4317">
            <v>1069</v>
          </cell>
          <cell r="I4317">
            <v>2</v>
          </cell>
          <cell r="J4317">
            <v>201905</v>
          </cell>
          <cell r="K4317">
            <v>201800</v>
          </cell>
          <cell r="N4317">
            <v>509407.91000000009</v>
          </cell>
          <cell r="O4317" t="str">
            <v>Small</v>
          </cell>
        </row>
        <row r="4318">
          <cell r="B4318" t="str">
            <v>NH_Small_HPHCNE_HMO_POS</v>
          </cell>
          <cell r="H4318">
            <v>115</v>
          </cell>
          <cell r="I4318">
            <v>0</v>
          </cell>
          <cell r="J4318">
            <v>201905</v>
          </cell>
          <cell r="K4318">
            <v>201808</v>
          </cell>
          <cell r="N4318">
            <v>52690.079999999994</v>
          </cell>
          <cell r="O4318" t="str">
            <v>Small</v>
          </cell>
        </row>
        <row r="4319">
          <cell r="B4319" t="str">
            <v>NH_Small_HPHCNE_HMO_POS</v>
          </cell>
          <cell r="H4319">
            <v>1073</v>
          </cell>
          <cell r="I4319">
            <v>2</v>
          </cell>
          <cell r="J4319">
            <v>201906</v>
          </cell>
          <cell r="K4319">
            <v>201800</v>
          </cell>
          <cell r="N4319">
            <v>509291.3299999999</v>
          </cell>
          <cell r="O4319" t="str">
            <v>Small</v>
          </cell>
        </row>
        <row r="4320">
          <cell r="B4320" t="str">
            <v>NH_Small_HPHCNE_HMO_POS</v>
          </cell>
          <cell r="H4320">
            <v>119</v>
          </cell>
          <cell r="I4320">
            <v>0</v>
          </cell>
          <cell r="J4320">
            <v>201906</v>
          </cell>
          <cell r="K4320">
            <v>201808</v>
          </cell>
          <cell r="N4320">
            <v>65048.219999999994</v>
          </cell>
          <cell r="O4320" t="str">
            <v>Small</v>
          </cell>
        </row>
        <row r="4321">
          <cell r="B4321" t="str">
            <v>NH_Small_HPHCNE_HMO_POS</v>
          </cell>
          <cell r="H4321">
            <v>1071</v>
          </cell>
          <cell r="I4321">
            <v>2</v>
          </cell>
          <cell r="J4321">
            <v>201907</v>
          </cell>
          <cell r="K4321">
            <v>201800</v>
          </cell>
          <cell r="N4321">
            <v>508487.62999999983</v>
          </cell>
          <cell r="O4321" t="str">
            <v>Small</v>
          </cell>
        </row>
        <row r="4322">
          <cell r="B4322" t="str">
            <v>NH_Small_HPHCNE_HMO_POS</v>
          </cell>
          <cell r="H4322">
            <v>94</v>
          </cell>
          <cell r="I4322">
            <v>0</v>
          </cell>
          <cell r="J4322">
            <v>201907</v>
          </cell>
          <cell r="K4322">
            <v>201808</v>
          </cell>
          <cell r="N4322">
            <v>44046.6</v>
          </cell>
          <cell r="O4322" t="str">
            <v>Small</v>
          </cell>
        </row>
        <row r="4323">
          <cell r="B4323" t="str">
            <v>NH_Small_HPHCNE_HMO_POS</v>
          </cell>
          <cell r="H4323">
            <v>1060</v>
          </cell>
          <cell r="I4323">
            <v>1</v>
          </cell>
          <cell r="J4323">
            <v>201908</v>
          </cell>
          <cell r="K4323">
            <v>201800</v>
          </cell>
          <cell r="N4323">
            <v>504325.91999999993</v>
          </cell>
          <cell r="O4323" t="str">
            <v>Small</v>
          </cell>
        </row>
        <row r="4324">
          <cell r="B4324" t="str">
            <v>NH_Small_HPHCNE_HMO_POS</v>
          </cell>
          <cell r="H4324">
            <v>91</v>
          </cell>
          <cell r="I4324">
            <v>0</v>
          </cell>
          <cell r="J4324">
            <v>201908</v>
          </cell>
          <cell r="K4324">
            <v>201808</v>
          </cell>
          <cell r="N4324">
            <v>41765.730000000003</v>
          </cell>
          <cell r="O4324" t="str">
            <v>Small</v>
          </cell>
        </row>
        <row r="4325">
          <cell r="B4325" t="str">
            <v>NH_Small_HPHCNE_HMO_POS</v>
          </cell>
          <cell r="H4325">
            <v>1056</v>
          </cell>
          <cell r="I4325">
            <v>1</v>
          </cell>
          <cell r="J4325">
            <v>201909</v>
          </cell>
          <cell r="K4325">
            <v>201800</v>
          </cell>
          <cell r="N4325">
            <v>500395.10999999987</v>
          </cell>
          <cell r="O4325" t="str">
            <v>Small</v>
          </cell>
        </row>
        <row r="4326">
          <cell r="B4326" t="str">
            <v>NH_Small_HPHCNE_HMO_POS</v>
          </cell>
          <cell r="H4326">
            <v>90</v>
          </cell>
          <cell r="I4326">
            <v>0</v>
          </cell>
          <cell r="J4326">
            <v>201909</v>
          </cell>
          <cell r="K4326">
            <v>201808</v>
          </cell>
          <cell r="N4326">
            <v>41450.160000000003</v>
          </cell>
          <cell r="O4326" t="str">
            <v>Small</v>
          </cell>
        </row>
        <row r="4327">
          <cell r="B4327" t="str">
            <v>NH_Small_HPIC_PPO</v>
          </cell>
          <cell r="H4327">
            <v>1021</v>
          </cell>
          <cell r="I4327">
            <v>0</v>
          </cell>
          <cell r="J4327">
            <v>201901</v>
          </cell>
          <cell r="K4327">
            <v>201800</v>
          </cell>
          <cell r="N4327">
            <v>609829.81999999972</v>
          </cell>
          <cell r="O4327" t="str">
            <v>Small</v>
          </cell>
        </row>
        <row r="4328">
          <cell r="B4328" t="str">
            <v>NH_Small_HPIC_PPO</v>
          </cell>
          <cell r="H4328">
            <v>94</v>
          </cell>
          <cell r="I4328">
            <v>0</v>
          </cell>
          <cell r="J4328">
            <v>201901</v>
          </cell>
          <cell r="K4328">
            <v>201808</v>
          </cell>
          <cell r="N4328">
            <v>48332.92</v>
          </cell>
          <cell r="O4328" t="str">
            <v>Small</v>
          </cell>
        </row>
        <row r="4329">
          <cell r="B4329" t="str">
            <v>NH_Small_HPIC_PPO</v>
          </cell>
          <cell r="H4329">
            <v>1015</v>
          </cell>
          <cell r="I4329">
            <v>0</v>
          </cell>
          <cell r="J4329">
            <v>201902</v>
          </cell>
          <cell r="K4329">
            <v>201800</v>
          </cell>
          <cell r="N4329">
            <v>605707.96999999962</v>
          </cell>
          <cell r="O4329" t="str">
            <v>Small</v>
          </cell>
        </row>
        <row r="4330">
          <cell r="B4330" t="str">
            <v>NH_Small_HPIC_PPO</v>
          </cell>
          <cell r="H4330">
            <v>91</v>
          </cell>
          <cell r="I4330">
            <v>0</v>
          </cell>
          <cell r="J4330">
            <v>201902</v>
          </cell>
          <cell r="K4330">
            <v>201808</v>
          </cell>
          <cell r="N4330">
            <v>46587.64</v>
          </cell>
          <cell r="O4330" t="str">
            <v>Small</v>
          </cell>
        </row>
        <row r="4331">
          <cell r="B4331" t="str">
            <v>NH_Small_HPIC_PPO</v>
          </cell>
          <cell r="H4331">
            <v>952</v>
          </cell>
          <cell r="I4331">
            <v>0</v>
          </cell>
          <cell r="J4331">
            <v>201903</v>
          </cell>
          <cell r="K4331">
            <v>201800</v>
          </cell>
          <cell r="N4331">
            <v>569110.89999999979</v>
          </cell>
          <cell r="O4331" t="str">
            <v>Small</v>
          </cell>
        </row>
        <row r="4332">
          <cell r="B4332" t="str">
            <v>NH_Small_HPIC_PPO</v>
          </cell>
          <cell r="H4332">
            <v>91</v>
          </cell>
          <cell r="I4332">
            <v>0</v>
          </cell>
          <cell r="J4332">
            <v>201903</v>
          </cell>
          <cell r="K4332">
            <v>201808</v>
          </cell>
          <cell r="N4332">
            <v>46545.09</v>
          </cell>
          <cell r="O4332" t="str">
            <v>Small</v>
          </cell>
        </row>
        <row r="4333">
          <cell r="B4333" t="str">
            <v>NH_Small_HPIC_PPO</v>
          </cell>
          <cell r="H4333">
            <v>954</v>
          </cell>
          <cell r="I4333">
            <v>0</v>
          </cell>
          <cell r="J4333">
            <v>201904</v>
          </cell>
          <cell r="K4333">
            <v>201800</v>
          </cell>
          <cell r="N4333">
            <v>570592.39</v>
          </cell>
          <cell r="O4333" t="str">
            <v>Small</v>
          </cell>
        </row>
        <row r="4334">
          <cell r="B4334" t="str">
            <v>NH_Small_HPIC_PPO</v>
          </cell>
          <cell r="H4334">
            <v>86</v>
          </cell>
          <cell r="I4334">
            <v>0</v>
          </cell>
          <cell r="J4334">
            <v>201904</v>
          </cell>
          <cell r="K4334">
            <v>201808</v>
          </cell>
          <cell r="N4334">
            <v>43150.840000000004</v>
          </cell>
          <cell r="O4334" t="str">
            <v>Small</v>
          </cell>
        </row>
        <row r="4335">
          <cell r="B4335" t="str">
            <v>NH_Small_HPIC_PPO</v>
          </cell>
          <cell r="H4335">
            <v>965</v>
          </cell>
          <cell r="I4335">
            <v>0</v>
          </cell>
          <cell r="J4335">
            <v>201905</v>
          </cell>
          <cell r="K4335">
            <v>201800</v>
          </cell>
          <cell r="N4335">
            <v>570358.57000000007</v>
          </cell>
          <cell r="O4335" t="str">
            <v>Small</v>
          </cell>
        </row>
        <row r="4336">
          <cell r="B4336" t="str">
            <v>NH_Small_HPIC_PPO</v>
          </cell>
          <cell r="H4336">
            <v>86</v>
          </cell>
          <cell r="I4336">
            <v>0</v>
          </cell>
          <cell r="J4336">
            <v>201905</v>
          </cell>
          <cell r="K4336">
            <v>201808</v>
          </cell>
          <cell r="N4336">
            <v>43759.34</v>
          </cell>
          <cell r="O4336" t="str">
            <v>Small</v>
          </cell>
        </row>
        <row r="4337">
          <cell r="B4337" t="str">
            <v>NH_Small_HPIC_PPO</v>
          </cell>
          <cell r="H4337">
            <v>978</v>
          </cell>
          <cell r="I4337">
            <v>0</v>
          </cell>
          <cell r="J4337">
            <v>201906</v>
          </cell>
          <cell r="K4337">
            <v>201800</v>
          </cell>
          <cell r="N4337">
            <v>579597.45000000007</v>
          </cell>
          <cell r="O4337" t="str">
            <v>Small</v>
          </cell>
        </row>
        <row r="4338">
          <cell r="B4338" t="str">
            <v>NH_Small_HPIC_PPO</v>
          </cell>
          <cell r="H4338">
            <v>87</v>
          </cell>
          <cell r="I4338">
            <v>0</v>
          </cell>
          <cell r="J4338">
            <v>201906</v>
          </cell>
          <cell r="K4338">
            <v>201808</v>
          </cell>
          <cell r="N4338">
            <v>44041.789999999994</v>
          </cell>
          <cell r="O4338" t="str">
            <v>Small</v>
          </cell>
        </row>
        <row r="4339">
          <cell r="B4339" t="str">
            <v>NH_Small_HPIC_PPO</v>
          </cell>
          <cell r="H4339">
            <v>976</v>
          </cell>
          <cell r="I4339">
            <v>0</v>
          </cell>
          <cell r="J4339">
            <v>201907</v>
          </cell>
          <cell r="K4339">
            <v>201800</v>
          </cell>
          <cell r="N4339">
            <v>579976.8899999999</v>
          </cell>
          <cell r="O4339" t="str">
            <v>Small</v>
          </cell>
        </row>
        <row r="4340">
          <cell r="B4340" t="str">
            <v>NH_Small_HPIC_PPO</v>
          </cell>
          <cell r="H4340">
            <v>81</v>
          </cell>
          <cell r="I4340">
            <v>0</v>
          </cell>
          <cell r="J4340">
            <v>201907</v>
          </cell>
          <cell r="K4340">
            <v>201808</v>
          </cell>
          <cell r="N4340">
            <v>40986.119999999995</v>
          </cell>
          <cell r="O4340" t="str">
            <v>Small</v>
          </cell>
        </row>
        <row r="4341">
          <cell r="B4341" t="str">
            <v>NH_Small_HPIC_PPO</v>
          </cell>
          <cell r="H4341">
            <v>980</v>
          </cell>
          <cell r="I4341">
            <v>0</v>
          </cell>
          <cell r="J4341">
            <v>201908</v>
          </cell>
          <cell r="K4341">
            <v>201800</v>
          </cell>
          <cell r="N4341">
            <v>581317.53999999992</v>
          </cell>
          <cell r="O4341" t="str">
            <v>Small</v>
          </cell>
        </row>
        <row r="4342">
          <cell r="B4342" t="str">
            <v>NH_Small_HPIC_PPO</v>
          </cell>
          <cell r="H4342">
            <v>83</v>
          </cell>
          <cell r="I4342">
            <v>0</v>
          </cell>
          <cell r="J4342">
            <v>201908</v>
          </cell>
          <cell r="K4342">
            <v>201808</v>
          </cell>
          <cell r="N4342">
            <v>42288.649999999994</v>
          </cell>
          <cell r="O4342" t="str">
            <v>Small</v>
          </cell>
        </row>
        <row r="4343">
          <cell r="B4343" t="str">
            <v>NH_Small_HPIC_PPO</v>
          </cell>
          <cell r="H4343">
            <v>962</v>
          </cell>
          <cell r="I4343">
            <v>0</v>
          </cell>
          <cell r="J4343">
            <v>201909</v>
          </cell>
          <cell r="K4343">
            <v>201800</v>
          </cell>
          <cell r="N4343">
            <v>575287.76</v>
          </cell>
          <cell r="O4343" t="str">
            <v>Small</v>
          </cell>
        </row>
        <row r="4344">
          <cell r="B4344" t="str">
            <v>NH_Small_HPIC_PPO</v>
          </cell>
          <cell r="H4344">
            <v>84</v>
          </cell>
          <cell r="I4344">
            <v>0</v>
          </cell>
          <cell r="J4344">
            <v>201909</v>
          </cell>
          <cell r="K4344">
            <v>201808</v>
          </cell>
          <cell r="N4344">
            <v>42346.42</v>
          </cell>
          <cell r="O4344" t="str">
            <v>Small</v>
          </cell>
        </row>
        <row r="4345">
          <cell r="B4345" t="str">
            <v>NH_Small_HPIC_PPO</v>
          </cell>
          <cell r="H4345">
            <v>76</v>
          </cell>
          <cell r="I4345">
            <v>0</v>
          </cell>
          <cell r="J4345">
            <v>201901</v>
          </cell>
          <cell r="K4345">
            <v>201800</v>
          </cell>
          <cell r="N4345">
            <v>50867.78</v>
          </cell>
          <cell r="O4345" t="str">
            <v>Small</v>
          </cell>
        </row>
        <row r="4346">
          <cell r="B4346" t="str">
            <v>NH_Small_HPIC_PPO</v>
          </cell>
          <cell r="H4346">
            <v>56</v>
          </cell>
          <cell r="I4346">
            <v>0</v>
          </cell>
          <cell r="J4346">
            <v>201902</v>
          </cell>
          <cell r="K4346">
            <v>201800</v>
          </cell>
          <cell r="N4346">
            <v>36506.6</v>
          </cell>
          <cell r="O4346" t="str">
            <v>Small</v>
          </cell>
        </row>
        <row r="4347">
          <cell r="B4347" t="str">
            <v>NH_Small_HPIC_PPO</v>
          </cell>
          <cell r="H4347">
            <v>3</v>
          </cell>
          <cell r="I4347">
            <v>0</v>
          </cell>
          <cell r="J4347">
            <v>201902</v>
          </cell>
          <cell r="K4347">
            <v>201808</v>
          </cell>
          <cell r="N4347">
            <v>1363.56</v>
          </cell>
          <cell r="O4347" t="str">
            <v>Small</v>
          </cell>
        </row>
        <row r="4348">
          <cell r="B4348" t="str">
            <v>NH_Small_HPIC_PPO</v>
          </cell>
          <cell r="H4348">
            <v>54</v>
          </cell>
          <cell r="I4348">
            <v>0</v>
          </cell>
          <cell r="J4348">
            <v>201903</v>
          </cell>
          <cell r="K4348">
            <v>201800</v>
          </cell>
          <cell r="N4348">
            <v>35583.689999999995</v>
          </cell>
          <cell r="O4348" t="str">
            <v>Small</v>
          </cell>
        </row>
        <row r="4349">
          <cell r="B4349" t="str">
            <v>NH_Small_HPIC_PPO</v>
          </cell>
          <cell r="H4349">
            <v>3</v>
          </cell>
          <cell r="I4349">
            <v>0</v>
          </cell>
          <cell r="J4349">
            <v>201903</v>
          </cell>
          <cell r="K4349">
            <v>201808</v>
          </cell>
          <cell r="N4349">
            <v>1363.56</v>
          </cell>
          <cell r="O4349" t="str">
            <v>Small</v>
          </cell>
        </row>
        <row r="4350">
          <cell r="B4350" t="str">
            <v>NH_Small_HPIC_PPO</v>
          </cell>
          <cell r="H4350">
            <v>53</v>
          </cell>
          <cell r="I4350">
            <v>0</v>
          </cell>
          <cell r="J4350">
            <v>201904</v>
          </cell>
          <cell r="K4350">
            <v>201800</v>
          </cell>
          <cell r="N4350">
            <v>34841.709999999992</v>
          </cell>
          <cell r="O4350" t="str">
            <v>Small</v>
          </cell>
        </row>
        <row r="4351">
          <cell r="B4351" t="str">
            <v>NH_Small_HPIC_PPO</v>
          </cell>
          <cell r="H4351">
            <v>3</v>
          </cell>
          <cell r="I4351">
            <v>0</v>
          </cell>
          <cell r="J4351">
            <v>201904</v>
          </cell>
          <cell r="K4351">
            <v>201808</v>
          </cell>
          <cell r="N4351">
            <v>1363.56</v>
          </cell>
          <cell r="O4351" t="str">
            <v>Small</v>
          </cell>
        </row>
        <row r="4352">
          <cell r="B4352" t="str">
            <v>NH_Small_HPIC_PPO</v>
          </cell>
          <cell r="H4352">
            <v>51</v>
          </cell>
          <cell r="I4352">
            <v>0</v>
          </cell>
          <cell r="J4352">
            <v>201905</v>
          </cell>
          <cell r="K4352">
            <v>201800</v>
          </cell>
          <cell r="N4352">
            <v>33730.909999999996</v>
          </cell>
          <cell r="O4352" t="str">
            <v>Small</v>
          </cell>
        </row>
        <row r="4353">
          <cell r="B4353" t="str">
            <v>NH_Small_HPIC_PPO</v>
          </cell>
          <cell r="H4353">
            <v>3</v>
          </cell>
          <cell r="I4353">
            <v>0</v>
          </cell>
          <cell r="J4353">
            <v>201905</v>
          </cell>
          <cell r="K4353">
            <v>201808</v>
          </cell>
          <cell r="N4353">
            <v>1363.56</v>
          </cell>
          <cell r="O4353" t="str">
            <v>Small</v>
          </cell>
        </row>
        <row r="4354">
          <cell r="B4354" t="str">
            <v>NH_Small_HPIC_PPO</v>
          </cell>
          <cell r="H4354">
            <v>51</v>
          </cell>
          <cell r="I4354">
            <v>0</v>
          </cell>
          <cell r="J4354">
            <v>201906</v>
          </cell>
          <cell r="K4354">
            <v>201800</v>
          </cell>
          <cell r="N4354">
            <v>33730.909999999996</v>
          </cell>
          <cell r="O4354" t="str">
            <v>Small</v>
          </cell>
        </row>
        <row r="4355">
          <cell r="B4355" t="str">
            <v>NH_Small_HPIC_PPO</v>
          </cell>
          <cell r="H4355">
            <v>3</v>
          </cell>
          <cell r="I4355">
            <v>0</v>
          </cell>
          <cell r="J4355">
            <v>201906</v>
          </cell>
          <cell r="K4355">
            <v>201808</v>
          </cell>
          <cell r="N4355">
            <v>1363.56</v>
          </cell>
          <cell r="O4355" t="str">
            <v>Small</v>
          </cell>
        </row>
        <row r="4356">
          <cell r="B4356" t="str">
            <v>NH_Small_HPIC_PPO</v>
          </cell>
          <cell r="H4356">
            <v>51</v>
          </cell>
          <cell r="I4356">
            <v>0</v>
          </cell>
          <cell r="J4356">
            <v>201907</v>
          </cell>
          <cell r="K4356">
            <v>201800</v>
          </cell>
          <cell r="N4356">
            <v>33934.069999999992</v>
          </cell>
          <cell r="O4356" t="str">
            <v>Small</v>
          </cell>
        </row>
        <row r="4357">
          <cell r="B4357" t="str">
            <v>NH_Small_HPIC_PPO</v>
          </cell>
          <cell r="H4357">
            <v>3</v>
          </cell>
          <cell r="I4357">
            <v>0</v>
          </cell>
          <cell r="J4357">
            <v>201907</v>
          </cell>
          <cell r="K4357">
            <v>201808</v>
          </cell>
          <cell r="N4357">
            <v>1363.56</v>
          </cell>
          <cell r="O4357" t="str">
            <v>Small</v>
          </cell>
        </row>
        <row r="4358">
          <cell r="B4358" t="str">
            <v>NH_Small_HPIC_PPO</v>
          </cell>
          <cell r="H4358">
            <v>53</v>
          </cell>
          <cell r="I4358">
            <v>0</v>
          </cell>
          <cell r="J4358">
            <v>201908</v>
          </cell>
          <cell r="K4358">
            <v>201800</v>
          </cell>
          <cell r="N4358">
            <v>34898.759999999995</v>
          </cell>
          <cell r="O4358" t="str">
            <v>Small</v>
          </cell>
        </row>
        <row r="4359">
          <cell r="B4359" t="str">
            <v>NH_Small_HPIC_PPO</v>
          </cell>
          <cell r="H4359">
            <v>3</v>
          </cell>
          <cell r="I4359">
            <v>0</v>
          </cell>
          <cell r="J4359">
            <v>201908</v>
          </cell>
          <cell r="K4359">
            <v>201808</v>
          </cell>
          <cell r="N4359">
            <v>1363.56</v>
          </cell>
          <cell r="O4359" t="str">
            <v>Small</v>
          </cell>
        </row>
        <row r="4360">
          <cell r="B4360" t="str">
            <v>NH_Small_HPIC_PPO</v>
          </cell>
          <cell r="H4360">
            <v>53</v>
          </cell>
          <cell r="I4360">
            <v>0</v>
          </cell>
          <cell r="J4360">
            <v>201909</v>
          </cell>
          <cell r="K4360">
            <v>201800</v>
          </cell>
          <cell r="N4360">
            <v>34898.759999999995</v>
          </cell>
          <cell r="O4360" t="str">
            <v>Small</v>
          </cell>
        </row>
        <row r="4361">
          <cell r="B4361" t="str">
            <v>NH_Small_HPIC_PPO</v>
          </cell>
          <cell r="H4361">
            <v>3</v>
          </cell>
          <cell r="I4361">
            <v>0</v>
          </cell>
          <cell r="J4361">
            <v>201909</v>
          </cell>
          <cell r="K4361">
            <v>201808</v>
          </cell>
          <cell r="N4361">
            <v>1363.56</v>
          </cell>
          <cell r="O4361" t="str">
            <v>Small</v>
          </cell>
        </row>
        <row r="4362">
          <cell r="B4362" t="str">
            <v>NH_Small_HPIC_PPO</v>
          </cell>
          <cell r="H4362">
            <v>158</v>
          </cell>
          <cell r="I4362">
            <v>0</v>
          </cell>
          <cell r="J4362">
            <v>201901</v>
          </cell>
          <cell r="K4362">
            <v>201800</v>
          </cell>
          <cell r="N4362">
            <v>106657.97000000002</v>
          </cell>
          <cell r="O4362" t="str">
            <v>Small</v>
          </cell>
        </row>
        <row r="4363">
          <cell r="B4363" t="str">
            <v>NH_Small_HPIC_PPO</v>
          </cell>
          <cell r="H4363">
            <v>150</v>
          </cell>
          <cell r="I4363">
            <v>0</v>
          </cell>
          <cell r="J4363">
            <v>201902</v>
          </cell>
          <cell r="K4363">
            <v>201800</v>
          </cell>
          <cell r="N4363">
            <v>102188.26000000002</v>
          </cell>
          <cell r="O4363" t="str">
            <v>Small</v>
          </cell>
        </row>
        <row r="4364">
          <cell r="B4364" t="str">
            <v>NH_Small_HPIC_PPO</v>
          </cell>
          <cell r="H4364">
            <v>137</v>
          </cell>
          <cell r="I4364">
            <v>0</v>
          </cell>
          <cell r="J4364">
            <v>201903</v>
          </cell>
          <cell r="K4364">
            <v>201800</v>
          </cell>
          <cell r="N4364">
            <v>95362.250000000015</v>
          </cell>
          <cell r="O4364" t="str">
            <v>Small</v>
          </cell>
        </row>
        <row r="4365">
          <cell r="B4365" t="str">
            <v>NH_Small_HPIC_PPO</v>
          </cell>
          <cell r="H4365">
            <v>138</v>
          </cell>
          <cell r="I4365">
            <v>0</v>
          </cell>
          <cell r="J4365">
            <v>201904</v>
          </cell>
          <cell r="K4365">
            <v>201800</v>
          </cell>
          <cell r="N4365">
            <v>98814.920000000027</v>
          </cell>
          <cell r="O4365" t="str">
            <v>Small</v>
          </cell>
        </row>
        <row r="4366">
          <cell r="B4366" t="str">
            <v>NH_Small_HPIC_PPO</v>
          </cell>
          <cell r="H4366">
            <v>137</v>
          </cell>
          <cell r="I4366">
            <v>0</v>
          </cell>
          <cell r="J4366">
            <v>201905</v>
          </cell>
          <cell r="K4366">
            <v>201800</v>
          </cell>
          <cell r="N4366">
            <v>97462.630000000019</v>
          </cell>
          <cell r="O4366" t="str">
            <v>Small</v>
          </cell>
        </row>
        <row r="4367">
          <cell r="B4367" t="str">
            <v>NH_Small_HPIC_PPO</v>
          </cell>
          <cell r="H4367">
            <v>133</v>
          </cell>
          <cell r="I4367">
            <v>0</v>
          </cell>
          <cell r="J4367">
            <v>201906</v>
          </cell>
          <cell r="K4367">
            <v>201800</v>
          </cell>
          <cell r="N4367">
            <v>95382.080000000016</v>
          </cell>
          <cell r="O4367" t="str">
            <v>Small</v>
          </cell>
        </row>
        <row r="4368">
          <cell r="B4368" t="str">
            <v>NH_Small_HPIC_PPO</v>
          </cell>
          <cell r="H4368">
            <v>133</v>
          </cell>
          <cell r="I4368">
            <v>0</v>
          </cell>
          <cell r="J4368">
            <v>201907</v>
          </cell>
          <cell r="K4368">
            <v>201800</v>
          </cell>
          <cell r="N4368">
            <v>95332.030000000028</v>
          </cell>
          <cell r="O4368" t="str">
            <v>Small</v>
          </cell>
        </row>
        <row r="4369">
          <cell r="B4369" t="str">
            <v>NH_Small_HPIC_PPO</v>
          </cell>
          <cell r="H4369">
            <v>132</v>
          </cell>
          <cell r="I4369">
            <v>0</v>
          </cell>
          <cell r="J4369">
            <v>201908</v>
          </cell>
          <cell r="K4369">
            <v>201800</v>
          </cell>
          <cell r="N4369">
            <v>94800.540000000023</v>
          </cell>
          <cell r="O4369" t="str">
            <v>Small</v>
          </cell>
        </row>
        <row r="4370">
          <cell r="B4370" t="str">
            <v>NH_Small_HPIC_PPO</v>
          </cell>
          <cell r="H4370">
            <v>126</v>
          </cell>
          <cell r="I4370">
            <v>0</v>
          </cell>
          <cell r="J4370">
            <v>201909</v>
          </cell>
          <cell r="K4370">
            <v>201800</v>
          </cell>
          <cell r="N4370">
            <v>91329.24</v>
          </cell>
          <cell r="O4370" t="str">
            <v>Small</v>
          </cell>
        </row>
        <row r="4371">
          <cell r="B4371" t="str">
            <v>NH_Small_HPIC_PPO</v>
          </cell>
          <cell r="H4371">
            <v>192</v>
          </cell>
          <cell r="I4371">
            <v>0</v>
          </cell>
          <cell r="J4371">
            <v>201901</v>
          </cell>
          <cell r="K4371">
            <v>201800</v>
          </cell>
          <cell r="N4371">
            <v>113246.54</v>
          </cell>
          <cell r="O4371" t="str">
            <v>Small</v>
          </cell>
        </row>
        <row r="4372">
          <cell r="B4372" t="str">
            <v>NH_Small_HPIC_PPO</v>
          </cell>
          <cell r="H4372">
            <v>193</v>
          </cell>
          <cell r="I4372">
            <v>0</v>
          </cell>
          <cell r="J4372">
            <v>201902</v>
          </cell>
          <cell r="K4372">
            <v>201800</v>
          </cell>
          <cell r="N4372">
            <v>113313.93999999999</v>
          </cell>
          <cell r="O4372" t="str">
            <v>Small</v>
          </cell>
        </row>
        <row r="4373">
          <cell r="B4373" t="str">
            <v>NH_Small_HPIC_PPO</v>
          </cell>
          <cell r="H4373">
            <v>200</v>
          </cell>
          <cell r="I4373">
            <v>0</v>
          </cell>
          <cell r="J4373">
            <v>201903</v>
          </cell>
          <cell r="K4373">
            <v>201800</v>
          </cell>
          <cell r="N4373">
            <v>116015.08999999998</v>
          </cell>
          <cell r="O4373" t="str">
            <v>Small</v>
          </cell>
        </row>
        <row r="4374">
          <cell r="B4374" t="str">
            <v>NH_Small_HPIC_PPO</v>
          </cell>
          <cell r="H4374">
            <v>134</v>
          </cell>
          <cell r="I4374">
            <v>0</v>
          </cell>
          <cell r="J4374">
            <v>201904</v>
          </cell>
          <cell r="K4374">
            <v>201800</v>
          </cell>
          <cell r="N4374">
            <v>82666.64</v>
          </cell>
          <cell r="O4374" t="str">
            <v>Small</v>
          </cell>
        </row>
        <row r="4375">
          <cell r="B4375" t="str">
            <v>NH_Small_HPIC_PPO</v>
          </cell>
          <cell r="H4375">
            <v>4</v>
          </cell>
          <cell r="I4375">
            <v>0</v>
          </cell>
          <cell r="J4375">
            <v>201904</v>
          </cell>
          <cell r="K4375">
            <v>201808</v>
          </cell>
          <cell r="N4375">
            <v>1862.67</v>
          </cell>
          <cell r="O4375" t="str">
            <v>Small</v>
          </cell>
        </row>
        <row r="4376">
          <cell r="B4376" t="str">
            <v>NH_Small_HPIC_PPO</v>
          </cell>
          <cell r="H4376">
            <v>134</v>
          </cell>
          <cell r="I4376">
            <v>0</v>
          </cell>
          <cell r="J4376">
            <v>201905</v>
          </cell>
          <cell r="K4376">
            <v>201800</v>
          </cell>
          <cell r="N4376">
            <v>82958.379999999976</v>
          </cell>
          <cell r="O4376" t="str">
            <v>Small</v>
          </cell>
        </row>
        <row r="4377">
          <cell r="B4377" t="str">
            <v>NH_Small_HPIC_PPO</v>
          </cell>
          <cell r="H4377">
            <v>4</v>
          </cell>
          <cell r="I4377">
            <v>0</v>
          </cell>
          <cell r="J4377">
            <v>201905</v>
          </cell>
          <cell r="K4377">
            <v>201808</v>
          </cell>
          <cell r="N4377">
            <v>1862.67</v>
          </cell>
          <cell r="O4377" t="str">
            <v>Small</v>
          </cell>
        </row>
        <row r="4378">
          <cell r="B4378" t="str">
            <v>NH_Small_HPIC_PPO</v>
          </cell>
          <cell r="H4378">
            <v>129</v>
          </cell>
          <cell r="I4378">
            <v>0</v>
          </cell>
          <cell r="J4378">
            <v>201906</v>
          </cell>
          <cell r="K4378">
            <v>201800</v>
          </cell>
          <cell r="N4378">
            <v>80439.75999999998</v>
          </cell>
          <cell r="O4378" t="str">
            <v>Small</v>
          </cell>
        </row>
        <row r="4379">
          <cell r="B4379" t="str">
            <v>NH_Small_HPIC_PPO</v>
          </cell>
          <cell r="H4379">
            <v>4</v>
          </cell>
          <cell r="I4379">
            <v>0</v>
          </cell>
          <cell r="J4379">
            <v>201906</v>
          </cell>
          <cell r="K4379">
            <v>201808</v>
          </cell>
          <cell r="N4379">
            <v>1862.67</v>
          </cell>
          <cell r="O4379" t="str">
            <v>Small</v>
          </cell>
        </row>
        <row r="4380">
          <cell r="B4380" t="str">
            <v>NH_Small_HPIC_PPO</v>
          </cell>
          <cell r="H4380">
            <v>130</v>
          </cell>
          <cell r="I4380">
            <v>0</v>
          </cell>
          <cell r="J4380">
            <v>201907</v>
          </cell>
          <cell r="K4380">
            <v>201800</v>
          </cell>
          <cell r="N4380">
            <v>81019.879999999976</v>
          </cell>
          <cell r="O4380" t="str">
            <v>Small</v>
          </cell>
        </row>
        <row r="4381">
          <cell r="B4381" t="str">
            <v>NH_Small_HPIC_PPO</v>
          </cell>
          <cell r="H4381">
            <v>4</v>
          </cell>
          <cell r="I4381">
            <v>0</v>
          </cell>
          <cell r="J4381">
            <v>201907</v>
          </cell>
          <cell r="K4381">
            <v>201808</v>
          </cell>
          <cell r="N4381">
            <v>1862.67</v>
          </cell>
          <cell r="O4381" t="str">
            <v>Small</v>
          </cell>
        </row>
        <row r="4382">
          <cell r="B4382" t="str">
            <v>NH_Small_HPIC_PPO</v>
          </cell>
          <cell r="H4382">
            <v>131</v>
          </cell>
          <cell r="I4382">
            <v>0</v>
          </cell>
          <cell r="J4382">
            <v>201908</v>
          </cell>
          <cell r="K4382">
            <v>201800</v>
          </cell>
          <cell r="N4382">
            <v>82064.909999999974</v>
          </cell>
          <cell r="O4382" t="str">
            <v>Small</v>
          </cell>
        </row>
        <row r="4383">
          <cell r="B4383" t="str">
            <v>NH_Small_HPIC_PPO</v>
          </cell>
          <cell r="H4383">
            <v>4</v>
          </cell>
          <cell r="I4383">
            <v>0</v>
          </cell>
          <cell r="J4383">
            <v>201908</v>
          </cell>
          <cell r="K4383">
            <v>201808</v>
          </cell>
          <cell r="N4383">
            <v>1862.67</v>
          </cell>
          <cell r="O4383" t="str">
            <v>Small</v>
          </cell>
        </row>
        <row r="4384">
          <cell r="B4384" t="str">
            <v>NH_Small_HPIC_PPO</v>
          </cell>
          <cell r="H4384">
            <v>102</v>
          </cell>
          <cell r="I4384">
            <v>0</v>
          </cell>
          <cell r="J4384">
            <v>201909</v>
          </cell>
          <cell r="K4384">
            <v>201800</v>
          </cell>
          <cell r="N4384">
            <v>67123.029999999984</v>
          </cell>
          <cell r="O4384" t="str">
            <v>Small</v>
          </cell>
        </row>
        <row r="4385">
          <cell r="B4385" t="str">
            <v>NH_Small_HPIC_PPO</v>
          </cell>
          <cell r="H4385">
            <v>4</v>
          </cell>
          <cell r="I4385">
            <v>0</v>
          </cell>
          <cell r="J4385">
            <v>201909</v>
          </cell>
          <cell r="K4385">
            <v>201808</v>
          </cell>
          <cell r="N4385">
            <v>1862.67</v>
          </cell>
          <cell r="O4385" t="str">
            <v>Small</v>
          </cell>
        </row>
        <row r="4386">
          <cell r="B4386" t="str">
            <v>NH_Small_HPIC_PPO</v>
          </cell>
          <cell r="H4386">
            <v>87</v>
          </cell>
          <cell r="I4386">
            <v>0</v>
          </cell>
          <cell r="J4386">
            <v>201901</v>
          </cell>
          <cell r="K4386">
            <v>201800</v>
          </cell>
          <cell r="N4386">
            <v>57185.66</v>
          </cell>
          <cell r="O4386" t="str">
            <v>Small</v>
          </cell>
        </row>
        <row r="4387">
          <cell r="B4387" t="str">
            <v>NH_Small_HPIC_PPO</v>
          </cell>
          <cell r="H4387">
            <v>85</v>
          </cell>
          <cell r="I4387">
            <v>0</v>
          </cell>
          <cell r="J4387">
            <v>201902</v>
          </cell>
          <cell r="K4387">
            <v>201800</v>
          </cell>
          <cell r="N4387">
            <v>56983.61</v>
          </cell>
          <cell r="O4387" t="str">
            <v>Small</v>
          </cell>
        </row>
        <row r="4388">
          <cell r="B4388" t="str">
            <v>NH_Small_HPIC_PPO</v>
          </cell>
          <cell r="H4388">
            <v>85</v>
          </cell>
          <cell r="I4388">
            <v>0</v>
          </cell>
          <cell r="J4388">
            <v>201903</v>
          </cell>
          <cell r="K4388">
            <v>201800</v>
          </cell>
          <cell r="N4388">
            <v>56760.08</v>
          </cell>
          <cell r="O4388" t="str">
            <v>Small</v>
          </cell>
        </row>
        <row r="4389">
          <cell r="B4389" t="str">
            <v>NH_Small_HPIC_PPO</v>
          </cell>
          <cell r="H4389">
            <v>83</v>
          </cell>
          <cell r="I4389">
            <v>0</v>
          </cell>
          <cell r="J4389">
            <v>201904</v>
          </cell>
          <cell r="K4389">
            <v>201800</v>
          </cell>
          <cell r="N4389">
            <v>55907.990000000005</v>
          </cell>
          <cell r="O4389" t="str">
            <v>Small</v>
          </cell>
        </row>
        <row r="4390">
          <cell r="B4390" t="str">
            <v>NH_Small_HPIC_PPO</v>
          </cell>
          <cell r="H4390">
            <v>83</v>
          </cell>
          <cell r="I4390">
            <v>0</v>
          </cell>
          <cell r="J4390">
            <v>201905</v>
          </cell>
          <cell r="K4390">
            <v>201800</v>
          </cell>
          <cell r="N4390">
            <v>58821.060000000012</v>
          </cell>
          <cell r="O4390" t="str">
            <v>Small</v>
          </cell>
        </row>
        <row r="4391">
          <cell r="B4391" t="str">
            <v>NH_Small_HPIC_PPO</v>
          </cell>
          <cell r="H4391">
            <v>87</v>
          </cell>
          <cell r="I4391">
            <v>0</v>
          </cell>
          <cell r="J4391">
            <v>201906</v>
          </cell>
          <cell r="K4391">
            <v>201800</v>
          </cell>
          <cell r="N4391">
            <v>60392.19</v>
          </cell>
          <cell r="O4391" t="str">
            <v>Small</v>
          </cell>
        </row>
        <row r="4392">
          <cell r="B4392" t="str">
            <v>NH_Small_HPIC_PPO</v>
          </cell>
          <cell r="H4392">
            <v>86</v>
          </cell>
          <cell r="I4392">
            <v>0</v>
          </cell>
          <cell r="J4392">
            <v>201907</v>
          </cell>
          <cell r="K4392">
            <v>201800</v>
          </cell>
          <cell r="N4392">
            <v>59042.93</v>
          </cell>
          <cell r="O4392" t="str">
            <v>Small</v>
          </cell>
        </row>
        <row r="4393">
          <cell r="B4393" t="str">
            <v>NH_Small_HPIC_PPO</v>
          </cell>
          <cell r="H4393">
            <v>86</v>
          </cell>
          <cell r="I4393">
            <v>0</v>
          </cell>
          <cell r="J4393">
            <v>201908</v>
          </cell>
          <cell r="K4393">
            <v>201800</v>
          </cell>
          <cell r="N4393">
            <v>59042.93</v>
          </cell>
          <cell r="O4393" t="str">
            <v>Small</v>
          </cell>
        </row>
        <row r="4394">
          <cell r="B4394" t="str">
            <v>NH_Small_HPIC_PPO</v>
          </cell>
          <cell r="H4394">
            <v>84</v>
          </cell>
          <cell r="I4394">
            <v>0</v>
          </cell>
          <cell r="J4394">
            <v>201909</v>
          </cell>
          <cell r="K4394">
            <v>201800</v>
          </cell>
          <cell r="N4394">
            <v>57719.210000000006</v>
          </cell>
          <cell r="O4394" t="str">
            <v>Small</v>
          </cell>
        </row>
        <row r="4395">
          <cell r="B4395" t="str">
            <v>NH_Small_HPIC_PPO</v>
          </cell>
          <cell r="H4395">
            <v>169</v>
          </cell>
          <cell r="I4395">
            <v>0</v>
          </cell>
          <cell r="J4395">
            <v>201901</v>
          </cell>
          <cell r="K4395">
            <v>201800</v>
          </cell>
          <cell r="N4395">
            <v>102307.04000000004</v>
          </cell>
          <cell r="O4395" t="str">
            <v>Small</v>
          </cell>
        </row>
        <row r="4396">
          <cell r="B4396" t="str">
            <v>NH_Small_HPIC_PPO</v>
          </cell>
          <cell r="H4396">
            <v>167</v>
          </cell>
          <cell r="I4396">
            <v>0</v>
          </cell>
          <cell r="J4396">
            <v>201902</v>
          </cell>
          <cell r="K4396">
            <v>201800</v>
          </cell>
          <cell r="N4396">
            <v>104878.95000000004</v>
          </cell>
          <cell r="O4396" t="str">
            <v>Small</v>
          </cell>
        </row>
        <row r="4397">
          <cell r="B4397" t="str">
            <v>NH_Small_HPIC_PPO</v>
          </cell>
          <cell r="H4397">
            <v>166</v>
          </cell>
          <cell r="I4397">
            <v>0</v>
          </cell>
          <cell r="J4397">
            <v>201903</v>
          </cell>
          <cell r="K4397">
            <v>201800</v>
          </cell>
          <cell r="N4397">
            <v>103074.13000000003</v>
          </cell>
          <cell r="O4397" t="str">
            <v>Small</v>
          </cell>
        </row>
        <row r="4398">
          <cell r="B4398" t="str">
            <v>NH_Small_HPIC_PPO</v>
          </cell>
          <cell r="H4398">
            <v>168</v>
          </cell>
          <cell r="I4398">
            <v>0</v>
          </cell>
          <cell r="J4398">
            <v>201904</v>
          </cell>
          <cell r="K4398">
            <v>201800</v>
          </cell>
          <cell r="N4398">
            <v>103989.14000000001</v>
          </cell>
          <cell r="O4398" t="str">
            <v>Small</v>
          </cell>
        </row>
        <row r="4399">
          <cell r="B4399" t="str">
            <v>NH_Small_HPIC_PPO</v>
          </cell>
          <cell r="H4399">
            <v>167</v>
          </cell>
          <cell r="I4399">
            <v>0</v>
          </cell>
          <cell r="J4399">
            <v>201905</v>
          </cell>
          <cell r="K4399">
            <v>201800</v>
          </cell>
          <cell r="N4399">
            <v>103368.76000000002</v>
          </cell>
          <cell r="O4399" t="str">
            <v>Small</v>
          </cell>
        </row>
        <row r="4400">
          <cell r="B4400" t="str">
            <v>NH_Small_HPIC_PPO</v>
          </cell>
          <cell r="H4400">
            <v>170</v>
          </cell>
          <cell r="I4400">
            <v>0</v>
          </cell>
          <cell r="J4400">
            <v>201906</v>
          </cell>
          <cell r="K4400">
            <v>201800</v>
          </cell>
          <cell r="N4400">
            <v>107200.02000000002</v>
          </cell>
          <cell r="O4400" t="str">
            <v>Small</v>
          </cell>
        </row>
        <row r="4401">
          <cell r="B4401" t="str">
            <v>NH_Small_HPIC_PPO</v>
          </cell>
          <cell r="H4401">
            <v>8</v>
          </cell>
          <cell r="I4401">
            <v>0</v>
          </cell>
          <cell r="J4401">
            <v>201906</v>
          </cell>
          <cell r="K4401">
            <v>201808</v>
          </cell>
          <cell r="N4401">
            <v>4534.21</v>
          </cell>
          <cell r="O4401" t="str">
            <v>Small</v>
          </cell>
        </row>
        <row r="4402">
          <cell r="B4402" t="str">
            <v>NH_Small_HPIC_PPO</v>
          </cell>
          <cell r="H4402">
            <v>165</v>
          </cell>
          <cell r="I4402">
            <v>0</v>
          </cell>
          <cell r="J4402">
            <v>201907</v>
          </cell>
          <cell r="K4402">
            <v>201800</v>
          </cell>
          <cell r="N4402">
            <v>105218.79000000001</v>
          </cell>
          <cell r="O4402" t="str">
            <v>Small</v>
          </cell>
        </row>
        <row r="4403">
          <cell r="B4403" t="str">
            <v>NH_Small_HPIC_PPO</v>
          </cell>
          <cell r="H4403">
            <v>10</v>
          </cell>
          <cell r="I4403">
            <v>0</v>
          </cell>
          <cell r="J4403">
            <v>201907</v>
          </cell>
          <cell r="K4403">
            <v>201808</v>
          </cell>
          <cell r="N4403">
            <v>5500.8642857142859</v>
          </cell>
          <cell r="O4403" t="str">
            <v>Small</v>
          </cell>
        </row>
        <row r="4404">
          <cell r="B4404" t="str">
            <v>NH_Small_HPIC_PPO</v>
          </cell>
          <cell r="H4404">
            <v>163</v>
          </cell>
          <cell r="I4404">
            <v>0</v>
          </cell>
          <cell r="J4404">
            <v>201908</v>
          </cell>
          <cell r="K4404">
            <v>201800</v>
          </cell>
          <cell r="N4404">
            <v>104767.45</v>
          </cell>
          <cell r="O4404" t="str">
            <v>Small</v>
          </cell>
        </row>
        <row r="4405">
          <cell r="B4405" t="str">
            <v>NH_Small_HPIC_PPO</v>
          </cell>
          <cell r="H4405">
            <v>10</v>
          </cell>
          <cell r="I4405">
            <v>0</v>
          </cell>
          <cell r="J4405">
            <v>201908</v>
          </cell>
          <cell r="K4405">
            <v>201808</v>
          </cell>
          <cell r="N4405">
            <v>5318.49</v>
          </cell>
          <cell r="O4405" t="str">
            <v>Small</v>
          </cell>
        </row>
        <row r="4406">
          <cell r="B4406" t="str">
            <v>NH_Small_HPIC_PPO</v>
          </cell>
          <cell r="H4406">
            <v>171</v>
          </cell>
          <cell r="I4406">
            <v>0</v>
          </cell>
          <cell r="J4406">
            <v>201909</v>
          </cell>
          <cell r="K4406">
            <v>201800</v>
          </cell>
          <cell r="N4406">
            <v>110080.23</v>
          </cell>
          <cell r="O4406" t="str">
            <v>Small</v>
          </cell>
        </row>
        <row r="4407">
          <cell r="B4407" t="str">
            <v>NH_Small_HPIC_PPO</v>
          </cell>
          <cell r="H4407">
            <v>10</v>
          </cell>
          <cell r="I4407">
            <v>0</v>
          </cell>
          <cell r="J4407">
            <v>201909</v>
          </cell>
          <cell r="K4407">
            <v>201808</v>
          </cell>
          <cell r="N4407">
            <v>5157.91</v>
          </cell>
          <cell r="O4407" t="str">
            <v>Small</v>
          </cell>
        </row>
        <row r="4408">
          <cell r="B4408" t="str">
            <v>NH_Small_HPIC_PPO</v>
          </cell>
          <cell r="H4408">
            <v>123</v>
          </cell>
          <cell r="I4408">
            <v>0</v>
          </cell>
          <cell r="J4408">
            <v>201901</v>
          </cell>
          <cell r="K4408">
            <v>201800</v>
          </cell>
          <cell r="N4408">
            <v>74022.770000000019</v>
          </cell>
          <cell r="O4408" t="str">
            <v>Small</v>
          </cell>
        </row>
        <row r="4409">
          <cell r="B4409" t="str">
            <v>NH_Small_HPIC_PPO</v>
          </cell>
          <cell r="H4409">
            <v>123</v>
          </cell>
          <cell r="I4409">
            <v>0</v>
          </cell>
          <cell r="J4409">
            <v>201902</v>
          </cell>
          <cell r="K4409">
            <v>201800</v>
          </cell>
          <cell r="N4409">
            <v>74071.570000000022</v>
          </cell>
          <cell r="O4409" t="str">
            <v>Small</v>
          </cell>
        </row>
        <row r="4410">
          <cell r="B4410" t="str">
            <v>NH_Small_HPIC_PPO</v>
          </cell>
          <cell r="H4410">
            <v>121</v>
          </cell>
          <cell r="I4410">
            <v>0</v>
          </cell>
          <cell r="J4410">
            <v>201903</v>
          </cell>
          <cell r="K4410">
            <v>201800</v>
          </cell>
          <cell r="N4410">
            <v>72768.400000000023</v>
          </cell>
          <cell r="O4410" t="str">
            <v>Small</v>
          </cell>
        </row>
        <row r="4411">
          <cell r="B4411" t="str">
            <v>NH_Small_HPIC_PPO</v>
          </cell>
          <cell r="H4411">
            <v>121</v>
          </cell>
          <cell r="I4411">
            <v>0</v>
          </cell>
          <cell r="J4411">
            <v>201904</v>
          </cell>
          <cell r="K4411">
            <v>201800</v>
          </cell>
          <cell r="N4411">
            <v>72768.400000000023</v>
          </cell>
          <cell r="O4411" t="str">
            <v>Small</v>
          </cell>
        </row>
        <row r="4412">
          <cell r="B4412" t="str">
            <v>NH_Small_HPIC_PPO</v>
          </cell>
          <cell r="H4412">
            <v>123</v>
          </cell>
          <cell r="I4412">
            <v>0</v>
          </cell>
          <cell r="J4412">
            <v>201905</v>
          </cell>
          <cell r="K4412">
            <v>201800</v>
          </cell>
          <cell r="N4412">
            <v>72066.930000000008</v>
          </cell>
          <cell r="O4412" t="str">
            <v>Small</v>
          </cell>
        </row>
        <row r="4413">
          <cell r="B4413" t="str">
            <v>NH_Small_HPIC_PPO</v>
          </cell>
          <cell r="H4413">
            <v>121</v>
          </cell>
          <cell r="I4413">
            <v>0</v>
          </cell>
          <cell r="J4413">
            <v>201906</v>
          </cell>
          <cell r="K4413">
            <v>201800</v>
          </cell>
          <cell r="N4413">
            <v>72282.760000000009</v>
          </cell>
          <cell r="O4413" t="str">
            <v>Small</v>
          </cell>
        </row>
        <row r="4414">
          <cell r="B4414" t="str">
            <v>NH_Small_HPIC_PPO</v>
          </cell>
          <cell r="H4414">
            <v>130</v>
          </cell>
          <cell r="I4414">
            <v>0</v>
          </cell>
          <cell r="J4414">
            <v>201907</v>
          </cell>
          <cell r="K4414">
            <v>201800</v>
          </cell>
          <cell r="N4414">
            <v>78939.930000000008</v>
          </cell>
          <cell r="O4414" t="str">
            <v>Small</v>
          </cell>
        </row>
        <row r="4415">
          <cell r="B4415" t="str">
            <v>NH_Small_HPIC_PPO</v>
          </cell>
          <cell r="H4415">
            <v>3</v>
          </cell>
          <cell r="I4415">
            <v>0</v>
          </cell>
          <cell r="J4415">
            <v>201907</v>
          </cell>
          <cell r="K4415">
            <v>201808</v>
          </cell>
          <cell r="N4415">
            <v>2493.34</v>
          </cell>
          <cell r="O4415" t="str">
            <v>Small</v>
          </cell>
        </row>
        <row r="4416">
          <cell r="B4416" t="str">
            <v>NH_Small_HPIC_PPO</v>
          </cell>
          <cell r="H4416">
            <v>129</v>
          </cell>
          <cell r="I4416">
            <v>0</v>
          </cell>
          <cell r="J4416">
            <v>201908</v>
          </cell>
          <cell r="K4416">
            <v>201800</v>
          </cell>
          <cell r="N4416">
            <v>78344.97</v>
          </cell>
          <cell r="O4416" t="str">
            <v>Small</v>
          </cell>
        </row>
        <row r="4417">
          <cell r="B4417" t="str">
            <v>NH_Small_HPIC_PPO</v>
          </cell>
          <cell r="H4417">
            <v>3</v>
          </cell>
          <cell r="I4417">
            <v>0</v>
          </cell>
          <cell r="J4417">
            <v>201908</v>
          </cell>
          <cell r="K4417">
            <v>201808</v>
          </cell>
          <cell r="N4417">
            <v>2493.34</v>
          </cell>
          <cell r="O4417" t="str">
            <v>Small</v>
          </cell>
        </row>
        <row r="4418">
          <cell r="B4418" t="str">
            <v>NH_Small_HPIC_PPO</v>
          </cell>
          <cell r="H4418">
            <v>129</v>
          </cell>
          <cell r="I4418">
            <v>0</v>
          </cell>
          <cell r="J4418">
            <v>201909</v>
          </cell>
          <cell r="K4418">
            <v>201800</v>
          </cell>
          <cell r="N4418">
            <v>78665.680000000008</v>
          </cell>
          <cell r="O4418" t="str">
            <v>Small</v>
          </cell>
        </row>
        <row r="4419">
          <cell r="B4419" t="str">
            <v>NH_Small_HPIC_PPO</v>
          </cell>
          <cell r="H4419">
            <v>3</v>
          </cell>
          <cell r="I4419">
            <v>0</v>
          </cell>
          <cell r="J4419">
            <v>201909</v>
          </cell>
          <cell r="K4419">
            <v>201808</v>
          </cell>
          <cell r="N4419">
            <v>2493.34</v>
          </cell>
          <cell r="O4419" t="str">
            <v>Small</v>
          </cell>
        </row>
        <row r="4420">
          <cell r="B4420" t="str">
            <v>NH_Small_HPIC_PPO</v>
          </cell>
          <cell r="H4420">
            <v>198</v>
          </cell>
          <cell r="I4420">
            <v>0</v>
          </cell>
          <cell r="J4420">
            <v>201901</v>
          </cell>
          <cell r="K4420">
            <v>201800</v>
          </cell>
          <cell r="N4420">
            <v>116365.34999999998</v>
          </cell>
          <cell r="O4420" t="str">
            <v>Small</v>
          </cell>
        </row>
        <row r="4421">
          <cell r="B4421" t="str">
            <v>NH_Small_HPIC_PPO</v>
          </cell>
          <cell r="H4421">
            <v>6</v>
          </cell>
          <cell r="I4421">
            <v>0</v>
          </cell>
          <cell r="J4421">
            <v>201901</v>
          </cell>
          <cell r="K4421">
            <v>201808</v>
          </cell>
          <cell r="N4421">
            <v>3701.93</v>
          </cell>
          <cell r="O4421" t="str">
            <v>Small</v>
          </cell>
        </row>
        <row r="4422">
          <cell r="B4422" t="str">
            <v>NH_Small_HPIC_PPO</v>
          </cell>
          <cell r="H4422">
            <v>219</v>
          </cell>
          <cell r="I4422">
            <v>0</v>
          </cell>
          <cell r="J4422">
            <v>201902</v>
          </cell>
          <cell r="K4422">
            <v>201800</v>
          </cell>
          <cell r="N4422">
            <v>126573.46999999997</v>
          </cell>
          <cell r="O4422" t="str">
            <v>Small</v>
          </cell>
        </row>
        <row r="4423">
          <cell r="B4423" t="str">
            <v>NH_Small_HPIC_PPO</v>
          </cell>
          <cell r="H4423">
            <v>6</v>
          </cell>
          <cell r="I4423">
            <v>0</v>
          </cell>
          <cell r="J4423">
            <v>201902</v>
          </cell>
          <cell r="K4423">
            <v>201808</v>
          </cell>
          <cell r="N4423">
            <v>3701.93</v>
          </cell>
          <cell r="O4423" t="str">
            <v>Small</v>
          </cell>
        </row>
        <row r="4424">
          <cell r="B4424" t="str">
            <v>NH_Small_HPIC_PPO</v>
          </cell>
          <cell r="H4424">
            <v>215</v>
          </cell>
          <cell r="I4424">
            <v>0</v>
          </cell>
          <cell r="J4424">
            <v>201903</v>
          </cell>
          <cell r="K4424">
            <v>201800</v>
          </cell>
          <cell r="N4424">
            <v>123696.14999999998</v>
          </cell>
          <cell r="O4424" t="str">
            <v>Small</v>
          </cell>
        </row>
        <row r="4425">
          <cell r="B4425" t="str">
            <v>NH_Small_HPIC_PPO</v>
          </cell>
          <cell r="H4425">
            <v>6</v>
          </cell>
          <cell r="I4425">
            <v>0</v>
          </cell>
          <cell r="J4425">
            <v>201903</v>
          </cell>
          <cell r="K4425">
            <v>201808</v>
          </cell>
          <cell r="N4425">
            <v>3701.93</v>
          </cell>
          <cell r="O4425" t="str">
            <v>Small</v>
          </cell>
        </row>
        <row r="4426">
          <cell r="B4426" t="str">
            <v>NH_Small_HPIC_PPO</v>
          </cell>
          <cell r="H4426">
            <v>211</v>
          </cell>
          <cell r="I4426">
            <v>0</v>
          </cell>
          <cell r="J4426">
            <v>201904</v>
          </cell>
          <cell r="K4426">
            <v>201800</v>
          </cell>
          <cell r="N4426">
            <v>121840.10999999999</v>
          </cell>
          <cell r="O4426" t="str">
            <v>Small</v>
          </cell>
        </row>
        <row r="4427">
          <cell r="B4427" t="str">
            <v>NH_Small_HPIC_PPO</v>
          </cell>
          <cell r="H4427">
            <v>7</v>
          </cell>
          <cell r="I4427">
            <v>0</v>
          </cell>
          <cell r="J4427">
            <v>201904</v>
          </cell>
          <cell r="K4427">
            <v>201808</v>
          </cell>
          <cell r="N4427">
            <v>3701.93</v>
          </cell>
          <cell r="O4427" t="str">
            <v>Small</v>
          </cell>
        </row>
        <row r="4428">
          <cell r="B4428" t="str">
            <v>NH_Small_HPIC_PPO</v>
          </cell>
          <cell r="H4428">
            <v>206</v>
          </cell>
          <cell r="I4428">
            <v>0</v>
          </cell>
          <cell r="J4428">
            <v>201905</v>
          </cell>
          <cell r="K4428">
            <v>201800</v>
          </cell>
          <cell r="N4428">
            <v>119508.16999999997</v>
          </cell>
          <cell r="O4428" t="str">
            <v>Small</v>
          </cell>
        </row>
        <row r="4429">
          <cell r="B4429" t="str">
            <v>NH_Small_HPIC_PPO</v>
          </cell>
          <cell r="H4429">
            <v>7</v>
          </cell>
          <cell r="I4429">
            <v>0</v>
          </cell>
          <cell r="J4429">
            <v>201905</v>
          </cell>
          <cell r="K4429">
            <v>201808</v>
          </cell>
          <cell r="N4429">
            <v>3897.03</v>
          </cell>
          <cell r="O4429" t="str">
            <v>Small</v>
          </cell>
        </row>
        <row r="4430">
          <cell r="B4430" t="str">
            <v>NH_Small_HPIC_PPO</v>
          </cell>
          <cell r="H4430">
            <v>205</v>
          </cell>
          <cell r="I4430">
            <v>0</v>
          </cell>
          <cell r="J4430">
            <v>201906</v>
          </cell>
          <cell r="K4430">
            <v>201800</v>
          </cell>
          <cell r="N4430">
            <v>119135.67</v>
          </cell>
          <cell r="O4430" t="str">
            <v>Small</v>
          </cell>
        </row>
        <row r="4431">
          <cell r="B4431" t="str">
            <v>NH_Small_HPIC_PPO</v>
          </cell>
          <cell r="H4431">
            <v>7</v>
          </cell>
          <cell r="I4431">
            <v>0</v>
          </cell>
          <cell r="J4431">
            <v>201906</v>
          </cell>
          <cell r="K4431">
            <v>201808</v>
          </cell>
          <cell r="N4431">
            <v>4079.93</v>
          </cell>
          <cell r="O4431" t="str">
            <v>Small</v>
          </cell>
        </row>
        <row r="4432">
          <cell r="B4432" t="str">
            <v>NH_Small_HPIC_PPO</v>
          </cell>
          <cell r="H4432">
            <v>206</v>
          </cell>
          <cell r="I4432">
            <v>0</v>
          </cell>
          <cell r="J4432">
            <v>201907</v>
          </cell>
          <cell r="K4432">
            <v>201800</v>
          </cell>
          <cell r="N4432">
            <v>119414.07999999997</v>
          </cell>
          <cell r="O4432" t="str">
            <v>Small</v>
          </cell>
        </row>
        <row r="4433">
          <cell r="B4433" t="str">
            <v>NH_Small_HPIC_PPO</v>
          </cell>
          <cell r="H4433">
            <v>7</v>
          </cell>
          <cell r="I4433">
            <v>0</v>
          </cell>
          <cell r="J4433">
            <v>201907</v>
          </cell>
          <cell r="K4433">
            <v>201808</v>
          </cell>
          <cell r="N4433">
            <v>4079.93</v>
          </cell>
          <cell r="O4433" t="str">
            <v>Small</v>
          </cell>
        </row>
        <row r="4434">
          <cell r="B4434" t="str">
            <v>NH_Small_HPIC_PPO</v>
          </cell>
          <cell r="H4434">
            <v>237</v>
          </cell>
          <cell r="I4434">
            <v>0</v>
          </cell>
          <cell r="J4434">
            <v>201908</v>
          </cell>
          <cell r="K4434">
            <v>201800</v>
          </cell>
          <cell r="N4434">
            <v>135844.29</v>
          </cell>
          <cell r="O4434" t="str">
            <v>Small</v>
          </cell>
        </row>
        <row r="4435">
          <cell r="B4435" t="str">
            <v>NH_Small_HPIC_PPO</v>
          </cell>
          <cell r="H4435">
            <v>7</v>
          </cell>
          <cell r="I4435">
            <v>0</v>
          </cell>
          <cell r="J4435">
            <v>201908</v>
          </cell>
          <cell r="K4435">
            <v>201808</v>
          </cell>
          <cell r="N4435">
            <v>4120.71</v>
          </cell>
          <cell r="O4435" t="str">
            <v>Small</v>
          </cell>
        </row>
        <row r="4436">
          <cell r="B4436" t="str">
            <v>NH_Small_HPIC_PPO</v>
          </cell>
          <cell r="H4436">
            <v>46</v>
          </cell>
          <cell r="I4436">
            <v>0</v>
          </cell>
          <cell r="J4436">
            <v>201908</v>
          </cell>
          <cell r="K4436">
            <v>201908</v>
          </cell>
          <cell r="N4436">
            <v>22519.7</v>
          </cell>
          <cell r="O4436" t="str">
            <v>Small</v>
          </cell>
        </row>
        <row r="4437">
          <cell r="B4437" t="str">
            <v>NH_Small_HPIC_PPO</v>
          </cell>
          <cell r="H4437">
            <v>237</v>
          </cell>
          <cell r="I4437">
            <v>0</v>
          </cell>
          <cell r="J4437">
            <v>201909</v>
          </cell>
          <cell r="K4437">
            <v>201800</v>
          </cell>
          <cell r="N4437">
            <v>137206.68</v>
          </cell>
          <cell r="O4437" t="str">
            <v>Small</v>
          </cell>
        </row>
        <row r="4438">
          <cell r="B4438" t="str">
            <v>NH_Small_HPIC_PPO</v>
          </cell>
          <cell r="H4438">
            <v>7</v>
          </cell>
          <cell r="I4438">
            <v>0</v>
          </cell>
          <cell r="J4438">
            <v>201909</v>
          </cell>
          <cell r="K4438">
            <v>201808</v>
          </cell>
          <cell r="N4438">
            <v>4120.71</v>
          </cell>
          <cell r="O4438" t="str">
            <v>Small</v>
          </cell>
        </row>
        <row r="4439">
          <cell r="B4439" t="str">
            <v>NH_Small_HPIC_PPO</v>
          </cell>
          <cell r="H4439">
            <v>54</v>
          </cell>
          <cell r="I4439">
            <v>0</v>
          </cell>
          <cell r="J4439">
            <v>201909</v>
          </cell>
          <cell r="K4439">
            <v>201908</v>
          </cell>
          <cell r="N4439">
            <v>31194.300000000003</v>
          </cell>
          <cell r="O4439" t="str">
            <v>Small</v>
          </cell>
        </row>
        <row r="4440">
          <cell r="B4440" t="str">
            <v>NH_Small_HPIC_PPO</v>
          </cell>
          <cell r="H4440">
            <v>151</v>
          </cell>
          <cell r="I4440">
            <v>0</v>
          </cell>
          <cell r="J4440">
            <v>201901</v>
          </cell>
          <cell r="K4440">
            <v>201800</v>
          </cell>
          <cell r="N4440">
            <v>92779.23000000001</v>
          </cell>
          <cell r="O4440" t="str">
            <v>Small</v>
          </cell>
        </row>
        <row r="4441">
          <cell r="B4441" t="str">
            <v>NH_Small_HPIC_PPO</v>
          </cell>
          <cell r="H4441">
            <v>9</v>
          </cell>
          <cell r="I4441">
            <v>0</v>
          </cell>
          <cell r="J4441">
            <v>201901</v>
          </cell>
          <cell r="K4441">
            <v>201808</v>
          </cell>
          <cell r="N4441">
            <v>4518.42</v>
          </cell>
          <cell r="O4441" t="str">
            <v>Small</v>
          </cell>
        </row>
        <row r="4442">
          <cell r="B4442" t="str">
            <v>NH_Small_HPIC_PPO</v>
          </cell>
          <cell r="H4442">
            <v>145</v>
          </cell>
          <cell r="I4442">
            <v>0</v>
          </cell>
          <cell r="J4442">
            <v>201902</v>
          </cell>
          <cell r="K4442">
            <v>201800</v>
          </cell>
          <cell r="N4442">
            <v>88863.349999999991</v>
          </cell>
          <cell r="O4442" t="str">
            <v>Small</v>
          </cell>
        </row>
        <row r="4443">
          <cell r="B4443" t="str">
            <v>NH_Small_HPIC_PPO</v>
          </cell>
          <cell r="H4443">
            <v>9</v>
          </cell>
          <cell r="I4443">
            <v>0</v>
          </cell>
          <cell r="J4443">
            <v>201902</v>
          </cell>
          <cell r="K4443">
            <v>201808</v>
          </cell>
          <cell r="N4443">
            <v>4518.42</v>
          </cell>
          <cell r="O4443" t="str">
            <v>Small</v>
          </cell>
        </row>
        <row r="4444">
          <cell r="B4444" t="str">
            <v>NH_Small_HPIC_PPO</v>
          </cell>
          <cell r="H4444">
            <v>142</v>
          </cell>
          <cell r="I4444">
            <v>0</v>
          </cell>
          <cell r="J4444">
            <v>201903</v>
          </cell>
          <cell r="K4444">
            <v>201800</v>
          </cell>
          <cell r="N4444">
            <v>87373.71</v>
          </cell>
          <cell r="O4444" t="str">
            <v>Small</v>
          </cell>
        </row>
        <row r="4445">
          <cell r="B4445" t="str">
            <v>NH_Small_HPIC_PPO</v>
          </cell>
          <cell r="H4445">
            <v>9</v>
          </cell>
          <cell r="I4445">
            <v>0</v>
          </cell>
          <cell r="J4445">
            <v>201903</v>
          </cell>
          <cell r="K4445">
            <v>201808</v>
          </cell>
          <cell r="N4445">
            <v>4518.42</v>
          </cell>
          <cell r="O4445" t="str">
            <v>Small</v>
          </cell>
        </row>
        <row r="4446">
          <cell r="B4446" t="str">
            <v>NH_Small_HPIC_PPO</v>
          </cell>
          <cell r="H4446">
            <v>142</v>
          </cell>
          <cell r="I4446">
            <v>0</v>
          </cell>
          <cell r="J4446">
            <v>201904</v>
          </cell>
          <cell r="K4446">
            <v>201800</v>
          </cell>
          <cell r="N4446">
            <v>88333.68</v>
          </cell>
          <cell r="O4446" t="str">
            <v>Small</v>
          </cell>
        </row>
        <row r="4447">
          <cell r="B4447" t="str">
            <v>NH_Small_HPIC_PPO</v>
          </cell>
          <cell r="H4447">
            <v>9</v>
          </cell>
          <cell r="I4447">
            <v>0</v>
          </cell>
          <cell r="J4447">
            <v>201904</v>
          </cell>
          <cell r="K4447">
            <v>201808</v>
          </cell>
          <cell r="N4447">
            <v>4518.42</v>
          </cell>
          <cell r="O4447" t="str">
            <v>Small</v>
          </cell>
        </row>
        <row r="4448">
          <cell r="B4448" t="str">
            <v>NH_Small_HPIC_PPO</v>
          </cell>
          <cell r="H4448">
            <v>145</v>
          </cell>
          <cell r="I4448">
            <v>0</v>
          </cell>
          <cell r="J4448">
            <v>201905</v>
          </cell>
          <cell r="K4448">
            <v>201800</v>
          </cell>
          <cell r="N4448">
            <v>89560.729999999981</v>
          </cell>
          <cell r="O4448" t="str">
            <v>Small</v>
          </cell>
        </row>
        <row r="4449">
          <cell r="B4449" t="str">
            <v>NH_Small_HPIC_PPO</v>
          </cell>
          <cell r="H4449">
            <v>9</v>
          </cell>
          <cell r="I4449">
            <v>0</v>
          </cell>
          <cell r="J4449">
            <v>201905</v>
          </cell>
          <cell r="K4449">
            <v>201808</v>
          </cell>
          <cell r="N4449">
            <v>4518.42</v>
          </cell>
          <cell r="O4449" t="str">
            <v>Small</v>
          </cell>
        </row>
        <row r="4450">
          <cell r="B4450" t="str">
            <v>NH_Small_HPIC_PPO</v>
          </cell>
          <cell r="H4450">
            <v>149</v>
          </cell>
          <cell r="I4450">
            <v>0</v>
          </cell>
          <cell r="J4450">
            <v>201906</v>
          </cell>
          <cell r="K4450">
            <v>201800</v>
          </cell>
          <cell r="N4450">
            <v>91245.639999999985</v>
          </cell>
          <cell r="O4450" t="str">
            <v>Small</v>
          </cell>
        </row>
        <row r="4451">
          <cell r="B4451" t="str">
            <v>NH_Small_HPIC_PPO</v>
          </cell>
          <cell r="H4451">
            <v>9</v>
          </cell>
          <cell r="I4451">
            <v>0</v>
          </cell>
          <cell r="J4451">
            <v>201906</v>
          </cell>
          <cell r="K4451">
            <v>201808</v>
          </cell>
          <cell r="N4451">
            <v>4518.42</v>
          </cell>
          <cell r="O4451" t="str">
            <v>Small</v>
          </cell>
        </row>
        <row r="4452">
          <cell r="B4452" t="str">
            <v>NH_Small_HPIC_PPO</v>
          </cell>
          <cell r="H4452">
            <v>145</v>
          </cell>
          <cell r="I4452">
            <v>0</v>
          </cell>
          <cell r="J4452">
            <v>201907</v>
          </cell>
          <cell r="K4452">
            <v>201800</v>
          </cell>
          <cell r="N4452">
            <v>89106.79</v>
          </cell>
          <cell r="O4452" t="str">
            <v>Small</v>
          </cell>
        </row>
        <row r="4453">
          <cell r="B4453" t="str">
            <v>NH_Small_HPIC_PPO</v>
          </cell>
          <cell r="H4453">
            <v>9</v>
          </cell>
          <cell r="I4453">
            <v>0</v>
          </cell>
          <cell r="J4453">
            <v>201907</v>
          </cell>
          <cell r="K4453">
            <v>201808</v>
          </cell>
          <cell r="N4453">
            <v>4518.42</v>
          </cell>
          <cell r="O4453" t="str">
            <v>Small</v>
          </cell>
        </row>
        <row r="4454">
          <cell r="B4454" t="str">
            <v>NH_Small_HPIC_PPO</v>
          </cell>
          <cell r="H4454">
            <v>138</v>
          </cell>
          <cell r="I4454">
            <v>0</v>
          </cell>
          <cell r="J4454">
            <v>201908</v>
          </cell>
          <cell r="K4454">
            <v>201800</v>
          </cell>
          <cell r="N4454">
            <v>84548.01999999999</v>
          </cell>
          <cell r="O4454" t="str">
            <v>Small</v>
          </cell>
        </row>
        <row r="4455">
          <cell r="B4455" t="str">
            <v>NH_Small_HPIC_PPO</v>
          </cell>
          <cell r="H4455">
            <v>9</v>
          </cell>
          <cell r="I4455">
            <v>0</v>
          </cell>
          <cell r="J4455">
            <v>201908</v>
          </cell>
          <cell r="K4455">
            <v>201808</v>
          </cell>
          <cell r="N4455">
            <v>4518.42</v>
          </cell>
          <cell r="O4455" t="str">
            <v>Small</v>
          </cell>
        </row>
        <row r="4456">
          <cell r="B4456" t="str">
            <v>NH_Small_HPIC_PPO</v>
          </cell>
          <cell r="H4456">
            <v>161</v>
          </cell>
          <cell r="I4456">
            <v>0</v>
          </cell>
          <cell r="J4456">
            <v>201909</v>
          </cell>
          <cell r="K4456">
            <v>201800</v>
          </cell>
          <cell r="N4456">
            <v>95662.420000000013</v>
          </cell>
          <cell r="O4456" t="str">
            <v>Small</v>
          </cell>
        </row>
        <row r="4457">
          <cell r="B4457" t="str">
            <v>NH_Small_HPIC_PPO</v>
          </cell>
          <cell r="H4457">
            <v>9</v>
          </cell>
          <cell r="I4457">
            <v>0</v>
          </cell>
          <cell r="J4457">
            <v>201909</v>
          </cell>
          <cell r="K4457">
            <v>201808</v>
          </cell>
          <cell r="N4457">
            <v>4615.91</v>
          </cell>
          <cell r="O4457" t="str">
            <v>Small</v>
          </cell>
        </row>
        <row r="4458">
          <cell r="B4458" t="str">
            <v>NH_Small_HPIC_PPO</v>
          </cell>
          <cell r="H4458">
            <v>6</v>
          </cell>
          <cell r="I4458">
            <v>0</v>
          </cell>
          <cell r="J4458">
            <v>201909</v>
          </cell>
          <cell r="K4458">
            <v>201908</v>
          </cell>
          <cell r="N4458">
            <v>3306.53</v>
          </cell>
          <cell r="O4458" t="str">
            <v>Small</v>
          </cell>
        </row>
        <row r="4459">
          <cell r="B4459" t="str">
            <v>NH_Small_HPIC_PPO</v>
          </cell>
          <cell r="H4459">
            <v>128</v>
          </cell>
          <cell r="I4459">
            <v>0</v>
          </cell>
          <cell r="J4459">
            <v>201901</v>
          </cell>
          <cell r="K4459">
            <v>201800</v>
          </cell>
          <cell r="N4459">
            <v>77774.709999999977</v>
          </cell>
          <cell r="O4459" t="str">
            <v>Small</v>
          </cell>
        </row>
        <row r="4460">
          <cell r="B4460" t="str">
            <v>NH_Small_HPIC_PPO</v>
          </cell>
          <cell r="H4460">
            <v>128</v>
          </cell>
          <cell r="I4460">
            <v>0</v>
          </cell>
          <cell r="J4460">
            <v>201902</v>
          </cell>
          <cell r="K4460">
            <v>201800</v>
          </cell>
          <cell r="N4460">
            <v>77774.709999999977</v>
          </cell>
          <cell r="O4460" t="str">
            <v>Small</v>
          </cell>
        </row>
        <row r="4461">
          <cell r="B4461" t="str">
            <v>NH_Small_HPIC_PPO</v>
          </cell>
          <cell r="H4461">
            <v>121</v>
          </cell>
          <cell r="I4461">
            <v>0</v>
          </cell>
          <cell r="J4461">
            <v>201903</v>
          </cell>
          <cell r="K4461">
            <v>201800</v>
          </cell>
          <cell r="N4461">
            <v>74427.59</v>
          </cell>
          <cell r="O4461" t="str">
            <v>Small</v>
          </cell>
        </row>
        <row r="4462">
          <cell r="B4462" t="str">
            <v>NH_Small_HPIC_PPO</v>
          </cell>
          <cell r="H4462">
            <v>122</v>
          </cell>
          <cell r="I4462">
            <v>0</v>
          </cell>
          <cell r="J4462">
            <v>201904</v>
          </cell>
          <cell r="K4462">
            <v>201800</v>
          </cell>
          <cell r="N4462">
            <v>73320.06</v>
          </cell>
          <cell r="O4462" t="str">
            <v>Small</v>
          </cell>
        </row>
        <row r="4463">
          <cell r="B4463" t="str">
            <v>NH_Small_HPIC_PPO</v>
          </cell>
          <cell r="H4463">
            <v>134</v>
          </cell>
          <cell r="I4463">
            <v>0</v>
          </cell>
          <cell r="J4463">
            <v>201905</v>
          </cell>
          <cell r="K4463">
            <v>201800</v>
          </cell>
          <cell r="N4463">
            <v>79689.09</v>
          </cell>
          <cell r="O4463" t="str">
            <v>Small</v>
          </cell>
        </row>
        <row r="4464">
          <cell r="B4464" t="str">
            <v>NH_Small_HPIC_PPO</v>
          </cell>
          <cell r="H4464">
            <v>139</v>
          </cell>
          <cell r="I4464">
            <v>0</v>
          </cell>
          <cell r="J4464">
            <v>201906</v>
          </cell>
          <cell r="K4464">
            <v>201800</v>
          </cell>
          <cell r="N4464">
            <v>83582.169999999984</v>
          </cell>
          <cell r="O4464" t="str">
            <v>Small</v>
          </cell>
        </row>
        <row r="4465">
          <cell r="B4465" t="str">
            <v>NH_Small_HPIC_PPO</v>
          </cell>
          <cell r="H4465">
            <v>139</v>
          </cell>
          <cell r="I4465">
            <v>0</v>
          </cell>
          <cell r="J4465">
            <v>201907</v>
          </cell>
          <cell r="K4465">
            <v>201800</v>
          </cell>
          <cell r="N4465">
            <v>83610.73</v>
          </cell>
          <cell r="O4465" t="str">
            <v>Small</v>
          </cell>
        </row>
        <row r="4466">
          <cell r="B4466" t="str">
            <v>NH_Small_HPIC_PPO</v>
          </cell>
          <cell r="H4466">
            <v>142</v>
          </cell>
          <cell r="I4466">
            <v>0</v>
          </cell>
          <cell r="J4466">
            <v>201908</v>
          </cell>
          <cell r="K4466">
            <v>201800</v>
          </cell>
          <cell r="N4466">
            <v>84308.569999999992</v>
          </cell>
          <cell r="O4466" t="str">
            <v>Small</v>
          </cell>
        </row>
        <row r="4467">
          <cell r="B4467" t="str">
            <v>NH_Small_HPIC_PPO</v>
          </cell>
          <cell r="H4467">
            <v>143</v>
          </cell>
          <cell r="I4467">
            <v>0</v>
          </cell>
          <cell r="J4467">
            <v>201909</v>
          </cell>
          <cell r="K4467">
            <v>201800</v>
          </cell>
          <cell r="N4467">
            <v>84625.229999999981</v>
          </cell>
          <cell r="O4467" t="str">
            <v>Small</v>
          </cell>
        </row>
        <row r="4468">
          <cell r="B4468" t="str">
            <v>NH_Small_HPIC_PPO</v>
          </cell>
          <cell r="H4468">
            <v>87</v>
          </cell>
          <cell r="I4468">
            <v>0</v>
          </cell>
          <cell r="J4468">
            <v>201901</v>
          </cell>
          <cell r="K4468">
            <v>201800</v>
          </cell>
          <cell r="N4468">
            <v>48301.25</v>
          </cell>
          <cell r="O4468" t="str">
            <v>Small</v>
          </cell>
        </row>
        <row r="4469">
          <cell r="B4469" t="str">
            <v>NH_Small_HPIC_PPO</v>
          </cell>
          <cell r="H4469">
            <v>6</v>
          </cell>
          <cell r="I4469">
            <v>0</v>
          </cell>
          <cell r="J4469">
            <v>201901</v>
          </cell>
          <cell r="K4469">
            <v>201808</v>
          </cell>
          <cell r="N4469">
            <v>4813.22</v>
          </cell>
          <cell r="O4469" t="str">
            <v>Small</v>
          </cell>
        </row>
        <row r="4470">
          <cell r="B4470" t="str">
            <v>NH_Small_HPIC_PPO</v>
          </cell>
          <cell r="H4470">
            <v>84</v>
          </cell>
          <cell r="I4470">
            <v>0</v>
          </cell>
          <cell r="J4470">
            <v>201902</v>
          </cell>
          <cell r="K4470">
            <v>201800</v>
          </cell>
          <cell r="N4470">
            <v>47256.28</v>
          </cell>
          <cell r="O4470" t="str">
            <v>Small</v>
          </cell>
        </row>
        <row r="4471">
          <cell r="B4471" t="str">
            <v>NH_Small_HPIC_PPO</v>
          </cell>
          <cell r="H4471">
            <v>6</v>
          </cell>
          <cell r="I4471">
            <v>0</v>
          </cell>
          <cell r="J4471">
            <v>201902</v>
          </cell>
          <cell r="K4471">
            <v>201808</v>
          </cell>
          <cell r="N4471">
            <v>4813.22</v>
          </cell>
          <cell r="O4471" t="str">
            <v>Small</v>
          </cell>
        </row>
        <row r="4472">
          <cell r="B4472" t="str">
            <v>NH_Small_HPIC_PPO</v>
          </cell>
          <cell r="H4472">
            <v>84</v>
          </cell>
          <cell r="I4472">
            <v>0</v>
          </cell>
          <cell r="J4472">
            <v>201903</v>
          </cell>
          <cell r="K4472">
            <v>201800</v>
          </cell>
          <cell r="N4472">
            <v>46951.040000000008</v>
          </cell>
          <cell r="O4472" t="str">
            <v>Small</v>
          </cell>
        </row>
        <row r="4473">
          <cell r="B4473" t="str">
            <v>NH_Small_HPIC_PPO</v>
          </cell>
          <cell r="H4473">
            <v>6</v>
          </cell>
          <cell r="I4473">
            <v>0</v>
          </cell>
          <cell r="J4473">
            <v>201903</v>
          </cell>
          <cell r="K4473">
            <v>201808</v>
          </cell>
          <cell r="N4473">
            <v>4813.22</v>
          </cell>
          <cell r="O4473" t="str">
            <v>Small</v>
          </cell>
        </row>
        <row r="4474">
          <cell r="B4474" t="str">
            <v>NH_Small_HPIC_PPO</v>
          </cell>
          <cell r="H4474">
            <v>79</v>
          </cell>
          <cell r="I4474">
            <v>0</v>
          </cell>
          <cell r="J4474">
            <v>201904</v>
          </cell>
          <cell r="K4474">
            <v>201800</v>
          </cell>
          <cell r="N4474">
            <v>44219.810000000005</v>
          </cell>
          <cell r="O4474" t="str">
            <v>Small</v>
          </cell>
        </row>
        <row r="4475">
          <cell r="B4475" t="str">
            <v>NH_Small_HPIC_PPO</v>
          </cell>
          <cell r="H4475">
            <v>4</v>
          </cell>
          <cell r="I4475">
            <v>0</v>
          </cell>
          <cell r="J4475">
            <v>201904</v>
          </cell>
          <cell r="K4475">
            <v>201808</v>
          </cell>
          <cell r="N4475">
            <v>2439.08</v>
          </cell>
          <cell r="O4475" t="str">
            <v>Small</v>
          </cell>
        </row>
        <row r="4476">
          <cell r="B4476" t="str">
            <v>NH_Small_HPIC_PPO</v>
          </cell>
          <cell r="H4476">
            <v>77</v>
          </cell>
          <cell r="I4476">
            <v>0</v>
          </cell>
          <cell r="J4476">
            <v>201905</v>
          </cell>
          <cell r="K4476">
            <v>201800</v>
          </cell>
          <cell r="N4476">
            <v>43589.280000000006</v>
          </cell>
          <cell r="O4476" t="str">
            <v>Small</v>
          </cell>
        </row>
        <row r="4477">
          <cell r="B4477" t="str">
            <v>NH_Small_HPIC_PPO</v>
          </cell>
          <cell r="H4477">
            <v>4</v>
          </cell>
          <cell r="I4477">
            <v>0</v>
          </cell>
          <cell r="J4477">
            <v>201905</v>
          </cell>
          <cell r="K4477">
            <v>201808</v>
          </cell>
          <cell r="N4477">
            <v>2439.08</v>
          </cell>
          <cell r="O4477" t="str">
            <v>Small</v>
          </cell>
        </row>
        <row r="4478">
          <cell r="B4478" t="str">
            <v>NH_Small_HPIC_PPO</v>
          </cell>
          <cell r="H4478">
            <v>78</v>
          </cell>
          <cell r="I4478">
            <v>0</v>
          </cell>
          <cell r="J4478">
            <v>201906</v>
          </cell>
          <cell r="K4478">
            <v>201800</v>
          </cell>
          <cell r="N4478">
            <v>43437.55</v>
          </cell>
          <cell r="O4478" t="str">
            <v>Small</v>
          </cell>
        </row>
        <row r="4479">
          <cell r="B4479" t="str">
            <v>NH_Small_HPIC_PPO</v>
          </cell>
          <cell r="H4479">
            <v>4</v>
          </cell>
          <cell r="I4479">
            <v>0</v>
          </cell>
          <cell r="J4479">
            <v>201906</v>
          </cell>
          <cell r="K4479">
            <v>201808</v>
          </cell>
          <cell r="N4479">
            <v>2439.08</v>
          </cell>
          <cell r="O4479" t="str">
            <v>Small</v>
          </cell>
        </row>
        <row r="4480">
          <cell r="B4480" t="str">
            <v>NH_Small_HPIC_PPO</v>
          </cell>
          <cell r="H4480">
            <v>78</v>
          </cell>
          <cell r="I4480">
            <v>0</v>
          </cell>
          <cell r="J4480">
            <v>201907</v>
          </cell>
          <cell r="K4480">
            <v>201800</v>
          </cell>
          <cell r="N4480">
            <v>43210.710000000014</v>
          </cell>
          <cell r="O4480" t="str">
            <v>Small</v>
          </cell>
        </row>
        <row r="4481">
          <cell r="B4481" t="str">
            <v>NH_Small_HPIC_PPO</v>
          </cell>
          <cell r="H4481">
            <v>4</v>
          </cell>
          <cell r="I4481">
            <v>0</v>
          </cell>
          <cell r="J4481">
            <v>201907</v>
          </cell>
          <cell r="K4481">
            <v>201808</v>
          </cell>
          <cell r="N4481">
            <v>2439.08</v>
          </cell>
          <cell r="O4481" t="str">
            <v>Small</v>
          </cell>
        </row>
        <row r="4482">
          <cell r="B4482" t="str">
            <v>NH_Small_HPIC_PPO</v>
          </cell>
          <cell r="H4482">
            <v>74</v>
          </cell>
          <cell r="I4482">
            <v>0</v>
          </cell>
          <cell r="J4482">
            <v>201908</v>
          </cell>
          <cell r="K4482">
            <v>201800</v>
          </cell>
          <cell r="N4482">
            <v>46341.181818181816</v>
          </cell>
          <cell r="O4482" t="str">
            <v>Small</v>
          </cell>
        </row>
        <row r="4483">
          <cell r="B4483" t="str">
            <v>NH_Small_HPIC_PPO</v>
          </cell>
          <cell r="H4483">
            <v>4</v>
          </cell>
          <cell r="I4483">
            <v>0</v>
          </cell>
          <cell r="J4483">
            <v>201908</v>
          </cell>
          <cell r="K4483">
            <v>201808</v>
          </cell>
          <cell r="N4483">
            <v>2439.08</v>
          </cell>
          <cell r="O4483" t="str">
            <v>Small</v>
          </cell>
        </row>
        <row r="4484">
          <cell r="B4484" t="str">
            <v>NH_Small_HPIC_PPO</v>
          </cell>
          <cell r="H4484">
            <v>61</v>
          </cell>
          <cell r="I4484">
            <v>0</v>
          </cell>
          <cell r="J4484">
            <v>201909</v>
          </cell>
          <cell r="K4484">
            <v>201800</v>
          </cell>
          <cell r="N4484">
            <v>35409.61</v>
          </cell>
          <cell r="O4484" t="str">
            <v>Small</v>
          </cell>
        </row>
        <row r="4485">
          <cell r="B4485" t="str">
            <v>NH_Small_HPIC_PPO</v>
          </cell>
          <cell r="H4485">
            <v>4</v>
          </cell>
          <cell r="I4485">
            <v>0</v>
          </cell>
          <cell r="J4485">
            <v>201909</v>
          </cell>
          <cell r="K4485">
            <v>201808</v>
          </cell>
          <cell r="N4485">
            <v>2439.08</v>
          </cell>
          <cell r="O4485" t="str">
            <v>Small</v>
          </cell>
        </row>
        <row r="4486">
          <cell r="B4486" t="str">
            <v>NH_Small_HPIC_PPO</v>
          </cell>
          <cell r="H4486">
            <v>688</v>
          </cell>
          <cell r="I4486">
            <v>0</v>
          </cell>
          <cell r="J4486">
            <v>201901</v>
          </cell>
          <cell r="K4486">
            <v>201800</v>
          </cell>
          <cell r="N4486">
            <v>461470.91</v>
          </cell>
          <cell r="O4486" t="str">
            <v>Small</v>
          </cell>
        </row>
        <row r="4487">
          <cell r="B4487" t="str">
            <v>NH_Small_HPIC_PPO</v>
          </cell>
          <cell r="H4487">
            <v>17</v>
          </cell>
          <cell r="I4487">
            <v>0</v>
          </cell>
          <cell r="J4487">
            <v>201901</v>
          </cell>
          <cell r="K4487">
            <v>201808</v>
          </cell>
          <cell r="N4487">
            <v>10438.57</v>
          </cell>
          <cell r="O4487" t="str">
            <v>Small</v>
          </cell>
        </row>
        <row r="4488">
          <cell r="B4488" t="str">
            <v>NH_Small_HPIC_PPO</v>
          </cell>
          <cell r="H4488">
            <v>692</v>
          </cell>
          <cell r="I4488">
            <v>0</v>
          </cell>
          <cell r="J4488">
            <v>201902</v>
          </cell>
          <cell r="K4488">
            <v>201800</v>
          </cell>
          <cell r="N4488">
            <v>464268.73000000004</v>
          </cell>
          <cell r="O4488" t="str">
            <v>Small</v>
          </cell>
        </row>
        <row r="4489">
          <cell r="B4489" t="str">
            <v>NH_Small_HPIC_PPO</v>
          </cell>
          <cell r="H4489">
            <v>17</v>
          </cell>
          <cell r="I4489">
            <v>0</v>
          </cell>
          <cell r="J4489">
            <v>201902</v>
          </cell>
          <cell r="K4489">
            <v>201808</v>
          </cell>
          <cell r="N4489">
            <v>10438.57</v>
          </cell>
          <cell r="O4489" t="str">
            <v>Small</v>
          </cell>
        </row>
        <row r="4490">
          <cell r="B4490" t="str">
            <v>NH_Small_HPIC_PPO</v>
          </cell>
          <cell r="H4490">
            <v>694</v>
          </cell>
          <cell r="I4490">
            <v>0</v>
          </cell>
          <cell r="J4490">
            <v>201903</v>
          </cell>
          <cell r="K4490">
            <v>201800</v>
          </cell>
          <cell r="N4490">
            <v>462399.23</v>
          </cell>
          <cell r="O4490" t="str">
            <v>Small</v>
          </cell>
        </row>
        <row r="4491">
          <cell r="B4491" t="str">
            <v>NH_Small_HPIC_PPO</v>
          </cell>
          <cell r="H4491">
            <v>17</v>
          </cell>
          <cell r="I4491">
            <v>0</v>
          </cell>
          <cell r="J4491">
            <v>201903</v>
          </cell>
          <cell r="K4491">
            <v>201808</v>
          </cell>
          <cell r="N4491">
            <v>10438.57</v>
          </cell>
          <cell r="O4491" t="str">
            <v>Small</v>
          </cell>
        </row>
        <row r="4492">
          <cell r="B4492" t="str">
            <v>NH_Small_HPIC_PPO</v>
          </cell>
          <cell r="H4492">
            <v>679</v>
          </cell>
          <cell r="I4492">
            <v>0</v>
          </cell>
          <cell r="J4492">
            <v>201904</v>
          </cell>
          <cell r="K4492">
            <v>201800</v>
          </cell>
          <cell r="N4492">
            <v>450286.36000000004</v>
          </cell>
          <cell r="O4492" t="str">
            <v>Small</v>
          </cell>
        </row>
        <row r="4493">
          <cell r="B4493" t="str">
            <v>NH_Small_HPIC_PPO</v>
          </cell>
          <cell r="H4493">
            <v>17</v>
          </cell>
          <cell r="I4493">
            <v>0</v>
          </cell>
          <cell r="J4493">
            <v>201904</v>
          </cell>
          <cell r="K4493">
            <v>201808</v>
          </cell>
          <cell r="N4493">
            <v>10438.57</v>
          </cell>
          <cell r="O4493" t="str">
            <v>Small</v>
          </cell>
        </row>
        <row r="4494">
          <cell r="B4494" t="str">
            <v>NH_Small_HPIC_PPO</v>
          </cell>
          <cell r="H4494">
            <v>672</v>
          </cell>
          <cell r="I4494">
            <v>0</v>
          </cell>
          <cell r="J4494">
            <v>201905</v>
          </cell>
          <cell r="K4494">
            <v>201800</v>
          </cell>
          <cell r="N4494">
            <v>445993.14</v>
          </cell>
          <cell r="O4494" t="str">
            <v>Small</v>
          </cell>
        </row>
        <row r="4495">
          <cell r="B4495" t="str">
            <v>NH_Small_HPIC_PPO</v>
          </cell>
          <cell r="H4495">
            <v>17</v>
          </cell>
          <cell r="I4495">
            <v>0</v>
          </cell>
          <cell r="J4495">
            <v>201905</v>
          </cell>
          <cell r="K4495">
            <v>201808</v>
          </cell>
          <cell r="N4495">
            <v>10438.57</v>
          </cell>
          <cell r="O4495" t="str">
            <v>Small</v>
          </cell>
        </row>
        <row r="4496">
          <cell r="B4496" t="str">
            <v>NH_Small_HPIC_PPO</v>
          </cell>
          <cell r="H4496">
            <v>679</v>
          </cell>
          <cell r="I4496">
            <v>0</v>
          </cell>
          <cell r="J4496">
            <v>201906</v>
          </cell>
          <cell r="K4496">
            <v>201800</v>
          </cell>
          <cell r="N4496">
            <v>448000.27999999991</v>
          </cell>
          <cell r="O4496" t="str">
            <v>Small</v>
          </cell>
        </row>
        <row r="4497">
          <cell r="B4497" t="str">
            <v>NH_Small_HPIC_PPO</v>
          </cell>
          <cell r="H4497">
            <v>17</v>
          </cell>
          <cell r="I4497">
            <v>0</v>
          </cell>
          <cell r="J4497">
            <v>201906</v>
          </cell>
          <cell r="K4497">
            <v>201808</v>
          </cell>
          <cell r="N4497">
            <v>10438.57</v>
          </cell>
          <cell r="O4497" t="str">
            <v>Small</v>
          </cell>
        </row>
        <row r="4498">
          <cell r="B4498" t="str">
            <v>NH_Small_HPIC_PPO</v>
          </cell>
          <cell r="H4498">
            <v>683</v>
          </cell>
          <cell r="I4498">
            <v>0</v>
          </cell>
          <cell r="J4498">
            <v>201907</v>
          </cell>
          <cell r="K4498">
            <v>201800</v>
          </cell>
          <cell r="N4498">
            <v>451589.12999999995</v>
          </cell>
          <cell r="O4498" t="str">
            <v>Small</v>
          </cell>
        </row>
        <row r="4499">
          <cell r="B4499" t="str">
            <v>NH_Small_HPIC_PPO</v>
          </cell>
          <cell r="H4499">
            <v>17</v>
          </cell>
          <cell r="I4499">
            <v>0</v>
          </cell>
          <cell r="J4499">
            <v>201907</v>
          </cell>
          <cell r="K4499">
            <v>201808</v>
          </cell>
          <cell r="N4499">
            <v>10438.57</v>
          </cell>
          <cell r="O4499" t="str">
            <v>Small</v>
          </cell>
        </row>
        <row r="4500">
          <cell r="B4500" t="str">
            <v>NH_Small_HPIC_PPO</v>
          </cell>
          <cell r="H4500">
            <v>658</v>
          </cell>
          <cell r="I4500">
            <v>0</v>
          </cell>
          <cell r="J4500">
            <v>201908</v>
          </cell>
          <cell r="K4500">
            <v>201800</v>
          </cell>
          <cell r="N4500">
            <v>434217.92</v>
          </cell>
          <cell r="O4500" t="str">
            <v>Small</v>
          </cell>
        </row>
        <row r="4501">
          <cell r="B4501" t="str">
            <v>NH_Small_HPIC_PPO</v>
          </cell>
          <cell r="H4501">
            <v>17</v>
          </cell>
          <cell r="I4501">
            <v>0</v>
          </cell>
          <cell r="J4501">
            <v>201908</v>
          </cell>
          <cell r="K4501">
            <v>201808</v>
          </cell>
          <cell r="N4501">
            <v>10438.57</v>
          </cell>
          <cell r="O4501" t="str">
            <v>Small</v>
          </cell>
        </row>
        <row r="4502">
          <cell r="B4502" t="str">
            <v>NH_Small_HPIC_PPO</v>
          </cell>
          <cell r="H4502">
            <v>659</v>
          </cell>
          <cell r="I4502">
            <v>0</v>
          </cell>
          <cell r="J4502">
            <v>201909</v>
          </cell>
          <cell r="K4502">
            <v>201800</v>
          </cell>
          <cell r="N4502">
            <v>435895.05000000005</v>
          </cell>
          <cell r="O4502" t="str">
            <v>Small</v>
          </cell>
        </row>
        <row r="4503">
          <cell r="B4503" t="str">
            <v>NH_Small_HPIC_PPO</v>
          </cell>
          <cell r="H4503">
            <v>17</v>
          </cell>
          <cell r="I4503">
            <v>0</v>
          </cell>
          <cell r="J4503">
            <v>201909</v>
          </cell>
          <cell r="K4503">
            <v>201808</v>
          </cell>
          <cell r="N4503">
            <v>10438.57</v>
          </cell>
          <cell r="O4503" t="str">
            <v>Small</v>
          </cell>
        </row>
        <row r="4504">
          <cell r="B4504" t="str">
            <v>CT_CRC_HPHCCT_HMO_POS</v>
          </cell>
          <cell r="H4504"/>
          <cell r="I4504">
            <v>0</v>
          </cell>
          <cell r="J4504">
            <v>201909</v>
          </cell>
          <cell r="K4504">
            <v>201908</v>
          </cell>
          <cell r="N4504">
            <v>25135.95</v>
          </cell>
          <cell r="O4504" t="str">
            <v>CRC</v>
          </cell>
        </row>
        <row r="4505">
          <cell r="B4505" t="str">
            <v>CT_CRC_HPIC_PPO</v>
          </cell>
          <cell r="H4505"/>
          <cell r="I4505">
            <v>0</v>
          </cell>
          <cell r="J4505">
            <v>201909</v>
          </cell>
          <cell r="K4505">
            <v>201908</v>
          </cell>
          <cell r="N4505">
            <v>42223.179999999993</v>
          </cell>
          <cell r="O4505" t="str">
            <v>CRC</v>
          </cell>
        </row>
        <row r="4510">
          <cell r="N4510"/>
        </row>
      </sheetData>
      <sheetData sheetId="19">
        <row r="4">
          <cell r="D4" t="str">
            <v>ME</v>
          </cell>
        </row>
        <row r="5">
          <cell r="D5" t="str">
            <v>CRC</v>
          </cell>
        </row>
        <row r="6">
          <cell r="D6" t="str">
            <v>HPHC</v>
          </cell>
        </row>
        <row r="7">
          <cell r="D7" t="str">
            <v>HMO_POS</v>
          </cell>
        </row>
      </sheetData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undsTransfer"/>
      <sheetName val="Combined Month Report"/>
      <sheetName val="TY 2015 Month Report"/>
      <sheetName val="TY 2015 Month History"/>
      <sheetName val="TY 2014 Month Report"/>
      <sheetName val="TY 2014 Month History"/>
      <sheetName val="MA Month Report"/>
      <sheetName val="NH Month Report"/>
      <sheetName val="ME Month Report"/>
      <sheetName val="Payments to HPHC"/>
      <sheetName val="Data"/>
      <sheetName val="Policy Summary"/>
      <sheetName val="Table"/>
    </sheetNames>
    <sheetDataSet>
      <sheetData sheetId="0" refreshError="1"/>
      <sheetData sheetId="1">
        <row r="4">
          <cell r="V4">
            <v>42216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>
        <row r="2">
          <cell r="B2">
            <v>42216</v>
          </cell>
        </row>
        <row r="4">
          <cell r="B4">
            <v>0.7</v>
          </cell>
          <cell r="E4">
            <v>1</v>
          </cell>
          <cell r="F4">
            <v>0</v>
          </cell>
          <cell r="G4">
            <v>1E-3</v>
          </cell>
        </row>
        <row r="5">
          <cell r="E5">
            <v>2</v>
          </cell>
          <cell r="F5">
            <v>4.0000000000000001E-3</v>
          </cell>
          <cell r="G5">
            <v>7.0000000000000001E-3</v>
          </cell>
        </row>
        <row r="6">
          <cell r="E6">
            <v>3</v>
          </cell>
          <cell r="F6">
            <v>1.4E-2</v>
          </cell>
          <cell r="G6">
            <v>2.1999999999999999E-2</v>
          </cell>
        </row>
        <row r="7">
          <cell r="E7">
            <v>4</v>
          </cell>
          <cell r="F7">
            <v>3.6999999999999998E-2</v>
          </cell>
          <cell r="G7">
            <v>4.9000000000000002E-2</v>
          </cell>
        </row>
        <row r="8">
          <cell r="E8">
            <v>5</v>
          </cell>
          <cell r="F8">
            <v>7.2999999999999995E-2</v>
          </cell>
          <cell r="G8">
            <v>8.8999999999999996E-2</v>
          </cell>
        </row>
        <row r="9">
          <cell r="A9">
            <v>0</v>
          </cell>
          <cell r="B9">
            <v>0.62</v>
          </cell>
          <cell r="E9">
            <v>6</v>
          </cell>
          <cell r="F9">
            <v>0.12</v>
          </cell>
          <cell r="G9">
            <v>0.13900000000000001</v>
          </cell>
        </row>
        <row r="10">
          <cell r="A10">
            <v>1</v>
          </cell>
          <cell r="B10">
            <v>0</v>
          </cell>
          <cell r="E10">
            <v>7</v>
          </cell>
          <cell r="F10">
            <v>0.17799999999999999</v>
          </cell>
          <cell r="G10">
            <v>0.20399999999999999</v>
          </cell>
        </row>
        <row r="11">
          <cell r="A11">
            <v>2000001</v>
          </cell>
          <cell r="B11">
            <v>0.16</v>
          </cell>
          <cell r="E11">
            <v>8</v>
          </cell>
          <cell r="F11">
            <v>0.25700000000000001</v>
          </cell>
          <cell r="G11">
            <v>0.28699999999999998</v>
          </cell>
        </row>
        <row r="12">
          <cell r="A12">
            <v>3000001</v>
          </cell>
          <cell r="B12">
            <v>0.22</v>
          </cell>
          <cell r="E12">
            <v>9</v>
          </cell>
          <cell r="F12">
            <v>0.34599999999999997</v>
          </cell>
          <cell r="G12">
            <v>0.379</v>
          </cell>
        </row>
        <row r="13">
          <cell r="A13">
            <v>4000001</v>
          </cell>
          <cell r="B13">
            <v>0.26</v>
          </cell>
          <cell r="E13">
            <v>10</v>
          </cell>
          <cell r="F13">
            <v>0.44400000000000001</v>
          </cell>
          <cell r="G13">
            <v>0.47399999999999998</v>
          </cell>
        </row>
        <row r="14">
          <cell r="A14">
            <v>5000001</v>
          </cell>
          <cell r="B14">
            <v>0.31</v>
          </cell>
          <cell r="E14">
            <v>11</v>
          </cell>
          <cell r="F14">
            <v>0.53500000000000003</v>
          </cell>
          <cell r="G14">
            <v>0.57699999999999996</v>
          </cell>
        </row>
        <row r="15">
          <cell r="A15">
            <v>6000001</v>
          </cell>
          <cell r="B15">
            <v>0.38</v>
          </cell>
          <cell r="E15">
            <v>12</v>
          </cell>
          <cell r="F15">
            <v>0.66100000000000003</v>
          </cell>
          <cell r="G15">
            <v>0.71</v>
          </cell>
        </row>
        <row r="16">
          <cell r="A16">
            <v>8000001</v>
          </cell>
          <cell r="B16">
            <v>0.41000000000000003</v>
          </cell>
          <cell r="E16">
            <v>13</v>
          </cell>
          <cell r="F16">
            <v>0.80700000000000005</v>
          </cell>
          <cell r="G16">
            <v>0.83699999999999997</v>
          </cell>
        </row>
        <row r="17">
          <cell r="A17">
            <v>10000001</v>
          </cell>
          <cell r="B17">
            <v>0.51</v>
          </cell>
          <cell r="E17">
            <v>14</v>
          </cell>
          <cell r="F17">
            <v>0.89800000000000002</v>
          </cell>
          <cell r="G17">
            <v>0.91200000000000003</v>
          </cell>
        </row>
        <row r="18">
          <cell r="A18">
            <v>20000001</v>
          </cell>
          <cell r="B18">
            <v>0.62</v>
          </cell>
          <cell r="E18">
            <v>15</v>
          </cell>
          <cell r="F18">
            <v>0.93899999999999995</v>
          </cell>
          <cell r="G18">
            <v>0.94599999999999995</v>
          </cell>
        </row>
        <row r="19">
          <cell r="E19">
            <v>16</v>
          </cell>
          <cell r="F19">
            <v>0.96099999999999997</v>
          </cell>
          <cell r="G19">
            <v>0.96399999999999997</v>
          </cell>
        </row>
        <row r="20">
          <cell r="E20">
            <v>17</v>
          </cell>
          <cell r="F20">
            <v>0.97099999999999997</v>
          </cell>
          <cell r="G20">
            <v>0.97399999999999998</v>
          </cell>
        </row>
        <row r="21">
          <cell r="E21">
            <v>18</v>
          </cell>
          <cell r="F21">
            <v>0.98099999999999998</v>
          </cell>
          <cell r="G21">
            <v>0.98299999999999998</v>
          </cell>
        </row>
        <row r="22">
          <cell r="E22">
            <v>19</v>
          </cell>
          <cell r="F22">
            <v>0.98799999999999999</v>
          </cell>
          <cell r="G22">
            <v>0.99</v>
          </cell>
        </row>
        <row r="23">
          <cell r="A23">
            <v>0</v>
          </cell>
          <cell r="B23">
            <v>0.68</v>
          </cell>
          <cell r="E23">
            <v>20</v>
          </cell>
          <cell r="F23">
            <v>0.99399999999999999</v>
          </cell>
          <cell r="G23">
            <v>0.995</v>
          </cell>
        </row>
        <row r="24">
          <cell r="A24">
            <v>1</v>
          </cell>
          <cell r="B24">
            <v>0</v>
          </cell>
          <cell r="E24">
            <v>21</v>
          </cell>
          <cell r="F24">
            <v>0.996</v>
          </cell>
          <cell r="G24">
            <v>0.997</v>
          </cell>
        </row>
        <row r="25">
          <cell r="A25">
            <v>2000001</v>
          </cell>
          <cell r="B25">
            <v>0.21</v>
          </cell>
          <cell r="E25">
            <v>22</v>
          </cell>
          <cell r="F25">
            <v>0.998</v>
          </cell>
          <cell r="G25">
            <v>0.998</v>
          </cell>
        </row>
        <row r="26">
          <cell r="A26">
            <v>3000001</v>
          </cell>
          <cell r="B26">
            <v>0.27</v>
          </cell>
          <cell r="E26">
            <v>23</v>
          </cell>
          <cell r="F26">
            <v>0.997</v>
          </cell>
          <cell r="G26">
            <v>0.997</v>
          </cell>
        </row>
        <row r="27">
          <cell r="A27">
            <v>4000001</v>
          </cell>
          <cell r="B27">
            <v>0.32</v>
          </cell>
          <cell r="E27">
            <v>24</v>
          </cell>
          <cell r="F27">
            <v>0.997</v>
          </cell>
          <cell r="G27">
            <v>0.997</v>
          </cell>
        </row>
        <row r="28">
          <cell r="A28">
            <v>5000001</v>
          </cell>
          <cell r="B28">
            <v>0.37</v>
          </cell>
          <cell r="E28">
            <v>25</v>
          </cell>
          <cell r="F28">
            <v>0.998</v>
          </cell>
          <cell r="G28">
            <v>0.998</v>
          </cell>
        </row>
        <row r="29">
          <cell r="A29">
            <v>6000001</v>
          </cell>
          <cell r="B29">
            <v>0.49</v>
          </cell>
          <cell r="E29">
            <v>26</v>
          </cell>
          <cell r="F29">
            <v>0.998</v>
          </cell>
          <cell r="G29">
            <v>0.998</v>
          </cell>
        </row>
        <row r="30">
          <cell r="A30">
            <v>8000001</v>
          </cell>
          <cell r="B30">
            <v>0.52</v>
          </cell>
          <cell r="E30">
            <v>27</v>
          </cell>
          <cell r="F30">
            <v>0.998</v>
          </cell>
          <cell r="G30">
            <v>0.998</v>
          </cell>
        </row>
        <row r="31">
          <cell r="A31">
            <v>10000001</v>
          </cell>
          <cell r="B31">
            <v>0.61</v>
          </cell>
          <cell r="E31">
            <v>28</v>
          </cell>
          <cell r="F31">
            <v>0.999</v>
          </cell>
          <cell r="G31">
            <v>0.999</v>
          </cell>
        </row>
        <row r="32">
          <cell r="A32">
            <v>20000001</v>
          </cell>
          <cell r="B32">
            <v>0.68</v>
          </cell>
          <cell r="E32">
            <v>29</v>
          </cell>
          <cell r="F32">
            <v>0.999</v>
          </cell>
          <cell r="G32">
            <v>0.999</v>
          </cell>
        </row>
        <row r="33">
          <cell r="E33">
            <v>30</v>
          </cell>
          <cell r="F33">
            <v>1</v>
          </cell>
          <cell r="G33">
            <v>1</v>
          </cell>
        </row>
        <row r="38">
          <cell r="A38" t="str">
            <v>MA</v>
          </cell>
          <cell r="B38">
            <v>0.02</v>
          </cell>
        </row>
        <row r="39">
          <cell r="A39" t="str">
            <v>NH</v>
          </cell>
          <cell r="B39">
            <v>0.02</v>
          </cell>
        </row>
        <row r="40">
          <cell r="A40" t="str">
            <v>ME</v>
          </cell>
          <cell r="B40">
            <v>0.02</v>
          </cell>
        </row>
      </sheetData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heck List"/>
      <sheetName val="Provider Notes"/>
      <sheetName val="Summary Comparison"/>
      <sheetName val="Provider Detail"/>
      <sheetName val="OP Dollars"/>
      <sheetName val="Utilization Comparison"/>
      <sheetName val="IP OP Service Distribution"/>
      <sheetName val="Utilization Data"/>
      <sheetName val="EI Data"/>
      <sheetName val="2011-2012 Incr"/>
      <sheetName val="DR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ain_Page"/>
      <sheetName val="Pricing Inputs"/>
      <sheetName val="Coins and Other Inputs"/>
      <sheetName val="Deductible Inputs"/>
      <sheetName val="Find Calculations"/>
      <sheetName val="NRY-PPO Input"/>
      <sheetName val="Expected C&amp;S"/>
      <sheetName val="Utilization Factor Calculation"/>
      <sheetName val="CPS Factor Calculation"/>
      <sheetName val="Deductible Calc"/>
      <sheetName val="OOP Max"/>
      <sheetName val="Richness of Plan Ut"/>
      <sheetName val="IP &amp; OP Cost Sharing"/>
      <sheetName val="ER &amp; OV Copay"/>
      <sheetName val="CP Utilization Calculator"/>
      <sheetName val="CP Utilization Factors"/>
      <sheetName val="IP &amp; OP Max Cost Share"/>
      <sheetName val="DME Cost Share"/>
      <sheetName val="PT Maximum"/>
      <sheetName val="SNF &amp; IP Rehab Benefit"/>
      <sheetName val="Chiro Benefit"/>
      <sheetName val="Listed Exclusions"/>
      <sheetName val="Trend_Development"/>
      <sheetName val="Basic Tables"/>
      <sheetName val="Trended Base Data"/>
      <sheetName val="SAS_Data"/>
      <sheetName val="Ded_Tables"/>
      <sheetName val="Summary v2_5% risk charge"/>
      <sheetName val="HMO BOCs"/>
      <sheetName val="Toggle"/>
      <sheetName val="Automated"/>
      <sheetName val="Result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 refreshError="1">
        <row r="10">
          <cell r="A10" t="str">
            <v>Facility</v>
          </cell>
        </row>
        <row r="11">
          <cell r="A11" t="str">
            <v>01a:Hospital Inpatient-Medical/Surgical</v>
          </cell>
        </row>
        <row r="12">
          <cell r="A12" t="str">
            <v>04a:Hospital Inpatient-Maternity</v>
          </cell>
        </row>
        <row r="13">
          <cell r="A13" t="str">
            <v>06a:Skilled Nursing Facility</v>
          </cell>
        </row>
        <row r="14">
          <cell r="A14" t="str">
            <v>06b:IP Rehab</v>
          </cell>
        </row>
        <row r="15">
          <cell r="A15" t="str">
            <v>Inpatient Facility PMPM</v>
          </cell>
        </row>
        <row r="17">
          <cell r="A17" t="str">
            <v>Non-Facility</v>
          </cell>
        </row>
        <row r="18">
          <cell r="A18" t="str">
            <v>12a:Physician-Inpatient Surgeon</v>
          </cell>
        </row>
        <row r="19">
          <cell r="A19" t="str">
            <v>12b:Physician-Inpatient Anesthesia</v>
          </cell>
        </row>
        <row r="20">
          <cell r="A20" t="str">
            <v>13_:Physician-Inpatient Maternity</v>
          </cell>
        </row>
        <row r="21">
          <cell r="A21" t="str">
            <v>16a:Physician-Inpatient Visits</v>
          </cell>
        </row>
        <row r="22">
          <cell r="A22" t="str">
            <v>27_:Rad_Path-IP (Professional)</v>
          </cell>
        </row>
        <row r="23">
          <cell r="A23" t="str">
            <v>Inpatient Non-Facility PMPM</v>
          </cell>
        </row>
        <row r="25">
          <cell r="A25" t="str">
            <v>Total Inpatient Hospital</v>
          </cell>
        </row>
        <row r="27">
          <cell r="A27" t="str">
            <v>Outpatient Hospital Medical Costs</v>
          </cell>
        </row>
        <row r="29">
          <cell r="A29" t="str">
            <v>Emergency Room</v>
          </cell>
        </row>
        <row r="30">
          <cell r="A30" t="str">
            <v>07_:Hospital Outpatient-Emergency Room</v>
          </cell>
        </row>
        <row r="31">
          <cell r="A31" t="str">
            <v>23_:Physician-Emergency Room Visits</v>
          </cell>
        </row>
        <row r="32">
          <cell r="A32" t="str">
            <v>Emergency Room PMPM</v>
          </cell>
        </row>
        <row r="34">
          <cell r="A34" t="str">
            <v>OP Facility(Excluding ER)</v>
          </cell>
        </row>
        <row r="35">
          <cell r="A35" t="str">
            <v>08a:Hospital Outpatient-Surgery</v>
          </cell>
        </row>
        <row r="36">
          <cell r="A36" t="str">
            <v>10a:Hospital Outpatient-Facility Other</v>
          </cell>
        </row>
        <row r="37">
          <cell r="A37" t="str">
            <v>10b:Hospital Outpatient-OP Invitro</v>
          </cell>
        </row>
        <row r="38">
          <cell r="A38" t="str">
            <v>OP Facility Totals</v>
          </cell>
        </row>
        <row r="40">
          <cell r="A40" t="str">
            <v>Non-Facility(Excluding ER)</v>
          </cell>
        </row>
        <row r="41">
          <cell r="A41" t="str">
            <v>14a:Physician-OP Maternity</v>
          </cell>
        </row>
        <row r="42">
          <cell r="A42" t="str">
            <v>15a:Physician-Outpatient Surgery Facility</v>
          </cell>
        </row>
        <row r="43">
          <cell r="A43" t="str">
            <v>15c:Physician-Outpatient Surgery Anesthesia</v>
          </cell>
        </row>
        <row r="44">
          <cell r="A44" t="str">
            <v>16b:Physician-Outpatient Visits</v>
          </cell>
        </row>
        <row r="45">
          <cell r="A45" t="str">
            <v>28_:Rad_Path-OP (Professional)</v>
          </cell>
        </row>
        <row r="46">
          <cell r="A46" t="str">
            <v>OP Facility Totals</v>
          </cell>
        </row>
        <row r="48">
          <cell r="A48" t="str">
            <v>Total Outpatient Hospital</v>
          </cell>
        </row>
        <row r="50">
          <cell r="A50" t="str">
            <v>Base Table (continued)</v>
          </cell>
        </row>
        <row r="52">
          <cell r="A52" t="str">
            <v>Page 2 Office Visits, Other, MH &amp; Totals</v>
          </cell>
        </row>
        <row r="54">
          <cell r="A54" t="str">
            <v>Office Visits (Incl. PT/OT)</v>
          </cell>
        </row>
        <row r="56">
          <cell r="A56" t="str">
            <v>14b:Physician-OB Visits</v>
          </cell>
        </row>
        <row r="57">
          <cell r="A57" t="str">
            <v>14c:Physician-Maternity Visits</v>
          </cell>
        </row>
        <row r="58">
          <cell r="A58" t="str">
            <v>15b:Physician-Office Surgery</v>
          </cell>
        </row>
        <row r="59">
          <cell r="A59" t="str">
            <v>15d:Physician-Office Surgery Anesthesia</v>
          </cell>
        </row>
        <row r="60">
          <cell r="A60" t="str">
            <v>17a:Physician-Office/Home Visit</v>
          </cell>
        </row>
        <row r="61">
          <cell r="A61" t="str">
            <v>17b:Physician-Specialist</v>
          </cell>
        </row>
        <row r="62">
          <cell r="A62" t="str">
            <v>17c:Physician-Injections Visit</v>
          </cell>
        </row>
        <row r="63">
          <cell r="A63" t="str">
            <v>17d:Physician-Early Intervention</v>
          </cell>
        </row>
        <row r="64">
          <cell r="A64" t="str">
            <v>17e:Physician-Nutritional Counsel</v>
          </cell>
        </row>
        <row r="65">
          <cell r="A65" t="str">
            <v>17f:Physician-Office Invitro</v>
          </cell>
        </row>
        <row r="66">
          <cell r="A66" t="str">
            <v>20_:Physician-Preventative Exam</v>
          </cell>
        </row>
        <row r="67">
          <cell r="A67" t="str">
            <v>21_:Physician-Eye Exam</v>
          </cell>
        </row>
        <row r="68">
          <cell r="A68" t="str">
            <v>22_:Physician-Hearing/Speech Exam</v>
          </cell>
        </row>
        <row r="69">
          <cell r="A69" t="str">
            <v>25a:Physician-Physical Therapy</v>
          </cell>
        </row>
        <row r="70">
          <cell r="A70" t="str">
            <v>25b:Physician-Speech Therapy</v>
          </cell>
        </row>
        <row r="71">
          <cell r="A71" t="str">
            <v>25c:Physician-Occupational Therapy</v>
          </cell>
        </row>
        <row r="72">
          <cell r="A72" t="str">
            <v>32_:Physician-Chiropractor</v>
          </cell>
        </row>
        <row r="74">
          <cell r="A74" t="str">
            <v>Total Office Visit</v>
          </cell>
        </row>
        <row r="76">
          <cell r="A76" t="str">
            <v>Other Medical Benefits</v>
          </cell>
        </row>
        <row r="78">
          <cell r="A78" t="str">
            <v>18_:Other-Imunnizations</v>
          </cell>
        </row>
        <row r="79">
          <cell r="A79" t="str">
            <v>29a:Other-Radiology Office Prof &amp; Tech</v>
          </cell>
        </row>
        <row r="80">
          <cell r="A80" t="str">
            <v>29b:Other-Radiation Therapy</v>
          </cell>
        </row>
        <row r="81">
          <cell r="A81" t="str">
            <v>31_:Other-Diagnostic Procedures</v>
          </cell>
        </row>
        <row r="82">
          <cell r="A82" t="str">
            <v>37_:Other-Home Healthcare &amp; Hospice</v>
          </cell>
        </row>
        <row r="83">
          <cell r="A83" t="str">
            <v>38_:Other-Ambulance Services (excl ER)</v>
          </cell>
        </row>
        <row r="84">
          <cell r="A84" t="str">
            <v>39_:Other-DME &amp; Supplies</v>
          </cell>
        </row>
        <row r="85">
          <cell r="A85" t="str">
            <v>55a:Other-Chemotherapy</v>
          </cell>
        </row>
        <row r="86">
          <cell r="A86" t="str">
            <v>55b:Other-HI-Tech Therapy</v>
          </cell>
        </row>
        <row r="87">
          <cell r="A87" t="str">
            <v>99_:Other</v>
          </cell>
        </row>
        <row r="89">
          <cell r="A89" t="str">
            <v>Total Other Medical Benefits</v>
          </cell>
        </row>
        <row r="91">
          <cell r="A91" t="str">
            <v>Mental Health Benefits (Based on PHCS)</v>
          </cell>
        </row>
        <row r="92">
          <cell r="A92" t="str">
            <v>Inpatient MH</v>
          </cell>
        </row>
        <row r="93">
          <cell r="A93" t="str">
            <v>Outpatient MH</v>
          </cell>
        </row>
        <row r="94">
          <cell r="A94" t="str">
            <v>MH Fees</v>
          </cell>
        </row>
        <row r="96">
          <cell r="A96" t="str">
            <v xml:space="preserve">Total Mental Health </v>
          </cell>
        </row>
        <row r="98">
          <cell r="A98" t="str">
            <v>Other Fees and Payments</v>
          </cell>
        </row>
        <row r="100">
          <cell r="A100" t="str">
            <v xml:space="preserve">Other Provider Payments </v>
          </cell>
        </row>
        <row r="101">
          <cell r="A101" t="str">
            <v>Medical &amp; Case Practice Management</v>
          </cell>
        </row>
        <row r="102">
          <cell r="A102" t="str">
            <v>MA Uncompensated Care</v>
          </cell>
        </row>
        <row r="104">
          <cell r="A104" t="str">
            <v>Total Other Fees &amp; Payment</v>
          </cell>
        </row>
        <row r="106">
          <cell r="A106" t="str">
            <v>Total Medical PMPM</v>
          </cell>
        </row>
      </sheetData>
      <sheetData sheetId="24" refreshError="1">
        <row r="7">
          <cell r="B7" t="str">
            <v>01a:Hospital Inpatient-Medical/Surgical</v>
          </cell>
        </row>
        <row r="8">
          <cell r="B8" t="str">
            <v>04a:Hospital Inpatient-Maternity</v>
          </cell>
        </row>
        <row r="9">
          <cell r="B9" t="str">
            <v>06a:Skilled Nursing Facility</v>
          </cell>
        </row>
        <row r="10">
          <cell r="B10" t="str">
            <v>06b:IP Rehab</v>
          </cell>
        </row>
        <row r="11">
          <cell r="B11" t="str">
            <v>12a:Physician-Inpatient Surgeon</v>
          </cell>
        </row>
        <row r="12">
          <cell r="B12" t="str">
            <v>12b:Physician-Inpatient Anesthesia</v>
          </cell>
        </row>
        <row r="13">
          <cell r="B13" t="str">
            <v>13_:Physician-Inpatient Maternity</v>
          </cell>
        </row>
        <row r="14">
          <cell r="B14" t="str">
            <v>16a:Physician-Inpatient Visits</v>
          </cell>
        </row>
        <row r="15">
          <cell r="B15" t="str">
            <v>27_:Rad_Path-IP (Professional)</v>
          </cell>
        </row>
        <row r="16">
          <cell r="B16" t="str">
            <v>07_:Hospital Outpatient-Emergency Room</v>
          </cell>
        </row>
        <row r="17">
          <cell r="B17" t="str">
            <v>23_:Physician-Emergency Room Visits</v>
          </cell>
        </row>
        <row r="18">
          <cell r="B18" t="str">
            <v>08a:Hospital Outpatient-Surgery</v>
          </cell>
        </row>
        <row r="19">
          <cell r="B19" t="str">
            <v>10a:Hospital Outpatient-Facility Other</v>
          </cell>
        </row>
        <row r="20">
          <cell r="B20" t="str">
            <v>10b:Hospital Outpatient-OP Invitro</v>
          </cell>
        </row>
        <row r="21">
          <cell r="B21" t="str">
            <v>14a:Physician-OP Maternity</v>
          </cell>
        </row>
        <row r="22">
          <cell r="B22" t="str">
            <v>15a:Physician-Outpatient Surgery Facility</v>
          </cell>
        </row>
        <row r="23">
          <cell r="B23" t="str">
            <v>15c:Physician-Outpatient Surgery Anesthesia</v>
          </cell>
        </row>
        <row r="24">
          <cell r="B24" t="str">
            <v>16b:Physician-Outpatient Visits</v>
          </cell>
        </row>
        <row r="25">
          <cell r="B25" t="str">
            <v>28_:Rad_Path-OP (Professional)</v>
          </cell>
        </row>
        <row r="26">
          <cell r="B26" t="str">
            <v>14b:Physician-OB Visits</v>
          </cell>
        </row>
        <row r="27">
          <cell r="B27" t="str">
            <v>14c:Physician-Maternity Visits</v>
          </cell>
        </row>
        <row r="28">
          <cell r="B28" t="str">
            <v>15b:Physician-Office Surgery</v>
          </cell>
        </row>
        <row r="29">
          <cell r="B29" t="str">
            <v>15d:Physician-Office Surgery Anesthesia</v>
          </cell>
        </row>
        <row r="30">
          <cell r="B30" t="str">
            <v>17a:Physician-Office/Home Visit</v>
          </cell>
        </row>
        <row r="31">
          <cell r="B31" t="str">
            <v>17b:Physician-Specialist</v>
          </cell>
        </row>
        <row r="32">
          <cell r="B32" t="str">
            <v>17c:Physician-Injections Visit</v>
          </cell>
        </row>
        <row r="33">
          <cell r="B33" t="str">
            <v>17d:Physician-Early Intervention</v>
          </cell>
        </row>
        <row r="34">
          <cell r="B34" t="str">
            <v>17e:Physician-Nutritional Counsel</v>
          </cell>
        </row>
        <row r="35">
          <cell r="B35" t="str">
            <v>17f:Physician-Office Invitro</v>
          </cell>
        </row>
        <row r="36">
          <cell r="B36" t="str">
            <v>20_:Physician-Preventative Exam</v>
          </cell>
        </row>
        <row r="37">
          <cell r="B37" t="str">
            <v>21_:Physician-Eye Exam</v>
          </cell>
        </row>
        <row r="38">
          <cell r="B38" t="str">
            <v>22_:Physician-Hearing/Speech Exam</v>
          </cell>
        </row>
        <row r="39">
          <cell r="B39" t="str">
            <v>25a:Physician-Physical Therapy</v>
          </cell>
        </row>
        <row r="40">
          <cell r="B40" t="str">
            <v>25b:Physician-Speech Therapy</v>
          </cell>
        </row>
        <row r="41">
          <cell r="B41" t="str">
            <v>25c:Physician-Occupational Therapy</v>
          </cell>
        </row>
        <row r="42">
          <cell r="B42" t="str">
            <v>32_:Physician-Chiropractor</v>
          </cell>
        </row>
        <row r="43">
          <cell r="B43" t="str">
            <v>18_:Other-Imunnizations</v>
          </cell>
        </row>
        <row r="44">
          <cell r="B44" t="str">
            <v>29a:Other-Radiology Office Prof &amp; Tech</v>
          </cell>
        </row>
        <row r="45">
          <cell r="B45" t="str">
            <v>29b:Other-Radiation Therapy</v>
          </cell>
        </row>
        <row r="46">
          <cell r="B46" t="str">
            <v>31_:Other-Diagnostic Procedures</v>
          </cell>
        </row>
        <row r="47">
          <cell r="B47" t="str">
            <v>37_:Other-Home Healthcare &amp; Hospice</v>
          </cell>
        </row>
        <row r="48">
          <cell r="B48" t="str">
            <v>38_:Other-Ambulance Services (excl ER)</v>
          </cell>
        </row>
        <row r="49">
          <cell r="B49" t="str">
            <v>39_:Other-DME &amp; Supplies</v>
          </cell>
        </row>
        <row r="50">
          <cell r="B50" t="str">
            <v>55a:Other-Chemotherapy</v>
          </cell>
        </row>
        <row r="51">
          <cell r="B51" t="str">
            <v>55b:Other-HI-Tech Therapy</v>
          </cell>
        </row>
        <row r="52">
          <cell r="B52" t="str">
            <v>99_:Other</v>
          </cell>
        </row>
        <row r="53">
          <cell r="B53" t="str">
            <v>34_:Mental Health</v>
          </cell>
        </row>
        <row r="54">
          <cell r="B54" t="str">
            <v>36_:Rx-Drug Rider Benefits</v>
          </cell>
        </row>
      </sheetData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Data Check"/>
      <sheetName val="Ceded Premiums Forecast"/>
      <sheetName val="Final Prem Forecast"/>
      <sheetName val="RNW Prem Forecast"/>
      <sheetName val="NB Prem Forecast"/>
      <sheetName val="Capitation"/>
      <sheetName val="Final Capitation Forecast"/>
      <sheetName val="RNW Capitation Premium Forecast"/>
      <sheetName val="NB Capitation Premium Forecast"/>
      <sheetName val="Pricing Input Summary"/>
      <sheetName val="Membership Forecast"/>
      <sheetName val="Risk Adjustment Inputs"/>
      <sheetName val="Risk Adjustment Forecast"/>
      <sheetName val="MO Prem Data"/>
      <sheetName val="Product Detail Tabs"/>
      <sheetName val="MA Summary"/>
      <sheetName val="ME Summary"/>
      <sheetName val="NH Summary"/>
      <sheetName val="CT Summary"/>
      <sheetName val="MA_CRC_HPHC_HMO_POS"/>
      <sheetName val="MA_CRC_HPHC_PPO"/>
      <sheetName val="MA_CRC_HPIC_PPO"/>
      <sheetName val="MA_Small_HPHC_HMO_POS"/>
      <sheetName val="MA_Small_HPHC_PPO"/>
      <sheetName val="MA_Small_HPIC_PPO"/>
      <sheetName val="MA_Assoc_HPHC_HMO_POS"/>
      <sheetName val="MA_Assoc_HPHC_PPO"/>
      <sheetName val="MA_Assoc_HPIC_PPO"/>
      <sheetName val="MA_BuyDirect_HPHC_HMO_POS"/>
      <sheetName val="MA_BuyDirect_HPHC_PPO"/>
      <sheetName val="MA_BuyDirect_HPIC_PPO"/>
      <sheetName val="MA_ConnGrp_HPHC_HMO_POS"/>
      <sheetName val="MA_ConnGrp_HPHC_PPO"/>
      <sheetName val="MA_ConnGrp_HPIC_PPO"/>
      <sheetName val="MA_ConnIndv_HPHC_HMO_POS"/>
      <sheetName val="MA_ConnIndv_HPHC_PPO"/>
      <sheetName val="MA_ConnIndv_HPIC_PPO"/>
      <sheetName val="ME_CRC_HPHC_HMO_POS"/>
      <sheetName val="ME_CRC_HPIC_PPO"/>
      <sheetName val="ME_Small_HPHC_HMO_POS"/>
      <sheetName val="ME_Small_HPIC_PPO"/>
      <sheetName val="ME_BuyDirect_HPHC_HMO_POS"/>
      <sheetName val="ME_BuyDirect_HPIC_PPO"/>
      <sheetName val="ME_ExchInd_HPHC_HMO_POS"/>
      <sheetName val="ME_ExchInd_HPIC_PPO"/>
      <sheetName val="NH_CRC_HPHCNE_HMO_POS"/>
      <sheetName val="NH_CRC_HPIC_PPO"/>
      <sheetName val="NH_Small_HPHCNE_HMO_POS"/>
      <sheetName val="NH_Small_HPIC_PPO"/>
      <sheetName val="NH_BuyDirect_HPHCNE_HMO_POS"/>
      <sheetName val="NH_BuyDirect_HPIC_PPO"/>
      <sheetName val="NH_ExchInd_HPHCNE_HMO_POS"/>
      <sheetName val="NH_ExchInd_HPIC_PPO"/>
      <sheetName val="CT_CRC_HPHCCT_HMO_POS"/>
      <sheetName val="CT_CRC_HPIC_PPO"/>
      <sheetName val="CT_Small_HPHCCT_HMO_POS"/>
      <sheetName val="CT_Small_HPIC_PPO"/>
    </sheetNames>
    <sheetDataSet>
      <sheetData sheetId="0">
        <row r="3">
          <cell r="C3">
            <v>201907</v>
          </cell>
        </row>
      </sheetData>
      <sheetData sheetId="1"/>
      <sheetData sheetId="2">
        <row r="2">
          <cell r="AH2" t="str">
            <v>Total Premium</v>
          </cell>
        </row>
      </sheetData>
      <sheetData sheetId="3">
        <row r="2">
          <cell r="G2" t="str">
            <v>Total MMS</v>
          </cell>
        </row>
      </sheetData>
      <sheetData sheetId="4">
        <row r="4">
          <cell r="AE4">
            <v>768085</v>
          </cell>
        </row>
      </sheetData>
      <sheetData sheetId="5">
        <row r="4">
          <cell r="AE4">
            <v>9256.3994007035217</v>
          </cell>
        </row>
      </sheetData>
      <sheetData sheetId="6">
        <row r="3">
          <cell r="B3" t="str">
            <v>Keyfield</v>
          </cell>
        </row>
      </sheetData>
      <sheetData sheetId="7">
        <row r="2">
          <cell r="G2" t="str">
            <v>Total MMS</v>
          </cell>
        </row>
      </sheetData>
      <sheetData sheetId="8">
        <row r="10">
          <cell r="H10">
            <v>10936</v>
          </cell>
        </row>
      </sheetData>
      <sheetData sheetId="9">
        <row r="10">
          <cell r="H10">
            <v>0</v>
          </cell>
        </row>
      </sheetData>
      <sheetData sheetId="10">
        <row r="1">
          <cell r="C1" t="str">
            <v>Pricing Inputs from Pricing Leads</v>
          </cell>
        </row>
      </sheetData>
      <sheetData sheetId="11"/>
      <sheetData sheetId="12"/>
      <sheetData sheetId="13">
        <row r="2">
          <cell r="AI2" t="str">
            <v>Total Premium</v>
          </cell>
        </row>
      </sheetData>
      <sheetData sheetId="14">
        <row r="1">
          <cell r="B1" t="str">
            <v>Keyfield 2</v>
          </cell>
        </row>
      </sheetData>
      <sheetData sheetId="15">
        <row r="4">
          <cell r="D4" t="str">
            <v>ME</v>
          </cell>
        </row>
      </sheetData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ctive BOCs"/>
      <sheetName val="Inactive BOCs"/>
      <sheetName val="BuzzWeb Three Tier Rx Brochures"/>
      <sheetName val="BuzzWeb Four Tier Rx Brochures"/>
      <sheetName val="BuzzWeb Handbooks FI"/>
      <sheetName val="BuzzWeb Handbooks SI"/>
      <sheetName val="BuzzWeb PCGs"/>
      <sheetName val="BuzzWeb BP Types"/>
      <sheetName val="BuzzWeb BPs"/>
      <sheetName val="Sheet1"/>
    </sheetNames>
    <sheetDataSet>
      <sheetData sheetId="0"/>
      <sheetData sheetId="1"/>
      <sheetData sheetId="2">
        <row r="1">
          <cell r="A1" t="str">
            <v>BuzzWeb Config Three Tier Rx Brochures Filename</v>
          </cell>
          <cell r="B1" t="str">
            <v>BuzzWeb Config Three Tier Rx Brochures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GIC_RX_Broc_HMO_07.10.pdf</v>
          </cell>
          <cell r="B3" t="str">
            <v xml:space="preserve">MA GIC HMO Prescription Drug Brochure </v>
          </cell>
        </row>
        <row r="4">
          <cell r="A4" t="str">
            <v>GIC_RX_Broc_PPO_07.10.pdf</v>
          </cell>
          <cell r="B4" t="str">
            <v xml:space="preserve">MA GIC PPO Prescription Drug Brochure </v>
          </cell>
        </row>
        <row r="5">
          <cell r="A5" t="str">
            <v>MA PPO Best Buy HSA 3Tier Drug Brochure.pdf</v>
          </cell>
          <cell r="B5" t="str">
            <v>MA BB HSA PPO Three-Tier Prescription Drug Brochure</v>
          </cell>
        </row>
        <row r="6">
          <cell r="A6" t="str">
            <v>MA_GIC_RxBro_7.09.pdf</v>
          </cell>
          <cell r="B6" t="str">
            <v>MA GIC PPO Prescription Drug Brochure</v>
          </cell>
        </row>
        <row r="7">
          <cell r="A7" t="str">
            <v>MA_HMOPOSPPO_HPHC 3Tier RX Brochure.pdf</v>
          </cell>
          <cell r="B7" t="str">
            <v>MA HPHC Three-Tier Prescription Drug Brochure</v>
          </cell>
        </row>
        <row r="8">
          <cell r="A8" t="str">
            <v>MA_IndemPPO_MedEnh_HPHC Ins 3Tier RX Brochure.pdf</v>
          </cell>
          <cell r="B8" t="str">
            <v>MA HPHC Insurance Company Three-Tier Prescription Drug Brochure</v>
          </cell>
        </row>
        <row r="9">
          <cell r="A9" t="str">
            <v>ME_BBHSAPPO_3Tier_Rx_Brochure.pdf</v>
          </cell>
          <cell r="B9" t="str">
            <v>ME BB HSA PPO Three-Tier Prescription Drug Brochure</v>
          </cell>
        </row>
        <row r="10">
          <cell r="A10" t="str">
            <v>ME_HMOPOS_3Tier_RXBrochure.pdf</v>
          </cell>
          <cell r="B10" t="str">
            <v>ME HPHC Three-Tier Prescription Drug Brochure</v>
          </cell>
        </row>
        <row r="11">
          <cell r="A11" t="str">
            <v>ME_Med_Enh_3Tier_Rx_Brochure.pdf</v>
          </cell>
          <cell r="B11" t="str">
            <v>ME Medicare Enhance Three-Tier Prescription Drug Brochure</v>
          </cell>
        </row>
        <row r="12">
          <cell r="A12" t="str">
            <v>ME_PPO_3Tier_RX.pdf</v>
          </cell>
          <cell r="B12" t="str">
            <v>ME HPHC Insurance Company Three-Tier Prescription Drug Brochure</v>
          </cell>
        </row>
        <row r="13">
          <cell r="A13" t="str">
            <v>NH_HK_3Tier_RX_Brochure.pdf</v>
          </cell>
          <cell r="B13" t="str">
            <v>NH Healthy Kids Three-Tier Prescription Drug Brochure</v>
          </cell>
        </row>
        <row r="14">
          <cell r="A14" t="str">
            <v>NH_HMO_3Tier_RXBrochure.pdf</v>
          </cell>
          <cell r="B14" t="str">
            <v>NH HMO Three-Tier Prescription Drug Brochure</v>
          </cell>
        </row>
        <row r="15">
          <cell r="A15" t="str">
            <v>NH_Med_Enh_3Tier_Rx_Brochure.pdf</v>
          </cell>
          <cell r="B15" t="str">
            <v>NH Medicare Enhance Three-Tier Prescription Drug Brochure</v>
          </cell>
        </row>
        <row r="16">
          <cell r="A16" t="str">
            <v>NHBBHSAPPO_3Tier_RXBrochure.pdf</v>
          </cell>
          <cell r="B16" t="str">
            <v>NH BB HSA PPO Three-Tier Prescription Drug Brochure</v>
          </cell>
        </row>
        <row r="17">
          <cell r="A17" t="str">
            <v>NHPOS_3Tier_RXBrochure.pdf</v>
          </cell>
          <cell r="B17" t="str">
            <v>NH POS Three-Tier Prescription Drug Brochure</v>
          </cell>
        </row>
        <row r="18">
          <cell r="A18" t="str">
            <v>NHPPO_3Tier_RXBrochure.pdf</v>
          </cell>
          <cell r="B18" t="str">
            <v>NH HPHC Insurance Company Three-Tier Prescription Drug Brochure</v>
          </cell>
        </row>
        <row r="19">
          <cell r="A19" t="str">
            <v>GIC_RX_Broc_PPO_07.11.pdf</v>
          </cell>
          <cell r="B19" t="str">
            <v xml:space="preserve">MA GIC PPO Prescription Drug Brochure </v>
          </cell>
        </row>
      </sheetData>
      <sheetData sheetId="3">
        <row r="1">
          <cell r="A1" t="str">
            <v>BuzzWeb Config Four Tier Rx Brochures Filename</v>
          </cell>
          <cell r="B1" t="str">
            <v>BuzzWeb Config Four Tier Rx Brochures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MA_HPHC_4Tier_RXBrochure.pdf</v>
          </cell>
          <cell r="B3" t="str">
            <v>MA HPHC Four-Tier Prescription Drug Brochure</v>
          </cell>
        </row>
        <row r="4">
          <cell r="A4" t="str">
            <v>MA_HPIC_4Tier_RXBrochure.pdf</v>
          </cell>
          <cell r="B4" t="str">
            <v>MA HPIC Four-Tier Prescription Drug Brochure</v>
          </cell>
        </row>
        <row r="5">
          <cell r="A5" t="str">
            <v>NH_HPHC-NE_4Tier_RXBrochure.pdf</v>
          </cell>
          <cell r="B5" t="str">
            <v>NH HPHC-NE Four-Tier Prescription Drug Brochure</v>
          </cell>
        </row>
        <row r="6">
          <cell r="A6" t="str">
            <v>NH_HPIC_4Tier_RXBrochure.pdf</v>
          </cell>
          <cell r="B6" t="str">
            <v>NH HPIC Four-Tier Prescription Drug Brochure</v>
          </cell>
        </row>
        <row r="7">
          <cell r="A7" t="str">
            <v>ME_HPHC_4Tier_RXBrochure.pdf</v>
          </cell>
          <cell r="B7" t="str">
            <v>ME HPHC Four-Tier Prescription Drug Brochure</v>
          </cell>
        </row>
        <row r="8">
          <cell r="A8" t="str">
            <v>ME_HPIC_4Tier_RXBrochure.pdf</v>
          </cell>
          <cell r="B8" t="str">
            <v>ME HPIC Four-Tier Prescription Drug Brochure</v>
          </cell>
        </row>
        <row r="9">
          <cell r="A9"/>
          <cell r="B9"/>
        </row>
        <row r="10">
          <cell r="A10"/>
          <cell r="B10"/>
        </row>
        <row r="11">
          <cell r="A11"/>
          <cell r="B11"/>
        </row>
        <row r="12">
          <cell r="A12"/>
          <cell r="B12"/>
        </row>
        <row r="13">
          <cell r="A13"/>
          <cell r="B13"/>
        </row>
        <row r="14">
          <cell r="A14"/>
          <cell r="B14"/>
        </row>
        <row r="15">
          <cell r="A15"/>
          <cell r="B15"/>
        </row>
        <row r="16">
          <cell r="A16"/>
          <cell r="B16"/>
        </row>
        <row r="17">
          <cell r="A17"/>
          <cell r="B17"/>
        </row>
        <row r="18">
          <cell r="A18"/>
          <cell r="B18"/>
        </row>
        <row r="19">
          <cell r="A19"/>
          <cell r="B19"/>
        </row>
        <row r="20">
          <cell r="A20"/>
          <cell r="B20"/>
        </row>
        <row r="21">
          <cell r="A21"/>
          <cell r="B21"/>
        </row>
        <row r="22">
          <cell r="A22"/>
          <cell r="B22"/>
        </row>
        <row r="23">
          <cell r="A23"/>
          <cell r="B23"/>
        </row>
        <row r="24">
          <cell r="A24"/>
          <cell r="B24"/>
        </row>
      </sheetData>
      <sheetData sheetId="4">
        <row r="1">
          <cell r="A1" t="str">
            <v>BuzzWeb Config Handbooks FI Filename</v>
          </cell>
          <cell r="B1" t="str">
            <v>BuzzWeb Config Handbooks FI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fimamedenh.pdf</v>
          </cell>
          <cell r="B3" t="str">
            <v>Fully Insured MA Medicare Enhance - Effective 7/1/09</v>
          </cell>
        </row>
        <row r="4">
          <cell r="A4" t="str">
            <v>fimamedenhpp.pdf</v>
          </cell>
          <cell r="B4" t="str">
            <v>Fully Insured MA Medicare Enhance Preventive Plus with Deductible</v>
          </cell>
        </row>
        <row r="5">
          <cell r="A5" t="str">
            <v>fimemedenh.pdf</v>
          </cell>
          <cell r="B5" t="str">
            <v>Fully Insured ME Medicare Enhance</v>
          </cell>
        </row>
        <row r="6">
          <cell r="A6" t="str">
            <v>fimemedenhpp.pdf</v>
          </cell>
          <cell r="B6" t="str">
            <v>Fully Insured ME Medicare Enhance Preventive Plus with Deductible</v>
          </cell>
        </row>
        <row r="7">
          <cell r="A7" t="str">
            <v>finhmedenh.pdf</v>
          </cell>
          <cell r="B7" t="str">
            <v>Fully Insured NH Medicare Enhance</v>
          </cell>
        </row>
        <row r="8">
          <cell r="A8" t="str">
            <v>finhmedenhpp.pdf</v>
          </cell>
          <cell r="B8" t="str">
            <v>Fully Insured NH Medicare Enhance Preventive Plus with Deductible</v>
          </cell>
        </row>
        <row r="9">
          <cell r="A9" t="str">
            <v>gicmedicareenhance.pdf</v>
          </cell>
          <cell r="B9" t="str">
            <v>Fully Insured GIC Medicare Enhance - Effective 7/1/09</v>
          </cell>
        </row>
        <row r="10">
          <cell r="A10" t="str">
            <v>gicmedicareenhance070108063009.pdf</v>
          </cell>
          <cell r="B10" t="str">
            <v>Fully Insured GIC Medicare Enhance - Effective 7/1/08 - 6/30/09</v>
          </cell>
        </row>
        <row r="11">
          <cell r="A11" t="str">
            <v xml:space="preserve">MAFNHMOCY.pdf                           </v>
          </cell>
          <cell r="B11" t="str">
            <v xml:space="preserve">Full Insured MA Focus Network - Calendar Year </v>
          </cell>
        </row>
        <row r="12">
          <cell r="A12" t="str">
            <v xml:space="preserve">MAFNHMOINDCY.pdf                   </v>
          </cell>
          <cell r="B12" t="str">
            <v xml:space="preserve">Full Insured MA Focus Network Individual - Calendar Year </v>
          </cell>
        </row>
        <row r="13">
          <cell r="A13" t="str">
            <v xml:space="preserve">MAFNHMOINDPY.pdf                    </v>
          </cell>
          <cell r="B13" t="str">
            <v>Full Insured MA Focus Network Individual - Plan Year</v>
          </cell>
        </row>
        <row r="14">
          <cell r="A14" t="str">
            <v>MAFNHMOPY.pdf</v>
          </cell>
          <cell r="B14" t="str">
            <v>Full Insured MA Focus Network - Plan Year</v>
          </cell>
        </row>
        <row r="15">
          <cell r="A15" t="str">
            <v>MAHDHPBBHSAPPO.pdf</v>
          </cell>
          <cell r="B15" t="str">
            <v>Fully Insured MA Best Buy HSA PPO</v>
          </cell>
        </row>
        <row r="16">
          <cell r="A16" t="str">
            <v>mahmo.pdf</v>
          </cell>
          <cell r="B16" t="str">
            <v>Fully Insured MA HMO</v>
          </cell>
        </row>
        <row r="17">
          <cell r="A17" t="str">
            <v>mahmopulseplan.pdf</v>
          </cell>
          <cell r="B17" t="str">
            <v>Fully Insured MA Individual Pulse Plan HMO</v>
          </cell>
        </row>
        <row r="18">
          <cell r="A18" t="str">
            <v>maindepppo.pdf</v>
          </cell>
          <cell r="B18" t="str">
            <v>Fully Insured MA Independence PPO</v>
          </cell>
        </row>
        <row r="19">
          <cell r="A19" t="str">
            <v>maindhdhpbbhsappo.pdf</v>
          </cell>
          <cell r="B19" t="str">
            <v>Fully Insured MA Individual Best Buy HSA PPO</v>
          </cell>
        </row>
        <row r="20">
          <cell r="A20" t="str">
            <v>maindhmo.pdf</v>
          </cell>
          <cell r="B20" t="str">
            <v>Fully Insured MA Individual HMO</v>
          </cell>
        </row>
        <row r="21">
          <cell r="A21" t="str">
            <v>maindppo.pdf</v>
          </cell>
          <cell r="B21" t="str">
            <v>Fully Insured Individual MA PPO</v>
          </cell>
        </row>
        <row r="22">
          <cell r="A22" t="str">
            <v>MANonGroup8M.pdf</v>
          </cell>
          <cell r="B22" t="str">
            <v>MA Non-Group Low Option 8M</v>
          </cell>
        </row>
        <row r="23">
          <cell r="A23" t="str">
            <v>MANonGroupKO.pdf</v>
          </cell>
          <cell r="B23" t="str">
            <v>MA Non-Group Standard Option KO</v>
          </cell>
        </row>
        <row r="24">
          <cell r="A24" t="str">
            <v>MAPOS.pdf</v>
          </cell>
          <cell r="B24" t="str">
            <v>Fully Insured MA POS In-Network &amp; Out-of-Network</v>
          </cell>
        </row>
        <row r="25">
          <cell r="A25" t="str">
            <v>mappo.pdf</v>
          </cell>
          <cell r="B25" t="str">
            <v>Fully Insured MA PPO</v>
          </cell>
        </row>
        <row r="26">
          <cell r="A26" t="str">
            <v>MAPPOIndemnity.pdf</v>
          </cell>
          <cell r="B26" t="str">
            <v>Fully Insured MA PPO Indemnity</v>
          </cell>
        </row>
        <row r="27">
          <cell r="A27" t="str">
            <v>mebbhsappo.pdf</v>
          </cell>
          <cell r="B27" t="str">
            <v>Fully Insured ME Best Buy HSA PPO</v>
          </cell>
        </row>
        <row r="28">
          <cell r="A28" t="str">
            <v>mehmo.pdf</v>
          </cell>
          <cell r="B28" t="str">
            <v>Fully Insured ME HMO</v>
          </cell>
        </row>
        <row r="29">
          <cell r="A29" t="str">
            <v>MENonGroup.pdf</v>
          </cell>
          <cell r="B29" t="str">
            <v>ME Non-Group Standard &amp;amp; Basic</v>
          </cell>
        </row>
        <row r="30">
          <cell r="A30" t="str">
            <v>mepos.pdf</v>
          </cell>
          <cell r="B30" t="str">
            <v>Fully Insured ME POS</v>
          </cell>
        </row>
        <row r="31">
          <cell r="A31" t="str">
            <v>meppo.pdf</v>
          </cell>
          <cell r="B31" t="str">
            <v>Fully Insured ME PPO Indemnity</v>
          </cell>
        </row>
        <row r="32">
          <cell r="A32" t="str">
            <v>MESUPPA.pdf</v>
          </cell>
          <cell r="B32" t="str">
            <v>ME Medicare Supplemental Policy - Plan A</v>
          </cell>
        </row>
        <row r="33">
          <cell r="A33" t="str">
            <v>MESUPPF.pdf</v>
          </cell>
          <cell r="B33" t="str">
            <v>ME Medicare Supplemental Policy - Plan F</v>
          </cell>
        </row>
        <row r="34">
          <cell r="A34" t="str">
            <v>MESUPPM.pdf</v>
          </cell>
          <cell r="B34" t="str">
            <v>ME Medicare Supplemental Policy - Plan M</v>
          </cell>
        </row>
        <row r="35">
          <cell r="A35" t="str">
            <v>MESUPPN.pdf</v>
          </cell>
          <cell r="B35" t="str">
            <v>ME Medicare Supplemental Policy - Plan N</v>
          </cell>
        </row>
        <row r="36">
          <cell r="A36" t="str">
            <v>NHBBHMO_CY.pdf</v>
          </cell>
          <cell r="B36" t="str">
            <v>Fully Insured NH Best Buy HMO - Calendar Year</v>
          </cell>
        </row>
        <row r="37">
          <cell r="A37" t="str">
            <v>NHBBHMO_PY.pdf</v>
          </cell>
          <cell r="B37" t="str">
            <v>Fully Insured NH Best Buy HMO - Plan Year</v>
          </cell>
        </row>
        <row r="38">
          <cell r="A38" t="str">
            <v>NHBBHSAPPO.pdf</v>
          </cell>
          <cell r="B38" t="str">
            <v>Fully Insured NH Best Buy HSA PPO</v>
          </cell>
        </row>
        <row r="39">
          <cell r="A39" t="str">
            <v>NHBBNOHMO_CY.pdf</v>
          </cell>
          <cell r="B39" t="str">
            <v>Fully Insured NH Best Buy NetOption HMO - Calendar Year</v>
          </cell>
        </row>
        <row r="40">
          <cell r="A40" t="str">
            <v>NHBBNOHMO_PY.pdf</v>
          </cell>
          <cell r="B40" t="str">
            <v>Fully Insured NH Best Buy NetOption HMO - Plan Year</v>
          </cell>
        </row>
        <row r="41">
          <cell r="A41" t="str">
            <v>NHBBNOTCHMO_CY.pdf</v>
          </cell>
          <cell r="B41" t="str">
            <v>Fully Insured NH Best Buy NetOption Tiered Copayment HMO - Calendar Year</v>
          </cell>
        </row>
        <row r="42">
          <cell r="A42" t="str">
            <v>NHBBNOTCHMO_PY.pdf</v>
          </cell>
          <cell r="B42" t="str">
            <v>Fully Insured NH Best Buy NetOption Tiered Copayment HMO - Plan Year</v>
          </cell>
        </row>
        <row r="43">
          <cell r="A43" t="str">
            <v>NHBBTCHMO_CY.pdf</v>
          </cell>
          <cell r="B43" t="str">
            <v>Fully Insured Best Buy Tiered-Copayment HMO - Calendar Year</v>
          </cell>
        </row>
        <row r="44">
          <cell r="A44" t="str">
            <v>NHBBTCHMO_PY.pdf</v>
          </cell>
          <cell r="B44" t="str">
            <v>Fully Insured Best Buy Tiered-Copayment HMO - Plan Year</v>
          </cell>
        </row>
        <row r="45">
          <cell r="A45" t="str">
            <v>nhhfhmo.pdf</v>
          </cell>
          <cell r="B45" t="str">
            <v>Fully Insured NH HealthFirst HMO</v>
          </cell>
        </row>
        <row r="46">
          <cell r="A46" t="str">
            <v>NHHKHMOBuyIn.pdf</v>
          </cell>
          <cell r="B46" t="str">
            <v>Fully Insured NH Healthy Kids Buy-In</v>
          </cell>
        </row>
        <row r="47">
          <cell r="A47" t="str">
            <v>NHHKHMOBuyIn070109063010.pdf</v>
          </cell>
          <cell r="B47" t="str">
            <v>Fully Insured NH Healthy Kids BuyIn - Effective 7/1/09 - 06/30/10</v>
          </cell>
        </row>
        <row r="48">
          <cell r="A48" t="str">
            <v>NHHKHMOSilver.pdf</v>
          </cell>
          <cell r="B48" t="str">
            <v>Fully Insured NH Healthy Kids Silver</v>
          </cell>
        </row>
        <row r="49">
          <cell r="A49" t="str">
            <v>NHHKHMOSilver070109063010.pdf</v>
          </cell>
          <cell r="B49" t="str">
            <v>Fully Insured NH Healthy Kids Silver - Effective 7/1/09 - 06/30/10</v>
          </cell>
        </row>
        <row r="50">
          <cell r="A50" t="str">
            <v>NHHMO_CY.pdf</v>
          </cell>
          <cell r="B50" t="str">
            <v>Fully Insured NH HMO - Calendar Year</v>
          </cell>
        </row>
        <row r="51">
          <cell r="A51" t="str">
            <v>NHHMO_PY.pdf</v>
          </cell>
          <cell r="B51" t="str">
            <v>Fully Insured NH HMO - Plan Year</v>
          </cell>
        </row>
        <row r="52">
          <cell r="A52" t="str">
            <v>NHHMOCORE_CY.pdf</v>
          </cell>
          <cell r="B52" t="str">
            <v>Fully Insured NH HMO Core - Calendar Year</v>
          </cell>
        </row>
        <row r="53">
          <cell r="A53" t="str">
            <v>NHHMOCORE_PY.pdf</v>
          </cell>
          <cell r="B53" t="str">
            <v>Fully Insured NH HMO Core - Plan Year</v>
          </cell>
        </row>
        <row r="54">
          <cell r="A54" t="str">
            <v>NHNOHMO_CY.pdf</v>
          </cell>
          <cell r="B54" t="str">
            <v>Fully Insured NH NetOption HMO -  Calendar Year</v>
          </cell>
        </row>
        <row r="55">
          <cell r="A55" t="str">
            <v>NHNOHMO_PY.pdf</v>
          </cell>
          <cell r="B55" t="str">
            <v>Fully Insured NH NetOption HMO -  Plan Year</v>
          </cell>
        </row>
        <row r="56">
          <cell r="A56" t="str">
            <v>NHNonGroup.pdf</v>
          </cell>
          <cell r="B56" t="str">
            <v>NH NonGroup</v>
          </cell>
        </row>
        <row r="57">
          <cell r="A57" t="str">
            <v>NHPOS.pdf</v>
          </cell>
          <cell r="B57" t="str">
            <v>Fully Insured NH POS</v>
          </cell>
        </row>
        <row r="58">
          <cell r="A58" t="str">
            <v>nhppoindemnity.pdf</v>
          </cell>
          <cell r="B58" t="str">
            <v>Full Insured NH PPO Indemnity</v>
          </cell>
        </row>
        <row r="59">
          <cell r="A59" t="str">
            <v>NHSUPPA.pdf</v>
          </cell>
          <cell r="B59" t="str">
            <v>NH Medicare Supplemental Policy - Plan A</v>
          </cell>
        </row>
        <row r="60">
          <cell r="A60" t="str">
            <v>NHSUPPF.pdf</v>
          </cell>
          <cell r="B60" t="str">
            <v>NH Medicare Supplemental Policy - Plan F</v>
          </cell>
        </row>
        <row r="61">
          <cell r="A61" t="str">
            <v>NHSUPPM.pdf</v>
          </cell>
          <cell r="B61" t="str">
            <v>NH Medicare Supplemental Policy - Plan M</v>
          </cell>
        </row>
        <row r="62">
          <cell r="A62" t="str">
            <v>NHSUPPN.pdf</v>
          </cell>
          <cell r="B62" t="str">
            <v>NH Medicare Supplemental Policy - Plan N</v>
          </cell>
        </row>
        <row r="63">
          <cell r="A63" t="str">
            <v>NHTCHMO_CY.pdf</v>
          </cell>
          <cell r="B63" t="str">
            <v>Fully Insured NH Tiered Copayment HMO - Calendar Year</v>
          </cell>
        </row>
        <row r="64">
          <cell r="A64" t="str">
            <v>NHTCHMO_PY.pdf</v>
          </cell>
          <cell r="B64" t="str">
            <v>Fully Insured NH Tiered Copayment HMO - Plan Year</v>
          </cell>
        </row>
        <row r="65">
          <cell r="A65" t="str">
            <v>nhusnhhmo.pdf</v>
          </cell>
          <cell r="B65" t="str">
            <v>Fully Insured NH USNH HMO</v>
          </cell>
        </row>
        <row r="66">
          <cell r="A66" t="str">
            <v>NHUSNHPOS.pdf</v>
          </cell>
          <cell r="B66" t="str">
            <v>Fully Insured NH USNH POS</v>
          </cell>
        </row>
        <row r="67">
          <cell r="A67" t="str">
            <v>nhusnhppoindemnity.pdf</v>
          </cell>
          <cell r="B67" t="str">
            <v>Fully Insured NH USNH PPO Indemnity</v>
          </cell>
        </row>
        <row r="68">
          <cell r="A68" t="str">
            <v>MASUPP1.pdf</v>
          </cell>
          <cell r="B68" t="str">
            <v>MA Medicare Supplement 1 Policy</v>
          </cell>
        </row>
        <row r="69">
          <cell r="A69" t="str">
            <v>MASUPPCORE.pdf</v>
          </cell>
          <cell r="B69" t="str">
            <v>MA Medicare Supplement Core Policy</v>
          </cell>
        </row>
        <row r="70">
          <cell r="A70" t="str">
            <v>MAPPOIndemnityEOC_PY.pdf</v>
          </cell>
          <cell r="B70" t="str">
            <v>Fully Insured MA PPO Indemnity - Plan Year</v>
          </cell>
        </row>
        <row r="71">
          <cell r="A71" t="str">
            <v>NHCNBBTCHMOEOC_PY.pdf</v>
          </cell>
          <cell r="B71" t="str">
            <v>Fully Insured NH ChoiceNet Best Buy Tiered Copay HMO - Plan Year</v>
          </cell>
        </row>
        <row r="72">
          <cell r="A72" t="str">
            <v>NHCNBBTCPPOEOC_PY.pdf</v>
          </cell>
          <cell r="B72" t="str">
            <v>Fully Insured NH ChoiceNet Best Buy Tiered Copay PPO - Plan Year</v>
          </cell>
        </row>
        <row r="73">
          <cell r="A73" t="str">
            <v>MACNBBTCHMOEOC_PY.pdf</v>
          </cell>
          <cell r="B73" t="str">
            <v>Fully Insured MA ChoiceNet Best Buy Tiered Copay HMO - Plan Year</v>
          </cell>
        </row>
        <row r="74">
          <cell r="A74" t="str">
            <v>MACNBBTCPPOEOC_PY.pdf</v>
          </cell>
          <cell r="B74" t="str">
            <v>Fully Insured MA ChoiceNet Best Buy Tiered Copay PPO - Plan Year</v>
          </cell>
        </row>
        <row r="75">
          <cell r="A75" t="str">
            <v>MACNBBTCHMOEOC_CY.pdf</v>
          </cell>
          <cell r="B75" t="str">
            <v>Fully Insured MA ChoiceNet Best Buy Tiered Copay HMO - Calendar Year</v>
          </cell>
        </row>
        <row r="76">
          <cell r="A76" t="str">
            <v>MACNBBTCPPOEOC_CY.pdf</v>
          </cell>
          <cell r="B76" t="str">
            <v>Fully Insured MA ChoiceNet Best Buy Tiered Copay PPO - Calendar Year</v>
          </cell>
        </row>
        <row r="77">
          <cell r="A77" t="str">
            <v>MEHMOEOC_CY.PDF</v>
          </cell>
          <cell r="B77" t="str">
            <v>Fully Insured ME HMO - Calendar Year</v>
          </cell>
        </row>
        <row r="78">
          <cell r="A78" t="str">
            <v>MAHMOEOC_CY.pdf</v>
          </cell>
          <cell r="B78" t="str">
            <v>Fully Insured MA HMO - Calendar Year</v>
          </cell>
        </row>
        <row r="79">
          <cell r="A79" t="str">
            <v>MAPPOIndemnityEOC_CY.pdf</v>
          </cell>
          <cell r="B79" t="str">
            <v>Fully Insured MA PPO Indemnity - Calendar Year</v>
          </cell>
        </row>
      </sheetData>
      <sheetData sheetId="5">
        <row r="1">
          <cell r="A1" t="str">
            <v>BuzzWeb Config Handbooks SI Filename</v>
          </cell>
          <cell r="B1" t="str">
            <v>BuzzWeb Config Handbooks SI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GICHMO070110.pdf</v>
          </cell>
          <cell r="B3" t="str">
            <v>Self Insured GIC HMO - Effective 7/1/10</v>
          </cell>
        </row>
        <row r="4">
          <cell r="A4" t="str">
            <v>GICPPO020110063010.pdf</v>
          </cell>
          <cell r="B4" t="str">
            <v>Self Insured GIC PPO - Effective 2/1/10 - 6/30/10</v>
          </cell>
        </row>
        <row r="5">
          <cell r="A5" t="str">
            <v>GICPPO070108063009.pdf</v>
          </cell>
          <cell r="B5" t="str">
            <v>Self Insured GIC PPO - Effective 7/1/08-6/30/09</v>
          </cell>
        </row>
        <row r="6">
          <cell r="A6" t="str">
            <v>GICPPO070109013110.pdf</v>
          </cell>
          <cell r="B6" t="str">
            <v>Self Insured GIC PPO - Effective 7/1/09-01/31/10</v>
          </cell>
        </row>
        <row r="7">
          <cell r="A7" t="str">
            <v>GICPPO070110.pdf</v>
          </cell>
          <cell r="B7" t="str">
            <v>Self Insured GIC PPO - Effective 7/1/10</v>
          </cell>
        </row>
        <row r="8">
          <cell r="A8" t="str">
            <v>masihmofidelity.pdf</v>
          </cell>
          <cell r="B8" t="str">
            <v>Self Insured MA Fidelity HMO effective 01/01/10</v>
          </cell>
        </row>
        <row r="9">
          <cell r="A9" t="str">
            <v>masihmofidelity010109123109.pdf</v>
          </cell>
          <cell r="B9" t="str">
            <v>Self Insured MA Fidelity HMO effective 1/01/09-12/31/09</v>
          </cell>
        </row>
        <row r="10">
          <cell r="A10" t="str">
            <v>NHHMOPrimex.pdf</v>
          </cell>
          <cell r="B10" t="str">
            <v>Self Insured NH HMO Primex</v>
          </cell>
        </row>
        <row r="11">
          <cell r="A11" t="str">
            <v>NHMEPrimex.pdf</v>
          </cell>
          <cell r="B11" t="str">
            <v>Self Insured NH Primex Medicare Enhance</v>
          </cell>
        </row>
        <row r="12">
          <cell r="A12" t="str">
            <v>NHPOSPrimex.pdf</v>
          </cell>
          <cell r="B12" t="str">
            <v>Self Insured NH POS Primex</v>
          </cell>
        </row>
        <row r="13">
          <cell r="A13" t="str">
            <v>NHPPOPrimex.pdf</v>
          </cell>
          <cell r="B13" t="str">
            <v>Self Insured NH PPO Primex</v>
          </cell>
        </row>
        <row r="14">
          <cell r="A14" t="str">
            <v>SIMABBHSAPPO.pdf</v>
          </cell>
          <cell r="B14" t="str">
            <v>Self Insured MA Best Buy HSA PPO</v>
          </cell>
        </row>
        <row r="15">
          <cell r="A15" t="str">
            <v>simahmo.pdf</v>
          </cell>
          <cell r="B15" t="str">
            <v>Self Insured MA HMO</v>
          </cell>
        </row>
        <row r="16">
          <cell r="A16" t="str">
            <v>SIMAMedicareEnhance.pdf</v>
          </cell>
          <cell r="B16" t="str">
            <v>Self Insured MA Medicare Enhance</v>
          </cell>
        </row>
        <row r="17">
          <cell r="A17" t="str">
            <v>simapos.pdf</v>
          </cell>
          <cell r="B17" t="str">
            <v>Self Insured MA POS</v>
          </cell>
        </row>
        <row r="18">
          <cell r="A18" t="str">
            <v>simappo.pdf</v>
          </cell>
          <cell r="B18" t="str">
            <v>Self Insured MA PPO</v>
          </cell>
        </row>
        <row r="19">
          <cell r="A19" t="str">
            <v>SINHHMO.pdf</v>
          </cell>
          <cell r="B19" t="str">
            <v>Self Insured NH HMO</v>
          </cell>
        </row>
        <row r="20">
          <cell r="A20" t="str">
            <v>SINHPOS.pdf</v>
          </cell>
          <cell r="B20" t="str">
            <v>Self Insured NH POS</v>
          </cell>
        </row>
        <row r="21">
          <cell r="A21" t="str">
            <v>sinhppo.pdf</v>
          </cell>
          <cell r="B21" t="str">
            <v>Self Insured NH PPO</v>
          </cell>
        </row>
        <row r="22">
          <cell r="A22" t="str">
            <v>GICPPO070111.pdf</v>
          </cell>
          <cell r="B22" t="str">
            <v>Self Insured GIC PPO - Effective 7/1/11</v>
          </cell>
        </row>
        <row r="23">
          <cell r="A23" t="str">
            <v>SIMAPOSEOC_CY</v>
          </cell>
          <cell r="B23" t="str">
            <v>Self Insured MA POS - Calendar Year</v>
          </cell>
        </row>
        <row r="24">
          <cell r="A24" t="str">
            <v>SIMAHMOEOC_CY</v>
          </cell>
          <cell r="B24" t="str">
            <v>Self Insured MA HMO - Calendar Year</v>
          </cell>
        </row>
      </sheetData>
      <sheetData sheetId="6">
        <row r="1">
          <cell r="A1" t="str">
            <v>BuzzWeb Config PCGs Filename</v>
          </cell>
          <cell r="B1" t="str">
            <v>BuzzWeb Config PCGs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PCG_DIRIGOPPO.pdf</v>
          </cell>
          <cell r="B3" t="str">
            <v>Dirigo Choice PPO</v>
          </cell>
        </row>
        <row r="4">
          <cell r="A4" t="str">
            <v>PCG_MABBHMO.pdf</v>
          </cell>
          <cell r="B4" t="str">
            <v>Best Buy HMO</v>
          </cell>
        </row>
        <row r="5">
          <cell r="A5" t="str">
            <v>PCG_MABBHSAPPO.pdf</v>
          </cell>
          <cell r="B5" t="str">
            <v>Best Buy HSA PPO</v>
          </cell>
        </row>
        <row r="6">
          <cell r="A6" t="str">
            <v>PCG_MACHOICE2007_Compass.pdf</v>
          </cell>
          <cell r="B6" t="str">
            <v>Choice EPO (Compass 2007 Series)</v>
          </cell>
        </row>
        <row r="7">
          <cell r="A7" t="str">
            <v>PCG_MACore.pdf</v>
          </cell>
          <cell r="B7" t="str">
            <v>Core Coverage HMO</v>
          </cell>
        </row>
        <row r="8">
          <cell r="A8" t="str">
            <v>PCG_MACP2007_Compass.pdf</v>
          </cell>
          <cell r="B8" t="str">
            <v>Choice Plus PPO (Compass 2007 Series)</v>
          </cell>
        </row>
        <row r="9">
          <cell r="A9" t="str">
            <v>PCG_MAHMO.pdf</v>
          </cell>
          <cell r="B9" t="str">
            <v>HMO</v>
          </cell>
        </row>
        <row r="10">
          <cell r="A10" t="str">
            <v>PCG_MANGHMO.pdf</v>
          </cell>
          <cell r="B10" t="str">
            <v>Non Group HMO</v>
          </cell>
        </row>
        <row r="11">
          <cell r="A11" t="str">
            <v>PCG_MANonDif2007_Compass.pdf</v>
          </cell>
          <cell r="B11" t="str">
            <v>Non-Differential PPO (Compass 2007 Series)</v>
          </cell>
        </row>
        <row r="12">
          <cell r="A12" t="str">
            <v>PCG_MAOPT2007_Compass.pdf</v>
          </cell>
          <cell r="B12" t="str">
            <v>Options PPO (Compass 2007 Series)</v>
          </cell>
        </row>
        <row r="13">
          <cell r="A13" t="str">
            <v>PCG_MAPOS.pdf</v>
          </cell>
          <cell r="B13" t="str">
            <v>POS</v>
          </cell>
        </row>
        <row r="14">
          <cell r="A14" t="str">
            <v>PCG_MAPPO.pdf</v>
          </cell>
          <cell r="B14" t="str">
            <v>PPO</v>
          </cell>
        </row>
        <row r="15">
          <cell r="A15" t="str">
            <v>PCG_MAPulse.pdf</v>
          </cell>
          <cell r="B15" t="str">
            <v>Pulse Plan HMO</v>
          </cell>
        </row>
        <row r="16">
          <cell r="A16" t="str">
            <v>PCG_MASR.pdf</v>
          </cell>
          <cell r="B16" t="str">
            <v>StudentResources (Compass)</v>
          </cell>
        </row>
        <row r="17">
          <cell r="A17" t="str">
            <v>PCG_MATCHMO.pdf</v>
          </cell>
          <cell r="B17" t="str">
            <v>Tiered Copayment HMO</v>
          </cell>
        </row>
        <row r="18">
          <cell r="A18" t="str">
            <v>PCG_MEBBHMO.pdf</v>
          </cell>
          <cell r="B18" t="str">
            <v>Best Buy HMO</v>
          </cell>
        </row>
        <row r="19">
          <cell r="A19" t="str">
            <v>PCG_MEBBHSAPPO.pdf</v>
          </cell>
          <cell r="B19" t="str">
            <v>Best Buy HSA PPO</v>
          </cell>
        </row>
        <row r="20">
          <cell r="A20" t="str">
            <v>PCG_MEBBPOS.pdf</v>
          </cell>
          <cell r="B20" t="str">
            <v>Best Buy POS</v>
          </cell>
        </row>
        <row r="21">
          <cell r="A21" t="str">
            <v>PCG_MEBBPOS.pdf</v>
          </cell>
          <cell r="B21" t="str">
            <v>Best Buy POS</v>
          </cell>
        </row>
        <row r="22">
          <cell r="A22" t="str">
            <v>PCG_MECP2007_Compass.pdf</v>
          </cell>
          <cell r="B22" t="str">
            <v>Choice Plus PPO (Compass 2007 Series)</v>
          </cell>
        </row>
        <row r="23">
          <cell r="A23" t="str">
            <v>PCG_MEDTCHMO.pdf</v>
          </cell>
          <cell r="B23" t="str">
            <v>Deductible Tiered Copayment HMO</v>
          </cell>
        </row>
        <row r="24">
          <cell r="A24" t="str">
            <v>PCG_MEHMO.pdf</v>
          </cell>
          <cell r="B24" t="str">
            <v>HMO</v>
          </cell>
        </row>
        <row r="25">
          <cell r="A25" t="str">
            <v>PCG_MENGHMO.pdf</v>
          </cell>
          <cell r="B25" t="str">
            <v>Non Group HMO</v>
          </cell>
        </row>
        <row r="26">
          <cell r="A26" t="str">
            <v>PCG_MENonDif2007_Compass.pdf</v>
          </cell>
          <cell r="B26" t="str">
            <v>Non-Differential PPO (Compass 2007 Series)</v>
          </cell>
        </row>
        <row r="27">
          <cell r="A27" t="str">
            <v>PCG_MEOPT2007_Compass.pdf</v>
          </cell>
          <cell r="B27" t="str">
            <v>Options PPO (Compass 2007 Series)</v>
          </cell>
        </row>
        <row r="28">
          <cell r="A28" t="str">
            <v>PCG_MEPOS.pdf</v>
          </cell>
          <cell r="B28" t="str">
            <v>POS</v>
          </cell>
        </row>
        <row r="29">
          <cell r="A29" t="str">
            <v>PCG_MEPPO.pdf</v>
          </cell>
          <cell r="B29" t="str">
            <v>PPO</v>
          </cell>
        </row>
        <row r="30">
          <cell r="A30" t="str">
            <v>PCG_MESR.pdf</v>
          </cell>
          <cell r="B30" t="str">
            <v>StudentResources (Compass)</v>
          </cell>
        </row>
        <row r="31">
          <cell r="A31" t="str">
            <v>PCG_METCHMO.pdf</v>
          </cell>
          <cell r="B31" t="str">
            <v>Tiered Copayment HMO</v>
          </cell>
        </row>
        <row r="32">
          <cell r="A32" t="str">
            <v>PCG_NHBBHMO.pdf</v>
          </cell>
          <cell r="B32" t="str">
            <v>Best Buy HMO</v>
          </cell>
        </row>
        <row r="33">
          <cell r="A33" t="str">
            <v>PCG_NHBBHSAPPO.pdf</v>
          </cell>
          <cell r="B33" t="str">
            <v>Best Buy HSA PPO</v>
          </cell>
        </row>
        <row r="34">
          <cell r="A34" t="str">
            <v>PCG_NHBBNOTCHMO.pdf</v>
          </cell>
          <cell r="B34" t="str">
            <v>Best Buy NetOption Tiered Copayment HMO</v>
          </cell>
        </row>
        <row r="35">
          <cell r="A35" t="str">
            <v>PCG_NHBBPPO.pdf</v>
          </cell>
          <cell r="B35" t="str">
            <v>Best Buy PPO</v>
          </cell>
        </row>
        <row r="36">
          <cell r="A36" t="str">
            <v>PCG_NHBBTCHMO.pdf</v>
          </cell>
          <cell r="B36" t="str">
            <v>Best Buy Tiered Copayment HMO</v>
          </cell>
        </row>
        <row r="37">
          <cell r="A37" t="str">
            <v>PCG_NHHMO.pdf</v>
          </cell>
          <cell r="B37" t="str">
            <v>HMO</v>
          </cell>
        </row>
        <row r="38">
          <cell r="A38" t="str">
            <v>PCG_NHHMOCORE.pdf</v>
          </cell>
          <cell r="B38" t="str">
            <v>HMO CORE</v>
          </cell>
        </row>
        <row r="39">
          <cell r="A39" t="str">
            <v>PCG_NHNGHMO.pdf</v>
          </cell>
          <cell r="B39" t="str">
            <v>Non Group HMO</v>
          </cell>
        </row>
        <row r="40">
          <cell r="A40" t="str">
            <v>PCG_NHNOBBHMO.pdf</v>
          </cell>
          <cell r="B40" t="str">
            <v>NetOption Best Buy HMO</v>
          </cell>
        </row>
        <row r="41">
          <cell r="A41" t="str">
            <v>PCG_NHNOHMO.pdf</v>
          </cell>
          <cell r="B41" t="str">
            <v>NetOption HMO</v>
          </cell>
        </row>
        <row r="42">
          <cell r="A42" t="str">
            <v>PCG_NHPOS.pdf</v>
          </cell>
          <cell r="B42" t="str">
            <v>POS</v>
          </cell>
        </row>
        <row r="43">
          <cell r="A43" t="str">
            <v>PCG_NHPPO.pdf</v>
          </cell>
          <cell r="B43" t="str">
            <v>PPO</v>
          </cell>
        </row>
        <row r="44">
          <cell r="A44" t="str">
            <v>PCG_NHTCHMO.pdf</v>
          </cell>
          <cell r="B44" t="str">
            <v>Tiered Copayment HMO</v>
          </cell>
        </row>
        <row r="45">
          <cell r="A45" t="str">
            <v>PCG_NHBBPOS.pdf</v>
          </cell>
          <cell r="B45" t="str">
            <v>Best Buy POS</v>
          </cell>
        </row>
      </sheetData>
      <sheetData sheetId="7">
        <row r="1">
          <cell r="A1" t="str">
            <v>BuzzWeb Config BP Types</v>
          </cell>
        </row>
        <row r="2">
          <cell r="A2" t="str">
            <v>Commercial</v>
          </cell>
        </row>
        <row r="3">
          <cell r="A3" t="str">
            <v>Medicare Enhance</v>
          </cell>
        </row>
        <row r="4">
          <cell r="A4" t="str">
            <v>Medicare Supplement</v>
          </cell>
        </row>
      </sheetData>
      <sheetData sheetId="8"/>
      <sheetData sheetId="9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OI"/>
      <sheetName val="Membership Assumptions"/>
      <sheetName val="2014 PMPM"/>
      <sheetName val="Trend"/>
      <sheetName val="Development"/>
      <sheetName val="Admin incremental"/>
      <sheetName val="Admin summary pmpm"/>
      <sheetName val="Admin efficiencies"/>
      <sheetName val="ASO 2014 PMPM"/>
      <sheetName val="MA admin"/>
      <sheetName val="ME admin"/>
      <sheetName val="NH Admin"/>
      <sheetName val="CT admin"/>
      <sheetName val="combined state admin "/>
      <sheetName val="2014 pmpm to calc trend - hide"/>
      <sheetName val="CONTROL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113">
          <cell r="BI113">
            <v>0</v>
          </cell>
        </row>
      </sheetData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djust"/>
      <sheetName val="Model"/>
      <sheetName val="Mem AgeSex"/>
      <sheetName val="Sub AgeSex"/>
      <sheetName val="Summary"/>
      <sheetName val="Buzzweb BOC"/>
      <sheetName val="PHCS"/>
      <sheetName val="ERF"/>
      <sheetName val="Calendar Factor"/>
      <sheetName val="Blue Sheet"/>
      <sheetName val="Trends"/>
      <sheetName val="BOC's"/>
      <sheetName val="Drug"/>
      <sheetName val="PMPM's"/>
      <sheetName val="Demographics"/>
      <sheetName val="Claims"/>
      <sheetName val="XMLExport"/>
      <sheetName val="Cost_Mem_Data"/>
      <sheetName val="ExportClick"/>
    </sheetNames>
    <sheetDataSet>
      <sheetData sheetId="0" refreshError="1"/>
      <sheetData sheetId="1" refreshError="1">
        <row r="2">
          <cell r="DH2" t="e">
            <v>#N/A</v>
          </cell>
        </row>
        <row r="3">
          <cell r="Z3" t="str">
            <v>Abington</v>
          </cell>
          <cell r="AA3" t="str">
            <v>Southeast</v>
          </cell>
          <cell r="AC3" t="str">
            <v>ag</v>
          </cell>
          <cell r="AD3" t="str">
            <v>Alvaro Galvis</v>
          </cell>
          <cell r="AE3" t="str">
            <v>N2</v>
          </cell>
          <cell r="AG3" t="str">
            <v>cs</v>
          </cell>
          <cell r="AH3" t="str">
            <v>Chris Scully</v>
          </cell>
          <cell r="AI3" t="str">
            <v>01</v>
          </cell>
          <cell r="BA3" t="str">
            <v>DENTAL RIDERS</v>
          </cell>
          <cell r="BC3" t="str">
            <v>Factor</v>
          </cell>
          <cell r="BD3" t="str">
            <v>HMO</v>
          </cell>
          <cell r="BE3" t="str">
            <v>POS</v>
          </cell>
          <cell r="BF3" t="str">
            <v>PPO</v>
          </cell>
          <cell r="CD3" t="b">
            <v>0</v>
          </cell>
        </row>
        <row r="4">
          <cell r="Z4" t="str">
            <v>Accord</v>
          </cell>
          <cell r="AA4" t="str">
            <v>Southeast</v>
          </cell>
          <cell r="AC4" t="str">
            <v>at</v>
          </cell>
          <cell r="AD4" t="str">
            <v>Amy Teehan</v>
          </cell>
          <cell r="AE4" t="str">
            <v>B0</v>
          </cell>
          <cell r="AG4" t="str">
            <v>jb</v>
          </cell>
          <cell r="AH4" t="str">
            <v>Jeanne Blute</v>
          </cell>
          <cell r="AI4" t="str">
            <v>22</v>
          </cell>
          <cell r="BA4" t="str">
            <v>None</v>
          </cell>
          <cell r="BB4" t="str">
            <v>None</v>
          </cell>
          <cell r="BC4">
            <v>0</v>
          </cell>
          <cell r="CD4" t="b">
            <v>0</v>
          </cell>
        </row>
        <row r="5">
          <cell r="R5">
            <v>41000</v>
          </cell>
          <cell r="S5">
            <v>-6.4299999999999996E-2</v>
          </cell>
          <cell r="T5">
            <v>-1.8E-3</v>
          </cell>
          <cell r="U5">
            <v>1.83E-2</v>
          </cell>
          <cell r="V5">
            <v>1.55E-2</v>
          </cell>
          <cell r="W5">
            <v>3.9E-2</v>
          </cell>
          <cell r="X5">
            <v>1.7999999999999999E-2</v>
          </cell>
          <cell r="Z5" t="str">
            <v>Acton</v>
          </cell>
          <cell r="AA5" t="str">
            <v>Metro</v>
          </cell>
          <cell r="AC5" t="str">
            <v>ba</v>
          </cell>
          <cell r="AD5" t="str">
            <v>Bryan Adams</v>
          </cell>
          <cell r="AE5" t="str">
            <v>M2</v>
          </cell>
          <cell r="AG5" t="str">
            <v>sdr</v>
          </cell>
          <cell r="AH5" t="str">
            <v>Sarah Dreon</v>
          </cell>
          <cell r="AI5" t="str">
            <v>26</v>
          </cell>
          <cell r="BA5" t="str">
            <v>DE -$0</v>
          </cell>
          <cell r="BB5" t="str">
            <v>Adult Prev Dent - $0 copay</v>
          </cell>
          <cell r="BC5">
            <v>2.0500000000000001E-2</v>
          </cell>
          <cell r="BD5" t="str">
            <v>DN0000000005</v>
          </cell>
          <cell r="BE5" t="str">
            <v>DN0000000005</v>
          </cell>
          <cell r="BF5" t="str">
            <v>DN0000000005</v>
          </cell>
          <cell r="CD5" t="b">
            <v>0</v>
          </cell>
          <cell r="DD5" t="str">
            <v>Allenstown</v>
          </cell>
          <cell r="DE5" t="str">
            <v>NH Central</v>
          </cell>
          <cell r="DF5">
            <v>1.093</v>
          </cell>
        </row>
        <row r="6">
          <cell r="R6">
            <v>41030</v>
          </cell>
          <cell r="S6">
            <v>-5.9299999999999999E-2</v>
          </cell>
          <cell r="T6">
            <v>2.5000000000000001E-3</v>
          </cell>
          <cell r="U6">
            <v>3.1600000000000003E-2</v>
          </cell>
          <cell r="V6">
            <v>2.58E-2</v>
          </cell>
          <cell r="W6">
            <v>3.9E-2</v>
          </cell>
          <cell r="X6">
            <v>1.7999999999999999E-2</v>
          </cell>
          <cell r="Z6" t="str">
            <v>Acushnet</v>
          </cell>
          <cell r="AA6" t="str">
            <v>Southeast</v>
          </cell>
          <cell r="AC6" t="str">
            <v>bbu</v>
          </cell>
          <cell r="AD6" t="str">
            <v>Brian Burchill</v>
          </cell>
          <cell r="AE6" t="str">
            <v>U4</v>
          </cell>
          <cell r="AG6" t="str">
            <v>dg</v>
          </cell>
          <cell r="AH6" t="str">
            <v>xxxxxx</v>
          </cell>
          <cell r="AI6" t="str">
            <v>27</v>
          </cell>
          <cell r="BA6" t="str">
            <v>DT - $5</v>
          </cell>
          <cell r="BB6" t="str">
            <v>Adult Prev Dent - $5 copay</v>
          </cell>
          <cell r="BC6">
            <v>1.8499999999999999E-2</v>
          </cell>
          <cell r="BD6" t="str">
            <v>DN0000000014</v>
          </cell>
          <cell r="BE6" t="str">
            <v>DN0000000014</v>
          </cell>
          <cell r="BF6" t="str">
            <v>DN0000000014</v>
          </cell>
          <cell r="CD6" t="b">
            <v>0</v>
          </cell>
          <cell r="DD6" t="str">
            <v>Alton</v>
          </cell>
          <cell r="DE6" t="str">
            <v>NH Central</v>
          </cell>
          <cell r="DF6">
            <v>1.093</v>
          </cell>
        </row>
        <row r="7">
          <cell r="R7">
            <v>41061</v>
          </cell>
          <cell r="S7">
            <v>-5.3699999999999998E-2</v>
          </cell>
          <cell r="T7">
            <v>7.6E-3</v>
          </cell>
          <cell r="U7">
            <v>4.4999999999999998E-2</v>
          </cell>
          <cell r="V7">
            <v>3.61E-2</v>
          </cell>
          <cell r="W7">
            <v>3.9E-2</v>
          </cell>
          <cell r="X7">
            <v>1.7999999999999999E-2</v>
          </cell>
          <cell r="Z7" t="str">
            <v>Adams</v>
          </cell>
          <cell r="AA7" t="str">
            <v>West</v>
          </cell>
          <cell r="AC7" t="str">
            <v>bl</v>
          </cell>
          <cell r="AD7" t="str">
            <v>Bill Larner</v>
          </cell>
          <cell r="AE7" t="str">
            <v>S6</v>
          </cell>
          <cell r="AG7" t="str">
            <v>keh</v>
          </cell>
          <cell r="AH7" t="str">
            <v>xxxxxx</v>
          </cell>
          <cell r="AI7" t="str">
            <v>29</v>
          </cell>
          <cell r="BA7" t="str">
            <v>DT - $10</v>
          </cell>
          <cell r="BB7" t="str">
            <v>Adult Prev Dent - $10 copay</v>
          </cell>
          <cell r="BC7">
            <v>1.7500000000000002E-2</v>
          </cell>
          <cell r="BD7" t="str">
            <v>DN0000000014</v>
          </cell>
          <cell r="BE7" t="str">
            <v>DN0000000014</v>
          </cell>
          <cell r="BF7" t="str">
            <v>DN0000000014</v>
          </cell>
          <cell r="DD7" t="str">
            <v>Alton Bay</v>
          </cell>
          <cell r="DE7" t="str">
            <v>NH Central</v>
          </cell>
          <cell r="DF7">
            <v>1.093</v>
          </cell>
        </row>
        <row r="8">
          <cell r="R8">
            <v>41091</v>
          </cell>
          <cell r="S8">
            <v>-4.9200000000000001E-2</v>
          </cell>
          <cell r="T8">
            <v>1.17E-2</v>
          </cell>
          <cell r="U8">
            <v>5.8599999999999999E-2</v>
          </cell>
          <cell r="V8">
            <v>4.6600000000000003E-2</v>
          </cell>
          <cell r="W8">
            <v>7.5499999999999998E-2</v>
          </cell>
          <cell r="X8">
            <v>3.5999999999999997E-2</v>
          </cell>
          <cell r="Z8" t="str">
            <v>Agawam</v>
          </cell>
          <cell r="AA8" t="str">
            <v>West</v>
          </cell>
          <cell r="AC8" t="str">
            <v>bm</v>
          </cell>
          <cell r="AD8" t="str">
            <v>Betsy McCarthy</v>
          </cell>
          <cell r="AE8" t="str">
            <v>K3</v>
          </cell>
          <cell r="AG8" t="str">
            <v>ed</v>
          </cell>
          <cell r="AH8" t="str">
            <v>xxxxxx</v>
          </cell>
          <cell r="AI8" t="str">
            <v>30</v>
          </cell>
          <cell r="BA8" t="str">
            <v>DT- $15</v>
          </cell>
          <cell r="BB8" t="str">
            <v>Adult Prev Dent - $15 copay</v>
          </cell>
          <cell r="BC8">
            <v>1.7500000000000002E-2</v>
          </cell>
          <cell r="BD8" t="str">
            <v>DN0000000014</v>
          </cell>
          <cell r="BE8" t="str">
            <v>DN0000000014</v>
          </cell>
          <cell r="BF8" t="str">
            <v>DN0000000014</v>
          </cell>
          <cell r="DD8" t="str">
            <v>Andover</v>
          </cell>
          <cell r="DE8" t="str">
            <v>NH Central</v>
          </cell>
          <cell r="DF8">
            <v>1.093</v>
          </cell>
        </row>
        <row r="9">
          <cell r="R9">
            <v>41122</v>
          </cell>
          <cell r="S9">
            <v>-4.4200000000000003E-2</v>
          </cell>
          <cell r="T9">
            <v>1.61E-2</v>
          </cell>
          <cell r="U9">
            <v>7.2400000000000006E-2</v>
          </cell>
          <cell r="V9">
            <v>5.7299999999999997E-2</v>
          </cell>
          <cell r="W9">
            <v>7.5499999999999998E-2</v>
          </cell>
          <cell r="X9">
            <v>3.5999999999999997E-2</v>
          </cell>
          <cell r="Z9" t="str">
            <v>Alford</v>
          </cell>
          <cell r="AA9" t="str">
            <v>West</v>
          </cell>
          <cell r="AC9" t="str">
            <v>bom</v>
          </cell>
          <cell r="AD9" t="str">
            <v>Bob McGrath</v>
          </cell>
          <cell r="AE9" t="str">
            <v>N7</v>
          </cell>
          <cell r="AG9" t="str">
            <v>jr</v>
          </cell>
          <cell r="AH9" t="str">
            <v>Jennifer Ryan</v>
          </cell>
          <cell r="AI9" t="str">
            <v>31</v>
          </cell>
          <cell r="BA9" t="str">
            <v>DT - $20</v>
          </cell>
          <cell r="BB9" t="str">
            <v>Adult Prev Dent - $20 copay</v>
          </cell>
          <cell r="BC9">
            <v>1.7500000000000002E-2</v>
          </cell>
          <cell r="BD9" t="str">
            <v>DN0000000014</v>
          </cell>
          <cell r="BE9" t="str">
            <v>DN0000000014</v>
          </cell>
          <cell r="BF9" t="str">
            <v>DN0000000014</v>
          </cell>
          <cell r="DD9" t="str">
            <v>Barnstead</v>
          </cell>
          <cell r="DE9" t="str">
            <v>NH Central</v>
          </cell>
          <cell r="DF9">
            <v>1.093</v>
          </cell>
        </row>
        <row r="10">
          <cell r="R10">
            <v>41153</v>
          </cell>
          <cell r="S10">
            <v>-3.8800000000000001E-2</v>
          </cell>
          <cell r="T10">
            <v>2.0799999999999999E-2</v>
          </cell>
          <cell r="U10">
            <v>8.6400000000000005E-2</v>
          </cell>
          <cell r="V10">
            <v>6.8000000000000005E-2</v>
          </cell>
          <cell r="W10">
            <v>7.5499999999999998E-2</v>
          </cell>
          <cell r="X10">
            <v>3.5999999999999997E-2</v>
          </cell>
          <cell r="Z10" t="str">
            <v>Allston</v>
          </cell>
          <cell r="AA10" t="str">
            <v>Metro</v>
          </cell>
          <cell r="AC10" t="str">
            <v>bs</v>
          </cell>
          <cell r="AD10" t="str">
            <v>Beth Schleyer</v>
          </cell>
          <cell r="AE10" t="str">
            <v>W6</v>
          </cell>
          <cell r="AG10" t="str">
            <v>jcw</v>
          </cell>
          <cell r="AH10" t="str">
            <v>John Williams</v>
          </cell>
          <cell r="AI10" t="str">
            <v>32</v>
          </cell>
          <cell r="BA10" t="str">
            <v>DT - $25</v>
          </cell>
          <cell r="BB10" t="str">
            <v>Adult Prev Dent - $25 copay</v>
          </cell>
          <cell r="BC10">
            <v>1.7500000000000002E-2</v>
          </cell>
          <cell r="BD10" t="str">
            <v>DN0000000014</v>
          </cell>
          <cell r="BE10" t="str">
            <v>DN0000000014</v>
          </cell>
          <cell r="BF10" t="str">
            <v>DN0000000014</v>
          </cell>
          <cell r="DD10" t="str">
            <v>Belmont</v>
          </cell>
          <cell r="DE10" t="str">
            <v>NH Central</v>
          </cell>
          <cell r="DF10">
            <v>1.093</v>
          </cell>
        </row>
        <row r="11">
          <cell r="R11">
            <v>41183</v>
          </cell>
          <cell r="Z11" t="str">
            <v>Amesbury</v>
          </cell>
          <cell r="AA11" t="str">
            <v>Northeast</v>
          </cell>
          <cell r="AC11" t="str">
            <v>cf</v>
          </cell>
          <cell r="AD11" t="str">
            <v>Christa Fairbanks</v>
          </cell>
          <cell r="AE11" t="str">
            <v>E3</v>
          </cell>
          <cell r="AG11" t="str">
            <v>tb</v>
          </cell>
          <cell r="AH11" t="str">
            <v>Tim Barbera</v>
          </cell>
          <cell r="AI11" t="str">
            <v>33</v>
          </cell>
          <cell r="BA11" t="str">
            <v>DT - $30</v>
          </cell>
          <cell r="BB11" t="str">
            <v>Adult Prev Dent - $30 copay</v>
          </cell>
          <cell r="BC11">
            <v>1.7500000000000002E-2</v>
          </cell>
          <cell r="BD11" t="str">
            <v>DN0000000014</v>
          </cell>
          <cell r="BE11" t="str">
            <v>DN0000000014</v>
          </cell>
          <cell r="BF11" t="str">
            <v>DN0000000014</v>
          </cell>
          <cell r="DD11" t="str">
            <v>Bow</v>
          </cell>
          <cell r="DE11" t="str">
            <v>NH Central</v>
          </cell>
          <cell r="DF11">
            <v>1.093</v>
          </cell>
        </row>
        <row r="12">
          <cell r="R12">
            <v>41214</v>
          </cell>
          <cell r="Z12" t="str">
            <v>Amherst</v>
          </cell>
          <cell r="AA12" t="str">
            <v>West</v>
          </cell>
          <cell r="AC12" t="str">
            <v>cm</v>
          </cell>
          <cell r="AD12" t="str">
            <v>Cindy McNaught</v>
          </cell>
          <cell r="AE12" t="str">
            <v>K2</v>
          </cell>
          <cell r="AG12" t="str">
            <v>jd</v>
          </cell>
          <cell r="AH12" t="str">
            <v>Julie Devoy</v>
          </cell>
          <cell r="AI12" t="str">
            <v>34</v>
          </cell>
          <cell r="DD12" t="str">
            <v>Bradford</v>
          </cell>
          <cell r="DE12" t="str">
            <v>NH Central</v>
          </cell>
          <cell r="DF12">
            <v>1.093</v>
          </cell>
        </row>
        <row r="13">
          <cell r="R13">
            <v>41244</v>
          </cell>
          <cell r="Z13" t="str">
            <v>Andover</v>
          </cell>
          <cell r="AA13" t="str">
            <v>Northeast</v>
          </cell>
          <cell r="AC13" t="str">
            <v>cmg</v>
          </cell>
          <cell r="AD13" t="str">
            <v>Carolyn Georgian</v>
          </cell>
          <cell r="AE13" t="str">
            <v>B6</v>
          </cell>
          <cell r="AG13" t="str">
            <v>erfjr</v>
          </cell>
          <cell r="AH13" t="str">
            <v>Jennifer Ryan</v>
          </cell>
          <cell r="AI13" t="str">
            <v>66</v>
          </cell>
          <cell r="DD13" t="str">
            <v>Canterbury</v>
          </cell>
          <cell r="DE13" t="str">
            <v>NH Central</v>
          </cell>
          <cell r="DF13">
            <v>1.093</v>
          </cell>
        </row>
        <row r="14">
          <cell r="Z14" t="str">
            <v>Aquinnah</v>
          </cell>
          <cell r="AA14" t="str">
            <v>Southeast</v>
          </cell>
          <cell r="AC14" t="str">
            <v>dc</v>
          </cell>
          <cell r="AD14" t="str">
            <v>Deborah Chapin</v>
          </cell>
          <cell r="AE14" t="str">
            <v>Y2</v>
          </cell>
          <cell r="AG14" t="str">
            <v>kb</v>
          </cell>
          <cell r="AH14" t="str">
            <v>Ken Bailey</v>
          </cell>
          <cell r="AI14" t="str">
            <v>43</v>
          </cell>
          <cell r="DD14" t="str">
            <v>Center Barnstead</v>
          </cell>
          <cell r="DE14" t="str">
            <v>NH Central</v>
          </cell>
          <cell r="DF14">
            <v>1.093</v>
          </cell>
        </row>
        <row r="15">
          <cell r="Z15" t="str">
            <v>Arlington</v>
          </cell>
          <cell r="AA15" t="str">
            <v>Metro</v>
          </cell>
          <cell r="AC15" t="str">
            <v>dh</v>
          </cell>
          <cell r="AD15" t="str">
            <v>Daniel Hill</v>
          </cell>
          <cell r="AE15" t="str">
            <v>S6</v>
          </cell>
          <cell r="AG15" t="str">
            <v>lg</v>
          </cell>
          <cell r="AH15" t="str">
            <v>Lynne Gould</v>
          </cell>
          <cell r="AI15" t="str">
            <v>44</v>
          </cell>
          <cell r="DD15" t="str">
            <v>Center Harbor</v>
          </cell>
          <cell r="DE15" t="str">
            <v>NH Central</v>
          </cell>
          <cell r="DF15">
            <v>1.093</v>
          </cell>
        </row>
        <row r="16">
          <cell r="Z16" t="str">
            <v>Arlington Heights</v>
          </cell>
          <cell r="AA16" t="str">
            <v>Metro</v>
          </cell>
          <cell r="AC16" t="str">
            <v>dk</v>
          </cell>
          <cell r="AD16" t="str">
            <v>David Keiser</v>
          </cell>
          <cell r="AE16" t="str">
            <v>M4</v>
          </cell>
          <cell r="AG16" t="str">
            <v>jk</v>
          </cell>
          <cell r="AH16" t="str">
            <v>Jim Kerrigan</v>
          </cell>
          <cell r="AI16" t="str">
            <v>45</v>
          </cell>
          <cell r="DD16" t="str">
            <v>Chichester</v>
          </cell>
          <cell r="DE16" t="str">
            <v>NH Central</v>
          </cell>
          <cell r="DF16">
            <v>1.093</v>
          </cell>
        </row>
        <row r="17">
          <cell r="Z17" t="str">
            <v>Ashburnham</v>
          </cell>
          <cell r="AA17" t="str">
            <v>Central</v>
          </cell>
          <cell r="AC17" t="str">
            <v>eje</v>
          </cell>
          <cell r="AD17" t="str">
            <v>Ed Estey</v>
          </cell>
          <cell r="AE17" t="str">
            <v>UX</v>
          </cell>
          <cell r="AG17" t="str">
            <v>kh</v>
          </cell>
          <cell r="AH17" t="str">
            <v>Kathryn Hayes</v>
          </cell>
          <cell r="AI17" t="str">
            <v>46</v>
          </cell>
          <cell r="DD17" t="str">
            <v>Concord</v>
          </cell>
          <cell r="DE17" t="str">
            <v>NH Central</v>
          </cell>
          <cell r="DF17">
            <v>1.093</v>
          </cell>
        </row>
        <row r="18">
          <cell r="Z18" t="str">
            <v>Ashby</v>
          </cell>
          <cell r="AA18" t="str">
            <v>Central</v>
          </cell>
          <cell r="AC18" t="str">
            <v>ek</v>
          </cell>
          <cell r="AD18" t="str">
            <v>Elizabeth Kaminski</v>
          </cell>
          <cell r="AE18" t="str">
            <v>P2</v>
          </cell>
          <cell r="AG18" t="str">
            <v>ev</v>
          </cell>
          <cell r="AH18" t="str">
            <v>Eric Veiga</v>
          </cell>
          <cell r="AI18" t="str">
            <v>47</v>
          </cell>
          <cell r="DD18" t="str">
            <v>Contoocook</v>
          </cell>
          <cell r="DE18" t="str">
            <v>NH Central</v>
          </cell>
          <cell r="DF18">
            <v>1.093</v>
          </cell>
        </row>
        <row r="19">
          <cell r="Z19" t="str">
            <v>Ashfield</v>
          </cell>
          <cell r="AA19" t="str">
            <v>West</v>
          </cell>
          <cell r="AC19" t="str">
            <v>ew</v>
          </cell>
          <cell r="AD19" t="str">
            <v>Elaine Wilson</v>
          </cell>
          <cell r="AE19" t="str">
            <v>K6</v>
          </cell>
          <cell r="AG19" t="str">
            <v>tp</v>
          </cell>
          <cell r="AH19" t="str">
            <v>Tamara Pitts</v>
          </cell>
          <cell r="AI19" t="str">
            <v>48</v>
          </cell>
          <cell r="BJ19" t="str">
            <v>Model</v>
          </cell>
          <cell r="BK19" t="str">
            <v>ERF</v>
          </cell>
          <cell r="BL19" t="str">
            <v>MA HMO</v>
          </cell>
          <cell r="BM19" t="str">
            <v>MA POS</v>
          </cell>
          <cell r="BN19" t="str">
            <v>MA PPO</v>
          </cell>
          <cell r="BO19" t="str">
            <v>MA PPO HSA</v>
          </cell>
          <cell r="BP19" t="str">
            <v>NH HMO</v>
          </cell>
          <cell r="BQ19" t="str">
            <v>NH POS</v>
          </cell>
          <cell r="BR19" t="str">
            <v>NH PPO</v>
          </cell>
          <cell r="BS19" t="str">
            <v>NH PPO HSA</v>
          </cell>
          <cell r="BT19" t="str">
            <v>ME HMO</v>
          </cell>
          <cell r="BU19" t="str">
            <v>ME POS</v>
          </cell>
          <cell r="BV19" t="str">
            <v>ME PPO</v>
          </cell>
          <cell r="BW19" t="str">
            <v>ME PPO HSA</v>
          </cell>
          <cell r="CY19" t="str">
            <v>Central</v>
          </cell>
          <cell r="CZ19">
            <v>1</v>
          </cell>
          <cell r="DD19" t="str">
            <v>Danbury</v>
          </cell>
          <cell r="DE19" t="str">
            <v>NH Central</v>
          </cell>
          <cell r="DF19">
            <v>1.093</v>
          </cell>
        </row>
        <row r="20">
          <cell r="Z20" t="str">
            <v>Ashland</v>
          </cell>
          <cell r="AA20" t="str">
            <v>Central</v>
          </cell>
          <cell r="AC20" t="str">
            <v>hr</v>
          </cell>
          <cell r="AD20" t="str">
            <v>Hugh Rooney</v>
          </cell>
          <cell r="AE20" t="str">
            <v>P1</v>
          </cell>
          <cell r="AG20" t="str">
            <v>jhw</v>
          </cell>
          <cell r="AH20" t="str">
            <v>Joseph Walker</v>
          </cell>
          <cell r="AI20" t="str">
            <v>49</v>
          </cell>
          <cell r="BJ20">
            <v>0</v>
          </cell>
          <cell r="BK20">
            <v>0</v>
          </cell>
          <cell r="BP20">
            <v>16.57</v>
          </cell>
          <cell r="BQ20">
            <v>16.57</v>
          </cell>
          <cell r="BR20">
            <v>16.57</v>
          </cell>
          <cell r="BS20">
            <v>16.57</v>
          </cell>
          <cell r="CY20" t="str">
            <v>Metro</v>
          </cell>
          <cell r="CZ20">
            <v>2</v>
          </cell>
          <cell r="DD20" t="str">
            <v>Dunbarton</v>
          </cell>
          <cell r="DE20" t="str">
            <v>NH Central</v>
          </cell>
          <cell r="DF20">
            <v>1.093</v>
          </cell>
        </row>
        <row r="21">
          <cell r="Z21" t="str">
            <v>Ashley Falls</v>
          </cell>
          <cell r="AA21" t="str">
            <v>West</v>
          </cell>
          <cell r="AC21" t="str">
            <v>jb</v>
          </cell>
          <cell r="AD21" t="str">
            <v>Jamie Beland</v>
          </cell>
          <cell r="AE21" t="str">
            <v>P5</v>
          </cell>
          <cell r="AG21" t="str">
            <v>erfdg</v>
          </cell>
          <cell r="AH21" t="str">
            <v>xxxxxx</v>
          </cell>
          <cell r="AI21" t="str">
            <v>50</v>
          </cell>
          <cell r="BJ21">
            <v>0</v>
          </cell>
          <cell r="BK21">
            <v>0</v>
          </cell>
          <cell r="BP21">
            <v>16.57</v>
          </cell>
          <cell r="BQ21">
            <v>16.57</v>
          </cell>
          <cell r="BR21">
            <v>16.57</v>
          </cell>
          <cell r="BS21">
            <v>16.57</v>
          </cell>
          <cell r="CY21" t="str">
            <v>Northeast</v>
          </cell>
          <cell r="CZ21">
            <v>3</v>
          </cell>
          <cell r="DD21" t="str">
            <v>East Andover</v>
          </cell>
          <cell r="DE21" t="str">
            <v>NH Central</v>
          </cell>
          <cell r="DF21">
            <v>1.093</v>
          </cell>
        </row>
        <row r="22">
          <cell r="Z22" t="str">
            <v>Assinippi</v>
          </cell>
          <cell r="AA22" t="str">
            <v>Southeast</v>
          </cell>
          <cell r="AC22" t="str">
            <v>jba</v>
          </cell>
          <cell r="AD22" t="str">
            <v>John Baumer</v>
          </cell>
          <cell r="AE22" t="str">
            <v>B1</v>
          </cell>
          <cell r="AG22" t="str">
            <v>erfsdr</v>
          </cell>
          <cell r="AH22" t="str">
            <v>Sarah Dreon</v>
          </cell>
          <cell r="AI22" t="str">
            <v>51</v>
          </cell>
          <cell r="BJ22">
            <v>0</v>
          </cell>
          <cell r="BK22">
            <v>0</v>
          </cell>
          <cell r="BL22">
            <v>14.82</v>
          </cell>
          <cell r="BM22">
            <v>15.54</v>
          </cell>
          <cell r="BN22">
            <v>20.239999999999998</v>
          </cell>
          <cell r="BO22">
            <v>14.82</v>
          </cell>
          <cell r="BP22">
            <v>16.57</v>
          </cell>
          <cell r="BQ22">
            <v>16.57</v>
          </cell>
          <cell r="BR22">
            <v>16.57</v>
          </cell>
          <cell r="BS22">
            <v>16.57</v>
          </cell>
          <cell r="BT22">
            <v>18.66</v>
          </cell>
          <cell r="BU22">
            <v>18.66</v>
          </cell>
          <cell r="BV22">
            <v>18.66</v>
          </cell>
          <cell r="BW22">
            <v>18.66</v>
          </cell>
          <cell r="CY22" t="str">
            <v>Southeast</v>
          </cell>
          <cell r="CZ22">
            <v>4</v>
          </cell>
          <cell r="DD22" t="str">
            <v>Elkins</v>
          </cell>
          <cell r="DE22" t="str">
            <v>NH Central</v>
          </cell>
          <cell r="DF22">
            <v>1.093</v>
          </cell>
        </row>
        <row r="23">
          <cell r="Z23" t="str">
            <v>Assonet</v>
          </cell>
          <cell r="AA23" t="str">
            <v>Southeast</v>
          </cell>
          <cell r="AC23" t="str">
            <v>je</v>
          </cell>
          <cell r="AD23" t="str">
            <v>Jonathan Edwards</v>
          </cell>
          <cell r="AE23" t="str">
            <v>E4</v>
          </cell>
          <cell r="AG23" t="str">
            <v>bb</v>
          </cell>
          <cell r="AH23" t="str">
            <v>Brian Bartoloni</v>
          </cell>
          <cell r="AI23" t="str">
            <v>52</v>
          </cell>
          <cell r="AW23" t="e">
            <v>#N/A</v>
          </cell>
          <cell r="AX23" t="e">
            <v>#N/A</v>
          </cell>
          <cell r="AY23" t="e">
            <v>#N/A</v>
          </cell>
          <cell r="AZ23" t="e">
            <v>#N/A</v>
          </cell>
          <cell r="BJ23">
            <v>0</v>
          </cell>
          <cell r="BK23">
            <v>0</v>
          </cell>
          <cell r="BL23">
            <v>14.07</v>
          </cell>
          <cell r="BM23">
            <v>14.79</v>
          </cell>
          <cell r="BN23">
            <v>19.440000000000001</v>
          </cell>
          <cell r="BO23">
            <v>14.07</v>
          </cell>
          <cell r="BP23">
            <v>16.57</v>
          </cell>
          <cell r="BQ23">
            <v>16.57</v>
          </cell>
          <cell r="BR23">
            <v>16.57</v>
          </cell>
          <cell r="BS23">
            <v>16.57</v>
          </cell>
          <cell r="BT23">
            <v>17.41</v>
          </cell>
          <cell r="BU23">
            <v>17.41</v>
          </cell>
          <cell r="BV23">
            <v>17.41</v>
          </cell>
          <cell r="BW23">
            <v>17.41</v>
          </cell>
          <cell r="CY23" t="str">
            <v>West</v>
          </cell>
          <cell r="CZ23">
            <v>5</v>
          </cell>
          <cell r="DD23" t="str">
            <v>Epsom</v>
          </cell>
          <cell r="DE23" t="str">
            <v>NH Central</v>
          </cell>
          <cell r="DF23">
            <v>1.093</v>
          </cell>
        </row>
        <row r="24">
          <cell r="W24" t="str">
            <v>Abbot Village</v>
          </cell>
          <cell r="Z24" t="str">
            <v>Athol</v>
          </cell>
          <cell r="AA24" t="str">
            <v>Central</v>
          </cell>
          <cell r="AC24" t="str">
            <v>jh</v>
          </cell>
          <cell r="AD24" t="str">
            <v>Jim Hoitt</v>
          </cell>
          <cell r="AE24" t="str">
            <v>Y5</v>
          </cell>
          <cell r="AG24" t="str">
            <v>erfkeh</v>
          </cell>
          <cell r="AH24" t="str">
            <v>xxxxxx</v>
          </cell>
          <cell r="AI24" t="str">
            <v>53</v>
          </cell>
          <cell r="AW24" t="e">
            <v>#N/A</v>
          </cell>
          <cell r="AX24" t="e">
            <v>#N/A</v>
          </cell>
          <cell r="AY24" t="e">
            <v>#N/A</v>
          </cell>
          <cell r="AZ24" t="e">
            <v>#N/A</v>
          </cell>
          <cell r="BJ24">
            <v>0</v>
          </cell>
          <cell r="BK24">
            <v>0</v>
          </cell>
          <cell r="BL24">
            <v>13.82</v>
          </cell>
          <cell r="BM24">
            <v>14.44</v>
          </cell>
          <cell r="BN24">
            <v>18.690000000000001</v>
          </cell>
          <cell r="BO24">
            <v>13.82</v>
          </cell>
          <cell r="BP24">
            <v>16.57</v>
          </cell>
          <cell r="BQ24">
            <v>16.57</v>
          </cell>
          <cell r="BR24">
            <v>16.57</v>
          </cell>
          <cell r="BS24">
            <v>16.57</v>
          </cell>
          <cell r="BT24">
            <v>16.91</v>
          </cell>
          <cell r="BU24">
            <v>16.91</v>
          </cell>
          <cell r="BV24">
            <v>16.91</v>
          </cell>
          <cell r="BW24">
            <v>16.91</v>
          </cell>
          <cell r="CY24" t="str">
            <v>Maine Central</v>
          </cell>
          <cell r="CZ24" t="str">
            <v>C</v>
          </cell>
          <cell r="DD24" t="str">
            <v>Franklin</v>
          </cell>
          <cell r="DE24" t="str">
            <v>NH Central</v>
          </cell>
          <cell r="DF24">
            <v>1.093</v>
          </cell>
        </row>
        <row r="25">
          <cell r="W25" t="str">
            <v>Addison</v>
          </cell>
          <cell r="Z25" t="str">
            <v>Attleboro</v>
          </cell>
          <cell r="AA25" t="str">
            <v>Southeast</v>
          </cell>
          <cell r="AC25" t="str">
            <v>jl</v>
          </cell>
          <cell r="AD25" t="str">
            <v>Joe LaChimia</v>
          </cell>
          <cell r="AE25" t="str">
            <v>B3</v>
          </cell>
          <cell r="AG25" t="str">
            <v>sm</v>
          </cell>
          <cell r="AH25" t="str">
            <v>Susan Monahan</v>
          </cell>
          <cell r="AI25" t="str">
            <v>54</v>
          </cell>
          <cell r="BJ25">
            <v>0</v>
          </cell>
          <cell r="BK25">
            <v>0</v>
          </cell>
          <cell r="BL25">
            <v>12.82</v>
          </cell>
          <cell r="BM25">
            <v>13.54</v>
          </cell>
          <cell r="BN25">
            <v>17.190000000000001</v>
          </cell>
          <cell r="BO25">
            <v>12.82</v>
          </cell>
          <cell r="BP25">
            <v>16.57</v>
          </cell>
          <cell r="BQ25">
            <v>16.57</v>
          </cell>
          <cell r="BR25">
            <v>16.57</v>
          </cell>
          <cell r="BS25">
            <v>16.57</v>
          </cell>
          <cell r="BT25">
            <v>15.66</v>
          </cell>
          <cell r="BU25">
            <v>15.66</v>
          </cell>
          <cell r="BV25">
            <v>15.66</v>
          </cell>
          <cell r="BW25">
            <v>15.66</v>
          </cell>
          <cell r="CY25" t="str">
            <v>Maine South</v>
          </cell>
          <cell r="CZ25" t="str">
            <v>E</v>
          </cell>
          <cell r="DD25" t="str">
            <v>Gilford</v>
          </cell>
          <cell r="DE25" t="str">
            <v>NH Central</v>
          </cell>
          <cell r="DF25">
            <v>1.093</v>
          </cell>
        </row>
        <row r="26">
          <cell r="W26" t="str">
            <v>Ashland</v>
          </cell>
          <cell r="Z26" t="str">
            <v>Attleboro Falls</v>
          </cell>
          <cell r="AA26" t="str">
            <v>Southeast</v>
          </cell>
          <cell r="AC26" t="str">
            <v>kh</v>
          </cell>
          <cell r="AD26" t="str">
            <v>Kraig Hespeler</v>
          </cell>
          <cell r="AE26" t="str">
            <v>S1</v>
          </cell>
          <cell r="AG26" t="str">
            <v>tf</v>
          </cell>
          <cell r="AH26" t="str">
            <v>Tim Fatsi</v>
          </cell>
          <cell r="AI26" t="str">
            <v>55</v>
          </cell>
          <cell r="BJ26">
            <v>0</v>
          </cell>
          <cell r="BK26">
            <v>0</v>
          </cell>
          <cell r="BL26">
            <v>12.57</v>
          </cell>
          <cell r="BM26">
            <v>13.49</v>
          </cell>
          <cell r="BN26">
            <v>17.04</v>
          </cell>
          <cell r="BO26">
            <v>12.57</v>
          </cell>
          <cell r="BP26">
            <v>16.57</v>
          </cell>
          <cell r="BQ26">
            <v>16.57</v>
          </cell>
          <cell r="BR26">
            <v>16.57</v>
          </cell>
          <cell r="BS26">
            <v>16.57</v>
          </cell>
          <cell r="BT26">
            <v>15.66</v>
          </cell>
          <cell r="BU26">
            <v>15.66</v>
          </cell>
          <cell r="BV26">
            <v>15.66</v>
          </cell>
          <cell r="BW26">
            <v>15.66</v>
          </cell>
          <cell r="CY26" t="str">
            <v>New Hampshire</v>
          </cell>
          <cell r="CZ26" t="str">
            <v>H</v>
          </cell>
          <cell r="DD26" t="str">
            <v>Gilmanton</v>
          </cell>
          <cell r="DE26" t="str">
            <v>NH Central</v>
          </cell>
          <cell r="DF26">
            <v>1.093</v>
          </cell>
        </row>
        <row r="27">
          <cell r="W27" t="str">
            <v>Bangor</v>
          </cell>
          <cell r="Z27" t="str">
            <v>Auburn</v>
          </cell>
          <cell r="AA27" t="str">
            <v>Central</v>
          </cell>
          <cell r="AC27" t="str">
            <v>kl</v>
          </cell>
          <cell r="AD27" t="str">
            <v>Kara Lanigan</v>
          </cell>
          <cell r="AE27" t="str">
            <v>B1</v>
          </cell>
          <cell r="AG27" t="str">
            <v>erfed</v>
          </cell>
          <cell r="AH27" t="str">
            <v>xxxxxx</v>
          </cell>
          <cell r="AI27" t="str">
            <v>56</v>
          </cell>
          <cell r="CY27" t="str">
            <v>NH Southern</v>
          </cell>
          <cell r="CZ27" t="str">
            <v>S</v>
          </cell>
          <cell r="DD27" t="str">
            <v>Gilmanton Iron Works</v>
          </cell>
          <cell r="DE27" t="str">
            <v>NH Central</v>
          </cell>
          <cell r="DF27">
            <v>1.093</v>
          </cell>
        </row>
        <row r="28">
          <cell r="W28" t="str">
            <v>Bar Harbor</v>
          </cell>
          <cell r="Z28" t="str">
            <v>Auburndale</v>
          </cell>
          <cell r="AA28" t="str">
            <v>Metro</v>
          </cell>
          <cell r="AC28" t="str">
            <v>km</v>
          </cell>
          <cell r="AD28" t="str">
            <v>Kim Matthes</v>
          </cell>
          <cell r="AE28" t="str">
            <v>B7</v>
          </cell>
          <cell r="AG28" t="str">
            <v>jv</v>
          </cell>
          <cell r="AH28" t="str">
            <v>Jay Vanasse</v>
          </cell>
          <cell r="AI28" t="str">
            <v>57</v>
          </cell>
          <cell r="AZ28" t="str">
            <v>BOC</v>
          </cell>
          <cell r="CY28" t="str">
            <v>NH Western</v>
          </cell>
          <cell r="CZ28" t="str">
            <v>U</v>
          </cell>
          <cell r="DD28" t="str">
            <v>Henniker</v>
          </cell>
          <cell r="DE28" t="str">
            <v>NH Central</v>
          </cell>
          <cell r="DF28">
            <v>1.093</v>
          </cell>
        </row>
        <row r="29">
          <cell r="W29" t="str">
            <v>Bass Harbor</v>
          </cell>
          <cell r="Z29" t="str">
            <v>Avon</v>
          </cell>
          <cell r="AA29" t="str">
            <v>Metro</v>
          </cell>
          <cell r="AC29" t="str">
            <v>kmc</v>
          </cell>
          <cell r="AD29" t="str">
            <v>Karen Czaplicki</v>
          </cell>
          <cell r="AE29" t="str">
            <v>B2</v>
          </cell>
          <cell r="AG29" t="str">
            <v>eb</v>
          </cell>
          <cell r="AH29" t="str">
            <v>Ed Bouvier</v>
          </cell>
          <cell r="AI29" t="str">
            <v>58</v>
          </cell>
          <cell r="AZ29" t="str">
            <v>(0F</v>
          </cell>
          <cell r="CY29" t="str">
            <v>NH Northern</v>
          </cell>
          <cell r="CZ29" t="str">
            <v>V</v>
          </cell>
          <cell r="DD29" t="str">
            <v>Hill</v>
          </cell>
          <cell r="DE29" t="str">
            <v>NH Central</v>
          </cell>
          <cell r="DF29">
            <v>1.093</v>
          </cell>
        </row>
        <row r="30">
          <cell r="W30" t="str">
            <v>Benedicta</v>
          </cell>
          <cell r="Z30" t="str">
            <v>Ayer</v>
          </cell>
          <cell r="AA30" t="str">
            <v>Central</v>
          </cell>
          <cell r="AC30" t="str">
            <v>lb</v>
          </cell>
          <cell r="AD30" t="str">
            <v>Linda Berdine</v>
          </cell>
          <cell r="AE30" t="str">
            <v>S7</v>
          </cell>
          <cell r="AG30" t="str">
            <v>erfjw</v>
          </cell>
          <cell r="AH30" t="str">
            <v>John Williams</v>
          </cell>
          <cell r="AI30" t="str">
            <v>59</v>
          </cell>
          <cell r="AZ30" t="str">
            <v>(1</v>
          </cell>
          <cell r="CY30" t="str">
            <v>Maine North</v>
          </cell>
          <cell r="CZ30" t="str">
            <v>W</v>
          </cell>
          <cell r="DD30" t="str">
            <v>Hooksett</v>
          </cell>
          <cell r="DE30" t="str">
            <v>NH Central</v>
          </cell>
          <cell r="DF30">
            <v>1.093</v>
          </cell>
        </row>
        <row r="31">
          <cell r="W31" t="str">
            <v>Bernard</v>
          </cell>
          <cell r="Z31" t="str">
            <v>Babson Park</v>
          </cell>
          <cell r="AA31" t="str">
            <v>Metro</v>
          </cell>
          <cell r="AC31" t="str">
            <v>lmcd</v>
          </cell>
          <cell r="AD31" t="str">
            <v>Linda Burns / Lauren McDougall</v>
          </cell>
          <cell r="AE31" t="str">
            <v>S5</v>
          </cell>
          <cell r="AG31" t="str">
            <v>al</v>
          </cell>
          <cell r="AH31" t="str">
            <v>Paul Lisk</v>
          </cell>
          <cell r="AI31" t="str">
            <v>62</v>
          </cell>
          <cell r="AZ31" t="str">
            <v>(1F</v>
          </cell>
          <cell r="CY31" t="str">
            <v>NH Eastern</v>
          </cell>
          <cell r="CZ31" t="str">
            <v>Y</v>
          </cell>
          <cell r="DD31" t="str">
            <v>Hopkinton</v>
          </cell>
          <cell r="DE31" t="str">
            <v>NH Central</v>
          </cell>
          <cell r="DF31">
            <v>1.093</v>
          </cell>
        </row>
        <row r="32">
          <cell r="W32" t="str">
            <v>Birch Harbor</v>
          </cell>
          <cell r="Z32" t="str">
            <v>Baldwinville</v>
          </cell>
          <cell r="AA32" t="str">
            <v>Central</v>
          </cell>
          <cell r="AC32" t="str">
            <v>mc</v>
          </cell>
          <cell r="AD32" t="str">
            <v>Melanie Connolly</v>
          </cell>
          <cell r="AE32" t="str">
            <v>P0</v>
          </cell>
          <cell r="AG32" t="str">
            <v>jw</v>
          </cell>
          <cell r="AH32" t="str">
            <v>Joan Wright</v>
          </cell>
          <cell r="AI32" t="str">
            <v>64</v>
          </cell>
          <cell r="AZ32" t="str">
            <v>(2</v>
          </cell>
          <cell r="CY32" t="str">
            <v>NH Central</v>
          </cell>
          <cell r="CZ32" t="str">
            <v>Z</v>
          </cell>
          <cell r="DD32" t="str">
            <v>Laconia</v>
          </cell>
          <cell r="DE32" t="str">
            <v>NH Central</v>
          </cell>
          <cell r="DF32">
            <v>1.093</v>
          </cell>
        </row>
        <row r="33">
          <cell r="W33" t="str">
            <v>Blaine</v>
          </cell>
          <cell r="Z33" t="str">
            <v>Barnstable</v>
          </cell>
          <cell r="AA33" t="str">
            <v>Southeast</v>
          </cell>
          <cell r="AC33" t="str">
            <v>mg</v>
          </cell>
          <cell r="AD33" t="str">
            <v>Mary Gore</v>
          </cell>
          <cell r="AE33" t="str">
            <v>Y1</v>
          </cell>
          <cell r="AG33" t="str">
            <v>rm</v>
          </cell>
          <cell r="AH33" t="str">
            <v>Andrew Marx III</v>
          </cell>
          <cell r="AI33" t="str">
            <v>65</v>
          </cell>
          <cell r="AZ33" t="str">
            <v>(2F</v>
          </cell>
          <cell r="DD33" t="str">
            <v>Lochmere</v>
          </cell>
          <cell r="DE33" t="str">
            <v>NH Central</v>
          </cell>
          <cell r="DF33">
            <v>1.093</v>
          </cell>
        </row>
        <row r="34">
          <cell r="W34" t="str">
            <v>Bradford</v>
          </cell>
          <cell r="Z34" t="str">
            <v>Barre</v>
          </cell>
          <cell r="AA34" t="str">
            <v>Central</v>
          </cell>
          <cell r="AC34" t="str">
            <v>mho</v>
          </cell>
          <cell r="AD34" t="str">
            <v>Michelle Holloway</v>
          </cell>
          <cell r="AE34" t="str">
            <v>K4</v>
          </cell>
          <cell r="AZ34" t="str">
            <v>(3</v>
          </cell>
          <cell r="DD34" t="str">
            <v>Loudon</v>
          </cell>
          <cell r="DE34" t="str">
            <v>NH Central</v>
          </cell>
          <cell r="DF34">
            <v>1.093</v>
          </cell>
        </row>
        <row r="35">
          <cell r="W35" t="str">
            <v>Bradley</v>
          </cell>
          <cell r="Z35" t="str">
            <v>Becket</v>
          </cell>
          <cell r="AA35" t="str">
            <v>West</v>
          </cell>
          <cell r="AC35" t="str">
            <v>mka</v>
          </cell>
          <cell r="AD35" t="str">
            <v>Mark Kaprelian</v>
          </cell>
          <cell r="AE35" t="str">
            <v>N1</v>
          </cell>
          <cell r="AZ35" t="str">
            <v>(3F</v>
          </cell>
          <cell r="DD35" t="str">
            <v>Meredith</v>
          </cell>
          <cell r="DE35" t="str">
            <v>NH Central</v>
          </cell>
          <cell r="DF35">
            <v>1.093</v>
          </cell>
        </row>
        <row r="36">
          <cell r="W36" t="str">
            <v>Brewer</v>
          </cell>
          <cell r="Z36" t="str">
            <v>Bedford</v>
          </cell>
          <cell r="AA36" t="str">
            <v>Metro</v>
          </cell>
          <cell r="AC36" t="str">
            <v>mn</v>
          </cell>
          <cell r="AD36" t="str">
            <v>Mark Nicholson</v>
          </cell>
          <cell r="AE36" t="str">
            <v>N5</v>
          </cell>
          <cell r="AZ36" t="str">
            <v>(4</v>
          </cell>
          <cell r="DD36" t="str">
            <v>Mount Sunapee</v>
          </cell>
          <cell r="DE36" t="str">
            <v>NH Central</v>
          </cell>
          <cell r="DF36">
            <v>1.093</v>
          </cell>
        </row>
        <row r="37">
          <cell r="W37" t="str">
            <v>Bridgewater</v>
          </cell>
          <cell r="Z37" t="str">
            <v>Belchertown</v>
          </cell>
          <cell r="AA37" t="str">
            <v>West</v>
          </cell>
          <cell r="AC37" t="str">
            <v>mt</v>
          </cell>
          <cell r="AD37" t="str">
            <v>Maria Trenga</v>
          </cell>
          <cell r="AE37" t="str">
            <v>U3</v>
          </cell>
          <cell r="AZ37" t="str">
            <v>(4F</v>
          </cell>
          <cell r="DD37" t="str">
            <v>New Hampton</v>
          </cell>
          <cell r="DE37" t="str">
            <v>NH Central</v>
          </cell>
          <cell r="DF37">
            <v>1.093</v>
          </cell>
        </row>
        <row r="38">
          <cell r="W38" t="str">
            <v>Brooklin</v>
          </cell>
          <cell r="Z38" t="str">
            <v>Bellingham</v>
          </cell>
          <cell r="AA38" t="str">
            <v>Metro</v>
          </cell>
          <cell r="AC38" t="str">
            <v>nmc</v>
          </cell>
          <cell r="AD38" t="str">
            <v>Nancy McConaghy</v>
          </cell>
          <cell r="AE38" t="str">
            <v>K5</v>
          </cell>
          <cell r="AZ38" t="str">
            <v>(5</v>
          </cell>
          <cell r="DD38" t="str">
            <v>New London</v>
          </cell>
          <cell r="DE38" t="str">
            <v>NH Central</v>
          </cell>
          <cell r="DF38">
            <v>1.093</v>
          </cell>
        </row>
        <row r="39">
          <cell r="W39" t="str">
            <v>Brooksville</v>
          </cell>
          <cell r="Z39" t="str">
            <v>Belmont</v>
          </cell>
          <cell r="AA39" t="str">
            <v>Metro</v>
          </cell>
          <cell r="AC39" t="str">
            <v>ns</v>
          </cell>
          <cell r="AD39" t="str">
            <v>Nancy Schwartz</v>
          </cell>
          <cell r="AE39" t="str">
            <v>Y3</v>
          </cell>
          <cell r="AZ39" t="str">
            <v>(5F</v>
          </cell>
          <cell r="DD39" t="str">
            <v>Newbury</v>
          </cell>
          <cell r="DE39" t="str">
            <v>NH Central</v>
          </cell>
          <cell r="DF39">
            <v>1.093</v>
          </cell>
        </row>
        <row r="40">
          <cell r="W40" t="str">
            <v>Brookton</v>
          </cell>
          <cell r="Z40" t="str">
            <v>Berkley</v>
          </cell>
          <cell r="AA40" t="str">
            <v>Southeast</v>
          </cell>
          <cell r="AC40" t="str">
            <v>pd</v>
          </cell>
          <cell r="AD40" t="str">
            <v>Paula Derby</v>
          </cell>
          <cell r="AE40" t="str">
            <v>W3</v>
          </cell>
          <cell r="AZ40" t="str">
            <v>)B</v>
          </cell>
          <cell r="DD40" t="str">
            <v>North Sutton</v>
          </cell>
          <cell r="DE40" t="str">
            <v>NH Central</v>
          </cell>
          <cell r="DF40">
            <v>1.093</v>
          </cell>
        </row>
        <row r="41">
          <cell r="W41" t="str">
            <v>Brownville</v>
          </cell>
          <cell r="Z41" t="str">
            <v>Berlin</v>
          </cell>
          <cell r="AA41" t="str">
            <v>Central</v>
          </cell>
          <cell r="AC41" t="str">
            <v>pl</v>
          </cell>
          <cell r="AD41" t="str">
            <v>Paul Lazar</v>
          </cell>
          <cell r="AE41" t="str">
            <v>M1</v>
          </cell>
          <cell r="AZ41" t="str">
            <v>)BF</v>
          </cell>
          <cell r="DD41" t="str">
            <v>Northfield</v>
          </cell>
          <cell r="DE41" t="str">
            <v>NH Central</v>
          </cell>
          <cell r="DF41">
            <v>1.093</v>
          </cell>
        </row>
        <row r="42">
          <cell r="W42" t="str">
            <v>Brownville Junction</v>
          </cell>
          <cell r="Z42" t="str">
            <v>Bernardston</v>
          </cell>
          <cell r="AA42" t="str">
            <v>West</v>
          </cell>
          <cell r="AC42" t="str">
            <v>rk</v>
          </cell>
          <cell r="AD42" t="str">
            <v>Rich Kumpu</v>
          </cell>
          <cell r="AE42" t="str">
            <v>P4</v>
          </cell>
          <cell r="AZ42" t="str">
            <v>)Y</v>
          </cell>
          <cell r="DD42" t="str">
            <v>Pembroke</v>
          </cell>
          <cell r="DE42" t="str">
            <v>NH Central</v>
          </cell>
          <cell r="DF42">
            <v>1.093</v>
          </cell>
        </row>
        <row r="43">
          <cell r="W43" t="str">
            <v>Burlington</v>
          </cell>
          <cell r="Z43" t="str">
            <v>Beverly</v>
          </cell>
          <cell r="AA43" t="str">
            <v>Northeast</v>
          </cell>
          <cell r="AC43" t="str">
            <v>rl</v>
          </cell>
          <cell r="AD43" t="str">
            <v>Rene Lafleur</v>
          </cell>
          <cell r="AE43" t="str">
            <v>F1</v>
          </cell>
          <cell r="AZ43" t="str">
            <v>)YF</v>
          </cell>
          <cell r="DD43" t="str">
            <v>Pittsfield</v>
          </cell>
          <cell r="DE43" t="str">
            <v>NH Central</v>
          </cell>
          <cell r="DF43">
            <v>1.093</v>
          </cell>
        </row>
        <row r="44">
          <cell r="W44" t="str">
            <v>Calais</v>
          </cell>
          <cell r="Z44" t="str">
            <v>Billerica</v>
          </cell>
          <cell r="AA44" t="str">
            <v>Metro</v>
          </cell>
          <cell r="AC44" t="str">
            <v>rma</v>
          </cell>
          <cell r="AD44" t="str">
            <v>Ruth Mayer</v>
          </cell>
          <cell r="AE44" t="str">
            <v>N3</v>
          </cell>
          <cell r="AZ44" t="str">
            <v>{H</v>
          </cell>
          <cell r="DD44" t="str">
            <v>Salisbury</v>
          </cell>
          <cell r="DE44" t="str">
            <v>NH Central</v>
          </cell>
          <cell r="DF44">
            <v>1.093</v>
          </cell>
        </row>
        <row r="45">
          <cell r="W45" t="str">
            <v>Cardville</v>
          </cell>
          <cell r="Z45" t="str">
            <v>Blackstone</v>
          </cell>
          <cell r="AA45" t="str">
            <v>Central</v>
          </cell>
          <cell r="AC45" t="str">
            <v>rs</v>
          </cell>
          <cell r="AD45" t="str">
            <v>Raiza Serrett</v>
          </cell>
          <cell r="AE45" t="str">
            <v>N4</v>
          </cell>
          <cell r="AZ45" t="str">
            <v>{HF</v>
          </cell>
          <cell r="DD45" t="str">
            <v>Sanbornton</v>
          </cell>
          <cell r="DE45" t="str">
            <v>NH Central</v>
          </cell>
          <cell r="DF45">
            <v>1.093</v>
          </cell>
        </row>
        <row r="46">
          <cell r="W46" t="str">
            <v>Caribou</v>
          </cell>
          <cell r="Z46" t="str">
            <v>Blandford</v>
          </cell>
          <cell r="AA46" t="str">
            <v>West</v>
          </cell>
          <cell r="AC46" t="str">
            <v>sb</v>
          </cell>
          <cell r="AD46" t="str">
            <v>Sarah Boxer</v>
          </cell>
          <cell r="AE46" t="str">
            <v>B4</v>
          </cell>
          <cell r="AZ46" t="str">
            <v>{I</v>
          </cell>
          <cell r="DD46" t="str">
            <v>South Newbury</v>
          </cell>
          <cell r="DE46" t="str">
            <v>NH Central</v>
          </cell>
          <cell r="DF46">
            <v>1.093</v>
          </cell>
        </row>
        <row r="47">
          <cell r="W47" t="str">
            <v>Castine</v>
          </cell>
          <cell r="Z47" t="str">
            <v>Bolton</v>
          </cell>
          <cell r="AA47" t="str">
            <v>Central</v>
          </cell>
          <cell r="AC47" t="str">
            <v>sc</v>
          </cell>
          <cell r="AD47" t="str">
            <v>Sheila Ciulla</v>
          </cell>
          <cell r="AE47" t="str">
            <v>B5</v>
          </cell>
          <cell r="AZ47" t="str">
            <v>{IF</v>
          </cell>
          <cell r="DD47" t="str">
            <v>South Sutton</v>
          </cell>
          <cell r="DE47" t="str">
            <v>NH Central</v>
          </cell>
          <cell r="DF47">
            <v>1.093</v>
          </cell>
        </row>
        <row r="48">
          <cell r="W48" t="str">
            <v>Charleston</v>
          </cell>
          <cell r="Z48" t="str">
            <v>Bondsville</v>
          </cell>
          <cell r="AA48" t="str">
            <v>West</v>
          </cell>
          <cell r="AC48" t="str">
            <v>sco</v>
          </cell>
          <cell r="AD48" t="str">
            <v>Scott Collins</v>
          </cell>
          <cell r="AE48" t="str">
            <v>Y4</v>
          </cell>
          <cell r="AZ48" t="str">
            <v>}J</v>
          </cell>
          <cell r="DD48" t="str">
            <v>Suncook</v>
          </cell>
          <cell r="DE48" t="str">
            <v>NH Central</v>
          </cell>
          <cell r="DF48">
            <v>1.093</v>
          </cell>
        </row>
        <row r="49">
          <cell r="W49" t="str">
            <v>Cherryfield</v>
          </cell>
          <cell r="Z49" t="str">
            <v>Boston</v>
          </cell>
          <cell r="AA49" t="str">
            <v>Metro</v>
          </cell>
          <cell r="AC49" t="str">
            <v>sh</v>
          </cell>
          <cell r="AD49" t="str">
            <v>Sean Haney</v>
          </cell>
          <cell r="AE49" t="str">
            <v>B9</v>
          </cell>
          <cell r="AZ49" t="str">
            <v>9)F</v>
          </cell>
          <cell r="DD49" t="str">
            <v>Tilton</v>
          </cell>
          <cell r="DE49" t="str">
            <v>NH Central</v>
          </cell>
          <cell r="DF49">
            <v>1.093</v>
          </cell>
        </row>
        <row r="50">
          <cell r="W50" t="str">
            <v>Columbia Falls</v>
          </cell>
          <cell r="Z50" t="str">
            <v>Boston Harbor Islands</v>
          </cell>
          <cell r="AA50" t="str">
            <v>Metro</v>
          </cell>
          <cell r="AC50" t="str">
            <v>stc</v>
          </cell>
          <cell r="AD50" t="str">
            <v>Steve Conley</v>
          </cell>
          <cell r="AE50" t="str">
            <v>E7</v>
          </cell>
          <cell r="AZ50" t="str">
            <v>GJ</v>
          </cell>
          <cell r="DD50" t="str">
            <v>Warner</v>
          </cell>
          <cell r="DE50" t="str">
            <v>NH Central</v>
          </cell>
          <cell r="DF50">
            <v>1.093</v>
          </cell>
        </row>
        <row r="51">
          <cell r="W51" t="str">
            <v>Corea</v>
          </cell>
          <cell r="Z51" t="str">
            <v>Bourne</v>
          </cell>
          <cell r="AA51" t="str">
            <v>Southeast</v>
          </cell>
          <cell r="AC51" t="str">
            <v>sw</v>
          </cell>
          <cell r="AD51" t="str">
            <v>Susan Walsh</v>
          </cell>
          <cell r="AE51" t="str">
            <v>W2</v>
          </cell>
          <cell r="AZ51" t="str">
            <v>GJF</v>
          </cell>
          <cell r="DD51" t="str">
            <v>Weirs</v>
          </cell>
          <cell r="DE51" t="str">
            <v>NH Central</v>
          </cell>
          <cell r="DF51">
            <v>1.093</v>
          </cell>
        </row>
        <row r="52">
          <cell r="G52">
            <v>0</v>
          </cell>
          <cell r="W52" t="str">
            <v>Costigan</v>
          </cell>
          <cell r="Z52" t="str">
            <v>Boxborough</v>
          </cell>
          <cell r="AA52" t="str">
            <v>Central</v>
          </cell>
          <cell r="AC52" t="str">
            <v>tf</v>
          </cell>
          <cell r="AD52" t="str">
            <v>Terry Fischer</v>
          </cell>
          <cell r="AE52" t="str">
            <v>K1</v>
          </cell>
          <cell r="AZ52" t="str">
            <v>GK</v>
          </cell>
          <cell r="DD52" t="str">
            <v>Weirs Beach</v>
          </cell>
          <cell r="DE52" t="str">
            <v>NH Central</v>
          </cell>
          <cell r="DF52">
            <v>1.093</v>
          </cell>
        </row>
        <row r="53">
          <cell r="G53">
            <v>0</v>
          </cell>
          <cell r="W53" t="str">
            <v>Crouseville</v>
          </cell>
          <cell r="Z53" t="str">
            <v>Boxford</v>
          </cell>
          <cell r="AA53" t="str">
            <v>Northeast</v>
          </cell>
          <cell r="AC53" t="str">
            <v>tfi</v>
          </cell>
          <cell r="AD53" t="str">
            <v>Todd Fitzgerald</v>
          </cell>
          <cell r="AE53" t="str">
            <v>P9</v>
          </cell>
          <cell r="AZ53" t="str">
            <v>GKF</v>
          </cell>
          <cell r="DD53" t="str">
            <v>Wilmot</v>
          </cell>
          <cell r="DE53" t="str">
            <v>NH Central</v>
          </cell>
          <cell r="DF53">
            <v>1.093</v>
          </cell>
        </row>
        <row r="54">
          <cell r="G54">
            <v>0</v>
          </cell>
          <cell r="W54" t="str">
            <v>Cutler</v>
          </cell>
          <cell r="Z54" t="str">
            <v>Boylston</v>
          </cell>
          <cell r="AA54" t="str">
            <v>Central</v>
          </cell>
          <cell r="AC54" t="str">
            <v>tm</v>
          </cell>
          <cell r="AD54" t="str">
            <v>Terri McNeil</v>
          </cell>
          <cell r="AE54" t="str">
            <v>P3</v>
          </cell>
          <cell r="AZ54" t="str">
            <v>GL</v>
          </cell>
          <cell r="DD54" t="str">
            <v>Winnisquam</v>
          </cell>
          <cell r="DE54" t="str">
            <v>NH Central</v>
          </cell>
          <cell r="DF54">
            <v>1.093</v>
          </cell>
        </row>
        <row r="55">
          <cell r="G55">
            <v>0</v>
          </cell>
          <cell r="W55" t="str">
            <v>Danforth</v>
          </cell>
          <cell r="Z55" t="str">
            <v>Braintree</v>
          </cell>
          <cell r="AA55" t="str">
            <v>Metro</v>
          </cell>
          <cell r="AC55" t="str">
            <v>ts</v>
          </cell>
          <cell r="AD55" t="str">
            <v>Thomas Stewart</v>
          </cell>
          <cell r="AE55" t="str">
            <v>S2</v>
          </cell>
          <cell r="AZ55" t="str">
            <v>GLF</v>
          </cell>
          <cell r="DD55" t="str">
            <v>Atkinson</v>
          </cell>
          <cell r="DE55" t="str">
            <v>NH Eastern</v>
          </cell>
          <cell r="DF55">
            <v>1.1080000000000001</v>
          </cell>
        </row>
        <row r="56">
          <cell r="G56">
            <v>0</v>
          </cell>
          <cell r="W56" t="str">
            <v>Deer Isle</v>
          </cell>
          <cell r="Z56" t="str">
            <v>Brant Rock</v>
          </cell>
          <cell r="AA56" t="str">
            <v>Southeast</v>
          </cell>
          <cell r="AC56" t="str">
            <v>wh</v>
          </cell>
          <cell r="AD56" t="str">
            <v>William Hickey</v>
          </cell>
          <cell r="AE56" t="str">
            <v>M3</v>
          </cell>
          <cell r="AZ56" t="str">
            <v>GM</v>
          </cell>
          <cell r="DD56" t="str">
            <v>Barrington</v>
          </cell>
          <cell r="DE56" t="str">
            <v>NH Eastern</v>
          </cell>
          <cell r="DF56">
            <v>1.1080000000000001</v>
          </cell>
        </row>
        <row r="57">
          <cell r="G57">
            <v>0</v>
          </cell>
          <cell r="W57" t="str">
            <v>Dennysville</v>
          </cell>
          <cell r="Z57" t="str">
            <v>Bridgewater</v>
          </cell>
          <cell r="AA57" t="str">
            <v>Southeast</v>
          </cell>
          <cell r="AZ57" t="str">
            <v>GMF</v>
          </cell>
          <cell r="DD57" t="str">
            <v>Center Strafford</v>
          </cell>
          <cell r="DE57" t="str">
            <v>NH Eastern</v>
          </cell>
          <cell r="DF57">
            <v>1.1080000000000001</v>
          </cell>
        </row>
        <row r="58">
          <cell r="G58">
            <v>0</v>
          </cell>
          <cell r="W58" t="str">
            <v>Dover Foxcroft</v>
          </cell>
          <cell r="Z58" t="str">
            <v>Brighton</v>
          </cell>
          <cell r="AA58" t="str">
            <v>Metro</v>
          </cell>
          <cell r="AZ58" t="str">
            <v>GN</v>
          </cell>
          <cell r="DD58" t="str">
            <v>Danville</v>
          </cell>
          <cell r="DE58" t="str">
            <v>NH Eastern</v>
          </cell>
          <cell r="DF58">
            <v>1.1080000000000001</v>
          </cell>
        </row>
        <row r="59">
          <cell r="G59">
            <v>0</v>
          </cell>
          <cell r="W59" t="str">
            <v xml:space="preserve">Eagle Lake </v>
          </cell>
          <cell r="Z59" t="str">
            <v>Brimfield</v>
          </cell>
          <cell r="AA59" t="str">
            <v>West</v>
          </cell>
          <cell r="AZ59" t="str">
            <v>GO</v>
          </cell>
          <cell r="DD59" t="str">
            <v>Deerfield</v>
          </cell>
          <cell r="DE59" t="str">
            <v>NH Eastern</v>
          </cell>
          <cell r="DF59">
            <v>1.1080000000000001</v>
          </cell>
        </row>
        <row r="60">
          <cell r="W60" t="str">
            <v>East Corinth</v>
          </cell>
          <cell r="Z60" t="str">
            <v>Brockton</v>
          </cell>
          <cell r="AA60" t="str">
            <v>Southeast</v>
          </cell>
          <cell r="AZ60" t="str">
            <v>H9</v>
          </cell>
          <cell r="DD60" t="str">
            <v>Dover</v>
          </cell>
          <cell r="DE60" t="str">
            <v>NH Eastern</v>
          </cell>
          <cell r="DF60">
            <v>1.1080000000000001</v>
          </cell>
        </row>
        <row r="61">
          <cell r="W61" t="str">
            <v>East Machias</v>
          </cell>
          <cell r="Z61" t="str">
            <v>Brookfield</v>
          </cell>
          <cell r="AA61" t="str">
            <v>Central</v>
          </cell>
          <cell r="AZ61" t="str">
            <v>H9F</v>
          </cell>
          <cell r="DD61" t="str">
            <v>Durham</v>
          </cell>
          <cell r="DE61" t="str">
            <v>NH Eastern</v>
          </cell>
          <cell r="DF61">
            <v>1.1080000000000001</v>
          </cell>
        </row>
        <row r="62">
          <cell r="W62" t="str">
            <v>East Millinocket</v>
          </cell>
          <cell r="Z62" t="str">
            <v>Brookline</v>
          </cell>
          <cell r="AA62" t="str">
            <v>Metro</v>
          </cell>
          <cell r="AZ62" t="str">
            <v>N9</v>
          </cell>
          <cell r="DD62" t="str">
            <v>East Hampstead</v>
          </cell>
          <cell r="DE62" t="str">
            <v>NH Eastern</v>
          </cell>
          <cell r="DF62">
            <v>1.1080000000000001</v>
          </cell>
        </row>
        <row r="63">
          <cell r="W63" t="str">
            <v>East Orland</v>
          </cell>
          <cell r="Z63" t="str">
            <v>Brookline Village</v>
          </cell>
          <cell r="AA63" t="str">
            <v>Metro</v>
          </cell>
          <cell r="AZ63" t="str">
            <v>N9F</v>
          </cell>
          <cell r="DD63" t="str">
            <v>East Kingston</v>
          </cell>
          <cell r="DE63" t="str">
            <v>NH Eastern</v>
          </cell>
          <cell r="DF63">
            <v>1.1080000000000001</v>
          </cell>
        </row>
        <row r="64">
          <cell r="W64" t="str">
            <v>Easton</v>
          </cell>
          <cell r="Z64" t="str">
            <v>Bryantville</v>
          </cell>
          <cell r="AA64" t="str">
            <v>Southeast</v>
          </cell>
          <cell r="AZ64" t="str">
            <v>NL</v>
          </cell>
          <cell r="DD64" t="str">
            <v>Epping</v>
          </cell>
          <cell r="DE64" t="str">
            <v>NH Eastern</v>
          </cell>
          <cell r="DF64">
            <v>1.1080000000000001</v>
          </cell>
        </row>
        <row r="65">
          <cell r="W65" t="str">
            <v>Eastport</v>
          </cell>
          <cell r="Z65" t="str">
            <v>Buckland</v>
          </cell>
          <cell r="AA65" t="str">
            <v>West</v>
          </cell>
          <cell r="AZ65" t="str">
            <v>NLF</v>
          </cell>
          <cell r="DD65" t="str">
            <v>Exeter</v>
          </cell>
          <cell r="DE65" t="str">
            <v>NH Eastern</v>
          </cell>
          <cell r="DF65">
            <v>1.1080000000000001</v>
          </cell>
        </row>
        <row r="66">
          <cell r="W66" t="str">
            <v>Eddington</v>
          </cell>
          <cell r="Z66" t="str">
            <v>Burlington</v>
          </cell>
          <cell r="AA66" t="str">
            <v>Metro</v>
          </cell>
          <cell r="AZ66" t="str">
            <v>NT</v>
          </cell>
          <cell r="DD66" t="str">
            <v>Farmington</v>
          </cell>
          <cell r="DE66" t="str">
            <v>NH Eastern</v>
          </cell>
          <cell r="DF66">
            <v>1.1080000000000001</v>
          </cell>
        </row>
        <row r="67">
          <cell r="W67" t="str">
            <v>Ellsworth</v>
          </cell>
          <cell r="Z67" t="str">
            <v>Buzzards Bay</v>
          </cell>
          <cell r="AA67" t="str">
            <v>Southeast</v>
          </cell>
          <cell r="AZ67" t="str">
            <v>NTF</v>
          </cell>
          <cell r="DD67" t="str">
            <v>Fremont</v>
          </cell>
          <cell r="DE67" t="str">
            <v>NH Eastern</v>
          </cell>
          <cell r="DF67">
            <v>1.1080000000000001</v>
          </cell>
        </row>
        <row r="68">
          <cell r="W68" t="str">
            <v>Fort fairfiled</v>
          </cell>
          <cell r="Z68" t="str">
            <v>Byfield</v>
          </cell>
          <cell r="AA68" t="str">
            <v>Northeast</v>
          </cell>
          <cell r="AZ68" t="str">
            <v>PV</v>
          </cell>
          <cell r="DD68" t="str">
            <v>Greenland</v>
          </cell>
          <cell r="DE68" t="str">
            <v>NH Eastern</v>
          </cell>
          <cell r="DF68">
            <v>1.1080000000000001</v>
          </cell>
        </row>
        <row r="69">
          <cell r="W69" t="str">
            <v>Fort Kent</v>
          </cell>
          <cell r="Z69" t="str">
            <v>Cambridge</v>
          </cell>
          <cell r="AA69" t="str">
            <v>Metro</v>
          </cell>
          <cell r="AZ69" t="str">
            <v>PVF</v>
          </cell>
          <cell r="DD69" t="str">
            <v>Hampstead</v>
          </cell>
          <cell r="DE69" t="str">
            <v>NH Eastern</v>
          </cell>
          <cell r="DF69">
            <v>1.1080000000000001</v>
          </cell>
        </row>
        <row r="70">
          <cell r="W70" t="str">
            <v>Franklin</v>
          </cell>
          <cell r="Z70" t="str">
            <v>Canton</v>
          </cell>
          <cell r="AA70" t="str">
            <v>Metro</v>
          </cell>
          <cell r="AZ70" t="str">
            <v>Q)</v>
          </cell>
          <cell r="DD70" t="str">
            <v>Hampton</v>
          </cell>
          <cell r="DE70" t="str">
            <v>NH Eastern</v>
          </cell>
          <cell r="DF70">
            <v>1.1080000000000001</v>
          </cell>
        </row>
        <row r="71">
          <cell r="W71" t="str">
            <v>Frenchville</v>
          </cell>
          <cell r="Z71" t="str">
            <v>Carlisle</v>
          </cell>
          <cell r="AA71" t="str">
            <v>Metro</v>
          </cell>
          <cell r="AZ71" t="str">
            <v>Q)F</v>
          </cell>
          <cell r="DD71" t="str">
            <v>Lee</v>
          </cell>
          <cell r="DE71" t="str">
            <v>NH Eastern</v>
          </cell>
          <cell r="DF71">
            <v>1.1080000000000001</v>
          </cell>
        </row>
        <row r="72">
          <cell r="W72" t="str">
            <v>Garland</v>
          </cell>
          <cell r="Z72" t="str">
            <v>Carver</v>
          </cell>
          <cell r="AA72" t="str">
            <v>Southeast</v>
          </cell>
          <cell r="AZ72" t="str">
            <v>QR</v>
          </cell>
          <cell r="DD72" t="str">
            <v>Madbury</v>
          </cell>
          <cell r="DE72" t="str">
            <v>NH Eastern</v>
          </cell>
          <cell r="DF72">
            <v>1.1080000000000001</v>
          </cell>
        </row>
        <row r="73">
          <cell r="W73" t="str">
            <v>Gouldsboro</v>
          </cell>
          <cell r="Z73" t="str">
            <v>Cataumet</v>
          </cell>
          <cell r="AA73" t="str">
            <v>Southeast</v>
          </cell>
          <cell r="AZ73" t="str">
            <v>QRF</v>
          </cell>
          <cell r="DD73" t="str">
            <v>Milton</v>
          </cell>
          <cell r="DE73" t="str">
            <v>NH Eastern</v>
          </cell>
          <cell r="DF73">
            <v>1.1080000000000001</v>
          </cell>
        </row>
        <row r="74">
          <cell r="W74" t="str">
            <v xml:space="preserve">Greenville </v>
          </cell>
          <cell r="Z74" t="str">
            <v>Centerville</v>
          </cell>
          <cell r="AA74" t="str">
            <v>Southeast</v>
          </cell>
          <cell r="AZ74" t="str">
            <v>QS</v>
          </cell>
          <cell r="DD74" t="str">
            <v>Milton Mills</v>
          </cell>
          <cell r="DE74" t="str">
            <v>NH Eastern</v>
          </cell>
          <cell r="DF74">
            <v>1.1080000000000001</v>
          </cell>
        </row>
        <row r="75">
          <cell r="W75" t="str">
            <v>Greenville Junction</v>
          </cell>
          <cell r="Z75" t="str">
            <v>Charlemont</v>
          </cell>
          <cell r="AA75" t="str">
            <v>West</v>
          </cell>
          <cell r="AZ75" t="str">
            <v>QSF</v>
          </cell>
          <cell r="DD75" t="str">
            <v>New Durham</v>
          </cell>
          <cell r="DE75" t="str">
            <v>NH Eastern</v>
          </cell>
          <cell r="DF75">
            <v>1.1080000000000001</v>
          </cell>
        </row>
        <row r="76">
          <cell r="W76" t="str">
            <v>Guilford</v>
          </cell>
          <cell r="Z76" t="str">
            <v>Charlestown</v>
          </cell>
          <cell r="AA76" t="str">
            <v>Metro</v>
          </cell>
          <cell r="AZ76" t="str">
            <v>QT</v>
          </cell>
          <cell r="DD76" t="str">
            <v>Newmarket</v>
          </cell>
          <cell r="DE76" t="str">
            <v>NH Eastern</v>
          </cell>
          <cell r="DF76">
            <v>1.1080000000000001</v>
          </cell>
        </row>
        <row r="77">
          <cell r="W77" t="str">
            <v>Hancock</v>
          </cell>
          <cell r="Z77" t="str">
            <v>Charlton</v>
          </cell>
          <cell r="AA77" t="str">
            <v>Central</v>
          </cell>
          <cell r="AZ77" t="str">
            <v>QU</v>
          </cell>
          <cell r="DD77" t="str">
            <v>North Hampton</v>
          </cell>
          <cell r="DE77" t="str">
            <v>NH Eastern</v>
          </cell>
          <cell r="DF77">
            <v>1.1080000000000001</v>
          </cell>
        </row>
        <row r="78">
          <cell r="W78" t="str">
            <v>Harborside</v>
          </cell>
          <cell r="Z78" t="str">
            <v>Charlton City</v>
          </cell>
          <cell r="AA78" t="str">
            <v>Central</v>
          </cell>
          <cell r="AZ78" t="str">
            <v>QUF</v>
          </cell>
          <cell r="DD78" t="str">
            <v>Northwood</v>
          </cell>
          <cell r="DE78" t="str">
            <v>NH Eastern</v>
          </cell>
          <cell r="DF78">
            <v>1.1080000000000001</v>
          </cell>
        </row>
        <row r="79">
          <cell r="W79" t="str">
            <v>Harrington</v>
          </cell>
          <cell r="Z79" t="str">
            <v>Charlton Depot</v>
          </cell>
          <cell r="AA79" t="str">
            <v>Central</v>
          </cell>
          <cell r="AZ79" t="str">
            <v>QV</v>
          </cell>
          <cell r="DD79" t="str">
            <v>Nottingham</v>
          </cell>
          <cell r="DE79" t="str">
            <v>NH Eastern</v>
          </cell>
          <cell r="DF79">
            <v>1.1080000000000001</v>
          </cell>
        </row>
        <row r="80">
          <cell r="W80" t="str">
            <v>Holden</v>
          </cell>
          <cell r="Z80" t="str">
            <v>Chartley</v>
          </cell>
          <cell r="AA80" t="str">
            <v>Southeast</v>
          </cell>
          <cell r="AZ80" t="str">
            <v>QVF</v>
          </cell>
          <cell r="DD80" t="str">
            <v>Portsmouth</v>
          </cell>
          <cell r="DE80" t="str">
            <v>NH Eastern</v>
          </cell>
          <cell r="DF80">
            <v>1.1080000000000001</v>
          </cell>
        </row>
        <row r="81">
          <cell r="W81" t="str">
            <v>Houlton</v>
          </cell>
          <cell r="Z81" t="str">
            <v>Chatham</v>
          </cell>
          <cell r="AA81" t="str">
            <v>Southeast</v>
          </cell>
          <cell r="AZ81" t="str">
            <v>QW</v>
          </cell>
          <cell r="DD81" t="str">
            <v>Raymond</v>
          </cell>
          <cell r="DE81" t="str">
            <v>NH Eastern</v>
          </cell>
          <cell r="DF81">
            <v>1.1080000000000001</v>
          </cell>
        </row>
        <row r="82">
          <cell r="W82" t="str">
            <v>Howland</v>
          </cell>
          <cell r="Z82" t="str">
            <v>Chelmsford</v>
          </cell>
          <cell r="AA82" t="str">
            <v>Metro</v>
          </cell>
          <cell r="AZ82" t="str">
            <v>QWF</v>
          </cell>
          <cell r="DD82" t="str">
            <v>Rochester</v>
          </cell>
          <cell r="DE82" t="str">
            <v>NH Eastern</v>
          </cell>
          <cell r="DF82">
            <v>1.1080000000000001</v>
          </cell>
        </row>
        <row r="83">
          <cell r="W83" t="str">
            <v>Hudson</v>
          </cell>
          <cell r="Z83" t="str">
            <v>Chelsea</v>
          </cell>
          <cell r="AA83" t="str">
            <v>Metro</v>
          </cell>
          <cell r="AZ83" t="str">
            <v>QX</v>
          </cell>
          <cell r="DD83" t="str">
            <v>Rollingsford</v>
          </cell>
          <cell r="DE83" t="str">
            <v>NH Eastern</v>
          </cell>
          <cell r="DF83">
            <v>1.1080000000000001</v>
          </cell>
        </row>
        <row r="84">
          <cell r="W84" t="str">
            <v>Hulls Cove</v>
          </cell>
          <cell r="Z84" t="str">
            <v>Cherry Valley</v>
          </cell>
          <cell r="AA84" t="str">
            <v>Central</v>
          </cell>
          <cell r="AZ84" t="str">
            <v>QXF</v>
          </cell>
          <cell r="DD84" t="str">
            <v>Rollinsford</v>
          </cell>
          <cell r="DE84" t="str">
            <v>NH Eastern</v>
          </cell>
          <cell r="DF84">
            <v>1.1080000000000001</v>
          </cell>
        </row>
        <row r="85">
          <cell r="W85" t="str">
            <v>Island Falls</v>
          </cell>
          <cell r="Z85" t="str">
            <v>Cheshire</v>
          </cell>
          <cell r="AA85" t="str">
            <v>West</v>
          </cell>
          <cell r="AZ85" t="str">
            <v>QY</v>
          </cell>
          <cell r="DD85" t="str">
            <v>Salem</v>
          </cell>
          <cell r="DE85" t="str">
            <v>NH Eastern</v>
          </cell>
          <cell r="DF85">
            <v>1.1080000000000001</v>
          </cell>
        </row>
        <row r="86">
          <cell r="W86" t="str">
            <v>Jonesboro</v>
          </cell>
          <cell r="Z86" t="str">
            <v>Chester</v>
          </cell>
          <cell r="AA86" t="str">
            <v>West</v>
          </cell>
          <cell r="AZ86" t="str">
            <v>QZ</v>
          </cell>
          <cell r="DD86" t="str">
            <v>Sandown</v>
          </cell>
          <cell r="DE86" t="str">
            <v>NH Eastern</v>
          </cell>
          <cell r="DF86">
            <v>1.1080000000000001</v>
          </cell>
        </row>
        <row r="87">
          <cell r="W87" t="str">
            <v>Jonesport</v>
          </cell>
          <cell r="Z87" t="str">
            <v>Chesterfield</v>
          </cell>
          <cell r="AA87" t="str">
            <v>West</v>
          </cell>
          <cell r="DD87" t="str">
            <v>Somersworth</v>
          </cell>
          <cell r="DE87" t="str">
            <v>NH Eastern</v>
          </cell>
          <cell r="DF87">
            <v>1.1080000000000001</v>
          </cell>
        </row>
        <row r="88">
          <cell r="W88" t="str">
            <v>Kenduskeag</v>
          </cell>
          <cell r="Z88" t="str">
            <v>Chestnut Hill</v>
          </cell>
          <cell r="AA88" t="str">
            <v>Metro</v>
          </cell>
          <cell r="DD88" t="str">
            <v>Strafford</v>
          </cell>
          <cell r="DE88" t="str">
            <v>NH Eastern</v>
          </cell>
          <cell r="DF88">
            <v>1.1080000000000001</v>
          </cell>
        </row>
        <row r="89">
          <cell r="W89" t="str">
            <v>Kingman</v>
          </cell>
          <cell r="Z89" t="str">
            <v>Chicopee</v>
          </cell>
          <cell r="AA89" t="str">
            <v>West</v>
          </cell>
          <cell r="DD89" t="str">
            <v>West Nottingham</v>
          </cell>
          <cell r="DE89" t="str">
            <v>NH Eastern</v>
          </cell>
          <cell r="DF89">
            <v>1.1080000000000001</v>
          </cell>
        </row>
        <row r="90">
          <cell r="W90" t="str">
            <v>Lagrange</v>
          </cell>
          <cell r="Z90" t="str">
            <v>Chilmark</v>
          </cell>
          <cell r="AA90" t="str">
            <v>Southeast</v>
          </cell>
          <cell r="DD90" t="str">
            <v>Bartlett</v>
          </cell>
          <cell r="DE90" t="str">
            <v>NH Northern</v>
          </cell>
          <cell r="DF90">
            <v>1.097</v>
          </cell>
        </row>
        <row r="91">
          <cell r="W91" t="str">
            <v>Lee</v>
          </cell>
          <cell r="Z91" t="str">
            <v>Clarksburg</v>
          </cell>
          <cell r="AA91" t="str">
            <v>West</v>
          </cell>
          <cell r="DD91" t="str">
            <v>Berlin</v>
          </cell>
          <cell r="DE91" t="str">
            <v>NH Northern</v>
          </cell>
          <cell r="DF91">
            <v>1.097</v>
          </cell>
        </row>
        <row r="92">
          <cell r="W92" t="str">
            <v>Limestone</v>
          </cell>
          <cell r="Z92" t="str">
            <v>Clinton</v>
          </cell>
          <cell r="AA92" t="str">
            <v>Central</v>
          </cell>
          <cell r="DD92" t="str">
            <v>Bretton Woods</v>
          </cell>
          <cell r="DE92" t="str">
            <v>NH Northern</v>
          </cell>
          <cell r="DF92">
            <v>1.097</v>
          </cell>
        </row>
        <row r="93">
          <cell r="B93">
            <v>0</v>
          </cell>
          <cell r="C93">
            <v>0</v>
          </cell>
          <cell r="D93">
            <v>0</v>
          </cell>
          <cell r="E93">
            <v>0</v>
          </cell>
          <cell r="W93" t="str">
            <v>Lincoln</v>
          </cell>
          <cell r="Z93" t="str">
            <v>Cohasset</v>
          </cell>
          <cell r="AA93" t="str">
            <v>Metro</v>
          </cell>
          <cell r="DD93" t="str">
            <v>Center Conway</v>
          </cell>
          <cell r="DE93" t="str">
            <v>NH Northern</v>
          </cell>
          <cell r="DF93">
            <v>1.097</v>
          </cell>
        </row>
        <row r="94">
          <cell r="B94">
            <v>0</v>
          </cell>
          <cell r="C94">
            <v>0</v>
          </cell>
          <cell r="D94">
            <v>0</v>
          </cell>
          <cell r="E94">
            <v>0</v>
          </cell>
          <cell r="W94" t="str">
            <v>Little Deer Isle</v>
          </cell>
          <cell r="Z94" t="str">
            <v>Colrain</v>
          </cell>
          <cell r="AA94" t="str">
            <v>West</v>
          </cell>
          <cell r="DD94" t="str">
            <v>Center Ossipee</v>
          </cell>
          <cell r="DE94" t="str">
            <v>NH Northern</v>
          </cell>
          <cell r="DF94">
            <v>1.097</v>
          </cell>
        </row>
        <row r="95">
          <cell r="W95" t="str">
            <v>Lubec</v>
          </cell>
          <cell r="Z95" t="str">
            <v>Concord</v>
          </cell>
          <cell r="AA95" t="str">
            <v>Metro</v>
          </cell>
          <cell r="DD95" t="str">
            <v>Center Sandwich</v>
          </cell>
          <cell r="DE95" t="str">
            <v>NH Northern</v>
          </cell>
          <cell r="DF95">
            <v>1.097</v>
          </cell>
        </row>
        <row r="96">
          <cell r="W96" t="str">
            <v>Machias</v>
          </cell>
          <cell r="Z96" t="str">
            <v>Conway</v>
          </cell>
          <cell r="AA96" t="str">
            <v>West</v>
          </cell>
          <cell r="DD96" t="str">
            <v>Center Tuftonboro</v>
          </cell>
          <cell r="DE96" t="str">
            <v>NH Northern</v>
          </cell>
          <cell r="DF96">
            <v>1.097</v>
          </cell>
        </row>
        <row r="97">
          <cell r="W97" t="str">
            <v>Machiasport</v>
          </cell>
          <cell r="Z97" t="str">
            <v>Cotuit</v>
          </cell>
          <cell r="AA97" t="str">
            <v>Southeast</v>
          </cell>
          <cell r="DD97" t="str">
            <v>Chocorua</v>
          </cell>
          <cell r="DE97" t="str">
            <v>NH Northern</v>
          </cell>
          <cell r="DF97">
            <v>1.097</v>
          </cell>
        </row>
        <row r="98">
          <cell r="W98" t="str">
            <v>Madawaska</v>
          </cell>
          <cell r="Z98" t="str">
            <v>Cummaquid</v>
          </cell>
          <cell r="AA98" t="str">
            <v>Southeast</v>
          </cell>
          <cell r="DD98" t="str">
            <v>Colebrook</v>
          </cell>
          <cell r="DE98" t="str">
            <v>NH Northern</v>
          </cell>
          <cell r="DF98">
            <v>1.097</v>
          </cell>
        </row>
        <row r="99">
          <cell r="W99" t="str">
            <v>Mapleton</v>
          </cell>
          <cell r="Z99" t="str">
            <v>Cummington</v>
          </cell>
          <cell r="AA99" t="str">
            <v>West</v>
          </cell>
          <cell r="DD99" t="str">
            <v>Columbia</v>
          </cell>
          <cell r="DE99" t="str">
            <v>NH Northern</v>
          </cell>
          <cell r="DF99">
            <v>1.097</v>
          </cell>
        </row>
        <row r="100">
          <cell r="W100" t="str">
            <v>Mars Hill</v>
          </cell>
          <cell r="Z100" t="str">
            <v>Cuttyhunk</v>
          </cell>
          <cell r="AA100" t="str">
            <v>Southeast</v>
          </cell>
          <cell r="DD100" t="str">
            <v>Conway</v>
          </cell>
          <cell r="DE100" t="str">
            <v>NH Northern</v>
          </cell>
          <cell r="DF100">
            <v>1.097</v>
          </cell>
        </row>
        <row r="101">
          <cell r="W101" t="str">
            <v>Masardis</v>
          </cell>
          <cell r="Z101" t="str">
            <v>Dalton</v>
          </cell>
          <cell r="AA101" t="str">
            <v>West</v>
          </cell>
          <cell r="DD101" t="str">
            <v>East Wakefield</v>
          </cell>
          <cell r="DE101" t="str">
            <v>NH Northern</v>
          </cell>
          <cell r="DF101">
            <v>1.097</v>
          </cell>
        </row>
        <row r="102">
          <cell r="W102" t="str">
            <v>Mattawamkeag</v>
          </cell>
          <cell r="Z102" t="str">
            <v>Danvers</v>
          </cell>
          <cell r="AA102" t="str">
            <v>Northeast</v>
          </cell>
          <cell r="DD102" t="str">
            <v>Eaton Center</v>
          </cell>
          <cell r="DE102" t="str">
            <v>NH Northern</v>
          </cell>
          <cell r="DF102">
            <v>1.097</v>
          </cell>
        </row>
        <row r="103">
          <cell r="W103" t="str">
            <v>Meddybemps</v>
          </cell>
          <cell r="Z103" t="str">
            <v>Dartmouth</v>
          </cell>
          <cell r="AA103" t="str">
            <v>Southeast</v>
          </cell>
          <cell r="DD103" t="str">
            <v>Effingham</v>
          </cell>
          <cell r="DE103" t="str">
            <v>NH Northern</v>
          </cell>
          <cell r="DF103">
            <v>1.097</v>
          </cell>
        </row>
        <row r="104">
          <cell r="W104" t="str">
            <v>Medway</v>
          </cell>
          <cell r="Z104" t="str">
            <v>Dedham</v>
          </cell>
          <cell r="AA104" t="str">
            <v>Metro</v>
          </cell>
          <cell r="DD104" t="str">
            <v>Errol</v>
          </cell>
          <cell r="DE104" t="str">
            <v>NH Northern</v>
          </cell>
          <cell r="DF104">
            <v>1.097</v>
          </cell>
        </row>
        <row r="105">
          <cell r="W105" t="str">
            <v>Milbridge</v>
          </cell>
          <cell r="Z105" t="str">
            <v>Deerfield</v>
          </cell>
          <cell r="AA105" t="str">
            <v>West</v>
          </cell>
          <cell r="DD105" t="str">
            <v>Freedom</v>
          </cell>
          <cell r="DE105" t="str">
            <v>NH Northern</v>
          </cell>
          <cell r="DF105">
            <v>1.097</v>
          </cell>
        </row>
        <row r="106">
          <cell r="W106" t="str">
            <v>Milford</v>
          </cell>
          <cell r="Z106" t="str">
            <v>Dennis</v>
          </cell>
          <cell r="AA106" t="str">
            <v>Southeast</v>
          </cell>
          <cell r="DD106" t="str">
            <v>Glen</v>
          </cell>
          <cell r="DE106" t="str">
            <v>NH Northern</v>
          </cell>
          <cell r="DF106">
            <v>1.097</v>
          </cell>
        </row>
        <row r="107">
          <cell r="W107" t="str">
            <v>Millinocket</v>
          </cell>
          <cell r="Z107" t="str">
            <v>Dennis Port</v>
          </cell>
          <cell r="AA107" t="str">
            <v>Southeast</v>
          </cell>
          <cell r="DD107" t="str">
            <v>Groveton</v>
          </cell>
          <cell r="DE107" t="str">
            <v>NH Northern</v>
          </cell>
          <cell r="DF107">
            <v>1.097</v>
          </cell>
        </row>
        <row r="108">
          <cell r="W108" t="str">
            <v>Milo</v>
          </cell>
          <cell r="Z108" t="str">
            <v>Dighton</v>
          </cell>
          <cell r="AA108" t="str">
            <v>Southeast</v>
          </cell>
          <cell r="DD108" t="str">
            <v>Intervale</v>
          </cell>
          <cell r="DE108" t="str">
            <v>NH Northern</v>
          </cell>
          <cell r="DF108">
            <v>1.097</v>
          </cell>
        </row>
        <row r="109">
          <cell r="W109" t="str">
            <v>Monson</v>
          </cell>
          <cell r="Z109" t="str">
            <v>Douglas</v>
          </cell>
          <cell r="AA109" t="str">
            <v>Central</v>
          </cell>
          <cell r="DD109" t="str">
            <v>Jefferson</v>
          </cell>
          <cell r="DE109" t="str">
            <v>NH Northern</v>
          </cell>
          <cell r="DF109">
            <v>1.097</v>
          </cell>
        </row>
        <row r="110">
          <cell r="W110" t="str">
            <v>Monticello</v>
          </cell>
          <cell r="Z110" t="str">
            <v>Dover</v>
          </cell>
          <cell r="AA110" t="str">
            <v>Metro</v>
          </cell>
          <cell r="DD110" t="str">
            <v>Kearsarge</v>
          </cell>
          <cell r="DE110" t="str">
            <v>NH Northern</v>
          </cell>
          <cell r="DF110">
            <v>1.097</v>
          </cell>
        </row>
        <row r="111">
          <cell r="W111" t="str">
            <v>Mount Desert</v>
          </cell>
          <cell r="Z111" t="str">
            <v>Dracut</v>
          </cell>
          <cell r="AA111" t="str">
            <v>Metro</v>
          </cell>
          <cell r="DD111" t="str">
            <v>Lancaster</v>
          </cell>
          <cell r="DE111" t="str">
            <v>NH Northern</v>
          </cell>
          <cell r="DF111">
            <v>1.097</v>
          </cell>
        </row>
        <row r="112">
          <cell r="G112">
            <v>0</v>
          </cell>
          <cell r="W112" t="str">
            <v>New Sweden</v>
          </cell>
          <cell r="Z112" t="str">
            <v>Drury</v>
          </cell>
          <cell r="AA112" t="str">
            <v>West</v>
          </cell>
          <cell r="DD112" t="str">
            <v>Madison</v>
          </cell>
          <cell r="DE112" t="str">
            <v>NH Northern</v>
          </cell>
          <cell r="DF112">
            <v>1.097</v>
          </cell>
        </row>
        <row r="113">
          <cell r="G113">
            <v>0</v>
          </cell>
          <cell r="W113" t="str">
            <v>Northeast Harbor</v>
          </cell>
          <cell r="Z113" t="str">
            <v>Dudley</v>
          </cell>
          <cell r="AA113" t="str">
            <v>Central</v>
          </cell>
          <cell r="DD113" t="str">
            <v>Melvin Village</v>
          </cell>
          <cell r="DE113" t="str">
            <v>NH Northern</v>
          </cell>
          <cell r="DF113">
            <v>1.097</v>
          </cell>
        </row>
        <row r="114">
          <cell r="G114">
            <v>0</v>
          </cell>
          <cell r="W114" t="str">
            <v>Oakfield</v>
          </cell>
          <cell r="Z114" t="str">
            <v>Dunstable</v>
          </cell>
          <cell r="AA114" t="str">
            <v>Central</v>
          </cell>
          <cell r="DD114" t="str">
            <v>Milan</v>
          </cell>
          <cell r="DE114" t="str">
            <v>NH Northern</v>
          </cell>
          <cell r="DF114">
            <v>1.097</v>
          </cell>
        </row>
        <row r="115">
          <cell r="G115">
            <v>0</v>
          </cell>
          <cell r="W115" t="str">
            <v>Olamon</v>
          </cell>
          <cell r="Z115" t="str">
            <v>Duxbury</v>
          </cell>
          <cell r="AA115" t="str">
            <v>Southeast</v>
          </cell>
          <cell r="DD115" t="str">
            <v>Mirror Lake</v>
          </cell>
          <cell r="DE115" t="str">
            <v>NH Northern</v>
          </cell>
          <cell r="DF115">
            <v>1.097</v>
          </cell>
        </row>
        <row r="116">
          <cell r="G116">
            <v>0</v>
          </cell>
          <cell r="W116" t="str">
            <v>Old Town</v>
          </cell>
          <cell r="Z116" t="str">
            <v>East Boston</v>
          </cell>
          <cell r="AA116" t="str">
            <v>Metro</v>
          </cell>
          <cell r="DD116" t="str">
            <v>Moultonborough</v>
          </cell>
          <cell r="DE116" t="str">
            <v>NH Northern</v>
          </cell>
          <cell r="DF116">
            <v>1.097</v>
          </cell>
        </row>
        <row r="117">
          <cell r="G117">
            <v>0</v>
          </cell>
          <cell r="W117" t="str">
            <v>Orland</v>
          </cell>
          <cell r="Z117" t="str">
            <v>East Brewster</v>
          </cell>
          <cell r="AA117" t="str">
            <v>Southeast</v>
          </cell>
          <cell r="DD117" t="str">
            <v>North Conway</v>
          </cell>
          <cell r="DE117" t="str">
            <v>NH Northern</v>
          </cell>
          <cell r="DF117">
            <v>1.097</v>
          </cell>
        </row>
        <row r="118">
          <cell r="G118">
            <v>0</v>
          </cell>
          <cell r="W118" t="str">
            <v>Orono</v>
          </cell>
          <cell r="Z118" t="str">
            <v>East Bridgewater</v>
          </cell>
          <cell r="AA118" t="str">
            <v>Southeast</v>
          </cell>
          <cell r="DD118" t="str">
            <v>North Sandwich</v>
          </cell>
          <cell r="DE118" t="str">
            <v>NH Northern</v>
          </cell>
          <cell r="DF118">
            <v>1.097</v>
          </cell>
        </row>
        <row r="119">
          <cell r="G119">
            <v>0</v>
          </cell>
          <cell r="W119" t="str">
            <v>Orrington</v>
          </cell>
          <cell r="Z119" t="str">
            <v>East Brookfield</v>
          </cell>
          <cell r="AA119" t="str">
            <v>Central</v>
          </cell>
          <cell r="DD119" t="str">
            <v>North Stratford</v>
          </cell>
          <cell r="DE119" t="str">
            <v>NH Northern</v>
          </cell>
          <cell r="DF119">
            <v>1.097</v>
          </cell>
        </row>
        <row r="120">
          <cell r="W120" t="str">
            <v>Otter Creek</v>
          </cell>
          <cell r="Z120" t="str">
            <v>East Dennis</v>
          </cell>
          <cell r="AA120" t="str">
            <v>Southeast</v>
          </cell>
          <cell r="DD120" t="str">
            <v>Ossipee</v>
          </cell>
          <cell r="DE120" t="str">
            <v>NH Northern</v>
          </cell>
          <cell r="DF120">
            <v>1.097</v>
          </cell>
        </row>
        <row r="121">
          <cell r="W121" t="str">
            <v>Passadumkeag</v>
          </cell>
          <cell r="Z121" t="str">
            <v>East Falmouth</v>
          </cell>
          <cell r="AA121" t="str">
            <v>Southeast</v>
          </cell>
          <cell r="DD121" t="str">
            <v>Pittsburg</v>
          </cell>
          <cell r="DE121" t="str">
            <v>NH Northern</v>
          </cell>
          <cell r="DF121">
            <v>1.097</v>
          </cell>
        </row>
        <row r="122">
          <cell r="W122" t="str">
            <v>Patten</v>
          </cell>
          <cell r="Z122" t="str">
            <v>East Freetown</v>
          </cell>
          <cell r="AA122" t="str">
            <v>Southeast</v>
          </cell>
          <cell r="DD122" t="str">
            <v>Randolph</v>
          </cell>
          <cell r="DE122" t="str">
            <v>NH Northern</v>
          </cell>
          <cell r="DF122">
            <v>1.097</v>
          </cell>
        </row>
        <row r="123">
          <cell r="W123" t="str">
            <v>Pembroke</v>
          </cell>
          <cell r="Z123" t="str">
            <v>East Longmeadow</v>
          </cell>
          <cell r="AA123" t="str">
            <v>West</v>
          </cell>
          <cell r="DD123" t="str">
            <v>Sanbornville</v>
          </cell>
          <cell r="DE123" t="str">
            <v>NH Northern</v>
          </cell>
          <cell r="DF123">
            <v>1.097</v>
          </cell>
        </row>
        <row r="124">
          <cell r="W124" t="str">
            <v>Perham</v>
          </cell>
          <cell r="Z124" t="str">
            <v>East Mansfield</v>
          </cell>
          <cell r="AA124" t="str">
            <v>Southeast</v>
          </cell>
          <cell r="DD124" t="str">
            <v>Silverlake</v>
          </cell>
          <cell r="DE124" t="str">
            <v>NH Northern</v>
          </cell>
          <cell r="DF124">
            <v>1.097</v>
          </cell>
        </row>
        <row r="125">
          <cell r="W125" t="str">
            <v>Perry</v>
          </cell>
          <cell r="Z125" t="str">
            <v>East Orleans</v>
          </cell>
          <cell r="AA125" t="str">
            <v>Southeast</v>
          </cell>
          <cell r="DD125" t="str">
            <v>South Tamworth</v>
          </cell>
          <cell r="DE125" t="str">
            <v>NH Northern</v>
          </cell>
          <cell r="DF125">
            <v>1.097</v>
          </cell>
        </row>
        <row r="126">
          <cell r="W126" t="str">
            <v>Portage</v>
          </cell>
          <cell r="Z126" t="str">
            <v>East Otis</v>
          </cell>
          <cell r="AA126" t="str">
            <v>West</v>
          </cell>
          <cell r="DD126" t="str">
            <v>Tamworth</v>
          </cell>
          <cell r="DE126" t="str">
            <v>NH Northern</v>
          </cell>
          <cell r="DF126">
            <v>1.097</v>
          </cell>
        </row>
        <row r="127">
          <cell r="W127" t="str">
            <v>Presque Isle</v>
          </cell>
          <cell r="Z127" t="str">
            <v>East Princeton</v>
          </cell>
          <cell r="AA127" t="str">
            <v>Central</v>
          </cell>
          <cell r="DD127" t="str">
            <v>Twin Mountain</v>
          </cell>
          <cell r="DE127" t="str">
            <v>NH Northern</v>
          </cell>
          <cell r="DF127">
            <v>1.097</v>
          </cell>
        </row>
        <row r="128">
          <cell r="W128" t="str">
            <v>Princeton</v>
          </cell>
          <cell r="Z128" t="str">
            <v>East Sandwich</v>
          </cell>
          <cell r="AA128" t="str">
            <v>Southeast</v>
          </cell>
          <cell r="DD128" t="str">
            <v>Union</v>
          </cell>
          <cell r="DE128" t="str">
            <v>NH Northern</v>
          </cell>
          <cell r="DF128">
            <v>1.097</v>
          </cell>
        </row>
        <row r="129">
          <cell r="W129" t="str">
            <v>Prospect Harbor</v>
          </cell>
          <cell r="Z129" t="str">
            <v>East Taunton</v>
          </cell>
          <cell r="AA129" t="str">
            <v>Southeast</v>
          </cell>
          <cell r="DD129" t="str">
            <v>West Ossipee</v>
          </cell>
          <cell r="DE129" t="str">
            <v>NH Northern</v>
          </cell>
          <cell r="DF129">
            <v>1.097</v>
          </cell>
        </row>
        <row r="130">
          <cell r="W130" t="str">
            <v>Robbinston</v>
          </cell>
          <cell r="Z130" t="str">
            <v>East Templeton</v>
          </cell>
          <cell r="AA130" t="str">
            <v>Central</v>
          </cell>
          <cell r="DD130" t="str">
            <v>West Stewartstown</v>
          </cell>
          <cell r="DE130" t="str">
            <v>NH Northern</v>
          </cell>
          <cell r="DF130">
            <v>1.097</v>
          </cell>
        </row>
        <row r="131">
          <cell r="W131" t="str">
            <v>Saint Agatha</v>
          </cell>
          <cell r="Z131" t="str">
            <v>East Walpole</v>
          </cell>
          <cell r="AA131" t="str">
            <v>Metro</v>
          </cell>
          <cell r="DD131" t="str">
            <v>Whitefield</v>
          </cell>
          <cell r="DE131" t="str">
            <v>NH Northern</v>
          </cell>
          <cell r="DF131">
            <v>1.097</v>
          </cell>
        </row>
        <row r="132">
          <cell r="W132" t="str">
            <v>Saint David</v>
          </cell>
          <cell r="Z132" t="str">
            <v>East Wareham</v>
          </cell>
          <cell r="AA132" t="str">
            <v>Southeast</v>
          </cell>
          <cell r="DD132" t="str">
            <v>Wolfeboro</v>
          </cell>
          <cell r="DE132" t="str">
            <v>NH Northern</v>
          </cell>
          <cell r="DF132">
            <v>1.097</v>
          </cell>
        </row>
        <row r="133">
          <cell r="W133" t="str">
            <v>Salsbury Cove</v>
          </cell>
          <cell r="Z133" t="str">
            <v>Eastham</v>
          </cell>
          <cell r="AA133" t="str">
            <v>Southeast</v>
          </cell>
          <cell r="DD133" t="str">
            <v>Wolfeboro Falls</v>
          </cell>
          <cell r="DE133" t="str">
            <v>NH Northern</v>
          </cell>
          <cell r="DF133">
            <v>1.097</v>
          </cell>
        </row>
        <row r="134">
          <cell r="W134" t="str">
            <v>Sangerville</v>
          </cell>
          <cell r="Z134" t="str">
            <v>Easthampton</v>
          </cell>
          <cell r="AA134" t="str">
            <v>West</v>
          </cell>
          <cell r="DD134" t="str">
            <v>Wonalancet</v>
          </cell>
          <cell r="DE134" t="str">
            <v>NH Northern</v>
          </cell>
          <cell r="DF134">
            <v>1.097</v>
          </cell>
        </row>
        <row r="135">
          <cell r="W135" t="str">
            <v>Sargentville</v>
          </cell>
          <cell r="Z135" t="str">
            <v>Easton</v>
          </cell>
          <cell r="AA135" t="str">
            <v>Southeast</v>
          </cell>
          <cell r="DD135" t="str">
            <v>Alstead</v>
          </cell>
          <cell r="DE135" t="str">
            <v>NH Southern</v>
          </cell>
          <cell r="DF135">
            <v>0.95399999999999996</v>
          </cell>
        </row>
        <row r="136">
          <cell r="W136" t="str">
            <v>Seal Cove</v>
          </cell>
          <cell r="Z136" t="str">
            <v>Edgartown</v>
          </cell>
          <cell r="AA136" t="str">
            <v>Southeast</v>
          </cell>
          <cell r="DD136" t="str">
            <v>Amherst</v>
          </cell>
          <cell r="DE136" t="str">
            <v>NH Southern</v>
          </cell>
          <cell r="DF136">
            <v>0.95399999999999996</v>
          </cell>
        </row>
        <row r="137">
          <cell r="W137" t="str">
            <v>Seal Harbor</v>
          </cell>
          <cell r="Z137" t="str">
            <v>Egremont</v>
          </cell>
          <cell r="AA137" t="str">
            <v>West</v>
          </cell>
          <cell r="DD137" t="str">
            <v>Antrim</v>
          </cell>
          <cell r="DE137" t="str">
            <v>NH Southern</v>
          </cell>
          <cell r="DF137">
            <v>0.95399999999999996</v>
          </cell>
        </row>
        <row r="138">
          <cell r="W138" t="str">
            <v>Sedgwick</v>
          </cell>
          <cell r="Z138" t="str">
            <v>Elmwood</v>
          </cell>
          <cell r="AA138" t="str">
            <v>Southeast</v>
          </cell>
          <cell r="DD138" t="str">
            <v>Ashuelot</v>
          </cell>
          <cell r="DE138" t="str">
            <v>NH Southern</v>
          </cell>
          <cell r="DF138">
            <v>0.95399999999999996</v>
          </cell>
        </row>
        <row r="139">
          <cell r="W139" t="str">
            <v>Sherman Mills</v>
          </cell>
          <cell r="Z139" t="str">
            <v>Erving</v>
          </cell>
          <cell r="AA139" t="str">
            <v>West</v>
          </cell>
          <cell r="DD139" t="str">
            <v>Auburn</v>
          </cell>
          <cell r="DE139" t="str">
            <v>NH Southern</v>
          </cell>
          <cell r="DF139">
            <v>0.95399999999999996</v>
          </cell>
        </row>
        <row r="140">
          <cell r="W140" t="str">
            <v>Sherman Station</v>
          </cell>
          <cell r="Z140" t="str">
            <v>Essex</v>
          </cell>
          <cell r="AA140" t="str">
            <v>Northeast</v>
          </cell>
          <cell r="DD140" t="str">
            <v>Bedford</v>
          </cell>
          <cell r="DE140" t="str">
            <v>NH Southern</v>
          </cell>
          <cell r="DF140">
            <v>0.95399999999999996</v>
          </cell>
        </row>
        <row r="141">
          <cell r="W141" t="str">
            <v>Sinclair</v>
          </cell>
          <cell r="Z141" t="str">
            <v>Everett</v>
          </cell>
          <cell r="AA141" t="str">
            <v>Metro</v>
          </cell>
          <cell r="DD141" t="str">
            <v>Bennington</v>
          </cell>
          <cell r="DE141" t="str">
            <v>NH Southern</v>
          </cell>
          <cell r="DF141">
            <v>0.95399999999999996</v>
          </cell>
        </row>
        <row r="142">
          <cell r="W142" t="str">
            <v>Sorrento</v>
          </cell>
          <cell r="Z142" t="str">
            <v>Fairhaven</v>
          </cell>
          <cell r="AA142" t="str">
            <v>Southeast</v>
          </cell>
          <cell r="DD142" t="str">
            <v>Brookline</v>
          </cell>
          <cell r="DE142" t="str">
            <v>NH Southern</v>
          </cell>
          <cell r="DF142">
            <v>0.95399999999999996</v>
          </cell>
        </row>
        <row r="143">
          <cell r="W143" t="str">
            <v>Southwest Harbor</v>
          </cell>
          <cell r="Z143" t="str">
            <v>Fall River</v>
          </cell>
          <cell r="AA143" t="str">
            <v>Southeast</v>
          </cell>
          <cell r="DD143" t="str">
            <v>Candia</v>
          </cell>
          <cell r="DE143" t="str">
            <v>NH Southern</v>
          </cell>
          <cell r="DF143">
            <v>0.95399999999999996</v>
          </cell>
        </row>
        <row r="144">
          <cell r="W144" t="str">
            <v>Springfield</v>
          </cell>
          <cell r="Z144" t="str">
            <v>Falmouth</v>
          </cell>
          <cell r="AA144" t="str">
            <v>Southeast</v>
          </cell>
          <cell r="DD144" t="str">
            <v>Chester</v>
          </cell>
          <cell r="DE144" t="str">
            <v>NH Southern</v>
          </cell>
          <cell r="DF144">
            <v>0.95399999999999996</v>
          </cell>
        </row>
        <row r="145">
          <cell r="W145" t="str">
            <v>Stacyville</v>
          </cell>
          <cell r="Z145" t="str">
            <v>Falmouth Heights</v>
          </cell>
          <cell r="AA145" t="str">
            <v>Southeast</v>
          </cell>
          <cell r="DD145" t="str">
            <v>Chesterfield</v>
          </cell>
          <cell r="DE145" t="str">
            <v>NH Southern</v>
          </cell>
          <cell r="DF145">
            <v>0.95399999999999996</v>
          </cell>
        </row>
        <row r="146">
          <cell r="W146" t="str">
            <v>Steuben</v>
          </cell>
          <cell r="Z146" t="str">
            <v>Fayville</v>
          </cell>
          <cell r="AA146" t="str">
            <v>Central</v>
          </cell>
          <cell r="DD146" t="str">
            <v>Derry</v>
          </cell>
          <cell r="DE146" t="str">
            <v>NH Southern</v>
          </cell>
          <cell r="DF146">
            <v>0.95399999999999996</v>
          </cell>
        </row>
        <row r="147">
          <cell r="W147" t="str">
            <v>Stillwater</v>
          </cell>
          <cell r="Z147" t="str">
            <v>Feeding Hills</v>
          </cell>
          <cell r="AA147" t="str">
            <v>West</v>
          </cell>
          <cell r="DD147" t="str">
            <v>Drewsville</v>
          </cell>
          <cell r="DE147" t="str">
            <v>NH Southern</v>
          </cell>
          <cell r="DF147">
            <v>0.95399999999999996</v>
          </cell>
        </row>
        <row r="148">
          <cell r="W148" t="str">
            <v>Stockholm</v>
          </cell>
          <cell r="Z148" t="str">
            <v>Fiskdale</v>
          </cell>
          <cell r="AA148" t="str">
            <v>Central</v>
          </cell>
          <cell r="DD148" t="str">
            <v>Dublin</v>
          </cell>
          <cell r="DE148" t="str">
            <v>NH Southern</v>
          </cell>
          <cell r="DF148">
            <v>0.95399999999999996</v>
          </cell>
        </row>
        <row r="149">
          <cell r="W149" t="str">
            <v>Stonington</v>
          </cell>
          <cell r="Z149" t="str">
            <v>Fitchburg</v>
          </cell>
          <cell r="AA149" t="str">
            <v>Central</v>
          </cell>
          <cell r="DD149" t="str">
            <v>East Candia</v>
          </cell>
          <cell r="DE149" t="str">
            <v>NH Southern</v>
          </cell>
          <cell r="DF149">
            <v>0.95399999999999996</v>
          </cell>
        </row>
        <row r="150">
          <cell r="W150" t="str">
            <v>Sullivan</v>
          </cell>
          <cell r="Z150" t="str">
            <v>Florence</v>
          </cell>
          <cell r="AA150" t="str">
            <v>West</v>
          </cell>
          <cell r="DD150" t="str">
            <v>East Derry</v>
          </cell>
          <cell r="DE150" t="str">
            <v>NH Southern</v>
          </cell>
          <cell r="DF150">
            <v>0.95399999999999996</v>
          </cell>
        </row>
        <row r="151">
          <cell r="W151" t="str">
            <v>Sunset</v>
          </cell>
          <cell r="Z151" t="str">
            <v>Florida</v>
          </cell>
          <cell r="AA151" t="str">
            <v>West</v>
          </cell>
          <cell r="DD151" t="str">
            <v>Fitzwilliam</v>
          </cell>
          <cell r="DE151" t="str">
            <v>NH Southern</v>
          </cell>
          <cell r="DF151">
            <v>0.95399999999999996</v>
          </cell>
        </row>
        <row r="152">
          <cell r="W152" t="str">
            <v>Surry</v>
          </cell>
          <cell r="Z152" t="str">
            <v>Forestdale</v>
          </cell>
          <cell r="AA152" t="str">
            <v>Southeast</v>
          </cell>
          <cell r="DD152" t="str">
            <v>Francestown</v>
          </cell>
          <cell r="DE152" t="str">
            <v>NH Southern</v>
          </cell>
          <cell r="DF152">
            <v>0.95399999999999996</v>
          </cell>
        </row>
        <row r="153">
          <cell r="W153" t="str">
            <v>Swans Island</v>
          </cell>
          <cell r="Z153" t="str">
            <v>Foxboro</v>
          </cell>
          <cell r="AA153" t="str">
            <v>Metro</v>
          </cell>
          <cell r="DD153" t="str">
            <v>Gilsum</v>
          </cell>
          <cell r="DE153" t="str">
            <v>NH Southern</v>
          </cell>
          <cell r="DF153">
            <v>0.95399999999999996</v>
          </cell>
        </row>
        <row r="154">
          <cell r="W154" t="str">
            <v>Topsfield</v>
          </cell>
          <cell r="Z154" t="str">
            <v>Framingham</v>
          </cell>
          <cell r="AA154" t="str">
            <v>Central</v>
          </cell>
          <cell r="DD154" t="str">
            <v>Goffstown</v>
          </cell>
          <cell r="DE154" t="str">
            <v>NH Southern</v>
          </cell>
          <cell r="DF154">
            <v>0.95399999999999996</v>
          </cell>
        </row>
        <row r="155">
          <cell r="W155" t="str">
            <v>Van Buren</v>
          </cell>
          <cell r="Z155" t="str">
            <v>Franklin</v>
          </cell>
          <cell r="AA155" t="str">
            <v>Metro</v>
          </cell>
          <cell r="DD155" t="str">
            <v>Greenfield</v>
          </cell>
          <cell r="DE155" t="str">
            <v>NH Southern</v>
          </cell>
          <cell r="DF155">
            <v>0.95399999999999996</v>
          </cell>
        </row>
        <row r="156">
          <cell r="W156" t="str">
            <v>Washburn</v>
          </cell>
          <cell r="Z156" t="str">
            <v>Freetown</v>
          </cell>
          <cell r="AA156" t="str">
            <v>Southeast</v>
          </cell>
          <cell r="DD156" t="str">
            <v>Greenville</v>
          </cell>
          <cell r="DE156" t="str">
            <v>NH Southern</v>
          </cell>
          <cell r="DF156">
            <v>0.95399999999999996</v>
          </cell>
        </row>
        <row r="157">
          <cell r="W157" t="str">
            <v>Wesley</v>
          </cell>
          <cell r="Z157" t="str">
            <v>Gardner</v>
          </cell>
          <cell r="AA157" t="str">
            <v>Central</v>
          </cell>
          <cell r="DD157" t="str">
            <v>Hampton Falls</v>
          </cell>
          <cell r="DE157" t="str">
            <v>NH Southern</v>
          </cell>
          <cell r="DF157">
            <v>0.95399999999999996</v>
          </cell>
        </row>
        <row r="158">
          <cell r="W158" t="str">
            <v>West Enfield</v>
          </cell>
          <cell r="Z158" t="str">
            <v>Gardner</v>
          </cell>
          <cell r="AA158" t="str">
            <v>Central</v>
          </cell>
          <cell r="DD158" t="str">
            <v>Hancock</v>
          </cell>
          <cell r="DE158" t="str">
            <v>NH Southern</v>
          </cell>
          <cell r="DF158">
            <v>0.95399999999999996</v>
          </cell>
        </row>
        <row r="159">
          <cell r="W159" t="str">
            <v>West Tremont</v>
          </cell>
          <cell r="Z159" t="str">
            <v>Georgetown</v>
          </cell>
          <cell r="AA159" t="str">
            <v>Northeast</v>
          </cell>
          <cell r="DD159" t="str">
            <v>Harrisville</v>
          </cell>
          <cell r="DE159" t="str">
            <v>NH Southern</v>
          </cell>
          <cell r="DF159">
            <v>0.95399999999999996</v>
          </cell>
        </row>
        <row r="160">
          <cell r="W160" t="str">
            <v>Westfield</v>
          </cell>
          <cell r="Z160" t="str">
            <v>Gilbertville</v>
          </cell>
          <cell r="AA160" t="str">
            <v>Central</v>
          </cell>
          <cell r="DD160" t="str">
            <v>Hillsboro</v>
          </cell>
          <cell r="DE160" t="str">
            <v>NH Southern</v>
          </cell>
          <cell r="DF160">
            <v>0.95399999999999996</v>
          </cell>
        </row>
        <row r="161">
          <cell r="W161" t="str">
            <v>Winn</v>
          </cell>
          <cell r="Z161" t="str">
            <v>Gill</v>
          </cell>
          <cell r="AA161" t="str">
            <v>West</v>
          </cell>
          <cell r="DD161" t="str">
            <v>Hinsdale</v>
          </cell>
          <cell r="DE161" t="str">
            <v>NH Southern</v>
          </cell>
          <cell r="DF161">
            <v>0.95399999999999996</v>
          </cell>
        </row>
        <row r="162">
          <cell r="W162" t="str">
            <v>Winter Harbor</v>
          </cell>
          <cell r="Z162" t="str">
            <v>Glendale</v>
          </cell>
          <cell r="AA162" t="str">
            <v>West</v>
          </cell>
          <cell r="DD162" t="str">
            <v>Hollis</v>
          </cell>
          <cell r="DE162" t="str">
            <v>NH Southern</v>
          </cell>
          <cell r="DF162">
            <v>0.95399999999999996</v>
          </cell>
        </row>
        <row r="163">
          <cell r="W163" t="str">
            <v>Woodland</v>
          </cell>
          <cell r="Z163" t="str">
            <v>Gloucester</v>
          </cell>
          <cell r="AA163" t="str">
            <v>Northeast</v>
          </cell>
          <cell r="DD163" t="str">
            <v>Hudson</v>
          </cell>
          <cell r="DE163" t="str">
            <v>NH Southern</v>
          </cell>
          <cell r="DF163">
            <v>0.95399999999999996</v>
          </cell>
        </row>
        <row r="164">
          <cell r="W164" t="str">
            <v>Wytopitlock</v>
          </cell>
          <cell r="Z164" t="str">
            <v>Goshen</v>
          </cell>
          <cell r="AA164" t="str">
            <v>West</v>
          </cell>
          <cell r="DD164" t="str">
            <v>Jaffrey</v>
          </cell>
          <cell r="DE164" t="str">
            <v>NH Southern</v>
          </cell>
          <cell r="DF164">
            <v>0.95399999999999996</v>
          </cell>
        </row>
        <row r="165">
          <cell r="Z165" t="str">
            <v>Gosnold</v>
          </cell>
          <cell r="AA165" t="str">
            <v>Southeast</v>
          </cell>
          <cell r="DD165" t="str">
            <v>Keene</v>
          </cell>
          <cell r="DE165" t="str">
            <v>NH Southern</v>
          </cell>
          <cell r="DF165">
            <v>0.95399999999999996</v>
          </cell>
        </row>
        <row r="166">
          <cell r="Z166" t="str">
            <v>Grafton</v>
          </cell>
          <cell r="AA166" t="str">
            <v>Central</v>
          </cell>
          <cell r="DD166" t="str">
            <v>Kingston</v>
          </cell>
          <cell r="DE166" t="str">
            <v>NH Southern</v>
          </cell>
          <cell r="DF166">
            <v>0.95399999999999996</v>
          </cell>
        </row>
        <row r="167">
          <cell r="Z167" t="str">
            <v>Granby</v>
          </cell>
          <cell r="AA167" t="str">
            <v>West</v>
          </cell>
          <cell r="DD167" t="str">
            <v>Litchfield</v>
          </cell>
          <cell r="DE167" t="str">
            <v>NH Southern</v>
          </cell>
          <cell r="DF167">
            <v>0.95399999999999996</v>
          </cell>
        </row>
        <row r="168">
          <cell r="Z168" t="str">
            <v>Granville</v>
          </cell>
          <cell r="AA168" t="str">
            <v>West</v>
          </cell>
          <cell r="DD168" t="str">
            <v>Londonderry</v>
          </cell>
          <cell r="DE168" t="str">
            <v>NH Southern</v>
          </cell>
          <cell r="DF168">
            <v>0.95399999999999996</v>
          </cell>
        </row>
        <row r="169">
          <cell r="Z169" t="str">
            <v>Great Barrington</v>
          </cell>
          <cell r="AA169" t="str">
            <v>West</v>
          </cell>
          <cell r="DD169" t="str">
            <v>Lyndeborough</v>
          </cell>
          <cell r="DE169" t="str">
            <v>NH Southern</v>
          </cell>
          <cell r="DF169">
            <v>0.95399999999999996</v>
          </cell>
        </row>
        <row r="170">
          <cell r="Z170" t="str">
            <v>Green Harbor</v>
          </cell>
          <cell r="AA170" t="str">
            <v>Southeast</v>
          </cell>
          <cell r="DD170" t="str">
            <v>Manchester</v>
          </cell>
          <cell r="DE170" t="str">
            <v>NH Southern</v>
          </cell>
          <cell r="DF170">
            <v>0.95399999999999996</v>
          </cell>
        </row>
        <row r="171">
          <cell r="Z171" t="str">
            <v>Greenbush</v>
          </cell>
          <cell r="AA171" t="str">
            <v>Southeast</v>
          </cell>
          <cell r="DD171" t="str">
            <v>Marlborough</v>
          </cell>
          <cell r="DE171" t="str">
            <v>NH Southern</v>
          </cell>
          <cell r="DF171">
            <v>0.95399999999999996</v>
          </cell>
        </row>
        <row r="172">
          <cell r="G172">
            <v>0</v>
          </cell>
          <cell r="Z172" t="str">
            <v>Greenfield</v>
          </cell>
          <cell r="AA172" t="str">
            <v>West</v>
          </cell>
          <cell r="DD172" t="str">
            <v>Marlow</v>
          </cell>
          <cell r="DE172" t="str">
            <v>NH Southern</v>
          </cell>
          <cell r="DF172">
            <v>0.95399999999999996</v>
          </cell>
        </row>
        <row r="173">
          <cell r="G173">
            <v>0</v>
          </cell>
          <cell r="Z173" t="str">
            <v>Groton</v>
          </cell>
          <cell r="AA173" t="str">
            <v>Central</v>
          </cell>
          <cell r="DD173" t="str">
            <v>Mason</v>
          </cell>
          <cell r="DE173" t="str">
            <v>NH Southern</v>
          </cell>
          <cell r="DF173">
            <v>0.95399999999999996</v>
          </cell>
        </row>
        <row r="174">
          <cell r="G174">
            <v>0</v>
          </cell>
          <cell r="Z174" t="str">
            <v>Groveland</v>
          </cell>
          <cell r="AA174" t="str">
            <v>Northeast</v>
          </cell>
          <cell r="DD174" t="str">
            <v>Merrimack</v>
          </cell>
          <cell r="DE174" t="str">
            <v>NH Southern</v>
          </cell>
          <cell r="DF174">
            <v>0.95399999999999996</v>
          </cell>
        </row>
        <row r="175">
          <cell r="G175">
            <v>0</v>
          </cell>
          <cell r="Z175" t="str">
            <v>Hadley</v>
          </cell>
          <cell r="AA175" t="str">
            <v>West</v>
          </cell>
          <cell r="DD175" t="str">
            <v>Milford</v>
          </cell>
          <cell r="DE175" t="str">
            <v>NH Southern</v>
          </cell>
          <cell r="DF175">
            <v>0.95399999999999996</v>
          </cell>
        </row>
        <row r="176">
          <cell r="G176">
            <v>0</v>
          </cell>
          <cell r="Z176" t="str">
            <v>Halifax</v>
          </cell>
          <cell r="AA176" t="str">
            <v>Southeast</v>
          </cell>
          <cell r="DD176" t="str">
            <v>Mount Vernon</v>
          </cell>
          <cell r="DE176" t="str">
            <v>NH Southern</v>
          </cell>
          <cell r="DF176">
            <v>0.95399999999999996</v>
          </cell>
        </row>
        <row r="177">
          <cell r="G177">
            <v>0</v>
          </cell>
          <cell r="Z177" t="str">
            <v>Hamilton</v>
          </cell>
          <cell r="AA177" t="str">
            <v>Northeast</v>
          </cell>
          <cell r="DD177" t="str">
            <v>Nashua</v>
          </cell>
          <cell r="DE177" t="str">
            <v>NH Southern</v>
          </cell>
          <cell r="DF177">
            <v>0.95399999999999996</v>
          </cell>
        </row>
        <row r="178">
          <cell r="G178">
            <v>0</v>
          </cell>
          <cell r="Z178" t="str">
            <v>Hampden</v>
          </cell>
          <cell r="AA178" t="str">
            <v>West</v>
          </cell>
          <cell r="DD178" t="str">
            <v>Nelson</v>
          </cell>
          <cell r="DE178" t="str">
            <v>NH Southern</v>
          </cell>
          <cell r="DF178">
            <v>0.95399999999999996</v>
          </cell>
        </row>
        <row r="179">
          <cell r="G179">
            <v>0</v>
          </cell>
          <cell r="Z179" t="str">
            <v>Hancock</v>
          </cell>
          <cell r="AA179" t="str">
            <v>West</v>
          </cell>
          <cell r="DD179" t="str">
            <v>New Boston</v>
          </cell>
          <cell r="DE179" t="str">
            <v>NH Southern</v>
          </cell>
          <cell r="DF179">
            <v>0.95399999999999996</v>
          </cell>
        </row>
        <row r="180">
          <cell r="Z180" t="str">
            <v>Hanover</v>
          </cell>
          <cell r="AA180" t="str">
            <v>Southeast</v>
          </cell>
          <cell r="DD180" t="str">
            <v>New Castle</v>
          </cell>
          <cell r="DE180" t="str">
            <v>NH Southern</v>
          </cell>
          <cell r="DF180">
            <v>0.95399999999999996</v>
          </cell>
        </row>
        <row r="181">
          <cell r="Z181" t="str">
            <v>Hanscom Afb</v>
          </cell>
          <cell r="AA181" t="str">
            <v>Metro</v>
          </cell>
          <cell r="DD181" t="str">
            <v>New Ipswich</v>
          </cell>
          <cell r="DE181" t="str">
            <v>NH Southern</v>
          </cell>
          <cell r="DF181">
            <v>0.95399999999999996</v>
          </cell>
        </row>
        <row r="182">
          <cell r="Z182" t="str">
            <v>Hanson</v>
          </cell>
          <cell r="AA182" t="str">
            <v>Southeast</v>
          </cell>
          <cell r="DD182" t="str">
            <v>Newfields</v>
          </cell>
          <cell r="DE182" t="str">
            <v>NH Southern</v>
          </cell>
          <cell r="DF182">
            <v>0.95399999999999996</v>
          </cell>
        </row>
        <row r="183">
          <cell r="Z183" t="str">
            <v>Hardwick</v>
          </cell>
          <cell r="AA183" t="str">
            <v>Central</v>
          </cell>
          <cell r="DD183" t="str">
            <v>Newton</v>
          </cell>
          <cell r="DE183" t="str">
            <v>NH Southern</v>
          </cell>
          <cell r="DF183">
            <v>0.95399999999999996</v>
          </cell>
        </row>
        <row r="184">
          <cell r="Z184" t="str">
            <v>Harvard</v>
          </cell>
          <cell r="AA184" t="str">
            <v>Central</v>
          </cell>
          <cell r="DD184" t="str">
            <v>Newton Junction</v>
          </cell>
          <cell r="DE184" t="str">
            <v>NH Southern</v>
          </cell>
          <cell r="DF184">
            <v>0.95399999999999996</v>
          </cell>
        </row>
        <row r="185">
          <cell r="Z185" t="str">
            <v>Harwich</v>
          </cell>
          <cell r="AA185" t="str">
            <v>Southeast</v>
          </cell>
          <cell r="DD185" t="str">
            <v>North Salem</v>
          </cell>
          <cell r="DE185" t="str">
            <v>NH Southern</v>
          </cell>
          <cell r="DF185">
            <v>0.95399999999999996</v>
          </cell>
        </row>
        <row r="186">
          <cell r="Z186" t="str">
            <v>Harwich Port</v>
          </cell>
          <cell r="AA186" t="str">
            <v>Southeast</v>
          </cell>
          <cell r="DD186" t="str">
            <v>North Swanzey</v>
          </cell>
          <cell r="DE186" t="str">
            <v>NH Southern</v>
          </cell>
          <cell r="DF186">
            <v>0.95399999999999996</v>
          </cell>
        </row>
        <row r="187">
          <cell r="Z187" t="str">
            <v>Hatfield</v>
          </cell>
          <cell r="AA187" t="str">
            <v>West</v>
          </cell>
          <cell r="DD187" t="str">
            <v>North Walpole</v>
          </cell>
          <cell r="DE187" t="str">
            <v>NH Southern</v>
          </cell>
          <cell r="DF187">
            <v>0.95399999999999996</v>
          </cell>
        </row>
        <row r="188">
          <cell r="Z188" t="str">
            <v>Hathorne</v>
          </cell>
          <cell r="AA188" t="str">
            <v>Northeast</v>
          </cell>
          <cell r="DD188" t="str">
            <v>Pelham</v>
          </cell>
          <cell r="DE188" t="str">
            <v>NH Southern</v>
          </cell>
          <cell r="DF188">
            <v>0.95399999999999996</v>
          </cell>
        </row>
        <row r="189">
          <cell r="Z189" t="str">
            <v>Haverhill</v>
          </cell>
          <cell r="AA189" t="str">
            <v>Northeast</v>
          </cell>
          <cell r="DD189" t="str">
            <v>Peterborough</v>
          </cell>
          <cell r="DE189" t="str">
            <v>NH Southern</v>
          </cell>
          <cell r="DF189">
            <v>0.95399999999999996</v>
          </cell>
        </row>
        <row r="190">
          <cell r="Z190" t="str">
            <v>Hawley</v>
          </cell>
          <cell r="AA190" t="str">
            <v>West</v>
          </cell>
          <cell r="DD190" t="str">
            <v>Plaistow</v>
          </cell>
          <cell r="DE190" t="str">
            <v>NH Southern</v>
          </cell>
          <cell r="DF190">
            <v>0.95399999999999996</v>
          </cell>
        </row>
        <row r="191">
          <cell r="Z191" t="str">
            <v>Haydenville</v>
          </cell>
          <cell r="AA191" t="str">
            <v>West</v>
          </cell>
          <cell r="DD191" t="str">
            <v>Rindge</v>
          </cell>
          <cell r="DE191" t="str">
            <v>NH Southern</v>
          </cell>
          <cell r="DF191">
            <v>0.95399999999999996</v>
          </cell>
        </row>
        <row r="192">
          <cell r="Z192" t="str">
            <v>Heath</v>
          </cell>
          <cell r="AA192" t="str">
            <v>West</v>
          </cell>
          <cell r="DD192" t="str">
            <v>Roxbury</v>
          </cell>
          <cell r="DE192" t="str">
            <v>NH Southern</v>
          </cell>
          <cell r="DF192">
            <v>0.95399999999999996</v>
          </cell>
        </row>
        <row r="193">
          <cell r="Z193" t="str">
            <v>Hingham</v>
          </cell>
          <cell r="AA193" t="str">
            <v>Metro</v>
          </cell>
          <cell r="DD193" t="str">
            <v>Rye</v>
          </cell>
          <cell r="DE193" t="str">
            <v>NH Southern</v>
          </cell>
          <cell r="DF193">
            <v>0.95399999999999996</v>
          </cell>
        </row>
        <row r="194">
          <cell r="Z194" t="str">
            <v>Hinsdale</v>
          </cell>
          <cell r="AA194" t="str">
            <v>West</v>
          </cell>
          <cell r="DD194" t="str">
            <v>Rye Beach</v>
          </cell>
          <cell r="DE194" t="str">
            <v>NH Southern</v>
          </cell>
          <cell r="DF194">
            <v>0.95399999999999996</v>
          </cell>
        </row>
        <row r="195">
          <cell r="Z195" t="str">
            <v>Holbrook</v>
          </cell>
          <cell r="AA195" t="str">
            <v>Metro</v>
          </cell>
          <cell r="DD195" t="str">
            <v>Seabrook</v>
          </cell>
          <cell r="DE195" t="str">
            <v>NH Southern</v>
          </cell>
          <cell r="DF195">
            <v>0.95399999999999996</v>
          </cell>
        </row>
        <row r="196">
          <cell r="Z196" t="str">
            <v>Holden</v>
          </cell>
          <cell r="AA196" t="str">
            <v>Central</v>
          </cell>
          <cell r="DD196" t="str">
            <v>Spofford</v>
          </cell>
          <cell r="DE196" t="str">
            <v>NH Southern</v>
          </cell>
          <cell r="DF196">
            <v>0.95399999999999996</v>
          </cell>
        </row>
        <row r="197">
          <cell r="Z197" t="str">
            <v>Holland</v>
          </cell>
          <cell r="AA197" t="str">
            <v>West</v>
          </cell>
          <cell r="DD197" t="str">
            <v>Stoddard</v>
          </cell>
          <cell r="DE197" t="str">
            <v>NH Southern</v>
          </cell>
          <cell r="DF197">
            <v>0.95399999999999996</v>
          </cell>
        </row>
        <row r="198">
          <cell r="Z198" t="str">
            <v>Holliston</v>
          </cell>
          <cell r="AA198" t="str">
            <v>Central</v>
          </cell>
          <cell r="DD198" t="str">
            <v>Stratham</v>
          </cell>
          <cell r="DE198" t="str">
            <v>NH Southern</v>
          </cell>
          <cell r="DF198">
            <v>0.95399999999999996</v>
          </cell>
        </row>
        <row r="199">
          <cell r="Z199" t="str">
            <v>Holyoke</v>
          </cell>
          <cell r="AA199" t="str">
            <v>West</v>
          </cell>
          <cell r="DD199" t="str">
            <v>Sullivan</v>
          </cell>
          <cell r="DE199" t="str">
            <v>NH Southern</v>
          </cell>
          <cell r="DF199">
            <v>0.95399999999999996</v>
          </cell>
        </row>
        <row r="200">
          <cell r="Z200" t="str">
            <v>Hopedale</v>
          </cell>
          <cell r="AA200" t="str">
            <v>Central</v>
          </cell>
          <cell r="DD200" t="str">
            <v>Surry</v>
          </cell>
          <cell r="DE200" t="str">
            <v>NH Southern</v>
          </cell>
          <cell r="DF200">
            <v>0.95399999999999996</v>
          </cell>
        </row>
        <row r="201">
          <cell r="Z201" t="str">
            <v>Hopkinton</v>
          </cell>
          <cell r="AA201" t="str">
            <v>Central</v>
          </cell>
          <cell r="DD201" t="str">
            <v>Swanzey</v>
          </cell>
          <cell r="DE201" t="str">
            <v>NH Southern</v>
          </cell>
          <cell r="DF201">
            <v>0.95399999999999996</v>
          </cell>
        </row>
        <row r="202">
          <cell r="Z202" t="str">
            <v>Housatonic</v>
          </cell>
          <cell r="AA202" t="str">
            <v>West</v>
          </cell>
          <cell r="DD202" t="str">
            <v>Temple</v>
          </cell>
          <cell r="DE202" t="str">
            <v>NH Southern</v>
          </cell>
          <cell r="DF202">
            <v>0.95399999999999996</v>
          </cell>
        </row>
        <row r="203">
          <cell r="Z203" t="str">
            <v>Hubbardston</v>
          </cell>
          <cell r="AA203" t="str">
            <v>Central</v>
          </cell>
          <cell r="DD203" t="str">
            <v>Troy</v>
          </cell>
          <cell r="DE203" t="str">
            <v>NH Southern</v>
          </cell>
          <cell r="DF203">
            <v>0.95399999999999996</v>
          </cell>
        </row>
        <row r="204">
          <cell r="Z204" t="str">
            <v>Hudson</v>
          </cell>
          <cell r="AA204" t="str">
            <v>Central</v>
          </cell>
          <cell r="DD204" t="str">
            <v>Walpole</v>
          </cell>
          <cell r="DE204" t="str">
            <v>NH Southern</v>
          </cell>
          <cell r="DF204">
            <v>0.95399999999999996</v>
          </cell>
        </row>
        <row r="205">
          <cell r="Z205" t="str">
            <v>Hull</v>
          </cell>
          <cell r="AA205" t="str">
            <v>Metro</v>
          </cell>
          <cell r="DD205" t="str">
            <v>Weare</v>
          </cell>
          <cell r="DE205" t="str">
            <v>NH Southern</v>
          </cell>
          <cell r="DF205">
            <v>0.95399999999999996</v>
          </cell>
        </row>
        <row r="206">
          <cell r="Z206" t="str">
            <v>Humarock</v>
          </cell>
          <cell r="AA206" t="str">
            <v>Southeast</v>
          </cell>
          <cell r="DD206" t="str">
            <v>West Chesterfield</v>
          </cell>
          <cell r="DE206" t="str">
            <v>NH Southern</v>
          </cell>
          <cell r="DF206">
            <v>0.95399999999999996</v>
          </cell>
        </row>
        <row r="207">
          <cell r="Z207" t="str">
            <v>Huntington</v>
          </cell>
          <cell r="AA207" t="str">
            <v>West</v>
          </cell>
          <cell r="DD207" t="str">
            <v>West Peterborough</v>
          </cell>
          <cell r="DE207" t="str">
            <v>NH Southern</v>
          </cell>
          <cell r="DF207">
            <v>0.95399999999999996</v>
          </cell>
        </row>
        <row r="208">
          <cell r="Z208" t="str">
            <v>Hyannis</v>
          </cell>
          <cell r="AA208" t="str">
            <v>Southeast</v>
          </cell>
          <cell r="DD208" t="str">
            <v>West Swanzey</v>
          </cell>
          <cell r="DE208" t="str">
            <v>NH Southern</v>
          </cell>
          <cell r="DF208">
            <v>0.95399999999999996</v>
          </cell>
        </row>
        <row r="209">
          <cell r="Z209" t="str">
            <v>Hyannis Port</v>
          </cell>
          <cell r="AA209" t="str">
            <v>Southeast</v>
          </cell>
          <cell r="DD209" t="str">
            <v>Westmoreland</v>
          </cell>
          <cell r="DE209" t="str">
            <v>NH Southern</v>
          </cell>
          <cell r="DF209">
            <v>0.95399999999999996</v>
          </cell>
        </row>
        <row r="210">
          <cell r="Z210" t="str">
            <v>Hyde Park</v>
          </cell>
          <cell r="AA210" t="str">
            <v>Metro</v>
          </cell>
          <cell r="DD210" t="str">
            <v>Wilton</v>
          </cell>
          <cell r="DE210" t="str">
            <v>NH Southern</v>
          </cell>
          <cell r="DF210">
            <v>0.95399999999999996</v>
          </cell>
        </row>
        <row r="211">
          <cell r="Z211" t="str">
            <v>Indian Orchard</v>
          </cell>
          <cell r="AA211" t="str">
            <v>West</v>
          </cell>
          <cell r="DD211" t="str">
            <v>Winchester</v>
          </cell>
          <cell r="DE211" t="str">
            <v>NH Southern</v>
          </cell>
          <cell r="DF211">
            <v>0.95399999999999996</v>
          </cell>
        </row>
        <row r="212">
          <cell r="Z212" t="str">
            <v>Ipswich</v>
          </cell>
          <cell r="AA212" t="str">
            <v>Northeast</v>
          </cell>
          <cell r="DD212" t="str">
            <v>Windham</v>
          </cell>
          <cell r="DE212" t="str">
            <v>NH Southern</v>
          </cell>
          <cell r="DF212">
            <v>0.95399999999999996</v>
          </cell>
        </row>
        <row r="213">
          <cell r="Z213" t="str">
            <v>Jamaica Plain</v>
          </cell>
          <cell r="AA213" t="str">
            <v>Metro</v>
          </cell>
          <cell r="DD213" t="str">
            <v>Acworth</v>
          </cell>
          <cell r="DE213" t="str">
            <v>NH Western</v>
          </cell>
          <cell r="DF213">
            <v>1.006</v>
          </cell>
        </row>
        <row r="214">
          <cell r="Z214" t="str">
            <v>Jefferson</v>
          </cell>
          <cell r="AA214" t="str">
            <v>Central</v>
          </cell>
          <cell r="DD214" t="str">
            <v>Alexandria</v>
          </cell>
          <cell r="DE214" t="str">
            <v>NH Western</v>
          </cell>
          <cell r="DF214">
            <v>1.006</v>
          </cell>
        </row>
        <row r="215">
          <cell r="Z215" t="str">
            <v>Kingston</v>
          </cell>
          <cell r="AA215" t="str">
            <v>Southeast</v>
          </cell>
          <cell r="DD215" t="str">
            <v>Ashland</v>
          </cell>
          <cell r="DE215" t="str">
            <v>NH Western</v>
          </cell>
          <cell r="DF215">
            <v>1.006</v>
          </cell>
        </row>
        <row r="216">
          <cell r="Z216" t="str">
            <v>Lake Pleasant</v>
          </cell>
          <cell r="AA216" t="str">
            <v>West</v>
          </cell>
          <cell r="DD216" t="str">
            <v>Bath</v>
          </cell>
          <cell r="DE216" t="str">
            <v>NH Western</v>
          </cell>
          <cell r="DF216">
            <v>1.006</v>
          </cell>
        </row>
        <row r="217">
          <cell r="Z217" t="str">
            <v>Lakeville</v>
          </cell>
          <cell r="AA217" t="str">
            <v>Southeast</v>
          </cell>
          <cell r="DD217" t="str">
            <v>Bethlehem</v>
          </cell>
          <cell r="DE217" t="str">
            <v>NH Western</v>
          </cell>
          <cell r="DF217">
            <v>1.006</v>
          </cell>
        </row>
        <row r="218">
          <cell r="Z218" t="str">
            <v>Lancaster</v>
          </cell>
          <cell r="AA218" t="str">
            <v>Central</v>
          </cell>
          <cell r="DD218" t="str">
            <v>Bridgewater</v>
          </cell>
          <cell r="DE218" t="str">
            <v>NH Western</v>
          </cell>
          <cell r="DF218">
            <v>1.006</v>
          </cell>
        </row>
        <row r="219">
          <cell r="Z219" t="str">
            <v>Lanesboro</v>
          </cell>
          <cell r="AA219" t="str">
            <v>West</v>
          </cell>
          <cell r="DD219" t="str">
            <v>Bristol</v>
          </cell>
          <cell r="DE219" t="str">
            <v>NH Western</v>
          </cell>
          <cell r="DF219">
            <v>1.006</v>
          </cell>
        </row>
        <row r="220">
          <cell r="Z220" t="str">
            <v>Lawrence</v>
          </cell>
          <cell r="AA220" t="str">
            <v>Northeast</v>
          </cell>
          <cell r="DD220" t="str">
            <v>Campton</v>
          </cell>
          <cell r="DE220" t="str">
            <v>NH Western</v>
          </cell>
          <cell r="DF220">
            <v>1.006</v>
          </cell>
        </row>
        <row r="221">
          <cell r="Z221" t="str">
            <v>Lee</v>
          </cell>
          <cell r="AA221" t="str">
            <v>West</v>
          </cell>
          <cell r="DD221" t="str">
            <v>Canaan</v>
          </cell>
          <cell r="DE221" t="str">
            <v>NH Western</v>
          </cell>
          <cell r="DF221">
            <v>1.006</v>
          </cell>
        </row>
        <row r="222">
          <cell r="Z222" t="str">
            <v>Leeds</v>
          </cell>
          <cell r="AA222" t="str">
            <v>West</v>
          </cell>
          <cell r="DD222" t="str">
            <v>Charlestown</v>
          </cell>
          <cell r="DE222" t="str">
            <v>NH Western</v>
          </cell>
          <cell r="DF222">
            <v>1.006</v>
          </cell>
        </row>
        <row r="223">
          <cell r="Z223" t="str">
            <v>Leicester</v>
          </cell>
          <cell r="AA223" t="str">
            <v>Central</v>
          </cell>
          <cell r="DD223" t="str">
            <v>Claremont</v>
          </cell>
          <cell r="DE223" t="str">
            <v>NH Western</v>
          </cell>
          <cell r="DF223">
            <v>1.006</v>
          </cell>
        </row>
        <row r="224">
          <cell r="Z224" t="str">
            <v>Lenox</v>
          </cell>
          <cell r="AA224" t="str">
            <v>West</v>
          </cell>
          <cell r="DD224" t="str">
            <v>Cornish</v>
          </cell>
          <cell r="DE224" t="str">
            <v>NH Western</v>
          </cell>
          <cell r="DF224">
            <v>1.006</v>
          </cell>
        </row>
        <row r="225">
          <cell r="Z225" t="str">
            <v>Lenox Dale</v>
          </cell>
          <cell r="AA225" t="str">
            <v>West</v>
          </cell>
          <cell r="DD225" t="str">
            <v>Cornish Flat</v>
          </cell>
          <cell r="DE225" t="str">
            <v>NH Western</v>
          </cell>
          <cell r="DF225">
            <v>1.006</v>
          </cell>
        </row>
        <row r="226">
          <cell r="Z226" t="str">
            <v>Leominster</v>
          </cell>
          <cell r="AA226" t="str">
            <v>Central</v>
          </cell>
          <cell r="DD226" t="str">
            <v>Dorchester</v>
          </cell>
          <cell r="DE226" t="str">
            <v>NH Western</v>
          </cell>
          <cell r="DF226">
            <v>1.006</v>
          </cell>
        </row>
        <row r="227">
          <cell r="Z227" t="str">
            <v>Leverett</v>
          </cell>
          <cell r="AA227" t="str">
            <v>West</v>
          </cell>
          <cell r="DD227" t="str">
            <v>East Hebron</v>
          </cell>
          <cell r="DE227" t="str">
            <v>NH Western</v>
          </cell>
          <cell r="DF227">
            <v>1.006</v>
          </cell>
        </row>
        <row r="228">
          <cell r="Z228" t="str">
            <v>Lexington</v>
          </cell>
          <cell r="AA228" t="str">
            <v>Metro</v>
          </cell>
          <cell r="DD228" t="str">
            <v>East Lempster</v>
          </cell>
          <cell r="DE228" t="str">
            <v>NH Western</v>
          </cell>
          <cell r="DF228">
            <v>1.006</v>
          </cell>
        </row>
        <row r="229">
          <cell r="Z229" t="str">
            <v>Leyden</v>
          </cell>
          <cell r="AA229" t="str">
            <v>West</v>
          </cell>
          <cell r="DD229" t="str">
            <v>Ellsworth</v>
          </cell>
          <cell r="DE229" t="str">
            <v>NH Western</v>
          </cell>
          <cell r="DF229">
            <v>1.006</v>
          </cell>
        </row>
        <row r="230">
          <cell r="Z230" t="str">
            <v>Lincoln</v>
          </cell>
          <cell r="AA230" t="str">
            <v>Metro</v>
          </cell>
          <cell r="DD230" t="str">
            <v>Enfield</v>
          </cell>
          <cell r="DE230" t="str">
            <v>NH Western</v>
          </cell>
          <cell r="DF230">
            <v>1.006</v>
          </cell>
        </row>
        <row r="231">
          <cell r="Z231" t="str">
            <v>Linwood</v>
          </cell>
          <cell r="AA231" t="str">
            <v>Central</v>
          </cell>
          <cell r="DD231" t="str">
            <v>Enfield Center</v>
          </cell>
          <cell r="DE231" t="str">
            <v>NH Western</v>
          </cell>
          <cell r="DF231">
            <v>1.006</v>
          </cell>
        </row>
        <row r="232">
          <cell r="G232">
            <v>0</v>
          </cell>
          <cell r="Z232" t="str">
            <v>Littleton</v>
          </cell>
          <cell r="AA232" t="str">
            <v>Central</v>
          </cell>
          <cell r="DD232" t="str">
            <v>Etna</v>
          </cell>
          <cell r="DE232" t="str">
            <v>NH Western</v>
          </cell>
          <cell r="DF232">
            <v>1.006</v>
          </cell>
        </row>
        <row r="233">
          <cell r="G233">
            <v>0</v>
          </cell>
          <cell r="Z233" t="str">
            <v>Longmeadow</v>
          </cell>
          <cell r="AA233" t="str">
            <v>West</v>
          </cell>
          <cell r="DD233" t="str">
            <v>Franconia</v>
          </cell>
          <cell r="DE233" t="str">
            <v>NH Western</v>
          </cell>
          <cell r="DF233">
            <v>1.006</v>
          </cell>
        </row>
        <row r="234">
          <cell r="G234">
            <v>0</v>
          </cell>
          <cell r="Z234" t="str">
            <v>Lowell</v>
          </cell>
          <cell r="AA234" t="str">
            <v>Metro</v>
          </cell>
          <cell r="DD234" t="str">
            <v>Georges Mills</v>
          </cell>
          <cell r="DE234" t="str">
            <v>NH Western</v>
          </cell>
          <cell r="DF234">
            <v>1.006</v>
          </cell>
        </row>
        <row r="235">
          <cell r="G235">
            <v>0</v>
          </cell>
          <cell r="Z235" t="str">
            <v>Ludlow</v>
          </cell>
          <cell r="AA235" t="str">
            <v>West</v>
          </cell>
          <cell r="DD235" t="str">
            <v>Glencliff</v>
          </cell>
          <cell r="DE235" t="str">
            <v>NH Western</v>
          </cell>
          <cell r="DF235">
            <v>1.006</v>
          </cell>
        </row>
        <row r="236">
          <cell r="G236">
            <v>0</v>
          </cell>
          <cell r="Z236" t="str">
            <v>Lunenburg</v>
          </cell>
          <cell r="AA236" t="str">
            <v>Central</v>
          </cell>
          <cell r="DD236" t="str">
            <v>Goshen</v>
          </cell>
          <cell r="DE236" t="str">
            <v>NH Western</v>
          </cell>
          <cell r="DF236">
            <v>1.006</v>
          </cell>
        </row>
        <row r="237">
          <cell r="G237">
            <v>0</v>
          </cell>
          <cell r="Z237" t="str">
            <v>Lynn</v>
          </cell>
          <cell r="AA237" t="str">
            <v>Northeast</v>
          </cell>
          <cell r="DD237" t="str">
            <v>Grafton</v>
          </cell>
          <cell r="DE237" t="str">
            <v>NH Western</v>
          </cell>
          <cell r="DF237">
            <v>1.006</v>
          </cell>
        </row>
        <row r="238">
          <cell r="G238">
            <v>0</v>
          </cell>
          <cell r="Z238" t="str">
            <v>Lynnfield</v>
          </cell>
          <cell r="AA238" t="str">
            <v>Northeast</v>
          </cell>
          <cell r="DD238" t="str">
            <v>Grantham</v>
          </cell>
          <cell r="DE238" t="str">
            <v>NH Western</v>
          </cell>
          <cell r="DF238">
            <v>1.006</v>
          </cell>
        </row>
        <row r="239">
          <cell r="G239">
            <v>0</v>
          </cell>
          <cell r="Z239" t="str">
            <v>Malden</v>
          </cell>
          <cell r="AA239" t="str">
            <v>Metro</v>
          </cell>
          <cell r="DD239" t="str">
            <v>Guild</v>
          </cell>
          <cell r="DE239" t="str">
            <v>NH Western</v>
          </cell>
          <cell r="DF239">
            <v>1.006</v>
          </cell>
        </row>
        <row r="240">
          <cell r="Z240" t="str">
            <v>Manchaug</v>
          </cell>
          <cell r="AA240" t="str">
            <v>Central</v>
          </cell>
          <cell r="DD240" t="str">
            <v>Hanover</v>
          </cell>
          <cell r="DE240" t="str">
            <v>NH Western</v>
          </cell>
          <cell r="DF240">
            <v>1.006</v>
          </cell>
        </row>
        <row r="241">
          <cell r="Z241" t="str">
            <v>Manchester</v>
          </cell>
          <cell r="AA241" t="str">
            <v>Northeast</v>
          </cell>
          <cell r="DD241" t="str">
            <v>Hebron</v>
          </cell>
          <cell r="DE241" t="str">
            <v>NH Western</v>
          </cell>
          <cell r="DF241">
            <v>1.006</v>
          </cell>
        </row>
        <row r="242">
          <cell r="Z242" t="str">
            <v>Manomet</v>
          </cell>
          <cell r="AA242" t="str">
            <v>Southeast</v>
          </cell>
          <cell r="DD242" t="str">
            <v>Holderness</v>
          </cell>
          <cell r="DE242" t="str">
            <v>NH Western</v>
          </cell>
          <cell r="DF242">
            <v>1.006</v>
          </cell>
        </row>
        <row r="243">
          <cell r="Z243" t="str">
            <v>Mansfield</v>
          </cell>
          <cell r="AA243" t="str">
            <v>Southeast</v>
          </cell>
          <cell r="DD243" t="str">
            <v>Langdon</v>
          </cell>
          <cell r="DE243" t="str">
            <v>NH Western</v>
          </cell>
          <cell r="DF243">
            <v>1.006</v>
          </cell>
        </row>
        <row r="244">
          <cell r="Z244" t="str">
            <v>Marblehead</v>
          </cell>
          <cell r="AA244" t="str">
            <v>Northeast</v>
          </cell>
          <cell r="DD244" t="str">
            <v>Lebanon</v>
          </cell>
          <cell r="DE244" t="str">
            <v>NH Western</v>
          </cell>
          <cell r="DF244">
            <v>1.006</v>
          </cell>
        </row>
        <row r="245">
          <cell r="Z245" t="str">
            <v>Marion</v>
          </cell>
          <cell r="AA245" t="str">
            <v>Southeast</v>
          </cell>
          <cell r="DD245" t="str">
            <v>Lempster</v>
          </cell>
          <cell r="DE245" t="str">
            <v>NH Western</v>
          </cell>
          <cell r="DF245">
            <v>1.006</v>
          </cell>
        </row>
        <row r="246">
          <cell r="Z246" t="str">
            <v>Marlborough</v>
          </cell>
          <cell r="AA246" t="str">
            <v>Central</v>
          </cell>
          <cell r="DD246" t="str">
            <v>Lincoln</v>
          </cell>
          <cell r="DE246" t="str">
            <v>NH Western</v>
          </cell>
          <cell r="DF246">
            <v>1.006</v>
          </cell>
        </row>
        <row r="247">
          <cell r="Z247" t="str">
            <v>Marshfield</v>
          </cell>
          <cell r="AA247" t="str">
            <v>Southeast</v>
          </cell>
          <cell r="DD247" t="str">
            <v>Lisbon</v>
          </cell>
          <cell r="DE247" t="str">
            <v>NH Western</v>
          </cell>
          <cell r="DF247">
            <v>1.006</v>
          </cell>
        </row>
        <row r="248">
          <cell r="Z248" t="str">
            <v>Marshfield Hills</v>
          </cell>
          <cell r="AA248" t="str">
            <v>Southeast</v>
          </cell>
          <cell r="DD248" t="str">
            <v>Littleton</v>
          </cell>
          <cell r="DE248" t="str">
            <v>NH Western</v>
          </cell>
          <cell r="DF248">
            <v>1.006</v>
          </cell>
        </row>
        <row r="249">
          <cell r="Z249" t="str">
            <v>Marstons Mills</v>
          </cell>
          <cell r="AA249" t="str">
            <v>Southeast</v>
          </cell>
          <cell r="DD249" t="str">
            <v>Lyme</v>
          </cell>
          <cell r="DE249" t="str">
            <v>NH Western</v>
          </cell>
          <cell r="DF249">
            <v>1.006</v>
          </cell>
        </row>
        <row r="250">
          <cell r="Z250" t="str">
            <v>Mashpee</v>
          </cell>
          <cell r="AA250" t="str">
            <v>Southeast</v>
          </cell>
          <cell r="DD250" t="str">
            <v>Lyme Center</v>
          </cell>
          <cell r="DE250" t="str">
            <v>NH Western</v>
          </cell>
          <cell r="DF250">
            <v>1.006</v>
          </cell>
        </row>
        <row r="251">
          <cell r="Z251" t="str">
            <v>Mattapan</v>
          </cell>
          <cell r="AA251" t="str">
            <v>Metro</v>
          </cell>
          <cell r="DD251" t="str">
            <v>Meriden</v>
          </cell>
          <cell r="DE251" t="str">
            <v>NH Western</v>
          </cell>
          <cell r="DF251">
            <v>1.006</v>
          </cell>
        </row>
        <row r="252">
          <cell r="Z252" t="str">
            <v>Mattapoisett</v>
          </cell>
          <cell r="AA252" t="str">
            <v>Southeast</v>
          </cell>
          <cell r="DD252" t="str">
            <v>Monroe</v>
          </cell>
          <cell r="DE252" t="str">
            <v>NH Western</v>
          </cell>
          <cell r="DF252">
            <v>1.006</v>
          </cell>
        </row>
        <row r="253">
          <cell r="Z253" t="str">
            <v>Maynard</v>
          </cell>
          <cell r="AA253" t="str">
            <v>Central</v>
          </cell>
          <cell r="DD253" t="str">
            <v>Newport</v>
          </cell>
          <cell r="DE253" t="str">
            <v>NH Western</v>
          </cell>
          <cell r="DF253">
            <v>1.006</v>
          </cell>
        </row>
        <row r="254">
          <cell r="Z254" t="str">
            <v>Medfield</v>
          </cell>
          <cell r="AA254" t="str">
            <v>Metro</v>
          </cell>
          <cell r="DD254" t="str">
            <v>North Haverhill</v>
          </cell>
          <cell r="DE254" t="str">
            <v>NH Western</v>
          </cell>
          <cell r="DF254">
            <v>1.006</v>
          </cell>
        </row>
        <row r="255">
          <cell r="Z255" t="str">
            <v>Medford</v>
          </cell>
          <cell r="AA255" t="str">
            <v>Metro</v>
          </cell>
          <cell r="DD255" t="str">
            <v>North Woodstock</v>
          </cell>
          <cell r="DE255" t="str">
            <v>NH Western</v>
          </cell>
          <cell r="DF255">
            <v>1.006</v>
          </cell>
        </row>
        <row r="256">
          <cell r="Z256" t="str">
            <v>Medway</v>
          </cell>
          <cell r="AA256" t="str">
            <v>Metro</v>
          </cell>
          <cell r="DD256" t="str">
            <v>Orange</v>
          </cell>
          <cell r="DE256" t="str">
            <v>NH Western</v>
          </cell>
          <cell r="DF256">
            <v>1.006</v>
          </cell>
        </row>
        <row r="257">
          <cell r="Z257" t="str">
            <v>Melrose</v>
          </cell>
          <cell r="AA257" t="str">
            <v>Metro</v>
          </cell>
          <cell r="DD257" t="str">
            <v>Orford</v>
          </cell>
          <cell r="DE257" t="str">
            <v>NH Western</v>
          </cell>
          <cell r="DF257">
            <v>1.006</v>
          </cell>
        </row>
        <row r="258">
          <cell r="Z258" t="str">
            <v>Mendon</v>
          </cell>
          <cell r="AA258" t="str">
            <v>Central</v>
          </cell>
          <cell r="DD258" t="str">
            <v>Piermont</v>
          </cell>
          <cell r="DE258" t="str">
            <v>NH Western</v>
          </cell>
          <cell r="DF258">
            <v>1.006</v>
          </cell>
        </row>
        <row r="259">
          <cell r="Z259" t="str">
            <v>Menemsha</v>
          </cell>
          <cell r="AA259" t="str">
            <v>Southeast</v>
          </cell>
          <cell r="DD259" t="str">
            <v>Plainfield</v>
          </cell>
          <cell r="DE259" t="str">
            <v>NH Western</v>
          </cell>
          <cell r="DF259">
            <v>1.006</v>
          </cell>
        </row>
        <row r="260">
          <cell r="Z260" t="str">
            <v>Merrimac</v>
          </cell>
          <cell r="AA260" t="str">
            <v>Northeast</v>
          </cell>
          <cell r="DD260" t="str">
            <v>Plymouth</v>
          </cell>
          <cell r="DE260" t="str">
            <v>NH Western</v>
          </cell>
          <cell r="DF260">
            <v>1.006</v>
          </cell>
        </row>
        <row r="261">
          <cell r="Z261" t="str">
            <v>Methuen</v>
          </cell>
          <cell r="AA261" t="str">
            <v>Northeast</v>
          </cell>
          <cell r="DD261" t="str">
            <v>Rumney</v>
          </cell>
          <cell r="DE261" t="str">
            <v>NH Western</v>
          </cell>
          <cell r="DF261">
            <v>1.006</v>
          </cell>
        </row>
        <row r="262">
          <cell r="Z262" t="str">
            <v>Middleboro</v>
          </cell>
          <cell r="AA262" t="str">
            <v>Southeast</v>
          </cell>
          <cell r="DD262" t="str">
            <v>South Acworth</v>
          </cell>
          <cell r="DE262" t="str">
            <v>NH Western</v>
          </cell>
          <cell r="DF262">
            <v>1.006</v>
          </cell>
        </row>
        <row r="263">
          <cell r="Z263" t="str">
            <v>Middlefield</v>
          </cell>
          <cell r="AA263" t="str">
            <v>West</v>
          </cell>
          <cell r="DD263" t="str">
            <v>Springfield</v>
          </cell>
          <cell r="DE263" t="str">
            <v>NH Western</v>
          </cell>
          <cell r="DF263">
            <v>1.006</v>
          </cell>
        </row>
        <row r="264">
          <cell r="Z264" t="str">
            <v>Middleton</v>
          </cell>
          <cell r="AA264" t="str">
            <v>Northeast</v>
          </cell>
          <cell r="DD264" t="str">
            <v>Stinson Lake</v>
          </cell>
          <cell r="DE264" t="str">
            <v>NH Western</v>
          </cell>
          <cell r="DF264">
            <v>1.006</v>
          </cell>
        </row>
        <row r="265">
          <cell r="Z265" t="str">
            <v>Milford</v>
          </cell>
          <cell r="AA265" t="str">
            <v>Central</v>
          </cell>
          <cell r="DD265" t="str">
            <v>Sunapee</v>
          </cell>
          <cell r="DE265" t="str">
            <v>NH Western</v>
          </cell>
          <cell r="DF265">
            <v>1.006</v>
          </cell>
        </row>
        <row r="266">
          <cell r="Z266" t="str">
            <v>Mill River</v>
          </cell>
          <cell r="AA266" t="str">
            <v>West</v>
          </cell>
          <cell r="DD266" t="str">
            <v>Thornton</v>
          </cell>
          <cell r="DE266" t="str">
            <v>NH Western</v>
          </cell>
          <cell r="DF266">
            <v>1.006</v>
          </cell>
        </row>
        <row r="267">
          <cell r="Z267" t="str">
            <v>Millbury</v>
          </cell>
          <cell r="AA267" t="str">
            <v>Central</v>
          </cell>
          <cell r="DD267" t="str">
            <v>Warren</v>
          </cell>
          <cell r="DE267" t="str">
            <v>NH Western</v>
          </cell>
          <cell r="DF267">
            <v>1.006</v>
          </cell>
        </row>
        <row r="268">
          <cell r="Z268" t="str">
            <v>Millis</v>
          </cell>
          <cell r="AA268" t="str">
            <v>Metro</v>
          </cell>
          <cell r="DD268" t="str">
            <v>Washington</v>
          </cell>
          <cell r="DE268" t="str">
            <v>NH Western</v>
          </cell>
          <cell r="DF268">
            <v>1.006</v>
          </cell>
        </row>
        <row r="269">
          <cell r="Z269" t="str">
            <v>Millville</v>
          </cell>
          <cell r="AA269" t="str">
            <v>Central</v>
          </cell>
          <cell r="DD269" t="str">
            <v>Waterville Valley</v>
          </cell>
          <cell r="DE269" t="str">
            <v>NH Western</v>
          </cell>
          <cell r="DF269">
            <v>1.006</v>
          </cell>
        </row>
        <row r="270">
          <cell r="Z270" t="str">
            <v>Milton</v>
          </cell>
          <cell r="AA270" t="str">
            <v>Metro</v>
          </cell>
          <cell r="DD270" t="str">
            <v>Wentworth</v>
          </cell>
          <cell r="DE270" t="str">
            <v>NH Western</v>
          </cell>
          <cell r="DF270">
            <v>1.006</v>
          </cell>
        </row>
        <row r="271">
          <cell r="Z271" t="str">
            <v>Milton Village</v>
          </cell>
          <cell r="AA271" t="str">
            <v>Metro</v>
          </cell>
          <cell r="DD271" t="str">
            <v>West Lebanon</v>
          </cell>
          <cell r="DE271" t="str">
            <v>NH Western</v>
          </cell>
          <cell r="DF271">
            <v>1.006</v>
          </cell>
        </row>
        <row r="272">
          <cell r="Z272" t="str">
            <v>Minot</v>
          </cell>
          <cell r="AA272" t="str">
            <v>Southeast</v>
          </cell>
          <cell r="DD272" t="str">
            <v>Woodstock</v>
          </cell>
          <cell r="DE272" t="str">
            <v>NH Western</v>
          </cell>
          <cell r="DF272">
            <v>1.006</v>
          </cell>
        </row>
        <row r="273">
          <cell r="Z273" t="str">
            <v>Monomoy Island</v>
          </cell>
          <cell r="AA273" t="str">
            <v>Southeast</v>
          </cell>
          <cell r="DD273" t="str">
            <v>Woodsville</v>
          </cell>
          <cell r="DE273" t="str">
            <v>NH Western</v>
          </cell>
          <cell r="DF273">
            <v>1.006</v>
          </cell>
        </row>
        <row r="274">
          <cell r="Z274" t="str">
            <v>Monponsett</v>
          </cell>
          <cell r="AA274" t="str">
            <v>Southeast</v>
          </cell>
        </row>
        <row r="275">
          <cell r="Z275" t="str">
            <v>Monroe</v>
          </cell>
          <cell r="AA275" t="str">
            <v>West</v>
          </cell>
        </row>
        <row r="276">
          <cell r="Z276" t="str">
            <v>Monroe Bridge</v>
          </cell>
          <cell r="AA276" t="str">
            <v>West</v>
          </cell>
        </row>
        <row r="277">
          <cell r="Z277" t="str">
            <v>Monson</v>
          </cell>
          <cell r="AA277" t="str">
            <v>West</v>
          </cell>
        </row>
        <row r="278">
          <cell r="Z278" t="str">
            <v>Montague</v>
          </cell>
          <cell r="AA278" t="str">
            <v>West</v>
          </cell>
        </row>
        <row r="279">
          <cell r="Z279" t="str">
            <v>Monterey</v>
          </cell>
          <cell r="AA279" t="str">
            <v>West</v>
          </cell>
        </row>
        <row r="280">
          <cell r="Z280" t="str">
            <v>Montgomery</v>
          </cell>
          <cell r="AA280" t="str">
            <v>West</v>
          </cell>
        </row>
        <row r="281">
          <cell r="Z281" t="str">
            <v>Monument Beach</v>
          </cell>
          <cell r="AA281" t="str">
            <v>Southeast</v>
          </cell>
        </row>
        <row r="282">
          <cell r="Z282" t="str">
            <v>Mount Washington</v>
          </cell>
          <cell r="AA282" t="str">
            <v>West</v>
          </cell>
        </row>
        <row r="283">
          <cell r="Z283" t="str">
            <v>Nahant</v>
          </cell>
          <cell r="AA283" t="str">
            <v>Northeast</v>
          </cell>
        </row>
        <row r="284">
          <cell r="Z284" t="str">
            <v>Nantucket</v>
          </cell>
          <cell r="AA284" t="str">
            <v>Southeast</v>
          </cell>
        </row>
        <row r="285">
          <cell r="Z285" t="str">
            <v>Natick</v>
          </cell>
          <cell r="AA285" t="str">
            <v>Metro</v>
          </cell>
        </row>
        <row r="286">
          <cell r="Z286" t="str">
            <v>Needham</v>
          </cell>
          <cell r="AA286" t="str">
            <v>Metro</v>
          </cell>
        </row>
        <row r="287">
          <cell r="Z287" t="str">
            <v>New Ashford</v>
          </cell>
          <cell r="AA287" t="str">
            <v>West</v>
          </cell>
        </row>
        <row r="288">
          <cell r="Z288" t="str">
            <v>New Bedford</v>
          </cell>
          <cell r="AA288" t="str">
            <v>Southeast</v>
          </cell>
        </row>
        <row r="289">
          <cell r="Z289" t="str">
            <v>New Braintree</v>
          </cell>
          <cell r="AA289" t="str">
            <v>Central</v>
          </cell>
        </row>
        <row r="290">
          <cell r="Z290" t="str">
            <v>New Marlboro</v>
          </cell>
          <cell r="AA290" t="str">
            <v>West</v>
          </cell>
        </row>
        <row r="291">
          <cell r="Z291" t="str">
            <v>New Salem</v>
          </cell>
          <cell r="AA291" t="str">
            <v>West</v>
          </cell>
        </row>
        <row r="292">
          <cell r="Z292" t="str">
            <v>Newbury</v>
          </cell>
          <cell r="AA292" t="str">
            <v>Northeast</v>
          </cell>
        </row>
        <row r="293">
          <cell r="Z293" t="str">
            <v>Newburyport</v>
          </cell>
          <cell r="AA293" t="str">
            <v>Northeast</v>
          </cell>
        </row>
        <row r="294">
          <cell r="Z294" t="str">
            <v>Newton</v>
          </cell>
          <cell r="AA294" t="str">
            <v>Metro</v>
          </cell>
        </row>
        <row r="295">
          <cell r="Z295" t="str">
            <v>Newton Center</v>
          </cell>
          <cell r="AA295" t="str">
            <v>Metro</v>
          </cell>
        </row>
        <row r="296">
          <cell r="Z296" t="str">
            <v>Newton Highlands</v>
          </cell>
          <cell r="AA296" t="str">
            <v>Metro</v>
          </cell>
        </row>
        <row r="297">
          <cell r="Z297" t="str">
            <v>Newton Lower Falls</v>
          </cell>
          <cell r="AA297" t="str">
            <v>Metro</v>
          </cell>
        </row>
        <row r="298">
          <cell r="Z298" t="str">
            <v>Newton Upper Falls</v>
          </cell>
          <cell r="AA298" t="str">
            <v>Metro</v>
          </cell>
        </row>
        <row r="299">
          <cell r="Z299" t="str">
            <v>Newtonville</v>
          </cell>
          <cell r="AA299" t="str">
            <v>Metro</v>
          </cell>
        </row>
        <row r="300">
          <cell r="Z300" t="str">
            <v>Norfolk</v>
          </cell>
          <cell r="AA300" t="str">
            <v>Metro</v>
          </cell>
        </row>
        <row r="301">
          <cell r="Z301" t="str">
            <v>North Adams</v>
          </cell>
          <cell r="AA301" t="str">
            <v>West</v>
          </cell>
        </row>
        <row r="302">
          <cell r="Z302" t="str">
            <v>North Amherst</v>
          </cell>
          <cell r="AA302" t="str">
            <v>West</v>
          </cell>
        </row>
        <row r="303">
          <cell r="Z303" t="str">
            <v>North Andover</v>
          </cell>
          <cell r="AA303" t="str">
            <v>Northeast</v>
          </cell>
        </row>
        <row r="304">
          <cell r="Z304" t="str">
            <v>North Attleboro</v>
          </cell>
          <cell r="AA304" t="str">
            <v>Southeast</v>
          </cell>
        </row>
        <row r="305">
          <cell r="Z305" t="str">
            <v>North Billerica</v>
          </cell>
          <cell r="AA305" t="str">
            <v>Metro</v>
          </cell>
        </row>
        <row r="306">
          <cell r="Z306" t="str">
            <v>North Brookfield</v>
          </cell>
          <cell r="AA306" t="str">
            <v>Central</v>
          </cell>
        </row>
        <row r="307">
          <cell r="Z307" t="str">
            <v>North Carver</v>
          </cell>
          <cell r="AA307" t="str">
            <v>Southeast</v>
          </cell>
        </row>
        <row r="308">
          <cell r="Z308" t="str">
            <v>North Chatham</v>
          </cell>
          <cell r="AA308" t="str">
            <v>Southeast</v>
          </cell>
        </row>
        <row r="309">
          <cell r="Z309" t="str">
            <v>North Chelmsford</v>
          </cell>
          <cell r="AA309" t="str">
            <v>Metro</v>
          </cell>
        </row>
        <row r="310">
          <cell r="Z310" t="str">
            <v>North Dartmouth</v>
          </cell>
          <cell r="AA310" t="str">
            <v>Southeast</v>
          </cell>
        </row>
        <row r="311">
          <cell r="Z311" t="str">
            <v>North Dighton</v>
          </cell>
          <cell r="AA311" t="str">
            <v>Southeast</v>
          </cell>
        </row>
        <row r="312">
          <cell r="Z312" t="str">
            <v>North Eastham</v>
          </cell>
          <cell r="AA312" t="str">
            <v>Southeast</v>
          </cell>
        </row>
        <row r="313">
          <cell r="Z313" t="str">
            <v>North Easton</v>
          </cell>
          <cell r="AA313" t="str">
            <v>Southeast</v>
          </cell>
        </row>
        <row r="314">
          <cell r="Z314" t="str">
            <v>North Egremont</v>
          </cell>
          <cell r="AA314" t="str">
            <v>West</v>
          </cell>
        </row>
        <row r="315">
          <cell r="Z315" t="str">
            <v>North Falmouth</v>
          </cell>
          <cell r="AA315" t="str">
            <v>Southeast</v>
          </cell>
        </row>
        <row r="316">
          <cell r="Z316" t="str">
            <v>North Grafton</v>
          </cell>
          <cell r="AA316" t="str">
            <v>Central</v>
          </cell>
        </row>
        <row r="317">
          <cell r="Z317" t="str">
            <v>North Hatfield</v>
          </cell>
          <cell r="AA317" t="str">
            <v>West</v>
          </cell>
        </row>
        <row r="318">
          <cell r="Z318" t="str">
            <v>North Marshfield</v>
          </cell>
          <cell r="AA318" t="str">
            <v>Southeast</v>
          </cell>
        </row>
        <row r="319">
          <cell r="Z319" t="str">
            <v>North Oxford</v>
          </cell>
          <cell r="AA319" t="str">
            <v>Central</v>
          </cell>
        </row>
        <row r="320">
          <cell r="Z320" t="str">
            <v>North Pembroke</v>
          </cell>
          <cell r="AA320" t="str">
            <v>Southeast</v>
          </cell>
        </row>
        <row r="321">
          <cell r="Z321" t="str">
            <v>North Reading</v>
          </cell>
          <cell r="AA321" t="str">
            <v>Metro</v>
          </cell>
        </row>
        <row r="322">
          <cell r="Z322" t="str">
            <v>North Scituate</v>
          </cell>
          <cell r="AA322" t="str">
            <v>Southeast</v>
          </cell>
        </row>
        <row r="323">
          <cell r="Z323" t="str">
            <v>North Truro</v>
          </cell>
          <cell r="AA323" t="str">
            <v>Southeast</v>
          </cell>
        </row>
        <row r="324">
          <cell r="Z324" t="str">
            <v>North Uxbridge</v>
          </cell>
          <cell r="AA324" t="str">
            <v>Central</v>
          </cell>
        </row>
        <row r="325">
          <cell r="Z325" t="str">
            <v>Northampton</v>
          </cell>
          <cell r="AA325" t="str">
            <v>West</v>
          </cell>
        </row>
        <row r="326">
          <cell r="Z326" t="str">
            <v>Northborough</v>
          </cell>
          <cell r="AA326" t="str">
            <v>Central</v>
          </cell>
        </row>
        <row r="327">
          <cell r="Z327" t="str">
            <v>Northbridge</v>
          </cell>
          <cell r="AA327" t="str">
            <v>Central</v>
          </cell>
        </row>
        <row r="328">
          <cell r="Z328" t="str">
            <v>Northfield</v>
          </cell>
          <cell r="AA328" t="str">
            <v>West</v>
          </cell>
        </row>
        <row r="329">
          <cell r="Z329" t="str">
            <v>Norton</v>
          </cell>
          <cell r="AA329" t="str">
            <v>Southeast</v>
          </cell>
        </row>
        <row r="330">
          <cell r="Z330" t="str">
            <v>Norwell</v>
          </cell>
          <cell r="AA330" t="str">
            <v>Southeast</v>
          </cell>
        </row>
        <row r="331">
          <cell r="Z331" t="str">
            <v>Norwood</v>
          </cell>
          <cell r="AA331" t="str">
            <v>Metro</v>
          </cell>
        </row>
        <row r="332">
          <cell r="Z332" t="str">
            <v>Nutting Lake</v>
          </cell>
          <cell r="AA332" t="str">
            <v>Metro</v>
          </cell>
        </row>
        <row r="333">
          <cell r="Z333" t="str">
            <v>Oak Bluffs</v>
          </cell>
          <cell r="AA333" t="str">
            <v>Southeast</v>
          </cell>
        </row>
        <row r="334">
          <cell r="Z334" t="str">
            <v>Oakham</v>
          </cell>
          <cell r="AA334" t="str">
            <v>Central</v>
          </cell>
        </row>
        <row r="335">
          <cell r="Z335" t="str">
            <v>Ocean Bluff</v>
          </cell>
          <cell r="AA335" t="str">
            <v>Southeast</v>
          </cell>
        </row>
        <row r="336">
          <cell r="Z336" t="str">
            <v>Onset</v>
          </cell>
          <cell r="AA336" t="str">
            <v>Southeast</v>
          </cell>
        </row>
        <row r="337">
          <cell r="Z337" t="str">
            <v>Orange</v>
          </cell>
          <cell r="AA337" t="str">
            <v>West</v>
          </cell>
        </row>
        <row r="338">
          <cell r="Z338" t="str">
            <v>Orleans</v>
          </cell>
          <cell r="AA338" t="str">
            <v>Southeast</v>
          </cell>
        </row>
        <row r="339">
          <cell r="Z339" t="str">
            <v>Osterville</v>
          </cell>
          <cell r="AA339" t="str">
            <v>Southeast</v>
          </cell>
        </row>
        <row r="340">
          <cell r="Z340" t="str">
            <v>Otis</v>
          </cell>
          <cell r="AA340" t="str">
            <v>West</v>
          </cell>
        </row>
        <row r="341">
          <cell r="Z341" t="str">
            <v>Oxford</v>
          </cell>
          <cell r="AA341" t="str">
            <v>Central</v>
          </cell>
        </row>
        <row r="342">
          <cell r="Z342" t="str">
            <v>Palmer</v>
          </cell>
          <cell r="AA342" t="str">
            <v>West</v>
          </cell>
        </row>
        <row r="343">
          <cell r="Z343" t="str">
            <v>Paxton</v>
          </cell>
          <cell r="AA343" t="str">
            <v>Central</v>
          </cell>
        </row>
        <row r="344">
          <cell r="Z344" t="str">
            <v>Peabody</v>
          </cell>
          <cell r="AA344" t="str">
            <v>Northeast</v>
          </cell>
        </row>
        <row r="345">
          <cell r="Z345" t="str">
            <v>Pelham</v>
          </cell>
          <cell r="AA345" t="str">
            <v>West</v>
          </cell>
        </row>
        <row r="346">
          <cell r="Z346" t="str">
            <v>Pembroke</v>
          </cell>
          <cell r="AA346" t="str">
            <v>Southeast</v>
          </cell>
        </row>
        <row r="347">
          <cell r="Z347" t="str">
            <v>Pepperell</v>
          </cell>
          <cell r="AA347" t="str">
            <v>Central</v>
          </cell>
        </row>
        <row r="348">
          <cell r="Z348" t="str">
            <v>Peru</v>
          </cell>
          <cell r="AA348" t="str">
            <v>West</v>
          </cell>
        </row>
        <row r="349">
          <cell r="Z349" t="str">
            <v>Petersham</v>
          </cell>
          <cell r="AA349" t="str">
            <v>Central</v>
          </cell>
        </row>
        <row r="350">
          <cell r="Z350" t="str">
            <v>Phillipston</v>
          </cell>
          <cell r="AA350" t="str">
            <v>Central</v>
          </cell>
        </row>
        <row r="351">
          <cell r="Z351" t="str">
            <v>Pinehurst</v>
          </cell>
          <cell r="AA351" t="str">
            <v>Metro</v>
          </cell>
        </row>
        <row r="352">
          <cell r="Z352" t="str">
            <v>Pittsfield</v>
          </cell>
          <cell r="AA352" t="str">
            <v>West</v>
          </cell>
        </row>
        <row r="353">
          <cell r="Z353" t="str">
            <v>Plainfield</v>
          </cell>
          <cell r="AA353" t="str">
            <v>West</v>
          </cell>
        </row>
        <row r="354">
          <cell r="Z354" t="str">
            <v>Plainville</v>
          </cell>
          <cell r="AA354" t="str">
            <v>Metro</v>
          </cell>
        </row>
        <row r="355">
          <cell r="Z355" t="str">
            <v>Plymouth</v>
          </cell>
          <cell r="AA355" t="str">
            <v>Southeast</v>
          </cell>
        </row>
        <row r="356">
          <cell r="Z356" t="str">
            <v>Pocasset</v>
          </cell>
          <cell r="AA356" t="str">
            <v>Southeast</v>
          </cell>
        </row>
        <row r="357">
          <cell r="Z357" t="str">
            <v>Prides Crossing</v>
          </cell>
          <cell r="AA357" t="str">
            <v>Northeast</v>
          </cell>
        </row>
        <row r="358">
          <cell r="Z358" t="str">
            <v>Princeton</v>
          </cell>
          <cell r="AA358" t="str">
            <v>Central</v>
          </cell>
        </row>
        <row r="359">
          <cell r="Z359" t="str">
            <v>Provincetown</v>
          </cell>
          <cell r="AA359" t="str">
            <v>Southeast</v>
          </cell>
        </row>
        <row r="360">
          <cell r="Z360" t="str">
            <v>Quincy</v>
          </cell>
          <cell r="AA360" t="str">
            <v>Metro</v>
          </cell>
        </row>
        <row r="361">
          <cell r="Z361" t="str">
            <v>Randolph</v>
          </cell>
          <cell r="AA361" t="str">
            <v>Metro</v>
          </cell>
        </row>
        <row r="362">
          <cell r="Z362" t="str">
            <v>Raynham</v>
          </cell>
          <cell r="AA362" t="str">
            <v>Southeast</v>
          </cell>
        </row>
        <row r="363">
          <cell r="Z363" t="str">
            <v>Raynham Center</v>
          </cell>
          <cell r="AA363" t="str">
            <v>Southeast</v>
          </cell>
        </row>
        <row r="364">
          <cell r="Z364" t="str">
            <v>Reading</v>
          </cell>
          <cell r="AA364" t="str">
            <v>Metro</v>
          </cell>
        </row>
        <row r="365">
          <cell r="Z365" t="str">
            <v>Readville</v>
          </cell>
          <cell r="AA365" t="str">
            <v>Metro</v>
          </cell>
        </row>
        <row r="366">
          <cell r="Z366" t="str">
            <v>Rehoboth</v>
          </cell>
          <cell r="AA366" t="str">
            <v>Southeast</v>
          </cell>
        </row>
        <row r="367">
          <cell r="Z367" t="str">
            <v>Revere</v>
          </cell>
          <cell r="AA367" t="str">
            <v>Metro</v>
          </cell>
        </row>
        <row r="368">
          <cell r="Z368" t="str">
            <v>Richmond</v>
          </cell>
          <cell r="AA368" t="str">
            <v>West</v>
          </cell>
        </row>
        <row r="369">
          <cell r="Z369" t="str">
            <v>Rochdale</v>
          </cell>
          <cell r="AA369" t="str">
            <v>Central</v>
          </cell>
        </row>
        <row r="370">
          <cell r="Z370" t="str">
            <v>Rochester</v>
          </cell>
          <cell r="AA370" t="str">
            <v>Southeast</v>
          </cell>
        </row>
        <row r="371">
          <cell r="Z371" t="str">
            <v>Rockland</v>
          </cell>
          <cell r="AA371" t="str">
            <v>Southeast</v>
          </cell>
        </row>
        <row r="372">
          <cell r="Z372" t="str">
            <v>Rockport</v>
          </cell>
          <cell r="AA372" t="str">
            <v>Northeast</v>
          </cell>
        </row>
        <row r="373">
          <cell r="Z373" t="str">
            <v>Roslindale</v>
          </cell>
          <cell r="AA373" t="str">
            <v>Metro</v>
          </cell>
        </row>
        <row r="374">
          <cell r="Z374" t="str">
            <v>Rowe</v>
          </cell>
          <cell r="AA374" t="str">
            <v>West</v>
          </cell>
        </row>
        <row r="375">
          <cell r="Z375" t="str">
            <v>Rowley</v>
          </cell>
          <cell r="AA375" t="str">
            <v>Northeast</v>
          </cell>
        </row>
        <row r="376">
          <cell r="Z376" t="str">
            <v>Royalston</v>
          </cell>
          <cell r="AA376" t="str">
            <v>Central</v>
          </cell>
        </row>
        <row r="377">
          <cell r="Z377" t="str">
            <v>Russell</v>
          </cell>
          <cell r="AA377" t="str">
            <v>West</v>
          </cell>
        </row>
        <row r="378">
          <cell r="Z378" t="str">
            <v>Rutland</v>
          </cell>
          <cell r="AA378" t="str">
            <v>Central</v>
          </cell>
        </row>
        <row r="379">
          <cell r="Z379" t="str">
            <v>Sagamore</v>
          </cell>
          <cell r="AA379" t="str">
            <v>Southeast</v>
          </cell>
        </row>
        <row r="380">
          <cell r="Z380" t="str">
            <v>Sagamore Beach</v>
          </cell>
          <cell r="AA380" t="str">
            <v>Southeast</v>
          </cell>
        </row>
        <row r="381">
          <cell r="Z381" t="str">
            <v>Salem</v>
          </cell>
          <cell r="AA381" t="str">
            <v>Northeast</v>
          </cell>
        </row>
        <row r="382">
          <cell r="Z382" t="str">
            <v>Salisbury</v>
          </cell>
          <cell r="AA382" t="str">
            <v>Northeast</v>
          </cell>
        </row>
        <row r="383">
          <cell r="Z383" t="str">
            <v>Sandisfield</v>
          </cell>
          <cell r="AA383" t="str">
            <v>West</v>
          </cell>
        </row>
        <row r="384">
          <cell r="Z384" t="str">
            <v>Sandwich</v>
          </cell>
          <cell r="AA384" t="str">
            <v>Southeast</v>
          </cell>
        </row>
        <row r="385">
          <cell r="Z385" t="str">
            <v>Saugus</v>
          </cell>
          <cell r="AA385" t="str">
            <v>Northeast</v>
          </cell>
        </row>
        <row r="386">
          <cell r="Z386" t="str">
            <v>Savoy</v>
          </cell>
          <cell r="AA386" t="str">
            <v>West</v>
          </cell>
        </row>
        <row r="387">
          <cell r="Z387" t="str">
            <v>Scituate</v>
          </cell>
          <cell r="AA387" t="str">
            <v>Southeast</v>
          </cell>
        </row>
        <row r="388">
          <cell r="Z388" t="str">
            <v>Seekonk</v>
          </cell>
          <cell r="AA388" t="str">
            <v>Southeast</v>
          </cell>
        </row>
        <row r="389">
          <cell r="Z389" t="str">
            <v>Sharon</v>
          </cell>
          <cell r="AA389" t="str">
            <v>Metro</v>
          </cell>
        </row>
        <row r="390">
          <cell r="Z390" t="str">
            <v>Sheffield</v>
          </cell>
          <cell r="AA390" t="str">
            <v>West</v>
          </cell>
        </row>
        <row r="391">
          <cell r="Z391" t="str">
            <v>Shelburne</v>
          </cell>
          <cell r="AA391" t="str">
            <v>West</v>
          </cell>
        </row>
        <row r="392">
          <cell r="Z392" t="str">
            <v>Shelburne Falls</v>
          </cell>
          <cell r="AA392" t="str">
            <v>West</v>
          </cell>
        </row>
        <row r="393">
          <cell r="Z393" t="str">
            <v>Sheldonville</v>
          </cell>
          <cell r="AA393" t="str">
            <v>Central</v>
          </cell>
        </row>
        <row r="394">
          <cell r="Z394" t="str">
            <v>Sherborn</v>
          </cell>
          <cell r="AA394" t="str">
            <v>Central</v>
          </cell>
        </row>
        <row r="395">
          <cell r="Z395" t="str">
            <v>Shirley</v>
          </cell>
          <cell r="AA395" t="str">
            <v>Central</v>
          </cell>
        </row>
        <row r="396">
          <cell r="Z396" t="str">
            <v>Shrewsbury</v>
          </cell>
          <cell r="AA396" t="str">
            <v>Central</v>
          </cell>
        </row>
        <row r="397">
          <cell r="Z397" t="str">
            <v>Shutesbury</v>
          </cell>
          <cell r="AA397" t="str">
            <v>West</v>
          </cell>
        </row>
        <row r="398">
          <cell r="Z398" t="str">
            <v>Siasconset</v>
          </cell>
          <cell r="AA398" t="str">
            <v>Southeast</v>
          </cell>
        </row>
        <row r="399">
          <cell r="Z399" t="str">
            <v>Silver Beach</v>
          </cell>
          <cell r="AA399" t="str">
            <v>Southeast</v>
          </cell>
        </row>
        <row r="400">
          <cell r="Z400" t="str">
            <v>Somerset</v>
          </cell>
          <cell r="AA400" t="str">
            <v>Southeast</v>
          </cell>
        </row>
        <row r="401">
          <cell r="Z401" t="str">
            <v>Somerville</v>
          </cell>
          <cell r="AA401" t="str">
            <v>Metro</v>
          </cell>
        </row>
        <row r="402">
          <cell r="Z402" t="str">
            <v>South Barre</v>
          </cell>
          <cell r="AA402" t="str">
            <v>Central</v>
          </cell>
        </row>
        <row r="403">
          <cell r="Z403" t="str">
            <v>South Carver</v>
          </cell>
          <cell r="AA403" t="str">
            <v>Southeast</v>
          </cell>
        </row>
        <row r="404">
          <cell r="Z404" t="str">
            <v>South Chatham</v>
          </cell>
          <cell r="AA404" t="str">
            <v>Southeast</v>
          </cell>
        </row>
        <row r="405">
          <cell r="Z405" t="str">
            <v>South Dartmouth</v>
          </cell>
          <cell r="AA405" t="str">
            <v>Southeast</v>
          </cell>
        </row>
        <row r="406">
          <cell r="Z406" t="str">
            <v>South Deerfield</v>
          </cell>
          <cell r="AA406" t="str">
            <v>West</v>
          </cell>
        </row>
        <row r="407">
          <cell r="Z407" t="str">
            <v>South Dennis</v>
          </cell>
          <cell r="AA407" t="str">
            <v>Southeast</v>
          </cell>
        </row>
        <row r="408">
          <cell r="Z408" t="str">
            <v>South Easton</v>
          </cell>
          <cell r="AA408" t="str">
            <v>Southeast</v>
          </cell>
        </row>
        <row r="409">
          <cell r="Z409" t="str">
            <v>South Egremont</v>
          </cell>
          <cell r="AA409" t="str">
            <v>West</v>
          </cell>
        </row>
        <row r="410">
          <cell r="Z410" t="str">
            <v>South Grafton</v>
          </cell>
          <cell r="AA410" t="str">
            <v>Central</v>
          </cell>
        </row>
        <row r="411">
          <cell r="Z411" t="str">
            <v>South Hadley</v>
          </cell>
          <cell r="AA411" t="str">
            <v>West</v>
          </cell>
        </row>
        <row r="412">
          <cell r="Z412" t="str">
            <v>South Hamilton</v>
          </cell>
          <cell r="AA412" t="str">
            <v>Northeast</v>
          </cell>
        </row>
        <row r="413">
          <cell r="Z413" t="str">
            <v>South Harwich</v>
          </cell>
          <cell r="AA413" t="str">
            <v>Southeast</v>
          </cell>
        </row>
        <row r="414">
          <cell r="Z414" t="str">
            <v>South Lancaster</v>
          </cell>
          <cell r="AA414" t="str">
            <v>Central</v>
          </cell>
        </row>
        <row r="415">
          <cell r="Z415" t="str">
            <v>South Lee</v>
          </cell>
          <cell r="AA415" t="str">
            <v>West</v>
          </cell>
        </row>
        <row r="416">
          <cell r="Z416" t="str">
            <v>South Orleans</v>
          </cell>
          <cell r="AA416" t="str">
            <v>Southeast</v>
          </cell>
        </row>
        <row r="417">
          <cell r="Z417" t="str">
            <v>South Walpole</v>
          </cell>
          <cell r="AA417" t="str">
            <v>Metro</v>
          </cell>
        </row>
        <row r="418">
          <cell r="Z418" t="str">
            <v>South Wellfleet</v>
          </cell>
          <cell r="AA418" t="str">
            <v>Southeast</v>
          </cell>
        </row>
        <row r="419">
          <cell r="Z419" t="str">
            <v>South Yarmouth</v>
          </cell>
          <cell r="AA419" t="str">
            <v>Southeast</v>
          </cell>
        </row>
        <row r="420">
          <cell r="Z420" t="str">
            <v>Southampton</v>
          </cell>
          <cell r="AA420" t="str">
            <v>West</v>
          </cell>
        </row>
        <row r="421">
          <cell r="Z421" t="str">
            <v>Southborough</v>
          </cell>
          <cell r="AA421" t="str">
            <v>Central</v>
          </cell>
        </row>
        <row r="422">
          <cell r="Z422" t="str">
            <v>Southbridge</v>
          </cell>
          <cell r="AA422" t="str">
            <v>Central</v>
          </cell>
        </row>
        <row r="423">
          <cell r="Z423" t="str">
            <v>Southfield</v>
          </cell>
          <cell r="AA423" t="str">
            <v>West</v>
          </cell>
        </row>
        <row r="424">
          <cell r="Z424" t="str">
            <v>Southwick</v>
          </cell>
          <cell r="AA424" t="str">
            <v>West</v>
          </cell>
        </row>
        <row r="425">
          <cell r="Z425" t="str">
            <v>Spencer</v>
          </cell>
          <cell r="AA425" t="str">
            <v>Central</v>
          </cell>
        </row>
        <row r="426">
          <cell r="Z426" t="str">
            <v>Springfield</v>
          </cell>
          <cell r="AA426" t="str">
            <v>West</v>
          </cell>
        </row>
        <row r="427">
          <cell r="Z427" t="str">
            <v>Sterling</v>
          </cell>
          <cell r="AA427" t="str">
            <v>Central</v>
          </cell>
        </row>
        <row r="428">
          <cell r="Z428" t="str">
            <v>Still River</v>
          </cell>
          <cell r="AA428" t="str">
            <v>Central</v>
          </cell>
        </row>
        <row r="429">
          <cell r="Z429" t="str">
            <v>Stockbridge</v>
          </cell>
          <cell r="AA429" t="str">
            <v>West</v>
          </cell>
        </row>
        <row r="430">
          <cell r="Z430" t="str">
            <v>Stoneham</v>
          </cell>
          <cell r="AA430" t="str">
            <v>Metro</v>
          </cell>
        </row>
        <row r="431">
          <cell r="Z431" t="str">
            <v>Stoughton</v>
          </cell>
          <cell r="AA431" t="str">
            <v>Metro</v>
          </cell>
        </row>
        <row r="432">
          <cell r="Z432" t="str">
            <v>Stow</v>
          </cell>
          <cell r="AA432" t="str">
            <v>Central</v>
          </cell>
        </row>
        <row r="433">
          <cell r="Z433" t="str">
            <v>Sturbridge</v>
          </cell>
          <cell r="AA433" t="str">
            <v>Central</v>
          </cell>
        </row>
        <row r="434">
          <cell r="Z434" t="str">
            <v>Sudbury</v>
          </cell>
          <cell r="AA434" t="str">
            <v>Metro</v>
          </cell>
        </row>
        <row r="435">
          <cell r="Z435" t="str">
            <v>Sunderland</v>
          </cell>
          <cell r="AA435" t="str">
            <v>West</v>
          </cell>
        </row>
        <row r="436">
          <cell r="Z436" t="str">
            <v>Sutton</v>
          </cell>
          <cell r="AA436" t="str">
            <v>Central</v>
          </cell>
        </row>
        <row r="437">
          <cell r="Z437" t="str">
            <v>Swampscott</v>
          </cell>
          <cell r="AA437" t="str">
            <v>Northeast</v>
          </cell>
        </row>
        <row r="438">
          <cell r="Z438" t="str">
            <v>Swansea</v>
          </cell>
          <cell r="AA438" t="str">
            <v>Southeast</v>
          </cell>
        </row>
        <row r="439">
          <cell r="Z439" t="str">
            <v>Taunton</v>
          </cell>
          <cell r="AA439" t="str">
            <v>Southeast</v>
          </cell>
        </row>
        <row r="440">
          <cell r="Z440" t="str">
            <v>Templeton</v>
          </cell>
          <cell r="AA440" t="str">
            <v>Central</v>
          </cell>
        </row>
        <row r="441">
          <cell r="Z441" t="str">
            <v>Tewksbury</v>
          </cell>
          <cell r="AA441" t="str">
            <v>Metro</v>
          </cell>
        </row>
        <row r="442">
          <cell r="Z442" t="str">
            <v>Thorndike</v>
          </cell>
          <cell r="AA442" t="str">
            <v>West</v>
          </cell>
        </row>
        <row r="443">
          <cell r="Z443" t="str">
            <v>Three Rivers</v>
          </cell>
          <cell r="AA443" t="str">
            <v>West</v>
          </cell>
        </row>
        <row r="444">
          <cell r="Z444" t="str">
            <v>Tisbury</v>
          </cell>
          <cell r="AA444" t="str">
            <v>Southeast</v>
          </cell>
        </row>
        <row r="445">
          <cell r="Z445" t="str">
            <v>Tolland</v>
          </cell>
          <cell r="AA445" t="str">
            <v>West</v>
          </cell>
        </row>
        <row r="446">
          <cell r="Z446" t="str">
            <v>Topsfield</v>
          </cell>
          <cell r="AA446" t="str">
            <v>Northeast</v>
          </cell>
        </row>
        <row r="447">
          <cell r="Z447" t="str">
            <v>Townsend</v>
          </cell>
          <cell r="AA447" t="str">
            <v>Central</v>
          </cell>
        </row>
        <row r="448">
          <cell r="Z448" t="str">
            <v>Truro</v>
          </cell>
          <cell r="AA448" t="str">
            <v>Southeast</v>
          </cell>
        </row>
        <row r="449">
          <cell r="Z449" t="str">
            <v>Turners Falls</v>
          </cell>
          <cell r="AA449" t="str">
            <v>West</v>
          </cell>
        </row>
        <row r="450">
          <cell r="Z450" t="str">
            <v>Tyngsboro</v>
          </cell>
          <cell r="AA450" t="str">
            <v>Central</v>
          </cell>
        </row>
        <row r="451">
          <cell r="Z451" t="str">
            <v>Tyringham</v>
          </cell>
          <cell r="AA451" t="str">
            <v>West</v>
          </cell>
        </row>
        <row r="452">
          <cell r="Z452" t="str">
            <v>Upton</v>
          </cell>
          <cell r="AA452" t="str">
            <v>Central</v>
          </cell>
        </row>
        <row r="453">
          <cell r="Z453" t="str">
            <v>Uxbridge</v>
          </cell>
          <cell r="AA453" t="str">
            <v>Central</v>
          </cell>
        </row>
        <row r="454">
          <cell r="Z454" t="str">
            <v>Village Of Nagog Woods</v>
          </cell>
          <cell r="AA454" t="str">
            <v>Metro</v>
          </cell>
        </row>
        <row r="455">
          <cell r="Z455" t="str">
            <v>Vineyard Haven</v>
          </cell>
          <cell r="AA455" t="str">
            <v>Southeast</v>
          </cell>
        </row>
        <row r="456">
          <cell r="Z456" t="str">
            <v>Waban</v>
          </cell>
          <cell r="AA456" t="str">
            <v>Metro</v>
          </cell>
        </row>
        <row r="457">
          <cell r="Z457" t="str">
            <v>Wakefield</v>
          </cell>
          <cell r="AA457" t="str">
            <v>Metro</v>
          </cell>
        </row>
        <row r="458">
          <cell r="Z458" t="str">
            <v>Wales</v>
          </cell>
          <cell r="AA458" t="str">
            <v>West</v>
          </cell>
        </row>
        <row r="459">
          <cell r="Z459" t="str">
            <v>Walpole</v>
          </cell>
          <cell r="AA459" t="str">
            <v>Metro</v>
          </cell>
        </row>
        <row r="460">
          <cell r="Z460" t="str">
            <v>Waltham</v>
          </cell>
          <cell r="AA460" t="str">
            <v>Metro</v>
          </cell>
        </row>
        <row r="461">
          <cell r="Z461" t="str">
            <v>Ware</v>
          </cell>
          <cell r="AA461" t="str">
            <v>West</v>
          </cell>
        </row>
        <row r="462">
          <cell r="Z462" t="str">
            <v>Wareham</v>
          </cell>
          <cell r="AA462" t="str">
            <v>Southeast</v>
          </cell>
        </row>
        <row r="463">
          <cell r="Z463" t="str">
            <v>Warren</v>
          </cell>
          <cell r="AA463" t="str">
            <v>Central</v>
          </cell>
        </row>
        <row r="464">
          <cell r="Z464" t="str">
            <v>Warwick</v>
          </cell>
          <cell r="AA464" t="str">
            <v>West</v>
          </cell>
        </row>
        <row r="465">
          <cell r="Z465" t="str">
            <v>Washington</v>
          </cell>
          <cell r="AA465" t="str">
            <v>West</v>
          </cell>
        </row>
        <row r="466">
          <cell r="Z466" t="str">
            <v>Watertown</v>
          </cell>
          <cell r="AA466" t="str">
            <v>Metro</v>
          </cell>
        </row>
        <row r="467">
          <cell r="Z467" t="str">
            <v>Waverley</v>
          </cell>
          <cell r="AA467" t="str">
            <v>Metro</v>
          </cell>
        </row>
        <row r="468">
          <cell r="Z468" t="str">
            <v>Wayland</v>
          </cell>
          <cell r="AA468" t="str">
            <v>Metro</v>
          </cell>
        </row>
        <row r="469">
          <cell r="Z469" t="str">
            <v>Webster</v>
          </cell>
          <cell r="AA469" t="str">
            <v>Central</v>
          </cell>
        </row>
        <row r="470">
          <cell r="Z470" t="str">
            <v>Wellesley</v>
          </cell>
          <cell r="AA470" t="str">
            <v>Metro</v>
          </cell>
        </row>
        <row r="471">
          <cell r="Z471" t="str">
            <v>Wellesley Hills</v>
          </cell>
          <cell r="AA471" t="str">
            <v>Metro</v>
          </cell>
        </row>
        <row r="472">
          <cell r="Z472" t="str">
            <v>Wellfleet</v>
          </cell>
          <cell r="AA472" t="str">
            <v>Southeast</v>
          </cell>
        </row>
        <row r="473">
          <cell r="Z473" t="str">
            <v>Wendell</v>
          </cell>
          <cell r="AA473" t="str">
            <v>West</v>
          </cell>
        </row>
        <row r="474">
          <cell r="Z474" t="str">
            <v>Wendell Depot</v>
          </cell>
          <cell r="AA474" t="str">
            <v>West</v>
          </cell>
        </row>
        <row r="475">
          <cell r="Z475" t="str">
            <v>Wenham</v>
          </cell>
          <cell r="AA475" t="str">
            <v>Northeast</v>
          </cell>
        </row>
        <row r="476">
          <cell r="Z476" t="str">
            <v>West Barnstable</v>
          </cell>
          <cell r="AA476" t="str">
            <v>Southeast</v>
          </cell>
        </row>
        <row r="477">
          <cell r="Z477" t="str">
            <v>West Boxford</v>
          </cell>
          <cell r="AA477" t="str">
            <v>Northeast</v>
          </cell>
        </row>
        <row r="478">
          <cell r="Z478" t="str">
            <v>West Boylston</v>
          </cell>
          <cell r="AA478" t="str">
            <v>Central</v>
          </cell>
        </row>
        <row r="479">
          <cell r="Z479" t="str">
            <v>West Boylston</v>
          </cell>
          <cell r="AA479" t="str">
            <v>Central</v>
          </cell>
        </row>
        <row r="480">
          <cell r="Z480" t="str">
            <v>West Bridgewater</v>
          </cell>
          <cell r="AA480" t="str">
            <v>Southeast</v>
          </cell>
        </row>
        <row r="481">
          <cell r="Z481" t="str">
            <v>West Brookfield</v>
          </cell>
          <cell r="AA481" t="str">
            <v>Central</v>
          </cell>
        </row>
        <row r="482">
          <cell r="Z482" t="str">
            <v>West Chatham</v>
          </cell>
          <cell r="AA482" t="str">
            <v>Southeast</v>
          </cell>
        </row>
        <row r="483">
          <cell r="Z483" t="str">
            <v>West Chesterfield</v>
          </cell>
          <cell r="AA483" t="str">
            <v>West</v>
          </cell>
        </row>
        <row r="484">
          <cell r="Z484" t="str">
            <v>West Dennis</v>
          </cell>
          <cell r="AA484" t="str">
            <v>Southeast</v>
          </cell>
        </row>
        <row r="485">
          <cell r="Z485" t="str">
            <v>West Falmouth</v>
          </cell>
          <cell r="AA485" t="str">
            <v>Southeast</v>
          </cell>
        </row>
        <row r="486">
          <cell r="Z486" t="str">
            <v>West Groton</v>
          </cell>
          <cell r="AA486" t="str">
            <v>Central</v>
          </cell>
        </row>
        <row r="487">
          <cell r="Z487" t="str">
            <v>West Harwich</v>
          </cell>
          <cell r="AA487" t="str">
            <v>Southeast</v>
          </cell>
        </row>
        <row r="488">
          <cell r="Z488" t="str">
            <v>West Hatfield</v>
          </cell>
          <cell r="AA488" t="str">
            <v>West</v>
          </cell>
        </row>
        <row r="489">
          <cell r="Z489" t="str">
            <v>West Hyannisport</v>
          </cell>
          <cell r="AA489" t="str">
            <v>Southeast</v>
          </cell>
        </row>
        <row r="490">
          <cell r="Z490" t="str">
            <v>West Medford</v>
          </cell>
          <cell r="AA490" t="str">
            <v>Metro</v>
          </cell>
        </row>
        <row r="491">
          <cell r="Z491" t="str">
            <v>West Millbury</v>
          </cell>
          <cell r="AA491" t="str">
            <v>Central</v>
          </cell>
        </row>
        <row r="492">
          <cell r="Z492" t="str">
            <v>West Newbury</v>
          </cell>
          <cell r="AA492" t="str">
            <v>Northeast</v>
          </cell>
        </row>
        <row r="493">
          <cell r="Z493" t="str">
            <v>West Newton</v>
          </cell>
          <cell r="AA493" t="str">
            <v>Metro</v>
          </cell>
        </row>
        <row r="494">
          <cell r="Z494" t="str">
            <v>West Roxbury</v>
          </cell>
          <cell r="AA494" t="str">
            <v>Metro</v>
          </cell>
        </row>
        <row r="495">
          <cell r="Z495" t="str">
            <v>West Springfield</v>
          </cell>
          <cell r="AA495" t="str">
            <v>West</v>
          </cell>
        </row>
        <row r="496">
          <cell r="Z496" t="str">
            <v>West Stockbridge</v>
          </cell>
          <cell r="AA496" t="str">
            <v>West</v>
          </cell>
        </row>
        <row r="497">
          <cell r="Z497" t="str">
            <v>West Tisbury</v>
          </cell>
          <cell r="AA497" t="str">
            <v>Southeast</v>
          </cell>
        </row>
        <row r="498">
          <cell r="Z498" t="str">
            <v>West Townsend</v>
          </cell>
          <cell r="AA498" t="str">
            <v>Central</v>
          </cell>
        </row>
        <row r="499">
          <cell r="Z499" t="str">
            <v>West Wareham</v>
          </cell>
          <cell r="AA499" t="str">
            <v>Southeast</v>
          </cell>
        </row>
        <row r="500">
          <cell r="Z500" t="str">
            <v>West Warren</v>
          </cell>
          <cell r="AA500" t="str">
            <v>Central</v>
          </cell>
        </row>
        <row r="501">
          <cell r="Z501" t="str">
            <v>West Yarmouth</v>
          </cell>
          <cell r="AA501" t="str">
            <v>Southeast</v>
          </cell>
        </row>
        <row r="502">
          <cell r="Z502" t="str">
            <v>Westborough</v>
          </cell>
          <cell r="AA502" t="str">
            <v>Central</v>
          </cell>
        </row>
        <row r="503">
          <cell r="Z503" t="str">
            <v>Westfield</v>
          </cell>
          <cell r="AA503" t="str">
            <v>West</v>
          </cell>
        </row>
        <row r="504">
          <cell r="Z504" t="str">
            <v>Westford</v>
          </cell>
          <cell r="AA504" t="str">
            <v>Central</v>
          </cell>
        </row>
        <row r="505">
          <cell r="Z505" t="str">
            <v>Westhampton</v>
          </cell>
          <cell r="AA505" t="str">
            <v>West</v>
          </cell>
        </row>
        <row r="506">
          <cell r="Z506" t="str">
            <v>Westminster</v>
          </cell>
          <cell r="AA506" t="str">
            <v>Central</v>
          </cell>
        </row>
        <row r="507">
          <cell r="Z507" t="str">
            <v>Weston</v>
          </cell>
          <cell r="AA507" t="str">
            <v>Metro</v>
          </cell>
        </row>
        <row r="508">
          <cell r="Z508" t="str">
            <v>Westport</v>
          </cell>
          <cell r="AA508" t="str">
            <v>Southeast</v>
          </cell>
        </row>
        <row r="509">
          <cell r="Z509" t="str">
            <v>Westport Point</v>
          </cell>
          <cell r="AA509" t="str">
            <v>Southeast</v>
          </cell>
        </row>
        <row r="510">
          <cell r="Z510" t="str">
            <v>Westwood</v>
          </cell>
          <cell r="AA510" t="str">
            <v>Metro</v>
          </cell>
        </row>
        <row r="511">
          <cell r="Z511" t="str">
            <v>Weymouth</v>
          </cell>
          <cell r="AA511" t="str">
            <v>Metro</v>
          </cell>
        </row>
        <row r="512">
          <cell r="Z512" t="str">
            <v>Whately</v>
          </cell>
          <cell r="AA512" t="str">
            <v>West</v>
          </cell>
        </row>
        <row r="513">
          <cell r="Z513" t="str">
            <v>Wheelwright</v>
          </cell>
          <cell r="AA513" t="str">
            <v>Central</v>
          </cell>
        </row>
        <row r="514">
          <cell r="Z514" t="str">
            <v>White Horse Beach</v>
          </cell>
          <cell r="AA514" t="str">
            <v>Southeast</v>
          </cell>
        </row>
        <row r="515">
          <cell r="Z515" t="str">
            <v>Whitinsville</v>
          </cell>
          <cell r="AA515" t="str">
            <v>Central</v>
          </cell>
        </row>
        <row r="516">
          <cell r="Z516" t="str">
            <v>Whitman</v>
          </cell>
          <cell r="AA516" t="str">
            <v>Southeast</v>
          </cell>
        </row>
        <row r="517">
          <cell r="Z517" t="str">
            <v>Wilbraham</v>
          </cell>
          <cell r="AA517" t="str">
            <v>West</v>
          </cell>
        </row>
        <row r="518">
          <cell r="Z518" t="str">
            <v>Williamsburg</v>
          </cell>
          <cell r="AA518" t="str">
            <v>West</v>
          </cell>
        </row>
        <row r="519">
          <cell r="Z519" t="str">
            <v>Williamstown</v>
          </cell>
          <cell r="AA519" t="str">
            <v>West</v>
          </cell>
        </row>
        <row r="520">
          <cell r="Z520" t="str">
            <v>Wilmington</v>
          </cell>
          <cell r="AA520" t="str">
            <v>Metro</v>
          </cell>
        </row>
        <row r="521">
          <cell r="Z521" t="str">
            <v>Winchendon</v>
          </cell>
          <cell r="AA521" t="str">
            <v>Central</v>
          </cell>
        </row>
        <row r="522">
          <cell r="Z522" t="str">
            <v>Winchendon Springs</v>
          </cell>
          <cell r="AA522" t="str">
            <v>Central</v>
          </cell>
        </row>
        <row r="523">
          <cell r="Z523" t="str">
            <v>Winchester</v>
          </cell>
          <cell r="AA523" t="str">
            <v>Metro</v>
          </cell>
        </row>
        <row r="524">
          <cell r="Z524" t="str">
            <v>Windsor</v>
          </cell>
          <cell r="AA524" t="str">
            <v>West</v>
          </cell>
        </row>
        <row r="525">
          <cell r="Z525" t="str">
            <v>Winthrop</v>
          </cell>
          <cell r="AA525" t="str">
            <v>Metro</v>
          </cell>
        </row>
        <row r="526">
          <cell r="Z526" t="str">
            <v>Woburn</v>
          </cell>
          <cell r="AA526" t="str">
            <v>Metro</v>
          </cell>
        </row>
        <row r="527">
          <cell r="Z527" t="str">
            <v>Woods Hole</v>
          </cell>
          <cell r="AA527" t="str">
            <v>Southeast</v>
          </cell>
        </row>
        <row r="528">
          <cell r="Z528" t="str">
            <v>Woodville</v>
          </cell>
          <cell r="AA528" t="str">
            <v>Central</v>
          </cell>
        </row>
        <row r="529">
          <cell r="Z529" t="str">
            <v>Worcester</v>
          </cell>
          <cell r="AA529" t="str">
            <v>Central</v>
          </cell>
        </row>
        <row r="530">
          <cell r="Z530" t="str">
            <v>Woronoco</v>
          </cell>
          <cell r="AA530" t="str">
            <v>West</v>
          </cell>
        </row>
        <row r="531">
          <cell r="Z531" t="str">
            <v>Worthington</v>
          </cell>
          <cell r="AA531" t="str">
            <v>West</v>
          </cell>
        </row>
        <row r="532">
          <cell r="Z532" t="str">
            <v>Wrentham</v>
          </cell>
          <cell r="AA532" t="str">
            <v>Metro</v>
          </cell>
        </row>
        <row r="533">
          <cell r="Z533" t="str">
            <v>Yarmouth</v>
          </cell>
          <cell r="AA533" t="str">
            <v>Southeast</v>
          </cell>
        </row>
        <row r="534">
          <cell r="Z534" t="str">
            <v>Yarmouth Port</v>
          </cell>
          <cell r="AA534" t="str">
            <v>Southeast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>
        <row r="7"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</row>
      </sheetData>
      <sheetData sheetId="8" refreshError="1"/>
      <sheetData sheetId="9" refreshError="1"/>
      <sheetData sheetId="10" refreshError="1"/>
      <sheetData sheetId="11">
        <row r="1">
          <cell r="B1" t="str">
            <v>Benefit Option Codes, Factors, and Benefit Descriptions</v>
          </cell>
        </row>
      </sheetData>
      <sheetData sheetId="12">
        <row r="1">
          <cell r="A1" t="str">
            <v>Drug Rider Factor:</v>
          </cell>
        </row>
      </sheetData>
      <sheetData sheetId="13" refreshError="1">
        <row r="1">
          <cell r="A1" t="str">
            <v>Drug Rider Factor:</v>
          </cell>
        </row>
        <row r="7">
          <cell r="A7" t="str">
            <v>Jan-Mar 09 2 E/K AFS</v>
          </cell>
          <cell r="B7">
            <v>0</v>
          </cell>
          <cell r="C7">
            <v>0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394.16</v>
          </cell>
          <cell r="L7">
            <v>312.05</v>
          </cell>
          <cell r="M7">
            <v>328.47</v>
          </cell>
          <cell r="N7">
            <v>361.16</v>
          </cell>
          <cell r="O7">
            <v>366.1</v>
          </cell>
          <cell r="P7">
            <v>373.42</v>
          </cell>
          <cell r="Q7">
            <v>367.93</v>
          </cell>
          <cell r="R7">
            <v>377.09</v>
          </cell>
          <cell r="S7">
            <v>404.45</v>
          </cell>
          <cell r="T7">
            <v>405.98</v>
          </cell>
          <cell r="U7">
            <v>321.39999999999998</v>
          </cell>
          <cell r="V7">
            <v>338.32</v>
          </cell>
          <cell r="W7">
            <v>361.16</v>
          </cell>
          <cell r="X7">
            <v>366.1</v>
          </cell>
          <cell r="Y7">
            <v>373.42</v>
          </cell>
          <cell r="Z7">
            <v>367.93</v>
          </cell>
          <cell r="AA7">
            <v>377.09</v>
          </cell>
          <cell r="AB7">
            <v>404.45</v>
          </cell>
          <cell r="AC7">
            <v>405.98</v>
          </cell>
          <cell r="AD7">
            <v>321.39999999999998</v>
          </cell>
          <cell r="AE7">
            <v>338.32</v>
          </cell>
          <cell r="AF7">
            <v>373.11</v>
          </cell>
          <cell r="AG7">
            <v>378.22</v>
          </cell>
          <cell r="AH7">
            <v>385.78</v>
          </cell>
          <cell r="AI7">
            <v>380.11</v>
          </cell>
          <cell r="AJ7">
            <v>389.57</v>
          </cell>
          <cell r="AK7">
            <v>416.64</v>
          </cell>
          <cell r="AL7">
            <v>401.65</v>
          </cell>
          <cell r="AM7">
            <v>317.97000000000003</v>
          </cell>
          <cell r="AN7">
            <v>334.71</v>
          </cell>
          <cell r="AO7">
            <v>373.11</v>
          </cell>
          <cell r="AP7">
            <v>378.22</v>
          </cell>
          <cell r="AQ7">
            <v>385.78</v>
          </cell>
          <cell r="AR7">
            <v>380.11</v>
          </cell>
          <cell r="AS7">
            <v>389.57</v>
          </cell>
          <cell r="AT7">
            <v>416.64</v>
          </cell>
          <cell r="AU7">
            <v>401.65</v>
          </cell>
          <cell r="AV7">
            <v>317.97000000000003</v>
          </cell>
          <cell r="AW7">
            <v>334.71</v>
          </cell>
          <cell r="AX7">
            <v>373.11</v>
          </cell>
          <cell r="AY7">
            <v>378.22</v>
          </cell>
          <cell r="AZ7">
            <v>385.78</v>
          </cell>
          <cell r="BA7">
            <v>380.11</v>
          </cell>
          <cell r="BB7">
            <v>389.57</v>
          </cell>
          <cell r="BC7">
            <v>416.64</v>
          </cell>
          <cell r="BD7">
            <v>401.65</v>
          </cell>
          <cell r="BE7">
            <v>317.97000000000003</v>
          </cell>
          <cell r="BF7">
            <v>334.71</v>
          </cell>
          <cell r="BG7">
            <v>373.11</v>
          </cell>
          <cell r="BH7">
            <v>378.22</v>
          </cell>
          <cell r="BI7">
            <v>385.78</v>
          </cell>
          <cell r="BJ7">
            <v>380.11</v>
          </cell>
          <cell r="BK7">
            <v>389.57</v>
          </cell>
          <cell r="BL7">
            <v>416.64</v>
          </cell>
          <cell r="BM7">
            <v>401.65</v>
          </cell>
          <cell r="BN7">
            <v>317.97000000000003</v>
          </cell>
          <cell r="BO7">
            <v>334.71</v>
          </cell>
        </row>
        <row r="8">
          <cell r="A8" t="str">
            <v>Jan-Mar 09 2 Dual AFS</v>
          </cell>
          <cell r="B8">
            <v>0</v>
          </cell>
          <cell r="C8">
            <v>0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394.16</v>
          </cell>
          <cell r="L8">
            <v>312.05</v>
          </cell>
          <cell r="M8">
            <v>328.47</v>
          </cell>
          <cell r="N8">
            <v>364.02</v>
          </cell>
          <cell r="O8">
            <v>369</v>
          </cell>
          <cell r="P8">
            <v>376.38</v>
          </cell>
          <cell r="Q8">
            <v>370.85</v>
          </cell>
          <cell r="R8">
            <v>380.07</v>
          </cell>
          <cell r="S8">
            <v>404.86</v>
          </cell>
          <cell r="T8">
            <v>405.98</v>
          </cell>
          <cell r="U8">
            <v>321.39999999999998</v>
          </cell>
          <cell r="V8">
            <v>338.32</v>
          </cell>
          <cell r="W8">
            <v>364.02</v>
          </cell>
          <cell r="X8">
            <v>369</v>
          </cell>
          <cell r="Y8">
            <v>376.38</v>
          </cell>
          <cell r="Z8">
            <v>370.85</v>
          </cell>
          <cell r="AA8">
            <v>380.07</v>
          </cell>
          <cell r="AB8">
            <v>404.86</v>
          </cell>
          <cell r="AC8">
            <v>405.98</v>
          </cell>
          <cell r="AD8">
            <v>321.39999999999998</v>
          </cell>
          <cell r="AE8">
            <v>338.32</v>
          </cell>
          <cell r="AF8">
            <v>376.07</v>
          </cell>
          <cell r="AG8">
            <v>381.22</v>
          </cell>
          <cell r="AH8">
            <v>388.84</v>
          </cell>
          <cell r="AI8">
            <v>383.13</v>
          </cell>
          <cell r="AJ8">
            <v>392.65</v>
          </cell>
          <cell r="AK8">
            <v>417.07</v>
          </cell>
          <cell r="AL8">
            <v>401.65</v>
          </cell>
          <cell r="AM8">
            <v>317.97000000000003</v>
          </cell>
          <cell r="AN8">
            <v>334.71</v>
          </cell>
          <cell r="AO8">
            <v>376.07</v>
          </cell>
          <cell r="AP8">
            <v>381.22</v>
          </cell>
          <cell r="AQ8">
            <v>388.84</v>
          </cell>
          <cell r="AR8">
            <v>383.13</v>
          </cell>
          <cell r="AS8">
            <v>392.65</v>
          </cell>
          <cell r="AT8">
            <v>417.07</v>
          </cell>
          <cell r="AU8">
            <v>401.65</v>
          </cell>
          <cell r="AV8">
            <v>317.97000000000003</v>
          </cell>
          <cell r="AW8">
            <v>334.71</v>
          </cell>
          <cell r="AX8">
            <v>376.07</v>
          </cell>
          <cell r="AY8">
            <v>381.22</v>
          </cell>
          <cell r="AZ8">
            <v>388.84</v>
          </cell>
          <cell r="BA8">
            <v>383.13</v>
          </cell>
          <cell r="BB8">
            <v>392.65</v>
          </cell>
          <cell r="BC8">
            <v>417.07</v>
          </cell>
          <cell r="BD8">
            <v>401.65</v>
          </cell>
          <cell r="BE8">
            <v>317.97000000000003</v>
          </cell>
          <cell r="BF8">
            <v>334.71</v>
          </cell>
          <cell r="BG8">
            <v>376.07</v>
          </cell>
          <cell r="BH8">
            <v>381.22</v>
          </cell>
          <cell r="BI8">
            <v>388.84</v>
          </cell>
          <cell r="BJ8">
            <v>383.13</v>
          </cell>
          <cell r="BK8">
            <v>392.65</v>
          </cell>
          <cell r="BL8">
            <v>417.07</v>
          </cell>
          <cell r="BM8">
            <v>401.65</v>
          </cell>
          <cell r="BN8">
            <v>317.97000000000003</v>
          </cell>
          <cell r="BO8">
            <v>334.71</v>
          </cell>
        </row>
        <row r="9">
          <cell r="A9" t="str">
            <v>Jan-Mar 09 2 Family AFS</v>
          </cell>
          <cell r="B9">
            <v>3.2959999999999998</v>
          </cell>
          <cell r="C9">
            <v>3.2959999999999998</v>
          </cell>
          <cell r="D9">
            <v>3.2959999999999998</v>
          </cell>
          <cell r="E9">
            <v>3.2959999999999998</v>
          </cell>
          <cell r="F9">
            <v>3.2959999999999998</v>
          </cell>
          <cell r="G9">
            <v>3.0150000000000001</v>
          </cell>
          <cell r="H9">
            <v>3.3540000000000001</v>
          </cell>
          <cell r="I9">
            <v>3.3540000000000001</v>
          </cell>
          <cell r="J9">
            <v>3.3540000000000001</v>
          </cell>
          <cell r="K9">
            <v>394.16</v>
          </cell>
          <cell r="L9">
            <v>312.05</v>
          </cell>
          <cell r="M9">
            <v>328.47</v>
          </cell>
          <cell r="N9">
            <v>366.93</v>
          </cell>
          <cell r="O9">
            <v>371.95</v>
          </cell>
          <cell r="P9">
            <v>379.38</v>
          </cell>
          <cell r="Q9">
            <v>373.81</v>
          </cell>
          <cell r="R9">
            <v>383.1</v>
          </cell>
          <cell r="S9">
            <v>408.81</v>
          </cell>
          <cell r="T9">
            <v>405.98</v>
          </cell>
          <cell r="U9">
            <v>321.39999999999998</v>
          </cell>
          <cell r="V9">
            <v>338.32</v>
          </cell>
          <cell r="W9">
            <v>366.93</v>
          </cell>
          <cell r="X9">
            <v>371.95</v>
          </cell>
          <cell r="Y9">
            <v>379.38</v>
          </cell>
          <cell r="Z9">
            <v>373.81</v>
          </cell>
          <cell r="AA9">
            <v>383.1</v>
          </cell>
          <cell r="AB9">
            <v>408.81</v>
          </cell>
          <cell r="AC9">
            <v>405.98</v>
          </cell>
          <cell r="AD9">
            <v>321.39999999999998</v>
          </cell>
          <cell r="AE9">
            <v>338.32</v>
          </cell>
          <cell r="AF9">
            <v>379.08</v>
          </cell>
          <cell r="AG9">
            <v>384.27</v>
          </cell>
          <cell r="AH9">
            <v>391.94</v>
          </cell>
          <cell r="AI9">
            <v>386.19</v>
          </cell>
          <cell r="AJ9">
            <v>395.78</v>
          </cell>
          <cell r="AK9">
            <v>421.13</v>
          </cell>
          <cell r="AL9">
            <v>401.65</v>
          </cell>
          <cell r="AM9">
            <v>317.97000000000003</v>
          </cell>
          <cell r="AN9">
            <v>334.71</v>
          </cell>
          <cell r="AO9">
            <v>379.08</v>
          </cell>
          <cell r="AP9">
            <v>384.27</v>
          </cell>
          <cell r="AQ9">
            <v>391.94</v>
          </cell>
          <cell r="AR9">
            <v>386.19</v>
          </cell>
          <cell r="AS9">
            <v>395.78</v>
          </cell>
          <cell r="AT9">
            <v>421.13</v>
          </cell>
          <cell r="AU9">
            <v>401.65</v>
          </cell>
          <cell r="AV9">
            <v>317.97000000000003</v>
          </cell>
          <cell r="AW9">
            <v>334.71</v>
          </cell>
          <cell r="AX9">
            <v>379.08</v>
          </cell>
          <cell r="AY9">
            <v>384.27</v>
          </cell>
          <cell r="AZ9">
            <v>391.94</v>
          </cell>
          <cell r="BA9">
            <v>386.19</v>
          </cell>
          <cell r="BB9">
            <v>395.78</v>
          </cell>
          <cell r="BC9">
            <v>421.13</v>
          </cell>
          <cell r="BD9">
            <v>401.65</v>
          </cell>
          <cell r="BE9">
            <v>317.97000000000003</v>
          </cell>
          <cell r="BF9">
            <v>334.71</v>
          </cell>
          <cell r="BG9">
            <v>379.08</v>
          </cell>
          <cell r="BH9">
            <v>384.27</v>
          </cell>
          <cell r="BI9">
            <v>391.94</v>
          </cell>
          <cell r="BJ9">
            <v>386.19</v>
          </cell>
          <cell r="BK9">
            <v>395.78</v>
          </cell>
          <cell r="BL9">
            <v>421.13</v>
          </cell>
          <cell r="BM9">
            <v>401.65</v>
          </cell>
          <cell r="BN9">
            <v>317.97000000000003</v>
          </cell>
          <cell r="BO9">
            <v>334.71</v>
          </cell>
        </row>
        <row r="10">
          <cell r="A10" t="str">
            <v>Jan-Mar 09 2 E/K Ratio</v>
          </cell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408.96</v>
          </cell>
          <cell r="L10">
            <v>323.76</v>
          </cell>
          <cell r="M10">
            <v>340.8</v>
          </cell>
          <cell r="N10">
            <v>365.26</v>
          </cell>
          <cell r="O10">
            <v>370.26</v>
          </cell>
          <cell r="P10">
            <v>377.67</v>
          </cell>
          <cell r="Q10">
            <v>372.11</v>
          </cell>
          <cell r="R10">
            <v>381.37</v>
          </cell>
          <cell r="S10">
            <v>414.12</v>
          </cell>
          <cell r="T10">
            <v>421.22</v>
          </cell>
          <cell r="U10">
            <v>333.47</v>
          </cell>
          <cell r="V10">
            <v>351.02</v>
          </cell>
          <cell r="W10">
            <v>365.26</v>
          </cell>
          <cell r="X10">
            <v>370.26</v>
          </cell>
          <cell r="Y10">
            <v>377.67</v>
          </cell>
          <cell r="Z10">
            <v>372.11</v>
          </cell>
          <cell r="AA10">
            <v>381.37</v>
          </cell>
          <cell r="AB10">
            <v>414.12</v>
          </cell>
          <cell r="AC10">
            <v>421.22</v>
          </cell>
          <cell r="AD10">
            <v>333.47</v>
          </cell>
          <cell r="AE10">
            <v>351.02</v>
          </cell>
          <cell r="AF10">
            <v>377.35</v>
          </cell>
          <cell r="AG10">
            <v>382.52</v>
          </cell>
          <cell r="AH10">
            <v>390.18</v>
          </cell>
          <cell r="AI10">
            <v>384.43</v>
          </cell>
          <cell r="AJ10">
            <v>394</v>
          </cell>
          <cell r="AK10">
            <v>423.12</v>
          </cell>
          <cell r="AL10">
            <v>416.72</v>
          </cell>
          <cell r="AM10">
            <v>329.91</v>
          </cell>
          <cell r="AN10">
            <v>347.27</v>
          </cell>
          <cell r="AO10">
            <v>377.35</v>
          </cell>
          <cell r="AP10">
            <v>382.52</v>
          </cell>
          <cell r="AQ10">
            <v>390.18</v>
          </cell>
          <cell r="AR10">
            <v>384.43</v>
          </cell>
          <cell r="AS10">
            <v>394</v>
          </cell>
          <cell r="AT10">
            <v>423.12</v>
          </cell>
          <cell r="AU10">
            <v>416.72</v>
          </cell>
          <cell r="AV10">
            <v>329.91</v>
          </cell>
          <cell r="AW10">
            <v>347.27</v>
          </cell>
          <cell r="AX10">
            <v>377.35</v>
          </cell>
          <cell r="AY10">
            <v>382.52</v>
          </cell>
          <cell r="AZ10">
            <v>390.18</v>
          </cell>
          <cell r="BA10">
            <v>384.43</v>
          </cell>
          <cell r="BB10">
            <v>394</v>
          </cell>
          <cell r="BC10">
            <v>423.12</v>
          </cell>
          <cell r="BD10">
            <v>416.72</v>
          </cell>
          <cell r="BE10">
            <v>329.91</v>
          </cell>
          <cell r="BF10">
            <v>347.27</v>
          </cell>
          <cell r="BG10">
            <v>377.35</v>
          </cell>
          <cell r="BH10">
            <v>382.52</v>
          </cell>
          <cell r="BI10">
            <v>390.18</v>
          </cell>
          <cell r="BJ10">
            <v>384.43</v>
          </cell>
          <cell r="BK10">
            <v>394</v>
          </cell>
          <cell r="BL10">
            <v>423.12</v>
          </cell>
          <cell r="BM10">
            <v>416.72</v>
          </cell>
          <cell r="BN10">
            <v>329.91</v>
          </cell>
          <cell r="BO10">
            <v>347.27</v>
          </cell>
        </row>
        <row r="11">
          <cell r="A11" t="str">
            <v>Jan-Mar 09 2 Dual Ratio</v>
          </cell>
          <cell r="B11">
            <v>0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408.96</v>
          </cell>
          <cell r="L11">
            <v>323.76</v>
          </cell>
          <cell r="M11">
            <v>340.8</v>
          </cell>
          <cell r="N11">
            <v>367.84</v>
          </cell>
          <cell r="O11">
            <v>372.87</v>
          </cell>
          <cell r="P11">
            <v>380.33</v>
          </cell>
          <cell r="Q11">
            <v>374.74</v>
          </cell>
          <cell r="R11">
            <v>384.06</v>
          </cell>
          <cell r="S11">
            <v>418.51</v>
          </cell>
          <cell r="T11">
            <v>421.22</v>
          </cell>
          <cell r="U11">
            <v>333.47</v>
          </cell>
          <cell r="V11">
            <v>351.02</v>
          </cell>
          <cell r="W11">
            <v>367.84</v>
          </cell>
          <cell r="X11">
            <v>372.87</v>
          </cell>
          <cell r="Y11">
            <v>380.33</v>
          </cell>
          <cell r="Z11">
            <v>374.74</v>
          </cell>
          <cell r="AA11">
            <v>384.06</v>
          </cell>
          <cell r="AB11">
            <v>418.51</v>
          </cell>
          <cell r="AC11">
            <v>421.22</v>
          </cell>
          <cell r="AD11">
            <v>333.47</v>
          </cell>
          <cell r="AE11">
            <v>351.02</v>
          </cell>
          <cell r="AF11">
            <v>380.02</v>
          </cell>
          <cell r="AG11">
            <v>385.22</v>
          </cell>
          <cell r="AH11">
            <v>392.92</v>
          </cell>
          <cell r="AI11">
            <v>387.15</v>
          </cell>
          <cell r="AJ11">
            <v>396.77</v>
          </cell>
          <cell r="AK11">
            <v>427.61</v>
          </cell>
          <cell r="AL11">
            <v>416.72</v>
          </cell>
          <cell r="AM11">
            <v>329.91</v>
          </cell>
          <cell r="AN11">
            <v>347.27</v>
          </cell>
          <cell r="AO11">
            <v>380.02</v>
          </cell>
          <cell r="AP11">
            <v>385.22</v>
          </cell>
          <cell r="AQ11">
            <v>392.92</v>
          </cell>
          <cell r="AR11">
            <v>387.15</v>
          </cell>
          <cell r="AS11">
            <v>396.77</v>
          </cell>
          <cell r="AT11">
            <v>427.61</v>
          </cell>
          <cell r="AU11">
            <v>416.72</v>
          </cell>
          <cell r="AV11">
            <v>329.91</v>
          </cell>
          <cell r="AW11">
            <v>347.27</v>
          </cell>
          <cell r="AX11">
            <v>380.02</v>
          </cell>
          <cell r="AY11">
            <v>385.22</v>
          </cell>
          <cell r="AZ11">
            <v>392.92</v>
          </cell>
          <cell r="BA11">
            <v>387.15</v>
          </cell>
          <cell r="BB11">
            <v>396.77</v>
          </cell>
          <cell r="BC11">
            <v>427.61</v>
          </cell>
          <cell r="BD11">
            <v>416.72</v>
          </cell>
          <cell r="BE11">
            <v>329.91</v>
          </cell>
          <cell r="BF11">
            <v>347.27</v>
          </cell>
          <cell r="BG11">
            <v>380.02</v>
          </cell>
          <cell r="BH11">
            <v>385.22</v>
          </cell>
          <cell r="BI11">
            <v>392.92</v>
          </cell>
          <cell r="BJ11">
            <v>387.15</v>
          </cell>
          <cell r="BK11">
            <v>396.77</v>
          </cell>
          <cell r="BL11">
            <v>427.61</v>
          </cell>
          <cell r="BM11">
            <v>416.72</v>
          </cell>
          <cell r="BN11">
            <v>329.91</v>
          </cell>
          <cell r="BO11">
            <v>347.27</v>
          </cell>
        </row>
        <row r="12">
          <cell r="A12" t="str">
            <v>Jan-Mar 09 2 Family Ratio</v>
          </cell>
          <cell r="B12">
            <v>2.69</v>
          </cell>
          <cell r="C12">
            <v>2.69</v>
          </cell>
          <cell r="D12">
            <v>2.69</v>
          </cell>
          <cell r="E12">
            <v>2.69</v>
          </cell>
          <cell r="F12">
            <v>2.69</v>
          </cell>
          <cell r="G12">
            <v>2.5150000000000001</v>
          </cell>
          <cell r="H12">
            <v>2.6030000000000002</v>
          </cell>
          <cell r="I12">
            <v>2.6030000000000002</v>
          </cell>
          <cell r="J12">
            <v>2.6030000000000002</v>
          </cell>
          <cell r="K12">
            <v>408.96</v>
          </cell>
          <cell r="L12">
            <v>323.76</v>
          </cell>
          <cell r="M12">
            <v>340.8</v>
          </cell>
          <cell r="N12">
            <v>370.53</v>
          </cell>
          <cell r="O12">
            <v>375.59</v>
          </cell>
          <cell r="P12">
            <v>383.11</v>
          </cell>
          <cell r="Q12">
            <v>377.48</v>
          </cell>
          <cell r="R12">
            <v>386.86</v>
          </cell>
          <cell r="S12">
            <v>423.03</v>
          </cell>
          <cell r="T12">
            <v>421.22</v>
          </cell>
          <cell r="U12">
            <v>333.47</v>
          </cell>
          <cell r="V12">
            <v>351.02</v>
          </cell>
          <cell r="W12">
            <v>370.53</v>
          </cell>
          <cell r="X12">
            <v>375.59</v>
          </cell>
          <cell r="Y12">
            <v>383.11</v>
          </cell>
          <cell r="Z12">
            <v>377.48</v>
          </cell>
          <cell r="AA12">
            <v>386.86</v>
          </cell>
          <cell r="AB12">
            <v>423.03</v>
          </cell>
          <cell r="AC12">
            <v>421.22</v>
          </cell>
          <cell r="AD12">
            <v>333.47</v>
          </cell>
          <cell r="AE12">
            <v>351.02</v>
          </cell>
          <cell r="AF12">
            <v>382.79</v>
          </cell>
          <cell r="AG12">
            <v>388.02</v>
          </cell>
          <cell r="AH12">
            <v>395.79</v>
          </cell>
          <cell r="AI12">
            <v>389.98</v>
          </cell>
          <cell r="AJ12">
            <v>399.67</v>
          </cell>
          <cell r="AK12">
            <v>432.22</v>
          </cell>
          <cell r="AL12">
            <v>416.72</v>
          </cell>
          <cell r="AM12">
            <v>329.91</v>
          </cell>
          <cell r="AN12">
            <v>347.27</v>
          </cell>
          <cell r="AO12">
            <v>382.79</v>
          </cell>
          <cell r="AP12">
            <v>388.02</v>
          </cell>
          <cell r="AQ12">
            <v>395.79</v>
          </cell>
          <cell r="AR12">
            <v>389.98</v>
          </cell>
          <cell r="AS12">
            <v>399.67</v>
          </cell>
          <cell r="AT12">
            <v>432.22</v>
          </cell>
          <cell r="AU12">
            <v>416.72</v>
          </cell>
          <cell r="AV12">
            <v>329.91</v>
          </cell>
          <cell r="AW12">
            <v>347.27</v>
          </cell>
          <cell r="AX12">
            <v>382.79</v>
          </cell>
          <cell r="AY12">
            <v>388.02</v>
          </cell>
          <cell r="AZ12">
            <v>395.79</v>
          </cell>
          <cell r="BA12">
            <v>389.98</v>
          </cell>
          <cell r="BB12">
            <v>399.67</v>
          </cell>
          <cell r="BC12">
            <v>432.22</v>
          </cell>
          <cell r="BD12">
            <v>416.72</v>
          </cell>
          <cell r="BE12">
            <v>329.91</v>
          </cell>
          <cell r="BF12">
            <v>347.27</v>
          </cell>
          <cell r="BG12">
            <v>382.79</v>
          </cell>
          <cell r="BH12">
            <v>388.02</v>
          </cell>
          <cell r="BI12">
            <v>395.79</v>
          </cell>
          <cell r="BJ12">
            <v>389.98</v>
          </cell>
          <cell r="BK12">
            <v>399.67</v>
          </cell>
          <cell r="BL12">
            <v>432.22</v>
          </cell>
          <cell r="BM12">
            <v>416.72</v>
          </cell>
          <cell r="BN12">
            <v>329.91</v>
          </cell>
          <cell r="BO12">
            <v>347.27</v>
          </cell>
        </row>
        <row r="13">
          <cell r="A13" t="str">
            <v>Jan-Mar 09 3 Individual Split</v>
          </cell>
          <cell r="B13">
            <v>0.50680000000000003</v>
          </cell>
          <cell r="C13">
            <v>0.50680000000000003</v>
          </cell>
          <cell r="D13">
            <v>0.50680000000000003</v>
          </cell>
          <cell r="E13">
            <v>0.50680000000000003</v>
          </cell>
          <cell r="F13">
            <v>0.50680000000000003</v>
          </cell>
          <cell r="G13">
            <v>0.51459999999999995</v>
          </cell>
          <cell r="H13">
            <v>0.45</v>
          </cell>
          <cell r="I13">
            <v>0.45</v>
          </cell>
          <cell r="J13">
            <v>0.45</v>
          </cell>
          <cell r="K13">
            <v>422.82</v>
          </cell>
          <cell r="L13">
            <v>334.73</v>
          </cell>
          <cell r="M13">
            <v>352.35</v>
          </cell>
          <cell r="N13">
            <v>374.72</v>
          </cell>
          <cell r="O13">
            <v>379.85</v>
          </cell>
          <cell r="P13">
            <v>387.45</v>
          </cell>
          <cell r="Q13">
            <v>381.74</v>
          </cell>
          <cell r="R13">
            <v>391.25</v>
          </cell>
          <cell r="S13">
            <v>416.46</v>
          </cell>
          <cell r="T13">
            <v>435.52</v>
          </cell>
          <cell r="U13">
            <v>344.78</v>
          </cell>
          <cell r="V13">
            <v>362.93</v>
          </cell>
          <cell r="W13">
            <v>374.72</v>
          </cell>
          <cell r="X13">
            <v>379.85</v>
          </cell>
          <cell r="Y13">
            <v>387.45</v>
          </cell>
          <cell r="Z13">
            <v>381.74</v>
          </cell>
          <cell r="AA13">
            <v>391.25</v>
          </cell>
          <cell r="AB13">
            <v>416.46</v>
          </cell>
          <cell r="AC13">
            <v>435.52</v>
          </cell>
          <cell r="AD13">
            <v>344.78</v>
          </cell>
          <cell r="AE13">
            <v>362.93</v>
          </cell>
          <cell r="AF13">
            <v>387.13</v>
          </cell>
          <cell r="AG13">
            <v>392.43</v>
          </cell>
          <cell r="AH13">
            <v>400.27</v>
          </cell>
          <cell r="AI13">
            <v>394.38</v>
          </cell>
          <cell r="AJ13">
            <v>404.2</v>
          </cell>
          <cell r="AK13">
            <v>425.51</v>
          </cell>
          <cell r="AL13">
            <v>430.86</v>
          </cell>
          <cell r="AM13">
            <v>341.1</v>
          </cell>
          <cell r="AN13">
            <v>359.05</v>
          </cell>
          <cell r="AO13">
            <v>387.13</v>
          </cell>
          <cell r="AP13">
            <v>392.43</v>
          </cell>
          <cell r="AQ13">
            <v>400.27</v>
          </cell>
          <cell r="AR13">
            <v>394.38</v>
          </cell>
          <cell r="AS13">
            <v>404.2</v>
          </cell>
          <cell r="AT13">
            <v>425.51</v>
          </cell>
          <cell r="AU13">
            <v>430.86</v>
          </cell>
          <cell r="AV13">
            <v>341.1</v>
          </cell>
          <cell r="AW13">
            <v>359.05</v>
          </cell>
          <cell r="AX13">
            <v>387.13</v>
          </cell>
          <cell r="AY13">
            <v>392.43</v>
          </cell>
          <cell r="AZ13">
            <v>400.27</v>
          </cell>
          <cell r="BA13">
            <v>394.38</v>
          </cell>
          <cell r="BB13">
            <v>404.2</v>
          </cell>
          <cell r="BC13">
            <v>425.51</v>
          </cell>
          <cell r="BD13">
            <v>430.86</v>
          </cell>
          <cell r="BE13">
            <v>341.1</v>
          </cell>
          <cell r="BF13">
            <v>359.05</v>
          </cell>
          <cell r="BG13">
            <v>387.13</v>
          </cell>
          <cell r="BH13">
            <v>392.43</v>
          </cell>
          <cell r="BI13">
            <v>400.27</v>
          </cell>
          <cell r="BJ13">
            <v>394.38</v>
          </cell>
          <cell r="BK13">
            <v>404.2</v>
          </cell>
          <cell r="BL13">
            <v>425.51</v>
          </cell>
          <cell r="BM13">
            <v>430.86</v>
          </cell>
          <cell r="BN13">
            <v>341.1</v>
          </cell>
          <cell r="BO13">
            <v>359.05</v>
          </cell>
        </row>
        <row r="14">
          <cell r="A14" t="str">
            <v>Jan-Mar 09 3 E/K Split</v>
          </cell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422.82</v>
          </cell>
          <cell r="L14">
            <v>334.73</v>
          </cell>
          <cell r="M14">
            <v>352.35</v>
          </cell>
          <cell r="N14">
            <v>377.7</v>
          </cell>
          <cell r="O14">
            <v>382.87</v>
          </cell>
          <cell r="P14">
            <v>390.53</v>
          </cell>
          <cell r="Q14">
            <v>384.79</v>
          </cell>
          <cell r="R14">
            <v>394.36</v>
          </cell>
          <cell r="S14">
            <v>420.85</v>
          </cell>
          <cell r="T14">
            <v>435.52</v>
          </cell>
          <cell r="U14">
            <v>344.78</v>
          </cell>
          <cell r="V14">
            <v>362.93</v>
          </cell>
          <cell r="W14">
            <v>377.7</v>
          </cell>
          <cell r="X14">
            <v>382.87</v>
          </cell>
          <cell r="Y14">
            <v>390.53</v>
          </cell>
          <cell r="Z14">
            <v>384.79</v>
          </cell>
          <cell r="AA14">
            <v>394.36</v>
          </cell>
          <cell r="AB14">
            <v>420.85</v>
          </cell>
          <cell r="AC14">
            <v>435.52</v>
          </cell>
          <cell r="AD14">
            <v>344.78</v>
          </cell>
          <cell r="AE14">
            <v>362.93</v>
          </cell>
          <cell r="AF14">
            <v>390.21</v>
          </cell>
          <cell r="AG14">
            <v>395.54</v>
          </cell>
          <cell r="AH14">
            <v>403.46</v>
          </cell>
          <cell r="AI14">
            <v>397.53</v>
          </cell>
          <cell r="AJ14">
            <v>407.42</v>
          </cell>
          <cell r="AK14">
            <v>429.99</v>
          </cell>
          <cell r="AL14">
            <v>430.86</v>
          </cell>
          <cell r="AM14">
            <v>341.1</v>
          </cell>
          <cell r="AN14">
            <v>359.05</v>
          </cell>
          <cell r="AO14">
            <v>390.21</v>
          </cell>
          <cell r="AP14">
            <v>395.54</v>
          </cell>
          <cell r="AQ14">
            <v>403.46</v>
          </cell>
          <cell r="AR14">
            <v>397.53</v>
          </cell>
          <cell r="AS14">
            <v>407.42</v>
          </cell>
          <cell r="AT14">
            <v>429.99</v>
          </cell>
          <cell r="AU14">
            <v>430.86</v>
          </cell>
          <cell r="AV14">
            <v>341.1</v>
          </cell>
          <cell r="AW14">
            <v>359.05</v>
          </cell>
          <cell r="AX14">
            <v>390.21</v>
          </cell>
          <cell r="AY14">
            <v>395.54</v>
          </cell>
          <cell r="AZ14">
            <v>403.46</v>
          </cell>
          <cell r="BA14">
            <v>397.53</v>
          </cell>
          <cell r="BB14">
            <v>407.42</v>
          </cell>
          <cell r="BC14">
            <v>429.99</v>
          </cell>
          <cell r="BD14">
            <v>430.86</v>
          </cell>
          <cell r="BE14">
            <v>341.1</v>
          </cell>
          <cell r="BF14">
            <v>359.05</v>
          </cell>
          <cell r="BG14">
            <v>390.21</v>
          </cell>
          <cell r="BH14">
            <v>395.54</v>
          </cell>
          <cell r="BI14">
            <v>403.46</v>
          </cell>
          <cell r="BJ14">
            <v>397.53</v>
          </cell>
          <cell r="BK14">
            <v>407.42</v>
          </cell>
          <cell r="BL14">
            <v>429.99</v>
          </cell>
          <cell r="BM14">
            <v>430.86</v>
          </cell>
          <cell r="BN14">
            <v>341.1</v>
          </cell>
          <cell r="BO14">
            <v>359.05</v>
          </cell>
        </row>
        <row r="15">
          <cell r="A15" t="str">
            <v>Jan-Mar 09 3 Dual Split</v>
          </cell>
          <cell r="B15">
            <v>0.1794</v>
          </cell>
          <cell r="C15">
            <v>0.1794</v>
          </cell>
          <cell r="D15">
            <v>0.1794</v>
          </cell>
          <cell r="E15">
            <v>0.1794</v>
          </cell>
          <cell r="F15">
            <v>0.1794</v>
          </cell>
          <cell r="G15">
            <v>0.21490000000000001</v>
          </cell>
          <cell r="H15">
            <v>0.16500000000000001</v>
          </cell>
          <cell r="I15">
            <v>0.16500000000000001</v>
          </cell>
          <cell r="J15">
            <v>0.16500000000000001</v>
          </cell>
          <cell r="K15">
            <v>422.82</v>
          </cell>
          <cell r="L15">
            <v>334.73</v>
          </cell>
          <cell r="M15">
            <v>352.35</v>
          </cell>
          <cell r="N15">
            <v>380.58</v>
          </cell>
          <cell r="O15">
            <v>385.81</v>
          </cell>
          <cell r="P15">
            <v>393.51</v>
          </cell>
          <cell r="Q15">
            <v>387.73</v>
          </cell>
          <cell r="R15">
            <v>397.38</v>
          </cell>
          <cell r="S15">
            <v>425.49</v>
          </cell>
          <cell r="T15">
            <v>435.52</v>
          </cell>
          <cell r="U15">
            <v>344.78</v>
          </cell>
          <cell r="V15">
            <v>362.93</v>
          </cell>
          <cell r="W15">
            <v>380.58</v>
          </cell>
          <cell r="X15">
            <v>385.81</v>
          </cell>
          <cell r="Y15">
            <v>393.51</v>
          </cell>
          <cell r="Z15">
            <v>387.73</v>
          </cell>
          <cell r="AA15">
            <v>397.38</v>
          </cell>
          <cell r="AB15">
            <v>425.49</v>
          </cell>
          <cell r="AC15">
            <v>435.52</v>
          </cell>
          <cell r="AD15">
            <v>344.78</v>
          </cell>
          <cell r="AE15">
            <v>362.93</v>
          </cell>
          <cell r="AF15">
            <v>393.18</v>
          </cell>
          <cell r="AG15">
            <v>398.58</v>
          </cell>
          <cell r="AH15">
            <v>406.54</v>
          </cell>
          <cell r="AI15">
            <v>400.57</v>
          </cell>
          <cell r="AJ15">
            <v>410.54</v>
          </cell>
          <cell r="AK15">
            <v>434.74</v>
          </cell>
          <cell r="AL15">
            <v>430.86</v>
          </cell>
          <cell r="AM15">
            <v>341.1</v>
          </cell>
          <cell r="AN15">
            <v>359.05</v>
          </cell>
          <cell r="AO15">
            <v>393.18</v>
          </cell>
          <cell r="AP15">
            <v>398.58</v>
          </cell>
          <cell r="AQ15">
            <v>406.54</v>
          </cell>
          <cell r="AR15">
            <v>400.57</v>
          </cell>
          <cell r="AS15">
            <v>410.54</v>
          </cell>
          <cell r="AT15">
            <v>434.74</v>
          </cell>
          <cell r="AU15">
            <v>430.86</v>
          </cell>
          <cell r="AV15">
            <v>341.1</v>
          </cell>
          <cell r="AW15">
            <v>359.05</v>
          </cell>
          <cell r="AX15">
            <v>393.18</v>
          </cell>
          <cell r="AY15">
            <v>398.58</v>
          </cell>
          <cell r="AZ15">
            <v>406.54</v>
          </cell>
          <cell r="BA15">
            <v>400.57</v>
          </cell>
          <cell r="BB15">
            <v>410.54</v>
          </cell>
          <cell r="BC15">
            <v>434.74</v>
          </cell>
          <cell r="BD15">
            <v>430.86</v>
          </cell>
          <cell r="BE15">
            <v>341.1</v>
          </cell>
          <cell r="BF15">
            <v>359.05</v>
          </cell>
          <cell r="BG15">
            <v>393.18</v>
          </cell>
          <cell r="BH15">
            <v>398.58</v>
          </cell>
          <cell r="BI15">
            <v>406.54</v>
          </cell>
          <cell r="BJ15">
            <v>400.57</v>
          </cell>
          <cell r="BK15">
            <v>410.54</v>
          </cell>
          <cell r="BL15">
            <v>434.74</v>
          </cell>
          <cell r="BM15">
            <v>430.86</v>
          </cell>
          <cell r="BN15">
            <v>341.1</v>
          </cell>
          <cell r="BO15">
            <v>359.05</v>
          </cell>
        </row>
        <row r="16">
          <cell r="A16" t="str">
            <v>Jan-Mar 09 3 Family Split</v>
          </cell>
          <cell r="B16">
            <v>0.31380000000000002</v>
          </cell>
          <cell r="C16">
            <v>0.31380000000000002</v>
          </cell>
          <cell r="D16">
            <v>0.31380000000000002</v>
          </cell>
          <cell r="E16">
            <v>0.31380000000000002</v>
          </cell>
          <cell r="F16">
            <v>0.31380000000000002</v>
          </cell>
          <cell r="G16">
            <v>0.27050000000000002</v>
          </cell>
          <cell r="H16">
            <v>0.38500000000000001</v>
          </cell>
          <cell r="I16">
            <v>0.38500000000000001</v>
          </cell>
          <cell r="J16">
            <v>0.38500000000000001</v>
          </cell>
          <cell r="K16">
            <v>428.24</v>
          </cell>
          <cell r="L16">
            <v>339.03</v>
          </cell>
          <cell r="M16">
            <v>356.87</v>
          </cell>
          <cell r="N16">
            <v>382.08</v>
          </cell>
          <cell r="O16">
            <v>387.3</v>
          </cell>
          <cell r="P16">
            <v>395.05</v>
          </cell>
          <cell r="Q16">
            <v>389.23</v>
          </cell>
          <cell r="R16">
            <v>398.93</v>
          </cell>
          <cell r="S16">
            <v>422.35</v>
          </cell>
          <cell r="T16">
            <v>441.1</v>
          </cell>
          <cell r="U16">
            <v>349.2</v>
          </cell>
          <cell r="V16">
            <v>367.58</v>
          </cell>
          <cell r="W16">
            <v>382.08</v>
          </cell>
          <cell r="X16">
            <v>387.3</v>
          </cell>
          <cell r="Y16">
            <v>395.05</v>
          </cell>
          <cell r="Z16">
            <v>389.23</v>
          </cell>
          <cell r="AA16">
            <v>398.93</v>
          </cell>
          <cell r="AB16">
            <v>422.35</v>
          </cell>
          <cell r="AC16">
            <v>441.1</v>
          </cell>
          <cell r="AD16">
            <v>349.2</v>
          </cell>
          <cell r="AE16">
            <v>367.58</v>
          </cell>
          <cell r="AF16">
            <v>394.73</v>
          </cell>
          <cell r="AG16">
            <v>400.13</v>
          </cell>
          <cell r="AH16">
            <v>408.13</v>
          </cell>
          <cell r="AI16">
            <v>402.12</v>
          </cell>
          <cell r="AJ16">
            <v>412.14</v>
          </cell>
          <cell r="AK16">
            <v>431.53</v>
          </cell>
          <cell r="AL16">
            <v>436.38</v>
          </cell>
          <cell r="AM16">
            <v>345.47</v>
          </cell>
          <cell r="AN16">
            <v>363.65</v>
          </cell>
          <cell r="AO16">
            <v>394.73</v>
          </cell>
          <cell r="AP16">
            <v>400.13</v>
          </cell>
          <cell r="AQ16">
            <v>408.13</v>
          </cell>
          <cell r="AR16">
            <v>402.12</v>
          </cell>
          <cell r="AS16">
            <v>412.14</v>
          </cell>
          <cell r="AT16">
            <v>431.53</v>
          </cell>
          <cell r="AU16">
            <v>436.38</v>
          </cell>
          <cell r="AV16">
            <v>345.47</v>
          </cell>
          <cell r="AW16">
            <v>363.65</v>
          </cell>
          <cell r="AX16">
            <v>394.73</v>
          </cell>
          <cell r="AY16">
            <v>400.13</v>
          </cell>
          <cell r="AZ16">
            <v>408.13</v>
          </cell>
          <cell r="BA16">
            <v>402.12</v>
          </cell>
          <cell r="BB16">
            <v>412.14</v>
          </cell>
          <cell r="BC16">
            <v>431.53</v>
          </cell>
          <cell r="BD16">
            <v>436.38</v>
          </cell>
          <cell r="BE16">
            <v>345.47</v>
          </cell>
          <cell r="BF16">
            <v>363.65</v>
          </cell>
          <cell r="BG16">
            <v>394.73</v>
          </cell>
          <cell r="BH16">
            <v>400.13</v>
          </cell>
          <cell r="BI16">
            <v>408.13</v>
          </cell>
          <cell r="BJ16">
            <v>402.12</v>
          </cell>
          <cell r="BK16">
            <v>412.14</v>
          </cell>
          <cell r="BL16">
            <v>431.53</v>
          </cell>
          <cell r="BM16">
            <v>436.38</v>
          </cell>
          <cell r="BN16">
            <v>345.47</v>
          </cell>
          <cell r="BO16">
            <v>363.65</v>
          </cell>
        </row>
        <row r="17">
          <cell r="A17" t="str">
            <v>Jan-Mar 09 3 E/K AFS</v>
          </cell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428.24</v>
          </cell>
          <cell r="L17">
            <v>339.03</v>
          </cell>
          <cell r="M17">
            <v>356.87</v>
          </cell>
          <cell r="N17">
            <v>384.8</v>
          </cell>
          <cell r="O17">
            <v>390.06</v>
          </cell>
          <cell r="P17">
            <v>397.87</v>
          </cell>
          <cell r="Q17">
            <v>392.01</v>
          </cell>
          <cell r="R17">
            <v>401.77</v>
          </cell>
          <cell r="S17">
            <v>426.49</v>
          </cell>
          <cell r="T17">
            <v>441.1</v>
          </cell>
          <cell r="U17">
            <v>349.2</v>
          </cell>
          <cell r="V17">
            <v>367.58</v>
          </cell>
          <cell r="W17">
            <v>384.8</v>
          </cell>
          <cell r="X17">
            <v>390.06</v>
          </cell>
          <cell r="Y17">
            <v>397.87</v>
          </cell>
          <cell r="Z17">
            <v>392.01</v>
          </cell>
          <cell r="AA17">
            <v>401.77</v>
          </cell>
          <cell r="AB17">
            <v>426.49</v>
          </cell>
          <cell r="AC17">
            <v>441.1</v>
          </cell>
          <cell r="AD17">
            <v>349.2</v>
          </cell>
          <cell r="AE17">
            <v>367.58</v>
          </cell>
          <cell r="AF17">
            <v>397.54</v>
          </cell>
          <cell r="AG17">
            <v>402.98</v>
          </cell>
          <cell r="AH17">
            <v>411.04</v>
          </cell>
          <cell r="AI17">
            <v>404.99</v>
          </cell>
          <cell r="AJ17">
            <v>415.07</v>
          </cell>
          <cell r="AK17">
            <v>435.76</v>
          </cell>
          <cell r="AL17">
            <v>436.38</v>
          </cell>
          <cell r="AM17">
            <v>345.47</v>
          </cell>
          <cell r="AN17">
            <v>363.65</v>
          </cell>
          <cell r="AO17">
            <v>397.54</v>
          </cell>
          <cell r="AP17">
            <v>402.98</v>
          </cell>
          <cell r="AQ17">
            <v>411.04</v>
          </cell>
          <cell r="AR17">
            <v>404.99</v>
          </cell>
          <cell r="AS17">
            <v>415.07</v>
          </cell>
          <cell r="AT17">
            <v>435.76</v>
          </cell>
          <cell r="AU17">
            <v>436.38</v>
          </cell>
          <cell r="AV17">
            <v>345.47</v>
          </cell>
          <cell r="AW17">
            <v>363.65</v>
          </cell>
          <cell r="AX17">
            <v>397.54</v>
          </cell>
          <cell r="AY17">
            <v>402.98</v>
          </cell>
          <cell r="AZ17">
            <v>411.04</v>
          </cell>
          <cell r="BA17">
            <v>404.99</v>
          </cell>
          <cell r="BB17">
            <v>415.07</v>
          </cell>
          <cell r="BC17">
            <v>435.76</v>
          </cell>
          <cell r="BD17">
            <v>436.38</v>
          </cell>
          <cell r="BE17">
            <v>345.47</v>
          </cell>
          <cell r="BF17">
            <v>363.65</v>
          </cell>
          <cell r="BG17">
            <v>397.54</v>
          </cell>
          <cell r="BH17">
            <v>402.98</v>
          </cell>
          <cell r="BI17">
            <v>411.04</v>
          </cell>
          <cell r="BJ17">
            <v>404.99</v>
          </cell>
          <cell r="BK17">
            <v>415.07</v>
          </cell>
          <cell r="BL17">
            <v>435.76</v>
          </cell>
          <cell r="BM17">
            <v>436.38</v>
          </cell>
          <cell r="BN17">
            <v>345.47</v>
          </cell>
          <cell r="BO17">
            <v>363.65</v>
          </cell>
        </row>
        <row r="18">
          <cell r="A18" t="str">
            <v>Jan-Mar 09 3 Dual AFS</v>
          </cell>
          <cell r="B18">
            <v>2</v>
          </cell>
          <cell r="C18">
            <v>2</v>
          </cell>
          <cell r="D18">
            <v>2</v>
          </cell>
          <cell r="E18">
            <v>2</v>
          </cell>
          <cell r="F18">
            <v>2</v>
          </cell>
          <cell r="G18">
            <v>2</v>
          </cell>
          <cell r="H18">
            <v>2.0259999999999998</v>
          </cell>
          <cell r="I18">
            <v>2.0259999999999998</v>
          </cell>
          <cell r="J18">
            <v>2.0259999999999998</v>
          </cell>
          <cell r="K18">
            <v>428.24</v>
          </cell>
          <cell r="L18">
            <v>339.03</v>
          </cell>
          <cell r="M18">
            <v>356.87</v>
          </cell>
          <cell r="N18">
            <v>387.76</v>
          </cell>
          <cell r="O18">
            <v>393.07</v>
          </cell>
          <cell r="P18">
            <v>400.93</v>
          </cell>
          <cell r="Q18">
            <v>395.04</v>
          </cell>
          <cell r="R18">
            <v>404.87</v>
          </cell>
          <cell r="S18">
            <v>430.54</v>
          </cell>
          <cell r="T18">
            <v>441.1</v>
          </cell>
          <cell r="U18">
            <v>349.2</v>
          </cell>
          <cell r="V18">
            <v>367.58</v>
          </cell>
          <cell r="W18">
            <v>387.76</v>
          </cell>
          <cell r="X18">
            <v>393.07</v>
          </cell>
          <cell r="Y18">
            <v>400.93</v>
          </cell>
          <cell r="Z18">
            <v>395.04</v>
          </cell>
          <cell r="AA18">
            <v>404.87</v>
          </cell>
          <cell r="AB18">
            <v>430.54</v>
          </cell>
          <cell r="AC18">
            <v>441.1</v>
          </cell>
          <cell r="AD18">
            <v>349.2</v>
          </cell>
          <cell r="AE18">
            <v>367.58</v>
          </cell>
          <cell r="AF18">
            <v>400.6</v>
          </cell>
          <cell r="AG18">
            <v>406.09</v>
          </cell>
          <cell r="AH18">
            <v>414.2</v>
          </cell>
          <cell r="AI18">
            <v>408.11</v>
          </cell>
          <cell r="AJ18">
            <v>418.28</v>
          </cell>
          <cell r="AK18">
            <v>439.9</v>
          </cell>
          <cell r="AL18">
            <v>436.38</v>
          </cell>
          <cell r="AM18">
            <v>345.47</v>
          </cell>
          <cell r="AN18">
            <v>363.65</v>
          </cell>
          <cell r="AO18">
            <v>400.6</v>
          </cell>
          <cell r="AP18">
            <v>406.09</v>
          </cell>
          <cell r="AQ18">
            <v>414.2</v>
          </cell>
          <cell r="AR18">
            <v>408.11</v>
          </cell>
          <cell r="AS18">
            <v>418.28</v>
          </cell>
          <cell r="AT18">
            <v>439.9</v>
          </cell>
          <cell r="AU18">
            <v>436.38</v>
          </cell>
          <cell r="AV18">
            <v>345.47</v>
          </cell>
          <cell r="AW18">
            <v>363.65</v>
          </cell>
          <cell r="AX18">
            <v>400.6</v>
          </cell>
          <cell r="AY18">
            <v>406.09</v>
          </cell>
          <cell r="AZ18">
            <v>414.2</v>
          </cell>
          <cell r="BA18">
            <v>408.11</v>
          </cell>
          <cell r="BB18">
            <v>418.28</v>
          </cell>
          <cell r="BC18">
            <v>439.9</v>
          </cell>
          <cell r="BD18">
            <v>436.38</v>
          </cell>
          <cell r="BE18">
            <v>345.47</v>
          </cell>
          <cell r="BF18">
            <v>363.65</v>
          </cell>
          <cell r="BG18">
            <v>400.6</v>
          </cell>
          <cell r="BH18">
            <v>406.09</v>
          </cell>
          <cell r="BI18">
            <v>414.2</v>
          </cell>
          <cell r="BJ18">
            <v>408.11</v>
          </cell>
          <cell r="BK18">
            <v>418.28</v>
          </cell>
          <cell r="BL18">
            <v>439.9</v>
          </cell>
          <cell r="BM18">
            <v>436.38</v>
          </cell>
          <cell r="BN18">
            <v>345.47</v>
          </cell>
          <cell r="BO18">
            <v>363.65</v>
          </cell>
        </row>
        <row r="19">
          <cell r="A19" t="str">
            <v>Jan-Mar 09 3 Family AFS</v>
          </cell>
          <cell r="B19">
            <v>3.9390000000000001</v>
          </cell>
          <cell r="C19">
            <v>3.9390000000000001</v>
          </cell>
          <cell r="D19">
            <v>3.9390000000000001</v>
          </cell>
          <cell r="E19">
            <v>3.9390000000000001</v>
          </cell>
          <cell r="F19">
            <v>3.9390000000000001</v>
          </cell>
          <cell r="G19">
            <v>3.8220000000000001</v>
          </cell>
          <cell r="H19">
            <v>3.9239999999999999</v>
          </cell>
          <cell r="I19">
            <v>3.9239999999999999</v>
          </cell>
          <cell r="J19">
            <v>3.9239999999999999</v>
          </cell>
          <cell r="K19">
            <v>451.4</v>
          </cell>
          <cell r="L19">
            <v>357.36</v>
          </cell>
          <cell r="M19">
            <v>376.17</v>
          </cell>
          <cell r="N19">
            <v>388.4</v>
          </cell>
          <cell r="O19">
            <v>393.71</v>
          </cell>
          <cell r="P19">
            <v>401.59</v>
          </cell>
          <cell r="Q19">
            <v>395.68</v>
          </cell>
          <cell r="R19">
            <v>405.53</v>
          </cell>
          <cell r="S19">
            <v>453.92</v>
          </cell>
          <cell r="T19">
            <v>464.94</v>
          </cell>
          <cell r="U19">
            <v>368.07749999999999</v>
          </cell>
          <cell r="V19">
            <v>387.45</v>
          </cell>
          <cell r="W19">
            <v>388.4</v>
          </cell>
          <cell r="X19">
            <v>393.71</v>
          </cell>
          <cell r="Y19">
            <v>401.59</v>
          </cell>
          <cell r="Z19">
            <v>395.68</v>
          </cell>
          <cell r="AA19">
            <v>405.53</v>
          </cell>
          <cell r="AB19">
            <v>453.92</v>
          </cell>
          <cell r="AC19">
            <v>464.94</v>
          </cell>
          <cell r="AD19">
            <v>368.07749999999999</v>
          </cell>
          <cell r="AE19">
            <v>387.45</v>
          </cell>
          <cell r="AF19">
            <v>401.25</v>
          </cell>
          <cell r="AG19">
            <v>406.75</v>
          </cell>
          <cell r="AH19">
            <v>414.88</v>
          </cell>
          <cell r="AI19">
            <v>408.78</v>
          </cell>
          <cell r="AJ19">
            <v>418.95</v>
          </cell>
          <cell r="AK19">
            <v>463.78</v>
          </cell>
          <cell r="AL19">
            <v>459.98</v>
          </cell>
          <cell r="AM19">
            <v>364.15</v>
          </cell>
          <cell r="AN19">
            <v>383.32</v>
          </cell>
          <cell r="AO19">
            <v>401.25</v>
          </cell>
          <cell r="AP19">
            <v>406.75</v>
          </cell>
          <cell r="AQ19">
            <v>414.88</v>
          </cell>
          <cell r="AR19">
            <v>408.78</v>
          </cell>
          <cell r="AS19">
            <v>418.95</v>
          </cell>
          <cell r="AT19">
            <v>463.78</v>
          </cell>
          <cell r="AU19">
            <v>459.98</v>
          </cell>
          <cell r="AV19">
            <v>364.15</v>
          </cell>
          <cell r="AW19">
            <v>383.32</v>
          </cell>
          <cell r="AX19">
            <v>401.25</v>
          </cell>
          <cell r="AY19">
            <v>406.75</v>
          </cell>
          <cell r="AZ19">
            <v>414.88</v>
          </cell>
          <cell r="BA19">
            <v>408.78</v>
          </cell>
          <cell r="BB19">
            <v>418.95</v>
          </cell>
          <cell r="BC19">
            <v>463.78</v>
          </cell>
          <cell r="BD19">
            <v>459.98</v>
          </cell>
          <cell r="BE19">
            <v>364.15</v>
          </cell>
          <cell r="BF19">
            <v>383.32</v>
          </cell>
          <cell r="BG19">
            <v>401.25</v>
          </cell>
          <cell r="BH19">
            <v>406.75</v>
          </cell>
          <cell r="BI19">
            <v>414.88</v>
          </cell>
          <cell r="BJ19">
            <v>408.78</v>
          </cell>
          <cell r="BK19">
            <v>418.95</v>
          </cell>
          <cell r="BL19">
            <v>463.78</v>
          </cell>
          <cell r="BM19">
            <v>459.98</v>
          </cell>
          <cell r="BN19">
            <v>364.15</v>
          </cell>
          <cell r="BO19">
            <v>383.32</v>
          </cell>
        </row>
        <row r="20">
          <cell r="A20" t="str">
            <v>Jan-Mar 09 3 E/K Ratio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451.4</v>
          </cell>
          <cell r="L20">
            <v>357.36</v>
          </cell>
          <cell r="M20">
            <v>376.17</v>
          </cell>
          <cell r="N20">
            <v>391.06</v>
          </cell>
          <cell r="O20">
            <v>396.41</v>
          </cell>
          <cell r="P20">
            <v>404.34</v>
          </cell>
          <cell r="Q20">
            <v>398.39</v>
          </cell>
          <cell r="R20">
            <v>408.31</v>
          </cell>
          <cell r="S20">
            <v>458.69</v>
          </cell>
          <cell r="T20">
            <v>464.94</v>
          </cell>
          <cell r="U20">
            <v>368.07749999999999</v>
          </cell>
          <cell r="V20">
            <v>387.45</v>
          </cell>
          <cell r="W20">
            <v>391.06</v>
          </cell>
          <cell r="X20">
            <v>396.41</v>
          </cell>
          <cell r="Y20">
            <v>404.34</v>
          </cell>
          <cell r="Z20">
            <v>398.39</v>
          </cell>
          <cell r="AA20">
            <v>408.31</v>
          </cell>
          <cell r="AB20">
            <v>458.69</v>
          </cell>
          <cell r="AC20">
            <v>464.94</v>
          </cell>
          <cell r="AD20">
            <v>368.07749999999999</v>
          </cell>
          <cell r="AE20">
            <v>387.45</v>
          </cell>
          <cell r="AF20">
            <v>404.01</v>
          </cell>
          <cell r="AG20">
            <v>409.54</v>
          </cell>
          <cell r="AH20">
            <v>417.73</v>
          </cell>
          <cell r="AI20">
            <v>411.58</v>
          </cell>
          <cell r="AJ20">
            <v>421.83</v>
          </cell>
          <cell r="AK20">
            <v>468.66</v>
          </cell>
          <cell r="AL20">
            <v>459.98</v>
          </cell>
          <cell r="AM20">
            <v>364.15</v>
          </cell>
          <cell r="AN20">
            <v>383.32</v>
          </cell>
          <cell r="AO20">
            <v>404.01</v>
          </cell>
          <cell r="AP20">
            <v>409.54</v>
          </cell>
          <cell r="AQ20">
            <v>417.73</v>
          </cell>
          <cell r="AR20">
            <v>411.58</v>
          </cell>
          <cell r="AS20">
            <v>421.83</v>
          </cell>
          <cell r="AT20">
            <v>468.66</v>
          </cell>
          <cell r="AU20">
            <v>459.98</v>
          </cell>
          <cell r="AV20">
            <v>364.15</v>
          </cell>
          <cell r="AW20">
            <v>383.32</v>
          </cell>
          <cell r="AX20">
            <v>404.01</v>
          </cell>
          <cell r="AY20">
            <v>409.54</v>
          </cell>
          <cell r="AZ20">
            <v>417.73</v>
          </cell>
          <cell r="BA20">
            <v>411.58</v>
          </cell>
          <cell r="BB20">
            <v>421.83</v>
          </cell>
          <cell r="BC20">
            <v>468.66</v>
          </cell>
          <cell r="BD20">
            <v>459.98</v>
          </cell>
          <cell r="BE20">
            <v>364.15</v>
          </cell>
          <cell r="BF20">
            <v>383.32</v>
          </cell>
          <cell r="BG20">
            <v>404.01</v>
          </cell>
          <cell r="BH20">
            <v>409.54</v>
          </cell>
          <cell r="BI20">
            <v>417.73</v>
          </cell>
          <cell r="BJ20">
            <v>411.58</v>
          </cell>
          <cell r="BK20">
            <v>421.83</v>
          </cell>
          <cell r="BL20">
            <v>468.66</v>
          </cell>
          <cell r="BM20">
            <v>459.98</v>
          </cell>
          <cell r="BN20">
            <v>364.15</v>
          </cell>
          <cell r="BO20">
            <v>383.32</v>
          </cell>
        </row>
        <row r="21">
          <cell r="A21" t="str">
            <v>Jan-Mar 09 3 Dual Ratio</v>
          </cell>
          <cell r="B21">
            <v>2</v>
          </cell>
          <cell r="C21">
            <v>2</v>
          </cell>
          <cell r="D21">
            <v>2</v>
          </cell>
          <cell r="E21">
            <v>2</v>
          </cell>
          <cell r="F21">
            <v>2</v>
          </cell>
          <cell r="G21">
            <v>2</v>
          </cell>
          <cell r="H21">
            <v>2</v>
          </cell>
          <cell r="I21">
            <v>2</v>
          </cell>
          <cell r="J21">
            <v>2</v>
          </cell>
          <cell r="K21">
            <v>451.4</v>
          </cell>
          <cell r="L21">
            <v>357.36</v>
          </cell>
          <cell r="M21">
            <v>376.17</v>
          </cell>
          <cell r="N21">
            <v>394.05</v>
          </cell>
          <cell r="O21">
            <v>399.43</v>
          </cell>
          <cell r="P21">
            <v>407.43</v>
          </cell>
          <cell r="Q21">
            <v>401.43</v>
          </cell>
          <cell r="R21">
            <v>411.42</v>
          </cell>
          <cell r="S21">
            <v>463.06</v>
          </cell>
          <cell r="T21">
            <v>464.94</v>
          </cell>
          <cell r="U21">
            <v>368.07749999999999</v>
          </cell>
          <cell r="V21">
            <v>387.45</v>
          </cell>
          <cell r="W21">
            <v>394.05</v>
          </cell>
          <cell r="X21">
            <v>399.43</v>
          </cell>
          <cell r="Y21">
            <v>407.43</v>
          </cell>
          <cell r="Z21">
            <v>401.43</v>
          </cell>
          <cell r="AA21">
            <v>411.42</v>
          </cell>
          <cell r="AB21">
            <v>463.06</v>
          </cell>
          <cell r="AC21">
            <v>464.94</v>
          </cell>
          <cell r="AD21">
            <v>368.07749999999999</v>
          </cell>
          <cell r="AE21">
            <v>387.45</v>
          </cell>
          <cell r="AF21">
            <v>407.09</v>
          </cell>
          <cell r="AG21">
            <v>412.66</v>
          </cell>
          <cell r="AH21">
            <v>420.92</v>
          </cell>
          <cell r="AI21">
            <v>414.72</v>
          </cell>
          <cell r="AJ21">
            <v>425.04</v>
          </cell>
          <cell r="AK21">
            <v>473.12</v>
          </cell>
          <cell r="AL21">
            <v>459.98</v>
          </cell>
          <cell r="AM21">
            <v>364.15</v>
          </cell>
          <cell r="AN21">
            <v>383.32</v>
          </cell>
          <cell r="AO21">
            <v>407.09</v>
          </cell>
          <cell r="AP21">
            <v>412.66</v>
          </cell>
          <cell r="AQ21">
            <v>420.92</v>
          </cell>
          <cell r="AR21">
            <v>414.72</v>
          </cell>
          <cell r="AS21">
            <v>425.04</v>
          </cell>
          <cell r="AT21">
            <v>473.12</v>
          </cell>
          <cell r="AU21">
            <v>459.98</v>
          </cell>
          <cell r="AV21">
            <v>364.15</v>
          </cell>
          <cell r="AW21">
            <v>383.32</v>
          </cell>
          <cell r="AX21">
            <v>407.09</v>
          </cell>
          <cell r="AY21">
            <v>412.66</v>
          </cell>
          <cell r="AZ21">
            <v>420.92</v>
          </cell>
          <cell r="BA21">
            <v>414.72</v>
          </cell>
          <cell r="BB21">
            <v>425.04</v>
          </cell>
          <cell r="BC21">
            <v>473.12</v>
          </cell>
          <cell r="BD21">
            <v>459.98</v>
          </cell>
          <cell r="BE21">
            <v>364.15</v>
          </cell>
          <cell r="BF21">
            <v>383.32</v>
          </cell>
          <cell r="BG21">
            <v>407.09</v>
          </cell>
          <cell r="BH21">
            <v>412.66</v>
          </cell>
          <cell r="BI21">
            <v>420.92</v>
          </cell>
          <cell r="BJ21">
            <v>414.72</v>
          </cell>
          <cell r="BK21">
            <v>425.04</v>
          </cell>
          <cell r="BL21">
            <v>473.12</v>
          </cell>
          <cell r="BM21">
            <v>459.98</v>
          </cell>
          <cell r="BN21">
            <v>364.15</v>
          </cell>
          <cell r="BO21">
            <v>383.32</v>
          </cell>
        </row>
        <row r="22">
          <cell r="A22" t="str">
            <v>Jan-Mar 09 3 Family Ratio</v>
          </cell>
          <cell r="B22">
            <v>3</v>
          </cell>
          <cell r="C22">
            <v>3</v>
          </cell>
          <cell r="D22">
            <v>3</v>
          </cell>
          <cell r="E22">
            <v>3</v>
          </cell>
          <cell r="F22">
            <v>3</v>
          </cell>
          <cell r="G22">
            <v>2.923</v>
          </cell>
          <cell r="H22">
            <v>2.8620000000000001</v>
          </cell>
          <cell r="I22">
            <v>2.8620000000000001</v>
          </cell>
          <cell r="J22">
            <v>2.8620000000000001</v>
          </cell>
          <cell r="K22">
            <v>474.94</v>
          </cell>
          <cell r="L22">
            <v>375.99</v>
          </cell>
          <cell r="M22">
            <v>395.78</v>
          </cell>
          <cell r="N22">
            <v>393.09</v>
          </cell>
          <cell r="O22">
            <v>398.47</v>
          </cell>
          <cell r="P22">
            <v>406.44</v>
          </cell>
          <cell r="Q22">
            <v>400.46</v>
          </cell>
          <cell r="R22">
            <v>410.42</v>
          </cell>
          <cell r="S22">
            <v>487.34</v>
          </cell>
          <cell r="T22">
            <v>489.18</v>
          </cell>
          <cell r="U22">
            <v>387.26749999999998</v>
          </cell>
          <cell r="V22">
            <v>407.65</v>
          </cell>
          <cell r="W22">
            <v>393.09</v>
          </cell>
          <cell r="X22">
            <v>398.47</v>
          </cell>
          <cell r="Y22">
            <v>406.44</v>
          </cell>
          <cell r="Z22">
            <v>400.46</v>
          </cell>
          <cell r="AA22">
            <v>410.42</v>
          </cell>
          <cell r="AB22">
            <v>487.34</v>
          </cell>
          <cell r="AC22">
            <v>489.18</v>
          </cell>
          <cell r="AD22">
            <v>387.26749999999998</v>
          </cell>
          <cell r="AE22">
            <v>407.65</v>
          </cell>
          <cell r="AF22">
            <v>406.1</v>
          </cell>
          <cell r="AG22">
            <v>411.67</v>
          </cell>
          <cell r="AH22">
            <v>419.89</v>
          </cell>
          <cell r="AI22">
            <v>413.72</v>
          </cell>
          <cell r="AJ22">
            <v>424.01</v>
          </cell>
          <cell r="AK22">
            <v>497.93</v>
          </cell>
          <cell r="AL22">
            <v>483.96</v>
          </cell>
          <cell r="AM22">
            <v>383.14</v>
          </cell>
          <cell r="AN22">
            <v>403.3</v>
          </cell>
          <cell r="AO22">
            <v>406.1</v>
          </cell>
          <cell r="AP22">
            <v>411.67</v>
          </cell>
          <cell r="AQ22">
            <v>419.89</v>
          </cell>
          <cell r="AR22">
            <v>413.72</v>
          </cell>
          <cell r="AS22">
            <v>424.01</v>
          </cell>
          <cell r="AT22">
            <v>497.93</v>
          </cell>
          <cell r="AU22">
            <v>483.96</v>
          </cell>
          <cell r="AV22">
            <v>383.14</v>
          </cell>
          <cell r="AW22">
            <v>403.3</v>
          </cell>
          <cell r="AX22">
            <v>406.1</v>
          </cell>
          <cell r="AY22">
            <v>411.67</v>
          </cell>
          <cell r="AZ22">
            <v>419.89</v>
          </cell>
          <cell r="BA22">
            <v>413.72</v>
          </cell>
          <cell r="BB22">
            <v>424.01</v>
          </cell>
          <cell r="BC22">
            <v>497.93</v>
          </cell>
          <cell r="BD22">
            <v>483.96</v>
          </cell>
          <cell r="BE22">
            <v>383.14</v>
          </cell>
          <cell r="BF22">
            <v>403.3</v>
          </cell>
          <cell r="BG22">
            <v>406.1</v>
          </cell>
          <cell r="BH22">
            <v>411.67</v>
          </cell>
          <cell r="BI22">
            <v>419.89</v>
          </cell>
          <cell r="BJ22">
            <v>413.72</v>
          </cell>
          <cell r="BK22">
            <v>424.01</v>
          </cell>
          <cell r="BL22">
            <v>497.93</v>
          </cell>
          <cell r="BM22">
            <v>483.96</v>
          </cell>
          <cell r="BN22">
            <v>383.14</v>
          </cell>
          <cell r="BO22">
            <v>403.3</v>
          </cell>
        </row>
        <row r="23">
          <cell r="A23" t="str">
            <v>Jan-Mar 09 ME Individual Split</v>
          </cell>
          <cell r="B23" t="str">
            <v>HMO</v>
          </cell>
          <cell r="C23" t="str">
            <v>MA</v>
          </cell>
          <cell r="D23" t="str">
            <v>86</v>
          </cell>
          <cell r="E23" t="str">
            <v>RX0000000085</v>
          </cell>
          <cell r="F23" t="str">
            <v>00%_015_015</v>
          </cell>
          <cell r="G23" t="str">
            <v>50%_000_999</v>
          </cell>
          <cell r="H23">
            <v>0.45</v>
          </cell>
          <cell r="I23">
            <v>0.45</v>
          </cell>
          <cell r="J23">
            <v>0.45</v>
          </cell>
          <cell r="K23">
            <v>474.94</v>
          </cell>
          <cell r="L23">
            <v>375.99</v>
          </cell>
          <cell r="M23">
            <v>395.78</v>
          </cell>
          <cell r="N23">
            <v>395.87</v>
          </cell>
          <cell r="O23">
            <v>401.29</v>
          </cell>
          <cell r="P23">
            <v>409.32</v>
          </cell>
          <cell r="Q23">
            <v>403.29</v>
          </cell>
          <cell r="R23">
            <v>413.33</v>
          </cell>
          <cell r="S23">
            <v>491.93</v>
          </cell>
          <cell r="T23">
            <v>489.18</v>
          </cell>
          <cell r="U23">
            <v>387.26749999999998</v>
          </cell>
          <cell r="V23">
            <v>407.65</v>
          </cell>
          <cell r="W23">
            <v>395.87</v>
          </cell>
          <cell r="X23">
            <v>401.29</v>
          </cell>
          <cell r="Y23">
            <v>409.32</v>
          </cell>
          <cell r="Z23">
            <v>403.29</v>
          </cell>
          <cell r="AA23">
            <v>413.33</v>
          </cell>
          <cell r="AB23">
            <v>491.93</v>
          </cell>
          <cell r="AC23">
            <v>489.18</v>
          </cell>
          <cell r="AD23">
            <v>387.26749999999998</v>
          </cell>
          <cell r="AE23">
            <v>407.65</v>
          </cell>
          <cell r="AF23">
            <v>408.98</v>
          </cell>
          <cell r="AG23">
            <v>414.58</v>
          </cell>
          <cell r="AH23">
            <v>422.87</v>
          </cell>
          <cell r="AI23">
            <v>416.65</v>
          </cell>
          <cell r="AJ23">
            <v>427.01</v>
          </cell>
          <cell r="AK23">
            <v>502.62</v>
          </cell>
          <cell r="AL23">
            <v>483.96</v>
          </cell>
          <cell r="AM23">
            <v>383.14</v>
          </cell>
          <cell r="AN23">
            <v>403.3</v>
          </cell>
          <cell r="AO23">
            <v>408.98</v>
          </cell>
          <cell r="AP23">
            <v>414.58</v>
          </cell>
          <cell r="AQ23">
            <v>422.87</v>
          </cell>
          <cell r="AR23">
            <v>416.65</v>
          </cell>
          <cell r="AS23">
            <v>427.01</v>
          </cell>
          <cell r="AT23">
            <v>502.62</v>
          </cell>
          <cell r="AU23">
            <v>483.96</v>
          </cell>
          <cell r="AV23">
            <v>383.14</v>
          </cell>
          <cell r="AW23">
            <v>403.3</v>
          </cell>
          <cell r="AX23">
            <v>408.98</v>
          </cell>
          <cell r="AY23">
            <v>414.58</v>
          </cell>
          <cell r="AZ23">
            <v>422.87</v>
          </cell>
          <cell r="BA23">
            <v>416.65</v>
          </cell>
          <cell r="BB23">
            <v>427.01</v>
          </cell>
          <cell r="BC23">
            <v>502.62</v>
          </cell>
          <cell r="BD23">
            <v>483.96</v>
          </cell>
          <cell r="BE23">
            <v>383.14</v>
          </cell>
          <cell r="BF23">
            <v>403.3</v>
          </cell>
          <cell r="BG23">
            <v>408.98</v>
          </cell>
          <cell r="BH23">
            <v>414.58</v>
          </cell>
          <cell r="BI23">
            <v>422.87</v>
          </cell>
          <cell r="BJ23">
            <v>416.65</v>
          </cell>
          <cell r="BK23">
            <v>427.01</v>
          </cell>
          <cell r="BL23">
            <v>502.62</v>
          </cell>
          <cell r="BM23">
            <v>483.96</v>
          </cell>
          <cell r="BN23">
            <v>383.14</v>
          </cell>
          <cell r="BO23">
            <v>403.3</v>
          </cell>
        </row>
        <row r="24">
          <cell r="A24" t="str">
            <v>Jan-Mar 09 ME E/K Split</v>
          </cell>
          <cell r="B24" t="str">
            <v>HMO</v>
          </cell>
          <cell r="C24" t="str">
            <v>MA</v>
          </cell>
          <cell r="D24" t="str">
            <v>88</v>
          </cell>
          <cell r="E24" t="str">
            <v>RX0000000087</v>
          </cell>
          <cell r="F24" t="str">
            <v>Deductible &amp; Coins. w/ Max</v>
          </cell>
          <cell r="G24" t="str">
            <v>00%_015_015</v>
          </cell>
          <cell r="H24">
            <v>0.14000000000000001</v>
          </cell>
          <cell r="I24">
            <v>0.14000000000000001</v>
          </cell>
          <cell r="J24">
            <v>0.14000000000000001</v>
          </cell>
          <cell r="K24">
            <v>474.94</v>
          </cell>
          <cell r="L24">
            <v>375.99</v>
          </cell>
          <cell r="M24">
            <v>395.78</v>
          </cell>
          <cell r="N24">
            <v>398.92</v>
          </cell>
          <cell r="O24">
            <v>404.38</v>
          </cell>
          <cell r="P24">
            <v>412.47</v>
          </cell>
          <cell r="Q24">
            <v>406.4</v>
          </cell>
          <cell r="R24">
            <v>416.51</v>
          </cell>
          <cell r="S24">
            <v>496.72</v>
          </cell>
          <cell r="T24">
            <v>489.18</v>
          </cell>
          <cell r="U24">
            <v>387.26749999999998</v>
          </cell>
          <cell r="V24">
            <v>407.65</v>
          </cell>
          <cell r="W24">
            <v>398.92</v>
          </cell>
          <cell r="X24">
            <v>404.38</v>
          </cell>
          <cell r="Y24">
            <v>412.47</v>
          </cell>
          <cell r="Z24">
            <v>406.4</v>
          </cell>
          <cell r="AA24">
            <v>416.51</v>
          </cell>
          <cell r="AB24">
            <v>496.72</v>
          </cell>
          <cell r="AC24">
            <v>489.18</v>
          </cell>
          <cell r="AD24">
            <v>387.26749999999998</v>
          </cell>
          <cell r="AE24">
            <v>407.65</v>
          </cell>
          <cell r="AF24">
            <v>412.12</v>
          </cell>
          <cell r="AG24">
            <v>417.76</v>
          </cell>
          <cell r="AH24">
            <v>426.13</v>
          </cell>
          <cell r="AI24">
            <v>419.85</v>
          </cell>
          <cell r="AJ24">
            <v>430.3</v>
          </cell>
          <cell r="AK24">
            <v>507.51</v>
          </cell>
          <cell r="AL24">
            <v>483.96</v>
          </cell>
          <cell r="AM24">
            <v>383.14</v>
          </cell>
          <cell r="AN24">
            <v>403.3</v>
          </cell>
          <cell r="AO24">
            <v>412.12</v>
          </cell>
          <cell r="AP24">
            <v>417.76</v>
          </cell>
          <cell r="AQ24">
            <v>426.13</v>
          </cell>
          <cell r="AR24">
            <v>419.85</v>
          </cell>
          <cell r="AS24">
            <v>430.3</v>
          </cell>
          <cell r="AT24">
            <v>507.51</v>
          </cell>
          <cell r="AU24">
            <v>483.96</v>
          </cell>
          <cell r="AV24">
            <v>383.14</v>
          </cell>
          <cell r="AW24">
            <v>403.3</v>
          </cell>
          <cell r="AX24">
            <v>412.12</v>
          </cell>
          <cell r="AY24">
            <v>417.76</v>
          </cell>
          <cell r="AZ24">
            <v>426.13</v>
          </cell>
          <cell r="BA24">
            <v>419.85</v>
          </cell>
          <cell r="BB24">
            <v>430.3</v>
          </cell>
          <cell r="BC24">
            <v>507.51</v>
          </cell>
          <cell r="BD24">
            <v>483.96</v>
          </cell>
          <cell r="BE24">
            <v>383.14</v>
          </cell>
          <cell r="BF24">
            <v>403.3</v>
          </cell>
          <cell r="BG24">
            <v>412.12</v>
          </cell>
          <cell r="BH24">
            <v>417.76</v>
          </cell>
          <cell r="BI24">
            <v>426.13</v>
          </cell>
          <cell r="BJ24">
            <v>419.85</v>
          </cell>
          <cell r="BK24">
            <v>430.3</v>
          </cell>
          <cell r="BL24">
            <v>507.51</v>
          </cell>
          <cell r="BM24">
            <v>483.96</v>
          </cell>
          <cell r="BN24">
            <v>383.14</v>
          </cell>
          <cell r="BO24">
            <v>403.3</v>
          </cell>
        </row>
        <row r="25">
          <cell r="A25" t="str">
            <v>Jan-Mar 09 ME Dual Split</v>
          </cell>
          <cell r="B25" t="str">
            <v>HMO</v>
          </cell>
          <cell r="C25" t="str">
            <v>MA</v>
          </cell>
          <cell r="D25">
            <v>92</v>
          </cell>
          <cell r="E25" t="str">
            <v>RX0000000091</v>
          </cell>
          <cell r="F25" t="str">
            <v>10/30/50 $100 DED</v>
          </cell>
          <cell r="G25" t="str">
            <v>20/60/150</v>
          </cell>
          <cell r="H25">
            <v>0</v>
          </cell>
          <cell r="I25">
            <v>0</v>
          </cell>
          <cell r="J25">
            <v>0</v>
          </cell>
          <cell r="K25">
            <v>492.76</v>
          </cell>
          <cell r="L25">
            <v>390.1</v>
          </cell>
          <cell r="M25">
            <v>410.63</v>
          </cell>
          <cell r="N25">
            <v>404.02</v>
          </cell>
          <cell r="O25">
            <v>409.56</v>
          </cell>
          <cell r="P25">
            <v>417.75</v>
          </cell>
          <cell r="Q25">
            <v>411.6</v>
          </cell>
          <cell r="R25">
            <v>421.84</v>
          </cell>
          <cell r="S25">
            <v>482.97</v>
          </cell>
          <cell r="T25">
            <v>507.54</v>
          </cell>
          <cell r="U25">
            <v>401.8</v>
          </cell>
          <cell r="V25">
            <v>422.95</v>
          </cell>
          <cell r="W25">
            <v>404.02</v>
          </cell>
          <cell r="X25">
            <v>409.56</v>
          </cell>
          <cell r="Y25">
            <v>417.75</v>
          </cell>
          <cell r="Z25">
            <v>411.6</v>
          </cell>
          <cell r="AA25">
            <v>421.84</v>
          </cell>
          <cell r="AB25">
            <v>482.97</v>
          </cell>
          <cell r="AC25">
            <v>507.54</v>
          </cell>
          <cell r="AD25">
            <v>401.8</v>
          </cell>
          <cell r="AE25">
            <v>422.95</v>
          </cell>
          <cell r="AF25">
            <v>417.4</v>
          </cell>
          <cell r="AG25">
            <v>423.12</v>
          </cell>
          <cell r="AH25">
            <v>431.58</v>
          </cell>
          <cell r="AI25">
            <v>425.23</v>
          </cell>
          <cell r="AJ25">
            <v>435.81</v>
          </cell>
          <cell r="AK25">
            <v>493.47</v>
          </cell>
          <cell r="AL25">
            <v>502.12</v>
          </cell>
          <cell r="AM25">
            <v>397.51</v>
          </cell>
          <cell r="AN25">
            <v>418.43</v>
          </cell>
          <cell r="AO25">
            <v>417.4</v>
          </cell>
          <cell r="AP25">
            <v>423.12</v>
          </cell>
          <cell r="AQ25">
            <v>431.58</v>
          </cell>
          <cell r="AR25">
            <v>425.23</v>
          </cell>
          <cell r="AS25">
            <v>435.81</v>
          </cell>
          <cell r="AT25">
            <v>493.47</v>
          </cell>
          <cell r="AU25">
            <v>502.12</v>
          </cell>
          <cell r="AV25">
            <v>397.51</v>
          </cell>
          <cell r="AW25">
            <v>418.43</v>
          </cell>
          <cell r="AX25">
            <v>417.4</v>
          </cell>
          <cell r="AY25">
            <v>423.12</v>
          </cell>
          <cell r="AZ25">
            <v>431.58</v>
          </cell>
          <cell r="BA25">
            <v>425.23</v>
          </cell>
          <cell r="BB25">
            <v>435.81</v>
          </cell>
          <cell r="BC25">
            <v>493.47</v>
          </cell>
          <cell r="BD25">
            <v>502.12</v>
          </cell>
          <cell r="BE25">
            <v>397.51</v>
          </cell>
          <cell r="BF25">
            <v>418.43</v>
          </cell>
          <cell r="BG25">
            <v>417.4</v>
          </cell>
          <cell r="BH25">
            <v>423.12</v>
          </cell>
          <cell r="BI25">
            <v>431.58</v>
          </cell>
          <cell r="BJ25">
            <v>425.23</v>
          </cell>
          <cell r="BK25">
            <v>435.81</v>
          </cell>
          <cell r="BL25">
            <v>493.47</v>
          </cell>
          <cell r="BM25">
            <v>502.12</v>
          </cell>
          <cell r="BN25">
            <v>397.51</v>
          </cell>
          <cell r="BO25">
            <v>418.43</v>
          </cell>
        </row>
        <row r="26">
          <cell r="A26" t="str">
            <v>Jan-Mar 09 ME Family Split</v>
          </cell>
          <cell r="B26" t="str">
            <v>HMO</v>
          </cell>
          <cell r="C26" t="str">
            <v>MA</v>
          </cell>
          <cell r="D26">
            <v>94</v>
          </cell>
          <cell r="E26" t="str">
            <v>RX0000000093</v>
          </cell>
          <cell r="F26" t="str">
            <v>$20/$40/$105</v>
          </cell>
          <cell r="G26" t="str">
            <v>$10/$20/$35</v>
          </cell>
          <cell r="H26">
            <v>0.41</v>
          </cell>
          <cell r="I26">
            <v>0.41</v>
          </cell>
          <cell r="J26">
            <v>0.41</v>
          </cell>
          <cell r="K26">
            <v>492.76</v>
          </cell>
          <cell r="L26">
            <v>390.1</v>
          </cell>
          <cell r="M26">
            <v>410.63</v>
          </cell>
          <cell r="N26">
            <v>406.74</v>
          </cell>
          <cell r="O26">
            <v>412.31</v>
          </cell>
          <cell r="P26">
            <v>420.56</v>
          </cell>
          <cell r="Q26">
            <v>414.37</v>
          </cell>
          <cell r="R26">
            <v>424.68</v>
          </cell>
          <cell r="S26">
            <v>487.67</v>
          </cell>
          <cell r="T26">
            <v>507.54</v>
          </cell>
          <cell r="U26">
            <v>401.8</v>
          </cell>
          <cell r="V26">
            <v>422.95</v>
          </cell>
          <cell r="W26">
            <v>406.74</v>
          </cell>
          <cell r="X26">
            <v>412.31</v>
          </cell>
          <cell r="Y26">
            <v>420.56</v>
          </cell>
          <cell r="Z26">
            <v>414.37</v>
          </cell>
          <cell r="AA26">
            <v>424.68</v>
          </cell>
          <cell r="AB26">
            <v>487.67</v>
          </cell>
          <cell r="AC26">
            <v>507.54</v>
          </cell>
          <cell r="AD26">
            <v>401.8</v>
          </cell>
          <cell r="AE26">
            <v>422.95</v>
          </cell>
          <cell r="AF26">
            <v>420.21</v>
          </cell>
          <cell r="AG26">
            <v>425.96</v>
          </cell>
          <cell r="AH26">
            <v>434.48</v>
          </cell>
          <cell r="AI26">
            <v>428.09</v>
          </cell>
          <cell r="AJ26">
            <v>438.74</v>
          </cell>
          <cell r="AK26">
            <v>498.27</v>
          </cell>
          <cell r="AL26">
            <v>502.12</v>
          </cell>
          <cell r="AM26">
            <v>397.51</v>
          </cell>
          <cell r="AN26">
            <v>418.43</v>
          </cell>
          <cell r="AO26">
            <v>420.21</v>
          </cell>
          <cell r="AP26">
            <v>425.96</v>
          </cell>
          <cell r="AQ26">
            <v>434.48</v>
          </cell>
          <cell r="AR26">
            <v>428.09</v>
          </cell>
          <cell r="AS26">
            <v>438.74</v>
          </cell>
          <cell r="AT26">
            <v>498.27</v>
          </cell>
          <cell r="AU26">
            <v>502.12</v>
          </cell>
          <cell r="AV26">
            <v>397.51</v>
          </cell>
          <cell r="AW26">
            <v>418.43</v>
          </cell>
          <cell r="AX26">
            <v>420.21</v>
          </cell>
          <cell r="AY26">
            <v>425.96</v>
          </cell>
          <cell r="AZ26">
            <v>434.48</v>
          </cell>
          <cell r="BA26">
            <v>428.09</v>
          </cell>
          <cell r="BB26">
            <v>438.74</v>
          </cell>
          <cell r="BC26">
            <v>498.27</v>
          </cell>
          <cell r="BD26">
            <v>502.12</v>
          </cell>
          <cell r="BE26">
            <v>397.51</v>
          </cell>
          <cell r="BF26">
            <v>418.43</v>
          </cell>
          <cell r="BG26">
            <v>420.21</v>
          </cell>
          <cell r="BH26">
            <v>425.96</v>
          </cell>
          <cell r="BI26">
            <v>434.48</v>
          </cell>
          <cell r="BJ26">
            <v>428.09</v>
          </cell>
          <cell r="BK26">
            <v>438.74</v>
          </cell>
          <cell r="BL26">
            <v>498.27</v>
          </cell>
          <cell r="BM26">
            <v>502.12</v>
          </cell>
          <cell r="BN26">
            <v>397.51</v>
          </cell>
          <cell r="BO26">
            <v>418.43</v>
          </cell>
        </row>
        <row r="27">
          <cell r="A27" t="str">
            <v>Jan-Mar 09 ME E/K AFS</v>
          </cell>
          <cell r="B27" t="str">
            <v>HMO</v>
          </cell>
          <cell r="C27" t="str">
            <v>MA</v>
          </cell>
          <cell r="D27" t="str">
            <v>3A</v>
          </cell>
          <cell r="E27" t="str">
            <v>RX0000000102</v>
          </cell>
          <cell r="F27" t="str">
            <v>$5/$10/$25</v>
          </cell>
          <cell r="G27" t="str">
            <v>$10/$20/$75</v>
          </cell>
          <cell r="H27">
            <v>2.431</v>
          </cell>
          <cell r="I27">
            <v>2.431</v>
          </cell>
          <cell r="J27">
            <v>2.431</v>
          </cell>
          <cell r="K27">
            <v>492.76</v>
          </cell>
          <cell r="L27">
            <v>390.1</v>
          </cell>
          <cell r="M27">
            <v>410.63</v>
          </cell>
          <cell r="N27">
            <v>409.68</v>
          </cell>
          <cell r="O27">
            <v>415.29</v>
          </cell>
          <cell r="P27">
            <v>423.6</v>
          </cell>
          <cell r="Q27">
            <v>417.36</v>
          </cell>
          <cell r="R27">
            <v>427.75</v>
          </cell>
          <cell r="S27">
            <v>492.41</v>
          </cell>
          <cell r="T27">
            <v>507.54</v>
          </cell>
          <cell r="U27">
            <v>401.8</v>
          </cell>
          <cell r="V27">
            <v>422.95</v>
          </cell>
          <cell r="W27">
            <v>409.68</v>
          </cell>
          <cell r="X27">
            <v>415.29</v>
          </cell>
          <cell r="Y27">
            <v>423.6</v>
          </cell>
          <cell r="Z27">
            <v>417.36</v>
          </cell>
          <cell r="AA27">
            <v>427.75</v>
          </cell>
          <cell r="AB27">
            <v>492.41</v>
          </cell>
          <cell r="AC27">
            <v>507.54</v>
          </cell>
          <cell r="AD27">
            <v>401.8</v>
          </cell>
          <cell r="AE27">
            <v>422.95</v>
          </cell>
          <cell r="AF27">
            <v>423.25</v>
          </cell>
          <cell r="AG27">
            <v>429.04</v>
          </cell>
          <cell r="AH27">
            <v>437.62</v>
          </cell>
          <cell r="AI27">
            <v>431.18</v>
          </cell>
          <cell r="AJ27">
            <v>441.92</v>
          </cell>
          <cell r="AK27">
            <v>503.11</v>
          </cell>
          <cell r="AL27">
            <v>502.12</v>
          </cell>
          <cell r="AM27">
            <v>397.51</v>
          </cell>
          <cell r="AN27">
            <v>418.43</v>
          </cell>
          <cell r="AO27">
            <v>423.25</v>
          </cell>
          <cell r="AP27">
            <v>429.04</v>
          </cell>
          <cell r="AQ27">
            <v>437.62</v>
          </cell>
          <cell r="AR27">
            <v>431.18</v>
          </cell>
          <cell r="AS27">
            <v>441.92</v>
          </cell>
          <cell r="AT27">
            <v>503.11</v>
          </cell>
          <cell r="AU27">
            <v>502.12</v>
          </cell>
          <cell r="AV27">
            <v>397.51</v>
          </cell>
          <cell r="AW27">
            <v>418.43</v>
          </cell>
          <cell r="AX27">
            <v>423.25</v>
          </cell>
          <cell r="AY27">
            <v>429.04</v>
          </cell>
          <cell r="AZ27">
            <v>437.62</v>
          </cell>
          <cell r="BA27">
            <v>431.18</v>
          </cell>
          <cell r="BB27">
            <v>441.92</v>
          </cell>
          <cell r="BC27">
            <v>503.11</v>
          </cell>
          <cell r="BD27">
            <v>502.12</v>
          </cell>
          <cell r="BE27">
            <v>397.51</v>
          </cell>
          <cell r="BF27">
            <v>418.43</v>
          </cell>
          <cell r="BG27">
            <v>423.25</v>
          </cell>
          <cell r="BH27">
            <v>429.04</v>
          </cell>
          <cell r="BI27">
            <v>437.62</v>
          </cell>
          <cell r="BJ27">
            <v>431.18</v>
          </cell>
          <cell r="BK27">
            <v>441.92</v>
          </cell>
          <cell r="BL27">
            <v>503.11</v>
          </cell>
          <cell r="BM27">
            <v>502.12</v>
          </cell>
          <cell r="BN27">
            <v>397.51</v>
          </cell>
          <cell r="BO27">
            <v>418.43</v>
          </cell>
        </row>
        <row r="28">
          <cell r="A28" t="str">
            <v>Jan-Mar 09 ME Dual AFS</v>
          </cell>
          <cell r="B28" t="str">
            <v>HMO</v>
          </cell>
          <cell r="C28" t="str">
            <v>MA</v>
          </cell>
          <cell r="D28" t="str">
            <v>3B</v>
          </cell>
          <cell r="E28" t="str">
            <v>RX0000000103</v>
          </cell>
          <cell r="F28" t="str">
            <v>$10/$15/$30</v>
          </cell>
          <cell r="G28" t="str">
            <v>$20/$30/$90</v>
          </cell>
          <cell r="H28">
            <v>0</v>
          </cell>
          <cell r="I28">
            <v>0</v>
          </cell>
          <cell r="J28">
            <v>0</v>
          </cell>
          <cell r="K28">
            <v>483.38</v>
          </cell>
          <cell r="L28">
            <v>382.68</v>
          </cell>
          <cell r="M28">
            <v>402.82</v>
          </cell>
          <cell r="N28">
            <v>413.82</v>
          </cell>
          <cell r="O28">
            <v>419.48</v>
          </cell>
          <cell r="P28">
            <v>427.86</v>
          </cell>
          <cell r="Q28">
            <v>421.58</v>
          </cell>
          <cell r="R28">
            <v>432.06</v>
          </cell>
          <cell r="S28">
            <v>479.81</v>
          </cell>
          <cell r="T28">
            <v>497.88</v>
          </cell>
          <cell r="U28">
            <v>394.15499999999997</v>
          </cell>
          <cell r="V28">
            <v>414.9</v>
          </cell>
          <cell r="W28">
            <v>413.82</v>
          </cell>
          <cell r="X28">
            <v>419.48</v>
          </cell>
          <cell r="Y28">
            <v>427.86</v>
          </cell>
          <cell r="Z28">
            <v>421.58</v>
          </cell>
          <cell r="AA28">
            <v>432.06</v>
          </cell>
          <cell r="AB28">
            <v>479.81</v>
          </cell>
          <cell r="AC28">
            <v>497.88</v>
          </cell>
          <cell r="AD28">
            <v>394.15499999999997</v>
          </cell>
          <cell r="AE28">
            <v>414.9</v>
          </cell>
          <cell r="AF28">
            <v>427.52</v>
          </cell>
          <cell r="AG28">
            <v>433.36</v>
          </cell>
          <cell r="AH28">
            <v>442.03</v>
          </cell>
          <cell r="AI28">
            <v>435.54</v>
          </cell>
          <cell r="AJ28">
            <v>446.36</v>
          </cell>
          <cell r="AK28">
            <v>490.24</v>
          </cell>
          <cell r="AL28">
            <v>492.56</v>
          </cell>
          <cell r="AM28">
            <v>389.95</v>
          </cell>
          <cell r="AN28">
            <v>410.47</v>
          </cell>
          <cell r="AO28">
            <v>427.52</v>
          </cell>
          <cell r="AP28">
            <v>433.36</v>
          </cell>
          <cell r="AQ28">
            <v>442.03</v>
          </cell>
          <cell r="AR28">
            <v>435.54</v>
          </cell>
          <cell r="AS28">
            <v>446.36</v>
          </cell>
          <cell r="AT28">
            <v>490.24</v>
          </cell>
          <cell r="AU28">
            <v>492.56</v>
          </cell>
          <cell r="AV28">
            <v>389.95</v>
          </cell>
          <cell r="AW28">
            <v>410.47</v>
          </cell>
          <cell r="AX28">
            <v>427.52</v>
          </cell>
          <cell r="AY28">
            <v>433.36</v>
          </cell>
          <cell r="AZ28">
            <v>442.03</v>
          </cell>
          <cell r="BA28">
            <v>435.54</v>
          </cell>
          <cell r="BB28">
            <v>446.36</v>
          </cell>
          <cell r="BC28">
            <v>490.24</v>
          </cell>
          <cell r="BD28">
            <v>492.56</v>
          </cell>
          <cell r="BE28">
            <v>389.95</v>
          </cell>
          <cell r="BF28">
            <v>410.47</v>
          </cell>
          <cell r="BG28">
            <v>427.52</v>
          </cell>
          <cell r="BH28">
            <v>433.36</v>
          </cell>
          <cell r="BI28">
            <v>442.03</v>
          </cell>
          <cell r="BJ28">
            <v>435.54</v>
          </cell>
          <cell r="BK28">
            <v>446.36</v>
          </cell>
          <cell r="BL28">
            <v>490.24</v>
          </cell>
          <cell r="BM28">
            <v>492.56</v>
          </cell>
          <cell r="BN28">
            <v>389.95</v>
          </cell>
          <cell r="BO28">
            <v>410.47</v>
          </cell>
        </row>
        <row r="29">
          <cell r="A29" t="str">
            <v>Jan-Mar 09 ME Family AFS</v>
          </cell>
          <cell r="B29" t="str">
            <v>HMO</v>
          </cell>
          <cell r="C29" t="str">
            <v>MA</v>
          </cell>
          <cell r="D29" t="str">
            <v>3C</v>
          </cell>
          <cell r="E29" t="str">
            <v>RX0000000104</v>
          </cell>
          <cell r="F29" t="str">
            <v>$5/$15/$35</v>
          </cell>
          <cell r="G29" t="str">
            <v>$10/$30/$105</v>
          </cell>
          <cell r="H29">
            <v>3.6709999999999998</v>
          </cell>
          <cell r="I29">
            <v>3.6709999999999998</v>
          </cell>
          <cell r="J29">
            <v>3.6709999999999998</v>
          </cell>
          <cell r="K29">
            <v>483.38</v>
          </cell>
          <cell r="L29">
            <v>382.68</v>
          </cell>
          <cell r="M29">
            <v>402.82</v>
          </cell>
          <cell r="N29">
            <v>416.65</v>
          </cell>
          <cell r="O29">
            <v>422.35</v>
          </cell>
          <cell r="P29">
            <v>430.8</v>
          </cell>
          <cell r="Q29">
            <v>424.46</v>
          </cell>
          <cell r="R29">
            <v>435.02</v>
          </cell>
          <cell r="S29">
            <v>484.15</v>
          </cell>
          <cell r="T29">
            <v>497.88</v>
          </cell>
          <cell r="U29">
            <v>394.15499999999997</v>
          </cell>
          <cell r="V29">
            <v>414.9</v>
          </cell>
          <cell r="W29">
            <v>416.65</v>
          </cell>
          <cell r="X29">
            <v>422.35</v>
          </cell>
          <cell r="Y29">
            <v>430.8</v>
          </cell>
          <cell r="Z29">
            <v>424.46</v>
          </cell>
          <cell r="AA29">
            <v>435.02</v>
          </cell>
          <cell r="AB29">
            <v>484.15</v>
          </cell>
          <cell r="AC29">
            <v>497.88</v>
          </cell>
          <cell r="AD29">
            <v>394.15499999999997</v>
          </cell>
          <cell r="AE29">
            <v>414.9</v>
          </cell>
          <cell r="AF29">
            <v>430.44</v>
          </cell>
          <cell r="AG29">
            <v>436.33</v>
          </cell>
          <cell r="AH29">
            <v>445.06</v>
          </cell>
          <cell r="AI29">
            <v>438.51</v>
          </cell>
          <cell r="AJ29">
            <v>449.42</v>
          </cell>
          <cell r="AK29">
            <v>494.68</v>
          </cell>
          <cell r="AL29">
            <v>492.56</v>
          </cell>
          <cell r="AM29">
            <v>389.95</v>
          </cell>
          <cell r="AN29">
            <v>410.47</v>
          </cell>
          <cell r="AO29">
            <v>430.44</v>
          </cell>
          <cell r="AP29">
            <v>436.33</v>
          </cell>
          <cell r="AQ29">
            <v>445.06</v>
          </cell>
          <cell r="AR29">
            <v>438.51</v>
          </cell>
          <cell r="AS29">
            <v>449.42</v>
          </cell>
          <cell r="AT29">
            <v>494.68</v>
          </cell>
          <cell r="AU29">
            <v>492.56</v>
          </cell>
          <cell r="AV29">
            <v>389.95</v>
          </cell>
          <cell r="AW29">
            <v>410.47</v>
          </cell>
          <cell r="AX29">
            <v>430.44</v>
          </cell>
          <cell r="AY29">
            <v>436.33</v>
          </cell>
          <cell r="AZ29">
            <v>445.06</v>
          </cell>
          <cell r="BA29">
            <v>438.51</v>
          </cell>
          <cell r="BB29">
            <v>449.42</v>
          </cell>
          <cell r="BC29">
            <v>494.68</v>
          </cell>
          <cell r="BD29">
            <v>492.56</v>
          </cell>
          <cell r="BE29">
            <v>389.95</v>
          </cell>
          <cell r="BF29">
            <v>410.47</v>
          </cell>
          <cell r="BG29">
            <v>430.44</v>
          </cell>
          <cell r="BH29">
            <v>436.33</v>
          </cell>
          <cell r="BI29">
            <v>445.06</v>
          </cell>
          <cell r="BJ29">
            <v>438.51</v>
          </cell>
          <cell r="BK29">
            <v>449.42</v>
          </cell>
          <cell r="BL29">
            <v>494.68</v>
          </cell>
          <cell r="BM29">
            <v>492.56</v>
          </cell>
          <cell r="BN29">
            <v>389.95</v>
          </cell>
          <cell r="BO29">
            <v>410.47</v>
          </cell>
        </row>
        <row r="30">
          <cell r="A30" t="str">
            <v>Jan-Mar 09 ME E/K Ratio</v>
          </cell>
          <cell r="B30" t="str">
            <v>HMO</v>
          </cell>
          <cell r="C30" t="str">
            <v>MA</v>
          </cell>
          <cell r="D30" t="str">
            <v>3G</v>
          </cell>
          <cell r="E30" t="str">
            <v>RX0000000108</v>
          </cell>
          <cell r="F30" t="str">
            <v>$10/$25/$40</v>
          </cell>
          <cell r="G30" t="str">
            <v>$20/$50/$120</v>
          </cell>
          <cell r="H30">
            <v>1.9</v>
          </cell>
          <cell r="I30">
            <v>1.9</v>
          </cell>
          <cell r="J30">
            <v>1.9</v>
          </cell>
          <cell r="K30">
            <v>483.38</v>
          </cell>
          <cell r="L30">
            <v>382.68</v>
          </cell>
          <cell r="M30">
            <v>402.82</v>
          </cell>
          <cell r="N30">
            <v>420.11</v>
          </cell>
          <cell r="O30">
            <v>425.86</v>
          </cell>
          <cell r="P30">
            <v>434.38</v>
          </cell>
          <cell r="Q30">
            <v>428</v>
          </cell>
          <cell r="R30">
            <v>438.64</v>
          </cell>
          <cell r="S30">
            <v>488.4</v>
          </cell>
          <cell r="T30">
            <v>497.88</v>
          </cell>
          <cell r="U30">
            <v>394.15499999999997</v>
          </cell>
          <cell r="V30">
            <v>414.9</v>
          </cell>
          <cell r="W30">
            <v>420.11</v>
          </cell>
          <cell r="X30">
            <v>425.86</v>
          </cell>
          <cell r="Y30">
            <v>434.38</v>
          </cell>
          <cell r="Z30">
            <v>428</v>
          </cell>
          <cell r="AA30">
            <v>438.64</v>
          </cell>
          <cell r="AB30">
            <v>488.4</v>
          </cell>
          <cell r="AC30">
            <v>497.88</v>
          </cell>
          <cell r="AD30">
            <v>394.15499999999997</v>
          </cell>
          <cell r="AE30">
            <v>414.9</v>
          </cell>
          <cell r="AF30">
            <v>434.02</v>
          </cell>
          <cell r="AG30">
            <v>439.96</v>
          </cell>
          <cell r="AH30">
            <v>448.77</v>
          </cell>
          <cell r="AI30">
            <v>442.17</v>
          </cell>
          <cell r="AJ30">
            <v>453.16</v>
          </cell>
          <cell r="AK30">
            <v>499.01</v>
          </cell>
          <cell r="AL30">
            <v>492.56</v>
          </cell>
          <cell r="AM30">
            <v>389.95</v>
          </cell>
          <cell r="AN30">
            <v>410.47</v>
          </cell>
          <cell r="AO30">
            <v>434.02</v>
          </cell>
          <cell r="AP30">
            <v>439.96</v>
          </cell>
          <cell r="AQ30">
            <v>448.77</v>
          </cell>
          <cell r="AR30">
            <v>442.17</v>
          </cell>
          <cell r="AS30">
            <v>453.16</v>
          </cell>
          <cell r="AT30">
            <v>499.01</v>
          </cell>
          <cell r="AU30">
            <v>492.56</v>
          </cell>
          <cell r="AV30">
            <v>389.95</v>
          </cell>
          <cell r="AW30">
            <v>410.47</v>
          </cell>
          <cell r="AX30">
            <v>434.02</v>
          </cell>
          <cell r="AY30">
            <v>439.96</v>
          </cell>
          <cell r="AZ30">
            <v>448.77</v>
          </cell>
          <cell r="BA30">
            <v>442.17</v>
          </cell>
          <cell r="BB30">
            <v>453.16</v>
          </cell>
          <cell r="BC30">
            <v>499.01</v>
          </cell>
          <cell r="BD30">
            <v>492.56</v>
          </cell>
          <cell r="BE30">
            <v>389.95</v>
          </cell>
          <cell r="BF30">
            <v>410.47</v>
          </cell>
          <cell r="BG30">
            <v>434.02</v>
          </cell>
          <cell r="BH30">
            <v>439.96</v>
          </cell>
          <cell r="BI30">
            <v>448.77</v>
          </cell>
          <cell r="BJ30">
            <v>442.17</v>
          </cell>
          <cell r="BK30">
            <v>453.16</v>
          </cell>
          <cell r="BL30">
            <v>499.01</v>
          </cell>
          <cell r="BM30">
            <v>492.56</v>
          </cell>
          <cell r="BN30">
            <v>389.95</v>
          </cell>
          <cell r="BO30">
            <v>410.47</v>
          </cell>
        </row>
        <row r="31">
          <cell r="A31" t="str">
            <v>Jan-Mar 09 ME Dual Ratio</v>
          </cell>
          <cell r="B31" t="str">
            <v>HMO</v>
          </cell>
          <cell r="C31" t="str">
            <v>MA</v>
          </cell>
          <cell r="D31" t="str">
            <v>3G</v>
          </cell>
          <cell r="E31" t="str">
            <v>RX0000000108</v>
          </cell>
          <cell r="F31" t="str">
            <v>10/25/40</v>
          </cell>
          <cell r="G31" t="str">
            <v>20/50/120</v>
          </cell>
          <cell r="H31">
            <v>0</v>
          </cell>
          <cell r="I31">
            <v>0</v>
          </cell>
          <cell r="J31">
            <v>0</v>
          </cell>
          <cell r="K31">
            <v>494.7</v>
          </cell>
          <cell r="L31">
            <v>391.64</v>
          </cell>
          <cell r="M31">
            <v>412.25</v>
          </cell>
          <cell r="N31">
            <v>418.7</v>
          </cell>
          <cell r="O31">
            <v>424.42</v>
          </cell>
          <cell r="P31">
            <v>432.91</v>
          </cell>
          <cell r="Q31">
            <v>426.55</v>
          </cell>
          <cell r="R31">
            <v>437.16</v>
          </cell>
          <cell r="S31">
            <v>508.06</v>
          </cell>
          <cell r="T31">
            <v>509.53</v>
          </cell>
          <cell r="U31">
            <v>403.38</v>
          </cell>
          <cell r="V31">
            <v>424.61</v>
          </cell>
          <cell r="W31">
            <v>418.7</v>
          </cell>
          <cell r="X31">
            <v>424.42</v>
          </cell>
          <cell r="Y31">
            <v>432.91</v>
          </cell>
          <cell r="Z31">
            <v>426.55</v>
          </cell>
          <cell r="AA31">
            <v>437.16</v>
          </cell>
          <cell r="AB31">
            <v>508.06</v>
          </cell>
          <cell r="AC31">
            <v>509.53</v>
          </cell>
          <cell r="AD31">
            <v>403.38</v>
          </cell>
          <cell r="AE31">
            <v>424.61</v>
          </cell>
          <cell r="AF31">
            <v>432.56</v>
          </cell>
          <cell r="AG31">
            <v>438.47</v>
          </cell>
          <cell r="AH31">
            <v>447.24</v>
          </cell>
          <cell r="AI31">
            <v>440.67</v>
          </cell>
          <cell r="AJ31">
            <v>451.64</v>
          </cell>
          <cell r="AK31">
            <v>519.1</v>
          </cell>
          <cell r="AL31">
            <v>504.1</v>
          </cell>
          <cell r="AM31">
            <v>399.08</v>
          </cell>
          <cell r="AN31">
            <v>420.08</v>
          </cell>
          <cell r="AO31">
            <v>432.56</v>
          </cell>
          <cell r="AP31">
            <v>438.47</v>
          </cell>
          <cell r="AQ31">
            <v>447.24</v>
          </cell>
          <cell r="AR31">
            <v>440.67</v>
          </cell>
          <cell r="AS31">
            <v>451.64</v>
          </cell>
          <cell r="AT31">
            <v>519.1</v>
          </cell>
          <cell r="AU31">
            <v>504.1</v>
          </cell>
          <cell r="AV31">
            <v>399.08</v>
          </cell>
          <cell r="AW31">
            <v>420.08</v>
          </cell>
          <cell r="AX31">
            <v>432.56</v>
          </cell>
          <cell r="AY31">
            <v>438.47</v>
          </cell>
          <cell r="AZ31">
            <v>447.24</v>
          </cell>
          <cell r="BA31">
            <v>440.67</v>
          </cell>
          <cell r="BB31">
            <v>451.64</v>
          </cell>
          <cell r="BC31">
            <v>519.1</v>
          </cell>
          <cell r="BD31">
            <v>504.1</v>
          </cell>
          <cell r="BE31">
            <v>399.08</v>
          </cell>
          <cell r="BF31">
            <v>420.08</v>
          </cell>
          <cell r="BG31">
            <v>432.56</v>
          </cell>
          <cell r="BH31">
            <v>438.47</v>
          </cell>
          <cell r="BI31">
            <v>447.24</v>
          </cell>
          <cell r="BJ31">
            <v>440.67</v>
          </cell>
          <cell r="BK31">
            <v>451.64</v>
          </cell>
          <cell r="BL31">
            <v>519.1</v>
          </cell>
          <cell r="BM31">
            <v>504.1</v>
          </cell>
          <cell r="BN31">
            <v>399.08</v>
          </cell>
          <cell r="BO31">
            <v>420.08</v>
          </cell>
        </row>
        <row r="32">
          <cell r="A32" t="str">
            <v>Jan-Mar 09 ME Family Ratio</v>
          </cell>
          <cell r="B32" t="str">
            <v>HMO</v>
          </cell>
          <cell r="C32" t="str">
            <v>MA</v>
          </cell>
          <cell r="D32" t="str">
            <v>4A</v>
          </cell>
          <cell r="E32" t="str">
            <v>RX0000000121</v>
          </cell>
          <cell r="F32" t="str">
            <v>$15/$25/$40</v>
          </cell>
          <cell r="G32" t="str">
            <v>$30/$50/$120</v>
          </cell>
          <cell r="H32">
            <v>2.8439999999999999</v>
          </cell>
          <cell r="I32">
            <v>2.8439999999999999</v>
          </cell>
          <cell r="J32">
            <v>2.8439999999999999</v>
          </cell>
          <cell r="K32">
            <v>494.7</v>
          </cell>
          <cell r="L32">
            <v>391.64</v>
          </cell>
          <cell r="M32">
            <v>412.25</v>
          </cell>
          <cell r="N32">
            <v>421.6</v>
          </cell>
          <cell r="O32">
            <v>427.37</v>
          </cell>
          <cell r="P32">
            <v>435.92</v>
          </cell>
          <cell r="Q32">
            <v>429.51</v>
          </cell>
          <cell r="R32">
            <v>440.2</v>
          </cell>
          <cell r="S32">
            <v>513.85</v>
          </cell>
          <cell r="T32">
            <v>509.53</v>
          </cell>
          <cell r="U32">
            <v>403.38</v>
          </cell>
          <cell r="V32">
            <v>424.61</v>
          </cell>
          <cell r="W32">
            <v>421.6</v>
          </cell>
          <cell r="X32">
            <v>427.37</v>
          </cell>
          <cell r="Y32">
            <v>435.92</v>
          </cell>
          <cell r="Z32">
            <v>429.51</v>
          </cell>
          <cell r="AA32">
            <v>440.2</v>
          </cell>
          <cell r="AB32">
            <v>513.85</v>
          </cell>
          <cell r="AC32">
            <v>509.53</v>
          </cell>
          <cell r="AD32">
            <v>403.38</v>
          </cell>
          <cell r="AE32">
            <v>424.61</v>
          </cell>
          <cell r="AF32">
            <v>435.56</v>
          </cell>
          <cell r="AG32">
            <v>441.52</v>
          </cell>
          <cell r="AH32">
            <v>450.35</v>
          </cell>
          <cell r="AI32">
            <v>443.73</v>
          </cell>
          <cell r="AJ32">
            <v>454.77</v>
          </cell>
          <cell r="AK32">
            <v>525.02</v>
          </cell>
          <cell r="AL32">
            <v>504.1</v>
          </cell>
          <cell r="AM32">
            <v>399.08</v>
          </cell>
          <cell r="AN32">
            <v>420.08</v>
          </cell>
          <cell r="AO32">
            <v>435.56</v>
          </cell>
          <cell r="AP32">
            <v>441.52</v>
          </cell>
          <cell r="AQ32">
            <v>450.35</v>
          </cell>
          <cell r="AR32">
            <v>443.73</v>
          </cell>
          <cell r="AS32">
            <v>454.77</v>
          </cell>
          <cell r="AT32">
            <v>525.02</v>
          </cell>
          <cell r="AU32">
            <v>504.1</v>
          </cell>
          <cell r="AV32">
            <v>399.08</v>
          </cell>
          <cell r="AW32">
            <v>420.08</v>
          </cell>
          <cell r="AX32">
            <v>435.56</v>
          </cell>
          <cell r="AY32">
            <v>441.52</v>
          </cell>
          <cell r="AZ32">
            <v>450.35</v>
          </cell>
          <cell r="BA32">
            <v>443.73</v>
          </cell>
          <cell r="BB32">
            <v>454.77</v>
          </cell>
          <cell r="BC32">
            <v>525.02</v>
          </cell>
          <cell r="BD32">
            <v>504.1</v>
          </cell>
          <cell r="BE32">
            <v>399.08</v>
          </cell>
          <cell r="BF32">
            <v>420.08</v>
          </cell>
          <cell r="BG32">
            <v>435.56</v>
          </cell>
          <cell r="BH32">
            <v>441.52</v>
          </cell>
          <cell r="BI32">
            <v>450.35</v>
          </cell>
          <cell r="BJ32">
            <v>443.73</v>
          </cell>
          <cell r="BK32">
            <v>454.77</v>
          </cell>
          <cell r="BL32">
            <v>525.02</v>
          </cell>
          <cell r="BM32">
            <v>504.1</v>
          </cell>
          <cell r="BN32">
            <v>399.08</v>
          </cell>
          <cell r="BO32">
            <v>420.08</v>
          </cell>
        </row>
        <row r="33">
          <cell r="A33" t="str">
            <v>Jan-Mar 09 4 Individual Split</v>
          </cell>
          <cell r="B33">
            <v>0.50680000000000003</v>
          </cell>
          <cell r="C33">
            <v>0.50680000000000003</v>
          </cell>
          <cell r="D33">
            <v>0.50680000000000003</v>
          </cell>
          <cell r="E33">
            <v>0.50680000000000003</v>
          </cell>
          <cell r="F33">
            <v>0.50680000000000003</v>
          </cell>
          <cell r="G33">
            <v>0.51459999999999995</v>
          </cell>
          <cell r="H33">
            <v>0.45</v>
          </cell>
          <cell r="I33">
            <v>0.45</v>
          </cell>
          <cell r="J33">
            <v>0.45</v>
          </cell>
          <cell r="K33">
            <v>494.7</v>
          </cell>
          <cell r="L33">
            <v>391.64</v>
          </cell>
          <cell r="M33">
            <v>412.25</v>
          </cell>
          <cell r="N33">
            <v>424.79</v>
          </cell>
          <cell r="O33">
            <v>430.6</v>
          </cell>
          <cell r="P33">
            <v>439.22</v>
          </cell>
          <cell r="Q33">
            <v>432.77</v>
          </cell>
          <cell r="R33">
            <v>443.52</v>
          </cell>
          <cell r="S33">
            <v>519.14</v>
          </cell>
          <cell r="T33">
            <v>509.53</v>
          </cell>
          <cell r="U33">
            <v>403.38</v>
          </cell>
          <cell r="V33">
            <v>424.61</v>
          </cell>
          <cell r="W33">
            <v>424.79</v>
          </cell>
          <cell r="X33">
            <v>430.6</v>
          </cell>
          <cell r="Y33">
            <v>439.22</v>
          </cell>
          <cell r="Z33">
            <v>432.77</v>
          </cell>
          <cell r="AA33">
            <v>443.52</v>
          </cell>
          <cell r="AB33">
            <v>519.14</v>
          </cell>
          <cell r="AC33">
            <v>509.53</v>
          </cell>
          <cell r="AD33">
            <v>403.38</v>
          </cell>
          <cell r="AE33">
            <v>424.61</v>
          </cell>
          <cell r="AF33">
            <v>438.86</v>
          </cell>
          <cell r="AG33">
            <v>444.86</v>
          </cell>
          <cell r="AH33">
            <v>453.76</v>
          </cell>
          <cell r="AI33">
            <v>447.09</v>
          </cell>
          <cell r="AJ33">
            <v>458.21</v>
          </cell>
          <cell r="AK33">
            <v>530.41999999999996</v>
          </cell>
          <cell r="AL33">
            <v>504.1</v>
          </cell>
          <cell r="AM33">
            <v>399.08</v>
          </cell>
          <cell r="AN33">
            <v>420.08</v>
          </cell>
          <cell r="AO33">
            <v>438.86</v>
          </cell>
          <cell r="AP33">
            <v>444.86</v>
          </cell>
          <cell r="AQ33">
            <v>453.76</v>
          </cell>
          <cell r="AR33">
            <v>447.09</v>
          </cell>
          <cell r="AS33">
            <v>458.21</v>
          </cell>
          <cell r="AT33">
            <v>530.41999999999996</v>
          </cell>
          <cell r="AU33">
            <v>504.1</v>
          </cell>
          <cell r="AV33">
            <v>399.08</v>
          </cell>
          <cell r="AW33">
            <v>420.08</v>
          </cell>
          <cell r="AX33">
            <v>438.86</v>
          </cell>
          <cell r="AY33">
            <v>444.86</v>
          </cell>
          <cell r="AZ33">
            <v>453.76</v>
          </cell>
          <cell r="BA33">
            <v>447.09</v>
          </cell>
          <cell r="BB33">
            <v>458.21</v>
          </cell>
          <cell r="BC33">
            <v>530.41999999999996</v>
          </cell>
          <cell r="BD33">
            <v>504.1</v>
          </cell>
          <cell r="BE33">
            <v>399.08</v>
          </cell>
          <cell r="BF33">
            <v>420.08</v>
          </cell>
          <cell r="BG33">
            <v>438.86</v>
          </cell>
          <cell r="BH33">
            <v>444.86</v>
          </cell>
          <cell r="BI33">
            <v>453.76</v>
          </cell>
          <cell r="BJ33">
            <v>447.09</v>
          </cell>
          <cell r="BK33">
            <v>458.21</v>
          </cell>
          <cell r="BL33">
            <v>530.41999999999996</v>
          </cell>
          <cell r="BM33">
            <v>504.1</v>
          </cell>
          <cell r="BN33">
            <v>399.08</v>
          </cell>
          <cell r="BO33">
            <v>420.08</v>
          </cell>
        </row>
        <row r="34">
          <cell r="A34" t="str">
            <v>Jan-Mar 09 4 E/K Split</v>
          </cell>
          <cell r="B34">
            <v>2.8400000000000002E-2</v>
          </cell>
          <cell r="C34">
            <v>2.8400000000000002E-2</v>
          </cell>
          <cell r="D34">
            <v>2.8400000000000002E-2</v>
          </cell>
          <cell r="E34">
            <v>2.8400000000000002E-2</v>
          </cell>
          <cell r="F34">
            <v>2.8400000000000002E-2</v>
          </cell>
          <cell r="G34">
            <v>6.5199999999999994E-2</v>
          </cell>
          <cell r="H34">
            <v>0.14000000000000001</v>
          </cell>
          <cell r="I34">
            <v>0.14000000000000001</v>
          </cell>
          <cell r="J34">
            <v>0.14000000000000001</v>
          </cell>
          <cell r="K34">
            <v>514.6</v>
          </cell>
          <cell r="L34">
            <v>407.39</v>
          </cell>
          <cell r="M34">
            <v>428.83</v>
          </cell>
          <cell r="N34">
            <v>428.24</v>
          </cell>
          <cell r="O34">
            <v>433.88</v>
          </cell>
          <cell r="P34">
            <v>438.22</v>
          </cell>
          <cell r="Q34">
            <v>438.22</v>
          </cell>
          <cell r="R34">
            <v>446.9</v>
          </cell>
          <cell r="S34">
            <v>524.54</v>
          </cell>
          <cell r="T34">
            <v>530.04</v>
          </cell>
          <cell r="U34">
            <v>419.62</v>
          </cell>
          <cell r="V34">
            <v>441.7</v>
          </cell>
          <cell r="W34">
            <v>428.24</v>
          </cell>
          <cell r="X34">
            <v>433.88</v>
          </cell>
          <cell r="Y34">
            <v>438.22</v>
          </cell>
          <cell r="Z34">
            <v>438.22</v>
          </cell>
          <cell r="AA34">
            <v>446.9</v>
          </cell>
          <cell r="AB34">
            <v>524.54</v>
          </cell>
          <cell r="AC34">
            <v>530.04</v>
          </cell>
          <cell r="AD34">
            <v>419.61500000000001</v>
          </cell>
          <cell r="AE34">
            <v>441.7</v>
          </cell>
          <cell r="AF34">
            <v>442.42</v>
          </cell>
          <cell r="AG34">
            <v>448.24</v>
          </cell>
          <cell r="AH34">
            <v>452.73</v>
          </cell>
          <cell r="AI34">
            <v>452.73</v>
          </cell>
          <cell r="AJ34">
            <v>461.69</v>
          </cell>
          <cell r="AK34">
            <v>535.94000000000005</v>
          </cell>
          <cell r="AL34">
            <v>524.38</v>
          </cell>
          <cell r="AM34">
            <v>415.13</v>
          </cell>
          <cell r="AN34">
            <v>436.98</v>
          </cell>
          <cell r="AO34">
            <v>442.42</v>
          </cell>
          <cell r="AP34">
            <v>448.24</v>
          </cell>
          <cell r="AQ34">
            <v>452.73</v>
          </cell>
          <cell r="AR34">
            <v>452.73</v>
          </cell>
          <cell r="AS34">
            <v>461.69</v>
          </cell>
          <cell r="AT34">
            <v>535.94000000000005</v>
          </cell>
          <cell r="AU34">
            <v>524.38</v>
          </cell>
          <cell r="AV34">
            <v>415.13</v>
          </cell>
          <cell r="AW34">
            <v>436.98</v>
          </cell>
          <cell r="AX34">
            <v>442.42</v>
          </cell>
          <cell r="AY34">
            <v>448.24</v>
          </cell>
          <cell r="AZ34">
            <v>452.73</v>
          </cell>
          <cell r="BA34">
            <v>452.73</v>
          </cell>
          <cell r="BB34">
            <v>461.69</v>
          </cell>
          <cell r="BC34">
            <v>535.94000000000005</v>
          </cell>
          <cell r="BD34">
            <v>524.38</v>
          </cell>
          <cell r="BE34">
            <v>415.13</v>
          </cell>
          <cell r="BF34">
            <v>436.98</v>
          </cell>
          <cell r="BG34">
            <v>442.42</v>
          </cell>
          <cell r="BH34">
            <v>448.24</v>
          </cell>
          <cell r="BI34">
            <v>452.73</v>
          </cell>
          <cell r="BJ34">
            <v>452.73</v>
          </cell>
          <cell r="BK34">
            <v>461.69</v>
          </cell>
          <cell r="BL34">
            <v>535.94000000000005</v>
          </cell>
          <cell r="BM34">
            <v>524.38</v>
          </cell>
          <cell r="BN34">
            <v>415.13</v>
          </cell>
          <cell r="BO34">
            <v>436.98</v>
          </cell>
        </row>
        <row r="35">
          <cell r="A35" t="str">
            <v>Jan-Mar 09 4 Dual Split</v>
          </cell>
          <cell r="B35">
            <v>0.1794</v>
          </cell>
          <cell r="C35">
            <v>0.1794</v>
          </cell>
          <cell r="D35">
            <v>0.1794</v>
          </cell>
          <cell r="E35">
            <v>0.1794</v>
          </cell>
          <cell r="F35">
            <v>0.1794</v>
          </cell>
          <cell r="G35">
            <v>0.18590000000000001</v>
          </cell>
          <cell r="H35">
            <v>0.13</v>
          </cell>
          <cell r="I35">
            <v>0.13</v>
          </cell>
          <cell r="J35">
            <v>0.13</v>
          </cell>
          <cell r="K35">
            <v>514.6</v>
          </cell>
          <cell r="L35">
            <v>407.39</v>
          </cell>
          <cell r="M35">
            <v>428.83</v>
          </cell>
          <cell r="N35">
            <v>431.12</v>
          </cell>
          <cell r="O35">
            <v>436.79</v>
          </cell>
          <cell r="P35">
            <v>441.17</v>
          </cell>
          <cell r="Q35">
            <v>441.17</v>
          </cell>
          <cell r="R35">
            <v>449.9</v>
          </cell>
          <cell r="S35">
            <v>530.41</v>
          </cell>
          <cell r="T35">
            <v>530.04</v>
          </cell>
          <cell r="U35">
            <v>419.62</v>
          </cell>
          <cell r="V35">
            <v>441.7</v>
          </cell>
          <cell r="W35">
            <v>431.12</v>
          </cell>
          <cell r="X35">
            <v>436.79</v>
          </cell>
          <cell r="Y35">
            <v>441.17</v>
          </cell>
          <cell r="Z35">
            <v>441.17</v>
          </cell>
          <cell r="AA35">
            <v>449.9</v>
          </cell>
          <cell r="AB35">
            <v>530.41</v>
          </cell>
          <cell r="AC35">
            <v>530.04</v>
          </cell>
          <cell r="AD35">
            <v>419.61500000000001</v>
          </cell>
          <cell r="AE35">
            <v>441.7</v>
          </cell>
          <cell r="AF35">
            <v>445.39</v>
          </cell>
          <cell r="AG35">
            <v>451.25</v>
          </cell>
          <cell r="AH35">
            <v>455.77</v>
          </cell>
          <cell r="AI35">
            <v>455.77</v>
          </cell>
          <cell r="AJ35">
            <v>464.79</v>
          </cell>
          <cell r="AK35">
            <v>541.94000000000005</v>
          </cell>
          <cell r="AL35">
            <v>524.38</v>
          </cell>
          <cell r="AM35">
            <v>415.13</v>
          </cell>
          <cell r="AN35">
            <v>436.98</v>
          </cell>
          <cell r="AO35">
            <v>445.39</v>
          </cell>
          <cell r="AP35">
            <v>451.25</v>
          </cell>
          <cell r="AQ35">
            <v>455.77</v>
          </cell>
          <cell r="AR35">
            <v>455.77</v>
          </cell>
          <cell r="AS35">
            <v>464.79</v>
          </cell>
          <cell r="AT35">
            <v>541.94000000000005</v>
          </cell>
          <cell r="AU35">
            <v>524.38</v>
          </cell>
          <cell r="AV35">
            <v>415.13</v>
          </cell>
          <cell r="AW35">
            <v>436.98</v>
          </cell>
          <cell r="AX35">
            <v>445.39</v>
          </cell>
          <cell r="AY35">
            <v>451.25</v>
          </cell>
          <cell r="AZ35">
            <v>455.77</v>
          </cell>
          <cell r="BA35">
            <v>455.77</v>
          </cell>
          <cell r="BB35">
            <v>464.79</v>
          </cell>
          <cell r="BC35">
            <v>541.94000000000005</v>
          </cell>
          <cell r="BD35">
            <v>524.38</v>
          </cell>
          <cell r="BE35">
            <v>415.13</v>
          </cell>
          <cell r="BF35">
            <v>436.98</v>
          </cell>
          <cell r="BG35">
            <v>445.39</v>
          </cell>
          <cell r="BH35">
            <v>451.25</v>
          </cell>
          <cell r="BI35">
            <v>455.77</v>
          </cell>
          <cell r="BJ35">
            <v>455.77</v>
          </cell>
          <cell r="BK35">
            <v>464.79</v>
          </cell>
          <cell r="BL35">
            <v>541.94000000000005</v>
          </cell>
          <cell r="BM35">
            <v>524.38</v>
          </cell>
          <cell r="BN35">
            <v>415.13</v>
          </cell>
          <cell r="BO35">
            <v>436.98</v>
          </cell>
        </row>
        <row r="36">
          <cell r="A36" t="str">
            <v>Jan-Mar 09 4 Family Split</v>
          </cell>
          <cell r="B36">
            <v>0.28549999999999998</v>
          </cell>
          <cell r="C36">
            <v>0.28549999999999998</v>
          </cell>
          <cell r="D36">
            <v>0.28549999999999998</v>
          </cell>
          <cell r="E36">
            <v>0.28549999999999998</v>
          </cell>
          <cell r="F36">
            <v>0.28549999999999998</v>
          </cell>
          <cell r="G36">
            <v>0.23430000000000001</v>
          </cell>
          <cell r="H36">
            <v>0.28000000000000003</v>
          </cell>
          <cell r="I36">
            <v>0.28000000000000003</v>
          </cell>
          <cell r="J36">
            <v>0.28000000000000003</v>
          </cell>
          <cell r="K36">
            <v>514.6</v>
          </cell>
          <cell r="L36">
            <v>407.39</v>
          </cell>
          <cell r="M36">
            <v>428.83</v>
          </cell>
          <cell r="N36">
            <v>434.12</v>
          </cell>
          <cell r="O36">
            <v>439.85</v>
          </cell>
          <cell r="P36">
            <v>444.24</v>
          </cell>
          <cell r="Q36">
            <v>444.24</v>
          </cell>
          <cell r="R36">
            <v>453.04</v>
          </cell>
          <cell r="S36">
            <v>536.35</v>
          </cell>
          <cell r="T36">
            <v>530.04</v>
          </cell>
          <cell r="U36">
            <v>419.62</v>
          </cell>
          <cell r="V36">
            <v>441.7</v>
          </cell>
          <cell r="W36">
            <v>434.12</v>
          </cell>
          <cell r="X36">
            <v>439.85</v>
          </cell>
          <cell r="Y36">
            <v>444.24</v>
          </cell>
          <cell r="Z36">
            <v>444.24</v>
          </cell>
          <cell r="AA36">
            <v>453.04</v>
          </cell>
          <cell r="AB36">
            <v>536.35</v>
          </cell>
          <cell r="AC36">
            <v>530.04</v>
          </cell>
          <cell r="AD36">
            <v>419.61500000000001</v>
          </cell>
          <cell r="AE36">
            <v>441.7</v>
          </cell>
          <cell r="AF36">
            <v>448.49</v>
          </cell>
          <cell r="AG36">
            <v>454.41</v>
          </cell>
          <cell r="AH36">
            <v>458.95</v>
          </cell>
          <cell r="AI36">
            <v>458.95</v>
          </cell>
          <cell r="AJ36">
            <v>468.04</v>
          </cell>
          <cell r="AK36">
            <v>548.01</v>
          </cell>
          <cell r="AL36">
            <v>524.38</v>
          </cell>
          <cell r="AM36">
            <v>415.13</v>
          </cell>
          <cell r="AN36">
            <v>436.98</v>
          </cell>
          <cell r="AO36">
            <v>448.49</v>
          </cell>
          <cell r="AP36">
            <v>454.41</v>
          </cell>
          <cell r="AQ36">
            <v>458.95</v>
          </cell>
          <cell r="AR36">
            <v>458.95</v>
          </cell>
          <cell r="AS36">
            <v>468.04</v>
          </cell>
          <cell r="AT36">
            <v>548.01</v>
          </cell>
          <cell r="AU36">
            <v>524.38</v>
          </cell>
          <cell r="AV36">
            <v>415.13</v>
          </cell>
          <cell r="AW36">
            <v>436.98</v>
          </cell>
          <cell r="AX36">
            <v>448.49</v>
          </cell>
          <cell r="AY36">
            <v>454.41</v>
          </cell>
          <cell r="AZ36">
            <v>458.95</v>
          </cell>
          <cell r="BA36">
            <v>458.95</v>
          </cell>
          <cell r="BB36">
            <v>468.04</v>
          </cell>
          <cell r="BC36">
            <v>548.01</v>
          </cell>
          <cell r="BD36">
            <v>524.38</v>
          </cell>
          <cell r="BE36">
            <v>415.13</v>
          </cell>
          <cell r="BF36">
            <v>436.98</v>
          </cell>
          <cell r="BG36">
            <v>448.49</v>
          </cell>
          <cell r="BH36">
            <v>454.41</v>
          </cell>
          <cell r="BI36">
            <v>458.95</v>
          </cell>
          <cell r="BJ36">
            <v>458.95</v>
          </cell>
          <cell r="BK36">
            <v>468.04</v>
          </cell>
          <cell r="BL36">
            <v>548.01</v>
          </cell>
          <cell r="BM36">
            <v>524.38</v>
          </cell>
          <cell r="BN36">
            <v>415.13</v>
          </cell>
          <cell r="BO36">
            <v>436.98</v>
          </cell>
        </row>
        <row r="37">
          <cell r="A37" t="str">
            <v>Jan-Mar 09 4 E/K AFS</v>
          </cell>
          <cell r="B37">
            <v>2.5289999999999999</v>
          </cell>
          <cell r="C37">
            <v>2.5289999999999999</v>
          </cell>
          <cell r="D37">
            <v>2.5289999999999999</v>
          </cell>
          <cell r="E37">
            <v>2.5289999999999999</v>
          </cell>
          <cell r="F37">
            <v>2.5289999999999999</v>
          </cell>
          <cell r="G37">
            <v>2.581</v>
          </cell>
          <cell r="H37">
            <v>2.431</v>
          </cell>
          <cell r="I37">
            <v>2.431</v>
          </cell>
          <cell r="J37">
            <v>2.431</v>
          </cell>
          <cell r="K37">
            <v>532.29999999999995</v>
          </cell>
          <cell r="L37">
            <v>421.4</v>
          </cell>
          <cell r="M37">
            <v>443.58</v>
          </cell>
          <cell r="N37">
            <v>436.77</v>
          </cell>
          <cell r="O37">
            <v>442.53</v>
          </cell>
          <cell r="P37">
            <v>446.95</v>
          </cell>
          <cell r="Q37">
            <v>446.95</v>
          </cell>
          <cell r="R37">
            <v>455.8</v>
          </cell>
          <cell r="S37">
            <v>532.62</v>
          </cell>
          <cell r="T37">
            <v>548.26</v>
          </cell>
          <cell r="U37">
            <v>434.04</v>
          </cell>
          <cell r="V37">
            <v>456.89</v>
          </cell>
          <cell r="W37">
            <v>436.77</v>
          </cell>
          <cell r="X37">
            <v>442.53</v>
          </cell>
          <cell r="Y37">
            <v>446.95</v>
          </cell>
          <cell r="Z37">
            <v>446.95</v>
          </cell>
          <cell r="AA37">
            <v>455.8</v>
          </cell>
          <cell r="AB37">
            <v>532.62</v>
          </cell>
          <cell r="AC37">
            <v>548.26</v>
          </cell>
          <cell r="AD37">
            <v>434.04</v>
          </cell>
          <cell r="AE37">
            <v>456.89</v>
          </cell>
          <cell r="AF37">
            <v>451.23</v>
          </cell>
          <cell r="AG37">
            <v>457.18</v>
          </cell>
          <cell r="AH37">
            <v>461.75</v>
          </cell>
          <cell r="AI37">
            <v>461.75</v>
          </cell>
          <cell r="AJ37">
            <v>470.9</v>
          </cell>
          <cell r="AK37">
            <v>544.20000000000005</v>
          </cell>
          <cell r="AL37">
            <v>542.41</v>
          </cell>
          <cell r="AM37">
            <v>429.41</v>
          </cell>
          <cell r="AN37">
            <v>452.01</v>
          </cell>
          <cell r="AO37">
            <v>451.23</v>
          </cell>
          <cell r="AP37">
            <v>457.18</v>
          </cell>
          <cell r="AQ37">
            <v>461.75</v>
          </cell>
          <cell r="AR37">
            <v>461.75</v>
          </cell>
          <cell r="AS37">
            <v>470.9</v>
          </cell>
          <cell r="AT37">
            <v>544.20000000000005</v>
          </cell>
          <cell r="AU37">
            <v>542.41</v>
          </cell>
          <cell r="AV37">
            <v>429.41</v>
          </cell>
          <cell r="AW37">
            <v>452.01</v>
          </cell>
          <cell r="AX37">
            <v>451.23</v>
          </cell>
          <cell r="AY37">
            <v>457.18</v>
          </cell>
          <cell r="AZ37">
            <v>461.75</v>
          </cell>
          <cell r="BA37">
            <v>461.75</v>
          </cell>
          <cell r="BB37">
            <v>470.9</v>
          </cell>
          <cell r="BC37">
            <v>544.20000000000005</v>
          </cell>
          <cell r="BD37">
            <v>542.41</v>
          </cell>
          <cell r="BE37">
            <v>429.41</v>
          </cell>
          <cell r="BF37">
            <v>452.01</v>
          </cell>
          <cell r="BG37">
            <v>451.23</v>
          </cell>
          <cell r="BH37">
            <v>457.18</v>
          </cell>
          <cell r="BI37">
            <v>461.75</v>
          </cell>
          <cell r="BJ37">
            <v>461.75</v>
          </cell>
          <cell r="BK37">
            <v>470.9</v>
          </cell>
          <cell r="BL37">
            <v>544.20000000000005</v>
          </cell>
          <cell r="BM37">
            <v>542.41</v>
          </cell>
          <cell r="BN37">
            <v>429.41</v>
          </cell>
          <cell r="BO37">
            <v>452.01</v>
          </cell>
        </row>
        <row r="38">
          <cell r="A38" t="str">
            <v>Jan-Mar 09 4 Dual AFS</v>
          </cell>
          <cell r="B38">
            <v>2</v>
          </cell>
          <cell r="C38">
            <v>2</v>
          </cell>
          <cell r="D38">
            <v>2</v>
          </cell>
          <cell r="E38">
            <v>2</v>
          </cell>
          <cell r="F38">
            <v>2</v>
          </cell>
          <cell r="G38">
            <v>2</v>
          </cell>
          <cell r="H38">
            <v>2.0259999999999998</v>
          </cell>
          <cell r="I38">
            <v>2.0259999999999998</v>
          </cell>
          <cell r="J38">
            <v>2.0259999999999998</v>
          </cell>
          <cell r="K38">
            <v>532.29999999999995</v>
          </cell>
          <cell r="L38">
            <v>421.4</v>
          </cell>
          <cell r="M38">
            <v>443.58</v>
          </cell>
          <cell r="N38">
            <v>439.68</v>
          </cell>
          <cell r="O38">
            <v>445.48</v>
          </cell>
          <cell r="P38">
            <v>449.93</v>
          </cell>
          <cell r="Q38">
            <v>449.93</v>
          </cell>
          <cell r="R38">
            <v>458.84</v>
          </cell>
          <cell r="S38">
            <v>537.49</v>
          </cell>
          <cell r="T38">
            <v>548.26</v>
          </cell>
          <cell r="U38">
            <v>434.04</v>
          </cell>
          <cell r="V38">
            <v>456.89</v>
          </cell>
          <cell r="W38">
            <v>439.68</v>
          </cell>
          <cell r="X38">
            <v>445.48</v>
          </cell>
          <cell r="Y38">
            <v>449.93</v>
          </cell>
          <cell r="Z38">
            <v>449.93</v>
          </cell>
          <cell r="AA38">
            <v>458.84</v>
          </cell>
          <cell r="AB38">
            <v>537.49</v>
          </cell>
          <cell r="AC38">
            <v>548.26</v>
          </cell>
          <cell r="AD38">
            <v>434.04</v>
          </cell>
          <cell r="AE38">
            <v>456.89</v>
          </cell>
          <cell r="AF38">
            <v>454.23</v>
          </cell>
          <cell r="AG38">
            <v>460.23</v>
          </cell>
          <cell r="AH38">
            <v>464.82</v>
          </cell>
          <cell r="AI38">
            <v>464.82</v>
          </cell>
          <cell r="AJ38">
            <v>474.03</v>
          </cell>
          <cell r="AK38">
            <v>549.16999999999996</v>
          </cell>
          <cell r="AL38">
            <v>542.41</v>
          </cell>
          <cell r="AM38">
            <v>429.41</v>
          </cell>
          <cell r="AN38">
            <v>452.01</v>
          </cell>
          <cell r="AO38">
            <v>454.23</v>
          </cell>
          <cell r="AP38">
            <v>460.23</v>
          </cell>
          <cell r="AQ38">
            <v>464.82</v>
          </cell>
          <cell r="AR38">
            <v>464.82</v>
          </cell>
          <cell r="AS38">
            <v>474.03</v>
          </cell>
          <cell r="AT38">
            <v>549.16999999999996</v>
          </cell>
          <cell r="AU38">
            <v>542.41</v>
          </cell>
          <cell r="AV38">
            <v>429.41</v>
          </cell>
          <cell r="AW38">
            <v>452.01</v>
          </cell>
          <cell r="AX38">
            <v>454.23</v>
          </cell>
          <cell r="AY38">
            <v>460.23</v>
          </cell>
          <cell r="AZ38">
            <v>464.82</v>
          </cell>
          <cell r="BA38">
            <v>464.82</v>
          </cell>
          <cell r="BB38">
            <v>474.03</v>
          </cell>
          <cell r="BC38">
            <v>549.16999999999996</v>
          </cell>
          <cell r="BD38">
            <v>542.41</v>
          </cell>
          <cell r="BE38">
            <v>429.41</v>
          </cell>
          <cell r="BF38">
            <v>452.01</v>
          </cell>
          <cell r="BG38">
            <v>454.23</v>
          </cell>
          <cell r="BH38">
            <v>460.23</v>
          </cell>
          <cell r="BI38">
            <v>464.82</v>
          </cell>
          <cell r="BJ38">
            <v>464.82</v>
          </cell>
          <cell r="BK38">
            <v>474.03</v>
          </cell>
          <cell r="BL38">
            <v>549.16999999999996</v>
          </cell>
          <cell r="BM38">
            <v>542.41</v>
          </cell>
          <cell r="BN38">
            <v>429.41</v>
          </cell>
          <cell r="BO38">
            <v>452.01</v>
          </cell>
        </row>
        <row r="39">
          <cell r="A39" t="str">
            <v>Jan-Mar 09 4 Family AFS</v>
          </cell>
          <cell r="B39">
            <v>4.0679999999999996</v>
          </cell>
          <cell r="C39">
            <v>4.0679999999999996</v>
          </cell>
          <cell r="D39">
            <v>4.0679999999999996</v>
          </cell>
          <cell r="E39">
            <v>4.0679999999999996</v>
          </cell>
          <cell r="F39">
            <v>4.0679999999999996</v>
          </cell>
          <cell r="G39">
            <v>3.9409999999999998</v>
          </cell>
          <cell r="H39">
            <v>4.4329999999999998</v>
          </cell>
          <cell r="I39">
            <v>4.4329999999999998</v>
          </cell>
          <cell r="J39">
            <v>4.4329999999999998</v>
          </cell>
          <cell r="K39">
            <v>532.29999999999995</v>
          </cell>
          <cell r="L39">
            <v>421.4</v>
          </cell>
          <cell r="M39">
            <v>443.58</v>
          </cell>
          <cell r="N39">
            <v>442.76</v>
          </cell>
          <cell r="O39">
            <v>448.6</v>
          </cell>
          <cell r="P39">
            <v>453.08</v>
          </cell>
          <cell r="Q39">
            <v>453.08</v>
          </cell>
          <cell r="R39">
            <v>462.06</v>
          </cell>
          <cell r="S39">
            <v>542.4</v>
          </cell>
          <cell r="T39">
            <v>548.26</v>
          </cell>
          <cell r="U39">
            <v>434.04</v>
          </cell>
          <cell r="V39">
            <v>456.89</v>
          </cell>
          <cell r="W39">
            <v>442.76</v>
          </cell>
          <cell r="X39">
            <v>448.6</v>
          </cell>
          <cell r="Y39">
            <v>453.08</v>
          </cell>
          <cell r="Z39">
            <v>453.08</v>
          </cell>
          <cell r="AA39">
            <v>462.06</v>
          </cell>
          <cell r="AB39">
            <v>542.4</v>
          </cell>
          <cell r="AC39">
            <v>548.26</v>
          </cell>
          <cell r="AD39">
            <v>434.04</v>
          </cell>
          <cell r="AE39">
            <v>456.89</v>
          </cell>
          <cell r="AF39">
            <v>457.41</v>
          </cell>
          <cell r="AG39">
            <v>463.45</v>
          </cell>
          <cell r="AH39">
            <v>468.08</v>
          </cell>
          <cell r="AI39">
            <v>468.08</v>
          </cell>
          <cell r="AJ39">
            <v>477.35</v>
          </cell>
          <cell r="AK39">
            <v>554.19000000000005</v>
          </cell>
          <cell r="AL39">
            <v>542.41</v>
          </cell>
          <cell r="AM39">
            <v>429.41</v>
          </cell>
          <cell r="AN39">
            <v>452.01</v>
          </cell>
          <cell r="AO39">
            <v>457.41</v>
          </cell>
          <cell r="AP39">
            <v>463.45</v>
          </cell>
          <cell r="AQ39">
            <v>468.08</v>
          </cell>
          <cell r="AR39">
            <v>468.08</v>
          </cell>
          <cell r="AS39">
            <v>477.35</v>
          </cell>
          <cell r="AT39">
            <v>554.19000000000005</v>
          </cell>
          <cell r="AU39">
            <v>542.41</v>
          </cell>
          <cell r="AV39">
            <v>429.41</v>
          </cell>
          <cell r="AW39">
            <v>452.01</v>
          </cell>
          <cell r="AX39">
            <v>457.41</v>
          </cell>
          <cell r="AY39">
            <v>463.45</v>
          </cell>
          <cell r="AZ39">
            <v>468.08</v>
          </cell>
          <cell r="BA39">
            <v>468.08</v>
          </cell>
          <cell r="BB39">
            <v>477.35</v>
          </cell>
          <cell r="BC39">
            <v>554.19000000000005</v>
          </cell>
          <cell r="BD39">
            <v>542.41</v>
          </cell>
          <cell r="BE39">
            <v>429.41</v>
          </cell>
          <cell r="BF39">
            <v>452.01</v>
          </cell>
          <cell r="BG39">
            <v>457.41</v>
          </cell>
          <cell r="BH39">
            <v>463.45</v>
          </cell>
          <cell r="BI39">
            <v>468.08</v>
          </cell>
          <cell r="BJ39">
            <v>468.08</v>
          </cell>
          <cell r="BK39">
            <v>477.35</v>
          </cell>
          <cell r="BL39">
            <v>554.19000000000005</v>
          </cell>
          <cell r="BM39">
            <v>542.41</v>
          </cell>
          <cell r="BN39">
            <v>429.41</v>
          </cell>
          <cell r="BO39">
            <v>452.01</v>
          </cell>
        </row>
        <row r="40">
          <cell r="A40" t="str">
            <v>Jan-Mar 09 4 E/K Ratio</v>
          </cell>
          <cell r="B40">
            <v>1.9</v>
          </cell>
          <cell r="C40">
            <v>1.9</v>
          </cell>
          <cell r="D40">
            <v>1.9</v>
          </cell>
          <cell r="E40">
            <v>1.9</v>
          </cell>
          <cell r="F40">
            <v>1.9</v>
          </cell>
          <cell r="G40">
            <v>1.95</v>
          </cell>
          <cell r="H40">
            <v>1.9</v>
          </cell>
          <cell r="I40">
            <v>1.9</v>
          </cell>
          <cell r="J40">
            <v>1.9</v>
          </cell>
          <cell r="K40">
            <v>526.74</v>
          </cell>
          <cell r="L40">
            <v>417</v>
          </cell>
          <cell r="M40">
            <v>438.95</v>
          </cell>
          <cell r="N40">
            <v>445.55</v>
          </cell>
          <cell r="O40">
            <v>451.43</v>
          </cell>
          <cell r="P40">
            <v>455.93</v>
          </cell>
          <cell r="Q40">
            <v>455.93</v>
          </cell>
          <cell r="R40">
            <v>464.97</v>
          </cell>
          <cell r="S40">
            <v>547.36</v>
          </cell>
          <cell r="T40">
            <v>542.54</v>
          </cell>
          <cell r="U40">
            <v>429.51</v>
          </cell>
          <cell r="V40">
            <v>452.12</v>
          </cell>
          <cell r="W40">
            <v>445.55</v>
          </cell>
          <cell r="X40">
            <v>451.43</v>
          </cell>
          <cell r="Y40">
            <v>455.93</v>
          </cell>
          <cell r="Z40">
            <v>455.93</v>
          </cell>
          <cell r="AA40">
            <v>464.97</v>
          </cell>
          <cell r="AB40">
            <v>547.36</v>
          </cell>
          <cell r="AC40">
            <v>542.54</v>
          </cell>
          <cell r="AD40">
            <v>429.51</v>
          </cell>
          <cell r="AE40">
            <v>452.12</v>
          </cell>
          <cell r="AF40">
            <v>460.29</v>
          </cell>
          <cell r="AG40">
            <v>466.37</v>
          </cell>
          <cell r="AH40">
            <v>471.03</v>
          </cell>
          <cell r="AI40">
            <v>471.03</v>
          </cell>
          <cell r="AJ40">
            <v>480.36</v>
          </cell>
          <cell r="AK40">
            <v>559.26</v>
          </cell>
          <cell r="AL40">
            <v>536.75</v>
          </cell>
          <cell r="AM40">
            <v>424.93</v>
          </cell>
          <cell r="AN40">
            <v>447.29</v>
          </cell>
          <cell r="AO40">
            <v>460.29</v>
          </cell>
          <cell r="AP40">
            <v>466.37</v>
          </cell>
          <cell r="AQ40">
            <v>471.03</v>
          </cell>
          <cell r="AR40">
            <v>471.03</v>
          </cell>
          <cell r="AS40">
            <v>480.36</v>
          </cell>
          <cell r="AT40">
            <v>559.26</v>
          </cell>
          <cell r="AU40">
            <v>536.75</v>
          </cell>
          <cell r="AV40">
            <v>424.93</v>
          </cell>
          <cell r="AW40">
            <v>447.29</v>
          </cell>
          <cell r="AX40">
            <v>460.29</v>
          </cell>
          <cell r="AY40">
            <v>466.37</v>
          </cell>
          <cell r="AZ40">
            <v>471.03</v>
          </cell>
          <cell r="BA40">
            <v>471.03</v>
          </cell>
          <cell r="BB40">
            <v>480.36</v>
          </cell>
          <cell r="BC40">
            <v>559.26</v>
          </cell>
          <cell r="BD40">
            <v>536.75</v>
          </cell>
          <cell r="BE40">
            <v>424.93</v>
          </cell>
          <cell r="BF40">
            <v>447.29</v>
          </cell>
          <cell r="BG40">
            <v>460.29</v>
          </cell>
          <cell r="BH40">
            <v>466.37</v>
          </cell>
          <cell r="BI40">
            <v>471.03</v>
          </cell>
          <cell r="BJ40">
            <v>471.03</v>
          </cell>
          <cell r="BK40">
            <v>480.36</v>
          </cell>
          <cell r="BL40">
            <v>559.26</v>
          </cell>
          <cell r="BM40">
            <v>536.75</v>
          </cell>
          <cell r="BN40">
            <v>424.93</v>
          </cell>
          <cell r="BO40">
            <v>447.29</v>
          </cell>
        </row>
        <row r="41">
          <cell r="A41" t="str">
            <v>Jan-Mar 09 4 Dual Ratio</v>
          </cell>
          <cell r="B41">
            <v>2</v>
          </cell>
          <cell r="C41">
            <v>2</v>
          </cell>
          <cell r="D41">
            <v>2</v>
          </cell>
          <cell r="E41">
            <v>2</v>
          </cell>
          <cell r="F41">
            <v>2</v>
          </cell>
          <cell r="G41">
            <v>2.0499999999999998</v>
          </cell>
          <cell r="H41">
            <v>2.1080000000000001</v>
          </cell>
          <cell r="I41">
            <v>2.1080000000000001</v>
          </cell>
          <cell r="J41">
            <v>2.1080000000000001</v>
          </cell>
          <cell r="K41">
            <v>526.74</v>
          </cell>
          <cell r="L41">
            <v>417</v>
          </cell>
          <cell r="M41">
            <v>438.95</v>
          </cell>
          <cell r="N41">
            <v>448.52</v>
          </cell>
          <cell r="O41">
            <v>454.43</v>
          </cell>
          <cell r="P41">
            <v>458.97</v>
          </cell>
          <cell r="Q41">
            <v>458.97</v>
          </cell>
          <cell r="R41">
            <v>468.07</v>
          </cell>
          <cell r="S41">
            <v>552.36</v>
          </cell>
          <cell r="T41">
            <v>542.54</v>
          </cell>
          <cell r="U41">
            <v>429.51</v>
          </cell>
          <cell r="V41">
            <v>452.12</v>
          </cell>
          <cell r="W41">
            <v>448.52</v>
          </cell>
          <cell r="X41">
            <v>454.43</v>
          </cell>
          <cell r="Y41">
            <v>458.97</v>
          </cell>
          <cell r="Z41">
            <v>458.97</v>
          </cell>
          <cell r="AA41">
            <v>468.07</v>
          </cell>
          <cell r="AB41">
            <v>552.36</v>
          </cell>
          <cell r="AC41">
            <v>542.54</v>
          </cell>
          <cell r="AD41">
            <v>429.51</v>
          </cell>
          <cell r="AE41">
            <v>452.12</v>
          </cell>
          <cell r="AF41">
            <v>463.36</v>
          </cell>
          <cell r="AG41">
            <v>469.47</v>
          </cell>
          <cell r="AH41">
            <v>474.17</v>
          </cell>
          <cell r="AI41">
            <v>474.17</v>
          </cell>
          <cell r="AJ41">
            <v>483.56</v>
          </cell>
          <cell r="AK41">
            <v>564.37</v>
          </cell>
          <cell r="AL41">
            <v>536.75</v>
          </cell>
          <cell r="AM41">
            <v>424.93</v>
          </cell>
          <cell r="AN41">
            <v>447.29</v>
          </cell>
          <cell r="AO41">
            <v>463.36</v>
          </cell>
          <cell r="AP41">
            <v>469.47</v>
          </cell>
          <cell r="AQ41">
            <v>474.17</v>
          </cell>
          <cell r="AR41">
            <v>474.17</v>
          </cell>
          <cell r="AS41">
            <v>483.56</v>
          </cell>
          <cell r="AT41">
            <v>564.37</v>
          </cell>
          <cell r="AU41">
            <v>536.75</v>
          </cell>
          <cell r="AV41">
            <v>424.93</v>
          </cell>
          <cell r="AW41">
            <v>447.29</v>
          </cell>
          <cell r="AX41">
            <v>463.36</v>
          </cell>
          <cell r="AY41">
            <v>469.47</v>
          </cell>
          <cell r="AZ41">
            <v>474.17</v>
          </cell>
          <cell r="BA41">
            <v>474.17</v>
          </cell>
          <cell r="BB41">
            <v>483.56</v>
          </cell>
          <cell r="BC41">
            <v>564.37</v>
          </cell>
          <cell r="BD41">
            <v>536.75</v>
          </cell>
          <cell r="BE41">
            <v>424.93</v>
          </cell>
          <cell r="BF41">
            <v>447.29</v>
          </cell>
          <cell r="BG41">
            <v>463.36</v>
          </cell>
          <cell r="BH41">
            <v>469.47</v>
          </cell>
          <cell r="BI41">
            <v>474.17</v>
          </cell>
          <cell r="BJ41">
            <v>474.17</v>
          </cell>
          <cell r="BK41">
            <v>483.56</v>
          </cell>
          <cell r="BL41">
            <v>564.37</v>
          </cell>
          <cell r="BM41">
            <v>536.75</v>
          </cell>
          <cell r="BN41">
            <v>424.93</v>
          </cell>
          <cell r="BO41">
            <v>447.29</v>
          </cell>
        </row>
        <row r="42">
          <cell r="A42" t="str">
            <v>Jan-Mar 09 4 Family Ratio</v>
          </cell>
          <cell r="B42">
            <v>3.1</v>
          </cell>
          <cell r="C42">
            <v>3.1</v>
          </cell>
          <cell r="D42">
            <v>3.1</v>
          </cell>
          <cell r="E42">
            <v>3.1</v>
          </cell>
          <cell r="F42">
            <v>3.1</v>
          </cell>
          <cell r="G42">
            <v>3.04</v>
          </cell>
          <cell r="H42">
            <v>3.1850000000000001</v>
          </cell>
          <cell r="I42">
            <v>3.1850000000000001</v>
          </cell>
          <cell r="J42">
            <v>3.1850000000000001</v>
          </cell>
          <cell r="K42">
            <v>526.74</v>
          </cell>
          <cell r="L42">
            <v>417</v>
          </cell>
          <cell r="M42">
            <v>438.95</v>
          </cell>
          <cell r="N42">
            <v>452.15</v>
          </cell>
          <cell r="O42">
            <v>458.11</v>
          </cell>
          <cell r="P42">
            <v>462.69</v>
          </cell>
          <cell r="Q42">
            <v>462.69</v>
          </cell>
          <cell r="R42">
            <v>471.86</v>
          </cell>
          <cell r="S42">
            <v>557.41</v>
          </cell>
          <cell r="T42">
            <v>542.54</v>
          </cell>
          <cell r="U42">
            <v>429.51</v>
          </cell>
          <cell r="V42">
            <v>452.12</v>
          </cell>
          <cell r="W42">
            <v>452.15</v>
          </cell>
          <cell r="X42">
            <v>458.11</v>
          </cell>
          <cell r="Y42">
            <v>462.69</v>
          </cell>
          <cell r="Z42">
            <v>462.69</v>
          </cell>
          <cell r="AA42">
            <v>471.86</v>
          </cell>
          <cell r="AB42">
            <v>557.41</v>
          </cell>
          <cell r="AC42">
            <v>542.54</v>
          </cell>
          <cell r="AD42">
            <v>429.51</v>
          </cell>
          <cell r="AE42">
            <v>452.12</v>
          </cell>
          <cell r="AF42">
            <v>467.11</v>
          </cell>
          <cell r="AG42">
            <v>473.28</v>
          </cell>
          <cell r="AH42">
            <v>478</v>
          </cell>
          <cell r="AI42">
            <v>478</v>
          </cell>
          <cell r="AJ42">
            <v>487.47</v>
          </cell>
          <cell r="AK42">
            <v>569.53</v>
          </cell>
          <cell r="AL42">
            <v>536.75</v>
          </cell>
          <cell r="AM42">
            <v>424.93</v>
          </cell>
          <cell r="AN42">
            <v>447.29</v>
          </cell>
          <cell r="AO42">
            <v>467.11</v>
          </cell>
          <cell r="AP42">
            <v>473.28</v>
          </cell>
          <cell r="AQ42">
            <v>478</v>
          </cell>
          <cell r="AR42">
            <v>478</v>
          </cell>
          <cell r="AS42">
            <v>487.47</v>
          </cell>
          <cell r="AT42">
            <v>569.53</v>
          </cell>
          <cell r="AU42">
            <v>536.75</v>
          </cell>
          <cell r="AV42">
            <v>424.93</v>
          </cell>
          <cell r="AW42">
            <v>447.29</v>
          </cell>
          <cell r="AX42">
            <v>467.11</v>
          </cell>
          <cell r="AY42">
            <v>473.28</v>
          </cell>
          <cell r="AZ42">
            <v>478</v>
          </cell>
          <cell r="BA42">
            <v>478</v>
          </cell>
          <cell r="BB42">
            <v>487.47</v>
          </cell>
          <cell r="BC42">
            <v>569.53</v>
          </cell>
          <cell r="BD42">
            <v>536.75</v>
          </cell>
          <cell r="BE42">
            <v>424.93</v>
          </cell>
          <cell r="BF42">
            <v>447.29</v>
          </cell>
          <cell r="BG42">
            <v>467.11</v>
          </cell>
          <cell r="BH42">
            <v>473.28</v>
          </cell>
          <cell r="BI42">
            <v>478</v>
          </cell>
          <cell r="BJ42">
            <v>478</v>
          </cell>
          <cell r="BK42">
            <v>487.47</v>
          </cell>
          <cell r="BL42">
            <v>569.53</v>
          </cell>
          <cell r="BM42">
            <v>536.75</v>
          </cell>
          <cell r="BN42">
            <v>424.93</v>
          </cell>
          <cell r="BO42">
            <v>447.29</v>
          </cell>
        </row>
        <row r="43">
          <cell r="A43" t="str">
            <v>Apr-Jun 09 2 Individual Split</v>
          </cell>
          <cell r="B43">
            <v>0.50680000000000003</v>
          </cell>
          <cell r="C43">
            <v>0.50680000000000003</v>
          </cell>
          <cell r="D43">
            <v>0.50680000000000003</v>
          </cell>
          <cell r="E43">
            <v>0.50680000000000003</v>
          </cell>
          <cell r="F43">
            <v>0.50680000000000003</v>
          </cell>
          <cell r="G43">
            <v>0.51459999999999995</v>
          </cell>
          <cell r="H43">
            <v>0.45</v>
          </cell>
          <cell r="I43">
            <v>0.45</v>
          </cell>
          <cell r="J43">
            <v>0.45</v>
          </cell>
          <cell r="K43">
            <v>539.29999999999995</v>
          </cell>
          <cell r="L43">
            <v>426.94</v>
          </cell>
          <cell r="M43">
            <v>449.42</v>
          </cell>
          <cell r="N43">
            <v>454.4</v>
          </cell>
          <cell r="O43">
            <v>460.4</v>
          </cell>
          <cell r="P43">
            <v>465</v>
          </cell>
          <cell r="Q43">
            <v>465</v>
          </cell>
          <cell r="R43">
            <v>474.21</v>
          </cell>
          <cell r="S43">
            <v>532.79</v>
          </cell>
          <cell r="T43">
            <v>555.48</v>
          </cell>
          <cell r="U43">
            <v>439.75</v>
          </cell>
          <cell r="V43">
            <v>462.9</v>
          </cell>
          <cell r="W43">
            <v>454.4</v>
          </cell>
          <cell r="X43">
            <v>460.4</v>
          </cell>
          <cell r="Y43">
            <v>465</v>
          </cell>
          <cell r="Z43">
            <v>465</v>
          </cell>
          <cell r="AA43">
            <v>474.21</v>
          </cell>
          <cell r="AB43">
            <v>532.79</v>
          </cell>
          <cell r="AC43">
            <v>555.48</v>
          </cell>
          <cell r="AD43">
            <v>439.75</v>
          </cell>
          <cell r="AE43">
            <v>462.9</v>
          </cell>
          <cell r="AF43">
            <v>469.44</v>
          </cell>
          <cell r="AG43">
            <v>475.64</v>
          </cell>
          <cell r="AH43">
            <v>480.39</v>
          </cell>
          <cell r="AI43">
            <v>480.39</v>
          </cell>
          <cell r="AJ43">
            <v>489.9</v>
          </cell>
          <cell r="AK43">
            <v>544.37</v>
          </cell>
          <cell r="AL43">
            <v>549.54999999999995</v>
          </cell>
          <cell r="AM43">
            <v>435.06</v>
          </cell>
          <cell r="AN43">
            <v>457.95</v>
          </cell>
          <cell r="AO43">
            <v>469.44</v>
          </cell>
          <cell r="AP43">
            <v>475.64</v>
          </cell>
          <cell r="AQ43">
            <v>480.39</v>
          </cell>
          <cell r="AR43">
            <v>480.39</v>
          </cell>
          <cell r="AS43">
            <v>489.9</v>
          </cell>
          <cell r="AT43">
            <v>544.37</v>
          </cell>
          <cell r="AU43">
            <v>549.54999999999995</v>
          </cell>
          <cell r="AV43">
            <v>435.06</v>
          </cell>
          <cell r="AW43">
            <v>457.95</v>
          </cell>
          <cell r="AX43">
            <v>469.44</v>
          </cell>
          <cell r="AY43">
            <v>475.64</v>
          </cell>
          <cell r="AZ43">
            <v>480.39</v>
          </cell>
          <cell r="BA43">
            <v>480.39</v>
          </cell>
          <cell r="BB43">
            <v>489.9</v>
          </cell>
          <cell r="BC43">
            <v>544.37</v>
          </cell>
          <cell r="BD43">
            <v>549.54999999999995</v>
          </cell>
          <cell r="BE43">
            <v>435.06</v>
          </cell>
          <cell r="BF43">
            <v>457.95</v>
          </cell>
          <cell r="BG43">
            <v>469.44</v>
          </cell>
          <cell r="BH43">
            <v>475.64</v>
          </cell>
          <cell r="BI43">
            <v>480.39</v>
          </cell>
          <cell r="BJ43">
            <v>480.39</v>
          </cell>
          <cell r="BK43">
            <v>489.9</v>
          </cell>
          <cell r="BL43">
            <v>544.37</v>
          </cell>
          <cell r="BM43">
            <v>549.54999999999995</v>
          </cell>
          <cell r="BN43">
            <v>435.06</v>
          </cell>
          <cell r="BO43">
            <v>457.95</v>
          </cell>
        </row>
        <row r="44">
          <cell r="A44" t="str">
            <v>Apr-Jun 09 2 E/K Split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539.29999999999995</v>
          </cell>
          <cell r="L44">
            <v>426.94</v>
          </cell>
          <cell r="M44">
            <v>449.42</v>
          </cell>
          <cell r="N44">
            <v>457.5</v>
          </cell>
          <cell r="O44">
            <v>463.54</v>
          </cell>
          <cell r="P44">
            <v>468.17</v>
          </cell>
          <cell r="Q44">
            <v>468.17</v>
          </cell>
          <cell r="R44">
            <v>477.45</v>
          </cell>
          <cell r="S44">
            <v>538.33000000000004</v>
          </cell>
          <cell r="T44">
            <v>555.48</v>
          </cell>
          <cell r="U44">
            <v>439.75</v>
          </cell>
          <cell r="V44">
            <v>462.9</v>
          </cell>
          <cell r="W44">
            <v>457.5</v>
          </cell>
          <cell r="X44">
            <v>463.54</v>
          </cell>
          <cell r="Y44">
            <v>468.17</v>
          </cell>
          <cell r="Z44">
            <v>468.17</v>
          </cell>
          <cell r="AA44">
            <v>477.45</v>
          </cell>
          <cell r="AB44">
            <v>538.33000000000004</v>
          </cell>
          <cell r="AC44">
            <v>555.48</v>
          </cell>
          <cell r="AD44">
            <v>439.75</v>
          </cell>
          <cell r="AE44">
            <v>462.9</v>
          </cell>
          <cell r="AF44">
            <v>472.64</v>
          </cell>
          <cell r="AG44">
            <v>478.88</v>
          </cell>
          <cell r="AH44">
            <v>483.67</v>
          </cell>
          <cell r="AI44">
            <v>483.67</v>
          </cell>
          <cell r="AJ44">
            <v>493.25</v>
          </cell>
          <cell r="AK44">
            <v>550.03</v>
          </cell>
          <cell r="AL44">
            <v>549.54999999999995</v>
          </cell>
          <cell r="AM44">
            <v>435.06</v>
          </cell>
          <cell r="AN44">
            <v>457.95</v>
          </cell>
          <cell r="AO44">
            <v>472.64</v>
          </cell>
          <cell r="AP44">
            <v>478.88</v>
          </cell>
          <cell r="AQ44">
            <v>483.67</v>
          </cell>
          <cell r="AR44">
            <v>483.67</v>
          </cell>
          <cell r="AS44">
            <v>493.25</v>
          </cell>
          <cell r="AT44">
            <v>550.03</v>
          </cell>
          <cell r="AU44">
            <v>549.54999999999995</v>
          </cell>
          <cell r="AV44">
            <v>435.06</v>
          </cell>
          <cell r="AW44">
            <v>457.95</v>
          </cell>
          <cell r="AX44">
            <v>472.64</v>
          </cell>
          <cell r="AY44">
            <v>478.88</v>
          </cell>
          <cell r="AZ44">
            <v>483.67</v>
          </cell>
          <cell r="BA44">
            <v>483.67</v>
          </cell>
          <cell r="BB44">
            <v>493.25</v>
          </cell>
          <cell r="BC44">
            <v>550.03</v>
          </cell>
          <cell r="BD44">
            <v>549.54999999999995</v>
          </cell>
          <cell r="BE44">
            <v>435.06</v>
          </cell>
          <cell r="BF44">
            <v>457.95</v>
          </cell>
          <cell r="BG44">
            <v>472.64</v>
          </cell>
          <cell r="BH44">
            <v>478.88</v>
          </cell>
          <cell r="BI44">
            <v>483.67</v>
          </cell>
          <cell r="BJ44">
            <v>483.67</v>
          </cell>
          <cell r="BK44">
            <v>493.25</v>
          </cell>
          <cell r="BL44">
            <v>550.03</v>
          </cell>
          <cell r="BM44">
            <v>549.54999999999995</v>
          </cell>
          <cell r="BN44">
            <v>435.06</v>
          </cell>
          <cell r="BO44">
            <v>457.95</v>
          </cell>
        </row>
        <row r="45">
          <cell r="A45" t="str">
            <v>Apr-Jun 09 2 Dual Split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539.29999999999995</v>
          </cell>
          <cell r="L45">
            <v>426.94</v>
          </cell>
          <cell r="M45">
            <v>449.42</v>
          </cell>
          <cell r="N45">
            <v>460.87</v>
          </cell>
          <cell r="O45">
            <v>466.95</v>
          </cell>
          <cell r="P45">
            <v>471.61</v>
          </cell>
          <cell r="Q45">
            <v>471.61</v>
          </cell>
          <cell r="R45">
            <v>480.96</v>
          </cell>
          <cell r="S45">
            <v>543.91999999999996</v>
          </cell>
          <cell r="T45">
            <v>555.48</v>
          </cell>
          <cell r="U45">
            <v>439.75</v>
          </cell>
          <cell r="V45">
            <v>462.9</v>
          </cell>
          <cell r="W45">
            <v>460.87</v>
          </cell>
          <cell r="X45">
            <v>466.95</v>
          </cell>
          <cell r="Y45">
            <v>471.61</v>
          </cell>
          <cell r="Z45">
            <v>471.61</v>
          </cell>
          <cell r="AA45">
            <v>480.96</v>
          </cell>
          <cell r="AB45">
            <v>543.91999999999996</v>
          </cell>
          <cell r="AC45">
            <v>555.48</v>
          </cell>
          <cell r="AD45">
            <v>439.75</v>
          </cell>
          <cell r="AE45">
            <v>462.9</v>
          </cell>
          <cell r="AF45">
            <v>476.12</v>
          </cell>
          <cell r="AG45">
            <v>482.41</v>
          </cell>
          <cell r="AH45">
            <v>487.22</v>
          </cell>
          <cell r="AI45">
            <v>487.22</v>
          </cell>
          <cell r="AJ45">
            <v>496.87</v>
          </cell>
          <cell r="AK45">
            <v>555.74</v>
          </cell>
          <cell r="AL45">
            <v>549.54999999999995</v>
          </cell>
          <cell r="AM45">
            <v>435.06</v>
          </cell>
          <cell r="AN45">
            <v>457.95</v>
          </cell>
          <cell r="AO45">
            <v>476.12</v>
          </cell>
          <cell r="AP45">
            <v>482.41</v>
          </cell>
          <cell r="AQ45">
            <v>487.22</v>
          </cell>
          <cell r="AR45">
            <v>487.22</v>
          </cell>
          <cell r="AS45">
            <v>496.87</v>
          </cell>
          <cell r="AT45">
            <v>555.74</v>
          </cell>
          <cell r="AU45">
            <v>549.54999999999995</v>
          </cell>
          <cell r="AV45">
            <v>435.06</v>
          </cell>
          <cell r="AW45">
            <v>457.95</v>
          </cell>
          <cell r="AX45">
            <v>476.12</v>
          </cell>
          <cell r="AY45">
            <v>482.41</v>
          </cell>
          <cell r="AZ45">
            <v>487.22</v>
          </cell>
          <cell r="BA45">
            <v>487.22</v>
          </cell>
          <cell r="BB45">
            <v>496.87</v>
          </cell>
          <cell r="BC45">
            <v>555.74</v>
          </cell>
          <cell r="BD45">
            <v>549.54999999999995</v>
          </cell>
          <cell r="BE45">
            <v>435.06</v>
          </cell>
          <cell r="BF45">
            <v>457.95</v>
          </cell>
          <cell r="BG45">
            <v>476.12</v>
          </cell>
          <cell r="BH45">
            <v>482.41</v>
          </cell>
          <cell r="BI45">
            <v>487.22</v>
          </cell>
          <cell r="BJ45">
            <v>487.22</v>
          </cell>
          <cell r="BK45">
            <v>496.87</v>
          </cell>
          <cell r="BL45">
            <v>555.74</v>
          </cell>
          <cell r="BM45">
            <v>549.54999999999995</v>
          </cell>
          <cell r="BN45">
            <v>435.06</v>
          </cell>
          <cell r="BO45">
            <v>457.95</v>
          </cell>
        </row>
        <row r="46">
          <cell r="A46" t="str">
            <v>Apr-Jun 09 2 Family Split</v>
          </cell>
          <cell r="B46">
            <v>0.49320000000000003</v>
          </cell>
          <cell r="C46">
            <v>0.49320000000000003</v>
          </cell>
          <cell r="D46">
            <v>0.49320000000000003</v>
          </cell>
          <cell r="E46">
            <v>0.49320000000000003</v>
          </cell>
          <cell r="F46">
            <v>0.49320000000000003</v>
          </cell>
          <cell r="G46">
            <v>0.4854</v>
          </cell>
          <cell r="H46">
            <v>0.55000000000000004</v>
          </cell>
          <cell r="I46">
            <v>0.55000000000000004</v>
          </cell>
          <cell r="J46">
            <v>0.55000000000000004</v>
          </cell>
          <cell r="K46">
            <v>560.33000000000004</v>
          </cell>
          <cell r="L46">
            <v>443.59</v>
          </cell>
          <cell r="M46">
            <v>466.95</v>
          </cell>
          <cell r="N46">
            <v>431.24</v>
          </cell>
          <cell r="O46">
            <v>436.93</v>
          </cell>
          <cell r="P46">
            <v>441.29</v>
          </cell>
          <cell r="Q46">
            <v>441.29</v>
          </cell>
          <cell r="R46">
            <v>450.03</v>
          </cell>
          <cell r="S46">
            <v>553.87</v>
          </cell>
          <cell r="T46">
            <v>577.14</v>
          </cell>
          <cell r="U46">
            <v>456.9</v>
          </cell>
          <cell r="V46">
            <v>480.95</v>
          </cell>
          <cell r="W46">
            <v>431.24</v>
          </cell>
          <cell r="X46">
            <v>436.93</v>
          </cell>
          <cell r="Y46">
            <v>441.29</v>
          </cell>
          <cell r="Z46">
            <v>441.29</v>
          </cell>
          <cell r="AA46">
            <v>450.03</v>
          </cell>
          <cell r="AB46">
            <v>553.87</v>
          </cell>
          <cell r="AC46">
            <v>577.14</v>
          </cell>
          <cell r="AD46">
            <v>456.9</v>
          </cell>
          <cell r="AE46">
            <v>480.95</v>
          </cell>
          <cell r="AF46">
            <v>445.51</v>
          </cell>
          <cell r="AG46">
            <v>451.39</v>
          </cell>
          <cell r="AH46">
            <v>455.89</v>
          </cell>
          <cell r="AI46">
            <v>455.89</v>
          </cell>
          <cell r="AJ46">
            <v>464.92</v>
          </cell>
          <cell r="AK46">
            <v>565.91</v>
          </cell>
          <cell r="AL46">
            <v>570.98</v>
          </cell>
          <cell r="AM46">
            <v>452.03</v>
          </cell>
          <cell r="AN46">
            <v>475.81</v>
          </cell>
          <cell r="AO46">
            <v>445.51</v>
          </cell>
          <cell r="AP46">
            <v>451.39</v>
          </cell>
          <cell r="AQ46">
            <v>455.89</v>
          </cell>
          <cell r="AR46">
            <v>455.89</v>
          </cell>
          <cell r="AS46">
            <v>464.92</v>
          </cell>
          <cell r="AT46">
            <v>565.91</v>
          </cell>
          <cell r="AU46">
            <v>570.98</v>
          </cell>
          <cell r="AV46">
            <v>452.03</v>
          </cell>
          <cell r="AW46">
            <v>475.81</v>
          </cell>
          <cell r="AX46">
            <v>445.51</v>
          </cell>
          <cell r="AY46">
            <v>451.39</v>
          </cell>
          <cell r="AZ46">
            <v>455.89</v>
          </cell>
          <cell r="BA46">
            <v>455.89</v>
          </cell>
          <cell r="BB46">
            <v>464.92</v>
          </cell>
          <cell r="BC46">
            <v>565.91</v>
          </cell>
          <cell r="BD46">
            <v>570.98</v>
          </cell>
          <cell r="BE46">
            <v>452.03</v>
          </cell>
          <cell r="BF46">
            <v>475.81</v>
          </cell>
          <cell r="BG46">
            <v>445.51</v>
          </cell>
          <cell r="BH46">
            <v>451.39</v>
          </cell>
          <cell r="BI46">
            <v>455.89</v>
          </cell>
          <cell r="BJ46">
            <v>455.89</v>
          </cell>
          <cell r="BK46">
            <v>464.92</v>
          </cell>
          <cell r="BL46">
            <v>565.91</v>
          </cell>
          <cell r="BM46">
            <v>570.98</v>
          </cell>
          <cell r="BN46">
            <v>452.03</v>
          </cell>
          <cell r="BO46">
            <v>475.81</v>
          </cell>
        </row>
        <row r="47">
          <cell r="A47" t="str">
            <v>Apr-Jun 09 2 E/K AFS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560.33000000000004</v>
          </cell>
          <cell r="L47">
            <v>443.59</v>
          </cell>
          <cell r="M47">
            <v>466.95</v>
          </cell>
          <cell r="N47">
            <v>433.54</v>
          </cell>
          <cell r="O47">
            <v>439.26</v>
          </cell>
          <cell r="P47">
            <v>443.64</v>
          </cell>
          <cell r="Q47">
            <v>443.64</v>
          </cell>
          <cell r="R47">
            <v>452.44</v>
          </cell>
          <cell r="S47">
            <v>561.11</v>
          </cell>
          <cell r="T47">
            <v>577.14</v>
          </cell>
          <cell r="U47">
            <v>456.9</v>
          </cell>
          <cell r="V47">
            <v>480.95</v>
          </cell>
          <cell r="W47">
            <v>433.54</v>
          </cell>
          <cell r="X47">
            <v>439.26</v>
          </cell>
          <cell r="Y47">
            <v>443.64</v>
          </cell>
          <cell r="Z47">
            <v>443.64</v>
          </cell>
          <cell r="AA47">
            <v>452.44</v>
          </cell>
          <cell r="AB47">
            <v>561.11</v>
          </cell>
          <cell r="AC47">
            <v>577.14</v>
          </cell>
          <cell r="AD47">
            <v>456.9</v>
          </cell>
          <cell r="AE47">
            <v>480.95</v>
          </cell>
          <cell r="AF47">
            <v>447.89</v>
          </cell>
          <cell r="AG47">
            <v>453.8</v>
          </cell>
          <cell r="AH47">
            <v>458.33</v>
          </cell>
          <cell r="AI47">
            <v>458.33</v>
          </cell>
          <cell r="AJ47">
            <v>467.41</v>
          </cell>
          <cell r="AK47">
            <v>573.29999999999995</v>
          </cell>
          <cell r="AL47">
            <v>570.98</v>
          </cell>
          <cell r="AM47">
            <v>452.03</v>
          </cell>
          <cell r="AN47">
            <v>475.81</v>
          </cell>
          <cell r="AO47">
            <v>447.89</v>
          </cell>
          <cell r="AP47">
            <v>453.8</v>
          </cell>
          <cell r="AQ47">
            <v>458.33</v>
          </cell>
          <cell r="AR47">
            <v>458.33</v>
          </cell>
          <cell r="AS47">
            <v>467.41</v>
          </cell>
          <cell r="AT47">
            <v>573.29999999999995</v>
          </cell>
          <cell r="AU47">
            <v>570.98</v>
          </cell>
          <cell r="AV47">
            <v>452.03</v>
          </cell>
          <cell r="AW47">
            <v>475.81</v>
          </cell>
          <cell r="AX47">
            <v>447.89</v>
          </cell>
          <cell r="AY47">
            <v>453.8</v>
          </cell>
          <cell r="AZ47">
            <v>458.33</v>
          </cell>
          <cell r="BA47">
            <v>458.33</v>
          </cell>
          <cell r="BB47">
            <v>467.41</v>
          </cell>
          <cell r="BC47">
            <v>573.29999999999995</v>
          </cell>
          <cell r="BD47">
            <v>570.98</v>
          </cell>
          <cell r="BE47">
            <v>452.03</v>
          </cell>
          <cell r="BF47">
            <v>475.81</v>
          </cell>
          <cell r="BG47">
            <v>447.89</v>
          </cell>
          <cell r="BH47">
            <v>453.8</v>
          </cell>
          <cell r="BI47">
            <v>458.33</v>
          </cell>
          <cell r="BJ47">
            <v>458.33</v>
          </cell>
          <cell r="BK47">
            <v>467.41</v>
          </cell>
          <cell r="BL47">
            <v>573.29999999999995</v>
          </cell>
          <cell r="BM47">
            <v>570.98</v>
          </cell>
          <cell r="BN47">
            <v>452.03</v>
          </cell>
          <cell r="BO47">
            <v>475.81</v>
          </cell>
        </row>
        <row r="48">
          <cell r="A48" t="str">
            <v>Apr-Jun 09 2 Dual AFS</v>
          </cell>
          <cell r="B48">
            <v>0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560.33000000000004</v>
          </cell>
          <cell r="L48">
            <v>443.59</v>
          </cell>
          <cell r="M48">
            <v>466.95</v>
          </cell>
          <cell r="N48">
            <v>436.12</v>
          </cell>
          <cell r="O48">
            <v>441.87</v>
          </cell>
          <cell r="P48">
            <v>446.28</v>
          </cell>
          <cell r="Q48">
            <v>446.28</v>
          </cell>
          <cell r="R48">
            <v>455.13</v>
          </cell>
          <cell r="S48">
            <v>568.4</v>
          </cell>
          <cell r="T48">
            <v>577.14</v>
          </cell>
          <cell r="U48">
            <v>456.9</v>
          </cell>
          <cell r="V48">
            <v>480.95</v>
          </cell>
          <cell r="W48">
            <v>436.12</v>
          </cell>
          <cell r="X48">
            <v>441.87</v>
          </cell>
          <cell r="Y48">
            <v>446.28</v>
          </cell>
          <cell r="Z48">
            <v>446.28</v>
          </cell>
          <cell r="AA48">
            <v>455.13</v>
          </cell>
          <cell r="AB48">
            <v>568.4</v>
          </cell>
          <cell r="AC48">
            <v>577.14</v>
          </cell>
          <cell r="AD48">
            <v>456.9</v>
          </cell>
          <cell r="AE48">
            <v>480.95</v>
          </cell>
          <cell r="AF48">
            <v>450.55</v>
          </cell>
          <cell r="AG48">
            <v>456.5</v>
          </cell>
          <cell r="AH48">
            <v>461.06</v>
          </cell>
          <cell r="AI48">
            <v>461.06</v>
          </cell>
          <cell r="AJ48">
            <v>470.19</v>
          </cell>
          <cell r="AK48">
            <v>580.75</v>
          </cell>
          <cell r="AL48">
            <v>570.98</v>
          </cell>
          <cell r="AM48">
            <v>452.03</v>
          </cell>
          <cell r="AN48">
            <v>475.81</v>
          </cell>
          <cell r="AO48">
            <v>450.55</v>
          </cell>
          <cell r="AP48">
            <v>456.5</v>
          </cell>
          <cell r="AQ48">
            <v>461.06</v>
          </cell>
          <cell r="AR48">
            <v>461.06</v>
          </cell>
          <cell r="AS48">
            <v>470.19</v>
          </cell>
          <cell r="AT48">
            <v>580.75</v>
          </cell>
          <cell r="AU48">
            <v>570.98</v>
          </cell>
          <cell r="AV48">
            <v>452.03</v>
          </cell>
          <cell r="AW48">
            <v>475.81</v>
          </cell>
          <cell r="AX48">
            <v>450.55</v>
          </cell>
          <cell r="AY48">
            <v>456.5</v>
          </cell>
          <cell r="AZ48">
            <v>461.06</v>
          </cell>
          <cell r="BA48">
            <v>461.06</v>
          </cell>
          <cell r="BB48">
            <v>470.19</v>
          </cell>
          <cell r="BC48">
            <v>580.75</v>
          </cell>
          <cell r="BD48">
            <v>570.98</v>
          </cell>
          <cell r="BE48">
            <v>452.03</v>
          </cell>
          <cell r="BF48">
            <v>475.81</v>
          </cell>
          <cell r="BG48">
            <v>450.55</v>
          </cell>
          <cell r="BH48">
            <v>456.5</v>
          </cell>
          <cell r="BI48">
            <v>461.06</v>
          </cell>
          <cell r="BJ48">
            <v>461.06</v>
          </cell>
          <cell r="BK48">
            <v>470.19</v>
          </cell>
          <cell r="BL48">
            <v>580.75</v>
          </cell>
          <cell r="BM48">
            <v>570.98</v>
          </cell>
          <cell r="BN48">
            <v>452.03</v>
          </cell>
          <cell r="BO48">
            <v>475.81</v>
          </cell>
        </row>
        <row r="49">
          <cell r="A49" t="str">
            <v>Apr-Jun 09 2 Family AFS</v>
          </cell>
          <cell r="B49">
            <v>3.2959999999999998</v>
          </cell>
          <cell r="C49">
            <v>3.2959999999999998</v>
          </cell>
          <cell r="D49">
            <v>3.2959999999999998</v>
          </cell>
          <cell r="E49">
            <v>3.2959999999999998</v>
          </cell>
          <cell r="F49">
            <v>3.2959999999999998</v>
          </cell>
          <cell r="G49">
            <v>3.0150000000000001</v>
          </cell>
          <cell r="H49">
            <v>3.3540000000000001</v>
          </cell>
          <cell r="I49">
            <v>3.3540000000000001</v>
          </cell>
          <cell r="J49">
            <v>3.3540000000000001</v>
          </cell>
          <cell r="K49">
            <v>580.02</v>
          </cell>
          <cell r="L49">
            <v>459.17</v>
          </cell>
          <cell r="M49">
            <v>483.35</v>
          </cell>
          <cell r="N49">
            <v>438.2</v>
          </cell>
          <cell r="O49">
            <v>443.98</v>
          </cell>
          <cell r="P49">
            <v>448.41</v>
          </cell>
          <cell r="Q49">
            <v>448.41</v>
          </cell>
          <cell r="R49">
            <v>457.3</v>
          </cell>
          <cell r="S49">
            <v>575.79</v>
          </cell>
          <cell r="T49">
            <v>597.41999999999996</v>
          </cell>
          <cell r="U49">
            <v>472.95</v>
          </cell>
          <cell r="V49">
            <v>497.85</v>
          </cell>
          <cell r="W49">
            <v>438.2</v>
          </cell>
          <cell r="X49">
            <v>443.98</v>
          </cell>
          <cell r="Y49">
            <v>448.41</v>
          </cell>
          <cell r="Z49">
            <v>448.41</v>
          </cell>
          <cell r="AA49">
            <v>457.3</v>
          </cell>
          <cell r="AB49">
            <v>575.79</v>
          </cell>
          <cell r="AC49">
            <v>597.41999999999996</v>
          </cell>
          <cell r="AD49">
            <v>472.95</v>
          </cell>
          <cell r="AE49">
            <v>497.85</v>
          </cell>
          <cell r="AF49">
            <v>452.69</v>
          </cell>
          <cell r="AG49">
            <v>458.68</v>
          </cell>
          <cell r="AH49">
            <v>463.25</v>
          </cell>
          <cell r="AI49">
            <v>463.25</v>
          </cell>
          <cell r="AJ49">
            <v>472.42</v>
          </cell>
          <cell r="AK49">
            <v>588.30999999999995</v>
          </cell>
          <cell r="AL49">
            <v>591.04</v>
          </cell>
          <cell r="AM49">
            <v>467.91</v>
          </cell>
          <cell r="AN49">
            <v>492.53</v>
          </cell>
          <cell r="AO49">
            <v>452.69</v>
          </cell>
          <cell r="AP49">
            <v>458.68</v>
          </cell>
          <cell r="AQ49">
            <v>463.25</v>
          </cell>
          <cell r="AR49">
            <v>463.25</v>
          </cell>
          <cell r="AS49">
            <v>472.42</v>
          </cell>
          <cell r="AT49">
            <v>588.30999999999995</v>
          </cell>
          <cell r="AU49">
            <v>591.04</v>
          </cell>
          <cell r="AV49">
            <v>467.91</v>
          </cell>
          <cell r="AW49">
            <v>492.53</v>
          </cell>
          <cell r="AX49">
            <v>452.69</v>
          </cell>
          <cell r="AY49">
            <v>458.68</v>
          </cell>
          <cell r="AZ49">
            <v>463.25</v>
          </cell>
          <cell r="BA49">
            <v>463.25</v>
          </cell>
          <cell r="BB49">
            <v>472.42</v>
          </cell>
          <cell r="BC49">
            <v>588.30999999999995</v>
          </cell>
          <cell r="BD49">
            <v>591.04</v>
          </cell>
          <cell r="BE49">
            <v>467.91</v>
          </cell>
          <cell r="BF49">
            <v>492.53</v>
          </cell>
          <cell r="BG49">
            <v>452.69</v>
          </cell>
          <cell r="BH49">
            <v>458.68</v>
          </cell>
          <cell r="BI49">
            <v>463.25</v>
          </cell>
          <cell r="BJ49">
            <v>463.25</v>
          </cell>
          <cell r="BK49">
            <v>472.42</v>
          </cell>
          <cell r="BL49">
            <v>588.30999999999995</v>
          </cell>
          <cell r="BM49">
            <v>591.04</v>
          </cell>
          <cell r="BN49">
            <v>467.91</v>
          </cell>
          <cell r="BO49">
            <v>492.53</v>
          </cell>
        </row>
        <row r="50">
          <cell r="A50" t="str">
            <v>Apr-Jun 09 2 E/K Ratio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580.02</v>
          </cell>
          <cell r="L50">
            <v>459.17</v>
          </cell>
          <cell r="M50">
            <v>483.35</v>
          </cell>
          <cell r="N50">
            <v>440.5</v>
          </cell>
          <cell r="O50">
            <v>446.31</v>
          </cell>
          <cell r="P50">
            <v>450.76</v>
          </cell>
          <cell r="Q50">
            <v>450.76</v>
          </cell>
          <cell r="R50">
            <v>459.7</v>
          </cell>
          <cell r="S50">
            <v>583.29999999999995</v>
          </cell>
          <cell r="T50">
            <v>597.41999999999996</v>
          </cell>
          <cell r="U50">
            <v>472.95</v>
          </cell>
          <cell r="V50">
            <v>497.85</v>
          </cell>
          <cell r="W50">
            <v>440.5</v>
          </cell>
          <cell r="X50">
            <v>446.31</v>
          </cell>
          <cell r="Y50">
            <v>450.76</v>
          </cell>
          <cell r="Z50">
            <v>450.76</v>
          </cell>
          <cell r="AA50">
            <v>459.7</v>
          </cell>
          <cell r="AB50">
            <v>583.29999999999995</v>
          </cell>
          <cell r="AC50">
            <v>597.41999999999996</v>
          </cell>
          <cell r="AD50">
            <v>472.95</v>
          </cell>
          <cell r="AE50">
            <v>497.85</v>
          </cell>
          <cell r="AF50">
            <v>455.08</v>
          </cell>
          <cell r="AG50">
            <v>461.09</v>
          </cell>
          <cell r="AH50">
            <v>465.68</v>
          </cell>
          <cell r="AI50">
            <v>465.68</v>
          </cell>
          <cell r="AJ50">
            <v>474.91</v>
          </cell>
          <cell r="AK50">
            <v>595.98</v>
          </cell>
          <cell r="AL50">
            <v>591.04</v>
          </cell>
          <cell r="AM50">
            <v>467.91</v>
          </cell>
          <cell r="AN50">
            <v>492.53</v>
          </cell>
          <cell r="AO50">
            <v>455.08</v>
          </cell>
          <cell r="AP50">
            <v>461.09</v>
          </cell>
          <cell r="AQ50">
            <v>465.68</v>
          </cell>
          <cell r="AR50">
            <v>465.68</v>
          </cell>
          <cell r="AS50">
            <v>474.91</v>
          </cell>
          <cell r="AT50">
            <v>595.98</v>
          </cell>
          <cell r="AU50">
            <v>591.04</v>
          </cell>
          <cell r="AV50">
            <v>467.91</v>
          </cell>
          <cell r="AW50">
            <v>492.53</v>
          </cell>
          <cell r="AX50">
            <v>455.08</v>
          </cell>
          <cell r="AY50">
            <v>461.09</v>
          </cell>
          <cell r="AZ50">
            <v>465.68</v>
          </cell>
          <cell r="BA50">
            <v>465.68</v>
          </cell>
          <cell r="BB50">
            <v>474.91</v>
          </cell>
          <cell r="BC50">
            <v>595.98</v>
          </cell>
          <cell r="BD50">
            <v>591.04</v>
          </cell>
          <cell r="BE50">
            <v>467.91</v>
          </cell>
          <cell r="BF50">
            <v>492.53</v>
          </cell>
          <cell r="BG50">
            <v>455.08</v>
          </cell>
          <cell r="BH50">
            <v>461.09</v>
          </cell>
          <cell r="BI50">
            <v>465.68</v>
          </cell>
          <cell r="BJ50">
            <v>465.68</v>
          </cell>
          <cell r="BK50">
            <v>474.91</v>
          </cell>
          <cell r="BL50">
            <v>595.98</v>
          </cell>
          <cell r="BM50">
            <v>591.04</v>
          </cell>
          <cell r="BN50">
            <v>467.91</v>
          </cell>
          <cell r="BO50">
            <v>492.53</v>
          </cell>
        </row>
        <row r="51">
          <cell r="A51" t="str">
            <v>Apr-Jun 09 2 Dual Ratio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580.02</v>
          </cell>
          <cell r="L51">
            <v>459.17</v>
          </cell>
          <cell r="M51">
            <v>483.35</v>
          </cell>
          <cell r="N51">
            <v>442.99</v>
          </cell>
          <cell r="O51">
            <v>448.83</v>
          </cell>
          <cell r="P51">
            <v>453.31</v>
          </cell>
          <cell r="Q51">
            <v>453.31</v>
          </cell>
          <cell r="R51">
            <v>462.3</v>
          </cell>
          <cell r="S51">
            <v>590.91</v>
          </cell>
          <cell r="T51">
            <v>597.41999999999996</v>
          </cell>
          <cell r="U51">
            <v>472.95</v>
          </cell>
          <cell r="V51">
            <v>497.85</v>
          </cell>
          <cell r="W51">
            <v>442.99</v>
          </cell>
          <cell r="X51">
            <v>448.83</v>
          </cell>
          <cell r="Y51">
            <v>453.31</v>
          </cell>
          <cell r="Z51">
            <v>453.31</v>
          </cell>
          <cell r="AA51">
            <v>462.3</v>
          </cell>
          <cell r="AB51">
            <v>590.91</v>
          </cell>
          <cell r="AC51">
            <v>597.41999999999996</v>
          </cell>
          <cell r="AD51">
            <v>472.95</v>
          </cell>
          <cell r="AE51">
            <v>497.85</v>
          </cell>
          <cell r="AF51">
            <v>457.65</v>
          </cell>
          <cell r="AG51">
            <v>463.69</v>
          </cell>
          <cell r="AH51">
            <v>468.32</v>
          </cell>
          <cell r="AI51">
            <v>468.32</v>
          </cell>
          <cell r="AJ51">
            <v>477.59</v>
          </cell>
          <cell r="AK51">
            <v>603.76</v>
          </cell>
          <cell r="AL51">
            <v>591.04</v>
          </cell>
          <cell r="AM51">
            <v>467.91</v>
          </cell>
          <cell r="AN51">
            <v>492.53</v>
          </cell>
          <cell r="AO51">
            <v>457.65</v>
          </cell>
          <cell r="AP51">
            <v>463.69</v>
          </cell>
          <cell r="AQ51">
            <v>468.32</v>
          </cell>
          <cell r="AR51">
            <v>468.32</v>
          </cell>
          <cell r="AS51">
            <v>477.59</v>
          </cell>
          <cell r="AT51">
            <v>603.76</v>
          </cell>
          <cell r="AU51">
            <v>591.04</v>
          </cell>
          <cell r="AV51">
            <v>467.91</v>
          </cell>
          <cell r="AW51">
            <v>492.53</v>
          </cell>
          <cell r="AX51">
            <v>457.65</v>
          </cell>
          <cell r="AY51">
            <v>463.69</v>
          </cell>
          <cell r="AZ51">
            <v>468.32</v>
          </cell>
          <cell r="BA51">
            <v>468.32</v>
          </cell>
          <cell r="BB51">
            <v>477.59</v>
          </cell>
          <cell r="BC51">
            <v>603.76</v>
          </cell>
          <cell r="BD51">
            <v>591.04</v>
          </cell>
          <cell r="BE51">
            <v>467.91</v>
          </cell>
          <cell r="BF51">
            <v>492.53</v>
          </cell>
          <cell r="BG51">
            <v>457.65</v>
          </cell>
          <cell r="BH51">
            <v>463.69</v>
          </cell>
          <cell r="BI51">
            <v>468.32</v>
          </cell>
          <cell r="BJ51">
            <v>468.32</v>
          </cell>
          <cell r="BK51">
            <v>477.59</v>
          </cell>
          <cell r="BL51">
            <v>603.76</v>
          </cell>
          <cell r="BM51">
            <v>591.04</v>
          </cell>
          <cell r="BN51">
            <v>467.91</v>
          </cell>
          <cell r="BO51">
            <v>492.53</v>
          </cell>
        </row>
        <row r="59">
          <cell r="A59" t="str">
            <v>Apr-Jun 09 3 Family AFS</v>
          </cell>
          <cell r="B59">
            <v>3.9390000000000001</v>
          </cell>
          <cell r="C59">
            <v>3.9390000000000001</v>
          </cell>
          <cell r="D59">
            <v>3.9390000000000001</v>
          </cell>
          <cell r="E59">
            <v>3.9390000000000001</v>
          </cell>
          <cell r="F59">
            <v>3.9390000000000001</v>
          </cell>
          <cell r="G59">
            <v>3.8220000000000001</v>
          </cell>
          <cell r="H59">
            <v>3.9239999999999999</v>
          </cell>
          <cell r="I59">
            <v>3.9239999999999999</v>
          </cell>
          <cell r="J59">
            <v>3.9239999999999999</v>
          </cell>
          <cell r="K59">
            <v>86.52</v>
          </cell>
          <cell r="L59">
            <v>68.5</v>
          </cell>
          <cell r="M59">
            <v>72.099999999999994</v>
          </cell>
          <cell r="N59">
            <v>74.53</v>
          </cell>
          <cell r="O59">
            <v>75.55</v>
          </cell>
          <cell r="P59">
            <v>77.069999999999993</v>
          </cell>
          <cell r="Q59">
            <v>75.94</v>
          </cell>
          <cell r="R59">
            <v>77.819999999999993</v>
          </cell>
          <cell r="S59">
            <v>83.12</v>
          </cell>
          <cell r="T59">
            <v>89.11</v>
          </cell>
          <cell r="U59">
            <v>70.55</v>
          </cell>
          <cell r="V59">
            <v>74.260000000000005</v>
          </cell>
          <cell r="W59">
            <v>74.53</v>
          </cell>
          <cell r="X59">
            <v>75.55</v>
          </cell>
          <cell r="Y59">
            <v>77.069999999999993</v>
          </cell>
          <cell r="Z59">
            <v>75.94</v>
          </cell>
          <cell r="AA59">
            <v>77.819999999999993</v>
          </cell>
          <cell r="AB59">
            <v>83.12</v>
          </cell>
          <cell r="AC59">
            <v>89.11</v>
          </cell>
          <cell r="AD59">
            <v>70.55</v>
          </cell>
          <cell r="AE59">
            <v>74.260000000000005</v>
          </cell>
          <cell r="AF59">
            <v>77</v>
          </cell>
          <cell r="AG59">
            <v>78.05</v>
          </cell>
          <cell r="AH59">
            <v>79.62</v>
          </cell>
          <cell r="AI59">
            <v>78.45</v>
          </cell>
          <cell r="AJ59">
            <v>80.39</v>
          </cell>
          <cell r="AK59">
            <v>85.63</v>
          </cell>
          <cell r="AL59">
            <v>88.16</v>
          </cell>
          <cell r="AM59">
            <v>69.8</v>
          </cell>
          <cell r="AN59">
            <v>73.47</v>
          </cell>
          <cell r="AO59">
            <v>77</v>
          </cell>
          <cell r="AP59">
            <v>78.05</v>
          </cell>
          <cell r="AQ59">
            <v>79.62</v>
          </cell>
          <cell r="AR59">
            <v>78.45</v>
          </cell>
          <cell r="AS59">
            <v>80.39</v>
          </cell>
          <cell r="AT59">
            <v>85.63</v>
          </cell>
          <cell r="AU59">
            <v>88.16</v>
          </cell>
          <cell r="AV59">
            <v>69.8</v>
          </cell>
          <cell r="AW59">
            <v>73.47</v>
          </cell>
          <cell r="AX59">
            <v>77</v>
          </cell>
          <cell r="AY59">
            <v>78.05</v>
          </cell>
          <cell r="AZ59">
            <v>79.62</v>
          </cell>
          <cell r="BA59">
            <v>78.45</v>
          </cell>
          <cell r="BB59">
            <v>80.39</v>
          </cell>
          <cell r="BC59">
            <v>85.63</v>
          </cell>
          <cell r="BD59">
            <v>88.16</v>
          </cell>
          <cell r="BE59">
            <v>69.8</v>
          </cell>
          <cell r="BF59">
            <v>73.47</v>
          </cell>
          <cell r="BG59">
            <v>77</v>
          </cell>
          <cell r="BH59">
            <v>78.05</v>
          </cell>
          <cell r="BI59">
            <v>79.62</v>
          </cell>
          <cell r="BJ59">
            <v>78.45</v>
          </cell>
          <cell r="BK59">
            <v>80.39</v>
          </cell>
          <cell r="BL59">
            <v>85.63</v>
          </cell>
          <cell r="BM59">
            <v>88.16</v>
          </cell>
          <cell r="BN59">
            <v>69.8</v>
          </cell>
          <cell r="BO59">
            <v>73.47</v>
          </cell>
        </row>
        <row r="60">
          <cell r="A60" t="str">
            <v>Apr-Jun 09 3 E/K Ratio</v>
          </cell>
          <cell r="B60">
            <v>0</v>
          </cell>
          <cell r="C60">
            <v>0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86.52</v>
          </cell>
          <cell r="L60">
            <v>68.5</v>
          </cell>
          <cell r="M60">
            <v>72.099999999999994</v>
          </cell>
          <cell r="N60">
            <v>74.83</v>
          </cell>
          <cell r="O60">
            <v>75.86</v>
          </cell>
          <cell r="P60">
            <v>77.37</v>
          </cell>
          <cell r="Q60">
            <v>76.23</v>
          </cell>
          <cell r="R60">
            <v>78.13</v>
          </cell>
          <cell r="S60">
            <v>87.44</v>
          </cell>
          <cell r="T60">
            <v>89.11</v>
          </cell>
          <cell r="U60">
            <v>70.55</v>
          </cell>
          <cell r="V60">
            <v>74.260000000000005</v>
          </cell>
          <cell r="W60">
            <v>74.83</v>
          </cell>
          <cell r="X60">
            <v>75.86</v>
          </cell>
          <cell r="Y60">
            <v>77.37</v>
          </cell>
          <cell r="Z60">
            <v>76.23</v>
          </cell>
          <cell r="AA60">
            <v>78.13</v>
          </cell>
          <cell r="AB60">
            <v>87.44</v>
          </cell>
          <cell r="AC60">
            <v>89.11</v>
          </cell>
          <cell r="AD60">
            <v>70.55</v>
          </cell>
          <cell r="AE60">
            <v>74.260000000000005</v>
          </cell>
          <cell r="AF60">
            <v>77.31</v>
          </cell>
          <cell r="AG60">
            <v>78.37</v>
          </cell>
          <cell r="AH60">
            <v>79.930000000000007</v>
          </cell>
          <cell r="AI60">
            <v>78.75</v>
          </cell>
          <cell r="AJ60">
            <v>80.72</v>
          </cell>
          <cell r="AK60">
            <v>90.08</v>
          </cell>
          <cell r="AL60">
            <v>88.16</v>
          </cell>
          <cell r="AM60">
            <v>69.8</v>
          </cell>
          <cell r="AN60">
            <v>73.47</v>
          </cell>
          <cell r="AO60">
            <v>77.31</v>
          </cell>
          <cell r="AP60">
            <v>78.37</v>
          </cell>
          <cell r="AQ60">
            <v>79.930000000000007</v>
          </cell>
          <cell r="AR60">
            <v>78.75</v>
          </cell>
          <cell r="AS60">
            <v>80.72</v>
          </cell>
          <cell r="AT60">
            <v>90.08</v>
          </cell>
          <cell r="AU60">
            <v>88.16</v>
          </cell>
          <cell r="AV60">
            <v>69.8</v>
          </cell>
          <cell r="AW60">
            <v>73.47</v>
          </cell>
          <cell r="AX60">
            <v>77.31</v>
          </cell>
          <cell r="AY60">
            <v>78.37</v>
          </cell>
          <cell r="AZ60">
            <v>79.930000000000007</v>
          </cell>
          <cell r="BA60">
            <v>78.75</v>
          </cell>
          <cell r="BB60">
            <v>80.72</v>
          </cell>
          <cell r="BC60">
            <v>90.08</v>
          </cell>
          <cell r="BD60">
            <v>88.16</v>
          </cell>
          <cell r="BE60">
            <v>69.8</v>
          </cell>
          <cell r="BF60">
            <v>73.47</v>
          </cell>
          <cell r="BG60">
            <v>77.31</v>
          </cell>
          <cell r="BH60">
            <v>78.37</v>
          </cell>
          <cell r="BI60">
            <v>79.930000000000007</v>
          </cell>
          <cell r="BJ60">
            <v>78.75</v>
          </cell>
          <cell r="BK60">
            <v>80.72</v>
          </cell>
          <cell r="BL60">
            <v>90.08</v>
          </cell>
          <cell r="BM60">
            <v>88.16</v>
          </cell>
          <cell r="BN60">
            <v>69.8</v>
          </cell>
          <cell r="BO60">
            <v>73.47</v>
          </cell>
        </row>
        <row r="61">
          <cell r="A61" t="str">
            <v>Apr-Jun 09 3 Dual Ratio</v>
          </cell>
          <cell r="B61">
            <v>2</v>
          </cell>
          <cell r="C61">
            <v>2</v>
          </cell>
          <cell r="D61">
            <v>2</v>
          </cell>
          <cell r="E61">
            <v>2</v>
          </cell>
          <cell r="F61">
            <v>2</v>
          </cell>
          <cell r="G61">
            <v>2</v>
          </cell>
          <cell r="H61">
            <v>2</v>
          </cell>
          <cell r="I61">
            <v>2</v>
          </cell>
          <cell r="J61">
            <v>2</v>
          </cell>
          <cell r="K61">
            <v>86.52</v>
          </cell>
          <cell r="L61">
            <v>68.5</v>
          </cell>
          <cell r="M61">
            <v>72.099999999999994</v>
          </cell>
          <cell r="N61">
            <v>75.14</v>
          </cell>
          <cell r="O61">
            <v>76.16</v>
          </cell>
          <cell r="P61">
            <v>77.69</v>
          </cell>
          <cell r="Q61">
            <v>76.540000000000006</v>
          </cell>
          <cell r="R61">
            <v>78.45</v>
          </cell>
          <cell r="S61">
            <v>87.83</v>
          </cell>
          <cell r="T61">
            <v>89.11</v>
          </cell>
          <cell r="U61">
            <v>70.55</v>
          </cell>
          <cell r="V61">
            <v>74.260000000000005</v>
          </cell>
          <cell r="W61">
            <v>75.14</v>
          </cell>
          <cell r="X61">
            <v>76.16</v>
          </cell>
          <cell r="Y61">
            <v>77.69</v>
          </cell>
          <cell r="Z61">
            <v>76.540000000000006</v>
          </cell>
          <cell r="AA61">
            <v>78.45</v>
          </cell>
          <cell r="AB61">
            <v>87.83</v>
          </cell>
          <cell r="AC61">
            <v>89.11</v>
          </cell>
          <cell r="AD61">
            <v>70.55</v>
          </cell>
          <cell r="AE61">
            <v>74.260000000000005</v>
          </cell>
          <cell r="AF61">
            <v>77.63</v>
          </cell>
          <cell r="AG61">
            <v>78.680000000000007</v>
          </cell>
          <cell r="AH61">
            <v>80.260000000000005</v>
          </cell>
          <cell r="AI61">
            <v>79.08</v>
          </cell>
          <cell r="AJ61">
            <v>81.05</v>
          </cell>
          <cell r="AK61">
            <v>90.48</v>
          </cell>
          <cell r="AL61">
            <v>88.16</v>
          </cell>
          <cell r="AM61">
            <v>69.8</v>
          </cell>
          <cell r="AN61">
            <v>73.47</v>
          </cell>
          <cell r="AO61">
            <v>77.63</v>
          </cell>
          <cell r="AP61">
            <v>78.680000000000007</v>
          </cell>
          <cell r="AQ61">
            <v>80.260000000000005</v>
          </cell>
          <cell r="AR61">
            <v>79.08</v>
          </cell>
          <cell r="AS61">
            <v>81.05</v>
          </cell>
          <cell r="AT61">
            <v>90.48</v>
          </cell>
          <cell r="AU61">
            <v>88.16</v>
          </cell>
          <cell r="AV61">
            <v>69.8</v>
          </cell>
          <cell r="AW61">
            <v>73.47</v>
          </cell>
          <cell r="AX61">
            <v>77.63</v>
          </cell>
          <cell r="AY61">
            <v>78.680000000000007</v>
          </cell>
          <cell r="AZ61">
            <v>80.260000000000005</v>
          </cell>
          <cell r="BA61">
            <v>79.08</v>
          </cell>
          <cell r="BB61">
            <v>81.05</v>
          </cell>
          <cell r="BC61">
            <v>90.48</v>
          </cell>
          <cell r="BD61">
            <v>88.16</v>
          </cell>
          <cell r="BE61">
            <v>69.8</v>
          </cell>
          <cell r="BF61">
            <v>73.47</v>
          </cell>
          <cell r="BG61">
            <v>77.63</v>
          </cell>
          <cell r="BH61">
            <v>78.680000000000007</v>
          </cell>
          <cell r="BI61">
            <v>80.260000000000005</v>
          </cell>
          <cell r="BJ61">
            <v>79.08</v>
          </cell>
          <cell r="BK61">
            <v>81.05</v>
          </cell>
          <cell r="BL61">
            <v>90.48</v>
          </cell>
          <cell r="BM61">
            <v>88.16</v>
          </cell>
          <cell r="BN61">
            <v>69.8</v>
          </cell>
          <cell r="BO61">
            <v>73.47</v>
          </cell>
        </row>
        <row r="62">
          <cell r="A62" t="str">
            <v>Apr-Jun 09 3 Family Ratio</v>
          </cell>
          <cell r="B62">
            <v>3</v>
          </cell>
          <cell r="C62">
            <v>3</v>
          </cell>
          <cell r="D62">
            <v>3</v>
          </cell>
          <cell r="E62">
            <v>3</v>
          </cell>
          <cell r="F62">
            <v>3</v>
          </cell>
          <cell r="G62">
            <v>2.923</v>
          </cell>
          <cell r="H62">
            <v>2.8620000000000001</v>
          </cell>
          <cell r="I62">
            <v>2.8620000000000001</v>
          </cell>
          <cell r="J62">
            <v>2.8620000000000001</v>
          </cell>
          <cell r="K62">
            <v>89.77</v>
          </cell>
          <cell r="L62">
            <v>71.069999999999993</v>
          </cell>
          <cell r="M62">
            <v>74.81</v>
          </cell>
          <cell r="N62">
            <v>77.37</v>
          </cell>
          <cell r="O62">
            <v>78.430000000000007</v>
          </cell>
          <cell r="P62">
            <v>80.010000000000005</v>
          </cell>
          <cell r="Q62">
            <v>78.83</v>
          </cell>
          <cell r="R62">
            <v>80.790000000000006</v>
          </cell>
          <cell r="S62">
            <v>89.45</v>
          </cell>
          <cell r="T62">
            <v>92.47</v>
          </cell>
          <cell r="U62">
            <v>73.209999999999994</v>
          </cell>
          <cell r="V62">
            <v>77.06</v>
          </cell>
          <cell r="W62">
            <v>77.37</v>
          </cell>
          <cell r="X62">
            <v>78.430000000000007</v>
          </cell>
          <cell r="Y62">
            <v>80.010000000000005</v>
          </cell>
          <cell r="Z62">
            <v>78.83</v>
          </cell>
          <cell r="AA62">
            <v>80.790000000000006</v>
          </cell>
          <cell r="AB62">
            <v>89.45</v>
          </cell>
          <cell r="AC62">
            <v>92.47</v>
          </cell>
          <cell r="AD62">
            <v>73.209999999999994</v>
          </cell>
          <cell r="AE62">
            <v>77.06</v>
          </cell>
          <cell r="AF62">
            <v>79.930000000000007</v>
          </cell>
          <cell r="AG62">
            <v>81.03</v>
          </cell>
          <cell r="AH62">
            <v>82.66</v>
          </cell>
          <cell r="AI62">
            <v>81.44</v>
          </cell>
          <cell r="AJ62">
            <v>83.46</v>
          </cell>
          <cell r="AK62">
            <v>91.39</v>
          </cell>
          <cell r="AL62">
            <v>91.48</v>
          </cell>
          <cell r="AM62">
            <v>72.42</v>
          </cell>
          <cell r="AN62">
            <v>76.23</v>
          </cell>
          <cell r="AO62">
            <v>79.930000000000007</v>
          </cell>
          <cell r="AP62">
            <v>81.03</v>
          </cell>
          <cell r="AQ62">
            <v>82.66</v>
          </cell>
          <cell r="AR62">
            <v>81.44</v>
          </cell>
          <cell r="AS62">
            <v>83.46</v>
          </cell>
          <cell r="AT62">
            <v>91.39</v>
          </cell>
          <cell r="AU62">
            <v>91.48</v>
          </cell>
          <cell r="AV62">
            <v>72.42</v>
          </cell>
          <cell r="AW62">
            <v>76.23</v>
          </cell>
          <cell r="AX62">
            <v>79.930000000000007</v>
          </cell>
          <cell r="AY62">
            <v>81.03</v>
          </cell>
          <cell r="AZ62">
            <v>82.66</v>
          </cell>
          <cell r="BA62">
            <v>81.44</v>
          </cell>
          <cell r="BB62">
            <v>83.46</v>
          </cell>
          <cell r="BC62">
            <v>91.39</v>
          </cell>
          <cell r="BD62">
            <v>91.48</v>
          </cell>
          <cell r="BE62">
            <v>72.42</v>
          </cell>
          <cell r="BF62">
            <v>76.23</v>
          </cell>
          <cell r="BG62">
            <v>79.930000000000007</v>
          </cell>
          <cell r="BH62">
            <v>81.03</v>
          </cell>
          <cell r="BI62">
            <v>82.66</v>
          </cell>
          <cell r="BJ62">
            <v>81.44</v>
          </cell>
          <cell r="BK62">
            <v>83.46</v>
          </cell>
          <cell r="BL62">
            <v>91.39</v>
          </cell>
          <cell r="BM62">
            <v>91.48</v>
          </cell>
          <cell r="BN62">
            <v>72.42</v>
          </cell>
          <cell r="BO62">
            <v>76.23</v>
          </cell>
        </row>
        <row r="63">
          <cell r="A63" t="str">
            <v>Apr-Jun 09 ME Individual Split</v>
          </cell>
          <cell r="B63" t="str">
            <v>HMO</v>
          </cell>
          <cell r="C63" t="str">
            <v>MA</v>
          </cell>
          <cell r="D63" t="str">
            <v>8X</v>
          </cell>
          <cell r="E63" t="str">
            <v>RX0000000240</v>
          </cell>
          <cell r="F63" t="str">
            <v>$6/$20/$30</v>
          </cell>
          <cell r="G63" t="str">
            <v>$12/$30/$40</v>
          </cell>
          <cell r="H63">
            <v>0.45</v>
          </cell>
          <cell r="I63">
            <v>0.45</v>
          </cell>
          <cell r="J63">
            <v>0.45</v>
          </cell>
          <cell r="K63">
            <v>89.77</v>
          </cell>
          <cell r="L63">
            <v>71.069999999999993</v>
          </cell>
          <cell r="M63">
            <v>74.81</v>
          </cell>
          <cell r="N63">
            <v>77.64</v>
          </cell>
          <cell r="O63">
            <v>78.709999999999994</v>
          </cell>
          <cell r="P63">
            <v>80.28</v>
          </cell>
          <cell r="Q63">
            <v>79.099999999999994</v>
          </cell>
          <cell r="R63">
            <v>81.069999999999993</v>
          </cell>
          <cell r="S63">
            <v>89.86</v>
          </cell>
          <cell r="T63">
            <v>92.47</v>
          </cell>
          <cell r="U63">
            <v>73.209999999999994</v>
          </cell>
          <cell r="V63">
            <v>77.06</v>
          </cell>
          <cell r="W63">
            <v>77.64</v>
          </cell>
          <cell r="X63">
            <v>78.709999999999994</v>
          </cell>
          <cell r="Y63">
            <v>80.28</v>
          </cell>
          <cell r="Z63">
            <v>79.099999999999994</v>
          </cell>
          <cell r="AA63">
            <v>81.069999999999993</v>
          </cell>
          <cell r="AB63">
            <v>89.86</v>
          </cell>
          <cell r="AC63">
            <v>92.47</v>
          </cell>
          <cell r="AD63">
            <v>73.209999999999994</v>
          </cell>
          <cell r="AE63">
            <v>77.06</v>
          </cell>
          <cell r="AF63">
            <v>80.22</v>
          </cell>
          <cell r="AG63">
            <v>81.31</v>
          </cell>
          <cell r="AH63">
            <v>82.94</v>
          </cell>
          <cell r="AI63">
            <v>81.72</v>
          </cell>
          <cell r="AJ63">
            <v>83.76</v>
          </cell>
          <cell r="AK63">
            <v>91.81</v>
          </cell>
          <cell r="AL63">
            <v>91.48</v>
          </cell>
          <cell r="AM63">
            <v>72.42</v>
          </cell>
          <cell r="AN63">
            <v>76.23</v>
          </cell>
          <cell r="AO63">
            <v>80.22</v>
          </cell>
          <cell r="AP63">
            <v>81.31</v>
          </cell>
          <cell r="AQ63">
            <v>82.94</v>
          </cell>
          <cell r="AR63">
            <v>81.72</v>
          </cell>
          <cell r="AS63">
            <v>83.76</v>
          </cell>
          <cell r="AT63">
            <v>91.81</v>
          </cell>
          <cell r="AU63">
            <v>91.48</v>
          </cell>
          <cell r="AV63">
            <v>72.42</v>
          </cell>
          <cell r="AW63">
            <v>76.23</v>
          </cell>
          <cell r="AX63">
            <v>80.22</v>
          </cell>
          <cell r="AY63">
            <v>81.31</v>
          </cell>
          <cell r="AZ63">
            <v>82.94</v>
          </cell>
          <cell r="BA63">
            <v>81.72</v>
          </cell>
          <cell r="BB63">
            <v>83.76</v>
          </cell>
          <cell r="BC63">
            <v>91.81</v>
          </cell>
          <cell r="BD63">
            <v>91.48</v>
          </cell>
          <cell r="BE63">
            <v>72.42</v>
          </cell>
          <cell r="BF63">
            <v>76.23</v>
          </cell>
          <cell r="BG63">
            <v>80.22</v>
          </cell>
          <cell r="BH63">
            <v>81.31</v>
          </cell>
          <cell r="BI63">
            <v>82.94</v>
          </cell>
          <cell r="BJ63">
            <v>81.72</v>
          </cell>
          <cell r="BK63">
            <v>83.76</v>
          </cell>
          <cell r="BL63">
            <v>91.81</v>
          </cell>
          <cell r="BM63">
            <v>91.48</v>
          </cell>
          <cell r="BN63">
            <v>72.42</v>
          </cell>
          <cell r="BO63">
            <v>76.23</v>
          </cell>
        </row>
        <row r="64">
          <cell r="A64" t="str">
            <v>Apr-Jun 09 ME E/K Split</v>
          </cell>
          <cell r="B64" t="str">
            <v>HMO</v>
          </cell>
          <cell r="C64" t="str">
            <v>MA</v>
          </cell>
          <cell r="D64" t="str">
            <v>8Y</v>
          </cell>
          <cell r="E64" t="str">
            <v>RX0000000241</v>
          </cell>
          <cell r="F64" t="str">
            <v>$15/50%/50%</v>
          </cell>
          <cell r="G64" t="str">
            <v>$30/50%/50%</v>
          </cell>
          <cell r="H64">
            <v>0.14000000000000001</v>
          </cell>
          <cell r="I64">
            <v>0.14000000000000001</v>
          </cell>
          <cell r="J64">
            <v>0.14000000000000001</v>
          </cell>
          <cell r="K64">
            <v>89.77</v>
          </cell>
          <cell r="L64">
            <v>71.069999999999993</v>
          </cell>
          <cell r="M64">
            <v>74.81</v>
          </cell>
          <cell r="N64">
            <v>77.92</v>
          </cell>
          <cell r="O64">
            <v>78.989999999999995</v>
          </cell>
          <cell r="P64">
            <v>80.58</v>
          </cell>
          <cell r="Q64">
            <v>79.38</v>
          </cell>
          <cell r="R64">
            <v>81.349999999999994</v>
          </cell>
          <cell r="S64">
            <v>90.28</v>
          </cell>
          <cell r="T64">
            <v>92.47</v>
          </cell>
          <cell r="U64">
            <v>73.209999999999994</v>
          </cell>
          <cell r="V64">
            <v>77.06</v>
          </cell>
          <cell r="W64">
            <v>77.92</v>
          </cell>
          <cell r="X64">
            <v>78.989999999999995</v>
          </cell>
          <cell r="Y64">
            <v>80.58</v>
          </cell>
          <cell r="Z64">
            <v>79.38</v>
          </cell>
          <cell r="AA64">
            <v>81.349999999999994</v>
          </cell>
          <cell r="AB64">
            <v>90.28</v>
          </cell>
          <cell r="AC64">
            <v>92.47</v>
          </cell>
          <cell r="AD64">
            <v>73.209999999999994</v>
          </cell>
          <cell r="AE64">
            <v>77.06</v>
          </cell>
          <cell r="AF64">
            <v>80.5</v>
          </cell>
          <cell r="AG64">
            <v>81.599999999999994</v>
          </cell>
          <cell r="AH64">
            <v>83.24</v>
          </cell>
          <cell r="AI64">
            <v>82.01</v>
          </cell>
          <cell r="AJ64">
            <v>84.05</v>
          </cell>
          <cell r="AK64">
            <v>92.25</v>
          </cell>
          <cell r="AL64">
            <v>91.48</v>
          </cell>
          <cell r="AM64">
            <v>72.42</v>
          </cell>
          <cell r="AN64">
            <v>76.23</v>
          </cell>
          <cell r="AO64">
            <v>80.5</v>
          </cell>
          <cell r="AP64">
            <v>81.599999999999994</v>
          </cell>
          <cell r="AQ64">
            <v>83.24</v>
          </cell>
          <cell r="AR64">
            <v>82.01</v>
          </cell>
          <cell r="AS64">
            <v>84.05</v>
          </cell>
          <cell r="AT64">
            <v>92.25</v>
          </cell>
          <cell r="AU64">
            <v>91.48</v>
          </cell>
          <cell r="AV64">
            <v>72.42</v>
          </cell>
          <cell r="AW64">
            <v>76.23</v>
          </cell>
          <cell r="AX64">
            <v>80.5</v>
          </cell>
          <cell r="AY64">
            <v>81.599999999999994</v>
          </cell>
          <cell r="AZ64">
            <v>83.24</v>
          </cell>
          <cell r="BA64">
            <v>82.01</v>
          </cell>
          <cell r="BB64">
            <v>84.05</v>
          </cell>
          <cell r="BC64">
            <v>92.25</v>
          </cell>
          <cell r="BD64">
            <v>91.48</v>
          </cell>
          <cell r="BE64">
            <v>72.42</v>
          </cell>
          <cell r="BF64">
            <v>76.23</v>
          </cell>
          <cell r="BG64">
            <v>80.5</v>
          </cell>
          <cell r="BH64">
            <v>81.599999999999994</v>
          </cell>
          <cell r="BI64">
            <v>83.24</v>
          </cell>
          <cell r="BJ64">
            <v>82.01</v>
          </cell>
          <cell r="BK64">
            <v>84.05</v>
          </cell>
          <cell r="BL64">
            <v>92.25</v>
          </cell>
          <cell r="BM64">
            <v>91.48</v>
          </cell>
          <cell r="BN64">
            <v>72.42</v>
          </cell>
          <cell r="BO64">
            <v>76.23</v>
          </cell>
        </row>
        <row r="65">
          <cell r="A65" t="str">
            <v>Apr-Jun 09 ME Dual Split</v>
          </cell>
          <cell r="B65" t="str">
            <v>HMO</v>
          </cell>
          <cell r="C65" t="str">
            <v>MA</v>
          </cell>
          <cell r="D65" t="str">
            <v>9A</v>
          </cell>
          <cell r="E65" t="str">
            <v>RX0000000243</v>
          </cell>
          <cell r="F65" t="str">
            <v>$0/$30/$30</v>
          </cell>
          <cell r="G65" t="str">
            <v>$0/$30/$50</v>
          </cell>
          <cell r="H65">
            <v>0</v>
          </cell>
          <cell r="I65">
            <v>0</v>
          </cell>
          <cell r="J65">
            <v>0</v>
          </cell>
          <cell r="K65">
            <v>92.82</v>
          </cell>
          <cell r="L65">
            <v>73.48</v>
          </cell>
          <cell r="M65">
            <v>77.349999999999994</v>
          </cell>
          <cell r="N65">
            <v>77.099999999999994</v>
          </cell>
          <cell r="O65">
            <v>78.16</v>
          </cell>
          <cell r="P65">
            <v>79.72</v>
          </cell>
          <cell r="Q65">
            <v>78.540000000000006</v>
          </cell>
          <cell r="R65">
            <v>80.510000000000005</v>
          </cell>
          <cell r="S65">
            <v>87.76</v>
          </cell>
          <cell r="T65">
            <v>95.59</v>
          </cell>
          <cell r="U65">
            <v>75.680000000000007</v>
          </cell>
          <cell r="V65">
            <v>79.66</v>
          </cell>
          <cell r="W65">
            <v>77.099999999999994</v>
          </cell>
          <cell r="X65">
            <v>78.16</v>
          </cell>
          <cell r="Y65">
            <v>79.72</v>
          </cell>
          <cell r="Z65">
            <v>78.540000000000006</v>
          </cell>
          <cell r="AA65">
            <v>80.510000000000005</v>
          </cell>
          <cell r="AB65">
            <v>87.76</v>
          </cell>
          <cell r="AC65">
            <v>95.59</v>
          </cell>
          <cell r="AD65">
            <v>75.680000000000007</v>
          </cell>
          <cell r="AE65">
            <v>79.66</v>
          </cell>
          <cell r="AF65">
            <v>79.650000000000006</v>
          </cell>
          <cell r="AG65">
            <v>80.75</v>
          </cell>
          <cell r="AH65">
            <v>82.36</v>
          </cell>
          <cell r="AI65">
            <v>81.14</v>
          </cell>
          <cell r="AJ65">
            <v>83.17</v>
          </cell>
          <cell r="AK65">
            <v>89.67</v>
          </cell>
          <cell r="AL65">
            <v>94.58</v>
          </cell>
          <cell r="AM65">
            <v>74.88</v>
          </cell>
          <cell r="AN65">
            <v>78.819999999999993</v>
          </cell>
          <cell r="AO65">
            <v>79.650000000000006</v>
          </cell>
          <cell r="AP65">
            <v>80.75</v>
          </cell>
          <cell r="AQ65">
            <v>82.36</v>
          </cell>
          <cell r="AR65">
            <v>81.14</v>
          </cell>
          <cell r="AS65">
            <v>83.17</v>
          </cell>
          <cell r="AT65">
            <v>89.67</v>
          </cell>
          <cell r="AU65">
            <v>94.58</v>
          </cell>
          <cell r="AV65">
            <v>74.88</v>
          </cell>
          <cell r="AW65">
            <v>78.819999999999993</v>
          </cell>
          <cell r="AX65">
            <v>79.650000000000006</v>
          </cell>
          <cell r="AY65">
            <v>80.75</v>
          </cell>
          <cell r="AZ65">
            <v>82.36</v>
          </cell>
          <cell r="BA65">
            <v>81.14</v>
          </cell>
          <cell r="BB65">
            <v>83.17</v>
          </cell>
          <cell r="BC65">
            <v>89.67</v>
          </cell>
          <cell r="BD65">
            <v>94.58</v>
          </cell>
          <cell r="BE65">
            <v>74.88</v>
          </cell>
          <cell r="BF65">
            <v>78.819999999999993</v>
          </cell>
          <cell r="BG65">
            <v>79.650000000000006</v>
          </cell>
          <cell r="BH65">
            <v>80.75</v>
          </cell>
          <cell r="BI65">
            <v>82.36</v>
          </cell>
          <cell r="BJ65">
            <v>81.14</v>
          </cell>
          <cell r="BK65">
            <v>83.17</v>
          </cell>
          <cell r="BL65">
            <v>89.67</v>
          </cell>
          <cell r="BM65">
            <v>94.58</v>
          </cell>
          <cell r="BN65">
            <v>74.88</v>
          </cell>
          <cell r="BO65">
            <v>78.819999999999993</v>
          </cell>
        </row>
        <row r="66">
          <cell r="A66" t="str">
            <v>Apr-Jun 09 ME Family Split</v>
          </cell>
          <cell r="B66" t="str">
            <v>HMO</v>
          </cell>
          <cell r="C66" t="str">
            <v>MA</v>
          </cell>
          <cell r="D66" t="str">
            <v>9B</v>
          </cell>
          <cell r="E66" t="str">
            <v>RX0000000244</v>
          </cell>
          <cell r="F66" t="str">
            <v>$15/$30/$45</v>
          </cell>
          <cell r="G66" t="str">
            <v>$15/$30/$45</v>
          </cell>
          <cell r="H66">
            <v>0.41</v>
          </cell>
          <cell r="I66">
            <v>0.41</v>
          </cell>
          <cell r="J66">
            <v>0.41</v>
          </cell>
          <cell r="K66">
            <v>92.82</v>
          </cell>
          <cell r="L66">
            <v>73.48</v>
          </cell>
          <cell r="M66">
            <v>77.349999999999994</v>
          </cell>
          <cell r="N66">
            <v>77.45</v>
          </cell>
          <cell r="O66">
            <v>78.5</v>
          </cell>
          <cell r="P66">
            <v>80.08</v>
          </cell>
          <cell r="Q66">
            <v>78.900000000000006</v>
          </cell>
          <cell r="R66">
            <v>80.86</v>
          </cell>
          <cell r="S66">
            <v>88.12</v>
          </cell>
          <cell r="T66">
            <v>95.59</v>
          </cell>
          <cell r="U66">
            <v>75.680000000000007</v>
          </cell>
          <cell r="V66">
            <v>79.66</v>
          </cell>
          <cell r="W66">
            <v>77.45</v>
          </cell>
          <cell r="X66">
            <v>78.5</v>
          </cell>
          <cell r="Y66">
            <v>80.08</v>
          </cell>
          <cell r="Z66">
            <v>78.900000000000006</v>
          </cell>
          <cell r="AA66">
            <v>80.86</v>
          </cell>
          <cell r="AB66">
            <v>88.12</v>
          </cell>
          <cell r="AC66">
            <v>95.59</v>
          </cell>
          <cell r="AD66">
            <v>75.680000000000007</v>
          </cell>
          <cell r="AE66">
            <v>79.66</v>
          </cell>
          <cell r="AF66">
            <v>80.02</v>
          </cell>
          <cell r="AG66">
            <v>81.099999999999994</v>
          </cell>
          <cell r="AH66">
            <v>82.73</v>
          </cell>
          <cell r="AI66">
            <v>81.510000000000005</v>
          </cell>
          <cell r="AJ66">
            <v>83.54</v>
          </cell>
          <cell r="AK66">
            <v>90.04</v>
          </cell>
          <cell r="AL66">
            <v>94.58</v>
          </cell>
          <cell r="AM66">
            <v>74.88</v>
          </cell>
          <cell r="AN66">
            <v>78.819999999999993</v>
          </cell>
          <cell r="AO66">
            <v>80.02</v>
          </cell>
          <cell r="AP66">
            <v>81.099999999999994</v>
          </cell>
          <cell r="AQ66">
            <v>82.73</v>
          </cell>
          <cell r="AR66">
            <v>81.510000000000005</v>
          </cell>
          <cell r="AS66">
            <v>83.54</v>
          </cell>
          <cell r="AT66">
            <v>90.04</v>
          </cell>
          <cell r="AU66">
            <v>94.58</v>
          </cell>
          <cell r="AV66">
            <v>74.88</v>
          </cell>
          <cell r="AW66">
            <v>78.819999999999993</v>
          </cell>
          <cell r="AX66">
            <v>80.02</v>
          </cell>
          <cell r="AY66">
            <v>81.099999999999994</v>
          </cell>
          <cell r="AZ66">
            <v>82.73</v>
          </cell>
          <cell r="BA66">
            <v>81.510000000000005</v>
          </cell>
          <cell r="BB66">
            <v>83.54</v>
          </cell>
          <cell r="BC66">
            <v>90.04</v>
          </cell>
          <cell r="BD66">
            <v>94.58</v>
          </cell>
          <cell r="BE66">
            <v>74.88</v>
          </cell>
          <cell r="BF66">
            <v>78.819999999999993</v>
          </cell>
          <cell r="BG66">
            <v>80.02</v>
          </cell>
          <cell r="BH66">
            <v>81.099999999999994</v>
          </cell>
          <cell r="BI66">
            <v>82.73</v>
          </cell>
          <cell r="BJ66">
            <v>81.510000000000005</v>
          </cell>
          <cell r="BK66">
            <v>83.54</v>
          </cell>
          <cell r="BL66">
            <v>90.04</v>
          </cell>
          <cell r="BM66">
            <v>94.58</v>
          </cell>
          <cell r="BN66">
            <v>74.88</v>
          </cell>
          <cell r="BO66">
            <v>78.819999999999993</v>
          </cell>
        </row>
        <row r="67">
          <cell r="A67" t="str">
            <v>Apr-Jun 09 ME E/K AFS</v>
          </cell>
          <cell r="B67" t="str">
            <v>HMO</v>
          </cell>
          <cell r="C67" t="str">
            <v>MA</v>
          </cell>
          <cell r="D67" t="str">
            <v>9O</v>
          </cell>
          <cell r="E67" t="str">
            <v>RX0000000257</v>
          </cell>
          <cell r="F67" t="str">
            <v>$5/$20/$35</v>
          </cell>
          <cell r="G67" t="str">
            <v>$5/$20/$35</v>
          </cell>
          <cell r="H67">
            <v>2.431</v>
          </cell>
          <cell r="I67">
            <v>2.431</v>
          </cell>
          <cell r="J67">
            <v>2.431</v>
          </cell>
          <cell r="K67">
            <v>92.82</v>
          </cell>
          <cell r="L67">
            <v>73.48</v>
          </cell>
          <cell r="M67">
            <v>77.349999999999994</v>
          </cell>
          <cell r="N67">
            <v>77.790000000000006</v>
          </cell>
          <cell r="O67">
            <v>78.849999999999994</v>
          </cell>
          <cell r="P67">
            <v>80.42</v>
          </cell>
          <cell r="Q67">
            <v>79.23</v>
          </cell>
          <cell r="R67">
            <v>81.209999999999994</v>
          </cell>
          <cell r="S67">
            <v>88.49</v>
          </cell>
          <cell r="T67">
            <v>95.59</v>
          </cell>
          <cell r="U67">
            <v>75.680000000000007</v>
          </cell>
          <cell r="V67">
            <v>79.66</v>
          </cell>
          <cell r="W67">
            <v>77.790000000000006</v>
          </cell>
          <cell r="X67">
            <v>78.849999999999994</v>
          </cell>
          <cell r="Y67">
            <v>80.42</v>
          </cell>
          <cell r="Z67">
            <v>79.23</v>
          </cell>
          <cell r="AA67">
            <v>81.209999999999994</v>
          </cell>
          <cell r="AB67">
            <v>88.49</v>
          </cell>
          <cell r="AC67">
            <v>95.59</v>
          </cell>
          <cell r="AD67">
            <v>75.680000000000007</v>
          </cell>
          <cell r="AE67">
            <v>79.66</v>
          </cell>
          <cell r="AF67">
            <v>80.36</v>
          </cell>
          <cell r="AG67">
            <v>81.459999999999994</v>
          </cell>
          <cell r="AH67">
            <v>83.09</v>
          </cell>
          <cell r="AI67">
            <v>81.849999999999994</v>
          </cell>
          <cell r="AJ67">
            <v>83.9</v>
          </cell>
          <cell r="AK67">
            <v>90.41</v>
          </cell>
          <cell r="AL67">
            <v>94.58</v>
          </cell>
          <cell r="AM67">
            <v>74.88</v>
          </cell>
          <cell r="AN67">
            <v>78.819999999999993</v>
          </cell>
          <cell r="AO67">
            <v>80.36</v>
          </cell>
          <cell r="AP67">
            <v>81.459999999999994</v>
          </cell>
          <cell r="AQ67">
            <v>83.09</v>
          </cell>
          <cell r="AR67">
            <v>81.849999999999994</v>
          </cell>
          <cell r="AS67">
            <v>83.9</v>
          </cell>
          <cell r="AT67">
            <v>90.41</v>
          </cell>
          <cell r="AU67">
            <v>94.58</v>
          </cell>
          <cell r="AV67">
            <v>74.88</v>
          </cell>
          <cell r="AW67">
            <v>78.819999999999993</v>
          </cell>
          <cell r="AX67">
            <v>80.36</v>
          </cell>
          <cell r="AY67">
            <v>81.459999999999994</v>
          </cell>
          <cell r="AZ67">
            <v>83.09</v>
          </cell>
          <cell r="BA67">
            <v>81.849999999999994</v>
          </cell>
          <cell r="BB67">
            <v>83.9</v>
          </cell>
          <cell r="BC67">
            <v>90.41</v>
          </cell>
          <cell r="BD67">
            <v>94.58</v>
          </cell>
          <cell r="BE67">
            <v>74.88</v>
          </cell>
          <cell r="BF67">
            <v>78.819999999999993</v>
          </cell>
          <cell r="BG67">
            <v>80.36</v>
          </cell>
          <cell r="BH67">
            <v>81.459999999999994</v>
          </cell>
          <cell r="BI67">
            <v>83.09</v>
          </cell>
          <cell r="BJ67">
            <v>81.849999999999994</v>
          </cell>
          <cell r="BK67">
            <v>83.9</v>
          </cell>
          <cell r="BL67">
            <v>90.41</v>
          </cell>
          <cell r="BM67">
            <v>94.58</v>
          </cell>
          <cell r="BN67">
            <v>74.88</v>
          </cell>
          <cell r="BO67">
            <v>78.819999999999993</v>
          </cell>
        </row>
        <row r="68">
          <cell r="A68" t="str">
            <v>Apr-Jun 09 ME Dual AFS</v>
          </cell>
          <cell r="B68" t="str">
            <v>HMO</v>
          </cell>
          <cell r="C68" t="str">
            <v>MA</v>
          </cell>
          <cell r="D68" t="str">
            <v>9Q</v>
          </cell>
          <cell r="E68" t="str">
            <v>RX0000000259</v>
          </cell>
          <cell r="F68" t="str">
            <v>$20/$20/$20</v>
          </cell>
          <cell r="G68" t="str">
            <v>$40/$40/$40</v>
          </cell>
          <cell r="H68">
            <v>0</v>
          </cell>
          <cell r="I68">
            <v>0</v>
          </cell>
          <cell r="J68">
            <v>0</v>
          </cell>
          <cell r="K68">
            <v>94.01</v>
          </cell>
          <cell r="L68">
            <v>74.42</v>
          </cell>
          <cell r="M68">
            <v>78.34</v>
          </cell>
          <cell r="N68">
            <v>77.150000000000006</v>
          </cell>
          <cell r="O68">
            <v>78.22</v>
          </cell>
          <cell r="P68">
            <v>79.790000000000006</v>
          </cell>
          <cell r="Q68">
            <v>78.599999999999994</v>
          </cell>
          <cell r="R68">
            <v>80.569999999999993</v>
          </cell>
          <cell r="S68">
            <v>90.21</v>
          </cell>
          <cell r="T68">
            <v>96.82</v>
          </cell>
          <cell r="U68">
            <v>76.650000000000006</v>
          </cell>
          <cell r="V68">
            <v>80.680000000000007</v>
          </cell>
          <cell r="W68">
            <v>77.150000000000006</v>
          </cell>
          <cell r="X68">
            <v>78.22</v>
          </cell>
          <cell r="Y68">
            <v>79.790000000000006</v>
          </cell>
          <cell r="Z68">
            <v>78.599999999999994</v>
          </cell>
          <cell r="AA68">
            <v>80.569999999999993</v>
          </cell>
          <cell r="AB68">
            <v>90.21</v>
          </cell>
          <cell r="AC68">
            <v>96.82</v>
          </cell>
          <cell r="AD68">
            <v>76.650000000000006</v>
          </cell>
          <cell r="AE68">
            <v>80.680000000000007</v>
          </cell>
          <cell r="AF68">
            <v>79.7</v>
          </cell>
          <cell r="AG68">
            <v>80.81</v>
          </cell>
          <cell r="AH68">
            <v>82.43</v>
          </cell>
          <cell r="AI68">
            <v>81.209999999999994</v>
          </cell>
          <cell r="AJ68">
            <v>83.23</v>
          </cell>
          <cell r="AK68">
            <v>92.17</v>
          </cell>
          <cell r="AL68">
            <v>95.8</v>
          </cell>
          <cell r="AM68">
            <v>75.84</v>
          </cell>
          <cell r="AN68">
            <v>79.83</v>
          </cell>
          <cell r="AO68">
            <v>79.7</v>
          </cell>
          <cell r="AP68">
            <v>80.81</v>
          </cell>
          <cell r="AQ68">
            <v>82.43</v>
          </cell>
          <cell r="AR68">
            <v>81.209999999999994</v>
          </cell>
          <cell r="AS68">
            <v>83.23</v>
          </cell>
          <cell r="AT68">
            <v>92.17</v>
          </cell>
          <cell r="AU68">
            <v>95.8</v>
          </cell>
          <cell r="AV68">
            <v>75.84</v>
          </cell>
          <cell r="AW68">
            <v>79.83</v>
          </cell>
          <cell r="AX68">
            <v>79.7</v>
          </cell>
          <cell r="AY68">
            <v>80.81</v>
          </cell>
          <cell r="AZ68">
            <v>82.43</v>
          </cell>
          <cell r="BA68">
            <v>81.209999999999994</v>
          </cell>
          <cell r="BB68">
            <v>83.23</v>
          </cell>
          <cell r="BC68">
            <v>92.17</v>
          </cell>
          <cell r="BD68">
            <v>95.8</v>
          </cell>
          <cell r="BE68">
            <v>75.84</v>
          </cell>
          <cell r="BF68">
            <v>79.83</v>
          </cell>
          <cell r="BG68">
            <v>79.7</v>
          </cell>
          <cell r="BH68">
            <v>80.81</v>
          </cell>
          <cell r="BI68">
            <v>82.43</v>
          </cell>
          <cell r="BJ68">
            <v>81.209999999999994</v>
          </cell>
          <cell r="BK68">
            <v>83.23</v>
          </cell>
          <cell r="BL68">
            <v>92.17</v>
          </cell>
          <cell r="BM68">
            <v>95.8</v>
          </cell>
          <cell r="BN68">
            <v>75.84</v>
          </cell>
          <cell r="BO68">
            <v>79.83</v>
          </cell>
        </row>
        <row r="69">
          <cell r="A69" t="str">
            <v>Apr-Jun 09 ME Family AFS</v>
          </cell>
          <cell r="B69" t="str">
            <v>HMO</v>
          </cell>
          <cell r="C69" t="str">
            <v>MA</v>
          </cell>
          <cell r="D69" t="str">
            <v>9R</v>
          </cell>
          <cell r="E69" t="str">
            <v>RX0000000260</v>
          </cell>
          <cell r="F69" t="str">
            <v>$10/$30/$60</v>
          </cell>
          <cell r="G69" t="str">
            <v>$20/$60/$180</v>
          </cell>
          <cell r="H69">
            <v>3.6709999999999998</v>
          </cell>
          <cell r="I69">
            <v>3.6709999999999998</v>
          </cell>
          <cell r="J69">
            <v>3.6709999999999998</v>
          </cell>
          <cell r="K69">
            <v>94.01</v>
          </cell>
          <cell r="L69">
            <v>74.42</v>
          </cell>
          <cell r="M69">
            <v>78.34</v>
          </cell>
          <cell r="N69">
            <v>77.41</v>
          </cell>
          <cell r="O69">
            <v>78.459999999999994</v>
          </cell>
          <cell r="P69">
            <v>80.040000000000006</v>
          </cell>
          <cell r="Q69">
            <v>78.87</v>
          </cell>
          <cell r="R69">
            <v>80.83</v>
          </cell>
          <cell r="S69">
            <v>90.62</v>
          </cell>
          <cell r="T69">
            <v>96.82</v>
          </cell>
          <cell r="U69">
            <v>76.650000000000006</v>
          </cell>
          <cell r="V69">
            <v>80.680000000000007</v>
          </cell>
          <cell r="W69">
            <v>77.41</v>
          </cell>
          <cell r="X69">
            <v>78.459999999999994</v>
          </cell>
          <cell r="Y69">
            <v>80.040000000000006</v>
          </cell>
          <cell r="Z69">
            <v>78.87</v>
          </cell>
          <cell r="AA69">
            <v>80.83</v>
          </cell>
          <cell r="AB69">
            <v>90.62</v>
          </cell>
          <cell r="AC69">
            <v>96.82</v>
          </cell>
          <cell r="AD69">
            <v>76.650000000000006</v>
          </cell>
          <cell r="AE69">
            <v>80.680000000000007</v>
          </cell>
          <cell r="AF69">
            <v>79.98</v>
          </cell>
          <cell r="AG69">
            <v>81.06</v>
          </cell>
          <cell r="AH69">
            <v>82.69</v>
          </cell>
          <cell r="AI69">
            <v>81.48</v>
          </cell>
          <cell r="AJ69">
            <v>83.5</v>
          </cell>
          <cell r="AK69">
            <v>92.59</v>
          </cell>
          <cell r="AL69">
            <v>95.8</v>
          </cell>
          <cell r="AM69">
            <v>75.84</v>
          </cell>
          <cell r="AN69">
            <v>79.83</v>
          </cell>
          <cell r="AO69">
            <v>79.98</v>
          </cell>
          <cell r="AP69">
            <v>81.06</v>
          </cell>
          <cell r="AQ69">
            <v>82.69</v>
          </cell>
          <cell r="AR69">
            <v>81.48</v>
          </cell>
          <cell r="AS69">
            <v>83.5</v>
          </cell>
          <cell r="AT69">
            <v>92.59</v>
          </cell>
          <cell r="AU69">
            <v>95.8</v>
          </cell>
          <cell r="AV69">
            <v>75.84</v>
          </cell>
          <cell r="AW69">
            <v>79.83</v>
          </cell>
          <cell r="AX69">
            <v>79.98</v>
          </cell>
          <cell r="AY69">
            <v>81.06</v>
          </cell>
          <cell r="AZ69">
            <v>82.69</v>
          </cell>
          <cell r="BA69">
            <v>81.48</v>
          </cell>
          <cell r="BB69">
            <v>83.5</v>
          </cell>
          <cell r="BC69">
            <v>92.59</v>
          </cell>
          <cell r="BD69">
            <v>95.8</v>
          </cell>
          <cell r="BE69">
            <v>75.84</v>
          </cell>
          <cell r="BF69">
            <v>79.83</v>
          </cell>
          <cell r="BG69">
            <v>79.98</v>
          </cell>
          <cell r="BH69">
            <v>81.06</v>
          </cell>
          <cell r="BI69">
            <v>82.69</v>
          </cell>
          <cell r="BJ69">
            <v>81.48</v>
          </cell>
          <cell r="BK69">
            <v>83.5</v>
          </cell>
          <cell r="BL69">
            <v>92.59</v>
          </cell>
          <cell r="BM69">
            <v>95.8</v>
          </cell>
          <cell r="BN69">
            <v>75.84</v>
          </cell>
          <cell r="BO69">
            <v>79.83</v>
          </cell>
        </row>
        <row r="70">
          <cell r="A70" t="str">
            <v>Apr-Jun 09 ME E/K Ratio</v>
          </cell>
          <cell r="B70" t="str">
            <v>HMO</v>
          </cell>
          <cell r="C70" t="str">
            <v>MA</v>
          </cell>
          <cell r="D70" t="str">
            <v>9S</v>
          </cell>
          <cell r="E70" t="str">
            <v>RX0000000261</v>
          </cell>
          <cell r="F70" t="str">
            <v>$15/50%/50%</v>
          </cell>
          <cell r="G70" t="str">
            <v>$30/50%/50%</v>
          </cell>
          <cell r="H70">
            <v>1.9</v>
          </cell>
          <cell r="I70">
            <v>1.9</v>
          </cell>
          <cell r="J70">
            <v>1.9</v>
          </cell>
          <cell r="K70">
            <v>94.01</v>
          </cell>
          <cell r="L70">
            <v>74.42</v>
          </cell>
          <cell r="M70">
            <v>78.34</v>
          </cell>
          <cell r="N70">
            <v>77.69</v>
          </cell>
          <cell r="O70">
            <v>78.760000000000005</v>
          </cell>
          <cell r="P70">
            <v>80.33</v>
          </cell>
          <cell r="Q70">
            <v>79.14</v>
          </cell>
          <cell r="R70">
            <v>81.11</v>
          </cell>
          <cell r="S70">
            <v>91.02</v>
          </cell>
          <cell r="T70">
            <v>96.82</v>
          </cell>
          <cell r="U70">
            <v>76.650000000000006</v>
          </cell>
          <cell r="V70">
            <v>80.680000000000007</v>
          </cell>
          <cell r="W70">
            <v>77.69</v>
          </cell>
          <cell r="X70">
            <v>78.760000000000005</v>
          </cell>
          <cell r="Y70">
            <v>80.33</v>
          </cell>
          <cell r="Z70">
            <v>79.14</v>
          </cell>
          <cell r="AA70">
            <v>81.11</v>
          </cell>
          <cell r="AB70">
            <v>91.02</v>
          </cell>
          <cell r="AC70">
            <v>96.82</v>
          </cell>
          <cell r="AD70">
            <v>76.650000000000006</v>
          </cell>
          <cell r="AE70">
            <v>80.680000000000007</v>
          </cell>
          <cell r="AF70">
            <v>80.260000000000005</v>
          </cell>
          <cell r="AG70">
            <v>81.36</v>
          </cell>
          <cell r="AH70">
            <v>82.99</v>
          </cell>
          <cell r="AI70">
            <v>81.760000000000005</v>
          </cell>
          <cell r="AJ70">
            <v>83.8</v>
          </cell>
          <cell r="AK70">
            <v>92.99</v>
          </cell>
          <cell r="AL70">
            <v>95.8</v>
          </cell>
          <cell r="AM70">
            <v>75.84</v>
          </cell>
          <cell r="AN70">
            <v>79.83</v>
          </cell>
          <cell r="AO70">
            <v>80.260000000000005</v>
          </cell>
          <cell r="AP70">
            <v>81.36</v>
          </cell>
          <cell r="AQ70">
            <v>82.99</v>
          </cell>
          <cell r="AR70">
            <v>81.760000000000005</v>
          </cell>
          <cell r="AS70">
            <v>83.8</v>
          </cell>
          <cell r="AT70">
            <v>92.99</v>
          </cell>
          <cell r="AU70">
            <v>95.8</v>
          </cell>
          <cell r="AV70">
            <v>75.84</v>
          </cell>
          <cell r="AW70">
            <v>79.83</v>
          </cell>
          <cell r="AX70">
            <v>80.260000000000005</v>
          </cell>
          <cell r="AY70">
            <v>81.36</v>
          </cell>
          <cell r="AZ70">
            <v>82.99</v>
          </cell>
          <cell r="BA70">
            <v>81.760000000000005</v>
          </cell>
          <cell r="BB70">
            <v>83.8</v>
          </cell>
          <cell r="BC70">
            <v>92.99</v>
          </cell>
          <cell r="BD70">
            <v>95.8</v>
          </cell>
          <cell r="BE70">
            <v>75.84</v>
          </cell>
          <cell r="BF70">
            <v>79.83</v>
          </cell>
          <cell r="BG70">
            <v>80.260000000000005</v>
          </cell>
          <cell r="BH70">
            <v>81.36</v>
          </cell>
          <cell r="BI70">
            <v>82.99</v>
          </cell>
          <cell r="BJ70">
            <v>81.760000000000005</v>
          </cell>
          <cell r="BK70">
            <v>83.8</v>
          </cell>
          <cell r="BL70">
            <v>92.99</v>
          </cell>
          <cell r="BM70">
            <v>95.8</v>
          </cell>
          <cell r="BN70">
            <v>75.84</v>
          </cell>
          <cell r="BO70">
            <v>79.83</v>
          </cell>
        </row>
        <row r="71">
          <cell r="A71" t="str">
            <v>Apr-Jun 09 ME Dual Ratio</v>
          </cell>
          <cell r="B71" t="str">
            <v>HMO</v>
          </cell>
          <cell r="C71" t="str">
            <v>MA</v>
          </cell>
          <cell r="D71" t="str">
            <v>9T</v>
          </cell>
          <cell r="E71" t="str">
            <v>RX0000000262</v>
          </cell>
          <cell r="F71" t="str">
            <v>$10/$25/$45</v>
          </cell>
          <cell r="G71" t="str">
            <v>$20/$50/$90</v>
          </cell>
          <cell r="H71">
            <v>0</v>
          </cell>
          <cell r="I71">
            <v>0</v>
          </cell>
          <cell r="J71">
            <v>0</v>
          </cell>
          <cell r="K71">
            <v>99.08</v>
          </cell>
          <cell r="L71">
            <v>78.44</v>
          </cell>
          <cell r="M71">
            <v>82.57</v>
          </cell>
          <cell r="N71">
            <v>76.94</v>
          </cell>
          <cell r="O71">
            <v>77.989999999999995</v>
          </cell>
          <cell r="P71">
            <v>79.55</v>
          </cell>
          <cell r="Q71">
            <v>78.39</v>
          </cell>
          <cell r="R71">
            <v>80.33</v>
          </cell>
          <cell r="S71">
            <v>88.8</v>
          </cell>
          <cell r="T71">
            <v>102.07</v>
          </cell>
          <cell r="U71">
            <v>80.81</v>
          </cell>
          <cell r="V71">
            <v>85.06</v>
          </cell>
          <cell r="W71">
            <v>76.94</v>
          </cell>
          <cell r="X71">
            <v>77.989999999999995</v>
          </cell>
          <cell r="Y71">
            <v>79.55</v>
          </cell>
          <cell r="Z71">
            <v>78.39</v>
          </cell>
          <cell r="AA71">
            <v>80.33</v>
          </cell>
          <cell r="AB71">
            <v>88.8</v>
          </cell>
          <cell r="AC71">
            <v>102.07</v>
          </cell>
          <cell r="AD71">
            <v>80.81</v>
          </cell>
          <cell r="AE71">
            <v>85.06</v>
          </cell>
          <cell r="AF71">
            <v>79.48</v>
          </cell>
          <cell r="AG71">
            <v>80.569999999999993</v>
          </cell>
          <cell r="AH71">
            <v>82.19</v>
          </cell>
          <cell r="AI71">
            <v>80.989999999999995</v>
          </cell>
          <cell r="AJ71">
            <v>82.99</v>
          </cell>
          <cell r="AK71">
            <v>90.73</v>
          </cell>
          <cell r="AL71">
            <v>100.97</v>
          </cell>
          <cell r="AM71">
            <v>79.930000000000007</v>
          </cell>
          <cell r="AN71">
            <v>84.14</v>
          </cell>
          <cell r="AO71">
            <v>79.48</v>
          </cell>
          <cell r="AP71">
            <v>80.569999999999993</v>
          </cell>
          <cell r="AQ71">
            <v>82.19</v>
          </cell>
          <cell r="AR71">
            <v>80.989999999999995</v>
          </cell>
          <cell r="AS71">
            <v>82.99</v>
          </cell>
          <cell r="AT71">
            <v>90.73</v>
          </cell>
          <cell r="AU71">
            <v>100.97</v>
          </cell>
          <cell r="AV71">
            <v>79.930000000000007</v>
          </cell>
          <cell r="AW71">
            <v>84.14</v>
          </cell>
          <cell r="AX71">
            <v>79.48</v>
          </cell>
          <cell r="AY71">
            <v>80.569999999999993</v>
          </cell>
          <cell r="AZ71">
            <v>82.19</v>
          </cell>
          <cell r="BA71">
            <v>80.989999999999995</v>
          </cell>
          <cell r="BB71">
            <v>82.99</v>
          </cell>
          <cell r="BC71">
            <v>90.73</v>
          </cell>
          <cell r="BD71">
            <v>100.97</v>
          </cell>
          <cell r="BE71">
            <v>79.930000000000007</v>
          </cell>
          <cell r="BF71">
            <v>84.14</v>
          </cell>
          <cell r="BG71">
            <v>79.48</v>
          </cell>
          <cell r="BH71">
            <v>80.569999999999993</v>
          </cell>
          <cell r="BI71">
            <v>82.19</v>
          </cell>
          <cell r="BJ71">
            <v>80.989999999999995</v>
          </cell>
          <cell r="BK71">
            <v>82.99</v>
          </cell>
          <cell r="BL71">
            <v>90.73</v>
          </cell>
          <cell r="BM71">
            <v>100.97</v>
          </cell>
          <cell r="BN71">
            <v>79.930000000000007</v>
          </cell>
          <cell r="BO71">
            <v>84.14</v>
          </cell>
        </row>
        <row r="72">
          <cell r="A72" t="str">
            <v>Apr-Jun 09 ME Family Ratio</v>
          </cell>
          <cell r="B72" t="str">
            <v>HMO</v>
          </cell>
          <cell r="C72" t="str">
            <v>MA</v>
          </cell>
          <cell r="D72" t="str">
            <v>9U</v>
          </cell>
          <cell r="E72" t="str">
            <v>RX0000000263</v>
          </cell>
          <cell r="F72" t="str">
            <v>$10/$25/$40</v>
          </cell>
          <cell r="G72" t="str">
            <v>$20/$50/$120</v>
          </cell>
          <cell r="H72">
            <v>2.8439999999999999</v>
          </cell>
          <cell r="I72">
            <v>2.8439999999999999</v>
          </cell>
          <cell r="J72">
            <v>2.8439999999999999</v>
          </cell>
          <cell r="K72">
            <v>99.08</v>
          </cell>
          <cell r="L72">
            <v>78.44</v>
          </cell>
          <cell r="M72">
            <v>82.57</v>
          </cell>
          <cell r="N72">
            <v>77.39</v>
          </cell>
          <cell r="O72">
            <v>78.45</v>
          </cell>
          <cell r="P72">
            <v>80.02</v>
          </cell>
          <cell r="Q72">
            <v>78.84</v>
          </cell>
          <cell r="R72">
            <v>80.8</v>
          </cell>
          <cell r="S72">
            <v>89.38</v>
          </cell>
          <cell r="T72">
            <v>102.07</v>
          </cell>
          <cell r="U72">
            <v>80.81</v>
          </cell>
          <cell r="V72">
            <v>85.06</v>
          </cell>
          <cell r="W72">
            <v>77.39</v>
          </cell>
          <cell r="X72">
            <v>78.45</v>
          </cell>
          <cell r="Y72">
            <v>80.02</v>
          </cell>
          <cell r="Z72">
            <v>78.84</v>
          </cell>
          <cell r="AA72">
            <v>80.8</v>
          </cell>
          <cell r="AB72">
            <v>89.38</v>
          </cell>
          <cell r="AC72">
            <v>102.07</v>
          </cell>
          <cell r="AD72">
            <v>80.81</v>
          </cell>
          <cell r="AE72">
            <v>85.06</v>
          </cell>
          <cell r="AF72">
            <v>79.95</v>
          </cell>
          <cell r="AG72">
            <v>81.05</v>
          </cell>
          <cell r="AH72">
            <v>82.67</v>
          </cell>
          <cell r="AI72">
            <v>81.45</v>
          </cell>
          <cell r="AJ72">
            <v>83.47</v>
          </cell>
          <cell r="AK72">
            <v>91.32</v>
          </cell>
          <cell r="AL72">
            <v>100.97</v>
          </cell>
          <cell r="AM72">
            <v>79.930000000000007</v>
          </cell>
          <cell r="AN72">
            <v>84.14</v>
          </cell>
          <cell r="AO72">
            <v>79.95</v>
          </cell>
          <cell r="AP72">
            <v>81.05</v>
          </cell>
          <cell r="AQ72">
            <v>82.67</v>
          </cell>
          <cell r="AR72">
            <v>81.45</v>
          </cell>
          <cell r="AS72">
            <v>83.47</v>
          </cell>
          <cell r="AT72">
            <v>91.32</v>
          </cell>
          <cell r="AU72">
            <v>100.97</v>
          </cell>
          <cell r="AV72">
            <v>79.930000000000007</v>
          </cell>
          <cell r="AW72">
            <v>84.14</v>
          </cell>
          <cell r="AX72">
            <v>79.95</v>
          </cell>
          <cell r="AY72">
            <v>81.05</v>
          </cell>
          <cell r="AZ72">
            <v>82.67</v>
          </cell>
          <cell r="BA72">
            <v>81.45</v>
          </cell>
          <cell r="BB72">
            <v>83.47</v>
          </cell>
          <cell r="BC72">
            <v>91.32</v>
          </cell>
          <cell r="BD72">
            <v>100.97</v>
          </cell>
          <cell r="BE72">
            <v>79.930000000000007</v>
          </cell>
          <cell r="BF72">
            <v>84.14</v>
          </cell>
          <cell r="BG72">
            <v>79.95</v>
          </cell>
          <cell r="BH72">
            <v>81.05</v>
          </cell>
          <cell r="BI72">
            <v>82.67</v>
          </cell>
          <cell r="BJ72">
            <v>81.45</v>
          </cell>
          <cell r="BK72">
            <v>83.47</v>
          </cell>
          <cell r="BL72">
            <v>91.32</v>
          </cell>
          <cell r="BM72">
            <v>100.97</v>
          </cell>
          <cell r="BN72">
            <v>79.930000000000007</v>
          </cell>
          <cell r="BO72">
            <v>84.14</v>
          </cell>
        </row>
        <row r="73">
          <cell r="A73" t="str">
            <v>Apr-Jun 09 4 Individual Split</v>
          </cell>
          <cell r="B73">
            <v>0.50680000000000003</v>
          </cell>
          <cell r="C73">
            <v>0.50680000000000003</v>
          </cell>
          <cell r="D73">
            <v>0.50680000000000003</v>
          </cell>
          <cell r="E73">
            <v>0.50680000000000003</v>
          </cell>
          <cell r="F73">
            <v>0.50680000000000003</v>
          </cell>
          <cell r="G73">
            <v>0.51459999999999995</v>
          </cell>
          <cell r="H73">
            <v>0.45</v>
          </cell>
          <cell r="I73">
            <v>0.45</v>
          </cell>
          <cell r="J73">
            <v>0.45</v>
          </cell>
          <cell r="K73">
            <v>99.08</v>
          </cell>
          <cell r="L73">
            <v>78.44</v>
          </cell>
          <cell r="M73">
            <v>82.57</v>
          </cell>
          <cell r="N73">
            <v>77.89</v>
          </cell>
          <cell r="O73">
            <v>78.959999999999994</v>
          </cell>
          <cell r="P73">
            <v>80.53</v>
          </cell>
          <cell r="Q73">
            <v>79.349999999999994</v>
          </cell>
          <cell r="R73">
            <v>81.31</v>
          </cell>
          <cell r="S73">
            <v>89.91</v>
          </cell>
          <cell r="T73">
            <v>102.07</v>
          </cell>
          <cell r="U73">
            <v>80.81</v>
          </cell>
          <cell r="V73">
            <v>85.06</v>
          </cell>
          <cell r="W73">
            <v>77.89</v>
          </cell>
          <cell r="X73">
            <v>78.959999999999994</v>
          </cell>
          <cell r="Y73">
            <v>80.53</v>
          </cell>
          <cell r="Z73">
            <v>79.349999999999994</v>
          </cell>
          <cell r="AA73">
            <v>81.31</v>
          </cell>
          <cell r="AB73">
            <v>89.91</v>
          </cell>
          <cell r="AC73">
            <v>102.07</v>
          </cell>
          <cell r="AD73">
            <v>80.81</v>
          </cell>
          <cell r="AE73">
            <v>85.06</v>
          </cell>
          <cell r="AF73">
            <v>80.47</v>
          </cell>
          <cell r="AG73">
            <v>81.569999999999993</v>
          </cell>
          <cell r="AH73">
            <v>83.19</v>
          </cell>
          <cell r="AI73">
            <v>81.98</v>
          </cell>
          <cell r="AJ73">
            <v>84.01</v>
          </cell>
          <cell r="AK73">
            <v>91.86</v>
          </cell>
          <cell r="AL73">
            <v>100.97</v>
          </cell>
          <cell r="AM73">
            <v>79.930000000000007</v>
          </cell>
          <cell r="AN73">
            <v>84.14</v>
          </cell>
          <cell r="AO73">
            <v>80.47</v>
          </cell>
          <cell r="AP73">
            <v>81.569999999999993</v>
          </cell>
          <cell r="AQ73">
            <v>83.19</v>
          </cell>
          <cell r="AR73">
            <v>81.98</v>
          </cell>
          <cell r="AS73">
            <v>84.01</v>
          </cell>
          <cell r="AT73">
            <v>91.86</v>
          </cell>
          <cell r="AU73">
            <v>100.97</v>
          </cell>
          <cell r="AV73">
            <v>79.930000000000007</v>
          </cell>
          <cell r="AW73">
            <v>84.14</v>
          </cell>
          <cell r="AX73">
            <v>80.47</v>
          </cell>
          <cell r="AY73">
            <v>81.569999999999993</v>
          </cell>
          <cell r="AZ73">
            <v>83.19</v>
          </cell>
          <cell r="BA73">
            <v>81.98</v>
          </cell>
          <cell r="BB73">
            <v>84.01</v>
          </cell>
          <cell r="BC73">
            <v>91.86</v>
          </cell>
          <cell r="BD73">
            <v>100.97</v>
          </cell>
          <cell r="BE73">
            <v>79.930000000000007</v>
          </cell>
          <cell r="BF73">
            <v>84.14</v>
          </cell>
          <cell r="BG73">
            <v>80.47</v>
          </cell>
          <cell r="BH73">
            <v>81.569999999999993</v>
          </cell>
          <cell r="BI73">
            <v>83.19</v>
          </cell>
          <cell r="BJ73">
            <v>81.98</v>
          </cell>
          <cell r="BK73">
            <v>84.01</v>
          </cell>
          <cell r="BL73">
            <v>91.86</v>
          </cell>
          <cell r="BM73">
            <v>100.97</v>
          </cell>
          <cell r="BN73">
            <v>79.930000000000007</v>
          </cell>
          <cell r="BO73">
            <v>84.14</v>
          </cell>
        </row>
        <row r="74">
          <cell r="A74" t="str">
            <v>Apr-Jun 09 4 E/K Split</v>
          </cell>
          <cell r="B74">
            <v>2.8400000000000002E-2</v>
          </cell>
          <cell r="C74">
            <v>2.8400000000000002E-2</v>
          </cell>
          <cell r="D74">
            <v>2.8400000000000002E-2</v>
          </cell>
          <cell r="E74">
            <v>2.8400000000000002E-2</v>
          </cell>
          <cell r="F74">
            <v>2.8400000000000002E-2</v>
          </cell>
          <cell r="G74">
            <v>6.5199999999999994E-2</v>
          </cell>
          <cell r="H74">
            <v>0.14000000000000001</v>
          </cell>
          <cell r="I74">
            <v>0.14000000000000001</v>
          </cell>
          <cell r="J74">
            <v>0.14000000000000001</v>
          </cell>
          <cell r="K74">
            <v>104.26</v>
          </cell>
          <cell r="L74">
            <v>82.54</v>
          </cell>
          <cell r="M74">
            <v>86.88</v>
          </cell>
          <cell r="N74">
            <v>79.040000000000006</v>
          </cell>
          <cell r="O74">
            <v>80.13</v>
          </cell>
          <cell r="P74">
            <v>81.73</v>
          </cell>
          <cell r="Q74">
            <v>80.53</v>
          </cell>
          <cell r="R74">
            <v>82.54</v>
          </cell>
          <cell r="S74">
            <v>88.06</v>
          </cell>
          <cell r="T74">
            <v>107.39</v>
          </cell>
          <cell r="U74">
            <v>85.02</v>
          </cell>
          <cell r="V74">
            <v>89.49</v>
          </cell>
          <cell r="W74">
            <v>79.040000000000006</v>
          </cell>
          <cell r="X74">
            <v>80.13</v>
          </cell>
          <cell r="Y74">
            <v>81.73</v>
          </cell>
          <cell r="Z74">
            <v>80.53</v>
          </cell>
          <cell r="AA74">
            <v>82.54</v>
          </cell>
          <cell r="AB74">
            <v>88.06</v>
          </cell>
          <cell r="AC74">
            <v>107.39</v>
          </cell>
          <cell r="AD74">
            <v>85.02</v>
          </cell>
          <cell r="AE74">
            <v>89.49</v>
          </cell>
          <cell r="AF74">
            <v>81.66</v>
          </cell>
          <cell r="AG74">
            <v>82.78</v>
          </cell>
          <cell r="AH74">
            <v>84.43</v>
          </cell>
          <cell r="AI74">
            <v>83.19</v>
          </cell>
          <cell r="AJ74">
            <v>85.27</v>
          </cell>
          <cell r="AK74">
            <v>89.98</v>
          </cell>
          <cell r="AL74">
            <v>106.24</v>
          </cell>
          <cell r="AM74">
            <v>84.1</v>
          </cell>
          <cell r="AN74">
            <v>88.53</v>
          </cell>
          <cell r="AO74">
            <v>81.66</v>
          </cell>
          <cell r="AP74">
            <v>82.78</v>
          </cell>
          <cell r="AQ74">
            <v>84.43</v>
          </cell>
          <cell r="AR74">
            <v>83.19</v>
          </cell>
          <cell r="AS74">
            <v>85.27</v>
          </cell>
          <cell r="AT74">
            <v>89.98</v>
          </cell>
          <cell r="AU74">
            <v>106.24</v>
          </cell>
          <cell r="AV74">
            <v>84.1</v>
          </cell>
          <cell r="AW74">
            <v>88.53</v>
          </cell>
          <cell r="AX74">
            <v>81.66</v>
          </cell>
          <cell r="AY74">
            <v>82.78</v>
          </cell>
          <cell r="AZ74">
            <v>84.43</v>
          </cell>
          <cell r="BA74">
            <v>83.19</v>
          </cell>
          <cell r="BB74">
            <v>85.27</v>
          </cell>
          <cell r="BC74">
            <v>89.98</v>
          </cell>
          <cell r="BD74">
            <v>106.24</v>
          </cell>
          <cell r="BE74">
            <v>84.1</v>
          </cell>
          <cell r="BF74">
            <v>88.53</v>
          </cell>
          <cell r="BG74">
            <v>81.66</v>
          </cell>
          <cell r="BH74">
            <v>82.78</v>
          </cell>
          <cell r="BI74">
            <v>84.43</v>
          </cell>
          <cell r="BJ74">
            <v>83.19</v>
          </cell>
          <cell r="BK74">
            <v>85.27</v>
          </cell>
          <cell r="BL74">
            <v>89.98</v>
          </cell>
          <cell r="BM74">
            <v>106.24</v>
          </cell>
          <cell r="BN74">
            <v>84.1</v>
          </cell>
          <cell r="BO74">
            <v>88.53</v>
          </cell>
        </row>
        <row r="75">
          <cell r="A75" t="str">
            <v>Apr-Jun 09 4 Dual Split</v>
          </cell>
          <cell r="B75">
            <v>0.1794</v>
          </cell>
          <cell r="C75">
            <v>0.1794</v>
          </cell>
          <cell r="D75">
            <v>0.1794</v>
          </cell>
          <cell r="E75">
            <v>0.1794</v>
          </cell>
          <cell r="F75">
            <v>0.1794</v>
          </cell>
          <cell r="G75">
            <v>0.18590000000000001</v>
          </cell>
          <cell r="H75">
            <v>0.13</v>
          </cell>
          <cell r="I75">
            <v>0.13</v>
          </cell>
          <cell r="J75">
            <v>0.13</v>
          </cell>
          <cell r="K75">
            <v>104.26</v>
          </cell>
          <cell r="L75">
            <v>82.54</v>
          </cell>
          <cell r="M75">
            <v>86.88</v>
          </cell>
          <cell r="N75">
            <v>79.5</v>
          </cell>
          <cell r="O75">
            <v>80.599999999999994</v>
          </cell>
          <cell r="P75">
            <v>82.2</v>
          </cell>
          <cell r="Q75">
            <v>81</v>
          </cell>
          <cell r="R75">
            <v>83.02</v>
          </cell>
          <cell r="S75">
            <v>88.7</v>
          </cell>
          <cell r="T75">
            <v>107.39</v>
          </cell>
          <cell r="U75">
            <v>85.02</v>
          </cell>
          <cell r="V75">
            <v>89.49</v>
          </cell>
          <cell r="W75">
            <v>79.5</v>
          </cell>
          <cell r="X75">
            <v>80.599999999999994</v>
          </cell>
          <cell r="Y75">
            <v>82.2</v>
          </cell>
          <cell r="Z75">
            <v>81</v>
          </cell>
          <cell r="AA75">
            <v>83.02</v>
          </cell>
          <cell r="AB75">
            <v>88.7</v>
          </cell>
          <cell r="AC75">
            <v>107.39</v>
          </cell>
          <cell r="AD75">
            <v>85.02</v>
          </cell>
          <cell r="AE75">
            <v>89.49</v>
          </cell>
          <cell r="AF75">
            <v>82.14</v>
          </cell>
          <cell r="AG75">
            <v>83.26</v>
          </cell>
          <cell r="AH75">
            <v>84.92</v>
          </cell>
          <cell r="AI75">
            <v>83.68</v>
          </cell>
          <cell r="AJ75">
            <v>85.77</v>
          </cell>
          <cell r="AK75">
            <v>90.63</v>
          </cell>
          <cell r="AL75">
            <v>106.24</v>
          </cell>
          <cell r="AM75">
            <v>84.1</v>
          </cell>
          <cell r="AN75">
            <v>88.53</v>
          </cell>
          <cell r="AO75">
            <v>82.14</v>
          </cell>
          <cell r="AP75">
            <v>83.26</v>
          </cell>
          <cell r="AQ75">
            <v>84.92</v>
          </cell>
          <cell r="AR75">
            <v>83.68</v>
          </cell>
          <cell r="AS75">
            <v>85.77</v>
          </cell>
          <cell r="AT75">
            <v>90.63</v>
          </cell>
          <cell r="AU75">
            <v>106.24</v>
          </cell>
          <cell r="AV75">
            <v>84.1</v>
          </cell>
          <cell r="AW75">
            <v>88.53</v>
          </cell>
          <cell r="AX75">
            <v>82.14</v>
          </cell>
          <cell r="AY75">
            <v>83.26</v>
          </cell>
          <cell r="AZ75">
            <v>84.92</v>
          </cell>
          <cell r="BA75">
            <v>83.68</v>
          </cell>
          <cell r="BB75">
            <v>85.77</v>
          </cell>
          <cell r="BC75">
            <v>90.63</v>
          </cell>
          <cell r="BD75">
            <v>106.24</v>
          </cell>
          <cell r="BE75">
            <v>84.1</v>
          </cell>
          <cell r="BF75">
            <v>88.53</v>
          </cell>
          <cell r="BG75">
            <v>82.14</v>
          </cell>
          <cell r="BH75">
            <v>83.26</v>
          </cell>
          <cell r="BI75">
            <v>84.92</v>
          </cell>
          <cell r="BJ75">
            <v>83.68</v>
          </cell>
          <cell r="BK75">
            <v>85.77</v>
          </cell>
          <cell r="BL75">
            <v>90.63</v>
          </cell>
          <cell r="BM75">
            <v>106.24</v>
          </cell>
          <cell r="BN75">
            <v>84.1</v>
          </cell>
          <cell r="BO75">
            <v>88.53</v>
          </cell>
        </row>
        <row r="76">
          <cell r="A76" t="str">
            <v>Apr-Jun 09 4 Family Split</v>
          </cell>
          <cell r="B76">
            <v>0.28549999999999998</v>
          </cell>
          <cell r="C76">
            <v>0.28549999999999998</v>
          </cell>
          <cell r="D76">
            <v>0.28549999999999998</v>
          </cell>
          <cell r="E76">
            <v>0.28549999999999998</v>
          </cell>
          <cell r="F76">
            <v>0.28549999999999998</v>
          </cell>
          <cell r="G76">
            <v>0.23430000000000001</v>
          </cell>
          <cell r="H76">
            <v>0.28000000000000003</v>
          </cell>
          <cell r="I76">
            <v>0.28000000000000003</v>
          </cell>
          <cell r="J76">
            <v>0.28000000000000003</v>
          </cell>
          <cell r="K76">
            <v>104.26</v>
          </cell>
          <cell r="L76">
            <v>82.54</v>
          </cell>
          <cell r="M76">
            <v>86.88</v>
          </cell>
          <cell r="N76">
            <v>80.02</v>
          </cell>
          <cell r="O76">
            <v>81.11</v>
          </cell>
          <cell r="P76">
            <v>82.73</v>
          </cell>
          <cell r="Q76">
            <v>81.52</v>
          </cell>
          <cell r="R76">
            <v>83.54</v>
          </cell>
          <cell r="S76">
            <v>89.37</v>
          </cell>
          <cell r="T76">
            <v>107.39</v>
          </cell>
          <cell r="U76">
            <v>85.02</v>
          </cell>
          <cell r="V76">
            <v>89.49</v>
          </cell>
          <cell r="W76">
            <v>80.02</v>
          </cell>
          <cell r="X76">
            <v>81.11</v>
          </cell>
          <cell r="Y76">
            <v>82.73</v>
          </cell>
          <cell r="Z76">
            <v>81.52</v>
          </cell>
          <cell r="AA76">
            <v>83.54</v>
          </cell>
          <cell r="AB76">
            <v>89.37</v>
          </cell>
          <cell r="AC76">
            <v>107.39</v>
          </cell>
          <cell r="AD76">
            <v>85.02</v>
          </cell>
          <cell r="AE76">
            <v>89.49</v>
          </cell>
          <cell r="AF76">
            <v>82.67</v>
          </cell>
          <cell r="AG76">
            <v>83.8</v>
          </cell>
          <cell r="AH76">
            <v>85.47</v>
          </cell>
          <cell r="AI76">
            <v>84.21</v>
          </cell>
          <cell r="AJ76">
            <v>86.3</v>
          </cell>
          <cell r="AK76">
            <v>91.31</v>
          </cell>
          <cell r="AL76">
            <v>106.24</v>
          </cell>
          <cell r="AM76">
            <v>84.1</v>
          </cell>
          <cell r="AN76">
            <v>88.53</v>
          </cell>
          <cell r="AO76">
            <v>82.67</v>
          </cell>
          <cell r="AP76">
            <v>83.8</v>
          </cell>
          <cell r="AQ76">
            <v>85.47</v>
          </cell>
          <cell r="AR76">
            <v>84.21</v>
          </cell>
          <cell r="AS76">
            <v>86.3</v>
          </cell>
          <cell r="AT76">
            <v>91.31</v>
          </cell>
          <cell r="AU76">
            <v>106.24</v>
          </cell>
          <cell r="AV76">
            <v>84.1</v>
          </cell>
          <cell r="AW76">
            <v>88.53</v>
          </cell>
          <cell r="AX76">
            <v>82.67</v>
          </cell>
          <cell r="AY76">
            <v>83.8</v>
          </cell>
          <cell r="AZ76">
            <v>85.47</v>
          </cell>
          <cell r="BA76">
            <v>84.21</v>
          </cell>
          <cell r="BB76">
            <v>86.3</v>
          </cell>
          <cell r="BC76">
            <v>91.31</v>
          </cell>
          <cell r="BD76">
            <v>106.24</v>
          </cell>
          <cell r="BE76">
            <v>84.1</v>
          </cell>
          <cell r="BF76">
            <v>88.53</v>
          </cell>
          <cell r="BG76">
            <v>82.67</v>
          </cell>
          <cell r="BH76">
            <v>83.8</v>
          </cell>
          <cell r="BI76">
            <v>85.47</v>
          </cell>
          <cell r="BJ76">
            <v>84.21</v>
          </cell>
          <cell r="BK76">
            <v>86.3</v>
          </cell>
          <cell r="BL76">
            <v>91.31</v>
          </cell>
          <cell r="BM76">
            <v>106.24</v>
          </cell>
          <cell r="BN76">
            <v>84.1</v>
          </cell>
          <cell r="BO76">
            <v>88.53</v>
          </cell>
        </row>
        <row r="77">
          <cell r="A77" t="str">
            <v>Apr-Jun 09 4 E/K AFS</v>
          </cell>
          <cell r="B77">
            <v>2.5289999999999999</v>
          </cell>
          <cell r="C77">
            <v>2.5289999999999999</v>
          </cell>
          <cell r="D77">
            <v>2.5289999999999999</v>
          </cell>
          <cell r="E77">
            <v>2.5289999999999999</v>
          </cell>
          <cell r="F77">
            <v>2.5289999999999999</v>
          </cell>
          <cell r="G77">
            <v>2.581</v>
          </cell>
          <cell r="H77">
            <v>2.431</v>
          </cell>
          <cell r="I77">
            <v>2.431</v>
          </cell>
          <cell r="J77">
            <v>2.431</v>
          </cell>
          <cell r="K77">
            <v>108.17</v>
          </cell>
          <cell r="L77">
            <v>85.63</v>
          </cell>
          <cell r="M77">
            <v>90.14</v>
          </cell>
          <cell r="N77">
            <v>78.540000000000006</v>
          </cell>
          <cell r="O77">
            <v>79.63</v>
          </cell>
          <cell r="P77">
            <v>81.22</v>
          </cell>
          <cell r="Q77">
            <v>80.03</v>
          </cell>
          <cell r="R77">
            <v>82.01</v>
          </cell>
          <cell r="S77">
            <v>86.95</v>
          </cell>
          <cell r="T77">
            <v>111.41</v>
          </cell>
          <cell r="U77">
            <v>88.2</v>
          </cell>
          <cell r="V77">
            <v>92.84</v>
          </cell>
          <cell r="W77">
            <v>78.540000000000006</v>
          </cell>
          <cell r="X77">
            <v>79.63</v>
          </cell>
          <cell r="Y77">
            <v>81.22</v>
          </cell>
          <cell r="Z77">
            <v>80.03</v>
          </cell>
          <cell r="AA77">
            <v>82.01</v>
          </cell>
          <cell r="AB77">
            <v>86.95</v>
          </cell>
          <cell r="AC77">
            <v>111.41</v>
          </cell>
          <cell r="AD77">
            <v>88.2</v>
          </cell>
          <cell r="AE77">
            <v>92.84</v>
          </cell>
          <cell r="AF77">
            <v>81.14</v>
          </cell>
          <cell r="AG77">
            <v>82.26</v>
          </cell>
          <cell r="AH77">
            <v>83.91</v>
          </cell>
          <cell r="AI77">
            <v>82.68</v>
          </cell>
          <cell r="AJ77">
            <v>84.73</v>
          </cell>
          <cell r="AK77">
            <v>88.84</v>
          </cell>
          <cell r="AL77">
            <v>110.22</v>
          </cell>
          <cell r="AM77">
            <v>87.26</v>
          </cell>
          <cell r="AN77">
            <v>91.85</v>
          </cell>
          <cell r="AO77">
            <v>81.14</v>
          </cell>
          <cell r="AP77">
            <v>82.26</v>
          </cell>
          <cell r="AQ77">
            <v>83.91</v>
          </cell>
          <cell r="AR77">
            <v>82.68</v>
          </cell>
          <cell r="AS77">
            <v>84.73</v>
          </cell>
          <cell r="AT77">
            <v>88.84</v>
          </cell>
          <cell r="AU77">
            <v>110.22</v>
          </cell>
          <cell r="AV77">
            <v>87.26</v>
          </cell>
          <cell r="AW77">
            <v>91.85</v>
          </cell>
          <cell r="AX77">
            <v>81.14</v>
          </cell>
          <cell r="AY77">
            <v>82.26</v>
          </cell>
          <cell r="AZ77">
            <v>83.91</v>
          </cell>
          <cell r="BA77">
            <v>82.68</v>
          </cell>
          <cell r="BB77">
            <v>84.73</v>
          </cell>
          <cell r="BC77">
            <v>88.84</v>
          </cell>
          <cell r="BD77">
            <v>110.22</v>
          </cell>
          <cell r="BE77">
            <v>87.26</v>
          </cell>
          <cell r="BF77">
            <v>91.85</v>
          </cell>
          <cell r="BG77">
            <v>81.14</v>
          </cell>
          <cell r="BH77">
            <v>82.26</v>
          </cell>
          <cell r="BI77">
            <v>83.91</v>
          </cell>
          <cell r="BJ77">
            <v>82.68</v>
          </cell>
          <cell r="BK77">
            <v>84.73</v>
          </cell>
          <cell r="BL77">
            <v>88.84</v>
          </cell>
          <cell r="BM77">
            <v>110.22</v>
          </cell>
          <cell r="BN77">
            <v>87.26</v>
          </cell>
          <cell r="BO77">
            <v>91.85</v>
          </cell>
        </row>
        <row r="78">
          <cell r="A78" t="str">
            <v>Apr-Jun 09 4 Dual AFS</v>
          </cell>
          <cell r="B78">
            <v>2</v>
          </cell>
          <cell r="C78">
            <v>2</v>
          </cell>
          <cell r="D78">
            <v>2</v>
          </cell>
          <cell r="E78">
            <v>2</v>
          </cell>
          <cell r="F78">
            <v>2</v>
          </cell>
          <cell r="G78">
            <v>2</v>
          </cell>
          <cell r="H78">
            <v>2.0259999999999998</v>
          </cell>
          <cell r="I78">
            <v>2.0259999999999998</v>
          </cell>
          <cell r="J78">
            <v>2.0259999999999998</v>
          </cell>
          <cell r="K78">
            <v>108.17</v>
          </cell>
          <cell r="L78">
            <v>85.63</v>
          </cell>
          <cell r="M78">
            <v>90.14</v>
          </cell>
          <cell r="N78">
            <v>78.98</v>
          </cell>
          <cell r="O78">
            <v>80.05</v>
          </cell>
          <cell r="P78">
            <v>81.66</v>
          </cell>
          <cell r="Q78">
            <v>80.45</v>
          </cell>
          <cell r="R78">
            <v>82.46</v>
          </cell>
          <cell r="S78">
            <v>87.61</v>
          </cell>
          <cell r="T78">
            <v>111.41</v>
          </cell>
          <cell r="U78">
            <v>88.2</v>
          </cell>
          <cell r="V78">
            <v>92.84</v>
          </cell>
          <cell r="W78">
            <v>78.98</v>
          </cell>
          <cell r="X78">
            <v>80.05</v>
          </cell>
          <cell r="Y78">
            <v>81.66</v>
          </cell>
          <cell r="Z78">
            <v>80.45</v>
          </cell>
          <cell r="AA78">
            <v>82.46</v>
          </cell>
          <cell r="AB78">
            <v>87.61</v>
          </cell>
          <cell r="AC78">
            <v>111.41</v>
          </cell>
          <cell r="AD78">
            <v>88.2</v>
          </cell>
          <cell r="AE78">
            <v>92.84</v>
          </cell>
          <cell r="AF78">
            <v>81.59</v>
          </cell>
          <cell r="AG78">
            <v>82.7</v>
          </cell>
          <cell r="AH78">
            <v>84.36</v>
          </cell>
          <cell r="AI78">
            <v>83.12</v>
          </cell>
          <cell r="AJ78">
            <v>85.19</v>
          </cell>
          <cell r="AK78">
            <v>89.51</v>
          </cell>
          <cell r="AL78">
            <v>110.22</v>
          </cell>
          <cell r="AM78">
            <v>87.26</v>
          </cell>
          <cell r="AN78">
            <v>91.85</v>
          </cell>
          <cell r="AO78">
            <v>81.59</v>
          </cell>
          <cell r="AP78">
            <v>82.7</v>
          </cell>
          <cell r="AQ78">
            <v>84.36</v>
          </cell>
          <cell r="AR78">
            <v>83.12</v>
          </cell>
          <cell r="AS78">
            <v>85.19</v>
          </cell>
          <cell r="AT78">
            <v>89.51</v>
          </cell>
          <cell r="AU78">
            <v>110.22</v>
          </cell>
          <cell r="AV78">
            <v>87.26</v>
          </cell>
          <cell r="AW78">
            <v>91.85</v>
          </cell>
          <cell r="AX78">
            <v>81.59</v>
          </cell>
          <cell r="AY78">
            <v>82.7</v>
          </cell>
          <cell r="AZ78">
            <v>84.36</v>
          </cell>
          <cell r="BA78">
            <v>83.12</v>
          </cell>
          <cell r="BB78">
            <v>85.19</v>
          </cell>
          <cell r="BC78">
            <v>89.51</v>
          </cell>
          <cell r="BD78">
            <v>110.22</v>
          </cell>
          <cell r="BE78">
            <v>87.26</v>
          </cell>
          <cell r="BF78">
            <v>91.85</v>
          </cell>
          <cell r="BG78">
            <v>81.59</v>
          </cell>
          <cell r="BH78">
            <v>82.7</v>
          </cell>
          <cell r="BI78">
            <v>84.36</v>
          </cell>
          <cell r="BJ78">
            <v>83.12</v>
          </cell>
          <cell r="BK78">
            <v>85.19</v>
          </cell>
          <cell r="BL78">
            <v>89.51</v>
          </cell>
          <cell r="BM78">
            <v>110.22</v>
          </cell>
          <cell r="BN78">
            <v>87.26</v>
          </cell>
          <cell r="BO78">
            <v>91.85</v>
          </cell>
        </row>
        <row r="79">
          <cell r="A79" t="str">
            <v>Apr-Jun 09 4 Family AFS</v>
          </cell>
          <cell r="B79">
            <v>4.0679999999999996</v>
          </cell>
          <cell r="C79">
            <v>4.0679999999999996</v>
          </cell>
          <cell r="D79">
            <v>4.0679999999999996</v>
          </cell>
          <cell r="E79">
            <v>4.0679999999999996</v>
          </cell>
          <cell r="F79">
            <v>4.0679999999999996</v>
          </cell>
          <cell r="G79">
            <v>3.9409999999999998</v>
          </cell>
          <cell r="H79">
            <v>4.4329999999999998</v>
          </cell>
          <cell r="I79">
            <v>4.4329999999999998</v>
          </cell>
          <cell r="J79">
            <v>4.4329999999999998</v>
          </cell>
          <cell r="K79">
            <v>108.17</v>
          </cell>
          <cell r="L79">
            <v>85.63</v>
          </cell>
          <cell r="M79">
            <v>90.14</v>
          </cell>
          <cell r="N79">
            <v>79.430000000000007</v>
          </cell>
          <cell r="O79">
            <v>80.53</v>
          </cell>
          <cell r="P79">
            <v>82.13</v>
          </cell>
          <cell r="Q79">
            <v>80.930000000000007</v>
          </cell>
          <cell r="R79">
            <v>82.95</v>
          </cell>
          <cell r="S79">
            <v>88.26</v>
          </cell>
          <cell r="T79">
            <v>111.41</v>
          </cell>
          <cell r="U79">
            <v>88.2</v>
          </cell>
          <cell r="V79">
            <v>92.84</v>
          </cell>
          <cell r="W79">
            <v>79.430000000000007</v>
          </cell>
          <cell r="X79">
            <v>80.53</v>
          </cell>
          <cell r="Y79">
            <v>82.13</v>
          </cell>
          <cell r="Z79">
            <v>80.930000000000007</v>
          </cell>
          <cell r="AA79">
            <v>82.95</v>
          </cell>
          <cell r="AB79">
            <v>88.26</v>
          </cell>
          <cell r="AC79">
            <v>111.41</v>
          </cell>
          <cell r="AD79">
            <v>88.2</v>
          </cell>
          <cell r="AE79">
            <v>92.84</v>
          </cell>
          <cell r="AF79">
            <v>82.06</v>
          </cell>
          <cell r="AG79">
            <v>83.19</v>
          </cell>
          <cell r="AH79">
            <v>84.85</v>
          </cell>
          <cell r="AI79">
            <v>83.61</v>
          </cell>
          <cell r="AJ79">
            <v>85.7</v>
          </cell>
          <cell r="AK79">
            <v>90.18</v>
          </cell>
          <cell r="AL79">
            <v>110.22</v>
          </cell>
          <cell r="AM79">
            <v>87.26</v>
          </cell>
          <cell r="AN79">
            <v>91.85</v>
          </cell>
          <cell r="AO79">
            <v>82.06</v>
          </cell>
          <cell r="AP79">
            <v>83.19</v>
          </cell>
          <cell r="AQ79">
            <v>84.85</v>
          </cell>
          <cell r="AR79">
            <v>83.61</v>
          </cell>
          <cell r="AS79">
            <v>85.7</v>
          </cell>
          <cell r="AT79">
            <v>90.18</v>
          </cell>
          <cell r="AU79">
            <v>110.22</v>
          </cell>
          <cell r="AV79">
            <v>87.26</v>
          </cell>
          <cell r="AW79">
            <v>91.85</v>
          </cell>
          <cell r="AX79">
            <v>82.06</v>
          </cell>
          <cell r="AY79">
            <v>83.19</v>
          </cell>
          <cell r="AZ79">
            <v>84.85</v>
          </cell>
          <cell r="BA79">
            <v>83.61</v>
          </cell>
          <cell r="BB79">
            <v>85.7</v>
          </cell>
          <cell r="BC79">
            <v>90.18</v>
          </cell>
          <cell r="BD79">
            <v>110.22</v>
          </cell>
          <cell r="BE79">
            <v>87.26</v>
          </cell>
          <cell r="BF79">
            <v>91.85</v>
          </cell>
          <cell r="BG79">
            <v>82.06</v>
          </cell>
          <cell r="BH79">
            <v>83.19</v>
          </cell>
          <cell r="BI79">
            <v>84.85</v>
          </cell>
          <cell r="BJ79">
            <v>83.61</v>
          </cell>
          <cell r="BK79">
            <v>85.7</v>
          </cell>
          <cell r="BL79">
            <v>90.18</v>
          </cell>
          <cell r="BM79">
            <v>110.22</v>
          </cell>
          <cell r="BN79">
            <v>87.26</v>
          </cell>
          <cell r="BO79">
            <v>91.85</v>
          </cell>
        </row>
        <row r="80">
          <cell r="A80" t="str">
            <v>Apr-Jun 09 4 E/K Ratio</v>
          </cell>
          <cell r="B80">
            <v>1.9</v>
          </cell>
          <cell r="C80">
            <v>1.9</v>
          </cell>
          <cell r="D80">
            <v>1.9</v>
          </cell>
          <cell r="E80">
            <v>1.9</v>
          </cell>
          <cell r="F80">
            <v>1.9</v>
          </cell>
          <cell r="G80">
            <v>1.95</v>
          </cell>
          <cell r="H80">
            <v>1.9</v>
          </cell>
          <cell r="I80">
            <v>1.9</v>
          </cell>
          <cell r="J80">
            <v>1.9</v>
          </cell>
          <cell r="K80">
            <v>106.1</v>
          </cell>
          <cell r="L80">
            <v>84</v>
          </cell>
          <cell r="M80">
            <v>88.42</v>
          </cell>
          <cell r="N80">
            <v>78.8</v>
          </cell>
          <cell r="O80">
            <v>79.88</v>
          </cell>
          <cell r="P80">
            <v>81.48</v>
          </cell>
          <cell r="Q80">
            <v>80.28</v>
          </cell>
          <cell r="R80">
            <v>82.27</v>
          </cell>
          <cell r="S80">
            <v>98.14</v>
          </cell>
          <cell r="T80">
            <v>109.3</v>
          </cell>
          <cell r="U80">
            <v>86.53</v>
          </cell>
          <cell r="V80">
            <v>91.08</v>
          </cell>
          <cell r="W80">
            <v>78.8</v>
          </cell>
          <cell r="X80">
            <v>79.88</v>
          </cell>
          <cell r="Y80">
            <v>81.48</v>
          </cell>
          <cell r="Z80">
            <v>80.28</v>
          </cell>
          <cell r="AA80">
            <v>82.27</v>
          </cell>
          <cell r="AB80">
            <v>98.14</v>
          </cell>
          <cell r="AC80">
            <v>109.3</v>
          </cell>
          <cell r="AD80">
            <v>86.53</v>
          </cell>
          <cell r="AE80">
            <v>91.08</v>
          </cell>
          <cell r="AF80">
            <v>81.41</v>
          </cell>
          <cell r="AG80">
            <v>82.52</v>
          </cell>
          <cell r="AH80">
            <v>84.17</v>
          </cell>
          <cell r="AI80">
            <v>82.94</v>
          </cell>
          <cell r="AJ80">
            <v>85</v>
          </cell>
          <cell r="AK80">
            <v>100.28</v>
          </cell>
          <cell r="AL80">
            <v>108.12</v>
          </cell>
          <cell r="AM80">
            <v>85.6</v>
          </cell>
          <cell r="AN80">
            <v>90.1</v>
          </cell>
          <cell r="AO80">
            <v>81.41</v>
          </cell>
          <cell r="AP80">
            <v>82.52</v>
          </cell>
          <cell r="AQ80">
            <v>84.17</v>
          </cell>
          <cell r="AR80">
            <v>82.94</v>
          </cell>
          <cell r="AS80">
            <v>85</v>
          </cell>
          <cell r="AT80">
            <v>100.28</v>
          </cell>
          <cell r="AU80">
            <v>108.12</v>
          </cell>
          <cell r="AV80">
            <v>85.6</v>
          </cell>
          <cell r="AW80">
            <v>90.1</v>
          </cell>
          <cell r="AX80">
            <v>81.41</v>
          </cell>
          <cell r="AY80">
            <v>82.52</v>
          </cell>
          <cell r="AZ80">
            <v>84.17</v>
          </cell>
          <cell r="BA80">
            <v>82.94</v>
          </cell>
          <cell r="BB80">
            <v>85</v>
          </cell>
          <cell r="BC80">
            <v>100.28</v>
          </cell>
          <cell r="BD80">
            <v>108.12</v>
          </cell>
          <cell r="BE80">
            <v>85.6</v>
          </cell>
          <cell r="BF80">
            <v>90.1</v>
          </cell>
          <cell r="BG80">
            <v>81.41</v>
          </cell>
          <cell r="BH80">
            <v>82.52</v>
          </cell>
          <cell r="BI80">
            <v>84.17</v>
          </cell>
          <cell r="BJ80">
            <v>82.94</v>
          </cell>
          <cell r="BK80">
            <v>85</v>
          </cell>
          <cell r="BL80">
            <v>100.28</v>
          </cell>
          <cell r="BM80">
            <v>108.12</v>
          </cell>
          <cell r="BN80">
            <v>85.6</v>
          </cell>
          <cell r="BO80">
            <v>90.1</v>
          </cell>
        </row>
        <row r="81">
          <cell r="A81" t="str">
            <v>Apr-Jun 09 4 Dual Ratio</v>
          </cell>
          <cell r="B81">
            <v>2</v>
          </cell>
          <cell r="C81">
            <v>2</v>
          </cell>
          <cell r="D81">
            <v>2</v>
          </cell>
          <cell r="E81">
            <v>2</v>
          </cell>
          <cell r="F81">
            <v>2</v>
          </cell>
          <cell r="G81">
            <v>2.0499999999999998</v>
          </cell>
          <cell r="H81">
            <v>2.1080000000000001</v>
          </cell>
          <cell r="I81">
            <v>2.1080000000000001</v>
          </cell>
          <cell r="J81">
            <v>2.1080000000000001</v>
          </cell>
          <cell r="K81">
            <v>106.1</v>
          </cell>
          <cell r="L81">
            <v>84</v>
          </cell>
          <cell r="M81">
            <v>88.42</v>
          </cell>
          <cell r="N81">
            <v>79.239999999999995</v>
          </cell>
          <cell r="O81">
            <v>80.319999999999993</v>
          </cell>
          <cell r="P81">
            <v>81.93</v>
          </cell>
          <cell r="Q81">
            <v>80.72</v>
          </cell>
          <cell r="R81">
            <v>82.73</v>
          </cell>
          <cell r="S81">
            <v>98.83</v>
          </cell>
          <cell r="T81">
            <v>109.3</v>
          </cell>
          <cell r="U81">
            <v>86.53</v>
          </cell>
          <cell r="V81">
            <v>91.08</v>
          </cell>
          <cell r="W81">
            <v>79.239999999999995</v>
          </cell>
          <cell r="X81">
            <v>80.319999999999993</v>
          </cell>
          <cell r="Y81">
            <v>81.93</v>
          </cell>
          <cell r="Z81">
            <v>80.72</v>
          </cell>
          <cell r="AA81">
            <v>82.73</v>
          </cell>
          <cell r="AB81">
            <v>98.83</v>
          </cell>
          <cell r="AC81">
            <v>109.3</v>
          </cell>
          <cell r="AD81">
            <v>86.53</v>
          </cell>
          <cell r="AE81">
            <v>91.08</v>
          </cell>
          <cell r="AF81">
            <v>81.87</v>
          </cell>
          <cell r="AG81">
            <v>82.98</v>
          </cell>
          <cell r="AH81">
            <v>84.64</v>
          </cell>
          <cell r="AI81">
            <v>83.39</v>
          </cell>
          <cell r="AJ81">
            <v>85.47</v>
          </cell>
          <cell r="AK81">
            <v>100.97</v>
          </cell>
          <cell r="AL81">
            <v>108.12</v>
          </cell>
          <cell r="AM81">
            <v>85.6</v>
          </cell>
          <cell r="AN81">
            <v>90.1</v>
          </cell>
          <cell r="AO81">
            <v>81.87</v>
          </cell>
          <cell r="AP81">
            <v>82.98</v>
          </cell>
          <cell r="AQ81">
            <v>84.64</v>
          </cell>
          <cell r="AR81">
            <v>83.39</v>
          </cell>
          <cell r="AS81">
            <v>85.47</v>
          </cell>
          <cell r="AT81">
            <v>100.97</v>
          </cell>
          <cell r="AU81">
            <v>108.12</v>
          </cell>
          <cell r="AV81">
            <v>85.6</v>
          </cell>
          <cell r="AW81">
            <v>90.1</v>
          </cell>
          <cell r="AX81">
            <v>81.87</v>
          </cell>
          <cell r="AY81">
            <v>82.98</v>
          </cell>
          <cell r="AZ81">
            <v>84.64</v>
          </cell>
          <cell r="BA81">
            <v>83.39</v>
          </cell>
          <cell r="BB81">
            <v>85.47</v>
          </cell>
          <cell r="BC81">
            <v>100.97</v>
          </cell>
          <cell r="BD81">
            <v>108.12</v>
          </cell>
          <cell r="BE81">
            <v>85.6</v>
          </cell>
          <cell r="BF81">
            <v>90.1</v>
          </cell>
          <cell r="BG81">
            <v>81.87</v>
          </cell>
          <cell r="BH81">
            <v>82.98</v>
          </cell>
          <cell r="BI81">
            <v>84.64</v>
          </cell>
          <cell r="BJ81">
            <v>83.39</v>
          </cell>
          <cell r="BK81">
            <v>85.47</v>
          </cell>
          <cell r="BL81">
            <v>100.97</v>
          </cell>
          <cell r="BM81">
            <v>108.12</v>
          </cell>
          <cell r="BN81">
            <v>85.6</v>
          </cell>
          <cell r="BO81">
            <v>90.1</v>
          </cell>
        </row>
        <row r="82">
          <cell r="A82" t="str">
            <v>Apr-Jun 09 4 Family Ratio</v>
          </cell>
          <cell r="B82">
            <v>3.1</v>
          </cell>
          <cell r="C82">
            <v>3.1</v>
          </cell>
          <cell r="D82">
            <v>3.1</v>
          </cell>
          <cell r="E82">
            <v>3.1</v>
          </cell>
          <cell r="F82">
            <v>3.1</v>
          </cell>
          <cell r="G82">
            <v>3.04</v>
          </cell>
          <cell r="H82">
            <v>3.1850000000000001</v>
          </cell>
          <cell r="I82">
            <v>3.1850000000000001</v>
          </cell>
          <cell r="J82">
            <v>3.1850000000000001</v>
          </cell>
          <cell r="K82">
            <v>106.1</v>
          </cell>
          <cell r="L82">
            <v>84</v>
          </cell>
          <cell r="M82">
            <v>88.42</v>
          </cell>
          <cell r="N82">
            <v>79.78</v>
          </cell>
          <cell r="O82">
            <v>80.86</v>
          </cell>
          <cell r="P82">
            <v>82.48</v>
          </cell>
          <cell r="Q82">
            <v>81.27</v>
          </cell>
          <cell r="R82">
            <v>83.28</v>
          </cell>
          <cell r="S82">
            <v>99.49</v>
          </cell>
          <cell r="T82">
            <v>109.3</v>
          </cell>
          <cell r="U82">
            <v>86.53</v>
          </cell>
          <cell r="V82">
            <v>91.08</v>
          </cell>
          <cell r="W82">
            <v>79.78</v>
          </cell>
          <cell r="X82">
            <v>80.86</v>
          </cell>
          <cell r="Y82">
            <v>82.48</v>
          </cell>
          <cell r="Z82">
            <v>81.27</v>
          </cell>
          <cell r="AA82">
            <v>83.28</v>
          </cell>
          <cell r="AB82">
            <v>99.49</v>
          </cell>
          <cell r="AC82">
            <v>109.3</v>
          </cell>
          <cell r="AD82">
            <v>86.53</v>
          </cell>
          <cell r="AE82">
            <v>91.08</v>
          </cell>
          <cell r="AF82">
            <v>82.42</v>
          </cell>
          <cell r="AG82">
            <v>83.54</v>
          </cell>
          <cell r="AH82">
            <v>85.21</v>
          </cell>
          <cell r="AI82">
            <v>83.96</v>
          </cell>
          <cell r="AJ82">
            <v>86.04</v>
          </cell>
          <cell r="AK82">
            <v>101.65</v>
          </cell>
          <cell r="AL82">
            <v>108.12</v>
          </cell>
          <cell r="AM82">
            <v>85.6</v>
          </cell>
          <cell r="AN82">
            <v>90.1</v>
          </cell>
          <cell r="AO82">
            <v>82.42</v>
          </cell>
          <cell r="AP82">
            <v>83.54</v>
          </cell>
          <cell r="AQ82">
            <v>85.21</v>
          </cell>
          <cell r="AR82">
            <v>83.96</v>
          </cell>
          <cell r="AS82">
            <v>86.04</v>
          </cell>
          <cell r="AT82">
            <v>101.65</v>
          </cell>
          <cell r="AU82">
            <v>108.12</v>
          </cell>
          <cell r="AV82">
            <v>85.6</v>
          </cell>
          <cell r="AW82">
            <v>90.1</v>
          </cell>
          <cell r="AX82">
            <v>82.42</v>
          </cell>
          <cell r="AY82">
            <v>83.54</v>
          </cell>
          <cell r="AZ82">
            <v>85.21</v>
          </cell>
          <cell r="BA82">
            <v>83.96</v>
          </cell>
          <cell r="BB82">
            <v>86.04</v>
          </cell>
          <cell r="BC82">
            <v>101.65</v>
          </cell>
          <cell r="BD82">
            <v>108.12</v>
          </cell>
          <cell r="BE82">
            <v>85.6</v>
          </cell>
          <cell r="BF82">
            <v>90.1</v>
          </cell>
          <cell r="BG82">
            <v>82.42</v>
          </cell>
          <cell r="BH82">
            <v>83.54</v>
          </cell>
          <cell r="BI82">
            <v>85.21</v>
          </cell>
          <cell r="BJ82">
            <v>83.96</v>
          </cell>
          <cell r="BK82">
            <v>86.04</v>
          </cell>
          <cell r="BL82">
            <v>101.65</v>
          </cell>
          <cell r="BM82">
            <v>108.12</v>
          </cell>
          <cell r="BN82">
            <v>85.6</v>
          </cell>
          <cell r="BO82">
            <v>90.1</v>
          </cell>
        </row>
        <row r="83">
          <cell r="A83" t="str">
            <v>Jul-Sep 09 2 Individual Split</v>
          </cell>
          <cell r="B83">
            <v>0.50680000000000003</v>
          </cell>
          <cell r="C83">
            <v>0.50680000000000003</v>
          </cell>
          <cell r="D83">
            <v>0.50680000000000003</v>
          </cell>
          <cell r="E83">
            <v>0.50680000000000003</v>
          </cell>
          <cell r="F83">
            <v>0.50680000000000003</v>
          </cell>
          <cell r="G83">
            <v>0.51459999999999995</v>
          </cell>
          <cell r="H83">
            <v>0.45</v>
          </cell>
          <cell r="I83">
            <v>0.45</v>
          </cell>
          <cell r="J83">
            <v>0.45</v>
          </cell>
          <cell r="K83">
            <v>108.59</v>
          </cell>
          <cell r="L83">
            <v>85.97</v>
          </cell>
          <cell r="M83">
            <v>90.49</v>
          </cell>
          <cell r="N83">
            <v>80.349999999999994</v>
          </cell>
          <cell r="O83">
            <v>81.45</v>
          </cell>
          <cell r="P83">
            <v>83.08</v>
          </cell>
          <cell r="Q83">
            <v>81.86</v>
          </cell>
          <cell r="R83">
            <v>83.89</v>
          </cell>
          <cell r="S83">
            <v>86.03</v>
          </cell>
          <cell r="T83">
            <v>111.85</v>
          </cell>
          <cell r="U83">
            <v>88.55</v>
          </cell>
          <cell r="V83">
            <v>93.21</v>
          </cell>
          <cell r="W83">
            <v>80.349999999999994</v>
          </cell>
          <cell r="X83">
            <v>81.45</v>
          </cell>
          <cell r="Y83">
            <v>83.08</v>
          </cell>
          <cell r="Z83">
            <v>81.86</v>
          </cell>
          <cell r="AA83">
            <v>83.89</v>
          </cell>
          <cell r="AB83">
            <v>86.03</v>
          </cell>
          <cell r="AC83">
            <v>111.85</v>
          </cell>
          <cell r="AD83">
            <v>88.55</v>
          </cell>
          <cell r="AE83">
            <v>93.21</v>
          </cell>
          <cell r="AF83">
            <v>83.01</v>
          </cell>
          <cell r="AG83">
            <v>84.14</v>
          </cell>
          <cell r="AH83">
            <v>85.83</v>
          </cell>
          <cell r="AI83">
            <v>84.57</v>
          </cell>
          <cell r="AJ83">
            <v>86.67</v>
          </cell>
          <cell r="AK83">
            <v>87.89</v>
          </cell>
          <cell r="AL83">
            <v>110.65</v>
          </cell>
          <cell r="AM83">
            <v>87.6</v>
          </cell>
          <cell r="AN83">
            <v>92.21</v>
          </cell>
          <cell r="AO83">
            <v>83.01</v>
          </cell>
          <cell r="AP83">
            <v>84.14</v>
          </cell>
          <cell r="AQ83">
            <v>85.83</v>
          </cell>
          <cell r="AR83">
            <v>84.57</v>
          </cell>
          <cell r="AS83">
            <v>86.67</v>
          </cell>
          <cell r="AT83">
            <v>87.89</v>
          </cell>
          <cell r="AU83">
            <v>110.65</v>
          </cell>
          <cell r="AV83">
            <v>87.6</v>
          </cell>
          <cell r="AW83">
            <v>92.21</v>
          </cell>
          <cell r="AX83">
            <v>83.01</v>
          </cell>
          <cell r="AY83">
            <v>84.14</v>
          </cell>
          <cell r="AZ83">
            <v>85.83</v>
          </cell>
          <cell r="BA83">
            <v>84.57</v>
          </cell>
          <cell r="BB83">
            <v>86.67</v>
          </cell>
          <cell r="BC83">
            <v>87.89</v>
          </cell>
          <cell r="BD83">
            <v>110.65</v>
          </cell>
          <cell r="BE83">
            <v>87.6</v>
          </cell>
          <cell r="BF83">
            <v>92.21</v>
          </cell>
          <cell r="BG83">
            <v>83.01</v>
          </cell>
          <cell r="BH83">
            <v>84.14</v>
          </cell>
          <cell r="BI83">
            <v>85.83</v>
          </cell>
          <cell r="BJ83">
            <v>84.57</v>
          </cell>
          <cell r="BK83">
            <v>86.67</v>
          </cell>
          <cell r="BL83">
            <v>87.89</v>
          </cell>
          <cell r="BM83">
            <v>110.65</v>
          </cell>
          <cell r="BN83">
            <v>87.6</v>
          </cell>
          <cell r="BO83">
            <v>92.21</v>
          </cell>
        </row>
        <row r="84">
          <cell r="A84" t="str">
            <v>Jul-Sep 09 2 E/K Split</v>
          </cell>
          <cell r="B84">
            <v>0</v>
          </cell>
          <cell r="C84">
            <v>0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108.59</v>
          </cell>
          <cell r="L84">
            <v>85.97</v>
          </cell>
          <cell r="M84">
            <v>90.49</v>
          </cell>
          <cell r="N84">
            <v>80.8</v>
          </cell>
          <cell r="O84">
            <v>81.900000000000006</v>
          </cell>
          <cell r="P84">
            <v>83.55</v>
          </cell>
          <cell r="Q84">
            <v>82.31</v>
          </cell>
          <cell r="R84">
            <v>84.37</v>
          </cell>
          <cell r="S84">
            <v>86.6</v>
          </cell>
          <cell r="T84">
            <v>111.85</v>
          </cell>
          <cell r="U84">
            <v>88.55</v>
          </cell>
          <cell r="V84">
            <v>93.21</v>
          </cell>
          <cell r="W84">
            <v>80.8</v>
          </cell>
          <cell r="X84">
            <v>81.900000000000006</v>
          </cell>
          <cell r="Y84">
            <v>83.55</v>
          </cell>
          <cell r="Z84">
            <v>82.31</v>
          </cell>
          <cell r="AA84">
            <v>84.37</v>
          </cell>
          <cell r="AB84">
            <v>86.6</v>
          </cell>
          <cell r="AC84">
            <v>111.85</v>
          </cell>
          <cell r="AD84">
            <v>88.55</v>
          </cell>
          <cell r="AE84">
            <v>93.21</v>
          </cell>
          <cell r="AF84">
            <v>83.47</v>
          </cell>
          <cell r="AG84">
            <v>84.61</v>
          </cell>
          <cell r="AH84">
            <v>86.31</v>
          </cell>
          <cell r="AI84">
            <v>85.04</v>
          </cell>
          <cell r="AJ84">
            <v>87.16</v>
          </cell>
          <cell r="AK84">
            <v>88.48</v>
          </cell>
          <cell r="AL84">
            <v>110.65</v>
          </cell>
          <cell r="AM84">
            <v>87.6</v>
          </cell>
          <cell r="AN84">
            <v>92.21</v>
          </cell>
          <cell r="AO84">
            <v>83.47</v>
          </cell>
          <cell r="AP84">
            <v>84.61</v>
          </cell>
          <cell r="AQ84">
            <v>86.31</v>
          </cell>
          <cell r="AR84">
            <v>85.04</v>
          </cell>
          <cell r="AS84">
            <v>87.16</v>
          </cell>
          <cell r="AT84">
            <v>88.48</v>
          </cell>
          <cell r="AU84">
            <v>110.65</v>
          </cell>
          <cell r="AV84">
            <v>87.6</v>
          </cell>
          <cell r="AW84">
            <v>92.21</v>
          </cell>
          <cell r="AX84">
            <v>83.47</v>
          </cell>
          <cell r="AY84">
            <v>84.61</v>
          </cell>
          <cell r="AZ84">
            <v>86.31</v>
          </cell>
          <cell r="BA84">
            <v>85.04</v>
          </cell>
          <cell r="BB84">
            <v>87.16</v>
          </cell>
          <cell r="BC84">
            <v>88.48</v>
          </cell>
          <cell r="BD84">
            <v>110.65</v>
          </cell>
          <cell r="BE84">
            <v>87.6</v>
          </cell>
          <cell r="BF84">
            <v>92.21</v>
          </cell>
          <cell r="BG84">
            <v>83.47</v>
          </cell>
          <cell r="BH84">
            <v>84.61</v>
          </cell>
          <cell r="BI84">
            <v>86.31</v>
          </cell>
          <cell r="BJ84">
            <v>85.04</v>
          </cell>
          <cell r="BK84">
            <v>87.16</v>
          </cell>
          <cell r="BL84">
            <v>88.48</v>
          </cell>
          <cell r="BM84">
            <v>110.65</v>
          </cell>
          <cell r="BN84">
            <v>87.6</v>
          </cell>
          <cell r="BO84">
            <v>92.21</v>
          </cell>
        </row>
        <row r="85">
          <cell r="A85" t="str">
            <v>Jul-Sep 09 2 Dual Split</v>
          </cell>
          <cell r="B85">
            <v>0</v>
          </cell>
          <cell r="C85">
            <v>0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108.59</v>
          </cell>
          <cell r="L85">
            <v>85.97</v>
          </cell>
          <cell r="M85">
            <v>90.49</v>
          </cell>
          <cell r="N85">
            <v>81.290000000000006</v>
          </cell>
          <cell r="O85">
            <v>82.41</v>
          </cell>
          <cell r="P85">
            <v>84.06</v>
          </cell>
          <cell r="Q85">
            <v>82.82</v>
          </cell>
          <cell r="R85">
            <v>84.87</v>
          </cell>
          <cell r="S85">
            <v>87.13</v>
          </cell>
          <cell r="T85">
            <v>111.85</v>
          </cell>
          <cell r="U85">
            <v>88.55</v>
          </cell>
          <cell r="V85">
            <v>93.21</v>
          </cell>
          <cell r="W85">
            <v>81.290000000000006</v>
          </cell>
          <cell r="X85">
            <v>82.41</v>
          </cell>
          <cell r="Y85">
            <v>84.06</v>
          </cell>
          <cell r="Z85">
            <v>82.82</v>
          </cell>
          <cell r="AA85">
            <v>84.87</v>
          </cell>
          <cell r="AB85">
            <v>87.13</v>
          </cell>
          <cell r="AC85">
            <v>111.85</v>
          </cell>
          <cell r="AD85">
            <v>88.55</v>
          </cell>
          <cell r="AE85">
            <v>93.21</v>
          </cell>
          <cell r="AF85">
            <v>83.98</v>
          </cell>
          <cell r="AG85">
            <v>85.13</v>
          </cell>
          <cell r="AH85">
            <v>86.85</v>
          </cell>
          <cell r="AI85">
            <v>85.56</v>
          </cell>
          <cell r="AJ85">
            <v>87.68</v>
          </cell>
          <cell r="AK85">
            <v>89.02</v>
          </cell>
          <cell r="AL85">
            <v>110.65</v>
          </cell>
          <cell r="AM85">
            <v>87.6</v>
          </cell>
          <cell r="AN85">
            <v>92.21</v>
          </cell>
          <cell r="AO85">
            <v>83.98</v>
          </cell>
          <cell r="AP85">
            <v>85.13</v>
          </cell>
          <cell r="AQ85">
            <v>86.85</v>
          </cell>
          <cell r="AR85">
            <v>85.56</v>
          </cell>
          <cell r="AS85">
            <v>87.68</v>
          </cell>
          <cell r="AT85">
            <v>89.02</v>
          </cell>
          <cell r="AU85">
            <v>110.65</v>
          </cell>
          <cell r="AV85">
            <v>87.6</v>
          </cell>
          <cell r="AW85">
            <v>92.21</v>
          </cell>
          <cell r="AX85">
            <v>83.98</v>
          </cell>
          <cell r="AY85">
            <v>85.13</v>
          </cell>
          <cell r="AZ85">
            <v>86.85</v>
          </cell>
          <cell r="BA85">
            <v>85.56</v>
          </cell>
          <cell r="BB85">
            <v>87.68</v>
          </cell>
          <cell r="BC85">
            <v>89.02</v>
          </cell>
          <cell r="BD85">
            <v>110.65</v>
          </cell>
          <cell r="BE85">
            <v>87.6</v>
          </cell>
          <cell r="BF85">
            <v>92.21</v>
          </cell>
          <cell r="BG85">
            <v>83.98</v>
          </cell>
          <cell r="BH85">
            <v>85.13</v>
          </cell>
          <cell r="BI85">
            <v>86.85</v>
          </cell>
          <cell r="BJ85">
            <v>85.56</v>
          </cell>
          <cell r="BK85">
            <v>87.68</v>
          </cell>
          <cell r="BL85">
            <v>89.02</v>
          </cell>
          <cell r="BM85">
            <v>110.65</v>
          </cell>
          <cell r="BN85">
            <v>87.6</v>
          </cell>
          <cell r="BO85">
            <v>92.21</v>
          </cell>
        </row>
        <row r="86">
          <cell r="A86" t="str">
            <v>Jul-Sep 09 2 Family Split</v>
          </cell>
          <cell r="B86">
            <v>0.49320000000000003</v>
          </cell>
          <cell r="C86">
            <v>0.49320000000000003</v>
          </cell>
          <cell r="D86">
            <v>0.49320000000000003</v>
          </cell>
          <cell r="E86">
            <v>0.49320000000000003</v>
          </cell>
          <cell r="F86">
            <v>0.49320000000000003</v>
          </cell>
          <cell r="G86">
            <v>0.4854</v>
          </cell>
          <cell r="H86">
            <v>0.55000000000000004</v>
          </cell>
          <cell r="I86">
            <v>0.55000000000000004</v>
          </cell>
          <cell r="J86">
            <v>0.55000000000000004</v>
          </cell>
          <cell r="K86">
            <v>112.96</v>
          </cell>
          <cell r="L86">
            <v>89.42</v>
          </cell>
          <cell r="M86">
            <v>94.13</v>
          </cell>
          <cell r="N86">
            <v>82.67</v>
          </cell>
          <cell r="O86">
            <v>83.76</v>
          </cell>
          <cell r="P86">
            <v>84.6</v>
          </cell>
          <cell r="Q86">
            <v>84.6</v>
          </cell>
          <cell r="R86">
            <v>86.27</v>
          </cell>
          <cell r="S86">
            <v>93.95</v>
          </cell>
          <cell r="T86">
            <v>116.34</v>
          </cell>
          <cell r="U86">
            <v>92.1</v>
          </cell>
          <cell r="V86">
            <v>96.95</v>
          </cell>
          <cell r="W86">
            <v>82.67</v>
          </cell>
          <cell r="X86">
            <v>83.76</v>
          </cell>
          <cell r="Y86">
            <v>84.6</v>
          </cell>
          <cell r="Z86">
            <v>84.6</v>
          </cell>
          <cell r="AA86">
            <v>86.27</v>
          </cell>
          <cell r="AB86">
            <v>93.95</v>
          </cell>
          <cell r="AC86">
            <v>116.34</v>
          </cell>
          <cell r="AD86">
            <v>92.1</v>
          </cell>
          <cell r="AE86">
            <v>96.95</v>
          </cell>
          <cell r="AF86">
            <v>85.41</v>
          </cell>
          <cell r="AG86">
            <v>86.53</v>
          </cell>
          <cell r="AH86">
            <v>87.4</v>
          </cell>
          <cell r="AI86">
            <v>87.4</v>
          </cell>
          <cell r="AJ86">
            <v>89.12</v>
          </cell>
          <cell r="AK86">
            <v>95.99</v>
          </cell>
          <cell r="AL86">
            <v>115.1</v>
          </cell>
          <cell r="AM86">
            <v>91.12</v>
          </cell>
          <cell r="AN86">
            <v>95.92</v>
          </cell>
          <cell r="AO86">
            <v>85.41</v>
          </cell>
          <cell r="AP86">
            <v>86.53</v>
          </cell>
          <cell r="AQ86">
            <v>87.4</v>
          </cell>
          <cell r="AR86">
            <v>87.4</v>
          </cell>
          <cell r="AS86">
            <v>89.12</v>
          </cell>
          <cell r="AT86">
            <v>95.99</v>
          </cell>
          <cell r="AU86">
            <v>115.1</v>
          </cell>
          <cell r="AV86">
            <v>91.12</v>
          </cell>
          <cell r="AW86">
            <v>95.92</v>
          </cell>
          <cell r="AX86">
            <v>85.41</v>
          </cell>
          <cell r="AY86">
            <v>86.53</v>
          </cell>
          <cell r="AZ86">
            <v>87.4</v>
          </cell>
          <cell r="BA86">
            <v>87.4</v>
          </cell>
          <cell r="BB86">
            <v>89.12</v>
          </cell>
          <cell r="BC86">
            <v>95.99</v>
          </cell>
          <cell r="BD86">
            <v>115.1</v>
          </cell>
          <cell r="BE86">
            <v>91.12</v>
          </cell>
          <cell r="BF86">
            <v>95.92</v>
          </cell>
          <cell r="BG86">
            <v>85.41</v>
          </cell>
          <cell r="BH86">
            <v>86.53</v>
          </cell>
          <cell r="BI86">
            <v>87.4</v>
          </cell>
          <cell r="BJ86">
            <v>87.4</v>
          </cell>
          <cell r="BK86">
            <v>89.12</v>
          </cell>
          <cell r="BL86">
            <v>95.99</v>
          </cell>
          <cell r="BM86">
            <v>115.1</v>
          </cell>
          <cell r="BN86">
            <v>91.12</v>
          </cell>
          <cell r="BO86">
            <v>95.92</v>
          </cell>
        </row>
        <row r="87">
          <cell r="A87" t="str">
            <v>Jul-Sep 09 2 E/K AFS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112.96</v>
          </cell>
          <cell r="L87">
            <v>89.42</v>
          </cell>
          <cell r="M87">
            <v>94.13</v>
          </cell>
          <cell r="N87">
            <v>83.12</v>
          </cell>
          <cell r="O87">
            <v>84.21</v>
          </cell>
          <cell r="P87">
            <v>85.05</v>
          </cell>
          <cell r="Q87">
            <v>85.05</v>
          </cell>
          <cell r="R87">
            <v>86.74</v>
          </cell>
          <cell r="S87">
            <v>94.83</v>
          </cell>
          <cell r="T87">
            <v>116.34</v>
          </cell>
          <cell r="U87">
            <v>92.1</v>
          </cell>
          <cell r="V87">
            <v>96.95</v>
          </cell>
          <cell r="W87">
            <v>83.12</v>
          </cell>
          <cell r="X87">
            <v>84.21</v>
          </cell>
          <cell r="Y87">
            <v>85.05</v>
          </cell>
          <cell r="Z87">
            <v>85.05</v>
          </cell>
          <cell r="AA87">
            <v>86.74</v>
          </cell>
          <cell r="AB87">
            <v>94.83</v>
          </cell>
          <cell r="AC87">
            <v>116.34</v>
          </cell>
          <cell r="AD87">
            <v>92.1</v>
          </cell>
          <cell r="AE87">
            <v>96.95</v>
          </cell>
          <cell r="AF87">
            <v>85.87</v>
          </cell>
          <cell r="AG87">
            <v>87</v>
          </cell>
          <cell r="AH87">
            <v>87.87</v>
          </cell>
          <cell r="AI87">
            <v>87.87</v>
          </cell>
          <cell r="AJ87">
            <v>89.61</v>
          </cell>
          <cell r="AK87">
            <v>96.89</v>
          </cell>
          <cell r="AL87">
            <v>115.1</v>
          </cell>
          <cell r="AM87">
            <v>91.12</v>
          </cell>
          <cell r="AN87">
            <v>95.92</v>
          </cell>
          <cell r="AO87">
            <v>85.87</v>
          </cell>
          <cell r="AP87">
            <v>87</v>
          </cell>
          <cell r="AQ87">
            <v>87.87</v>
          </cell>
          <cell r="AR87">
            <v>87.87</v>
          </cell>
          <cell r="AS87">
            <v>89.61</v>
          </cell>
          <cell r="AT87">
            <v>96.89</v>
          </cell>
          <cell r="AU87">
            <v>115.1</v>
          </cell>
          <cell r="AV87">
            <v>91.12</v>
          </cell>
          <cell r="AW87">
            <v>95.92</v>
          </cell>
          <cell r="AX87">
            <v>85.87</v>
          </cell>
          <cell r="AY87">
            <v>87</v>
          </cell>
          <cell r="AZ87">
            <v>87.87</v>
          </cell>
          <cell r="BA87">
            <v>87.87</v>
          </cell>
          <cell r="BB87">
            <v>89.61</v>
          </cell>
          <cell r="BC87">
            <v>96.89</v>
          </cell>
          <cell r="BD87">
            <v>115.1</v>
          </cell>
          <cell r="BE87">
            <v>91.12</v>
          </cell>
          <cell r="BF87">
            <v>95.92</v>
          </cell>
          <cell r="BG87">
            <v>85.87</v>
          </cell>
          <cell r="BH87">
            <v>87</v>
          </cell>
          <cell r="BI87">
            <v>87.87</v>
          </cell>
          <cell r="BJ87">
            <v>87.87</v>
          </cell>
          <cell r="BK87">
            <v>89.61</v>
          </cell>
          <cell r="BL87">
            <v>96.89</v>
          </cell>
          <cell r="BM87">
            <v>115.1</v>
          </cell>
          <cell r="BN87">
            <v>91.12</v>
          </cell>
          <cell r="BO87">
            <v>95.92</v>
          </cell>
        </row>
        <row r="88">
          <cell r="A88" t="str">
            <v>Jul-Sep 09 2 Dual AFS</v>
          </cell>
          <cell r="B88">
            <v>0</v>
          </cell>
          <cell r="C88">
            <v>0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112.96</v>
          </cell>
          <cell r="L88">
            <v>89.42</v>
          </cell>
          <cell r="M88">
            <v>94.13</v>
          </cell>
          <cell r="N88">
            <v>83.6</v>
          </cell>
          <cell r="O88">
            <v>84.69</v>
          </cell>
          <cell r="P88">
            <v>85.55</v>
          </cell>
          <cell r="Q88">
            <v>85.55</v>
          </cell>
          <cell r="R88">
            <v>87.24</v>
          </cell>
          <cell r="S88">
            <v>95.72</v>
          </cell>
          <cell r="T88">
            <v>116.34</v>
          </cell>
          <cell r="U88">
            <v>92.1</v>
          </cell>
          <cell r="V88">
            <v>96.95</v>
          </cell>
          <cell r="W88">
            <v>83.6</v>
          </cell>
          <cell r="X88">
            <v>84.69</v>
          </cell>
          <cell r="Y88">
            <v>85.55</v>
          </cell>
          <cell r="Z88">
            <v>85.55</v>
          </cell>
          <cell r="AA88">
            <v>87.24</v>
          </cell>
          <cell r="AB88">
            <v>95.72</v>
          </cell>
          <cell r="AC88">
            <v>116.34</v>
          </cell>
          <cell r="AD88">
            <v>92.1</v>
          </cell>
          <cell r="AE88">
            <v>96.95</v>
          </cell>
          <cell r="AF88">
            <v>86.37</v>
          </cell>
          <cell r="AG88">
            <v>87.49</v>
          </cell>
          <cell r="AH88">
            <v>88.38</v>
          </cell>
          <cell r="AI88">
            <v>88.38</v>
          </cell>
          <cell r="AJ88">
            <v>90.12</v>
          </cell>
          <cell r="AK88">
            <v>97.8</v>
          </cell>
          <cell r="AL88">
            <v>115.1</v>
          </cell>
          <cell r="AM88">
            <v>91.12</v>
          </cell>
          <cell r="AN88">
            <v>95.92</v>
          </cell>
          <cell r="AO88">
            <v>86.37</v>
          </cell>
          <cell r="AP88">
            <v>87.49</v>
          </cell>
          <cell r="AQ88">
            <v>88.38</v>
          </cell>
          <cell r="AR88">
            <v>88.38</v>
          </cell>
          <cell r="AS88">
            <v>90.12</v>
          </cell>
          <cell r="AT88">
            <v>97.8</v>
          </cell>
          <cell r="AU88">
            <v>115.1</v>
          </cell>
          <cell r="AV88">
            <v>91.12</v>
          </cell>
          <cell r="AW88">
            <v>95.92</v>
          </cell>
          <cell r="AX88">
            <v>86.37</v>
          </cell>
          <cell r="AY88">
            <v>87.49</v>
          </cell>
          <cell r="AZ88">
            <v>88.38</v>
          </cell>
          <cell r="BA88">
            <v>88.38</v>
          </cell>
          <cell r="BB88">
            <v>90.12</v>
          </cell>
          <cell r="BC88">
            <v>97.8</v>
          </cell>
          <cell r="BD88">
            <v>115.1</v>
          </cell>
          <cell r="BE88">
            <v>91.12</v>
          </cell>
          <cell r="BF88">
            <v>95.92</v>
          </cell>
          <cell r="BG88">
            <v>86.37</v>
          </cell>
          <cell r="BH88">
            <v>87.49</v>
          </cell>
          <cell r="BI88">
            <v>88.38</v>
          </cell>
          <cell r="BJ88">
            <v>88.38</v>
          </cell>
          <cell r="BK88">
            <v>90.12</v>
          </cell>
          <cell r="BL88">
            <v>97.8</v>
          </cell>
          <cell r="BM88">
            <v>115.1</v>
          </cell>
          <cell r="BN88">
            <v>91.12</v>
          </cell>
          <cell r="BO88">
            <v>95.92</v>
          </cell>
        </row>
        <row r="89">
          <cell r="A89" t="str">
            <v>Jul-Sep 09 2 Family AFS</v>
          </cell>
          <cell r="B89">
            <v>3.2959999999999998</v>
          </cell>
          <cell r="C89">
            <v>3.2959999999999998</v>
          </cell>
          <cell r="D89">
            <v>3.2959999999999998</v>
          </cell>
          <cell r="E89">
            <v>3.2959999999999998</v>
          </cell>
          <cell r="F89">
            <v>3.2959999999999998</v>
          </cell>
          <cell r="G89">
            <v>3.0150000000000001</v>
          </cell>
          <cell r="H89">
            <v>3.3540000000000001</v>
          </cell>
          <cell r="I89">
            <v>3.3540000000000001</v>
          </cell>
          <cell r="J89">
            <v>3.3540000000000001</v>
          </cell>
          <cell r="K89">
            <v>116.85</v>
          </cell>
          <cell r="L89">
            <v>92.5</v>
          </cell>
          <cell r="M89">
            <v>97.37</v>
          </cell>
          <cell r="N89">
            <v>84.03</v>
          </cell>
          <cell r="O89">
            <v>85.12</v>
          </cell>
          <cell r="P89">
            <v>85.99</v>
          </cell>
          <cell r="Q89">
            <v>85.99</v>
          </cell>
          <cell r="R89">
            <v>87.68</v>
          </cell>
          <cell r="S89">
            <v>92.9</v>
          </cell>
          <cell r="T89">
            <v>120.35</v>
          </cell>
          <cell r="U89">
            <v>95.28</v>
          </cell>
          <cell r="V89">
            <v>100.29</v>
          </cell>
          <cell r="W89">
            <v>84.03</v>
          </cell>
          <cell r="X89">
            <v>85.12</v>
          </cell>
          <cell r="Y89">
            <v>85.99</v>
          </cell>
          <cell r="Z89">
            <v>85.99</v>
          </cell>
          <cell r="AA89">
            <v>87.68</v>
          </cell>
          <cell r="AB89">
            <v>92.9</v>
          </cell>
          <cell r="AC89">
            <v>120.35</v>
          </cell>
          <cell r="AD89">
            <v>95.28</v>
          </cell>
          <cell r="AE89">
            <v>100.29</v>
          </cell>
          <cell r="AF89">
            <v>86.81</v>
          </cell>
          <cell r="AG89">
            <v>87.94</v>
          </cell>
          <cell r="AH89">
            <v>88.83</v>
          </cell>
          <cell r="AI89">
            <v>88.83</v>
          </cell>
          <cell r="AJ89">
            <v>90.58</v>
          </cell>
          <cell r="AK89">
            <v>94.92</v>
          </cell>
          <cell r="AL89">
            <v>119.07</v>
          </cell>
          <cell r="AM89">
            <v>94.26</v>
          </cell>
          <cell r="AN89">
            <v>99.22</v>
          </cell>
          <cell r="AO89">
            <v>86.81</v>
          </cell>
          <cell r="AP89">
            <v>87.94</v>
          </cell>
          <cell r="AQ89">
            <v>88.83</v>
          </cell>
          <cell r="AR89">
            <v>88.83</v>
          </cell>
          <cell r="AS89">
            <v>90.58</v>
          </cell>
          <cell r="AT89">
            <v>94.92</v>
          </cell>
          <cell r="AU89">
            <v>119.07</v>
          </cell>
          <cell r="AV89">
            <v>94.26</v>
          </cell>
          <cell r="AW89">
            <v>99.22</v>
          </cell>
          <cell r="AX89">
            <v>86.81</v>
          </cell>
          <cell r="AY89">
            <v>87.94</v>
          </cell>
          <cell r="AZ89">
            <v>88.83</v>
          </cell>
          <cell r="BA89">
            <v>88.83</v>
          </cell>
          <cell r="BB89">
            <v>90.58</v>
          </cell>
          <cell r="BC89">
            <v>94.92</v>
          </cell>
          <cell r="BD89">
            <v>119.07</v>
          </cell>
          <cell r="BE89">
            <v>94.26</v>
          </cell>
          <cell r="BF89">
            <v>99.22</v>
          </cell>
          <cell r="BG89">
            <v>86.81</v>
          </cell>
          <cell r="BH89">
            <v>87.94</v>
          </cell>
          <cell r="BI89">
            <v>88.83</v>
          </cell>
          <cell r="BJ89">
            <v>88.83</v>
          </cell>
          <cell r="BK89">
            <v>90.58</v>
          </cell>
          <cell r="BL89">
            <v>94.92</v>
          </cell>
          <cell r="BM89">
            <v>119.07</v>
          </cell>
          <cell r="BN89">
            <v>94.26</v>
          </cell>
          <cell r="BO89">
            <v>99.22</v>
          </cell>
        </row>
        <row r="90">
          <cell r="A90" t="str">
            <v>Jul-Sep 09 2 E/K Ratio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116.85</v>
          </cell>
          <cell r="L90">
            <v>92.5</v>
          </cell>
          <cell r="M90">
            <v>97.37</v>
          </cell>
          <cell r="N90">
            <v>84.48</v>
          </cell>
          <cell r="O90">
            <v>85.58</v>
          </cell>
          <cell r="P90">
            <v>86.45</v>
          </cell>
          <cell r="Q90">
            <v>86.45</v>
          </cell>
          <cell r="R90">
            <v>88.16</v>
          </cell>
          <cell r="S90">
            <v>93.51</v>
          </cell>
          <cell r="T90">
            <v>120.35</v>
          </cell>
          <cell r="U90">
            <v>95.28</v>
          </cell>
          <cell r="V90">
            <v>100.29</v>
          </cell>
          <cell r="W90">
            <v>84.48</v>
          </cell>
          <cell r="X90">
            <v>85.58</v>
          </cell>
          <cell r="Y90">
            <v>86.45</v>
          </cell>
          <cell r="Z90">
            <v>86.45</v>
          </cell>
          <cell r="AA90">
            <v>88.16</v>
          </cell>
          <cell r="AB90">
            <v>93.51</v>
          </cell>
          <cell r="AC90">
            <v>120.35</v>
          </cell>
          <cell r="AD90">
            <v>95.28</v>
          </cell>
          <cell r="AE90">
            <v>100.29</v>
          </cell>
          <cell r="AF90">
            <v>87.28</v>
          </cell>
          <cell r="AG90">
            <v>88.41</v>
          </cell>
          <cell r="AH90">
            <v>89.31</v>
          </cell>
          <cell r="AI90">
            <v>89.31</v>
          </cell>
          <cell r="AJ90">
            <v>91.07</v>
          </cell>
          <cell r="AK90">
            <v>95.55</v>
          </cell>
          <cell r="AL90">
            <v>119.07</v>
          </cell>
          <cell r="AM90">
            <v>94.26</v>
          </cell>
          <cell r="AN90">
            <v>99.22</v>
          </cell>
          <cell r="AO90">
            <v>87.28</v>
          </cell>
          <cell r="AP90">
            <v>88.41</v>
          </cell>
          <cell r="AQ90">
            <v>89.31</v>
          </cell>
          <cell r="AR90">
            <v>89.31</v>
          </cell>
          <cell r="AS90">
            <v>91.07</v>
          </cell>
          <cell r="AT90">
            <v>95.55</v>
          </cell>
          <cell r="AU90">
            <v>119.07</v>
          </cell>
          <cell r="AV90">
            <v>94.26</v>
          </cell>
          <cell r="AW90">
            <v>99.22</v>
          </cell>
          <cell r="AX90">
            <v>87.28</v>
          </cell>
          <cell r="AY90">
            <v>88.41</v>
          </cell>
          <cell r="AZ90">
            <v>89.31</v>
          </cell>
          <cell r="BA90">
            <v>89.31</v>
          </cell>
          <cell r="BB90">
            <v>91.07</v>
          </cell>
          <cell r="BC90">
            <v>95.55</v>
          </cell>
          <cell r="BD90">
            <v>119.07</v>
          </cell>
          <cell r="BE90">
            <v>94.26</v>
          </cell>
          <cell r="BF90">
            <v>99.22</v>
          </cell>
          <cell r="BG90">
            <v>87.28</v>
          </cell>
          <cell r="BH90">
            <v>88.41</v>
          </cell>
          <cell r="BI90">
            <v>89.31</v>
          </cell>
          <cell r="BJ90">
            <v>89.31</v>
          </cell>
          <cell r="BK90">
            <v>91.07</v>
          </cell>
          <cell r="BL90">
            <v>95.55</v>
          </cell>
          <cell r="BM90">
            <v>119.07</v>
          </cell>
          <cell r="BN90">
            <v>94.26</v>
          </cell>
          <cell r="BO90">
            <v>99.22</v>
          </cell>
        </row>
        <row r="91">
          <cell r="A91" t="str">
            <v>Jul-Sep 09 2 Dual Ratio</v>
          </cell>
          <cell r="B91">
            <v>0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K91">
            <v>116.85</v>
          </cell>
          <cell r="L91">
            <v>92.5</v>
          </cell>
          <cell r="M91">
            <v>97.37</v>
          </cell>
          <cell r="N91">
            <v>84.97</v>
          </cell>
          <cell r="O91">
            <v>86.08</v>
          </cell>
          <cell r="P91">
            <v>86.95</v>
          </cell>
          <cell r="Q91">
            <v>86.95</v>
          </cell>
          <cell r="R91">
            <v>88.67</v>
          </cell>
          <cell r="S91">
            <v>94.13</v>
          </cell>
          <cell r="T91">
            <v>120.35</v>
          </cell>
          <cell r="U91">
            <v>95.28</v>
          </cell>
          <cell r="V91">
            <v>100.29</v>
          </cell>
          <cell r="W91">
            <v>84.97</v>
          </cell>
          <cell r="X91">
            <v>86.08</v>
          </cell>
          <cell r="Y91">
            <v>86.95</v>
          </cell>
          <cell r="Z91">
            <v>86.95</v>
          </cell>
          <cell r="AA91">
            <v>88.67</v>
          </cell>
          <cell r="AB91">
            <v>94.13</v>
          </cell>
          <cell r="AC91">
            <v>120.35</v>
          </cell>
          <cell r="AD91">
            <v>95.28</v>
          </cell>
          <cell r="AE91">
            <v>100.29</v>
          </cell>
          <cell r="AF91">
            <v>87.79</v>
          </cell>
          <cell r="AG91">
            <v>88.92</v>
          </cell>
          <cell r="AH91">
            <v>89.83</v>
          </cell>
          <cell r="AI91">
            <v>89.83</v>
          </cell>
          <cell r="AJ91">
            <v>91.6</v>
          </cell>
          <cell r="AK91">
            <v>96.18</v>
          </cell>
          <cell r="AL91">
            <v>119.07</v>
          </cell>
          <cell r="AM91">
            <v>94.26</v>
          </cell>
          <cell r="AN91">
            <v>99.22</v>
          </cell>
          <cell r="AO91">
            <v>87.79</v>
          </cell>
          <cell r="AP91">
            <v>88.92</v>
          </cell>
          <cell r="AQ91">
            <v>89.83</v>
          </cell>
          <cell r="AR91">
            <v>89.83</v>
          </cell>
          <cell r="AS91">
            <v>91.6</v>
          </cell>
          <cell r="AT91">
            <v>96.18</v>
          </cell>
          <cell r="AU91">
            <v>119.07</v>
          </cell>
          <cell r="AV91">
            <v>94.26</v>
          </cell>
          <cell r="AW91">
            <v>99.22</v>
          </cell>
          <cell r="AX91">
            <v>87.79</v>
          </cell>
          <cell r="AY91">
            <v>88.92</v>
          </cell>
          <cell r="AZ91">
            <v>89.83</v>
          </cell>
          <cell r="BA91">
            <v>89.83</v>
          </cell>
          <cell r="BB91">
            <v>91.6</v>
          </cell>
          <cell r="BC91">
            <v>96.18</v>
          </cell>
          <cell r="BD91">
            <v>119.07</v>
          </cell>
          <cell r="BE91">
            <v>94.26</v>
          </cell>
          <cell r="BF91">
            <v>99.22</v>
          </cell>
          <cell r="BG91">
            <v>87.79</v>
          </cell>
          <cell r="BH91">
            <v>88.92</v>
          </cell>
          <cell r="BI91">
            <v>89.83</v>
          </cell>
          <cell r="BJ91">
            <v>89.83</v>
          </cell>
          <cell r="BK91">
            <v>91.6</v>
          </cell>
          <cell r="BL91">
            <v>96.18</v>
          </cell>
          <cell r="BM91">
            <v>119.07</v>
          </cell>
          <cell r="BN91">
            <v>94.26</v>
          </cell>
          <cell r="BO91">
            <v>99.22</v>
          </cell>
        </row>
        <row r="92">
          <cell r="A92" t="str">
            <v>Jul-Sep 09 2 Family Ratio</v>
          </cell>
          <cell r="B92">
            <v>2.69</v>
          </cell>
          <cell r="C92">
            <v>2.69</v>
          </cell>
          <cell r="D92">
            <v>2.69</v>
          </cell>
          <cell r="E92">
            <v>2.69</v>
          </cell>
          <cell r="F92">
            <v>2.69</v>
          </cell>
          <cell r="G92">
            <v>2.5150000000000001</v>
          </cell>
          <cell r="H92">
            <v>2.6030000000000002</v>
          </cell>
          <cell r="I92">
            <v>2.6030000000000002</v>
          </cell>
          <cell r="J92">
            <v>2.6030000000000002</v>
          </cell>
          <cell r="K92">
            <v>115.63</v>
          </cell>
          <cell r="L92">
            <v>91.54</v>
          </cell>
          <cell r="M92">
            <v>96.35</v>
          </cell>
          <cell r="N92">
            <v>85.41</v>
          </cell>
          <cell r="O92">
            <v>86.53</v>
          </cell>
          <cell r="P92">
            <v>87.4</v>
          </cell>
          <cell r="Q92">
            <v>87.4</v>
          </cell>
          <cell r="R92">
            <v>89.13</v>
          </cell>
          <cell r="S92">
            <v>94.75</v>
          </cell>
          <cell r="T92">
            <v>119.09</v>
          </cell>
          <cell r="U92">
            <v>94.28</v>
          </cell>
          <cell r="V92">
            <v>99.25</v>
          </cell>
          <cell r="W92">
            <v>85.41</v>
          </cell>
          <cell r="X92">
            <v>86.53</v>
          </cell>
          <cell r="Y92">
            <v>87.4</v>
          </cell>
          <cell r="Z92">
            <v>87.4</v>
          </cell>
          <cell r="AA92">
            <v>89.13</v>
          </cell>
          <cell r="AB92">
            <v>94.75</v>
          </cell>
          <cell r="AC92">
            <v>119.09</v>
          </cell>
          <cell r="AD92">
            <v>94.28</v>
          </cell>
          <cell r="AE92">
            <v>99.25</v>
          </cell>
          <cell r="AF92">
            <v>88.25</v>
          </cell>
          <cell r="AG92">
            <v>89.38</v>
          </cell>
          <cell r="AH92">
            <v>90.3</v>
          </cell>
          <cell r="AI92">
            <v>90.3</v>
          </cell>
          <cell r="AJ92">
            <v>92.08</v>
          </cell>
          <cell r="AK92">
            <v>96.81</v>
          </cell>
          <cell r="AL92">
            <v>117.82</v>
          </cell>
          <cell r="AM92">
            <v>93.28</v>
          </cell>
          <cell r="AN92">
            <v>98.19</v>
          </cell>
          <cell r="AO92">
            <v>88.25</v>
          </cell>
          <cell r="AP92">
            <v>89.38</v>
          </cell>
          <cell r="AQ92">
            <v>90.3</v>
          </cell>
          <cell r="AR92">
            <v>90.3</v>
          </cell>
          <cell r="AS92">
            <v>92.08</v>
          </cell>
          <cell r="AT92">
            <v>96.81</v>
          </cell>
          <cell r="AU92">
            <v>117.82</v>
          </cell>
          <cell r="AV92">
            <v>93.28</v>
          </cell>
          <cell r="AW92">
            <v>98.19</v>
          </cell>
          <cell r="AX92">
            <v>88.25</v>
          </cell>
          <cell r="AY92">
            <v>89.38</v>
          </cell>
          <cell r="AZ92">
            <v>90.3</v>
          </cell>
          <cell r="BA92">
            <v>90.3</v>
          </cell>
          <cell r="BB92">
            <v>92.08</v>
          </cell>
          <cell r="BC92">
            <v>96.81</v>
          </cell>
          <cell r="BD92">
            <v>117.82</v>
          </cell>
          <cell r="BE92">
            <v>93.28</v>
          </cell>
          <cell r="BF92">
            <v>98.19</v>
          </cell>
          <cell r="BG92">
            <v>88.25</v>
          </cell>
          <cell r="BH92">
            <v>89.38</v>
          </cell>
          <cell r="BI92">
            <v>90.3</v>
          </cell>
          <cell r="BJ92">
            <v>90.3</v>
          </cell>
          <cell r="BK92">
            <v>92.08</v>
          </cell>
          <cell r="BL92">
            <v>96.81</v>
          </cell>
          <cell r="BM92">
            <v>117.82</v>
          </cell>
          <cell r="BN92">
            <v>93.28</v>
          </cell>
          <cell r="BO92">
            <v>98.19</v>
          </cell>
        </row>
        <row r="93">
          <cell r="A93" t="str">
            <v>Jul-Sep 09 3 Individual Split</v>
          </cell>
          <cell r="B93">
            <v>0.50680000000000003</v>
          </cell>
          <cell r="C93">
            <v>0.50680000000000003</v>
          </cell>
          <cell r="D93">
            <v>0.50680000000000003</v>
          </cell>
          <cell r="E93">
            <v>0.50680000000000003</v>
          </cell>
          <cell r="F93">
            <v>0.50680000000000003</v>
          </cell>
          <cell r="G93">
            <v>0.51459999999999995</v>
          </cell>
          <cell r="H93">
            <v>0.45</v>
          </cell>
          <cell r="I93">
            <v>0.45</v>
          </cell>
          <cell r="J93">
            <v>0.45</v>
          </cell>
          <cell r="K93">
            <v>115.63</v>
          </cell>
          <cell r="L93">
            <v>91.54</v>
          </cell>
          <cell r="M93">
            <v>96.35</v>
          </cell>
          <cell r="N93">
            <v>85.86</v>
          </cell>
          <cell r="O93">
            <v>86.98</v>
          </cell>
          <cell r="P93">
            <v>87.86</v>
          </cell>
          <cell r="Q93">
            <v>87.86</v>
          </cell>
          <cell r="R93">
            <v>89.6</v>
          </cell>
          <cell r="S93">
            <v>95.37</v>
          </cell>
          <cell r="T93">
            <v>119.09</v>
          </cell>
          <cell r="U93">
            <v>94.28</v>
          </cell>
          <cell r="V93">
            <v>99.25</v>
          </cell>
          <cell r="W93">
            <v>85.86</v>
          </cell>
          <cell r="X93">
            <v>86.98</v>
          </cell>
          <cell r="Y93">
            <v>87.86</v>
          </cell>
          <cell r="Z93">
            <v>87.86</v>
          </cell>
          <cell r="AA93">
            <v>89.6</v>
          </cell>
          <cell r="AB93">
            <v>95.37</v>
          </cell>
          <cell r="AC93">
            <v>119.09</v>
          </cell>
          <cell r="AD93">
            <v>94.28</v>
          </cell>
          <cell r="AE93">
            <v>99.25</v>
          </cell>
          <cell r="AF93">
            <v>88.71</v>
          </cell>
          <cell r="AG93">
            <v>89.85</v>
          </cell>
          <cell r="AH93">
            <v>90.77</v>
          </cell>
          <cell r="AI93">
            <v>90.77</v>
          </cell>
          <cell r="AJ93">
            <v>92.56</v>
          </cell>
          <cell r="AK93">
            <v>97.45</v>
          </cell>
          <cell r="AL93">
            <v>117.82</v>
          </cell>
          <cell r="AM93">
            <v>93.28</v>
          </cell>
          <cell r="AN93">
            <v>98.19</v>
          </cell>
          <cell r="AO93">
            <v>88.71</v>
          </cell>
          <cell r="AP93">
            <v>89.85</v>
          </cell>
          <cell r="AQ93">
            <v>90.77</v>
          </cell>
          <cell r="AR93">
            <v>90.77</v>
          </cell>
          <cell r="AS93">
            <v>92.56</v>
          </cell>
          <cell r="AT93">
            <v>97.45</v>
          </cell>
          <cell r="AU93">
            <v>117.82</v>
          </cell>
          <cell r="AV93">
            <v>93.28</v>
          </cell>
          <cell r="AW93">
            <v>98.19</v>
          </cell>
          <cell r="AX93">
            <v>88.71</v>
          </cell>
          <cell r="AY93">
            <v>89.85</v>
          </cell>
          <cell r="AZ93">
            <v>90.77</v>
          </cell>
          <cell r="BA93">
            <v>90.77</v>
          </cell>
          <cell r="BB93">
            <v>92.56</v>
          </cell>
          <cell r="BC93">
            <v>97.45</v>
          </cell>
          <cell r="BD93">
            <v>117.82</v>
          </cell>
          <cell r="BE93">
            <v>93.28</v>
          </cell>
          <cell r="BF93">
            <v>98.19</v>
          </cell>
          <cell r="BG93">
            <v>88.71</v>
          </cell>
          <cell r="BH93">
            <v>89.85</v>
          </cell>
          <cell r="BI93">
            <v>90.77</v>
          </cell>
          <cell r="BJ93">
            <v>90.77</v>
          </cell>
          <cell r="BK93">
            <v>92.56</v>
          </cell>
          <cell r="BL93">
            <v>97.45</v>
          </cell>
          <cell r="BM93">
            <v>117.82</v>
          </cell>
          <cell r="BN93">
            <v>93.28</v>
          </cell>
          <cell r="BO93">
            <v>98.19</v>
          </cell>
        </row>
        <row r="94">
          <cell r="A94" t="str">
            <v>Jul-Sep 09 3 E/K Split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115.63</v>
          </cell>
          <cell r="L94">
            <v>91.54</v>
          </cell>
          <cell r="M94">
            <v>96.35</v>
          </cell>
          <cell r="N94">
            <v>86.42</v>
          </cell>
          <cell r="O94">
            <v>87.55</v>
          </cell>
          <cell r="P94">
            <v>88.44</v>
          </cell>
          <cell r="Q94">
            <v>88.44</v>
          </cell>
          <cell r="R94">
            <v>90.19</v>
          </cell>
          <cell r="S94">
            <v>96</v>
          </cell>
          <cell r="T94">
            <v>119.09</v>
          </cell>
          <cell r="U94">
            <v>94.28</v>
          </cell>
          <cell r="V94">
            <v>99.25</v>
          </cell>
          <cell r="W94">
            <v>86.42</v>
          </cell>
          <cell r="X94">
            <v>87.55</v>
          </cell>
          <cell r="Y94">
            <v>88.44</v>
          </cell>
          <cell r="Z94">
            <v>88.44</v>
          </cell>
          <cell r="AA94">
            <v>90.19</v>
          </cell>
          <cell r="AB94">
            <v>96</v>
          </cell>
          <cell r="AC94">
            <v>119.09</v>
          </cell>
          <cell r="AD94">
            <v>94.28</v>
          </cell>
          <cell r="AE94">
            <v>99.25</v>
          </cell>
          <cell r="AF94">
            <v>89.29</v>
          </cell>
          <cell r="AG94">
            <v>90.44</v>
          </cell>
          <cell r="AH94">
            <v>91.37</v>
          </cell>
          <cell r="AI94">
            <v>91.37</v>
          </cell>
          <cell r="AJ94">
            <v>93.17</v>
          </cell>
          <cell r="AK94">
            <v>98.09</v>
          </cell>
          <cell r="AL94">
            <v>117.82</v>
          </cell>
          <cell r="AM94">
            <v>93.28</v>
          </cell>
          <cell r="AN94">
            <v>98.19</v>
          </cell>
          <cell r="AO94">
            <v>89.29</v>
          </cell>
          <cell r="AP94">
            <v>90.44</v>
          </cell>
          <cell r="AQ94">
            <v>91.37</v>
          </cell>
          <cell r="AR94">
            <v>91.37</v>
          </cell>
          <cell r="AS94">
            <v>93.17</v>
          </cell>
          <cell r="AT94">
            <v>98.09</v>
          </cell>
          <cell r="AU94">
            <v>117.82</v>
          </cell>
          <cell r="AV94">
            <v>93.28</v>
          </cell>
          <cell r="AW94">
            <v>98.19</v>
          </cell>
          <cell r="AX94">
            <v>89.29</v>
          </cell>
          <cell r="AY94">
            <v>90.44</v>
          </cell>
          <cell r="AZ94">
            <v>91.37</v>
          </cell>
          <cell r="BA94">
            <v>91.37</v>
          </cell>
          <cell r="BB94">
            <v>93.17</v>
          </cell>
          <cell r="BC94">
            <v>98.09</v>
          </cell>
          <cell r="BD94">
            <v>117.82</v>
          </cell>
          <cell r="BE94">
            <v>93.28</v>
          </cell>
          <cell r="BF94">
            <v>98.19</v>
          </cell>
          <cell r="BG94">
            <v>89.29</v>
          </cell>
          <cell r="BH94">
            <v>90.44</v>
          </cell>
          <cell r="BI94">
            <v>91.37</v>
          </cell>
          <cell r="BJ94">
            <v>91.37</v>
          </cell>
          <cell r="BK94">
            <v>93.17</v>
          </cell>
          <cell r="BL94">
            <v>98.09</v>
          </cell>
          <cell r="BM94">
            <v>117.82</v>
          </cell>
          <cell r="BN94">
            <v>93.28</v>
          </cell>
          <cell r="BO94">
            <v>98.19</v>
          </cell>
        </row>
        <row r="95">
          <cell r="A95" t="str">
            <v>Jul-Sep 09 3 Dual Split</v>
          </cell>
          <cell r="B95">
            <v>0.1794</v>
          </cell>
          <cell r="C95">
            <v>0.1794</v>
          </cell>
          <cell r="D95">
            <v>0.1794</v>
          </cell>
          <cell r="E95">
            <v>0.1794</v>
          </cell>
          <cell r="F95">
            <v>0.1794</v>
          </cell>
          <cell r="G95">
            <v>0.21490000000000001</v>
          </cell>
          <cell r="H95">
            <v>0.16500000000000001</v>
          </cell>
          <cell r="I95">
            <v>0.16500000000000001</v>
          </cell>
          <cell r="J95">
            <v>0.16500000000000001</v>
          </cell>
          <cell r="K95">
            <v>118.38</v>
          </cell>
          <cell r="L95">
            <v>93.72</v>
          </cell>
          <cell r="M95">
            <v>98.65</v>
          </cell>
          <cell r="N95">
            <v>86.79</v>
          </cell>
          <cell r="O95">
            <v>87.92</v>
          </cell>
          <cell r="P95">
            <v>88.81</v>
          </cell>
          <cell r="Q95">
            <v>88.81</v>
          </cell>
          <cell r="R95">
            <v>90.57</v>
          </cell>
          <cell r="S95">
            <v>92.71</v>
          </cell>
          <cell r="T95">
            <v>121.93</v>
          </cell>
          <cell r="U95">
            <v>96.53</v>
          </cell>
          <cell r="V95">
            <v>101.61</v>
          </cell>
          <cell r="W95">
            <v>86.79</v>
          </cell>
          <cell r="X95">
            <v>87.92</v>
          </cell>
          <cell r="Y95">
            <v>88.81</v>
          </cell>
          <cell r="Z95">
            <v>88.81</v>
          </cell>
          <cell r="AA95">
            <v>90.57</v>
          </cell>
          <cell r="AB95">
            <v>92.71</v>
          </cell>
          <cell r="AC95">
            <v>121.93</v>
          </cell>
          <cell r="AD95">
            <v>96.53</v>
          </cell>
          <cell r="AE95">
            <v>101.61</v>
          </cell>
          <cell r="AF95">
            <v>89.67</v>
          </cell>
          <cell r="AG95">
            <v>90.82</v>
          </cell>
          <cell r="AH95">
            <v>91.75</v>
          </cell>
          <cell r="AI95">
            <v>91.75</v>
          </cell>
          <cell r="AJ95">
            <v>93.56</v>
          </cell>
          <cell r="AK95">
            <v>94.72</v>
          </cell>
          <cell r="AL95">
            <v>120.63</v>
          </cell>
          <cell r="AM95">
            <v>95.5</v>
          </cell>
          <cell r="AN95">
            <v>100.53</v>
          </cell>
          <cell r="AO95">
            <v>89.67</v>
          </cell>
          <cell r="AP95">
            <v>90.82</v>
          </cell>
          <cell r="AQ95">
            <v>91.75</v>
          </cell>
          <cell r="AR95">
            <v>91.75</v>
          </cell>
          <cell r="AS95">
            <v>93.56</v>
          </cell>
          <cell r="AT95">
            <v>94.72</v>
          </cell>
          <cell r="AU95">
            <v>120.63</v>
          </cell>
          <cell r="AV95">
            <v>95.5</v>
          </cell>
          <cell r="AW95">
            <v>100.53</v>
          </cell>
          <cell r="AX95">
            <v>89.67</v>
          </cell>
          <cell r="AY95">
            <v>90.82</v>
          </cell>
          <cell r="AZ95">
            <v>91.75</v>
          </cell>
          <cell r="BA95">
            <v>91.75</v>
          </cell>
          <cell r="BB95">
            <v>93.56</v>
          </cell>
          <cell r="BC95">
            <v>94.72</v>
          </cell>
          <cell r="BD95">
            <v>120.63</v>
          </cell>
          <cell r="BE95">
            <v>95.5</v>
          </cell>
          <cell r="BF95">
            <v>100.53</v>
          </cell>
          <cell r="BG95">
            <v>89.67</v>
          </cell>
          <cell r="BH95">
            <v>90.82</v>
          </cell>
          <cell r="BI95">
            <v>91.75</v>
          </cell>
          <cell r="BJ95">
            <v>91.75</v>
          </cell>
          <cell r="BK95">
            <v>93.56</v>
          </cell>
          <cell r="BL95">
            <v>94.72</v>
          </cell>
          <cell r="BM95">
            <v>120.63</v>
          </cell>
          <cell r="BN95">
            <v>95.5</v>
          </cell>
          <cell r="BO95">
            <v>100.53</v>
          </cell>
        </row>
        <row r="96">
          <cell r="A96" t="str">
            <v>Jul-Sep 09 3 Family Split</v>
          </cell>
          <cell r="B96">
            <v>0.31380000000000002</v>
          </cell>
          <cell r="C96">
            <v>0.31380000000000002</v>
          </cell>
          <cell r="D96">
            <v>0.31380000000000002</v>
          </cell>
          <cell r="E96">
            <v>0.31380000000000002</v>
          </cell>
          <cell r="F96">
            <v>0.31380000000000002</v>
          </cell>
          <cell r="G96">
            <v>0.27050000000000002</v>
          </cell>
          <cell r="H96">
            <v>0.38500000000000001</v>
          </cell>
          <cell r="I96">
            <v>0.38500000000000001</v>
          </cell>
          <cell r="J96">
            <v>0.38500000000000001</v>
          </cell>
          <cell r="K96">
            <v>118.38</v>
          </cell>
          <cell r="L96">
            <v>93.72</v>
          </cell>
          <cell r="M96">
            <v>98.65</v>
          </cell>
          <cell r="N96">
            <v>87.25</v>
          </cell>
          <cell r="O96">
            <v>88.39</v>
          </cell>
          <cell r="P96">
            <v>89.28</v>
          </cell>
          <cell r="Q96">
            <v>89.28</v>
          </cell>
          <cell r="R96">
            <v>91.05</v>
          </cell>
          <cell r="S96">
            <v>93.4</v>
          </cell>
          <cell r="T96">
            <v>121.93</v>
          </cell>
          <cell r="U96">
            <v>96.53</v>
          </cell>
          <cell r="V96">
            <v>101.61</v>
          </cell>
          <cell r="W96">
            <v>87.25</v>
          </cell>
          <cell r="X96">
            <v>88.39</v>
          </cell>
          <cell r="Y96">
            <v>89.28</v>
          </cell>
          <cell r="Z96">
            <v>89.28</v>
          </cell>
          <cell r="AA96">
            <v>91.05</v>
          </cell>
          <cell r="AB96">
            <v>93.4</v>
          </cell>
          <cell r="AC96">
            <v>121.93</v>
          </cell>
          <cell r="AD96">
            <v>96.53</v>
          </cell>
          <cell r="AE96">
            <v>101.61</v>
          </cell>
          <cell r="AF96">
            <v>90.14</v>
          </cell>
          <cell r="AG96">
            <v>91.3</v>
          </cell>
          <cell r="AH96">
            <v>92.24</v>
          </cell>
          <cell r="AI96">
            <v>92.24</v>
          </cell>
          <cell r="AJ96">
            <v>94.05</v>
          </cell>
          <cell r="AK96">
            <v>95.42</v>
          </cell>
          <cell r="AL96">
            <v>120.63</v>
          </cell>
          <cell r="AM96">
            <v>95.5</v>
          </cell>
          <cell r="AN96">
            <v>100.53</v>
          </cell>
          <cell r="AO96">
            <v>90.14</v>
          </cell>
          <cell r="AP96">
            <v>91.3</v>
          </cell>
          <cell r="AQ96">
            <v>92.24</v>
          </cell>
          <cell r="AR96">
            <v>92.24</v>
          </cell>
          <cell r="AS96">
            <v>94.05</v>
          </cell>
          <cell r="AT96">
            <v>95.42</v>
          </cell>
          <cell r="AU96">
            <v>120.63</v>
          </cell>
          <cell r="AV96">
            <v>95.5</v>
          </cell>
          <cell r="AW96">
            <v>100.53</v>
          </cell>
          <cell r="AX96">
            <v>90.14</v>
          </cell>
          <cell r="AY96">
            <v>91.3</v>
          </cell>
          <cell r="AZ96">
            <v>92.24</v>
          </cell>
          <cell r="BA96">
            <v>92.24</v>
          </cell>
          <cell r="BB96">
            <v>94.05</v>
          </cell>
          <cell r="BC96">
            <v>95.42</v>
          </cell>
          <cell r="BD96">
            <v>120.63</v>
          </cell>
          <cell r="BE96">
            <v>95.5</v>
          </cell>
          <cell r="BF96">
            <v>100.53</v>
          </cell>
          <cell r="BG96">
            <v>90.14</v>
          </cell>
          <cell r="BH96">
            <v>91.3</v>
          </cell>
          <cell r="BI96">
            <v>92.24</v>
          </cell>
          <cell r="BJ96">
            <v>92.24</v>
          </cell>
          <cell r="BK96">
            <v>94.05</v>
          </cell>
          <cell r="BL96">
            <v>95.42</v>
          </cell>
          <cell r="BM96">
            <v>120.63</v>
          </cell>
          <cell r="BN96">
            <v>95.5</v>
          </cell>
          <cell r="BO96">
            <v>100.53</v>
          </cell>
        </row>
        <row r="97">
          <cell r="A97" t="str">
            <v>Jul-Sep 09 3 E/K AFS</v>
          </cell>
          <cell r="B97">
            <v>0</v>
          </cell>
          <cell r="C97">
            <v>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118.38</v>
          </cell>
          <cell r="L97">
            <v>93.72</v>
          </cell>
          <cell r="M97">
            <v>98.65</v>
          </cell>
          <cell r="N97">
            <v>87.77</v>
          </cell>
          <cell r="O97">
            <v>88.91</v>
          </cell>
          <cell r="P97">
            <v>89.81</v>
          </cell>
          <cell r="Q97">
            <v>89.81</v>
          </cell>
          <cell r="R97">
            <v>91.59</v>
          </cell>
          <cell r="S97">
            <v>94.09</v>
          </cell>
          <cell r="T97">
            <v>121.93</v>
          </cell>
          <cell r="U97">
            <v>96.53</v>
          </cell>
          <cell r="V97">
            <v>101.61</v>
          </cell>
          <cell r="W97">
            <v>87.77</v>
          </cell>
          <cell r="X97">
            <v>88.91</v>
          </cell>
          <cell r="Y97">
            <v>89.81</v>
          </cell>
          <cell r="Z97">
            <v>89.81</v>
          </cell>
          <cell r="AA97">
            <v>91.59</v>
          </cell>
          <cell r="AB97">
            <v>94.09</v>
          </cell>
          <cell r="AC97">
            <v>121.93</v>
          </cell>
          <cell r="AD97">
            <v>96.53</v>
          </cell>
          <cell r="AE97">
            <v>101.61</v>
          </cell>
          <cell r="AF97">
            <v>90.68</v>
          </cell>
          <cell r="AG97">
            <v>91.85</v>
          </cell>
          <cell r="AH97">
            <v>92.79</v>
          </cell>
          <cell r="AI97">
            <v>92.79</v>
          </cell>
          <cell r="AJ97">
            <v>94.61</v>
          </cell>
          <cell r="AK97">
            <v>96.13</v>
          </cell>
          <cell r="AL97">
            <v>120.63</v>
          </cell>
          <cell r="AM97">
            <v>95.5</v>
          </cell>
          <cell r="AN97">
            <v>100.53</v>
          </cell>
          <cell r="AO97">
            <v>90.68</v>
          </cell>
          <cell r="AP97">
            <v>91.85</v>
          </cell>
          <cell r="AQ97">
            <v>92.79</v>
          </cell>
          <cell r="AR97">
            <v>92.79</v>
          </cell>
          <cell r="AS97">
            <v>94.61</v>
          </cell>
          <cell r="AT97">
            <v>96.13</v>
          </cell>
          <cell r="AU97">
            <v>120.63</v>
          </cell>
          <cell r="AV97">
            <v>95.5</v>
          </cell>
          <cell r="AW97">
            <v>100.53</v>
          </cell>
          <cell r="AX97">
            <v>90.68</v>
          </cell>
          <cell r="AY97">
            <v>91.85</v>
          </cell>
          <cell r="AZ97">
            <v>92.79</v>
          </cell>
          <cell r="BA97">
            <v>92.79</v>
          </cell>
          <cell r="BB97">
            <v>94.61</v>
          </cell>
          <cell r="BC97">
            <v>96.13</v>
          </cell>
          <cell r="BD97">
            <v>120.63</v>
          </cell>
          <cell r="BE97">
            <v>95.5</v>
          </cell>
          <cell r="BF97">
            <v>100.53</v>
          </cell>
          <cell r="BG97">
            <v>90.68</v>
          </cell>
          <cell r="BH97">
            <v>91.85</v>
          </cell>
          <cell r="BI97">
            <v>92.79</v>
          </cell>
          <cell r="BJ97">
            <v>92.79</v>
          </cell>
          <cell r="BK97">
            <v>94.61</v>
          </cell>
          <cell r="BL97">
            <v>96.13</v>
          </cell>
          <cell r="BM97">
            <v>120.63</v>
          </cell>
          <cell r="BN97">
            <v>95.5</v>
          </cell>
          <cell r="BO97">
            <v>100.53</v>
          </cell>
        </row>
        <row r="98">
          <cell r="A98" t="str">
            <v>Jul-Sep 09 3 Dual AFS</v>
          </cell>
          <cell r="B98">
            <v>2</v>
          </cell>
          <cell r="C98">
            <v>2</v>
          </cell>
          <cell r="D98">
            <v>2</v>
          </cell>
          <cell r="E98">
            <v>2</v>
          </cell>
          <cell r="F98">
            <v>2</v>
          </cell>
          <cell r="G98">
            <v>2</v>
          </cell>
          <cell r="H98">
            <v>2.0259999999999998</v>
          </cell>
          <cell r="I98">
            <v>2.0259999999999998</v>
          </cell>
          <cell r="J98">
            <v>2.0259999999999998</v>
          </cell>
          <cell r="K98">
            <v>120.51</v>
          </cell>
          <cell r="L98">
            <v>95.41</v>
          </cell>
          <cell r="M98">
            <v>100.43</v>
          </cell>
          <cell r="N98">
            <v>87.61</v>
          </cell>
          <cell r="O98">
            <v>88.75</v>
          </cell>
          <cell r="P98">
            <v>89.65</v>
          </cell>
          <cell r="Q98">
            <v>89.65</v>
          </cell>
          <cell r="R98">
            <v>91.43</v>
          </cell>
          <cell r="S98">
            <v>95.55</v>
          </cell>
          <cell r="T98">
            <v>124.12</v>
          </cell>
          <cell r="U98">
            <v>98.27</v>
          </cell>
          <cell r="V98">
            <v>103.44</v>
          </cell>
          <cell r="W98">
            <v>87.61</v>
          </cell>
          <cell r="X98">
            <v>88.75</v>
          </cell>
          <cell r="Y98">
            <v>89.65</v>
          </cell>
          <cell r="Z98">
            <v>89.65</v>
          </cell>
          <cell r="AA98">
            <v>91.43</v>
          </cell>
          <cell r="AB98">
            <v>95.55</v>
          </cell>
          <cell r="AC98">
            <v>124.12</v>
          </cell>
          <cell r="AD98">
            <v>98.27</v>
          </cell>
          <cell r="AE98">
            <v>103.44</v>
          </cell>
          <cell r="AF98">
            <v>90.52</v>
          </cell>
          <cell r="AG98">
            <v>91.68</v>
          </cell>
          <cell r="AH98">
            <v>92.62</v>
          </cell>
          <cell r="AI98">
            <v>92.62</v>
          </cell>
          <cell r="AJ98">
            <v>94.44</v>
          </cell>
          <cell r="AK98">
            <v>97.62</v>
          </cell>
          <cell r="AL98">
            <v>122.8</v>
          </cell>
          <cell r="AM98">
            <v>97.22</v>
          </cell>
          <cell r="AN98">
            <v>102.34</v>
          </cell>
          <cell r="AO98">
            <v>90.52</v>
          </cell>
          <cell r="AP98">
            <v>91.68</v>
          </cell>
          <cell r="AQ98">
            <v>92.62</v>
          </cell>
          <cell r="AR98">
            <v>92.62</v>
          </cell>
          <cell r="AS98">
            <v>94.44</v>
          </cell>
          <cell r="AT98">
            <v>97.62</v>
          </cell>
          <cell r="AU98">
            <v>122.8</v>
          </cell>
          <cell r="AV98">
            <v>97.22</v>
          </cell>
          <cell r="AW98">
            <v>102.34</v>
          </cell>
          <cell r="AX98">
            <v>90.52</v>
          </cell>
          <cell r="AY98">
            <v>91.68</v>
          </cell>
          <cell r="AZ98">
            <v>92.62</v>
          </cell>
          <cell r="BA98">
            <v>92.62</v>
          </cell>
          <cell r="BB98">
            <v>94.44</v>
          </cell>
          <cell r="BC98">
            <v>97.62</v>
          </cell>
          <cell r="BD98">
            <v>122.8</v>
          </cell>
          <cell r="BE98">
            <v>97.22</v>
          </cell>
          <cell r="BF98">
            <v>102.34</v>
          </cell>
          <cell r="BG98">
            <v>90.52</v>
          </cell>
          <cell r="BH98">
            <v>91.68</v>
          </cell>
          <cell r="BI98">
            <v>92.62</v>
          </cell>
          <cell r="BJ98">
            <v>92.62</v>
          </cell>
          <cell r="BK98">
            <v>94.44</v>
          </cell>
          <cell r="BL98">
            <v>97.62</v>
          </cell>
          <cell r="BM98">
            <v>122.8</v>
          </cell>
          <cell r="BN98">
            <v>97.22</v>
          </cell>
          <cell r="BO98">
            <v>102.34</v>
          </cell>
        </row>
        <row r="99">
          <cell r="A99" t="str">
            <v>Jul-Sep 09 3 Family AFS</v>
          </cell>
          <cell r="B99">
            <v>3.9390000000000001</v>
          </cell>
          <cell r="C99">
            <v>3.9390000000000001</v>
          </cell>
          <cell r="D99">
            <v>3.9390000000000001</v>
          </cell>
          <cell r="E99">
            <v>3.9390000000000001</v>
          </cell>
          <cell r="F99">
            <v>3.9390000000000001</v>
          </cell>
          <cell r="G99">
            <v>3.8220000000000001</v>
          </cell>
          <cell r="H99">
            <v>3.9239999999999999</v>
          </cell>
          <cell r="I99">
            <v>3.9239999999999999</v>
          </cell>
          <cell r="J99">
            <v>3.9239999999999999</v>
          </cell>
          <cell r="K99">
            <v>120.51</v>
          </cell>
          <cell r="L99">
            <v>95.41</v>
          </cell>
          <cell r="M99">
            <v>100.43</v>
          </cell>
          <cell r="N99">
            <v>87.99</v>
          </cell>
          <cell r="O99">
            <v>89.13</v>
          </cell>
          <cell r="P99">
            <v>90.03</v>
          </cell>
          <cell r="Q99">
            <v>90.03</v>
          </cell>
          <cell r="R99">
            <v>91.82</v>
          </cell>
          <cell r="S99">
            <v>96.52</v>
          </cell>
          <cell r="T99">
            <v>124.12</v>
          </cell>
          <cell r="U99">
            <v>98.27</v>
          </cell>
          <cell r="V99">
            <v>103.44</v>
          </cell>
          <cell r="W99">
            <v>87.99</v>
          </cell>
          <cell r="X99">
            <v>89.13</v>
          </cell>
          <cell r="Y99">
            <v>90.03</v>
          </cell>
          <cell r="Z99">
            <v>90.03</v>
          </cell>
          <cell r="AA99">
            <v>91.82</v>
          </cell>
          <cell r="AB99">
            <v>96.52</v>
          </cell>
          <cell r="AC99">
            <v>124.12</v>
          </cell>
          <cell r="AD99">
            <v>98.27</v>
          </cell>
          <cell r="AE99">
            <v>103.44</v>
          </cell>
          <cell r="AF99">
            <v>90.91</v>
          </cell>
          <cell r="AG99">
            <v>92.08</v>
          </cell>
          <cell r="AH99">
            <v>93.02</v>
          </cell>
          <cell r="AI99">
            <v>93.02</v>
          </cell>
          <cell r="AJ99">
            <v>94.85</v>
          </cell>
          <cell r="AK99">
            <v>98.61</v>
          </cell>
          <cell r="AL99">
            <v>122.8</v>
          </cell>
          <cell r="AM99">
            <v>97.22</v>
          </cell>
          <cell r="AN99">
            <v>102.34</v>
          </cell>
          <cell r="AO99">
            <v>90.91</v>
          </cell>
          <cell r="AP99">
            <v>92.08</v>
          </cell>
          <cell r="AQ99">
            <v>93.02</v>
          </cell>
          <cell r="AR99">
            <v>93.02</v>
          </cell>
          <cell r="AS99">
            <v>94.85</v>
          </cell>
          <cell r="AT99">
            <v>98.61</v>
          </cell>
          <cell r="AU99">
            <v>122.8</v>
          </cell>
          <cell r="AV99">
            <v>97.22</v>
          </cell>
          <cell r="AW99">
            <v>102.34</v>
          </cell>
          <cell r="AX99">
            <v>90.91</v>
          </cell>
          <cell r="AY99">
            <v>92.08</v>
          </cell>
          <cell r="AZ99">
            <v>93.02</v>
          </cell>
          <cell r="BA99">
            <v>93.02</v>
          </cell>
          <cell r="BB99">
            <v>94.85</v>
          </cell>
          <cell r="BC99">
            <v>98.61</v>
          </cell>
          <cell r="BD99">
            <v>122.8</v>
          </cell>
          <cell r="BE99">
            <v>97.22</v>
          </cell>
          <cell r="BF99">
            <v>102.34</v>
          </cell>
          <cell r="BG99">
            <v>90.91</v>
          </cell>
          <cell r="BH99">
            <v>92.08</v>
          </cell>
          <cell r="BI99">
            <v>93.02</v>
          </cell>
          <cell r="BJ99">
            <v>93.02</v>
          </cell>
          <cell r="BK99">
            <v>94.85</v>
          </cell>
          <cell r="BL99">
            <v>98.61</v>
          </cell>
          <cell r="BM99">
            <v>122.8</v>
          </cell>
          <cell r="BN99">
            <v>97.22</v>
          </cell>
          <cell r="BO99">
            <v>102.34</v>
          </cell>
        </row>
        <row r="100">
          <cell r="A100" t="str">
            <v>Jul-Sep 09 3 E/K Ratio</v>
          </cell>
          <cell r="B100">
            <v>0</v>
          </cell>
          <cell r="C100">
            <v>0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  <cell r="K100">
            <v>120.51</v>
          </cell>
          <cell r="L100">
            <v>95.41</v>
          </cell>
          <cell r="M100">
            <v>100.43</v>
          </cell>
          <cell r="N100">
            <v>88.44</v>
          </cell>
          <cell r="O100">
            <v>89.59</v>
          </cell>
          <cell r="P100">
            <v>90.49</v>
          </cell>
          <cell r="Q100">
            <v>90.49</v>
          </cell>
          <cell r="R100">
            <v>92.29</v>
          </cell>
          <cell r="S100">
            <v>97.49</v>
          </cell>
          <cell r="T100">
            <v>124.12</v>
          </cell>
          <cell r="U100">
            <v>98.27</v>
          </cell>
          <cell r="V100">
            <v>103.44</v>
          </cell>
          <cell r="W100">
            <v>88.44</v>
          </cell>
          <cell r="X100">
            <v>89.59</v>
          </cell>
          <cell r="Y100">
            <v>90.49</v>
          </cell>
          <cell r="Z100">
            <v>90.49</v>
          </cell>
          <cell r="AA100">
            <v>92.29</v>
          </cell>
          <cell r="AB100">
            <v>97.49</v>
          </cell>
          <cell r="AC100">
            <v>124.12</v>
          </cell>
          <cell r="AD100">
            <v>98.27</v>
          </cell>
          <cell r="AE100">
            <v>103.44</v>
          </cell>
          <cell r="AF100">
            <v>91.37</v>
          </cell>
          <cell r="AG100">
            <v>92.55</v>
          </cell>
          <cell r="AH100">
            <v>93.5</v>
          </cell>
          <cell r="AI100">
            <v>93.5</v>
          </cell>
          <cell r="AJ100">
            <v>95.33</v>
          </cell>
          <cell r="AK100">
            <v>99.6</v>
          </cell>
          <cell r="AL100">
            <v>122.8</v>
          </cell>
          <cell r="AM100">
            <v>97.22</v>
          </cell>
          <cell r="AN100">
            <v>102.34</v>
          </cell>
          <cell r="AO100">
            <v>91.37</v>
          </cell>
          <cell r="AP100">
            <v>92.55</v>
          </cell>
          <cell r="AQ100">
            <v>93.5</v>
          </cell>
          <cell r="AR100">
            <v>93.5</v>
          </cell>
          <cell r="AS100">
            <v>95.33</v>
          </cell>
          <cell r="AT100">
            <v>99.6</v>
          </cell>
          <cell r="AU100">
            <v>122.8</v>
          </cell>
          <cell r="AV100">
            <v>97.22</v>
          </cell>
          <cell r="AW100">
            <v>102.34</v>
          </cell>
          <cell r="AX100">
            <v>91.37</v>
          </cell>
          <cell r="AY100">
            <v>92.55</v>
          </cell>
          <cell r="AZ100">
            <v>93.5</v>
          </cell>
          <cell r="BA100">
            <v>93.5</v>
          </cell>
          <cell r="BB100">
            <v>95.33</v>
          </cell>
          <cell r="BC100">
            <v>99.6</v>
          </cell>
          <cell r="BD100">
            <v>122.8</v>
          </cell>
          <cell r="BE100">
            <v>97.22</v>
          </cell>
          <cell r="BF100">
            <v>102.34</v>
          </cell>
          <cell r="BG100">
            <v>91.37</v>
          </cell>
          <cell r="BH100">
            <v>92.55</v>
          </cell>
          <cell r="BI100">
            <v>93.5</v>
          </cell>
          <cell r="BJ100">
            <v>93.5</v>
          </cell>
          <cell r="BK100">
            <v>95.33</v>
          </cell>
          <cell r="BL100">
            <v>99.6</v>
          </cell>
          <cell r="BM100">
            <v>122.8</v>
          </cell>
          <cell r="BN100">
            <v>97.22</v>
          </cell>
          <cell r="BO100">
            <v>102.34</v>
          </cell>
        </row>
        <row r="101">
          <cell r="A101" t="str">
            <v>Jul-Sep 09 3 Dual Ratio</v>
          </cell>
          <cell r="B101">
            <v>2</v>
          </cell>
          <cell r="C101">
            <v>2</v>
          </cell>
          <cell r="D101">
            <v>2</v>
          </cell>
          <cell r="E101">
            <v>2</v>
          </cell>
          <cell r="F101">
            <v>2</v>
          </cell>
          <cell r="G101">
            <v>2</v>
          </cell>
          <cell r="H101">
            <v>2</v>
          </cell>
          <cell r="I101">
            <v>2</v>
          </cell>
          <cell r="J101">
            <v>2</v>
          </cell>
          <cell r="K101">
            <v>122.64</v>
          </cell>
          <cell r="L101">
            <v>97.09</v>
          </cell>
          <cell r="M101">
            <v>102.2</v>
          </cell>
          <cell r="N101">
            <v>88.8</v>
          </cell>
          <cell r="O101">
            <v>89.95</v>
          </cell>
          <cell r="P101">
            <v>90.86</v>
          </cell>
          <cell r="Q101">
            <v>90.86</v>
          </cell>
          <cell r="R101">
            <v>92.66</v>
          </cell>
          <cell r="S101">
            <v>98.47</v>
          </cell>
          <cell r="T101">
            <v>126.32</v>
          </cell>
          <cell r="U101">
            <v>100.01</v>
          </cell>
          <cell r="V101">
            <v>105.27</v>
          </cell>
          <cell r="W101">
            <v>88.8</v>
          </cell>
          <cell r="X101">
            <v>89.95</v>
          </cell>
          <cell r="Y101">
            <v>90.86</v>
          </cell>
          <cell r="Z101">
            <v>90.86</v>
          </cell>
          <cell r="AA101">
            <v>92.66</v>
          </cell>
          <cell r="AB101">
            <v>98.47</v>
          </cell>
          <cell r="AC101">
            <v>126.32</v>
          </cell>
          <cell r="AD101">
            <v>100.01</v>
          </cell>
          <cell r="AE101">
            <v>105.27</v>
          </cell>
          <cell r="AF101">
            <v>91.74</v>
          </cell>
          <cell r="AG101">
            <v>92.92</v>
          </cell>
          <cell r="AH101">
            <v>93.88</v>
          </cell>
          <cell r="AI101">
            <v>93.88</v>
          </cell>
          <cell r="AJ101">
            <v>95.72</v>
          </cell>
          <cell r="AK101">
            <v>100.61</v>
          </cell>
          <cell r="AL101">
            <v>124.97</v>
          </cell>
          <cell r="AM101">
            <v>98.94</v>
          </cell>
          <cell r="AN101">
            <v>104.15</v>
          </cell>
          <cell r="AO101">
            <v>91.74</v>
          </cell>
          <cell r="AP101">
            <v>92.92</v>
          </cell>
          <cell r="AQ101">
            <v>93.88</v>
          </cell>
          <cell r="AR101">
            <v>93.88</v>
          </cell>
          <cell r="AS101">
            <v>95.72</v>
          </cell>
          <cell r="AT101">
            <v>100.61</v>
          </cell>
          <cell r="AU101">
            <v>124.97</v>
          </cell>
          <cell r="AV101">
            <v>98.94</v>
          </cell>
          <cell r="AW101">
            <v>104.15</v>
          </cell>
          <cell r="AX101">
            <v>91.74</v>
          </cell>
          <cell r="AY101">
            <v>92.92</v>
          </cell>
          <cell r="AZ101">
            <v>93.88</v>
          </cell>
          <cell r="BA101">
            <v>93.88</v>
          </cell>
          <cell r="BB101">
            <v>95.72</v>
          </cell>
          <cell r="BC101">
            <v>100.61</v>
          </cell>
          <cell r="BD101">
            <v>124.97</v>
          </cell>
          <cell r="BE101">
            <v>98.94</v>
          </cell>
          <cell r="BF101">
            <v>104.15</v>
          </cell>
          <cell r="BG101">
            <v>91.74</v>
          </cell>
          <cell r="BH101">
            <v>92.92</v>
          </cell>
          <cell r="BI101">
            <v>93.88</v>
          </cell>
          <cell r="BJ101">
            <v>93.88</v>
          </cell>
          <cell r="BK101">
            <v>95.72</v>
          </cell>
          <cell r="BL101">
            <v>100.61</v>
          </cell>
          <cell r="BM101">
            <v>124.97</v>
          </cell>
          <cell r="BN101">
            <v>98.94</v>
          </cell>
          <cell r="BO101">
            <v>104.15</v>
          </cell>
        </row>
        <row r="102">
          <cell r="A102" t="str">
            <v>Jul-Sep 09 3 Family Ratio</v>
          </cell>
          <cell r="B102">
            <v>3</v>
          </cell>
          <cell r="C102">
            <v>3</v>
          </cell>
          <cell r="D102">
            <v>3</v>
          </cell>
          <cell r="E102">
            <v>3</v>
          </cell>
          <cell r="F102">
            <v>3</v>
          </cell>
          <cell r="G102">
            <v>2.923</v>
          </cell>
          <cell r="H102">
            <v>2.8620000000000001</v>
          </cell>
          <cell r="I102">
            <v>2.8620000000000001</v>
          </cell>
          <cell r="J102">
            <v>2.8620000000000001</v>
          </cell>
          <cell r="K102">
            <v>122.64</v>
          </cell>
          <cell r="L102">
            <v>97.09</v>
          </cell>
          <cell r="M102">
            <v>102.2</v>
          </cell>
          <cell r="N102">
            <v>89.18</v>
          </cell>
          <cell r="O102">
            <v>90.34</v>
          </cell>
          <cell r="P102">
            <v>91.26</v>
          </cell>
          <cell r="Q102">
            <v>91.26</v>
          </cell>
          <cell r="R102">
            <v>93.06</v>
          </cell>
          <cell r="S102">
            <v>99.48</v>
          </cell>
          <cell r="T102">
            <v>126.32</v>
          </cell>
          <cell r="U102">
            <v>100.01</v>
          </cell>
          <cell r="V102">
            <v>105.27</v>
          </cell>
          <cell r="W102">
            <v>89.18</v>
          </cell>
          <cell r="X102">
            <v>90.34</v>
          </cell>
          <cell r="Y102">
            <v>91.26</v>
          </cell>
          <cell r="Z102">
            <v>91.26</v>
          </cell>
          <cell r="AA102">
            <v>93.06</v>
          </cell>
          <cell r="AB102">
            <v>99.48</v>
          </cell>
          <cell r="AC102">
            <v>126.32</v>
          </cell>
          <cell r="AD102">
            <v>100.01</v>
          </cell>
          <cell r="AE102">
            <v>105.27</v>
          </cell>
          <cell r="AF102">
            <v>92.14</v>
          </cell>
          <cell r="AG102">
            <v>93.33</v>
          </cell>
          <cell r="AH102">
            <v>94.28</v>
          </cell>
          <cell r="AI102">
            <v>94.28</v>
          </cell>
          <cell r="AJ102">
            <v>96.13</v>
          </cell>
          <cell r="AK102">
            <v>101.64</v>
          </cell>
          <cell r="AL102">
            <v>124.97</v>
          </cell>
          <cell r="AM102">
            <v>98.94</v>
          </cell>
          <cell r="AN102">
            <v>104.15</v>
          </cell>
          <cell r="AO102">
            <v>92.14</v>
          </cell>
          <cell r="AP102">
            <v>93.33</v>
          </cell>
          <cell r="AQ102">
            <v>94.28</v>
          </cell>
          <cell r="AR102">
            <v>94.28</v>
          </cell>
          <cell r="AS102">
            <v>96.13</v>
          </cell>
          <cell r="AT102">
            <v>101.64</v>
          </cell>
          <cell r="AU102">
            <v>124.97</v>
          </cell>
          <cell r="AV102">
            <v>98.94</v>
          </cell>
          <cell r="AW102">
            <v>104.15</v>
          </cell>
          <cell r="AX102">
            <v>92.14</v>
          </cell>
          <cell r="AY102">
            <v>93.33</v>
          </cell>
          <cell r="AZ102">
            <v>94.28</v>
          </cell>
          <cell r="BA102">
            <v>94.28</v>
          </cell>
          <cell r="BB102">
            <v>96.13</v>
          </cell>
          <cell r="BC102">
            <v>101.64</v>
          </cell>
          <cell r="BD102">
            <v>124.97</v>
          </cell>
          <cell r="BE102">
            <v>98.94</v>
          </cell>
          <cell r="BF102">
            <v>104.15</v>
          </cell>
          <cell r="BG102">
            <v>92.14</v>
          </cell>
          <cell r="BH102">
            <v>93.33</v>
          </cell>
          <cell r="BI102">
            <v>94.28</v>
          </cell>
          <cell r="BJ102">
            <v>94.28</v>
          </cell>
          <cell r="BK102">
            <v>96.13</v>
          </cell>
          <cell r="BL102">
            <v>101.64</v>
          </cell>
          <cell r="BM102">
            <v>124.97</v>
          </cell>
          <cell r="BN102">
            <v>98.94</v>
          </cell>
          <cell r="BO102">
            <v>104.15</v>
          </cell>
        </row>
        <row r="103">
          <cell r="A103" t="str">
            <v>Jul-Sep 09 ME Individual Split</v>
          </cell>
          <cell r="B103" t="str">
            <v>POS</v>
          </cell>
          <cell r="C103" t="str">
            <v>MA</v>
          </cell>
          <cell r="D103" t="str">
            <v>33</v>
          </cell>
          <cell r="E103" t="str">
            <v>RX0000000033</v>
          </cell>
          <cell r="F103" t="str">
            <v>$10/$20/$35</v>
          </cell>
          <cell r="G103" t="str">
            <v>$20/$40/$105</v>
          </cell>
          <cell r="H103">
            <v>0.45</v>
          </cell>
          <cell r="I103">
            <v>0.45</v>
          </cell>
          <cell r="J103">
            <v>0.45</v>
          </cell>
          <cell r="K103">
            <v>122.64</v>
          </cell>
          <cell r="L103">
            <v>97.09</v>
          </cell>
          <cell r="M103">
            <v>102.2</v>
          </cell>
          <cell r="N103">
            <v>89.6</v>
          </cell>
          <cell r="O103">
            <v>90.76</v>
          </cell>
          <cell r="P103">
            <v>91.68</v>
          </cell>
          <cell r="Q103">
            <v>91.68</v>
          </cell>
          <cell r="R103">
            <v>93.5</v>
          </cell>
          <cell r="S103">
            <v>100.49</v>
          </cell>
          <cell r="T103">
            <v>126.32</v>
          </cell>
          <cell r="U103">
            <v>100.01</v>
          </cell>
          <cell r="V103">
            <v>105.27</v>
          </cell>
          <cell r="W103">
            <v>89.6</v>
          </cell>
          <cell r="X103">
            <v>90.76</v>
          </cell>
          <cell r="Y103">
            <v>91.68</v>
          </cell>
          <cell r="Z103">
            <v>91.68</v>
          </cell>
          <cell r="AA103">
            <v>93.5</v>
          </cell>
          <cell r="AB103">
            <v>100.49</v>
          </cell>
          <cell r="AC103">
            <v>126.32</v>
          </cell>
          <cell r="AD103">
            <v>100.01</v>
          </cell>
          <cell r="AE103">
            <v>105.27</v>
          </cell>
          <cell r="AF103">
            <v>92.57</v>
          </cell>
          <cell r="AG103">
            <v>93.76</v>
          </cell>
          <cell r="AH103">
            <v>94.72</v>
          </cell>
          <cell r="AI103">
            <v>94.72</v>
          </cell>
          <cell r="AJ103">
            <v>96.58</v>
          </cell>
          <cell r="AK103">
            <v>102.67</v>
          </cell>
          <cell r="AL103">
            <v>124.97</v>
          </cell>
          <cell r="AM103">
            <v>98.94</v>
          </cell>
          <cell r="AN103">
            <v>104.15</v>
          </cell>
          <cell r="AO103">
            <v>92.57</v>
          </cell>
          <cell r="AP103">
            <v>93.76</v>
          </cell>
          <cell r="AQ103">
            <v>94.72</v>
          </cell>
          <cell r="AR103">
            <v>94.72</v>
          </cell>
          <cell r="AS103">
            <v>96.58</v>
          </cell>
          <cell r="AT103">
            <v>102.67</v>
          </cell>
          <cell r="AU103">
            <v>124.97</v>
          </cell>
          <cell r="AV103">
            <v>98.94</v>
          </cell>
          <cell r="AW103">
            <v>104.15</v>
          </cell>
          <cell r="AX103">
            <v>92.57</v>
          </cell>
          <cell r="AY103">
            <v>93.76</v>
          </cell>
          <cell r="AZ103">
            <v>94.72</v>
          </cell>
          <cell r="BA103">
            <v>94.72</v>
          </cell>
          <cell r="BB103">
            <v>96.58</v>
          </cell>
          <cell r="BC103">
            <v>102.67</v>
          </cell>
          <cell r="BD103">
            <v>124.97</v>
          </cell>
          <cell r="BE103">
            <v>98.94</v>
          </cell>
          <cell r="BF103">
            <v>104.15</v>
          </cell>
          <cell r="BG103">
            <v>92.57</v>
          </cell>
          <cell r="BH103">
            <v>93.76</v>
          </cell>
          <cell r="BI103">
            <v>94.72</v>
          </cell>
          <cell r="BJ103">
            <v>94.72</v>
          </cell>
          <cell r="BK103">
            <v>96.58</v>
          </cell>
          <cell r="BL103">
            <v>102.67</v>
          </cell>
          <cell r="BM103">
            <v>124.97</v>
          </cell>
          <cell r="BN103">
            <v>98.94</v>
          </cell>
          <cell r="BO103">
            <v>104.15</v>
          </cell>
        </row>
      </sheetData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dule1"/>
      <sheetName val="Q2 04 BY CC, WITH BPSA"/>
      <sheetName val="bpsa"/>
      <sheetName val="ccmstr"/>
      <sheetName val="New CC"/>
    </sheetNames>
    <sheetDataSet>
      <sheetData sheetId="0" refreshError="1"/>
      <sheetData sheetId="1" refreshError="1"/>
      <sheetData sheetId="2" refreshError="1"/>
      <sheetData sheetId="3" refreshError="1">
        <row r="8">
          <cell r="B8" t="str">
            <v>0000</v>
          </cell>
          <cell r="C8" t="str">
            <v>BAL SHEET OFFSET</v>
          </cell>
          <cell r="D8" t="str">
            <v>9470</v>
          </cell>
          <cell r="E8" t="str">
            <v>9470</v>
          </cell>
          <cell r="F8" t="str">
            <v>9470</v>
          </cell>
          <cell r="G8" t="str">
            <v>9470</v>
          </cell>
          <cell r="H8" t="str">
            <v>1000</v>
          </cell>
          <cell r="I8" t="str">
            <v>C</v>
          </cell>
          <cell r="J8" t="str">
            <v>2</v>
          </cell>
          <cell r="K8" t="str">
            <v>S28</v>
          </cell>
          <cell r="L8" t="str">
            <v>99</v>
          </cell>
          <cell r="M8" t="str">
            <v>99</v>
          </cell>
          <cell r="N8" t="str">
            <v>D</v>
          </cell>
          <cell r="O8" t="str">
            <v>G</v>
          </cell>
          <cell r="P8" t="str">
            <v>F</v>
          </cell>
          <cell r="Q8"/>
          <cell r="R8" t="str">
            <v>0397</v>
          </cell>
          <cell r="S8" t="str">
            <v>S28</v>
          </cell>
        </row>
        <row r="9">
          <cell r="B9" t="str">
            <v>0554</v>
          </cell>
          <cell r="C9" t="str">
            <v>LOYALTY PSS</v>
          </cell>
          <cell r="D9" t="str">
            <v>2590</v>
          </cell>
          <cell r="E9" t="str">
            <v>8973</v>
          </cell>
          <cell r="F9" t="str">
            <v>5300</v>
          </cell>
          <cell r="G9" t="str">
            <v>5000</v>
          </cell>
          <cell r="H9" t="str">
            <v>1000</v>
          </cell>
          <cell r="I9" t="str">
            <v>C</v>
          </cell>
          <cell r="J9" t="str">
            <v>1</v>
          </cell>
          <cell r="K9" t="str">
            <v>B06</v>
          </cell>
          <cell r="L9" t="str">
            <v>08</v>
          </cell>
          <cell r="M9" t="str">
            <v>99</v>
          </cell>
          <cell r="N9" t="str">
            <v>D</v>
          </cell>
          <cell r="O9" t="str">
            <v>C</v>
          </cell>
          <cell r="P9" t="str">
            <v>V</v>
          </cell>
          <cell r="Q9"/>
          <cell r="R9" t="str">
            <v>0103</v>
          </cell>
          <cell r="S9" t="str">
            <v>B06</v>
          </cell>
        </row>
        <row r="10">
          <cell r="B10" t="str">
            <v>0555</v>
          </cell>
          <cell r="C10" t="str">
            <v>SUSPENSE TEAM # 2</v>
          </cell>
          <cell r="D10" t="str">
            <v>9175</v>
          </cell>
          <cell r="E10" t="str">
            <v>5430</v>
          </cell>
          <cell r="F10" t="str">
            <v>5300</v>
          </cell>
          <cell r="G10" t="str">
            <v>5000</v>
          </cell>
          <cell r="H10" t="str">
            <v>1000</v>
          </cell>
          <cell r="I10" t="str">
            <v>C</v>
          </cell>
          <cell r="J10" t="str">
            <v>1</v>
          </cell>
          <cell r="K10" t="str">
            <v>B05</v>
          </cell>
          <cell r="L10" t="str">
            <v>09</v>
          </cell>
          <cell r="M10" t="str">
            <v>A</v>
          </cell>
          <cell r="N10" t="str">
            <v>D</v>
          </cell>
          <cell r="O10" t="str">
            <v>C</v>
          </cell>
          <cell r="P10" t="str">
            <v>V</v>
          </cell>
          <cell r="Q10"/>
          <cell r="R10" t="str">
            <v>0802</v>
          </cell>
          <cell r="S10" t="str">
            <v>B05</v>
          </cell>
        </row>
        <row r="11">
          <cell r="B11" t="str">
            <v>0900</v>
          </cell>
          <cell r="C11" t="str">
            <v>MEDICAL QUALITY</v>
          </cell>
          <cell r="D11" t="str">
            <v>0900</v>
          </cell>
          <cell r="E11" t="str">
            <v>8846</v>
          </cell>
          <cell r="F11" t="str">
            <v>8594</v>
          </cell>
          <cell r="G11" t="str">
            <v>7000</v>
          </cell>
          <cell r="H11" t="str">
            <v>1000</v>
          </cell>
          <cell r="I11" t="str">
            <v>C</v>
          </cell>
          <cell r="J11" t="str">
            <v>3</v>
          </cell>
          <cell r="K11" t="str">
            <v>B10</v>
          </cell>
          <cell r="L11" t="str">
            <v>12</v>
          </cell>
          <cell r="M11" t="str">
            <v>K6</v>
          </cell>
          <cell r="N11" t="str">
            <v>I</v>
          </cell>
          <cell r="O11" t="str">
            <v>C</v>
          </cell>
          <cell r="P11" t="str">
            <v>V</v>
          </cell>
          <cell r="Q11"/>
          <cell r="R11"/>
          <cell r="S11" t="str">
            <v>B10</v>
          </cell>
        </row>
        <row r="12">
          <cell r="B12" t="str">
            <v>0904</v>
          </cell>
          <cell r="C12" t="str">
            <v>HLTH SVCS EVALUATION</v>
          </cell>
          <cell r="D12" t="str">
            <v>0904</v>
          </cell>
          <cell r="E12" t="str">
            <v>8846</v>
          </cell>
          <cell r="F12" t="str">
            <v>8594</v>
          </cell>
          <cell r="G12" t="str">
            <v>7000</v>
          </cell>
          <cell r="H12" t="str">
            <v>1000</v>
          </cell>
          <cell r="I12" t="str">
            <v>C</v>
          </cell>
          <cell r="J12" t="str">
            <v>3</v>
          </cell>
          <cell r="K12" t="str">
            <v>B10</v>
          </cell>
          <cell r="L12" t="str">
            <v>03</v>
          </cell>
          <cell r="M12" t="str">
            <v>K6</v>
          </cell>
          <cell r="N12" t="str">
            <v>I</v>
          </cell>
          <cell r="O12" t="str">
            <v>C</v>
          </cell>
          <cell r="P12" t="str">
            <v>V</v>
          </cell>
          <cell r="Q12"/>
          <cell r="R12" t="str">
            <v>0194</v>
          </cell>
          <cell r="S12" t="str">
            <v>B10</v>
          </cell>
        </row>
        <row r="13">
          <cell r="B13" t="str">
            <v>0906</v>
          </cell>
          <cell r="C13" t="str">
            <v>CORPORATE PEER REV</v>
          </cell>
          <cell r="D13" t="str">
            <v>0906</v>
          </cell>
          <cell r="E13" t="str">
            <v>8846</v>
          </cell>
          <cell r="F13" t="str">
            <v>8594</v>
          </cell>
          <cell r="G13" t="str">
            <v>7000</v>
          </cell>
          <cell r="H13" t="str">
            <v>1000</v>
          </cell>
          <cell r="I13" t="str">
            <v>C</v>
          </cell>
          <cell r="J13" t="str">
            <v>3</v>
          </cell>
          <cell r="K13" t="str">
            <v>B10</v>
          </cell>
          <cell r="L13" t="str">
            <v>03</v>
          </cell>
          <cell r="M13" t="str">
            <v>K6</v>
          </cell>
          <cell r="N13" t="str">
            <v>I</v>
          </cell>
          <cell r="O13" t="str">
            <v>C</v>
          </cell>
          <cell r="P13" t="str">
            <v>V</v>
          </cell>
          <cell r="Q13"/>
          <cell r="R13" t="str">
            <v>0194</v>
          </cell>
          <cell r="S13" t="str">
            <v>B10</v>
          </cell>
        </row>
        <row r="14">
          <cell r="B14" t="str">
            <v>0916</v>
          </cell>
          <cell r="C14" t="str">
            <v>MH NETWORK &amp; QA</v>
          </cell>
          <cell r="D14" t="str">
            <v>1410</v>
          </cell>
          <cell r="E14" t="str">
            <v>8845</v>
          </cell>
          <cell r="F14" t="str">
            <v>8594</v>
          </cell>
          <cell r="G14" t="str">
            <v>7000</v>
          </cell>
          <cell r="H14" t="str">
            <v>1000</v>
          </cell>
          <cell r="I14" t="str">
            <v>C</v>
          </cell>
          <cell r="J14" t="str">
            <v>1</v>
          </cell>
          <cell r="K14" t="str">
            <v>B10</v>
          </cell>
          <cell r="L14" t="str">
            <v>12</v>
          </cell>
          <cell r="M14" t="str">
            <v>99</v>
          </cell>
          <cell r="N14" t="str">
            <v>I</v>
          </cell>
          <cell r="O14" t="str">
            <v>C</v>
          </cell>
          <cell r="P14" t="str">
            <v>V</v>
          </cell>
          <cell r="Q14" t="str">
            <v>0101</v>
          </cell>
          <cell r="R14" t="str">
            <v>0192</v>
          </cell>
          <cell r="S14" t="str">
            <v>B10</v>
          </cell>
        </row>
        <row r="15">
          <cell r="B15" t="str">
            <v>0917</v>
          </cell>
          <cell r="C15" t="str">
            <v>CASE CREATION</v>
          </cell>
          <cell r="D15" t="str">
            <v>6335</v>
          </cell>
          <cell r="E15" t="str">
            <v>8845</v>
          </cell>
          <cell r="F15" t="str">
            <v>8594</v>
          </cell>
          <cell r="G15" t="str">
            <v>7000</v>
          </cell>
          <cell r="H15" t="str">
            <v>1000</v>
          </cell>
          <cell r="I15" t="str">
            <v>C</v>
          </cell>
          <cell r="J15" t="str">
            <v>3</v>
          </cell>
          <cell r="K15" t="str">
            <v>B10</v>
          </cell>
          <cell r="L15" t="str">
            <v>12</v>
          </cell>
          <cell r="M15" t="str">
            <v>K1</v>
          </cell>
          <cell r="N15" t="str">
            <v>I</v>
          </cell>
          <cell r="O15" t="str">
            <v>C</v>
          </cell>
          <cell r="P15" t="str">
            <v>V</v>
          </cell>
          <cell r="Q15"/>
          <cell r="R15" t="str">
            <v>0592</v>
          </cell>
          <cell r="S15" t="str">
            <v>B10</v>
          </cell>
        </row>
        <row r="16">
          <cell r="B16" t="str">
            <v>0918</v>
          </cell>
          <cell r="C16" t="str">
            <v>EMPLOY ASSIST CONNEC</v>
          </cell>
          <cell r="D16" t="str">
            <v>1410</v>
          </cell>
          <cell r="E16" t="str">
            <v>8845</v>
          </cell>
          <cell r="F16" t="str">
            <v>8594</v>
          </cell>
          <cell r="G16" t="str">
            <v>7000</v>
          </cell>
          <cell r="H16" t="str">
            <v>1000</v>
          </cell>
          <cell r="I16" t="str">
            <v>C</v>
          </cell>
          <cell r="J16" t="str">
            <v>1</v>
          </cell>
          <cell r="K16" t="str">
            <v>B10</v>
          </cell>
          <cell r="L16" t="str">
            <v>12</v>
          </cell>
          <cell r="M16" t="str">
            <v>99</v>
          </cell>
          <cell r="N16" t="str">
            <v>I</v>
          </cell>
          <cell r="O16" t="str">
            <v>C</v>
          </cell>
          <cell r="P16" t="str">
            <v>V</v>
          </cell>
          <cell r="Q16" t="str">
            <v>0101</v>
          </cell>
          <cell r="R16" t="str">
            <v>0894</v>
          </cell>
          <cell r="S16" t="str">
            <v>B10</v>
          </cell>
        </row>
        <row r="17">
          <cell r="B17" t="str">
            <v>0922</v>
          </cell>
          <cell r="C17" t="str">
            <v>BEHAV HTH TEL REV&amp;CM</v>
          </cell>
          <cell r="D17" t="str">
            <v>1410</v>
          </cell>
          <cell r="E17" t="str">
            <v>8845</v>
          </cell>
          <cell r="F17" t="str">
            <v>8594</v>
          </cell>
          <cell r="G17" t="str">
            <v>7000</v>
          </cell>
          <cell r="H17" t="str">
            <v>1000</v>
          </cell>
          <cell r="I17" t="str">
            <v>C</v>
          </cell>
          <cell r="J17" t="str">
            <v>3</v>
          </cell>
          <cell r="K17" t="str">
            <v>B10</v>
          </cell>
          <cell r="L17" t="str">
            <v>12</v>
          </cell>
          <cell r="M17" t="str">
            <v>K17</v>
          </cell>
          <cell r="N17" t="str">
            <v>I</v>
          </cell>
          <cell r="O17" t="str">
            <v>C</v>
          </cell>
          <cell r="P17" t="str">
            <v>V</v>
          </cell>
          <cell r="Q17"/>
          <cell r="R17" t="str">
            <v>1287</v>
          </cell>
          <cell r="S17" t="str">
            <v>B10</v>
          </cell>
        </row>
        <row r="18">
          <cell r="B18" t="str">
            <v>0972</v>
          </cell>
          <cell r="C18" t="str">
            <v>CHN PROV NETWRK TECH</v>
          </cell>
          <cell r="D18" t="str">
            <v>1500</v>
          </cell>
          <cell r="E18" t="str">
            <v>1500</v>
          </cell>
          <cell r="F18" t="str">
            <v>1500</v>
          </cell>
          <cell r="G18" t="str">
            <v>8591</v>
          </cell>
          <cell r="H18" t="str">
            <v>1000</v>
          </cell>
          <cell r="I18" t="str">
            <v>C</v>
          </cell>
          <cell r="J18" t="str">
            <v>1</v>
          </cell>
          <cell r="K18" t="str">
            <v>B07</v>
          </cell>
          <cell r="L18" t="str">
            <v>13</v>
          </cell>
          <cell r="M18" t="str">
            <v>99</v>
          </cell>
          <cell r="N18" t="str">
            <v>I</v>
          </cell>
          <cell r="O18" t="str">
            <v>C</v>
          </cell>
          <cell r="P18" t="str">
            <v>V</v>
          </cell>
          <cell r="Q18"/>
          <cell r="R18" t="str">
            <v>1297</v>
          </cell>
          <cell r="S18" t="str">
            <v>B07</v>
          </cell>
        </row>
        <row r="19">
          <cell r="B19" t="str">
            <v>0973</v>
          </cell>
          <cell r="C19" t="str">
            <v>MANAGED CARE ELE NAT</v>
          </cell>
          <cell r="D19" t="str">
            <v>1500</v>
          </cell>
          <cell r="E19" t="str">
            <v>1500</v>
          </cell>
          <cell r="F19" t="str">
            <v>1500</v>
          </cell>
          <cell r="G19" t="str">
            <v>8591</v>
          </cell>
          <cell r="H19" t="str">
            <v>1000</v>
          </cell>
          <cell r="I19" t="str">
            <v>C</v>
          </cell>
          <cell r="J19" t="str">
            <v>1</v>
          </cell>
          <cell r="K19" t="str">
            <v>B07</v>
          </cell>
          <cell r="L19" t="str">
            <v>01</v>
          </cell>
          <cell r="M19" t="str">
            <v>99</v>
          </cell>
          <cell r="N19" t="str">
            <v>I</v>
          </cell>
          <cell r="O19" t="str">
            <v>G</v>
          </cell>
          <cell r="P19" t="str">
            <v>F</v>
          </cell>
          <cell r="Q19"/>
          <cell r="R19" t="str">
            <v>1297</v>
          </cell>
          <cell r="S19" t="str">
            <v>B07</v>
          </cell>
        </row>
        <row r="20">
          <cell r="B20" t="str">
            <v>0974</v>
          </cell>
          <cell r="C20" t="str">
            <v>PTG SI MCEN</v>
          </cell>
          <cell r="D20" t="str">
            <v>8580</v>
          </cell>
          <cell r="E20" t="str">
            <v>1500</v>
          </cell>
          <cell r="F20" t="str">
            <v>1500</v>
          </cell>
          <cell r="G20" t="str">
            <v>8591</v>
          </cell>
          <cell r="H20" t="str">
            <v>1000</v>
          </cell>
          <cell r="I20" t="str">
            <v>C</v>
          </cell>
          <cell r="J20" t="str">
            <v>1</v>
          </cell>
          <cell r="K20" t="str">
            <v>B07</v>
          </cell>
          <cell r="L20" t="str">
            <v>01</v>
          </cell>
          <cell r="M20" t="str">
            <v>99</v>
          </cell>
          <cell r="N20" t="str">
            <v>D</v>
          </cell>
          <cell r="O20" t="str">
            <v>G</v>
          </cell>
          <cell r="P20" t="str">
            <v>F</v>
          </cell>
          <cell r="Q20"/>
          <cell r="R20" t="str">
            <v>1297</v>
          </cell>
          <cell r="S20" t="str">
            <v>B07</v>
          </cell>
        </row>
        <row r="21">
          <cell r="B21" t="str">
            <v>0976</v>
          </cell>
          <cell r="C21" t="str">
            <v>MCEN-STRATUS</v>
          </cell>
          <cell r="D21" t="str">
            <v>1500</v>
          </cell>
          <cell r="E21" t="str">
            <v>1500</v>
          </cell>
          <cell r="F21" t="str">
            <v>1500</v>
          </cell>
          <cell r="G21" t="str">
            <v>8591</v>
          </cell>
          <cell r="H21" t="str">
            <v>1000</v>
          </cell>
          <cell r="I21" t="str">
            <v>C</v>
          </cell>
          <cell r="J21" t="str">
            <v>1</v>
          </cell>
          <cell r="K21" t="str">
            <v>B07</v>
          </cell>
          <cell r="L21" t="str">
            <v>01</v>
          </cell>
          <cell r="M21" t="str">
            <v>99</v>
          </cell>
          <cell r="N21" t="str">
            <v>I</v>
          </cell>
          <cell r="O21" t="str">
            <v>G</v>
          </cell>
          <cell r="P21" t="str">
            <v>F</v>
          </cell>
          <cell r="Q21" t="str">
            <v>0103</v>
          </cell>
          <cell r="R21" t="str">
            <v>1297</v>
          </cell>
          <cell r="S21" t="str">
            <v>B07</v>
          </cell>
        </row>
        <row r="22">
          <cell r="B22" t="str">
            <v>0978</v>
          </cell>
          <cell r="C22" t="str">
            <v>PTG SI EDI SYSTEMS</v>
          </cell>
          <cell r="D22" t="str">
            <v>8580</v>
          </cell>
          <cell r="E22" t="str">
            <v>1500</v>
          </cell>
          <cell r="F22" t="str">
            <v>1500</v>
          </cell>
          <cell r="G22" t="str">
            <v>8591</v>
          </cell>
          <cell r="H22" t="str">
            <v>1000</v>
          </cell>
          <cell r="I22" t="str">
            <v>C</v>
          </cell>
          <cell r="J22" t="str">
            <v>1</v>
          </cell>
          <cell r="K22" t="str">
            <v>B07</v>
          </cell>
          <cell r="L22" t="str">
            <v>01</v>
          </cell>
          <cell r="M22" t="str">
            <v>99</v>
          </cell>
          <cell r="N22" t="str">
            <v>I</v>
          </cell>
          <cell r="O22" t="str">
            <v>G</v>
          </cell>
          <cell r="P22" t="str">
            <v>F</v>
          </cell>
          <cell r="Q22"/>
          <cell r="R22" t="str">
            <v>1297</v>
          </cell>
          <cell r="S22" t="str">
            <v>B07</v>
          </cell>
        </row>
        <row r="23">
          <cell r="B23" t="str">
            <v>0980</v>
          </cell>
          <cell r="C23" t="str">
            <v>QUALITY GRANTS</v>
          </cell>
          <cell r="D23" t="str">
            <v>0900</v>
          </cell>
          <cell r="E23" t="str">
            <v>8846</v>
          </cell>
          <cell r="F23" t="str">
            <v>8594</v>
          </cell>
          <cell r="G23" t="str">
            <v>7000</v>
          </cell>
          <cell r="H23" t="str">
            <v>1000</v>
          </cell>
          <cell r="I23" t="str">
            <v>C</v>
          </cell>
          <cell r="J23" t="str">
            <v>1</v>
          </cell>
          <cell r="K23" t="str">
            <v>S28</v>
          </cell>
          <cell r="L23" t="str">
            <v>12</v>
          </cell>
          <cell r="M23" t="str">
            <v>99</v>
          </cell>
          <cell r="N23" t="str">
            <v>C</v>
          </cell>
          <cell r="O23" t="str">
            <v>G</v>
          </cell>
          <cell r="P23" t="str">
            <v>F</v>
          </cell>
          <cell r="Q23" t="str">
            <v>0902</v>
          </cell>
          <cell r="R23" t="str">
            <v>0100</v>
          </cell>
          <cell r="S23" t="str">
            <v>S28</v>
          </cell>
        </row>
        <row r="24">
          <cell r="B24" t="str">
            <v>0990</v>
          </cell>
          <cell r="C24" t="str">
            <v>BCBS DUES</v>
          </cell>
          <cell r="D24" t="str">
            <v>9470</v>
          </cell>
          <cell r="E24" t="str">
            <v>9470</v>
          </cell>
          <cell r="F24" t="str">
            <v>9470</v>
          </cell>
          <cell r="G24" t="str">
            <v>9470</v>
          </cell>
          <cell r="H24" t="str">
            <v>1000</v>
          </cell>
          <cell r="I24" t="str">
            <v>C</v>
          </cell>
          <cell r="J24" t="str">
            <v>2</v>
          </cell>
          <cell r="K24" t="str">
            <v>S21</v>
          </cell>
          <cell r="L24" t="str">
            <v>01</v>
          </cell>
          <cell r="M24" t="str">
            <v>E</v>
          </cell>
          <cell r="N24" t="str">
            <v>O</v>
          </cell>
          <cell r="O24" t="str">
            <v>G</v>
          </cell>
          <cell r="P24" t="str">
            <v>F</v>
          </cell>
          <cell r="Q24"/>
          <cell r="R24" t="str">
            <v>1092</v>
          </cell>
          <cell r="S24" t="str">
            <v>S21</v>
          </cell>
        </row>
        <row r="25">
          <cell r="B25" t="str">
            <v>1000</v>
          </cell>
          <cell r="C25" t="str">
            <v>CORPORATE/CEO</v>
          </cell>
          <cell r="D25" t="str">
            <v>1000</v>
          </cell>
          <cell r="E25" t="str">
            <v>1000</v>
          </cell>
          <cell r="F25" t="str">
            <v>1000</v>
          </cell>
          <cell r="G25" t="str">
            <v>1000</v>
          </cell>
          <cell r="H25" t="str">
            <v>1000</v>
          </cell>
          <cell r="I25" t="str">
            <v>C</v>
          </cell>
          <cell r="J25" t="str">
            <v>2</v>
          </cell>
          <cell r="K25" t="str">
            <v>S21</v>
          </cell>
          <cell r="L25" t="str">
            <v>01</v>
          </cell>
          <cell r="M25" t="str">
            <v>E</v>
          </cell>
          <cell r="N25" t="str">
            <v>O</v>
          </cell>
          <cell r="O25" t="str">
            <v>G</v>
          </cell>
          <cell r="P25" t="str">
            <v>F</v>
          </cell>
          <cell r="Q25"/>
          <cell r="R25"/>
          <cell r="S25" t="str">
            <v>S21</v>
          </cell>
        </row>
        <row r="26">
          <cell r="B26" t="str">
            <v>1010</v>
          </cell>
          <cell r="C26" t="str">
            <v>CORPORATE RELATIONS</v>
          </cell>
          <cell r="D26" t="str">
            <v>1010</v>
          </cell>
          <cell r="E26" t="str">
            <v>1010</v>
          </cell>
          <cell r="F26" t="str">
            <v>1010</v>
          </cell>
          <cell r="G26" t="str">
            <v>1000</v>
          </cell>
          <cell r="H26" t="str">
            <v>1000</v>
          </cell>
          <cell r="I26" t="str">
            <v>C</v>
          </cell>
          <cell r="J26" t="str">
            <v>2</v>
          </cell>
          <cell r="K26" t="str">
            <v>S20</v>
          </cell>
          <cell r="L26" t="str">
            <v>01</v>
          </cell>
          <cell r="M26" t="str">
            <v>99</v>
          </cell>
          <cell r="N26" t="str">
            <v>O</v>
          </cell>
          <cell r="O26" t="str">
            <v>G</v>
          </cell>
          <cell r="P26" t="str">
            <v>F</v>
          </cell>
          <cell r="Q26"/>
          <cell r="R26"/>
          <cell r="S26" t="str">
            <v>S20</v>
          </cell>
        </row>
        <row r="27">
          <cell r="B27" t="str">
            <v>1011</v>
          </cell>
          <cell r="C27" t="str">
            <v>EAST MANAGEMENT</v>
          </cell>
          <cell r="D27" t="str">
            <v>1011</v>
          </cell>
          <cell r="E27" t="str">
            <v>2229</v>
          </cell>
          <cell r="F27" t="str">
            <v>5000</v>
          </cell>
          <cell r="G27" t="str">
            <v>5000</v>
          </cell>
          <cell r="H27" t="str">
            <v>1000</v>
          </cell>
          <cell r="I27" t="str">
            <v>C</v>
          </cell>
          <cell r="J27" t="str">
            <v>2</v>
          </cell>
          <cell r="K27" t="str">
            <v>B01</v>
          </cell>
          <cell r="L27" t="str">
            <v>01</v>
          </cell>
          <cell r="M27" t="str">
            <v>99</v>
          </cell>
          <cell r="N27" t="str">
            <v>D</v>
          </cell>
          <cell r="O27" t="str">
            <v>G</v>
          </cell>
          <cell r="P27" t="str">
            <v>F</v>
          </cell>
          <cell r="Q27"/>
          <cell r="R27" t="str">
            <v>1297</v>
          </cell>
          <cell r="S27" t="str">
            <v>B01</v>
          </cell>
        </row>
        <row r="28">
          <cell r="B28" t="str">
            <v>1012</v>
          </cell>
          <cell r="C28" t="str">
            <v>LPP</v>
          </cell>
          <cell r="D28" t="str">
            <v>3230</v>
          </cell>
          <cell r="E28" t="str">
            <v>3230</v>
          </cell>
          <cell r="F28" t="str">
            <v>3230</v>
          </cell>
          <cell r="G28" t="str">
            <v>9470</v>
          </cell>
          <cell r="H28" t="str">
            <v>1000</v>
          </cell>
          <cell r="I28" t="str">
            <v>C</v>
          </cell>
          <cell r="J28" t="str">
            <v>2</v>
          </cell>
          <cell r="K28" t="str">
            <v>S21</v>
          </cell>
          <cell r="L28" t="str">
            <v>01</v>
          </cell>
          <cell r="M28" t="str">
            <v>E</v>
          </cell>
          <cell r="N28" t="str">
            <v>O</v>
          </cell>
          <cell r="O28" t="str">
            <v>G</v>
          </cell>
          <cell r="P28" t="str">
            <v>F</v>
          </cell>
          <cell r="Q28"/>
          <cell r="R28" t="str">
            <v>0387</v>
          </cell>
          <cell r="S28" t="str">
            <v>S21</v>
          </cell>
        </row>
        <row r="29">
          <cell r="B29" t="str">
            <v>1019</v>
          </cell>
          <cell r="C29" t="str">
            <v>TJX-NASCO</v>
          </cell>
          <cell r="D29" t="str">
            <v>1021</v>
          </cell>
          <cell r="E29" t="str">
            <v>4102</v>
          </cell>
          <cell r="F29" t="str">
            <v>7200</v>
          </cell>
          <cell r="G29" t="str">
            <v>8591</v>
          </cell>
          <cell r="H29" t="str">
            <v>1000</v>
          </cell>
          <cell r="I29" t="str">
            <v>C</v>
          </cell>
          <cell r="J29" t="str">
            <v>1</v>
          </cell>
          <cell r="K29" t="str">
            <v>B07</v>
          </cell>
          <cell r="L29" t="str">
            <v>99</v>
          </cell>
          <cell r="M29" t="str">
            <v>99</v>
          </cell>
          <cell r="N29" t="str">
            <v>I</v>
          </cell>
          <cell r="O29" t="str">
            <v>C</v>
          </cell>
          <cell r="P29" t="str">
            <v>V</v>
          </cell>
          <cell r="Q29"/>
          <cell r="R29" t="str">
            <v>1297</v>
          </cell>
          <cell r="S29" t="str">
            <v>B07</v>
          </cell>
        </row>
        <row r="30">
          <cell r="B30" t="str">
            <v>1021</v>
          </cell>
          <cell r="C30" t="str">
            <v>ENTERPRISE SYS PROD</v>
          </cell>
          <cell r="D30" t="str">
            <v>1021</v>
          </cell>
          <cell r="E30" t="str">
            <v>7200</v>
          </cell>
          <cell r="F30" t="str">
            <v>7200</v>
          </cell>
          <cell r="G30" t="str">
            <v>8591</v>
          </cell>
          <cell r="H30" t="str">
            <v>1000</v>
          </cell>
          <cell r="I30" t="str">
            <v>C</v>
          </cell>
          <cell r="J30" t="str">
            <v>1</v>
          </cell>
          <cell r="K30" t="str">
            <v>B07</v>
          </cell>
          <cell r="L30" t="str">
            <v>01</v>
          </cell>
          <cell r="M30" t="str">
            <v>99</v>
          </cell>
          <cell r="N30" t="str">
            <v>I</v>
          </cell>
          <cell r="O30" t="str">
            <v>C</v>
          </cell>
          <cell r="P30" t="str">
            <v>F</v>
          </cell>
          <cell r="Q30"/>
          <cell r="R30" t="str">
            <v>1297</v>
          </cell>
          <cell r="S30" t="str">
            <v>B07</v>
          </cell>
        </row>
        <row r="31">
          <cell r="B31" t="str">
            <v>1035</v>
          </cell>
          <cell r="C31" t="str">
            <v>SITE ADMINISTRATION</v>
          </cell>
          <cell r="D31" t="str">
            <v>2595</v>
          </cell>
          <cell r="E31" t="str">
            <v>8304</v>
          </cell>
          <cell r="F31" t="str">
            <v>5300</v>
          </cell>
          <cell r="G31" t="str">
            <v>5000</v>
          </cell>
          <cell r="H31" t="str">
            <v>1000</v>
          </cell>
          <cell r="I31" t="str">
            <v>C</v>
          </cell>
          <cell r="J31" t="str">
            <v>1</v>
          </cell>
          <cell r="K31" t="str">
            <v>B06</v>
          </cell>
          <cell r="L31" t="str">
            <v>08</v>
          </cell>
          <cell r="M31" t="str">
            <v>99</v>
          </cell>
          <cell r="N31" t="str">
            <v>D</v>
          </cell>
          <cell r="O31" t="str">
            <v>G</v>
          </cell>
          <cell r="P31" t="str">
            <v>F</v>
          </cell>
          <cell r="Q31"/>
          <cell r="R31" t="str">
            <v>0193</v>
          </cell>
          <cell r="S31" t="str">
            <v>B06</v>
          </cell>
        </row>
        <row r="32">
          <cell r="B32" t="str">
            <v>1039</v>
          </cell>
          <cell r="C32" t="str">
            <v>SWITCHBOARD</v>
          </cell>
          <cell r="D32" t="str">
            <v>2595</v>
          </cell>
          <cell r="E32" t="str">
            <v>8304</v>
          </cell>
          <cell r="F32" t="str">
            <v>5300</v>
          </cell>
          <cell r="G32" t="str">
            <v>5000</v>
          </cell>
          <cell r="H32" t="str">
            <v>1000</v>
          </cell>
          <cell r="I32" t="str">
            <v>C</v>
          </cell>
          <cell r="J32" t="str">
            <v>1</v>
          </cell>
          <cell r="K32" t="str">
            <v>B06</v>
          </cell>
          <cell r="L32" t="str">
            <v>08</v>
          </cell>
          <cell r="M32" t="str">
            <v>99</v>
          </cell>
          <cell r="N32" t="str">
            <v>D</v>
          </cell>
          <cell r="O32" t="str">
            <v>G</v>
          </cell>
          <cell r="P32" t="str">
            <v>F</v>
          </cell>
          <cell r="Q32"/>
          <cell r="R32" t="str">
            <v>0793</v>
          </cell>
          <cell r="S32" t="str">
            <v>B06</v>
          </cell>
        </row>
        <row r="33">
          <cell r="B33" t="str">
            <v>1060</v>
          </cell>
          <cell r="C33" t="str">
            <v>FEP CBU</v>
          </cell>
          <cell r="D33" t="str">
            <v>1060</v>
          </cell>
          <cell r="E33" t="str">
            <v>8973</v>
          </cell>
          <cell r="F33" t="str">
            <v>5300</v>
          </cell>
          <cell r="G33" t="str">
            <v>5000</v>
          </cell>
          <cell r="H33" t="str">
            <v>1000</v>
          </cell>
          <cell r="I33" t="str">
            <v>C</v>
          </cell>
          <cell r="J33" t="str">
            <v>1</v>
          </cell>
          <cell r="K33" t="str">
            <v>B05</v>
          </cell>
          <cell r="L33" t="str">
            <v>09</v>
          </cell>
          <cell r="M33" t="str">
            <v>A</v>
          </cell>
          <cell r="N33" t="str">
            <v>D</v>
          </cell>
          <cell r="O33" t="str">
            <v>G</v>
          </cell>
          <cell r="P33" t="str">
            <v>F</v>
          </cell>
          <cell r="Q33"/>
          <cell r="R33" t="str">
            <v>0792</v>
          </cell>
          <cell r="S33" t="str">
            <v>B05</v>
          </cell>
        </row>
        <row r="34">
          <cell r="B34" t="str">
            <v>1061</v>
          </cell>
          <cell r="C34" t="str">
            <v>BLCARD NATL HOME SRV</v>
          </cell>
          <cell r="D34" t="str">
            <v>1063</v>
          </cell>
          <cell r="E34" t="str">
            <v>5430</v>
          </cell>
          <cell r="F34" t="str">
            <v>5300</v>
          </cell>
          <cell r="G34" t="str">
            <v>5000</v>
          </cell>
          <cell r="H34" t="str">
            <v>1000</v>
          </cell>
          <cell r="I34" t="str">
            <v>C</v>
          </cell>
          <cell r="J34" t="str">
            <v>1</v>
          </cell>
          <cell r="K34" t="str">
            <v>B05</v>
          </cell>
          <cell r="L34" t="str">
            <v>67</v>
          </cell>
          <cell r="M34" t="str">
            <v>99</v>
          </cell>
          <cell r="N34" t="str">
            <v>D</v>
          </cell>
          <cell r="O34" t="str">
            <v>C</v>
          </cell>
          <cell r="P34" t="str">
            <v>V</v>
          </cell>
          <cell r="Q34"/>
          <cell r="R34" t="str">
            <v>1092</v>
          </cell>
          <cell r="S34" t="str">
            <v>B05</v>
          </cell>
        </row>
        <row r="35">
          <cell r="B35" t="str">
            <v>1062</v>
          </cell>
          <cell r="C35" t="str">
            <v>MAJOR ACCTS OPER</v>
          </cell>
          <cell r="D35" t="str">
            <v>9175</v>
          </cell>
          <cell r="E35" t="str">
            <v>5430</v>
          </cell>
          <cell r="F35" t="str">
            <v>5300</v>
          </cell>
          <cell r="G35" t="str">
            <v>5000</v>
          </cell>
          <cell r="H35" t="str">
            <v>1000</v>
          </cell>
          <cell r="I35" t="str">
            <v>C</v>
          </cell>
          <cell r="J35" t="str">
            <v>1</v>
          </cell>
          <cell r="K35" t="str">
            <v>B05</v>
          </cell>
          <cell r="L35" t="str">
            <v>99</v>
          </cell>
          <cell r="M35" t="str">
            <v>99</v>
          </cell>
          <cell r="N35" t="str">
            <v>D</v>
          </cell>
          <cell r="O35" t="str">
            <v>C</v>
          </cell>
          <cell r="P35" t="str">
            <v>V</v>
          </cell>
          <cell r="Q35"/>
          <cell r="R35" t="str">
            <v>0593</v>
          </cell>
          <cell r="S35" t="str">
            <v>B05</v>
          </cell>
        </row>
        <row r="36">
          <cell r="B36" t="str">
            <v>1063</v>
          </cell>
          <cell r="C36" t="str">
            <v>ITS OPERATIONS</v>
          </cell>
          <cell r="D36" t="str">
            <v>1063</v>
          </cell>
          <cell r="E36" t="str">
            <v>5430</v>
          </cell>
          <cell r="F36" t="str">
            <v>5300</v>
          </cell>
          <cell r="G36" t="str">
            <v>5000</v>
          </cell>
          <cell r="H36" t="str">
            <v>1000</v>
          </cell>
          <cell r="I36" t="str">
            <v>C</v>
          </cell>
          <cell r="J36" t="str">
            <v>1</v>
          </cell>
          <cell r="K36" t="str">
            <v>B05</v>
          </cell>
          <cell r="L36" t="str">
            <v>99</v>
          </cell>
          <cell r="M36" t="str">
            <v>99</v>
          </cell>
          <cell r="N36" t="str">
            <v>D</v>
          </cell>
          <cell r="O36" t="str">
            <v>C</v>
          </cell>
          <cell r="P36" t="str">
            <v>V</v>
          </cell>
          <cell r="Q36"/>
          <cell r="R36" t="str">
            <v>0593</v>
          </cell>
          <cell r="S36" t="str">
            <v>B05</v>
          </cell>
        </row>
        <row r="37">
          <cell r="B37" t="str">
            <v>1064</v>
          </cell>
          <cell r="C37" t="str">
            <v>FEP SYS SUPP/MBR ENR</v>
          </cell>
          <cell r="D37" t="str">
            <v>1060</v>
          </cell>
          <cell r="E37" t="str">
            <v>8973</v>
          </cell>
          <cell r="F37" t="str">
            <v>5300</v>
          </cell>
          <cell r="G37" t="str">
            <v>5000</v>
          </cell>
          <cell r="H37" t="str">
            <v>1000</v>
          </cell>
          <cell r="I37" t="str">
            <v>C</v>
          </cell>
          <cell r="J37" t="str">
            <v>1</v>
          </cell>
          <cell r="K37" t="str">
            <v>B07</v>
          </cell>
          <cell r="L37" t="str">
            <v>99</v>
          </cell>
          <cell r="M37" t="str">
            <v>A</v>
          </cell>
          <cell r="N37" t="str">
            <v>I</v>
          </cell>
          <cell r="O37" t="str">
            <v>G</v>
          </cell>
          <cell r="P37" t="str">
            <v>V</v>
          </cell>
          <cell r="Q37"/>
          <cell r="R37" t="str">
            <v>0996</v>
          </cell>
          <cell r="S37" t="str">
            <v>B07</v>
          </cell>
        </row>
        <row r="38">
          <cell r="B38" t="str">
            <v>1067</v>
          </cell>
          <cell r="C38" t="str">
            <v>FEP BUSINESS SUPPORT</v>
          </cell>
          <cell r="D38" t="str">
            <v>1060</v>
          </cell>
          <cell r="E38" t="str">
            <v>8973</v>
          </cell>
          <cell r="F38" t="str">
            <v>5300</v>
          </cell>
          <cell r="G38" t="str">
            <v>5000</v>
          </cell>
          <cell r="H38" t="str">
            <v>1000</v>
          </cell>
          <cell r="I38" t="str">
            <v>C</v>
          </cell>
          <cell r="J38" t="str">
            <v>1</v>
          </cell>
          <cell r="K38" t="str">
            <v>B05</v>
          </cell>
          <cell r="L38" t="str">
            <v>99</v>
          </cell>
          <cell r="M38" t="str">
            <v>A</v>
          </cell>
          <cell r="N38" t="str">
            <v>D</v>
          </cell>
          <cell r="O38" t="str">
            <v>C</v>
          </cell>
          <cell r="P38" t="str">
            <v>V</v>
          </cell>
          <cell r="Q38"/>
          <cell r="R38" t="str">
            <v>0593</v>
          </cell>
          <cell r="S38" t="str">
            <v>B05</v>
          </cell>
        </row>
        <row r="39">
          <cell r="B39" t="str">
            <v>1068</v>
          </cell>
          <cell r="C39" t="str">
            <v>NAT/MAJ ACT SER REPS</v>
          </cell>
          <cell r="D39" t="str">
            <v>1068</v>
          </cell>
          <cell r="E39" t="str">
            <v>9814</v>
          </cell>
          <cell r="F39" t="str">
            <v>5000</v>
          </cell>
          <cell r="G39" t="str">
            <v>5000</v>
          </cell>
          <cell r="H39" t="str">
            <v>1000</v>
          </cell>
          <cell r="I39" t="str">
            <v>C</v>
          </cell>
          <cell r="J39" t="str">
            <v>2</v>
          </cell>
          <cell r="K39" t="str">
            <v>B01</v>
          </cell>
          <cell r="L39" t="str">
            <v>99</v>
          </cell>
          <cell r="M39" t="str">
            <v>99</v>
          </cell>
          <cell r="N39" t="str">
            <v>D</v>
          </cell>
          <cell r="O39" t="str">
            <v>C</v>
          </cell>
          <cell r="P39" t="str">
            <v>V</v>
          </cell>
          <cell r="Q39"/>
          <cell r="R39" t="str">
            <v>1297</v>
          </cell>
          <cell r="S39" t="str">
            <v>B01</v>
          </cell>
        </row>
        <row r="40">
          <cell r="B40" t="str">
            <v>1070</v>
          </cell>
          <cell r="C40" t="str">
            <v>ACCT SVC SALES</v>
          </cell>
          <cell r="D40" t="str">
            <v>1070</v>
          </cell>
          <cell r="E40" t="str">
            <v>9814</v>
          </cell>
          <cell r="F40" t="str">
            <v>5000</v>
          </cell>
          <cell r="G40" t="str">
            <v>5000</v>
          </cell>
          <cell r="H40" t="str">
            <v>1000</v>
          </cell>
          <cell r="I40" t="str">
            <v>C</v>
          </cell>
          <cell r="J40" t="str">
            <v>2</v>
          </cell>
          <cell r="K40" t="str">
            <v>B01</v>
          </cell>
          <cell r="L40" t="str">
            <v>09</v>
          </cell>
          <cell r="M40" t="str">
            <v>99</v>
          </cell>
          <cell r="N40" t="str">
            <v>D</v>
          </cell>
          <cell r="O40" t="str">
            <v>G</v>
          </cell>
          <cell r="P40" t="str">
            <v>F</v>
          </cell>
          <cell r="Q40"/>
          <cell r="R40" t="str">
            <v>1297</v>
          </cell>
          <cell r="S40" t="str">
            <v>B01</v>
          </cell>
        </row>
        <row r="41">
          <cell r="B41" t="str">
            <v>1073</v>
          </cell>
          <cell r="C41" t="str">
            <v>TJX CLAIMS</v>
          </cell>
          <cell r="D41" t="str">
            <v>9191</v>
          </cell>
          <cell r="E41" t="str">
            <v>5430</v>
          </cell>
          <cell r="F41" t="str">
            <v>5300</v>
          </cell>
          <cell r="G41" t="str">
            <v>5000</v>
          </cell>
          <cell r="H41" t="str">
            <v>1000</v>
          </cell>
          <cell r="I41" t="str">
            <v>C</v>
          </cell>
          <cell r="J41" t="str">
            <v>1</v>
          </cell>
          <cell r="K41" t="str">
            <v>B05</v>
          </cell>
          <cell r="L41" t="str">
            <v>67</v>
          </cell>
          <cell r="M41" t="str">
            <v>99</v>
          </cell>
          <cell r="N41" t="str">
            <v>D</v>
          </cell>
          <cell r="O41" t="str">
            <v>G</v>
          </cell>
          <cell r="P41" t="str">
            <v>F</v>
          </cell>
          <cell r="Q41" t="str">
            <v>0801</v>
          </cell>
          <cell r="R41" t="str">
            <v>0994</v>
          </cell>
          <cell r="S41" t="str">
            <v>B05</v>
          </cell>
        </row>
        <row r="42">
          <cell r="B42" t="str">
            <v>1100</v>
          </cell>
          <cell r="C42" t="str">
            <v>INVENSYS (BTR)</v>
          </cell>
          <cell r="D42" t="str">
            <v>9040</v>
          </cell>
          <cell r="E42" t="str">
            <v>3934</v>
          </cell>
          <cell r="F42" t="str">
            <v>5000</v>
          </cell>
          <cell r="G42" t="str">
            <v>5000</v>
          </cell>
          <cell r="H42" t="str">
            <v>1000</v>
          </cell>
          <cell r="I42" t="str">
            <v>C</v>
          </cell>
          <cell r="J42" t="str">
            <v>2</v>
          </cell>
          <cell r="K42" t="str">
            <v>B01</v>
          </cell>
          <cell r="L42" t="str">
            <v>01</v>
          </cell>
          <cell r="M42" t="str">
            <v>99</v>
          </cell>
          <cell r="N42" t="str">
            <v>D</v>
          </cell>
          <cell r="O42" t="str">
            <v>G</v>
          </cell>
          <cell r="P42" t="str">
            <v>F</v>
          </cell>
          <cell r="Q42" t="str">
            <v>0504</v>
          </cell>
          <cell r="R42" t="str">
            <v>1297</v>
          </cell>
          <cell r="S42" t="str">
            <v>B01</v>
          </cell>
        </row>
        <row r="43">
          <cell r="B43" t="str">
            <v>1101</v>
          </cell>
          <cell r="C43" t="str">
            <v>MEDS REPLACEMENT</v>
          </cell>
          <cell r="D43" t="str">
            <v>9101</v>
          </cell>
          <cell r="E43" t="str">
            <v>9101</v>
          </cell>
          <cell r="F43" t="str">
            <v>9101</v>
          </cell>
          <cell r="G43" t="str">
            <v>9470</v>
          </cell>
          <cell r="H43" t="str">
            <v>1000</v>
          </cell>
          <cell r="I43" t="str">
            <v>C</v>
          </cell>
          <cell r="J43" t="str">
            <v>1</v>
          </cell>
          <cell r="K43" t="str">
            <v>B07</v>
          </cell>
          <cell r="L43" t="str">
            <v>99</v>
          </cell>
          <cell r="M43" t="str">
            <v>99</v>
          </cell>
          <cell r="N43" t="str">
            <v>I</v>
          </cell>
          <cell r="O43" t="str">
            <v>G</v>
          </cell>
          <cell r="P43" t="str">
            <v>V</v>
          </cell>
          <cell r="Q43" t="str">
            <v>0503</v>
          </cell>
          <cell r="R43" t="str">
            <v>0402</v>
          </cell>
          <cell r="S43" t="str">
            <v>B07</v>
          </cell>
        </row>
        <row r="44">
          <cell r="B44" t="str">
            <v>1182</v>
          </cell>
          <cell r="C44" t="str">
            <v>CIP - 100 SUMMER</v>
          </cell>
          <cell r="D44" t="str">
            <v>9470</v>
          </cell>
          <cell r="E44" t="str">
            <v>9470</v>
          </cell>
          <cell r="F44" t="str">
            <v>9470</v>
          </cell>
          <cell r="G44" t="str">
            <v>9470</v>
          </cell>
          <cell r="H44" t="str">
            <v>1000</v>
          </cell>
          <cell r="I44" t="str">
            <v>C</v>
          </cell>
          <cell r="J44" t="str">
            <v>2</v>
          </cell>
          <cell r="K44" t="str">
            <v>S28</v>
          </cell>
          <cell r="L44" t="str">
            <v>01</v>
          </cell>
          <cell r="M44" t="str">
            <v>99</v>
          </cell>
          <cell r="N44" t="str">
            <v>O</v>
          </cell>
          <cell r="O44" t="str">
            <v>G</v>
          </cell>
          <cell r="P44" t="str">
            <v>F</v>
          </cell>
          <cell r="Q44"/>
          <cell r="R44" t="str">
            <v>0598</v>
          </cell>
          <cell r="S44" t="str">
            <v>S28</v>
          </cell>
        </row>
        <row r="45">
          <cell r="B45" t="str">
            <v>1183</v>
          </cell>
          <cell r="C45" t="str">
            <v>CIP - 31ST FLOOR</v>
          </cell>
          <cell r="D45" t="str">
            <v>9470</v>
          </cell>
          <cell r="E45" t="str">
            <v>9470</v>
          </cell>
          <cell r="F45" t="str">
            <v>9470</v>
          </cell>
          <cell r="G45" t="str">
            <v>9470</v>
          </cell>
          <cell r="H45" t="str">
            <v>1000</v>
          </cell>
          <cell r="I45" t="str">
            <v>C</v>
          </cell>
          <cell r="J45" t="str">
            <v>2</v>
          </cell>
          <cell r="K45" t="str">
            <v>S28</v>
          </cell>
          <cell r="L45" t="str">
            <v>01</v>
          </cell>
          <cell r="M45" t="str">
            <v>99</v>
          </cell>
          <cell r="N45" t="str">
            <v>O</v>
          </cell>
          <cell r="O45" t="str">
            <v>G</v>
          </cell>
          <cell r="P45" t="str">
            <v>F</v>
          </cell>
          <cell r="Q45"/>
          <cell r="R45" t="str">
            <v xml:space="preserve">  98</v>
          </cell>
          <cell r="S45" t="str">
            <v>S28</v>
          </cell>
        </row>
        <row r="46">
          <cell r="B46" t="str">
            <v>1184</v>
          </cell>
          <cell r="C46" t="str">
            <v>CIP EXEC SUITE UPGR</v>
          </cell>
          <cell r="D46" t="str">
            <v>9470</v>
          </cell>
          <cell r="E46" t="str">
            <v>9470</v>
          </cell>
          <cell r="F46" t="str">
            <v>9470</v>
          </cell>
          <cell r="G46" t="str">
            <v>9470</v>
          </cell>
          <cell r="H46" t="str">
            <v>1000</v>
          </cell>
          <cell r="I46" t="str">
            <v>C</v>
          </cell>
          <cell r="J46" t="str">
            <v>2</v>
          </cell>
          <cell r="K46" t="str">
            <v>S28</v>
          </cell>
          <cell r="L46" t="str">
            <v>01</v>
          </cell>
          <cell r="M46" t="str">
            <v>99</v>
          </cell>
          <cell r="N46" t="str">
            <v>O</v>
          </cell>
          <cell r="O46" t="str">
            <v>G</v>
          </cell>
          <cell r="P46" t="str">
            <v>F</v>
          </cell>
          <cell r="Q46"/>
          <cell r="R46" t="str">
            <v>0199</v>
          </cell>
          <cell r="S46" t="str">
            <v>S28</v>
          </cell>
        </row>
        <row r="47">
          <cell r="B47" t="str">
            <v>1203</v>
          </cell>
          <cell r="C47" t="str">
            <v>MYBLUEHEALTH</v>
          </cell>
          <cell r="D47" t="str">
            <v>5931</v>
          </cell>
          <cell r="E47" t="str">
            <v>9101</v>
          </cell>
          <cell r="F47" t="str">
            <v>9101</v>
          </cell>
          <cell r="G47" t="str">
            <v>9470</v>
          </cell>
          <cell r="H47" t="str">
            <v>1000</v>
          </cell>
          <cell r="I47" t="str">
            <v>C</v>
          </cell>
          <cell r="J47" t="str">
            <v>1</v>
          </cell>
          <cell r="K47" t="str">
            <v>B07</v>
          </cell>
          <cell r="L47" t="str">
            <v>1</v>
          </cell>
          <cell r="M47" t="str">
            <v>99</v>
          </cell>
          <cell r="N47" t="str">
            <v>I</v>
          </cell>
          <cell r="O47"/>
          <cell r="P47"/>
          <cell r="Q47"/>
          <cell r="R47" t="str">
            <v>0404</v>
          </cell>
          <cell r="S47" t="str">
            <v>B07</v>
          </cell>
        </row>
        <row r="48">
          <cell r="B48" t="str">
            <v>1209</v>
          </cell>
          <cell r="C48" t="str">
            <v>HLTH MGMT SYS-E HLTH</v>
          </cell>
          <cell r="D48" t="str">
            <v>9101</v>
          </cell>
          <cell r="E48" t="str">
            <v>9101</v>
          </cell>
          <cell r="F48" t="str">
            <v>9101</v>
          </cell>
          <cell r="G48" t="str">
            <v>9470</v>
          </cell>
          <cell r="H48" t="str">
            <v>1000</v>
          </cell>
          <cell r="I48" t="str">
            <v>C</v>
          </cell>
          <cell r="J48" t="str">
            <v>1</v>
          </cell>
          <cell r="K48" t="str">
            <v>B07</v>
          </cell>
          <cell r="L48" t="str">
            <v>01</v>
          </cell>
          <cell r="M48" t="str">
            <v>99</v>
          </cell>
          <cell r="N48" t="str">
            <v>D</v>
          </cell>
          <cell r="O48"/>
          <cell r="P48"/>
          <cell r="Q48"/>
          <cell r="R48" t="str">
            <v>0103</v>
          </cell>
          <cell r="S48" t="str">
            <v>B07</v>
          </cell>
        </row>
        <row r="49">
          <cell r="B49" t="str">
            <v>1250</v>
          </cell>
          <cell r="C49" t="str">
            <v>MKTG BC65</v>
          </cell>
          <cell r="D49" t="str">
            <v>5050</v>
          </cell>
          <cell r="E49" t="str">
            <v>6050</v>
          </cell>
          <cell r="F49" t="str">
            <v>5000</v>
          </cell>
          <cell r="G49" t="str">
            <v>5000</v>
          </cell>
          <cell r="H49" t="str">
            <v>1000</v>
          </cell>
          <cell r="I49" t="str">
            <v>C</v>
          </cell>
          <cell r="J49" t="str">
            <v>2</v>
          </cell>
          <cell r="K49" t="str">
            <v>B08</v>
          </cell>
          <cell r="L49" t="str">
            <v>01</v>
          </cell>
          <cell r="M49" t="str">
            <v>99</v>
          </cell>
          <cell r="N49" t="str">
            <v>I</v>
          </cell>
          <cell r="O49" t="str">
            <v>G</v>
          </cell>
          <cell r="P49" t="str">
            <v>F</v>
          </cell>
          <cell r="Q49"/>
          <cell r="R49" t="str">
            <v>1297</v>
          </cell>
          <cell r="S49" t="str">
            <v>B08</v>
          </cell>
        </row>
        <row r="50">
          <cell r="B50" t="str">
            <v>1251</v>
          </cell>
          <cell r="C50" t="str">
            <v>2002 MGRD CRE REFORM</v>
          </cell>
          <cell r="D50" t="str">
            <v>9101</v>
          </cell>
          <cell r="E50" t="str">
            <v>9101</v>
          </cell>
          <cell r="F50" t="str">
            <v>9101</v>
          </cell>
          <cell r="G50" t="str">
            <v>9470</v>
          </cell>
          <cell r="H50" t="str">
            <v>1000</v>
          </cell>
          <cell r="I50" t="str">
            <v>C</v>
          </cell>
          <cell r="J50" t="str">
            <v>1</v>
          </cell>
          <cell r="K50" t="str">
            <v>B08</v>
          </cell>
          <cell r="L50" t="str">
            <v>01</v>
          </cell>
          <cell r="M50" t="str">
            <v>99</v>
          </cell>
          <cell r="N50" t="str">
            <v>I</v>
          </cell>
          <cell r="O50" t="str">
            <v>G</v>
          </cell>
          <cell r="P50" t="str">
            <v>F</v>
          </cell>
          <cell r="Q50"/>
          <cell r="R50" t="str">
            <v>1297</v>
          </cell>
          <cell r="S50" t="str">
            <v>B08</v>
          </cell>
        </row>
        <row r="51">
          <cell r="B51" t="str">
            <v>1260</v>
          </cell>
          <cell r="C51" t="str">
            <v>AUTOMATED ACCT MGMT</v>
          </cell>
          <cell r="D51" t="str">
            <v>9815</v>
          </cell>
          <cell r="E51" t="str">
            <v>6050</v>
          </cell>
          <cell r="F51" t="str">
            <v>5000</v>
          </cell>
          <cell r="G51" t="str">
            <v>5000</v>
          </cell>
          <cell r="H51" t="str">
            <v>1000</v>
          </cell>
          <cell r="I51" t="str">
            <v>C</v>
          </cell>
          <cell r="J51" t="str">
            <v>2</v>
          </cell>
          <cell r="K51" t="str">
            <v>B08</v>
          </cell>
          <cell r="L51" t="str">
            <v>01</v>
          </cell>
          <cell r="M51" t="str">
            <v>99</v>
          </cell>
          <cell r="N51" t="str">
            <v>I</v>
          </cell>
          <cell r="O51" t="str">
            <v>G</v>
          </cell>
          <cell r="P51" t="str">
            <v>F</v>
          </cell>
          <cell r="Q51"/>
          <cell r="R51" t="str">
            <v>1297</v>
          </cell>
          <cell r="S51" t="str">
            <v>B08</v>
          </cell>
        </row>
        <row r="52">
          <cell r="B52" t="str">
            <v>1266</v>
          </cell>
          <cell r="C52" t="str">
            <v>NEMCI MIGRATE TO POS</v>
          </cell>
          <cell r="D52" t="str">
            <v>9101</v>
          </cell>
          <cell r="E52" t="str">
            <v>9101</v>
          </cell>
          <cell r="F52" t="str">
            <v>9101</v>
          </cell>
          <cell r="G52" t="str">
            <v>9470</v>
          </cell>
          <cell r="H52" t="str">
            <v>1000</v>
          </cell>
          <cell r="I52" t="str">
            <v>C</v>
          </cell>
          <cell r="J52" t="str">
            <v>1</v>
          </cell>
          <cell r="K52" t="str">
            <v>B07</v>
          </cell>
          <cell r="L52" t="str">
            <v>99</v>
          </cell>
          <cell r="M52" t="str">
            <v>99</v>
          </cell>
          <cell r="N52" t="str">
            <v>D</v>
          </cell>
          <cell r="O52" t="str">
            <v>G</v>
          </cell>
          <cell r="P52" t="str">
            <v>V</v>
          </cell>
          <cell r="Q52"/>
          <cell r="R52" t="str">
            <v>1202</v>
          </cell>
          <cell r="S52" t="str">
            <v>B07</v>
          </cell>
        </row>
        <row r="53">
          <cell r="B53" t="str">
            <v>1268</v>
          </cell>
          <cell r="C53" t="str">
            <v>NASCO CDHP</v>
          </cell>
          <cell r="D53" t="str">
            <v>9101</v>
          </cell>
          <cell r="E53" t="str">
            <v>9101</v>
          </cell>
          <cell r="F53" t="str">
            <v>9101</v>
          </cell>
          <cell r="G53" t="str">
            <v>9470</v>
          </cell>
          <cell r="H53" t="str">
            <v>1000</v>
          </cell>
          <cell r="I53" t="str">
            <v>C</v>
          </cell>
          <cell r="J53" t="str">
            <v>1</v>
          </cell>
          <cell r="K53" t="str">
            <v>B07</v>
          </cell>
          <cell r="L53" t="str">
            <v>1</v>
          </cell>
          <cell r="M53" t="str">
            <v>99</v>
          </cell>
          <cell r="N53" t="str">
            <v>D</v>
          </cell>
          <cell r="O53"/>
          <cell r="P53"/>
          <cell r="Q53"/>
          <cell r="R53" t="str">
            <v>0104</v>
          </cell>
          <cell r="S53" t="str">
            <v>B07</v>
          </cell>
        </row>
        <row r="54">
          <cell r="B54" t="str">
            <v>1272</v>
          </cell>
          <cell r="C54" t="str">
            <v>EPAY</v>
          </cell>
          <cell r="D54" t="str">
            <v>9101</v>
          </cell>
          <cell r="E54" t="str">
            <v>9101</v>
          </cell>
          <cell r="F54" t="str">
            <v>9101</v>
          </cell>
          <cell r="G54" t="str">
            <v>9470</v>
          </cell>
          <cell r="H54" t="str">
            <v>1000</v>
          </cell>
          <cell r="I54" t="str">
            <v>C</v>
          </cell>
          <cell r="J54" t="str">
            <v>1</v>
          </cell>
          <cell r="K54" t="str">
            <v>B07</v>
          </cell>
          <cell r="L54" t="str">
            <v>99</v>
          </cell>
          <cell r="M54" t="str">
            <v>C</v>
          </cell>
          <cell r="N54" t="str">
            <v>D</v>
          </cell>
          <cell r="O54" t="str">
            <v>G</v>
          </cell>
          <cell r="P54" t="str">
            <v>V</v>
          </cell>
          <cell r="Q54"/>
          <cell r="R54" t="str">
            <v>0901</v>
          </cell>
          <cell r="S54" t="str">
            <v>B07</v>
          </cell>
        </row>
        <row r="55">
          <cell r="B55" t="str">
            <v>1273</v>
          </cell>
          <cell r="C55" t="str">
            <v>AUTOMATED PBX BU EXE</v>
          </cell>
          <cell r="D55" t="str">
            <v>9101</v>
          </cell>
          <cell r="E55" t="str">
            <v>9101</v>
          </cell>
          <cell r="F55" t="str">
            <v>9101</v>
          </cell>
          <cell r="G55" t="str">
            <v>9470</v>
          </cell>
          <cell r="H55" t="str">
            <v>1000</v>
          </cell>
          <cell r="I55" t="str">
            <v>C</v>
          </cell>
          <cell r="J55" t="str">
            <v>1</v>
          </cell>
          <cell r="K55" t="str">
            <v>B07</v>
          </cell>
          <cell r="L55" t="str">
            <v>99</v>
          </cell>
          <cell r="M55" t="str">
            <v>99</v>
          </cell>
          <cell r="N55" t="str">
            <v>D</v>
          </cell>
          <cell r="O55" t="str">
            <v>G</v>
          </cell>
          <cell r="P55" t="str">
            <v>F</v>
          </cell>
          <cell r="Q55" t="str">
            <v>0503</v>
          </cell>
          <cell r="R55" t="str">
            <v>0901</v>
          </cell>
          <cell r="S55" t="str">
            <v>B07</v>
          </cell>
        </row>
        <row r="56">
          <cell r="B56" t="str">
            <v>1274</v>
          </cell>
          <cell r="C56" t="str">
            <v>3 TIER PHAR WEB RLS2</v>
          </cell>
          <cell r="D56" t="str">
            <v>9101</v>
          </cell>
          <cell r="E56" t="str">
            <v>9101</v>
          </cell>
          <cell r="F56" t="str">
            <v>9101</v>
          </cell>
          <cell r="G56" t="str">
            <v>9470</v>
          </cell>
          <cell r="H56" t="str">
            <v>1000</v>
          </cell>
          <cell r="I56" t="str">
            <v>C</v>
          </cell>
          <cell r="J56" t="str">
            <v>1</v>
          </cell>
          <cell r="K56" t="str">
            <v>B07</v>
          </cell>
          <cell r="L56" t="str">
            <v>99</v>
          </cell>
          <cell r="M56" t="str">
            <v>99</v>
          </cell>
          <cell r="N56" t="str">
            <v>D</v>
          </cell>
          <cell r="O56" t="str">
            <v>G</v>
          </cell>
          <cell r="P56" t="str">
            <v>V</v>
          </cell>
          <cell r="Q56" t="str">
            <v>0503</v>
          </cell>
          <cell r="R56" t="str">
            <v>0901</v>
          </cell>
          <cell r="S56" t="str">
            <v>B07</v>
          </cell>
        </row>
        <row r="57">
          <cell r="B57" t="str">
            <v>1275</v>
          </cell>
          <cell r="C57" t="str">
            <v>NONGRP PROD&amp;STATE RG</v>
          </cell>
          <cell r="D57" t="str">
            <v>9101</v>
          </cell>
          <cell r="E57" t="str">
            <v>9101</v>
          </cell>
          <cell r="F57" t="str">
            <v>9101</v>
          </cell>
          <cell r="G57" t="str">
            <v>9470</v>
          </cell>
          <cell r="H57" t="str">
            <v>1000</v>
          </cell>
          <cell r="I57" t="str">
            <v>C</v>
          </cell>
          <cell r="J57" t="str">
            <v>1</v>
          </cell>
          <cell r="K57" t="str">
            <v>B07</v>
          </cell>
          <cell r="L57" t="str">
            <v>99</v>
          </cell>
          <cell r="M57" t="str">
            <v>99</v>
          </cell>
          <cell r="N57" t="str">
            <v>D</v>
          </cell>
          <cell r="O57" t="str">
            <v>G</v>
          </cell>
          <cell r="P57" t="str">
            <v>V</v>
          </cell>
          <cell r="Q57" t="str">
            <v>0503</v>
          </cell>
          <cell r="R57" t="str">
            <v>0901</v>
          </cell>
          <cell r="S57" t="str">
            <v>B07</v>
          </cell>
        </row>
        <row r="58">
          <cell r="B58" t="str">
            <v>1276</v>
          </cell>
          <cell r="C58" t="str">
            <v>DOL/ERISA</v>
          </cell>
          <cell r="D58" t="str">
            <v>9101</v>
          </cell>
          <cell r="E58" t="str">
            <v>9101</v>
          </cell>
          <cell r="F58" t="str">
            <v>9101</v>
          </cell>
          <cell r="G58" t="str">
            <v>9470</v>
          </cell>
          <cell r="H58" t="str">
            <v>1000</v>
          </cell>
          <cell r="I58" t="str">
            <v>C</v>
          </cell>
          <cell r="J58" t="str">
            <v>1</v>
          </cell>
          <cell r="K58" t="str">
            <v>B07</v>
          </cell>
          <cell r="L58" t="str">
            <v>99</v>
          </cell>
          <cell r="M58" t="str">
            <v>99</v>
          </cell>
          <cell r="N58" t="str">
            <v>D</v>
          </cell>
          <cell r="O58" t="str">
            <v>G</v>
          </cell>
          <cell r="P58" t="str">
            <v>F</v>
          </cell>
          <cell r="Q58" t="str">
            <v>0503</v>
          </cell>
          <cell r="R58" t="str">
            <v>1001</v>
          </cell>
          <cell r="S58" t="str">
            <v>B07</v>
          </cell>
        </row>
        <row r="59">
          <cell r="B59" t="str">
            <v>1277</v>
          </cell>
          <cell r="C59" t="str">
            <v>APPLICATION CERT</v>
          </cell>
          <cell r="D59" t="str">
            <v>9101</v>
          </cell>
          <cell r="E59" t="str">
            <v>9101</v>
          </cell>
          <cell r="F59" t="str">
            <v>9101</v>
          </cell>
          <cell r="G59" t="str">
            <v>9470</v>
          </cell>
          <cell r="H59" t="str">
            <v>1000</v>
          </cell>
          <cell r="I59" t="str">
            <v>C</v>
          </cell>
          <cell r="J59" t="str">
            <v>1</v>
          </cell>
          <cell r="K59" t="str">
            <v>B07</v>
          </cell>
          <cell r="L59" t="str">
            <v>99</v>
          </cell>
          <cell r="M59" t="str">
            <v>99</v>
          </cell>
          <cell r="N59" t="str">
            <v>D</v>
          </cell>
          <cell r="O59" t="str">
            <v>G</v>
          </cell>
          <cell r="P59" t="str">
            <v>V</v>
          </cell>
          <cell r="Q59" t="str">
            <v>0503</v>
          </cell>
          <cell r="R59" t="str">
            <v>1001</v>
          </cell>
          <cell r="S59" t="str">
            <v>B07</v>
          </cell>
        </row>
        <row r="60">
          <cell r="B60" t="str">
            <v>1278</v>
          </cell>
          <cell r="C60" t="str">
            <v>NIGHT SHIFT</v>
          </cell>
          <cell r="D60" t="str">
            <v>1941</v>
          </cell>
          <cell r="E60" t="str">
            <v>3245</v>
          </cell>
          <cell r="F60" t="str">
            <v>8606</v>
          </cell>
          <cell r="G60" t="str">
            <v>7000</v>
          </cell>
          <cell r="H60" t="str">
            <v>1000</v>
          </cell>
          <cell r="I60" t="str">
            <v>C</v>
          </cell>
          <cell r="J60" t="str">
            <v>1</v>
          </cell>
          <cell r="K60" t="str">
            <v>B12</v>
          </cell>
          <cell r="L60" t="str">
            <v>66</v>
          </cell>
          <cell r="M60" t="str">
            <v>99</v>
          </cell>
          <cell r="N60" t="str">
            <v>I</v>
          </cell>
          <cell r="O60" t="str">
            <v>C</v>
          </cell>
          <cell r="P60" t="str">
            <v>V</v>
          </cell>
          <cell r="Q60"/>
          <cell r="R60" t="str">
            <v>1001</v>
          </cell>
          <cell r="S60" t="str">
            <v>B12</v>
          </cell>
        </row>
        <row r="61">
          <cell r="B61" t="str">
            <v>1279</v>
          </cell>
          <cell r="C61" t="str">
            <v>PROVIDER SVCS SUPPOR</v>
          </cell>
          <cell r="D61" t="str">
            <v>1280</v>
          </cell>
          <cell r="E61" t="str">
            <v>3245</v>
          </cell>
          <cell r="F61" t="str">
            <v>8606</v>
          </cell>
          <cell r="G61" t="str">
            <v>7000</v>
          </cell>
          <cell r="H61" t="str">
            <v>1000</v>
          </cell>
          <cell r="I61" t="str">
            <v>C</v>
          </cell>
          <cell r="J61" t="str">
            <v>1</v>
          </cell>
          <cell r="K61" t="str">
            <v>B12</v>
          </cell>
          <cell r="L61" t="str">
            <v>66</v>
          </cell>
          <cell r="M61" t="str">
            <v>K6</v>
          </cell>
          <cell r="N61" t="str">
            <v>I</v>
          </cell>
          <cell r="O61" t="str">
            <v>C</v>
          </cell>
          <cell r="P61" t="str">
            <v>V</v>
          </cell>
          <cell r="Q61"/>
          <cell r="R61" t="str">
            <v>1001</v>
          </cell>
          <cell r="S61" t="str">
            <v>B12</v>
          </cell>
        </row>
        <row r="62">
          <cell r="B62" t="str">
            <v>1280</v>
          </cell>
          <cell r="C62" t="str">
            <v>PROV TEAM SUPPORT</v>
          </cell>
          <cell r="D62" t="str">
            <v>1280</v>
          </cell>
          <cell r="E62" t="str">
            <v>3245</v>
          </cell>
          <cell r="F62" t="str">
            <v>8606</v>
          </cell>
          <cell r="G62" t="str">
            <v>7000</v>
          </cell>
          <cell r="H62" t="str">
            <v>1000</v>
          </cell>
          <cell r="I62" t="str">
            <v>C</v>
          </cell>
          <cell r="J62" t="str">
            <v>1</v>
          </cell>
          <cell r="K62" t="str">
            <v>B12</v>
          </cell>
          <cell r="L62" t="str">
            <v>66</v>
          </cell>
          <cell r="M62" t="str">
            <v>99</v>
          </cell>
          <cell r="N62" t="str">
            <v>I</v>
          </cell>
          <cell r="O62" t="str">
            <v>C</v>
          </cell>
          <cell r="P62" t="str">
            <v>V</v>
          </cell>
          <cell r="Q62"/>
          <cell r="R62" t="str">
            <v>1001</v>
          </cell>
          <cell r="S62" t="str">
            <v>B12</v>
          </cell>
        </row>
        <row r="63">
          <cell r="B63" t="str">
            <v>1281</v>
          </cell>
          <cell r="C63" t="str">
            <v>CORR ACTIVATION TEAM</v>
          </cell>
          <cell r="D63" t="str">
            <v>9136</v>
          </cell>
          <cell r="E63" t="str">
            <v>3245</v>
          </cell>
          <cell r="F63" t="str">
            <v>8606</v>
          </cell>
          <cell r="G63" t="str">
            <v>7000</v>
          </cell>
          <cell r="H63" t="str">
            <v>1000</v>
          </cell>
          <cell r="I63" t="str">
            <v>C</v>
          </cell>
          <cell r="J63" t="str">
            <v>1</v>
          </cell>
          <cell r="K63" t="str">
            <v>B12</v>
          </cell>
          <cell r="L63" t="str">
            <v>66</v>
          </cell>
          <cell r="M63" t="str">
            <v>E</v>
          </cell>
          <cell r="N63" t="str">
            <v>I</v>
          </cell>
          <cell r="O63" t="str">
            <v>C</v>
          </cell>
          <cell r="P63" t="str">
            <v>V</v>
          </cell>
          <cell r="Q63"/>
          <cell r="R63" t="str">
            <v>1001</v>
          </cell>
          <cell r="S63" t="str">
            <v>B12</v>
          </cell>
        </row>
        <row r="64">
          <cell r="B64" t="str">
            <v>1282</v>
          </cell>
          <cell r="C64" t="str">
            <v>NPI-HMO BLUE PREFER</v>
          </cell>
          <cell r="D64" t="str">
            <v>9101</v>
          </cell>
          <cell r="E64" t="str">
            <v>9101</v>
          </cell>
          <cell r="F64" t="str">
            <v>9101</v>
          </cell>
          <cell r="G64" t="str">
            <v>9470</v>
          </cell>
          <cell r="H64" t="str">
            <v>1000</v>
          </cell>
          <cell r="I64" t="str">
            <v>C</v>
          </cell>
          <cell r="J64" t="str">
            <v>1</v>
          </cell>
          <cell r="K64" t="str">
            <v>B07</v>
          </cell>
          <cell r="L64" t="str">
            <v>01</v>
          </cell>
          <cell r="M64" t="str">
            <v>99</v>
          </cell>
          <cell r="N64" t="str">
            <v>I</v>
          </cell>
          <cell r="O64" t="str">
            <v>G</v>
          </cell>
          <cell r="P64" t="str">
            <v>V</v>
          </cell>
          <cell r="Q64" t="str">
            <v>0503</v>
          </cell>
          <cell r="R64" t="str">
            <v>1101</v>
          </cell>
          <cell r="S64" t="str">
            <v>B07</v>
          </cell>
        </row>
        <row r="65">
          <cell r="B65" t="str">
            <v>1283</v>
          </cell>
          <cell r="C65" t="str">
            <v>PROJECT RESOURCES</v>
          </cell>
          <cell r="D65" t="str">
            <v>9101</v>
          </cell>
          <cell r="E65" t="str">
            <v>9101</v>
          </cell>
          <cell r="F65" t="str">
            <v>9101</v>
          </cell>
          <cell r="G65" t="str">
            <v>9470</v>
          </cell>
          <cell r="H65" t="str">
            <v>1000</v>
          </cell>
          <cell r="I65" t="str">
            <v>C</v>
          </cell>
          <cell r="J65" t="str">
            <v>1</v>
          </cell>
          <cell r="K65" t="str">
            <v>B07</v>
          </cell>
          <cell r="L65" t="str">
            <v>99</v>
          </cell>
          <cell r="M65" t="str">
            <v>99</v>
          </cell>
          <cell r="N65" t="str">
            <v>D</v>
          </cell>
          <cell r="O65" t="str">
            <v>G</v>
          </cell>
          <cell r="P65" t="str">
            <v>F</v>
          </cell>
          <cell r="Q65"/>
          <cell r="R65" t="str">
            <v>1201</v>
          </cell>
          <cell r="S65" t="str">
            <v>B07</v>
          </cell>
        </row>
        <row r="66">
          <cell r="B66" t="str">
            <v>1284</v>
          </cell>
          <cell r="C66" t="str">
            <v>NMM BLUE HLTH COACH</v>
          </cell>
          <cell r="D66" t="str">
            <v>9101</v>
          </cell>
          <cell r="E66" t="str">
            <v>9101</v>
          </cell>
          <cell r="F66" t="str">
            <v>9101</v>
          </cell>
          <cell r="G66" t="str">
            <v>9470</v>
          </cell>
          <cell r="H66" t="str">
            <v>1000</v>
          </cell>
          <cell r="I66" t="str">
            <v>C</v>
          </cell>
          <cell r="J66" t="str">
            <v>1</v>
          </cell>
          <cell r="K66" t="str">
            <v>B07</v>
          </cell>
          <cell r="L66" t="str">
            <v>01</v>
          </cell>
          <cell r="M66" t="str">
            <v>99</v>
          </cell>
          <cell r="N66" t="str">
            <v>I</v>
          </cell>
          <cell r="O66" t="str">
            <v>G</v>
          </cell>
          <cell r="P66" t="str">
            <v>F</v>
          </cell>
          <cell r="Q66" t="str">
            <v>1103</v>
          </cell>
          <cell r="R66" t="str">
            <v>0101</v>
          </cell>
          <cell r="S66" t="str">
            <v>B07</v>
          </cell>
        </row>
        <row r="67">
          <cell r="B67" t="str">
            <v>1285</v>
          </cell>
          <cell r="C67" t="str">
            <v>NMMM DIEBETES DS MGT</v>
          </cell>
          <cell r="D67" t="str">
            <v>9101</v>
          </cell>
          <cell r="E67" t="str">
            <v>9101</v>
          </cell>
          <cell r="F67" t="str">
            <v>9101</v>
          </cell>
          <cell r="G67" t="str">
            <v>9470</v>
          </cell>
          <cell r="H67" t="str">
            <v>1000</v>
          </cell>
          <cell r="I67" t="str">
            <v>C</v>
          </cell>
          <cell r="J67" t="str">
            <v>1</v>
          </cell>
          <cell r="K67" t="str">
            <v>B07</v>
          </cell>
          <cell r="L67" t="str">
            <v>01</v>
          </cell>
          <cell r="M67" t="str">
            <v>99</v>
          </cell>
          <cell r="N67" t="str">
            <v>I</v>
          </cell>
          <cell r="O67" t="str">
            <v>G</v>
          </cell>
          <cell r="P67" t="str">
            <v>F</v>
          </cell>
          <cell r="Q67"/>
          <cell r="R67" t="str">
            <v>0101</v>
          </cell>
          <cell r="S67" t="str">
            <v>B07</v>
          </cell>
        </row>
        <row r="68">
          <cell r="B68" t="str">
            <v>1286</v>
          </cell>
          <cell r="C68" t="str">
            <v>NMMM NURSE INITIATIV</v>
          </cell>
          <cell r="D68" t="str">
            <v>9101</v>
          </cell>
          <cell r="E68" t="str">
            <v>9101</v>
          </cell>
          <cell r="F68" t="str">
            <v>9101</v>
          </cell>
          <cell r="G68" t="str">
            <v>9470</v>
          </cell>
          <cell r="H68" t="str">
            <v>1000</v>
          </cell>
          <cell r="I68" t="str">
            <v>C</v>
          </cell>
          <cell r="J68" t="str">
            <v>1</v>
          </cell>
          <cell r="K68" t="str">
            <v>B07</v>
          </cell>
          <cell r="L68" t="str">
            <v>01</v>
          </cell>
          <cell r="M68" t="str">
            <v>99</v>
          </cell>
          <cell r="N68" t="str">
            <v>I</v>
          </cell>
          <cell r="O68" t="str">
            <v>G</v>
          </cell>
          <cell r="P68" t="str">
            <v>F</v>
          </cell>
          <cell r="Q68" t="str">
            <v>0503</v>
          </cell>
          <cell r="R68" t="str">
            <v>0101</v>
          </cell>
          <cell r="S68" t="str">
            <v>B07</v>
          </cell>
        </row>
        <row r="69">
          <cell r="B69" t="str">
            <v>1287</v>
          </cell>
          <cell r="C69" t="str">
            <v>NMMM PREDICTIVE MDLG</v>
          </cell>
          <cell r="D69" t="str">
            <v>9101</v>
          </cell>
          <cell r="E69" t="str">
            <v>9101</v>
          </cell>
          <cell r="F69" t="str">
            <v>9101</v>
          </cell>
          <cell r="G69" t="str">
            <v>9470</v>
          </cell>
          <cell r="H69" t="str">
            <v>1000</v>
          </cell>
          <cell r="I69" t="str">
            <v>C</v>
          </cell>
          <cell r="J69" t="str">
            <v>1</v>
          </cell>
          <cell r="K69" t="str">
            <v>B07</v>
          </cell>
          <cell r="L69" t="str">
            <v>01</v>
          </cell>
          <cell r="M69" t="str">
            <v>99</v>
          </cell>
          <cell r="N69" t="str">
            <v>I</v>
          </cell>
          <cell r="O69" t="str">
            <v>G</v>
          </cell>
          <cell r="P69" t="str">
            <v>F</v>
          </cell>
          <cell r="Q69"/>
          <cell r="R69" t="str">
            <v>0102</v>
          </cell>
          <cell r="S69" t="str">
            <v>B07</v>
          </cell>
        </row>
        <row r="70">
          <cell r="B70" t="str">
            <v>1288</v>
          </cell>
          <cell r="C70" t="str">
            <v>NPI NATL REGL DENTAL</v>
          </cell>
          <cell r="D70" t="str">
            <v>9101</v>
          </cell>
          <cell r="E70" t="str">
            <v>9101</v>
          </cell>
          <cell r="F70" t="str">
            <v>9101</v>
          </cell>
          <cell r="G70" t="str">
            <v>9470</v>
          </cell>
          <cell r="H70" t="str">
            <v>1000</v>
          </cell>
          <cell r="I70" t="str">
            <v>C</v>
          </cell>
          <cell r="J70" t="str">
            <v>1</v>
          </cell>
          <cell r="K70" t="str">
            <v>B07</v>
          </cell>
          <cell r="L70" t="str">
            <v>01</v>
          </cell>
          <cell r="M70" t="str">
            <v>99</v>
          </cell>
          <cell r="N70" t="str">
            <v>I</v>
          </cell>
          <cell r="O70" t="str">
            <v>G</v>
          </cell>
          <cell r="P70" t="str">
            <v>F</v>
          </cell>
          <cell r="Q70" t="str">
            <v>1103</v>
          </cell>
          <cell r="R70" t="str">
            <v>0102</v>
          </cell>
          <cell r="S70" t="str">
            <v>B07</v>
          </cell>
        </row>
        <row r="71">
          <cell r="B71" t="str">
            <v>1289</v>
          </cell>
          <cell r="C71" t="str">
            <v>BLUE EXCHANGE</v>
          </cell>
          <cell r="D71" t="str">
            <v>9101</v>
          </cell>
          <cell r="E71" t="str">
            <v>9101</v>
          </cell>
          <cell r="F71" t="str">
            <v>9101</v>
          </cell>
          <cell r="G71" t="str">
            <v>9470</v>
          </cell>
          <cell r="H71" t="str">
            <v>1000</v>
          </cell>
          <cell r="I71" t="str">
            <v>C</v>
          </cell>
          <cell r="J71" t="str">
            <v>1</v>
          </cell>
          <cell r="K71" t="str">
            <v>B07</v>
          </cell>
          <cell r="L71" t="str">
            <v>01</v>
          </cell>
          <cell r="M71" t="str">
            <v>C</v>
          </cell>
          <cell r="N71" t="str">
            <v>I</v>
          </cell>
          <cell r="O71" t="str">
            <v>G</v>
          </cell>
          <cell r="P71" t="str">
            <v>F</v>
          </cell>
          <cell r="Q71"/>
          <cell r="R71" t="str">
            <v>0102</v>
          </cell>
          <cell r="S71" t="str">
            <v>B07</v>
          </cell>
        </row>
        <row r="72">
          <cell r="B72" t="str">
            <v>1290</v>
          </cell>
          <cell r="C72" t="str">
            <v>PCM CHILDRENS HSPTL</v>
          </cell>
          <cell r="D72" t="str">
            <v>9101</v>
          </cell>
          <cell r="E72" t="str">
            <v>9101</v>
          </cell>
          <cell r="F72" t="str">
            <v>9101</v>
          </cell>
          <cell r="G72" t="str">
            <v>9470</v>
          </cell>
          <cell r="H72" t="str">
            <v>1000</v>
          </cell>
          <cell r="I72" t="str">
            <v>C</v>
          </cell>
          <cell r="J72" t="str">
            <v>1</v>
          </cell>
          <cell r="K72" t="str">
            <v>B07</v>
          </cell>
          <cell r="L72" t="str">
            <v>01</v>
          </cell>
          <cell r="M72" t="str">
            <v>99</v>
          </cell>
          <cell r="N72" t="str">
            <v>I</v>
          </cell>
          <cell r="O72" t="str">
            <v>G</v>
          </cell>
          <cell r="P72" t="str">
            <v>F</v>
          </cell>
          <cell r="Q72" t="str">
            <v>1103</v>
          </cell>
          <cell r="R72" t="str">
            <v>0102</v>
          </cell>
          <cell r="S72" t="str">
            <v>B07</v>
          </cell>
        </row>
        <row r="73">
          <cell r="B73" t="str">
            <v>1291</v>
          </cell>
          <cell r="C73" t="str">
            <v>IT OPERATIONAL EFFCS</v>
          </cell>
          <cell r="D73" t="str">
            <v>9101</v>
          </cell>
          <cell r="E73" t="str">
            <v>9101</v>
          </cell>
          <cell r="F73" t="str">
            <v>9101</v>
          </cell>
          <cell r="G73" t="str">
            <v>9470</v>
          </cell>
          <cell r="H73" t="str">
            <v>1000</v>
          </cell>
          <cell r="I73" t="str">
            <v>C</v>
          </cell>
          <cell r="J73" t="str">
            <v>1</v>
          </cell>
          <cell r="K73" t="str">
            <v>B07</v>
          </cell>
          <cell r="L73" t="str">
            <v>01</v>
          </cell>
          <cell r="M73" t="str">
            <v>99</v>
          </cell>
          <cell r="N73" t="str">
            <v>I</v>
          </cell>
          <cell r="O73" t="str">
            <v>G</v>
          </cell>
          <cell r="P73" t="str">
            <v>F</v>
          </cell>
          <cell r="Q73" t="str">
            <v>1103</v>
          </cell>
          <cell r="R73" t="str">
            <v>0102</v>
          </cell>
          <cell r="S73" t="str">
            <v>B07</v>
          </cell>
        </row>
        <row r="74">
          <cell r="B74" t="str">
            <v>1292</v>
          </cell>
          <cell r="C74" t="str">
            <v>AAM BLUE QUOTE</v>
          </cell>
          <cell r="D74" t="str">
            <v>9101</v>
          </cell>
          <cell r="E74" t="str">
            <v>9101</v>
          </cell>
          <cell r="F74" t="str">
            <v>9101</v>
          </cell>
          <cell r="G74" t="str">
            <v>9470</v>
          </cell>
          <cell r="H74" t="str">
            <v>1000</v>
          </cell>
          <cell r="I74" t="str">
            <v>C</v>
          </cell>
          <cell r="J74" t="str">
            <v>1</v>
          </cell>
          <cell r="K74" t="str">
            <v>B07</v>
          </cell>
          <cell r="L74" t="str">
            <v>01</v>
          </cell>
          <cell r="M74" t="str">
            <v>99</v>
          </cell>
          <cell r="N74" t="str">
            <v>I</v>
          </cell>
          <cell r="O74" t="str">
            <v>G</v>
          </cell>
          <cell r="P74" t="str">
            <v>F</v>
          </cell>
          <cell r="Q74"/>
          <cell r="R74" t="str">
            <v>0102</v>
          </cell>
          <cell r="S74" t="str">
            <v>B07</v>
          </cell>
        </row>
        <row r="75">
          <cell r="B75" t="str">
            <v>1293</v>
          </cell>
          <cell r="C75" t="str">
            <v>BCBSMA WEB MD PORTAL</v>
          </cell>
          <cell r="D75" t="str">
            <v>9101</v>
          </cell>
          <cell r="E75" t="str">
            <v>9101</v>
          </cell>
          <cell r="F75" t="str">
            <v>9101</v>
          </cell>
          <cell r="G75" t="str">
            <v>9470</v>
          </cell>
          <cell r="H75" t="str">
            <v>1000</v>
          </cell>
          <cell r="I75" t="str">
            <v>C</v>
          </cell>
          <cell r="J75" t="str">
            <v>1</v>
          </cell>
          <cell r="K75" t="str">
            <v>B07</v>
          </cell>
          <cell r="L75" t="str">
            <v>99</v>
          </cell>
          <cell r="M75" t="str">
            <v>C</v>
          </cell>
          <cell r="N75" t="str">
            <v>I</v>
          </cell>
          <cell r="O75" t="str">
            <v>G</v>
          </cell>
          <cell r="P75" t="str">
            <v>F</v>
          </cell>
          <cell r="Q75" t="str">
            <v>0503</v>
          </cell>
          <cell r="R75" t="str">
            <v>0102</v>
          </cell>
          <cell r="S75" t="str">
            <v>B07</v>
          </cell>
        </row>
        <row r="76">
          <cell r="B76" t="str">
            <v>1294</v>
          </cell>
          <cell r="C76" t="str">
            <v>NPI CHOICE LINX</v>
          </cell>
          <cell r="D76" t="str">
            <v>9101</v>
          </cell>
          <cell r="E76" t="str">
            <v>9101</v>
          </cell>
          <cell r="F76" t="str">
            <v>9101</v>
          </cell>
          <cell r="G76" t="str">
            <v>9470</v>
          </cell>
          <cell r="H76" t="str">
            <v>1000</v>
          </cell>
          <cell r="I76" t="str">
            <v>C</v>
          </cell>
          <cell r="J76" t="str">
            <v>1</v>
          </cell>
          <cell r="K76" t="str">
            <v>B07</v>
          </cell>
          <cell r="L76" t="str">
            <v>01</v>
          </cell>
          <cell r="M76" t="str">
            <v>99</v>
          </cell>
          <cell r="N76" t="str">
            <v>I</v>
          </cell>
          <cell r="O76" t="str">
            <v>G</v>
          </cell>
          <cell r="P76" t="str">
            <v>F</v>
          </cell>
          <cell r="Q76" t="str">
            <v>0503</v>
          </cell>
          <cell r="R76" t="str">
            <v>0102</v>
          </cell>
          <cell r="S76" t="str">
            <v>B07</v>
          </cell>
        </row>
        <row r="77">
          <cell r="B77" t="str">
            <v>1295</v>
          </cell>
          <cell r="C77" t="str">
            <v>PCM BC65 INCENT RPTG</v>
          </cell>
          <cell r="D77" t="str">
            <v>9101</v>
          </cell>
          <cell r="E77" t="str">
            <v>9101</v>
          </cell>
          <cell r="F77" t="str">
            <v>9101</v>
          </cell>
          <cell r="G77" t="str">
            <v>9470</v>
          </cell>
          <cell r="H77" t="str">
            <v>1000</v>
          </cell>
          <cell r="I77" t="str">
            <v>C</v>
          </cell>
          <cell r="J77" t="str">
            <v>1</v>
          </cell>
          <cell r="K77" t="str">
            <v>B07</v>
          </cell>
          <cell r="L77" t="str">
            <v>01</v>
          </cell>
          <cell r="M77" t="str">
            <v>99</v>
          </cell>
          <cell r="N77" t="str">
            <v>I</v>
          </cell>
          <cell r="O77" t="str">
            <v>G</v>
          </cell>
          <cell r="P77" t="str">
            <v>F</v>
          </cell>
          <cell r="Q77" t="str">
            <v>0503</v>
          </cell>
          <cell r="R77" t="str">
            <v>0102</v>
          </cell>
          <cell r="S77" t="str">
            <v>B07</v>
          </cell>
        </row>
        <row r="78">
          <cell r="B78" t="str">
            <v>1297</v>
          </cell>
          <cell r="C78" t="str">
            <v>PHARMACY ESI ANCHOR</v>
          </cell>
          <cell r="D78" t="str">
            <v>9101</v>
          </cell>
          <cell r="E78" t="str">
            <v>9101</v>
          </cell>
          <cell r="F78" t="str">
            <v>9101</v>
          </cell>
          <cell r="G78" t="str">
            <v>9470</v>
          </cell>
          <cell r="H78" t="str">
            <v>1000</v>
          </cell>
          <cell r="I78" t="str">
            <v>C</v>
          </cell>
          <cell r="J78" t="str">
            <v>1</v>
          </cell>
          <cell r="K78" t="str">
            <v>B07</v>
          </cell>
          <cell r="L78" t="str">
            <v>01</v>
          </cell>
          <cell r="M78" t="str">
            <v>99</v>
          </cell>
          <cell r="N78" t="str">
            <v>I</v>
          </cell>
          <cell r="O78" t="str">
            <v>G</v>
          </cell>
          <cell r="P78" t="str">
            <v>F</v>
          </cell>
          <cell r="Q78" t="str">
            <v>1103</v>
          </cell>
          <cell r="R78" t="str">
            <v>0102</v>
          </cell>
          <cell r="S78" t="str">
            <v>B07</v>
          </cell>
        </row>
        <row r="79">
          <cell r="B79" t="str">
            <v>1298</v>
          </cell>
          <cell r="C79" t="str">
            <v>BC65 LAB CAPITATION</v>
          </cell>
          <cell r="D79" t="str">
            <v>9101</v>
          </cell>
          <cell r="E79" t="str">
            <v>9101</v>
          </cell>
          <cell r="F79" t="str">
            <v>9101</v>
          </cell>
          <cell r="G79" t="str">
            <v>9470</v>
          </cell>
          <cell r="H79" t="str">
            <v>1000</v>
          </cell>
          <cell r="I79" t="str">
            <v>C</v>
          </cell>
          <cell r="J79" t="str">
            <v>1</v>
          </cell>
          <cell r="K79" t="str">
            <v>B07</v>
          </cell>
          <cell r="L79" t="str">
            <v>01</v>
          </cell>
          <cell r="M79" t="str">
            <v>99</v>
          </cell>
          <cell r="N79" t="str">
            <v>I</v>
          </cell>
          <cell r="O79" t="str">
            <v>G</v>
          </cell>
          <cell r="P79" t="str">
            <v>F</v>
          </cell>
          <cell r="Q79" t="str">
            <v>0503</v>
          </cell>
          <cell r="R79" t="str">
            <v>0102</v>
          </cell>
          <cell r="S79" t="str">
            <v>B07</v>
          </cell>
        </row>
        <row r="80">
          <cell r="B80" t="str">
            <v>1299</v>
          </cell>
          <cell r="C80" t="str">
            <v>HIGH RISK CASE M</v>
          </cell>
          <cell r="D80" t="str">
            <v>1299</v>
          </cell>
          <cell r="E80" t="str">
            <v>8845</v>
          </cell>
          <cell r="F80" t="str">
            <v>8594</v>
          </cell>
          <cell r="G80" t="str">
            <v>7000</v>
          </cell>
          <cell r="H80" t="str">
            <v>1000</v>
          </cell>
          <cell r="I80" t="str">
            <v>C</v>
          </cell>
          <cell r="J80" t="str">
            <v>3</v>
          </cell>
          <cell r="K80" t="str">
            <v>B10</v>
          </cell>
          <cell r="L80" t="str">
            <v>12</v>
          </cell>
          <cell r="M80" t="str">
            <v>99</v>
          </cell>
          <cell r="N80" t="str">
            <v>I</v>
          </cell>
          <cell r="O80" t="str">
            <v>C</v>
          </cell>
          <cell r="P80" t="str">
            <v>V</v>
          </cell>
          <cell r="Q80"/>
          <cell r="R80" t="str">
            <v>0102</v>
          </cell>
          <cell r="S80" t="str">
            <v>B10</v>
          </cell>
        </row>
        <row r="81">
          <cell r="B81" t="str">
            <v>1303</v>
          </cell>
          <cell r="C81" t="str">
            <v>EDUCATIONAL PLAN</v>
          </cell>
          <cell r="D81" t="str">
            <v>9991</v>
          </cell>
          <cell r="E81" t="str">
            <v>9991</v>
          </cell>
          <cell r="F81" t="str">
            <v>9991</v>
          </cell>
          <cell r="G81" t="str">
            <v>8290</v>
          </cell>
          <cell r="H81" t="str">
            <v>1000</v>
          </cell>
          <cell r="I81" t="str">
            <v>C</v>
          </cell>
          <cell r="J81" t="str">
            <v>2</v>
          </cell>
          <cell r="K81" t="str">
            <v>S25</v>
          </cell>
          <cell r="L81" t="str">
            <v>99</v>
          </cell>
          <cell r="M81" t="str">
            <v>E</v>
          </cell>
          <cell r="N81" t="str">
            <v>O</v>
          </cell>
          <cell r="O81" t="str">
            <v>G</v>
          </cell>
          <cell r="P81" t="str">
            <v>F</v>
          </cell>
          <cell r="Q81" t="str">
            <v>0600</v>
          </cell>
          <cell r="R81" t="str">
            <v>0698</v>
          </cell>
          <cell r="S81" t="str">
            <v>S25</v>
          </cell>
        </row>
        <row r="82">
          <cell r="B82" t="str">
            <v>1304</v>
          </cell>
          <cell r="C82" t="str">
            <v>ASSOCIATE PROGRAMS</v>
          </cell>
          <cell r="D82" t="str">
            <v>9991</v>
          </cell>
          <cell r="E82" t="str">
            <v>9991</v>
          </cell>
          <cell r="F82" t="str">
            <v>9991</v>
          </cell>
          <cell r="G82" t="str">
            <v>8290</v>
          </cell>
          <cell r="H82" t="str">
            <v>1000</v>
          </cell>
          <cell r="I82" t="str">
            <v>C</v>
          </cell>
          <cell r="J82" t="str">
            <v>2</v>
          </cell>
          <cell r="K82" t="str">
            <v>S25</v>
          </cell>
          <cell r="L82" t="str">
            <v>99</v>
          </cell>
          <cell r="M82" t="str">
            <v>99</v>
          </cell>
          <cell r="N82" t="str">
            <v>O</v>
          </cell>
          <cell r="O82" t="str">
            <v>G</v>
          </cell>
          <cell r="P82" t="str">
            <v>F</v>
          </cell>
          <cell r="Q82"/>
          <cell r="R82" t="str">
            <v>0698</v>
          </cell>
          <cell r="S82" t="str">
            <v>S25</v>
          </cell>
        </row>
        <row r="83">
          <cell r="B83" t="str">
            <v>1306</v>
          </cell>
          <cell r="C83" t="str">
            <v>CONTRACT MGT SYSTEM</v>
          </cell>
          <cell r="D83" t="str">
            <v>9101</v>
          </cell>
          <cell r="E83" t="str">
            <v>9101</v>
          </cell>
          <cell r="F83" t="str">
            <v>9101</v>
          </cell>
          <cell r="G83" t="str">
            <v>9470</v>
          </cell>
          <cell r="H83" t="str">
            <v>1000</v>
          </cell>
          <cell r="I83" t="str">
            <v>C</v>
          </cell>
          <cell r="J83" t="str">
            <v>1</v>
          </cell>
          <cell r="K83" t="str">
            <v>B07</v>
          </cell>
          <cell r="L83" t="str">
            <v>1</v>
          </cell>
          <cell r="M83" t="str">
            <v>C</v>
          </cell>
          <cell r="N83" t="str">
            <v>I</v>
          </cell>
          <cell r="O83"/>
          <cell r="P83"/>
          <cell r="Q83"/>
          <cell r="R83" t="str">
            <v>0304</v>
          </cell>
          <cell r="S83" t="str">
            <v>B07</v>
          </cell>
        </row>
        <row r="84">
          <cell r="B84" t="str">
            <v>1330</v>
          </cell>
          <cell r="C84" t="str">
            <v>SYSTEMS DEL TESTING</v>
          </cell>
          <cell r="D84" t="str">
            <v>7200</v>
          </cell>
          <cell r="E84" t="str">
            <v>7200</v>
          </cell>
          <cell r="F84" t="str">
            <v>7200</v>
          </cell>
          <cell r="G84" t="str">
            <v>8591</v>
          </cell>
          <cell r="H84" t="str">
            <v>1000</v>
          </cell>
          <cell r="I84" t="str">
            <v>C</v>
          </cell>
          <cell r="J84" t="str">
            <v>1</v>
          </cell>
          <cell r="K84" t="str">
            <v>B07</v>
          </cell>
          <cell r="L84" t="str">
            <v>99</v>
          </cell>
          <cell r="M84" t="str">
            <v>C</v>
          </cell>
          <cell r="N84" t="str">
            <v>I</v>
          </cell>
          <cell r="O84" t="str">
            <v>G</v>
          </cell>
          <cell r="P84" t="str">
            <v>F</v>
          </cell>
          <cell r="Q84"/>
          <cell r="R84" t="str">
            <v>1297</v>
          </cell>
          <cell r="S84" t="str">
            <v>B07</v>
          </cell>
        </row>
        <row r="85">
          <cell r="B85" t="str">
            <v>1350</v>
          </cell>
          <cell r="C85" t="str">
            <v>CONSUMER TECHNOLOGY</v>
          </cell>
          <cell r="D85" t="str">
            <v>3229</v>
          </cell>
          <cell r="E85" t="str">
            <v>3229</v>
          </cell>
          <cell r="F85" t="str">
            <v>3229</v>
          </cell>
          <cell r="G85" t="str">
            <v>8591</v>
          </cell>
          <cell r="H85" t="str">
            <v>1000</v>
          </cell>
          <cell r="I85" t="str">
            <v>C</v>
          </cell>
          <cell r="J85" t="str">
            <v>1</v>
          </cell>
          <cell r="K85" t="str">
            <v>B07</v>
          </cell>
          <cell r="L85" t="str">
            <v>99</v>
          </cell>
          <cell r="M85" t="str">
            <v>99</v>
          </cell>
          <cell r="N85" t="str">
            <v>I</v>
          </cell>
          <cell r="O85" t="str">
            <v>G</v>
          </cell>
          <cell r="P85" t="str">
            <v>F</v>
          </cell>
          <cell r="Q85" t="str">
            <v>0103</v>
          </cell>
          <cell r="R85" t="str">
            <v>1297</v>
          </cell>
          <cell r="S85" t="str">
            <v>B07</v>
          </cell>
        </row>
        <row r="86">
          <cell r="B86" t="str">
            <v>1397</v>
          </cell>
          <cell r="C86" t="str">
            <v>CASR BENEFITS</v>
          </cell>
          <cell r="D86" t="str">
            <v>2173</v>
          </cell>
          <cell r="E86" t="str">
            <v>9101</v>
          </cell>
          <cell r="F86" t="str">
            <v>9101</v>
          </cell>
          <cell r="G86" t="str">
            <v>9470</v>
          </cell>
          <cell r="H86" t="str">
            <v>1000</v>
          </cell>
          <cell r="I86" t="str">
            <v>C</v>
          </cell>
          <cell r="J86" t="str">
            <v>1</v>
          </cell>
          <cell r="K86" t="str">
            <v>B07</v>
          </cell>
          <cell r="L86" t="str">
            <v>1</v>
          </cell>
          <cell r="M86" t="str">
            <v>C</v>
          </cell>
          <cell r="N86" t="str">
            <v>I</v>
          </cell>
          <cell r="O86"/>
          <cell r="P86"/>
          <cell r="Q86"/>
          <cell r="R86" t="str">
            <v>0404</v>
          </cell>
          <cell r="S86" t="str">
            <v>B07</v>
          </cell>
        </row>
        <row r="87">
          <cell r="B87" t="str">
            <v>1400</v>
          </cell>
          <cell r="C87" t="str">
            <v>IT Division Supplies</v>
          </cell>
          <cell r="D87" t="str">
            <v>1400</v>
          </cell>
          <cell r="E87" t="str">
            <v>7200</v>
          </cell>
          <cell r="F87" t="str">
            <v>7200</v>
          </cell>
          <cell r="G87" t="str">
            <v>8591</v>
          </cell>
          <cell r="H87" t="str">
            <v>1000</v>
          </cell>
          <cell r="I87" t="str">
            <v>C</v>
          </cell>
          <cell r="J87" t="str">
            <v>1</v>
          </cell>
          <cell r="K87" t="str">
            <v>B07</v>
          </cell>
          <cell r="L87" t="str">
            <v>99</v>
          </cell>
          <cell r="M87" t="str">
            <v>99</v>
          </cell>
          <cell r="N87" t="str">
            <v>I</v>
          </cell>
          <cell r="O87" t="str">
            <v>G</v>
          </cell>
          <cell r="P87" t="str">
            <v>F</v>
          </cell>
          <cell r="Q87"/>
          <cell r="R87" t="str">
            <v>1297</v>
          </cell>
          <cell r="S87" t="str">
            <v>B07</v>
          </cell>
        </row>
        <row r="88">
          <cell r="B88" t="str">
            <v>1410</v>
          </cell>
          <cell r="C88" t="str">
            <v>CLINICAL REVIEW</v>
          </cell>
          <cell r="D88" t="str">
            <v>1410</v>
          </cell>
          <cell r="E88" t="str">
            <v>8845</v>
          </cell>
          <cell r="F88" t="str">
            <v>8594</v>
          </cell>
          <cell r="G88" t="str">
            <v>7000</v>
          </cell>
          <cell r="H88" t="str">
            <v>1000</v>
          </cell>
          <cell r="I88" t="str">
            <v>C</v>
          </cell>
          <cell r="J88" t="str">
            <v>3</v>
          </cell>
          <cell r="K88" t="str">
            <v>B10</v>
          </cell>
          <cell r="L88" t="str">
            <v>12</v>
          </cell>
          <cell r="M88" t="str">
            <v>99</v>
          </cell>
          <cell r="N88" t="str">
            <v>I</v>
          </cell>
          <cell r="O88" t="str">
            <v>C</v>
          </cell>
          <cell r="P88" t="str">
            <v>V</v>
          </cell>
          <cell r="Q88"/>
          <cell r="R88"/>
          <cell r="S88" t="str">
            <v>B10</v>
          </cell>
        </row>
        <row r="89">
          <cell r="B89" t="str">
            <v>1413</v>
          </cell>
          <cell r="C89" t="str">
            <v>PHYSICIAN REV UNIT</v>
          </cell>
          <cell r="D89" t="str">
            <v>6310</v>
          </cell>
          <cell r="E89" t="str">
            <v>6310</v>
          </cell>
          <cell r="F89" t="str">
            <v>8594</v>
          </cell>
          <cell r="G89" t="str">
            <v>7000</v>
          </cell>
          <cell r="H89" t="str">
            <v>1000</v>
          </cell>
          <cell r="I89" t="str">
            <v>C</v>
          </cell>
          <cell r="J89" t="str">
            <v>3</v>
          </cell>
          <cell r="K89" t="str">
            <v>B10</v>
          </cell>
          <cell r="L89" t="str">
            <v>12</v>
          </cell>
          <cell r="M89" t="str">
            <v>A</v>
          </cell>
          <cell r="N89" t="str">
            <v>I</v>
          </cell>
          <cell r="O89" t="str">
            <v>G</v>
          </cell>
          <cell r="P89" t="str">
            <v>V</v>
          </cell>
          <cell r="Q89"/>
          <cell r="R89" t="str">
            <v>0295</v>
          </cell>
          <cell r="S89" t="str">
            <v>B10</v>
          </cell>
        </row>
        <row r="90">
          <cell r="B90" t="str">
            <v>1467</v>
          </cell>
          <cell r="C90" t="str">
            <v>CASR PROV SERVICE</v>
          </cell>
          <cell r="D90" t="str">
            <v>2173</v>
          </cell>
          <cell r="E90" t="str">
            <v>9101</v>
          </cell>
          <cell r="F90" t="str">
            <v>9101</v>
          </cell>
          <cell r="G90" t="str">
            <v>9470</v>
          </cell>
          <cell r="H90" t="str">
            <v>1000</v>
          </cell>
          <cell r="I90" t="str">
            <v>C</v>
          </cell>
          <cell r="J90" t="str">
            <v>1</v>
          </cell>
          <cell r="K90" t="str">
            <v>B07</v>
          </cell>
          <cell r="L90" t="str">
            <v>67</v>
          </cell>
          <cell r="M90" t="str">
            <v>C</v>
          </cell>
          <cell r="N90" t="str">
            <v>I</v>
          </cell>
          <cell r="O90"/>
          <cell r="P90"/>
          <cell r="Q90"/>
          <cell r="R90" t="str">
            <v>0404</v>
          </cell>
          <cell r="S90" t="str">
            <v>B07</v>
          </cell>
        </row>
        <row r="91">
          <cell r="B91" t="str">
            <v>1470</v>
          </cell>
          <cell r="C91" t="str">
            <v>TRAINING &amp; QUALITY</v>
          </cell>
          <cell r="D91" t="str">
            <v>6335</v>
          </cell>
          <cell r="E91" t="str">
            <v>8845</v>
          </cell>
          <cell r="F91" t="str">
            <v>8594</v>
          </cell>
          <cell r="G91" t="str">
            <v>7000</v>
          </cell>
          <cell r="H91" t="str">
            <v>1000</v>
          </cell>
          <cell r="I91" t="str">
            <v>C</v>
          </cell>
          <cell r="J91" t="str">
            <v>3</v>
          </cell>
          <cell r="K91" t="str">
            <v>B10</v>
          </cell>
          <cell r="L91" t="str">
            <v>12</v>
          </cell>
          <cell r="M91" t="str">
            <v>K6</v>
          </cell>
          <cell r="N91" t="str">
            <v>I</v>
          </cell>
          <cell r="O91" t="str">
            <v>G</v>
          </cell>
          <cell r="P91" t="str">
            <v>V</v>
          </cell>
          <cell r="Q91"/>
          <cell r="R91"/>
          <cell r="S91" t="str">
            <v>B10</v>
          </cell>
        </row>
        <row r="92">
          <cell r="B92" t="str">
            <v>1472</v>
          </cell>
          <cell r="C92" t="str">
            <v>S SHORE RENOVATION</v>
          </cell>
          <cell r="D92" t="str">
            <v>2992</v>
          </cell>
          <cell r="E92" t="str">
            <v>2992</v>
          </cell>
          <cell r="F92" t="str">
            <v>9890</v>
          </cell>
          <cell r="G92" t="str">
            <v>9470</v>
          </cell>
          <cell r="H92" t="str">
            <v>1000</v>
          </cell>
          <cell r="I92" t="str">
            <v>C</v>
          </cell>
          <cell r="J92" t="str">
            <v>2</v>
          </cell>
          <cell r="K92" t="str">
            <v>B07</v>
          </cell>
          <cell r="L92" t="str">
            <v>01</v>
          </cell>
          <cell r="M92" t="str">
            <v>99</v>
          </cell>
          <cell r="N92" t="str">
            <v>I</v>
          </cell>
          <cell r="O92" t="str">
            <v>G</v>
          </cell>
          <cell r="P92" t="str">
            <v>F</v>
          </cell>
          <cell r="Q92"/>
          <cell r="R92" t="str">
            <v>0102</v>
          </cell>
          <cell r="S92" t="str">
            <v>B07</v>
          </cell>
        </row>
        <row r="93">
          <cell r="B93" t="str">
            <v>1473</v>
          </cell>
          <cell r="C93" t="str">
            <v>ONSITE CASE MGT</v>
          </cell>
          <cell r="D93" t="str">
            <v>1410</v>
          </cell>
          <cell r="E93" t="str">
            <v>8845</v>
          </cell>
          <cell r="F93" t="str">
            <v>8594</v>
          </cell>
          <cell r="G93" t="str">
            <v>7000</v>
          </cell>
          <cell r="H93" t="str">
            <v>1000</v>
          </cell>
          <cell r="I93" t="str">
            <v>C</v>
          </cell>
          <cell r="J93" t="str">
            <v>3</v>
          </cell>
          <cell r="K93" t="str">
            <v>B10</v>
          </cell>
          <cell r="L93" t="str">
            <v>12</v>
          </cell>
          <cell r="M93" t="str">
            <v>99</v>
          </cell>
          <cell r="N93" t="str">
            <v>I</v>
          </cell>
          <cell r="O93" t="str">
            <v>C</v>
          </cell>
          <cell r="P93" t="str">
            <v>V</v>
          </cell>
          <cell r="Q93"/>
          <cell r="R93" t="str">
            <v>0102</v>
          </cell>
          <cell r="S93" t="str">
            <v>B10</v>
          </cell>
        </row>
        <row r="94">
          <cell r="B94" t="str">
            <v>1474</v>
          </cell>
          <cell r="C94" t="str">
            <v>PRV ADMIN &amp; APPEALS</v>
          </cell>
          <cell r="D94" t="str">
            <v>1410</v>
          </cell>
          <cell r="E94" t="str">
            <v>8845</v>
          </cell>
          <cell r="F94" t="str">
            <v>8594</v>
          </cell>
          <cell r="G94" t="str">
            <v>7000</v>
          </cell>
          <cell r="H94" t="str">
            <v>1000</v>
          </cell>
          <cell r="I94" t="str">
            <v>C</v>
          </cell>
          <cell r="J94" t="str">
            <v>3</v>
          </cell>
          <cell r="K94" t="str">
            <v>B10</v>
          </cell>
          <cell r="L94" t="str">
            <v>12</v>
          </cell>
          <cell r="M94" t="str">
            <v>99</v>
          </cell>
          <cell r="N94" t="str">
            <v>I</v>
          </cell>
          <cell r="O94" t="str">
            <v>C</v>
          </cell>
          <cell r="P94" t="str">
            <v>V</v>
          </cell>
          <cell r="Q94"/>
          <cell r="R94" t="str">
            <v>0102</v>
          </cell>
          <cell r="S94" t="str">
            <v>B10</v>
          </cell>
        </row>
        <row r="95">
          <cell r="B95" t="str">
            <v>1475</v>
          </cell>
          <cell r="C95" t="str">
            <v>APPEALS &amp; MED POLICY</v>
          </cell>
          <cell r="D95" t="str">
            <v>1410</v>
          </cell>
          <cell r="E95" t="str">
            <v>8845</v>
          </cell>
          <cell r="F95" t="str">
            <v>8594</v>
          </cell>
          <cell r="G95" t="str">
            <v>7000</v>
          </cell>
          <cell r="H95" t="str">
            <v>1000</v>
          </cell>
          <cell r="I95" t="str">
            <v>C</v>
          </cell>
          <cell r="J95" t="str">
            <v>3</v>
          </cell>
          <cell r="K95" t="str">
            <v>B10</v>
          </cell>
          <cell r="L95" t="str">
            <v>12</v>
          </cell>
          <cell r="M95" t="str">
            <v>99</v>
          </cell>
          <cell r="N95" t="str">
            <v>I</v>
          </cell>
          <cell r="O95" t="str">
            <v>C</v>
          </cell>
          <cell r="P95" t="str">
            <v>V</v>
          </cell>
          <cell r="Q95"/>
          <cell r="R95" t="str">
            <v>0102</v>
          </cell>
          <cell r="S95" t="str">
            <v>B10</v>
          </cell>
        </row>
        <row r="96">
          <cell r="B96" t="str">
            <v>1476</v>
          </cell>
          <cell r="C96" t="str">
            <v>CLINICAL SERVICES</v>
          </cell>
          <cell r="D96" t="str">
            <v>1410</v>
          </cell>
          <cell r="E96" t="str">
            <v>8845</v>
          </cell>
          <cell r="F96" t="str">
            <v>8594</v>
          </cell>
          <cell r="G96" t="str">
            <v>7000</v>
          </cell>
          <cell r="H96" t="str">
            <v>1000</v>
          </cell>
          <cell r="I96" t="str">
            <v>C</v>
          </cell>
          <cell r="J96" t="str">
            <v>3</v>
          </cell>
          <cell r="K96" t="str">
            <v>B10</v>
          </cell>
          <cell r="L96" t="str">
            <v>12</v>
          </cell>
          <cell r="M96" t="str">
            <v>99</v>
          </cell>
          <cell r="N96" t="str">
            <v>I</v>
          </cell>
          <cell r="O96" t="str">
            <v>C</v>
          </cell>
          <cell r="P96" t="str">
            <v>V</v>
          </cell>
          <cell r="Q96"/>
          <cell r="R96" t="str">
            <v>0102</v>
          </cell>
          <cell r="S96" t="str">
            <v>B10</v>
          </cell>
        </row>
        <row r="97">
          <cell r="B97" t="str">
            <v>1477</v>
          </cell>
          <cell r="C97" t="str">
            <v>BLUE HEALTH COACH</v>
          </cell>
          <cell r="D97" t="str">
            <v>1299</v>
          </cell>
          <cell r="E97" t="str">
            <v>8845</v>
          </cell>
          <cell r="F97" t="str">
            <v>8594</v>
          </cell>
          <cell r="G97" t="str">
            <v>7000</v>
          </cell>
          <cell r="H97" t="str">
            <v>1000</v>
          </cell>
          <cell r="I97" t="str">
            <v>C</v>
          </cell>
          <cell r="J97" t="str">
            <v>3</v>
          </cell>
          <cell r="K97" t="str">
            <v>B10</v>
          </cell>
          <cell r="L97" t="str">
            <v>12</v>
          </cell>
          <cell r="M97" t="str">
            <v>99</v>
          </cell>
          <cell r="N97" t="str">
            <v>I</v>
          </cell>
          <cell r="O97" t="str">
            <v>C</v>
          </cell>
          <cell r="P97" t="str">
            <v>V</v>
          </cell>
          <cell r="Q97"/>
          <cell r="R97" t="str">
            <v>0102</v>
          </cell>
          <cell r="S97" t="str">
            <v>B10</v>
          </cell>
        </row>
        <row r="98">
          <cell r="B98" t="str">
            <v>1478</v>
          </cell>
          <cell r="C98" t="str">
            <v>MMIS SYS &amp; SUPPORT</v>
          </cell>
          <cell r="D98" t="str">
            <v>6335</v>
          </cell>
          <cell r="E98" t="str">
            <v>8845</v>
          </cell>
          <cell r="F98" t="str">
            <v>8594</v>
          </cell>
          <cell r="G98" t="str">
            <v>7000</v>
          </cell>
          <cell r="H98" t="str">
            <v>1000</v>
          </cell>
          <cell r="I98" t="str">
            <v>C</v>
          </cell>
          <cell r="J98" t="str">
            <v>3</v>
          </cell>
          <cell r="K98" t="str">
            <v>B10</v>
          </cell>
          <cell r="L98" t="str">
            <v>12</v>
          </cell>
          <cell r="M98" t="str">
            <v>K6</v>
          </cell>
          <cell r="N98" t="str">
            <v>I</v>
          </cell>
          <cell r="O98" t="str">
            <v>C</v>
          </cell>
          <cell r="P98" t="str">
            <v>F</v>
          </cell>
          <cell r="Q98"/>
          <cell r="R98" t="str">
            <v>0102</v>
          </cell>
          <cell r="S98" t="str">
            <v>B10</v>
          </cell>
        </row>
        <row r="99">
          <cell r="B99" t="str">
            <v>1480</v>
          </cell>
          <cell r="C99" t="str">
            <v>IT INFRASTRUCTURE PO</v>
          </cell>
          <cell r="D99" t="str">
            <v>9101</v>
          </cell>
          <cell r="E99" t="str">
            <v>9101</v>
          </cell>
          <cell r="F99" t="str">
            <v>9101</v>
          </cell>
          <cell r="G99" t="str">
            <v>9470</v>
          </cell>
          <cell r="H99" t="str">
            <v>1000</v>
          </cell>
          <cell r="I99" t="str">
            <v>C</v>
          </cell>
          <cell r="J99" t="str">
            <v>1</v>
          </cell>
          <cell r="K99" t="str">
            <v>B07</v>
          </cell>
          <cell r="L99" t="str">
            <v>01</v>
          </cell>
          <cell r="M99" t="str">
            <v>99</v>
          </cell>
          <cell r="N99" t="str">
            <v>I</v>
          </cell>
          <cell r="O99" t="str">
            <v>G</v>
          </cell>
          <cell r="P99" t="str">
            <v>F</v>
          </cell>
          <cell r="Q99" t="str">
            <v>1103</v>
          </cell>
          <cell r="R99" t="str">
            <v>0102</v>
          </cell>
          <cell r="S99" t="str">
            <v>B07</v>
          </cell>
        </row>
        <row r="100">
          <cell r="B100" t="str">
            <v>1481</v>
          </cell>
          <cell r="C100" t="str">
            <v>BSC PROVIDER SERVICE</v>
          </cell>
          <cell r="D100" t="str">
            <v>9101</v>
          </cell>
          <cell r="E100" t="str">
            <v>9101</v>
          </cell>
          <cell r="F100" t="str">
            <v>9101</v>
          </cell>
          <cell r="G100" t="str">
            <v>9470</v>
          </cell>
          <cell r="H100" t="str">
            <v>1000</v>
          </cell>
          <cell r="I100" t="str">
            <v>C</v>
          </cell>
          <cell r="J100" t="str">
            <v>1</v>
          </cell>
          <cell r="K100" t="str">
            <v>B07</v>
          </cell>
          <cell r="L100" t="str">
            <v>01</v>
          </cell>
          <cell r="M100" t="str">
            <v>99</v>
          </cell>
          <cell r="N100" t="str">
            <v>I</v>
          </cell>
          <cell r="O100" t="str">
            <v>G</v>
          </cell>
          <cell r="P100" t="str">
            <v>F</v>
          </cell>
          <cell r="Q100"/>
          <cell r="R100" t="str">
            <v>0102</v>
          </cell>
          <cell r="S100" t="str">
            <v>B07</v>
          </cell>
        </row>
        <row r="101">
          <cell r="B101" t="str">
            <v>1482</v>
          </cell>
          <cell r="C101" t="str">
            <v>BSC STABILIZATION</v>
          </cell>
          <cell r="D101" t="str">
            <v>9101</v>
          </cell>
          <cell r="E101" t="str">
            <v>9101</v>
          </cell>
          <cell r="F101" t="str">
            <v>9101</v>
          </cell>
          <cell r="G101" t="str">
            <v>9470</v>
          </cell>
          <cell r="H101" t="str">
            <v>1000</v>
          </cell>
          <cell r="I101" t="str">
            <v>C</v>
          </cell>
          <cell r="J101" t="str">
            <v>1</v>
          </cell>
          <cell r="K101" t="str">
            <v>B07</v>
          </cell>
          <cell r="L101" t="str">
            <v>01</v>
          </cell>
          <cell r="M101" t="str">
            <v>99</v>
          </cell>
          <cell r="N101" t="str">
            <v>I</v>
          </cell>
          <cell r="O101" t="str">
            <v>G</v>
          </cell>
          <cell r="P101" t="str">
            <v>F</v>
          </cell>
          <cell r="Q101"/>
          <cell r="R101" t="str">
            <v>0202</v>
          </cell>
          <cell r="S101" t="str">
            <v>B07</v>
          </cell>
        </row>
        <row r="102">
          <cell r="B102" t="str">
            <v>1483</v>
          </cell>
          <cell r="C102" t="str">
            <v>PORTAL ASSO BROK PRV</v>
          </cell>
          <cell r="D102" t="str">
            <v>9101</v>
          </cell>
          <cell r="E102" t="str">
            <v>9101</v>
          </cell>
          <cell r="F102" t="str">
            <v>9101</v>
          </cell>
          <cell r="G102" t="str">
            <v>9470</v>
          </cell>
          <cell r="H102" t="str">
            <v>1000</v>
          </cell>
          <cell r="I102" t="str">
            <v>C</v>
          </cell>
          <cell r="J102" t="str">
            <v>1</v>
          </cell>
          <cell r="K102" t="str">
            <v>B07</v>
          </cell>
          <cell r="L102" t="str">
            <v>01</v>
          </cell>
          <cell r="M102" t="str">
            <v>99</v>
          </cell>
          <cell r="N102" t="str">
            <v>I</v>
          </cell>
          <cell r="O102" t="str">
            <v>G</v>
          </cell>
          <cell r="P102" t="str">
            <v>F</v>
          </cell>
          <cell r="Q102" t="str">
            <v>0503</v>
          </cell>
          <cell r="R102" t="str">
            <v>0202</v>
          </cell>
          <cell r="S102" t="str">
            <v>B07</v>
          </cell>
        </row>
        <row r="103">
          <cell r="B103" t="str">
            <v>1484</v>
          </cell>
          <cell r="C103" t="str">
            <v>MED PERF RPTING</v>
          </cell>
          <cell r="D103" t="str">
            <v>9101</v>
          </cell>
          <cell r="E103" t="str">
            <v>9101</v>
          </cell>
          <cell r="F103" t="str">
            <v>9101</v>
          </cell>
          <cell r="G103" t="str">
            <v>9470</v>
          </cell>
          <cell r="H103" t="str">
            <v>1000</v>
          </cell>
          <cell r="I103" t="str">
            <v>C</v>
          </cell>
          <cell r="J103" t="str">
            <v>1</v>
          </cell>
          <cell r="K103" t="str">
            <v>B07</v>
          </cell>
          <cell r="L103" t="str">
            <v>01</v>
          </cell>
          <cell r="M103" t="str">
            <v>99</v>
          </cell>
          <cell r="N103" t="str">
            <v>I</v>
          </cell>
          <cell r="O103" t="str">
            <v>G</v>
          </cell>
          <cell r="P103" t="str">
            <v>F</v>
          </cell>
          <cell r="Q103" t="str">
            <v>1103</v>
          </cell>
          <cell r="R103" t="str">
            <v>0202</v>
          </cell>
          <cell r="S103" t="str">
            <v>B07</v>
          </cell>
        </row>
        <row r="104">
          <cell r="B104" t="str">
            <v>1485</v>
          </cell>
          <cell r="C104" t="str">
            <v>OPERATING BUD TRANS</v>
          </cell>
          <cell r="D104" t="str">
            <v>9101</v>
          </cell>
          <cell r="E104" t="str">
            <v>9101</v>
          </cell>
          <cell r="F104" t="str">
            <v>9101</v>
          </cell>
          <cell r="G104" t="str">
            <v>9470</v>
          </cell>
          <cell r="H104" t="str">
            <v>1000</v>
          </cell>
          <cell r="I104" t="str">
            <v>C</v>
          </cell>
          <cell r="J104" t="str">
            <v>1</v>
          </cell>
          <cell r="K104" t="str">
            <v>B07</v>
          </cell>
          <cell r="L104" t="str">
            <v>01</v>
          </cell>
          <cell r="M104" t="str">
            <v>99</v>
          </cell>
          <cell r="N104" t="str">
            <v>I</v>
          </cell>
          <cell r="O104" t="str">
            <v>G</v>
          </cell>
          <cell r="P104" t="str">
            <v>V</v>
          </cell>
          <cell r="Q104" t="str">
            <v>1103</v>
          </cell>
          <cell r="R104" t="str">
            <v>0202</v>
          </cell>
          <cell r="S104" t="str">
            <v>B07</v>
          </cell>
        </row>
        <row r="105">
          <cell r="B105" t="str">
            <v>1486</v>
          </cell>
          <cell r="C105" t="str">
            <v>IT INFRAST COGNOS</v>
          </cell>
          <cell r="D105" t="str">
            <v>9101</v>
          </cell>
          <cell r="E105" t="str">
            <v>9101</v>
          </cell>
          <cell r="F105" t="str">
            <v>9101</v>
          </cell>
          <cell r="G105" t="str">
            <v>9470</v>
          </cell>
          <cell r="H105" t="str">
            <v>1000</v>
          </cell>
          <cell r="I105" t="str">
            <v>C</v>
          </cell>
          <cell r="J105" t="str">
            <v>1</v>
          </cell>
          <cell r="K105" t="str">
            <v>B07</v>
          </cell>
          <cell r="L105" t="str">
            <v>01</v>
          </cell>
          <cell r="M105" t="str">
            <v>99</v>
          </cell>
          <cell r="N105" t="str">
            <v>I</v>
          </cell>
          <cell r="O105" t="str">
            <v>G</v>
          </cell>
          <cell r="P105" t="str">
            <v>F</v>
          </cell>
          <cell r="Q105" t="str">
            <v>0503</v>
          </cell>
          <cell r="R105" t="str">
            <v>0202</v>
          </cell>
          <cell r="S105" t="str">
            <v>B07</v>
          </cell>
        </row>
        <row r="106">
          <cell r="B106" t="str">
            <v>1487</v>
          </cell>
          <cell r="C106" t="str">
            <v>PCM-HOSP PAY METHOD</v>
          </cell>
          <cell r="D106" t="str">
            <v>9101</v>
          </cell>
          <cell r="E106" t="str">
            <v>9101</v>
          </cell>
          <cell r="F106" t="str">
            <v>9101</v>
          </cell>
          <cell r="G106" t="str">
            <v>9470</v>
          </cell>
          <cell r="H106" t="str">
            <v>1000</v>
          </cell>
          <cell r="I106" t="str">
            <v>C</v>
          </cell>
          <cell r="J106" t="str">
            <v>1</v>
          </cell>
          <cell r="K106" t="str">
            <v>B07</v>
          </cell>
          <cell r="L106" t="str">
            <v>01</v>
          </cell>
          <cell r="M106" t="str">
            <v>99</v>
          </cell>
          <cell r="N106" t="str">
            <v>I</v>
          </cell>
          <cell r="O106" t="str">
            <v>G</v>
          </cell>
          <cell r="P106" t="str">
            <v>F</v>
          </cell>
          <cell r="Q106"/>
          <cell r="R106" t="str">
            <v>0202</v>
          </cell>
          <cell r="S106" t="str">
            <v>B07</v>
          </cell>
        </row>
        <row r="107">
          <cell r="B107" t="str">
            <v>1488</v>
          </cell>
          <cell r="C107" t="str">
            <v>MANDATE OUT OF STATE</v>
          </cell>
          <cell r="D107" t="str">
            <v>9101</v>
          </cell>
          <cell r="E107" t="str">
            <v>9101</v>
          </cell>
          <cell r="F107" t="str">
            <v>9101</v>
          </cell>
          <cell r="G107" t="str">
            <v>9470</v>
          </cell>
          <cell r="H107" t="str">
            <v>1000</v>
          </cell>
          <cell r="I107" t="str">
            <v>C</v>
          </cell>
          <cell r="J107" t="str">
            <v>1</v>
          </cell>
          <cell r="K107" t="str">
            <v>B07</v>
          </cell>
          <cell r="L107" t="str">
            <v>01</v>
          </cell>
          <cell r="M107" t="str">
            <v>99</v>
          </cell>
          <cell r="N107" t="str">
            <v>I</v>
          </cell>
          <cell r="O107" t="str">
            <v>G</v>
          </cell>
          <cell r="P107" t="str">
            <v>F</v>
          </cell>
          <cell r="Q107" t="str">
            <v>1102</v>
          </cell>
          <cell r="R107" t="str">
            <v>0202</v>
          </cell>
          <cell r="S107" t="str">
            <v>B07</v>
          </cell>
        </row>
        <row r="108">
          <cell r="B108" t="str">
            <v>1489</v>
          </cell>
          <cell r="C108" t="str">
            <v>BSC-MEM SERV NASCO</v>
          </cell>
          <cell r="D108" t="str">
            <v>9101</v>
          </cell>
          <cell r="E108" t="str">
            <v>9101</v>
          </cell>
          <cell r="F108" t="str">
            <v>9101</v>
          </cell>
          <cell r="G108" t="str">
            <v>9470</v>
          </cell>
          <cell r="H108" t="str">
            <v>1000</v>
          </cell>
          <cell r="I108" t="str">
            <v>C</v>
          </cell>
          <cell r="J108" t="str">
            <v>1</v>
          </cell>
          <cell r="K108" t="str">
            <v>B07</v>
          </cell>
          <cell r="L108" t="str">
            <v>01</v>
          </cell>
          <cell r="M108" t="str">
            <v>99</v>
          </cell>
          <cell r="N108" t="str">
            <v>I</v>
          </cell>
          <cell r="O108" t="str">
            <v>G</v>
          </cell>
          <cell r="P108" t="str">
            <v>F</v>
          </cell>
          <cell r="Q108" t="str">
            <v>0503</v>
          </cell>
          <cell r="R108" t="str">
            <v>0202</v>
          </cell>
          <cell r="S108" t="str">
            <v>B07</v>
          </cell>
        </row>
        <row r="109">
          <cell r="B109" t="str">
            <v>1490</v>
          </cell>
          <cell r="C109" t="str">
            <v>BSC-MBR SLFSRV PS II</v>
          </cell>
          <cell r="D109" t="str">
            <v>9101</v>
          </cell>
          <cell r="E109" t="str">
            <v>9101</v>
          </cell>
          <cell r="F109" t="str">
            <v>9101</v>
          </cell>
          <cell r="G109" t="str">
            <v>9470</v>
          </cell>
          <cell r="H109" t="str">
            <v>1000</v>
          </cell>
          <cell r="I109" t="str">
            <v>C</v>
          </cell>
          <cell r="J109" t="str">
            <v>1</v>
          </cell>
          <cell r="K109" t="str">
            <v>B07</v>
          </cell>
          <cell r="L109" t="str">
            <v>01</v>
          </cell>
          <cell r="M109" t="str">
            <v>99</v>
          </cell>
          <cell r="N109" t="str">
            <v>I</v>
          </cell>
          <cell r="O109" t="str">
            <v>G</v>
          </cell>
          <cell r="P109" t="str">
            <v>F</v>
          </cell>
          <cell r="Q109" t="str">
            <v>1103</v>
          </cell>
          <cell r="R109" t="str">
            <v>0202</v>
          </cell>
          <cell r="S109" t="str">
            <v>B07</v>
          </cell>
        </row>
        <row r="110">
          <cell r="B110" t="str">
            <v>1491</v>
          </cell>
          <cell r="C110" t="str">
            <v>BSC-CTI CUST SEGMENT</v>
          </cell>
          <cell r="D110" t="str">
            <v>9101</v>
          </cell>
          <cell r="E110" t="str">
            <v>9101</v>
          </cell>
          <cell r="F110" t="str">
            <v>9101</v>
          </cell>
          <cell r="G110" t="str">
            <v>9470</v>
          </cell>
          <cell r="H110" t="str">
            <v>1000</v>
          </cell>
          <cell r="I110" t="str">
            <v>C</v>
          </cell>
          <cell r="J110" t="str">
            <v>1</v>
          </cell>
          <cell r="K110" t="str">
            <v>B07</v>
          </cell>
          <cell r="L110" t="str">
            <v>01</v>
          </cell>
          <cell r="M110" t="str">
            <v>99</v>
          </cell>
          <cell r="N110" t="str">
            <v>I</v>
          </cell>
          <cell r="O110" t="str">
            <v>G</v>
          </cell>
          <cell r="P110" t="str">
            <v>F</v>
          </cell>
          <cell r="Q110" t="str">
            <v>0503</v>
          </cell>
          <cell r="R110" t="str">
            <v>0202</v>
          </cell>
          <cell r="S110" t="str">
            <v>B07</v>
          </cell>
        </row>
        <row r="111">
          <cell r="B111" t="str">
            <v>1492</v>
          </cell>
          <cell r="C111" t="str">
            <v>BSC MMSRV RLS 262</v>
          </cell>
          <cell r="D111" t="str">
            <v>9101</v>
          </cell>
          <cell r="E111" t="str">
            <v>9101</v>
          </cell>
          <cell r="F111" t="str">
            <v>9101</v>
          </cell>
          <cell r="G111" t="str">
            <v>9470</v>
          </cell>
          <cell r="H111" t="str">
            <v>1000</v>
          </cell>
          <cell r="I111" t="str">
            <v>C</v>
          </cell>
          <cell r="J111" t="str">
            <v>1</v>
          </cell>
          <cell r="K111" t="str">
            <v>B07</v>
          </cell>
          <cell r="L111" t="str">
            <v>01</v>
          </cell>
          <cell r="M111" t="str">
            <v>99</v>
          </cell>
          <cell r="N111" t="str">
            <v>I</v>
          </cell>
          <cell r="O111" t="str">
            <v>G</v>
          </cell>
          <cell r="P111" t="str">
            <v>F</v>
          </cell>
          <cell r="Q111" t="str">
            <v>1103</v>
          </cell>
          <cell r="R111" t="str">
            <v>0202</v>
          </cell>
          <cell r="S111" t="str">
            <v>B07</v>
          </cell>
        </row>
        <row r="112">
          <cell r="B112" t="str">
            <v>1493</v>
          </cell>
          <cell r="C112" t="str">
            <v>TEST REGION CLEAN UP</v>
          </cell>
          <cell r="D112" t="str">
            <v>9101</v>
          </cell>
          <cell r="E112" t="str">
            <v>9101</v>
          </cell>
          <cell r="F112" t="str">
            <v>9101</v>
          </cell>
          <cell r="G112" t="str">
            <v>9470</v>
          </cell>
          <cell r="H112" t="str">
            <v>1000</v>
          </cell>
          <cell r="I112" t="str">
            <v>C</v>
          </cell>
          <cell r="J112" t="str">
            <v>1</v>
          </cell>
          <cell r="K112" t="str">
            <v>B07</v>
          </cell>
          <cell r="L112" t="str">
            <v>01</v>
          </cell>
          <cell r="M112" t="str">
            <v>99</v>
          </cell>
          <cell r="N112" t="str">
            <v>I</v>
          </cell>
          <cell r="O112" t="str">
            <v>G</v>
          </cell>
          <cell r="P112" t="str">
            <v>F</v>
          </cell>
          <cell r="Q112" t="str">
            <v>0503</v>
          </cell>
          <cell r="R112" t="str">
            <v>0202</v>
          </cell>
          <cell r="S112" t="str">
            <v>B07</v>
          </cell>
        </row>
        <row r="113">
          <cell r="B113" t="str">
            <v>1494</v>
          </cell>
          <cell r="C113" t="str">
            <v>RATING &amp; TREND PHS 2</v>
          </cell>
          <cell r="D113" t="str">
            <v>9101</v>
          </cell>
          <cell r="E113" t="str">
            <v>9101</v>
          </cell>
          <cell r="F113" t="str">
            <v>9101</v>
          </cell>
          <cell r="G113" t="str">
            <v>9470</v>
          </cell>
          <cell r="H113" t="str">
            <v>1000</v>
          </cell>
          <cell r="I113" t="str">
            <v>C</v>
          </cell>
          <cell r="J113" t="str">
            <v>1</v>
          </cell>
          <cell r="K113" t="str">
            <v>B07</v>
          </cell>
          <cell r="L113" t="str">
            <v>01</v>
          </cell>
          <cell r="M113" t="str">
            <v>99</v>
          </cell>
          <cell r="N113" t="str">
            <v>I</v>
          </cell>
          <cell r="O113" t="str">
            <v>G</v>
          </cell>
          <cell r="P113" t="str">
            <v>F</v>
          </cell>
          <cell r="Q113" t="str">
            <v>0503</v>
          </cell>
          <cell r="R113" t="str">
            <v>0302</v>
          </cell>
          <cell r="S113" t="str">
            <v>B07</v>
          </cell>
        </row>
        <row r="114">
          <cell r="B114" t="str">
            <v>1500</v>
          </cell>
          <cell r="C114" t="str">
            <v>PROV INFO TECHNOLOGY</v>
          </cell>
          <cell r="D114" t="str">
            <v>1500</v>
          </cell>
          <cell r="E114" t="str">
            <v>1500</v>
          </cell>
          <cell r="F114" t="str">
            <v>1500</v>
          </cell>
          <cell r="G114" t="str">
            <v>8591</v>
          </cell>
          <cell r="H114" t="str">
            <v>1000</v>
          </cell>
          <cell r="I114" t="str">
            <v>C</v>
          </cell>
          <cell r="J114" t="str">
            <v>1</v>
          </cell>
          <cell r="K114" t="str">
            <v>B07</v>
          </cell>
          <cell r="L114" t="str">
            <v>01</v>
          </cell>
          <cell r="M114" t="str">
            <v>99</v>
          </cell>
          <cell r="N114" t="str">
            <v>I</v>
          </cell>
          <cell r="O114" t="str">
            <v>C</v>
          </cell>
          <cell r="P114" t="str">
            <v>V</v>
          </cell>
          <cell r="Q114"/>
          <cell r="R114" t="str">
            <v>1297</v>
          </cell>
          <cell r="S114" t="str">
            <v>B07</v>
          </cell>
        </row>
        <row r="115">
          <cell r="B115" t="str">
            <v>1501</v>
          </cell>
          <cell r="C115" t="str">
            <v>SYSTEM &amp; CONTROLS</v>
          </cell>
          <cell r="D115" t="str">
            <v>1501</v>
          </cell>
          <cell r="E115" t="str">
            <v>1501</v>
          </cell>
          <cell r="F115" t="str">
            <v>7061</v>
          </cell>
          <cell r="G115" t="str">
            <v>8591</v>
          </cell>
          <cell r="H115" t="str">
            <v>1000</v>
          </cell>
          <cell r="I115" t="str">
            <v>C</v>
          </cell>
          <cell r="J115" t="str">
            <v>1</v>
          </cell>
          <cell r="K115" t="str">
            <v>B07</v>
          </cell>
          <cell r="L115" t="str">
            <v>01</v>
          </cell>
          <cell r="M115" t="str">
            <v>99</v>
          </cell>
          <cell r="N115" t="str">
            <v>I</v>
          </cell>
          <cell r="O115" t="str">
            <v>G</v>
          </cell>
          <cell r="P115" t="str">
            <v>V</v>
          </cell>
          <cell r="Q115"/>
          <cell r="R115" t="str">
            <v>1297</v>
          </cell>
          <cell r="S115" t="str">
            <v>B07</v>
          </cell>
        </row>
        <row r="116">
          <cell r="B116" t="str">
            <v>1505</v>
          </cell>
          <cell r="C116" t="str">
            <v>PTG SI EMC</v>
          </cell>
          <cell r="D116" t="str">
            <v>8580</v>
          </cell>
          <cell r="E116" t="str">
            <v>1500</v>
          </cell>
          <cell r="F116" t="str">
            <v>1500</v>
          </cell>
          <cell r="G116" t="str">
            <v>8591</v>
          </cell>
          <cell r="H116" t="str">
            <v>1000</v>
          </cell>
          <cell r="I116" t="str">
            <v>C</v>
          </cell>
          <cell r="J116" t="str">
            <v>1</v>
          </cell>
          <cell r="K116" t="str">
            <v>B07</v>
          </cell>
          <cell r="L116" t="str">
            <v>95</v>
          </cell>
          <cell r="M116" t="str">
            <v>99</v>
          </cell>
          <cell r="N116" t="str">
            <v>I</v>
          </cell>
          <cell r="O116" t="str">
            <v>C</v>
          </cell>
          <cell r="P116" t="str">
            <v>V</v>
          </cell>
          <cell r="Q116"/>
          <cell r="R116" t="str">
            <v>1297</v>
          </cell>
          <cell r="S116" t="str">
            <v>B07</v>
          </cell>
        </row>
        <row r="117">
          <cell r="B117" t="str">
            <v>1515</v>
          </cell>
          <cell r="C117" t="str">
            <v>PIT-INSTITUTNAL SVCS</v>
          </cell>
          <cell r="D117" t="str">
            <v>1500</v>
          </cell>
          <cell r="E117" t="str">
            <v>1500</v>
          </cell>
          <cell r="F117" t="str">
            <v>1500</v>
          </cell>
          <cell r="G117" t="str">
            <v>8591</v>
          </cell>
          <cell r="H117" t="str">
            <v>1000</v>
          </cell>
          <cell r="I117" t="str">
            <v>C</v>
          </cell>
          <cell r="J117" t="str">
            <v>1</v>
          </cell>
          <cell r="K117" t="str">
            <v>B07</v>
          </cell>
          <cell r="L117" t="str">
            <v>95</v>
          </cell>
          <cell r="M117" t="str">
            <v>99</v>
          </cell>
          <cell r="N117" t="str">
            <v>I</v>
          </cell>
          <cell r="O117" t="str">
            <v>C</v>
          </cell>
          <cell r="P117" t="str">
            <v>V</v>
          </cell>
          <cell r="Q117"/>
          <cell r="R117" t="str">
            <v>1297</v>
          </cell>
          <cell r="S117" t="str">
            <v>B07</v>
          </cell>
        </row>
        <row r="118">
          <cell r="B118" t="str">
            <v>1520</v>
          </cell>
          <cell r="C118" t="str">
            <v>PIT-EMC EDUCATION</v>
          </cell>
          <cell r="D118" t="str">
            <v>1500</v>
          </cell>
          <cell r="E118" t="str">
            <v>1500</v>
          </cell>
          <cell r="F118" t="str">
            <v>1500</v>
          </cell>
          <cell r="G118" t="str">
            <v>8591</v>
          </cell>
          <cell r="H118" t="str">
            <v>1000</v>
          </cell>
          <cell r="I118" t="str">
            <v>C</v>
          </cell>
          <cell r="J118" t="str">
            <v>1</v>
          </cell>
          <cell r="K118" t="str">
            <v>B07</v>
          </cell>
          <cell r="L118" t="str">
            <v>95</v>
          </cell>
          <cell r="M118" t="str">
            <v>99</v>
          </cell>
          <cell r="N118" t="str">
            <v>I</v>
          </cell>
          <cell r="O118" t="str">
            <v>C</v>
          </cell>
          <cell r="P118" t="str">
            <v>V</v>
          </cell>
          <cell r="Q118"/>
          <cell r="R118" t="str">
            <v>1297</v>
          </cell>
          <cell r="S118" t="str">
            <v>B07</v>
          </cell>
        </row>
        <row r="119">
          <cell r="B119" t="str">
            <v>1525</v>
          </cell>
          <cell r="C119" t="str">
            <v>PIT-PRODUCT SUPPORT</v>
          </cell>
          <cell r="D119" t="str">
            <v>1500</v>
          </cell>
          <cell r="E119" t="str">
            <v>1500</v>
          </cell>
          <cell r="F119" t="str">
            <v>1500</v>
          </cell>
          <cell r="G119" t="str">
            <v>8591</v>
          </cell>
          <cell r="H119" t="str">
            <v>1000</v>
          </cell>
          <cell r="I119" t="str">
            <v>C</v>
          </cell>
          <cell r="J119" t="str">
            <v>1</v>
          </cell>
          <cell r="K119" t="str">
            <v>B07</v>
          </cell>
          <cell r="L119" t="str">
            <v>95</v>
          </cell>
          <cell r="M119" t="str">
            <v>99</v>
          </cell>
          <cell r="N119" t="str">
            <v>I</v>
          </cell>
          <cell r="O119" t="str">
            <v>C</v>
          </cell>
          <cell r="P119" t="str">
            <v>V</v>
          </cell>
          <cell r="Q119"/>
          <cell r="R119" t="str">
            <v>1297</v>
          </cell>
          <cell r="S119" t="str">
            <v>B07</v>
          </cell>
        </row>
        <row r="120">
          <cell r="B120" t="str">
            <v>1542</v>
          </cell>
          <cell r="C120" t="str">
            <v>SERV INTEG &amp; BUS ADM</v>
          </cell>
          <cell r="D120" t="str">
            <v>1542</v>
          </cell>
          <cell r="E120" t="str">
            <v>1542</v>
          </cell>
          <cell r="F120" t="str">
            <v>5300</v>
          </cell>
          <cell r="G120" t="str">
            <v>5000</v>
          </cell>
          <cell r="H120" t="str">
            <v>1000</v>
          </cell>
          <cell r="I120" t="str">
            <v>C</v>
          </cell>
          <cell r="J120" t="str">
            <v>1</v>
          </cell>
          <cell r="K120" t="str">
            <v>B06</v>
          </cell>
          <cell r="L120" t="str">
            <v>8</v>
          </cell>
          <cell r="M120" t="str">
            <v>99</v>
          </cell>
          <cell r="N120" t="str">
            <v>I</v>
          </cell>
          <cell r="O120"/>
          <cell r="P120"/>
          <cell r="Q120"/>
          <cell r="R120" t="str">
            <v>0504</v>
          </cell>
          <cell r="S120" t="str">
            <v>B06</v>
          </cell>
        </row>
        <row r="121">
          <cell r="B121" t="str">
            <v>1566</v>
          </cell>
          <cell r="C121" t="str">
            <v>OLB REPORTING</v>
          </cell>
          <cell r="D121" t="str">
            <v>9101</v>
          </cell>
          <cell r="E121" t="str">
            <v>9101</v>
          </cell>
          <cell r="F121" t="str">
            <v>9101</v>
          </cell>
          <cell r="G121" t="str">
            <v>9470</v>
          </cell>
          <cell r="H121" t="str">
            <v>1000</v>
          </cell>
          <cell r="I121" t="str">
            <v>C</v>
          </cell>
          <cell r="J121" t="str">
            <v>2</v>
          </cell>
          <cell r="K121" t="str">
            <v>B07</v>
          </cell>
          <cell r="L121" t="str">
            <v>1</v>
          </cell>
          <cell r="M121" t="str">
            <v>99</v>
          </cell>
          <cell r="N121" t="str">
            <v>I</v>
          </cell>
          <cell r="O121"/>
          <cell r="P121"/>
          <cell r="Q121"/>
          <cell r="R121" t="str">
            <v>0104</v>
          </cell>
          <cell r="S121" t="str">
            <v>B07</v>
          </cell>
        </row>
        <row r="122">
          <cell r="B122" t="str">
            <v>1599</v>
          </cell>
          <cell r="C122" t="str">
            <v>HIPAA - SECURITY</v>
          </cell>
          <cell r="D122" t="str">
            <v>3237</v>
          </cell>
          <cell r="E122" t="str">
            <v>9101</v>
          </cell>
          <cell r="F122" t="str">
            <v>9101</v>
          </cell>
          <cell r="G122" t="str">
            <v>9470</v>
          </cell>
          <cell r="H122" t="str">
            <v>1000</v>
          </cell>
          <cell r="I122" t="str">
            <v>C</v>
          </cell>
          <cell r="J122"/>
          <cell r="K122" t="str">
            <v>B13</v>
          </cell>
          <cell r="L122" t="str">
            <v>1</v>
          </cell>
          <cell r="M122" t="str">
            <v>L</v>
          </cell>
          <cell r="N122" t="str">
            <v>D</v>
          </cell>
          <cell r="O122"/>
          <cell r="P122"/>
          <cell r="Q122"/>
          <cell r="R122" t="str">
            <v>0204</v>
          </cell>
          <cell r="S122" t="str">
            <v>B13</v>
          </cell>
        </row>
        <row r="123">
          <cell r="B123" t="str">
            <v>1600</v>
          </cell>
          <cell r="C123" t="str">
            <v>RAMS</v>
          </cell>
          <cell r="D123" t="str">
            <v>9101</v>
          </cell>
          <cell r="E123" t="str">
            <v>9101</v>
          </cell>
          <cell r="F123" t="str">
            <v>9101</v>
          </cell>
          <cell r="G123" t="str">
            <v>9470</v>
          </cell>
          <cell r="H123" t="str">
            <v>1000</v>
          </cell>
          <cell r="I123" t="str">
            <v>C</v>
          </cell>
          <cell r="J123" t="str">
            <v>1</v>
          </cell>
          <cell r="K123" t="str">
            <v>B07</v>
          </cell>
          <cell r="L123" t="str">
            <v>01</v>
          </cell>
          <cell r="M123" t="str">
            <v>99</v>
          </cell>
          <cell r="N123" t="str">
            <v>I</v>
          </cell>
          <cell r="O123" t="str">
            <v>G</v>
          </cell>
          <cell r="P123" t="str">
            <v>V</v>
          </cell>
          <cell r="Q123"/>
          <cell r="R123" t="str">
            <v>0402</v>
          </cell>
          <cell r="S123" t="str">
            <v>B07</v>
          </cell>
        </row>
        <row r="124">
          <cell r="B124" t="str">
            <v>1658</v>
          </cell>
          <cell r="C124" t="str">
            <v>MENTAL HLTH STRATEGY</v>
          </cell>
          <cell r="D124" t="str">
            <v>1658</v>
          </cell>
          <cell r="E124" t="str">
            <v>1658</v>
          </cell>
          <cell r="F124" t="str">
            <v>8594</v>
          </cell>
          <cell r="G124" t="str">
            <v>7000</v>
          </cell>
          <cell r="H124" t="str">
            <v>1000</v>
          </cell>
          <cell r="I124" t="str">
            <v>C</v>
          </cell>
          <cell r="J124" t="str">
            <v>1</v>
          </cell>
          <cell r="K124" t="str">
            <v>B10</v>
          </cell>
          <cell r="L124"/>
          <cell r="M124" t="str">
            <v>99</v>
          </cell>
          <cell r="N124" t="str">
            <v>I</v>
          </cell>
          <cell r="O124"/>
          <cell r="P124"/>
          <cell r="Q124"/>
          <cell r="R124" t="str">
            <v>0604</v>
          </cell>
          <cell r="S124" t="str">
            <v>B10</v>
          </cell>
        </row>
        <row r="125">
          <cell r="B125" t="str">
            <v>1746</v>
          </cell>
          <cell r="C125" t="str">
            <v>AAM BLUE ENROLL MBR</v>
          </cell>
          <cell r="D125" t="str">
            <v>9101</v>
          </cell>
          <cell r="E125" t="str">
            <v>9101</v>
          </cell>
          <cell r="F125" t="str">
            <v>9101</v>
          </cell>
          <cell r="G125" t="str">
            <v>9470</v>
          </cell>
          <cell r="H125" t="str">
            <v>1000</v>
          </cell>
          <cell r="I125" t="str">
            <v>C</v>
          </cell>
          <cell r="J125" t="str">
            <v>1</v>
          </cell>
          <cell r="K125" t="str">
            <v>B07</v>
          </cell>
          <cell r="L125" t="str">
            <v>01</v>
          </cell>
          <cell r="M125" t="str">
            <v>99</v>
          </cell>
          <cell r="N125" t="str">
            <v>I</v>
          </cell>
          <cell r="O125"/>
          <cell r="P125"/>
          <cell r="Q125"/>
          <cell r="R125" t="str">
            <v>0203</v>
          </cell>
          <cell r="S125" t="str">
            <v>B07</v>
          </cell>
        </row>
        <row r="126">
          <cell r="B126" t="str">
            <v>1851</v>
          </cell>
          <cell r="C126" t="str">
            <v>AM-LGE GRP ACCT EXEC</v>
          </cell>
          <cell r="D126" t="str">
            <v>9823</v>
          </cell>
          <cell r="E126" t="str">
            <v>3934</v>
          </cell>
          <cell r="F126" t="str">
            <v>5000</v>
          </cell>
          <cell r="G126" t="str">
            <v>5000</v>
          </cell>
          <cell r="H126" t="str">
            <v>1000</v>
          </cell>
          <cell r="I126" t="str">
            <v>C</v>
          </cell>
          <cell r="J126" t="str">
            <v>2</v>
          </cell>
          <cell r="K126" t="str">
            <v>B01</v>
          </cell>
          <cell r="L126" t="str">
            <v>99</v>
          </cell>
          <cell r="M126" t="str">
            <v>99</v>
          </cell>
          <cell r="N126" t="str">
            <v>D</v>
          </cell>
          <cell r="O126" t="str">
            <v>G</v>
          </cell>
          <cell r="P126" t="str">
            <v>F</v>
          </cell>
          <cell r="Q126"/>
          <cell r="R126" t="str">
            <v>1297</v>
          </cell>
          <cell r="S126" t="str">
            <v>B01</v>
          </cell>
        </row>
        <row r="127">
          <cell r="B127" t="str">
            <v>1852</v>
          </cell>
          <cell r="C127" t="str">
            <v>ACCT MGMT SERVICE</v>
          </cell>
          <cell r="D127" t="str">
            <v>1852</v>
          </cell>
          <cell r="E127" t="str">
            <v>9814</v>
          </cell>
          <cell r="F127" t="str">
            <v>5000</v>
          </cell>
          <cell r="G127" t="str">
            <v>5000</v>
          </cell>
          <cell r="H127" t="str">
            <v>1000</v>
          </cell>
          <cell r="I127" t="str">
            <v>C</v>
          </cell>
          <cell r="J127" t="str">
            <v>2</v>
          </cell>
          <cell r="K127" t="str">
            <v>B01</v>
          </cell>
          <cell r="L127" t="str">
            <v>99</v>
          </cell>
          <cell r="M127" t="str">
            <v>99</v>
          </cell>
          <cell r="N127" t="str">
            <v>D</v>
          </cell>
          <cell r="O127" t="str">
            <v>G</v>
          </cell>
          <cell r="P127" t="str">
            <v>F</v>
          </cell>
          <cell r="Q127"/>
          <cell r="R127" t="str">
            <v>1297</v>
          </cell>
          <cell r="S127" t="str">
            <v>B01</v>
          </cell>
        </row>
        <row r="128">
          <cell r="B128" t="str">
            <v>1853</v>
          </cell>
          <cell r="C128" t="str">
            <v>EAST ACCOUNT MGMT</v>
          </cell>
          <cell r="D128" t="str">
            <v>1011</v>
          </cell>
          <cell r="E128" t="str">
            <v>2229</v>
          </cell>
          <cell r="F128" t="str">
            <v>5000</v>
          </cell>
          <cell r="G128" t="str">
            <v>5000</v>
          </cell>
          <cell r="H128" t="str">
            <v>1000</v>
          </cell>
          <cell r="I128" t="str">
            <v>C</v>
          </cell>
          <cell r="J128" t="str">
            <v>2</v>
          </cell>
          <cell r="K128" t="str">
            <v>B01</v>
          </cell>
          <cell r="L128" t="str">
            <v>99</v>
          </cell>
          <cell r="M128" t="str">
            <v>99</v>
          </cell>
          <cell r="N128" t="str">
            <v>D</v>
          </cell>
          <cell r="O128" t="str">
            <v>G</v>
          </cell>
          <cell r="P128" t="str">
            <v>F</v>
          </cell>
          <cell r="Q128"/>
          <cell r="R128" t="str">
            <v>1297</v>
          </cell>
          <cell r="S128" t="str">
            <v>B01</v>
          </cell>
        </row>
        <row r="129">
          <cell r="B129" t="str">
            <v>1864</v>
          </cell>
          <cell r="C129" t="str">
            <v>SELECT MARK MUNI AE</v>
          </cell>
          <cell r="D129" t="str">
            <v>6589</v>
          </cell>
          <cell r="E129" t="str">
            <v>1865</v>
          </cell>
          <cell r="F129" t="str">
            <v>5000</v>
          </cell>
          <cell r="G129" t="str">
            <v>5000</v>
          </cell>
          <cell r="H129" t="str">
            <v>1000</v>
          </cell>
          <cell r="I129" t="str">
            <v>C</v>
          </cell>
          <cell r="J129" t="str">
            <v>2</v>
          </cell>
          <cell r="K129" t="str">
            <v>B01</v>
          </cell>
          <cell r="L129" t="str">
            <v>99</v>
          </cell>
          <cell r="M129" t="str">
            <v>99</v>
          </cell>
          <cell r="N129" t="str">
            <v>D</v>
          </cell>
          <cell r="O129" t="str">
            <v>G</v>
          </cell>
          <cell r="P129" t="str">
            <v>F</v>
          </cell>
          <cell r="Q129"/>
          <cell r="R129" t="str">
            <v>1297</v>
          </cell>
          <cell r="S129" t="str">
            <v>B01</v>
          </cell>
        </row>
        <row r="130">
          <cell r="B130" t="str">
            <v>1865</v>
          </cell>
          <cell r="C130" t="str">
            <v>SEL MKT-VP SEL MARK</v>
          </cell>
          <cell r="D130" t="str">
            <v>1865</v>
          </cell>
          <cell r="E130" t="str">
            <v>1865</v>
          </cell>
          <cell r="F130" t="str">
            <v>5000</v>
          </cell>
          <cell r="G130" t="str">
            <v>5000</v>
          </cell>
          <cell r="H130" t="str">
            <v>1000</v>
          </cell>
          <cell r="I130" t="str">
            <v>C</v>
          </cell>
          <cell r="J130" t="str">
            <v>2</v>
          </cell>
          <cell r="K130" t="str">
            <v>B01</v>
          </cell>
          <cell r="L130" t="str">
            <v>99</v>
          </cell>
          <cell r="M130" t="str">
            <v>99</v>
          </cell>
          <cell r="N130" t="str">
            <v>D</v>
          </cell>
          <cell r="O130" t="str">
            <v>G</v>
          </cell>
          <cell r="P130" t="str">
            <v>F</v>
          </cell>
          <cell r="Q130"/>
          <cell r="R130" t="str">
            <v>1297</v>
          </cell>
          <cell r="S130" t="str">
            <v>B01</v>
          </cell>
        </row>
        <row r="131">
          <cell r="B131" t="str">
            <v>1873</v>
          </cell>
          <cell r="C131" t="str">
            <v>LOCAL II</v>
          </cell>
          <cell r="D131" t="str">
            <v>2586</v>
          </cell>
          <cell r="E131" t="str">
            <v>8304</v>
          </cell>
          <cell r="F131" t="str">
            <v>5300</v>
          </cell>
          <cell r="G131" t="str">
            <v>5000</v>
          </cell>
          <cell r="H131" t="str">
            <v>1000</v>
          </cell>
          <cell r="I131" t="str">
            <v>C</v>
          </cell>
          <cell r="J131" t="str">
            <v>1</v>
          </cell>
          <cell r="K131" t="str">
            <v>B06</v>
          </cell>
          <cell r="L131" t="str">
            <v>08</v>
          </cell>
          <cell r="M131" t="str">
            <v>99</v>
          </cell>
          <cell r="N131" t="str">
            <v>D</v>
          </cell>
          <cell r="O131" t="str">
            <v>G</v>
          </cell>
          <cell r="P131" t="str">
            <v>F</v>
          </cell>
          <cell r="Q131"/>
          <cell r="R131" t="str">
            <v>1293</v>
          </cell>
          <cell r="S131" t="str">
            <v>B06</v>
          </cell>
        </row>
        <row r="132">
          <cell r="B132" t="str">
            <v>1885</v>
          </cell>
          <cell r="C132" t="str">
            <v>SELECT MKT ADMIN</v>
          </cell>
          <cell r="D132" t="str">
            <v>1865</v>
          </cell>
          <cell r="E132" t="str">
            <v>1865</v>
          </cell>
          <cell r="F132" t="str">
            <v>5000</v>
          </cell>
          <cell r="G132" t="str">
            <v>5000</v>
          </cell>
          <cell r="H132" t="str">
            <v>1000</v>
          </cell>
          <cell r="I132" t="str">
            <v>C</v>
          </cell>
          <cell r="J132" t="str">
            <v>2</v>
          </cell>
          <cell r="K132" t="str">
            <v>B01</v>
          </cell>
          <cell r="L132"/>
          <cell r="M132" t="str">
            <v>99</v>
          </cell>
          <cell r="N132" t="str">
            <v>D</v>
          </cell>
          <cell r="O132" t="str">
            <v>G</v>
          </cell>
          <cell r="P132" t="str">
            <v>F</v>
          </cell>
          <cell r="Q132"/>
          <cell r="R132" t="str">
            <v>0604</v>
          </cell>
          <cell r="S132" t="str">
            <v>B01</v>
          </cell>
        </row>
        <row r="133">
          <cell r="B133" t="str">
            <v>1901</v>
          </cell>
          <cell r="C133" t="str">
            <v>BILLING RTS INPUT DW</v>
          </cell>
          <cell r="D133" t="str">
            <v>9101</v>
          </cell>
          <cell r="E133" t="str">
            <v>9101</v>
          </cell>
          <cell r="F133" t="str">
            <v>9101</v>
          </cell>
          <cell r="G133" t="str">
            <v>9470</v>
          </cell>
          <cell r="H133" t="str">
            <v>1000</v>
          </cell>
          <cell r="I133" t="str">
            <v>C</v>
          </cell>
          <cell r="J133" t="str">
            <v>1</v>
          </cell>
          <cell r="K133" t="str">
            <v>B07</v>
          </cell>
          <cell r="L133" t="str">
            <v>01</v>
          </cell>
          <cell r="M133" t="str">
            <v>99</v>
          </cell>
          <cell r="N133" t="str">
            <v>I</v>
          </cell>
          <cell r="O133" t="str">
            <v>G</v>
          </cell>
          <cell r="P133" t="str">
            <v>V</v>
          </cell>
          <cell r="Q133"/>
          <cell r="R133" t="str">
            <v>0402</v>
          </cell>
          <cell r="S133" t="str">
            <v>B07</v>
          </cell>
        </row>
        <row r="134">
          <cell r="B134" t="str">
            <v>1930</v>
          </cell>
          <cell r="C134" t="str">
            <v>MTM PERFORMANCE MGMT</v>
          </cell>
          <cell r="D134" t="str">
            <v>1930</v>
          </cell>
          <cell r="E134" t="str">
            <v>1930</v>
          </cell>
          <cell r="F134" t="str">
            <v>4360</v>
          </cell>
          <cell r="G134" t="str">
            <v>4020</v>
          </cell>
          <cell r="H134" t="str">
            <v>1000</v>
          </cell>
          <cell r="I134" t="str">
            <v>C</v>
          </cell>
          <cell r="J134" t="str">
            <v>2</v>
          </cell>
          <cell r="K134" t="str">
            <v>S22</v>
          </cell>
          <cell r="L134" t="str">
            <v>01</v>
          </cell>
          <cell r="M134" t="str">
            <v>E</v>
          </cell>
          <cell r="N134" t="str">
            <v>O</v>
          </cell>
          <cell r="O134" t="str">
            <v>C</v>
          </cell>
          <cell r="P134" t="str">
            <v>V</v>
          </cell>
          <cell r="Q134"/>
          <cell r="R134" t="str">
            <v>1297</v>
          </cell>
          <cell r="S134" t="str">
            <v>S22</v>
          </cell>
        </row>
        <row r="135">
          <cell r="B135" t="str">
            <v>1932</v>
          </cell>
          <cell r="C135" t="str">
            <v>EOB MAILINGS</v>
          </cell>
          <cell r="D135" t="str">
            <v>1932</v>
          </cell>
          <cell r="E135" t="str">
            <v>1932</v>
          </cell>
          <cell r="F135" t="str">
            <v>5300</v>
          </cell>
          <cell r="G135" t="str">
            <v>5000</v>
          </cell>
          <cell r="H135" t="str">
            <v>1000</v>
          </cell>
          <cell r="I135" t="str">
            <v>C</v>
          </cell>
          <cell r="J135" t="str">
            <v>1</v>
          </cell>
          <cell r="K135" t="str">
            <v>B05</v>
          </cell>
          <cell r="L135" t="str">
            <v>01</v>
          </cell>
          <cell r="M135" t="str">
            <v>A</v>
          </cell>
          <cell r="N135" t="str">
            <v>D</v>
          </cell>
          <cell r="O135" t="str">
            <v>C</v>
          </cell>
          <cell r="P135" t="str">
            <v>V</v>
          </cell>
          <cell r="Q135"/>
          <cell r="R135" t="str">
            <v>1088</v>
          </cell>
          <cell r="S135" t="str">
            <v>B05</v>
          </cell>
        </row>
        <row r="136">
          <cell r="B136" t="str">
            <v>1934</v>
          </cell>
          <cell r="C136" t="str">
            <v>PROFESSIONAL I &amp; II</v>
          </cell>
          <cell r="D136" t="str">
            <v>1941</v>
          </cell>
          <cell r="E136" t="str">
            <v>3245</v>
          </cell>
          <cell r="F136" t="str">
            <v>8606</v>
          </cell>
          <cell r="G136" t="str">
            <v>7000</v>
          </cell>
          <cell r="H136" t="str">
            <v>1000</v>
          </cell>
          <cell r="I136" t="str">
            <v>C</v>
          </cell>
          <cell r="J136" t="str">
            <v>1</v>
          </cell>
          <cell r="K136" t="str">
            <v>B12</v>
          </cell>
          <cell r="L136" t="str">
            <v>66</v>
          </cell>
          <cell r="M136" t="str">
            <v>99</v>
          </cell>
          <cell r="N136" t="str">
            <v>I</v>
          </cell>
          <cell r="O136" t="str">
            <v>C</v>
          </cell>
          <cell r="P136" t="str">
            <v>V</v>
          </cell>
          <cell r="Q136"/>
          <cell r="R136" t="str">
            <v>0698</v>
          </cell>
          <cell r="S136" t="str">
            <v>B12</v>
          </cell>
        </row>
        <row r="137">
          <cell r="B137" t="str">
            <v>1935</v>
          </cell>
          <cell r="C137" t="str">
            <v>PROV ENROLL CALL CNT</v>
          </cell>
          <cell r="D137" t="str">
            <v>1941</v>
          </cell>
          <cell r="E137" t="str">
            <v>3245</v>
          </cell>
          <cell r="F137" t="str">
            <v>8606</v>
          </cell>
          <cell r="G137" t="str">
            <v>7000</v>
          </cell>
          <cell r="H137" t="str">
            <v>1000</v>
          </cell>
          <cell r="I137" t="str">
            <v>C</v>
          </cell>
          <cell r="J137" t="str">
            <v>1</v>
          </cell>
          <cell r="K137" t="str">
            <v>B12</v>
          </cell>
          <cell r="L137" t="str">
            <v>66</v>
          </cell>
          <cell r="M137" t="str">
            <v>99</v>
          </cell>
          <cell r="N137" t="str">
            <v>I</v>
          </cell>
          <cell r="O137" t="str">
            <v>C</v>
          </cell>
          <cell r="P137" t="str">
            <v>V</v>
          </cell>
          <cell r="Q137" t="str">
            <v>0902</v>
          </cell>
          <cell r="R137" t="str">
            <v>0698</v>
          </cell>
          <cell r="S137" t="str">
            <v>B12</v>
          </cell>
        </row>
        <row r="138">
          <cell r="B138" t="str">
            <v>1936</v>
          </cell>
          <cell r="C138" t="str">
            <v>INSTITUTIONAL/SPEC</v>
          </cell>
          <cell r="D138" t="str">
            <v>1280</v>
          </cell>
          <cell r="E138" t="str">
            <v>3245</v>
          </cell>
          <cell r="F138" t="str">
            <v>8606</v>
          </cell>
          <cell r="G138" t="str">
            <v>7000</v>
          </cell>
          <cell r="H138" t="str">
            <v>1000</v>
          </cell>
          <cell r="I138" t="str">
            <v>C</v>
          </cell>
          <cell r="J138" t="str">
            <v>1</v>
          </cell>
          <cell r="K138" t="str">
            <v>B12</v>
          </cell>
          <cell r="L138" t="str">
            <v>66</v>
          </cell>
          <cell r="M138" t="str">
            <v>99</v>
          </cell>
          <cell r="N138" t="str">
            <v>I</v>
          </cell>
          <cell r="O138" t="str">
            <v>C</v>
          </cell>
          <cell r="P138" t="str">
            <v>V</v>
          </cell>
          <cell r="Q138"/>
          <cell r="R138" t="str">
            <v>0698</v>
          </cell>
          <cell r="S138" t="str">
            <v>B12</v>
          </cell>
        </row>
        <row r="139">
          <cell r="B139" t="str">
            <v>1937</v>
          </cell>
          <cell r="C139" t="str">
            <v>ANCILLARY &amp; CAT</v>
          </cell>
          <cell r="D139" t="str">
            <v>1941</v>
          </cell>
          <cell r="E139" t="str">
            <v>3245</v>
          </cell>
          <cell r="F139" t="str">
            <v>8606</v>
          </cell>
          <cell r="G139" t="str">
            <v>7000</v>
          </cell>
          <cell r="H139" t="str">
            <v>1000</v>
          </cell>
          <cell r="I139" t="str">
            <v>C</v>
          </cell>
          <cell r="J139" t="str">
            <v>1</v>
          </cell>
          <cell r="K139" t="str">
            <v>B12</v>
          </cell>
          <cell r="L139" t="str">
            <v>66</v>
          </cell>
          <cell r="M139" t="str">
            <v>99</v>
          </cell>
          <cell r="N139" t="str">
            <v>I</v>
          </cell>
          <cell r="O139" t="str">
            <v>C</v>
          </cell>
          <cell r="P139" t="str">
            <v>V</v>
          </cell>
          <cell r="Q139"/>
          <cell r="R139" t="str">
            <v>0698</v>
          </cell>
          <cell r="S139" t="str">
            <v>B12</v>
          </cell>
        </row>
        <row r="140">
          <cell r="B140" t="str">
            <v>1938</v>
          </cell>
          <cell r="C140" t="str">
            <v>FEP TEAM</v>
          </cell>
          <cell r="D140" t="str">
            <v>1941</v>
          </cell>
          <cell r="E140" t="str">
            <v>3245</v>
          </cell>
          <cell r="F140" t="str">
            <v>8606</v>
          </cell>
          <cell r="G140" t="str">
            <v>7000</v>
          </cell>
          <cell r="H140" t="str">
            <v>1000</v>
          </cell>
          <cell r="I140" t="str">
            <v>C</v>
          </cell>
          <cell r="J140" t="str">
            <v>1</v>
          </cell>
          <cell r="K140" t="str">
            <v>B12</v>
          </cell>
          <cell r="L140" t="str">
            <v>66</v>
          </cell>
          <cell r="M140" t="str">
            <v>A</v>
          </cell>
          <cell r="N140" t="str">
            <v>I</v>
          </cell>
          <cell r="O140" t="str">
            <v>C</v>
          </cell>
          <cell r="P140" t="str">
            <v>V</v>
          </cell>
          <cell r="Q140"/>
          <cell r="R140" t="str">
            <v>0698</v>
          </cell>
          <cell r="S140" t="str">
            <v>B12</v>
          </cell>
        </row>
        <row r="141">
          <cell r="B141" t="str">
            <v>1940</v>
          </cell>
          <cell r="C141" t="str">
            <v>PS PROJECT MGMT TEAM</v>
          </cell>
          <cell r="D141" t="str">
            <v>1995</v>
          </cell>
          <cell r="E141" t="str">
            <v>3245</v>
          </cell>
          <cell r="F141" t="str">
            <v>8606</v>
          </cell>
          <cell r="G141" t="str">
            <v>7000</v>
          </cell>
          <cell r="H141" t="str">
            <v>1000</v>
          </cell>
          <cell r="I141" t="str">
            <v>C</v>
          </cell>
          <cell r="J141" t="str">
            <v>1</v>
          </cell>
          <cell r="K141" t="str">
            <v>B12</v>
          </cell>
          <cell r="L141" t="str">
            <v>66</v>
          </cell>
          <cell r="M141" t="str">
            <v>K6</v>
          </cell>
          <cell r="N141" t="str">
            <v>I</v>
          </cell>
          <cell r="O141" t="str">
            <v>C</v>
          </cell>
          <cell r="P141" t="str">
            <v>V</v>
          </cell>
          <cell r="Q141"/>
          <cell r="R141" t="str">
            <v>0399</v>
          </cell>
          <cell r="S141" t="str">
            <v>B12</v>
          </cell>
        </row>
        <row r="142">
          <cell r="B142" t="str">
            <v>1941</v>
          </cell>
          <cell r="C142" t="str">
            <v>PROVIDER SVC II BUL</v>
          </cell>
          <cell r="D142" t="str">
            <v>1941</v>
          </cell>
          <cell r="E142" t="str">
            <v>3245</v>
          </cell>
          <cell r="F142" t="str">
            <v>8606</v>
          </cell>
          <cell r="G142" t="str">
            <v>7000</v>
          </cell>
          <cell r="H142" t="str">
            <v>1000</v>
          </cell>
          <cell r="I142" t="str">
            <v>C</v>
          </cell>
          <cell r="J142" t="str">
            <v>1</v>
          </cell>
          <cell r="K142" t="str">
            <v>B12</v>
          </cell>
          <cell r="L142" t="str">
            <v>66</v>
          </cell>
          <cell r="M142" t="str">
            <v>A</v>
          </cell>
          <cell r="N142" t="str">
            <v>I</v>
          </cell>
          <cell r="O142" t="str">
            <v>G</v>
          </cell>
          <cell r="P142" t="str">
            <v>F</v>
          </cell>
          <cell r="Q142"/>
          <cell r="R142" t="str">
            <v>0300</v>
          </cell>
          <cell r="S142" t="str">
            <v>B12</v>
          </cell>
        </row>
        <row r="143">
          <cell r="B143" t="str">
            <v>1942</v>
          </cell>
          <cell r="C143" t="str">
            <v>ANCILLARY PROF&amp;MH</v>
          </cell>
          <cell r="D143" t="str">
            <v>1941</v>
          </cell>
          <cell r="E143" t="str">
            <v>3245</v>
          </cell>
          <cell r="F143" t="str">
            <v>8606</v>
          </cell>
          <cell r="G143" t="str">
            <v>7000</v>
          </cell>
          <cell r="H143" t="str">
            <v>1000</v>
          </cell>
          <cell r="I143" t="str">
            <v>C</v>
          </cell>
          <cell r="J143" t="str">
            <v>1</v>
          </cell>
          <cell r="K143" t="str">
            <v>B12</v>
          </cell>
          <cell r="L143" t="str">
            <v>66</v>
          </cell>
          <cell r="M143" t="str">
            <v>99</v>
          </cell>
          <cell r="N143" t="str">
            <v>I</v>
          </cell>
          <cell r="O143" t="str">
            <v>G</v>
          </cell>
          <cell r="P143" t="str">
            <v>F</v>
          </cell>
          <cell r="Q143"/>
          <cell r="R143" t="str">
            <v>0300</v>
          </cell>
          <cell r="S143" t="str">
            <v>B12</v>
          </cell>
        </row>
        <row r="144">
          <cell r="B144" t="str">
            <v>1943</v>
          </cell>
          <cell r="C144" t="str">
            <v>BLUE CARD</v>
          </cell>
          <cell r="D144" t="str">
            <v>1941</v>
          </cell>
          <cell r="E144" t="str">
            <v>3245</v>
          </cell>
          <cell r="F144" t="str">
            <v>8606</v>
          </cell>
          <cell r="G144" t="str">
            <v>7000</v>
          </cell>
          <cell r="H144" t="str">
            <v>1000</v>
          </cell>
          <cell r="I144" t="str">
            <v>C</v>
          </cell>
          <cell r="J144" t="str">
            <v>1</v>
          </cell>
          <cell r="K144" t="str">
            <v>B12</v>
          </cell>
          <cell r="L144" t="str">
            <v>67</v>
          </cell>
          <cell r="M144" t="str">
            <v>99</v>
          </cell>
          <cell r="N144" t="str">
            <v>I</v>
          </cell>
          <cell r="O144" t="str">
            <v>G</v>
          </cell>
          <cell r="P144" t="str">
            <v>F</v>
          </cell>
          <cell r="Q144"/>
          <cell r="R144" t="str">
            <v>0300</v>
          </cell>
          <cell r="S144" t="str">
            <v>B12</v>
          </cell>
        </row>
        <row r="145">
          <cell r="B145" t="str">
            <v>1944</v>
          </cell>
          <cell r="C145" t="str">
            <v>PROFESSIONAL III</v>
          </cell>
          <cell r="D145" t="str">
            <v>1941</v>
          </cell>
          <cell r="E145" t="str">
            <v>3245</v>
          </cell>
          <cell r="F145" t="str">
            <v>8606</v>
          </cell>
          <cell r="G145" t="str">
            <v>7000</v>
          </cell>
          <cell r="H145" t="str">
            <v>1000</v>
          </cell>
          <cell r="I145" t="str">
            <v>C</v>
          </cell>
          <cell r="J145" t="str">
            <v>1</v>
          </cell>
          <cell r="K145" t="str">
            <v>B12</v>
          </cell>
          <cell r="L145" t="str">
            <v>66</v>
          </cell>
          <cell r="M145" t="str">
            <v>99</v>
          </cell>
          <cell r="N145" t="str">
            <v>I</v>
          </cell>
          <cell r="O145" t="str">
            <v>G</v>
          </cell>
          <cell r="P145" t="str">
            <v>F</v>
          </cell>
          <cell r="Q145"/>
          <cell r="R145" t="str">
            <v>0300</v>
          </cell>
          <cell r="S145" t="str">
            <v>B12</v>
          </cell>
        </row>
        <row r="146">
          <cell r="B146" t="str">
            <v>1945</v>
          </cell>
          <cell r="C146" t="str">
            <v>BEN/ELIG I &amp; II</v>
          </cell>
          <cell r="D146" t="str">
            <v>1280</v>
          </cell>
          <cell r="E146" t="str">
            <v>3245</v>
          </cell>
          <cell r="F146" t="str">
            <v>8606</v>
          </cell>
          <cell r="G146" t="str">
            <v>7000</v>
          </cell>
          <cell r="H146" t="str">
            <v>1000</v>
          </cell>
          <cell r="I146" t="str">
            <v>C</v>
          </cell>
          <cell r="J146" t="str">
            <v>1</v>
          </cell>
          <cell r="K146" t="str">
            <v>B12</v>
          </cell>
          <cell r="L146" t="str">
            <v>66</v>
          </cell>
          <cell r="M146" t="str">
            <v>99</v>
          </cell>
          <cell r="N146" t="str">
            <v>I</v>
          </cell>
          <cell r="O146" t="str">
            <v>G</v>
          </cell>
          <cell r="P146" t="str">
            <v>F</v>
          </cell>
          <cell r="Q146"/>
          <cell r="R146" t="str">
            <v>0300</v>
          </cell>
          <cell r="S146" t="str">
            <v>B12</v>
          </cell>
        </row>
        <row r="147">
          <cell r="B147" t="str">
            <v>1972</v>
          </cell>
          <cell r="C147" t="str">
            <v>NEMCI HOME CLAIMS</v>
          </cell>
          <cell r="D147" t="str">
            <v>1063</v>
          </cell>
          <cell r="E147" t="str">
            <v>5430</v>
          </cell>
          <cell r="F147" t="str">
            <v>5300</v>
          </cell>
          <cell r="G147" t="str">
            <v>5000</v>
          </cell>
          <cell r="H147" t="str">
            <v>1000</v>
          </cell>
          <cell r="I147" t="str">
            <v>C</v>
          </cell>
          <cell r="J147" t="str">
            <v>1</v>
          </cell>
          <cell r="K147" t="str">
            <v>B05</v>
          </cell>
          <cell r="L147" t="str">
            <v>67</v>
          </cell>
          <cell r="M147" t="str">
            <v>99</v>
          </cell>
          <cell r="N147" t="str">
            <v>D</v>
          </cell>
          <cell r="O147" t="str">
            <v>C</v>
          </cell>
          <cell r="P147" t="str">
            <v>V</v>
          </cell>
          <cell r="Q147"/>
          <cell r="R147" t="str">
            <v>0593</v>
          </cell>
          <cell r="S147" t="str">
            <v>B05</v>
          </cell>
        </row>
        <row r="148">
          <cell r="B148" t="str">
            <v>1974</v>
          </cell>
          <cell r="C148" t="str">
            <v>MEMBER ENROLLMENT</v>
          </cell>
          <cell r="D148" t="str">
            <v>6895</v>
          </cell>
          <cell r="E148" t="str">
            <v>8292</v>
          </cell>
          <cell r="F148" t="str">
            <v>5300</v>
          </cell>
          <cell r="G148" t="str">
            <v>5000</v>
          </cell>
          <cell r="H148" t="str">
            <v>1000</v>
          </cell>
          <cell r="I148" t="str">
            <v>C</v>
          </cell>
          <cell r="J148" t="str">
            <v>1</v>
          </cell>
          <cell r="K148" t="str">
            <v>B03</v>
          </cell>
          <cell r="L148" t="str">
            <v>67</v>
          </cell>
          <cell r="M148" t="str">
            <v>99</v>
          </cell>
          <cell r="N148" t="str">
            <v>D</v>
          </cell>
          <cell r="O148" t="str">
            <v>C</v>
          </cell>
          <cell r="P148" t="str">
            <v>V</v>
          </cell>
          <cell r="Q148"/>
          <cell r="R148" t="str">
            <v>0593</v>
          </cell>
          <cell r="S148" t="str">
            <v>B03</v>
          </cell>
        </row>
        <row r="149">
          <cell r="B149" t="str">
            <v>1976</v>
          </cell>
          <cell r="C149" t="str">
            <v>NASCO-VOLUME CHARGE</v>
          </cell>
          <cell r="D149" t="str">
            <v>8592</v>
          </cell>
          <cell r="E149" t="str">
            <v>8592</v>
          </cell>
          <cell r="F149" t="str">
            <v>8592</v>
          </cell>
          <cell r="G149" t="str">
            <v>8591</v>
          </cell>
          <cell r="H149" t="str">
            <v>1000</v>
          </cell>
          <cell r="I149" t="str">
            <v>C</v>
          </cell>
          <cell r="J149" t="str">
            <v>1</v>
          </cell>
          <cell r="K149" t="str">
            <v>B07</v>
          </cell>
          <cell r="L149" t="str">
            <v>99</v>
          </cell>
          <cell r="M149" t="str">
            <v>99</v>
          </cell>
          <cell r="N149" t="str">
            <v>I</v>
          </cell>
          <cell r="O149" t="str">
            <v>C</v>
          </cell>
          <cell r="P149" t="str">
            <v>V</v>
          </cell>
          <cell r="Q149"/>
          <cell r="R149" t="str">
            <v>1297</v>
          </cell>
          <cell r="S149" t="str">
            <v>B07</v>
          </cell>
        </row>
        <row r="150">
          <cell r="B150" t="str">
            <v>1977</v>
          </cell>
          <cell r="C150" t="str">
            <v>BLUECARD/POS</v>
          </cell>
          <cell r="D150" t="str">
            <v>9101</v>
          </cell>
          <cell r="E150" t="str">
            <v>9101</v>
          </cell>
          <cell r="F150" t="str">
            <v>9101</v>
          </cell>
          <cell r="G150" t="str">
            <v>9470</v>
          </cell>
          <cell r="H150" t="str">
            <v>1000</v>
          </cell>
          <cell r="I150" t="str">
            <v>C</v>
          </cell>
          <cell r="J150" t="str">
            <v>1</v>
          </cell>
          <cell r="K150" t="str">
            <v>B07</v>
          </cell>
          <cell r="L150" t="str">
            <v>99</v>
          </cell>
          <cell r="M150" t="str">
            <v>99</v>
          </cell>
          <cell r="N150" t="str">
            <v>I</v>
          </cell>
          <cell r="O150" t="str">
            <v>C</v>
          </cell>
          <cell r="P150" t="str">
            <v>V</v>
          </cell>
          <cell r="Q150" t="str">
            <v>0503</v>
          </cell>
          <cell r="R150" t="str">
            <v>1297</v>
          </cell>
          <cell r="S150" t="str">
            <v>B07</v>
          </cell>
        </row>
        <row r="151">
          <cell r="B151" t="str">
            <v>1978</v>
          </cell>
          <cell r="C151" t="str">
            <v>NATL ADD RESOURCES</v>
          </cell>
          <cell r="D151" t="str">
            <v>9101</v>
          </cell>
          <cell r="E151" t="str">
            <v>9101</v>
          </cell>
          <cell r="F151" t="str">
            <v>9101</v>
          </cell>
          <cell r="G151" t="str">
            <v>9470</v>
          </cell>
          <cell r="H151" t="str">
            <v>1000</v>
          </cell>
          <cell r="I151" t="str">
            <v>C</v>
          </cell>
          <cell r="J151" t="str">
            <v>1</v>
          </cell>
          <cell r="K151" t="str">
            <v>B07</v>
          </cell>
          <cell r="L151" t="str">
            <v>99</v>
          </cell>
          <cell r="M151" t="str">
            <v>99</v>
          </cell>
          <cell r="N151" t="str">
            <v>I</v>
          </cell>
          <cell r="O151" t="str">
            <v>C</v>
          </cell>
          <cell r="P151" t="str">
            <v>V</v>
          </cell>
          <cell r="Q151" t="str">
            <v>0503</v>
          </cell>
          <cell r="R151" t="str">
            <v>1297</v>
          </cell>
          <cell r="S151" t="str">
            <v>B07</v>
          </cell>
        </row>
        <row r="152">
          <cell r="B152" t="str">
            <v>1992</v>
          </cell>
          <cell r="C152" t="str">
            <v>SUPPORT TEAM</v>
          </cell>
          <cell r="D152" t="str">
            <v>1280</v>
          </cell>
          <cell r="E152" t="str">
            <v>3245</v>
          </cell>
          <cell r="F152" t="str">
            <v>8606</v>
          </cell>
          <cell r="G152" t="str">
            <v>7000</v>
          </cell>
          <cell r="H152" t="str">
            <v>1000</v>
          </cell>
          <cell r="I152" t="str">
            <v>C</v>
          </cell>
          <cell r="J152" t="str">
            <v>1</v>
          </cell>
          <cell r="K152" t="str">
            <v>B12</v>
          </cell>
          <cell r="L152" t="str">
            <v>66</v>
          </cell>
          <cell r="M152" t="str">
            <v>99</v>
          </cell>
          <cell r="N152" t="str">
            <v>I</v>
          </cell>
          <cell r="O152" t="str">
            <v>C</v>
          </cell>
          <cell r="P152" t="str">
            <v>V</v>
          </cell>
          <cell r="Q152"/>
          <cell r="R152" t="str">
            <v>1297</v>
          </cell>
          <cell r="S152" t="str">
            <v>B12</v>
          </cell>
        </row>
        <row r="153">
          <cell r="B153" t="str">
            <v>1995</v>
          </cell>
          <cell r="C153" t="str">
            <v>PROVIDER SVC 1</v>
          </cell>
          <cell r="D153" t="str">
            <v>1995</v>
          </cell>
          <cell r="E153" t="str">
            <v>3245</v>
          </cell>
          <cell r="F153" t="str">
            <v>8606</v>
          </cell>
          <cell r="G153" t="str">
            <v>7000</v>
          </cell>
          <cell r="H153" t="str">
            <v>1000</v>
          </cell>
          <cell r="I153" t="str">
            <v>C</v>
          </cell>
          <cell r="J153" t="str">
            <v>1</v>
          </cell>
          <cell r="K153" t="str">
            <v>B12</v>
          </cell>
          <cell r="L153" t="str">
            <v>66</v>
          </cell>
          <cell r="M153" t="str">
            <v>99</v>
          </cell>
          <cell r="N153" t="str">
            <v>I</v>
          </cell>
          <cell r="O153" t="str">
            <v>C</v>
          </cell>
          <cell r="P153" t="str">
            <v>V</v>
          </cell>
          <cell r="Q153"/>
          <cell r="R153" t="str">
            <v>1297</v>
          </cell>
          <cell r="S153" t="str">
            <v>B12</v>
          </cell>
        </row>
        <row r="154">
          <cell r="B154" t="str">
            <v>2003</v>
          </cell>
          <cell r="C154" t="str">
            <v>APP</v>
          </cell>
          <cell r="D154" t="str">
            <v>3230</v>
          </cell>
          <cell r="E154" t="str">
            <v>3230</v>
          </cell>
          <cell r="F154" t="str">
            <v>3230</v>
          </cell>
          <cell r="G154" t="str">
            <v>9470</v>
          </cell>
          <cell r="H154" t="str">
            <v>1000</v>
          </cell>
          <cell r="I154" t="str">
            <v>C</v>
          </cell>
          <cell r="J154" t="str">
            <v>2</v>
          </cell>
          <cell r="K154" t="str">
            <v>S21</v>
          </cell>
          <cell r="L154" t="str">
            <v>01</v>
          </cell>
          <cell r="M154" t="str">
            <v>E</v>
          </cell>
          <cell r="N154" t="str">
            <v>O</v>
          </cell>
          <cell r="O154" t="str">
            <v>G</v>
          </cell>
          <cell r="P154" t="str">
            <v>F</v>
          </cell>
          <cell r="Q154"/>
          <cell r="R154" t="str">
            <v>0293</v>
          </cell>
          <cell r="S154" t="str">
            <v>S21</v>
          </cell>
        </row>
        <row r="155">
          <cell r="B155" t="str">
            <v>2006</v>
          </cell>
          <cell r="C155" t="str">
            <v>EXTERNAL AUDIT EXP</v>
          </cell>
          <cell r="D155" t="str">
            <v>9470</v>
          </cell>
          <cell r="E155" t="str">
            <v>9470</v>
          </cell>
          <cell r="F155" t="str">
            <v>9470</v>
          </cell>
          <cell r="G155" t="str">
            <v>9470</v>
          </cell>
          <cell r="H155" t="str">
            <v>1000</v>
          </cell>
          <cell r="I155" t="str">
            <v>C</v>
          </cell>
          <cell r="J155" t="str">
            <v>2</v>
          </cell>
          <cell r="K155" t="str">
            <v>S28</v>
          </cell>
          <cell r="L155" t="str">
            <v>09</v>
          </cell>
          <cell r="M155" t="str">
            <v>99</v>
          </cell>
          <cell r="N155" t="str">
            <v>O</v>
          </cell>
          <cell r="O155" t="str">
            <v>G</v>
          </cell>
          <cell r="P155" t="str">
            <v>F</v>
          </cell>
          <cell r="Q155"/>
          <cell r="R155" t="str">
            <v>0389</v>
          </cell>
          <cell r="S155" t="str">
            <v>S28</v>
          </cell>
        </row>
        <row r="156">
          <cell r="B156" t="str">
            <v>2010</v>
          </cell>
          <cell r="C156" t="str">
            <v>CORPORATE RLTS MGMT</v>
          </cell>
          <cell r="D156" t="str">
            <v>2010</v>
          </cell>
          <cell r="E156" t="str">
            <v>2010</v>
          </cell>
          <cell r="F156" t="str">
            <v>1010</v>
          </cell>
          <cell r="G156" t="str">
            <v>1000</v>
          </cell>
          <cell r="H156" t="str">
            <v>1000</v>
          </cell>
          <cell r="I156" t="str">
            <v>C</v>
          </cell>
          <cell r="J156" t="str">
            <v>2</v>
          </cell>
          <cell r="K156" t="str">
            <v>S20</v>
          </cell>
          <cell r="L156"/>
          <cell r="M156" t="str">
            <v>99</v>
          </cell>
          <cell r="N156" t="str">
            <v>O</v>
          </cell>
          <cell r="O156" t="str">
            <v>G</v>
          </cell>
          <cell r="P156" t="str">
            <v>F</v>
          </cell>
          <cell r="Q156"/>
          <cell r="R156" t="str">
            <v>0604</v>
          </cell>
          <cell r="S156" t="str">
            <v>S20</v>
          </cell>
        </row>
        <row r="157">
          <cell r="B157" t="str">
            <v>2021</v>
          </cell>
          <cell r="C157" t="str">
            <v>MEDICAL POLICY ADMIN</v>
          </cell>
          <cell r="D157" t="str">
            <v>2021</v>
          </cell>
          <cell r="E157" t="str">
            <v>8846</v>
          </cell>
          <cell r="F157" t="str">
            <v>8594</v>
          </cell>
          <cell r="G157" t="str">
            <v>7000</v>
          </cell>
          <cell r="H157" t="str">
            <v>1000</v>
          </cell>
          <cell r="I157" t="str">
            <v>C</v>
          </cell>
          <cell r="J157" t="str">
            <v>3</v>
          </cell>
          <cell r="K157" t="str">
            <v>B10</v>
          </cell>
          <cell r="L157" t="str">
            <v>01</v>
          </cell>
          <cell r="M157" t="str">
            <v>K6</v>
          </cell>
          <cell r="N157" t="str">
            <v>I</v>
          </cell>
          <cell r="O157" t="str">
            <v>C</v>
          </cell>
          <cell r="P157" t="str">
            <v>V</v>
          </cell>
          <cell r="Q157"/>
          <cell r="R157" t="str">
            <v>0987</v>
          </cell>
          <cell r="S157" t="str">
            <v>B10</v>
          </cell>
        </row>
        <row r="158">
          <cell r="B158" t="str">
            <v>2126</v>
          </cell>
          <cell r="C158" t="str">
            <v>CHECKFREE</v>
          </cell>
          <cell r="D158" t="str">
            <v>9101</v>
          </cell>
          <cell r="E158" t="str">
            <v>9101</v>
          </cell>
          <cell r="F158" t="str">
            <v>9101</v>
          </cell>
          <cell r="G158" t="str">
            <v>9470</v>
          </cell>
          <cell r="H158" t="str">
            <v>1000</v>
          </cell>
          <cell r="I158" t="str">
            <v>C</v>
          </cell>
          <cell r="J158" t="str">
            <v>1</v>
          </cell>
          <cell r="K158" t="str">
            <v>B07</v>
          </cell>
          <cell r="L158" t="str">
            <v>99</v>
          </cell>
          <cell r="M158" t="str">
            <v>C</v>
          </cell>
          <cell r="N158" t="str">
            <v>I</v>
          </cell>
          <cell r="O158" t="str">
            <v>G</v>
          </cell>
          <cell r="P158" t="str">
            <v>F</v>
          </cell>
          <cell r="Q158"/>
          <cell r="R158" t="str">
            <v>1102</v>
          </cell>
          <cell r="S158" t="str">
            <v>B07</v>
          </cell>
        </row>
        <row r="159">
          <cell r="B159" t="str">
            <v>2135</v>
          </cell>
          <cell r="C159" t="str">
            <v>OUTPLACEMENT EXPENSE</v>
          </cell>
          <cell r="D159" t="str">
            <v>9470</v>
          </cell>
          <cell r="E159" t="str">
            <v>9470</v>
          </cell>
          <cell r="F159" t="str">
            <v>9470</v>
          </cell>
          <cell r="G159" t="str">
            <v>9470</v>
          </cell>
          <cell r="H159" t="str">
            <v>1000</v>
          </cell>
          <cell r="I159" t="str">
            <v>C</v>
          </cell>
          <cell r="J159" t="str">
            <v>2</v>
          </cell>
          <cell r="K159" t="str">
            <v>S28</v>
          </cell>
          <cell r="L159" t="str">
            <v>01</v>
          </cell>
          <cell r="M159" t="str">
            <v>E</v>
          </cell>
          <cell r="N159" t="str">
            <v>O</v>
          </cell>
          <cell r="O159" t="str">
            <v>G</v>
          </cell>
          <cell r="P159" t="str">
            <v>F</v>
          </cell>
          <cell r="Q159"/>
          <cell r="R159"/>
          <cell r="S159" t="str">
            <v>S28</v>
          </cell>
        </row>
        <row r="160">
          <cell r="B160" t="str">
            <v>2137</v>
          </cell>
          <cell r="C160" t="str">
            <v>SEVERANCE EXPENSE</v>
          </cell>
          <cell r="D160" t="str">
            <v>3230</v>
          </cell>
          <cell r="E160" t="str">
            <v>3230</v>
          </cell>
          <cell r="F160" t="str">
            <v>3230</v>
          </cell>
          <cell r="G160" t="str">
            <v>9470</v>
          </cell>
          <cell r="H160" t="str">
            <v>1000</v>
          </cell>
          <cell r="I160" t="str">
            <v>C</v>
          </cell>
          <cell r="J160" t="str">
            <v>2</v>
          </cell>
          <cell r="K160" t="str">
            <v>S28</v>
          </cell>
          <cell r="L160" t="str">
            <v>01</v>
          </cell>
          <cell r="M160" t="str">
            <v>E</v>
          </cell>
          <cell r="N160" t="str">
            <v>O</v>
          </cell>
          <cell r="O160" t="str">
            <v>G</v>
          </cell>
          <cell r="P160" t="str">
            <v>F</v>
          </cell>
          <cell r="Q160"/>
          <cell r="R160"/>
          <cell r="S160" t="str">
            <v>S28</v>
          </cell>
        </row>
        <row r="161">
          <cell r="B161" t="str">
            <v>2145</v>
          </cell>
          <cell r="C161" t="str">
            <v>NEMCI SPLIT CO-PAY</v>
          </cell>
          <cell r="D161" t="str">
            <v>9101</v>
          </cell>
          <cell r="E161" t="str">
            <v>9101</v>
          </cell>
          <cell r="F161" t="str">
            <v>9101</v>
          </cell>
          <cell r="G161" t="str">
            <v>9470</v>
          </cell>
          <cell r="H161" t="str">
            <v>1000</v>
          </cell>
          <cell r="I161" t="str">
            <v>C</v>
          </cell>
          <cell r="J161" t="str">
            <v>1</v>
          </cell>
          <cell r="K161" t="str">
            <v>B07</v>
          </cell>
          <cell r="L161" t="str">
            <v>99</v>
          </cell>
          <cell r="M161" t="str">
            <v>99</v>
          </cell>
          <cell r="N161" t="str">
            <v>I</v>
          </cell>
          <cell r="O161" t="str">
            <v>G</v>
          </cell>
          <cell r="P161" t="str">
            <v>V</v>
          </cell>
          <cell r="Q161"/>
          <cell r="R161" t="str">
            <v>1102</v>
          </cell>
          <cell r="S161" t="str">
            <v>B07</v>
          </cell>
        </row>
        <row r="162">
          <cell r="B162" t="str">
            <v>2161</v>
          </cell>
          <cell r="C162" t="str">
            <v>IT ACCESS BLUE</v>
          </cell>
          <cell r="D162" t="str">
            <v>9101</v>
          </cell>
          <cell r="E162" t="str">
            <v>9101</v>
          </cell>
          <cell r="F162" t="str">
            <v>9101</v>
          </cell>
          <cell r="G162" t="str">
            <v>9470</v>
          </cell>
          <cell r="H162" t="str">
            <v>1000</v>
          </cell>
          <cell r="I162" t="str">
            <v>C</v>
          </cell>
          <cell r="J162" t="str">
            <v>1</v>
          </cell>
          <cell r="K162" t="str">
            <v>B07</v>
          </cell>
          <cell r="L162" t="str">
            <v>99</v>
          </cell>
          <cell r="M162" t="str">
            <v>99</v>
          </cell>
          <cell r="N162" t="str">
            <v>O</v>
          </cell>
          <cell r="O162" t="str">
            <v>G</v>
          </cell>
          <cell r="P162" t="str">
            <v>V</v>
          </cell>
          <cell r="Q162"/>
          <cell r="R162" t="str">
            <v>0100</v>
          </cell>
          <cell r="S162" t="str">
            <v>B07</v>
          </cell>
        </row>
        <row r="163">
          <cell r="B163" t="str">
            <v>2162</v>
          </cell>
          <cell r="C163" t="str">
            <v>BENEFIT STRING</v>
          </cell>
          <cell r="D163" t="str">
            <v>9101</v>
          </cell>
          <cell r="E163" t="str">
            <v>9101</v>
          </cell>
          <cell r="F163" t="str">
            <v>9101</v>
          </cell>
          <cell r="G163" t="str">
            <v>9470</v>
          </cell>
          <cell r="H163" t="str">
            <v>1000</v>
          </cell>
          <cell r="I163" t="str">
            <v>C</v>
          </cell>
          <cell r="J163" t="str">
            <v>1</v>
          </cell>
          <cell r="K163" t="str">
            <v>B07</v>
          </cell>
          <cell r="L163" t="str">
            <v>99</v>
          </cell>
          <cell r="M163" t="str">
            <v>99</v>
          </cell>
          <cell r="N163" t="str">
            <v>O</v>
          </cell>
          <cell r="O163" t="str">
            <v>G</v>
          </cell>
          <cell r="P163" t="str">
            <v>V</v>
          </cell>
          <cell r="Q163"/>
          <cell r="R163" t="str">
            <v>0100</v>
          </cell>
          <cell r="S163" t="str">
            <v>B07</v>
          </cell>
        </row>
        <row r="164">
          <cell r="B164" t="str">
            <v>2163</v>
          </cell>
          <cell r="C164" t="str">
            <v>DESKTOP PHASE 2</v>
          </cell>
          <cell r="D164" t="str">
            <v>9101</v>
          </cell>
          <cell r="E164" t="str">
            <v>9101</v>
          </cell>
          <cell r="F164" t="str">
            <v>9101</v>
          </cell>
          <cell r="G164" t="str">
            <v>9470</v>
          </cell>
          <cell r="H164" t="str">
            <v>1000</v>
          </cell>
          <cell r="I164" t="str">
            <v>C</v>
          </cell>
          <cell r="J164" t="str">
            <v>1</v>
          </cell>
          <cell r="K164" t="str">
            <v>B07</v>
          </cell>
          <cell r="L164" t="str">
            <v>99</v>
          </cell>
          <cell r="M164" t="str">
            <v>99</v>
          </cell>
          <cell r="N164" t="str">
            <v>O</v>
          </cell>
          <cell r="O164" t="str">
            <v>G</v>
          </cell>
          <cell r="P164" t="str">
            <v>V</v>
          </cell>
          <cell r="Q164" t="str">
            <v>0503</v>
          </cell>
          <cell r="R164" t="str">
            <v>0100</v>
          </cell>
          <cell r="S164" t="str">
            <v>B07</v>
          </cell>
        </row>
        <row r="165">
          <cell r="B165" t="str">
            <v>2164</v>
          </cell>
          <cell r="C165" t="str">
            <v>FEP MANDATES PROC</v>
          </cell>
          <cell r="D165" t="str">
            <v>8005</v>
          </cell>
          <cell r="E165" t="str">
            <v>9100</v>
          </cell>
          <cell r="F165" t="str">
            <v>8592</v>
          </cell>
          <cell r="G165" t="str">
            <v>8591</v>
          </cell>
          <cell r="H165" t="str">
            <v>1000</v>
          </cell>
          <cell r="I165" t="str">
            <v>C</v>
          </cell>
          <cell r="J165" t="str">
            <v>1</v>
          </cell>
          <cell r="K165" t="str">
            <v>B07</v>
          </cell>
          <cell r="L165" t="str">
            <v>99</v>
          </cell>
          <cell r="M165" t="str">
            <v>C</v>
          </cell>
          <cell r="N165" t="str">
            <v>O</v>
          </cell>
          <cell r="O165" t="str">
            <v>G</v>
          </cell>
          <cell r="P165" t="str">
            <v>V</v>
          </cell>
          <cell r="Q165"/>
          <cell r="R165" t="str">
            <v>0100</v>
          </cell>
          <cell r="S165" t="str">
            <v>B07</v>
          </cell>
        </row>
        <row r="166">
          <cell r="B166" t="str">
            <v>2165</v>
          </cell>
          <cell r="C166" t="str">
            <v>BUS CONT/DIS RECOV</v>
          </cell>
          <cell r="D166" t="str">
            <v>9101</v>
          </cell>
          <cell r="E166" t="str">
            <v>9101</v>
          </cell>
          <cell r="F166" t="str">
            <v>9101</v>
          </cell>
          <cell r="G166" t="str">
            <v>9470</v>
          </cell>
          <cell r="H166" t="str">
            <v>1000</v>
          </cell>
          <cell r="I166" t="str">
            <v>C</v>
          </cell>
          <cell r="J166" t="str">
            <v>1</v>
          </cell>
          <cell r="K166" t="str">
            <v>B07</v>
          </cell>
          <cell r="L166" t="str">
            <v>99</v>
          </cell>
          <cell r="M166" t="str">
            <v>99</v>
          </cell>
          <cell r="N166" t="str">
            <v>O</v>
          </cell>
          <cell r="O166" t="str">
            <v>G</v>
          </cell>
          <cell r="P166" t="str">
            <v>V</v>
          </cell>
          <cell r="Q166"/>
          <cell r="R166" t="str">
            <v>0100</v>
          </cell>
          <cell r="S166" t="str">
            <v>B07</v>
          </cell>
        </row>
        <row r="167">
          <cell r="B167" t="str">
            <v>2166</v>
          </cell>
          <cell r="C167" t="str">
            <v>CORE SYSTEMS</v>
          </cell>
          <cell r="D167" t="str">
            <v>9101</v>
          </cell>
          <cell r="E167" t="str">
            <v>9101</v>
          </cell>
          <cell r="F167" t="str">
            <v>9101</v>
          </cell>
          <cell r="G167" t="str">
            <v>9470</v>
          </cell>
          <cell r="H167" t="str">
            <v>1000</v>
          </cell>
          <cell r="I167" t="str">
            <v>C</v>
          </cell>
          <cell r="J167" t="str">
            <v>1</v>
          </cell>
          <cell r="K167" t="str">
            <v>B07</v>
          </cell>
          <cell r="L167" t="str">
            <v>99</v>
          </cell>
          <cell r="M167" t="str">
            <v>L</v>
          </cell>
          <cell r="N167" t="str">
            <v>O</v>
          </cell>
          <cell r="O167" t="str">
            <v>G</v>
          </cell>
          <cell r="P167" t="str">
            <v>V</v>
          </cell>
          <cell r="Q167"/>
          <cell r="R167" t="str">
            <v>0100</v>
          </cell>
          <cell r="S167" t="str">
            <v>B07</v>
          </cell>
        </row>
        <row r="168">
          <cell r="B168" t="str">
            <v>2167</v>
          </cell>
          <cell r="C168" t="str">
            <v>BLUE CARD POS HOME</v>
          </cell>
          <cell r="D168" t="str">
            <v>9101</v>
          </cell>
          <cell r="E168" t="str">
            <v>9101</v>
          </cell>
          <cell r="F168" t="str">
            <v>9101</v>
          </cell>
          <cell r="G168" t="str">
            <v>9470</v>
          </cell>
          <cell r="H168" t="str">
            <v>1000</v>
          </cell>
          <cell r="I168" t="str">
            <v>C</v>
          </cell>
          <cell r="J168" t="str">
            <v>1</v>
          </cell>
          <cell r="K168" t="str">
            <v>B07</v>
          </cell>
          <cell r="L168" t="str">
            <v>99</v>
          </cell>
          <cell r="M168" t="str">
            <v>99</v>
          </cell>
          <cell r="N168" t="str">
            <v>O</v>
          </cell>
          <cell r="O168" t="str">
            <v>G</v>
          </cell>
          <cell r="P168" t="str">
            <v>V</v>
          </cell>
          <cell r="Q168" t="str">
            <v>0503</v>
          </cell>
          <cell r="R168" t="str">
            <v>0100</v>
          </cell>
          <cell r="S168" t="str">
            <v>B07</v>
          </cell>
        </row>
        <row r="169">
          <cell r="B169" t="str">
            <v>2168</v>
          </cell>
          <cell r="C169" t="str">
            <v>PIRS PHASE 2</v>
          </cell>
          <cell r="D169" t="str">
            <v>9101</v>
          </cell>
          <cell r="E169" t="str">
            <v>9101</v>
          </cell>
          <cell r="F169" t="str">
            <v>9101</v>
          </cell>
          <cell r="G169" t="str">
            <v>9470</v>
          </cell>
          <cell r="H169" t="str">
            <v>1000</v>
          </cell>
          <cell r="I169" t="str">
            <v>C</v>
          </cell>
          <cell r="J169" t="str">
            <v>1</v>
          </cell>
          <cell r="K169" t="str">
            <v>B07</v>
          </cell>
          <cell r="L169" t="str">
            <v>99</v>
          </cell>
          <cell r="M169" t="str">
            <v>99</v>
          </cell>
          <cell r="N169" t="str">
            <v>O</v>
          </cell>
          <cell r="O169" t="str">
            <v>G</v>
          </cell>
          <cell r="P169" t="str">
            <v>V</v>
          </cell>
          <cell r="Q169" t="str">
            <v>0503</v>
          </cell>
          <cell r="R169" t="str">
            <v>0100</v>
          </cell>
          <cell r="S169" t="str">
            <v>B07</v>
          </cell>
        </row>
        <row r="170">
          <cell r="B170" t="str">
            <v>2169</v>
          </cell>
          <cell r="C170" t="str">
            <v>FRAUD &amp; ABUSE</v>
          </cell>
          <cell r="D170" t="str">
            <v>9101</v>
          </cell>
          <cell r="E170" t="str">
            <v>9101</v>
          </cell>
          <cell r="F170" t="str">
            <v>9101</v>
          </cell>
          <cell r="G170" t="str">
            <v>9470</v>
          </cell>
          <cell r="H170" t="str">
            <v>1000</v>
          </cell>
          <cell r="I170" t="str">
            <v>C</v>
          </cell>
          <cell r="J170" t="str">
            <v>1</v>
          </cell>
          <cell r="K170" t="str">
            <v>B07</v>
          </cell>
          <cell r="L170" t="str">
            <v>99</v>
          </cell>
          <cell r="M170" t="str">
            <v>99</v>
          </cell>
          <cell r="N170" t="str">
            <v>O</v>
          </cell>
          <cell r="O170" t="str">
            <v>G</v>
          </cell>
          <cell r="P170" t="str">
            <v>V</v>
          </cell>
          <cell r="Q170" t="str">
            <v>0503</v>
          </cell>
          <cell r="R170" t="str">
            <v>0100</v>
          </cell>
          <cell r="S170" t="str">
            <v>B07</v>
          </cell>
        </row>
        <row r="171">
          <cell r="B171" t="str">
            <v>2170</v>
          </cell>
          <cell r="C171" t="str">
            <v>NMMM FAX SERVER</v>
          </cell>
          <cell r="D171" t="str">
            <v>9101</v>
          </cell>
          <cell r="E171" t="str">
            <v>9101</v>
          </cell>
          <cell r="F171" t="str">
            <v>9101</v>
          </cell>
          <cell r="G171" t="str">
            <v>9470</v>
          </cell>
          <cell r="H171" t="str">
            <v>1000</v>
          </cell>
          <cell r="I171" t="str">
            <v>C</v>
          </cell>
          <cell r="J171" t="str">
            <v>1</v>
          </cell>
          <cell r="K171" t="str">
            <v>B07</v>
          </cell>
          <cell r="L171" t="str">
            <v>99</v>
          </cell>
          <cell r="M171" t="str">
            <v>99</v>
          </cell>
          <cell r="N171" t="str">
            <v>O</v>
          </cell>
          <cell r="O171" t="str">
            <v>G</v>
          </cell>
          <cell r="P171" t="str">
            <v>V</v>
          </cell>
          <cell r="Q171" t="str">
            <v>1103</v>
          </cell>
          <cell r="R171" t="str">
            <v>0100</v>
          </cell>
          <cell r="S171" t="str">
            <v>B07</v>
          </cell>
        </row>
        <row r="172">
          <cell r="B172" t="str">
            <v>2171</v>
          </cell>
          <cell r="C172" t="str">
            <v>AAM BLUE ENROLL ACCT</v>
          </cell>
          <cell r="D172" t="str">
            <v>9101</v>
          </cell>
          <cell r="E172" t="str">
            <v>9101</v>
          </cell>
          <cell r="F172" t="str">
            <v>9101</v>
          </cell>
          <cell r="G172" t="str">
            <v>9470</v>
          </cell>
          <cell r="H172" t="str">
            <v>1000</v>
          </cell>
          <cell r="I172" t="str">
            <v>C</v>
          </cell>
          <cell r="J172" t="str">
            <v>1</v>
          </cell>
          <cell r="K172" t="str">
            <v>B07</v>
          </cell>
          <cell r="L172" t="str">
            <v>99</v>
          </cell>
          <cell r="M172" t="str">
            <v>99</v>
          </cell>
          <cell r="N172" t="str">
            <v>O</v>
          </cell>
          <cell r="O172" t="str">
            <v>G</v>
          </cell>
          <cell r="P172" t="str">
            <v>V</v>
          </cell>
          <cell r="Q172"/>
          <cell r="R172" t="str">
            <v>0100</v>
          </cell>
          <cell r="S172" t="str">
            <v>B07</v>
          </cell>
        </row>
        <row r="173">
          <cell r="B173" t="str">
            <v>2172</v>
          </cell>
          <cell r="C173" t="str">
            <v>INTERNET E-COMMERCE</v>
          </cell>
          <cell r="D173" t="str">
            <v>2172</v>
          </cell>
          <cell r="E173" t="str">
            <v>9101</v>
          </cell>
          <cell r="F173" t="str">
            <v>9101</v>
          </cell>
          <cell r="G173" t="str">
            <v>9470</v>
          </cell>
          <cell r="H173" t="str">
            <v>1000</v>
          </cell>
          <cell r="I173" t="str">
            <v>C</v>
          </cell>
          <cell r="J173" t="str">
            <v>1</v>
          </cell>
          <cell r="K173" t="str">
            <v>B07</v>
          </cell>
          <cell r="L173" t="str">
            <v>99</v>
          </cell>
          <cell r="M173" t="str">
            <v>C</v>
          </cell>
          <cell r="N173" t="str">
            <v>O</v>
          </cell>
          <cell r="O173" t="str">
            <v>G</v>
          </cell>
          <cell r="P173" t="str">
            <v>V</v>
          </cell>
          <cell r="Q173" t="str">
            <v>0402</v>
          </cell>
          <cell r="R173" t="str">
            <v>0100</v>
          </cell>
          <cell r="S173" t="str">
            <v>B07</v>
          </cell>
        </row>
        <row r="174">
          <cell r="B174" t="str">
            <v>2173</v>
          </cell>
          <cell r="C174" t="str">
            <v>CORE ADMIN SYSTEM</v>
          </cell>
          <cell r="D174" t="str">
            <v>2173</v>
          </cell>
          <cell r="E174" t="str">
            <v>9101</v>
          </cell>
          <cell r="F174" t="str">
            <v>9101</v>
          </cell>
          <cell r="G174" t="str">
            <v>9470</v>
          </cell>
          <cell r="H174" t="str">
            <v>1000</v>
          </cell>
          <cell r="I174" t="str">
            <v>C</v>
          </cell>
          <cell r="J174" t="str">
            <v>1</v>
          </cell>
          <cell r="K174" t="str">
            <v>B04</v>
          </cell>
          <cell r="L174" t="str">
            <v>1</v>
          </cell>
          <cell r="M174" t="str">
            <v>99</v>
          </cell>
          <cell r="N174" t="str">
            <v>I</v>
          </cell>
          <cell r="O174" t="str">
            <v>G</v>
          </cell>
          <cell r="P174" t="str">
            <v>F</v>
          </cell>
          <cell r="Q174"/>
          <cell r="R174" t="str">
            <v>0101</v>
          </cell>
          <cell r="S174" t="str">
            <v>B04</v>
          </cell>
        </row>
        <row r="175">
          <cell r="B175" t="str">
            <v>2174</v>
          </cell>
          <cell r="C175" t="str">
            <v>MEMBER MAILINGS PROJ</v>
          </cell>
          <cell r="D175" t="str">
            <v>9101</v>
          </cell>
          <cell r="E175" t="str">
            <v>9101</v>
          </cell>
          <cell r="F175" t="str">
            <v>9101</v>
          </cell>
          <cell r="G175" t="str">
            <v>9470</v>
          </cell>
          <cell r="H175" t="str">
            <v>1000</v>
          </cell>
          <cell r="I175" t="str">
            <v>C</v>
          </cell>
          <cell r="J175" t="str">
            <v>1</v>
          </cell>
          <cell r="K175" t="str">
            <v>B07</v>
          </cell>
          <cell r="L175" t="str">
            <v>99</v>
          </cell>
          <cell r="M175" t="str">
            <v>99</v>
          </cell>
          <cell r="N175" t="str">
            <v>O</v>
          </cell>
          <cell r="O175" t="str">
            <v>G</v>
          </cell>
          <cell r="P175" t="str">
            <v>V</v>
          </cell>
          <cell r="Q175" t="str">
            <v>1102</v>
          </cell>
          <cell r="R175" t="str">
            <v>1200</v>
          </cell>
          <cell r="S175" t="str">
            <v>B07</v>
          </cell>
        </row>
        <row r="176">
          <cell r="B176" t="str">
            <v>2175</v>
          </cell>
          <cell r="C176" t="str">
            <v>BLUE CARE 65 ENCOUNT</v>
          </cell>
          <cell r="D176" t="str">
            <v>9101</v>
          </cell>
          <cell r="E176" t="str">
            <v>9101</v>
          </cell>
          <cell r="F176" t="str">
            <v>9101</v>
          </cell>
          <cell r="G176" t="str">
            <v>9470</v>
          </cell>
          <cell r="H176" t="str">
            <v>1000</v>
          </cell>
          <cell r="I176" t="str">
            <v>C</v>
          </cell>
          <cell r="J176" t="str">
            <v>1</v>
          </cell>
          <cell r="K176" t="str">
            <v>B05</v>
          </cell>
          <cell r="L176" t="str">
            <v>99</v>
          </cell>
          <cell r="M176" t="str">
            <v>99</v>
          </cell>
          <cell r="N176" t="str">
            <v>D</v>
          </cell>
          <cell r="O176" t="str">
            <v>C</v>
          </cell>
          <cell r="P176" t="str">
            <v>V</v>
          </cell>
          <cell r="Q176"/>
          <cell r="R176" t="str">
            <v>0101</v>
          </cell>
          <cell r="S176" t="str">
            <v>B05</v>
          </cell>
        </row>
        <row r="177">
          <cell r="B177" t="str">
            <v>2176</v>
          </cell>
          <cell r="C177" t="str">
            <v>3 TIER PHARMACY</v>
          </cell>
          <cell r="D177" t="str">
            <v>7500</v>
          </cell>
          <cell r="E177" t="str">
            <v>7500</v>
          </cell>
          <cell r="F177" t="str">
            <v>7500</v>
          </cell>
          <cell r="G177" t="str">
            <v>9470</v>
          </cell>
          <cell r="H177" t="str">
            <v>1000</v>
          </cell>
          <cell r="I177" t="str">
            <v>C</v>
          </cell>
          <cell r="J177" t="str">
            <v>1</v>
          </cell>
          <cell r="K177" t="str">
            <v>B07</v>
          </cell>
          <cell r="L177" t="str">
            <v>99</v>
          </cell>
          <cell r="M177" t="str">
            <v>99</v>
          </cell>
          <cell r="N177" t="str">
            <v>O</v>
          </cell>
          <cell r="O177" t="str">
            <v>G</v>
          </cell>
          <cell r="P177" t="str">
            <v>V</v>
          </cell>
          <cell r="Q177"/>
          <cell r="R177" t="str">
            <v>1000</v>
          </cell>
          <cell r="S177" t="str">
            <v>B07</v>
          </cell>
        </row>
        <row r="178">
          <cell r="B178" t="str">
            <v>2177</v>
          </cell>
          <cell r="C178" t="str">
            <v>ITS RELEASE 8.3/8.4</v>
          </cell>
          <cell r="D178" t="str">
            <v>9101</v>
          </cell>
          <cell r="E178" t="str">
            <v>9101</v>
          </cell>
          <cell r="F178" t="str">
            <v>9101</v>
          </cell>
          <cell r="G178" t="str">
            <v>9470</v>
          </cell>
          <cell r="H178" t="str">
            <v>1000</v>
          </cell>
          <cell r="I178" t="str">
            <v>C</v>
          </cell>
          <cell r="J178" t="str">
            <v>1</v>
          </cell>
          <cell r="K178" t="str">
            <v>B07</v>
          </cell>
          <cell r="L178" t="str">
            <v>99</v>
          </cell>
          <cell r="M178" t="str">
            <v>99</v>
          </cell>
          <cell r="N178" t="str">
            <v>I</v>
          </cell>
          <cell r="O178" t="str">
            <v>C</v>
          </cell>
          <cell r="P178" t="str">
            <v>V</v>
          </cell>
          <cell r="Q178" t="str">
            <v>0503</v>
          </cell>
          <cell r="R178" t="str">
            <v>0101</v>
          </cell>
          <cell r="S178" t="str">
            <v>B07</v>
          </cell>
        </row>
        <row r="179">
          <cell r="B179" t="str">
            <v>2178</v>
          </cell>
          <cell r="C179" t="str">
            <v>VIEWSTAR UPGRADE</v>
          </cell>
          <cell r="D179" t="str">
            <v>9101</v>
          </cell>
          <cell r="E179" t="str">
            <v>9101</v>
          </cell>
          <cell r="F179" t="str">
            <v>9101</v>
          </cell>
          <cell r="G179" t="str">
            <v>9470</v>
          </cell>
          <cell r="H179" t="str">
            <v>1000</v>
          </cell>
          <cell r="I179" t="str">
            <v>C</v>
          </cell>
          <cell r="J179" t="str">
            <v>1</v>
          </cell>
          <cell r="K179" t="str">
            <v>B12</v>
          </cell>
          <cell r="L179" t="str">
            <v>99</v>
          </cell>
          <cell r="M179" t="str">
            <v>99</v>
          </cell>
          <cell r="N179" t="str">
            <v>I</v>
          </cell>
          <cell r="O179" t="str">
            <v>C</v>
          </cell>
          <cell r="P179" t="str">
            <v>V</v>
          </cell>
          <cell r="Q179"/>
          <cell r="R179" t="str">
            <v>0101</v>
          </cell>
          <cell r="S179" t="str">
            <v>B12</v>
          </cell>
        </row>
        <row r="180">
          <cell r="B180" t="str">
            <v>2179</v>
          </cell>
          <cell r="C180" t="str">
            <v>MAGELLAN FEEDS</v>
          </cell>
          <cell r="D180" t="str">
            <v>9101</v>
          </cell>
          <cell r="E180" t="str">
            <v>9101</v>
          </cell>
          <cell r="F180" t="str">
            <v>9101</v>
          </cell>
          <cell r="G180" t="str">
            <v>9470</v>
          </cell>
          <cell r="H180" t="str">
            <v>1000</v>
          </cell>
          <cell r="I180" t="str">
            <v>C</v>
          </cell>
          <cell r="J180" t="str">
            <v>1</v>
          </cell>
          <cell r="K180" t="str">
            <v>B10</v>
          </cell>
          <cell r="L180" t="str">
            <v>99</v>
          </cell>
          <cell r="M180" t="str">
            <v>99</v>
          </cell>
          <cell r="N180" t="str">
            <v>I</v>
          </cell>
          <cell r="O180" t="str">
            <v>C</v>
          </cell>
          <cell r="P180" t="str">
            <v>V</v>
          </cell>
          <cell r="Q180" t="str">
            <v>0402</v>
          </cell>
          <cell r="R180" t="str">
            <v>0101</v>
          </cell>
          <cell r="S180" t="str">
            <v>B10</v>
          </cell>
        </row>
        <row r="181">
          <cell r="B181" t="str">
            <v>2180</v>
          </cell>
          <cell r="C181" t="str">
            <v>NASCO MIGRATION</v>
          </cell>
          <cell r="D181" t="str">
            <v>9101</v>
          </cell>
          <cell r="E181" t="str">
            <v>9101</v>
          </cell>
          <cell r="F181" t="str">
            <v>9101</v>
          </cell>
          <cell r="G181" t="str">
            <v>9470</v>
          </cell>
          <cell r="H181" t="str">
            <v>1000</v>
          </cell>
          <cell r="I181" t="str">
            <v>C</v>
          </cell>
          <cell r="J181" t="str">
            <v>1</v>
          </cell>
          <cell r="K181" t="str">
            <v>B07</v>
          </cell>
          <cell r="L181" t="str">
            <v>99</v>
          </cell>
          <cell r="M181" t="str">
            <v>99</v>
          </cell>
          <cell r="N181" t="str">
            <v>I</v>
          </cell>
          <cell r="O181" t="str">
            <v>C</v>
          </cell>
          <cell r="P181" t="str">
            <v>V</v>
          </cell>
          <cell r="Q181" t="str">
            <v>0503</v>
          </cell>
          <cell r="R181" t="str">
            <v>0101</v>
          </cell>
          <cell r="S181" t="str">
            <v>B07</v>
          </cell>
        </row>
        <row r="182">
          <cell r="B182" t="str">
            <v>2181</v>
          </cell>
          <cell r="C182" t="str">
            <v>HRIS UPGRADE</v>
          </cell>
          <cell r="D182" t="str">
            <v>9101</v>
          </cell>
          <cell r="E182" t="str">
            <v>9101</v>
          </cell>
          <cell r="F182" t="str">
            <v>9101</v>
          </cell>
          <cell r="G182" t="str">
            <v>9470</v>
          </cell>
          <cell r="H182" t="str">
            <v>1000</v>
          </cell>
          <cell r="I182" t="str">
            <v>C</v>
          </cell>
          <cell r="J182" t="str">
            <v>1</v>
          </cell>
          <cell r="K182" t="str">
            <v>S25</v>
          </cell>
          <cell r="L182" t="str">
            <v>99</v>
          </cell>
          <cell r="M182" t="str">
            <v>E</v>
          </cell>
          <cell r="N182" t="str">
            <v>O</v>
          </cell>
          <cell r="O182" t="str">
            <v>G</v>
          </cell>
          <cell r="P182" t="str">
            <v>F</v>
          </cell>
          <cell r="Q182"/>
          <cell r="R182" t="str">
            <v>0101</v>
          </cell>
          <cell r="S182" t="str">
            <v>S25</v>
          </cell>
        </row>
        <row r="183">
          <cell r="B183" t="str">
            <v>2182</v>
          </cell>
          <cell r="C183" t="str">
            <v>BLUE CARD PERF INDEX</v>
          </cell>
          <cell r="D183" t="str">
            <v>9101</v>
          </cell>
          <cell r="E183" t="str">
            <v>9101</v>
          </cell>
          <cell r="F183" t="str">
            <v>9101</v>
          </cell>
          <cell r="G183" t="str">
            <v>9470</v>
          </cell>
          <cell r="H183" t="str">
            <v>1000</v>
          </cell>
          <cell r="I183" t="str">
            <v>C</v>
          </cell>
          <cell r="J183" t="str">
            <v>1</v>
          </cell>
          <cell r="K183" t="str">
            <v>B05</v>
          </cell>
          <cell r="L183" t="str">
            <v>99</v>
          </cell>
          <cell r="M183" t="str">
            <v>99</v>
          </cell>
          <cell r="N183" t="str">
            <v>D</v>
          </cell>
          <cell r="O183" t="str">
            <v>C</v>
          </cell>
          <cell r="P183" t="str">
            <v>V</v>
          </cell>
          <cell r="Q183"/>
          <cell r="R183" t="str">
            <v>0101</v>
          </cell>
          <cell r="S183" t="str">
            <v>B05</v>
          </cell>
        </row>
        <row r="184">
          <cell r="B184" t="str">
            <v>2208</v>
          </cell>
          <cell r="C184" t="str">
            <v>DISEASE MGMT II</v>
          </cell>
          <cell r="D184" t="str">
            <v>9101</v>
          </cell>
          <cell r="E184" t="str">
            <v>9101</v>
          </cell>
          <cell r="F184" t="str">
            <v>9101</v>
          </cell>
          <cell r="G184" t="str">
            <v>9470</v>
          </cell>
          <cell r="H184" t="str">
            <v>1000</v>
          </cell>
          <cell r="I184" t="str">
            <v>C</v>
          </cell>
          <cell r="J184" t="str">
            <v>1</v>
          </cell>
          <cell r="K184" t="str">
            <v>B07</v>
          </cell>
          <cell r="L184" t="str">
            <v>01</v>
          </cell>
          <cell r="M184" t="str">
            <v>99</v>
          </cell>
          <cell r="N184" t="str">
            <v>I</v>
          </cell>
          <cell r="O184" t="str">
            <v>G</v>
          </cell>
          <cell r="P184" t="str">
            <v>F</v>
          </cell>
          <cell r="Q184"/>
          <cell r="R184" t="str">
            <v>1102</v>
          </cell>
          <cell r="S184" t="str">
            <v>B07</v>
          </cell>
        </row>
        <row r="185">
          <cell r="B185" t="str">
            <v>2227</v>
          </cell>
          <cell r="C185" t="str">
            <v>STRATEGIC VISION INI</v>
          </cell>
          <cell r="D185" t="str">
            <v>9101</v>
          </cell>
          <cell r="E185" t="str">
            <v>9101</v>
          </cell>
          <cell r="F185" t="str">
            <v>9101</v>
          </cell>
          <cell r="G185" t="str">
            <v>9470</v>
          </cell>
          <cell r="H185" t="str">
            <v>1000</v>
          </cell>
          <cell r="I185" t="str">
            <v>C</v>
          </cell>
          <cell r="J185" t="str">
            <v>1</v>
          </cell>
          <cell r="K185" t="str">
            <v>B07</v>
          </cell>
          <cell r="L185" t="str">
            <v>01</v>
          </cell>
          <cell r="M185" t="str">
            <v>C</v>
          </cell>
          <cell r="N185" t="str">
            <v>I</v>
          </cell>
          <cell r="O185"/>
          <cell r="P185"/>
          <cell r="Q185"/>
          <cell r="R185" t="str">
            <v>0403</v>
          </cell>
          <cell r="S185" t="str">
            <v>B07</v>
          </cell>
        </row>
        <row r="186">
          <cell r="B186" t="str">
            <v>2229</v>
          </cell>
          <cell r="C186" t="str">
            <v>VP MIDDLE MKT SALES</v>
          </cell>
          <cell r="D186" t="str">
            <v>2229</v>
          </cell>
          <cell r="E186" t="str">
            <v>2229</v>
          </cell>
          <cell r="F186" t="str">
            <v>5000</v>
          </cell>
          <cell r="G186" t="str">
            <v>5000</v>
          </cell>
          <cell r="H186" t="str">
            <v>1000</v>
          </cell>
          <cell r="I186" t="str">
            <v>C</v>
          </cell>
          <cell r="J186" t="str">
            <v>2</v>
          </cell>
          <cell r="K186" t="str">
            <v>B01</v>
          </cell>
          <cell r="L186" t="str">
            <v>1</v>
          </cell>
          <cell r="M186" t="str">
            <v>99</v>
          </cell>
          <cell r="N186" t="str">
            <v>F</v>
          </cell>
          <cell r="O186"/>
          <cell r="P186"/>
          <cell r="Q186"/>
          <cell r="R186" t="str">
            <v>0504</v>
          </cell>
          <cell r="S186" t="str">
            <v>B01</v>
          </cell>
        </row>
        <row r="187">
          <cell r="B187" t="str">
            <v>2294</v>
          </cell>
          <cell r="C187" t="str">
            <v>HSA COMPLIANT PLAN</v>
          </cell>
          <cell r="D187" t="str">
            <v>9101</v>
          </cell>
          <cell r="E187" t="str">
            <v>9101</v>
          </cell>
          <cell r="F187" t="str">
            <v>9101</v>
          </cell>
          <cell r="G187" t="str">
            <v>9470</v>
          </cell>
          <cell r="H187" t="str">
            <v>1000</v>
          </cell>
          <cell r="I187" t="str">
            <v>C</v>
          </cell>
          <cell r="J187" t="str">
            <v>2</v>
          </cell>
          <cell r="K187" t="str">
            <v>B07</v>
          </cell>
          <cell r="L187"/>
          <cell r="M187" t="str">
            <v>99</v>
          </cell>
          <cell r="N187" t="str">
            <v>I</v>
          </cell>
          <cell r="O187"/>
          <cell r="P187"/>
          <cell r="Q187"/>
          <cell r="R187" t="str">
            <v>0604</v>
          </cell>
          <cell r="S187" t="str">
            <v>B07</v>
          </cell>
        </row>
        <row r="188">
          <cell r="B188" t="str">
            <v>2301</v>
          </cell>
          <cell r="C188" t="str">
            <v>SPRINGFIELD CONSTRUC</v>
          </cell>
          <cell r="D188" t="str">
            <v>2992</v>
          </cell>
          <cell r="E188" t="str">
            <v>2992</v>
          </cell>
          <cell r="F188" t="str">
            <v>9890</v>
          </cell>
          <cell r="G188" t="str">
            <v>9470</v>
          </cell>
          <cell r="H188" t="str">
            <v>1000</v>
          </cell>
          <cell r="I188" t="str">
            <v>C</v>
          </cell>
          <cell r="J188" t="str">
            <v>1</v>
          </cell>
          <cell r="K188" t="str">
            <v>B09</v>
          </cell>
          <cell r="L188" t="str">
            <v>68</v>
          </cell>
          <cell r="M188" t="str">
            <v>99</v>
          </cell>
          <cell r="N188" t="str">
            <v>I</v>
          </cell>
          <cell r="O188" t="str">
            <v>G</v>
          </cell>
          <cell r="P188" t="str">
            <v>F</v>
          </cell>
          <cell r="Q188"/>
          <cell r="R188" t="str">
            <v>0502</v>
          </cell>
          <cell r="S188" t="str">
            <v>B09</v>
          </cell>
        </row>
        <row r="189">
          <cell r="B189" t="str">
            <v>2368</v>
          </cell>
          <cell r="C189" t="str">
            <v>RESOURCES - TEST</v>
          </cell>
          <cell r="D189" t="str">
            <v>9101</v>
          </cell>
          <cell r="E189" t="str">
            <v>9101</v>
          </cell>
          <cell r="F189" t="str">
            <v>9101</v>
          </cell>
          <cell r="G189" t="str">
            <v>9470</v>
          </cell>
          <cell r="H189" t="str">
            <v>1000</v>
          </cell>
          <cell r="I189" t="str">
            <v>C</v>
          </cell>
          <cell r="J189" t="str">
            <v>1</v>
          </cell>
          <cell r="K189" t="str">
            <v>B07</v>
          </cell>
          <cell r="L189" t="str">
            <v>99</v>
          </cell>
          <cell r="M189" t="str">
            <v>99</v>
          </cell>
          <cell r="N189" t="str">
            <v>I</v>
          </cell>
          <cell r="O189" t="str">
            <v>G</v>
          </cell>
          <cell r="P189" t="str">
            <v>V</v>
          </cell>
          <cell r="Q189"/>
          <cell r="R189" t="str">
            <v>1202</v>
          </cell>
          <cell r="S189" t="str">
            <v>B07</v>
          </cell>
        </row>
        <row r="190">
          <cell r="B190" t="str">
            <v>2374</v>
          </cell>
          <cell r="C190" t="str">
            <v>ANNUAL DR DRILLS</v>
          </cell>
          <cell r="D190" t="str">
            <v>9101</v>
          </cell>
          <cell r="E190" t="str">
            <v>9101</v>
          </cell>
          <cell r="F190" t="str">
            <v>9101</v>
          </cell>
          <cell r="G190" t="str">
            <v>9470</v>
          </cell>
          <cell r="H190" t="str">
            <v>1000</v>
          </cell>
          <cell r="I190" t="str">
            <v>C</v>
          </cell>
          <cell r="J190" t="str">
            <v>2</v>
          </cell>
          <cell r="K190"/>
          <cell r="L190" t="str">
            <v>01</v>
          </cell>
          <cell r="M190" t="str">
            <v>C</v>
          </cell>
          <cell r="N190"/>
          <cell r="O190"/>
          <cell r="P190"/>
          <cell r="Q190"/>
          <cell r="R190" t="str">
            <v>0603</v>
          </cell>
          <cell r="S190"/>
        </row>
        <row r="191">
          <cell r="B191" t="str">
            <v>2401</v>
          </cell>
          <cell r="C191" t="str">
            <v>BENEFIT SYSTEMS ADM</v>
          </cell>
          <cell r="D191" t="str">
            <v>2401</v>
          </cell>
          <cell r="E191" t="str">
            <v>2401</v>
          </cell>
          <cell r="F191" t="str">
            <v>7110</v>
          </cell>
          <cell r="G191" t="str">
            <v>4020</v>
          </cell>
          <cell r="H191" t="str">
            <v>1000</v>
          </cell>
          <cell r="I191" t="str">
            <v>C</v>
          </cell>
          <cell r="J191" t="str">
            <v>2</v>
          </cell>
          <cell r="K191" t="str">
            <v>B02</v>
          </cell>
          <cell r="L191" t="str">
            <v>12</v>
          </cell>
          <cell r="M191" t="str">
            <v>E</v>
          </cell>
          <cell r="N191" t="str">
            <v>I</v>
          </cell>
          <cell r="O191" t="str">
            <v>G</v>
          </cell>
          <cell r="P191" t="str">
            <v>F</v>
          </cell>
          <cell r="Q191"/>
          <cell r="R191" t="str">
            <v>0502</v>
          </cell>
          <cell r="S191" t="str">
            <v>B02</v>
          </cell>
        </row>
        <row r="192">
          <cell r="B192" t="str">
            <v>2479</v>
          </cell>
          <cell r="C192" t="str">
            <v>SALES PLAN &amp; PERFORM</v>
          </cell>
          <cell r="D192" t="str">
            <v>2479</v>
          </cell>
          <cell r="E192" t="str">
            <v>2479</v>
          </cell>
          <cell r="F192" t="str">
            <v>5000</v>
          </cell>
          <cell r="G192" t="str">
            <v>5000</v>
          </cell>
          <cell r="H192" t="str">
            <v>1000</v>
          </cell>
          <cell r="I192" t="str">
            <v>C</v>
          </cell>
          <cell r="J192" t="str">
            <v>2</v>
          </cell>
          <cell r="K192" t="str">
            <v>B01</v>
          </cell>
          <cell r="L192" t="str">
            <v>1</v>
          </cell>
          <cell r="M192" t="str">
            <v>99</v>
          </cell>
          <cell r="N192" t="str">
            <v>F</v>
          </cell>
          <cell r="O192"/>
          <cell r="P192"/>
          <cell r="Q192"/>
          <cell r="R192" t="str">
            <v>0504</v>
          </cell>
          <cell r="S192" t="str">
            <v>B01</v>
          </cell>
        </row>
        <row r="193">
          <cell r="B193" t="str">
            <v>2488</v>
          </cell>
          <cell r="C193" t="str">
            <v>GPIP/LAB CAPITATION</v>
          </cell>
          <cell r="D193" t="str">
            <v>9101</v>
          </cell>
          <cell r="E193" t="str">
            <v>9101</v>
          </cell>
          <cell r="F193" t="str">
            <v>9101</v>
          </cell>
          <cell r="G193" t="str">
            <v>9470</v>
          </cell>
          <cell r="H193" t="str">
            <v>1000</v>
          </cell>
          <cell r="I193" t="str">
            <v>C</v>
          </cell>
          <cell r="J193" t="str">
            <v>1</v>
          </cell>
          <cell r="K193" t="str">
            <v>B07</v>
          </cell>
          <cell r="L193" t="str">
            <v>99</v>
          </cell>
          <cell r="M193" t="str">
            <v>99</v>
          </cell>
          <cell r="N193" t="str">
            <v>I</v>
          </cell>
          <cell r="O193" t="str">
            <v>G</v>
          </cell>
          <cell r="P193" t="str">
            <v>V</v>
          </cell>
          <cell r="Q193"/>
          <cell r="R193" t="str">
            <v>1202</v>
          </cell>
          <cell r="S193" t="str">
            <v>B07</v>
          </cell>
        </row>
        <row r="194">
          <cell r="B194" t="str">
            <v>2501</v>
          </cell>
          <cell r="C194" t="str">
            <v>MDX REV &amp; CASE MGMT</v>
          </cell>
          <cell r="D194" t="str">
            <v>1410</v>
          </cell>
          <cell r="E194" t="str">
            <v>8845</v>
          </cell>
          <cell r="F194" t="str">
            <v>8594</v>
          </cell>
          <cell r="G194" t="str">
            <v>7000</v>
          </cell>
          <cell r="H194" t="str">
            <v>1000</v>
          </cell>
          <cell r="I194" t="str">
            <v>C</v>
          </cell>
          <cell r="J194" t="str">
            <v>3</v>
          </cell>
          <cell r="K194" t="str">
            <v>B10</v>
          </cell>
          <cell r="L194" t="str">
            <v>12</v>
          </cell>
          <cell r="M194" t="str">
            <v>K1</v>
          </cell>
          <cell r="N194" t="str">
            <v>D</v>
          </cell>
          <cell r="O194" t="str">
            <v>G</v>
          </cell>
          <cell r="P194" t="str">
            <v>F</v>
          </cell>
          <cell r="Q194"/>
          <cell r="R194" t="str">
            <v>0802</v>
          </cell>
          <cell r="S194" t="str">
            <v>B10</v>
          </cell>
        </row>
        <row r="195">
          <cell r="B195" t="str">
            <v>2521</v>
          </cell>
          <cell r="C195" t="str">
            <v>FINANCIAL SYSTEMS</v>
          </cell>
          <cell r="D195" t="str">
            <v>2521</v>
          </cell>
          <cell r="E195" t="str">
            <v>9100</v>
          </cell>
          <cell r="F195" t="str">
            <v>8592</v>
          </cell>
          <cell r="G195" t="str">
            <v>8591</v>
          </cell>
          <cell r="H195" t="str">
            <v>1000</v>
          </cell>
          <cell r="I195" t="str">
            <v>C</v>
          </cell>
          <cell r="J195" t="str">
            <v>1</v>
          </cell>
          <cell r="K195" t="str">
            <v>B13</v>
          </cell>
          <cell r="L195" t="str">
            <v>01</v>
          </cell>
          <cell r="M195" t="str">
            <v>99</v>
          </cell>
          <cell r="N195" t="str">
            <v>I</v>
          </cell>
          <cell r="O195" t="str">
            <v>G</v>
          </cell>
          <cell r="P195" t="str">
            <v>F</v>
          </cell>
          <cell r="Q195"/>
          <cell r="R195" t="str">
            <v>0199</v>
          </cell>
          <cell r="S195" t="str">
            <v>B13</v>
          </cell>
        </row>
        <row r="196">
          <cell r="B196" t="str">
            <v>2522</v>
          </cell>
          <cell r="C196" t="str">
            <v>CP&amp;A SYST</v>
          </cell>
          <cell r="D196" t="str">
            <v>2521</v>
          </cell>
          <cell r="E196" t="str">
            <v>9100</v>
          </cell>
          <cell r="F196" t="str">
            <v>8592</v>
          </cell>
          <cell r="G196" t="str">
            <v>8591</v>
          </cell>
          <cell r="H196" t="str">
            <v>1000</v>
          </cell>
          <cell r="I196" t="str">
            <v>C</v>
          </cell>
          <cell r="J196" t="str">
            <v>1</v>
          </cell>
          <cell r="K196" t="str">
            <v>B13</v>
          </cell>
          <cell r="L196" t="str">
            <v>01</v>
          </cell>
          <cell r="M196" t="str">
            <v>99</v>
          </cell>
          <cell r="N196" t="str">
            <v>I</v>
          </cell>
          <cell r="O196" t="str">
            <v>G</v>
          </cell>
          <cell r="P196" t="str">
            <v>F</v>
          </cell>
          <cell r="Q196"/>
          <cell r="R196" t="str">
            <v>0199</v>
          </cell>
          <cell r="S196" t="str">
            <v>B13</v>
          </cell>
        </row>
        <row r="197">
          <cell r="B197" t="str">
            <v>2523</v>
          </cell>
          <cell r="C197" t="str">
            <v>MARKETING SYST</v>
          </cell>
          <cell r="D197" t="str">
            <v>2521</v>
          </cell>
          <cell r="E197" t="str">
            <v>9100</v>
          </cell>
          <cell r="F197" t="str">
            <v>8592</v>
          </cell>
          <cell r="G197" t="str">
            <v>8591</v>
          </cell>
          <cell r="H197" t="str">
            <v>1000</v>
          </cell>
          <cell r="I197" t="str">
            <v>C</v>
          </cell>
          <cell r="J197" t="str">
            <v>1</v>
          </cell>
          <cell r="K197" t="str">
            <v>B13</v>
          </cell>
          <cell r="L197" t="str">
            <v>01</v>
          </cell>
          <cell r="M197" t="str">
            <v>99</v>
          </cell>
          <cell r="N197" t="str">
            <v>I</v>
          </cell>
          <cell r="O197" t="str">
            <v>G</v>
          </cell>
          <cell r="P197" t="str">
            <v>F</v>
          </cell>
          <cell r="Q197"/>
          <cell r="R197" t="str">
            <v>0199</v>
          </cell>
          <cell r="S197" t="str">
            <v>B13</v>
          </cell>
        </row>
        <row r="198">
          <cell r="B198" t="str">
            <v>2524</v>
          </cell>
          <cell r="C198" t="str">
            <v>HEALTH AFFAIR SYST</v>
          </cell>
          <cell r="D198" t="str">
            <v>2521</v>
          </cell>
          <cell r="E198" t="str">
            <v>9100</v>
          </cell>
          <cell r="F198" t="str">
            <v>8592</v>
          </cell>
          <cell r="G198" t="str">
            <v>8591</v>
          </cell>
          <cell r="H198" t="str">
            <v>1000</v>
          </cell>
          <cell r="I198" t="str">
            <v>C</v>
          </cell>
          <cell r="J198" t="str">
            <v>1</v>
          </cell>
          <cell r="K198" t="str">
            <v>B13</v>
          </cell>
          <cell r="L198" t="str">
            <v>01</v>
          </cell>
          <cell r="M198" t="str">
            <v>99</v>
          </cell>
          <cell r="N198" t="str">
            <v>I</v>
          </cell>
          <cell r="O198" t="str">
            <v>G</v>
          </cell>
          <cell r="P198" t="str">
            <v>F</v>
          </cell>
          <cell r="Q198"/>
          <cell r="R198" t="str">
            <v>0199</v>
          </cell>
          <cell r="S198" t="str">
            <v>B13</v>
          </cell>
        </row>
        <row r="199">
          <cell r="B199" t="str">
            <v>2525</v>
          </cell>
          <cell r="C199" t="str">
            <v>OPERATIONS SYST</v>
          </cell>
          <cell r="D199" t="str">
            <v>2521</v>
          </cell>
          <cell r="E199" t="str">
            <v>9100</v>
          </cell>
          <cell r="F199" t="str">
            <v>8592</v>
          </cell>
          <cell r="G199" t="str">
            <v>8591</v>
          </cell>
          <cell r="H199" t="str">
            <v>1000</v>
          </cell>
          <cell r="I199" t="str">
            <v>C</v>
          </cell>
          <cell r="J199" t="str">
            <v>1</v>
          </cell>
          <cell r="K199" t="str">
            <v>B13</v>
          </cell>
          <cell r="L199" t="str">
            <v>01</v>
          </cell>
          <cell r="M199" t="str">
            <v>99</v>
          </cell>
          <cell r="N199" t="str">
            <v>I</v>
          </cell>
          <cell r="O199" t="str">
            <v>G</v>
          </cell>
          <cell r="P199" t="str">
            <v>F</v>
          </cell>
          <cell r="Q199"/>
          <cell r="R199" t="str">
            <v>0199</v>
          </cell>
          <cell r="S199" t="str">
            <v>B13</v>
          </cell>
        </row>
        <row r="200">
          <cell r="B200" t="str">
            <v>2526</v>
          </cell>
          <cell r="C200" t="str">
            <v>HSC SYST</v>
          </cell>
          <cell r="D200" t="str">
            <v>2521</v>
          </cell>
          <cell r="E200" t="str">
            <v>9100</v>
          </cell>
          <cell r="F200" t="str">
            <v>8592</v>
          </cell>
          <cell r="G200" t="str">
            <v>8591</v>
          </cell>
          <cell r="H200" t="str">
            <v>1000</v>
          </cell>
          <cell r="I200" t="str">
            <v>C</v>
          </cell>
          <cell r="J200" t="str">
            <v>1</v>
          </cell>
          <cell r="K200" t="str">
            <v>B13</v>
          </cell>
          <cell r="L200" t="str">
            <v>01</v>
          </cell>
          <cell r="M200" t="str">
            <v>99</v>
          </cell>
          <cell r="N200" t="str">
            <v>I</v>
          </cell>
          <cell r="O200" t="str">
            <v>G</v>
          </cell>
          <cell r="P200" t="str">
            <v>F</v>
          </cell>
          <cell r="Q200" t="str">
            <v>0103</v>
          </cell>
          <cell r="R200" t="str">
            <v>0199</v>
          </cell>
          <cell r="S200" t="str">
            <v>B13</v>
          </cell>
        </row>
        <row r="201">
          <cell r="B201" t="str">
            <v>2527</v>
          </cell>
          <cell r="C201" t="str">
            <v>SCANNER</v>
          </cell>
          <cell r="D201" t="str">
            <v>2527</v>
          </cell>
          <cell r="E201" t="str">
            <v>8291</v>
          </cell>
          <cell r="F201" t="str">
            <v>7200</v>
          </cell>
          <cell r="G201" t="str">
            <v>8591</v>
          </cell>
          <cell r="H201" t="str">
            <v>1000</v>
          </cell>
          <cell r="I201" t="str">
            <v>C</v>
          </cell>
          <cell r="J201" t="str">
            <v>1</v>
          </cell>
          <cell r="K201" t="str">
            <v>B07</v>
          </cell>
          <cell r="L201" t="str">
            <v>01</v>
          </cell>
          <cell r="M201" t="str">
            <v>C</v>
          </cell>
          <cell r="N201" t="str">
            <v>I</v>
          </cell>
          <cell r="O201" t="str">
            <v>C</v>
          </cell>
          <cell r="P201" t="str">
            <v>V</v>
          </cell>
          <cell r="Q201"/>
          <cell r="R201" t="str">
            <v>0199</v>
          </cell>
          <cell r="S201" t="str">
            <v>B07</v>
          </cell>
        </row>
        <row r="202">
          <cell r="B202" t="str">
            <v>2531</v>
          </cell>
          <cell r="C202" t="str">
            <v>LEGAL SYST</v>
          </cell>
          <cell r="D202" t="str">
            <v>2521</v>
          </cell>
          <cell r="E202" t="str">
            <v>9100</v>
          </cell>
          <cell r="F202" t="str">
            <v>8592</v>
          </cell>
          <cell r="G202" t="str">
            <v>8591</v>
          </cell>
          <cell r="H202" t="str">
            <v>1000</v>
          </cell>
          <cell r="I202" t="str">
            <v>C</v>
          </cell>
          <cell r="J202" t="str">
            <v>1</v>
          </cell>
          <cell r="K202" t="str">
            <v>B13</v>
          </cell>
          <cell r="L202" t="str">
            <v>01</v>
          </cell>
          <cell r="M202" t="str">
            <v>99</v>
          </cell>
          <cell r="N202" t="str">
            <v>I</v>
          </cell>
          <cell r="O202" t="str">
            <v>G</v>
          </cell>
          <cell r="P202" t="str">
            <v>F</v>
          </cell>
          <cell r="Q202"/>
          <cell r="R202" t="str">
            <v>0199</v>
          </cell>
          <cell r="S202" t="str">
            <v>B13</v>
          </cell>
        </row>
        <row r="203">
          <cell r="B203" t="str">
            <v>2532</v>
          </cell>
          <cell r="C203" t="str">
            <v>FEP QUALITY&amp;TRAINING</v>
          </cell>
          <cell r="D203" t="str">
            <v>1060</v>
          </cell>
          <cell r="E203" t="str">
            <v>8973</v>
          </cell>
          <cell r="F203" t="str">
            <v>5300</v>
          </cell>
          <cell r="G203" t="str">
            <v>5000</v>
          </cell>
          <cell r="H203" t="str">
            <v>1000</v>
          </cell>
          <cell r="I203" t="str">
            <v>C</v>
          </cell>
          <cell r="J203" t="str">
            <v>1</v>
          </cell>
          <cell r="K203" t="str">
            <v>B06</v>
          </cell>
          <cell r="L203" t="str">
            <v>67</v>
          </cell>
          <cell r="M203" t="str">
            <v>A</v>
          </cell>
          <cell r="N203" t="str">
            <v>D</v>
          </cell>
          <cell r="O203" t="str">
            <v>C</v>
          </cell>
          <cell r="P203" t="str">
            <v>V</v>
          </cell>
          <cell r="Q203"/>
          <cell r="R203" t="str">
            <v>0898</v>
          </cell>
          <cell r="S203" t="str">
            <v>B06</v>
          </cell>
        </row>
        <row r="204">
          <cell r="B204" t="str">
            <v>2534</v>
          </cell>
          <cell r="C204" t="str">
            <v>UNDRWRT ADM/ACCT RPT</v>
          </cell>
          <cell r="D204" t="str">
            <v>2534</v>
          </cell>
          <cell r="E204" t="str">
            <v>2534</v>
          </cell>
          <cell r="F204" t="str">
            <v>7110</v>
          </cell>
          <cell r="G204" t="str">
            <v>4020</v>
          </cell>
          <cell r="H204" t="str">
            <v>1000</v>
          </cell>
          <cell r="I204" t="str">
            <v>C</v>
          </cell>
          <cell r="J204" t="str">
            <v>2</v>
          </cell>
          <cell r="K204" t="str">
            <v>B02</v>
          </cell>
          <cell r="L204" t="str">
            <v>01</v>
          </cell>
          <cell r="M204" t="str">
            <v>99</v>
          </cell>
          <cell r="N204" t="str">
            <v>I</v>
          </cell>
          <cell r="O204" t="str">
            <v>G</v>
          </cell>
          <cell r="P204" t="str">
            <v>F</v>
          </cell>
          <cell r="Q204"/>
          <cell r="R204" t="str">
            <v>1198</v>
          </cell>
          <cell r="S204" t="str">
            <v>B02</v>
          </cell>
        </row>
        <row r="205">
          <cell r="B205" t="str">
            <v>2535</v>
          </cell>
          <cell r="C205" t="str">
            <v>RESEARCH/CORRESPONDE</v>
          </cell>
          <cell r="D205" t="str">
            <v>4267</v>
          </cell>
          <cell r="E205" t="str">
            <v>8304</v>
          </cell>
          <cell r="F205" t="str">
            <v>5300</v>
          </cell>
          <cell r="G205" t="str">
            <v>5000</v>
          </cell>
          <cell r="H205" t="str">
            <v>1000</v>
          </cell>
          <cell r="I205" t="str">
            <v>C</v>
          </cell>
          <cell r="J205" t="str">
            <v>1</v>
          </cell>
          <cell r="K205" t="str">
            <v>B06</v>
          </cell>
          <cell r="L205" t="str">
            <v>08</v>
          </cell>
          <cell r="M205" t="str">
            <v>99</v>
          </cell>
          <cell r="N205" t="str">
            <v>D</v>
          </cell>
          <cell r="O205" t="str">
            <v>C</v>
          </cell>
          <cell r="P205" t="str">
            <v>F</v>
          </cell>
          <cell r="Q205"/>
          <cell r="R205" t="str">
            <v>1298</v>
          </cell>
          <cell r="S205" t="str">
            <v>B06</v>
          </cell>
        </row>
        <row r="206">
          <cell r="B206" t="str">
            <v>2537</v>
          </cell>
          <cell r="C206" t="str">
            <v>NON GRANT ADM COSTS</v>
          </cell>
          <cell r="D206" t="str">
            <v>4231</v>
          </cell>
          <cell r="E206" t="str">
            <v>4231</v>
          </cell>
          <cell r="F206" t="str">
            <v>4231</v>
          </cell>
          <cell r="G206" t="str">
            <v>4230</v>
          </cell>
          <cell r="H206" t="str">
            <v>1000</v>
          </cell>
          <cell r="I206" t="str">
            <v>D</v>
          </cell>
          <cell r="J206" t="str">
            <v>4</v>
          </cell>
          <cell r="K206" t="str">
            <v>S20</v>
          </cell>
          <cell r="L206" t="str">
            <v>08</v>
          </cell>
          <cell r="M206" t="str">
            <v>99</v>
          </cell>
          <cell r="N206" t="str">
            <v>I</v>
          </cell>
          <cell r="O206" t="str">
            <v>G</v>
          </cell>
          <cell r="P206" t="str">
            <v>F</v>
          </cell>
          <cell r="Q206"/>
          <cell r="R206" t="str">
            <v>0199</v>
          </cell>
          <cell r="S206" t="str">
            <v>S20</v>
          </cell>
        </row>
        <row r="207">
          <cell r="B207" t="str">
            <v>2565</v>
          </cell>
          <cell r="C207" t="str">
            <v>ERS DISENGAGEMENT</v>
          </cell>
          <cell r="D207" t="str">
            <v>9101</v>
          </cell>
          <cell r="E207" t="str">
            <v>9101</v>
          </cell>
          <cell r="F207" t="str">
            <v>9101</v>
          </cell>
          <cell r="G207" t="str">
            <v>9470</v>
          </cell>
          <cell r="H207" t="str">
            <v>1000</v>
          </cell>
          <cell r="I207" t="str">
            <v>C</v>
          </cell>
          <cell r="J207" t="str">
            <v>1</v>
          </cell>
          <cell r="K207" t="str">
            <v>B07</v>
          </cell>
          <cell r="L207" t="str">
            <v>01</v>
          </cell>
          <cell r="M207" t="str">
            <v>99</v>
          </cell>
          <cell r="N207" t="str">
            <v>I</v>
          </cell>
          <cell r="O207" t="str">
            <v>G</v>
          </cell>
          <cell r="P207" t="str">
            <v>V</v>
          </cell>
          <cell r="Q207" t="str">
            <v>0503</v>
          </cell>
          <cell r="R207" t="str">
            <v>1002</v>
          </cell>
          <cell r="S207" t="str">
            <v>B07</v>
          </cell>
        </row>
        <row r="208">
          <cell r="B208" t="str">
            <v>2586</v>
          </cell>
          <cell r="C208" t="str">
            <v>LOCAL I</v>
          </cell>
          <cell r="D208" t="str">
            <v>2586</v>
          </cell>
          <cell r="E208" t="str">
            <v>8304</v>
          </cell>
          <cell r="F208" t="str">
            <v>5300</v>
          </cell>
          <cell r="G208" t="str">
            <v>5000</v>
          </cell>
          <cell r="H208" t="str">
            <v>1000</v>
          </cell>
          <cell r="I208" t="str">
            <v>C</v>
          </cell>
          <cell r="J208" t="str">
            <v>1</v>
          </cell>
          <cell r="K208" t="str">
            <v>B06</v>
          </cell>
          <cell r="L208" t="str">
            <v>08</v>
          </cell>
          <cell r="M208" t="str">
            <v>99</v>
          </cell>
          <cell r="N208" t="str">
            <v>D</v>
          </cell>
          <cell r="O208" t="str">
            <v>G</v>
          </cell>
          <cell r="P208" t="str">
            <v>F</v>
          </cell>
          <cell r="Q208"/>
          <cell r="R208" t="str">
            <v>0893</v>
          </cell>
          <cell r="S208" t="str">
            <v>B06</v>
          </cell>
        </row>
        <row r="209">
          <cell r="B209" t="str">
            <v>2590</v>
          </cell>
          <cell r="C209" t="str">
            <v>MBR CENTRIC STRATEGY</v>
          </cell>
          <cell r="D209" t="str">
            <v>2590</v>
          </cell>
          <cell r="E209" t="str">
            <v>8973</v>
          </cell>
          <cell r="F209" t="str">
            <v>5300</v>
          </cell>
          <cell r="G209" t="str">
            <v>5000</v>
          </cell>
          <cell r="H209" t="str">
            <v>1000</v>
          </cell>
          <cell r="I209" t="str">
            <v>C</v>
          </cell>
          <cell r="J209" t="str">
            <v>1</v>
          </cell>
          <cell r="K209" t="str">
            <v>B06</v>
          </cell>
          <cell r="L209" t="str">
            <v>01</v>
          </cell>
          <cell r="M209" t="str">
            <v>99</v>
          </cell>
          <cell r="N209" t="str">
            <v>D</v>
          </cell>
          <cell r="O209" t="str">
            <v>G</v>
          </cell>
          <cell r="P209" t="str">
            <v>F</v>
          </cell>
          <cell r="Q209"/>
          <cell r="R209" t="str">
            <v>1092</v>
          </cell>
          <cell r="S209" t="str">
            <v>B06</v>
          </cell>
        </row>
        <row r="210">
          <cell r="B210" t="str">
            <v>2592</v>
          </cell>
          <cell r="C210" t="str">
            <v>CLAIM RECOVERY/ADJ</v>
          </cell>
          <cell r="D210" t="str">
            <v>2991</v>
          </cell>
          <cell r="E210" t="str">
            <v>5430</v>
          </cell>
          <cell r="F210" t="str">
            <v>5300</v>
          </cell>
          <cell r="G210" t="str">
            <v>5000</v>
          </cell>
          <cell r="H210" t="str">
            <v>1000</v>
          </cell>
          <cell r="I210" t="str">
            <v>C</v>
          </cell>
          <cell r="J210" t="str">
            <v>3</v>
          </cell>
          <cell r="K210" t="str">
            <v>B05</v>
          </cell>
          <cell r="L210" t="str">
            <v>01</v>
          </cell>
          <cell r="M210" t="str">
            <v>A</v>
          </cell>
          <cell r="N210" t="str">
            <v>D</v>
          </cell>
          <cell r="O210" t="str">
            <v>C</v>
          </cell>
          <cell r="P210" t="str">
            <v>V</v>
          </cell>
          <cell r="Q210" t="str">
            <v>0504</v>
          </cell>
          <cell r="R210" t="str">
            <v>1092</v>
          </cell>
          <cell r="S210" t="str">
            <v>B05</v>
          </cell>
        </row>
        <row r="211">
          <cell r="B211" t="str">
            <v>2594</v>
          </cell>
          <cell r="C211" t="str">
            <v>STRAT BUS INTEGRAT</v>
          </cell>
          <cell r="D211" t="str">
            <v>4300</v>
          </cell>
          <cell r="E211" t="str">
            <v>4300</v>
          </cell>
          <cell r="F211" t="str">
            <v>4300</v>
          </cell>
          <cell r="G211" t="str">
            <v>4300</v>
          </cell>
          <cell r="H211" t="str">
            <v>1000</v>
          </cell>
          <cell r="I211" t="str">
            <v>C</v>
          </cell>
          <cell r="J211" t="str">
            <v>2</v>
          </cell>
          <cell r="K211" t="str">
            <v>S21</v>
          </cell>
          <cell r="L211" t="str">
            <v>01</v>
          </cell>
          <cell r="M211" t="str">
            <v>99</v>
          </cell>
          <cell r="N211" t="str">
            <v>I</v>
          </cell>
          <cell r="O211" t="str">
            <v>G</v>
          </cell>
          <cell r="P211" t="str">
            <v>F</v>
          </cell>
          <cell r="Q211"/>
          <cell r="R211" t="str">
            <v>1092</v>
          </cell>
          <cell r="S211" t="str">
            <v>S21</v>
          </cell>
        </row>
        <row r="212">
          <cell r="B212" t="str">
            <v>2595</v>
          </cell>
          <cell r="C212" t="str">
            <v>EMPLOYEE SERVICES</v>
          </cell>
          <cell r="D212" t="str">
            <v>2595</v>
          </cell>
          <cell r="E212" t="str">
            <v>8304</v>
          </cell>
          <cell r="F212" t="str">
            <v>5300</v>
          </cell>
          <cell r="G212" t="str">
            <v>5000</v>
          </cell>
          <cell r="H212" t="str">
            <v>1000</v>
          </cell>
          <cell r="I212" t="str">
            <v>C</v>
          </cell>
          <cell r="J212" t="str">
            <v>1</v>
          </cell>
          <cell r="K212" t="str">
            <v>B06</v>
          </cell>
          <cell r="L212" t="str">
            <v>52</v>
          </cell>
          <cell r="M212" t="str">
            <v>99</v>
          </cell>
          <cell r="N212" t="str">
            <v>D</v>
          </cell>
          <cell r="O212" t="str">
            <v>C</v>
          </cell>
          <cell r="P212" t="str">
            <v>V</v>
          </cell>
          <cell r="Q212"/>
          <cell r="R212" t="str">
            <v>0593</v>
          </cell>
          <cell r="S212" t="str">
            <v>B06</v>
          </cell>
        </row>
        <row r="213">
          <cell r="B213" t="str">
            <v>2699</v>
          </cell>
          <cell r="C213" t="str">
            <v>PI NASCO CDH</v>
          </cell>
          <cell r="D213" t="str">
            <v>5931</v>
          </cell>
          <cell r="E213" t="str">
            <v>9101</v>
          </cell>
          <cell r="F213" t="str">
            <v>9101</v>
          </cell>
          <cell r="G213" t="str">
            <v>9470</v>
          </cell>
          <cell r="H213" t="str">
            <v>1000</v>
          </cell>
          <cell r="I213" t="str">
            <v>C</v>
          </cell>
          <cell r="J213" t="str">
            <v>1</v>
          </cell>
          <cell r="K213" t="str">
            <v>B07</v>
          </cell>
          <cell r="L213" t="str">
            <v>1</v>
          </cell>
          <cell r="M213" t="str">
            <v>99</v>
          </cell>
          <cell r="N213" t="str">
            <v>I</v>
          </cell>
          <cell r="O213"/>
          <cell r="P213"/>
          <cell r="Q213"/>
          <cell r="R213" t="str">
            <v>0404</v>
          </cell>
          <cell r="S213" t="str">
            <v>B07</v>
          </cell>
        </row>
        <row r="214">
          <cell r="B214" t="str">
            <v>2702</v>
          </cell>
          <cell r="C214" t="str">
            <v>PROD DEV WELLS FARGO</v>
          </cell>
          <cell r="D214" t="str">
            <v>9101</v>
          </cell>
          <cell r="E214" t="str">
            <v>9101</v>
          </cell>
          <cell r="F214" t="str">
            <v>9101</v>
          </cell>
          <cell r="G214" t="str">
            <v>9470</v>
          </cell>
          <cell r="H214" t="str">
            <v>1000</v>
          </cell>
          <cell r="I214" t="str">
            <v>C</v>
          </cell>
          <cell r="J214" t="str">
            <v>1</v>
          </cell>
          <cell r="K214" t="str">
            <v>B07</v>
          </cell>
          <cell r="L214" t="str">
            <v>1</v>
          </cell>
          <cell r="M214" t="str">
            <v>99</v>
          </cell>
          <cell r="N214" t="str">
            <v>I</v>
          </cell>
          <cell r="O214"/>
          <cell r="P214"/>
          <cell r="Q214"/>
          <cell r="R214" t="str">
            <v>0304</v>
          </cell>
          <cell r="S214" t="str">
            <v>B07</v>
          </cell>
        </row>
        <row r="215">
          <cell r="B215" t="str">
            <v>2737</v>
          </cell>
          <cell r="C215" t="str">
            <v>WEB SECURITY ENVIRON</v>
          </cell>
          <cell r="D215" t="str">
            <v>9101</v>
          </cell>
          <cell r="E215" t="str">
            <v>9101</v>
          </cell>
          <cell r="F215" t="str">
            <v>9101</v>
          </cell>
          <cell r="G215" t="str">
            <v>9470</v>
          </cell>
          <cell r="H215" t="str">
            <v>1000</v>
          </cell>
          <cell r="I215" t="str">
            <v>C</v>
          </cell>
          <cell r="J215" t="str">
            <v>1</v>
          </cell>
          <cell r="K215" t="str">
            <v>B07</v>
          </cell>
          <cell r="L215" t="str">
            <v>1</v>
          </cell>
          <cell r="M215" t="str">
            <v>C</v>
          </cell>
          <cell r="N215" t="str">
            <v>I</v>
          </cell>
          <cell r="O215"/>
          <cell r="P215"/>
          <cell r="Q215"/>
          <cell r="R215" t="str">
            <v>0304</v>
          </cell>
          <cell r="S215" t="str">
            <v>B07</v>
          </cell>
        </row>
        <row r="216">
          <cell r="B216" t="str">
            <v>2798</v>
          </cell>
          <cell r="C216" t="str">
            <v>RBSI ROLE BSD SECRTY</v>
          </cell>
          <cell r="D216" t="str">
            <v>9101</v>
          </cell>
          <cell r="E216" t="str">
            <v>9101</v>
          </cell>
          <cell r="F216" t="str">
            <v>9101</v>
          </cell>
          <cell r="G216" t="str">
            <v>9470</v>
          </cell>
          <cell r="H216" t="str">
            <v>1000</v>
          </cell>
          <cell r="I216" t="str">
            <v>C</v>
          </cell>
          <cell r="J216" t="str">
            <v>1</v>
          </cell>
          <cell r="K216" t="str">
            <v>B07</v>
          </cell>
          <cell r="L216" t="str">
            <v>01</v>
          </cell>
          <cell r="M216" t="str">
            <v>99</v>
          </cell>
          <cell r="N216" t="str">
            <v>D</v>
          </cell>
          <cell r="O216" t="str">
            <v>C</v>
          </cell>
          <cell r="P216" t="str">
            <v>V</v>
          </cell>
          <cell r="Q216" t="str">
            <v>1103</v>
          </cell>
          <cell r="R216" t="str">
            <v>1002</v>
          </cell>
          <cell r="S216" t="str">
            <v>B07</v>
          </cell>
        </row>
        <row r="217">
          <cell r="B217" t="str">
            <v>2806</v>
          </cell>
          <cell r="C217" t="str">
            <v>NASCO SELF SERVICE</v>
          </cell>
          <cell r="D217" t="str">
            <v>9101</v>
          </cell>
          <cell r="E217" t="str">
            <v>9101</v>
          </cell>
          <cell r="F217" t="str">
            <v>9101</v>
          </cell>
          <cell r="G217" t="str">
            <v>9470</v>
          </cell>
          <cell r="H217" t="str">
            <v>1000</v>
          </cell>
          <cell r="I217" t="str">
            <v>C</v>
          </cell>
          <cell r="J217" t="str">
            <v>2</v>
          </cell>
          <cell r="K217" t="str">
            <v>B07</v>
          </cell>
          <cell r="L217" t="str">
            <v>01</v>
          </cell>
          <cell r="M217" t="str">
            <v>99</v>
          </cell>
          <cell r="N217" t="str">
            <v>I</v>
          </cell>
          <cell r="O217" t="str">
            <v>C</v>
          </cell>
          <cell r="P217" t="str">
            <v>V</v>
          </cell>
          <cell r="Q217" t="str">
            <v>0603</v>
          </cell>
          <cell r="R217" t="str">
            <v>1202</v>
          </cell>
          <cell r="S217" t="str">
            <v>B07</v>
          </cell>
        </row>
        <row r="218">
          <cell r="B218" t="str">
            <v>2836</v>
          </cell>
          <cell r="C218" t="str">
            <v>FULLY INS ELEC PYMT</v>
          </cell>
          <cell r="D218" t="str">
            <v>9101</v>
          </cell>
          <cell r="E218" t="str">
            <v>9101</v>
          </cell>
          <cell r="F218" t="str">
            <v>9101</v>
          </cell>
          <cell r="G218" t="str">
            <v>9470</v>
          </cell>
          <cell r="H218" t="str">
            <v>1000</v>
          </cell>
          <cell r="I218" t="str">
            <v>C</v>
          </cell>
          <cell r="J218" t="str">
            <v>2</v>
          </cell>
          <cell r="K218" t="str">
            <v>B07</v>
          </cell>
          <cell r="L218" t="str">
            <v>1</v>
          </cell>
          <cell r="M218" t="str">
            <v>99</v>
          </cell>
          <cell r="N218" t="str">
            <v>I</v>
          </cell>
          <cell r="O218"/>
          <cell r="P218"/>
          <cell r="Q218"/>
          <cell r="R218" t="str">
            <v>0104</v>
          </cell>
          <cell r="S218" t="str">
            <v>B07</v>
          </cell>
        </row>
        <row r="219">
          <cell r="B219" t="str">
            <v>2837</v>
          </cell>
          <cell r="C219" t="str">
            <v>CASR PRICING</v>
          </cell>
          <cell r="D219" t="str">
            <v>2173</v>
          </cell>
          <cell r="E219" t="str">
            <v>9101</v>
          </cell>
          <cell r="F219" t="str">
            <v>9101</v>
          </cell>
          <cell r="G219" t="str">
            <v>9470</v>
          </cell>
          <cell r="H219" t="str">
            <v>1000</v>
          </cell>
          <cell r="I219" t="str">
            <v>C</v>
          </cell>
          <cell r="J219" t="str">
            <v>1</v>
          </cell>
          <cell r="K219" t="str">
            <v>B07</v>
          </cell>
          <cell r="L219" t="str">
            <v>1</v>
          </cell>
          <cell r="M219" t="str">
            <v>C</v>
          </cell>
          <cell r="N219" t="str">
            <v>I</v>
          </cell>
          <cell r="O219"/>
          <cell r="P219"/>
          <cell r="Q219"/>
          <cell r="R219" t="str">
            <v>0404</v>
          </cell>
          <cell r="S219" t="str">
            <v>B07</v>
          </cell>
        </row>
        <row r="220">
          <cell r="B220" t="str">
            <v>2859</v>
          </cell>
          <cell r="C220" t="str">
            <v>BUSINESS ANALYSIS</v>
          </cell>
          <cell r="D220" t="str">
            <v>2590</v>
          </cell>
          <cell r="E220" t="str">
            <v>8973</v>
          </cell>
          <cell r="F220" t="str">
            <v>5300</v>
          </cell>
          <cell r="G220" t="str">
            <v>5000</v>
          </cell>
          <cell r="H220" t="str">
            <v>1000</v>
          </cell>
          <cell r="I220" t="str">
            <v>C</v>
          </cell>
          <cell r="J220" t="str">
            <v>2</v>
          </cell>
          <cell r="K220" t="str">
            <v>B06</v>
          </cell>
          <cell r="L220" t="str">
            <v>08</v>
          </cell>
          <cell r="M220" t="str">
            <v>99</v>
          </cell>
          <cell r="N220" t="str">
            <v>I</v>
          </cell>
          <cell r="O220"/>
          <cell r="P220"/>
          <cell r="Q220"/>
          <cell r="R220" t="str">
            <v>0103</v>
          </cell>
          <cell r="S220" t="str">
            <v>B06</v>
          </cell>
        </row>
        <row r="221">
          <cell r="B221" t="str">
            <v>2895</v>
          </cell>
          <cell r="C221" t="str">
            <v>WIN 2K UPGR FILE PRT</v>
          </cell>
          <cell r="D221" t="str">
            <v>9101</v>
          </cell>
          <cell r="E221" t="str">
            <v>9101</v>
          </cell>
          <cell r="F221" t="str">
            <v>9101</v>
          </cell>
          <cell r="G221" t="str">
            <v>9470</v>
          </cell>
          <cell r="H221" t="str">
            <v>1000</v>
          </cell>
          <cell r="I221" t="str">
            <v>C</v>
          </cell>
          <cell r="J221" t="str">
            <v>2</v>
          </cell>
          <cell r="K221" t="str">
            <v>B07</v>
          </cell>
          <cell r="L221" t="str">
            <v>1</v>
          </cell>
          <cell r="M221" t="str">
            <v>C</v>
          </cell>
          <cell r="N221" t="str">
            <v>I</v>
          </cell>
          <cell r="O221"/>
          <cell r="P221"/>
          <cell r="Q221"/>
          <cell r="R221" t="str">
            <v>0104</v>
          </cell>
          <cell r="S221" t="str">
            <v>B07</v>
          </cell>
        </row>
        <row r="222">
          <cell r="B222" t="str">
            <v>2980</v>
          </cell>
          <cell r="C222" t="str">
            <v>FEP CLAIMS COB &amp; AD</v>
          </cell>
          <cell r="D222" t="str">
            <v>1060</v>
          </cell>
          <cell r="E222" t="str">
            <v>8973</v>
          </cell>
          <cell r="F222" t="str">
            <v>5300</v>
          </cell>
          <cell r="G222" t="str">
            <v>5000</v>
          </cell>
          <cell r="H222" t="str">
            <v>1000</v>
          </cell>
          <cell r="I222" t="str">
            <v>C</v>
          </cell>
          <cell r="J222" t="str">
            <v>1</v>
          </cell>
          <cell r="K222" t="str">
            <v>B05</v>
          </cell>
          <cell r="L222" t="str">
            <v>01</v>
          </cell>
          <cell r="M222" t="str">
            <v>A</v>
          </cell>
          <cell r="N222" t="str">
            <v>D</v>
          </cell>
          <cell r="O222" t="str">
            <v>C</v>
          </cell>
          <cell r="P222" t="str">
            <v>V</v>
          </cell>
          <cell r="Q222"/>
          <cell r="R222" t="str">
            <v>0687</v>
          </cell>
          <cell r="S222" t="str">
            <v>B05</v>
          </cell>
        </row>
        <row r="223">
          <cell r="B223" t="str">
            <v>2981</v>
          </cell>
          <cell r="C223" t="str">
            <v>HEDIS 2002</v>
          </cell>
          <cell r="D223" t="str">
            <v>9101</v>
          </cell>
          <cell r="E223" t="str">
            <v>9101</v>
          </cell>
          <cell r="F223" t="str">
            <v>9101</v>
          </cell>
          <cell r="G223" t="str">
            <v>9470</v>
          </cell>
          <cell r="H223" t="str">
            <v>1000</v>
          </cell>
          <cell r="I223" t="str">
            <v>C</v>
          </cell>
          <cell r="J223" t="str">
            <v>1</v>
          </cell>
          <cell r="K223" t="str">
            <v>B07</v>
          </cell>
          <cell r="L223" t="str">
            <v>01</v>
          </cell>
          <cell r="M223" t="str">
            <v>99</v>
          </cell>
          <cell r="N223" t="str">
            <v>I</v>
          </cell>
          <cell r="O223" t="str">
            <v>G</v>
          </cell>
          <cell r="P223" t="str">
            <v>F</v>
          </cell>
          <cell r="Q223" t="str">
            <v>1103</v>
          </cell>
          <cell r="R223" t="str">
            <v>0401</v>
          </cell>
          <cell r="S223" t="str">
            <v>B07</v>
          </cell>
        </row>
        <row r="224">
          <cell r="B224" t="str">
            <v>2983</v>
          </cell>
          <cell r="C224" t="str">
            <v>MKTG EOC</v>
          </cell>
          <cell r="D224" t="str">
            <v>5050</v>
          </cell>
          <cell r="E224" t="str">
            <v>6050</v>
          </cell>
          <cell r="F224" t="str">
            <v>5000</v>
          </cell>
          <cell r="G224" t="str">
            <v>5000</v>
          </cell>
          <cell r="H224" t="str">
            <v>1000</v>
          </cell>
          <cell r="I224" t="str">
            <v>C</v>
          </cell>
          <cell r="J224" t="str">
            <v>2</v>
          </cell>
          <cell r="K224" t="str">
            <v>B08</v>
          </cell>
          <cell r="L224" t="str">
            <v>99</v>
          </cell>
          <cell r="M224" t="str">
            <v>99</v>
          </cell>
          <cell r="N224" t="str">
            <v>O</v>
          </cell>
          <cell r="O224" t="str">
            <v>G</v>
          </cell>
          <cell r="P224" t="str">
            <v>V</v>
          </cell>
          <cell r="Q224"/>
          <cell r="R224" t="str">
            <v>1200</v>
          </cell>
          <cell r="S224" t="str">
            <v>B08</v>
          </cell>
        </row>
        <row r="225">
          <cell r="B225" t="str">
            <v>2984</v>
          </cell>
          <cell r="C225" t="str">
            <v>SR MANAGED CARE CLMS</v>
          </cell>
          <cell r="D225" t="str">
            <v>8631</v>
          </cell>
          <cell r="E225" t="str">
            <v>8631</v>
          </cell>
          <cell r="F225" t="str">
            <v>8594</v>
          </cell>
          <cell r="G225" t="str">
            <v>7000</v>
          </cell>
          <cell r="H225" t="str">
            <v>1000</v>
          </cell>
          <cell r="I225" t="str">
            <v>C</v>
          </cell>
          <cell r="J225" t="str">
            <v>1</v>
          </cell>
          <cell r="K225" t="str">
            <v>B05</v>
          </cell>
          <cell r="L225" t="str">
            <v>08</v>
          </cell>
          <cell r="M225" t="str">
            <v>99</v>
          </cell>
          <cell r="N225" t="str">
            <v>D</v>
          </cell>
          <cell r="O225" t="str">
            <v>C</v>
          </cell>
          <cell r="P225" t="str">
            <v>V</v>
          </cell>
          <cell r="Q225"/>
          <cell r="R225" t="str">
            <v>0101</v>
          </cell>
          <cell r="S225" t="str">
            <v>B05</v>
          </cell>
        </row>
        <row r="226">
          <cell r="B226" t="str">
            <v>2985</v>
          </cell>
          <cell r="C226" t="str">
            <v>DIS MGMT-HEART FAIL</v>
          </cell>
          <cell r="D226" t="str">
            <v>3247</v>
          </cell>
          <cell r="E226" t="str">
            <v>8845</v>
          </cell>
          <cell r="F226" t="str">
            <v>8594</v>
          </cell>
          <cell r="G226" t="str">
            <v>7000</v>
          </cell>
          <cell r="H226" t="str">
            <v>1000</v>
          </cell>
          <cell r="I226" t="str">
            <v>C</v>
          </cell>
          <cell r="J226" t="str">
            <v>3</v>
          </cell>
          <cell r="K226" t="str">
            <v>B07</v>
          </cell>
          <cell r="L226" t="str">
            <v>01</v>
          </cell>
          <cell r="M226" t="str">
            <v>99</v>
          </cell>
          <cell r="N226" t="str">
            <v>I</v>
          </cell>
          <cell r="O226" t="str">
            <v>G</v>
          </cell>
          <cell r="P226" t="str">
            <v>V</v>
          </cell>
          <cell r="Q226"/>
          <cell r="R226" t="str">
            <v>0101</v>
          </cell>
          <cell r="S226" t="str">
            <v>B07</v>
          </cell>
        </row>
        <row r="227">
          <cell r="B227" t="str">
            <v>2986</v>
          </cell>
          <cell r="C227" t="str">
            <v>PERF GUARANTEE</v>
          </cell>
          <cell r="D227" t="str">
            <v>5000</v>
          </cell>
          <cell r="E227" t="str">
            <v>5000</v>
          </cell>
          <cell r="F227" t="str">
            <v>5000</v>
          </cell>
          <cell r="G227" t="str">
            <v>5000</v>
          </cell>
          <cell r="H227" t="str">
            <v>1000</v>
          </cell>
          <cell r="I227" t="str">
            <v>C</v>
          </cell>
          <cell r="J227" t="str">
            <v>1</v>
          </cell>
          <cell r="K227" t="str">
            <v>B05</v>
          </cell>
          <cell r="L227" t="str">
            <v>01</v>
          </cell>
          <cell r="M227" t="str">
            <v>99</v>
          </cell>
          <cell r="N227" t="str">
            <v>D</v>
          </cell>
          <cell r="O227" t="str">
            <v>C</v>
          </cell>
          <cell r="P227" t="str">
            <v>F</v>
          </cell>
          <cell r="Q227"/>
          <cell r="R227" t="str">
            <v>0401</v>
          </cell>
          <cell r="S227" t="str">
            <v>B05</v>
          </cell>
        </row>
        <row r="228">
          <cell r="B228" t="str">
            <v>2987</v>
          </cell>
          <cell r="C228" t="str">
            <v>PRINTER UPGRADES</v>
          </cell>
          <cell r="D228" t="str">
            <v>9101</v>
          </cell>
          <cell r="E228" t="str">
            <v>9101</v>
          </cell>
          <cell r="F228" t="str">
            <v>9101</v>
          </cell>
          <cell r="G228" t="str">
            <v>9470</v>
          </cell>
          <cell r="H228" t="str">
            <v>1000</v>
          </cell>
          <cell r="I228" t="str">
            <v>C</v>
          </cell>
          <cell r="J228" t="str">
            <v>1</v>
          </cell>
          <cell r="K228" t="str">
            <v>S28</v>
          </cell>
          <cell r="L228" t="str">
            <v>01</v>
          </cell>
          <cell r="M228" t="str">
            <v>99</v>
          </cell>
          <cell r="N228" t="str">
            <v>D</v>
          </cell>
          <cell r="O228" t="str">
            <v>G</v>
          </cell>
          <cell r="P228" t="str">
            <v>V</v>
          </cell>
          <cell r="Q228"/>
          <cell r="R228" t="str">
            <v>0101</v>
          </cell>
          <cell r="S228" t="str">
            <v>S28</v>
          </cell>
        </row>
        <row r="229">
          <cell r="B229" t="str">
            <v>2988</v>
          </cell>
          <cell r="C229" t="str">
            <v>ID CARD PRODUCTION</v>
          </cell>
          <cell r="D229" t="str">
            <v>6895</v>
          </cell>
          <cell r="E229" t="str">
            <v>8292</v>
          </cell>
          <cell r="F229" t="str">
            <v>5300</v>
          </cell>
          <cell r="G229" t="str">
            <v>5000</v>
          </cell>
          <cell r="H229" t="str">
            <v>1000</v>
          </cell>
          <cell r="I229" t="str">
            <v>C</v>
          </cell>
          <cell r="J229" t="str">
            <v>1</v>
          </cell>
          <cell r="K229" t="str">
            <v>B03</v>
          </cell>
          <cell r="L229" t="str">
            <v>09</v>
          </cell>
          <cell r="M229" t="str">
            <v>99</v>
          </cell>
          <cell r="N229" t="str">
            <v>D</v>
          </cell>
          <cell r="O229" t="str">
            <v>G</v>
          </cell>
          <cell r="P229" t="str">
            <v>V</v>
          </cell>
          <cell r="Q229"/>
          <cell r="R229" t="str">
            <v>0101</v>
          </cell>
          <cell r="S229" t="str">
            <v>B03</v>
          </cell>
        </row>
        <row r="230">
          <cell r="B230" t="str">
            <v>2990</v>
          </cell>
          <cell r="C230" t="str">
            <v>SUSPENSE TEAM #6</v>
          </cell>
          <cell r="D230" t="str">
            <v>9175</v>
          </cell>
          <cell r="E230" t="str">
            <v>5430</v>
          </cell>
          <cell r="F230" t="str">
            <v>5300</v>
          </cell>
          <cell r="G230" t="str">
            <v>5000</v>
          </cell>
          <cell r="H230" t="str">
            <v>1000</v>
          </cell>
          <cell r="I230" t="str">
            <v>C</v>
          </cell>
          <cell r="J230" t="str">
            <v>1</v>
          </cell>
          <cell r="K230" t="str">
            <v>B05</v>
          </cell>
          <cell r="L230" t="str">
            <v>09</v>
          </cell>
          <cell r="M230" t="str">
            <v>99</v>
          </cell>
          <cell r="N230" t="str">
            <v>D</v>
          </cell>
          <cell r="O230" t="str">
            <v>C</v>
          </cell>
          <cell r="P230" t="str">
            <v>V</v>
          </cell>
          <cell r="Q230" t="str">
            <v>0404</v>
          </cell>
          <cell r="R230" t="str">
            <v>0301</v>
          </cell>
          <cell r="S230" t="str">
            <v>B05</v>
          </cell>
        </row>
        <row r="231">
          <cell r="B231" t="str">
            <v>2991</v>
          </cell>
          <cell r="C231" t="str">
            <v>CLAIMS WORKSHEET TEA</v>
          </cell>
          <cell r="D231" t="str">
            <v>2991</v>
          </cell>
          <cell r="E231" t="str">
            <v>5430</v>
          </cell>
          <cell r="F231" t="str">
            <v>5300</v>
          </cell>
          <cell r="G231" t="str">
            <v>5000</v>
          </cell>
          <cell r="H231" t="str">
            <v>1000</v>
          </cell>
          <cell r="I231" t="str">
            <v>C</v>
          </cell>
          <cell r="J231" t="str">
            <v>1</v>
          </cell>
          <cell r="K231" t="str">
            <v>B05</v>
          </cell>
          <cell r="L231" t="str">
            <v>09</v>
          </cell>
          <cell r="M231" t="str">
            <v>99</v>
          </cell>
          <cell r="N231" t="str">
            <v>D</v>
          </cell>
          <cell r="O231" t="str">
            <v>C</v>
          </cell>
          <cell r="P231" t="str">
            <v>V</v>
          </cell>
          <cell r="Q231"/>
          <cell r="R231" t="str">
            <v>0401</v>
          </cell>
          <cell r="S231" t="str">
            <v>B05</v>
          </cell>
        </row>
        <row r="232">
          <cell r="B232" t="str">
            <v>2992</v>
          </cell>
          <cell r="C232" t="str">
            <v>OCCUPANCY INITIATIVE</v>
          </cell>
          <cell r="D232" t="str">
            <v>2992</v>
          </cell>
          <cell r="E232" t="str">
            <v>2992</v>
          </cell>
          <cell r="F232" t="str">
            <v>9890</v>
          </cell>
          <cell r="G232" t="str">
            <v>9470</v>
          </cell>
          <cell r="H232" t="str">
            <v>1000</v>
          </cell>
          <cell r="I232" t="str">
            <v>C</v>
          </cell>
          <cell r="J232" t="str">
            <v>2</v>
          </cell>
          <cell r="K232" t="str">
            <v>S23</v>
          </cell>
          <cell r="L232" t="str">
            <v>99</v>
          </cell>
          <cell r="M232" t="str">
            <v>99</v>
          </cell>
          <cell r="N232" t="str">
            <v>D</v>
          </cell>
          <cell r="O232" t="str">
            <v>G</v>
          </cell>
          <cell r="P232" t="str">
            <v>F</v>
          </cell>
          <cell r="Q232"/>
          <cell r="R232" t="str">
            <v>0401</v>
          </cell>
          <cell r="S232" t="str">
            <v>S23</v>
          </cell>
        </row>
        <row r="233">
          <cell r="B233" t="str">
            <v>2993</v>
          </cell>
          <cell r="C233" t="str">
            <v>ENTERPRISE DR CONST</v>
          </cell>
          <cell r="D233" t="str">
            <v>2992</v>
          </cell>
          <cell r="E233" t="str">
            <v>2992</v>
          </cell>
          <cell r="F233" t="str">
            <v>9890</v>
          </cell>
          <cell r="G233" t="str">
            <v>9470</v>
          </cell>
          <cell r="H233" t="str">
            <v>1000</v>
          </cell>
          <cell r="I233" t="str">
            <v>C</v>
          </cell>
          <cell r="J233" t="str">
            <v>2</v>
          </cell>
          <cell r="K233" t="str">
            <v>S23</v>
          </cell>
          <cell r="L233" t="str">
            <v>68</v>
          </cell>
          <cell r="M233" t="str">
            <v>99</v>
          </cell>
          <cell r="N233" t="str">
            <v>D</v>
          </cell>
          <cell r="O233" t="str">
            <v>G</v>
          </cell>
          <cell r="P233" t="str">
            <v>F</v>
          </cell>
          <cell r="Q233"/>
          <cell r="R233" t="str">
            <v>0401</v>
          </cell>
          <cell r="S233" t="str">
            <v>S23</v>
          </cell>
        </row>
        <row r="234">
          <cell r="B234" t="str">
            <v>2994</v>
          </cell>
          <cell r="C234" t="str">
            <v>FEP SYSTEM UPGRADES</v>
          </cell>
          <cell r="D234" t="str">
            <v>9101</v>
          </cell>
          <cell r="E234" t="str">
            <v>9101</v>
          </cell>
          <cell r="F234" t="str">
            <v>9101</v>
          </cell>
          <cell r="G234" t="str">
            <v>9470</v>
          </cell>
          <cell r="H234" t="str">
            <v>1000</v>
          </cell>
          <cell r="I234" t="str">
            <v>C</v>
          </cell>
          <cell r="J234" t="str">
            <v>1</v>
          </cell>
          <cell r="K234" t="str">
            <v>B07</v>
          </cell>
          <cell r="L234" t="str">
            <v>99</v>
          </cell>
          <cell r="M234" t="str">
            <v>L</v>
          </cell>
          <cell r="N234" t="str">
            <v>O</v>
          </cell>
          <cell r="O234" t="str">
            <v>C</v>
          </cell>
          <cell r="P234" t="str">
            <v>F</v>
          </cell>
          <cell r="Q234"/>
          <cell r="R234" t="str">
            <v>0401</v>
          </cell>
          <cell r="S234" t="str">
            <v>B07</v>
          </cell>
        </row>
        <row r="235">
          <cell r="B235" t="str">
            <v>2995</v>
          </cell>
          <cell r="C235" t="str">
            <v>HIPAA IDENTIFIERS</v>
          </cell>
          <cell r="D235" t="str">
            <v>3237</v>
          </cell>
          <cell r="E235" t="str">
            <v>9101</v>
          </cell>
          <cell r="F235" t="str">
            <v>9101</v>
          </cell>
          <cell r="G235" t="str">
            <v>9470</v>
          </cell>
          <cell r="H235" t="str">
            <v>1000</v>
          </cell>
          <cell r="I235" t="str">
            <v>C</v>
          </cell>
          <cell r="J235" t="str">
            <v>1</v>
          </cell>
          <cell r="K235" t="str">
            <v>B07</v>
          </cell>
          <cell r="L235" t="str">
            <v>01</v>
          </cell>
          <cell r="M235" t="str">
            <v>L</v>
          </cell>
          <cell r="N235" t="str">
            <v>O</v>
          </cell>
          <cell r="O235" t="str">
            <v>G</v>
          </cell>
          <cell r="P235" t="str">
            <v>F</v>
          </cell>
          <cell r="Q235"/>
          <cell r="R235" t="str">
            <v>0301</v>
          </cell>
          <cell r="S235" t="str">
            <v>B07</v>
          </cell>
        </row>
        <row r="236">
          <cell r="B236" t="str">
            <v>2996</v>
          </cell>
          <cell r="C236" t="str">
            <v>NOVELL PROJECT</v>
          </cell>
          <cell r="D236" t="str">
            <v>9101</v>
          </cell>
          <cell r="E236" t="str">
            <v>9101</v>
          </cell>
          <cell r="F236" t="str">
            <v>9101</v>
          </cell>
          <cell r="G236" t="str">
            <v>9470</v>
          </cell>
          <cell r="H236" t="str">
            <v>1000</v>
          </cell>
          <cell r="I236" t="str">
            <v>C</v>
          </cell>
          <cell r="J236" t="str">
            <v>1</v>
          </cell>
          <cell r="K236" t="str">
            <v>B07</v>
          </cell>
          <cell r="L236" t="str">
            <v>01</v>
          </cell>
          <cell r="M236" t="str">
            <v>99</v>
          </cell>
          <cell r="N236" t="str">
            <v>D</v>
          </cell>
          <cell r="O236" t="str">
            <v>G</v>
          </cell>
          <cell r="P236" t="str">
            <v>V</v>
          </cell>
          <cell r="Q236"/>
          <cell r="R236" t="str">
            <v>0401</v>
          </cell>
          <cell r="S236" t="str">
            <v>B07</v>
          </cell>
        </row>
        <row r="237">
          <cell r="B237" t="str">
            <v>2997</v>
          </cell>
          <cell r="C237" t="str">
            <v>CRMS CTI PROV SERV</v>
          </cell>
          <cell r="D237" t="str">
            <v>9101</v>
          </cell>
          <cell r="E237" t="str">
            <v>9101</v>
          </cell>
          <cell r="F237" t="str">
            <v>9101</v>
          </cell>
          <cell r="G237" t="str">
            <v>9470</v>
          </cell>
          <cell r="H237" t="str">
            <v>1000</v>
          </cell>
          <cell r="I237" t="str">
            <v>C</v>
          </cell>
          <cell r="J237" t="str">
            <v>1</v>
          </cell>
          <cell r="K237" t="str">
            <v>B07</v>
          </cell>
          <cell r="L237" t="str">
            <v>01</v>
          </cell>
          <cell r="M237" t="str">
            <v>99</v>
          </cell>
          <cell r="N237" t="str">
            <v>D</v>
          </cell>
          <cell r="O237" t="str">
            <v>G</v>
          </cell>
          <cell r="P237" t="str">
            <v>V</v>
          </cell>
          <cell r="Q237"/>
          <cell r="R237" t="str">
            <v>0401</v>
          </cell>
          <cell r="S237" t="str">
            <v>B07</v>
          </cell>
        </row>
        <row r="238">
          <cell r="B238" t="str">
            <v>2998</v>
          </cell>
          <cell r="C238" t="str">
            <v>ON LINE BENEFITS SYS</v>
          </cell>
          <cell r="D238" t="str">
            <v>9101</v>
          </cell>
          <cell r="E238" t="str">
            <v>9101</v>
          </cell>
          <cell r="F238" t="str">
            <v>9101</v>
          </cell>
          <cell r="G238" t="str">
            <v>9470</v>
          </cell>
          <cell r="H238" t="str">
            <v>1000</v>
          </cell>
          <cell r="I238" t="str">
            <v>C</v>
          </cell>
          <cell r="J238" t="str">
            <v>1</v>
          </cell>
          <cell r="K238" t="str">
            <v>B07</v>
          </cell>
          <cell r="L238" t="str">
            <v>01</v>
          </cell>
          <cell r="M238" t="str">
            <v>99</v>
          </cell>
          <cell r="N238" t="str">
            <v>D</v>
          </cell>
          <cell r="O238" t="str">
            <v>G</v>
          </cell>
          <cell r="P238" t="str">
            <v>V</v>
          </cell>
          <cell r="Q238" t="str">
            <v>0503</v>
          </cell>
          <cell r="R238" t="str">
            <v>0401</v>
          </cell>
          <cell r="S238" t="str">
            <v>B07</v>
          </cell>
        </row>
        <row r="239">
          <cell r="B239" t="str">
            <v>2999</v>
          </cell>
          <cell r="C239" t="str">
            <v>REPLACE DRG VALID DB</v>
          </cell>
          <cell r="D239" t="str">
            <v>9101</v>
          </cell>
          <cell r="E239" t="str">
            <v>9101</v>
          </cell>
          <cell r="F239" t="str">
            <v>9101</v>
          </cell>
          <cell r="G239" t="str">
            <v>9470</v>
          </cell>
          <cell r="H239" t="str">
            <v>1000</v>
          </cell>
          <cell r="I239" t="str">
            <v>C</v>
          </cell>
          <cell r="J239" t="str">
            <v>1</v>
          </cell>
          <cell r="K239" t="str">
            <v>B07</v>
          </cell>
          <cell r="L239" t="str">
            <v>99</v>
          </cell>
          <cell r="M239" t="str">
            <v>C</v>
          </cell>
          <cell r="N239" t="str">
            <v>I</v>
          </cell>
          <cell r="O239" t="str">
            <v>C</v>
          </cell>
          <cell r="P239" t="str">
            <v>V</v>
          </cell>
          <cell r="Q239"/>
          <cell r="R239" t="str">
            <v>0401</v>
          </cell>
          <cell r="S239" t="str">
            <v>B07</v>
          </cell>
        </row>
        <row r="240">
          <cell r="B240" t="str">
            <v>3031</v>
          </cell>
          <cell r="C240" t="str">
            <v>AM-RFP UNIT</v>
          </cell>
          <cell r="D240" t="str">
            <v>9040</v>
          </cell>
          <cell r="E240" t="str">
            <v>3934</v>
          </cell>
          <cell r="F240" t="str">
            <v>5000</v>
          </cell>
          <cell r="G240" t="str">
            <v>5000</v>
          </cell>
          <cell r="H240" t="str">
            <v>1000</v>
          </cell>
          <cell r="I240" t="str">
            <v>C</v>
          </cell>
          <cell r="J240" t="str">
            <v>2</v>
          </cell>
          <cell r="K240" t="str">
            <v>B01</v>
          </cell>
          <cell r="L240" t="str">
            <v>01</v>
          </cell>
          <cell r="M240" t="str">
            <v>99</v>
          </cell>
          <cell r="N240" t="str">
            <v>D</v>
          </cell>
          <cell r="O240" t="str">
            <v>G</v>
          </cell>
          <cell r="P240" t="str">
            <v>F</v>
          </cell>
          <cell r="Q240"/>
          <cell r="R240" t="str">
            <v>1297</v>
          </cell>
          <cell r="S240" t="str">
            <v>B01</v>
          </cell>
        </row>
        <row r="241">
          <cell r="B241" t="str">
            <v>3060</v>
          </cell>
          <cell r="C241" t="str">
            <v>SELECT MRK LABOR AFF</v>
          </cell>
          <cell r="D241" t="str">
            <v>3060</v>
          </cell>
          <cell r="E241" t="str">
            <v>1865</v>
          </cell>
          <cell r="F241" t="str">
            <v>5000</v>
          </cell>
          <cell r="G241" t="str">
            <v>5000</v>
          </cell>
          <cell r="H241" t="str">
            <v>1000</v>
          </cell>
          <cell r="I241" t="str">
            <v>C</v>
          </cell>
          <cell r="J241" t="str">
            <v>2</v>
          </cell>
          <cell r="K241" t="str">
            <v>B01</v>
          </cell>
          <cell r="L241" t="str">
            <v>70</v>
          </cell>
          <cell r="M241" t="str">
            <v>99</v>
          </cell>
          <cell r="N241" t="str">
            <v>D</v>
          </cell>
          <cell r="O241" t="str">
            <v>G</v>
          </cell>
          <cell r="P241" t="str">
            <v>F</v>
          </cell>
          <cell r="Q241"/>
          <cell r="R241" t="str">
            <v>1297</v>
          </cell>
          <cell r="S241" t="str">
            <v>B01</v>
          </cell>
        </row>
        <row r="242">
          <cell r="B242" t="str">
            <v>3085</v>
          </cell>
          <cell r="C242" t="str">
            <v>WEB CNST SEC INFR</v>
          </cell>
          <cell r="D242" t="str">
            <v>9101</v>
          </cell>
          <cell r="E242" t="str">
            <v>9101</v>
          </cell>
          <cell r="F242" t="str">
            <v>9101</v>
          </cell>
          <cell r="G242" t="str">
            <v>9470</v>
          </cell>
          <cell r="H242" t="str">
            <v>1000</v>
          </cell>
          <cell r="I242" t="str">
            <v>C</v>
          </cell>
          <cell r="J242" t="str">
            <v>1</v>
          </cell>
          <cell r="K242" t="str">
            <v>B07</v>
          </cell>
          <cell r="L242" t="str">
            <v>99</v>
          </cell>
          <cell r="M242" t="str">
            <v>99</v>
          </cell>
          <cell r="N242" t="str">
            <v>I</v>
          </cell>
          <cell r="O242" t="str">
            <v>G</v>
          </cell>
          <cell r="P242" t="str">
            <v>V</v>
          </cell>
          <cell r="Q242"/>
          <cell r="R242" t="str">
            <v>1202</v>
          </cell>
          <cell r="S242" t="str">
            <v>B07</v>
          </cell>
        </row>
        <row r="243">
          <cell r="B243" t="str">
            <v>3101</v>
          </cell>
          <cell r="C243" t="str">
            <v>PCM-B65 ANCILL SRV</v>
          </cell>
          <cell r="D243" t="str">
            <v>9101</v>
          </cell>
          <cell r="E243" t="str">
            <v>9101</v>
          </cell>
          <cell r="F243" t="str">
            <v>9101</v>
          </cell>
          <cell r="G243" t="str">
            <v>9470</v>
          </cell>
          <cell r="H243" t="str">
            <v>1000</v>
          </cell>
          <cell r="I243" t="str">
            <v>C</v>
          </cell>
          <cell r="J243" t="str">
            <v>1</v>
          </cell>
          <cell r="K243" t="str">
            <v>B10</v>
          </cell>
          <cell r="L243" t="str">
            <v>01</v>
          </cell>
          <cell r="M243" t="str">
            <v>99</v>
          </cell>
          <cell r="N243" t="str">
            <v>D</v>
          </cell>
          <cell r="O243" t="str">
            <v>C</v>
          </cell>
          <cell r="P243" t="str">
            <v>V</v>
          </cell>
          <cell r="Q243"/>
          <cell r="R243" t="str">
            <v>0502</v>
          </cell>
          <cell r="S243" t="str">
            <v>B10</v>
          </cell>
        </row>
        <row r="244">
          <cell r="B244" t="str">
            <v>3106</v>
          </cell>
          <cell r="C244" t="str">
            <v>CASR IT BCG</v>
          </cell>
          <cell r="D244" t="str">
            <v>2173</v>
          </cell>
          <cell r="E244" t="str">
            <v>9101</v>
          </cell>
          <cell r="F244" t="str">
            <v>9101</v>
          </cell>
          <cell r="G244" t="str">
            <v>9470</v>
          </cell>
          <cell r="H244" t="str">
            <v>1000</v>
          </cell>
          <cell r="I244" t="str">
            <v>C</v>
          </cell>
          <cell r="J244" t="str">
            <v>1</v>
          </cell>
          <cell r="K244" t="str">
            <v>B07</v>
          </cell>
          <cell r="L244" t="str">
            <v>9</v>
          </cell>
          <cell r="M244" t="str">
            <v>C</v>
          </cell>
          <cell r="N244" t="str">
            <v>I</v>
          </cell>
          <cell r="O244"/>
          <cell r="P244"/>
          <cell r="Q244"/>
          <cell r="R244" t="str">
            <v>0404</v>
          </cell>
          <cell r="S244" t="str">
            <v>B07</v>
          </cell>
        </row>
        <row r="245">
          <cell r="B245" t="str">
            <v>3112</v>
          </cell>
          <cell r="C245" t="str">
            <v>WEB ENVIR CONSIST</v>
          </cell>
          <cell r="D245" t="str">
            <v>9101</v>
          </cell>
          <cell r="E245" t="str">
            <v>9101</v>
          </cell>
          <cell r="F245" t="str">
            <v>9101</v>
          </cell>
          <cell r="G245" t="str">
            <v>9470</v>
          </cell>
          <cell r="H245" t="str">
            <v>1000</v>
          </cell>
          <cell r="I245" t="str">
            <v>C</v>
          </cell>
          <cell r="J245" t="str">
            <v>1</v>
          </cell>
          <cell r="K245" t="str">
            <v>B07</v>
          </cell>
          <cell r="L245" t="str">
            <v>99</v>
          </cell>
          <cell r="M245" t="str">
            <v>99</v>
          </cell>
          <cell r="N245" t="str">
            <v>I</v>
          </cell>
          <cell r="O245" t="str">
            <v>G</v>
          </cell>
          <cell r="P245" t="str">
            <v>V</v>
          </cell>
          <cell r="Q245"/>
          <cell r="R245" t="str">
            <v>1202</v>
          </cell>
          <cell r="S245" t="str">
            <v>B07</v>
          </cell>
        </row>
        <row r="246">
          <cell r="B246" t="str">
            <v>3160</v>
          </cell>
          <cell r="C246" t="str">
            <v>WEST MANAGEMENT</v>
          </cell>
          <cell r="D246" t="str">
            <v>3160</v>
          </cell>
          <cell r="E246" t="str">
            <v>2229</v>
          </cell>
          <cell r="F246" t="str">
            <v>5000</v>
          </cell>
          <cell r="G246" t="str">
            <v>5000</v>
          </cell>
          <cell r="H246" t="str">
            <v>1000</v>
          </cell>
          <cell r="I246" t="str">
            <v>C</v>
          </cell>
          <cell r="J246" t="str">
            <v>2</v>
          </cell>
          <cell r="K246" t="str">
            <v>B01</v>
          </cell>
          <cell r="L246" t="str">
            <v>68</v>
          </cell>
          <cell r="M246" t="str">
            <v>99</v>
          </cell>
          <cell r="N246" t="str">
            <v>D</v>
          </cell>
          <cell r="O246" t="str">
            <v>G</v>
          </cell>
          <cell r="P246" t="str">
            <v>F</v>
          </cell>
          <cell r="Q246"/>
          <cell r="R246" t="str">
            <v>1297</v>
          </cell>
          <cell r="S246" t="str">
            <v>B01</v>
          </cell>
        </row>
        <row r="247">
          <cell r="B247" t="str">
            <v>3165</v>
          </cell>
          <cell r="C247" t="str">
            <v>CKD/ESRD PROGRAM</v>
          </cell>
          <cell r="D247" t="str">
            <v>3247</v>
          </cell>
          <cell r="E247" t="str">
            <v>8845</v>
          </cell>
          <cell r="F247" t="str">
            <v>8594</v>
          </cell>
          <cell r="G247" t="str">
            <v>7000</v>
          </cell>
          <cell r="H247" t="str">
            <v>1000</v>
          </cell>
          <cell r="I247" t="str">
            <v>C</v>
          </cell>
          <cell r="J247" t="str">
            <v>3</v>
          </cell>
          <cell r="K247" t="str">
            <v>B10</v>
          </cell>
          <cell r="L247"/>
          <cell r="M247" t="str">
            <v>99</v>
          </cell>
          <cell r="N247" t="str">
            <v>I</v>
          </cell>
          <cell r="O247"/>
          <cell r="P247"/>
          <cell r="Q247"/>
          <cell r="R247" t="str">
            <v>0604</v>
          </cell>
          <cell r="S247" t="str">
            <v>B10</v>
          </cell>
        </row>
        <row r="248">
          <cell r="B248" t="str">
            <v>3169</v>
          </cell>
          <cell r="C248" t="str">
            <v>EXECUTIVE ORDER31244</v>
          </cell>
          <cell r="D248" t="str">
            <v>9101</v>
          </cell>
          <cell r="E248" t="str">
            <v>9101</v>
          </cell>
          <cell r="F248" t="str">
            <v>9101</v>
          </cell>
          <cell r="G248" t="str">
            <v>9470</v>
          </cell>
          <cell r="H248" t="str">
            <v>1000</v>
          </cell>
          <cell r="I248" t="str">
            <v>C</v>
          </cell>
          <cell r="J248" t="str">
            <v>1</v>
          </cell>
          <cell r="K248" t="str">
            <v>B07</v>
          </cell>
          <cell r="L248" t="str">
            <v>99</v>
          </cell>
          <cell r="M248" t="str">
            <v>E</v>
          </cell>
          <cell r="N248" t="str">
            <v>I</v>
          </cell>
          <cell r="O248" t="str">
            <v>G</v>
          </cell>
          <cell r="P248" t="str">
            <v>V</v>
          </cell>
          <cell r="Q248"/>
          <cell r="R248" t="str">
            <v>1202</v>
          </cell>
          <cell r="S248" t="str">
            <v>B07</v>
          </cell>
        </row>
        <row r="249">
          <cell r="B249" t="str">
            <v>3177</v>
          </cell>
          <cell r="C249" t="str">
            <v>BRKR COMM SALES INC</v>
          </cell>
          <cell r="D249" t="str">
            <v>9101</v>
          </cell>
          <cell r="E249" t="str">
            <v>9101</v>
          </cell>
          <cell r="F249" t="str">
            <v>9101</v>
          </cell>
          <cell r="G249" t="str">
            <v>9470</v>
          </cell>
          <cell r="H249" t="str">
            <v>1000</v>
          </cell>
          <cell r="I249" t="str">
            <v>C</v>
          </cell>
          <cell r="J249" t="str">
            <v>2</v>
          </cell>
          <cell r="K249" t="str">
            <v>B07</v>
          </cell>
          <cell r="L249" t="str">
            <v>1</v>
          </cell>
          <cell r="M249" t="str">
            <v>99</v>
          </cell>
          <cell r="N249" t="str">
            <v>I</v>
          </cell>
          <cell r="O249"/>
          <cell r="P249"/>
          <cell r="Q249"/>
          <cell r="R249" t="str">
            <v>0104</v>
          </cell>
          <cell r="S249" t="str">
            <v>B07</v>
          </cell>
        </row>
        <row r="250">
          <cell r="B250" t="str">
            <v>3201</v>
          </cell>
          <cell r="C250" t="str">
            <v>NPI WELLS FARGO</v>
          </cell>
          <cell r="D250" t="str">
            <v>9101</v>
          </cell>
          <cell r="E250" t="str">
            <v>9101</v>
          </cell>
          <cell r="F250" t="str">
            <v>9101</v>
          </cell>
          <cell r="G250" t="str">
            <v>9470</v>
          </cell>
          <cell r="H250" t="str">
            <v>1000</v>
          </cell>
          <cell r="I250" t="str">
            <v>C</v>
          </cell>
          <cell r="J250" t="str">
            <v>1</v>
          </cell>
          <cell r="K250" t="str">
            <v>B09</v>
          </cell>
          <cell r="L250" t="str">
            <v>01</v>
          </cell>
          <cell r="M250" t="str">
            <v>99</v>
          </cell>
          <cell r="N250" t="str">
            <v>D</v>
          </cell>
          <cell r="O250" t="str">
            <v>C</v>
          </cell>
          <cell r="P250" t="str">
            <v>V</v>
          </cell>
          <cell r="Q250"/>
          <cell r="R250" t="str">
            <v>0502</v>
          </cell>
          <cell r="S250" t="str">
            <v>B09</v>
          </cell>
        </row>
        <row r="251">
          <cell r="B251" t="str">
            <v>3210</v>
          </cell>
          <cell r="C251" t="str">
            <v>CONSUMER AFFAIRS</v>
          </cell>
          <cell r="D251" t="str">
            <v>3210</v>
          </cell>
          <cell r="E251" t="str">
            <v>3210</v>
          </cell>
          <cell r="F251" t="str">
            <v>1010</v>
          </cell>
          <cell r="G251" t="str">
            <v>1000</v>
          </cell>
          <cell r="H251" t="str">
            <v>1000</v>
          </cell>
          <cell r="I251" t="str">
            <v>C</v>
          </cell>
          <cell r="J251" t="str">
            <v>3</v>
          </cell>
          <cell r="K251" t="str">
            <v>B06</v>
          </cell>
          <cell r="L251" t="str">
            <v>01</v>
          </cell>
          <cell r="M251" t="str">
            <v>99</v>
          </cell>
          <cell r="N251" t="str">
            <v>D</v>
          </cell>
          <cell r="O251" t="str">
            <v>C</v>
          </cell>
          <cell r="P251" t="str">
            <v>V</v>
          </cell>
          <cell r="Q251"/>
          <cell r="R251"/>
          <cell r="S251" t="str">
            <v>B06</v>
          </cell>
        </row>
        <row r="252">
          <cell r="B252" t="str">
            <v>3220</v>
          </cell>
          <cell r="C252" t="str">
            <v>MKTG MEMB COMMUNICAT</v>
          </cell>
          <cell r="D252" t="str">
            <v>5050</v>
          </cell>
          <cell r="E252" t="str">
            <v>6050</v>
          </cell>
          <cell r="F252" t="str">
            <v>5000</v>
          </cell>
          <cell r="G252" t="str">
            <v>5000</v>
          </cell>
          <cell r="H252" t="str">
            <v>1000</v>
          </cell>
          <cell r="I252" t="str">
            <v>C</v>
          </cell>
          <cell r="J252" t="str">
            <v>3</v>
          </cell>
          <cell r="K252" t="str">
            <v>B08</v>
          </cell>
          <cell r="L252" t="str">
            <v>01</v>
          </cell>
          <cell r="M252" t="str">
            <v>99</v>
          </cell>
          <cell r="N252" t="str">
            <v>I</v>
          </cell>
          <cell r="O252" t="str">
            <v>G</v>
          </cell>
          <cell r="P252" t="str">
            <v>F</v>
          </cell>
          <cell r="Q252"/>
          <cell r="R252" t="str">
            <v>1297</v>
          </cell>
          <cell r="S252" t="str">
            <v>B08</v>
          </cell>
        </row>
        <row r="253">
          <cell r="B253" t="str">
            <v>3223</v>
          </cell>
          <cell r="C253" t="str">
            <v>TRAINING</v>
          </cell>
          <cell r="D253" t="str">
            <v>4267</v>
          </cell>
          <cell r="E253" t="str">
            <v>8304</v>
          </cell>
          <cell r="F253" t="str">
            <v>5300</v>
          </cell>
          <cell r="G253" t="str">
            <v>5000</v>
          </cell>
          <cell r="H253" t="str">
            <v>1000</v>
          </cell>
          <cell r="I253" t="str">
            <v>C</v>
          </cell>
          <cell r="J253" t="str">
            <v>1</v>
          </cell>
          <cell r="K253" t="str">
            <v>B06</v>
          </cell>
          <cell r="L253" t="str">
            <v>09</v>
          </cell>
          <cell r="M253" t="str">
            <v>99</v>
          </cell>
          <cell r="N253" t="str">
            <v>D</v>
          </cell>
          <cell r="O253" t="str">
            <v>C</v>
          </cell>
          <cell r="P253" t="str">
            <v>V</v>
          </cell>
          <cell r="Q253"/>
          <cell r="R253" t="str">
            <v>1299</v>
          </cell>
          <cell r="S253" t="str">
            <v>B06</v>
          </cell>
        </row>
        <row r="254">
          <cell r="B254" t="str">
            <v>3224</v>
          </cell>
          <cell r="C254" t="str">
            <v>ACCESS BLUE</v>
          </cell>
          <cell r="D254" t="str">
            <v>2586</v>
          </cell>
          <cell r="E254" t="str">
            <v>8304</v>
          </cell>
          <cell r="F254" t="str">
            <v>5300</v>
          </cell>
          <cell r="G254" t="str">
            <v>5000</v>
          </cell>
          <cell r="H254" t="str">
            <v>1000</v>
          </cell>
          <cell r="I254" t="str">
            <v>C</v>
          </cell>
          <cell r="J254" t="str">
            <v>1</v>
          </cell>
          <cell r="K254" t="str">
            <v>B06</v>
          </cell>
          <cell r="L254" t="str">
            <v>08</v>
          </cell>
          <cell r="M254" t="str">
            <v>99</v>
          </cell>
          <cell r="N254" t="str">
            <v>D</v>
          </cell>
          <cell r="O254" t="str">
            <v>G</v>
          </cell>
          <cell r="P254" t="str">
            <v>V</v>
          </cell>
          <cell r="Q254" t="str">
            <v>0302</v>
          </cell>
          <cell r="R254" t="str">
            <v>1099</v>
          </cell>
          <cell r="S254" t="str">
            <v>B06</v>
          </cell>
        </row>
        <row r="255">
          <cell r="B255" t="str">
            <v>3225</v>
          </cell>
          <cell r="C255" t="str">
            <v>BUSINESS SUPPORT</v>
          </cell>
          <cell r="D255" t="str">
            <v>3225</v>
          </cell>
          <cell r="E255" t="str">
            <v>5430</v>
          </cell>
          <cell r="F255" t="str">
            <v>5300</v>
          </cell>
          <cell r="G255" t="str">
            <v>5000</v>
          </cell>
          <cell r="H255" t="str">
            <v>1000</v>
          </cell>
          <cell r="I255" t="str">
            <v>C</v>
          </cell>
          <cell r="J255" t="str">
            <v>1</v>
          </cell>
          <cell r="K255" t="str">
            <v>B05</v>
          </cell>
          <cell r="L255" t="str">
            <v>09</v>
          </cell>
          <cell r="M255" t="str">
            <v>99</v>
          </cell>
          <cell r="N255" t="str">
            <v>D</v>
          </cell>
          <cell r="O255" t="str">
            <v>G</v>
          </cell>
          <cell r="P255" t="str">
            <v>V</v>
          </cell>
          <cell r="Q255"/>
          <cell r="R255" t="str">
            <v>1099</v>
          </cell>
          <cell r="S255" t="str">
            <v>B05</v>
          </cell>
        </row>
        <row r="256">
          <cell r="B256" t="str">
            <v>3226</v>
          </cell>
          <cell r="C256" t="str">
            <v>ENROLLMENT TRAINING</v>
          </cell>
          <cell r="D256" t="str">
            <v>6895</v>
          </cell>
          <cell r="E256" t="str">
            <v>8292</v>
          </cell>
          <cell r="F256" t="str">
            <v>5300</v>
          </cell>
          <cell r="G256" t="str">
            <v>5000</v>
          </cell>
          <cell r="H256" t="str">
            <v>1000</v>
          </cell>
          <cell r="I256" t="str">
            <v>C</v>
          </cell>
          <cell r="J256" t="str">
            <v>1</v>
          </cell>
          <cell r="K256" t="str">
            <v>B03</v>
          </cell>
          <cell r="L256" t="str">
            <v>09</v>
          </cell>
          <cell r="M256" t="str">
            <v>99</v>
          </cell>
          <cell r="N256" t="str">
            <v>D</v>
          </cell>
          <cell r="O256" t="str">
            <v>G</v>
          </cell>
          <cell r="P256" t="str">
            <v>F</v>
          </cell>
          <cell r="Q256"/>
          <cell r="R256" t="str">
            <v>1299</v>
          </cell>
          <cell r="S256" t="str">
            <v>B03</v>
          </cell>
        </row>
        <row r="257">
          <cell r="B257" t="str">
            <v>3227</v>
          </cell>
          <cell r="C257" t="str">
            <v>CALL CENTER SUPPORT</v>
          </cell>
          <cell r="D257" t="str">
            <v>3227</v>
          </cell>
          <cell r="E257" t="str">
            <v>8304</v>
          </cell>
          <cell r="F257" t="str">
            <v>5300</v>
          </cell>
          <cell r="G257" t="str">
            <v>5000</v>
          </cell>
          <cell r="H257" t="str">
            <v>1000</v>
          </cell>
          <cell r="I257" t="str">
            <v>C</v>
          </cell>
          <cell r="J257" t="str">
            <v>1</v>
          </cell>
          <cell r="K257" t="str">
            <v>B06</v>
          </cell>
          <cell r="L257" t="str">
            <v>08</v>
          </cell>
          <cell r="M257" t="str">
            <v>99</v>
          </cell>
          <cell r="N257" t="str">
            <v>D</v>
          </cell>
          <cell r="O257" t="str">
            <v>C</v>
          </cell>
          <cell r="P257" t="str">
            <v>V</v>
          </cell>
          <cell r="Q257"/>
          <cell r="R257" t="str">
            <v>1299</v>
          </cell>
          <cell r="S257" t="str">
            <v>B06</v>
          </cell>
        </row>
        <row r="258">
          <cell r="B258" t="str">
            <v>3228</v>
          </cell>
          <cell r="C258" t="str">
            <v>ASC BILLING</v>
          </cell>
          <cell r="D258" t="str">
            <v>9101</v>
          </cell>
          <cell r="E258" t="str">
            <v>9101</v>
          </cell>
          <cell r="F258" t="str">
            <v>9101</v>
          </cell>
          <cell r="G258" t="str">
            <v>9470</v>
          </cell>
          <cell r="H258" t="str">
            <v>1000</v>
          </cell>
          <cell r="I258" t="str">
            <v>C</v>
          </cell>
          <cell r="J258" t="str">
            <v>1</v>
          </cell>
          <cell r="K258" t="str">
            <v>B07</v>
          </cell>
          <cell r="L258" t="str">
            <v>99</v>
          </cell>
          <cell r="M258" t="str">
            <v>99</v>
          </cell>
          <cell r="N258" t="str">
            <v>O</v>
          </cell>
          <cell r="O258" t="str">
            <v>G</v>
          </cell>
          <cell r="P258" t="str">
            <v>V</v>
          </cell>
          <cell r="Q258"/>
          <cell r="R258" t="str">
            <v>0199</v>
          </cell>
          <cell r="S258" t="str">
            <v>B07</v>
          </cell>
        </row>
        <row r="259">
          <cell r="B259" t="str">
            <v>3229</v>
          </cell>
          <cell r="C259" t="str">
            <v>HEALTH MGMT SYST DEL</v>
          </cell>
          <cell r="D259" t="str">
            <v>3229</v>
          </cell>
          <cell r="E259" t="str">
            <v>3229</v>
          </cell>
          <cell r="F259" t="str">
            <v>3229</v>
          </cell>
          <cell r="G259" t="str">
            <v>8591</v>
          </cell>
          <cell r="H259" t="str">
            <v>1000</v>
          </cell>
          <cell r="I259" t="str">
            <v>C</v>
          </cell>
          <cell r="J259" t="str">
            <v>1</v>
          </cell>
          <cell r="K259" t="str">
            <v>B07</v>
          </cell>
          <cell r="L259" t="str">
            <v>01</v>
          </cell>
          <cell r="M259" t="str">
            <v>C</v>
          </cell>
          <cell r="N259" t="str">
            <v>I</v>
          </cell>
          <cell r="O259" t="str">
            <v>G</v>
          </cell>
          <cell r="P259" t="str">
            <v>F</v>
          </cell>
          <cell r="Q259"/>
          <cell r="R259" t="str">
            <v>0899</v>
          </cell>
          <cell r="S259" t="str">
            <v>B07</v>
          </cell>
        </row>
        <row r="260">
          <cell r="B260" t="str">
            <v>3230</v>
          </cell>
          <cell r="C260" t="str">
            <v>FAS 106</v>
          </cell>
          <cell r="D260" t="str">
            <v>3230</v>
          </cell>
          <cell r="E260" t="str">
            <v>3230</v>
          </cell>
          <cell r="F260" t="str">
            <v>3230</v>
          </cell>
          <cell r="G260" t="str">
            <v>9470</v>
          </cell>
          <cell r="H260" t="str">
            <v>1000</v>
          </cell>
          <cell r="I260" t="str">
            <v>C</v>
          </cell>
          <cell r="J260" t="str">
            <v>2</v>
          </cell>
          <cell r="K260" t="str">
            <v>S25</v>
          </cell>
          <cell r="L260" t="str">
            <v>99</v>
          </cell>
          <cell r="M260" t="str">
            <v>E</v>
          </cell>
          <cell r="N260" t="str">
            <v>O</v>
          </cell>
          <cell r="O260" t="str">
            <v>G</v>
          </cell>
          <cell r="P260" t="str">
            <v>F</v>
          </cell>
          <cell r="Q260"/>
          <cell r="R260" t="str">
            <v>0100</v>
          </cell>
          <cell r="S260" t="str">
            <v>S25</v>
          </cell>
        </row>
        <row r="261">
          <cell r="B261" t="str">
            <v>3231</v>
          </cell>
          <cell r="C261" t="str">
            <v>FAS 87</v>
          </cell>
          <cell r="D261" t="str">
            <v>3230</v>
          </cell>
          <cell r="E261" t="str">
            <v>3230</v>
          </cell>
          <cell r="F261" t="str">
            <v>3230</v>
          </cell>
          <cell r="G261" t="str">
            <v>9470</v>
          </cell>
          <cell r="H261" t="str">
            <v>1000</v>
          </cell>
          <cell r="I261" t="str">
            <v>C</v>
          </cell>
          <cell r="J261" t="str">
            <v>2</v>
          </cell>
          <cell r="K261" t="str">
            <v>S25</v>
          </cell>
          <cell r="L261" t="str">
            <v>99</v>
          </cell>
          <cell r="M261" t="str">
            <v>E</v>
          </cell>
          <cell r="N261" t="str">
            <v>O</v>
          </cell>
          <cell r="O261" t="str">
            <v>G</v>
          </cell>
          <cell r="P261" t="str">
            <v>F</v>
          </cell>
          <cell r="Q261"/>
          <cell r="R261" t="str">
            <v>0100</v>
          </cell>
          <cell r="S261" t="str">
            <v>S25</v>
          </cell>
        </row>
        <row r="262">
          <cell r="B262" t="str">
            <v>3232</v>
          </cell>
          <cell r="C262" t="str">
            <v>CLAIMS DIVISION SUPP</v>
          </cell>
          <cell r="D262" t="str">
            <v>9101</v>
          </cell>
          <cell r="E262" t="str">
            <v>9101</v>
          </cell>
          <cell r="F262" t="str">
            <v>9101</v>
          </cell>
          <cell r="G262" t="str">
            <v>9470</v>
          </cell>
          <cell r="H262" t="str">
            <v>1000</v>
          </cell>
          <cell r="I262" t="str">
            <v>C</v>
          </cell>
          <cell r="J262" t="str">
            <v>1</v>
          </cell>
          <cell r="K262" t="str">
            <v>B05</v>
          </cell>
          <cell r="L262" t="str">
            <v>09</v>
          </cell>
          <cell r="M262" t="str">
            <v>99</v>
          </cell>
          <cell r="N262" t="str">
            <v>D</v>
          </cell>
          <cell r="O262" t="str">
            <v>G</v>
          </cell>
          <cell r="P262" t="str">
            <v>F</v>
          </cell>
          <cell r="Q262" t="str">
            <v>0404</v>
          </cell>
          <cell r="R262" t="str">
            <v>1299</v>
          </cell>
          <cell r="S262" t="str">
            <v>B05</v>
          </cell>
        </row>
        <row r="263">
          <cell r="B263" t="str">
            <v>3233</v>
          </cell>
          <cell r="C263" t="str">
            <v>HOST CLAIMS</v>
          </cell>
          <cell r="D263" t="str">
            <v>1063</v>
          </cell>
          <cell r="E263" t="str">
            <v>5430</v>
          </cell>
          <cell r="F263" t="str">
            <v>5300</v>
          </cell>
          <cell r="G263" t="str">
            <v>5000</v>
          </cell>
          <cell r="H263" t="str">
            <v>1000</v>
          </cell>
          <cell r="I263" t="str">
            <v>C</v>
          </cell>
          <cell r="J263" t="str">
            <v>1</v>
          </cell>
          <cell r="K263" t="str">
            <v>B05</v>
          </cell>
          <cell r="L263" t="str">
            <v>99</v>
          </cell>
          <cell r="M263" t="str">
            <v>99</v>
          </cell>
          <cell r="N263" t="str">
            <v>D</v>
          </cell>
          <cell r="O263" t="str">
            <v>C</v>
          </cell>
          <cell r="P263" t="str">
            <v>V</v>
          </cell>
          <cell r="Q263"/>
          <cell r="R263" t="str">
            <v>0399</v>
          </cell>
          <cell r="S263" t="str">
            <v>B05</v>
          </cell>
        </row>
        <row r="264">
          <cell r="B264" t="str">
            <v>3234</v>
          </cell>
          <cell r="C264" t="str">
            <v>NEMCI HOME SERVICE</v>
          </cell>
          <cell r="D264" t="str">
            <v>1063</v>
          </cell>
          <cell r="E264" t="str">
            <v>5430</v>
          </cell>
          <cell r="F264" t="str">
            <v>5300</v>
          </cell>
          <cell r="G264" t="str">
            <v>5000</v>
          </cell>
          <cell r="H264" t="str">
            <v>1000</v>
          </cell>
          <cell r="I264" t="str">
            <v>C</v>
          </cell>
          <cell r="J264" t="str">
            <v>1</v>
          </cell>
          <cell r="K264" t="str">
            <v>B05</v>
          </cell>
          <cell r="L264" t="str">
            <v>99</v>
          </cell>
          <cell r="M264" t="str">
            <v>99</v>
          </cell>
          <cell r="N264" t="str">
            <v>D</v>
          </cell>
          <cell r="O264" t="str">
            <v>C</v>
          </cell>
          <cell r="P264" t="str">
            <v>V</v>
          </cell>
          <cell r="Q264"/>
          <cell r="R264" t="str">
            <v>0399</v>
          </cell>
          <cell r="S264" t="str">
            <v>B05</v>
          </cell>
        </row>
        <row r="265">
          <cell r="B265" t="str">
            <v>3235</v>
          </cell>
          <cell r="C265" t="str">
            <v>WebMD Reimbursements</v>
          </cell>
          <cell r="D265" t="str">
            <v>3236</v>
          </cell>
          <cell r="E265" t="str">
            <v>8592</v>
          </cell>
          <cell r="F265" t="str">
            <v>8592</v>
          </cell>
          <cell r="G265" t="str">
            <v>8591</v>
          </cell>
          <cell r="H265" t="str">
            <v>1000</v>
          </cell>
          <cell r="I265" t="str">
            <v>C</v>
          </cell>
          <cell r="J265" t="str">
            <v>1</v>
          </cell>
          <cell r="K265" t="str">
            <v>B07</v>
          </cell>
          <cell r="L265" t="str">
            <v>01</v>
          </cell>
          <cell r="M265" t="str">
            <v>C</v>
          </cell>
          <cell r="N265" t="str">
            <v>I</v>
          </cell>
          <cell r="O265" t="str">
            <v>C</v>
          </cell>
          <cell r="P265" t="str">
            <v>V</v>
          </cell>
          <cell r="Q265"/>
          <cell r="R265" t="str">
            <v>0300</v>
          </cell>
          <cell r="S265" t="str">
            <v>B07</v>
          </cell>
        </row>
        <row r="266">
          <cell r="B266" t="str">
            <v>3236</v>
          </cell>
          <cell r="C266" t="str">
            <v>WEBMD SERVICES</v>
          </cell>
          <cell r="D266" t="str">
            <v>3236</v>
          </cell>
          <cell r="E266" t="str">
            <v>8592</v>
          </cell>
          <cell r="F266" t="str">
            <v>8592</v>
          </cell>
          <cell r="G266" t="str">
            <v>8591</v>
          </cell>
          <cell r="H266" t="str">
            <v>1000</v>
          </cell>
          <cell r="I266" t="str">
            <v>C</v>
          </cell>
          <cell r="J266" t="str">
            <v>1</v>
          </cell>
          <cell r="K266" t="str">
            <v>B07</v>
          </cell>
          <cell r="L266" t="str">
            <v>01</v>
          </cell>
          <cell r="M266" t="str">
            <v>C</v>
          </cell>
          <cell r="N266" t="str">
            <v>I</v>
          </cell>
          <cell r="O266" t="str">
            <v>C</v>
          </cell>
          <cell r="P266" t="str">
            <v>V</v>
          </cell>
          <cell r="Q266"/>
          <cell r="R266" t="str">
            <v>0400</v>
          </cell>
          <cell r="S266" t="str">
            <v>B07</v>
          </cell>
        </row>
        <row r="267">
          <cell r="B267" t="str">
            <v>3237</v>
          </cell>
          <cell r="C267" t="str">
            <v>HIPAA TRANSACTIONS</v>
          </cell>
          <cell r="D267" t="str">
            <v>3237</v>
          </cell>
          <cell r="E267" t="str">
            <v>9101</v>
          </cell>
          <cell r="F267" t="str">
            <v>9101</v>
          </cell>
          <cell r="G267" t="str">
            <v>9470</v>
          </cell>
          <cell r="H267" t="str">
            <v>1000</v>
          </cell>
          <cell r="I267" t="str">
            <v>C</v>
          </cell>
          <cell r="J267" t="str">
            <v>1</v>
          </cell>
          <cell r="K267" t="str">
            <v>B07</v>
          </cell>
          <cell r="L267" t="str">
            <v>01</v>
          </cell>
          <cell r="M267" t="str">
            <v>L</v>
          </cell>
          <cell r="N267" t="str">
            <v>O</v>
          </cell>
          <cell r="O267" t="str">
            <v>G</v>
          </cell>
          <cell r="P267" t="str">
            <v>F</v>
          </cell>
          <cell r="Q267"/>
          <cell r="R267" t="str">
            <v>0400</v>
          </cell>
          <cell r="S267" t="str">
            <v>B07</v>
          </cell>
        </row>
        <row r="268">
          <cell r="B268" t="str">
            <v>3238</v>
          </cell>
          <cell r="C268" t="str">
            <v>SUSPENSE TEAM #4</v>
          </cell>
          <cell r="D268" t="str">
            <v>9175</v>
          </cell>
          <cell r="E268" t="str">
            <v>5430</v>
          </cell>
          <cell r="F268" t="str">
            <v>5300</v>
          </cell>
          <cell r="G268" t="str">
            <v>5000</v>
          </cell>
          <cell r="H268" t="str">
            <v>1000</v>
          </cell>
          <cell r="I268" t="str">
            <v>C</v>
          </cell>
          <cell r="J268" t="str">
            <v>1</v>
          </cell>
          <cell r="K268" t="str">
            <v>B05</v>
          </cell>
          <cell r="L268" t="str">
            <v>09</v>
          </cell>
          <cell r="M268" t="str">
            <v>A</v>
          </cell>
          <cell r="N268" t="str">
            <v>D</v>
          </cell>
          <cell r="O268" t="str">
            <v>C</v>
          </cell>
          <cell r="P268" t="str">
            <v>V</v>
          </cell>
          <cell r="Q268"/>
          <cell r="R268" t="str">
            <v>0400</v>
          </cell>
          <cell r="S268" t="str">
            <v>B05</v>
          </cell>
        </row>
        <row r="269">
          <cell r="B269" t="str">
            <v>3239</v>
          </cell>
          <cell r="C269" t="str">
            <v>SUSPENSE TEAM #5</v>
          </cell>
          <cell r="D269" t="str">
            <v>9175</v>
          </cell>
          <cell r="E269" t="str">
            <v>5430</v>
          </cell>
          <cell r="F269" t="str">
            <v>5300</v>
          </cell>
          <cell r="G269" t="str">
            <v>5000</v>
          </cell>
          <cell r="H269" t="str">
            <v>1000</v>
          </cell>
          <cell r="I269" t="str">
            <v>C</v>
          </cell>
          <cell r="J269" t="str">
            <v>1</v>
          </cell>
          <cell r="K269" t="str">
            <v>B05</v>
          </cell>
          <cell r="L269" t="str">
            <v>09</v>
          </cell>
          <cell r="M269" t="str">
            <v>A</v>
          </cell>
          <cell r="N269" t="str">
            <v>D</v>
          </cell>
          <cell r="O269" t="str">
            <v>C</v>
          </cell>
          <cell r="P269" t="str">
            <v>V</v>
          </cell>
          <cell r="Q269" t="str">
            <v>0103</v>
          </cell>
          <cell r="R269" t="str">
            <v>0400</v>
          </cell>
          <cell r="S269" t="str">
            <v>B05</v>
          </cell>
        </row>
        <row r="270">
          <cell r="B270" t="str">
            <v>3240</v>
          </cell>
          <cell r="C270" t="str">
            <v>PROC CTRL SHIFT 3</v>
          </cell>
          <cell r="D270" t="str">
            <v>9940</v>
          </cell>
          <cell r="E270" t="str">
            <v>5430</v>
          </cell>
          <cell r="F270" t="str">
            <v>5300</v>
          </cell>
          <cell r="G270" t="str">
            <v>5000</v>
          </cell>
          <cell r="H270" t="str">
            <v>1000</v>
          </cell>
          <cell r="I270" t="str">
            <v>C</v>
          </cell>
          <cell r="J270" t="str">
            <v>1</v>
          </cell>
          <cell r="K270" t="str">
            <v>B05</v>
          </cell>
          <cell r="L270" t="str">
            <v>09</v>
          </cell>
          <cell r="M270" t="str">
            <v>A</v>
          </cell>
          <cell r="N270" t="str">
            <v>D</v>
          </cell>
          <cell r="O270" t="str">
            <v>C</v>
          </cell>
          <cell r="P270" t="str">
            <v>V</v>
          </cell>
          <cell r="Q270"/>
          <cell r="R270" t="str">
            <v>0600</v>
          </cell>
          <cell r="S270" t="str">
            <v>B05</v>
          </cell>
        </row>
        <row r="271">
          <cell r="B271" t="str">
            <v>3241</v>
          </cell>
          <cell r="C271" t="str">
            <v>OCR 2ND SHIFT</v>
          </cell>
          <cell r="D271" t="str">
            <v>9940</v>
          </cell>
          <cell r="E271" t="str">
            <v>5430</v>
          </cell>
          <cell r="F271" t="str">
            <v>5300</v>
          </cell>
          <cell r="G271" t="str">
            <v>5000</v>
          </cell>
          <cell r="H271" t="str">
            <v>1000</v>
          </cell>
          <cell r="I271" t="str">
            <v>C</v>
          </cell>
          <cell r="J271" t="str">
            <v>1</v>
          </cell>
          <cell r="K271" t="str">
            <v>B05</v>
          </cell>
          <cell r="L271" t="str">
            <v>09</v>
          </cell>
          <cell r="M271" t="str">
            <v>A</v>
          </cell>
          <cell r="N271" t="str">
            <v>D</v>
          </cell>
          <cell r="O271" t="str">
            <v>C</v>
          </cell>
          <cell r="P271" t="str">
            <v>V</v>
          </cell>
          <cell r="Q271"/>
          <cell r="R271" t="str">
            <v>0600</v>
          </cell>
          <cell r="S271" t="str">
            <v>B05</v>
          </cell>
        </row>
        <row r="272">
          <cell r="B272" t="str">
            <v>3242</v>
          </cell>
          <cell r="C272" t="str">
            <v>PROVIDER CONTRACTING</v>
          </cell>
          <cell r="D272" t="str">
            <v>3242</v>
          </cell>
          <cell r="E272" t="str">
            <v>3242</v>
          </cell>
          <cell r="F272" t="str">
            <v>3242</v>
          </cell>
          <cell r="G272" t="str">
            <v>7000</v>
          </cell>
          <cell r="H272" t="str">
            <v>1000</v>
          </cell>
          <cell r="I272" t="str">
            <v>C</v>
          </cell>
          <cell r="J272" t="str">
            <v>3</v>
          </cell>
          <cell r="K272" t="str">
            <v>B11</v>
          </cell>
          <cell r="L272" t="str">
            <v>01</v>
          </cell>
          <cell r="M272" t="str">
            <v>K6</v>
          </cell>
          <cell r="N272" t="str">
            <v>I</v>
          </cell>
          <cell r="O272" t="str">
            <v>C</v>
          </cell>
          <cell r="P272" t="str">
            <v>V</v>
          </cell>
          <cell r="Q272"/>
          <cell r="R272" t="str">
            <v>0600</v>
          </cell>
          <cell r="S272" t="str">
            <v>B11</v>
          </cell>
        </row>
        <row r="273">
          <cell r="B273" t="str">
            <v>3243</v>
          </cell>
          <cell r="C273" t="str">
            <v>FEP BANK FEE'S</v>
          </cell>
          <cell r="D273" t="str">
            <v>9470</v>
          </cell>
          <cell r="E273" t="str">
            <v>9470</v>
          </cell>
          <cell r="F273" t="str">
            <v>9470</v>
          </cell>
          <cell r="G273" t="str">
            <v>9470</v>
          </cell>
          <cell r="H273" t="str">
            <v>1000</v>
          </cell>
          <cell r="I273" t="str">
            <v>C</v>
          </cell>
          <cell r="J273" t="str">
            <v>2</v>
          </cell>
          <cell r="K273" t="str">
            <v>S22</v>
          </cell>
          <cell r="L273" t="str">
            <v>01</v>
          </cell>
          <cell r="M273" t="str">
            <v>E</v>
          </cell>
          <cell r="N273" t="str">
            <v>O</v>
          </cell>
          <cell r="O273" t="str">
            <v>G</v>
          </cell>
          <cell r="P273" t="str">
            <v>F</v>
          </cell>
          <cell r="Q273"/>
          <cell r="R273" t="str">
            <v>0600</v>
          </cell>
          <cell r="S273" t="str">
            <v>S22</v>
          </cell>
        </row>
        <row r="274">
          <cell r="B274" t="str">
            <v>3244</v>
          </cell>
          <cell r="C274" t="str">
            <v>Network Services</v>
          </cell>
          <cell r="D274" t="str">
            <v>8291</v>
          </cell>
          <cell r="E274" t="str">
            <v>8291</v>
          </cell>
          <cell r="F274" t="str">
            <v>7200</v>
          </cell>
          <cell r="G274" t="str">
            <v>8591</v>
          </cell>
          <cell r="H274" t="str">
            <v>1000</v>
          </cell>
          <cell r="I274" t="str">
            <v>C</v>
          </cell>
          <cell r="J274" t="str">
            <v>2</v>
          </cell>
          <cell r="K274" t="str">
            <v>B07</v>
          </cell>
          <cell r="L274" t="str">
            <v>01</v>
          </cell>
          <cell r="M274" t="str">
            <v>C</v>
          </cell>
          <cell r="N274" t="str">
            <v>I</v>
          </cell>
          <cell r="O274" t="str">
            <v>G</v>
          </cell>
          <cell r="P274" t="str">
            <v>F</v>
          </cell>
          <cell r="Q274"/>
          <cell r="R274" t="str">
            <v>0600</v>
          </cell>
          <cell r="S274" t="str">
            <v>B07</v>
          </cell>
        </row>
        <row r="275">
          <cell r="B275" t="str">
            <v>3245</v>
          </cell>
          <cell r="C275" t="str">
            <v>PROV ENROLL &amp; SERV</v>
          </cell>
          <cell r="D275" t="str">
            <v>3245</v>
          </cell>
          <cell r="E275" t="str">
            <v>3245</v>
          </cell>
          <cell r="F275" t="str">
            <v>8606</v>
          </cell>
          <cell r="G275" t="str">
            <v>7000</v>
          </cell>
          <cell r="H275" t="str">
            <v>1000</v>
          </cell>
          <cell r="I275" t="str">
            <v>C</v>
          </cell>
          <cell r="J275" t="str">
            <v>1</v>
          </cell>
          <cell r="K275" t="str">
            <v>B10</v>
          </cell>
          <cell r="L275" t="str">
            <v>66</v>
          </cell>
          <cell r="M275" t="str">
            <v>K6</v>
          </cell>
          <cell r="N275" t="str">
            <v>I</v>
          </cell>
          <cell r="O275" t="str">
            <v>G</v>
          </cell>
          <cell r="P275" t="str">
            <v>F</v>
          </cell>
          <cell r="Q275"/>
          <cell r="R275" t="str">
            <v>0700</v>
          </cell>
          <cell r="S275" t="str">
            <v>B10</v>
          </cell>
        </row>
        <row r="276">
          <cell r="B276" t="str">
            <v>3247</v>
          </cell>
          <cell r="C276" t="str">
            <v>DISEASE MANAGEMENT</v>
          </cell>
          <cell r="D276" t="str">
            <v>3247</v>
          </cell>
          <cell r="E276" t="str">
            <v>8845</v>
          </cell>
          <cell r="F276" t="str">
            <v>8594</v>
          </cell>
          <cell r="G276" t="str">
            <v>7000</v>
          </cell>
          <cell r="H276" t="str">
            <v>1000</v>
          </cell>
          <cell r="I276" t="str">
            <v>C</v>
          </cell>
          <cell r="J276" t="str">
            <v>3</v>
          </cell>
          <cell r="K276" t="str">
            <v>B10</v>
          </cell>
          <cell r="L276" t="str">
            <v>01</v>
          </cell>
          <cell r="M276" t="str">
            <v>99</v>
          </cell>
          <cell r="N276" t="str">
            <v>I</v>
          </cell>
          <cell r="O276" t="str">
            <v>G</v>
          </cell>
          <cell r="P276" t="str">
            <v>F</v>
          </cell>
          <cell r="Q276"/>
          <cell r="R276" t="str">
            <v>0700</v>
          </cell>
          <cell r="S276" t="str">
            <v>B10</v>
          </cell>
        </row>
        <row r="277">
          <cell r="B277" t="str">
            <v>3248</v>
          </cell>
          <cell r="C277" t="str">
            <v>TPL FEP UNIT</v>
          </cell>
          <cell r="D277" t="str">
            <v>8294</v>
          </cell>
          <cell r="E277" t="str">
            <v>8292</v>
          </cell>
          <cell r="F277" t="str">
            <v>5300</v>
          </cell>
          <cell r="G277" t="str">
            <v>5000</v>
          </cell>
          <cell r="H277" t="str">
            <v>1000</v>
          </cell>
          <cell r="I277" t="str">
            <v>C</v>
          </cell>
          <cell r="J277" t="str">
            <v>3</v>
          </cell>
          <cell r="K277" t="str">
            <v>B05</v>
          </cell>
          <cell r="L277" t="str">
            <v>01</v>
          </cell>
          <cell r="M277" t="str">
            <v>A</v>
          </cell>
          <cell r="N277" t="str">
            <v>D</v>
          </cell>
          <cell r="O277" t="str">
            <v>C</v>
          </cell>
          <cell r="P277" t="str">
            <v>F</v>
          </cell>
          <cell r="Q277"/>
          <cell r="R277" t="str">
            <v>0800</v>
          </cell>
          <cell r="S277" t="str">
            <v>B05</v>
          </cell>
        </row>
        <row r="278">
          <cell r="B278" t="str">
            <v>3249</v>
          </cell>
          <cell r="C278" t="str">
            <v>FEP PAY AS YOU GO</v>
          </cell>
          <cell r="D278" t="str">
            <v>3230</v>
          </cell>
          <cell r="E278" t="str">
            <v>3230</v>
          </cell>
          <cell r="F278" t="str">
            <v>3230</v>
          </cell>
          <cell r="G278" t="str">
            <v>9470</v>
          </cell>
          <cell r="H278" t="str">
            <v>1000</v>
          </cell>
          <cell r="I278" t="str">
            <v>C</v>
          </cell>
          <cell r="J278" t="str">
            <v>2</v>
          </cell>
          <cell r="K278" t="str">
            <v>S25</v>
          </cell>
          <cell r="L278" t="str">
            <v>99</v>
          </cell>
          <cell r="M278" t="str">
            <v>E</v>
          </cell>
          <cell r="N278" t="str">
            <v>O</v>
          </cell>
          <cell r="O278" t="str">
            <v>G</v>
          </cell>
          <cell r="P278" t="str">
            <v>F</v>
          </cell>
          <cell r="Q278"/>
          <cell r="R278" t="str">
            <v>0101</v>
          </cell>
          <cell r="S278" t="str">
            <v>S25</v>
          </cell>
        </row>
        <row r="279">
          <cell r="B279" t="str">
            <v>3258</v>
          </cell>
          <cell r="C279" t="str">
            <v>CLEAR CLAIM CONNECT</v>
          </cell>
          <cell r="D279" t="str">
            <v>9101</v>
          </cell>
          <cell r="E279" t="str">
            <v>9101</v>
          </cell>
          <cell r="F279" t="str">
            <v>9101</v>
          </cell>
          <cell r="G279" t="str">
            <v>9470</v>
          </cell>
          <cell r="H279" t="str">
            <v>1000</v>
          </cell>
          <cell r="I279" t="str">
            <v>C</v>
          </cell>
          <cell r="J279" t="str">
            <v>2</v>
          </cell>
          <cell r="K279" t="str">
            <v>B07</v>
          </cell>
          <cell r="L279" t="str">
            <v>1</v>
          </cell>
          <cell r="M279" t="str">
            <v>C</v>
          </cell>
          <cell r="N279" t="str">
            <v>I</v>
          </cell>
          <cell r="O279"/>
          <cell r="P279"/>
          <cell r="Q279"/>
          <cell r="R279" t="str">
            <v>0104</v>
          </cell>
          <cell r="S279" t="str">
            <v>B07</v>
          </cell>
        </row>
        <row r="280">
          <cell r="B280" t="str">
            <v>3269</v>
          </cell>
          <cell r="C280" t="str">
            <v>ERAP REIMB CHANGES</v>
          </cell>
          <cell r="D280" t="str">
            <v>9101</v>
          </cell>
          <cell r="E280" t="str">
            <v>9101</v>
          </cell>
          <cell r="F280" t="str">
            <v>9101</v>
          </cell>
          <cell r="G280" t="str">
            <v>9470</v>
          </cell>
          <cell r="H280" t="str">
            <v>1000</v>
          </cell>
          <cell r="I280" t="str">
            <v>C</v>
          </cell>
          <cell r="J280" t="str">
            <v>1</v>
          </cell>
          <cell r="K280" t="str">
            <v>B07</v>
          </cell>
          <cell r="L280" t="str">
            <v>1</v>
          </cell>
          <cell r="M280" t="str">
            <v>C</v>
          </cell>
          <cell r="N280" t="str">
            <v>F</v>
          </cell>
          <cell r="O280"/>
          <cell r="P280"/>
          <cell r="Q280"/>
          <cell r="R280" t="str">
            <v>0104</v>
          </cell>
          <cell r="S280" t="str">
            <v>B07</v>
          </cell>
        </row>
        <row r="281">
          <cell r="B281" t="str">
            <v>3283</v>
          </cell>
          <cell r="C281" t="str">
            <v>DIS MGMT-RARE DISEAS</v>
          </cell>
          <cell r="D281" t="str">
            <v>3247</v>
          </cell>
          <cell r="E281" t="str">
            <v>8845</v>
          </cell>
          <cell r="F281" t="str">
            <v>8594</v>
          </cell>
          <cell r="G281" t="str">
            <v>7000</v>
          </cell>
          <cell r="H281" t="str">
            <v>1000</v>
          </cell>
          <cell r="I281" t="str">
            <v>C</v>
          </cell>
          <cell r="J281" t="str">
            <v>3</v>
          </cell>
          <cell r="K281" t="str">
            <v>B10</v>
          </cell>
          <cell r="L281" t="str">
            <v>1</v>
          </cell>
          <cell r="M281" t="str">
            <v>99</v>
          </cell>
          <cell r="N281" t="str">
            <v>I</v>
          </cell>
          <cell r="O281"/>
          <cell r="P281"/>
          <cell r="Q281"/>
          <cell r="R281" t="str">
            <v>0403</v>
          </cell>
          <cell r="S281" t="str">
            <v>B10</v>
          </cell>
        </row>
        <row r="282">
          <cell r="B282" t="str">
            <v>3301</v>
          </cell>
          <cell r="C282" t="str">
            <v>WAKEFIELD CONST</v>
          </cell>
          <cell r="D282" t="str">
            <v>2992</v>
          </cell>
          <cell r="E282" t="str">
            <v>2992</v>
          </cell>
          <cell r="F282" t="str">
            <v>9890</v>
          </cell>
          <cell r="G282" t="str">
            <v>9470</v>
          </cell>
          <cell r="H282" t="str">
            <v>1000</v>
          </cell>
          <cell r="I282" t="str">
            <v>C</v>
          </cell>
          <cell r="J282" t="str">
            <v>1</v>
          </cell>
          <cell r="K282" t="str">
            <v>S23</v>
          </cell>
          <cell r="L282" t="str">
            <v>74</v>
          </cell>
          <cell r="M282" t="str">
            <v>99</v>
          </cell>
          <cell r="N282" t="str">
            <v>I</v>
          </cell>
          <cell r="O282" t="str">
            <v>G</v>
          </cell>
          <cell r="P282" t="str">
            <v>F</v>
          </cell>
          <cell r="Q282"/>
          <cell r="R282" t="str">
            <v>0502</v>
          </cell>
          <cell r="S282" t="str">
            <v>S23</v>
          </cell>
        </row>
        <row r="283">
          <cell r="B283" t="str">
            <v>3330</v>
          </cell>
          <cell r="C283" t="str">
            <v>MKTG BENEFIT L</v>
          </cell>
          <cell r="D283" t="str">
            <v>5050</v>
          </cell>
          <cell r="E283" t="str">
            <v>6050</v>
          </cell>
          <cell r="F283" t="str">
            <v>5000</v>
          </cell>
          <cell r="G283" t="str">
            <v>5000</v>
          </cell>
          <cell r="H283" t="str">
            <v>1000</v>
          </cell>
          <cell r="I283" t="str">
            <v>C</v>
          </cell>
          <cell r="J283" t="str">
            <v>3</v>
          </cell>
          <cell r="K283" t="str">
            <v>B08</v>
          </cell>
          <cell r="L283" t="str">
            <v>01</v>
          </cell>
          <cell r="M283" t="str">
            <v>99</v>
          </cell>
          <cell r="N283" t="str">
            <v>I</v>
          </cell>
          <cell r="O283" t="str">
            <v>G</v>
          </cell>
          <cell r="P283" t="str">
            <v>F</v>
          </cell>
          <cell r="Q283"/>
          <cell r="R283" t="str">
            <v>1297</v>
          </cell>
          <cell r="S283" t="str">
            <v>B08</v>
          </cell>
        </row>
        <row r="284">
          <cell r="B284" t="str">
            <v>3345</v>
          </cell>
          <cell r="C284" t="str">
            <v>IT COORDINATION</v>
          </cell>
          <cell r="D284" t="str">
            <v>3345</v>
          </cell>
          <cell r="E284" t="str">
            <v>5430</v>
          </cell>
          <cell r="F284" t="str">
            <v>5300</v>
          </cell>
          <cell r="G284" t="str">
            <v>5000</v>
          </cell>
          <cell r="H284" t="str">
            <v>1000</v>
          </cell>
          <cell r="I284" t="str">
            <v>C</v>
          </cell>
          <cell r="J284" t="str">
            <v>1</v>
          </cell>
          <cell r="K284" t="str">
            <v>B07</v>
          </cell>
          <cell r="L284" t="str">
            <v>09</v>
          </cell>
          <cell r="M284" t="str">
            <v>99</v>
          </cell>
          <cell r="N284" t="str">
            <v>D</v>
          </cell>
          <cell r="O284" t="str">
            <v>G</v>
          </cell>
          <cell r="P284" t="str">
            <v>V</v>
          </cell>
          <cell r="Q284"/>
          <cell r="R284" t="str">
            <v>0498</v>
          </cell>
          <cell r="S284" t="str">
            <v>B07</v>
          </cell>
        </row>
        <row r="285">
          <cell r="B285" t="str">
            <v>3346</v>
          </cell>
          <cell r="C285" t="str">
            <v>HIPAA PROJECT</v>
          </cell>
          <cell r="D285" t="str">
            <v>6895</v>
          </cell>
          <cell r="E285" t="str">
            <v>8292</v>
          </cell>
          <cell r="F285" t="str">
            <v>5300</v>
          </cell>
          <cell r="G285" t="str">
            <v>5000</v>
          </cell>
          <cell r="H285" t="str">
            <v>1000</v>
          </cell>
          <cell r="I285" t="str">
            <v>C</v>
          </cell>
          <cell r="J285" t="str">
            <v>1</v>
          </cell>
          <cell r="K285" t="str">
            <v>B07</v>
          </cell>
          <cell r="L285" t="str">
            <v>09</v>
          </cell>
          <cell r="M285" t="str">
            <v>L</v>
          </cell>
          <cell r="N285" t="str">
            <v>D</v>
          </cell>
          <cell r="O285" t="str">
            <v>G</v>
          </cell>
          <cell r="P285" t="str">
            <v>F</v>
          </cell>
          <cell r="Q285"/>
          <cell r="R285" t="str">
            <v>0498</v>
          </cell>
          <cell r="S285" t="str">
            <v>B07</v>
          </cell>
        </row>
        <row r="286">
          <cell r="B286" t="str">
            <v>3347</v>
          </cell>
          <cell r="C286" t="str">
            <v>BSC MEMBER SELF SERV</v>
          </cell>
          <cell r="D286" t="str">
            <v>9101</v>
          </cell>
          <cell r="E286" t="str">
            <v>9101</v>
          </cell>
          <cell r="F286" t="str">
            <v>9101</v>
          </cell>
          <cell r="G286" t="str">
            <v>9470</v>
          </cell>
          <cell r="H286" t="str">
            <v>1000</v>
          </cell>
          <cell r="I286" t="str">
            <v>C</v>
          </cell>
          <cell r="J286" t="str">
            <v>1</v>
          </cell>
          <cell r="K286" t="str">
            <v>B07</v>
          </cell>
          <cell r="L286" t="str">
            <v>09</v>
          </cell>
          <cell r="M286" t="str">
            <v>99</v>
          </cell>
          <cell r="N286" t="str">
            <v>D</v>
          </cell>
          <cell r="O286" t="str">
            <v>G</v>
          </cell>
          <cell r="P286" t="str">
            <v>V</v>
          </cell>
          <cell r="Q286" t="str">
            <v>1103</v>
          </cell>
          <cell r="R286" t="str">
            <v>0598</v>
          </cell>
          <cell r="S286" t="str">
            <v>B07</v>
          </cell>
        </row>
        <row r="287">
          <cell r="B287" t="str">
            <v>3368</v>
          </cell>
          <cell r="C287" t="str">
            <v>ROADMAP TO UNIV COV</v>
          </cell>
          <cell r="D287" t="str">
            <v>4231</v>
          </cell>
          <cell r="E287" t="str">
            <v>4231</v>
          </cell>
          <cell r="F287" t="str">
            <v>4231</v>
          </cell>
          <cell r="G287" t="str">
            <v>4230</v>
          </cell>
          <cell r="H287" t="str">
            <v>1000</v>
          </cell>
          <cell r="I287" t="str">
            <v>D</v>
          </cell>
          <cell r="J287" t="str">
            <v>2</v>
          </cell>
          <cell r="K287" t="str">
            <v>S26</v>
          </cell>
          <cell r="L287" t="str">
            <v>1</v>
          </cell>
          <cell r="M287" t="str">
            <v>99</v>
          </cell>
          <cell r="N287" t="str">
            <v>F</v>
          </cell>
          <cell r="O287"/>
          <cell r="P287"/>
          <cell r="Q287"/>
          <cell r="R287" t="str">
            <v>0504</v>
          </cell>
          <cell r="S287" t="str">
            <v>S26</v>
          </cell>
        </row>
        <row r="288">
          <cell r="B288" t="str">
            <v>3401</v>
          </cell>
          <cell r="C288" t="str">
            <v>PHAMACY DATA IN DW</v>
          </cell>
          <cell r="D288" t="str">
            <v>9101</v>
          </cell>
          <cell r="E288" t="str">
            <v>9101</v>
          </cell>
          <cell r="F288" t="str">
            <v>9101</v>
          </cell>
          <cell r="G288" t="str">
            <v>9470</v>
          </cell>
          <cell r="H288" t="str">
            <v>1000</v>
          </cell>
          <cell r="I288" t="str">
            <v>C</v>
          </cell>
          <cell r="J288" t="str">
            <v>1</v>
          </cell>
          <cell r="K288" t="str">
            <v>B07</v>
          </cell>
          <cell r="L288" t="str">
            <v>01</v>
          </cell>
          <cell r="M288" t="str">
            <v>99</v>
          </cell>
          <cell r="N288" t="str">
            <v>D</v>
          </cell>
          <cell r="O288" t="str">
            <v>G</v>
          </cell>
          <cell r="P288" t="str">
            <v>V</v>
          </cell>
          <cell r="Q288" t="str">
            <v>0503</v>
          </cell>
          <cell r="R288" t="str">
            <v>0702</v>
          </cell>
          <cell r="S288" t="str">
            <v>B07</v>
          </cell>
        </row>
        <row r="289">
          <cell r="B289" t="str">
            <v>3419</v>
          </cell>
          <cell r="C289" t="str">
            <v>BLCARD NATL HOME CLM</v>
          </cell>
          <cell r="D289" t="str">
            <v>1063</v>
          </cell>
          <cell r="E289" t="str">
            <v>5430</v>
          </cell>
          <cell r="F289" t="str">
            <v>5300</v>
          </cell>
          <cell r="G289" t="str">
            <v>5000</v>
          </cell>
          <cell r="H289" t="str">
            <v>1000</v>
          </cell>
          <cell r="I289" t="str">
            <v>C</v>
          </cell>
          <cell r="J289" t="str">
            <v>1</v>
          </cell>
          <cell r="K289" t="str">
            <v>B05</v>
          </cell>
          <cell r="L289" t="str">
            <v>9</v>
          </cell>
          <cell r="M289" t="str">
            <v>99</v>
          </cell>
          <cell r="N289" t="str">
            <v>D</v>
          </cell>
          <cell r="O289"/>
          <cell r="P289"/>
          <cell r="Q289"/>
          <cell r="R289" t="str">
            <v>0503</v>
          </cell>
          <cell r="S289" t="str">
            <v>B05</v>
          </cell>
        </row>
        <row r="290">
          <cell r="B290" t="str">
            <v>3443</v>
          </cell>
          <cell r="C290" t="str">
            <v>CASR IT MGMT</v>
          </cell>
          <cell r="D290" t="str">
            <v>2173</v>
          </cell>
          <cell r="E290" t="str">
            <v>9101</v>
          </cell>
          <cell r="F290" t="str">
            <v>9101</v>
          </cell>
          <cell r="G290" t="str">
            <v>9470</v>
          </cell>
          <cell r="H290" t="str">
            <v>1000</v>
          </cell>
          <cell r="I290" t="str">
            <v>C</v>
          </cell>
          <cell r="J290" t="str">
            <v>1</v>
          </cell>
          <cell r="K290" t="str">
            <v>B04</v>
          </cell>
          <cell r="L290"/>
          <cell r="M290" t="str">
            <v>99</v>
          </cell>
          <cell r="N290" t="str">
            <v>I</v>
          </cell>
          <cell r="O290" t="str">
            <v>G</v>
          </cell>
          <cell r="P290" t="str">
            <v>F</v>
          </cell>
          <cell r="Q290"/>
          <cell r="R290" t="str">
            <v>0604</v>
          </cell>
          <cell r="S290" t="str">
            <v>B04</v>
          </cell>
        </row>
        <row r="291">
          <cell r="B291" t="str">
            <v>3444</v>
          </cell>
          <cell r="C291" t="str">
            <v>CASR INFORM TECH</v>
          </cell>
          <cell r="D291" t="str">
            <v>2173</v>
          </cell>
          <cell r="E291" t="str">
            <v>9101</v>
          </cell>
          <cell r="F291" t="str">
            <v>9101</v>
          </cell>
          <cell r="G291" t="str">
            <v>9470</v>
          </cell>
          <cell r="H291" t="str">
            <v>1000</v>
          </cell>
          <cell r="I291" t="str">
            <v>C</v>
          </cell>
          <cell r="J291" t="str">
            <v>4</v>
          </cell>
          <cell r="K291" t="str">
            <v>B07</v>
          </cell>
          <cell r="L291" t="str">
            <v>1</v>
          </cell>
          <cell r="M291" t="str">
            <v>C</v>
          </cell>
          <cell r="N291" t="str">
            <v>I</v>
          </cell>
          <cell r="O291"/>
          <cell r="P291"/>
          <cell r="Q291"/>
          <cell r="R291" t="str">
            <v>0404</v>
          </cell>
          <cell r="S291" t="str">
            <v>B07</v>
          </cell>
        </row>
        <row r="292">
          <cell r="B292" t="str">
            <v>3494</v>
          </cell>
          <cell r="C292" t="str">
            <v>TRIAGE</v>
          </cell>
          <cell r="D292" t="str">
            <v>1299</v>
          </cell>
          <cell r="E292" t="str">
            <v>8845</v>
          </cell>
          <cell r="F292" t="str">
            <v>8594</v>
          </cell>
          <cell r="G292" t="str">
            <v>7000</v>
          </cell>
          <cell r="H292" t="str">
            <v>1000</v>
          </cell>
          <cell r="I292" t="str">
            <v>C</v>
          </cell>
          <cell r="J292" t="str">
            <v>3</v>
          </cell>
          <cell r="K292" t="str">
            <v>B10</v>
          </cell>
          <cell r="L292" t="str">
            <v>12</v>
          </cell>
          <cell r="M292" t="str">
            <v>K2</v>
          </cell>
          <cell r="N292" t="str">
            <v>D</v>
          </cell>
          <cell r="O292"/>
          <cell r="P292"/>
          <cell r="Q292"/>
          <cell r="R292" t="str">
            <v>0603</v>
          </cell>
          <cell r="S292" t="str">
            <v>B10</v>
          </cell>
        </row>
        <row r="293">
          <cell r="B293" t="str">
            <v>3501</v>
          </cell>
          <cell r="C293" t="str">
            <v>PRODUCTION ACCT REPT</v>
          </cell>
          <cell r="D293" t="str">
            <v>9101</v>
          </cell>
          <cell r="E293" t="str">
            <v>9101</v>
          </cell>
          <cell r="F293" t="str">
            <v>9101</v>
          </cell>
          <cell r="G293" t="str">
            <v>9470</v>
          </cell>
          <cell r="H293" t="str">
            <v>1000</v>
          </cell>
          <cell r="I293" t="str">
            <v>C</v>
          </cell>
          <cell r="J293" t="str">
            <v>1</v>
          </cell>
          <cell r="K293" t="str">
            <v>B07</v>
          </cell>
          <cell r="L293" t="str">
            <v>99</v>
          </cell>
          <cell r="M293" t="str">
            <v>99</v>
          </cell>
          <cell r="N293" t="str">
            <v>D</v>
          </cell>
          <cell r="O293" t="str">
            <v>G</v>
          </cell>
          <cell r="P293" t="str">
            <v>F</v>
          </cell>
          <cell r="Q293"/>
          <cell r="R293" t="str">
            <v>0902</v>
          </cell>
          <cell r="S293" t="str">
            <v>B07</v>
          </cell>
        </row>
        <row r="294">
          <cell r="B294" t="str">
            <v>3508</v>
          </cell>
          <cell r="C294" t="str">
            <v>SYSTEM PURGES</v>
          </cell>
          <cell r="D294" t="str">
            <v>9101</v>
          </cell>
          <cell r="E294" t="str">
            <v>9101</v>
          </cell>
          <cell r="F294" t="str">
            <v>9101</v>
          </cell>
          <cell r="G294" t="str">
            <v>9470</v>
          </cell>
          <cell r="H294" t="str">
            <v>1000</v>
          </cell>
          <cell r="I294" t="str">
            <v>C</v>
          </cell>
          <cell r="J294" t="str">
            <v>2</v>
          </cell>
          <cell r="K294" t="str">
            <v>B07</v>
          </cell>
          <cell r="L294" t="str">
            <v>1</v>
          </cell>
          <cell r="M294" t="str">
            <v>99</v>
          </cell>
          <cell r="N294" t="str">
            <v>I</v>
          </cell>
          <cell r="O294"/>
          <cell r="P294"/>
          <cell r="Q294"/>
          <cell r="R294" t="str">
            <v>0104</v>
          </cell>
          <cell r="S294" t="str">
            <v>B07</v>
          </cell>
        </row>
        <row r="295">
          <cell r="B295" t="str">
            <v>3580</v>
          </cell>
          <cell r="C295" t="str">
            <v>DIRECT BLUE</v>
          </cell>
          <cell r="D295" t="str">
            <v>5432</v>
          </cell>
          <cell r="E295" t="str">
            <v>8304</v>
          </cell>
          <cell r="F295" t="str">
            <v>5300</v>
          </cell>
          <cell r="G295" t="str">
            <v>5000</v>
          </cell>
          <cell r="H295" t="str">
            <v>1000</v>
          </cell>
          <cell r="I295" t="str">
            <v>C</v>
          </cell>
          <cell r="J295" t="str">
            <v>1</v>
          </cell>
          <cell r="K295" t="str">
            <v>B06</v>
          </cell>
          <cell r="L295" t="str">
            <v>08</v>
          </cell>
          <cell r="M295" t="str">
            <v>99</v>
          </cell>
          <cell r="N295" t="str">
            <v>D</v>
          </cell>
          <cell r="O295" t="str">
            <v>C</v>
          </cell>
          <cell r="P295" t="str">
            <v>V</v>
          </cell>
          <cell r="Q295"/>
          <cell r="R295" t="str">
            <v>0302</v>
          </cell>
          <cell r="S295" t="str">
            <v>B06</v>
          </cell>
        </row>
        <row r="296">
          <cell r="B296" t="str">
            <v>3600</v>
          </cell>
          <cell r="C296" t="str">
            <v>DOI CUBE IN DW</v>
          </cell>
          <cell r="D296" t="str">
            <v>9101</v>
          </cell>
          <cell r="E296" t="str">
            <v>9101</v>
          </cell>
          <cell r="F296" t="str">
            <v>9101</v>
          </cell>
          <cell r="G296" t="str">
            <v>9470</v>
          </cell>
          <cell r="H296" t="str">
            <v>1000</v>
          </cell>
          <cell r="I296" t="str">
            <v>C</v>
          </cell>
          <cell r="J296" t="str">
            <v>1</v>
          </cell>
          <cell r="K296" t="str">
            <v>B07</v>
          </cell>
          <cell r="L296" t="str">
            <v>01</v>
          </cell>
          <cell r="M296" t="str">
            <v>99</v>
          </cell>
          <cell r="N296" t="str">
            <v>I</v>
          </cell>
          <cell r="O296" t="str">
            <v>G</v>
          </cell>
          <cell r="P296" t="str">
            <v>V</v>
          </cell>
          <cell r="Q296" t="str">
            <v>0503</v>
          </cell>
          <cell r="R296" t="str">
            <v>0402</v>
          </cell>
          <cell r="S296" t="str">
            <v>B07</v>
          </cell>
        </row>
        <row r="297">
          <cell r="B297" t="str">
            <v>3643</v>
          </cell>
          <cell r="C297" t="str">
            <v>MID RANGE STORAGE</v>
          </cell>
          <cell r="D297" t="str">
            <v>9101</v>
          </cell>
          <cell r="E297" t="str">
            <v>9101</v>
          </cell>
          <cell r="F297" t="str">
            <v>9101</v>
          </cell>
          <cell r="G297" t="str">
            <v>9470</v>
          </cell>
          <cell r="H297" t="str">
            <v>1000</v>
          </cell>
          <cell r="I297" t="str">
            <v>C</v>
          </cell>
          <cell r="J297" t="str">
            <v>1</v>
          </cell>
          <cell r="K297" t="str">
            <v>B07</v>
          </cell>
          <cell r="L297" t="str">
            <v>99</v>
          </cell>
          <cell r="M297" t="str">
            <v>C</v>
          </cell>
          <cell r="N297" t="str">
            <v>I</v>
          </cell>
          <cell r="O297" t="str">
            <v>G</v>
          </cell>
          <cell r="P297" t="str">
            <v>V</v>
          </cell>
          <cell r="Q297"/>
          <cell r="R297" t="str">
            <v>1202</v>
          </cell>
          <cell r="S297" t="str">
            <v>B07</v>
          </cell>
        </row>
        <row r="298">
          <cell r="B298" t="str">
            <v>3716</v>
          </cell>
          <cell r="C298" t="str">
            <v>PROVIDER OLB</v>
          </cell>
          <cell r="D298" t="str">
            <v>9101</v>
          </cell>
          <cell r="E298" t="str">
            <v>9101</v>
          </cell>
          <cell r="F298" t="str">
            <v>9101</v>
          </cell>
          <cell r="G298" t="str">
            <v>9470</v>
          </cell>
          <cell r="H298" t="str">
            <v>1000</v>
          </cell>
          <cell r="I298" t="str">
            <v>C</v>
          </cell>
          <cell r="J298" t="str">
            <v>1</v>
          </cell>
          <cell r="K298" t="str">
            <v>B07</v>
          </cell>
          <cell r="L298" t="str">
            <v>1</v>
          </cell>
          <cell r="M298" t="str">
            <v>C</v>
          </cell>
          <cell r="N298" t="str">
            <v>F</v>
          </cell>
          <cell r="O298"/>
          <cell r="P298"/>
          <cell r="Q298"/>
          <cell r="R298" t="str">
            <v>0104</v>
          </cell>
          <cell r="S298" t="str">
            <v>B07</v>
          </cell>
        </row>
        <row r="299">
          <cell r="B299" t="str">
            <v>3720</v>
          </cell>
          <cell r="C299" t="str">
            <v>WEST NEW SALES</v>
          </cell>
          <cell r="D299" t="str">
            <v>3160</v>
          </cell>
          <cell r="E299" t="str">
            <v>2229</v>
          </cell>
          <cell r="F299" t="str">
            <v>5000</v>
          </cell>
          <cell r="G299" t="str">
            <v>5000</v>
          </cell>
          <cell r="H299" t="str">
            <v>1000</v>
          </cell>
          <cell r="I299" t="str">
            <v>C</v>
          </cell>
          <cell r="J299" t="str">
            <v>2</v>
          </cell>
          <cell r="K299" t="str">
            <v>B01</v>
          </cell>
          <cell r="L299" t="str">
            <v>68</v>
          </cell>
          <cell r="M299" t="str">
            <v>99</v>
          </cell>
          <cell r="N299" t="str">
            <v>D</v>
          </cell>
          <cell r="O299" t="str">
            <v>C</v>
          </cell>
          <cell r="P299" t="str">
            <v>V</v>
          </cell>
          <cell r="Q299"/>
          <cell r="R299" t="str">
            <v>1297</v>
          </cell>
          <cell r="S299" t="str">
            <v>B01</v>
          </cell>
        </row>
        <row r="300">
          <cell r="B300" t="str">
            <v>3730</v>
          </cell>
          <cell r="C300" t="str">
            <v>WEST ACCOUNT MGMT</v>
          </cell>
          <cell r="D300" t="str">
            <v>3160</v>
          </cell>
          <cell r="E300" t="str">
            <v>2229</v>
          </cell>
          <cell r="F300" t="str">
            <v>5000</v>
          </cell>
          <cell r="G300" t="str">
            <v>5000</v>
          </cell>
          <cell r="H300" t="str">
            <v>1000</v>
          </cell>
          <cell r="I300" t="str">
            <v>C</v>
          </cell>
          <cell r="J300" t="str">
            <v>2</v>
          </cell>
          <cell r="K300" t="str">
            <v>B01</v>
          </cell>
          <cell r="L300" t="str">
            <v>68</v>
          </cell>
          <cell r="M300" t="str">
            <v>99</v>
          </cell>
          <cell r="N300" t="str">
            <v>D</v>
          </cell>
          <cell r="O300" t="str">
            <v>G</v>
          </cell>
          <cell r="P300" t="str">
            <v>F</v>
          </cell>
          <cell r="Q300"/>
          <cell r="R300" t="str">
            <v>1297</v>
          </cell>
          <cell r="S300" t="str">
            <v>B01</v>
          </cell>
        </row>
        <row r="301">
          <cell r="B301" t="str">
            <v>3743</v>
          </cell>
          <cell r="C301" t="str">
            <v>BC65 FOUNDATION</v>
          </cell>
          <cell r="D301" t="str">
            <v>3743</v>
          </cell>
          <cell r="E301" t="str">
            <v>3743</v>
          </cell>
          <cell r="F301" t="str">
            <v>3743</v>
          </cell>
          <cell r="G301" t="str">
            <v>4230</v>
          </cell>
          <cell r="H301" t="str">
            <v>1000</v>
          </cell>
          <cell r="I301" t="str">
            <v>D</v>
          </cell>
          <cell r="J301" t="str">
            <v>4</v>
          </cell>
          <cell r="K301"/>
          <cell r="L301" t="str">
            <v>1</v>
          </cell>
          <cell r="M301" t="str">
            <v>99</v>
          </cell>
          <cell r="N301" t="str">
            <v>D</v>
          </cell>
          <cell r="O301" t="str">
            <v>G</v>
          </cell>
          <cell r="P301" t="str">
            <v>F</v>
          </cell>
          <cell r="Q301"/>
          <cell r="R301" t="str">
            <v>1203</v>
          </cell>
          <cell r="S301"/>
        </row>
        <row r="302">
          <cell r="B302" t="str">
            <v>3780</v>
          </cell>
          <cell r="C302" t="str">
            <v>MKTG DIRECT PAY PROD</v>
          </cell>
          <cell r="D302" t="str">
            <v>5050</v>
          </cell>
          <cell r="E302" t="str">
            <v>6050</v>
          </cell>
          <cell r="F302" t="str">
            <v>5000</v>
          </cell>
          <cell r="G302" t="str">
            <v>5000</v>
          </cell>
          <cell r="H302" t="str">
            <v>1000</v>
          </cell>
          <cell r="I302" t="str">
            <v>C</v>
          </cell>
          <cell r="J302" t="str">
            <v>2</v>
          </cell>
          <cell r="K302" t="str">
            <v>B08</v>
          </cell>
          <cell r="L302" t="str">
            <v>01</v>
          </cell>
          <cell r="M302" t="str">
            <v>99</v>
          </cell>
          <cell r="N302" t="str">
            <v>I</v>
          </cell>
          <cell r="O302" t="str">
            <v>G</v>
          </cell>
          <cell r="P302" t="str">
            <v>F</v>
          </cell>
          <cell r="Q302"/>
          <cell r="R302" t="str">
            <v>1297</v>
          </cell>
          <cell r="S302" t="str">
            <v>B08</v>
          </cell>
        </row>
        <row r="303">
          <cell r="B303" t="str">
            <v>3781</v>
          </cell>
          <cell r="C303" t="str">
            <v>MKTG MEDEX</v>
          </cell>
          <cell r="D303" t="str">
            <v>5050</v>
          </cell>
          <cell r="E303" t="str">
            <v>6050</v>
          </cell>
          <cell r="F303" t="str">
            <v>5000</v>
          </cell>
          <cell r="G303" t="str">
            <v>5000</v>
          </cell>
          <cell r="H303" t="str">
            <v>1000</v>
          </cell>
          <cell r="I303" t="str">
            <v>C</v>
          </cell>
          <cell r="J303" t="str">
            <v>2</v>
          </cell>
          <cell r="K303" t="str">
            <v>B08</v>
          </cell>
          <cell r="L303" t="str">
            <v>01</v>
          </cell>
          <cell r="M303" t="str">
            <v>99</v>
          </cell>
          <cell r="N303" t="str">
            <v>I</v>
          </cell>
          <cell r="O303" t="str">
            <v>G</v>
          </cell>
          <cell r="P303" t="str">
            <v>F</v>
          </cell>
          <cell r="Q303"/>
          <cell r="R303" t="str">
            <v>1297</v>
          </cell>
          <cell r="S303" t="str">
            <v>B08</v>
          </cell>
        </row>
        <row r="304">
          <cell r="B304" t="str">
            <v>3804</v>
          </cell>
          <cell r="C304" t="str">
            <v>EMAIL RESP MGMT SYS</v>
          </cell>
          <cell r="D304" t="str">
            <v>9101</v>
          </cell>
          <cell r="E304" t="str">
            <v>9101</v>
          </cell>
          <cell r="F304" t="str">
            <v>9101</v>
          </cell>
          <cell r="G304" t="str">
            <v>9470</v>
          </cell>
          <cell r="H304" t="str">
            <v>1000</v>
          </cell>
          <cell r="I304" t="str">
            <v>C</v>
          </cell>
          <cell r="J304" t="str">
            <v>2</v>
          </cell>
          <cell r="K304" t="str">
            <v>B07</v>
          </cell>
          <cell r="L304" t="str">
            <v>1</v>
          </cell>
          <cell r="M304" t="str">
            <v>99</v>
          </cell>
          <cell r="N304" t="str">
            <v>F</v>
          </cell>
          <cell r="O304"/>
          <cell r="P304"/>
          <cell r="Q304"/>
          <cell r="R304" t="str">
            <v>0104</v>
          </cell>
          <cell r="S304" t="str">
            <v>B07</v>
          </cell>
        </row>
        <row r="305">
          <cell r="B305" t="str">
            <v>3820</v>
          </cell>
          <cell r="C305" t="str">
            <v>NAT/MAJ ACT EXEC REP</v>
          </cell>
          <cell r="D305" t="str">
            <v>9040</v>
          </cell>
          <cell r="E305" t="str">
            <v>3934</v>
          </cell>
          <cell r="F305" t="str">
            <v>5000</v>
          </cell>
          <cell r="G305" t="str">
            <v>5000</v>
          </cell>
          <cell r="H305" t="str">
            <v>1000</v>
          </cell>
          <cell r="I305" t="str">
            <v>C</v>
          </cell>
          <cell r="J305" t="str">
            <v>2</v>
          </cell>
          <cell r="K305" t="str">
            <v>B01</v>
          </cell>
          <cell r="L305" t="str">
            <v>09</v>
          </cell>
          <cell r="M305" t="str">
            <v>99</v>
          </cell>
          <cell r="N305" t="str">
            <v>D</v>
          </cell>
          <cell r="O305" t="str">
            <v>G</v>
          </cell>
          <cell r="P305" t="str">
            <v>F</v>
          </cell>
          <cell r="Q305"/>
          <cell r="R305" t="str">
            <v>1297</v>
          </cell>
          <cell r="S305" t="str">
            <v>B01</v>
          </cell>
        </row>
        <row r="306">
          <cell r="B306" t="str">
            <v>3830</v>
          </cell>
          <cell r="C306" t="str">
            <v>SEL MKT GOV PRO FEP</v>
          </cell>
          <cell r="D306" t="str">
            <v>6589</v>
          </cell>
          <cell r="E306" t="str">
            <v>1865</v>
          </cell>
          <cell r="F306" t="str">
            <v>5000</v>
          </cell>
          <cell r="G306" t="str">
            <v>5000</v>
          </cell>
          <cell r="H306" t="str">
            <v>1000</v>
          </cell>
          <cell r="I306" t="str">
            <v>C</v>
          </cell>
          <cell r="J306" t="str">
            <v>2</v>
          </cell>
          <cell r="K306" t="str">
            <v>B01</v>
          </cell>
          <cell r="L306" t="str">
            <v>61</v>
          </cell>
          <cell r="M306" t="str">
            <v>G</v>
          </cell>
          <cell r="N306" t="str">
            <v>D</v>
          </cell>
          <cell r="O306" t="str">
            <v>G</v>
          </cell>
          <cell r="P306" t="str">
            <v>F</v>
          </cell>
          <cell r="Q306"/>
          <cell r="R306" t="str">
            <v>1297</v>
          </cell>
          <cell r="S306" t="str">
            <v>B01</v>
          </cell>
        </row>
        <row r="307">
          <cell r="B307" t="str">
            <v>3934</v>
          </cell>
          <cell r="C307" t="str">
            <v>VP NATL MAJOR ACCTS</v>
          </cell>
          <cell r="D307" t="str">
            <v>3934</v>
          </cell>
          <cell r="E307" t="str">
            <v>3934</v>
          </cell>
          <cell r="F307" t="str">
            <v>5000</v>
          </cell>
          <cell r="G307" t="str">
            <v>5000</v>
          </cell>
          <cell r="H307" t="str">
            <v>1000</v>
          </cell>
          <cell r="I307" t="str">
            <v>C</v>
          </cell>
          <cell r="J307" t="str">
            <v>2</v>
          </cell>
          <cell r="K307" t="str">
            <v>B01</v>
          </cell>
          <cell r="L307" t="str">
            <v>01</v>
          </cell>
          <cell r="M307" t="str">
            <v>99</v>
          </cell>
          <cell r="N307" t="str">
            <v>D</v>
          </cell>
          <cell r="O307" t="str">
            <v>C</v>
          </cell>
          <cell r="P307" t="str">
            <v>V</v>
          </cell>
          <cell r="Q307"/>
          <cell r="R307" t="str">
            <v>1297</v>
          </cell>
          <cell r="S307" t="str">
            <v>B01</v>
          </cell>
        </row>
        <row r="308">
          <cell r="B308" t="str">
            <v>3935</v>
          </cell>
          <cell r="C308" t="str">
            <v>PROD MAN LIFE START</v>
          </cell>
          <cell r="D308" t="str">
            <v>6102</v>
          </cell>
          <cell r="E308" t="str">
            <v>8601</v>
          </cell>
          <cell r="F308" t="str">
            <v>8594</v>
          </cell>
          <cell r="G308" t="str">
            <v>7000</v>
          </cell>
          <cell r="H308" t="str">
            <v>1000</v>
          </cell>
          <cell r="I308" t="str">
            <v>C</v>
          </cell>
          <cell r="J308" t="str">
            <v>3</v>
          </cell>
          <cell r="K308" t="str">
            <v>B10</v>
          </cell>
          <cell r="L308" t="str">
            <v>12</v>
          </cell>
          <cell r="M308" t="str">
            <v>99</v>
          </cell>
          <cell r="N308" t="str">
            <v>I</v>
          </cell>
          <cell r="O308" t="str">
            <v>G</v>
          </cell>
          <cell r="P308" t="str">
            <v>F</v>
          </cell>
          <cell r="Q308"/>
          <cell r="R308" t="str">
            <v>1297</v>
          </cell>
          <cell r="S308" t="str">
            <v>B10</v>
          </cell>
        </row>
        <row r="309">
          <cell r="B309" t="str">
            <v>3975</v>
          </cell>
          <cell r="C309" t="str">
            <v>MKTG LIT FULFILLMENT</v>
          </cell>
          <cell r="D309" t="str">
            <v>5050</v>
          </cell>
          <cell r="E309" t="str">
            <v>6050</v>
          </cell>
          <cell r="F309" t="str">
            <v>5000</v>
          </cell>
          <cell r="G309" t="str">
            <v>5000</v>
          </cell>
          <cell r="H309" t="str">
            <v>1000</v>
          </cell>
          <cell r="I309" t="str">
            <v>C</v>
          </cell>
          <cell r="J309" t="str">
            <v>2</v>
          </cell>
          <cell r="K309" t="str">
            <v>B01</v>
          </cell>
          <cell r="L309" t="str">
            <v>01</v>
          </cell>
          <cell r="M309" t="str">
            <v>99</v>
          </cell>
          <cell r="N309" t="str">
            <v>D</v>
          </cell>
          <cell r="O309" t="str">
            <v>G</v>
          </cell>
          <cell r="P309" t="str">
            <v>F</v>
          </cell>
          <cell r="Q309"/>
          <cell r="R309" t="str">
            <v>1297</v>
          </cell>
          <cell r="S309" t="str">
            <v>B01</v>
          </cell>
        </row>
        <row r="310">
          <cell r="B310" t="str">
            <v>3991</v>
          </cell>
          <cell r="C310" t="str">
            <v>EAST NEW SALES</v>
          </cell>
          <cell r="D310" t="str">
            <v>1011</v>
          </cell>
          <cell r="E310" t="str">
            <v>2229</v>
          </cell>
          <cell r="F310" t="str">
            <v>5000</v>
          </cell>
          <cell r="G310" t="str">
            <v>5000</v>
          </cell>
          <cell r="H310" t="str">
            <v>1000</v>
          </cell>
          <cell r="I310" t="str">
            <v>C</v>
          </cell>
          <cell r="J310" t="str">
            <v>2</v>
          </cell>
          <cell r="K310" t="str">
            <v>B01</v>
          </cell>
          <cell r="L310" t="str">
            <v>01</v>
          </cell>
          <cell r="M310" t="str">
            <v>99</v>
          </cell>
          <cell r="N310" t="str">
            <v>D</v>
          </cell>
          <cell r="O310" t="str">
            <v>G</v>
          </cell>
          <cell r="P310" t="str">
            <v>F</v>
          </cell>
          <cell r="Q310"/>
          <cell r="R310" t="str">
            <v>1297</v>
          </cell>
          <cell r="S310" t="str">
            <v>B01</v>
          </cell>
        </row>
        <row r="311">
          <cell r="B311" t="str">
            <v>3992</v>
          </cell>
          <cell r="C311" t="str">
            <v>SEL MKT GOV PRO CONS</v>
          </cell>
          <cell r="D311" t="str">
            <v>3998</v>
          </cell>
          <cell r="E311" t="str">
            <v>1865</v>
          </cell>
          <cell r="F311" t="str">
            <v>5000</v>
          </cell>
          <cell r="G311" t="str">
            <v>5000</v>
          </cell>
          <cell r="H311" t="str">
            <v>1000</v>
          </cell>
          <cell r="I311" t="str">
            <v>C</v>
          </cell>
          <cell r="J311" t="str">
            <v>2</v>
          </cell>
          <cell r="K311" t="str">
            <v>B01</v>
          </cell>
          <cell r="L311" t="str">
            <v>01</v>
          </cell>
          <cell r="M311" t="str">
            <v>99</v>
          </cell>
          <cell r="N311" t="str">
            <v>D</v>
          </cell>
          <cell r="O311" t="str">
            <v>G</v>
          </cell>
          <cell r="P311" t="str">
            <v>F</v>
          </cell>
          <cell r="Q311"/>
          <cell r="R311" t="str">
            <v>1297</v>
          </cell>
          <cell r="S311" t="str">
            <v>B01</v>
          </cell>
        </row>
        <row r="312">
          <cell r="B312" t="str">
            <v>3993</v>
          </cell>
          <cell r="C312" t="str">
            <v>CONSUM SALE TELESALE</v>
          </cell>
          <cell r="D312" t="str">
            <v>3998</v>
          </cell>
          <cell r="E312" t="str">
            <v>1865</v>
          </cell>
          <cell r="F312" t="str">
            <v>5000</v>
          </cell>
          <cell r="G312" t="str">
            <v>5000</v>
          </cell>
          <cell r="H312" t="str">
            <v>1000</v>
          </cell>
          <cell r="I312" t="str">
            <v>C</v>
          </cell>
          <cell r="J312" t="str">
            <v>2</v>
          </cell>
          <cell r="K312" t="str">
            <v>B01</v>
          </cell>
          <cell r="L312" t="str">
            <v>01</v>
          </cell>
          <cell r="M312" t="str">
            <v>99</v>
          </cell>
          <cell r="N312" t="str">
            <v>D</v>
          </cell>
          <cell r="O312" t="str">
            <v>G</v>
          </cell>
          <cell r="P312" t="str">
            <v>F</v>
          </cell>
          <cell r="Q312"/>
          <cell r="R312" t="str">
            <v>1297</v>
          </cell>
          <cell r="S312" t="str">
            <v>B01</v>
          </cell>
        </row>
        <row r="313">
          <cell r="B313" t="str">
            <v>3994</v>
          </cell>
          <cell r="C313" t="str">
            <v>NAT/MAJ ACCT ADMIN</v>
          </cell>
          <cell r="D313" t="str">
            <v>3934</v>
          </cell>
          <cell r="E313" t="str">
            <v>3934</v>
          </cell>
          <cell r="F313" t="str">
            <v>5000</v>
          </cell>
          <cell r="G313" t="str">
            <v>5000</v>
          </cell>
          <cell r="H313" t="str">
            <v>1000</v>
          </cell>
          <cell r="I313" t="str">
            <v>C</v>
          </cell>
          <cell r="J313" t="str">
            <v>2</v>
          </cell>
          <cell r="K313" t="str">
            <v>B01</v>
          </cell>
          <cell r="L313" t="str">
            <v>01</v>
          </cell>
          <cell r="M313" t="str">
            <v>99</v>
          </cell>
          <cell r="N313" t="str">
            <v>D</v>
          </cell>
          <cell r="O313" t="str">
            <v>G</v>
          </cell>
          <cell r="P313" t="str">
            <v>F</v>
          </cell>
          <cell r="Q313" t="str">
            <v>0103</v>
          </cell>
          <cell r="R313" t="str">
            <v>1297</v>
          </cell>
          <cell r="S313" t="str">
            <v>B01</v>
          </cell>
        </row>
        <row r="314">
          <cell r="B314" t="str">
            <v>3995</v>
          </cell>
          <cell r="C314" t="str">
            <v>MKTG 262-BLUE</v>
          </cell>
          <cell r="D314" t="str">
            <v>5050</v>
          </cell>
          <cell r="E314" t="str">
            <v>6050</v>
          </cell>
          <cell r="F314" t="str">
            <v>5000</v>
          </cell>
          <cell r="G314" t="str">
            <v>5000</v>
          </cell>
          <cell r="H314" t="str">
            <v>1000</v>
          </cell>
          <cell r="I314" t="str">
            <v>C</v>
          </cell>
          <cell r="J314" t="str">
            <v>3</v>
          </cell>
          <cell r="K314" t="str">
            <v>B01</v>
          </cell>
          <cell r="L314" t="str">
            <v>01</v>
          </cell>
          <cell r="M314" t="str">
            <v>99</v>
          </cell>
          <cell r="N314" t="str">
            <v>D</v>
          </cell>
          <cell r="O314" t="str">
            <v>G</v>
          </cell>
          <cell r="P314" t="str">
            <v>F</v>
          </cell>
          <cell r="Q314"/>
          <cell r="R314" t="str">
            <v>1297</v>
          </cell>
          <cell r="S314" t="str">
            <v>B01</v>
          </cell>
        </row>
        <row r="315">
          <cell r="B315" t="str">
            <v>3998</v>
          </cell>
          <cell r="C315" t="str">
            <v>CONSUMER RET &amp; ADM</v>
          </cell>
          <cell r="D315" t="str">
            <v>3998</v>
          </cell>
          <cell r="E315" t="str">
            <v>1865</v>
          </cell>
          <cell r="F315" t="str">
            <v>5000</v>
          </cell>
          <cell r="G315" t="str">
            <v>5000</v>
          </cell>
          <cell r="H315" t="str">
            <v>1000</v>
          </cell>
          <cell r="I315" t="str">
            <v>C</v>
          </cell>
          <cell r="J315" t="str">
            <v>2</v>
          </cell>
          <cell r="K315" t="str">
            <v>B01</v>
          </cell>
          <cell r="L315" t="str">
            <v>01</v>
          </cell>
          <cell r="M315" t="str">
            <v>99</v>
          </cell>
          <cell r="N315" t="str">
            <v>D</v>
          </cell>
          <cell r="O315" t="str">
            <v>G</v>
          </cell>
          <cell r="P315" t="str">
            <v>F</v>
          </cell>
          <cell r="Q315"/>
          <cell r="R315" t="str">
            <v>1297</v>
          </cell>
          <cell r="S315" t="str">
            <v>B01</v>
          </cell>
        </row>
        <row r="316">
          <cell r="B316" t="str">
            <v>4009</v>
          </cell>
          <cell r="C316" t="str">
            <v>CASR ENROLLMENT</v>
          </cell>
          <cell r="D316" t="str">
            <v>2173</v>
          </cell>
          <cell r="E316" t="str">
            <v>9101</v>
          </cell>
          <cell r="F316" t="str">
            <v>9101</v>
          </cell>
          <cell r="G316" t="str">
            <v>9470</v>
          </cell>
          <cell r="H316" t="str">
            <v>1000</v>
          </cell>
          <cell r="I316" t="str">
            <v>C</v>
          </cell>
          <cell r="J316" t="str">
            <v>1</v>
          </cell>
          <cell r="K316" t="str">
            <v>B07</v>
          </cell>
          <cell r="L316" t="str">
            <v>9</v>
          </cell>
          <cell r="M316" t="str">
            <v>C</v>
          </cell>
          <cell r="N316" t="str">
            <v>I</v>
          </cell>
          <cell r="O316"/>
          <cell r="P316"/>
          <cell r="Q316"/>
          <cell r="R316" t="str">
            <v>0404</v>
          </cell>
          <cell r="S316" t="str">
            <v>B07</v>
          </cell>
        </row>
        <row r="317">
          <cell r="B317" t="str">
            <v>4020</v>
          </cell>
          <cell r="C317" t="str">
            <v>FINANCE MGMT</v>
          </cell>
          <cell r="D317" t="str">
            <v>4020</v>
          </cell>
          <cell r="E317" t="str">
            <v>4020</v>
          </cell>
          <cell r="F317" t="str">
            <v>4020</v>
          </cell>
          <cell r="G317" t="str">
            <v>4020</v>
          </cell>
          <cell r="H317" t="str">
            <v>1000</v>
          </cell>
          <cell r="I317" t="str">
            <v>C</v>
          </cell>
          <cell r="J317" t="str">
            <v>2</v>
          </cell>
          <cell r="K317" t="str">
            <v>S21</v>
          </cell>
          <cell r="L317" t="str">
            <v>01</v>
          </cell>
          <cell r="M317" t="str">
            <v>E</v>
          </cell>
          <cell r="N317" t="str">
            <v>O</v>
          </cell>
          <cell r="O317" t="str">
            <v>G</v>
          </cell>
          <cell r="P317" t="str">
            <v>F</v>
          </cell>
          <cell r="Q317"/>
          <cell r="R317" t="str">
            <v>0702</v>
          </cell>
          <cell r="S317" t="str">
            <v>S21</v>
          </cell>
        </row>
        <row r="318">
          <cell r="B318" t="str">
            <v>4050</v>
          </cell>
          <cell r="C318" t="str">
            <v>CORPORATE CONTROLLER</v>
          </cell>
          <cell r="D318" t="str">
            <v>4050</v>
          </cell>
          <cell r="E318" t="str">
            <v>4050</v>
          </cell>
          <cell r="F318" t="str">
            <v>4050</v>
          </cell>
          <cell r="G318" t="str">
            <v>4020</v>
          </cell>
          <cell r="H318" t="str">
            <v>1000</v>
          </cell>
          <cell r="I318" t="str">
            <v>C</v>
          </cell>
          <cell r="J318" t="str">
            <v>2</v>
          </cell>
          <cell r="K318" t="str">
            <v>S22</v>
          </cell>
          <cell r="L318" t="str">
            <v>01</v>
          </cell>
          <cell r="M318" t="str">
            <v>E</v>
          </cell>
          <cell r="N318" t="str">
            <v>O</v>
          </cell>
          <cell r="O318" t="str">
            <v>G</v>
          </cell>
          <cell r="P318" t="str">
            <v>F</v>
          </cell>
          <cell r="Q318"/>
          <cell r="R318"/>
          <cell r="S318" t="str">
            <v>S22</v>
          </cell>
        </row>
        <row r="319">
          <cell r="B319" t="str">
            <v>4058</v>
          </cell>
          <cell r="C319" t="str">
            <v>FINANCIAL SERVICES</v>
          </cell>
          <cell r="D319" t="str">
            <v>4058</v>
          </cell>
          <cell r="E319" t="str">
            <v>4058</v>
          </cell>
          <cell r="F319" t="str">
            <v>4058</v>
          </cell>
          <cell r="G319" t="str">
            <v>4020</v>
          </cell>
          <cell r="H319" t="str">
            <v>1000</v>
          </cell>
          <cell r="I319" t="str">
            <v>C</v>
          </cell>
          <cell r="J319" t="str">
            <v>2</v>
          </cell>
          <cell r="K319" t="str">
            <v>S22</v>
          </cell>
          <cell r="L319" t="str">
            <v>01</v>
          </cell>
          <cell r="M319" t="str">
            <v>E</v>
          </cell>
          <cell r="N319" t="str">
            <v>O</v>
          </cell>
          <cell r="O319" t="str">
            <v>G</v>
          </cell>
          <cell r="P319" t="str">
            <v>F</v>
          </cell>
          <cell r="Q319"/>
          <cell r="R319" t="str">
            <v>0596</v>
          </cell>
          <cell r="S319" t="str">
            <v>S22</v>
          </cell>
        </row>
        <row r="320">
          <cell r="B320" t="str">
            <v>4063</v>
          </cell>
          <cell r="C320" t="str">
            <v>ASC BILLING &amp; REC</v>
          </cell>
          <cell r="D320" t="str">
            <v>4063</v>
          </cell>
          <cell r="E320" t="str">
            <v>4063</v>
          </cell>
          <cell r="F320" t="str">
            <v>4050</v>
          </cell>
          <cell r="G320" t="str">
            <v>4020</v>
          </cell>
          <cell r="H320" t="str">
            <v>1000</v>
          </cell>
          <cell r="I320" t="str">
            <v>C</v>
          </cell>
          <cell r="J320" t="str">
            <v>2</v>
          </cell>
          <cell r="K320" t="str">
            <v>B04</v>
          </cell>
          <cell r="L320" t="str">
            <v>09</v>
          </cell>
          <cell r="M320" t="str">
            <v>99</v>
          </cell>
          <cell r="N320" t="str">
            <v>I</v>
          </cell>
          <cell r="O320" t="str">
            <v>G</v>
          </cell>
          <cell r="P320" t="str">
            <v>F</v>
          </cell>
          <cell r="Q320"/>
          <cell r="R320"/>
          <cell r="S320" t="str">
            <v>B04</v>
          </cell>
        </row>
        <row r="321">
          <cell r="B321" t="str">
            <v>4082</v>
          </cell>
          <cell r="C321" t="str">
            <v>FINAN PLNG &amp; ANAL</v>
          </cell>
          <cell r="D321" t="str">
            <v>4082</v>
          </cell>
          <cell r="E321" t="str">
            <v>4082</v>
          </cell>
          <cell r="F321" t="str">
            <v>7160</v>
          </cell>
          <cell r="G321" t="str">
            <v>4020</v>
          </cell>
          <cell r="H321" t="str">
            <v>1000</v>
          </cell>
          <cell r="I321" t="str">
            <v>C</v>
          </cell>
          <cell r="J321" t="str">
            <v>2</v>
          </cell>
          <cell r="K321" t="str">
            <v>S22</v>
          </cell>
          <cell r="L321" t="str">
            <v>01</v>
          </cell>
          <cell r="M321" t="str">
            <v>E</v>
          </cell>
          <cell r="N321" t="str">
            <v>O</v>
          </cell>
          <cell r="O321" t="str">
            <v>G</v>
          </cell>
          <cell r="P321" t="str">
            <v>F</v>
          </cell>
          <cell r="Q321"/>
          <cell r="R321" t="str">
            <v>1092</v>
          </cell>
          <cell r="S321" t="str">
            <v>S22</v>
          </cell>
        </row>
        <row r="322">
          <cell r="B322" t="str">
            <v>4092</v>
          </cell>
          <cell r="C322" t="str">
            <v>TREASURY</v>
          </cell>
          <cell r="D322" t="str">
            <v>4092</v>
          </cell>
          <cell r="E322" t="str">
            <v>4092</v>
          </cell>
          <cell r="F322" t="str">
            <v>4092</v>
          </cell>
          <cell r="G322" t="str">
            <v>4020</v>
          </cell>
          <cell r="H322" t="str">
            <v>1000</v>
          </cell>
          <cell r="I322" t="str">
            <v>C</v>
          </cell>
          <cell r="J322" t="str">
            <v>2</v>
          </cell>
          <cell r="K322" t="str">
            <v>S22</v>
          </cell>
          <cell r="L322" t="str">
            <v>01</v>
          </cell>
          <cell r="M322" t="str">
            <v>E</v>
          </cell>
          <cell r="N322" t="str">
            <v>O</v>
          </cell>
          <cell r="O322" t="str">
            <v>G</v>
          </cell>
          <cell r="P322" t="str">
            <v>F</v>
          </cell>
          <cell r="Q322"/>
          <cell r="R322" t="str">
            <v>1297</v>
          </cell>
          <cell r="S322" t="str">
            <v>S22</v>
          </cell>
        </row>
        <row r="323">
          <cell r="B323" t="str">
            <v>4093</v>
          </cell>
          <cell r="C323" t="str">
            <v>INVEST EX-MGD CAR CO</v>
          </cell>
          <cell r="D323" t="str">
            <v>4093</v>
          </cell>
          <cell r="E323" t="str">
            <v>4093</v>
          </cell>
          <cell r="F323" t="str">
            <v>4093</v>
          </cell>
          <cell r="G323" t="str">
            <v>4093</v>
          </cell>
          <cell r="H323" t="str">
            <v>4093</v>
          </cell>
          <cell r="I323" t="str">
            <v>H</v>
          </cell>
          <cell r="J323" t="str">
            <v>4</v>
          </cell>
          <cell r="K323" t="str">
            <v>S22</v>
          </cell>
          <cell r="L323" t="str">
            <v>01</v>
          </cell>
          <cell r="M323" t="str">
            <v>99</v>
          </cell>
          <cell r="N323" t="str">
            <v>O</v>
          </cell>
          <cell r="O323" t="str">
            <v>G</v>
          </cell>
          <cell r="P323" t="str">
            <v>F</v>
          </cell>
          <cell r="Q323"/>
          <cell r="R323"/>
          <cell r="S323" t="str">
            <v>S22</v>
          </cell>
        </row>
        <row r="324">
          <cell r="B324" t="str">
            <v>4094</v>
          </cell>
          <cell r="C324" t="str">
            <v>INVEST EXP-INDEMNITY</v>
          </cell>
          <cell r="D324" t="str">
            <v>4093</v>
          </cell>
          <cell r="E324" t="str">
            <v>4093</v>
          </cell>
          <cell r="F324" t="str">
            <v>4093</v>
          </cell>
          <cell r="G324" t="str">
            <v>4093</v>
          </cell>
          <cell r="H324" t="str">
            <v>4093</v>
          </cell>
          <cell r="I324" t="str">
            <v>H</v>
          </cell>
          <cell r="J324" t="str">
            <v>4</v>
          </cell>
          <cell r="K324" t="str">
            <v>S22</v>
          </cell>
          <cell r="L324" t="str">
            <v>01</v>
          </cell>
          <cell r="M324" t="str">
            <v>99</v>
          </cell>
          <cell r="N324" t="str">
            <v>O</v>
          </cell>
          <cell r="O324" t="str">
            <v>G</v>
          </cell>
          <cell r="P324" t="str">
            <v>F</v>
          </cell>
          <cell r="Q324"/>
          <cell r="R324" t="str">
            <v>0498</v>
          </cell>
          <cell r="S324" t="str">
            <v>S22</v>
          </cell>
        </row>
        <row r="325">
          <cell r="B325" t="str">
            <v>4095</v>
          </cell>
          <cell r="C325" t="str">
            <v>INVEST EXP - ASC CO</v>
          </cell>
          <cell r="D325" t="str">
            <v>4093</v>
          </cell>
          <cell r="E325" t="str">
            <v>4093</v>
          </cell>
          <cell r="F325" t="str">
            <v>4093</v>
          </cell>
          <cell r="G325" t="str">
            <v>4093</v>
          </cell>
          <cell r="H325" t="str">
            <v>4093</v>
          </cell>
          <cell r="I325" t="str">
            <v>H</v>
          </cell>
          <cell r="J325" t="str">
            <v>4</v>
          </cell>
          <cell r="K325" t="str">
            <v>S22</v>
          </cell>
          <cell r="L325" t="str">
            <v>01</v>
          </cell>
          <cell r="M325" t="str">
            <v>99</v>
          </cell>
          <cell r="N325" t="str">
            <v>O</v>
          </cell>
          <cell r="O325" t="str">
            <v>G</v>
          </cell>
          <cell r="P325" t="str">
            <v>F</v>
          </cell>
          <cell r="Q325"/>
          <cell r="R325" t="str">
            <v>0498</v>
          </cell>
          <cell r="S325" t="str">
            <v>S22</v>
          </cell>
        </row>
        <row r="326">
          <cell r="B326" t="str">
            <v>4102</v>
          </cell>
          <cell r="C326" t="str">
            <v>SYSTEM BUS ANALYSIS</v>
          </cell>
          <cell r="D326" t="str">
            <v>4102</v>
          </cell>
          <cell r="E326" t="str">
            <v>4102</v>
          </cell>
          <cell r="F326" t="str">
            <v>7220</v>
          </cell>
          <cell r="G326" t="str">
            <v>8591</v>
          </cell>
          <cell r="H326" t="str">
            <v>1000</v>
          </cell>
          <cell r="I326" t="str">
            <v>C</v>
          </cell>
          <cell r="J326" t="str">
            <v>1</v>
          </cell>
          <cell r="K326" t="str">
            <v>B07</v>
          </cell>
          <cell r="L326" t="str">
            <v>01</v>
          </cell>
          <cell r="M326" t="str">
            <v>E</v>
          </cell>
          <cell r="N326" t="str">
            <v>I</v>
          </cell>
          <cell r="O326" t="str">
            <v>G</v>
          </cell>
          <cell r="P326" t="str">
            <v>F</v>
          </cell>
          <cell r="Q326"/>
          <cell r="R326" t="str">
            <v>1297</v>
          </cell>
          <cell r="S326" t="str">
            <v>B07</v>
          </cell>
        </row>
        <row r="327">
          <cell r="B327" t="str">
            <v>4160</v>
          </cell>
          <cell r="C327" t="str">
            <v>HRIS/HR OPERATIONS</v>
          </cell>
          <cell r="D327" t="str">
            <v>8290</v>
          </cell>
          <cell r="E327" t="str">
            <v>8290</v>
          </cell>
          <cell r="F327" t="str">
            <v>8290</v>
          </cell>
          <cell r="G327" t="str">
            <v>8290</v>
          </cell>
          <cell r="H327" t="str">
            <v>1000</v>
          </cell>
          <cell r="I327" t="str">
            <v>C</v>
          </cell>
          <cell r="J327" t="str">
            <v>2</v>
          </cell>
          <cell r="K327" t="str">
            <v>S25</v>
          </cell>
          <cell r="L327" t="str">
            <v>01</v>
          </cell>
          <cell r="M327" t="str">
            <v>E</v>
          </cell>
          <cell r="N327" t="str">
            <v>O</v>
          </cell>
          <cell r="O327" t="str">
            <v>G</v>
          </cell>
          <cell r="P327" t="str">
            <v>F</v>
          </cell>
          <cell r="Q327"/>
          <cell r="R327"/>
          <cell r="S327" t="str">
            <v>S25</v>
          </cell>
        </row>
        <row r="328">
          <cell r="B328" t="str">
            <v>4180</v>
          </cell>
          <cell r="C328" t="str">
            <v>CREDIT UNION</v>
          </cell>
          <cell r="D328" t="str">
            <v>9470</v>
          </cell>
          <cell r="E328" t="str">
            <v>9470</v>
          </cell>
          <cell r="F328" t="str">
            <v>9470</v>
          </cell>
          <cell r="G328" t="str">
            <v>9470</v>
          </cell>
          <cell r="H328" t="str">
            <v>1000</v>
          </cell>
          <cell r="I328" t="str">
            <v>C</v>
          </cell>
          <cell r="J328" t="str">
            <v>2</v>
          </cell>
          <cell r="K328" t="str">
            <v>S25</v>
          </cell>
          <cell r="L328" t="str">
            <v>01</v>
          </cell>
          <cell r="M328" t="str">
            <v>99</v>
          </cell>
          <cell r="N328" t="str">
            <v>O</v>
          </cell>
          <cell r="O328" t="str">
            <v>G</v>
          </cell>
          <cell r="P328" t="str">
            <v>F</v>
          </cell>
          <cell r="Q328"/>
          <cell r="R328"/>
          <cell r="S328" t="str">
            <v>S25</v>
          </cell>
        </row>
        <row r="329">
          <cell r="B329" t="str">
            <v>4221</v>
          </cell>
          <cell r="C329" t="str">
            <v>FINANCE ADMIN</v>
          </cell>
          <cell r="D329" t="str">
            <v>4020</v>
          </cell>
          <cell r="E329" t="str">
            <v>4020</v>
          </cell>
          <cell r="F329" t="str">
            <v>4020</v>
          </cell>
          <cell r="G329" t="str">
            <v>4020</v>
          </cell>
          <cell r="H329" t="str">
            <v>1000</v>
          </cell>
          <cell r="I329" t="str">
            <v>C</v>
          </cell>
          <cell r="J329" t="str">
            <v>2</v>
          </cell>
          <cell r="K329" t="str">
            <v>S21</v>
          </cell>
          <cell r="L329"/>
          <cell r="M329" t="str">
            <v>E</v>
          </cell>
          <cell r="N329" t="str">
            <v>O</v>
          </cell>
          <cell r="O329" t="str">
            <v>G</v>
          </cell>
          <cell r="P329" t="str">
            <v>F</v>
          </cell>
          <cell r="Q329"/>
          <cell r="R329" t="str">
            <v>0604</v>
          </cell>
          <cell r="S329" t="str">
            <v>S21</v>
          </cell>
        </row>
        <row r="330">
          <cell r="B330" t="str">
            <v>4230</v>
          </cell>
          <cell r="C330" t="str">
            <v>FOUNDATIONS</v>
          </cell>
          <cell r="D330" t="str">
            <v>4230</v>
          </cell>
          <cell r="E330" t="str">
            <v>4230</v>
          </cell>
          <cell r="F330" t="str">
            <v>4230</v>
          </cell>
          <cell r="G330" t="str">
            <v>4230</v>
          </cell>
          <cell r="H330" t="str">
            <v>1000</v>
          </cell>
          <cell r="I330" t="str">
            <v>D</v>
          </cell>
          <cell r="J330" t="str">
            <v>4</v>
          </cell>
          <cell r="K330" t="str">
            <v>B09</v>
          </cell>
          <cell r="L330" t="str">
            <v>01</v>
          </cell>
          <cell r="M330" t="str">
            <v>99</v>
          </cell>
          <cell r="N330" t="str">
            <v>O</v>
          </cell>
          <cell r="O330" t="str">
            <v>G</v>
          </cell>
          <cell r="P330" t="str">
            <v>F</v>
          </cell>
          <cell r="Q330"/>
          <cell r="R330" t="str">
            <v>0996</v>
          </cell>
          <cell r="S330" t="str">
            <v>B09</v>
          </cell>
        </row>
        <row r="331">
          <cell r="B331" t="str">
            <v>4231</v>
          </cell>
          <cell r="C331" t="str">
            <v>BCBSMA FOUNDATION</v>
          </cell>
          <cell r="D331" t="str">
            <v>4231</v>
          </cell>
          <cell r="E331" t="str">
            <v>4231</v>
          </cell>
          <cell r="F331" t="str">
            <v>4231</v>
          </cell>
          <cell r="G331" t="str">
            <v>4230</v>
          </cell>
          <cell r="H331" t="str">
            <v>1000</v>
          </cell>
          <cell r="I331" t="str">
            <v>D</v>
          </cell>
          <cell r="J331" t="str">
            <v>4</v>
          </cell>
          <cell r="K331" t="str">
            <v>S21</v>
          </cell>
          <cell r="L331" t="str">
            <v>01</v>
          </cell>
          <cell r="M331" t="str">
            <v>99</v>
          </cell>
          <cell r="N331" t="str">
            <v>O</v>
          </cell>
          <cell r="O331" t="str">
            <v>G</v>
          </cell>
          <cell r="P331" t="str">
            <v>F</v>
          </cell>
          <cell r="Q331"/>
          <cell r="R331" t="str">
            <v>0201</v>
          </cell>
          <cell r="S331" t="str">
            <v>S21</v>
          </cell>
        </row>
        <row r="332">
          <cell r="B332" t="str">
            <v>4267</v>
          </cell>
          <cell r="C332" t="str">
            <v>CONCIERGE CENTER</v>
          </cell>
          <cell r="D332" t="str">
            <v>4267</v>
          </cell>
          <cell r="E332" t="str">
            <v>8304</v>
          </cell>
          <cell r="F332" t="str">
            <v>5300</v>
          </cell>
          <cell r="G332" t="str">
            <v>5000</v>
          </cell>
          <cell r="H332" t="str">
            <v>1000</v>
          </cell>
          <cell r="I332" t="str">
            <v>C</v>
          </cell>
          <cell r="J332" t="str">
            <v>1</v>
          </cell>
          <cell r="K332" t="str">
            <v>B06</v>
          </cell>
          <cell r="L332" t="str">
            <v>8</v>
          </cell>
          <cell r="M332" t="str">
            <v>99</v>
          </cell>
          <cell r="N332" t="str">
            <v>D</v>
          </cell>
          <cell r="O332"/>
          <cell r="P332"/>
          <cell r="Q332"/>
          <cell r="R332" t="str">
            <v>0204</v>
          </cell>
          <cell r="S332" t="str">
            <v>B06</v>
          </cell>
        </row>
        <row r="333">
          <cell r="B333" t="str">
            <v>4300</v>
          </cell>
          <cell r="C333" t="str">
            <v>CHIEF OPERATING OFF</v>
          </cell>
          <cell r="D333" t="str">
            <v>4300</v>
          </cell>
          <cell r="E333" t="str">
            <v>4300</v>
          </cell>
          <cell r="F333" t="str">
            <v>4300</v>
          </cell>
          <cell r="G333" t="str">
            <v>4300</v>
          </cell>
          <cell r="H333" t="str">
            <v>1000</v>
          </cell>
          <cell r="I333" t="str">
            <v>C</v>
          </cell>
          <cell r="J333" t="str">
            <v>2</v>
          </cell>
          <cell r="K333" t="str">
            <v>S21</v>
          </cell>
          <cell r="L333" t="str">
            <v>01</v>
          </cell>
          <cell r="M333" t="str">
            <v>E</v>
          </cell>
          <cell r="N333" t="str">
            <v>O</v>
          </cell>
          <cell r="O333" t="str">
            <v>G</v>
          </cell>
          <cell r="P333" t="str">
            <v>F</v>
          </cell>
          <cell r="Q333"/>
          <cell r="R333"/>
          <cell r="S333" t="str">
            <v>S21</v>
          </cell>
        </row>
        <row r="334">
          <cell r="B334" t="str">
            <v>4303</v>
          </cell>
          <cell r="C334" t="str">
            <v xml:space="preserve"> HRD</v>
          </cell>
          <cell r="D334" t="str">
            <v>8290</v>
          </cell>
          <cell r="E334" t="str">
            <v>8290</v>
          </cell>
          <cell r="F334" t="str">
            <v>8290</v>
          </cell>
          <cell r="G334" t="str">
            <v>8290</v>
          </cell>
          <cell r="H334" t="str">
            <v>1000</v>
          </cell>
          <cell r="I334" t="str">
            <v>C</v>
          </cell>
          <cell r="J334" t="str">
            <v>2</v>
          </cell>
          <cell r="K334" t="str">
            <v>S25</v>
          </cell>
          <cell r="L334" t="str">
            <v>01</v>
          </cell>
          <cell r="M334" t="str">
            <v>E</v>
          </cell>
          <cell r="N334" t="str">
            <v>O</v>
          </cell>
          <cell r="O334" t="str">
            <v>G</v>
          </cell>
          <cell r="P334" t="str">
            <v>F</v>
          </cell>
          <cell r="Q334"/>
          <cell r="R334"/>
          <cell r="S334" t="str">
            <v>S25</v>
          </cell>
        </row>
        <row r="335">
          <cell r="B335" t="str">
            <v>4309</v>
          </cell>
          <cell r="C335" t="str">
            <v>COMPLIANCE PROGRAM</v>
          </cell>
          <cell r="D335" t="str">
            <v>4310</v>
          </cell>
          <cell r="E335" t="str">
            <v>4310</v>
          </cell>
          <cell r="F335" t="str">
            <v>4310</v>
          </cell>
          <cell r="G335" t="str">
            <v>4310</v>
          </cell>
          <cell r="H335" t="str">
            <v>1000</v>
          </cell>
          <cell r="I335" t="str">
            <v>C</v>
          </cell>
          <cell r="J335" t="str">
            <v>2</v>
          </cell>
          <cell r="K335" t="str">
            <v>S27</v>
          </cell>
          <cell r="L335" t="str">
            <v>01</v>
          </cell>
          <cell r="M335" t="str">
            <v>E</v>
          </cell>
          <cell r="N335" t="str">
            <v>D</v>
          </cell>
          <cell r="O335" t="str">
            <v>G</v>
          </cell>
          <cell r="P335" t="str">
            <v>F</v>
          </cell>
          <cell r="Q335"/>
          <cell r="R335" t="str">
            <v>0699</v>
          </cell>
          <cell r="S335" t="str">
            <v>S27</v>
          </cell>
        </row>
        <row r="336">
          <cell r="B336" t="str">
            <v>4310</v>
          </cell>
          <cell r="C336" t="str">
            <v>LAW DEPARTMENT</v>
          </cell>
          <cell r="D336" t="str">
            <v>4310</v>
          </cell>
          <cell r="E336" t="str">
            <v>4310</v>
          </cell>
          <cell r="F336" t="str">
            <v>4310</v>
          </cell>
          <cell r="G336" t="str">
            <v>4310</v>
          </cell>
          <cell r="H336" t="str">
            <v>1000</v>
          </cell>
          <cell r="I336" t="str">
            <v>C</v>
          </cell>
          <cell r="J336" t="str">
            <v>2</v>
          </cell>
          <cell r="K336" t="str">
            <v>S27</v>
          </cell>
          <cell r="L336" t="str">
            <v>04</v>
          </cell>
          <cell r="M336" t="str">
            <v>E</v>
          </cell>
          <cell r="N336" t="str">
            <v>O</v>
          </cell>
          <cell r="O336" t="str">
            <v>G</v>
          </cell>
          <cell r="P336" t="str">
            <v>F</v>
          </cell>
          <cell r="Q336"/>
          <cell r="R336" t="str">
            <v>0303</v>
          </cell>
          <cell r="S336" t="str">
            <v>S27</v>
          </cell>
        </row>
        <row r="337">
          <cell r="B337" t="str">
            <v>4312</v>
          </cell>
          <cell r="C337" t="str">
            <v>FRAUD INVESTGTN&amp;PREV</v>
          </cell>
          <cell r="D337" t="str">
            <v>4312</v>
          </cell>
          <cell r="E337" t="str">
            <v>4312</v>
          </cell>
          <cell r="F337" t="str">
            <v>4310</v>
          </cell>
          <cell r="G337" t="str">
            <v>4310</v>
          </cell>
          <cell r="H337" t="str">
            <v>1000</v>
          </cell>
          <cell r="I337" t="str">
            <v>C</v>
          </cell>
          <cell r="J337" t="str">
            <v>3</v>
          </cell>
          <cell r="K337" t="str">
            <v>S27</v>
          </cell>
          <cell r="L337" t="str">
            <v>01</v>
          </cell>
          <cell r="M337" t="str">
            <v>I</v>
          </cell>
          <cell r="N337" t="str">
            <v>O</v>
          </cell>
          <cell r="O337" t="str">
            <v>G</v>
          </cell>
          <cell r="P337" t="str">
            <v>F</v>
          </cell>
          <cell r="Q337"/>
          <cell r="R337" t="str">
            <v>0192</v>
          </cell>
          <cell r="S337" t="str">
            <v>S27</v>
          </cell>
        </row>
        <row r="338">
          <cell r="B338" t="str">
            <v>4318</v>
          </cell>
          <cell r="C338" t="str">
            <v>LEGAL-MDX OUTSDE LGL</v>
          </cell>
          <cell r="D338" t="str">
            <v>4318</v>
          </cell>
          <cell r="E338" t="str">
            <v>4318</v>
          </cell>
          <cell r="F338" t="str">
            <v>4310</v>
          </cell>
          <cell r="G338" t="str">
            <v>4310</v>
          </cell>
          <cell r="H338" t="str">
            <v>1000</v>
          </cell>
          <cell r="I338" t="str">
            <v>C</v>
          </cell>
          <cell r="J338" t="str">
            <v>2</v>
          </cell>
          <cell r="K338" t="str">
            <v>S27</v>
          </cell>
          <cell r="L338" t="str">
            <v>01</v>
          </cell>
          <cell r="M338" t="str">
            <v>99</v>
          </cell>
          <cell r="N338" t="str">
            <v>O</v>
          </cell>
          <cell r="O338" t="str">
            <v>G</v>
          </cell>
          <cell r="P338" t="str">
            <v>F</v>
          </cell>
          <cell r="Q338"/>
          <cell r="R338" t="str">
            <v>0793</v>
          </cell>
          <cell r="S338" t="str">
            <v>S27</v>
          </cell>
        </row>
        <row r="339">
          <cell r="B339" t="str">
            <v>4319</v>
          </cell>
          <cell r="C339" t="str">
            <v>LEGAL-NG OUTSIDE LGL</v>
          </cell>
          <cell r="D339" t="str">
            <v>4319</v>
          </cell>
          <cell r="E339" t="str">
            <v>4319</v>
          </cell>
          <cell r="F339" t="str">
            <v>4310</v>
          </cell>
          <cell r="G339" t="str">
            <v>4310</v>
          </cell>
          <cell r="H339" t="str">
            <v>1000</v>
          </cell>
          <cell r="I339" t="str">
            <v>C</v>
          </cell>
          <cell r="J339" t="str">
            <v>2</v>
          </cell>
          <cell r="K339" t="str">
            <v>S27</v>
          </cell>
          <cell r="L339" t="str">
            <v>01</v>
          </cell>
          <cell r="M339" t="str">
            <v>99</v>
          </cell>
          <cell r="N339" t="str">
            <v>O</v>
          </cell>
          <cell r="O339" t="str">
            <v>G</v>
          </cell>
          <cell r="P339" t="str">
            <v>F</v>
          </cell>
          <cell r="Q339"/>
          <cell r="R339" t="str">
            <v>0793</v>
          </cell>
          <cell r="S339" t="str">
            <v>S27</v>
          </cell>
        </row>
        <row r="340">
          <cell r="B340" t="str">
            <v>4321</v>
          </cell>
          <cell r="C340" t="str">
            <v>VP GENERAL COUNSEL</v>
          </cell>
          <cell r="D340" t="str">
            <v>4321</v>
          </cell>
          <cell r="E340" t="str">
            <v>4321</v>
          </cell>
          <cell r="F340" t="str">
            <v>4310</v>
          </cell>
          <cell r="G340" t="str">
            <v>4310</v>
          </cell>
          <cell r="H340" t="str">
            <v>1000</v>
          </cell>
          <cell r="I340" t="str">
            <v>C</v>
          </cell>
          <cell r="J340" t="str">
            <v>2</v>
          </cell>
          <cell r="K340" t="str">
            <v>S27</v>
          </cell>
          <cell r="L340" t="str">
            <v>04</v>
          </cell>
          <cell r="M340" t="str">
            <v>E</v>
          </cell>
          <cell r="N340" t="str">
            <v>D</v>
          </cell>
          <cell r="O340" t="str">
            <v>G</v>
          </cell>
          <cell r="P340" t="str">
            <v>F</v>
          </cell>
          <cell r="Q340"/>
          <cell r="R340" t="str">
            <v>0397</v>
          </cell>
          <cell r="S340" t="str">
            <v>S27</v>
          </cell>
        </row>
        <row r="341">
          <cell r="B341" t="str">
            <v>4322</v>
          </cell>
          <cell r="C341" t="str">
            <v>CORPORATE FORM</v>
          </cell>
          <cell r="D341" t="str">
            <v>4322</v>
          </cell>
          <cell r="E341" t="str">
            <v>4322</v>
          </cell>
          <cell r="F341" t="str">
            <v>4310</v>
          </cell>
          <cell r="G341" t="str">
            <v>4310</v>
          </cell>
          <cell r="H341" t="str">
            <v>1000</v>
          </cell>
          <cell r="I341" t="str">
            <v>C</v>
          </cell>
          <cell r="J341" t="str">
            <v>2</v>
          </cell>
          <cell r="K341" t="str">
            <v>S27</v>
          </cell>
          <cell r="L341" t="str">
            <v>01</v>
          </cell>
          <cell r="M341" t="str">
            <v>99</v>
          </cell>
          <cell r="N341" t="str">
            <v>D</v>
          </cell>
          <cell r="O341" t="str">
            <v>G</v>
          </cell>
          <cell r="P341" t="str">
            <v>F</v>
          </cell>
          <cell r="Q341"/>
          <cell r="R341" t="str">
            <v>0397</v>
          </cell>
          <cell r="S341" t="str">
            <v>S27</v>
          </cell>
        </row>
        <row r="342">
          <cell r="B342" t="str">
            <v>4323</v>
          </cell>
          <cell r="C342" t="str">
            <v>TOBACCO LITIGATION</v>
          </cell>
          <cell r="D342" t="str">
            <v>9470</v>
          </cell>
          <cell r="E342" t="str">
            <v>9470</v>
          </cell>
          <cell r="F342" t="str">
            <v>9470</v>
          </cell>
          <cell r="G342" t="str">
            <v>9470</v>
          </cell>
          <cell r="H342" t="str">
            <v>1000</v>
          </cell>
          <cell r="I342" t="str">
            <v>C</v>
          </cell>
          <cell r="J342" t="str">
            <v>2</v>
          </cell>
          <cell r="K342" t="str">
            <v>S27</v>
          </cell>
          <cell r="L342" t="str">
            <v>01</v>
          </cell>
          <cell r="M342" t="str">
            <v>99</v>
          </cell>
          <cell r="N342" t="str">
            <v>D</v>
          </cell>
          <cell r="O342" t="str">
            <v>G</v>
          </cell>
          <cell r="P342" t="str">
            <v>F</v>
          </cell>
          <cell r="Q342"/>
          <cell r="R342" t="str">
            <v>0399</v>
          </cell>
          <cell r="S342" t="str">
            <v>S27</v>
          </cell>
        </row>
        <row r="343">
          <cell r="B343" t="str">
            <v>4334</v>
          </cell>
          <cell r="C343" t="str">
            <v>LEGAL ADMIN</v>
          </cell>
          <cell r="D343" t="str">
            <v>4310</v>
          </cell>
          <cell r="E343" t="str">
            <v>4310</v>
          </cell>
          <cell r="F343" t="str">
            <v>4310</v>
          </cell>
          <cell r="G343" t="str">
            <v>4310</v>
          </cell>
          <cell r="H343" t="str">
            <v>1000</v>
          </cell>
          <cell r="I343" t="str">
            <v>C</v>
          </cell>
          <cell r="J343" t="str">
            <v>2</v>
          </cell>
          <cell r="K343" t="str">
            <v>S27</v>
          </cell>
          <cell r="L343"/>
          <cell r="M343" t="str">
            <v>E</v>
          </cell>
          <cell r="N343" t="str">
            <v>O</v>
          </cell>
          <cell r="O343" t="str">
            <v>G</v>
          </cell>
          <cell r="P343" t="str">
            <v>F</v>
          </cell>
          <cell r="Q343"/>
          <cell r="R343" t="str">
            <v>0604</v>
          </cell>
          <cell r="S343" t="str">
            <v>S27</v>
          </cell>
        </row>
        <row r="344">
          <cell r="B344" t="str">
            <v>4360</v>
          </cell>
          <cell r="C344" t="str">
            <v>CORP AUDITS &amp; CONTRL</v>
          </cell>
          <cell r="D344" t="str">
            <v>4360</v>
          </cell>
          <cell r="E344" t="str">
            <v>4360</v>
          </cell>
          <cell r="F344" t="str">
            <v>4360</v>
          </cell>
          <cell r="G344" t="str">
            <v>4020</v>
          </cell>
          <cell r="H344" t="str">
            <v>1000</v>
          </cell>
          <cell r="I344" t="str">
            <v>C</v>
          </cell>
          <cell r="J344" t="str">
            <v>2</v>
          </cell>
          <cell r="K344" t="str">
            <v>S22</v>
          </cell>
          <cell r="L344" t="str">
            <v>01</v>
          </cell>
          <cell r="M344" t="str">
            <v>E</v>
          </cell>
          <cell r="N344" t="str">
            <v>O</v>
          </cell>
          <cell r="O344" t="str">
            <v>G</v>
          </cell>
          <cell r="P344" t="str">
            <v>F</v>
          </cell>
          <cell r="Q344"/>
          <cell r="R344" t="str">
            <v>0802</v>
          </cell>
          <cell r="S344" t="str">
            <v>S22</v>
          </cell>
        </row>
        <row r="345">
          <cell r="B345" t="str">
            <v>4365</v>
          </cell>
          <cell r="C345" t="str">
            <v>IT PRODUCTION DELIVE</v>
          </cell>
          <cell r="D345" t="str">
            <v>7200</v>
          </cell>
          <cell r="E345" t="str">
            <v>7200</v>
          </cell>
          <cell r="F345" t="str">
            <v>7200</v>
          </cell>
          <cell r="G345" t="str">
            <v>8591</v>
          </cell>
          <cell r="H345" t="str">
            <v>1000</v>
          </cell>
          <cell r="I345" t="str">
            <v>C</v>
          </cell>
          <cell r="J345" t="str">
            <v>1</v>
          </cell>
          <cell r="K345" t="str">
            <v>B07</v>
          </cell>
          <cell r="L345" t="str">
            <v>09</v>
          </cell>
          <cell r="M345" t="str">
            <v>99</v>
          </cell>
          <cell r="N345" t="str">
            <v>I</v>
          </cell>
          <cell r="O345" t="str">
            <v>C</v>
          </cell>
          <cell r="P345" t="str">
            <v>V</v>
          </cell>
          <cell r="Q345"/>
          <cell r="R345" t="str">
            <v>1297</v>
          </cell>
          <cell r="S345" t="str">
            <v>B07</v>
          </cell>
        </row>
        <row r="346">
          <cell r="B346" t="str">
            <v>4366</v>
          </cell>
          <cell r="C346" t="str">
            <v>ADMINISTRATION</v>
          </cell>
          <cell r="D346" t="str">
            <v>4366</v>
          </cell>
          <cell r="E346" t="str">
            <v>4366</v>
          </cell>
          <cell r="F346" t="str">
            <v>4230</v>
          </cell>
          <cell r="G346" t="str">
            <v>4230</v>
          </cell>
          <cell r="H346" t="str">
            <v>1000</v>
          </cell>
          <cell r="I346" t="str">
            <v>D</v>
          </cell>
          <cell r="J346" t="str">
            <v>2</v>
          </cell>
          <cell r="K346" t="str">
            <v>B09</v>
          </cell>
          <cell r="L346" t="str">
            <v>01</v>
          </cell>
          <cell r="M346" t="str">
            <v>99</v>
          </cell>
          <cell r="N346" t="str">
            <v>I</v>
          </cell>
          <cell r="O346" t="str">
            <v>G</v>
          </cell>
          <cell r="P346" t="str">
            <v>F</v>
          </cell>
          <cell r="Q346" t="str">
            <v>0502</v>
          </cell>
          <cell r="R346" t="str">
            <v>0192</v>
          </cell>
          <cell r="S346" t="str">
            <v>B09</v>
          </cell>
        </row>
        <row r="347">
          <cell r="B347" t="str">
            <v>4370</v>
          </cell>
          <cell r="C347" t="str">
            <v>HUMAN RESOURCE-SALES</v>
          </cell>
          <cell r="D347" t="str">
            <v>8290</v>
          </cell>
          <cell r="E347" t="str">
            <v>8290</v>
          </cell>
          <cell r="F347" t="str">
            <v>8290</v>
          </cell>
          <cell r="G347" t="str">
            <v>8290</v>
          </cell>
          <cell r="H347" t="str">
            <v>1000</v>
          </cell>
          <cell r="I347" t="str">
            <v>C</v>
          </cell>
          <cell r="J347" t="str">
            <v>2</v>
          </cell>
          <cell r="K347" t="str">
            <v>S25</v>
          </cell>
          <cell r="L347" t="str">
            <v>99</v>
          </cell>
          <cell r="M347" t="str">
            <v>99</v>
          </cell>
          <cell r="N347" t="str">
            <v>O</v>
          </cell>
          <cell r="O347" t="str">
            <v>G</v>
          </cell>
          <cell r="P347" t="str">
            <v>F</v>
          </cell>
          <cell r="Q347"/>
          <cell r="R347" t="str">
            <v>0193</v>
          </cell>
          <cell r="S347" t="str">
            <v>S25</v>
          </cell>
        </row>
        <row r="348">
          <cell r="B348" t="str">
            <v>4373</v>
          </cell>
          <cell r="C348" t="str">
            <v>FORMS MGMT</v>
          </cell>
          <cell r="D348" t="str">
            <v>4530</v>
          </cell>
          <cell r="E348" t="str">
            <v>4425</v>
          </cell>
          <cell r="F348" t="str">
            <v>4400</v>
          </cell>
          <cell r="G348" t="str">
            <v>4400</v>
          </cell>
          <cell r="H348" t="str">
            <v>1000</v>
          </cell>
          <cell r="I348" t="str">
            <v>C</v>
          </cell>
          <cell r="J348" t="str">
            <v>2</v>
          </cell>
          <cell r="K348" t="str">
            <v>S23</v>
          </cell>
          <cell r="L348" t="str">
            <v>99</v>
          </cell>
          <cell r="M348" t="str">
            <v>99</v>
          </cell>
          <cell r="N348" t="str">
            <v>O</v>
          </cell>
          <cell r="O348" t="str">
            <v>G</v>
          </cell>
          <cell r="P348" t="str">
            <v>F</v>
          </cell>
          <cell r="Q348"/>
          <cell r="R348" t="str">
            <v>0193</v>
          </cell>
          <cell r="S348" t="str">
            <v>S23</v>
          </cell>
        </row>
        <row r="349">
          <cell r="B349" t="str">
            <v>4400</v>
          </cell>
          <cell r="C349" t="str">
            <v>CORP RE &amp; ADMIN SVCS</v>
          </cell>
          <cell r="D349" t="str">
            <v>4400</v>
          </cell>
          <cell r="E349" t="str">
            <v>4400</v>
          </cell>
          <cell r="F349" t="str">
            <v>4400</v>
          </cell>
          <cell r="G349" t="str">
            <v>4400</v>
          </cell>
          <cell r="H349" t="str">
            <v>1000</v>
          </cell>
          <cell r="I349" t="str">
            <v>C</v>
          </cell>
          <cell r="J349" t="str">
            <v>2</v>
          </cell>
          <cell r="K349" t="str">
            <v>S23</v>
          </cell>
          <cell r="L349" t="str">
            <v>01</v>
          </cell>
          <cell r="M349" t="str">
            <v>E</v>
          </cell>
          <cell r="N349" t="str">
            <v>O</v>
          </cell>
          <cell r="O349" t="str">
            <v>G</v>
          </cell>
          <cell r="P349" t="str">
            <v>F</v>
          </cell>
          <cell r="Q349"/>
          <cell r="R349"/>
          <cell r="S349" t="str">
            <v>S23</v>
          </cell>
        </row>
        <row r="350">
          <cell r="B350" t="str">
            <v>4405</v>
          </cell>
          <cell r="C350" t="str">
            <v>RE DESIGN &amp; PLANNING</v>
          </cell>
          <cell r="D350" t="str">
            <v>4405</v>
          </cell>
          <cell r="E350" t="str">
            <v>4405</v>
          </cell>
          <cell r="F350" t="str">
            <v>4400</v>
          </cell>
          <cell r="G350" t="str">
            <v>4400</v>
          </cell>
          <cell r="H350" t="str">
            <v>1000</v>
          </cell>
          <cell r="I350" t="str">
            <v>C</v>
          </cell>
          <cell r="J350" t="str">
            <v>2</v>
          </cell>
          <cell r="K350" t="str">
            <v>S23</v>
          </cell>
          <cell r="L350" t="str">
            <v>01</v>
          </cell>
          <cell r="M350" t="str">
            <v>E</v>
          </cell>
          <cell r="N350" t="str">
            <v>O</v>
          </cell>
          <cell r="O350" t="str">
            <v>G</v>
          </cell>
          <cell r="P350" t="str">
            <v>F</v>
          </cell>
          <cell r="Q350"/>
          <cell r="R350" t="str">
            <v>0193</v>
          </cell>
          <cell r="S350" t="str">
            <v>S23</v>
          </cell>
        </row>
        <row r="351">
          <cell r="B351" t="str">
            <v>4406</v>
          </cell>
          <cell r="C351" t="str">
            <v>CREAS FINANCE &amp; ADM</v>
          </cell>
          <cell r="D351" t="str">
            <v>4406</v>
          </cell>
          <cell r="E351" t="str">
            <v>4406</v>
          </cell>
          <cell r="F351" t="str">
            <v>4400</v>
          </cell>
          <cell r="G351" t="str">
            <v>4400</v>
          </cell>
          <cell r="H351" t="str">
            <v>1000</v>
          </cell>
          <cell r="I351" t="str">
            <v>C</v>
          </cell>
          <cell r="J351" t="str">
            <v>2</v>
          </cell>
          <cell r="K351" t="str">
            <v>S23</v>
          </cell>
          <cell r="L351" t="str">
            <v>01</v>
          </cell>
          <cell r="M351" t="str">
            <v>E</v>
          </cell>
          <cell r="N351" t="str">
            <v>O</v>
          </cell>
          <cell r="O351" t="str">
            <v>G</v>
          </cell>
          <cell r="P351" t="str">
            <v>F</v>
          </cell>
          <cell r="Q351"/>
          <cell r="R351" t="str">
            <v>0193</v>
          </cell>
          <cell r="S351" t="str">
            <v>S23</v>
          </cell>
        </row>
        <row r="352">
          <cell r="B352" t="str">
            <v>4410</v>
          </cell>
          <cell r="C352" t="str">
            <v>FACILITIES MGT &amp; OPS</v>
          </cell>
          <cell r="D352" t="str">
            <v>4410</v>
          </cell>
          <cell r="E352" t="str">
            <v>4410</v>
          </cell>
          <cell r="F352" t="str">
            <v>4400</v>
          </cell>
          <cell r="G352" t="str">
            <v>4400</v>
          </cell>
          <cell r="H352" t="str">
            <v>1000</v>
          </cell>
          <cell r="I352" t="str">
            <v>C</v>
          </cell>
          <cell r="J352" t="str">
            <v>2</v>
          </cell>
          <cell r="K352" t="str">
            <v>S23</v>
          </cell>
          <cell r="L352" t="str">
            <v>01</v>
          </cell>
          <cell r="M352" t="str">
            <v>E</v>
          </cell>
          <cell r="N352" t="str">
            <v>O</v>
          </cell>
          <cell r="O352" t="str">
            <v>G</v>
          </cell>
          <cell r="P352" t="str">
            <v>F</v>
          </cell>
          <cell r="Q352"/>
          <cell r="R352"/>
          <cell r="S352" t="str">
            <v>S23</v>
          </cell>
        </row>
        <row r="353">
          <cell r="B353" t="str">
            <v>4425</v>
          </cell>
          <cell r="C353" t="str">
            <v>CORP PROCRMNT &amp; SVCS</v>
          </cell>
          <cell r="D353" t="str">
            <v>4425</v>
          </cell>
          <cell r="E353" t="str">
            <v>4425</v>
          </cell>
          <cell r="F353" t="str">
            <v>4400</v>
          </cell>
          <cell r="G353" t="str">
            <v>4400</v>
          </cell>
          <cell r="H353" t="str">
            <v>1000</v>
          </cell>
          <cell r="I353" t="str">
            <v>C</v>
          </cell>
          <cell r="J353" t="str">
            <v>2</v>
          </cell>
          <cell r="K353" t="str">
            <v>S23</v>
          </cell>
          <cell r="L353" t="str">
            <v>99</v>
          </cell>
          <cell r="M353" t="str">
            <v>E</v>
          </cell>
          <cell r="N353" t="str">
            <v>O</v>
          </cell>
          <cell r="O353" t="str">
            <v>G</v>
          </cell>
          <cell r="P353" t="str">
            <v>F</v>
          </cell>
          <cell r="Q353"/>
          <cell r="R353" t="str">
            <v>0193</v>
          </cell>
          <cell r="S353" t="str">
            <v>S23</v>
          </cell>
        </row>
        <row r="354">
          <cell r="B354" t="str">
            <v>4430</v>
          </cell>
          <cell r="C354" t="str">
            <v>Alger St. Ops Center</v>
          </cell>
          <cell r="D354" t="str">
            <v>4430</v>
          </cell>
          <cell r="E354" t="str">
            <v>4425</v>
          </cell>
          <cell r="F354" t="str">
            <v>4400</v>
          </cell>
          <cell r="G354" t="str">
            <v>4400</v>
          </cell>
          <cell r="H354" t="str">
            <v>1000</v>
          </cell>
          <cell r="I354" t="str">
            <v>C</v>
          </cell>
          <cell r="J354" t="str">
            <v>2</v>
          </cell>
          <cell r="K354" t="str">
            <v>S23</v>
          </cell>
          <cell r="L354" t="str">
            <v>10</v>
          </cell>
          <cell r="M354" t="str">
            <v>E</v>
          </cell>
          <cell r="N354" t="str">
            <v>O</v>
          </cell>
          <cell r="O354" t="str">
            <v>G</v>
          </cell>
          <cell r="P354" t="str">
            <v>F</v>
          </cell>
          <cell r="Q354"/>
          <cell r="R354"/>
          <cell r="S354" t="str">
            <v>S23</v>
          </cell>
        </row>
        <row r="355">
          <cell r="B355" t="str">
            <v>4440</v>
          </cell>
          <cell r="C355" t="str">
            <v>MAIL SERVICES</v>
          </cell>
          <cell r="D355" t="str">
            <v>4440</v>
          </cell>
          <cell r="E355" t="str">
            <v>4425</v>
          </cell>
          <cell r="F355" t="str">
            <v>4400</v>
          </cell>
          <cell r="G355" t="str">
            <v>4400</v>
          </cell>
          <cell r="H355" t="str">
            <v>1000</v>
          </cell>
          <cell r="I355" t="str">
            <v>C</v>
          </cell>
          <cell r="J355" t="str">
            <v>2</v>
          </cell>
          <cell r="K355" t="str">
            <v>B07</v>
          </cell>
          <cell r="L355" t="str">
            <v>01</v>
          </cell>
          <cell r="M355" t="str">
            <v>E</v>
          </cell>
          <cell r="N355" t="str">
            <v>I</v>
          </cell>
          <cell r="O355" t="str">
            <v>G</v>
          </cell>
          <cell r="P355" t="str">
            <v>F</v>
          </cell>
          <cell r="Q355"/>
          <cell r="R355" t="str">
            <v>0802</v>
          </cell>
          <cell r="S355" t="str">
            <v>B07</v>
          </cell>
        </row>
        <row r="356">
          <cell r="B356" t="str">
            <v>4442</v>
          </cell>
          <cell r="C356" t="str">
            <v>MAIL SRVS/IWS</v>
          </cell>
          <cell r="D356" t="str">
            <v>4440</v>
          </cell>
          <cell r="E356" t="str">
            <v>4425</v>
          </cell>
          <cell r="F356" t="str">
            <v>4400</v>
          </cell>
          <cell r="G356" t="str">
            <v>4400</v>
          </cell>
          <cell r="H356" t="str">
            <v>1000</v>
          </cell>
          <cell r="I356" t="str">
            <v>C</v>
          </cell>
          <cell r="J356" t="str">
            <v>2</v>
          </cell>
          <cell r="K356" t="str">
            <v>B07</v>
          </cell>
          <cell r="L356" t="str">
            <v>01</v>
          </cell>
          <cell r="M356" t="str">
            <v>E</v>
          </cell>
          <cell r="N356" t="str">
            <v>I</v>
          </cell>
          <cell r="O356" t="str">
            <v>G</v>
          </cell>
          <cell r="P356" t="str">
            <v>F</v>
          </cell>
          <cell r="Q356"/>
          <cell r="R356" t="str">
            <v>0194</v>
          </cell>
          <cell r="S356" t="str">
            <v>B07</v>
          </cell>
        </row>
        <row r="357">
          <cell r="B357" t="str">
            <v>4443</v>
          </cell>
          <cell r="C357" t="str">
            <v>MAIL SERV DIST UNIT</v>
          </cell>
          <cell r="D357" t="str">
            <v>4440</v>
          </cell>
          <cell r="E357" t="str">
            <v>4425</v>
          </cell>
          <cell r="F357" t="str">
            <v>4400</v>
          </cell>
          <cell r="G357" t="str">
            <v>4400</v>
          </cell>
          <cell r="H357" t="str">
            <v>1000</v>
          </cell>
          <cell r="I357" t="str">
            <v>C</v>
          </cell>
          <cell r="J357" t="str">
            <v>2</v>
          </cell>
          <cell r="K357" t="str">
            <v>B07</v>
          </cell>
          <cell r="L357" t="str">
            <v>01</v>
          </cell>
          <cell r="M357" t="str">
            <v>E</v>
          </cell>
          <cell r="N357" t="str">
            <v>I</v>
          </cell>
          <cell r="O357" t="str">
            <v>G</v>
          </cell>
          <cell r="P357" t="str">
            <v>F</v>
          </cell>
          <cell r="Q357"/>
          <cell r="R357" t="str">
            <v>1287</v>
          </cell>
          <cell r="S357" t="str">
            <v>B07</v>
          </cell>
        </row>
        <row r="358">
          <cell r="B358" t="str">
            <v>4445</v>
          </cell>
          <cell r="C358" t="str">
            <v>GSD BUSINESS CONT</v>
          </cell>
          <cell r="D358" t="str">
            <v>4445</v>
          </cell>
          <cell r="E358" t="str">
            <v>4410</v>
          </cell>
          <cell r="F358" t="str">
            <v>4400</v>
          </cell>
          <cell r="G358" t="str">
            <v>4400</v>
          </cell>
          <cell r="H358" t="str">
            <v>1000</v>
          </cell>
          <cell r="I358" t="str">
            <v>C</v>
          </cell>
          <cell r="J358" t="str">
            <v>2</v>
          </cell>
          <cell r="K358" t="str">
            <v>S23</v>
          </cell>
          <cell r="L358" t="str">
            <v>01</v>
          </cell>
          <cell r="M358" t="str">
            <v>E</v>
          </cell>
          <cell r="N358" t="str">
            <v>O</v>
          </cell>
          <cell r="O358" t="str">
            <v>G</v>
          </cell>
          <cell r="P358" t="str">
            <v>F</v>
          </cell>
          <cell r="Q358"/>
          <cell r="R358" t="str">
            <v>0395</v>
          </cell>
          <cell r="S358" t="str">
            <v>S23</v>
          </cell>
        </row>
        <row r="359">
          <cell r="B359" t="str">
            <v>4450</v>
          </cell>
          <cell r="C359" t="str">
            <v>COMP OUTPUT PROCESS</v>
          </cell>
          <cell r="D359" t="str">
            <v>4440</v>
          </cell>
          <cell r="E359" t="str">
            <v>4425</v>
          </cell>
          <cell r="F359" t="str">
            <v>4400</v>
          </cell>
          <cell r="G359" t="str">
            <v>4400</v>
          </cell>
          <cell r="H359" t="str">
            <v>1000</v>
          </cell>
          <cell r="I359" t="str">
            <v>C</v>
          </cell>
          <cell r="J359" t="str">
            <v>2</v>
          </cell>
          <cell r="K359" t="str">
            <v>B07</v>
          </cell>
          <cell r="L359" t="str">
            <v>01</v>
          </cell>
          <cell r="M359" t="str">
            <v>E</v>
          </cell>
          <cell r="N359" t="str">
            <v>I</v>
          </cell>
          <cell r="O359" t="str">
            <v>G</v>
          </cell>
          <cell r="P359" t="str">
            <v>F</v>
          </cell>
          <cell r="Q359"/>
          <cell r="R359" t="str">
            <v>0187</v>
          </cell>
          <cell r="S359" t="str">
            <v>B07</v>
          </cell>
        </row>
        <row r="360">
          <cell r="B360" t="str">
            <v>4464</v>
          </cell>
          <cell r="C360" t="str">
            <v>PHARMACY TEAM</v>
          </cell>
          <cell r="D360" t="str">
            <v>5432</v>
          </cell>
          <cell r="E360" t="str">
            <v>8304</v>
          </cell>
          <cell r="F360" t="str">
            <v>5300</v>
          </cell>
          <cell r="G360" t="str">
            <v>5000</v>
          </cell>
          <cell r="H360" t="str">
            <v>1000</v>
          </cell>
          <cell r="I360" t="str">
            <v>C</v>
          </cell>
          <cell r="J360" t="str">
            <v>1</v>
          </cell>
          <cell r="K360" t="str">
            <v>B06</v>
          </cell>
          <cell r="L360" t="str">
            <v>08</v>
          </cell>
          <cell r="M360" t="str">
            <v>99</v>
          </cell>
          <cell r="N360" t="str">
            <v>D</v>
          </cell>
          <cell r="O360"/>
          <cell r="P360"/>
          <cell r="Q360"/>
          <cell r="R360" t="str">
            <v>0103</v>
          </cell>
          <cell r="S360" t="str">
            <v>B06</v>
          </cell>
        </row>
        <row r="361">
          <cell r="B361" t="str">
            <v>4476</v>
          </cell>
          <cell r="C361" t="str">
            <v>4BYTE REVENUE CODE</v>
          </cell>
          <cell r="D361" t="str">
            <v>9101</v>
          </cell>
          <cell r="E361" t="str">
            <v>9101</v>
          </cell>
          <cell r="F361" t="str">
            <v>9101</v>
          </cell>
          <cell r="G361" t="str">
            <v>9470</v>
          </cell>
          <cell r="H361" t="str">
            <v>1000</v>
          </cell>
          <cell r="I361" t="str">
            <v>C</v>
          </cell>
          <cell r="J361" t="str">
            <v>2</v>
          </cell>
          <cell r="K361"/>
          <cell r="L361" t="str">
            <v>01</v>
          </cell>
          <cell r="M361" t="str">
            <v>C</v>
          </cell>
          <cell r="N361" t="str">
            <v>I</v>
          </cell>
          <cell r="O361"/>
          <cell r="P361"/>
          <cell r="Q361"/>
          <cell r="R361" t="str">
            <v>0203</v>
          </cell>
          <cell r="S361"/>
        </row>
        <row r="362">
          <cell r="B362" t="str">
            <v>4482</v>
          </cell>
          <cell r="C362" t="str">
            <v>PARTNRSHPS HLTH MGMT</v>
          </cell>
          <cell r="D362" t="str">
            <v>4482</v>
          </cell>
          <cell r="E362" t="str">
            <v>8601</v>
          </cell>
          <cell r="F362" t="str">
            <v>8594</v>
          </cell>
          <cell r="G362" t="str">
            <v>7000</v>
          </cell>
          <cell r="H362" t="str">
            <v>1000</v>
          </cell>
          <cell r="I362" t="str">
            <v>C</v>
          </cell>
          <cell r="J362" t="str">
            <v>3</v>
          </cell>
          <cell r="K362" t="str">
            <v>B10</v>
          </cell>
          <cell r="L362"/>
          <cell r="M362" t="str">
            <v>99</v>
          </cell>
          <cell r="N362" t="str">
            <v>I</v>
          </cell>
          <cell r="O362"/>
          <cell r="P362"/>
          <cell r="Q362"/>
          <cell r="R362" t="str">
            <v>0604</v>
          </cell>
          <cell r="S362" t="str">
            <v>B10</v>
          </cell>
        </row>
        <row r="363">
          <cell r="B363" t="str">
            <v>4495</v>
          </cell>
          <cell r="C363" t="str">
            <v>CORPORATE TELEPHONES</v>
          </cell>
          <cell r="D363" t="str">
            <v>4495</v>
          </cell>
          <cell r="E363" t="str">
            <v>9470</v>
          </cell>
          <cell r="F363" t="str">
            <v>9470</v>
          </cell>
          <cell r="G363" t="str">
            <v>9470</v>
          </cell>
          <cell r="H363" t="str">
            <v>1000</v>
          </cell>
          <cell r="I363" t="str">
            <v>C</v>
          </cell>
          <cell r="J363" t="str">
            <v>1</v>
          </cell>
          <cell r="K363" t="str">
            <v>S28</v>
          </cell>
          <cell r="L363" t="str">
            <v>01</v>
          </cell>
          <cell r="M363" t="str">
            <v>99</v>
          </cell>
          <cell r="N363" t="str">
            <v>O</v>
          </cell>
          <cell r="O363" t="str">
            <v>G</v>
          </cell>
          <cell r="P363" t="str">
            <v>F</v>
          </cell>
          <cell r="Q363" t="str">
            <v>0100</v>
          </cell>
          <cell r="R363" t="str">
            <v>0192</v>
          </cell>
          <cell r="S363" t="str">
            <v>S28</v>
          </cell>
        </row>
        <row r="364">
          <cell r="B364" t="str">
            <v>4501</v>
          </cell>
          <cell r="C364" t="str">
            <v>HEDIS 2003</v>
          </cell>
          <cell r="D364" t="str">
            <v>9101</v>
          </cell>
          <cell r="E364" t="str">
            <v>9101</v>
          </cell>
          <cell r="F364" t="str">
            <v>9101</v>
          </cell>
          <cell r="G364" t="str">
            <v>9470</v>
          </cell>
          <cell r="H364" t="str">
            <v>1000</v>
          </cell>
          <cell r="I364" t="str">
            <v>C</v>
          </cell>
          <cell r="J364" t="str">
            <v>1</v>
          </cell>
          <cell r="K364" t="str">
            <v>B07</v>
          </cell>
          <cell r="L364" t="str">
            <v>99</v>
          </cell>
          <cell r="M364" t="str">
            <v>99</v>
          </cell>
          <cell r="N364" t="str">
            <v>D</v>
          </cell>
          <cell r="O364" t="str">
            <v>G</v>
          </cell>
          <cell r="P364" t="str">
            <v>F</v>
          </cell>
          <cell r="Q364"/>
          <cell r="R364" t="str">
            <v>0902</v>
          </cell>
          <cell r="S364" t="str">
            <v>B07</v>
          </cell>
        </row>
        <row r="365">
          <cell r="B365" t="str">
            <v>4503</v>
          </cell>
          <cell r="C365" t="str">
            <v>CASR FEP SERVICE</v>
          </cell>
          <cell r="D365" t="str">
            <v>2173</v>
          </cell>
          <cell r="E365" t="str">
            <v>9101</v>
          </cell>
          <cell r="F365" t="str">
            <v>9101</v>
          </cell>
          <cell r="G365" t="str">
            <v>9470</v>
          </cell>
          <cell r="H365" t="str">
            <v>1000</v>
          </cell>
          <cell r="I365" t="str">
            <v>C</v>
          </cell>
          <cell r="J365" t="str">
            <v>1</v>
          </cell>
          <cell r="K365" t="str">
            <v>B07</v>
          </cell>
          <cell r="L365" t="str">
            <v>67</v>
          </cell>
          <cell r="M365" t="str">
            <v>L</v>
          </cell>
          <cell r="N365" t="str">
            <v>I</v>
          </cell>
          <cell r="O365"/>
          <cell r="P365"/>
          <cell r="Q365"/>
          <cell r="R365" t="str">
            <v>0504</v>
          </cell>
          <cell r="S365" t="str">
            <v>B07</v>
          </cell>
        </row>
        <row r="366">
          <cell r="B366" t="str">
            <v>4530</v>
          </cell>
          <cell r="C366" t="str">
            <v>COPY SERVICES</v>
          </cell>
          <cell r="D366" t="str">
            <v>4530</v>
          </cell>
          <cell r="E366" t="str">
            <v>4425</v>
          </cell>
          <cell r="F366" t="str">
            <v>4400</v>
          </cell>
          <cell r="G366" t="str">
            <v>4400</v>
          </cell>
          <cell r="H366" t="str">
            <v>1000</v>
          </cell>
          <cell r="I366" t="str">
            <v>C</v>
          </cell>
          <cell r="J366" t="str">
            <v>2</v>
          </cell>
          <cell r="K366" t="str">
            <v>B08</v>
          </cell>
          <cell r="L366" t="str">
            <v>01</v>
          </cell>
          <cell r="M366" t="str">
            <v>E</v>
          </cell>
          <cell r="N366" t="str">
            <v>I</v>
          </cell>
          <cell r="O366" t="str">
            <v>G</v>
          </cell>
          <cell r="P366" t="str">
            <v>F</v>
          </cell>
          <cell r="Q366"/>
          <cell r="R366" t="str">
            <v>0702</v>
          </cell>
          <cell r="S366" t="str">
            <v>B08</v>
          </cell>
        </row>
        <row r="367">
          <cell r="B367" t="str">
            <v>4540</v>
          </cell>
          <cell r="C367" t="str">
            <v>BEC ACCOUNTING</v>
          </cell>
          <cell r="D367" t="str">
            <v>4540</v>
          </cell>
          <cell r="E367" t="str">
            <v>4540</v>
          </cell>
          <cell r="F367" t="str">
            <v>4050</v>
          </cell>
          <cell r="G367" t="str">
            <v>4020</v>
          </cell>
          <cell r="H367" t="str">
            <v>1000</v>
          </cell>
          <cell r="I367" t="str">
            <v>C</v>
          </cell>
          <cell r="J367" t="str">
            <v>2</v>
          </cell>
          <cell r="K367" t="str">
            <v>S22</v>
          </cell>
          <cell r="L367" t="str">
            <v>01</v>
          </cell>
          <cell r="M367" t="str">
            <v>E</v>
          </cell>
          <cell r="N367" t="str">
            <v>O</v>
          </cell>
          <cell r="O367" t="str">
            <v>G</v>
          </cell>
          <cell r="P367" t="str">
            <v>F</v>
          </cell>
          <cell r="Q367"/>
          <cell r="R367"/>
          <cell r="S367" t="str">
            <v>S22</v>
          </cell>
        </row>
        <row r="368">
          <cell r="B368" t="str">
            <v>4544</v>
          </cell>
          <cell r="C368" t="str">
            <v>PROV FIN MGMT &amp; RPTG</v>
          </cell>
          <cell r="D368" t="str">
            <v>4544</v>
          </cell>
          <cell r="E368" t="str">
            <v>7160</v>
          </cell>
          <cell r="F368" t="str">
            <v>7160</v>
          </cell>
          <cell r="G368" t="str">
            <v>4020</v>
          </cell>
          <cell r="H368" t="str">
            <v>1000</v>
          </cell>
          <cell r="I368" t="str">
            <v>C</v>
          </cell>
          <cell r="J368" t="str">
            <v>1</v>
          </cell>
          <cell r="K368" t="str">
            <v>S24</v>
          </cell>
          <cell r="L368" t="str">
            <v>01</v>
          </cell>
          <cell r="M368" t="str">
            <v>99</v>
          </cell>
          <cell r="N368" t="str">
            <v>O</v>
          </cell>
          <cell r="O368" t="str">
            <v>G</v>
          </cell>
          <cell r="P368" t="str">
            <v>F</v>
          </cell>
          <cell r="Q368"/>
          <cell r="R368" t="str">
            <v>0803</v>
          </cell>
          <cell r="S368" t="str">
            <v>S24</v>
          </cell>
        </row>
        <row r="369">
          <cell r="B369" t="str">
            <v>4545</v>
          </cell>
          <cell r="C369" t="str">
            <v>MEDICAL EXP REPT</v>
          </cell>
          <cell r="D369" t="str">
            <v>7150</v>
          </cell>
          <cell r="E369" t="str">
            <v>7150</v>
          </cell>
          <cell r="F369" t="str">
            <v>7160</v>
          </cell>
          <cell r="G369" t="str">
            <v>4020</v>
          </cell>
          <cell r="H369" t="str">
            <v>1000</v>
          </cell>
          <cell r="I369" t="str">
            <v>C</v>
          </cell>
          <cell r="J369" t="str">
            <v>2</v>
          </cell>
          <cell r="K369" t="str">
            <v>B11</v>
          </cell>
          <cell r="L369" t="str">
            <v>66</v>
          </cell>
          <cell r="M369" t="str">
            <v>99</v>
          </cell>
          <cell r="N369" t="str">
            <v>I</v>
          </cell>
          <cell r="O369" t="str">
            <v>C</v>
          </cell>
          <cell r="P369" t="str">
            <v>V</v>
          </cell>
          <cell r="Q369"/>
          <cell r="R369" t="str">
            <v>0796</v>
          </cell>
          <cell r="S369" t="str">
            <v>B11</v>
          </cell>
        </row>
        <row r="370">
          <cell r="B370" t="str">
            <v>4560</v>
          </cell>
          <cell r="C370" t="str">
            <v>COMP BENEFIT ADMIN</v>
          </cell>
          <cell r="D370" t="str">
            <v>8290</v>
          </cell>
          <cell r="E370" t="str">
            <v>8290</v>
          </cell>
          <cell r="F370" t="str">
            <v>8290</v>
          </cell>
          <cell r="G370" t="str">
            <v>8290</v>
          </cell>
          <cell r="H370" t="str">
            <v>1000</v>
          </cell>
          <cell r="I370" t="str">
            <v>C</v>
          </cell>
          <cell r="J370" t="str">
            <v>2</v>
          </cell>
          <cell r="K370" t="str">
            <v>S25</v>
          </cell>
          <cell r="L370" t="str">
            <v>01</v>
          </cell>
          <cell r="M370" t="str">
            <v>E</v>
          </cell>
          <cell r="N370" t="str">
            <v>O</v>
          </cell>
          <cell r="O370" t="str">
            <v>G</v>
          </cell>
          <cell r="P370" t="str">
            <v>F</v>
          </cell>
          <cell r="Q370"/>
          <cell r="R370"/>
          <cell r="S370" t="str">
            <v>S25</v>
          </cell>
        </row>
        <row r="371">
          <cell r="B371" t="str">
            <v>4586</v>
          </cell>
          <cell r="C371" t="str">
            <v>CORP ACCOUNTING</v>
          </cell>
          <cell r="D371" t="str">
            <v>4586</v>
          </cell>
          <cell r="E371" t="str">
            <v>4586</v>
          </cell>
          <cell r="F371" t="str">
            <v>4050</v>
          </cell>
          <cell r="G371" t="str">
            <v>4020</v>
          </cell>
          <cell r="H371" t="str">
            <v>1000</v>
          </cell>
          <cell r="I371" t="str">
            <v>C</v>
          </cell>
          <cell r="J371" t="str">
            <v>2</v>
          </cell>
          <cell r="K371"/>
          <cell r="L371" t="str">
            <v>01</v>
          </cell>
          <cell r="M371" t="str">
            <v>E</v>
          </cell>
          <cell r="N371" t="str">
            <v>O</v>
          </cell>
          <cell r="O371" t="str">
            <v>G</v>
          </cell>
          <cell r="P371" t="str">
            <v>F</v>
          </cell>
          <cell r="Q371"/>
          <cell r="R371" t="str">
            <v>1203</v>
          </cell>
          <cell r="S371"/>
        </row>
        <row r="372">
          <cell r="B372" t="str">
            <v>4630</v>
          </cell>
          <cell r="C372" t="str">
            <v>MANUAL PROC UNIT-MS</v>
          </cell>
          <cell r="D372" t="str">
            <v>4440</v>
          </cell>
          <cell r="E372" t="str">
            <v>4425</v>
          </cell>
          <cell r="F372" t="str">
            <v>4400</v>
          </cell>
          <cell r="G372" t="str">
            <v>4400</v>
          </cell>
          <cell r="H372" t="str">
            <v>1000</v>
          </cell>
          <cell r="I372" t="str">
            <v>C</v>
          </cell>
          <cell r="J372" t="str">
            <v>2</v>
          </cell>
          <cell r="K372" t="str">
            <v>B07</v>
          </cell>
          <cell r="L372" t="str">
            <v>01</v>
          </cell>
          <cell r="M372" t="str">
            <v>E</v>
          </cell>
          <cell r="N372" t="str">
            <v>I</v>
          </cell>
          <cell r="O372" t="str">
            <v>G</v>
          </cell>
          <cell r="P372" t="str">
            <v>F</v>
          </cell>
          <cell r="Q372"/>
          <cell r="R372" t="str">
            <v>0187</v>
          </cell>
          <cell r="S372" t="str">
            <v>B07</v>
          </cell>
        </row>
        <row r="373">
          <cell r="B373" t="str">
            <v>4700</v>
          </cell>
          <cell r="C373" t="str">
            <v>CORP AFFAIRS MGMT</v>
          </cell>
          <cell r="D373" t="str">
            <v>4700</v>
          </cell>
          <cell r="E373" t="str">
            <v>4700</v>
          </cell>
          <cell r="F373" t="str">
            <v>4700</v>
          </cell>
          <cell r="G373" t="str">
            <v>4700</v>
          </cell>
          <cell r="H373" t="str">
            <v>1000</v>
          </cell>
          <cell r="I373" t="str">
            <v>C</v>
          </cell>
          <cell r="J373" t="str">
            <v>2</v>
          </cell>
          <cell r="K373" t="str">
            <v>S20</v>
          </cell>
          <cell r="L373" t="str">
            <v>01</v>
          </cell>
          <cell r="M373" t="str">
            <v>99</v>
          </cell>
          <cell r="N373" t="str">
            <v>O</v>
          </cell>
          <cell r="O373" t="str">
            <v>G</v>
          </cell>
          <cell r="P373" t="str">
            <v>F</v>
          </cell>
          <cell r="Q373"/>
          <cell r="R373" t="str">
            <v>0194</v>
          </cell>
          <cell r="S373" t="str">
            <v>S20</v>
          </cell>
        </row>
        <row r="374">
          <cell r="B374" t="str">
            <v>4702</v>
          </cell>
          <cell r="C374" t="str">
            <v>CORP AFFAIRS</v>
          </cell>
          <cell r="D374" t="str">
            <v>4700</v>
          </cell>
          <cell r="E374" t="str">
            <v>4700</v>
          </cell>
          <cell r="F374" t="str">
            <v>4700</v>
          </cell>
          <cell r="G374" t="str">
            <v>4700</v>
          </cell>
          <cell r="H374" t="str">
            <v>1000</v>
          </cell>
          <cell r="I374" t="str">
            <v>C</v>
          </cell>
          <cell r="J374" t="str">
            <v>2</v>
          </cell>
          <cell r="K374" t="str">
            <v>S20</v>
          </cell>
          <cell r="L374"/>
          <cell r="M374" t="str">
            <v>99</v>
          </cell>
          <cell r="N374" t="str">
            <v>O</v>
          </cell>
          <cell r="O374" t="str">
            <v>G</v>
          </cell>
          <cell r="P374" t="str">
            <v>F</v>
          </cell>
          <cell r="Q374"/>
          <cell r="R374" t="str">
            <v>0604</v>
          </cell>
          <cell r="S374" t="str">
            <v>S20</v>
          </cell>
        </row>
        <row r="375">
          <cell r="B375" t="str">
            <v>4720</v>
          </cell>
          <cell r="C375" t="str">
            <v>IND &amp; SENIOR MKTS</v>
          </cell>
          <cell r="D375" t="str">
            <v>4720</v>
          </cell>
          <cell r="E375" t="str">
            <v>4720</v>
          </cell>
          <cell r="F375" t="str">
            <v>7160</v>
          </cell>
          <cell r="G375" t="str">
            <v>4020</v>
          </cell>
          <cell r="H375" t="str">
            <v>1000</v>
          </cell>
          <cell r="I375" t="str">
            <v>C</v>
          </cell>
          <cell r="J375" t="str">
            <v>2</v>
          </cell>
          <cell r="K375" t="str">
            <v>S24</v>
          </cell>
          <cell r="L375" t="str">
            <v>01</v>
          </cell>
          <cell r="M375" t="str">
            <v>99</v>
          </cell>
          <cell r="N375" t="str">
            <v>O</v>
          </cell>
          <cell r="O375" t="str">
            <v>G</v>
          </cell>
          <cell r="P375" t="str">
            <v>F</v>
          </cell>
          <cell r="Q375"/>
          <cell r="R375"/>
          <cell r="S375" t="str">
            <v>S24</v>
          </cell>
        </row>
        <row r="376">
          <cell r="B376" t="str">
            <v>4743</v>
          </cell>
          <cell r="C376" t="str">
            <v>SMS ADMIN &amp; BLUELINK</v>
          </cell>
          <cell r="D376" t="str">
            <v>4743</v>
          </cell>
          <cell r="E376" t="str">
            <v>8973</v>
          </cell>
          <cell r="F376" t="str">
            <v>5300</v>
          </cell>
          <cell r="G376" t="str">
            <v>5000</v>
          </cell>
          <cell r="H376" t="str">
            <v>1000</v>
          </cell>
          <cell r="I376" t="str">
            <v>C</v>
          </cell>
          <cell r="J376" t="str">
            <v>2</v>
          </cell>
          <cell r="K376" t="str">
            <v>B07</v>
          </cell>
          <cell r="L376" t="str">
            <v>1</v>
          </cell>
          <cell r="M376" t="str">
            <v>99</v>
          </cell>
          <cell r="N376" t="str">
            <v>I</v>
          </cell>
          <cell r="O376"/>
          <cell r="P376"/>
          <cell r="Q376"/>
          <cell r="R376" t="str">
            <v>0503</v>
          </cell>
          <cell r="S376" t="str">
            <v>B07</v>
          </cell>
        </row>
        <row r="377">
          <cell r="B377" t="str">
            <v>4750</v>
          </cell>
          <cell r="C377" t="str">
            <v>PRCRMNT SVC/DOC RETN</v>
          </cell>
          <cell r="D377" t="str">
            <v>4425</v>
          </cell>
          <cell r="E377" t="str">
            <v>4425</v>
          </cell>
          <cell r="F377" t="str">
            <v>4400</v>
          </cell>
          <cell r="G377" t="str">
            <v>4400</v>
          </cell>
          <cell r="H377" t="str">
            <v>1000</v>
          </cell>
          <cell r="I377" t="str">
            <v>C</v>
          </cell>
          <cell r="J377" t="str">
            <v>2</v>
          </cell>
          <cell r="K377" t="str">
            <v>B08</v>
          </cell>
          <cell r="L377" t="str">
            <v>01</v>
          </cell>
          <cell r="M377" t="str">
            <v>99</v>
          </cell>
          <cell r="N377" t="str">
            <v>I</v>
          </cell>
          <cell r="O377" t="str">
            <v>G</v>
          </cell>
          <cell r="P377" t="str">
            <v>F</v>
          </cell>
          <cell r="Q377"/>
          <cell r="R377" t="str">
            <v>0893</v>
          </cell>
          <cell r="S377" t="str">
            <v>B08</v>
          </cell>
        </row>
        <row r="378">
          <cell r="B378" t="str">
            <v>4760</v>
          </cell>
          <cell r="C378" t="str">
            <v>MKTG GRAPHIC DE</v>
          </cell>
          <cell r="D378" t="str">
            <v>5050</v>
          </cell>
          <cell r="E378" t="str">
            <v>6050</v>
          </cell>
          <cell r="F378" t="str">
            <v>5000</v>
          </cell>
          <cell r="G378" t="str">
            <v>5000</v>
          </cell>
          <cell r="H378" t="str">
            <v>1000</v>
          </cell>
          <cell r="I378" t="str">
            <v>C</v>
          </cell>
          <cell r="J378" t="str">
            <v>2</v>
          </cell>
          <cell r="K378" t="str">
            <v>B08</v>
          </cell>
          <cell r="L378" t="str">
            <v>01</v>
          </cell>
          <cell r="M378" t="str">
            <v>99</v>
          </cell>
          <cell r="N378" t="str">
            <v>I</v>
          </cell>
          <cell r="O378" t="str">
            <v>G</v>
          </cell>
          <cell r="P378" t="str">
            <v>F</v>
          </cell>
          <cell r="Q378"/>
          <cell r="R378" t="str">
            <v>1297</v>
          </cell>
          <cell r="S378" t="str">
            <v>B08</v>
          </cell>
        </row>
        <row r="379">
          <cell r="B379" t="str">
            <v>4775</v>
          </cell>
          <cell r="C379" t="str">
            <v>TIME &amp; ATTENDANCE</v>
          </cell>
          <cell r="D379" t="str">
            <v>9101</v>
          </cell>
          <cell r="E379" t="str">
            <v>9101</v>
          </cell>
          <cell r="F379" t="str">
            <v>9101</v>
          </cell>
          <cell r="G379" t="str">
            <v>9470</v>
          </cell>
          <cell r="H379" t="str">
            <v>1000</v>
          </cell>
          <cell r="I379" t="str">
            <v>C</v>
          </cell>
          <cell r="J379" t="str">
            <v>1</v>
          </cell>
          <cell r="K379" t="str">
            <v>B07</v>
          </cell>
          <cell r="L379" t="str">
            <v>99</v>
          </cell>
          <cell r="M379" t="str">
            <v>01</v>
          </cell>
          <cell r="N379" t="str">
            <v>I</v>
          </cell>
          <cell r="O379" t="str">
            <v>G</v>
          </cell>
          <cell r="P379" t="str">
            <v>F</v>
          </cell>
          <cell r="Q379" t="str">
            <v>1103</v>
          </cell>
          <cell r="R379" t="str">
            <v>1102</v>
          </cell>
          <cell r="S379" t="str">
            <v>B07</v>
          </cell>
        </row>
        <row r="380">
          <cell r="B380" t="str">
            <v>4780</v>
          </cell>
          <cell r="C380" t="str">
            <v>PRINTING</v>
          </cell>
          <cell r="D380" t="str">
            <v>4780</v>
          </cell>
          <cell r="E380" t="str">
            <v>4425</v>
          </cell>
          <cell r="F380" t="str">
            <v>4400</v>
          </cell>
          <cell r="G380" t="str">
            <v>4400</v>
          </cell>
          <cell r="H380" t="str">
            <v>1000</v>
          </cell>
          <cell r="I380" t="str">
            <v>C</v>
          </cell>
          <cell r="J380" t="str">
            <v>2</v>
          </cell>
          <cell r="K380" t="str">
            <v>B08</v>
          </cell>
          <cell r="L380" t="str">
            <v>01</v>
          </cell>
          <cell r="M380" t="str">
            <v>99</v>
          </cell>
          <cell r="N380" t="str">
            <v>I</v>
          </cell>
          <cell r="O380" t="str">
            <v>G</v>
          </cell>
          <cell r="P380" t="str">
            <v>F</v>
          </cell>
          <cell r="Q380"/>
          <cell r="R380"/>
          <cell r="S380" t="str">
            <v>B08</v>
          </cell>
        </row>
        <row r="381">
          <cell r="B381" t="str">
            <v>4798</v>
          </cell>
          <cell r="C381" t="str">
            <v>DOI UTILIZATION RPTG</v>
          </cell>
          <cell r="D381" t="str">
            <v>9101</v>
          </cell>
          <cell r="E381" t="str">
            <v>9101</v>
          </cell>
          <cell r="F381" t="str">
            <v>9101</v>
          </cell>
          <cell r="G381" t="str">
            <v>9470</v>
          </cell>
          <cell r="H381" t="str">
            <v>1000</v>
          </cell>
          <cell r="I381" t="str">
            <v>C</v>
          </cell>
          <cell r="J381" t="str">
            <v>2</v>
          </cell>
          <cell r="K381" t="str">
            <v>B07</v>
          </cell>
          <cell r="L381" t="str">
            <v>1</v>
          </cell>
          <cell r="M381" t="str">
            <v>C</v>
          </cell>
          <cell r="N381" t="str">
            <v>F</v>
          </cell>
          <cell r="O381"/>
          <cell r="P381"/>
          <cell r="Q381"/>
          <cell r="R381" t="str">
            <v>0104</v>
          </cell>
          <cell r="S381" t="str">
            <v>B07</v>
          </cell>
        </row>
        <row r="382">
          <cell r="B382" t="str">
            <v>4800</v>
          </cell>
          <cell r="C382" t="str">
            <v>PROV ADMN DATA ON DW</v>
          </cell>
          <cell r="D382" t="str">
            <v>9101</v>
          </cell>
          <cell r="E382" t="str">
            <v>9101</v>
          </cell>
          <cell r="F382" t="str">
            <v>9101</v>
          </cell>
          <cell r="G382" t="str">
            <v>9470</v>
          </cell>
          <cell r="H382" t="str">
            <v>1000</v>
          </cell>
          <cell r="I382" t="str">
            <v>C</v>
          </cell>
          <cell r="J382" t="str">
            <v>1</v>
          </cell>
          <cell r="K382" t="str">
            <v>S22</v>
          </cell>
          <cell r="L382" t="str">
            <v>01</v>
          </cell>
          <cell r="M382" t="str">
            <v>99</v>
          </cell>
          <cell r="N382" t="str">
            <v>D</v>
          </cell>
          <cell r="O382" t="str">
            <v>G</v>
          </cell>
          <cell r="P382" t="str">
            <v>V</v>
          </cell>
          <cell r="Q382" t="str">
            <v>0503</v>
          </cell>
          <cell r="R382" t="str">
            <v>0502</v>
          </cell>
          <cell r="S382" t="str">
            <v>S22</v>
          </cell>
        </row>
        <row r="383">
          <cell r="B383" t="str">
            <v>4803</v>
          </cell>
          <cell r="C383" t="str">
            <v>MSP DATA EXCHANGE</v>
          </cell>
          <cell r="D383" t="str">
            <v>9101</v>
          </cell>
          <cell r="E383" t="str">
            <v>9101</v>
          </cell>
          <cell r="F383" t="str">
            <v>9101</v>
          </cell>
          <cell r="G383" t="str">
            <v>9470</v>
          </cell>
          <cell r="H383" t="str">
            <v>1000</v>
          </cell>
          <cell r="I383" t="str">
            <v>C</v>
          </cell>
          <cell r="J383" t="str">
            <v>1</v>
          </cell>
          <cell r="K383" t="str">
            <v>B07</v>
          </cell>
          <cell r="L383" t="str">
            <v>01</v>
          </cell>
          <cell r="M383" t="str">
            <v>99</v>
          </cell>
          <cell r="N383" t="str">
            <v>I</v>
          </cell>
          <cell r="O383"/>
          <cell r="P383"/>
          <cell r="Q383"/>
          <cell r="R383" t="str">
            <v>0203</v>
          </cell>
          <cell r="S383" t="str">
            <v>B07</v>
          </cell>
        </row>
        <row r="384">
          <cell r="B384" t="str">
            <v>4857</v>
          </cell>
          <cell r="C384" t="str">
            <v>IT INFRA PURCH DISKS</v>
          </cell>
          <cell r="D384" t="str">
            <v>9101</v>
          </cell>
          <cell r="E384" t="str">
            <v>9101</v>
          </cell>
          <cell r="F384" t="str">
            <v>9101</v>
          </cell>
          <cell r="G384" t="str">
            <v>9470</v>
          </cell>
          <cell r="H384" t="str">
            <v>1000</v>
          </cell>
          <cell r="I384" t="str">
            <v>C</v>
          </cell>
          <cell r="J384" t="str">
            <v>2</v>
          </cell>
          <cell r="K384" t="str">
            <v>B07</v>
          </cell>
          <cell r="L384" t="str">
            <v>1</v>
          </cell>
          <cell r="M384" t="str">
            <v>C</v>
          </cell>
          <cell r="N384" t="str">
            <v>I</v>
          </cell>
          <cell r="O384"/>
          <cell r="P384"/>
          <cell r="Q384"/>
          <cell r="R384" t="str">
            <v>0104</v>
          </cell>
          <cell r="S384" t="str">
            <v>B07</v>
          </cell>
        </row>
        <row r="385">
          <cell r="B385" t="str">
            <v>4900</v>
          </cell>
          <cell r="C385" t="str">
            <v>DISASTER RECOVERY</v>
          </cell>
          <cell r="D385" t="str">
            <v>9101</v>
          </cell>
          <cell r="E385" t="str">
            <v>9101</v>
          </cell>
          <cell r="F385" t="str">
            <v>9101</v>
          </cell>
          <cell r="G385" t="str">
            <v>9470</v>
          </cell>
          <cell r="H385" t="str">
            <v>1000</v>
          </cell>
          <cell r="I385" t="str">
            <v>C</v>
          </cell>
          <cell r="J385" t="str">
            <v>1</v>
          </cell>
          <cell r="K385" t="str">
            <v>B07</v>
          </cell>
          <cell r="L385" t="str">
            <v>01</v>
          </cell>
          <cell r="M385" t="str">
            <v>99</v>
          </cell>
          <cell r="N385" t="str">
            <v>I</v>
          </cell>
          <cell r="O385" t="str">
            <v>G</v>
          </cell>
          <cell r="P385" t="str">
            <v>V</v>
          </cell>
          <cell r="Q385"/>
          <cell r="R385" t="str">
            <v>0502</v>
          </cell>
          <cell r="S385" t="str">
            <v>B07</v>
          </cell>
        </row>
        <row r="386">
          <cell r="B386" t="str">
            <v>4914</v>
          </cell>
          <cell r="C386" t="str">
            <v>HIPPA LAPTOP SECURIT</v>
          </cell>
          <cell r="D386" t="str">
            <v>9101</v>
          </cell>
          <cell r="E386" t="str">
            <v>9101</v>
          </cell>
          <cell r="F386" t="str">
            <v>9101</v>
          </cell>
          <cell r="G386" t="str">
            <v>9470</v>
          </cell>
          <cell r="H386" t="str">
            <v>1000</v>
          </cell>
          <cell r="I386" t="str">
            <v>C</v>
          </cell>
          <cell r="J386" t="str">
            <v>1</v>
          </cell>
          <cell r="K386" t="str">
            <v>B07</v>
          </cell>
          <cell r="L386" t="str">
            <v>1</v>
          </cell>
          <cell r="M386" t="str">
            <v>C</v>
          </cell>
          <cell r="N386" t="str">
            <v>I</v>
          </cell>
          <cell r="O386"/>
          <cell r="P386"/>
          <cell r="Q386"/>
          <cell r="R386" t="str">
            <v>0304</v>
          </cell>
          <cell r="S386" t="str">
            <v>B07</v>
          </cell>
        </row>
        <row r="387">
          <cell r="B387" t="str">
            <v>4921</v>
          </cell>
          <cell r="C387" t="str">
            <v>SSN CONVRSN PROJECT</v>
          </cell>
          <cell r="D387" t="str">
            <v>9101</v>
          </cell>
          <cell r="E387" t="str">
            <v>9101</v>
          </cell>
          <cell r="F387" t="str">
            <v>9101</v>
          </cell>
          <cell r="G387" t="str">
            <v>9470</v>
          </cell>
          <cell r="H387" t="str">
            <v>1000</v>
          </cell>
          <cell r="I387" t="str">
            <v>C</v>
          </cell>
          <cell r="J387" t="str">
            <v>2</v>
          </cell>
          <cell r="K387" t="str">
            <v>B07</v>
          </cell>
          <cell r="L387" t="str">
            <v>1</v>
          </cell>
          <cell r="M387" t="str">
            <v>99</v>
          </cell>
          <cell r="N387" t="str">
            <v>F</v>
          </cell>
          <cell r="O387"/>
          <cell r="P387"/>
          <cell r="Q387"/>
          <cell r="R387" t="str">
            <v>0104</v>
          </cell>
          <cell r="S387" t="str">
            <v>B07</v>
          </cell>
        </row>
        <row r="388">
          <cell r="B388" t="str">
            <v>4954</v>
          </cell>
          <cell r="C388" t="str">
            <v>HEALTHSHARE INIT</v>
          </cell>
          <cell r="D388" t="str">
            <v>5931</v>
          </cell>
          <cell r="E388" t="str">
            <v>9101</v>
          </cell>
          <cell r="F388" t="str">
            <v>9101</v>
          </cell>
          <cell r="G388" t="str">
            <v>9470</v>
          </cell>
          <cell r="H388" t="str">
            <v>1000</v>
          </cell>
          <cell r="I388" t="str">
            <v>C</v>
          </cell>
          <cell r="J388" t="str">
            <v>1</v>
          </cell>
          <cell r="K388" t="str">
            <v>B07</v>
          </cell>
          <cell r="L388"/>
          <cell r="M388" t="str">
            <v>99</v>
          </cell>
          <cell r="N388" t="str">
            <v>I</v>
          </cell>
          <cell r="O388"/>
          <cell r="P388"/>
          <cell r="Q388"/>
          <cell r="R388" t="str">
            <v>0404</v>
          </cell>
          <cell r="S388" t="str">
            <v>B07</v>
          </cell>
        </row>
        <row r="389">
          <cell r="B389" t="str">
            <v>4977</v>
          </cell>
          <cell r="C389" t="str">
            <v>ESI BILLING FILE CHG</v>
          </cell>
          <cell r="D389" t="str">
            <v>9101</v>
          </cell>
          <cell r="E389" t="str">
            <v>9101</v>
          </cell>
          <cell r="F389" t="str">
            <v>9101</v>
          </cell>
          <cell r="G389" t="str">
            <v>9470</v>
          </cell>
          <cell r="H389" t="str">
            <v>1000</v>
          </cell>
          <cell r="I389" t="str">
            <v>C</v>
          </cell>
          <cell r="J389" t="str">
            <v>1</v>
          </cell>
          <cell r="K389"/>
          <cell r="L389" t="str">
            <v>01</v>
          </cell>
          <cell r="M389" t="str">
            <v>99</v>
          </cell>
          <cell r="N389" t="str">
            <v>I</v>
          </cell>
          <cell r="O389"/>
          <cell r="P389"/>
          <cell r="Q389"/>
          <cell r="R389" t="str">
            <v>0203</v>
          </cell>
          <cell r="S389"/>
        </row>
        <row r="390">
          <cell r="B390" t="str">
            <v>5000</v>
          </cell>
          <cell r="C390" t="str">
            <v>EVP SALES MKTG SVC</v>
          </cell>
          <cell r="D390" t="str">
            <v>5000</v>
          </cell>
          <cell r="E390" t="str">
            <v>5000</v>
          </cell>
          <cell r="F390" t="str">
            <v>5000</v>
          </cell>
          <cell r="G390" t="str">
            <v>5000</v>
          </cell>
          <cell r="H390" t="str">
            <v>1000</v>
          </cell>
          <cell r="I390" t="str">
            <v>C</v>
          </cell>
          <cell r="J390" t="str">
            <v>2</v>
          </cell>
          <cell r="K390" t="str">
            <v>S21</v>
          </cell>
          <cell r="L390" t="str">
            <v>01</v>
          </cell>
          <cell r="M390" t="str">
            <v>99</v>
          </cell>
          <cell r="N390" t="str">
            <v>O</v>
          </cell>
          <cell r="O390" t="str">
            <v>G</v>
          </cell>
          <cell r="P390" t="str">
            <v>F</v>
          </cell>
          <cell r="Q390"/>
          <cell r="R390" t="str">
            <v>0996</v>
          </cell>
          <cell r="S390" t="str">
            <v>S21</v>
          </cell>
        </row>
        <row r="391">
          <cell r="B391" t="str">
            <v>5010</v>
          </cell>
          <cell r="C391" t="str">
            <v>MKTG ADVERTISING</v>
          </cell>
          <cell r="D391" t="str">
            <v>5010</v>
          </cell>
          <cell r="E391" t="str">
            <v>5010</v>
          </cell>
          <cell r="F391" t="str">
            <v>5000</v>
          </cell>
          <cell r="G391" t="str">
            <v>5000</v>
          </cell>
          <cell r="H391" t="str">
            <v>1000</v>
          </cell>
          <cell r="I391" t="str">
            <v>C</v>
          </cell>
          <cell r="J391" t="str">
            <v>2</v>
          </cell>
          <cell r="K391" t="str">
            <v>B08</v>
          </cell>
          <cell r="L391" t="str">
            <v>01</v>
          </cell>
          <cell r="M391" t="str">
            <v>99</v>
          </cell>
          <cell r="N391" t="str">
            <v>D</v>
          </cell>
          <cell r="O391" t="str">
            <v>G</v>
          </cell>
          <cell r="P391" t="str">
            <v>F</v>
          </cell>
          <cell r="Q391"/>
          <cell r="R391" t="str">
            <v>1098</v>
          </cell>
          <cell r="S391" t="str">
            <v>B08</v>
          </cell>
        </row>
        <row r="392">
          <cell r="B392" t="str">
            <v>5012</v>
          </cell>
          <cell r="C392" t="str">
            <v>SPECIAL PROJECTS</v>
          </cell>
          <cell r="D392" t="str">
            <v>5012</v>
          </cell>
          <cell r="E392" t="str">
            <v>5012</v>
          </cell>
          <cell r="F392" t="str">
            <v>4050</v>
          </cell>
          <cell r="G392" t="str">
            <v>4020</v>
          </cell>
          <cell r="H392" t="str">
            <v>1000</v>
          </cell>
          <cell r="I392" t="str">
            <v>C</v>
          </cell>
          <cell r="J392" t="str">
            <v>2</v>
          </cell>
          <cell r="K392" t="str">
            <v>S22</v>
          </cell>
          <cell r="L392" t="str">
            <v>01</v>
          </cell>
          <cell r="M392" t="str">
            <v>99</v>
          </cell>
          <cell r="N392" t="str">
            <v>D</v>
          </cell>
          <cell r="O392" t="str">
            <v>G</v>
          </cell>
          <cell r="P392" t="str">
            <v>F</v>
          </cell>
          <cell r="Q392" t="str">
            <v>0103</v>
          </cell>
          <cell r="R392" t="str">
            <v>0100</v>
          </cell>
          <cell r="S392" t="str">
            <v>S22</v>
          </cell>
        </row>
        <row r="393">
          <cell r="B393" t="str">
            <v>5040</v>
          </cell>
          <cell r="C393" t="str">
            <v>BUS CONSULTING GRP</v>
          </cell>
          <cell r="D393" t="str">
            <v>5040</v>
          </cell>
          <cell r="E393" t="str">
            <v>8591</v>
          </cell>
          <cell r="F393" t="str">
            <v>8591</v>
          </cell>
          <cell r="G393" t="str">
            <v>8591</v>
          </cell>
          <cell r="H393" t="str">
            <v>1000</v>
          </cell>
          <cell r="I393" t="str">
            <v>C</v>
          </cell>
          <cell r="J393" t="str">
            <v>2</v>
          </cell>
          <cell r="K393" t="str">
            <v>S21</v>
          </cell>
          <cell r="L393" t="str">
            <v>01</v>
          </cell>
          <cell r="M393" t="str">
            <v>99</v>
          </cell>
          <cell r="N393" t="str">
            <v>D</v>
          </cell>
          <cell r="O393" t="str">
            <v>G</v>
          </cell>
          <cell r="P393" t="str">
            <v>F</v>
          </cell>
          <cell r="Q393"/>
          <cell r="R393" t="str">
            <v>0402</v>
          </cell>
          <cell r="S393" t="str">
            <v>S21</v>
          </cell>
        </row>
        <row r="394">
          <cell r="B394" t="str">
            <v>5042</v>
          </cell>
          <cell r="C394" t="str">
            <v>SALES MKTG SVC ADMIN</v>
          </cell>
          <cell r="D394" t="str">
            <v>5000</v>
          </cell>
          <cell r="E394" t="str">
            <v>5000</v>
          </cell>
          <cell r="F394" t="str">
            <v>5000</v>
          </cell>
          <cell r="G394" t="str">
            <v>5000</v>
          </cell>
          <cell r="H394" t="str">
            <v>1000</v>
          </cell>
          <cell r="I394" t="str">
            <v>C</v>
          </cell>
          <cell r="J394" t="str">
            <v>2</v>
          </cell>
          <cell r="K394" t="str">
            <v>S21</v>
          </cell>
          <cell r="L394"/>
          <cell r="M394" t="str">
            <v>99</v>
          </cell>
          <cell r="N394" t="str">
            <v>O</v>
          </cell>
          <cell r="O394" t="str">
            <v>G</v>
          </cell>
          <cell r="P394" t="str">
            <v>F</v>
          </cell>
          <cell r="Q394"/>
          <cell r="R394" t="str">
            <v>0604</v>
          </cell>
          <cell r="S394" t="str">
            <v>S21</v>
          </cell>
        </row>
        <row r="395">
          <cell r="B395" t="str">
            <v>5050</v>
          </cell>
          <cell r="C395" t="str">
            <v>MKTG COMMUNICAT</v>
          </cell>
          <cell r="D395" t="str">
            <v>5050</v>
          </cell>
          <cell r="E395" t="str">
            <v>6050</v>
          </cell>
          <cell r="F395" t="str">
            <v>5000</v>
          </cell>
          <cell r="G395" t="str">
            <v>5000</v>
          </cell>
          <cell r="H395" t="str">
            <v>1000</v>
          </cell>
          <cell r="I395" t="str">
            <v>C</v>
          </cell>
          <cell r="J395" t="str">
            <v>2</v>
          </cell>
          <cell r="K395" t="str">
            <v>B08</v>
          </cell>
          <cell r="L395" t="str">
            <v>01</v>
          </cell>
          <cell r="M395" t="str">
            <v>99</v>
          </cell>
          <cell r="N395" t="str">
            <v>I</v>
          </cell>
          <cell r="O395" t="str">
            <v>G</v>
          </cell>
          <cell r="P395" t="str">
            <v>F</v>
          </cell>
          <cell r="Q395"/>
          <cell r="R395" t="str">
            <v>1297</v>
          </cell>
          <cell r="S395" t="str">
            <v>B08</v>
          </cell>
        </row>
        <row r="396">
          <cell r="B396" t="str">
            <v>5053</v>
          </cell>
          <cell r="C396" t="str">
            <v>DIS MGMT-CORONARY AR</v>
          </cell>
          <cell r="D396" t="str">
            <v>3247</v>
          </cell>
          <cell r="E396" t="str">
            <v>8845</v>
          </cell>
          <cell r="F396" t="str">
            <v>8594</v>
          </cell>
          <cell r="G396" t="str">
            <v>7000</v>
          </cell>
          <cell r="H396" t="str">
            <v>1000</v>
          </cell>
          <cell r="I396" t="str">
            <v>C</v>
          </cell>
          <cell r="J396" t="str">
            <v>3</v>
          </cell>
          <cell r="K396"/>
          <cell r="L396" t="str">
            <v>1</v>
          </cell>
          <cell r="M396" t="str">
            <v>99</v>
          </cell>
          <cell r="N396" t="str">
            <v>I</v>
          </cell>
          <cell r="O396"/>
          <cell r="P396"/>
          <cell r="Q396"/>
          <cell r="R396" t="str">
            <v>0403</v>
          </cell>
          <cell r="S396"/>
        </row>
        <row r="397">
          <cell r="B397" t="str">
            <v>5101</v>
          </cell>
          <cell r="C397" t="str">
            <v>PCM-BC65 SNF CRE MGT</v>
          </cell>
          <cell r="D397" t="str">
            <v>9101</v>
          </cell>
          <cell r="E397" t="str">
            <v>9101</v>
          </cell>
          <cell r="F397" t="str">
            <v>9101</v>
          </cell>
          <cell r="G397" t="str">
            <v>9470</v>
          </cell>
          <cell r="H397" t="str">
            <v>1000</v>
          </cell>
          <cell r="I397" t="str">
            <v>C</v>
          </cell>
          <cell r="J397" t="str">
            <v>1</v>
          </cell>
          <cell r="K397" t="str">
            <v>B10</v>
          </cell>
          <cell r="L397" t="str">
            <v>01</v>
          </cell>
          <cell r="M397" t="str">
            <v>99</v>
          </cell>
          <cell r="N397" t="str">
            <v>I</v>
          </cell>
          <cell r="O397" t="str">
            <v>C</v>
          </cell>
          <cell r="P397" t="str">
            <v>V</v>
          </cell>
          <cell r="Q397" t="str">
            <v>0503</v>
          </cell>
          <cell r="R397" t="str">
            <v>0502</v>
          </cell>
          <cell r="S397" t="str">
            <v>B10</v>
          </cell>
        </row>
        <row r="398">
          <cell r="B398" t="str">
            <v>5108</v>
          </cell>
          <cell r="C398" t="str">
            <v>CASR FINANCE</v>
          </cell>
          <cell r="D398" t="str">
            <v>2173</v>
          </cell>
          <cell r="E398" t="str">
            <v>9101</v>
          </cell>
          <cell r="F398" t="str">
            <v>9101</v>
          </cell>
          <cell r="G398" t="str">
            <v>9470</v>
          </cell>
          <cell r="H398" t="str">
            <v>1000</v>
          </cell>
          <cell r="I398" t="str">
            <v>C</v>
          </cell>
          <cell r="J398" t="str">
            <v>1</v>
          </cell>
          <cell r="K398" t="str">
            <v>B07</v>
          </cell>
          <cell r="L398" t="str">
            <v>1</v>
          </cell>
          <cell r="M398" t="str">
            <v>C</v>
          </cell>
          <cell r="N398" t="str">
            <v>I</v>
          </cell>
          <cell r="O398"/>
          <cell r="P398"/>
          <cell r="Q398"/>
          <cell r="R398" t="str">
            <v>0404</v>
          </cell>
          <cell r="S398" t="str">
            <v>B07</v>
          </cell>
        </row>
        <row r="399">
          <cell r="B399" t="str">
            <v>5171</v>
          </cell>
          <cell r="C399" t="str">
            <v>BSC STBLZTN PHASE II</v>
          </cell>
          <cell r="D399" t="str">
            <v>9101</v>
          </cell>
          <cell r="E399" t="str">
            <v>9101</v>
          </cell>
          <cell r="F399" t="str">
            <v>9101</v>
          </cell>
          <cell r="G399" t="str">
            <v>9470</v>
          </cell>
          <cell r="H399" t="str">
            <v>1000</v>
          </cell>
          <cell r="I399" t="str">
            <v>C</v>
          </cell>
          <cell r="J399" t="str">
            <v>1</v>
          </cell>
          <cell r="K399" t="str">
            <v>B07</v>
          </cell>
          <cell r="L399" t="str">
            <v>99</v>
          </cell>
          <cell r="M399" t="str">
            <v>99</v>
          </cell>
          <cell r="N399" t="str">
            <v>I</v>
          </cell>
          <cell r="O399" t="str">
            <v>G</v>
          </cell>
          <cell r="P399" t="str">
            <v>V</v>
          </cell>
          <cell r="Q399" t="str">
            <v>1103</v>
          </cell>
          <cell r="R399" t="str">
            <v>1002</v>
          </cell>
          <cell r="S399" t="str">
            <v>B07</v>
          </cell>
        </row>
        <row r="400">
          <cell r="B400" t="str">
            <v>5178</v>
          </cell>
          <cell r="C400" t="str">
            <v>ENTERPRISE DR RHL</v>
          </cell>
          <cell r="D400" t="str">
            <v>5178</v>
          </cell>
          <cell r="E400" t="str">
            <v>5178</v>
          </cell>
          <cell r="F400" t="str">
            <v>5178</v>
          </cell>
          <cell r="G400" t="str">
            <v>5178</v>
          </cell>
          <cell r="H400" t="str">
            <v>1000</v>
          </cell>
          <cell r="I400" t="str">
            <v>D</v>
          </cell>
          <cell r="J400" t="str">
            <v>4</v>
          </cell>
          <cell r="K400" t="str">
            <v>S23</v>
          </cell>
          <cell r="L400" t="str">
            <v>1</v>
          </cell>
          <cell r="M400" t="str">
            <v>E</v>
          </cell>
          <cell r="N400" t="str">
            <v>D</v>
          </cell>
          <cell r="O400" t="str">
            <v>G</v>
          </cell>
          <cell r="P400" t="str">
            <v>F</v>
          </cell>
          <cell r="Q400"/>
          <cell r="R400" t="str">
            <v>0703</v>
          </cell>
          <cell r="S400" t="str">
            <v>S23</v>
          </cell>
        </row>
        <row r="401">
          <cell r="B401" t="str">
            <v>5179</v>
          </cell>
          <cell r="C401" t="str">
            <v>RX INTEGRATION TO DW</v>
          </cell>
          <cell r="D401" t="str">
            <v>9101</v>
          </cell>
          <cell r="E401" t="str">
            <v>9101</v>
          </cell>
          <cell r="F401" t="str">
            <v>9101</v>
          </cell>
          <cell r="G401" t="str">
            <v>9470</v>
          </cell>
          <cell r="H401" t="str">
            <v>1000</v>
          </cell>
          <cell r="I401" t="str">
            <v>C</v>
          </cell>
          <cell r="J401" t="str">
            <v>2</v>
          </cell>
          <cell r="K401" t="str">
            <v>B07</v>
          </cell>
          <cell r="L401" t="str">
            <v>1</v>
          </cell>
          <cell r="M401" t="str">
            <v>99</v>
          </cell>
          <cell r="N401" t="str">
            <v>I</v>
          </cell>
          <cell r="O401"/>
          <cell r="P401"/>
          <cell r="Q401"/>
          <cell r="R401" t="str">
            <v>0104</v>
          </cell>
          <cell r="S401" t="str">
            <v>B07</v>
          </cell>
        </row>
        <row r="402">
          <cell r="B402" t="str">
            <v>5201</v>
          </cell>
          <cell r="C402" t="str">
            <v>ALGER ST CONSTRUCT</v>
          </cell>
          <cell r="D402" t="str">
            <v>2992</v>
          </cell>
          <cell r="E402" t="str">
            <v>2992</v>
          </cell>
          <cell r="F402" t="str">
            <v>9890</v>
          </cell>
          <cell r="G402" t="str">
            <v>9470</v>
          </cell>
          <cell r="H402" t="str">
            <v>1000</v>
          </cell>
          <cell r="I402" t="str">
            <v>C</v>
          </cell>
          <cell r="J402" t="str">
            <v>1</v>
          </cell>
          <cell r="K402" t="str">
            <v>S23</v>
          </cell>
          <cell r="L402" t="str">
            <v>10</v>
          </cell>
          <cell r="M402" t="str">
            <v>99</v>
          </cell>
          <cell r="N402" t="str">
            <v>I</v>
          </cell>
          <cell r="O402" t="str">
            <v>G</v>
          </cell>
          <cell r="P402" t="str">
            <v>F</v>
          </cell>
          <cell r="Q402"/>
          <cell r="R402" t="str">
            <v>0502</v>
          </cell>
          <cell r="S402" t="str">
            <v>S23</v>
          </cell>
        </row>
        <row r="403">
          <cell r="B403" t="str">
            <v>5246</v>
          </cell>
          <cell r="C403" t="str">
            <v>P I R S</v>
          </cell>
          <cell r="D403" t="str">
            <v>9101</v>
          </cell>
          <cell r="E403" t="str">
            <v>9101</v>
          </cell>
          <cell r="F403" t="str">
            <v>9101</v>
          </cell>
          <cell r="G403" t="str">
            <v>9470</v>
          </cell>
          <cell r="H403" t="str">
            <v>1000</v>
          </cell>
          <cell r="I403" t="str">
            <v>C</v>
          </cell>
          <cell r="J403" t="str">
            <v>1</v>
          </cell>
          <cell r="K403" t="str">
            <v>B11</v>
          </cell>
          <cell r="L403" t="str">
            <v>03</v>
          </cell>
          <cell r="M403" t="str">
            <v>99</v>
          </cell>
          <cell r="N403" t="str">
            <v>I</v>
          </cell>
          <cell r="O403" t="str">
            <v>C</v>
          </cell>
          <cell r="P403" t="str">
            <v>V</v>
          </cell>
          <cell r="Q403" t="str">
            <v>0503</v>
          </cell>
          <cell r="R403" t="str">
            <v>0197</v>
          </cell>
          <cell r="S403" t="str">
            <v>B11</v>
          </cell>
        </row>
        <row r="404">
          <cell r="B404" t="str">
            <v>5251</v>
          </cell>
          <cell r="C404" t="str">
            <v>HEDIS 3.0 RPT/NCQA</v>
          </cell>
          <cell r="D404" t="str">
            <v>0904</v>
          </cell>
          <cell r="E404" t="str">
            <v>8846</v>
          </cell>
          <cell r="F404" t="str">
            <v>8594</v>
          </cell>
          <cell r="G404" t="str">
            <v>7000</v>
          </cell>
          <cell r="H404" t="str">
            <v>1000</v>
          </cell>
          <cell r="I404" t="str">
            <v>C</v>
          </cell>
          <cell r="J404" t="str">
            <v>1</v>
          </cell>
          <cell r="K404" t="str">
            <v>B10</v>
          </cell>
          <cell r="L404" t="str">
            <v>56</v>
          </cell>
          <cell r="M404" t="str">
            <v>99</v>
          </cell>
          <cell r="N404" t="str">
            <v>I</v>
          </cell>
          <cell r="O404" t="str">
            <v>G</v>
          </cell>
          <cell r="P404" t="str">
            <v>F</v>
          </cell>
          <cell r="Q404" t="str">
            <v>0101</v>
          </cell>
          <cell r="R404" t="str">
            <v>0197</v>
          </cell>
          <cell r="S404" t="str">
            <v>B10</v>
          </cell>
        </row>
        <row r="405">
          <cell r="B405" t="str">
            <v>5254</v>
          </cell>
          <cell r="C405" t="str">
            <v>DATA INTGRTY/HST DB</v>
          </cell>
          <cell r="D405" t="str">
            <v>5254</v>
          </cell>
          <cell r="E405" t="str">
            <v>4102</v>
          </cell>
          <cell r="F405" t="str">
            <v>7200</v>
          </cell>
          <cell r="G405" t="str">
            <v>8591</v>
          </cell>
          <cell r="H405" t="str">
            <v>1000</v>
          </cell>
          <cell r="I405" t="str">
            <v>C</v>
          </cell>
          <cell r="J405" t="str">
            <v>1</v>
          </cell>
          <cell r="K405" t="str">
            <v>B07</v>
          </cell>
          <cell r="L405" t="str">
            <v>01</v>
          </cell>
          <cell r="M405" t="str">
            <v>99</v>
          </cell>
          <cell r="N405" t="str">
            <v>O</v>
          </cell>
          <cell r="O405" t="str">
            <v>G</v>
          </cell>
          <cell r="P405" t="str">
            <v>F</v>
          </cell>
          <cell r="Q405" t="str">
            <v>0103</v>
          </cell>
          <cell r="R405" t="str">
            <v>1297</v>
          </cell>
          <cell r="S405" t="str">
            <v>B07</v>
          </cell>
        </row>
        <row r="406">
          <cell r="B406" t="str">
            <v>5255</v>
          </cell>
          <cell r="C406" t="str">
            <v>ACTUARIAL SYSTEMS</v>
          </cell>
          <cell r="D406" t="str">
            <v>5255</v>
          </cell>
          <cell r="E406" t="str">
            <v>4102</v>
          </cell>
          <cell r="F406" t="str">
            <v>7200</v>
          </cell>
          <cell r="G406" t="str">
            <v>8591</v>
          </cell>
          <cell r="H406" t="str">
            <v>1000</v>
          </cell>
          <cell r="I406" t="str">
            <v>C</v>
          </cell>
          <cell r="J406" t="str">
            <v>1</v>
          </cell>
          <cell r="K406" t="str">
            <v>B07</v>
          </cell>
          <cell r="L406" t="str">
            <v>01</v>
          </cell>
          <cell r="M406" t="str">
            <v>99</v>
          </cell>
          <cell r="N406" t="str">
            <v>O</v>
          </cell>
          <cell r="O406" t="str">
            <v>G</v>
          </cell>
          <cell r="P406" t="str">
            <v>F</v>
          </cell>
          <cell r="Q406"/>
          <cell r="R406" t="str">
            <v>1297</v>
          </cell>
          <cell r="S406" t="str">
            <v>B07</v>
          </cell>
        </row>
        <row r="407">
          <cell r="B407" t="str">
            <v>5258</v>
          </cell>
          <cell r="C407" t="str">
            <v>B A R</v>
          </cell>
          <cell r="D407" t="str">
            <v>5258</v>
          </cell>
          <cell r="E407" t="str">
            <v>4102</v>
          </cell>
          <cell r="F407" t="str">
            <v>7200</v>
          </cell>
          <cell r="G407" t="str">
            <v>8591</v>
          </cell>
          <cell r="H407" t="str">
            <v>1000</v>
          </cell>
          <cell r="I407" t="str">
            <v>C</v>
          </cell>
          <cell r="J407" t="str">
            <v>1</v>
          </cell>
          <cell r="K407" t="str">
            <v>B07</v>
          </cell>
          <cell r="L407" t="str">
            <v>01</v>
          </cell>
          <cell r="M407" t="str">
            <v>99</v>
          </cell>
          <cell r="N407" t="str">
            <v>I</v>
          </cell>
          <cell r="O407" t="str">
            <v>G</v>
          </cell>
          <cell r="P407" t="str">
            <v>F</v>
          </cell>
          <cell r="Q407"/>
          <cell r="R407" t="str">
            <v>1297</v>
          </cell>
          <cell r="S407" t="str">
            <v>B07</v>
          </cell>
        </row>
        <row r="408">
          <cell r="B408" t="str">
            <v>5260</v>
          </cell>
          <cell r="C408" t="str">
            <v>OFA</v>
          </cell>
          <cell r="D408" t="str">
            <v>5260</v>
          </cell>
          <cell r="E408" t="str">
            <v>4102</v>
          </cell>
          <cell r="F408" t="str">
            <v>7200</v>
          </cell>
          <cell r="G408" t="str">
            <v>8591</v>
          </cell>
          <cell r="H408" t="str">
            <v>1000</v>
          </cell>
          <cell r="I408" t="str">
            <v>C</v>
          </cell>
          <cell r="J408" t="str">
            <v>1</v>
          </cell>
          <cell r="K408" t="str">
            <v>B07</v>
          </cell>
          <cell r="L408" t="str">
            <v>01</v>
          </cell>
          <cell r="M408" t="str">
            <v>99</v>
          </cell>
          <cell r="N408" t="str">
            <v>I</v>
          </cell>
          <cell r="O408" t="str">
            <v>G</v>
          </cell>
          <cell r="P408" t="str">
            <v>F</v>
          </cell>
          <cell r="Q408"/>
          <cell r="R408" t="str">
            <v>0698</v>
          </cell>
          <cell r="S408" t="str">
            <v>B07</v>
          </cell>
        </row>
        <row r="409">
          <cell r="B409" t="str">
            <v>5273</v>
          </cell>
          <cell r="C409" t="str">
            <v>MKTG PRINTING</v>
          </cell>
          <cell r="D409" t="str">
            <v>5050</v>
          </cell>
          <cell r="E409" t="str">
            <v>6050</v>
          </cell>
          <cell r="F409" t="str">
            <v>5000</v>
          </cell>
          <cell r="G409" t="str">
            <v>5000</v>
          </cell>
          <cell r="H409" t="str">
            <v>1000</v>
          </cell>
          <cell r="I409" t="str">
            <v>C</v>
          </cell>
          <cell r="J409" t="str">
            <v>2</v>
          </cell>
          <cell r="K409" t="str">
            <v>B08</v>
          </cell>
          <cell r="L409" t="str">
            <v>01</v>
          </cell>
          <cell r="M409" t="str">
            <v>99</v>
          </cell>
          <cell r="N409" t="str">
            <v>I</v>
          </cell>
          <cell r="O409" t="str">
            <v>G</v>
          </cell>
          <cell r="P409" t="str">
            <v>F</v>
          </cell>
          <cell r="Q409"/>
          <cell r="R409" t="str">
            <v>1297</v>
          </cell>
          <cell r="S409" t="str">
            <v>B08</v>
          </cell>
        </row>
        <row r="410">
          <cell r="B410" t="str">
            <v>5274</v>
          </cell>
          <cell r="C410" t="str">
            <v>CONSULTANT SALES</v>
          </cell>
          <cell r="D410" t="str">
            <v>5274</v>
          </cell>
          <cell r="E410" t="str">
            <v>3934</v>
          </cell>
          <cell r="F410" t="str">
            <v>5000</v>
          </cell>
          <cell r="G410" t="str">
            <v>5000</v>
          </cell>
          <cell r="H410" t="str">
            <v>1000</v>
          </cell>
          <cell r="I410" t="str">
            <v>C</v>
          </cell>
          <cell r="J410" t="str">
            <v>2</v>
          </cell>
          <cell r="K410" t="str">
            <v>B08</v>
          </cell>
          <cell r="L410" t="str">
            <v>01</v>
          </cell>
          <cell r="M410" t="str">
            <v>99</v>
          </cell>
          <cell r="N410" t="str">
            <v>I</v>
          </cell>
          <cell r="O410" t="str">
            <v>G</v>
          </cell>
          <cell r="P410" t="str">
            <v>F</v>
          </cell>
          <cell r="Q410"/>
          <cell r="R410" t="str">
            <v>1297</v>
          </cell>
          <cell r="S410" t="str">
            <v>B08</v>
          </cell>
        </row>
        <row r="411">
          <cell r="B411" t="str">
            <v>5281</v>
          </cell>
          <cell r="C411" t="str">
            <v>EHR STRATEGY</v>
          </cell>
          <cell r="D411" t="str">
            <v>9101</v>
          </cell>
          <cell r="E411" t="str">
            <v>9101</v>
          </cell>
          <cell r="F411" t="str">
            <v>9101</v>
          </cell>
          <cell r="G411" t="str">
            <v>9470</v>
          </cell>
          <cell r="H411" t="str">
            <v>1000</v>
          </cell>
          <cell r="I411" t="str">
            <v>C</v>
          </cell>
          <cell r="J411" t="str">
            <v>2</v>
          </cell>
          <cell r="K411" t="str">
            <v>B07</v>
          </cell>
          <cell r="L411" t="str">
            <v>1</v>
          </cell>
          <cell r="M411" t="str">
            <v>E</v>
          </cell>
          <cell r="N411" t="str">
            <v>I</v>
          </cell>
          <cell r="O411"/>
          <cell r="P411" t="str">
            <v>F</v>
          </cell>
          <cell r="Q411"/>
          <cell r="R411" t="str">
            <v>0603</v>
          </cell>
          <cell r="S411" t="str">
            <v>B07</v>
          </cell>
        </row>
        <row r="412">
          <cell r="B412" t="str">
            <v>5300</v>
          </cell>
          <cell r="C412" t="str">
            <v>CORPORATE SERVICE</v>
          </cell>
          <cell r="D412" t="str">
            <v>5300</v>
          </cell>
          <cell r="E412" t="str">
            <v>5300</v>
          </cell>
          <cell r="F412" t="str">
            <v>5300</v>
          </cell>
          <cell r="G412" t="str">
            <v>5000</v>
          </cell>
          <cell r="H412" t="str">
            <v>1000</v>
          </cell>
          <cell r="I412" t="str">
            <v>C</v>
          </cell>
          <cell r="J412" t="str">
            <v>1</v>
          </cell>
          <cell r="K412" t="str">
            <v>S28</v>
          </cell>
          <cell r="L412" t="str">
            <v>01</v>
          </cell>
          <cell r="M412" t="str">
            <v>99</v>
          </cell>
          <cell r="N412" t="str">
            <v>O</v>
          </cell>
          <cell r="O412" t="str">
            <v>G</v>
          </cell>
          <cell r="P412" t="str">
            <v>F</v>
          </cell>
          <cell r="Q412"/>
          <cell r="R412" t="str">
            <v>0291</v>
          </cell>
          <cell r="S412" t="str">
            <v>S28</v>
          </cell>
        </row>
        <row r="413">
          <cell r="B413" t="str">
            <v>5308</v>
          </cell>
          <cell r="C413" t="str">
            <v>CASR SERVICE</v>
          </cell>
          <cell r="D413" t="str">
            <v>2173</v>
          </cell>
          <cell r="E413" t="str">
            <v>9101</v>
          </cell>
          <cell r="F413" t="str">
            <v>9101</v>
          </cell>
          <cell r="G413" t="str">
            <v>9470</v>
          </cell>
          <cell r="H413" t="str">
            <v>1000</v>
          </cell>
          <cell r="I413" t="str">
            <v>C</v>
          </cell>
          <cell r="J413" t="str">
            <v>1</v>
          </cell>
          <cell r="K413" t="str">
            <v>B07</v>
          </cell>
          <cell r="L413" t="str">
            <v>8</v>
          </cell>
          <cell r="M413" t="str">
            <v>C</v>
          </cell>
          <cell r="N413" t="str">
            <v>I</v>
          </cell>
          <cell r="O413"/>
          <cell r="P413"/>
          <cell r="Q413"/>
          <cell r="R413" t="str">
            <v>0404</v>
          </cell>
          <cell r="S413" t="str">
            <v>B07</v>
          </cell>
        </row>
        <row r="414">
          <cell r="B414" t="str">
            <v>5370</v>
          </cell>
          <cell r="C414" t="str">
            <v>BLCARD LOC HOME SERV</v>
          </cell>
          <cell r="D414" t="str">
            <v>1063</v>
          </cell>
          <cell r="E414" t="str">
            <v>5430</v>
          </cell>
          <cell r="F414" t="str">
            <v>5300</v>
          </cell>
          <cell r="G414" t="str">
            <v>5000</v>
          </cell>
          <cell r="H414" t="str">
            <v>1000</v>
          </cell>
          <cell r="I414" t="str">
            <v>C</v>
          </cell>
          <cell r="J414" t="str">
            <v>1</v>
          </cell>
          <cell r="K414" t="str">
            <v>B05</v>
          </cell>
          <cell r="L414" t="str">
            <v>67</v>
          </cell>
          <cell r="M414" t="str">
            <v>99</v>
          </cell>
          <cell r="N414" t="str">
            <v>D</v>
          </cell>
          <cell r="O414" t="str">
            <v>C</v>
          </cell>
          <cell r="P414" t="str">
            <v>V</v>
          </cell>
          <cell r="Q414"/>
          <cell r="R414"/>
          <cell r="S414" t="str">
            <v>B05</v>
          </cell>
        </row>
        <row r="415">
          <cell r="B415" t="str">
            <v>5383</v>
          </cell>
          <cell r="C415" t="str">
            <v>COORD OF BENEFITS</v>
          </cell>
          <cell r="D415" t="str">
            <v>8294</v>
          </cell>
          <cell r="E415" t="str">
            <v>8292</v>
          </cell>
          <cell r="F415" t="str">
            <v>5300</v>
          </cell>
          <cell r="G415" t="str">
            <v>5000</v>
          </cell>
          <cell r="H415" t="str">
            <v>1000</v>
          </cell>
          <cell r="I415" t="str">
            <v>C</v>
          </cell>
          <cell r="J415" t="str">
            <v>3</v>
          </cell>
          <cell r="K415" t="str">
            <v>B05</v>
          </cell>
          <cell r="L415" t="str">
            <v>09</v>
          </cell>
          <cell r="M415" t="str">
            <v>99</v>
          </cell>
          <cell r="N415" t="str">
            <v>I</v>
          </cell>
          <cell r="O415" t="str">
            <v>C</v>
          </cell>
          <cell r="P415" t="str">
            <v>V</v>
          </cell>
          <cell r="Q415"/>
          <cell r="R415" t="str">
            <v>0894</v>
          </cell>
          <cell r="S415" t="str">
            <v>B05</v>
          </cell>
        </row>
        <row r="416">
          <cell r="B416" t="str">
            <v>5385</v>
          </cell>
          <cell r="C416" t="str">
            <v>TPL CORRESPONDENCE</v>
          </cell>
          <cell r="D416" t="str">
            <v>8294</v>
          </cell>
          <cell r="E416" t="str">
            <v>8292</v>
          </cell>
          <cell r="F416" t="str">
            <v>5300</v>
          </cell>
          <cell r="G416" t="str">
            <v>5000</v>
          </cell>
          <cell r="H416" t="str">
            <v>1000</v>
          </cell>
          <cell r="I416" t="str">
            <v>C</v>
          </cell>
          <cell r="J416" t="str">
            <v>3</v>
          </cell>
          <cell r="K416" t="str">
            <v>B05</v>
          </cell>
          <cell r="L416" t="str">
            <v>09</v>
          </cell>
          <cell r="M416" t="str">
            <v>99</v>
          </cell>
          <cell r="N416" t="str">
            <v>I</v>
          </cell>
          <cell r="O416" t="str">
            <v>C</v>
          </cell>
          <cell r="P416" t="str">
            <v>V</v>
          </cell>
          <cell r="Q416"/>
          <cell r="R416" t="str">
            <v>0695</v>
          </cell>
          <cell r="S416" t="str">
            <v>B05</v>
          </cell>
        </row>
        <row r="417">
          <cell r="B417" t="str">
            <v>5430</v>
          </cell>
          <cell r="C417" t="str">
            <v>CLAIMS</v>
          </cell>
          <cell r="D417" t="str">
            <v>5430</v>
          </cell>
          <cell r="E417" t="str">
            <v>5430</v>
          </cell>
          <cell r="F417" t="str">
            <v>5300</v>
          </cell>
          <cell r="G417" t="str">
            <v>5000</v>
          </cell>
          <cell r="H417" t="str">
            <v>1000</v>
          </cell>
          <cell r="I417" t="str">
            <v>C</v>
          </cell>
          <cell r="J417" t="str">
            <v>1</v>
          </cell>
          <cell r="K417" t="str">
            <v>B05</v>
          </cell>
          <cell r="L417" t="str">
            <v>09</v>
          </cell>
          <cell r="M417" t="str">
            <v>A</v>
          </cell>
          <cell r="N417" t="str">
            <v>D</v>
          </cell>
          <cell r="O417" t="str">
            <v>C</v>
          </cell>
          <cell r="P417" t="str">
            <v>V</v>
          </cell>
          <cell r="Q417"/>
          <cell r="R417"/>
          <cell r="S417" t="str">
            <v>B05</v>
          </cell>
        </row>
        <row r="418">
          <cell r="B418" t="str">
            <v>5432</v>
          </cell>
          <cell r="C418" t="str">
            <v>REGULATED</v>
          </cell>
          <cell r="D418" t="str">
            <v>5432</v>
          </cell>
          <cell r="E418" t="str">
            <v>8304</v>
          </cell>
          <cell r="F418" t="str">
            <v>5300</v>
          </cell>
          <cell r="G418" t="str">
            <v>5000</v>
          </cell>
          <cell r="H418" t="str">
            <v>1000</v>
          </cell>
          <cell r="I418" t="str">
            <v>C</v>
          </cell>
          <cell r="J418" t="str">
            <v>1</v>
          </cell>
          <cell r="K418" t="str">
            <v>B06</v>
          </cell>
          <cell r="L418" t="str">
            <v>08</v>
          </cell>
          <cell r="M418" t="str">
            <v>99</v>
          </cell>
          <cell r="N418" t="str">
            <v>D</v>
          </cell>
          <cell r="O418" t="str">
            <v>C</v>
          </cell>
          <cell r="P418" t="str">
            <v>F</v>
          </cell>
          <cell r="Q418"/>
          <cell r="R418" t="str">
            <v>0794</v>
          </cell>
          <cell r="S418" t="str">
            <v>B06</v>
          </cell>
        </row>
        <row r="419">
          <cell r="B419" t="str">
            <v>5501</v>
          </cell>
          <cell r="C419" t="str">
            <v>ACCT RPT WEB PHS 2</v>
          </cell>
          <cell r="D419" t="str">
            <v>9101</v>
          </cell>
          <cell r="E419" t="str">
            <v>9101</v>
          </cell>
          <cell r="F419" t="str">
            <v>9101</v>
          </cell>
          <cell r="G419" t="str">
            <v>9470</v>
          </cell>
          <cell r="H419" t="str">
            <v>1000</v>
          </cell>
          <cell r="I419" t="str">
            <v>C</v>
          </cell>
          <cell r="J419" t="str">
            <v>1</v>
          </cell>
          <cell r="K419" t="str">
            <v>B07</v>
          </cell>
          <cell r="L419" t="str">
            <v>99</v>
          </cell>
          <cell r="M419" t="str">
            <v>99</v>
          </cell>
          <cell r="N419" t="str">
            <v>I</v>
          </cell>
          <cell r="O419" t="str">
            <v>G</v>
          </cell>
          <cell r="P419" t="str">
            <v>V</v>
          </cell>
          <cell r="Q419"/>
          <cell r="R419" t="str">
            <v>0902</v>
          </cell>
          <cell r="S419" t="str">
            <v>B07</v>
          </cell>
        </row>
        <row r="420">
          <cell r="B420" t="str">
            <v>5547</v>
          </cell>
          <cell r="C420" t="str">
            <v>GPIP/REFERRAL ENHANC</v>
          </cell>
          <cell r="D420" t="str">
            <v>9101</v>
          </cell>
          <cell r="E420" t="str">
            <v>9101</v>
          </cell>
          <cell r="F420" t="str">
            <v>9101</v>
          </cell>
          <cell r="G420" t="str">
            <v>9470</v>
          </cell>
          <cell r="H420" t="str">
            <v>1000</v>
          </cell>
          <cell r="I420" t="str">
            <v>C</v>
          </cell>
          <cell r="J420" t="str">
            <v>1</v>
          </cell>
          <cell r="K420"/>
          <cell r="L420" t="str">
            <v>1</v>
          </cell>
          <cell r="M420" t="str">
            <v>99</v>
          </cell>
          <cell r="N420" t="str">
            <v>I</v>
          </cell>
          <cell r="O420"/>
          <cell r="P420"/>
          <cell r="Q420"/>
          <cell r="R420" t="str">
            <v>0203</v>
          </cell>
          <cell r="S420"/>
        </row>
        <row r="421">
          <cell r="B421" t="str">
            <v>5568</v>
          </cell>
          <cell r="C421" t="str">
            <v>SECURITY ROADMAP</v>
          </cell>
          <cell r="D421" t="str">
            <v>9101</v>
          </cell>
          <cell r="E421" t="str">
            <v>9101</v>
          </cell>
          <cell r="F421" t="str">
            <v>9101</v>
          </cell>
          <cell r="G421" t="str">
            <v>9470</v>
          </cell>
          <cell r="H421" t="str">
            <v>1000</v>
          </cell>
          <cell r="I421" t="str">
            <v>C</v>
          </cell>
          <cell r="J421" t="str">
            <v>2</v>
          </cell>
          <cell r="K421" t="str">
            <v>B07</v>
          </cell>
          <cell r="L421" t="str">
            <v>1</v>
          </cell>
          <cell r="M421" t="str">
            <v>C</v>
          </cell>
          <cell r="N421" t="str">
            <v>I</v>
          </cell>
          <cell r="O421"/>
          <cell r="P421"/>
          <cell r="Q421"/>
          <cell r="R421" t="str">
            <v>0104</v>
          </cell>
          <cell r="S421" t="str">
            <v>B07</v>
          </cell>
        </row>
        <row r="422">
          <cell r="B422" t="str">
            <v>5589</v>
          </cell>
          <cell r="C422" t="str">
            <v>AAM BLUEQUOTE NONCRD</v>
          </cell>
          <cell r="D422" t="str">
            <v>9101</v>
          </cell>
          <cell r="E422" t="str">
            <v>9101</v>
          </cell>
          <cell r="F422" t="str">
            <v>9101</v>
          </cell>
          <cell r="G422" t="str">
            <v>9470</v>
          </cell>
          <cell r="H422" t="str">
            <v>1000</v>
          </cell>
          <cell r="I422" t="str">
            <v>C</v>
          </cell>
          <cell r="J422" t="str">
            <v>2</v>
          </cell>
          <cell r="K422" t="str">
            <v>B07</v>
          </cell>
          <cell r="L422" t="str">
            <v>99</v>
          </cell>
          <cell r="M422" t="str">
            <v>C</v>
          </cell>
          <cell r="N422" t="str">
            <v>I</v>
          </cell>
          <cell r="O422" t="str">
            <v>C</v>
          </cell>
          <cell r="P422" t="str">
            <v>V</v>
          </cell>
          <cell r="Q422"/>
          <cell r="R422" t="str">
            <v>1202</v>
          </cell>
          <cell r="S422" t="str">
            <v>B07</v>
          </cell>
        </row>
        <row r="423">
          <cell r="B423" t="str">
            <v>5680</v>
          </cell>
          <cell r="C423" t="str">
            <v>TPL NEGOTIATION UNIT</v>
          </cell>
          <cell r="D423" t="str">
            <v>8294</v>
          </cell>
          <cell r="E423" t="str">
            <v>8292</v>
          </cell>
          <cell r="F423" t="str">
            <v>5300</v>
          </cell>
          <cell r="G423" t="str">
            <v>5000</v>
          </cell>
          <cell r="H423" t="str">
            <v>1000</v>
          </cell>
          <cell r="I423" t="str">
            <v>C</v>
          </cell>
          <cell r="J423" t="str">
            <v>3</v>
          </cell>
          <cell r="K423" t="str">
            <v>B05</v>
          </cell>
          <cell r="L423" t="str">
            <v>01</v>
          </cell>
          <cell r="M423" t="str">
            <v>A</v>
          </cell>
          <cell r="N423" t="str">
            <v>I</v>
          </cell>
          <cell r="O423" t="str">
            <v>C</v>
          </cell>
          <cell r="P423" t="str">
            <v>V</v>
          </cell>
          <cell r="Q423"/>
          <cell r="R423"/>
          <cell r="S423" t="str">
            <v>B05</v>
          </cell>
        </row>
        <row r="424">
          <cell r="B424" t="str">
            <v>5700</v>
          </cell>
          <cell r="C424" t="str">
            <v>PCS/LAPTOPS/PRINTERS</v>
          </cell>
          <cell r="D424" t="str">
            <v>9101</v>
          </cell>
          <cell r="E424" t="str">
            <v>9101</v>
          </cell>
          <cell r="F424" t="str">
            <v>9101</v>
          </cell>
          <cell r="G424" t="str">
            <v>9470</v>
          </cell>
          <cell r="H424" t="str">
            <v>1000</v>
          </cell>
          <cell r="I424" t="str">
            <v>C</v>
          </cell>
          <cell r="J424" t="str">
            <v>1</v>
          </cell>
          <cell r="K424" t="str">
            <v>B07</v>
          </cell>
          <cell r="L424" t="str">
            <v>01</v>
          </cell>
          <cell r="M424" t="str">
            <v>C</v>
          </cell>
          <cell r="N424" t="str">
            <v>D</v>
          </cell>
          <cell r="O424" t="str">
            <v>G</v>
          </cell>
          <cell r="P424" t="str">
            <v>F</v>
          </cell>
          <cell r="Q424"/>
          <cell r="R424" t="str">
            <v>0402</v>
          </cell>
          <cell r="S424" t="str">
            <v>B07</v>
          </cell>
        </row>
        <row r="425">
          <cell r="B425" t="str">
            <v>5702</v>
          </cell>
          <cell r="C425" t="str">
            <v>HEALTH MGMT SYSTEM</v>
          </cell>
          <cell r="D425" t="str">
            <v>9101</v>
          </cell>
          <cell r="E425" t="str">
            <v>9101</v>
          </cell>
          <cell r="F425" t="str">
            <v>9101</v>
          </cell>
          <cell r="G425" t="str">
            <v>9470</v>
          </cell>
          <cell r="H425" t="str">
            <v>1000</v>
          </cell>
          <cell r="I425" t="str">
            <v>C</v>
          </cell>
          <cell r="J425" t="str">
            <v>1</v>
          </cell>
          <cell r="K425" t="str">
            <v>B07</v>
          </cell>
          <cell r="L425" t="str">
            <v>99</v>
          </cell>
          <cell r="M425" t="str">
            <v>99</v>
          </cell>
          <cell r="N425" t="str">
            <v>I</v>
          </cell>
          <cell r="O425" t="str">
            <v>G</v>
          </cell>
          <cell r="P425" t="str">
            <v>V</v>
          </cell>
          <cell r="Q425"/>
          <cell r="R425" t="str">
            <v>1202</v>
          </cell>
          <cell r="S425" t="str">
            <v>B07</v>
          </cell>
        </row>
        <row r="426">
          <cell r="B426" t="str">
            <v>5768</v>
          </cell>
          <cell r="C426" t="str">
            <v>CASR CLAIMS</v>
          </cell>
          <cell r="D426" t="str">
            <v>2173</v>
          </cell>
          <cell r="E426" t="str">
            <v>9101</v>
          </cell>
          <cell r="F426" t="str">
            <v>9101</v>
          </cell>
          <cell r="G426" t="str">
            <v>9470</v>
          </cell>
          <cell r="H426" t="str">
            <v>1000</v>
          </cell>
          <cell r="I426" t="str">
            <v>C</v>
          </cell>
          <cell r="J426" t="str">
            <v>1</v>
          </cell>
          <cell r="K426" t="str">
            <v>B07</v>
          </cell>
          <cell r="L426" t="str">
            <v>9</v>
          </cell>
          <cell r="M426" t="str">
            <v>C</v>
          </cell>
          <cell r="N426" t="str">
            <v>I</v>
          </cell>
          <cell r="O426"/>
          <cell r="P426"/>
          <cell r="Q426"/>
          <cell r="R426" t="str">
            <v>0404</v>
          </cell>
          <cell r="S426" t="str">
            <v>B07</v>
          </cell>
        </row>
        <row r="427">
          <cell r="B427" t="str">
            <v>5931</v>
          </cell>
          <cell r="C427" t="str">
            <v>WELLMED E-HLTH REWDS</v>
          </cell>
          <cell r="D427" t="str">
            <v>5931</v>
          </cell>
          <cell r="E427" t="str">
            <v>9101</v>
          </cell>
          <cell r="F427" t="str">
            <v>9101</v>
          </cell>
          <cell r="G427" t="str">
            <v>9470</v>
          </cell>
          <cell r="H427" t="str">
            <v>1000</v>
          </cell>
          <cell r="I427" t="str">
            <v>C</v>
          </cell>
          <cell r="J427" t="str">
            <v>1</v>
          </cell>
          <cell r="K427" t="str">
            <v>B07</v>
          </cell>
          <cell r="L427" t="str">
            <v>1</v>
          </cell>
          <cell r="M427" t="str">
            <v>99</v>
          </cell>
          <cell r="N427" t="str">
            <v>I</v>
          </cell>
          <cell r="O427"/>
          <cell r="P427"/>
          <cell r="Q427"/>
          <cell r="R427" t="str">
            <v>0104</v>
          </cell>
          <cell r="S427" t="str">
            <v>B07</v>
          </cell>
        </row>
        <row r="428">
          <cell r="B428" t="str">
            <v>5991</v>
          </cell>
          <cell r="C428" t="str">
            <v>MSS - PHASE II</v>
          </cell>
          <cell r="D428" t="str">
            <v>9101</v>
          </cell>
          <cell r="E428" t="str">
            <v>9101</v>
          </cell>
          <cell r="F428" t="str">
            <v>9101</v>
          </cell>
          <cell r="G428" t="str">
            <v>9470</v>
          </cell>
          <cell r="H428" t="str">
            <v>1000</v>
          </cell>
          <cell r="I428" t="str">
            <v>C</v>
          </cell>
          <cell r="J428" t="str">
            <v>1</v>
          </cell>
          <cell r="K428" t="str">
            <v>B07</v>
          </cell>
          <cell r="L428" t="str">
            <v>99</v>
          </cell>
          <cell r="M428" t="str">
            <v>99</v>
          </cell>
          <cell r="N428" t="str">
            <v>I</v>
          </cell>
          <cell r="O428" t="str">
            <v>G</v>
          </cell>
          <cell r="P428" t="str">
            <v>V</v>
          </cell>
          <cell r="Q428"/>
          <cell r="R428" t="str">
            <v>1202</v>
          </cell>
          <cell r="S428" t="str">
            <v>B07</v>
          </cell>
        </row>
        <row r="429">
          <cell r="B429" t="str">
            <v>6027</v>
          </cell>
          <cell r="C429" t="str">
            <v>DENTAL-GMIS</v>
          </cell>
          <cell r="D429" t="str">
            <v>2521</v>
          </cell>
          <cell r="E429" t="str">
            <v>9100</v>
          </cell>
          <cell r="F429" t="str">
            <v>8592</v>
          </cell>
          <cell r="G429" t="str">
            <v>8591</v>
          </cell>
          <cell r="H429" t="str">
            <v>1000</v>
          </cell>
          <cell r="I429" t="str">
            <v>C</v>
          </cell>
          <cell r="J429" t="str">
            <v>1</v>
          </cell>
          <cell r="K429" t="str">
            <v>B07</v>
          </cell>
          <cell r="L429" t="str">
            <v>01</v>
          </cell>
          <cell r="M429" t="str">
            <v>99</v>
          </cell>
          <cell r="N429" t="str">
            <v>I</v>
          </cell>
          <cell r="O429" t="str">
            <v>G</v>
          </cell>
          <cell r="P429" t="str">
            <v>V</v>
          </cell>
          <cell r="Q429"/>
          <cell r="R429" t="str">
            <v>1297</v>
          </cell>
          <cell r="S429" t="str">
            <v>B07</v>
          </cell>
        </row>
        <row r="430">
          <cell r="B430" t="str">
            <v>6030</v>
          </cell>
          <cell r="C430" t="str">
            <v>CENTRAL NEW SALES</v>
          </cell>
          <cell r="D430" t="str">
            <v>8530</v>
          </cell>
          <cell r="E430" t="str">
            <v>2229</v>
          </cell>
          <cell r="F430" t="str">
            <v>5000</v>
          </cell>
          <cell r="G430" t="str">
            <v>5000</v>
          </cell>
          <cell r="H430" t="str">
            <v>1000</v>
          </cell>
          <cell r="I430" t="str">
            <v>C</v>
          </cell>
          <cell r="J430" t="str">
            <v>2</v>
          </cell>
          <cell r="K430" t="str">
            <v>B01</v>
          </cell>
          <cell r="L430" t="str">
            <v>99</v>
          </cell>
          <cell r="M430" t="str">
            <v>99</v>
          </cell>
          <cell r="N430" t="str">
            <v>D</v>
          </cell>
          <cell r="O430" t="str">
            <v>G</v>
          </cell>
          <cell r="P430" t="str">
            <v>F</v>
          </cell>
          <cell r="Q430"/>
          <cell r="R430" t="str">
            <v>1297</v>
          </cell>
          <cell r="S430" t="str">
            <v>B01</v>
          </cell>
        </row>
        <row r="431">
          <cell r="B431" t="str">
            <v>6031</v>
          </cell>
          <cell r="C431" t="str">
            <v>PROD MGMT MNGED CARE</v>
          </cell>
          <cell r="D431" t="str">
            <v>6032</v>
          </cell>
          <cell r="E431" t="str">
            <v>6050</v>
          </cell>
          <cell r="F431" t="str">
            <v>5000</v>
          </cell>
          <cell r="G431" t="str">
            <v>5000</v>
          </cell>
          <cell r="H431" t="str">
            <v>1000</v>
          </cell>
          <cell r="I431" t="str">
            <v>C</v>
          </cell>
          <cell r="J431" t="str">
            <v>2</v>
          </cell>
          <cell r="K431" t="str">
            <v>B09</v>
          </cell>
          <cell r="L431" t="str">
            <v>01</v>
          </cell>
          <cell r="M431" t="str">
            <v>E</v>
          </cell>
          <cell r="N431" t="str">
            <v>I</v>
          </cell>
          <cell r="O431" t="str">
            <v>G</v>
          </cell>
          <cell r="P431" t="str">
            <v>F</v>
          </cell>
          <cell r="Q431"/>
          <cell r="R431" t="str">
            <v>1297</v>
          </cell>
          <cell r="S431" t="str">
            <v>B09</v>
          </cell>
        </row>
        <row r="432">
          <cell r="B432" t="str">
            <v>6032</v>
          </cell>
          <cell r="C432" t="str">
            <v>PRODUCT MANAGEMENT</v>
          </cell>
          <cell r="D432" t="str">
            <v>6032</v>
          </cell>
          <cell r="E432" t="str">
            <v>6050</v>
          </cell>
          <cell r="F432" t="str">
            <v>5000</v>
          </cell>
          <cell r="G432" t="str">
            <v>5000</v>
          </cell>
          <cell r="H432" t="str">
            <v>1000</v>
          </cell>
          <cell r="I432" t="str">
            <v>C</v>
          </cell>
          <cell r="J432" t="str">
            <v>2</v>
          </cell>
          <cell r="K432" t="str">
            <v>B09</v>
          </cell>
          <cell r="L432" t="str">
            <v>01</v>
          </cell>
          <cell r="M432" t="str">
            <v>99</v>
          </cell>
          <cell r="N432" t="str">
            <v>O</v>
          </cell>
          <cell r="O432" t="str">
            <v>G</v>
          </cell>
          <cell r="P432" t="str">
            <v>F</v>
          </cell>
          <cell r="Q432"/>
          <cell r="R432" t="str">
            <v>1297</v>
          </cell>
          <cell r="S432" t="str">
            <v>B09</v>
          </cell>
        </row>
        <row r="433">
          <cell r="B433" t="str">
            <v>6033</v>
          </cell>
          <cell r="C433" t="str">
            <v>PROD MAN DENTAL</v>
          </cell>
          <cell r="D433" t="str">
            <v>8016</v>
          </cell>
          <cell r="E433" t="str">
            <v>8016</v>
          </cell>
          <cell r="F433" t="str">
            <v>5000</v>
          </cell>
          <cell r="G433" t="str">
            <v>5000</v>
          </cell>
          <cell r="H433" t="str">
            <v>1000</v>
          </cell>
          <cell r="I433" t="str">
            <v>C</v>
          </cell>
          <cell r="J433" t="str">
            <v>2</v>
          </cell>
          <cell r="K433" t="str">
            <v>B09</v>
          </cell>
          <cell r="L433" t="str">
            <v>01</v>
          </cell>
          <cell r="M433" t="str">
            <v>E</v>
          </cell>
          <cell r="N433" t="str">
            <v>I</v>
          </cell>
          <cell r="O433" t="str">
            <v>G</v>
          </cell>
          <cell r="P433" t="str">
            <v>F</v>
          </cell>
          <cell r="Q433"/>
          <cell r="R433" t="str">
            <v>1297</v>
          </cell>
          <cell r="S433" t="str">
            <v>B09</v>
          </cell>
        </row>
        <row r="434">
          <cell r="B434" t="str">
            <v>6040</v>
          </cell>
          <cell r="C434" t="str">
            <v>DENTAL CLIN COORD</v>
          </cell>
          <cell r="D434" t="str">
            <v>8016</v>
          </cell>
          <cell r="E434" t="str">
            <v>8016</v>
          </cell>
          <cell r="F434" t="str">
            <v>5000</v>
          </cell>
          <cell r="G434" t="str">
            <v>5000</v>
          </cell>
          <cell r="H434" t="str">
            <v>1000</v>
          </cell>
          <cell r="I434" t="str">
            <v>C</v>
          </cell>
          <cell r="J434" t="str">
            <v>1</v>
          </cell>
          <cell r="K434" t="str">
            <v>B10</v>
          </cell>
          <cell r="L434" t="str">
            <v>01</v>
          </cell>
          <cell r="M434" t="str">
            <v>K6</v>
          </cell>
          <cell r="N434" t="str">
            <v>I</v>
          </cell>
          <cell r="O434" t="str">
            <v>G</v>
          </cell>
          <cell r="P434" t="str">
            <v>F</v>
          </cell>
          <cell r="Q434"/>
          <cell r="R434" t="str">
            <v>1297</v>
          </cell>
          <cell r="S434" t="str">
            <v>B10</v>
          </cell>
        </row>
        <row r="435">
          <cell r="B435" t="str">
            <v>6045</v>
          </cell>
          <cell r="C435" t="str">
            <v>DENTAL UR MGMT</v>
          </cell>
          <cell r="D435" t="str">
            <v>8016</v>
          </cell>
          <cell r="E435" t="str">
            <v>8016</v>
          </cell>
          <cell r="F435" t="str">
            <v>5000</v>
          </cell>
          <cell r="G435" t="str">
            <v>5000</v>
          </cell>
          <cell r="H435" t="str">
            <v>1000</v>
          </cell>
          <cell r="I435" t="str">
            <v>C</v>
          </cell>
          <cell r="J435" t="str">
            <v>1</v>
          </cell>
          <cell r="K435" t="str">
            <v>B10</v>
          </cell>
          <cell r="L435" t="str">
            <v>01</v>
          </cell>
          <cell r="M435" t="str">
            <v>A</v>
          </cell>
          <cell r="N435" t="str">
            <v>I</v>
          </cell>
          <cell r="O435" t="str">
            <v>G</v>
          </cell>
          <cell r="P435" t="str">
            <v>F</v>
          </cell>
          <cell r="Q435"/>
          <cell r="R435" t="str">
            <v>1297</v>
          </cell>
          <cell r="S435" t="str">
            <v>B10</v>
          </cell>
        </row>
        <row r="436">
          <cell r="B436" t="str">
            <v>6046</v>
          </cell>
          <cell r="C436" t="str">
            <v>DENTAL NETWORK MGMT</v>
          </cell>
          <cell r="D436" t="str">
            <v>8016</v>
          </cell>
          <cell r="E436" t="str">
            <v>8016</v>
          </cell>
          <cell r="F436" t="str">
            <v>5000</v>
          </cell>
          <cell r="G436" t="str">
            <v>5000</v>
          </cell>
          <cell r="H436" t="str">
            <v>1000</v>
          </cell>
          <cell r="I436" t="str">
            <v>C</v>
          </cell>
          <cell r="J436" t="str">
            <v>1</v>
          </cell>
          <cell r="K436" t="str">
            <v>B11</v>
          </cell>
          <cell r="L436" t="str">
            <v>01</v>
          </cell>
          <cell r="M436" t="str">
            <v>K6</v>
          </cell>
          <cell r="N436" t="str">
            <v>I</v>
          </cell>
          <cell r="O436" t="str">
            <v>G</v>
          </cell>
          <cell r="P436" t="str">
            <v>F</v>
          </cell>
          <cell r="Q436"/>
          <cell r="R436" t="str">
            <v>1297</v>
          </cell>
          <cell r="S436" t="str">
            <v>B11</v>
          </cell>
        </row>
        <row r="437">
          <cell r="B437" t="str">
            <v>6049</v>
          </cell>
          <cell r="C437" t="str">
            <v>DENTAL CLAIMS</v>
          </cell>
          <cell r="D437" t="str">
            <v>8016</v>
          </cell>
          <cell r="E437" t="str">
            <v>8016</v>
          </cell>
          <cell r="F437" t="str">
            <v>5000</v>
          </cell>
          <cell r="G437" t="str">
            <v>5000</v>
          </cell>
          <cell r="H437" t="str">
            <v>1000</v>
          </cell>
          <cell r="I437" t="str">
            <v>C</v>
          </cell>
          <cell r="J437" t="str">
            <v>1</v>
          </cell>
          <cell r="K437" t="str">
            <v>B05</v>
          </cell>
          <cell r="L437" t="str">
            <v>12</v>
          </cell>
          <cell r="M437" t="str">
            <v>99</v>
          </cell>
          <cell r="N437" t="str">
            <v>D</v>
          </cell>
          <cell r="O437" t="str">
            <v>G</v>
          </cell>
          <cell r="P437" t="str">
            <v>F</v>
          </cell>
          <cell r="Q437"/>
          <cell r="R437" t="str">
            <v>1297</v>
          </cell>
          <cell r="S437" t="str">
            <v>B05</v>
          </cell>
        </row>
        <row r="438">
          <cell r="B438" t="str">
            <v>6050</v>
          </cell>
          <cell r="C438" t="str">
            <v>AVP MARKETING</v>
          </cell>
          <cell r="D438" t="str">
            <v>6050</v>
          </cell>
          <cell r="E438" t="str">
            <v>6050</v>
          </cell>
          <cell r="F438" t="str">
            <v>5000</v>
          </cell>
          <cell r="G438" t="str">
            <v>5000</v>
          </cell>
          <cell r="H438" t="str">
            <v>1000</v>
          </cell>
          <cell r="I438" t="str">
            <v>C</v>
          </cell>
          <cell r="J438" t="str">
            <v>2</v>
          </cell>
          <cell r="K438" t="str">
            <v>B09</v>
          </cell>
          <cell r="L438" t="str">
            <v>01</v>
          </cell>
          <cell r="M438" t="str">
            <v>99</v>
          </cell>
          <cell r="N438" t="str">
            <v>O</v>
          </cell>
          <cell r="O438" t="str">
            <v>G</v>
          </cell>
          <cell r="P438" t="str">
            <v>F</v>
          </cell>
          <cell r="Q438"/>
          <cell r="R438" t="str">
            <v>1297</v>
          </cell>
          <cell r="S438" t="str">
            <v>B09</v>
          </cell>
        </row>
        <row r="439">
          <cell r="B439" t="str">
            <v>6060</v>
          </cell>
          <cell r="C439" t="str">
            <v>MKTG EVENTS MRKTNG</v>
          </cell>
          <cell r="D439" t="str">
            <v>5050</v>
          </cell>
          <cell r="E439" t="str">
            <v>6050</v>
          </cell>
          <cell r="F439" t="str">
            <v>5000</v>
          </cell>
          <cell r="G439" t="str">
            <v>5000</v>
          </cell>
          <cell r="H439" t="str">
            <v>1000</v>
          </cell>
          <cell r="I439" t="str">
            <v>C</v>
          </cell>
          <cell r="J439" t="str">
            <v>2</v>
          </cell>
          <cell r="K439" t="str">
            <v>B08</v>
          </cell>
          <cell r="L439" t="str">
            <v>01</v>
          </cell>
          <cell r="M439" t="str">
            <v>99</v>
          </cell>
          <cell r="N439" t="str">
            <v>I</v>
          </cell>
          <cell r="O439" t="str">
            <v>G</v>
          </cell>
          <cell r="P439" t="str">
            <v>F</v>
          </cell>
          <cell r="Q439"/>
          <cell r="R439" t="str">
            <v>1297</v>
          </cell>
          <cell r="S439" t="str">
            <v>B08</v>
          </cell>
        </row>
        <row r="440">
          <cell r="B440" t="str">
            <v>6067</v>
          </cell>
          <cell r="C440" t="str">
            <v>VENDOR INTEGRATION</v>
          </cell>
          <cell r="D440" t="str">
            <v>9101</v>
          </cell>
          <cell r="E440" t="str">
            <v>9101</v>
          </cell>
          <cell r="F440" t="str">
            <v>9101</v>
          </cell>
          <cell r="G440" t="str">
            <v>9470</v>
          </cell>
          <cell r="H440" t="str">
            <v>1000</v>
          </cell>
          <cell r="I440" t="str">
            <v>C</v>
          </cell>
          <cell r="J440" t="str">
            <v>2</v>
          </cell>
          <cell r="K440" t="str">
            <v>B07</v>
          </cell>
          <cell r="L440"/>
          <cell r="M440" t="str">
            <v>99</v>
          </cell>
          <cell r="N440" t="str">
            <v>I</v>
          </cell>
          <cell r="O440"/>
          <cell r="P440"/>
          <cell r="Q440"/>
          <cell r="R440" t="str">
            <v>0604</v>
          </cell>
          <cell r="S440" t="str">
            <v>B07</v>
          </cell>
        </row>
        <row r="441">
          <cell r="B441" t="str">
            <v>6070</v>
          </cell>
          <cell r="C441" t="str">
            <v>DENTIST INFORMATION</v>
          </cell>
          <cell r="D441" t="str">
            <v>8016</v>
          </cell>
          <cell r="E441" t="str">
            <v>8016</v>
          </cell>
          <cell r="F441" t="str">
            <v>5000</v>
          </cell>
          <cell r="G441" t="str">
            <v>5000</v>
          </cell>
          <cell r="H441" t="str">
            <v>1000</v>
          </cell>
          <cell r="I441" t="str">
            <v>C</v>
          </cell>
          <cell r="J441" t="str">
            <v>1</v>
          </cell>
          <cell r="K441" t="str">
            <v>B11</v>
          </cell>
          <cell r="L441" t="str">
            <v>01</v>
          </cell>
          <cell r="M441" t="str">
            <v>99</v>
          </cell>
          <cell r="N441" t="str">
            <v>D</v>
          </cell>
          <cell r="O441" t="str">
            <v>C</v>
          </cell>
          <cell r="P441" t="str">
            <v>V</v>
          </cell>
          <cell r="Q441"/>
          <cell r="R441" t="str">
            <v>0700</v>
          </cell>
          <cell r="S441" t="str">
            <v>B11</v>
          </cell>
        </row>
        <row r="442">
          <cell r="B442" t="str">
            <v>6080</v>
          </cell>
          <cell r="C442" t="str">
            <v>CORPORATE PLANNING</v>
          </cell>
          <cell r="D442" t="str">
            <v>6080</v>
          </cell>
          <cell r="E442" t="str">
            <v>6080</v>
          </cell>
          <cell r="F442" t="str">
            <v>6080</v>
          </cell>
          <cell r="G442" t="str">
            <v>6080</v>
          </cell>
          <cell r="H442" t="str">
            <v>1000</v>
          </cell>
          <cell r="I442" t="str">
            <v>C</v>
          </cell>
          <cell r="J442" t="str">
            <v>2</v>
          </cell>
          <cell r="K442" t="str">
            <v>S26</v>
          </cell>
          <cell r="L442" t="str">
            <v>01</v>
          </cell>
          <cell r="M442" t="str">
            <v>99</v>
          </cell>
          <cell r="N442" t="str">
            <v>O</v>
          </cell>
          <cell r="O442" t="str">
            <v>G</v>
          </cell>
          <cell r="P442" t="str">
            <v>F</v>
          </cell>
          <cell r="Q442"/>
          <cell r="R442"/>
          <cell r="S442" t="str">
            <v>S26</v>
          </cell>
        </row>
        <row r="443">
          <cell r="B443" t="str">
            <v>6085</v>
          </cell>
          <cell r="C443" t="str">
            <v>MARKET RESEARCH</v>
          </cell>
          <cell r="D443" t="str">
            <v>6085</v>
          </cell>
          <cell r="E443" t="str">
            <v>6050</v>
          </cell>
          <cell r="F443" t="str">
            <v>5000</v>
          </cell>
          <cell r="G443" t="str">
            <v>5000</v>
          </cell>
          <cell r="H443" t="str">
            <v>1000</v>
          </cell>
          <cell r="I443" t="str">
            <v>C</v>
          </cell>
          <cell r="J443" t="str">
            <v>2</v>
          </cell>
          <cell r="K443" t="str">
            <v>B01</v>
          </cell>
          <cell r="L443" t="str">
            <v>01</v>
          </cell>
          <cell r="M443" t="str">
            <v>99</v>
          </cell>
          <cell r="N443" t="str">
            <v>D</v>
          </cell>
          <cell r="O443" t="str">
            <v>G</v>
          </cell>
          <cell r="P443" t="str">
            <v>F</v>
          </cell>
          <cell r="Q443"/>
          <cell r="R443" t="str">
            <v>1297</v>
          </cell>
          <cell r="S443" t="str">
            <v>B01</v>
          </cell>
        </row>
        <row r="444">
          <cell r="B444" t="str">
            <v>6088</v>
          </cell>
          <cell r="C444" t="str">
            <v>CORP PLANNING MGMT</v>
          </cell>
          <cell r="D444" t="str">
            <v>6080</v>
          </cell>
          <cell r="E444" t="str">
            <v>6080</v>
          </cell>
          <cell r="F444" t="str">
            <v>6080</v>
          </cell>
          <cell r="G444" t="str">
            <v>6080</v>
          </cell>
          <cell r="H444" t="str">
            <v>1000</v>
          </cell>
          <cell r="I444" t="str">
            <v>C</v>
          </cell>
          <cell r="J444" t="str">
            <v>2</v>
          </cell>
          <cell r="K444" t="str">
            <v>S26</v>
          </cell>
          <cell r="L444"/>
          <cell r="M444" t="str">
            <v>99</v>
          </cell>
          <cell r="N444" t="str">
            <v>O</v>
          </cell>
          <cell r="O444" t="str">
            <v>G</v>
          </cell>
          <cell r="P444" t="str">
            <v>F</v>
          </cell>
          <cell r="Q444"/>
          <cell r="R444" t="str">
            <v>0604</v>
          </cell>
          <cell r="S444" t="str">
            <v>S26</v>
          </cell>
        </row>
        <row r="445">
          <cell r="B445" t="str">
            <v>6101</v>
          </cell>
          <cell r="C445" t="str">
            <v>PCM-CLINICAL PHRM DT</v>
          </cell>
          <cell r="D445" t="str">
            <v>9101</v>
          </cell>
          <cell r="E445" t="str">
            <v>9101</v>
          </cell>
          <cell r="F445" t="str">
            <v>9101</v>
          </cell>
          <cell r="G445" t="str">
            <v>9470</v>
          </cell>
          <cell r="H445" t="str">
            <v>1000</v>
          </cell>
          <cell r="I445" t="str">
            <v>C</v>
          </cell>
          <cell r="J445" t="str">
            <v>1</v>
          </cell>
          <cell r="K445" t="str">
            <v>B10</v>
          </cell>
          <cell r="L445" t="str">
            <v>01</v>
          </cell>
          <cell r="M445" t="str">
            <v>99</v>
          </cell>
          <cell r="N445" t="str">
            <v>D</v>
          </cell>
          <cell r="O445" t="str">
            <v>C</v>
          </cell>
          <cell r="P445" t="str">
            <v>V</v>
          </cell>
          <cell r="Q445"/>
          <cell r="R445" t="str">
            <v>0502</v>
          </cell>
          <cell r="S445" t="str">
            <v>B10</v>
          </cell>
        </row>
        <row r="446">
          <cell r="B446" t="str">
            <v>6102</v>
          </cell>
          <cell r="C446" t="str">
            <v>PROD MAN WELL/PREV</v>
          </cell>
          <cell r="D446" t="str">
            <v>6102</v>
          </cell>
          <cell r="E446" t="str">
            <v>8601</v>
          </cell>
          <cell r="F446" t="str">
            <v>8594</v>
          </cell>
          <cell r="G446" t="str">
            <v>7000</v>
          </cell>
          <cell r="H446" t="str">
            <v>1000</v>
          </cell>
          <cell r="I446" t="str">
            <v>C</v>
          </cell>
          <cell r="J446" t="str">
            <v>3</v>
          </cell>
          <cell r="K446" t="str">
            <v>B10</v>
          </cell>
          <cell r="L446" t="str">
            <v>01</v>
          </cell>
          <cell r="M446" t="str">
            <v>99</v>
          </cell>
          <cell r="N446" t="str">
            <v>I</v>
          </cell>
          <cell r="O446" t="str">
            <v>G</v>
          </cell>
          <cell r="P446" t="str">
            <v>F</v>
          </cell>
          <cell r="Q446"/>
          <cell r="R446" t="str">
            <v>1297</v>
          </cell>
          <cell r="S446" t="str">
            <v>B10</v>
          </cell>
        </row>
        <row r="447">
          <cell r="B447" t="str">
            <v>6105</v>
          </cell>
          <cell r="C447" t="str">
            <v>PROD MAN BLUE RIBBON</v>
          </cell>
          <cell r="D447" t="str">
            <v>6102</v>
          </cell>
          <cell r="E447" t="str">
            <v>8601</v>
          </cell>
          <cell r="F447" t="str">
            <v>8594</v>
          </cell>
          <cell r="G447" t="str">
            <v>7000</v>
          </cell>
          <cell r="H447" t="str">
            <v>1000</v>
          </cell>
          <cell r="I447" t="str">
            <v>C</v>
          </cell>
          <cell r="J447" t="str">
            <v>3</v>
          </cell>
          <cell r="K447" t="str">
            <v>B10</v>
          </cell>
          <cell r="L447" t="str">
            <v>01</v>
          </cell>
          <cell r="M447" t="str">
            <v>99</v>
          </cell>
          <cell r="N447" t="str">
            <v>I</v>
          </cell>
          <cell r="O447" t="str">
            <v>G</v>
          </cell>
          <cell r="P447" t="str">
            <v>V</v>
          </cell>
          <cell r="Q447"/>
          <cell r="R447" t="str">
            <v>1297</v>
          </cell>
          <cell r="S447" t="str">
            <v>B10</v>
          </cell>
        </row>
        <row r="448">
          <cell r="B448" t="str">
            <v>6152</v>
          </cell>
          <cell r="C448" t="str">
            <v>PROV REL &amp; COMMUN</v>
          </cell>
          <cell r="D448" t="str">
            <v>6152</v>
          </cell>
          <cell r="E448" t="str">
            <v>6152</v>
          </cell>
          <cell r="F448" t="str">
            <v>8606</v>
          </cell>
          <cell r="G448" t="str">
            <v>7000</v>
          </cell>
          <cell r="H448" t="str">
            <v>1000</v>
          </cell>
          <cell r="I448" t="str">
            <v>C</v>
          </cell>
          <cell r="J448" t="str">
            <v>3</v>
          </cell>
          <cell r="K448" t="str">
            <v>B11</v>
          </cell>
          <cell r="L448" t="str">
            <v>95</v>
          </cell>
          <cell r="M448" t="str">
            <v>K6</v>
          </cell>
          <cell r="N448" t="str">
            <v>I</v>
          </cell>
          <cell r="O448" t="str">
            <v>G</v>
          </cell>
          <cell r="P448" t="str">
            <v>F</v>
          </cell>
          <cell r="Q448"/>
          <cell r="R448" t="str">
            <v>1291</v>
          </cell>
          <cell r="S448" t="str">
            <v>B11</v>
          </cell>
        </row>
        <row r="449">
          <cell r="B449" t="str">
            <v>6200</v>
          </cell>
          <cell r="C449" t="str">
            <v>HEALTH CARE SERVICES</v>
          </cell>
          <cell r="D449" t="str">
            <v>7000</v>
          </cell>
          <cell r="E449" t="str">
            <v>7000</v>
          </cell>
          <cell r="F449" t="str">
            <v>7000</v>
          </cell>
          <cell r="G449" t="str">
            <v>7000</v>
          </cell>
          <cell r="H449" t="str">
            <v>1000</v>
          </cell>
          <cell r="I449" t="str">
            <v>C</v>
          </cell>
          <cell r="J449" t="str">
            <v>2</v>
          </cell>
          <cell r="K449" t="str">
            <v>S21</v>
          </cell>
          <cell r="L449" t="str">
            <v>01</v>
          </cell>
          <cell r="M449" t="str">
            <v>E</v>
          </cell>
          <cell r="N449" t="str">
            <v>D</v>
          </cell>
          <cell r="O449" t="str">
            <v>G</v>
          </cell>
          <cell r="P449" t="str">
            <v>F</v>
          </cell>
          <cell r="Q449" t="str">
            <v>0902</v>
          </cell>
          <cell r="R449" t="str">
            <v>0998</v>
          </cell>
          <cell r="S449" t="str">
            <v>S21</v>
          </cell>
        </row>
        <row r="450">
          <cell r="B450" t="str">
            <v>6201</v>
          </cell>
          <cell r="C450" t="str">
            <v>ACCT REPT VIA WEB</v>
          </cell>
          <cell r="D450" t="str">
            <v>9101</v>
          </cell>
          <cell r="E450" t="str">
            <v>9101</v>
          </cell>
          <cell r="F450" t="str">
            <v>9101</v>
          </cell>
          <cell r="G450" t="str">
            <v>9470</v>
          </cell>
          <cell r="H450" t="str">
            <v>1000</v>
          </cell>
          <cell r="I450" t="str">
            <v>C</v>
          </cell>
          <cell r="J450" t="str">
            <v>1</v>
          </cell>
          <cell r="K450" t="str">
            <v>B07</v>
          </cell>
          <cell r="L450" t="str">
            <v>01</v>
          </cell>
          <cell r="M450" t="str">
            <v>99</v>
          </cell>
          <cell r="N450" t="str">
            <v>I</v>
          </cell>
          <cell r="O450" t="str">
            <v>G</v>
          </cell>
          <cell r="P450" t="str">
            <v>V</v>
          </cell>
          <cell r="Q450"/>
          <cell r="R450" t="str">
            <v>0402</v>
          </cell>
          <cell r="S450" t="str">
            <v>B07</v>
          </cell>
        </row>
        <row r="451">
          <cell r="B451" t="str">
            <v>6212</v>
          </cell>
          <cell r="C451" t="str">
            <v>RE STRATEGY &amp; FACIL</v>
          </cell>
          <cell r="D451" t="str">
            <v>6212</v>
          </cell>
          <cell r="E451" t="str">
            <v>1542</v>
          </cell>
          <cell r="F451" t="str">
            <v>5300</v>
          </cell>
          <cell r="G451" t="str">
            <v>5000</v>
          </cell>
          <cell r="H451" t="str">
            <v>1000</v>
          </cell>
          <cell r="I451" t="str">
            <v>C</v>
          </cell>
          <cell r="J451" t="str">
            <v>1</v>
          </cell>
          <cell r="K451" t="str">
            <v>B06</v>
          </cell>
          <cell r="L451" t="str">
            <v>8</v>
          </cell>
          <cell r="M451" t="str">
            <v>99</v>
          </cell>
          <cell r="N451" t="str">
            <v>I</v>
          </cell>
          <cell r="O451"/>
          <cell r="P451"/>
          <cell r="Q451"/>
          <cell r="R451" t="str">
            <v>0504</v>
          </cell>
          <cell r="S451" t="str">
            <v>B06</v>
          </cell>
        </row>
        <row r="452">
          <cell r="B452" t="str">
            <v>6224</v>
          </cell>
          <cell r="C452" t="str">
            <v>VRU UPGR TO WIN 2000</v>
          </cell>
          <cell r="D452" t="str">
            <v>9101</v>
          </cell>
          <cell r="E452" t="str">
            <v>9101</v>
          </cell>
          <cell r="F452" t="str">
            <v>9101</v>
          </cell>
          <cell r="G452" t="str">
            <v>9470</v>
          </cell>
          <cell r="H452" t="str">
            <v>1000</v>
          </cell>
          <cell r="I452" t="str">
            <v>C</v>
          </cell>
          <cell r="J452" t="str">
            <v>2</v>
          </cell>
          <cell r="K452" t="str">
            <v>B07</v>
          </cell>
          <cell r="L452" t="str">
            <v>1</v>
          </cell>
          <cell r="M452" t="str">
            <v>C</v>
          </cell>
          <cell r="N452" t="str">
            <v>I</v>
          </cell>
          <cell r="O452"/>
          <cell r="P452"/>
          <cell r="Q452"/>
          <cell r="R452" t="str">
            <v>0104</v>
          </cell>
          <cell r="S452" t="str">
            <v>B07</v>
          </cell>
        </row>
        <row r="453">
          <cell r="B453" t="str">
            <v>6245</v>
          </cell>
          <cell r="C453" t="str">
            <v>GPIP/RADIOLOGY MGMT</v>
          </cell>
          <cell r="D453" t="str">
            <v>9101</v>
          </cell>
          <cell r="E453" t="str">
            <v>9101</v>
          </cell>
          <cell r="F453" t="str">
            <v>9101</v>
          </cell>
          <cell r="G453" t="str">
            <v>9470</v>
          </cell>
          <cell r="H453" t="str">
            <v>1000</v>
          </cell>
          <cell r="I453" t="str">
            <v>C</v>
          </cell>
          <cell r="J453" t="str">
            <v>1</v>
          </cell>
          <cell r="K453" t="str">
            <v>B07</v>
          </cell>
          <cell r="L453" t="str">
            <v>99</v>
          </cell>
          <cell r="M453" t="str">
            <v>99</v>
          </cell>
          <cell r="N453" t="str">
            <v>I</v>
          </cell>
          <cell r="O453" t="str">
            <v>G</v>
          </cell>
          <cell r="P453" t="str">
            <v>V</v>
          </cell>
          <cell r="Q453"/>
          <cell r="R453" t="str">
            <v>1202</v>
          </cell>
          <cell r="S453" t="str">
            <v>B07</v>
          </cell>
        </row>
        <row r="454">
          <cell r="B454" t="str">
            <v>6291</v>
          </cell>
          <cell r="C454" t="str">
            <v>CLINICAL PHARMACY</v>
          </cell>
          <cell r="D454" t="str">
            <v>3242</v>
          </cell>
          <cell r="E454" t="str">
            <v>3242</v>
          </cell>
          <cell r="F454" t="str">
            <v>3242</v>
          </cell>
          <cell r="G454" t="str">
            <v>7000</v>
          </cell>
          <cell r="H454" t="str">
            <v>1000</v>
          </cell>
          <cell r="I454" t="str">
            <v>C</v>
          </cell>
          <cell r="J454" t="str">
            <v>3</v>
          </cell>
          <cell r="K454" t="str">
            <v>B10</v>
          </cell>
          <cell r="L454" t="str">
            <v>95</v>
          </cell>
          <cell r="M454" t="str">
            <v>99</v>
          </cell>
          <cell r="N454" t="str">
            <v>I</v>
          </cell>
          <cell r="O454" t="str">
            <v>G</v>
          </cell>
          <cell r="P454" t="str">
            <v>F</v>
          </cell>
          <cell r="Q454"/>
          <cell r="R454" t="str">
            <v>1291</v>
          </cell>
          <cell r="S454" t="str">
            <v>B10</v>
          </cell>
        </row>
        <row r="455">
          <cell r="B455" t="str">
            <v>6292</v>
          </cell>
          <cell r="C455" t="str">
            <v>SR MNGD CARE SERVICE</v>
          </cell>
          <cell r="D455" t="str">
            <v>8631</v>
          </cell>
          <cell r="E455" t="str">
            <v>8631</v>
          </cell>
          <cell r="F455" t="str">
            <v>8594</v>
          </cell>
          <cell r="G455" t="str">
            <v>7000</v>
          </cell>
          <cell r="H455" t="str">
            <v>1000</v>
          </cell>
          <cell r="I455" t="str">
            <v>C</v>
          </cell>
          <cell r="J455" t="str">
            <v>1</v>
          </cell>
          <cell r="K455" t="str">
            <v>B06</v>
          </cell>
          <cell r="L455" t="str">
            <v>95</v>
          </cell>
          <cell r="M455" t="str">
            <v>99</v>
          </cell>
          <cell r="N455" t="str">
            <v>D</v>
          </cell>
          <cell r="O455" t="str">
            <v>G</v>
          </cell>
          <cell r="P455" t="str">
            <v>F</v>
          </cell>
          <cell r="Q455"/>
          <cell r="R455" t="str">
            <v>1291</v>
          </cell>
          <cell r="S455" t="str">
            <v>B06</v>
          </cell>
        </row>
        <row r="456">
          <cell r="B456" t="str">
            <v>6301</v>
          </cell>
          <cell r="C456" t="str">
            <v>WORCESTER CONST</v>
          </cell>
          <cell r="D456" t="str">
            <v>2992</v>
          </cell>
          <cell r="E456" t="str">
            <v>2992</v>
          </cell>
          <cell r="F456" t="str">
            <v>9890</v>
          </cell>
          <cell r="G456" t="str">
            <v>9470</v>
          </cell>
          <cell r="H456" t="str">
            <v>1000</v>
          </cell>
          <cell r="I456" t="str">
            <v>C</v>
          </cell>
          <cell r="J456" t="str">
            <v>1</v>
          </cell>
          <cell r="K456" t="str">
            <v>S23</v>
          </cell>
          <cell r="L456" t="str">
            <v>73</v>
          </cell>
          <cell r="M456" t="str">
            <v>E</v>
          </cell>
          <cell r="N456" t="str">
            <v>I</v>
          </cell>
          <cell r="O456" t="str">
            <v>G</v>
          </cell>
          <cell r="P456" t="str">
            <v>F</v>
          </cell>
          <cell r="Q456"/>
          <cell r="R456" t="str">
            <v>0502</v>
          </cell>
          <cell r="S456" t="str">
            <v>S23</v>
          </cell>
        </row>
        <row r="457">
          <cell r="B457" t="str">
            <v>6310</v>
          </cell>
          <cell r="C457" t="str">
            <v>CLIN COORD MED DIRS</v>
          </cell>
          <cell r="D457" t="str">
            <v>6310</v>
          </cell>
          <cell r="E457" t="str">
            <v>6310</v>
          </cell>
          <cell r="F457" t="str">
            <v>8594</v>
          </cell>
          <cell r="G457" t="str">
            <v>7000</v>
          </cell>
          <cell r="H457" t="str">
            <v>1000</v>
          </cell>
          <cell r="I457" t="str">
            <v>C</v>
          </cell>
          <cell r="J457" t="str">
            <v>3</v>
          </cell>
          <cell r="K457" t="str">
            <v>B10</v>
          </cell>
          <cell r="L457" t="str">
            <v>95</v>
          </cell>
          <cell r="M457" t="str">
            <v>K6</v>
          </cell>
          <cell r="N457" t="str">
            <v>I</v>
          </cell>
          <cell r="O457" t="str">
            <v>G</v>
          </cell>
          <cell r="P457" t="str">
            <v>F</v>
          </cell>
          <cell r="Q457"/>
          <cell r="R457" t="str">
            <v>1297</v>
          </cell>
          <cell r="S457" t="str">
            <v>B10</v>
          </cell>
        </row>
        <row r="458">
          <cell r="B458" t="str">
            <v>6330</v>
          </cell>
          <cell r="C458" t="str">
            <v>FEP MEDICAL MGMT</v>
          </cell>
          <cell r="D458" t="str">
            <v>1410</v>
          </cell>
          <cell r="E458" t="str">
            <v>8845</v>
          </cell>
          <cell r="F458" t="str">
            <v>8594</v>
          </cell>
          <cell r="G458" t="str">
            <v>7000</v>
          </cell>
          <cell r="H458" t="str">
            <v>1000</v>
          </cell>
          <cell r="I458" t="str">
            <v>C</v>
          </cell>
          <cell r="J458" t="str">
            <v>3</v>
          </cell>
          <cell r="K458" t="str">
            <v>B10</v>
          </cell>
          <cell r="L458" t="str">
            <v>12</v>
          </cell>
          <cell r="M458" t="str">
            <v>K2</v>
          </cell>
          <cell r="N458" t="str">
            <v>I</v>
          </cell>
          <cell r="O458" t="str">
            <v>G</v>
          </cell>
          <cell r="P458" t="str">
            <v>F</v>
          </cell>
          <cell r="Q458"/>
          <cell r="R458" t="str">
            <v>1094</v>
          </cell>
          <cell r="S458" t="str">
            <v>B10</v>
          </cell>
        </row>
        <row r="459">
          <cell r="B459" t="str">
            <v>6333</v>
          </cell>
          <cell r="C459" t="str">
            <v>CHIEF MD EXECUTIVE</v>
          </cell>
          <cell r="D459" t="str">
            <v>6333</v>
          </cell>
          <cell r="E459" t="str">
            <v>6333</v>
          </cell>
          <cell r="F459" t="str">
            <v>6333</v>
          </cell>
          <cell r="G459" t="str">
            <v>7000</v>
          </cell>
          <cell r="H459" t="str">
            <v>1000</v>
          </cell>
          <cell r="I459" t="str">
            <v>C</v>
          </cell>
          <cell r="J459" t="str">
            <v>3</v>
          </cell>
          <cell r="K459" t="str">
            <v>B11</v>
          </cell>
          <cell r="L459" t="str">
            <v>56</v>
          </cell>
          <cell r="M459" t="str">
            <v>K6</v>
          </cell>
          <cell r="N459" t="str">
            <v>I</v>
          </cell>
          <cell r="O459" t="str">
            <v>G</v>
          </cell>
          <cell r="P459" t="str">
            <v>F</v>
          </cell>
          <cell r="Q459"/>
          <cell r="R459" t="str">
            <v>1192</v>
          </cell>
          <cell r="S459" t="str">
            <v>B11</v>
          </cell>
        </row>
        <row r="460">
          <cell r="B460" t="str">
            <v>6335</v>
          </cell>
          <cell r="C460" t="str">
            <v>HEALTH OPERATIONS</v>
          </cell>
          <cell r="D460" t="str">
            <v>6335</v>
          </cell>
          <cell r="E460" t="str">
            <v>8845</v>
          </cell>
          <cell r="F460" t="str">
            <v>8594</v>
          </cell>
          <cell r="G460" t="str">
            <v>7000</v>
          </cell>
          <cell r="H460" t="str">
            <v>1000</v>
          </cell>
          <cell r="I460" t="str">
            <v>C</v>
          </cell>
          <cell r="J460" t="str">
            <v>3</v>
          </cell>
          <cell r="K460" t="str">
            <v>B10</v>
          </cell>
          <cell r="L460" t="str">
            <v>56</v>
          </cell>
          <cell r="M460" t="str">
            <v>K2</v>
          </cell>
          <cell r="N460" t="str">
            <v>I</v>
          </cell>
          <cell r="O460" t="str">
            <v>G</v>
          </cell>
          <cell r="P460" t="str">
            <v>F</v>
          </cell>
          <cell r="Q460"/>
          <cell r="R460" t="str">
            <v>1297</v>
          </cell>
          <cell r="S460" t="str">
            <v>B10</v>
          </cell>
        </row>
        <row r="461">
          <cell r="B461" t="str">
            <v>6341</v>
          </cell>
          <cell r="C461" t="str">
            <v>PROVIDER SUPPORT</v>
          </cell>
          <cell r="D461" t="str">
            <v>6341</v>
          </cell>
          <cell r="E461" t="str">
            <v>6341</v>
          </cell>
          <cell r="F461" t="str">
            <v>8606</v>
          </cell>
          <cell r="G461" t="str">
            <v>7000</v>
          </cell>
          <cell r="H461" t="str">
            <v>1000</v>
          </cell>
          <cell r="I461" t="str">
            <v>C</v>
          </cell>
          <cell r="J461" t="str">
            <v>3</v>
          </cell>
          <cell r="K461" t="str">
            <v>B10</v>
          </cell>
          <cell r="L461" t="str">
            <v>63</v>
          </cell>
          <cell r="M461" t="str">
            <v>99</v>
          </cell>
          <cell r="N461" t="str">
            <v>I</v>
          </cell>
          <cell r="O461" t="str">
            <v>G</v>
          </cell>
          <cell r="P461" t="str">
            <v>F</v>
          </cell>
          <cell r="Q461"/>
          <cell r="R461" t="str">
            <v>1193</v>
          </cell>
          <cell r="S461" t="str">
            <v>B10</v>
          </cell>
        </row>
        <row r="462">
          <cell r="B462" t="str">
            <v>6373</v>
          </cell>
          <cell r="C462" t="str">
            <v>DUNN &amp; BRADSTREET</v>
          </cell>
          <cell r="D462" t="str">
            <v>9101</v>
          </cell>
          <cell r="E462" t="str">
            <v>9101</v>
          </cell>
          <cell r="F462" t="str">
            <v>9101</v>
          </cell>
          <cell r="G462" t="str">
            <v>9470</v>
          </cell>
          <cell r="H462" t="str">
            <v>1000</v>
          </cell>
          <cell r="I462" t="str">
            <v>C</v>
          </cell>
          <cell r="J462" t="str">
            <v>2</v>
          </cell>
          <cell r="K462" t="str">
            <v>B07</v>
          </cell>
          <cell r="L462" t="str">
            <v>1</v>
          </cell>
          <cell r="M462" t="str">
            <v>C</v>
          </cell>
          <cell r="N462" t="str">
            <v>I</v>
          </cell>
          <cell r="O462"/>
          <cell r="P462"/>
          <cell r="Q462"/>
          <cell r="R462" t="str">
            <v>0304</v>
          </cell>
          <cell r="S462" t="str">
            <v>B07</v>
          </cell>
        </row>
        <row r="463">
          <cell r="B463" t="str">
            <v>6400</v>
          </cell>
          <cell r="C463" t="str">
            <v>ANNUAL RBRVS BLD-DW</v>
          </cell>
          <cell r="D463" t="str">
            <v>9101</v>
          </cell>
          <cell r="E463" t="str">
            <v>9101</v>
          </cell>
          <cell r="F463" t="str">
            <v>9101</v>
          </cell>
          <cell r="G463" t="str">
            <v>9470</v>
          </cell>
          <cell r="H463" t="str">
            <v>1000</v>
          </cell>
          <cell r="I463" t="str">
            <v>C</v>
          </cell>
          <cell r="J463" t="str">
            <v>1</v>
          </cell>
          <cell r="K463" t="str">
            <v>B07</v>
          </cell>
          <cell r="L463" t="str">
            <v>01</v>
          </cell>
          <cell r="M463" t="str">
            <v>99</v>
          </cell>
          <cell r="N463" t="str">
            <v>I</v>
          </cell>
          <cell r="O463" t="str">
            <v>G</v>
          </cell>
          <cell r="P463" t="str">
            <v>V</v>
          </cell>
          <cell r="Q463" t="str">
            <v>0503</v>
          </cell>
          <cell r="R463" t="str">
            <v>0402</v>
          </cell>
          <cell r="S463" t="str">
            <v>B07</v>
          </cell>
        </row>
        <row r="464">
          <cell r="B464" t="str">
            <v>6401</v>
          </cell>
          <cell r="C464" t="str">
            <v>PHARMACY OPERATIONS</v>
          </cell>
          <cell r="D464" t="str">
            <v>6335</v>
          </cell>
          <cell r="E464" t="str">
            <v>8845</v>
          </cell>
          <cell r="F464" t="str">
            <v>8594</v>
          </cell>
          <cell r="G464" t="str">
            <v>7000</v>
          </cell>
          <cell r="H464" t="str">
            <v>1000</v>
          </cell>
          <cell r="I464" t="str">
            <v>C</v>
          </cell>
          <cell r="J464" t="str">
            <v>3</v>
          </cell>
          <cell r="K464" t="str">
            <v>B10</v>
          </cell>
          <cell r="L464" t="str">
            <v>12</v>
          </cell>
          <cell r="M464" t="str">
            <v>99</v>
          </cell>
          <cell r="N464" t="str">
            <v>I</v>
          </cell>
          <cell r="O464" t="str">
            <v>C</v>
          </cell>
          <cell r="P464" t="str">
            <v>V</v>
          </cell>
          <cell r="Q464"/>
          <cell r="R464" t="str">
            <v>0702</v>
          </cell>
          <cell r="S464" t="str">
            <v>B10</v>
          </cell>
        </row>
        <row r="465">
          <cell r="B465" t="str">
            <v>6414</v>
          </cell>
          <cell r="C465" t="str">
            <v>SBAS</v>
          </cell>
          <cell r="D465" t="str">
            <v>9101</v>
          </cell>
          <cell r="E465" t="str">
            <v>9101</v>
          </cell>
          <cell r="F465" t="str">
            <v>9101</v>
          </cell>
          <cell r="G465" t="str">
            <v>9470</v>
          </cell>
          <cell r="H465" t="str">
            <v>1000</v>
          </cell>
          <cell r="I465" t="str">
            <v>C</v>
          </cell>
          <cell r="J465" t="str">
            <v>1</v>
          </cell>
          <cell r="K465" t="str">
            <v>B07</v>
          </cell>
          <cell r="L465" t="str">
            <v>1</v>
          </cell>
          <cell r="M465" t="str">
            <v>C</v>
          </cell>
          <cell r="N465" t="str">
            <v>I</v>
          </cell>
          <cell r="O465"/>
          <cell r="P465"/>
          <cell r="Q465"/>
          <cell r="R465" t="str">
            <v>0304</v>
          </cell>
          <cell r="S465" t="str">
            <v>B07</v>
          </cell>
        </row>
        <row r="466">
          <cell r="B466" t="str">
            <v>6416</v>
          </cell>
          <cell r="C466" t="str">
            <v>HIPAA SECURITY</v>
          </cell>
          <cell r="D466" t="str">
            <v>3237</v>
          </cell>
          <cell r="E466" t="str">
            <v>9101</v>
          </cell>
          <cell r="F466" t="str">
            <v>9101</v>
          </cell>
          <cell r="G466" t="str">
            <v>9470</v>
          </cell>
          <cell r="H466" t="str">
            <v>1000</v>
          </cell>
          <cell r="I466" t="str">
            <v>C</v>
          </cell>
          <cell r="J466" t="str">
            <v>1</v>
          </cell>
          <cell r="K466" t="str">
            <v>B07</v>
          </cell>
          <cell r="L466" t="str">
            <v>1</v>
          </cell>
          <cell r="M466" t="str">
            <v>L</v>
          </cell>
          <cell r="N466" t="str">
            <v>I</v>
          </cell>
          <cell r="O466"/>
          <cell r="P466"/>
          <cell r="Q466"/>
          <cell r="R466" t="str">
            <v>0104</v>
          </cell>
          <cell r="S466" t="str">
            <v>B07</v>
          </cell>
        </row>
        <row r="467">
          <cell r="B467" t="str">
            <v>6489</v>
          </cell>
          <cell r="C467" t="str">
            <v>BSC REPORT WRITER</v>
          </cell>
          <cell r="D467" t="str">
            <v>9101</v>
          </cell>
          <cell r="E467" t="str">
            <v>9101</v>
          </cell>
          <cell r="F467" t="str">
            <v>9101</v>
          </cell>
          <cell r="G467" t="str">
            <v>9470</v>
          </cell>
          <cell r="H467" t="str">
            <v>1000</v>
          </cell>
          <cell r="I467" t="str">
            <v>C</v>
          </cell>
          <cell r="J467" t="str">
            <v>1</v>
          </cell>
          <cell r="K467" t="str">
            <v>B07</v>
          </cell>
          <cell r="L467" t="str">
            <v>01</v>
          </cell>
          <cell r="M467" t="str">
            <v>99</v>
          </cell>
          <cell r="N467" t="str">
            <v>I</v>
          </cell>
          <cell r="O467"/>
          <cell r="P467"/>
          <cell r="Q467"/>
          <cell r="R467" t="str">
            <v>0203</v>
          </cell>
          <cell r="S467" t="str">
            <v>B07</v>
          </cell>
        </row>
        <row r="468">
          <cell r="B468" t="str">
            <v>6514</v>
          </cell>
          <cell r="C468" t="str">
            <v>M A P</v>
          </cell>
          <cell r="D468" t="str">
            <v>4230</v>
          </cell>
          <cell r="E468" t="str">
            <v>4230</v>
          </cell>
          <cell r="F468" t="str">
            <v>4230</v>
          </cell>
          <cell r="G468" t="str">
            <v>4230</v>
          </cell>
          <cell r="H468" t="str">
            <v>1000</v>
          </cell>
          <cell r="I468" t="str">
            <v>D</v>
          </cell>
          <cell r="J468" t="str">
            <v>4</v>
          </cell>
          <cell r="K468" t="str">
            <v>S21</v>
          </cell>
          <cell r="L468" t="str">
            <v>1</v>
          </cell>
          <cell r="M468"/>
          <cell r="N468" t="str">
            <v>D</v>
          </cell>
          <cell r="O468" t="str">
            <v>G</v>
          </cell>
          <cell r="P468" t="str">
            <v>F</v>
          </cell>
          <cell r="Q468"/>
          <cell r="R468" t="str">
            <v>0703</v>
          </cell>
          <cell r="S468" t="str">
            <v>S21</v>
          </cell>
        </row>
        <row r="469">
          <cell r="B469" t="str">
            <v>6555</v>
          </cell>
          <cell r="C469" t="str">
            <v>MARKETING ADMIN</v>
          </cell>
          <cell r="D469" t="str">
            <v>6050</v>
          </cell>
          <cell r="E469" t="str">
            <v>6050</v>
          </cell>
          <cell r="F469" t="str">
            <v>5000</v>
          </cell>
          <cell r="G469" t="str">
            <v>5000</v>
          </cell>
          <cell r="H469" t="str">
            <v>1000</v>
          </cell>
          <cell r="I469" t="str">
            <v>C</v>
          </cell>
          <cell r="J469" t="str">
            <v>2</v>
          </cell>
          <cell r="K469" t="str">
            <v>B09</v>
          </cell>
          <cell r="L469"/>
          <cell r="M469" t="str">
            <v>99</v>
          </cell>
          <cell r="N469" t="str">
            <v>O</v>
          </cell>
          <cell r="O469" t="str">
            <v>G</v>
          </cell>
          <cell r="P469" t="str">
            <v>F</v>
          </cell>
          <cell r="Q469"/>
          <cell r="R469" t="str">
            <v>0604</v>
          </cell>
          <cell r="S469" t="str">
            <v>B09</v>
          </cell>
        </row>
        <row r="470">
          <cell r="B470" t="str">
            <v>6588</v>
          </cell>
          <cell r="C470" t="str">
            <v>NEW DIS MGMT-RARE</v>
          </cell>
          <cell r="D470" t="str">
            <v>9101</v>
          </cell>
          <cell r="E470" t="str">
            <v>9101</v>
          </cell>
          <cell r="F470" t="str">
            <v>9101</v>
          </cell>
          <cell r="G470" t="str">
            <v>9470</v>
          </cell>
          <cell r="H470" t="str">
            <v>1000</v>
          </cell>
          <cell r="I470" t="str">
            <v>C</v>
          </cell>
          <cell r="J470" t="str">
            <v>1</v>
          </cell>
          <cell r="K470" t="str">
            <v>B07</v>
          </cell>
          <cell r="L470" t="str">
            <v>01</v>
          </cell>
          <cell r="M470" t="str">
            <v>99</v>
          </cell>
          <cell r="N470" t="str">
            <v>D</v>
          </cell>
          <cell r="O470"/>
          <cell r="P470"/>
          <cell r="Q470"/>
          <cell r="R470" t="str">
            <v>0103</v>
          </cell>
          <cell r="S470" t="str">
            <v>B07</v>
          </cell>
        </row>
        <row r="471">
          <cell r="B471" t="str">
            <v>6589</v>
          </cell>
          <cell r="C471" t="str">
            <v>DIR GOVT PROG SALES</v>
          </cell>
          <cell r="D471" t="str">
            <v>6589</v>
          </cell>
          <cell r="E471" t="str">
            <v>1865</v>
          </cell>
          <cell r="F471" t="str">
            <v>5000</v>
          </cell>
          <cell r="G471" t="str">
            <v>5000</v>
          </cell>
          <cell r="H471" t="str">
            <v>1000</v>
          </cell>
          <cell r="I471" t="str">
            <v>C</v>
          </cell>
          <cell r="J471" t="str">
            <v>2</v>
          </cell>
          <cell r="K471" t="str">
            <v>B01</v>
          </cell>
          <cell r="L471" t="str">
            <v>1</v>
          </cell>
          <cell r="M471" t="str">
            <v>G</v>
          </cell>
          <cell r="N471" t="str">
            <v>D</v>
          </cell>
          <cell r="O471"/>
          <cell r="P471"/>
          <cell r="Q471"/>
          <cell r="R471" t="str">
            <v>0504</v>
          </cell>
          <cell r="S471" t="str">
            <v>B01</v>
          </cell>
        </row>
        <row r="472">
          <cell r="B472" t="str">
            <v>6605</v>
          </cell>
          <cell r="C472" t="str">
            <v>SRVR REPL CISCO/ICM</v>
          </cell>
          <cell r="D472" t="str">
            <v>9101</v>
          </cell>
          <cell r="E472" t="str">
            <v>9101</v>
          </cell>
          <cell r="F472" t="str">
            <v>9101</v>
          </cell>
          <cell r="G472" t="str">
            <v>9470</v>
          </cell>
          <cell r="H472" t="str">
            <v>1000</v>
          </cell>
          <cell r="I472" t="str">
            <v>C</v>
          </cell>
          <cell r="J472" t="str">
            <v>2</v>
          </cell>
          <cell r="K472" t="str">
            <v>B07</v>
          </cell>
          <cell r="L472" t="str">
            <v>1</v>
          </cell>
          <cell r="M472" t="str">
            <v>C</v>
          </cell>
          <cell r="N472" t="str">
            <v>I</v>
          </cell>
          <cell r="O472"/>
          <cell r="P472"/>
          <cell r="Q472"/>
          <cell r="R472" t="str">
            <v>0104</v>
          </cell>
          <cell r="S472" t="str">
            <v>B07</v>
          </cell>
        </row>
        <row r="473">
          <cell r="B473" t="str">
            <v>6616</v>
          </cell>
          <cell r="C473" t="str">
            <v>PROJECT SUPPORT POOL</v>
          </cell>
          <cell r="D473" t="str">
            <v>9101</v>
          </cell>
          <cell r="E473" t="str">
            <v>9101</v>
          </cell>
          <cell r="F473" t="str">
            <v>9101</v>
          </cell>
          <cell r="G473" t="str">
            <v>9470</v>
          </cell>
          <cell r="H473" t="str">
            <v>1000</v>
          </cell>
          <cell r="I473" t="str">
            <v>C</v>
          </cell>
          <cell r="J473" t="str">
            <v>1</v>
          </cell>
          <cell r="K473" t="str">
            <v>B07</v>
          </cell>
          <cell r="L473" t="str">
            <v>99</v>
          </cell>
          <cell r="M473" t="str">
            <v>C</v>
          </cell>
          <cell r="N473" t="str">
            <v>I</v>
          </cell>
          <cell r="O473" t="str">
            <v>G</v>
          </cell>
          <cell r="P473" t="str">
            <v>V</v>
          </cell>
          <cell r="Q473"/>
          <cell r="R473" t="str">
            <v>1202</v>
          </cell>
          <cell r="S473" t="str">
            <v>B07</v>
          </cell>
        </row>
        <row r="474">
          <cell r="B474" t="str">
            <v>6725</v>
          </cell>
          <cell r="C474" t="str">
            <v>CON CHOICE BLUE CALC</v>
          </cell>
          <cell r="D474" t="str">
            <v>5931</v>
          </cell>
          <cell r="E474" t="str">
            <v>9101</v>
          </cell>
          <cell r="F474" t="str">
            <v>9101</v>
          </cell>
          <cell r="G474" t="str">
            <v>9470</v>
          </cell>
          <cell r="H474" t="str">
            <v>1000</v>
          </cell>
          <cell r="I474" t="str">
            <v>C</v>
          </cell>
          <cell r="J474" t="str">
            <v>1</v>
          </cell>
          <cell r="K474" t="str">
            <v>B07</v>
          </cell>
          <cell r="L474" t="str">
            <v>1</v>
          </cell>
          <cell r="M474" t="str">
            <v>99</v>
          </cell>
          <cell r="N474" t="str">
            <v>I</v>
          </cell>
          <cell r="O474"/>
          <cell r="P474"/>
          <cell r="Q474"/>
          <cell r="R474" t="str">
            <v>0404</v>
          </cell>
          <cell r="S474" t="str">
            <v>B07</v>
          </cell>
        </row>
        <row r="475">
          <cell r="B475" t="str">
            <v>6752</v>
          </cell>
          <cell r="C475" t="str">
            <v>VOICE MAIL UPGRADE</v>
          </cell>
          <cell r="D475" t="str">
            <v>9101</v>
          </cell>
          <cell r="E475" t="str">
            <v>9101</v>
          </cell>
          <cell r="F475" t="str">
            <v>9101</v>
          </cell>
          <cell r="G475" t="str">
            <v>9470</v>
          </cell>
          <cell r="H475" t="str">
            <v>1000</v>
          </cell>
          <cell r="I475" t="str">
            <v>C</v>
          </cell>
          <cell r="J475" t="str">
            <v>1</v>
          </cell>
          <cell r="K475" t="str">
            <v>B07</v>
          </cell>
          <cell r="L475" t="str">
            <v>99</v>
          </cell>
          <cell r="M475" t="str">
            <v>C</v>
          </cell>
          <cell r="N475" t="str">
            <v>I</v>
          </cell>
          <cell r="O475" t="str">
            <v>G</v>
          </cell>
          <cell r="P475" t="str">
            <v>V</v>
          </cell>
          <cell r="Q475"/>
          <cell r="R475" t="str">
            <v>1202</v>
          </cell>
          <cell r="S475" t="str">
            <v>B07</v>
          </cell>
        </row>
        <row r="476">
          <cell r="B476" t="str">
            <v>6895</v>
          </cell>
          <cell r="C476" t="str">
            <v>ENROLLMENT OPERATONS</v>
          </cell>
          <cell r="D476" t="str">
            <v>6895</v>
          </cell>
          <cell r="E476" t="str">
            <v>8292</v>
          </cell>
          <cell r="F476" t="str">
            <v>5300</v>
          </cell>
          <cell r="G476" t="str">
            <v>5000</v>
          </cell>
          <cell r="H476" t="str">
            <v>1000</v>
          </cell>
          <cell r="I476" t="str">
            <v>C</v>
          </cell>
          <cell r="J476" t="str">
            <v>1</v>
          </cell>
          <cell r="K476" t="str">
            <v>B03</v>
          </cell>
          <cell r="L476" t="str">
            <v>09</v>
          </cell>
          <cell r="M476" t="str">
            <v>99</v>
          </cell>
          <cell r="N476" t="str">
            <v>D</v>
          </cell>
          <cell r="O476" t="str">
            <v>G</v>
          </cell>
          <cell r="P476" t="str">
            <v>F</v>
          </cell>
          <cell r="Q476"/>
          <cell r="R476" t="str">
            <v>0192</v>
          </cell>
          <cell r="S476" t="str">
            <v>B03</v>
          </cell>
        </row>
        <row r="477">
          <cell r="B477" t="str">
            <v>6896</v>
          </cell>
          <cell r="C477" t="str">
            <v>BUS ACCT TECH GROUP</v>
          </cell>
          <cell r="D477" t="str">
            <v>6895</v>
          </cell>
          <cell r="E477" t="str">
            <v>8292</v>
          </cell>
          <cell r="F477" t="str">
            <v>5300</v>
          </cell>
          <cell r="G477" t="str">
            <v>5000</v>
          </cell>
          <cell r="H477" t="str">
            <v>1000</v>
          </cell>
          <cell r="I477" t="str">
            <v>C</v>
          </cell>
          <cell r="J477" t="str">
            <v>1</v>
          </cell>
          <cell r="K477" t="str">
            <v>B03</v>
          </cell>
          <cell r="L477" t="str">
            <v>01</v>
          </cell>
          <cell r="M477" t="str">
            <v>99</v>
          </cell>
          <cell r="N477" t="str">
            <v>D</v>
          </cell>
          <cell r="O477" t="str">
            <v>G</v>
          </cell>
          <cell r="P477" t="str">
            <v>F</v>
          </cell>
          <cell r="Q477"/>
          <cell r="R477" t="str">
            <v>0592</v>
          </cell>
          <cell r="S477" t="str">
            <v>B03</v>
          </cell>
        </row>
        <row r="478">
          <cell r="B478" t="str">
            <v>6936</v>
          </cell>
          <cell r="C478" t="str">
            <v>HINGHAM CONSTRUCTION</v>
          </cell>
          <cell r="D478" t="str">
            <v>2992</v>
          </cell>
          <cell r="E478" t="str">
            <v>2992</v>
          </cell>
          <cell r="F478" t="str">
            <v>9890</v>
          </cell>
          <cell r="G478" t="str">
            <v>9470</v>
          </cell>
          <cell r="H478" t="str">
            <v>1000</v>
          </cell>
          <cell r="I478" t="str">
            <v>C</v>
          </cell>
          <cell r="J478" t="str">
            <v>1</v>
          </cell>
          <cell r="K478" t="str">
            <v>S23</v>
          </cell>
          <cell r="L478" t="str">
            <v>99</v>
          </cell>
          <cell r="M478" t="str">
            <v>E</v>
          </cell>
          <cell r="N478" t="str">
            <v>I</v>
          </cell>
          <cell r="O478"/>
          <cell r="P478"/>
          <cell r="Q478"/>
          <cell r="R478" t="str">
            <v>0303</v>
          </cell>
          <cell r="S478" t="str">
            <v>S23</v>
          </cell>
        </row>
        <row r="479">
          <cell r="B479" t="str">
            <v>7000</v>
          </cell>
          <cell r="C479" t="str">
            <v>HEALTH CARE SERVICES</v>
          </cell>
          <cell r="D479" t="str">
            <v>7000</v>
          </cell>
          <cell r="E479" t="str">
            <v>7000</v>
          </cell>
          <cell r="F479" t="str">
            <v>7000</v>
          </cell>
          <cell r="G479" t="str">
            <v>7000</v>
          </cell>
          <cell r="H479" t="str">
            <v>1000</v>
          </cell>
          <cell r="I479" t="str">
            <v>C</v>
          </cell>
          <cell r="J479" t="str">
            <v>3</v>
          </cell>
          <cell r="K479" t="str">
            <v>S21</v>
          </cell>
          <cell r="L479" t="str">
            <v>01</v>
          </cell>
          <cell r="M479" t="str">
            <v>C</v>
          </cell>
          <cell r="N479" t="str">
            <v>O</v>
          </cell>
          <cell r="O479" t="str">
            <v>G</v>
          </cell>
          <cell r="P479" t="str">
            <v>F</v>
          </cell>
          <cell r="Q479"/>
          <cell r="R479"/>
          <cell r="S479" t="str">
            <v>S21</v>
          </cell>
        </row>
        <row r="480">
          <cell r="B480" t="str">
            <v>7010</v>
          </cell>
          <cell r="C480" t="str">
            <v>MKT NEW BUS DEVELOP</v>
          </cell>
          <cell r="D480" t="str">
            <v>5050</v>
          </cell>
          <cell r="E480" t="str">
            <v>6050</v>
          </cell>
          <cell r="F480" t="str">
            <v>5000</v>
          </cell>
          <cell r="G480" t="str">
            <v>5000</v>
          </cell>
          <cell r="H480" t="str">
            <v>1000</v>
          </cell>
          <cell r="I480" t="str">
            <v>C</v>
          </cell>
          <cell r="J480" t="str">
            <v>2</v>
          </cell>
          <cell r="K480" t="str">
            <v>B08</v>
          </cell>
          <cell r="L480" t="str">
            <v>01</v>
          </cell>
          <cell r="M480" t="str">
            <v>99</v>
          </cell>
          <cell r="N480" t="str">
            <v>I</v>
          </cell>
          <cell r="O480" t="str">
            <v>G</v>
          </cell>
          <cell r="P480" t="str">
            <v>F</v>
          </cell>
          <cell r="Q480" t="str">
            <v>0103</v>
          </cell>
          <cell r="R480" t="str">
            <v>1297</v>
          </cell>
          <cell r="S480" t="str">
            <v>B08</v>
          </cell>
        </row>
        <row r="481">
          <cell r="B481" t="str">
            <v>7023</v>
          </cell>
          <cell r="C481" t="str">
            <v>MKTG BROKER RELATION</v>
          </cell>
          <cell r="D481" t="str">
            <v>5050</v>
          </cell>
          <cell r="E481" t="str">
            <v>6050</v>
          </cell>
          <cell r="F481" t="str">
            <v>5000</v>
          </cell>
          <cell r="G481" t="str">
            <v>5000</v>
          </cell>
          <cell r="H481" t="str">
            <v>1000</v>
          </cell>
          <cell r="I481" t="str">
            <v>C</v>
          </cell>
          <cell r="J481" t="str">
            <v>2</v>
          </cell>
          <cell r="K481" t="str">
            <v>B08</v>
          </cell>
          <cell r="L481" t="str">
            <v>01</v>
          </cell>
          <cell r="M481" t="str">
            <v>99</v>
          </cell>
          <cell r="N481" t="str">
            <v>I</v>
          </cell>
          <cell r="O481" t="str">
            <v>G</v>
          </cell>
          <cell r="P481" t="str">
            <v>F</v>
          </cell>
          <cell r="Q481"/>
          <cell r="R481" t="str">
            <v>1297</v>
          </cell>
          <cell r="S481" t="str">
            <v>B08</v>
          </cell>
        </row>
        <row r="482">
          <cell r="B482" t="str">
            <v>7024</v>
          </cell>
          <cell r="C482" t="str">
            <v>MKTG INTRANET</v>
          </cell>
          <cell r="D482" t="str">
            <v>5050</v>
          </cell>
          <cell r="E482" t="str">
            <v>6050</v>
          </cell>
          <cell r="F482" t="str">
            <v>5000</v>
          </cell>
          <cell r="G482" t="str">
            <v>5000</v>
          </cell>
          <cell r="H482" t="str">
            <v>1000</v>
          </cell>
          <cell r="I482" t="str">
            <v>C</v>
          </cell>
          <cell r="J482" t="str">
            <v>2</v>
          </cell>
          <cell r="K482" t="str">
            <v>B08</v>
          </cell>
          <cell r="L482" t="str">
            <v>01</v>
          </cell>
          <cell r="M482" t="str">
            <v>99</v>
          </cell>
          <cell r="N482" t="str">
            <v>I</v>
          </cell>
          <cell r="O482" t="str">
            <v>G</v>
          </cell>
          <cell r="P482" t="str">
            <v>F</v>
          </cell>
          <cell r="Q482"/>
          <cell r="R482" t="str">
            <v>1297</v>
          </cell>
          <cell r="S482" t="str">
            <v>B08</v>
          </cell>
        </row>
        <row r="483">
          <cell r="B483" t="str">
            <v>7027</v>
          </cell>
          <cell r="C483" t="str">
            <v>MKTG ACCT RETENTION</v>
          </cell>
          <cell r="D483" t="str">
            <v>5050</v>
          </cell>
          <cell r="E483" t="str">
            <v>6050</v>
          </cell>
          <cell r="F483" t="str">
            <v>5000</v>
          </cell>
          <cell r="G483" t="str">
            <v>5000</v>
          </cell>
          <cell r="H483" t="str">
            <v>1000</v>
          </cell>
          <cell r="I483" t="str">
            <v>C</v>
          </cell>
          <cell r="J483" t="str">
            <v>2</v>
          </cell>
          <cell r="K483" t="str">
            <v>B08</v>
          </cell>
          <cell r="L483" t="str">
            <v>01</v>
          </cell>
          <cell r="M483" t="str">
            <v>99</v>
          </cell>
          <cell r="N483" t="str">
            <v>I</v>
          </cell>
          <cell r="O483" t="str">
            <v>G</v>
          </cell>
          <cell r="P483" t="str">
            <v>F</v>
          </cell>
          <cell r="Q483"/>
          <cell r="R483" t="str">
            <v>1297</v>
          </cell>
          <cell r="S483" t="str">
            <v>B08</v>
          </cell>
        </row>
        <row r="484">
          <cell r="B484" t="str">
            <v>7040</v>
          </cell>
          <cell r="C484" t="str">
            <v>ASSOC PRGS ADMIN</v>
          </cell>
          <cell r="D484" t="str">
            <v>7040</v>
          </cell>
          <cell r="E484" t="str">
            <v>8290</v>
          </cell>
          <cell r="F484" t="str">
            <v>8290</v>
          </cell>
          <cell r="G484" t="str">
            <v>8290</v>
          </cell>
          <cell r="H484" t="str">
            <v>1000</v>
          </cell>
          <cell r="I484" t="str">
            <v>C</v>
          </cell>
          <cell r="J484" t="str">
            <v>2</v>
          </cell>
          <cell r="K484" t="str">
            <v>S25</v>
          </cell>
          <cell r="L484" t="str">
            <v>99</v>
          </cell>
          <cell r="M484" t="str">
            <v>E</v>
          </cell>
          <cell r="N484" t="str">
            <v>O</v>
          </cell>
          <cell r="O484" t="str">
            <v>G</v>
          </cell>
          <cell r="P484" t="str">
            <v>F</v>
          </cell>
          <cell r="Q484"/>
          <cell r="R484" t="str">
            <v>0494</v>
          </cell>
          <cell r="S484" t="str">
            <v>S25</v>
          </cell>
        </row>
        <row r="485">
          <cell r="B485" t="str">
            <v>7061</v>
          </cell>
          <cell r="C485" t="str">
            <v>INFO MGMT DELIVERY</v>
          </cell>
          <cell r="D485" t="str">
            <v>7061</v>
          </cell>
          <cell r="E485" t="str">
            <v>7061</v>
          </cell>
          <cell r="F485" t="str">
            <v>7061</v>
          </cell>
          <cell r="G485" t="str">
            <v>8591</v>
          </cell>
          <cell r="H485" t="str">
            <v>1000</v>
          </cell>
          <cell r="I485" t="str">
            <v>C</v>
          </cell>
          <cell r="J485" t="str">
            <v>1</v>
          </cell>
          <cell r="K485" t="str">
            <v>B07</v>
          </cell>
          <cell r="L485" t="str">
            <v>01</v>
          </cell>
          <cell r="M485" t="str">
            <v>C</v>
          </cell>
          <cell r="N485" t="str">
            <v>I</v>
          </cell>
          <cell r="O485" t="str">
            <v>G</v>
          </cell>
          <cell r="P485" t="str">
            <v>F</v>
          </cell>
          <cell r="Q485"/>
          <cell r="R485" t="str">
            <v>0698</v>
          </cell>
          <cell r="S485" t="str">
            <v>B07</v>
          </cell>
        </row>
        <row r="486">
          <cell r="B486" t="str">
            <v>7062</v>
          </cell>
          <cell r="C486" t="str">
            <v>IMD DW REPORTING</v>
          </cell>
          <cell r="D486" t="str">
            <v>7062</v>
          </cell>
          <cell r="E486" t="str">
            <v>7062</v>
          </cell>
          <cell r="F486" t="str">
            <v>7061</v>
          </cell>
          <cell r="G486" t="str">
            <v>8591</v>
          </cell>
          <cell r="H486" t="str">
            <v>1000</v>
          </cell>
          <cell r="I486" t="str">
            <v>C</v>
          </cell>
          <cell r="J486" t="str">
            <v>1</v>
          </cell>
          <cell r="K486" t="str">
            <v>B07</v>
          </cell>
          <cell r="L486" t="str">
            <v>01</v>
          </cell>
          <cell r="M486" t="str">
            <v>99</v>
          </cell>
          <cell r="N486" t="str">
            <v>I</v>
          </cell>
          <cell r="O486" t="str">
            <v>G</v>
          </cell>
          <cell r="P486" t="str">
            <v>F</v>
          </cell>
          <cell r="Q486"/>
          <cell r="R486" t="str">
            <v>0698</v>
          </cell>
          <cell r="S486" t="str">
            <v>B07</v>
          </cell>
        </row>
        <row r="487">
          <cell r="B487" t="str">
            <v>7063</v>
          </cell>
          <cell r="C487" t="str">
            <v>DATA WAREHOUSE</v>
          </cell>
          <cell r="D487" t="str">
            <v>9101</v>
          </cell>
          <cell r="E487" t="str">
            <v>9101</v>
          </cell>
          <cell r="F487" t="str">
            <v>9101</v>
          </cell>
          <cell r="G487" t="str">
            <v>9470</v>
          </cell>
          <cell r="H487" t="str">
            <v>1000</v>
          </cell>
          <cell r="I487" t="str">
            <v>C</v>
          </cell>
          <cell r="J487" t="str">
            <v>1</v>
          </cell>
          <cell r="K487" t="str">
            <v>B07</v>
          </cell>
          <cell r="L487" t="str">
            <v>01</v>
          </cell>
          <cell r="M487" t="str">
            <v>99</v>
          </cell>
          <cell r="N487" t="str">
            <v>I</v>
          </cell>
          <cell r="O487" t="str">
            <v>G</v>
          </cell>
          <cell r="P487" t="str">
            <v>F</v>
          </cell>
          <cell r="Q487"/>
          <cell r="R487" t="str">
            <v>0698</v>
          </cell>
          <cell r="S487" t="str">
            <v>B07</v>
          </cell>
        </row>
        <row r="488">
          <cell r="B488" t="str">
            <v>7080</v>
          </cell>
          <cell r="C488" t="str">
            <v>INSURED BILLING</v>
          </cell>
          <cell r="D488" t="str">
            <v>7080</v>
          </cell>
          <cell r="E488" t="str">
            <v>4063</v>
          </cell>
          <cell r="F488" t="str">
            <v>4050</v>
          </cell>
          <cell r="G488" t="str">
            <v>4020</v>
          </cell>
          <cell r="H488" t="str">
            <v>1000</v>
          </cell>
          <cell r="I488" t="str">
            <v>C</v>
          </cell>
          <cell r="J488" t="str">
            <v>2</v>
          </cell>
          <cell r="K488" t="str">
            <v>B04</v>
          </cell>
          <cell r="L488" t="str">
            <v>09</v>
          </cell>
          <cell r="M488" t="str">
            <v>99</v>
          </cell>
          <cell r="N488" t="str">
            <v>I</v>
          </cell>
          <cell r="O488" t="str">
            <v>G</v>
          </cell>
          <cell r="P488" t="str">
            <v>F</v>
          </cell>
          <cell r="Q488"/>
          <cell r="R488"/>
          <cell r="S488" t="str">
            <v>B04</v>
          </cell>
        </row>
        <row r="489">
          <cell r="B489" t="str">
            <v>7101</v>
          </cell>
          <cell r="C489" t="str">
            <v>PCM-INTEGRATED LAB</v>
          </cell>
          <cell r="D489" t="str">
            <v>9101</v>
          </cell>
          <cell r="E489" t="str">
            <v>9101</v>
          </cell>
          <cell r="F489" t="str">
            <v>9101</v>
          </cell>
          <cell r="G489" t="str">
            <v>9470</v>
          </cell>
          <cell r="H489" t="str">
            <v>1000</v>
          </cell>
          <cell r="I489" t="str">
            <v>C</v>
          </cell>
          <cell r="J489" t="str">
            <v>1</v>
          </cell>
          <cell r="K489" t="str">
            <v>B10</v>
          </cell>
          <cell r="L489" t="str">
            <v>01</v>
          </cell>
          <cell r="M489" t="str">
            <v>99</v>
          </cell>
          <cell r="N489" t="str">
            <v>D</v>
          </cell>
          <cell r="O489" t="str">
            <v>C</v>
          </cell>
          <cell r="P489" t="str">
            <v>V</v>
          </cell>
          <cell r="Q489"/>
          <cell r="R489" t="str">
            <v>0502</v>
          </cell>
          <cell r="S489" t="str">
            <v>B10</v>
          </cell>
        </row>
        <row r="490">
          <cell r="B490" t="str">
            <v>7110</v>
          </cell>
          <cell r="C490" t="str">
            <v>DIV UNDERWRITING MGT</v>
          </cell>
          <cell r="D490" t="str">
            <v>7110</v>
          </cell>
          <cell r="E490" t="str">
            <v>7110</v>
          </cell>
          <cell r="F490" t="str">
            <v>7110</v>
          </cell>
          <cell r="G490" t="str">
            <v>4020</v>
          </cell>
          <cell r="H490" t="str">
            <v>1000</v>
          </cell>
          <cell r="I490" t="str">
            <v>C</v>
          </cell>
          <cell r="J490" t="str">
            <v>1</v>
          </cell>
          <cell r="K490" t="str">
            <v>B02</v>
          </cell>
          <cell r="L490" t="str">
            <v>12</v>
          </cell>
          <cell r="M490" t="str">
            <v>99</v>
          </cell>
          <cell r="N490" t="str">
            <v>I</v>
          </cell>
          <cell r="O490" t="str">
            <v>G</v>
          </cell>
          <cell r="P490" t="str">
            <v>F</v>
          </cell>
          <cell r="Q490"/>
          <cell r="R490"/>
          <cell r="S490" t="str">
            <v>B02</v>
          </cell>
        </row>
        <row r="491">
          <cell r="B491" t="str">
            <v>7117</v>
          </cell>
          <cell r="C491" t="str">
            <v>UNDEWRITING ADMIN</v>
          </cell>
          <cell r="D491" t="str">
            <v>7110</v>
          </cell>
          <cell r="E491" t="str">
            <v>7110</v>
          </cell>
          <cell r="F491" t="str">
            <v>7110</v>
          </cell>
          <cell r="G491" t="str">
            <v>4020</v>
          </cell>
          <cell r="H491" t="str">
            <v>1000</v>
          </cell>
          <cell r="I491" t="str">
            <v>C</v>
          </cell>
          <cell r="J491" t="str">
            <v>1</v>
          </cell>
          <cell r="K491" t="str">
            <v>B02</v>
          </cell>
          <cell r="L491"/>
          <cell r="M491" t="str">
            <v>99</v>
          </cell>
          <cell r="N491" t="str">
            <v>I</v>
          </cell>
          <cell r="O491" t="str">
            <v>G</v>
          </cell>
          <cell r="P491" t="str">
            <v>F</v>
          </cell>
          <cell r="Q491"/>
          <cell r="R491" t="str">
            <v>0604</v>
          </cell>
          <cell r="S491" t="str">
            <v>B02</v>
          </cell>
        </row>
        <row r="492">
          <cell r="B492" t="str">
            <v>7120</v>
          </cell>
          <cell r="C492" t="str">
            <v>GROUP ENROLL PROCESS</v>
          </cell>
          <cell r="D492" t="str">
            <v>6895</v>
          </cell>
          <cell r="E492" t="str">
            <v>8292</v>
          </cell>
          <cell r="F492" t="str">
            <v>5300</v>
          </cell>
          <cell r="G492" t="str">
            <v>5000</v>
          </cell>
          <cell r="H492" t="str">
            <v>1000</v>
          </cell>
          <cell r="I492" t="str">
            <v>C</v>
          </cell>
          <cell r="J492" t="str">
            <v>1</v>
          </cell>
          <cell r="K492" t="str">
            <v>B03</v>
          </cell>
          <cell r="L492" t="str">
            <v>12</v>
          </cell>
          <cell r="M492" t="str">
            <v>99</v>
          </cell>
          <cell r="N492" t="str">
            <v>I</v>
          </cell>
          <cell r="O492" t="str">
            <v>G</v>
          </cell>
          <cell r="P492" t="str">
            <v>F</v>
          </cell>
          <cell r="Q492"/>
          <cell r="R492"/>
          <cell r="S492" t="str">
            <v>B03</v>
          </cell>
        </row>
        <row r="493">
          <cell r="B493" t="str">
            <v>7123</v>
          </cell>
          <cell r="C493" t="str">
            <v>FINANCIAL UNDERWRITG</v>
          </cell>
          <cell r="D493" t="str">
            <v>7123</v>
          </cell>
          <cell r="E493" t="str">
            <v>7123</v>
          </cell>
          <cell r="F493" t="str">
            <v>7110</v>
          </cell>
          <cell r="G493" t="str">
            <v>4020</v>
          </cell>
          <cell r="H493" t="str">
            <v>1000</v>
          </cell>
          <cell r="I493" t="str">
            <v>C</v>
          </cell>
          <cell r="J493" t="str">
            <v>1</v>
          </cell>
          <cell r="K493" t="str">
            <v>B02</v>
          </cell>
          <cell r="L493" t="str">
            <v>99</v>
          </cell>
          <cell r="M493" t="str">
            <v>99</v>
          </cell>
          <cell r="N493" t="str">
            <v>I</v>
          </cell>
          <cell r="O493" t="str">
            <v>G</v>
          </cell>
          <cell r="P493" t="str">
            <v>F</v>
          </cell>
          <cell r="Q493"/>
          <cell r="R493" t="str">
            <v>0193</v>
          </cell>
          <cell r="S493" t="str">
            <v>B02</v>
          </cell>
        </row>
        <row r="494">
          <cell r="B494" t="str">
            <v>7150</v>
          </cell>
          <cell r="C494" t="str">
            <v>COMMERCIAL PRICING</v>
          </cell>
          <cell r="D494" t="str">
            <v>7150</v>
          </cell>
          <cell r="E494" t="str">
            <v>7150</v>
          </cell>
          <cell r="F494" t="str">
            <v>7160</v>
          </cell>
          <cell r="G494" t="str">
            <v>4020</v>
          </cell>
          <cell r="H494" t="str">
            <v>1000</v>
          </cell>
          <cell r="I494" t="str">
            <v>C</v>
          </cell>
          <cell r="J494" t="str">
            <v>2</v>
          </cell>
          <cell r="K494" t="str">
            <v>S24</v>
          </cell>
          <cell r="L494" t="str">
            <v>01</v>
          </cell>
          <cell r="M494" t="str">
            <v>99</v>
          </cell>
          <cell r="N494" t="str">
            <v>O</v>
          </cell>
          <cell r="O494" t="str">
            <v>G</v>
          </cell>
          <cell r="P494" t="str">
            <v>F</v>
          </cell>
          <cell r="Q494"/>
          <cell r="R494"/>
          <cell r="S494" t="str">
            <v>S24</v>
          </cell>
        </row>
        <row r="495">
          <cell r="B495" t="str">
            <v>7160</v>
          </cell>
          <cell r="C495" t="str">
            <v>ACTUARY&amp;FIN PROV MGT</v>
          </cell>
          <cell r="D495" t="str">
            <v>7160</v>
          </cell>
          <cell r="E495" t="str">
            <v>7160</v>
          </cell>
          <cell r="F495" t="str">
            <v>7160</v>
          </cell>
          <cell r="G495" t="str">
            <v>4020</v>
          </cell>
          <cell r="H495" t="str">
            <v>1000</v>
          </cell>
          <cell r="I495" t="str">
            <v>C</v>
          </cell>
          <cell r="J495" t="str">
            <v>1</v>
          </cell>
          <cell r="K495" t="str">
            <v>S24</v>
          </cell>
          <cell r="L495" t="str">
            <v>01</v>
          </cell>
          <cell r="M495" t="str">
            <v>99</v>
          </cell>
          <cell r="N495" t="str">
            <v>O</v>
          </cell>
          <cell r="O495" t="str">
            <v>G</v>
          </cell>
          <cell r="P495" t="str">
            <v>F</v>
          </cell>
          <cell r="Q495"/>
          <cell r="R495"/>
          <cell r="S495" t="str">
            <v>S24</v>
          </cell>
        </row>
        <row r="496">
          <cell r="B496" t="str">
            <v>7166</v>
          </cell>
          <cell r="C496" t="str">
            <v xml:space="preserve">ACTUARIAL </v>
          </cell>
          <cell r="D496" t="str">
            <v>7160</v>
          </cell>
          <cell r="E496" t="str">
            <v>7160</v>
          </cell>
          <cell r="F496" t="str">
            <v>7160</v>
          </cell>
          <cell r="G496" t="str">
            <v>4020</v>
          </cell>
          <cell r="H496" t="str">
            <v>1000</v>
          </cell>
          <cell r="I496" t="str">
            <v>C</v>
          </cell>
          <cell r="J496" t="str">
            <v>1</v>
          </cell>
          <cell r="K496" t="str">
            <v>S24</v>
          </cell>
          <cell r="L496"/>
          <cell r="M496" t="str">
            <v>99</v>
          </cell>
          <cell r="N496" t="str">
            <v>O</v>
          </cell>
          <cell r="O496" t="str">
            <v>G</v>
          </cell>
          <cell r="P496" t="str">
            <v>F</v>
          </cell>
          <cell r="Q496"/>
          <cell r="R496" t="str">
            <v>0604</v>
          </cell>
          <cell r="S496" t="str">
            <v>S24</v>
          </cell>
        </row>
        <row r="497">
          <cell r="B497" t="str">
            <v>7200</v>
          </cell>
          <cell r="C497" t="str">
            <v>PROD &amp; INFO SEC DEL</v>
          </cell>
          <cell r="D497" t="str">
            <v>7200</v>
          </cell>
          <cell r="E497" t="str">
            <v>7200</v>
          </cell>
          <cell r="F497" t="str">
            <v>7200</v>
          </cell>
          <cell r="G497" t="str">
            <v>8591</v>
          </cell>
          <cell r="H497" t="str">
            <v>1000</v>
          </cell>
          <cell r="I497" t="str">
            <v>C</v>
          </cell>
          <cell r="J497" t="str">
            <v>1</v>
          </cell>
          <cell r="K497" t="str">
            <v>B07</v>
          </cell>
          <cell r="L497" t="str">
            <v>03</v>
          </cell>
          <cell r="M497" t="str">
            <v>C</v>
          </cell>
          <cell r="N497" t="str">
            <v>I</v>
          </cell>
          <cell r="O497" t="str">
            <v>G</v>
          </cell>
          <cell r="P497" t="str">
            <v>F</v>
          </cell>
          <cell r="Q497"/>
          <cell r="R497" t="str">
            <v>1297</v>
          </cell>
          <cell r="S497" t="str">
            <v>B07</v>
          </cell>
        </row>
        <row r="498">
          <cell r="B498" t="str">
            <v>7207</v>
          </cell>
          <cell r="C498" t="str">
            <v>BUS COMMUNICATIONS</v>
          </cell>
          <cell r="D498" t="str">
            <v>7207</v>
          </cell>
          <cell r="E498" t="str">
            <v>1542</v>
          </cell>
          <cell r="F498" t="str">
            <v>5300</v>
          </cell>
          <cell r="G498" t="str">
            <v>5000</v>
          </cell>
          <cell r="H498" t="str">
            <v>1000</v>
          </cell>
          <cell r="I498" t="str">
            <v>C</v>
          </cell>
          <cell r="J498" t="str">
            <v>1</v>
          </cell>
          <cell r="K498" t="str">
            <v>B06</v>
          </cell>
          <cell r="L498" t="str">
            <v>8</v>
          </cell>
          <cell r="M498" t="str">
            <v>99</v>
          </cell>
          <cell r="N498" t="str">
            <v>I</v>
          </cell>
          <cell r="O498"/>
          <cell r="P498"/>
          <cell r="Q498"/>
          <cell r="R498" t="str">
            <v>0504</v>
          </cell>
          <cell r="S498" t="str">
            <v>B06</v>
          </cell>
        </row>
        <row r="499">
          <cell r="B499" t="str">
            <v>7220</v>
          </cell>
          <cell r="C499" t="str">
            <v>CORE ADMIN SYSTM DEL</v>
          </cell>
          <cell r="D499" t="str">
            <v>7220</v>
          </cell>
          <cell r="E499" t="str">
            <v>7220</v>
          </cell>
          <cell r="F499" t="str">
            <v>7220</v>
          </cell>
          <cell r="G499" t="str">
            <v>8591</v>
          </cell>
          <cell r="H499" t="str">
            <v>1000</v>
          </cell>
          <cell r="I499" t="str">
            <v>C</v>
          </cell>
          <cell r="J499" t="str">
            <v>1</v>
          </cell>
          <cell r="K499" t="str">
            <v>B07</v>
          </cell>
          <cell r="L499" t="str">
            <v>03</v>
          </cell>
          <cell r="M499" t="str">
            <v>C</v>
          </cell>
          <cell r="N499" t="str">
            <v>I</v>
          </cell>
          <cell r="O499" t="str">
            <v>G</v>
          </cell>
          <cell r="P499" t="str">
            <v>F</v>
          </cell>
          <cell r="Q499"/>
          <cell r="R499" t="str">
            <v>1297</v>
          </cell>
          <cell r="S499" t="str">
            <v>B07</v>
          </cell>
        </row>
        <row r="500">
          <cell r="B500" t="str">
            <v>7222</v>
          </cell>
          <cell r="C500" t="str">
            <v>PROD &amp; SECURITY MGMT</v>
          </cell>
          <cell r="D500" t="str">
            <v>7200</v>
          </cell>
          <cell r="E500" t="str">
            <v>7200</v>
          </cell>
          <cell r="F500" t="str">
            <v>7200</v>
          </cell>
          <cell r="G500" t="str">
            <v>8591</v>
          </cell>
          <cell r="H500" t="str">
            <v>1000</v>
          </cell>
          <cell r="I500" t="str">
            <v>C</v>
          </cell>
          <cell r="J500" t="str">
            <v>1</v>
          </cell>
          <cell r="K500" t="str">
            <v>B07</v>
          </cell>
          <cell r="L500"/>
          <cell r="M500" t="str">
            <v>C</v>
          </cell>
          <cell r="N500" t="str">
            <v>I</v>
          </cell>
          <cell r="O500" t="str">
            <v>G</v>
          </cell>
          <cell r="P500" t="str">
            <v>F</v>
          </cell>
          <cell r="Q500"/>
          <cell r="R500" t="str">
            <v>0604</v>
          </cell>
          <cell r="S500" t="str">
            <v>B07</v>
          </cell>
        </row>
        <row r="501">
          <cell r="B501" t="str">
            <v>7225</v>
          </cell>
          <cell r="C501" t="str">
            <v>INHOUSE FSA/HRA FEAS</v>
          </cell>
          <cell r="D501" t="str">
            <v>9101</v>
          </cell>
          <cell r="E501" t="str">
            <v>9101</v>
          </cell>
          <cell r="F501" t="str">
            <v>9101</v>
          </cell>
          <cell r="G501" t="str">
            <v>9470</v>
          </cell>
          <cell r="H501" t="str">
            <v>1000</v>
          </cell>
          <cell r="I501" t="str">
            <v>C</v>
          </cell>
          <cell r="J501" t="str">
            <v>1</v>
          </cell>
          <cell r="K501" t="str">
            <v>B07</v>
          </cell>
          <cell r="L501" t="str">
            <v>01</v>
          </cell>
          <cell r="M501" t="str">
            <v>C</v>
          </cell>
          <cell r="N501" t="str">
            <v>I</v>
          </cell>
          <cell r="O501" t="str">
            <v>G</v>
          </cell>
          <cell r="P501" t="str">
            <v>V</v>
          </cell>
          <cell r="Q501"/>
          <cell r="R501" t="str">
            <v>1202</v>
          </cell>
          <cell r="S501" t="str">
            <v>B07</v>
          </cell>
        </row>
        <row r="502">
          <cell r="B502" t="str">
            <v>7230</v>
          </cell>
          <cell r="C502" t="str">
            <v>New Business Model D</v>
          </cell>
          <cell r="D502" t="str">
            <v>7220</v>
          </cell>
          <cell r="E502" t="str">
            <v>7220</v>
          </cell>
          <cell r="F502" t="str">
            <v>7220</v>
          </cell>
          <cell r="G502" t="str">
            <v>8591</v>
          </cell>
          <cell r="H502" t="str">
            <v>1000</v>
          </cell>
          <cell r="I502" t="str">
            <v>C</v>
          </cell>
          <cell r="J502" t="str">
            <v>1</v>
          </cell>
          <cell r="K502" t="str">
            <v>B07</v>
          </cell>
          <cell r="L502" t="str">
            <v>03</v>
          </cell>
          <cell r="M502" t="str">
            <v>C</v>
          </cell>
          <cell r="N502" t="str">
            <v>I</v>
          </cell>
          <cell r="O502" t="str">
            <v>G</v>
          </cell>
          <cell r="P502" t="str">
            <v>F</v>
          </cell>
          <cell r="Q502"/>
          <cell r="R502" t="str">
            <v>1297</v>
          </cell>
          <cell r="S502" t="str">
            <v>B07</v>
          </cell>
        </row>
        <row r="503">
          <cell r="B503" t="str">
            <v>7240</v>
          </cell>
          <cell r="C503" t="str">
            <v>WEB HOST PROD DEL</v>
          </cell>
          <cell r="D503" t="str">
            <v>7200</v>
          </cell>
          <cell r="E503" t="str">
            <v>7200</v>
          </cell>
          <cell r="F503" t="str">
            <v>7200</v>
          </cell>
          <cell r="G503" t="str">
            <v>8591</v>
          </cell>
          <cell r="H503" t="str">
            <v>1000</v>
          </cell>
          <cell r="I503" t="str">
            <v>C</v>
          </cell>
          <cell r="J503" t="str">
            <v>1</v>
          </cell>
          <cell r="K503" t="str">
            <v>B07</v>
          </cell>
          <cell r="L503" t="str">
            <v>01</v>
          </cell>
          <cell r="M503" t="str">
            <v>C</v>
          </cell>
          <cell r="N503" t="str">
            <v>I</v>
          </cell>
          <cell r="O503" t="str">
            <v>G</v>
          </cell>
          <cell r="P503" t="str">
            <v>F</v>
          </cell>
          <cell r="Q503"/>
          <cell r="R503" t="str">
            <v>1297</v>
          </cell>
          <cell r="S503" t="str">
            <v>B07</v>
          </cell>
        </row>
        <row r="504">
          <cell r="B504" t="str">
            <v>7245</v>
          </cell>
          <cell r="C504" t="str">
            <v>FINANCIAL MGMT DEL</v>
          </cell>
          <cell r="D504" t="str">
            <v>7245</v>
          </cell>
          <cell r="E504" t="str">
            <v>7245</v>
          </cell>
          <cell r="F504" t="str">
            <v>7245</v>
          </cell>
          <cell r="G504" t="str">
            <v>8591</v>
          </cell>
          <cell r="H504" t="str">
            <v>1000</v>
          </cell>
          <cell r="I504" t="str">
            <v>C</v>
          </cell>
          <cell r="J504" t="str">
            <v>1</v>
          </cell>
          <cell r="K504" t="str">
            <v>B07</v>
          </cell>
          <cell r="L504" t="str">
            <v>01</v>
          </cell>
          <cell r="M504" t="str">
            <v>C</v>
          </cell>
          <cell r="N504" t="str">
            <v>I</v>
          </cell>
          <cell r="O504" t="str">
            <v>G</v>
          </cell>
          <cell r="P504" t="str">
            <v>F</v>
          </cell>
          <cell r="Q504"/>
          <cell r="R504" t="str">
            <v>1297</v>
          </cell>
          <cell r="S504" t="str">
            <v>B07</v>
          </cell>
        </row>
        <row r="505">
          <cell r="B505" t="str">
            <v>7246</v>
          </cell>
          <cell r="C505" t="str">
            <v>PROGRAM MGMT DELIVER</v>
          </cell>
          <cell r="D505" t="str">
            <v>7246</v>
          </cell>
          <cell r="E505" t="str">
            <v>7246</v>
          </cell>
          <cell r="F505" t="str">
            <v>7246</v>
          </cell>
          <cell r="G505" t="str">
            <v>8591</v>
          </cell>
          <cell r="H505" t="str">
            <v>1000</v>
          </cell>
          <cell r="I505" t="str">
            <v>C</v>
          </cell>
          <cell r="J505" t="str">
            <v>1</v>
          </cell>
          <cell r="K505" t="str">
            <v>B07</v>
          </cell>
          <cell r="L505" t="str">
            <v>01</v>
          </cell>
          <cell r="M505" t="str">
            <v>99</v>
          </cell>
          <cell r="N505" t="str">
            <v>I</v>
          </cell>
          <cell r="O505" t="str">
            <v>G</v>
          </cell>
          <cell r="P505" t="str">
            <v>F</v>
          </cell>
          <cell r="Q505"/>
          <cell r="R505" t="str">
            <v>0698</v>
          </cell>
          <cell r="S505" t="str">
            <v>B07</v>
          </cell>
        </row>
        <row r="506">
          <cell r="B506" t="str">
            <v>7247</v>
          </cell>
          <cell r="C506" t="str">
            <v>APPLIC ARCHITECTURE</v>
          </cell>
          <cell r="D506" t="str">
            <v>7200</v>
          </cell>
          <cell r="E506" t="str">
            <v>7200</v>
          </cell>
          <cell r="F506" t="str">
            <v>7200</v>
          </cell>
          <cell r="G506" t="str">
            <v>8591</v>
          </cell>
          <cell r="H506" t="str">
            <v>1000</v>
          </cell>
          <cell r="I506" t="str">
            <v>C</v>
          </cell>
          <cell r="J506" t="str">
            <v>1</v>
          </cell>
          <cell r="K506" t="str">
            <v>B07</v>
          </cell>
          <cell r="L506" t="str">
            <v>01</v>
          </cell>
          <cell r="M506" t="str">
            <v>C</v>
          </cell>
          <cell r="N506" t="str">
            <v>I</v>
          </cell>
          <cell r="O506" t="str">
            <v>G</v>
          </cell>
          <cell r="P506" t="str">
            <v>F</v>
          </cell>
          <cell r="Q506"/>
          <cell r="R506" t="str">
            <v>0499</v>
          </cell>
          <cell r="S506" t="str">
            <v>B07</v>
          </cell>
        </row>
        <row r="507">
          <cell r="B507" t="str">
            <v>7248</v>
          </cell>
          <cell r="C507" t="str">
            <v>APPLOC ARCH MGMT</v>
          </cell>
          <cell r="D507" t="str">
            <v>7200</v>
          </cell>
          <cell r="E507" t="str">
            <v>7200</v>
          </cell>
          <cell r="F507" t="str">
            <v>7200</v>
          </cell>
          <cell r="G507" t="str">
            <v>8591</v>
          </cell>
          <cell r="H507" t="str">
            <v>1000</v>
          </cell>
          <cell r="I507" t="str">
            <v>C</v>
          </cell>
          <cell r="J507" t="str">
            <v>1</v>
          </cell>
          <cell r="K507" t="str">
            <v>B07</v>
          </cell>
          <cell r="L507"/>
          <cell r="M507" t="str">
            <v>C</v>
          </cell>
          <cell r="N507" t="str">
            <v>I</v>
          </cell>
          <cell r="O507" t="str">
            <v>G</v>
          </cell>
          <cell r="P507" t="str">
            <v>F</v>
          </cell>
          <cell r="Q507"/>
          <cell r="R507" t="str">
            <v>0604</v>
          </cell>
          <cell r="S507" t="str">
            <v>B07</v>
          </cell>
        </row>
        <row r="508">
          <cell r="B508" t="str">
            <v>7300</v>
          </cell>
          <cell r="C508" t="str">
            <v>CONTRACTS/BSA</v>
          </cell>
          <cell r="D508" t="str">
            <v>7300</v>
          </cell>
          <cell r="E508" t="str">
            <v>7300</v>
          </cell>
          <cell r="F508" t="str">
            <v>7110</v>
          </cell>
          <cell r="G508" t="str">
            <v>4020</v>
          </cell>
          <cell r="H508" t="str">
            <v>1000</v>
          </cell>
          <cell r="I508" t="str">
            <v>C</v>
          </cell>
          <cell r="J508" t="str">
            <v>2</v>
          </cell>
          <cell r="K508" t="str">
            <v>B02</v>
          </cell>
          <cell r="L508" t="str">
            <v>12</v>
          </cell>
          <cell r="M508" t="str">
            <v>99</v>
          </cell>
          <cell r="N508" t="str">
            <v>I</v>
          </cell>
          <cell r="O508" t="str">
            <v>G</v>
          </cell>
          <cell r="P508" t="str">
            <v>F</v>
          </cell>
          <cell r="Q508"/>
          <cell r="R508"/>
          <cell r="S508" t="str">
            <v>B02</v>
          </cell>
        </row>
        <row r="509">
          <cell r="B509" t="str">
            <v>7305</v>
          </cell>
          <cell r="C509" t="str">
            <v>MEMBER SERVICE ADMIN</v>
          </cell>
          <cell r="D509" t="str">
            <v>8304</v>
          </cell>
          <cell r="E509" t="str">
            <v>8304</v>
          </cell>
          <cell r="F509" t="str">
            <v>5300</v>
          </cell>
          <cell r="G509" t="str">
            <v>5000</v>
          </cell>
          <cell r="H509" t="str">
            <v>1000</v>
          </cell>
          <cell r="I509" t="str">
            <v>C</v>
          </cell>
          <cell r="J509" t="str">
            <v>1</v>
          </cell>
          <cell r="K509"/>
          <cell r="L509"/>
          <cell r="M509" t="str">
            <v>99</v>
          </cell>
          <cell r="N509" t="str">
            <v>D</v>
          </cell>
          <cell r="O509" t="str">
            <v>C</v>
          </cell>
          <cell r="P509" t="str">
            <v>F</v>
          </cell>
          <cell r="Q509"/>
          <cell r="R509" t="str">
            <v>0604</v>
          </cell>
          <cell r="S509"/>
        </row>
        <row r="510">
          <cell r="B510" t="str">
            <v>7309</v>
          </cell>
          <cell r="C510" t="str">
            <v>BC65 RX CARD PROGRAM</v>
          </cell>
          <cell r="D510" t="str">
            <v>9101</v>
          </cell>
          <cell r="E510" t="str">
            <v>9101</v>
          </cell>
          <cell r="F510" t="str">
            <v>9101</v>
          </cell>
          <cell r="G510" t="str">
            <v>9470</v>
          </cell>
          <cell r="H510" t="str">
            <v>1000</v>
          </cell>
          <cell r="I510" t="str">
            <v>C</v>
          </cell>
          <cell r="J510" t="str">
            <v>1</v>
          </cell>
          <cell r="K510" t="str">
            <v>B07</v>
          </cell>
          <cell r="L510" t="str">
            <v>1</v>
          </cell>
          <cell r="M510" t="str">
            <v>99</v>
          </cell>
          <cell r="N510" t="str">
            <v>I</v>
          </cell>
          <cell r="O510"/>
          <cell r="P510"/>
          <cell r="Q510"/>
          <cell r="R510" t="str">
            <v>0304</v>
          </cell>
          <cell r="S510" t="str">
            <v>B07</v>
          </cell>
        </row>
        <row r="511">
          <cell r="B511" t="str">
            <v>7349</v>
          </cell>
          <cell r="C511" t="str">
            <v>ACCT RPT WEB AD HOC</v>
          </cell>
          <cell r="D511" t="str">
            <v>9101</v>
          </cell>
          <cell r="E511" t="str">
            <v>9101</v>
          </cell>
          <cell r="F511" t="str">
            <v>9101</v>
          </cell>
          <cell r="G511" t="str">
            <v>9470</v>
          </cell>
          <cell r="H511" t="str">
            <v>1000</v>
          </cell>
          <cell r="I511" t="str">
            <v>C</v>
          </cell>
          <cell r="J511" t="str">
            <v>2</v>
          </cell>
          <cell r="K511" t="str">
            <v>B07</v>
          </cell>
          <cell r="L511" t="str">
            <v>01</v>
          </cell>
          <cell r="M511" t="str">
            <v>99</v>
          </cell>
          <cell r="N511" t="str">
            <v>D</v>
          </cell>
          <cell r="O511"/>
          <cell r="P511"/>
          <cell r="Q511"/>
          <cell r="R511" t="str">
            <v>0103</v>
          </cell>
          <cell r="S511" t="str">
            <v>B07</v>
          </cell>
        </row>
        <row r="512">
          <cell r="B512" t="str">
            <v>7379</v>
          </cell>
          <cell r="C512" t="str">
            <v>AUTO CALL RECRDG SYS</v>
          </cell>
          <cell r="D512" t="str">
            <v>9101</v>
          </cell>
          <cell r="E512" t="str">
            <v>9101</v>
          </cell>
          <cell r="F512" t="str">
            <v>9101</v>
          </cell>
          <cell r="G512" t="str">
            <v>9470</v>
          </cell>
          <cell r="H512" t="str">
            <v>1000</v>
          </cell>
          <cell r="I512" t="str">
            <v>C</v>
          </cell>
          <cell r="J512" t="str">
            <v>2</v>
          </cell>
          <cell r="K512" t="str">
            <v>B07</v>
          </cell>
          <cell r="L512" t="str">
            <v>1</v>
          </cell>
          <cell r="M512" t="str">
            <v>99</v>
          </cell>
          <cell r="N512" t="str">
            <v>I</v>
          </cell>
          <cell r="O512"/>
          <cell r="P512"/>
          <cell r="Q512"/>
          <cell r="R512" t="str">
            <v>0104</v>
          </cell>
          <cell r="S512" t="str">
            <v>B07</v>
          </cell>
        </row>
        <row r="513">
          <cell r="B513" t="str">
            <v>7400</v>
          </cell>
          <cell r="C513" t="str">
            <v>LARGE CLAIM ANALYSIS</v>
          </cell>
          <cell r="D513" t="str">
            <v>9101</v>
          </cell>
          <cell r="E513" t="str">
            <v>9101</v>
          </cell>
          <cell r="F513" t="str">
            <v>9101</v>
          </cell>
          <cell r="G513" t="str">
            <v>9470</v>
          </cell>
          <cell r="H513" t="str">
            <v>1000</v>
          </cell>
          <cell r="I513" t="str">
            <v>C</v>
          </cell>
          <cell r="J513" t="str">
            <v>1</v>
          </cell>
          <cell r="K513" t="str">
            <v>B07</v>
          </cell>
          <cell r="L513" t="str">
            <v>01</v>
          </cell>
          <cell r="M513" t="str">
            <v>99</v>
          </cell>
          <cell r="N513" t="str">
            <v>I</v>
          </cell>
          <cell r="O513" t="str">
            <v>G</v>
          </cell>
          <cell r="P513" t="str">
            <v>V</v>
          </cell>
          <cell r="Q513"/>
          <cell r="R513" t="str">
            <v>0402</v>
          </cell>
          <cell r="S513" t="str">
            <v>B07</v>
          </cell>
        </row>
        <row r="514">
          <cell r="B514" t="str">
            <v>7401</v>
          </cell>
          <cell r="C514" t="str">
            <v>DIS MGMT-DIABETES</v>
          </cell>
          <cell r="D514" t="str">
            <v>3247</v>
          </cell>
          <cell r="E514" t="str">
            <v>8845</v>
          </cell>
          <cell r="F514" t="str">
            <v>8594</v>
          </cell>
          <cell r="G514" t="str">
            <v>7000</v>
          </cell>
          <cell r="H514" t="str">
            <v>1000</v>
          </cell>
          <cell r="I514" t="str">
            <v>C</v>
          </cell>
          <cell r="J514" t="str">
            <v>3</v>
          </cell>
          <cell r="K514" t="str">
            <v>B10</v>
          </cell>
          <cell r="L514" t="str">
            <v>12</v>
          </cell>
          <cell r="M514" t="str">
            <v>99</v>
          </cell>
          <cell r="N514" t="str">
            <v>I</v>
          </cell>
          <cell r="O514" t="str">
            <v>G</v>
          </cell>
          <cell r="P514" t="str">
            <v>F</v>
          </cell>
          <cell r="Q514"/>
          <cell r="R514" t="str">
            <v>0702</v>
          </cell>
          <cell r="S514" t="str">
            <v>B10</v>
          </cell>
        </row>
        <row r="515">
          <cell r="B515" t="str">
            <v>7500</v>
          </cell>
          <cell r="C515" t="str">
            <v>CORPORATE CONTNGENCY</v>
          </cell>
          <cell r="D515" t="str">
            <v>7500</v>
          </cell>
          <cell r="E515" t="str">
            <v>7500</v>
          </cell>
          <cell r="F515" t="str">
            <v>7500</v>
          </cell>
          <cell r="G515" t="str">
            <v>9470</v>
          </cell>
          <cell r="H515" t="str">
            <v>1000</v>
          </cell>
          <cell r="I515" t="str">
            <v>C</v>
          </cell>
          <cell r="J515" t="str">
            <v>2</v>
          </cell>
          <cell r="K515" t="str">
            <v>S21</v>
          </cell>
          <cell r="L515" t="str">
            <v>01</v>
          </cell>
          <cell r="M515" t="str">
            <v>99</v>
          </cell>
          <cell r="N515" t="str">
            <v>O</v>
          </cell>
          <cell r="O515" t="str">
            <v>G</v>
          </cell>
          <cell r="P515" t="str">
            <v>F</v>
          </cell>
          <cell r="Q515"/>
          <cell r="R515"/>
          <cell r="S515" t="str">
            <v>S21</v>
          </cell>
        </row>
        <row r="516">
          <cell r="B516" t="str">
            <v>7501</v>
          </cell>
          <cell r="C516" t="str">
            <v>MANAGED CARE CONTING</v>
          </cell>
          <cell r="D516" t="str">
            <v>7500</v>
          </cell>
          <cell r="E516" t="str">
            <v>7500</v>
          </cell>
          <cell r="F516" t="str">
            <v>7500</v>
          </cell>
          <cell r="G516" t="str">
            <v>9470</v>
          </cell>
          <cell r="H516" t="str">
            <v>1000</v>
          </cell>
          <cell r="I516" t="str">
            <v>C</v>
          </cell>
          <cell r="J516" t="str">
            <v>2</v>
          </cell>
          <cell r="K516" t="str">
            <v>S21</v>
          </cell>
          <cell r="L516" t="str">
            <v>01</v>
          </cell>
          <cell r="M516" t="str">
            <v>99</v>
          </cell>
          <cell r="N516" t="str">
            <v>D</v>
          </cell>
          <cell r="O516" t="str">
            <v>G</v>
          </cell>
          <cell r="P516" t="str">
            <v>F</v>
          </cell>
          <cell r="Q516"/>
          <cell r="R516" t="str">
            <v>0199</v>
          </cell>
          <cell r="S516" t="str">
            <v>S21</v>
          </cell>
        </row>
        <row r="517">
          <cell r="B517" t="str">
            <v>7502</v>
          </cell>
          <cell r="C517" t="str">
            <v>REGIONAL INITIATIVE</v>
          </cell>
          <cell r="D517" t="str">
            <v>7500</v>
          </cell>
          <cell r="E517" t="str">
            <v>7500</v>
          </cell>
          <cell r="F517" t="str">
            <v>7500</v>
          </cell>
          <cell r="G517" t="str">
            <v>9470</v>
          </cell>
          <cell r="H517" t="str">
            <v>1000</v>
          </cell>
          <cell r="I517" t="str">
            <v>C</v>
          </cell>
          <cell r="J517" t="str">
            <v>2</v>
          </cell>
          <cell r="K517" t="str">
            <v>S21</v>
          </cell>
          <cell r="L517" t="str">
            <v>01</v>
          </cell>
          <cell r="M517" t="str">
            <v>99</v>
          </cell>
          <cell r="N517" t="str">
            <v>D</v>
          </cell>
          <cell r="O517" t="str">
            <v>G</v>
          </cell>
          <cell r="P517" t="str">
            <v>F</v>
          </cell>
          <cell r="Q517"/>
          <cell r="R517" t="str">
            <v>0199</v>
          </cell>
          <cell r="S517" t="str">
            <v>S21</v>
          </cell>
        </row>
        <row r="518">
          <cell r="B518" t="str">
            <v>7503</v>
          </cell>
          <cell r="C518" t="str">
            <v>CONTINGENCY DM</v>
          </cell>
          <cell r="D518" t="str">
            <v>7500</v>
          </cell>
          <cell r="E518" t="str">
            <v>7500</v>
          </cell>
          <cell r="F518" t="str">
            <v>7500</v>
          </cell>
          <cell r="G518" t="str">
            <v>9470</v>
          </cell>
          <cell r="H518" t="str">
            <v>1000</v>
          </cell>
          <cell r="I518" t="str">
            <v>C</v>
          </cell>
          <cell r="J518" t="str">
            <v>2</v>
          </cell>
          <cell r="K518" t="str">
            <v>S21</v>
          </cell>
          <cell r="L518" t="str">
            <v>01</v>
          </cell>
          <cell r="M518" t="str">
            <v>99</v>
          </cell>
          <cell r="N518" t="str">
            <v>D</v>
          </cell>
          <cell r="O518" t="str">
            <v>G</v>
          </cell>
          <cell r="P518" t="str">
            <v>F</v>
          </cell>
          <cell r="Q518"/>
          <cell r="R518" t="str">
            <v>0199</v>
          </cell>
          <cell r="S518" t="str">
            <v>S21</v>
          </cell>
        </row>
        <row r="519">
          <cell r="B519" t="str">
            <v>7504</v>
          </cell>
          <cell r="C519" t="str">
            <v>CONTINGENCY DP MEDEX</v>
          </cell>
          <cell r="D519" t="str">
            <v>7500</v>
          </cell>
          <cell r="E519" t="str">
            <v>7500</v>
          </cell>
          <cell r="F519" t="str">
            <v>7500</v>
          </cell>
          <cell r="G519" t="str">
            <v>9470</v>
          </cell>
          <cell r="H519" t="str">
            <v>1000</v>
          </cell>
          <cell r="I519" t="str">
            <v>C</v>
          </cell>
          <cell r="J519" t="str">
            <v>2</v>
          </cell>
          <cell r="K519" t="str">
            <v>S28</v>
          </cell>
          <cell r="L519" t="str">
            <v>01</v>
          </cell>
          <cell r="M519" t="str">
            <v>99</v>
          </cell>
          <cell r="N519" t="str">
            <v>D</v>
          </cell>
          <cell r="O519" t="str">
            <v>G</v>
          </cell>
          <cell r="P519" t="str">
            <v>F</v>
          </cell>
          <cell r="Q519"/>
          <cell r="R519" t="str">
            <v>0101</v>
          </cell>
          <cell r="S519" t="str">
            <v>S28</v>
          </cell>
        </row>
        <row r="520">
          <cell r="B520" t="str">
            <v>7505</v>
          </cell>
          <cell r="C520" t="str">
            <v>CONTING MAGELLAN</v>
          </cell>
          <cell r="D520" t="str">
            <v>7500</v>
          </cell>
          <cell r="E520" t="str">
            <v>7500</v>
          </cell>
          <cell r="F520" t="str">
            <v>7500</v>
          </cell>
          <cell r="G520" t="str">
            <v>9470</v>
          </cell>
          <cell r="H520" t="str">
            <v>1000</v>
          </cell>
          <cell r="I520" t="str">
            <v>C</v>
          </cell>
          <cell r="J520" t="str">
            <v>1</v>
          </cell>
          <cell r="K520" t="str">
            <v>B05</v>
          </cell>
          <cell r="L520" t="str">
            <v>01</v>
          </cell>
          <cell r="M520" t="str">
            <v>99</v>
          </cell>
          <cell r="N520" t="str">
            <v>D</v>
          </cell>
          <cell r="O520" t="str">
            <v>G</v>
          </cell>
          <cell r="P520" t="str">
            <v>F</v>
          </cell>
          <cell r="Q520"/>
          <cell r="R520" t="str">
            <v>0200</v>
          </cell>
          <cell r="S520" t="str">
            <v>B05</v>
          </cell>
        </row>
        <row r="521">
          <cell r="B521" t="str">
            <v>7506</v>
          </cell>
          <cell r="C521" t="str">
            <v>INDEMNITY CONTINGENC</v>
          </cell>
          <cell r="D521" t="str">
            <v>7500</v>
          </cell>
          <cell r="E521" t="str">
            <v>7500</v>
          </cell>
          <cell r="F521" t="str">
            <v>7500</v>
          </cell>
          <cell r="G521" t="str">
            <v>9470</v>
          </cell>
          <cell r="H521" t="str">
            <v>1000</v>
          </cell>
          <cell r="I521" t="str">
            <v>C</v>
          </cell>
          <cell r="J521" t="str">
            <v>2</v>
          </cell>
          <cell r="K521" t="str">
            <v>S21</v>
          </cell>
          <cell r="L521" t="str">
            <v>01</v>
          </cell>
          <cell r="M521" t="str">
            <v>99</v>
          </cell>
          <cell r="N521" t="str">
            <v>O</v>
          </cell>
          <cell r="O521" t="str">
            <v>G</v>
          </cell>
          <cell r="P521" t="str">
            <v>F</v>
          </cell>
          <cell r="Q521"/>
          <cell r="R521" t="str">
            <v>0400</v>
          </cell>
          <cell r="S521" t="str">
            <v>S21</v>
          </cell>
        </row>
        <row r="522">
          <cell r="B522" t="str">
            <v>7507</v>
          </cell>
          <cell r="C522" t="str">
            <v>ASC CONTINGENCY</v>
          </cell>
          <cell r="D522" t="str">
            <v>7500</v>
          </cell>
          <cell r="E522" t="str">
            <v>7500</v>
          </cell>
          <cell r="F522" t="str">
            <v>7500</v>
          </cell>
          <cell r="G522" t="str">
            <v>9470</v>
          </cell>
          <cell r="H522" t="str">
            <v>1000</v>
          </cell>
          <cell r="I522" t="str">
            <v>C</v>
          </cell>
          <cell r="J522" t="str">
            <v>2</v>
          </cell>
          <cell r="K522" t="str">
            <v>S21</v>
          </cell>
          <cell r="L522" t="str">
            <v>01</v>
          </cell>
          <cell r="M522" t="str">
            <v>99</v>
          </cell>
          <cell r="N522" t="str">
            <v>O</v>
          </cell>
          <cell r="O522" t="str">
            <v>G</v>
          </cell>
          <cell r="P522" t="str">
            <v>F</v>
          </cell>
          <cell r="Q522"/>
          <cell r="R522" t="str">
            <v>0400</v>
          </cell>
          <cell r="S522" t="str">
            <v>S21</v>
          </cell>
        </row>
        <row r="523">
          <cell r="B523" t="str">
            <v>7508</v>
          </cell>
          <cell r="C523" t="str">
            <v>CONT AFFORDABILITY</v>
          </cell>
          <cell r="D523" t="str">
            <v>7500</v>
          </cell>
          <cell r="E523" t="str">
            <v>7500</v>
          </cell>
          <cell r="F523" t="str">
            <v>7500</v>
          </cell>
          <cell r="G523" t="str">
            <v>9470</v>
          </cell>
          <cell r="H523" t="str">
            <v>1000</v>
          </cell>
          <cell r="I523" t="str">
            <v>C</v>
          </cell>
          <cell r="J523" t="str">
            <v>2</v>
          </cell>
          <cell r="K523" t="str">
            <v>S21</v>
          </cell>
          <cell r="L523" t="str">
            <v>01</v>
          </cell>
          <cell r="M523" t="str">
            <v>99</v>
          </cell>
          <cell r="N523" t="str">
            <v>D</v>
          </cell>
          <cell r="O523" t="str">
            <v>G</v>
          </cell>
          <cell r="P523" t="str">
            <v>F</v>
          </cell>
          <cell r="Q523"/>
          <cell r="R523" t="str">
            <v>0101</v>
          </cell>
          <cell r="S523" t="str">
            <v>S21</v>
          </cell>
        </row>
        <row r="524">
          <cell r="B524" t="str">
            <v>7509</v>
          </cell>
          <cell r="C524" t="str">
            <v>BC65 CONTINGENCY</v>
          </cell>
          <cell r="D524" t="str">
            <v>7500</v>
          </cell>
          <cell r="E524" t="str">
            <v>7500</v>
          </cell>
          <cell r="F524" t="str">
            <v>7500</v>
          </cell>
          <cell r="G524" t="str">
            <v>9470</v>
          </cell>
          <cell r="H524" t="str">
            <v>1000</v>
          </cell>
          <cell r="I524" t="str">
            <v>C</v>
          </cell>
          <cell r="J524" t="str">
            <v>1</v>
          </cell>
          <cell r="K524" t="str">
            <v>B08</v>
          </cell>
          <cell r="L524" t="str">
            <v>01</v>
          </cell>
          <cell r="M524" t="str">
            <v>99</v>
          </cell>
          <cell r="N524" t="str">
            <v>D</v>
          </cell>
          <cell r="O524" t="str">
            <v>G</v>
          </cell>
          <cell r="P524" t="str">
            <v>F</v>
          </cell>
          <cell r="Q524"/>
          <cell r="R524" t="str">
            <v>0101</v>
          </cell>
          <cell r="S524" t="str">
            <v>B08</v>
          </cell>
        </row>
        <row r="525">
          <cell r="B525" t="str">
            <v>7510</v>
          </cell>
          <cell r="C525" t="str">
            <v>EQUITY PROPOSAL</v>
          </cell>
          <cell r="D525" t="str">
            <v>7500</v>
          </cell>
          <cell r="E525" t="str">
            <v>7500</v>
          </cell>
          <cell r="F525" t="str">
            <v>7500</v>
          </cell>
          <cell r="G525" t="str">
            <v>9470</v>
          </cell>
          <cell r="H525" t="str">
            <v>1000</v>
          </cell>
          <cell r="I525" t="str">
            <v>C</v>
          </cell>
          <cell r="J525" t="str">
            <v>2</v>
          </cell>
          <cell r="K525" t="str">
            <v>S28</v>
          </cell>
          <cell r="L525" t="str">
            <v>01</v>
          </cell>
          <cell r="M525" t="str">
            <v>99</v>
          </cell>
          <cell r="N525" t="str">
            <v>D</v>
          </cell>
          <cell r="O525"/>
          <cell r="P525"/>
          <cell r="Q525"/>
          <cell r="R525" t="str">
            <v>0203</v>
          </cell>
          <cell r="S525" t="str">
            <v>S28</v>
          </cell>
        </row>
        <row r="526">
          <cell r="B526" t="str">
            <v>7512</v>
          </cell>
          <cell r="C526" t="str">
            <v>LARGE GROUP INCEN PH</v>
          </cell>
          <cell r="D526" t="str">
            <v>7508</v>
          </cell>
          <cell r="E526" t="str">
            <v>7500</v>
          </cell>
          <cell r="F526" t="str">
            <v>7500</v>
          </cell>
          <cell r="G526" t="str">
            <v>9470</v>
          </cell>
          <cell r="H526" t="str">
            <v>1000</v>
          </cell>
          <cell r="I526" t="str">
            <v>C</v>
          </cell>
          <cell r="J526" t="str">
            <v>2</v>
          </cell>
          <cell r="K526" t="str">
            <v>B10</v>
          </cell>
          <cell r="L526" t="str">
            <v>1</v>
          </cell>
          <cell r="M526" t="str">
            <v>99</v>
          </cell>
          <cell r="N526" t="str">
            <v>I</v>
          </cell>
          <cell r="O526"/>
          <cell r="P526"/>
          <cell r="Q526"/>
          <cell r="R526" t="str">
            <v>0304</v>
          </cell>
          <cell r="S526" t="str">
            <v>B10</v>
          </cell>
        </row>
        <row r="527">
          <cell r="B527" t="str">
            <v>7513</v>
          </cell>
          <cell r="C527" t="str">
            <v>BLUE RIBBON PERSONAL</v>
          </cell>
          <cell r="D527" t="str">
            <v>7508</v>
          </cell>
          <cell r="E527" t="str">
            <v>7500</v>
          </cell>
          <cell r="F527" t="str">
            <v>7500</v>
          </cell>
          <cell r="G527" t="str">
            <v>9470</v>
          </cell>
          <cell r="H527" t="str">
            <v>1000</v>
          </cell>
          <cell r="I527" t="str">
            <v>C</v>
          </cell>
          <cell r="J527" t="str">
            <v>2</v>
          </cell>
          <cell r="K527" t="str">
            <v>B10</v>
          </cell>
          <cell r="L527" t="str">
            <v>1</v>
          </cell>
          <cell r="M527" t="str">
            <v>99</v>
          </cell>
          <cell r="N527" t="str">
            <v>I</v>
          </cell>
          <cell r="O527"/>
          <cell r="P527"/>
          <cell r="Q527"/>
          <cell r="R527" t="str">
            <v>0304</v>
          </cell>
          <cell r="S527" t="str">
            <v>B10</v>
          </cell>
        </row>
        <row r="528">
          <cell r="B528" t="str">
            <v>7514</v>
          </cell>
          <cell r="C528" t="str">
            <v>PERSONAL EDGE PROG A</v>
          </cell>
          <cell r="D528" t="str">
            <v>7508</v>
          </cell>
          <cell r="E528" t="str">
            <v>7500</v>
          </cell>
          <cell r="F528" t="str">
            <v>7500</v>
          </cell>
          <cell r="G528" t="str">
            <v>9470</v>
          </cell>
          <cell r="H528" t="str">
            <v>1000</v>
          </cell>
          <cell r="I528" t="str">
            <v>C</v>
          </cell>
          <cell r="J528" t="str">
            <v>2</v>
          </cell>
          <cell r="K528" t="str">
            <v>B10</v>
          </cell>
          <cell r="L528" t="str">
            <v>1</v>
          </cell>
          <cell r="M528" t="str">
            <v>99</v>
          </cell>
          <cell r="N528" t="str">
            <v>I</v>
          </cell>
          <cell r="O528"/>
          <cell r="P528"/>
          <cell r="Q528"/>
          <cell r="R528" t="str">
            <v>0304</v>
          </cell>
          <cell r="S528" t="str">
            <v>B10</v>
          </cell>
        </row>
        <row r="529">
          <cell r="B529" t="str">
            <v>7600</v>
          </cell>
          <cell r="C529" t="str">
            <v>PRIVATE INDUSTRY</v>
          </cell>
          <cell r="D529" t="str">
            <v>7600</v>
          </cell>
          <cell r="E529" t="str">
            <v>7600</v>
          </cell>
          <cell r="F529" t="str">
            <v>7500</v>
          </cell>
          <cell r="G529" t="str">
            <v>9470</v>
          </cell>
          <cell r="H529" t="str">
            <v>1000</v>
          </cell>
          <cell r="I529" t="str">
            <v>C</v>
          </cell>
          <cell r="J529" t="str">
            <v>2</v>
          </cell>
          <cell r="K529" t="str">
            <v>S21</v>
          </cell>
          <cell r="L529" t="str">
            <v>01</v>
          </cell>
          <cell r="M529" t="str">
            <v>99</v>
          </cell>
          <cell r="N529" t="str">
            <v>D</v>
          </cell>
          <cell r="O529" t="str">
            <v>G</v>
          </cell>
          <cell r="P529" t="str">
            <v>F</v>
          </cell>
          <cell r="Q529"/>
          <cell r="R529" t="str">
            <v>0402</v>
          </cell>
          <cell r="S529" t="str">
            <v>S21</v>
          </cell>
        </row>
        <row r="530">
          <cell r="B530" t="str">
            <v>7609</v>
          </cell>
          <cell r="C530" t="str">
            <v>PROV SVC WEB PORTAL</v>
          </cell>
          <cell r="D530" t="str">
            <v>9101</v>
          </cell>
          <cell r="E530" t="str">
            <v>9101</v>
          </cell>
          <cell r="F530" t="str">
            <v>9101</v>
          </cell>
          <cell r="G530" t="str">
            <v>9470</v>
          </cell>
          <cell r="H530" t="str">
            <v>1000</v>
          </cell>
          <cell r="I530" t="str">
            <v>C</v>
          </cell>
          <cell r="J530" t="str">
            <v>1</v>
          </cell>
          <cell r="K530" t="str">
            <v>B07</v>
          </cell>
          <cell r="L530" t="str">
            <v>99</v>
          </cell>
          <cell r="M530" t="str">
            <v>99</v>
          </cell>
          <cell r="N530" t="str">
            <v>I</v>
          </cell>
          <cell r="O530" t="str">
            <v>G</v>
          </cell>
          <cell r="P530" t="str">
            <v>V</v>
          </cell>
          <cell r="Q530"/>
          <cell r="R530" t="str">
            <v>1202</v>
          </cell>
          <cell r="S530" t="str">
            <v>B07</v>
          </cell>
        </row>
        <row r="531">
          <cell r="B531" t="str">
            <v>7624</v>
          </cell>
          <cell r="C531" t="str">
            <v>SARBANES OXLEY</v>
          </cell>
          <cell r="D531" t="str">
            <v>9101</v>
          </cell>
          <cell r="E531" t="str">
            <v>9101</v>
          </cell>
          <cell r="F531" t="str">
            <v>9101</v>
          </cell>
          <cell r="G531" t="str">
            <v>9470</v>
          </cell>
          <cell r="H531" t="str">
            <v>1000</v>
          </cell>
          <cell r="I531" t="str">
            <v>C</v>
          </cell>
          <cell r="J531" t="str">
            <v>2</v>
          </cell>
          <cell r="K531" t="str">
            <v>B07</v>
          </cell>
          <cell r="L531" t="str">
            <v>1</v>
          </cell>
          <cell r="M531" t="str">
            <v>C</v>
          </cell>
          <cell r="N531" t="str">
            <v>I</v>
          </cell>
          <cell r="O531"/>
          <cell r="P531"/>
          <cell r="Q531"/>
          <cell r="R531" t="str">
            <v>0104</v>
          </cell>
          <cell r="S531" t="str">
            <v>B07</v>
          </cell>
        </row>
        <row r="532">
          <cell r="B532" t="str">
            <v>7705</v>
          </cell>
          <cell r="C532" t="str">
            <v>IT DEPN GROUP 1A</v>
          </cell>
          <cell r="D532" t="str">
            <v>7774</v>
          </cell>
          <cell r="E532" t="str">
            <v>7774</v>
          </cell>
          <cell r="F532" t="str">
            <v>9101</v>
          </cell>
          <cell r="G532" t="str">
            <v>9470</v>
          </cell>
          <cell r="H532" t="str">
            <v>1000</v>
          </cell>
          <cell r="I532" t="str">
            <v>C</v>
          </cell>
          <cell r="J532" t="str">
            <v>2</v>
          </cell>
          <cell r="K532" t="str">
            <v>B07</v>
          </cell>
          <cell r="L532" t="str">
            <v>1</v>
          </cell>
          <cell r="M532" t="str">
            <v>C</v>
          </cell>
          <cell r="N532" t="str">
            <v>I</v>
          </cell>
          <cell r="O532"/>
          <cell r="P532"/>
          <cell r="Q532"/>
          <cell r="R532" t="str">
            <v>0404</v>
          </cell>
          <cell r="S532" t="str">
            <v>B07</v>
          </cell>
        </row>
        <row r="533">
          <cell r="B533" t="str">
            <v>7706</v>
          </cell>
          <cell r="C533" t="str">
            <v>IT DEPN GROUP 2</v>
          </cell>
          <cell r="D533" t="str">
            <v>7774</v>
          </cell>
          <cell r="E533" t="str">
            <v>7774</v>
          </cell>
          <cell r="F533" t="str">
            <v>9101</v>
          </cell>
          <cell r="G533" t="str">
            <v>9470</v>
          </cell>
          <cell r="H533" t="str">
            <v>1000</v>
          </cell>
          <cell r="I533" t="str">
            <v>C</v>
          </cell>
          <cell r="J533" t="str">
            <v>2</v>
          </cell>
          <cell r="K533" t="str">
            <v>B07</v>
          </cell>
          <cell r="L533" t="str">
            <v>1</v>
          </cell>
          <cell r="M533" t="str">
            <v>C</v>
          </cell>
          <cell r="N533" t="str">
            <v>I</v>
          </cell>
          <cell r="O533"/>
          <cell r="P533"/>
          <cell r="Q533"/>
          <cell r="R533" t="str">
            <v>0304</v>
          </cell>
          <cell r="S533" t="str">
            <v>B07</v>
          </cell>
        </row>
        <row r="534">
          <cell r="B534" t="str">
            <v>7707</v>
          </cell>
          <cell r="C534" t="str">
            <v>IT DEPN GROUP 3</v>
          </cell>
          <cell r="D534" t="str">
            <v>7774</v>
          </cell>
          <cell r="E534" t="str">
            <v>7774</v>
          </cell>
          <cell r="F534" t="str">
            <v>9101</v>
          </cell>
          <cell r="G534" t="str">
            <v>9470</v>
          </cell>
          <cell r="H534" t="str">
            <v>1000</v>
          </cell>
          <cell r="I534" t="str">
            <v>C</v>
          </cell>
          <cell r="J534" t="str">
            <v>2</v>
          </cell>
          <cell r="K534" t="str">
            <v>B07</v>
          </cell>
          <cell r="L534" t="str">
            <v>1</v>
          </cell>
          <cell r="M534" t="str">
            <v>C</v>
          </cell>
          <cell r="N534" t="str">
            <v>I</v>
          </cell>
          <cell r="O534"/>
          <cell r="P534"/>
          <cell r="Q534"/>
          <cell r="R534" t="str">
            <v>0304</v>
          </cell>
          <cell r="S534" t="str">
            <v>B07</v>
          </cell>
        </row>
        <row r="535">
          <cell r="B535" t="str">
            <v>7708</v>
          </cell>
          <cell r="C535" t="str">
            <v>IT DEPN GROUP 4</v>
          </cell>
          <cell r="D535" t="str">
            <v>7774</v>
          </cell>
          <cell r="E535" t="str">
            <v>7774</v>
          </cell>
          <cell r="F535" t="str">
            <v>9101</v>
          </cell>
          <cell r="G535" t="str">
            <v>9470</v>
          </cell>
          <cell r="H535" t="str">
            <v>1000</v>
          </cell>
          <cell r="I535" t="str">
            <v>C</v>
          </cell>
          <cell r="J535" t="str">
            <v>2</v>
          </cell>
          <cell r="K535" t="str">
            <v>B07</v>
          </cell>
          <cell r="L535" t="str">
            <v>1</v>
          </cell>
          <cell r="M535" t="str">
            <v>C</v>
          </cell>
          <cell r="N535" t="str">
            <v>I</v>
          </cell>
          <cell r="O535"/>
          <cell r="P535"/>
          <cell r="Q535"/>
          <cell r="R535" t="str">
            <v>0304</v>
          </cell>
          <cell r="S535" t="str">
            <v>B07</v>
          </cell>
        </row>
        <row r="536">
          <cell r="B536" t="str">
            <v>7709</v>
          </cell>
          <cell r="C536" t="str">
            <v>IT DEPN GROUP 5</v>
          </cell>
          <cell r="D536" t="str">
            <v>7774</v>
          </cell>
          <cell r="E536" t="str">
            <v>7774</v>
          </cell>
          <cell r="F536" t="str">
            <v>9101</v>
          </cell>
          <cell r="G536" t="str">
            <v>9470</v>
          </cell>
          <cell r="H536" t="str">
            <v>1000</v>
          </cell>
          <cell r="I536" t="str">
            <v>C</v>
          </cell>
          <cell r="J536" t="str">
            <v>2</v>
          </cell>
          <cell r="K536" t="str">
            <v>B07</v>
          </cell>
          <cell r="L536" t="str">
            <v>1</v>
          </cell>
          <cell r="M536" t="str">
            <v>C</v>
          </cell>
          <cell r="N536" t="str">
            <v>I</v>
          </cell>
          <cell r="O536"/>
          <cell r="P536"/>
          <cell r="Q536"/>
          <cell r="R536" t="str">
            <v>0304</v>
          </cell>
          <cell r="S536" t="str">
            <v>B07</v>
          </cell>
        </row>
        <row r="537">
          <cell r="B537" t="str">
            <v>7770</v>
          </cell>
          <cell r="C537" t="str">
            <v>ASSET HOLDING CENTER</v>
          </cell>
          <cell r="D537" t="str">
            <v>7777</v>
          </cell>
          <cell r="E537" t="str">
            <v>2992</v>
          </cell>
          <cell r="F537" t="str">
            <v>9890</v>
          </cell>
          <cell r="G537" t="str">
            <v>9470</v>
          </cell>
          <cell r="H537" t="str">
            <v>1000</v>
          </cell>
          <cell r="I537" t="str">
            <v>F</v>
          </cell>
          <cell r="J537" t="str">
            <v>2</v>
          </cell>
          <cell r="K537" t="str">
            <v>S28</v>
          </cell>
          <cell r="L537" t="str">
            <v>99</v>
          </cell>
          <cell r="M537" t="str">
            <v>99</v>
          </cell>
          <cell r="N537" t="str">
            <v>D</v>
          </cell>
          <cell r="O537" t="str">
            <v>G</v>
          </cell>
          <cell r="P537" t="str">
            <v>F</v>
          </cell>
          <cell r="Q537"/>
          <cell r="R537" t="str">
            <v>0198</v>
          </cell>
          <cell r="S537" t="str">
            <v>S28</v>
          </cell>
        </row>
        <row r="538">
          <cell r="B538" t="str">
            <v>7771</v>
          </cell>
          <cell r="C538" t="str">
            <v>MEMB CONTRACT MC</v>
          </cell>
          <cell r="D538" t="str">
            <v>7777</v>
          </cell>
          <cell r="E538" t="str">
            <v>2992</v>
          </cell>
          <cell r="F538" t="str">
            <v>9890</v>
          </cell>
          <cell r="G538" t="str">
            <v>9470</v>
          </cell>
          <cell r="H538" t="str">
            <v>1000</v>
          </cell>
          <cell r="I538" t="str">
            <v>F</v>
          </cell>
          <cell r="J538" t="str">
            <v>2</v>
          </cell>
          <cell r="K538" t="str">
            <v>S28</v>
          </cell>
          <cell r="L538" t="str">
            <v>99</v>
          </cell>
          <cell r="M538" t="str">
            <v>99</v>
          </cell>
          <cell r="N538" t="str">
            <v>D</v>
          </cell>
          <cell r="O538" t="str">
            <v>G</v>
          </cell>
          <cell r="P538" t="str">
            <v>F</v>
          </cell>
          <cell r="Q538"/>
          <cell r="R538" t="str">
            <v>0198</v>
          </cell>
          <cell r="S538" t="str">
            <v>S28</v>
          </cell>
        </row>
        <row r="539">
          <cell r="B539" t="str">
            <v>7772</v>
          </cell>
          <cell r="C539" t="str">
            <v>MEMB CONTRACT TPA</v>
          </cell>
          <cell r="D539" t="str">
            <v>7777</v>
          </cell>
          <cell r="E539" t="str">
            <v>2992</v>
          </cell>
          <cell r="F539" t="str">
            <v>9890</v>
          </cell>
          <cell r="G539" t="str">
            <v>9470</v>
          </cell>
          <cell r="H539" t="str">
            <v>1000</v>
          </cell>
          <cell r="I539" t="str">
            <v>G</v>
          </cell>
          <cell r="J539" t="str">
            <v>2</v>
          </cell>
          <cell r="K539" t="str">
            <v>S28</v>
          </cell>
          <cell r="L539" t="str">
            <v>99</v>
          </cell>
          <cell r="M539" t="str">
            <v>99</v>
          </cell>
          <cell r="N539" t="str">
            <v>D</v>
          </cell>
          <cell r="O539" t="str">
            <v>G</v>
          </cell>
          <cell r="P539" t="str">
            <v>F</v>
          </cell>
          <cell r="Q539"/>
          <cell r="R539" t="str">
            <v>0198</v>
          </cell>
          <cell r="S539" t="str">
            <v>S28</v>
          </cell>
        </row>
        <row r="540">
          <cell r="B540" t="str">
            <v>7773</v>
          </cell>
          <cell r="C540" t="str">
            <v>CORPORATE RELOCATION</v>
          </cell>
          <cell r="D540" t="str">
            <v>7777</v>
          </cell>
          <cell r="E540" t="str">
            <v>2992</v>
          </cell>
          <cell r="F540" t="str">
            <v>9890</v>
          </cell>
          <cell r="G540" t="str">
            <v>9470</v>
          </cell>
          <cell r="H540" t="str">
            <v>1000</v>
          </cell>
          <cell r="I540" t="str">
            <v>F</v>
          </cell>
          <cell r="J540" t="str">
            <v>2</v>
          </cell>
          <cell r="K540" t="str">
            <v>S28</v>
          </cell>
          <cell r="L540" t="str">
            <v>99</v>
          </cell>
          <cell r="M540" t="str">
            <v>99</v>
          </cell>
          <cell r="N540" t="str">
            <v>O</v>
          </cell>
          <cell r="O540" t="str">
            <v>G</v>
          </cell>
          <cell r="P540" t="str">
            <v>F</v>
          </cell>
          <cell r="Q540"/>
          <cell r="R540" t="str">
            <v>0199</v>
          </cell>
          <cell r="S540" t="str">
            <v>S28</v>
          </cell>
        </row>
        <row r="541">
          <cell r="B541" t="str">
            <v>7774</v>
          </cell>
          <cell r="C541" t="str">
            <v>IT DEPN GROUP 1</v>
          </cell>
          <cell r="D541" t="str">
            <v>7774</v>
          </cell>
          <cell r="E541" t="str">
            <v>7774</v>
          </cell>
          <cell r="F541" t="str">
            <v>9101</v>
          </cell>
          <cell r="G541" t="str">
            <v>9470</v>
          </cell>
          <cell r="H541" t="str">
            <v>1000</v>
          </cell>
          <cell r="I541" t="str">
            <v>C</v>
          </cell>
          <cell r="J541" t="str">
            <v>1</v>
          </cell>
          <cell r="K541" t="str">
            <v>S28</v>
          </cell>
          <cell r="L541" t="str">
            <v>99</v>
          </cell>
          <cell r="M541" t="str">
            <v>E</v>
          </cell>
          <cell r="N541" t="str">
            <v>I</v>
          </cell>
          <cell r="O541" t="str">
            <v>G</v>
          </cell>
          <cell r="P541" t="str">
            <v>F</v>
          </cell>
          <cell r="Q541"/>
          <cell r="R541" t="str">
            <v>0102</v>
          </cell>
          <cell r="S541" t="str">
            <v>S28</v>
          </cell>
        </row>
        <row r="542">
          <cell r="B542" t="str">
            <v>7775</v>
          </cell>
          <cell r="C542" t="str">
            <v>AMORTIZTN EXPENSE</v>
          </cell>
          <cell r="D542" t="str">
            <v>7775</v>
          </cell>
          <cell r="E542" t="str">
            <v>7774</v>
          </cell>
          <cell r="F542" t="str">
            <v>9101</v>
          </cell>
          <cell r="G542" t="str">
            <v>9470</v>
          </cell>
          <cell r="H542" t="str">
            <v>1000</v>
          </cell>
          <cell r="I542" t="str">
            <v>C</v>
          </cell>
          <cell r="J542" t="str">
            <v>2</v>
          </cell>
          <cell r="K542" t="str">
            <v>S28</v>
          </cell>
          <cell r="L542" t="str">
            <v>99</v>
          </cell>
          <cell r="M542" t="str">
            <v>99</v>
          </cell>
          <cell r="N542" t="str">
            <v>I</v>
          </cell>
          <cell r="O542" t="str">
            <v>G</v>
          </cell>
          <cell r="P542" t="str">
            <v>F</v>
          </cell>
          <cell r="Q542"/>
          <cell r="R542" t="str">
            <v>0198</v>
          </cell>
          <cell r="S542" t="str">
            <v>S28</v>
          </cell>
        </row>
        <row r="543">
          <cell r="B543" t="str">
            <v>7776</v>
          </cell>
          <cell r="C543" t="str">
            <v>AMORTZ EDS NOTE</v>
          </cell>
          <cell r="D543" t="str">
            <v>7777</v>
          </cell>
          <cell r="E543" t="str">
            <v>2992</v>
          </cell>
          <cell r="F543" t="str">
            <v>9890</v>
          </cell>
          <cell r="G543" t="str">
            <v>9470</v>
          </cell>
          <cell r="H543" t="str">
            <v>1000</v>
          </cell>
          <cell r="I543" t="str">
            <v>F</v>
          </cell>
          <cell r="J543" t="str">
            <v>2</v>
          </cell>
          <cell r="K543" t="str">
            <v>S28</v>
          </cell>
          <cell r="L543" t="str">
            <v>99</v>
          </cell>
          <cell r="M543" t="str">
            <v>99</v>
          </cell>
          <cell r="N543" t="str">
            <v>D</v>
          </cell>
          <cell r="O543" t="str">
            <v>G</v>
          </cell>
          <cell r="P543" t="str">
            <v>F</v>
          </cell>
          <cell r="Q543"/>
          <cell r="R543" t="str">
            <v>0198</v>
          </cell>
          <cell r="S543" t="str">
            <v>S28</v>
          </cell>
        </row>
        <row r="544">
          <cell r="B544" t="str">
            <v>7777</v>
          </cell>
          <cell r="C544" t="str">
            <v>ASSET HOLDING</v>
          </cell>
          <cell r="D544" t="str">
            <v>7777</v>
          </cell>
          <cell r="E544" t="str">
            <v>2992</v>
          </cell>
          <cell r="F544" t="str">
            <v>9890</v>
          </cell>
          <cell r="G544" t="str">
            <v>9470</v>
          </cell>
          <cell r="H544" t="str">
            <v>1000</v>
          </cell>
          <cell r="I544" t="str">
            <v>F</v>
          </cell>
          <cell r="J544" t="str">
            <v>2</v>
          </cell>
          <cell r="K544" t="str">
            <v>S28</v>
          </cell>
          <cell r="L544" t="str">
            <v>99</v>
          </cell>
          <cell r="M544" t="str">
            <v>E</v>
          </cell>
          <cell r="N544" t="str">
            <v>O</v>
          </cell>
          <cell r="O544" t="str">
            <v>G</v>
          </cell>
          <cell r="P544" t="str">
            <v>V</v>
          </cell>
          <cell r="Q544"/>
          <cell r="R544" t="str">
            <v>1295</v>
          </cell>
          <cell r="S544" t="str">
            <v>S28</v>
          </cell>
        </row>
        <row r="545">
          <cell r="B545" t="str">
            <v>7779</v>
          </cell>
          <cell r="C545" t="str">
            <v>MEDICARE RISK ASSET</v>
          </cell>
          <cell r="D545" t="str">
            <v>7777</v>
          </cell>
          <cell r="E545" t="str">
            <v>2992</v>
          </cell>
          <cell r="F545" t="str">
            <v>9890</v>
          </cell>
          <cell r="G545" t="str">
            <v>9470</v>
          </cell>
          <cell r="H545" t="str">
            <v>1000</v>
          </cell>
          <cell r="I545" t="str">
            <v>F</v>
          </cell>
          <cell r="J545" t="str">
            <v>2</v>
          </cell>
          <cell r="K545" t="str">
            <v>S28</v>
          </cell>
          <cell r="L545" t="str">
            <v>99</v>
          </cell>
          <cell r="M545" t="str">
            <v>99</v>
          </cell>
          <cell r="N545" t="str">
            <v>D</v>
          </cell>
          <cell r="O545" t="str">
            <v>G</v>
          </cell>
          <cell r="P545" t="str">
            <v>F</v>
          </cell>
          <cell r="Q545"/>
          <cell r="R545" t="str">
            <v>0198</v>
          </cell>
          <cell r="S545" t="str">
            <v>S28</v>
          </cell>
        </row>
        <row r="546">
          <cell r="B546" t="str">
            <v>7781</v>
          </cell>
          <cell r="C546" t="str">
            <v>DEPN LANDMARK</v>
          </cell>
          <cell r="D546" t="str">
            <v>7781</v>
          </cell>
          <cell r="E546" t="str">
            <v>2992</v>
          </cell>
          <cell r="F546" t="str">
            <v>9890</v>
          </cell>
          <cell r="G546" t="str">
            <v>9470</v>
          </cell>
          <cell r="H546" t="str">
            <v>1000</v>
          </cell>
          <cell r="I546" t="str">
            <v>F</v>
          </cell>
          <cell r="J546" t="str">
            <v>3</v>
          </cell>
          <cell r="K546" t="str">
            <v>S23</v>
          </cell>
          <cell r="L546" t="str">
            <v>1</v>
          </cell>
          <cell r="M546" t="str">
            <v>E</v>
          </cell>
          <cell r="N546" t="str">
            <v>F</v>
          </cell>
          <cell r="O546"/>
          <cell r="P546"/>
          <cell r="Q546"/>
          <cell r="R546" t="str">
            <v>0404</v>
          </cell>
          <cell r="S546" t="str">
            <v>S23</v>
          </cell>
        </row>
        <row r="547">
          <cell r="B547" t="str">
            <v>7782</v>
          </cell>
          <cell r="C547" t="str">
            <v>DEPN ROCKLAND</v>
          </cell>
          <cell r="D547" t="str">
            <v>7781</v>
          </cell>
          <cell r="E547" t="str">
            <v>2992</v>
          </cell>
          <cell r="F547" t="str">
            <v>9890</v>
          </cell>
          <cell r="G547" t="str">
            <v>9470</v>
          </cell>
          <cell r="H547" t="str">
            <v>1000</v>
          </cell>
          <cell r="I547" t="str">
            <v>F</v>
          </cell>
          <cell r="J547" t="str">
            <v>3</v>
          </cell>
          <cell r="K547" t="str">
            <v>S23</v>
          </cell>
          <cell r="L547" t="str">
            <v>67</v>
          </cell>
          <cell r="M547" t="str">
            <v>E</v>
          </cell>
          <cell r="N547" t="str">
            <v>F</v>
          </cell>
          <cell r="O547"/>
          <cell r="P547"/>
          <cell r="Q547"/>
          <cell r="R547" t="str">
            <v>0404</v>
          </cell>
          <cell r="S547" t="str">
            <v>S23</v>
          </cell>
        </row>
        <row r="548">
          <cell r="B548" t="str">
            <v>7783</v>
          </cell>
          <cell r="C548" t="str">
            <v>DEPN 100 HANCOCK</v>
          </cell>
          <cell r="D548" t="str">
            <v>7781</v>
          </cell>
          <cell r="E548" t="str">
            <v>2992</v>
          </cell>
          <cell r="F548" t="str">
            <v>9890</v>
          </cell>
          <cell r="G548" t="str">
            <v>9470</v>
          </cell>
          <cell r="H548" t="str">
            <v>1000</v>
          </cell>
          <cell r="I548" t="str">
            <v>F</v>
          </cell>
          <cell r="J548" t="str">
            <v>3</v>
          </cell>
          <cell r="K548" t="str">
            <v>S23</v>
          </cell>
          <cell r="L548" t="str">
            <v>9</v>
          </cell>
          <cell r="M548" t="str">
            <v>E</v>
          </cell>
          <cell r="N548" t="str">
            <v>F</v>
          </cell>
          <cell r="O548"/>
          <cell r="P548"/>
          <cell r="Q548"/>
          <cell r="R548" t="str">
            <v>0404</v>
          </cell>
          <cell r="S548" t="str">
            <v>S23</v>
          </cell>
        </row>
        <row r="549">
          <cell r="B549" t="str">
            <v>7784</v>
          </cell>
          <cell r="C549" t="str">
            <v>DEPN 100 NEWPORT</v>
          </cell>
          <cell r="D549" t="str">
            <v>7781</v>
          </cell>
          <cell r="E549" t="str">
            <v>2992</v>
          </cell>
          <cell r="F549" t="str">
            <v>9890</v>
          </cell>
          <cell r="G549" t="str">
            <v>9470</v>
          </cell>
          <cell r="H549" t="str">
            <v>1000</v>
          </cell>
          <cell r="I549" t="str">
            <v>F</v>
          </cell>
          <cell r="J549" t="str">
            <v>3</v>
          </cell>
          <cell r="K549" t="str">
            <v>S23</v>
          </cell>
          <cell r="L549" t="str">
            <v>8</v>
          </cell>
          <cell r="M549" t="str">
            <v>E</v>
          </cell>
          <cell r="N549" t="str">
            <v>F</v>
          </cell>
          <cell r="O549"/>
          <cell r="P549"/>
          <cell r="Q549"/>
          <cell r="R549" t="str">
            <v>0404</v>
          </cell>
          <cell r="S549" t="str">
            <v>S23</v>
          </cell>
        </row>
        <row r="550">
          <cell r="B550" t="str">
            <v>7785</v>
          </cell>
          <cell r="C550" t="str">
            <v>DEPN 25 NEWPORT</v>
          </cell>
          <cell r="D550" t="str">
            <v>7781</v>
          </cell>
          <cell r="E550" t="str">
            <v>2992</v>
          </cell>
          <cell r="F550" t="str">
            <v>9890</v>
          </cell>
          <cell r="G550" t="str">
            <v>9470</v>
          </cell>
          <cell r="H550" t="str">
            <v>1000</v>
          </cell>
          <cell r="I550" t="str">
            <v>F</v>
          </cell>
          <cell r="J550" t="str">
            <v>3</v>
          </cell>
          <cell r="K550" t="str">
            <v>S23</v>
          </cell>
          <cell r="L550" t="str">
            <v>12</v>
          </cell>
          <cell r="M550" t="str">
            <v>E</v>
          </cell>
          <cell r="N550" t="str">
            <v>F</v>
          </cell>
          <cell r="O550"/>
          <cell r="P550"/>
          <cell r="Q550"/>
          <cell r="R550" t="str">
            <v>0404</v>
          </cell>
          <cell r="S550" t="str">
            <v>S23</v>
          </cell>
        </row>
        <row r="551">
          <cell r="B551" t="str">
            <v>7786</v>
          </cell>
          <cell r="C551" t="str">
            <v>DEPN SATELITE OFFICE</v>
          </cell>
          <cell r="D551" t="str">
            <v>7781</v>
          </cell>
          <cell r="E551" t="str">
            <v>2992</v>
          </cell>
          <cell r="F551" t="str">
            <v>9890</v>
          </cell>
          <cell r="G551" t="str">
            <v>9470</v>
          </cell>
          <cell r="H551" t="str">
            <v>1000</v>
          </cell>
          <cell r="I551" t="str">
            <v>F</v>
          </cell>
          <cell r="J551" t="str">
            <v>3</v>
          </cell>
          <cell r="K551" t="str">
            <v>S23</v>
          </cell>
          <cell r="L551" t="str">
            <v>12</v>
          </cell>
          <cell r="M551" t="str">
            <v>E</v>
          </cell>
          <cell r="N551" t="str">
            <v>F</v>
          </cell>
          <cell r="O551"/>
          <cell r="P551"/>
          <cell r="Q551"/>
          <cell r="R551" t="str">
            <v>0404</v>
          </cell>
          <cell r="S551" t="str">
            <v>S23</v>
          </cell>
        </row>
        <row r="552">
          <cell r="B552" t="str">
            <v>7792</v>
          </cell>
          <cell r="C552" t="str">
            <v>CASR IT OPS</v>
          </cell>
          <cell r="D552" t="str">
            <v>2173</v>
          </cell>
          <cell r="E552" t="str">
            <v>9101</v>
          </cell>
          <cell r="F552" t="str">
            <v>9101</v>
          </cell>
          <cell r="G552" t="str">
            <v>9470</v>
          </cell>
          <cell r="H552" t="str">
            <v>1000</v>
          </cell>
          <cell r="I552" t="str">
            <v>C</v>
          </cell>
          <cell r="J552" t="str">
            <v>1</v>
          </cell>
          <cell r="K552" t="str">
            <v>B07</v>
          </cell>
          <cell r="L552" t="str">
            <v>1</v>
          </cell>
          <cell r="M552" t="str">
            <v>C</v>
          </cell>
          <cell r="N552" t="str">
            <v>I</v>
          </cell>
          <cell r="O552"/>
          <cell r="P552"/>
          <cell r="Q552"/>
          <cell r="R552" t="str">
            <v>0404</v>
          </cell>
          <cell r="S552" t="str">
            <v>B07</v>
          </cell>
        </row>
        <row r="553">
          <cell r="B553" t="str">
            <v>7839</v>
          </cell>
          <cell r="C553" t="str">
            <v>BREAST CANCER SAFETY</v>
          </cell>
          <cell r="D553" t="str">
            <v>1299</v>
          </cell>
          <cell r="E553" t="str">
            <v>8845</v>
          </cell>
          <cell r="F553" t="str">
            <v>8594</v>
          </cell>
          <cell r="G553" t="str">
            <v>7000</v>
          </cell>
          <cell r="H553" t="str">
            <v>1000</v>
          </cell>
          <cell r="I553" t="str">
            <v>C</v>
          </cell>
          <cell r="J553" t="str">
            <v>3</v>
          </cell>
          <cell r="K553" t="str">
            <v>B07</v>
          </cell>
          <cell r="L553" t="str">
            <v>1</v>
          </cell>
          <cell r="M553" t="str">
            <v>99</v>
          </cell>
          <cell r="N553" t="str">
            <v>I</v>
          </cell>
          <cell r="O553"/>
          <cell r="P553"/>
          <cell r="Q553"/>
          <cell r="R553" t="str">
            <v>0304</v>
          </cell>
          <cell r="S553" t="str">
            <v>B07</v>
          </cell>
        </row>
        <row r="554">
          <cell r="B554" t="str">
            <v>7961</v>
          </cell>
          <cell r="C554" t="str">
            <v>DW STEADY STATE CAP</v>
          </cell>
          <cell r="D554" t="str">
            <v>9101</v>
          </cell>
          <cell r="E554" t="str">
            <v>9101</v>
          </cell>
          <cell r="F554" t="str">
            <v>9101</v>
          </cell>
          <cell r="G554" t="str">
            <v>9470</v>
          </cell>
          <cell r="H554" t="str">
            <v>1000</v>
          </cell>
          <cell r="I554" t="str">
            <v>C</v>
          </cell>
          <cell r="J554" t="str">
            <v>1</v>
          </cell>
          <cell r="K554" t="str">
            <v>B07</v>
          </cell>
          <cell r="L554" t="str">
            <v>99</v>
          </cell>
          <cell r="M554" t="str">
            <v>99</v>
          </cell>
          <cell r="N554" t="str">
            <v>I</v>
          </cell>
          <cell r="O554" t="str">
            <v>G</v>
          </cell>
          <cell r="P554" t="str">
            <v>V</v>
          </cell>
          <cell r="Q554"/>
          <cell r="R554" t="str">
            <v>1202</v>
          </cell>
          <cell r="S554" t="str">
            <v>B07</v>
          </cell>
        </row>
        <row r="555">
          <cell r="B555" t="str">
            <v>7964</v>
          </cell>
          <cell r="C555" t="str">
            <v>NEW BUS INITIATIVES</v>
          </cell>
          <cell r="D555" t="str">
            <v>7964</v>
          </cell>
          <cell r="E555" t="str">
            <v>1542</v>
          </cell>
          <cell r="F555" t="str">
            <v>5300</v>
          </cell>
          <cell r="G555" t="str">
            <v>5000</v>
          </cell>
          <cell r="H555" t="str">
            <v>1000</v>
          </cell>
          <cell r="I555" t="str">
            <v>C</v>
          </cell>
          <cell r="J555" t="str">
            <v>1</v>
          </cell>
          <cell r="K555" t="str">
            <v>B06</v>
          </cell>
          <cell r="L555" t="str">
            <v>8</v>
          </cell>
          <cell r="M555" t="str">
            <v>99</v>
          </cell>
          <cell r="N555" t="str">
            <v>I</v>
          </cell>
          <cell r="O555"/>
          <cell r="P555"/>
          <cell r="Q555"/>
          <cell r="R555" t="str">
            <v>0504</v>
          </cell>
          <cell r="S555" t="str">
            <v>B06</v>
          </cell>
        </row>
        <row r="556">
          <cell r="B556" t="str">
            <v>8001</v>
          </cell>
          <cell r="C556" t="str">
            <v>EDS MAINFRAME</v>
          </cell>
          <cell r="D556" t="str">
            <v>9100</v>
          </cell>
          <cell r="E556" t="str">
            <v>9100</v>
          </cell>
          <cell r="F556" t="str">
            <v>8592</v>
          </cell>
          <cell r="G556" t="str">
            <v>8591</v>
          </cell>
          <cell r="H556" t="str">
            <v>1000</v>
          </cell>
          <cell r="I556" t="str">
            <v>C</v>
          </cell>
          <cell r="J556" t="str">
            <v>1</v>
          </cell>
          <cell r="K556" t="str">
            <v>B13</v>
          </cell>
          <cell r="L556" t="str">
            <v>01</v>
          </cell>
          <cell r="M556" t="str">
            <v>C</v>
          </cell>
          <cell r="N556" t="str">
            <v>I</v>
          </cell>
          <cell r="O556" t="str">
            <v>G</v>
          </cell>
          <cell r="P556" t="str">
            <v>V</v>
          </cell>
          <cell r="Q556"/>
          <cell r="R556" t="str">
            <v>0101</v>
          </cell>
          <cell r="S556" t="str">
            <v>B13</v>
          </cell>
        </row>
        <row r="557">
          <cell r="B557" t="str">
            <v>8002</v>
          </cell>
          <cell r="C557" t="str">
            <v>EDS MSU</v>
          </cell>
          <cell r="D557" t="str">
            <v>9100</v>
          </cell>
          <cell r="E557" t="str">
            <v>9100</v>
          </cell>
          <cell r="F557" t="str">
            <v>8592</v>
          </cell>
          <cell r="G557" t="str">
            <v>8591</v>
          </cell>
          <cell r="H557" t="str">
            <v>1000</v>
          </cell>
          <cell r="I557" t="str">
            <v>C</v>
          </cell>
          <cell r="J557" t="str">
            <v>1</v>
          </cell>
          <cell r="K557" t="str">
            <v>B13</v>
          </cell>
          <cell r="L557" t="str">
            <v>01</v>
          </cell>
          <cell r="M557" t="str">
            <v>C</v>
          </cell>
          <cell r="N557" t="str">
            <v>I</v>
          </cell>
          <cell r="O557" t="str">
            <v>G</v>
          </cell>
          <cell r="P557" t="str">
            <v>V</v>
          </cell>
          <cell r="Q557"/>
          <cell r="R557" t="str">
            <v>0101</v>
          </cell>
          <cell r="S557" t="str">
            <v>B13</v>
          </cell>
        </row>
        <row r="558">
          <cell r="B558" t="str">
            <v>8003</v>
          </cell>
          <cell r="C558" t="str">
            <v>EDS PRODUCTION SUPP</v>
          </cell>
          <cell r="D558" t="str">
            <v>9100</v>
          </cell>
          <cell r="E558" t="str">
            <v>9100</v>
          </cell>
          <cell r="F558" t="str">
            <v>8592</v>
          </cell>
          <cell r="G558" t="str">
            <v>8591</v>
          </cell>
          <cell r="H558" t="str">
            <v>1000</v>
          </cell>
          <cell r="I558" t="str">
            <v>C</v>
          </cell>
          <cell r="J558" t="str">
            <v>1</v>
          </cell>
          <cell r="K558" t="str">
            <v>B13</v>
          </cell>
          <cell r="L558" t="str">
            <v>01</v>
          </cell>
          <cell r="M558" t="str">
            <v>C</v>
          </cell>
          <cell r="N558" t="str">
            <v>I</v>
          </cell>
          <cell r="O558" t="str">
            <v>G</v>
          </cell>
          <cell r="P558" t="str">
            <v>V</v>
          </cell>
          <cell r="Q558"/>
          <cell r="R558" t="str">
            <v>0101</v>
          </cell>
          <cell r="S558" t="str">
            <v>B13</v>
          </cell>
        </row>
        <row r="559">
          <cell r="B559" t="str">
            <v>8004</v>
          </cell>
          <cell r="C559" t="str">
            <v>EDS OUTPUT SERVICES</v>
          </cell>
          <cell r="D559" t="str">
            <v>9100</v>
          </cell>
          <cell r="E559" t="str">
            <v>9100</v>
          </cell>
          <cell r="F559" t="str">
            <v>8592</v>
          </cell>
          <cell r="G559" t="str">
            <v>8591</v>
          </cell>
          <cell r="H559" t="str">
            <v>1000</v>
          </cell>
          <cell r="I559" t="str">
            <v>C</v>
          </cell>
          <cell r="J559" t="str">
            <v>1</v>
          </cell>
          <cell r="K559" t="str">
            <v>B13</v>
          </cell>
          <cell r="L559" t="str">
            <v>01</v>
          </cell>
          <cell r="M559" t="str">
            <v>C</v>
          </cell>
          <cell r="N559" t="str">
            <v>I</v>
          </cell>
          <cell r="O559" t="str">
            <v>G</v>
          </cell>
          <cell r="P559" t="str">
            <v>V</v>
          </cell>
          <cell r="Q559"/>
          <cell r="R559" t="str">
            <v>0101</v>
          </cell>
          <cell r="S559" t="str">
            <v>B13</v>
          </cell>
        </row>
        <row r="560">
          <cell r="B560" t="str">
            <v>8005</v>
          </cell>
          <cell r="C560" t="str">
            <v>EDS M&amp;E Resources</v>
          </cell>
          <cell r="D560" t="str">
            <v>8005</v>
          </cell>
          <cell r="E560" t="str">
            <v>9100</v>
          </cell>
          <cell r="F560" t="str">
            <v>8592</v>
          </cell>
          <cell r="G560" t="str">
            <v>8591</v>
          </cell>
          <cell r="H560" t="str">
            <v>1000</v>
          </cell>
          <cell r="I560" t="str">
            <v>C</v>
          </cell>
          <cell r="J560" t="str">
            <v>1</v>
          </cell>
          <cell r="K560" t="str">
            <v>B13</v>
          </cell>
          <cell r="L560" t="str">
            <v>01</v>
          </cell>
          <cell r="M560" t="str">
            <v>C</v>
          </cell>
          <cell r="N560" t="str">
            <v>I</v>
          </cell>
          <cell r="O560" t="str">
            <v>G</v>
          </cell>
          <cell r="P560" t="str">
            <v>V</v>
          </cell>
          <cell r="Q560"/>
          <cell r="R560" t="str">
            <v>0101</v>
          </cell>
          <cell r="S560" t="str">
            <v>B13</v>
          </cell>
        </row>
        <row r="561">
          <cell r="B561" t="str">
            <v>8006</v>
          </cell>
          <cell r="C561" t="str">
            <v>EDS OTHER CHARGES</v>
          </cell>
          <cell r="D561" t="str">
            <v>8006</v>
          </cell>
          <cell r="E561" t="str">
            <v>9100</v>
          </cell>
          <cell r="F561" t="str">
            <v>8592</v>
          </cell>
          <cell r="G561" t="str">
            <v>8591</v>
          </cell>
          <cell r="H561" t="str">
            <v>1000</v>
          </cell>
          <cell r="I561" t="str">
            <v>C</v>
          </cell>
          <cell r="J561" t="str">
            <v>1</v>
          </cell>
          <cell r="K561" t="str">
            <v>B13</v>
          </cell>
          <cell r="L561" t="str">
            <v>01</v>
          </cell>
          <cell r="M561" t="str">
            <v>C</v>
          </cell>
          <cell r="N561" t="str">
            <v>I</v>
          </cell>
          <cell r="O561" t="str">
            <v>G</v>
          </cell>
          <cell r="P561" t="str">
            <v>V</v>
          </cell>
          <cell r="Q561"/>
          <cell r="R561" t="str">
            <v>0101</v>
          </cell>
          <cell r="S561" t="str">
            <v>B13</v>
          </cell>
        </row>
        <row r="562">
          <cell r="B562" t="str">
            <v>8016</v>
          </cell>
          <cell r="C562" t="str">
            <v>DENTAL BUSINESS UNIT</v>
          </cell>
          <cell r="D562" t="str">
            <v>8016</v>
          </cell>
          <cell r="E562" t="str">
            <v>8016</v>
          </cell>
          <cell r="F562" t="str">
            <v>5000</v>
          </cell>
          <cell r="G562" t="str">
            <v>5000</v>
          </cell>
          <cell r="H562" t="str">
            <v>1000</v>
          </cell>
          <cell r="I562" t="str">
            <v>C</v>
          </cell>
          <cell r="J562" t="str">
            <v>2</v>
          </cell>
          <cell r="K562" t="str">
            <v>B09</v>
          </cell>
          <cell r="L562" t="str">
            <v>9</v>
          </cell>
          <cell r="M562" t="str">
            <v>99</v>
          </cell>
          <cell r="N562" t="str">
            <v>I</v>
          </cell>
          <cell r="O562"/>
          <cell r="P562"/>
          <cell r="Q562"/>
          <cell r="R562" t="str">
            <v>0903</v>
          </cell>
          <cell r="S562" t="str">
            <v>B09</v>
          </cell>
        </row>
        <row r="563">
          <cell r="B563" t="str">
            <v>8054</v>
          </cell>
          <cell r="C563" t="str">
            <v>FEP HIPAA</v>
          </cell>
          <cell r="D563" t="str">
            <v>9101</v>
          </cell>
          <cell r="E563" t="str">
            <v>9101</v>
          </cell>
          <cell r="F563" t="str">
            <v>9101</v>
          </cell>
          <cell r="G563" t="str">
            <v>9470</v>
          </cell>
          <cell r="H563" t="str">
            <v>1000</v>
          </cell>
          <cell r="I563" t="str">
            <v>C</v>
          </cell>
          <cell r="J563" t="str">
            <v>1</v>
          </cell>
          <cell r="K563"/>
          <cell r="L563" t="str">
            <v>99</v>
          </cell>
          <cell r="M563" t="str">
            <v>L</v>
          </cell>
          <cell r="N563"/>
          <cell r="O563"/>
          <cell r="P563"/>
          <cell r="Q563"/>
          <cell r="R563" t="str">
            <v>0203</v>
          </cell>
          <cell r="S563"/>
        </row>
        <row r="564">
          <cell r="B564" t="str">
            <v>8101</v>
          </cell>
          <cell r="C564" t="str">
            <v>PCM-NEW INCENT PROG</v>
          </cell>
          <cell r="D564" t="str">
            <v>9101</v>
          </cell>
          <cell r="E564" t="str">
            <v>9101</v>
          </cell>
          <cell r="F564" t="str">
            <v>9101</v>
          </cell>
          <cell r="G564" t="str">
            <v>9470</v>
          </cell>
          <cell r="H564" t="str">
            <v>1000</v>
          </cell>
          <cell r="I564" t="str">
            <v>C</v>
          </cell>
          <cell r="J564" t="str">
            <v>1</v>
          </cell>
          <cell r="K564" t="str">
            <v>B12</v>
          </cell>
          <cell r="L564" t="str">
            <v>01</v>
          </cell>
          <cell r="M564" t="str">
            <v>99</v>
          </cell>
          <cell r="N564" t="str">
            <v>D</v>
          </cell>
          <cell r="O564" t="str">
            <v>G</v>
          </cell>
          <cell r="P564" t="str">
            <v>V</v>
          </cell>
          <cell r="Q564" t="str">
            <v>0503</v>
          </cell>
          <cell r="R564" t="str">
            <v>0502</v>
          </cell>
          <cell r="S564" t="str">
            <v>B12</v>
          </cell>
        </row>
        <row r="565">
          <cell r="B565" t="str">
            <v>8190</v>
          </cell>
          <cell r="C565" t="str">
            <v>PROVIDER TERMINAL</v>
          </cell>
          <cell r="D565" t="str">
            <v>1500</v>
          </cell>
          <cell r="E565" t="str">
            <v>1500</v>
          </cell>
          <cell r="F565" t="str">
            <v>1500</v>
          </cell>
          <cell r="G565" t="str">
            <v>8591</v>
          </cell>
          <cell r="H565" t="str">
            <v>1000</v>
          </cell>
          <cell r="I565" t="str">
            <v>C</v>
          </cell>
          <cell r="J565" t="str">
            <v>1</v>
          </cell>
          <cell r="K565" t="str">
            <v>B07</v>
          </cell>
          <cell r="L565" t="str">
            <v>01</v>
          </cell>
          <cell r="M565" t="str">
            <v>99</v>
          </cell>
          <cell r="N565" t="str">
            <v>I</v>
          </cell>
          <cell r="O565" t="str">
            <v>G</v>
          </cell>
          <cell r="P565" t="str">
            <v>F</v>
          </cell>
          <cell r="Q565"/>
          <cell r="R565" t="str">
            <v>1297</v>
          </cell>
          <cell r="S565" t="str">
            <v>B07</v>
          </cell>
        </row>
        <row r="566">
          <cell r="B566" t="str">
            <v>8219</v>
          </cell>
          <cell r="C566" t="str">
            <v>CONTRACTING</v>
          </cell>
          <cell r="D566" t="str">
            <v>9136</v>
          </cell>
          <cell r="E566" t="str">
            <v>3245</v>
          </cell>
          <cell r="F566" t="str">
            <v>8606</v>
          </cell>
          <cell r="G566" t="str">
            <v>7000</v>
          </cell>
          <cell r="H566" t="str">
            <v>1000</v>
          </cell>
          <cell r="I566" t="str">
            <v>C</v>
          </cell>
          <cell r="J566" t="str">
            <v>3</v>
          </cell>
          <cell r="K566" t="str">
            <v>B12</v>
          </cell>
          <cell r="L566" t="str">
            <v>01</v>
          </cell>
          <cell r="M566" t="str">
            <v>K6</v>
          </cell>
          <cell r="N566" t="str">
            <v>I</v>
          </cell>
          <cell r="O566" t="str">
            <v>G</v>
          </cell>
          <cell r="P566" t="str">
            <v>F</v>
          </cell>
          <cell r="Q566"/>
          <cell r="R566" t="str">
            <v>1297</v>
          </cell>
          <cell r="S566" t="str">
            <v>B12</v>
          </cell>
        </row>
        <row r="567">
          <cell r="B567" t="str">
            <v>8220</v>
          </cell>
          <cell r="C567" t="str">
            <v>SR MANAGED CARE ENRL</v>
          </cell>
          <cell r="D567" t="str">
            <v>8631</v>
          </cell>
          <cell r="E567" t="str">
            <v>8631</v>
          </cell>
          <cell r="F567" t="str">
            <v>8594</v>
          </cell>
          <cell r="G567" t="str">
            <v>7000</v>
          </cell>
          <cell r="H567" t="str">
            <v>1000</v>
          </cell>
          <cell r="I567" t="str">
            <v>C</v>
          </cell>
          <cell r="J567" t="str">
            <v>1</v>
          </cell>
          <cell r="K567" t="str">
            <v>B03</v>
          </cell>
          <cell r="L567" t="str">
            <v>95</v>
          </cell>
          <cell r="M567" t="str">
            <v>99</v>
          </cell>
          <cell r="N567" t="str">
            <v>D</v>
          </cell>
          <cell r="O567" t="str">
            <v>G</v>
          </cell>
          <cell r="P567" t="str">
            <v>F</v>
          </cell>
          <cell r="Q567"/>
          <cell r="R567" t="str">
            <v>1095</v>
          </cell>
          <cell r="S567" t="str">
            <v>B03</v>
          </cell>
        </row>
        <row r="568">
          <cell r="B568" t="str">
            <v>8222</v>
          </cell>
          <cell r="C568" t="str">
            <v>BC65 ONSITE OUTREACH</v>
          </cell>
          <cell r="D568" t="str">
            <v>1410</v>
          </cell>
          <cell r="E568" t="str">
            <v>8845</v>
          </cell>
          <cell r="F568" t="str">
            <v>8594</v>
          </cell>
          <cell r="G568" t="str">
            <v>7000</v>
          </cell>
          <cell r="H568" t="str">
            <v>1000</v>
          </cell>
          <cell r="I568" t="str">
            <v>C</v>
          </cell>
          <cell r="J568" t="str">
            <v>3</v>
          </cell>
          <cell r="K568" t="str">
            <v>B10</v>
          </cell>
          <cell r="L568" t="str">
            <v>01</v>
          </cell>
          <cell r="M568" t="str">
            <v>99</v>
          </cell>
          <cell r="N568" t="str">
            <v>I</v>
          </cell>
          <cell r="O568" t="str">
            <v>G</v>
          </cell>
          <cell r="P568" t="str">
            <v>F</v>
          </cell>
          <cell r="Q568"/>
          <cell r="R568" t="str">
            <v>1095</v>
          </cell>
          <cell r="S568" t="str">
            <v>B10</v>
          </cell>
        </row>
        <row r="569">
          <cell r="B569" t="str">
            <v>8230</v>
          </cell>
          <cell r="C569" t="str">
            <v>BROKER COMMISSIONS</v>
          </cell>
          <cell r="D569" t="str">
            <v>8230</v>
          </cell>
          <cell r="E569" t="str">
            <v>8230</v>
          </cell>
          <cell r="F569" t="str">
            <v>5000</v>
          </cell>
          <cell r="G569" t="str">
            <v>5000</v>
          </cell>
          <cell r="H569" t="str">
            <v>1000</v>
          </cell>
          <cell r="I569" t="str">
            <v>C</v>
          </cell>
          <cell r="J569" t="str">
            <v>2</v>
          </cell>
          <cell r="K569" t="str">
            <v>B01</v>
          </cell>
          <cell r="L569" t="str">
            <v>68</v>
          </cell>
          <cell r="M569" t="str">
            <v>99</v>
          </cell>
          <cell r="N569" t="str">
            <v>D</v>
          </cell>
          <cell r="O569" t="str">
            <v>C</v>
          </cell>
          <cell r="P569" t="str">
            <v>F</v>
          </cell>
          <cell r="Q569"/>
          <cell r="R569" t="str">
            <v>1195</v>
          </cell>
          <cell r="S569" t="str">
            <v>B01</v>
          </cell>
        </row>
        <row r="570">
          <cell r="B570" t="str">
            <v>8237</v>
          </cell>
          <cell r="C570" t="str">
            <v>LEGAL-DEPT LABOR</v>
          </cell>
          <cell r="D570" t="str">
            <v>8237</v>
          </cell>
          <cell r="E570" t="str">
            <v>8237</v>
          </cell>
          <cell r="F570" t="str">
            <v>8237</v>
          </cell>
          <cell r="G570" t="str">
            <v>4310</v>
          </cell>
          <cell r="H570" t="str">
            <v>1000</v>
          </cell>
          <cell r="I570" t="str">
            <v>C</v>
          </cell>
          <cell r="J570" t="str">
            <v>2</v>
          </cell>
          <cell r="K570" t="str">
            <v>S27</v>
          </cell>
          <cell r="L570" t="str">
            <v>01</v>
          </cell>
          <cell r="M570" t="str">
            <v>99</v>
          </cell>
          <cell r="N570" t="str">
            <v>O</v>
          </cell>
          <cell r="O570" t="str">
            <v>G</v>
          </cell>
          <cell r="P570" t="str">
            <v>F</v>
          </cell>
          <cell r="Q570"/>
          <cell r="R570" t="str">
            <v>1295</v>
          </cell>
          <cell r="S570" t="str">
            <v>S27</v>
          </cell>
        </row>
        <row r="571">
          <cell r="B571" t="str">
            <v>8238</v>
          </cell>
          <cell r="C571" t="str">
            <v>INTERPLAN &amp; NETW MGM</v>
          </cell>
          <cell r="D571" t="str">
            <v>9040</v>
          </cell>
          <cell r="E571" t="str">
            <v>3934</v>
          </cell>
          <cell r="F571" t="str">
            <v>5000</v>
          </cell>
          <cell r="G571" t="str">
            <v>5000</v>
          </cell>
          <cell r="H571" t="str">
            <v>1000</v>
          </cell>
          <cell r="I571" t="str">
            <v>C</v>
          </cell>
          <cell r="J571" t="str">
            <v>2</v>
          </cell>
          <cell r="K571" t="str">
            <v>B01</v>
          </cell>
          <cell r="L571" t="str">
            <v>67</v>
          </cell>
          <cell r="M571" t="str">
            <v>99</v>
          </cell>
          <cell r="N571" t="str">
            <v>D</v>
          </cell>
          <cell r="O571" t="str">
            <v>C</v>
          </cell>
          <cell r="P571" t="str">
            <v>V</v>
          </cell>
          <cell r="Q571"/>
          <cell r="R571" t="str">
            <v>1195</v>
          </cell>
          <cell r="S571" t="str">
            <v>B01</v>
          </cell>
        </row>
        <row r="572">
          <cell r="B572" t="str">
            <v>8260</v>
          </cell>
          <cell r="C572" t="str">
            <v>EXT CRSOVR CLMS MEDA</v>
          </cell>
          <cell r="D572" t="str">
            <v>8260</v>
          </cell>
          <cell r="E572" t="str">
            <v>8260</v>
          </cell>
          <cell r="F572" t="str">
            <v>5300</v>
          </cell>
          <cell r="G572" t="str">
            <v>5000</v>
          </cell>
          <cell r="H572" t="str">
            <v>1000</v>
          </cell>
          <cell r="I572" t="str">
            <v>C</v>
          </cell>
          <cell r="J572" t="str">
            <v>1</v>
          </cell>
          <cell r="K572" t="str">
            <v>B05</v>
          </cell>
          <cell r="L572" t="str">
            <v>01</v>
          </cell>
          <cell r="M572" t="str">
            <v>A</v>
          </cell>
          <cell r="N572" t="str">
            <v>D</v>
          </cell>
          <cell r="O572" t="str">
            <v>C</v>
          </cell>
          <cell r="P572" t="str">
            <v>V</v>
          </cell>
          <cell r="Q572"/>
          <cell r="R572" t="str">
            <v>0897</v>
          </cell>
          <cell r="S572" t="str">
            <v>B05</v>
          </cell>
        </row>
        <row r="573">
          <cell r="B573" t="str">
            <v>8261</v>
          </cell>
          <cell r="C573" t="str">
            <v>EXT CRSOVR CLMS MEDB</v>
          </cell>
          <cell r="D573" t="str">
            <v>8260</v>
          </cell>
          <cell r="E573" t="str">
            <v>8260</v>
          </cell>
          <cell r="F573" t="str">
            <v>5300</v>
          </cell>
          <cell r="G573" t="str">
            <v>5000</v>
          </cell>
          <cell r="H573" t="str">
            <v>1000</v>
          </cell>
          <cell r="I573" t="str">
            <v>C</v>
          </cell>
          <cell r="J573" t="str">
            <v>1</v>
          </cell>
          <cell r="K573" t="str">
            <v>B05</v>
          </cell>
          <cell r="L573" t="str">
            <v>01</v>
          </cell>
          <cell r="M573" t="str">
            <v>A</v>
          </cell>
          <cell r="N573" t="str">
            <v>D</v>
          </cell>
          <cell r="O573" t="str">
            <v>C</v>
          </cell>
          <cell r="P573" t="str">
            <v>V</v>
          </cell>
          <cell r="Q573"/>
          <cell r="R573" t="str">
            <v>0897</v>
          </cell>
          <cell r="S573" t="str">
            <v>B05</v>
          </cell>
        </row>
        <row r="574">
          <cell r="B574" t="str">
            <v>8262</v>
          </cell>
          <cell r="C574" t="str">
            <v>BROKERS COMM - ASC</v>
          </cell>
          <cell r="D574" t="str">
            <v>8230</v>
          </cell>
          <cell r="E574" t="str">
            <v>8230</v>
          </cell>
          <cell r="F574" t="str">
            <v>5000</v>
          </cell>
          <cell r="G574" t="str">
            <v>5000</v>
          </cell>
          <cell r="H574" t="str">
            <v>1000</v>
          </cell>
          <cell r="I574" t="str">
            <v>C</v>
          </cell>
          <cell r="J574" t="str">
            <v>2</v>
          </cell>
          <cell r="K574" t="str">
            <v>B01</v>
          </cell>
          <cell r="L574" t="str">
            <v>68</v>
          </cell>
          <cell r="M574" t="str">
            <v>99</v>
          </cell>
          <cell r="N574" t="str">
            <v>D</v>
          </cell>
          <cell r="O574" t="str">
            <v>C</v>
          </cell>
          <cell r="P574" t="str">
            <v>F</v>
          </cell>
          <cell r="Q574" t="str">
            <v>0502</v>
          </cell>
          <cell r="R574" t="str">
            <v>0198</v>
          </cell>
          <cell r="S574" t="str">
            <v>B01</v>
          </cell>
        </row>
        <row r="575">
          <cell r="B575" t="str">
            <v>8263</v>
          </cell>
          <cell r="C575" t="str">
            <v>BROKERS COMM - INDEM</v>
          </cell>
          <cell r="D575" t="str">
            <v>8230</v>
          </cell>
          <cell r="E575" t="str">
            <v>8230</v>
          </cell>
          <cell r="F575" t="str">
            <v>5000</v>
          </cell>
          <cell r="G575" t="str">
            <v>5000</v>
          </cell>
          <cell r="H575" t="str">
            <v>1000</v>
          </cell>
          <cell r="I575" t="str">
            <v>C</v>
          </cell>
          <cell r="J575" t="str">
            <v>2</v>
          </cell>
          <cell r="K575" t="str">
            <v>B01</v>
          </cell>
          <cell r="L575" t="str">
            <v>68</v>
          </cell>
          <cell r="M575" t="str">
            <v>99</v>
          </cell>
          <cell r="N575" t="str">
            <v>D</v>
          </cell>
          <cell r="O575" t="str">
            <v>C</v>
          </cell>
          <cell r="P575" t="str">
            <v>F</v>
          </cell>
          <cell r="Q575" t="str">
            <v>0502</v>
          </cell>
          <cell r="R575" t="str">
            <v>0198</v>
          </cell>
          <cell r="S575" t="str">
            <v>B01</v>
          </cell>
        </row>
        <row r="576">
          <cell r="B576" t="str">
            <v>8270</v>
          </cell>
          <cell r="C576" t="str">
            <v>BLUE CARE LINE</v>
          </cell>
          <cell r="D576" t="str">
            <v>3247</v>
          </cell>
          <cell r="E576" t="str">
            <v>8845</v>
          </cell>
          <cell r="F576" t="str">
            <v>8594</v>
          </cell>
          <cell r="G576" t="str">
            <v>7000</v>
          </cell>
          <cell r="H576" t="str">
            <v>1000</v>
          </cell>
          <cell r="I576" t="str">
            <v>C</v>
          </cell>
          <cell r="J576" t="str">
            <v>3</v>
          </cell>
          <cell r="K576" t="str">
            <v>B10</v>
          </cell>
          <cell r="L576" t="str">
            <v>01</v>
          </cell>
          <cell r="M576" t="str">
            <v>99</v>
          </cell>
          <cell r="N576" t="str">
            <v>I</v>
          </cell>
          <cell r="O576" t="str">
            <v>G</v>
          </cell>
          <cell r="P576" t="str">
            <v>F</v>
          </cell>
          <cell r="Q576"/>
          <cell r="R576" t="str">
            <v>0796</v>
          </cell>
          <cell r="S576" t="str">
            <v>B10</v>
          </cell>
        </row>
        <row r="577">
          <cell r="B577" t="str">
            <v>8283</v>
          </cell>
          <cell r="C577" t="str">
            <v>WORKFORCE PLANNING</v>
          </cell>
          <cell r="D577" t="str">
            <v>8290</v>
          </cell>
          <cell r="E577" t="str">
            <v>8290</v>
          </cell>
          <cell r="F577" t="str">
            <v>8290</v>
          </cell>
          <cell r="G577" t="str">
            <v>8290</v>
          </cell>
          <cell r="H577" t="str">
            <v>1000</v>
          </cell>
          <cell r="I577" t="str">
            <v>C</v>
          </cell>
          <cell r="J577" t="str">
            <v>2</v>
          </cell>
          <cell r="K577" t="str">
            <v>S25</v>
          </cell>
          <cell r="L577" t="str">
            <v>01</v>
          </cell>
          <cell r="M577" t="str">
            <v>E</v>
          </cell>
          <cell r="N577" t="str">
            <v>O</v>
          </cell>
          <cell r="O577" t="str">
            <v>G</v>
          </cell>
          <cell r="P577" t="str">
            <v>F</v>
          </cell>
          <cell r="Q577"/>
          <cell r="R577" t="str">
            <v>0198</v>
          </cell>
          <cell r="S577" t="str">
            <v>S25</v>
          </cell>
        </row>
        <row r="578">
          <cell r="B578" t="str">
            <v>8284</v>
          </cell>
          <cell r="C578" t="str">
            <v>DEAN TRANSACTION</v>
          </cell>
          <cell r="D578" t="str">
            <v>1021</v>
          </cell>
          <cell r="E578" t="str">
            <v>4102</v>
          </cell>
          <cell r="F578" t="str">
            <v>7200</v>
          </cell>
          <cell r="G578" t="str">
            <v>8591</v>
          </cell>
          <cell r="H578" t="str">
            <v>1000</v>
          </cell>
          <cell r="I578" t="str">
            <v>C</v>
          </cell>
          <cell r="J578" t="str">
            <v>1</v>
          </cell>
          <cell r="K578" t="str">
            <v>B07</v>
          </cell>
          <cell r="L578" t="str">
            <v>01</v>
          </cell>
          <cell r="M578" t="str">
            <v>99</v>
          </cell>
          <cell r="N578" t="str">
            <v>I</v>
          </cell>
          <cell r="O578" t="str">
            <v>G</v>
          </cell>
          <cell r="P578" t="str">
            <v>F</v>
          </cell>
          <cell r="Q578"/>
          <cell r="R578" t="str">
            <v>1297</v>
          </cell>
          <cell r="S578" t="str">
            <v>B07</v>
          </cell>
        </row>
        <row r="579">
          <cell r="B579" t="str">
            <v>8288</v>
          </cell>
          <cell r="C579" t="str">
            <v>POSTAGE CHARGEBACK</v>
          </cell>
          <cell r="D579" t="str">
            <v>4440</v>
          </cell>
          <cell r="E579" t="str">
            <v>4425</v>
          </cell>
          <cell r="F579" t="str">
            <v>4400</v>
          </cell>
          <cell r="G579" t="str">
            <v>4400</v>
          </cell>
          <cell r="H579" t="str">
            <v>1000</v>
          </cell>
          <cell r="I579" t="str">
            <v>C</v>
          </cell>
          <cell r="J579" t="str">
            <v>2</v>
          </cell>
          <cell r="K579" t="str">
            <v>B07</v>
          </cell>
          <cell r="L579" t="str">
            <v>01</v>
          </cell>
          <cell r="M579" t="str">
            <v>99</v>
          </cell>
          <cell r="N579" t="str">
            <v>I</v>
          </cell>
          <cell r="O579" t="str">
            <v>G</v>
          </cell>
          <cell r="P579" t="str">
            <v>F</v>
          </cell>
          <cell r="Q579"/>
          <cell r="R579" t="str">
            <v>1296</v>
          </cell>
          <cell r="S579" t="str">
            <v>B07</v>
          </cell>
        </row>
        <row r="580">
          <cell r="B580" t="str">
            <v>8290</v>
          </cell>
          <cell r="C580" t="str">
            <v>VP-HUMAN RESOURCES</v>
          </cell>
          <cell r="D580" t="str">
            <v>8290</v>
          </cell>
          <cell r="E580" t="str">
            <v>8290</v>
          </cell>
          <cell r="F580" t="str">
            <v>8290</v>
          </cell>
          <cell r="G580" t="str">
            <v>8290</v>
          </cell>
          <cell r="H580" t="str">
            <v>1000</v>
          </cell>
          <cell r="I580" t="str">
            <v>C</v>
          </cell>
          <cell r="J580" t="str">
            <v>2</v>
          </cell>
          <cell r="K580" t="str">
            <v>S25</v>
          </cell>
          <cell r="L580" t="str">
            <v>01</v>
          </cell>
          <cell r="M580" t="str">
            <v>E</v>
          </cell>
          <cell r="N580" t="str">
            <v>O</v>
          </cell>
          <cell r="O580" t="str">
            <v>G</v>
          </cell>
          <cell r="P580" t="str">
            <v>F</v>
          </cell>
          <cell r="Q580"/>
          <cell r="R580" t="str">
            <v>1096</v>
          </cell>
          <cell r="S580" t="str">
            <v>S25</v>
          </cell>
        </row>
        <row r="581">
          <cell r="B581" t="str">
            <v>8291</v>
          </cell>
          <cell r="C581" t="str">
            <v>NETWORK/TELEPHONY</v>
          </cell>
          <cell r="D581" t="str">
            <v>8291</v>
          </cell>
          <cell r="E581" t="str">
            <v>8291</v>
          </cell>
          <cell r="F581" t="str">
            <v>7200</v>
          </cell>
          <cell r="G581" t="str">
            <v>8591</v>
          </cell>
          <cell r="H581" t="str">
            <v>1000</v>
          </cell>
          <cell r="I581" t="str">
            <v>C</v>
          </cell>
          <cell r="J581" t="str">
            <v>1</v>
          </cell>
          <cell r="K581" t="str">
            <v>B07</v>
          </cell>
          <cell r="L581" t="str">
            <v>01</v>
          </cell>
          <cell r="M581" t="str">
            <v>E</v>
          </cell>
          <cell r="N581" t="str">
            <v>I</v>
          </cell>
          <cell r="O581" t="str">
            <v>G</v>
          </cell>
          <cell r="P581" t="str">
            <v>F</v>
          </cell>
          <cell r="Q581"/>
          <cell r="R581" t="str">
            <v>1297</v>
          </cell>
          <cell r="S581" t="str">
            <v>B07</v>
          </cell>
        </row>
        <row r="582">
          <cell r="B582" t="str">
            <v>8292</v>
          </cell>
          <cell r="C582" t="str">
            <v>INTEGRATED SERV OPER</v>
          </cell>
          <cell r="D582" t="str">
            <v>8292</v>
          </cell>
          <cell r="E582" t="str">
            <v>8292</v>
          </cell>
          <cell r="F582" t="str">
            <v>5300</v>
          </cell>
          <cell r="G582" t="str">
            <v>5000</v>
          </cell>
          <cell r="H582" t="str">
            <v>1000</v>
          </cell>
          <cell r="I582" t="str">
            <v>C</v>
          </cell>
          <cell r="J582" t="str">
            <v>1</v>
          </cell>
          <cell r="K582" t="str">
            <v>S21</v>
          </cell>
          <cell r="L582" t="str">
            <v>09</v>
          </cell>
          <cell r="M582" t="str">
            <v>A</v>
          </cell>
          <cell r="N582" t="str">
            <v>D</v>
          </cell>
          <cell r="O582" t="str">
            <v>G</v>
          </cell>
          <cell r="P582" t="str">
            <v>F</v>
          </cell>
          <cell r="Q582"/>
          <cell r="R582" t="str">
            <v>1296</v>
          </cell>
          <cell r="S582" t="str">
            <v>S21</v>
          </cell>
        </row>
        <row r="583">
          <cell r="B583" t="str">
            <v>8293</v>
          </cell>
          <cell r="C583" t="str">
            <v>ISO ADMIN</v>
          </cell>
          <cell r="D583" t="str">
            <v>8292</v>
          </cell>
          <cell r="E583" t="str">
            <v>8292</v>
          </cell>
          <cell r="F583" t="str">
            <v>5300</v>
          </cell>
          <cell r="G583" t="str">
            <v>5000</v>
          </cell>
          <cell r="H583" t="str">
            <v>1000</v>
          </cell>
          <cell r="I583" t="str">
            <v>C</v>
          </cell>
          <cell r="J583" t="str">
            <v>1</v>
          </cell>
          <cell r="K583" t="str">
            <v>B03</v>
          </cell>
          <cell r="L583"/>
          <cell r="M583" t="str">
            <v>A</v>
          </cell>
          <cell r="N583" t="str">
            <v>D</v>
          </cell>
          <cell r="O583" t="str">
            <v>G</v>
          </cell>
          <cell r="P583" t="str">
            <v>F</v>
          </cell>
          <cell r="Q583"/>
          <cell r="R583" t="str">
            <v>0604</v>
          </cell>
          <cell r="S583" t="str">
            <v>B03</v>
          </cell>
        </row>
        <row r="584">
          <cell r="B584" t="str">
            <v>8294</v>
          </cell>
          <cell r="C584" t="str">
            <v>OTHER PARTY LIAB</v>
          </cell>
          <cell r="D584" t="str">
            <v>8294</v>
          </cell>
          <cell r="E584" t="str">
            <v>8292</v>
          </cell>
          <cell r="F584" t="str">
            <v>5300</v>
          </cell>
          <cell r="G584" t="str">
            <v>5000</v>
          </cell>
          <cell r="H584" t="str">
            <v>1000</v>
          </cell>
          <cell r="I584" t="str">
            <v>C</v>
          </cell>
          <cell r="J584" t="str">
            <v>3</v>
          </cell>
          <cell r="K584" t="str">
            <v>B05</v>
          </cell>
          <cell r="L584" t="str">
            <v>12</v>
          </cell>
          <cell r="M584" t="str">
            <v>A</v>
          </cell>
          <cell r="N584" t="str">
            <v>I</v>
          </cell>
          <cell r="O584" t="str">
            <v>C</v>
          </cell>
          <cell r="P584" t="str">
            <v>V</v>
          </cell>
          <cell r="Q584"/>
          <cell r="R584" t="str">
            <v>1296</v>
          </cell>
          <cell r="S584" t="str">
            <v>B05</v>
          </cell>
        </row>
        <row r="585">
          <cell r="B585" t="str">
            <v>8302</v>
          </cell>
          <cell r="C585" t="str">
            <v>TESTING RESOURCES</v>
          </cell>
          <cell r="D585" t="str">
            <v>9101</v>
          </cell>
          <cell r="E585" t="str">
            <v>9101</v>
          </cell>
          <cell r="F585" t="str">
            <v>9101</v>
          </cell>
          <cell r="G585" t="str">
            <v>9470</v>
          </cell>
          <cell r="H585" t="str">
            <v>1000</v>
          </cell>
          <cell r="I585" t="str">
            <v>C</v>
          </cell>
          <cell r="J585" t="str">
            <v>1</v>
          </cell>
          <cell r="K585" t="str">
            <v>B07</v>
          </cell>
          <cell r="L585" t="str">
            <v>1</v>
          </cell>
          <cell r="M585" t="str">
            <v>99</v>
          </cell>
          <cell r="N585" t="str">
            <v>I</v>
          </cell>
          <cell r="O585"/>
          <cell r="P585"/>
          <cell r="Q585"/>
          <cell r="R585" t="str">
            <v>0304</v>
          </cell>
          <cell r="S585" t="str">
            <v>B07</v>
          </cell>
        </row>
        <row r="586">
          <cell r="B586" t="str">
            <v>8303</v>
          </cell>
          <cell r="C586" t="str">
            <v>CORPORATE SERVICE</v>
          </cell>
          <cell r="D586" t="str">
            <v>8303</v>
          </cell>
          <cell r="E586" t="str">
            <v>8303</v>
          </cell>
          <cell r="F586" t="str">
            <v>8303</v>
          </cell>
          <cell r="G586" t="str">
            <v>7000</v>
          </cell>
          <cell r="H586" t="str">
            <v>1000</v>
          </cell>
          <cell r="I586" t="str">
            <v>C</v>
          </cell>
          <cell r="J586" t="str">
            <v>1</v>
          </cell>
          <cell r="K586" t="str">
            <v>B05</v>
          </cell>
          <cell r="L586" t="str">
            <v>09</v>
          </cell>
          <cell r="M586" t="str">
            <v>99</v>
          </cell>
          <cell r="N586" t="str">
            <v>D</v>
          </cell>
          <cell r="O586" t="str">
            <v>C</v>
          </cell>
          <cell r="P586" t="str">
            <v>F</v>
          </cell>
          <cell r="Q586" t="str">
            <v>0101</v>
          </cell>
          <cell r="R586" t="str">
            <v>1296</v>
          </cell>
          <cell r="S586" t="str">
            <v>B05</v>
          </cell>
        </row>
        <row r="587">
          <cell r="B587" t="str">
            <v>8304</v>
          </cell>
          <cell r="C587" t="str">
            <v>MEMBER SERV DELIVERY</v>
          </cell>
          <cell r="D587" t="str">
            <v>8304</v>
          </cell>
          <cell r="E587" t="str">
            <v>8304</v>
          </cell>
          <cell r="F587" t="str">
            <v>5300</v>
          </cell>
          <cell r="G587" t="str">
            <v>5000</v>
          </cell>
          <cell r="H587" t="str">
            <v>1000</v>
          </cell>
          <cell r="I587" t="str">
            <v>C</v>
          </cell>
          <cell r="J587" t="str">
            <v>1</v>
          </cell>
          <cell r="K587" t="str">
            <v>B06</v>
          </cell>
          <cell r="L587" t="str">
            <v>08</v>
          </cell>
          <cell r="M587" t="str">
            <v>99</v>
          </cell>
          <cell r="N587" t="str">
            <v>D</v>
          </cell>
          <cell r="O587" t="str">
            <v>C</v>
          </cell>
          <cell r="P587" t="str">
            <v>F</v>
          </cell>
          <cell r="Q587"/>
          <cell r="R587" t="str">
            <v>1296</v>
          </cell>
          <cell r="S587" t="str">
            <v>B06</v>
          </cell>
        </row>
        <row r="588">
          <cell r="B588" t="str">
            <v>8305</v>
          </cell>
          <cell r="C588" t="str">
            <v>MEMBER SERVICE ADMIN</v>
          </cell>
          <cell r="D588" t="str">
            <v>8304</v>
          </cell>
          <cell r="E588" t="str">
            <v>8304</v>
          </cell>
          <cell r="F588" t="str">
            <v>5300</v>
          </cell>
          <cell r="G588" t="str">
            <v>5000</v>
          </cell>
          <cell r="H588" t="str">
            <v>1000</v>
          </cell>
          <cell r="I588" t="str">
            <v>C</v>
          </cell>
          <cell r="J588" t="str">
            <v>1</v>
          </cell>
          <cell r="K588" t="str">
            <v>B06</v>
          </cell>
          <cell r="L588"/>
          <cell r="M588" t="str">
            <v>99</v>
          </cell>
          <cell r="N588" t="str">
            <v>D</v>
          </cell>
          <cell r="O588" t="str">
            <v>C</v>
          </cell>
          <cell r="P588" t="str">
            <v>F</v>
          </cell>
          <cell r="Q588"/>
          <cell r="R588" t="str">
            <v>0604</v>
          </cell>
          <cell r="S588" t="str">
            <v>B06</v>
          </cell>
        </row>
        <row r="589">
          <cell r="B589" t="str">
            <v>8319</v>
          </cell>
          <cell r="C589" t="str">
            <v>REGULATED BU</v>
          </cell>
          <cell r="D589" t="str">
            <v>5432</v>
          </cell>
          <cell r="E589" t="str">
            <v>8304</v>
          </cell>
          <cell r="F589" t="str">
            <v>5300</v>
          </cell>
          <cell r="G589" t="str">
            <v>5000</v>
          </cell>
          <cell r="H589" t="str">
            <v>1000</v>
          </cell>
          <cell r="I589" t="str">
            <v>C</v>
          </cell>
          <cell r="J589" t="str">
            <v>1</v>
          </cell>
          <cell r="K589" t="str">
            <v>B06</v>
          </cell>
          <cell r="L589" t="str">
            <v>08</v>
          </cell>
          <cell r="M589" t="str">
            <v>99</v>
          </cell>
          <cell r="N589" t="str">
            <v>D</v>
          </cell>
          <cell r="O589" t="str">
            <v>C</v>
          </cell>
          <cell r="P589" t="str">
            <v>F</v>
          </cell>
          <cell r="Q589"/>
          <cell r="R589" t="str">
            <v>1296</v>
          </cell>
          <cell r="S589" t="str">
            <v>B06</v>
          </cell>
        </row>
        <row r="590">
          <cell r="B590" t="str">
            <v>8343</v>
          </cell>
          <cell r="C590" t="str">
            <v>ITS RELEASES</v>
          </cell>
          <cell r="D590" t="str">
            <v>9101</v>
          </cell>
          <cell r="E590" t="str">
            <v>9101</v>
          </cell>
          <cell r="F590" t="str">
            <v>9101</v>
          </cell>
          <cell r="G590" t="str">
            <v>9470</v>
          </cell>
          <cell r="H590" t="str">
            <v>1000</v>
          </cell>
          <cell r="I590" t="str">
            <v>C</v>
          </cell>
          <cell r="J590" t="str">
            <v>1</v>
          </cell>
          <cell r="K590" t="str">
            <v>B07</v>
          </cell>
          <cell r="L590" t="str">
            <v>99</v>
          </cell>
          <cell r="M590" t="str">
            <v>99</v>
          </cell>
          <cell r="N590" t="str">
            <v>I</v>
          </cell>
          <cell r="O590" t="str">
            <v>G</v>
          </cell>
          <cell r="P590" t="str">
            <v>V</v>
          </cell>
          <cell r="Q590"/>
          <cell r="R590" t="str">
            <v>1202</v>
          </cell>
          <cell r="S590" t="str">
            <v>B07</v>
          </cell>
        </row>
        <row r="591">
          <cell r="B591" t="str">
            <v>8401</v>
          </cell>
          <cell r="C591" t="str">
            <v>DIVERSITY</v>
          </cell>
          <cell r="D591" t="str">
            <v>8401</v>
          </cell>
          <cell r="E591" t="str">
            <v>8401</v>
          </cell>
          <cell r="F591" t="str">
            <v>1010</v>
          </cell>
          <cell r="G591" t="str">
            <v>1000</v>
          </cell>
          <cell r="H591" t="str">
            <v>1000</v>
          </cell>
          <cell r="I591" t="str">
            <v>C</v>
          </cell>
          <cell r="J591" t="str">
            <v>2</v>
          </cell>
          <cell r="K591" t="str">
            <v>S21</v>
          </cell>
          <cell r="L591" t="str">
            <v>01</v>
          </cell>
          <cell r="M591" t="str">
            <v>E</v>
          </cell>
          <cell r="N591" t="str">
            <v>D</v>
          </cell>
          <cell r="O591" t="str">
            <v>G</v>
          </cell>
          <cell r="P591" t="str">
            <v>F</v>
          </cell>
          <cell r="Q591"/>
          <cell r="R591" t="str">
            <v>0802</v>
          </cell>
          <cell r="S591" t="str">
            <v>S21</v>
          </cell>
        </row>
        <row r="592">
          <cell r="B592" t="str">
            <v>8424</v>
          </cell>
          <cell r="C592" t="str">
            <v>EHEALTH COLLABORATIV</v>
          </cell>
          <cell r="D592" t="str">
            <v>8424</v>
          </cell>
          <cell r="E592" t="str">
            <v>8424</v>
          </cell>
          <cell r="F592" t="str">
            <v>8424</v>
          </cell>
          <cell r="G592" t="str">
            <v>7000</v>
          </cell>
          <cell r="H592" t="str">
            <v>1000</v>
          </cell>
          <cell r="I592" t="str">
            <v>C</v>
          </cell>
          <cell r="J592" t="str">
            <v>4</v>
          </cell>
          <cell r="K592" t="str">
            <v>B10</v>
          </cell>
          <cell r="L592" t="str">
            <v>1</v>
          </cell>
          <cell r="M592" t="str">
            <v>99</v>
          </cell>
          <cell r="N592" t="str">
            <v>I</v>
          </cell>
          <cell r="O592"/>
          <cell r="P592"/>
          <cell r="Q592"/>
          <cell r="R592" t="str">
            <v>0404</v>
          </cell>
          <cell r="S592" t="str">
            <v>B10</v>
          </cell>
        </row>
        <row r="593">
          <cell r="B593" t="str">
            <v>8476</v>
          </cell>
          <cell r="C593" t="str">
            <v>HEDIS/CAHPS 2004</v>
          </cell>
          <cell r="D593" t="str">
            <v>9101</v>
          </cell>
          <cell r="E593" t="str">
            <v>9101</v>
          </cell>
          <cell r="F593" t="str">
            <v>9101</v>
          </cell>
          <cell r="G593" t="str">
            <v>9470</v>
          </cell>
          <cell r="H593" t="str">
            <v>1000</v>
          </cell>
          <cell r="I593" t="str">
            <v>C</v>
          </cell>
          <cell r="J593" t="str">
            <v>1</v>
          </cell>
          <cell r="K593" t="str">
            <v>B07</v>
          </cell>
          <cell r="L593" t="str">
            <v>01</v>
          </cell>
          <cell r="M593" t="str">
            <v>99</v>
          </cell>
          <cell r="N593" t="str">
            <v>I</v>
          </cell>
          <cell r="O593"/>
          <cell r="P593"/>
          <cell r="Q593"/>
          <cell r="R593" t="str">
            <v>0203</v>
          </cell>
          <cell r="S593" t="str">
            <v>B07</v>
          </cell>
        </row>
        <row r="594">
          <cell r="B594" t="str">
            <v>8501</v>
          </cell>
          <cell r="C594" t="str">
            <v>AAM BLUEQUOTE 1.3.1</v>
          </cell>
          <cell r="D594" t="str">
            <v>9101</v>
          </cell>
          <cell r="E594" t="str">
            <v>9101</v>
          </cell>
          <cell r="F594" t="str">
            <v>9101</v>
          </cell>
          <cell r="G594" t="str">
            <v>9470</v>
          </cell>
          <cell r="H594" t="str">
            <v>1000</v>
          </cell>
          <cell r="I594" t="str">
            <v>C</v>
          </cell>
          <cell r="J594" t="str">
            <v>1</v>
          </cell>
          <cell r="K594" t="str">
            <v>B07</v>
          </cell>
          <cell r="L594" t="str">
            <v>99</v>
          </cell>
          <cell r="M594" t="str">
            <v>99</v>
          </cell>
          <cell r="N594" t="str">
            <v>I</v>
          </cell>
          <cell r="O594" t="str">
            <v>G</v>
          </cell>
          <cell r="P594" t="str">
            <v>F</v>
          </cell>
          <cell r="Q594" t="str">
            <v>0503</v>
          </cell>
          <cell r="R594" t="str">
            <v>0902</v>
          </cell>
          <cell r="S594" t="str">
            <v>B07</v>
          </cell>
        </row>
        <row r="595">
          <cell r="B595" t="str">
            <v>8513</v>
          </cell>
          <cell r="C595" t="str">
            <v>PITTSFIELD CONSTRUCT</v>
          </cell>
          <cell r="D595" t="str">
            <v>2992</v>
          </cell>
          <cell r="E595" t="str">
            <v>2992</v>
          </cell>
          <cell r="F595" t="str">
            <v>9890</v>
          </cell>
          <cell r="G595" t="str">
            <v>9470</v>
          </cell>
          <cell r="H595" t="str">
            <v>1000</v>
          </cell>
          <cell r="I595" t="str">
            <v>C</v>
          </cell>
          <cell r="J595" t="str">
            <v>2</v>
          </cell>
          <cell r="K595" t="str">
            <v>S23</v>
          </cell>
          <cell r="L595" t="str">
            <v>65</v>
          </cell>
          <cell r="M595" t="str">
            <v>99</v>
          </cell>
          <cell r="N595" t="str">
            <v>I</v>
          </cell>
          <cell r="O595"/>
          <cell r="P595"/>
          <cell r="Q595"/>
          <cell r="R595" t="str">
            <v>0404</v>
          </cell>
          <cell r="S595" t="str">
            <v>S23</v>
          </cell>
        </row>
        <row r="596">
          <cell r="B596" t="str">
            <v>8517</v>
          </cell>
          <cell r="C596" t="str">
            <v>PIRS EXPAN PARTNERS</v>
          </cell>
          <cell r="D596" t="str">
            <v>9101</v>
          </cell>
          <cell r="E596" t="str">
            <v>9101</v>
          </cell>
          <cell r="F596" t="str">
            <v>9101</v>
          </cell>
          <cell r="G596" t="str">
            <v>9470</v>
          </cell>
          <cell r="H596" t="str">
            <v>1000</v>
          </cell>
          <cell r="I596" t="str">
            <v>C</v>
          </cell>
          <cell r="J596" t="str">
            <v>2</v>
          </cell>
          <cell r="K596" t="str">
            <v>B07</v>
          </cell>
          <cell r="L596" t="str">
            <v>1</v>
          </cell>
          <cell r="M596" t="str">
            <v>99</v>
          </cell>
          <cell r="N596" t="str">
            <v>I</v>
          </cell>
          <cell r="O596"/>
          <cell r="P596"/>
          <cell r="Q596"/>
          <cell r="R596" t="str">
            <v>0104</v>
          </cell>
          <cell r="S596" t="str">
            <v>B07</v>
          </cell>
        </row>
        <row r="597">
          <cell r="B597" t="str">
            <v>8529</v>
          </cell>
          <cell r="C597" t="str">
            <v>ADMIN MED PARTNERS</v>
          </cell>
          <cell r="D597" t="str">
            <v>8529</v>
          </cell>
          <cell r="E597" t="str">
            <v>8529</v>
          </cell>
          <cell r="F597" t="str">
            <v>8529</v>
          </cell>
          <cell r="G597" t="str">
            <v>8529</v>
          </cell>
          <cell r="H597" t="str">
            <v>8529</v>
          </cell>
          <cell r="I597" t="str">
            <v>W</v>
          </cell>
          <cell r="J597" t="str">
            <v>2</v>
          </cell>
          <cell r="K597" t="str">
            <v>B15</v>
          </cell>
          <cell r="L597" t="str">
            <v>99</v>
          </cell>
          <cell r="M597" t="str">
            <v>99</v>
          </cell>
          <cell r="N597" t="str">
            <v>D</v>
          </cell>
          <cell r="O597" t="str">
            <v>C</v>
          </cell>
          <cell r="P597" t="str">
            <v>F</v>
          </cell>
          <cell r="Q597"/>
          <cell r="R597" t="str">
            <v>1297</v>
          </cell>
          <cell r="S597" t="str">
            <v>B15</v>
          </cell>
        </row>
        <row r="598">
          <cell r="B598" t="str">
            <v>8530</v>
          </cell>
          <cell r="C598" t="str">
            <v>CENTRAL MANAGEMENT</v>
          </cell>
          <cell r="D598" t="str">
            <v>8530</v>
          </cell>
          <cell r="E598" t="str">
            <v>2229</v>
          </cell>
          <cell r="F598" t="str">
            <v>5000</v>
          </cell>
          <cell r="G598" t="str">
            <v>5000</v>
          </cell>
          <cell r="H598" t="str">
            <v>1000</v>
          </cell>
          <cell r="I598" t="str">
            <v>C</v>
          </cell>
          <cell r="J598" t="str">
            <v>2</v>
          </cell>
          <cell r="K598" t="str">
            <v>B01</v>
          </cell>
          <cell r="L598" t="str">
            <v>01</v>
          </cell>
          <cell r="M598" t="str">
            <v>99</v>
          </cell>
          <cell r="N598" t="str">
            <v>I</v>
          </cell>
          <cell r="O598" t="str">
            <v>G</v>
          </cell>
          <cell r="P598" t="str">
            <v>F</v>
          </cell>
          <cell r="Q598"/>
          <cell r="R598" t="str">
            <v>1297</v>
          </cell>
          <cell r="S598" t="str">
            <v>B01</v>
          </cell>
        </row>
        <row r="599">
          <cell r="B599" t="str">
            <v>8531</v>
          </cell>
          <cell r="C599" t="str">
            <v>RESEARCH</v>
          </cell>
          <cell r="D599" t="str">
            <v>9940</v>
          </cell>
          <cell r="E599" t="str">
            <v>5430</v>
          </cell>
          <cell r="F599" t="str">
            <v>5300</v>
          </cell>
          <cell r="G599" t="str">
            <v>5000</v>
          </cell>
          <cell r="H599" t="str">
            <v>1000</v>
          </cell>
          <cell r="I599" t="str">
            <v>C</v>
          </cell>
          <cell r="J599" t="str">
            <v>1</v>
          </cell>
          <cell r="K599" t="str">
            <v>B05</v>
          </cell>
          <cell r="L599" t="str">
            <v>09</v>
          </cell>
          <cell r="M599" t="str">
            <v>99</v>
          </cell>
          <cell r="N599" t="str">
            <v>D</v>
          </cell>
          <cell r="O599" t="str">
            <v>G</v>
          </cell>
          <cell r="P599" t="str">
            <v>F</v>
          </cell>
          <cell r="Q599"/>
          <cell r="R599" t="str">
            <v>0198</v>
          </cell>
          <cell r="S599" t="str">
            <v>B05</v>
          </cell>
        </row>
        <row r="600">
          <cell r="B600" t="str">
            <v>8542</v>
          </cell>
          <cell r="C600" t="str">
            <v>WEB TEST ENVIR</v>
          </cell>
          <cell r="D600" t="str">
            <v>9101</v>
          </cell>
          <cell r="E600" t="str">
            <v>9101</v>
          </cell>
          <cell r="F600" t="str">
            <v>9101</v>
          </cell>
          <cell r="G600" t="str">
            <v>9470</v>
          </cell>
          <cell r="H600" t="str">
            <v>1000</v>
          </cell>
          <cell r="I600" t="str">
            <v>C</v>
          </cell>
          <cell r="J600" t="str">
            <v>1</v>
          </cell>
          <cell r="K600" t="str">
            <v>B07</v>
          </cell>
          <cell r="L600" t="str">
            <v>99</v>
          </cell>
          <cell r="M600" t="str">
            <v>99</v>
          </cell>
          <cell r="N600" t="str">
            <v>I</v>
          </cell>
          <cell r="O600" t="str">
            <v>G</v>
          </cell>
          <cell r="P600" t="str">
            <v>V</v>
          </cell>
          <cell r="Q600"/>
          <cell r="R600" t="str">
            <v>1202</v>
          </cell>
          <cell r="S600" t="str">
            <v>B07</v>
          </cell>
        </row>
        <row r="601">
          <cell r="B601" t="str">
            <v>8550</v>
          </cell>
          <cell r="C601" t="str">
            <v>MED A RESIDUAL ASSET</v>
          </cell>
          <cell r="D601" t="str">
            <v>9470</v>
          </cell>
          <cell r="E601" t="str">
            <v>9470</v>
          </cell>
          <cell r="F601" t="str">
            <v>9470</v>
          </cell>
          <cell r="G601" t="str">
            <v>9470</v>
          </cell>
          <cell r="H601" t="str">
            <v>1000</v>
          </cell>
          <cell r="I601" t="str">
            <v>C</v>
          </cell>
          <cell r="J601" t="str">
            <v>2</v>
          </cell>
          <cell r="K601" t="str">
            <v>S28</v>
          </cell>
          <cell r="L601" t="str">
            <v>99</v>
          </cell>
          <cell r="M601" t="str">
            <v>99</v>
          </cell>
          <cell r="N601" t="str">
            <v>D</v>
          </cell>
          <cell r="O601" t="str">
            <v>G</v>
          </cell>
          <cell r="P601" t="str">
            <v>F</v>
          </cell>
          <cell r="Q601"/>
          <cell r="R601" t="str">
            <v>0997</v>
          </cell>
          <cell r="S601" t="str">
            <v>S28</v>
          </cell>
        </row>
        <row r="602">
          <cell r="B602" t="str">
            <v>8560</v>
          </cell>
          <cell r="C602" t="str">
            <v>MED B RESIDUAL ASSET</v>
          </cell>
          <cell r="D602" t="str">
            <v>9470</v>
          </cell>
          <cell r="E602" t="str">
            <v>9470</v>
          </cell>
          <cell r="F602" t="str">
            <v>9470</v>
          </cell>
          <cell r="G602" t="str">
            <v>9470</v>
          </cell>
          <cell r="H602" t="str">
            <v>1000</v>
          </cell>
          <cell r="I602" t="str">
            <v>C</v>
          </cell>
          <cell r="J602" t="str">
            <v>2</v>
          </cell>
          <cell r="K602" t="str">
            <v>S28</v>
          </cell>
          <cell r="L602" t="str">
            <v>99</v>
          </cell>
          <cell r="M602" t="str">
            <v>99</v>
          </cell>
          <cell r="N602" t="str">
            <v>D</v>
          </cell>
          <cell r="O602" t="str">
            <v>G</v>
          </cell>
          <cell r="P602" t="str">
            <v>F</v>
          </cell>
          <cell r="Q602"/>
          <cell r="R602" t="str">
            <v>0997</v>
          </cell>
          <cell r="S602" t="str">
            <v>S28</v>
          </cell>
        </row>
        <row r="603">
          <cell r="B603" t="str">
            <v>8576</v>
          </cell>
          <cell r="C603" t="str">
            <v>ENTER DR GARAGE CONS</v>
          </cell>
          <cell r="D603" t="str">
            <v>2992</v>
          </cell>
          <cell r="E603" t="str">
            <v>2992</v>
          </cell>
          <cell r="F603" t="str">
            <v>9890</v>
          </cell>
          <cell r="G603" t="str">
            <v>9470</v>
          </cell>
          <cell r="H603" t="str">
            <v>1000</v>
          </cell>
          <cell r="I603" t="str">
            <v>C</v>
          </cell>
          <cell r="J603"/>
          <cell r="K603" t="str">
            <v>S23</v>
          </cell>
          <cell r="L603" t="str">
            <v>1</v>
          </cell>
          <cell r="M603" t="str">
            <v>99</v>
          </cell>
          <cell r="N603" t="str">
            <v>D</v>
          </cell>
          <cell r="O603"/>
          <cell r="P603"/>
          <cell r="Q603"/>
          <cell r="R603" t="str">
            <v>0204</v>
          </cell>
          <cell r="S603" t="str">
            <v>S23</v>
          </cell>
        </row>
        <row r="604">
          <cell r="B604" t="str">
            <v>8579</v>
          </cell>
          <cell r="C604" t="str">
            <v>INFORMATN TECH ADMIN</v>
          </cell>
          <cell r="D604" t="str">
            <v>8591</v>
          </cell>
          <cell r="E604" t="str">
            <v>8591</v>
          </cell>
          <cell r="F604" t="str">
            <v>8591</v>
          </cell>
          <cell r="G604" t="str">
            <v>8591</v>
          </cell>
          <cell r="H604" t="str">
            <v>1000</v>
          </cell>
          <cell r="I604" t="str">
            <v>C</v>
          </cell>
          <cell r="J604" t="str">
            <v>1</v>
          </cell>
          <cell r="K604" t="str">
            <v>B07</v>
          </cell>
          <cell r="L604"/>
          <cell r="M604" t="str">
            <v>C</v>
          </cell>
          <cell r="N604" t="str">
            <v>I</v>
          </cell>
          <cell r="O604" t="str">
            <v>G</v>
          </cell>
          <cell r="P604" t="str">
            <v>F</v>
          </cell>
          <cell r="Q604"/>
          <cell r="R604" t="str">
            <v>0604</v>
          </cell>
          <cell r="S604" t="str">
            <v>B07</v>
          </cell>
        </row>
        <row r="605">
          <cell r="B605" t="str">
            <v>8580</v>
          </cell>
          <cell r="C605" t="str">
            <v>PTG EDI SYSTEMS</v>
          </cell>
          <cell r="D605" t="str">
            <v>8580</v>
          </cell>
          <cell r="E605" t="str">
            <v>1500</v>
          </cell>
          <cell r="F605" t="str">
            <v>1500</v>
          </cell>
          <cell r="G605" t="str">
            <v>8591</v>
          </cell>
          <cell r="H605" t="str">
            <v>1000</v>
          </cell>
          <cell r="I605" t="str">
            <v>C</v>
          </cell>
          <cell r="J605" t="str">
            <v>1</v>
          </cell>
          <cell r="K605" t="str">
            <v>B07</v>
          </cell>
          <cell r="L605" t="str">
            <v>01</v>
          </cell>
          <cell r="M605" t="str">
            <v>99</v>
          </cell>
          <cell r="N605" t="str">
            <v>I</v>
          </cell>
          <cell r="O605" t="str">
            <v>C</v>
          </cell>
          <cell r="P605" t="str">
            <v>V</v>
          </cell>
          <cell r="Q605"/>
          <cell r="R605" t="str">
            <v>1297</v>
          </cell>
          <cell r="S605" t="str">
            <v>B07</v>
          </cell>
        </row>
        <row r="606">
          <cell r="B606" t="str">
            <v>8581</v>
          </cell>
          <cell r="C606" t="str">
            <v>IMD DW PROJECT DEV</v>
          </cell>
          <cell r="D606" t="str">
            <v>1501</v>
          </cell>
          <cell r="E606" t="str">
            <v>1501</v>
          </cell>
          <cell r="F606" t="str">
            <v>7061</v>
          </cell>
          <cell r="G606" t="str">
            <v>8591</v>
          </cell>
          <cell r="H606" t="str">
            <v>1000</v>
          </cell>
          <cell r="I606" t="str">
            <v>C</v>
          </cell>
          <cell r="J606" t="str">
            <v>1</v>
          </cell>
          <cell r="K606" t="str">
            <v>B07</v>
          </cell>
          <cell r="L606" t="str">
            <v>01</v>
          </cell>
          <cell r="M606" t="str">
            <v>99</v>
          </cell>
          <cell r="N606" t="str">
            <v>I</v>
          </cell>
          <cell r="O606" t="str">
            <v>G</v>
          </cell>
          <cell r="P606" t="str">
            <v>V</v>
          </cell>
          <cell r="Q606"/>
          <cell r="R606" t="str">
            <v>1297</v>
          </cell>
          <cell r="S606" t="str">
            <v>B07</v>
          </cell>
        </row>
        <row r="607">
          <cell r="B607" t="str">
            <v>8582</v>
          </cell>
          <cell r="C607" t="str">
            <v>IMD DW TECH SUPPORT</v>
          </cell>
          <cell r="D607" t="str">
            <v>1501</v>
          </cell>
          <cell r="E607" t="str">
            <v>1501</v>
          </cell>
          <cell r="F607" t="str">
            <v>7061</v>
          </cell>
          <cell r="G607" t="str">
            <v>8591</v>
          </cell>
          <cell r="H607" t="str">
            <v>1000</v>
          </cell>
          <cell r="I607" t="str">
            <v>C</v>
          </cell>
          <cell r="J607" t="str">
            <v>1</v>
          </cell>
          <cell r="K607" t="str">
            <v>B07</v>
          </cell>
          <cell r="L607" t="str">
            <v>01</v>
          </cell>
          <cell r="M607" t="str">
            <v>99</v>
          </cell>
          <cell r="N607" t="str">
            <v>I</v>
          </cell>
          <cell r="O607" t="str">
            <v>G</v>
          </cell>
          <cell r="P607" t="str">
            <v>V</v>
          </cell>
          <cell r="Q607"/>
          <cell r="R607" t="str">
            <v>1297</v>
          </cell>
          <cell r="S607" t="str">
            <v>B07</v>
          </cell>
        </row>
        <row r="608">
          <cell r="B608" t="str">
            <v>8583</v>
          </cell>
          <cell r="C608" t="str">
            <v>S&amp;C PRODUCT SUPPORT</v>
          </cell>
          <cell r="D608" t="str">
            <v>1501</v>
          </cell>
          <cell r="E608" t="str">
            <v>1501</v>
          </cell>
          <cell r="F608" t="str">
            <v>7061</v>
          </cell>
          <cell r="G608" t="str">
            <v>8591</v>
          </cell>
          <cell r="H608" t="str">
            <v>1000</v>
          </cell>
          <cell r="I608" t="str">
            <v>C</v>
          </cell>
          <cell r="J608" t="str">
            <v>1</v>
          </cell>
          <cell r="K608" t="str">
            <v>B07</v>
          </cell>
          <cell r="L608" t="str">
            <v>01</v>
          </cell>
          <cell r="M608" t="str">
            <v>99</v>
          </cell>
          <cell r="N608" t="str">
            <v>I</v>
          </cell>
          <cell r="O608" t="str">
            <v>G</v>
          </cell>
          <cell r="P608" t="str">
            <v>V</v>
          </cell>
          <cell r="Q608" t="str">
            <v>0103</v>
          </cell>
          <cell r="R608" t="str">
            <v>1297</v>
          </cell>
          <cell r="S608" t="str">
            <v>B07</v>
          </cell>
        </row>
        <row r="609">
          <cell r="B609" t="str">
            <v>8584</v>
          </cell>
          <cell r="C609" t="str">
            <v>TPL NATIONAL UNIT</v>
          </cell>
          <cell r="D609" t="str">
            <v>8294</v>
          </cell>
          <cell r="E609" t="str">
            <v>8292</v>
          </cell>
          <cell r="F609" t="str">
            <v>5300</v>
          </cell>
          <cell r="G609" t="str">
            <v>5000</v>
          </cell>
          <cell r="H609" t="str">
            <v>1000</v>
          </cell>
          <cell r="I609" t="str">
            <v>C</v>
          </cell>
          <cell r="J609" t="str">
            <v>3</v>
          </cell>
          <cell r="K609" t="str">
            <v>B05</v>
          </cell>
          <cell r="L609" t="str">
            <v>01</v>
          </cell>
          <cell r="M609" t="str">
            <v>99</v>
          </cell>
          <cell r="N609" t="str">
            <v>D</v>
          </cell>
          <cell r="O609" t="str">
            <v>G</v>
          </cell>
          <cell r="P609" t="str">
            <v>F</v>
          </cell>
          <cell r="Q609"/>
          <cell r="R609" t="str">
            <v>1297</v>
          </cell>
          <cell r="S609" t="str">
            <v>B05</v>
          </cell>
        </row>
        <row r="610">
          <cell r="B610" t="str">
            <v>8587</v>
          </cell>
          <cell r="C610" t="str">
            <v>CORP TEL-INTELLIPATH</v>
          </cell>
          <cell r="D610" t="str">
            <v>4495</v>
          </cell>
          <cell r="E610" t="str">
            <v>9470</v>
          </cell>
          <cell r="F610" t="str">
            <v>9470</v>
          </cell>
          <cell r="G610" t="str">
            <v>9470</v>
          </cell>
          <cell r="H610" t="str">
            <v>1000</v>
          </cell>
          <cell r="I610" t="str">
            <v>C</v>
          </cell>
          <cell r="J610" t="str">
            <v>1</v>
          </cell>
          <cell r="K610" t="str">
            <v>S28</v>
          </cell>
          <cell r="L610" t="str">
            <v>01</v>
          </cell>
          <cell r="M610" t="str">
            <v>99</v>
          </cell>
          <cell r="N610" t="str">
            <v>D</v>
          </cell>
          <cell r="O610" t="str">
            <v>G</v>
          </cell>
          <cell r="P610" t="str">
            <v>F</v>
          </cell>
          <cell r="Q610"/>
          <cell r="R610" t="str">
            <v>1097</v>
          </cell>
          <cell r="S610" t="str">
            <v>S28</v>
          </cell>
        </row>
        <row r="611">
          <cell r="B611" t="str">
            <v>8588</v>
          </cell>
          <cell r="C611" t="str">
            <v>BASIC OPTION IMPL</v>
          </cell>
          <cell r="D611" t="str">
            <v>1060</v>
          </cell>
          <cell r="E611" t="str">
            <v>8973</v>
          </cell>
          <cell r="F611" t="str">
            <v>5300</v>
          </cell>
          <cell r="G611" t="str">
            <v>5000</v>
          </cell>
          <cell r="H611" t="str">
            <v>1000</v>
          </cell>
          <cell r="I611" t="str">
            <v>C</v>
          </cell>
          <cell r="J611" t="str">
            <v>1</v>
          </cell>
          <cell r="K611" t="str">
            <v>B03</v>
          </cell>
          <cell r="L611" t="str">
            <v>67</v>
          </cell>
          <cell r="M611" t="str">
            <v>L</v>
          </cell>
          <cell r="N611" t="str">
            <v>D</v>
          </cell>
          <cell r="O611" t="str">
            <v>C</v>
          </cell>
          <cell r="P611" t="str">
            <v>V</v>
          </cell>
          <cell r="Q611"/>
          <cell r="R611" t="str">
            <v>1097</v>
          </cell>
          <cell r="S611" t="str">
            <v>B03</v>
          </cell>
        </row>
        <row r="612">
          <cell r="B612" t="str">
            <v>8589</v>
          </cell>
          <cell r="C612" t="str">
            <v>BLUECARD PROGRAM EXP</v>
          </cell>
          <cell r="D612" t="str">
            <v>9470</v>
          </cell>
          <cell r="E612" t="str">
            <v>9470</v>
          </cell>
          <cell r="F612" t="str">
            <v>9470</v>
          </cell>
          <cell r="G612" t="str">
            <v>9470</v>
          </cell>
          <cell r="H612" t="str">
            <v>1000</v>
          </cell>
          <cell r="I612" t="str">
            <v>C</v>
          </cell>
          <cell r="J612" t="str">
            <v>1</v>
          </cell>
          <cell r="K612" t="str">
            <v>S28</v>
          </cell>
          <cell r="L612" t="str">
            <v>67</v>
          </cell>
          <cell r="M612" t="str">
            <v>99</v>
          </cell>
          <cell r="N612" t="str">
            <v>D</v>
          </cell>
          <cell r="O612" t="str">
            <v>C</v>
          </cell>
          <cell r="P612" t="str">
            <v>V</v>
          </cell>
          <cell r="Q612"/>
          <cell r="R612" t="str">
            <v>1297</v>
          </cell>
          <cell r="S612" t="str">
            <v>S28</v>
          </cell>
        </row>
        <row r="613">
          <cell r="B613" t="str">
            <v>8590</v>
          </cell>
          <cell r="C613" t="str">
            <v>ITS &amp; NASCO SYS CTRL</v>
          </cell>
          <cell r="D613" t="str">
            <v>4540</v>
          </cell>
          <cell r="E613" t="str">
            <v>4540</v>
          </cell>
          <cell r="F613" t="str">
            <v>4050</v>
          </cell>
          <cell r="G613" t="str">
            <v>4020</v>
          </cell>
          <cell r="H613" t="str">
            <v>1000</v>
          </cell>
          <cell r="I613" t="str">
            <v>C</v>
          </cell>
          <cell r="J613" t="str">
            <v>2</v>
          </cell>
          <cell r="K613" t="str">
            <v>B07</v>
          </cell>
          <cell r="L613" t="str">
            <v>09</v>
          </cell>
          <cell r="M613" t="str">
            <v>99</v>
          </cell>
          <cell r="N613" t="str">
            <v>I</v>
          </cell>
          <cell r="O613" t="str">
            <v>G</v>
          </cell>
          <cell r="P613" t="str">
            <v>F</v>
          </cell>
          <cell r="Q613"/>
          <cell r="R613" t="str">
            <v>1297</v>
          </cell>
          <cell r="S613" t="str">
            <v>B07</v>
          </cell>
        </row>
        <row r="614">
          <cell r="B614" t="str">
            <v>8591</v>
          </cell>
          <cell r="C614" t="str">
            <v>INFORMATION TECH</v>
          </cell>
          <cell r="D614" t="str">
            <v>8591</v>
          </cell>
          <cell r="E614" t="str">
            <v>8591</v>
          </cell>
          <cell r="F614" t="str">
            <v>8591</v>
          </cell>
          <cell r="G614" t="str">
            <v>8591</v>
          </cell>
          <cell r="H614" t="str">
            <v>1000</v>
          </cell>
          <cell r="I614" t="str">
            <v>C</v>
          </cell>
          <cell r="J614" t="str">
            <v>1</v>
          </cell>
          <cell r="K614" t="str">
            <v>B07</v>
          </cell>
          <cell r="L614" t="str">
            <v>01</v>
          </cell>
          <cell r="M614" t="str">
            <v>C</v>
          </cell>
          <cell r="N614" t="str">
            <v>I</v>
          </cell>
          <cell r="O614" t="str">
            <v>G</v>
          </cell>
          <cell r="P614" t="str">
            <v>F</v>
          </cell>
          <cell r="Q614"/>
          <cell r="R614" t="str">
            <v>1197</v>
          </cell>
          <cell r="S614" t="str">
            <v>B07</v>
          </cell>
        </row>
        <row r="615">
          <cell r="B615" t="str">
            <v>8592</v>
          </cell>
          <cell r="C615" t="str">
            <v>IT OUTSOURCE VENDORS</v>
          </cell>
          <cell r="D615" t="str">
            <v>8592</v>
          </cell>
          <cell r="E615" t="str">
            <v>8592</v>
          </cell>
          <cell r="F615" t="str">
            <v>8592</v>
          </cell>
          <cell r="G615" t="str">
            <v>8591</v>
          </cell>
          <cell r="H615" t="str">
            <v>1000</v>
          </cell>
          <cell r="I615" t="str">
            <v>C</v>
          </cell>
          <cell r="J615" t="str">
            <v>1</v>
          </cell>
          <cell r="K615" t="str">
            <v>B07</v>
          </cell>
          <cell r="L615" t="str">
            <v>01</v>
          </cell>
          <cell r="M615" t="str">
            <v>99</v>
          </cell>
          <cell r="N615" t="str">
            <v>I</v>
          </cell>
          <cell r="O615" t="str">
            <v>G</v>
          </cell>
          <cell r="P615" t="str">
            <v>V</v>
          </cell>
          <cell r="Q615"/>
          <cell r="R615" t="str">
            <v>0499</v>
          </cell>
          <cell r="S615" t="str">
            <v>B07</v>
          </cell>
        </row>
        <row r="616">
          <cell r="B616" t="str">
            <v>8594</v>
          </cell>
          <cell r="C616" t="str">
            <v>HC QUALITY &amp; COST</v>
          </cell>
          <cell r="D616" t="str">
            <v>8594</v>
          </cell>
          <cell r="E616" t="str">
            <v>8594</v>
          </cell>
          <cell r="F616" t="str">
            <v>8594</v>
          </cell>
          <cell r="G616" t="str">
            <v>7000</v>
          </cell>
          <cell r="H616" t="str">
            <v>1000</v>
          </cell>
          <cell r="I616" t="str">
            <v>C</v>
          </cell>
          <cell r="J616" t="str">
            <v>3</v>
          </cell>
          <cell r="K616" t="str">
            <v>B09</v>
          </cell>
          <cell r="L616" t="str">
            <v>01</v>
          </cell>
          <cell r="M616" t="str">
            <v>E</v>
          </cell>
          <cell r="N616" t="str">
            <v>I</v>
          </cell>
          <cell r="O616" t="str">
            <v>G</v>
          </cell>
          <cell r="P616" t="str">
            <v>F</v>
          </cell>
          <cell r="Q616"/>
          <cell r="R616" t="str">
            <v>0198</v>
          </cell>
          <cell r="S616" t="str">
            <v>B09</v>
          </cell>
        </row>
        <row r="617">
          <cell r="B617" t="str">
            <v>8595</v>
          </cell>
          <cell r="C617" t="str">
            <v>RISK CONTR FIN MGMT</v>
          </cell>
          <cell r="D617" t="str">
            <v>4544</v>
          </cell>
          <cell r="E617" t="str">
            <v>7160</v>
          </cell>
          <cell r="F617" t="str">
            <v>7160</v>
          </cell>
          <cell r="G617" t="str">
            <v>4020</v>
          </cell>
          <cell r="H617" t="str">
            <v>1000</v>
          </cell>
          <cell r="I617" t="str">
            <v>C</v>
          </cell>
          <cell r="J617" t="str">
            <v>1</v>
          </cell>
          <cell r="K617" t="str">
            <v>B11</v>
          </cell>
          <cell r="L617" t="str">
            <v>66</v>
          </cell>
          <cell r="M617" t="str">
            <v>99</v>
          </cell>
          <cell r="N617" t="str">
            <v>I</v>
          </cell>
          <cell r="O617" t="str">
            <v>C</v>
          </cell>
          <cell r="P617" t="str">
            <v>V</v>
          </cell>
          <cell r="Q617"/>
          <cell r="R617" t="str">
            <v>1297</v>
          </cell>
          <cell r="S617" t="str">
            <v>B11</v>
          </cell>
        </row>
        <row r="618">
          <cell r="B618" t="str">
            <v>8596</v>
          </cell>
          <cell r="C618" t="str">
            <v>RISK CONT SETT &amp; ANA</v>
          </cell>
          <cell r="D618" t="str">
            <v>4544</v>
          </cell>
          <cell r="E618" t="str">
            <v>7160</v>
          </cell>
          <cell r="F618" t="str">
            <v>7160</v>
          </cell>
          <cell r="G618" t="str">
            <v>4020</v>
          </cell>
          <cell r="H618" t="str">
            <v>1000</v>
          </cell>
          <cell r="I618" t="str">
            <v>C</v>
          </cell>
          <cell r="J618" t="str">
            <v>4</v>
          </cell>
          <cell r="K618" t="str">
            <v>B11</v>
          </cell>
          <cell r="L618" t="str">
            <v>01</v>
          </cell>
          <cell r="M618" t="str">
            <v>99</v>
          </cell>
          <cell r="N618" t="str">
            <v>I</v>
          </cell>
          <cell r="O618" t="str">
            <v>C</v>
          </cell>
          <cell r="P618" t="str">
            <v>V</v>
          </cell>
          <cell r="Q618"/>
          <cell r="R618" t="str">
            <v>1297</v>
          </cell>
          <cell r="S618" t="str">
            <v>B11</v>
          </cell>
        </row>
        <row r="619">
          <cell r="B619" t="str">
            <v>8597</v>
          </cell>
          <cell r="C619" t="str">
            <v>PROVIDER REIMB</v>
          </cell>
          <cell r="D619" t="str">
            <v>4544</v>
          </cell>
          <cell r="E619" t="str">
            <v>7160</v>
          </cell>
          <cell r="F619" t="str">
            <v>7160</v>
          </cell>
          <cell r="G619" t="str">
            <v>4020</v>
          </cell>
          <cell r="H619" t="str">
            <v>1000</v>
          </cell>
          <cell r="I619" t="str">
            <v>C</v>
          </cell>
          <cell r="J619" t="str">
            <v>1</v>
          </cell>
          <cell r="K619" t="str">
            <v>B11</v>
          </cell>
          <cell r="L619" t="str">
            <v>01</v>
          </cell>
          <cell r="M619" t="str">
            <v>K6</v>
          </cell>
          <cell r="N619" t="str">
            <v>I</v>
          </cell>
          <cell r="O619" t="str">
            <v>C</v>
          </cell>
          <cell r="P619" t="str">
            <v>V</v>
          </cell>
          <cell r="Q619"/>
          <cell r="R619" t="str">
            <v>1297</v>
          </cell>
          <cell r="S619" t="str">
            <v>B11</v>
          </cell>
        </row>
        <row r="620">
          <cell r="B620" t="str">
            <v>8599</v>
          </cell>
          <cell r="C620" t="str">
            <v>CORPORATE INSURANCE</v>
          </cell>
          <cell r="D620" t="str">
            <v>3230</v>
          </cell>
          <cell r="E620" t="str">
            <v>3230</v>
          </cell>
          <cell r="F620" t="str">
            <v>3230</v>
          </cell>
          <cell r="G620" t="str">
            <v>9470</v>
          </cell>
          <cell r="H620" t="str">
            <v>1000</v>
          </cell>
          <cell r="I620" t="str">
            <v>C</v>
          </cell>
          <cell r="J620" t="str">
            <v>2</v>
          </cell>
          <cell r="K620" t="str">
            <v>S28</v>
          </cell>
          <cell r="L620" t="str">
            <v>01</v>
          </cell>
          <cell r="M620" t="str">
            <v>E</v>
          </cell>
          <cell r="N620" t="str">
            <v>I</v>
          </cell>
          <cell r="O620" t="str">
            <v>G</v>
          </cell>
          <cell r="P620" t="str">
            <v>F</v>
          </cell>
          <cell r="Q620"/>
          <cell r="R620" t="str">
            <v>1297</v>
          </cell>
          <cell r="S620" t="str">
            <v>S28</v>
          </cell>
        </row>
        <row r="621">
          <cell r="B621" t="str">
            <v>8601</v>
          </cell>
          <cell r="C621" t="str">
            <v>HEALTH SVCS CONTRACT</v>
          </cell>
          <cell r="D621" t="str">
            <v>8601</v>
          </cell>
          <cell r="E621" t="str">
            <v>8601</v>
          </cell>
          <cell r="F621" t="str">
            <v>8594</v>
          </cell>
          <cell r="G621" t="str">
            <v>7000</v>
          </cell>
          <cell r="H621" t="str">
            <v>1000</v>
          </cell>
          <cell r="I621" t="str">
            <v>C</v>
          </cell>
          <cell r="J621" t="str">
            <v>3</v>
          </cell>
          <cell r="K621" t="str">
            <v>B11</v>
          </cell>
          <cell r="L621" t="str">
            <v>03</v>
          </cell>
          <cell r="M621" t="str">
            <v>K6</v>
          </cell>
          <cell r="N621" t="str">
            <v>I</v>
          </cell>
          <cell r="O621" t="str">
            <v>C</v>
          </cell>
          <cell r="P621" t="str">
            <v>V</v>
          </cell>
          <cell r="Q621"/>
          <cell r="R621" t="str">
            <v>0293</v>
          </cell>
          <cell r="S621" t="str">
            <v>B11</v>
          </cell>
        </row>
        <row r="622">
          <cell r="B622" t="str">
            <v>8603</v>
          </cell>
          <cell r="C622" t="str">
            <v>IMD DW IMPLEMENT'N</v>
          </cell>
          <cell r="D622" t="str">
            <v>8603</v>
          </cell>
          <cell r="E622" t="str">
            <v>8603</v>
          </cell>
          <cell r="F622" t="str">
            <v>7061</v>
          </cell>
          <cell r="G622" t="str">
            <v>8591</v>
          </cell>
          <cell r="H622" t="str">
            <v>1000</v>
          </cell>
          <cell r="I622" t="str">
            <v>C</v>
          </cell>
          <cell r="J622" t="str">
            <v>1</v>
          </cell>
          <cell r="K622" t="str">
            <v>B07</v>
          </cell>
          <cell r="L622" t="str">
            <v>03</v>
          </cell>
          <cell r="M622" t="str">
            <v>K6</v>
          </cell>
          <cell r="N622" t="str">
            <v>I</v>
          </cell>
          <cell r="O622" t="str">
            <v>C</v>
          </cell>
          <cell r="P622" t="str">
            <v>V</v>
          </cell>
          <cell r="Q622"/>
          <cell r="R622" t="str">
            <v>0293</v>
          </cell>
          <cell r="S622" t="str">
            <v>B07</v>
          </cell>
        </row>
        <row r="623">
          <cell r="B623" t="str">
            <v>8606</v>
          </cell>
          <cell r="C623" t="str">
            <v>PROVIDER SERVICE</v>
          </cell>
          <cell r="D623" t="str">
            <v>8606</v>
          </cell>
          <cell r="E623" t="str">
            <v>8606</v>
          </cell>
          <cell r="F623" t="str">
            <v>8606</v>
          </cell>
          <cell r="G623" t="str">
            <v>7000</v>
          </cell>
          <cell r="H623" t="str">
            <v>1000</v>
          </cell>
          <cell r="I623" t="str">
            <v>C</v>
          </cell>
          <cell r="J623" t="str">
            <v>3</v>
          </cell>
          <cell r="K623" t="str">
            <v>B12</v>
          </cell>
          <cell r="L623" t="str">
            <v>01</v>
          </cell>
          <cell r="M623" t="str">
            <v>K6</v>
          </cell>
          <cell r="N623" t="str">
            <v>I</v>
          </cell>
          <cell r="O623" t="str">
            <v>G</v>
          </cell>
          <cell r="P623" t="str">
            <v>F</v>
          </cell>
          <cell r="Q623"/>
          <cell r="R623" t="str">
            <v>1297</v>
          </cell>
          <cell r="S623" t="str">
            <v>B12</v>
          </cell>
        </row>
        <row r="624">
          <cell r="B624" t="str">
            <v>8607</v>
          </cell>
          <cell r="C624" t="str">
            <v>PROV&amp;ACCT ANAL&amp;RPTG</v>
          </cell>
          <cell r="D624" t="str">
            <v>4544</v>
          </cell>
          <cell r="E624" t="str">
            <v>7160</v>
          </cell>
          <cell r="F624" t="str">
            <v>7160</v>
          </cell>
          <cell r="G624" t="str">
            <v>4020</v>
          </cell>
          <cell r="H624" t="str">
            <v>1000</v>
          </cell>
          <cell r="I624" t="str">
            <v>C</v>
          </cell>
          <cell r="J624" t="str">
            <v>2</v>
          </cell>
          <cell r="K624" t="str">
            <v>B11</v>
          </cell>
          <cell r="L624" t="str">
            <v>01</v>
          </cell>
          <cell r="M624" t="str">
            <v>E</v>
          </cell>
          <cell r="N624" t="str">
            <v>I</v>
          </cell>
          <cell r="O624" t="str">
            <v>G</v>
          </cell>
          <cell r="P624" t="str">
            <v>V</v>
          </cell>
          <cell r="Q624"/>
          <cell r="R624" t="str">
            <v>0896</v>
          </cell>
          <cell r="S624" t="str">
            <v>B11</v>
          </cell>
        </row>
        <row r="625">
          <cell r="B625" t="str">
            <v>8608</v>
          </cell>
          <cell r="C625" t="str">
            <v>PHARMACY ADMIN</v>
          </cell>
          <cell r="D625" t="str">
            <v>9470</v>
          </cell>
          <cell r="E625" t="str">
            <v>9470</v>
          </cell>
          <cell r="F625" t="str">
            <v>9470</v>
          </cell>
          <cell r="G625" t="str">
            <v>9470</v>
          </cell>
          <cell r="H625" t="str">
            <v>1000</v>
          </cell>
          <cell r="I625" t="str">
            <v>C</v>
          </cell>
          <cell r="J625" t="str">
            <v>1</v>
          </cell>
          <cell r="K625" t="str">
            <v>B05</v>
          </cell>
          <cell r="L625" t="str">
            <v>03</v>
          </cell>
          <cell r="M625" t="str">
            <v>99</v>
          </cell>
          <cell r="N625" t="str">
            <v>I</v>
          </cell>
          <cell r="O625" t="str">
            <v>C</v>
          </cell>
          <cell r="P625" t="str">
            <v>V</v>
          </cell>
          <cell r="Q625"/>
          <cell r="R625" t="str">
            <v>0197</v>
          </cell>
          <cell r="S625" t="str">
            <v>B05</v>
          </cell>
        </row>
        <row r="626">
          <cell r="B626" t="str">
            <v>8614</v>
          </cell>
          <cell r="C626" t="str">
            <v>SYS BUS ANALYSIS MGM</v>
          </cell>
          <cell r="D626" t="str">
            <v>4102</v>
          </cell>
          <cell r="E626" t="str">
            <v>4102</v>
          </cell>
          <cell r="F626" t="str">
            <v>7220</v>
          </cell>
          <cell r="G626" t="str">
            <v>8591</v>
          </cell>
          <cell r="H626" t="str">
            <v>1000</v>
          </cell>
          <cell r="I626" t="str">
            <v>C</v>
          </cell>
          <cell r="J626" t="str">
            <v>1</v>
          </cell>
          <cell r="K626" t="str">
            <v>B07</v>
          </cell>
          <cell r="L626"/>
          <cell r="M626" t="str">
            <v>E</v>
          </cell>
          <cell r="N626" t="str">
            <v>I</v>
          </cell>
          <cell r="O626" t="str">
            <v>G</v>
          </cell>
          <cell r="P626" t="str">
            <v>F</v>
          </cell>
          <cell r="Q626"/>
          <cell r="R626" t="str">
            <v>0604</v>
          </cell>
          <cell r="S626" t="str">
            <v>B07</v>
          </cell>
        </row>
        <row r="627">
          <cell r="B627" t="str">
            <v>8615</v>
          </cell>
          <cell r="C627" t="str">
            <v>PHARM ADMIN MGD CARE</v>
          </cell>
          <cell r="D627" t="str">
            <v>9470</v>
          </cell>
          <cell r="E627" t="str">
            <v>9470</v>
          </cell>
          <cell r="F627" t="str">
            <v>9470</v>
          </cell>
          <cell r="G627" t="str">
            <v>9470</v>
          </cell>
          <cell r="H627" t="str">
            <v>1000</v>
          </cell>
          <cell r="I627" t="str">
            <v>C</v>
          </cell>
          <cell r="J627" t="str">
            <v>1</v>
          </cell>
          <cell r="K627" t="str">
            <v>B05</v>
          </cell>
          <cell r="L627" t="str">
            <v>03</v>
          </cell>
          <cell r="M627" t="str">
            <v>99</v>
          </cell>
          <cell r="N627" t="str">
            <v>I</v>
          </cell>
          <cell r="O627" t="str">
            <v>C</v>
          </cell>
          <cell r="P627" t="str">
            <v>V</v>
          </cell>
          <cell r="Q627"/>
          <cell r="R627" t="str">
            <v>0499</v>
          </cell>
          <cell r="S627" t="str">
            <v>B05</v>
          </cell>
        </row>
        <row r="628">
          <cell r="B628" t="str">
            <v>8616</v>
          </cell>
          <cell r="C628" t="str">
            <v>PHARM ADMIN INDEMNTY</v>
          </cell>
          <cell r="D628" t="str">
            <v>9470</v>
          </cell>
          <cell r="E628" t="str">
            <v>9470</v>
          </cell>
          <cell r="F628" t="str">
            <v>9470</v>
          </cell>
          <cell r="G628" t="str">
            <v>9470</v>
          </cell>
          <cell r="H628" t="str">
            <v>1000</v>
          </cell>
          <cell r="I628" t="str">
            <v>C</v>
          </cell>
          <cell r="J628" t="str">
            <v>1</v>
          </cell>
          <cell r="K628" t="str">
            <v>B05</v>
          </cell>
          <cell r="L628" t="str">
            <v>03</v>
          </cell>
          <cell r="M628" t="str">
            <v>99</v>
          </cell>
          <cell r="N628" t="str">
            <v>I</v>
          </cell>
          <cell r="O628" t="str">
            <v>C</v>
          </cell>
          <cell r="P628" t="str">
            <v>V</v>
          </cell>
          <cell r="Q628"/>
          <cell r="R628" t="str">
            <v>0499</v>
          </cell>
          <cell r="S628" t="str">
            <v>B05</v>
          </cell>
        </row>
        <row r="629">
          <cell r="B629" t="str">
            <v>8617</v>
          </cell>
          <cell r="C629" t="str">
            <v>PHARMACY ADMIN ASC</v>
          </cell>
          <cell r="D629" t="str">
            <v>9470</v>
          </cell>
          <cell r="E629" t="str">
            <v>9470</v>
          </cell>
          <cell r="F629" t="str">
            <v>9470</v>
          </cell>
          <cell r="G629" t="str">
            <v>9470</v>
          </cell>
          <cell r="H629" t="str">
            <v>1000</v>
          </cell>
          <cell r="I629" t="str">
            <v>C</v>
          </cell>
          <cell r="J629" t="str">
            <v>1</v>
          </cell>
          <cell r="K629" t="str">
            <v>B05</v>
          </cell>
          <cell r="L629" t="str">
            <v>03</v>
          </cell>
          <cell r="M629" t="str">
            <v>99</v>
          </cell>
          <cell r="N629" t="str">
            <v>I</v>
          </cell>
          <cell r="O629" t="str">
            <v>C</v>
          </cell>
          <cell r="P629" t="str">
            <v>V</v>
          </cell>
          <cell r="Q629"/>
          <cell r="R629" t="str">
            <v>0499</v>
          </cell>
          <cell r="S629" t="str">
            <v>B05</v>
          </cell>
        </row>
        <row r="630">
          <cell r="B630" t="str">
            <v>8629</v>
          </cell>
          <cell r="C630" t="str">
            <v>EDUCATION &amp; OUTREACH</v>
          </cell>
          <cell r="D630" t="str">
            <v>8631</v>
          </cell>
          <cell r="E630" t="str">
            <v>8631</v>
          </cell>
          <cell r="F630" t="str">
            <v>8594</v>
          </cell>
          <cell r="G630" t="str">
            <v>7000</v>
          </cell>
          <cell r="H630" t="str">
            <v>1000</v>
          </cell>
          <cell r="I630" t="str">
            <v>C</v>
          </cell>
          <cell r="J630" t="str">
            <v>1</v>
          </cell>
          <cell r="K630" t="str">
            <v>B09</v>
          </cell>
          <cell r="L630" t="str">
            <v>01</v>
          </cell>
          <cell r="M630" t="str">
            <v>99</v>
          </cell>
          <cell r="N630" t="str">
            <v>I</v>
          </cell>
          <cell r="O630" t="str">
            <v>G</v>
          </cell>
          <cell r="P630" t="str">
            <v>F</v>
          </cell>
          <cell r="Q630" t="str">
            <v>0600</v>
          </cell>
          <cell r="R630" t="str">
            <v>1297</v>
          </cell>
          <cell r="S630" t="str">
            <v>B09</v>
          </cell>
        </row>
        <row r="631">
          <cell r="B631" t="str">
            <v>8630</v>
          </cell>
          <cell r="C631" t="str">
            <v>PROD MAN SENIORS</v>
          </cell>
          <cell r="D631" t="str">
            <v>6032</v>
          </cell>
          <cell r="E631" t="str">
            <v>6050</v>
          </cell>
          <cell r="F631" t="str">
            <v>5000</v>
          </cell>
          <cell r="G631" t="str">
            <v>5000</v>
          </cell>
          <cell r="H631" t="str">
            <v>1000</v>
          </cell>
          <cell r="I631" t="str">
            <v>C</v>
          </cell>
          <cell r="J631" t="str">
            <v>2</v>
          </cell>
          <cell r="K631" t="str">
            <v>B09</v>
          </cell>
          <cell r="L631" t="str">
            <v>01</v>
          </cell>
          <cell r="M631" t="str">
            <v>99</v>
          </cell>
          <cell r="N631" t="str">
            <v>I</v>
          </cell>
          <cell r="O631" t="str">
            <v>G</v>
          </cell>
          <cell r="P631" t="str">
            <v>F</v>
          </cell>
          <cell r="Q631"/>
          <cell r="R631" t="str">
            <v>1297</v>
          </cell>
          <cell r="S631" t="str">
            <v>B09</v>
          </cell>
        </row>
        <row r="632">
          <cell r="B632" t="str">
            <v>8631</v>
          </cell>
          <cell r="C632" t="str">
            <v>GOVT PROGRAMS</v>
          </cell>
          <cell r="D632" t="str">
            <v>8631</v>
          </cell>
          <cell r="E632" t="str">
            <v>8631</v>
          </cell>
          <cell r="F632" t="str">
            <v>8594</v>
          </cell>
          <cell r="G632" t="str">
            <v>7000</v>
          </cell>
          <cell r="H632" t="str">
            <v>1000</v>
          </cell>
          <cell r="I632" t="str">
            <v>C</v>
          </cell>
          <cell r="J632" t="str">
            <v>1</v>
          </cell>
          <cell r="K632" t="str">
            <v>B09</v>
          </cell>
          <cell r="L632" t="str">
            <v>01</v>
          </cell>
          <cell r="M632" t="str">
            <v>99</v>
          </cell>
          <cell r="N632" t="str">
            <v>I</v>
          </cell>
          <cell r="O632" t="str">
            <v>G</v>
          </cell>
          <cell r="P632" t="str">
            <v>F</v>
          </cell>
          <cell r="Q632"/>
          <cell r="R632" t="str">
            <v>0198</v>
          </cell>
          <cell r="S632" t="str">
            <v>B09</v>
          </cell>
        </row>
        <row r="633">
          <cell r="B633" t="str">
            <v>8632</v>
          </cell>
          <cell r="C633" t="str">
            <v>GOVT FIELD TEAM</v>
          </cell>
          <cell r="D633" t="str">
            <v>6589</v>
          </cell>
          <cell r="E633" t="str">
            <v>1865</v>
          </cell>
          <cell r="F633" t="str">
            <v>5000</v>
          </cell>
          <cell r="G633" t="str">
            <v>5000</v>
          </cell>
          <cell r="H633" t="str">
            <v>1000</v>
          </cell>
          <cell r="I633" t="str">
            <v>C</v>
          </cell>
          <cell r="J633" t="str">
            <v>2</v>
          </cell>
          <cell r="K633" t="str">
            <v>B01</v>
          </cell>
          <cell r="L633" t="str">
            <v>09</v>
          </cell>
          <cell r="M633" t="str">
            <v>G</v>
          </cell>
          <cell r="N633" t="str">
            <v>D</v>
          </cell>
          <cell r="O633" t="str">
            <v>G</v>
          </cell>
          <cell r="P633" t="str">
            <v>F</v>
          </cell>
          <cell r="Q633"/>
          <cell r="R633" t="str">
            <v>1297</v>
          </cell>
          <cell r="S633" t="str">
            <v>B01</v>
          </cell>
        </row>
        <row r="634">
          <cell r="B634" t="str">
            <v>8693</v>
          </cell>
          <cell r="C634" t="str">
            <v>FILELINK ENHANCEMENT</v>
          </cell>
          <cell r="D634" t="str">
            <v>9101</v>
          </cell>
          <cell r="E634" t="str">
            <v>9101</v>
          </cell>
          <cell r="F634" t="str">
            <v>9101</v>
          </cell>
          <cell r="G634" t="str">
            <v>9470</v>
          </cell>
          <cell r="H634" t="str">
            <v>1000</v>
          </cell>
          <cell r="I634" t="str">
            <v>C</v>
          </cell>
          <cell r="J634" t="str">
            <v>1</v>
          </cell>
          <cell r="K634" t="str">
            <v>B07</v>
          </cell>
          <cell r="L634" t="str">
            <v>1</v>
          </cell>
          <cell r="M634" t="str">
            <v>99</v>
          </cell>
          <cell r="N634" t="str">
            <v>I</v>
          </cell>
          <cell r="O634"/>
          <cell r="P634"/>
          <cell r="Q634"/>
          <cell r="R634" t="str">
            <v>0104</v>
          </cell>
          <cell r="S634" t="str">
            <v>B07</v>
          </cell>
        </row>
        <row r="635">
          <cell r="B635" t="str">
            <v>8702</v>
          </cell>
          <cell r="C635" t="str">
            <v>EDS/IS INVOICES</v>
          </cell>
          <cell r="D635" t="str">
            <v>8006</v>
          </cell>
          <cell r="E635" t="str">
            <v>9100</v>
          </cell>
          <cell r="F635" t="str">
            <v>8592</v>
          </cell>
          <cell r="G635" t="str">
            <v>8591</v>
          </cell>
          <cell r="H635" t="str">
            <v>1000</v>
          </cell>
          <cell r="I635" t="str">
            <v>C</v>
          </cell>
          <cell r="J635" t="str">
            <v>1</v>
          </cell>
          <cell r="K635" t="str">
            <v>B13</v>
          </cell>
          <cell r="L635" t="str">
            <v>01</v>
          </cell>
          <cell r="M635" t="str">
            <v>99</v>
          </cell>
          <cell r="N635" t="str">
            <v>I</v>
          </cell>
          <cell r="O635" t="str">
            <v>C</v>
          </cell>
          <cell r="P635" t="str">
            <v>V</v>
          </cell>
          <cell r="Q635"/>
          <cell r="R635" t="str">
            <v>1297</v>
          </cell>
          <cell r="S635" t="str">
            <v>B13</v>
          </cell>
        </row>
        <row r="636">
          <cell r="B636" t="str">
            <v>8710</v>
          </cell>
          <cell r="C636" t="str">
            <v>PROVIDER AUDIT</v>
          </cell>
          <cell r="D636" t="str">
            <v>8710</v>
          </cell>
          <cell r="E636" t="str">
            <v>8710</v>
          </cell>
          <cell r="F636" t="str">
            <v>8606</v>
          </cell>
          <cell r="G636" t="str">
            <v>7000</v>
          </cell>
          <cell r="H636" t="str">
            <v>1000</v>
          </cell>
          <cell r="I636" t="str">
            <v>C</v>
          </cell>
          <cell r="J636" t="str">
            <v>3</v>
          </cell>
          <cell r="K636" t="str">
            <v>B11</v>
          </cell>
          <cell r="L636" t="str">
            <v>01</v>
          </cell>
          <cell r="M636" t="str">
            <v>H</v>
          </cell>
          <cell r="N636" t="str">
            <v>I</v>
          </cell>
          <cell r="O636" t="str">
            <v>C</v>
          </cell>
          <cell r="P636" t="str">
            <v>V</v>
          </cell>
          <cell r="Q636"/>
          <cell r="R636"/>
          <cell r="S636" t="str">
            <v>B11</v>
          </cell>
        </row>
        <row r="637">
          <cell r="B637" t="str">
            <v>8719</v>
          </cell>
          <cell r="C637" t="str">
            <v>PRODDEV PPOBASICBLUE</v>
          </cell>
          <cell r="D637" t="str">
            <v>9101</v>
          </cell>
          <cell r="E637" t="str">
            <v>9101</v>
          </cell>
          <cell r="F637" t="str">
            <v>9101</v>
          </cell>
          <cell r="G637" t="str">
            <v>9470</v>
          </cell>
          <cell r="H637" t="str">
            <v>1000</v>
          </cell>
          <cell r="I637" t="str">
            <v>C</v>
          </cell>
          <cell r="J637" t="str">
            <v>2</v>
          </cell>
          <cell r="K637" t="str">
            <v>B07</v>
          </cell>
          <cell r="L637" t="str">
            <v>01</v>
          </cell>
          <cell r="M637" t="str">
            <v>99</v>
          </cell>
          <cell r="N637" t="str">
            <v>I</v>
          </cell>
          <cell r="O637" t="str">
            <v>C</v>
          </cell>
          <cell r="P637" t="str">
            <v>V</v>
          </cell>
          <cell r="Q637"/>
          <cell r="R637" t="str">
            <v>1202</v>
          </cell>
          <cell r="S637" t="str">
            <v>B07</v>
          </cell>
        </row>
        <row r="638">
          <cell r="B638" t="str">
            <v>8822</v>
          </cell>
          <cell r="C638" t="str">
            <v>BSC COMPLEX ENHANCE</v>
          </cell>
          <cell r="D638" t="str">
            <v>9101</v>
          </cell>
          <cell r="E638" t="str">
            <v>9101</v>
          </cell>
          <cell r="F638" t="str">
            <v>9101</v>
          </cell>
          <cell r="G638" t="str">
            <v>9470</v>
          </cell>
          <cell r="H638" t="str">
            <v>1000</v>
          </cell>
          <cell r="I638" t="str">
            <v>C</v>
          </cell>
          <cell r="J638" t="str">
            <v>1</v>
          </cell>
          <cell r="K638" t="str">
            <v>B07</v>
          </cell>
          <cell r="L638" t="str">
            <v>1</v>
          </cell>
          <cell r="M638" t="str">
            <v>C</v>
          </cell>
          <cell r="N638"/>
          <cell r="O638"/>
          <cell r="P638" t="str">
            <v>F</v>
          </cell>
          <cell r="Q638"/>
          <cell r="R638" t="str">
            <v>0104</v>
          </cell>
          <cell r="S638" t="str">
            <v>B07</v>
          </cell>
        </row>
        <row r="639">
          <cell r="B639" t="str">
            <v>8832</v>
          </cell>
          <cell r="C639" t="str">
            <v>FINANCIAL OPERATIONS</v>
          </cell>
          <cell r="D639" t="str">
            <v>4540</v>
          </cell>
          <cell r="E639" t="str">
            <v>4540</v>
          </cell>
          <cell r="F639" t="str">
            <v>4050</v>
          </cell>
          <cell r="G639" t="str">
            <v>4020</v>
          </cell>
          <cell r="H639" t="str">
            <v>1000</v>
          </cell>
          <cell r="I639" t="str">
            <v>C</v>
          </cell>
          <cell r="J639" t="str">
            <v>2</v>
          </cell>
          <cell r="K639" t="str">
            <v>S22</v>
          </cell>
          <cell r="L639" t="str">
            <v>66</v>
          </cell>
          <cell r="M639" t="str">
            <v>E</v>
          </cell>
          <cell r="N639" t="str">
            <v>I</v>
          </cell>
          <cell r="O639" t="str">
            <v>G</v>
          </cell>
          <cell r="P639" t="str">
            <v>F</v>
          </cell>
          <cell r="Q639"/>
          <cell r="R639" t="str">
            <v>0188</v>
          </cell>
          <cell r="S639" t="str">
            <v>S22</v>
          </cell>
        </row>
        <row r="640">
          <cell r="B640" t="str">
            <v>8840</v>
          </cell>
          <cell r="C640" t="str">
            <v>NMMM CHF/DIABETES</v>
          </cell>
          <cell r="D640" t="str">
            <v>9101</v>
          </cell>
          <cell r="E640" t="str">
            <v>9101</v>
          </cell>
          <cell r="F640" t="str">
            <v>9101</v>
          </cell>
          <cell r="G640" t="str">
            <v>9470</v>
          </cell>
          <cell r="H640" t="str">
            <v>1000</v>
          </cell>
          <cell r="I640" t="str">
            <v>C</v>
          </cell>
          <cell r="J640" t="str">
            <v>1</v>
          </cell>
          <cell r="K640" t="str">
            <v>B07</v>
          </cell>
          <cell r="L640" t="str">
            <v>01</v>
          </cell>
          <cell r="M640" t="str">
            <v>99</v>
          </cell>
          <cell r="N640" t="str">
            <v>I</v>
          </cell>
          <cell r="O640" t="str">
            <v>G</v>
          </cell>
          <cell r="P640" t="str">
            <v>F</v>
          </cell>
          <cell r="Q640"/>
          <cell r="R640" t="str">
            <v>0401</v>
          </cell>
          <cell r="S640" t="str">
            <v>B07</v>
          </cell>
        </row>
        <row r="641">
          <cell r="B641" t="str">
            <v>8841</v>
          </cell>
          <cell r="C641" t="str">
            <v>DISEASE MGMT- NON IT</v>
          </cell>
          <cell r="D641" t="str">
            <v>9101</v>
          </cell>
          <cell r="E641" t="str">
            <v>9101</v>
          </cell>
          <cell r="F641" t="str">
            <v>9101</v>
          </cell>
          <cell r="G641" t="str">
            <v>9470</v>
          </cell>
          <cell r="H641" t="str">
            <v>1000</v>
          </cell>
          <cell r="I641" t="str">
            <v>C</v>
          </cell>
          <cell r="J641" t="str">
            <v>1</v>
          </cell>
          <cell r="K641" t="str">
            <v>B07</v>
          </cell>
          <cell r="L641" t="str">
            <v>01</v>
          </cell>
          <cell r="M641" t="str">
            <v>99</v>
          </cell>
          <cell r="N641" t="str">
            <v>I</v>
          </cell>
          <cell r="O641" t="str">
            <v>G</v>
          </cell>
          <cell r="P641" t="str">
            <v>F</v>
          </cell>
          <cell r="Q641"/>
          <cell r="R641" t="str">
            <v>0401</v>
          </cell>
          <cell r="S641" t="str">
            <v>B07</v>
          </cell>
        </row>
        <row r="642">
          <cell r="B642" t="str">
            <v>8842</v>
          </cell>
          <cell r="C642" t="str">
            <v>E-COMMRCE WEB HOST</v>
          </cell>
          <cell r="D642" t="str">
            <v>2172</v>
          </cell>
          <cell r="E642" t="str">
            <v>9101</v>
          </cell>
          <cell r="F642" t="str">
            <v>9101</v>
          </cell>
          <cell r="G642" t="str">
            <v>9470</v>
          </cell>
          <cell r="H642" t="str">
            <v>1000</v>
          </cell>
          <cell r="I642" t="str">
            <v>C</v>
          </cell>
          <cell r="J642" t="str">
            <v>1</v>
          </cell>
          <cell r="K642" t="str">
            <v>B07</v>
          </cell>
          <cell r="L642" t="str">
            <v>01</v>
          </cell>
          <cell r="M642" t="str">
            <v>99</v>
          </cell>
          <cell r="N642" t="str">
            <v>O</v>
          </cell>
          <cell r="O642" t="str">
            <v>G</v>
          </cell>
          <cell r="P642" t="str">
            <v>V</v>
          </cell>
          <cell r="Q642" t="str">
            <v>0503</v>
          </cell>
          <cell r="R642" t="str">
            <v>0501</v>
          </cell>
          <cell r="S642" t="str">
            <v>B07</v>
          </cell>
        </row>
        <row r="643">
          <cell r="B643" t="str">
            <v>8843</v>
          </cell>
          <cell r="C643" t="str">
            <v>E-COMMRCE CONTNT MGM</v>
          </cell>
          <cell r="D643" t="str">
            <v>2172</v>
          </cell>
          <cell r="E643" t="str">
            <v>9101</v>
          </cell>
          <cell r="F643" t="str">
            <v>9101</v>
          </cell>
          <cell r="G643" t="str">
            <v>9470</v>
          </cell>
          <cell r="H643" t="str">
            <v>1000</v>
          </cell>
          <cell r="I643" t="str">
            <v>C</v>
          </cell>
          <cell r="J643" t="str">
            <v>1</v>
          </cell>
          <cell r="K643" t="str">
            <v>B07</v>
          </cell>
          <cell r="L643" t="str">
            <v>01</v>
          </cell>
          <cell r="M643" t="str">
            <v>99</v>
          </cell>
          <cell r="N643" t="str">
            <v>O</v>
          </cell>
          <cell r="O643" t="str">
            <v>G</v>
          </cell>
          <cell r="P643" t="str">
            <v>V</v>
          </cell>
          <cell r="Q643"/>
          <cell r="R643" t="str">
            <v>0501</v>
          </cell>
          <cell r="S643" t="str">
            <v>B07</v>
          </cell>
        </row>
        <row r="644">
          <cell r="B644" t="str">
            <v>8844</v>
          </cell>
          <cell r="C644" t="str">
            <v>E-COMMRCE PERSNLZTN</v>
          </cell>
          <cell r="D644" t="str">
            <v>2172</v>
          </cell>
          <cell r="E644" t="str">
            <v>9101</v>
          </cell>
          <cell r="F644" t="str">
            <v>9101</v>
          </cell>
          <cell r="G644" t="str">
            <v>9470</v>
          </cell>
          <cell r="H644" t="str">
            <v>1000</v>
          </cell>
          <cell r="I644" t="str">
            <v>C</v>
          </cell>
          <cell r="J644" t="str">
            <v>1</v>
          </cell>
          <cell r="K644" t="str">
            <v>B07</v>
          </cell>
          <cell r="L644" t="str">
            <v>01</v>
          </cell>
          <cell r="M644" t="str">
            <v>99</v>
          </cell>
          <cell r="N644" t="str">
            <v>O</v>
          </cell>
          <cell r="O644" t="str">
            <v>G</v>
          </cell>
          <cell r="P644" t="str">
            <v>V</v>
          </cell>
          <cell r="Q644"/>
          <cell r="R644" t="str">
            <v>0501</v>
          </cell>
          <cell r="S644" t="str">
            <v>B07</v>
          </cell>
        </row>
        <row r="645">
          <cell r="B645" t="str">
            <v>8845</v>
          </cell>
          <cell r="C645" t="str">
            <v>CLINICAL COORD</v>
          </cell>
          <cell r="D645" t="str">
            <v>8845</v>
          </cell>
          <cell r="E645" t="str">
            <v>8845</v>
          </cell>
          <cell r="F645" t="str">
            <v>8594</v>
          </cell>
          <cell r="G645" t="str">
            <v>7000</v>
          </cell>
          <cell r="H645" t="str">
            <v>1000</v>
          </cell>
          <cell r="I645" t="str">
            <v>C</v>
          </cell>
          <cell r="J645" t="str">
            <v>3</v>
          </cell>
          <cell r="K645" t="str">
            <v>B10</v>
          </cell>
          <cell r="L645" t="str">
            <v>01</v>
          </cell>
          <cell r="M645" t="str">
            <v>99</v>
          </cell>
          <cell r="N645" t="str">
            <v>I</v>
          </cell>
          <cell r="O645" t="str">
            <v>G</v>
          </cell>
          <cell r="P645" t="str">
            <v>F</v>
          </cell>
          <cell r="Q645"/>
          <cell r="R645" t="str">
            <v>0501</v>
          </cell>
          <cell r="S645" t="str">
            <v>B10</v>
          </cell>
        </row>
        <row r="646">
          <cell r="B646" t="str">
            <v>8846</v>
          </cell>
          <cell r="C646" t="str">
            <v>HC QUALITY &amp; INNOV</v>
          </cell>
          <cell r="D646" t="str">
            <v>8846</v>
          </cell>
          <cell r="E646" t="str">
            <v>8846</v>
          </cell>
          <cell r="F646" t="str">
            <v>8594</v>
          </cell>
          <cell r="G646" t="str">
            <v>7000</v>
          </cell>
          <cell r="H646" t="str">
            <v>1000</v>
          </cell>
          <cell r="I646" t="str">
            <v>C</v>
          </cell>
          <cell r="J646" t="str">
            <v>3</v>
          </cell>
          <cell r="K646" t="str">
            <v>B10</v>
          </cell>
          <cell r="L646" t="str">
            <v>12</v>
          </cell>
          <cell r="M646" t="str">
            <v>99</v>
          </cell>
          <cell r="N646" t="str">
            <v>I</v>
          </cell>
          <cell r="O646" t="str">
            <v>C</v>
          </cell>
          <cell r="P646" t="str">
            <v>V</v>
          </cell>
          <cell r="Q646"/>
          <cell r="R646" t="str">
            <v>0501</v>
          </cell>
          <cell r="S646" t="str">
            <v>B10</v>
          </cell>
        </row>
        <row r="647">
          <cell r="B647" t="str">
            <v>8847</v>
          </cell>
          <cell r="C647" t="str">
            <v>SYSTEM &amp; REPORTING</v>
          </cell>
          <cell r="D647" t="str">
            <v>8847</v>
          </cell>
          <cell r="E647" t="str">
            <v>3245</v>
          </cell>
          <cell r="F647" t="str">
            <v>8606</v>
          </cell>
          <cell r="G647" t="str">
            <v>7000</v>
          </cell>
          <cell r="H647" t="str">
            <v>1000</v>
          </cell>
          <cell r="I647" t="str">
            <v>C</v>
          </cell>
          <cell r="J647" t="str">
            <v>1</v>
          </cell>
          <cell r="K647" t="str">
            <v>B12</v>
          </cell>
          <cell r="L647" t="str">
            <v>01</v>
          </cell>
          <cell r="M647" t="str">
            <v>K6</v>
          </cell>
          <cell r="N647" t="str">
            <v>I</v>
          </cell>
          <cell r="O647" t="str">
            <v>G</v>
          </cell>
          <cell r="P647" t="str">
            <v>F</v>
          </cell>
          <cell r="Q647"/>
          <cell r="R647" t="str">
            <v>0501</v>
          </cell>
          <cell r="S647" t="str">
            <v>B12</v>
          </cell>
        </row>
        <row r="648">
          <cell r="B648" t="str">
            <v>8848</v>
          </cell>
          <cell r="C648" t="str">
            <v>E-COMMRCE D/T/PROD E</v>
          </cell>
          <cell r="D648" t="str">
            <v>2172</v>
          </cell>
          <cell r="E648" t="str">
            <v>9101</v>
          </cell>
          <cell r="F648" t="str">
            <v>9101</v>
          </cell>
          <cell r="G648" t="str">
            <v>9470</v>
          </cell>
          <cell r="H648" t="str">
            <v>1000</v>
          </cell>
          <cell r="I648" t="str">
            <v>C</v>
          </cell>
          <cell r="J648" t="str">
            <v>1</v>
          </cell>
          <cell r="K648" t="str">
            <v>B07</v>
          </cell>
          <cell r="L648" t="str">
            <v>01</v>
          </cell>
          <cell r="M648" t="str">
            <v>99</v>
          </cell>
          <cell r="N648" t="str">
            <v>O</v>
          </cell>
          <cell r="O648" t="str">
            <v>G</v>
          </cell>
          <cell r="P648" t="str">
            <v>V</v>
          </cell>
          <cell r="Q648" t="str">
            <v>0503</v>
          </cell>
          <cell r="R648" t="str">
            <v>0501</v>
          </cell>
          <cell r="S648" t="str">
            <v>B07</v>
          </cell>
        </row>
        <row r="649">
          <cell r="B649" t="str">
            <v>8849</v>
          </cell>
          <cell r="C649" t="str">
            <v>SECURITY</v>
          </cell>
          <cell r="D649" t="str">
            <v>9101</v>
          </cell>
          <cell r="E649" t="str">
            <v>9101</v>
          </cell>
          <cell r="F649" t="str">
            <v>9101</v>
          </cell>
          <cell r="G649" t="str">
            <v>9470</v>
          </cell>
          <cell r="H649" t="str">
            <v>1000</v>
          </cell>
          <cell r="I649" t="str">
            <v>C</v>
          </cell>
          <cell r="J649" t="str">
            <v>1</v>
          </cell>
          <cell r="K649" t="str">
            <v>B07</v>
          </cell>
          <cell r="L649" t="str">
            <v>01</v>
          </cell>
          <cell r="M649" t="str">
            <v>99</v>
          </cell>
          <cell r="N649" t="str">
            <v>O</v>
          </cell>
          <cell r="O649" t="str">
            <v>G</v>
          </cell>
          <cell r="P649" t="str">
            <v>V</v>
          </cell>
          <cell r="Q649" t="str">
            <v>0503</v>
          </cell>
          <cell r="R649" t="str">
            <v>0501</v>
          </cell>
          <cell r="S649" t="str">
            <v>B07</v>
          </cell>
        </row>
        <row r="650">
          <cell r="B650" t="str">
            <v>8870</v>
          </cell>
          <cell r="C650" t="str">
            <v>MICROGRAPHICS</v>
          </cell>
          <cell r="D650" t="str">
            <v>9940</v>
          </cell>
          <cell r="E650" t="str">
            <v>5430</v>
          </cell>
          <cell r="F650" t="str">
            <v>5300</v>
          </cell>
          <cell r="G650" t="str">
            <v>5000</v>
          </cell>
          <cell r="H650" t="str">
            <v>1000</v>
          </cell>
          <cell r="I650" t="str">
            <v>C</v>
          </cell>
          <cell r="J650" t="str">
            <v>1</v>
          </cell>
          <cell r="K650" t="str">
            <v>B05</v>
          </cell>
          <cell r="L650" t="str">
            <v>66</v>
          </cell>
          <cell r="M650" t="str">
            <v>A</v>
          </cell>
          <cell r="N650" t="str">
            <v>D</v>
          </cell>
          <cell r="O650" t="str">
            <v>C</v>
          </cell>
          <cell r="P650" t="str">
            <v>V</v>
          </cell>
          <cell r="Q650"/>
          <cell r="R650"/>
          <cell r="S650" t="str">
            <v>B05</v>
          </cell>
        </row>
        <row r="651">
          <cell r="B651" t="str">
            <v>8884</v>
          </cell>
          <cell r="C651" t="str">
            <v>BSC IMAGING</v>
          </cell>
          <cell r="D651" t="str">
            <v>9101</v>
          </cell>
          <cell r="E651" t="str">
            <v>9101</v>
          </cell>
          <cell r="F651" t="str">
            <v>9101</v>
          </cell>
          <cell r="G651" t="str">
            <v>9470</v>
          </cell>
          <cell r="H651" t="str">
            <v>1000</v>
          </cell>
          <cell r="I651" t="str">
            <v>C</v>
          </cell>
          <cell r="J651" t="str">
            <v>1</v>
          </cell>
          <cell r="K651" t="str">
            <v>B07</v>
          </cell>
          <cell r="L651" t="str">
            <v>1</v>
          </cell>
          <cell r="M651" t="str">
            <v>C</v>
          </cell>
          <cell r="N651" t="str">
            <v>F</v>
          </cell>
          <cell r="O651"/>
          <cell r="P651"/>
          <cell r="Q651"/>
          <cell r="R651" t="str">
            <v>0104</v>
          </cell>
          <cell r="S651" t="str">
            <v>B07</v>
          </cell>
        </row>
        <row r="652">
          <cell r="B652" t="str">
            <v>8901</v>
          </cell>
          <cell r="C652" t="str">
            <v>E-COMMRCE MSG BROKER</v>
          </cell>
          <cell r="D652" t="str">
            <v>2172</v>
          </cell>
          <cell r="E652" t="str">
            <v>9101</v>
          </cell>
          <cell r="F652" t="str">
            <v>9101</v>
          </cell>
          <cell r="G652" t="str">
            <v>9470</v>
          </cell>
          <cell r="H652" t="str">
            <v>1000</v>
          </cell>
          <cell r="I652" t="str">
            <v>C</v>
          </cell>
          <cell r="J652" t="str">
            <v>1</v>
          </cell>
          <cell r="K652" t="str">
            <v>B07</v>
          </cell>
          <cell r="L652" t="str">
            <v>01</v>
          </cell>
          <cell r="M652" t="str">
            <v>99</v>
          </cell>
          <cell r="N652" t="str">
            <v>O</v>
          </cell>
          <cell r="O652" t="str">
            <v>G</v>
          </cell>
          <cell r="P652" t="str">
            <v>V</v>
          </cell>
          <cell r="Q652" t="str">
            <v>0503</v>
          </cell>
          <cell r="R652" t="str">
            <v>0601</v>
          </cell>
          <cell r="S652" t="str">
            <v>B07</v>
          </cell>
        </row>
        <row r="653">
          <cell r="B653" t="str">
            <v>8902</v>
          </cell>
          <cell r="C653" t="str">
            <v>NPI DENTAL REVITALIZ</v>
          </cell>
          <cell r="D653" t="str">
            <v>9101</v>
          </cell>
          <cell r="E653" t="str">
            <v>9101</v>
          </cell>
          <cell r="F653" t="str">
            <v>9101</v>
          </cell>
          <cell r="G653" t="str">
            <v>9470</v>
          </cell>
          <cell r="H653" t="str">
            <v>1000</v>
          </cell>
          <cell r="I653" t="str">
            <v>C</v>
          </cell>
          <cell r="J653" t="str">
            <v>1</v>
          </cell>
          <cell r="K653" t="str">
            <v>B07</v>
          </cell>
          <cell r="L653" t="str">
            <v>01</v>
          </cell>
          <cell r="M653" t="str">
            <v>99</v>
          </cell>
          <cell r="N653" t="str">
            <v>O</v>
          </cell>
          <cell r="O653" t="str">
            <v>G</v>
          </cell>
          <cell r="P653" t="str">
            <v>V</v>
          </cell>
          <cell r="Q653"/>
          <cell r="R653" t="str">
            <v>0601</v>
          </cell>
          <cell r="S653" t="str">
            <v>B07</v>
          </cell>
        </row>
        <row r="654">
          <cell r="B654" t="str">
            <v>8903</v>
          </cell>
          <cell r="C654" t="str">
            <v>REMOTE ACCESS DSKTOP</v>
          </cell>
          <cell r="D654" t="str">
            <v>9101</v>
          </cell>
          <cell r="E654" t="str">
            <v>9101</v>
          </cell>
          <cell r="F654" t="str">
            <v>9101</v>
          </cell>
          <cell r="G654" t="str">
            <v>9470</v>
          </cell>
          <cell r="H654" t="str">
            <v>1000</v>
          </cell>
          <cell r="I654" t="str">
            <v>C</v>
          </cell>
          <cell r="J654" t="str">
            <v>1</v>
          </cell>
          <cell r="K654" t="str">
            <v>B07</v>
          </cell>
          <cell r="L654" t="str">
            <v>99</v>
          </cell>
          <cell r="M654" t="str">
            <v>99</v>
          </cell>
          <cell r="N654" t="str">
            <v>O</v>
          </cell>
          <cell r="O654" t="str">
            <v>G</v>
          </cell>
          <cell r="P654" t="str">
            <v>V</v>
          </cell>
          <cell r="Q654" t="str">
            <v>1102</v>
          </cell>
          <cell r="R654" t="str">
            <v>0601</v>
          </cell>
          <cell r="S654" t="str">
            <v>B07</v>
          </cell>
        </row>
        <row r="655">
          <cell r="B655" t="str">
            <v>8904</v>
          </cell>
          <cell r="C655" t="str">
            <v>E REMOTE ACC PRD TEL</v>
          </cell>
          <cell r="D655" t="str">
            <v>2172</v>
          </cell>
          <cell r="E655" t="str">
            <v>9101</v>
          </cell>
          <cell r="F655" t="str">
            <v>9101</v>
          </cell>
          <cell r="G655" t="str">
            <v>9470</v>
          </cell>
          <cell r="H655" t="str">
            <v>1000</v>
          </cell>
          <cell r="I655" t="str">
            <v>C</v>
          </cell>
          <cell r="J655" t="str">
            <v>1</v>
          </cell>
          <cell r="K655" t="str">
            <v>B07</v>
          </cell>
          <cell r="L655" t="str">
            <v>99</v>
          </cell>
          <cell r="M655" t="str">
            <v>99</v>
          </cell>
          <cell r="N655" t="str">
            <v>O</v>
          </cell>
          <cell r="O655" t="str">
            <v>G</v>
          </cell>
          <cell r="P655" t="str">
            <v>V</v>
          </cell>
          <cell r="Q655" t="str">
            <v>0402</v>
          </cell>
          <cell r="R655" t="str">
            <v>0601</v>
          </cell>
          <cell r="S655" t="str">
            <v>B07</v>
          </cell>
        </row>
        <row r="656">
          <cell r="B656" t="str">
            <v>8905</v>
          </cell>
          <cell r="C656" t="str">
            <v>MISC INFRASTRUCTURE</v>
          </cell>
          <cell r="D656" t="str">
            <v>9101</v>
          </cell>
          <cell r="E656" t="str">
            <v>9101</v>
          </cell>
          <cell r="F656" t="str">
            <v>9101</v>
          </cell>
          <cell r="G656" t="str">
            <v>9470</v>
          </cell>
          <cell r="H656" t="str">
            <v>1000</v>
          </cell>
          <cell r="I656" t="str">
            <v>C</v>
          </cell>
          <cell r="J656" t="str">
            <v>1</v>
          </cell>
          <cell r="K656" t="str">
            <v>B07</v>
          </cell>
          <cell r="L656" t="str">
            <v>99</v>
          </cell>
          <cell r="M656" t="str">
            <v>99</v>
          </cell>
          <cell r="N656" t="str">
            <v>O</v>
          </cell>
          <cell r="O656" t="str">
            <v>G</v>
          </cell>
          <cell r="P656" t="str">
            <v>V</v>
          </cell>
          <cell r="Q656" t="str">
            <v>1102</v>
          </cell>
          <cell r="R656" t="str">
            <v>0601</v>
          </cell>
          <cell r="S656" t="str">
            <v>B07</v>
          </cell>
        </row>
        <row r="657">
          <cell r="B657" t="str">
            <v>8906</v>
          </cell>
          <cell r="C657" t="str">
            <v>MEDICAL EXP REPORTG</v>
          </cell>
          <cell r="D657" t="str">
            <v>8906</v>
          </cell>
          <cell r="E657" t="str">
            <v>8906</v>
          </cell>
          <cell r="F657" t="str">
            <v>7160</v>
          </cell>
          <cell r="G657" t="str">
            <v>4020</v>
          </cell>
          <cell r="H657" t="str">
            <v>1000</v>
          </cell>
          <cell r="I657" t="str">
            <v>C</v>
          </cell>
          <cell r="J657" t="str">
            <v>2</v>
          </cell>
          <cell r="K657" t="str">
            <v>S24</v>
          </cell>
          <cell r="L657" t="str">
            <v>01</v>
          </cell>
          <cell r="M657" t="str">
            <v>99</v>
          </cell>
          <cell r="N657" t="str">
            <v>O</v>
          </cell>
          <cell r="O657" t="str">
            <v>G</v>
          </cell>
          <cell r="P657" t="str">
            <v>V</v>
          </cell>
          <cell r="Q657"/>
          <cell r="R657" t="str">
            <v>0601</v>
          </cell>
          <cell r="S657" t="str">
            <v>S24</v>
          </cell>
        </row>
        <row r="658">
          <cell r="B658" t="str">
            <v>8907</v>
          </cell>
          <cell r="C658" t="str">
            <v>PROJECT MGMT DELIVER</v>
          </cell>
          <cell r="D658" t="str">
            <v>7220</v>
          </cell>
          <cell r="E658" t="str">
            <v>7220</v>
          </cell>
          <cell r="F658" t="str">
            <v>7220</v>
          </cell>
          <cell r="G658" t="str">
            <v>8591</v>
          </cell>
          <cell r="H658" t="str">
            <v>1000</v>
          </cell>
          <cell r="I658" t="str">
            <v>C</v>
          </cell>
          <cell r="J658" t="str">
            <v>1</v>
          </cell>
          <cell r="K658" t="str">
            <v>B07</v>
          </cell>
          <cell r="L658" t="str">
            <v>01</v>
          </cell>
          <cell r="M658" t="str">
            <v>99</v>
          </cell>
          <cell r="N658" t="str">
            <v>I</v>
          </cell>
          <cell r="O658" t="str">
            <v>G</v>
          </cell>
          <cell r="P658" t="str">
            <v>F</v>
          </cell>
          <cell r="Q658"/>
          <cell r="R658" t="str">
            <v>0102</v>
          </cell>
          <cell r="S658" t="str">
            <v>B07</v>
          </cell>
        </row>
        <row r="659">
          <cell r="B659" t="str">
            <v>8908</v>
          </cell>
          <cell r="C659" t="str">
            <v>PHARMACY DSMT NON IT</v>
          </cell>
          <cell r="D659" t="str">
            <v>8909</v>
          </cell>
          <cell r="E659" t="str">
            <v>9101</v>
          </cell>
          <cell r="F659" t="str">
            <v>9101</v>
          </cell>
          <cell r="G659" t="str">
            <v>9470</v>
          </cell>
          <cell r="H659" t="str">
            <v>1000</v>
          </cell>
          <cell r="I659" t="str">
            <v>C</v>
          </cell>
          <cell r="J659" t="str">
            <v>1</v>
          </cell>
          <cell r="K659" t="str">
            <v>B07</v>
          </cell>
          <cell r="L659" t="str">
            <v>01</v>
          </cell>
          <cell r="M659" t="str">
            <v>99</v>
          </cell>
          <cell r="N659" t="str">
            <v>O</v>
          </cell>
          <cell r="O659" t="str">
            <v>G</v>
          </cell>
          <cell r="P659" t="str">
            <v>V</v>
          </cell>
          <cell r="Q659" t="str">
            <v>1102</v>
          </cell>
          <cell r="R659" t="str">
            <v>0701</v>
          </cell>
          <cell r="S659" t="str">
            <v>B07</v>
          </cell>
        </row>
        <row r="660">
          <cell r="B660" t="str">
            <v>8909</v>
          </cell>
          <cell r="C660" t="str">
            <v>PHARMACY DIS MGT IT</v>
          </cell>
          <cell r="D660" t="str">
            <v>8909</v>
          </cell>
          <cell r="E660" t="str">
            <v>9101</v>
          </cell>
          <cell r="F660" t="str">
            <v>9101</v>
          </cell>
          <cell r="G660" t="str">
            <v>9470</v>
          </cell>
          <cell r="H660" t="str">
            <v>1000</v>
          </cell>
          <cell r="I660" t="str">
            <v>C</v>
          </cell>
          <cell r="J660" t="str">
            <v>1</v>
          </cell>
          <cell r="K660" t="str">
            <v>B07</v>
          </cell>
          <cell r="L660" t="str">
            <v>01</v>
          </cell>
          <cell r="M660" t="str">
            <v>99</v>
          </cell>
          <cell r="N660" t="str">
            <v>O</v>
          </cell>
          <cell r="O660" t="str">
            <v>G</v>
          </cell>
          <cell r="P660" t="str">
            <v>V</v>
          </cell>
          <cell r="Q660"/>
          <cell r="R660" t="str">
            <v>0701</v>
          </cell>
          <cell r="S660" t="str">
            <v>B07</v>
          </cell>
        </row>
        <row r="661">
          <cell r="B661" t="str">
            <v>8910</v>
          </cell>
          <cell r="C661" t="str">
            <v>BUSINESS DIVERSITY</v>
          </cell>
          <cell r="D661" t="str">
            <v>8910</v>
          </cell>
          <cell r="E661" t="str">
            <v>8401</v>
          </cell>
          <cell r="F661" t="str">
            <v>1010</v>
          </cell>
          <cell r="G661" t="str">
            <v>1000</v>
          </cell>
          <cell r="H661" t="str">
            <v>1000</v>
          </cell>
          <cell r="I661" t="str">
            <v>C</v>
          </cell>
          <cell r="J661" t="str">
            <v>2</v>
          </cell>
          <cell r="K661" t="str">
            <v>S21</v>
          </cell>
          <cell r="L661" t="str">
            <v>01</v>
          </cell>
          <cell r="M661" t="str">
            <v>E</v>
          </cell>
          <cell r="N661" t="str">
            <v>O</v>
          </cell>
          <cell r="O661" t="str">
            <v>G</v>
          </cell>
          <cell r="P661" t="str">
            <v>F</v>
          </cell>
          <cell r="Q661" t="str">
            <v>0504</v>
          </cell>
          <cell r="R661" t="str">
            <v>0701</v>
          </cell>
          <cell r="S661" t="str">
            <v>S21</v>
          </cell>
        </row>
        <row r="662">
          <cell r="B662" t="str">
            <v>8911</v>
          </cell>
          <cell r="C662" t="str">
            <v>ACC SRV &amp; ENRL AUDIT</v>
          </cell>
          <cell r="D662" t="str">
            <v>6895</v>
          </cell>
          <cell r="E662" t="str">
            <v>8292</v>
          </cell>
          <cell r="F662" t="str">
            <v>5300</v>
          </cell>
          <cell r="G662" t="str">
            <v>5000</v>
          </cell>
          <cell r="H662" t="str">
            <v>1000</v>
          </cell>
          <cell r="I662" t="str">
            <v>C</v>
          </cell>
          <cell r="J662" t="str">
            <v>1</v>
          </cell>
          <cell r="K662" t="str">
            <v>B03</v>
          </cell>
          <cell r="L662" t="str">
            <v>09</v>
          </cell>
          <cell r="M662" t="str">
            <v>99</v>
          </cell>
          <cell r="N662" t="str">
            <v>D</v>
          </cell>
          <cell r="O662" t="str">
            <v>C</v>
          </cell>
          <cell r="P662" t="str">
            <v>V</v>
          </cell>
          <cell r="Q662"/>
          <cell r="R662" t="str">
            <v>0801</v>
          </cell>
          <cell r="S662" t="str">
            <v>B03</v>
          </cell>
        </row>
        <row r="663">
          <cell r="B663" t="str">
            <v>8912</v>
          </cell>
          <cell r="C663" t="str">
            <v>ECOMMERCE EMAIL</v>
          </cell>
          <cell r="D663" t="str">
            <v>2172</v>
          </cell>
          <cell r="E663" t="str">
            <v>9101</v>
          </cell>
          <cell r="F663" t="str">
            <v>9101</v>
          </cell>
          <cell r="G663" t="str">
            <v>9470</v>
          </cell>
          <cell r="H663" t="str">
            <v>1000</v>
          </cell>
          <cell r="I663" t="str">
            <v>C</v>
          </cell>
          <cell r="J663" t="str">
            <v>1</v>
          </cell>
          <cell r="K663" t="str">
            <v>B07</v>
          </cell>
          <cell r="L663" t="str">
            <v>01</v>
          </cell>
          <cell r="M663" t="str">
            <v>99</v>
          </cell>
          <cell r="N663" t="str">
            <v>I</v>
          </cell>
          <cell r="O663" t="str">
            <v>G</v>
          </cell>
          <cell r="P663" t="str">
            <v>F</v>
          </cell>
          <cell r="Q663" t="str">
            <v>1103</v>
          </cell>
          <cell r="R663" t="str">
            <v>0701</v>
          </cell>
          <cell r="S663" t="str">
            <v>B07</v>
          </cell>
        </row>
        <row r="664">
          <cell r="B664" t="str">
            <v>8913</v>
          </cell>
          <cell r="C664" t="str">
            <v>ACCT MGMT SRVC WEST</v>
          </cell>
          <cell r="D664" t="str">
            <v>8913</v>
          </cell>
          <cell r="E664" t="str">
            <v>9814</v>
          </cell>
          <cell r="F664" t="str">
            <v>5000</v>
          </cell>
          <cell r="G664" t="str">
            <v>5000</v>
          </cell>
          <cell r="H664" t="str">
            <v>1000</v>
          </cell>
          <cell r="I664" t="str">
            <v>C</v>
          </cell>
          <cell r="J664" t="str">
            <v>2</v>
          </cell>
          <cell r="K664" t="str">
            <v>B08</v>
          </cell>
          <cell r="L664" t="str">
            <v>01</v>
          </cell>
          <cell r="M664" t="str">
            <v>99</v>
          </cell>
          <cell r="N664"/>
          <cell r="O664"/>
          <cell r="P664"/>
          <cell r="Q664"/>
          <cell r="R664" t="str">
            <v>0102</v>
          </cell>
          <cell r="S664" t="str">
            <v>B08</v>
          </cell>
        </row>
        <row r="665">
          <cell r="B665" t="str">
            <v>8914</v>
          </cell>
          <cell r="C665" t="str">
            <v>CENTRAL ACCT RETENT</v>
          </cell>
          <cell r="D665" t="str">
            <v>8530</v>
          </cell>
          <cell r="E665" t="str">
            <v>2229</v>
          </cell>
          <cell r="F665" t="str">
            <v>5000</v>
          </cell>
          <cell r="G665" t="str">
            <v>5000</v>
          </cell>
          <cell r="H665" t="str">
            <v>1000</v>
          </cell>
          <cell r="I665" t="str">
            <v>C</v>
          </cell>
          <cell r="J665" t="str">
            <v>2</v>
          </cell>
          <cell r="K665" t="str">
            <v>B01</v>
          </cell>
          <cell r="L665" t="str">
            <v>01</v>
          </cell>
          <cell r="M665" t="str">
            <v>99</v>
          </cell>
          <cell r="N665" t="str">
            <v>D</v>
          </cell>
          <cell r="O665" t="str">
            <v>G</v>
          </cell>
          <cell r="P665" t="str">
            <v>V</v>
          </cell>
          <cell r="Q665"/>
          <cell r="R665" t="str">
            <v>1101</v>
          </cell>
          <cell r="S665" t="str">
            <v>B01</v>
          </cell>
        </row>
        <row r="666">
          <cell r="B666" t="str">
            <v>8915</v>
          </cell>
          <cell r="C666" t="str">
            <v>MKTG PHARMACY</v>
          </cell>
          <cell r="D666" t="str">
            <v>5050</v>
          </cell>
          <cell r="E666" t="str">
            <v>6050</v>
          </cell>
          <cell r="F666" t="str">
            <v>5000</v>
          </cell>
          <cell r="G666" t="str">
            <v>5000</v>
          </cell>
          <cell r="H666" t="str">
            <v>1000</v>
          </cell>
          <cell r="I666" t="str">
            <v>C</v>
          </cell>
          <cell r="J666" t="str">
            <v>2</v>
          </cell>
          <cell r="K666" t="str">
            <v>B08</v>
          </cell>
          <cell r="L666" t="str">
            <v>01</v>
          </cell>
          <cell r="M666" t="str">
            <v>99</v>
          </cell>
          <cell r="N666" t="str">
            <v>D</v>
          </cell>
          <cell r="O666" t="str">
            <v>G</v>
          </cell>
          <cell r="P666" t="str">
            <v>V</v>
          </cell>
          <cell r="Q666"/>
          <cell r="R666" t="str">
            <v>1101</v>
          </cell>
          <cell r="S666" t="str">
            <v>B08</v>
          </cell>
        </row>
        <row r="667">
          <cell r="B667" t="str">
            <v>8916</v>
          </cell>
          <cell r="C667" t="str">
            <v>MKTG SPORTS</v>
          </cell>
          <cell r="D667" t="str">
            <v>5050</v>
          </cell>
          <cell r="E667" t="str">
            <v>6050</v>
          </cell>
          <cell r="F667" t="str">
            <v>5000</v>
          </cell>
          <cell r="G667" t="str">
            <v>5000</v>
          </cell>
          <cell r="H667" t="str">
            <v>1000</v>
          </cell>
          <cell r="I667" t="str">
            <v>C</v>
          </cell>
          <cell r="J667" t="str">
            <v>2</v>
          </cell>
          <cell r="K667" t="str">
            <v>B08</v>
          </cell>
          <cell r="L667" t="str">
            <v>01</v>
          </cell>
          <cell r="M667" t="str">
            <v>99</v>
          </cell>
          <cell r="N667" t="str">
            <v>D</v>
          </cell>
          <cell r="O667" t="str">
            <v>G</v>
          </cell>
          <cell r="P667" t="str">
            <v>V</v>
          </cell>
          <cell r="Q667"/>
          <cell r="R667" t="str">
            <v>1101</v>
          </cell>
          <cell r="S667" t="str">
            <v>B08</v>
          </cell>
        </row>
        <row r="668">
          <cell r="B668" t="str">
            <v>8917</v>
          </cell>
          <cell r="C668" t="str">
            <v>MKTG AUTO ACCT MGMT</v>
          </cell>
          <cell r="D668" t="str">
            <v>5050</v>
          </cell>
          <cell r="E668" t="str">
            <v>6050</v>
          </cell>
          <cell r="F668" t="str">
            <v>5000</v>
          </cell>
          <cell r="G668" t="str">
            <v>5000</v>
          </cell>
          <cell r="H668" t="str">
            <v>1000</v>
          </cell>
          <cell r="I668" t="str">
            <v>C</v>
          </cell>
          <cell r="J668" t="str">
            <v>2</v>
          </cell>
          <cell r="K668" t="str">
            <v>B08</v>
          </cell>
          <cell r="L668" t="str">
            <v>01</v>
          </cell>
          <cell r="M668" t="str">
            <v>99</v>
          </cell>
          <cell r="N668" t="str">
            <v>D</v>
          </cell>
          <cell r="O668" t="str">
            <v>G</v>
          </cell>
          <cell r="P668" t="str">
            <v>V</v>
          </cell>
          <cell r="Q668"/>
          <cell r="R668" t="str">
            <v>1101</v>
          </cell>
          <cell r="S668" t="str">
            <v>B08</v>
          </cell>
        </row>
        <row r="669">
          <cell r="B669" t="str">
            <v>8918</v>
          </cell>
          <cell r="C669" t="str">
            <v>PROD MAN NEMCI</v>
          </cell>
          <cell r="D669" t="str">
            <v>6032</v>
          </cell>
          <cell r="E669" t="str">
            <v>6050</v>
          </cell>
          <cell r="F669" t="str">
            <v>5000</v>
          </cell>
          <cell r="G669" t="str">
            <v>5000</v>
          </cell>
          <cell r="H669" t="str">
            <v>1000</v>
          </cell>
          <cell r="I669" t="str">
            <v>C</v>
          </cell>
          <cell r="J669" t="str">
            <v>2</v>
          </cell>
          <cell r="K669" t="str">
            <v>B09</v>
          </cell>
          <cell r="L669" t="str">
            <v>01</v>
          </cell>
          <cell r="M669" t="str">
            <v>99</v>
          </cell>
          <cell r="N669" t="str">
            <v>D</v>
          </cell>
          <cell r="O669" t="str">
            <v>G</v>
          </cell>
          <cell r="P669" t="str">
            <v>V</v>
          </cell>
          <cell r="Q669"/>
          <cell r="R669" t="str">
            <v>1101</v>
          </cell>
          <cell r="S669" t="str">
            <v>B09</v>
          </cell>
        </row>
        <row r="670">
          <cell r="B670" t="str">
            <v>8919</v>
          </cell>
          <cell r="C670" t="str">
            <v>DATA WRHS INFRASTRUT</v>
          </cell>
          <cell r="D670" t="str">
            <v>9101</v>
          </cell>
          <cell r="E670" t="str">
            <v>9101</v>
          </cell>
          <cell r="F670" t="str">
            <v>9101</v>
          </cell>
          <cell r="G670" t="str">
            <v>9470</v>
          </cell>
          <cell r="H670" t="str">
            <v>1000</v>
          </cell>
          <cell r="I670" t="str">
            <v>C</v>
          </cell>
          <cell r="J670" t="str">
            <v>1</v>
          </cell>
          <cell r="K670" t="str">
            <v>B07</v>
          </cell>
          <cell r="L670" t="str">
            <v>01</v>
          </cell>
          <cell r="M670" t="str">
            <v>99</v>
          </cell>
          <cell r="N670" t="str">
            <v>I</v>
          </cell>
          <cell r="O670" t="str">
            <v>G</v>
          </cell>
          <cell r="P670" t="str">
            <v>F</v>
          </cell>
          <cell r="Q670"/>
          <cell r="R670" t="str">
            <v>0701</v>
          </cell>
          <cell r="S670" t="str">
            <v>B07</v>
          </cell>
        </row>
        <row r="671">
          <cell r="B671" t="str">
            <v>8920</v>
          </cell>
          <cell r="C671" t="str">
            <v>BCBSMA FOUND GRANT</v>
          </cell>
          <cell r="D671" t="str">
            <v>9470</v>
          </cell>
          <cell r="E671" t="str">
            <v>9470</v>
          </cell>
          <cell r="F671" t="str">
            <v>9470</v>
          </cell>
          <cell r="G671" t="str">
            <v>9470</v>
          </cell>
          <cell r="H671" t="str">
            <v>1000</v>
          </cell>
          <cell r="I671" t="str">
            <v>C</v>
          </cell>
          <cell r="J671" t="str">
            <v>2</v>
          </cell>
          <cell r="K671" t="str">
            <v>B07</v>
          </cell>
          <cell r="L671" t="str">
            <v>01</v>
          </cell>
          <cell r="M671" t="str">
            <v>99</v>
          </cell>
          <cell r="N671" t="str">
            <v>I</v>
          </cell>
          <cell r="O671" t="str">
            <v>G</v>
          </cell>
          <cell r="P671" t="str">
            <v>F</v>
          </cell>
          <cell r="Q671"/>
          <cell r="R671" t="str">
            <v>0701</v>
          </cell>
          <cell r="S671" t="str">
            <v>B07</v>
          </cell>
        </row>
        <row r="672">
          <cell r="B672" t="str">
            <v>8921</v>
          </cell>
          <cell r="C672" t="str">
            <v>DENTAL REVITALIZATN</v>
          </cell>
          <cell r="D672" t="str">
            <v>9101</v>
          </cell>
          <cell r="E672" t="str">
            <v>9101</v>
          </cell>
          <cell r="F672" t="str">
            <v>9101</v>
          </cell>
          <cell r="G672" t="str">
            <v>9470</v>
          </cell>
          <cell r="H672" t="str">
            <v>1000</v>
          </cell>
          <cell r="I672" t="str">
            <v>C</v>
          </cell>
          <cell r="J672" t="str">
            <v>1</v>
          </cell>
          <cell r="K672" t="str">
            <v>B07</v>
          </cell>
          <cell r="L672" t="str">
            <v>01</v>
          </cell>
          <cell r="M672" t="str">
            <v>99</v>
          </cell>
          <cell r="N672" t="str">
            <v>I</v>
          </cell>
          <cell r="O672" t="str">
            <v>G</v>
          </cell>
          <cell r="P672" t="str">
            <v>F</v>
          </cell>
          <cell r="Q672" t="str">
            <v>0402</v>
          </cell>
          <cell r="R672" t="str">
            <v>0701</v>
          </cell>
          <cell r="S672" t="str">
            <v>B07</v>
          </cell>
        </row>
        <row r="673">
          <cell r="B673" t="str">
            <v>8922</v>
          </cell>
          <cell r="C673" t="str">
            <v>DOCUMENT CONTROL</v>
          </cell>
          <cell r="D673" t="str">
            <v>6895</v>
          </cell>
          <cell r="E673" t="str">
            <v>8292</v>
          </cell>
          <cell r="F673" t="str">
            <v>5300</v>
          </cell>
          <cell r="G673" t="str">
            <v>5000</v>
          </cell>
          <cell r="H673" t="str">
            <v>1000</v>
          </cell>
          <cell r="I673" t="str">
            <v>C</v>
          </cell>
          <cell r="J673" t="str">
            <v>1</v>
          </cell>
          <cell r="K673" t="str">
            <v>B01</v>
          </cell>
          <cell r="L673" t="str">
            <v>01</v>
          </cell>
          <cell r="M673" t="str">
            <v>99</v>
          </cell>
          <cell r="N673" t="str">
            <v>D</v>
          </cell>
          <cell r="O673" t="str">
            <v>G</v>
          </cell>
          <cell r="P673" t="str">
            <v>V</v>
          </cell>
          <cell r="Q673"/>
          <cell r="R673" t="str">
            <v>1001</v>
          </cell>
          <cell r="S673" t="str">
            <v>B01</v>
          </cell>
        </row>
        <row r="674">
          <cell r="B674" t="str">
            <v>8923</v>
          </cell>
          <cell r="C674" t="str">
            <v>NEMCI - NH</v>
          </cell>
          <cell r="D674" t="str">
            <v>5050</v>
          </cell>
          <cell r="E674" t="str">
            <v>6050</v>
          </cell>
          <cell r="F674" t="str">
            <v>5000</v>
          </cell>
          <cell r="G674" t="str">
            <v>5000</v>
          </cell>
          <cell r="H674" t="str">
            <v>1000</v>
          </cell>
          <cell r="I674" t="str">
            <v>C</v>
          </cell>
          <cell r="J674" t="str">
            <v>1</v>
          </cell>
          <cell r="K674" t="str">
            <v>B01</v>
          </cell>
          <cell r="L674" t="str">
            <v>01</v>
          </cell>
          <cell r="M674" t="str">
            <v>99</v>
          </cell>
          <cell r="N674" t="str">
            <v>D</v>
          </cell>
          <cell r="O674" t="str">
            <v>G</v>
          </cell>
          <cell r="P674" t="str">
            <v>V</v>
          </cell>
          <cell r="Q674"/>
          <cell r="R674" t="str">
            <v>1001</v>
          </cell>
          <cell r="S674" t="str">
            <v>B01</v>
          </cell>
        </row>
        <row r="675">
          <cell r="B675" t="str">
            <v>8924</v>
          </cell>
          <cell r="C675" t="str">
            <v>NEMCI - ME</v>
          </cell>
          <cell r="D675" t="str">
            <v>5050</v>
          </cell>
          <cell r="E675" t="str">
            <v>6050</v>
          </cell>
          <cell r="F675" t="str">
            <v>5000</v>
          </cell>
          <cell r="G675" t="str">
            <v>5000</v>
          </cell>
          <cell r="H675" t="str">
            <v>1000</v>
          </cell>
          <cell r="I675" t="str">
            <v>C</v>
          </cell>
          <cell r="J675" t="str">
            <v>1</v>
          </cell>
          <cell r="K675" t="str">
            <v>B01</v>
          </cell>
          <cell r="L675" t="str">
            <v>01</v>
          </cell>
          <cell r="M675" t="str">
            <v>99</v>
          </cell>
          <cell r="N675" t="str">
            <v>D</v>
          </cell>
          <cell r="O675" t="str">
            <v>G</v>
          </cell>
          <cell r="P675" t="str">
            <v>V</v>
          </cell>
          <cell r="Q675"/>
          <cell r="R675" t="str">
            <v>1001</v>
          </cell>
          <cell r="S675" t="str">
            <v>B01</v>
          </cell>
        </row>
        <row r="676">
          <cell r="B676" t="str">
            <v>8925</v>
          </cell>
          <cell r="C676" t="str">
            <v>NEMCI - RI</v>
          </cell>
          <cell r="D676" t="str">
            <v>5050</v>
          </cell>
          <cell r="E676" t="str">
            <v>6050</v>
          </cell>
          <cell r="F676" t="str">
            <v>5000</v>
          </cell>
          <cell r="G676" t="str">
            <v>5000</v>
          </cell>
          <cell r="H676" t="str">
            <v>1000</v>
          </cell>
          <cell r="I676" t="str">
            <v>C</v>
          </cell>
          <cell r="J676" t="str">
            <v>1</v>
          </cell>
          <cell r="K676" t="str">
            <v>B01</v>
          </cell>
          <cell r="L676" t="str">
            <v>01</v>
          </cell>
          <cell r="M676" t="str">
            <v>99</v>
          </cell>
          <cell r="N676" t="str">
            <v>D</v>
          </cell>
          <cell r="O676" t="str">
            <v>G</v>
          </cell>
          <cell r="P676" t="str">
            <v>V</v>
          </cell>
          <cell r="Q676"/>
          <cell r="R676" t="str">
            <v>1001</v>
          </cell>
          <cell r="S676" t="str">
            <v>B01</v>
          </cell>
        </row>
        <row r="677">
          <cell r="B677" t="str">
            <v>8926</v>
          </cell>
          <cell r="C677" t="str">
            <v>NEMCI - CT</v>
          </cell>
          <cell r="D677" t="str">
            <v>5050</v>
          </cell>
          <cell r="E677" t="str">
            <v>6050</v>
          </cell>
          <cell r="F677" t="str">
            <v>5000</v>
          </cell>
          <cell r="G677" t="str">
            <v>5000</v>
          </cell>
          <cell r="H677" t="str">
            <v>1000</v>
          </cell>
          <cell r="I677" t="str">
            <v>C</v>
          </cell>
          <cell r="J677" t="str">
            <v>1</v>
          </cell>
          <cell r="K677" t="str">
            <v>B01</v>
          </cell>
          <cell r="L677" t="str">
            <v>01</v>
          </cell>
          <cell r="M677" t="str">
            <v>99</v>
          </cell>
          <cell r="N677" t="str">
            <v>D</v>
          </cell>
          <cell r="O677" t="str">
            <v>G</v>
          </cell>
          <cell r="P677" t="str">
            <v>V</v>
          </cell>
          <cell r="Q677"/>
          <cell r="R677" t="str">
            <v>1001</v>
          </cell>
          <cell r="S677" t="str">
            <v>B01</v>
          </cell>
        </row>
        <row r="678">
          <cell r="B678" t="str">
            <v>8927</v>
          </cell>
          <cell r="C678" t="str">
            <v>ECOMMERCE SYNCHRONIZ</v>
          </cell>
          <cell r="D678" t="str">
            <v>2172</v>
          </cell>
          <cell r="E678" t="str">
            <v>9101</v>
          </cell>
          <cell r="F678" t="str">
            <v>9101</v>
          </cell>
          <cell r="G678" t="str">
            <v>9470</v>
          </cell>
          <cell r="H678" t="str">
            <v>1000</v>
          </cell>
          <cell r="I678" t="str">
            <v>C</v>
          </cell>
          <cell r="J678" t="str">
            <v>1</v>
          </cell>
          <cell r="K678" t="str">
            <v>B01</v>
          </cell>
          <cell r="L678" t="str">
            <v>01</v>
          </cell>
          <cell r="M678" t="str">
            <v>99</v>
          </cell>
          <cell r="N678" t="str">
            <v>D</v>
          </cell>
          <cell r="O678" t="str">
            <v>G</v>
          </cell>
          <cell r="P678" t="str">
            <v>V</v>
          </cell>
          <cell r="Q678" t="str">
            <v>0503</v>
          </cell>
          <cell r="R678" t="str">
            <v>1001</v>
          </cell>
          <cell r="S678" t="str">
            <v>B01</v>
          </cell>
        </row>
        <row r="679">
          <cell r="B679" t="str">
            <v>8928</v>
          </cell>
          <cell r="C679" t="str">
            <v>BLCARD LOC HOME CLMS</v>
          </cell>
          <cell r="D679" t="str">
            <v>1063</v>
          </cell>
          <cell r="E679" t="str">
            <v>5430</v>
          </cell>
          <cell r="F679" t="str">
            <v>5300</v>
          </cell>
          <cell r="G679" t="str">
            <v>5000</v>
          </cell>
          <cell r="H679" t="str">
            <v>1000</v>
          </cell>
          <cell r="I679" t="str">
            <v>C</v>
          </cell>
          <cell r="J679" t="str">
            <v>1</v>
          </cell>
          <cell r="K679" t="str">
            <v>B05</v>
          </cell>
          <cell r="L679" t="str">
            <v>09</v>
          </cell>
          <cell r="M679" t="str">
            <v>99</v>
          </cell>
          <cell r="N679" t="str">
            <v>D</v>
          </cell>
          <cell r="O679" t="str">
            <v>C</v>
          </cell>
          <cell r="P679" t="str">
            <v>V</v>
          </cell>
          <cell r="Q679"/>
          <cell r="R679" t="str">
            <v>0801</v>
          </cell>
          <cell r="S679" t="str">
            <v>B05</v>
          </cell>
        </row>
        <row r="680">
          <cell r="B680" t="str">
            <v>8929</v>
          </cell>
          <cell r="C680" t="str">
            <v>TECH BUS SOLUTIONS</v>
          </cell>
          <cell r="D680" t="str">
            <v>8929</v>
          </cell>
          <cell r="E680" t="str">
            <v>8973</v>
          </cell>
          <cell r="F680" t="str">
            <v>5300</v>
          </cell>
          <cell r="G680" t="str">
            <v>5000</v>
          </cell>
          <cell r="H680" t="str">
            <v>1000</v>
          </cell>
          <cell r="I680" t="str">
            <v>C</v>
          </cell>
          <cell r="J680" t="str">
            <v>1</v>
          </cell>
          <cell r="K680" t="str">
            <v>B05</v>
          </cell>
          <cell r="L680" t="str">
            <v>09</v>
          </cell>
          <cell r="M680" t="str">
            <v>A</v>
          </cell>
          <cell r="N680" t="str">
            <v>D</v>
          </cell>
          <cell r="O680" t="str">
            <v>C</v>
          </cell>
          <cell r="P680" t="str">
            <v>V</v>
          </cell>
          <cell r="Q680"/>
          <cell r="R680" t="str">
            <v>0801</v>
          </cell>
          <cell r="S680" t="str">
            <v>B05</v>
          </cell>
        </row>
        <row r="681">
          <cell r="B681" t="str">
            <v>8952</v>
          </cell>
          <cell r="C681" t="str">
            <v>NATIONAL</v>
          </cell>
          <cell r="D681" t="str">
            <v>2586</v>
          </cell>
          <cell r="E681" t="str">
            <v>8304</v>
          </cell>
          <cell r="F681" t="str">
            <v>5300</v>
          </cell>
          <cell r="G681" t="str">
            <v>5000</v>
          </cell>
          <cell r="H681" t="str">
            <v>1000</v>
          </cell>
          <cell r="I681" t="str">
            <v>C</v>
          </cell>
          <cell r="J681" t="str">
            <v>1</v>
          </cell>
          <cell r="K681" t="str">
            <v>B06</v>
          </cell>
          <cell r="L681" t="str">
            <v>08</v>
          </cell>
          <cell r="M681" t="str">
            <v>99</v>
          </cell>
          <cell r="N681" t="str">
            <v>D</v>
          </cell>
          <cell r="O681" t="str">
            <v>C</v>
          </cell>
          <cell r="P681" t="str">
            <v>V</v>
          </cell>
          <cell r="Q681"/>
          <cell r="R681" t="str">
            <v>1188</v>
          </cell>
          <cell r="S681" t="str">
            <v>B06</v>
          </cell>
        </row>
        <row r="682">
          <cell r="B682" t="str">
            <v>8973</v>
          </cell>
          <cell r="C682" t="str">
            <v>MBR CENT &amp; SRV INNOV</v>
          </cell>
          <cell r="D682" t="str">
            <v>8973</v>
          </cell>
          <cell r="E682" t="str">
            <v>8973</v>
          </cell>
          <cell r="F682" t="str">
            <v>5300</v>
          </cell>
          <cell r="G682" t="str">
            <v>5000</v>
          </cell>
          <cell r="H682" t="str">
            <v>1000</v>
          </cell>
          <cell r="I682" t="str">
            <v>C</v>
          </cell>
          <cell r="J682" t="str">
            <v>1</v>
          </cell>
          <cell r="K682" t="str">
            <v>B06</v>
          </cell>
          <cell r="L682" t="str">
            <v>8</v>
          </cell>
          <cell r="M682" t="str">
            <v>99</v>
          </cell>
          <cell r="N682" t="str">
            <v>I</v>
          </cell>
          <cell r="O682"/>
          <cell r="P682"/>
          <cell r="Q682"/>
          <cell r="R682" t="str">
            <v>0504</v>
          </cell>
          <cell r="S682" t="str">
            <v>B06</v>
          </cell>
        </row>
        <row r="683">
          <cell r="B683" t="str">
            <v>9000</v>
          </cell>
          <cell r="C683" t="str">
            <v>CREDENTIALING</v>
          </cell>
          <cell r="D683" t="str">
            <v>9136</v>
          </cell>
          <cell r="E683" t="str">
            <v>3245</v>
          </cell>
          <cell r="F683" t="str">
            <v>8606</v>
          </cell>
          <cell r="G683" t="str">
            <v>7000</v>
          </cell>
          <cell r="H683" t="str">
            <v>1000</v>
          </cell>
          <cell r="I683" t="str">
            <v>C</v>
          </cell>
          <cell r="J683" t="str">
            <v>3</v>
          </cell>
          <cell r="K683" t="str">
            <v>B11</v>
          </cell>
          <cell r="L683" t="str">
            <v>08</v>
          </cell>
          <cell r="M683" t="str">
            <v>K6</v>
          </cell>
          <cell r="N683" t="str">
            <v>I</v>
          </cell>
          <cell r="O683" t="str">
            <v>C</v>
          </cell>
          <cell r="P683" t="str">
            <v>V</v>
          </cell>
          <cell r="Q683"/>
          <cell r="R683"/>
          <cell r="S683" t="str">
            <v>B11</v>
          </cell>
        </row>
        <row r="684">
          <cell r="B684" t="str">
            <v>9026</v>
          </cell>
          <cell r="C684" t="str">
            <v>MAGELLAN FEAS STUDY</v>
          </cell>
          <cell r="D684" t="str">
            <v>9101</v>
          </cell>
          <cell r="E684" t="str">
            <v>9101</v>
          </cell>
          <cell r="F684" t="str">
            <v>9101</v>
          </cell>
          <cell r="G684" t="str">
            <v>9470</v>
          </cell>
          <cell r="H684" t="str">
            <v>1000</v>
          </cell>
          <cell r="I684" t="str">
            <v>C</v>
          </cell>
          <cell r="J684" t="str">
            <v>1</v>
          </cell>
          <cell r="K684" t="str">
            <v>B07</v>
          </cell>
          <cell r="L684" t="str">
            <v>99</v>
          </cell>
          <cell r="M684" t="str">
            <v>99</v>
          </cell>
          <cell r="N684" t="str">
            <v>I</v>
          </cell>
          <cell r="O684" t="str">
            <v>G</v>
          </cell>
          <cell r="P684" t="str">
            <v>V</v>
          </cell>
          <cell r="Q684"/>
          <cell r="R684" t="str">
            <v>1202</v>
          </cell>
          <cell r="S684" t="str">
            <v>B07</v>
          </cell>
        </row>
        <row r="685">
          <cell r="B685" t="str">
            <v>9031</v>
          </cell>
          <cell r="C685" t="str">
            <v>SUSPENSE TEAM #3</v>
          </cell>
          <cell r="D685" t="str">
            <v>9175</v>
          </cell>
          <cell r="E685" t="str">
            <v>5430</v>
          </cell>
          <cell r="F685" t="str">
            <v>5300</v>
          </cell>
          <cell r="G685" t="str">
            <v>5000</v>
          </cell>
          <cell r="H685" t="str">
            <v>1000</v>
          </cell>
          <cell r="I685" t="str">
            <v>C</v>
          </cell>
          <cell r="J685" t="str">
            <v>1</v>
          </cell>
          <cell r="K685" t="str">
            <v>B05</v>
          </cell>
          <cell r="L685" t="str">
            <v>66</v>
          </cell>
          <cell r="M685" t="str">
            <v>99</v>
          </cell>
          <cell r="N685" t="str">
            <v>D</v>
          </cell>
          <cell r="O685" t="str">
            <v>C</v>
          </cell>
          <cell r="P685" t="str">
            <v>V</v>
          </cell>
          <cell r="Q685"/>
          <cell r="R685" t="str">
            <v>0388</v>
          </cell>
          <cell r="S685" t="str">
            <v>B05</v>
          </cell>
        </row>
        <row r="686">
          <cell r="B686" t="str">
            <v>9033</v>
          </cell>
          <cell r="C686" t="str">
            <v>PROVIDER DATA ENTRY</v>
          </cell>
          <cell r="D686" t="str">
            <v>9940</v>
          </cell>
          <cell r="E686" t="str">
            <v>5430</v>
          </cell>
          <cell r="F686" t="str">
            <v>5300</v>
          </cell>
          <cell r="G686" t="str">
            <v>5000</v>
          </cell>
          <cell r="H686" t="str">
            <v>1000</v>
          </cell>
          <cell r="I686" t="str">
            <v>C</v>
          </cell>
          <cell r="J686" t="str">
            <v>1</v>
          </cell>
          <cell r="K686" t="str">
            <v>B05</v>
          </cell>
          <cell r="L686" t="str">
            <v>66</v>
          </cell>
          <cell r="M686" t="str">
            <v>A</v>
          </cell>
          <cell r="N686" t="str">
            <v>D</v>
          </cell>
          <cell r="O686" t="str">
            <v>C</v>
          </cell>
          <cell r="P686" t="str">
            <v>V</v>
          </cell>
          <cell r="Q686"/>
          <cell r="R686" t="str">
            <v>0388</v>
          </cell>
          <cell r="S686" t="str">
            <v>B05</v>
          </cell>
        </row>
        <row r="687">
          <cell r="B687" t="str">
            <v>9036</v>
          </cell>
          <cell r="C687" t="str">
            <v>OCR</v>
          </cell>
          <cell r="D687" t="str">
            <v>9940</v>
          </cell>
          <cell r="E687" t="str">
            <v>5430</v>
          </cell>
          <cell r="F687" t="str">
            <v>5300</v>
          </cell>
          <cell r="G687" t="str">
            <v>5000</v>
          </cell>
          <cell r="H687" t="str">
            <v>1000</v>
          </cell>
          <cell r="I687" t="str">
            <v>C</v>
          </cell>
          <cell r="J687" t="str">
            <v>1</v>
          </cell>
          <cell r="K687" t="str">
            <v>B05</v>
          </cell>
          <cell r="L687" t="str">
            <v>66</v>
          </cell>
          <cell r="M687" t="str">
            <v>A</v>
          </cell>
          <cell r="N687" t="str">
            <v>D</v>
          </cell>
          <cell r="O687" t="str">
            <v>C</v>
          </cell>
          <cell r="P687" t="str">
            <v>V</v>
          </cell>
          <cell r="Q687"/>
          <cell r="R687" t="str">
            <v>1188</v>
          </cell>
          <cell r="S687" t="str">
            <v>B05</v>
          </cell>
        </row>
        <row r="688">
          <cell r="B688" t="str">
            <v>9040</v>
          </cell>
          <cell r="C688" t="str">
            <v>DIRECTOR NATL ACCTS</v>
          </cell>
          <cell r="D688" t="str">
            <v>9040</v>
          </cell>
          <cell r="E688" t="str">
            <v>3934</v>
          </cell>
          <cell r="F688" t="str">
            <v>5000</v>
          </cell>
          <cell r="G688" t="str">
            <v>5000</v>
          </cell>
          <cell r="H688" t="str">
            <v>1000</v>
          </cell>
          <cell r="I688" t="str">
            <v>C</v>
          </cell>
          <cell r="J688" t="str">
            <v>2</v>
          </cell>
          <cell r="K688" t="str">
            <v>B01</v>
          </cell>
          <cell r="L688" t="str">
            <v>91</v>
          </cell>
          <cell r="M688" t="str">
            <v>99</v>
          </cell>
          <cell r="N688" t="str">
            <v>D</v>
          </cell>
          <cell r="O688" t="str">
            <v>C</v>
          </cell>
          <cell r="P688" t="str">
            <v>V</v>
          </cell>
          <cell r="Q688"/>
          <cell r="R688" t="str">
            <v>1297</v>
          </cell>
          <cell r="S688" t="str">
            <v>B01</v>
          </cell>
        </row>
        <row r="689">
          <cell r="B689" t="str">
            <v>9050</v>
          </cell>
          <cell r="C689" t="str">
            <v>AT&amp;T CLAIMS</v>
          </cell>
          <cell r="D689" t="str">
            <v>9191</v>
          </cell>
          <cell r="E689" t="str">
            <v>5430</v>
          </cell>
          <cell r="F689" t="str">
            <v>5300</v>
          </cell>
          <cell r="G689" t="str">
            <v>5000</v>
          </cell>
          <cell r="H689" t="str">
            <v>1000</v>
          </cell>
          <cell r="I689" t="str">
            <v>C</v>
          </cell>
          <cell r="J689" t="str">
            <v>1</v>
          </cell>
          <cell r="K689" t="str">
            <v>B05</v>
          </cell>
          <cell r="L689" t="str">
            <v>67</v>
          </cell>
          <cell r="M689" t="str">
            <v>99</v>
          </cell>
          <cell r="N689" t="str">
            <v>D</v>
          </cell>
          <cell r="O689" t="str">
            <v>C</v>
          </cell>
          <cell r="P689" t="str">
            <v>V</v>
          </cell>
          <cell r="Q689" t="str">
            <v>0801</v>
          </cell>
          <cell r="R689" t="str">
            <v>0392</v>
          </cell>
          <cell r="S689" t="str">
            <v>B05</v>
          </cell>
        </row>
        <row r="690">
          <cell r="B690" t="str">
            <v>9053</v>
          </cell>
          <cell r="C690" t="str">
            <v>PAR CLAIMS 2</v>
          </cell>
          <cell r="D690" t="str">
            <v>9191</v>
          </cell>
          <cell r="E690" t="str">
            <v>5430</v>
          </cell>
          <cell r="F690" t="str">
            <v>5300</v>
          </cell>
          <cell r="G690" t="str">
            <v>5000</v>
          </cell>
          <cell r="H690" t="str">
            <v>1000</v>
          </cell>
          <cell r="I690" t="str">
            <v>C</v>
          </cell>
          <cell r="J690" t="str">
            <v>1</v>
          </cell>
          <cell r="K690" t="str">
            <v>B05</v>
          </cell>
          <cell r="L690" t="str">
            <v>91</v>
          </cell>
          <cell r="M690" t="str">
            <v>99</v>
          </cell>
          <cell r="N690" t="str">
            <v>D</v>
          </cell>
          <cell r="O690" t="str">
            <v>C</v>
          </cell>
          <cell r="P690" t="str">
            <v>V</v>
          </cell>
          <cell r="Q690"/>
          <cell r="R690" t="str">
            <v>0197</v>
          </cell>
          <cell r="S690" t="str">
            <v>B05</v>
          </cell>
        </row>
        <row r="691">
          <cell r="B691" t="str">
            <v>9080</v>
          </cell>
          <cell r="C691" t="str">
            <v>CORPORATE TRAINING</v>
          </cell>
          <cell r="D691" t="str">
            <v>8290</v>
          </cell>
          <cell r="E691" t="str">
            <v>8290</v>
          </cell>
          <cell r="F691" t="str">
            <v>8290</v>
          </cell>
          <cell r="G691" t="str">
            <v>8290</v>
          </cell>
          <cell r="H691" t="str">
            <v>1000</v>
          </cell>
          <cell r="I691" t="str">
            <v>C</v>
          </cell>
          <cell r="J691" t="str">
            <v>2</v>
          </cell>
          <cell r="K691" t="str">
            <v>S25</v>
          </cell>
          <cell r="L691" t="str">
            <v>01</v>
          </cell>
          <cell r="M691" t="str">
            <v>E</v>
          </cell>
          <cell r="N691" t="str">
            <v>D</v>
          </cell>
          <cell r="O691" t="str">
            <v>G</v>
          </cell>
          <cell r="P691" t="str">
            <v>F</v>
          </cell>
          <cell r="Q691"/>
          <cell r="R691"/>
          <cell r="S691" t="str">
            <v>S25</v>
          </cell>
        </row>
        <row r="692">
          <cell r="B692" t="str">
            <v>9083</v>
          </cell>
          <cell r="C692" t="str">
            <v>PI MSS ESI SSO</v>
          </cell>
          <cell r="D692" t="str">
            <v>5931</v>
          </cell>
          <cell r="E692" t="str">
            <v>9101</v>
          </cell>
          <cell r="F692" t="str">
            <v>9101</v>
          </cell>
          <cell r="G692" t="str">
            <v>9470</v>
          </cell>
          <cell r="H692" t="str">
            <v>1000</v>
          </cell>
          <cell r="I692" t="str">
            <v>C</v>
          </cell>
          <cell r="J692" t="str">
            <v>1</v>
          </cell>
          <cell r="K692" t="str">
            <v>B07</v>
          </cell>
          <cell r="L692" t="str">
            <v>1</v>
          </cell>
          <cell r="M692" t="str">
            <v>99</v>
          </cell>
          <cell r="N692" t="str">
            <v>I</v>
          </cell>
          <cell r="O692"/>
          <cell r="P692"/>
          <cell r="Q692"/>
          <cell r="R692" t="str">
            <v>0404</v>
          </cell>
          <cell r="S692" t="str">
            <v>B07</v>
          </cell>
        </row>
        <row r="693">
          <cell r="B693" t="str">
            <v>9095</v>
          </cell>
          <cell r="C693" t="str">
            <v>FIP-AFFORDABILITY</v>
          </cell>
          <cell r="D693" t="str">
            <v>4312</v>
          </cell>
          <cell r="E693" t="str">
            <v>4312</v>
          </cell>
          <cell r="F693" t="str">
            <v>4310</v>
          </cell>
          <cell r="G693" t="str">
            <v>4310</v>
          </cell>
          <cell r="H693" t="str">
            <v>1000</v>
          </cell>
          <cell r="I693" t="str">
            <v>C</v>
          </cell>
          <cell r="J693" t="str">
            <v>3</v>
          </cell>
          <cell r="K693" t="str">
            <v>S27</v>
          </cell>
          <cell r="L693" t="str">
            <v>1</v>
          </cell>
          <cell r="M693" t="str">
            <v>E</v>
          </cell>
          <cell r="N693" t="str">
            <v>I</v>
          </cell>
          <cell r="O693"/>
          <cell r="P693"/>
          <cell r="Q693"/>
          <cell r="R693" t="str">
            <v>0503</v>
          </cell>
          <cell r="S693" t="str">
            <v>S27</v>
          </cell>
        </row>
        <row r="694">
          <cell r="B694" t="str">
            <v>9100</v>
          </cell>
          <cell r="C694" t="str">
            <v>EDS PARTNERSHIP</v>
          </cell>
          <cell r="D694" t="str">
            <v>9100</v>
          </cell>
          <cell r="E694" t="str">
            <v>9100</v>
          </cell>
          <cell r="F694" t="str">
            <v>8592</v>
          </cell>
          <cell r="G694" t="str">
            <v>8591</v>
          </cell>
          <cell r="H694" t="str">
            <v>1000</v>
          </cell>
          <cell r="I694" t="str">
            <v>C</v>
          </cell>
          <cell r="J694" t="str">
            <v>1</v>
          </cell>
          <cell r="K694" t="str">
            <v>B13</v>
          </cell>
          <cell r="L694" t="str">
            <v>99</v>
          </cell>
          <cell r="M694" t="str">
            <v>99</v>
          </cell>
          <cell r="N694" t="str">
            <v>I</v>
          </cell>
          <cell r="O694" t="str">
            <v>G</v>
          </cell>
          <cell r="P694" t="str">
            <v>F</v>
          </cell>
          <cell r="Q694" t="str">
            <v>0103</v>
          </cell>
          <cell r="R694" t="str">
            <v>1297</v>
          </cell>
          <cell r="S694" t="str">
            <v>B13</v>
          </cell>
        </row>
        <row r="695">
          <cell r="B695" t="str">
            <v>9101</v>
          </cell>
          <cell r="C695" t="str">
            <v>PROJECTS</v>
          </cell>
          <cell r="D695" t="str">
            <v>9101</v>
          </cell>
          <cell r="E695" t="str">
            <v>9101</v>
          </cell>
          <cell r="F695" t="str">
            <v>9101</v>
          </cell>
          <cell r="G695" t="str">
            <v>9470</v>
          </cell>
          <cell r="H695" t="str">
            <v>1000</v>
          </cell>
          <cell r="I695" t="str">
            <v>C</v>
          </cell>
          <cell r="J695" t="str">
            <v>1</v>
          </cell>
          <cell r="K695" t="str">
            <v>B07</v>
          </cell>
          <cell r="L695" t="str">
            <v>99</v>
          </cell>
          <cell r="M695" t="str">
            <v>99</v>
          </cell>
          <cell r="N695" t="str">
            <v>I</v>
          </cell>
          <cell r="O695" t="str">
            <v>G</v>
          </cell>
          <cell r="P695" t="str">
            <v>V</v>
          </cell>
          <cell r="Q695"/>
          <cell r="R695" t="str">
            <v>1297</v>
          </cell>
          <cell r="S695" t="str">
            <v>B07</v>
          </cell>
        </row>
        <row r="696">
          <cell r="B696" t="str">
            <v>9103</v>
          </cell>
          <cell r="C696" t="str">
            <v>EDS FEP SUPPORT</v>
          </cell>
          <cell r="D696" t="str">
            <v>9100</v>
          </cell>
          <cell r="E696" t="str">
            <v>9100</v>
          </cell>
          <cell r="F696" t="str">
            <v>8592</v>
          </cell>
          <cell r="G696" t="str">
            <v>8591</v>
          </cell>
          <cell r="H696" t="str">
            <v>1000</v>
          </cell>
          <cell r="I696" t="str">
            <v>C</v>
          </cell>
          <cell r="J696" t="str">
            <v>1</v>
          </cell>
          <cell r="K696" t="str">
            <v>B13</v>
          </cell>
          <cell r="L696" t="str">
            <v>99</v>
          </cell>
          <cell r="M696" t="str">
            <v>99</v>
          </cell>
          <cell r="N696" t="str">
            <v>I</v>
          </cell>
          <cell r="O696" t="str">
            <v>G</v>
          </cell>
          <cell r="P696" t="str">
            <v>V</v>
          </cell>
          <cell r="Q696"/>
          <cell r="R696" t="str">
            <v>1297</v>
          </cell>
          <cell r="S696" t="str">
            <v>B13</v>
          </cell>
        </row>
        <row r="697">
          <cell r="B697" t="str">
            <v>9110</v>
          </cell>
          <cell r="C697" t="str">
            <v>DESKTOP SERVICES</v>
          </cell>
          <cell r="D697" t="str">
            <v>9110</v>
          </cell>
          <cell r="E697" t="str">
            <v>9110</v>
          </cell>
          <cell r="F697" t="str">
            <v>9110</v>
          </cell>
          <cell r="G697" t="str">
            <v>8591</v>
          </cell>
          <cell r="H697" t="str">
            <v>1000</v>
          </cell>
          <cell r="I697" t="str">
            <v>C</v>
          </cell>
          <cell r="J697" t="str">
            <v>1</v>
          </cell>
          <cell r="K697" t="str">
            <v>B13</v>
          </cell>
          <cell r="L697" t="str">
            <v>99</v>
          </cell>
          <cell r="M697" t="str">
            <v>C</v>
          </cell>
          <cell r="N697" t="str">
            <v>I</v>
          </cell>
          <cell r="O697" t="str">
            <v>G</v>
          </cell>
          <cell r="P697" t="str">
            <v>V</v>
          </cell>
          <cell r="Q697"/>
          <cell r="R697" t="str">
            <v>1297</v>
          </cell>
          <cell r="S697" t="str">
            <v>B13</v>
          </cell>
        </row>
        <row r="698">
          <cell r="B698" t="str">
            <v>9111</v>
          </cell>
          <cell r="C698" t="str">
            <v>EDS ITS SUPPORT</v>
          </cell>
          <cell r="D698" t="str">
            <v>9100</v>
          </cell>
          <cell r="E698" t="str">
            <v>9100</v>
          </cell>
          <cell r="F698" t="str">
            <v>8592</v>
          </cell>
          <cell r="G698" t="str">
            <v>8591</v>
          </cell>
          <cell r="H698" t="str">
            <v>1000</v>
          </cell>
          <cell r="I698" t="str">
            <v>C</v>
          </cell>
          <cell r="J698" t="str">
            <v>1</v>
          </cell>
          <cell r="K698" t="str">
            <v>B13</v>
          </cell>
          <cell r="L698" t="str">
            <v>99</v>
          </cell>
          <cell r="M698" t="str">
            <v>99</v>
          </cell>
          <cell r="N698" t="str">
            <v>I</v>
          </cell>
          <cell r="O698" t="str">
            <v>G</v>
          </cell>
          <cell r="P698" t="str">
            <v>V</v>
          </cell>
          <cell r="Q698" t="str">
            <v>0103</v>
          </cell>
          <cell r="R698" t="str">
            <v>1297</v>
          </cell>
          <cell r="S698" t="str">
            <v>B13</v>
          </cell>
        </row>
        <row r="699">
          <cell r="B699" t="str">
            <v>9112</v>
          </cell>
          <cell r="C699" t="str">
            <v>YEAR 2K</v>
          </cell>
          <cell r="D699" t="str">
            <v>9100</v>
          </cell>
          <cell r="E699" t="str">
            <v>9100</v>
          </cell>
          <cell r="F699" t="str">
            <v>8592</v>
          </cell>
          <cell r="G699" t="str">
            <v>8591</v>
          </cell>
          <cell r="H699" t="str">
            <v>1000</v>
          </cell>
          <cell r="I699" t="str">
            <v>C</v>
          </cell>
          <cell r="J699" t="str">
            <v>1</v>
          </cell>
          <cell r="K699" t="str">
            <v>B13</v>
          </cell>
          <cell r="L699" t="str">
            <v>99</v>
          </cell>
          <cell r="M699" t="str">
            <v>99</v>
          </cell>
          <cell r="N699" t="str">
            <v>I</v>
          </cell>
          <cell r="O699" t="str">
            <v>G</v>
          </cell>
          <cell r="P699" t="str">
            <v>V</v>
          </cell>
          <cell r="Q699" t="str">
            <v>0103</v>
          </cell>
          <cell r="R699" t="str">
            <v>1297</v>
          </cell>
          <cell r="S699" t="str">
            <v>B13</v>
          </cell>
        </row>
        <row r="700">
          <cell r="B700" t="str">
            <v>9120</v>
          </cell>
          <cell r="C700" t="str">
            <v>EDS-GMIS MEDICAL</v>
          </cell>
          <cell r="D700" t="str">
            <v>9100</v>
          </cell>
          <cell r="E700" t="str">
            <v>9100</v>
          </cell>
          <cell r="F700" t="str">
            <v>8592</v>
          </cell>
          <cell r="G700" t="str">
            <v>8591</v>
          </cell>
          <cell r="H700" t="str">
            <v>1000</v>
          </cell>
          <cell r="I700" t="str">
            <v>C</v>
          </cell>
          <cell r="J700" t="str">
            <v>1</v>
          </cell>
          <cell r="K700" t="str">
            <v>B13</v>
          </cell>
          <cell r="L700" t="str">
            <v>99</v>
          </cell>
          <cell r="M700" t="str">
            <v>99</v>
          </cell>
          <cell r="N700" t="str">
            <v>I</v>
          </cell>
          <cell r="O700" t="str">
            <v>G</v>
          </cell>
          <cell r="P700" t="str">
            <v>F</v>
          </cell>
          <cell r="Q700"/>
          <cell r="R700" t="str">
            <v>1297</v>
          </cell>
          <cell r="S700" t="str">
            <v>B13</v>
          </cell>
        </row>
        <row r="701">
          <cell r="B701" t="str">
            <v>9121</v>
          </cell>
          <cell r="C701" t="str">
            <v>EDS GENERAL CHARGES</v>
          </cell>
          <cell r="D701" t="str">
            <v>9100</v>
          </cell>
          <cell r="E701" t="str">
            <v>9100</v>
          </cell>
          <cell r="F701" t="str">
            <v>8592</v>
          </cell>
          <cell r="G701" t="str">
            <v>8591</v>
          </cell>
          <cell r="H701" t="str">
            <v>1000</v>
          </cell>
          <cell r="I701" t="str">
            <v>C</v>
          </cell>
          <cell r="J701" t="str">
            <v>1</v>
          </cell>
          <cell r="K701" t="str">
            <v>B13</v>
          </cell>
          <cell r="L701" t="str">
            <v>01</v>
          </cell>
          <cell r="M701" t="str">
            <v>99</v>
          </cell>
          <cell r="N701" t="str">
            <v>I</v>
          </cell>
          <cell r="O701" t="str">
            <v>G</v>
          </cell>
          <cell r="P701" t="str">
            <v>V</v>
          </cell>
          <cell r="Q701"/>
          <cell r="R701" t="str">
            <v>0198</v>
          </cell>
          <cell r="S701" t="str">
            <v>B13</v>
          </cell>
        </row>
        <row r="702">
          <cell r="B702" t="str">
            <v>9122</v>
          </cell>
          <cell r="C702" t="str">
            <v>EDS ITS CHARGES</v>
          </cell>
          <cell r="D702" t="str">
            <v>9100</v>
          </cell>
          <cell r="E702" t="str">
            <v>9100</v>
          </cell>
          <cell r="F702" t="str">
            <v>8592</v>
          </cell>
          <cell r="G702" t="str">
            <v>8591</v>
          </cell>
          <cell r="H702" t="str">
            <v>1000</v>
          </cell>
          <cell r="I702" t="str">
            <v>C</v>
          </cell>
          <cell r="J702" t="str">
            <v>1</v>
          </cell>
          <cell r="K702" t="str">
            <v>B13</v>
          </cell>
          <cell r="L702" t="str">
            <v>01</v>
          </cell>
          <cell r="M702" t="str">
            <v>99</v>
          </cell>
          <cell r="N702" t="str">
            <v>I</v>
          </cell>
          <cell r="O702" t="str">
            <v>G</v>
          </cell>
          <cell r="P702" t="str">
            <v>V</v>
          </cell>
          <cell r="Q702"/>
          <cell r="R702" t="str">
            <v>0198</v>
          </cell>
          <cell r="S702" t="str">
            <v>B13</v>
          </cell>
        </row>
        <row r="703">
          <cell r="B703" t="str">
            <v>9133</v>
          </cell>
          <cell r="C703" t="str">
            <v>FRONT END TEAM</v>
          </cell>
          <cell r="D703" t="str">
            <v>9136</v>
          </cell>
          <cell r="E703" t="str">
            <v>3245</v>
          </cell>
          <cell r="F703" t="str">
            <v>8606</v>
          </cell>
          <cell r="G703" t="str">
            <v>7000</v>
          </cell>
          <cell r="H703" t="str">
            <v>1000</v>
          </cell>
          <cell r="I703" t="str">
            <v>C</v>
          </cell>
          <cell r="J703" t="str">
            <v>1</v>
          </cell>
          <cell r="K703" t="str">
            <v>B12</v>
          </cell>
          <cell r="L703" t="str">
            <v>13</v>
          </cell>
          <cell r="M703" t="str">
            <v>K6</v>
          </cell>
          <cell r="N703" t="str">
            <v>I</v>
          </cell>
          <cell r="O703" t="str">
            <v>C</v>
          </cell>
          <cell r="P703" t="str">
            <v>V</v>
          </cell>
          <cell r="Q703"/>
          <cell r="R703" t="str">
            <v>1297</v>
          </cell>
          <cell r="S703" t="str">
            <v>B12</v>
          </cell>
        </row>
        <row r="704">
          <cell r="B704" t="str">
            <v>9135</v>
          </cell>
          <cell r="C704" t="str">
            <v>OPERATIONS</v>
          </cell>
          <cell r="D704" t="str">
            <v>9136</v>
          </cell>
          <cell r="E704" t="str">
            <v>3245</v>
          </cell>
          <cell r="F704" t="str">
            <v>8606</v>
          </cell>
          <cell r="G704" t="str">
            <v>7000</v>
          </cell>
          <cell r="H704" t="str">
            <v>1000</v>
          </cell>
          <cell r="I704" t="str">
            <v>C</v>
          </cell>
          <cell r="J704" t="str">
            <v>1</v>
          </cell>
          <cell r="K704" t="str">
            <v>B12</v>
          </cell>
          <cell r="L704" t="str">
            <v>13</v>
          </cell>
          <cell r="M704" t="str">
            <v>K6</v>
          </cell>
          <cell r="N704" t="str">
            <v>I</v>
          </cell>
          <cell r="O704" t="str">
            <v>C</v>
          </cell>
          <cell r="P704" t="str">
            <v>V</v>
          </cell>
          <cell r="Q704"/>
          <cell r="R704" t="str">
            <v>1297</v>
          </cell>
          <cell r="S704" t="str">
            <v>B12</v>
          </cell>
        </row>
        <row r="705">
          <cell r="B705" t="str">
            <v>9136</v>
          </cell>
          <cell r="C705" t="str">
            <v>PROV ENROLL &amp; CRED</v>
          </cell>
          <cell r="D705" t="str">
            <v>9136</v>
          </cell>
          <cell r="E705" t="str">
            <v>3245</v>
          </cell>
          <cell r="F705" t="str">
            <v>8606</v>
          </cell>
          <cell r="G705" t="str">
            <v>7000</v>
          </cell>
          <cell r="H705" t="str">
            <v>1000</v>
          </cell>
          <cell r="I705" t="str">
            <v>C</v>
          </cell>
          <cell r="J705" t="str">
            <v>1</v>
          </cell>
          <cell r="K705" t="str">
            <v>B12</v>
          </cell>
          <cell r="L705" t="str">
            <v>13</v>
          </cell>
          <cell r="M705" t="str">
            <v>K6</v>
          </cell>
          <cell r="N705" t="str">
            <v>I</v>
          </cell>
          <cell r="O705" t="str">
            <v>C</v>
          </cell>
          <cell r="P705" t="str">
            <v>V</v>
          </cell>
          <cell r="Q705"/>
          <cell r="R705" t="str">
            <v>1297</v>
          </cell>
          <cell r="S705" t="str">
            <v>B12</v>
          </cell>
        </row>
        <row r="706">
          <cell r="B706" t="str">
            <v>9175</v>
          </cell>
          <cell r="C706" t="str">
            <v>LOCAL CLAIMS DEPT</v>
          </cell>
          <cell r="D706" t="str">
            <v>9175</v>
          </cell>
          <cell r="E706" t="str">
            <v>5430</v>
          </cell>
          <cell r="F706" t="str">
            <v>5300</v>
          </cell>
          <cell r="G706" t="str">
            <v>5000</v>
          </cell>
          <cell r="H706" t="str">
            <v>1000</v>
          </cell>
          <cell r="I706" t="str">
            <v>C</v>
          </cell>
          <cell r="J706" t="str">
            <v>1</v>
          </cell>
          <cell r="K706" t="str">
            <v>B05</v>
          </cell>
          <cell r="L706" t="str">
            <v>09</v>
          </cell>
          <cell r="M706" t="str">
            <v>99</v>
          </cell>
          <cell r="N706" t="str">
            <v>D</v>
          </cell>
          <cell r="O706" t="str">
            <v>C</v>
          </cell>
          <cell r="P706" t="str">
            <v>V</v>
          </cell>
          <cell r="Q706"/>
          <cell r="R706" t="str">
            <v>1296</v>
          </cell>
          <cell r="S706" t="str">
            <v>B05</v>
          </cell>
        </row>
        <row r="707">
          <cell r="B707" t="str">
            <v>9182</v>
          </cell>
          <cell r="C707" t="str">
            <v>HOST SERVICE</v>
          </cell>
          <cell r="D707" t="str">
            <v>1063</v>
          </cell>
          <cell r="E707" t="str">
            <v>5430</v>
          </cell>
          <cell r="F707" t="str">
            <v>5300</v>
          </cell>
          <cell r="G707" t="str">
            <v>5000</v>
          </cell>
          <cell r="H707" t="str">
            <v>1000</v>
          </cell>
          <cell r="I707" t="str">
            <v>C</v>
          </cell>
          <cell r="J707" t="str">
            <v>1</v>
          </cell>
          <cell r="K707" t="str">
            <v>B05</v>
          </cell>
          <cell r="L707" t="str">
            <v>67</v>
          </cell>
          <cell r="M707" t="str">
            <v>99</v>
          </cell>
          <cell r="N707" t="str">
            <v>D</v>
          </cell>
          <cell r="O707" t="str">
            <v>C</v>
          </cell>
          <cell r="P707" t="str">
            <v>V</v>
          </cell>
          <cell r="Q707"/>
          <cell r="R707" t="str">
            <v>1296</v>
          </cell>
          <cell r="S707" t="str">
            <v>B05</v>
          </cell>
        </row>
        <row r="708">
          <cell r="B708" t="str">
            <v>9189</v>
          </cell>
          <cell r="C708" t="str">
            <v>NYNEX CLAIMS</v>
          </cell>
          <cell r="D708" t="str">
            <v>9191</v>
          </cell>
          <cell r="E708" t="str">
            <v>5430</v>
          </cell>
          <cell r="F708" t="str">
            <v>5300</v>
          </cell>
          <cell r="G708" t="str">
            <v>5000</v>
          </cell>
          <cell r="H708" t="str">
            <v>1000</v>
          </cell>
          <cell r="I708" t="str">
            <v>C</v>
          </cell>
          <cell r="J708" t="str">
            <v>1</v>
          </cell>
          <cell r="K708" t="str">
            <v>B05</v>
          </cell>
          <cell r="L708" t="str">
            <v>67</v>
          </cell>
          <cell r="M708" t="str">
            <v>99</v>
          </cell>
          <cell r="N708" t="str">
            <v>D</v>
          </cell>
          <cell r="O708" t="str">
            <v>C</v>
          </cell>
          <cell r="P708" t="str">
            <v>V</v>
          </cell>
          <cell r="Q708" t="str">
            <v>0801</v>
          </cell>
          <cell r="R708" t="str">
            <v>1296</v>
          </cell>
          <cell r="S708" t="str">
            <v>B05</v>
          </cell>
        </row>
        <row r="709">
          <cell r="B709" t="str">
            <v>9191</v>
          </cell>
          <cell r="C709" t="str">
            <v>NAT &amp; MAJ CLMS/QA&amp;T</v>
          </cell>
          <cell r="D709" t="str">
            <v>9191</v>
          </cell>
          <cell r="E709" t="str">
            <v>5430</v>
          </cell>
          <cell r="F709" t="str">
            <v>5300</v>
          </cell>
          <cell r="G709" t="str">
            <v>5000</v>
          </cell>
          <cell r="H709" t="str">
            <v>1000</v>
          </cell>
          <cell r="I709" t="str">
            <v>C</v>
          </cell>
          <cell r="J709" t="str">
            <v>1</v>
          </cell>
          <cell r="K709" t="str">
            <v>B05</v>
          </cell>
          <cell r="L709" t="str">
            <v>67</v>
          </cell>
          <cell r="M709" t="str">
            <v>A</v>
          </cell>
          <cell r="N709" t="str">
            <v>D</v>
          </cell>
          <cell r="O709" t="str">
            <v>C</v>
          </cell>
          <cell r="P709" t="str">
            <v>V</v>
          </cell>
          <cell r="Q709"/>
          <cell r="R709" t="str">
            <v>1296</v>
          </cell>
          <cell r="S709" t="str">
            <v>B05</v>
          </cell>
        </row>
        <row r="710">
          <cell r="B710" t="str">
            <v>9197</v>
          </cell>
          <cell r="C710" t="str">
            <v>DEAN CLAIMS</v>
          </cell>
          <cell r="D710" t="str">
            <v>9191</v>
          </cell>
          <cell r="E710" t="str">
            <v>5430</v>
          </cell>
          <cell r="F710" t="str">
            <v>5300</v>
          </cell>
          <cell r="G710" t="str">
            <v>5000</v>
          </cell>
          <cell r="H710" t="str">
            <v>1000</v>
          </cell>
          <cell r="I710" t="str">
            <v>C</v>
          </cell>
          <cell r="J710" t="str">
            <v>1</v>
          </cell>
          <cell r="K710" t="str">
            <v>B05</v>
          </cell>
          <cell r="L710" t="str">
            <v>67</v>
          </cell>
          <cell r="M710" t="str">
            <v>99</v>
          </cell>
          <cell r="N710" t="str">
            <v>D</v>
          </cell>
          <cell r="O710" t="str">
            <v>C</v>
          </cell>
          <cell r="P710" t="str">
            <v>V</v>
          </cell>
          <cell r="Q710" t="str">
            <v>0801</v>
          </cell>
          <cell r="R710" t="str">
            <v>1296</v>
          </cell>
          <cell r="S710" t="str">
            <v>B05</v>
          </cell>
        </row>
        <row r="711">
          <cell r="B711" t="str">
            <v>9198</v>
          </cell>
          <cell r="C711" t="str">
            <v>NAT &amp; MAJ CLMS TEAM1</v>
          </cell>
          <cell r="D711" t="str">
            <v>9191</v>
          </cell>
          <cell r="E711" t="str">
            <v>5430</v>
          </cell>
          <cell r="F711" t="str">
            <v>5300</v>
          </cell>
          <cell r="G711" t="str">
            <v>5000</v>
          </cell>
          <cell r="H711" t="str">
            <v>1000</v>
          </cell>
          <cell r="I711" t="str">
            <v>C</v>
          </cell>
          <cell r="J711" t="str">
            <v>1</v>
          </cell>
          <cell r="K711" t="str">
            <v>B05</v>
          </cell>
          <cell r="L711" t="str">
            <v>67</v>
          </cell>
          <cell r="M711" t="str">
            <v>99</v>
          </cell>
          <cell r="N711" t="str">
            <v>D</v>
          </cell>
          <cell r="O711" t="str">
            <v>C</v>
          </cell>
          <cell r="P711" t="str">
            <v>V</v>
          </cell>
          <cell r="Q711"/>
          <cell r="R711" t="str">
            <v>1296</v>
          </cell>
          <cell r="S711" t="str">
            <v>B05</v>
          </cell>
        </row>
        <row r="712">
          <cell r="B712" t="str">
            <v>9200</v>
          </cell>
          <cell r="C712" t="str">
            <v>GOVT PROG - MEDICARE</v>
          </cell>
          <cell r="D712" t="str">
            <v>3230</v>
          </cell>
          <cell r="E712" t="str">
            <v>3230</v>
          </cell>
          <cell r="F712" t="str">
            <v>3230</v>
          </cell>
          <cell r="G712" t="str">
            <v>9470</v>
          </cell>
          <cell r="H712" t="str">
            <v>1000</v>
          </cell>
          <cell r="I712" t="str">
            <v>C</v>
          </cell>
          <cell r="J712" t="str">
            <v>2</v>
          </cell>
          <cell r="K712" t="str">
            <v>B05</v>
          </cell>
          <cell r="L712" t="str">
            <v>01</v>
          </cell>
          <cell r="M712" t="str">
            <v>99</v>
          </cell>
          <cell r="N712" t="str">
            <v>D</v>
          </cell>
          <cell r="O712" t="str">
            <v>G</v>
          </cell>
          <cell r="P712" t="str">
            <v>F</v>
          </cell>
          <cell r="Q712"/>
          <cell r="R712"/>
          <cell r="S712" t="str">
            <v>B05</v>
          </cell>
        </row>
        <row r="713">
          <cell r="B713" t="str">
            <v>9217</v>
          </cell>
          <cell r="C713" t="str">
            <v>SCANNER CLAIMS</v>
          </cell>
          <cell r="D713" t="str">
            <v>9101</v>
          </cell>
          <cell r="E713" t="str">
            <v>9101</v>
          </cell>
          <cell r="F713" t="str">
            <v>9101</v>
          </cell>
          <cell r="G713" t="str">
            <v>9470</v>
          </cell>
          <cell r="H713" t="str">
            <v>1000</v>
          </cell>
          <cell r="I713" t="str">
            <v>C</v>
          </cell>
          <cell r="J713"/>
          <cell r="K713" t="str">
            <v>B07</v>
          </cell>
          <cell r="L713" t="str">
            <v>1</v>
          </cell>
          <cell r="M713" t="str">
            <v>C</v>
          </cell>
          <cell r="N713" t="str">
            <v>I</v>
          </cell>
          <cell r="O713"/>
          <cell r="P713"/>
          <cell r="Q713"/>
          <cell r="R713" t="str">
            <v>0204</v>
          </cell>
          <cell r="S713" t="str">
            <v>B07</v>
          </cell>
        </row>
        <row r="714">
          <cell r="B714" t="str">
            <v>9243</v>
          </cell>
          <cell r="C714" t="str">
            <v>BSC INFRAST UPGRADE</v>
          </cell>
          <cell r="D714" t="str">
            <v>9101</v>
          </cell>
          <cell r="E714" t="str">
            <v>9101</v>
          </cell>
          <cell r="F714" t="str">
            <v>9101</v>
          </cell>
          <cell r="G714" t="str">
            <v>9470</v>
          </cell>
          <cell r="H714" t="str">
            <v>1000</v>
          </cell>
          <cell r="I714" t="str">
            <v>C</v>
          </cell>
          <cell r="J714" t="str">
            <v>1</v>
          </cell>
          <cell r="K714" t="str">
            <v>B07</v>
          </cell>
          <cell r="L714" t="str">
            <v>1</v>
          </cell>
          <cell r="M714" t="str">
            <v>99</v>
          </cell>
          <cell r="N714" t="str">
            <v>I</v>
          </cell>
          <cell r="O714"/>
          <cell r="P714"/>
          <cell r="Q714"/>
          <cell r="R714" t="str">
            <v>0104</v>
          </cell>
          <cell r="S714" t="str">
            <v>B07</v>
          </cell>
        </row>
        <row r="715">
          <cell r="B715" t="str">
            <v>9301</v>
          </cell>
          <cell r="C715" t="str">
            <v>EDGEWATER WAKE</v>
          </cell>
          <cell r="D715" t="str">
            <v>9890</v>
          </cell>
          <cell r="E715" t="str">
            <v>9890</v>
          </cell>
          <cell r="F715" t="str">
            <v>9890</v>
          </cell>
          <cell r="G715" t="str">
            <v>9470</v>
          </cell>
          <cell r="H715" t="str">
            <v>1000</v>
          </cell>
          <cell r="I715" t="str">
            <v>C</v>
          </cell>
          <cell r="J715" t="str">
            <v>1</v>
          </cell>
          <cell r="K715" t="str">
            <v>S23</v>
          </cell>
          <cell r="L715" t="str">
            <v>74</v>
          </cell>
          <cell r="M715" t="str">
            <v>99</v>
          </cell>
          <cell r="N715" t="str">
            <v>I</v>
          </cell>
          <cell r="O715" t="str">
            <v>G</v>
          </cell>
          <cell r="P715" t="str">
            <v>F</v>
          </cell>
          <cell r="Q715"/>
          <cell r="R715" t="str">
            <v>0502</v>
          </cell>
          <cell r="S715" t="str">
            <v>S23</v>
          </cell>
        </row>
        <row r="716">
          <cell r="B716" t="str">
            <v>9326</v>
          </cell>
          <cell r="C716" t="str">
            <v>PROVIDER AUDIT</v>
          </cell>
          <cell r="D716" t="str">
            <v>9326</v>
          </cell>
          <cell r="E716" t="str">
            <v>8710</v>
          </cell>
          <cell r="F716" t="str">
            <v>8606</v>
          </cell>
          <cell r="G716" t="str">
            <v>7000</v>
          </cell>
          <cell r="H716" t="str">
            <v>1000</v>
          </cell>
          <cell r="I716" t="str">
            <v>C</v>
          </cell>
          <cell r="J716" t="str">
            <v>1</v>
          </cell>
          <cell r="K716" t="str">
            <v>B11</v>
          </cell>
          <cell r="L716" t="str">
            <v>99</v>
          </cell>
          <cell r="M716" t="str">
            <v>H</v>
          </cell>
          <cell r="N716" t="str">
            <v>I</v>
          </cell>
          <cell r="O716" t="str">
            <v>C</v>
          </cell>
          <cell r="P716" t="str">
            <v>V</v>
          </cell>
          <cell r="Q716" t="str">
            <v>0101</v>
          </cell>
          <cell r="R716" t="str">
            <v>0193</v>
          </cell>
          <cell r="S716" t="str">
            <v>B11</v>
          </cell>
        </row>
        <row r="717">
          <cell r="B717" t="str">
            <v>9336</v>
          </cell>
          <cell r="C717" t="str">
            <v>SERVICE SUPPORT</v>
          </cell>
          <cell r="D717" t="str">
            <v>9336</v>
          </cell>
          <cell r="E717" t="str">
            <v>8973</v>
          </cell>
          <cell r="F717" t="str">
            <v>5300</v>
          </cell>
          <cell r="G717" t="str">
            <v>5000</v>
          </cell>
          <cell r="H717" t="str">
            <v>1000</v>
          </cell>
          <cell r="I717" t="str">
            <v>C</v>
          </cell>
          <cell r="J717" t="str">
            <v>1</v>
          </cell>
          <cell r="K717" t="str">
            <v>B06</v>
          </cell>
          <cell r="L717" t="str">
            <v>08</v>
          </cell>
          <cell r="M717" t="str">
            <v>99</v>
          </cell>
          <cell r="N717" t="str">
            <v>D</v>
          </cell>
          <cell r="O717" t="str">
            <v>C</v>
          </cell>
          <cell r="P717" t="str">
            <v>V</v>
          </cell>
          <cell r="Q717"/>
          <cell r="R717" t="str">
            <v>1296</v>
          </cell>
          <cell r="S717" t="str">
            <v>B06</v>
          </cell>
        </row>
        <row r="718">
          <cell r="B718" t="str">
            <v>9340</v>
          </cell>
          <cell r="C718" t="str">
            <v>ID CARD MGMT</v>
          </cell>
          <cell r="D718" t="str">
            <v>6895</v>
          </cell>
          <cell r="E718" t="str">
            <v>8292</v>
          </cell>
          <cell r="F718" t="str">
            <v>5300</v>
          </cell>
          <cell r="G718" t="str">
            <v>5000</v>
          </cell>
          <cell r="H718" t="str">
            <v>1000</v>
          </cell>
          <cell r="I718" t="str">
            <v>C</v>
          </cell>
          <cell r="J718" t="str">
            <v>1</v>
          </cell>
          <cell r="K718" t="str">
            <v>B03</v>
          </cell>
          <cell r="L718" t="str">
            <v>09</v>
          </cell>
          <cell r="M718" t="str">
            <v>99</v>
          </cell>
          <cell r="N718" t="str">
            <v>D</v>
          </cell>
          <cell r="O718" t="str">
            <v>G</v>
          </cell>
          <cell r="P718" t="str">
            <v>F</v>
          </cell>
          <cell r="Q718"/>
          <cell r="R718" t="str">
            <v>1296</v>
          </cell>
          <cell r="S718" t="str">
            <v>B03</v>
          </cell>
        </row>
        <row r="719">
          <cell r="B719" t="str">
            <v>9341</v>
          </cell>
          <cell r="C719" t="str">
            <v>CLAIMS QA &amp; T</v>
          </cell>
          <cell r="D719" t="str">
            <v>9191</v>
          </cell>
          <cell r="E719" t="str">
            <v>5430</v>
          </cell>
          <cell r="F719" t="str">
            <v>5300</v>
          </cell>
          <cell r="G719" t="str">
            <v>5000</v>
          </cell>
          <cell r="H719" t="str">
            <v>1000</v>
          </cell>
          <cell r="I719" t="str">
            <v>C</v>
          </cell>
          <cell r="J719" t="str">
            <v>1</v>
          </cell>
          <cell r="K719" t="str">
            <v>B05</v>
          </cell>
          <cell r="L719" t="str">
            <v>09</v>
          </cell>
          <cell r="M719" t="str">
            <v>99</v>
          </cell>
          <cell r="N719" t="str">
            <v>D</v>
          </cell>
          <cell r="O719" t="str">
            <v>C</v>
          </cell>
          <cell r="P719" t="str">
            <v>V</v>
          </cell>
          <cell r="Q719"/>
          <cell r="R719" t="str">
            <v>1296</v>
          </cell>
          <cell r="S719" t="str">
            <v>B05</v>
          </cell>
        </row>
        <row r="720">
          <cell r="B720" t="str">
            <v>9344</v>
          </cell>
          <cell r="C720" t="str">
            <v>MEDICAL SECURITY PL</v>
          </cell>
          <cell r="D720" t="str">
            <v>5432</v>
          </cell>
          <cell r="E720" t="str">
            <v>8304</v>
          </cell>
          <cell r="F720" t="str">
            <v>5300</v>
          </cell>
          <cell r="G720" t="str">
            <v>5000</v>
          </cell>
          <cell r="H720" t="str">
            <v>1000</v>
          </cell>
          <cell r="I720" t="str">
            <v>C</v>
          </cell>
          <cell r="J720" t="str">
            <v>1</v>
          </cell>
          <cell r="K720" t="str">
            <v>B06</v>
          </cell>
          <cell r="L720" t="str">
            <v>08</v>
          </cell>
          <cell r="M720" t="str">
            <v>99</v>
          </cell>
          <cell r="N720" t="str">
            <v>D</v>
          </cell>
          <cell r="O720" t="str">
            <v>C</v>
          </cell>
          <cell r="P720" t="str">
            <v>F</v>
          </cell>
          <cell r="Q720"/>
          <cell r="R720" t="str">
            <v>1296</v>
          </cell>
          <cell r="S720" t="str">
            <v>B06</v>
          </cell>
        </row>
        <row r="721">
          <cell r="B721" t="str">
            <v>9347</v>
          </cell>
          <cell r="C721" t="str">
            <v>HCS 2004 INITIATIVES</v>
          </cell>
          <cell r="D721" t="str">
            <v>9347</v>
          </cell>
          <cell r="E721" t="str">
            <v>9347</v>
          </cell>
          <cell r="F721" t="str">
            <v>7000</v>
          </cell>
          <cell r="G721" t="str">
            <v>7000</v>
          </cell>
          <cell r="H721" t="str">
            <v>1000</v>
          </cell>
          <cell r="I721" t="str">
            <v>C</v>
          </cell>
          <cell r="J721" t="str">
            <v>2</v>
          </cell>
          <cell r="K721" t="str">
            <v>B17</v>
          </cell>
          <cell r="L721" t="str">
            <v>1</v>
          </cell>
          <cell r="M721" t="str">
            <v>99</v>
          </cell>
          <cell r="N721" t="str">
            <v>D</v>
          </cell>
          <cell r="O721"/>
          <cell r="P721"/>
          <cell r="Q721"/>
          <cell r="R721" t="str">
            <v>0903</v>
          </cell>
          <cell r="S721" t="str">
            <v>B17</v>
          </cell>
        </row>
        <row r="722">
          <cell r="B722" t="str">
            <v>9352</v>
          </cell>
          <cell r="C722" t="str">
            <v>FINANCE DEV PROGRAM</v>
          </cell>
          <cell r="D722" t="str">
            <v>9352</v>
          </cell>
          <cell r="E722" t="str">
            <v>9352</v>
          </cell>
          <cell r="F722" t="str">
            <v>9352</v>
          </cell>
          <cell r="G722" t="str">
            <v>4020</v>
          </cell>
          <cell r="H722" t="str">
            <v>1000</v>
          </cell>
          <cell r="I722" t="str">
            <v>C</v>
          </cell>
          <cell r="J722" t="str">
            <v>2</v>
          </cell>
          <cell r="K722" t="str">
            <v>S22</v>
          </cell>
          <cell r="L722" t="str">
            <v>01</v>
          </cell>
          <cell r="M722" t="str">
            <v>E</v>
          </cell>
          <cell r="N722" t="str">
            <v>O</v>
          </cell>
          <cell r="O722" t="str">
            <v>G</v>
          </cell>
          <cell r="P722" t="str">
            <v>F</v>
          </cell>
          <cell r="Q722"/>
          <cell r="R722" t="str">
            <v>0197</v>
          </cell>
          <cell r="S722" t="str">
            <v>S22</v>
          </cell>
        </row>
        <row r="723">
          <cell r="B723" t="str">
            <v>9360</v>
          </cell>
          <cell r="C723" t="str">
            <v>PROV EDUC&amp; PUBLICTNS</v>
          </cell>
          <cell r="D723" t="str">
            <v>9360</v>
          </cell>
          <cell r="E723" t="str">
            <v>6152</v>
          </cell>
          <cell r="F723" t="str">
            <v>8606</v>
          </cell>
          <cell r="G723" t="str">
            <v>7000</v>
          </cell>
          <cell r="H723" t="str">
            <v>1000</v>
          </cell>
          <cell r="I723" t="str">
            <v>C</v>
          </cell>
          <cell r="J723" t="str">
            <v>3</v>
          </cell>
          <cell r="K723" t="str">
            <v>B11</v>
          </cell>
          <cell r="L723" t="str">
            <v>01</v>
          </cell>
          <cell r="M723" t="str">
            <v>E</v>
          </cell>
          <cell r="N723" t="str">
            <v>I</v>
          </cell>
          <cell r="O723" t="str">
            <v>C</v>
          </cell>
          <cell r="P723" t="str">
            <v>V</v>
          </cell>
          <cell r="Q723"/>
          <cell r="R723"/>
          <cell r="S723" t="str">
            <v>B11</v>
          </cell>
        </row>
        <row r="724">
          <cell r="B724" t="str">
            <v>9392</v>
          </cell>
          <cell r="C724" t="str">
            <v>MED A TERMINATION</v>
          </cell>
          <cell r="D724" t="str">
            <v>9470</v>
          </cell>
          <cell r="E724" t="str">
            <v>9470</v>
          </cell>
          <cell r="F724" t="str">
            <v>9470</v>
          </cell>
          <cell r="G724" t="str">
            <v>9470</v>
          </cell>
          <cell r="H724" t="str">
            <v>1000</v>
          </cell>
          <cell r="I724" t="str">
            <v>C</v>
          </cell>
          <cell r="J724" t="str">
            <v>2</v>
          </cell>
          <cell r="K724" t="str">
            <v>B05</v>
          </cell>
          <cell r="L724" t="str">
            <v>01</v>
          </cell>
          <cell r="M724" t="str">
            <v>99</v>
          </cell>
          <cell r="N724" t="str">
            <v>D</v>
          </cell>
          <cell r="O724" t="str">
            <v>G</v>
          </cell>
          <cell r="P724" t="str">
            <v>F</v>
          </cell>
          <cell r="Q724"/>
          <cell r="R724" t="str">
            <v>0397</v>
          </cell>
          <cell r="S724" t="str">
            <v>B05</v>
          </cell>
        </row>
        <row r="725">
          <cell r="B725" t="str">
            <v>9393</v>
          </cell>
          <cell r="C725" t="str">
            <v>MED B TERMINATION</v>
          </cell>
          <cell r="D725" t="str">
            <v>9470</v>
          </cell>
          <cell r="E725" t="str">
            <v>9470</v>
          </cell>
          <cell r="F725" t="str">
            <v>9470</v>
          </cell>
          <cell r="G725" t="str">
            <v>9470</v>
          </cell>
          <cell r="H725" t="str">
            <v>1000</v>
          </cell>
          <cell r="I725" t="str">
            <v>C</v>
          </cell>
          <cell r="J725" t="str">
            <v>2</v>
          </cell>
          <cell r="K725" t="str">
            <v>B05</v>
          </cell>
          <cell r="L725" t="str">
            <v>01</v>
          </cell>
          <cell r="M725" t="str">
            <v>99</v>
          </cell>
          <cell r="N725" t="str">
            <v>D</v>
          </cell>
          <cell r="O725" t="str">
            <v>G</v>
          </cell>
          <cell r="P725" t="str">
            <v>F</v>
          </cell>
          <cell r="Q725"/>
          <cell r="R725" t="str">
            <v>0397</v>
          </cell>
          <cell r="S725" t="str">
            <v>B05</v>
          </cell>
        </row>
        <row r="726">
          <cell r="B726" t="str">
            <v>9450</v>
          </cell>
          <cell r="C726" t="str">
            <v>LONG TERM DISABILITY</v>
          </cell>
          <cell r="D726" t="str">
            <v>3230</v>
          </cell>
          <cell r="E726" t="str">
            <v>3230</v>
          </cell>
          <cell r="F726" t="str">
            <v>3230</v>
          </cell>
          <cell r="G726" t="str">
            <v>9470</v>
          </cell>
          <cell r="H726" t="str">
            <v>1000</v>
          </cell>
          <cell r="I726" t="str">
            <v>C</v>
          </cell>
          <cell r="J726" t="str">
            <v>2</v>
          </cell>
          <cell r="K726" t="str">
            <v>S28</v>
          </cell>
          <cell r="L726" t="str">
            <v>99</v>
          </cell>
          <cell r="M726" t="str">
            <v>E</v>
          </cell>
          <cell r="N726" t="str">
            <v>O</v>
          </cell>
          <cell r="O726" t="str">
            <v>G</v>
          </cell>
          <cell r="P726" t="str">
            <v>F</v>
          </cell>
          <cell r="Q726"/>
          <cell r="R726"/>
          <cell r="S726" t="str">
            <v>S28</v>
          </cell>
        </row>
        <row r="727">
          <cell r="B727" t="str">
            <v>9457</v>
          </cell>
          <cell r="C727" t="str">
            <v>PPP &amp; SRP</v>
          </cell>
          <cell r="D727" t="str">
            <v>3230</v>
          </cell>
          <cell r="E727" t="str">
            <v>3230</v>
          </cell>
          <cell r="F727" t="str">
            <v>3230</v>
          </cell>
          <cell r="G727" t="str">
            <v>9470</v>
          </cell>
          <cell r="H727" t="str">
            <v>1000</v>
          </cell>
          <cell r="I727" t="str">
            <v>C</v>
          </cell>
          <cell r="J727" t="str">
            <v>2</v>
          </cell>
          <cell r="K727" t="str">
            <v>S25</v>
          </cell>
          <cell r="L727" t="str">
            <v>99</v>
          </cell>
          <cell r="M727" t="str">
            <v>99</v>
          </cell>
          <cell r="N727" t="str">
            <v>O</v>
          </cell>
          <cell r="O727" t="str">
            <v>G</v>
          </cell>
          <cell r="P727" t="str">
            <v>F</v>
          </cell>
          <cell r="Q727"/>
          <cell r="R727" t="str">
            <v>0887</v>
          </cell>
          <cell r="S727" t="str">
            <v>S25</v>
          </cell>
        </row>
        <row r="728">
          <cell r="B728" t="str">
            <v>9459</v>
          </cell>
          <cell r="C728" t="str">
            <v>CAAS DEFAULT</v>
          </cell>
          <cell r="D728" t="str">
            <v>9470</v>
          </cell>
          <cell r="E728" t="str">
            <v>9470</v>
          </cell>
          <cell r="F728" t="str">
            <v>9470</v>
          </cell>
          <cell r="G728" t="str">
            <v>9470</v>
          </cell>
          <cell r="H728" t="str">
            <v>1000</v>
          </cell>
          <cell r="I728" t="str">
            <v>C</v>
          </cell>
          <cell r="J728" t="str">
            <v>2</v>
          </cell>
          <cell r="K728" t="str">
            <v>S28</v>
          </cell>
          <cell r="L728" t="str">
            <v>99</v>
          </cell>
          <cell r="M728" t="str">
            <v>99</v>
          </cell>
          <cell r="N728" t="str">
            <v>D</v>
          </cell>
          <cell r="O728" t="str">
            <v>G</v>
          </cell>
          <cell r="P728" t="str">
            <v>F</v>
          </cell>
          <cell r="Q728"/>
          <cell r="R728" t="str">
            <v>0297</v>
          </cell>
          <cell r="S728" t="str">
            <v>S28</v>
          </cell>
        </row>
        <row r="729">
          <cell r="B729" t="str">
            <v>9460</v>
          </cell>
          <cell r="C729" t="str">
            <v>BC PRIOR YR ADJUSTMT</v>
          </cell>
          <cell r="D729" t="str">
            <v>9470</v>
          </cell>
          <cell r="E729" t="str">
            <v>9470</v>
          </cell>
          <cell r="F729" t="str">
            <v>9470</v>
          </cell>
          <cell r="G729" t="str">
            <v>9470</v>
          </cell>
          <cell r="H729" t="str">
            <v>1000</v>
          </cell>
          <cell r="I729" t="str">
            <v>C</v>
          </cell>
          <cell r="J729" t="str">
            <v>2</v>
          </cell>
          <cell r="K729" t="str">
            <v>S28</v>
          </cell>
          <cell r="L729" t="str">
            <v>99</v>
          </cell>
          <cell r="M729" t="str">
            <v>99</v>
          </cell>
          <cell r="N729" t="str">
            <v>O</v>
          </cell>
          <cell r="O729" t="str">
            <v>G</v>
          </cell>
          <cell r="P729" t="str">
            <v>F</v>
          </cell>
          <cell r="Q729"/>
          <cell r="R729"/>
          <cell r="S729" t="str">
            <v>S28</v>
          </cell>
        </row>
        <row r="730">
          <cell r="B730" t="str">
            <v>9464</v>
          </cell>
          <cell r="C730" t="str">
            <v>CLMS PROCESSING EXP</v>
          </cell>
          <cell r="D730" t="str">
            <v>9470</v>
          </cell>
          <cell r="E730" t="str">
            <v>9470</v>
          </cell>
          <cell r="F730" t="str">
            <v>9470</v>
          </cell>
          <cell r="G730" t="str">
            <v>9470</v>
          </cell>
          <cell r="H730" t="str">
            <v>1000</v>
          </cell>
          <cell r="I730" t="str">
            <v>C</v>
          </cell>
          <cell r="J730" t="str">
            <v>1</v>
          </cell>
          <cell r="K730" t="str">
            <v>S28</v>
          </cell>
          <cell r="L730" t="str">
            <v>09</v>
          </cell>
          <cell r="M730" t="str">
            <v>99</v>
          </cell>
          <cell r="N730" t="str">
            <v>O</v>
          </cell>
          <cell r="O730" t="str">
            <v>C</v>
          </cell>
          <cell r="P730" t="str">
            <v>V</v>
          </cell>
          <cell r="Q730"/>
          <cell r="R730"/>
          <cell r="S730" t="str">
            <v>S28</v>
          </cell>
        </row>
        <row r="731">
          <cell r="B731" t="str">
            <v>9466</v>
          </cell>
          <cell r="C731" t="str">
            <v>VACATION ACCRUAL</v>
          </cell>
          <cell r="D731" t="str">
            <v>3230</v>
          </cell>
          <cell r="E731" t="str">
            <v>3230</v>
          </cell>
          <cell r="F731" t="str">
            <v>3230</v>
          </cell>
          <cell r="G731" t="str">
            <v>9470</v>
          </cell>
          <cell r="H731" t="str">
            <v>1000</v>
          </cell>
          <cell r="I731" t="str">
            <v>C</v>
          </cell>
          <cell r="J731" t="str">
            <v>2</v>
          </cell>
          <cell r="K731" t="str">
            <v>S28</v>
          </cell>
          <cell r="L731" t="str">
            <v>99</v>
          </cell>
          <cell r="M731" t="str">
            <v>99</v>
          </cell>
          <cell r="N731" t="str">
            <v>O</v>
          </cell>
          <cell r="O731" t="str">
            <v>G</v>
          </cell>
          <cell r="P731" t="str">
            <v>F</v>
          </cell>
          <cell r="Q731"/>
          <cell r="R731" t="str">
            <v>1296</v>
          </cell>
          <cell r="S731" t="str">
            <v>S28</v>
          </cell>
        </row>
        <row r="732">
          <cell r="B732" t="str">
            <v>9470</v>
          </cell>
          <cell r="C732" t="str">
            <v>CORPORATE COSTS</v>
          </cell>
          <cell r="D732" t="str">
            <v>9470</v>
          </cell>
          <cell r="E732" t="str">
            <v>9470</v>
          </cell>
          <cell r="F732" t="str">
            <v>9470</v>
          </cell>
          <cell r="G732" t="str">
            <v>9470</v>
          </cell>
          <cell r="H732" t="str">
            <v>1000</v>
          </cell>
          <cell r="I732" t="str">
            <v>C</v>
          </cell>
          <cell r="J732" t="str">
            <v>2</v>
          </cell>
          <cell r="K732" t="str">
            <v>S28</v>
          </cell>
          <cell r="L732" t="str">
            <v>99</v>
          </cell>
          <cell r="M732" t="str">
            <v>99</v>
          </cell>
          <cell r="N732" t="str">
            <v>O</v>
          </cell>
          <cell r="O732" t="str">
            <v>G</v>
          </cell>
          <cell r="P732" t="str">
            <v>F</v>
          </cell>
          <cell r="Q732"/>
          <cell r="R732"/>
          <cell r="S732" t="str">
            <v>S28</v>
          </cell>
        </row>
        <row r="733">
          <cell r="B733" t="str">
            <v>9471</v>
          </cell>
          <cell r="C733" t="str">
            <v>CC STOP HIERARCHY</v>
          </cell>
          <cell r="D733" t="str">
            <v>9471</v>
          </cell>
          <cell r="E733" t="str">
            <v>9471</v>
          </cell>
          <cell r="F733" t="str">
            <v>9471</v>
          </cell>
          <cell r="G733" t="str">
            <v>9471</v>
          </cell>
          <cell r="H733" t="str">
            <v>1000</v>
          </cell>
          <cell r="I733" t="str">
            <v>C</v>
          </cell>
          <cell r="J733" t="str">
            <v>2</v>
          </cell>
          <cell r="K733" t="str">
            <v>S28</v>
          </cell>
          <cell r="L733" t="str">
            <v>99</v>
          </cell>
          <cell r="M733" t="str">
            <v>99</v>
          </cell>
          <cell r="N733" t="str">
            <v>O</v>
          </cell>
          <cell r="O733" t="str">
            <v>G</v>
          </cell>
          <cell r="P733" t="str">
            <v>F</v>
          </cell>
          <cell r="Q733"/>
          <cell r="R733" t="str">
            <v>0300</v>
          </cell>
          <cell r="S733" t="str">
            <v>S28</v>
          </cell>
        </row>
        <row r="734">
          <cell r="B734" t="str">
            <v>9474</v>
          </cell>
          <cell r="C734" t="str">
            <v>DOI TRI ANNUAL EXAM</v>
          </cell>
          <cell r="D734" t="str">
            <v>9470</v>
          </cell>
          <cell r="E734" t="str">
            <v>9470</v>
          </cell>
          <cell r="F734" t="str">
            <v>9470</v>
          </cell>
          <cell r="G734" t="str">
            <v>9470</v>
          </cell>
          <cell r="H734" t="str">
            <v>1000</v>
          </cell>
          <cell r="I734" t="str">
            <v>C</v>
          </cell>
          <cell r="J734" t="str">
            <v>2</v>
          </cell>
          <cell r="K734" t="str">
            <v>S28</v>
          </cell>
          <cell r="L734" t="str">
            <v>99</v>
          </cell>
          <cell r="M734" t="str">
            <v>99</v>
          </cell>
          <cell r="N734" t="str">
            <v>O</v>
          </cell>
          <cell r="O734" t="str">
            <v>G</v>
          </cell>
          <cell r="P734" t="str">
            <v>F</v>
          </cell>
          <cell r="Q734"/>
          <cell r="R734" t="str">
            <v>0695</v>
          </cell>
          <cell r="S734" t="str">
            <v>S28</v>
          </cell>
        </row>
        <row r="735">
          <cell r="B735" t="str">
            <v>9479</v>
          </cell>
          <cell r="C735" t="str">
            <v>A &amp; S DELIVERY</v>
          </cell>
          <cell r="D735" t="str">
            <v>9470</v>
          </cell>
          <cell r="E735" t="str">
            <v>9470</v>
          </cell>
          <cell r="F735" t="str">
            <v>9470</v>
          </cell>
          <cell r="G735" t="str">
            <v>9470</v>
          </cell>
          <cell r="H735" t="str">
            <v>1000</v>
          </cell>
          <cell r="I735" t="str">
            <v>C</v>
          </cell>
          <cell r="J735" t="str">
            <v>2</v>
          </cell>
          <cell r="K735" t="str">
            <v>S28</v>
          </cell>
          <cell r="L735" t="str">
            <v>99</v>
          </cell>
          <cell r="M735" t="str">
            <v>99</v>
          </cell>
          <cell r="N735" t="str">
            <v>O</v>
          </cell>
          <cell r="O735" t="str">
            <v>G</v>
          </cell>
          <cell r="P735" t="str">
            <v>F</v>
          </cell>
          <cell r="Q735"/>
          <cell r="R735" t="str">
            <v>1096</v>
          </cell>
          <cell r="S735" t="str">
            <v>S28</v>
          </cell>
        </row>
        <row r="736">
          <cell r="B736" t="str">
            <v>9480</v>
          </cell>
          <cell r="C736" t="str">
            <v>LEGAL SETTLEMENTS</v>
          </cell>
          <cell r="D736" t="str">
            <v>9470</v>
          </cell>
          <cell r="E736" t="str">
            <v>9470</v>
          </cell>
          <cell r="F736" t="str">
            <v>9470</v>
          </cell>
          <cell r="G736" t="str">
            <v>9470</v>
          </cell>
          <cell r="H736" t="str">
            <v>1000</v>
          </cell>
          <cell r="I736" t="str">
            <v>C</v>
          </cell>
          <cell r="J736" t="str">
            <v>2</v>
          </cell>
          <cell r="K736" t="str">
            <v>S28</v>
          </cell>
          <cell r="L736" t="str">
            <v>01</v>
          </cell>
          <cell r="M736" t="str">
            <v>99</v>
          </cell>
          <cell r="N736" t="str">
            <v>O</v>
          </cell>
          <cell r="O736" t="str">
            <v>G</v>
          </cell>
          <cell r="P736" t="str">
            <v>F</v>
          </cell>
          <cell r="Q736"/>
          <cell r="R736" t="str">
            <v>0793</v>
          </cell>
          <cell r="S736" t="str">
            <v>S28</v>
          </cell>
        </row>
        <row r="737">
          <cell r="B737" t="str">
            <v>9481</v>
          </cell>
          <cell r="C737" t="str">
            <v>CORPORATE TAXES</v>
          </cell>
          <cell r="D737" t="str">
            <v>9470</v>
          </cell>
          <cell r="E737" t="str">
            <v>9470</v>
          </cell>
          <cell r="F737" t="str">
            <v>9470</v>
          </cell>
          <cell r="G737" t="str">
            <v>9470</v>
          </cell>
          <cell r="H737" t="str">
            <v>1000</v>
          </cell>
          <cell r="I737" t="str">
            <v>C</v>
          </cell>
          <cell r="J737" t="str">
            <v>2</v>
          </cell>
          <cell r="K737" t="str">
            <v>S28</v>
          </cell>
          <cell r="L737" t="str">
            <v>01</v>
          </cell>
          <cell r="M737" t="str">
            <v>99</v>
          </cell>
          <cell r="N737" t="str">
            <v>D</v>
          </cell>
          <cell r="O737" t="str">
            <v>G</v>
          </cell>
          <cell r="P737" t="str">
            <v>F</v>
          </cell>
          <cell r="Q737"/>
          <cell r="R737" t="str">
            <v>0397</v>
          </cell>
          <cell r="S737" t="str">
            <v>S28</v>
          </cell>
        </row>
        <row r="738">
          <cell r="B738" t="str">
            <v>9482</v>
          </cell>
          <cell r="C738" t="str">
            <v>MISC CASH RECEIPTS</v>
          </cell>
          <cell r="D738" t="str">
            <v>9470</v>
          </cell>
          <cell r="E738" t="str">
            <v>9470</v>
          </cell>
          <cell r="F738" t="str">
            <v>9470</v>
          </cell>
          <cell r="G738" t="str">
            <v>9470</v>
          </cell>
          <cell r="H738" t="str">
            <v>1000</v>
          </cell>
          <cell r="I738" t="str">
            <v>C</v>
          </cell>
          <cell r="J738" t="str">
            <v>2</v>
          </cell>
          <cell r="K738" t="str">
            <v>S28</v>
          </cell>
          <cell r="L738" t="str">
            <v>01</v>
          </cell>
          <cell r="M738" t="str">
            <v>99</v>
          </cell>
          <cell r="N738" t="str">
            <v>O</v>
          </cell>
          <cell r="O738" t="str">
            <v>G</v>
          </cell>
          <cell r="P738" t="str">
            <v>F</v>
          </cell>
          <cell r="Q738"/>
          <cell r="R738" t="str">
            <v>0697</v>
          </cell>
          <cell r="S738" t="str">
            <v>S28</v>
          </cell>
        </row>
        <row r="739">
          <cell r="B739" t="str">
            <v>9485</v>
          </cell>
          <cell r="C739" t="str">
            <v>FF&amp;E RENTAL EXP</v>
          </cell>
          <cell r="D739" t="str">
            <v>9470</v>
          </cell>
          <cell r="E739" t="str">
            <v>9470</v>
          </cell>
          <cell r="F739" t="str">
            <v>9470</v>
          </cell>
          <cell r="G739" t="str">
            <v>9470</v>
          </cell>
          <cell r="H739" t="str">
            <v>1000</v>
          </cell>
          <cell r="I739" t="str">
            <v>C</v>
          </cell>
          <cell r="J739" t="str">
            <v>2</v>
          </cell>
          <cell r="K739" t="str">
            <v>S28</v>
          </cell>
          <cell r="L739" t="str">
            <v>99</v>
          </cell>
          <cell r="M739" t="str">
            <v>99</v>
          </cell>
          <cell r="N739" t="str">
            <v>D</v>
          </cell>
          <cell r="O739" t="str">
            <v>G</v>
          </cell>
          <cell r="P739" t="str">
            <v>F</v>
          </cell>
          <cell r="Q739"/>
          <cell r="R739" t="str">
            <v>0597</v>
          </cell>
          <cell r="S739" t="str">
            <v>S28</v>
          </cell>
        </row>
        <row r="740">
          <cell r="B740" t="str">
            <v>9486</v>
          </cell>
          <cell r="C740" t="str">
            <v>LANDMARK CNTR IMPROV</v>
          </cell>
          <cell r="D740" t="str">
            <v>7777</v>
          </cell>
          <cell r="E740" t="str">
            <v>2992</v>
          </cell>
          <cell r="F740" t="str">
            <v>9890</v>
          </cell>
          <cell r="G740" t="str">
            <v>9470</v>
          </cell>
          <cell r="H740" t="str">
            <v>1000</v>
          </cell>
          <cell r="I740" t="str">
            <v>C</v>
          </cell>
          <cell r="J740" t="str">
            <v>2</v>
          </cell>
          <cell r="K740" t="str">
            <v>S28</v>
          </cell>
          <cell r="L740" t="str">
            <v>99</v>
          </cell>
          <cell r="M740" t="str">
            <v>E</v>
          </cell>
          <cell r="N740" t="str">
            <v>O</v>
          </cell>
          <cell r="O740" t="str">
            <v>G</v>
          </cell>
          <cell r="P740" t="str">
            <v>F</v>
          </cell>
          <cell r="Q740"/>
          <cell r="R740" t="str">
            <v>0101</v>
          </cell>
          <cell r="S740" t="str">
            <v>S28</v>
          </cell>
        </row>
        <row r="741">
          <cell r="B741" t="str">
            <v>9488</v>
          </cell>
          <cell r="C741" t="str">
            <v>SALE - 100 SUMMER ST</v>
          </cell>
          <cell r="D741" t="str">
            <v>9470</v>
          </cell>
          <cell r="E741" t="str">
            <v>9470</v>
          </cell>
          <cell r="F741" t="str">
            <v>9470</v>
          </cell>
          <cell r="G741" t="str">
            <v>9470</v>
          </cell>
          <cell r="H741" t="str">
            <v>1000</v>
          </cell>
          <cell r="I741" t="str">
            <v>C</v>
          </cell>
          <cell r="J741" t="str">
            <v>2</v>
          </cell>
          <cell r="K741" t="str">
            <v>S28</v>
          </cell>
          <cell r="L741" t="str">
            <v>01</v>
          </cell>
          <cell r="M741" t="str">
            <v>99</v>
          </cell>
          <cell r="N741" t="str">
            <v>I</v>
          </cell>
          <cell r="O741" t="str">
            <v>G</v>
          </cell>
          <cell r="P741" t="str">
            <v>F</v>
          </cell>
          <cell r="Q741"/>
          <cell r="R741" t="str">
            <v>0198</v>
          </cell>
          <cell r="S741" t="str">
            <v>S28</v>
          </cell>
        </row>
        <row r="742">
          <cell r="B742" t="str">
            <v>9489</v>
          </cell>
          <cell r="C742" t="str">
            <v>CORPORATE FORM EXP</v>
          </cell>
          <cell r="D742" t="str">
            <v>9470</v>
          </cell>
          <cell r="E742" t="str">
            <v>9470</v>
          </cell>
          <cell r="F742" t="str">
            <v>9470</v>
          </cell>
          <cell r="G742" t="str">
            <v>9470</v>
          </cell>
          <cell r="H742" t="str">
            <v>1000</v>
          </cell>
          <cell r="I742" t="str">
            <v>C</v>
          </cell>
          <cell r="J742" t="str">
            <v>2</v>
          </cell>
          <cell r="K742" t="str">
            <v>S28</v>
          </cell>
          <cell r="L742" t="str">
            <v>01</v>
          </cell>
          <cell r="M742" t="str">
            <v>99</v>
          </cell>
          <cell r="N742" t="str">
            <v>O</v>
          </cell>
          <cell r="O742" t="str">
            <v>G</v>
          </cell>
          <cell r="P742" t="str">
            <v>F</v>
          </cell>
          <cell r="Q742"/>
          <cell r="R742" t="str">
            <v>0497</v>
          </cell>
          <cell r="S742" t="str">
            <v>S28</v>
          </cell>
        </row>
        <row r="743">
          <cell r="B743" t="str">
            <v>9518</v>
          </cell>
          <cell r="C743" t="str">
            <v>PROV SELF SVC-E MAIL</v>
          </cell>
          <cell r="D743" t="str">
            <v>9101</v>
          </cell>
          <cell r="E743" t="str">
            <v>9101</v>
          </cell>
          <cell r="F743" t="str">
            <v>9101</v>
          </cell>
          <cell r="G743" t="str">
            <v>9470</v>
          </cell>
          <cell r="H743" t="str">
            <v>1000</v>
          </cell>
          <cell r="I743" t="str">
            <v>C</v>
          </cell>
          <cell r="J743" t="str">
            <v>1</v>
          </cell>
          <cell r="K743" t="str">
            <v>B07</v>
          </cell>
          <cell r="L743" t="str">
            <v>01</v>
          </cell>
          <cell r="M743" t="str">
            <v>99</v>
          </cell>
          <cell r="N743" t="str">
            <v>D</v>
          </cell>
          <cell r="O743"/>
          <cell r="P743"/>
          <cell r="Q743"/>
          <cell r="R743" t="str">
            <v>0103</v>
          </cell>
          <cell r="S743" t="str">
            <v>B07</v>
          </cell>
        </row>
        <row r="744">
          <cell r="B744" t="str">
            <v>9551</v>
          </cell>
          <cell r="C744" t="str">
            <v>PHY QUAL GRP INFO</v>
          </cell>
          <cell r="D744" t="str">
            <v>9101</v>
          </cell>
          <cell r="E744" t="str">
            <v>9101</v>
          </cell>
          <cell r="F744" t="str">
            <v>9101</v>
          </cell>
          <cell r="G744" t="str">
            <v>9470</v>
          </cell>
          <cell r="H744" t="str">
            <v>1000</v>
          </cell>
          <cell r="I744" t="str">
            <v>C</v>
          </cell>
          <cell r="J744" t="str">
            <v>1</v>
          </cell>
          <cell r="K744" t="str">
            <v>B07</v>
          </cell>
          <cell r="L744" t="str">
            <v>1</v>
          </cell>
          <cell r="M744" t="str">
            <v>99</v>
          </cell>
          <cell r="N744" t="str">
            <v>I</v>
          </cell>
          <cell r="O744"/>
          <cell r="P744"/>
          <cell r="Q744"/>
          <cell r="R744" t="str">
            <v>0404</v>
          </cell>
          <cell r="S744" t="str">
            <v>B07</v>
          </cell>
        </row>
        <row r="745">
          <cell r="B745" t="str">
            <v>9594</v>
          </cell>
          <cell r="C745" t="str">
            <v>CASR CORP SUPPORT</v>
          </cell>
          <cell r="D745" t="str">
            <v>2173</v>
          </cell>
          <cell r="E745" t="str">
            <v>9101</v>
          </cell>
          <cell r="F745" t="str">
            <v>9101</v>
          </cell>
          <cell r="G745" t="str">
            <v>9470</v>
          </cell>
          <cell r="H745" t="str">
            <v>1000</v>
          </cell>
          <cell r="I745" t="str">
            <v>C</v>
          </cell>
          <cell r="J745" t="str">
            <v>1</v>
          </cell>
          <cell r="K745" t="str">
            <v>B07</v>
          </cell>
          <cell r="L745" t="str">
            <v>1</v>
          </cell>
          <cell r="M745" t="str">
            <v>C</v>
          </cell>
          <cell r="N745" t="str">
            <v>I</v>
          </cell>
          <cell r="O745"/>
          <cell r="P745"/>
          <cell r="Q745"/>
          <cell r="R745" t="str">
            <v>0404</v>
          </cell>
          <cell r="S745" t="str">
            <v>B07</v>
          </cell>
        </row>
        <row r="746">
          <cell r="B746" t="str">
            <v>9595</v>
          </cell>
          <cell r="C746" t="str">
            <v>CASR CORP MGMT</v>
          </cell>
          <cell r="D746" t="str">
            <v>9595</v>
          </cell>
          <cell r="E746" t="str">
            <v>9595</v>
          </cell>
          <cell r="F746" t="str">
            <v>5000</v>
          </cell>
          <cell r="G746" t="str">
            <v>5000</v>
          </cell>
          <cell r="H746" t="str">
            <v>1000</v>
          </cell>
          <cell r="I746" t="str">
            <v>C</v>
          </cell>
          <cell r="J746" t="str">
            <v>1</v>
          </cell>
          <cell r="K746" t="str">
            <v>B07</v>
          </cell>
          <cell r="L746"/>
          <cell r="M746" t="str">
            <v>C</v>
          </cell>
          <cell r="N746" t="str">
            <v>I</v>
          </cell>
          <cell r="O746" t="str">
            <v>G</v>
          </cell>
          <cell r="P746" t="str">
            <v>F</v>
          </cell>
          <cell r="Q746"/>
          <cell r="R746" t="str">
            <v>0604</v>
          </cell>
          <cell r="S746" t="str">
            <v>B07</v>
          </cell>
        </row>
        <row r="747">
          <cell r="B747" t="str">
            <v>9624</v>
          </cell>
          <cell r="C747" t="str">
            <v>NTWK SEC DATA MONITG</v>
          </cell>
          <cell r="D747" t="str">
            <v>9101</v>
          </cell>
          <cell r="E747" t="str">
            <v>9101</v>
          </cell>
          <cell r="F747" t="str">
            <v>9101</v>
          </cell>
          <cell r="G747" t="str">
            <v>9470</v>
          </cell>
          <cell r="H747" t="str">
            <v>1000</v>
          </cell>
          <cell r="I747" t="str">
            <v>C</v>
          </cell>
          <cell r="J747" t="str">
            <v>2</v>
          </cell>
          <cell r="K747" t="str">
            <v>B07</v>
          </cell>
          <cell r="L747" t="str">
            <v>1</v>
          </cell>
          <cell r="M747" t="str">
            <v>C</v>
          </cell>
          <cell r="N747" t="str">
            <v>I</v>
          </cell>
          <cell r="O747"/>
          <cell r="P747"/>
          <cell r="Q747"/>
          <cell r="R747" t="str">
            <v>0104</v>
          </cell>
          <cell r="S747" t="str">
            <v>B07</v>
          </cell>
        </row>
        <row r="748">
          <cell r="B748" t="str">
            <v>9650</v>
          </cell>
          <cell r="C748" t="str">
            <v>EDS TELECOM SVCS</v>
          </cell>
          <cell r="D748" t="str">
            <v>8006</v>
          </cell>
          <cell r="E748" t="str">
            <v>9100</v>
          </cell>
          <cell r="F748" t="str">
            <v>8592</v>
          </cell>
          <cell r="G748" t="str">
            <v>8591</v>
          </cell>
          <cell r="H748" t="str">
            <v>1000</v>
          </cell>
          <cell r="I748" t="str">
            <v>C</v>
          </cell>
          <cell r="J748" t="str">
            <v>1</v>
          </cell>
          <cell r="K748" t="str">
            <v>B13</v>
          </cell>
          <cell r="L748" t="str">
            <v>99</v>
          </cell>
          <cell r="M748" t="str">
            <v>99</v>
          </cell>
          <cell r="N748" t="str">
            <v>I</v>
          </cell>
          <cell r="O748" t="str">
            <v>G</v>
          </cell>
          <cell r="P748" t="str">
            <v>F</v>
          </cell>
          <cell r="Q748"/>
          <cell r="R748" t="str">
            <v>1297</v>
          </cell>
          <cell r="S748" t="str">
            <v>B13</v>
          </cell>
        </row>
        <row r="749">
          <cell r="B749" t="str">
            <v>9709</v>
          </cell>
          <cell r="C749" t="str">
            <v>MCR AUTO INT PYMT</v>
          </cell>
          <cell r="D749" t="str">
            <v>9101</v>
          </cell>
          <cell r="E749" t="str">
            <v>9101</v>
          </cell>
          <cell r="F749" t="str">
            <v>9101</v>
          </cell>
          <cell r="G749" t="str">
            <v>9470</v>
          </cell>
          <cell r="H749" t="str">
            <v>1000</v>
          </cell>
          <cell r="I749" t="str">
            <v>C</v>
          </cell>
          <cell r="J749" t="str">
            <v>2</v>
          </cell>
          <cell r="K749" t="str">
            <v>B07</v>
          </cell>
          <cell r="L749" t="str">
            <v>1</v>
          </cell>
          <cell r="M749" t="str">
            <v>99</v>
          </cell>
          <cell r="N749" t="str">
            <v>I</v>
          </cell>
          <cell r="O749"/>
          <cell r="P749"/>
          <cell r="Q749"/>
          <cell r="R749" t="str">
            <v>0104</v>
          </cell>
          <cell r="S749" t="str">
            <v>B07</v>
          </cell>
        </row>
        <row r="750">
          <cell r="B750" t="str">
            <v>9735</v>
          </cell>
          <cell r="C750" t="str">
            <v>NAT CNTRL &amp; PAR CLMS</v>
          </cell>
          <cell r="D750" t="str">
            <v>9191</v>
          </cell>
          <cell r="E750" t="str">
            <v>5430</v>
          </cell>
          <cell r="F750" t="str">
            <v>5300</v>
          </cell>
          <cell r="G750" t="str">
            <v>5000</v>
          </cell>
          <cell r="H750" t="str">
            <v>1000</v>
          </cell>
          <cell r="I750" t="str">
            <v>C</v>
          </cell>
          <cell r="J750" t="str">
            <v>1</v>
          </cell>
          <cell r="K750" t="str">
            <v>B05</v>
          </cell>
          <cell r="L750" t="str">
            <v>67</v>
          </cell>
          <cell r="M750" t="str">
            <v>99</v>
          </cell>
          <cell r="N750" t="str">
            <v>D</v>
          </cell>
          <cell r="O750" t="str">
            <v>C</v>
          </cell>
          <cell r="P750" t="str">
            <v>V</v>
          </cell>
          <cell r="Q750"/>
          <cell r="R750" t="str">
            <v>0402</v>
          </cell>
          <cell r="S750" t="str">
            <v>B05</v>
          </cell>
        </row>
        <row r="751">
          <cell r="B751" t="str">
            <v>9747</v>
          </cell>
          <cell r="C751" t="str">
            <v>SHARED WEB ENVIRON</v>
          </cell>
          <cell r="D751" t="str">
            <v>9101</v>
          </cell>
          <cell r="E751" t="str">
            <v>9101</v>
          </cell>
          <cell r="F751" t="str">
            <v>9101</v>
          </cell>
          <cell r="G751" t="str">
            <v>9470</v>
          </cell>
          <cell r="H751" t="str">
            <v>1000</v>
          </cell>
          <cell r="I751" t="str">
            <v>C</v>
          </cell>
          <cell r="J751" t="str">
            <v>4</v>
          </cell>
          <cell r="K751" t="str">
            <v>B07</v>
          </cell>
          <cell r="L751" t="str">
            <v>1</v>
          </cell>
          <cell r="M751" t="str">
            <v>C</v>
          </cell>
          <cell r="N751" t="str">
            <v>I</v>
          </cell>
          <cell r="O751"/>
          <cell r="P751"/>
          <cell r="Q751"/>
          <cell r="R751" t="str">
            <v>0404</v>
          </cell>
          <cell r="S751" t="str">
            <v>B07</v>
          </cell>
        </row>
        <row r="752">
          <cell r="B752" t="str">
            <v>9761</v>
          </cell>
          <cell r="C752" t="str">
            <v>NAT &amp; MAJ CLMS TEAM2</v>
          </cell>
          <cell r="D752" t="str">
            <v>9191</v>
          </cell>
          <cell r="E752" t="str">
            <v>5430</v>
          </cell>
          <cell r="F752" t="str">
            <v>5300</v>
          </cell>
          <cell r="G752" t="str">
            <v>5000</v>
          </cell>
          <cell r="H752" t="str">
            <v>1000</v>
          </cell>
          <cell r="I752" t="str">
            <v>C</v>
          </cell>
          <cell r="J752" t="str">
            <v>1</v>
          </cell>
          <cell r="K752" t="str">
            <v>B05</v>
          </cell>
          <cell r="L752" t="str">
            <v>67</v>
          </cell>
          <cell r="M752" t="str">
            <v>99</v>
          </cell>
          <cell r="N752" t="str">
            <v>D</v>
          </cell>
          <cell r="O752" t="str">
            <v>C</v>
          </cell>
          <cell r="P752" t="str">
            <v>V</v>
          </cell>
          <cell r="Q752"/>
          <cell r="R752" t="str">
            <v>0402</v>
          </cell>
          <cell r="S752" t="str">
            <v>B05</v>
          </cell>
        </row>
        <row r="753">
          <cell r="B753" t="str">
            <v>9800</v>
          </cell>
          <cell r="C753" t="str">
            <v>FEP CUSTOMER SERVICE</v>
          </cell>
          <cell r="D753" t="str">
            <v>1060</v>
          </cell>
          <cell r="E753" t="str">
            <v>8973</v>
          </cell>
          <cell r="F753" t="str">
            <v>5300</v>
          </cell>
          <cell r="G753" t="str">
            <v>5000</v>
          </cell>
          <cell r="H753" t="str">
            <v>1000</v>
          </cell>
          <cell r="I753" t="str">
            <v>C</v>
          </cell>
          <cell r="J753" t="str">
            <v>1</v>
          </cell>
          <cell r="K753" t="str">
            <v>B06</v>
          </cell>
          <cell r="L753" t="str">
            <v>01</v>
          </cell>
          <cell r="M753" t="str">
            <v>B</v>
          </cell>
          <cell r="N753" t="str">
            <v>D</v>
          </cell>
          <cell r="O753" t="str">
            <v>C</v>
          </cell>
          <cell r="P753" t="str">
            <v>V</v>
          </cell>
          <cell r="Q753"/>
          <cell r="R753" t="str">
            <v>0402</v>
          </cell>
          <cell r="S753" t="str">
            <v>B06</v>
          </cell>
        </row>
        <row r="754">
          <cell r="B754" t="str">
            <v>9801</v>
          </cell>
          <cell r="C754" t="str">
            <v>FEP CLAIMS SERVICE</v>
          </cell>
          <cell r="D754" t="str">
            <v>1060</v>
          </cell>
          <cell r="E754" t="str">
            <v>8973</v>
          </cell>
          <cell r="F754" t="str">
            <v>5300</v>
          </cell>
          <cell r="G754" t="str">
            <v>5000</v>
          </cell>
          <cell r="H754" t="str">
            <v>1000</v>
          </cell>
          <cell r="I754" t="str">
            <v>C</v>
          </cell>
          <cell r="J754" t="str">
            <v>1</v>
          </cell>
          <cell r="K754" t="str">
            <v>B05</v>
          </cell>
          <cell r="L754" t="str">
            <v>01</v>
          </cell>
          <cell r="M754" t="str">
            <v>A</v>
          </cell>
          <cell r="N754" t="str">
            <v>D</v>
          </cell>
          <cell r="O754"/>
          <cell r="P754"/>
          <cell r="Q754"/>
          <cell r="R754" t="str">
            <v>0203</v>
          </cell>
          <cell r="S754" t="str">
            <v>B05</v>
          </cell>
        </row>
        <row r="755">
          <cell r="B755" t="str">
            <v>9811</v>
          </cell>
          <cell r="C755" t="str">
            <v>SUSPENSE TEAM # 1</v>
          </cell>
          <cell r="D755" t="str">
            <v>9175</v>
          </cell>
          <cell r="E755" t="str">
            <v>5430</v>
          </cell>
          <cell r="F755" t="str">
            <v>5300</v>
          </cell>
          <cell r="G755" t="str">
            <v>5000</v>
          </cell>
          <cell r="H755" t="str">
            <v>1000</v>
          </cell>
          <cell r="I755" t="str">
            <v>C</v>
          </cell>
          <cell r="J755" t="str">
            <v>1</v>
          </cell>
          <cell r="K755" t="str">
            <v>B05</v>
          </cell>
          <cell r="L755" t="str">
            <v>62</v>
          </cell>
          <cell r="M755" t="str">
            <v>99</v>
          </cell>
          <cell r="N755" t="str">
            <v>D</v>
          </cell>
          <cell r="O755" t="str">
            <v>C</v>
          </cell>
          <cell r="P755" t="str">
            <v>V</v>
          </cell>
          <cell r="Q755"/>
          <cell r="R755" t="str">
            <v>1292</v>
          </cell>
          <cell r="S755" t="str">
            <v>B05</v>
          </cell>
        </row>
        <row r="756">
          <cell r="B756" t="str">
            <v>9814</v>
          </cell>
          <cell r="C756" t="str">
            <v>ACCT SERVICE MGMT</v>
          </cell>
          <cell r="D756" t="str">
            <v>9814</v>
          </cell>
          <cell r="E756" t="str">
            <v>9814</v>
          </cell>
          <cell r="F756" t="str">
            <v>5000</v>
          </cell>
          <cell r="G756" t="str">
            <v>5000</v>
          </cell>
          <cell r="H756" t="str">
            <v>1000</v>
          </cell>
          <cell r="I756" t="str">
            <v>C</v>
          </cell>
          <cell r="J756" t="str">
            <v>2</v>
          </cell>
          <cell r="K756" t="str">
            <v>B01</v>
          </cell>
          <cell r="L756" t="str">
            <v>62</v>
          </cell>
          <cell r="M756" t="str">
            <v>99</v>
          </cell>
          <cell r="N756" t="str">
            <v>D</v>
          </cell>
          <cell r="O756" t="str">
            <v>C</v>
          </cell>
          <cell r="P756" t="str">
            <v>V</v>
          </cell>
          <cell r="Q756"/>
          <cell r="R756" t="str">
            <v>1297</v>
          </cell>
          <cell r="S756" t="str">
            <v>B01</v>
          </cell>
        </row>
        <row r="757">
          <cell r="B757" t="str">
            <v>9815</v>
          </cell>
          <cell r="C757" t="str">
            <v>SALES SUP MKT PL AN</v>
          </cell>
          <cell r="D757" t="str">
            <v>9815</v>
          </cell>
          <cell r="E757" t="str">
            <v>6050</v>
          </cell>
          <cell r="F757" t="str">
            <v>5000</v>
          </cell>
          <cell r="G757" t="str">
            <v>5000</v>
          </cell>
          <cell r="H757" t="str">
            <v>1000</v>
          </cell>
          <cell r="I757" t="str">
            <v>C</v>
          </cell>
          <cell r="J757" t="str">
            <v>2</v>
          </cell>
          <cell r="K757" t="str">
            <v>B01</v>
          </cell>
          <cell r="L757" t="str">
            <v>62</v>
          </cell>
          <cell r="M757" t="str">
            <v>99</v>
          </cell>
          <cell r="N757" t="str">
            <v>D</v>
          </cell>
          <cell r="O757" t="str">
            <v>C</v>
          </cell>
          <cell r="P757" t="str">
            <v>V</v>
          </cell>
          <cell r="Q757"/>
          <cell r="R757" t="str">
            <v>1297</v>
          </cell>
          <cell r="S757" t="str">
            <v>B01</v>
          </cell>
        </row>
        <row r="758">
          <cell r="B758" t="str">
            <v>9817</v>
          </cell>
          <cell r="C758" t="str">
            <v>SALES INCENT - MC</v>
          </cell>
          <cell r="D758" t="str">
            <v>9817</v>
          </cell>
          <cell r="E758" t="str">
            <v>9817</v>
          </cell>
          <cell r="F758" t="str">
            <v>5000</v>
          </cell>
          <cell r="G758" t="str">
            <v>5000</v>
          </cell>
          <cell r="H758" t="str">
            <v>1000</v>
          </cell>
          <cell r="I758" t="str">
            <v>C</v>
          </cell>
          <cell r="J758" t="str">
            <v>2</v>
          </cell>
          <cell r="K758" t="str">
            <v>B01</v>
          </cell>
          <cell r="L758" t="str">
            <v>01</v>
          </cell>
          <cell r="M758" t="str">
            <v>99</v>
          </cell>
          <cell r="N758" t="str">
            <v>D</v>
          </cell>
          <cell r="O758" t="str">
            <v>G</v>
          </cell>
          <cell r="P758" t="str">
            <v>F</v>
          </cell>
          <cell r="Q758"/>
          <cell r="R758" t="str">
            <v>0695</v>
          </cell>
          <cell r="S758" t="str">
            <v>B01</v>
          </cell>
        </row>
        <row r="759">
          <cell r="B759" t="str">
            <v>9818</v>
          </cell>
          <cell r="C759" t="str">
            <v>PPO/NEW BUSINESS</v>
          </cell>
          <cell r="D759" t="str">
            <v>2586</v>
          </cell>
          <cell r="E759" t="str">
            <v>8304</v>
          </cell>
          <cell r="F759" t="str">
            <v>5300</v>
          </cell>
          <cell r="G759" t="str">
            <v>5000</v>
          </cell>
          <cell r="H759" t="str">
            <v>1000</v>
          </cell>
          <cell r="I759" t="str">
            <v>C</v>
          </cell>
          <cell r="J759" t="str">
            <v>1</v>
          </cell>
          <cell r="K759" t="str">
            <v>B06</v>
          </cell>
          <cell r="L759" t="str">
            <v>08</v>
          </cell>
          <cell r="M759" t="str">
            <v>99</v>
          </cell>
          <cell r="N759" t="str">
            <v>D</v>
          </cell>
          <cell r="O759" t="str">
            <v>C</v>
          </cell>
          <cell r="P759" t="str">
            <v>V</v>
          </cell>
          <cell r="Q759"/>
          <cell r="R759" t="str">
            <v>0796</v>
          </cell>
          <cell r="S759" t="str">
            <v>B06</v>
          </cell>
        </row>
        <row r="760">
          <cell r="B760" t="str">
            <v>9820</v>
          </cell>
          <cell r="C760" t="str">
            <v>SALES INCENT - ASC</v>
          </cell>
          <cell r="D760" t="str">
            <v>9817</v>
          </cell>
          <cell r="E760" t="str">
            <v>9817</v>
          </cell>
          <cell r="F760" t="str">
            <v>5000</v>
          </cell>
          <cell r="G760" t="str">
            <v>5000</v>
          </cell>
          <cell r="H760" t="str">
            <v>1000</v>
          </cell>
          <cell r="I760" t="str">
            <v>C</v>
          </cell>
          <cell r="J760" t="str">
            <v>2</v>
          </cell>
          <cell r="K760" t="str">
            <v>B01</v>
          </cell>
          <cell r="L760" t="str">
            <v>01</v>
          </cell>
          <cell r="M760" t="str">
            <v>99</v>
          </cell>
          <cell r="N760" t="str">
            <v>D</v>
          </cell>
          <cell r="O760" t="str">
            <v>G</v>
          </cell>
          <cell r="P760" t="str">
            <v>F</v>
          </cell>
          <cell r="Q760"/>
          <cell r="R760" t="str">
            <v>0198</v>
          </cell>
          <cell r="S760" t="str">
            <v>B01</v>
          </cell>
        </row>
        <row r="761">
          <cell r="B761" t="str">
            <v>9821</v>
          </cell>
          <cell r="C761" t="str">
            <v>SALES INCENT - INDEM</v>
          </cell>
          <cell r="D761" t="str">
            <v>9817</v>
          </cell>
          <cell r="E761" t="str">
            <v>9817</v>
          </cell>
          <cell r="F761" t="str">
            <v>5000</v>
          </cell>
          <cell r="G761" t="str">
            <v>5000</v>
          </cell>
          <cell r="H761" t="str">
            <v>1000</v>
          </cell>
          <cell r="I761" t="str">
            <v>C</v>
          </cell>
          <cell r="J761" t="str">
            <v>2</v>
          </cell>
          <cell r="K761" t="str">
            <v>B01</v>
          </cell>
          <cell r="L761" t="str">
            <v>01</v>
          </cell>
          <cell r="M761" t="str">
            <v>99</v>
          </cell>
          <cell r="N761" t="str">
            <v>D</v>
          </cell>
          <cell r="O761" t="str">
            <v>G</v>
          </cell>
          <cell r="P761" t="str">
            <v>F</v>
          </cell>
          <cell r="Q761"/>
          <cell r="R761" t="str">
            <v>0198</v>
          </cell>
          <cell r="S761" t="str">
            <v>B01</v>
          </cell>
        </row>
        <row r="762">
          <cell r="B762" t="str">
            <v>9823</v>
          </cell>
          <cell r="C762" t="str">
            <v>DIRECTOR MAJOR ACCTS</v>
          </cell>
          <cell r="D762" t="str">
            <v>9823</v>
          </cell>
          <cell r="E762" t="str">
            <v>3934</v>
          </cell>
          <cell r="F762" t="str">
            <v>5000</v>
          </cell>
          <cell r="G762" t="str">
            <v>5000</v>
          </cell>
          <cell r="H762" t="str">
            <v>1000</v>
          </cell>
          <cell r="I762" t="str">
            <v>C</v>
          </cell>
          <cell r="J762" t="str">
            <v>2</v>
          </cell>
          <cell r="K762" t="str">
            <v>B01</v>
          </cell>
          <cell r="L762" t="str">
            <v>62</v>
          </cell>
          <cell r="M762" t="str">
            <v>99</v>
          </cell>
          <cell r="N762" t="str">
            <v>D</v>
          </cell>
          <cell r="O762" t="str">
            <v>C</v>
          </cell>
          <cell r="P762" t="str">
            <v>V</v>
          </cell>
          <cell r="Q762"/>
          <cell r="R762" t="str">
            <v>1297</v>
          </cell>
          <cell r="S762" t="str">
            <v>B01</v>
          </cell>
        </row>
        <row r="763">
          <cell r="B763" t="str">
            <v>9824</v>
          </cell>
          <cell r="C763" t="str">
            <v>SELECT MARK ASR</v>
          </cell>
          <cell r="D763" t="str">
            <v>9824</v>
          </cell>
          <cell r="E763" t="str">
            <v>9814</v>
          </cell>
          <cell r="F763" t="str">
            <v>5000</v>
          </cell>
          <cell r="G763" t="str">
            <v>5000</v>
          </cell>
          <cell r="H763" t="str">
            <v>1000</v>
          </cell>
          <cell r="I763" t="str">
            <v>C</v>
          </cell>
          <cell r="J763" t="str">
            <v>2</v>
          </cell>
          <cell r="K763" t="str">
            <v>B01</v>
          </cell>
          <cell r="L763" t="str">
            <v>62</v>
          </cell>
          <cell r="M763" t="str">
            <v>99</v>
          </cell>
          <cell r="N763" t="str">
            <v>D</v>
          </cell>
          <cell r="O763" t="str">
            <v>C</v>
          </cell>
          <cell r="P763" t="str">
            <v>V</v>
          </cell>
          <cell r="Q763"/>
          <cell r="R763" t="str">
            <v>1297</v>
          </cell>
          <cell r="S763" t="str">
            <v>B01</v>
          </cell>
        </row>
        <row r="764">
          <cell r="B764" t="str">
            <v>9825</v>
          </cell>
          <cell r="C764" t="str">
            <v>VP SALES</v>
          </cell>
          <cell r="D764" t="str">
            <v>9825</v>
          </cell>
          <cell r="E764" t="str">
            <v>9825</v>
          </cell>
          <cell r="F764" t="str">
            <v>5000</v>
          </cell>
          <cell r="G764" t="str">
            <v>5000</v>
          </cell>
          <cell r="H764" t="str">
            <v>1000</v>
          </cell>
          <cell r="I764" t="str">
            <v>C</v>
          </cell>
          <cell r="J764" t="str">
            <v>2</v>
          </cell>
          <cell r="K764" t="str">
            <v>B01</v>
          </cell>
          <cell r="L764" t="str">
            <v>93</v>
          </cell>
          <cell r="M764" t="str">
            <v>99</v>
          </cell>
          <cell r="N764" t="str">
            <v>D</v>
          </cell>
          <cell r="O764" t="str">
            <v>C</v>
          </cell>
          <cell r="P764" t="str">
            <v>V</v>
          </cell>
          <cell r="Q764"/>
          <cell r="R764" t="str">
            <v>1297</v>
          </cell>
          <cell r="S764" t="str">
            <v>B01</v>
          </cell>
        </row>
        <row r="765">
          <cell r="B765" t="str">
            <v>9827</v>
          </cell>
          <cell r="C765" t="str">
            <v>AM-LGE GRP ACCT SVC</v>
          </cell>
          <cell r="D765" t="str">
            <v>9827</v>
          </cell>
          <cell r="E765" t="str">
            <v>3934</v>
          </cell>
          <cell r="F765" t="str">
            <v>5000</v>
          </cell>
          <cell r="G765" t="str">
            <v>5000</v>
          </cell>
          <cell r="H765" t="str">
            <v>1000</v>
          </cell>
          <cell r="I765" t="str">
            <v>C</v>
          </cell>
          <cell r="J765" t="str">
            <v>2</v>
          </cell>
          <cell r="K765" t="str">
            <v>B01</v>
          </cell>
          <cell r="L765" t="str">
            <v>62</v>
          </cell>
          <cell r="M765" t="str">
            <v>99</v>
          </cell>
          <cell r="N765" t="str">
            <v>D</v>
          </cell>
          <cell r="O765" t="str">
            <v>C</v>
          </cell>
          <cell r="P765" t="str">
            <v>V</v>
          </cell>
          <cell r="Q765"/>
          <cell r="R765" t="str">
            <v>1297</v>
          </cell>
          <cell r="S765" t="str">
            <v>B01</v>
          </cell>
        </row>
        <row r="766">
          <cell r="B766" t="str">
            <v>9855</v>
          </cell>
          <cell r="C766" t="str">
            <v>SALES MGMT</v>
          </cell>
          <cell r="D766" t="str">
            <v>9825</v>
          </cell>
          <cell r="E766" t="str">
            <v>9825</v>
          </cell>
          <cell r="F766" t="str">
            <v>5000</v>
          </cell>
          <cell r="G766" t="str">
            <v>5000</v>
          </cell>
          <cell r="H766" t="str">
            <v>1000</v>
          </cell>
          <cell r="I766" t="str">
            <v>C</v>
          </cell>
          <cell r="J766" t="str">
            <v>2</v>
          </cell>
          <cell r="K766" t="str">
            <v>B01</v>
          </cell>
          <cell r="L766"/>
          <cell r="M766" t="str">
            <v>99</v>
          </cell>
          <cell r="N766" t="str">
            <v>D</v>
          </cell>
          <cell r="O766" t="str">
            <v>C</v>
          </cell>
          <cell r="P766" t="str">
            <v>V</v>
          </cell>
          <cell r="Q766"/>
          <cell r="R766" t="str">
            <v>0604</v>
          </cell>
          <cell r="S766" t="str">
            <v>B01</v>
          </cell>
        </row>
        <row r="767">
          <cell r="B767" t="str">
            <v>9875</v>
          </cell>
          <cell r="C767" t="str">
            <v>DIS MGMT-FEP</v>
          </cell>
          <cell r="D767" t="str">
            <v>3247</v>
          </cell>
          <cell r="E767" t="str">
            <v>8845</v>
          </cell>
          <cell r="F767" t="str">
            <v>8594</v>
          </cell>
          <cell r="G767" t="str">
            <v>7000</v>
          </cell>
          <cell r="H767" t="str">
            <v>1000</v>
          </cell>
          <cell r="I767" t="str">
            <v>C</v>
          </cell>
          <cell r="J767" t="str">
            <v>3</v>
          </cell>
          <cell r="K767" t="str">
            <v>B10</v>
          </cell>
          <cell r="L767" t="str">
            <v>12</v>
          </cell>
          <cell r="M767" t="str">
            <v>K10</v>
          </cell>
          <cell r="N767" t="str">
            <v>D</v>
          </cell>
          <cell r="O767"/>
          <cell r="P767"/>
          <cell r="Q767"/>
          <cell r="R767" t="str">
            <v>0703</v>
          </cell>
          <cell r="S767" t="str">
            <v>B10</v>
          </cell>
        </row>
        <row r="768">
          <cell r="B768" t="str">
            <v>9879</v>
          </cell>
          <cell r="C768" t="str">
            <v>11 BEACON STREET</v>
          </cell>
          <cell r="D768" t="str">
            <v>9890</v>
          </cell>
          <cell r="E768" t="str">
            <v>9890</v>
          </cell>
          <cell r="F768" t="str">
            <v>9890</v>
          </cell>
          <cell r="G768" t="str">
            <v>9470</v>
          </cell>
          <cell r="H768" t="str">
            <v>1000</v>
          </cell>
          <cell r="I768" t="str">
            <v>C</v>
          </cell>
          <cell r="J768" t="str">
            <v>2</v>
          </cell>
          <cell r="K768" t="str">
            <v>S23</v>
          </cell>
          <cell r="L768" t="str">
            <v>01</v>
          </cell>
          <cell r="M768" t="str">
            <v>99</v>
          </cell>
          <cell r="N768" t="str">
            <v>O</v>
          </cell>
          <cell r="O768" t="str">
            <v>G</v>
          </cell>
          <cell r="P768" t="str">
            <v>F</v>
          </cell>
          <cell r="Q768"/>
          <cell r="R768" t="str">
            <v>0201</v>
          </cell>
          <cell r="S768" t="str">
            <v>S23</v>
          </cell>
        </row>
        <row r="769">
          <cell r="B769" t="str">
            <v>9880</v>
          </cell>
          <cell r="C769" t="str">
            <v>HANCOCK ST RHL   009</v>
          </cell>
          <cell r="D769" t="str">
            <v>9890</v>
          </cell>
          <cell r="E769" t="str">
            <v>9890</v>
          </cell>
          <cell r="F769" t="str">
            <v>9890</v>
          </cell>
          <cell r="G769" t="str">
            <v>9470</v>
          </cell>
          <cell r="H769" t="str">
            <v>1000</v>
          </cell>
          <cell r="I769" t="str">
            <v>C</v>
          </cell>
          <cell r="J769" t="str">
            <v>2</v>
          </cell>
          <cell r="K769" t="str">
            <v>S23</v>
          </cell>
          <cell r="L769" t="str">
            <v>99</v>
          </cell>
          <cell r="M769" t="str">
            <v>E</v>
          </cell>
          <cell r="N769" t="str">
            <v>O</v>
          </cell>
          <cell r="O769" t="str">
            <v>G</v>
          </cell>
          <cell r="P769" t="str">
            <v>F</v>
          </cell>
          <cell r="Q769"/>
          <cell r="R769"/>
          <cell r="S769" t="str">
            <v>S23</v>
          </cell>
        </row>
        <row r="770">
          <cell r="B770" t="str">
            <v>9881</v>
          </cell>
          <cell r="C770" t="str">
            <v>25 NEWPORT AVE   012</v>
          </cell>
          <cell r="D770" t="str">
            <v>9890</v>
          </cell>
          <cell r="E770" t="str">
            <v>9890</v>
          </cell>
          <cell r="F770" t="str">
            <v>9890</v>
          </cell>
          <cell r="G770" t="str">
            <v>9470</v>
          </cell>
          <cell r="H770" t="str">
            <v>1000</v>
          </cell>
          <cell r="I770" t="str">
            <v>C</v>
          </cell>
          <cell r="J770" t="str">
            <v>2</v>
          </cell>
          <cell r="K770" t="str">
            <v>S23</v>
          </cell>
          <cell r="L770" t="str">
            <v>99</v>
          </cell>
          <cell r="M770" t="str">
            <v>E</v>
          </cell>
          <cell r="N770" t="str">
            <v>O</v>
          </cell>
          <cell r="O770" t="str">
            <v>G</v>
          </cell>
          <cell r="P770" t="str">
            <v>F</v>
          </cell>
          <cell r="Q770"/>
          <cell r="R770" t="str">
            <v>0788</v>
          </cell>
          <cell r="S770" t="str">
            <v>S23</v>
          </cell>
        </row>
        <row r="771">
          <cell r="B771" t="str">
            <v>9883</v>
          </cell>
          <cell r="C771" t="str">
            <v>100 NEWPORT AVE  008</v>
          </cell>
          <cell r="D771" t="str">
            <v>9890</v>
          </cell>
          <cell r="E771" t="str">
            <v>9890</v>
          </cell>
          <cell r="F771" t="str">
            <v>9890</v>
          </cell>
          <cell r="G771" t="str">
            <v>9470</v>
          </cell>
          <cell r="H771" t="str">
            <v>1000</v>
          </cell>
          <cell r="I771" t="str">
            <v>C</v>
          </cell>
          <cell r="J771" t="str">
            <v>2</v>
          </cell>
          <cell r="K771" t="str">
            <v>S23</v>
          </cell>
          <cell r="L771" t="str">
            <v>99</v>
          </cell>
          <cell r="M771" t="str">
            <v>E</v>
          </cell>
          <cell r="N771" t="str">
            <v>O</v>
          </cell>
          <cell r="O771" t="str">
            <v>G</v>
          </cell>
          <cell r="P771" t="str">
            <v>F</v>
          </cell>
          <cell r="Q771"/>
          <cell r="R771" t="str">
            <v>0788</v>
          </cell>
          <cell r="S771" t="str">
            <v>S23</v>
          </cell>
        </row>
        <row r="772">
          <cell r="B772" t="str">
            <v>9887</v>
          </cell>
          <cell r="C772" t="str">
            <v>ROCKLAND RHL     067</v>
          </cell>
          <cell r="D772" t="str">
            <v>9890</v>
          </cell>
          <cell r="E772" t="str">
            <v>9890</v>
          </cell>
          <cell r="F772" t="str">
            <v>9890</v>
          </cell>
          <cell r="G772" t="str">
            <v>9470</v>
          </cell>
          <cell r="H772" t="str">
            <v>1000</v>
          </cell>
          <cell r="I772" t="str">
            <v>C</v>
          </cell>
          <cell r="J772" t="str">
            <v>2</v>
          </cell>
          <cell r="K772" t="str">
            <v>S23</v>
          </cell>
          <cell r="L772" t="str">
            <v>99</v>
          </cell>
          <cell r="M772" t="str">
            <v>E</v>
          </cell>
          <cell r="N772" t="str">
            <v>O</v>
          </cell>
          <cell r="O772" t="str">
            <v>G</v>
          </cell>
          <cell r="P772" t="str">
            <v>F</v>
          </cell>
          <cell r="Q772"/>
          <cell r="R772"/>
          <cell r="S772" t="str">
            <v>S23</v>
          </cell>
        </row>
        <row r="773">
          <cell r="B773" t="str">
            <v>9890</v>
          </cell>
          <cell r="C773" t="str">
            <v>RHL DIRECT OFFSET</v>
          </cell>
          <cell r="D773" t="str">
            <v>9890</v>
          </cell>
          <cell r="E773" t="str">
            <v>9890</v>
          </cell>
          <cell r="F773" t="str">
            <v>9890</v>
          </cell>
          <cell r="G773" t="str">
            <v>9470</v>
          </cell>
          <cell r="H773" t="str">
            <v>1000</v>
          </cell>
          <cell r="I773" t="str">
            <v>C</v>
          </cell>
          <cell r="J773" t="str">
            <v>2</v>
          </cell>
          <cell r="K773" t="str">
            <v>S23</v>
          </cell>
          <cell r="L773" t="str">
            <v>99</v>
          </cell>
          <cell r="M773" t="str">
            <v>99</v>
          </cell>
          <cell r="N773" t="str">
            <v>O</v>
          </cell>
          <cell r="O773" t="str">
            <v>G</v>
          </cell>
          <cell r="P773" t="str">
            <v>F</v>
          </cell>
          <cell r="Q773"/>
          <cell r="R773"/>
          <cell r="S773" t="str">
            <v>S23</v>
          </cell>
        </row>
        <row r="774">
          <cell r="B774" t="str">
            <v>9893</v>
          </cell>
          <cell r="C774" t="str">
            <v>DORCHESTER RHL   010</v>
          </cell>
          <cell r="D774" t="str">
            <v>9890</v>
          </cell>
          <cell r="E774" t="str">
            <v>9890</v>
          </cell>
          <cell r="F774" t="str">
            <v>9890</v>
          </cell>
          <cell r="G774" t="str">
            <v>9470</v>
          </cell>
          <cell r="H774" t="str">
            <v>1000</v>
          </cell>
          <cell r="I774" t="str">
            <v>C</v>
          </cell>
          <cell r="J774" t="str">
            <v>2</v>
          </cell>
          <cell r="K774" t="str">
            <v>S23</v>
          </cell>
          <cell r="L774" t="str">
            <v>99</v>
          </cell>
          <cell r="M774" t="str">
            <v>99</v>
          </cell>
          <cell r="N774" t="str">
            <v>O</v>
          </cell>
          <cell r="O774" t="str">
            <v>G</v>
          </cell>
          <cell r="P774" t="str">
            <v>F</v>
          </cell>
          <cell r="Q774"/>
          <cell r="R774"/>
          <cell r="S774" t="str">
            <v>S23</v>
          </cell>
        </row>
        <row r="775">
          <cell r="B775" t="str">
            <v>9905</v>
          </cell>
          <cell r="C775" t="str">
            <v>OAP SERVICE CHARGE</v>
          </cell>
          <cell r="D775" t="str">
            <v>9470</v>
          </cell>
          <cell r="E775" t="str">
            <v>9470</v>
          </cell>
          <cell r="F775" t="str">
            <v>9470</v>
          </cell>
          <cell r="G775" t="str">
            <v>9470</v>
          </cell>
          <cell r="H775" t="str">
            <v>1000</v>
          </cell>
          <cell r="I775" t="str">
            <v>C</v>
          </cell>
          <cell r="J775" t="str">
            <v>2</v>
          </cell>
          <cell r="K775" t="str">
            <v>S28</v>
          </cell>
          <cell r="L775" t="str">
            <v>67</v>
          </cell>
          <cell r="M775" t="str">
            <v>99</v>
          </cell>
          <cell r="N775" t="str">
            <v>O</v>
          </cell>
          <cell r="O775" t="str">
            <v>C</v>
          </cell>
          <cell r="P775" t="str">
            <v>V</v>
          </cell>
          <cell r="Q775"/>
          <cell r="R775" t="str">
            <v>1297</v>
          </cell>
          <cell r="S775" t="str">
            <v>S28</v>
          </cell>
        </row>
        <row r="776">
          <cell r="B776" t="str">
            <v>9910</v>
          </cell>
          <cell r="C776" t="str">
            <v>SUSPENSE PAYROLL</v>
          </cell>
          <cell r="D776" t="str">
            <v>3230</v>
          </cell>
          <cell r="E776" t="str">
            <v>3230</v>
          </cell>
          <cell r="F776" t="str">
            <v>3230</v>
          </cell>
          <cell r="G776" t="str">
            <v>9470</v>
          </cell>
          <cell r="H776" t="str">
            <v>1000</v>
          </cell>
          <cell r="I776" t="str">
            <v>C</v>
          </cell>
          <cell r="J776" t="str">
            <v>2</v>
          </cell>
          <cell r="K776" t="str">
            <v>S28</v>
          </cell>
          <cell r="L776" t="str">
            <v>99</v>
          </cell>
          <cell r="M776" t="str">
            <v>99</v>
          </cell>
          <cell r="N776" t="str">
            <v>O</v>
          </cell>
          <cell r="O776" t="str">
            <v>G</v>
          </cell>
          <cell r="P776" t="str">
            <v>F</v>
          </cell>
          <cell r="Q776"/>
          <cell r="R776"/>
          <cell r="S776" t="str">
            <v>S28</v>
          </cell>
        </row>
        <row r="777">
          <cell r="B777" t="str">
            <v>9913</v>
          </cell>
          <cell r="C777" t="str">
            <v>NORWOOD RHL      088</v>
          </cell>
          <cell r="D777" t="str">
            <v>9995</v>
          </cell>
          <cell r="E777" t="str">
            <v>9995</v>
          </cell>
          <cell r="F777" t="str">
            <v>9890</v>
          </cell>
          <cell r="G777" t="str">
            <v>9470</v>
          </cell>
          <cell r="H777" t="str">
            <v>1000</v>
          </cell>
          <cell r="I777" t="str">
            <v>C</v>
          </cell>
          <cell r="J777" t="str">
            <v>2</v>
          </cell>
          <cell r="K777" t="str">
            <v>S23</v>
          </cell>
          <cell r="L777" t="str">
            <v>99</v>
          </cell>
          <cell r="M777" t="str">
            <v>99</v>
          </cell>
          <cell r="N777" t="str">
            <v>O</v>
          </cell>
          <cell r="O777" t="str">
            <v>G</v>
          </cell>
          <cell r="P777" t="str">
            <v>F</v>
          </cell>
          <cell r="Q777"/>
          <cell r="R777"/>
          <cell r="S777" t="str">
            <v>S23</v>
          </cell>
        </row>
        <row r="778">
          <cell r="B778" t="str">
            <v>9926</v>
          </cell>
          <cell r="C778" t="str">
            <v>GODDARD RHL</v>
          </cell>
          <cell r="D778" t="str">
            <v>9995</v>
          </cell>
          <cell r="E778" t="str">
            <v>9995</v>
          </cell>
          <cell r="F778" t="str">
            <v>9890</v>
          </cell>
          <cell r="G778" t="str">
            <v>9470</v>
          </cell>
          <cell r="H778" t="str">
            <v>1000</v>
          </cell>
          <cell r="I778" t="str">
            <v>C</v>
          </cell>
          <cell r="J778" t="str">
            <v>2</v>
          </cell>
          <cell r="K778" t="str">
            <v>B15</v>
          </cell>
          <cell r="L778" t="str">
            <v>99</v>
          </cell>
          <cell r="M778" t="str">
            <v>99</v>
          </cell>
          <cell r="N778" t="str">
            <v>D</v>
          </cell>
          <cell r="O778" t="str">
            <v>G</v>
          </cell>
          <cell r="P778" t="str">
            <v>F</v>
          </cell>
          <cell r="Q778"/>
          <cell r="R778" t="str">
            <v>0793</v>
          </cell>
          <cell r="S778" t="str">
            <v>B15</v>
          </cell>
        </row>
        <row r="779">
          <cell r="B779" t="str">
            <v>9928</v>
          </cell>
          <cell r="C779" t="str">
            <v>RAYNHAM RHL</v>
          </cell>
          <cell r="D779" t="str">
            <v>9995</v>
          </cell>
          <cell r="E779" t="str">
            <v>9995</v>
          </cell>
          <cell r="F779" t="str">
            <v>9890</v>
          </cell>
          <cell r="G779" t="str">
            <v>9470</v>
          </cell>
          <cell r="H779" t="str">
            <v>1000</v>
          </cell>
          <cell r="I779" t="str">
            <v>C</v>
          </cell>
          <cell r="J779" t="str">
            <v>2</v>
          </cell>
          <cell r="K779" t="str">
            <v>B15</v>
          </cell>
          <cell r="L779" t="str">
            <v>99</v>
          </cell>
          <cell r="M779" t="str">
            <v>99</v>
          </cell>
          <cell r="N779" t="str">
            <v>D</v>
          </cell>
          <cell r="O779" t="str">
            <v>G</v>
          </cell>
          <cell r="P779" t="str">
            <v>F</v>
          </cell>
          <cell r="Q779"/>
          <cell r="R779" t="str">
            <v>0793</v>
          </cell>
          <cell r="S779" t="str">
            <v>B15</v>
          </cell>
        </row>
        <row r="780">
          <cell r="B780" t="str">
            <v>9930</v>
          </cell>
          <cell r="C780" t="str">
            <v>PROCESS CONTROL</v>
          </cell>
          <cell r="D780" t="str">
            <v>9940</v>
          </cell>
          <cell r="E780" t="str">
            <v>5430</v>
          </cell>
          <cell r="F780" t="str">
            <v>5300</v>
          </cell>
          <cell r="G780" t="str">
            <v>5000</v>
          </cell>
          <cell r="H780" t="str">
            <v>1000</v>
          </cell>
          <cell r="I780" t="str">
            <v>C</v>
          </cell>
          <cell r="J780" t="str">
            <v>1</v>
          </cell>
          <cell r="K780" t="str">
            <v>B05</v>
          </cell>
          <cell r="L780" t="str">
            <v>66</v>
          </cell>
          <cell r="M780" t="str">
            <v>A</v>
          </cell>
          <cell r="N780" t="str">
            <v>D</v>
          </cell>
          <cell r="O780" t="str">
            <v>C</v>
          </cell>
          <cell r="P780" t="str">
            <v>V</v>
          </cell>
          <cell r="Q780"/>
          <cell r="R780"/>
          <cell r="S780" t="str">
            <v>B05</v>
          </cell>
        </row>
        <row r="781">
          <cell r="B781" t="str">
            <v>9938</v>
          </cell>
          <cell r="C781" t="str">
            <v>WORC PLAZA RHL  073</v>
          </cell>
          <cell r="D781" t="str">
            <v>9890</v>
          </cell>
          <cell r="E781" t="str">
            <v>9890</v>
          </cell>
          <cell r="F781" t="str">
            <v>9890</v>
          </cell>
          <cell r="G781" t="str">
            <v>9470</v>
          </cell>
          <cell r="H781" t="str">
            <v>1000</v>
          </cell>
          <cell r="I781" t="str">
            <v>C</v>
          </cell>
          <cell r="J781" t="str">
            <v>2</v>
          </cell>
          <cell r="K781" t="str">
            <v>S23</v>
          </cell>
          <cell r="L781" t="str">
            <v>99</v>
          </cell>
          <cell r="M781" t="str">
            <v>99</v>
          </cell>
          <cell r="N781" t="str">
            <v>O</v>
          </cell>
          <cell r="O781" t="str">
            <v>G</v>
          </cell>
          <cell r="P781" t="str">
            <v>F</v>
          </cell>
          <cell r="Q781"/>
          <cell r="R781" t="str">
            <v>0794</v>
          </cell>
          <cell r="S781" t="str">
            <v>S23</v>
          </cell>
        </row>
        <row r="782">
          <cell r="B782" t="str">
            <v>9940</v>
          </cell>
          <cell r="C782" t="str">
            <v>DATA CAPTURE ADMIN</v>
          </cell>
          <cell r="D782" t="str">
            <v>9940</v>
          </cell>
          <cell r="E782" t="str">
            <v>5430</v>
          </cell>
          <cell r="F782" t="str">
            <v>5300</v>
          </cell>
          <cell r="G782" t="str">
            <v>5000</v>
          </cell>
          <cell r="H782" t="str">
            <v>1000</v>
          </cell>
          <cell r="I782" t="str">
            <v>C</v>
          </cell>
          <cell r="J782" t="str">
            <v>1</v>
          </cell>
          <cell r="K782" t="str">
            <v>B05</v>
          </cell>
          <cell r="L782" t="str">
            <v>66</v>
          </cell>
          <cell r="M782" t="str">
            <v>A</v>
          </cell>
          <cell r="N782" t="str">
            <v>D</v>
          </cell>
          <cell r="O782" t="str">
            <v>C</v>
          </cell>
          <cell r="P782" t="str">
            <v>V</v>
          </cell>
          <cell r="Q782"/>
          <cell r="R782" t="str">
            <v>0102</v>
          </cell>
          <cell r="S782" t="str">
            <v>B05</v>
          </cell>
        </row>
        <row r="783">
          <cell r="B783" t="str">
            <v>9946</v>
          </cell>
          <cell r="C783" t="str">
            <v>CHESTNUT SPFLD 005</v>
          </cell>
          <cell r="D783" t="str">
            <v>9890</v>
          </cell>
          <cell r="E783" t="str">
            <v>9890</v>
          </cell>
          <cell r="F783" t="str">
            <v>9890</v>
          </cell>
          <cell r="G783" t="str">
            <v>9470</v>
          </cell>
          <cell r="H783" t="str">
            <v>1000</v>
          </cell>
          <cell r="I783" t="str">
            <v>C</v>
          </cell>
          <cell r="J783" t="str">
            <v>2</v>
          </cell>
          <cell r="K783" t="str">
            <v>S23</v>
          </cell>
          <cell r="L783" t="str">
            <v>99</v>
          </cell>
          <cell r="M783" t="str">
            <v>E</v>
          </cell>
          <cell r="N783" t="str">
            <v>O</v>
          </cell>
          <cell r="O783" t="str">
            <v>G</v>
          </cell>
          <cell r="P783" t="str">
            <v>F</v>
          </cell>
          <cell r="Q783" t="str">
            <v>0102</v>
          </cell>
          <cell r="R783" t="str">
            <v>0695</v>
          </cell>
          <cell r="S783" t="str">
            <v>S23</v>
          </cell>
        </row>
        <row r="784">
          <cell r="B784" t="str">
            <v>9954</v>
          </cell>
          <cell r="C784" t="str">
            <v>PITTS NO ST RHL 064</v>
          </cell>
          <cell r="D784" t="str">
            <v>9890</v>
          </cell>
          <cell r="E784" t="str">
            <v>9890</v>
          </cell>
          <cell r="F784" t="str">
            <v>9890</v>
          </cell>
          <cell r="G784" t="str">
            <v>9470</v>
          </cell>
          <cell r="H784" t="str">
            <v>1000</v>
          </cell>
          <cell r="I784" t="str">
            <v>C</v>
          </cell>
          <cell r="J784" t="str">
            <v>2</v>
          </cell>
          <cell r="K784" t="str">
            <v>S23</v>
          </cell>
          <cell r="L784" t="str">
            <v>64</v>
          </cell>
          <cell r="M784" t="str">
            <v>99</v>
          </cell>
          <cell r="N784" t="str">
            <v>O</v>
          </cell>
          <cell r="O784" t="str">
            <v>G</v>
          </cell>
          <cell r="P784" t="str">
            <v>F</v>
          </cell>
          <cell r="Q784"/>
          <cell r="R784" t="str">
            <v>0596</v>
          </cell>
          <cell r="S784" t="str">
            <v>S23</v>
          </cell>
        </row>
        <row r="785">
          <cell r="B785" t="str">
            <v>9956</v>
          </cell>
          <cell r="C785" t="str">
            <v>LANDMARK-CONSTRUCTIO</v>
          </cell>
          <cell r="D785" t="str">
            <v>2992</v>
          </cell>
          <cell r="E785" t="str">
            <v>2992</v>
          </cell>
          <cell r="F785" t="str">
            <v>9890</v>
          </cell>
          <cell r="G785" t="str">
            <v>9470</v>
          </cell>
          <cell r="H785" t="str">
            <v>1000</v>
          </cell>
          <cell r="I785" t="str">
            <v>C</v>
          </cell>
          <cell r="J785" t="str">
            <v>2</v>
          </cell>
          <cell r="K785" t="str">
            <v>S23</v>
          </cell>
          <cell r="L785" t="str">
            <v>01</v>
          </cell>
          <cell r="M785" t="str">
            <v>E</v>
          </cell>
          <cell r="N785" t="str">
            <v>O</v>
          </cell>
          <cell r="O785" t="str">
            <v>G</v>
          </cell>
          <cell r="P785" t="str">
            <v>F</v>
          </cell>
          <cell r="Q785"/>
          <cell r="R785" t="str">
            <v>0300</v>
          </cell>
          <cell r="S785" t="str">
            <v>S23</v>
          </cell>
        </row>
        <row r="786">
          <cell r="B786" t="str">
            <v>9957</v>
          </cell>
          <cell r="C786" t="str">
            <v>SPRINGFIELD-MAIN ST</v>
          </cell>
          <cell r="D786" t="str">
            <v>9890</v>
          </cell>
          <cell r="E786" t="str">
            <v>9890</v>
          </cell>
          <cell r="F786" t="str">
            <v>9890</v>
          </cell>
          <cell r="G786" t="str">
            <v>9470</v>
          </cell>
          <cell r="H786" t="str">
            <v>1000</v>
          </cell>
          <cell r="I786" t="str">
            <v>C</v>
          </cell>
          <cell r="J786" t="str">
            <v>2</v>
          </cell>
          <cell r="K786" t="str">
            <v>S23</v>
          </cell>
          <cell r="L786" t="str">
            <v>68</v>
          </cell>
          <cell r="M786" t="str">
            <v>99</v>
          </cell>
          <cell r="N786" t="str">
            <v>O</v>
          </cell>
          <cell r="O786" t="str">
            <v>G</v>
          </cell>
          <cell r="P786" t="str">
            <v>F</v>
          </cell>
          <cell r="Q786"/>
          <cell r="R786" t="str">
            <v>0600</v>
          </cell>
          <cell r="S786" t="str">
            <v>S23</v>
          </cell>
        </row>
        <row r="787">
          <cell r="B787" t="str">
            <v>9958</v>
          </cell>
          <cell r="C787" t="str">
            <v>LANDMARK-RELOCATION</v>
          </cell>
          <cell r="D787" t="str">
            <v>2992</v>
          </cell>
          <cell r="E787" t="str">
            <v>2992</v>
          </cell>
          <cell r="F787" t="str">
            <v>9890</v>
          </cell>
          <cell r="G787" t="str">
            <v>9470</v>
          </cell>
          <cell r="H787" t="str">
            <v>1000</v>
          </cell>
          <cell r="I787" t="str">
            <v>C</v>
          </cell>
          <cell r="J787" t="str">
            <v>2</v>
          </cell>
          <cell r="K787" t="str">
            <v>S23</v>
          </cell>
          <cell r="L787" t="str">
            <v>01</v>
          </cell>
          <cell r="M787" t="str">
            <v>E</v>
          </cell>
          <cell r="N787" t="str">
            <v>O</v>
          </cell>
          <cell r="O787" t="str">
            <v>G</v>
          </cell>
          <cell r="P787" t="str">
            <v>F</v>
          </cell>
          <cell r="Q787" t="str">
            <v>0102</v>
          </cell>
          <cell r="R787" t="str">
            <v>0700</v>
          </cell>
          <cell r="S787" t="str">
            <v>S23</v>
          </cell>
        </row>
        <row r="788">
          <cell r="B788" t="str">
            <v>9962</v>
          </cell>
          <cell r="C788" t="str">
            <v>MA MEDICAID POL INST</v>
          </cell>
          <cell r="D788" t="str">
            <v>4230</v>
          </cell>
          <cell r="E788" t="str">
            <v>4230</v>
          </cell>
          <cell r="F788" t="str">
            <v>4230</v>
          </cell>
          <cell r="G788" t="str">
            <v>4230</v>
          </cell>
          <cell r="H788" t="str">
            <v>1000</v>
          </cell>
          <cell r="I788" t="str">
            <v>D</v>
          </cell>
          <cell r="J788" t="str">
            <v>4</v>
          </cell>
          <cell r="K788" t="str">
            <v>B09</v>
          </cell>
          <cell r="L788" t="str">
            <v>1</v>
          </cell>
          <cell r="M788"/>
          <cell r="N788" t="str">
            <v>D</v>
          </cell>
          <cell r="O788" t="str">
            <v>G</v>
          </cell>
          <cell r="P788" t="str">
            <v>F</v>
          </cell>
          <cell r="Q788"/>
          <cell r="R788" t="str">
            <v>0603</v>
          </cell>
          <cell r="S788" t="str">
            <v>B09</v>
          </cell>
        </row>
        <row r="789">
          <cell r="B789" t="str">
            <v>9966</v>
          </cell>
          <cell r="C789" t="str">
            <v>LANDMARK IT</v>
          </cell>
          <cell r="D789" t="str">
            <v>2992</v>
          </cell>
          <cell r="E789" t="str">
            <v>2992</v>
          </cell>
          <cell r="F789" t="str">
            <v>9890</v>
          </cell>
          <cell r="G789" t="str">
            <v>9470</v>
          </cell>
          <cell r="H789" t="str">
            <v>1000</v>
          </cell>
          <cell r="I789" t="str">
            <v>C</v>
          </cell>
          <cell r="J789" t="str">
            <v>2</v>
          </cell>
          <cell r="K789" t="str">
            <v>S23</v>
          </cell>
          <cell r="L789" t="str">
            <v>01</v>
          </cell>
          <cell r="M789" t="str">
            <v>E</v>
          </cell>
          <cell r="N789" t="str">
            <v>O</v>
          </cell>
          <cell r="O789" t="str">
            <v>G</v>
          </cell>
          <cell r="P789" t="str">
            <v>F</v>
          </cell>
          <cell r="Q789"/>
          <cell r="R789" t="str">
            <v>0400</v>
          </cell>
          <cell r="S789" t="str">
            <v>S23</v>
          </cell>
        </row>
        <row r="790">
          <cell r="B790" t="str">
            <v>9991</v>
          </cell>
          <cell r="C790" t="str">
            <v>EMPLOYEE BENEFIT</v>
          </cell>
          <cell r="D790" t="str">
            <v>9991</v>
          </cell>
          <cell r="E790" t="str">
            <v>9991</v>
          </cell>
          <cell r="F790" t="str">
            <v>9991</v>
          </cell>
          <cell r="G790" t="str">
            <v>8290</v>
          </cell>
          <cell r="H790" t="str">
            <v>1000</v>
          </cell>
          <cell r="I790" t="str">
            <v>C</v>
          </cell>
          <cell r="J790" t="str">
            <v>2</v>
          </cell>
          <cell r="K790" t="str">
            <v>S25</v>
          </cell>
          <cell r="L790" t="str">
            <v>99</v>
          </cell>
          <cell r="M790" t="str">
            <v>E</v>
          </cell>
          <cell r="N790" t="str">
            <v>O</v>
          </cell>
          <cell r="O790" t="str">
            <v>G</v>
          </cell>
          <cell r="P790" t="str">
            <v>F</v>
          </cell>
          <cell r="Q790"/>
          <cell r="R790"/>
          <cell r="S790" t="str">
            <v>S25</v>
          </cell>
        </row>
        <row r="791">
          <cell r="B791" t="str">
            <v>9995</v>
          </cell>
          <cell r="C791" t="str">
            <v>100 SUMMER ST OCCU</v>
          </cell>
          <cell r="D791" t="str">
            <v>9995</v>
          </cell>
          <cell r="E791" t="str">
            <v>9995</v>
          </cell>
          <cell r="F791" t="str">
            <v>9890</v>
          </cell>
          <cell r="G791" t="str">
            <v>9470</v>
          </cell>
          <cell r="H791" t="str">
            <v>1000</v>
          </cell>
          <cell r="I791" t="str">
            <v>C</v>
          </cell>
          <cell r="J791" t="str">
            <v>2</v>
          </cell>
          <cell r="K791" t="str">
            <v>S23</v>
          </cell>
          <cell r="L791" t="str">
            <v>99</v>
          </cell>
          <cell r="M791" t="str">
            <v>99</v>
          </cell>
          <cell r="N791" t="str">
            <v>O</v>
          </cell>
          <cell r="O791" t="str">
            <v>G</v>
          </cell>
          <cell r="P791" t="str">
            <v>F</v>
          </cell>
          <cell r="Q791"/>
          <cell r="R791"/>
          <cell r="S791" t="str">
            <v>S23</v>
          </cell>
        </row>
        <row r="792">
          <cell r="B792" t="str">
            <v>9997</v>
          </cell>
          <cell r="C792" t="str">
            <v>LANDMARK CTR</v>
          </cell>
          <cell r="D792" t="str">
            <v>9890</v>
          </cell>
          <cell r="E792" t="str">
            <v>9890</v>
          </cell>
          <cell r="F792" t="str">
            <v>9890</v>
          </cell>
          <cell r="G792" t="str">
            <v>9470</v>
          </cell>
          <cell r="H792" t="str">
            <v>1000</v>
          </cell>
          <cell r="I792" t="str">
            <v>C</v>
          </cell>
          <cell r="J792" t="str">
            <v>2</v>
          </cell>
          <cell r="K792" t="str">
            <v>S23</v>
          </cell>
          <cell r="L792" t="str">
            <v>99</v>
          </cell>
          <cell r="M792" t="str">
            <v>E</v>
          </cell>
          <cell r="N792" t="str">
            <v>O</v>
          </cell>
          <cell r="O792" t="str">
            <v>G</v>
          </cell>
          <cell r="P792" t="str">
            <v>F</v>
          </cell>
          <cell r="Q792"/>
          <cell r="R792" t="str">
            <v>0100</v>
          </cell>
          <cell r="S792" t="str">
            <v>S23</v>
          </cell>
        </row>
        <row r="793">
          <cell r="B793" t="str">
            <v>9998</v>
          </cell>
          <cell r="C793" t="str">
            <v>DEPR EXP-MODULR FURN</v>
          </cell>
          <cell r="D793" t="str">
            <v>9470</v>
          </cell>
          <cell r="E793" t="str">
            <v>9470</v>
          </cell>
          <cell r="F793" t="str">
            <v>9470</v>
          </cell>
          <cell r="G793" t="str">
            <v>9470</v>
          </cell>
          <cell r="H793" t="str">
            <v>1000</v>
          </cell>
          <cell r="I793" t="str">
            <v>C</v>
          </cell>
          <cell r="J793" t="str">
            <v>2</v>
          </cell>
          <cell r="K793" t="str">
            <v>S28</v>
          </cell>
          <cell r="L793" t="str">
            <v>99</v>
          </cell>
          <cell r="M793" t="str">
            <v>99</v>
          </cell>
          <cell r="N793" t="str">
            <v>O</v>
          </cell>
          <cell r="O793" t="str">
            <v>G</v>
          </cell>
          <cell r="P793" t="str">
            <v>F</v>
          </cell>
          <cell r="Q793"/>
          <cell r="R793" t="str">
            <v>1191</v>
          </cell>
          <cell r="S793" t="str">
            <v>S28</v>
          </cell>
        </row>
        <row r="794">
          <cell r="B794" t="str">
            <v>A</v>
          </cell>
          <cell r="C794" t="str">
            <v>ASSIGNABLE CORP</v>
          </cell>
          <cell r="D794"/>
          <cell r="E794"/>
          <cell r="F794"/>
          <cell r="G794"/>
          <cell r="H794"/>
          <cell r="I794" t="str">
            <v>A</v>
          </cell>
          <cell r="J794"/>
          <cell r="K794"/>
          <cell r="L794" t="str">
            <v>99</v>
          </cell>
          <cell r="M794"/>
          <cell r="N794"/>
          <cell r="O794"/>
          <cell r="P794"/>
          <cell r="Q794"/>
          <cell r="R794"/>
          <cell r="S794"/>
        </row>
        <row r="795">
          <cell r="B795" t="str">
            <v>B</v>
          </cell>
          <cell r="C795" t="str">
            <v>CORP B</v>
          </cell>
          <cell r="D795"/>
          <cell r="E795"/>
          <cell r="F795"/>
          <cell r="G795"/>
          <cell r="H795"/>
          <cell r="I795" t="str">
            <v>B</v>
          </cell>
          <cell r="J795"/>
          <cell r="K795"/>
          <cell r="L795" t="str">
            <v>99</v>
          </cell>
          <cell r="M795"/>
          <cell r="N795"/>
          <cell r="O795"/>
          <cell r="P795"/>
          <cell r="Q795"/>
          <cell r="R795"/>
          <cell r="S795"/>
        </row>
        <row r="796">
          <cell r="B796" t="str">
            <v>C</v>
          </cell>
          <cell r="C796" t="str">
            <v>BLUE CROSS CORP</v>
          </cell>
          <cell r="D796"/>
          <cell r="E796"/>
          <cell r="F796"/>
          <cell r="G796"/>
          <cell r="H796"/>
          <cell r="I796" t="str">
            <v>C</v>
          </cell>
          <cell r="J796"/>
          <cell r="K796"/>
          <cell r="L796" t="str">
            <v>99</v>
          </cell>
          <cell r="M796"/>
          <cell r="N796"/>
          <cell r="O796"/>
          <cell r="P796"/>
          <cell r="Q796"/>
          <cell r="R796"/>
          <cell r="S796"/>
        </row>
        <row r="797">
          <cell r="B797" t="str">
            <v>D</v>
          </cell>
          <cell r="C797" t="str">
            <v>CORP D</v>
          </cell>
          <cell r="D797"/>
          <cell r="E797"/>
          <cell r="F797"/>
          <cell r="G797"/>
          <cell r="H797"/>
          <cell r="I797" t="str">
            <v>D</v>
          </cell>
          <cell r="J797"/>
          <cell r="K797"/>
          <cell r="L797" t="str">
            <v>99</v>
          </cell>
          <cell r="M797"/>
          <cell r="N797"/>
          <cell r="O797"/>
          <cell r="P797"/>
          <cell r="Q797"/>
          <cell r="R797"/>
          <cell r="S797"/>
        </row>
        <row r="798">
          <cell r="B798" t="str">
            <v>E</v>
          </cell>
          <cell r="C798" t="str">
            <v>IS TRANSTER CORP</v>
          </cell>
          <cell r="D798"/>
          <cell r="E798"/>
          <cell r="F798"/>
          <cell r="G798"/>
          <cell r="H798"/>
          <cell r="I798" t="str">
            <v>E</v>
          </cell>
          <cell r="J798"/>
          <cell r="K798"/>
          <cell r="L798" t="str">
            <v>99</v>
          </cell>
          <cell r="M798"/>
          <cell r="N798"/>
          <cell r="O798"/>
          <cell r="P798"/>
          <cell r="Q798"/>
          <cell r="R798"/>
          <cell r="S798"/>
        </row>
        <row r="799">
          <cell r="B799" t="str">
            <v>F</v>
          </cell>
          <cell r="C799" t="str">
            <v>CORP F</v>
          </cell>
          <cell r="D799"/>
          <cell r="E799"/>
          <cell r="F799"/>
          <cell r="G799"/>
          <cell r="H799"/>
          <cell r="I799" t="str">
            <v>F</v>
          </cell>
          <cell r="J799"/>
          <cell r="K799"/>
          <cell r="L799" t="str">
            <v>99</v>
          </cell>
          <cell r="M799"/>
          <cell r="N799"/>
          <cell r="O799"/>
          <cell r="P799"/>
          <cell r="Q799"/>
          <cell r="R799"/>
          <cell r="S799"/>
        </row>
        <row r="800">
          <cell r="B800" t="str">
            <v>G</v>
          </cell>
          <cell r="C800" t="str">
            <v>CORP G</v>
          </cell>
          <cell r="D800"/>
          <cell r="E800"/>
          <cell r="F800"/>
          <cell r="G800"/>
          <cell r="H800"/>
          <cell r="I800" t="str">
            <v>G</v>
          </cell>
          <cell r="J800"/>
          <cell r="K800"/>
          <cell r="L800" t="str">
            <v>99</v>
          </cell>
          <cell r="M800"/>
          <cell r="N800"/>
          <cell r="O800"/>
          <cell r="P800"/>
          <cell r="Q800"/>
          <cell r="R800"/>
          <cell r="S800"/>
        </row>
        <row r="801">
          <cell r="B801" t="str">
            <v>H</v>
          </cell>
          <cell r="C801" t="str">
            <v>CORP H</v>
          </cell>
          <cell r="D801"/>
          <cell r="E801"/>
          <cell r="F801"/>
          <cell r="G801"/>
          <cell r="H801"/>
          <cell r="I801" t="str">
            <v>H</v>
          </cell>
          <cell r="J801"/>
          <cell r="K801"/>
          <cell r="L801" t="str">
            <v>99</v>
          </cell>
          <cell r="M801"/>
          <cell r="N801"/>
          <cell r="O801"/>
          <cell r="P801"/>
          <cell r="Q801"/>
          <cell r="R801"/>
          <cell r="S801"/>
        </row>
        <row r="802">
          <cell r="B802" t="str">
            <v>K</v>
          </cell>
          <cell r="C802" t="str">
            <v>CARING FOR CHILDREN</v>
          </cell>
          <cell r="D802"/>
          <cell r="E802"/>
          <cell r="F802"/>
          <cell r="G802"/>
          <cell r="H802"/>
          <cell r="I802" t="str">
            <v>K</v>
          </cell>
          <cell r="J802"/>
          <cell r="K802"/>
          <cell r="L802" t="str">
            <v>99</v>
          </cell>
          <cell r="M802"/>
          <cell r="N802"/>
          <cell r="O802"/>
          <cell r="P802"/>
          <cell r="Q802"/>
          <cell r="R802"/>
          <cell r="S802"/>
        </row>
      </sheetData>
      <sheetData sheetId="4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97SRBRVS"/>
      <sheetName val="License"/>
      <sheetName val="Controls"/>
      <sheetName val="Assump"/>
      <sheetName val="Input Flags"/>
      <sheetName val="Input"/>
      <sheetName val="Demog"/>
      <sheetName val="Reimb1"/>
      <sheetName val="Reimb2"/>
      <sheetName val="Fee Input"/>
      <sheetName val="RBRVS CF"/>
      <sheetName val="Changes to Med-Surg"/>
      <sheetName val="Worksheets"/>
      <sheetName val="OON Worksheets"/>
      <sheetName val="Rx Rating"/>
      <sheetName val="Premiums by Tier"/>
      <sheetName val="Plan Description"/>
      <sheetName val="Assumptions"/>
      <sheetName val="Plan Design"/>
      <sheetName val="User Input"/>
      <sheetName val="Quarterly Rates"/>
      <sheetName val="Prem. Rate Dev. "/>
      <sheetName val="Summary"/>
      <sheetName val="CPDs"/>
      <sheetName val="Matrix"/>
      <sheetName val="PCP_SCP Summary"/>
      <sheetName val="Age Gender"/>
      <sheetName val="Area"/>
      <sheetName val="Print Flags"/>
      <sheetName val="Blank1"/>
      <sheetName val="Blank2"/>
    </sheetNames>
    <sheetDataSet>
      <sheetData sheetId="0"/>
      <sheetData sheetId="1"/>
      <sheetData sheetId="2" refreshError="1">
        <row r="207">
          <cell r="C207" t="b">
            <v>0</v>
          </cell>
        </row>
        <row r="208">
          <cell r="C208" t="b">
            <v>0</v>
          </cell>
        </row>
        <row r="209">
          <cell r="C209" t="b">
            <v>0</v>
          </cell>
        </row>
        <row r="210">
          <cell r="C210" t="b">
            <v>0</v>
          </cell>
        </row>
        <row r="211">
          <cell r="C211" t="b">
            <v>0</v>
          </cell>
        </row>
        <row r="212">
          <cell r="C212" t="b">
            <v>0</v>
          </cell>
        </row>
        <row r="213">
          <cell r="C213" t="b">
            <v>0</v>
          </cell>
        </row>
        <row r="214">
          <cell r="C214" t="b">
            <v>0</v>
          </cell>
        </row>
        <row r="215">
          <cell r="C215" t="b">
            <v>0</v>
          </cell>
        </row>
        <row r="216">
          <cell r="C216" t="b">
            <v>0</v>
          </cell>
        </row>
        <row r="217">
          <cell r="C217" t="b">
            <v>0</v>
          </cell>
        </row>
        <row r="218">
          <cell r="C218" t="b">
            <v>0</v>
          </cell>
        </row>
        <row r="219">
          <cell r="C219" t="b">
            <v>0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 Page"/>
      <sheetName val="Lives"/>
      <sheetName val="Estimate Lives"/>
      <sheetName val="Expenses"/>
      <sheetName val="ER Contribs"/>
      <sheetName val="Income II"/>
      <sheetName val="self-pay"/>
      <sheetName val="Income III"/>
      <sheetName val="Investment Income"/>
      <sheetName val="AutoCalc Input"/>
      <sheetName val="Autocalc Output"/>
      <sheetName val="Assumptions"/>
      <sheetName val="Financial Experience &amp; Projects"/>
      <sheetName val="Aggregate ±%"/>
      <sheetName val="% of Totals"/>
      <sheetName val="PMPM"/>
      <sheetName val="PMPM ±%"/>
      <sheetName val="Proj ±%"/>
      <sheetName val="Partial Audit"/>
      <sheetName val="Chart Input I"/>
      <sheetName val="Chart Input II"/>
      <sheetName val="Chart Input III"/>
      <sheetName val="Charts"/>
      <sheetName val="Retirees"/>
      <sheetName val="Retirees(2)"/>
      <sheetName val="Retirees(3)"/>
      <sheetName val="Summary"/>
      <sheetName val="Reserves"/>
      <sheetName val="Reserve Graph"/>
      <sheetName val="CFR Table"/>
      <sheetName val="Trend Form"/>
      <sheetName val="Benefits"/>
      <sheetName val="Combined Summary"/>
      <sheetName val="Self-Pay Aggregate"/>
      <sheetName val="Self-Pay PMPM"/>
      <sheetName val="Self-Pay Rates"/>
      <sheetName val="CLAIMS"/>
      <sheetName val="RX"/>
      <sheetName val="Claims Work"/>
      <sheetName val="projections"/>
      <sheetName val="Retiree Death"/>
      <sheetName val="Navigate"/>
      <sheetName val="Printing"/>
      <sheetName val="Claims Work Exhibi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>
        <row r="25">
          <cell r="A25" t="str">
            <v>Professional Fees</v>
          </cell>
        </row>
        <row r="26">
          <cell r="A26" t="str">
            <v>Coalition Fees</v>
          </cell>
        </row>
        <row r="27">
          <cell r="A27" t="str">
            <v/>
          </cell>
        </row>
        <row r="28">
          <cell r="A28" t="str">
            <v/>
          </cell>
        </row>
        <row r="29">
          <cell r="A29" t="str">
            <v>Other</v>
          </cell>
        </row>
        <row r="200">
          <cell r="A200" t="str">
            <v xml:space="preserve">              Administration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del"/>
      <sheetName val="Census"/>
      <sheetName val="Territory"/>
      <sheetName val="Tobacco"/>
      <sheetName val="BOC's"/>
      <sheetName val="DRUG"/>
      <sheetName val="MLR's"/>
      <sheetName val="SIC"/>
      <sheetName val="PMPM's"/>
      <sheetName val="Demographics"/>
      <sheetName val="MA Field UW Census"/>
      <sheetName val="CallExportForm"/>
    </sheetNames>
    <sheetDataSet>
      <sheetData sheetId="0" refreshError="1">
        <row r="7">
          <cell r="B7">
            <v>0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mo"/>
      <sheetName val="Memo BE"/>
      <sheetName val="Data"/>
      <sheetName val="Data BE"/>
      <sheetName val="PMPM table"/>
      <sheetName val="PMPM table BE"/>
    </sheetNames>
    <sheetDataSet>
      <sheetData sheetId="0">
        <row r="7">
          <cell r="B7" t="str">
            <v>Reserves have decreased in December by $9.6 million, Commercial decreased $6.0 million and Medicare decreased $3.6 million.</v>
          </cell>
        </row>
      </sheetData>
      <sheetData sheetId="1"/>
      <sheetData sheetId="2">
        <row r="3">
          <cell r="B3">
            <v>43800</v>
          </cell>
        </row>
        <row r="4">
          <cell r="C4" t="str">
            <v>201912</v>
          </cell>
        </row>
        <row r="5">
          <cell r="C5" t="str">
            <v>201911</v>
          </cell>
        </row>
      </sheetData>
      <sheetData sheetId="3">
        <row r="3">
          <cell r="B3">
            <v>43800</v>
          </cell>
        </row>
      </sheetData>
      <sheetData sheetId="4">
        <row r="3">
          <cell r="B3">
            <v>43800</v>
          </cell>
        </row>
      </sheetData>
      <sheetData sheetId="5">
        <row r="3">
          <cell r="B3">
            <v>43800</v>
          </cell>
        </row>
      </sheetData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User Input"/>
      <sheetName val="Assump"/>
      <sheetName val="Summary"/>
      <sheetName val="IN Worksheets"/>
      <sheetName val="OON Worksheets"/>
      <sheetName val="CPDs"/>
      <sheetName val="Benefits"/>
      <sheetName val="Reimb1"/>
      <sheetName val="Reimb2"/>
      <sheetName val="Fee Input"/>
      <sheetName val="RBRVS CF"/>
      <sheetName val="Demog"/>
      <sheetName val="PCP_SCP Distribution"/>
      <sheetName val="Area Factors"/>
      <sheetName val="Input Flags"/>
      <sheetName val="Age Gender"/>
      <sheetName val="Area"/>
      <sheetName val="Print Flags"/>
      <sheetName val="GPCI"/>
      <sheetName val="Tables"/>
      <sheetName val="Data Load"/>
    </sheetNames>
    <sheetDataSet>
      <sheetData sheetId="0" refreshError="1"/>
      <sheetData sheetId="1"/>
      <sheetData sheetId="2" refreshError="1"/>
      <sheetData sheetId="3" refreshError="1"/>
      <sheetData sheetId="4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CPDs"/>
    </sheetNames>
    <sheetDataSet>
      <sheetData sheetId="0" refreshError="1"/>
      <sheetData sheetId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rontPage"/>
      <sheetName val="YTD Recon"/>
      <sheetName val="CurrMo Recon"/>
      <sheetName val="YTD_By RateSeg"/>
      <sheetName val="YTD_By RateSegHMOPOS"/>
      <sheetName val="YTD_By RateSegPPO"/>
      <sheetName val="By RateSeg"/>
      <sheetName val="By Anniversary"/>
      <sheetName val="By Top50"/>
      <sheetName val="YTD Summary"/>
      <sheetName val="YTD_Adjusted"/>
      <sheetName val="200807"/>
      <sheetName val="200806"/>
      <sheetName val="200805"/>
      <sheetName val="200804"/>
      <sheetName val="200803"/>
      <sheetName val="200802"/>
      <sheetName val="200801"/>
      <sheetName val="Mar Anniv_Adjusted"/>
      <sheetName val="Top 50"/>
      <sheetName val="Top50Acct"/>
      <sheetName val="ERF"/>
      <sheetName val="ERF_HMOPOS"/>
      <sheetName val="ERF_PPO"/>
      <sheetName val="CRC"/>
      <sheetName val="CRC_HMOPOS"/>
      <sheetName val="CRC_PPO"/>
      <sheetName val="SG"/>
      <sheetName val="SG_HMOPOS"/>
      <sheetName val="SG_PPO"/>
      <sheetName val="Top50"/>
      <sheetName val="Input"/>
      <sheetName val="Curr Anniv"/>
      <sheetName val="Other Anniv"/>
      <sheetName val="Curr Anniv HMOPOS"/>
      <sheetName val="Curr Anniv PPO"/>
      <sheetName val="Other Anniv HMOPOS"/>
      <sheetName val="Other Anniv PPO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>
        <row r="2">
          <cell r="B2" t="str">
            <v>July 08</v>
          </cell>
        </row>
        <row r="3">
          <cell r="B3" t="str">
            <v>Jul 08</v>
          </cell>
        </row>
        <row r="4">
          <cell r="B4" t="str">
            <v>Jun 08</v>
          </cell>
        </row>
      </sheetData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Parameter"/>
      <sheetName val="AlysTable"/>
      <sheetName val="Table1A"/>
      <sheetName val="Table1A(C)"/>
      <sheetName val="Comparison"/>
      <sheetName val="Table2(PPO)"/>
      <sheetName val="Table3(PPO)"/>
      <sheetName val="Rate Model Inputs"/>
      <sheetName val="Trend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old"/>
      <sheetName val="Table4(PPO)old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  <sheetName val="PPP"/>
      <sheetName val="RXMedical_AutoMd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>
        <row r="12">
          <cell r="B12" t="str">
            <v>011</v>
          </cell>
        </row>
      </sheetData>
      <sheetData sheetId="38" refreshError="1"/>
      <sheetData sheetId="39" refreshError="1"/>
      <sheetData sheetId="40" refreshError="1"/>
      <sheetData sheetId="41" refreshError="1">
        <row r="2">
          <cell r="B2" t="str">
            <v>4N</v>
          </cell>
          <cell r="C2">
            <v>0.98199999999999998</v>
          </cell>
          <cell r="D2">
            <v>0.98199999999999998</v>
          </cell>
          <cell r="E2" t="str">
            <v>3G</v>
          </cell>
          <cell r="F2">
            <v>0.68600000000000005</v>
          </cell>
        </row>
        <row r="3">
          <cell r="B3" t="str">
            <v>3W</v>
          </cell>
          <cell r="C3">
            <v>0.97565999999999997</v>
          </cell>
          <cell r="D3">
            <v>0.97565999999999997</v>
          </cell>
          <cell r="E3" t="str">
            <v>4W</v>
          </cell>
          <cell r="F3">
            <v>0.57599999999999996</v>
          </cell>
        </row>
        <row r="4">
          <cell r="B4" t="str">
            <v>4A</v>
          </cell>
          <cell r="C4">
            <v>0.97565999999999997</v>
          </cell>
          <cell r="D4">
            <v>0.97565999999999997</v>
          </cell>
          <cell r="E4" t="str">
            <v>4K</v>
          </cell>
          <cell r="F4">
            <v>0.80400000000000005</v>
          </cell>
        </row>
        <row r="5">
          <cell r="B5" t="str">
            <v>4C</v>
          </cell>
          <cell r="C5">
            <v>0.96253</v>
          </cell>
          <cell r="D5">
            <v>0.96253</v>
          </cell>
          <cell r="E5" t="str">
            <v>C3</v>
          </cell>
          <cell r="F5">
            <v>0.68600000000000005</v>
          </cell>
        </row>
        <row r="6">
          <cell r="B6" t="str">
            <v>4R</v>
          </cell>
          <cell r="C6">
            <v>0.95499999999999996</v>
          </cell>
          <cell r="D6">
            <v>0.95499999999999996</v>
          </cell>
          <cell r="E6" t="str">
            <v>E9</v>
          </cell>
          <cell r="F6">
            <v>0.77900000000000003</v>
          </cell>
        </row>
        <row r="7">
          <cell r="B7" t="str">
            <v>4F</v>
          </cell>
          <cell r="C7">
            <v>0.95141999999999993</v>
          </cell>
          <cell r="D7">
            <v>0.95141999999999993</v>
          </cell>
          <cell r="E7" t="str">
            <v>E8</v>
          </cell>
          <cell r="F7">
            <v>0.77900000000000003</v>
          </cell>
        </row>
        <row r="8">
          <cell r="B8" t="str">
            <v>4O</v>
          </cell>
          <cell r="C8">
            <v>0.98</v>
          </cell>
          <cell r="D8">
            <v>0.98</v>
          </cell>
          <cell r="E8" t="str">
            <v>3C</v>
          </cell>
          <cell r="F8">
            <v>0.87</v>
          </cell>
        </row>
        <row r="9">
          <cell r="B9" t="str">
            <v>9F</v>
          </cell>
          <cell r="C9">
            <v>0.93551392157214652</v>
          </cell>
          <cell r="D9">
            <v>0.93024000000000007</v>
          </cell>
          <cell r="E9" t="str">
            <v>5S</v>
          </cell>
          <cell r="F9">
            <v>0.622</v>
          </cell>
        </row>
        <row r="10">
          <cell r="B10" t="str">
            <v>71</v>
          </cell>
          <cell r="C10">
            <v>0.91698000000000002</v>
          </cell>
          <cell r="D10">
            <v>0.91698000000000002</v>
          </cell>
          <cell r="E10" t="str">
            <v>6S</v>
          </cell>
          <cell r="F10">
            <v>0.59599999999999997</v>
          </cell>
        </row>
        <row r="11">
          <cell r="B11" t="str">
            <v>9G</v>
          </cell>
          <cell r="C11">
            <v>0.88146885232213001</v>
          </cell>
          <cell r="D11">
            <v>0.88135699999999995</v>
          </cell>
          <cell r="E11" t="str">
            <v>6C</v>
          </cell>
          <cell r="F11">
            <v>0.44857613928131351</v>
          </cell>
        </row>
        <row r="12">
          <cell r="B12" t="str">
            <v>28</v>
          </cell>
          <cell r="C12">
            <v>0.84485906738308503</v>
          </cell>
          <cell r="D12">
            <v>0.86299999999999999</v>
          </cell>
          <cell r="E12" t="str">
            <v>6E</v>
          </cell>
          <cell r="F12">
            <v>0.38403245931249658</v>
          </cell>
        </row>
        <row r="13">
          <cell r="B13" t="str">
            <v>92</v>
          </cell>
          <cell r="C13">
            <v>0.75485145104077067</v>
          </cell>
          <cell r="D13">
            <v>0.82499999999999996</v>
          </cell>
          <cell r="E13" t="str">
            <v>6G</v>
          </cell>
          <cell r="F13">
            <v>0.33433857739355549</v>
          </cell>
        </row>
        <row r="14">
          <cell r="B14" t="str">
            <v>72</v>
          </cell>
          <cell r="C14">
            <v>0.81977602392740401</v>
          </cell>
          <cell r="D14">
            <v>0.81967199999999996</v>
          </cell>
        </row>
        <row r="15">
          <cell r="B15" t="str">
            <v>14</v>
          </cell>
          <cell r="C15">
            <v>0.78586577954935999</v>
          </cell>
          <cell r="D15">
            <v>0.80274000000000001</v>
          </cell>
        </row>
        <row r="16">
          <cell r="B16" t="str">
            <v>87</v>
          </cell>
          <cell r="C16">
            <v>0.70648605988681301</v>
          </cell>
          <cell r="D16">
            <v>0.77214000000000005</v>
          </cell>
        </row>
        <row r="17">
          <cell r="B17" t="str">
            <v>C1</v>
          </cell>
          <cell r="C17">
            <v>0.71697388411968455</v>
          </cell>
          <cell r="D17">
            <v>0.75990000000000002</v>
          </cell>
          <cell r="E17" t="str">
            <v xml:space="preserve"> </v>
          </cell>
        </row>
        <row r="18">
          <cell r="B18" t="str">
            <v>95</v>
          </cell>
          <cell r="C18">
            <v>0.73094504527335624</v>
          </cell>
          <cell r="D18">
            <v>0.74663999999999997</v>
          </cell>
        </row>
        <row r="19">
          <cell r="B19" t="str">
            <v>C2</v>
          </cell>
          <cell r="C19">
            <v>0.61586470362465684</v>
          </cell>
          <cell r="D19">
            <v>0.6823800000000001</v>
          </cell>
        </row>
        <row r="20">
          <cell r="B20" t="str">
            <v>M7</v>
          </cell>
          <cell r="C20">
            <v>0.96084000000000003</v>
          </cell>
          <cell r="D20">
            <v>0.96084000000000003</v>
          </cell>
        </row>
        <row r="21">
          <cell r="B21" t="str">
            <v>M8</v>
          </cell>
          <cell r="C21">
            <v>0.86167308408258503</v>
          </cell>
          <cell r="D21">
            <v>0.85138999999999998</v>
          </cell>
        </row>
        <row r="22">
          <cell r="B22" t="str">
            <v>M9</v>
          </cell>
          <cell r="C22">
            <v>0.76639775581709202</v>
          </cell>
          <cell r="D22">
            <v>0.77010000000000001</v>
          </cell>
        </row>
        <row r="23">
          <cell r="B23" t="str">
            <v>N1</v>
          </cell>
          <cell r="C23">
            <v>0.79901533541798608</v>
          </cell>
          <cell r="D23">
            <v>0.78947999999999996</v>
          </cell>
        </row>
        <row r="24">
          <cell r="B24" t="str">
            <v>H1</v>
          </cell>
          <cell r="C24">
            <v>0.996</v>
          </cell>
          <cell r="D24">
            <v>0.996</v>
          </cell>
        </row>
        <row r="25">
          <cell r="B25" t="str">
            <v>H2</v>
          </cell>
          <cell r="C25">
            <v>0.81842662842671965</v>
          </cell>
          <cell r="D25">
            <v>0.83599999999999997</v>
          </cell>
        </row>
        <row r="26">
          <cell r="B26" t="str">
            <v>H3</v>
          </cell>
          <cell r="C26">
            <v>0.73688196275493301</v>
          </cell>
          <cell r="D26">
            <v>0.78100000000000003</v>
          </cell>
        </row>
        <row r="27">
          <cell r="B27" t="str">
            <v>H4</v>
          </cell>
          <cell r="C27">
            <v>0.7104636593527075</v>
          </cell>
          <cell r="D27">
            <v>0.753</v>
          </cell>
        </row>
        <row r="28">
          <cell r="B28" t="str">
            <v>H5</v>
          </cell>
          <cell r="C28">
            <v>0.64711010360631749</v>
          </cell>
          <cell r="D28">
            <v>0.71699999999999997</v>
          </cell>
        </row>
        <row r="29">
          <cell r="B29" t="str">
            <v>DU</v>
          </cell>
          <cell r="C29">
            <v>0.89511358374450578</v>
          </cell>
          <cell r="D29">
            <v>0.89500000000000002</v>
          </cell>
        </row>
        <row r="30">
          <cell r="B30" t="str">
            <v>RA</v>
          </cell>
          <cell r="C30">
            <v>0.68624279553211465</v>
          </cell>
          <cell r="D30">
            <v>0.6976</v>
          </cell>
        </row>
        <row r="31">
          <cell r="B31" t="str">
            <v>RB</v>
          </cell>
          <cell r="C31">
            <v>0.63875946550176721</v>
          </cell>
          <cell r="D31">
            <v>0.67430000000000001</v>
          </cell>
        </row>
        <row r="32">
          <cell r="B32" t="str">
            <v>RC</v>
          </cell>
          <cell r="C32">
            <v>0.55612667149765072</v>
          </cell>
          <cell r="D32">
            <v>0.63790000000000002</v>
          </cell>
        </row>
        <row r="33">
          <cell r="B33" t="str">
            <v>RD</v>
          </cell>
          <cell r="C33">
            <v>0.63344675315615617</v>
          </cell>
          <cell r="D33">
            <v>0.66120000000000001</v>
          </cell>
        </row>
        <row r="34">
          <cell r="B34" t="str">
            <v>RE</v>
          </cell>
          <cell r="C34">
            <v>0.5844219740025024</v>
          </cell>
          <cell r="D34">
            <v>0.62480000000000002</v>
          </cell>
        </row>
        <row r="35">
          <cell r="B35" t="str">
            <v>RF</v>
          </cell>
          <cell r="C35">
            <v>0.52403595788882218</v>
          </cell>
          <cell r="D35">
            <v>0.58840000000000003</v>
          </cell>
        </row>
        <row r="36">
          <cell r="B36" t="str">
            <v>Y6</v>
          </cell>
          <cell r="C36">
            <v>0.63682013324166831</v>
          </cell>
          <cell r="D36">
            <v>0.69599999999999995</v>
          </cell>
        </row>
        <row r="37">
          <cell r="B37" t="str">
            <v>Y7</v>
          </cell>
          <cell r="C37">
            <v>0.54959476425319942</v>
          </cell>
          <cell r="D37">
            <v>0.59799999999999998</v>
          </cell>
        </row>
      </sheetData>
      <sheetData sheetId="42" refreshError="1"/>
      <sheetData sheetId="43" refreshError="1"/>
      <sheetData sheetId="44" refreshError="1"/>
      <sheetData sheetId="45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Data"/>
      <sheetName val="Notes"/>
      <sheetName val="cenend"/>
      <sheetName val="claim"/>
      <sheetName val="cenmid"/>
      <sheetName val="code"/>
      <sheetName val="rating"/>
      <sheetName val="TermAnalysis"/>
      <sheetName val="BOC"/>
      <sheetName val="Rationale Check"/>
      <sheetName val="Trend"/>
      <sheetName val="Summary"/>
      <sheetName val="Comparison"/>
      <sheetName val="Table1A"/>
      <sheetName val="Table1A(c)"/>
      <sheetName val="Table1C"/>
      <sheetName val="PPP"/>
      <sheetName val="RateModel Input"/>
      <sheetName val="PPP2"/>
      <sheetName val="Detail"/>
      <sheetName val="Parameter"/>
      <sheetName val="Data"/>
      <sheetName val="Table1B"/>
      <sheetName val="Table2(HMO)"/>
      <sheetName val="Table2(PPO)"/>
      <sheetName val="Table3(PPO)"/>
      <sheetName val="Table1C(PPO)"/>
      <sheetName val="Table3(HMO)"/>
      <sheetName val="Table4"/>
      <sheetName val="Table5"/>
      <sheetName val="Table6"/>
      <sheetName val="Table7a"/>
      <sheetName val="Table7b"/>
      <sheetName val="Table8"/>
      <sheetName val="Table9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18">
          <cell r="H18">
            <v>6.8181818181818343E-2</v>
          </cell>
        </row>
      </sheetData>
      <sheetData sheetId="12"/>
      <sheetData sheetId="13"/>
      <sheetData sheetId="14"/>
      <sheetData sheetId="15"/>
      <sheetData sheetId="16"/>
      <sheetData sheetId="17" refreshError="1">
        <row r="14">
          <cell r="C14">
            <v>373.2</v>
          </cell>
          <cell r="D14">
            <v>384.95</v>
          </cell>
          <cell r="F14">
            <v>396.56</v>
          </cell>
        </row>
        <row r="20">
          <cell r="D20">
            <v>389.23</v>
          </cell>
          <cell r="F20">
            <v>400.96</v>
          </cell>
        </row>
      </sheetData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scrpt &amp; Assmptn"/>
      <sheetName val="Input Plan"/>
      <sheetName val="Data Adjustments"/>
      <sheetName val="Plan Inputs"/>
      <sheetName val="Pricing Basic Tables"/>
      <sheetName val="Deductible Tables"/>
      <sheetName val="Step 4 Total Util Adj"/>
      <sheetName val="Step 3 Generic Shift"/>
      <sheetName val="Step 2 Preferred Shift"/>
      <sheetName val="Step 1 MO Shift"/>
      <sheetName val="Exclusions"/>
      <sheetName val="Toggle"/>
      <sheetName val="Retail Cost Per Service Calc"/>
      <sheetName val="Coinsurance MinMax"/>
      <sheetName val="MR_Output"/>
      <sheetName val="Final C&amp;U Table"/>
      <sheetName val="RXCOSTPERSERVICE"/>
      <sheetName val="CU by plan"/>
      <sheetName val="Rx_Buzzweb"/>
      <sheetName val="MR Inputs"/>
      <sheetName val="Output"/>
      <sheetName val="PlanLoadSheet"/>
      <sheetName val="JV Pla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>
        <row r="8">
          <cell r="C8" t="str">
            <v>All</v>
          </cell>
        </row>
        <row r="9">
          <cell r="C9" t="str">
            <v>Retail Only</v>
          </cell>
        </row>
        <row r="10">
          <cell r="C10" t="str">
            <v>Brand Only</v>
          </cell>
        </row>
        <row r="11">
          <cell r="C11" t="str">
            <v>Retail Brand Only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 Page"/>
      <sheetName val="Instructions"/>
      <sheetName val="Business Objectives"/>
      <sheetName val="Requirements"/>
      <sheetName val="Deliverables"/>
      <sheetName val="Test Cases"/>
      <sheetName val="Project Acceptance"/>
      <sheetName val="Doc Control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">
          <cell r="A1" t="str">
            <v>Deliverables</v>
          </cell>
        </row>
        <row r="3">
          <cell r="A3" t="str">
            <v>Project Name: &lt;Enter project name&gt;</v>
          </cell>
        </row>
        <row r="5">
          <cell r="A5" t="str">
            <v>Deliverable ID</v>
          </cell>
        </row>
        <row r="6">
          <cell r="A6" t="str">
            <v>Enter unique ID as 
DEL-xxx</v>
          </cell>
        </row>
        <row r="7">
          <cell r="A7" t="str">
            <v>DEL-001</v>
          </cell>
        </row>
        <row r="8">
          <cell r="A8" t="str">
            <v>DEL-002</v>
          </cell>
        </row>
        <row r="9">
          <cell r="A9" t="str">
            <v>DEL-003</v>
          </cell>
        </row>
        <row r="10">
          <cell r="A10" t="str">
            <v>DEL-004</v>
          </cell>
        </row>
        <row r="11">
          <cell r="A11" t="str">
            <v>DEL-005</v>
          </cell>
        </row>
        <row r="12">
          <cell r="A12" t="str">
            <v>DEL-006</v>
          </cell>
        </row>
        <row r="13">
          <cell r="A13" t="str">
            <v>DEL-007</v>
          </cell>
        </row>
        <row r="14">
          <cell r="A14" t="str">
            <v>DEL-008</v>
          </cell>
        </row>
        <row r="15">
          <cell r="A15" t="str">
            <v>DEL-009</v>
          </cell>
        </row>
        <row r="16">
          <cell r="A16" t="str">
            <v>DEL-010</v>
          </cell>
        </row>
        <row r="17">
          <cell r="A17" t="str">
            <v>DEL-011</v>
          </cell>
        </row>
        <row r="18">
          <cell r="A18" t="str">
            <v>DEL-012</v>
          </cell>
        </row>
        <row r="19">
          <cell r="A19" t="str">
            <v>DEL-013</v>
          </cell>
        </row>
        <row r="20">
          <cell r="A20" t="str">
            <v>DEL-014</v>
          </cell>
        </row>
        <row r="21">
          <cell r="A21" t="str">
            <v>DEL-015</v>
          </cell>
        </row>
        <row r="22">
          <cell r="A22" t="str">
            <v>DEL-016</v>
          </cell>
        </row>
        <row r="23">
          <cell r="A23" t="str">
            <v>DEL-019</v>
          </cell>
        </row>
        <row r="24">
          <cell r="A24" t="str">
            <v>DEL-020</v>
          </cell>
        </row>
        <row r="25">
          <cell r="A25" t="str">
            <v>DEL-021</v>
          </cell>
        </row>
        <row r="26">
          <cell r="A26" t="str">
            <v>DEL-022</v>
          </cell>
        </row>
        <row r="27">
          <cell r="A27" t="str">
            <v>DEL-023</v>
          </cell>
        </row>
        <row r="28">
          <cell r="A28" t="str">
            <v>DEL-024</v>
          </cell>
        </row>
        <row r="29">
          <cell r="A29" t="str">
            <v>DEL-025</v>
          </cell>
        </row>
        <row r="30">
          <cell r="A30" t="str">
            <v>DEL-026</v>
          </cell>
        </row>
        <row r="31">
          <cell r="A31" t="str">
            <v>DEL-027</v>
          </cell>
        </row>
        <row r="32">
          <cell r="A32" t="str">
            <v>DEL-028</v>
          </cell>
        </row>
        <row r="33">
          <cell r="A33" t="str">
            <v>DEL-029</v>
          </cell>
        </row>
        <row r="34">
          <cell r="A34" t="str">
            <v>DEL-030</v>
          </cell>
        </row>
        <row r="35">
          <cell r="A35" t="str">
            <v>DEL-031</v>
          </cell>
        </row>
        <row r="36">
          <cell r="A36" t="str">
            <v>DEL-032</v>
          </cell>
        </row>
        <row r="37">
          <cell r="A37" t="str">
            <v>DEL-033</v>
          </cell>
        </row>
        <row r="38">
          <cell r="A38" t="str">
            <v>DEL-034</v>
          </cell>
        </row>
        <row r="39">
          <cell r="A39" t="str">
            <v>DEL-035</v>
          </cell>
        </row>
        <row r="40">
          <cell r="A40" t="str">
            <v>DEL-036</v>
          </cell>
        </row>
        <row r="41">
          <cell r="A41" t="str">
            <v>DEL-037</v>
          </cell>
        </row>
        <row r="42">
          <cell r="A42" t="str">
            <v>DEL-038</v>
          </cell>
        </row>
        <row r="43">
          <cell r="A43" t="str">
            <v>DEL-039</v>
          </cell>
        </row>
        <row r="44">
          <cell r="A44" t="str">
            <v>DEL-040</v>
          </cell>
        </row>
        <row r="45">
          <cell r="A45" t="str">
            <v>DEL-041</v>
          </cell>
        </row>
        <row r="46">
          <cell r="A46" t="str">
            <v>DEL-042</v>
          </cell>
        </row>
        <row r="47">
          <cell r="A47" t="str">
            <v>DEL-043</v>
          </cell>
        </row>
        <row r="48">
          <cell r="A48" t="str">
            <v>DEL-044</v>
          </cell>
        </row>
        <row r="49">
          <cell r="A49" t="str">
            <v>DEL-045</v>
          </cell>
        </row>
        <row r="50">
          <cell r="A50" t="str">
            <v>DEL-046</v>
          </cell>
        </row>
        <row r="51">
          <cell r="A51" t="str">
            <v>DEL-047</v>
          </cell>
        </row>
        <row r="52">
          <cell r="A52" t="str">
            <v>DEL-048</v>
          </cell>
        </row>
        <row r="53">
          <cell r="A53" t="str">
            <v>DEL-049</v>
          </cell>
        </row>
        <row r="54">
          <cell r="A54" t="str">
            <v>DEL-050</v>
          </cell>
        </row>
        <row r="55">
          <cell r="A55" t="str">
            <v>DEL-051</v>
          </cell>
        </row>
        <row r="56">
          <cell r="A56" t="str">
            <v>DEL-052</v>
          </cell>
        </row>
        <row r="57">
          <cell r="A57" t="str">
            <v>DEL-053</v>
          </cell>
        </row>
        <row r="58">
          <cell r="A58" t="str">
            <v>DEL-054</v>
          </cell>
        </row>
        <row r="59">
          <cell r="A59" t="str">
            <v>DEL-055</v>
          </cell>
        </row>
        <row r="60">
          <cell r="A60" t="str">
            <v>DEL-056</v>
          </cell>
        </row>
        <row r="61">
          <cell r="A61" t="str">
            <v>DEL-057</v>
          </cell>
        </row>
        <row r="62">
          <cell r="A62" t="str">
            <v>DEL-058</v>
          </cell>
        </row>
        <row r="63">
          <cell r="A63" t="str">
            <v>DEL-059</v>
          </cell>
        </row>
        <row r="64">
          <cell r="A64" t="str">
            <v>DEL-060</v>
          </cell>
        </row>
        <row r="65">
          <cell r="A65" t="str">
            <v>DEL-061</v>
          </cell>
        </row>
        <row r="66">
          <cell r="A66" t="str">
            <v>DEL-062</v>
          </cell>
        </row>
        <row r="67">
          <cell r="A67" t="str">
            <v>DEL-063</v>
          </cell>
        </row>
        <row r="68">
          <cell r="A68" t="str">
            <v>DEL-064</v>
          </cell>
        </row>
        <row r="69">
          <cell r="A69" t="str">
            <v>DEL-065</v>
          </cell>
        </row>
        <row r="70">
          <cell r="A70" t="str">
            <v>DEL-066</v>
          </cell>
        </row>
        <row r="71">
          <cell r="A71" t="str">
            <v>DEL-067</v>
          </cell>
        </row>
        <row r="72">
          <cell r="A72" t="str">
            <v>DEL-068</v>
          </cell>
        </row>
        <row r="73">
          <cell r="A73" t="str">
            <v>DEL-069</v>
          </cell>
        </row>
        <row r="74">
          <cell r="A74" t="str">
            <v>DEL-070</v>
          </cell>
        </row>
        <row r="75">
          <cell r="A75" t="str">
            <v>DEL-071</v>
          </cell>
        </row>
        <row r="76">
          <cell r="A76" t="str">
            <v>DEL-072</v>
          </cell>
        </row>
        <row r="77">
          <cell r="A77" t="str">
            <v>DEL-073</v>
          </cell>
        </row>
        <row r="78">
          <cell r="A78" t="str">
            <v>DEL-074</v>
          </cell>
        </row>
        <row r="79">
          <cell r="A79" t="str">
            <v>DEL-075</v>
          </cell>
        </row>
        <row r="80">
          <cell r="A80" t="str">
            <v>DEL-076</v>
          </cell>
        </row>
        <row r="81">
          <cell r="A81" t="str">
            <v>DEL-077</v>
          </cell>
        </row>
        <row r="82">
          <cell r="A82" t="str">
            <v>DEL-078</v>
          </cell>
        </row>
        <row r="83">
          <cell r="A83" t="str">
            <v>DEL-079</v>
          </cell>
        </row>
        <row r="84">
          <cell r="A84" t="str">
            <v>DEL-080</v>
          </cell>
        </row>
        <row r="85">
          <cell r="A85" t="str">
            <v>DEL-081</v>
          </cell>
        </row>
        <row r="86">
          <cell r="A86" t="str">
            <v>DEL-082</v>
          </cell>
        </row>
        <row r="87">
          <cell r="A87" t="str">
            <v>DEL-083</v>
          </cell>
        </row>
        <row r="88">
          <cell r="A88" t="str">
            <v>DEL-084</v>
          </cell>
        </row>
        <row r="89">
          <cell r="A89" t="str">
            <v>DEL-085</v>
          </cell>
        </row>
        <row r="90">
          <cell r="A90" t="str">
            <v>DEL-086</v>
          </cell>
        </row>
        <row r="91">
          <cell r="A91" t="str">
            <v>DEL-087</v>
          </cell>
        </row>
        <row r="92">
          <cell r="A92" t="str">
            <v>DEL-088</v>
          </cell>
        </row>
        <row r="93">
          <cell r="A93" t="str">
            <v>DEL-089</v>
          </cell>
        </row>
        <row r="94">
          <cell r="A94" t="str">
            <v>DEL-090</v>
          </cell>
        </row>
        <row r="95">
          <cell r="A95" t="str">
            <v>DEL-091</v>
          </cell>
        </row>
        <row r="96">
          <cell r="A96" t="str">
            <v>DEL-092</v>
          </cell>
        </row>
        <row r="97">
          <cell r="A97" t="str">
            <v>DEL-093</v>
          </cell>
        </row>
        <row r="98">
          <cell r="A98" t="str">
            <v>DEL-094</v>
          </cell>
        </row>
        <row r="99">
          <cell r="A99" t="str">
            <v>DEL-095</v>
          </cell>
        </row>
        <row r="100">
          <cell r="A100" t="str">
            <v>DEL-096</v>
          </cell>
        </row>
        <row r="101">
          <cell r="A101" t="str">
            <v>DEL-097</v>
          </cell>
        </row>
        <row r="102">
          <cell r="A102" t="str">
            <v>DEL-098</v>
          </cell>
        </row>
        <row r="103">
          <cell r="A103" t="str">
            <v>DEL-099</v>
          </cell>
        </row>
        <row r="104">
          <cell r="A104" t="str">
            <v>DEL-100</v>
          </cell>
        </row>
        <row r="105">
          <cell r="A105" t="str">
            <v>DEL-101</v>
          </cell>
        </row>
        <row r="106">
          <cell r="A106" t="str">
            <v>DEL-102</v>
          </cell>
        </row>
        <row r="107">
          <cell r="A107" t="str">
            <v>DEL-103</v>
          </cell>
        </row>
        <row r="108">
          <cell r="A108" t="str">
            <v>DEL-104</v>
          </cell>
        </row>
        <row r="109">
          <cell r="A109" t="str">
            <v>DEL-105</v>
          </cell>
        </row>
        <row r="110">
          <cell r="A110" t="str">
            <v>DEL-106</v>
          </cell>
        </row>
        <row r="111">
          <cell r="A111" t="str">
            <v>DEL-107</v>
          </cell>
        </row>
        <row r="112">
          <cell r="A112" t="str">
            <v>DEL-108</v>
          </cell>
        </row>
        <row r="113">
          <cell r="A113" t="str">
            <v>DEL-109</v>
          </cell>
        </row>
        <row r="114">
          <cell r="A114" t="str">
            <v>DEL-110</v>
          </cell>
        </row>
        <row r="115">
          <cell r="A115" t="str">
            <v>DEL-111</v>
          </cell>
        </row>
        <row r="116">
          <cell r="A116" t="str">
            <v>DEL-112</v>
          </cell>
        </row>
        <row r="117">
          <cell r="A117" t="str">
            <v>DEL-113</v>
          </cell>
        </row>
        <row r="118">
          <cell r="A118" t="str">
            <v>DEL-114</v>
          </cell>
        </row>
        <row r="119">
          <cell r="A119" t="str">
            <v>DEL-115</v>
          </cell>
        </row>
        <row r="120">
          <cell r="A120" t="str">
            <v>DEL-116</v>
          </cell>
        </row>
        <row r="121">
          <cell r="A121" t="str">
            <v>DEL-117</v>
          </cell>
        </row>
        <row r="122">
          <cell r="A122" t="str">
            <v>DEL-118</v>
          </cell>
        </row>
        <row r="123">
          <cell r="A123" t="str">
            <v>DEL-119</v>
          </cell>
        </row>
        <row r="124">
          <cell r="A124" t="str">
            <v>DEL-120</v>
          </cell>
        </row>
        <row r="125">
          <cell r="A125" t="str">
            <v>DEL-121</v>
          </cell>
        </row>
        <row r="126">
          <cell r="A126" t="str">
            <v>DEL-122</v>
          </cell>
        </row>
        <row r="127">
          <cell r="A127" t="str">
            <v>DEL-123</v>
          </cell>
        </row>
        <row r="128">
          <cell r="A128" t="str">
            <v>DEL-124</v>
          </cell>
        </row>
        <row r="129">
          <cell r="A129" t="str">
            <v>DEL-125</v>
          </cell>
        </row>
        <row r="130">
          <cell r="A130" t="str">
            <v>DEL-126</v>
          </cell>
        </row>
        <row r="131">
          <cell r="A131" t="str">
            <v>DEL-127</v>
          </cell>
        </row>
        <row r="132">
          <cell r="A132" t="str">
            <v>DEL-128</v>
          </cell>
        </row>
        <row r="133">
          <cell r="A133" t="str">
            <v>DEL-129</v>
          </cell>
        </row>
        <row r="134">
          <cell r="A134" t="str">
            <v>DEL-130</v>
          </cell>
        </row>
        <row r="135">
          <cell r="A135" t="str">
            <v>DEL-131</v>
          </cell>
        </row>
        <row r="136">
          <cell r="A136" t="str">
            <v>DEL-132</v>
          </cell>
        </row>
        <row r="137">
          <cell r="A137" t="str">
            <v>DEL-133</v>
          </cell>
        </row>
        <row r="138">
          <cell r="A138" t="str">
            <v>DEL-134</v>
          </cell>
        </row>
        <row r="139">
          <cell r="A139" t="str">
            <v>DEL-135</v>
          </cell>
        </row>
        <row r="140">
          <cell r="A140" t="str">
            <v>DEL-136</v>
          </cell>
        </row>
        <row r="141">
          <cell r="A141" t="str">
            <v>DEL-137</v>
          </cell>
        </row>
        <row r="142">
          <cell r="A142" t="str">
            <v>DEL-138</v>
          </cell>
        </row>
        <row r="143">
          <cell r="A143" t="str">
            <v>DEL-139</v>
          </cell>
        </row>
        <row r="144">
          <cell r="A144" t="str">
            <v>DEL-140</v>
          </cell>
        </row>
        <row r="145">
          <cell r="A145" t="str">
            <v>DEL-141</v>
          </cell>
        </row>
        <row r="146">
          <cell r="A146" t="str">
            <v>DEL-142</v>
          </cell>
        </row>
        <row r="147">
          <cell r="A147" t="str">
            <v>DEL-143</v>
          </cell>
        </row>
        <row r="148">
          <cell r="A148" t="str">
            <v>DEL-144</v>
          </cell>
        </row>
        <row r="149">
          <cell r="A149" t="str">
            <v>DEL-145</v>
          </cell>
        </row>
        <row r="150">
          <cell r="A150" t="str">
            <v>DEL-146</v>
          </cell>
        </row>
        <row r="151">
          <cell r="A151" t="str">
            <v>DEL-147</v>
          </cell>
        </row>
        <row r="152">
          <cell r="A152" t="str">
            <v>DEL-148</v>
          </cell>
        </row>
        <row r="153">
          <cell r="A153" t="str">
            <v>DEL-149</v>
          </cell>
        </row>
        <row r="154">
          <cell r="A154" t="str">
            <v>DEL-150</v>
          </cell>
        </row>
        <row r="155">
          <cell r="A155" t="str">
            <v>DEL-151</v>
          </cell>
        </row>
        <row r="156">
          <cell r="A156" t="str">
            <v>DEL-152</v>
          </cell>
        </row>
        <row r="157">
          <cell r="A157" t="str">
            <v>DEL-153</v>
          </cell>
        </row>
        <row r="158">
          <cell r="A158" t="str">
            <v>DEL-154</v>
          </cell>
        </row>
        <row r="159">
          <cell r="A159" t="str">
            <v>DEL-155</v>
          </cell>
        </row>
        <row r="160">
          <cell r="A160" t="str">
            <v>DEL-156</v>
          </cell>
        </row>
        <row r="161">
          <cell r="A161" t="str">
            <v>DEL-157</v>
          </cell>
        </row>
        <row r="162">
          <cell r="A162" t="str">
            <v>DEL-158</v>
          </cell>
        </row>
        <row r="163">
          <cell r="A163" t="str">
            <v>DEL-159</v>
          </cell>
        </row>
        <row r="164">
          <cell r="A164" t="str">
            <v>DEL-160</v>
          </cell>
        </row>
        <row r="165">
          <cell r="A165" t="str">
            <v>DEL-161</v>
          </cell>
        </row>
        <row r="166">
          <cell r="A166" t="str">
            <v>DEL-162</v>
          </cell>
        </row>
        <row r="167">
          <cell r="A167" t="str">
            <v>DEL-163</v>
          </cell>
        </row>
        <row r="168">
          <cell r="A168" t="str">
            <v>DEL-164</v>
          </cell>
        </row>
        <row r="169">
          <cell r="A169" t="str">
            <v>DEL-165</v>
          </cell>
        </row>
        <row r="170">
          <cell r="A170" t="str">
            <v>DEL-166</v>
          </cell>
        </row>
        <row r="171">
          <cell r="A171" t="str">
            <v>DEL-167</v>
          </cell>
        </row>
        <row r="172">
          <cell r="A172" t="str">
            <v>DEL-168</v>
          </cell>
        </row>
        <row r="173">
          <cell r="A173" t="str">
            <v>DEL-169</v>
          </cell>
        </row>
        <row r="174">
          <cell r="A174" t="str">
            <v>DEL-170</v>
          </cell>
        </row>
        <row r="175">
          <cell r="A175" t="str">
            <v>DEL-171</v>
          </cell>
        </row>
        <row r="176">
          <cell r="A176" t="str">
            <v>DEL-172</v>
          </cell>
        </row>
        <row r="177">
          <cell r="A177" t="str">
            <v>DEL-173</v>
          </cell>
        </row>
        <row r="178">
          <cell r="A178" t="str">
            <v>DEL-174</v>
          </cell>
        </row>
        <row r="179">
          <cell r="A179" t="str">
            <v>DEL-175</v>
          </cell>
        </row>
        <row r="180">
          <cell r="A180" t="str">
            <v>DEL-176</v>
          </cell>
        </row>
        <row r="181">
          <cell r="A181" t="str">
            <v>DEL-177</v>
          </cell>
        </row>
        <row r="182">
          <cell r="A182" t="str">
            <v>DEL-178</v>
          </cell>
        </row>
        <row r="183">
          <cell r="A183" t="str">
            <v>DEL-179</v>
          </cell>
        </row>
        <row r="184">
          <cell r="A184" t="str">
            <v>DEL-180</v>
          </cell>
        </row>
        <row r="185">
          <cell r="A185" t="str">
            <v>DEL-181</v>
          </cell>
        </row>
        <row r="186">
          <cell r="A186" t="str">
            <v>DEL-182</v>
          </cell>
        </row>
        <row r="187">
          <cell r="A187" t="str">
            <v>DEL-183</v>
          </cell>
        </row>
        <row r="188">
          <cell r="A188" t="str">
            <v>DEL-184</v>
          </cell>
        </row>
        <row r="189">
          <cell r="A189" t="str">
            <v>DEL-185</v>
          </cell>
        </row>
        <row r="190">
          <cell r="A190" t="str">
            <v>DEL-186</v>
          </cell>
        </row>
        <row r="191">
          <cell r="A191" t="str">
            <v>DEL-187</v>
          </cell>
        </row>
        <row r="192">
          <cell r="A192" t="str">
            <v>DEL-188</v>
          </cell>
        </row>
        <row r="193">
          <cell r="A193" t="str">
            <v>DEL-189</v>
          </cell>
        </row>
        <row r="194">
          <cell r="A194" t="str">
            <v>DEL-190</v>
          </cell>
        </row>
        <row r="195">
          <cell r="A195" t="str">
            <v>DEL-191</v>
          </cell>
        </row>
        <row r="196">
          <cell r="A196" t="str">
            <v>DEL-192</v>
          </cell>
        </row>
        <row r="197">
          <cell r="A197" t="str">
            <v>DEL-193</v>
          </cell>
        </row>
        <row r="198">
          <cell r="A198" t="str">
            <v>DEL-194</v>
          </cell>
        </row>
        <row r="199">
          <cell r="A199" t="str">
            <v>DEL-195</v>
          </cell>
        </row>
        <row r="200">
          <cell r="A200" t="str">
            <v>DEL-196</v>
          </cell>
        </row>
        <row r="201">
          <cell r="A201" t="str">
            <v>DEL-197</v>
          </cell>
        </row>
        <row r="202">
          <cell r="A202" t="str">
            <v>DEL-198</v>
          </cell>
        </row>
        <row r="203">
          <cell r="A203" t="str">
            <v>DEL-199</v>
          </cell>
        </row>
        <row r="204">
          <cell r="A204" t="str">
            <v>DEL-200</v>
          </cell>
        </row>
        <row r="205">
          <cell r="A205" t="str">
            <v>DEL-201</v>
          </cell>
        </row>
        <row r="206">
          <cell r="A206" t="str">
            <v>DEL-202</v>
          </cell>
        </row>
        <row r="207">
          <cell r="A207" t="str">
            <v>DEL-203</v>
          </cell>
        </row>
        <row r="208">
          <cell r="A208" t="str">
            <v>DEL-204</v>
          </cell>
        </row>
        <row r="209">
          <cell r="A209" t="str">
            <v>DEL-205</v>
          </cell>
        </row>
        <row r="210">
          <cell r="A210" t="str">
            <v>DEL-206</v>
          </cell>
        </row>
        <row r="211">
          <cell r="A211" t="str">
            <v>DEL-207</v>
          </cell>
        </row>
        <row r="212">
          <cell r="A212" t="str">
            <v>DEL-208</v>
          </cell>
        </row>
        <row r="213">
          <cell r="A213" t="str">
            <v>DEL-209</v>
          </cell>
        </row>
        <row r="214">
          <cell r="A214" t="str">
            <v>DEL-210</v>
          </cell>
        </row>
        <row r="215">
          <cell r="A215" t="str">
            <v>DEL-211</v>
          </cell>
        </row>
        <row r="216">
          <cell r="A216" t="str">
            <v>DEL-212</v>
          </cell>
        </row>
        <row r="217">
          <cell r="A217" t="str">
            <v>DEL-213</v>
          </cell>
        </row>
        <row r="218">
          <cell r="A218" t="str">
            <v>DEL-214</v>
          </cell>
        </row>
        <row r="219">
          <cell r="A219" t="str">
            <v>DEL-215</v>
          </cell>
        </row>
        <row r="220">
          <cell r="A220" t="str">
            <v>DEL-216</v>
          </cell>
        </row>
        <row r="221">
          <cell r="A221" t="str">
            <v>DEL-217</v>
          </cell>
        </row>
        <row r="222">
          <cell r="A222" t="str">
            <v>DEL-218</v>
          </cell>
        </row>
        <row r="223">
          <cell r="A223" t="str">
            <v>DEL-219</v>
          </cell>
        </row>
        <row r="224">
          <cell r="A224" t="str">
            <v>DEL-220</v>
          </cell>
        </row>
        <row r="225">
          <cell r="A225" t="str">
            <v>DEL-221</v>
          </cell>
        </row>
        <row r="226">
          <cell r="A226" t="str">
            <v>DEL-222</v>
          </cell>
        </row>
        <row r="227">
          <cell r="A227" t="str">
            <v>DEL-223</v>
          </cell>
        </row>
        <row r="228">
          <cell r="A228" t="str">
            <v>DEL-224</v>
          </cell>
        </row>
        <row r="229">
          <cell r="A229" t="str">
            <v>DEL-225</v>
          </cell>
        </row>
        <row r="230">
          <cell r="A230" t="str">
            <v>DEL-226</v>
          </cell>
        </row>
        <row r="231">
          <cell r="A231" t="str">
            <v>DEL-227</v>
          </cell>
        </row>
        <row r="232">
          <cell r="A232" t="str">
            <v>DEL-228</v>
          </cell>
        </row>
        <row r="233">
          <cell r="A233" t="str">
            <v>DEL-229</v>
          </cell>
        </row>
        <row r="234">
          <cell r="A234" t="str">
            <v>DEL-230</v>
          </cell>
        </row>
        <row r="235">
          <cell r="A235" t="str">
            <v>DEL-231</v>
          </cell>
        </row>
        <row r="236">
          <cell r="A236" t="str">
            <v>DEL-232</v>
          </cell>
        </row>
        <row r="237">
          <cell r="A237" t="str">
            <v>DEL-233</v>
          </cell>
        </row>
        <row r="238">
          <cell r="A238" t="str">
            <v>DEL-234</v>
          </cell>
        </row>
        <row r="239">
          <cell r="A239" t="str">
            <v>DEL-235</v>
          </cell>
        </row>
        <row r="240">
          <cell r="A240" t="str">
            <v>DEL-236</v>
          </cell>
        </row>
        <row r="241">
          <cell r="A241" t="str">
            <v>DEL-237</v>
          </cell>
        </row>
        <row r="242">
          <cell r="A242" t="str">
            <v>DEL-238</v>
          </cell>
        </row>
        <row r="243">
          <cell r="A243" t="str">
            <v>DEL-239</v>
          </cell>
        </row>
        <row r="244">
          <cell r="A244" t="str">
            <v>DEL-240</v>
          </cell>
        </row>
        <row r="245">
          <cell r="A245" t="str">
            <v>DEL-241</v>
          </cell>
        </row>
        <row r="246">
          <cell r="A246" t="str">
            <v>DEL-242</v>
          </cell>
        </row>
        <row r="247">
          <cell r="A247" t="str">
            <v>DEL-243</v>
          </cell>
        </row>
        <row r="248">
          <cell r="A248" t="str">
            <v>DEL-244</v>
          </cell>
        </row>
        <row r="249">
          <cell r="A249" t="str">
            <v>DEL-245</v>
          </cell>
        </row>
        <row r="250">
          <cell r="A250" t="str">
            <v>DEL-246</v>
          </cell>
        </row>
        <row r="251">
          <cell r="A251" t="str">
            <v>DEL-247</v>
          </cell>
        </row>
        <row r="252">
          <cell r="A252" t="str">
            <v>DEL-248</v>
          </cell>
        </row>
        <row r="253">
          <cell r="A253" t="str">
            <v>DEL-249</v>
          </cell>
        </row>
        <row r="254">
          <cell r="A254" t="str">
            <v>DEL-250</v>
          </cell>
        </row>
        <row r="255">
          <cell r="A255" t="str">
            <v>DEL-251</v>
          </cell>
        </row>
        <row r="256">
          <cell r="A256" t="str">
            <v>DEL-252</v>
          </cell>
        </row>
        <row r="257">
          <cell r="A257" t="str">
            <v>DEL-253</v>
          </cell>
        </row>
        <row r="258">
          <cell r="A258" t="str">
            <v>DEL-254</v>
          </cell>
        </row>
        <row r="259">
          <cell r="A259" t="str">
            <v>DEL-255</v>
          </cell>
        </row>
        <row r="260">
          <cell r="A260" t="str">
            <v>DEL-256</v>
          </cell>
        </row>
        <row r="261">
          <cell r="A261" t="str">
            <v>DEL-257</v>
          </cell>
        </row>
        <row r="262">
          <cell r="A262" t="str">
            <v>DEL-258</v>
          </cell>
        </row>
        <row r="263">
          <cell r="A263" t="str">
            <v>DEL-259</v>
          </cell>
        </row>
        <row r="264">
          <cell r="A264" t="str">
            <v>DEL-260</v>
          </cell>
        </row>
        <row r="265">
          <cell r="A265" t="str">
            <v>DEL-261</v>
          </cell>
        </row>
        <row r="266">
          <cell r="A266" t="str">
            <v>DEL-262</v>
          </cell>
        </row>
        <row r="267">
          <cell r="A267" t="str">
            <v>DEL-263</v>
          </cell>
        </row>
        <row r="268">
          <cell r="A268" t="str">
            <v>DEL-264</v>
          </cell>
        </row>
        <row r="269">
          <cell r="A269" t="str">
            <v>DEL-265</v>
          </cell>
        </row>
        <row r="270">
          <cell r="A270" t="str">
            <v>DEL-266</v>
          </cell>
        </row>
        <row r="271">
          <cell r="A271" t="str">
            <v>DEL-267</v>
          </cell>
        </row>
        <row r="272">
          <cell r="A272" t="str">
            <v>DEL-268</v>
          </cell>
        </row>
        <row r="273">
          <cell r="A273" t="str">
            <v>DEL-269</v>
          </cell>
        </row>
        <row r="274">
          <cell r="A274" t="str">
            <v>DEL-270</v>
          </cell>
        </row>
        <row r="275">
          <cell r="A275" t="str">
            <v>DEL-271</v>
          </cell>
        </row>
        <row r="276">
          <cell r="A276" t="str">
            <v>DEL-272</v>
          </cell>
        </row>
        <row r="277">
          <cell r="A277" t="str">
            <v>DEL-273</v>
          </cell>
        </row>
      </sheetData>
      <sheetData sheetId="5" refreshError="1"/>
      <sheetData sheetId="6" refreshError="1"/>
      <sheetData sheetId="7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heck List"/>
      <sheetName val="Trend"/>
      <sheetName val="Retention(LG)"/>
      <sheetName val="SIC Factors"/>
      <sheetName val="BOCs"/>
      <sheetName val="PMPMs"/>
      <sheetName val="Sub Age Sex(LG)"/>
      <sheetName val="Mem Age Sex(LG)"/>
      <sheetName val="Pooling charge"/>
      <sheetName val="Demographics"/>
      <sheetName val="Other Adjustments"/>
      <sheetName val="Dental"/>
      <sheetName val="Territory"/>
      <sheetName val="Projector Factor"/>
      <sheetName val="Community Increases"/>
      <sheetName val="Prior Input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x MA Month"/>
      <sheetName val="Rx MA Test"/>
      <sheetName val="Rx MA"/>
      <sheetName val="Rx HSA"/>
      <sheetName val="Sheet1"/>
      <sheetName val="Sheet1 (4)"/>
      <sheetName val="Main Page"/>
      <sheetName val="BestBuy BOCs"/>
      <sheetName val="Sheet1 (2)"/>
      <sheetName val="Massachusettes"/>
      <sheetName val="Drug RM"/>
      <sheetName val="Rx Mem"/>
      <sheetName val="MA"/>
      <sheetName val="HDHP"/>
      <sheetName val="Rx BE"/>
      <sheetName val="HDHP Rx BE"/>
      <sheetName val="Outpu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7">
          <cell r="A7" t="str">
            <v>RXNEW 0 RXNEW</v>
          </cell>
          <cell r="B7">
            <v>0</v>
          </cell>
          <cell r="C7" t="str">
            <v>MA</v>
          </cell>
          <cell r="D7" t="str">
            <v>RXNEW</v>
          </cell>
          <cell r="E7" t="str">
            <v>RXNEW</v>
          </cell>
          <cell r="F7"/>
          <cell r="G7"/>
          <cell r="H7"/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</row>
        <row r="8">
          <cell r="A8" t="str">
            <v>RXNEW 0 RXNEW</v>
          </cell>
          <cell r="B8">
            <v>0</v>
          </cell>
          <cell r="C8" t="str">
            <v>MA</v>
          </cell>
          <cell r="D8" t="str">
            <v>RXNEW</v>
          </cell>
          <cell r="E8" t="str">
            <v>RXNEW</v>
          </cell>
          <cell r="F8"/>
          <cell r="G8"/>
          <cell r="H8"/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  <cell r="W8">
            <v>0</v>
          </cell>
        </row>
        <row r="9">
          <cell r="A9" t="str">
            <v>RXNEW 0 RXNEW</v>
          </cell>
          <cell r="B9">
            <v>0</v>
          </cell>
          <cell r="C9" t="str">
            <v>MA</v>
          </cell>
          <cell r="D9" t="str">
            <v>RXNEW</v>
          </cell>
          <cell r="E9" t="str">
            <v>RXNEW</v>
          </cell>
          <cell r="F9"/>
          <cell r="G9"/>
          <cell r="H9"/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</row>
        <row r="10">
          <cell r="A10" t="str">
            <v>RXNEW 0 RXNEW</v>
          </cell>
          <cell r="B10">
            <v>0</v>
          </cell>
          <cell r="C10" t="str">
            <v>MA</v>
          </cell>
          <cell r="D10" t="str">
            <v>RXNEW</v>
          </cell>
          <cell r="E10" t="str">
            <v>RXNEW</v>
          </cell>
          <cell r="F10"/>
          <cell r="G10"/>
          <cell r="H10"/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</row>
        <row r="11">
          <cell r="A11" t="str">
            <v>MA HMO None</v>
          </cell>
          <cell r="B11" t="str">
            <v>HMO</v>
          </cell>
          <cell r="C11" t="str">
            <v>MA</v>
          </cell>
          <cell r="D11" t="str">
            <v>None</v>
          </cell>
          <cell r="E11" t="str">
            <v>None</v>
          </cell>
          <cell r="F11" t="str">
            <v>None</v>
          </cell>
          <cell r="G11" t="str">
            <v>None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</row>
        <row r="12">
          <cell r="A12" t="str">
            <v>MA HMO RX0000000030</v>
          </cell>
          <cell r="B12" t="str">
            <v>HMO</v>
          </cell>
          <cell r="C12" t="str">
            <v>MA</v>
          </cell>
          <cell r="D12">
            <v>30</v>
          </cell>
          <cell r="E12" t="str">
            <v>RX0000000030</v>
          </cell>
          <cell r="F12" t="str">
            <v>$15/$40/$75</v>
          </cell>
          <cell r="G12" t="str">
            <v>$30/$80/$225</v>
          </cell>
          <cell r="H12">
            <v>51.15</v>
          </cell>
          <cell r="I12">
            <v>0.54700000000000004</v>
          </cell>
          <cell r="J12">
            <v>0.54700000000000004</v>
          </cell>
          <cell r="K12">
            <v>0.54700000000000004</v>
          </cell>
          <cell r="L12">
            <v>0.54700000000000004</v>
          </cell>
          <cell r="M12">
            <v>0.54700000000000004</v>
          </cell>
          <cell r="N12">
            <v>0.54700000000000004</v>
          </cell>
          <cell r="O12">
            <v>0.54700000000000004</v>
          </cell>
          <cell r="P12">
            <v>0.54700000000000004</v>
          </cell>
          <cell r="Q12">
            <v>0.54700000000000004</v>
          </cell>
          <cell r="R12">
            <v>0.54700000000000004</v>
          </cell>
          <cell r="S12">
            <v>0.54700000000000004</v>
          </cell>
          <cell r="T12">
            <v>0.54700000000000004</v>
          </cell>
          <cell r="U12">
            <v>0.54700000000000004</v>
          </cell>
          <cell r="V12">
            <v>0.54700000000000004</v>
          </cell>
          <cell r="W12">
            <v>0.54700000000000004</v>
          </cell>
        </row>
        <row r="13">
          <cell r="A13" t="str">
            <v>MA HMO RX0000000033</v>
          </cell>
          <cell r="B13" t="str">
            <v>HMO</v>
          </cell>
          <cell r="C13" t="str">
            <v>MA</v>
          </cell>
          <cell r="D13" t="str">
            <v>33</v>
          </cell>
          <cell r="E13" t="str">
            <v>RX0000000033</v>
          </cell>
          <cell r="F13" t="str">
            <v>$10/$20/$35</v>
          </cell>
          <cell r="G13" t="str">
            <v>$20/$40/$105</v>
          </cell>
          <cell r="H13">
            <v>66.400000000000006</v>
          </cell>
          <cell r="I13">
            <v>0.78100000000000003</v>
          </cell>
          <cell r="J13">
            <v>0.78100000000000003</v>
          </cell>
          <cell r="K13">
            <v>0.78100000000000003</v>
          </cell>
          <cell r="L13">
            <v>0.78100000000000003</v>
          </cell>
          <cell r="M13">
            <v>0.78100000000000003</v>
          </cell>
          <cell r="N13">
            <v>0.78100000000000003</v>
          </cell>
          <cell r="O13">
            <v>0.78100000000000003</v>
          </cell>
          <cell r="P13"/>
          <cell r="Q13"/>
          <cell r="R13"/>
          <cell r="S13"/>
          <cell r="T13"/>
          <cell r="U13"/>
          <cell r="V13"/>
          <cell r="W13"/>
        </row>
        <row r="14">
          <cell r="A14" t="str">
            <v>MA HMO RX0000000046</v>
          </cell>
          <cell r="B14" t="str">
            <v>HMO</v>
          </cell>
          <cell r="C14" t="str">
            <v>MA</v>
          </cell>
          <cell r="D14">
            <v>46</v>
          </cell>
          <cell r="E14" t="str">
            <v>RX0000000046</v>
          </cell>
          <cell r="F14" t="str">
            <v>$5/$10/$40</v>
          </cell>
          <cell r="G14" t="str">
            <v>$10/$20/$120</v>
          </cell>
          <cell r="H14">
            <v>74.89</v>
          </cell>
          <cell r="I14">
            <v>0.95899999999999996</v>
          </cell>
          <cell r="J14">
            <v>0.95899999999999996</v>
          </cell>
          <cell r="K14">
            <v>0.95899999999999996</v>
          </cell>
          <cell r="L14">
            <v>0.95899999999999996</v>
          </cell>
          <cell r="M14">
            <v>0.95899999999999996</v>
          </cell>
          <cell r="N14">
            <v>0.95899999999999996</v>
          </cell>
          <cell r="O14">
            <v>0.95899999999999996</v>
          </cell>
          <cell r="P14">
            <v>0.95899999999999996</v>
          </cell>
          <cell r="Q14">
            <v>0.95899999999999996</v>
          </cell>
          <cell r="R14">
            <v>0.95899999999999996</v>
          </cell>
          <cell r="S14">
            <v>0.95899999999999996</v>
          </cell>
          <cell r="T14">
            <v>0.95899999999999996</v>
          </cell>
          <cell r="U14">
            <v>0.95899999999999996</v>
          </cell>
          <cell r="V14"/>
          <cell r="W14"/>
        </row>
        <row r="15">
          <cell r="A15" t="str">
            <v>MA HMO RX0000000047</v>
          </cell>
          <cell r="B15" t="str">
            <v>HMO</v>
          </cell>
          <cell r="C15" t="str">
            <v>MA</v>
          </cell>
          <cell r="D15">
            <v>47</v>
          </cell>
          <cell r="E15" t="str">
            <v>RX0000000047</v>
          </cell>
          <cell r="F15" t="str">
            <v>$10/30/$45</v>
          </cell>
          <cell r="G15" t="str">
            <v>$20/$60/$90</v>
          </cell>
          <cell r="H15">
            <v>61.02</v>
          </cell>
          <cell r="I15">
            <v>0.66900000000000004</v>
          </cell>
          <cell r="J15">
            <v>0.66900000000000004</v>
          </cell>
          <cell r="K15">
            <v>0.66900000000000004</v>
          </cell>
          <cell r="L15">
            <v>0.66900000000000004</v>
          </cell>
          <cell r="M15">
            <v>0.66900000000000004</v>
          </cell>
          <cell r="N15">
            <v>0.66900000000000004</v>
          </cell>
          <cell r="O15">
            <v>0.66900000000000004</v>
          </cell>
          <cell r="P15">
            <v>0.66900000000000004</v>
          </cell>
          <cell r="Q15">
            <v>0.66900000000000004</v>
          </cell>
          <cell r="R15">
            <v>0.66900000000000004</v>
          </cell>
          <cell r="S15">
            <v>0.66900000000000004</v>
          </cell>
          <cell r="T15">
            <v>0.66900000000000004</v>
          </cell>
          <cell r="U15">
            <v>0.66900000000000004</v>
          </cell>
          <cell r="V15">
            <v>0.66900000000000004</v>
          </cell>
          <cell r="W15"/>
        </row>
        <row r="16">
          <cell r="A16" t="str">
            <v>MA HMO RX0000000049</v>
          </cell>
          <cell r="B16" t="str">
            <v>HMO</v>
          </cell>
          <cell r="C16" t="str">
            <v>MA</v>
          </cell>
          <cell r="D16" t="str">
            <v>49</v>
          </cell>
          <cell r="E16" t="str">
            <v>RX0000000049</v>
          </cell>
          <cell r="F16" t="str">
            <v>$10/$30/$60</v>
          </cell>
          <cell r="G16" t="str">
            <v>$20/$60/$120</v>
          </cell>
          <cell r="H16">
            <v>59.39</v>
          </cell>
          <cell r="I16">
            <v>0.64900000000000002</v>
          </cell>
          <cell r="J16">
            <v>0.64900000000000002</v>
          </cell>
          <cell r="K16">
            <v>0.64900000000000002</v>
          </cell>
          <cell r="L16">
            <v>0.64900000000000002</v>
          </cell>
          <cell r="M16">
            <v>0.64900000000000002</v>
          </cell>
          <cell r="N16">
            <v>0.64900000000000002</v>
          </cell>
          <cell r="O16">
            <v>0.64900000000000002</v>
          </cell>
          <cell r="P16"/>
          <cell r="Q16"/>
          <cell r="R16"/>
          <cell r="S16"/>
          <cell r="T16"/>
          <cell r="U16"/>
          <cell r="V16"/>
          <cell r="W16"/>
        </row>
        <row r="17">
          <cell r="A17" t="str">
            <v>MA HMO RX0000000055</v>
          </cell>
          <cell r="B17" t="str">
            <v>HMO</v>
          </cell>
          <cell r="C17" t="str">
            <v>MA</v>
          </cell>
          <cell r="D17">
            <v>55</v>
          </cell>
          <cell r="E17" t="str">
            <v>RX0000000055</v>
          </cell>
          <cell r="F17" t="str">
            <v>$5/$25/$40</v>
          </cell>
          <cell r="G17" t="str">
            <v>$5/$25/$40</v>
          </cell>
          <cell r="H17">
            <v>66.87</v>
          </cell>
          <cell r="I17">
            <v>0.83099999999999996</v>
          </cell>
          <cell r="J17">
            <v>0.83099999999999996</v>
          </cell>
          <cell r="K17">
            <v>0.83099999999999996</v>
          </cell>
          <cell r="L17">
            <v>0.83099999999999996</v>
          </cell>
          <cell r="M17">
            <v>0.83099999999999996</v>
          </cell>
          <cell r="N17">
            <v>0.83099999999999996</v>
          </cell>
          <cell r="O17">
            <v>0.83099999999999996</v>
          </cell>
          <cell r="P17">
            <v>0.83099999999999996</v>
          </cell>
          <cell r="Q17">
            <v>0.83099999999999996</v>
          </cell>
          <cell r="R17">
            <v>0.83099999999999996</v>
          </cell>
          <cell r="S17">
            <v>0.83099999999999996</v>
          </cell>
          <cell r="T17">
            <v>0.83099999999999996</v>
          </cell>
          <cell r="U17">
            <v>0.83099999999999996</v>
          </cell>
          <cell r="V17">
            <v>0.83099999999999996</v>
          </cell>
          <cell r="W17"/>
        </row>
        <row r="18">
          <cell r="A18" t="str">
            <v>MA HMO RX0000000056</v>
          </cell>
          <cell r="B18" t="str">
            <v>HMO</v>
          </cell>
          <cell r="C18" t="str">
            <v>MA</v>
          </cell>
          <cell r="D18">
            <v>56</v>
          </cell>
          <cell r="E18" t="str">
            <v>RX0000000056</v>
          </cell>
          <cell r="F18" t="str">
            <v>$10/$20/$30</v>
          </cell>
          <cell r="G18" t="str">
            <v>$20/$40/$90</v>
          </cell>
          <cell r="H18">
            <v>67.06</v>
          </cell>
          <cell r="I18">
            <v>0.79700000000000004</v>
          </cell>
          <cell r="J18">
            <v>0.79700000000000004</v>
          </cell>
          <cell r="K18">
            <v>0.79700000000000004</v>
          </cell>
          <cell r="L18">
            <v>0.79700000000000004</v>
          </cell>
          <cell r="M18">
            <v>0.79700000000000004</v>
          </cell>
          <cell r="N18">
            <v>0.79700000000000004</v>
          </cell>
          <cell r="O18">
            <v>0.79700000000000004</v>
          </cell>
          <cell r="P18">
            <v>0.79700000000000004</v>
          </cell>
          <cell r="Q18">
            <v>0.79700000000000004</v>
          </cell>
          <cell r="R18">
            <v>0.79700000000000004</v>
          </cell>
          <cell r="S18">
            <v>0.79700000000000004</v>
          </cell>
          <cell r="T18">
            <v>0.79700000000000004</v>
          </cell>
          <cell r="U18">
            <v>0.79700000000000004</v>
          </cell>
          <cell r="V18">
            <v>0.79700000000000004</v>
          </cell>
          <cell r="W18"/>
        </row>
        <row r="19">
          <cell r="A19" t="str">
            <v>MA HMO RX0000000057</v>
          </cell>
          <cell r="B19" t="str">
            <v>HMO</v>
          </cell>
          <cell r="C19" t="str">
            <v>MA</v>
          </cell>
          <cell r="D19">
            <v>57</v>
          </cell>
          <cell r="E19" t="str">
            <v>RX0000000057</v>
          </cell>
          <cell r="F19" t="str">
            <v>$10/$35/$50</v>
          </cell>
          <cell r="G19" t="str">
            <v>$20/$70/$150</v>
          </cell>
          <cell r="H19">
            <v>52.01</v>
          </cell>
          <cell r="I19">
            <v>0.56299999999999994</v>
          </cell>
          <cell r="J19">
            <v>0.56299999999999994</v>
          </cell>
          <cell r="K19">
            <v>0.56299999999999994</v>
          </cell>
          <cell r="L19">
            <v>0.56299999999999994</v>
          </cell>
          <cell r="M19">
            <v>0.56299999999999994</v>
          </cell>
          <cell r="N19">
            <v>0.56299999999999994</v>
          </cell>
          <cell r="O19">
            <v>0.56299999999999994</v>
          </cell>
          <cell r="P19">
            <v>0.56299999999999994</v>
          </cell>
          <cell r="Q19">
            <v>0.56299999999999994</v>
          </cell>
          <cell r="R19">
            <v>0.56299999999999994</v>
          </cell>
          <cell r="S19">
            <v>0.56299999999999994</v>
          </cell>
          <cell r="T19">
            <v>0.56299999999999994</v>
          </cell>
          <cell r="U19">
            <v>0.56299999999999994</v>
          </cell>
          <cell r="V19"/>
          <cell r="W19"/>
        </row>
        <row r="20">
          <cell r="A20" t="str">
            <v>MA HMO RX0000000058</v>
          </cell>
          <cell r="B20" t="str">
            <v>HMO</v>
          </cell>
          <cell r="C20" t="str">
            <v>MA</v>
          </cell>
          <cell r="D20">
            <v>58</v>
          </cell>
          <cell r="E20" t="str">
            <v>RX0000000058</v>
          </cell>
          <cell r="F20" t="str">
            <v>$10/$25/$50</v>
          </cell>
          <cell r="G20" t="str">
            <v>$20/$50/$110</v>
          </cell>
          <cell r="H20">
            <v>62.36</v>
          </cell>
          <cell r="I20">
            <v>0.69499999999999995</v>
          </cell>
          <cell r="J20">
            <v>0.69499999999999995</v>
          </cell>
          <cell r="K20">
            <v>0.69499999999999995</v>
          </cell>
          <cell r="L20">
            <v>0.69499999999999995</v>
          </cell>
          <cell r="M20">
            <v>0.69499999999999995</v>
          </cell>
          <cell r="N20">
            <v>0.69499999999999995</v>
          </cell>
          <cell r="O20">
            <v>0.69499999999999995</v>
          </cell>
          <cell r="P20">
            <v>0.69499999999999995</v>
          </cell>
          <cell r="Q20">
            <v>0.69499999999999995</v>
          </cell>
          <cell r="R20">
            <v>0.69499999999999995</v>
          </cell>
          <cell r="S20">
            <v>0.69499999999999995</v>
          </cell>
          <cell r="T20">
            <v>0.69499999999999995</v>
          </cell>
          <cell r="U20">
            <v>0.69499999999999995</v>
          </cell>
          <cell r="V20"/>
          <cell r="W20"/>
        </row>
        <row r="21">
          <cell r="A21" t="str">
            <v>MA HMO RX0000000063</v>
          </cell>
          <cell r="B21" t="str">
            <v>HMO</v>
          </cell>
          <cell r="C21" t="str">
            <v>MA</v>
          </cell>
          <cell r="D21">
            <v>63</v>
          </cell>
          <cell r="E21" t="str">
            <v>RX0000000063</v>
          </cell>
          <cell r="F21" t="str">
            <v>15/35/60</v>
          </cell>
          <cell r="G21" t="str">
            <v>30/70/180</v>
          </cell>
          <cell r="H21">
            <v>54.2</v>
          </cell>
          <cell r="I21">
            <v>0.60299999999999998</v>
          </cell>
          <cell r="J21">
            <v>0.60299999999999998</v>
          </cell>
          <cell r="K21">
            <v>0.60299999999999998</v>
          </cell>
          <cell r="L21">
            <v>0.60299999999999998</v>
          </cell>
          <cell r="M21">
            <v>0.60299999999999998</v>
          </cell>
          <cell r="N21">
            <v>0.60299999999999998</v>
          </cell>
          <cell r="O21">
            <v>0.60299999999999998</v>
          </cell>
          <cell r="P21"/>
          <cell r="Q21"/>
          <cell r="R21"/>
          <cell r="S21"/>
          <cell r="T21"/>
          <cell r="U21"/>
          <cell r="V21"/>
          <cell r="W21"/>
        </row>
        <row r="22">
          <cell r="A22" t="str">
            <v>MA HMO RX0000000076</v>
          </cell>
          <cell r="B22" t="str">
            <v>HMO</v>
          </cell>
          <cell r="C22" t="str">
            <v>MA</v>
          </cell>
          <cell r="D22">
            <v>76</v>
          </cell>
          <cell r="E22" t="str">
            <v>RX0000000076</v>
          </cell>
          <cell r="F22" t="str">
            <v>10/30/50 $250 DED</v>
          </cell>
          <cell r="G22" t="str">
            <v>20/60/90</v>
          </cell>
          <cell r="H22">
            <v>50.51</v>
          </cell>
          <cell r="I22">
            <v>0.57199999999999995</v>
          </cell>
          <cell r="J22">
            <v>0.57199999999999995</v>
          </cell>
          <cell r="K22">
            <v>0.57199999999999995</v>
          </cell>
          <cell r="L22">
            <v>0.57199999999999995</v>
          </cell>
          <cell r="M22">
            <v>0.57199999999999995</v>
          </cell>
          <cell r="N22">
            <v>0.57199999999999995</v>
          </cell>
          <cell r="O22">
            <v>0.57199999999999995</v>
          </cell>
          <cell r="P22"/>
          <cell r="Q22"/>
          <cell r="R22"/>
          <cell r="S22"/>
          <cell r="T22"/>
          <cell r="U22"/>
          <cell r="V22"/>
          <cell r="W22"/>
        </row>
        <row r="23">
          <cell r="A23" t="str">
            <v>MA HMO RX0000000085</v>
          </cell>
          <cell r="B23" t="str">
            <v>HMO</v>
          </cell>
          <cell r="C23" t="str">
            <v>MA</v>
          </cell>
          <cell r="D23" t="str">
            <v>86</v>
          </cell>
          <cell r="E23" t="str">
            <v>RX0000000085</v>
          </cell>
          <cell r="F23" t="str">
            <v>00%_015_015</v>
          </cell>
          <cell r="G23" t="str">
            <v>50%_000_999</v>
          </cell>
          <cell r="H23">
            <v>33.74</v>
          </cell>
          <cell r="I23">
            <v>0.38800000000000001</v>
          </cell>
          <cell r="J23">
            <v>0.38800000000000001</v>
          </cell>
          <cell r="K23">
            <v>0.38800000000000001</v>
          </cell>
          <cell r="L23">
            <v>0.38800000000000001</v>
          </cell>
          <cell r="M23">
            <v>0.38800000000000001</v>
          </cell>
          <cell r="N23">
            <v>0.38800000000000001</v>
          </cell>
          <cell r="O23">
            <v>0.38800000000000001</v>
          </cell>
          <cell r="P23">
            <v>0.38800000000000001</v>
          </cell>
          <cell r="Q23">
            <v>0.38800000000000001</v>
          </cell>
          <cell r="R23">
            <v>0.38800000000000001</v>
          </cell>
          <cell r="S23">
            <v>0.38800000000000001</v>
          </cell>
          <cell r="T23"/>
          <cell r="U23"/>
          <cell r="V23"/>
          <cell r="W23"/>
        </row>
        <row r="24">
          <cell r="A24" t="str">
            <v>MA HMO RX0000000087</v>
          </cell>
          <cell r="B24" t="str">
            <v>HMO</v>
          </cell>
          <cell r="C24" t="str">
            <v>MA</v>
          </cell>
          <cell r="D24" t="str">
            <v>88</v>
          </cell>
          <cell r="E24" t="str">
            <v>RX0000000087</v>
          </cell>
          <cell r="F24" t="str">
            <v>Deductible &amp; Coins. w/ Max</v>
          </cell>
          <cell r="G24" t="str">
            <v>00%_015_015</v>
          </cell>
          <cell r="H24">
            <v>25.68</v>
          </cell>
          <cell r="I24">
            <v>0.311</v>
          </cell>
          <cell r="J24">
            <v>0.311</v>
          </cell>
          <cell r="K24">
            <v>0.311</v>
          </cell>
          <cell r="L24">
            <v>0.311</v>
          </cell>
          <cell r="M24">
            <v>0.311</v>
          </cell>
          <cell r="N24">
            <v>0.311</v>
          </cell>
          <cell r="O24">
            <v>0.311</v>
          </cell>
          <cell r="P24">
            <v>0.311</v>
          </cell>
          <cell r="Q24">
            <v>0.311</v>
          </cell>
          <cell r="R24">
            <v>0.311</v>
          </cell>
          <cell r="S24">
            <v>0.311</v>
          </cell>
          <cell r="T24"/>
          <cell r="U24"/>
          <cell r="V24"/>
          <cell r="W24"/>
        </row>
        <row r="25">
          <cell r="A25" t="str">
            <v>MA HMO RX0000000091</v>
          </cell>
          <cell r="B25" t="str">
            <v>HMO</v>
          </cell>
          <cell r="C25" t="str">
            <v>MA</v>
          </cell>
          <cell r="D25">
            <v>92</v>
          </cell>
          <cell r="E25" t="str">
            <v>RX0000000091</v>
          </cell>
          <cell r="F25" t="str">
            <v>10/30/50 $100 DED</v>
          </cell>
          <cell r="G25" t="str">
            <v>20/60/150</v>
          </cell>
          <cell r="H25">
            <v>53.4</v>
          </cell>
          <cell r="I25">
            <v>0.57799999999999996</v>
          </cell>
          <cell r="J25">
            <v>0.57799999999999996</v>
          </cell>
          <cell r="K25">
            <v>0.57799999999999996</v>
          </cell>
          <cell r="L25">
            <v>0.57799999999999996</v>
          </cell>
          <cell r="M25">
            <v>0.57799999999999996</v>
          </cell>
          <cell r="N25">
            <v>0.57799999999999996</v>
          </cell>
          <cell r="O25">
            <v>0.57799999999999996</v>
          </cell>
          <cell r="P25"/>
          <cell r="Q25"/>
          <cell r="R25"/>
          <cell r="S25"/>
          <cell r="T25"/>
          <cell r="U25"/>
          <cell r="V25"/>
          <cell r="W25"/>
        </row>
        <row r="26">
          <cell r="A26" t="str">
            <v>MA HMO RX0000000093</v>
          </cell>
          <cell r="B26" t="str">
            <v>HMO</v>
          </cell>
          <cell r="C26" t="str">
            <v>MA</v>
          </cell>
          <cell r="D26">
            <v>94</v>
          </cell>
          <cell r="E26" t="str">
            <v>RX0000000093</v>
          </cell>
          <cell r="F26" t="str">
            <v>$20/$40/$105</v>
          </cell>
          <cell r="G26" t="str">
            <v>$10/$20/$35</v>
          </cell>
          <cell r="H26">
            <v>53.1</v>
          </cell>
          <cell r="I26">
            <v>0.61799999999999999</v>
          </cell>
          <cell r="J26">
            <v>0.61799999999999999</v>
          </cell>
          <cell r="K26">
            <v>0.61799999999999999</v>
          </cell>
          <cell r="L26">
            <v>0.61799999999999999</v>
          </cell>
          <cell r="M26"/>
          <cell r="N26"/>
          <cell r="O26"/>
          <cell r="P26"/>
          <cell r="Q26"/>
          <cell r="R26"/>
          <cell r="S26"/>
          <cell r="T26"/>
          <cell r="U26"/>
          <cell r="V26"/>
          <cell r="W26"/>
        </row>
        <row r="27">
          <cell r="A27" t="str">
            <v>MA HMO RX0000000102</v>
          </cell>
          <cell r="B27" t="str">
            <v>HMO</v>
          </cell>
          <cell r="C27" t="str">
            <v>MA</v>
          </cell>
          <cell r="D27" t="str">
            <v>3A</v>
          </cell>
          <cell r="E27" t="str">
            <v>RX0000000102</v>
          </cell>
          <cell r="F27" t="str">
            <v>$5/$10/$25</v>
          </cell>
          <cell r="G27" t="str">
            <v>$10/$20/$75</v>
          </cell>
          <cell r="H27">
            <v>77.099999999999994</v>
          </cell>
          <cell r="I27">
            <v>1</v>
          </cell>
          <cell r="J27">
            <v>1</v>
          </cell>
          <cell r="K27">
            <v>1</v>
          </cell>
          <cell r="L27">
            <v>1</v>
          </cell>
          <cell r="M27">
            <v>1</v>
          </cell>
          <cell r="N27">
            <v>1</v>
          </cell>
          <cell r="O27">
            <v>1</v>
          </cell>
          <cell r="P27">
            <v>1</v>
          </cell>
          <cell r="Q27">
            <v>1</v>
          </cell>
          <cell r="R27">
            <v>1</v>
          </cell>
          <cell r="S27">
            <v>1</v>
          </cell>
          <cell r="T27">
            <v>1</v>
          </cell>
          <cell r="U27">
            <v>1</v>
          </cell>
          <cell r="V27">
            <v>1</v>
          </cell>
          <cell r="W27">
            <v>1</v>
          </cell>
        </row>
        <row r="28">
          <cell r="A28" t="str">
            <v>MA HMO RX0000000103</v>
          </cell>
          <cell r="B28" t="str">
            <v>HMO</v>
          </cell>
          <cell r="C28" t="str">
            <v>MA</v>
          </cell>
          <cell r="D28" t="str">
            <v>3B</v>
          </cell>
          <cell r="E28" t="str">
            <v>RX0000000103</v>
          </cell>
          <cell r="F28" t="str">
            <v>$10/$15/$30</v>
          </cell>
          <cell r="G28" t="str">
            <v>$20/$30/$90</v>
          </cell>
          <cell r="H28">
            <v>69.209999999999994</v>
          </cell>
          <cell r="I28">
            <v>0.84799999999999998</v>
          </cell>
          <cell r="J28">
            <v>0.84799999999999998</v>
          </cell>
          <cell r="K28">
            <v>0.84799999999999998</v>
          </cell>
          <cell r="L28">
            <v>0.84799999999999998</v>
          </cell>
          <cell r="M28">
            <v>0.84799999999999998</v>
          </cell>
          <cell r="N28">
            <v>0.84799999999999998</v>
          </cell>
          <cell r="O28">
            <v>0.84799999999999998</v>
          </cell>
          <cell r="P28">
            <v>0.84799999999999998</v>
          </cell>
          <cell r="Q28">
            <v>0.84799999999999998</v>
          </cell>
          <cell r="R28">
            <v>0.84799999999999998</v>
          </cell>
          <cell r="S28">
            <v>0.84799999999999998</v>
          </cell>
          <cell r="T28">
            <v>0.84799999999999998</v>
          </cell>
          <cell r="U28">
            <v>0.84799999999999998</v>
          </cell>
          <cell r="V28">
            <v>0.84799999999999998</v>
          </cell>
          <cell r="W28">
            <v>0.84799999999999998</v>
          </cell>
        </row>
        <row r="29">
          <cell r="A29" t="str">
            <v>MA HMO RX0000000104</v>
          </cell>
          <cell r="B29" t="str">
            <v>HMO</v>
          </cell>
          <cell r="C29" t="str">
            <v>MA</v>
          </cell>
          <cell r="D29" t="str">
            <v>3C</v>
          </cell>
          <cell r="E29" t="str">
            <v>RX0000000104</v>
          </cell>
          <cell r="F29" t="str">
            <v>$5/$15/$35</v>
          </cell>
          <cell r="G29" t="str">
            <v>$10/$30/$105</v>
          </cell>
          <cell r="H29">
            <v>73.27</v>
          </cell>
          <cell r="I29">
            <v>0.91600000000000004</v>
          </cell>
          <cell r="J29">
            <v>0.91600000000000004</v>
          </cell>
          <cell r="K29">
            <v>0.91600000000000004</v>
          </cell>
          <cell r="L29">
            <v>0.91600000000000004</v>
          </cell>
          <cell r="M29">
            <v>0.91600000000000004</v>
          </cell>
          <cell r="N29">
            <v>0.91600000000000004</v>
          </cell>
          <cell r="O29">
            <v>0.91600000000000004</v>
          </cell>
          <cell r="P29">
            <v>0.91600000000000004</v>
          </cell>
          <cell r="Q29">
            <v>0.91600000000000004</v>
          </cell>
          <cell r="R29">
            <v>0.91600000000000004</v>
          </cell>
          <cell r="S29">
            <v>0.91600000000000004</v>
          </cell>
          <cell r="T29">
            <v>0.91600000000000004</v>
          </cell>
          <cell r="U29">
            <v>0.91600000000000004</v>
          </cell>
          <cell r="V29">
            <v>0.91600000000000004</v>
          </cell>
          <cell r="W29">
            <v>0.91600000000000004</v>
          </cell>
        </row>
        <row r="30">
          <cell r="A30" t="str">
            <v>MA HMO RX0000000108</v>
          </cell>
          <cell r="B30" t="str">
            <v>HMO</v>
          </cell>
          <cell r="C30" t="str">
            <v>MA</v>
          </cell>
          <cell r="D30" t="str">
            <v>3G</v>
          </cell>
          <cell r="E30" t="str">
            <v>RX0000000108</v>
          </cell>
          <cell r="F30" t="str">
            <v>$10/$25/$40</v>
          </cell>
          <cell r="G30" t="str">
            <v>$20/$50/$120</v>
          </cell>
          <cell r="H30">
            <v>63.65</v>
          </cell>
          <cell r="I30">
            <v>0.72</v>
          </cell>
          <cell r="J30">
            <v>0.72</v>
          </cell>
          <cell r="K30">
            <v>0.72</v>
          </cell>
          <cell r="L30">
            <v>0.72</v>
          </cell>
          <cell r="M30">
            <v>0.72</v>
          </cell>
          <cell r="N30">
            <v>0.72</v>
          </cell>
          <cell r="O30">
            <v>0.72</v>
          </cell>
          <cell r="P30">
            <v>0.72</v>
          </cell>
          <cell r="Q30">
            <v>0.72</v>
          </cell>
          <cell r="R30">
            <v>0.72</v>
          </cell>
          <cell r="S30">
            <v>0.72</v>
          </cell>
          <cell r="T30">
            <v>0.72</v>
          </cell>
          <cell r="U30">
            <v>0.72</v>
          </cell>
          <cell r="V30">
            <v>0.72</v>
          </cell>
          <cell r="W30">
            <v>0.72</v>
          </cell>
        </row>
        <row r="31">
          <cell r="A31" t="str">
            <v>MA HMO RX0000000108</v>
          </cell>
          <cell r="B31" t="str">
            <v>HMO</v>
          </cell>
          <cell r="C31" t="str">
            <v>MA</v>
          </cell>
          <cell r="D31" t="str">
            <v>3G</v>
          </cell>
          <cell r="E31" t="str">
            <v>RX0000000108</v>
          </cell>
          <cell r="F31" t="str">
            <v>10/25/40</v>
          </cell>
          <cell r="G31" t="str">
            <v>20/50/120</v>
          </cell>
          <cell r="H31">
            <v>63.65</v>
          </cell>
          <cell r="I31">
            <v>0.72</v>
          </cell>
          <cell r="J31">
            <v>0.72</v>
          </cell>
          <cell r="K31">
            <v>0.72</v>
          </cell>
          <cell r="L31">
            <v>0.72</v>
          </cell>
          <cell r="M31">
            <v>0.72</v>
          </cell>
          <cell r="N31">
            <v>0.72</v>
          </cell>
          <cell r="O31">
            <v>0.72</v>
          </cell>
          <cell r="P31"/>
          <cell r="Q31"/>
          <cell r="R31"/>
          <cell r="S31"/>
          <cell r="T31"/>
          <cell r="U31"/>
          <cell r="V31"/>
          <cell r="W31"/>
        </row>
        <row r="32">
          <cell r="A32" t="str">
            <v>MA HMO RX0000000121</v>
          </cell>
          <cell r="B32" t="str">
            <v>HMO</v>
          </cell>
          <cell r="C32" t="str">
            <v>MA</v>
          </cell>
          <cell r="D32" t="str">
            <v>4A</v>
          </cell>
          <cell r="E32" t="str">
            <v>RX0000000121</v>
          </cell>
          <cell r="F32" t="str">
            <v>$15/$25/$40</v>
          </cell>
          <cell r="G32" t="str">
            <v>$30/$50/$120</v>
          </cell>
          <cell r="H32">
            <v>59.98</v>
          </cell>
          <cell r="I32">
            <v>0.67700000000000005</v>
          </cell>
          <cell r="J32">
            <v>0.67700000000000005</v>
          </cell>
          <cell r="K32">
            <v>0.67700000000000005</v>
          </cell>
          <cell r="L32">
            <v>0.67700000000000005</v>
          </cell>
          <cell r="M32">
            <v>0.67700000000000005</v>
          </cell>
          <cell r="N32">
            <v>0.67700000000000005</v>
          </cell>
          <cell r="O32">
            <v>0.67700000000000005</v>
          </cell>
          <cell r="P32">
            <v>0.67700000000000005</v>
          </cell>
          <cell r="Q32">
            <v>0.67700000000000005</v>
          </cell>
          <cell r="R32">
            <v>0.67700000000000005</v>
          </cell>
          <cell r="S32">
            <v>0.67700000000000005</v>
          </cell>
          <cell r="T32">
            <v>0.67700000000000005</v>
          </cell>
          <cell r="U32">
            <v>0.67700000000000005</v>
          </cell>
          <cell r="V32">
            <v>0.67700000000000005</v>
          </cell>
          <cell r="W32">
            <v>0.67700000000000005</v>
          </cell>
        </row>
        <row r="33">
          <cell r="A33" t="str">
            <v>MA HMO RX0000000123</v>
          </cell>
          <cell r="B33" t="str">
            <v>HMO</v>
          </cell>
          <cell r="C33" t="str">
            <v>MA</v>
          </cell>
          <cell r="D33" t="str">
            <v>4C</v>
          </cell>
          <cell r="E33" t="str">
            <v>RX0000000123</v>
          </cell>
          <cell r="F33" t="str">
            <v>$5/$15/$35</v>
          </cell>
          <cell r="G33" t="str">
            <v>$5/$30/$35</v>
          </cell>
          <cell r="H33">
            <v>73.790000000000006</v>
          </cell>
          <cell r="I33">
            <v>0.92300000000000004</v>
          </cell>
          <cell r="J33">
            <v>0.92300000000000004</v>
          </cell>
          <cell r="K33">
            <v>0.92300000000000004</v>
          </cell>
          <cell r="L33">
            <v>0.92300000000000004</v>
          </cell>
          <cell r="M33">
            <v>0.92300000000000004</v>
          </cell>
          <cell r="N33">
            <v>0.92300000000000004</v>
          </cell>
          <cell r="O33">
            <v>0.92300000000000004</v>
          </cell>
          <cell r="P33"/>
          <cell r="Q33"/>
          <cell r="R33"/>
          <cell r="S33"/>
          <cell r="T33"/>
          <cell r="U33"/>
          <cell r="V33"/>
          <cell r="W33"/>
        </row>
        <row r="34">
          <cell r="A34" t="str">
            <v>MA HMO RX0000000131</v>
          </cell>
          <cell r="B34" t="str">
            <v>HMO</v>
          </cell>
          <cell r="C34" t="str">
            <v>MA</v>
          </cell>
          <cell r="D34" t="str">
            <v>4K</v>
          </cell>
          <cell r="E34" t="str">
            <v>RX0000000131</v>
          </cell>
          <cell r="F34" t="str">
            <v>$10/$20/$35</v>
          </cell>
          <cell r="G34" t="str">
            <v>$20/$40/$105</v>
          </cell>
          <cell r="H34">
            <v>66.400000000000006</v>
          </cell>
          <cell r="I34">
            <v>0.78100000000000003</v>
          </cell>
          <cell r="J34">
            <v>0.78100000000000003</v>
          </cell>
          <cell r="K34">
            <v>0.78100000000000003</v>
          </cell>
          <cell r="L34">
            <v>0.78100000000000003</v>
          </cell>
          <cell r="M34">
            <v>0.78100000000000003</v>
          </cell>
          <cell r="N34">
            <v>0.78100000000000003</v>
          </cell>
          <cell r="O34">
            <v>0.78100000000000003</v>
          </cell>
          <cell r="P34">
            <v>0.78100000000000003</v>
          </cell>
          <cell r="Q34">
            <v>0.78100000000000003</v>
          </cell>
          <cell r="R34">
            <v>0.78100000000000003</v>
          </cell>
          <cell r="S34">
            <v>0.78100000000000003</v>
          </cell>
          <cell r="T34">
            <v>0.78100000000000003</v>
          </cell>
          <cell r="U34">
            <v>0.78100000000000003</v>
          </cell>
          <cell r="V34">
            <v>0.78100000000000003</v>
          </cell>
          <cell r="W34">
            <v>0.78100000000000003</v>
          </cell>
        </row>
        <row r="35">
          <cell r="A35" t="str">
            <v>MA HMO RX0000000133</v>
          </cell>
          <cell r="B35" t="str">
            <v>HMO</v>
          </cell>
          <cell r="C35" t="str">
            <v>MA</v>
          </cell>
          <cell r="D35" t="str">
            <v>4M</v>
          </cell>
          <cell r="E35" t="str">
            <v>RX0000000133</v>
          </cell>
          <cell r="F35" t="str">
            <v>$5/$15/$30</v>
          </cell>
          <cell r="G35" t="str">
            <v>$10/$30/$60</v>
          </cell>
          <cell r="H35">
            <v>73.92</v>
          </cell>
          <cell r="I35">
            <v>0.93100000000000005</v>
          </cell>
          <cell r="J35">
            <v>0.93100000000000005</v>
          </cell>
          <cell r="K35">
            <v>0.93100000000000005</v>
          </cell>
          <cell r="L35">
            <v>0.93100000000000005</v>
          </cell>
          <cell r="M35">
            <v>0.93100000000000005</v>
          </cell>
          <cell r="N35">
            <v>0.93100000000000005</v>
          </cell>
          <cell r="O35">
            <v>0.93100000000000005</v>
          </cell>
          <cell r="P35">
            <v>0.93100000000000005</v>
          </cell>
          <cell r="Q35">
            <v>0.93100000000000005</v>
          </cell>
          <cell r="R35">
            <v>0.93100000000000005</v>
          </cell>
          <cell r="S35">
            <v>0.93100000000000005</v>
          </cell>
          <cell r="T35">
            <v>0.93100000000000005</v>
          </cell>
          <cell r="U35">
            <v>0.93100000000000005</v>
          </cell>
          <cell r="V35">
            <v>0.93100000000000005</v>
          </cell>
          <cell r="W35">
            <v>0.93100000000000005</v>
          </cell>
        </row>
        <row r="36">
          <cell r="A36" t="str">
            <v>MA HMO RX0000000139</v>
          </cell>
          <cell r="B36" t="str">
            <v>HMO</v>
          </cell>
          <cell r="C36" t="str">
            <v>MA</v>
          </cell>
          <cell r="D36" t="str">
            <v>4V</v>
          </cell>
          <cell r="E36" t="str">
            <v>RX0000000139</v>
          </cell>
          <cell r="F36" t="str">
            <v>$10/$25/$40 w/$100 deductible</v>
          </cell>
          <cell r="G36" t="str">
            <v>$20/$50/$120</v>
          </cell>
          <cell r="H36">
            <v>55.77</v>
          </cell>
          <cell r="I36">
            <v>0.623</v>
          </cell>
          <cell r="J36">
            <v>0.623</v>
          </cell>
          <cell r="K36">
            <v>0.623</v>
          </cell>
          <cell r="L36">
            <v>0.623</v>
          </cell>
          <cell r="M36">
            <v>0.623</v>
          </cell>
          <cell r="N36">
            <v>0.623</v>
          </cell>
          <cell r="O36">
            <v>0.623</v>
          </cell>
          <cell r="P36">
            <v>0.623</v>
          </cell>
          <cell r="Q36">
            <v>0.623</v>
          </cell>
          <cell r="R36">
            <v>0.623</v>
          </cell>
          <cell r="S36">
            <v>0.623</v>
          </cell>
          <cell r="T36">
            <v>0.623</v>
          </cell>
          <cell r="U36">
            <v>0.623</v>
          </cell>
          <cell r="V36">
            <v>0.623</v>
          </cell>
          <cell r="W36">
            <v>0.623</v>
          </cell>
        </row>
        <row r="37">
          <cell r="A37" t="str">
            <v>MA HMO RX0000000140</v>
          </cell>
          <cell r="B37" t="str">
            <v>HMO</v>
          </cell>
          <cell r="C37" t="str">
            <v>MA</v>
          </cell>
          <cell r="D37" t="str">
            <v>4W</v>
          </cell>
          <cell r="E37" t="str">
            <v>RX0000000140</v>
          </cell>
          <cell r="F37" t="str">
            <v>$10/$25/$40 w/$250 deductible</v>
          </cell>
          <cell r="G37" t="str">
            <v>$20/$50/$120</v>
          </cell>
          <cell r="H37">
            <v>48.76</v>
          </cell>
          <cell r="I37">
            <v>0.55000000000000004</v>
          </cell>
          <cell r="J37">
            <v>0.55000000000000004</v>
          </cell>
          <cell r="K37">
            <v>0.55000000000000004</v>
          </cell>
          <cell r="L37">
            <v>0.55000000000000004</v>
          </cell>
          <cell r="M37">
            <v>0.55000000000000004</v>
          </cell>
          <cell r="N37">
            <v>0.55000000000000004</v>
          </cell>
          <cell r="O37">
            <v>0.55000000000000004</v>
          </cell>
          <cell r="P37">
            <v>0.55000000000000004</v>
          </cell>
          <cell r="Q37">
            <v>0.55000000000000004</v>
          </cell>
          <cell r="R37">
            <v>0.55000000000000004</v>
          </cell>
          <cell r="S37">
            <v>0.55000000000000004</v>
          </cell>
          <cell r="T37">
            <v>0.55000000000000004</v>
          </cell>
          <cell r="U37">
            <v>0.55000000000000004</v>
          </cell>
          <cell r="V37">
            <v>0.55000000000000004</v>
          </cell>
          <cell r="W37">
            <v>0.55000000000000004</v>
          </cell>
        </row>
        <row r="38">
          <cell r="A38" t="str">
            <v>MA HMO RX0000000150</v>
          </cell>
          <cell r="B38" t="str">
            <v>HMO</v>
          </cell>
          <cell r="C38" t="str">
            <v>MA</v>
          </cell>
          <cell r="D38" t="str">
            <v>5I</v>
          </cell>
          <cell r="E38" t="str">
            <v>RX0000000150</v>
          </cell>
          <cell r="F38" t="str">
            <v>$10/$20/$40</v>
          </cell>
          <cell r="G38" t="str">
            <v>$20/$40/$80</v>
          </cell>
          <cell r="H38">
            <v>65.680000000000007</v>
          </cell>
          <cell r="I38">
            <v>0.745</v>
          </cell>
          <cell r="J38">
            <v>0.745</v>
          </cell>
          <cell r="K38">
            <v>0.745</v>
          </cell>
          <cell r="L38">
            <v>0.745</v>
          </cell>
          <cell r="M38">
            <v>0.76800000000000002</v>
          </cell>
          <cell r="N38">
            <v>0.76800000000000002</v>
          </cell>
          <cell r="O38">
            <v>0.76800000000000002</v>
          </cell>
          <cell r="P38">
            <v>0.76800000000000002</v>
          </cell>
          <cell r="Q38">
            <v>0.76800000000000002</v>
          </cell>
          <cell r="R38">
            <v>0.76800000000000002</v>
          </cell>
          <cell r="S38">
            <v>0.76800000000000002</v>
          </cell>
          <cell r="T38">
            <v>0.76800000000000002</v>
          </cell>
          <cell r="U38">
            <v>0.76800000000000002</v>
          </cell>
          <cell r="V38">
            <v>0.76800000000000002</v>
          </cell>
          <cell r="W38">
            <v>0.76800000000000002</v>
          </cell>
        </row>
        <row r="39">
          <cell r="A39" t="str">
            <v>MA HMO RX0000000154</v>
          </cell>
          <cell r="B39" t="str">
            <v>HMO</v>
          </cell>
          <cell r="C39" t="str">
            <v>MA</v>
          </cell>
          <cell r="D39" t="str">
            <v>5M</v>
          </cell>
          <cell r="E39" t="str">
            <v>RX0000000154</v>
          </cell>
          <cell r="F39" t="str">
            <v>$10/$20/$35</v>
          </cell>
          <cell r="G39" t="str">
            <v>$20/$40/$70</v>
          </cell>
          <cell r="H39">
            <v>66.319999999999993</v>
          </cell>
          <cell r="I39">
            <v>0.78200000000000003</v>
          </cell>
          <cell r="J39">
            <v>0.78200000000000003</v>
          </cell>
          <cell r="K39">
            <v>0.78200000000000003</v>
          </cell>
          <cell r="L39">
            <v>0.78200000000000003</v>
          </cell>
          <cell r="M39">
            <v>0.78200000000000003</v>
          </cell>
          <cell r="N39">
            <v>0.78200000000000003</v>
          </cell>
          <cell r="O39">
            <v>0.78200000000000003</v>
          </cell>
          <cell r="P39">
            <v>0.78200000000000003</v>
          </cell>
          <cell r="Q39">
            <v>0.78200000000000003</v>
          </cell>
          <cell r="R39">
            <v>0.78200000000000003</v>
          </cell>
          <cell r="S39">
            <v>0.78200000000000003</v>
          </cell>
          <cell r="T39">
            <v>0.78200000000000003</v>
          </cell>
          <cell r="U39">
            <v>0.78200000000000003</v>
          </cell>
          <cell r="V39">
            <v>0.78200000000000003</v>
          </cell>
          <cell r="W39">
            <v>0.78200000000000003</v>
          </cell>
        </row>
        <row r="40">
          <cell r="A40" t="str">
            <v>MA HMO RX0000000156</v>
          </cell>
          <cell r="B40" t="str">
            <v>HMO</v>
          </cell>
          <cell r="C40" t="str">
            <v>MA</v>
          </cell>
          <cell r="D40" t="str">
            <v>5O</v>
          </cell>
          <cell r="E40" t="str">
            <v>RX0000000156</v>
          </cell>
          <cell r="F40" t="str">
            <v>$10/$25/$45 - retail</v>
          </cell>
          <cell r="G40" t="str">
            <v>$20/$50/$135 mail</v>
          </cell>
          <cell r="H40">
            <v>63.03</v>
          </cell>
          <cell r="I40">
            <v>0.70799999999999996</v>
          </cell>
          <cell r="J40">
            <v>0.70799999999999996</v>
          </cell>
          <cell r="K40">
            <v>0.70799999999999996</v>
          </cell>
          <cell r="L40">
            <v>0.70799999999999996</v>
          </cell>
          <cell r="M40">
            <v>0.70799999999999996</v>
          </cell>
          <cell r="N40">
            <v>0.70799999999999996</v>
          </cell>
          <cell r="O40">
            <v>0.70799999999999996</v>
          </cell>
          <cell r="P40">
            <v>0.70799999999999996</v>
          </cell>
          <cell r="Q40">
            <v>0.70799999999999996</v>
          </cell>
          <cell r="R40">
            <v>0.70799999999999996</v>
          </cell>
          <cell r="S40">
            <v>0.70799999999999996</v>
          </cell>
          <cell r="T40">
            <v>0.70799999999999996</v>
          </cell>
          <cell r="U40">
            <v>0.70799999999999996</v>
          </cell>
          <cell r="V40">
            <v>0.70799999999999996</v>
          </cell>
          <cell r="W40">
            <v>0.70799999999999996</v>
          </cell>
        </row>
        <row r="41">
          <cell r="A41" t="str">
            <v>MA HMO RX0000000156</v>
          </cell>
          <cell r="B41" t="str">
            <v>HMO</v>
          </cell>
          <cell r="C41" t="str">
            <v>MA</v>
          </cell>
          <cell r="D41" t="str">
            <v>5O</v>
          </cell>
          <cell r="E41" t="str">
            <v>RX0000000156</v>
          </cell>
          <cell r="F41" t="str">
            <v>$10/$25/$40</v>
          </cell>
          <cell r="G41" t="str">
            <v>$20/$50/$120</v>
          </cell>
          <cell r="H41">
            <v>63.03</v>
          </cell>
          <cell r="I41">
            <v>0.70799999999999996</v>
          </cell>
          <cell r="J41">
            <v>0.70799999999999996</v>
          </cell>
          <cell r="K41">
            <v>0.70799999999999996</v>
          </cell>
          <cell r="L41">
            <v>0.70799999999999996</v>
          </cell>
          <cell r="M41">
            <v>0.70799999999999996</v>
          </cell>
          <cell r="N41">
            <v>0.70799999999999996</v>
          </cell>
          <cell r="O41">
            <v>0.70799999999999996</v>
          </cell>
          <cell r="P41"/>
          <cell r="Q41"/>
          <cell r="R41"/>
          <cell r="S41"/>
          <cell r="T41"/>
          <cell r="U41"/>
          <cell r="V41"/>
          <cell r="W41"/>
        </row>
        <row r="42">
          <cell r="A42" t="str">
            <v>MA HMO RX0000000160</v>
          </cell>
          <cell r="B42" t="str">
            <v>HMO</v>
          </cell>
          <cell r="C42" t="str">
            <v>MA</v>
          </cell>
          <cell r="D42" t="str">
            <v>5S</v>
          </cell>
          <cell r="E42" t="str">
            <v>RX0000000160</v>
          </cell>
          <cell r="F42" t="str">
            <v>$10/$30/$45</v>
          </cell>
          <cell r="G42" t="str">
            <v>$20/$60/$135</v>
          </cell>
          <cell r="H42">
            <v>61.05</v>
          </cell>
          <cell r="I42">
            <v>0.66800000000000004</v>
          </cell>
          <cell r="J42">
            <v>0.66800000000000004</v>
          </cell>
          <cell r="K42">
            <v>0.66800000000000004</v>
          </cell>
          <cell r="L42">
            <v>0.66800000000000004</v>
          </cell>
          <cell r="M42">
            <v>0.66800000000000004</v>
          </cell>
          <cell r="N42">
            <v>0.66800000000000004</v>
          </cell>
          <cell r="O42">
            <v>0.66800000000000004</v>
          </cell>
          <cell r="P42">
            <v>0.66800000000000004</v>
          </cell>
          <cell r="Q42">
            <v>0.66800000000000004</v>
          </cell>
          <cell r="R42">
            <v>0.66800000000000004</v>
          </cell>
          <cell r="S42">
            <v>0.66800000000000004</v>
          </cell>
          <cell r="T42">
            <v>0.66800000000000004</v>
          </cell>
          <cell r="U42">
            <v>0.66800000000000004</v>
          </cell>
          <cell r="V42">
            <v>0.66800000000000004</v>
          </cell>
          <cell r="W42">
            <v>0.66800000000000004</v>
          </cell>
        </row>
        <row r="43">
          <cell r="A43" t="str">
            <v>MA HMO RX0000000166</v>
          </cell>
          <cell r="B43" t="str">
            <v>HMO</v>
          </cell>
          <cell r="C43" t="str">
            <v>MA</v>
          </cell>
          <cell r="D43" t="str">
            <v>5Y</v>
          </cell>
          <cell r="E43" t="str">
            <v>RX0000000166</v>
          </cell>
          <cell r="F43" t="str">
            <v>$10/$30/$50</v>
          </cell>
          <cell r="G43" t="str">
            <v>$20/$60/100</v>
          </cell>
          <cell r="H43">
            <v>60.46</v>
          </cell>
          <cell r="I43">
            <v>0.67200000000000004</v>
          </cell>
          <cell r="J43">
            <v>0.67200000000000004</v>
          </cell>
          <cell r="K43">
            <v>0.67200000000000004</v>
          </cell>
          <cell r="L43">
            <v>0.67200000000000004</v>
          </cell>
          <cell r="M43"/>
          <cell r="N43"/>
          <cell r="O43"/>
          <cell r="P43"/>
          <cell r="Q43"/>
          <cell r="R43"/>
          <cell r="S43"/>
          <cell r="T43"/>
          <cell r="U43"/>
          <cell r="V43"/>
          <cell r="W43"/>
        </row>
        <row r="44">
          <cell r="A44" t="str">
            <v>MA HMO RX0000000167</v>
          </cell>
          <cell r="B44" t="str">
            <v>HMO</v>
          </cell>
          <cell r="C44" t="str">
            <v>MA</v>
          </cell>
          <cell r="D44" t="str">
            <v>5Z</v>
          </cell>
          <cell r="E44" t="str">
            <v>RX0000000167</v>
          </cell>
          <cell r="F44" t="str">
            <v>$15/$30/$50</v>
          </cell>
          <cell r="G44" t="str">
            <v>$30/$60/$150</v>
          </cell>
          <cell r="H44">
            <v>56.92</v>
          </cell>
          <cell r="I44">
            <v>0.63300000000000001</v>
          </cell>
          <cell r="J44">
            <v>0.63300000000000001</v>
          </cell>
          <cell r="K44">
            <v>0.63300000000000001</v>
          </cell>
          <cell r="L44">
            <v>0.63300000000000001</v>
          </cell>
          <cell r="M44">
            <v>0.63300000000000001</v>
          </cell>
          <cell r="N44">
            <v>0.63300000000000001</v>
          </cell>
          <cell r="O44">
            <v>0.63300000000000001</v>
          </cell>
          <cell r="P44">
            <v>0.63300000000000001</v>
          </cell>
          <cell r="Q44">
            <v>0.63300000000000001</v>
          </cell>
          <cell r="R44">
            <v>0.63300000000000001</v>
          </cell>
          <cell r="S44">
            <v>0.63300000000000001</v>
          </cell>
          <cell r="T44">
            <v>0.63300000000000001</v>
          </cell>
          <cell r="U44">
            <v>0.63300000000000001</v>
          </cell>
          <cell r="V44">
            <v>0.63300000000000001</v>
          </cell>
          <cell r="W44">
            <v>0.63300000000000001</v>
          </cell>
        </row>
        <row r="45">
          <cell r="A45" t="str">
            <v>MA HMO RX0000000184</v>
          </cell>
          <cell r="B45" t="str">
            <v>HMO</v>
          </cell>
          <cell r="C45" t="str">
            <v>MA</v>
          </cell>
          <cell r="D45" t="str">
            <v>6Q</v>
          </cell>
          <cell r="E45" t="str">
            <v>RX0000000184</v>
          </cell>
          <cell r="F45" t="str">
            <v>$10/$20/$35</v>
          </cell>
          <cell r="G45" t="str">
            <v>$10/$20/$35</v>
          </cell>
          <cell r="H45">
            <v>65.39</v>
          </cell>
          <cell r="I45">
            <v>0.73899999999999999</v>
          </cell>
          <cell r="J45">
            <v>0.73899999999999999</v>
          </cell>
          <cell r="K45">
            <v>0.73899999999999999</v>
          </cell>
          <cell r="L45">
            <v>0.73899999999999999</v>
          </cell>
          <cell r="M45">
            <v>0.81299999999999994</v>
          </cell>
          <cell r="N45">
            <v>0.81299999999999994</v>
          </cell>
          <cell r="O45">
            <v>0.81299999999999994</v>
          </cell>
          <cell r="P45">
            <v>0.81299999999999994</v>
          </cell>
          <cell r="Q45">
            <v>0.81299999999999994</v>
          </cell>
          <cell r="R45">
            <v>0.81299999999999994</v>
          </cell>
          <cell r="S45">
            <v>0.81299999999999994</v>
          </cell>
          <cell r="T45">
            <v>0.81299999999999994</v>
          </cell>
          <cell r="U45">
            <v>0.81299999999999994</v>
          </cell>
          <cell r="V45">
            <v>0.81299999999999994</v>
          </cell>
          <cell r="W45">
            <v>0.81299999999999994</v>
          </cell>
        </row>
        <row r="46">
          <cell r="A46" t="str">
            <v>MA HMO RX0000000185</v>
          </cell>
          <cell r="B46" t="str">
            <v>HMO</v>
          </cell>
          <cell r="C46" t="str">
            <v>MA</v>
          </cell>
          <cell r="D46" t="str">
            <v>6R</v>
          </cell>
          <cell r="E46" t="str">
            <v>RX0000000185</v>
          </cell>
          <cell r="F46" t="str">
            <v>$10/$25/$40</v>
          </cell>
          <cell r="G46" t="str">
            <v>$25/$60/$100</v>
          </cell>
          <cell r="H46">
            <v>63.49</v>
          </cell>
          <cell r="I46">
            <v>0.71699999999999997</v>
          </cell>
          <cell r="J46">
            <v>0.71699999999999997</v>
          </cell>
          <cell r="K46">
            <v>0.71699999999999997</v>
          </cell>
          <cell r="L46">
            <v>0.71699999999999997</v>
          </cell>
          <cell r="M46">
            <v>0.71699999999999997</v>
          </cell>
          <cell r="N46">
            <v>0.71699999999999997</v>
          </cell>
          <cell r="O46">
            <v>0.71699999999999997</v>
          </cell>
          <cell r="P46">
            <v>0.71699999999999997</v>
          </cell>
          <cell r="Q46">
            <v>0.71699999999999997</v>
          </cell>
          <cell r="R46">
            <v>0.71699999999999997</v>
          </cell>
          <cell r="S46">
            <v>0.71699999999999997</v>
          </cell>
          <cell r="T46">
            <v>0.71699999999999997</v>
          </cell>
          <cell r="U46">
            <v>0.71699999999999997</v>
          </cell>
          <cell r="V46">
            <v>0.71699999999999997</v>
          </cell>
          <cell r="W46">
            <v>0.71699999999999997</v>
          </cell>
        </row>
        <row r="47">
          <cell r="A47" t="str">
            <v>MA HMO RX0000000186</v>
          </cell>
          <cell r="B47" t="str">
            <v>HMO</v>
          </cell>
          <cell r="C47" t="str">
            <v>MA</v>
          </cell>
          <cell r="D47" t="str">
            <v>6S</v>
          </cell>
          <cell r="E47" t="str">
            <v>RX0000000186</v>
          </cell>
          <cell r="F47" t="str">
            <v>$10/$35/$50</v>
          </cell>
          <cell r="G47" t="str">
            <v>$20/$70/$150</v>
          </cell>
          <cell r="H47">
            <v>58.55</v>
          </cell>
          <cell r="I47">
            <v>0.63600000000000001</v>
          </cell>
          <cell r="J47">
            <v>0.63600000000000001</v>
          </cell>
          <cell r="K47">
            <v>0.63600000000000001</v>
          </cell>
          <cell r="L47">
            <v>0.63600000000000001</v>
          </cell>
          <cell r="M47">
            <v>0.63600000000000001</v>
          </cell>
          <cell r="N47">
            <v>0.63600000000000001</v>
          </cell>
          <cell r="O47">
            <v>0.63600000000000001</v>
          </cell>
          <cell r="P47">
            <v>0.63600000000000001</v>
          </cell>
          <cell r="Q47">
            <v>0.63600000000000001</v>
          </cell>
          <cell r="R47">
            <v>0.63600000000000001</v>
          </cell>
          <cell r="S47">
            <v>0.63600000000000001</v>
          </cell>
          <cell r="T47">
            <v>0.63600000000000001</v>
          </cell>
          <cell r="U47">
            <v>0.63600000000000001</v>
          </cell>
          <cell r="V47">
            <v>0.63600000000000001</v>
          </cell>
          <cell r="W47">
            <v>0.63600000000000001</v>
          </cell>
        </row>
        <row r="48">
          <cell r="A48" t="str">
            <v>MA HMO RX0000000193</v>
          </cell>
          <cell r="B48" t="str">
            <v>HMO</v>
          </cell>
          <cell r="C48" t="str">
            <v>MA</v>
          </cell>
          <cell r="D48" t="str">
            <v>6Z</v>
          </cell>
          <cell r="E48" t="str">
            <v>RX0000000193</v>
          </cell>
          <cell r="F48" t="str">
            <v>$10/$25/$40</v>
          </cell>
          <cell r="G48" t="str">
            <v>$10/$25/$40</v>
          </cell>
          <cell r="H48">
            <v>62.91</v>
          </cell>
          <cell r="I48">
            <v>0.76200000000000001</v>
          </cell>
          <cell r="J48">
            <v>0.76200000000000001</v>
          </cell>
          <cell r="K48">
            <v>0.76200000000000001</v>
          </cell>
          <cell r="L48">
            <v>0.76200000000000001</v>
          </cell>
          <cell r="M48">
            <v>0.76200000000000001</v>
          </cell>
          <cell r="N48">
            <v>0.76200000000000001</v>
          </cell>
          <cell r="O48">
            <v>0.76200000000000001</v>
          </cell>
          <cell r="P48">
            <v>0.76200000000000001</v>
          </cell>
          <cell r="Q48">
            <v>0.76200000000000001</v>
          </cell>
          <cell r="R48">
            <v>0.76200000000000001</v>
          </cell>
          <cell r="S48">
            <v>0.76200000000000001</v>
          </cell>
          <cell r="T48">
            <v>0.76200000000000001</v>
          </cell>
          <cell r="U48">
            <v>0.76200000000000001</v>
          </cell>
          <cell r="V48">
            <v>0.76200000000000001</v>
          </cell>
          <cell r="W48">
            <v>0.76200000000000001</v>
          </cell>
        </row>
        <row r="49">
          <cell r="A49" t="str">
            <v>MA HMO RX0000000202</v>
          </cell>
          <cell r="B49" t="str">
            <v>HMO</v>
          </cell>
          <cell r="C49" t="str">
            <v>MA</v>
          </cell>
          <cell r="D49" t="str">
            <v>7I</v>
          </cell>
          <cell r="E49" t="str">
            <v>RX0000000202</v>
          </cell>
          <cell r="F49" t="str">
            <v>$5/$30/$45</v>
          </cell>
          <cell r="G49" t="str">
            <v>$10/$75/$115</v>
          </cell>
          <cell r="H49">
            <v>65.959999999999994</v>
          </cell>
          <cell r="I49">
            <v>0.73499999999999999</v>
          </cell>
          <cell r="J49">
            <v>0.73499999999999999</v>
          </cell>
          <cell r="K49">
            <v>0.73499999999999999</v>
          </cell>
          <cell r="L49">
            <v>0.73499999999999999</v>
          </cell>
          <cell r="M49">
            <v>0.73499999999999999</v>
          </cell>
          <cell r="N49">
            <v>0.73499999999999999</v>
          </cell>
          <cell r="O49">
            <v>0.73499999999999999</v>
          </cell>
          <cell r="P49">
            <v>0.73499999999999999</v>
          </cell>
          <cell r="Q49">
            <v>0.73499999999999999</v>
          </cell>
          <cell r="R49">
            <v>0.73499999999999999</v>
          </cell>
          <cell r="S49">
            <v>0.73499999999999999</v>
          </cell>
          <cell r="T49">
            <v>0.73499999999999999</v>
          </cell>
          <cell r="U49">
            <v>0.73499999999999999</v>
          </cell>
          <cell r="V49">
            <v>0.73499999999999999</v>
          </cell>
          <cell r="W49">
            <v>0.73499999999999999</v>
          </cell>
        </row>
        <row r="50">
          <cell r="A50" t="str">
            <v>MA HMO RX0000000203</v>
          </cell>
          <cell r="B50" t="str">
            <v>HMO</v>
          </cell>
          <cell r="C50" t="str">
            <v>MA</v>
          </cell>
          <cell r="D50" t="str">
            <v>7J</v>
          </cell>
          <cell r="E50" t="str">
            <v>RX0000000203</v>
          </cell>
          <cell r="F50" t="str">
            <v>$15/$25/$50</v>
          </cell>
          <cell r="G50" t="str">
            <v>$30/$50/$150</v>
          </cell>
          <cell r="H50">
            <v>58.76</v>
          </cell>
          <cell r="I50">
            <v>0.66100000000000003</v>
          </cell>
          <cell r="J50">
            <v>0.66100000000000003</v>
          </cell>
          <cell r="K50">
            <v>0.66100000000000003</v>
          </cell>
          <cell r="L50">
            <v>0.66100000000000003</v>
          </cell>
          <cell r="M50">
            <v>0.66100000000000003</v>
          </cell>
          <cell r="N50">
            <v>0.66100000000000003</v>
          </cell>
          <cell r="O50">
            <v>0.66100000000000003</v>
          </cell>
          <cell r="P50">
            <v>0.66100000000000003</v>
          </cell>
          <cell r="Q50">
            <v>0.66100000000000003</v>
          </cell>
          <cell r="R50">
            <v>0.66100000000000003</v>
          </cell>
          <cell r="S50">
            <v>0.66100000000000003</v>
          </cell>
          <cell r="T50">
            <v>0.66100000000000003</v>
          </cell>
          <cell r="U50">
            <v>0.66100000000000003</v>
          </cell>
          <cell r="V50">
            <v>0.66100000000000003</v>
          </cell>
          <cell r="W50">
            <v>0.66100000000000003</v>
          </cell>
        </row>
        <row r="51">
          <cell r="A51" t="str">
            <v>MA HMO RX0000000204</v>
          </cell>
          <cell r="B51" t="str">
            <v>HMO</v>
          </cell>
          <cell r="C51" t="str">
            <v>MA</v>
          </cell>
          <cell r="D51" t="str">
            <v>7K</v>
          </cell>
          <cell r="E51" t="str">
            <v>RX0000000204</v>
          </cell>
          <cell r="F51" t="str">
            <v>$15/$30/$50</v>
          </cell>
          <cell r="G51" t="str">
            <v>$30/$60/$100</v>
          </cell>
          <cell r="H51">
            <v>56.88</v>
          </cell>
          <cell r="I51">
            <v>0.63100000000000001</v>
          </cell>
          <cell r="J51">
            <v>0.63100000000000001</v>
          </cell>
          <cell r="K51">
            <v>0.63100000000000001</v>
          </cell>
          <cell r="L51">
            <v>0.63100000000000001</v>
          </cell>
          <cell r="M51">
            <v>0.63100000000000001</v>
          </cell>
          <cell r="N51">
            <v>0.63100000000000001</v>
          </cell>
          <cell r="O51">
            <v>0.63100000000000001</v>
          </cell>
          <cell r="P51">
            <v>0.63100000000000001</v>
          </cell>
          <cell r="Q51">
            <v>0.63100000000000001</v>
          </cell>
          <cell r="R51">
            <v>0.63100000000000001</v>
          </cell>
          <cell r="S51">
            <v>0.63100000000000001</v>
          </cell>
          <cell r="T51">
            <v>0.63100000000000001</v>
          </cell>
          <cell r="U51">
            <v>0.63100000000000001</v>
          </cell>
          <cell r="V51">
            <v>0.63100000000000001</v>
          </cell>
          <cell r="W51">
            <v>0.63100000000000001</v>
          </cell>
        </row>
        <row r="52">
          <cell r="A52" t="str">
            <v>MA HMO RX0000000205</v>
          </cell>
          <cell r="B52" t="str">
            <v>HMO</v>
          </cell>
          <cell r="C52" t="str">
            <v>MA</v>
          </cell>
          <cell r="D52" t="str">
            <v>7L</v>
          </cell>
          <cell r="E52" t="str">
            <v>RX0000000205</v>
          </cell>
          <cell r="F52" t="str">
            <v>$10/$35/$50</v>
          </cell>
          <cell r="G52" t="str">
            <v>$20/$70/$150</v>
          </cell>
          <cell r="H52">
            <v>45.52</v>
          </cell>
          <cell r="I52">
            <v>0.52300000000000002</v>
          </cell>
          <cell r="J52">
            <v>0.52300000000000002</v>
          </cell>
          <cell r="K52">
            <v>0.52300000000000002</v>
          </cell>
          <cell r="L52">
            <v>0.52300000000000002</v>
          </cell>
          <cell r="M52"/>
          <cell r="N52"/>
          <cell r="O52"/>
          <cell r="P52"/>
          <cell r="Q52"/>
          <cell r="R52"/>
          <cell r="S52"/>
          <cell r="T52"/>
          <cell r="U52"/>
          <cell r="V52"/>
          <cell r="W52"/>
        </row>
        <row r="53">
          <cell r="A53" t="str">
            <v>MA HMO RX0000000206</v>
          </cell>
          <cell r="B53" t="str">
            <v>HMO</v>
          </cell>
          <cell r="C53" t="str">
            <v>MA</v>
          </cell>
          <cell r="D53" t="str">
            <v>7M</v>
          </cell>
          <cell r="E53" t="str">
            <v>RX0000000206</v>
          </cell>
          <cell r="F53" t="str">
            <v>$20/$35/$50</v>
          </cell>
          <cell r="G53" t="str">
            <v>$40/$70/$150</v>
          </cell>
          <cell r="H53">
            <v>52.48</v>
          </cell>
          <cell r="I53">
            <v>0.58199999999999996</v>
          </cell>
          <cell r="J53">
            <v>0.58199999999999996</v>
          </cell>
          <cell r="K53">
            <v>0.58199999999999996</v>
          </cell>
          <cell r="L53">
            <v>0.58199999999999996</v>
          </cell>
          <cell r="M53">
            <v>0.58199999999999996</v>
          </cell>
          <cell r="N53">
            <v>0.58199999999999996</v>
          </cell>
          <cell r="O53">
            <v>0.58199999999999996</v>
          </cell>
          <cell r="P53">
            <v>0.58199999999999996</v>
          </cell>
          <cell r="Q53">
            <v>0.58199999999999996</v>
          </cell>
          <cell r="R53">
            <v>0.58199999999999996</v>
          </cell>
          <cell r="S53">
            <v>0.58199999999999996</v>
          </cell>
          <cell r="T53">
            <v>0.58199999999999996</v>
          </cell>
          <cell r="U53">
            <v>0.58199999999999996</v>
          </cell>
          <cell r="V53">
            <v>0.58199999999999996</v>
          </cell>
          <cell r="W53">
            <v>0.58199999999999996</v>
          </cell>
        </row>
        <row r="54">
          <cell r="A54" t="str">
            <v>MA HMO RX0000000211</v>
          </cell>
          <cell r="B54" t="str">
            <v>HMO</v>
          </cell>
          <cell r="C54" t="str">
            <v>MA</v>
          </cell>
          <cell r="D54" t="str">
            <v>7R</v>
          </cell>
          <cell r="E54" t="str">
            <v>RX0000000211</v>
          </cell>
          <cell r="F54" t="str">
            <v>$10/$25/$45</v>
          </cell>
          <cell r="G54" t="str">
            <v>$10/$25/$45</v>
          </cell>
          <cell r="H54">
            <v>62.46</v>
          </cell>
          <cell r="I54">
            <v>0.75</v>
          </cell>
          <cell r="J54">
            <v>0.75</v>
          </cell>
          <cell r="K54">
            <v>0.75</v>
          </cell>
          <cell r="L54">
            <v>0.75</v>
          </cell>
          <cell r="M54">
            <v>0.75</v>
          </cell>
          <cell r="N54">
            <v>0.75</v>
          </cell>
          <cell r="O54">
            <v>0.75</v>
          </cell>
          <cell r="P54">
            <v>0.75</v>
          </cell>
          <cell r="Q54">
            <v>0.75</v>
          </cell>
          <cell r="R54">
            <v>0.75</v>
          </cell>
          <cell r="S54">
            <v>0.75</v>
          </cell>
          <cell r="T54">
            <v>0.75</v>
          </cell>
          <cell r="U54">
            <v>0.75</v>
          </cell>
          <cell r="V54">
            <v>0.75</v>
          </cell>
          <cell r="W54">
            <v>0.75</v>
          </cell>
        </row>
        <row r="55">
          <cell r="A55" t="str">
            <v>MA HMO RX0000000212</v>
          </cell>
          <cell r="B55" t="str">
            <v>HMO</v>
          </cell>
          <cell r="C55" t="str">
            <v>MA</v>
          </cell>
          <cell r="D55" t="str">
            <v>7S</v>
          </cell>
          <cell r="E55" t="str">
            <v>RX0000000212</v>
          </cell>
          <cell r="F55" t="str">
            <v>$10/$25/$40</v>
          </cell>
          <cell r="G55" t="str">
            <v>$20/$50/$80</v>
          </cell>
          <cell r="H55">
            <v>63.6</v>
          </cell>
          <cell r="I55">
            <v>0.72099999999999997</v>
          </cell>
          <cell r="J55">
            <v>0.72099999999999997</v>
          </cell>
          <cell r="K55">
            <v>0.72099999999999997</v>
          </cell>
          <cell r="L55">
            <v>0.72099999999999997</v>
          </cell>
          <cell r="M55">
            <v>0.72099999999999997</v>
          </cell>
          <cell r="N55">
            <v>0.72099999999999997</v>
          </cell>
          <cell r="O55">
            <v>0.72099999999999997</v>
          </cell>
          <cell r="P55">
            <v>0.72099999999999997</v>
          </cell>
          <cell r="Q55">
            <v>0.72099999999999997</v>
          </cell>
          <cell r="R55">
            <v>0.72099999999999997</v>
          </cell>
          <cell r="S55">
            <v>0.72099999999999997</v>
          </cell>
          <cell r="T55">
            <v>0.72099999999999997</v>
          </cell>
          <cell r="U55">
            <v>0.72099999999999997</v>
          </cell>
          <cell r="V55">
            <v>0.72099999999999997</v>
          </cell>
          <cell r="W55">
            <v>0.72099999999999997</v>
          </cell>
        </row>
        <row r="56">
          <cell r="A56" t="str">
            <v>MA HMO RX0000000214</v>
          </cell>
          <cell r="B56" t="str">
            <v>HMO</v>
          </cell>
          <cell r="C56" t="str">
            <v>MA</v>
          </cell>
          <cell r="D56" t="str">
            <v>7V</v>
          </cell>
          <cell r="E56" t="str">
            <v>RX0000000214</v>
          </cell>
          <cell r="F56" t="str">
            <v>$10/$25/$45</v>
          </cell>
          <cell r="G56" t="str">
            <v>$20/$50/$90</v>
          </cell>
          <cell r="H56">
            <v>63</v>
          </cell>
          <cell r="I56">
            <v>0.70799999999999996</v>
          </cell>
          <cell r="J56">
            <v>0.70799999999999996</v>
          </cell>
          <cell r="K56">
            <v>0.70799999999999996</v>
          </cell>
          <cell r="L56">
            <v>0.70799999999999996</v>
          </cell>
          <cell r="M56">
            <v>0.70799999999999996</v>
          </cell>
          <cell r="N56">
            <v>0.70799999999999996</v>
          </cell>
          <cell r="O56">
            <v>0.70799999999999996</v>
          </cell>
          <cell r="P56">
            <v>0.70799999999999996</v>
          </cell>
          <cell r="Q56">
            <v>0.70799999999999996</v>
          </cell>
          <cell r="R56">
            <v>0.70799999999999996</v>
          </cell>
          <cell r="S56">
            <v>0.70799999999999996</v>
          </cell>
          <cell r="T56">
            <v>0.70799999999999996</v>
          </cell>
          <cell r="U56">
            <v>0.70799999999999996</v>
          </cell>
          <cell r="V56">
            <v>0.70799999999999996</v>
          </cell>
          <cell r="W56">
            <v>0.70799999999999996</v>
          </cell>
        </row>
        <row r="57">
          <cell r="A57" t="str">
            <v>MA HMO RX0000000223</v>
          </cell>
          <cell r="B57" t="str">
            <v>HMO</v>
          </cell>
          <cell r="C57" t="str">
            <v>MA</v>
          </cell>
          <cell r="D57" t="str">
            <v>8G</v>
          </cell>
          <cell r="E57" t="str">
            <v>RX0000000223</v>
          </cell>
          <cell r="F57" t="str">
            <v>$15/$30/$50</v>
          </cell>
          <cell r="G57" t="str">
            <v>$15/$30/$50</v>
          </cell>
          <cell r="H57">
            <v>57.62</v>
          </cell>
          <cell r="I57">
            <v>0.66200000000000003</v>
          </cell>
          <cell r="J57">
            <v>0.66200000000000003</v>
          </cell>
          <cell r="K57">
            <v>0.66200000000000003</v>
          </cell>
          <cell r="L57">
            <v>0.66200000000000003</v>
          </cell>
          <cell r="M57">
            <v>0.66200000000000003</v>
          </cell>
          <cell r="N57">
            <v>0.66200000000000003</v>
          </cell>
          <cell r="O57">
            <v>0.66200000000000003</v>
          </cell>
          <cell r="P57">
            <v>0.66200000000000003</v>
          </cell>
          <cell r="Q57">
            <v>0.66200000000000003</v>
          </cell>
          <cell r="R57">
            <v>0.66200000000000003</v>
          </cell>
          <cell r="S57">
            <v>0.66200000000000003</v>
          </cell>
          <cell r="T57">
            <v>0.66200000000000003</v>
          </cell>
          <cell r="U57">
            <v>0.66200000000000003</v>
          </cell>
          <cell r="V57">
            <v>0.66200000000000003</v>
          </cell>
          <cell r="W57">
            <v>0.66200000000000003</v>
          </cell>
        </row>
        <row r="58">
          <cell r="A58" t="str">
            <v>MA HMO RX0000000225</v>
          </cell>
          <cell r="B58" t="str">
            <v>HMO</v>
          </cell>
          <cell r="C58" t="str">
            <v>MA</v>
          </cell>
          <cell r="D58" t="str">
            <v>8I</v>
          </cell>
          <cell r="E58" t="str">
            <v>RX0000000225</v>
          </cell>
          <cell r="F58" t="str">
            <v>$15/$30/$40</v>
          </cell>
          <cell r="G58" t="str">
            <v>$30/$60/$120</v>
          </cell>
          <cell r="H58">
            <v>58.02</v>
          </cell>
          <cell r="I58">
            <v>0.63400000000000001</v>
          </cell>
          <cell r="J58">
            <v>0.63400000000000001</v>
          </cell>
          <cell r="K58">
            <v>0.63400000000000001</v>
          </cell>
          <cell r="L58">
            <v>0.63400000000000001</v>
          </cell>
          <cell r="M58"/>
          <cell r="N58"/>
          <cell r="O58"/>
          <cell r="P58"/>
          <cell r="Q58"/>
          <cell r="R58"/>
          <cell r="S58"/>
          <cell r="T58"/>
          <cell r="U58"/>
          <cell r="V58"/>
          <cell r="W58"/>
        </row>
        <row r="59">
          <cell r="A59" t="str">
            <v>MA HMO RX0000000231</v>
          </cell>
          <cell r="B59" t="str">
            <v>HMO</v>
          </cell>
          <cell r="C59" t="str">
            <v>MA</v>
          </cell>
          <cell r="D59" t="str">
            <v>8O</v>
          </cell>
          <cell r="E59" t="str">
            <v>RX0000000231</v>
          </cell>
          <cell r="F59" t="str">
            <v>$10/$30/$50</v>
          </cell>
          <cell r="G59" t="str">
            <v>$20/$60/$150</v>
          </cell>
          <cell r="H59">
            <v>60.45</v>
          </cell>
          <cell r="I59">
            <v>0.66100000000000003</v>
          </cell>
          <cell r="J59">
            <v>0.66100000000000003</v>
          </cell>
          <cell r="K59">
            <v>0.66100000000000003</v>
          </cell>
          <cell r="L59">
            <v>0.66100000000000003</v>
          </cell>
          <cell r="M59">
            <v>0.66100000000000003</v>
          </cell>
          <cell r="N59">
            <v>0.66100000000000003</v>
          </cell>
          <cell r="O59">
            <v>0.66100000000000003</v>
          </cell>
          <cell r="P59"/>
          <cell r="Q59"/>
          <cell r="R59"/>
          <cell r="S59"/>
          <cell r="T59"/>
          <cell r="U59"/>
          <cell r="V59"/>
          <cell r="W59"/>
        </row>
        <row r="60">
          <cell r="A60" t="str">
            <v>MA HMO RX0000000235</v>
          </cell>
          <cell r="B60" t="str">
            <v>HMO</v>
          </cell>
          <cell r="C60" t="str">
            <v>MA</v>
          </cell>
          <cell r="D60" t="str">
            <v>8S</v>
          </cell>
          <cell r="E60" t="str">
            <v>RX0000000235</v>
          </cell>
          <cell r="F60" t="str">
            <v>$5/25% max $75/50% max $75</v>
          </cell>
          <cell r="G60" t="str">
            <v>$5/25% max $75/50% max $75</v>
          </cell>
          <cell r="H60">
            <v>63.39</v>
          </cell>
          <cell r="I60">
            <v>0.77</v>
          </cell>
          <cell r="J60">
            <v>0.77</v>
          </cell>
          <cell r="K60">
            <v>0.77</v>
          </cell>
          <cell r="L60">
            <v>0.77</v>
          </cell>
          <cell r="M60">
            <v>0.77</v>
          </cell>
          <cell r="N60">
            <v>0.77</v>
          </cell>
          <cell r="O60">
            <v>0.77</v>
          </cell>
          <cell r="P60">
            <v>0.77</v>
          </cell>
          <cell r="Q60">
            <v>0.77</v>
          </cell>
          <cell r="R60">
            <v>0.77</v>
          </cell>
          <cell r="S60">
            <v>0.77</v>
          </cell>
          <cell r="T60">
            <v>0.77</v>
          </cell>
          <cell r="U60">
            <v>0.77</v>
          </cell>
          <cell r="V60">
            <v>0.77</v>
          </cell>
          <cell r="W60">
            <v>0.77</v>
          </cell>
        </row>
        <row r="61">
          <cell r="A61" t="str">
            <v>MA HMO RX0000000236</v>
          </cell>
          <cell r="B61" t="str">
            <v>HMO</v>
          </cell>
          <cell r="C61" t="str">
            <v>MA</v>
          </cell>
          <cell r="D61" t="str">
            <v>8T</v>
          </cell>
          <cell r="E61" t="str">
            <v>RX0000000236</v>
          </cell>
          <cell r="F61" t="str">
            <v>$10/$25/$40 (excludes birth control)</v>
          </cell>
          <cell r="G61" t="str">
            <v>$10/$25/$40 (excludes birth control)</v>
          </cell>
          <cell r="H61">
            <v>60.63</v>
          </cell>
          <cell r="I61">
            <v>0.74099999999999999</v>
          </cell>
          <cell r="J61">
            <v>0.74099999999999999</v>
          </cell>
          <cell r="K61">
            <v>0.74099999999999999</v>
          </cell>
          <cell r="L61">
            <v>0.74099999999999999</v>
          </cell>
          <cell r="M61">
            <v>0.74099999999999999</v>
          </cell>
          <cell r="N61">
            <v>0.74099999999999999</v>
          </cell>
          <cell r="O61">
            <v>0.74099999999999999</v>
          </cell>
          <cell r="P61">
            <v>0.74099999999999999</v>
          </cell>
          <cell r="Q61">
            <v>0.74099999999999999</v>
          </cell>
          <cell r="R61">
            <v>0.74099999999999999</v>
          </cell>
          <cell r="S61">
            <v>0.74099999999999999</v>
          </cell>
          <cell r="T61">
            <v>0.74099999999999999</v>
          </cell>
          <cell r="U61">
            <v>0.74099999999999999</v>
          </cell>
          <cell r="V61">
            <v>0.74099999999999999</v>
          </cell>
          <cell r="W61">
            <v>0.74099999999999999</v>
          </cell>
        </row>
        <row r="62">
          <cell r="A62" t="str">
            <v>MA HMO RX0000000237</v>
          </cell>
          <cell r="B62" t="str">
            <v>HMO</v>
          </cell>
          <cell r="C62" t="str">
            <v>MA</v>
          </cell>
          <cell r="D62" t="str">
            <v>8U</v>
          </cell>
          <cell r="E62" t="str">
            <v>RX0000000237</v>
          </cell>
          <cell r="F62" t="str">
            <v>$10/$25/$40 (excludes birth control)</v>
          </cell>
          <cell r="G62" t="str">
            <v>$30/$75/$120 (excludes birth control)</v>
          </cell>
          <cell r="H62">
            <v>61.67</v>
          </cell>
          <cell r="I62">
            <v>0.70599999999999996</v>
          </cell>
          <cell r="J62">
            <v>0.70599999999999996</v>
          </cell>
          <cell r="K62">
            <v>0.70599999999999996</v>
          </cell>
          <cell r="L62">
            <v>0.70599999999999996</v>
          </cell>
          <cell r="M62">
            <v>0.70599999999999996</v>
          </cell>
          <cell r="N62">
            <v>0.70599999999999996</v>
          </cell>
          <cell r="O62">
            <v>0.70599999999999996</v>
          </cell>
          <cell r="P62">
            <v>0.70599999999999996</v>
          </cell>
          <cell r="Q62">
            <v>0.70599999999999996</v>
          </cell>
          <cell r="R62">
            <v>0.70599999999999996</v>
          </cell>
          <cell r="S62">
            <v>0.70599999999999996</v>
          </cell>
          <cell r="T62">
            <v>0.70599999999999996</v>
          </cell>
          <cell r="U62">
            <v>0.70599999999999996</v>
          </cell>
          <cell r="V62">
            <v>0.70599999999999996</v>
          </cell>
          <cell r="W62">
            <v>0.70599999999999996</v>
          </cell>
        </row>
        <row r="63">
          <cell r="A63" t="str">
            <v>MA HMO RX0000000238</v>
          </cell>
          <cell r="B63" t="str">
            <v>HMO</v>
          </cell>
          <cell r="C63" t="str">
            <v>MA</v>
          </cell>
          <cell r="D63" t="str">
            <v>8V</v>
          </cell>
          <cell r="E63" t="str">
            <v>RX0000000238</v>
          </cell>
          <cell r="F63" t="str">
            <v>$10/$25/$40 (excludes birth control)</v>
          </cell>
          <cell r="G63" t="str">
            <v>$20/$50/$120 (excludes birth control)</v>
          </cell>
          <cell r="H63">
            <v>61.49</v>
          </cell>
          <cell r="I63">
            <v>0.70299999999999996</v>
          </cell>
          <cell r="J63">
            <v>0.70299999999999996</v>
          </cell>
          <cell r="K63">
            <v>0.70299999999999996</v>
          </cell>
          <cell r="L63">
            <v>0.70299999999999996</v>
          </cell>
          <cell r="M63">
            <v>0.70299999999999996</v>
          </cell>
          <cell r="N63">
            <v>0.70299999999999996</v>
          </cell>
          <cell r="O63">
            <v>0.70299999999999996</v>
          </cell>
          <cell r="P63">
            <v>0.70299999999999996</v>
          </cell>
          <cell r="Q63">
            <v>0.70299999999999996</v>
          </cell>
          <cell r="R63">
            <v>0.70299999999999996</v>
          </cell>
          <cell r="S63">
            <v>0.70299999999999996</v>
          </cell>
          <cell r="T63">
            <v>0.70299999999999996</v>
          </cell>
          <cell r="U63">
            <v>0.70299999999999996</v>
          </cell>
          <cell r="V63">
            <v>0.70299999999999996</v>
          </cell>
          <cell r="W63">
            <v>0.70299999999999996</v>
          </cell>
        </row>
        <row r="64">
          <cell r="A64" t="str">
            <v>MA HMO RX0000000239</v>
          </cell>
          <cell r="B64" t="str">
            <v>HMO</v>
          </cell>
          <cell r="C64" t="str">
            <v>MA</v>
          </cell>
          <cell r="D64" t="str">
            <v>8W</v>
          </cell>
          <cell r="E64" t="str">
            <v>RX0000000239</v>
          </cell>
          <cell r="F64" t="str">
            <v>$10/$20/$30</v>
          </cell>
          <cell r="G64" t="str">
            <v>$20/$40/$60</v>
          </cell>
          <cell r="H64">
            <v>66.98</v>
          </cell>
          <cell r="I64">
            <v>0.79700000000000004</v>
          </cell>
          <cell r="J64">
            <v>0.79700000000000004</v>
          </cell>
          <cell r="K64">
            <v>0.79700000000000004</v>
          </cell>
          <cell r="L64">
            <v>0.79700000000000004</v>
          </cell>
          <cell r="M64">
            <v>0.79700000000000004</v>
          </cell>
          <cell r="N64">
            <v>0.79700000000000004</v>
          </cell>
          <cell r="O64">
            <v>0.79700000000000004</v>
          </cell>
          <cell r="P64">
            <v>0.79700000000000004</v>
          </cell>
          <cell r="Q64">
            <v>0.79700000000000004</v>
          </cell>
          <cell r="R64">
            <v>0.79700000000000004</v>
          </cell>
          <cell r="S64">
            <v>0.79700000000000004</v>
          </cell>
          <cell r="T64">
            <v>0.79700000000000004</v>
          </cell>
          <cell r="U64">
            <v>0.79700000000000004</v>
          </cell>
          <cell r="V64">
            <v>0.79700000000000004</v>
          </cell>
          <cell r="W64">
            <v>0.79700000000000004</v>
          </cell>
        </row>
        <row r="65">
          <cell r="A65" t="str">
            <v>MA HMO RX0000000240</v>
          </cell>
          <cell r="B65" t="str">
            <v>HMO</v>
          </cell>
          <cell r="C65" t="str">
            <v>MA</v>
          </cell>
          <cell r="D65" t="str">
            <v>8X</v>
          </cell>
          <cell r="E65" t="str">
            <v>RX0000000240</v>
          </cell>
          <cell r="F65" t="str">
            <v>$6/$20/$30</v>
          </cell>
          <cell r="G65" t="str">
            <v>$12/$30/$40</v>
          </cell>
          <cell r="H65">
            <v>69.37</v>
          </cell>
          <cell r="I65">
            <v>0.85699999999999998</v>
          </cell>
          <cell r="J65">
            <v>0.85699999999999998</v>
          </cell>
          <cell r="K65">
            <v>0.85699999999999998</v>
          </cell>
          <cell r="L65">
            <v>0.85699999999999998</v>
          </cell>
          <cell r="M65">
            <v>0.85699999999999998</v>
          </cell>
          <cell r="N65">
            <v>0.85699999999999998</v>
          </cell>
          <cell r="O65">
            <v>0.85699999999999998</v>
          </cell>
          <cell r="P65">
            <v>0.85699999999999998</v>
          </cell>
          <cell r="Q65">
            <v>0.85699999999999998</v>
          </cell>
          <cell r="R65">
            <v>0.85699999999999998</v>
          </cell>
          <cell r="S65">
            <v>0.85699999999999998</v>
          </cell>
          <cell r="T65">
            <v>0.85699999999999998</v>
          </cell>
          <cell r="U65">
            <v>0.85699999999999998</v>
          </cell>
          <cell r="V65">
            <v>0.85699999999999998</v>
          </cell>
          <cell r="W65">
            <v>0.85699999999999998</v>
          </cell>
        </row>
        <row r="66">
          <cell r="A66" t="str">
            <v>MA HMO RX0000000241</v>
          </cell>
          <cell r="B66" t="str">
            <v>HMO</v>
          </cell>
          <cell r="C66" t="str">
            <v>MA</v>
          </cell>
          <cell r="D66" t="str">
            <v>8Y</v>
          </cell>
          <cell r="E66" t="str">
            <v>RX0000000241</v>
          </cell>
          <cell r="F66" t="str">
            <v>$15/50%/50%</v>
          </cell>
          <cell r="G66" t="str">
            <v>$30/50%/50%</v>
          </cell>
          <cell r="H66">
            <v>30.12</v>
          </cell>
          <cell r="I66">
            <v>0.35299999999999998</v>
          </cell>
          <cell r="J66">
            <v>0.35299999999999998</v>
          </cell>
          <cell r="K66">
            <v>0.35299999999999998</v>
          </cell>
          <cell r="L66">
            <v>0.35299999999999998</v>
          </cell>
          <cell r="M66">
            <v>0.35299999999999998</v>
          </cell>
          <cell r="N66">
            <v>0.35299999999999998</v>
          </cell>
          <cell r="O66">
            <v>0.35299999999999998</v>
          </cell>
          <cell r="P66">
            <v>0.35299999999999998</v>
          </cell>
          <cell r="Q66">
            <v>0.35299999999999998</v>
          </cell>
          <cell r="R66">
            <v>0.35299999999999998</v>
          </cell>
          <cell r="S66">
            <v>0.35299999999999998</v>
          </cell>
          <cell r="T66">
            <v>0.35299999999999998</v>
          </cell>
          <cell r="U66">
            <v>0.35299999999999998</v>
          </cell>
          <cell r="V66">
            <v>0.35299999999999998</v>
          </cell>
          <cell r="W66">
            <v>0.35299999999999998</v>
          </cell>
        </row>
        <row r="67">
          <cell r="A67" t="str">
            <v>MA HMO RX0000000243</v>
          </cell>
          <cell r="B67" t="str">
            <v>HMO</v>
          </cell>
          <cell r="C67" t="str">
            <v>MA</v>
          </cell>
          <cell r="D67" t="str">
            <v>9A</v>
          </cell>
          <cell r="E67" t="str">
            <v>RX0000000243</v>
          </cell>
          <cell r="F67" t="str">
            <v>$0/$30/$30</v>
          </cell>
          <cell r="G67" t="str">
            <v>$0/$30/$50</v>
          </cell>
          <cell r="H67">
            <v>70.72</v>
          </cell>
          <cell r="I67">
            <v>0.86899999999999999</v>
          </cell>
          <cell r="J67">
            <v>0.86899999999999999</v>
          </cell>
          <cell r="K67">
            <v>0.86899999999999999</v>
          </cell>
          <cell r="L67">
            <v>0.86899999999999999</v>
          </cell>
          <cell r="M67">
            <v>0.86899999999999999</v>
          </cell>
          <cell r="N67">
            <v>0.86899999999999999</v>
          </cell>
          <cell r="O67">
            <v>0.86899999999999999</v>
          </cell>
          <cell r="P67">
            <v>0.86899999999999999</v>
          </cell>
          <cell r="Q67">
            <v>0.86899999999999999</v>
          </cell>
          <cell r="R67">
            <v>0.86899999999999999</v>
          </cell>
          <cell r="S67">
            <v>0.86899999999999999</v>
          </cell>
          <cell r="T67">
            <v>0.86899999999999999</v>
          </cell>
          <cell r="U67">
            <v>0.86899999999999999</v>
          </cell>
          <cell r="V67">
            <v>0.86899999999999999</v>
          </cell>
          <cell r="W67">
            <v>0.86899999999999999</v>
          </cell>
        </row>
        <row r="68">
          <cell r="A68" t="str">
            <v>MA HMO RX0000000244</v>
          </cell>
          <cell r="B68" t="str">
            <v>HMO</v>
          </cell>
          <cell r="C68" t="str">
            <v>MA</v>
          </cell>
          <cell r="D68" t="str">
            <v>9B</v>
          </cell>
          <cell r="E68" t="str">
            <v>RX0000000244</v>
          </cell>
          <cell r="F68" t="str">
            <v>$15/$30/$45</v>
          </cell>
          <cell r="G68" t="str">
            <v>$15/$30/$45</v>
          </cell>
          <cell r="H68">
            <v>58.05</v>
          </cell>
          <cell r="I68">
            <v>0.67300000000000004</v>
          </cell>
          <cell r="J68">
            <v>0.67300000000000004</v>
          </cell>
          <cell r="K68">
            <v>0.67300000000000004</v>
          </cell>
          <cell r="L68">
            <v>0.67300000000000004</v>
          </cell>
          <cell r="M68">
            <v>0.67300000000000004</v>
          </cell>
          <cell r="N68">
            <v>0.67300000000000004</v>
          </cell>
          <cell r="O68">
            <v>0.67300000000000004</v>
          </cell>
          <cell r="P68">
            <v>0.67300000000000004</v>
          </cell>
          <cell r="Q68">
            <v>0.67300000000000004</v>
          </cell>
          <cell r="R68">
            <v>0.67300000000000004</v>
          </cell>
          <cell r="S68">
            <v>0.67300000000000004</v>
          </cell>
          <cell r="T68">
            <v>0.67300000000000004</v>
          </cell>
          <cell r="U68">
            <v>0.67300000000000004</v>
          </cell>
          <cell r="V68">
            <v>0.67300000000000004</v>
          </cell>
          <cell r="W68">
            <v>0.67300000000000004</v>
          </cell>
        </row>
        <row r="69">
          <cell r="A69" t="str">
            <v>MA HMO RX0000000257</v>
          </cell>
          <cell r="B69" t="str">
            <v>HMO</v>
          </cell>
          <cell r="C69" t="str">
            <v>MA</v>
          </cell>
          <cell r="D69" t="str">
            <v>9O</v>
          </cell>
          <cell r="E69" t="str">
            <v>RX0000000257</v>
          </cell>
          <cell r="F69" t="str">
            <v>$5/$20/$35</v>
          </cell>
          <cell r="G69" t="str">
            <v>$5/$20/$35</v>
          </cell>
          <cell r="H69">
            <v>69.45</v>
          </cell>
          <cell r="I69">
            <v>0.88400000000000001</v>
          </cell>
          <cell r="J69">
            <v>0.88400000000000001</v>
          </cell>
          <cell r="K69">
            <v>0.88400000000000001</v>
          </cell>
          <cell r="L69">
            <v>0.88400000000000001</v>
          </cell>
          <cell r="M69">
            <v>0.88400000000000001</v>
          </cell>
          <cell r="N69">
            <v>0.88400000000000001</v>
          </cell>
          <cell r="O69">
            <v>0.88400000000000001</v>
          </cell>
          <cell r="P69">
            <v>0.88400000000000001</v>
          </cell>
          <cell r="Q69">
            <v>0.88400000000000001</v>
          </cell>
          <cell r="R69">
            <v>0.88400000000000001</v>
          </cell>
          <cell r="S69">
            <v>0.88400000000000001</v>
          </cell>
          <cell r="T69">
            <v>0.88400000000000001</v>
          </cell>
          <cell r="U69">
            <v>0.88400000000000001</v>
          </cell>
          <cell r="V69">
            <v>0.88400000000000001</v>
          </cell>
          <cell r="W69">
            <v>0.88400000000000001</v>
          </cell>
        </row>
        <row r="70">
          <cell r="A70" t="str">
            <v>MA HMO RX0000000258</v>
          </cell>
          <cell r="B70" t="str">
            <v>HMO</v>
          </cell>
          <cell r="C70" t="str">
            <v>MA</v>
          </cell>
          <cell r="D70" t="str">
            <v>9P</v>
          </cell>
          <cell r="E70" t="str">
            <v>RX0000000258</v>
          </cell>
          <cell r="F70" t="str">
            <v>$10/$35/$50</v>
          </cell>
          <cell r="G70" t="str">
            <v>$20/$70/$150</v>
          </cell>
          <cell r="H70">
            <v>52.01</v>
          </cell>
          <cell r="I70">
            <v>0.56299999999999994</v>
          </cell>
          <cell r="J70">
            <v>0.56299999999999994</v>
          </cell>
          <cell r="K70">
            <v>0.56299999999999994</v>
          </cell>
          <cell r="L70">
            <v>0.56299999999999994</v>
          </cell>
          <cell r="M70"/>
          <cell r="N70"/>
          <cell r="O70"/>
          <cell r="P70"/>
          <cell r="Q70"/>
          <cell r="R70"/>
          <cell r="S70"/>
          <cell r="T70"/>
          <cell r="U70"/>
          <cell r="V70"/>
          <cell r="W70"/>
        </row>
        <row r="71">
          <cell r="A71" t="str">
            <v>MA HMO RX0000000259</v>
          </cell>
          <cell r="B71" t="str">
            <v>HMO</v>
          </cell>
          <cell r="C71" t="str">
            <v>MA</v>
          </cell>
          <cell r="D71" t="str">
            <v>9Q</v>
          </cell>
          <cell r="E71" t="str">
            <v>RX0000000259</v>
          </cell>
          <cell r="F71" t="str">
            <v>$20/$20/$20</v>
          </cell>
          <cell r="G71" t="str">
            <v>$40/$40/$40</v>
          </cell>
          <cell r="H71">
            <v>67.78</v>
          </cell>
          <cell r="I71">
            <v>0.80500000000000005</v>
          </cell>
          <cell r="J71">
            <v>0.80500000000000005</v>
          </cell>
          <cell r="K71">
            <v>0.80500000000000005</v>
          </cell>
          <cell r="L71">
            <v>0.80500000000000005</v>
          </cell>
          <cell r="M71">
            <v>0.80500000000000005</v>
          </cell>
          <cell r="N71">
            <v>0.80500000000000005</v>
          </cell>
          <cell r="O71">
            <v>0.80500000000000005</v>
          </cell>
          <cell r="P71">
            <v>0.80500000000000005</v>
          </cell>
          <cell r="Q71">
            <v>0.80500000000000005</v>
          </cell>
          <cell r="R71">
            <v>0.80500000000000005</v>
          </cell>
          <cell r="S71">
            <v>0.80500000000000005</v>
          </cell>
          <cell r="T71">
            <v>0.80500000000000005</v>
          </cell>
          <cell r="U71">
            <v>0.80500000000000005</v>
          </cell>
          <cell r="V71">
            <v>0.80500000000000005</v>
          </cell>
          <cell r="W71">
            <v>0.80500000000000005</v>
          </cell>
        </row>
        <row r="72">
          <cell r="A72" t="str">
            <v>MA HMO RX0000000260</v>
          </cell>
          <cell r="B72" t="str">
            <v>HMO</v>
          </cell>
          <cell r="C72" t="str">
            <v>MA</v>
          </cell>
          <cell r="D72" t="str">
            <v>9R</v>
          </cell>
          <cell r="E72" t="str">
            <v>RX0000000260</v>
          </cell>
          <cell r="F72" t="str">
            <v>$10/$30/$60</v>
          </cell>
          <cell r="G72" t="str">
            <v>$20/$60/$180</v>
          </cell>
          <cell r="H72">
            <v>59.29</v>
          </cell>
          <cell r="I72">
            <v>0.64800000000000002</v>
          </cell>
          <cell r="J72">
            <v>0.64800000000000002</v>
          </cell>
          <cell r="K72">
            <v>0.64800000000000002</v>
          </cell>
          <cell r="L72">
            <v>0.64800000000000002</v>
          </cell>
          <cell r="M72">
            <v>0.64800000000000002</v>
          </cell>
          <cell r="N72">
            <v>0.64800000000000002</v>
          </cell>
          <cell r="O72">
            <v>0.64800000000000002</v>
          </cell>
          <cell r="P72">
            <v>0.64800000000000002</v>
          </cell>
          <cell r="Q72">
            <v>0.64800000000000002</v>
          </cell>
          <cell r="R72">
            <v>0.64800000000000002</v>
          </cell>
          <cell r="S72">
            <v>0.64800000000000002</v>
          </cell>
          <cell r="T72">
            <v>0.64800000000000002</v>
          </cell>
          <cell r="U72">
            <v>0.64800000000000002</v>
          </cell>
          <cell r="V72">
            <v>0.64800000000000002</v>
          </cell>
          <cell r="W72">
            <v>0.64800000000000002</v>
          </cell>
        </row>
        <row r="73">
          <cell r="A73" t="str">
            <v>MA HMO RX0000000261</v>
          </cell>
          <cell r="B73" t="str">
            <v>HMO</v>
          </cell>
          <cell r="C73" t="str">
            <v>MA</v>
          </cell>
          <cell r="D73" t="str">
            <v>9S</v>
          </cell>
          <cell r="E73" t="str">
            <v>RX0000000261</v>
          </cell>
          <cell r="F73" t="str">
            <v>$15/50%/50%</v>
          </cell>
          <cell r="G73" t="str">
            <v>$30/50%/50%</v>
          </cell>
          <cell r="H73">
            <v>27.68</v>
          </cell>
          <cell r="I73">
            <v>0.313</v>
          </cell>
          <cell r="J73">
            <v>0.313</v>
          </cell>
          <cell r="K73">
            <v>0.313</v>
          </cell>
          <cell r="L73">
            <v>0.313</v>
          </cell>
          <cell r="M73">
            <v>0.313</v>
          </cell>
          <cell r="N73">
            <v>0.313</v>
          </cell>
          <cell r="O73">
            <v>0.313</v>
          </cell>
          <cell r="P73">
            <v>0.313</v>
          </cell>
          <cell r="Q73">
            <v>0.313</v>
          </cell>
          <cell r="R73">
            <v>0.313</v>
          </cell>
          <cell r="S73">
            <v>0.313</v>
          </cell>
          <cell r="T73">
            <v>0.313</v>
          </cell>
          <cell r="U73">
            <v>0.313</v>
          </cell>
          <cell r="V73">
            <v>0.313</v>
          </cell>
          <cell r="W73">
            <v>0.313</v>
          </cell>
        </row>
        <row r="74">
          <cell r="A74" t="str">
            <v>MA HMO RX0000000262</v>
          </cell>
          <cell r="B74" t="str">
            <v>HMO</v>
          </cell>
          <cell r="C74" t="str">
            <v>MA</v>
          </cell>
          <cell r="D74" t="str">
            <v>9T</v>
          </cell>
          <cell r="E74" t="str">
            <v>RX0000000262</v>
          </cell>
          <cell r="F74" t="str">
            <v>$10/$25/$45</v>
          </cell>
          <cell r="G74" t="str">
            <v>$20/$50/$90</v>
          </cell>
          <cell r="H74">
            <v>58.9</v>
          </cell>
          <cell r="I74">
            <v>0.65600000000000003</v>
          </cell>
          <cell r="J74">
            <v>0.65600000000000003</v>
          </cell>
          <cell r="K74">
            <v>0.65600000000000003</v>
          </cell>
          <cell r="L74">
            <v>0.65600000000000003</v>
          </cell>
          <cell r="M74">
            <v>0.65600000000000003</v>
          </cell>
          <cell r="N74">
            <v>0.65600000000000003</v>
          </cell>
          <cell r="O74">
            <v>0.65600000000000003</v>
          </cell>
          <cell r="P74">
            <v>0.65600000000000003</v>
          </cell>
          <cell r="Q74">
            <v>0.65600000000000003</v>
          </cell>
          <cell r="R74">
            <v>0.65600000000000003</v>
          </cell>
          <cell r="S74">
            <v>0.65600000000000003</v>
          </cell>
          <cell r="T74">
            <v>0.65600000000000003</v>
          </cell>
          <cell r="U74">
            <v>0.65600000000000003</v>
          </cell>
          <cell r="V74">
            <v>0.65600000000000003</v>
          </cell>
          <cell r="W74">
            <v>0.65600000000000003</v>
          </cell>
        </row>
        <row r="75">
          <cell r="A75" t="str">
            <v>MA HMO RX0000000263</v>
          </cell>
          <cell r="B75" t="str">
            <v>HMO</v>
          </cell>
          <cell r="C75" t="str">
            <v>MA</v>
          </cell>
          <cell r="D75" t="str">
            <v>9U</v>
          </cell>
          <cell r="E75" t="str">
            <v>RX0000000263</v>
          </cell>
          <cell r="F75" t="str">
            <v>$10/$25/$40</v>
          </cell>
          <cell r="G75" t="str">
            <v>$20/$50/$120</v>
          </cell>
          <cell r="H75">
            <v>55.77</v>
          </cell>
          <cell r="I75">
            <v>0.623</v>
          </cell>
          <cell r="J75">
            <v>0.623</v>
          </cell>
          <cell r="K75">
            <v>0.623</v>
          </cell>
          <cell r="L75">
            <v>0.623</v>
          </cell>
          <cell r="M75">
            <v>0.623</v>
          </cell>
          <cell r="N75">
            <v>0.623</v>
          </cell>
          <cell r="O75">
            <v>0.623</v>
          </cell>
          <cell r="P75">
            <v>0.623</v>
          </cell>
          <cell r="Q75">
            <v>0.623</v>
          </cell>
          <cell r="R75">
            <v>0.623</v>
          </cell>
          <cell r="S75">
            <v>0.623</v>
          </cell>
          <cell r="T75">
            <v>0.623</v>
          </cell>
          <cell r="U75">
            <v>0.623</v>
          </cell>
          <cell r="V75">
            <v>0.623</v>
          </cell>
          <cell r="W75">
            <v>0.623</v>
          </cell>
        </row>
        <row r="76">
          <cell r="A76" t="str">
            <v>MA HMO RX0000000264</v>
          </cell>
          <cell r="B76" t="str">
            <v>HMO</v>
          </cell>
          <cell r="C76" t="str">
            <v>MA</v>
          </cell>
          <cell r="D76" t="str">
            <v>9V</v>
          </cell>
          <cell r="E76" t="str">
            <v>RX0000000264</v>
          </cell>
          <cell r="F76" t="str">
            <v>$10/$25/$40</v>
          </cell>
          <cell r="G76" t="str">
            <v>$20/$50/$120</v>
          </cell>
          <cell r="H76">
            <v>48.76</v>
          </cell>
          <cell r="I76">
            <v>0.55000000000000004</v>
          </cell>
          <cell r="J76">
            <v>0.55000000000000004</v>
          </cell>
          <cell r="K76">
            <v>0.55000000000000004</v>
          </cell>
          <cell r="L76">
            <v>0.55000000000000004</v>
          </cell>
          <cell r="M76">
            <v>0.55000000000000004</v>
          </cell>
          <cell r="N76">
            <v>0.55000000000000004</v>
          </cell>
          <cell r="O76">
            <v>0.55000000000000004</v>
          </cell>
          <cell r="P76">
            <v>0.55000000000000004</v>
          </cell>
          <cell r="Q76">
            <v>0.55000000000000004</v>
          </cell>
          <cell r="R76">
            <v>0.55000000000000004</v>
          </cell>
          <cell r="S76">
            <v>0.55000000000000004</v>
          </cell>
          <cell r="T76">
            <v>0.55000000000000004</v>
          </cell>
          <cell r="U76">
            <v>0.55000000000000004</v>
          </cell>
          <cell r="V76">
            <v>0.55000000000000004</v>
          </cell>
          <cell r="W76">
            <v>0.55000000000000004</v>
          </cell>
        </row>
        <row r="77">
          <cell r="A77" t="str">
            <v>MA HMO RX0000000265</v>
          </cell>
          <cell r="B77" t="str">
            <v>HMO</v>
          </cell>
          <cell r="C77" t="str">
            <v>MA</v>
          </cell>
          <cell r="D77" t="str">
            <v>9W</v>
          </cell>
          <cell r="E77" t="str">
            <v>RX0000000265</v>
          </cell>
          <cell r="F77" t="str">
            <v>$10/$35/$50</v>
          </cell>
          <cell r="G77" t="str">
            <v>$20/$70/$150</v>
          </cell>
          <cell r="H77">
            <v>45.52</v>
          </cell>
          <cell r="I77">
            <v>0.50900000000000001</v>
          </cell>
          <cell r="J77">
            <v>0.50900000000000001</v>
          </cell>
          <cell r="K77">
            <v>0.50900000000000001</v>
          </cell>
          <cell r="L77">
            <v>0.50900000000000001</v>
          </cell>
          <cell r="M77">
            <v>0.50900000000000001</v>
          </cell>
          <cell r="N77">
            <v>0.50900000000000001</v>
          </cell>
          <cell r="O77">
            <v>0.50900000000000001</v>
          </cell>
          <cell r="P77">
            <v>0.50900000000000001</v>
          </cell>
          <cell r="Q77">
            <v>0.50900000000000001</v>
          </cell>
          <cell r="R77">
            <v>0.50900000000000001</v>
          </cell>
          <cell r="S77">
            <v>0.50900000000000001</v>
          </cell>
          <cell r="T77">
            <v>0.50900000000000001</v>
          </cell>
          <cell r="U77">
            <v>0.50900000000000001</v>
          </cell>
          <cell r="V77">
            <v>0.50900000000000001</v>
          </cell>
          <cell r="W77">
            <v>0.50900000000000001</v>
          </cell>
        </row>
        <row r="78">
          <cell r="A78" t="str">
            <v>MA HMO RX0000000266</v>
          </cell>
          <cell r="B78" t="str">
            <v>HMO</v>
          </cell>
          <cell r="C78" t="str">
            <v>MA</v>
          </cell>
          <cell r="D78" t="str">
            <v>9X</v>
          </cell>
          <cell r="E78" t="str">
            <v>RX0000000266</v>
          </cell>
          <cell r="F78" t="str">
            <v>$10/$25/$40</v>
          </cell>
          <cell r="G78" t="str">
            <v>$20/$50/$120</v>
          </cell>
          <cell r="H78">
            <v>55.77</v>
          </cell>
          <cell r="I78">
            <v>0.623</v>
          </cell>
          <cell r="J78">
            <v>0.623</v>
          </cell>
          <cell r="K78">
            <v>0.623</v>
          </cell>
          <cell r="L78">
            <v>0.623</v>
          </cell>
          <cell r="M78">
            <v>0.623</v>
          </cell>
          <cell r="N78">
            <v>0.623</v>
          </cell>
          <cell r="O78">
            <v>0.623</v>
          </cell>
          <cell r="P78">
            <v>0.623</v>
          </cell>
          <cell r="Q78">
            <v>0.623</v>
          </cell>
          <cell r="R78">
            <v>0.623</v>
          </cell>
          <cell r="S78">
            <v>0.623</v>
          </cell>
          <cell r="T78">
            <v>0.623</v>
          </cell>
          <cell r="U78">
            <v>0.623</v>
          </cell>
          <cell r="V78">
            <v>0.623</v>
          </cell>
          <cell r="W78">
            <v>0.623</v>
          </cell>
        </row>
        <row r="79">
          <cell r="A79" t="str">
            <v>MA HMO RX0000000267</v>
          </cell>
          <cell r="B79" t="str">
            <v>HMO</v>
          </cell>
          <cell r="C79" t="str">
            <v>MA</v>
          </cell>
          <cell r="D79" t="str">
            <v>9Y</v>
          </cell>
          <cell r="E79" t="str">
            <v>RX0000000267</v>
          </cell>
          <cell r="F79" t="str">
            <v>$15/$30/$50</v>
          </cell>
          <cell r="G79" t="str">
            <v>$30/$60/$150</v>
          </cell>
          <cell r="H79">
            <v>47.4</v>
          </cell>
          <cell r="I79">
            <v>0.52200000000000002</v>
          </cell>
          <cell r="J79">
            <v>0.52200000000000002</v>
          </cell>
          <cell r="K79">
            <v>0.52200000000000002</v>
          </cell>
          <cell r="L79">
            <v>0.52200000000000002</v>
          </cell>
          <cell r="M79">
            <v>0.52200000000000002</v>
          </cell>
          <cell r="N79">
            <v>0.52200000000000002</v>
          </cell>
          <cell r="O79">
            <v>0.52200000000000002</v>
          </cell>
          <cell r="P79">
            <v>0.52200000000000002</v>
          </cell>
          <cell r="Q79">
            <v>0.52200000000000002</v>
          </cell>
          <cell r="R79">
            <v>0.52200000000000002</v>
          </cell>
          <cell r="S79">
            <v>0.52200000000000002</v>
          </cell>
          <cell r="T79">
            <v>0.52200000000000002</v>
          </cell>
          <cell r="U79">
            <v>0.52200000000000002</v>
          </cell>
          <cell r="V79">
            <v>0.52200000000000002</v>
          </cell>
          <cell r="W79">
            <v>0.52200000000000002</v>
          </cell>
        </row>
        <row r="80">
          <cell r="A80" t="str">
            <v>MA HMO RX0000000268</v>
          </cell>
          <cell r="B80" t="str">
            <v>HMO</v>
          </cell>
          <cell r="C80" t="str">
            <v>MA</v>
          </cell>
          <cell r="D80" t="str">
            <v>9Z</v>
          </cell>
          <cell r="E80" t="str">
            <v>RX0000000268</v>
          </cell>
          <cell r="F80" t="str">
            <v>$15/50%/50%</v>
          </cell>
          <cell r="G80" t="str">
            <v>$30/50%/50%</v>
          </cell>
          <cell r="H80">
            <v>27.68</v>
          </cell>
          <cell r="I80">
            <v>0.313</v>
          </cell>
          <cell r="J80">
            <v>0.313</v>
          </cell>
          <cell r="K80">
            <v>0.313</v>
          </cell>
          <cell r="L80">
            <v>0.313</v>
          </cell>
          <cell r="M80">
            <v>0.313</v>
          </cell>
          <cell r="N80">
            <v>0.313</v>
          </cell>
          <cell r="O80">
            <v>0.313</v>
          </cell>
          <cell r="P80">
            <v>0.313</v>
          </cell>
          <cell r="Q80">
            <v>0.313</v>
          </cell>
          <cell r="R80">
            <v>0.313</v>
          </cell>
          <cell r="S80">
            <v>0.313</v>
          </cell>
          <cell r="T80">
            <v>0.313</v>
          </cell>
          <cell r="U80">
            <v>0.313</v>
          </cell>
          <cell r="V80">
            <v>0.313</v>
          </cell>
          <cell r="W80">
            <v>0.313</v>
          </cell>
        </row>
        <row r="81">
          <cell r="A81" t="str">
            <v>MA HMO RX0000000305</v>
          </cell>
          <cell r="B81" t="str">
            <v>HMO</v>
          </cell>
          <cell r="C81" t="str">
            <v>MA</v>
          </cell>
          <cell r="D81" t="str">
            <v>E9</v>
          </cell>
          <cell r="E81" t="str">
            <v>RX0000000305</v>
          </cell>
          <cell r="F81" t="str">
            <v>$10/$20/$40</v>
          </cell>
          <cell r="G81" t="str">
            <v>$20/$40/$120</v>
          </cell>
          <cell r="H81">
            <v>65.739999999999995</v>
          </cell>
          <cell r="I81">
            <v>0.76800000000000002</v>
          </cell>
          <cell r="J81">
            <v>0.76800000000000002</v>
          </cell>
          <cell r="K81">
            <v>0.76800000000000002</v>
          </cell>
          <cell r="L81">
            <v>0.76800000000000002</v>
          </cell>
          <cell r="M81">
            <v>0.76800000000000002</v>
          </cell>
          <cell r="N81">
            <v>0.76800000000000002</v>
          </cell>
          <cell r="O81">
            <v>0.76800000000000002</v>
          </cell>
          <cell r="P81">
            <v>0.76800000000000002</v>
          </cell>
          <cell r="Q81">
            <v>0.76800000000000002</v>
          </cell>
          <cell r="R81">
            <v>0.76800000000000002</v>
          </cell>
          <cell r="S81">
            <v>0.76800000000000002</v>
          </cell>
          <cell r="T81">
            <v>0.76800000000000002</v>
          </cell>
          <cell r="U81">
            <v>0.76800000000000002</v>
          </cell>
          <cell r="V81">
            <v>0.76800000000000002</v>
          </cell>
          <cell r="W81">
            <v>0.76800000000000002</v>
          </cell>
        </row>
        <row r="82">
          <cell r="A82" t="str">
            <v>MA HMO RX0000000306</v>
          </cell>
          <cell r="B82" t="str">
            <v>HMO</v>
          </cell>
          <cell r="C82" t="str">
            <v>MA</v>
          </cell>
          <cell r="D82" t="str">
            <v>EA</v>
          </cell>
          <cell r="E82" t="str">
            <v>RX0000000306</v>
          </cell>
          <cell r="F82" t="str">
            <v>5/20/30/50</v>
          </cell>
          <cell r="G82" t="str">
            <v>10/40/60/150</v>
          </cell>
          <cell r="H82">
            <v>53.74</v>
          </cell>
          <cell r="I82">
            <v>0.59799999999999998</v>
          </cell>
          <cell r="J82">
            <v>0.59799999999999998</v>
          </cell>
          <cell r="K82">
            <v>0.59799999999999998</v>
          </cell>
          <cell r="L82">
            <v>0.59799999999999998</v>
          </cell>
          <cell r="M82">
            <v>0.59799999999999998</v>
          </cell>
          <cell r="N82">
            <v>0.59799999999999998</v>
          </cell>
          <cell r="O82">
            <v>0.59799999999999998</v>
          </cell>
          <cell r="P82"/>
          <cell r="Q82"/>
          <cell r="R82"/>
          <cell r="S82"/>
          <cell r="T82"/>
          <cell r="U82"/>
          <cell r="V82"/>
          <cell r="W82"/>
        </row>
        <row r="83">
          <cell r="A83" t="str">
            <v>MA HMO RX0000000307</v>
          </cell>
          <cell r="B83" t="str">
            <v>HMO</v>
          </cell>
          <cell r="C83" t="str">
            <v>MA</v>
          </cell>
          <cell r="D83" t="str">
            <v>EB</v>
          </cell>
          <cell r="E83" t="str">
            <v>RX0000000307</v>
          </cell>
          <cell r="F83" t="str">
            <v>5/15/30/50</v>
          </cell>
          <cell r="G83" t="str">
            <v>10/30/60/150</v>
          </cell>
          <cell r="H83">
            <v>56.35</v>
          </cell>
          <cell r="I83">
            <v>0.623</v>
          </cell>
          <cell r="J83">
            <v>0.623</v>
          </cell>
          <cell r="K83">
            <v>0.623</v>
          </cell>
          <cell r="L83">
            <v>0.623</v>
          </cell>
          <cell r="M83">
            <v>0.623</v>
          </cell>
          <cell r="N83">
            <v>0.623</v>
          </cell>
          <cell r="O83">
            <v>0.623</v>
          </cell>
          <cell r="P83"/>
          <cell r="Q83"/>
          <cell r="R83"/>
          <cell r="S83"/>
          <cell r="T83"/>
          <cell r="U83"/>
          <cell r="V83"/>
          <cell r="W83"/>
        </row>
        <row r="84">
          <cell r="A84" t="str">
            <v>MA HMO RX0000000308</v>
          </cell>
          <cell r="B84" t="str">
            <v>HMO</v>
          </cell>
          <cell r="C84" t="str">
            <v>MA</v>
          </cell>
          <cell r="D84" t="str">
            <v>EC</v>
          </cell>
          <cell r="E84" t="str">
            <v>RX0000000308</v>
          </cell>
          <cell r="F84" t="str">
            <v>5/15/35/50</v>
          </cell>
          <cell r="G84" t="str">
            <v>10/30/70/150</v>
          </cell>
          <cell r="H84">
            <v>54.66</v>
          </cell>
          <cell r="I84">
            <v>0.59399999999999997</v>
          </cell>
          <cell r="J84">
            <v>0.59399999999999997</v>
          </cell>
          <cell r="K84">
            <v>0.59399999999999997</v>
          </cell>
          <cell r="L84">
            <v>0.59399999999999997</v>
          </cell>
          <cell r="M84">
            <v>0.59399999999999997</v>
          </cell>
          <cell r="N84">
            <v>0.59399999999999997</v>
          </cell>
          <cell r="O84">
            <v>0.59399999999999997</v>
          </cell>
          <cell r="P84"/>
          <cell r="Q84"/>
          <cell r="R84"/>
          <cell r="S84"/>
          <cell r="T84"/>
          <cell r="U84"/>
          <cell r="V84"/>
          <cell r="W84"/>
        </row>
        <row r="85">
          <cell r="A85" t="str">
            <v>MA HMO RX0000000309</v>
          </cell>
          <cell r="B85" t="str">
            <v>HMO</v>
          </cell>
          <cell r="C85" t="str">
            <v>MA</v>
          </cell>
          <cell r="D85" t="str">
            <v>ED</v>
          </cell>
          <cell r="E85" t="str">
            <v>RX0000000309</v>
          </cell>
          <cell r="F85" t="str">
            <v>5/15/25/40</v>
          </cell>
          <cell r="G85" t="str">
            <v>10/30/50/120</v>
          </cell>
          <cell r="H85">
            <v>59.38</v>
          </cell>
          <cell r="I85">
            <v>0.67200000000000004</v>
          </cell>
          <cell r="J85">
            <v>0.67200000000000004</v>
          </cell>
          <cell r="K85">
            <v>0.67200000000000004</v>
          </cell>
          <cell r="L85">
            <v>0.67200000000000004</v>
          </cell>
          <cell r="M85">
            <v>0.67200000000000004</v>
          </cell>
          <cell r="N85">
            <v>0.67200000000000004</v>
          </cell>
          <cell r="O85">
            <v>0.67200000000000004</v>
          </cell>
          <cell r="P85"/>
          <cell r="Q85"/>
          <cell r="R85"/>
          <cell r="S85"/>
          <cell r="T85"/>
          <cell r="U85"/>
          <cell r="V85"/>
          <cell r="W85"/>
        </row>
        <row r="86">
          <cell r="A86" t="str">
            <v>MA HMO RX0000000310</v>
          </cell>
          <cell r="B86" t="str">
            <v>HMO</v>
          </cell>
          <cell r="C86" t="str">
            <v>MA</v>
          </cell>
          <cell r="D86" t="str">
            <v>EE</v>
          </cell>
          <cell r="E86" t="str">
            <v>RX0000000310</v>
          </cell>
          <cell r="F86" t="str">
            <v>5/20/30/50 - 250/500 deductible</v>
          </cell>
          <cell r="G86" t="str">
            <v>10/40/60/150</v>
          </cell>
          <cell r="H86">
            <v>44.55</v>
          </cell>
          <cell r="I86">
            <v>0.49099999999999999</v>
          </cell>
          <cell r="J86">
            <v>0.49099999999999999</v>
          </cell>
          <cell r="K86">
            <v>0.49099999999999999</v>
          </cell>
          <cell r="L86">
            <v>0.49099999999999999</v>
          </cell>
          <cell r="M86">
            <v>0.49099999999999999</v>
          </cell>
          <cell r="N86">
            <v>0.49099999999999999</v>
          </cell>
          <cell r="O86">
            <v>0.49099999999999999</v>
          </cell>
          <cell r="P86"/>
          <cell r="Q86"/>
          <cell r="R86"/>
          <cell r="S86"/>
          <cell r="T86"/>
          <cell r="U86"/>
          <cell r="V86"/>
          <cell r="W86"/>
        </row>
        <row r="87">
          <cell r="A87" t="str">
            <v>MA HMO RX0000000311</v>
          </cell>
          <cell r="B87" t="str">
            <v>HMO</v>
          </cell>
          <cell r="C87" t="str">
            <v>MA</v>
          </cell>
          <cell r="D87" t="str">
            <v>EF</v>
          </cell>
          <cell r="E87" t="str">
            <v>RX0000000311</v>
          </cell>
          <cell r="F87" t="str">
            <v>5/20/30/50</v>
          </cell>
          <cell r="G87" t="str">
            <v>15/60/90/150</v>
          </cell>
          <cell r="H87">
            <v>53.83</v>
          </cell>
          <cell r="I87">
            <v>0.59599999999999997</v>
          </cell>
          <cell r="J87">
            <v>0.59599999999999997</v>
          </cell>
          <cell r="K87">
            <v>0.59599999999999997</v>
          </cell>
          <cell r="L87">
            <v>0.59599999999999997</v>
          </cell>
          <cell r="M87">
            <v>0.59599999999999997</v>
          </cell>
          <cell r="N87">
            <v>0.59599999999999997</v>
          </cell>
          <cell r="O87">
            <v>0.59599999999999997</v>
          </cell>
          <cell r="P87"/>
          <cell r="Q87"/>
          <cell r="R87"/>
          <cell r="S87"/>
          <cell r="T87"/>
          <cell r="U87"/>
          <cell r="V87"/>
          <cell r="W87"/>
        </row>
        <row r="88">
          <cell r="A88" t="str">
            <v>MA HMO RX0000000312</v>
          </cell>
          <cell r="B88" t="str">
            <v>HMO</v>
          </cell>
          <cell r="C88" t="str">
            <v>MA</v>
          </cell>
          <cell r="D88" t="str">
            <v>EG</v>
          </cell>
          <cell r="E88" t="str">
            <v>RX0000000312</v>
          </cell>
          <cell r="F88" t="str">
            <v>5/15/30/45</v>
          </cell>
          <cell r="G88" t="str">
            <v>10/30/60/135</v>
          </cell>
          <cell r="H88">
            <v>56.87</v>
          </cell>
          <cell r="I88">
            <v>0.622</v>
          </cell>
          <cell r="J88">
            <v>0.622</v>
          </cell>
          <cell r="K88">
            <v>0.622</v>
          </cell>
          <cell r="L88">
            <v>0.622</v>
          </cell>
          <cell r="M88">
            <v>0.622</v>
          </cell>
          <cell r="N88">
            <v>0.622</v>
          </cell>
          <cell r="O88">
            <v>0.622</v>
          </cell>
          <cell r="P88"/>
          <cell r="Q88"/>
          <cell r="R88"/>
          <cell r="S88"/>
          <cell r="T88"/>
          <cell r="U88"/>
          <cell r="V88"/>
          <cell r="W88"/>
        </row>
        <row r="89">
          <cell r="A89" t="str">
            <v>MA HMO RX0000000313</v>
          </cell>
          <cell r="B89" t="str">
            <v>HMO</v>
          </cell>
          <cell r="C89" t="str">
            <v>MA</v>
          </cell>
          <cell r="D89" t="str">
            <v>EH</v>
          </cell>
          <cell r="E89" t="str">
            <v>RX0000000313</v>
          </cell>
          <cell r="F89" t="str">
            <v>5/20/50%/50%</v>
          </cell>
          <cell r="G89" t="str">
            <v>10/40/50%/50%</v>
          </cell>
          <cell r="H89">
            <v>28.06</v>
          </cell>
          <cell r="I89">
            <v>0.32900000000000001</v>
          </cell>
          <cell r="J89">
            <v>0.32900000000000001</v>
          </cell>
          <cell r="K89">
            <v>0.32900000000000001</v>
          </cell>
          <cell r="L89">
            <v>0.32900000000000001</v>
          </cell>
          <cell r="M89">
            <v>0.32900000000000001</v>
          </cell>
          <cell r="N89">
            <v>0.32900000000000001</v>
          </cell>
          <cell r="O89">
            <v>0.32900000000000001</v>
          </cell>
          <cell r="P89"/>
          <cell r="Q89"/>
          <cell r="R89"/>
          <cell r="S89"/>
          <cell r="T89"/>
          <cell r="U89"/>
          <cell r="V89"/>
          <cell r="W89"/>
        </row>
        <row r="90">
          <cell r="A90" t="str">
            <v>MA HMO RX0000000314</v>
          </cell>
          <cell r="B90" t="str">
            <v>HMO</v>
          </cell>
          <cell r="C90" t="str">
            <v>MA</v>
          </cell>
          <cell r="D90" t="str">
            <v>EI</v>
          </cell>
          <cell r="E90" t="str">
            <v>RX0000000314</v>
          </cell>
          <cell r="F90" t="str">
            <v>5/20/50%/50% - 250/500 deductible</v>
          </cell>
          <cell r="G90" t="str">
            <v>10/40/50%/50%</v>
          </cell>
          <cell r="H90">
            <v>25.67</v>
          </cell>
          <cell r="I90">
            <v>0.28999999999999998</v>
          </cell>
          <cell r="J90">
            <v>0.28999999999999998</v>
          </cell>
          <cell r="K90">
            <v>0.28999999999999998</v>
          </cell>
          <cell r="L90">
            <v>0.28999999999999998</v>
          </cell>
          <cell r="M90">
            <v>0.28999999999999998</v>
          </cell>
          <cell r="N90">
            <v>0.28999999999999998</v>
          </cell>
          <cell r="O90">
            <v>0.28999999999999998</v>
          </cell>
          <cell r="P90"/>
          <cell r="Q90"/>
          <cell r="R90"/>
          <cell r="S90"/>
          <cell r="T90"/>
          <cell r="U90"/>
          <cell r="V90"/>
          <cell r="W90"/>
        </row>
        <row r="91">
          <cell r="A91" t="str">
            <v>MA HMO RX0000000315</v>
          </cell>
          <cell r="B91" t="str">
            <v>HMO</v>
          </cell>
          <cell r="C91" t="str">
            <v>MA</v>
          </cell>
          <cell r="D91" t="str">
            <v>EJ</v>
          </cell>
          <cell r="E91" t="str">
            <v>RX0000000315</v>
          </cell>
          <cell r="F91" t="str">
            <v>5/15/25/40 - 250/500 deductible</v>
          </cell>
          <cell r="G91" t="str">
            <v>10/30/50/120</v>
          </cell>
          <cell r="H91">
            <v>45.76</v>
          </cell>
          <cell r="I91">
            <v>0.51600000000000001</v>
          </cell>
          <cell r="J91">
            <v>0.51600000000000001</v>
          </cell>
          <cell r="K91">
            <v>0.51600000000000001</v>
          </cell>
          <cell r="L91">
            <v>0.51600000000000001</v>
          </cell>
          <cell r="M91">
            <v>0.51600000000000001</v>
          </cell>
          <cell r="N91">
            <v>0.51600000000000001</v>
          </cell>
          <cell r="O91">
            <v>0.51600000000000001</v>
          </cell>
          <cell r="P91"/>
          <cell r="Q91"/>
          <cell r="R91"/>
          <cell r="S91"/>
          <cell r="T91"/>
          <cell r="U91"/>
          <cell r="V91"/>
          <cell r="W91"/>
        </row>
        <row r="92">
          <cell r="A92" t="str">
            <v>MA HMO RX0000000316</v>
          </cell>
          <cell r="B92" t="str">
            <v>HMO</v>
          </cell>
          <cell r="C92" t="str">
            <v>MA</v>
          </cell>
          <cell r="D92" t="str">
            <v>EK</v>
          </cell>
          <cell r="E92" t="str">
            <v>RX0000000316</v>
          </cell>
          <cell r="F92" t="str">
            <v>5/15/35/50 - 250/500 deductible</v>
          </cell>
          <cell r="G92" t="str">
            <v>10/30/70/150</v>
          </cell>
          <cell r="H92">
            <v>42.78</v>
          </cell>
          <cell r="I92">
            <v>0.47799999999999998</v>
          </cell>
          <cell r="J92">
            <v>0.47799999999999998</v>
          </cell>
          <cell r="K92">
            <v>0.47799999999999998</v>
          </cell>
          <cell r="L92">
            <v>0.47799999999999998</v>
          </cell>
          <cell r="M92">
            <v>0.47799999999999998</v>
          </cell>
          <cell r="N92">
            <v>0.47799999999999998</v>
          </cell>
          <cell r="O92">
            <v>0.47799999999999998</v>
          </cell>
          <cell r="P92"/>
          <cell r="Q92"/>
          <cell r="R92"/>
          <cell r="S92"/>
          <cell r="T92"/>
          <cell r="U92"/>
          <cell r="V92"/>
          <cell r="W92"/>
        </row>
        <row r="93">
          <cell r="A93" t="str">
            <v>MA HMO RX0000000317</v>
          </cell>
          <cell r="B93" t="str">
            <v>HMO</v>
          </cell>
          <cell r="C93" t="str">
            <v>MA</v>
          </cell>
          <cell r="D93" t="str">
            <v>EL</v>
          </cell>
          <cell r="E93" t="str">
            <v>RX0000000317</v>
          </cell>
          <cell r="F93" t="str">
            <v>5/25/35/50</v>
          </cell>
          <cell r="G93" t="str">
            <v>10/50/70/150</v>
          </cell>
          <cell r="H93">
            <v>49.65</v>
          </cell>
          <cell r="I93">
            <v>0.55100000000000005</v>
          </cell>
          <cell r="J93">
            <v>0.55100000000000005</v>
          </cell>
          <cell r="K93">
            <v>0.55100000000000005</v>
          </cell>
          <cell r="L93">
            <v>0.55100000000000005</v>
          </cell>
          <cell r="M93">
            <v>0.55100000000000005</v>
          </cell>
          <cell r="N93">
            <v>0.55100000000000005</v>
          </cell>
          <cell r="O93">
            <v>0.55100000000000005</v>
          </cell>
          <cell r="P93"/>
          <cell r="Q93"/>
          <cell r="R93"/>
          <cell r="S93"/>
          <cell r="T93"/>
          <cell r="U93"/>
          <cell r="V93"/>
          <cell r="W93"/>
        </row>
        <row r="94">
          <cell r="A94" t="str">
            <v>MA HMO RX0000000318</v>
          </cell>
          <cell r="B94" t="str">
            <v>HMO</v>
          </cell>
          <cell r="C94" t="str">
            <v>MA</v>
          </cell>
          <cell r="D94" t="str">
            <v>EM</v>
          </cell>
          <cell r="E94" t="str">
            <v>RX0000000318</v>
          </cell>
          <cell r="F94" t="str">
            <v>5/15/20/35</v>
          </cell>
          <cell r="G94" t="str">
            <v>15/45/60/105</v>
          </cell>
          <cell r="H94">
            <v>62.04</v>
          </cell>
          <cell r="I94">
            <v>0.71199999999999997</v>
          </cell>
          <cell r="J94">
            <v>0.71199999999999997</v>
          </cell>
          <cell r="K94">
            <v>0.71199999999999997</v>
          </cell>
          <cell r="L94">
            <v>0.71199999999999997</v>
          </cell>
          <cell r="M94">
            <v>0.71199999999999997</v>
          </cell>
          <cell r="N94">
            <v>0.71199999999999997</v>
          </cell>
          <cell r="O94">
            <v>0.71199999999999997</v>
          </cell>
          <cell r="P94"/>
          <cell r="Q94"/>
          <cell r="R94"/>
          <cell r="S94"/>
          <cell r="T94"/>
          <cell r="U94"/>
          <cell r="V94"/>
          <cell r="W94"/>
        </row>
        <row r="95">
          <cell r="A95" t="str">
            <v>MA HMO RX0000000319</v>
          </cell>
          <cell r="B95" t="str">
            <v>HMO</v>
          </cell>
          <cell r="C95" t="str">
            <v>MA</v>
          </cell>
          <cell r="D95" t="str">
            <v>EN</v>
          </cell>
          <cell r="E95" t="str">
            <v>RX0000000319</v>
          </cell>
          <cell r="F95" t="str">
            <v>5/15/25/40</v>
          </cell>
          <cell r="G95" t="str">
            <v>15/45/75/120</v>
          </cell>
          <cell r="H95">
            <v>59.43</v>
          </cell>
          <cell r="I95">
            <v>0.66700000000000004</v>
          </cell>
          <cell r="J95">
            <v>0.66700000000000004</v>
          </cell>
          <cell r="K95">
            <v>0.66700000000000004</v>
          </cell>
          <cell r="L95">
            <v>0.66700000000000004</v>
          </cell>
          <cell r="M95">
            <v>0.66700000000000004</v>
          </cell>
          <cell r="N95">
            <v>0.66700000000000004</v>
          </cell>
          <cell r="O95">
            <v>0.66700000000000004</v>
          </cell>
          <cell r="P95"/>
          <cell r="Q95"/>
          <cell r="R95"/>
          <cell r="S95"/>
          <cell r="T95"/>
          <cell r="U95"/>
          <cell r="V95"/>
          <cell r="W95"/>
        </row>
        <row r="96">
          <cell r="A96" t="str">
            <v>MA HMO RX0000000356</v>
          </cell>
          <cell r="B96" t="str">
            <v>HMO</v>
          </cell>
          <cell r="C96" t="str">
            <v>MA</v>
          </cell>
          <cell r="D96" t="str">
            <v>I1</v>
          </cell>
          <cell r="E96" t="str">
            <v>RX0000000356</v>
          </cell>
          <cell r="F96" t="str">
            <v>$5/$15/$35</v>
          </cell>
          <cell r="G96" t="str">
            <v>$10/$30/$70</v>
          </cell>
          <cell r="H96">
            <v>73.209999999999994</v>
          </cell>
          <cell r="I96">
            <v>0.91500000000000004</v>
          </cell>
          <cell r="J96">
            <v>0.91500000000000004</v>
          </cell>
          <cell r="K96">
            <v>0.91500000000000004</v>
          </cell>
          <cell r="L96">
            <v>0.91500000000000004</v>
          </cell>
          <cell r="M96">
            <v>0.91500000000000004</v>
          </cell>
          <cell r="N96">
            <v>0.91500000000000004</v>
          </cell>
          <cell r="O96">
            <v>0.91500000000000004</v>
          </cell>
          <cell r="P96">
            <v>0.91500000000000004</v>
          </cell>
          <cell r="Q96">
            <v>0.91500000000000004</v>
          </cell>
          <cell r="R96">
            <v>0.91500000000000004</v>
          </cell>
          <cell r="S96">
            <v>0.91500000000000004</v>
          </cell>
          <cell r="T96">
            <v>0.91500000000000004</v>
          </cell>
          <cell r="U96">
            <v>0.91500000000000004</v>
          </cell>
          <cell r="V96">
            <v>0.91500000000000004</v>
          </cell>
          <cell r="W96">
            <v>0.91500000000000004</v>
          </cell>
        </row>
        <row r="97">
          <cell r="A97" t="str">
            <v>MA HMO RX0000000397</v>
          </cell>
          <cell r="B97" t="str">
            <v>HMO</v>
          </cell>
          <cell r="C97" t="str">
            <v>MA</v>
          </cell>
          <cell r="D97" t="str">
            <v>MF</v>
          </cell>
          <cell r="E97" t="str">
            <v>RX0000000397</v>
          </cell>
          <cell r="F97"/>
          <cell r="G97"/>
          <cell r="H97">
            <v>66.400000000000006</v>
          </cell>
          <cell r="I97">
            <v>0.78100000000000003</v>
          </cell>
          <cell r="J97">
            <v>0.78100000000000003</v>
          </cell>
          <cell r="K97">
            <v>0.78100000000000003</v>
          </cell>
          <cell r="L97">
            <v>0.78100000000000003</v>
          </cell>
          <cell r="M97">
            <v>0.78100000000000003</v>
          </cell>
          <cell r="N97">
            <v>0.78100000000000003</v>
          </cell>
          <cell r="O97">
            <v>0.78100000000000003</v>
          </cell>
          <cell r="P97"/>
          <cell r="Q97"/>
          <cell r="R97"/>
          <cell r="S97"/>
          <cell r="T97"/>
          <cell r="U97"/>
          <cell r="V97"/>
          <cell r="W97"/>
        </row>
        <row r="98">
          <cell r="A98" t="str">
            <v>MA HMO RX0000000586</v>
          </cell>
          <cell r="B98" t="str">
            <v>HMO</v>
          </cell>
          <cell r="C98" t="str">
            <v>MA</v>
          </cell>
          <cell r="D98" t="str">
            <v>FA</v>
          </cell>
          <cell r="E98" t="str">
            <v>RX0000000586</v>
          </cell>
          <cell r="F98" t="str">
            <v>5/20/30/50 250/500 Ded</v>
          </cell>
          <cell r="G98" t="str">
            <v>10/40/60/150 250/500 Ded</v>
          </cell>
          <cell r="H98">
            <v>44.55</v>
          </cell>
          <cell r="I98">
            <v>0.49099999999999999</v>
          </cell>
          <cell r="J98">
            <v>0.49099999999999999</v>
          </cell>
          <cell r="K98">
            <v>0.49099999999999999</v>
          </cell>
          <cell r="L98">
            <v>0.49099999999999999</v>
          </cell>
          <cell r="M98">
            <v>0.49099999999999999</v>
          </cell>
          <cell r="N98">
            <v>0.49099999999999999</v>
          </cell>
          <cell r="O98">
            <v>0.49099999999999999</v>
          </cell>
          <cell r="P98"/>
          <cell r="Q98"/>
          <cell r="R98"/>
          <cell r="S98"/>
          <cell r="T98"/>
          <cell r="U98"/>
          <cell r="V98"/>
          <cell r="W98"/>
        </row>
        <row r="99">
          <cell r="A99" t="str">
            <v>MA HMO RX0000000589</v>
          </cell>
          <cell r="B99" t="str">
            <v>HMO</v>
          </cell>
          <cell r="C99" t="str">
            <v>MA</v>
          </cell>
          <cell r="D99" t="str">
            <v>FD</v>
          </cell>
          <cell r="E99" t="str">
            <v>RX0000000589</v>
          </cell>
          <cell r="F99"/>
          <cell r="G99"/>
          <cell r="H99">
            <v>53.73</v>
          </cell>
          <cell r="I99">
            <v>0.59599999999999997</v>
          </cell>
          <cell r="J99">
            <v>0.59599999999999997</v>
          </cell>
          <cell r="K99">
            <v>0.59599999999999997</v>
          </cell>
          <cell r="L99">
            <v>0.59599999999999997</v>
          </cell>
          <cell r="M99">
            <v>0.59599999999999997</v>
          </cell>
          <cell r="N99">
            <v>0.59599999999999997</v>
          </cell>
          <cell r="O99">
            <v>0.59599999999999997</v>
          </cell>
          <cell r="P99"/>
          <cell r="Q99"/>
          <cell r="R99"/>
          <cell r="S99"/>
          <cell r="T99"/>
          <cell r="U99"/>
          <cell r="V99"/>
          <cell r="W99"/>
        </row>
        <row r="100">
          <cell r="A100" t="str">
            <v>MA HMO RX0000000590</v>
          </cell>
          <cell r="B100" t="str">
            <v>HMO</v>
          </cell>
          <cell r="C100" t="str">
            <v>MA</v>
          </cell>
          <cell r="D100" t="str">
            <v>FE</v>
          </cell>
          <cell r="E100" t="str">
            <v>RX0000000590</v>
          </cell>
          <cell r="F100"/>
          <cell r="G100"/>
          <cell r="H100">
            <v>59.34</v>
          </cell>
          <cell r="I100">
            <v>0.67400000000000004</v>
          </cell>
          <cell r="J100">
            <v>0.67400000000000004</v>
          </cell>
          <cell r="K100">
            <v>0.67400000000000004</v>
          </cell>
          <cell r="L100">
            <v>0.67400000000000004</v>
          </cell>
          <cell r="M100">
            <v>0.67400000000000004</v>
          </cell>
          <cell r="N100">
            <v>0.67400000000000004</v>
          </cell>
          <cell r="O100">
            <v>0.67400000000000004</v>
          </cell>
          <cell r="P100"/>
          <cell r="Q100"/>
          <cell r="R100"/>
          <cell r="S100"/>
          <cell r="T100"/>
          <cell r="U100"/>
          <cell r="V100"/>
          <cell r="W100"/>
        </row>
        <row r="101">
          <cell r="A101" t="str">
            <v>MA HMO RX0000000596</v>
          </cell>
          <cell r="B101" t="str">
            <v>HMO</v>
          </cell>
          <cell r="C101" t="str">
            <v>MA</v>
          </cell>
          <cell r="D101" t="str">
            <v>FF</v>
          </cell>
          <cell r="E101" t="str">
            <v>RX0000000596</v>
          </cell>
          <cell r="F101" t="str">
            <v>5/15/20/35</v>
          </cell>
          <cell r="G101" t="str">
            <v>10/30/40/105</v>
          </cell>
          <cell r="H101">
            <v>62.08</v>
          </cell>
          <cell r="I101">
            <v>0.73</v>
          </cell>
          <cell r="J101">
            <v>0.73</v>
          </cell>
          <cell r="K101">
            <v>0.73</v>
          </cell>
          <cell r="L101">
            <v>0.73</v>
          </cell>
          <cell r="M101">
            <v>0.73</v>
          </cell>
          <cell r="N101">
            <v>0.73</v>
          </cell>
          <cell r="O101">
            <v>0.73</v>
          </cell>
          <cell r="P101"/>
          <cell r="Q101"/>
          <cell r="R101"/>
          <cell r="S101"/>
          <cell r="T101"/>
          <cell r="U101"/>
          <cell r="V101"/>
          <cell r="W101"/>
        </row>
        <row r="102">
          <cell r="A102" t="str">
            <v>MA HMO RX0000000660</v>
          </cell>
          <cell r="B102" t="str">
            <v>HMO</v>
          </cell>
          <cell r="C102" t="str">
            <v>MA</v>
          </cell>
          <cell r="D102" t="str">
            <v>GR</v>
          </cell>
          <cell r="E102" t="str">
            <v>RX0000000660</v>
          </cell>
          <cell r="F102" t="str">
            <v>$5/$20/$30/$50</v>
          </cell>
          <cell r="G102" t="str">
            <v>$10/$40/$60/$100</v>
          </cell>
          <cell r="H102">
            <v>53.73</v>
          </cell>
          <cell r="I102">
            <v>0.59799999999999998</v>
          </cell>
          <cell r="J102">
            <v>0.59799999999999998</v>
          </cell>
          <cell r="K102">
            <v>0.59799999999999998</v>
          </cell>
          <cell r="L102">
            <v>0.59799999999999998</v>
          </cell>
          <cell r="M102"/>
          <cell r="N102"/>
          <cell r="O102"/>
          <cell r="P102"/>
          <cell r="Q102"/>
          <cell r="R102"/>
          <cell r="S102"/>
          <cell r="T102"/>
          <cell r="U102"/>
          <cell r="V102"/>
          <cell r="W102"/>
        </row>
        <row r="103">
          <cell r="A103" t="str">
            <v>MA HMO RX0000000661</v>
          </cell>
          <cell r="B103" t="str">
            <v>HMO</v>
          </cell>
          <cell r="C103" t="str">
            <v>MA</v>
          </cell>
          <cell r="D103" t="str">
            <v>GS</v>
          </cell>
          <cell r="E103" t="str">
            <v>RX0000000661</v>
          </cell>
          <cell r="F103" t="str">
            <v>$5/$15/$25/$40</v>
          </cell>
          <cell r="G103" t="str">
            <v>$10/$30/$50/$80</v>
          </cell>
          <cell r="H103">
            <v>59.34</v>
          </cell>
          <cell r="I103">
            <v>0.66</v>
          </cell>
          <cell r="J103">
            <v>0.66</v>
          </cell>
          <cell r="K103">
            <v>0.66</v>
          </cell>
          <cell r="L103">
            <v>0.66</v>
          </cell>
          <cell r="M103"/>
          <cell r="N103"/>
          <cell r="O103"/>
          <cell r="P103"/>
          <cell r="Q103"/>
          <cell r="R103"/>
          <cell r="S103"/>
          <cell r="T103"/>
          <cell r="U103"/>
          <cell r="V103"/>
          <cell r="W103"/>
        </row>
        <row r="104">
          <cell r="A104" t="str">
            <v>MA POS None</v>
          </cell>
          <cell r="B104" t="str">
            <v>POS</v>
          </cell>
          <cell r="C104" t="str">
            <v>MA</v>
          </cell>
          <cell r="D104" t="str">
            <v>None</v>
          </cell>
          <cell r="E104" t="str">
            <v>None</v>
          </cell>
          <cell r="F104" t="str">
            <v>None</v>
          </cell>
          <cell r="G104" t="str">
            <v>None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MA POS RX0000000030</v>
          </cell>
          <cell r="B105" t="str">
            <v>POS</v>
          </cell>
          <cell r="C105" t="str">
            <v>MA</v>
          </cell>
          <cell r="D105">
            <v>30</v>
          </cell>
          <cell r="E105" t="str">
            <v>RX0000000030</v>
          </cell>
          <cell r="F105" t="str">
            <v>$15/$40/$75</v>
          </cell>
          <cell r="G105" t="str">
            <v>$30/$80/$225</v>
          </cell>
          <cell r="H105">
            <v>51.15</v>
          </cell>
          <cell r="I105">
            <v>0.54700000000000004</v>
          </cell>
          <cell r="J105">
            <v>0.54700000000000004</v>
          </cell>
          <cell r="K105">
            <v>0.54700000000000004</v>
          </cell>
          <cell r="L105">
            <v>0.54700000000000004</v>
          </cell>
          <cell r="M105">
            <v>0.54700000000000004</v>
          </cell>
          <cell r="N105">
            <v>0.54700000000000004</v>
          </cell>
          <cell r="O105">
            <v>0.54700000000000004</v>
          </cell>
          <cell r="P105">
            <v>0.54700000000000004</v>
          </cell>
          <cell r="Q105">
            <v>0.54700000000000004</v>
          </cell>
          <cell r="R105">
            <v>0.54700000000000004</v>
          </cell>
          <cell r="S105">
            <v>0.54700000000000004</v>
          </cell>
          <cell r="T105">
            <v>0.54700000000000004</v>
          </cell>
          <cell r="U105">
            <v>0.54700000000000004</v>
          </cell>
          <cell r="V105">
            <v>0.54700000000000004</v>
          </cell>
          <cell r="W105">
            <v>0.54700000000000004</v>
          </cell>
        </row>
        <row r="106">
          <cell r="A106" t="str">
            <v>MA POS RX0000000033</v>
          </cell>
          <cell r="B106" t="str">
            <v>POS</v>
          </cell>
          <cell r="C106" t="str">
            <v>MA</v>
          </cell>
          <cell r="D106" t="str">
            <v>33</v>
          </cell>
          <cell r="E106" t="str">
            <v>RX0000000033</v>
          </cell>
          <cell r="F106" t="str">
            <v>$10/$20/$35</v>
          </cell>
          <cell r="G106" t="str">
            <v>$20/$40/$105</v>
          </cell>
          <cell r="H106">
            <v>66.400000000000006</v>
          </cell>
          <cell r="I106">
            <v>0.78100000000000003</v>
          </cell>
          <cell r="J106">
            <v>0.78100000000000003</v>
          </cell>
          <cell r="K106">
            <v>0.78100000000000003</v>
          </cell>
          <cell r="L106">
            <v>0.78100000000000003</v>
          </cell>
          <cell r="M106">
            <v>0.78100000000000003</v>
          </cell>
          <cell r="N106">
            <v>0.78100000000000003</v>
          </cell>
          <cell r="O106">
            <v>0.78100000000000003</v>
          </cell>
          <cell r="P106"/>
          <cell r="Q106"/>
          <cell r="R106"/>
          <cell r="S106"/>
          <cell r="T106"/>
          <cell r="U106"/>
          <cell r="V106"/>
          <cell r="W106"/>
        </row>
        <row r="107">
          <cell r="A107" t="str">
            <v>MA POS RX0000000046</v>
          </cell>
          <cell r="B107" t="str">
            <v>POS</v>
          </cell>
          <cell r="C107" t="str">
            <v>MA</v>
          </cell>
          <cell r="D107">
            <v>46</v>
          </cell>
          <cell r="E107" t="str">
            <v>RX0000000046</v>
          </cell>
          <cell r="F107" t="str">
            <v>$5/$10/$40</v>
          </cell>
          <cell r="G107" t="str">
            <v>$10/$20/$120</v>
          </cell>
          <cell r="H107">
            <v>74.89</v>
          </cell>
          <cell r="I107">
            <v>0.95899999999999996</v>
          </cell>
          <cell r="J107">
            <v>0.95899999999999996</v>
          </cell>
          <cell r="K107">
            <v>0.95899999999999996</v>
          </cell>
          <cell r="L107">
            <v>0.95899999999999996</v>
          </cell>
          <cell r="M107">
            <v>0.95899999999999996</v>
          </cell>
          <cell r="N107">
            <v>0.95899999999999996</v>
          </cell>
          <cell r="O107">
            <v>0.95899999999999996</v>
          </cell>
          <cell r="P107">
            <v>0.95899999999999996</v>
          </cell>
          <cell r="Q107">
            <v>0.95899999999999996</v>
          </cell>
          <cell r="R107">
            <v>0.95899999999999996</v>
          </cell>
          <cell r="S107">
            <v>0.95899999999999996</v>
          </cell>
          <cell r="T107">
            <v>0.95899999999999996</v>
          </cell>
          <cell r="U107">
            <v>0.95899999999999996</v>
          </cell>
          <cell r="V107"/>
          <cell r="W107"/>
        </row>
        <row r="108">
          <cell r="A108" t="str">
            <v>MA POS RX0000000047</v>
          </cell>
          <cell r="B108" t="str">
            <v>POS</v>
          </cell>
          <cell r="C108" t="str">
            <v>MA</v>
          </cell>
          <cell r="D108">
            <v>47</v>
          </cell>
          <cell r="E108" t="str">
            <v>RX0000000047</v>
          </cell>
          <cell r="F108" t="str">
            <v>$10/30/$45</v>
          </cell>
          <cell r="G108" t="str">
            <v>$20/$60/$90</v>
          </cell>
          <cell r="H108">
            <v>61.02</v>
          </cell>
          <cell r="I108">
            <v>0.66900000000000004</v>
          </cell>
          <cell r="J108">
            <v>0.66900000000000004</v>
          </cell>
          <cell r="K108">
            <v>0.66900000000000004</v>
          </cell>
          <cell r="L108">
            <v>0.66900000000000004</v>
          </cell>
          <cell r="M108">
            <v>0.66900000000000004</v>
          </cell>
          <cell r="N108">
            <v>0.66900000000000004</v>
          </cell>
          <cell r="O108">
            <v>0.66900000000000004</v>
          </cell>
          <cell r="P108">
            <v>0.66900000000000004</v>
          </cell>
          <cell r="Q108">
            <v>0.66900000000000004</v>
          </cell>
          <cell r="R108">
            <v>0.66900000000000004</v>
          </cell>
          <cell r="S108">
            <v>0.66900000000000004</v>
          </cell>
          <cell r="T108">
            <v>0.66900000000000004</v>
          </cell>
          <cell r="U108">
            <v>0.66900000000000004</v>
          </cell>
          <cell r="V108">
            <v>0.66900000000000004</v>
          </cell>
          <cell r="W108"/>
        </row>
        <row r="109">
          <cell r="A109" t="str">
            <v>MA POS RX0000000049</v>
          </cell>
          <cell r="B109" t="str">
            <v>POS</v>
          </cell>
          <cell r="C109" t="str">
            <v>MA</v>
          </cell>
          <cell r="D109" t="str">
            <v>49</v>
          </cell>
          <cell r="E109" t="str">
            <v>RX0000000049</v>
          </cell>
          <cell r="F109" t="str">
            <v>$10/$30/$60</v>
          </cell>
          <cell r="G109" t="str">
            <v>$20/$60/$120</v>
          </cell>
          <cell r="H109">
            <v>59.39</v>
          </cell>
          <cell r="I109">
            <v>0.64900000000000002</v>
          </cell>
          <cell r="J109">
            <v>0.64900000000000002</v>
          </cell>
          <cell r="K109">
            <v>0.64900000000000002</v>
          </cell>
          <cell r="L109">
            <v>0.64900000000000002</v>
          </cell>
          <cell r="M109">
            <v>0.64900000000000002</v>
          </cell>
          <cell r="N109">
            <v>0.64900000000000002</v>
          </cell>
          <cell r="O109">
            <v>0.64900000000000002</v>
          </cell>
          <cell r="P109"/>
          <cell r="Q109"/>
          <cell r="R109"/>
          <cell r="S109"/>
          <cell r="T109"/>
          <cell r="U109"/>
          <cell r="V109"/>
          <cell r="W109"/>
        </row>
        <row r="110">
          <cell r="A110" t="str">
            <v>MA POS RX0000000055</v>
          </cell>
          <cell r="B110" t="str">
            <v>POS</v>
          </cell>
          <cell r="C110" t="str">
            <v>MA</v>
          </cell>
          <cell r="D110">
            <v>55</v>
          </cell>
          <cell r="E110" t="str">
            <v>RX0000000055</v>
          </cell>
          <cell r="F110" t="str">
            <v>$5/$25/$40</v>
          </cell>
          <cell r="G110" t="str">
            <v>$5/$25/$40</v>
          </cell>
          <cell r="H110">
            <v>66.87</v>
          </cell>
          <cell r="I110">
            <v>0.83099999999999996</v>
          </cell>
          <cell r="J110">
            <v>0.83099999999999996</v>
          </cell>
          <cell r="K110">
            <v>0.83099999999999996</v>
          </cell>
          <cell r="L110">
            <v>0.83099999999999996</v>
          </cell>
          <cell r="M110">
            <v>0.83099999999999996</v>
          </cell>
          <cell r="N110">
            <v>0.83099999999999996</v>
          </cell>
          <cell r="O110">
            <v>0.83099999999999996</v>
          </cell>
          <cell r="P110">
            <v>0.83099999999999996</v>
          </cell>
          <cell r="Q110">
            <v>0.83099999999999996</v>
          </cell>
          <cell r="R110">
            <v>0.83099999999999996</v>
          </cell>
          <cell r="S110">
            <v>0.83099999999999996</v>
          </cell>
          <cell r="T110">
            <v>0.83099999999999996</v>
          </cell>
          <cell r="U110">
            <v>0.83099999999999996</v>
          </cell>
          <cell r="V110">
            <v>0.83099999999999996</v>
          </cell>
          <cell r="W110"/>
        </row>
        <row r="111">
          <cell r="A111" t="str">
            <v>MA POS RX0000000056</v>
          </cell>
          <cell r="B111" t="str">
            <v>POS</v>
          </cell>
          <cell r="C111" t="str">
            <v>MA</v>
          </cell>
          <cell r="D111">
            <v>56</v>
          </cell>
          <cell r="E111" t="str">
            <v>RX0000000056</v>
          </cell>
          <cell r="F111" t="str">
            <v>$10/$20/$30</v>
          </cell>
          <cell r="G111" t="str">
            <v>$20/$40/$90</v>
          </cell>
          <cell r="H111">
            <v>67.06</v>
          </cell>
          <cell r="I111">
            <v>0.79700000000000004</v>
          </cell>
          <cell r="J111">
            <v>0.79700000000000004</v>
          </cell>
          <cell r="K111">
            <v>0.79700000000000004</v>
          </cell>
          <cell r="L111">
            <v>0.79700000000000004</v>
          </cell>
          <cell r="M111">
            <v>0.79700000000000004</v>
          </cell>
          <cell r="N111">
            <v>0.79700000000000004</v>
          </cell>
          <cell r="O111">
            <v>0.79700000000000004</v>
          </cell>
          <cell r="P111">
            <v>0.79700000000000004</v>
          </cell>
          <cell r="Q111">
            <v>0.79700000000000004</v>
          </cell>
          <cell r="R111">
            <v>0.79700000000000004</v>
          </cell>
          <cell r="S111">
            <v>0.79700000000000004</v>
          </cell>
          <cell r="T111">
            <v>0.79700000000000004</v>
          </cell>
          <cell r="U111">
            <v>0.79700000000000004</v>
          </cell>
          <cell r="V111">
            <v>0.79700000000000004</v>
          </cell>
          <cell r="W111"/>
        </row>
        <row r="112">
          <cell r="A112" t="str">
            <v>MA POS RX0000000057</v>
          </cell>
          <cell r="B112" t="str">
            <v>POS</v>
          </cell>
          <cell r="C112" t="str">
            <v>MA</v>
          </cell>
          <cell r="D112">
            <v>57</v>
          </cell>
          <cell r="E112" t="str">
            <v>RX0000000057</v>
          </cell>
          <cell r="F112" t="str">
            <v>$10/$35/$50</v>
          </cell>
          <cell r="G112" t="str">
            <v>$20/$70/$150</v>
          </cell>
          <cell r="H112">
            <v>52.01</v>
          </cell>
          <cell r="I112">
            <v>0.56299999999999994</v>
          </cell>
          <cell r="J112">
            <v>0.56299999999999994</v>
          </cell>
          <cell r="K112">
            <v>0.56299999999999994</v>
          </cell>
          <cell r="L112">
            <v>0.56299999999999994</v>
          </cell>
          <cell r="M112">
            <v>0.56299999999999994</v>
          </cell>
          <cell r="N112">
            <v>0.56299999999999994</v>
          </cell>
          <cell r="O112">
            <v>0.56299999999999994</v>
          </cell>
          <cell r="P112">
            <v>0.56299999999999994</v>
          </cell>
          <cell r="Q112">
            <v>0.56299999999999994</v>
          </cell>
          <cell r="R112">
            <v>0.56299999999999994</v>
          </cell>
          <cell r="S112">
            <v>0.56299999999999994</v>
          </cell>
          <cell r="T112">
            <v>0.56299999999999994</v>
          </cell>
          <cell r="U112">
            <v>0.56299999999999994</v>
          </cell>
          <cell r="V112"/>
          <cell r="W112"/>
        </row>
        <row r="113">
          <cell r="A113" t="str">
            <v>MA POS RX0000000058</v>
          </cell>
          <cell r="B113" t="str">
            <v>POS</v>
          </cell>
          <cell r="C113" t="str">
            <v>MA</v>
          </cell>
          <cell r="D113">
            <v>58</v>
          </cell>
          <cell r="E113" t="str">
            <v>RX0000000058</v>
          </cell>
          <cell r="F113" t="str">
            <v>$10/$25/$50</v>
          </cell>
          <cell r="G113" t="str">
            <v>$20/$50/$110</v>
          </cell>
          <cell r="H113">
            <v>62.36</v>
          </cell>
          <cell r="I113">
            <v>0.69499999999999995</v>
          </cell>
          <cell r="J113">
            <v>0.69499999999999995</v>
          </cell>
          <cell r="K113">
            <v>0.69499999999999995</v>
          </cell>
          <cell r="L113">
            <v>0.69499999999999995</v>
          </cell>
          <cell r="M113">
            <v>0.69499999999999995</v>
          </cell>
          <cell r="N113">
            <v>0.69499999999999995</v>
          </cell>
          <cell r="O113">
            <v>0.69499999999999995</v>
          </cell>
          <cell r="P113">
            <v>0.69499999999999995</v>
          </cell>
          <cell r="Q113">
            <v>0.69499999999999995</v>
          </cell>
          <cell r="R113">
            <v>0.69499999999999995</v>
          </cell>
          <cell r="S113">
            <v>0.69499999999999995</v>
          </cell>
          <cell r="T113">
            <v>0.69499999999999995</v>
          </cell>
          <cell r="U113">
            <v>0.69499999999999995</v>
          </cell>
          <cell r="V113"/>
          <cell r="W113"/>
        </row>
        <row r="114">
          <cell r="A114" t="str">
            <v>MA POS RX0000000063</v>
          </cell>
          <cell r="B114" t="str">
            <v>POS</v>
          </cell>
          <cell r="C114" t="str">
            <v>MA</v>
          </cell>
          <cell r="D114">
            <v>63</v>
          </cell>
          <cell r="E114" t="str">
            <v>RX0000000063</v>
          </cell>
          <cell r="F114" t="str">
            <v>15/35/60</v>
          </cell>
          <cell r="G114" t="str">
            <v>30/70/180</v>
          </cell>
          <cell r="H114">
            <v>54.2</v>
          </cell>
          <cell r="I114">
            <v>0.60299999999999998</v>
          </cell>
          <cell r="J114">
            <v>0.60299999999999998</v>
          </cell>
          <cell r="K114">
            <v>0.60299999999999998</v>
          </cell>
          <cell r="L114">
            <v>0.60299999999999998</v>
          </cell>
          <cell r="M114">
            <v>0.60299999999999998</v>
          </cell>
          <cell r="N114">
            <v>0.60299999999999998</v>
          </cell>
          <cell r="O114">
            <v>0.60299999999999998</v>
          </cell>
          <cell r="P114"/>
          <cell r="Q114"/>
          <cell r="R114"/>
          <cell r="S114"/>
          <cell r="T114"/>
          <cell r="U114"/>
          <cell r="V114"/>
          <cell r="W114"/>
        </row>
        <row r="115">
          <cell r="A115" t="str">
            <v>MA POS RX0000000076</v>
          </cell>
          <cell r="B115" t="str">
            <v>POS</v>
          </cell>
          <cell r="C115" t="str">
            <v>MA</v>
          </cell>
          <cell r="D115">
            <v>76</v>
          </cell>
          <cell r="E115" t="str">
            <v>RX0000000076</v>
          </cell>
          <cell r="F115" t="str">
            <v>10/30/50 $250 DED</v>
          </cell>
          <cell r="G115" t="str">
            <v>20/60/90</v>
          </cell>
          <cell r="H115">
            <v>50.51</v>
          </cell>
          <cell r="I115">
            <v>0.57199999999999995</v>
          </cell>
          <cell r="J115">
            <v>0.57199999999999995</v>
          </cell>
          <cell r="K115">
            <v>0.57199999999999995</v>
          </cell>
          <cell r="L115">
            <v>0.57199999999999995</v>
          </cell>
          <cell r="M115">
            <v>0.57199999999999995</v>
          </cell>
          <cell r="N115">
            <v>0.57199999999999995</v>
          </cell>
          <cell r="O115">
            <v>0.57199999999999995</v>
          </cell>
          <cell r="P115"/>
          <cell r="Q115"/>
          <cell r="R115"/>
          <cell r="S115"/>
          <cell r="T115"/>
          <cell r="U115"/>
          <cell r="V115"/>
          <cell r="W115"/>
        </row>
        <row r="116">
          <cell r="A116" t="str">
            <v>MA POS RX0000000085</v>
          </cell>
          <cell r="B116" t="str">
            <v>POS</v>
          </cell>
          <cell r="C116" t="str">
            <v>MA</v>
          </cell>
          <cell r="D116" t="str">
            <v>86</v>
          </cell>
          <cell r="E116" t="str">
            <v>RX0000000085</v>
          </cell>
          <cell r="F116" t="str">
            <v>00%_015_015</v>
          </cell>
          <cell r="G116" t="str">
            <v>50%_000_999</v>
          </cell>
          <cell r="H116">
            <v>33.74</v>
          </cell>
          <cell r="I116">
            <v>0.38800000000000001</v>
          </cell>
          <cell r="J116">
            <v>0.38800000000000001</v>
          </cell>
          <cell r="K116">
            <v>0.38800000000000001</v>
          </cell>
          <cell r="L116">
            <v>0.38800000000000001</v>
          </cell>
          <cell r="M116">
            <v>0.38800000000000001</v>
          </cell>
          <cell r="N116">
            <v>0.38800000000000001</v>
          </cell>
          <cell r="O116">
            <v>0.38800000000000001</v>
          </cell>
          <cell r="P116">
            <v>0.38800000000000001</v>
          </cell>
          <cell r="Q116">
            <v>0.38800000000000001</v>
          </cell>
          <cell r="R116">
            <v>0.38800000000000001</v>
          </cell>
          <cell r="S116">
            <v>0.38800000000000001</v>
          </cell>
          <cell r="T116"/>
          <cell r="U116"/>
          <cell r="V116"/>
          <cell r="W116"/>
        </row>
        <row r="117">
          <cell r="A117" t="str">
            <v>MA POS RX0000000087</v>
          </cell>
          <cell r="B117" t="str">
            <v>POS</v>
          </cell>
          <cell r="C117" t="str">
            <v>MA</v>
          </cell>
          <cell r="D117" t="str">
            <v>88</v>
          </cell>
          <cell r="E117" t="str">
            <v>RX0000000087</v>
          </cell>
          <cell r="F117" t="str">
            <v>Deductible &amp; Coins. w/ Max</v>
          </cell>
          <cell r="G117" t="str">
            <v>00%_015_015</v>
          </cell>
          <cell r="H117">
            <v>25.68</v>
          </cell>
          <cell r="I117">
            <v>0.311</v>
          </cell>
          <cell r="J117">
            <v>0.311</v>
          </cell>
          <cell r="K117">
            <v>0.311</v>
          </cell>
          <cell r="L117">
            <v>0.311</v>
          </cell>
          <cell r="M117">
            <v>0.311</v>
          </cell>
          <cell r="N117">
            <v>0.311</v>
          </cell>
          <cell r="O117">
            <v>0.311</v>
          </cell>
          <cell r="P117">
            <v>0.311</v>
          </cell>
          <cell r="Q117">
            <v>0.311</v>
          </cell>
          <cell r="R117">
            <v>0.311</v>
          </cell>
          <cell r="S117">
            <v>0.311</v>
          </cell>
          <cell r="T117"/>
          <cell r="U117"/>
          <cell r="V117"/>
          <cell r="W117"/>
        </row>
        <row r="118">
          <cell r="A118" t="str">
            <v>MA POS RX0000000091</v>
          </cell>
          <cell r="B118" t="str">
            <v>POS</v>
          </cell>
          <cell r="C118" t="str">
            <v>MA</v>
          </cell>
          <cell r="D118">
            <v>92</v>
          </cell>
          <cell r="E118" t="str">
            <v>RX0000000091</v>
          </cell>
          <cell r="F118" t="str">
            <v>10/30/50 $100 DED</v>
          </cell>
          <cell r="G118" t="str">
            <v>20/60/150</v>
          </cell>
          <cell r="H118">
            <v>53.4</v>
          </cell>
          <cell r="I118">
            <v>0.57799999999999996</v>
          </cell>
          <cell r="J118">
            <v>0.57799999999999996</v>
          </cell>
          <cell r="K118">
            <v>0.57799999999999996</v>
          </cell>
          <cell r="L118">
            <v>0.57799999999999996</v>
          </cell>
          <cell r="M118">
            <v>0.57799999999999996</v>
          </cell>
          <cell r="N118">
            <v>0.57799999999999996</v>
          </cell>
          <cell r="O118">
            <v>0.57799999999999996</v>
          </cell>
          <cell r="P118"/>
          <cell r="Q118"/>
          <cell r="R118"/>
          <cell r="S118"/>
          <cell r="T118"/>
          <cell r="U118"/>
          <cell r="V118"/>
          <cell r="W118"/>
        </row>
        <row r="119">
          <cell r="A119" t="str">
            <v>MA POS RX0000000093</v>
          </cell>
          <cell r="B119" t="str">
            <v>POS</v>
          </cell>
          <cell r="C119" t="str">
            <v>MA</v>
          </cell>
          <cell r="D119">
            <v>94</v>
          </cell>
          <cell r="E119" t="str">
            <v>RX0000000093</v>
          </cell>
          <cell r="F119" t="str">
            <v>$20/$40/$105</v>
          </cell>
          <cell r="G119" t="str">
            <v>$10/$20/$35</v>
          </cell>
          <cell r="H119">
            <v>53.1</v>
          </cell>
          <cell r="I119">
            <v>0.61799999999999999</v>
          </cell>
          <cell r="J119">
            <v>0.61799999999999999</v>
          </cell>
          <cell r="K119">
            <v>0.61799999999999999</v>
          </cell>
          <cell r="L119">
            <v>0.61799999999999999</v>
          </cell>
          <cell r="M119"/>
          <cell r="N119"/>
          <cell r="O119"/>
          <cell r="P119"/>
          <cell r="Q119"/>
          <cell r="R119"/>
          <cell r="S119"/>
          <cell r="T119"/>
          <cell r="U119"/>
          <cell r="V119"/>
          <cell r="W119"/>
        </row>
        <row r="120">
          <cell r="A120" t="str">
            <v>MA POS RX0000000108</v>
          </cell>
          <cell r="B120" t="str">
            <v>POS</v>
          </cell>
          <cell r="C120" t="str">
            <v>MA</v>
          </cell>
          <cell r="D120" t="str">
            <v>3G</v>
          </cell>
          <cell r="E120" t="str">
            <v>RX0000000108</v>
          </cell>
          <cell r="F120" t="str">
            <v>10/25/40</v>
          </cell>
          <cell r="G120" t="str">
            <v>20/50/120</v>
          </cell>
          <cell r="H120">
            <v>63.65</v>
          </cell>
          <cell r="I120">
            <v>0.72</v>
          </cell>
          <cell r="J120">
            <v>0.72</v>
          </cell>
          <cell r="K120">
            <v>0.72</v>
          </cell>
          <cell r="L120">
            <v>0.72</v>
          </cell>
          <cell r="M120">
            <v>0.72</v>
          </cell>
          <cell r="N120">
            <v>0.72</v>
          </cell>
          <cell r="O120">
            <v>0.72</v>
          </cell>
          <cell r="P120"/>
          <cell r="Q120"/>
          <cell r="R120"/>
          <cell r="S120"/>
          <cell r="T120"/>
          <cell r="U120"/>
          <cell r="V120"/>
          <cell r="W120"/>
        </row>
        <row r="121">
          <cell r="A121" t="str">
            <v>MA POS RX0000000122</v>
          </cell>
          <cell r="B121" t="str">
            <v>POS</v>
          </cell>
          <cell r="C121" t="str">
            <v>MA</v>
          </cell>
          <cell r="D121" t="str">
            <v>4B</v>
          </cell>
          <cell r="E121" t="str">
            <v>RX0000000122</v>
          </cell>
          <cell r="F121" t="str">
            <v>$15/$25/$40</v>
          </cell>
          <cell r="G121" t="str">
            <v>$30/$50/$120</v>
          </cell>
          <cell r="H121">
            <v>59.98</v>
          </cell>
          <cell r="I121">
            <v>0.67700000000000005</v>
          </cell>
          <cell r="J121">
            <v>0.67700000000000005</v>
          </cell>
          <cell r="K121">
            <v>0.67700000000000005</v>
          </cell>
          <cell r="L121">
            <v>0.67700000000000005</v>
          </cell>
          <cell r="M121">
            <v>0.67700000000000005</v>
          </cell>
          <cell r="N121">
            <v>0.67700000000000005</v>
          </cell>
          <cell r="O121">
            <v>0.67700000000000005</v>
          </cell>
          <cell r="P121">
            <v>0.67700000000000005</v>
          </cell>
          <cell r="Q121">
            <v>0.67700000000000005</v>
          </cell>
          <cell r="R121">
            <v>0.67700000000000005</v>
          </cell>
          <cell r="S121">
            <v>0.67700000000000005</v>
          </cell>
          <cell r="T121">
            <v>0.67700000000000005</v>
          </cell>
          <cell r="U121">
            <v>0.67700000000000005</v>
          </cell>
          <cell r="V121">
            <v>0.67700000000000005</v>
          </cell>
          <cell r="W121">
            <v>0.67700000000000005</v>
          </cell>
        </row>
        <row r="122">
          <cell r="A122" t="str">
            <v>MA POS RX0000000123</v>
          </cell>
          <cell r="B122" t="str">
            <v>POS</v>
          </cell>
          <cell r="C122" t="str">
            <v>MA</v>
          </cell>
          <cell r="D122" t="str">
            <v>4C</v>
          </cell>
          <cell r="E122" t="str">
            <v>RX0000000123</v>
          </cell>
          <cell r="F122" t="str">
            <v>$5/$15/$35</v>
          </cell>
          <cell r="G122" t="str">
            <v>$5/$30/$35</v>
          </cell>
          <cell r="H122">
            <v>73.790000000000006</v>
          </cell>
          <cell r="I122">
            <v>0.92300000000000004</v>
          </cell>
          <cell r="J122">
            <v>0.92300000000000004</v>
          </cell>
          <cell r="K122">
            <v>0.92300000000000004</v>
          </cell>
          <cell r="L122">
            <v>0.92300000000000004</v>
          </cell>
          <cell r="M122">
            <v>0.92300000000000004</v>
          </cell>
          <cell r="N122">
            <v>0.92300000000000004</v>
          </cell>
          <cell r="O122">
            <v>0.92300000000000004</v>
          </cell>
          <cell r="P122"/>
          <cell r="Q122"/>
          <cell r="R122"/>
          <cell r="S122"/>
          <cell r="T122"/>
          <cell r="U122"/>
          <cell r="V122"/>
          <cell r="W122"/>
        </row>
        <row r="123">
          <cell r="A123" t="str">
            <v>MA POS RX0000000131</v>
          </cell>
          <cell r="B123" t="str">
            <v>POS</v>
          </cell>
          <cell r="C123" t="str">
            <v>MA</v>
          </cell>
          <cell r="D123" t="str">
            <v>4K</v>
          </cell>
          <cell r="E123" t="str">
            <v>RX0000000131</v>
          </cell>
          <cell r="F123" t="str">
            <v>$10/$20/$35</v>
          </cell>
          <cell r="G123" t="str">
            <v>$20/$40/$105</v>
          </cell>
          <cell r="H123">
            <v>66.400000000000006</v>
          </cell>
          <cell r="I123">
            <v>0.78100000000000003</v>
          </cell>
          <cell r="J123">
            <v>0.78100000000000003</v>
          </cell>
          <cell r="K123">
            <v>0.78100000000000003</v>
          </cell>
          <cell r="L123">
            <v>0.78100000000000003</v>
          </cell>
          <cell r="M123">
            <v>0.78100000000000003</v>
          </cell>
          <cell r="N123">
            <v>0.78100000000000003</v>
          </cell>
          <cell r="O123">
            <v>0.78100000000000003</v>
          </cell>
          <cell r="P123">
            <v>0.78100000000000003</v>
          </cell>
          <cell r="Q123">
            <v>0.78100000000000003</v>
          </cell>
          <cell r="R123">
            <v>0.78100000000000003</v>
          </cell>
          <cell r="S123">
            <v>0.78100000000000003</v>
          </cell>
          <cell r="T123">
            <v>0.78100000000000003</v>
          </cell>
          <cell r="U123">
            <v>0.78100000000000003</v>
          </cell>
          <cell r="V123">
            <v>0.78100000000000003</v>
          </cell>
          <cell r="W123">
            <v>0.78100000000000003</v>
          </cell>
        </row>
        <row r="124">
          <cell r="A124" t="str">
            <v>MA POS RX0000000133</v>
          </cell>
          <cell r="B124" t="str">
            <v>POS</v>
          </cell>
          <cell r="C124" t="str">
            <v>MA</v>
          </cell>
          <cell r="D124" t="str">
            <v>4M</v>
          </cell>
          <cell r="E124" t="str">
            <v>RX0000000133</v>
          </cell>
          <cell r="F124" t="str">
            <v>$5/$15/$30</v>
          </cell>
          <cell r="G124" t="str">
            <v>$10/$30/$60</v>
          </cell>
          <cell r="H124">
            <v>73.92</v>
          </cell>
          <cell r="I124">
            <v>0.93100000000000005</v>
          </cell>
          <cell r="J124">
            <v>0.93100000000000005</v>
          </cell>
          <cell r="K124">
            <v>0.93100000000000005</v>
          </cell>
          <cell r="L124">
            <v>0.93100000000000005</v>
          </cell>
          <cell r="M124">
            <v>0.93100000000000005</v>
          </cell>
          <cell r="N124">
            <v>0.93100000000000005</v>
          </cell>
          <cell r="O124">
            <v>0.93100000000000005</v>
          </cell>
          <cell r="P124">
            <v>0.93100000000000005</v>
          </cell>
          <cell r="Q124">
            <v>0.93100000000000005</v>
          </cell>
          <cell r="R124">
            <v>0.93100000000000005</v>
          </cell>
          <cell r="S124">
            <v>0.93100000000000005</v>
          </cell>
          <cell r="T124">
            <v>0.93100000000000005</v>
          </cell>
          <cell r="U124">
            <v>0.93100000000000005</v>
          </cell>
          <cell r="V124">
            <v>0.93100000000000005</v>
          </cell>
          <cell r="W124">
            <v>0.93100000000000005</v>
          </cell>
        </row>
        <row r="125">
          <cell r="A125" t="str">
            <v>MA POS RX0000000139</v>
          </cell>
          <cell r="B125" t="str">
            <v>POS</v>
          </cell>
          <cell r="C125" t="str">
            <v>MA</v>
          </cell>
          <cell r="D125" t="str">
            <v>4V</v>
          </cell>
          <cell r="E125" t="str">
            <v>RX0000000139</v>
          </cell>
          <cell r="F125" t="str">
            <v>$10/$25/$40 w/$100 deductible</v>
          </cell>
          <cell r="G125" t="str">
            <v>$20/$50/$120</v>
          </cell>
          <cell r="H125">
            <v>55.77</v>
          </cell>
          <cell r="I125">
            <v>0.623</v>
          </cell>
          <cell r="J125">
            <v>0.623</v>
          </cell>
          <cell r="K125">
            <v>0.623</v>
          </cell>
          <cell r="L125">
            <v>0.623</v>
          </cell>
          <cell r="M125">
            <v>0.623</v>
          </cell>
          <cell r="N125">
            <v>0.623</v>
          </cell>
          <cell r="O125">
            <v>0.623</v>
          </cell>
          <cell r="P125">
            <v>0.623</v>
          </cell>
          <cell r="Q125">
            <v>0.623</v>
          </cell>
          <cell r="R125">
            <v>0.623</v>
          </cell>
          <cell r="S125">
            <v>0.623</v>
          </cell>
          <cell r="T125">
            <v>0.623</v>
          </cell>
          <cell r="U125">
            <v>0.623</v>
          </cell>
          <cell r="V125">
            <v>0.623</v>
          </cell>
          <cell r="W125">
            <v>0.623</v>
          </cell>
        </row>
        <row r="126">
          <cell r="A126" t="str">
            <v>MA POS RX0000000140</v>
          </cell>
          <cell r="B126" t="str">
            <v>POS</v>
          </cell>
          <cell r="C126" t="str">
            <v>MA</v>
          </cell>
          <cell r="D126" t="str">
            <v>4W</v>
          </cell>
          <cell r="E126" t="str">
            <v>RX0000000140</v>
          </cell>
          <cell r="F126" t="str">
            <v>$10/$25/$40 w/$250 deductible</v>
          </cell>
          <cell r="G126" t="str">
            <v>$20/$50/$120</v>
          </cell>
          <cell r="H126">
            <v>48.76</v>
          </cell>
          <cell r="I126">
            <v>0.55000000000000004</v>
          </cell>
          <cell r="J126">
            <v>0.55000000000000004</v>
          </cell>
          <cell r="K126">
            <v>0.55000000000000004</v>
          </cell>
          <cell r="L126">
            <v>0.55000000000000004</v>
          </cell>
          <cell r="M126">
            <v>0.55000000000000004</v>
          </cell>
          <cell r="N126">
            <v>0.55000000000000004</v>
          </cell>
          <cell r="O126">
            <v>0.55000000000000004</v>
          </cell>
          <cell r="P126">
            <v>0.55000000000000004</v>
          </cell>
          <cell r="Q126">
            <v>0.55000000000000004</v>
          </cell>
          <cell r="R126">
            <v>0.55000000000000004</v>
          </cell>
          <cell r="S126">
            <v>0.55000000000000004</v>
          </cell>
          <cell r="T126">
            <v>0.55000000000000004</v>
          </cell>
          <cell r="U126">
            <v>0.55000000000000004</v>
          </cell>
          <cell r="V126">
            <v>0.55000000000000004</v>
          </cell>
          <cell r="W126">
            <v>0.55000000000000004</v>
          </cell>
        </row>
        <row r="127">
          <cell r="A127" t="str">
            <v>MA POS RX0000000144</v>
          </cell>
          <cell r="B127" t="str">
            <v>POS</v>
          </cell>
          <cell r="C127" t="str">
            <v>MA</v>
          </cell>
          <cell r="D127" t="str">
            <v>5B</v>
          </cell>
          <cell r="E127" t="str">
            <v>RX0000000144</v>
          </cell>
          <cell r="F127" t="str">
            <v>$10/$10/$30</v>
          </cell>
          <cell r="G127" t="str">
            <v>$10/$10/$30</v>
          </cell>
          <cell r="H127">
            <v>72.62</v>
          </cell>
          <cell r="I127">
            <v>0.93600000000000005</v>
          </cell>
          <cell r="J127">
            <v>0.93600000000000005</v>
          </cell>
          <cell r="K127">
            <v>0.93600000000000005</v>
          </cell>
          <cell r="L127">
            <v>0.93600000000000005</v>
          </cell>
          <cell r="M127">
            <v>0.93600000000000005</v>
          </cell>
          <cell r="N127">
            <v>0.93600000000000005</v>
          </cell>
          <cell r="O127">
            <v>0.93600000000000005</v>
          </cell>
          <cell r="P127">
            <v>0.93600000000000005</v>
          </cell>
          <cell r="Q127">
            <v>0.93600000000000005</v>
          </cell>
          <cell r="R127">
            <v>0.93600000000000005</v>
          </cell>
          <cell r="S127">
            <v>0.93600000000000005</v>
          </cell>
          <cell r="T127">
            <v>0.93600000000000005</v>
          </cell>
          <cell r="U127">
            <v>0.93600000000000005</v>
          </cell>
          <cell r="V127">
            <v>0.93600000000000005</v>
          </cell>
          <cell r="W127">
            <v>0.93600000000000005</v>
          </cell>
        </row>
        <row r="128">
          <cell r="A128" t="str">
            <v>MA POS RX0000000150</v>
          </cell>
          <cell r="B128" t="str">
            <v>POS</v>
          </cell>
          <cell r="C128" t="str">
            <v>MA</v>
          </cell>
          <cell r="D128" t="str">
            <v>5I</v>
          </cell>
          <cell r="E128" t="str">
            <v>RX0000000150</v>
          </cell>
          <cell r="F128" t="str">
            <v>$10/$20/$40</v>
          </cell>
          <cell r="G128" t="str">
            <v>$20/$40/$80</v>
          </cell>
          <cell r="H128">
            <v>65.680000000000007</v>
          </cell>
          <cell r="I128">
            <v>0.745</v>
          </cell>
          <cell r="J128">
            <v>0.745</v>
          </cell>
          <cell r="K128">
            <v>0.745</v>
          </cell>
          <cell r="L128">
            <v>0.745</v>
          </cell>
          <cell r="M128">
            <v>0.76800000000000002</v>
          </cell>
          <cell r="N128">
            <v>0.76800000000000002</v>
          </cell>
          <cell r="O128">
            <v>0.76800000000000002</v>
          </cell>
          <cell r="P128">
            <v>0.76800000000000002</v>
          </cell>
          <cell r="Q128">
            <v>0.76800000000000002</v>
          </cell>
          <cell r="R128">
            <v>0.76800000000000002</v>
          </cell>
          <cell r="S128">
            <v>0.76800000000000002</v>
          </cell>
          <cell r="T128">
            <v>0.76800000000000002</v>
          </cell>
          <cell r="U128">
            <v>0.76800000000000002</v>
          </cell>
          <cell r="V128">
            <v>0.76800000000000002</v>
          </cell>
          <cell r="W128">
            <v>0.76800000000000002</v>
          </cell>
        </row>
        <row r="129">
          <cell r="A129" t="str">
            <v>MA POS RX0000000154</v>
          </cell>
          <cell r="B129" t="str">
            <v>POS</v>
          </cell>
          <cell r="C129" t="str">
            <v>MA</v>
          </cell>
          <cell r="D129" t="str">
            <v>5M</v>
          </cell>
          <cell r="E129" t="str">
            <v>RX0000000154</v>
          </cell>
          <cell r="F129" t="str">
            <v>$10/$20/$35</v>
          </cell>
          <cell r="G129" t="str">
            <v>$20/$40/$70</v>
          </cell>
          <cell r="H129">
            <v>66.319999999999993</v>
          </cell>
          <cell r="I129">
            <v>0.78200000000000003</v>
          </cell>
          <cell r="J129">
            <v>0.78200000000000003</v>
          </cell>
          <cell r="K129">
            <v>0.78200000000000003</v>
          </cell>
          <cell r="L129">
            <v>0.78200000000000003</v>
          </cell>
          <cell r="M129">
            <v>0.78200000000000003</v>
          </cell>
          <cell r="N129">
            <v>0.78200000000000003</v>
          </cell>
          <cell r="O129">
            <v>0.78200000000000003</v>
          </cell>
          <cell r="P129">
            <v>0.78200000000000003</v>
          </cell>
          <cell r="Q129">
            <v>0.78200000000000003</v>
          </cell>
          <cell r="R129">
            <v>0.78200000000000003</v>
          </cell>
          <cell r="S129">
            <v>0.78200000000000003</v>
          </cell>
          <cell r="T129">
            <v>0.78200000000000003</v>
          </cell>
          <cell r="U129">
            <v>0.78200000000000003</v>
          </cell>
          <cell r="V129">
            <v>0.78200000000000003</v>
          </cell>
          <cell r="W129">
            <v>0.78200000000000003</v>
          </cell>
        </row>
        <row r="130">
          <cell r="A130" t="str">
            <v>MA POS RX0000000156</v>
          </cell>
          <cell r="B130" t="str">
            <v>POS</v>
          </cell>
          <cell r="C130" t="str">
            <v>MA</v>
          </cell>
          <cell r="D130" t="str">
            <v>5O</v>
          </cell>
          <cell r="E130" t="str">
            <v>RX0000000156</v>
          </cell>
          <cell r="F130" t="str">
            <v>$10/$25/$45 - retail</v>
          </cell>
          <cell r="G130" t="str">
            <v>$20/$50/$135 mail</v>
          </cell>
          <cell r="H130">
            <v>63.03</v>
          </cell>
          <cell r="I130">
            <v>0.70799999999999996</v>
          </cell>
          <cell r="J130">
            <v>0.70799999999999996</v>
          </cell>
          <cell r="K130">
            <v>0.70799999999999996</v>
          </cell>
          <cell r="L130">
            <v>0.70799999999999996</v>
          </cell>
          <cell r="M130">
            <v>0.70799999999999996</v>
          </cell>
          <cell r="N130">
            <v>0.70799999999999996</v>
          </cell>
          <cell r="O130">
            <v>0.70799999999999996</v>
          </cell>
          <cell r="P130">
            <v>0.70799999999999996</v>
          </cell>
          <cell r="Q130">
            <v>0.70799999999999996</v>
          </cell>
          <cell r="R130">
            <v>0.70799999999999996</v>
          </cell>
          <cell r="S130">
            <v>0.70799999999999996</v>
          </cell>
          <cell r="T130">
            <v>0.70799999999999996</v>
          </cell>
          <cell r="U130">
            <v>0.70799999999999996</v>
          </cell>
          <cell r="V130">
            <v>0.70799999999999996</v>
          </cell>
          <cell r="W130">
            <v>0.70799999999999996</v>
          </cell>
        </row>
        <row r="131">
          <cell r="A131" t="str">
            <v>MA POS RX0000000156</v>
          </cell>
          <cell r="B131" t="str">
            <v>POS</v>
          </cell>
          <cell r="C131" t="str">
            <v>MA</v>
          </cell>
          <cell r="D131" t="str">
            <v>5O</v>
          </cell>
          <cell r="E131" t="str">
            <v>RX0000000156</v>
          </cell>
          <cell r="F131" t="str">
            <v>$10/$25/$40</v>
          </cell>
          <cell r="G131" t="str">
            <v>$20/$50/$120</v>
          </cell>
          <cell r="H131">
            <v>63.03</v>
          </cell>
          <cell r="I131">
            <v>0.70799999999999996</v>
          </cell>
          <cell r="J131">
            <v>0.70799999999999996</v>
          </cell>
          <cell r="K131">
            <v>0.70799999999999996</v>
          </cell>
          <cell r="L131">
            <v>0.70799999999999996</v>
          </cell>
          <cell r="M131">
            <v>0.70799999999999996</v>
          </cell>
          <cell r="N131">
            <v>0.70799999999999996</v>
          </cell>
          <cell r="O131">
            <v>0.70799999999999996</v>
          </cell>
          <cell r="P131"/>
          <cell r="Q131"/>
          <cell r="R131"/>
          <cell r="S131"/>
          <cell r="T131"/>
          <cell r="U131"/>
          <cell r="V131"/>
          <cell r="W131"/>
        </row>
        <row r="132">
          <cell r="A132" t="str">
            <v>MA POS RX0000000160</v>
          </cell>
          <cell r="B132" t="str">
            <v>POS</v>
          </cell>
          <cell r="C132" t="str">
            <v>MA</v>
          </cell>
          <cell r="D132" t="str">
            <v>5S</v>
          </cell>
          <cell r="E132" t="str">
            <v>RX0000000160</v>
          </cell>
          <cell r="F132" t="str">
            <v>$10/$30/$45</v>
          </cell>
          <cell r="G132" t="str">
            <v>$20/$60/$135</v>
          </cell>
          <cell r="H132">
            <v>61.05</v>
          </cell>
          <cell r="I132">
            <v>0.66800000000000004</v>
          </cell>
          <cell r="J132">
            <v>0.66800000000000004</v>
          </cell>
          <cell r="K132">
            <v>0.66800000000000004</v>
          </cell>
          <cell r="L132">
            <v>0.66800000000000004</v>
          </cell>
          <cell r="M132"/>
          <cell r="N132"/>
          <cell r="O132"/>
          <cell r="P132"/>
          <cell r="Q132"/>
          <cell r="R132"/>
          <cell r="S132"/>
          <cell r="T132"/>
          <cell r="U132"/>
          <cell r="V132"/>
          <cell r="W132"/>
        </row>
        <row r="133">
          <cell r="A133" t="str">
            <v>MA POS RX0000000166</v>
          </cell>
          <cell r="B133" t="str">
            <v>POS</v>
          </cell>
          <cell r="C133" t="str">
            <v>MA</v>
          </cell>
          <cell r="D133" t="str">
            <v>5Y</v>
          </cell>
          <cell r="E133" t="str">
            <v>RX0000000166</v>
          </cell>
          <cell r="F133" t="str">
            <v>$10/$30/$50</v>
          </cell>
          <cell r="G133" t="str">
            <v>$20/$60/100</v>
          </cell>
          <cell r="H133">
            <v>60.46</v>
          </cell>
          <cell r="I133">
            <v>0.67200000000000004</v>
          </cell>
          <cell r="J133">
            <v>0.67200000000000004</v>
          </cell>
          <cell r="K133">
            <v>0.67200000000000004</v>
          </cell>
          <cell r="L133">
            <v>0.67200000000000004</v>
          </cell>
          <cell r="M133"/>
          <cell r="N133"/>
          <cell r="O133"/>
          <cell r="P133"/>
          <cell r="Q133"/>
          <cell r="R133"/>
          <cell r="S133"/>
          <cell r="T133"/>
          <cell r="U133"/>
          <cell r="V133"/>
          <cell r="W133"/>
        </row>
        <row r="134">
          <cell r="A134" t="str">
            <v>MA POS RX0000000167</v>
          </cell>
          <cell r="B134" t="str">
            <v>POS</v>
          </cell>
          <cell r="C134" t="str">
            <v>MA</v>
          </cell>
          <cell r="D134" t="str">
            <v>5Z</v>
          </cell>
          <cell r="E134" t="str">
            <v>RX0000000167</v>
          </cell>
          <cell r="F134" t="str">
            <v>$15/$30/$50</v>
          </cell>
          <cell r="G134" t="str">
            <v>$30/$60/$150</v>
          </cell>
          <cell r="H134">
            <v>56.92</v>
          </cell>
          <cell r="I134">
            <v>0.63300000000000001</v>
          </cell>
          <cell r="J134">
            <v>0.63300000000000001</v>
          </cell>
          <cell r="K134">
            <v>0.63300000000000001</v>
          </cell>
          <cell r="L134">
            <v>0.63300000000000001</v>
          </cell>
          <cell r="M134">
            <v>0.63300000000000001</v>
          </cell>
          <cell r="N134">
            <v>0.63300000000000001</v>
          </cell>
          <cell r="O134">
            <v>0.63300000000000001</v>
          </cell>
          <cell r="P134">
            <v>0.63300000000000001</v>
          </cell>
          <cell r="Q134">
            <v>0.63300000000000001</v>
          </cell>
          <cell r="R134">
            <v>0.63300000000000001</v>
          </cell>
          <cell r="S134">
            <v>0.63300000000000001</v>
          </cell>
          <cell r="T134">
            <v>0.63300000000000001</v>
          </cell>
          <cell r="U134">
            <v>0.63300000000000001</v>
          </cell>
          <cell r="V134">
            <v>0.63300000000000001</v>
          </cell>
          <cell r="W134">
            <v>0.63300000000000001</v>
          </cell>
        </row>
        <row r="135">
          <cell r="A135" t="str">
            <v>MA POS RX0000000184</v>
          </cell>
          <cell r="B135" t="str">
            <v>POS</v>
          </cell>
          <cell r="C135" t="str">
            <v>MA</v>
          </cell>
          <cell r="D135" t="str">
            <v>6Q</v>
          </cell>
          <cell r="E135" t="str">
            <v>RX0000000184</v>
          </cell>
          <cell r="F135" t="str">
            <v>$10/$20/$35</v>
          </cell>
          <cell r="G135" t="str">
            <v>$10/$20/$35</v>
          </cell>
          <cell r="H135">
            <v>65.39</v>
          </cell>
          <cell r="I135">
            <v>0.73899999999999999</v>
          </cell>
          <cell r="J135">
            <v>0.73899999999999999</v>
          </cell>
          <cell r="K135">
            <v>0.73899999999999999</v>
          </cell>
          <cell r="L135">
            <v>0.73899999999999999</v>
          </cell>
          <cell r="M135">
            <v>0.81299999999999994</v>
          </cell>
          <cell r="N135">
            <v>0.81299999999999994</v>
          </cell>
          <cell r="O135">
            <v>0.81299999999999994</v>
          </cell>
          <cell r="P135">
            <v>0.81299999999999994</v>
          </cell>
          <cell r="Q135">
            <v>0.81299999999999994</v>
          </cell>
          <cell r="R135">
            <v>0.81299999999999994</v>
          </cell>
          <cell r="S135">
            <v>0.81299999999999994</v>
          </cell>
          <cell r="T135">
            <v>0.81299999999999994</v>
          </cell>
          <cell r="U135">
            <v>0.81299999999999994</v>
          </cell>
          <cell r="V135">
            <v>0.81299999999999994</v>
          </cell>
          <cell r="W135">
            <v>0.81299999999999994</v>
          </cell>
        </row>
        <row r="136">
          <cell r="A136" t="str">
            <v>MA POS RX0000000185</v>
          </cell>
          <cell r="B136" t="str">
            <v>POS</v>
          </cell>
          <cell r="C136" t="str">
            <v>MA</v>
          </cell>
          <cell r="D136" t="str">
            <v>6R</v>
          </cell>
          <cell r="E136" t="str">
            <v>RX0000000185</v>
          </cell>
          <cell r="F136" t="str">
            <v>$10/$25/$40</v>
          </cell>
          <cell r="G136" t="str">
            <v>$25/$60/$100</v>
          </cell>
          <cell r="H136">
            <v>63.49</v>
          </cell>
          <cell r="I136">
            <v>0.71699999999999997</v>
          </cell>
          <cell r="J136">
            <v>0.71699999999999997</v>
          </cell>
          <cell r="K136">
            <v>0.71699999999999997</v>
          </cell>
          <cell r="L136">
            <v>0.71699999999999997</v>
          </cell>
          <cell r="M136">
            <v>0.71699999999999997</v>
          </cell>
          <cell r="N136">
            <v>0.71699999999999997</v>
          </cell>
          <cell r="O136">
            <v>0.71699999999999997</v>
          </cell>
          <cell r="P136">
            <v>0.71699999999999997</v>
          </cell>
          <cell r="Q136">
            <v>0.71699999999999997</v>
          </cell>
          <cell r="R136">
            <v>0.71699999999999997</v>
          </cell>
          <cell r="S136">
            <v>0.71699999999999997</v>
          </cell>
          <cell r="T136">
            <v>0.71699999999999997</v>
          </cell>
          <cell r="U136">
            <v>0.71699999999999997</v>
          </cell>
          <cell r="V136">
            <v>0.71699999999999997</v>
          </cell>
          <cell r="W136">
            <v>0.71699999999999997</v>
          </cell>
        </row>
        <row r="137">
          <cell r="A137" t="str">
            <v>MA POS RX0000000186</v>
          </cell>
          <cell r="B137" t="str">
            <v>POS</v>
          </cell>
          <cell r="C137" t="str">
            <v>MA</v>
          </cell>
          <cell r="D137" t="str">
            <v>6S</v>
          </cell>
          <cell r="E137" t="str">
            <v>RX0000000186</v>
          </cell>
          <cell r="F137" t="str">
            <v>$10/$35/$50</v>
          </cell>
          <cell r="G137" t="str">
            <v>$20/$70/$150</v>
          </cell>
          <cell r="H137">
            <v>58.55</v>
          </cell>
          <cell r="I137">
            <v>0.63600000000000001</v>
          </cell>
          <cell r="J137">
            <v>0.63600000000000001</v>
          </cell>
          <cell r="K137">
            <v>0.63600000000000001</v>
          </cell>
          <cell r="L137">
            <v>0.63600000000000001</v>
          </cell>
          <cell r="M137">
            <v>0.63600000000000001</v>
          </cell>
          <cell r="N137">
            <v>0.63600000000000001</v>
          </cell>
          <cell r="O137">
            <v>0.63600000000000001</v>
          </cell>
          <cell r="P137">
            <v>0.63600000000000001</v>
          </cell>
          <cell r="Q137">
            <v>0.63600000000000001</v>
          </cell>
          <cell r="R137">
            <v>0.63600000000000001</v>
          </cell>
          <cell r="S137">
            <v>0.63600000000000001</v>
          </cell>
          <cell r="T137">
            <v>0.63600000000000001</v>
          </cell>
          <cell r="U137">
            <v>0.63600000000000001</v>
          </cell>
          <cell r="V137">
            <v>0.63600000000000001</v>
          </cell>
          <cell r="W137">
            <v>0.63600000000000001</v>
          </cell>
        </row>
        <row r="138">
          <cell r="A138" t="str">
            <v>MA POS RX0000000193</v>
          </cell>
          <cell r="B138" t="str">
            <v>POS</v>
          </cell>
          <cell r="C138" t="str">
            <v>MA</v>
          </cell>
          <cell r="D138" t="str">
            <v>6Z</v>
          </cell>
          <cell r="E138" t="str">
            <v>RX0000000193</v>
          </cell>
          <cell r="F138" t="str">
            <v>$10/$25/$40</v>
          </cell>
          <cell r="G138" t="str">
            <v>$10/$25/$40</v>
          </cell>
          <cell r="H138">
            <v>62.91</v>
          </cell>
          <cell r="I138">
            <v>0.76200000000000001</v>
          </cell>
          <cell r="J138">
            <v>0.76200000000000001</v>
          </cell>
          <cell r="K138">
            <v>0.76200000000000001</v>
          </cell>
          <cell r="L138">
            <v>0.76200000000000001</v>
          </cell>
          <cell r="M138">
            <v>0.76200000000000001</v>
          </cell>
          <cell r="N138">
            <v>0.76200000000000001</v>
          </cell>
          <cell r="O138">
            <v>0.76200000000000001</v>
          </cell>
          <cell r="P138">
            <v>0.76200000000000001</v>
          </cell>
          <cell r="Q138">
            <v>0.76200000000000001</v>
          </cell>
          <cell r="R138">
            <v>0.76200000000000001</v>
          </cell>
          <cell r="S138">
            <v>0.76200000000000001</v>
          </cell>
          <cell r="T138">
            <v>0.76200000000000001</v>
          </cell>
          <cell r="U138">
            <v>0.76200000000000001</v>
          </cell>
          <cell r="V138">
            <v>0.76200000000000001</v>
          </cell>
          <cell r="W138">
            <v>0.76200000000000001</v>
          </cell>
        </row>
        <row r="139">
          <cell r="A139" t="str">
            <v>MA POS RX0000000202</v>
          </cell>
          <cell r="B139" t="str">
            <v>POS</v>
          </cell>
          <cell r="C139" t="str">
            <v>MA</v>
          </cell>
          <cell r="D139" t="str">
            <v>7I</v>
          </cell>
          <cell r="E139" t="str">
            <v>RX0000000202</v>
          </cell>
          <cell r="F139" t="str">
            <v>$5/$30/$45</v>
          </cell>
          <cell r="G139" t="str">
            <v>$10/$75/$115</v>
          </cell>
          <cell r="H139">
            <v>65.959999999999994</v>
          </cell>
          <cell r="I139">
            <v>0.73499999999999999</v>
          </cell>
          <cell r="J139">
            <v>0.73499999999999999</v>
          </cell>
          <cell r="K139">
            <v>0.73499999999999999</v>
          </cell>
          <cell r="L139">
            <v>0.73499999999999999</v>
          </cell>
          <cell r="M139">
            <v>0.73499999999999999</v>
          </cell>
          <cell r="N139">
            <v>0.73499999999999999</v>
          </cell>
          <cell r="O139">
            <v>0.73499999999999999</v>
          </cell>
          <cell r="P139">
            <v>0.73499999999999999</v>
          </cell>
          <cell r="Q139">
            <v>0.73499999999999999</v>
          </cell>
          <cell r="R139">
            <v>0.73499999999999999</v>
          </cell>
          <cell r="S139">
            <v>0.73499999999999999</v>
          </cell>
          <cell r="T139">
            <v>0.73499999999999999</v>
          </cell>
          <cell r="U139">
            <v>0.73499999999999999</v>
          </cell>
          <cell r="V139">
            <v>0.73499999999999999</v>
          </cell>
          <cell r="W139">
            <v>0.73499999999999999</v>
          </cell>
        </row>
        <row r="140">
          <cell r="A140" t="str">
            <v>MA POS RX0000000203</v>
          </cell>
          <cell r="B140" t="str">
            <v>POS</v>
          </cell>
          <cell r="C140" t="str">
            <v>MA</v>
          </cell>
          <cell r="D140" t="str">
            <v>7J</v>
          </cell>
          <cell r="E140" t="str">
            <v>RX0000000203</v>
          </cell>
          <cell r="F140" t="str">
            <v>$15/$25/$50</v>
          </cell>
          <cell r="G140" t="str">
            <v>$30/$50/$150</v>
          </cell>
          <cell r="H140">
            <v>58.76</v>
          </cell>
          <cell r="I140">
            <v>0.66100000000000003</v>
          </cell>
          <cell r="J140">
            <v>0.66100000000000003</v>
          </cell>
          <cell r="K140">
            <v>0.66100000000000003</v>
          </cell>
          <cell r="L140">
            <v>0.66100000000000003</v>
          </cell>
          <cell r="M140">
            <v>0.66100000000000003</v>
          </cell>
          <cell r="N140">
            <v>0.66100000000000003</v>
          </cell>
          <cell r="O140">
            <v>0.66100000000000003</v>
          </cell>
          <cell r="P140">
            <v>0.66100000000000003</v>
          </cell>
          <cell r="Q140">
            <v>0.66100000000000003</v>
          </cell>
          <cell r="R140">
            <v>0.66100000000000003</v>
          </cell>
          <cell r="S140">
            <v>0.66100000000000003</v>
          </cell>
          <cell r="T140">
            <v>0.66100000000000003</v>
          </cell>
          <cell r="U140">
            <v>0.66100000000000003</v>
          </cell>
          <cell r="V140">
            <v>0.66100000000000003</v>
          </cell>
          <cell r="W140">
            <v>0.66100000000000003</v>
          </cell>
        </row>
        <row r="141">
          <cell r="A141" t="str">
            <v>MA POS RX0000000204</v>
          </cell>
          <cell r="B141" t="str">
            <v>POS</v>
          </cell>
          <cell r="C141" t="str">
            <v>MA</v>
          </cell>
          <cell r="D141" t="str">
            <v>7K</v>
          </cell>
          <cell r="E141" t="str">
            <v>RX0000000204</v>
          </cell>
          <cell r="F141" t="str">
            <v>$15/$30/$50</v>
          </cell>
          <cell r="G141" t="str">
            <v>$30/$60/$100</v>
          </cell>
          <cell r="H141">
            <v>56.88</v>
          </cell>
          <cell r="I141">
            <v>0.63100000000000001</v>
          </cell>
          <cell r="J141">
            <v>0.63100000000000001</v>
          </cell>
          <cell r="K141">
            <v>0.63100000000000001</v>
          </cell>
          <cell r="L141">
            <v>0.63100000000000001</v>
          </cell>
          <cell r="M141">
            <v>0.63100000000000001</v>
          </cell>
          <cell r="N141">
            <v>0.63100000000000001</v>
          </cell>
          <cell r="O141">
            <v>0.63100000000000001</v>
          </cell>
          <cell r="P141">
            <v>0.63100000000000001</v>
          </cell>
          <cell r="Q141">
            <v>0.63100000000000001</v>
          </cell>
          <cell r="R141">
            <v>0.63100000000000001</v>
          </cell>
          <cell r="S141">
            <v>0.63100000000000001</v>
          </cell>
          <cell r="T141">
            <v>0.63100000000000001</v>
          </cell>
          <cell r="U141">
            <v>0.63100000000000001</v>
          </cell>
          <cell r="V141">
            <v>0.63100000000000001</v>
          </cell>
          <cell r="W141">
            <v>0.63100000000000001</v>
          </cell>
        </row>
        <row r="142">
          <cell r="A142" t="str">
            <v>MA POS RX0000000205</v>
          </cell>
          <cell r="B142" t="str">
            <v>POS</v>
          </cell>
          <cell r="C142" t="str">
            <v>MA</v>
          </cell>
          <cell r="D142" t="str">
            <v>7L</v>
          </cell>
          <cell r="E142" t="str">
            <v>RX0000000205</v>
          </cell>
          <cell r="F142" t="str">
            <v>$10/$35/$50</v>
          </cell>
          <cell r="G142" t="str">
            <v>$20/$70/$150</v>
          </cell>
          <cell r="H142">
            <v>45.52</v>
          </cell>
          <cell r="I142">
            <v>0.52300000000000002</v>
          </cell>
          <cell r="J142">
            <v>0.52300000000000002</v>
          </cell>
          <cell r="K142">
            <v>0.52300000000000002</v>
          </cell>
          <cell r="L142">
            <v>0.52300000000000002</v>
          </cell>
          <cell r="M142"/>
          <cell r="N142"/>
          <cell r="O142"/>
          <cell r="P142"/>
          <cell r="Q142"/>
          <cell r="R142"/>
          <cell r="S142"/>
          <cell r="T142"/>
          <cell r="U142"/>
          <cell r="V142"/>
          <cell r="W142"/>
        </row>
        <row r="143">
          <cell r="A143" t="str">
            <v>MA POS RX0000000206</v>
          </cell>
          <cell r="B143" t="str">
            <v>POS</v>
          </cell>
          <cell r="C143" t="str">
            <v>MA</v>
          </cell>
          <cell r="D143" t="str">
            <v>7M</v>
          </cell>
          <cell r="E143" t="str">
            <v>RX0000000206</v>
          </cell>
          <cell r="F143" t="str">
            <v>$20/$35/$50</v>
          </cell>
          <cell r="G143" t="str">
            <v>$40/$70/$150</v>
          </cell>
          <cell r="H143">
            <v>52.48</v>
          </cell>
          <cell r="I143">
            <v>0.58199999999999996</v>
          </cell>
          <cell r="J143">
            <v>0.58199999999999996</v>
          </cell>
          <cell r="K143">
            <v>0.58199999999999996</v>
          </cell>
          <cell r="L143">
            <v>0.58199999999999996</v>
          </cell>
          <cell r="M143"/>
          <cell r="N143"/>
          <cell r="O143"/>
          <cell r="P143"/>
          <cell r="Q143"/>
          <cell r="R143"/>
          <cell r="S143"/>
          <cell r="T143"/>
          <cell r="U143"/>
          <cell r="V143"/>
          <cell r="W143"/>
        </row>
        <row r="144">
          <cell r="A144" t="str">
            <v>MA POS RX0000000211</v>
          </cell>
          <cell r="B144" t="str">
            <v>POS</v>
          </cell>
          <cell r="C144" t="str">
            <v>MA</v>
          </cell>
          <cell r="D144" t="str">
            <v>7R</v>
          </cell>
          <cell r="E144" t="str">
            <v>RX0000000211</v>
          </cell>
          <cell r="F144" t="str">
            <v>$10/$25/$45</v>
          </cell>
          <cell r="G144" t="str">
            <v>$10/$25/$45</v>
          </cell>
          <cell r="H144">
            <v>62.46</v>
          </cell>
          <cell r="I144">
            <v>0.75</v>
          </cell>
          <cell r="J144">
            <v>0.75</v>
          </cell>
          <cell r="K144">
            <v>0.75</v>
          </cell>
          <cell r="L144">
            <v>0.75</v>
          </cell>
          <cell r="M144">
            <v>0.75</v>
          </cell>
          <cell r="N144">
            <v>0.75</v>
          </cell>
          <cell r="O144">
            <v>0.75</v>
          </cell>
          <cell r="P144">
            <v>0.75</v>
          </cell>
          <cell r="Q144">
            <v>0.75</v>
          </cell>
          <cell r="R144">
            <v>0.75</v>
          </cell>
          <cell r="S144">
            <v>0.75</v>
          </cell>
          <cell r="T144">
            <v>0.75</v>
          </cell>
          <cell r="U144">
            <v>0.75</v>
          </cell>
          <cell r="V144">
            <v>0.75</v>
          </cell>
          <cell r="W144">
            <v>0.75</v>
          </cell>
        </row>
        <row r="145">
          <cell r="A145" t="str">
            <v>MA POS RX0000000212</v>
          </cell>
          <cell r="B145" t="str">
            <v>POS</v>
          </cell>
          <cell r="C145" t="str">
            <v>MA</v>
          </cell>
          <cell r="D145" t="str">
            <v>7S</v>
          </cell>
          <cell r="E145" t="str">
            <v>RX0000000212</v>
          </cell>
          <cell r="F145" t="str">
            <v>$10/$25/$40</v>
          </cell>
          <cell r="G145" t="str">
            <v>$20/$50/$80</v>
          </cell>
          <cell r="H145">
            <v>63.6</v>
          </cell>
          <cell r="I145">
            <v>0.72099999999999997</v>
          </cell>
          <cell r="J145">
            <v>0.72099999999999997</v>
          </cell>
          <cell r="K145">
            <v>0.72099999999999997</v>
          </cell>
          <cell r="L145">
            <v>0.72099999999999997</v>
          </cell>
          <cell r="M145">
            <v>0.72099999999999997</v>
          </cell>
          <cell r="N145">
            <v>0.72099999999999997</v>
          </cell>
          <cell r="O145">
            <v>0.72099999999999997</v>
          </cell>
          <cell r="P145">
            <v>0.72099999999999997</v>
          </cell>
          <cell r="Q145">
            <v>0.72099999999999997</v>
          </cell>
          <cell r="R145">
            <v>0.72099999999999997</v>
          </cell>
          <cell r="S145">
            <v>0.72099999999999997</v>
          </cell>
          <cell r="T145">
            <v>0.72099999999999997</v>
          </cell>
          <cell r="U145">
            <v>0.72099999999999997</v>
          </cell>
          <cell r="V145">
            <v>0.72099999999999997</v>
          </cell>
          <cell r="W145">
            <v>0.72099999999999997</v>
          </cell>
        </row>
        <row r="146">
          <cell r="A146" t="str">
            <v>MA POS RX0000000214</v>
          </cell>
          <cell r="B146" t="str">
            <v>POS</v>
          </cell>
          <cell r="C146" t="str">
            <v>MA</v>
          </cell>
          <cell r="D146" t="str">
            <v>7V</v>
          </cell>
          <cell r="E146" t="str">
            <v>RX0000000214</v>
          </cell>
          <cell r="F146" t="str">
            <v>$10/$25/$45</v>
          </cell>
          <cell r="G146" t="str">
            <v>$20/$50/$90</v>
          </cell>
          <cell r="H146">
            <v>63</v>
          </cell>
          <cell r="I146">
            <v>0.70799999999999996</v>
          </cell>
          <cell r="J146">
            <v>0.70799999999999996</v>
          </cell>
          <cell r="K146">
            <v>0.70799999999999996</v>
          </cell>
          <cell r="L146">
            <v>0.70799999999999996</v>
          </cell>
          <cell r="M146">
            <v>0.70799999999999996</v>
          </cell>
          <cell r="N146">
            <v>0.70799999999999996</v>
          </cell>
          <cell r="O146">
            <v>0.70799999999999996</v>
          </cell>
          <cell r="P146">
            <v>0.70799999999999996</v>
          </cell>
          <cell r="Q146">
            <v>0.70799999999999996</v>
          </cell>
          <cell r="R146">
            <v>0.70799999999999996</v>
          </cell>
          <cell r="S146">
            <v>0.70799999999999996</v>
          </cell>
          <cell r="T146">
            <v>0.70799999999999996</v>
          </cell>
          <cell r="U146">
            <v>0.70799999999999996</v>
          </cell>
          <cell r="V146">
            <v>0.70799999999999996</v>
          </cell>
          <cell r="W146">
            <v>0.70799999999999996</v>
          </cell>
        </row>
        <row r="147">
          <cell r="A147" t="str">
            <v>MA POS RX0000000223</v>
          </cell>
          <cell r="B147" t="str">
            <v>POS</v>
          </cell>
          <cell r="C147" t="str">
            <v>MA</v>
          </cell>
          <cell r="D147" t="str">
            <v>8G</v>
          </cell>
          <cell r="E147" t="str">
            <v>RX0000000223</v>
          </cell>
          <cell r="F147" t="str">
            <v>$15/$30/$50</v>
          </cell>
          <cell r="G147" t="str">
            <v>$15/$30/$50</v>
          </cell>
          <cell r="H147">
            <v>57.62</v>
          </cell>
          <cell r="I147">
            <v>0.66200000000000003</v>
          </cell>
          <cell r="J147">
            <v>0.66200000000000003</v>
          </cell>
          <cell r="K147">
            <v>0.66200000000000003</v>
          </cell>
          <cell r="L147">
            <v>0.66200000000000003</v>
          </cell>
          <cell r="M147">
            <v>0.66200000000000003</v>
          </cell>
          <cell r="N147">
            <v>0.66200000000000003</v>
          </cell>
          <cell r="O147">
            <v>0.66200000000000003</v>
          </cell>
          <cell r="P147">
            <v>0.66200000000000003</v>
          </cell>
          <cell r="Q147">
            <v>0.66200000000000003</v>
          </cell>
          <cell r="R147">
            <v>0.66200000000000003</v>
          </cell>
          <cell r="S147">
            <v>0.66200000000000003</v>
          </cell>
          <cell r="T147">
            <v>0.66200000000000003</v>
          </cell>
          <cell r="U147">
            <v>0.66200000000000003</v>
          </cell>
          <cell r="V147">
            <v>0.66200000000000003</v>
          </cell>
          <cell r="W147">
            <v>0.66200000000000003</v>
          </cell>
        </row>
        <row r="148">
          <cell r="A148" t="str">
            <v>MA POS RX0000000225</v>
          </cell>
          <cell r="B148" t="str">
            <v>POS</v>
          </cell>
          <cell r="C148" t="str">
            <v>MA</v>
          </cell>
          <cell r="D148" t="str">
            <v>8I</v>
          </cell>
          <cell r="E148" t="str">
            <v>RX0000000225</v>
          </cell>
          <cell r="F148" t="str">
            <v>$15/$30/$40</v>
          </cell>
          <cell r="G148" t="str">
            <v>$30/$60/$120</v>
          </cell>
          <cell r="H148">
            <v>58.02</v>
          </cell>
          <cell r="I148">
            <v>0.63400000000000001</v>
          </cell>
          <cell r="J148">
            <v>0.63400000000000001</v>
          </cell>
          <cell r="K148">
            <v>0.63400000000000001</v>
          </cell>
          <cell r="L148">
            <v>0.63400000000000001</v>
          </cell>
          <cell r="M148"/>
          <cell r="N148"/>
          <cell r="O148"/>
          <cell r="P148"/>
          <cell r="Q148"/>
          <cell r="R148"/>
          <cell r="S148"/>
          <cell r="T148"/>
          <cell r="U148"/>
          <cell r="V148"/>
          <cell r="W148"/>
        </row>
        <row r="149">
          <cell r="A149" t="str">
            <v>MA POS RX0000000231</v>
          </cell>
          <cell r="B149" t="str">
            <v>POS</v>
          </cell>
          <cell r="C149" t="str">
            <v>MA</v>
          </cell>
          <cell r="D149" t="str">
            <v>8O</v>
          </cell>
          <cell r="E149" t="str">
            <v>RX0000000231</v>
          </cell>
          <cell r="F149" t="str">
            <v>$10/$30/$50</v>
          </cell>
          <cell r="G149" t="str">
            <v>$20/$60/$150</v>
          </cell>
          <cell r="H149">
            <v>60.45</v>
          </cell>
          <cell r="I149">
            <v>0.66100000000000003</v>
          </cell>
          <cell r="J149">
            <v>0.66100000000000003</v>
          </cell>
          <cell r="K149">
            <v>0.66100000000000003</v>
          </cell>
          <cell r="L149">
            <v>0.66100000000000003</v>
          </cell>
          <cell r="M149">
            <v>0.66100000000000003</v>
          </cell>
          <cell r="N149">
            <v>0.66100000000000003</v>
          </cell>
          <cell r="O149">
            <v>0.66100000000000003</v>
          </cell>
          <cell r="P149"/>
          <cell r="Q149"/>
          <cell r="R149"/>
          <cell r="S149"/>
          <cell r="T149"/>
          <cell r="U149"/>
          <cell r="V149"/>
          <cell r="W149"/>
        </row>
        <row r="150">
          <cell r="A150" t="str">
            <v>MA POS RX0000000235</v>
          </cell>
          <cell r="B150" t="str">
            <v>POS</v>
          </cell>
          <cell r="C150" t="str">
            <v>MA</v>
          </cell>
          <cell r="D150" t="str">
            <v>8S</v>
          </cell>
          <cell r="E150" t="str">
            <v>RX0000000235</v>
          </cell>
          <cell r="F150" t="str">
            <v>$5/25% max $75/50% max $75</v>
          </cell>
          <cell r="G150" t="str">
            <v>$5/25% max $75/50% max $75</v>
          </cell>
          <cell r="H150">
            <v>63.39</v>
          </cell>
          <cell r="I150">
            <v>0.77</v>
          </cell>
          <cell r="J150">
            <v>0.77</v>
          </cell>
          <cell r="K150">
            <v>0.77</v>
          </cell>
          <cell r="L150">
            <v>0.77</v>
          </cell>
          <cell r="M150">
            <v>0.77</v>
          </cell>
          <cell r="N150">
            <v>0.77</v>
          </cell>
          <cell r="O150">
            <v>0.77</v>
          </cell>
          <cell r="P150">
            <v>0.77</v>
          </cell>
          <cell r="Q150">
            <v>0.77</v>
          </cell>
          <cell r="R150">
            <v>0.77</v>
          </cell>
          <cell r="S150">
            <v>0.77</v>
          </cell>
          <cell r="T150">
            <v>0.77</v>
          </cell>
          <cell r="U150">
            <v>0.77</v>
          </cell>
          <cell r="V150">
            <v>0.77</v>
          </cell>
          <cell r="W150">
            <v>0.77</v>
          </cell>
        </row>
        <row r="151">
          <cell r="A151" t="str">
            <v>MA POS RX0000000236</v>
          </cell>
          <cell r="B151" t="str">
            <v>POS</v>
          </cell>
          <cell r="C151" t="str">
            <v>MA</v>
          </cell>
          <cell r="D151" t="str">
            <v>8T</v>
          </cell>
          <cell r="E151" t="str">
            <v>RX0000000236</v>
          </cell>
          <cell r="F151" t="str">
            <v>$10/$25/$40 (excludes birth control)</v>
          </cell>
          <cell r="G151" t="str">
            <v>$10/$25/$40 (excludes birth control)</v>
          </cell>
          <cell r="H151">
            <v>60.63</v>
          </cell>
          <cell r="I151">
            <v>0.74099999999999999</v>
          </cell>
          <cell r="J151">
            <v>0.74099999999999999</v>
          </cell>
          <cell r="K151">
            <v>0.74099999999999999</v>
          </cell>
          <cell r="L151">
            <v>0.74099999999999999</v>
          </cell>
          <cell r="M151">
            <v>0.74099999999999999</v>
          </cell>
          <cell r="N151">
            <v>0.74099999999999999</v>
          </cell>
          <cell r="O151">
            <v>0.74099999999999999</v>
          </cell>
          <cell r="P151">
            <v>0.74099999999999999</v>
          </cell>
          <cell r="Q151">
            <v>0.74099999999999999</v>
          </cell>
          <cell r="R151">
            <v>0.74099999999999999</v>
          </cell>
          <cell r="S151">
            <v>0.74099999999999999</v>
          </cell>
          <cell r="T151">
            <v>0.74099999999999999</v>
          </cell>
          <cell r="U151">
            <v>0.74099999999999999</v>
          </cell>
          <cell r="V151">
            <v>0.74099999999999999</v>
          </cell>
          <cell r="W151">
            <v>0.74099999999999999</v>
          </cell>
        </row>
        <row r="152">
          <cell r="A152" t="str">
            <v>MA POS RX0000000237</v>
          </cell>
          <cell r="B152" t="str">
            <v>POS</v>
          </cell>
          <cell r="C152" t="str">
            <v>MA</v>
          </cell>
          <cell r="D152" t="str">
            <v>8U</v>
          </cell>
          <cell r="E152" t="str">
            <v>RX0000000237</v>
          </cell>
          <cell r="F152" t="str">
            <v>$10/$25/$40 (excludes birth control)</v>
          </cell>
          <cell r="G152" t="str">
            <v>$30/$75/$120 (excludes birth control)</v>
          </cell>
          <cell r="H152">
            <v>61.67</v>
          </cell>
          <cell r="I152">
            <v>0.70599999999999996</v>
          </cell>
          <cell r="J152">
            <v>0.70599999999999996</v>
          </cell>
          <cell r="K152">
            <v>0.70599999999999996</v>
          </cell>
          <cell r="L152">
            <v>0.70599999999999996</v>
          </cell>
          <cell r="M152">
            <v>0.70599999999999996</v>
          </cell>
          <cell r="N152">
            <v>0.70599999999999996</v>
          </cell>
          <cell r="O152">
            <v>0.70599999999999996</v>
          </cell>
          <cell r="P152">
            <v>0.70599999999999996</v>
          </cell>
          <cell r="Q152">
            <v>0.70599999999999996</v>
          </cell>
          <cell r="R152">
            <v>0.70599999999999996</v>
          </cell>
          <cell r="S152">
            <v>0.70599999999999996</v>
          </cell>
          <cell r="T152">
            <v>0.70599999999999996</v>
          </cell>
          <cell r="U152">
            <v>0.70599999999999996</v>
          </cell>
          <cell r="V152">
            <v>0.70599999999999996</v>
          </cell>
          <cell r="W152">
            <v>0.70599999999999996</v>
          </cell>
        </row>
        <row r="153">
          <cell r="A153" t="str">
            <v>MA POS RX0000000238</v>
          </cell>
          <cell r="B153" t="str">
            <v>POS</v>
          </cell>
          <cell r="C153" t="str">
            <v>MA</v>
          </cell>
          <cell r="D153" t="str">
            <v>8V</v>
          </cell>
          <cell r="E153" t="str">
            <v>RX0000000238</v>
          </cell>
          <cell r="F153" t="str">
            <v>$10/$25/$40 (excludes birth control)</v>
          </cell>
          <cell r="G153" t="str">
            <v>$20/$50/$120 (excludes birth control)</v>
          </cell>
          <cell r="H153">
            <v>61.49</v>
          </cell>
          <cell r="I153">
            <v>0.70299999999999996</v>
          </cell>
          <cell r="J153">
            <v>0.70299999999999996</v>
          </cell>
          <cell r="K153">
            <v>0.70299999999999996</v>
          </cell>
          <cell r="L153">
            <v>0.70299999999999996</v>
          </cell>
          <cell r="M153">
            <v>0.70299999999999996</v>
          </cell>
          <cell r="N153">
            <v>0.70299999999999996</v>
          </cell>
          <cell r="O153">
            <v>0.70299999999999996</v>
          </cell>
          <cell r="P153">
            <v>0.70299999999999996</v>
          </cell>
          <cell r="Q153">
            <v>0.70299999999999996</v>
          </cell>
          <cell r="R153">
            <v>0.70299999999999996</v>
          </cell>
          <cell r="S153">
            <v>0.70299999999999996</v>
          </cell>
          <cell r="T153">
            <v>0.70299999999999996</v>
          </cell>
          <cell r="U153">
            <v>0.70299999999999996</v>
          </cell>
          <cell r="V153">
            <v>0.70299999999999996</v>
          </cell>
          <cell r="W153">
            <v>0.70299999999999996</v>
          </cell>
        </row>
        <row r="154">
          <cell r="A154" t="str">
            <v>MA POS RX0000000239</v>
          </cell>
          <cell r="B154" t="str">
            <v>POS</v>
          </cell>
          <cell r="C154" t="str">
            <v>MA</v>
          </cell>
          <cell r="D154" t="str">
            <v>8W</v>
          </cell>
          <cell r="E154" t="str">
            <v>RX0000000239</v>
          </cell>
          <cell r="F154" t="str">
            <v>$10/$20/$30</v>
          </cell>
          <cell r="G154" t="str">
            <v>$20/$40/$60</v>
          </cell>
          <cell r="H154">
            <v>66.98</v>
          </cell>
          <cell r="I154">
            <v>0.79700000000000004</v>
          </cell>
          <cell r="J154">
            <v>0.79700000000000004</v>
          </cell>
          <cell r="K154">
            <v>0.79700000000000004</v>
          </cell>
          <cell r="L154">
            <v>0.79700000000000004</v>
          </cell>
          <cell r="M154">
            <v>0.79700000000000004</v>
          </cell>
          <cell r="N154">
            <v>0.79700000000000004</v>
          </cell>
          <cell r="O154">
            <v>0.79700000000000004</v>
          </cell>
          <cell r="P154">
            <v>0.79700000000000004</v>
          </cell>
          <cell r="Q154">
            <v>0.79700000000000004</v>
          </cell>
          <cell r="R154">
            <v>0.79700000000000004</v>
          </cell>
          <cell r="S154">
            <v>0.79700000000000004</v>
          </cell>
          <cell r="T154">
            <v>0.79700000000000004</v>
          </cell>
          <cell r="U154">
            <v>0.79700000000000004</v>
          </cell>
          <cell r="V154">
            <v>0.79700000000000004</v>
          </cell>
          <cell r="W154">
            <v>0.79700000000000004</v>
          </cell>
        </row>
        <row r="155">
          <cell r="A155" t="str">
            <v>MA POS RX0000000240</v>
          </cell>
          <cell r="B155" t="str">
            <v>POS</v>
          </cell>
          <cell r="C155" t="str">
            <v>MA</v>
          </cell>
          <cell r="D155" t="str">
            <v>8X</v>
          </cell>
          <cell r="E155" t="str">
            <v>RX0000000240</v>
          </cell>
          <cell r="F155" t="str">
            <v>$6/$20/$30</v>
          </cell>
          <cell r="G155" t="str">
            <v>$12/$30/$40</v>
          </cell>
          <cell r="H155">
            <v>69.37</v>
          </cell>
          <cell r="I155">
            <v>0.85699999999999998</v>
          </cell>
          <cell r="J155">
            <v>0.85699999999999998</v>
          </cell>
          <cell r="K155">
            <v>0.85699999999999998</v>
          </cell>
          <cell r="L155">
            <v>0.85699999999999998</v>
          </cell>
          <cell r="M155">
            <v>0.85699999999999998</v>
          </cell>
          <cell r="N155">
            <v>0.85699999999999998</v>
          </cell>
          <cell r="O155">
            <v>0.85699999999999998</v>
          </cell>
          <cell r="P155">
            <v>0.85699999999999998</v>
          </cell>
          <cell r="Q155">
            <v>0.85699999999999998</v>
          </cell>
          <cell r="R155">
            <v>0.85699999999999998</v>
          </cell>
          <cell r="S155">
            <v>0.85699999999999998</v>
          </cell>
          <cell r="T155">
            <v>0.85699999999999998</v>
          </cell>
          <cell r="U155">
            <v>0.85699999999999998</v>
          </cell>
          <cell r="V155">
            <v>0.85699999999999998</v>
          </cell>
          <cell r="W155">
            <v>0.85699999999999998</v>
          </cell>
        </row>
        <row r="156">
          <cell r="A156" t="str">
            <v>MA POS RX0000000241</v>
          </cell>
          <cell r="B156" t="str">
            <v>POS</v>
          </cell>
          <cell r="C156" t="str">
            <v>MA</v>
          </cell>
          <cell r="D156" t="str">
            <v>8Y</v>
          </cell>
          <cell r="E156" t="str">
            <v>RX0000000241</v>
          </cell>
          <cell r="F156" t="str">
            <v>$15/50%/50%</v>
          </cell>
          <cell r="G156" t="str">
            <v>$30/50%/50%</v>
          </cell>
          <cell r="H156">
            <v>30.12</v>
          </cell>
          <cell r="I156">
            <v>0.35299999999999998</v>
          </cell>
          <cell r="J156">
            <v>0.35299999999999998</v>
          </cell>
          <cell r="K156">
            <v>0.35299999999999998</v>
          </cell>
          <cell r="L156">
            <v>0.35299999999999998</v>
          </cell>
          <cell r="M156">
            <v>0.35299999999999998</v>
          </cell>
          <cell r="N156">
            <v>0.35299999999999998</v>
          </cell>
          <cell r="O156">
            <v>0.35299999999999998</v>
          </cell>
          <cell r="P156">
            <v>0.35299999999999998</v>
          </cell>
          <cell r="Q156">
            <v>0.35299999999999998</v>
          </cell>
          <cell r="R156">
            <v>0.35299999999999998</v>
          </cell>
          <cell r="S156">
            <v>0.35299999999999998</v>
          </cell>
          <cell r="T156">
            <v>0.35299999999999998</v>
          </cell>
          <cell r="U156">
            <v>0.35299999999999998</v>
          </cell>
          <cell r="V156">
            <v>0.35299999999999998</v>
          </cell>
          <cell r="W156">
            <v>0.35299999999999998</v>
          </cell>
        </row>
        <row r="157">
          <cell r="A157" t="str">
            <v>MA POS RX0000000243</v>
          </cell>
          <cell r="B157" t="str">
            <v>POS</v>
          </cell>
          <cell r="C157" t="str">
            <v>MA</v>
          </cell>
          <cell r="D157" t="str">
            <v>9A</v>
          </cell>
          <cell r="E157" t="str">
            <v>RX0000000243</v>
          </cell>
          <cell r="F157" t="str">
            <v>$0/$30/$30</v>
          </cell>
          <cell r="G157" t="str">
            <v>$0/$30/$50</v>
          </cell>
          <cell r="H157">
            <v>70.72</v>
          </cell>
          <cell r="I157">
            <v>0.86899999999999999</v>
          </cell>
          <cell r="J157">
            <v>0.86899999999999999</v>
          </cell>
          <cell r="K157">
            <v>0.86899999999999999</v>
          </cell>
          <cell r="L157">
            <v>0.86899999999999999</v>
          </cell>
          <cell r="M157">
            <v>0.86899999999999999</v>
          </cell>
          <cell r="N157">
            <v>0.86899999999999999</v>
          </cell>
          <cell r="O157">
            <v>0.86899999999999999</v>
          </cell>
          <cell r="P157">
            <v>0.86899999999999999</v>
          </cell>
          <cell r="Q157">
            <v>0.86899999999999999</v>
          </cell>
          <cell r="R157">
            <v>0.86899999999999999</v>
          </cell>
          <cell r="S157">
            <v>0.86899999999999999</v>
          </cell>
          <cell r="T157">
            <v>0.86899999999999999</v>
          </cell>
          <cell r="U157">
            <v>0.86899999999999999</v>
          </cell>
          <cell r="V157">
            <v>0.86899999999999999</v>
          </cell>
          <cell r="W157">
            <v>0.86899999999999999</v>
          </cell>
        </row>
        <row r="158">
          <cell r="A158" t="str">
            <v>MA POS RX0000000244</v>
          </cell>
          <cell r="B158" t="str">
            <v>POS</v>
          </cell>
          <cell r="C158" t="str">
            <v>MA</v>
          </cell>
          <cell r="D158" t="str">
            <v>9B</v>
          </cell>
          <cell r="E158" t="str">
            <v>RX0000000244</v>
          </cell>
          <cell r="F158" t="str">
            <v>$15/$30/$45</v>
          </cell>
          <cell r="G158" t="str">
            <v>$15/$30/$45</v>
          </cell>
          <cell r="H158">
            <v>58.05</v>
          </cell>
          <cell r="I158">
            <v>0.67300000000000004</v>
          </cell>
          <cell r="J158">
            <v>0.67300000000000004</v>
          </cell>
          <cell r="K158">
            <v>0.67300000000000004</v>
          </cell>
          <cell r="L158">
            <v>0.67300000000000004</v>
          </cell>
          <cell r="M158">
            <v>0.67300000000000004</v>
          </cell>
          <cell r="N158">
            <v>0.67300000000000004</v>
          </cell>
          <cell r="O158">
            <v>0.67300000000000004</v>
          </cell>
          <cell r="P158">
            <v>0.67300000000000004</v>
          </cell>
          <cell r="Q158">
            <v>0.67300000000000004</v>
          </cell>
          <cell r="R158">
            <v>0.67300000000000004</v>
          </cell>
          <cell r="S158">
            <v>0.67300000000000004</v>
          </cell>
          <cell r="T158">
            <v>0.67300000000000004</v>
          </cell>
          <cell r="U158">
            <v>0.67300000000000004</v>
          </cell>
          <cell r="V158">
            <v>0.67300000000000004</v>
          </cell>
          <cell r="W158">
            <v>0.67300000000000004</v>
          </cell>
        </row>
        <row r="159">
          <cell r="A159" t="str">
            <v>MA POS RX0000000257</v>
          </cell>
          <cell r="B159" t="str">
            <v>POS</v>
          </cell>
          <cell r="C159" t="str">
            <v>MA</v>
          </cell>
          <cell r="D159" t="str">
            <v>9O</v>
          </cell>
          <cell r="E159" t="str">
            <v>RX0000000257</v>
          </cell>
          <cell r="F159" t="str">
            <v>$5/$20/$35</v>
          </cell>
          <cell r="G159" t="str">
            <v>$5/$20/$35</v>
          </cell>
          <cell r="H159">
            <v>69.45</v>
          </cell>
          <cell r="I159">
            <v>0.88400000000000001</v>
          </cell>
          <cell r="J159">
            <v>0.88400000000000001</v>
          </cell>
          <cell r="K159">
            <v>0.88400000000000001</v>
          </cell>
          <cell r="L159">
            <v>0.88400000000000001</v>
          </cell>
          <cell r="M159">
            <v>0.88400000000000001</v>
          </cell>
          <cell r="N159">
            <v>0.88400000000000001</v>
          </cell>
          <cell r="O159">
            <v>0.88400000000000001</v>
          </cell>
          <cell r="P159">
            <v>0.88400000000000001</v>
          </cell>
          <cell r="Q159">
            <v>0.88400000000000001</v>
          </cell>
          <cell r="R159">
            <v>0.88400000000000001</v>
          </cell>
          <cell r="S159">
            <v>0.88400000000000001</v>
          </cell>
          <cell r="T159">
            <v>0.88400000000000001</v>
          </cell>
          <cell r="U159">
            <v>0.88400000000000001</v>
          </cell>
          <cell r="V159">
            <v>0.88400000000000001</v>
          </cell>
          <cell r="W159">
            <v>0.88400000000000001</v>
          </cell>
        </row>
        <row r="160">
          <cell r="A160" t="str">
            <v>MA POS RX0000000258</v>
          </cell>
          <cell r="B160" t="str">
            <v>POS</v>
          </cell>
          <cell r="C160" t="str">
            <v>MA</v>
          </cell>
          <cell r="D160" t="str">
            <v>9P</v>
          </cell>
          <cell r="E160" t="str">
            <v>RX0000000258</v>
          </cell>
          <cell r="F160" t="str">
            <v>$10/$35/$50</v>
          </cell>
          <cell r="G160" t="str">
            <v>$20/$70/$150</v>
          </cell>
          <cell r="H160">
            <v>52.01</v>
          </cell>
          <cell r="I160">
            <v>0.56299999999999994</v>
          </cell>
          <cell r="J160">
            <v>0.56299999999999994</v>
          </cell>
          <cell r="K160">
            <v>0.56299999999999994</v>
          </cell>
          <cell r="L160">
            <v>0.56299999999999994</v>
          </cell>
          <cell r="M160">
            <v>0.56299999999999994</v>
          </cell>
          <cell r="N160">
            <v>0.56299999999999994</v>
          </cell>
          <cell r="O160">
            <v>0.56299999999999994</v>
          </cell>
          <cell r="P160">
            <v>0.56299999999999994</v>
          </cell>
          <cell r="Q160">
            <v>0.56299999999999994</v>
          </cell>
          <cell r="R160">
            <v>0.56299999999999994</v>
          </cell>
          <cell r="S160">
            <v>0.56299999999999994</v>
          </cell>
          <cell r="T160">
            <v>0.56299999999999994</v>
          </cell>
          <cell r="U160">
            <v>0.56299999999999994</v>
          </cell>
          <cell r="V160">
            <v>0.56299999999999994</v>
          </cell>
          <cell r="W160">
            <v>0.56299999999999994</v>
          </cell>
        </row>
        <row r="161">
          <cell r="A161" t="str">
            <v>MA POS RX0000000259</v>
          </cell>
          <cell r="B161" t="str">
            <v>POS</v>
          </cell>
          <cell r="C161" t="str">
            <v>MA</v>
          </cell>
          <cell r="D161" t="str">
            <v>9Q</v>
          </cell>
          <cell r="E161" t="str">
            <v>RX0000000259</v>
          </cell>
          <cell r="F161" t="str">
            <v>$20/$20/$20</v>
          </cell>
          <cell r="G161" t="str">
            <v>$40/$40/$40</v>
          </cell>
          <cell r="H161">
            <v>67.78</v>
          </cell>
          <cell r="I161">
            <v>0.80500000000000005</v>
          </cell>
          <cell r="J161">
            <v>0.80500000000000005</v>
          </cell>
          <cell r="K161">
            <v>0.80500000000000005</v>
          </cell>
          <cell r="L161">
            <v>0.80500000000000005</v>
          </cell>
          <cell r="M161">
            <v>0.80500000000000005</v>
          </cell>
          <cell r="N161">
            <v>0.80500000000000005</v>
          </cell>
          <cell r="O161">
            <v>0.80500000000000005</v>
          </cell>
          <cell r="P161">
            <v>0.80500000000000005</v>
          </cell>
          <cell r="Q161">
            <v>0.80500000000000005</v>
          </cell>
          <cell r="R161">
            <v>0.80500000000000005</v>
          </cell>
          <cell r="S161">
            <v>0.80500000000000005</v>
          </cell>
          <cell r="T161">
            <v>0.80500000000000005</v>
          </cell>
          <cell r="U161">
            <v>0.80500000000000005</v>
          </cell>
          <cell r="V161">
            <v>0.80500000000000005</v>
          </cell>
          <cell r="W161">
            <v>0.80500000000000005</v>
          </cell>
        </row>
        <row r="162">
          <cell r="A162" t="str">
            <v>MA POS RX0000000260</v>
          </cell>
          <cell r="B162" t="str">
            <v>POS</v>
          </cell>
          <cell r="C162" t="str">
            <v>MA</v>
          </cell>
          <cell r="D162" t="str">
            <v>9R</v>
          </cell>
          <cell r="E162" t="str">
            <v>RX0000000260</v>
          </cell>
          <cell r="F162" t="str">
            <v>$10/$30/$60</v>
          </cell>
          <cell r="G162" t="str">
            <v>$20/$60/$180</v>
          </cell>
          <cell r="H162">
            <v>59.29</v>
          </cell>
          <cell r="I162">
            <v>0.64800000000000002</v>
          </cell>
          <cell r="J162">
            <v>0.64800000000000002</v>
          </cell>
          <cell r="K162">
            <v>0.64800000000000002</v>
          </cell>
          <cell r="L162">
            <v>0.64800000000000002</v>
          </cell>
          <cell r="M162">
            <v>0.64800000000000002</v>
          </cell>
          <cell r="N162">
            <v>0.64800000000000002</v>
          </cell>
          <cell r="O162">
            <v>0.64800000000000002</v>
          </cell>
          <cell r="P162">
            <v>0.64800000000000002</v>
          </cell>
          <cell r="Q162">
            <v>0.64800000000000002</v>
          </cell>
          <cell r="R162">
            <v>0.64800000000000002</v>
          </cell>
          <cell r="S162">
            <v>0.64800000000000002</v>
          </cell>
          <cell r="T162">
            <v>0.64800000000000002</v>
          </cell>
          <cell r="U162">
            <v>0.64800000000000002</v>
          </cell>
          <cell r="V162">
            <v>0.64800000000000002</v>
          </cell>
          <cell r="W162">
            <v>0.64800000000000002</v>
          </cell>
        </row>
        <row r="163">
          <cell r="A163" t="str">
            <v>MA POS RX0000000261</v>
          </cell>
          <cell r="B163" t="str">
            <v>POS</v>
          </cell>
          <cell r="C163" t="str">
            <v>MA</v>
          </cell>
          <cell r="D163" t="str">
            <v>9S</v>
          </cell>
          <cell r="E163" t="str">
            <v>RX0000000261</v>
          </cell>
          <cell r="F163" t="str">
            <v>$15/50%/50%</v>
          </cell>
          <cell r="G163" t="str">
            <v>$30/50%/50%</v>
          </cell>
          <cell r="H163">
            <v>27.68</v>
          </cell>
          <cell r="I163">
            <v>0.313</v>
          </cell>
          <cell r="J163">
            <v>0.313</v>
          </cell>
          <cell r="K163">
            <v>0.313</v>
          </cell>
          <cell r="L163">
            <v>0.313</v>
          </cell>
          <cell r="M163">
            <v>0.313</v>
          </cell>
          <cell r="N163">
            <v>0.313</v>
          </cell>
          <cell r="O163">
            <v>0.313</v>
          </cell>
          <cell r="P163">
            <v>0.313</v>
          </cell>
          <cell r="Q163">
            <v>0.313</v>
          </cell>
          <cell r="R163">
            <v>0.313</v>
          </cell>
          <cell r="S163">
            <v>0.313</v>
          </cell>
          <cell r="T163">
            <v>0.313</v>
          </cell>
          <cell r="U163">
            <v>0.313</v>
          </cell>
          <cell r="V163">
            <v>0.313</v>
          </cell>
          <cell r="W163">
            <v>0.313</v>
          </cell>
        </row>
        <row r="164">
          <cell r="A164" t="str">
            <v>MA POS RX0000000262</v>
          </cell>
          <cell r="B164" t="str">
            <v>POS</v>
          </cell>
          <cell r="C164" t="str">
            <v>MA</v>
          </cell>
          <cell r="D164" t="str">
            <v>9T</v>
          </cell>
          <cell r="E164" t="str">
            <v>RX0000000262</v>
          </cell>
          <cell r="F164" t="str">
            <v>$10/$25/$45</v>
          </cell>
          <cell r="G164" t="str">
            <v>$20/$50/$90</v>
          </cell>
          <cell r="H164">
            <v>58.9</v>
          </cell>
          <cell r="I164">
            <v>0.65600000000000003</v>
          </cell>
          <cell r="J164">
            <v>0.65600000000000003</v>
          </cell>
          <cell r="K164">
            <v>0.65600000000000003</v>
          </cell>
          <cell r="L164">
            <v>0.65600000000000003</v>
          </cell>
          <cell r="M164">
            <v>0.65600000000000003</v>
          </cell>
          <cell r="N164">
            <v>0.65600000000000003</v>
          </cell>
          <cell r="O164">
            <v>0.65600000000000003</v>
          </cell>
          <cell r="P164">
            <v>0.65600000000000003</v>
          </cell>
          <cell r="Q164">
            <v>0.65600000000000003</v>
          </cell>
          <cell r="R164">
            <v>0.65600000000000003</v>
          </cell>
          <cell r="S164">
            <v>0.65600000000000003</v>
          </cell>
          <cell r="T164">
            <v>0.65600000000000003</v>
          </cell>
          <cell r="U164">
            <v>0.65600000000000003</v>
          </cell>
          <cell r="V164">
            <v>0.65600000000000003</v>
          </cell>
          <cell r="W164">
            <v>0.65600000000000003</v>
          </cell>
        </row>
        <row r="165">
          <cell r="A165" t="str">
            <v>MA POS RX0000000263</v>
          </cell>
          <cell r="B165" t="str">
            <v>POS</v>
          </cell>
          <cell r="C165" t="str">
            <v>MA</v>
          </cell>
          <cell r="D165" t="str">
            <v>9U</v>
          </cell>
          <cell r="E165" t="str">
            <v>RX0000000263</v>
          </cell>
          <cell r="F165" t="str">
            <v>$10/$25/$40</v>
          </cell>
          <cell r="G165" t="str">
            <v>$20/$50/$120</v>
          </cell>
          <cell r="H165">
            <v>55.77</v>
          </cell>
          <cell r="I165">
            <v>0.623</v>
          </cell>
          <cell r="J165">
            <v>0.623</v>
          </cell>
          <cell r="K165">
            <v>0.623</v>
          </cell>
          <cell r="L165">
            <v>0.623</v>
          </cell>
          <cell r="M165">
            <v>0.623</v>
          </cell>
          <cell r="N165">
            <v>0.623</v>
          </cell>
          <cell r="O165">
            <v>0.623</v>
          </cell>
          <cell r="P165">
            <v>0.623</v>
          </cell>
          <cell r="Q165">
            <v>0.623</v>
          </cell>
          <cell r="R165">
            <v>0.623</v>
          </cell>
          <cell r="S165">
            <v>0.623</v>
          </cell>
          <cell r="T165">
            <v>0.623</v>
          </cell>
          <cell r="U165">
            <v>0.623</v>
          </cell>
          <cell r="V165">
            <v>0.623</v>
          </cell>
          <cell r="W165">
            <v>0.623</v>
          </cell>
        </row>
        <row r="166">
          <cell r="A166" t="str">
            <v>MA POS RX0000000264</v>
          </cell>
          <cell r="B166" t="str">
            <v>POS</v>
          </cell>
          <cell r="C166" t="str">
            <v>MA</v>
          </cell>
          <cell r="D166" t="str">
            <v>9V</v>
          </cell>
          <cell r="E166" t="str">
            <v>RX0000000264</v>
          </cell>
          <cell r="F166" t="str">
            <v>$10/$25/$40</v>
          </cell>
          <cell r="G166" t="str">
            <v>$20/$50/$120</v>
          </cell>
          <cell r="H166">
            <v>48.76</v>
          </cell>
          <cell r="I166">
            <v>0.55000000000000004</v>
          </cell>
          <cell r="J166">
            <v>0.55000000000000004</v>
          </cell>
          <cell r="K166">
            <v>0.55000000000000004</v>
          </cell>
          <cell r="L166">
            <v>0.55000000000000004</v>
          </cell>
          <cell r="M166">
            <v>0.55000000000000004</v>
          </cell>
          <cell r="N166">
            <v>0.55000000000000004</v>
          </cell>
          <cell r="O166">
            <v>0.55000000000000004</v>
          </cell>
          <cell r="P166">
            <v>0.55000000000000004</v>
          </cell>
          <cell r="Q166">
            <v>0.55000000000000004</v>
          </cell>
          <cell r="R166">
            <v>0.55000000000000004</v>
          </cell>
          <cell r="S166">
            <v>0.55000000000000004</v>
          </cell>
          <cell r="T166">
            <v>0.55000000000000004</v>
          </cell>
          <cell r="U166">
            <v>0.55000000000000004</v>
          </cell>
          <cell r="V166">
            <v>0.55000000000000004</v>
          </cell>
          <cell r="W166">
            <v>0.55000000000000004</v>
          </cell>
        </row>
        <row r="167">
          <cell r="A167" t="str">
            <v>MA POS RX0000000265</v>
          </cell>
          <cell r="B167" t="str">
            <v>POS</v>
          </cell>
          <cell r="C167" t="str">
            <v>MA</v>
          </cell>
          <cell r="D167" t="str">
            <v>9W</v>
          </cell>
          <cell r="E167" t="str">
            <v>RX0000000265</v>
          </cell>
          <cell r="F167" t="str">
            <v>$10/$35/$50</v>
          </cell>
          <cell r="G167" t="str">
            <v>$20/$70/$150</v>
          </cell>
          <cell r="H167">
            <v>45.52</v>
          </cell>
          <cell r="I167">
            <v>0.50900000000000001</v>
          </cell>
          <cell r="J167">
            <v>0.50900000000000001</v>
          </cell>
          <cell r="K167">
            <v>0.50900000000000001</v>
          </cell>
          <cell r="L167">
            <v>0.50900000000000001</v>
          </cell>
          <cell r="M167">
            <v>0.50900000000000001</v>
          </cell>
          <cell r="N167">
            <v>0.50900000000000001</v>
          </cell>
          <cell r="O167">
            <v>0.50900000000000001</v>
          </cell>
          <cell r="P167">
            <v>0.50900000000000001</v>
          </cell>
          <cell r="Q167">
            <v>0.50900000000000001</v>
          </cell>
          <cell r="R167">
            <v>0.50900000000000001</v>
          </cell>
          <cell r="S167">
            <v>0.50900000000000001</v>
          </cell>
          <cell r="T167">
            <v>0.50900000000000001</v>
          </cell>
          <cell r="U167">
            <v>0.50900000000000001</v>
          </cell>
          <cell r="V167">
            <v>0.50900000000000001</v>
          </cell>
          <cell r="W167">
            <v>0.50900000000000001</v>
          </cell>
        </row>
        <row r="168">
          <cell r="A168" t="str">
            <v>MA POS RX0000000266</v>
          </cell>
          <cell r="B168" t="str">
            <v>POS</v>
          </cell>
          <cell r="C168" t="str">
            <v>MA</v>
          </cell>
          <cell r="D168" t="str">
            <v>9X</v>
          </cell>
          <cell r="E168" t="str">
            <v>RX0000000266</v>
          </cell>
          <cell r="F168" t="str">
            <v>$10/$25/$40</v>
          </cell>
          <cell r="G168" t="str">
            <v>$20/$50/$120</v>
          </cell>
          <cell r="H168">
            <v>55.77</v>
          </cell>
          <cell r="I168">
            <v>0.623</v>
          </cell>
          <cell r="J168">
            <v>0.623</v>
          </cell>
          <cell r="K168">
            <v>0.623</v>
          </cell>
          <cell r="L168">
            <v>0.623</v>
          </cell>
          <cell r="M168">
            <v>0.623</v>
          </cell>
          <cell r="N168">
            <v>0.623</v>
          </cell>
          <cell r="O168">
            <v>0.623</v>
          </cell>
          <cell r="P168">
            <v>0.623</v>
          </cell>
          <cell r="Q168">
            <v>0.623</v>
          </cell>
          <cell r="R168">
            <v>0.623</v>
          </cell>
          <cell r="S168">
            <v>0.623</v>
          </cell>
          <cell r="T168">
            <v>0.623</v>
          </cell>
          <cell r="U168">
            <v>0.623</v>
          </cell>
          <cell r="V168">
            <v>0.623</v>
          </cell>
          <cell r="W168">
            <v>0.623</v>
          </cell>
        </row>
        <row r="169">
          <cell r="A169" t="str">
            <v>MA POS RX0000000267</v>
          </cell>
          <cell r="B169" t="str">
            <v>POS</v>
          </cell>
          <cell r="C169" t="str">
            <v>MA</v>
          </cell>
          <cell r="D169" t="str">
            <v>9Y</v>
          </cell>
          <cell r="E169" t="str">
            <v>RX0000000267</v>
          </cell>
          <cell r="F169" t="str">
            <v>$15/$30/$50</v>
          </cell>
          <cell r="G169" t="str">
            <v>$30/$60/$150</v>
          </cell>
          <cell r="H169">
            <v>47.4</v>
          </cell>
          <cell r="I169">
            <v>0.52200000000000002</v>
          </cell>
          <cell r="J169">
            <v>0.52200000000000002</v>
          </cell>
          <cell r="K169">
            <v>0.52200000000000002</v>
          </cell>
          <cell r="L169">
            <v>0.52200000000000002</v>
          </cell>
          <cell r="M169">
            <v>0.52200000000000002</v>
          </cell>
          <cell r="N169">
            <v>0.52200000000000002</v>
          </cell>
          <cell r="O169">
            <v>0.52200000000000002</v>
          </cell>
          <cell r="P169">
            <v>0.52200000000000002</v>
          </cell>
          <cell r="Q169">
            <v>0.52200000000000002</v>
          </cell>
          <cell r="R169">
            <v>0.52200000000000002</v>
          </cell>
          <cell r="S169">
            <v>0.52200000000000002</v>
          </cell>
          <cell r="T169">
            <v>0.52200000000000002</v>
          </cell>
          <cell r="U169">
            <v>0.52200000000000002</v>
          </cell>
          <cell r="V169">
            <v>0.52200000000000002</v>
          </cell>
          <cell r="W169">
            <v>0.52200000000000002</v>
          </cell>
        </row>
        <row r="170">
          <cell r="A170" t="str">
            <v>MA POS RX0000000271</v>
          </cell>
          <cell r="B170" t="str">
            <v>POS</v>
          </cell>
          <cell r="C170" t="str">
            <v>MA</v>
          </cell>
          <cell r="D170" t="str">
            <v>A3</v>
          </cell>
          <cell r="E170" t="str">
            <v>RX0000000271</v>
          </cell>
          <cell r="F170" t="str">
            <v>$5/$10/$25</v>
          </cell>
          <cell r="G170" t="str">
            <v>$10/$20/$75</v>
          </cell>
          <cell r="H170">
            <v>77.099999999999994</v>
          </cell>
          <cell r="I170">
            <v>1</v>
          </cell>
          <cell r="J170">
            <v>1</v>
          </cell>
          <cell r="K170">
            <v>1</v>
          </cell>
          <cell r="L170">
            <v>1</v>
          </cell>
          <cell r="M170">
            <v>1</v>
          </cell>
          <cell r="N170">
            <v>1</v>
          </cell>
          <cell r="O170">
            <v>1</v>
          </cell>
          <cell r="P170">
            <v>1</v>
          </cell>
          <cell r="Q170">
            <v>1</v>
          </cell>
          <cell r="R170">
            <v>1</v>
          </cell>
          <cell r="S170">
            <v>1</v>
          </cell>
          <cell r="T170">
            <v>1</v>
          </cell>
          <cell r="U170">
            <v>1</v>
          </cell>
          <cell r="V170">
            <v>1</v>
          </cell>
          <cell r="W170">
            <v>1</v>
          </cell>
        </row>
        <row r="171">
          <cell r="A171" t="str">
            <v>MA POS RX0000000276</v>
          </cell>
          <cell r="B171" t="str">
            <v>POS</v>
          </cell>
          <cell r="C171" t="str">
            <v>MA</v>
          </cell>
          <cell r="D171" t="str">
            <v>B3</v>
          </cell>
          <cell r="E171" t="str">
            <v>RX0000000276</v>
          </cell>
          <cell r="F171" t="str">
            <v>$10/$15/$30</v>
          </cell>
          <cell r="G171" t="str">
            <v>$20/$30/$90</v>
          </cell>
          <cell r="H171">
            <v>69.209999999999994</v>
          </cell>
          <cell r="I171">
            <v>0.84799999999999998</v>
          </cell>
          <cell r="J171">
            <v>0.84799999999999998</v>
          </cell>
          <cell r="K171">
            <v>0.84799999999999998</v>
          </cell>
          <cell r="L171">
            <v>0.84799999999999998</v>
          </cell>
          <cell r="M171">
            <v>0.84799999999999998</v>
          </cell>
          <cell r="N171">
            <v>0.84799999999999998</v>
          </cell>
          <cell r="O171">
            <v>0.84799999999999998</v>
          </cell>
          <cell r="P171">
            <v>0.84799999999999998</v>
          </cell>
          <cell r="Q171">
            <v>0.84799999999999998</v>
          </cell>
          <cell r="R171">
            <v>0.84799999999999998</v>
          </cell>
          <cell r="S171">
            <v>0.84799999999999998</v>
          </cell>
          <cell r="T171">
            <v>0.84799999999999998</v>
          </cell>
          <cell r="U171">
            <v>0.84799999999999998</v>
          </cell>
          <cell r="V171">
            <v>0.84799999999999998</v>
          </cell>
          <cell r="W171">
            <v>0.84799999999999998</v>
          </cell>
        </row>
        <row r="172">
          <cell r="A172" t="str">
            <v>MA POS RX0000000280</v>
          </cell>
          <cell r="B172" t="str">
            <v>POS</v>
          </cell>
          <cell r="C172" t="str">
            <v>MA</v>
          </cell>
          <cell r="D172" t="str">
            <v>C3</v>
          </cell>
          <cell r="E172" t="str">
            <v>RX0000000280</v>
          </cell>
          <cell r="F172" t="str">
            <v>$10/$25/$40</v>
          </cell>
          <cell r="G172" t="str">
            <v>$20/$50/$120</v>
          </cell>
          <cell r="H172">
            <v>63.65</v>
          </cell>
          <cell r="I172">
            <v>0.72</v>
          </cell>
          <cell r="J172">
            <v>0.72</v>
          </cell>
          <cell r="K172">
            <v>0.72</v>
          </cell>
          <cell r="L172">
            <v>0.72</v>
          </cell>
          <cell r="M172">
            <v>0.72</v>
          </cell>
          <cell r="N172">
            <v>0.72</v>
          </cell>
          <cell r="O172">
            <v>0.72</v>
          </cell>
          <cell r="P172">
            <v>0.72</v>
          </cell>
          <cell r="Q172">
            <v>0.72</v>
          </cell>
          <cell r="R172">
            <v>0.72</v>
          </cell>
          <cell r="S172">
            <v>0.72</v>
          </cell>
          <cell r="T172">
            <v>0.72</v>
          </cell>
          <cell r="U172">
            <v>0.72</v>
          </cell>
          <cell r="V172">
            <v>0.72</v>
          </cell>
          <cell r="W172">
            <v>0.72</v>
          </cell>
        </row>
        <row r="173">
          <cell r="A173" t="str">
            <v>MA POS RX0000000292</v>
          </cell>
          <cell r="B173" t="str">
            <v>POS</v>
          </cell>
          <cell r="C173" t="str">
            <v>MA</v>
          </cell>
          <cell r="D173" t="str">
            <v>D3</v>
          </cell>
          <cell r="E173" t="str">
            <v>RX0000000292</v>
          </cell>
          <cell r="F173" t="str">
            <v>$5/$10/$25</v>
          </cell>
          <cell r="G173" t="str">
            <v>$10/$20/$75</v>
          </cell>
          <cell r="H173">
            <v>74.2</v>
          </cell>
          <cell r="I173">
            <v>0.96499999999999997</v>
          </cell>
          <cell r="J173">
            <v>0.96499999999999997</v>
          </cell>
          <cell r="K173">
            <v>0.96499999999999997</v>
          </cell>
          <cell r="L173">
            <v>0.96499999999999997</v>
          </cell>
          <cell r="M173">
            <v>0.96499999999999997</v>
          </cell>
          <cell r="N173">
            <v>0.96499999999999997</v>
          </cell>
          <cell r="O173">
            <v>0.96499999999999997</v>
          </cell>
          <cell r="P173">
            <v>0.96499999999999997</v>
          </cell>
          <cell r="Q173">
            <v>0.96499999999999997</v>
          </cell>
          <cell r="R173">
            <v>0.96499999999999997</v>
          </cell>
          <cell r="S173">
            <v>0.96499999999999997</v>
          </cell>
          <cell r="T173">
            <v>0.96499999999999997</v>
          </cell>
          <cell r="U173">
            <v>0.96499999999999997</v>
          </cell>
          <cell r="V173">
            <v>0.96499999999999997</v>
          </cell>
          <cell r="W173">
            <v>0.96499999999999997</v>
          </cell>
        </row>
        <row r="174">
          <cell r="A174" t="str">
            <v>MA POS RX0000000300</v>
          </cell>
          <cell r="B174" t="str">
            <v>POS</v>
          </cell>
          <cell r="C174" t="str">
            <v>MA</v>
          </cell>
          <cell r="D174" t="str">
            <v>E4</v>
          </cell>
          <cell r="E174" t="str">
            <v>RX0000000300</v>
          </cell>
          <cell r="F174" t="str">
            <v>$5/$15/$35</v>
          </cell>
          <cell r="G174" t="str">
            <v>$10/$30/$105</v>
          </cell>
          <cell r="H174">
            <v>73.27</v>
          </cell>
          <cell r="I174">
            <v>0.91600000000000004</v>
          </cell>
          <cell r="J174">
            <v>0.91600000000000004</v>
          </cell>
          <cell r="K174">
            <v>0.91600000000000004</v>
          </cell>
          <cell r="L174">
            <v>0.91600000000000004</v>
          </cell>
          <cell r="M174">
            <v>0.91600000000000004</v>
          </cell>
          <cell r="N174">
            <v>0.91600000000000004</v>
          </cell>
          <cell r="O174">
            <v>0.91600000000000004</v>
          </cell>
          <cell r="P174">
            <v>0.91600000000000004</v>
          </cell>
          <cell r="Q174">
            <v>0.91600000000000004</v>
          </cell>
          <cell r="R174">
            <v>0.91600000000000004</v>
          </cell>
          <cell r="S174">
            <v>0.91600000000000004</v>
          </cell>
          <cell r="T174">
            <v>0.91600000000000004</v>
          </cell>
          <cell r="U174">
            <v>0.91600000000000004</v>
          </cell>
          <cell r="V174">
            <v>0.91600000000000004</v>
          </cell>
          <cell r="W174">
            <v>0.91600000000000004</v>
          </cell>
        </row>
        <row r="175">
          <cell r="A175" t="str">
            <v>MA POS RX0000000304</v>
          </cell>
          <cell r="B175" t="str">
            <v>POS</v>
          </cell>
          <cell r="C175" t="str">
            <v>MA</v>
          </cell>
          <cell r="D175" t="str">
            <v>E8</v>
          </cell>
          <cell r="E175" t="str">
            <v>RX0000000304</v>
          </cell>
          <cell r="F175" t="str">
            <v>$10/$20/$40</v>
          </cell>
          <cell r="G175" t="str">
            <v>$20/$40/$120</v>
          </cell>
          <cell r="H175">
            <v>65.739999999999995</v>
          </cell>
          <cell r="I175">
            <v>0.76800000000000002</v>
          </cell>
          <cell r="J175">
            <v>0.76800000000000002</v>
          </cell>
          <cell r="K175">
            <v>0.76800000000000002</v>
          </cell>
          <cell r="L175">
            <v>0.76800000000000002</v>
          </cell>
          <cell r="M175">
            <v>0.76800000000000002</v>
          </cell>
          <cell r="N175">
            <v>0.76800000000000002</v>
          </cell>
          <cell r="O175">
            <v>0.76800000000000002</v>
          </cell>
          <cell r="P175">
            <v>0.76800000000000002</v>
          </cell>
          <cell r="Q175">
            <v>0.76800000000000002</v>
          </cell>
          <cell r="R175">
            <v>0.76800000000000002</v>
          </cell>
          <cell r="S175">
            <v>0.76800000000000002</v>
          </cell>
          <cell r="T175">
            <v>0.76800000000000002</v>
          </cell>
          <cell r="U175">
            <v>0.76800000000000002</v>
          </cell>
          <cell r="V175">
            <v>0.76800000000000002</v>
          </cell>
          <cell r="W175">
            <v>0.76800000000000002</v>
          </cell>
        </row>
        <row r="176">
          <cell r="A176" t="str">
            <v>MA POS RX0000000306</v>
          </cell>
          <cell r="B176" t="str">
            <v>POS</v>
          </cell>
          <cell r="C176" t="str">
            <v>MA</v>
          </cell>
          <cell r="D176" t="str">
            <v>EA</v>
          </cell>
          <cell r="E176" t="str">
            <v>RX0000000306</v>
          </cell>
          <cell r="F176" t="str">
            <v>5/20/30/50</v>
          </cell>
          <cell r="G176" t="str">
            <v>10/40/60/150</v>
          </cell>
          <cell r="H176">
            <v>53.74</v>
          </cell>
          <cell r="I176">
            <v>0.59799999999999998</v>
          </cell>
          <cell r="J176">
            <v>0.59799999999999998</v>
          </cell>
          <cell r="K176">
            <v>0.59799999999999998</v>
          </cell>
          <cell r="L176">
            <v>0.59799999999999998</v>
          </cell>
          <cell r="M176">
            <v>0.59799999999999998</v>
          </cell>
          <cell r="N176">
            <v>0.59799999999999998</v>
          </cell>
          <cell r="O176">
            <v>0.59799999999999998</v>
          </cell>
          <cell r="P176"/>
          <cell r="Q176"/>
          <cell r="R176"/>
          <cell r="S176"/>
          <cell r="T176"/>
          <cell r="U176"/>
          <cell r="V176"/>
          <cell r="W176"/>
        </row>
        <row r="177">
          <cell r="A177" t="str">
            <v>MA POS RX0000000307</v>
          </cell>
          <cell r="B177" t="str">
            <v>POS</v>
          </cell>
          <cell r="C177" t="str">
            <v>MA</v>
          </cell>
          <cell r="D177" t="str">
            <v>EB</v>
          </cell>
          <cell r="E177" t="str">
            <v>RX0000000307</v>
          </cell>
          <cell r="F177" t="str">
            <v>5/15/30/50</v>
          </cell>
          <cell r="G177" t="str">
            <v>10/30/60/150</v>
          </cell>
          <cell r="H177">
            <v>56.35</v>
          </cell>
          <cell r="I177">
            <v>0.623</v>
          </cell>
          <cell r="J177">
            <v>0.623</v>
          </cell>
          <cell r="K177">
            <v>0.623</v>
          </cell>
          <cell r="L177">
            <v>0.623</v>
          </cell>
          <cell r="M177">
            <v>0.623</v>
          </cell>
          <cell r="N177">
            <v>0.623</v>
          </cell>
          <cell r="O177">
            <v>0.623</v>
          </cell>
          <cell r="P177"/>
          <cell r="Q177"/>
          <cell r="R177"/>
          <cell r="S177"/>
          <cell r="T177"/>
          <cell r="U177"/>
          <cell r="V177"/>
          <cell r="W177"/>
        </row>
        <row r="178">
          <cell r="A178" t="str">
            <v>MA POS RX0000000308</v>
          </cell>
          <cell r="B178" t="str">
            <v>POS</v>
          </cell>
          <cell r="C178" t="str">
            <v>MA</v>
          </cell>
          <cell r="D178" t="str">
            <v>EC</v>
          </cell>
          <cell r="E178" t="str">
            <v>RX0000000308</v>
          </cell>
          <cell r="F178" t="str">
            <v>5/15/35/50</v>
          </cell>
          <cell r="G178" t="str">
            <v>10/30/70/150</v>
          </cell>
          <cell r="H178">
            <v>54.66</v>
          </cell>
          <cell r="I178">
            <v>0.59399999999999997</v>
          </cell>
          <cell r="J178">
            <v>0.59399999999999997</v>
          </cell>
          <cell r="K178">
            <v>0.59399999999999997</v>
          </cell>
          <cell r="L178">
            <v>0.59399999999999997</v>
          </cell>
          <cell r="M178">
            <v>0.59399999999999997</v>
          </cell>
          <cell r="N178">
            <v>0.59399999999999997</v>
          </cell>
          <cell r="O178">
            <v>0.59399999999999997</v>
          </cell>
          <cell r="P178"/>
          <cell r="Q178"/>
          <cell r="R178"/>
          <cell r="S178"/>
          <cell r="T178"/>
          <cell r="U178"/>
          <cell r="V178"/>
          <cell r="W178"/>
        </row>
        <row r="179">
          <cell r="A179" t="str">
            <v>MA POS RX0000000309</v>
          </cell>
          <cell r="B179" t="str">
            <v>POS</v>
          </cell>
          <cell r="C179" t="str">
            <v>MA</v>
          </cell>
          <cell r="D179" t="str">
            <v>ED</v>
          </cell>
          <cell r="E179" t="str">
            <v>RX0000000309</v>
          </cell>
          <cell r="F179" t="str">
            <v>5/15/25/40</v>
          </cell>
          <cell r="G179" t="str">
            <v>10/30/50/120</v>
          </cell>
          <cell r="H179">
            <v>59.38</v>
          </cell>
          <cell r="I179">
            <v>0.67200000000000004</v>
          </cell>
          <cell r="J179">
            <v>0.67200000000000004</v>
          </cell>
          <cell r="K179">
            <v>0.67200000000000004</v>
          </cell>
          <cell r="L179">
            <v>0.67200000000000004</v>
          </cell>
          <cell r="M179">
            <v>0.67200000000000004</v>
          </cell>
          <cell r="N179">
            <v>0.67200000000000004</v>
          </cell>
          <cell r="O179">
            <v>0.67200000000000004</v>
          </cell>
          <cell r="P179"/>
          <cell r="Q179"/>
          <cell r="R179"/>
          <cell r="S179"/>
          <cell r="T179"/>
          <cell r="U179"/>
          <cell r="V179"/>
          <cell r="W179"/>
        </row>
        <row r="180">
          <cell r="A180" t="str">
            <v>MA POS RX0000000310</v>
          </cell>
          <cell r="B180" t="str">
            <v>POS</v>
          </cell>
          <cell r="C180" t="str">
            <v>MA</v>
          </cell>
          <cell r="D180" t="str">
            <v>EE</v>
          </cell>
          <cell r="E180" t="str">
            <v>RX0000000310</v>
          </cell>
          <cell r="F180" t="str">
            <v>5/20/30/50 - 250/500 deductible</v>
          </cell>
          <cell r="G180" t="str">
            <v>10/40/60/150</v>
          </cell>
          <cell r="H180">
            <v>44.55</v>
          </cell>
          <cell r="I180">
            <v>0.49099999999999999</v>
          </cell>
          <cell r="J180">
            <v>0.49099999999999999</v>
          </cell>
          <cell r="K180">
            <v>0.49099999999999999</v>
          </cell>
          <cell r="L180">
            <v>0.49099999999999999</v>
          </cell>
          <cell r="M180">
            <v>0.49099999999999999</v>
          </cell>
          <cell r="N180">
            <v>0.49099999999999999</v>
          </cell>
          <cell r="O180">
            <v>0.49099999999999999</v>
          </cell>
          <cell r="P180"/>
          <cell r="Q180"/>
          <cell r="R180"/>
          <cell r="S180"/>
          <cell r="T180"/>
          <cell r="U180"/>
          <cell r="V180"/>
          <cell r="W180"/>
        </row>
        <row r="181">
          <cell r="A181" t="str">
            <v>MA POS RX0000000311</v>
          </cell>
          <cell r="B181" t="str">
            <v>POS</v>
          </cell>
          <cell r="C181" t="str">
            <v>MA</v>
          </cell>
          <cell r="D181" t="str">
            <v>EF</v>
          </cell>
          <cell r="E181" t="str">
            <v>RX0000000311</v>
          </cell>
          <cell r="F181" t="str">
            <v>5/20/30/50</v>
          </cell>
          <cell r="G181" t="str">
            <v>15/60/90/150</v>
          </cell>
          <cell r="H181">
            <v>53.83</v>
          </cell>
          <cell r="I181">
            <v>0.59599999999999997</v>
          </cell>
          <cell r="J181">
            <v>0.59599999999999997</v>
          </cell>
          <cell r="K181">
            <v>0.59599999999999997</v>
          </cell>
          <cell r="L181">
            <v>0.59599999999999997</v>
          </cell>
          <cell r="M181">
            <v>0.59599999999999997</v>
          </cell>
          <cell r="N181">
            <v>0.59599999999999997</v>
          </cell>
          <cell r="O181">
            <v>0.59599999999999997</v>
          </cell>
          <cell r="P181"/>
          <cell r="Q181"/>
          <cell r="R181"/>
          <cell r="S181"/>
          <cell r="T181"/>
          <cell r="U181"/>
          <cell r="V181"/>
          <cell r="W181"/>
        </row>
        <row r="182">
          <cell r="A182" t="str">
            <v>MA POS RX0000000312</v>
          </cell>
          <cell r="B182" t="str">
            <v>POS</v>
          </cell>
          <cell r="C182" t="str">
            <v>MA</v>
          </cell>
          <cell r="D182" t="str">
            <v>EG</v>
          </cell>
          <cell r="E182" t="str">
            <v>RX0000000312</v>
          </cell>
          <cell r="F182" t="str">
            <v>5/15/30/45</v>
          </cell>
          <cell r="G182" t="str">
            <v>10/30/60/135</v>
          </cell>
          <cell r="H182">
            <v>56.87</v>
          </cell>
          <cell r="I182">
            <v>0.622</v>
          </cell>
          <cell r="J182">
            <v>0.622</v>
          </cell>
          <cell r="K182">
            <v>0.622</v>
          </cell>
          <cell r="L182">
            <v>0.622</v>
          </cell>
          <cell r="M182">
            <v>0.622</v>
          </cell>
          <cell r="N182">
            <v>0.622</v>
          </cell>
          <cell r="O182">
            <v>0.622</v>
          </cell>
          <cell r="P182"/>
          <cell r="Q182"/>
          <cell r="R182"/>
          <cell r="S182"/>
          <cell r="T182"/>
          <cell r="U182"/>
          <cell r="V182"/>
          <cell r="W182"/>
        </row>
        <row r="183">
          <cell r="A183" t="str">
            <v>MA POS RX0000000313</v>
          </cell>
          <cell r="B183" t="str">
            <v>POS</v>
          </cell>
          <cell r="C183" t="str">
            <v>MA</v>
          </cell>
          <cell r="D183" t="str">
            <v>EH</v>
          </cell>
          <cell r="E183" t="str">
            <v>RX0000000313</v>
          </cell>
          <cell r="F183" t="str">
            <v>5/20/50%/50%</v>
          </cell>
          <cell r="G183" t="str">
            <v>10/40/50%/50%</v>
          </cell>
          <cell r="H183">
            <v>28.06</v>
          </cell>
          <cell r="I183">
            <v>0.32900000000000001</v>
          </cell>
          <cell r="J183">
            <v>0.32900000000000001</v>
          </cell>
          <cell r="K183">
            <v>0.32900000000000001</v>
          </cell>
          <cell r="L183">
            <v>0.32900000000000001</v>
          </cell>
          <cell r="M183">
            <v>0.32900000000000001</v>
          </cell>
          <cell r="N183">
            <v>0.32900000000000001</v>
          </cell>
          <cell r="O183">
            <v>0.32900000000000001</v>
          </cell>
          <cell r="P183"/>
          <cell r="Q183"/>
          <cell r="R183"/>
          <cell r="S183"/>
          <cell r="T183"/>
          <cell r="U183"/>
          <cell r="V183"/>
          <cell r="W183"/>
        </row>
        <row r="184">
          <cell r="A184" t="str">
            <v>MA POS RX0000000314</v>
          </cell>
          <cell r="B184" t="str">
            <v>POS</v>
          </cell>
          <cell r="C184" t="str">
            <v>MA</v>
          </cell>
          <cell r="D184" t="str">
            <v>EI</v>
          </cell>
          <cell r="E184" t="str">
            <v>RX0000000314</v>
          </cell>
          <cell r="F184" t="str">
            <v>5/20/50%/50% - 250/500 deductible</v>
          </cell>
          <cell r="G184" t="str">
            <v>10/40/50%/50%</v>
          </cell>
          <cell r="H184">
            <v>25.67</v>
          </cell>
          <cell r="I184">
            <v>0.28999999999999998</v>
          </cell>
          <cell r="J184">
            <v>0.28999999999999998</v>
          </cell>
          <cell r="K184">
            <v>0.28999999999999998</v>
          </cell>
          <cell r="L184">
            <v>0.28999999999999998</v>
          </cell>
          <cell r="M184">
            <v>0.28999999999999998</v>
          </cell>
          <cell r="N184">
            <v>0.28999999999999998</v>
          </cell>
          <cell r="O184">
            <v>0.28999999999999998</v>
          </cell>
          <cell r="P184"/>
          <cell r="Q184"/>
          <cell r="R184"/>
          <cell r="S184"/>
          <cell r="T184"/>
          <cell r="U184"/>
          <cell r="V184"/>
          <cell r="W184"/>
        </row>
        <row r="185">
          <cell r="A185" t="str">
            <v>MA POS RX0000000315</v>
          </cell>
          <cell r="B185" t="str">
            <v>POS</v>
          </cell>
          <cell r="C185" t="str">
            <v>MA</v>
          </cell>
          <cell r="D185" t="str">
            <v>EJ</v>
          </cell>
          <cell r="E185" t="str">
            <v>RX0000000315</v>
          </cell>
          <cell r="F185" t="str">
            <v>5/15/25/40 - 250/500 deductible</v>
          </cell>
          <cell r="G185" t="str">
            <v>10/30/50/120</v>
          </cell>
          <cell r="H185">
            <v>45.76</v>
          </cell>
          <cell r="I185">
            <v>0.51600000000000001</v>
          </cell>
          <cell r="J185">
            <v>0.51600000000000001</v>
          </cell>
          <cell r="K185">
            <v>0.51600000000000001</v>
          </cell>
          <cell r="L185">
            <v>0.51600000000000001</v>
          </cell>
          <cell r="M185">
            <v>0.51600000000000001</v>
          </cell>
          <cell r="N185">
            <v>0.51600000000000001</v>
          </cell>
          <cell r="O185">
            <v>0.51600000000000001</v>
          </cell>
          <cell r="P185"/>
          <cell r="Q185"/>
          <cell r="R185"/>
          <cell r="S185"/>
          <cell r="T185"/>
          <cell r="U185"/>
          <cell r="V185"/>
          <cell r="W185"/>
        </row>
        <row r="186">
          <cell r="A186" t="str">
            <v>MA POS RX0000000316</v>
          </cell>
          <cell r="B186" t="str">
            <v>POS</v>
          </cell>
          <cell r="C186" t="str">
            <v>MA</v>
          </cell>
          <cell r="D186" t="str">
            <v>EK</v>
          </cell>
          <cell r="E186" t="str">
            <v>RX0000000316</v>
          </cell>
          <cell r="F186" t="str">
            <v>5/15/35/50 - 250/500 deductible</v>
          </cell>
          <cell r="G186" t="str">
            <v>10/30/70/150</v>
          </cell>
          <cell r="H186">
            <v>42.78</v>
          </cell>
          <cell r="I186">
            <v>0.47799999999999998</v>
          </cell>
          <cell r="J186">
            <v>0.47799999999999998</v>
          </cell>
          <cell r="K186">
            <v>0.47799999999999998</v>
          </cell>
          <cell r="L186">
            <v>0.47799999999999998</v>
          </cell>
          <cell r="M186">
            <v>0.47799999999999998</v>
          </cell>
          <cell r="N186">
            <v>0.47799999999999998</v>
          </cell>
          <cell r="O186">
            <v>0.47799999999999998</v>
          </cell>
          <cell r="P186"/>
          <cell r="Q186"/>
          <cell r="R186"/>
          <cell r="S186"/>
          <cell r="T186"/>
          <cell r="U186"/>
          <cell r="V186"/>
          <cell r="W186"/>
        </row>
        <row r="187">
          <cell r="A187" t="str">
            <v>MA POS RX0000000317</v>
          </cell>
          <cell r="B187" t="str">
            <v>POS</v>
          </cell>
          <cell r="C187" t="str">
            <v>MA</v>
          </cell>
          <cell r="D187" t="str">
            <v>EL</v>
          </cell>
          <cell r="E187" t="str">
            <v>RX0000000317</v>
          </cell>
          <cell r="F187" t="str">
            <v>5/25/35/50</v>
          </cell>
          <cell r="G187" t="str">
            <v>10/50/70/150</v>
          </cell>
          <cell r="H187">
            <v>49.65</v>
          </cell>
          <cell r="I187">
            <v>0.55100000000000005</v>
          </cell>
          <cell r="J187">
            <v>0.55100000000000005</v>
          </cell>
          <cell r="K187">
            <v>0.55100000000000005</v>
          </cell>
          <cell r="L187">
            <v>0.55100000000000005</v>
          </cell>
          <cell r="M187">
            <v>0.55100000000000005</v>
          </cell>
          <cell r="N187">
            <v>0.55100000000000005</v>
          </cell>
          <cell r="O187">
            <v>0.55100000000000005</v>
          </cell>
          <cell r="P187"/>
          <cell r="Q187"/>
          <cell r="R187"/>
          <cell r="S187"/>
          <cell r="T187"/>
          <cell r="U187"/>
          <cell r="V187"/>
          <cell r="W187"/>
        </row>
        <row r="188">
          <cell r="A188" t="str">
            <v>MA POS RX0000000318</v>
          </cell>
          <cell r="B188" t="str">
            <v>POS</v>
          </cell>
          <cell r="C188" t="str">
            <v>MA</v>
          </cell>
          <cell r="D188" t="str">
            <v>EM</v>
          </cell>
          <cell r="E188" t="str">
            <v>RX0000000318</v>
          </cell>
          <cell r="F188" t="str">
            <v>5/15/20/35</v>
          </cell>
          <cell r="G188" t="str">
            <v>15/45/60/105</v>
          </cell>
          <cell r="H188">
            <v>62.04</v>
          </cell>
          <cell r="I188">
            <v>0.71199999999999997</v>
          </cell>
          <cell r="J188">
            <v>0.71199999999999997</v>
          </cell>
          <cell r="K188">
            <v>0.71199999999999997</v>
          </cell>
          <cell r="L188">
            <v>0.71199999999999997</v>
          </cell>
          <cell r="M188">
            <v>0.71199999999999997</v>
          </cell>
          <cell r="N188">
            <v>0.71199999999999997</v>
          </cell>
          <cell r="O188">
            <v>0.71199999999999997</v>
          </cell>
          <cell r="P188"/>
          <cell r="Q188"/>
          <cell r="R188"/>
          <cell r="S188"/>
          <cell r="T188"/>
          <cell r="U188"/>
          <cell r="V188"/>
          <cell r="W188"/>
        </row>
        <row r="189">
          <cell r="A189" t="str">
            <v>MA POS RX0000000319</v>
          </cell>
          <cell r="B189" t="str">
            <v>POS</v>
          </cell>
          <cell r="C189" t="str">
            <v>MA</v>
          </cell>
          <cell r="D189" t="str">
            <v>EN</v>
          </cell>
          <cell r="E189" t="str">
            <v>RX0000000319</v>
          </cell>
          <cell r="F189" t="str">
            <v>5/15/25/40</v>
          </cell>
          <cell r="G189" t="str">
            <v>15/45/75/120</v>
          </cell>
          <cell r="H189">
            <v>59.43</v>
          </cell>
          <cell r="I189">
            <v>0.66700000000000004</v>
          </cell>
          <cell r="J189">
            <v>0.66700000000000004</v>
          </cell>
          <cell r="K189">
            <v>0.66700000000000004</v>
          </cell>
          <cell r="L189">
            <v>0.66700000000000004</v>
          </cell>
          <cell r="M189">
            <v>0.66700000000000004</v>
          </cell>
          <cell r="N189">
            <v>0.66700000000000004</v>
          </cell>
          <cell r="O189">
            <v>0.66700000000000004</v>
          </cell>
          <cell r="P189"/>
          <cell r="Q189"/>
          <cell r="R189"/>
          <cell r="S189"/>
          <cell r="T189"/>
          <cell r="U189"/>
          <cell r="V189"/>
          <cell r="W189"/>
        </row>
        <row r="190">
          <cell r="A190" t="str">
            <v>MA POS RX0000000356</v>
          </cell>
          <cell r="B190" t="str">
            <v>POS</v>
          </cell>
          <cell r="C190" t="str">
            <v>MA</v>
          </cell>
          <cell r="D190" t="str">
            <v>I1</v>
          </cell>
          <cell r="E190" t="str">
            <v>RX0000000356</v>
          </cell>
          <cell r="F190" t="str">
            <v>$5/$15/$35</v>
          </cell>
          <cell r="G190" t="str">
            <v>$10/$30/$70</v>
          </cell>
          <cell r="H190">
            <v>73.209999999999994</v>
          </cell>
          <cell r="I190">
            <v>0.91500000000000004</v>
          </cell>
          <cell r="J190">
            <v>0.91500000000000004</v>
          </cell>
          <cell r="K190">
            <v>0.91500000000000004</v>
          </cell>
          <cell r="L190">
            <v>0.91500000000000004</v>
          </cell>
          <cell r="M190">
            <v>0.91500000000000004</v>
          </cell>
          <cell r="N190">
            <v>0.91500000000000004</v>
          </cell>
          <cell r="O190">
            <v>0.91500000000000004</v>
          </cell>
          <cell r="P190">
            <v>0.91500000000000004</v>
          </cell>
          <cell r="Q190">
            <v>0.91500000000000004</v>
          </cell>
          <cell r="R190">
            <v>0.91500000000000004</v>
          </cell>
          <cell r="S190">
            <v>0.91500000000000004</v>
          </cell>
          <cell r="T190">
            <v>0.91500000000000004</v>
          </cell>
          <cell r="U190">
            <v>0.91500000000000004</v>
          </cell>
          <cell r="V190">
            <v>0.91500000000000004</v>
          </cell>
          <cell r="W190">
            <v>0.91500000000000004</v>
          </cell>
        </row>
        <row r="191">
          <cell r="A191" t="str">
            <v>MA POS RX0000000397</v>
          </cell>
          <cell r="B191" t="str">
            <v>POS</v>
          </cell>
          <cell r="C191" t="str">
            <v>MA</v>
          </cell>
          <cell r="D191" t="str">
            <v>MF</v>
          </cell>
          <cell r="E191" t="str">
            <v>RX0000000397</v>
          </cell>
          <cell r="F191"/>
          <cell r="G191"/>
          <cell r="H191">
            <v>66.400000000000006</v>
          </cell>
          <cell r="I191">
            <v>0.78100000000000003</v>
          </cell>
          <cell r="J191">
            <v>0.78100000000000003</v>
          </cell>
          <cell r="K191">
            <v>0.78100000000000003</v>
          </cell>
          <cell r="L191">
            <v>0.78100000000000003</v>
          </cell>
          <cell r="M191">
            <v>0.78100000000000003</v>
          </cell>
          <cell r="N191">
            <v>0.78100000000000003</v>
          </cell>
          <cell r="O191">
            <v>0.78100000000000003</v>
          </cell>
          <cell r="P191"/>
          <cell r="Q191"/>
          <cell r="R191"/>
          <cell r="S191"/>
          <cell r="T191"/>
          <cell r="U191"/>
          <cell r="V191"/>
          <cell r="W191"/>
        </row>
        <row r="192">
          <cell r="A192" t="str">
            <v>MA POS RX0000000586</v>
          </cell>
          <cell r="B192" t="str">
            <v>POS</v>
          </cell>
          <cell r="C192" t="str">
            <v>MA</v>
          </cell>
          <cell r="D192" t="str">
            <v>FA</v>
          </cell>
          <cell r="E192" t="str">
            <v>RX0000000586</v>
          </cell>
          <cell r="F192" t="str">
            <v>5/20/30/50 250/500 Ded</v>
          </cell>
          <cell r="G192" t="str">
            <v>10/40/60/150 250/500 Ded</v>
          </cell>
          <cell r="H192">
            <v>44.55</v>
          </cell>
          <cell r="I192">
            <v>0.49099999999999999</v>
          </cell>
          <cell r="J192">
            <v>0.49099999999999999</v>
          </cell>
          <cell r="K192">
            <v>0.49099999999999999</v>
          </cell>
          <cell r="L192">
            <v>0.49099999999999999</v>
          </cell>
          <cell r="M192">
            <v>0.49099999999999999</v>
          </cell>
          <cell r="N192">
            <v>0.49099999999999999</v>
          </cell>
          <cell r="O192">
            <v>0.49099999999999999</v>
          </cell>
          <cell r="P192"/>
          <cell r="Q192"/>
          <cell r="R192"/>
          <cell r="S192"/>
          <cell r="T192"/>
          <cell r="U192"/>
          <cell r="V192"/>
          <cell r="W192"/>
        </row>
        <row r="193">
          <cell r="A193" t="str">
            <v>MA POS RX0000000589</v>
          </cell>
          <cell r="B193" t="str">
            <v>POS</v>
          </cell>
          <cell r="C193" t="str">
            <v>MA</v>
          </cell>
          <cell r="D193" t="str">
            <v>FD</v>
          </cell>
          <cell r="E193" t="str">
            <v>RX0000000589</v>
          </cell>
          <cell r="F193"/>
          <cell r="G193"/>
          <cell r="H193">
            <v>53.73</v>
          </cell>
          <cell r="I193">
            <v>0.59599999999999997</v>
          </cell>
          <cell r="J193">
            <v>0.59599999999999997</v>
          </cell>
          <cell r="K193">
            <v>0.59599999999999997</v>
          </cell>
          <cell r="L193">
            <v>0.59599999999999997</v>
          </cell>
          <cell r="M193">
            <v>0.59599999999999997</v>
          </cell>
          <cell r="N193">
            <v>0.59599999999999997</v>
          </cell>
          <cell r="O193">
            <v>0.59599999999999997</v>
          </cell>
          <cell r="P193"/>
          <cell r="Q193"/>
          <cell r="R193"/>
          <cell r="S193"/>
          <cell r="T193"/>
          <cell r="U193"/>
          <cell r="V193"/>
          <cell r="W193"/>
        </row>
        <row r="194">
          <cell r="A194" t="str">
            <v>MA POS RX0000000590</v>
          </cell>
          <cell r="B194" t="str">
            <v>POS</v>
          </cell>
          <cell r="C194" t="str">
            <v>MA</v>
          </cell>
          <cell r="D194" t="str">
            <v>FE</v>
          </cell>
          <cell r="E194" t="str">
            <v>RX0000000590</v>
          </cell>
          <cell r="F194"/>
          <cell r="G194"/>
          <cell r="H194">
            <v>59.34</v>
          </cell>
          <cell r="I194">
            <v>0.67400000000000004</v>
          </cell>
          <cell r="J194">
            <v>0.67400000000000004</v>
          </cell>
          <cell r="K194">
            <v>0.67400000000000004</v>
          </cell>
          <cell r="L194">
            <v>0.67400000000000004</v>
          </cell>
          <cell r="M194">
            <v>0.67400000000000004</v>
          </cell>
          <cell r="N194">
            <v>0.67400000000000004</v>
          </cell>
          <cell r="O194">
            <v>0.67400000000000004</v>
          </cell>
          <cell r="P194"/>
          <cell r="Q194"/>
          <cell r="R194"/>
          <cell r="S194"/>
          <cell r="T194"/>
          <cell r="U194"/>
          <cell r="V194"/>
          <cell r="W194"/>
        </row>
        <row r="195">
          <cell r="A195" t="str">
            <v>MA POS RX0000000596</v>
          </cell>
          <cell r="B195" t="str">
            <v>POS</v>
          </cell>
          <cell r="C195" t="str">
            <v>MA</v>
          </cell>
          <cell r="D195" t="str">
            <v>FF</v>
          </cell>
          <cell r="E195" t="str">
            <v>RX0000000596</v>
          </cell>
          <cell r="F195" t="str">
            <v>5/15/20/35</v>
          </cell>
          <cell r="G195" t="str">
            <v>10/30/40/105</v>
          </cell>
          <cell r="H195">
            <v>62.08</v>
          </cell>
          <cell r="I195">
            <v>0.73</v>
          </cell>
          <cell r="J195">
            <v>0.73</v>
          </cell>
          <cell r="K195">
            <v>0.73</v>
          </cell>
          <cell r="L195">
            <v>0.73</v>
          </cell>
          <cell r="M195">
            <v>0.73</v>
          </cell>
          <cell r="N195">
            <v>0.73</v>
          </cell>
          <cell r="O195">
            <v>0.73</v>
          </cell>
          <cell r="P195"/>
          <cell r="Q195"/>
          <cell r="R195"/>
          <cell r="S195"/>
          <cell r="T195"/>
          <cell r="U195"/>
          <cell r="V195"/>
          <cell r="W195"/>
        </row>
        <row r="196">
          <cell r="A196" t="str">
            <v>MA POS RX0000000660</v>
          </cell>
          <cell r="B196" t="str">
            <v>POS</v>
          </cell>
          <cell r="C196" t="str">
            <v>MA</v>
          </cell>
          <cell r="D196" t="str">
            <v>GR</v>
          </cell>
          <cell r="E196" t="str">
            <v>RX0000000660</v>
          </cell>
          <cell r="F196" t="str">
            <v>$5/$20/$30/$50</v>
          </cell>
          <cell r="G196" t="str">
            <v>$10/$40/$60/$100</v>
          </cell>
          <cell r="H196">
            <v>53.73</v>
          </cell>
          <cell r="I196">
            <v>0.59799999999999998</v>
          </cell>
          <cell r="J196">
            <v>0.59799999999999998</v>
          </cell>
          <cell r="K196">
            <v>0.59799999999999998</v>
          </cell>
          <cell r="L196">
            <v>0.59799999999999998</v>
          </cell>
          <cell r="M196"/>
          <cell r="N196"/>
          <cell r="O196"/>
          <cell r="P196"/>
          <cell r="Q196"/>
          <cell r="R196"/>
          <cell r="S196"/>
          <cell r="T196"/>
          <cell r="U196"/>
          <cell r="V196"/>
          <cell r="W196"/>
        </row>
        <row r="197">
          <cell r="A197" t="str">
            <v>MA POS RX0000000661</v>
          </cell>
          <cell r="B197" t="str">
            <v>POS</v>
          </cell>
          <cell r="C197" t="str">
            <v>MA</v>
          </cell>
          <cell r="D197" t="str">
            <v>GS</v>
          </cell>
          <cell r="E197" t="str">
            <v>RX0000000661</v>
          </cell>
          <cell r="F197" t="str">
            <v>$5/$15/$25/$40</v>
          </cell>
          <cell r="G197" t="str">
            <v>$10/$30/$50/$80</v>
          </cell>
          <cell r="H197">
            <v>59.34</v>
          </cell>
          <cell r="I197">
            <v>0.66</v>
          </cell>
          <cell r="J197">
            <v>0.66</v>
          </cell>
          <cell r="K197">
            <v>0.66</v>
          </cell>
          <cell r="L197">
            <v>0.66</v>
          </cell>
          <cell r="M197"/>
          <cell r="N197"/>
          <cell r="O197"/>
          <cell r="P197"/>
          <cell r="Q197"/>
          <cell r="R197"/>
          <cell r="S197"/>
          <cell r="T197"/>
          <cell r="U197"/>
          <cell r="V197"/>
          <cell r="W197"/>
        </row>
        <row r="198">
          <cell r="A198" t="str">
            <v>MA PPO None</v>
          </cell>
          <cell r="B198" t="str">
            <v>PPO</v>
          </cell>
          <cell r="C198" t="str">
            <v>MA</v>
          </cell>
          <cell r="D198" t="str">
            <v>None</v>
          </cell>
          <cell r="E198" t="str">
            <v>None</v>
          </cell>
          <cell r="F198" t="str">
            <v>None</v>
          </cell>
          <cell r="G198" t="str">
            <v>None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</row>
        <row r="199">
          <cell r="A199" t="str">
            <v>MA PPO RX0000000030</v>
          </cell>
          <cell r="B199" t="str">
            <v>PPO</v>
          </cell>
          <cell r="C199" t="str">
            <v>MA</v>
          </cell>
          <cell r="D199">
            <v>30</v>
          </cell>
          <cell r="E199" t="str">
            <v>RX0000000030</v>
          </cell>
          <cell r="F199" t="str">
            <v>$15/$40/$75</v>
          </cell>
          <cell r="G199" t="str">
            <v>$30/$80/$225</v>
          </cell>
          <cell r="H199">
            <v>51.15</v>
          </cell>
          <cell r="I199">
            <v>0.54700000000000004</v>
          </cell>
          <cell r="J199">
            <v>0.54700000000000004</v>
          </cell>
          <cell r="K199">
            <v>0.54700000000000004</v>
          </cell>
          <cell r="L199">
            <v>0.54700000000000004</v>
          </cell>
          <cell r="M199">
            <v>0.54700000000000004</v>
          </cell>
          <cell r="N199">
            <v>0.54700000000000004</v>
          </cell>
          <cell r="O199">
            <v>0.54700000000000004</v>
          </cell>
          <cell r="P199">
            <v>0.54700000000000004</v>
          </cell>
          <cell r="Q199">
            <v>0.54700000000000004</v>
          </cell>
          <cell r="R199">
            <v>0.54700000000000004</v>
          </cell>
          <cell r="S199">
            <v>0.54700000000000004</v>
          </cell>
          <cell r="T199">
            <v>0.54700000000000004</v>
          </cell>
          <cell r="U199">
            <v>0.54700000000000004</v>
          </cell>
          <cell r="V199">
            <v>0.54700000000000004</v>
          </cell>
          <cell r="W199">
            <v>0.54700000000000004</v>
          </cell>
        </row>
        <row r="200">
          <cell r="A200" t="str">
            <v>MA PPO RX0000000033</v>
          </cell>
          <cell r="B200" t="str">
            <v>PPO</v>
          </cell>
          <cell r="C200" t="str">
            <v>MA</v>
          </cell>
          <cell r="D200" t="str">
            <v>33</v>
          </cell>
          <cell r="E200" t="str">
            <v>RX0000000033</v>
          </cell>
          <cell r="F200" t="str">
            <v>$10/$20/$35</v>
          </cell>
          <cell r="G200" t="str">
            <v>$20/$40/$105</v>
          </cell>
          <cell r="H200">
            <v>66.400000000000006</v>
          </cell>
          <cell r="I200">
            <v>0.78100000000000003</v>
          </cell>
          <cell r="J200">
            <v>0.78100000000000003</v>
          </cell>
          <cell r="K200">
            <v>0.78100000000000003</v>
          </cell>
          <cell r="L200">
            <v>0.78100000000000003</v>
          </cell>
          <cell r="M200">
            <v>0.78100000000000003</v>
          </cell>
          <cell r="N200">
            <v>0.78100000000000003</v>
          </cell>
          <cell r="O200">
            <v>0.78100000000000003</v>
          </cell>
          <cell r="P200"/>
          <cell r="Q200"/>
          <cell r="R200"/>
          <cell r="S200"/>
          <cell r="T200"/>
          <cell r="U200"/>
          <cell r="V200"/>
          <cell r="W200"/>
        </row>
        <row r="201">
          <cell r="A201" t="str">
            <v>MA PPO RX0000000046</v>
          </cell>
          <cell r="B201" t="str">
            <v>PPO</v>
          </cell>
          <cell r="C201" t="str">
            <v>MA</v>
          </cell>
          <cell r="D201">
            <v>46</v>
          </cell>
          <cell r="E201" t="str">
            <v>RX0000000046</v>
          </cell>
          <cell r="F201" t="str">
            <v>$5/$10/$40</v>
          </cell>
          <cell r="G201" t="str">
            <v>$10/$20/$120</v>
          </cell>
          <cell r="H201">
            <v>74.89</v>
          </cell>
          <cell r="I201">
            <v>0.95899999999999996</v>
          </cell>
          <cell r="J201">
            <v>0.95899999999999996</v>
          </cell>
          <cell r="K201">
            <v>0.95899999999999996</v>
          </cell>
          <cell r="L201">
            <v>0.95899999999999996</v>
          </cell>
          <cell r="M201">
            <v>0.95899999999999996</v>
          </cell>
          <cell r="N201">
            <v>0.95899999999999996</v>
          </cell>
          <cell r="O201">
            <v>0.95899999999999996</v>
          </cell>
          <cell r="P201">
            <v>0.95899999999999996</v>
          </cell>
          <cell r="Q201">
            <v>0.95899999999999996</v>
          </cell>
          <cell r="R201">
            <v>0.95899999999999996</v>
          </cell>
          <cell r="S201">
            <v>0.95899999999999996</v>
          </cell>
          <cell r="T201">
            <v>0.95899999999999996</v>
          </cell>
          <cell r="U201">
            <v>0.95899999999999996</v>
          </cell>
          <cell r="V201"/>
          <cell r="W201"/>
        </row>
        <row r="202">
          <cell r="A202" t="str">
            <v>MA PPO RX0000000047</v>
          </cell>
          <cell r="B202" t="str">
            <v>PPO</v>
          </cell>
          <cell r="C202" t="str">
            <v>MA</v>
          </cell>
          <cell r="D202">
            <v>47</v>
          </cell>
          <cell r="E202" t="str">
            <v>RX0000000047</v>
          </cell>
          <cell r="F202" t="str">
            <v>$10/30/$45</v>
          </cell>
          <cell r="G202" t="str">
            <v>$20/$60/$90</v>
          </cell>
          <cell r="H202">
            <v>61.02</v>
          </cell>
          <cell r="I202">
            <v>0.66900000000000004</v>
          </cell>
          <cell r="J202">
            <v>0.66900000000000004</v>
          </cell>
          <cell r="K202">
            <v>0.66900000000000004</v>
          </cell>
          <cell r="L202">
            <v>0.66900000000000004</v>
          </cell>
          <cell r="M202">
            <v>0.66900000000000004</v>
          </cell>
          <cell r="N202">
            <v>0.66900000000000004</v>
          </cell>
          <cell r="O202">
            <v>0.66900000000000004</v>
          </cell>
          <cell r="P202">
            <v>0.66900000000000004</v>
          </cell>
          <cell r="Q202">
            <v>0.66900000000000004</v>
          </cell>
          <cell r="R202">
            <v>0.66900000000000004</v>
          </cell>
          <cell r="S202">
            <v>0.66900000000000004</v>
          </cell>
          <cell r="T202">
            <v>0.66900000000000004</v>
          </cell>
          <cell r="U202">
            <v>0.66900000000000004</v>
          </cell>
          <cell r="V202">
            <v>0.66900000000000004</v>
          </cell>
          <cell r="W202"/>
        </row>
        <row r="203">
          <cell r="A203" t="str">
            <v>MA PPO RX0000000049</v>
          </cell>
          <cell r="B203" t="str">
            <v>PPO</v>
          </cell>
          <cell r="C203" t="str">
            <v>MA</v>
          </cell>
          <cell r="D203" t="str">
            <v>49</v>
          </cell>
          <cell r="E203" t="str">
            <v>RX0000000049</v>
          </cell>
          <cell r="F203" t="str">
            <v>$10/$30/$60</v>
          </cell>
          <cell r="G203" t="str">
            <v>$20/$60/$120</v>
          </cell>
          <cell r="H203">
            <v>59.39</v>
          </cell>
          <cell r="I203">
            <v>0.64900000000000002</v>
          </cell>
          <cell r="J203">
            <v>0.64900000000000002</v>
          </cell>
          <cell r="K203">
            <v>0.64900000000000002</v>
          </cell>
          <cell r="L203">
            <v>0.64900000000000002</v>
          </cell>
          <cell r="M203">
            <v>0.64900000000000002</v>
          </cell>
          <cell r="N203">
            <v>0.64900000000000002</v>
          </cell>
          <cell r="O203">
            <v>0.64900000000000002</v>
          </cell>
          <cell r="P203"/>
          <cell r="Q203"/>
          <cell r="R203"/>
          <cell r="S203"/>
          <cell r="T203"/>
          <cell r="U203"/>
          <cell r="V203"/>
          <cell r="W203"/>
        </row>
        <row r="204">
          <cell r="A204" t="str">
            <v>MA PPO RX0000000055</v>
          </cell>
          <cell r="B204" t="str">
            <v>PPO</v>
          </cell>
          <cell r="C204" t="str">
            <v>MA</v>
          </cell>
          <cell r="D204">
            <v>55</v>
          </cell>
          <cell r="E204" t="str">
            <v>RX0000000055</v>
          </cell>
          <cell r="F204" t="str">
            <v>$5/$25/$40</v>
          </cell>
          <cell r="G204" t="str">
            <v>$5/$25/$40</v>
          </cell>
          <cell r="H204">
            <v>66.87</v>
          </cell>
          <cell r="I204">
            <v>0.83099999999999996</v>
          </cell>
          <cell r="J204">
            <v>0.83099999999999996</v>
          </cell>
          <cell r="K204">
            <v>0.83099999999999996</v>
          </cell>
          <cell r="L204">
            <v>0.83099999999999996</v>
          </cell>
          <cell r="M204">
            <v>0.83099999999999996</v>
          </cell>
          <cell r="N204">
            <v>0.83099999999999996</v>
          </cell>
          <cell r="O204">
            <v>0.83099999999999996</v>
          </cell>
          <cell r="P204">
            <v>0.83099999999999996</v>
          </cell>
          <cell r="Q204">
            <v>0.83099999999999996</v>
          </cell>
          <cell r="R204">
            <v>0.83099999999999996</v>
          </cell>
          <cell r="S204">
            <v>0.83099999999999996</v>
          </cell>
          <cell r="T204">
            <v>0.83099999999999996</v>
          </cell>
          <cell r="U204">
            <v>0.83099999999999996</v>
          </cell>
          <cell r="V204">
            <v>0.83099999999999996</v>
          </cell>
          <cell r="W204"/>
        </row>
        <row r="205">
          <cell r="A205" t="str">
            <v>MA PPO RX0000000056</v>
          </cell>
          <cell r="B205" t="str">
            <v>PPO</v>
          </cell>
          <cell r="C205" t="str">
            <v>MA</v>
          </cell>
          <cell r="D205">
            <v>56</v>
          </cell>
          <cell r="E205" t="str">
            <v>RX0000000056</v>
          </cell>
          <cell r="F205" t="str">
            <v>$10/$20/$30</v>
          </cell>
          <cell r="G205" t="str">
            <v>$20/$40/$90</v>
          </cell>
          <cell r="H205">
            <v>67.06</v>
          </cell>
          <cell r="I205">
            <v>0.79700000000000004</v>
          </cell>
          <cell r="J205">
            <v>0.79700000000000004</v>
          </cell>
          <cell r="K205">
            <v>0.79700000000000004</v>
          </cell>
          <cell r="L205">
            <v>0.79700000000000004</v>
          </cell>
          <cell r="M205">
            <v>0.79700000000000004</v>
          </cell>
          <cell r="N205">
            <v>0.79700000000000004</v>
          </cell>
          <cell r="O205">
            <v>0.79700000000000004</v>
          </cell>
          <cell r="P205">
            <v>0.79700000000000004</v>
          </cell>
          <cell r="Q205">
            <v>0.79700000000000004</v>
          </cell>
          <cell r="R205">
            <v>0.79700000000000004</v>
          </cell>
          <cell r="S205">
            <v>0.79700000000000004</v>
          </cell>
          <cell r="T205">
            <v>0.79700000000000004</v>
          </cell>
          <cell r="U205">
            <v>0.79700000000000004</v>
          </cell>
          <cell r="V205">
            <v>0.79700000000000004</v>
          </cell>
          <cell r="W205"/>
        </row>
        <row r="206">
          <cell r="A206" t="str">
            <v>MA PPO RX0000000057</v>
          </cell>
          <cell r="B206" t="str">
            <v>PPO</v>
          </cell>
          <cell r="C206" t="str">
            <v>MA</v>
          </cell>
          <cell r="D206">
            <v>57</v>
          </cell>
          <cell r="E206" t="str">
            <v>RX0000000057</v>
          </cell>
          <cell r="F206" t="str">
            <v>$10/$35/$50</v>
          </cell>
          <cell r="G206" t="str">
            <v>$20/$70/$150</v>
          </cell>
          <cell r="H206">
            <v>52.01</v>
          </cell>
          <cell r="I206">
            <v>0.56299999999999994</v>
          </cell>
          <cell r="J206">
            <v>0.56299999999999994</v>
          </cell>
          <cell r="K206">
            <v>0.56299999999999994</v>
          </cell>
          <cell r="L206">
            <v>0.56299999999999994</v>
          </cell>
          <cell r="M206">
            <v>0.56299999999999994</v>
          </cell>
          <cell r="N206">
            <v>0.56299999999999994</v>
          </cell>
          <cell r="O206">
            <v>0.56299999999999994</v>
          </cell>
          <cell r="P206">
            <v>0.56299999999999994</v>
          </cell>
          <cell r="Q206">
            <v>0.56299999999999994</v>
          </cell>
          <cell r="R206">
            <v>0.56299999999999994</v>
          </cell>
          <cell r="S206">
            <v>0.56299999999999994</v>
          </cell>
          <cell r="T206">
            <v>0.56299999999999994</v>
          </cell>
          <cell r="U206">
            <v>0.56299999999999994</v>
          </cell>
          <cell r="V206"/>
          <cell r="W206"/>
        </row>
        <row r="207">
          <cell r="A207" t="str">
            <v>MA PPO RX0000000058</v>
          </cell>
          <cell r="B207" t="str">
            <v>PPO</v>
          </cell>
          <cell r="C207" t="str">
            <v>MA</v>
          </cell>
          <cell r="D207">
            <v>58</v>
          </cell>
          <cell r="E207" t="str">
            <v>RX0000000058</v>
          </cell>
          <cell r="F207" t="str">
            <v>$10/$25/$50</v>
          </cell>
          <cell r="G207" t="str">
            <v>$20/$50/$110</v>
          </cell>
          <cell r="H207">
            <v>62.36</v>
          </cell>
          <cell r="I207">
            <v>0.69499999999999995</v>
          </cell>
          <cell r="J207">
            <v>0.69499999999999995</v>
          </cell>
          <cell r="K207">
            <v>0.69499999999999995</v>
          </cell>
          <cell r="L207">
            <v>0.69499999999999995</v>
          </cell>
          <cell r="M207">
            <v>0.69499999999999995</v>
          </cell>
          <cell r="N207">
            <v>0.69499999999999995</v>
          </cell>
          <cell r="O207">
            <v>0.69499999999999995</v>
          </cell>
          <cell r="P207">
            <v>0.69499999999999995</v>
          </cell>
          <cell r="Q207">
            <v>0.69499999999999995</v>
          </cell>
          <cell r="R207">
            <v>0.69499999999999995</v>
          </cell>
          <cell r="S207">
            <v>0.69499999999999995</v>
          </cell>
          <cell r="T207">
            <v>0.69499999999999995</v>
          </cell>
          <cell r="U207">
            <v>0.69499999999999995</v>
          </cell>
          <cell r="V207"/>
          <cell r="W207"/>
        </row>
        <row r="208">
          <cell r="A208" t="str">
            <v>MA PPO RX0000000063</v>
          </cell>
          <cell r="B208" t="str">
            <v>PPO</v>
          </cell>
          <cell r="C208" t="str">
            <v>MA</v>
          </cell>
          <cell r="D208">
            <v>63</v>
          </cell>
          <cell r="E208" t="str">
            <v>RX0000000063</v>
          </cell>
          <cell r="F208" t="str">
            <v>15/35/60</v>
          </cell>
          <cell r="G208" t="str">
            <v>30/70/180</v>
          </cell>
          <cell r="H208">
            <v>54.2</v>
          </cell>
          <cell r="I208">
            <v>0.60299999999999998</v>
          </cell>
          <cell r="J208">
            <v>0.60299999999999998</v>
          </cell>
          <cell r="K208">
            <v>0.60299999999999998</v>
          </cell>
          <cell r="L208">
            <v>0.60299999999999998</v>
          </cell>
          <cell r="M208">
            <v>0.60299999999999998</v>
          </cell>
          <cell r="N208">
            <v>0.60299999999999998</v>
          </cell>
          <cell r="O208">
            <v>0.60299999999999998</v>
          </cell>
          <cell r="P208"/>
          <cell r="Q208"/>
          <cell r="R208"/>
          <cell r="S208"/>
          <cell r="T208"/>
          <cell r="U208"/>
          <cell r="V208"/>
          <cell r="W208"/>
        </row>
        <row r="209">
          <cell r="A209" t="str">
            <v>MA PPO RX0000000076</v>
          </cell>
          <cell r="B209" t="str">
            <v>PPO</v>
          </cell>
          <cell r="C209" t="str">
            <v>MA</v>
          </cell>
          <cell r="D209">
            <v>76</v>
          </cell>
          <cell r="E209" t="str">
            <v>RX0000000076</v>
          </cell>
          <cell r="F209" t="str">
            <v>10/30/50 $250 DED</v>
          </cell>
          <cell r="G209" t="str">
            <v>20/60/90</v>
          </cell>
          <cell r="H209">
            <v>50.51</v>
          </cell>
          <cell r="I209">
            <v>0.57199999999999995</v>
          </cell>
          <cell r="J209">
            <v>0.57199999999999995</v>
          </cell>
          <cell r="K209">
            <v>0.57199999999999995</v>
          </cell>
          <cell r="L209">
            <v>0.57199999999999995</v>
          </cell>
          <cell r="M209">
            <v>0.57199999999999995</v>
          </cell>
          <cell r="N209">
            <v>0.57199999999999995</v>
          </cell>
          <cell r="O209">
            <v>0.57199999999999995</v>
          </cell>
          <cell r="P209"/>
          <cell r="Q209"/>
          <cell r="R209"/>
          <cell r="S209"/>
          <cell r="T209"/>
          <cell r="U209"/>
          <cell r="V209"/>
          <cell r="W209"/>
        </row>
        <row r="210">
          <cell r="A210" t="str">
            <v>MA PPO RX0000000085</v>
          </cell>
          <cell r="B210" t="str">
            <v>PPO</v>
          </cell>
          <cell r="C210" t="str">
            <v>MA</v>
          </cell>
          <cell r="D210" t="str">
            <v>86</v>
          </cell>
          <cell r="E210" t="str">
            <v>RX0000000085</v>
          </cell>
          <cell r="F210" t="str">
            <v>00%_015_015</v>
          </cell>
          <cell r="G210" t="str">
            <v>50%_000_999</v>
          </cell>
          <cell r="H210">
            <v>33.74</v>
          </cell>
          <cell r="I210">
            <v>0.38800000000000001</v>
          </cell>
          <cell r="J210">
            <v>0.38800000000000001</v>
          </cell>
          <cell r="K210">
            <v>0.38800000000000001</v>
          </cell>
          <cell r="L210">
            <v>0.38800000000000001</v>
          </cell>
          <cell r="M210">
            <v>0.38800000000000001</v>
          </cell>
          <cell r="N210">
            <v>0.38800000000000001</v>
          </cell>
          <cell r="O210">
            <v>0.38800000000000001</v>
          </cell>
          <cell r="P210">
            <v>0.38800000000000001</v>
          </cell>
          <cell r="Q210">
            <v>0.38800000000000001</v>
          </cell>
          <cell r="R210">
            <v>0.38800000000000001</v>
          </cell>
          <cell r="S210">
            <v>0.38800000000000001</v>
          </cell>
          <cell r="T210"/>
          <cell r="U210"/>
          <cell r="V210"/>
          <cell r="W210"/>
        </row>
        <row r="211">
          <cell r="A211" t="str">
            <v>MA PPO RX0000000087</v>
          </cell>
          <cell r="B211" t="str">
            <v>PPO</v>
          </cell>
          <cell r="C211" t="str">
            <v>MA</v>
          </cell>
          <cell r="D211" t="str">
            <v>88</v>
          </cell>
          <cell r="E211" t="str">
            <v>RX0000000087</v>
          </cell>
          <cell r="F211" t="str">
            <v>Deductible &amp; Coins. w/ Max</v>
          </cell>
          <cell r="G211" t="str">
            <v>00%_015_015</v>
          </cell>
          <cell r="H211">
            <v>25.68</v>
          </cell>
          <cell r="I211">
            <v>0.311</v>
          </cell>
          <cell r="J211">
            <v>0.311</v>
          </cell>
          <cell r="K211">
            <v>0.311</v>
          </cell>
          <cell r="L211">
            <v>0.311</v>
          </cell>
          <cell r="M211">
            <v>0.311</v>
          </cell>
          <cell r="N211">
            <v>0.311</v>
          </cell>
          <cell r="O211">
            <v>0.311</v>
          </cell>
          <cell r="P211">
            <v>0.311</v>
          </cell>
          <cell r="Q211">
            <v>0.311</v>
          </cell>
          <cell r="R211">
            <v>0.311</v>
          </cell>
          <cell r="S211">
            <v>0.311</v>
          </cell>
          <cell r="T211"/>
          <cell r="U211"/>
          <cell r="V211"/>
          <cell r="W211"/>
        </row>
        <row r="212">
          <cell r="A212" t="str">
            <v>MA PPO RX0000000091</v>
          </cell>
          <cell r="B212" t="str">
            <v>PPO</v>
          </cell>
          <cell r="C212" t="str">
            <v>MA</v>
          </cell>
          <cell r="D212">
            <v>92</v>
          </cell>
          <cell r="E212" t="str">
            <v>RX0000000091</v>
          </cell>
          <cell r="F212" t="str">
            <v>10/30/50 $100 DED</v>
          </cell>
          <cell r="G212" t="str">
            <v>20/60/150</v>
          </cell>
          <cell r="H212">
            <v>53.4</v>
          </cell>
          <cell r="I212">
            <v>0.57799999999999996</v>
          </cell>
          <cell r="J212">
            <v>0.57799999999999996</v>
          </cell>
          <cell r="K212">
            <v>0.57799999999999996</v>
          </cell>
          <cell r="L212">
            <v>0.57799999999999996</v>
          </cell>
          <cell r="M212">
            <v>0.57799999999999996</v>
          </cell>
          <cell r="N212">
            <v>0.57799999999999996</v>
          </cell>
          <cell r="O212">
            <v>0.57799999999999996</v>
          </cell>
          <cell r="P212"/>
          <cell r="Q212"/>
          <cell r="R212"/>
          <cell r="S212"/>
          <cell r="T212"/>
          <cell r="U212"/>
          <cell r="V212"/>
          <cell r="W212"/>
        </row>
        <row r="213">
          <cell r="A213" t="str">
            <v>MA PPO RX0000000093</v>
          </cell>
          <cell r="B213" t="str">
            <v>PPO</v>
          </cell>
          <cell r="C213" t="str">
            <v>MA</v>
          </cell>
          <cell r="D213">
            <v>94</v>
          </cell>
          <cell r="E213" t="str">
            <v>RX0000000093</v>
          </cell>
          <cell r="F213" t="str">
            <v>$20/$40/$105</v>
          </cell>
          <cell r="G213" t="str">
            <v>$10/$20/$35</v>
          </cell>
          <cell r="H213">
            <v>53.1</v>
          </cell>
          <cell r="I213">
            <v>0.61799999999999999</v>
          </cell>
          <cell r="J213">
            <v>0.61799999999999999</v>
          </cell>
          <cell r="K213">
            <v>0.61799999999999999</v>
          </cell>
          <cell r="L213">
            <v>0.61799999999999999</v>
          </cell>
          <cell r="M213"/>
          <cell r="N213"/>
          <cell r="O213"/>
          <cell r="P213"/>
          <cell r="Q213"/>
          <cell r="R213"/>
          <cell r="S213"/>
          <cell r="T213"/>
          <cell r="U213"/>
          <cell r="V213"/>
          <cell r="W213"/>
        </row>
        <row r="214">
          <cell r="A214" t="str">
            <v>MA PPO RX0000000108</v>
          </cell>
          <cell r="B214" t="str">
            <v>PPO</v>
          </cell>
          <cell r="C214" t="str">
            <v>MA</v>
          </cell>
          <cell r="D214" t="str">
            <v>3G</v>
          </cell>
          <cell r="E214" t="str">
            <v>RX0000000108</v>
          </cell>
          <cell r="F214" t="str">
            <v>10/25/40</v>
          </cell>
          <cell r="G214" t="str">
            <v>20/50/120</v>
          </cell>
          <cell r="H214">
            <v>63.65</v>
          </cell>
          <cell r="I214">
            <v>0.72</v>
          </cell>
          <cell r="J214">
            <v>0.72</v>
          </cell>
          <cell r="K214">
            <v>0.72</v>
          </cell>
          <cell r="L214">
            <v>0.72</v>
          </cell>
          <cell r="M214">
            <v>0.72</v>
          </cell>
          <cell r="N214">
            <v>0.72</v>
          </cell>
          <cell r="O214">
            <v>0.72</v>
          </cell>
          <cell r="P214"/>
          <cell r="Q214"/>
          <cell r="R214"/>
          <cell r="S214"/>
          <cell r="T214"/>
          <cell r="U214"/>
          <cell r="V214"/>
          <cell r="W214"/>
        </row>
        <row r="215">
          <cell r="A215" t="str">
            <v>MA PPO RX0000000122</v>
          </cell>
          <cell r="B215" t="str">
            <v>PPO</v>
          </cell>
          <cell r="C215" t="str">
            <v>MA</v>
          </cell>
          <cell r="D215" t="str">
            <v>4B</v>
          </cell>
          <cell r="E215" t="str">
            <v>RX0000000122</v>
          </cell>
          <cell r="F215" t="str">
            <v>$15/$25/$40</v>
          </cell>
          <cell r="G215" t="str">
            <v>$30/$50/$120</v>
          </cell>
          <cell r="H215">
            <v>59.98</v>
          </cell>
          <cell r="I215">
            <v>0.67700000000000005</v>
          </cell>
          <cell r="J215">
            <v>0.67700000000000005</v>
          </cell>
          <cell r="K215">
            <v>0.67700000000000005</v>
          </cell>
          <cell r="L215">
            <v>0.67700000000000005</v>
          </cell>
          <cell r="M215">
            <v>0.67700000000000005</v>
          </cell>
          <cell r="N215">
            <v>0.67700000000000005</v>
          </cell>
          <cell r="O215">
            <v>0.67700000000000005</v>
          </cell>
          <cell r="P215">
            <v>0.67700000000000005</v>
          </cell>
          <cell r="Q215">
            <v>0.67700000000000005</v>
          </cell>
          <cell r="R215">
            <v>0.67700000000000005</v>
          </cell>
          <cell r="S215">
            <v>0.67700000000000005</v>
          </cell>
          <cell r="T215">
            <v>0.67700000000000005</v>
          </cell>
          <cell r="U215">
            <v>0.67700000000000005</v>
          </cell>
          <cell r="V215">
            <v>0.67700000000000005</v>
          </cell>
          <cell r="W215">
            <v>0.67700000000000005</v>
          </cell>
        </row>
        <row r="216">
          <cell r="A216" t="str">
            <v>MA PPO RX0000000123</v>
          </cell>
          <cell r="B216" t="str">
            <v>PPO</v>
          </cell>
          <cell r="C216" t="str">
            <v>MA</v>
          </cell>
          <cell r="D216" t="str">
            <v>4C</v>
          </cell>
          <cell r="E216" t="str">
            <v>RX0000000123</v>
          </cell>
          <cell r="F216" t="str">
            <v>$5/$15/$35</v>
          </cell>
          <cell r="G216" t="str">
            <v>$5/$30/$35</v>
          </cell>
          <cell r="H216">
            <v>73.790000000000006</v>
          </cell>
          <cell r="I216">
            <v>0.92300000000000004</v>
          </cell>
          <cell r="J216">
            <v>0.92300000000000004</v>
          </cell>
          <cell r="K216">
            <v>0.92300000000000004</v>
          </cell>
          <cell r="L216">
            <v>0.92300000000000004</v>
          </cell>
          <cell r="M216">
            <v>0.92300000000000004</v>
          </cell>
          <cell r="N216">
            <v>0.92300000000000004</v>
          </cell>
          <cell r="O216">
            <v>0.92300000000000004</v>
          </cell>
          <cell r="P216"/>
          <cell r="Q216"/>
          <cell r="R216"/>
          <cell r="S216"/>
          <cell r="T216"/>
          <cell r="U216"/>
          <cell r="V216"/>
          <cell r="W216"/>
        </row>
        <row r="217">
          <cell r="A217" t="str">
            <v>MA PPO RX0000000131</v>
          </cell>
          <cell r="B217" t="str">
            <v>PPO</v>
          </cell>
          <cell r="C217" t="str">
            <v>MA</v>
          </cell>
          <cell r="D217" t="str">
            <v>4K</v>
          </cell>
          <cell r="E217" t="str">
            <v>RX0000000131</v>
          </cell>
          <cell r="F217" t="str">
            <v>$10/$20/$35</v>
          </cell>
          <cell r="G217" t="str">
            <v>$20/$40/$105</v>
          </cell>
          <cell r="H217">
            <v>66.400000000000006</v>
          </cell>
          <cell r="I217">
            <v>0.78100000000000003</v>
          </cell>
          <cell r="J217">
            <v>0.78100000000000003</v>
          </cell>
          <cell r="K217">
            <v>0.78100000000000003</v>
          </cell>
          <cell r="L217">
            <v>0.78100000000000003</v>
          </cell>
          <cell r="M217">
            <v>0.78100000000000003</v>
          </cell>
          <cell r="N217">
            <v>0.78100000000000003</v>
          </cell>
          <cell r="O217">
            <v>0.78100000000000003</v>
          </cell>
          <cell r="P217">
            <v>0.78100000000000003</v>
          </cell>
          <cell r="Q217">
            <v>0.78100000000000003</v>
          </cell>
          <cell r="R217">
            <v>0.78100000000000003</v>
          </cell>
          <cell r="S217">
            <v>0.78100000000000003</v>
          </cell>
          <cell r="T217">
            <v>0.78100000000000003</v>
          </cell>
          <cell r="U217">
            <v>0.78100000000000003</v>
          </cell>
          <cell r="V217">
            <v>0.78100000000000003</v>
          </cell>
          <cell r="W217">
            <v>0.78100000000000003</v>
          </cell>
        </row>
        <row r="218">
          <cell r="A218" t="str">
            <v>MA PPO RX0000000133</v>
          </cell>
          <cell r="B218" t="str">
            <v>PPO</v>
          </cell>
          <cell r="C218" t="str">
            <v>MA</v>
          </cell>
          <cell r="D218" t="str">
            <v>4M</v>
          </cell>
          <cell r="E218" t="str">
            <v>RX0000000133</v>
          </cell>
          <cell r="F218" t="str">
            <v>$5/$15/$30</v>
          </cell>
          <cell r="G218" t="str">
            <v>$10/$30/$60</v>
          </cell>
          <cell r="H218">
            <v>73.92</v>
          </cell>
          <cell r="I218">
            <v>0.93100000000000005</v>
          </cell>
          <cell r="J218">
            <v>0.93100000000000005</v>
          </cell>
          <cell r="K218">
            <v>0.93100000000000005</v>
          </cell>
          <cell r="L218">
            <v>0.93100000000000005</v>
          </cell>
          <cell r="M218">
            <v>0.93100000000000005</v>
          </cell>
          <cell r="N218">
            <v>0.93100000000000005</v>
          </cell>
          <cell r="O218">
            <v>0.93100000000000005</v>
          </cell>
          <cell r="P218">
            <v>0.93100000000000005</v>
          </cell>
          <cell r="Q218">
            <v>0.93100000000000005</v>
          </cell>
          <cell r="R218">
            <v>0.93100000000000005</v>
          </cell>
          <cell r="S218">
            <v>0.93100000000000005</v>
          </cell>
          <cell r="T218">
            <v>0.93100000000000005</v>
          </cell>
          <cell r="U218">
            <v>0.93100000000000005</v>
          </cell>
          <cell r="V218">
            <v>0.93100000000000005</v>
          </cell>
          <cell r="W218">
            <v>0.93100000000000005</v>
          </cell>
        </row>
        <row r="219">
          <cell r="A219" t="str">
            <v>MA PPO RX0000000139</v>
          </cell>
          <cell r="B219" t="str">
            <v>PPO</v>
          </cell>
          <cell r="C219" t="str">
            <v>MA</v>
          </cell>
          <cell r="D219" t="str">
            <v>4V</v>
          </cell>
          <cell r="E219" t="str">
            <v>RX0000000139</v>
          </cell>
          <cell r="F219" t="str">
            <v>$10/$25/$40 w/$100 deductible</v>
          </cell>
          <cell r="G219" t="str">
            <v>$20/$50/$120</v>
          </cell>
          <cell r="H219">
            <v>55.77</v>
          </cell>
          <cell r="I219">
            <v>0.623</v>
          </cell>
          <cell r="J219">
            <v>0.623</v>
          </cell>
          <cell r="K219">
            <v>0.623</v>
          </cell>
          <cell r="L219">
            <v>0.623</v>
          </cell>
          <cell r="M219">
            <v>0.623</v>
          </cell>
          <cell r="N219">
            <v>0.623</v>
          </cell>
          <cell r="O219">
            <v>0.623</v>
          </cell>
          <cell r="P219">
            <v>0.623</v>
          </cell>
          <cell r="Q219">
            <v>0.623</v>
          </cell>
          <cell r="R219">
            <v>0.623</v>
          </cell>
          <cell r="S219">
            <v>0.623</v>
          </cell>
          <cell r="T219">
            <v>0.623</v>
          </cell>
          <cell r="U219">
            <v>0.623</v>
          </cell>
          <cell r="V219">
            <v>0.623</v>
          </cell>
          <cell r="W219">
            <v>0.623</v>
          </cell>
        </row>
        <row r="220">
          <cell r="A220" t="str">
            <v>MA PPO RX0000000140</v>
          </cell>
          <cell r="B220" t="str">
            <v>PPO</v>
          </cell>
          <cell r="C220" t="str">
            <v>MA</v>
          </cell>
          <cell r="D220" t="str">
            <v>4W</v>
          </cell>
          <cell r="E220" t="str">
            <v>RX0000000140</v>
          </cell>
          <cell r="F220" t="str">
            <v>$10/$25/$40 w/$250 deductible</v>
          </cell>
          <cell r="G220" t="str">
            <v>$20/$50/$120</v>
          </cell>
          <cell r="H220">
            <v>48.76</v>
          </cell>
          <cell r="I220">
            <v>0.55000000000000004</v>
          </cell>
          <cell r="J220">
            <v>0.55000000000000004</v>
          </cell>
          <cell r="K220">
            <v>0.55000000000000004</v>
          </cell>
          <cell r="L220">
            <v>0.55000000000000004</v>
          </cell>
          <cell r="M220">
            <v>0.55000000000000004</v>
          </cell>
          <cell r="N220">
            <v>0.55000000000000004</v>
          </cell>
          <cell r="O220">
            <v>0.55000000000000004</v>
          </cell>
          <cell r="P220">
            <v>0.55000000000000004</v>
          </cell>
          <cell r="Q220">
            <v>0.55000000000000004</v>
          </cell>
          <cell r="R220">
            <v>0.55000000000000004</v>
          </cell>
          <cell r="S220">
            <v>0.55000000000000004</v>
          </cell>
          <cell r="T220">
            <v>0.55000000000000004</v>
          </cell>
          <cell r="U220">
            <v>0.55000000000000004</v>
          </cell>
          <cell r="V220">
            <v>0.55000000000000004</v>
          </cell>
          <cell r="W220">
            <v>0.55000000000000004</v>
          </cell>
        </row>
        <row r="221">
          <cell r="A221" t="str">
            <v>MA PPO RX0000000141</v>
          </cell>
          <cell r="B221" t="str">
            <v>PPO</v>
          </cell>
          <cell r="C221" t="str">
            <v>MA</v>
          </cell>
          <cell r="D221" t="str">
            <v>4X</v>
          </cell>
          <cell r="E221" t="str">
            <v>RX0000000141</v>
          </cell>
          <cell r="F221" t="str">
            <v>$5/$10/$25</v>
          </cell>
          <cell r="G221" t="str">
            <v>$10/$20/$50</v>
          </cell>
          <cell r="H221">
            <v>77.02</v>
          </cell>
          <cell r="I221">
            <v>0.999</v>
          </cell>
          <cell r="J221">
            <v>0.999</v>
          </cell>
          <cell r="K221">
            <v>0.999</v>
          </cell>
          <cell r="L221">
            <v>0.999</v>
          </cell>
          <cell r="M221">
            <v>0.999</v>
          </cell>
          <cell r="N221">
            <v>0.999</v>
          </cell>
          <cell r="O221">
            <v>0.999</v>
          </cell>
          <cell r="P221">
            <v>0.999</v>
          </cell>
          <cell r="Q221">
            <v>0.999</v>
          </cell>
          <cell r="R221">
            <v>0.999</v>
          </cell>
          <cell r="S221">
            <v>0.999</v>
          </cell>
          <cell r="T221">
            <v>0.999</v>
          </cell>
          <cell r="U221">
            <v>0.999</v>
          </cell>
          <cell r="V221">
            <v>0.999</v>
          </cell>
          <cell r="W221">
            <v>0.999</v>
          </cell>
        </row>
        <row r="222">
          <cell r="A222" t="str">
            <v>MA PPO RX0000000144</v>
          </cell>
          <cell r="B222" t="str">
            <v>PPO</v>
          </cell>
          <cell r="C222" t="str">
            <v>MA</v>
          </cell>
          <cell r="D222" t="str">
            <v>5B</v>
          </cell>
          <cell r="E222" t="str">
            <v>RX0000000144</v>
          </cell>
          <cell r="F222" t="str">
            <v>$10/$10/$30</v>
          </cell>
          <cell r="G222" t="str">
            <v>$10/$10/$30</v>
          </cell>
          <cell r="H222">
            <v>72.62</v>
          </cell>
          <cell r="I222">
            <v>0.93600000000000005</v>
          </cell>
          <cell r="J222">
            <v>0.93600000000000005</v>
          </cell>
          <cell r="K222">
            <v>0.93600000000000005</v>
          </cell>
          <cell r="L222">
            <v>0.93600000000000005</v>
          </cell>
          <cell r="M222">
            <v>0.93600000000000005</v>
          </cell>
          <cell r="N222">
            <v>0.93600000000000005</v>
          </cell>
          <cell r="O222">
            <v>0.93600000000000005</v>
          </cell>
          <cell r="P222">
            <v>0.93600000000000005</v>
          </cell>
          <cell r="Q222">
            <v>0.93600000000000005</v>
          </cell>
          <cell r="R222">
            <v>0.93600000000000005</v>
          </cell>
          <cell r="S222">
            <v>0.93600000000000005</v>
          </cell>
          <cell r="T222">
            <v>0.93600000000000005</v>
          </cell>
          <cell r="U222">
            <v>0.93600000000000005</v>
          </cell>
          <cell r="V222">
            <v>0.93600000000000005</v>
          </cell>
          <cell r="W222">
            <v>0.93600000000000005</v>
          </cell>
        </row>
        <row r="223">
          <cell r="A223" t="str">
            <v>MA PPO RX0000000150</v>
          </cell>
          <cell r="B223" t="str">
            <v>PPO</v>
          </cell>
          <cell r="C223" t="str">
            <v>MA</v>
          </cell>
          <cell r="D223" t="str">
            <v>5I</v>
          </cell>
          <cell r="E223" t="str">
            <v>RX0000000150</v>
          </cell>
          <cell r="F223" t="str">
            <v>$10/$20/$40</v>
          </cell>
          <cell r="G223" t="str">
            <v>$20/$40/$80</v>
          </cell>
          <cell r="H223">
            <v>65.680000000000007</v>
          </cell>
          <cell r="I223">
            <v>0.745</v>
          </cell>
          <cell r="J223">
            <v>0.745</v>
          </cell>
          <cell r="K223">
            <v>0.745</v>
          </cell>
          <cell r="L223">
            <v>0.745</v>
          </cell>
          <cell r="M223">
            <v>0.76800000000000002</v>
          </cell>
          <cell r="N223">
            <v>0.76800000000000002</v>
          </cell>
          <cell r="O223">
            <v>0.76800000000000002</v>
          </cell>
          <cell r="P223">
            <v>0.76800000000000002</v>
          </cell>
          <cell r="Q223">
            <v>0.76800000000000002</v>
          </cell>
          <cell r="R223">
            <v>0.76800000000000002</v>
          </cell>
          <cell r="S223">
            <v>0.76800000000000002</v>
          </cell>
          <cell r="T223">
            <v>0.76800000000000002</v>
          </cell>
          <cell r="U223">
            <v>0.76800000000000002</v>
          </cell>
          <cell r="V223">
            <v>0.76800000000000002</v>
          </cell>
          <cell r="W223">
            <v>0.76800000000000002</v>
          </cell>
        </row>
        <row r="224">
          <cell r="A224" t="str">
            <v>MA PPO RX0000000154</v>
          </cell>
          <cell r="B224" t="str">
            <v>PPO</v>
          </cell>
          <cell r="C224" t="str">
            <v>MA</v>
          </cell>
          <cell r="D224" t="str">
            <v>5M</v>
          </cell>
          <cell r="E224" t="str">
            <v>RX0000000154</v>
          </cell>
          <cell r="F224" t="str">
            <v>$10/$20/$35</v>
          </cell>
          <cell r="G224" t="str">
            <v>$20/$40/$70</v>
          </cell>
          <cell r="H224">
            <v>66.319999999999993</v>
          </cell>
          <cell r="I224">
            <v>0.78200000000000003</v>
          </cell>
          <cell r="J224">
            <v>0.78200000000000003</v>
          </cell>
          <cell r="K224">
            <v>0.78200000000000003</v>
          </cell>
          <cell r="L224">
            <v>0.78200000000000003</v>
          </cell>
          <cell r="M224">
            <v>0.78200000000000003</v>
          </cell>
          <cell r="N224">
            <v>0.78200000000000003</v>
          </cell>
          <cell r="O224">
            <v>0.78200000000000003</v>
          </cell>
          <cell r="P224">
            <v>0.78200000000000003</v>
          </cell>
          <cell r="Q224">
            <v>0.78200000000000003</v>
          </cell>
          <cell r="R224">
            <v>0.78200000000000003</v>
          </cell>
          <cell r="S224">
            <v>0.78200000000000003</v>
          </cell>
          <cell r="T224">
            <v>0.78200000000000003</v>
          </cell>
          <cell r="U224">
            <v>0.78200000000000003</v>
          </cell>
          <cell r="V224">
            <v>0.78200000000000003</v>
          </cell>
          <cell r="W224">
            <v>0.78200000000000003</v>
          </cell>
        </row>
        <row r="225">
          <cell r="A225" t="str">
            <v>MA PPO RX0000000156</v>
          </cell>
          <cell r="B225" t="str">
            <v>PPO</v>
          </cell>
          <cell r="C225" t="str">
            <v>MA</v>
          </cell>
          <cell r="D225" t="str">
            <v>5O</v>
          </cell>
          <cell r="E225" t="str">
            <v>RX0000000156</v>
          </cell>
          <cell r="F225" t="str">
            <v>$10/$25/$45 - retail</v>
          </cell>
          <cell r="G225" t="str">
            <v>$20/$50/$135 mail</v>
          </cell>
          <cell r="H225">
            <v>63.03</v>
          </cell>
          <cell r="I225">
            <v>0.70799999999999996</v>
          </cell>
          <cell r="J225">
            <v>0.70799999999999996</v>
          </cell>
          <cell r="K225">
            <v>0.70799999999999996</v>
          </cell>
          <cell r="L225">
            <v>0.70799999999999996</v>
          </cell>
          <cell r="M225">
            <v>0.70799999999999996</v>
          </cell>
          <cell r="N225">
            <v>0.70799999999999996</v>
          </cell>
          <cell r="O225">
            <v>0.70799999999999996</v>
          </cell>
          <cell r="P225">
            <v>0.70799999999999996</v>
          </cell>
          <cell r="Q225">
            <v>0.70799999999999996</v>
          </cell>
          <cell r="R225">
            <v>0.70799999999999996</v>
          </cell>
          <cell r="S225">
            <v>0.70799999999999996</v>
          </cell>
          <cell r="T225">
            <v>0.70799999999999996</v>
          </cell>
          <cell r="U225">
            <v>0.70799999999999996</v>
          </cell>
          <cell r="V225">
            <v>0.70799999999999996</v>
          </cell>
          <cell r="W225">
            <v>0.70799999999999996</v>
          </cell>
        </row>
        <row r="226">
          <cell r="A226" t="str">
            <v>MA PPO RX0000000160</v>
          </cell>
          <cell r="B226" t="str">
            <v>PPO</v>
          </cell>
          <cell r="C226" t="str">
            <v>MA</v>
          </cell>
          <cell r="D226" t="str">
            <v>5S</v>
          </cell>
          <cell r="E226" t="str">
            <v>RX0000000160</v>
          </cell>
          <cell r="F226" t="str">
            <v>$10/$30/$45</v>
          </cell>
          <cell r="G226" t="str">
            <v>$20/$60/$135</v>
          </cell>
          <cell r="H226">
            <v>61.05</v>
          </cell>
          <cell r="I226">
            <v>0.66800000000000004</v>
          </cell>
          <cell r="J226">
            <v>0.66800000000000004</v>
          </cell>
          <cell r="K226">
            <v>0.66800000000000004</v>
          </cell>
          <cell r="L226">
            <v>0.66800000000000004</v>
          </cell>
          <cell r="M226">
            <v>0.66800000000000004</v>
          </cell>
          <cell r="N226">
            <v>0.66800000000000004</v>
          </cell>
          <cell r="O226">
            <v>0.66800000000000004</v>
          </cell>
          <cell r="P226">
            <v>0.66800000000000004</v>
          </cell>
          <cell r="Q226">
            <v>0.66800000000000004</v>
          </cell>
          <cell r="R226">
            <v>0.66800000000000004</v>
          </cell>
          <cell r="S226">
            <v>0.66800000000000004</v>
          </cell>
          <cell r="T226">
            <v>0.66800000000000004</v>
          </cell>
          <cell r="U226">
            <v>0.66800000000000004</v>
          </cell>
          <cell r="V226">
            <v>0.66800000000000004</v>
          </cell>
          <cell r="W226">
            <v>0.66800000000000004</v>
          </cell>
        </row>
        <row r="227">
          <cell r="A227" t="str">
            <v>MA PPO RX0000000166</v>
          </cell>
          <cell r="B227" t="str">
            <v>PPO</v>
          </cell>
          <cell r="C227" t="str">
            <v>MA</v>
          </cell>
          <cell r="D227" t="str">
            <v>5Y</v>
          </cell>
          <cell r="E227" t="str">
            <v>RX0000000166</v>
          </cell>
          <cell r="F227" t="str">
            <v>$10/$30/$50</v>
          </cell>
          <cell r="G227" t="str">
            <v>$20/$60/100</v>
          </cell>
          <cell r="H227">
            <v>60.46</v>
          </cell>
          <cell r="I227">
            <v>0.67200000000000004</v>
          </cell>
          <cell r="J227">
            <v>0.67200000000000004</v>
          </cell>
          <cell r="K227">
            <v>0.67200000000000004</v>
          </cell>
          <cell r="L227">
            <v>0.67200000000000004</v>
          </cell>
          <cell r="M227"/>
          <cell r="N227"/>
          <cell r="O227"/>
          <cell r="P227"/>
          <cell r="Q227"/>
          <cell r="R227"/>
          <cell r="S227"/>
          <cell r="T227"/>
          <cell r="U227"/>
          <cell r="V227"/>
          <cell r="W227"/>
        </row>
        <row r="228">
          <cell r="A228" t="str">
            <v>MA PPO RX0000000167</v>
          </cell>
          <cell r="B228" t="str">
            <v>PPO</v>
          </cell>
          <cell r="C228" t="str">
            <v>MA</v>
          </cell>
          <cell r="D228" t="str">
            <v>5Z</v>
          </cell>
          <cell r="E228" t="str">
            <v>RX0000000167</v>
          </cell>
          <cell r="F228" t="str">
            <v>$15/$30/$50</v>
          </cell>
          <cell r="G228" t="str">
            <v>$30/$60/$150</v>
          </cell>
          <cell r="H228">
            <v>56.92</v>
          </cell>
          <cell r="I228">
            <v>0.63300000000000001</v>
          </cell>
          <cell r="J228">
            <v>0.63300000000000001</v>
          </cell>
          <cell r="K228">
            <v>0.63300000000000001</v>
          </cell>
          <cell r="L228">
            <v>0.63300000000000001</v>
          </cell>
          <cell r="M228">
            <v>0.63300000000000001</v>
          </cell>
          <cell r="N228">
            <v>0.63300000000000001</v>
          </cell>
          <cell r="O228">
            <v>0.63300000000000001</v>
          </cell>
          <cell r="P228">
            <v>0.63300000000000001</v>
          </cell>
          <cell r="Q228">
            <v>0.63300000000000001</v>
          </cell>
          <cell r="R228">
            <v>0.63300000000000001</v>
          </cell>
          <cell r="S228">
            <v>0.63300000000000001</v>
          </cell>
          <cell r="T228">
            <v>0.63300000000000001</v>
          </cell>
          <cell r="U228">
            <v>0.63300000000000001</v>
          </cell>
          <cell r="V228">
            <v>0.63300000000000001</v>
          </cell>
          <cell r="W228">
            <v>0.63300000000000001</v>
          </cell>
        </row>
        <row r="229">
          <cell r="A229" t="str">
            <v>MA PPO RX0000000170</v>
          </cell>
          <cell r="B229" t="str">
            <v>PPO</v>
          </cell>
          <cell r="C229" t="str">
            <v>MA</v>
          </cell>
          <cell r="D229" t="str">
            <v>6C</v>
          </cell>
          <cell r="E229" t="str">
            <v>RX0000000170</v>
          </cell>
          <cell r="F229" t="str">
            <v>$10/$25/$40 after deductible</v>
          </cell>
          <cell r="G229" t="str">
            <v>$20/$50/$120</v>
          </cell>
          <cell r="H229" t="str">
            <v>HDHP</v>
          </cell>
          <cell r="I229">
            <v>0.47249999999999998</v>
          </cell>
          <cell r="J229">
            <v>0.47249999999999998</v>
          </cell>
          <cell r="K229">
            <v>0.47249999999999998</v>
          </cell>
          <cell r="L229">
            <v>0.47249999999999998</v>
          </cell>
          <cell r="M229">
            <v>0.47249999999999998</v>
          </cell>
          <cell r="N229">
            <v>0.47249999999999998</v>
          </cell>
          <cell r="O229">
            <v>0.47249999999999998</v>
          </cell>
          <cell r="P229">
            <v>0.47249999999999998</v>
          </cell>
          <cell r="Q229">
            <v>0.47249999999999998</v>
          </cell>
          <cell r="R229">
            <v>0.47249999999999998</v>
          </cell>
          <cell r="S229">
            <v>0.47249999999999998</v>
          </cell>
          <cell r="T229">
            <v>0.47249999999999998</v>
          </cell>
          <cell r="U229">
            <v>0.47249999999999998</v>
          </cell>
          <cell r="V229">
            <v>0.47249999999999998</v>
          </cell>
          <cell r="W229">
            <v>0.47249999999999998</v>
          </cell>
        </row>
        <row r="230">
          <cell r="A230" t="str">
            <v>MA PPO RX0000000172</v>
          </cell>
          <cell r="B230" t="str">
            <v>PPO</v>
          </cell>
          <cell r="C230" t="str">
            <v>MA</v>
          </cell>
          <cell r="D230" t="str">
            <v>6E</v>
          </cell>
          <cell r="E230" t="str">
            <v>RX0000000172</v>
          </cell>
          <cell r="F230" t="str">
            <v>$10/$25/$40 after deductible</v>
          </cell>
          <cell r="G230" t="str">
            <v>$20/$50/$120</v>
          </cell>
          <cell r="H230" t="str">
            <v>HDHP</v>
          </cell>
          <cell r="I230">
            <v>0.41899999999999998</v>
          </cell>
          <cell r="J230">
            <v>0.41899999999999998</v>
          </cell>
          <cell r="K230">
            <v>0.41899999999999998</v>
          </cell>
          <cell r="L230">
            <v>0.41899999999999998</v>
          </cell>
          <cell r="M230">
            <v>0.41899999999999998</v>
          </cell>
          <cell r="N230">
            <v>0.41899999999999998</v>
          </cell>
          <cell r="O230">
            <v>0.41899999999999998</v>
          </cell>
          <cell r="P230">
            <v>0.41899999999999998</v>
          </cell>
          <cell r="Q230">
            <v>0.41899999999999998</v>
          </cell>
          <cell r="R230">
            <v>0.41899999999999998</v>
          </cell>
          <cell r="S230">
            <v>0.41899999999999998</v>
          </cell>
          <cell r="T230">
            <v>0.41899999999999998</v>
          </cell>
          <cell r="U230">
            <v>0.41899999999999998</v>
          </cell>
          <cell r="V230">
            <v>0.41899999999999998</v>
          </cell>
          <cell r="W230">
            <v>0.41899999999999998</v>
          </cell>
        </row>
        <row r="231">
          <cell r="A231" t="str">
            <v>MA PPO RX0000000174</v>
          </cell>
          <cell r="B231" t="str">
            <v>PPO</v>
          </cell>
          <cell r="C231" t="str">
            <v>MA</v>
          </cell>
          <cell r="D231" t="str">
            <v>6G</v>
          </cell>
          <cell r="E231" t="str">
            <v>RX0000000174</v>
          </cell>
          <cell r="F231" t="str">
            <v>$10/$25/$40 after deductible</v>
          </cell>
          <cell r="G231" t="str">
            <v>$20/$50/$120</v>
          </cell>
          <cell r="H231" t="str">
            <v>HDHP</v>
          </cell>
          <cell r="I231">
            <v>0.35899999999999999</v>
          </cell>
          <cell r="J231">
            <v>0.35899999999999999</v>
          </cell>
          <cell r="K231">
            <v>0.35899999999999999</v>
          </cell>
          <cell r="L231">
            <v>0.35899999999999999</v>
          </cell>
          <cell r="M231">
            <v>0.35899999999999999</v>
          </cell>
          <cell r="N231">
            <v>0.35899999999999999</v>
          </cell>
          <cell r="O231">
            <v>0.35899999999999999</v>
          </cell>
          <cell r="P231">
            <v>0.35899999999999999</v>
          </cell>
          <cell r="Q231">
            <v>0.35899999999999999</v>
          </cell>
          <cell r="R231">
            <v>0.35899999999999999</v>
          </cell>
          <cell r="S231">
            <v>0.35899999999999999</v>
          </cell>
          <cell r="T231">
            <v>0.35899999999999999</v>
          </cell>
          <cell r="U231">
            <v>0.35899999999999999</v>
          </cell>
          <cell r="V231">
            <v>0.35899999999999999</v>
          </cell>
          <cell r="W231">
            <v>0.35899999999999999</v>
          </cell>
        </row>
        <row r="232">
          <cell r="A232" t="str">
            <v>MA PPO RX0000000184</v>
          </cell>
          <cell r="B232" t="str">
            <v>PPO</v>
          </cell>
          <cell r="C232" t="str">
            <v>MA</v>
          </cell>
          <cell r="D232" t="str">
            <v>6Q</v>
          </cell>
          <cell r="E232" t="str">
            <v>RX0000000184</v>
          </cell>
          <cell r="F232" t="str">
            <v>$10/$20/$35</v>
          </cell>
          <cell r="G232" t="str">
            <v>$10/$20/$35</v>
          </cell>
          <cell r="H232">
            <v>65.39</v>
          </cell>
          <cell r="I232">
            <v>0.73899999999999999</v>
          </cell>
          <cell r="J232">
            <v>0.73899999999999999</v>
          </cell>
          <cell r="K232">
            <v>0.73899999999999999</v>
          </cell>
          <cell r="L232">
            <v>0.73899999999999999</v>
          </cell>
          <cell r="M232">
            <v>0.81299999999999994</v>
          </cell>
          <cell r="N232">
            <v>0.81299999999999994</v>
          </cell>
          <cell r="O232">
            <v>0.81299999999999994</v>
          </cell>
          <cell r="P232">
            <v>0.81299999999999994</v>
          </cell>
          <cell r="Q232">
            <v>0.81299999999999994</v>
          </cell>
          <cell r="R232">
            <v>0.81299999999999994</v>
          </cell>
          <cell r="S232">
            <v>0.81299999999999994</v>
          </cell>
          <cell r="T232">
            <v>0.81299999999999994</v>
          </cell>
          <cell r="U232">
            <v>0.81299999999999994</v>
          </cell>
          <cell r="V232">
            <v>0.81299999999999994</v>
          </cell>
          <cell r="W232">
            <v>0.81299999999999994</v>
          </cell>
        </row>
        <row r="233">
          <cell r="A233" t="str">
            <v>MA PPO RX0000000185</v>
          </cell>
          <cell r="B233" t="str">
            <v>PPO</v>
          </cell>
          <cell r="C233" t="str">
            <v>MA</v>
          </cell>
          <cell r="D233" t="str">
            <v>6R</v>
          </cell>
          <cell r="E233" t="str">
            <v>RX0000000185</v>
          </cell>
          <cell r="F233" t="str">
            <v>$10/$25/$40</v>
          </cell>
          <cell r="G233" t="str">
            <v>$25/$60/$100</v>
          </cell>
          <cell r="H233">
            <v>63.49</v>
          </cell>
          <cell r="I233">
            <v>0.71699999999999997</v>
          </cell>
          <cell r="J233">
            <v>0.71699999999999997</v>
          </cell>
          <cell r="K233">
            <v>0.71699999999999997</v>
          </cell>
          <cell r="L233">
            <v>0.71699999999999997</v>
          </cell>
          <cell r="M233">
            <v>0.71699999999999997</v>
          </cell>
          <cell r="N233">
            <v>0.71699999999999997</v>
          </cell>
          <cell r="O233">
            <v>0.71699999999999997</v>
          </cell>
          <cell r="P233">
            <v>0.71699999999999997</v>
          </cell>
          <cell r="Q233">
            <v>0.71699999999999997</v>
          </cell>
          <cell r="R233">
            <v>0.71699999999999997</v>
          </cell>
          <cell r="S233">
            <v>0.71699999999999997</v>
          </cell>
          <cell r="T233">
            <v>0.71699999999999997</v>
          </cell>
          <cell r="U233">
            <v>0.71699999999999997</v>
          </cell>
          <cell r="V233">
            <v>0.71699999999999997</v>
          </cell>
          <cell r="W233">
            <v>0.71699999999999997</v>
          </cell>
        </row>
        <row r="234">
          <cell r="A234" t="str">
            <v>MA PPO RX0000000186</v>
          </cell>
          <cell r="B234" t="str">
            <v>PPO</v>
          </cell>
          <cell r="C234" t="str">
            <v>MA</v>
          </cell>
          <cell r="D234" t="str">
            <v>6S</v>
          </cell>
          <cell r="E234" t="str">
            <v>RX0000000186</v>
          </cell>
          <cell r="F234" t="str">
            <v>$10/$35/$50</v>
          </cell>
          <cell r="G234" t="str">
            <v>$20/$70/$150</v>
          </cell>
          <cell r="H234">
            <v>58.55</v>
          </cell>
          <cell r="I234">
            <v>0.63600000000000001</v>
          </cell>
          <cell r="J234">
            <v>0.63600000000000001</v>
          </cell>
          <cell r="K234">
            <v>0.63600000000000001</v>
          </cell>
          <cell r="L234">
            <v>0.63600000000000001</v>
          </cell>
          <cell r="M234">
            <v>0.63600000000000001</v>
          </cell>
          <cell r="N234">
            <v>0.63600000000000001</v>
          </cell>
          <cell r="O234">
            <v>0.63600000000000001</v>
          </cell>
          <cell r="P234">
            <v>0.63600000000000001</v>
          </cell>
          <cell r="Q234">
            <v>0.63600000000000001</v>
          </cell>
          <cell r="R234">
            <v>0.63600000000000001</v>
          </cell>
          <cell r="S234">
            <v>0.63600000000000001</v>
          </cell>
          <cell r="T234">
            <v>0.63600000000000001</v>
          </cell>
          <cell r="U234">
            <v>0.63600000000000001</v>
          </cell>
          <cell r="V234">
            <v>0.63600000000000001</v>
          </cell>
          <cell r="W234">
            <v>0.63600000000000001</v>
          </cell>
        </row>
        <row r="235">
          <cell r="A235" t="str">
            <v>MA PPO RX0000000193</v>
          </cell>
          <cell r="B235" t="str">
            <v>PPO</v>
          </cell>
          <cell r="C235" t="str">
            <v>MA</v>
          </cell>
          <cell r="D235" t="str">
            <v>6Z</v>
          </cell>
          <cell r="E235" t="str">
            <v>RX0000000193</v>
          </cell>
          <cell r="F235" t="str">
            <v>$10/$25/$40</v>
          </cell>
          <cell r="G235" t="str">
            <v>$10/$25/$40</v>
          </cell>
          <cell r="H235">
            <v>62.91</v>
          </cell>
          <cell r="I235">
            <v>0.76200000000000001</v>
          </cell>
          <cell r="J235">
            <v>0.76200000000000001</v>
          </cell>
          <cell r="K235">
            <v>0.76200000000000001</v>
          </cell>
          <cell r="L235">
            <v>0.76200000000000001</v>
          </cell>
          <cell r="M235">
            <v>0.76200000000000001</v>
          </cell>
          <cell r="N235">
            <v>0.76200000000000001</v>
          </cell>
          <cell r="O235">
            <v>0.76200000000000001</v>
          </cell>
          <cell r="P235">
            <v>0.76200000000000001</v>
          </cell>
          <cell r="Q235">
            <v>0.76200000000000001</v>
          </cell>
          <cell r="R235">
            <v>0.76200000000000001</v>
          </cell>
          <cell r="S235">
            <v>0.76200000000000001</v>
          </cell>
          <cell r="T235">
            <v>0.76200000000000001</v>
          </cell>
          <cell r="U235">
            <v>0.76200000000000001</v>
          </cell>
          <cell r="V235">
            <v>0.76200000000000001</v>
          </cell>
          <cell r="W235">
            <v>0.76200000000000001</v>
          </cell>
        </row>
        <row r="236">
          <cell r="A236" t="str">
            <v>MA PPO RX0000000202</v>
          </cell>
          <cell r="B236" t="str">
            <v>PPO</v>
          </cell>
          <cell r="C236" t="str">
            <v>MA</v>
          </cell>
          <cell r="D236" t="str">
            <v>7I</v>
          </cell>
          <cell r="E236" t="str">
            <v>RX0000000202</v>
          </cell>
          <cell r="F236" t="str">
            <v>$5/$30/$45</v>
          </cell>
          <cell r="G236" t="str">
            <v>$10/$75/$115</v>
          </cell>
          <cell r="H236">
            <v>65.959999999999994</v>
          </cell>
          <cell r="I236">
            <v>0.73499999999999999</v>
          </cell>
          <cell r="J236">
            <v>0.73499999999999999</v>
          </cell>
          <cell r="K236">
            <v>0.73499999999999999</v>
          </cell>
          <cell r="L236">
            <v>0.73499999999999999</v>
          </cell>
          <cell r="M236">
            <v>0.73499999999999999</v>
          </cell>
          <cell r="N236">
            <v>0.73499999999999999</v>
          </cell>
          <cell r="O236">
            <v>0.73499999999999999</v>
          </cell>
          <cell r="P236">
            <v>0.73499999999999999</v>
          </cell>
          <cell r="Q236">
            <v>0.73499999999999999</v>
          </cell>
          <cell r="R236">
            <v>0.73499999999999999</v>
          </cell>
          <cell r="S236">
            <v>0.73499999999999999</v>
          </cell>
          <cell r="T236">
            <v>0.73499999999999999</v>
          </cell>
          <cell r="U236">
            <v>0.73499999999999999</v>
          </cell>
          <cell r="V236">
            <v>0.73499999999999999</v>
          </cell>
          <cell r="W236">
            <v>0.73499999999999999</v>
          </cell>
        </row>
        <row r="237">
          <cell r="A237" t="str">
            <v>MA PPO RX0000000203</v>
          </cell>
          <cell r="B237" t="str">
            <v>PPO</v>
          </cell>
          <cell r="C237" t="str">
            <v>MA</v>
          </cell>
          <cell r="D237" t="str">
            <v>7J</v>
          </cell>
          <cell r="E237" t="str">
            <v>RX0000000203</v>
          </cell>
          <cell r="F237" t="str">
            <v>$15/$25/$50</v>
          </cell>
          <cell r="G237" t="str">
            <v>$30/$50/$150</v>
          </cell>
          <cell r="H237">
            <v>58.76</v>
          </cell>
          <cell r="I237">
            <v>0.66100000000000003</v>
          </cell>
          <cell r="J237">
            <v>0.66100000000000003</v>
          </cell>
          <cell r="K237">
            <v>0.66100000000000003</v>
          </cell>
          <cell r="L237">
            <v>0.66100000000000003</v>
          </cell>
          <cell r="M237">
            <v>0.66100000000000003</v>
          </cell>
          <cell r="N237">
            <v>0.66100000000000003</v>
          </cell>
          <cell r="O237">
            <v>0.66100000000000003</v>
          </cell>
          <cell r="P237">
            <v>0.66100000000000003</v>
          </cell>
          <cell r="Q237">
            <v>0.66100000000000003</v>
          </cell>
          <cell r="R237">
            <v>0.66100000000000003</v>
          </cell>
          <cell r="S237">
            <v>0.66100000000000003</v>
          </cell>
          <cell r="T237">
            <v>0.66100000000000003</v>
          </cell>
          <cell r="U237">
            <v>0.66100000000000003</v>
          </cell>
          <cell r="V237">
            <v>0.66100000000000003</v>
          </cell>
          <cell r="W237">
            <v>0.66100000000000003</v>
          </cell>
        </row>
        <row r="238">
          <cell r="A238" t="str">
            <v>MA PPO RX0000000204</v>
          </cell>
          <cell r="B238" t="str">
            <v>PPO</v>
          </cell>
          <cell r="C238" t="str">
            <v>MA</v>
          </cell>
          <cell r="D238" t="str">
            <v>7K</v>
          </cell>
          <cell r="E238" t="str">
            <v>RX0000000204</v>
          </cell>
          <cell r="F238" t="str">
            <v>$15/$30/$50</v>
          </cell>
          <cell r="G238" t="str">
            <v>$30/$60/$100</v>
          </cell>
          <cell r="H238">
            <v>56.88</v>
          </cell>
          <cell r="I238">
            <v>0.63100000000000001</v>
          </cell>
          <cell r="J238">
            <v>0.63100000000000001</v>
          </cell>
          <cell r="K238">
            <v>0.63100000000000001</v>
          </cell>
          <cell r="L238">
            <v>0.63100000000000001</v>
          </cell>
          <cell r="M238">
            <v>0.63100000000000001</v>
          </cell>
          <cell r="N238">
            <v>0.63100000000000001</v>
          </cell>
          <cell r="O238">
            <v>0.63100000000000001</v>
          </cell>
          <cell r="P238">
            <v>0.63100000000000001</v>
          </cell>
          <cell r="Q238">
            <v>0.63100000000000001</v>
          </cell>
          <cell r="R238">
            <v>0.63100000000000001</v>
          </cell>
          <cell r="S238">
            <v>0.63100000000000001</v>
          </cell>
          <cell r="T238">
            <v>0.63100000000000001</v>
          </cell>
          <cell r="U238">
            <v>0.63100000000000001</v>
          </cell>
          <cell r="V238">
            <v>0.63100000000000001</v>
          </cell>
          <cell r="W238">
            <v>0.63100000000000001</v>
          </cell>
        </row>
        <row r="239">
          <cell r="A239" t="str">
            <v>MA PPO RX0000000205</v>
          </cell>
          <cell r="B239" t="str">
            <v>PPO</v>
          </cell>
          <cell r="C239" t="str">
            <v>MA</v>
          </cell>
          <cell r="D239" t="str">
            <v>7L</v>
          </cell>
          <cell r="E239" t="str">
            <v>RX0000000205</v>
          </cell>
          <cell r="F239" t="str">
            <v>$10/$35/$50</v>
          </cell>
          <cell r="G239" t="str">
            <v>$20/$70/$150</v>
          </cell>
          <cell r="H239">
            <v>45.52</v>
          </cell>
          <cell r="I239">
            <v>0.52300000000000002</v>
          </cell>
          <cell r="J239">
            <v>0.52300000000000002</v>
          </cell>
          <cell r="K239">
            <v>0.52300000000000002</v>
          </cell>
          <cell r="L239">
            <v>0.52300000000000002</v>
          </cell>
          <cell r="M239"/>
          <cell r="N239"/>
          <cell r="O239"/>
          <cell r="P239"/>
          <cell r="Q239"/>
          <cell r="R239"/>
          <cell r="S239"/>
          <cell r="T239"/>
          <cell r="U239"/>
          <cell r="V239"/>
          <cell r="W239"/>
        </row>
        <row r="240">
          <cell r="A240" t="str">
            <v>MA PPO RX0000000206</v>
          </cell>
          <cell r="B240" t="str">
            <v>PPO</v>
          </cell>
          <cell r="C240" t="str">
            <v>MA</v>
          </cell>
          <cell r="D240" t="str">
            <v>7M</v>
          </cell>
          <cell r="E240" t="str">
            <v>RX0000000206</v>
          </cell>
          <cell r="F240" t="str">
            <v>$20/$35/$50</v>
          </cell>
          <cell r="G240" t="str">
            <v>$40/$70/$150</v>
          </cell>
          <cell r="H240">
            <v>52.48</v>
          </cell>
          <cell r="I240">
            <v>0.58199999999999996</v>
          </cell>
          <cell r="J240">
            <v>0.58199999999999996</v>
          </cell>
          <cell r="K240">
            <v>0.58199999999999996</v>
          </cell>
          <cell r="L240">
            <v>0.58199999999999996</v>
          </cell>
          <cell r="M240"/>
          <cell r="N240"/>
          <cell r="O240"/>
          <cell r="P240"/>
          <cell r="Q240"/>
          <cell r="R240"/>
          <cell r="S240"/>
          <cell r="T240"/>
          <cell r="U240"/>
          <cell r="V240"/>
          <cell r="W240"/>
        </row>
        <row r="241">
          <cell r="A241" t="str">
            <v>MA PPO RX0000000207</v>
          </cell>
          <cell r="B241" t="str">
            <v>PPO</v>
          </cell>
          <cell r="C241" t="str">
            <v>MA</v>
          </cell>
          <cell r="D241" t="str">
            <v>7N</v>
          </cell>
          <cell r="E241" t="str">
            <v>RX0000000207</v>
          </cell>
          <cell r="F241" t="str">
            <v>$10/$25/$50</v>
          </cell>
          <cell r="G241" t="str">
            <v>$20/$50/$150</v>
          </cell>
          <cell r="H241" t="str">
            <v>HDHP</v>
          </cell>
          <cell r="I241"/>
          <cell r="J241"/>
          <cell r="K241"/>
          <cell r="L241"/>
          <cell r="M241"/>
          <cell r="N241"/>
          <cell r="O241"/>
          <cell r="P241"/>
          <cell r="Q241"/>
          <cell r="R241"/>
          <cell r="S241"/>
          <cell r="T241"/>
          <cell r="U241"/>
          <cell r="V241"/>
          <cell r="W241"/>
        </row>
        <row r="242">
          <cell r="A242" t="str">
            <v>MA PPO RX0000000209</v>
          </cell>
          <cell r="B242" t="str">
            <v>PPO</v>
          </cell>
          <cell r="C242" t="str">
            <v>MA</v>
          </cell>
          <cell r="D242" t="str">
            <v>7P</v>
          </cell>
          <cell r="E242" t="str">
            <v>RX0000000209</v>
          </cell>
          <cell r="F242" t="str">
            <v>$10/$25/$40</v>
          </cell>
          <cell r="G242" t="str">
            <v>$20/$50/$80</v>
          </cell>
          <cell r="H242" t="str">
            <v>HDHP</v>
          </cell>
          <cell r="I242">
            <v>0.47299999999999998</v>
          </cell>
          <cell r="J242">
            <v>0.47299999999999998</v>
          </cell>
          <cell r="K242">
            <v>0.47299999999999998</v>
          </cell>
          <cell r="L242">
            <v>0.47299999999999998</v>
          </cell>
          <cell r="M242">
            <v>0.47299999999999998</v>
          </cell>
          <cell r="N242">
            <v>0.47299999999999998</v>
          </cell>
          <cell r="O242">
            <v>0.47299999999999998</v>
          </cell>
          <cell r="P242">
            <v>0.47299999999999998</v>
          </cell>
          <cell r="Q242">
            <v>0.47299999999999998</v>
          </cell>
          <cell r="R242">
            <v>0.47299999999999998</v>
          </cell>
          <cell r="S242">
            <v>0.47299999999999998</v>
          </cell>
          <cell r="T242">
            <v>0.47299999999999998</v>
          </cell>
          <cell r="U242">
            <v>0.47299999999999998</v>
          </cell>
          <cell r="V242">
            <v>0.47299999999999998</v>
          </cell>
          <cell r="W242">
            <v>0.47299999999999998</v>
          </cell>
        </row>
        <row r="243">
          <cell r="A243" t="str">
            <v>MA PPO RX0000000211</v>
          </cell>
          <cell r="B243" t="str">
            <v>PPO</v>
          </cell>
          <cell r="C243" t="str">
            <v>MA</v>
          </cell>
          <cell r="D243" t="str">
            <v>7R</v>
          </cell>
          <cell r="E243" t="str">
            <v>RX0000000211</v>
          </cell>
          <cell r="F243" t="str">
            <v>$10/$25/$45</v>
          </cell>
          <cell r="G243" t="str">
            <v>$10/$25/$45</v>
          </cell>
          <cell r="H243">
            <v>62.46</v>
          </cell>
          <cell r="I243">
            <v>0.75</v>
          </cell>
          <cell r="J243">
            <v>0.75</v>
          </cell>
          <cell r="K243">
            <v>0.75</v>
          </cell>
          <cell r="L243">
            <v>0.75</v>
          </cell>
          <cell r="M243">
            <v>0.75</v>
          </cell>
          <cell r="N243">
            <v>0.75</v>
          </cell>
          <cell r="O243">
            <v>0.75</v>
          </cell>
          <cell r="P243">
            <v>0.75</v>
          </cell>
          <cell r="Q243">
            <v>0.75</v>
          </cell>
          <cell r="R243">
            <v>0.75</v>
          </cell>
          <cell r="S243">
            <v>0.75</v>
          </cell>
          <cell r="T243">
            <v>0.75</v>
          </cell>
          <cell r="U243">
            <v>0.75</v>
          </cell>
          <cell r="V243">
            <v>0.75</v>
          </cell>
          <cell r="W243">
            <v>0.75</v>
          </cell>
        </row>
        <row r="244">
          <cell r="A244" t="str">
            <v>MA PPO RX0000000212</v>
          </cell>
          <cell r="B244" t="str">
            <v>PPO</v>
          </cell>
          <cell r="C244" t="str">
            <v>MA</v>
          </cell>
          <cell r="D244" t="str">
            <v>7S</v>
          </cell>
          <cell r="E244" t="str">
            <v>RX0000000212</v>
          </cell>
          <cell r="F244" t="str">
            <v>$10/$25/$40</v>
          </cell>
          <cell r="G244" t="str">
            <v>$20/$50/$80</v>
          </cell>
          <cell r="H244">
            <v>63.6</v>
          </cell>
          <cell r="I244">
            <v>0.72099999999999997</v>
          </cell>
          <cell r="J244">
            <v>0.72099999999999997</v>
          </cell>
          <cell r="K244">
            <v>0.72099999999999997</v>
          </cell>
          <cell r="L244">
            <v>0.72099999999999997</v>
          </cell>
          <cell r="M244">
            <v>0.72099999999999997</v>
          </cell>
          <cell r="N244">
            <v>0.72099999999999997</v>
          </cell>
          <cell r="O244">
            <v>0.72099999999999997</v>
          </cell>
          <cell r="P244">
            <v>0.72099999999999997</v>
          </cell>
          <cell r="Q244">
            <v>0.72099999999999997</v>
          </cell>
          <cell r="R244">
            <v>0.72099999999999997</v>
          </cell>
          <cell r="S244">
            <v>0.72099999999999997</v>
          </cell>
          <cell r="T244">
            <v>0.72099999999999997</v>
          </cell>
          <cell r="U244">
            <v>0.72099999999999997</v>
          </cell>
          <cell r="V244">
            <v>0.72099999999999997</v>
          </cell>
          <cell r="W244">
            <v>0.72099999999999997</v>
          </cell>
        </row>
        <row r="245">
          <cell r="A245" t="str">
            <v>MA PPO RX0000000214</v>
          </cell>
          <cell r="B245" t="str">
            <v>PPO</v>
          </cell>
          <cell r="C245" t="str">
            <v>MA</v>
          </cell>
          <cell r="D245" t="str">
            <v>7V</v>
          </cell>
          <cell r="E245" t="str">
            <v>RX0000000214</v>
          </cell>
          <cell r="F245" t="str">
            <v>$10/$25/$45</v>
          </cell>
          <cell r="G245" t="str">
            <v>$20/$50/$90</v>
          </cell>
          <cell r="H245">
            <v>63</v>
          </cell>
          <cell r="I245">
            <v>0.70799999999999996</v>
          </cell>
          <cell r="J245">
            <v>0.70799999999999996</v>
          </cell>
          <cell r="K245">
            <v>0.70799999999999996</v>
          </cell>
          <cell r="L245">
            <v>0.70799999999999996</v>
          </cell>
          <cell r="M245">
            <v>0.70799999999999996</v>
          </cell>
          <cell r="N245">
            <v>0.70799999999999996</v>
          </cell>
          <cell r="O245">
            <v>0.70799999999999996</v>
          </cell>
          <cell r="P245">
            <v>0.70799999999999996</v>
          </cell>
          <cell r="Q245">
            <v>0.70799999999999996</v>
          </cell>
          <cell r="R245">
            <v>0.70799999999999996</v>
          </cell>
          <cell r="S245">
            <v>0.70799999999999996</v>
          </cell>
          <cell r="T245">
            <v>0.70799999999999996</v>
          </cell>
          <cell r="U245">
            <v>0.70799999999999996</v>
          </cell>
          <cell r="V245">
            <v>0.70799999999999996</v>
          </cell>
          <cell r="W245">
            <v>0.70799999999999996</v>
          </cell>
        </row>
        <row r="246">
          <cell r="A246" t="str">
            <v>MA PPO RX0000000217</v>
          </cell>
          <cell r="B246" t="str">
            <v>PPO</v>
          </cell>
          <cell r="C246" t="str">
            <v>MA</v>
          </cell>
          <cell r="D246" t="str">
            <v>7Y</v>
          </cell>
          <cell r="E246" t="str">
            <v>RX0000000217</v>
          </cell>
          <cell r="F246"/>
          <cell r="G246"/>
          <cell r="H246" t="str">
            <v>HDHP</v>
          </cell>
          <cell r="I246"/>
          <cell r="J246"/>
          <cell r="K246"/>
          <cell r="L246"/>
          <cell r="M246"/>
          <cell r="N246"/>
          <cell r="O246"/>
          <cell r="P246"/>
          <cell r="Q246"/>
          <cell r="R246"/>
          <cell r="S246"/>
          <cell r="T246"/>
          <cell r="U246"/>
          <cell r="V246"/>
          <cell r="W246"/>
        </row>
        <row r="247">
          <cell r="A247" t="str">
            <v>MA PPO RX0000000223</v>
          </cell>
          <cell r="B247" t="str">
            <v>PPO</v>
          </cell>
          <cell r="C247" t="str">
            <v>MA</v>
          </cell>
          <cell r="D247" t="str">
            <v>8G</v>
          </cell>
          <cell r="E247" t="str">
            <v>RX0000000223</v>
          </cell>
          <cell r="F247" t="str">
            <v>$15/$30/$50</v>
          </cell>
          <cell r="G247" t="str">
            <v>$15/$30/$50</v>
          </cell>
          <cell r="H247">
            <v>57.62</v>
          </cell>
          <cell r="I247">
            <v>0.66200000000000003</v>
          </cell>
          <cell r="J247">
            <v>0.66200000000000003</v>
          </cell>
          <cell r="K247">
            <v>0.66200000000000003</v>
          </cell>
          <cell r="L247">
            <v>0.66200000000000003</v>
          </cell>
          <cell r="M247">
            <v>0.66200000000000003</v>
          </cell>
          <cell r="N247">
            <v>0.66200000000000003</v>
          </cell>
          <cell r="O247">
            <v>0.66200000000000003</v>
          </cell>
          <cell r="P247">
            <v>0.66200000000000003</v>
          </cell>
          <cell r="Q247">
            <v>0.66200000000000003</v>
          </cell>
          <cell r="R247">
            <v>0.66200000000000003</v>
          </cell>
          <cell r="S247">
            <v>0.66200000000000003</v>
          </cell>
          <cell r="T247">
            <v>0.66200000000000003</v>
          </cell>
          <cell r="U247">
            <v>0.66200000000000003</v>
          </cell>
          <cell r="V247">
            <v>0.66200000000000003</v>
          </cell>
          <cell r="W247">
            <v>0.66200000000000003</v>
          </cell>
        </row>
        <row r="248">
          <cell r="A248" t="str">
            <v>MA PPO RX0000000225</v>
          </cell>
          <cell r="B248" t="str">
            <v>PPO</v>
          </cell>
          <cell r="C248" t="str">
            <v>MA</v>
          </cell>
          <cell r="D248" t="str">
            <v>8I</v>
          </cell>
          <cell r="E248" t="str">
            <v>RX0000000225</v>
          </cell>
          <cell r="F248" t="str">
            <v>$15/$30/$40</v>
          </cell>
          <cell r="G248" t="str">
            <v>$30/$60/$120</v>
          </cell>
          <cell r="H248">
            <v>58.02</v>
          </cell>
          <cell r="I248">
            <v>0.63400000000000001</v>
          </cell>
          <cell r="J248">
            <v>0.63400000000000001</v>
          </cell>
          <cell r="K248">
            <v>0.63400000000000001</v>
          </cell>
          <cell r="L248">
            <v>0.63400000000000001</v>
          </cell>
          <cell r="M248"/>
          <cell r="N248"/>
          <cell r="O248"/>
          <cell r="P248"/>
          <cell r="Q248"/>
          <cell r="R248"/>
          <cell r="S248"/>
          <cell r="T248"/>
          <cell r="U248"/>
          <cell r="V248"/>
          <cell r="W248"/>
        </row>
        <row r="249">
          <cell r="A249" t="str">
            <v>MA PPO RX0000000231</v>
          </cell>
          <cell r="B249" t="str">
            <v>PPO</v>
          </cell>
          <cell r="C249" t="str">
            <v>MA</v>
          </cell>
          <cell r="D249" t="str">
            <v>8O</v>
          </cell>
          <cell r="E249" t="str">
            <v>RX0000000231</v>
          </cell>
          <cell r="F249" t="str">
            <v>$10/$30/$50</v>
          </cell>
          <cell r="G249" t="str">
            <v>$20/$60/$150</v>
          </cell>
          <cell r="H249">
            <v>60.45</v>
          </cell>
          <cell r="I249">
            <v>0.66100000000000003</v>
          </cell>
          <cell r="J249">
            <v>0.66100000000000003</v>
          </cell>
          <cell r="K249">
            <v>0.66100000000000003</v>
          </cell>
          <cell r="L249">
            <v>0.66100000000000003</v>
          </cell>
          <cell r="M249">
            <v>0.66100000000000003</v>
          </cell>
          <cell r="N249">
            <v>0.66100000000000003</v>
          </cell>
          <cell r="O249">
            <v>0.66100000000000003</v>
          </cell>
          <cell r="P249"/>
          <cell r="Q249"/>
          <cell r="R249"/>
          <cell r="S249"/>
          <cell r="T249"/>
          <cell r="U249"/>
          <cell r="V249"/>
          <cell r="W249"/>
        </row>
        <row r="250">
          <cell r="A250" t="str">
            <v>MA PPO RX0000000235</v>
          </cell>
          <cell r="B250" t="str">
            <v>PPO</v>
          </cell>
          <cell r="C250" t="str">
            <v>MA</v>
          </cell>
          <cell r="D250" t="str">
            <v>8S</v>
          </cell>
          <cell r="E250" t="str">
            <v>RX0000000235</v>
          </cell>
          <cell r="F250" t="str">
            <v>$5/25% max $75/50% max $75</v>
          </cell>
          <cell r="G250" t="str">
            <v>$5/25% max $75/50% max $75</v>
          </cell>
          <cell r="H250">
            <v>63.39</v>
          </cell>
          <cell r="I250">
            <v>0.77</v>
          </cell>
          <cell r="J250">
            <v>0.77</v>
          </cell>
          <cell r="K250">
            <v>0.77</v>
          </cell>
          <cell r="L250">
            <v>0.77</v>
          </cell>
          <cell r="M250">
            <v>0.77</v>
          </cell>
          <cell r="N250">
            <v>0.77</v>
          </cell>
          <cell r="O250">
            <v>0.77</v>
          </cell>
          <cell r="P250">
            <v>0.77</v>
          </cell>
          <cell r="Q250">
            <v>0.77</v>
          </cell>
          <cell r="R250">
            <v>0.77</v>
          </cell>
          <cell r="S250">
            <v>0.77</v>
          </cell>
          <cell r="T250">
            <v>0.77</v>
          </cell>
          <cell r="U250">
            <v>0.77</v>
          </cell>
          <cell r="V250">
            <v>0.77</v>
          </cell>
          <cell r="W250">
            <v>0.77</v>
          </cell>
        </row>
        <row r="251">
          <cell r="A251" t="str">
            <v>MA PPO RX0000000236</v>
          </cell>
          <cell r="B251" t="str">
            <v>PPO</v>
          </cell>
          <cell r="C251" t="str">
            <v>MA</v>
          </cell>
          <cell r="D251" t="str">
            <v>8T</v>
          </cell>
          <cell r="E251" t="str">
            <v>RX0000000236</v>
          </cell>
          <cell r="F251" t="str">
            <v>$10/$25/$40 (excludes birth control)</v>
          </cell>
          <cell r="G251" t="str">
            <v>$10/$25/$40 (excludes birth control)</v>
          </cell>
          <cell r="H251">
            <v>60.63</v>
          </cell>
          <cell r="I251">
            <v>0.74099999999999999</v>
          </cell>
          <cell r="J251">
            <v>0.74099999999999999</v>
          </cell>
          <cell r="K251">
            <v>0.74099999999999999</v>
          </cell>
          <cell r="L251">
            <v>0.74099999999999999</v>
          </cell>
          <cell r="M251">
            <v>0.74099999999999999</v>
          </cell>
          <cell r="N251">
            <v>0.74099999999999999</v>
          </cell>
          <cell r="O251">
            <v>0.74099999999999999</v>
          </cell>
          <cell r="P251">
            <v>0.74099999999999999</v>
          </cell>
          <cell r="Q251">
            <v>0.74099999999999999</v>
          </cell>
          <cell r="R251">
            <v>0.74099999999999999</v>
          </cell>
          <cell r="S251">
            <v>0.74099999999999999</v>
          </cell>
          <cell r="T251">
            <v>0.74099999999999999</v>
          </cell>
          <cell r="U251">
            <v>0.74099999999999999</v>
          </cell>
          <cell r="V251">
            <v>0.74099999999999999</v>
          </cell>
          <cell r="W251">
            <v>0.74099999999999999</v>
          </cell>
        </row>
        <row r="252">
          <cell r="A252" t="str">
            <v>MA PPO RX0000000237</v>
          </cell>
          <cell r="B252" t="str">
            <v>PPO</v>
          </cell>
          <cell r="C252" t="str">
            <v>MA</v>
          </cell>
          <cell r="D252" t="str">
            <v>8U</v>
          </cell>
          <cell r="E252" t="str">
            <v>RX0000000237</v>
          </cell>
          <cell r="F252" t="str">
            <v>$10/$25/$40 (excludes birth control)</v>
          </cell>
          <cell r="G252" t="str">
            <v>$30/$75/$120 (excludes birth control)</v>
          </cell>
          <cell r="H252">
            <v>61.67</v>
          </cell>
          <cell r="I252">
            <v>0.70599999999999996</v>
          </cell>
          <cell r="J252">
            <v>0.70599999999999996</v>
          </cell>
          <cell r="K252">
            <v>0.70599999999999996</v>
          </cell>
          <cell r="L252">
            <v>0.70599999999999996</v>
          </cell>
          <cell r="M252">
            <v>0.70599999999999996</v>
          </cell>
          <cell r="N252">
            <v>0.70599999999999996</v>
          </cell>
          <cell r="O252">
            <v>0.70599999999999996</v>
          </cell>
          <cell r="P252">
            <v>0.70599999999999996</v>
          </cell>
          <cell r="Q252">
            <v>0.70599999999999996</v>
          </cell>
          <cell r="R252">
            <v>0.70599999999999996</v>
          </cell>
          <cell r="S252">
            <v>0.70599999999999996</v>
          </cell>
          <cell r="T252">
            <v>0.70599999999999996</v>
          </cell>
          <cell r="U252">
            <v>0.70599999999999996</v>
          </cell>
          <cell r="V252">
            <v>0.70599999999999996</v>
          </cell>
          <cell r="W252">
            <v>0.70599999999999996</v>
          </cell>
        </row>
        <row r="253">
          <cell r="A253" t="str">
            <v>MA PPO RX0000000238</v>
          </cell>
          <cell r="B253" t="str">
            <v>PPO</v>
          </cell>
          <cell r="C253" t="str">
            <v>MA</v>
          </cell>
          <cell r="D253" t="str">
            <v>8V</v>
          </cell>
          <cell r="E253" t="str">
            <v>RX0000000238</v>
          </cell>
          <cell r="F253" t="str">
            <v>$10/$25/$40 (excludes birth control)</v>
          </cell>
          <cell r="G253" t="str">
            <v>$20/$50/$120 (excludes birth control)</v>
          </cell>
          <cell r="H253">
            <v>61.49</v>
          </cell>
          <cell r="I253">
            <v>0.70299999999999996</v>
          </cell>
          <cell r="J253">
            <v>0.70299999999999996</v>
          </cell>
          <cell r="K253">
            <v>0.70299999999999996</v>
          </cell>
          <cell r="L253">
            <v>0.70299999999999996</v>
          </cell>
          <cell r="M253">
            <v>0.70299999999999996</v>
          </cell>
          <cell r="N253">
            <v>0.70299999999999996</v>
          </cell>
          <cell r="O253">
            <v>0.70299999999999996</v>
          </cell>
          <cell r="P253">
            <v>0.70299999999999996</v>
          </cell>
          <cell r="Q253">
            <v>0.70299999999999996</v>
          </cell>
          <cell r="R253">
            <v>0.70299999999999996</v>
          </cell>
          <cell r="S253">
            <v>0.70299999999999996</v>
          </cell>
          <cell r="T253">
            <v>0.70299999999999996</v>
          </cell>
          <cell r="U253">
            <v>0.70299999999999996</v>
          </cell>
          <cell r="V253">
            <v>0.70299999999999996</v>
          </cell>
          <cell r="W253">
            <v>0.70299999999999996</v>
          </cell>
        </row>
        <row r="254">
          <cell r="A254" t="str">
            <v>MA PPO RX0000000239</v>
          </cell>
          <cell r="B254" t="str">
            <v>PPO</v>
          </cell>
          <cell r="C254" t="str">
            <v>MA</v>
          </cell>
          <cell r="D254" t="str">
            <v>8W</v>
          </cell>
          <cell r="E254" t="str">
            <v>RX0000000239</v>
          </cell>
          <cell r="F254" t="str">
            <v>$10/$20/$30</v>
          </cell>
          <cell r="G254" t="str">
            <v>$20/$40/$60</v>
          </cell>
          <cell r="H254">
            <v>66.98</v>
          </cell>
          <cell r="I254">
            <v>0.79700000000000004</v>
          </cell>
          <cell r="J254">
            <v>0.79700000000000004</v>
          </cell>
          <cell r="K254">
            <v>0.79700000000000004</v>
          </cell>
          <cell r="L254">
            <v>0.79700000000000004</v>
          </cell>
          <cell r="M254">
            <v>0.79700000000000004</v>
          </cell>
          <cell r="N254">
            <v>0.79700000000000004</v>
          </cell>
          <cell r="O254">
            <v>0.79700000000000004</v>
          </cell>
          <cell r="P254">
            <v>0.79700000000000004</v>
          </cell>
          <cell r="Q254">
            <v>0.79700000000000004</v>
          </cell>
          <cell r="R254">
            <v>0.79700000000000004</v>
          </cell>
          <cell r="S254">
            <v>0.79700000000000004</v>
          </cell>
          <cell r="T254">
            <v>0.79700000000000004</v>
          </cell>
          <cell r="U254">
            <v>0.79700000000000004</v>
          </cell>
          <cell r="V254">
            <v>0.79700000000000004</v>
          </cell>
          <cell r="W254">
            <v>0.79700000000000004</v>
          </cell>
        </row>
        <row r="255">
          <cell r="A255" t="str">
            <v>MA PPO RX0000000240</v>
          </cell>
          <cell r="B255" t="str">
            <v>PPO</v>
          </cell>
          <cell r="C255" t="str">
            <v>MA</v>
          </cell>
          <cell r="D255" t="str">
            <v>8X</v>
          </cell>
          <cell r="E255" t="str">
            <v>RX0000000240</v>
          </cell>
          <cell r="F255" t="str">
            <v>$6/$20/$30</v>
          </cell>
          <cell r="G255" t="str">
            <v>$12/$30/$40</v>
          </cell>
          <cell r="H255">
            <v>69.37</v>
          </cell>
          <cell r="I255">
            <v>0.85699999999999998</v>
          </cell>
          <cell r="J255">
            <v>0.85699999999999998</v>
          </cell>
          <cell r="K255">
            <v>0.85699999999999998</v>
          </cell>
          <cell r="L255">
            <v>0.85699999999999998</v>
          </cell>
          <cell r="M255">
            <v>0.85699999999999998</v>
          </cell>
          <cell r="N255">
            <v>0.85699999999999998</v>
          </cell>
          <cell r="O255">
            <v>0.85699999999999998</v>
          </cell>
          <cell r="P255">
            <v>0.85699999999999998</v>
          </cell>
          <cell r="Q255">
            <v>0.85699999999999998</v>
          </cell>
          <cell r="R255">
            <v>0.85699999999999998</v>
          </cell>
          <cell r="S255">
            <v>0.85699999999999998</v>
          </cell>
          <cell r="T255">
            <v>0.85699999999999998</v>
          </cell>
          <cell r="U255">
            <v>0.85699999999999998</v>
          </cell>
          <cell r="V255">
            <v>0.85699999999999998</v>
          </cell>
          <cell r="W255">
            <v>0.85699999999999998</v>
          </cell>
        </row>
        <row r="256">
          <cell r="A256" t="str">
            <v>MA PPO RX0000000241</v>
          </cell>
          <cell r="B256" t="str">
            <v>PPO</v>
          </cell>
          <cell r="C256" t="str">
            <v>MA</v>
          </cell>
          <cell r="D256" t="str">
            <v>8Y</v>
          </cell>
          <cell r="E256" t="str">
            <v>RX0000000241</v>
          </cell>
          <cell r="F256" t="str">
            <v>$15/50%/50%</v>
          </cell>
          <cell r="G256" t="str">
            <v>$30/50%/50%</v>
          </cell>
          <cell r="H256">
            <v>30.12</v>
          </cell>
          <cell r="I256">
            <v>0.35299999999999998</v>
          </cell>
          <cell r="J256">
            <v>0.35299999999999998</v>
          </cell>
          <cell r="K256">
            <v>0.35299999999999998</v>
          </cell>
          <cell r="L256">
            <v>0.35299999999999998</v>
          </cell>
          <cell r="M256">
            <v>0.35299999999999998</v>
          </cell>
          <cell r="N256">
            <v>0.35299999999999998</v>
          </cell>
          <cell r="O256">
            <v>0.35299999999999998</v>
          </cell>
          <cell r="P256">
            <v>0.35299999999999998</v>
          </cell>
          <cell r="Q256">
            <v>0.35299999999999998</v>
          </cell>
          <cell r="R256">
            <v>0.35299999999999998</v>
          </cell>
          <cell r="S256">
            <v>0.35299999999999998</v>
          </cell>
          <cell r="T256">
            <v>0.35299999999999998</v>
          </cell>
          <cell r="U256">
            <v>0.35299999999999998</v>
          </cell>
          <cell r="V256">
            <v>0.35299999999999998</v>
          </cell>
          <cell r="W256">
            <v>0.35299999999999998</v>
          </cell>
        </row>
        <row r="257">
          <cell r="A257" t="str">
            <v>MA PPO RX0000000243</v>
          </cell>
          <cell r="B257" t="str">
            <v>PPO</v>
          </cell>
          <cell r="C257" t="str">
            <v>MA</v>
          </cell>
          <cell r="D257" t="str">
            <v>9A</v>
          </cell>
          <cell r="E257" t="str">
            <v>RX0000000243</v>
          </cell>
          <cell r="F257" t="str">
            <v>$0/$30/$30</v>
          </cell>
          <cell r="G257" t="str">
            <v>$0/$30/$50</v>
          </cell>
          <cell r="H257">
            <v>70.72</v>
          </cell>
          <cell r="I257">
            <v>0.86899999999999999</v>
          </cell>
          <cell r="J257">
            <v>0.86899999999999999</v>
          </cell>
          <cell r="K257">
            <v>0.86899999999999999</v>
          </cell>
          <cell r="L257">
            <v>0.86899999999999999</v>
          </cell>
          <cell r="M257">
            <v>0.86899999999999999</v>
          </cell>
          <cell r="N257">
            <v>0.86899999999999999</v>
          </cell>
          <cell r="O257">
            <v>0.86899999999999999</v>
          </cell>
          <cell r="P257">
            <v>0.86899999999999999</v>
          </cell>
          <cell r="Q257">
            <v>0.86899999999999999</v>
          </cell>
          <cell r="R257">
            <v>0.86899999999999999</v>
          </cell>
          <cell r="S257">
            <v>0.86899999999999999</v>
          </cell>
          <cell r="T257">
            <v>0.86899999999999999</v>
          </cell>
          <cell r="U257">
            <v>0.86899999999999999</v>
          </cell>
          <cell r="V257">
            <v>0.86899999999999999</v>
          </cell>
          <cell r="W257">
            <v>0.86899999999999999</v>
          </cell>
        </row>
        <row r="258">
          <cell r="A258" t="str">
            <v>MA PPO RX0000000244</v>
          </cell>
          <cell r="B258" t="str">
            <v>PPO</v>
          </cell>
          <cell r="C258" t="str">
            <v>MA</v>
          </cell>
          <cell r="D258" t="str">
            <v>9B</v>
          </cell>
          <cell r="E258" t="str">
            <v>RX0000000244</v>
          </cell>
          <cell r="F258" t="str">
            <v>$15/$30/$45</v>
          </cell>
          <cell r="G258" t="str">
            <v>$15/$30/$45</v>
          </cell>
          <cell r="H258">
            <v>58.05</v>
          </cell>
          <cell r="I258">
            <v>0.67300000000000004</v>
          </cell>
          <cell r="J258">
            <v>0.67300000000000004</v>
          </cell>
          <cell r="K258">
            <v>0.67300000000000004</v>
          </cell>
          <cell r="L258">
            <v>0.67300000000000004</v>
          </cell>
          <cell r="M258">
            <v>0.67300000000000004</v>
          </cell>
          <cell r="N258">
            <v>0.67300000000000004</v>
          </cell>
          <cell r="O258">
            <v>0.67300000000000004</v>
          </cell>
          <cell r="P258">
            <v>0.67300000000000004</v>
          </cell>
          <cell r="Q258">
            <v>0.67300000000000004</v>
          </cell>
          <cell r="R258">
            <v>0.67300000000000004</v>
          </cell>
          <cell r="S258">
            <v>0.67300000000000004</v>
          </cell>
          <cell r="T258">
            <v>0.67300000000000004</v>
          </cell>
          <cell r="U258">
            <v>0.67300000000000004</v>
          </cell>
          <cell r="V258">
            <v>0.67300000000000004</v>
          </cell>
          <cell r="W258">
            <v>0.67300000000000004</v>
          </cell>
        </row>
        <row r="259">
          <cell r="A259" t="str">
            <v>MA PPO RX0000000257</v>
          </cell>
          <cell r="B259" t="str">
            <v>PPO</v>
          </cell>
          <cell r="C259" t="str">
            <v>MA</v>
          </cell>
          <cell r="D259" t="str">
            <v>9O</v>
          </cell>
          <cell r="E259" t="str">
            <v>RX0000000257</v>
          </cell>
          <cell r="F259" t="str">
            <v>$5/$20/$35</v>
          </cell>
          <cell r="G259" t="str">
            <v>$5/$20/$35</v>
          </cell>
          <cell r="H259">
            <v>69.45</v>
          </cell>
          <cell r="I259">
            <v>0.88400000000000001</v>
          </cell>
          <cell r="J259">
            <v>0.88400000000000001</v>
          </cell>
          <cell r="K259">
            <v>0.88400000000000001</v>
          </cell>
          <cell r="L259">
            <v>0.88400000000000001</v>
          </cell>
          <cell r="M259">
            <v>0.88400000000000001</v>
          </cell>
          <cell r="N259">
            <v>0.88400000000000001</v>
          </cell>
          <cell r="O259">
            <v>0.88400000000000001</v>
          </cell>
          <cell r="P259">
            <v>0.88400000000000001</v>
          </cell>
          <cell r="Q259">
            <v>0.88400000000000001</v>
          </cell>
          <cell r="R259">
            <v>0.88400000000000001</v>
          </cell>
          <cell r="S259">
            <v>0.88400000000000001</v>
          </cell>
          <cell r="T259">
            <v>0.88400000000000001</v>
          </cell>
          <cell r="U259">
            <v>0.88400000000000001</v>
          </cell>
          <cell r="V259">
            <v>0.88400000000000001</v>
          </cell>
          <cell r="W259">
            <v>0.88400000000000001</v>
          </cell>
        </row>
        <row r="260">
          <cell r="A260" t="str">
            <v>MA PPO RX0000000258</v>
          </cell>
          <cell r="B260" t="str">
            <v>PPO</v>
          </cell>
          <cell r="C260" t="str">
            <v>MA</v>
          </cell>
          <cell r="D260" t="str">
            <v>9P</v>
          </cell>
          <cell r="E260" t="str">
            <v>RX0000000258</v>
          </cell>
          <cell r="F260" t="str">
            <v>$10/$35/$50</v>
          </cell>
          <cell r="G260" t="str">
            <v>$20/$70/$150</v>
          </cell>
          <cell r="H260">
            <v>52.01</v>
          </cell>
          <cell r="I260">
            <v>0.56299999999999994</v>
          </cell>
          <cell r="J260">
            <v>0.56299999999999994</v>
          </cell>
          <cell r="K260">
            <v>0.56299999999999994</v>
          </cell>
          <cell r="L260">
            <v>0.56299999999999994</v>
          </cell>
          <cell r="M260">
            <v>0.56299999999999994</v>
          </cell>
          <cell r="N260">
            <v>0.56299999999999994</v>
          </cell>
          <cell r="O260">
            <v>0.56299999999999994</v>
          </cell>
          <cell r="P260">
            <v>0.56299999999999994</v>
          </cell>
          <cell r="Q260">
            <v>0.56299999999999994</v>
          </cell>
          <cell r="R260">
            <v>0.56299999999999994</v>
          </cell>
          <cell r="S260">
            <v>0.56299999999999994</v>
          </cell>
          <cell r="T260">
            <v>0.56299999999999994</v>
          </cell>
          <cell r="U260">
            <v>0.56299999999999994</v>
          </cell>
          <cell r="V260">
            <v>0.56299999999999994</v>
          </cell>
          <cell r="W260">
            <v>0.56299999999999994</v>
          </cell>
        </row>
        <row r="261">
          <cell r="A261" t="str">
            <v>MA PPO RX0000000259</v>
          </cell>
          <cell r="B261" t="str">
            <v>PPO</v>
          </cell>
          <cell r="C261" t="str">
            <v>MA</v>
          </cell>
          <cell r="D261" t="str">
            <v>9Q</v>
          </cell>
          <cell r="E261" t="str">
            <v>RX0000000259</v>
          </cell>
          <cell r="F261" t="str">
            <v>$20/$20/$20</v>
          </cell>
          <cell r="G261" t="str">
            <v>$40/$40/$40</v>
          </cell>
          <cell r="H261">
            <v>67.78</v>
          </cell>
          <cell r="I261">
            <v>0.80500000000000005</v>
          </cell>
          <cell r="J261">
            <v>0.80500000000000005</v>
          </cell>
          <cell r="K261">
            <v>0.80500000000000005</v>
          </cell>
          <cell r="L261">
            <v>0.80500000000000005</v>
          </cell>
          <cell r="M261">
            <v>0.80500000000000005</v>
          </cell>
          <cell r="N261">
            <v>0.80500000000000005</v>
          </cell>
          <cell r="O261">
            <v>0.80500000000000005</v>
          </cell>
          <cell r="P261">
            <v>0.80500000000000005</v>
          </cell>
          <cell r="Q261">
            <v>0.80500000000000005</v>
          </cell>
          <cell r="R261">
            <v>0.80500000000000005</v>
          </cell>
          <cell r="S261">
            <v>0.80500000000000005</v>
          </cell>
          <cell r="T261">
            <v>0.80500000000000005</v>
          </cell>
          <cell r="U261">
            <v>0.80500000000000005</v>
          </cell>
          <cell r="V261">
            <v>0.80500000000000005</v>
          </cell>
          <cell r="W261">
            <v>0.80500000000000005</v>
          </cell>
        </row>
        <row r="262">
          <cell r="A262" t="str">
            <v>MA PPO RX0000000260</v>
          </cell>
          <cell r="B262" t="str">
            <v>PPO</v>
          </cell>
          <cell r="C262" t="str">
            <v>MA</v>
          </cell>
          <cell r="D262" t="str">
            <v>9R</v>
          </cell>
          <cell r="E262" t="str">
            <v>RX0000000260</v>
          </cell>
          <cell r="F262" t="str">
            <v>$10/$30/$60</v>
          </cell>
          <cell r="G262" t="str">
            <v>$20/$60/$180</v>
          </cell>
          <cell r="H262">
            <v>59.29</v>
          </cell>
          <cell r="I262">
            <v>0.64800000000000002</v>
          </cell>
          <cell r="J262">
            <v>0.64800000000000002</v>
          </cell>
          <cell r="K262">
            <v>0.64800000000000002</v>
          </cell>
          <cell r="L262">
            <v>0.64800000000000002</v>
          </cell>
          <cell r="M262">
            <v>0.64800000000000002</v>
          </cell>
          <cell r="N262">
            <v>0.64800000000000002</v>
          </cell>
          <cell r="O262">
            <v>0.64800000000000002</v>
          </cell>
          <cell r="P262">
            <v>0.64800000000000002</v>
          </cell>
          <cell r="Q262">
            <v>0.64800000000000002</v>
          </cell>
          <cell r="R262">
            <v>0.64800000000000002</v>
          </cell>
          <cell r="S262">
            <v>0.64800000000000002</v>
          </cell>
          <cell r="T262">
            <v>0.64800000000000002</v>
          </cell>
          <cell r="U262">
            <v>0.64800000000000002</v>
          </cell>
          <cell r="V262">
            <v>0.64800000000000002</v>
          </cell>
          <cell r="W262">
            <v>0.64800000000000002</v>
          </cell>
        </row>
        <row r="263">
          <cell r="A263" t="str">
            <v>MA PPO RX0000000261</v>
          </cell>
          <cell r="B263" t="str">
            <v>PPO</v>
          </cell>
          <cell r="C263" t="str">
            <v>MA</v>
          </cell>
          <cell r="D263" t="str">
            <v>9S</v>
          </cell>
          <cell r="E263" t="str">
            <v>RX0000000261</v>
          </cell>
          <cell r="F263" t="str">
            <v>$15/50%/50%</v>
          </cell>
          <cell r="G263" t="str">
            <v>$30/50%/50%</v>
          </cell>
          <cell r="H263">
            <v>27.68</v>
          </cell>
          <cell r="I263">
            <v>0.313</v>
          </cell>
          <cell r="J263">
            <v>0.313</v>
          </cell>
          <cell r="K263">
            <v>0.313</v>
          </cell>
          <cell r="L263">
            <v>0.313</v>
          </cell>
          <cell r="M263">
            <v>0.313</v>
          </cell>
          <cell r="N263">
            <v>0.313</v>
          </cell>
          <cell r="O263">
            <v>0.313</v>
          </cell>
          <cell r="P263">
            <v>0.313</v>
          </cell>
          <cell r="Q263">
            <v>0.313</v>
          </cell>
          <cell r="R263">
            <v>0.313</v>
          </cell>
          <cell r="S263">
            <v>0.313</v>
          </cell>
          <cell r="T263">
            <v>0.313</v>
          </cell>
          <cell r="U263">
            <v>0.313</v>
          </cell>
          <cell r="V263">
            <v>0.313</v>
          </cell>
          <cell r="W263">
            <v>0.313</v>
          </cell>
        </row>
        <row r="264">
          <cell r="A264" t="str">
            <v>MA PPO RX0000000262</v>
          </cell>
          <cell r="B264" t="str">
            <v>PPO</v>
          </cell>
          <cell r="C264" t="str">
            <v>MA</v>
          </cell>
          <cell r="D264" t="str">
            <v>9T</v>
          </cell>
          <cell r="E264" t="str">
            <v>RX0000000262</v>
          </cell>
          <cell r="F264" t="str">
            <v>$10/$25/$45</v>
          </cell>
          <cell r="G264" t="str">
            <v>$20/$50/$90</v>
          </cell>
          <cell r="H264">
            <v>58.9</v>
          </cell>
          <cell r="I264">
            <v>0.65600000000000003</v>
          </cell>
          <cell r="J264">
            <v>0.65600000000000003</v>
          </cell>
          <cell r="K264">
            <v>0.65600000000000003</v>
          </cell>
          <cell r="L264">
            <v>0.65600000000000003</v>
          </cell>
          <cell r="M264">
            <v>0.65600000000000003</v>
          </cell>
          <cell r="N264">
            <v>0.65600000000000003</v>
          </cell>
          <cell r="O264">
            <v>0.65600000000000003</v>
          </cell>
          <cell r="P264">
            <v>0.65600000000000003</v>
          </cell>
          <cell r="Q264">
            <v>0.65600000000000003</v>
          </cell>
          <cell r="R264">
            <v>0.65600000000000003</v>
          </cell>
          <cell r="S264">
            <v>0.65600000000000003</v>
          </cell>
          <cell r="T264">
            <v>0.65600000000000003</v>
          </cell>
          <cell r="U264">
            <v>0.65600000000000003</v>
          </cell>
          <cell r="V264">
            <v>0.65600000000000003</v>
          </cell>
          <cell r="W264">
            <v>0.65600000000000003</v>
          </cell>
        </row>
        <row r="265">
          <cell r="A265" t="str">
            <v>MA PPO RX0000000263</v>
          </cell>
          <cell r="B265" t="str">
            <v>PPO</v>
          </cell>
          <cell r="C265" t="str">
            <v>MA</v>
          </cell>
          <cell r="D265" t="str">
            <v>9U</v>
          </cell>
          <cell r="E265" t="str">
            <v>RX0000000263</v>
          </cell>
          <cell r="F265" t="str">
            <v>$10/$25/$40</v>
          </cell>
          <cell r="G265" t="str">
            <v>$20/$50/$120</v>
          </cell>
          <cell r="H265">
            <v>55.77</v>
          </cell>
          <cell r="I265">
            <v>0.623</v>
          </cell>
          <cell r="J265">
            <v>0.623</v>
          </cell>
          <cell r="K265">
            <v>0.623</v>
          </cell>
          <cell r="L265">
            <v>0.623</v>
          </cell>
          <cell r="M265">
            <v>0.623</v>
          </cell>
          <cell r="N265">
            <v>0.623</v>
          </cell>
          <cell r="O265">
            <v>0.623</v>
          </cell>
          <cell r="P265">
            <v>0.623</v>
          </cell>
          <cell r="Q265">
            <v>0.623</v>
          </cell>
          <cell r="R265">
            <v>0.623</v>
          </cell>
          <cell r="S265">
            <v>0.623</v>
          </cell>
          <cell r="T265">
            <v>0.623</v>
          </cell>
          <cell r="U265">
            <v>0.623</v>
          </cell>
          <cell r="V265">
            <v>0.623</v>
          </cell>
          <cell r="W265">
            <v>0.623</v>
          </cell>
        </row>
        <row r="266">
          <cell r="A266" t="str">
            <v>MA PPO RX0000000264</v>
          </cell>
          <cell r="B266" t="str">
            <v>PPO</v>
          </cell>
          <cell r="C266" t="str">
            <v>MA</v>
          </cell>
          <cell r="D266" t="str">
            <v>9V</v>
          </cell>
          <cell r="E266" t="str">
            <v>RX0000000264</v>
          </cell>
          <cell r="F266" t="str">
            <v>$10/$25/$40</v>
          </cell>
          <cell r="G266" t="str">
            <v>$20/$50/$120</v>
          </cell>
          <cell r="H266">
            <v>48.76</v>
          </cell>
          <cell r="I266">
            <v>0.55000000000000004</v>
          </cell>
          <cell r="J266">
            <v>0.55000000000000004</v>
          </cell>
          <cell r="K266">
            <v>0.55000000000000004</v>
          </cell>
          <cell r="L266">
            <v>0.55000000000000004</v>
          </cell>
          <cell r="M266">
            <v>0.55000000000000004</v>
          </cell>
          <cell r="N266">
            <v>0.55000000000000004</v>
          </cell>
          <cell r="O266">
            <v>0.55000000000000004</v>
          </cell>
          <cell r="P266">
            <v>0.55000000000000004</v>
          </cell>
          <cell r="Q266">
            <v>0.55000000000000004</v>
          </cell>
          <cell r="R266">
            <v>0.55000000000000004</v>
          </cell>
          <cell r="S266">
            <v>0.55000000000000004</v>
          </cell>
          <cell r="T266">
            <v>0.55000000000000004</v>
          </cell>
          <cell r="U266">
            <v>0.55000000000000004</v>
          </cell>
          <cell r="V266">
            <v>0.55000000000000004</v>
          </cell>
          <cell r="W266">
            <v>0.55000000000000004</v>
          </cell>
        </row>
        <row r="267">
          <cell r="A267" t="str">
            <v>MA PPO RX0000000265</v>
          </cell>
          <cell r="B267" t="str">
            <v>PPO</v>
          </cell>
          <cell r="C267" t="str">
            <v>MA</v>
          </cell>
          <cell r="D267" t="str">
            <v>9W</v>
          </cell>
          <cell r="E267" t="str">
            <v>RX0000000265</v>
          </cell>
          <cell r="F267" t="str">
            <v>$10/$35/$50</v>
          </cell>
          <cell r="G267" t="str">
            <v>$20/$70/$150</v>
          </cell>
          <cell r="H267">
            <v>45.52</v>
          </cell>
          <cell r="I267">
            <v>0.50900000000000001</v>
          </cell>
          <cell r="J267">
            <v>0.50900000000000001</v>
          </cell>
          <cell r="K267">
            <v>0.50900000000000001</v>
          </cell>
          <cell r="L267">
            <v>0.50900000000000001</v>
          </cell>
          <cell r="M267">
            <v>0.50900000000000001</v>
          </cell>
          <cell r="N267">
            <v>0.50900000000000001</v>
          </cell>
          <cell r="O267">
            <v>0.50900000000000001</v>
          </cell>
          <cell r="P267">
            <v>0.50900000000000001</v>
          </cell>
          <cell r="Q267">
            <v>0.50900000000000001</v>
          </cell>
          <cell r="R267">
            <v>0.50900000000000001</v>
          </cell>
          <cell r="S267">
            <v>0.50900000000000001</v>
          </cell>
          <cell r="T267">
            <v>0.50900000000000001</v>
          </cell>
          <cell r="U267">
            <v>0.50900000000000001</v>
          </cell>
          <cell r="V267">
            <v>0.50900000000000001</v>
          </cell>
          <cell r="W267">
            <v>0.50900000000000001</v>
          </cell>
        </row>
        <row r="268">
          <cell r="A268" t="str">
            <v>MA PPO RX0000000266</v>
          </cell>
          <cell r="B268" t="str">
            <v>PPO</v>
          </cell>
          <cell r="C268" t="str">
            <v>MA</v>
          </cell>
          <cell r="D268" t="str">
            <v>9X</v>
          </cell>
          <cell r="E268" t="str">
            <v>RX0000000266</v>
          </cell>
          <cell r="F268" t="str">
            <v>$10/$25/$40</v>
          </cell>
          <cell r="G268" t="str">
            <v>$20/$50/$120</v>
          </cell>
          <cell r="H268">
            <v>55.77</v>
          </cell>
          <cell r="I268">
            <v>0.623</v>
          </cell>
          <cell r="J268">
            <v>0.623</v>
          </cell>
          <cell r="K268">
            <v>0.623</v>
          </cell>
          <cell r="L268">
            <v>0.623</v>
          </cell>
          <cell r="M268">
            <v>0.623</v>
          </cell>
          <cell r="N268">
            <v>0.623</v>
          </cell>
          <cell r="O268">
            <v>0.623</v>
          </cell>
          <cell r="P268">
            <v>0.623</v>
          </cell>
          <cell r="Q268">
            <v>0.623</v>
          </cell>
          <cell r="R268">
            <v>0.623</v>
          </cell>
          <cell r="S268">
            <v>0.623</v>
          </cell>
          <cell r="T268">
            <v>0.623</v>
          </cell>
          <cell r="U268">
            <v>0.623</v>
          </cell>
          <cell r="V268">
            <v>0.623</v>
          </cell>
          <cell r="W268">
            <v>0.623</v>
          </cell>
        </row>
        <row r="269">
          <cell r="A269" t="str">
            <v>MA PPO RX0000000267</v>
          </cell>
          <cell r="B269" t="str">
            <v>PPO</v>
          </cell>
          <cell r="C269" t="str">
            <v>MA</v>
          </cell>
          <cell r="D269" t="str">
            <v>9Y</v>
          </cell>
          <cell r="E269" t="str">
            <v>RX0000000267</v>
          </cell>
          <cell r="F269" t="str">
            <v>$15/$30/$50</v>
          </cell>
          <cell r="G269" t="str">
            <v>$30/$60/$150</v>
          </cell>
          <cell r="H269">
            <v>47.4</v>
          </cell>
          <cell r="I269">
            <v>0.52200000000000002</v>
          </cell>
          <cell r="J269">
            <v>0.52200000000000002</v>
          </cell>
          <cell r="K269">
            <v>0.52200000000000002</v>
          </cell>
          <cell r="L269">
            <v>0.52200000000000002</v>
          </cell>
          <cell r="M269">
            <v>0.52200000000000002</v>
          </cell>
          <cell r="N269">
            <v>0.52200000000000002</v>
          </cell>
          <cell r="O269">
            <v>0.52200000000000002</v>
          </cell>
          <cell r="P269">
            <v>0.52200000000000002</v>
          </cell>
          <cell r="Q269">
            <v>0.52200000000000002</v>
          </cell>
          <cell r="R269">
            <v>0.52200000000000002</v>
          </cell>
          <cell r="S269">
            <v>0.52200000000000002</v>
          </cell>
          <cell r="T269">
            <v>0.52200000000000002</v>
          </cell>
          <cell r="U269">
            <v>0.52200000000000002</v>
          </cell>
          <cell r="V269">
            <v>0.52200000000000002</v>
          </cell>
          <cell r="W269">
            <v>0.52200000000000002</v>
          </cell>
        </row>
        <row r="270">
          <cell r="A270" t="str">
            <v>MA PPO RX0000000271</v>
          </cell>
          <cell r="B270" t="str">
            <v>PPO</v>
          </cell>
          <cell r="C270" t="str">
            <v>MA</v>
          </cell>
          <cell r="D270" t="str">
            <v>A3</v>
          </cell>
          <cell r="E270" t="str">
            <v>RX0000000271</v>
          </cell>
          <cell r="F270" t="str">
            <v>$5/$10/$25</v>
          </cell>
          <cell r="G270" t="str">
            <v>$10/$20/$75</v>
          </cell>
          <cell r="H270">
            <v>77.099999999999994</v>
          </cell>
          <cell r="I270">
            <v>1</v>
          </cell>
          <cell r="J270">
            <v>1</v>
          </cell>
          <cell r="K270">
            <v>1</v>
          </cell>
          <cell r="L270">
            <v>1</v>
          </cell>
          <cell r="M270">
            <v>1</v>
          </cell>
          <cell r="N270">
            <v>1</v>
          </cell>
          <cell r="O270">
            <v>1</v>
          </cell>
          <cell r="P270">
            <v>1</v>
          </cell>
          <cell r="Q270">
            <v>1</v>
          </cell>
          <cell r="R270">
            <v>1</v>
          </cell>
          <cell r="S270">
            <v>1</v>
          </cell>
          <cell r="T270">
            <v>1</v>
          </cell>
          <cell r="U270">
            <v>1</v>
          </cell>
          <cell r="V270">
            <v>1</v>
          </cell>
          <cell r="W270">
            <v>1</v>
          </cell>
        </row>
        <row r="271">
          <cell r="A271" t="str">
            <v>MA PPO RX0000000276</v>
          </cell>
          <cell r="B271" t="str">
            <v>PPO</v>
          </cell>
          <cell r="C271" t="str">
            <v>MA</v>
          </cell>
          <cell r="D271" t="str">
            <v>B3</v>
          </cell>
          <cell r="E271" t="str">
            <v>RX0000000276</v>
          </cell>
          <cell r="F271" t="str">
            <v>$10/$15/$30</v>
          </cell>
          <cell r="G271" t="str">
            <v>$20/$30/$90</v>
          </cell>
          <cell r="H271">
            <v>69.209999999999994</v>
          </cell>
          <cell r="I271">
            <v>0.84799999999999998</v>
          </cell>
          <cell r="J271">
            <v>0.84799999999999998</v>
          </cell>
          <cell r="K271">
            <v>0.84799999999999998</v>
          </cell>
          <cell r="L271">
            <v>0.84799999999999998</v>
          </cell>
          <cell r="M271">
            <v>0.84799999999999998</v>
          </cell>
          <cell r="N271">
            <v>0.84799999999999998</v>
          </cell>
          <cell r="O271">
            <v>0.84799999999999998</v>
          </cell>
          <cell r="P271">
            <v>0.84799999999999998</v>
          </cell>
          <cell r="Q271">
            <v>0.84799999999999998</v>
          </cell>
          <cell r="R271">
            <v>0.84799999999999998</v>
          </cell>
          <cell r="S271">
            <v>0.84799999999999998</v>
          </cell>
          <cell r="T271">
            <v>0.84799999999999998</v>
          </cell>
          <cell r="U271">
            <v>0.84799999999999998</v>
          </cell>
          <cell r="V271">
            <v>0.84799999999999998</v>
          </cell>
          <cell r="W271">
            <v>0.84799999999999998</v>
          </cell>
        </row>
        <row r="272">
          <cell r="A272" t="str">
            <v>MA PPO RX0000000280</v>
          </cell>
          <cell r="B272" t="str">
            <v>PPO</v>
          </cell>
          <cell r="C272" t="str">
            <v>MA</v>
          </cell>
          <cell r="D272" t="str">
            <v>C3</v>
          </cell>
          <cell r="E272" t="str">
            <v>RX0000000280</v>
          </cell>
          <cell r="F272" t="str">
            <v>$10/$25/$40</v>
          </cell>
          <cell r="G272" t="str">
            <v>$20/$50/$120</v>
          </cell>
          <cell r="H272">
            <v>63.65</v>
          </cell>
          <cell r="I272">
            <v>0.72</v>
          </cell>
          <cell r="J272">
            <v>0.72</v>
          </cell>
          <cell r="K272">
            <v>0.72</v>
          </cell>
          <cell r="L272">
            <v>0.72</v>
          </cell>
          <cell r="M272">
            <v>0.72</v>
          </cell>
          <cell r="N272">
            <v>0.72</v>
          </cell>
          <cell r="O272">
            <v>0.72</v>
          </cell>
          <cell r="P272">
            <v>0.72</v>
          </cell>
          <cell r="Q272">
            <v>0.72</v>
          </cell>
          <cell r="R272">
            <v>0.72</v>
          </cell>
          <cell r="S272">
            <v>0.72</v>
          </cell>
          <cell r="T272">
            <v>0.72</v>
          </cell>
          <cell r="U272">
            <v>0.72</v>
          </cell>
          <cell r="V272">
            <v>0.72</v>
          </cell>
          <cell r="W272">
            <v>0.72</v>
          </cell>
        </row>
        <row r="273">
          <cell r="A273" t="str">
            <v>MA PPO RX0000000292</v>
          </cell>
          <cell r="B273" t="str">
            <v>PPO</v>
          </cell>
          <cell r="C273" t="str">
            <v>MA</v>
          </cell>
          <cell r="D273" t="str">
            <v>D3</v>
          </cell>
          <cell r="E273" t="str">
            <v>RX0000000292</v>
          </cell>
          <cell r="F273" t="str">
            <v>$5/$10/$25</v>
          </cell>
          <cell r="G273" t="str">
            <v>$10/$20/$75</v>
          </cell>
          <cell r="H273">
            <v>74.2</v>
          </cell>
          <cell r="I273">
            <v>0.96499999999999997</v>
          </cell>
          <cell r="J273">
            <v>0.96499999999999997</v>
          </cell>
          <cell r="K273">
            <v>0.96499999999999997</v>
          </cell>
          <cell r="L273">
            <v>0.96499999999999997</v>
          </cell>
          <cell r="M273">
            <v>0.96499999999999997</v>
          </cell>
          <cell r="N273">
            <v>0.96499999999999997</v>
          </cell>
          <cell r="O273">
            <v>0.96499999999999997</v>
          </cell>
          <cell r="P273">
            <v>0.96499999999999997</v>
          </cell>
          <cell r="Q273">
            <v>0.96499999999999997</v>
          </cell>
          <cell r="R273">
            <v>0.96499999999999997</v>
          </cell>
          <cell r="S273">
            <v>0.96499999999999997</v>
          </cell>
          <cell r="T273">
            <v>0.96499999999999997</v>
          </cell>
          <cell r="U273">
            <v>0.96499999999999997</v>
          </cell>
          <cell r="V273">
            <v>0.96499999999999997</v>
          </cell>
          <cell r="W273">
            <v>0.96499999999999997</v>
          </cell>
        </row>
        <row r="274">
          <cell r="A274" t="str">
            <v>MA PPO RX0000000300</v>
          </cell>
          <cell r="B274" t="str">
            <v>PPO</v>
          </cell>
          <cell r="C274" t="str">
            <v>MA</v>
          </cell>
          <cell r="D274" t="str">
            <v>E4</v>
          </cell>
          <cell r="E274" t="str">
            <v>RX0000000300</v>
          </cell>
          <cell r="F274" t="str">
            <v>$5/$15/$35</v>
          </cell>
          <cell r="G274" t="str">
            <v>$10/$30/$105</v>
          </cell>
          <cell r="H274">
            <v>73.27</v>
          </cell>
          <cell r="I274">
            <v>0.91600000000000004</v>
          </cell>
          <cell r="J274">
            <v>0.91600000000000004</v>
          </cell>
          <cell r="K274">
            <v>0.91600000000000004</v>
          </cell>
          <cell r="L274">
            <v>0.91600000000000004</v>
          </cell>
          <cell r="M274">
            <v>0.91600000000000004</v>
          </cell>
          <cell r="N274">
            <v>0.91600000000000004</v>
          </cell>
          <cell r="O274">
            <v>0.91600000000000004</v>
          </cell>
          <cell r="P274">
            <v>0.91600000000000004</v>
          </cell>
          <cell r="Q274">
            <v>0.91600000000000004</v>
          </cell>
          <cell r="R274">
            <v>0.91600000000000004</v>
          </cell>
          <cell r="S274">
            <v>0.91600000000000004</v>
          </cell>
          <cell r="T274">
            <v>0.91600000000000004</v>
          </cell>
          <cell r="U274">
            <v>0.91600000000000004</v>
          </cell>
          <cell r="V274">
            <v>0.91600000000000004</v>
          </cell>
          <cell r="W274">
            <v>0.91600000000000004</v>
          </cell>
        </row>
        <row r="275">
          <cell r="A275" t="str">
            <v>MA PPO RX0000000304</v>
          </cell>
          <cell r="B275" t="str">
            <v>PPO</v>
          </cell>
          <cell r="C275" t="str">
            <v>MA</v>
          </cell>
          <cell r="D275" t="str">
            <v>E8</v>
          </cell>
          <cell r="E275" t="str">
            <v>RX0000000304</v>
          </cell>
          <cell r="F275" t="str">
            <v>$10/$20/$40</v>
          </cell>
          <cell r="G275" t="str">
            <v>$20/$40/$120</v>
          </cell>
          <cell r="H275">
            <v>65.739999999999995</v>
          </cell>
          <cell r="I275">
            <v>0.76800000000000002</v>
          </cell>
          <cell r="J275">
            <v>0.76800000000000002</v>
          </cell>
          <cell r="K275">
            <v>0.76800000000000002</v>
          </cell>
          <cell r="L275">
            <v>0.76800000000000002</v>
          </cell>
          <cell r="M275">
            <v>0.76800000000000002</v>
          </cell>
          <cell r="N275">
            <v>0.76800000000000002</v>
          </cell>
          <cell r="O275">
            <v>0.76800000000000002</v>
          </cell>
          <cell r="P275">
            <v>0.76800000000000002</v>
          </cell>
          <cell r="Q275">
            <v>0.76800000000000002</v>
          </cell>
          <cell r="R275">
            <v>0.76800000000000002</v>
          </cell>
          <cell r="S275">
            <v>0.76800000000000002</v>
          </cell>
          <cell r="T275">
            <v>0.76800000000000002</v>
          </cell>
          <cell r="U275">
            <v>0.76800000000000002</v>
          </cell>
          <cell r="V275">
            <v>0.76800000000000002</v>
          </cell>
          <cell r="W275">
            <v>0.76800000000000002</v>
          </cell>
        </row>
        <row r="276">
          <cell r="A276" t="str">
            <v>MA PPO RX0000000306</v>
          </cell>
          <cell r="B276" t="str">
            <v>PPO</v>
          </cell>
          <cell r="C276" t="str">
            <v>MA</v>
          </cell>
          <cell r="D276" t="str">
            <v>EA</v>
          </cell>
          <cell r="E276" t="str">
            <v>RX0000000306</v>
          </cell>
          <cell r="F276" t="str">
            <v>5/20/30/50</v>
          </cell>
          <cell r="G276" t="str">
            <v>10/40/60/150</v>
          </cell>
          <cell r="H276">
            <v>53.74</v>
          </cell>
          <cell r="I276">
            <v>0.59799999999999998</v>
          </cell>
          <cell r="J276">
            <v>0.59799999999999998</v>
          </cell>
          <cell r="K276">
            <v>0.59799999999999998</v>
          </cell>
          <cell r="L276">
            <v>0.59799999999999998</v>
          </cell>
          <cell r="M276">
            <v>0.59799999999999998</v>
          </cell>
          <cell r="N276">
            <v>0.59799999999999998</v>
          </cell>
          <cell r="O276">
            <v>0.59799999999999998</v>
          </cell>
          <cell r="P276"/>
          <cell r="Q276"/>
          <cell r="R276"/>
          <cell r="S276"/>
          <cell r="T276"/>
          <cell r="U276"/>
          <cell r="V276"/>
          <cell r="W276"/>
        </row>
        <row r="277">
          <cell r="A277" t="str">
            <v>MA PPO RX0000000307</v>
          </cell>
          <cell r="B277" t="str">
            <v>PPO</v>
          </cell>
          <cell r="C277" t="str">
            <v>MA</v>
          </cell>
          <cell r="D277" t="str">
            <v>EB</v>
          </cell>
          <cell r="E277" t="str">
            <v>RX0000000307</v>
          </cell>
          <cell r="F277" t="str">
            <v>5/15/30/50</v>
          </cell>
          <cell r="G277" t="str">
            <v>10/30/60/150</v>
          </cell>
          <cell r="H277">
            <v>56.35</v>
          </cell>
          <cell r="I277">
            <v>0.623</v>
          </cell>
          <cell r="J277">
            <v>0.623</v>
          </cell>
          <cell r="K277">
            <v>0.623</v>
          </cell>
          <cell r="L277">
            <v>0.623</v>
          </cell>
          <cell r="M277">
            <v>0.623</v>
          </cell>
          <cell r="N277">
            <v>0.623</v>
          </cell>
          <cell r="O277">
            <v>0.623</v>
          </cell>
          <cell r="P277"/>
          <cell r="Q277"/>
          <cell r="R277"/>
          <cell r="S277"/>
          <cell r="T277"/>
          <cell r="U277"/>
          <cell r="V277"/>
          <cell r="W277"/>
        </row>
        <row r="278">
          <cell r="A278" t="str">
            <v>MA PPO RX0000000308</v>
          </cell>
          <cell r="B278" t="str">
            <v>PPO</v>
          </cell>
          <cell r="C278" t="str">
            <v>MA</v>
          </cell>
          <cell r="D278" t="str">
            <v>EC</v>
          </cell>
          <cell r="E278" t="str">
            <v>RX0000000308</v>
          </cell>
          <cell r="F278" t="str">
            <v>5/15/35/50</v>
          </cell>
          <cell r="G278" t="str">
            <v>10/30/70/150</v>
          </cell>
          <cell r="H278">
            <v>54.66</v>
          </cell>
          <cell r="I278">
            <v>0.59399999999999997</v>
          </cell>
          <cell r="J278">
            <v>0.59399999999999997</v>
          </cell>
          <cell r="K278">
            <v>0.59399999999999997</v>
          </cell>
          <cell r="L278">
            <v>0.59399999999999997</v>
          </cell>
          <cell r="M278">
            <v>0.59399999999999997</v>
          </cell>
          <cell r="N278">
            <v>0.59399999999999997</v>
          </cell>
          <cell r="O278">
            <v>0.59399999999999997</v>
          </cell>
          <cell r="P278"/>
          <cell r="Q278"/>
          <cell r="R278"/>
          <cell r="S278"/>
          <cell r="T278"/>
          <cell r="U278"/>
          <cell r="V278"/>
          <cell r="W278"/>
        </row>
        <row r="279">
          <cell r="A279" t="str">
            <v>MA PPO RX0000000309</v>
          </cell>
          <cell r="B279" t="str">
            <v>PPO</v>
          </cell>
          <cell r="C279" t="str">
            <v>MA</v>
          </cell>
          <cell r="D279" t="str">
            <v>ED</v>
          </cell>
          <cell r="E279" t="str">
            <v>RX0000000309</v>
          </cell>
          <cell r="F279" t="str">
            <v>5/15/25/40</v>
          </cell>
          <cell r="G279" t="str">
            <v>10/30/50/120</v>
          </cell>
          <cell r="H279">
            <v>59.38</v>
          </cell>
          <cell r="I279">
            <v>0.67200000000000004</v>
          </cell>
          <cell r="J279">
            <v>0.67200000000000004</v>
          </cell>
          <cell r="K279">
            <v>0.67200000000000004</v>
          </cell>
          <cell r="L279">
            <v>0.67200000000000004</v>
          </cell>
          <cell r="M279">
            <v>0.67200000000000004</v>
          </cell>
          <cell r="N279">
            <v>0.67200000000000004</v>
          </cell>
          <cell r="O279">
            <v>0.67200000000000004</v>
          </cell>
          <cell r="P279"/>
          <cell r="Q279"/>
          <cell r="R279"/>
          <cell r="S279"/>
          <cell r="T279"/>
          <cell r="U279"/>
          <cell r="V279"/>
          <cell r="W279"/>
        </row>
        <row r="280">
          <cell r="A280" t="str">
            <v>MA PPO RX0000000310</v>
          </cell>
          <cell r="B280" t="str">
            <v>PPO</v>
          </cell>
          <cell r="C280" t="str">
            <v>MA</v>
          </cell>
          <cell r="D280" t="str">
            <v>EE</v>
          </cell>
          <cell r="E280" t="str">
            <v>RX0000000310</v>
          </cell>
          <cell r="F280" t="str">
            <v>5/20/30/50 - 250/500 deductible</v>
          </cell>
          <cell r="G280" t="str">
            <v>10/40/60/150</v>
          </cell>
          <cell r="H280">
            <v>44.55</v>
          </cell>
          <cell r="I280">
            <v>0.49099999999999999</v>
          </cell>
          <cell r="J280">
            <v>0.49099999999999999</v>
          </cell>
          <cell r="K280">
            <v>0.49099999999999999</v>
          </cell>
          <cell r="L280">
            <v>0.49099999999999999</v>
          </cell>
          <cell r="M280">
            <v>0.49099999999999999</v>
          </cell>
          <cell r="N280">
            <v>0.49099999999999999</v>
          </cell>
          <cell r="O280">
            <v>0.49099999999999999</v>
          </cell>
          <cell r="P280"/>
          <cell r="Q280"/>
          <cell r="R280"/>
          <cell r="S280"/>
          <cell r="T280"/>
          <cell r="U280"/>
          <cell r="V280"/>
          <cell r="W280"/>
        </row>
        <row r="281">
          <cell r="A281" t="str">
            <v>MA PPO RX0000000311</v>
          </cell>
          <cell r="B281" t="str">
            <v>PPO</v>
          </cell>
          <cell r="C281" t="str">
            <v>MA</v>
          </cell>
          <cell r="D281" t="str">
            <v>EF</v>
          </cell>
          <cell r="E281" t="str">
            <v>RX0000000311</v>
          </cell>
          <cell r="F281" t="str">
            <v>5/20/30/50</v>
          </cell>
          <cell r="G281" t="str">
            <v>15/60/90/150</v>
          </cell>
          <cell r="H281">
            <v>53.83</v>
          </cell>
          <cell r="I281">
            <v>0.59599999999999997</v>
          </cell>
          <cell r="J281">
            <v>0.59599999999999997</v>
          </cell>
          <cell r="K281">
            <v>0.59599999999999997</v>
          </cell>
          <cell r="L281">
            <v>0.59599999999999997</v>
          </cell>
          <cell r="M281">
            <v>0.59599999999999997</v>
          </cell>
          <cell r="N281">
            <v>0.59599999999999997</v>
          </cell>
          <cell r="O281">
            <v>0.59599999999999997</v>
          </cell>
          <cell r="P281"/>
          <cell r="Q281"/>
          <cell r="R281"/>
          <cell r="S281"/>
          <cell r="T281"/>
          <cell r="U281"/>
          <cell r="V281"/>
          <cell r="W281"/>
        </row>
        <row r="282">
          <cell r="A282" t="str">
            <v>MA PPO RX0000000312</v>
          </cell>
          <cell r="B282" t="str">
            <v>PPO</v>
          </cell>
          <cell r="C282" t="str">
            <v>MA</v>
          </cell>
          <cell r="D282" t="str">
            <v>EG</v>
          </cell>
          <cell r="E282" t="str">
            <v>RX0000000312</v>
          </cell>
          <cell r="F282" t="str">
            <v>5/15/30/45</v>
          </cell>
          <cell r="G282" t="str">
            <v>10/30/60/135</v>
          </cell>
          <cell r="H282">
            <v>56.87</v>
          </cell>
          <cell r="I282">
            <v>0.622</v>
          </cell>
          <cell r="J282">
            <v>0.622</v>
          </cell>
          <cell r="K282">
            <v>0.622</v>
          </cell>
          <cell r="L282">
            <v>0.622</v>
          </cell>
          <cell r="M282">
            <v>0.622</v>
          </cell>
          <cell r="N282">
            <v>0.622</v>
          </cell>
          <cell r="O282">
            <v>0.622</v>
          </cell>
          <cell r="P282"/>
          <cell r="Q282"/>
          <cell r="R282"/>
          <cell r="S282"/>
          <cell r="T282"/>
          <cell r="U282"/>
          <cell r="V282"/>
          <cell r="W282"/>
        </row>
        <row r="283">
          <cell r="A283" t="str">
            <v>MA PPO RX0000000313</v>
          </cell>
          <cell r="B283" t="str">
            <v>PPO</v>
          </cell>
          <cell r="C283" t="str">
            <v>MA</v>
          </cell>
          <cell r="D283" t="str">
            <v>EH</v>
          </cell>
          <cell r="E283" t="str">
            <v>RX0000000313</v>
          </cell>
          <cell r="F283" t="str">
            <v>5/20/50%/50%</v>
          </cell>
          <cell r="G283" t="str">
            <v>10/40/50%/50%</v>
          </cell>
          <cell r="H283">
            <v>28.06</v>
          </cell>
          <cell r="I283">
            <v>0.32900000000000001</v>
          </cell>
          <cell r="J283">
            <v>0.32900000000000001</v>
          </cell>
          <cell r="K283">
            <v>0.32900000000000001</v>
          </cell>
          <cell r="L283">
            <v>0.32900000000000001</v>
          </cell>
          <cell r="M283">
            <v>0.32900000000000001</v>
          </cell>
          <cell r="N283">
            <v>0.32900000000000001</v>
          </cell>
          <cell r="O283">
            <v>0.32900000000000001</v>
          </cell>
          <cell r="P283"/>
          <cell r="Q283"/>
          <cell r="R283"/>
          <cell r="S283"/>
          <cell r="T283"/>
          <cell r="U283"/>
          <cell r="V283"/>
          <cell r="W283"/>
        </row>
        <row r="284">
          <cell r="A284" t="str">
            <v>MA PPO RX0000000314</v>
          </cell>
          <cell r="B284" t="str">
            <v>PPO</v>
          </cell>
          <cell r="C284" t="str">
            <v>MA</v>
          </cell>
          <cell r="D284" t="str">
            <v>EI</v>
          </cell>
          <cell r="E284" t="str">
            <v>RX0000000314</v>
          </cell>
          <cell r="F284" t="str">
            <v>5/20/50%/50% - 250/500 deductible</v>
          </cell>
          <cell r="G284" t="str">
            <v>10/40/50%/50%</v>
          </cell>
          <cell r="H284">
            <v>25.67</v>
          </cell>
          <cell r="I284">
            <v>0.28999999999999998</v>
          </cell>
          <cell r="J284">
            <v>0.28999999999999998</v>
          </cell>
          <cell r="K284">
            <v>0.28999999999999998</v>
          </cell>
          <cell r="L284">
            <v>0.28999999999999998</v>
          </cell>
          <cell r="M284">
            <v>0.28999999999999998</v>
          </cell>
          <cell r="N284">
            <v>0.28999999999999998</v>
          </cell>
          <cell r="O284">
            <v>0.28999999999999998</v>
          </cell>
          <cell r="P284"/>
          <cell r="Q284"/>
          <cell r="R284"/>
          <cell r="S284"/>
          <cell r="T284"/>
          <cell r="U284"/>
          <cell r="V284"/>
          <cell r="W284"/>
        </row>
        <row r="285">
          <cell r="A285" t="str">
            <v>MA PPO RX0000000315</v>
          </cell>
          <cell r="B285" t="str">
            <v>PPO</v>
          </cell>
          <cell r="C285" t="str">
            <v>MA</v>
          </cell>
          <cell r="D285" t="str">
            <v>EJ</v>
          </cell>
          <cell r="E285" t="str">
            <v>RX0000000315</v>
          </cell>
          <cell r="F285" t="str">
            <v>5/15/25/40 - 250/500 deductible</v>
          </cell>
          <cell r="G285" t="str">
            <v>10/30/50/120</v>
          </cell>
          <cell r="H285">
            <v>45.76</v>
          </cell>
          <cell r="I285">
            <v>0.51600000000000001</v>
          </cell>
          <cell r="J285">
            <v>0.51600000000000001</v>
          </cell>
          <cell r="K285">
            <v>0.51600000000000001</v>
          </cell>
          <cell r="L285">
            <v>0.51600000000000001</v>
          </cell>
          <cell r="M285">
            <v>0.51600000000000001</v>
          </cell>
          <cell r="N285">
            <v>0.51600000000000001</v>
          </cell>
          <cell r="O285">
            <v>0.51600000000000001</v>
          </cell>
          <cell r="P285"/>
          <cell r="Q285"/>
          <cell r="R285"/>
          <cell r="S285"/>
          <cell r="T285"/>
          <cell r="U285"/>
          <cell r="V285"/>
          <cell r="W285"/>
        </row>
        <row r="286">
          <cell r="A286" t="str">
            <v>MA PPO RX0000000316</v>
          </cell>
          <cell r="B286" t="str">
            <v>PPO</v>
          </cell>
          <cell r="C286" t="str">
            <v>MA</v>
          </cell>
          <cell r="D286" t="str">
            <v>EK</v>
          </cell>
          <cell r="E286" t="str">
            <v>RX0000000316</v>
          </cell>
          <cell r="F286" t="str">
            <v>5/15/35/50 - 250/500 deductible</v>
          </cell>
          <cell r="G286" t="str">
            <v>10/30/70/150</v>
          </cell>
          <cell r="H286">
            <v>42.78</v>
          </cell>
          <cell r="I286">
            <v>0.47799999999999998</v>
          </cell>
          <cell r="J286">
            <v>0.47799999999999998</v>
          </cell>
          <cell r="K286">
            <v>0.47799999999999998</v>
          </cell>
          <cell r="L286">
            <v>0.47799999999999998</v>
          </cell>
          <cell r="M286">
            <v>0.47799999999999998</v>
          </cell>
          <cell r="N286">
            <v>0.47799999999999998</v>
          </cell>
          <cell r="O286">
            <v>0.47799999999999998</v>
          </cell>
          <cell r="P286"/>
          <cell r="Q286"/>
          <cell r="R286"/>
          <cell r="S286"/>
          <cell r="T286"/>
          <cell r="U286"/>
          <cell r="V286"/>
          <cell r="W286"/>
        </row>
        <row r="287">
          <cell r="A287" t="str">
            <v>MA PPO RX0000000317</v>
          </cell>
          <cell r="B287" t="str">
            <v>PPO</v>
          </cell>
          <cell r="C287" t="str">
            <v>MA</v>
          </cell>
          <cell r="D287" t="str">
            <v>EL</v>
          </cell>
          <cell r="E287" t="str">
            <v>RX0000000317</v>
          </cell>
          <cell r="F287" t="str">
            <v>5/25/35/50</v>
          </cell>
          <cell r="G287" t="str">
            <v>10/50/70/150</v>
          </cell>
          <cell r="H287">
            <v>49.65</v>
          </cell>
          <cell r="I287">
            <v>0.55100000000000005</v>
          </cell>
          <cell r="J287">
            <v>0.55100000000000005</v>
          </cell>
          <cell r="K287">
            <v>0.55100000000000005</v>
          </cell>
          <cell r="L287">
            <v>0.55100000000000005</v>
          </cell>
          <cell r="M287">
            <v>0.55100000000000005</v>
          </cell>
          <cell r="N287">
            <v>0.55100000000000005</v>
          </cell>
          <cell r="O287">
            <v>0.55100000000000005</v>
          </cell>
          <cell r="P287"/>
          <cell r="Q287"/>
          <cell r="R287"/>
          <cell r="S287"/>
          <cell r="T287"/>
          <cell r="U287"/>
          <cell r="V287"/>
          <cell r="W287"/>
        </row>
        <row r="288">
          <cell r="A288" t="str">
            <v>MA PPO RX0000000318</v>
          </cell>
          <cell r="B288" t="str">
            <v>PPO</v>
          </cell>
          <cell r="C288" t="str">
            <v>MA</v>
          </cell>
          <cell r="D288" t="str">
            <v>EM</v>
          </cell>
          <cell r="E288" t="str">
            <v>RX0000000318</v>
          </cell>
          <cell r="F288" t="str">
            <v>5/15/20/35</v>
          </cell>
          <cell r="G288" t="str">
            <v>15/45/60/105</v>
          </cell>
          <cell r="H288">
            <v>62.04</v>
          </cell>
          <cell r="I288">
            <v>0.71199999999999997</v>
          </cell>
          <cell r="J288">
            <v>0.71199999999999997</v>
          </cell>
          <cell r="K288">
            <v>0.71199999999999997</v>
          </cell>
          <cell r="L288">
            <v>0.71199999999999997</v>
          </cell>
          <cell r="M288">
            <v>0.71199999999999997</v>
          </cell>
          <cell r="N288">
            <v>0.71199999999999997</v>
          </cell>
          <cell r="O288">
            <v>0.71199999999999997</v>
          </cell>
          <cell r="P288"/>
          <cell r="Q288"/>
          <cell r="R288"/>
          <cell r="S288"/>
          <cell r="T288"/>
          <cell r="U288"/>
          <cell r="V288"/>
          <cell r="W288"/>
        </row>
        <row r="289">
          <cell r="A289" t="str">
            <v>MA PPO RX0000000319</v>
          </cell>
          <cell r="B289" t="str">
            <v>PPO</v>
          </cell>
          <cell r="C289" t="str">
            <v>MA</v>
          </cell>
          <cell r="D289" t="str">
            <v>EN</v>
          </cell>
          <cell r="E289" t="str">
            <v>RX0000000319</v>
          </cell>
          <cell r="F289" t="str">
            <v>5/15/25/40</v>
          </cell>
          <cell r="G289" t="str">
            <v>15/45/75/120</v>
          </cell>
          <cell r="H289">
            <v>59.43</v>
          </cell>
          <cell r="I289">
            <v>0.66700000000000004</v>
          </cell>
          <cell r="J289">
            <v>0.66700000000000004</v>
          </cell>
          <cell r="K289">
            <v>0.66700000000000004</v>
          </cell>
          <cell r="L289">
            <v>0.66700000000000004</v>
          </cell>
          <cell r="M289">
            <v>0.66700000000000004</v>
          </cell>
          <cell r="N289">
            <v>0.66700000000000004</v>
          </cell>
          <cell r="O289">
            <v>0.66700000000000004</v>
          </cell>
          <cell r="P289"/>
          <cell r="Q289"/>
          <cell r="R289"/>
          <cell r="S289"/>
          <cell r="T289"/>
          <cell r="U289"/>
          <cell r="V289"/>
          <cell r="W289"/>
        </row>
        <row r="290">
          <cell r="A290" t="str">
            <v>MA PPO RX0000000321</v>
          </cell>
          <cell r="B290" t="str">
            <v>PPO</v>
          </cell>
          <cell r="C290" t="str">
            <v>MA</v>
          </cell>
          <cell r="D290" t="str">
            <v>EP</v>
          </cell>
          <cell r="E290" t="str">
            <v>RX0000000321</v>
          </cell>
          <cell r="F290" t="str">
            <v>5/15/25/40</v>
          </cell>
          <cell r="G290" t="str">
            <v>10/30/50/120</v>
          </cell>
          <cell r="H290" t="str">
            <v>HDHP</v>
          </cell>
          <cell r="I290">
            <v>0.45900000000000002</v>
          </cell>
          <cell r="J290">
            <v>0.45900000000000002</v>
          </cell>
          <cell r="K290">
            <v>0.45900000000000002</v>
          </cell>
          <cell r="L290">
            <v>0.45900000000000002</v>
          </cell>
          <cell r="M290">
            <v>0.45900000000000002</v>
          </cell>
          <cell r="N290">
            <v>0.45900000000000002</v>
          </cell>
          <cell r="O290">
            <v>0.45900000000000002</v>
          </cell>
          <cell r="P290"/>
          <cell r="Q290"/>
          <cell r="R290"/>
          <cell r="S290"/>
          <cell r="T290"/>
          <cell r="U290"/>
          <cell r="V290"/>
          <cell r="W290"/>
        </row>
        <row r="291">
          <cell r="A291" t="str">
            <v>MA PPO RX0000000323</v>
          </cell>
          <cell r="B291" t="str">
            <v>PPO</v>
          </cell>
          <cell r="C291" t="str">
            <v>MA</v>
          </cell>
          <cell r="D291" t="str">
            <v>ER</v>
          </cell>
          <cell r="E291" t="str">
            <v>RX0000000323</v>
          </cell>
          <cell r="F291" t="str">
            <v>5/15/25/40</v>
          </cell>
          <cell r="G291" t="str">
            <v>10/30/50/120</v>
          </cell>
          <cell r="H291" t="str">
            <v>HDHP</v>
          </cell>
          <cell r="I291">
            <v>0.40600000000000003</v>
          </cell>
          <cell r="J291">
            <v>0.40600000000000003</v>
          </cell>
          <cell r="K291">
            <v>0.40600000000000003</v>
          </cell>
          <cell r="L291">
            <v>0.40600000000000003</v>
          </cell>
          <cell r="M291">
            <v>0.40600000000000003</v>
          </cell>
          <cell r="N291">
            <v>0.40600000000000003</v>
          </cell>
          <cell r="O291">
            <v>0.40600000000000003</v>
          </cell>
          <cell r="P291"/>
          <cell r="Q291"/>
          <cell r="R291"/>
          <cell r="S291"/>
          <cell r="T291"/>
          <cell r="U291"/>
          <cell r="V291"/>
          <cell r="W291"/>
        </row>
        <row r="292">
          <cell r="A292" t="str">
            <v>MA PPO RX0000000325</v>
          </cell>
          <cell r="B292" t="str">
            <v>PPO</v>
          </cell>
          <cell r="C292" t="str">
            <v>MA</v>
          </cell>
          <cell r="D292" t="str">
            <v>ET</v>
          </cell>
          <cell r="E292" t="str">
            <v>RX0000000325</v>
          </cell>
          <cell r="F292" t="str">
            <v>5/15/25/40</v>
          </cell>
          <cell r="G292" t="str">
            <v>10/30/50/120</v>
          </cell>
          <cell r="H292" t="str">
            <v>HDHP</v>
          </cell>
          <cell r="I292">
            <v>0.34799999999999998</v>
          </cell>
          <cell r="J292">
            <v>0.34799999999999998</v>
          </cell>
          <cell r="K292">
            <v>0.34799999999999998</v>
          </cell>
          <cell r="L292">
            <v>0.34799999999999998</v>
          </cell>
          <cell r="M292">
            <v>0.34799999999999998</v>
          </cell>
          <cell r="N292">
            <v>0.34799999999999998</v>
          </cell>
          <cell r="O292">
            <v>0.34799999999999998</v>
          </cell>
          <cell r="P292"/>
          <cell r="Q292"/>
          <cell r="R292"/>
          <cell r="S292"/>
          <cell r="T292"/>
          <cell r="U292"/>
          <cell r="V292"/>
          <cell r="W292"/>
        </row>
        <row r="293">
          <cell r="A293" t="str">
            <v>MA PPO RX0000000356</v>
          </cell>
          <cell r="B293" t="str">
            <v>PPO</v>
          </cell>
          <cell r="C293" t="str">
            <v>MA</v>
          </cell>
          <cell r="D293" t="str">
            <v>I1</v>
          </cell>
          <cell r="E293" t="str">
            <v>RX0000000356</v>
          </cell>
          <cell r="F293" t="str">
            <v>$5/$15/$35</v>
          </cell>
          <cell r="G293" t="str">
            <v>$10/$30/$70</v>
          </cell>
          <cell r="H293">
            <v>73.209999999999994</v>
          </cell>
          <cell r="I293">
            <v>0.91500000000000004</v>
          </cell>
          <cell r="J293">
            <v>0.91500000000000004</v>
          </cell>
          <cell r="K293">
            <v>0.91500000000000004</v>
          </cell>
          <cell r="L293">
            <v>0.91500000000000004</v>
          </cell>
          <cell r="M293">
            <v>0.91500000000000004</v>
          </cell>
          <cell r="N293">
            <v>0.91500000000000004</v>
          </cell>
          <cell r="O293">
            <v>0.91500000000000004</v>
          </cell>
          <cell r="P293">
            <v>0.91500000000000004</v>
          </cell>
          <cell r="Q293">
            <v>0.91500000000000004</v>
          </cell>
          <cell r="R293">
            <v>0.91500000000000004</v>
          </cell>
          <cell r="S293">
            <v>0.91500000000000004</v>
          </cell>
          <cell r="T293">
            <v>0.91500000000000004</v>
          </cell>
          <cell r="U293">
            <v>0.91500000000000004</v>
          </cell>
          <cell r="V293">
            <v>0.91500000000000004</v>
          </cell>
          <cell r="W293">
            <v>0.91500000000000004</v>
          </cell>
        </row>
        <row r="294">
          <cell r="A294" t="str">
            <v>MA PPO RX0000000397</v>
          </cell>
          <cell r="B294" t="str">
            <v>PPO</v>
          </cell>
          <cell r="C294" t="str">
            <v>MA</v>
          </cell>
          <cell r="D294" t="str">
            <v>MF</v>
          </cell>
          <cell r="E294" t="str">
            <v>RX0000000397</v>
          </cell>
          <cell r="F294"/>
          <cell r="G294"/>
          <cell r="H294">
            <v>66.400000000000006</v>
          </cell>
          <cell r="I294">
            <v>0.78100000000000003</v>
          </cell>
          <cell r="J294">
            <v>0.78100000000000003</v>
          </cell>
          <cell r="K294">
            <v>0.78100000000000003</v>
          </cell>
          <cell r="L294">
            <v>0.78100000000000003</v>
          </cell>
          <cell r="M294">
            <v>0.78100000000000003</v>
          </cell>
          <cell r="N294">
            <v>0.78100000000000003</v>
          </cell>
          <cell r="O294">
            <v>0.78100000000000003</v>
          </cell>
          <cell r="P294"/>
          <cell r="Q294"/>
          <cell r="R294"/>
          <cell r="S294"/>
          <cell r="T294"/>
          <cell r="U294"/>
          <cell r="V294"/>
          <cell r="W294"/>
        </row>
        <row r="295">
          <cell r="A295" t="str">
            <v>MA PPO RX0000000586</v>
          </cell>
          <cell r="B295" t="str">
            <v>PPO</v>
          </cell>
          <cell r="C295" t="str">
            <v>MA</v>
          </cell>
          <cell r="D295" t="str">
            <v>FA</v>
          </cell>
          <cell r="E295" t="str">
            <v>RX0000000586</v>
          </cell>
          <cell r="F295" t="str">
            <v>5/20/30/50 250/500 Ded</v>
          </cell>
          <cell r="G295" t="str">
            <v>10/40/60/150 250/500 Ded</v>
          </cell>
          <cell r="H295">
            <v>44.55</v>
          </cell>
          <cell r="I295">
            <v>0.49099999999999999</v>
          </cell>
          <cell r="J295">
            <v>0.49099999999999999</v>
          </cell>
          <cell r="K295">
            <v>0.49099999999999999</v>
          </cell>
          <cell r="L295">
            <v>0.49099999999999999</v>
          </cell>
          <cell r="M295">
            <v>0.49099999999999999</v>
          </cell>
          <cell r="N295">
            <v>0.49099999999999999</v>
          </cell>
          <cell r="O295">
            <v>0.49099999999999999</v>
          </cell>
          <cell r="P295"/>
          <cell r="Q295"/>
          <cell r="R295"/>
          <cell r="S295"/>
          <cell r="T295"/>
          <cell r="U295"/>
          <cell r="V295"/>
          <cell r="W295"/>
        </row>
        <row r="296">
          <cell r="A296" t="str">
            <v>MA PPO RX0000000589</v>
          </cell>
          <cell r="B296" t="str">
            <v>PPO</v>
          </cell>
          <cell r="C296" t="str">
            <v>MA</v>
          </cell>
          <cell r="D296" t="str">
            <v>FD</v>
          </cell>
          <cell r="E296" t="str">
            <v>RX0000000589</v>
          </cell>
          <cell r="F296"/>
          <cell r="G296"/>
          <cell r="H296">
            <v>53.73</v>
          </cell>
          <cell r="I296">
            <v>0.59599999999999997</v>
          </cell>
          <cell r="J296">
            <v>0.59599999999999997</v>
          </cell>
          <cell r="K296">
            <v>0.59599999999999997</v>
          </cell>
          <cell r="L296">
            <v>0.59599999999999997</v>
          </cell>
          <cell r="M296">
            <v>0.59599999999999997</v>
          </cell>
          <cell r="N296">
            <v>0.59599999999999997</v>
          </cell>
          <cell r="O296">
            <v>0.59599999999999997</v>
          </cell>
          <cell r="P296"/>
          <cell r="Q296"/>
          <cell r="R296"/>
          <cell r="S296"/>
          <cell r="T296"/>
          <cell r="U296"/>
          <cell r="V296"/>
          <cell r="W296"/>
        </row>
        <row r="297">
          <cell r="A297" t="str">
            <v>MA PPO RX0000000590</v>
          </cell>
          <cell r="B297" t="str">
            <v>PPO</v>
          </cell>
          <cell r="C297" t="str">
            <v>MA</v>
          </cell>
          <cell r="D297" t="str">
            <v>FE</v>
          </cell>
          <cell r="E297" t="str">
            <v>RX0000000590</v>
          </cell>
          <cell r="F297"/>
          <cell r="G297"/>
          <cell r="H297">
            <v>59.34</v>
          </cell>
          <cell r="I297">
            <v>0.67400000000000004</v>
          </cell>
          <cell r="J297">
            <v>0.67400000000000004</v>
          </cell>
          <cell r="K297">
            <v>0.67400000000000004</v>
          </cell>
          <cell r="L297">
            <v>0.67400000000000004</v>
          </cell>
          <cell r="M297">
            <v>0.67400000000000004</v>
          </cell>
          <cell r="N297">
            <v>0.67400000000000004</v>
          </cell>
          <cell r="O297">
            <v>0.67400000000000004</v>
          </cell>
          <cell r="P297"/>
          <cell r="Q297"/>
          <cell r="R297"/>
          <cell r="S297"/>
          <cell r="T297"/>
          <cell r="U297"/>
          <cell r="V297"/>
          <cell r="W297"/>
        </row>
        <row r="298">
          <cell r="A298" t="str">
            <v>MA PPO RX0000000596</v>
          </cell>
          <cell r="B298" t="str">
            <v>PPO</v>
          </cell>
          <cell r="C298" t="str">
            <v>MA</v>
          </cell>
          <cell r="D298" t="str">
            <v>FI</v>
          </cell>
          <cell r="E298" t="str">
            <v>RX0000000596</v>
          </cell>
          <cell r="F298" t="str">
            <v>$5/$20/$30/$50</v>
          </cell>
          <cell r="G298"/>
          <cell r="H298" t="str">
            <v>HDHP</v>
          </cell>
          <cell r="I298">
            <v>0.33800000000000002</v>
          </cell>
          <cell r="J298">
            <v>0.33800000000000002</v>
          </cell>
          <cell r="K298">
            <v>0.33800000000000002</v>
          </cell>
          <cell r="L298">
            <v>0.33800000000000002</v>
          </cell>
          <cell r="M298">
            <v>0.33800000000000002</v>
          </cell>
          <cell r="N298">
            <v>0.33800000000000002</v>
          </cell>
          <cell r="O298">
            <v>0.33800000000000002</v>
          </cell>
          <cell r="P298"/>
          <cell r="Q298"/>
          <cell r="R298"/>
          <cell r="S298"/>
          <cell r="T298"/>
          <cell r="U298"/>
          <cell r="V298"/>
          <cell r="W298"/>
        </row>
        <row r="299">
          <cell r="A299" t="str">
            <v>MA PPO RX0000000596</v>
          </cell>
          <cell r="B299" t="str">
            <v>PPO</v>
          </cell>
          <cell r="C299" t="str">
            <v>MA</v>
          </cell>
          <cell r="D299" t="str">
            <v>FF</v>
          </cell>
          <cell r="E299" t="str">
            <v>RX0000000596</v>
          </cell>
          <cell r="F299" t="str">
            <v>5/15/20/35</v>
          </cell>
          <cell r="G299" t="str">
            <v>10/30/40/105</v>
          </cell>
          <cell r="H299" t="str">
            <v>HDHP</v>
          </cell>
          <cell r="I299">
            <v>0.73</v>
          </cell>
          <cell r="J299">
            <v>0.73</v>
          </cell>
          <cell r="K299">
            <v>0.73</v>
          </cell>
          <cell r="L299">
            <v>0.73</v>
          </cell>
          <cell r="M299">
            <v>0.73</v>
          </cell>
          <cell r="N299">
            <v>0.73</v>
          </cell>
          <cell r="O299">
            <v>0.73</v>
          </cell>
          <cell r="P299"/>
          <cell r="Q299"/>
          <cell r="R299"/>
          <cell r="S299"/>
          <cell r="T299"/>
          <cell r="U299"/>
          <cell r="V299"/>
          <cell r="W299"/>
        </row>
        <row r="300">
          <cell r="A300" t="str">
            <v>MA PPO RX0000000598</v>
          </cell>
          <cell r="B300" t="str">
            <v>PPO</v>
          </cell>
          <cell r="C300" t="str">
            <v>MA</v>
          </cell>
          <cell r="D300" t="str">
            <v>FK</v>
          </cell>
          <cell r="E300" t="str">
            <v>RX0000000598</v>
          </cell>
          <cell r="F300" t="str">
            <v>$5/$20/$30/$50</v>
          </cell>
          <cell r="G300"/>
          <cell r="H300" t="str">
            <v>HDHP</v>
          </cell>
          <cell r="I300">
            <v>0.44700000000000001</v>
          </cell>
          <cell r="J300">
            <v>0.44700000000000001</v>
          </cell>
          <cell r="K300">
            <v>0.44700000000000001</v>
          </cell>
          <cell r="L300">
            <v>0.44700000000000001</v>
          </cell>
          <cell r="M300">
            <v>0.44700000000000001</v>
          </cell>
          <cell r="N300">
            <v>0.44700000000000001</v>
          </cell>
          <cell r="O300">
            <v>0.44700000000000001</v>
          </cell>
          <cell r="P300"/>
          <cell r="Q300"/>
          <cell r="R300"/>
          <cell r="S300"/>
          <cell r="T300"/>
          <cell r="U300"/>
          <cell r="V300"/>
          <cell r="W300"/>
        </row>
        <row r="301">
          <cell r="A301" t="str">
            <v>MA PPO RX0000000601</v>
          </cell>
          <cell r="B301" t="str">
            <v>PPO</v>
          </cell>
          <cell r="C301" t="str">
            <v>MA</v>
          </cell>
          <cell r="D301" t="str">
            <v>FM</v>
          </cell>
          <cell r="E301" t="str">
            <v>RX0000000601</v>
          </cell>
          <cell r="F301" t="str">
            <v>$5/$20/$30/$50</v>
          </cell>
          <cell r="G301"/>
          <cell r="H301" t="str">
            <v>HDHP</v>
          </cell>
          <cell r="I301">
            <v>0.39500000000000002</v>
          </cell>
          <cell r="J301">
            <v>0.39500000000000002</v>
          </cell>
          <cell r="K301">
            <v>0.39500000000000002</v>
          </cell>
          <cell r="L301">
            <v>0.39500000000000002</v>
          </cell>
          <cell r="M301">
            <v>0.39500000000000002</v>
          </cell>
          <cell r="N301">
            <v>0.39500000000000002</v>
          </cell>
          <cell r="O301">
            <v>0.39500000000000002</v>
          </cell>
          <cell r="P301"/>
          <cell r="Q301"/>
          <cell r="R301"/>
          <cell r="S301"/>
          <cell r="T301"/>
          <cell r="U301"/>
          <cell r="V301"/>
          <cell r="W301"/>
        </row>
        <row r="302">
          <cell r="A302" t="str">
            <v>MA PPO RX0000000660</v>
          </cell>
          <cell r="B302" t="str">
            <v>PPO</v>
          </cell>
          <cell r="C302" t="str">
            <v>MA</v>
          </cell>
          <cell r="D302" t="str">
            <v>GR</v>
          </cell>
          <cell r="E302" t="str">
            <v>RX0000000660</v>
          </cell>
          <cell r="F302" t="str">
            <v>$5/$20/$30/$50</v>
          </cell>
          <cell r="G302" t="str">
            <v>$10/$40/$60/$100</v>
          </cell>
          <cell r="H302">
            <v>53.73</v>
          </cell>
          <cell r="I302">
            <v>0.59799999999999998</v>
          </cell>
          <cell r="J302">
            <v>0.59799999999999998</v>
          </cell>
          <cell r="K302">
            <v>0.59799999999999998</v>
          </cell>
          <cell r="L302">
            <v>0.59799999999999998</v>
          </cell>
          <cell r="M302"/>
          <cell r="N302"/>
          <cell r="O302"/>
          <cell r="P302"/>
          <cell r="Q302"/>
          <cell r="R302"/>
          <cell r="S302"/>
          <cell r="T302"/>
          <cell r="U302"/>
          <cell r="V302"/>
          <cell r="W302"/>
        </row>
        <row r="303">
          <cell r="A303" t="str">
            <v>MA PPO RX0000000661</v>
          </cell>
          <cell r="B303" t="str">
            <v>PPO</v>
          </cell>
          <cell r="C303" t="str">
            <v>MA</v>
          </cell>
          <cell r="D303" t="str">
            <v>GS</v>
          </cell>
          <cell r="E303" t="str">
            <v>RX0000000661</v>
          </cell>
          <cell r="F303" t="str">
            <v>$5/$15/$25/$40</v>
          </cell>
          <cell r="G303" t="str">
            <v>$10/$30/$50/$80</v>
          </cell>
          <cell r="H303">
            <v>59.34</v>
          </cell>
          <cell r="I303">
            <v>0.66</v>
          </cell>
          <cell r="J303">
            <v>0.66</v>
          </cell>
          <cell r="K303">
            <v>0.66</v>
          </cell>
          <cell r="L303">
            <v>0.66</v>
          </cell>
          <cell r="M303"/>
          <cell r="N303"/>
          <cell r="O303"/>
          <cell r="P303"/>
          <cell r="Q303"/>
          <cell r="R303"/>
          <cell r="S303"/>
          <cell r="T303"/>
          <cell r="U303"/>
          <cell r="V303"/>
          <cell r="W303"/>
        </row>
        <row r="304">
          <cell r="A304" t="str">
            <v>ME HMO RX0000000030</v>
          </cell>
          <cell r="B304" t="str">
            <v>HMO</v>
          </cell>
          <cell r="C304" t="str">
            <v>ME</v>
          </cell>
          <cell r="D304">
            <v>30</v>
          </cell>
          <cell r="E304" t="str">
            <v>RX0000000030</v>
          </cell>
          <cell r="F304" t="str">
            <v>$15/$40/$75</v>
          </cell>
          <cell r="G304" t="str">
            <v>$30/$80/$225</v>
          </cell>
          <cell r="H304">
            <v>54.54</v>
          </cell>
          <cell r="I304">
            <v>0.56699999999999995</v>
          </cell>
          <cell r="J304">
            <v>0.56699999999999995</v>
          </cell>
          <cell r="K304">
            <v>0.56699999999999995</v>
          </cell>
          <cell r="L304">
            <v>0.56699999999999995</v>
          </cell>
          <cell r="M304">
            <v>0.56699999999999995</v>
          </cell>
          <cell r="N304">
            <v>0.56699999999999995</v>
          </cell>
          <cell r="O304">
            <v>0.56699999999999995</v>
          </cell>
          <cell r="P304">
            <v>0.56699999999999995</v>
          </cell>
          <cell r="Q304">
            <v>0.56699999999999995</v>
          </cell>
          <cell r="R304">
            <v>0.56699999999999995</v>
          </cell>
          <cell r="S304">
            <v>0.56699999999999995</v>
          </cell>
          <cell r="T304">
            <v>0.56699999999999995</v>
          </cell>
          <cell r="U304">
            <v>0.56699999999999995</v>
          </cell>
          <cell r="V304">
            <v>0.56699999999999995</v>
          </cell>
          <cell r="W304">
            <v>0.54700000000000004</v>
          </cell>
        </row>
        <row r="305">
          <cell r="A305" t="str">
            <v>ME HMO RX0000000033</v>
          </cell>
          <cell r="B305" t="str">
            <v>HMO</v>
          </cell>
          <cell r="C305" t="str">
            <v>ME</v>
          </cell>
          <cell r="D305" t="str">
            <v>33</v>
          </cell>
          <cell r="E305" t="str">
            <v>RX0000000033</v>
          </cell>
          <cell r="F305" t="str">
            <v>Copays Only</v>
          </cell>
          <cell r="G305" t="str">
            <v>010</v>
          </cell>
          <cell r="H305">
            <v>69.62</v>
          </cell>
          <cell r="I305">
            <v>0.81100000000000005</v>
          </cell>
          <cell r="J305">
            <v>0.81100000000000005</v>
          </cell>
          <cell r="K305">
            <v>0.81100000000000005</v>
          </cell>
          <cell r="L305">
            <v>0.81100000000000005</v>
          </cell>
          <cell r="M305">
            <v>0.81100000000000005</v>
          </cell>
          <cell r="N305">
            <v>0.81100000000000005</v>
          </cell>
          <cell r="O305">
            <v>0.81100000000000005</v>
          </cell>
          <cell r="P305"/>
          <cell r="Q305"/>
          <cell r="R305"/>
          <cell r="S305"/>
          <cell r="T305"/>
          <cell r="U305"/>
          <cell r="V305"/>
          <cell r="W305"/>
        </row>
        <row r="306">
          <cell r="A306" t="str">
            <v>ME HMO RX0000000046</v>
          </cell>
          <cell r="B306" t="str">
            <v>HMO</v>
          </cell>
          <cell r="C306" t="str">
            <v>ME</v>
          </cell>
          <cell r="D306">
            <v>46</v>
          </cell>
          <cell r="E306" t="str">
            <v>RX0000000046</v>
          </cell>
          <cell r="F306" t="str">
            <v>$5/$10/$40</v>
          </cell>
          <cell r="G306" t="str">
            <v>$10/$20/$120</v>
          </cell>
          <cell r="H306">
            <v>77.83</v>
          </cell>
          <cell r="I306">
            <v>0.99399999999999999</v>
          </cell>
          <cell r="J306">
            <v>0.99399999999999999</v>
          </cell>
          <cell r="K306">
            <v>0.99399999999999999</v>
          </cell>
          <cell r="L306">
            <v>0.99399999999999999</v>
          </cell>
          <cell r="M306">
            <v>0.99399999999999999</v>
          </cell>
          <cell r="N306">
            <v>0.99399999999999999</v>
          </cell>
          <cell r="O306">
            <v>0.99399999999999999</v>
          </cell>
          <cell r="P306">
            <v>0.99399999999999999</v>
          </cell>
          <cell r="Q306">
            <v>0.99399999999999999</v>
          </cell>
          <cell r="R306">
            <v>0.99399999999999999</v>
          </cell>
          <cell r="S306">
            <v>0.99399999999999999</v>
          </cell>
          <cell r="T306">
            <v>0.99399999999999999</v>
          </cell>
          <cell r="U306">
            <v>0.99399999999999999</v>
          </cell>
          <cell r="V306">
            <v>0.99399999999999999</v>
          </cell>
          <cell r="W306"/>
        </row>
        <row r="307">
          <cell r="A307" t="str">
            <v>ME HMO RX0000000047</v>
          </cell>
          <cell r="B307" t="str">
            <v>HMO</v>
          </cell>
          <cell r="C307" t="str">
            <v>ME</v>
          </cell>
          <cell r="D307">
            <v>47</v>
          </cell>
          <cell r="E307" t="str">
            <v>RX0000000047</v>
          </cell>
          <cell r="F307" t="str">
            <v>$10/30/$45</v>
          </cell>
          <cell r="G307" t="str">
            <v>$20/$60/$90</v>
          </cell>
          <cell r="H307">
            <v>64.5</v>
          </cell>
          <cell r="I307">
            <v>0.69299999999999995</v>
          </cell>
          <cell r="J307">
            <v>0.69299999999999995</v>
          </cell>
          <cell r="K307">
            <v>0.69299999999999995</v>
          </cell>
          <cell r="L307">
            <v>0.69299999999999995</v>
          </cell>
          <cell r="M307">
            <v>0.69299999999999995</v>
          </cell>
          <cell r="N307">
            <v>0.69299999999999995</v>
          </cell>
          <cell r="O307">
            <v>0.69299999999999995</v>
          </cell>
          <cell r="P307">
            <v>0.69299999999999995</v>
          </cell>
          <cell r="Q307">
            <v>0.69299999999999995</v>
          </cell>
          <cell r="R307">
            <v>0.69299999999999995</v>
          </cell>
          <cell r="S307">
            <v>0.69299999999999995</v>
          </cell>
          <cell r="T307">
            <v>0.69299999999999995</v>
          </cell>
          <cell r="U307">
            <v>0.69299999999999995</v>
          </cell>
          <cell r="V307">
            <v>0.69299999999999995</v>
          </cell>
          <cell r="W307"/>
        </row>
        <row r="308">
          <cell r="A308" t="str">
            <v>ME HMO RX0000000055</v>
          </cell>
          <cell r="B308" t="str">
            <v>HMO</v>
          </cell>
          <cell r="C308" t="str">
            <v>ME</v>
          </cell>
          <cell r="D308">
            <v>55</v>
          </cell>
          <cell r="E308" t="str">
            <v>RX0000000055</v>
          </cell>
          <cell r="F308" t="str">
            <v>$5/$25/$40</v>
          </cell>
          <cell r="G308" t="str">
            <v>$5/$25/$40</v>
          </cell>
          <cell r="H308">
            <v>70.88</v>
          </cell>
          <cell r="I308">
            <v>0.83099999999999996</v>
          </cell>
          <cell r="J308">
            <v>0.83099999999999996</v>
          </cell>
          <cell r="K308">
            <v>0.83099999999999996</v>
          </cell>
          <cell r="L308">
            <v>0.83099999999999996</v>
          </cell>
          <cell r="M308">
            <v>0.83099999999999996</v>
          </cell>
          <cell r="N308">
            <v>0.83099999999999996</v>
          </cell>
          <cell r="O308">
            <v>0.83099999999999996</v>
          </cell>
          <cell r="P308">
            <v>0.83099999999999996</v>
          </cell>
          <cell r="Q308">
            <v>0.83099999999999996</v>
          </cell>
          <cell r="R308">
            <v>0.83099999999999996</v>
          </cell>
          <cell r="S308">
            <v>0.83099999999999996</v>
          </cell>
          <cell r="T308">
            <v>0.83099999999999996</v>
          </cell>
          <cell r="U308">
            <v>0.83099999999999996</v>
          </cell>
          <cell r="V308">
            <v>0.83099999999999996</v>
          </cell>
          <cell r="W308"/>
        </row>
        <row r="309">
          <cell r="A309" t="str">
            <v>ME HMO RX0000000056</v>
          </cell>
          <cell r="B309" t="str">
            <v>HMO</v>
          </cell>
          <cell r="C309" t="str">
            <v>ME</v>
          </cell>
          <cell r="D309">
            <v>56</v>
          </cell>
          <cell r="E309" t="str">
            <v>RX0000000056</v>
          </cell>
          <cell r="F309" t="str">
            <v>$10/$20/$30</v>
          </cell>
          <cell r="G309" t="str">
            <v>$20/$40/$90</v>
          </cell>
          <cell r="H309">
            <v>70.3</v>
          </cell>
          <cell r="I309">
            <v>0.82599999999999996</v>
          </cell>
          <cell r="J309">
            <v>0.82599999999999996</v>
          </cell>
          <cell r="K309">
            <v>0.82599999999999996</v>
          </cell>
          <cell r="L309">
            <v>0.82599999999999996</v>
          </cell>
          <cell r="M309">
            <v>0.82599999999999996</v>
          </cell>
          <cell r="N309">
            <v>0.82599999999999996</v>
          </cell>
          <cell r="O309">
            <v>0.82599999999999996</v>
          </cell>
          <cell r="P309">
            <v>0.82599999999999996</v>
          </cell>
          <cell r="Q309">
            <v>0.82599999999999996</v>
          </cell>
          <cell r="R309">
            <v>0.82599999999999996</v>
          </cell>
          <cell r="S309">
            <v>0.82599999999999996</v>
          </cell>
          <cell r="T309">
            <v>0.82599999999999996</v>
          </cell>
          <cell r="U309">
            <v>0.82599999999999996</v>
          </cell>
          <cell r="V309">
            <v>0.82599999999999996</v>
          </cell>
          <cell r="W309"/>
        </row>
        <row r="310">
          <cell r="A310" t="str">
            <v>ME HMO RX0000000057</v>
          </cell>
          <cell r="B310" t="str">
            <v>HMO</v>
          </cell>
          <cell r="C310" t="str">
            <v>ME</v>
          </cell>
          <cell r="D310">
            <v>57</v>
          </cell>
          <cell r="E310" t="str">
            <v>RX0000000057</v>
          </cell>
          <cell r="F310" t="str">
            <v>$10/$35/$50</v>
          </cell>
          <cell r="G310" t="str">
            <v>$20/$70/$150</v>
          </cell>
          <cell r="H310">
            <v>54.74</v>
          </cell>
          <cell r="I310">
            <v>0.58299999999999996</v>
          </cell>
          <cell r="J310">
            <v>0.58299999999999996</v>
          </cell>
          <cell r="K310">
            <v>0.58299999999999996</v>
          </cell>
          <cell r="L310">
            <v>0.58299999999999996</v>
          </cell>
          <cell r="M310">
            <v>0.58299999999999996</v>
          </cell>
          <cell r="N310">
            <v>0.58299999999999996</v>
          </cell>
          <cell r="O310">
            <v>0.58299999999999996</v>
          </cell>
          <cell r="P310">
            <v>0.58299999999999996</v>
          </cell>
          <cell r="Q310">
            <v>0.58299999999999996</v>
          </cell>
          <cell r="R310">
            <v>0.58299999999999996</v>
          </cell>
          <cell r="S310">
            <v>0.58299999999999996</v>
          </cell>
          <cell r="T310">
            <v>0.58299999999999996</v>
          </cell>
          <cell r="U310">
            <v>0.58299999999999996</v>
          </cell>
          <cell r="V310">
            <v>0.58299999999999996</v>
          </cell>
          <cell r="W310"/>
        </row>
        <row r="311">
          <cell r="A311" t="str">
            <v>ME HMO RX0000000058</v>
          </cell>
          <cell r="B311" t="str">
            <v>HMO</v>
          </cell>
          <cell r="C311" t="str">
            <v>ME</v>
          </cell>
          <cell r="D311">
            <v>58</v>
          </cell>
          <cell r="E311" t="str">
            <v>RX0000000058</v>
          </cell>
          <cell r="F311" t="str">
            <v>$10/$25/$50</v>
          </cell>
          <cell r="G311" t="str">
            <v>$20/$50/$110</v>
          </cell>
          <cell r="H311">
            <v>65.7</v>
          </cell>
          <cell r="I311">
            <v>0.72</v>
          </cell>
          <cell r="J311">
            <v>0.72</v>
          </cell>
          <cell r="K311">
            <v>0.72</v>
          </cell>
          <cell r="L311">
            <v>0.72</v>
          </cell>
          <cell r="M311">
            <v>0.72</v>
          </cell>
          <cell r="N311">
            <v>0.72</v>
          </cell>
          <cell r="O311">
            <v>0.72</v>
          </cell>
          <cell r="P311">
            <v>0.72</v>
          </cell>
          <cell r="Q311">
            <v>0.72</v>
          </cell>
          <cell r="R311">
            <v>0.72</v>
          </cell>
          <cell r="S311">
            <v>0.72</v>
          </cell>
          <cell r="T311">
            <v>0.72</v>
          </cell>
          <cell r="U311">
            <v>0.72</v>
          </cell>
          <cell r="V311">
            <v>0.72</v>
          </cell>
          <cell r="W311"/>
        </row>
        <row r="312">
          <cell r="A312" t="str">
            <v>ME HMO RX0000000076</v>
          </cell>
          <cell r="B312" t="str">
            <v>HMO</v>
          </cell>
          <cell r="C312" t="str">
            <v>ME</v>
          </cell>
          <cell r="D312">
            <v>76</v>
          </cell>
          <cell r="E312" t="str">
            <v>RX0000000076</v>
          </cell>
          <cell r="F312" t="str">
            <v>10/30/50 $250 DED</v>
          </cell>
          <cell r="G312" t="str">
            <v>20/60/90</v>
          </cell>
          <cell r="H312">
            <v>53.2</v>
          </cell>
          <cell r="I312">
            <v>0.57199999999999995</v>
          </cell>
          <cell r="J312">
            <v>0.57199999999999995</v>
          </cell>
          <cell r="K312">
            <v>0.57199999999999995</v>
          </cell>
          <cell r="L312">
            <v>0.57199999999999995</v>
          </cell>
          <cell r="M312">
            <v>0.57199999999999995</v>
          </cell>
          <cell r="N312">
            <v>0.57199999999999995</v>
          </cell>
          <cell r="O312">
            <v>0.57199999999999995</v>
          </cell>
          <cell r="P312"/>
          <cell r="Q312"/>
          <cell r="R312"/>
          <cell r="S312"/>
          <cell r="T312"/>
          <cell r="U312"/>
          <cell r="V312"/>
          <cell r="W312"/>
        </row>
        <row r="313">
          <cell r="A313" t="str">
            <v>ME HMO RX0000000085</v>
          </cell>
          <cell r="B313" t="str">
            <v>HMO</v>
          </cell>
          <cell r="C313" t="str">
            <v>ME</v>
          </cell>
          <cell r="D313" t="str">
            <v>86</v>
          </cell>
          <cell r="E313" t="str">
            <v>RX0000000085</v>
          </cell>
          <cell r="F313" t="str">
            <v>00%_015_015</v>
          </cell>
          <cell r="G313" t="str">
            <v>50%_000_999</v>
          </cell>
          <cell r="H313">
            <v>33.74</v>
          </cell>
          <cell r="I313">
            <v>0.40300000000000002</v>
          </cell>
          <cell r="J313">
            <v>0.40300000000000002</v>
          </cell>
          <cell r="K313">
            <v>0.40300000000000002</v>
          </cell>
          <cell r="L313">
            <v>0.40300000000000002</v>
          </cell>
          <cell r="M313">
            <v>0.40300000000000002</v>
          </cell>
          <cell r="N313">
            <v>0.40300000000000002</v>
          </cell>
          <cell r="O313">
            <v>0.40300000000000002</v>
          </cell>
          <cell r="P313">
            <v>0.40300000000000002</v>
          </cell>
          <cell r="Q313">
            <v>0.40300000000000002</v>
          </cell>
          <cell r="R313">
            <v>0.40300000000000002</v>
          </cell>
          <cell r="S313">
            <v>0.40300000000000002</v>
          </cell>
          <cell r="T313"/>
          <cell r="U313"/>
          <cell r="V313"/>
          <cell r="W313"/>
        </row>
        <row r="314">
          <cell r="A314" t="str">
            <v>ME HMO RX0000000087</v>
          </cell>
          <cell r="B314" t="str">
            <v>HMO</v>
          </cell>
          <cell r="C314" t="str">
            <v>ME</v>
          </cell>
          <cell r="D314" t="str">
            <v>88</v>
          </cell>
          <cell r="E314" t="str">
            <v>RX0000000087</v>
          </cell>
          <cell r="F314" t="str">
            <v>Deductible &amp; Coins. w/ Max</v>
          </cell>
          <cell r="G314" t="str">
            <v>00%_015_015</v>
          </cell>
          <cell r="H314">
            <v>25.68</v>
          </cell>
          <cell r="I314">
            <v>0.311</v>
          </cell>
          <cell r="J314">
            <v>0.311</v>
          </cell>
          <cell r="K314">
            <v>0.311</v>
          </cell>
          <cell r="L314">
            <v>0.311</v>
          </cell>
          <cell r="M314">
            <v>0.311</v>
          </cell>
          <cell r="N314">
            <v>0.311</v>
          </cell>
          <cell r="O314">
            <v>0.311</v>
          </cell>
          <cell r="P314">
            <v>0.311</v>
          </cell>
          <cell r="Q314">
            <v>0.311</v>
          </cell>
          <cell r="R314">
            <v>0.311</v>
          </cell>
          <cell r="S314">
            <v>0.311</v>
          </cell>
          <cell r="T314"/>
          <cell r="U314"/>
          <cell r="V314"/>
          <cell r="W314"/>
        </row>
        <row r="315">
          <cell r="A315" t="str">
            <v>ME HMO RX0000000091</v>
          </cell>
          <cell r="B315" t="str">
            <v>HMO</v>
          </cell>
          <cell r="C315" t="str">
            <v>ME</v>
          </cell>
          <cell r="D315">
            <v>92</v>
          </cell>
          <cell r="E315" t="str">
            <v>RX0000000091</v>
          </cell>
          <cell r="F315" t="str">
            <v>10/30/50 $100 DED</v>
          </cell>
          <cell r="G315" t="str">
            <v>20/60/150</v>
          </cell>
          <cell r="H315">
            <v>56.09</v>
          </cell>
          <cell r="I315">
            <v>0.57799999999999996</v>
          </cell>
          <cell r="J315">
            <v>0.57799999999999996</v>
          </cell>
          <cell r="K315">
            <v>0.57799999999999996</v>
          </cell>
          <cell r="L315">
            <v>0.57799999999999996</v>
          </cell>
          <cell r="M315">
            <v>0.57799999999999996</v>
          </cell>
          <cell r="N315">
            <v>0.57799999999999996</v>
          </cell>
          <cell r="O315">
            <v>0.57799999999999996</v>
          </cell>
          <cell r="P315"/>
          <cell r="Q315"/>
          <cell r="R315"/>
          <cell r="S315"/>
          <cell r="T315"/>
          <cell r="U315"/>
          <cell r="V315"/>
          <cell r="W315"/>
        </row>
        <row r="316">
          <cell r="A316" t="str">
            <v>ME HMO RX0000000101</v>
          </cell>
          <cell r="B316" t="str">
            <v>HMO</v>
          </cell>
          <cell r="C316" t="str">
            <v>ME</v>
          </cell>
          <cell r="D316" t="str">
            <v>2G</v>
          </cell>
          <cell r="E316" t="str">
            <v>RX0000000101</v>
          </cell>
          <cell r="F316" t="str">
            <v>$10/$15/$30 (2 x Copay for 90 Day Supply)</v>
          </cell>
          <cell r="G316" t="str">
            <v>$20/$30/$60</v>
          </cell>
          <cell r="H316">
            <v>72.5</v>
          </cell>
          <cell r="I316">
            <v>0.879</v>
          </cell>
          <cell r="J316">
            <v>0.879</v>
          </cell>
          <cell r="K316">
            <v>0.879</v>
          </cell>
          <cell r="L316">
            <v>0.879</v>
          </cell>
          <cell r="M316">
            <v>0.879</v>
          </cell>
          <cell r="N316">
            <v>0.879</v>
          </cell>
          <cell r="O316">
            <v>0.879</v>
          </cell>
          <cell r="P316">
            <v>0.879</v>
          </cell>
          <cell r="Q316">
            <v>0.879</v>
          </cell>
          <cell r="R316">
            <v>0.879</v>
          </cell>
          <cell r="S316">
            <v>0.879</v>
          </cell>
          <cell r="T316">
            <v>0.879</v>
          </cell>
          <cell r="U316">
            <v>0.879</v>
          </cell>
          <cell r="V316">
            <v>0.879</v>
          </cell>
          <cell r="W316">
            <v>0.84799999999999998</v>
          </cell>
        </row>
        <row r="317">
          <cell r="A317" t="str">
            <v>ME HMO RX0000000108</v>
          </cell>
          <cell r="B317" t="str">
            <v>HMO</v>
          </cell>
          <cell r="C317" t="str">
            <v>ME</v>
          </cell>
          <cell r="D317" t="str">
            <v>3G</v>
          </cell>
          <cell r="E317" t="str">
            <v>RX0000000108</v>
          </cell>
          <cell r="F317" t="str">
            <v>10/25/40</v>
          </cell>
          <cell r="G317" t="str">
            <v>20/50/120</v>
          </cell>
          <cell r="H317">
            <v>66.89</v>
          </cell>
          <cell r="I317">
            <v>0.72</v>
          </cell>
          <cell r="J317">
            <v>0.72</v>
          </cell>
          <cell r="K317">
            <v>0.72</v>
          </cell>
          <cell r="L317">
            <v>0.72</v>
          </cell>
          <cell r="M317">
            <v>0.72</v>
          </cell>
          <cell r="N317">
            <v>0.72</v>
          </cell>
          <cell r="O317">
            <v>0.72</v>
          </cell>
          <cell r="P317"/>
          <cell r="Q317"/>
          <cell r="R317"/>
          <cell r="S317"/>
          <cell r="T317"/>
          <cell r="U317"/>
          <cell r="V317"/>
          <cell r="W317"/>
        </row>
        <row r="318">
          <cell r="A318" t="str">
            <v>ME HMO RX0000000111</v>
          </cell>
          <cell r="B318" t="str">
            <v>HMO</v>
          </cell>
          <cell r="C318" t="str">
            <v>ME</v>
          </cell>
          <cell r="D318" t="str">
            <v>3N</v>
          </cell>
          <cell r="E318" t="str">
            <v>RX0000000111</v>
          </cell>
          <cell r="F318" t="str">
            <v>$5/$10/$25</v>
          </cell>
          <cell r="G318" t="str">
            <v>$15/$30/$75</v>
          </cell>
          <cell r="H318">
            <v>79.73</v>
          </cell>
          <cell r="I318">
            <v>1.0089999999999999</v>
          </cell>
          <cell r="J318">
            <v>1.0089999999999999</v>
          </cell>
          <cell r="K318">
            <v>1.0089999999999999</v>
          </cell>
          <cell r="L318">
            <v>1.0089999999999999</v>
          </cell>
          <cell r="M318">
            <v>1.0089999999999999</v>
          </cell>
          <cell r="N318">
            <v>1.0089999999999999</v>
          </cell>
          <cell r="O318">
            <v>1.0089999999999999</v>
          </cell>
          <cell r="P318">
            <v>1.0089999999999999</v>
          </cell>
          <cell r="Q318">
            <v>1.0089999999999999</v>
          </cell>
          <cell r="R318">
            <v>1.0089999999999999</v>
          </cell>
          <cell r="S318">
            <v>1.0089999999999999</v>
          </cell>
          <cell r="T318">
            <v>1.0089999999999999</v>
          </cell>
          <cell r="U318">
            <v>1.0089999999999999</v>
          </cell>
          <cell r="V318">
            <v>1.0089999999999999</v>
          </cell>
          <cell r="W318">
            <v>1.0089999999999999</v>
          </cell>
        </row>
        <row r="319">
          <cell r="A319" t="str">
            <v>ME HMO RX0000000112</v>
          </cell>
          <cell r="B319" t="str">
            <v>HMO</v>
          </cell>
          <cell r="C319" t="str">
            <v>ME</v>
          </cell>
          <cell r="D319" t="str">
            <v>3O</v>
          </cell>
          <cell r="E319" t="str">
            <v>RX0000000112</v>
          </cell>
          <cell r="F319" t="str">
            <v>$10/$15/$30</v>
          </cell>
          <cell r="G319" t="str">
            <v>$30/$45/$90</v>
          </cell>
          <cell r="H319">
            <v>71.67</v>
          </cell>
          <cell r="I319">
            <v>0.85199999999999998</v>
          </cell>
          <cell r="J319">
            <v>0.85199999999999998</v>
          </cell>
          <cell r="K319">
            <v>0.85199999999999998</v>
          </cell>
          <cell r="L319">
            <v>0.85199999999999998</v>
          </cell>
          <cell r="M319">
            <v>0.85199999999999998</v>
          </cell>
          <cell r="N319">
            <v>0.85199999999999998</v>
          </cell>
          <cell r="O319">
            <v>0.85199999999999998</v>
          </cell>
          <cell r="P319">
            <v>0.85199999999999998</v>
          </cell>
          <cell r="Q319">
            <v>0.85199999999999998</v>
          </cell>
          <cell r="R319">
            <v>0.85199999999999998</v>
          </cell>
          <cell r="S319">
            <v>0.85199999999999998</v>
          </cell>
          <cell r="T319">
            <v>0.85199999999999998</v>
          </cell>
          <cell r="U319">
            <v>0.85199999999999998</v>
          </cell>
          <cell r="V319">
            <v>0.85199999999999998</v>
          </cell>
          <cell r="W319">
            <v>0.85199999999999998</v>
          </cell>
        </row>
        <row r="320">
          <cell r="A320" t="str">
            <v>ME HMO RX0000000113</v>
          </cell>
          <cell r="B320" t="str">
            <v>HMO</v>
          </cell>
          <cell r="C320" t="str">
            <v>ME</v>
          </cell>
          <cell r="D320" t="str">
            <v>3P</v>
          </cell>
          <cell r="E320" t="str">
            <v>RX0000000113</v>
          </cell>
          <cell r="F320" t="str">
            <v>$5/$15/$35</v>
          </cell>
          <cell r="G320" t="str">
            <v>$15/$45/$105</v>
          </cell>
          <cell r="H320">
            <v>76.05</v>
          </cell>
          <cell r="I320">
            <v>0.92200000000000004</v>
          </cell>
          <cell r="J320">
            <v>0.92200000000000004</v>
          </cell>
          <cell r="K320">
            <v>0.92200000000000004</v>
          </cell>
          <cell r="L320">
            <v>0.92200000000000004</v>
          </cell>
          <cell r="M320">
            <v>0.92200000000000004</v>
          </cell>
          <cell r="N320">
            <v>0.92200000000000004</v>
          </cell>
          <cell r="O320">
            <v>0.92200000000000004</v>
          </cell>
          <cell r="P320">
            <v>0.92200000000000004</v>
          </cell>
          <cell r="Q320">
            <v>0.92200000000000004</v>
          </cell>
          <cell r="R320">
            <v>0.92200000000000004</v>
          </cell>
          <cell r="S320">
            <v>0.92200000000000004</v>
          </cell>
          <cell r="T320">
            <v>0.92200000000000004</v>
          </cell>
          <cell r="U320">
            <v>0.92200000000000004</v>
          </cell>
          <cell r="V320">
            <v>0.92200000000000004</v>
          </cell>
          <cell r="W320">
            <v>0.92200000000000004</v>
          </cell>
        </row>
        <row r="321">
          <cell r="A321" t="str">
            <v>ME HMO RX0000000114</v>
          </cell>
          <cell r="B321" t="str">
            <v>HMO</v>
          </cell>
          <cell r="C321" t="str">
            <v>ME</v>
          </cell>
          <cell r="D321" t="str">
            <v>3Q</v>
          </cell>
          <cell r="E321" t="str">
            <v>RX0000000114</v>
          </cell>
          <cell r="F321" t="str">
            <v>$10/$25/$40</v>
          </cell>
          <cell r="G321" t="str">
            <v>$30/$75/$120</v>
          </cell>
          <cell r="H321">
            <v>66.099999999999994</v>
          </cell>
          <cell r="I321">
            <v>0.72299999999999998</v>
          </cell>
          <cell r="J321">
            <v>0.72299999999999998</v>
          </cell>
          <cell r="K321">
            <v>0.72299999999999998</v>
          </cell>
          <cell r="L321">
            <v>0.72299999999999998</v>
          </cell>
          <cell r="M321">
            <v>0.72299999999999998</v>
          </cell>
          <cell r="N321">
            <v>0.72299999999999998</v>
          </cell>
          <cell r="O321">
            <v>0.72299999999999998</v>
          </cell>
          <cell r="P321">
            <v>0.72299999999999998</v>
          </cell>
          <cell r="Q321">
            <v>0.72299999999999998</v>
          </cell>
          <cell r="R321">
            <v>0.72299999999999998</v>
          </cell>
          <cell r="S321">
            <v>0.72299999999999998</v>
          </cell>
          <cell r="T321">
            <v>0.72299999999999998</v>
          </cell>
          <cell r="U321">
            <v>0.72299999999999998</v>
          </cell>
          <cell r="V321">
            <v>0.72299999999999998</v>
          </cell>
          <cell r="W321">
            <v>0.72299999999999998</v>
          </cell>
        </row>
        <row r="322">
          <cell r="A322" t="str">
            <v>ME HMO RX0000000138</v>
          </cell>
          <cell r="B322" t="str">
            <v>HMO</v>
          </cell>
          <cell r="C322" t="str">
            <v>ME</v>
          </cell>
          <cell r="D322" t="str">
            <v>4R</v>
          </cell>
          <cell r="E322" t="str">
            <v>RX0000000138</v>
          </cell>
          <cell r="F322" t="str">
            <v>$15/$30/$50</v>
          </cell>
          <cell r="G322" t="str">
            <v>$45/$90/$150</v>
          </cell>
          <cell r="H322">
            <v>59.36</v>
          </cell>
          <cell r="I322">
            <v>0.64300000000000002</v>
          </cell>
          <cell r="J322">
            <v>0.64300000000000002</v>
          </cell>
          <cell r="K322">
            <v>0.64300000000000002</v>
          </cell>
          <cell r="L322">
            <v>0.64300000000000002</v>
          </cell>
          <cell r="M322">
            <v>0.64300000000000002</v>
          </cell>
          <cell r="N322">
            <v>0.64300000000000002</v>
          </cell>
          <cell r="O322">
            <v>0.64300000000000002</v>
          </cell>
          <cell r="P322">
            <v>0.64300000000000002</v>
          </cell>
          <cell r="Q322">
            <v>0.64300000000000002</v>
          </cell>
          <cell r="R322">
            <v>0.64300000000000002</v>
          </cell>
          <cell r="S322">
            <v>0.64300000000000002</v>
          </cell>
          <cell r="T322">
            <v>0.64300000000000002</v>
          </cell>
          <cell r="U322">
            <v>0.64300000000000002</v>
          </cell>
          <cell r="V322">
            <v>0.64300000000000002</v>
          </cell>
          <cell r="W322">
            <v>0.64300000000000002</v>
          </cell>
        </row>
        <row r="323">
          <cell r="A323" t="str">
            <v>ME HMO RX0000000142</v>
          </cell>
          <cell r="B323" t="str">
            <v>HMO</v>
          </cell>
          <cell r="C323" t="str">
            <v>ME</v>
          </cell>
          <cell r="D323" t="str">
            <v>4Y</v>
          </cell>
          <cell r="E323" t="str">
            <v>RX0000000142</v>
          </cell>
          <cell r="F323" t="str">
            <v>$10/$25/$40 w/$250 deductible</v>
          </cell>
          <cell r="G323" t="str">
            <v>$30/$75/$120</v>
          </cell>
          <cell r="H323">
            <v>49.58</v>
          </cell>
          <cell r="I323">
            <v>0.56100000000000005</v>
          </cell>
          <cell r="J323">
            <v>0.56100000000000005</v>
          </cell>
          <cell r="K323">
            <v>0.56100000000000005</v>
          </cell>
          <cell r="L323">
            <v>0.56100000000000005</v>
          </cell>
          <cell r="M323">
            <v>0.56100000000000005</v>
          </cell>
          <cell r="N323">
            <v>0.56100000000000005</v>
          </cell>
          <cell r="O323">
            <v>0.56100000000000005</v>
          </cell>
          <cell r="P323">
            <v>0.56100000000000005</v>
          </cell>
          <cell r="Q323">
            <v>0.56100000000000005</v>
          </cell>
          <cell r="R323">
            <v>0.56100000000000005</v>
          </cell>
          <cell r="S323">
            <v>0.56100000000000005</v>
          </cell>
          <cell r="T323">
            <v>0.56100000000000005</v>
          </cell>
          <cell r="U323">
            <v>0.56100000000000005</v>
          </cell>
          <cell r="V323">
            <v>0.56100000000000005</v>
          </cell>
          <cell r="W323">
            <v>0.56100000000000005</v>
          </cell>
        </row>
        <row r="324">
          <cell r="A324" t="str">
            <v>ME HMO RX0000000143</v>
          </cell>
          <cell r="B324" t="str">
            <v>HMO</v>
          </cell>
          <cell r="C324" t="str">
            <v>ME</v>
          </cell>
          <cell r="D324" t="str">
            <v>4Z</v>
          </cell>
          <cell r="E324" t="str">
            <v>RX0000000143</v>
          </cell>
          <cell r="F324" t="str">
            <v>$10/$25/$40 (2 x Copay for 90 Day Supply)</v>
          </cell>
          <cell r="G324" t="str">
            <v>$20/$50/$80</v>
          </cell>
          <cell r="H324">
            <v>67.05</v>
          </cell>
          <cell r="I324">
            <v>0.747</v>
          </cell>
          <cell r="J324">
            <v>0.747</v>
          </cell>
          <cell r="K324">
            <v>0.747</v>
          </cell>
          <cell r="L324">
            <v>0.747</v>
          </cell>
          <cell r="M324">
            <v>0.747</v>
          </cell>
          <cell r="N324">
            <v>0.747</v>
          </cell>
          <cell r="O324">
            <v>0.747</v>
          </cell>
          <cell r="P324">
            <v>0.747</v>
          </cell>
          <cell r="Q324">
            <v>0.747</v>
          </cell>
          <cell r="R324">
            <v>0.747</v>
          </cell>
          <cell r="S324">
            <v>0.747</v>
          </cell>
          <cell r="T324">
            <v>0.747</v>
          </cell>
          <cell r="U324">
            <v>0.747</v>
          </cell>
          <cell r="V324">
            <v>0.747</v>
          </cell>
          <cell r="W324">
            <v>0.72099999999999997</v>
          </cell>
        </row>
        <row r="325">
          <cell r="A325" t="str">
            <v>ME HMO RX0000000148</v>
          </cell>
          <cell r="B325" t="str">
            <v>HMO</v>
          </cell>
          <cell r="C325" t="str">
            <v>ME</v>
          </cell>
          <cell r="D325" t="str">
            <v>5G</v>
          </cell>
          <cell r="E325" t="str">
            <v>RX0000000148</v>
          </cell>
          <cell r="F325" t="str">
            <v>$10/$20/$35</v>
          </cell>
          <cell r="G325" t="str">
            <v>$30/$60/$105</v>
          </cell>
          <cell r="H325">
            <v>68.989999999999995</v>
          </cell>
          <cell r="I325">
            <v>0.78600000000000003</v>
          </cell>
          <cell r="J325">
            <v>0.78600000000000003</v>
          </cell>
          <cell r="K325">
            <v>0.78600000000000003</v>
          </cell>
          <cell r="L325">
            <v>0.78600000000000003</v>
          </cell>
          <cell r="M325">
            <v>0.78600000000000003</v>
          </cell>
          <cell r="N325">
            <v>0.78600000000000003</v>
          </cell>
          <cell r="O325">
            <v>0.78600000000000003</v>
          </cell>
          <cell r="P325">
            <v>0.78600000000000003</v>
          </cell>
          <cell r="Q325">
            <v>0.78600000000000003</v>
          </cell>
          <cell r="R325">
            <v>0.78600000000000003</v>
          </cell>
          <cell r="S325">
            <v>0.78600000000000003</v>
          </cell>
          <cell r="T325">
            <v>0.78600000000000003</v>
          </cell>
          <cell r="U325">
            <v>0.78600000000000003</v>
          </cell>
          <cell r="V325">
            <v>0.78600000000000003</v>
          </cell>
          <cell r="W325">
            <v>0.78600000000000003</v>
          </cell>
        </row>
        <row r="326">
          <cell r="A326" t="str">
            <v>ME HMO RX0000000150</v>
          </cell>
          <cell r="B326" t="str">
            <v>HMO</v>
          </cell>
          <cell r="C326" t="str">
            <v>ME</v>
          </cell>
          <cell r="D326" t="str">
            <v>5I</v>
          </cell>
          <cell r="E326" t="str">
            <v>RX0000000150</v>
          </cell>
          <cell r="F326" t="str">
            <v>$10/$20/$40</v>
          </cell>
          <cell r="G326" t="str">
            <v>$20/$40/$80</v>
          </cell>
          <cell r="H326">
            <v>69.11</v>
          </cell>
          <cell r="I326">
            <v>0.78100000000000003</v>
          </cell>
          <cell r="J326">
            <v>0.78100000000000003</v>
          </cell>
          <cell r="K326">
            <v>0.78100000000000003</v>
          </cell>
          <cell r="L326">
            <v>0.78100000000000003</v>
          </cell>
          <cell r="M326"/>
          <cell r="N326"/>
          <cell r="O326"/>
          <cell r="P326"/>
          <cell r="Q326"/>
          <cell r="R326"/>
          <cell r="S326"/>
          <cell r="T326"/>
          <cell r="U326"/>
          <cell r="V326"/>
          <cell r="W326"/>
        </row>
        <row r="327">
          <cell r="A327" t="str">
            <v>ME HMO RX0000000160</v>
          </cell>
          <cell r="B327" t="str">
            <v>HMO</v>
          </cell>
          <cell r="C327" t="str">
            <v>ME</v>
          </cell>
          <cell r="D327" t="str">
            <v>5S</v>
          </cell>
          <cell r="E327" t="str">
            <v>RX0000000160</v>
          </cell>
          <cell r="F327" t="str">
            <v>$10/$30/$45</v>
          </cell>
          <cell r="G327" t="str">
            <v>$20/$60/$135</v>
          </cell>
          <cell r="H327">
            <v>64.3</v>
          </cell>
          <cell r="I327">
            <v>0.70799999999999996</v>
          </cell>
          <cell r="J327">
            <v>0.70799999999999996</v>
          </cell>
          <cell r="K327">
            <v>0.70799999999999996</v>
          </cell>
          <cell r="L327">
            <v>0.70799999999999996</v>
          </cell>
          <cell r="M327"/>
          <cell r="N327"/>
          <cell r="O327"/>
          <cell r="P327"/>
          <cell r="Q327"/>
          <cell r="R327"/>
          <cell r="S327"/>
          <cell r="T327"/>
          <cell r="U327"/>
          <cell r="V327"/>
          <cell r="W327"/>
        </row>
        <row r="328">
          <cell r="A328" t="str">
            <v>ME HMO RX0000000166</v>
          </cell>
          <cell r="B328" t="str">
            <v>HMO</v>
          </cell>
          <cell r="C328" t="str">
            <v>ME</v>
          </cell>
          <cell r="D328" t="str">
            <v>5Y</v>
          </cell>
          <cell r="E328" t="str">
            <v>RX0000000166</v>
          </cell>
          <cell r="F328" t="str">
            <v>$10/$30/$50</v>
          </cell>
          <cell r="G328" t="str">
            <v>$20/$60/100</v>
          </cell>
          <cell r="H328">
            <v>63.95</v>
          </cell>
          <cell r="I328">
            <v>0.69499999999999995</v>
          </cell>
          <cell r="J328">
            <v>0.69499999999999995</v>
          </cell>
          <cell r="K328">
            <v>0.69499999999999995</v>
          </cell>
          <cell r="L328">
            <v>0.69499999999999995</v>
          </cell>
          <cell r="M328"/>
          <cell r="N328"/>
          <cell r="O328"/>
          <cell r="P328"/>
          <cell r="Q328"/>
          <cell r="R328"/>
          <cell r="S328"/>
          <cell r="T328"/>
          <cell r="U328"/>
          <cell r="V328"/>
          <cell r="W328"/>
        </row>
        <row r="329">
          <cell r="A329" t="str">
            <v>ME HMO RX0000000184</v>
          </cell>
          <cell r="B329" t="str">
            <v>HMO</v>
          </cell>
          <cell r="C329" t="str">
            <v>ME</v>
          </cell>
          <cell r="D329" t="str">
            <v>6Q</v>
          </cell>
          <cell r="E329" t="str">
            <v>RX0000000184</v>
          </cell>
          <cell r="F329" t="str">
            <v>$10/$20/$35</v>
          </cell>
          <cell r="G329" t="str">
            <v>$10/$20/$35</v>
          </cell>
          <cell r="H329">
            <v>69.7</v>
          </cell>
          <cell r="I329">
            <v>0.76300000000000001</v>
          </cell>
          <cell r="J329">
            <v>0.76300000000000001</v>
          </cell>
          <cell r="K329">
            <v>0.76300000000000001</v>
          </cell>
          <cell r="L329">
            <v>0.76300000000000001</v>
          </cell>
          <cell r="M329"/>
          <cell r="N329"/>
          <cell r="O329"/>
          <cell r="P329"/>
          <cell r="Q329"/>
          <cell r="R329"/>
          <cell r="S329"/>
          <cell r="T329"/>
          <cell r="U329"/>
          <cell r="V329"/>
          <cell r="W329"/>
        </row>
        <row r="330">
          <cell r="A330" t="str">
            <v>ME HMO RX0000000186</v>
          </cell>
          <cell r="B330" t="str">
            <v>HMO</v>
          </cell>
          <cell r="C330" t="str">
            <v>ME</v>
          </cell>
          <cell r="D330" t="str">
            <v>6S</v>
          </cell>
          <cell r="E330" t="str">
            <v>RX0000000186</v>
          </cell>
          <cell r="F330" t="str">
            <v>$10/$35/$50</v>
          </cell>
          <cell r="G330" t="str">
            <v>$20/$70/$150</v>
          </cell>
          <cell r="H330">
            <v>61.81</v>
          </cell>
          <cell r="I330">
            <v>0.66700000000000004</v>
          </cell>
          <cell r="J330">
            <v>0.66700000000000004</v>
          </cell>
          <cell r="K330">
            <v>0.66700000000000004</v>
          </cell>
          <cell r="L330">
            <v>0.66700000000000004</v>
          </cell>
          <cell r="M330"/>
          <cell r="N330"/>
          <cell r="O330"/>
          <cell r="P330"/>
          <cell r="Q330"/>
          <cell r="R330"/>
          <cell r="S330"/>
          <cell r="T330"/>
          <cell r="U330"/>
          <cell r="V330"/>
          <cell r="W330"/>
        </row>
        <row r="331">
          <cell r="A331" t="str">
            <v>ME HMO RX0000000204</v>
          </cell>
          <cell r="B331" t="str">
            <v>HMO</v>
          </cell>
          <cell r="C331" t="str">
            <v>ME</v>
          </cell>
          <cell r="D331" t="str">
            <v>7K</v>
          </cell>
          <cell r="E331" t="str">
            <v>RX0000000204</v>
          </cell>
          <cell r="F331" t="str">
            <v>$15/$30/$50</v>
          </cell>
          <cell r="G331" t="str">
            <v>$30/$60/$100</v>
          </cell>
          <cell r="H331">
            <v>60.54</v>
          </cell>
          <cell r="I331">
            <v>0.65400000000000003</v>
          </cell>
          <cell r="J331">
            <v>0.65400000000000003</v>
          </cell>
          <cell r="K331">
            <v>0.65400000000000003</v>
          </cell>
          <cell r="L331">
            <v>0.65400000000000003</v>
          </cell>
          <cell r="M331">
            <v>0.65400000000000003</v>
          </cell>
          <cell r="N331">
            <v>0.65400000000000003</v>
          </cell>
          <cell r="O331">
            <v>0.65400000000000003</v>
          </cell>
          <cell r="P331">
            <v>0.65400000000000003</v>
          </cell>
          <cell r="Q331">
            <v>0.65400000000000003</v>
          </cell>
          <cell r="R331">
            <v>0.65400000000000003</v>
          </cell>
          <cell r="S331">
            <v>0.65400000000000003</v>
          </cell>
          <cell r="T331">
            <v>0.65400000000000003</v>
          </cell>
          <cell r="U331">
            <v>0.65400000000000003</v>
          </cell>
          <cell r="V331">
            <v>0.65400000000000003</v>
          </cell>
          <cell r="W331">
            <v>0.63100000000000001</v>
          </cell>
        </row>
        <row r="332">
          <cell r="A332" t="str">
            <v>ME HMO RX0000000205</v>
          </cell>
          <cell r="B332" t="str">
            <v>HMO</v>
          </cell>
          <cell r="C332" t="str">
            <v>ME</v>
          </cell>
          <cell r="D332" t="str">
            <v>7L</v>
          </cell>
          <cell r="E332" t="str">
            <v>RX0000000205</v>
          </cell>
          <cell r="F332" t="str">
            <v>$10/$35/$50</v>
          </cell>
          <cell r="G332" t="str">
            <v>$20/$70/$150</v>
          </cell>
          <cell r="H332">
            <v>47.85</v>
          </cell>
          <cell r="I332">
            <v>0.65800000000000003</v>
          </cell>
          <cell r="J332">
            <v>0.65800000000000003</v>
          </cell>
          <cell r="K332">
            <v>0.65800000000000003</v>
          </cell>
          <cell r="L332">
            <v>0.65800000000000003</v>
          </cell>
          <cell r="M332"/>
          <cell r="N332"/>
          <cell r="O332"/>
          <cell r="P332"/>
          <cell r="Q332"/>
          <cell r="R332"/>
          <cell r="S332"/>
          <cell r="T332"/>
          <cell r="U332"/>
          <cell r="V332"/>
          <cell r="W332"/>
        </row>
        <row r="333">
          <cell r="A333" t="str">
            <v>ME HMO RX0000000206</v>
          </cell>
          <cell r="B333" t="str">
            <v>HMO</v>
          </cell>
          <cell r="C333" t="str">
            <v>ME</v>
          </cell>
          <cell r="D333" t="str">
            <v>7M</v>
          </cell>
          <cell r="E333" t="str">
            <v>RX0000000206</v>
          </cell>
          <cell r="F333" t="str">
            <v>$20/$35/$50</v>
          </cell>
          <cell r="G333" t="str">
            <v>$40/$70/$150</v>
          </cell>
          <cell r="H333">
            <v>56.1</v>
          </cell>
          <cell r="I333">
            <v>0.60299999999999998</v>
          </cell>
          <cell r="J333">
            <v>0.60299999999999998</v>
          </cell>
          <cell r="K333">
            <v>0.60299999999999998</v>
          </cell>
          <cell r="L333">
            <v>0.60299999999999998</v>
          </cell>
          <cell r="M333">
            <v>0.60299999999999998</v>
          </cell>
          <cell r="N333">
            <v>0.60299999999999998</v>
          </cell>
          <cell r="O333">
            <v>0.60299999999999998</v>
          </cell>
          <cell r="P333">
            <v>0.60299999999999998</v>
          </cell>
          <cell r="Q333">
            <v>0.60299999999999998</v>
          </cell>
          <cell r="R333">
            <v>0.60299999999999998</v>
          </cell>
          <cell r="S333">
            <v>0.60299999999999998</v>
          </cell>
          <cell r="T333">
            <v>0.60299999999999998</v>
          </cell>
          <cell r="U333">
            <v>0.60299999999999998</v>
          </cell>
          <cell r="V333">
            <v>0.60299999999999998</v>
          </cell>
          <cell r="W333">
            <v>0.58199999999999996</v>
          </cell>
        </row>
        <row r="334">
          <cell r="A334" t="str">
            <v>ME HMO RX0000000214</v>
          </cell>
          <cell r="B334" t="str">
            <v>HMO</v>
          </cell>
          <cell r="C334" t="str">
            <v>ME</v>
          </cell>
          <cell r="D334" t="str">
            <v>7V</v>
          </cell>
          <cell r="E334" t="str">
            <v>RX0000000214</v>
          </cell>
          <cell r="F334" t="str">
            <v>$10/$25/$45</v>
          </cell>
          <cell r="G334" t="str">
            <v>$20/$50/$90</v>
          </cell>
          <cell r="H334">
            <v>66.459999999999994</v>
          </cell>
          <cell r="I334">
            <v>0.73299999999999998</v>
          </cell>
          <cell r="J334">
            <v>0.73299999999999998</v>
          </cell>
          <cell r="K334">
            <v>0.73299999999999998</v>
          </cell>
          <cell r="L334">
            <v>0.73299999999999998</v>
          </cell>
          <cell r="M334">
            <v>0.73299999999999998</v>
          </cell>
          <cell r="N334">
            <v>0.73299999999999998</v>
          </cell>
          <cell r="O334">
            <v>0.73299999999999998</v>
          </cell>
          <cell r="P334">
            <v>0.73299999999999998</v>
          </cell>
          <cell r="Q334">
            <v>0.73299999999999998</v>
          </cell>
          <cell r="R334">
            <v>0.73299999999999998</v>
          </cell>
          <cell r="S334">
            <v>0.73299999999999998</v>
          </cell>
          <cell r="T334">
            <v>0.73299999999999998</v>
          </cell>
          <cell r="U334">
            <v>0.73299999999999998</v>
          </cell>
          <cell r="V334">
            <v>0.73299999999999998</v>
          </cell>
          <cell r="W334">
            <v>0.70799999999999996</v>
          </cell>
        </row>
        <row r="335">
          <cell r="A335" t="str">
            <v>ME HMO RX0000000231</v>
          </cell>
          <cell r="B335" t="str">
            <v>HMO</v>
          </cell>
          <cell r="C335" t="str">
            <v>ME</v>
          </cell>
          <cell r="D335" t="str">
            <v>8O</v>
          </cell>
          <cell r="E335" t="str">
            <v>RX0000000231</v>
          </cell>
          <cell r="F335" t="str">
            <v>Copays Only</v>
          </cell>
          <cell r="G335" t="str">
            <v>010</v>
          </cell>
          <cell r="H335">
            <v>63.69</v>
          </cell>
          <cell r="I335">
            <v>0.68500000000000005</v>
          </cell>
          <cell r="J335">
            <v>0.68500000000000005</v>
          </cell>
          <cell r="K335">
            <v>0.68500000000000005</v>
          </cell>
          <cell r="L335">
            <v>0.68500000000000005</v>
          </cell>
          <cell r="M335">
            <v>0.68500000000000005</v>
          </cell>
          <cell r="N335">
            <v>0.68500000000000005</v>
          </cell>
          <cell r="O335">
            <v>0.68500000000000005</v>
          </cell>
          <cell r="P335"/>
          <cell r="Q335"/>
          <cell r="R335"/>
          <cell r="S335"/>
          <cell r="T335"/>
          <cell r="U335"/>
          <cell r="V335"/>
          <cell r="W335"/>
        </row>
        <row r="336">
          <cell r="A336" t="str">
            <v>ME HMO RX0000000235</v>
          </cell>
          <cell r="B336" t="str">
            <v>HMO</v>
          </cell>
          <cell r="C336" t="str">
            <v>ME</v>
          </cell>
          <cell r="D336" t="str">
            <v>8S</v>
          </cell>
          <cell r="E336" t="str">
            <v>RX0000000235</v>
          </cell>
          <cell r="F336" t="str">
            <v>$5/25% max $75/50% max $75</v>
          </cell>
          <cell r="G336" t="str">
            <v>$5/25% max $75/50% max $75</v>
          </cell>
          <cell r="H336">
            <v>63.39</v>
          </cell>
          <cell r="I336">
            <v>0.77</v>
          </cell>
          <cell r="J336">
            <v>0.77</v>
          </cell>
          <cell r="K336">
            <v>0.77</v>
          </cell>
          <cell r="L336">
            <v>0.77</v>
          </cell>
          <cell r="M336">
            <v>0.77</v>
          </cell>
          <cell r="N336">
            <v>0.77</v>
          </cell>
          <cell r="O336">
            <v>0.77</v>
          </cell>
          <cell r="P336">
            <v>0.77</v>
          </cell>
          <cell r="Q336">
            <v>0.77</v>
          </cell>
          <cell r="R336">
            <v>0.77</v>
          </cell>
          <cell r="S336">
            <v>0.77</v>
          </cell>
          <cell r="T336">
            <v>0.77</v>
          </cell>
          <cell r="U336">
            <v>0.77</v>
          </cell>
          <cell r="V336">
            <v>0.77</v>
          </cell>
          <cell r="W336">
            <v>0.77</v>
          </cell>
        </row>
        <row r="337">
          <cell r="A337" t="str">
            <v>ME HMO RX0000000236</v>
          </cell>
          <cell r="B337" t="str">
            <v>HMO</v>
          </cell>
          <cell r="C337" t="str">
            <v>ME</v>
          </cell>
          <cell r="D337" t="str">
            <v>8T</v>
          </cell>
          <cell r="E337" t="str">
            <v>RX0000000236</v>
          </cell>
          <cell r="F337" t="str">
            <v>$10/$25/$40 (excludes birth control)</v>
          </cell>
          <cell r="G337" t="str">
            <v>$10/$25/$40 (excludes birth control)</v>
          </cell>
          <cell r="H337">
            <v>64.89</v>
          </cell>
          <cell r="I337">
            <v>0.74099999999999999</v>
          </cell>
          <cell r="J337">
            <v>0.74099999999999999</v>
          </cell>
          <cell r="K337">
            <v>0.74099999999999999</v>
          </cell>
          <cell r="L337">
            <v>0.74099999999999999</v>
          </cell>
          <cell r="M337">
            <v>0.74099999999999999</v>
          </cell>
          <cell r="N337">
            <v>0.74099999999999999</v>
          </cell>
          <cell r="O337">
            <v>0.74099999999999999</v>
          </cell>
          <cell r="P337">
            <v>0.74099999999999999</v>
          </cell>
          <cell r="Q337">
            <v>0.74099999999999999</v>
          </cell>
          <cell r="R337">
            <v>0.74099999999999999</v>
          </cell>
          <cell r="S337">
            <v>0.74099999999999999</v>
          </cell>
          <cell r="T337">
            <v>0.74099999999999999</v>
          </cell>
          <cell r="U337">
            <v>0.74099999999999999</v>
          </cell>
          <cell r="V337">
            <v>0.74099999999999999</v>
          </cell>
          <cell r="W337">
            <v>0.74099999999999999</v>
          </cell>
        </row>
        <row r="338">
          <cell r="A338" t="str">
            <v>ME HMO RX0000000237</v>
          </cell>
          <cell r="B338" t="str">
            <v>HMO</v>
          </cell>
          <cell r="C338" t="str">
            <v>ME</v>
          </cell>
          <cell r="D338" t="str">
            <v>8U</v>
          </cell>
          <cell r="E338" t="str">
            <v>RX0000000237</v>
          </cell>
          <cell r="F338" t="str">
            <v>$10/$25/$40 (excludes birth control)</v>
          </cell>
          <cell r="G338" t="str">
            <v>$30/$75/$120 (excludes birth control)</v>
          </cell>
          <cell r="H338">
            <v>63.89</v>
          </cell>
          <cell r="I338">
            <v>0.70599999999999996</v>
          </cell>
          <cell r="J338">
            <v>0.70599999999999996</v>
          </cell>
          <cell r="K338">
            <v>0.70599999999999996</v>
          </cell>
          <cell r="L338">
            <v>0.70599999999999996</v>
          </cell>
          <cell r="M338">
            <v>0.70599999999999996</v>
          </cell>
          <cell r="N338">
            <v>0.70599999999999996</v>
          </cell>
          <cell r="O338">
            <v>0.70599999999999996</v>
          </cell>
          <cell r="P338">
            <v>0.70599999999999996</v>
          </cell>
          <cell r="Q338">
            <v>0.70599999999999996</v>
          </cell>
          <cell r="R338">
            <v>0.70599999999999996</v>
          </cell>
          <cell r="S338">
            <v>0.70599999999999996</v>
          </cell>
          <cell r="T338">
            <v>0.70599999999999996</v>
          </cell>
          <cell r="U338">
            <v>0.70599999999999996</v>
          </cell>
          <cell r="V338">
            <v>0.70599999999999996</v>
          </cell>
          <cell r="W338">
            <v>0.70599999999999996</v>
          </cell>
        </row>
        <row r="339">
          <cell r="A339" t="str">
            <v>ME HMO RX0000000238</v>
          </cell>
          <cell r="B339" t="str">
            <v>HMO</v>
          </cell>
          <cell r="C339" t="str">
            <v>ME</v>
          </cell>
          <cell r="D339" t="str">
            <v>8V</v>
          </cell>
          <cell r="E339" t="str">
            <v>RX0000000238</v>
          </cell>
          <cell r="F339" t="str">
            <v>$10/$25/$40 (excludes birth control)</v>
          </cell>
          <cell r="G339" t="str">
            <v>$20/$50/$120 (excludes birth control)</v>
          </cell>
          <cell r="H339">
            <v>64.62</v>
          </cell>
          <cell r="I339">
            <v>0.72799999999999998</v>
          </cell>
          <cell r="J339">
            <v>0.72799999999999998</v>
          </cell>
          <cell r="K339">
            <v>0.72799999999999998</v>
          </cell>
          <cell r="L339">
            <v>0.72799999999999998</v>
          </cell>
          <cell r="M339">
            <v>0.72799999999999998</v>
          </cell>
          <cell r="N339">
            <v>0.72799999999999998</v>
          </cell>
          <cell r="O339">
            <v>0.72799999999999998</v>
          </cell>
          <cell r="P339">
            <v>0.72799999999999998</v>
          </cell>
          <cell r="Q339">
            <v>0.72799999999999998</v>
          </cell>
          <cell r="R339">
            <v>0.72799999999999998</v>
          </cell>
          <cell r="S339">
            <v>0.72799999999999998</v>
          </cell>
          <cell r="T339">
            <v>0.72799999999999998</v>
          </cell>
          <cell r="U339">
            <v>0.72799999999999998</v>
          </cell>
          <cell r="V339">
            <v>0.72799999999999998</v>
          </cell>
          <cell r="W339">
            <v>0.70299999999999996</v>
          </cell>
        </row>
        <row r="340">
          <cell r="A340" t="str">
            <v>ME HMO RX0000000239</v>
          </cell>
          <cell r="B340" t="str">
            <v>HMO</v>
          </cell>
          <cell r="C340" t="str">
            <v>ME</v>
          </cell>
          <cell r="D340" t="str">
            <v>8W</v>
          </cell>
          <cell r="E340" t="str">
            <v>RX0000000239</v>
          </cell>
          <cell r="F340" t="str">
            <v>$10/$20/$30</v>
          </cell>
          <cell r="G340" t="str">
            <v>$20/$40/$60</v>
          </cell>
          <cell r="H340">
            <v>70.38</v>
          </cell>
          <cell r="I340">
            <v>0.82599999999999996</v>
          </cell>
          <cell r="J340">
            <v>0.82599999999999996</v>
          </cell>
          <cell r="K340">
            <v>0.82599999999999996</v>
          </cell>
          <cell r="L340">
            <v>0.82599999999999996</v>
          </cell>
          <cell r="M340">
            <v>0.82599999999999996</v>
          </cell>
          <cell r="N340">
            <v>0.82599999999999996</v>
          </cell>
          <cell r="O340">
            <v>0.82599999999999996</v>
          </cell>
          <cell r="P340">
            <v>0.82599999999999996</v>
          </cell>
          <cell r="Q340">
            <v>0.82599999999999996</v>
          </cell>
          <cell r="R340">
            <v>0.82599999999999996</v>
          </cell>
          <cell r="S340">
            <v>0.82599999999999996</v>
          </cell>
          <cell r="T340">
            <v>0.82599999999999996</v>
          </cell>
          <cell r="U340">
            <v>0.82599999999999996</v>
          </cell>
          <cell r="V340">
            <v>0.82599999999999996</v>
          </cell>
          <cell r="W340">
            <v>0.79700000000000004</v>
          </cell>
        </row>
        <row r="341">
          <cell r="A341" t="str">
            <v>ME HMO RX0000000240</v>
          </cell>
          <cell r="B341" t="str">
            <v>HMO</v>
          </cell>
          <cell r="C341" t="str">
            <v>ME</v>
          </cell>
          <cell r="D341" t="str">
            <v>8X</v>
          </cell>
          <cell r="E341" t="str">
            <v>RX0000000240</v>
          </cell>
          <cell r="F341" t="str">
            <v>$6/$20/$30</v>
          </cell>
          <cell r="G341" t="str">
            <v>$12/$30/$40</v>
          </cell>
          <cell r="H341">
            <v>72.680000000000007</v>
          </cell>
          <cell r="I341">
            <v>0.88800000000000001</v>
          </cell>
          <cell r="J341">
            <v>0.88800000000000001</v>
          </cell>
          <cell r="K341">
            <v>0.88800000000000001</v>
          </cell>
          <cell r="L341">
            <v>0.88800000000000001</v>
          </cell>
          <cell r="M341">
            <v>0.88800000000000001</v>
          </cell>
          <cell r="N341">
            <v>0.88800000000000001</v>
          </cell>
          <cell r="O341">
            <v>0.88800000000000001</v>
          </cell>
          <cell r="P341">
            <v>0.88800000000000001</v>
          </cell>
          <cell r="Q341">
            <v>0.88800000000000001</v>
          </cell>
          <cell r="R341">
            <v>0.88800000000000001</v>
          </cell>
          <cell r="S341">
            <v>0.88800000000000001</v>
          </cell>
          <cell r="T341">
            <v>0.88800000000000001</v>
          </cell>
          <cell r="U341">
            <v>0.88800000000000001</v>
          </cell>
          <cell r="V341">
            <v>0.88800000000000001</v>
          </cell>
          <cell r="W341">
            <v>0.85699999999999998</v>
          </cell>
        </row>
        <row r="342">
          <cell r="A342" t="str">
            <v>ME HMO RX0000000243</v>
          </cell>
          <cell r="B342" t="str">
            <v>HMO</v>
          </cell>
          <cell r="C342" t="str">
            <v>ME</v>
          </cell>
          <cell r="D342" t="str">
            <v>9A</v>
          </cell>
          <cell r="E342" t="str">
            <v>RX0000000243</v>
          </cell>
          <cell r="F342" t="str">
            <v>$0/$30/$30</v>
          </cell>
          <cell r="G342" t="str">
            <v>$0/$30/$50</v>
          </cell>
          <cell r="H342">
            <v>74.56</v>
          </cell>
          <cell r="I342">
            <v>0.86899999999999999</v>
          </cell>
          <cell r="J342">
            <v>0.86899999999999999</v>
          </cell>
          <cell r="K342">
            <v>0.86899999999999999</v>
          </cell>
          <cell r="L342">
            <v>0.86899999999999999</v>
          </cell>
          <cell r="M342">
            <v>0.86899999999999999</v>
          </cell>
          <cell r="N342">
            <v>0.86899999999999999</v>
          </cell>
          <cell r="O342">
            <v>0.86899999999999999</v>
          </cell>
          <cell r="P342">
            <v>0.86899999999999999</v>
          </cell>
          <cell r="Q342">
            <v>0.86899999999999999</v>
          </cell>
          <cell r="R342">
            <v>0.86899999999999999</v>
          </cell>
          <cell r="S342">
            <v>0.86899999999999999</v>
          </cell>
          <cell r="T342">
            <v>0.86899999999999999</v>
          </cell>
          <cell r="U342">
            <v>0.86899999999999999</v>
          </cell>
          <cell r="V342">
            <v>0.86899999999999999</v>
          </cell>
          <cell r="W342">
            <v>0.86899999999999999</v>
          </cell>
        </row>
        <row r="343">
          <cell r="A343" t="str">
            <v>ME HMO RX0000000244</v>
          </cell>
          <cell r="B343" t="str">
            <v>HMO</v>
          </cell>
          <cell r="C343" t="str">
            <v>ME</v>
          </cell>
          <cell r="D343" t="str">
            <v>9B</v>
          </cell>
          <cell r="E343" t="str">
            <v>RX0000000244</v>
          </cell>
          <cell r="F343" t="str">
            <v>$15/$30/$45</v>
          </cell>
          <cell r="G343" t="str">
            <v>$15/$30/$45</v>
          </cell>
          <cell r="H343">
            <v>63.02</v>
          </cell>
          <cell r="I343">
            <v>0.67300000000000004</v>
          </cell>
          <cell r="J343">
            <v>0.67300000000000004</v>
          </cell>
          <cell r="K343">
            <v>0.67300000000000004</v>
          </cell>
          <cell r="L343">
            <v>0.67300000000000004</v>
          </cell>
          <cell r="M343">
            <v>0.67300000000000004</v>
          </cell>
          <cell r="N343">
            <v>0.67300000000000004</v>
          </cell>
          <cell r="O343">
            <v>0.67300000000000004</v>
          </cell>
          <cell r="P343">
            <v>0.67300000000000004</v>
          </cell>
          <cell r="Q343">
            <v>0.67300000000000004</v>
          </cell>
          <cell r="R343">
            <v>0.67300000000000004</v>
          </cell>
          <cell r="S343">
            <v>0.67300000000000004</v>
          </cell>
          <cell r="T343">
            <v>0.67300000000000004</v>
          </cell>
          <cell r="U343">
            <v>0.67300000000000004</v>
          </cell>
          <cell r="V343">
            <v>0.67300000000000004</v>
          </cell>
          <cell r="W343">
            <v>0.67300000000000004</v>
          </cell>
        </row>
        <row r="344">
          <cell r="A344" t="str">
            <v>ME HMO RX0000000247</v>
          </cell>
          <cell r="B344" t="str">
            <v>HMO</v>
          </cell>
          <cell r="C344" t="str">
            <v>ME</v>
          </cell>
          <cell r="D344" t="str">
            <v>9E</v>
          </cell>
          <cell r="E344" t="str">
            <v>RX0000000247</v>
          </cell>
          <cell r="F344" t="str">
            <v>$0/$0/$0</v>
          </cell>
          <cell r="G344" t="str">
            <v>$0/$0/$0</v>
          </cell>
          <cell r="H344" t="str">
            <v>HDHP</v>
          </cell>
          <cell r="I344">
            <v>0.59</v>
          </cell>
          <cell r="J344">
            <v>0.59</v>
          </cell>
          <cell r="K344">
            <v>0.59</v>
          </cell>
          <cell r="L344">
            <v>0.59</v>
          </cell>
          <cell r="M344">
            <v>0.59</v>
          </cell>
          <cell r="N344">
            <v>0.59</v>
          </cell>
          <cell r="O344">
            <v>0.59</v>
          </cell>
          <cell r="P344">
            <v>0.59</v>
          </cell>
          <cell r="Q344">
            <v>0.59</v>
          </cell>
          <cell r="R344">
            <v>0.59</v>
          </cell>
          <cell r="S344">
            <v>0.59</v>
          </cell>
          <cell r="T344">
            <v>0.59</v>
          </cell>
          <cell r="U344">
            <v>0.59</v>
          </cell>
          <cell r="V344">
            <v>0.59</v>
          </cell>
          <cell r="W344">
            <v>0.59</v>
          </cell>
        </row>
        <row r="345">
          <cell r="A345" t="str">
            <v>ME HMO RX0000000257</v>
          </cell>
          <cell r="B345" t="str">
            <v>HMO</v>
          </cell>
          <cell r="C345" t="str">
            <v>ME</v>
          </cell>
          <cell r="D345" t="str">
            <v>9O</v>
          </cell>
          <cell r="E345" t="str">
            <v>RX0000000257</v>
          </cell>
          <cell r="F345" t="str">
            <v>$5/$20/$35</v>
          </cell>
          <cell r="G345" t="str">
            <v>$5/$20/$35</v>
          </cell>
          <cell r="H345">
            <v>73.349999999999994</v>
          </cell>
          <cell r="I345">
            <v>0.88400000000000001</v>
          </cell>
          <cell r="J345">
            <v>0.88400000000000001</v>
          </cell>
          <cell r="K345">
            <v>0.88400000000000001</v>
          </cell>
          <cell r="L345">
            <v>0.88400000000000001</v>
          </cell>
          <cell r="M345">
            <v>0.88400000000000001</v>
          </cell>
          <cell r="N345">
            <v>0.88400000000000001</v>
          </cell>
          <cell r="O345">
            <v>0.88400000000000001</v>
          </cell>
          <cell r="P345">
            <v>0.88400000000000001</v>
          </cell>
          <cell r="Q345">
            <v>0.88400000000000001</v>
          </cell>
          <cell r="R345">
            <v>0.88400000000000001</v>
          </cell>
          <cell r="S345">
            <v>0.88400000000000001</v>
          </cell>
          <cell r="T345">
            <v>0.88400000000000001</v>
          </cell>
          <cell r="U345">
            <v>0.88400000000000001</v>
          </cell>
          <cell r="V345">
            <v>0.88400000000000001</v>
          </cell>
          <cell r="W345">
            <v>0.88400000000000001</v>
          </cell>
        </row>
        <row r="346">
          <cell r="A346" t="str">
            <v>ME HMO RX0000000259</v>
          </cell>
          <cell r="B346" t="str">
            <v>HMO</v>
          </cell>
          <cell r="C346" t="str">
            <v>ME</v>
          </cell>
          <cell r="D346" t="str">
            <v>9Q</v>
          </cell>
          <cell r="E346" t="str">
            <v>RX0000000259</v>
          </cell>
          <cell r="F346" t="str">
            <v>$20/$20/$20</v>
          </cell>
          <cell r="G346" t="str">
            <v>$40/$40/$40</v>
          </cell>
          <cell r="H346">
            <v>71.87</v>
          </cell>
          <cell r="I346">
            <v>0.83399999999999996</v>
          </cell>
          <cell r="J346">
            <v>0.83399999999999996</v>
          </cell>
          <cell r="K346">
            <v>0.83399999999999996</v>
          </cell>
          <cell r="L346">
            <v>0.83399999999999996</v>
          </cell>
          <cell r="M346">
            <v>0.83399999999999996</v>
          </cell>
          <cell r="N346">
            <v>0.83399999999999996</v>
          </cell>
          <cell r="O346">
            <v>0.83399999999999996</v>
          </cell>
          <cell r="P346">
            <v>0.83399999999999996</v>
          </cell>
          <cell r="Q346">
            <v>0.83399999999999996</v>
          </cell>
          <cell r="R346">
            <v>0.83399999999999996</v>
          </cell>
          <cell r="S346">
            <v>0.83399999999999996</v>
          </cell>
          <cell r="T346">
            <v>0.83399999999999996</v>
          </cell>
          <cell r="U346">
            <v>0.83399999999999996</v>
          </cell>
          <cell r="V346">
            <v>0.83399999999999996</v>
          </cell>
          <cell r="W346">
            <v>0.80500000000000005</v>
          </cell>
        </row>
        <row r="347">
          <cell r="A347" t="str">
            <v>ME HMO RX0000000260</v>
          </cell>
          <cell r="B347" t="str">
            <v>HMO</v>
          </cell>
          <cell r="C347" t="str">
            <v>ME</v>
          </cell>
          <cell r="D347" t="str">
            <v>9R</v>
          </cell>
          <cell r="E347" t="str">
            <v>RX0000000260</v>
          </cell>
          <cell r="F347" t="str">
            <v>$10/$30/$60</v>
          </cell>
          <cell r="G347" t="str">
            <v>$20/$60/$180</v>
          </cell>
          <cell r="H347">
            <v>62.5</v>
          </cell>
          <cell r="I347">
            <v>0.67100000000000004</v>
          </cell>
          <cell r="J347">
            <v>0.67100000000000004</v>
          </cell>
          <cell r="K347">
            <v>0.67100000000000004</v>
          </cell>
          <cell r="L347">
            <v>0.67100000000000004</v>
          </cell>
          <cell r="M347">
            <v>0.67100000000000004</v>
          </cell>
          <cell r="N347">
            <v>0.67100000000000004</v>
          </cell>
          <cell r="O347">
            <v>0.67100000000000004</v>
          </cell>
          <cell r="P347">
            <v>0.67100000000000004</v>
          </cell>
          <cell r="Q347">
            <v>0.67100000000000004</v>
          </cell>
          <cell r="R347">
            <v>0.67100000000000004</v>
          </cell>
          <cell r="S347">
            <v>0.67100000000000004</v>
          </cell>
          <cell r="T347">
            <v>0.67100000000000004</v>
          </cell>
          <cell r="U347">
            <v>0.67100000000000004</v>
          </cell>
          <cell r="V347">
            <v>0.67100000000000004</v>
          </cell>
          <cell r="W347">
            <v>0.64800000000000002</v>
          </cell>
        </row>
        <row r="348">
          <cell r="A348" t="str">
            <v>ME HMO RX0000000261</v>
          </cell>
          <cell r="B348" t="str">
            <v>HMO</v>
          </cell>
          <cell r="C348" t="str">
            <v>ME</v>
          </cell>
          <cell r="D348" t="str">
            <v>9S</v>
          </cell>
          <cell r="E348" t="str">
            <v>RX0000000261</v>
          </cell>
          <cell r="F348" t="str">
            <v>$15/50%/50%</v>
          </cell>
          <cell r="G348" t="str">
            <v>$30/50%/50%</v>
          </cell>
          <cell r="H348">
            <v>27.68</v>
          </cell>
          <cell r="I348">
            <v>0.313</v>
          </cell>
          <cell r="J348">
            <v>0.313</v>
          </cell>
          <cell r="K348">
            <v>0.313</v>
          </cell>
          <cell r="L348">
            <v>0.313</v>
          </cell>
          <cell r="M348">
            <v>0.313</v>
          </cell>
          <cell r="N348">
            <v>0.313</v>
          </cell>
          <cell r="O348">
            <v>0.313</v>
          </cell>
          <cell r="P348">
            <v>0.313</v>
          </cell>
          <cell r="Q348">
            <v>0.313</v>
          </cell>
          <cell r="R348">
            <v>0.313</v>
          </cell>
          <cell r="S348">
            <v>0.313</v>
          </cell>
          <cell r="T348">
            <v>0.313</v>
          </cell>
          <cell r="U348">
            <v>0.313</v>
          </cell>
          <cell r="V348">
            <v>0.313</v>
          </cell>
          <cell r="W348">
            <v>0.313</v>
          </cell>
        </row>
        <row r="349">
          <cell r="A349" t="str">
            <v>ME HMO RX0000000262</v>
          </cell>
          <cell r="B349" t="str">
            <v>HMO</v>
          </cell>
          <cell r="C349" t="str">
            <v>ME</v>
          </cell>
          <cell r="D349" t="str">
            <v>9T</v>
          </cell>
          <cell r="E349" t="str">
            <v>RX0000000262</v>
          </cell>
          <cell r="F349" t="str">
            <v>$10/$25/$45</v>
          </cell>
          <cell r="G349" t="str">
            <v>$20/$50/$90</v>
          </cell>
          <cell r="H349">
            <v>62.05</v>
          </cell>
          <cell r="I349">
            <v>0.68</v>
          </cell>
          <cell r="J349">
            <v>0.68</v>
          </cell>
          <cell r="K349">
            <v>0.68</v>
          </cell>
          <cell r="L349">
            <v>0.68</v>
          </cell>
          <cell r="M349">
            <v>0.68</v>
          </cell>
          <cell r="N349">
            <v>0.68</v>
          </cell>
          <cell r="O349">
            <v>0.68</v>
          </cell>
          <cell r="P349">
            <v>0.68</v>
          </cell>
          <cell r="Q349">
            <v>0.68</v>
          </cell>
          <cell r="R349">
            <v>0.68</v>
          </cell>
          <cell r="S349">
            <v>0.68</v>
          </cell>
          <cell r="T349">
            <v>0.68</v>
          </cell>
          <cell r="U349">
            <v>0.68</v>
          </cell>
          <cell r="V349">
            <v>0.68</v>
          </cell>
          <cell r="W349">
            <v>0.65600000000000003</v>
          </cell>
        </row>
        <row r="350">
          <cell r="A350" t="str">
            <v>ME HMO RX0000000263</v>
          </cell>
          <cell r="B350" t="str">
            <v>HMO</v>
          </cell>
          <cell r="C350" t="str">
            <v>ME</v>
          </cell>
          <cell r="D350" t="str">
            <v>9U</v>
          </cell>
          <cell r="E350" t="str">
            <v>RX0000000263</v>
          </cell>
          <cell r="F350" t="str">
            <v>$10/$25/$40</v>
          </cell>
          <cell r="G350" t="str">
            <v>$20/$50/$120</v>
          </cell>
          <cell r="H350">
            <v>58.45</v>
          </cell>
          <cell r="I350">
            <v>0.64500000000000002</v>
          </cell>
          <cell r="J350">
            <v>0.64500000000000002</v>
          </cell>
          <cell r="K350">
            <v>0.64500000000000002</v>
          </cell>
          <cell r="L350">
            <v>0.64500000000000002</v>
          </cell>
          <cell r="M350">
            <v>0.64500000000000002</v>
          </cell>
          <cell r="N350">
            <v>0.64500000000000002</v>
          </cell>
          <cell r="O350">
            <v>0.64500000000000002</v>
          </cell>
          <cell r="P350">
            <v>0.64500000000000002</v>
          </cell>
          <cell r="Q350">
            <v>0.64500000000000002</v>
          </cell>
          <cell r="R350">
            <v>0.64500000000000002</v>
          </cell>
          <cell r="S350">
            <v>0.64500000000000002</v>
          </cell>
          <cell r="T350">
            <v>0.64500000000000002</v>
          </cell>
          <cell r="U350">
            <v>0.64500000000000002</v>
          </cell>
          <cell r="V350">
            <v>0.64500000000000002</v>
          </cell>
          <cell r="W350">
            <v>0.623</v>
          </cell>
        </row>
        <row r="351">
          <cell r="A351" t="str">
            <v>ME HMO RX0000000264</v>
          </cell>
          <cell r="B351" t="str">
            <v>HMO</v>
          </cell>
          <cell r="C351" t="str">
            <v>ME</v>
          </cell>
          <cell r="D351" t="str">
            <v>9V</v>
          </cell>
          <cell r="E351" t="str">
            <v>RX0000000264</v>
          </cell>
          <cell r="F351" t="str">
            <v>$10/$25/$40</v>
          </cell>
          <cell r="G351" t="str">
            <v>$20/$50/$120</v>
          </cell>
          <cell r="H351">
            <v>51.01</v>
          </cell>
          <cell r="I351">
            <v>0.56999999999999995</v>
          </cell>
          <cell r="J351">
            <v>0.56999999999999995</v>
          </cell>
          <cell r="K351">
            <v>0.56999999999999995</v>
          </cell>
          <cell r="L351">
            <v>0.56999999999999995</v>
          </cell>
          <cell r="M351">
            <v>0.56999999999999995</v>
          </cell>
          <cell r="N351">
            <v>0.56999999999999995</v>
          </cell>
          <cell r="O351">
            <v>0.56999999999999995</v>
          </cell>
          <cell r="P351">
            <v>0.56999999999999995</v>
          </cell>
          <cell r="Q351">
            <v>0.56999999999999995</v>
          </cell>
          <cell r="R351">
            <v>0.56999999999999995</v>
          </cell>
          <cell r="S351">
            <v>0.56999999999999995</v>
          </cell>
          <cell r="T351">
            <v>0.56999999999999995</v>
          </cell>
          <cell r="U351">
            <v>0.56999999999999995</v>
          </cell>
          <cell r="V351">
            <v>0.56999999999999995</v>
          </cell>
          <cell r="W351">
            <v>0.55000000000000004</v>
          </cell>
        </row>
        <row r="352">
          <cell r="A352" t="str">
            <v>ME HMO RX0000000265</v>
          </cell>
          <cell r="B352" t="str">
            <v>HMO</v>
          </cell>
          <cell r="C352" t="str">
            <v>ME</v>
          </cell>
          <cell r="D352" t="str">
            <v>9W</v>
          </cell>
          <cell r="E352" t="str">
            <v>RX0000000265</v>
          </cell>
          <cell r="F352" t="str">
            <v>$10/$35/$50</v>
          </cell>
          <cell r="G352" t="str">
            <v>$20/$70/$150</v>
          </cell>
          <cell r="H352">
            <v>47.85</v>
          </cell>
          <cell r="I352">
            <v>0.52700000000000002</v>
          </cell>
          <cell r="J352">
            <v>0.52700000000000002</v>
          </cell>
          <cell r="K352">
            <v>0.52700000000000002</v>
          </cell>
          <cell r="L352">
            <v>0.52700000000000002</v>
          </cell>
          <cell r="M352">
            <v>0.52700000000000002</v>
          </cell>
          <cell r="N352">
            <v>0.52700000000000002</v>
          </cell>
          <cell r="O352">
            <v>0.52700000000000002</v>
          </cell>
          <cell r="P352">
            <v>0.52700000000000002</v>
          </cell>
          <cell r="Q352">
            <v>0.52700000000000002</v>
          </cell>
          <cell r="R352">
            <v>0.52700000000000002</v>
          </cell>
          <cell r="S352">
            <v>0.52700000000000002</v>
          </cell>
          <cell r="T352">
            <v>0.52700000000000002</v>
          </cell>
          <cell r="U352">
            <v>0.52700000000000002</v>
          </cell>
          <cell r="V352">
            <v>0.52700000000000002</v>
          </cell>
          <cell r="W352">
            <v>0.50900000000000001</v>
          </cell>
        </row>
        <row r="353">
          <cell r="A353" t="str">
            <v>ME HMO RX0000000266</v>
          </cell>
          <cell r="B353" t="str">
            <v>HMO</v>
          </cell>
          <cell r="C353" t="str">
            <v>ME</v>
          </cell>
          <cell r="D353" t="str">
            <v>9X</v>
          </cell>
          <cell r="E353" t="str">
            <v>RX0000000266</v>
          </cell>
          <cell r="F353" t="str">
            <v>$10/$25/$40</v>
          </cell>
          <cell r="G353" t="str">
            <v>$20/$50/$120</v>
          </cell>
          <cell r="H353">
            <v>58.45</v>
          </cell>
          <cell r="I353">
            <v>0.64500000000000002</v>
          </cell>
          <cell r="J353">
            <v>0.64500000000000002</v>
          </cell>
          <cell r="K353">
            <v>0.64500000000000002</v>
          </cell>
          <cell r="L353">
            <v>0.64500000000000002</v>
          </cell>
          <cell r="M353">
            <v>0.64500000000000002</v>
          </cell>
          <cell r="N353">
            <v>0.64500000000000002</v>
          </cell>
          <cell r="O353">
            <v>0.64500000000000002</v>
          </cell>
          <cell r="P353">
            <v>0.64500000000000002</v>
          </cell>
          <cell r="Q353">
            <v>0.64500000000000002</v>
          </cell>
          <cell r="R353">
            <v>0.64500000000000002</v>
          </cell>
          <cell r="S353">
            <v>0.64500000000000002</v>
          </cell>
          <cell r="T353">
            <v>0.64500000000000002</v>
          </cell>
          <cell r="U353">
            <v>0.64500000000000002</v>
          </cell>
          <cell r="V353">
            <v>0.64500000000000002</v>
          </cell>
          <cell r="W353">
            <v>0.623</v>
          </cell>
        </row>
        <row r="354">
          <cell r="A354" t="str">
            <v>ME HMO RX0000000306</v>
          </cell>
          <cell r="B354" t="str">
            <v>HMO</v>
          </cell>
          <cell r="C354" t="str">
            <v>ME</v>
          </cell>
          <cell r="D354" t="str">
            <v>EA</v>
          </cell>
          <cell r="E354" t="str">
            <v>RX0000000306</v>
          </cell>
          <cell r="F354" t="str">
            <v>5/20/30/50</v>
          </cell>
          <cell r="G354" t="str">
            <v>10/40/60/150</v>
          </cell>
          <cell r="H354">
            <v>57.31</v>
          </cell>
          <cell r="I354">
            <v>0.61899999999999999</v>
          </cell>
          <cell r="J354">
            <v>0.61899999999999999</v>
          </cell>
          <cell r="K354">
            <v>0.61899999999999999</v>
          </cell>
          <cell r="L354">
            <v>0.61899999999999999</v>
          </cell>
          <cell r="M354">
            <v>0.61899999999999999</v>
          </cell>
          <cell r="N354">
            <v>0.61899999999999999</v>
          </cell>
          <cell r="O354">
            <v>0.61899999999999999</v>
          </cell>
          <cell r="P354"/>
          <cell r="Q354"/>
          <cell r="R354"/>
          <cell r="S354"/>
          <cell r="T354"/>
          <cell r="U354"/>
          <cell r="V354"/>
          <cell r="W354"/>
        </row>
        <row r="355">
          <cell r="A355" t="str">
            <v>ME HMO RX0000000307</v>
          </cell>
          <cell r="B355" t="str">
            <v>HMO</v>
          </cell>
          <cell r="C355" t="str">
            <v>ME</v>
          </cell>
          <cell r="D355" t="str">
            <v>EB</v>
          </cell>
          <cell r="E355" t="str">
            <v>RX0000000307</v>
          </cell>
          <cell r="F355" t="str">
            <v>5/15/30/50</v>
          </cell>
          <cell r="G355" t="str">
            <v>10/30/60/150</v>
          </cell>
          <cell r="H355">
            <v>59.73</v>
          </cell>
          <cell r="I355">
            <v>0.66500000000000004</v>
          </cell>
          <cell r="J355">
            <v>0.66500000000000004</v>
          </cell>
          <cell r="K355">
            <v>0.66500000000000004</v>
          </cell>
          <cell r="L355">
            <v>0.66500000000000004</v>
          </cell>
          <cell r="M355">
            <v>0.66500000000000004</v>
          </cell>
          <cell r="N355">
            <v>0.66500000000000004</v>
          </cell>
          <cell r="O355">
            <v>0.66500000000000004</v>
          </cell>
          <cell r="P355"/>
          <cell r="Q355"/>
          <cell r="R355"/>
          <cell r="S355"/>
          <cell r="T355"/>
          <cell r="U355"/>
          <cell r="V355"/>
          <cell r="W355"/>
        </row>
        <row r="356">
          <cell r="A356" t="str">
            <v>ME HMO RX0000000308</v>
          </cell>
          <cell r="B356" t="str">
            <v>HMO</v>
          </cell>
          <cell r="C356" t="str">
            <v>ME</v>
          </cell>
          <cell r="D356" t="str">
            <v>EC</v>
          </cell>
          <cell r="E356" t="str">
            <v>RX0000000308</v>
          </cell>
          <cell r="F356" t="str">
            <v>5/15/35/50</v>
          </cell>
          <cell r="G356" t="str">
            <v>10/30/70/150</v>
          </cell>
          <cell r="H356">
            <v>58.06</v>
          </cell>
          <cell r="I356">
            <v>0.623</v>
          </cell>
          <cell r="J356">
            <v>0.623</v>
          </cell>
          <cell r="K356">
            <v>0.623</v>
          </cell>
          <cell r="L356">
            <v>0.623</v>
          </cell>
          <cell r="M356">
            <v>0.623</v>
          </cell>
          <cell r="N356">
            <v>0.623</v>
          </cell>
          <cell r="O356">
            <v>0.623</v>
          </cell>
          <cell r="P356"/>
          <cell r="Q356"/>
          <cell r="R356"/>
          <cell r="S356"/>
          <cell r="T356"/>
          <cell r="U356"/>
          <cell r="V356"/>
          <cell r="W356"/>
        </row>
        <row r="357">
          <cell r="A357" t="str">
            <v>ME HMO RX0000000309</v>
          </cell>
          <cell r="B357" t="str">
            <v>HMO</v>
          </cell>
          <cell r="C357" t="str">
            <v>ME</v>
          </cell>
          <cell r="D357" t="str">
            <v>ED</v>
          </cell>
          <cell r="E357" t="str">
            <v>RX0000000309</v>
          </cell>
          <cell r="F357" t="str">
            <v>5/15/25/40</v>
          </cell>
          <cell r="G357" t="str">
            <v>10/30/50/120</v>
          </cell>
          <cell r="H357">
            <v>62.77</v>
          </cell>
          <cell r="I357">
            <v>0.69599999999999995</v>
          </cell>
          <cell r="J357">
            <v>0.69599999999999995</v>
          </cell>
          <cell r="K357">
            <v>0.69599999999999995</v>
          </cell>
          <cell r="L357">
            <v>0.69599999999999995</v>
          </cell>
          <cell r="M357">
            <v>0.69599999999999995</v>
          </cell>
          <cell r="N357">
            <v>0.69599999999999995</v>
          </cell>
          <cell r="O357">
            <v>0.69599999999999995</v>
          </cell>
          <cell r="P357"/>
          <cell r="Q357"/>
          <cell r="R357"/>
          <cell r="S357"/>
          <cell r="T357"/>
          <cell r="U357"/>
          <cell r="V357"/>
          <cell r="W357"/>
        </row>
        <row r="358">
          <cell r="A358" t="str">
            <v>ME HMO RX0000000310</v>
          </cell>
          <cell r="B358" t="str">
            <v>HMO</v>
          </cell>
          <cell r="C358" t="str">
            <v>ME</v>
          </cell>
          <cell r="D358" t="str">
            <v>EE</v>
          </cell>
          <cell r="E358" t="str">
            <v>RX0000000310</v>
          </cell>
          <cell r="F358" t="str">
            <v>5/20/30/50 - 250/500 deductible</v>
          </cell>
          <cell r="G358" t="str">
            <v>10/40/60/150</v>
          </cell>
          <cell r="H358">
            <v>47.43</v>
          </cell>
          <cell r="I358">
            <v>0.88400000000000001</v>
          </cell>
          <cell r="J358">
            <v>0.88400000000000001</v>
          </cell>
          <cell r="K358">
            <v>0.88400000000000001</v>
          </cell>
          <cell r="L358">
            <v>0.88400000000000001</v>
          </cell>
          <cell r="M358">
            <v>0.88400000000000001</v>
          </cell>
          <cell r="N358">
            <v>0.88400000000000001</v>
          </cell>
          <cell r="O358">
            <v>0.88400000000000001</v>
          </cell>
          <cell r="P358"/>
          <cell r="Q358"/>
          <cell r="R358"/>
          <cell r="S358"/>
          <cell r="T358"/>
          <cell r="U358"/>
          <cell r="V358"/>
          <cell r="W358"/>
        </row>
        <row r="359">
          <cell r="A359" t="str">
            <v>ME HMO RX0000000311</v>
          </cell>
          <cell r="B359" t="str">
            <v>HMO</v>
          </cell>
          <cell r="C359" t="str">
            <v>ME</v>
          </cell>
          <cell r="D359" t="str">
            <v>EF</v>
          </cell>
          <cell r="E359" t="str">
            <v>RX0000000311</v>
          </cell>
          <cell r="F359" t="str">
            <v>5/20/30/50</v>
          </cell>
          <cell r="G359" t="str">
            <v>15/60/90/150</v>
          </cell>
          <cell r="H359">
            <v>55.95</v>
          </cell>
          <cell r="I359">
            <v>0.60499999999999998</v>
          </cell>
          <cell r="J359">
            <v>0.60499999999999998</v>
          </cell>
          <cell r="K359">
            <v>0.60499999999999998</v>
          </cell>
          <cell r="L359">
            <v>0.60499999999999998</v>
          </cell>
          <cell r="M359">
            <v>0.60499999999999998</v>
          </cell>
          <cell r="N359">
            <v>0.60499999999999998</v>
          </cell>
          <cell r="O359">
            <v>0.60499999999999998</v>
          </cell>
          <cell r="P359"/>
          <cell r="Q359"/>
          <cell r="R359"/>
          <cell r="S359"/>
          <cell r="T359"/>
          <cell r="U359"/>
          <cell r="V359"/>
          <cell r="W359"/>
        </row>
        <row r="360">
          <cell r="A360" t="str">
            <v>ME HMO RX0000000312</v>
          </cell>
          <cell r="B360" t="str">
            <v>HMO</v>
          </cell>
          <cell r="C360" t="str">
            <v>ME</v>
          </cell>
          <cell r="D360" t="str">
            <v>EG</v>
          </cell>
          <cell r="E360" t="str">
            <v>RX0000000312</v>
          </cell>
          <cell r="F360" t="str">
            <v>5/15/30/45</v>
          </cell>
          <cell r="G360" t="str">
            <v>10/30/60/135</v>
          </cell>
          <cell r="H360">
            <v>60.26</v>
          </cell>
          <cell r="I360">
            <v>0.66</v>
          </cell>
          <cell r="J360">
            <v>0.66</v>
          </cell>
          <cell r="K360">
            <v>0.66</v>
          </cell>
          <cell r="L360">
            <v>0.66</v>
          </cell>
          <cell r="M360">
            <v>0.66</v>
          </cell>
          <cell r="N360">
            <v>0.66</v>
          </cell>
          <cell r="O360">
            <v>0.66</v>
          </cell>
          <cell r="P360"/>
          <cell r="Q360"/>
          <cell r="R360"/>
          <cell r="S360"/>
          <cell r="T360"/>
          <cell r="U360"/>
          <cell r="V360"/>
          <cell r="W360"/>
        </row>
        <row r="361">
          <cell r="A361" t="str">
            <v>ME HMO RX0000000313</v>
          </cell>
          <cell r="B361" t="str">
            <v>HMO</v>
          </cell>
          <cell r="C361" t="str">
            <v>ME</v>
          </cell>
          <cell r="D361" t="str">
            <v>EH</v>
          </cell>
          <cell r="E361" t="str">
            <v>RX0000000313</v>
          </cell>
          <cell r="F361" t="str">
            <v>5/20/50%/50% 
250/500 deductible</v>
          </cell>
          <cell r="G361" t="str">
            <v>10/40/50%/50%</v>
          </cell>
          <cell r="H361">
            <v>28.06</v>
          </cell>
          <cell r="I361">
            <v>0.32900000000000001</v>
          </cell>
          <cell r="J361">
            <v>0.32900000000000001</v>
          </cell>
          <cell r="K361">
            <v>0.32900000000000001</v>
          </cell>
          <cell r="L361">
            <v>0.32900000000000001</v>
          </cell>
          <cell r="M361">
            <v>0.32900000000000001</v>
          </cell>
          <cell r="N361">
            <v>0.32900000000000001</v>
          </cell>
          <cell r="O361">
            <v>0.32900000000000001</v>
          </cell>
          <cell r="P361"/>
          <cell r="Q361"/>
          <cell r="R361"/>
          <cell r="S361"/>
          <cell r="T361"/>
          <cell r="U361"/>
          <cell r="V361"/>
          <cell r="W361"/>
        </row>
        <row r="362">
          <cell r="A362" t="str">
            <v>ME HMO RX0000000314</v>
          </cell>
          <cell r="B362" t="str">
            <v>HMO</v>
          </cell>
          <cell r="C362" t="str">
            <v>ME</v>
          </cell>
          <cell r="D362" t="str">
            <v>EI</v>
          </cell>
          <cell r="E362" t="str">
            <v>RX0000000314</v>
          </cell>
          <cell r="F362" t="str">
            <v>5/20/50%/50% 
250/500 deductible</v>
          </cell>
          <cell r="G362" t="str">
            <v>10/40/50%/50%</v>
          </cell>
          <cell r="H362">
            <v>25.67</v>
          </cell>
          <cell r="I362">
            <v>0.29299999999999998</v>
          </cell>
          <cell r="J362">
            <v>0.29299999999999998</v>
          </cell>
          <cell r="K362">
            <v>0.29299999999999998</v>
          </cell>
          <cell r="L362">
            <v>0.29299999999999998</v>
          </cell>
          <cell r="M362">
            <v>0.29299999999999998</v>
          </cell>
          <cell r="N362">
            <v>0.29299999999999998</v>
          </cell>
          <cell r="O362">
            <v>0.29299999999999998</v>
          </cell>
          <cell r="P362"/>
          <cell r="Q362"/>
          <cell r="R362"/>
          <cell r="S362"/>
          <cell r="T362"/>
          <cell r="U362"/>
          <cell r="V362"/>
          <cell r="W362"/>
        </row>
        <row r="363">
          <cell r="A363" t="str">
            <v>ME HMO RX0000000315</v>
          </cell>
          <cell r="B363" t="str">
            <v>HMO</v>
          </cell>
          <cell r="C363" t="str">
            <v>ME</v>
          </cell>
          <cell r="D363" t="str">
            <v>EJ</v>
          </cell>
          <cell r="E363" t="str">
            <v>RX0000000315</v>
          </cell>
          <cell r="F363" t="str">
            <v>5/15/25/40 
250/500 deductible</v>
          </cell>
          <cell r="G363" t="str">
            <v>10/30/50/120</v>
          </cell>
          <cell r="H363">
            <v>48.12</v>
          </cell>
          <cell r="I363">
            <v>0.53800000000000003</v>
          </cell>
          <cell r="J363">
            <v>0.53800000000000003</v>
          </cell>
          <cell r="K363">
            <v>0.53800000000000003</v>
          </cell>
          <cell r="L363">
            <v>0.53800000000000003</v>
          </cell>
          <cell r="M363">
            <v>0.53800000000000003</v>
          </cell>
          <cell r="N363">
            <v>0.53800000000000003</v>
          </cell>
          <cell r="O363">
            <v>0.53800000000000003</v>
          </cell>
          <cell r="P363"/>
          <cell r="Q363"/>
          <cell r="R363"/>
          <cell r="S363"/>
          <cell r="T363"/>
          <cell r="U363"/>
          <cell r="V363"/>
          <cell r="W363"/>
        </row>
        <row r="364">
          <cell r="A364" t="str">
            <v>ME HMO RX0000000316</v>
          </cell>
          <cell r="B364" t="str">
            <v>HMO</v>
          </cell>
          <cell r="C364" t="str">
            <v>ME</v>
          </cell>
          <cell r="D364" t="str">
            <v>EK</v>
          </cell>
          <cell r="E364" t="str">
            <v>RX0000000316</v>
          </cell>
          <cell r="F364" t="str">
            <v>5/15/35/50 
250/500 deductible</v>
          </cell>
          <cell r="G364" t="str">
            <v>10/30/70/150</v>
          </cell>
          <cell r="H364">
            <v>45.26</v>
          </cell>
          <cell r="I364">
            <v>0.499</v>
          </cell>
          <cell r="J364">
            <v>0.499</v>
          </cell>
          <cell r="K364">
            <v>0.499</v>
          </cell>
          <cell r="L364">
            <v>0.499</v>
          </cell>
          <cell r="M364">
            <v>0.499</v>
          </cell>
          <cell r="N364">
            <v>0.499</v>
          </cell>
          <cell r="O364">
            <v>0.499</v>
          </cell>
          <cell r="P364"/>
          <cell r="Q364"/>
          <cell r="R364"/>
          <cell r="S364"/>
          <cell r="T364"/>
          <cell r="U364"/>
          <cell r="V364"/>
          <cell r="W364"/>
        </row>
        <row r="365">
          <cell r="A365" t="str">
            <v>ME HMO RX0000000317</v>
          </cell>
          <cell r="B365" t="str">
            <v>HMO</v>
          </cell>
          <cell r="C365" t="str">
            <v>ME</v>
          </cell>
          <cell r="D365" t="str">
            <v>EL</v>
          </cell>
          <cell r="E365" t="str">
            <v>RX0000000317</v>
          </cell>
          <cell r="F365"/>
          <cell r="G365"/>
          <cell r="H365">
            <v>53.41</v>
          </cell>
          <cell r="I365">
            <v>0.57399999999999995</v>
          </cell>
          <cell r="J365">
            <v>0.57399999999999995</v>
          </cell>
          <cell r="K365">
            <v>0.57399999999999995</v>
          </cell>
          <cell r="L365">
            <v>0.57399999999999995</v>
          </cell>
          <cell r="M365">
            <v>0.57399999999999995</v>
          </cell>
          <cell r="N365">
            <v>0.57399999999999995</v>
          </cell>
          <cell r="O365">
            <v>0.57399999999999995</v>
          </cell>
          <cell r="P365"/>
          <cell r="Q365"/>
          <cell r="R365"/>
          <cell r="S365"/>
          <cell r="T365"/>
          <cell r="U365"/>
          <cell r="V365"/>
          <cell r="W365"/>
        </row>
        <row r="366">
          <cell r="A366" t="str">
            <v>ME HMO RX0000000318</v>
          </cell>
          <cell r="B366" t="str">
            <v>HMO</v>
          </cell>
          <cell r="C366" t="str">
            <v>ME</v>
          </cell>
          <cell r="D366" t="str">
            <v>EM</v>
          </cell>
          <cell r="E366" t="str">
            <v>RX0000000318</v>
          </cell>
          <cell r="F366" t="str">
            <v>5/15/20/35</v>
          </cell>
          <cell r="G366" t="str">
            <v>15/45/60/105</v>
          </cell>
          <cell r="H366">
            <v>64.3</v>
          </cell>
          <cell r="I366">
            <v>0.73399999999999999</v>
          </cell>
          <cell r="J366">
            <v>0.73399999999999999</v>
          </cell>
          <cell r="K366">
            <v>0.73399999999999999</v>
          </cell>
          <cell r="L366">
            <v>0.73399999999999999</v>
          </cell>
          <cell r="M366">
            <v>0.73399999999999999</v>
          </cell>
          <cell r="N366">
            <v>0.73399999999999999</v>
          </cell>
          <cell r="O366">
            <v>0.73399999999999999</v>
          </cell>
          <cell r="P366"/>
          <cell r="Q366"/>
          <cell r="R366"/>
          <cell r="S366"/>
          <cell r="T366"/>
          <cell r="U366"/>
          <cell r="V366"/>
          <cell r="W366"/>
        </row>
        <row r="367">
          <cell r="A367" t="str">
            <v>ME HMO RX0000000319</v>
          </cell>
          <cell r="B367" t="str">
            <v>HMO</v>
          </cell>
          <cell r="C367" t="str">
            <v>ME</v>
          </cell>
          <cell r="D367" t="str">
            <v>EN</v>
          </cell>
          <cell r="E367" t="str">
            <v>RX0000000319</v>
          </cell>
          <cell r="F367" t="str">
            <v>5/15/25/40</v>
          </cell>
          <cell r="G367" t="str">
            <v>15/45/75/120</v>
          </cell>
          <cell r="H367">
            <v>61.65</v>
          </cell>
          <cell r="I367">
            <v>0.67400000000000004</v>
          </cell>
          <cell r="J367">
            <v>0.67400000000000004</v>
          </cell>
          <cell r="K367">
            <v>0.67400000000000004</v>
          </cell>
          <cell r="L367">
            <v>0.67400000000000004</v>
          </cell>
          <cell r="M367">
            <v>0.67400000000000004</v>
          </cell>
          <cell r="N367">
            <v>0.67400000000000004</v>
          </cell>
          <cell r="O367">
            <v>0.67400000000000004</v>
          </cell>
          <cell r="P367"/>
          <cell r="Q367"/>
          <cell r="R367"/>
          <cell r="S367"/>
          <cell r="T367"/>
          <cell r="U367"/>
          <cell r="V367"/>
          <cell r="W367"/>
        </row>
        <row r="368">
          <cell r="A368" t="str">
            <v>ME HMO RX0000000397</v>
          </cell>
          <cell r="B368" t="str">
            <v>HMO</v>
          </cell>
          <cell r="C368" t="str">
            <v>ME</v>
          </cell>
          <cell r="D368" t="str">
            <v>MF</v>
          </cell>
          <cell r="E368" t="str">
            <v>RX0000000397</v>
          </cell>
          <cell r="F368"/>
          <cell r="G368" t="str">
            <v>10/20/35</v>
          </cell>
          <cell r="H368">
            <v>69.62</v>
          </cell>
          <cell r="I368">
            <v>0.81100000000000005</v>
          </cell>
          <cell r="J368">
            <v>0.81100000000000005</v>
          </cell>
          <cell r="K368">
            <v>0.81100000000000005</v>
          </cell>
          <cell r="L368">
            <v>0.81100000000000005</v>
          </cell>
          <cell r="M368">
            <v>0.81100000000000005</v>
          </cell>
          <cell r="N368">
            <v>0.81100000000000005</v>
          </cell>
          <cell r="O368">
            <v>0.81100000000000005</v>
          </cell>
          <cell r="P368"/>
          <cell r="Q368"/>
          <cell r="R368"/>
          <cell r="S368"/>
          <cell r="T368"/>
          <cell r="U368"/>
          <cell r="V368"/>
          <cell r="W368"/>
        </row>
        <row r="369">
          <cell r="A369" t="str">
            <v>ME HMO RX0000000408</v>
          </cell>
          <cell r="B369" t="str">
            <v>HMO</v>
          </cell>
          <cell r="C369" t="str">
            <v>ME</v>
          </cell>
          <cell r="D369" t="str">
            <v>NR</v>
          </cell>
          <cell r="E369" t="str">
            <v>RX0000000408</v>
          </cell>
          <cell r="F369" t="str">
            <v>None</v>
          </cell>
          <cell r="G369" t="str">
            <v>None</v>
          </cell>
          <cell r="H369">
            <v>0</v>
          </cell>
          <cell r="I369">
            <v>0</v>
          </cell>
          <cell r="J369">
            <v>0</v>
          </cell>
          <cell r="K369">
            <v>0</v>
          </cell>
          <cell r="L369">
            <v>0</v>
          </cell>
          <cell r="M369">
            <v>0</v>
          </cell>
          <cell r="N369">
            <v>0</v>
          </cell>
          <cell r="O369">
            <v>0</v>
          </cell>
          <cell r="P369">
            <v>0</v>
          </cell>
          <cell r="Q369">
            <v>0</v>
          </cell>
          <cell r="R369">
            <v>0</v>
          </cell>
          <cell r="S369">
            <v>0</v>
          </cell>
          <cell r="T369">
            <v>0</v>
          </cell>
          <cell r="U369">
            <v>0</v>
          </cell>
          <cell r="V369">
            <v>0</v>
          </cell>
          <cell r="W369">
            <v>0</v>
          </cell>
        </row>
        <row r="370">
          <cell r="A370" t="str">
            <v>ME HMO RX0000000586</v>
          </cell>
          <cell r="B370" t="str">
            <v>HMO</v>
          </cell>
          <cell r="C370" t="str">
            <v>ME</v>
          </cell>
          <cell r="D370" t="str">
            <v>FA</v>
          </cell>
          <cell r="E370" t="str">
            <v>RX0000000586</v>
          </cell>
          <cell r="F370" t="str">
            <v>5/20/30/50 250/500 Ded</v>
          </cell>
          <cell r="G370" t="str">
            <v>10/40/60/150 250/500 Ded</v>
          </cell>
          <cell r="H370">
            <v>47.43</v>
          </cell>
          <cell r="I370">
            <v>0.51</v>
          </cell>
          <cell r="J370">
            <v>0.51</v>
          </cell>
          <cell r="K370">
            <v>0.51</v>
          </cell>
          <cell r="L370">
            <v>0.51</v>
          </cell>
          <cell r="M370">
            <v>0.51</v>
          </cell>
          <cell r="N370">
            <v>0.51</v>
          </cell>
          <cell r="O370">
            <v>0.51</v>
          </cell>
          <cell r="P370"/>
          <cell r="Q370"/>
          <cell r="R370"/>
          <cell r="S370"/>
          <cell r="T370"/>
          <cell r="U370"/>
          <cell r="V370"/>
          <cell r="W370"/>
        </row>
        <row r="371">
          <cell r="A371" t="str">
            <v>ME HMO RX0000000589</v>
          </cell>
          <cell r="B371" t="str">
            <v>HMO</v>
          </cell>
          <cell r="C371" t="str">
            <v>ME</v>
          </cell>
          <cell r="D371" t="str">
            <v>FD</v>
          </cell>
          <cell r="E371" t="str">
            <v>RX0000000589</v>
          </cell>
          <cell r="F371"/>
          <cell r="G371"/>
          <cell r="H371">
            <v>57.54</v>
          </cell>
          <cell r="I371">
            <v>0.622</v>
          </cell>
          <cell r="J371">
            <v>0.622</v>
          </cell>
          <cell r="K371">
            <v>0.622</v>
          </cell>
          <cell r="L371">
            <v>0.622</v>
          </cell>
          <cell r="M371">
            <v>0.622</v>
          </cell>
          <cell r="N371">
            <v>0.622</v>
          </cell>
          <cell r="O371">
            <v>0.622</v>
          </cell>
          <cell r="P371"/>
          <cell r="Q371"/>
          <cell r="R371"/>
          <cell r="S371"/>
          <cell r="T371"/>
          <cell r="U371"/>
          <cell r="V371"/>
          <cell r="W371"/>
        </row>
        <row r="372">
          <cell r="A372" t="str">
            <v>ME HMO RX0000000590</v>
          </cell>
          <cell r="B372" t="str">
            <v>HMO</v>
          </cell>
          <cell r="C372" t="str">
            <v>ME</v>
          </cell>
          <cell r="D372" t="str">
            <v>FE</v>
          </cell>
          <cell r="E372" t="str">
            <v>RX0000000590</v>
          </cell>
          <cell r="F372"/>
          <cell r="G372"/>
          <cell r="H372">
            <v>62.93</v>
          </cell>
          <cell r="I372">
            <v>0.70099999999999996</v>
          </cell>
          <cell r="J372">
            <v>0.70099999999999996</v>
          </cell>
          <cell r="K372">
            <v>0.70099999999999996</v>
          </cell>
          <cell r="L372">
            <v>0.70099999999999996</v>
          </cell>
          <cell r="M372">
            <v>0.70099999999999996</v>
          </cell>
          <cell r="N372">
            <v>0.70099999999999996</v>
          </cell>
          <cell r="O372">
            <v>0.70099999999999996</v>
          </cell>
          <cell r="P372"/>
          <cell r="Q372"/>
          <cell r="R372"/>
          <cell r="S372"/>
          <cell r="T372"/>
          <cell r="U372"/>
          <cell r="V372"/>
          <cell r="W372"/>
        </row>
        <row r="373">
          <cell r="A373" t="str">
            <v>ME HMO RX0000000596</v>
          </cell>
          <cell r="B373" t="str">
            <v>HMO</v>
          </cell>
          <cell r="C373" t="str">
            <v>ME</v>
          </cell>
          <cell r="D373" t="str">
            <v>FF</v>
          </cell>
          <cell r="E373" t="str">
            <v>RX0000000596</v>
          </cell>
          <cell r="F373" t="str">
            <v>5/15/20/35</v>
          </cell>
          <cell r="G373" t="str">
            <v>10/30/40/105</v>
          </cell>
          <cell r="H373">
            <v>65.459999999999994</v>
          </cell>
          <cell r="I373">
            <v>0.753</v>
          </cell>
          <cell r="J373">
            <v>0.753</v>
          </cell>
          <cell r="K373">
            <v>0.753</v>
          </cell>
          <cell r="L373">
            <v>0.753</v>
          </cell>
          <cell r="M373">
            <v>0.753</v>
          </cell>
          <cell r="N373">
            <v>0.753</v>
          </cell>
          <cell r="O373">
            <v>0.753</v>
          </cell>
          <cell r="P373"/>
          <cell r="Q373"/>
          <cell r="R373"/>
          <cell r="S373"/>
          <cell r="T373"/>
          <cell r="U373"/>
          <cell r="V373"/>
          <cell r="W373"/>
        </row>
        <row r="374">
          <cell r="A374" t="str">
            <v>ME HMO RX0000000660</v>
          </cell>
          <cell r="B374" t="str">
            <v>HMO</v>
          </cell>
          <cell r="C374" t="str">
            <v>ME</v>
          </cell>
          <cell r="D374" t="str">
            <v>GR</v>
          </cell>
          <cell r="E374" t="str">
            <v>RX0000000660</v>
          </cell>
          <cell r="F374" t="str">
            <v>$5/$20/$30/$50</v>
          </cell>
          <cell r="G374" t="str">
            <v>$10/$40/$60/$100</v>
          </cell>
          <cell r="H374">
            <v>57.54</v>
          </cell>
          <cell r="I374">
            <v>0.625</v>
          </cell>
          <cell r="J374">
            <v>0.625</v>
          </cell>
          <cell r="K374">
            <v>0.625</v>
          </cell>
          <cell r="L374">
            <v>0.625</v>
          </cell>
          <cell r="M374"/>
          <cell r="N374"/>
          <cell r="O374"/>
          <cell r="P374"/>
          <cell r="Q374"/>
          <cell r="R374"/>
          <cell r="S374"/>
          <cell r="T374"/>
          <cell r="U374"/>
          <cell r="V374"/>
          <cell r="W374"/>
        </row>
        <row r="375">
          <cell r="A375" t="str">
            <v>ME HMO RX0000000661</v>
          </cell>
          <cell r="B375" t="str">
            <v>HMO</v>
          </cell>
          <cell r="C375" t="str">
            <v>ME</v>
          </cell>
          <cell r="D375" t="str">
            <v>GS</v>
          </cell>
          <cell r="E375" t="str">
            <v>RX0000000661</v>
          </cell>
          <cell r="F375" t="str">
            <v>$5/$15/$25/$40</v>
          </cell>
          <cell r="G375" t="str">
            <v>$10/$30/$50/$80</v>
          </cell>
          <cell r="H375">
            <v>62.93</v>
          </cell>
          <cell r="I375">
            <v>0.68400000000000005</v>
          </cell>
          <cell r="J375">
            <v>0.68400000000000005</v>
          </cell>
          <cell r="K375">
            <v>0.68400000000000005</v>
          </cell>
          <cell r="L375">
            <v>0.68400000000000005</v>
          </cell>
          <cell r="M375"/>
          <cell r="N375"/>
          <cell r="O375"/>
          <cell r="P375"/>
          <cell r="Q375"/>
          <cell r="R375"/>
          <cell r="S375"/>
          <cell r="T375"/>
          <cell r="U375"/>
          <cell r="V375"/>
          <cell r="W375"/>
        </row>
        <row r="376">
          <cell r="A376" t="str">
            <v>ME POS RX0000000030</v>
          </cell>
          <cell r="B376" t="str">
            <v>POS</v>
          </cell>
          <cell r="C376" t="str">
            <v>ME</v>
          </cell>
          <cell r="D376">
            <v>30</v>
          </cell>
          <cell r="E376" t="str">
            <v>RX0000000030</v>
          </cell>
          <cell r="F376" t="str">
            <v>$15/$40/$75</v>
          </cell>
          <cell r="G376" t="str">
            <v>$30/$80/$225</v>
          </cell>
          <cell r="H376">
            <v>54.54</v>
          </cell>
          <cell r="I376">
            <v>0.56699999999999995</v>
          </cell>
          <cell r="J376">
            <v>0.56699999999999995</v>
          </cell>
          <cell r="K376">
            <v>0.56699999999999995</v>
          </cell>
          <cell r="L376">
            <v>0.56699999999999995</v>
          </cell>
          <cell r="M376">
            <v>0.56699999999999995</v>
          </cell>
          <cell r="N376">
            <v>0.56699999999999995</v>
          </cell>
          <cell r="O376">
            <v>0.56699999999999995</v>
          </cell>
          <cell r="P376">
            <v>0.56699999999999995</v>
          </cell>
          <cell r="Q376">
            <v>0.56699999999999995</v>
          </cell>
          <cell r="R376">
            <v>0.56699999999999995</v>
          </cell>
          <cell r="S376">
            <v>0.56699999999999995</v>
          </cell>
          <cell r="T376">
            <v>0.56699999999999995</v>
          </cell>
          <cell r="U376">
            <v>0.56699999999999995</v>
          </cell>
          <cell r="V376">
            <v>0.56699999999999995</v>
          </cell>
          <cell r="W376">
            <v>0.54700000000000004</v>
          </cell>
        </row>
        <row r="377">
          <cell r="A377" t="str">
            <v>ME POS RX0000000033</v>
          </cell>
          <cell r="B377" t="str">
            <v>POS</v>
          </cell>
          <cell r="C377" t="str">
            <v>ME</v>
          </cell>
          <cell r="D377" t="str">
            <v>33</v>
          </cell>
          <cell r="E377" t="str">
            <v>RX0000000033</v>
          </cell>
          <cell r="F377" t="str">
            <v>Copays Only</v>
          </cell>
          <cell r="G377" t="str">
            <v>010</v>
          </cell>
          <cell r="H377">
            <v>69.62</v>
          </cell>
          <cell r="I377">
            <v>0.81100000000000005</v>
          </cell>
          <cell r="J377">
            <v>0.81100000000000005</v>
          </cell>
          <cell r="K377">
            <v>0.81100000000000005</v>
          </cell>
          <cell r="L377">
            <v>0.81100000000000005</v>
          </cell>
          <cell r="M377">
            <v>0.81100000000000005</v>
          </cell>
          <cell r="N377">
            <v>0.81100000000000005</v>
          </cell>
          <cell r="O377">
            <v>0.81100000000000005</v>
          </cell>
          <cell r="P377"/>
          <cell r="Q377"/>
          <cell r="R377"/>
          <cell r="S377"/>
          <cell r="T377"/>
          <cell r="U377"/>
          <cell r="V377"/>
          <cell r="W377"/>
        </row>
        <row r="378">
          <cell r="A378" t="str">
            <v>ME POS RX0000000046</v>
          </cell>
          <cell r="B378" t="str">
            <v>POS</v>
          </cell>
          <cell r="C378" t="str">
            <v>ME</v>
          </cell>
          <cell r="D378">
            <v>46</v>
          </cell>
          <cell r="E378" t="str">
            <v>RX0000000046</v>
          </cell>
          <cell r="F378" t="str">
            <v>$5/$10/$40</v>
          </cell>
          <cell r="G378" t="str">
            <v>$10/$20/$120</v>
          </cell>
          <cell r="H378">
            <v>77.83</v>
          </cell>
          <cell r="I378">
            <v>0.99399999999999999</v>
          </cell>
          <cell r="J378">
            <v>0.99399999999999999</v>
          </cell>
          <cell r="K378">
            <v>0.99399999999999999</v>
          </cell>
          <cell r="L378">
            <v>0.99399999999999999</v>
          </cell>
          <cell r="M378">
            <v>0.99399999999999999</v>
          </cell>
          <cell r="N378">
            <v>0.99399999999999999</v>
          </cell>
          <cell r="O378">
            <v>0.99399999999999999</v>
          </cell>
          <cell r="P378">
            <v>0.99399999999999999</v>
          </cell>
          <cell r="Q378">
            <v>0.99399999999999999</v>
          </cell>
          <cell r="R378">
            <v>0.99399999999999999</v>
          </cell>
          <cell r="S378">
            <v>0.99399999999999999</v>
          </cell>
          <cell r="T378">
            <v>0.99399999999999999</v>
          </cell>
          <cell r="U378">
            <v>0.99399999999999999</v>
          </cell>
          <cell r="V378">
            <v>0.99399999999999999</v>
          </cell>
          <cell r="W378"/>
        </row>
        <row r="379">
          <cell r="A379" t="str">
            <v>ME POS RX0000000047</v>
          </cell>
          <cell r="B379" t="str">
            <v>POS</v>
          </cell>
          <cell r="C379" t="str">
            <v>ME</v>
          </cell>
          <cell r="D379">
            <v>47</v>
          </cell>
          <cell r="E379" t="str">
            <v>RX0000000047</v>
          </cell>
          <cell r="F379" t="str">
            <v>$10/30/$45</v>
          </cell>
          <cell r="G379" t="str">
            <v>$20/$60/$90</v>
          </cell>
          <cell r="H379">
            <v>64.5</v>
          </cell>
          <cell r="I379">
            <v>0.69299999999999995</v>
          </cell>
          <cell r="J379">
            <v>0.69299999999999995</v>
          </cell>
          <cell r="K379">
            <v>0.69299999999999995</v>
          </cell>
          <cell r="L379">
            <v>0.69299999999999995</v>
          </cell>
          <cell r="M379">
            <v>0.69299999999999995</v>
          </cell>
          <cell r="N379">
            <v>0.69299999999999995</v>
          </cell>
          <cell r="O379">
            <v>0.69299999999999995</v>
          </cell>
          <cell r="P379">
            <v>0.69299999999999995</v>
          </cell>
          <cell r="Q379">
            <v>0.69299999999999995</v>
          </cell>
          <cell r="R379">
            <v>0.69299999999999995</v>
          </cell>
          <cell r="S379">
            <v>0.69299999999999995</v>
          </cell>
          <cell r="T379">
            <v>0.69299999999999995</v>
          </cell>
          <cell r="U379">
            <v>0.69299999999999995</v>
          </cell>
          <cell r="V379">
            <v>0.69299999999999995</v>
          </cell>
          <cell r="W379"/>
        </row>
        <row r="380">
          <cell r="A380" t="str">
            <v>ME POS RX0000000055</v>
          </cell>
          <cell r="B380" t="str">
            <v>POS</v>
          </cell>
          <cell r="C380" t="str">
            <v>ME</v>
          </cell>
          <cell r="D380">
            <v>55</v>
          </cell>
          <cell r="E380" t="str">
            <v>RX0000000055</v>
          </cell>
          <cell r="F380" t="str">
            <v>$5/$25/$40</v>
          </cell>
          <cell r="G380" t="str">
            <v>$5/$25/$40</v>
          </cell>
          <cell r="H380">
            <v>70.88</v>
          </cell>
          <cell r="I380">
            <v>0.83099999999999996</v>
          </cell>
          <cell r="J380">
            <v>0.83099999999999996</v>
          </cell>
          <cell r="K380">
            <v>0.83099999999999996</v>
          </cell>
          <cell r="L380">
            <v>0.83099999999999996</v>
          </cell>
          <cell r="M380">
            <v>0.83099999999999996</v>
          </cell>
          <cell r="N380">
            <v>0.83099999999999996</v>
          </cell>
          <cell r="O380">
            <v>0.83099999999999996</v>
          </cell>
          <cell r="P380">
            <v>0.83099999999999996</v>
          </cell>
          <cell r="Q380">
            <v>0.83099999999999996</v>
          </cell>
          <cell r="R380">
            <v>0.83099999999999996</v>
          </cell>
          <cell r="S380">
            <v>0.83099999999999996</v>
          </cell>
          <cell r="T380">
            <v>0.83099999999999996</v>
          </cell>
          <cell r="U380">
            <v>0.83099999999999996</v>
          </cell>
          <cell r="V380">
            <v>0.83099999999999996</v>
          </cell>
          <cell r="W380"/>
        </row>
        <row r="381">
          <cell r="A381" t="str">
            <v>ME POS RX0000000056</v>
          </cell>
          <cell r="B381" t="str">
            <v>POS</v>
          </cell>
          <cell r="C381" t="str">
            <v>ME</v>
          </cell>
          <cell r="D381">
            <v>56</v>
          </cell>
          <cell r="E381" t="str">
            <v>RX0000000056</v>
          </cell>
          <cell r="F381" t="str">
            <v>$10/$20/$30</v>
          </cell>
          <cell r="G381" t="str">
            <v>$20/$40/$90</v>
          </cell>
          <cell r="H381">
            <v>70.3</v>
          </cell>
          <cell r="I381">
            <v>0.82599999999999996</v>
          </cell>
          <cell r="J381">
            <v>0.82599999999999996</v>
          </cell>
          <cell r="K381">
            <v>0.82599999999999996</v>
          </cell>
          <cell r="L381">
            <v>0.82599999999999996</v>
          </cell>
          <cell r="M381">
            <v>0.82599999999999996</v>
          </cell>
          <cell r="N381">
            <v>0.82599999999999996</v>
          </cell>
          <cell r="O381">
            <v>0.82599999999999996</v>
          </cell>
          <cell r="P381">
            <v>0.82599999999999996</v>
          </cell>
          <cell r="Q381">
            <v>0.82599999999999996</v>
          </cell>
          <cell r="R381">
            <v>0.82599999999999996</v>
          </cell>
          <cell r="S381">
            <v>0.82599999999999996</v>
          </cell>
          <cell r="T381">
            <v>0.82599999999999996</v>
          </cell>
          <cell r="U381">
            <v>0.82599999999999996</v>
          </cell>
          <cell r="V381">
            <v>0.82599999999999996</v>
          </cell>
          <cell r="W381"/>
        </row>
        <row r="382">
          <cell r="A382" t="str">
            <v>ME POS RX0000000057</v>
          </cell>
          <cell r="B382" t="str">
            <v>POS</v>
          </cell>
          <cell r="C382" t="str">
            <v>ME</v>
          </cell>
          <cell r="D382">
            <v>57</v>
          </cell>
          <cell r="E382" t="str">
            <v>RX0000000057</v>
          </cell>
          <cell r="F382" t="str">
            <v>$10/$35/$50</v>
          </cell>
          <cell r="G382" t="str">
            <v>$20/$70/$150</v>
          </cell>
          <cell r="H382">
            <v>54.74</v>
          </cell>
          <cell r="I382">
            <v>0.58299999999999996</v>
          </cell>
          <cell r="J382">
            <v>0.58299999999999996</v>
          </cell>
          <cell r="K382">
            <v>0.58299999999999996</v>
          </cell>
          <cell r="L382">
            <v>0.58299999999999996</v>
          </cell>
          <cell r="M382">
            <v>0.58299999999999996</v>
          </cell>
          <cell r="N382">
            <v>0.58299999999999996</v>
          </cell>
          <cell r="O382">
            <v>0.58299999999999996</v>
          </cell>
          <cell r="P382">
            <v>0.58299999999999996</v>
          </cell>
          <cell r="Q382">
            <v>0.58299999999999996</v>
          </cell>
          <cell r="R382">
            <v>0.58299999999999996</v>
          </cell>
          <cell r="S382">
            <v>0.58299999999999996</v>
          </cell>
          <cell r="T382">
            <v>0.58299999999999996</v>
          </cell>
          <cell r="U382">
            <v>0.58299999999999996</v>
          </cell>
          <cell r="V382">
            <v>0.58299999999999996</v>
          </cell>
          <cell r="W382"/>
        </row>
        <row r="383">
          <cell r="A383" t="str">
            <v>ME POS RX0000000058</v>
          </cell>
          <cell r="B383" t="str">
            <v>POS</v>
          </cell>
          <cell r="C383" t="str">
            <v>ME</v>
          </cell>
          <cell r="D383">
            <v>58</v>
          </cell>
          <cell r="E383" t="str">
            <v>RX0000000058</v>
          </cell>
          <cell r="F383" t="str">
            <v>$10/$25/$50</v>
          </cell>
          <cell r="G383" t="str">
            <v>$20/$50/$110</v>
          </cell>
          <cell r="H383">
            <v>65.7</v>
          </cell>
          <cell r="I383">
            <v>0.72</v>
          </cell>
          <cell r="J383">
            <v>0.72</v>
          </cell>
          <cell r="K383">
            <v>0.72</v>
          </cell>
          <cell r="L383">
            <v>0.72</v>
          </cell>
          <cell r="M383">
            <v>0.72</v>
          </cell>
          <cell r="N383">
            <v>0.72</v>
          </cell>
          <cell r="O383">
            <v>0.72</v>
          </cell>
          <cell r="P383">
            <v>0.72</v>
          </cell>
          <cell r="Q383">
            <v>0.72</v>
          </cell>
          <cell r="R383">
            <v>0.72</v>
          </cell>
          <cell r="S383">
            <v>0.72</v>
          </cell>
          <cell r="T383">
            <v>0.72</v>
          </cell>
          <cell r="U383">
            <v>0.72</v>
          </cell>
          <cell r="V383">
            <v>0.72</v>
          </cell>
          <cell r="W383"/>
        </row>
        <row r="384">
          <cell r="A384" t="str">
            <v>ME POS RX0000000076</v>
          </cell>
          <cell r="B384" t="str">
            <v>POS</v>
          </cell>
          <cell r="C384" t="str">
            <v>ME</v>
          </cell>
          <cell r="D384">
            <v>76</v>
          </cell>
          <cell r="E384" t="str">
            <v>RX0000000076</v>
          </cell>
          <cell r="F384" t="str">
            <v>10/30/50 $250 DED</v>
          </cell>
          <cell r="G384" t="str">
            <v>20/60/90</v>
          </cell>
          <cell r="H384">
            <v>53.2</v>
          </cell>
          <cell r="I384">
            <v>0.57199999999999995</v>
          </cell>
          <cell r="J384">
            <v>0.57199999999999995</v>
          </cell>
          <cell r="K384">
            <v>0.57199999999999995</v>
          </cell>
          <cell r="L384">
            <v>0.57199999999999995</v>
          </cell>
          <cell r="M384">
            <v>0.57199999999999995</v>
          </cell>
          <cell r="N384">
            <v>0.57199999999999995</v>
          </cell>
          <cell r="O384">
            <v>0.57199999999999995</v>
          </cell>
          <cell r="P384"/>
          <cell r="Q384"/>
          <cell r="R384"/>
          <cell r="S384"/>
          <cell r="T384"/>
          <cell r="U384"/>
          <cell r="V384"/>
          <cell r="W384"/>
        </row>
        <row r="385">
          <cell r="A385" t="str">
            <v>ME POS RX0000000085</v>
          </cell>
          <cell r="B385" t="str">
            <v>POS</v>
          </cell>
          <cell r="C385" t="str">
            <v>ME</v>
          </cell>
          <cell r="D385" t="str">
            <v>86</v>
          </cell>
          <cell r="E385" t="str">
            <v>RX0000000085</v>
          </cell>
          <cell r="F385" t="str">
            <v>00%_015_015</v>
          </cell>
          <cell r="G385" t="str">
            <v>50%_000_999</v>
          </cell>
          <cell r="H385">
            <v>33.74</v>
          </cell>
          <cell r="I385">
            <v>0.40300000000000002</v>
          </cell>
          <cell r="J385">
            <v>0.40300000000000002</v>
          </cell>
          <cell r="K385">
            <v>0.40300000000000002</v>
          </cell>
          <cell r="L385">
            <v>0.40300000000000002</v>
          </cell>
          <cell r="M385">
            <v>0.40300000000000002</v>
          </cell>
          <cell r="N385">
            <v>0.40300000000000002</v>
          </cell>
          <cell r="O385">
            <v>0.40300000000000002</v>
          </cell>
          <cell r="P385">
            <v>0.40300000000000002</v>
          </cell>
          <cell r="Q385">
            <v>0.40300000000000002</v>
          </cell>
          <cell r="R385">
            <v>0.40300000000000002</v>
          </cell>
          <cell r="S385">
            <v>0.40300000000000002</v>
          </cell>
          <cell r="T385"/>
          <cell r="U385"/>
          <cell r="V385"/>
          <cell r="W385"/>
        </row>
        <row r="386">
          <cell r="A386" t="str">
            <v>ME POS RX0000000087</v>
          </cell>
          <cell r="B386" t="str">
            <v>POS</v>
          </cell>
          <cell r="C386" t="str">
            <v>ME</v>
          </cell>
          <cell r="D386" t="str">
            <v>88</v>
          </cell>
          <cell r="E386" t="str">
            <v>RX0000000087</v>
          </cell>
          <cell r="F386" t="str">
            <v>Deductible &amp; Coins. w/ Max</v>
          </cell>
          <cell r="G386" t="str">
            <v>00%_015_015</v>
          </cell>
          <cell r="H386">
            <v>25.68</v>
          </cell>
          <cell r="I386">
            <v>0.311</v>
          </cell>
          <cell r="J386">
            <v>0.311</v>
          </cell>
          <cell r="K386">
            <v>0.311</v>
          </cell>
          <cell r="L386">
            <v>0.311</v>
          </cell>
          <cell r="M386">
            <v>0.311</v>
          </cell>
          <cell r="N386">
            <v>0.311</v>
          </cell>
          <cell r="O386">
            <v>0.311</v>
          </cell>
          <cell r="P386">
            <v>0.311</v>
          </cell>
          <cell r="Q386">
            <v>0.311</v>
          </cell>
          <cell r="R386">
            <v>0.311</v>
          </cell>
          <cell r="S386">
            <v>0.311</v>
          </cell>
          <cell r="T386"/>
          <cell r="U386"/>
          <cell r="V386"/>
          <cell r="W386"/>
        </row>
        <row r="387">
          <cell r="A387" t="str">
            <v>ME POS RX0000000091</v>
          </cell>
          <cell r="B387" t="str">
            <v>POS</v>
          </cell>
          <cell r="C387" t="str">
            <v>ME</v>
          </cell>
          <cell r="D387">
            <v>92</v>
          </cell>
          <cell r="E387" t="str">
            <v>RX0000000091</v>
          </cell>
          <cell r="F387" t="str">
            <v>10/30/50 $100 DED</v>
          </cell>
          <cell r="G387" t="str">
            <v>20/60/150</v>
          </cell>
          <cell r="H387">
            <v>56.09</v>
          </cell>
          <cell r="I387">
            <v>0.57799999999999996</v>
          </cell>
          <cell r="J387">
            <v>0.57799999999999996</v>
          </cell>
          <cell r="K387">
            <v>0.57799999999999996</v>
          </cell>
          <cell r="L387">
            <v>0.57799999999999996</v>
          </cell>
          <cell r="M387">
            <v>0.57799999999999996</v>
          </cell>
          <cell r="N387">
            <v>0.57799999999999996</v>
          </cell>
          <cell r="O387">
            <v>0.57799999999999996</v>
          </cell>
          <cell r="P387"/>
          <cell r="Q387"/>
          <cell r="R387"/>
          <cell r="S387"/>
          <cell r="T387"/>
          <cell r="U387"/>
          <cell r="V387"/>
          <cell r="W387"/>
        </row>
        <row r="388">
          <cell r="A388" t="str">
            <v>ME POS RX0000000101</v>
          </cell>
          <cell r="B388" t="str">
            <v>POS</v>
          </cell>
          <cell r="C388" t="str">
            <v>ME</v>
          </cell>
          <cell r="D388" t="str">
            <v>2G</v>
          </cell>
          <cell r="E388" t="str">
            <v>RX0000000101</v>
          </cell>
          <cell r="F388" t="str">
            <v>$10/$15/$30</v>
          </cell>
          <cell r="G388" t="str">
            <v>$20/$30/$60</v>
          </cell>
          <cell r="H388">
            <v>72.5</v>
          </cell>
          <cell r="I388">
            <v>0.879</v>
          </cell>
          <cell r="J388">
            <v>0.879</v>
          </cell>
          <cell r="K388">
            <v>0.879</v>
          </cell>
          <cell r="L388">
            <v>0.879</v>
          </cell>
          <cell r="M388">
            <v>0.879</v>
          </cell>
          <cell r="N388">
            <v>0.879</v>
          </cell>
          <cell r="O388">
            <v>0.879</v>
          </cell>
          <cell r="P388">
            <v>0.879</v>
          </cell>
          <cell r="Q388">
            <v>0.879</v>
          </cell>
          <cell r="R388">
            <v>0.879</v>
          </cell>
          <cell r="S388">
            <v>0.879</v>
          </cell>
          <cell r="T388">
            <v>0.879</v>
          </cell>
          <cell r="U388">
            <v>0.879</v>
          </cell>
          <cell r="V388">
            <v>0.879</v>
          </cell>
          <cell r="W388">
            <v>0.84799999999999998</v>
          </cell>
        </row>
        <row r="389">
          <cell r="A389" t="str">
            <v>ME POS RX0000000108</v>
          </cell>
          <cell r="B389" t="str">
            <v>POS</v>
          </cell>
          <cell r="C389" t="str">
            <v>ME</v>
          </cell>
          <cell r="D389" t="str">
            <v>3G</v>
          </cell>
          <cell r="E389" t="str">
            <v>RX0000000108</v>
          </cell>
          <cell r="F389" t="str">
            <v>10/25/40</v>
          </cell>
          <cell r="G389" t="str">
            <v>20/50/120</v>
          </cell>
          <cell r="H389">
            <v>66.89</v>
          </cell>
          <cell r="I389">
            <v>0.72</v>
          </cell>
          <cell r="J389">
            <v>0.72</v>
          </cell>
          <cell r="K389">
            <v>0.72</v>
          </cell>
          <cell r="L389">
            <v>0.72</v>
          </cell>
          <cell r="M389">
            <v>0.72</v>
          </cell>
          <cell r="N389">
            <v>0.72</v>
          </cell>
          <cell r="O389">
            <v>0.72</v>
          </cell>
          <cell r="P389"/>
          <cell r="Q389"/>
          <cell r="R389"/>
          <cell r="S389"/>
          <cell r="T389"/>
          <cell r="U389"/>
          <cell r="V389"/>
          <cell r="W389"/>
        </row>
        <row r="390">
          <cell r="A390" t="str">
            <v>ME POS RX0000000138</v>
          </cell>
          <cell r="B390" t="str">
            <v>POS</v>
          </cell>
          <cell r="C390" t="str">
            <v>ME</v>
          </cell>
          <cell r="D390" t="str">
            <v>4R</v>
          </cell>
          <cell r="E390" t="str">
            <v>RX0000000138</v>
          </cell>
          <cell r="F390" t="str">
            <v>$15/$30/$50</v>
          </cell>
          <cell r="G390" t="str">
            <v>$45/$90/$150</v>
          </cell>
          <cell r="H390">
            <v>59.36</v>
          </cell>
          <cell r="I390">
            <v>0.64300000000000002</v>
          </cell>
          <cell r="J390">
            <v>0.64300000000000002</v>
          </cell>
          <cell r="K390">
            <v>0.64300000000000002</v>
          </cell>
          <cell r="L390">
            <v>0.64300000000000002</v>
          </cell>
          <cell r="M390">
            <v>0.64300000000000002</v>
          </cell>
          <cell r="N390">
            <v>0.64300000000000002</v>
          </cell>
          <cell r="O390">
            <v>0.64300000000000002</v>
          </cell>
          <cell r="P390">
            <v>0.64300000000000002</v>
          </cell>
          <cell r="Q390">
            <v>0.64300000000000002</v>
          </cell>
          <cell r="R390">
            <v>0.64300000000000002</v>
          </cell>
          <cell r="S390">
            <v>0.64300000000000002</v>
          </cell>
          <cell r="T390">
            <v>0.64300000000000002</v>
          </cell>
          <cell r="U390">
            <v>0.64300000000000002</v>
          </cell>
          <cell r="V390">
            <v>0.64300000000000002</v>
          </cell>
          <cell r="W390">
            <v>0.64300000000000002</v>
          </cell>
        </row>
        <row r="391">
          <cell r="A391" t="str">
            <v>ME POS RX0000000142</v>
          </cell>
          <cell r="B391" t="str">
            <v>POS</v>
          </cell>
          <cell r="C391" t="str">
            <v>ME</v>
          </cell>
          <cell r="D391" t="str">
            <v>4Y</v>
          </cell>
          <cell r="E391" t="str">
            <v>RX0000000142</v>
          </cell>
          <cell r="F391" t="str">
            <v>$10/$25/$40 w/$250 deductible</v>
          </cell>
          <cell r="G391" t="str">
            <v>$30/$75/$120</v>
          </cell>
          <cell r="H391">
            <v>49.58</v>
          </cell>
          <cell r="I391">
            <v>0.56100000000000005</v>
          </cell>
          <cell r="J391">
            <v>0.56100000000000005</v>
          </cell>
          <cell r="K391">
            <v>0.56100000000000005</v>
          </cell>
          <cell r="L391">
            <v>0.56100000000000005</v>
          </cell>
          <cell r="M391">
            <v>0.56100000000000005</v>
          </cell>
          <cell r="N391">
            <v>0.56100000000000005</v>
          </cell>
          <cell r="O391">
            <v>0.56100000000000005</v>
          </cell>
          <cell r="P391">
            <v>0.56100000000000005</v>
          </cell>
          <cell r="Q391">
            <v>0.56100000000000005</v>
          </cell>
          <cell r="R391">
            <v>0.56100000000000005</v>
          </cell>
          <cell r="S391">
            <v>0.56100000000000005</v>
          </cell>
          <cell r="T391">
            <v>0.56100000000000005</v>
          </cell>
          <cell r="U391">
            <v>0.56100000000000005</v>
          </cell>
          <cell r="V391">
            <v>0.56100000000000005</v>
          </cell>
          <cell r="W391">
            <v>0.56100000000000005</v>
          </cell>
        </row>
        <row r="392">
          <cell r="A392" t="str">
            <v>ME POS RX0000000143</v>
          </cell>
          <cell r="B392" t="str">
            <v>POS</v>
          </cell>
          <cell r="C392" t="str">
            <v>ME</v>
          </cell>
          <cell r="D392" t="str">
            <v>4Z</v>
          </cell>
          <cell r="E392" t="str">
            <v>RX0000000143</v>
          </cell>
          <cell r="F392" t="str">
            <v>$10/$25/$40</v>
          </cell>
          <cell r="G392" t="str">
            <v>$20/$50/$80</v>
          </cell>
          <cell r="H392">
            <v>67.05</v>
          </cell>
          <cell r="I392">
            <v>0.747</v>
          </cell>
          <cell r="J392">
            <v>0.747</v>
          </cell>
          <cell r="K392">
            <v>0.747</v>
          </cell>
          <cell r="L392">
            <v>0.747</v>
          </cell>
          <cell r="M392">
            <v>0.747</v>
          </cell>
          <cell r="N392">
            <v>0.747</v>
          </cell>
          <cell r="O392">
            <v>0.747</v>
          </cell>
          <cell r="P392">
            <v>0.747</v>
          </cell>
          <cell r="Q392">
            <v>0.747</v>
          </cell>
          <cell r="R392">
            <v>0.747</v>
          </cell>
          <cell r="S392">
            <v>0.747</v>
          </cell>
          <cell r="T392">
            <v>0.747</v>
          </cell>
          <cell r="U392">
            <v>0.747</v>
          </cell>
          <cell r="V392">
            <v>0.747</v>
          </cell>
          <cell r="W392">
            <v>0.72099999999999997</v>
          </cell>
        </row>
        <row r="393">
          <cell r="A393" t="str">
            <v>ME POS RX0000000148</v>
          </cell>
          <cell r="B393" t="str">
            <v>POS</v>
          </cell>
          <cell r="C393" t="str">
            <v>ME</v>
          </cell>
          <cell r="D393" t="str">
            <v>5G</v>
          </cell>
          <cell r="E393" t="str">
            <v>RX0000000148</v>
          </cell>
          <cell r="F393" t="str">
            <v>$10/$20/$35</v>
          </cell>
          <cell r="G393" t="str">
            <v>$30/$60/$105</v>
          </cell>
          <cell r="H393">
            <v>68.989999999999995</v>
          </cell>
          <cell r="I393">
            <v>0.78600000000000003</v>
          </cell>
          <cell r="J393">
            <v>0.78600000000000003</v>
          </cell>
          <cell r="K393">
            <v>0.78600000000000003</v>
          </cell>
          <cell r="L393">
            <v>0.78600000000000003</v>
          </cell>
          <cell r="M393">
            <v>0.78600000000000003</v>
          </cell>
          <cell r="N393">
            <v>0.78600000000000003</v>
          </cell>
          <cell r="O393">
            <v>0.78600000000000003</v>
          </cell>
          <cell r="P393">
            <v>0.78600000000000003</v>
          </cell>
          <cell r="Q393">
            <v>0.78600000000000003</v>
          </cell>
          <cell r="R393">
            <v>0.78600000000000003</v>
          </cell>
          <cell r="S393">
            <v>0.78600000000000003</v>
          </cell>
          <cell r="T393">
            <v>0.78600000000000003</v>
          </cell>
          <cell r="U393">
            <v>0.78600000000000003</v>
          </cell>
          <cell r="V393">
            <v>0.78600000000000003</v>
          </cell>
          <cell r="W393">
            <v>0.78600000000000003</v>
          </cell>
        </row>
        <row r="394">
          <cell r="A394" t="str">
            <v>ME POS RX0000000150</v>
          </cell>
          <cell r="B394" t="str">
            <v>POS</v>
          </cell>
          <cell r="C394" t="str">
            <v>ME</v>
          </cell>
          <cell r="D394" t="str">
            <v>5I</v>
          </cell>
          <cell r="E394" t="str">
            <v>RX0000000150</v>
          </cell>
          <cell r="F394" t="str">
            <v>$10/$20/$40</v>
          </cell>
          <cell r="G394" t="str">
            <v>$20/$40/$80</v>
          </cell>
          <cell r="H394">
            <v>69.11</v>
          </cell>
          <cell r="I394">
            <v>0.78100000000000003</v>
          </cell>
          <cell r="J394">
            <v>0.78100000000000003</v>
          </cell>
          <cell r="K394">
            <v>0.78100000000000003</v>
          </cell>
          <cell r="L394">
            <v>0.78100000000000003</v>
          </cell>
          <cell r="M394"/>
          <cell r="N394"/>
          <cell r="O394"/>
          <cell r="P394"/>
          <cell r="Q394"/>
          <cell r="R394"/>
          <cell r="S394"/>
          <cell r="T394"/>
          <cell r="U394"/>
          <cell r="V394"/>
          <cell r="W394"/>
        </row>
        <row r="395">
          <cell r="A395" t="str">
            <v>ME POS RX0000000160</v>
          </cell>
          <cell r="B395" t="str">
            <v>POS</v>
          </cell>
          <cell r="C395" t="str">
            <v>ME</v>
          </cell>
          <cell r="D395" t="str">
            <v>5S</v>
          </cell>
          <cell r="E395" t="str">
            <v>RX0000000160</v>
          </cell>
          <cell r="F395" t="str">
            <v>$10/$30/$45</v>
          </cell>
          <cell r="G395" t="str">
            <v>$20/$60/$135</v>
          </cell>
          <cell r="H395">
            <v>64.3</v>
          </cell>
          <cell r="I395">
            <v>0.70799999999999996</v>
          </cell>
          <cell r="J395">
            <v>0.70799999999999996</v>
          </cell>
          <cell r="K395">
            <v>0.70799999999999996</v>
          </cell>
          <cell r="L395">
            <v>0.70799999999999996</v>
          </cell>
          <cell r="M395"/>
          <cell r="N395"/>
          <cell r="O395"/>
          <cell r="P395"/>
          <cell r="Q395"/>
          <cell r="R395"/>
          <cell r="S395"/>
          <cell r="T395"/>
          <cell r="U395"/>
          <cell r="V395"/>
          <cell r="W395"/>
        </row>
        <row r="396">
          <cell r="A396" t="str">
            <v>ME POS RX0000000166</v>
          </cell>
          <cell r="B396" t="str">
            <v>POS</v>
          </cell>
          <cell r="C396" t="str">
            <v>ME</v>
          </cell>
          <cell r="D396" t="str">
            <v>5Y</v>
          </cell>
          <cell r="E396" t="str">
            <v>RX0000000166</v>
          </cell>
          <cell r="F396" t="str">
            <v>$10/$30/$50</v>
          </cell>
          <cell r="G396" t="str">
            <v>$20/$60/100</v>
          </cell>
          <cell r="H396">
            <v>63.95</v>
          </cell>
          <cell r="I396">
            <v>0.69499999999999995</v>
          </cell>
          <cell r="J396">
            <v>0.69499999999999995</v>
          </cell>
          <cell r="K396">
            <v>0.69499999999999995</v>
          </cell>
          <cell r="L396">
            <v>0.69499999999999995</v>
          </cell>
          <cell r="M396"/>
          <cell r="N396"/>
          <cell r="O396"/>
          <cell r="P396"/>
          <cell r="Q396"/>
          <cell r="R396"/>
          <cell r="S396"/>
          <cell r="T396"/>
          <cell r="U396"/>
          <cell r="V396"/>
          <cell r="W396"/>
        </row>
        <row r="397">
          <cell r="A397" t="str">
            <v>ME POS RX0000000184</v>
          </cell>
          <cell r="B397" t="str">
            <v>POS</v>
          </cell>
          <cell r="C397" t="str">
            <v>ME</v>
          </cell>
          <cell r="D397" t="str">
            <v>6Q</v>
          </cell>
          <cell r="E397" t="str">
            <v>RX0000000184</v>
          </cell>
          <cell r="F397" t="str">
            <v>$10/$20/$35</v>
          </cell>
          <cell r="G397" t="str">
            <v>$10/$20/$35</v>
          </cell>
          <cell r="H397">
            <v>69.7</v>
          </cell>
          <cell r="I397">
            <v>0.76300000000000001</v>
          </cell>
          <cell r="J397">
            <v>0.76300000000000001</v>
          </cell>
          <cell r="K397">
            <v>0.76300000000000001</v>
          </cell>
          <cell r="L397">
            <v>0.76300000000000001</v>
          </cell>
          <cell r="M397"/>
          <cell r="N397"/>
          <cell r="O397"/>
          <cell r="P397"/>
          <cell r="Q397"/>
          <cell r="R397"/>
          <cell r="S397"/>
          <cell r="T397"/>
          <cell r="U397"/>
          <cell r="V397"/>
          <cell r="W397"/>
        </row>
        <row r="398">
          <cell r="A398" t="str">
            <v>ME POS RX0000000186</v>
          </cell>
          <cell r="B398" t="str">
            <v>POS</v>
          </cell>
          <cell r="C398" t="str">
            <v>ME</v>
          </cell>
          <cell r="D398" t="str">
            <v>6S</v>
          </cell>
          <cell r="E398" t="str">
            <v>RX0000000186</v>
          </cell>
          <cell r="F398" t="str">
            <v>$10/$35/$50</v>
          </cell>
          <cell r="G398" t="str">
            <v>$20/$70/$150</v>
          </cell>
          <cell r="H398">
            <v>61.81</v>
          </cell>
          <cell r="I398">
            <v>0.66700000000000004</v>
          </cell>
          <cell r="J398">
            <v>0.66700000000000004</v>
          </cell>
          <cell r="K398">
            <v>0.66700000000000004</v>
          </cell>
          <cell r="L398">
            <v>0.66700000000000004</v>
          </cell>
          <cell r="M398"/>
          <cell r="N398"/>
          <cell r="O398"/>
          <cell r="P398"/>
          <cell r="Q398"/>
          <cell r="R398"/>
          <cell r="S398"/>
          <cell r="T398"/>
          <cell r="U398"/>
          <cell r="V398"/>
          <cell r="W398"/>
        </row>
        <row r="399">
          <cell r="A399" t="str">
            <v>ME POS RX0000000204</v>
          </cell>
          <cell r="B399" t="str">
            <v>POS</v>
          </cell>
          <cell r="C399" t="str">
            <v>ME</v>
          </cell>
          <cell r="D399" t="str">
            <v>7K</v>
          </cell>
          <cell r="E399" t="str">
            <v>RX0000000204</v>
          </cell>
          <cell r="F399" t="str">
            <v>$15/$30/$50</v>
          </cell>
          <cell r="G399" t="str">
            <v>$30/$60/$100</v>
          </cell>
          <cell r="H399">
            <v>60.54</v>
          </cell>
          <cell r="I399">
            <v>0.65400000000000003</v>
          </cell>
          <cell r="J399">
            <v>0.65400000000000003</v>
          </cell>
          <cell r="K399">
            <v>0.65400000000000003</v>
          </cell>
          <cell r="L399">
            <v>0.65400000000000003</v>
          </cell>
          <cell r="M399">
            <v>0.65400000000000003</v>
          </cell>
          <cell r="N399">
            <v>0.65400000000000003</v>
          </cell>
          <cell r="O399">
            <v>0.65400000000000003</v>
          </cell>
          <cell r="P399">
            <v>0.65400000000000003</v>
          </cell>
          <cell r="Q399">
            <v>0.65400000000000003</v>
          </cell>
          <cell r="R399">
            <v>0.65400000000000003</v>
          </cell>
          <cell r="S399">
            <v>0.65400000000000003</v>
          </cell>
          <cell r="T399">
            <v>0.65400000000000003</v>
          </cell>
          <cell r="U399">
            <v>0.65400000000000003</v>
          </cell>
          <cell r="V399">
            <v>0.65400000000000003</v>
          </cell>
          <cell r="W399">
            <v>0.63100000000000001</v>
          </cell>
        </row>
        <row r="400">
          <cell r="A400" t="str">
            <v>ME POS RX0000000205</v>
          </cell>
          <cell r="B400" t="str">
            <v>POS</v>
          </cell>
          <cell r="C400" t="str">
            <v>ME</v>
          </cell>
          <cell r="D400" t="str">
            <v>7L</v>
          </cell>
          <cell r="E400" t="str">
            <v>RX0000000205</v>
          </cell>
          <cell r="F400" t="str">
            <v>$10/$35/$50</v>
          </cell>
          <cell r="G400" t="str">
            <v>$20/$70/$150</v>
          </cell>
          <cell r="H400">
            <v>47.85</v>
          </cell>
          <cell r="I400">
            <v>0.65800000000000003</v>
          </cell>
          <cell r="J400">
            <v>0.65800000000000003</v>
          </cell>
          <cell r="K400">
            <v>0.65800000000000003</v>
          </cell>
          <cell r="L400">
            <v>0.65800000000000003</v>
          </cell>
          <cell r="M400"/>
          <cell r="N400"/>
          <cell r="O400"/>
          <cell r="P400"/>
          <cell r="Q400"/>
          <cell r="R400"/>
          <cell r="S400"/>
          <cell r="T400"/>
          <cell r="U400"/>
          <cell r="V400"/>
          <cell r="W400"/>
        </row>
        <row r="401">
          <cell r="A401" t="str">
            <v>ME POS RX0000000206</v>
          </cell>
          <cell r="B401" t="str">
            <v>POS</v>
          </cell>
          <cell r="C401" t="str">
            <v>ME</v>
          </cell>
          <cell r="D401" t="str">
            <v>7M</v>
          </cell>
          <cell r="E401" t="str">
            <v>RX0000000206</v>
          </cell>
          <cell r="F401" t="str">
            <v>$20/$35/$50</v>
          </cell>
          <cell r="G401" t="str">
            <v>$40/$70/$150</v>
          </cell>
          <cell r="H401">
            <v>56.1</v>
          </cell>
          <cell r="I401">
            <v>0.60299999999999998</v>
          </cell>
          <cell r="J401">
            <v>0.60299999999999998</v>
          </cell>
          <cell r="K401">
            <v>0.60299999999999998</v>
          </cell>
          <cell r="L401">
            <v>0.60299999999999998</v>
          </cell>
          <cell r="M401"/>
          <cell r="N401"/>
          <cell r="O401"/>
          <cell r="P401"/>
          <cell r="Q401"/>
          <cell r="R401"/>
          <cell r="S401"/>
          <cell r="T401"/>
          <cell r="U401"/>
          <cell r="V401"/>
          <cell r="W401"/>
        </row>
        <row r="402">
          <cell r="A402" t="str">
            <v>ME POS RX0000000214</v>
          </cell>
          <cell r="B402" t="str">
            <v>POS</v>
          </cell>
          <cell r="C402" t="str">
            <v>ME</v>
          </cell>
          <cell r="D402" t="str">
            <v>7V</v>
          </cell>
          <cell r="E402" t="str">
            <v>RX0000000214</v>
          </cell>
          <cell r="F402" t="str">
            <v>$10/$25/$45</v>
          </cell>
          <cell r="G402" t="str">
            <v>$20/$50/$90</v>
          </cell>
          <cell r="H402">
            <v>66.459999999999994</v>
          </cell>
          <cell r="I402">
            <v>0.73299999999999998</v>
          </cell>
          <cell r="J402">
            <v>0.73299999999999998</v>
          </cell>
          <cell r="K402">
            <v>0.73299999999999998</v>
          </cell>
          <cell r="L402">
            <v>0.73299999999999998</v>
          </cell>
          <cell r="M402">
            <v>0.73299999999999998</v>
          </cell>
          <cell r="N402">
            <v>0.73299999999999998</v>
          </cell>
          <cell r="O402">
            <v>0.73299999999999998</v>
          </cell>
          <cell r="P402">
            <v>0.73299999999999998</v>
          </cell>
          <cell r="Q402">
            <v>0.73299999999999998</v>
          </cell>
          <cell r="R402">
            <v>0.73299999999999998</v>
          </cell>
          <cell r="S402">
            <v>0.73299999999999998</v>
          </cell>
          <cell r="T402">
            <v>0.73299999999999998</v>
          </cell>
          <cell r="U402">
            <v>0.73299999999999998</v>
          </cell>
          <cell r="V402">
            <v>0.73299999999999998</v>
          </cell>
          <cell r="W402">
            <v>0.70799999999999996</v>
          </cell>
        </row>
        <row r="403">
          <cell r="A403" t="str">
            <v>ME POS RX0000000231</v>
          </cell>
          <cell r="B403" t="str">
            <v>POS</v>
          </cell>
          <cell r="C403" t="str">
            <v>ME</v>
          </cell>
          <cell r="D403" t="str">
            <v>8O</v>
          </cell>
          <cell r="E403" t="str">
            <v>RX0000000231</v>
          </cell>
          <cell r="F403" t="str">
            <v>Copays Only</v>
          </cell>
          <cell r="G403" t="str">
            <v>010</v>
          </cell>
          <cell r="H403">
            <v>63.69</v>
          </cell>
          <cell r="I403">
            <v>0.68500000000000005</v>
          </cell>
          <cell r="J403">
            <v>0.68500000000000005</v>
          </cell>
          <cell r="K403">
            <v>0.68500000000000005</v>
          </cell>
          <cell r="L403">
            <v>0.68500000000000005</v>
          </cell>
          <cell r="M403">
            <v>0.68500000000000005</v>
          </cell>
          <cell r="N403">
            <v>0.68500000000000005</v>
          </cell>
          <cell r="O403">
            <v>0.68500000000000005</v>
          </cell>
          <cell r="P403"/>
          <cell r="Q403"/>
          <cell r="R403"/>
          <cell r="S403"/>
          <cell r="T403"/>
          <cell r="U403"/>
          <cell r="V403"/>
          <cell r="W403"/>
        </row>
        <row r="404">
          <cell r="A404" t="str">
            <v>ME POS RX0000000235</v>
          </cell>
          <cell r="B404" t="str">
            <v>POS</v>
          </cell>
          <cell r="C404" t="str">
            <v>ME</v>
          </cell>
          <cell r="D404" t="str">
            <v>8S</v>
          </cell>
          <cell r="E404" t="str">
            <v>RX0000000235</v>
          </cell>
          <cell r="F404" t="str">
            <v>$5/25% max $75/50% max $75</v>
          </cell>
          <cell r="G404" t="str">
            <v>$5/25% max $75/50% max $75</v>
          </cell>
          <cell r="H404">
            <v>63.39</v>
          </cell>
          <cell r="I404">
            <v>0.77</v>
          </cell>
          <cell r="J404">
            <v>0.77</v>
          </cell>
          <cell r="K404">
            <v>0.77</v>
          </cell>
          <cell r="L404">
            <v>0.77</v>
          </cell>
          <cell r="M404">
            <v>0.77</v>
          </cell>
          <cell r="N404">
            <v>0.77</v>
          </cell>
          <cell r="O404">
            <v>0.77</v>
          </cell>
          <cell r="P404">
            <v>0.77</v>
          </cell>
          <cell r="Q404">
            <v>0.77</v>
          </cell>
          <cell r="R404">
            <v>0.77</v>
          </cell>
          <cell r="S404">
            <v>0.77</v>
          </cell>
          <cell r="T404">
            <v>0.77</v>
          </cell>
          <cell r="U404">
            <v>0.77</v>
          </cell>
          <cell r="V404">
            <v>0.77</v>
          </cell>
          <cell r="W404">
            <v>0.77</v>
          </cell>
        </row>
        <row r="405">
          <cell r="A405" t="str">
            <v>ME POS RX0000000236</v>
          </cell>
          <cell r="B405" t="str">
            <v>POS</v>
          </cell>
          <cell r="C405" t="str">
            <v>ME</v>
          </cell>
          <cell r="D405" t="str">
            <v>8T</v>
          </cell>
          <cell r="E405" t="str">
            <v>RX0000000236</v>
          </cell>
          <cell r="F405" t="str">
            <v>$10/$25/$40 (excludes birth control)</v>
          </cell>
          <cell r="G405" t="str">
            <v>$10/$25/$40 (excludes birth control)</v>
          </cell>
          <cell r="H405">
            <v>64.89</v>
          </cell>
          <cell r="I405">
            <v>0.74099999999999999</v>
          </cell>
          <cell r="J405">
            <v>0.74099999999999999</v>
          </cell>
          <cell r="K405">
            <v>0.74099999999999999</v>
          </cell>
          <cell r="L405">
            <v>0.74099999999999999</v>
          </cell>
          <cell r="M405">
            <v>0.74099999999999999</v>
          </cell>
          <cell r="N405">
            <v>0.74099999999999999</v>
          </cell>
          <cell r="O405">
            <v>0.74099999999999999</v>
          </cell>
          <cell r="P405">
            <v>0.74099999999999999</v>
          </cell>
          <cell r="Q405">
            <v>0.74099999999999999</v>
          </cell>
          <cell r="R405">
            <v>0.74099999999999999</v>
          </cell>
          <cell r="S405">
            <v>0.74099999999999999</v>
          </cell>
          <cell r="T405">
            <v>0.74099999999999999</v>
          </cell>
          <cell r="U405">
            <v>0.74099999999999999</v>
          </cell>
          <cell r="V405">
            <v>0.74099999999999999</v>
          </cell>
          <cell r="W405">
            <v>0.74099999999999999</v>
          </cell>
        </row>
        <row r="406">
          <cell r="A406" t="str">
            <v>ME POS RX0000000237</v>
          </cell>
          <cell r="B406" t="str">
            <v>POS</v>
          </cell>
          <cell r="C406" t="str">
            <v>ME</v>
          </cell>
          <cell r="D406" t="str">
            <v>8U</v>
          </cell>
          <cell r="E406" t="str">
            <v>RX0000000237</v>
          </cell>
          <cell r="F406" t="str">
            <v>$10/$25/$40 (excludes birth control)</v>
          </cell>
          <cell r="G406" t="str">
            <v>$30/$75/$120 (excludes birth control)</v>
          </cell>
          <cell r="H406">
            <v>63.89</v>
          </cell>
          <cell r="I406">
            <v>0.70599999999999996</v>
          </cell>
          <cell r="J406">
            <v>0.70599999999999996</v>
          </cell>
          <cell r="K406">
            <v>0.70599999999999996</v>
          </cell>
          <cell r="L406">
            <v>0.70599999999999996</v>
          </cell>
          <cell r="M406">
            <v>0.70599999999999996</v>
          </cell>
          <cell r="N406">
            <v>0.70599999999999996</v>
          </cell>
          <cell r="O406">
            <v>0.70599999999999996</v>
          </cell>
          <cell r="P406">
            <v>0.70599999999999996</v>
          </cell>
          <cell r="Q406">
            <v>0.70599999999999996</v>
          </cell>
          <cell r="R406">
            <v>0.70599999999999996</v>
          </cell>
          <cell r="S406">
            <v>0.70599999999999996</v>
          </cell>
          <cell r="T406">
            <v>0.70599999999999996</v>
          </cell>
          <cell r="U406">
            <v>0.70599999999999996</v>
          </cell>
          <cell r="V406">
            <v>0.70599999999999996</v>
          </cell>
          <cell r="W406">
            <v>0.70599999999999996</v>
          </cell>
        </row>
        <row r="407">
          <cell r="A407" t="str">
            <v>ME POS RX0000000238</v>
          </cell>
          <cell r="B407" t="str">
            <v>POS</v>
          </cell>
          <cell r="C407" t="str">
            <v>ME</v>
          </cell>
          <cell r="D407" t="str">
            <v>8V</v>
          </cell>
          <cell r="E407" t="str">
            <v>RX0000000238</v>
          </cell>
          <cell r="F407" t="str">
            <v>$10/$25/$40 (excludes birth control)</v>
          </cell>
          <cell r="G407" t="str">
            <v>$20/$50/$120 (excludes birth control)</v>
          </cell>
          <cell r="H407">
            <v>64.62</v>
          </cell>
          <cell r="I407">
            <v>0.72799999999999998</v>
          </cell>
          <cell r="J407">
            <v>0.72799999999999998</v>
          </cell>
          <cell r="K407">
            <v>0.72799999999999998</v>
          </cell>
          <cell r="L407">
            <v>0.72799999999999998</v>
          </cell>
          <cell r="M407">
            <v>0.72799999999999998</v>
          </cell>
          <cell r="N407">
            <v>0.72799999999999998</v>
          </cell>
          <cell r="O407">
            <v>0.72799999999999998</v>
          </cell>
          <cell r="P407">
            <v>0.72799999999999998</v>
          </cell>
          <cell r="Q407">
            <v>0.72799999999999998</v>
          </cell>
          <cell r="R407">
            <v>0.72799999999999998</v>
          </cell>
          <cell r="S407">
            <v>0.72799999999999998</v>
          </cell>
          <cell r="T407">
            <v>0.72799999999999998</v>
          </cell>
          <cell r="U407">
            <v>0.72799999999999998</v>
          </cell>
          <cell r="V407">
            <v>0.72799999999999998</v>
          </cell>
          <cell r="W407">
            <v>0.70299999999999996</v>
          </cell>
        </row>
        <row r="408">
          <cell r="A408" t="str">
            <v>ME POS RX0000000239</v>
          </cell>
          <cell r="B408" t="str">
            <v>POS</v>
          </cell>
          <cell r="C408" t="str">
            <v>ME</v>
          </cell>
          <cell r="D408" t="str">
            <v>8W</v>
          </cell>
          <cell r="E408" t="str">
            <v>RX0000000239</v>
          </cell>
          <cell r="F408" t="str">
            <v>$10/$20/$30</v>
          </cell>
          <cell r="G408" t="str">
            <v>$20/$40/$60</v>
          </cell>
          <cell r="H408">
            <v>70.38</v>
          </cell>
          <cell r="I408">
            <v>0.82599999999999996</v>
          </cell>
          <cell r="J408">
            <v>0.82599999999999996</v>
          </cell>
          <cell r="K408">
            <v>0.82599999999999996</v>
          </cell>
          <cell r="L408">
            <v>0.82599999999999996</v>
          </cell>
          <cell r="M408">
            <v>0.82599999999999996</v>
          </cell>
          <cell r="N408">
            <v>0.82599999999999996</v>
          </cell>
          <cell r="O408">
            <v>0.82599999999999996</v>
          </cell>
          <cell r="P408">
            <v>0.82599999999999996</v>
          </cell>
          <cell r="Q408">
            <v>0.82599999999999996</v>
          </cell>
          <cell r="R408">
            <v>0.82599999999999996</v>
          </cell>
          <cell r="S408">
            <v>0.82599999999999996</v>
          </cell>
          <cell r="T408">
            <v>0.82599999999999996</v>
          </cell>
          <cell r="U408">
            <v>0.82599999999999996</v>
          </cell>
          <cell r="V408">
            <v>0.82599999999999996</v>
          </cell>
          <cell r="W408">
            <v>0.79700000000000004</v>
          </cell>
        </row>
        <row r="409">
          <cell r="A409" t="str">
            <v>ME POS RX0000000240</v>
          </cell>
          <cell r="B409" t="str">
            <v>POS</v>
          </cell>
          <cell r="C409" t="str">
            <v>ME</v>
          </cell>
          <cell r="D409" t="str">
            <v>8X</v>
          </cell>
          <cell r="E409" t="str">
            <v>RX0000000240</v>
          </cell>
          <cell r="F409" t="str">
            <v>$6/$20/$30</v>
          </cell>
          <cell r="G409" t="str">
            <v>$12/$30/$40</v>
          </cell>
          <cell r="H409">
            <v>72.680000000000007</v>
          </cell>
          <cell r="I409">
            <v>0.88800000000000001</v>
          </cell>
          <cell r="J409">
            <v>0.88800000000000001</v>
          </cell>
          <cell r="K409">
            <v>0.88800000000000001</v>
          </cell>
          <cell r="L409">
            <v>0.88800000000000001</v>
          </cell>
          <cell r="M409">
            <v>0.88800000000000001</v>
          </cell>
          <cell r="N409">
            <v>0.88800000000000001</v>
          </cell>
          <cell r="O409">
            <v>0.88800000000000001</v>
          </cell>
          <cell r="P409">
            <v>0.88800000000000001</v>
          </cell>
          <cell r="Q409">
            <v>0.88800000000000001</v>
          </cell>
          <cell r="R409">
            <v>0.88800000000000001</v>
          </cell>
          <cell r="S409">
            <v>0.88800000000000001</v>
          </cell>
          <cell r="T409">
            <v>0.88800000000000001</v>
          </cell>
          <cell r="U409">
            <v>0.88800000000000001</v>
          </cell>
          <cell r="V409">
            <v>0.88800000000000001</v>
          </cell>
          <cell r="W409">
            <v>0.85699999999999998</v>
          </cell>
        </row>
        <row r="410">
          <cell r="A410" t="str">
            <v>ME POS RX0000000243</v>
          </cell>
          <cell r="B410" t="str">
            <v>POS</v>
          </cell>
          <cell r="C410" t="str">
            <v>ME</v>
          </cell>
          <cell r="D410" t="str">
            <v>9A</v>
          </cell>
          <cell r="E410" t="str">
            <v>RX0000000243</v>
          </cell>
          <cell r="F410" t="str">
            <v>$0/$30/$30</v>
          </cell>
          <cell r="G410" t="str">
            <v>$0/$30/$50</v>
          </cell>
          <cell r="H410">
            <v>74.56</v>
          </cell>
          <cell r="I410">
            <v>0.86899999999999999</v>
          </cell>
          <cell r="J410">
            <v>0.86899999999999999</v>
          </cell>
          <cell r="K410">
            <v>0.86899999999999999</v>
          </cell>
          <cell r="L410">
            <v>0.86899999999999999</v>
          </cell>
          <cell r="M410">
            <v>0.86899999999999999</v>
          </cell>
          <cell r="N410">
            <v>0.86899999999999999</v>
          </cell>
          <cell r="O410">
            <v>0.86899999999999999</v>
          </cell>
          <cell r="P410">
            <v>0.86899999999999999</v>
          </cell>
          <cell r="Q410">
            <v>0.86899999999999999</v>
          </cell>
          <cell r="R410">
            <v>0.86899999999999999</v>
          </cell>
          <cell r="S410">
            <v>0.86899999999999999</v>
          </cell>
          <cell r="T410">
            <v>0.86899999999999999</v>
          </cell>
          <cell r="U410">
            <v>0.86899999999999999</v>
          </cell>
          <cell r="V410">
            <v>0.86899999999999999</v>
          </cell>
          <cell r="W410">
            <v>0.86899999999999999</v>
          </cell>
        </row>
        <row r="411">
          <cell r="A411" t="str">
            <v>ME POS RX0000000244</v>
          </cell>
          <cell r="B411" t="str">
            <v>POS</v>
          </cell>
          <cell r="C411" t="str">
            <v>ME</v>
          </cell>
          <cell r="D411" t="str">
            <v>9B</v>
          </cell>
          <cell r="E411" t="str">
            <v>RX0000000244</v>
          </cell>
          <cell r="F411" t="str">
            <v>$15/$30/$45</v>
          </cell>
          <cell r="G411" t="str">
            <v>$15/$30/$45</v>
          </cell>
          <cell r="H411">
            <v>63.02</v>
          </cell>
          <cell r="I411">
            <v>0.67300000000000004</v>
          </cell>
          <cell r="J411">
            <v>0.67300000000000004</v>
          </cell>
          <cell r="K411">
            <v>0.67300000000000004</v>
          </cell>
          <cell r="L411">
            <v>0.67300000000000004</v>
          </cell>
          <cell r="M411">
            <v>0.67300000000000004</v>
          </cell>
          <cell r="N411">
            <v>0.67300000000000004</v>
          </cell>
          <cell r="O411">
            <v>0.67300000000000004</v>
          </cell>
          <cell r="P411">
            <v>0.67300000000000004</v>
          </cell>
          <cell r="Q411">
            <v>0.67300000000000004</v>
          </cell>
          <cell r="R411">
            <v>0.67300000000000004</v>
          </cell>
          <cell r="S411">
            <v>0.67300000000000004</v>
          </cell>
          <cell r="T411">
            <v>0.67300000000000004</v>
          </cell>
          <cell r="U411">
            <v>0.67300000000000004</v>
          </cell>
          <cell r="V411">
            <v>0.67300000000000004</v>
          </cell>
          <cell r="W411">
            <v>0.67300000000000004</v>
          </cell>
        </row>
        <row r="412">
          <cell r="A412" t="str">
            <v>ME POS RX0000000257</v>
          </cell>
          <cell r="B412" t="str">
            <v>POS</v>
          </cell>
          <cell r="C412" t="str">
            <v>ME</v>
          </cell>
          <cell r="D412" t="str">
            <v>9O</v>
          </cell>
          <cell r="E412" t="str">
            <v>RX0000000257</v>
          </cell>
          <cell r="F412" t="str">
            <v>$5/$20/$35</v>
          </cell>
          <cell r="G412" t="str">
            <v>$5/$20/$35</v>
          </cell>
          <cell r="H412">
            <v>73.349999999999994</v>
          </cell>
          <cell r="I412">
            <v>0.88400000000000001</v>
          </cell>
          <cell r="J412">
            <v>0.88400000000000001</v>
          </cell>
          <cell r="K412">
            <v>0.88400000000000001</v>
          </cell>
          <cell r="L412">
            <v>0.88400000000000001</v>
          </cell>
          <cell r="M412">
            <v>0.88400000000000001</v>
          </cell>
          <cell r="N412">
            <v>0.88400000000000001</v>
          </cell>
          <cell r="O412">
            <v>0.88400000000000001</v>
          </cell>
          <cell r="P412">
            <v>0.88400000000000001</v>
          </cell>
          <cell r="Q412">
            <v>0.88400000000000001</v>
          </cell>
          <cell r="R412">
            <v>0.88400000000000001</v>
          </cell>
          <cell r="S412">
            <v>0.88400000000000001</v>
          </cell>
          <cell r="T412">
            <v>0.88400000000000001</v>
          </cell>
          <cell r="U412">
            <v>0.88400000000000001</v>
          </cell>
          <cell r="V412">
            <v>0.88400000000000001</v>
          </cell>
          <cell r="W412">
            <v>0.88400000000000001</v>
          </cell>
        </row>
        <row r="413">
          <cell r="A413" t="str">
            <v>ME POS RX0000000259</v>
          </cell>
          <cell r="B413" t="str">
            <v>POS</v>
          </cell>
          <cell r="C413" t="str">
            <v>ME</v>
          </cell>
          <cell r="D413" t="str">
            <v>9Q</v>
          </cell>
          <cell r="E413" t="str">
            <v>RX0000000259</v>
          </cell>
          <cell r="F413" t="str">
            <v>$20/$20/$20</v>
          </cell>
          <cell r="G413" t="str">
            <v>$40/$40/$40</v>
          </cell>
          <cell r="H413">
            <v>71.87</v>
          </cell>
          <cell r="I413">
            <v>0.83399999999999996</v>
          </cell>
          <cell r="J413">
            <v>0.83399999999999996</v>
          </cell>
          <cell r="K413">
            <v>0.83399999999999996</v>
          </cell>
          <cell r="L413">
            <v>0.83399999999999996</v>
          </cell>
          <cell r="M413">
            <v>0.83399999999999996</v>
          </cell>
          <cell r="N413">
            <v>0.83399999999999996</v>
          </cell>
          <cell r="O413">
            <v>0.83399999999999996</v>
          </cell>
          <cell r="P413">
            <v>0.83399999999999996</v>
          </cell>
          <cell r="Q413">
            <v>0.83399999999999996</v>
          </cell>
          <cell r="R413">
            <v>0.83399999999999996</v>
          </cell>
          <cell r="S413">
            <v>0.83399999999999996</v>
          </cell>
          <cell r="T413">
            <v>0.83399999999999996</v>
          </cell>
          <cell r="U413">
            <v>0.83399999999999996</v>
          </cell>
          <cell r="V413">
            <v>0.83399999999999996</v>
          </cell>
          <cell r="W413">
            <v>0.80500000000000005</v>
          </cell>
        </row>
        <row r="414">
          <cell r="A414" t="str">
            <v>ME POS RX0000000260</v>
          </cell>
          <cell r="B414" t="str">
            <v>POS</v>
          </cell>
          <cell r="C414" t="str">
            <v>ME</v>
          </cell>
          <cell r="D414" t="str">
            <v>9R</v>
          </cell>
          <cell r="E414" t="str">
            <v>RX0000000260</v>
          </cell>
          <cell r="F414" t="str">
            <v>$10/$30/$60</v>
          </cell>
          <cell r="G414" t="str">
            <v>$20/$60/$180</v>
          </cell>
          <cell r="H414">
            <v>62.5</v>
          </cell>
          <cell r="I414">
            <v>0.67100000000000004</v>
          </cell>
          <cell r="J414">
            <v>0.67100000000000004</v>
          </cell>
          <cell r="K414">
            <v>0.67100000000000004</v>
          </cell>
          <cell r="L414">
            <v>0.67100000000000004</v>
          </cell>
          <cell r="M414">
            <v>0.67100000000000004</v>
          </cell>
          <cell r="N414">
            <v>0.67100000000000004</v>
          </cell>
          <cell r="O414">
            <v>0.67100000000000004</v>
          </cell>
          <cell r="P414">
            <v>0.67100000000000004</v>
          </cell>
          <cell r="Q414">
            <v>0.67100000000000004</v>
          </cell>
          <cell r="R414">
            <v>0.67100000000000004</v>
          </cell>
          <cell r="S414">
            <v>0.67100000000000004</v>
          </cell>
          <cell r="T414">
            <v>0.67100000000000004</v>
          </cell>
          <cell r="U414">
            <v>0.67100000000000004</v>
          </cell>
          <cell r="V414">
            <v>0.67100000000000004</v>
          </cell>
          <cell r="W414">
            <v>0.64800000000000002</v>
          </cell>
        </row>
        <row r="415">
          <cell r="A415" t="str">
            <v>ME POS RX0000000261</v>
          </cell>
          <cell r="B415" t="str">
            <v>POS</v>
          </cell>
          <cell r="C415" t="str">
            <v>ME</v>
          </cell>
          <cell r="D415" t="str">
            <v>9S</v>
          </cell>
          <cell r="E415" t="str">
            <v>RX0000000261</v>
          </cell>
          <cell r="F415" t="str">
            <v>$15/50%/50%</v>
          </cell>
          <cell r="G415" t="str">
            <v>$30/50%/50%</v>
          </cell>
          <cell r="H415">
            <v>27.68</v>
          </cell>
          <cell r="I415">
            <v>0.313</v>
          </cell>
          <cell r="J415">
            <v>0.313</v>
          </cell>
          <cell r="K415">
            <v>0.313</v>
          </cell>
          <cell r="L415">
            <v>0.313</v>
          </cell>
          <cell r="M415">
            <v>0.313</v>
          </cell>
          <cell r="N415">
            <v>0.313</v>
          </cell>
          <cell r="O415">
            <v>0.313</v>
          </cell>
          <cell r="P415">
            <v>0.313</v>
          </cell>
          <cell r="Q415">
            <v>0.313</v>
          </cell>
          <cell r="R415">
            <v>0.313</v>
          </cell>
          <cell r="S415">
            <v>0.313</v>
          </cell>
          <cell r="T415">
            <v>0.313</v>
          </cell>
          <cell r="U415">
            <v>0.313</v>
          </cell>
          <cell r="V415">
            <v>0.313</v>
          </cell>
          <cell r="W415">
            <v>0.313</v>
          </cell>
        </row>
        <row r="416">
          <cell r="A416" t="str">
            <v>ME POS RX0000000262</v>
          </cell>
          <cell r="B416" t="str">
            <v>POS</v>
          </cell>
          <cell r="C416" t="str">
            <v>ME</v>
          </cell>
          <cell r="D416" t="str">
            <v>9T</v>
          </cell>
          <cell r="E416" t="str">
            <v>RX0000000262</v>
          </cell>
          <cell r="F416" t="str">
            <v>$10/$25/$45</v>
          </cell>
          <cell r="G416" t="str">
            <v>$20/$50/$90</v>
          </cell>
          <cell r="H416">
            <v>62.05</v>
          </cell>
          <cell r="I416">
            <v>0.68</v>
          </cell>
          <cell r="J416">
            <v>0.68</v>
          </cell>
          <cell r="K416">
            <v>0.68</v>
          </cell>
          <cell r="L416">
            <v>0.68</v>
          </cell>
          <cell r="M416">
            <v>0.68</v>
          </cell>
          <cell r="N416">
            <v>0.68</v>
          </cell>
          <cell r="O416">
            <v>0.68</v>
          </cell>
          <cell r="P416">
            <v>0.68</v>
          </cell>
          <cell r="Q416">
            <v>0.68</v>
          </cell>
          <cell r="R416">
            <v>0.68</v>
          </cell>
          <cell r="S416">
            <v>0.68</v>
          </cell>
          <cell r="T416">
            <v>0.68</v>
          </cell>
          <cell r="U416">
            <v>0.68</v>
          </cell>
          <cell r="V416">
            <v>0.68</v>
          </cell>
          <cell r="W416">
            <v>0.65600000000000003</v>
          </cell>
        </row>
        <row r="417">
          <cell r="A417" t="str">
            <v>ME POS RX0000000263</v>
          </cell>
          <cell r="B417" t="str">
            <v>POS</v>
          </cell>
          <cell r="C417" t="str">
            <v>ME</v>
          </cell>
          <cell r="D417" t="str">
            <v>9U</v>
          </cell>
          <cell r="E417" t="str">
            <v>RX0000000263</v>
          </cell>
          <cell r="F417" t="str">
            <v>$10/$25/$40</v>
          </cell>
          <cell r="G417" t="str">
            <v>$20/$50/$120</v>
          </cell>
          <cell r="H417">
            <v>58.45</v>
          </cell>
          <cell r="I417">
            <v>0.64500000000000002</v>
          </cell>
          <cell r="J417">
            <v>0.64500000000000002</v>
          </cell>
          <cell r="K417">
            <v>0.64500000000000002</v>
          </cell>
          <cell r="L417">
            <v>0.64500000000000002</v>
          </cell>
          <cell r="M417">
            <v>0.64500000000000002</v>
          </cell>
          <cell r="N417">
            <v>0.64500000000000002</v>
          </cell>
          <cell r="O417">
            <v>0.64500000000000002</v>
          </cell>
          <cell r="P417">
            <v>0.64500000000000002</v>
          </cell>
          <cell r="Q417">
            <v>0.64500000000000002</v>
          </cell>
          <cell r="R417">
            <v>0.64500000000000002</v>
          </cell>
          <cell r="S417">
            <v>0.64500000000000002</v>
          </cell>
          <cell r="T417">
            <v>0.64500000000000002</v>
          </cell>
          <cell r="U417">
            <v>0.64500000000000002</v>
          </cell>
          <cell r="V417">
            <v>0.64500000000000002</v>
          </cell>
          <cell r="W417">
            <v>0.623</v>
          </cell>
        </row>
        <row r="418">
          <cell r="A418" t="str">
            <v>ME POS RX0000000264</v>
          </cell>
          <cell r="B418" t="str">
            <v>POS</v>
          </cell>
          <cell r="C418" t="str">
            <v>ME</v>
          </cell>
          <cell r="D418" t="str">
            <v>9V</v>
          </cell>
          <cell r="E418" t="str">
            <v>RX0000000264</v>
          </cell>
          <cell r="F418" t="str">
            <v>$10/$25/$40</v>
          </cell>
          <cell r="G418" t="str">
            <v>$20/$50/$120</v>
          </cell>
          <cell r="H418">
            <v>51.01</v>
          </cell>
          <cell r="I418">
            <v>0.56999999999999995</v>
          </cell>
          <cell r="J418">
            <v>0.56999999999999995</v>
          </cell>
          <cell r="K418">
            <v>0.56999999999999995</v>
          </cell>
          <cell r="L418">
            <v>0.56999999999999995</v>
          </cell>
          <cell r="M418">
            <v>0.56999999999999995</v>
          </cell>
          <cell r="N418">
            <v>0.56999999999999995</v>
          </cell>
          <cell r="O418">
            <v>0.56999999999999995</v>
          </cell>
          <cell r="P418">
            <v>0.56999999999999995</v>
          </cell>
          <cell r="Q418">
            <v>0.56999999999999995</v>
          </cell>
          <cell r="R418">
            <v>0.56999999999999995</v>
          </cell>
          <cell r="S418">
            <v>0.56999999999999995</v>
          </cell>
          <cell r="T418">
            <v>0.56999999999999995</v>
          </cell>
          <cell r="U418">
            <v>0.56999999999999995</v>
          </cell>
          <cell r="V418">
            <v>0.56999999999999995</v>
          </cell>
          <cell r="W418">
            <v>0.55000000000000004</v>
          </cell>
        </row>
        <row r="419">
          <cell r="A419" t="str">
            <v>ME POS RX0000000265</v>
          </cell>
          <cell r="B419" t="str">
            <v>POS</v>
          </cell>
          <cell r="C419" t="str">
            <v>ME</v>
          </cell>
          <cell r="D419" t="str">
            <v>9W</v>
          </cell>
          <cell r="E419" t="str">
            <v>RX0000000265</v>
          </cell>
          <cell r="F419" t="str">
            <v>$10/$35/$50</v>
          </cell>
          <cell r="G419" t="str">
            <v>$20/$70/$150</v>
          </cell>
          <cell r="H419">
            <v>47.85</v>
          </cell>
          <cell r="I419">
            <v>0.52700000000000002</v>
          </cell>
          <cell r="J419">
            <v>0.52700000000000002</v>
          </cell>
          <cell r="K419">
            <v>0.52700000000000002</v>
          </cell>
          <cell r="L419">
            <v>0.52700000000000002</v>
          </cell>
          <cell r="M419">
            <v>0.52700000000000002</v>
          </cell>
          <cell r="N419">
            <v>0.52700000000000002</v>
          </cell>
          <cell r="O419">
            <v>0.52700000000000002</v>
          </cell>
          <cell r="P419">
            <v>0.52700000000000002</v>
          </cell>
          <cell r="Q419">
            <v>0.52700000000000002</v>
          </cell>
          <cell r="R419">
            <v>0.52700000000000002</v>
          </cell>
          <cell r="S419">
            <v>0.52700000000000002</v>
          </cell>
          <cell r="T419">
            <v>0.52700000000000002</v>
          </cell>
          <cell r="U419">
            <v>0.52700000000000002</v>
          </cell>
          <cell r="V419">
            <v>0.52700000000000002</v>
          </cell>
          <cell r="W419">
            <v>0.50900000000000001</v>
          </cell>
        </row>
        <row r="420">
          <cell r="A420" t="str">
            <v>ME POS RX0000000266</v>
          </cell>
          <cell r="B420" t="str">
            <v>POS</v>
          </cell>
          <cell r="C420" t="str">
            <v>ME</v>
          </cell>
          <cell r="D420" t="str">
            <v>9X</v>
          </cell>
          <cell r="E420" t="str">
            <v>RX0000000266</v>
          </cell>
          <cell r="F420" t="str">
            <v>$10/$25/$40</v>
          </cell>
          <cell r="G420" t="str">
            <v>$20/$50/$120</v>
          </cell>
          <cell r="H420">
            <v>58.45</v>
          </cell>
          <cell r="I420">
            <v>0.64500000000000002</v>
          </cell>
          <cell r="J420">
            <v>0.64500000000000002</v>
          </cell>
          <cell r="K420">
            <v>0.64500000000000002</v>
          </cell>
          <cell r="L420">
            <v>0.64500000000000002</v>
          </cell>
          <cell r="M420">
            <v>0.64500000000000002</v>
          </cell>
          <cell r="N420">
            <v>0.64500000000000002</v>
          </cell>
          <cell r="O420">
            <v>0.64500000000000002</v>
          </cell>
          <cell r="P420">
            <v>0.64500000000000002</v>
          </cell>
          <cell r="Q420">
            <v>0.64500000000000002</v>
          </cell>
          <cell r="R420">
            <v>0.64500000000000002</v>
          </cell>
          <cell r="S420">
            <v>0.64500000000000002</v>
          </cell>
          <cell r="T420">
            <v>0.64500000000000002</v>
          </cell>
          <cell r="U420">
            <v>0.64500000000000002</v>
          </cell>
          <cell r="V420">
            <v>0.64500000000000002</v>
          </cell>
          <cell r="W420">
            <v>0.623</v>
          </cell>
        </row>
        <row r="421">
          <cell r="A421" t="str">
            <v>ME POS RX0000000306</v>
          </cell>
          <cell r="B421" t="str">
            <v>POS</v>
          </cell>
          <cell r="C421" t="str">
            <v>ME</v>
          </cell>
          <cell r="D421" t="str">
            <v>EA</v>
          </cell>
          <cell r="E421" t="str">
            <v>RX0000000306</v>
          </cell>
          <cell r="F421" t="str">
            <v>5/20/30/50</v>
          </cell>
          <cell r="G421" t="str">
            <v>10/40/60/150</v>
          </cell>
          <cell r="H421">
            <v>57.31</v>
          </cell>
          <cell r="I421">
            <v>0.61899999999999999</v>
          </cell>
          <cell r="J421">
            <v>0.61899999999999999</v>
          </cell>
          <cell r="K421">
            <v>0.61899999999999999</v>
          </cell>
          <cell r="L421">
            <v>0.61899999999999999</v>
          </cell>
          <cell r="M421">
            <v>0.61899999999999999</v>
          </cell>
          <cell r="N421">
            <v>0.61899999999999999</v>
          </cell>
          <cell r="O421">
            <v>0.61899999999999999</v>
          </cell>
          <cell r="P421"/>
          <cell r="Q421"/>
          <cell r="R421"/>
          <cell r="S421"/>
          <cell r="T421"/>
          <cell r="U421"/>
          <cell r="V421"/>
          <cell r="W421"/>
        </row>
        <row r="422">
          <cell r="A422" t="str">
            <v>ME POS RX0000000307</v>
          </cell>
          <cell r="B422" t="str">
            <v>POS</v>
          </cell>
          <cell r="C422" t="str">
            <v>ME</v>
          </cell>
          <cell r="D422" t="str">
            <v>EB</v>
          </cell>
          <cell r="E422" t="str">
            <v>RX0000000307</v>
          </cell>
          <cell r="F422" t="str">
            <v>5/15/30/50</v>
          </cell>
          <cell r="G422" t="str">
            <v>10/30/60/150</v>
          </cell>
          <cell r="H422">
            <v>59.73</v>
          </cell>
          <cell r="I422">
            <v>0.66500000000000004</v>
          </cell>
          <cell r="J422">
            <v>0.66500000000000004</v>
          </cell>
          <cell r="K422">
            <v>0.66500000000000004</v>
          </cell>
          <cell r="L422">
            <v>0.66500000000000004</v>
          </cell>
          <cell r="M422">
            <v>0.66500000000000004</v>
          </cell>
          <cell r="N422">
            <v>0.66500000000000004</v>
          </cell>
          <cell r="O422">
            <v>0.66500000000000004</v>
          </cell>
          <cell r="P422"/>
          <cell r="Q422"/>
          <cell r="R422"/>
          <cell r="S422"/>
          <cell r="T422"/>
          <cell r="U422"/>
          <cell r="V422"/>
          <cell r="W422"/>
        </row>
        <row r="423">
          <cell r="A423" t="str">
            <v>ME POS RX0000000308</v>
          </cell>
          <cell r="B423" t="str">
            <v>POS</v>
          </cell>
          <cell r="C423" t="str">
            <v>ME</v>
          </cell>
          <cell r="D423" t="str">
            <v>EC</v>
          </cell>
          <cell r="E423" t="str">
            <v>RX0000000308</v>
          </cell>
          <cell r="F423" t="str">
            <v>5/15/35/50</v>
          </cell>
          <cell r="G423" t="str">
            <v>10/30/70/150</v>
          </cell>
          <cell r="H423">
            <v>58.06</v>
          </cell>
          <cell r="I423">
            <v>0.623</v>
          </cell>
          <cell r="J423">
            <v>0.623</v>
          </cell>
          <cell r="K423">
            <v>0.623</v>
          </cell>
          <cell r="L423">
            <v>0.623</v>
          </cell>
          <cell r="M423">
            <v>0.623</v>
          </cell>
          <cell r="N423">
            <v>0.623</v>
          </cell>
          <cell r="O423">
            <v>0.623</v>
          </cell>
          <cell r="P423"/>
          <cell r="Q423"/>
          <cell r="R423"/>
          <cell r="S423"/>
          <cell r="T423"/>
          <cell r="U423"/>
          <cell r="V423"/>
          <cell r="W423"/>
        </row>
        <row r="424">
          <cell r="A424" t="str">
            <v>ME POS RX0000000309</v>
          </cell>
          <cell r="B424" t="str">
            <v>POS</v>
          </cell>
          <cell r="C424" t="str">
            <v>ME</v>
          </cell>
          <cell r="D424" t="str">
            <v>ED</v>
          </cell>
          <cell r="E424" t="str">
            <v>RX0000000309</v>
          </cell>
          <cell r="F424" t="str">
            <v>5/15/25/40</v>
          </cell>
          <cell r="G424" t="str">
            <v>10/30/50/120</v>
          </cell>
          <cell r="H424">
            <v>62.77</v>
          </cell>
          <cell r="I424">
            <v>0.69599999999999995</v>
          </cell>
          <cell r="J424">
            <v>0.69599999999999995</v>
          </cell>
          <cell r="K424">
            <v>0.69599999999999995</v>
          </cell>
          <cell r="L424">
            <v>0.69599999999999995</v>
          </cell>
          <cell r="M424">
            <v>0.69599999999999995</v>
          </cell>
          <cell r="N424">
            <v>0.69599999999999995</v>
          </cell>
          <cell r="O424">
            <v>0.69599999999999995</v>
          </cell>
          <cell r="P424"/>
          <cell r="Q424"/>
          <cell r="R424"/>
          <cell r="S424"/>
          <cell r="T424"/>
          <cell r="U424"/>
          <cell r="V424"/>
          <cell r="W424"/>
        </row>
        <row r="425">
          <cell r="A425" t="str">
            <v>ME POS RX0000000310</v>
          </cell>
          <cell r="B425" t="str">
            <v>POS</v>
          </cell>
          <cell r="C425" t="str">
            <v>ME</v>
          </cell>
          <cell r="D425" t="str">
            <v>EE</v>
          </cell>
          <cell r="E425" t="str">
            <v>RX0000000310</v>
          </cell>
          <cell r="F425" t="str">
            <v>5/20/30/50 - 250/500 deductible</v>
          </cell>
          <cell r="G425" t="str">
            <v>10/40/60/150</v>
          </cell>
          <cell r="H425">
            <v>47.43</v>
          </cell>
          <cell r="I425">
            <v>0.88400000000000001</v>
          </cell>
          <cell r="J425">
            <v>0.88400000000000001</v>
          </cell>
          <cell r="K425">
            <v>0.88400000000000001</v>
          </cell>
          <cell r="L425">
            <v>0.88400000000000001</v>
          </cell>
          <cell r="M425">
            <v>0.88400000000000001</v>
          </cell>
          <cell r="N425">
            <v>0.88400000000000001</v>
          </cell>
          <cell r="O425">
            <v>0.88400000000000001</v>
          </cell>
          <cell r="P425"/>
          <cell r="Q425"/>
          <cell r="R425"/>
          <cell r="S425"/>
          <cell r="T425"/>
          <cell r="U425"/>
          <cell r="V425"/>
          <cell r="W425"/>
        </row>
        <row r="426">
          <cell r="A426" t="str">
            <v>ME POS RX0000000311</v>
          </cell>
          <cell r="B426" t="str">
            <v>POS</v>
          </cell>
          <cell r="C426" t="str">
            <v>ME</v>
          </cell>
          <cell r="D426" t="str">
            <v>EF</v>
          </cell>
          <cell r="E426" t="str">
            <v>RX0000000311</v>
          </cell>
          <cell r="F426" t="str">
            <v>5/20/30/50</v>
          </cell>
          <cell r="G426" t="str">
            <v>15/60/90/150</v>
          </cell>
          <cell r="H426">
            <v>55.95</v>
          </cell>
          <cell r="I426">
            <v>0.60499999999999998</v>
          </cell>
          <cell r="J426">
            <v>0.60499999999999998</v>
          </cell>
          <cell r="K426">
            <v>0.60499999999999998</v>
          </cell>
          <cell r="L426">
            <v>0.60499999999999998</v>
          </cell>
          <cell r="M426">
            <v>0.60499999999999998</v>
          </cell>
          <cell r="N426">
            <v>0.60499999999999998</v>
          </cell>
          <cell r="O426">
            <v>0.60499999999999998</v>
          </cell>
          <cell r="P426"/>
          <cell r="Q426"/>
          <cell r="R426"/>
          <cell r="S426"/>
          <cell r="T426"/>
          <cell r="U426"/>
          <cell r="V426"/>
          <cell r="W426"/>
        </row>
        <row r="427">
          <cell r="A427" t="str">
            <v>ME POS RX0000000312</v>
          </cell>
          <cell r="B427" t="str">
            <v>POS</v>
          </cell>
          <cell r="C427" t="str">
            <v>ME</v>
          </cell>
          <cell r="D427" t="str">
            <v>EG</v>
          </cell>
          <cell r="E427" t="str">
            <v>RX0000000312</v>
          </cell>
          <cell r="F427" t="str">
            <v>5/15/30/45</v>
          </cell>
          <cell r="G427" t="str">
            <v>10/30/60/135</v>
          </cell>
          <cell r="H427">
            <v>60.26</v>
          </cell>
          <cell r="I427">
            <v>0.66</v>
          </cell>
          <cell r="J427">
            <v>0.66</v>
          </cell>
          <cell r="K427">
            <v>0.66</v>
          </cell>
          <cell r="L427">
            <v>0.66</v>
          </cell>
          <cell r="M427">
            <v>0.66</v>
          </cell>
          <cell r="N427">
            <v>0.66</v>
          </cell>
          <cell r="O427">
            <v>0.66</v>
          </cell>
          <cell r="P427"/>
          <cell r="Q427"/>
          <cell r="R427"/>
          <cell r="S427"/>
          <cell r="T427"/>
          <cell r="U427"/>
          <cell r="V427"/>
          <cell r="W427"/>
        </row>
        <row r="428">
          <cell r="A428" t="str">
            <v>ME POS RX0000000313</v>
          </cell>
          <cell r="B428" t="str">
            <v>POS</v>
          </cell>
          <cell r="C428" t="str">
            <v>ME</v>
          </cell>
          <cell r="D428" t="str">
            <v>EH</v>
          </cell>
          <cell r="E428" t="str">
            <v>RX0000000313</v>
          </cell>
          <cell r="F428" t="str">
            <v>5/20/50%/50% 
250/500 deductible</v>
          </cell>
          <cell r="G428" t="str">
            <v>10/40/50%/50%</v>
          </cell>
          <cell r="H428">
            <v>28.06</v>
          </cell>
          <cell r="I428">
            <v>0.32900000000000001</v>
          </cell>
          <cell r="J428">
            <v>0.32900000000000001</v>
          </cell>
          <cell r="K428">
            <v>0.32900000000000001</v>
          </cell>
          <cell r="L428">
            <v>0.32900000000000001</v>
          </cell>
          <cell r="M428">
            <v>0.32900000000000001</v>
          </cell>
          <cell r="N428">
            <v>0.32900000000000001</v>
          </cell>
          <cell r="O428">
            <v>0.32900000000000001</v>
          </cell>
          <cell r="P428"/>
          <cell r="Q428"/>
          <cell r="R428"/>
          <cell r="S428"/>
          <cell r="T428"/>
          <cell r="U428"/>
          <cell r="V428"/>
          <cell r="W428"/>
        </row>
        <row r="429">
          <cell r="A429" t="str">
            <v>ME POS RX0000000314</v>
          </cell>
          <cell r="B429" t="str">
            <v>POS</v>
          </cell>
          <cell r="C429" t="str">
            <v>ME</v>
          </cell>
          <cell r="D429" t="str">
            <v>EI</v>
          </cell>
          <cell r="E429" t="str">
            <v>RX0000000314</v>
          </cell>
          <cell r="F429" t="str">
            <v>5/20/50%/50% 
250/500 deductible</v>
          </cell>
          <cell r="G429" t="str">
            <v>10/40/50%/50%</v>
          </cell>
          <cell r="H429">
            <v>25.67</v>
          </cell>
          <cell r="I429">
            <v>0.29299999999999998</v>
          </cell>
          <cell r="J429">
            <v>0.29299999999999998</v>
          </cell>
          <cell r="K429">
            <v>0.29299999999999998</v>
          </cell>
          <cell r="L429">
            <v>0.29299999999999998</v>
          </cell>
          <cell r="M429">
            <v>0.29299999999999998</v>
          </cell>
          <cell r="N429">
            <v>0.29299999999999998</v>
          </cell>
          <cell r="O429">
            <v>0.29299999999999998</v>
          </cell>
          <cell r="P429"/>
          <cell r="Q429"/>
          <cell r="R429"/>
          <cell r="S429"/>
          <cell r="T429"/>
          <cell r="U429"/>
          <cell r="V429"/>
          <cell r="W429"/>
        </row>
        <row r="430">
          <cell r="A430" t="str">
            <v>ME POS RX0000000315</v>
          </cell>
          <cell r="B430" t="str">
            <v>POS</v>
          </cell>
          <cell r="C430" t="str">
            <v>ME</v>
          </cell>
          <cell r="D430" t="str">
            <v>EJ</v>
          </cell>
          <cell r="E430" t="str">
            <v>RX0000000315</v>
          </cell>
          <cell r="F430" t="str">
            <v>5/15/25/40 
250/500 deductible</v>
          </cell>
          <cell r="G430" t="str">
            <v>10/30/50/120</v>
          </cell>
          <cell r="H430">
            <v>48.12</v>
          </cell>
          <cell r="I430">
            <v>0.53800000000000003</v>
          </cell>
          <cell r="J430">
            <v>0.53800000000000003</v>
          </cell>
          <cell r="K430">
            <v>0.53800000000000003</v>
          </cell>
          <cell r="L430">
            <v>0.53800000000000003</v>
          </cell>
          <cell r="M430">
            <v>0.53800000000000003</v>
          </cell>
          <cell r="N430">
            <v>0.53800000000000003</v>
          </cell>
          <cell r="O430">
            <v>0.53800000000000003</v>
          </cell>
          <cell r="P430"/>
          <cell r="Q430"/>
          <cell r="R430"/>
          <cell r="S430"/>
          <cell r="T430"/>
          <cell r="U430"/>
          <cell r="V430"/>
          <cell r="W430"/>
        </row>
        <row r="431">
          <cell r="A431" t="str">
            <v>ME POS RX0000000316</v>
          </cell>
          <cell r="B431" t="str">
            <v>POS</v>
          </cell>
          <cell r="C431" t="str">
            <v>ME</v>
          </cell>
          <cell r="D431" t="str">
            <v>EK</v>
          </cell>
          <cell r="E431" t="str">
            <v>RX0000000316</v>
          </cell>
          <cell r="F431" t="str">
            <v>5/15/35/50 
250/500 deductible</v>
          </cell>
          <cell r="G431" t="str">
            <v>10/30/70/150</v>
          </cell>
          <cell r="H431">
            <v>45.26</v>
          </cell>
          <cell r="I431">
            <v>0.499</v>
          </cell>
          <cell r="J431">
            <v>0.499</v>
          </cell>
          <cell r="K431">
            <v>0.499</v>
          </cell>
          <cell r="L431">
            <v>0.499</v>
          </cell>
          <cell r="M431">
            <v>0.499</v>
          </cell>
          <cell r="N431">
            <v>0.499</v>
          </cell>
          <cell r="O431">
            <v>0.499</v>
          </cell>
          <cell r="P431"/>
          <cell r="Q431"/>
          <cell r="R431"/>
          <cell r="S431"/>
          <cell r="T431"/>
          <cell r="U431"/>
          <cell r="V431"/>
          <cell r="W431"/>
        </row>
        <row r="432">
          <cell r="A432" t="str">
            <v>ME POS RX0000000317</v>
          </cell>
          <cell r="B432" t="str">
            <v>POS</v>
          </cell>
          <cell r="C432" t="str">
            <v>ME</v>
          </cell>
          <cell r="D432" t="str">
            <v>EL</v>
          </cell>
          <cell r="E432" t="str">
            <v>RX0000000317</v>
          </cell>
          <cell r="F432"/>
          <cell r="G432"/>
          <cell r="H432">
            <v>53.41</v>
          </cell>
          <cell r="I432">
            <v>0.57399999999999995</v>
          </cell>
          <cell r="J432">
            <v>0.57399999999999995</v>
          </cell>
          <cell r="K432">
            <v>0.57399999999999995</v>
          </cell>
          <cell r="L432">
            <v>0.57399999999999995</v>
          </cell>
          <cell r="M432">
            <v>0.57399999999999995</v>
          </cell>
          <cell r="N432">
            <v>0.57399999999999995</v>
          </cell>
          <cell r="O432">
            <v>0.57399999999999995</v>
          </cell>
          <cell r="P432"/>
          <cell r="Q432"/>
          <cell r="R432"/>
          <cell r="S432"/>
          <cell r="T432"/>
          <cell r="U432"/>
          <cell r="V432"/>
          <cell r="W432"/>
        </row>
        <row r="433">
          <cell r="A433" t="str">
            <v>ME POS RX0000000318</v>
          </cell>
          <cell r="B433" t="str">
            <v>POS</v>
          </cell>
          <cell r="C433" t="str">
            <v>ME</v>
          </cell>
          <cell r="D433" t="str">
            <v>EM</v>
          </cell>
          <cell r="E433" t="str">
            <v>RX0000000318</v>
          </cell>
          <cell r="F433" t="str">
            <v>5/15/20/35</v>
          </cell>
          <cell r="G433" t="str">
            <v>15/45/60/105</v>
          </cell>
          <cell r="H433">
            <v>64.3</v>
          </cell>
          <cell r="I433">
            <v>0.73399999999999999</v>
          </cell>
          <cell r="J433">
            <v>0.73399999999999999</v>
          </cell>
          <cell r="K433">
            <v>0.73399999999999999</v>
          </cell>
          <cell r="L433">
            <v>0.73399999999999999</v>
          </cell>
          <cell r="M433">
            <v>0.73399999999999999</v>
          </cell>
          <cell r="N433">
            <v>0.73399999999999999</v>
          </cell>
          <cell r="O433">
            <v>0.73399999999999999</v>
          </cell>
          <cell r="P433"/>
          <cell r="Q433"/>
          <cell r="R433"/>
          <cell r="S433"/>
          <cell r="T433"/>
          <cell r="U433"/>
          <cell r="V433"/>
          <cell r="W433"/>
        </row>
        <row r="434">
          <cell r="A434" t="str">
            <v>ME POS RX0000000319</v>
          </cell>
          <cell r="B434" t="str">
            <v>POS</v>
          </cell>
          <cell r="C434" t="str">
            <v>ME</v>
          </cell>
          <cell r="D434" t="str">
            <v>EN</v>
          </cell>
          <cell r="E434" t="str">
            <v>RX0000000319</v>
          </cell>
          <cell r="F434" t="str">
            <v>5/15/25/40</v>
          </cell>
          <cell r="G434" t="str">
            <v>15/45/75/120</v>
          </cell>
          <cell r="H434">
            <v>61.65</v>
          </cell>
          <cell r="I434">
            <v>0.67400000000000004</v>
          </cell>
          <cell r="J434">
            <v>0.67400000000000004</v>
          </cell>
          <cell r="K434">
            <v>0.67400000000000004</v>
          </cell>
          <cell r="L434">
            <v>0.67400000000000004</v>
          </cell>
          <cell r="M434">
            <v>0.67400000000000004</v>
          </cell>
          <cell r="N434">
            <v>0.67400000000000004</v>
          </cell>
          <cell r="O434">
            <v>0.67400000000000004</v>
          </cell>
          <cell r="P434"/>
          <cell r="Q434"/>
          <cell r="R434"/>
          <cell r="S434"/>
          <cell r="T434"/>
          <cell r="U434"/>
          <cell r="V434"/>
          <cell r="W434"/>
        </row>
        <row r="435">
          <cell r="A435" t="str">
            <v>ME POS RX0000000343</v>
          </cell>
          <cell r="B435" t="str">
            <v>POS</v>
          </cell>
          <cell r="C435" t="str">
            <v>ME</v>
          </cell>
          <cell r="D435" t="str">
            <v>G3</v>
          </cell>
          <cell r="E435" t="str">
            <v>RX0000000343</v>
          </cell>
          <cell r="F435" t="str">
            <v>$5/$10/$25</v>
          </cell>
          <cell r="G435" t="str">
            <v>$15/$30/$75</v>
          </cell>
          <cell r="H435">
            <v>79.73</v>
          </cell>
          <cell r="I435">
            <v>1.0089999999999999</v>
          </cell>
          <cell r="J435">
            <v>1.0089999999999999</v>
          </cell>
          <cell r="K435">
            <v>1.0089999999999999</v>
          </cell>
          <cell r="L435">
            <v>1.0089999999999999</v>
          </cell>
          <cell r="M435">
            <v>1.0089999999999999</v>
          </cell>
          <cell r="N435">
            <v>1.0089999999999999</v>
          </cell>
          <cell r="O435">
            <v>1.0089999999999999</v>
          </cell>
          <cell r="P435">
            <v>1.0089999999999999</v>
          </cell>
          <cell r="Q435">
            <v>1.0089999999999999</v>
          </cell>
          <cell r="R435">
            <v>1.0089999999999999</v>
          </cell>
          <cell r="S435">
            <v>1.0089999999999999</v>
          </cell>
          <cell r="T435">
            <v>1.0089999999999999</v>
          </cell>
          <cell r="U435">
            <v>1.0089999999999999</v>
          </cell>
          <cell r="V435">
            <v>1.0089999999999999</v>
          </cell>
          <cell r="W435">
            <v>1.0089999999999999</v>
          </cell>
        </row>
        <row r="436">
          <cell r="A436" t="str">
            <v>ME POS RX0000000353</v>
          </cell>
          <cell r="B436" t="str">
            <v>POS</v>
          </cell>
          <cell r="C436" t="str">
            <v>ME</v>
          </cell>
          <cell r="D436" t="str">
            <v>H3</v>
          </cell>
          <cell r="E436" t="str">
            <v>RX0000000353</v>
          </cell>
          <cell r="F436" t="str">
            <v>$10/$15/$30</v>
          </cell>
          <cell r="G436" t="str">
            <v>$30/$45/$90</v>
          </cell>
          <cell r="H436">
            <v>71.67</v>
          </cell>
          <cell r="I436">
            <v>0.85199999999999998</v>
          </cell>
          <cell r="J436">
            <v>0.85199999999999998</v>
          </cell>
          <cell r="K436">
            <v>0.85199999999999998</v>
          </cell>
          <cell r="L436">
            <v>0.85199999999999998</v>
          </cell>
          <cell r="M436">
            <v>0.85199999999999998</v>
          </cell>
          <cell r="N436">
            <v>0.85199999999999998</v>
          </cell>
          <cell r="O436">
            <v>0.85199999999999998</v>
          </cell>
          <cell r="P436">
            <v>0.85199999999999998</v>
          </cell>
          <cell r="Q436">
            <v>0.85199999999999998</v>
          </cell>
          <cell r="R436">
            <v>0.85199999999999998</v>
          </cell>
          <cell r="S436">
            <v>0.85199999999999998</v>
          </cell>
          <cell r="T436">
            <v>0.85199999999999998</v>
          </cell>
          <cell r="U436">
            <v>0.85199999999999998</v>
          </cell>
          <cell r="V436">
            <v>0.85199999999999998</v>
          </cell>
          <cell r="W436">
            <v>0.85199999999999998</v>
          </cell>
        </row>
        <row r="437">
          <cell r="A437" t="str">
            <v>ME POS RX0000000358</v>
          </cell>
          <cell r="B437" t="str">
            <v>POS</v>
          </cell>
          <cell r="C437" t="str">
            <v>ME</v>
          </cell>
          <cell r="D437" t="str">
            <v>I3</v>
          </cell>
          <cell r="E437" t="str">
            <v>RX0000000358</v>
          </cell>
          <cell r="F437" t="str">
            <v>$10/$25/$40</v>
          </cell>
          <cell r="G437" t="str">
            <v>$30/$75/$120</v>
          </cell>
          <cell r="H437">
            <v>66.099999999999994</v>
          </cell>
          <cell r="I437">
            <v>0.72299999999999998</v>
          </cell>
          <cell r="J437">
            <v>0.72299999999999998</v>
          </cell>
          <cell r="K437">
            <v>0.72299999999999998</v>
          </cell>
          <cell r="L437">
            <v>0.72299999999999998</v>
          </cell>
          <cell r="M437">
            <v>0.72299999999999998</v>
          </cell>
          <cell r="N437">
            <v>0.72299999999999998</v>
          </cell>
          <cell r="O437">
            <v>0.72299999999999998</v>
          </cell>
          <cell r="P437">
            <v>0.72299999999999998</v>
          </cell>
          <cell r="Q437">
            <v>0.72299999999999998</v>
          </cell>
          <cell r="R437">
            <v>0.72299999999999998</v>
          </cell>
          <cell r="S437">
            <v>0.72299999999999998</v>
          </cell>
          <cell r="T437">
            <v>0.72299999999999998</v>
          </cell>
          <cell r="U437">
            <v>0.72299999999999998</v>
          </cell>
          <cell r="V437">
            <v>0.72299999999999998</v>
          </cell>
          <cell r="W437">
            <v>0.72299999999999998</v>
          </cell>
        </row>
        <row r="438">
          <cell r="A438" t="str">
            <v>ME POS RX0000000397</v>
          </cell>
          <cell r="B438" t="str">
            <v>POS</v>
          </cell>
          <cell r="C438" t="str">
            <v>ME</v>
          </cell>
          <cell r="D438" t="str">
            <v>MF</v>
          </cell>
          <cell r="E438" t="str">
            <v>RX0000000397</v>
          </cell>
          <cell r="F438"/>
          <cell r="G438" t="str">
            <v>10/20/35</v>
          </cell>
          <cell r="H438">
            <v>69.62</v>
          </cell>
          <cell r="I438">
            <v>0.81100000000000005</v>
          </cell>
          <cell r="J438">
            <v>0.81100000000000005</v>
          </cell>
          <cell r="K438">
            <v>0.81100000000000005</v>
          </cell>
          <cell r="L438">
            <v>0.81100000000000005</v>
          </cell>
          <cell r="M438">
            <v>0.81100000000000005</v>
          </cell>
          <cell r="N438">
            <v>0.81100000000000005</v>
          </cell>
          <cell r="O438">
            <v>0.81100000000000005</v>
          </cell>
          <cell r="P438"/>
          <cell r="Q438"/>
          <cell r="R438"/>
          <cell r="S438"/>
          <cell r="T438"/>
          <cell r="U438"/>
          <cell r="V438"/>
          <cell r="W438"/>
        </row>
        <row r="439">
          <cell r="A439" t="str">
            <v>ME POS RX0000000408</v>
          </cell>
          <cell r="B439" t="str">
            <v>POS</v>
          </cell>
          <cell r="C439" t="str">
            <v>ME</v>
          </cell>
          <cell r="D439" t="str">
            <v>NR</v>
          </cell>
          <cell r="E439" t="str">
            <v>RX0000000408</v>
          </cell>
          <cell r="F439" t="str">
            <v>None</v>
          </cell>
          <cell r="G439" t="str">
            <v>None</v>
          </cell>
          <cell r="H439">
            <v>0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  <cell r="N439">
            <v>0</v>
          </cell>
          <cell r="O439">
            <v>0</v>
          </cell>
          <cell r="P439">
            <v>0</v>
          </cell>
          <cell r="Q439">
            <v>0</v>
          </cell>
          <cell r="R439">
            <v>0</v>
          </cell>
          <cell r="S439">
            <v>0</v>
          </cell>
          <cell r="T439">
            <v>0</v>
          </cell>
          <cell r="U439">
            <v>0</v>
          </cell>
          <cell r="V439">
            <v>0</v>
          </cell>
          <cell r="W439">
            <v>0</v>
          </cell>
        </row>
        <row r="440">
          <cell r="A440" t="str">
            <v>ME POS RX0000000586</v>
          </cell>
          <cell r="B440" t="str">
            <v>POS</v>
          </cell>
          <cell r="C440" t="str">
            <v>ME</v>
          </cell>
          <cell r="D440" t="str">
            <v>FA</v>
          </cell>
          <cell r="E440" t="str">
            <v>RX0000000586</v>
          </cell>
          <cell r="F440" t="str">
            <v>5/20/30/50 250/500 Ded</v>
          </cell>
          <cell r="G440" t="str">
            <v>10/40/60/150 250/500 Ded</v>
          </cell>
          <cell r="H440">
            <v>47.43</v>
          </cell>
          <cell r="I440">
            <v>0.51</v>
          </cell>
          <cell r="J440">
            <v>0.51</v>
          </cell>
          <cell r="K440">
            <v>0.51</v>
          </cell>
          <cell r="L440">
            <v>0.51</v>
          </cell>
          <cell r="M440">
            <v>0.51</v>
          </cell>
          <cell r="N440">
            <v>0.51</v>
          </cell>
          <cell r="O440">
            <v>0.51</v>
          </cell>
          <cell r="P440"/>
          <cell r="Q440"/>
          <cell r="R440"/>
          <cell r="S440"/>
          <cell r="T440"/>
          <cell r="U440"/>
          <cell r="V440"/>
          <cell r="W440"/>
        </row>
        <row r="441">
          <cell r="A441" t="str">
            <v>ME POS RX0000000589</v>
          </cell>
          <cell r="B441" t="str">
            <v>POS</v>
          </cell>
          <cell r="C441" t="str">
            <v>ME</v>
          </cell>
          <cell r="D441" t="str">
            <v>FD</v>
          </cell>
          <cell r="E441" t="str">
            <v>RX0000000589</v>
          </cell>
          <cell r="F441"/>
          <cell r="G441"/>
          <cell r="H441">
            <v>57.54</v>
          </cell>
          <cell r="I441">
            <v>0.622</v>
          </cell>
          <cell r="J441">
            <v>0.622</v>
          </cell>
          <cell r="K441">
            <v>0.622</v>
          </cell>
          <cell r="L441">
            <v>0.622</v>
          </cell>
          <cell r="M441">
            <v>0.622</v>
          </cell>
          <cell r="N441">
            <v>0.622</v>
          </cell>
          <cell r="O441">
            <v>0.622</v>
          </cell>
          <cell r="P441"/>
          <cell r="Q441"/>
          <cell r="R441"/>
          <cell r="S441"/>
          <cell r="T441"/>
          <cell r="U441"/>
          <cell r="V441"/>
          <cell r="W441"/>
        </row>
        <row r="442">
          <cell r="A442" t="str">
            <v>ME POS RX0000000590</v>
          </cell>
          <cell r="B442" t="str">
            <v>POS</v>
          </cell>
          <cell r="C442" t="str">
            <v>ME</v>
          </cell>
          <cell r="D442" t="str">
            <v>FE</v>
          </cell>
          <cell r="E442" t="str">
            <v>RX0000000590</v>
          </cell>
          <cell r="F442"/>
          <cell r="G442"/>
          <cell r="H442">
            <v>62.93</v>
          </cell>
          <cell r="I442">
            <v>0.70099999999999996</v>
          </cell>
          <cell r="J442">
            <v>0.70099999999999996</v>
          </cell>
          <cell r="K442">
            <v>0.70099999999999996</v>
          </cell>
          <cell r="L442">
            <v>0.70099999999999996</v>
          </cell>
          <cell r="M442">
            <v>0.70099999999999996</v>
          </cell>
          <cell r="N442">
            <v>0.70099999999999996</v>
          </cell>
          <cell r="O442">
            <v>0.70099999999999996</v>
          </cell>
          <cell r="P442"/>
          <cell r="Q442"/>
          <cell r="R442"/>
          <cell r="S442"/>
          <cell r="T442"/>
          <cell r="U442"/>
          <cell r="V442"/>
          <cell r="W442"/>
        </row>
        <row r="443">
          <cell r="A443" t="str">
            <v>ME POS RX0000000596</v>
          </cell>
          <cell r="B443" t="str">
            <v>POS</v>
          </cell>
          <cell r="C443" t="str">
            <v>ME</v>
          </cell>
          <cell r="D443" t="str">
            <v>FF</v>
          </cell>
          <cell r="E443" t="str">
            <v>RX0000000596</v>
          </cell>
          <cell r="F443" t="str">
            <v>5/15/20/35</v>
          </cell>
          <cell r="G443" t="str">
            <v>10/30/40/105</v>
          </cell>
          <cell r="H443">
            <v>65.459999999999994</v>
          </cell>
          <cell r="I443">
            <v>0.753</v>
          </cell>
          <cell r="J443">
            <v>0.753</v>
          </cell>
          <cell r="K443">
            <v>0.753</v>
          </cell>
          <cell r="L443">
            <v>0.753</v>
          </cell>
          <cell r="M443">
            <v>0.753</v>
          </cell>
          <cell r="N443">
            <v>0.753</v>
          </cell>
          <cell r="O443">
            <v>0.753</v>
          </cell>
          <cell r="P443"/>
          <cell r="Q443"/>
          <cell r="R443"/>
          <cell r="S443"/>
          <cell r="T443"/>
          <cell r="U443"/>
          <cell r="V443"/>
          <cell r="W443"/>
        </row>
        <row r="444">
          <cell r="A444" t="str">
            <v>ME POS RX0000000660</v>
          </cell>
          <cell r="B444" t="str">
            <v>POS</v>
          </cell>
          <cell r="C444" t="str">
            <v>ME</v>
          </cell>
          <cell r="D444" t="str">
            <v>GR</v>
          </cell>
          <cell r="E444" t="str">
            <v>RX0000000660</v>
          </cell>
          <cell r="F444" t="str">
            <v>$5/$20/$30/$50</v>
          </cell>
          <cell r="G444" t="str">
            <v>$10/$40/$60/$100</v>
          </cell>
          <cell r="H444">
            <v>57.54</v>
          </cell>
          <cell r="I444">
            <v>0.625</v>
          </cell>
          <cell r="J444">
            <v>0.625</v>
          </cell>
          <cell r="K444">
            <v>0.625</v>
          </cell>
          <cell r="L444">
            <v>0.625</v>
          </cell>
          <cell r="M444"/>
          <cell r="N444"/>
          <cell r="O444"/>
          <cell r="P444"/>
          <cell r="Q444"/>
          <cell r="R444"/>
          <cell r="S444"/>
          <cell r="T444"/>
          <cell r="U444"/>
          <cell r="V444"/>
          <cell r="W444"/>
        </row>
        <row r="445">
          <cell r="A445" t="str">
            <v>ME POS RX0000000661</v>
          </cell>
          <cell r="B445" t="str">
            <v>POS</v>
          </cell>
          <cell r="C445" t="str">
            <v>ME</v>
          </cell>
          <cell r="D445" t="str">
            <v>GS</v>
          </cell>
          <cell r="E445" t="str">
            <v>RX0000000661</v>
          </cell>
          <cell r="F445" t="str">
            <v>$5/$15/$25/$40</v>
          </cell>
          <cell r="G445" t="str">
            <v>$10/$30/$50/$80</v>
          </cell>
          <cell r="H445">
            <v>62.93</v>
          </cell>
          <cell r="I445">
            <v>0.68400000000000005</v>
          </cell>
          <cell r="J445">
            <v>0.68400000000000005</v>
          </cell>
          <cell r="K445">
            <v>0.68400000000000005</v>
          </cell>
          <cell r="L445">
            <v>0.68400000000000005</v>
          </cell>
          <cell r="M445"/>
          <cell r="N445"/>
          <cell r="O445"/>
          <cell r="P445"/>
          <cell r="Q445"/>
          <cell r="R445"/>
          <cell r="S445"/>
          <cell r="T445"/>
          <cell r="U445"/>
          <cell r="V445"/>
          <cell r="W445"/>
        </row>
        <row r="446">
          <cell r="A446" t="str">
            <v>ME PPO RX0000000001</v>
          </cell>
          <cell r="B446" t="str">
            <v>PPO</v>
          </cell>
          <cell r="C446" t="str">
            <v>ME</v>
          </cell>
          <cell r="D446" t="str">
            <v>01</v>
          </cell>
          <cell r="E446" t="str">
            <v>RX0000000001</v>
          </cell>
          <cell r="F446" t="str">
            <v>20%/20%/20%</v>
          </cell>
          <cell r="G446" t="str">
            <v>20%/20%/20%</v>
          </cell>
          <cell r="H446" t="str">
            <v>HDHP</v>
          </cell>
          <cell r="I446">
            <v>0.501</v>
          </cell>
          <cell r="J446">
            <v>0.501</v>
          </cell>
          <cell r="K446">
            <v>0.501</v>
          </cell>
          <cell r="L446">
            <v>0.501</v>
          </cell>
          <cell r="M446">
            <v>0.501</v>
          </cell>
          <cell r="N446">
            <v>0.501</v>
          </cell>
          <cell r="O446">
            <v>0.40799999999999997</v>
          </cell>
          <cell r="P446">
            <v>0.40799999999999997</v>
          </cell>
          <cell r="Q446">
            <v>0.40799999999999997</v>
          </cell>
          <cell r="R446">
            <v>0.40799999999999997</v>
          </cell>
          <cell r="S446">
            <v>0.40799999999999997</v>
          </cell>
          <cell r="T446">
            <v>0.40799999999999997</v>
          </cell>
          <cell r="U446">
            <v>0.40799999999999997</v>
          </cell>
          <cell r="V446">
            <v>0.40799999999999997</v>
          </cell>
          <cell r="W446">
            <v>0.40799999999999997</v>
          </cell>
        </row>
        <row r="447">
          <cell r="A447" t="str">
            <v>ME PPO RX0000000005</v>
          </cell>
          <cell r="B447" t="str">
            <v>PPO</v>
          </cell>
          <cell r="C447" t="str">
            <v>ME</v>
          </cell>
          <cell r="D447" t="str">
            <v>05</v>
          </cell>
          <cell r="E447" t="str">
            <v>RX0000000005</v>
          </cell>
          <cell r="F447" t="str">
            <v>20%/20%/20%</v>
          </cell>
          <cell r="G447" t="str">
            <v>20%/20%/20%</v>
          </cell>
          <cell r="H447" t="str">
            <v>HDHP</v>
          </cell>
          <cell r="I447">
            <v>0.53</v>
          </cell>
          <cell r="J447">
            <v>0.53</v>
          </cell>
          <cell r="K447">
            <v>0.53</v>
          </cell>
          <cell r="L447">
            <v>0.53</v>
          </cell>
          <cell r="M447">
            <v>0.53</v>
          </cell>
          <cell r="N447">
            <v>0.53</v>
          </cell>
          <cell r="O447">
            <v>0.47299999999999998</v>
          </cell>
          <cell r="P447">
            <v>0.47299999999999998</v>
          </cell>
          <cell r="Q447">
            <v>0.47299999999999998</v>
          </cell>
          <cell r="R447">
            <v>0.47299999999999998</v>
          </cell>
          <cell r="S447">
            <v>0.47299999999999998</v>
          </cell>
          <cell r="T447">
            <v>0.47299999999999998</v>
          </cell>
          <cell r="U447">
            <v>0.47299999999999998</v>
          </cell>
          <cell r="V447">
            <v>0.47299999999999998</v>
          </cell>
          <cell r="W447">
            <v>0.47299999999999998</v>
          </cell>
        </row>
        <row r="448">
          <cell r="A448" t="str">
            <v>ME PPO RX0000000009</v>
          </cell>
          <cell r="B448" t="str">
            <v>PPO</v>
          </cell>
          <cell r="C448" t="str">
            <v>ME</v>
          </cell>
          <cell r="D448" t="str">
            <v>09</v>
          </cell>
          <cell r="E448" t="str">
            <v>RX0000000009</v>
          </cell>
          <cell r="F448" t="str">
            <v>20%/20%/20%</v>
          </cell>
          <cell r="G448" t="str">
            <v>20%/20%/20%</v>
          </cell>
          <cell r="H448" t="str">
            <v>HDHP</v>
          </cell>
          <cell r="I448">
            <v>0.45800000000000002</v>
          </cell>
          <cell r="J448">
            <v>0.45800000000000002</v>
          </cell>
          <cell r="K448">
            <v>0.45800000000000002</v>
          </cell>
          <cell r="L448">
            <v>0.45800000000000002</v>
          </cell>
          <cell r="M448">
            <v>0.45800000000000002</v>
          </cell>
          <cell r="N448">
            <v>0.45800000000000002</v>
          </cell>
          <cell r="O448">
            <v>0.36599999999999999</v>
          </cell>
          <cell r="P448">
            <v>0.36599999999999999</v>
          </cell>
          <cell r="Q448">
            <v>0.36599999999999999</v>
          </cell>
          <cell r="R448">
            <v>0.36599999999999999</v>
          </cell>
          <cell r="S448">
            <v>0.36599999999999999</v>
          </cell>
          <cell r="T448">
            <v>0.36599999999999999</v>
          </cell>
          <cell r="U448">
            <v>0.36599999999999999</v>
          </cell>
          <cell r="V448">
            <v>0.36599999999999999</v>
          </cell>
          <cell r="W448">
            <v>0.36599999999999999</v>
          </cell>
        </row>
        <row r="449">
          <cell r="A449" t="str">
            <v>ME PPO RX0000000013</v>
          </cell>
          <cell r="B449" t="str">
            <v>PPO</v>
          </cell>
          <cell r="C449" t="str">
            <v>ME</v>
          </cell>
          <cell r="D449" t="str">
            <v>13</v>
          </cell>
          <cell r="E449" t="str">
            <v>RX0000000013</v>
          </cell>
          <cell r="F449" t="str">
            <v>20%/20%/20%</v>
          </cell>
          <cell r="G449" t="str">
            <v>20%/20%/20%</v>
          </cell>
          <cell r="H449" t="str">
            <v>HDHP</v>
          </cell>
          <cell r="I449">
            <v>0.434</v>
          </cell>
          <cell r="J449">
            <v>0.434</v>
          </cell>
          <cell r="K449">
            <v>0.434</v>
          </cell>
          <cell r="L449">
            <v>0.434</v>
          </cell>
          <cell r="M449">
            <v>0.434</v>
          </cell>
          <cell r="N449">
            <v>0.434</v>
          </cell>
          <cell r="O449">
            <v>0.34300000000000003</v>
          </cell>
          <cell r="P449">
            <v>0.34300000000000003</v>
          </cell>
          <cell r="Q449">
            <v>0.34300000000000003</v>
          </cell>
          <cell r="R449">
            <v>0.34300000000000003</v>
          </cell>
          <cell r="S449">
            <v>0.34300000000000003</v>
          </cell>
          <cell r="T449">
            <v>0.34300000000000003</v>
          </cell>
          <cell r="U449">
            <v>0.34300000000000003</v>
          </cell>
          <cell r="V449">
            <v>0.34300000000000003</v>
          </cell>
          <cell r="W449">
            <v>0.34300000000000003</v>
          </cell>
        </row>
        <row r="450">
          <cell r="A450" t="str">
            <v>ME PPO RX0000000017</v>
          </cell>
          <cell r="B450" t="str">
            <v>PPO</v>
          </cell>
          <cell r="C450" t="str">
            <v>ME</v>
          </cell>
          <cell r="D450" t="str">
            <v>17</v>
          </cell>
          <cell r="E450" t="str">
            <v>RX0000000017</v>
          </cell>
          <cell r="F450" t="str">
            <v>$10/$30/$45</v>
          </cell>
          <cell r="G450" t="str">
            <v>$20/$60/$135</v>
          </cell>
          <cell r="H450" t="str">
            <v>HDHP</v>
          </cell>
          <cell r="I450">
            <v>0.47799999999999998</v>
          </cell>
          <cell r="J450">
            <v>0.47799999999999998</v>
          </cell>
          <cell r="K450">
            <v>0.47799999999999998</v>
          </cell>
          <cell r="L450">
            <v>0.47799999999999998</v>
          </cell>
          <cell r="M450">
            <v>0.47799999999999998</v>
          </cell>
          <cell r="N450">
            <v>0.47799999999999998</v>
          </cell>
          <cell r="O450">
            <v>0.41199999999999998</v>
          </cell>
          <cell r="P450">
            <v>0.41199999999999998</v>
          </cell>
          <cell r="Q450">
            <v>0.41199999999999998</v>
          </cell>
          <cell r="R450">
            <v>0.41199999999999998</v>
          </cell>
          <cell r="S450">
            <v>0.41199999999999998</v>
          </cell>
          <cell r="T450">
            <v>0.41199999999999998</v>
          </cell>
          <cell r="U450">
            <v>0.41199999999999998</v>
          </cell>
          <cell r="V450">
            <v>0.41199999999999998</v>
          </cell>
          <cell r="W450">
            <v>0.41199999999999998</v>
          </cell>
        </row>
        <row r="451">
          <cell r="A451" t="str">
            <v>ME PPO RX0000000021</v>
          </cell>
          <cell r="B451" t="str">
            <v>PPO</v>
          </cell>
          <cell r="C451" t="str">
            <v>ME</v>
          </cell>
          <cell r="D451" t="str">
            <v>21</v>
          </cell>
          <cell r="E451" t="str">
            <v>RX0000000021</v>
          </cell>
          <cell r="F451" t="str">
            <v>$10/$30/$45</v>
          </cell>
          <cell r="G451" t="str">
            <v>$20/$60/$135</v>
          </cell>
          <cell r="H451" t="str">
            <v>HDHP</v>
          </cell>
          <cell r="I451">
            <v>0.46700000000000003</v>
          </cell>
          <cell r="J451">
            <v>0.46700000000000003</v>
          </cell>
          <cell r="K451">
            <v>0.46700000000000003</v>
          </cell>
          <cell r="L451">
            <v>0.46700000000000003</v>
          </cell>
          <cell r="M451">
            <v>0.46700000000000003</v>
          </cell>
          <cell r="N451">
            <v>0.46700000000000003</v>
          </cell>
          <cell r="O451">
            <v>0.37</v>
          </cell>
          <cell r="P451">
            <v>0.37</v>
          </cell>
          <cell r="Q451">
            <v>0.37</v>
          </cell>
          <cell r="R451">
            <v>0.37</v>
          </cell>
          <cell r="S451">
            <v>0.37</v>
          </cell>
          <cell r="T451">
            <v>0.37</v>
          </cell>
          <cell r="U451">
            <v>0.37</v>
          </cell>
          <cell r="V451">
            <v>0.37</v>
          </cell>
          <cell r="W451">
            <v>0.37</v>
          </cell>
        </row>
        <row r="452">
          <cell r="A452" t="str">
            <v>ME PPO RX0000000025</v>
          </cell>
          <cell r="B452" t="str">
            <v>PPO</v>
          </cell>
          <cell r="C452" t="str">
            <v>ME</v>
          </cell>
          <cell r="D452" t="str">
            <v>25</v>
          </cell>
          <cell r="E452" t="str">
            <v>RX0000000025</v>
          </cell>
          <cell r="F452" t="str">
            <v>$0/$0/$0</v>
          </cell>
          <cell r="G452" t="str">
            <v>$0/$0/$0</v>
          </cell>
          <cell r="H452" t="str">
            <v>HDHP</v>
          </cell>
          <cell r="I452">
            <v>0.53800000000000003</v>
          </cell>
          <cell r="J452">
            <v>0.53800000000000003</v>
          </cell>
          <cell r="K452">
            <v>0.53800000000000003</v>
          </cell>
          <cell r="L452">
            <v>0.53800000000000003</v>
          </cell>
          <cell r="M452">
            <v>0.53800000000000003</v>
          </cell>
          <cell r="N452">
            <v>0.53800000000000003</v>
          </cell>
          <cell r="O452">
            <v>0.53800000000000003</v>
          </cell>
          <cell r="P452">
            <v>0.53800000000000003</v>
          </cell>
          <cell r="Q452">
            <v>0.53800000000000003</v>
          </cell>
          <cell r="R452">
            <v>0.53800000000000003</v>
          </cell>
          <cell r="S452">
            <v>0.53800000000000003</v>
          </cell>
          <cell r="T452">
            <v>0.53800000000000003</v>
          </cell>
          <cell r="U452">
            <v>0.53800000000000003</v>
          </cell>
          <cell r="V452">
            <v>0.53800000000000003</v>
          </cell>
          <cell r="W452">
            <v>0.53800000000000003</v>
          </cell>
        </row>
        <row r="453">
          <cell r="A453" t="str">
            <v>ME PPO RX0000000030</v>
          </cell>
          <cell r="B453" t="str">
            <v>PPO</v>
          </cell>
          <cell r="C453" t="str">
            <v>ME</v>
          </cell>
          <cell r="D453">
            <v>30</v>
          </cell>
          <cell r="E453" t="str">
            <v>RX0000000030</v>
          </cell>
          <cell r="F453" t="str">
            <v>$15/$40/$75</v>
          </cell>
          <cell r="G453" t="str">
            <v>$30/$80/$225</v>
          </cell>
          <cell r="H453">
            <v>54.54</v>
          </cell>
          <cell r="I453">
            <v>0.56699999999999995</v>
          </cell>
          <cell r="J453">
            <v>0.56699999999999995</v>
          </cell>
          <cell r="K453">
            <v>0.56699999999999995</v>
          </cell>
          <cell r="L453">
            <v>0.56699999999999995</v>
          </cell>
          <cell r="M453">
            <v>0.56699999999999995</v>
          </cell>
          <cell r="N453">
            <v>0.56699999999999995</v>
          </cell>
          <cell r="O453">
            <v>0.56699999999999995</v>
          </cell>
          <cell r="P453">
            <v>0.56699999999999995</v>
          </cell>
          <cell r="Q453">
            <v>0.56699999999999995</v>
          </cell>
          <cell r="R453">
            <v>0.56699999999999995</v>
          </cell>
          <cell r="S453">
            <v>0.56699999999999995</v>
          </cell>
          <cell r="T453">
            <v>0.56699999999999995</v>
          </cell>
          <cell r="U453">
            <v>0.56699999999999995</v>
          </cell>
          <cell r="V453">
            <v>0.56699999999999995</v>
          </cell>
          <cell r="W453">
            <v>0.54700000000000004</v>
          </cell>
        </row>
        <row r="454">
          <cell r="A454" t="str">
            <v>ME PPO RX0000000033</v>
          </cell>
          <cell r="B454" t="str">
            <v>PPO</v>
          </cell>
          <cell r="C454" t="str">
            <v>ME</v>
          </cell>
          <cell r="D454" t="str">
            <v>33</v>
          </cell>
          <cell r="E454" t="str">
            <v>RX0000000033</v>
          </cell>
          <cell r="F454" t="str">
            <v>Copays Only</v>
          </cell>
          <cell r="G454" t="str">
            <v>010</v>
          </cell>
          <cell r="H454">
            <v>69.62</v>
          </cell>
          <cell r="I454">
            <v>0.81100000000000005</v>
          </cell>
          <cell r="J454">
            <v>0.81100000000000005</v>
          </cell>
          <cell r="K454">
            <v>0.81100000000000005</v>
          </cell>
          <cell r="L454">
            <v>0.81100000000000005</v>
          </cell>
          <cell r="M454">
            <v>0.81100000000000005</v>
          </cell>
          <cell r="N454">
            <v>0.81100000000000005</v>
          </cell>
          <cell r="O454">
            <v>0.81100000000000005</v>
          </cell>
          <cell r="P454"/>
          <cell r="Q454"/>
          <cell r="R454"/>
          <cell r="S454"/>
          <cell r="T454"/>
          <cell r="U454"/>
          <cell r="V454"/>
          <cell r="W454"/>
        </row>
        <row r="455">
          <cell r="A455" t="str">
            <v>ME PPO RX0000000035</v>
          </cell>
          <cell r="B455" t="str">
            <v>PPO</v>
          </cell>
          <cell r="C455" t="str">
            <v>ME</v>
          </cell>
          <cell r="D455">
            <v>35</v>
          </cell>
          <cell r="E455" t="str">
            <v>RX0000000035</v>
          </cell>
          <cell r="F455" t="str">
            <v>$0/$0/$0</v>
          </cell>
          <cell r="G455" t="str">
            <v>$0/$0/$0</v>
          </cell>
          <cell r="H455" t="str">
            <v>HDHP</v>
          </cell>
          <cell r="I455">
            <v>0.53800000000000003</v>
          </cell>
          <cell r="J455">
            <v>0.53800000000000003</v>
          </cell>
          <cell r="K455">
            <v>0.53800000000000003</v>
          </cell>
          <cell r="L455">
            <v>0.53800000000000003</v>
          </cell>
          <cell r="M455">
            <v>0.53800000000000003</v>
          </cell>
          <cell r="N455">
            <v>0.53800000000000003</v>
          </cell>
          <cell r="O455">
            <v>0.53800000000000003</v>
          </cell>
          <cell r="P455">
            <v>0.53800000000000003</v>
          </cell>
          <cell r="Q455">
            <v>0.53800000000000003</v>
          </cell>
          <cell r="R455">
            <v>0.53800000000000003</v>
          </cell>
          <cell r="S455">
            <v>0.53800000000000003</v>
          </cell>
          <cell r="T455">
            <v>0.53800000000000003</v>
          </cell>
          <cell r="U455">
            <v>0.53800000000000003</v>
          </cell>
          <cell r="V455">
            <v>0.53800000000000003</v>
          </cell>
          <cell r="W455">
            <v>0.53800000000000003</v>
          </cell>
        </row>
        <row r="456">
          <cell r="A456" t="str">
            <v>ME PPO RX0000000036</v>
          </cell>
          <cell r="B456" t="str">
            <v>PPO</v>
          </cell>
          <cell r="C456" t="str">
            <v>ME</v>
          </cell>
          <cell r="D456">
            <v>36</v>
          </cell>
          <cell r="E456" t="str">
            <v>RX0000000036</v>
          </cell>
          <cell r="F456" t="str">
            <v>$10/$30/$45</v>
          </cell>
          <cell r="G456" t="str">
            <v>$20/$60/$135</v>
          </cell>
          <cell r="H456" t="str">
            <v>HDHP</v>
          </cell>
          <cell r="I456">
            <v>0.47199999999999998</v>
          </cell>
          <cell r="J456">
            <v>0.47199999999999998</v>
          </cell>
          <cell r="K456">
            <v>0.47199999999999998</v>
          </cell>
          <cell r="L456">
            <v>0.47199999999999998</v>
          </cell>
          <cell r="M456">
            <v>0.47199999999999998</v>
          </cell>
          <cell r="N456">
            <v>0.47199999999999998</v>
          </cell>
          <cell r="O456">
            <v>0.37</v>
          </cell>
          <cell r="P456">
            <v>0.37</v>
          </cell>
          <cell r="Q456">
            <v>0.37</v>
          </cell>
          <cell r="R456">
            <v>0.37</v>
          </cell>
          <cell r="S456">
            <v>0.37</v>
          </cell>
          <cell r="T456">
            <v>0.37</v>
          </cell>
          <cell r="U456">
            <v>0.37</v>
          </cell>
          <cell r="V456">
            <v>0.37</v>
          </cell>
          <cell r="W456">
            <v>0.37</v>
          </cell>
        </row>
        <row r="457">
          <cell r="A457" t="str">
            <v>ME PPO RX0000000037</v>
          </cell>
          <cell r="B457" t="str">
            <v>PPO</v>
          </cell>
          <cell r="C457" t="str">
            <v>ME</v>
          </cell>
          <cell r="D457">
            <v>37</v>
          </cell>
          <cell r="E457" t="str">
            <v>RX0000000037</v>
          </cell>
          <cell r="F457">
            <v>0.2</v>
          </cell>
          <cell r="G457">
            <v>0.2</v>
          </cell>
          <cell r="H457" t="str">
            <v>HDHP</v>
          </cell>
          <cell r="I457">
            <v>0.46300000000000002</v>
          </cell>
          <cell r="J457">
            <v>0.46300000000000002</v>
          </cell>
          <cell r="K457">
            <v>0.46300000000000002</v>
          </cell>
          <cell r="L457">
            <v>0.46300000000000002</v>
          </cell>
          <cell r="M457">
            <v>0.46300000000000002</v>
          </cell>
          <cell r="N457">
            <v>0.46300000000000002</v>
          </cell>
          <cell r="O457">
            <v>0.36599999999999999</v>
          </cell>
          <cell r="P457">
            <v>0.36599999999999999</v>
          </cell>
          <cell r="Q457">
            <v>0.36599999999999999</v>
          </cell>
          <cell r="R457">
            <v>0.36599999999999999</v>
          </cell>
          <cell r="S457">
            <v>0.36599999999999999</v>
          </cell>
          <cell r="T457">
            <v>0.36599999999999999</v>
          </cell>
          <cell r="U457">
            <v>0.36599999999999999</v>
          </cell>
          <cell r="V457">
            <v>0.36599999999999999</v>
          </cell>
          <cell r="W457">
            <v>0.36599999999999999</v>
          </cell>
        </row>
        <row r="458">
          <cell r="A458" t="str">
            <v>ME PPO RX0000000038</v>
          </cell>
          <cell r="B458" t="str">
            <v>PPO</v>
          </cell>
          <cell r="C458" t="str">
            <v>ME</v>
          </cell>
          <cell r="D458">
            <v>38</v>
          </cell>
          <cell r="E458" t="str">
            <v>RX0000000038</v>
          </cell>
          <cell r="F458" t="str">
            <v>$0/$0/$0</v>
          </cell>
          <cell r="G458" t="str">
            <v>$0/$0/$0</v>
          </cell>
          <cell r="H458" t="str">
            <v>HDHP</v>
          </cell>
          <cell r="I458">
            <v>0.50900000000000001</v>
          </cell>
          <cell r="J458">
            <v>0.50900000000000001</v>
          </cell>
          <cell r="K458">
            <v>0.50900000000000001</v>
          </cell>
          <cell r="L458">
            <v>0.50900000000000001</v>
          </cell>
          <cell r="M458">
            <v>0.50900000000000001</v>
          </cell>
          <cell r="N458">
            <v>0.50900000000000001</v>
          </cell>
          <cell r="O458">
            <v>0.50900000000000001</v>
          </cell>
          <cell r="P458">
            <v>0.50900000000000001</v>
          </cell>
          <cell r="Q458">
            <v>0.50900000000000001</v>
          </cell>
          <cell r="R458">
            <v>0.50900000000000001</v>
          </cell>
          <cell r="S458">
            <v>0.50900000000000001</v>
          </cell>
          <cell r="T458">
            <v>0.50900000000000001</v>
          </cell>
          <cell r="U458">
            <v>0.50900000000000001</v>
          </cell>
          <cell r="V458">
            <v>0.50900000000000001</v>
          </cell>
          <cell r="W458">
            <v>0.50900000000000001</v>
          </cell>
        </row>
        <row r="459">
          <cell r="A459" t="str">
            <v>ME PPO RX0000000039</v>
          </cell>
          <cell r="B459" t="str">
            <v>PPO</v>
          </cell>
          <cell r="C459" t="str">
            <v>ME</v>
          </cell>
          <cell r="D459">
            <v>39</v>
          </cell>
          <cell r="E459" t="str">
            <v>RX0000000039</v>
          </cell>
          <cell r="F459">
            <v>0.2</v>
          </cell>
          <cell r="G459">
            <v>0.2</v>
          </cell>
          <cell r="H459" t="str">
            <v>HDHP</v>
          </cell>
          <cell r="I459">
            <v>0.439</v>
          </cell>
          <cell r="J459">
            <v>0.439</v>
          </cell>
          <cell r="K459">
            <v>0.439</v>
          </cell>
          <cell r="L459">
            <v>0.439</v>
          </cell>
          <cell r="M459">
            <v>0.439</v>
          </cell>
          <cell r="N459">
            <v>0.439</v>
          </cell>
          <cell r="O459">
            <v>0.34300000000000003</v>
          </cell>
          <cell r="P459">
            <v>0.34300000000000003</v>
          </cell>
          <cell r="Q459">
            <v>0.34300000000000003</v>
          </cell>
          <cell r="R459">
            <v>0.34300000000000003</v>
          </cell>
          <cell r="S459">
            <v>0.34300000000000003</v>
          </cell>
          <cell r="T459">
            <v>0.34300000000000003</v>
          </cell>
          <cell r="U459">
            <v>0.34300000000000003</v>
          </cell>
          <cell r="V459">
            <v>0.34300000000000003</v>
          </cell>
          <cell r="W459">
            <v>0.34300000000000003</v>
          </cell>
        </row>
        <row r="460">
          <cell r="A460" t="str">
            <v>ME PPO RX0000000046</v>
          </cell>
          <cell r="B460" t="str">
            <v>PPO</v>
          </cell>
          <cell r="C460" t="str">
            <v>ME</v>
          </cell>
          <cell r="D460">
            <v>46</v>
          </cell>
          <cell r="E460" t="str">
            <v>RX0000000046</v>
          </cell>
          <cell r="F460" t="str">
            <v>$5/$10/$40</v>
          </cell>
          <cell r="G460" t="str">
            <v>$10/$20/$120</v>
          </cell>
          <cell r="H460">
            <v>77.83</v>
          </cell>
          <cell r="I460">
            <v>0.99399999999999999</v>
          </cell>
          <cell r="J460">
            <v>0.99399999999999999</v>
          </cell>
          <cell r="K460">
            <v>0.99399999999999999</v>
          </cell>
          <cell r="L460">
            <v>0.99399999999999999</v>
          </cell>
          <cell r="M460">
            <v>0.99399999999999999</v>
          </cell>
          <cell r="N460">
            <v>0.99399999999999999</v>
          </cell>
          <cell r="O460">
            <v>0.99399999999999999</v>
          </cell>
          <cell r="P460">
            <v>0.99399999999999999</v>
          </cell>
          <cell r="Q460">
            <v>0.99399999999999999</v>
          </cell>
          <cell r="R460">
            <v>0.99399999999999999</v>
          </cell>
          <cell r="S460">
            <v>0.99399999999999999</v>
          </cell>
          <cell r="T460">
            <v>0.99399999999999999</v>
          </cell>
          <cell r="U460">
            <v>0.99399999999999999</v>
          </cell>
          <cell r="V460">
            <v>0.99399999999999999</v>
          </cell>
          <cell r="W460"/>
        </row>
        <row r="461">
          <cell r="A461" t="str">
            <v>ME PPO RX0000000047</v>
          </cell>
          <cell r="B461" t="str">
            <v>PPO</v>
          </cell>
          <cell r="C461" t="str">
            <v>ME</v>
          </cell>
          <cell r="D461">
            <v>47</v>
          </cell>
          <cell r="E461" t="str">
            <v>RX0000000047</v>
          </cell>
          <cell r="F461" t="str">
            <v>$10/30/$45</v>
          </cell>
          <cell r="G461" t="str">
            <v>$20/$60/$90</v>
          </cell>
          <cell r="H461">
            <v>64.5</v>
          </cell>
          <cell r="I461">
            <v>0.69299999999999995</v>
          </cell>
          <cell r="J461">
            <v>0.69299999999999995</v>
          </cell>
          <cell r="K461">
            <v>0.69299999999999995</v>
          </cell>
          <cell r="L461">
            <v>0.69299999999999995</v>
          </cell>
          <cell r="M461">
            <v>0.69299999999999995</v>
          </cell>
          <cell r="N461">
            <v>0.69299999999999995</v>
          </cell>
          <cell r="O461">
            <v>0.69299999999999995</v>
          </cell>
          <cell r="P461">
            <v>0.69299999999999995</v>
          </cell>
          <cell r="Q461">
            <v>0.69299999999999995</v>
          </cell>
          <cell r="R461">
            <v>0.69299999999999995</v>
          </cell>
          <cell r="S461">
            <v>0.69299999999999995</v>
          </cell>
          <cell r="T461">
            <v>0.69299999999999995</v>
          </cell>
          <cell r="U461">
            <v>0.69299999999999995</v>
          </cell>
          <cell r="V461">
            <v>0.69299999999999995</v>
          </cell>
          <cell r="W461"/>
        </row>
        <row r="462">
          <cell r="A462" t="str">
            <v>ME PPO RX0000000055</v>
          </cell>
          <cell r="B462" t="str">
            <v>PPO</v>
          </cell>
          <cell r="C462" t="str">
            <v>ME</v>
          </cell>
          <cell r="D462">
            <v>55</v>
          </cell>
          <cell r="E462" t="str">
            <v>RX0000000055</v>
          </cell>
          <cell r="F462" t="str">
            <v>$5/$25/$40</v>
          </cell>
          <cell r="G462" t="str">
            <v>$5/$25/$40</v>
          </cell>
          <cell r="H462">
            <v>70.88</v>
          </cell>
          <cell r="I462">
            <v>0.83099999999999996</v>
          </cell>
          <cell r="J462">
            <v>0.83099999999999996</v>
          </cell>
          <cell r="K462">
            <v>0.83099999999999996</v>
          </cell>
          <cell r="L462">
            <v>0.83099999999999996</v>
          </cell>
          <cell r="M462">
            <v>0.83099999999999996</v>
          </cell>
          <cell r="N462">
            <v>0.83099999999999996</v>
          </cell>
          <cell r="O462">
            <v>0.83099999999999996</v>
          </cell>
          <cell r="P462">
            <v>0.83099999999999996</v>
          </cell>
          <cell r="Q462">
            <v>0.83099999999999996</v>
          </cell>
          <cell r="R462">
            <v>0.83099999999999996</v>
          </cell>
          <cell r="S462">
            <v>0.83099999999999996</v>
          </cell>
          <cell r="T462">
            <v>0.83099999999999996</v>
          </cell>
          <cell r="U462">
            <v>0.83099999999999996</v>
          </cell>
          <cell r="V462">
            <v>0.83099999999999996</v>
          </cell>
          <cell r="W462"/>
        </row>
        <row r="463">
          <cell r="A463" t="str">
            <v>ME PPO RX0000000056</v>
          </cell>
          <cell r="B463" t="str">
            <v>PPO</v>
          </cell>
          <cell r="C463" t="str">
            <v>ME</v>
          </cell>
          <cell r="D463">
            <v>56</v>
          </cell>
          <cell r="E463" t="str">
            <v>RX0000000056</v>
          </cell>
          <cell r="F463" t="str">
            <v>$10/$20/$30</v>
          </cell>
          <cell r="G463" t="str">
            <v>$20/$40/$90</v>
          </cell>
          <cell r="H463">
            <v>70.3</v>
          </cell>
          <cell r="I463">
            <v>0.82599999999999996</v>
          </cell>
          <cell r="J463">
            <v>0.82599999999999996</v>
          </cell>
          <cell r="K463">
            <v>0.82599999999999996</v>
          </cell>
          <cell r="L463">
            <v>0.82599999999999996</v>
          </cell>
          <cell r="M463">
            <v>0.82599999999999996</v>
          </cell>
          <cell r="N463">
            <v>0.82599999999999996</v>
          </cell>
          <cell r="O463">
            <v>0.82599999999999996</v>
          </cell>
          <cell r="P463">
            <v>0.82599999999999996</v>
          </cell>
          <cell r="Q463">
            <v>0.82599999999999996</v>
          </cell>
          <cell r="R463">
            <v>0.82599999999999996</v>
          </cell>
          <cell r="S463">
            <v>0.82599999999999996</v>
          </cell>
          <cell r="T463">
            <v>0.82599999999999996</v>
          </cell>
          <cell r="U463">
            <v>0.82599999999999996</v>
          </cell>
          <cell r="V463">
            <v>0.82599999999999996</v>
          </cell>
          <cell r="W463"/>
        </row>
        <row r="464">
          <cell r="A464" t="str">
            <v>ME PPO RX0000000057</v>
          </cell>
          <cell r="B464" t="str">
            <v>PPO</v>
          </cell>
          <cell r="C464" t="str">
            <v>ME</v>
          </cell>
          <cell r="D464">
            <v>57</v>
          </cell>
          <cell r="E464" t="str">
            <v>RX0000000057</v>
          </cell>
          <cell r="F464" t="str">
            <v>$10/$35/$50</v>
          </cell>
          <cell r="G464" t="str">
            <v>$20/$70/$150</v>
          </cell>
          <cell r="H464">
            <v>54.74</v>
          </cell>
          <cell r="I464">
            <v>0.58299999999999996</v>
          </cell>
          <cell r="J464">
            <v>0.58299999999999996</v>
          </cell>
          <cell r="K464">
            <v>0.58299999999999996</v>
          </cell>
          <cell r="L464">
            <v>0.58299999999999996</v>
          </cell>
          <cell r="M464">
            <v>0.58299999999999996</v>
          </cell>
          <cell r="N464">
            <v>0.58299999999999996</v>
          </cell>
          <cell r="O464">
            <v>0.58299999999999996</v>
          </cell>
          <cell r="P464">
            <v>0.58299999999999996</v>
          </cell>
          <cell r="Q464">
            <v>0.58299999999999996</v>
          </cell>
          <cell r="R464">
            <v>0.58299999999999996</v>
          </cell>
          <cell r="S464">
            <v>0.58299999999999996</v>
          </cell>
          <cell r="T464">
            <v>0.58299999999999996</v>
          </cell>
          <cell r="U464">
            <v>0.58299999999999996</v>
          </cell>
          <cell r="V464">
            <v>0.58299999999999996</v>
          </cell>
          <cell r="W464"/>
        </row>
        <row r="465">
          <cell r="A465" t="str">
            <v>ME PPO RX0000000058</v>
          </cell>
          <cell r="B465" t="str">
            <v>PPO</v>
          </cell>
          <cell r="C465" t="str">
            <v>ME</v>
          </cell>
          <cell r="D465">
            <v>58</v>
          </cell>
          <cell r="E465" t="str">
            <v>RX0000000058</v>
          </cell>
          <cell r="F465" t="str">
            <v>$10/$25/$50</v>
          </cell>
          <cell r="G465" t="str">
            <v>$20/$50/$110</v>
          </cell>
          <cell r="H465">
            <v>65.7</v>
          </cell>
          <cell r="I465">
            <v>0.72</v>
          </cell>
          <cell r="J465">
            <v>0.72</v>
          </cell>
          <cell r="K465">
            <v>0.72</v>
          </cell>
          <cell r="L465">
            <v>0.72</v>
          </cell>
          <cell r="M465">
            <v>0.72</v>
          </cell>
          <cell r="N465">
            <v>0.72</v>
          </cell>
          <cell r="O465">
            <v>0.72</v>
          </cell>
          <cell r="P465">
            <v>0.72</v>
          </cell>
          <cell r="Q465">
            <v>0.72</v>
          </cell>
          <cell r="R465">
            <v>0.72</v>
          </cell>
          <cell r="S465">
            <v>0.72</v>
          </cell>
          <cell r="T465">
            <v>0.72</v>
          </cell>
          <cell r="U465">
            <v>0.72</v>
          </cell>
          <cell r="V465">
            <v>0.72</v>
          </cell>
          <cell r="W465"/>
        </row>
        <row r="466">
          <cell r="A466" t="str">
            <v>ME PPO RX0000000076</v>
          </cell>
          <cell r="B466" t="str">
            <v>PPO</v>
          </cell>
          <cell r="C466" t="str">
            <v>ME</v>
          </cell>
          <cell r="D466">
            <v>76</v>
          </cell>
          <cell r="E466" t="str">
            <v>RX0000000076</v>
          </cell>
          <cell r="F466" t="str">
            <v>10/30/50 $250 DED</v>
          </cell>
          <cell r="G466" t="str">
            <v>20/60/90</v>
          </cell>
          <cell r="H466">
            <v>53.2</v>
          </cell>
          <cell r="I466">
            <v>0.57199999999999995</v>
          </cell>
          <cell r="J466">
            <v>0.57199999999999995</v>
          </cell>
          <cell r="K466">
            <v>0.57199999999999995</v>
          </cell>
          <cell r="L466">
            <v>0.57199999999999995</v>
          </cell>
          <cell r="M466">
            <v>0.57199999999999995</v>
          </cell>
          <cell r="N466">
            <v>0.57199999999999995</v>
          </cell>
          <cell r="O466">
            <v>0.57199999999999995</v>
          </cell>
          <cell r="P466"/>
          <cell r="Q466"/>
          <cell r="R466"/>
          <cell r="S466"/>
          <cell r="T466"/>
          <cell r="U466"/>
          <cell r="V466"/>
          <cell r="W466"/>
        </row>
        <row r="467">
          <cell r="A467" t="str">
            <v>ME PPO RX0000000085</v>
          </cell>
          <cell r="B467" t="str">
            <v>PPO</v>
          </cell>
          <cell r="C467" t="str">
            <v>ME</v>
          </cell>
          <cell r="D467" t="str">
            <v>86</v>
          </cell>
          <cell r="E467" t="str">
            <v>RX0000000085</v>
          </cell>
          <cell r="F467" t="str">
            <v>00%_015_015</v>
          </cell>
          <cell r="G467" t="str">
            <v>50%_000_999</v>
          </cell>
          <cell r="H467">
            <v>33.74</v>
          </cell>
          <cell r="I467">
            <v>0.40300000000000002</v>
          </cell>
          <cell r="J467">
            <v>0.40300000000000002</v>
          </cell>
          <cell r="K467">
            <v>0.40300000000000002</v>
          </cell>
          <cell r="L467">
            <v>0.40300000000000002</v>
          </cell>
          <cell r="M467">
            <v>0.40300000000000002</v>
          </cell>
          <cell r="N467">
            <v>0.40300000000000002</v>
          </cell>
          <cell r="O467">
            <v>0.40300000000000002</v>
          </cell>
          <cell r="P467">
            <v>0.40300000000000002</v>
          </cell>
          <cell r="Q467">
            <v>0.40300000000000002</v>
          </cell>
          <cell r="R467">
            <v>0.40300000000000002</v>
          </cell>
          <cell r="S467">
            <v>0.40300000000000002</v>
          </cell>
          <cell r="T467"/>
          <cell r="U467"/>
          <cell r="V467"/>
          <cell r="W467"/>
        </row>
        <row r="468">
          <cell r="A468" t="str">
            <v>ME PPO RX0000000087</v>
          </cell>
          <cell r="B468" t="str">
            <v>PPO</v>
          </cell>
          <cell r="C468" t="str">
            <v>ME</v>
          </cell>
          <cell r="D468" t="str">
            <v>88</v>
          </cell>
          <cell r="E468" t="str">
            <v>RX0000000087</v>
          </cell>
          <cell r="F468" t="str">
            <v>Deductible &amp; Coins. w/ Max</v>
          </cell>
          <cell r="G468" t="str">
            <v>00%_015_015</v>
          </cell>
          <cell r="H468">
            <v>25.68</v>
          </cell>
          <cell r="I468">
            <v>0.311</v>
          </cell>
          <cell r="J468">
            <v>0.311</v>
          </cell>
          <cell r="K468">
            <v>0.311</v>
          </cell>
          <cell r="L468">
            <v>0.311</v>
          </cell>
          <cell r="M468">
            <v>0.311</v>
          </cell>
          <cell r="N468">
            <v>0.311</v>
          </cell>
          <cell r="O468">
            <v>0.311</v>
          </cell>
          <cell r="P468">
            <v>0.311</v>
          </cell>
          <cell r="Q468">
            <v>0.311</v>
          </cell>
          <cell r="R468">
            <v>0.311</v>
          </cell>
          <cell r="S468">
            <v>0.311</v>
          </cell>
          <cell r="T468"/>
          <cell r="U468"/>
          <cell r="V468"/>
          <cell r="W468"/>
        </row>
        <row r="469">
          <cell r="A469" t="str">
            <v>ME PPO RX0000000091</v>
          </cell>
          <cell r="B469" t="str">
            <v>PPO</v>
          </cell>
          <cell r="C469" t="str">
            <v>ME</v>
          </cell>
          <cell r="D469">
            <v>92</v>
          </cell>
          <cell r="E469" t="str">
            <v>RX0000000091</v>
          </cell>
          <cell r="F469" t="str">
            <v>10/30/50 $100 DED</v>
          </cell>
          <cell r="G469" t="str">
            <v>20/60/150</v>
          </cell>
          <cell r="H469">
            <v>56.09</v>
          </cell>
          <cell r="I469">
            <v>0.57799999999999996</v>
          </cell>
          <cell r="J469">
            <v>0.57799999999999996</v>
          </cell>
          <cell r="K469">
            <v>0.57799999999999996</v>
          </cell>
          <cell r="L469">
            <v>0.57799999999999996</v>
          </cell>
          <cell r="M469">
            <v>0.57799999999999996</v>
          </cell>
          <cell r="N469">
            <v>0.57799999999999996</v>
          </cell>
          <cell r="O469">
            <v>0.57799999999999996</v>
          </cell>
          <cell r="P469"/>
          <cell r="Q469"/>
          <cell r="R469"/>
          <cell r="S469"/>
          <cell r="T469"/>
          <cell r="U469"/>
          <cell r="V469"/>
          <cell r="W469"/>
        </row>
        <row r="470">
          <cell r="A470" t="str">
            <v>ME PPO RX0000000101</v>
          </cell>
          <cell r="B470" t="str">
            <v>PPO</v>
          </cell>
          <cell r="C470" t="str">
            <v>ME</v>
          </cell>
          <cell r="D470" t="str">
            <v>2G</v>
          </cell>
          <cell r="E470" t="str">
            <v>RX0000000101</v>
          </cell>
          <cell r="F470" t="str">
            <v>$10/$15/$30</v>
          </cell>
          <cell r="G470" t="str">
            <v>$20/$30/$60</v>
          </cell>
          <cell r="H470">
            <v>72.5</v>
          </cell>
          <cell r="I470">
            <v>0.879</v>
          </cell>
          <cell r="J470">
            <v>0.879</v>
          </cell>
          <cell r="K470">
            <v>0.879</v>
          </cell>
          <cell r="L470">
            <v>0.879</v>
          </cell>
          <cell r="M470">
            <v>0.879</v>
          </cell>
          <cell r="N470">
            <v>0.879</v>
          </cell>
          <cell r="O470">
            <v>0.879</v>
          </cell>
          <cell r="P470">
            <v>0.879</v>
          </cell>
          <cell r="Q470">
            <v>0.879</v>
          </cell>
          <cell r="R470">
            <v>0.879</v>
          </cell>
          <cell r="S470">
            <v>0.879</v>
          </cell>
          <cell r="T470">
            <v>0.879</v>
          </cell>
          <cell r="U470">
            <v>0.879</v>
          </cell>
          <cell r="V470">
            <v>0.879</v>
          </cell>
          <cell r="W470">
            <v>0.84799999999999998</v>
          </cell>
        </row>
        <row r="471">
          <cell r="A471" t="str">
            <v>ME PPO RX0000000108</v>
          </cell>
          <cell r="B471" t="str">
            <v>PPO</v>
          </cell>
          <cell r="C471" t="str">
            <v>ME</v>
          </cell>
          <cell r="D471" t="str">
            <v>3G</v>
          </cell>
          <cell r="E471" t="str">
            <v>RX0000000108</v>
          </cell>
          <cell r="F471" t="str">
            <v>10/25/40</v>
          </cell>
          <cell r="G471" t="str">
            <v>20/50/120</v>
          </cell>
          <cell r="H471">
            <v>66.89</v>
          </cell>
          <cell r="I471">
            <v>0.72</v>
          </cell>
          <cell r="J471">
            <v>0.72</v>
          </cell>
          <cell r="K471">
            <v>0.72</v>
          </cell>
          <cell r="L471">
            <v>0.72</v>
          </cell>
          <cell r="M471">
            <v>0.72</v>
          </cell>
          <cell r="N471">
            <v>0.72</v>
          </cell>
          <cell r="O471">
            <v>0.72</v>
          </cell>
          <cell r="P471"/>
          <cell r="Q471"/>
          <cell r="R471"/>
          <cell r="S471"/>
          <cell r="T471"/>
          <cell r="U471"/>
          <cell r="V471"/>
          <cell r="W471"/>
        </row>
        <row r="472">
          <cell r="A472" t="str">
            <v>ME PPO RX0000000143</v>
          </cell>
          <cell r="B472" t="str">
            <v>PPO</v>
          </cell>
          <cell r="C472" t="str">
            <v>ME</v>
          </cell>
          <cell r="D472" t="str">
            <v>4Z</v>
          </cell>
          <cell r="E472" t="str">
            <v>RX0000000143</v>
          </cell>
          <cell r="F472" t="str">
            <v>$10/$25/$40</v>
          </cell>
          <cell r="G472" t="str">
            <v>$20/$50/$80</v>
          </cell>
          <cell r="H472">
            <v>67.05</v>
          </cell>
          <cell r="I472">
            <v>0.747</v>
          </cell>
          <cell r="J472">
            <v>0.747</v>
          </cell>
          <cell r="K472">
            <v>0.747</v>
          </cell>
          <cell r="L472">
            <v>0.747</v>
          </cell>
          <cell r="M472">
            <v>0.747</v>
          </cell>
          <cell r="N472">
            <v>0.747</v>
          </cell>
          <cell r="O472">
            <v>0.747</v>
          </cell>
          <cell r="P472">
            <v>0.747</v>
          </cell>
          <cell r="Q472">
            <v>0.747</v>
          </cell>
          <cell r="R472">
            <v>0.747</v>
          </cell>
          <cell r="S472">
            <v>0.747</v>
          </cell>
          <cell r="T472">
            <v>0.747</v>
          </cell>
          <cell r="U472">
            <v>0.747</v>
          </cell>
          <cell r="V472">
            <v>0.747</v>
          </cell>
          <cell r="W472">
            <v>0.72099999999999997</v>
          </cell>
        </row>
        <row r="473">
          <cell r="A473" t="str">
            <v>ME PPO RX0000000150</v>
          </cell>
          <cell r="B473" t="str">
            <v>PPO</v>
          </cell>
          <cell r="C473" t="str">
            <v>ME</v>
          </cell>
          <cell r="D473" t="str">
            <v>5I</v>
          </cell>
          <cell r="E473" t="str">
            <v>RX0000000150</v>
          </cell>
          <cell r="F473" t="str">
            <v>$10/$20/$40</v>
          </cell>
          <cell r="G473" t="str">
            <v>$20/$40/$80</v>
          </cell>
          <cell r="H473">
            <v>69.11</v>
          </cell>
          <cell r="I473">
            <v>0.78100000000000003</v>
          </cell>
          <cell r="J473">
            <v>0.78100000000000003</v>
          </cell>
          <cell r="K473">
            <v>0.78100000000000003</v>
          </cell>
          <cell r="L473">
            <v>0.78100000000000003</v>
          </cell>
          <cell r="M473"/>
          <cell r="N473"/>
          <cell r="O473"/>
          <cell r="P473"/>
          <cell r="Q473"/>
          <cell r="R473"/>
          <cell r="S473"/>
          <cell r="T473"/>
          <cell r="U473"/>
          <cell r="V473"/>
          <cell r="W473"/>
        </row>
        <row r="474">
          <cell r="A474" t="str">
            <v>ME PPO RX0000000160</v>
          </cell>
          <cell r="B474" t="str">
            <v>PPO</v>
          </cell>
          <cell r="C474" t="str">
            <v>ME</v>
          </cell>
          <cell r="D474" t="str">
            <v>5S</v>
          </cell>
          <cell r="E474" t="str">
            <v>RX0000000160</v>
          </cell>
          <cell r="F474" t="str">
            <v>$10/$30/$45</v>
          </cell>
          <cell r="G474" t="str">
            <v>$20/$60/$135</v>
          </cell>
          <cell r="H474">
            <v>64.3</v>
          </cell>
          <cell r="I474">
            <v>0.70799999999999996</v>
          </cell>
          <cell r="J474">
            <v>0.70799999999999996</v>
          </cell>
          <cell r="K474">
            <v>0.70799999999999996</v>
          </cell>
          <cell r="L474">
            <v>0.70799999999999996</v>
          </cell>
          <cell r="M474"/>
          <cell r="N474"/>
          <cell r="O474"/>
          <cell r="P474"/>
          <cell r="Q474"/>
          <cell r="R474"/>
          <cell r="S474"/>
          <cell r="T474"/>
          <cell r="U474"/>
          <cell r="V474"/>
          <cell r="W474"/>
        </row>
        <row r="475">
          <cell r="A475" t="str">
            <v>ME PPO RX0000000166</v>
          </cell>
          <cell r="B475" t="str">
            <v>PPO</v>
          </cell>
          <cell r="C475" t="str">
            <v>ME</v>
          </cell>
          <cell r="D475" t="str">
            <v>5Y</v>
          </cell>
          <cell r="E475" t="str">
            <v>RX0000000166</v>
          </cell>
          <cell r="F475" t="str">
            <v>$10/$30/$50</v>
          </cell>
          <cell r="G475" t="str">
            <v>$20/$60/100</v>
          </cell>
          <cell r="H475">
            <v>63.95</v>
          </cell>
          <cell r="I475">
            <v>0.69499999999999995</v>
          </cell>
          <cell r="J475">
            <v>0.69499999999999995</v>
          </cell>
          <cell r="K475">
            <v>0.69499999999999995</v>
          </cell>
          <cell r="L475">
            <v>0.69499999999999995</v>
          </cell>
          <cell r="M475"/>
          <cell r="N475"/>
          <cell r="O475"/>
          <cell r="P475"/>
          <cell r="Q475"/>
          <cell r="R475"/>
          <cell r="S475"/>
          <cell r="T475"/>
          <cell r="U475"/>
          <cell r="V475"/>
          <cell r="W475"/>
        </row>
        <row r="476">
          <cell r="A476" t="str">
            <v>ME PPO RX0000000167</v>
          </cell>
          <cell r="B476" t="str">
            <v>PPO</v>
          </cell>
          <cell r="C476" t="str">
            <v>ME</v>
          </cell>
          <cell r="D476" t="str">
            <v>5Z</v>
          </cell>
          <cell r="E476" t="str">
            <v>RX0000000167</v>
          </cell>
          <cell r="F476" t="str">
            <v>$15/$30/$50</v>
          </cell>
          <cell r="G476" t="str">
            <v>$30/$60/$150</v>
          </cell>
          <cell r="H476">
            <v>60.33</v>
          </cell>
          <cell r="I476">
            <v>0.65600000000000003</v>
          </cell>
          <cell r="J476">
            <v>0.65600000000000003</v>
          </cell>
          <cell r="K476">
            <v>0.65600000000000003</v>
          </cell>
          <cell r="L476">
            <v>0.65600000000000003</v>
          </cell>
          <cell r="M476">
            <v>0.65600000000000003</v>
          </cell>
          <cell r="N476">
            <v>0.65600000000000003</v>
          </cell>
          <cell r="O476">
            <v>0.65600000000000003</v>
          </cell>
          <cell r="P476">
            <v>0.65600000000000003</v>
          </cell>
          <cell r="Q476">
            <v>0.65600000000000003</v>
          </cell>
          <cell r="R476">
            <v>0.65600000000000003</v>
          </cell>
          <cell r="S476">
            <v>0.65600000000000003</v>
          </cell>
          <cell r="T476">
            <v>0.65600000000000003</v>
          </cell>
          <cell r="U476">
            <v>0.65600000000000003</v>
          </cell>
          <cell r="V476">
            <v>0.65600000000000003</v>
          </cell>
          <cell r="W476">
            <v>0.63300000000000001</v>
          </cell>
        </row>
        <row r="477">
          <cell r="A477" t="str">
            <v>ME PPO RX0000000184</v>
          </cell>
          <cell r="B477" t="str">
            <v>PPO</v>
          </cell>
          <cell r="C477" t="str">
            <v>ME</v>
          </cell>
          <cell r="D477" t="str">
            <v>6Q</v>
          </cell>
          <cell r="E477" t="str">
            <v>RX0000000184</v>
          </cell>
          <cell r="F477" t="str">
            <v>$10/$20/$35</v>
          </cell>
          <cell r="G477" t="str">
            <v>$10/$20/$35</v>
          </cell>
          <cell r="H477">
            <v>69.7</v>
          </cell>
          <cell r="I477">
            <v>0.76300000000000001</v>
          </cell>
          <cell r="J477">
            <v>0.76300000000000001</v>
          </cell>
          <cell r="K477">
            <v>0.76300000000000001</v>
          </cell>
          <cell r="L477">
            <v>0.76300000000000001</v>
          </cell>
          <cell r="M477"/>
          <cell r="N477"/>
          <cell r="O477"/>
          <cell r="P477"/>
          <cell r="Q477"/>
          <cell r="R477"/>
          <cell r="S477"/>
          <cell r="T477"/>
          <cell r="U477"/>
          <cell r="V477"/>
          <cell r="W477"/>
        </row>
        <row r="478">
          <cell r="A478" t="str">
            <v>ME PPO RX0000000186</v>
          </cell>
          <cell r="B478" t="str">
            <v>PPO</v>
          </cell>
          <cell r="C478" t="str">
            <v>ME</v>
          </cell>
          <cell r="D478" t="str">
            <v>6S</v>
          </cell>
          <cell r="E478" t="str">
            <v>RX0000000186</v>
          </cell>
          <cell r="F478" t="str">
            <v>$10/$35/$50</v>
          </cell>
          <cell r="G478" t="str">
            <v>$20/$70/$150</v>
          </cell>
          <cell r="H478">
            <v>61.81</v>
          </cell>
          <cell r="I478">
            <v>0.66700000000000004</v>
          </cell>
          <cell r="J478">
            <v>0.66700000000000004</v>
          </cell>
          <cell r="K478">
            <v>0.66700000000000004</v>
          </cell>
          <cell r="L478">
            <v>0.66700000000000004</v>
          </cell>
          <cell r="M478"/>
          <cell r="N478"/>
          <cell r="O478"/>
          <cell r="P478"/>
          <cell r="Q478"/>
          <cell r="R478"/>
          <cell r="S478"/>
          <cell r="T478"/>
          <cell r="U478"/>
          <cell r="V478"/>
          <cell r="W478"/>
        </row>
        <row r="479">
          <cell r="A479" t="str">
            <v>ME PPO RX0000000204</v>
          </cell>
          <cell r="B479" t="str">
            <v>PPO</v>
          </cell>
          <cell r="C479" t="str">
            <v>ME</v>
          </cell>
          <cell r="D479" t="str">
            <v>7K</v>
          </cell>
          <cell r="E479" t="str">
            <v>RX0000000204</v>
          </cell>
          <cell r="F479" t="str">
            <v>$15/$30/$50</v>
          </cell>
          <cell r="G479" t="str">
            <v>$30/$60/$100</v>
          </cell>
          <cell r="H479">
            <v>60.54</v>
          </cell>
          <cell r="I479">
            <v>0.65400000000000003</v>
          </cell>
          <cell r="J479">
            <v>0.65400000000000003</v>
          </cell>
          <cell r="K479">
            <v>0.65400000000000003</v>
          </cell>
          <cell r="L479">
            <v>0.65400000000000003</v>
          </cell>
          <cell r="M479">
            <v>0.65400000000000003</v>
          </cell>
          <cell r="N479">
            <v>0.65400000000000003</v>
          </cell>
          <cell r="O479">
            <v>0.65400000000000003</v>
          </cell>
          <cell r="P479">
            <v>0.65400000000000003</v>
          </cell>
          <cell r="Q479">
            <v>0.65400000000000003</v>
          </cell>
          <cell r="R479">
            <v>0.65400000000000003</v>
          </cell>
          <cell r="S479">
            <v>0.65400000000000003</v>
          </cell>
          <cell r="T479">
            <v>0.65400000000000003</v>
          </cell>
          <cell r="U479">
            <v>0.65400000000000003</v>
          </cell>
          <cell r="V479">
            <v>0.65400000000000003</v>
          </cell>
          <cell r="W479">
            <v>0.63100000000000001</v>
          </cell>
        </row>
        <row r="480">
          <cell r="A480" t="str">
            <v>ME PPO RX0000000205</v>
          </cell>
          <cell r="B480" t="str">
            <v>PPO</v>
          </cell>
          <cell r="C480" t="str">
            <v>ME</v>
          </cell>
          <cell r="D480" t="str">
            <v>7L</v>
          </cell>
          <cell r="E480" t="str">
            <v>RX0000000205</v>
          </cell>
          <cell r="F480" t="str">
            <v>$10/$35/$50</v>
          </cell>
          <cell r="G480" t="str">
            <v>$20/$70/$150</v>
          </cell>
          <cell r="H480">
            <v>47.85</v>
          </cell>
          <cell r="I480">
            <v>0.65800000000000003</v>
          </cell>
          <cell r="J480">
            <v>0.65800000000000003</v>
          </cell>
          <cell r="K480">
            <v>0.65800000000000003</v>
          </cell>
          <cell r="L480">
            <v>0.65800000000000003</v>
          </cell>
          <cell r="M480"/>
          <cell r="N480"/>
          <cell r="O480"/>
          <cell r="P480"/>
          <cell r="Q480"/>
          <cell r="R480"/>
          <cell r="S480"/>
          <cell r="T480"/>
          <cell r="U480"/>
          <cell r="V480"/>
          <cell r="W480"/>
        </row>
        <row r="481">
          <cell r="A481" t="str">
            <v>ME PPO RX0000000206</v>
          </cell>
          <cell r="B481" t="str">
            <v>PPO</v>
          </cell>
          <cell r="C481" t="str">
            <v>ME</v>
          </cell>
          <cell r="D481" t="str">
            <v>7M</v>
          </cell>
          <cell r="E481" t="str">
            <v>RX0000000206</v>
          </cell>
          <cell r="F481" t="str">
            <v>$20/$35/$50</v>
          </cell>
          <cell r="G481" t="str">
            <v>$40/$70/$150</v>
          </cell>
          <cell r="H481">
            <v>56.1</v>
          </cell>
          <cell r="I481">
            <v>0.60299999999999998</v>
          </cell>
          <cell r="J481">
            <v>0.60299999999999998</v>
          </cell>
          <cell r="K481">
            <v>0.60299999999999998</v>
          </cell>
          <cell r="L481">
            <v>0.60299999999999998</v>
          </cell>
          <cell r="M481"/>
          <cell r="N481"/>
          <cell r="O481"/>
          <cell r="P481"/>
          <cell r="Q481"/>
          <cell r="R481"/>
          <cell r="S481"/>
          <cell r="T481"/>
          <cell r="U481"/>
          <cell r="V481"/>
          <cell r="W481"/>
        </row>
        <row r="482">
          <cell r="A482" t="str">
            <v>ME PPO RX0000000214</v>
          </cell>
          <cell r="B482" t="str">
            <v>PPO</v>
          </cell>
          <cell r="C482" t="str">
            <v>ME</v>
          </cell>
          <cell r="D482" t="str">
            <v>7V</v>
          </cell>
          <cell r="E482" t="str">
            <v>RX0000000214</v>
          </cell>
          <cell r="F482" t="str">
            <v>$10/$25/$45</v>
          </cell>
          <cell r="G482" t="str">
            <v>$20/$50/$90</v>
          </cell>
          <cell r="H482">
            <v>66.459999999999994</v>
          </cell>
          <cell r="I482">
            <v>0.73299999999999998</v>
          </cell>
          <cell r="J482">
            <v>0.73299999999999998</v>
          </cell>
          <cell r="K482">
            <v>0.73299999999999998</v>
          </cell>
          <cell r="L482">
            <v>0.73299999999999998</v>
          </cell>
          <cell r="M482">
            <v>0.73299999999999998</v>
          </cell>
          <cell r="N482">
            <v>0.73299999999999998</v>
          </cell>
          <cell r="O482">
            <v>0.73299999999999998</v>
          </cell>
          <cell r="P482">
            <v>0.73299999999999998</v>
          </cell>
          <cell r="Q482">
            <v>0.73299999999999998</v>
          </cell>
          <cell r="R482">
            <v>0.73299999999999998</v>
          </cell>
          <cell r="S482">
            <v>0.73299999999999998</v>
          </cell>
          <cell r="T482">
            <v>0.73299999999999998</v>
          </cell>
          <cell r="U482">
            <v>0.73299999999999998</v>
          </cell>
          <cell r="V482">
            <v>0.73299999999999998</v>
          </cell>
          <cell r="W482">
            <v>0.70799999999999996</v>
          </cell>
        </row>
        <row r="483">
          <cell r="A483" t="str">
            <v>ME PPO RX0000000231</v>
          </cell>
          <cell r="B483" t="str">
            <v>PPO</v>
          </cell>
          <cell r="C483" t="str">
            <v>ME</v>
          </cell>
          <cell r="D483" t="str">
            <v>8O</v>
          </cell>
          <cell r="E483" t="str">
            <v>RX0000000231</v>
          </cell>
          <cell r="F483" t="str">
            <v>Copays Only</v>
          </cell>
          <cell r="G483" t="str">
            <v>010</v>
          </cell>
          <cell r="H483">
            <v>63.69</v>
          </cell>
          <cell r="I483">
            <v>0.68500000000000005</v>
          </cell>
          <cell r="J483">
            <v>0.68500000000000005</v>
          </cell>
          <cell r="K483">
            <v>0.68500000000000005</v>
          </cell>
          <cell r="L483">
            <v>0.68500000000000005</v>
          </cell>
          <cell r="M483">
            <v>0.68500000000000005</v>
          </cell>
          <cell r="N483">
            <v>0.68500000000000005</v>
          </cell>
          <cell r="O483">
            <v>0.68500000000000005</v>
          </cell>
          <cell r="P483"/>
          <cell r="Q483"/>
          <cell r="R483"/>
          <cell r="S483"/>
          <cell r="T483"/>
          <cell r="U483"/>
          <cell r="V483"/>
          <cell r="W483"/>
        </row>
        <row r="484">
          <cell r="A484" t="str">
            <v>ME PPO RX0000000235</v>
          </cell>
          <cell r="B484" t="str">
            <v>PPO</v>
          </cell>
          <cell r="C484" t="str">
            <v>ME</v>
          </cell>
          <cell r="D484" t="str">
            <v>8S</v>
          </cell>
          <cell r="E484" t="str">
            <v>RX0000000235</v>
          </cell>
          <cell r="F484" t="str">
            <v>$5/25% max $75/50% max $75</v>
          </cell>
          <cell r="G484" t="str">
            <v>$5/25% max $75/50% max $75</v>
          </cell>
          <cell r="H484">
            <v>63.39</v>
          </cell>
          <cell r="I484">
            <v>0.77</v>
          </cell>
          <cell r="J484">
            <v>0.77</v>
          </cell>
          <cell r="K484">
            <v>0.77</v>
          </cell>
          <cell r="L484">
            <v>0.77</v>
          </cell>
          <cell r="M484">
            <v>0.77</v>
          </cell>
          <cell r="N484">
            <v>0.77</v>
          </cell>
          <cell r="O484">
            <v>0.77</v>
          </cell>
          <cell r="P484">
            <v>0.77</v>
          </cell>
          <cell r="Q484">
            <v>0.77</v>
          </cell>
          <cell r="R484">
            <v>0.77</v>
          </cell>
          <cell r="S484">
            <v>0.77</v>
          </cell>
          <cell r="T484">
            <v>0.77</v>
          </cell>
          <cell r="U484">
            <v>0.77</v>
          </cell>
          <cell r="V484">
            <v>0.77</v>
          </cell>
          <cell r="W484">
            <v>0.77</v>
          </cell>
        </row>
        <row r="485">
          <cell r="A485" t="str">
            <v>ME PPO RX0000000236</v>
          </cell>
          <cell r="B485" t="str">
            <v>PPO</v>
          </cell>
          <cell r="C485" t="str">
            <v>ME</v>
          </cell>
          <cell r="D485" t="str">
            <v>8T</v>
          </cell>
          <cell r="E485" t="str">
            <v>RX0000000236</v>
          </cell>
          <cell r="F485" t="str">
            <v>$10/$25/$40 (excludes birth control)</v>
          </cell>
          <cell r="G485" t="str">
            <v>$10/$25/$40 (excludes birth control)</v>
          </cell>
          <cell r="H485">
            <v>64.89</v>
          </cell>
          <cell r="I485">
            <v>0.74099999999999999</v>
          </cell>
          <cell r="J485">
            <v>0.74099999999999999</v>
          </cell>
          <cell r="K485">
            <v>0.74099999999999999</v>
          </cell>
          <cell r="L485">
            <v>0.74099999999999999</v>
          </cell>
          <cell r="M485">
            <v>0.74099999999999999</v>
          </cell>
          <cell r="N485">
            <v>0.74099999999999999</v>
          </cell>
          <cell r="O485">
            <v>0.74099999999999999</v>
          </cell>
          <cell r="P485">
            <v>0.74099999999999999</v>
          </cell>
          <cell r="Q485">
            <v>0.74099999999999999</v>
          </cell>
          <cell r="R485">
            <v>0.74099999999999999</v>
          </cell>
          <cell r="S485">
            <v>0.74099999999999999</v>
          </cell>
          <cell r="T485">
            <v>0.74099999999999999</v>
          </cell>
          <cell r="U485">
            <v>0.74099999999999999</v>
          </cell>
          <cell r="V485">
            <v>0.74099999999999999</v>
          </cell>
          <cell r="W485">
            <v>0.74099999999999999</v>
          </cell>
        </row>
        <row r="486">
          <cell r="A486" t="str">
            <v>ME PPO RX0000000237</v>
          </cell>
          <cell r="B486" t="str">
            <v>PPO</v>
          </cell>
          <cell r="C486" t="str">
            <v>ME</v>
          </cell>
          <cell r="D486" t="str">
            <v>8U</v>
          </cell>
          <cell r="E486" t="str">
            <v>RX0000000237</v>
          </cell>
          <cell r="F486" t="str">
            <v>$10/$25/$40 (excludes birth control)</v>
          </cell>
          <cell r="G486" t="str">
            <v>$30/$75/$120 (excludes birth control)</v>
          </cell>
          <cell r="H486">
            <v>63.89</v>
          </cell>
          <cell r="I486">
            <v>0.70599999999999996</v>
          </cell>
          <cell r="J486">
            <v>0.70599999999999996</v>
          </cell>
          <cell r="K486">
            <v>0.70599999999999996</v>
          </cell>
          <cell r="L486">
            <v>0.70599999999999996</v>
          </cell>
          <cell r="M486">
            <v>0.70599999999999996</v>
          </cell>
          <cell r="N486">
            <v>0.70599999999999996</v>
          </cell>
          <cell r="O486">
            <v>0.70599999999999996</v>
          </cell>
          <cell r="P486">
            <v>0.70599999999999996</v>
          </cell>
          <cell r="Q486">
            <v>0.70599999999999996</v>
          </cell>
          <cell r="R486">
            <v>0.70599999999999996</v>
          </cell>
          <cell r="S486">
            <v>0.70599999999999996</v>
          </cell>
          <cell r="T486">
            <v>0.70599999999999996</v>
          </cell>
          <cell r="U486">
            <v>0.70599999999999996</v>
          </cell>
          <cell r="V486">
            <v>0.70599999999999996</v>
          </cell>
          <cell r="W486">
            <v>0.70599999999999996</v>
          </cell>
        </row>
        <row r="487">
          <cell r="A487" t="str">
            <v>ME PPO RX0000000238</v>
          </cell>
          <cell r="B487" t="str">
            <v>PPO</v>
          </cell>
          <cell r="C487" t="str">
            <v>ME</v>
          </cell>
          <cell r="D487" t="str">
            <v>8V</v>
          </cell>
          <cell r="E487" t="str">
            <v>RX0000000238</v>
          </cell>
          <cell r="F487" t="str">
            <v>$10/$25/$40 (excludes birth control)</v>
          </cell>
          <cell r="G487" t="str">
            <v>$20/$50/$120 (excludes birth control)</v>
          </cell>
          <cell r="H487">
            <v>64.62</v>
          </cell>
          <cell r="I487">
            <v>0.72799999999999998</v>
          </cell>
          <cell r="J487">
            <v>0.72799999999999998</v>
          </cell>
          <cell r="K487">
            <v>0.72799999999999998</v>
          </cell>
          <cell r="L487">
            <v>0.72799999999999998</v>
          </cell>
          <cell r="M487">
            <v>0.72799999999999998</v>
          </cell>
          <cell r="N487">
            <v>0.72799999999999998</v>
          </cell>
          <cell r="O487">
            <v>0.72799999999999998</v>
          </cell>
          <cell r="P487">
            <v>0.72799999999999998</v>
          </cell>
          <cell r="Q487">
            <v>0.72799999999999998</v>
          </cell>
          <cell r="R487">
            <v>0.72799999999999998</v>
          </cell>
          <cell r="S487">
            <v>0.72799999999999998</v>
          </cell>
          <cell r="T487">
            <v>0.72799999999999998</v>
          </cell>
          <cell r="U487">
            <v>0.72799999999999998</v>
          </cell>
          <cell r="V487">
            <v>0.72799999999999998</v>
          </cell>
          <cell r="W487">
            <v>0.70299999999999996</v>
          </cell>
        </row>
        <row r="488">
          <cell r="A488" t="str">
            <v>ME PPO RX0000000239</v>
          </cell>
          <cell r="B488" t="str">
            <v>PPO</v>
          </cell>
          <cell r="C488" t="str">
            <v>ME</v>
          </cell>
          <cell r="D488" t="str">
            <v>8W</v>
          </cell>
          <cell r="E488" t="str">
            <v>RX0000000239</v>
          </cell>
          <cell r="F488" t="str">
            <v>$10/$20/$30</v>
          </cell>
          <cell r="G488" t="str">
            <v>$20/$40/$60</v>
          </cell>
          <cell r="H488">
            <v>70.38</v>
          </cell>
          <cell r="I488">
            <v>0.82599999999999996</v>
          </cell>
          <cell r="J488">
            <v>0.82599999999999996</v>
          </cell>
          <cell r="K488">
            <v>0.82599999999999996</v>
          </cell>
          <cell r="L488">
            <v>0.82599999999999996</v>
          </cell>
          <cell r="M488">
            <v>0.82599999999999996</v>
          </cell>
          <cell r="N488">
            <v>0.82599999999999996</v>
          </cell>
          <cell r="O488">
            <v>0.82599999999999996</v>
          </cell>
          <cell r="P488">
            <v>0.82599999999999996</v>
          </cell>
          <cell r="Q488">
            <v>0.82599999999999996</v>
          </cell>
          <cell r="R488">
            <v>0.82599999999999996</v>
          </cell>
          <cell r="S488">
            <v>0.82599999999999996</v>
          </cell>
          <cell r="T488">
            <v>0.82599999999999996</v>
          </cell>
          <cell r="U488">
            <v>0.82599999999999996</v>
          </cell>
          <cell r="V488">
            <v>0.82599999999999996</v>
          </cell>
          <cell r="W488">
            <v>0.79700000000000004</v>
          </cell>
        </row>
        <row r="489">
          <cell r="A489" t="str">
            <v>ME PPO RX0000000240</v>
          </cell>
          <cell r="B489" t="str">
            <v>PPO</v>
          </cell>
          <cell r="C489" t="str">
            <v>ME</v>
          </cell>
          <cell r="D489" t="str">
            <v>8X</v>
          </cell>
          <cell r="E489" t="str">
            <v>RX0000000240</v>
          </cell>
          <cell r="F489" t="str">
            <v>$6/$20/$30</v>
          </cell>
          <cell r="G489" t="str">
            <v>$12/$30/$40</v>
          </cell>
          <cell r="H489">
            <v>72.680000000000007</v>
          </cell>
          <cell r="I489">
            <v>0.88800000000000001</v>
          </cell>
          <cell r="J489">
            <v>0.88800000000000001</v>
          </cell>
          <cell r="K489">
            <v>0.88800000000000001</v>
          </cell>
          <cell r="L489">
            <v>0.88800000000000001</v>
          </cell>
          <cell r="M489">
            <v>0.88800000000000001</v>
          </cell>
          <cell r="N489">
            <v>0.88800000000000001</v>
          </cell>
          <cell r="O489">
            <v>0.88800000000000001</v>
          </cell>
          <cell r="P489">
            <v>0.88800000000000001</v>
          </cell>
          <cell r="Q489">
            <v>0.88800000000000001</v>
          </cell>
          <cell r="R489">
            <v>0.88800000000000001</v>
          </cell>
          <cell r="S489">
            <v>0.88800000000000001</v>
          </cell>
          <cell r="T489">
            <v>0.88800000000000001</v>
          </cell>
          <cell r="U489">
            <v>0.88800000000000001</v>
          </cell>
          <cell r="V489">
            <v>0.88800000000000001</v>
          </cell>
          <cell r="W489">
            <v>0.85699999999999998</v>
          </cell>
        </row>
        <row r="490">
          <cell r="A490" t="str">
            <v>ME PPO RX0000000243</v>
          </cell>
          <cell r="B490" t="str">
            <v>PPO</v>
          </cell>
          <cell r="C490" t="str">
            <v>ME</v>
          </cell>
          <cell r="D490" t="str">
            <v>9A</v>
          </cell>
          <cell r="E490" t="str">
            <v>RX0000000243</v>
          </cell>
          <cell r="F490" t="str">
            <v>$0/$30/$30</v>
          </cell>
          <cell r="G490" t="str">
            <v>$0/$30/$50</v>
          </cell>
          <cell r="H490">
            <v>74.56</v>
          </cell>
          <cell r="I490">
            <v>0.86899999999999999</v>
          </cell>
          <cell r="J490">
            <v>0.86899999999999999</v>
          </cell>
          <cell r="K490">
            <v>0.86899999999999999</v>
          </cell>
          <cell r="L490">
            <v>0.86899999999999999</v>
          </cell>
          <cell r="M490">
            <v>0.86899999999999999</v>
          </cell>
          <cell r="N490">
            <v>0.86899999999999999</v>
          </cell>
          <cell r="O490">
            <v>0.86899999999999999</v>
          </cell>
          <cell r="P490">
            <v>0.86899999999999999</v>
          </cell>
          <cell r="Q490">
            <v>0.86899999999999999</v>
          </cell>
          <cell r="R490">
            <v>0.86899999999999999</v>
          </cell>
          <cell r="S490">
            <v>0.86899999999999999</v>
          </cell>
          <cell r="T490">
            <v>0.86899999999999999</v>
          </cell>
          <cell r="U490">
            <v>0.86899999999999999</v>
          </cell>
          <cell r="V490">
            <v>0.86899999999999999</v>
          </cell>
          <cell r="W490">
            <v>0.86899999999999999</v>
          </cell>
        </row>
        <row r="491">
          <cell r="A491" t="str">
            <v>ME PPO RX0000000244</v>
          </cell>
          <cell r="B491" t="str">
            <v>PPO</v>
          </cell>
          <cell r="C491" t="str">
            <v>ME</v>
          </cell>
          <cell r="D491" t="str">
            <v>9B</v>
          </cell>
          <cell r="E491" t="str">
            <v>RX0000000244</v>
          </cell>
          <cell r="F491" t="str">
            <v>$15/$30/$45</v>
          </cell>
          <cell r="G491" t="str">
            <v>$15/$30/$45</v>
          </cell>
          <cell r="H491">
            <v>63.02</v>
          </cell>
          <cell r="I491">
            <v>0.67300000000000004</v>
          </cell>
          <cell r="J491">
            <v>0.67300000000000004</v>
          </cell>
          <cell r="K491">
            <v>0.67300000000000004</v>
          </cell>
          <cell r="L491">
            <v>0.67300000000000004</v>
          </cell>
          <cell r="M491">
            <v>0.67300000000000004</v>
          </cell>
          <cell r="N491">
            <v>0.67300000000000004</v>
          </cell>
          <cell r="O491">
            <v>0.67300000000000004</v>
          </cell>
          <cell r="P491">
            <v>0.67300000000000004</v>
          </cell>
          <cell r="Q491">
            <v>0.67300000000000004</v>
          </cell>
          <cell r="R491">
            <v>0.67300000000000004</v>
          </cell>
          <cell r="S491">
            <v>0.67300000000000004</v>
          </cell>
          <cell r="T491">
            <v>0.67300000000000004</v>
          </cell>
          <cell r="U491">
            <v>0.67300000000000004</v>
          </cell>
          <cell r="V491">
            <v>0.67300000000000004</v>
          </cell>
          <cell r="W491">
            <v>0.67300000000000004</v>
          </cell>
        </row>
        <row r="492">
          <cell r="A492" t="str">
            <v>ME PPO RX0000000247</v>
          </cell>
          <cell r="B492" t="str">
            <v>PPO</v>
          </cell>
          <cell r="C492" t="str">
            <v>ME</v>
          </cell>
          <cell r="D492" t="str">
            <v>9E</v>
          </cell>
          <cell r="E492" t="str">
            <v>RX0000000247</v>
          </cell>
          <cell r="F492" t="str">
            <v>$0/$0/$0</v>
          </cell>
          <cell r="G492" t="str">
            <v>20%/20%/20%</v>
          </cell>
          <cell r="H492" t="str">
            <v>HDHP</v>
          </cell>
          <cell r="I492">
            <v>0.59</v>
          </cell>
          <cell r="J492">
            <v>0.59</v>
          </cell>
          <cell r="K492">
            <v>0.59</v>
          </cell>
          <cell r="L492">
            <v>0.59</v>
          </cell>
          <cell r="M492">
            <v>0.59</v>
          </cell>
          <cell r="N492">
            <v>0.59</v>
          </cell>
          <cell r="O492">
            <v>0.59</v>
          </cell>
          <cell r="P492">
            <v>0.59</v>
          </cell>
          <cell r="Q492">
            <v>0.59</v>
          </cell>
          <cell r="R492">
            <v>0.59</v>
          </cell>
          <cell r="S492">
            <v>0.59</v>
          </cell>
          <cell r="T492">
            <v>0.59</v>
          </cell>
          <cell r="U492">
            <v>0.59</v>
          </cell>
          <cell r="V492">
            <v>0.59</v>
          </cell>
          <cell r="W492">
            <v>0.59</v>
          </cell>
        </row>
        <row r="493">
          <cell r="A493" t="str">
            <v>ME PPO RX0000000249</v>
          </cell>
          <cell r="B493" t="str">
            <v>PPO</v>
          </cell>
          <cell r="C493" t="str">
            <v>ME</v>
          </cell>
          <cell r="D493" t="str">
            <v>9G</v>
          </cell>
          <cell r="E493" t="str">
            <v>RX0000000249</v>
          </cell>
          <cell r="F493" t="str">
            <v>$0/$0/$0</v>
          </cell>
          <cell r="G493" t="str">
            <v>20%/20%/20%</v>
          </cell>
          <cell r="H493" t="str">
            <v>HDHP</v>
          </cell>
          <cell r="I493">
            <v>0.50900000000000001</v>
          </cell>
          <cell r="J493">
            <v>0.50900000000000001</v>
          </cell>
          <cell r="K493">
            <v>0.50900000000000001</v>
          </cell>
          <cell r="L493">
            <v>0.50900000000000001</v>
          </cell>
          <cell r="M493">
            <v>0.50900000000000001</v>
          </cell>
          <cell r="N493">
            <v>0.50900000000000001</v>
          </cell>
          <cell r="O493">
            <v>0.50900000000000001</v>
          </cell>
          <cell r="P493">
            <v>0.50900000000000001</v>
          </cell>
          <cell r="Q493">
            <v>0.50900000000000001</v>
          </cell>
          <cell r="R493">
            <v>0.50900000000000001</v>
          </cell>
          <cell r="S493">
            <v>0.50900000000000001</v>
          </cell>
          <cell r="T493">
            <v>0.50900000000000001</v>
          </cell>
          <cell r="U493">
            <v>0.50900000000000001</v>
          </cell>
          <cell r="V493">
            <v>0.50900000000000001</v>
          </cell>
          <cell r="W493">
            <v>0.50900000000000001</v>
          </cell>
        </row>
        <row r="494">
          <cell r="A494" t="str">
            <v>ME PPO RX0000000257</v>
          </cell>
          <cell r="B494" t="str">
            <v>PPO</v>
          </cell>
          <cell r="C494" t="str">
            <v>ME</v>
          </cell>
          <cell r="D494" t="str">
            <v>9O</v>
          </cell>
          <cell r="E494" t="str">
            <v>RX0000000257</v>
          </cell>
          <cell r="F494" t="str">
            <v>$5/$20/$35</v>
          </cell>
          <cell r="G494" t="str">
            <v>$5/$20/$35</v>
          </cell>
          <cell r="H494">
            <v>73.349999999999994</v>
          </cell>
          <cell r="I494">
            <v>0.88400000000000001</v>
          </cell>
          <cell r="J494">
            <v>0.88400000000000001</v>
          </cell>
          <cell r="K494">
            <v>0.88400000000000001</v>
          </cell>
          <cell r="L494">
            <v>0.88400000000000001</v>
          </cell>
          <cell r="M494">
            <v>0.88400000000000001</v>
          </cell>
          <cell r="N494">
            <v>0.88400000000000001</v>
          </cell>
          <cell r="O494">
            <v>0.88400000000000001</v>
          </cell>
          <cell r="P494">
            <v>0.88400000000000001</v>
          </cell>
          <cell r="Q494">
            <v>0.88400000000000001</v>
          </cell>
          <cell r="R494">
            <v>0.88400000000000001</v>
          </cell>
          <cell r="S494">
            <v>0.88400000000000001</v>
          </cell>
          <cell r="T494">
            <v>0.88400000000000001</v>
          </cell>
          <cell r="U494">
            <v>0.88400000000000001</v>
          </cell>
          <cell r="V494">
            <v>0.88400000000000001</v>
          </cell>
          <cell r="W494">
            <v>0.88400000000000001</v>
          </cell>
        </row>
        <row r="495">
          <cell r="A495" t="str">
            <v>ME PPO RX0000000259</v>
          </cell>
          <cell r="B495" t="str">
            <v>PPO</v>
          </cell>
          <cell r="C495" t="str">
            <v>ME</v>
          </cell>
          <cell r="D495" t="str">
            <v>9Q</v>
          </cell>
          <cell r="E495" t="str">
            <v>RX0000000259</v>
          </cell>
          <cell r="F495" t="str">
            <v>$20/$20/$20</v>
          </cell>
          <cell r="G495" t="str">
            <v>$40/$40/$40</v>
          </cell>
          <cell r="H495">
            <v>71.87</v>
          </cell>
          <cell r="I495">
            <v>0.83399999999999996</v>
          </cell>
          <cell r="J495">
            <v>0.83399999999999996</v>
          </cell>
          <cell r="K495">
            <v>0.83399999999999996</v>
          </cell>
          <cell r="L495">
            <v>0.83399999999999996</v>
          </cell>
          <cell r="M495">
            <v>0.83399999999999996</v>
          </cell>
          <cell r="N495">
            <v>0.83399999999999996</v>
          </cell>
          <cell r="O495">
            <v>0.83399999999999996</v>
          </cell>
          <cell r="P495">
            <v>0.83399999999999996</v>
          </cell>
          <cell r="Q495">
            <v>0.83399999999999996</v>
          </cell>
          <cell r="R495">
            <v>0.83399999999999996</v>
          </cell>
          <cell r="S495">
            <v>0.83399999999999996</v>
          </cell>
          <cell r="T495">
            <v>0.83399999999999996</v>
          </cell>
          <cell r="U495">
            <v>0.83399999999999996</v>
          </cell>
          <cell r="V495">
            <v>0.83399999999999996</v>
          </cell>
          <cell r="W495">
            <v>0.80500000000000005</v>
          </cell>
        </row>
        <row r="496">
          <cell r="A496" t="str">
            <v>ME PPO RX0000000260</v>
          </cell>
          <cell r="B496" t="str">
            <v>PPO</v>
          </cell>
          <cell r="C496" t="str">
            <v>ME</v>
          </cell>
          <cell r="D496" t="str">
            <v>9R</v>
          </cell>
          <cell r="E496" t="str">
            <v>RX0000000260</v>
          </cell>
          <cell r="F496" t="str">
            <v>$10/$30/$60</v>
          </cell>
          <cell r="G496" t="str">
            <v>$20/$60/$180</v>
          </cell>
          <cell r="H496">
            <v>62.5</v>
          </cell>
          <cell r="I496">
            <v>0.67100000000000004</v>
          </cell>
          <cell r="J496">
            <v>0.67100000000000004</v>
          </cell>
          <cell r="K496">
            <v>0.67100000000000004</v>
          </cell>
          <cell r="L496">
            <v>0.67100000000000004</v>
          </cell>
          <cell r="M496">
            <v>0.67100000000000004</v>
          </cell>
          <cell r="N496">
            <v>0.67100000000000004</v>
          </cell>
          <cell r="O496">
            <v>0.67100000000000004</v>
          </cell>
          <cell r="P496">
            <v>0.67100000000000004</v>
          </cell>
          <cell r="Q496">
            <v>0.67100000000000004</v>
          </cell>
          <cell r="R496">
            <v>0.67100000000000004</v>
          </cell>
          <cell r="S496">
            <v>0.67100000000000004</v>
          </cell>
          <cell r="T496">
            <v>0.67100000000000004</v>
          </cell>
          <cell r="U496">
            <v>0.67100000000000004</v>
          </cell>
          <cell r="V496">
            <v>0.67100000000000004</v>
          </cell>
          <cell r="W496">
            <v>0.64800000000000002</v>
          </cell>
        </row>
        <row r="497">
          <cell r="A497" t="str">
            <v>ME PPO RX0000000261</v>
          </cell>
          <cell r="B497" t="str">
            <v>PPO</v>
          </cell>
          <cell r="C497" t="str">
            <v>ME</v>
          </cell>
          <cell r="D497" t="str">
            <v>9S</v>
          </cell>
          <cell r="E497" t="str">
            <v>RX0000000261</v>
          </cell>
          <cell r="F497" t="str">
            <v>$15/50%/50%</v>
          </cell>
          <cell r="G497" t="str">
            <v>$30/50%/50%</v>
          </cell>
          <cell r="H497">
            <v>27.68</v>
          </cell>
          <cell r="I497">
            <v>0.313</v>
          </cell>
          <cell r="J497">
            <v>0.313</v>
          </cell>
          <cell r="K497">
            <v>0.313</v>
          </cell>
          <cell r="L497">
            <v>0.313</v>
          </cell>
          <cell r="M497">
            <v>0.313</v>
          </cell>
          <cell r="N497">
            <v>0.313</v>
          </cell>
          <cell r="O497">
            <v>0.313</v>
          </cell>
          <cell r="P497">
            <v>0.313</v>
          </cell>
          <cell r="Q497">
            <v>0.313</v>
          </cell>
          <cell r="R497">
            <v>0.313</v>
          </cell>
          <cell r="S497">
            <v>0.313</v>
          </cell>
          <cell r="T497">
            <v>0.313</v>
          </cell>
          <cell r="U497">
            <v>0.313</v>
          </cell>
          <cell r="V497">
            <v>0.313</v>
          </cell>
          <cell r="W497">
            <v>0.313</v>
          </cell>
        </row>
        <row r="498">
          <cell r="A498" t="str">
            <v>ME PPO RX0000000262</v>
          </cell>
          <cell r="B498" t="str">
            <v>PPO</v>
          </cell>
          <cell r="C498" t="str">
            <v>ME</v>
          </cell>
          <cell r="D498" t="str">
            <v>9T</v>
          </cell>
          <cell r="E498" t="str">
            <v>RX0000000262</v>
          </cell>
          <cell r="F498" t="str">
            <v>$10/$25/$45</v>
          </cell>
          <cell r="G498" t="str">
            <v>$20/$50/$90</v>
          </cell>
          <cell r="H498">
            <v>62.05</v>
          </cell>
          <cell r="I498">
            <v>0.68</v>
          </cell>
          <cell r="J498">
            <v>0.68</v>
          </cell>
          <cell r="K498">
            <v>0.68</v>
          </cell>
          <cell r="L498">
            <v>0.68</v>
          </cell>
          <cell r="M498">
            <v>0.68</v>
          </cell>
          <cell r="N498">
            <v>0.68</v>
          </cell>
          <cell r="O498">
            <v>0.68</v>
          </cell>
          <cell r="P498">
            <v>0.68</v>
          </cell>
          <cell r="Q498">
            <v>0.68</v>
          </cell>
          <cell r="R498">
            <v>0.68</v>
          </cell>
          <cell r="S498">
            <v>0.68</v>
          </cell>
          <cell r="T498">
            <v>0.68</v>
          </cell>
          <cell r="U498">
            <v>0.68</v>
          </cell>
          <cell r="V498">
            <v>0.68</v>
          </cell>
          <cell r="W498">
            <v>0.65600000000000003</v>
          </cell>
        </row>
        <row r="499">
          <cell r="A499" t="str">
            <v>ME PPO RX0000000263</v>
          </cell>
          <cell r="B499" t="str">
            <v>PPO</v>
          </cell>
          <cell r="C499" t="str">
            <v>ME</v>
          </cell>
          <cell r="D499" t="str">
            <v>9U</v>
          </cell>
          <cell r="E499" t="str">
            <v>RX0000000263</v>
          </cell>
          <cell r="F499" t="str">
            <v>$10/$25/$40</v>
          </cell>
          <cell r="G499" t="str">
            <v>$20/$50/$120</v>
          </cell>
          <cell r="H499">
            <v>58.45</v>
          </cell>
          <cell r="I499">
            <v>0.64500000000000002</v>
          </cell>
          <cell r="J499">
            <v>0.64500000000000002</v>
          </cell>
          <cell r="K499">
            <v>0.64500000000000002</v>
          </cell>
          <cell r="L499">
            <v>0.64500000000000002</v>
          </cell>
          <cell r="M499">
            <v>0.64500000000000002</v>
          </cell>
          <cell r="N499">
            <v>0.64500000000000002</v>
          </cell>
          <cell r="O499">
            <v>0.64500000000000002</v>
          </cell>
          <cell r="P499">
            <v>0.64500000000000002</v>
          </cell>
          <cell r="Q499">
            <v>0.64500000000000002</v>
          </cell>
          <cell r="R499">
            <v>0.64500000000000002</v>
          </cell>
          <cell r="S499">
            <v>0.64500000000000002</v>
          </cell>
          <cell r="T499">
            <v>0.64500000000000002</v>
          </cell>
          <cell r="U499">
            <v>0.64500000000000002</v>
          </cell>
          <cell r="V499">
            <v>0.64500000000000002</v>
          </cell>
          <cell r="W499">
            <v>0.623</v>
          </cell>
        </row>
        <row r="500">
          <cell r="A500" t="str">
            <v>ME PPO RX0000000264</v>
          </cell>
          <cell r="B500" t="str">
            <v>PPO</v>
          </cell>
          <cell r="C500" t="str">
            <v>ME</v>
          </cell>
          <cell r="D500" t="str">
            <v>9V</v>
          </cell>
          <cell r="E500" t="str">
            <v>RX0000000264</v>
          </cell>
          <cell r="F500" t="str">
            <v>$10/$25/$40</v>
          </cell>
          <cell r="G500" t="str">
            <v>$20/$50/$120</v>
          </cell>
          <cell r="H500">
            <v>51.01</v>
          </cell>
          <cell r="I500">
            <v>0.56999999999999995</v>
          </cell>
          <cell r="J500">
            <v>0.56999999999999995</v>
          </cell>
          <cell r="K500">
            <v>0.56999999999999995</v>
          </cell>
          <cell r="L500">
            <v>0.56999999999999995</v>
          </cell>
          <cell r="M500">
            <v>0.56999999999999995</v>
          </cell>
          <cell r="N500">
            <v>0.56999999999999995</v>
          </cell>
          <cell r="O500">
            <v>0.56999999999999995</v>
          </cell>
          <cell r="P500">
            <v>0.56999999999999995</v>
          </cell>
          <cell r="Q500">
            <v>0.56999999999999995</v>
          </cell>
          <cell r="R500">
            <v>0.56999999999999995</v>
          </cell>
          <cell r="S500">
            <v>0.56999999999999995</v>
          </cell>
          <cell r="T500">
            <v>0.56999999999999995</v>
          </cell>
          <cell r="U500">
            <v>0.56999999999999995</v>
          </cell>
          <cell r="V500">
            <v>0.56999999999999995</v>
          </cell>
          <cell r="W500">
            <v>0.55000000000000004</v>
          </cell>
        </row>
        <row r="501">
          <cell r="A501" t="str">
            <v>ME PPO RX0000000265</v>
          </cell>
          <cell r="B501" t="str">
            <v>PPO</v>
          </cell>
          <cell r="C501" t="str">
            <v>ME</v>
          </cell>
          <cell r="D501" t="str">
            <v>9W</v>
          </cell>
          <cell r="E501" t="str">
            <v>RX0000000265</v>
          </cell>
          <cell r="F501" t="str">
            <v>$10/$35/$50</v>
          </cell>
          <cell r="G501" t="str">
            <v>$20/$70/$150</v>
          </cell>
          <cell r="H501">
            <v>47.85</v>
          </cell>
          <cell r="I501">
            <v>0.52700000000000002</v>
          </cell>
          <cell r="J501">
            <v>0.52700000000000002</v>
          </cell>
          <cell r="K501">
            <v>0.52700000000000002</v>
          </cell>
          <cell r="L501">
            <v>0.52700000000000002</v>
          </cell>
          <cell r="M501">
            <v>0.52700000000000002</v>
          </cell>
          <cell r="N501">
            <v>0.52700000000000002</v>
          </cell>
          <cell r="O501">
            <v>0.52700000000000002</v>
          </cell>
          <cell r="P501">
            <v>0.52700000000000002</v>
          </cell>
          <cell r="Q501">
            <v>0.52700000000000002</v>
          </cell>
          <cell r="R501">
            <v>0.52700000000000002</v>
          </cell>
          <cell r="S501">
            <v>0.52700000000000002</v>
          </cell>
          <cell r="T501">
            <v>0.52700000000000002</v>
          </cell>
          <cell r="U501">
            <v>0.52700000000000002</v>
          </cell>
          <cell r="V501">
            <v>0.52700000000000002</v>
          </cell>
          <cell r="W501">
            <v>0.50900000000000001</v>
          </cell>
        </row>
        <row r="502">
          <cell r="A502" t="str">
            <v>ME PPO RX0000000266</v>
          </cell>
          <cell r="B502" t="str">
            <v>PPO</v>
          </cell>
          <cell r="C502" t="str">
            <v>ME</v>
          </cell>
          <cell r="D502" t="str">
            <v>9X</v>
          </cell>
          <cell r="E502" t="str">
            <v>RX0000000266</v>
          </cell>
          <cell r="F502" t="str">
            <v>$10/$25/$40</v>
          </cell>
          <cell r="G502" t="str">
            <v>$20/$50/$120</v>
          </cell>
          <cell r="H502">
            <v>58.45</v>
          </cell>
          <cell r="I502">
            <v>0.64500000000000002</v>
          </cell>
          <cell r="J502">
            <v>0.64500000000000002</v>
          </cell>
          <cell r="K502">
            <v>0.64500000000000002</v>
          </cell>
          <cell r="L502">
            <v>0.64500000000000002</v>
          </cell>
          <cell r="M502">
            <v>0.64500000000000002</v>
          </cell>
          <cell r="N502">
            <v>0.64500000000000002</v>
          </cell>
          <cell r="O502">
            <v>0.64500000000000002</v>
          </cell>
          <cell r="P502">
            <v>0.64500000000000002</v>
          </cell>
          <cell r="Q502">
            <v>0.64500000000000002</v>
          </cell>
          <cell r="R502">
            <v>0.64500000000000002</v>
          </cell>
          <cell r="S502">
            <v>0.64500000000000002</v>
          </cell>
          <cell r="T502">
            <v>0.64500000000000002</v>
          </cell>
          <cell r="U502">
            <v>0.64500000000000002</v>
          </cell>
          <cell r="V502">
            <v>0.64500000000000002</v>
          </cell>
          <cell r="W502">
            <v>0.623</v>
          </cell>
        </row>
        <row r="503">
          <cell r="A503" t="str">
            <v>ME PPO RX0000000280</v>
          </cell>
          <cell r="B503" t="str">
            <v>PPO</v>
          </cell>
          <cell r="C503" t="str">
            <v>ME</v>
          </cell>
          <cell r="D503" t="str">
            <v>C3</v>
          </cell>
          <cell r="E503" t="str">
            <v>RX0000000280</v>
          </cell>
          <cell r="F503" t="str">
            <v>$10/$25/$40</v>
          </cell>
          <cell r="G503" t="str">
            <v>$20/$50/$120</v>
          </cell>
          <cell r="H503">
            <v>66.89</v>
          </cell>
          <cell r="I503">
            <v>0.746</v>
          </cell>
          <cell r="J503">
            <v>0.746</v>
          </cell>
          <cell r="K503">
            <v>0.746</v>
          </cell>
          <cell r="L503">
            <v>0.746</v>
          </cell>
          <cell r="M503">
            <v>0.746</v>
          </cell>
          <cell r="N503">
            <v>0.746</v>
          </cell>
          <cell r="O503">
            <v>0.746</v>
          </cell>
          <cell r="P503">
            <v>0.746</v>
          </cell>
          <cell r="Q503">
            <v>0.746</v>
          </cell>
          <cell r="R503">
            <v>0.746</v>
          </cell>
          <cell r="S503">
            <v>0.746</v>
          </cell>
          <cell r="T503">
            <v>0.746</v>
          </cell>
          <cell r="U503">
            <v>0.746</v>
          </cell>
          <cell r="V503">
            <v>0.746</v>
          </cell>
          <cell r="W503">
            <v>0.72</v>
          </cell>
        </row>
        <row r="504">
          <cell r="A504" t="str">
            <v>ME PPO RX0000000306</v>
          </cell>
          <cell r="B504" t="str">
            <v>PPO</v>
          </cell>
          <cell r="C504" t="str">
            <v>ME</v>
          </cell>
          <cell r="D504" t="str">
            <v>EA</v>
          </cell>
          <cell r="E504" t="str">
            <v>RX0000000306</v>
          </cell>
          <cell r="F504" t="str">
            <v>5/20/30/50</v>
          </cell>
          <cell r="G504" t="str">
            <v>10/40/60/150</v>
          </cell>
          <cell r="H504">
            <v>57.31</v>
          </cell>
          <cell r="I504">
            <v>0.61899999999999999</v>
          </cell>
          <cell r="J504">
            <v>0.61899999999999999</v>
          </cell>
          <cell r="K504">
            <v>0.61899999999999999</v>
          </cell>
          <cell r="L504">
            <v>0.61899999999999999</v>
          </cell>
          <cell r="M504">
            <v>0.61899999999999999</v>
          </cell>
          <cell r="N504">
            <v>0.61899999999999999</v>
          </cell>
          <cell r="O504">
            <v>0.61899999999999999</v>
          </cell>
          <cell r="P504"/>
          <cell r="Q504"/>
          <cell r="R504"/>
          <cell r="S504"/>
          <cell r="T504"/>
          <cell r="U504"/>
          <cell r="V504"/>
          <cell r="W504"/>
        </row>
        <row r="505">
          <cell r="A505" t="str">
            <v>ME PPO RX0000000307</v>
          </cell>
          <cell r="B505" t="str">
            <v>PPO</v>
          </cell>
          <cell r="C505" t="str">
            <v>ME</v>
          </cell>
          <cell r="D505" t="str">
            <v>EB</v>
          </cell>
          <cell r="E505" t="str">
            <v>RX0000000307</v>
          </cell>
          <cell r="F505" t="str">
            <v>5/15/30/50</v>
          </cell>
          <cell r="G505" t="str">
            <v>10/30/60/150</v>
          </cell>
          <cell r="H505">
            <v>59.73</v>
          </cell>
          <cell r="I505">
            <v>0.66500000000000004</v>
          </cell>
          <cell r="J505">
            <v>0.66500000000000004</v>
          </cell>
          <cell r="K505">
            <v>0.66500000000000004</v>
          </cell>
          <cell r="L505">
            <v>0.66500000000000004</v>
          </cell>
          <cell r="M505">
            <v>0.66500000000000004</v>
          </cell>
          <cell r="N505">
            <v>0.66500000000000004</v>
          </cell>
          <cell r="O505">
            <v>0.66500000000000004</v>
          </cell>
          <cell r="P505"/>
          <cell r="Q505"/>
          <cell r="R505"/>
          <cell r="S505"/>
          <cell r="T505"/>
          <cell r="U505"/>
          <cell r="V505"/>
          <cell r="W505"/>
        </row>
        <row r="506">
          <cell r="A506" t="str">
            <v>ME PPO RX0000000308</v>
          </cell>
          <cell r="B506" t="str">
            <v>PPO</v>
          </cell>
          <cell r="C506" t="str">
            <v>ME</v>
          </cell>
          <cell r="D506" t="str">
            <v>EC</v>
          </cell>
          <cell r="E506" t="str">
            <v>RX0000000308</v>
          </cell>
          <cell r="F506" t="str">
            <v>5/15/35/50</v>
          </cell>
          <cell r="G506" t="str">
            <v>10/30/70/150</v>
          </cell>
          <cell r="H506">
            <v>58.06</v>
          </cell>
          <cell r="I506">
            <v>0.623</v>
          </cell>
          <cell r="J506">
            <v>0.623</v>
          </cell>
          <cell r="K506">
            <v>0.623</v>
          </cell>
          <cell r="L506">
            <v>0.623</v>
          </cell>
          <cell r="M506">
            <v>0.623</v>
          </cell>
          <cell r="N506">
            <v>0.623</v>
          </cell>
          <cell r="O506">
            <v>0.623</v>
          </cell>
          <cell r="P506"/>
          <cell r="Q506"/>
          <cell r="R506"/>
          <cell r="S506"/>
          <cell r="T506"/>
          <cell r="U506"/>
          <cell r="V506"/>
          <cell r="W506"/>
        </row>
        <row r="507">
          <cell r="A507" t="str">
            <v>ME PPO RX0000000309</v>
          </cell>
          <cell r="B507" t="str">
            <v>PPO</v>
          </cell>
          <cell r="C507" t="str">
            <v>ME</v>
          </cell>
          <cell r="D507" t="str">
            <v>ED</v>
          </cell>
          <cell r="E507" t="str">
            <v>RX0000000309</v>
          </cell>
          <cell r="F507" t="str">
            <v>5/15/25/40</v>
          </cell>
          <cell r="G507" t="str">
            <v>10/30/50/120</v>
          </cell>
          <cell r="H507">
            <v>62.77</v>
          </cell>
          <cell r="I507">
            <v>0.69599999999999995</v>
          </cell>
          <cell r="J507">
            <v>0.69599999999999995</v>
          </cell>
          <cell r="K507">
            <v>0.69599999999999995</v>
          </cell>
          <cell r="L507">
            <v>0.69599999999999995</v>
          </cell>
          <cell r="M507">
            <v>0.69599999999999995</v>
          </cell>
          <cell r="N507">
            <v>0.69599999999999995</v>
          </cell>
          <cell r="O507">
            <v>0.69599999999999995</v>
          </cell>
          <cell r="P507"/>
          <cell r="Q507"/>
          <cell r="R507"/>
          <cell r="S507"/>
          <cell r="T507"/>
          <cell r="U507"/>
          <cell r="V507"/>
          <cell r="W507"/>
        </row>
        <row r="508">
          <cell r="A508" t="str">
            <v>ME PPO RX0000000310</v>
          </cell>
          <cell r="B508" t="str">
            <v>PPO</v>
          </cell>
          <cell r="C508" t="str">
            <v>ME</v>
          </cell>
          <cell r="D508" t="str">
            <v>EE</v>
          </cell>
          <cell r="E508" t="str">
            <v>RX0000000310</v>
          </cell>
          <cell r="F508" t="str">
            <v>5/20/30/50 - 250/500 deductible</v>
          </cell>
          <cell r="G508" t="str">
            <v>10/40/60/150</v>
          </cell>
          <cell r="H508">
            <v>47.43</v>
          </cell>
          <cell r="I508">
            <v>0.88400000000000001</v>
          </cell>
          <cell r="J508">
            <v>0.88400000000000001</v>
          </cell>
          <cell r="K508">
            <v>0.88400000000000001</v>
          </cell>
          <cell r="L508">
            <v>0.88400000000000001</v>
          </cell>
          <cell r="M508">
            <v>0.88400000000000001</v>
          </cell>
          <cell r="N508">
            <v>0.88400000000000001</v>
          </cell>
          <cell r="O508">
            <v>0.88400000000000001</v>
          </cell>
          <cell r="P508"/>
          <cell r="Q508"/>
          <cell r="R508"/>
          <cell r="S508"/>
          <cell r="T508"/>
          <cell r="U508"/>
          <cell r="V508"/>
          <cell r="W508"/>
        </row>
        <row r="509">
          <cell r="A509" t="str">
            <v>ME PPO RX0000000311</v>
          </cell>
          <cell r="B509" t="str">
            <v>PPO</v>
          </cell>
          <cell r="C509" t="str">
            <v>ME</v>
          </cell>
          <cell r="D509" t="str">
            <v>EF</v>
          </cell>
          <cell r="E509" t="str">
            <v>RX0000000311</v>
          </cell>
          <cell r="F509" t="str">
            <v>5/20/30/50</v>
          </cell>
          <cell r="G509" t="str">
            <v>15/60/90/150</v>
          </cell>
          <cell r="H509">
            <v>55.95</v>
          </cell>
          <cell r="I509">
            <v>0.60499999999999998</v>
          </cell>
          <cell r="J509">
            <v>0.60499999999999998</v>
          </cell>
          <cell r="K509">
            <v>0.60499999999999998</v>
          </cell>
          <cell r="L509">
            <v>0.60499999999999998</v>
          </cell>
          <cell r="M509">
            <v>0.60499999999999998</v>
          </cell>
          <cell r="N509">
            <v>0.60499999999999998</v>
          </cell>
          <cell r="O509">
            <v>0.60499999999999998</v>
          </cell>
          <cell r="P509"/>
          <cell r="Q509"/>
          <cell r="R509"/>
          <cell r="S509"/>
          <cell r="T509"/>
          <cell r="U509"/>
          <cell r="V509"/>
          <cell r="W509"/>
        </row>
        <row r="510">
          <cell r="A510" t="str">
            <v>ME PPO RX0000000312</v>
          </cell>
          <cell r="B510" t="str">
            <v>PPO</v>
          </cell>
          <cell r="C510" t="str">
            <v>ME</v>
          </cell>
          <cell r="D510" t="str">
            <v>EG</v>
          </cell>
          <cell r="E510" t="str">
            <v>RX0000000312</v>
          </cell>
          <cell r="F510" t="str">
            <v>5/15/30/45</v>
          </cell>
          <cell r="G510" t="str">
            <v>10/30/60/135</v>
          </cell>
          <cell r="H510">
            <v>60.26</v>
          </cell>
          <cell r="I510">
            <v>0.66</v>
          </cell>
          <cell r="J510">
            <v>0.66</v>
          </cell>
          <cell r="K510">
            <v>0.66</v>
          </cell>
          <cell r="L510">
            <v>0.66</v>
          </cell>
          <cell r="M510">
            <v>0.66</v>
          </cell>
          <cell r="N510">
            <v>0.66</v>
          </cell>
          <cell r="O510">
            <v>0.66</v>
          </cell>
          <cell r="P510"/>
          <cell r="Q510"/>
          <cell r="R510"/>
          <cell r="S510"/>
          <cell r="T510"/>
          <cell r="U510"/>
          <cell r="V510"/>
          <cell r="W510"/>
        </row>
        <row r="511">
          <cell r="A511" t="str">
            <v>ME PPO RX0000000313</v>
          </cell>
          <cell r="B511" t="str">
            <v>PPO</v>
          </cell>
          <cell r="C511" t="str">
            <v>ME</v>
          </cell>
          <cell r="D511" t="str">
            <v>EH</v>
          </cell>
          <cell r="E511" t="str">
            <v>RX0000000313</v>
          </cell>
          <cell r="F511" t="str">
            <v>5/20/50%/50% 
250/500 deductible</v>
          </cell>
          <cell r="G511" t="str">
            <v>10/40/50%/50%</v>
          </cell>
          <cell r="H511">
            <v>28.06</v>
          </cell>
          <cell r="I511">
            <v>0.32900000000000001</v>
          </cell>
          <cell r="J511">
            <v>0.32900000000000001</v>
          </cell>
          <cell r="K511">
            <v>0.32900000000000001</v>
          </cell>
          <cell r="L511">
            <v>0.32900000000000001</v>
          </cell>
          <cell r="M511">
            <v>0.32900000000000001</v>
          </cell>
          <cell r="N511">
            <v>0.32900000000000001</v>
          </cell>
          <cell r="O511">
            <v>0.32900000000000001</v>
          </cell>
          <cell r="P511"/>
          <cell r="Q511"/>
          <cell r="R511"/>
          <cell r="S511"/>
          <cell r="T511"/>
          <cell r="U511"/>
          <cell r="V511"/>
          <cell r="W511"/>
        </row>
        <row r="512">
          <cell r="A512" t="str">
            <v>ME PPO RX0000000314</v>
          </cell>
          <cell r="B512" t="str">
            <v>PPO</v>
          </cell>
          <cell r="C512" t="str">
            <v>ME</v>
          </cell>
          <cell r="D512" t="str">
            <v>EI</v>
          </cell>
          <cell r="E512" t="str">
            <v>RX0000000314</v>
          </cell>
          <cell r="F512" t="str">
            <v>5/20/50%/50% 
250/500 deductible</v>
          </cell>
          <cell r="G512" t="str">
            <v>10/40/50%/50%</v>
          </cell>
          <cell r="H512">
            <v>25.67</v>
          </cell>
          <cell r="I512">
            <v>0.29299999999999998</v>
          </cell>
          <cell r="J512">
            <v>0.29299999999999998</v>
          </cell>
          <cell r="K512">
            <v>0.29299999999999998</v>
          </cell>
          <cell r="L512">
            <v>0.29299999999999998</v>
          </cell>
          <cell r="M512">
            <v>0.29299999999999998</v>
          </cell>
          <cell r="N512">
            <v>0.29299999999999998</v>
          </cell>
          <cell r="O512">
            <v>0.29299999999999998</v>
          </cell>
          <cell r="P512"/>
          <cell r="Q512"/>
          <cell r="R512"/>
          <cell r="S512"/>
          <cell r="T512"/>
          <cell r="U512"/>
          <cell r="V512"/>
          <cell r="W512"/>
        </row>
        <row r="513">
          <cell r="A513" t="str">
            <v>ME PPO RX0000000315</v>
          </cell>
          <cell r="B513" t="str">
            <v>PPO</v>
          </cell>
          <cell r="C513" t="str">
            <v>ME</v>
          </cell>
          <cell r="D513" t="str">
            <v>EJ</v>
          </cell>
          <cell r="E513" t="str">
            <v>RX0000000315</v>
          </cell>
          <cell r="F513" t="str">
            <v>5/15/25/40 
250/500 deductible</v>
          </cell>
          <cell r="G513" t="str">
            <v>10/30/50/120</v>
          </cell>
          <cell r="H513">
            <v>48.12</v>
          </cell>
          <cell r="I513">
            <v>0.53800000000000003</v>
          </cell>
          <cell r="J513">
            <v>0.53800000000000003</v>
          </cell>
          <cell r="K513">
            <v>0.53800000000000003</v>
          </cell>
          <cell r="L513">
            <v>0.53800000000000003</v>
          </cell>
          <cell r="M513">
            <v>0.53800000000000003</v>
          </cell>
          <cell r="N513">
            <v>0.53800000000000003</v>
          </cell>
          <cell r="O513">
            <v>0.53800000000000003</v>
          </cell>
          <cell r="P513"/>
          <cell r="Q513"/>
          <cell r="R513"/>
          <cell r="S513"/>
          <cell r="T513"/>
          <cell r="U513"/>
          <cell r="V513"/>
          <cell r="W513"/>
        </row>
        <row r="514">
          <cell r="A514" t="str">
            <v>ME PPO RX0000000316</v>
          </cell>
          <cell r="B514" t="str">
            <v>PPO</v>
          </cell>
          <cell r="C514" t="str">
            <v>ME</v>
          </cell>
          <cell r="D514" t="str">
            <v>EK</v>
          </cell>
          <cell r="E514" t="str">
            <v>RX0000000316</v>
          </cell>
          <cell r="F514" t="str">
            <v>5/15/35/50 
250/500 deductible</v>
          </cell>
          <cell r="G514" t="str">
            <v>10/30/70/150</v>
          </cell>
          <cell r="H514">
            <v>45.26</v>
          </cell>
          <cell r="I514">
            <v>0.499</v>
          </cell>
          <cell r="J514">
            <v>0.499</v>
          </cell>
          <cell r="K514">
            <v>0.499</v>
          </cell>
          <cell r="L514">
            <v>0.499</v>
          </cell>
          <cell r="M514">
            <v>0.499</v>
          </cell>
          <cell r="N514">
            <v>0.499</v>
          </cell>
          <cell r="O514">
            <v>0.499</v>
          </cell>
          <cell r="P514"/>
          <cell r="Q514"/>
          <cell r="R514"/>
          <cell r="S514"/>
          <cell r="T514"/>
          <cell r="U514"/>
          <cell r="V514"/>
          <cell r="W514"/>
        </row>
        <row r="515">
          <cell r="A515" t="str">
            <v>ME PPO RX0000000317</v>
          </cell>
          <cell r="B515" t="str">
            <v>PPO</v>
          </cell>
          <cell r="C515" t="str">
            <v>ME</v>
          </cell>
          <cell r="D515" t="str">
            <v>EL</v>
          </cell>
          <cell r="E515" t="str">
            <v>RX0000000317</v>
          </cell>
          <cell r="F515"/>
          <cell r="G515"/>
          <cell r="H515">
            <v>53.41</v>
          </cell>
          <cell r="I515">
            <v>0.57399999999999995</v>
          </cell>
          <cell r="J515">
            <v>0.57399999999999995</v>
          </cell>
          <cell r="K515">
            <v>0.57399999999999995</v>
          </cell>
          <cell r="L515">
            <v>0.57399999999999995</v>
          </cell>
          <cell r="M515">
            <v>0.57399999999999995</v>
          </cell>
          <cell r="N515">
            <v>0.57399999999999995</v>
          </cell>
          <cell r="O515">
            <v>0.57399999999999995</v>
          </cell>
          <cell r="P515"/>
          <cell r="Q515"/>
          <cell r="R515"/>
          <cell r="S515"/>
          <cell r="T515"/>
          <cell r="U515"/>
          <cell r="V515"/>
          <cell r="W515"/>
        </row>
        <row r="516">
          <cell r="A516" t="str">
            <v>ME PPO RX0000000318</v>
          </cell>
          <cell r="B516" t="str">
            <v>PPO</v>
          </cell>
          <cell r="C516" t="str">
            <v>ME</v>
          </cell>
          <cell r="D516" t="str">
            <v>EM</v>
          </cell>
          <cell r="E516" t="str">
            <v>RX0000000318</v>
          </cell>
          <cell r="F516" t="str">
            <v>5/15/20/35</v>
          </cell>
          <cell r="G516" t="str">
            <v>15/45/60/105</v>
          </cell>
          <cell r="H516">
            <v>64.3</v>
          </cell>
          <cell r="I516">
            <v>0.73399999999999999</v>
          </cell>
          <cell r="J516">
            <v>0.73399999999999999</v>
          </cell>
          <cell r="K516">
            <v>0.73399999999999999</v>
          </cell>
          <cell r="L516">
            <v>0.73399999999999999</v>
          </cell>
          <cell r="M516">
            <v>0.73399999999999999</v>
          </cell>
          <cell r="N516">
            <v>0.73399999999999999</v>
          </cell>
          <cell r="O516">
            <v>0.73399999999999999</v>
          </cell>
          <cell r="P516"/>
          <cell r="Q516"/>
          <cell r="R516"/>
          <cell r="S516"/>
          <cell r="T516"/>
          <cell r="U516"/>
          <cell r="V516"/>
          <cell r="W516"/>
        </row>
        <row r="517">
          <cell r="A517" t="str">
            <v>ME PPO RX0000000319</v>
          </cell>
          <cell r="B517" t="str">
            <v>PPO</v>
          </cell>
          <cell r="C517" t="str">
            <v>ME</v>
          </cell>
          <cell r="D517" t="str">
            <v>EN</v>
          </cell>
          <cell r="E517" t="str">
            <v>RX0000000319</v>
          </cell>
          <cell r="F517" t="str">
            <v>5/15/25/40</v>
          </cell>
          <cell r="G517" t="str">
            <v>15/45/75/120</v>
          </cell>
          <cell r="H517">
            <v>61.65</v>
          </cell>
          <cell r="I517">
            <v>0.67400000000000004</v>
          </cell>
          <cell r="J517">
            <v>0.67400000000000004</v>
          </cell>
          <cell r="K517">
            <v>0.67400000000000004</v>
          </cell>
          <cell r="L517">
            <v>0.67400000000000004</v>
          </cell>
          <cell r="M517">
            <v>0.67400000000000004</v>
          </cell>
          <cell r="N517">
            <v>0.67400000000000004</v>
          </cell>
          <cell r="O517">
            <v>0.67400000000000004</v>
          </cell>
          <cell r="P517"/>
          <cell r="Q517"/>
          <cell r="R517"/>
          <cell r="S517"/>
          <cell r="T517"/>
          <cell r="U517"/>
          <cell r="V517"/>
          <cell r="W517"/>
        </row>
        <row r="518">
          <cell r="A518" t="str">
            <v>ME PPO RX0000000327</v>
          </cell>
          <cell r="B518" t="str">
            <v>PPO</v>
          </cell>
          <cell r="C518" t="str">
            <v>ME</v>
          </cell>
          <cell r="D518" t="str">
            <v>EV</v>
          </cell>
          <cell r="E518" t="str">
            <v>RX0000000327</v>
          </cell>
          <cell r="F518" t="str">
            <v>5/15/30/45</v>
          </cell>
          <cell r="G518" t="str">
            <v>10/30/60/135</v>
          </cell>
          <cell r="H518" t="str">
            <v>HDHP</v>
          </cell>
          <cell r="I518">
            <v>0.35799999999999998</v>
          </cell>
          <cell r="J518">
            <v>0.35799999999999998</v>
          </cell>
          <cell r="K518">
            <v>0.35799999999999998</v>
          </cell>
          <cell r="L518">
            <v>0.35799999999999998</v>
          </cell>
          <cell r="M518">
            <v>0.35799999999999998</v>
          </cell>
          <cell r="N518">
            <v>0.35799999999999998</v>
          </cell>
          <cell r="O518">
            <v>0.35799999999999998</v>
          </cell>
          <cell r="P518"/>
          <cell r="Q518"/>
          <cell r="R518"/>
          <cell r="S518"/>
          <cell r="T518"/>
          <cell r="U518"/>
          <cell r="V518"/>
          <cell r="W518"/>
        </row>
        <row r="519">
          <cell r="A519" t="str">
            <v>ME PPO RX0000000328</v>
          </cell>
          <cell r="B519" t="str">
            <v>PPO</v>
          </cell>
          <cell r="C519" t="str">
            <v>ME</v>
          </cell>
          <cell r="D519" t="str">
            <v>EW</v>
          </cell>
          <cell r="E519" t="str">
            <v>RX0000000328</v>
          </cell>
          <cell r="F519" t="str">
            <v>5/15/30/45</v>
          </cell>
          <cell r="G519" t="str">
            <v>10/30/60/135</v>
          </cell>
          <cell r="H519" t="str">
            <v>HDHP</v>
          </cell>
          <cell r="I519">
            <v>0.39900000000000002</v>
          </cell>
          <cell r="J519">
            <v>0.39900000000000002</v>
          </cell>
          <cell r="K519">
            <v>0.39900000000000002</v>
          </cell>
          <cell r="L519">
            <v>0.39900000000000002</v>
          </cell>
          <cell r="M519">
            <v>0.39900000000000002</v>
          </cell>
          <cell r="N519">
            <v>0.39900000000000002</v>
          </cell>
          <cell r="O519">
            <v>0.39900000000000002</v>
          </cell>
          <cell r="P519"/>
          <cell r="Q519"/>
          <cell r="R519"/>
          <cell r="S519"/>
          <cell r="T519"/>
          <cell r="U519"/>
          <cell r="V519"/>
          <cell r="W519"/>
        </row>
        <row r="520">
          <cell r="A520" t="str">
            <v>ME PPO RX0000000330</v>
          </cell>
          <cell r="B520" t="str">
            <v>PPO</v>
          </cell>
          <cell r="C520" t="str">
            <v>ME</v>
          </cell>
          <cell r="D520" t="str">
            <v>EY</v>
          </cell>
          <cell r="E520" t="str">
            <v>RX0000000330</v>
          </cell>
          <cell r="F520" t="str">
            <v>5/15/30/45</v>
          </cell>
          <cell r="G520" t="str">
            <v>10/30/60/135</v>
          </cell>
          <cell r="H520" t="str">
            <v>HDHP</v>
          </cell>
          <cell r="I520">
            <v>0.35799999999999998</v>
          </cell>
          <cell r="J520">
            <v>0.35799999999999998</v>
          </cell>
          <cell r="K520">
            <v>0.35799999999999998</v>
          </cell>
          <cell r="L520">
            <v>0.35799999999999998</v>
          </cell>
          <cell r="M520">
            <v>0.35799999999999998</v>
          </cell>
          <cell r="N520">
            <v>0.35799999999999998</v>
          </cell>
          <cell r="O520">
            <v>0.35799999999999998</v>
          </cell>
          <cell r="P520"/>
          <cell r="Q520"/>
          <cell r="R520"/>
          <cell r="S520"/>
          <cell r="T520"/>
          <cell r="U520"/>
          <cell r="V520"/>
          <cell r="W520"/>
        </row>
        <row r="521">
          <cell r="A521" t="str">
            <v>ME PPO RX0000000353</v>
          </cell>
          <cell r="B521" t="str">
            <v>PPO</v>
          </cell>
          <cell r="C521" t="str">
            <v>ME</v>
          </cell>
          <cell r="D521" t="str">
            <v>H3</v>
          </cell>
          <cell r="E521" t="str">
            <v>RX0000000353</v>
          </cell>
          <cell r="F521" t="str">
            <v>$10/$15/$30</v>
          </cell>
          <cell r="G521" t="str">
            <v>$30/$45/$90</v>
          </cell>
          <cell r="H521">
            <v>71.67</v>
          </cell>
          <cell r="I521">
            <v>0.85199999999999998</v>
          </cell>
          <cell r="J521">
            <v>0.85199999999999998</v>
          </cell>
          <cell r="K521">
            <v>0.85199999999999998</v>
          </cell>
          <cell r="L521">
            <v>0.85199999999999998</v>
          </cell>
          <cell r="M521">
            <v>0.85199999999999998</v>
          </cell>
          <cell r="N521">
            <v>0.85199999999999998</v>
          </cell>
          <cell r="O521">
            <v>0.85199999999999998</v>
          </cell>
          <cell r="P521">
            <v>0.85199999999999998</v>
          </cell>
          <cell r="Q521">
            <v>0.85199999999999998</v>
          </cell>
          <cell r="R521">
            <v>0.85199999999999998</v>
          </cell>
          <cell r="S521">
            <v>0.85199999999999998</v>
          </cell>
          <cell r="T521">
            <v>0.85199999999999998</v>
          </cell>
          <cell r="U521">
            <v>0.85199999999999998</v>
          </cell>
          <cell r="V521">
            <v>0.85199999999999998</v>
          </cell>
          <cell r="W521">
            <v>0.85199999999999998</v>
          </cell>
        </row>
        <row r="522">
          <cell r="A522" t="str">
            <v>ME PPO RX0000000358</v>
          </cell>
          <cell r="B522" t="str">
            <v>PPO</v>
          </cell>
          <cell r="C522" t="str">
            <v>ME</v>
          </cell>
          <cell r="D522" t="str">
            <v>I3</v>
          </cell>
          <cell r="E522" t="str">
            <v>RX0000000358</v>
          </cell>
          <cell r="F522" t="str">
            <v>$10/$25/$40</v>
          </cell>
          <cell r="G522" t="str">
            <v>$30/$75/$120</v>
          </cell>
          <cell r="H522">
            <v>66.099999999999994</v>
          </cell>
          <cell r="I522">
            <v>0.72299999999999998</v>
          </cell>
          <cell r="J522">
            <v>0.72299999999999998</v>
          </cell>
          <cell r="K522">
            <v>0.72299999999999998</v>
          </cell>
          <cell r="L522">
            <v>0.72299999999999998</v>
          </cell>
          <cell r="M522">
            <v>0.72299999999999998</v>
          </cell>
          <cell r="N522">
            <v>0.72299999999999998</v>
          </cell>
          <cell r="O522">
            <v>0.72299999999999998</v>
          </cell>
          <cell r="P522">
            <v>0.72299999999999998</v>
          </cell>
          <cell r="Q522">
            <v>0.72299999999999998</v>
          </cell>
          <cell r="R522">
            <v>0.72299999999999998</v>
          </cell>
          <cell r="S522">
            <v>0.72299999999999998</v>
          </cell>
          <cell r="T522">
            <v>0.72299999999999998</v>
          </cell>
          <cell r="U522">
            <v>0.72299999999999998</v>
          </cell>
          <cell r="V522">
            <v>0.72299999999999998</v>
          </cell>
          <cell r="W522">
            <v>0.72299999999999998</v>
          </cell>
        </row>
        <row r="523">
          <cell r="A523" t="str">
            <v>ME PPO RX0000000397</v>
          </cell>
          <cell r="B523" t="str">
            <v>PPO</v>
          </cell>
          <cell r="C523" t="str">
            <v>ME</v>
          </cell>
          <cell r="D523" t="str">
            <v>MF</v>
          </cell>
          <cell r="E523" t="str">
            <v>RX0000000397</v>
          </cell>
          <cell r="F523"/>
          <cell r="G523" t="str">
            <v>10/20/35</v>
          </cell>
          <cell r="H523">
            <v>69.62</v>
          </cell>
          <cell r="I523">
            <v>0.81100000000000005</v>
          </cell>
          <cell r="J523">
            <v>0.81100000000000005</v>
          </cell>
          <cell r="K523">
            <v>0.81100000000000005</v>
          </cell>
          <cell r="L523">
            <v>0.81100000000000005</v>
          </cell>
          <cell r="M523">
            <v>0.81100000000000005</v>
          </cell>
          <cell r="N523">
            <v>0.81100000000000005</v>
          </cell>
          <cell r="O523">
            <v>0.81100000000000005</v>
          </cell>
          <cell r="P523"/>
          <cell r="Q523"/>
          <cell r="R523"/>
          <cell r="S523"/>
          <cell r="T523"/>
          <cell r="U523"/>
          <cell r="V523"/>
          <cell r="W523"/>
        </row>
        <row r="524">
          <cell r="A524" t="str">
            <v>ME PPO RX0000000408</v>
          </cell>
          <cell r="B524" t="str">
            <v>PPO</v>
          </cell>
          <cell r="C524" t="str">
            <v>ME</v>
          </cell>
          <cell r="D524" t="str">
            <v>NR</v>
          </cell>
          <cell r="E524" t="str">
            <v>RX0000000408</v>
          </cell>
          <cell r="F524" t="str">
            <v>None</v>
          </cell>
          <cell r="G524" t="str">
            <v>None</v>
          </cell>
          <cell r="H524">
            <v>0</v>
          </cell>
          <cell r="I524">
            <v>0</v>
          </cell>
          <cell r="J524">
            <v>0</v>
          </cell>
          <cell r="K524">
            <v>0</v>
          </cell>
          <cell r="L524">
            <v>0</v>
          </cell>
          <cell r="M524">
            <v>0</v>
          </cell>
          <cell r="N524">
            <v>0</v>
          </cell>
          <cell r="O524">
            <v>0</v>
          </cell>
          <cell r="P524">
            <v>0</v>
          </cell>
          <cell r="Q524">
            <v>0</v>
          </cell>
          <cell r="R524">
            <v>0</v>
          </cell>
          <cell r="S524">
            <v>0</v>
          </cell>
          <cell r="T524">
            <v>0</v>
          </cell>
          <cell r="U524">
            <v>0</v>
          </cell>
          <cell r="V524">
            <v>0</v>
          </cell>
          <cell r="W524">
            <v>0</v>
          </cell>
        </row>
        <row r="525">
          <cell r="A525" t="str">
            <v>ME PPO RX0000000586</v>
          </cell>
          <cell r="B525" t="str">
            <v>PPO</v>
          </cell>
          <cell r="C525" t="str">
            <v>ME</v>
          </cell>
          <cell r="D525" t="str">
            <v>FA</v>
          </cell>
          <cell r="E525" t="str">
            <v>RX0000000586</v>
          </cell>
          <cell r="F525" t="str">
            <v>5/20/30/50 250/500 Ded</v>
          </cell>
          <cell r="G525" t="str">
            <v>10/40/60/150 250/500 Ded</v>
          </cell>
          <cell r="H525">
            <v>47.43</v>
          </cell>
          <cell r="I525">
            <v>0.51</v>
          </cell>
          <cell r="J525">
            <v>0.51</v>
          </cell>
          <cell r="K525">
            <v>0.51</v>
          </cell>
          <cell r="L525">
            <v>0.51</v>
          </cell>
          <cell r="M525">
            <v>0.51</v>
          </cell>
          <cell r="N525">
            <v>0.51</v>
          </cell>
          <cell r="O525">
            <v>0.51</v>
          </cell>
          <cell r="P525"/>
          <cell r="Q525"/>
          <cell r="R525"/>
          <cell r="S525"/>
          <cell r="T525"/>
          <cell r="U525"/>
          <cell r="V525"/>
          <cell r="W525"/>
        </row>
        <row r="526">
          <cell r="A526" t="str">
            <v>ME PPO RX0000000589</v>
          </cell>
          <cell r="B526" t="str">
            <v>PPO</v>
          </cell>
          <cell r="C526" t="str">
            <v>ME</v>
          </cell>
          <cell r="D526" t="str">
            <v>FD</v>
          </cell>
          <cell r="E526" t="str">
            <v>RX0000000589</v>
          </cell>
          <cell r="F526"/>
          <cell r="G526"/>
          <cell r="H526">
            <v>57.54</v>
          </cell>
          <cell r="I526">
            <v>0.622</v>
          </cell>
          <cell r="J526">
            <v>0.622</v>
          </cell>
          <cell r="K526">
            <v>0.622</v>
          </cell>
          <cell r="L526">
            <v>0.622</v>
          </cell>
          <cell r="M526">
            <v>0.622</v>
          </cell>
          <cell r="N526">
            <v>0.622</v>
          </cell>
          <cell r="O526">
            <v>0.622</v>
          </cell>
          <cell r="P526"/>
          <cell r="Q526"/>
          <cell r="R526"/>
          <cell r="S526"/>
          <cell r="T526"/>
          <cell r="U526"/>
          <cell r="V526"/>
          <cell r="W526"/>
        </row>
        <row r="527">
          <cell r="A527" t="str">
            <v>ME PPO RX0000000590</v>
          </cell>
          <cell r="B527" t="str">
            <v>PPO</v>
          </cell>
          <cell r="C527" t="str">
            <v>ME</v>
          </cell>
          <cell r="D527" t="str">
            <v>FE</v>
          </cell>
          <cell r="E527" t="str">
            <v>RX0000000590</v>
          </cell>
          <cell r="F527"/>
          <cell r="G527"/>
          <cell r="H527">
            <v>62.93</v>
          </cell>
          <cell r="I527">
            <v>0.70099999999999996</v>
          </cell>
          <cell r="J527">
            <v>0.70099999999999996</v>
          </cell>
          <cell r="K527">
            <v>0.70099999999999996</v>
          </cell>
          <cell r="L527">
            <v>0.70099999999999996</v>
          </cell>
          <cell r="M527">
            <v>0.70099999999999996</v>
          </cell>
          <cell r="N527">
            <v>0.70099999999999996</v>
          </cell>
          <cell r="O527">
            <v>0.70099999999999996</v>
          </cell>
          <cell r="P527"/>
          <cell r="Q527"/>
          <cell r="R527"/>
          <cell r="S527"/>
          <cell r="T527"/>
          <cell r="U527"/>
          <cell r="V527"/>
          <cell r="W527"/>
        </row>
        <row r="528">
          <cell r="A528" t="str">
            <v>ME PPO RX0000000596</v>
          </cell>
          <cell r="B528" t="str">
            <v>PPO</v>
          </cell>
          <cell r="C528" t="str">
            <v>ME</v>
          </cell>
          <cell r="D528" t="str">
            <v>FF</v>
          </cell>
          <cell r="E528" t="str">
            <v>RX0000000596</v>
          </cell>
          <cell r="F528" t="str">
            <v>5/15/20/35</v>
          </cell>
          <cell r="G528" t="str">
            <v>10/30/40/105</v>
          </cell>
          <cell r="H528">
            <v>65.459999999999994</v>
          </cell>
          <cell r="I528">
            <v>0.753</v>
          </cell>
          <cell r="J528">
            <v>0.753</v>
          </cell>
          <cell r="K528">
            <v>0.753</v>
          </cell>
          <cell r="L528">
            <v>0.753</v>
          </cell>
          <cell r="M528">
            <v>0.753</v>
          </cell>
          <cell r="N528">
            <v>0.753</v>
          </cell>
          <cell r="O528">
            <v>0.753</v>
          </cell>
          <cell r="P528"/>
          <cell r="Q528"/>
          <cell r="R528"/>
          <cell r="S528"/>
          <cell r="T528"/>
          <cell r="U528"/>
          <cell r="V528"/>
          <cell r="W528"/>
        </row>
        <row r="529">
          <cell r="A529" t="str">
            <v>ME PPO RX0000000650</v>
          </cell>
          <cell r="B529" t="str">
            <v>PPO</v>
          </cell>
          <cell r="C529" t="str">
            <v>ME</v>
          </cell>
          <cell r="D529" t="str">
            <v>GB</v>
          </cell>
          <cell r="E529" t="str">
            <v>RX0000000650</v>
          </cell>
          <cell r="F529" t="str">
            <v>5/20/30/50</v>
          </cell>
          <cell r="G529" t="str">
            <v>10/40/60/100</v>
          </cell>
          <cell r="H529" t="str">
            <v>HDHP</v>
          </cell>
          <cell r="I529">
            <v>0.45600000000000002</v>
          </cell>
          <cell r="J529">
            <v>0.45600000000000002</v>
          </cell>
          <cell r="K529">
            <v>0.45600000000000002</v>
          </cell>
          <cell r="L529">
            <v>0.45600000000000002</v>
          </cell>
          <cell r="M529">
            <v>0.45600000000000002</v>
          </cell>
          <cell r="N529">
            <v>0.45600000000000002</v>
          </cell>
          <cell r="O529">
            <v>0.45600000000000002</v>
          </cell>
          <cell r="P529"/>
          <cell r="Q529"/>
          <cell r="R529"/>
          <cell r="S529"/>
          <cell r="T529"/>
          <cell r="U529"/>
          <cell r="V529"/>
          <cell r="W529"/>
        </row>
        <row r="530">
          <cell r="A530" t="str">
            <v>ME PPO RX0000000651</v>
          </cell>
          <cell r="B530" t="str">
            <v>PPO</v>
          </cell>
          <cell r="C530" t="str">
            <v>ME</v>
          </cell>
          <cell r="D530" t="str">
            <v>GK</v>
          </cell>
          <cell r="E530" t="str">
            <v>RX0000000651</v>
          </cell>
          <cell r="F530" t="str">
            <v>5/20/30/50</v>
          </cell>
          <cell r="G530" t="str">
            <v>10/40/60/100</v>
          </cell>
          <cell r="H530" t="str">
            <v>HDHP</v>
          </cell>
          <cell r="I530">
            <v>0.45600000000000002</v>
          </cell>
          <cell r="J530">
            <v>0.45600000000000002</v>
          </cell>
          <cell r="K530">
            <v>0.45600000000000002</v>
          </cell>
          <cell r="L530">
            <v>0.45600000000000002</v>
          </cell>
          <cell r="M530">
            <v>0.45600000000000002</v>
          </cell>
          <cell r="N530">
            <v>0.45600000000000002</v>
          </cell>
          <cell r="O530">
            <v>0.45600000000000002</v>
          </cell>
          <cell r="P530"/>
          <cell r="Q530"/>
          <cell r="R530"/>
          <cell r="S530"/>
          <cell r="T530"/>
          <cell r="U530"/>
          <cell r="V530"/>
          <cell r="W530"/>
        </row>
        <row r="531">
          <cell r="A531" t="str">
            <v>ME PPO RX0000000652</v>
          </cell>
          <cell r="B531" t="str">
            <v>PPO</v>
          </cell>
          <cell r="C531" t="str">
            <v>ME</v>
          </cell>
          <cell r="D531" t="str">
            <v>GL</v>
          </cell>
          <cell r="E531" t="str">
            <v>RX0000000652</v>
          </cell>
          <cell r="F531" t="str">
            <v>5/20/30/50</v>
          </cell>
          <cell r="G531" t="str">
            <v>10/40/60/100</v>
          </cell>
          <cell r="H531" t="str">
            <v>HDHP</v>
          </cell>
          <cell r="I531">
            <v>0.44400000000000001</v>
          </cell>
          <cell r="J531">
            <v>0.44400000000000001</v>
          </cell>
          <cell r="K531">
            <v>0.44400000000000001</v>
          </cell>
          <cell r="L531">
            <v>0.44400000000000001</v>
          </cell>
          <cell r="M531">
            <v>0.44400000000000001</v>
          </cell>
          <cell r="N531">
            <v>0.44400000000000001</v>
          </cell>
          <cell r="O531">
            <v>0.44400000000000001</v>
          </cell>
          <cell r="P531"/>
          <cell r="Q531"/>
          <cell r="R531"/>
          <cell r="S531"/>
          <cell r="T531"/>
          <cell r="U531"/>
          <cell r="V531"/>
          <cell r="W531"/>
        </row>
        <row r="532">
          <cell r="A532" t="str">
            <v>ME PPO RX0000000654</v>
          </cell>
          <cell r="B532" t="str">
            <v>PPO</v>
          </cell>
          <cell r="C532" t="str">
            <v>ME</v>
          </cell>
          <cell r="D532" t="str">
            <v>GN</v>
          </cell>
          <cell r="E532" t="str">
            <v>RX0000000654</v>
          </cell>
          <cell r="F532" t="str">
            <v>5/20/30/50</v>
          </cell>
          <cell r="G532" t="str">
            <v>10/40/60/100</v>
          </cell>
          <cell r="H532" t="str">
            <v>HDHP</v>
          </cell>
          <cell r="I532">
            <v>0.32700000000000001</v>
          </cell>
          <cell r="J532">
            <v>0.32700000000000001</v>
          </cell>
          <cell r="K532">
            <v>0.32700000000000001</v>
          </cell>
          <cell r="L532">
            <v>0.32700000000000001</v>
          </cell>
          <cell r="M532">
            <v>0.32700000000000001</v>
          </cell>
          <cell r="N532">
            <v>0.32700000000000001</v>
          </cell>
          <cell r="O532">
            <v>0.32700000000000001</v>
          </cell>
          <cell r="P532"/>
          <cell r="Q532"/>
          <cell r="R532"/>
          <cell r="S532"/>
          <cell r="T532"/>
          <cell r="U532"/>
          <cell r="V532"/>
          <cell r="W532"/>
        </row>
        <row r="533">
          <cell r="A533" t="str">
            <v>ME PPO RX0000000660</v>
          </cell>
          <cell r="B533" t="str">
            <v>PPO</v>
          </cell>
          <cell r="C533" t="str">
            <v>ME</v>
          </cell>
          <cell r="D533" t="str">
            <v>GR</v>
          </cell>
          <cell r="E533" t="str">
            <v>RX0000000660</v>
          </cell>
          <cell r="F533" t="str">
            <v>$5/$20/$30/$50</v>
          </cell>
          <cell r="G533" t="str">
            <v>$10/$40/$60/$100</v>
          </cell>
          <cell r="H533">
            <v>57.54</v>
          </cell>
          <cell r="I533">
            <v>0.625</v>
          </cell>
          <cell r="J533">
            <v>0.625</v>
          </cell>
          <cell r="K533">
            <v>0.625</v>
          </cell>
          <cell r="L533">
            <v>0.625</v>
          </cell>
          <cell r="M533"/>
          <cell r="N533"/>
          <cell r="O533"/>
          <cell r="P533"/>
          <cell r="Q533"/>
          <cell r="R533"/>
          <cell r="S533"/>
          <cell r="T533"/>
          <cell r="U533"/>
          <cell r="V533"/>
          <cell r="W533"/>
        </row>
        <row r="534">
          <cell r="A534" t="str">
            <v>ME PPO RX0000000661</v>
          </cell>
          <cell r="B534" t="str">
            <v>PPO</v>
          </cell>
          <cell r="C534" t="str">
            <v>ME</v>
          </cell>
          <cell r="D534" t="str">
            <v>GS</v>
          </cell>
          <cell r="E534" t="str">
            <v>RX0000000661</v>
          </cell>
          <cell r="F534" t="str">
            <v>$5/$15/$25/$40</v>
          </cell>
          <cell r="G534" t="str">
            <v>$10/$30/$50/$80</v>
          </cell>
          <cell r="H534">
            <v>62.93</v>
          </cell>
          <cell r="I534">
            <v>0.68400000000000005</v>
          </cell>
          <cell r="J534">
            <v>0.68400000000000005</v>
          </cell>
          <cell r="K534">
            <v>0.68400000000000005</v>
          </cell>
          <cell r="L534">
            <v>0.68400000000000005</v>
          </cell>
          <cell r="M534"/>
          <cell r="N534"/>
          <cell r="O534"/>
          <cell r="P534"/>
          <cell r="Q534"/>
          <cell r="R534"/>
          <cell r="S534"/>
          <cell r="T534"/>
          <cell r="U534"/>
          <cell r="V534"/>
          <cell r="W534"/>
        </row>
        <row r="535">
          <cell r="A535" t="str">
            <v>NH HMO None</v>
          </cell>
          <cell r="B535" t="str">
            <v>HMO</v>
          </cell>
          <cell r="C535" t="str">
            <v>NH</v>
          </cell>
          <cell r="D535" t="str">
            <v>None</v>
          </cell>
          <cell r="E535" t="str">
            <v>None</v>
          </cell>
          <cell r="F535" t="str">
            <v>None</v>
          </cell>
          <cell r="G535" t="str">
            <v>None</v>
          </cell>
          <cell r="H535">
            <v>0</v>
          </cell>
          <cell r="I535">
            <v>0</v>
          </cell>
          <cell r="J535">
            <v>0</v>
          </cell>
          <cell r="K535">
            <v>0</v>
          </cell>
          <cell r="L535">
            <v>0</v>
          </cell>
          <cell r="M535">
            <v>0</v>
          </cell>
          <cell r="N535">
            <v>0</v>
          </cell>
          <cell r="O535">
            <v>0</v>
          </cell>
          <cell r="P535">
            <v>0</v>
          </cell>
          <cell r="Q535">
            <v>0</v>
          </cell>
          <cell r="R535">
            <v>0</v>
          </cell>
          <cell r="S535">
            <v>0</v>
          </cell>
          <cell r="T535">
            <v>0</v>
          </cell>
          <cell r="U535">
            <v>0</v>
          </cell>
          <cell r="V535">
            <v>0</v>
          </cell>
          <cell r="W535">
            <v>0</v>
          </cell>
        </row>
        <row r="536">
          <cell r="A536" t="str">
            <v>NH HMO RX0000000030</v>
          </cell>
          <cell r="B536" t="str">
            <v>HMO</v>
          </cell>
          <cell r="C536" t="str">
            <v>NH</v>
          </cell>
          <cell r="D536">
            <v>30</v>
          </cell>
          <cell r="E536" t="str">
            <v>RX0000000030</v>
          </cell>
          <cell r="F536" t="str">
            <v>$15/$40/$75</v>
          </cell>
          <cell r="G536" t="str">
            <v>$30/$80/$225</v>
          </cell>
          <cell r="H536">
            <v>51.15</v>
          </cell>
          <cell r="I536">
            <v>0.54700000000000004</v>
          </cell>
          <cell r="J536">
            <v>0.54700000000000004</v>
          </cell>
          <cell r="K536">
            <v>0.54700000000000004</v>
          </cell>
          <cell r="L536">
            <v>0.54700000000000004</v>
          </cell>
          <cell r="M536">
            <v>0.54700000000000004</v>
          </cell>
          <cell r="N536">
            <v>0.54700000000000004</v>
          </cell>
          <cell r="O536">
            <v>0.54700000000000004</v>
          </cell>
          <cell r="P536">
            <v>0.54700000000000004</v>
          </cell>
          <cell r="Q536">
            <v>0.54700000000000004</v>
          </cell>
          <cell r="R536">
            <v>0.54700000000000004</v>
          </cell>
          <cell r="S536">
            <v>0.54700000000000004</v>
          </cell>
          <cell r="T536">
            <v>0.54700000000000004</v>
          </cell>
          <cell r="U536">
            <v>0.54700000000000004</v>
          </cell>
          <cell r="V536">
            <v>0.54700000000000004</v>
          </cell>
          <cell r="W536">
            <v>0.54700000000000004</v>
          </cell>
        </row>
        <row r="537">
          <cell r="A537" t="str">
            <v>NH HMO RX0000000033</v>
          </cell>
          <cell r="B537" t="str">
            <v>HMO</v>
          </cell>
          <cell r="C537" t="str">
            <v>NH</v>
          </cell>
          <cell r="D537" t="str">
            <v>33</v>
          </cell>
          <cell r="E537" t="str">
            <v>RX0000000033</v>
          </cell>
          <cell r="F537" t="str">
            <v>Copays Only</v>
          </cell>
          <cell r="G537" t="str">
            <v>010</v>
          </cell>
          <cell r="H537">
            <v>66.400000000000006</v>
          </cell>
          <cell r="I537">
            <v>0.78100000000000003</v>
          </cell>
          <cell r="J537">
            <v>0.78100000000000003</v>
          </cell>
          <cell r="K537">
            <v>0.78100000000000003</v>
          </cell>
          <cell r="L537">
            <v>0.78100000000000003</v>
          </cell>
          <cell r="M537">
            <v>0.78100000000000003</v>
          </cell>
          <cell r="N537">
            <v>0.78100000000000003</v>
          </cell>
          <cell r="O537">
            <v>0.78100000000000003</v>
          </cell>
          <cell r="P537"/>
          <cell r="Q537"/>
          <cell r="R537"/>
          <cell r="S537"/>
          <cell r="T537"/>
          <cell r="U537"/>
          <cell r="V537"/>
          <cell r="W537"/>
        </row>
        <row r="538">
          <cell r="A538" t="str">
            <v>NH HMO RX0000000046</v>
          </cell>
          <cell r="B538" t="str">
            <v>HMO</v>
          </cell>
          <cell r="C538" t="str">
            <v>NH</v>
          </cell>
          <cell r="D538">
            <v>46</v>
          </cell>
          <cell r="E538" t="str">
            <v>RX0000000046</v>
          </cell>
          <cell r="F538" t="str">
            <v>$5/$10/$40</v>
          </cell>
          <cell r="G538" t="str">
            <v>$10/$20/$120</v>
          </cell>
          <cell r="H538">
            <v>74.89</v>
          </cell>
          <cell r="I538">
            <v>0.95899999999999996</v>
          </cell>
          <cell r="J538">
            <v>0.95899999999999996</v>
          </cell>
          <cell r="K538">
            <v>0.95899999999999996</v>
          </cell>
          <cell r="L538">
            <v>0.95899999999999996</v>
          </cell>
          <cell r="M538">
            <v>0.95899999999999996</v>
          </cell>
          <cell r="N538">
            <v>0.95899999999999996</v>
          </cell>
          <cell r="O538">
            <v>0.95899999999999996</v>
          </cell>
          <cell r="P538">
            <v>0.95899999999999996</v>
          </cell>
          <cell r="Q538">
            <v>0.95899999999999996</v>
          </cell>
          <cell r="R538">
            <v>0.95899999999999996</v>
          </cell>
          <cell r="S538">
            <v>0.95899999999999996</v>
          </cell>
          <cell r="T538">
            <v>0.95899999999999996</v>
          </cell>
          <cell r="U538">
            <v>0.95899999999999996</v>
          </cell>
          <cell r="V538"/>
          <cell r="W538"/>
        </row>
        <row r="539">
          <cell r="A539" t="str">
            <v>NH HMO RX0000000047</v>
          </cell>
          <cell r="B539" t="str">
            <v>HMO</v>
          </cell>
          <cell r="C539" t="str">
            <v>NH</v>
          </cell>
          <cell r="D539">
            <v>47</v>
          </cell>
          <cell r="E539" t="str">
            <v>RX0000000047</v>
          </cell>
          <cell r="F539" t="str">
            <v>$10/30/$45</v>
          </cell>
          <cell r="G539" t="str">
            <v>$20/$60/$90</v>
          </cell>
          <cell r="H539">
            <v>61.02</v>
          </cell>
          <cell r="I539">
            <v>0.66900000000000004</v>
          </cell>
          <cell r="J539">
            <v>0.66900000000000004</v>
          </cell>
          <cell r="K539">
            <v>0.66900000000000004</v>
          </cell>
          <cell r="L539">
            <v>0.66900000000000004</v>
          </cell>
          <cell r="M539">
            <v>0.66900000000000004</v>
          </cell>
          <cell r="N539">
            <v>0.66900000000000004</v>
          </cell>
          <cell r="O539">
            <v>0.66900000000000004</v>
          </cell>
          <cell r="P539">
            <v>0.66900000000000004</v>
          </cell>
          <cell r="Q539">
            <v>0.66900000000000004</v>
          </cell>
          <cell r="R539">
            <v>0.66900000000000004</v>
          </cell>
          <cell r="S539">
            <v>0.66900000000000004</v>
          </cell>
          <cell r="T539">
            <v>0.66900000000000004</v>
          </cell>
          <cell r="U539">
            <v>0.66900000000000004</v>
          </cell>
          <cell r="V539">
            <v>0.66900000000000004</v>
          </cell>
          <cell r="W539"/>
        </row>
        <row r="540">
          <cell r="A540" t="str">
            <v>NH HMO RX0000000049</v>
          </cell>
          <cell r="B540" t="str">
            <v>HMO</v>
          </cell>
          <cell r="C540" t="str">
            <v>NH</v>
          </cell>
          <cell r="D540" t="str">
            <v>49</v>
          </cell>
          <cell r="E540" t="str">
            <v>RX0000000049</v>
          </cell>
          <cell r="F540" t="str">
            <v>Copays Only</v>
          </cell>
          <cell r="G540" t="str">
            <v>010</v>
          </cell>
          <cell r="H540">
            <v>59.39</v>
          </cell>
          <cell r="I540">
            <v>0.64900000000000002</v>
          </cell>
          <cell r="J540">
            <v>0.64900000000000002</v>
          </cell>
          <cell r="K540">
            <v>0.64900000000000002</v>
          </cell>
          <cell r="L540">
            <v>0.64900000000000002</v>
          </cell>
          <cell r="M540">
            <v>0.64900000000000002</v>
          </cell>
          <cell r="N540">
            <v>0.64900000000000002</v>
          </cell>
          <cell r="O540">
            <v>0.64900000000000002</v>
          </cell>
          <cell r="P540"/>
          <cell r="Q540"/>
          <cell r="R540"/>
          <cell r="S540"/>
          <cell r="T540"/>
          <cell r="U540"/>
          <cell r="V540"/>
          <cell r="W540"/>
        </row>
        <row r="541">
          <cell r="A541" t="str">
            <v>NH HMO RX0000000055</v>
          </cell>
          <cell r="B541" t="str">
            <v>HMO</v>
          </cell>
          <cell r="C541" t="str">
            <v>NH</v>
          </cell>
          <cell r="D541">
            <v>55</v>
          </cell>
          <cell r="E541" t="str">
            <v>RX0000000055</v>
          </cell>
          <cell r="F541" t="str">
            <v>$5/$25/$40</v>
          </cell>
          <cell r="G541" t="str">
            <v>$5/$25/$40</v>
          </cell>
          <cell r="H541">
            <v>66.87</v>
          </cell>
          <cell r="I541">
            <v>0.83099999999999996</v>
          </cell>
          <cell r="J541">
            <v>0.83099999999999996</v>
          </cell>
          <cell r="K541">
            <v>0.83099999999999996</v>
          </cell>
          <cell r="L541">
            <v>0.83099999999999996</v>
          </cell>
          <cell r="M541">
            <v>0.83099999999999996</v>
          </cell>
          <cell r="N541">
            <v>0.83099999999999996</v>
          </cell>
          <cell r="O541">
            <v>0.83099999999999996</v>
          </cell>
          <cell r="P541">
            <v>0.83099999999999996</v>
          </cell>
          <cell r="Q541">
            <v>0.83099999999999996</v>
          </cell>
          <cell r="R541">
            <v>0.83099999999999996</v>
          </cell>
          <cell r="S541">
            <v>0.83099999999999996</v>
          </cell>
          <cell r="T541">
            <v>0.83099999999999996</v>
          </cell>
          <cell r="U541">
            <v>0.83099999999999996</v>
          </cell>
          <cell r="V541">
            <v>0.83099999999999996</v>
          </cell>
          <cell r="W541"/>
        </row>
        <row r="542">
          <cell r="A542" t="str">
            <v>NH HMO RX0000000056</v>
          </cell>
          <cell r="B542" t="str">
            <v>HMO</v>
          </cell>
          <cell r="C542" t="str">
            <v>NH</v>
          </cell>
          <cell r="D542">
            <v>56</v>
          </cell>
          <cell r="E542" t="str">
            <v>RX0000000056</v>
          </cell>
          <cell r="F542" t="str">
            <v>$10/$20/$30</v>
          </cell>
          <cell r="G542" t="str">
            <v>$20/$40/$90</v>
          </cell>
          <cell r="H542">
            <v>67.06</v>
          </cell>
          <cell r="I542">
            <v>0.79700000000000004</v>
          </cell>
          <cell r="J542">
            <v>0.79700000000000004</v>
          </cell>
          <cell r="K542">
            <v>0.79700000000000004</v>
          </cell>
          <cell r="L542">
            <v>0.79700000000000004</v>
          </cell>
          <cell r="M542">
            <v>0.79700000000000004</v>
          </cell>
          <cell r="N542">
            <v>0.79700000000000004</v>
          </cell>
          <cell r="O542">
            <v>0.79700000000000004</v>
          </cell>
          <cell r="P542">
            <v>0.79700000000000004</v>
          </cell>
          <cell r="Q542">
            <v>0.79700000000000004</v>
          </cell>
          <cell r="R542">
            <v>0.79700000000000004</v>
          </cell>
          <cell r="S542">
            <v>0.79700000000000004</v>
          </cell>
          <cell r="T542">
            <v>0.79700000000000004</v>
          </cell>
          <cell r="U542">
            <v>0.79700000000000004</v>
          </cell>
          <cell r="V542">
            <v>0.79700000000000004</v>
          </cell>
          <cell r="W542"/>
        </row>
        <row r="543">
          <cell r="A543" t="str">
            <v>NH HMO RX0000000057</v>
          </cell>
          <cell r="B543" t="str">
            <v>HMO</v>
          </cell>
          <cell r="C543" t="str">
            <v>NH</v>
          </cell>
          <cell r="D543">
            <v>57</v>
          </cell>
          <cell r="E543" t="str">
            <v>RX0000000057</v>
          </cell>
          <cell r="F543" t="str">
            <v>$10/$35/$50</v>
          </cell>
          <cell r="G543" t="str">
            <v>$20/$70/$150</v>
          </cell>
          <cell r="H543">
            <v>52.01</v>
          </cell>
          <cell r="I543">
            <v>0.56299999999999994</v>
          </cell>
          <cell r="J543">
            <v>0.56299999999999994</v>
          </cell>
          <cell r="K543">
            <v>0.56299999999999994</v>
          </cell>
          <cell r="L543">
            <v>0.56299999999999994</v>
          </cell>
          <cell r="M543">
            <v>0.56299999999999994</v>
          </cell>
          <cell r="N543">
            <v>0.56299999999999994</v>
          </cell>
          <cell r="O543">
            <v>0.56299999999999994</v>
          </cell>
          <cell r="P543">
            <v>0.56299999999999994</v>
          </cell>
          <cell r="Q543">
            <v>0.56299999999999994</v>
          </cell>
          <cell r="R543">
            <v>0.56299999999999994</v>
          </cell>
          <cell r="S543">
            <v>0.56299999999999994</v>
          </cell>
          <cell r="T543">
            <v>0.56299999999999994</v>
          </cell>
          <cell r="U543">
            <v>0.56299999999999994</v>
          </cell>
          <cell r="V543"/>
          <cell r="W543"/>
        </row>
        <row r="544">
          <cell r="A544" t="str">
            <v>NH HMO RX0000000058</v>
          </cell>
          <cell r="B544" t="str">
            <v>HMO</v>
          </cell>
          <cell r="C544" t="str">
            <v>NH</v>
          </cell>
          <cell r="D544">
            <v>58</v>
          </cell>
          <cell r="E544" t="str">
            <v>RX0000000058</v>
          </cell>
          <cell r="F544" t="str">
            <v>$10/$25/$50</v>
          </cell>
          <cell r="G544" t="str">
            <v>$20/$50/$110</v>
          </cell>
          <cell r="H544">
            <v>62.36</v>
          </cell>
          <cell r="I544">
            <v>0.69499999999999995</v>
          </cell>
          <cell r="J544">
            <v>0.69499999999999995</v>
          </cell>
          <cell r="K544">
            <v>0.69499999999999995</v>
          </cell>
          <cell r="L544">
            <v>0.69499999999999995</v>
          </cell>
          <cell r="M544">
            <v>0.69499999999999995</v>
          </cell>
          <cell r="N544">
            <v>0.69499999999999995</v>
          </cell>
          <cell r="O544">
            <v>0.69499999999999995</v>
          </cell>
          <cell r="P544">
            <v>0.69499999999999995</v>
          </cell>
          <cell r="Q544">
            <v>0.69499999999999995</v>
          </cell>
          <cell r="R544">
            <v>0.69499999999999995</v>
          </cell>
          <cell r="S544">
            <v>0.69499999999999995</v>
          </cell>
          <cell r="T544">
            <v>0.69499999999999995</v>
          </cell>
          <cell r="U544">
            <v>0.69499999999999995</v>
          </cell>
          <cell r="V544"/>
          <cell r="W544"/>
        </row>
        <row r="545">
          <cell r="A545" t="str">
            <v>NH HMO RX0000000063</v>
          </cell>
          <cell r="B545" t="str">
            <v>HMO</v>
          </cell>
          <cell r="C545" t="str">
            <v>NH</v>
          </cell>
          <cell r="D545">
            <v>63</v>
          </cell>
          <cell r="E545" t="str">
            <v>RX0000000063</v>
          </cell>
          <cell r="F545" t="str">
            <v>15/35/60</v>
          </cell>
          <cell r="G545" t="str">
            <v>30/70/180</v>
          </cell>
          <cell r="H545">
            <v>54.2</v>
          </cell>
          <cell r="I545">
            <v>0.60299999999999998</v>
          </cell>
          <cell r="J545">
            <v>0.60299999999999998</v>
          </cell>
          <cell r="K545">
            <v>0.60299999999999998</v>
          </cell>
          <cell r="L545">
            <v>0.60299999999999998</v>
          </cell>
          <cell r="M545">
            <v>0.60299999999999998</v>
          </cell>
          <cell r="N545">
            <v>0.60299999999999998</v>
          </cell>
          <cell r="O545">
            <v>0.60299999999999998</v>
          </cell>
          <cell r="P545"/>
          <cell r="Q545"/>
          <cell r="R545"/>
          <cell r="S545"/>
          <cell r="T545"/>
          <cell r="U545"/>
          <cell r="V545"/>
          <cell r="W545"/>
        </row>
        <row r="546">
          <cell r="A546" t="str">
            <v>NH HMO RX0000000076</v>
          </cell>
          <cell r="B546" t="str">
            <v>HMO</v>
          </cell>
          <cell r="C546" t="str">
            <v>NH</v>
          </cell>
          <cell r="D546">
            <v>76</v>
          </cell>
          <cell r="E546" t="str">
            <v>RX0000000076</v>
          </cell>
          <cell r="F546" t="str">
            <v>10/30/50 $250 DED</v>
          </cell>
          <cell r="G546" t="str">
            <v>20/60/90</v>
          </cell>
          <cell r="H546">
            <v>50.51</v>
          </cell>
          <cell r="I546">
            <v>0.57199999999999995</v>
          </cell>
          <cell r="J546">
            <v>0.57199999999999995</v>
          </cell>
          <cell r="K546">
            <v>0.57199999999999995</v>
          </cell>
          <cell r="L546">
            <v>0.57199999999999995</v>
          </cell>
          <cell r="M546">
            <v>0.57199999999999995</v>
          </cell>
          <cell r="N546">
            <v>0.57199999999999995</v>
          </cell>
          <cell r="O546">
            <v>0.57199999999999995</v>
          </cell>
          <cell r="P546"/>
          <cell r="Q546"/>
          <cell r="R546"/>
          <cell r="S546"/>
          <cell r="T546"/>
          <cell r="U546"/>
          <cell r="V546"/>
          <cell r="W546"/>
        </row>
        <row r="547">
          <cell r="A547" t="str">
            <v>NH HMO RX0000000085</v>
          </cell>
          <cell r="B547" t="str">
            <v>HMO</v>
          </cell>
          <cell r="C547" t="str">
            <v>NH</v>
          </cell>
          <cell r="D547" t="str">
            <v>86</v>
          </cell>
          <cell r="E547" t="str">
            <v>RX0000000085</v>
          </cell>
          <cell r="F547" t="str">
            <v>00%_015_015</v>
          </cell>
          <cell r="G547" t="str">
            <v>50%_000_999</v>
          </cell>
          <cell r="H547">
            <v>33.74</v>
          </cell>
          <cell r="I547">
            <v>0.38800000000000001</v>
          </cell>
          <cell r="J547">
            <v>0.38800000000000001</v>
          </cell>
          <cell r="K547">
            <v>0.38800000000000001</v>
          </cell>
          <cell r="L547">
            <v>0.38800000000000001</v>
          </cell>
          <cell r="M547">
            <v>0.38800000000000001</v>
          </cell>
          <cell r="N547">
            <v>0.38800000000000001</v>
          </cell>
          <cell r="O547">
            <v>0.38800000000000001</v>
          </cell>
          <cell r="P547">
            <v>0.38800000000000001</v>
          </cell>
          <cell r="Q547">
            <v>0.38800000000000001</v>
          </cell>
          <cell r="R547">
            <v>0.38800000000000001</v>
          </cell>
          <cell r="S547">
            <v>0.38800000000000001</v>
          </cell>
          <cell r="T547"/>
          <cell r="U547"/>
          <cell r="V547"/>
          <cell r="W547"/>
        </row>
        <row r="548">
          <cell r="A548" t="str">
            <v>NH HMO RX0000000087</v>
          </cell>
          <cell r="B548" t="str">
            <v>HMO</v>
          </cell>
          <cell r="C548" t="str">
            <v>NH</v>
          </cell>
          <cell r="D548" t="str">
            <v>88</v>
          </cell>
          <cell r="E548" t="str">
            <v>RX0000000087</v>
          </cell>
          <cell r="F548" t="str">
            <v>Deductible &amp; Coins. w/ Max</v>
          </cell>
          <cell r="G548" t="str">
            <v>00%_015_015</v>
          </cell>
          <cell r="H548">
            <v>25.68</v>
          </cell>
          <cell r="I548">
            <v>0.311</v>
          </cell>
          <cell r="J548">
            <v>0.311</v>
          </cell>
          <cell r="K548">
            <v>0.311</v>
          </cell>
          <cell r="L548">
            <v>0.311</v>
          </cell>
          <cell r="M548">
            <v>0.311</v>
          </cell>
          <cell r="N548">
            <v>0.311</v>
          </cell>
          <cell r="O548">
            <v>0.311</v>
          </cell>
          <cell r="P548">
            <v>0.311</v>
          </cell>
          <cell r="Q548">
            <v>0.311</v>
          </cell>
          <cell r="R548">
            <v>0.311</v>
          </cell>
          <cell r="S548">
            <v>0.311</v>
          </cell>
          <cell r="T548"/>
          <cell r="U548"/>
          <cell r="V548"/>
          <cell r="W548"/>
        </row>
        <row r="549">
          <cell r="A549" t="str">
            <v>NH HMO RX0000000091</v>
          </cell>
          <cell r="B549" t="str">
            <v>HMO</v>
          </cell>
          <cell r="C549" t="str">
            <v>NH</v>
          </cell>
          <cell r="D549">
            <v>92</v>
          </cell>
          <cell r="E549" t="str">
            <v>RX0000000091</v>
          </cell>
          <cell r="F549" t="str">
            <v>10/30/50 $100 DED</v>
          </cell>
          <cell r="G549" t="str">
            <v>20/60/150</v>
          </cell>
          <cell r="H549">
            <v>53.4</v>
          </cell>
          <cell r="I549">
            <v>0.57799999999999996</v>
          </cell>
          <cell r="J549">
            <v>0.57799999999999996</v>
          </cell>
          <cell r="K549">
            <v>0.57799999999999996</v>
          </cell>
          <cell r="L549">
            <v>0.57799999999999996</v>
          </cell>
          <cell r="M549">
            <v>0.57799999999999996</v>
          </cell>
          <cell r="N549">
            <v>0.57799999999999996</v>
          </cell>
          <cell r="O549">
            <v>0.57799999999999996</v>
          </cell>
          <cell r="P549"/>
          <cell r="Q549"/>
          <cell r="R549"/>
          <cell r="S549"/>
          <cell r="T549"/>
          <cell r="U549"/>
          <cell r="V549"/>
          <cell r="W549"/>
        </row>
        <row r="550">
          <cell r="A550" t="str">
            <v>NH HMO RX0000000093</v>
          </cell>
          <cell r="B550" t="str">
            <v>HMO</v>
          </cell>
          <cell r="C550" t="str">
            <v>NH</v>
          </cell>
          <cell r="D550">
            <v>94</v>
          </cell>
          <cell r="E550" t="str">
            <v>RX0000000093</v>
          </cell>
          <cell r="F550" t="str">
            <v>$20/$40/$105</v>
          </cell>
          <cell r="G550" t="str">
            <v>$10/$20/$35</v>
          </cell>
          <cell r="H550">
            <v>53.1</v>
          </cell>
          <cell r="I550">
            <v>0.61799999999999999</v>
          </cell>
          <cell r="J550">
            <v>0.61799999999999999</v>
          </cell>
          <cell r="K550">
            <v>0.61799999999999999</v>
          </cell>
          <cell r="L550">
            <v>0.61799999999999999</v>
          </cell>
          <cell r="M550"/>
          <cell r="N550"/>
          <cell r="O550"/>
          <cell r="P550"/>
          <cell r="Q550"/>
          <cell r="R550"/>
          <cell r="S550"/>
          <cell r="T550"/>
          <cell r="U550"/>
          <cell r="V550"/>
          <cell r="W550"/>
        </row>
        <row r="551">
          <cell r="A551" t="str">
            <v>NH HMO RX0000000099</v>
          </cell>
          <cell r="B551" t="str">
            <v>HMO</v>
          </cell>
          <cell r="C551" t="str">
            <v>NH</v>
          </cell>
          <cell r="D551" t="str">
            <v>1E</v>
          </cell>
          <cell r="E551" t="str">
            <v>RX0000000099</v>
          </cell>
          <cell r="F551" t="str">
            <v>$10/$25/$40</v>
          </cell>
          <cell r="G551" t="str">
            <v>$20/$50/$120</v>
          </cell>
          <cell r="H551">
            <v>53.17</v>
          </cell>
          <cell r="I551">
            <v>0.59899999999999998</v>
          </cell>
          <cell r="J551">
            <v>0.59899999999999998</v>
          </cell>
          <cell r="K551">
            <v>0.59899999999999998</v>
          </cell>
          <cell r="L551">
            <v>0.59899999999999998</v>
          </cell>
          <cell r="M551">
            <v>0.59899999999999998</v>
          </cell>
          <cell r="N551">
            <v>0.59899999999999998</v>
          </cell>
          <cell r="O551">
            <v>0.59899999999999998</v>
          </cell>
          <cell r="P551">
            <v>0.59899999999999998</v>
          </cell>
          <cell r="Q551">
            <v>0.59899999999999998</v>
          </cell>
          <cell r="R551">
            <v>0.59899999999999998</v>
          </cell>
          <cell r="S551">
            <v>0.59899999999999998</v>
          </cell>
          <cell r="T551">
            <v>0.59899999999999998</v>
          </cell>
          <cell r="U551">
            <v>0.59899999999999998</v>
          </cell>
          <cell r="V551">
            <v>0.59899999999999998</v>
          </cell>
          <cell r="W551">
            <v>0.59899999999999998</v>
          </cell>
        </row>
        <row r="552">
          <cell r="A552" t="str">
            <v>NH HMO RX0000000102</v>
          </cell>
          <cell r="B552" t="str">
            <v>HMO</v>
          </cell>
          <cell r="C552" t="str">
            <v>NH</v>
          </cell>
          <cell r="D552" t="str">
            <v>3A</v>
          </cell>
          <cell r="E552" t="str">
            <v>RX0000000102</v>
          </cell>
          <cell r="F552" t="str">
            <v>$5/$10/$25</v>
          </cell>
          <cell r="G552" t="str">
            <v>$10/$20/$75</v>
          </cell>
          <cell r="H552">
            <v>77.099999999999994</v>
          </cell>
          <cell r="I552">
            <v>1</v>
          </cell>
          <cell r="J552">
            <v>1</v>
          </cell>
          <cell r="K552">
            <v>1</v>
          </cell>
          <cell r="L552">
            <v>1</v>
          </cell>
          <cell r="M552">
            <v>1</v>
          </cell>
          <cell r="N552">
            <v>1</v>
          </cell>
          <cell r="O552">
            <v>1</v>
          </cell>
          <cell r="P552">
            <v>1</v>
          </cell>
          <cell r="Q552">
            <v>1</v>
          </cell>
          <cell r="R552">
            <v>1</v>
          </cell>
          <cell r="S552">
            <v>1</v>
          </cell>
          <cell r="T552">
            <v>1</v>
          </cell>
          <cell r="U552">
            <v>1</v>
          </cell>
          <cell r="V552">
            <v>1</v>
          </cell>
          <cell r="W552">
            <v>1</v>
          </cell>
        </row>
        <row r="553">
          <cell r="A553" t="str">
            <v>NH HMO RX0000000103</v>
          </cell>
          <cell r="B553" t="str">
            <v>HMO</v>
          </cell>
          <cell r="C553" t="str">
            <v>NH</v>
          </cell>
          <cell r="D553" t="str">
            <v>3B</v>
          </cell>
          <cell r="E553" t="str">
            <v>RX0000000103</v>
          </cell>
          <cell r="F553" t="str">
            <v>$10/$15/$30</v>
          </cell>
          <cell r="G553" t="str">
            <v>$20/$30/$90</v>
          </cell>
          <cell r="H553">
            <v>69.209999999999994</v>
          </cell>
          <cell r="I553">
            <v>0.84799999999999998</v>
          </cell>
          <cell r="J553">
            <v>0.84799999999999998</v>
          </cell>
          <cell r="K553">
            <v>0.84799999999999998</v>
          </cell>
          <cell r="L553">
            <v>0.84799999999999998</v>
          </cell>
          <cell r="M553">
            <v>0.84799999999999998</v>
          </cell>
          <cell r="N553">
            <v>0.84799999999999998</v>
          </cell>
          <cell r="O553">
            <v>0.84799999999999998</v>
          </cell>
          <cell r="P553">
            <v>0.84799999999999998</v>
          </cell>
          <cell r="Q553">
            <v>0.84799999999999998</v>
          </cell>
          <cell r="R553">
            <v>0.84799999999999998</v>
          </cell>
          <cell r="S553">
            <v>0.84799999999999998</v>
          </cell>
          <cell r="T553">
            <v>0.84799999999999998</v>
          </cell>
          <cell r="U553">
            <v>0.84799999999999998</v>
          </cell>
          <cell r="V553">
            <v>0.84799999999999998</v>
          </cell>
          <cell r="W553">
            <v>0.84799999999999998</v>
          </cell>
        </row>
        <row r="554">
          <cell r="A554" t="str">
            <v>NH HMO RX0000000104</v>
          </cell>
          <cell r="B554" t="str">
            <v>HMO</v>
          </cell>
          <cell r="C554" t="str">
            <v>NH</v>
          </cell>
          <cell r="D554" t="str">
            <v>3C</v>
          </cell>
          <cell r="E554" t="str">
            <v>RX0000000104</v>
          </cell>
          <cell r="F554" t="str">
            <v>$5/$15/$35</v>
          </cell>
          <cell r="G554" t="str">
            <v>$10/$30/$105</v>
          </cell>
          <cell r="H554">
            <v>73.27</v>
          </cell>
          <cell r="I554">
            <v>0.91600000000000004</v>
          </cell>
          <cell r="J554">
            <v>0.91600000000000004</v>
          </cell>
          <cell r="K554">
            <v>0.91600000000000004</v>
          </cell>
          <cell r="L554">
            <v>0.91600000000000004</v>
          </cell>
          <cell r="M554">
            <v>0.91600000000000004</v>
          </cell>
          <cell r="N554">
            <v>0.91600000000000004</v>
          </cell>
          <cell r="O554">
            <v>0.91600000000000004</v>
          </cell>
          <cell r="P554">
            <v>0.91600000000000004</v>
          </cell>
          <cell r="Q554">
            <v>0.91600000000000004</v>
          </cell>
          <cell r="R554">
            <v>0.91600000000000004</v>
          </cell>
          <cell r="S554">
            <v>0.91600000000000004</v>
          </cell>
          <cell r="T554">
            <v>0.91600000000000004</v>
          </cell>
          <cell r="U554">
            <v>0.91600000000000004</v>
          </cell>
          <cell r="V554">
            <v>0.91600000000000004</v>
          </cell>
          <cell r="W554">
            <v>0.91600000000000004</v>
          </cell>
        </row>
        <row r="555">
          <cell r="A555" t="str">
            <v>NH HMO RX0000000108</v>
          </cell>
          <cell r="B555" t="str">
            <v>HMO</v>
          </cell>
          <cell r="C555" t="str">
            <v>NH</v>
          </cell>
          <cell r="D555" t="str">
            <v>3G</v>
          </cell>
          <cell r="E555" t="str">
            <v>RX0000000108</v>
          </cell>
          <cell r="F555" t="str">
            <v>$10/$25/$40</v>
          </cell>
          <cell r="G555" t="str">
            <v>$20/$50/$120</v>
          </cell>
          <cell r="H555">
            <v>63.65</v>
          </cell>
          <cell r="I555">
            <v>0.72</v>
          </cell>
          <cell r="J555">
            <v>0.72</v>
          </cell>
          <cell r="K555">
            <v>0.72</v>
          </cell>
          <cell r="L555">
            <v>0.72</v>
          </cell>
          <cell r="M555">
            <v>0.72</v>
          </cell>
          <cell r="N555">
            <v>0.72</v>
          </cell>
          <cell r="O555">
            <v>0.72</v>
          </cell>
          <cell r="P555">
            <v>0.72</v>
          </cell>
          <cell r="Q555">
            <v>0.72</v>
          </cell>
          <cell r="R555">
            <v>0.72</v>
          </cell>
          <cell r="S555">
            <v>0.72</v>
          </cell>
          <cell r="T555">
            <v>0.72</v>
          </cell>
          <cell r="U555">
            <v>0.72</v>
          </cell>
          <cell r="V555">
            <v>0.72</v>
          </cell>
          <cell r="W555">
            <v>0.72</v>
          </cell>
        </row>
        <row r="556">
          <cell r="A556" t="str">
            <v>NH HMO RX0000000108</v>
          </cell>
          <cell r="B556" t="str">
            <v>HMO</v>
          </cell>
          <cell r="C556" t="str">
            <v>NH</v>
          </cell>
          <cell r="D556" t="str">
            <v>3G</v>
          </cell>
          <cell r="E556" t="str">
            <v>RX0000000108</v>
          </cell>
          <cell r="F556" t="str">
            <v>10/25/40</v>
          </cell>
          <cell r="G556" t="str">
            <v>20/50/120</v>
          </cell>
          <cell r="H556">
            <v>63.65</v>
          </cell>
          <cell r="I556">
            <v>0.72</v>
          </cell>
          <cell r="J556">
            <v>0.72</v>
          </cell>
          <cell r="K556">
            <v>0.72</v>
          </cell>
          <cell r="L556">
            <v>0.72</v>
          </cell>
          <cell r="M556">
            <v>0.72</v>
          </cell>
          <cell r="N556">
            <v>0.72</v>
          </cell>
          <cell r="O556">
            <v>0.72</v>
          </cell>
          <cell r="P556"/>
          <cell r="Q556"/>
          <cell r="R556"/>
          <cell r="S556"/>
          <cell r="T556"/>
          <cell r="U556"/>
          <cell r="V556"/>
          <cell r="W556"/>
        </row>
        <row r="557">
          <cell r="A557" t="str">
            <v>NH HMO RX0000000121</v>
          </cell>
          <cell r="B557" t="str">
            <v>HMO</v>
          </cell>
          <cell r="C557" t="str">
            <v>NH</v>
          </cell>
          <cell r="D557" t="str">
            <v>4A</v>
          </cell>
          <cell r="E557" t="str">
            <v>RX0000000121</v>
          </cell>
          <cell r="F557" t="str">
            <v>$15/$25/$40</v>
          </cell>
          <cell r="G557" t="str">
            <v>$30/$50/$120</v>
          </cell>
          <cell r="H557">
            <v>59.98</v>
          </cell>
          <cell r="I557">
            <v>0.67700000000000005</v>
          </cell>
          <cell r="J557">
            <v>0.67700000000000005</v>
          </cell>
          <cell r="K557">
            <v>0.67700000000000005</v>
          </cell>
          <cell r="L557">
            <v>0.67700000000000005</v>
          </cell>
          <cell r="M557">
            <v>0.67700000000000005</v>
          </cell>
          <cell r="N557">
            <v>0.67700000000000005</v>
          </cell>
          <cell r="O557">
            <v>0.67700000000000005</v>
          </cell>
          <cell r="P557">
            <v>0.67700000000000005</v>
          </cell>
          <cell r="Q557">
            <v>0.67700000000000005</v>
          </cell>
          <cell r="R557">
            <v>0.67700000000000005</v>
          </cell>
          <cell r="S557">
            <v>0.67700000000000005</v>
          </cell>
          <cell r="T557">
            <v>0.67700000000000005</v>
          </cell>
          <cell r="U557">
            <v>0.67700000000000005</v>
          </cell>
          <cell r="V557">
            <v>0.67700000000000005</v>
          </cell>
          <cell r="W557">
            <v>0.67700000000000005</v>
          </cell>
        </row>
        <row r="558">
          <cell r="A558" t="str">
            <v>NH HMO RX0000000123</v>
          </cell>
          <cell r="B558" t="str">
            <v>HMO</v>
          </cell>
          <cell r="C558" t="str">
            <v>NH</v>
          </cell>
          <cell r="D558" t="str">
            <v>4C</v>
          </cell>
          <cell r="E558" t="str">
            <v>RX0000000123</v>
          </cell>
          <cell r="F558" t="str">
            <v>Copays Only</v>
          </cell>
          <cell r="G558" t="str">
            <v>005</v>
          </cell>
          <cell r="H558">
            <v>73.790000000000006</v>
          </cell>
          <cell r="I558">
            <v>0.92300000000000004</v>
          </cell>
          <cell r="J558">
            <v>0.92300000000000004</v>
          </cell>
          <cell r="K558">
            <v>0.92300000000000004</v>
          </cell>
          <cell r="L558">
            <v>0.92300000000000004</v>
          </cell>
          <cell r="M558">
            <v>0.92300000000000004</v>
          </cell>
          <cell r="N558">
            <v>0.92300000000000004</v>
          </cell>
          <cell r="O558">
            <v>0.92300000000000004</v>
          </cell>
          <cell r="P558"/>
          <cell r="Q558"/>
          <cell r="R558"/>
          <cell r="S558"/>
          <cell r="T558"/>
          <cell r="U558"/>
          <cell r="V558"/>
          <cell r="W558"/>
        </row>
        <row r="559">
          <cell r="A559" t="str">
            <v>NH HMO RX0000000131</v>
          </cell>
          <cell r="B559" t="str">
            <v>HMO</v>
          </cell>
          <cell r="C559" t="str">
            <v>NH</v>
          </cell>
          <cell r="D559" t="str">
            <v>4K</v>
          </cell>
          <cell r="E559" t="str">
            <v>RX0000000131</v>
          </cell>
          <cell r="F559" t="str">
            <v>$10/$20/$35</v>
          </cell>
          <cell r="G559" t="str">
            <v>$20/$40/$105</v>
          </cell>
          <cell r="H559">
            <v>66.400000000000006</v>
          </cell>
          <cell r="I559">
            <v>0.78100000000000003</v>
          </cell>
          <cell r="J559">
            <v>0.78100000000000003</v>
          </cell>
          <cell r="K559">
            <v>0.78100000000000003</v>
          </cell>
          <cell r="L559">
            <v>0.78100000000000003</v>
          </cell>
          <cell r="M559">
            <v>0.78100000000000003</v>
          </cell>
          <cell r="N559">
            <v>0.78100000000000003</v>
          </cell>
          <cell r="O559">
            <v>0.78100000000000003</v>
          </cell>
          <cell r="P559">
            <v>0.78100000000000003</v>
          </cell>
          <cell r="Q559">
            <v>0.78100000000000003</v>
          </cell>
          <cell r="R559">
            <v>0.78100000000000003</v>
          </cell>
          <cell r="S559">
            <v>0.78100000000000003</v>
          </cell>
          <cell r="T559">
            <v>0.78100000000000003</v>
          </cell>
          <cell r="U559">
            <v>0.78100000000000003</v>
          </cell>
          <cell r="V559">
            <v>0.78100000000000003</v>
          </cell>
          <cell r="W559">
            <v>0.78100000000000003</v>
          </cell>
        </row>
        <row r="560">
          <cell r="A560" t="str">
            <v>NH HMO RX0000000139</v>
          </cell>
          <cell r="B560" t="str">
            <v>HMO</v>
          </cell>
          <cell r="C560" t="str">
            <v>NH</v>
          </cell>
          <cell r="D560" t="str">
            <v>4V</v>
          </cell>
          <cell r="E560" t="str">
            <v>RX0000000139</v>
          </cell>
          <cell r="F560" t="str">
            <v>$10/$25/$40 w/$100 deductible</v>
          </cell>
          <cell r="G560" t="str">
            <v>$20/$50/$120</v>
          </cell>
          <cell r="H560">
            <v>55.77</v>
          </cell>
          <cell r="I560">
            <v>0.623</v>
          </cell>
          <cell r="J560">
            <v>0.623</v>
          </cell>
          <cell r="K560">
            <v>0.623</v>
          </cell>
          <cell r="L560">
            <v>0.623</v>
          </cell>
          <cell r="M560">
            <v>0.623</v>
          </cell>
          <cell r="N560">
            <v>0.623</v>
          </cell>
          <cell r="O560">
            <v>0.623</v>
          </cell>
          <cell r="P560">
            <v>0.623</v>
          </cell>
          <cell r="Q560">
            <v>0.623</v>
          </cell>
          <cell r="R560">
            <v>0.623</v>
          </cell>
          <cell r="S560">
            <v>0.623</v>
          </cell>
          <cell r="T560">
            <v>0.623</v>
          </cell>
          <cell r="U560">
            <v>0.623</v>
          </cell>
          <cell r="V560">
            <v>0.623</v>
          </cell>
          <cell r="W560">
            <v>0.623</v>
          </cell>
        </row>
        <row r="561">
          <cell r="A561" t="str">
            <v>NH HMO RX0000000140</v>
          </cell>
          <cell r="B561" t="str">
            <v>HMO</v>
          </cell>
          <cell r="C561" t="str">
            <v>NH</v>
          </cell>
          <cell r="D561" t="str">
            <v>4W</v>
          </cell>
          <cell r="E561" t="str">
            <v>RX0000000140</v>
          </cell>
          <cell r="F561" t="str">
            <v>$10/$25/$40 w/$250 deductible</v>
          </cell>
          <cell r="G561" t="str">
            <v>$20/$50/$120</v>
          </cell>
          <cell r="H561">
            <v>48.76</v>
          </cell>
          <cell r="I561">
            <v>0.55000000000000004</v>
          </cell>
          <cell r="J561">
            <v>0.55000000000000004</v>
          </cell>
          <cell r="K561">
            <v>0.55000000000000004</v>
          </cell>
          <cell r="L561">
            <v>0.55000000000000004</v>
          </cell>
          <cell r="M561">
            <v>0.55000000000000004</v>
          </cell>
          <cell r="N561">
            <v>0.55000000000000004</v>
          </cell>
          <cell r="O561">
            <v>0.55000000000000004</v>
          </cell>
          <cell r="P561">
            <v>0.55000000000000004</v>
          </cell>
          <cell r="Q561">
            <v>0.55000000000000004</v>
          </cell>
          <cell r="R561">
            <v>0.55000000000000004</v>
          </cell>
          <cell r="S561">
            <v>0.55000000000000004</v>
          </cell>
          <cell r="T561">
            <v>0.55000000000000004</v>
          </cell>
          <cell r="U561">
            <v>0.55000000000000004</v>
          </cell>
          <cell r="V561">
            <v>0.55000000000000004</v>
          </cell>
          <cell r="W561">
            <v>0.55000000000000004</v>
          </cell>
        </row>
        <row r="562">
          <cell r="A562" t="str">
            <v>NH HMO RX0000000150</v>
          </cell>
          <cell r="B562" t="str">
            <v>HMO</v>
          </cell>
          <cell r="C562" t="str">
            <v>NH</v>
          </cell>
          <cell r="D562" t="str">
            <v>5I</v>
          </cell>
          <cell r="E562" t="str">
            <v>RX0000000150</v>
          </cell>
          <cell r="F562" t="str">
            <v>$10/$20/$40</v>
          </cell>
          <cell r="G562" t="str">
            <v>$20/$40/$80</v>
          </cell>
          <cell r="H562">
            <v>65.680000000000007</v>
          </cell>
          <cell r="I562">
            <v>0.745</v>
          </cell>
          <cell r="J562">
            <v>0.745</v>
          </cell>
          <cell r="K562">
            <v>0.745</v>
          </cell>
          <cell r="L562">
            <v>0.745</v>
          </cell>
          <cell r="M562"/>
          <cell r="N562"/>
          <cell r="O562"/>
          <cell r="P562"/>
          <cell r="Q562"/>
          <cell r="R562"/>
          <cell r="S562"/>
          <cell r="T562"/>
          <cell r="U562"/>
          <cell r="V562"/>
          <cell r="W562"/>
        </row>
        <row r="563">
          <cell r="A563" t="str">
            <v>NH HMO RX0000000156</v>
          </cell>
          <cell r="B563" t="str">
            <v>HMO</v>
          </cell>
          <cell r="C563" t="str">
            <v>NH</v>
          </cell>
          <cell r="D563" t="str">
            <v>5O</v>
          </cell>
          <cell r="E563" t="str">
            <v>RX0000000156</v>
          </cell>
          <cell r="F563" t="str">
            <v>Copays Only</v>
          </cell>
          <cell r="G563" t="str">
            <v>010</v>
          </cell>
          <cell r="H563">
            <v>63.03</v>
          </cell>
          <cell r="I563">
            <v>0.70799999999999996</v>
          </cell>
          <cell r="J563">
            <v>0.70799999999999996</v>
          </cell>
          <cell r="K563">
            <v>0.70799999999999996</v>
          </cell>
          <cell r="L563">
            <v>0.70799999999999996</v>
          </cell>
          <cell r="M563">
            <v>0.70799999999999996</v>
          </cell>
          <cell r="N563">
            <v>0.70799999999999996</v>
          </cell>
          <cell r="O563">
            <v>0.70799999999999996</v>
          </cell>
          <cell r="P563"/>
          <cell r="Q563"/>
          <cell r="R563"/>
          <cell r="S563"/>
          <cell r="T563"/>
          <cell r="U563"/>
          <cell r="V563"/>
          <cell r="W563"/>
        </row>
        <row r="564">
          <cell r="A564" t="str">
            <v>NH HMO RX0000000160</v>
          </cell>
          <cell r="B564" t="str">
            <v>HMO</v>
          </cell>
          <cell r="C564" t="str">
            <v>NH</v>
          </cell>
          <cell r="D564" t="str">
            <v>5S</v>
          </cell>
          <cell r="E564" t="str">
            <v>RX0000000160</v>
          </cell>
          <cell r="F564" t="str">
            <v>$10/$30/$45</v>
          </cell>
          <cell r="G564" t="str">
            <v>$20/$60/$135</v>
          </cell>
          <cell r="H564">
            <v>61.05</v>
          </cell>
          <cell r="I564">
            <v>0.66800000000000004</v>
          </cell>
          <cell r="J564">
            <v>0.66800000000000004</v>
          </cell>
          <cell r="K564">
            <v>0.66800000000000004</v>
          </cell>
          <cell r="L564">
            <v>0.66800000000000004</v>
          </cell>
          <cell r="M564">
            <v>0.66800000000000004</v>
          </cell>
          <cell r="N564">
            <v>0.66800000000000004</v>
          </cell>
          <cell r="O564">
            <v>0.66800000000000004</v>
          </cell>
          <cell r="P564">
            <v>0.66800000000000004</v>
          </cell>
          <cell r="Q564">
            <v>0.66800000000000004</v>
          </cell>
          <cell r="R564">
            <v>0.66800000000000004</v>
          </cell>
          <cell r="S564">
            <v>0.66800000000000004</v>
          </cell>
          <cell r="T564">
            <v>0.66800000000000004</v>
          </cell>
          <cell r="U564">
            <v>0.66800000000000004</v>
          </cell>
          <cell r="V564">
            <v>0.66800000000000004</v>
          </cell>
          <cell r="W564">
            <v>0.66800000000000004</v>
          </cell>
        </row>
        <row r="565">
          <cell r="A565" t="str">
            <v>NH HMO RX0000000166</v>
          </cell>
          <cell r="B565" t="str">
            <v>HMO</v>
          </cell>
          <cell r="C565" t="str">
            <v>NH</v>
          </cell>
          <cell r="D565" t="str">
            <v>5Y</v>
          </cell>
          <cell r="E565" t="str">
            <v>RX0000000166</v>
          </cell>
          <cell r="F565" t="str">
            <v>$10/$30/$50</v>
          </cell>
          <cell r="G565" t="str">
            <v>$20/$60/100</v>
          </cell>
          <cell r="H565">
            <v>60.46</v>
          </cell>
          <cell r="I565">
            <v>0.67200000000000004</v>
          </cell>
          <cell r="J565">
            <v>0.67200000000000004</v>
          </cell>
          <cell r="K565">
            <v>0.67200000000000004</v>
          </cell>
          <cell r="L565">
            <v>0.67200000000000004</v>
          </cell>
          <cell r="M565"/>
          <cell r="N565"/>
          <cell r="O565"/>
          <cell r="P565"/>
          <cell r="Q565"/>
          <cell r="R565"/>
          <cell r="S565"/>
          <cell r="T565"/>
          <cell r="U565"/>
          <cell r="V565"/>
          <cell r="W565"/>
        </row>
        <row r="566">
          <cell r="A566" t="str">
            <v>NH HMO RX0000000167</v>
          </cell>
          <cell r="B566" t="str">
            <v>HMO</v>
          </cell>
          <cell r="C566" t="str">
            <v>NH</v>
          </cell>
          <cell r="D566" t="str">
            <v>5Z</v>
          </cell>
          <cell r="E566" t="str">
            <v>RX0000000167</v>
          </cell>
          <cell r="F566" t="str">
            <v>$15/$30/$50</v>
          </cell>
          <cell r="G566" t="str">
            <v>$30/$60/$150</v>
          </cell>
          <cell r="H566">
            <v>56.92</v>
          </cell>
          <cell r="I566">
            <v>0.63300000000000001</v>
          </cell>
          <cell r="J566">
            <v>0.63300000000000001</v>
          </cell>
          <cell r="K566">
            <v>0.63300000000000001</v>
          </cell>
          <cell r="L566">
            <v>0.63300000000000001</v>
          </cell>
          <cell r="M566">
            <v>0.63300000000000001</v>
          </cell>
          <cell r="N566">
            <v>0.63300000000000001</v>
          </cell>
          <cell r="O566">
            <v>0.63300000000000001</v>
          </cell>
          <cell r="P566">
            <v>0.63300000000000001</v>
          </cell>
          <cell r="Q566">
            <v>0.63300000000000001</v>
          </cell>
          <cell r="R566">
            <v>0.63300000000000001</v>
          </cell>
          <cell r="S566">
            <v>0.63300000000000001</v>
          </cell>
          <cell r="T566">
            <v>0.63300000000000001</v>
          </cell>
          <cell r="U566">
            <v>0.63300000000000001</v>
          </cell>
          <cell r="V566">
            <v>0.63300000000000001</v>
          </cell>
          <cell r="W566">
            <v>0.63300000000000001</v>
          </cell>
        </row>
        <row r="567">
          <cell r="A567" t="str">
            <v>NH HMO RX0000000184</v>
          </cell>
          <cell r="B567" t="str">
            <v>HMO</v>
          </cell>
          <cell r="C567" t="str">
            <v>NH</v>
          </cell>
          <cell r="D567" t="str">
            <v>6Q</v>
          </cell>
          <cell r="E567" t="str">
            <v>RX0000000184</v>
          </cell>
          <cell r="F567" t="str">
            <v>$10/$20/$35</v>
          </cell>
          <cell r="G567" t="str">
            <v>$10/$20/$35</v>
          </cell>
          <cell r="H567">
            <v>65.39</v>
          </cell>
          <cell r="I567">
            <v>0.73899999999999999</v>
          </cell>
          <cell r="J567">
            <v>0.73899999999999999</v>
          </cell>
          <cell r="K567">
            <v>0.73899999999999999</v>
          </cell>
          <cell r="L567">
            <v>0.73899999999999999</v>
          </cell>
          <cell r="M567"/>
          <cell r="N567"/>
          <cell r="O567"/>
          <cell r="P567"/>
          <cell r="Q567"/>
          <cell r="R567"/>
          <cell r="S567"/>
          <cell r="T567"/>
          <cell r="U567"/>
          <cell r="V567"/>
          <cell r="W567"/>
        </row>
        <row r="568">
          <cell r="A568" t="str">
            <v>NH HMO RX0000000186</v>
          </cell>
          <cell r="B568" t="str">
            <v>HMO</v>
          </cell>
          <cell r="C568" t="str">
            <v>NH</v>
          </cell>
          <cell r="D568" t="str">
            <v>6S</v>
          </cell>
          <cell r="E568" t="str">
            <v>RX0000000186</v>
          </cell>
          <cell r="F568" t="str">
            <v>$10/$35/$50</v>
          </cell>
          <cell r="G568" t="str">
            <v>$20/$70$150</v>
          </cell>
          <cell r="H568">
            <v>58.55</v>
          </cell>
          <cell r="I568">
            <v>0.63600000000000001</v>
          </cell>
          <cell r="J568">
            <v>0.63600000000000001</v>
          </cell>
          <cell r="K568">
            <v>0.63600000000000001</v>
          </cell>
          <cell r="L568">
            <v>0.63600000000000001</v>
          </cell>
          <cell r="M568">
            <v>0.63600000000000001</v>
          </cell>
          <cell r="N568">
            <v>0.63600000000000001</v>
          </cell>
          <cell r="O568">
            <v>0.63600000000000001</v>
          </cell>
          <cell r="P568">
            <v>0.63600000000000001</v>
          </cell>
          <cell r="Q568">
            <v>0.63600000000000001</v>
          </cell>
          <cell r="R568">
            <v>0.63600000000000001</v>
          </cell>
          <cell r="S568">
            <v>0.63600000000000001</v>
          </cell>
          <cell r="T568">
            <v>0.63600000000000001</v>
          </cell>
          <cell r="U568">
            <v>0.63600000000000001</v>
          </cell>
          <cell r="V568">
            <v>0.63600000000000001</v>
          </cell>
          <cell r="W568">
            <v>0.63600000000000001</v>
          </cell>
        </row>
        <row r="569">
          <cell r="A569" t="str">
            <v>NH HMO RX0000000202</v>
          </cell>
          <cell r="B569" t="str">
            <v>HMO</v>
          </cell>
          <cell r="C569" t="str">
            <v>NH</v>
          </cell>
          <cell r="D569" t="str">
            <v>7I</v>
          </cell>
          <cell r="E569" t="str">
            <v>RX0000000202</v>
          </cell>
          <cell r="F569" t="str">
            <v>$5/$30/$45</v>
          </cell>
          <cell r="G569" t="str">
            <v>$10/$75/$115</v>
          </cell>
          <cell r="H569">
            <v>65.959999999999994</v>
          </cell>
          <cell r="I569">
            <v>0.73499999999999999</v>
          </cell>
          <cell r="J569">
            <v>0.73499999999999999</v>
          </cell>
          <cell r="K569">
            <v>0.73499999999999999</v>
          </cell>
          <cell r="L569">
            <v>0.73499999999999999</v>
          </cell>
          <cell r="M569">
            <v>0.73499999999999999</v>
          </cell>
          <cell r="N569">
            <v>0.73499999999999999</v>
          </cell>
          <cell r="O569">
            <v>0.73499999999999999</v>
          </cell>
          <cell r="P569">
            <v>0.73499999999999999</v>
          </cell>
          <cell r="Q569">
            <v>0.73499999999999999</v>
          </cell>
          <cell r="R569">
            <v>0.73499999999999999</v>
          </cell>
          <cell r="S569">
            <v>0.73499999999999999</v>
          </cell>
          <cell r="T569">
            <v>0.73499999999999999</v>
          </cell>
          <cell r="U569">
            <v>0.73499999999999999</v>
          </cell>
          <cell r="V569">
            <v>0.73499999999999999</v>
          </cell>
          <cell r="W569">
            <v>0.73499999999999999</v>
          </cell>
        </row>
        <row r="570">
          <cell r="A570" t="str">
            <v>NH HMO RX0000000204</v>
          </cell>
          <cell r="B570" t="str">
            <v>HMO</v>
          </cell>
          <cell r="C570" t="str">
            <v>NH</v>
          </cell>
          <cell r="D570" t="str">
            <v>7K</v>
          </cell>
          <cell r="E570" t="str">
            <v>RX0000000204</v>
          </cell>
          <cell r="F570" t="str">
            <v>$15/$30/$50</v>
          </cell>
          <cell r="G570" t="str">
            <v>$30/$60/$100</v>
          </cell>
          <cell r="H570">
            <v>56.88</v>
          </cell>
          <cell r="I570">
            <v>0.63100000000000001</v>
          </cell>
          <cell r="J570">
            <v>0.63100000000000001</v>
          </cell>
          <cell r="K570">
            <v>0.63100000000000001</v>
          </cell>
          <cell r="L570">
            <v>0.63100000000000001</v>
          </cell>
          <cell r="M570">
            <v>0.63100000000000001</v>
          </cell>
          <cell r="N570">
            <v>0.63100000000000001</v>
          </cell>
          <cell r="O570">
            <v>0.63100000000000001</v>
          </cell>
          <cell r="P570">
            <v>0.63100000000000001</v>
          </cell>
          <cell r="Q570">
            <v>0.63100000000000001</v>
          </cell>
          <cell r="R570">
            <v>0.63100000000000001</v>
          </cell>
          <cell r="S570">
            <v>0.63100000000000001</v>
          </cell>
          <cell r="T570">
            <v>0.63100000000000001</v>
          </cell>
          <cell r="U570">
            <v>0.63100000000000001</v>
          </cell>
          <cell r="V570">
            <v>0.63100000000000001</v>
          </cell>
          <cell r="W570">
            <v>0.63100000000000001</v>
          </cell>
        </row>
        <row r="571">
          <cell r="A571" t="str">
            <v>NH HMO RX0000000205</v>
          </cell>
          <cell r="B571" t="str">
            <v>HMO</v>
          </cell>
          <cell r="C571" t="str">
            <v>NH</v>
          </cell>
          <cell r="D571" t="str">
            <v>7L</v>
          </cell>
          <cell r="E571" t="str">
            <v>RX0000000205</v>
          </cell>
          <cell r="F571" t="str">
            <v>$10/$35/$50</v>
          </cell>
          <cell r="G571" t="str">
            <v>$20/$70/$150</v>
          </cell>
          <cell r="H571">
            <v>45.52</v>
          </cell>
          <cell r="I571">
            <v>0.52300000000000002</v>
          </cell>
          <cell r="J571">
            <v>0.52300000000000002</v>
          </cell>
          <cell r="K571">
            <v>0.52300000000000002</v>
          </cell>
          <cell r="L571">
            <v>0.52300000000000002</v>
          </cell>
          <cell r="M571"/>
          <cell r="N571"/>
          <cell r="O571"/>
          <cell r="P571"/>
          <cell r="Q571"/>
          <cell r="R571"/>
          <cell r="S571"/>
          <cell r="T571"/>
          <cell r="U571"/>
          <cell r="V571"/>
          <cell r="W571"/>
        </row>
        <row r="572">
          <cell r="A572" t="str">
            <v>NH HMO RX0000000206</v>
          </cell>
          <cell r="B572" t="str">
            <v>HMO</v>
          </cell>
          <cell r="C572" t="str">
            <v>NH</v>
          </cell>
          <cell r="D572" t="str">
            <v>7M</v>
          </cell>
          <cell r="E572" t="str">
            <v>RX0000000206</v>
          </cell>
          <cell r="F572" t="str">
            <v>$20/$35/$50</v>
          </cell>
          <cell r="G572" t="str">
            <v>$40/$70/$150</v>
          </cell>
          <cell r="H572">
            <v>52.48</v>
          </cell>
          <cell r="I572">
            <v>0.58199999999999996</v>
          </cell>
          <cell r="J572">
            <v>0.58199999999999996</v>
          </cell>
          <cell r="K572">
            <v>0.58199999999999996</v>
          </cell>
          <cell r="L572">
            <v>0.58199999999999996</v>
          </cell>
          <cell r="M572">
            <v>0.58199999999999996</v>
          </cell>
          <cell r="N572">
            <v>0.58199999999999996</v>
          </cell>
          <cell r="O572">
            <v>0.58199999999999996</v>
          </cell>
          <cell r="P572">
            <v>0.58199999999999996</v>
          </cell>
          <cell r="Q572">
            <v>0.58199999999999996</v>
          </cell>
          <cell r="R572">
            <v>0.58199999999999996</v>
          </cell>
          <cell r="S572">
            <v>0.58199999999999996</v>
          </cell>
          <cell r="T572">
            <v>0.58199999999999996</v>
          </cell>
          <cell r="U572">
            <v>0.58199999999999996</v>
          </cell>
          <cell r="V572">
            <v>0.58199999999999996</v>
          </cell>
          <cell r="W572">
            <v>0.58199999999999996</v>
          </cell>
        </row>
        <row r="573">
          <cell r="A573" t="str">
            <v>NH HMO RX0000000225</v>
          </cell>
          <cell r="B573" t="str">
            <v>HMO</v>
          </cell>
          <cell r="C573" t="str">
            <v>NH</v>
          </cell>
          <cell r="D573" t="str">
            <v>8I</v>
          </cell>
          <cell r="E573" t="str">
            <v>RX0000000225</v>
          </cell>
          <cell r="F573" t="str">
            <v>$15/$30/$40</v>
          </cell>
          <cell r="G573" t="str">
            <v>$30/$60/$120</v>
          </cell>
          <cell r="H573">
            <v>58.02</v>
          </cell>
          <cell r="I573">
            <v>0.63400000000000001</v>
          </cell>
          <cell r="J573">
            <v>0.63400000000000001</v>
          </cell>
          <cell r="K573">
            <v>0.63400000000000001</v>
          </cell>
          <cell r="L573">
            <v>0.63400000000000001</v>
          </cell>
          <cell r="M573"/>
          <cell r="N573"/>
          <cell r="O573"/>
          <cell r="P573"/>
          <cell r="Q573"/>
          <cell r="R573"/>
          <cell r="S573"/>
          <cell r="T573"/>
          <cell r="U573"/>
          <cell r="V573"/>
          <cell r="W573"/>
        </row>
        <row r="574">
          <cell r="A574" t="str">
            <v>NH HMO RX0000000231</v>
          </cell>
          <cell r="B574" t="str">
            <v>HMO</v>
          </cell>
          <cell r="C574" t="str">
            <v>NH</v>
          </cell>
          <cell r="D574" t="str">
            <v>8O</v>
          </cell>
          <cell r="E574" t="str">
            <v>RX0000000231</v>
          </cell>
          <cell r="F574" t="str">
            <v>Copays Only</v>
          </cell>
          <cell r="G574" t="str">
            <v>010</v>
          </cell>
          <cell r="H574">
            <v>60.45</v>
          </cell>
          <cell r="I574">
            <v>0.66100000000000003</v>
          </cell>
          <cell r="J574">
            <v>0.66100000000000003</v>
          </cell>
          <cell r="K574">
            <v>0.66100000000000003</v>
          </cell>
          <cell r="L574">
            <v>0.66100000000000003</v>
          </cell>
          <cell r="M574">
            <v>0.66100000000000003</v>
          </cell>
          <cell r="N574">
            <v>0.66100000000000003</v>
          </cell>
          <cell r="O574">
            <v>0.66100000000000003</v>
          </cell>
          <cell r="P574"/>
          <cell r="Q574"/>
          <cell r="R574"/>
          <cell r="S574"/>
          <cell r="T574"/>
          <cell r="U574"/>
          <cell r="V574"/>
          <cell r="W574"/>
        </row>
        <row r="575">
          <cell r="A575" t="str">
            <v>NH HMO RX0000000235</v>
          </cell>
          <cell r="B575" t="str">
            <v>HMO</v>
          </cell>
          <cell r="C575" t="str">
            <v>NH</v>
          </cell>
          <cell r="D575" t="str">
            <v>8S</v>
          </cell>
          <cell r="E575" t="str">
            <v>RX0000000235</v>
          </cell>
          <cell r="F575" t="str">
            <v>$5/25% max $75/50% max $75</v>
          </cell>
          <cell r="G575" t="str">
            <v>$5/25% max $75/50% max $75</v>
          </cell>
          <cell r="H575">
            <v>63.39</v>
          </cell>
          <cell r="I575">
            <v>0.77</v>
          </cell>
          <cell r="J575">
            <v>0.77</v>
          </cell>
          <cell r="K575">
            <v>0.77</v>
          </cell>
          <cell r="L575">
            <v>0.77</v>
          </cell>
          <cell r="M575">
            <v>0.77</v>
          </cell>
          <cell r="N575">
            <v>0.77</v>
          </cell>
          <cell r="O575">
            <v>0.77</v>
          </cell>
          <cell r="P575">
            <v>0.77</v>
          </cell>
          <cell r="Q575">
            <v>0.77</v>
          </cell>
          <cell r="R575">
            <v>0.77</v>
          </cell>
          <cell r="S575">
            <v>0.77</v>
          </cell>
          <cell r="T575">
            <v>0.77</v>
          </cell>
          <cell r="U575">
            <v>0.77</v>
          </cell>
          <cell r="V575">
            <v>0.77</v>
          </cell>
          <cell r="W575">
            <v>0.77</v>
          </cell>
        </row>
        <row r="576">
          <cell r="A576" t="str">
            <v>NH HMO RX0000000236</v>
          </cell>
          <cell r="B576" t="str">
            <v>HMO</v>
          </cell>
          <cell r="C576" t="str">
            <v>NH</v>
          </cell>
          <cell r="D576" t="str">
            <v>8T</v>
          </cell>
          <cell r="E576" t="str">
            <v>RX0000000236</v>
          </cell>
          <cell r="F576" t="str">
            <v>$10/$25/$40 (excludes birth control)</v>
          </cell>
          <cell r="G576" t="str">
            <v>$10/$25/$40 (excludes birth control)</v>
          </cell>
          <cell r="H576">
            <v>60.63</v>
          </cell>
          <cell r="I576">
            <v>0.74099999999999999</v>
          </cell>
          <cell r="J576">
            <v>0.74099999999999999</v>
          </cell>
          <cell r="K576">
            <v>0.74099999999999999</v>
          </cell>
          <cell r="L576">
            <v>0.74099999999999999</v>
          </cell>
          <cell r="M576">
            <v>0.74099999999999999</v>
          </cell>
          <cell r="N576">
            <v>0.74099999999999999</v>
          </cell>
          <cell r="O576">
            <v>0.74099999999999999</v>
          </cell>
          <cell r="P576">
            <v>0.74099999999999999</v>
          </cell>
          <cell r="Q576">
            <v>0.74099999999999999</v>
          </cell>
          <cell r="R576">
            <v>0.74099999999999999</v>
          </cell>
          <cell r="S576">
            <v>0.74099999999999999</v>
          </cell>
          <cell r="T576">
            <v>0.74099999999999999</v>
          </cell>
          <cell r="U576">
            <v>0.74099999999999999</v>
          </cell>
          <cell r="V576">
            <v>0.74099999999999999</v>
          </cell>
          <cell r="W576">
            <v>0.74099999999999999</v>
          </cell>
        </row>
        <row r="577">
          <cell r="A577" t="str">
            <v>NH HMO RX0000000237</v>
          </cell>
          <cell r="B577" t="str">
            <v>HMO</v>
          </cell>
          <cell r="C577" t="str">
            <v>NH</v>
          </cell>
          <cell r="D577" t="str">
            <v>8U</v>
          </cell>
          <cell r="E577" t="str">
            <v>RX0000000237</v>
          </cell>
          <cell r="F577" t="str">
            <v>$10/$25/$40 (excludes birth control)</v>
          </cell>
          <cell r="G577" t="str">
            <v>$30/$75/$120 (excludes birth control)</v>
          </cell>
          <cell r="H577">
            <v>61.67</v>
          </cell>
          <cell r="I577">
            <v>0.70599999999999996</v>
          </cell>
          <cell r="J577">
            <v>0.70599999999999996</v>
          </cell>
          <cell r="K577">
            <v>0.70599999999999996</v>
          </cell>
          <cell r="L577">
            <v>0.70599999999999996</v>
          </cell>
          <cell r="M577">
            <v>0.70599999999999996</v>
          </cell>
          <cell r="N577">
            <v>0.70599999999999996</v>
          </cell>
          <cell r="O577">
            <v>0.70599999999999996</v>
          </cell>
          <cell r="P577">
            <v>0.70599999999999996</v>
          </cell>
          <cell r="Q577">
            <v>0.70599999999999996</v>
          </cell>
          <cell r="R577">
            <v>0.70599999999999996</v>
          </cell>
          <cell r="S577">
            <v>0.70599999999999996</v>
          </cell>
          <cell r="T577">
            <v>0.70599999999999996</v>
          </cell>
          <cell r="U577">
            <v>0.70599999999999996</v>
          </cell>
          <cell r="V577">
            <v>0.70599999999999996</v>
          </cell>
          <cell r="W577">
            <v>0.70599999999999996</v>
          </cell>
        </row>
        <row r="578">
          <cell r="A578" t="str">
            <v>NH HMO RX0000000238</v>
          </cell>
          <cell r="B578" t="str">
            <v>HMO</v>
          </cell>
          <cell r="C578" t="str">
            <v>NH</v>
          </cell>
          <cell r="D578" t="str">
            <v>8V</v>
          </cell>
          <cell r="E578" t="str">
            <v>RX0000000238</v>
          </cell>
          <cell r="F578" t="str">
            <v>$10/$25/$40 (excludes birth control)</v>
          </cell>
          <cell r="G578" t="str">
            <v>$20/$50/$120 (excludes birth control)</v>
          </cell>
          <cell r="H578">
            <v>61.49</v>
          </cell>
          <cell r="I578">
            <v>0.70299999999999996</v>
          </cell>
          <cell r="J578">
            <v>0.70299999999999996</v>
          </cell>
          <cell r="K578">
            <v>0.70299999999999996</v>
          </cell>
          <cell r="L578">
            <v>0.70299999999999996</v>
          </cell>
          <cell r="M578">
            <v>0.70299999999999996</v>
          </cell>
          <cell r="N578">
            <v>0.70299999999999996</v>
          </cell>
          <cell r="O578">
            <v>0.70299999999999996</v>
          </cell>
          <cell r="P578">
            <v>0.70299999999999996</v>
          </cell>
          <cell r="Q578">
            <v>0.70299999999999996</v>
          </cell>
          <cell r="R578">
            <v>0.70299999999999996</v>
          </cell>
          <cell r="S578">
            <v>0.70299999999999996</v>
          </cell>
          <cell r="T578">
            <v>0.70299999999999996</v>
          </cell>
          <cell r="U578">
            <v>0.70299999999999996</v>
          </cell>
          <cell r="V578">
            <v>0.70299999999999996</v>
          </cell>
          <cell r="W578">
            <v>0.70299999999999996</v>
          </cell>
        </row>
        <row r="579">
          <cell r="A579" t="str">
            <v>NH HMO RX0000000239</v>
          </cell>
          <cell r="B579" t="str">
            <v>HMO</v>
          </cell>
          <cell r="C579" t="str">
            <v>NH</v>
          </cell>
          <cell r="D579" t="str">
            <v>8W</v>
          </cell>
          <cell r="E579" t="str">
            <v>RX0000000239</v>
          </cell>
          <cell r="F579" t="str">
            <v>$10/$20/$30</v>
          </cell>
          <cell r="G579" t="str">
            <v>$20/$40/$60</v>
          </cell>
          <cell r="H579">
            <v>66.98</v>
          </cell>
          <cell r="I579">
            <v>0.79700000000000004</v>
          </cell>
          <cell r="J579">
            <v>0.79700000000000004</v>
          </cell>
          <cell r="K579">
            <v>0.79700000000000004</v>
          </cell>
          <cell r="L579">
            <v>0.79700000000000004</v>
          </cell>
          <cell r="M579">
            <v>0.79700000000000004</v>
          </cell>
          <cell r="N579">
            <v>0.79700000000000004</v>
          </cell>
          <cell r="O579">
            <v>0.79700000000000004</v>
          </cell>
          <cell r="P579">
            <v>0.79700000000000004</v>
          </cell>
          <cell r="Q579">
            <v>0.79700000000000004</v>
          </cell>
          <cell r="R579">
            <v>0.79700000000000004</v>
          </cell>
          <cell r="S579">
            <v>0.79700000000000004</v>
          </cell>
          <cell r="T579">
            <v>0.79700000000000004</v>
          </cell>
          <cell r="U579">
            <v>0.79700000000000004</v>
          </cell>
          <cell r="V579">
            <v>0.79700000000000004</v>
          </cell>
          <cell r="W579">
            <v>0.79700000000000004</v>
          </cell>
        </row>
        <row r="580">
          <cell r="A580" t="str">
            <v>NH HMO RX0000000240</v>
          </cell>
          <cell r="B580" t="str">
            <v>HMO</v>
          </cell>
          <cell r="C580" t="str">
            <v>NH</v>
          </cell>
          <cell r="D580" t="str">
            <v>8X</v>
          </cell>
          <cell r="E580" t="str">
            <v>RX0000000240</v>
          </cell>
          <cell r="F580" t="str">
            <v>$6/$20/$30</v>
          </cell>
          <cell r="G580" t="str">
            <v>$12/$30/$40</v>
          </cell>
          <cell r="H580">
            <v>69.37</v>
          </cell>
          <cell r="I580">
            <v>0.85699999999999998</v>
          </cell>
          <cell r="J580">
            <v>0.85699999999999998</v>
          </cell>
          <cell r="K580">
            <v>0.85699999999999998</v>
          </cell>
          <cell r="L580">
            <v>0.85699999999999998</v>
          </cell>
          <cell r="M580">
            <v>0.85699999999999998</v>
          </cell>
          <cell r="N580">
            <v>0.85699999999999998</v>
          </cell>
          <cell r="O580">
            <v>0.85699999999999998</v>
          </cell>
          <cell r="P580">
            <v>0.85699999999999998</v>
          </cell>
          <cell r="Q580">
            <v>0.85699999999999998</v>
          </cell>
          <cell r="R580">
            <v>0.85699999999999998</v>
          </cell>
          <cell r="S580">
            <v>0.85699999999999998</v>
          </cell>
          <cell r="T580">
            <v>0.85699999999999998</v>
          </cell>
          <cell r="U580">
            <v>0.85699999999999998</v>
          </cell>
          <cell r="V580">
            <v>0.85699999999999998</v>
          </cell>
          <cell r="W580">
            <v>0.85699999999999998</v>
          </cell>
        </row>
        <row r="581">
          <cell r="A581" t="str">
            <v>NH HMO RX0000000243</v>
          </cell>
          <cell r="B581" t="str">
            <v>HMO</v>
          </cell>
          <cell r="C581" t="str">
            <v>NH</v>
          </cell>
          <cell r="D581" t="str">
            <v>9A</v>
          </cell>
          <cell r="E581" t="str">
            <v>RX0000000243</v>
          </cell>
          <cell r="F581" t="str">
            <v>$0/$30/$30</v>
          </cell>
          <cell r="G581" t="str">
            <v>$0/$30/$50</v>
          </cell>
          <cell r="H581">
            <v>70.72</v>
          </cell>
          <cell r="I581">
            <v>0.86899999999999999</v>
          </cell>
          <cell r="J581">
            <v>0.86899999999999999</v>
          </cell>
          <cell r="K581">
            <v>0.86899999999999999</v>
          </cell>
          <cell r="L581">
            <v>0.86899999999999999</v>
          </cell>
          <cell r="M581">
            <v>0.86899999999999999</v>
          </cell>
          <cell r="N581">
            <v>0.86899999999999999</v>
          </cell>
          <cell r="O581">
            <v>0.86899999999999999</v>
          </cell>
          <cell r="P581">
            <v>0.86899999999999999</v>
          </cell>
          <cell r="Q581">
            <v>0.86899999999999999</v>
          </cell>
          <cell r="R581">
            <v>0.86899999999999999</v>
          </cell>
          <cell r="S581">
            <v>0.86899999999999999</v>
          </cell>
          <cell r="T581">
            <v>0.86899999999999999</v>
          </cell>
          <cell r="U581">
            <v>0.86899999999999999</v>
          </cell>
          <cell r="V581">
            <v>0.86899999999999999</v>
          </cell>
          <cell r="W581">
            <v>0.86899999999999999</v>
          </cell>
        </row>
        <row r="582">
          <cell r="A582" t="str">
            <v>NH HMO RX0000000244</v>
          </cell>
          <cell r="B582" t="str">
            <v>HMO</v>
          </cell>
          <cell r="C582" t="str">
            <v>NH</v>
          </cell>
          <cell r="D582" t="str">
            <v>9B</v>
          </cell>
          <cell r="E582" t="str">
            <v>RX0000000244</v>
          </cell>
          <cell r="F582" t="str">
            <v>$15/$30/$45</v>
          </cell>
          <cell r="G582" t="str">
            <v>$15/$30/$45</v>
          </cell>
          <cell r="H582">
            <v>58.05</v>
          </cell>
          <cell r="I582">
            <v>0.67300000000000004</v>
          </cell>
          <cell r="J582">
            <v>0.67300000000000004</v>
          </cell>
          <cell r="K582">
            <v>0.67300000000000004</v>
          </cell>
          <cell r="L582">
            <v>0.67300000000000004</v>
          </cell>
          <cell r="M582">
            <v>0.67300000000000004</v>
          </cell>
          <cell r="N582">
            <v>0.67300000000000004</v>
          </cell>
          <cell r="O582">
            <v>0.67300000000000004</v>
          </cell>
          <cell r="P582">
            <v>0.67300000000000004</v>
          </cell>
          <cell r="Q582">
            <v>0.67300000000000004</v>
          </cell>
          <cell r="R582">
            <v>0.67300000000000004</v>
          </cell>
          <cell r="S582">
            <v>0.67300000000000004</v>
          </cell>
          <cell r="T582">
            <v>0.67300000000000004</v>
          </cell>
          <cell r="U582">
            <v>0.67300000000000004</v>
          </cell>
          <cell r="V582">
            <v>0.67300000000000004</v>
          </cell>
          <cell r="W582">
            <v>0.67300000000000004</v>
          </cell>
        </row>
        <row r="583">
          <cell r="A583" t="str">
            <v>NH HMO RX0000000257</v>
          </cell>
          <cell r="B583" t="str">
            <v>HMO</v>
          </cell>
          <cell r="C583" t="str">
            <v>NH</v>
          </cell>
          <cell r="D583" t="str">
            <v>9O</v>
          </cell>
          <cell r="E583" t="str">
            <v>RX0000000257</v>
          </cell>
          <cell r="F583" t="str">
            <v>$5/$20/$35</v>
          </cell>
          <cell r="G583" t="str">
            <v>$5/$20/$35</v>
          </cell>
          <cell r="H583">
            <v>69.45</v>
          </cell>
          <cell r="I583">
            <v>0.88400000000000001</v>
          </cell>
          <cell r="J583">
            <v>0.88400000000000001</v>
          </cell>
          <cell r="K583">
            <v>0.88400000000000001</v>
          </cell>
          <cell r="L583">
            <v>0.88400000000000001</v>
          </cell>
          <cell r="M583">
            <v>0.88400000000000001</v>
          </cell>
          <cell r="N583">
            <v>0.88400000000000001</v>
          </cell>
          <cell r="O583">
            <v>0.88400000000000001</v>
          </cell>
          <cell r="P583">
            <v>0.88400000000000001</v>
          </cell>
          <cell r="Q583">
            <v>0.88400000000000001</v>
          </cell>
          <cell r="R583">
            <v>0.88400000000000001</v>
          </cell>
          <cell r="S583">
            <v>0.88400000000000001</v>
          </cell>
          <cell r="T583">
            <v>0.88400000000000001</v>
          </cell>
          <cell r="U583">
            <v>0.88400000000000001</v>
          </cell>
          <cell r="V583">
            <v>0.88400000000000001</v>
          </cell>
          <cell r="W583">
            <v>0.88400000000000001</v>
          </cell>
        </row>
        <row r="584">
          <cell r="A584" t="str">
            <v>NH HMO RX0000000258</v>
          </cell>
          <cell r="B584" t="str">
            <v>HMO</v>
          </cell>
          <cell r="C584" t="str">
            <v>NH</v>
          </cell>
          <cell r="D584" t="str">
            <v>9P</v>
          </cell>
          <cell r="E584" t="str">
            <v>RX0000000258</v>
          </cell>
          <cell r="F584" t="str">
            <v>$10/$35/$50</v>
          </cell>
          <cell r="G584" t="str">
            <v>$20/$70/$150</v>
          </cell>
          <cell r="H584">
            <v>52.01</v>
          </cell>
          <cell r="I584">
            <v>0.56299999999999994</v>
          </cell>
          <cell r="J584">
            <v>0.56299999999999994</v>
          </cell>
          <cell r="K584">
            <v>0.56299999999999994</v>
          </cell>
          <cell r="L584">
            <v>0.56299999999999994</v>
          </cell>
          <cell r="M584"/>
          <cell r="N584"/>
          <cell r="O584"/>
          <cell r="P584"/>
          <cell r="Q584"/>
          <cell r="R584"/>
          <cell r="S584"/>
          <cell r="T584"/>
          <cell r="U584"/>
          <cell r="V584"/>
          <cell r="W584"/>
        </row>
        <row r="585">
          <cell r="A585" t="str">
            <v>NH HMO RX0000000259</v>
          </cell>
          <cell r="B585" t="str">
            <v>HMO</v>
          </cell>
          <cell r="C585" t="str">
            <v>NH</v>
          </cell>
          <cell r="D585" t="str">
            <v>9Q</v>
          </cell>
          <cell r="E585" t="str">
            <v>RX0000000259</v>
          </cell>
          <cell r="F585" t="str">
            <v>$20/$20/$20</v>
          </cell>
          <cell r="G585" t="str">
            <v>$40/$40/$40</v>
          </cell>
          <cell r="H585">
            <v>67.78</v>
          </cell>
          <cell r="I585">
            <v>0.80500000000000005</v>
          </cell>
          <cell r="J585">
            <v>0.80500000000000005</v>
          </cell>
          <cell r="K585">
            <v>0.80500000000000005</v>
          </cell>
          <cell r="L585">
            <v>0.80500000000000005</v>
          </cell>
          <cell r="M585">
            <v>0.80500000000000005</v>
          </cell>
          <cell r="N585">
            <v>0.80500000000000005</v>
          </cell>
          <cell r="O585">
            <v>0.80500000000000005</v>
          </cell>
          <cell r="P585">
            <v>0.80500000000000005</v>
          </cell>
          <cell r="Q585">
            <v>0.80500000000000005</v>
          </cell>
          <cell r="R585">
            <v>0.80500000000000005</v>
          </cell>
          <cell r="S585">
            <v>0.80500000000000005</v>
          </cell>
          <cell r="T585">
            <v>0.80500000000000005</v>
          </cell>
          <cell r="U585">
            <v>0.80500000000000005</v>
          </cell>
          <cell r="V585">
            <v>0.80500000000000005</v>
          </cell>
          <cell r="W585">
            <v>0.80500000000000005</v>
          </cell>
        </row>
        <row r="586">
          <cell r="A586" t="str">
            <v>NH HMO RX0000000260</v>
          </cell>
          <cell r="B586" t="str">
            <v>HMO</v>
          </cell>
          <cell r="C586" t="str">
            <v>NH</v>
          </cell>
          <cell r="D586" t="str">
            <v>9R</v>
          </cell>
          <cell r="E586" t="str">
            <v>RX0000000260</v>
          </cell>
          <cell r="F586" t="str">
            <v>$10/$30/$60</v>
          </cell>
          <cell r="G586" t="str">
            <v>$20/$60/$180</v>
          </cell>
          <cell r="H586">
            <v>59.29</v>
          </cell>
          <cell r="I586">
            <v>0.64800000000000002</v>
          </cell>
          <cell r="J586">
            <v>0.64800000000000002</v>
          </cell>
          <cell r="K586">
            <v>0.64800000000000002</v>
          </cell>
          <cell r="L586">
            <v>0.64800000000000002</v>
          </cell>
          <cell r="M586">
            <v>0.64800000000000002</v>
          </cell>
          <cell r="N586">
            <v>0.64800000000000002</v>
          </cell>
          <cell r="O586">
            <v>0.64800000000000002</v>
          </cell>
          <cell r="P586">
            <v>0.64800000000000002</v>
          </cell>
          <cell r="Q586">
            <v>0.64800000000000002</v>
          </cell>
          <cell r="R586">
            <v>0.64800000000000002</v>
          </cell>
          <cell r="S586">
            <v>0.64800000000000002</v>
          </cell>
          <cell r="T586">
            <v>0.64800000000000002</v>
          </cell>
          <cell r="U586">
            <v>0.64800000000000002</v>
          </cell>
          <cell r="V586">
            <v>0.64800000000000002</v>
          </cell>
          <cell r="W586">
            <v>0.64800000000000002</v>
          </cell>
        </row>
        <row r="587">
          <cell r="A587" t="str">
            <v>NH HMO RX0000000261</v>
          </cell>
          <cell r="B587" t="str">
            <v>HMO</v>
          </cell>
          <cell r="C587" t="str">
            <v>NH</v>
          </cell>
          <cell r="D587" t="str">
            <v>9S</v>
          </cell>
          <cell r="E587" t="str">
            <v>RX0000000261</v>
          </cell>
          <cell r="F587" t="str">
            <v>$15/50%/50%</v>
          </cell>
          <cell r="G587" t="str">
            <v>$30/50%/50%</v>
          </cell>
          <cell r="H587">
            <v>27.68</v>
          </cell>
          <cell r="I587">
            <v>0.313</v>
          </cell>
          <cell r="J587">
            <v>0.313</v>
          </cell>
          <cell r="K587">
            <v>0.313</v>
          </cell>
          <cell r="L587">
            <v>0.313</v>
          </cell>
          <cell r="M587">
            <v>0.313</v>
          </cell>
          <cell r="N587">
            <v>0.313</v>
          </cell>
          <cell r="O587">
            <v>0.313</v>
          </cell>
          <cell r="P587">
            <v>0.313</v>
          </cell>
          <cell r="Q587">
            <v>0.313</v>
          </cell>
          <cell r="R587">
            <v>0.313</v>
          </cell>
          <cell r="S587">
            <v>0.313</v>
          </cell>
          <cell r="T587">
            <v>0.313</v>
          </cell>
          <cell r="U587">
            <v>0.313</v>
          </cell>
          <cell r="V587">
            <v>0.313</v>
          </cell>
          <cell r="W587">
            <v>0.313</v>
          </cell>
        </row>
        <row r="588">
          <cell r="A588" t="str">
            <v>NH HMO RX0000000262</v>
          </cell>
          <cell r="B588" t="str">
            <v>HMO</v>
          </cell>
          <cell r="C588" t="str">
            <v>NH</v>
          </cell>
          <cell r="D588" t="str">
            <v>9T</v>
          </cell>
          <cell r="E588" t="str">
            <v>RX0000000262</v>
          </cell>
          <cell r="F588" t="str">
            <v>$10/$25/$45</v>
          </cell>
          <cell r="G588" t="str">
            <v>$20/$50/$90</v>
          </cell>
          <cell r="H588">
            <v>58.9</v>
          </cell>
          <cell r="I588">
            <v>0.65600000000000003</v>
          </cell>
          <cell r="J588">
            <v>0.65600000000000003</v>
          </cell>
          <cell r="K588">
            <v>0.65600000000000003</v>
          </cell>
          <cell r="L588">
            <v>0.65600000000000003</v>
          </cell>
          <cell r="M588">
            <v>0.65600000000000003</v>
          </cell>
          <cell r="N588">
            <v>0.65600000000000003</v>
          </cell>
          <cell r="O588">
            <v>0.65600000000000003</v>
          </cell>
          <cell r="P588">
            <v>0.65600000000000003</v>
          </cell>
          <cell r="Q588">
            <v>0.65600000000000003</v>
          </cell>
          <cell r="R588">
            <v>0.65600000000000003</v>
          </cell>
          <cell r="S588">
            <v>0.65600000000000003</v>
          </cell>
          <cell r="T588">
            <v>0.65600000000000003</v>
          </cell>
          <cell r="U588">
            <v>0.65600000000000003</v>
          </cell>
          <cell r="V588">
            <v>0.65600000000000003</v>
          </cell>
          <cell r="W588">
            <v>0.65600000000000003</v>
          </cell>
        </row>
        <row r="589">
          <cell r="A589" t="str">
            <v>NH HMO RX0000000263</v>
          </cell>
          <cell r="B589" t="str">
            <v>HMO</v>
          </cell>
          <cell r="C589" t="str">
            <v>NH</v>
          </cell>
          <cell r="D589" t="str">
            <v>9U</v>
          </cell>
          <cell r="E589" t="str">
            <v>RX0000000263</v>
          </cell>
          <cell r="F589" t="str">
            <v>$10/$25/$40</v>
          </cell>
          <cell r="G589" t="str">
            <v>$20/$50/$120</v>
          </cell>
          <cell r="H589">
            <v>55.77</v>
          </cell>
          <cell r="I589">
            <v>0.623</v>
          </cell>
          <cell r="J589">
            <v>0.623</v>
          </cell>
          <cell r="K589">
            <v>0.623</v>
          </cell>
          <cell r="L589">
            <v>0.623</v>
          </cell>
          <cell r="M589">
            <v>0.623</v>
          </cell>
          <cell r="N589">
            <v>0.623</v>
          </cell>
          <cell r="O589">
            <v>0.623</v>
          </cell>
          <cell r="P589">
            <v>0.623</v>
          </cell>
          <cell r="Q589">
            <v>0.623</v>
          </cell>
          <cell r="R589">
            <v>0.623</v>
          </cell>
          <cell r="S589">
            <v>0.623</v>
          </cell>
          <cell r="T589">
            <v>0.623</v>
          </cell>
          <cell r="U589">
            <v>0.623</v>
          </cell>
          <cell r="V589">
            <v>0.623</v>
          </cell>
          <cell r="W589">
            <v>0.623</v>
          </cell>
        </row>
        <row r="590">
          <cell r="A590" t="str">
            <v>NH HMO RX0000000264</v>
          </cell>
          <cell r="B590" t="str">
            <v>HMO</v>
          </cell>
          <cell r="C590" t="str">
            <v>NH</v>
          </cell>
          <cell r="D590" t="str">
            <v>9V</v>
          </cell>
          <cell r="E590" t="str">
            <v>RX0000000264</v>
          </cell>
          <cell r="F590" t="str">
            <v>$10/$25/$40</v>
          </cell>
          <cell r="G590" t="str">
            <v>$20/$50/$120</v>
          </cell>
          <cell r="H590">
            <v>48.76</v>
          </cell>
          <cell r="I590">
            <v>0.55000000000000004</v>
          </cell>
          <cell r="J590">
            <v>0.55000000000000004</v>
          </cell>
          <cell r="K590">
            <v>0.55000000000000004</v>
          </cell>
          <cell r="L590">
            <v>0.55000000000000004</v>
          </cell>
          <cell r="M590">
            <v>0.55000000000000004</v>
          </cell>
          <cell r="N590">
            <v>0.55000000000000004</v>
          </cell>
          <cell r="O590">
            <v>0.55000000000000004</v>
          </cell>
          <cell r="P590">
            <v>0.55000000000000004</v>
          </cell>
          <cell r="Q590">
            <v>0.55000000000000004</v>
          </cell>
          <cell r="R590">
            <v>0.55000000000000004</v>
          </cell>
          <cell r="S590">
            <v>0.55000000000000004</v>
          </cell>
          <cell r="T590">
            <v>0.55000000000000004</v>
          </cell>
          <cell r="U590">
            <v>0.55000000000000004</v>
          </cell>
          <cell r="V590">
            <v>0.55000000000000004</v>
          </cell>
          <cell r="W590">
            <v>0.55000000000000004</v>
          </cell>
        </row>
        <row r="591">
          <cell r="A591" t="str">
            <v>NH HMO RX0000000265</v>
          </cell>
          <cell r="B591" t="str">
            <v>HMO</v>
          </cell>
          <cell r="C591" t="str">
            <v>NH</v>
          </cell>
          <cell r="D591" t="str">
            <v>9W</v>
          </cell>
          <cell r="E591" t="str">
            <v>RX0000000265</v>
          </cell>
          <cell r="F591" t="str">
            <v>$10/$35/$50</v>
          </cell>
          <cell r="G591" t="str">
            <v>$20/$70/$150</v>
          </cell>
          <cell r="H591">
            <v>45.52</v>
          </cell>
          <cell r="I591">
            <v>0.50900000000000001</v>
          </cell>
          <cell r="J591">
            <v>0.50900000000000001</v>
          </cell>
          <cell r="K591">
            <v>0.50900000000000001</v>
          </cell>
          <cell r="L591">
            <v>0.50900000000000001</v>
          </cell>
          <cell r="M591">
            <v>0.50900000000000001</v>
          </cell>
          <cell r="N591">
            <v>0.50900000000000001</v>
          </cell>
          <cell r="O591">
            <v>0.50900000000000001</v>
          </cell>
          <cell r="P591">
            <v>0.50900000000000001</v>
          </cell>
          <cell r="Q591">
            <v>0.50900000000000001</v>
          </cell>
          <cell r="R591">
            <v>0.50900000000000001</v>
          </cell>
          <cell r="S591">
            <v>0.50900000000000001</v>
          </cell>
          <cell r="T591">
            <v>0.50900000000000001</v>
          </cell>
          <cell r="U591">
            <v>0.50900000000000001</v>
          </cell>
          <cell r="V591">
            <v>0.50900000000000001</v>
          </cell>
          <cell r="W591">
            <v>0.50900000000000001</v>
          </cell>
        </row>
        <row r="592">
          <cell r="A592" t="str">
            <v>NH HMO RX0000000266</v>
          </cell>
          <cell r="B592" t="str">
            <v>HMO</v>
          </cell>
          <cell r="C592" t="str">
            <v>NH</v>
          </cell>
          <cell r="D592" t="str">
            <v>9X</v>
          </cell>
          <cell r="E592" t="str">
            <v>RX0000000266</v>
          </cell>
          <cell r="F592" t="str">
            <v>$10/$25/$40</v>
          </cell>
          <cell r="G592" t="str">
            <v>$20/$50/$120</v>
          </cell>
          <cell r="H592">
            <v>55.77</v>
          </cell>
          <cell r="I592">
            <v>0.623</v>
          </cell>
          <cell r="J592">
            <v>0.623</v>
          </cell>
          <cell r="K592">
            <v>0.623</v>
          </cell>
          <cell r="L592">
            <v>0.623</v>
          </cell>
          <cell r="M592">
            <v>0.623</v>
          </cell>
          <cell r="N592">
            <v>0.623</v>
          </cell>
          <cell r="O592">
            <v>0.623</v>
          </cell>
          <cell r="P592">
            <v>0.623</v>
          </cell>
          <cell r="Q592">
            <v>0.623</v>
          </cell>
          <cell r="R592">
            <v>0.623</v>
          </cell>
          <cell r="S592">
            <v>0.623</v>
          </cell>
          <cell r="T592">
            <v>0.623</v>
          </cell>
          <cell r="U592">
            <v>0.623</v>
          </cell>
          <cell r="V592">
            <v>0.623</v>
          </cell>
          <cell r="W592">
            <v>0.623</v>
          </cell>
        </row>
        <row r="593">
          <cell r="A593" t="str">
            <v>NH HMO RX0000000305</v>
          </cell>
          <cell r="B593" t="str">
            <v>HMO</v>
          </cell>
          <cell r="C593" t="str">
            <v>NH</v>
          </cell>
          <cell r="D593" t="str">
            <v>E9</v>
          </cell>
          <cell r="E593" t="str">
            <v>RX0000000305</v>
          </cell>
          <cell r="F593" t="str">
            <v>$10/$20/$40</v>
          </cell>
          <cell r="G593" t="str">
            <v>$20/$40/$120</v>
          </cell>
          <cell r="H593">
            <v>65.739999999999995</v>
          </cell>
          <cell r="I593">
            <v>0.76800000000000002</v>
          </cell>
          <cell r="J593">
            <v>0.76800000000000002</v>
          </cell>
          <cell r="K593">
            <v>0.76800000000000002</v>
          </cell>
          <cell r="L593">
            <v>0.76800000000000002</v>
          </cell>
          <cell r="M593">
            <v>0.76800000000000002</v>
          </cell>
          <cell r="N593">
            <v>0.76800000000000002</v>
          </cell>
          <cell r="O593">
            <v>0.76800000000000002</v>
          </cell>
          <cell r="P593">
            <v>0.76800000000000002</v>
          </cell>
          <cell r="Q593">
            <v>0.76800000000000002</v>
          </cell>
          <cell r="R593">
            <v>0.76800000000000002</v>
          </cell>
          <cell r="S593">
            <v>0.76800000000000002</v>
          </cell>
          <cell r="T593">
            <v>0.76800000000000002</v>
          </cell>
          <cell r="U593">
            <v>0.76800000000000002</v>
          </cell>
          <cell r="V593">
            <v>0.76800000000000002</v>
          </cell>
          <cell r="W593">
            <v>0.76800000000000002</v>
          </cell>
        </row>
        <row r="594">
          <cell r="A594" t="str">
            <v>NH HMO RX0000000306</v>
          </cell>
          <cell r="B594" t="str">
            <v>HMO</v>
          </cell>
          <cell r="C594" t="str">
            <v>NH</v>
          </cell>
          <cell r="D594" t="str">
            <v>EA</v>
          </cell>
          <cell r="E594" t="str">
            <v>RX0000000306</v>
          </cell>
          <cell r="F594" t="str">
            <v>5/20/30/50</v>
          </cell>
          <cell r="G594" t="str">
            <v>10/40/60/150</v>
          </cell>
          <cell r="H594">
            <v>53.74</v>
          </cell>
          <cell r="I594">
            <v>0.59799999999999998</v>
          </cell>
          <cell r="J594">
            <v>0.59799999999999998</v>
          </cell>
          <cell r="K594">
            <v>0.59799999999999998</v>
          </cell>
          <cell r="L594">
            <v>0.59799999999999998</v>
          </cell>
          <cell r="M594">
            <v>0.59799999999999998</v>
          </cell>
          <cell r="N594">
            <v>0.59799999999999998</v>
          </cell>
          <cell r="O594">
            <v>0.59799999999999998</v>
          </cell>
          <cell r="P594"/>
          <cell r="Q594"/>
          <cell r="R594"/>
          <cell r="S594"/>
          <cell r="T594"/>
          <cell r="U594"/>
          <cell r="V594"/>
          <cell r="W594"/>
        </row>
        <row r="595">
          <cell r="A595" t="str">
            <v>NH HMO RX0000000307</v>
          </cell>
          <cell r="B595" t="str">
            <v>HMO</v>
          </cell>
          <cell r="C595" t="str">
            <v>NH</v>
          </cell>
          <cell r="D595" t="str">
            <v>EB</v>
          </cell>
          <cell r="E595" t="str">
            <v>RX0000000307</v>
          </cell>
          <cell r="F595" t="str">
            <v>5/15/30/50</v>
          </cell>
          <cell r="G595" t="str">
            <v>10/30/60/150</v>
          </cell>
          <cell r="H595">
            <v>56.35</v>
          </cell>
          <cell r="I595">
            <v>0.623</v>
          </cell>
          <cell r="J595">
            <v>0.623</v>
          </cell>
          <cell r="K595">
            <v>0.623</v>
          </cell>
          <cell r="L595">
            <v>0.623</v>
          </cell>
          <cell r="M595">
            <v>0.623</v>
          </cell>
          <cell r="N595">
            <v>0.623</v>
          </cell>
          <cell r="O595">
            <v>0.623</v>
          </cell>
          <cell r="P595"/>
          <cell r="Q595"/>
          <cell r="R595"/>
          <cell r="S595"/>
          <cell r="T595"/>
          <cell r="U595"/>
          <cell r="V595"/>
          <cell r="W595"/>
        </row>
        <row r="596">
          <cell r="A596" t="str">
            <v>NH HMO RX0000000308</v>
          </cell>
          <cell r="B596" t="str">
            <v>HMO</v>
          </cell>
          <cell r="C596" t="str">
            <v>NH</v>
          </cell>
          <cell r="D596" t="str">
            <v>EC</v>
          </cell>
          <cell r="E596" t="str">
            <v>RX0000000308</v>
          </cell>
          <cell r="F596" t="str">
            <v>5/15/35/50</v>
          </cell>
          <cell r="G596" t="str">
            <v>10/30/70/150</v>
          </cell>
          <cell r="H596">
            <v>54.66</v>
          </cell>
          <cell r="I596">
            <v>0.59399999999999997</v>
          </cell>
          <cell r="J596">
            <v>0.59399999999999997</v>
          </cell>
          <cell r="K596">
            <v>0.59399999999999997</v>
          </cell>
          <cell r="L596">
            <v>0.59399999999999997</v>
          </cell>
          <cell r="M596">
            <v>0.59399999999999997</v>
          </cell>
          <cell r="N596">
            <v>0.59399999999999997</v>
          </cell>
          <cell r="O596">
            <v>0.59399999999999997</v>
          </cell>
          <cell r="P596"/>
          <cell r="Q596"/>
          <cell r="R596"/>
          <cell r="S596"/>
          <cell r="T596"/>
          <cell r="U596"/>
          <cell r="V596"/>
          <cell r="W596"/>
        </row>
        <row r="597">
          <cell r="A597" t="str">
            <v>NH HMO RX0000000309</v>
          </cell>
          <cell r="B597" t="str">
            <v>HMO</v>
          </cell>
          <cell r="C597" t="str">
            <v>NH</v>
          </cell>
          <cell r="D597" t="str">
            <v>ED</v>
          </cell>
          <cell r="E597" t="str">
            <v>RX0000000309</v>
          </cell>
          <cell r="F597" t="str">
            <v>5/15/25/40</v>
          </cell>
          <cell r="G597" t="str">
            <v>10/30/50/120</v>
          </cell>
          <cell r="H597">
            <v>59.38</v>
          </cell>
          <cell r="I597">
            <v>0.67300000000000004</v>
          </cell>
          <cell r="J597">
            <v>0.67300000000000004</v>
          </cell>
          <cell r="K597">
            <v>0.67300000000000004</v>
          </cell>
          <cell r="L597">
            <v>0.67300000000000004</v>
          </cell>
          <cell r="M597">
            <v>0.67300000000000004</v>
          </cell>
          <cell r="N597">
            <v>0.67300000000000004</v>
          </cell>
          <cell r="O597">
            <v>0.67300000000000004</v>
          </cell>
          <cell r="P597"/>
          <cell r="Q597"/>
          <cell r="R597"/>
          <cell r="S597"/>
          <cell r="T597"/>
          <cell r="U597"/>
          <cell r="V597"/>
          <cell r="W597"/>
        </row>
        <row r="598">
          <cell r="A598" t="str">
            <v>NH HMO RX0000000310</v>
          </cell>
          <cell r="B598" t="str">
            <v>HMO</v>
          </cell>
          <cell r="C598" t="str">
            <v>NH</v>
          </cell>
          <cell r="D598" t="str">
            <v>EE</v>
          </cell>
          <cell r="E598" t="str">
            <v>RX0000000310</v>
          </cell>
          <cell r="F598" t="str">
            <v>5/20/30/50 - 250/500 deductible</v>
          </cell>
          <cell r="G598" t="str">
            <v>10/40/60/150</v>
          </cell>
          <cell r="H598">
            <v>44.55</v>
          </cell>
          <cell r="I598">
            <v>0.50700000000000001</v>
          </cell>
          <cell r="J598">
            <v>0.50700000000000001</v>
          </cell>
          <cell r="K598">
            <v>0.50700000000000001</v>
          </cell>
          <cell r="L598">
            <v>0.50700000000000001</v>
          </cell>
          <cell r="M598">
            <v>0.50700000000000001</v>
          </cell>
          <cell r="N598">
            <v>0.50700000000000001</v>
          </cell>
          <cell r="O598">
            <v>0.50700000000000001</v>
          </cell>
          <cell r="P598"/>
          <cell r="Q598"/>
          <cell r="R598"/>
          <cell r="S598"/>
          <cell r="T598"/>
          <cell r="U598"/>
          <cell r="V598"/>
          <cell r="W598"/>
        </row>
        <row r="599">
          <cell r="A599" t="str">
            <v>NH HMO RX0000000311</v>
          </cell>
          <cell r="B599" t="str">
            <v>HMO</v>
          </cell>
          <cell r="C599" t="str">
            <v>NH</v>
          </cell>
          <cell r="D599" t="str">
            <v>EF</v>
          </cell>
          <cell r="E599" t="str">
            <v>RX0000000311</v>
          </cell>
          <cell r="F599" t="str">
            <v>5/20/30/50</v>
          </cell>
          <cell r="G599" t="str">
            <v>15/60/90/150</v>
          </cell>
          <cell r="H599">
            <v>53.83</v>
          </cell>
          <cell r="I599">
            <v>0.59599999999999997</v>
          </cell>
          <cell r="J599">
            <v>0.59599999999999997</v>
          </cell>
          <cell r="K599">
            <v>0.59599999999999997</v>
          </cell>
          <cell r="L599">
            <v>0.59599999999999997</v>
          </cell>
          <cell r="M599">
            <v>0.59599999999999997</v>
          </cell>
          <cell r="N599">
            <v>0.59599999999999997</v>
          </cell>
          <cell r="O599">
            <v>0.59599999999999997</v>
          </cell>
          <cell r="P599"/>
          <cell r="Q599"/>
          <cell r="R599"/>
          <cell r="S599"/>
          <cell r="T599"/>
          <cell r="U599"/>
          <cell r="V599"/>
          <cell r="W599"/>
        </row>
        <row r="600">
          <cell r="A600" t="str">
            <v>NH HMO RX0000000312</v>
          </cell>
          <cell r="B600" t="str">
            <v>HMO</v>
          </cell>
          <cell r="C600" t="str">
            <v>NH</v>
          </cell>
          <cell r="D600" t="str">
            <v>EG</v>
          </cell>
          <cell r="E600" t="str">
            <v>RX0000000312</v>
          </cell>
          <cell r="F600" t="str">
            <v>5/15/30/45</v>
          </cell>
          <cell r="G600" t="str">
            <v>10/30/60/135</v>
          </cell>
          <cell r="H600">
            <v>56.87</v>
          </cell>
          <cell r="I600">
            <v>0.622</v>
          </cell>
          <cell r="J600">
            <v>0.622</v>
          </cell>
          <cell r="K600">
            <v>0.622</v>
          </cell>
          <cell r="L600">
            <v>0.622</v>
          </cell>
          <cell r="M600">
            <v>0.622</v>
          </cell>
          <cell r="N600">
            <v>0.622</v>
          </cell>
          <cell r="O600">
            <v>0.622</v>
          </cell>
          <cell r="P600"/>
          <cell r="Q600"/>
          <cell r="R600"/>
          <cell r="S600"/>
          <cell r="T600"/>
          <cell r="U600"/>
          <cell r="V600"/>
          <cell r="W600"/>
        </row>
        <row r="601">
          <cell r="A601" t="str">
            <v>NH HMO RX0000000313</v>
          </cell>
          <cell r="B601" t="str">
            <v>HMO</v>
          </cell>
          <cell r="C601" t="str">
            <v>NH</v>
          </cell>
          <cell r="D601" t="str">
            <v>EH</v>
          </cell>
          <cell r="E601" t="str">
            <v>RX0000000313</v>
          </cell>
          <cell r="F601" t="str">
            <v>5/20/50%/50%</v>
          </cell>
          <cell r="G601" t="str">
            <v>10/40/50%/50%</v>
          </cell>
          <cell r="H601">
            <v>28.06</v>
          </cell>
          <cell r="I601">
            <v>0.32400000000000001</v>
          </cell>
          <cell r="J601">
            <v>0.32400000000000001</v>
          </cell>
          <cell r="K601">
            <v>0.32400000000000001</v>
          </cell>
          <cell r="L601">
            <v>0.32400000000000001</v>
          </cell>
          <cell r="M601">
            <v>0.32400000000000001</v>
          </cell>
          <cell r="N601">
            <v>0.32400000000000001</v>
          </cell>
          <cell r="O601">
            <v>0.32400000000000001</v>
          </cell>
          <cell r="P601"/>
          <cell r="Q601"/>
          <cell r="R601"/>
          <cell r="S601"/>
          <cell r="T601"/>
          <cell r="U601"/>
          <cell r="V601"/>
          <cell r="W601"/>
        </row>
        <row r="602">
          <cell r="A602" t="str">
            <v>NH HMO RX0000000314</v>
          </cell>
          <cell r="B602" t="str">
            <v>HMO</v>
          </cell>
          <cell r="C602" t="str">
            <v>NH</v>
          </cell>
          <cell r="D602" t="str">
            <v>EI</v>
          </cell>
          <cell r="E602" t="str">
            <v>RX0000000314</v>
          </cell>
          <cell r="F602" t="str">
            <v>5/20/50%/50% - 250/500 deductible</v>
          </cell>
          <cell r="G602" t="str">
            <v>10/40/50%/50%</v>
          </cell>
          <cell r="H602">
            <v>25.67</v>
          </cell>
          <cell r="I602">
            <v>0.28999999999999998</v>
          </cell>
          <cell r="J602">
            <v>0.28999999999999998</v>
          </cell>
          <cell r="K602">
            <v>0.28999999999999998</v>
          </cell>
          <cell r="L602">
            <v>0.28999999999999998</v>
          </cell>
          <cell r="M602">
            <v>0.28999999999999998</v>
          </cell>
          <cell r="N602">
            <v>0.28999999999999998</v>
          </cell>
          <cell r="O602">
            <v>0.28999999999999998</v>
          </cell>
          <cell r="P602"/>
          <cell r="Q602"/>
          <cell r="R602"/>
          <cell r="S602"/>
          <cell r="T602"/>
          <cell r="U602"/>
          <cell r="V602"/>
          <cell r="W602"/>
        </row>
        <row r="603">
          <cell r="A603" t="str">
            <v>NH HMO RX0000000315</v>
          </cell>
          <cell r="B603" t="str">
            <v>HMO</v>
          </cell>
          <cell r="C603" t="str">
            <v>NH</v>
          </cell>
          <cell r="D603" t="str">
            <v>EJ</v>
          </cell>
          <cell r="E603" t="str">
            <v>RX0000000315</v>
          </cell>
          <cell r="F603" t="str">
            <v>5/15/25/40 - 250/500 deductible</v>
          </cell>
          <cell r="G603" t="str">
            <v>10/30/50/120</v>
          </cell>
          <cell r="H603">
            <v>45.76</v>
          </cell>
          <cell r="I603">
            <v>0.51600000000000001</v>
          </cell>
          <cell r="J603">
            <v>0.51600000000000001</v>
          </cell>
          <cell r="K603">
            <v>0.51600000000000001</v>
          </cell>
          <cell r="L603">
            <v>0.51600000000000001</v>
          </cell>
          <cell r="M603">
            <v>0.51600000000000001</v>
          </cell>
          <cell r="N603">
            <v>0.51600000000000001</v>
          </cell>
          <cell r="O603">
            <v>0.51600000000000001</v>
          </cell>
          <cell r="P603"/>
          <cell r="Q603"/>
          <cell r="R603"/>
          <cell r="S603"/>
          <cell r="T603"/>
          <cell r="U603"/>
          <cell r="V603"/>
          <cell r="W603"/>
        </row>
        <row r="604">
          <cell r="A604" t="str">
            <v>NH HMO RX0000000316</v>
          </cell>
          <cell r="B604" t="str">
            <v>HMO</v>
          </cell>
          <cell r="C604" t="str">
            <v>NH</v>
          </cell>
          <cell r="D604" t="str">
            <v>EK</v>
          </cell>
          <cell r="E604" t="str">
            <v>RX0000000316</v>
          </cell>
          <cell r="F604" t="str">
            <v>5/15/35/50 - 250/500 deductible</v>
          </cell>
          <cell r="G604" t="str">
            <v>10/30/70/150</v>
          </cell>
          <cell r="H604">
            <v>42.78</v>
          </cell>
          <cell r="I604">
            <v>0.47799999999999998</v>
          </cell>
          <cell r="J604">
            <v>0.47799999999999998</v>
          </cell>
          <cell r="K604">
            <v>0.47799999999999998</v>
          </cell>
          <cell r="L604">
            <v>0.47799999999999998</v>
          </cell>
          <cell r="M604">
            <v>0.47799999999999998</v>
          </cell>
          <cell r="N604">
            <v>0.47799999999999998</v>
          </cell>
          <cell r="O604">
            <v>0.47799999999999998</v>
          </cell>
          <cell r="P604"/>
          <cell r="Q604"/>
          <cell r="R604"/>
          <cell r="S604"/>
          <cell r="T604"/>
          <cell r="U604"/>
          <cell r="V604"/>
          <cell r="W604"/>
        </row>
        <row r="605">
          <cell r="A605" t="str">
            <v>NH HMO RX0000000317</v>
          </cell>
          <cell r="B605" t="str">
            <v>HMO</v>
          </cell>
          <cell r="C605" t="str">
            <v>NH</v>
          </cell>
          <cell r="D605" t="str">
            <v>EL</v>
          </cell>
          <cell r="E605" t="str">
            <v>RX0000000317</v>
          </cell>
          <cell r="F605" t="str">
            <v>5/25/35/50</v>
          </cell>
          <cell r="G605" t="str">
            <v>10/50/70/150</v>
          </cell>
          <cell r="H605">
            <v>49.65</v>
          </cell>
          <cell r="I605">
            <v>0.55100000000000005</v>
          </cell>
          <cell r="J605">
            <v>0.55100000000000005</v>
          </cell>
          <cell r="K605">
            <v>0.55100000000000005</v>
          </cell>
          <cell r="L605">
            <v>0.55100000000000005</v>
          </cell>
          <cell r="M605">
            <v>0.55100000000000005</v>
          </cell>
          <cell r="N605">
            <v>0.55100000000000005</v>
          </cell>
          <cell r="O605">
            <v>0.55100000000000005</v>
          </cell>
          <cell r="P605"/>
          <cell r="Q605"/>
          <cell r="R605"/>
          <cell r="S605"/>
          <cell r="T605"/>
          <cell r="U605"/>
          <cell r="V605"/>
          <cell r="W605"/>
        </row>
        <row r="606">
          <cell r="A606" t="str">
            <v>NH HMO RX0000000318</v>
          </cell>
          <cell r="B606" t="str">
            <v>HMO</v>
          </cell>
          <cell r="C606" t="str">
            <v>NH</v>
          </cell>
          <cell r="D606" t="str">
            <v>EM</v>
          </cell>
          <cell r="E606" t="str">
            <v>RX0000000318</v>
          </cell>
          <cell r="F606" t="str">
            <v>5/15/20/35</v>
          </cell>
          <cell r="G606" t="str">
            <v>15/45/60/105</v>
          </cell>
          <cell r="H606">
            <v>62.04</v>
          </cell>
          <cell r="I606">
            <v>0.71199999999999997</v>
          </cell>
          <cell r="J606">
            <v>0.71199999999999997</v>
          </cell>
          <cell r="K606">
            <v>0.71199999999999997</v>
          </cell>
          <cell r="L606">
            <v>0.71199999999999997</v>
          </cell>
          <cell r="M606">
            <v>0.71199999999999997</v>
          </cell>
          <cell r="N606">
            <v>0.71199999999999997</v>
          </cell>
          <cell r="O606">
            <v>0.71199999999999997</v>
          </cell>
          <cell r="P606"/>
          <cell r="Q606"/>
          <cell r="R606"/>
          <cell r="S606"/>
          <cell r="T606"/>
          <cell r="U606"/>
          <cell r="V606"/>
          <cell r="W606"/>
        </row>
        <row r="607">
          <cell r="A607" t="str">
            <v>NH HMO RX0000000319</v>
          </cell>
          <cell r="B607" t="str">
            <v>HMO</v>
          </cell>
          <cell r="C607" t="str">
            <v>NH</v>
          </cell>
          <cell r="D607" t="str">
            <v>EN</v>
          </cell>
          <cell r="E607" t="str">
            <v>RX0000000319</v>
          </cell>
          <cell r="F607" t="str">
            <v>5/15/25/40</v>
          </cell>
          <cell r="G607" t="str">
            <v>15/45/75/120</v>
          </cell>
          <cell r="H607">
            <v>59.43</v>
          </cell>
          <cell r="I607">
            <v>0.66700000000000004</v>
          </cell>
          <cell r="J607">
            <v>0.66700000000000004</v>
          </cell>
          <cell r="K607">
            <v>0.66700000000000004</v>
          </cell>
          <cell r="L607">
            <v>0.66700000000000004</v>
          </cell>
          <cell r="M607">
            <v>0.66700000000000004</v>
          </cell>
          <cell r="N607">
            <v>0.66700000000000004</v>
          </cell>
          <cell r="O607">
            <v>0.66700000000000004</v>
          </cell>
          <cell r="P607"/>
          <cell r="Q607"/>
          <cell r="R607"/>
          <cell r="S607"/>
          <cell r="T607"/>
          <cell r="U607"/>
          <cell r="V607"/>
          <cell r="W607"/>
        </row>
        <row r="608">
          <cell r="A608" t="str">
            <v>NH HMO RX0000000397</v>
          </cell>
          <cell r="B608" t="str">
            <v>HMO</v>
          </cell>
          <cell r="C608" t="str">
            <v>NH</v>
          </cell>
          <cell r="D608" t="str">
            <v>MF</v>
          </cell>
          <cell r="E608" t="str">
            <v>RX0000000397</v>
          </cell>
          <cell r="F608"/>
          <cell r="G608" t="str">
            <v>10/20/35</v>
          </cell>
          <cell r="H608">
            <v>66.400000000000006</v>
          </cell>
          <cell r="I608">
            <v>0.78100000000000003</v>
          </cell>
          <cell r="J608">
            <v>0.78100000000000003</v>
          </cell>
          <cell r="K608">
            <v>0.78100000000000003</v>
          </cell>
          <cell r="L608">
            <v>0.78100000000000003</v>
          </cell>
          <cell r="M608">
            <v>0.78100000000000003</v>
          </cell>
          <cell r="N608">
            <v>0.78100000000000003</v>
          </cell>
          <cell r="O608">
            <v>0.78100000000000003</v>
          </cell>
          <cell r="P608"/>
          <cell r="Q608"/>
          <cell r="R608"/>
          <cell r="S608"/>
          <cell r="T608"/>
          <cell r="U608"/>
          <cell r="V608"/>
          <cell r="W608"/>
        </row>
        <row r="609">
          <cell r="A609" t="str">
            <v>NH HMO RX0000000586</v>
          </cell>
          <cell r="B609" t="str">
            <v>HMO</v>
          </cell>
          <cell r="C609" t="str">
            <v>NH</v>
          </cell>
          <cell r="D609" t="str">
            <v>FA</v>
          </cell>
          <cell r="E609" t="str">
            <v>RX0000000586</v>
          </cell>
          <cell r="F609" t="str">
            <v>5/20/30/50 250/500 Ded</v>
          </cell>
          <cell r="G609" t="str">
            <v>10/40/60/150 250/500 Ded</v>
          </cell>
          <cell r="H609">
            <v>44.55</v>
          </cell>
          <cell r="I609">
            <v>0.49099999999999999</v>
          </cell>
          <cell r="J609">
            <v>0.49099999999999999</v>
          </cell>
          <cell r="K609">
            <v>0.49099999999999999</v>
          </cell>
          <cell r="L609">
            <v>0.49099999999999999</v>
          </cell>
          <cell r="M609">
            <v>0.49099999999999999</v>
          </cell>
          <cell r="N609">
            <v>0.49099999999999999</v>
          </cell>
          <cell r="O609">
            <v>0.49099999999999999</v>
          </cell>
          <cell r="P609"/>
          <cell r="Q609"/>
          <cell r="R609"/>
          <cell r="S609"/>
          <cell r="T609"/>
          <cell r="U609"/>
          <cell r="V609"/>
          <cell r="W609"/>
        </row>
        <row r="610">
          <cell r="A610" t="str">
            <v>NH HMO RX0000000589</v>
          </cell>
          <cell r="B610" t="str">
            <v>HMO</v>
          </cell>
          <cell r="C610" t="str">
            <v>NH</v>
          </cell>
          <cell r="D610" t="str">
            <v>FD</v>
          </cell>
          <cell r="E610" t="str">
            <v>RX0000000589</v>
          </cell>
          <cell r="F610"/>
          <cell r="G610"/>
          <cell r="H610">
            <v>53.73</v>
          </cell>
          <cell r="I610">
            <v>0.59599999999999997</v>
          </cell>
          <cell r="J610">
            <v>0.59599999999999997</v>
          </cell>
          <cell r="K610">
            <v>0.59599999999999997</v>
          </cell>
          <cell r="L610">
            <v>0.59599999999999997</v>
          </cell>
          <cell r="M610">
            <v>0.59599999999999997</v>
          </cell>
          <cell r="N610">
            <v>0.59599999999999997</v>
          </cell>
          <cell r="O610">
            <v>0.59599999999999997</v>
          </cell>
          <cell r="P610"/>
          <cell r="Q610"/>
          <cell r="R610"/>
          <cell r="S610"/>
          <cell r="T610"/>
          <cell r="U610"/>
          <cell r="V610"/>
          <cell r="W610"/>
        </row>
        <row r="611">
          <cell r="A611" t="str">
            <v>NH HMO RX0000000590</v>
          </cell>
          <cell r="B611" t="str">
            <v>HMO</v>
          </cell>
          <cell r="C611" t="str">
            <v>NH</v>
          </cell>
          <cell r="D611" t="str">
            <v>FE</v>
          </cell>
          <cell r="E611" t="str">
            <v>RX0000000590</v>
          </cell>
          <cell r="F611"/>
          <cell r="G611"/>
          <cell r="H611">
            <v>59.34</v>
          </cell>
          <cell r="I611">
            <v>0.67400000000000004</v>
          </cell>
          <cell r="J611">
            <v>0.67400000000000004</v>
          </cell>
          <cell r="K611">
            <v>0.67400000000000004</v>
          </cell>
          <cell r="L611">
            <v>0.67400000000000004</v>
          </cell>
          <cell r="M611">
            <v>0.67400000000000004</v>
          </cell>
          <cell r="N611">
            <v>0.67400000000000004</v>
          </cell>
          <cell r="O611">
            <v>0.67400000000000004</v>
          </cell>
          <cell r="P611"/>
          <cell r="Q611"/>
          <cell r="R611"/>
          <cell r="S611"/>
          <cell r="T611"/>
          <cell r="U611"/>
          <cell r="V611"/>
          <cell r="W611"/>
        </row>
        <row r="612">
          <cell r="A612" t="str">
            <v>NH HMO RX0000000596</v>
          </cell>
          <cell r="B612" t="str">
            <v>HMO</v>
          </cell>
          <cell r="C612" t="str">
            <v>NH</v>
          </cell>
          <cell r="D612" t="str">
            <v>FF</v>
          </cell>
          <cell r="E612" t="str">
            <v>RX0000000596</v>
          </cell>
          <cell r="F612" t="str">
            <v>5/15/20/35</v>
          </cell>
          <cell r="G612" t="str">
            <v>10/30/40/105</v>
          </cell>
          <cell r="H612">
            <v>62.08</v>
          </cell>
          <cell r="I612">
            <v>0.73</v>
          </cell>
          <cell r="J612">
            <v>0.73</v>
          </cell>
          <cell r="K612">
            <v>0.73</v>
          </cell>
          <cell r="L612">
            <v>0.73</v>
          </cell>
          <cell r="M612">
            <v>0.73</v>
          </cell>
          <cell r="N612">
            <v>0.73</v>
          </cell>
          <cell r="O612">
            <v>0.73</v>
          </cell>
          <cell r="P612"/>
          <cell r="Q612"/>
          <cell r="R612"/>
          <cell r="S612"/>
          <cell r="T612"/>
          <cell r="U612"/>
          <cell r="V612"/>
          <cell r="W612"/>
        </row>
        <row r="613">
          <cell r="A613" t="str">
            <v>NH HMO RX0000000660</v>
          </cell>
          <cell r="B613" t="str">
            <v>HMO</v>
          </cell>
          <cell r="C613" t="str">
            <v>NH</v>
          </cell>
          <cell r="D613" t="str">
            <v>GR</v>
          </cell>
          <cell r="E613" t="str">
            <v>RX0000000660</v>
          </cell>
          <cell r="F613" t="str">
            <v>$5/$20/$30/$50</v>
          </cell>
          <cell r="G613" t="str">
            <v>$10/$40/$60/$100</v>
          </cell>
          <cell r="H613">
            <v>53.73</v>
          </cell>
          <cell r="I613">
            <v>0.59799999999999998</v>
          </cell>
          <cell r="J613">
            <v>0.59799999999999998</v>
          </cell>
          <cell r="K613">
            <v>0.59799999999999998</v>
          </cell>
          <cell r="L613">
            <v>0.59799999999999998</v>
          </cell>
          <cell r="M613"/>
          <cell r="N613"/>
          <cell r="O613"/>
          <cell r="P613"/>
          <cell r="Q613"/>
          <cell r="R613"/>
          <cell r="S613"/>
          <cell r="T613"/>
          <cell r="U613"/>
          <cell r="V613"/>
          <cell r="W613"/>
        </row>
        <row r="614">
          <cell r="A614" t="str">
            <v>NH HMO RX0000000661</v>
          </cell>
          <cell r="B614" t="str">
            <v>HMO</v>
          </cell>
          <cell r="C614" t="str">
            <v>NH</v>
          </cell>
          <cell r="D614" t="str">
            <v>GS</v>
          </cell>
          <cell r="E614" t="str">
            <v>RX0000000661</v>
          </cell>
          <cell r="F614" t="str">
            <v>$5/$15/$25/$40</v>
          </cell>
          <cell r="G614" t="str">
            <v>$10/$30/$50/$80</v>
          </cell>
          <cell r="H614">
            <v>59.34</v>
          </cell>
          <cell r="I614">
            <v>0.66</v>
          </cell>
          <cell r="J614">
            <v>0.66</v>
          </cell>
          <cell r="K614">
            <v>0.66</v>
          </cell>
          <cell r="L614">
            <v>0.66</v>
          </cell>
          <cell r="M614"/>
          <cell r="N614"/>
          <cell r="O614"/>
          <cell r="P614"/>
          <cell r="Q614"/>
          <cell r="R614"/>
          <cell r="S614"/>
          <cell r="T614"/>
          <cell r="U614"/>
          <cell r="V614"/>
          <cell r="W614"/>
        </row>
        <row r="615">
          <cell r="A615" t="str">
            <v>NH POS None</v>
          </cell>
          <cell r="B615" t="str">
            <v>POS</v>
          </cell>
          <cell r="C615" t="str">
            <v>NH</v>
          </cell>
          <cell r="D615" t="str">
            <v>None</v>
          </cell>
          <cell r="E615" t="str">
            <v>None</v>
          </cell>
          <cell r="F615" t="str">
            <v>None</v>
          </cell>
          <cell r="G615" t="str">
            <v>None</v>
          </cell>
          <cell r="H615">
            <v>0</v>
          </cell>
          <cell r="I615">
            <v>0</v>
          </cell>
          <cell r="J615">
            <v>0</v>
          </cell>
          <cell r="K615">
            <v>0</v>
          </cell>
          <cell r="L615">
            <v>0</v>
          </cell>
          <cell r="M615">
            <v>0</v>
          </cell>
          <cell r="N615">
            <v>0</v>
          </cell>
          <cell r="O615">
            <v>0</v>
          </cell>
          <cell r="P615">
            <v>0</v>
          </cell>
          <cell r="Q615">
            <v>0</v>
          </cell>
          <cell r="R615">
            <v>0</v>
          </cell>
          <cell r="S615">
            <v>0</v>
          </cell>
          <cell r="T615">
            <v>0</v>
          </cell>
          <cell r="U615">
            <v>0</v>
          </cell>
          <cell r="V615">
            <v>0</v>
          </cell>
          <cell r="W615">
            <v>0</v>
          </cell>
        </row>
        <row r="616">
          <cell r="A616" t="str">
            <v>NH POS RX0000000030</v>
          </cell>
          <cell r="B616" t="str">
            <v>POS</v>
          </cell>
          <cell r="C616" t="str">
            <v>NH</v>
          </cell>
          <cell r="D616">
            <v>30</v>
          </cell>
          <cell r="E616" t="str">
            <v>RX0000000030</v>
          </cell>
          <cell r="F616" t="str">
            <v>$15/$40/$75</v>
          </cell>
          <cell r="G616" t="str">
            <v>$30/$80/$225</v>
          </cell>
          <cell r="H616">
            <v>51.15</v>
          </cell>
          <cell r="I616">
            <v>0.54700000000000004</v>
          </cell>
          <cell r="J616">
            <v>0.54700000000000004</v>
          </cell>
          <cell r="K616">
            <v>0.54700000000000004</v>
          </cell>
          <cell r="L616">
            <v>0.54700000000000004</v>
          </cell>
          <cell r="M616">
            <v>0.54700000000000004</v>
          </cell>
          <cell r="N616">
            <v>0.54700000000000004</v>
          </cell>
          <cell r="O616">
            <v>0.54700000000000004</v>
          </cell>
          <cell r="P616">
            <v>0.54700000000000004</v>
          </cell>
          <cell r="Q616">
            <v>0.54700000000000004</v>
          </cell>
          <cell r="R616">
            <v>0.54700000000000004</v>
          </cell>
          <cell r="S616">
            <v>0.54700000000000004</v>
          </cell>
          <cell r="T616">
            <v>0.54700000000000004</v>
          </cell>
          <cell r="U616">
            <v>0.54700000000000004</v>
          </cell>
          <cell r="V616">
            <v>0.54700000000000004</v>
          </cell>
          <cell r="W616">
            <v>0.54700000000000004</v>
          </cell>
        </row>
        <row r="617">
          <cell r="A617" t="str">
            <v>NH POS RX0000000033</v>
          </cell>
          <cell r="B617" t="str">
            <v>POS</v>
          </cell>
          <cell r="C617" t="str">
            <v>NH</v>
          </cell>
          <cell r="D617" t="str">
            <v>33</v>
          </cell>
          <cell r="E617" t="str">
            <v>RX0000000033</v>
          </cell>
          <cell r="F617" t="str">
            <v>Copays Only</v>
          </cell>
          <cell r="G617" t="str">
            <v>010</v>
          </cell>
          <cell r="H617">
            <v>66.400000000000006</v>
          </cell>
          <cell r="I617">
            <v>0.78100000000000003</v>
          </cell>
          <cell r="J617">
            <v>0.78100000000000003</v>
          </cell>
          <cell r="K617">
            <v>0.78100000000000003</v>
          </cell>
          <cell r="L617">
            <v>0.78100000000000003</v>
          </cell>
          <cell r="M617">
            <v>0.78100000000000003</v>
          </cell>
          <cell r="N617">
            <v>0.78100000000000003</v>
          </cell>
          <cell r="O617">
            <v>0.78100000000000003</v>
          </cell>
          <cell r="P617"/>
          <cell r="Q617"/>
          <cell r="R617"/>
          <cell r="S617"/>
          <cell r="T617"/>
          <cell r="U617"/>
          <cell r="V617"/>
          <cell r="W617"/>
        </row>
        <row r="618">
          <cell r="A618" t="str">
            <v>NH POS RX0000000046</v>
          </cell>
          <cell r="B618" t="str">
            <v>POS</v>
          </cell>
          <cell r="C618" t="str">
            <v>NH</v>
          </cell>
          <cell r="D618">
            <v>46</v>
          </cell>
          <cell r="E618" t="str">
            <v>RX0000000046</v>
          </cell>
          <cell r="F618" t="str">
            <v>$5/$10/$40</v>
          </cell>
          <cell r="G618" t="str">
            <v>$10/$20/$120</v>
          </cell>
          <cell r="H618">
            <v>74.89</v>
          </cell>
          <cell r="I618">
            <v>0.95899999999999996</v>
          </cell>
          <cell r="J618">
            <v>0.95899999999999996</v>
          </cell>
          <cell r="K618">
            <v>0.95899999999999996</v>
          </cell>
          <cell r="L618">
            <v>0.95899999999999996</v>
          </cell>
          <cell r="M618">
            <v>0.95899999999999996</v>
          </cell>
          <cell r="N618">
            <v>0.95899999999999996</v>
          </cell>
          <cell r="O618">
            <v>0.95899999999999996</v>
          </cell>
          <cell r="P618">
            <v>0.95899999999999996</v>
          </cell>
          <cell r="Q618">
            <v>0.95899999999999996</v>
          </cell>
          <cell r="R618">
            <v>0.95899999999999996</v>
          </cell>
          <cell r="S618">
            <v>0.95899999999999996</v>
          </cell>
          <cell r="T618">
            <v>0.95899999999999996</v>
          </cell>
          <cell r="U618">
            <v>0.95899999999999996</v>
          </cell>
          <cell r="V618"/>
          <cell r="W618"/>
        </row>
        <row r="619">
          <cell r="A619" t="str">
            <v>NH POS RX0000000047</v>
          </cell>
          <cell r="B619" t="str">
            <v>POS</v>
          </cell>
          <cell r="C619" t="str">
            <v>NH</v>
          </cell>
          <cell r="D619">
            <v>47</v>
          </cell>
          <cell r="E619" t="str">
            <v>RX0000000047</v>
          </cell>
          <cell r="F619" t="str">
            <v>$10/30/$45</v>
          </cell>
          <cell r="G619" t="str">
            <v>$20/$60/$90</v>
          </cell>
          <cell r="H619">
            <v>61.02</v>
          </cell>
          <cell r="I619">
            <v>0.66900000000000004</v>
          </cell>
          <cell r="J619">
            <v>0.66900000000000004</v>
          </cell>
          <cell r="K619">
            <v>0.66900000000000004</v>
          </cell>
          <cell r="L619">
            <v>0.66900000000000004</v>
          </cell>
          <cell r="M619">
            <v>0.66900000000000004</v>
          </cell>
          <cell r="N619">
            <v>0.66900000000000004</v>
          </cell>
          <cell r="O619">
            <v>0.66900000000000004</v>
          </cell>
          <cell r="P619">
            <v>0.66900000000000004</v>
          </cell>
          <cell r="Q619">
            <v>0.66900000000000004</v>
          </cell>
          <cell r="R619">
            <v>0.66900000000000004</v>
          </cell>
          <cell r="S619">
            <v>0.66900000000000004</v>
          </cell>
          <cell r="T619">
            <v>0.66900000000000004</v>
          </cell>
          <cell r="U619">
            <v>0.66900000000000004</v>
          </cell>
          <cell r="V619">
            <v>0.66900000000000004</v>
          </cell>
          <cell r="W619"/>
        </row>
        <row r="620">
          <cell r="A620" t="str">
            <v>NH POS RX0000000049</v>
          </cell>
          <cell r="B620" t="str">
            <v>POS</v>
          </cell>
          <cell r="C620" t="str">
            <v>NH</v>
          </cell>
          <cell r="D620" t="str">
            <v>49</v>
          </cell>
          <cell r="E620" t="str">
            <v>RX0000000049</v>
          </cell>
          <cell r="F620" t="str">
            <v>Copays Only</v>
          </cell>
          <cell r="G620" t="str">
            <v>010</v>
          </cell>
          <cell r="H620">
            <v>59.39</v>
          </cell>
          <cell r="I620">
            <v>0.64900000000000002</v>
          </cell>
          <cell r="J620">
            <v>0.64900000000000002</v>
          </cell>
          <cell r="K620">
            <v>0.64900000000000002</v>
          </cell>
          <cell r="L620">
            <v>0.64900000000000002</v>
          </cell>
          <cell r="M620">
            <v>0.64900000000000002</v>
          </cell>
          <cell r="N620">
            <v>0.64900000000000002</v>
          </cell>
          <cell r="O620">
            <v>0.64900000000000002</v>
          </cell>
          <cell r="P620"/>
          <cell r="Q620"/>
          <cell r="R620"/>
          <cell r="S620"/>
          <cell r="T620"/>
          <cell r="U620"/>
          <cell r="V620"/>
          <cell r="W620"/>
        </row>
        <row r="621">
          <cell r="A621" t="str">
            <v>NH POS RX0000000055</v>
          </cell>
          <cell r="B621" t="str">
            <v>POS</v>
          </cell>
          <cell r="C621" t="str">
            <v>NH</v>
          </cell>
          <cell r="D621">
            <v>55</v>
          </cell>
          <cell r="E621" t="str">
            <v>RX0000000055</v>
          </cell>
          <cell r="F621" t="str">
            <v>$5/$25/$40</v>
          </cell>
          <cell r="G621" t="str">
            <v>$5/$25/$40</v>
          </cell>
          <cell r="H621">
            <v>66.87</v>
          </cell>
          <cell r="I621">
            <v>0.83099999999999996</v>
          </cell>
          <cell r="J621">
            <v>0.83099999999999996</v>
          </cell>
          <cell r="K621">
            <v>0.83099999999999996</v>
          </cell>
          <cell r="L621">
            <v>0.83099999999999996</v>
          </cell>
          <cell r="M621">
            <v>0.83099999999999996</v>
          </cell>
          <cell r="N621">
            <v>0.83099999999999996</v>
          </cell>
          <cell r="O621">
            <v>0.83099999999999996</v>
          </cell>
          <cell r="P621">
            <v>0.83099999999999996</v>
          </cell>
          <cell r="Q621">
            <v>0.83099999999999996</v>
          </cell>
          <cell r="R621">
            <v>0.83099999999999996</v>
          </cell>
          <cell r="S621">
            <v>0.83099999999999996</v>
          </cell>
          <cell r="T621">
            <v>0.83099999999999996</v>
          </cell>
          <cell r="U621">
            <v>0.83099999999999996</v>
          </cell>
          <cell r="V621">
            <v>0.83099999999999996</v>
          </cell>
          <cell r="W621"/>
        </row>
        <row r="622">
          <cell r="A622" t="str">
            <v>NH POS RX0000000056</v>
          </cell>
          <cell r="B622" t="str">
            <v>POS</v>
          </cell>
          <cell r="C622" t="str">
            <v>NH</v>
          </cell>
          <cell r="D622">
            <v>56</v>
          </cell>
          <cell r="E622" t="str">
            <v>RX0000000056</v>
          </cell>
          <cell r="F622" t="str">
            <v>$10/$20/$30</v>
          </cell>
          <cell r="G622" t="str">
            <v>$20/$40/$90</v>
          </cell>
          <cell r="H622">
            <v>67.06</v>
          </cell>
          <cell r="I622">
            <v>0.79700000000000004</v>
          </cell>
          <cell r="J622">
            <v>0.79700000000000004</v>
          </cell>
          <cell r="K622">
            <v>0.79700000000000004</v>
          </cell>
          <cell r="L622">
            <v>0.79700000000000004</v>
          </cell>
          <cell r="M622">
            <v>0.79700000000000004</v>
          </cell>
          <cell r="N622">
            <v>0.79700000000000004</v>
          </cell>
          <cell r="O622">
            <v>0.79700000000000004</v>
          </cell>
          <cell r="P622">
            <v>0.79700000000000004</v>
          </cell>
          <cell r="Q622">
            <v>0.79700000000000004</v>
          </cell>
          <cell r="R622">
            <v>0.79700000000000004</v>
          </cell>
          <cell r="S622">
            <v>0.79700000000000004</v>
          </cell>
          <cell r="T622">
            <v>0.79700000000000004</v>
          </cell>
          <cell r="U622">
            <v>0.79700000000000004</v>
          </cell>
          <cell r="V622">
            <v>0.79700000000000004</v>
          </cell>
          <cell r="W622"/>
        </row>
        <row r="623">
          <cell r="A623" t="str">
            <v>NH POS RX0000000057</v>
          </cell>
          <cell r="B623" t="str">
            <v>POS</v>
          </cell>
          <cell r="C623" t="str">
            <v>NH</v>
          </cell>
          <cell r="D623">
            <v>57</v>
          </cell>
          <cell r="E623" t="str">
            <v>RX0000000057</v>
          </cell>
          <cell r="F623" t="str">
            <v>$10/$35/$50</v>
          </cell>
          <cell r="G623" t="str">
            <v>$20/$70/$150</v>
          </cell>
          <cell r="H623">
            <v>52.01</v>
          </cell>
          <cell r="I623">
            <v>0.56299999999999994</v>
          </cell>
          <cell r="J623">
            <v>0.56299999999999994</v>
          </cell>
          <cell r="K623">
            <v>0.56299999999999994</v>
          </cell>
          <cell r="L623">
            <v>0.56299999999999994</v>
          </cell>
          <cell r="M623">
            <v>0.56299999999999994</v>
          </cell>
          <cell r="N623">
            <v>0.56299999999999994</v>
          </cell>
          <cell r="O623">
            <v>0.56299999999999994</v>
          </cell>
          <cell r="P623">
            <v>0.56299999999999994</v>
          </cell>
          <cell r="Q623">
            <v>0.56299999999999994</v>
          </cell>
          <cell r="R623">
            <v>0.56299999999999994</v>
          </cell>
          <cell r="S623">
            <v>0.56299999999999994</v>
          </cell>
          <cell r="T623">
            <v>0.56299999999999994</v>
          </cell>
          <cell r="U623">
            <v>0.56299999999999994</v>
          </cell>
          <cell r="V623"/>
          <cell r="W623"/>
        </row>
        <row r="624">
          <cell r="A624" t="str">
            <v>NH POS RX0000000058</v>
          </cell>
          <cell r="B624" t="str">
            <v>POS</v>
          </cell>
          <cell r="C624" t="str">
            <v>NH</v>
          </cell>
          <cell r="D624">
            <v>58</v>
          </cell>
          <cell r="E624" t="str">
            <v>RX0000000058</v>
          </cell>
          <cell r="F624" t="str">
            <v>$10/$25/$50</v>
          </cell>
          <cell r="G624" t="str">
            <v>$20/$50/$110</v>
          </cell>
          <cell r="H624">
            <v>62.36</v>
          </cell>
          <cell r="I624">
            <v>0.69499999999999995</v>
          </cell>
          <cell r="J624">
            <v>0.69499999999999995</v>
          </cell>
          <cell r="K624">
            <v>0.69499999999999995</v>
          </cell>
          <cell r="L624">
            <v>0.69499999999999995</v>
          </cell>
          <cell r="M624">
            <v>0.69499999999999995</v>
          </cell>
          <cell r="N624">
            <v>0.69499999999999995</v>
          </cell>
          <cell r="O624">
            <v>0.69499999999999995</v>
          </cell>
          <cell r="P624">
            <v>0.69499999999999995</v>
          </cell>
          <cell r="Q624">
            <v>0.69499999999999995</v>
          </cell>
          <cell r="R624">
            <v>0.69499999999999995</v>
          </cell>
          <cell r="S624">
            <v>0.69499999999999995</v>
          </cell>
          <cell r="T624">
            <v>0.69499999999999995</v>
          </cell>
          <cell r="U624">
            <v>0.69499999999999995</v>
          </cell>
          <cell r="V624"/>
          <cell r="W624"/>
        </row>
        <row r="625">
          <cell r="A625" t="str">
            <v>NH POS RX0000000063</v>
          </cell>
          <cell r="B625" t="str">
            <v>POS</v>
          </cell>
          <cell r="C625" t="str">
            <v>NH</v>
          </cell>
          <cell r="D625">
            <v>63</v>
          </cell>
          <cell r="E625" t="str">
            <v>RX0000000063</v>
          </cell>
          <cell r="F625" t="str">
            <v>15/35/60</v>
          </cell>
          <cell r="G625" t="str">
            <v>30/70/180</v>
          </cell>
          <cell r="H625">
            <v>54.2</v>
          </cell>
          <cell r="I625">
            <v>0.60299999999999998</v>
          </cell>
          <cell r="J625">
            <v>0.60299999999999998</v>
          </cell>
          <cell r="K625">
            <v>0.60299999999999998</v>
          </cell>
          <cell r="L625">
            <v>0.60299999999999998</v>
          </cell>
          <cell r="M625">
            <v>0.60299999999999998</v>
          </cell>
          <cell r="N625">
            <v>0.60299999999999998</v>
          </cell>
          <cell r="O625">
            <v>0.60299999999999998</v>
          </cell>
          <cell r="P625"/>
          <cell r="Q625"/>
          <cell r="R625"/>
          <cell r="S625"/>
          <cell r="T625"/>
          <cell r="U625"/>
          <cell r="V625"/>
          <cell r="W625"/>
        </row>
        <row r="626">
          <cell r="A626" t="str">
            <v>NH POS RX0000000076</v>
          </cell>
          <cell r="B626" t="str">
            <v>POS</v>
          </cell>
          <cell r="C626" t="str">
            <v>NH</v>
          </cell>
          <cell r="D626">
            <v>76</v>
          </cell>
          <cell r="E626" t="str">
            <v>RX0000000076</v>
          </cell>
          <cell r="F626" t="str">
            <v>10/30/50 $250 DED</v>
          </cell>
          <cell r="G626" t="str">
            <v>20/60/90</v>
          </cell>
          <cell r="H626">
            <v>50.51</v>
          </cell>
          <cell r="I626">
            <v>0.57199999999999995</v>
          </cell>
          <cell r="J626">
            <v>0.57199999999999995</v>
          </cell>
          <cell r="K626">
            <v>0.57199999999999995</v>
          </cell>
          <cell r="L626">
            <v>0.57199999999999995</v>
          </cell>
          <cell r="M626">
            <v>0.57199999999999995</v>
          </cell>
          <cell r="N626">
            <v>0.57199999999999995</v>
          </cell>
          <cell r="O626">
            <v>0.57199999999999995</v>
          </cell>
          <cell r="P626"/>
          <cell r="Q626"/>
          <cell r="R626"/>
          <cell r="S626"/>
          <cell r="T626"/>
          <cell r="U626"/>
          <cell r="V626"/>
          <cell r="W626"/>
        </row>
        <row r="627">
          <cell r="A627" t="str">
            <v>NH POS RX0000000085</v>
          </cell>
          <cell r="B627" t="str">
            <v>POS</v>
          </cell>
          <cell r="C627" t="str">
            <v>NH</v>
          </cell>
          <cell r="D627" t="str">
            <v>86</v>
          </cell>
          <cell r="E627" t="str">
            <v>RX0000000085</v>
          </cell>
          <cell r="F627" t="str">
            <v>00%_015_015</v>
          </cell>
          <cell r="G627" t="str">
            <v>50%_000_999</v>
          </cell>
          <cell r="H627">
            <v>33.74</v>
          </cell>
          <cell r="I627">
            <v>0.38800000000000001</v>
          </cell>
          <cell r="J627">
            <v>0.38800000000000001</v>
          </cell>
          <cell r="K627">
            <v>0.38800000000000001</v>
          </cell>
          <cell r="L627">
            <v>0.38800000000000001</v>
          </cell>
          <cell r="M627">
            <v>0.38800000000000001</v>
          </cell>
          <cell r="N627">
            <v>0.38800000000000001</v>
          </cell>
          <cell r="O627">
            <v>0.38800000000000001</v>
          </cell>
          <cell r="P627">
            <v>0.38800000000000001</v>
          </cell>
          <cell r="Q627">
            <v>0.38800000000000001</v>
          </cell>
          <cell r="R627">
            <v>0.38800000000000001</v>
          </cell>
          <cell r="S627">
            <v>0.38800000000000001</v>
          </cell>
          <cell r="T627"/>
          <cell r="U627"/>
          <cell r="V627"/>
          <cell r="W627"/>
        </row>
        <row r="628">
          <cell r="A628" t="str">
            <v>NH POS RX0000000087</v>
          </cell>
          <cell r="B628" t="str">
            <v>POS</v>
          </cell>
          <cell r="C628" t="str">
            <v>NH</v>
          </cell>
          <cell r="D628" t="str">
            <v>88</v>
          </cell>
          <cell r="E628" t="str">
            <v>RX0000000087</v>
          </cell>
          <cell r="F628" t="str">
            <v>Deductible &amp; Coins. w/ Max</v>
          </cell>
          <cell r="G628" t="str">
            <v>00%_015_015</v>
          </cell>
          <cell r="H628">
            <v>25.68</v>
          </cell>
          <cell r="I628">
            <v>0.311</v>
          </cell>
          <cell r="J628">
            <v>0.311</v>
          </cell>
          <cell r="K628">
            <v>0.311</v>
          </cell>
          <cell r="L628">
            <v>0.311</v>
          </cell>
          <cell r="M628">
            <v>0.311</v>
          </cell>
          <cell r="N628">
            <v>0.311</v>
          </cell>
          <cell r="O628">
            <v>0.311</v>
          </cell>
          <cell r="P628">
            <v>0.311</v>
          </cell>
          <cell r="Q628">
            <v>0.311</v>
          </cell>
          <cell r="R628">
            <v>0.311</v>
          </cell>
          <cell r="S628">
            <v>0.311</v>
          </cell>
          <cell r="T628"/>
          <cell r="U628"/>
          <cell r="V628"/>
          <cell r="W628"/>
        </row>
        <row r="629">
          <cell r="A629" t="str">
            <v>NH POS RX0000000091</v>
          </cell>
          <cell r="B629" t="str">
            <v>POS</v>
          </cell>
          <cell r="C629" t="str">
            <v>NH</v>
          </cell>
          <cell r="D629">
            <v>92</v>
          </cell>
          <cell r="E629" t="str">
            <v>RX0000000091</v>
          </cell>
          <cell r="F629" t="str">
            <v>10/30/50 $100 DED</v>
          </cell>
          <cell r="G629" t="str">
            <v>20/60/150</v>
          </cell>
          <cell r="H629">
            <v>53.4</v>
          </cell>
          <cell r="I629">
            <v>0.57799999999999996</v>
          </cell>
          <cell r="J629">
            <v>0.57799999999999996</v>
          </cell>
          <cell r="K629">
            <v>0.57799999999999996</v>
          </cell>
          <cell r="L629">
            <v>0.57799999999999996</v>
          </cell>
          <cell r="M629">
            <v>0.57799999999999996</v>
          </cell>
          <cell r="N629">
            <v>0.57799999999999996</v>
          </cell>
          <cell r="O629">
            <v>0.57799999999999996</v>
          </cell>
          <cell r="P629"/>
          <cell r="Q629"/>
          <cell r="R629"/>
          <cell r="S629"/>
          <cell r="T629"/>
          <cell r="U629"/>
          <cell r="V629"/>
          <cell r="W629"/>
        </row>
        <row r="630">
          <cell r="A630" t="str">
            <v>NH POS RX0000000093</v>
          </cell>
          <cell r="B630" t="str">
            <v>POS</v>
          </cell>
          <cell r="C630" t="str">
            <v>NH</v>
          </cell>
          <cell r="D630">
            <v>94</v>
          </cell>
          <cell r="E630" t="str">
            <v>RX0000000093</v>
          </cell>
          <cell r="F630" t="str">
            <v>$20/$40/$105</v>
          </cell>
          <cell r="G630" t="str">
            <v>$10/$20/$35</v>
          </cell>
          <cell r="H630">
            <v>53.1</v>
          </cell>
          <cell r="I630">
            <v>0.61799999999999999</v>
          </cell>
          <cell r="J630">
            <v>0.61799999999999999</v>
          </cell>
          <cell r="K630">
            <v>0.61799999999999999</v>
          </cell>
          <cell r="L630">
            <v>0.61799999999999999</v>
          </cell>
          <cell r="M630"/>
          <cell r="N630"/>
          <cell r="O630"/>
          <cell r="P630"/>
          <cell r="Q630"/>
          <cell r="R630"/>
          <cell r="S630"/>
          <cell r="T630"/>
          <cell r="U630"/>
          <cell r="V630"/>
          <cell r="W630"/>
        </row>
        <row r="631">
          <cell r="A631" t="str">
            <v>NH POS RX0000000108</v>
          </cell>
          <cell r="B631" t="str">
            <v>POS</v>
          </cell>
          <cell r="C631" t="str">
            <v>NH</v>
          </cell>
          <cell r="D631" t="str">
            <v>3G</v>
          </cell>
          <cell r="E631" t="str">
            <v>RX0000000108</v>
          </cell>
          <cell r="F631" t="str">
            <v>10/25/40</v>
          </cell>
          <cell r="G631" t="str">
            <v>20/50/120</v>
          </cell>
          <cell r="H631">
            <v>63.65</v>
          </cell>
          <cell r="I631">
            <v>0.72</v>
          </cell>
          <cell r="J631">
            <v>0.72</v>
          </cell>
          <cell r="K631">
            <v>0.72</v>
          </cell>
          <cell r="L631">
            <v>0.72</v>
          </cell>
          <cell r="M631">
            <v>0.72</v>
          </cell>
          <cell r="N631">
            <v>0.72</v>
          </cell>
          <cell r="O631">
            <v>0.72</v>
          </cell>
          <cell r="P631"/>
          <cell r="Q631"/>
          <cell r="R631"/>
          <cell r="S631"/>
          <cell r="T631"/>
          <cell r="U631"/>
          <cell r="V631"/>
          <cell r="W631"/>
        </row>
        <row r="632">
          <cell r="A632" t="str">
            <v>NH POS RX0000000122</v>
          </cell>
          <cell r="B632" t="str">
            <v>POS</v>
          </cell>
          <cell r="C632" t="str">
            <v>NH</v>
          </cell>
          <cell r="D632" t="str">
            <v>4B</v>
          </cell>
          <cell r="E632" t="str">
            <v>RX0000000122</v>
          </cell>
          <cell r="F632" t="str">
            <v>$15/$25/$40</v>
          </cell>
          <cell r="G632" t="str">
            <v>$30/$50/$120</v>
          </cell>
          <cell r="H632">
            <v>59.98</v>
          </cell>
          <cell r="I632">
            <v>0.67700000000000005</v>
          </cell>
          <cell r="J632">
            <v>0.67700000000000005</v>
          </cell>
          <cell r="K632">
            <v>0.67700000000000005</v>
          </cell>
          <cell r="L632">
            <v>0.67700000000000005</v>
          </cell>
          <cell r="M632">
            <v>0.67700000000000005</v>
          </cell>
          <cell r="N632">
            <v>0.67700000000000005</v>
          </cell>
          <cell r="O632">
            <v>0.67700000000000005</v>
          </cell>
          <cell r="P632">
            <v>0.67700000000000005</v>
          </cell>
          <cell r="Q632">
            <v>0.67700000000000005</v>
          </cell>
          <cell r="R632">
            <v>0.67700000000000005</v>
          </cell>
          <cell r="S632">
            <v>0.67700000000000005</v>
          </cell>
          <cell r="T632">
            <v>0.67700000000000005</v>
          </cell>
          <cell r="U632">
            <v>0.67700000000000005</v>
          </cell>
          <cell r="V632">
            <v>0.67700000000000005</v>
          </cell>
          <cell r="W632">
            <v>0.67700000000000005</v>
          </cell>
        </row>
        <row r="633">
          <cell r="A633" t="str">
            <v>NH POS RX0000000123</v>
          </cell>
          <cell r="B633" t="str">
            <v>POS</v>
          </cell>
          <cell r="C633" t="str">
            <v>NH</v>
          </cell>
          <cell r="D633" t="str">
            <v>4C</v>
          </cell>
          <cell r="E633" t="str">
            <v>RX0000000123</v>
          </cell>
          <cell r="F633" t="str">
            <v>Copays Only</v>
          </cell>
          <cell r="G633" t="str">
            <v>005</v>
          </cell>
          <cell r="H633">
            <v>73.790000000000006</v>
          </cell>
          <cell r="I633">
            <v>0.92300000000000004</v>
          </cell>
          <cell r="J633">
            <v>0.92300000000000004</v>
          </cell>
          <cell r="K633">
            <v>0.92300000000000004</v>
          </cell>
          <cell r="L633">
            <v>0.92300000000000004</v>
          </cell>
          <cell r="M633">
            <v>0.92300000000000004</v>
          </cell>
          <cell r="N633">
            <v>0.92300000000000004</v>
          </cell>
          <cell r="O633">
            <v>0.92300000000000004</v>
          </cell>
          <cell r="P633"/>
          <cell r="Q633"/>
          <cell r="R633"/>
          <cell r="S633"/>
          <cell r="T633"/>
          <cell r="U633"/>
          <cell r="V633"/>
          <cell r="W633"/>
        </row>
        <row r="634">
          <cell r="A634" t="str">
            <v>NH POS RX0000000131</v>
          </cell>
          <cell r="B634" t="str">
            <v>POS</v>
          </cell>
          <cell r="C634" t="str">
            <v>NH</v>
          </cell>
          <cell r="D634" t="str">
            <v>4K</v>
          </cell>
          <cell r="E634" t="str">
            <v>RX0000000131</v>
          </cell>
          <cell r="F634" t="str">
            <v>$10/$20/$35</v>
          </cell>
          <cell r="G634" t="str">
            <v>$20/$40/$105</v>
          </cell>
          <cell r="H634">
            <v>66.400000000000006</v>
          </cell>
          <cell r="I634">
            <v>0.78100000000000003</v>
          </cell>
          <cell r="J634">
            <v>0.78100000000000003</v>
          </cell>
          <cell r="K634">
            <v>0.78100000000000003</v>
          </cell>
          <cell r="L634">
            <v>0.78100000000000003</v>
          </cell>
          <cell r="M634">
            <v>0.78100000000000003</v>
          </cell>
          <cell r="N634">
            <v>0.78100000000000003</v>
          </cell>
          <cell r="O634">
            <v>0.78100000000000003</v>
          </cell>
          <cell r="P634">
            <v>0.78100000000000003</v>
          </cell>
          <cell r="Q634">
            <v>0.78100000000000003</v>
          </cell>
          <cell r="R634">
            <v>0.78100000000000003</v>
          </cell>
          <cell r="S634">
            <v>0.78100000000000003</v>
          </cell>
          <cell r="T634">
            <v>0.78100000000000003</v>
          </cell>
          <cell r="U634">
            <v>0.78100000000000003</v>
          </cell>
          <cell r="V634">
            <v>0.78100000000000003</v>
          </cell>
          <cell r="W634">
            <v>0.78100000000000003</v>
          </cell>
        </row>
        <row r="635">
          <cell r="A635" t="str">
            <v>NH POS RX0000000139</v>
          </cell>
          <cell r="B635" t="str">
            <v>POS</v>
          </cell>
          <cell r="C635" t="str">
            <v>NH</v>
          </cell>
          <cell r="D635" t="str">
            <v>4V</v>
          </cell>
          <cell r="E635" t="str">
            <v>RX0000000139</v>
          </cell>
          <cell r="F635" t="str">
            <v>$10/$25/$40 w/$100 deductible</v>
          </cell>
          <cell r="G635" t="str">
            <v>$20/$50/$120</v>
          </cell>
          <cell r="H635">
            <v>55.77</v>
          </cell>
          <cell r="I635">
            <v>0.623</v>
          </cell>
          <cell r="J635">
            <v>0.623</v>
          </cell>
          <cell r="K635">
            <v>0.623</v>
          </cell>
          <cell r="L635">
            <v>0.623</v>
          </cell>
          <cell r="M635">
            <v>0.623</v>
          </cell>
          <cell r="N635">
            <v>0.623</v>
          </cell>
          <cell r="O635">
            <v>0.623</v>
          </cell>
          <cell r="P635">
            <v>0.623</v>
          </cell>
          <cell r="Q635">
            <v>0.623</v>
          </cell>
          <cell r="R635">
            <v>0.623</v>
          </cell>
          <cell r="S635">
            <v>0.623</v>
          </cell>
          <cell r="T635">
            <v>0.623</v>
          </cell>
          <cell r="U635">
            <v>0.623</v>
          </cell>
          <cell r="V635">
            <v>0.623</v>
          </cell>
          <cell r="W635">
            <v>0.623</v>
          </cell>
        </row>
        <row r="636">
          <cell r="A636" t="str">
            <v>NH POS RX0000000140</v>
          </cell>
          <cell r="B636" t="str">
            <v>POS</v>
          </cell>
          <cell r="C636" t="str">
            <v>NH</v>
          </cell>
          <cell r="D636" t="str">
            <v>4W</v>
          </cell>
          <cell r="E636" t="str">
            <v>RX0000000140</v>
          </cell>
          <cell r="F636" t="str">
            <v>$10/$25/$40 w/$250 deductible</v>
          </cell>
          <cell r="G636" t="str">
            <v>$20/$50/$120</v>
          </cell>
          <cell r="H636">
            <v>48.76</v>
          </cell>
          <cell r="I636">
            <v>0.55000000000000004</v>
          </cell>
          <cell r="J636">
            <v>0.55000000000000004</v>
          </cell>
          <cell r="K636">
            <v>0.55000000000000004</v>
          </cell>
          <cell r="L636">
            <v>0.55000000000000004</v>
          </cell>
          <cell r="M636">
            <v>0.55000000000000004</v>
          </cell>
          <cell r="N636">
            <v>0.55000000000000004</v>
          </cell>
          <cell r="O636">
            <v>0.55000000000000004</v>
          </cell>
          <cell r="P636">
            <v>0.55000000000000004</v>
          </cell>
          <cell r="Q636">
            <v>0.55000000000000004</v>
          </cell>
          <cell r="R636">
            <v>0.55000000000000004</v>
          </cell>
          <cell r="S636">
            <v>0.55000000000000004</v>
          </cell>
          <cell r="T636">
            <v>0.55000000000000004</v>
          </cell>
          <cell r="U636">
            <v>0.55000000000000004</v>
          </cell>
          <cell r="V636">
            <v>0.55000000000000004</v>
          </cell>
          <cell r="W636">
            <v>0.55000000000000004</v>
          </cell>
        </row>
        <row r="637">
          <cell r="A637" t="str">
            <v>NH POS RX0000000150</v>
          </cell>
          <cell r="B637" t="str">
            <v>POS</v>
          </cell>
          <cell r="C637" t="str">
            <v>NH</v>
          </cell>
          <cell r="D637" t="str">
            <v>5I</v>
          </cell>
          <cell r="E637" t="str">
            <v>RX0000000150</v>
          </cell>
          <cell r="F637" t="str">
            <v>$10/$20/$40</v>
          </cell>
          <cell r="G637" t="str">
            <v>$20/$40/$80</v>
          </cell>
          <cell r="H637">
            <v>65.680000000000007</v>
          </cell>
          <cell r="I637">
            <v>0.745</v>
          </cell>
          <cell r="J637">
            <v>0.745</v>
          </cell>
          <cell r="K637">
            <v>0.745</v>
          </cell>
          <cell r="L637">
            <v>0.745</v>
          </cell>
          <cell r="M637"/>
          <cell r="N637"/>
          <cell r="O637"/>
          <cell r="P637"/>
          <cell r="Q637"/>
          <cell r="R637"/>
          <cell r="S637"/>
          <cell r="T637"/>
          <cell r="U637"/>
          <cell r="V637"/>
          <cell r="W637"/>
        </row>
        <row r="638">
          <cell r="A638" t="str">
            <v>NH POS RX0000000156</v>
          </cell>
          <cell r="B638" t="str">
            <v>POS</v>
          </cell>
          <cell r="C638" t="str">
            <v>NH</v>
          </cell>
          <cell r="D638" t="str">
            <v>5O</v>
          </cell>
          <cell r="E638" t="str">
            <v>RX0000000156</v>
          </cell>
          <cell r="F638" t="str">
            <v>Copays Only</v>
          </cell>
          <cell r="G638" t="str">
            <v>010</v>
          </cell>
          <cell r="H638">
            <v>63.03</v>
          </cell>
          <cell r="I638">
            <v>0.70799999999999996</v>
          </cell>
          <cell r="J638">
            <v>0.70799999999999996</v>
          </cell>
          <cell r="K638">
            <v>0.70799999999999996</v>
          </cell>
          <cell r="L638">
            <v>0.70799999999999996</v>
          </cell>
          <cell r="M638">
            <v>0.70799999999999996</v>
          </cell>
          <cell r="N638">
            <v>0.70799999999999996</v>
          </cell>
          <cell r="O638">
            <v>0.70799999999999996</v>
          </cell>
          <cell r="P638"/>
          <cell r="Q638"/>
          <cell r="R638"/>
          <cell r="S638"/>
          <cell r="T638"/>
          <cell r="U638"/>
          <cell r="V638"/>
          <cell r="W638"/>
        </row>
        <row r="639">
          <cell r="A639" t="str">
            <v>NH POS RX0000000160</v>
          </cell>
          <cell r="B639" t="str">
            <v>POS</v>
          </cell>
          <cell r="C639" t="str">
            <v>NH</v>
          </cell>
          <cell r="D639" t="str">
            <v>5S</v>
          </cell>
          <cell r="E639" t="str">
            <v>RX0000000160</v>
          </cell>
          <cell r="F639" t="str">
            <v>$10/$30/$45</v>
          </cell>
          <cell r="G639" t="str">
            <v>$20/$60/$135</v>
          </cell>
          <cell r="H639">
            <v>61.05</v>
          </cell>
          <cell r="I639">
            <v>0.66800000000000004</v>
          </cell>
          <cell r="J639">
            <v>0.66800000000000004</v>
          </cell>
          <cell r="K639">
            <v>0.66800000000000004</v>
          </cell>
          <cell r="L639">
            <v>0.66800000000000004</v>
          </cell>
          <cell r="M639"/>
          <cell r="N639"/>
          <cell r="O639"/>
          <cell r="P639"/>
          <cell r="Q639"/>
          <cell r="R639"/>
          <cell r="S639"/>
          <cell r="T639"/>
          <cell r="U639"/>
          <cell r="V639"/>
          <cell r="W639"/>
        </row>
        <row r="640">
          <cell r="A640" t="str">
            <v>NH POS RX0000000166</v>
          </cell>
          <cell r="B640" t="str">
            <v>POS</v>
          </cell>
          <cell r="C640" t="str">
            <v>NH</v>
          </cell>
          <cell r="D640" t="str">
            <v>5Y</v>
          </cell>
          <cell r="E640" t="str">
            <v>RX0000000166</v>
          </cell>
          <cell r="F640" t="str">
            <v>$10/$30/$50</v>
          </cell>
          <cell r="G640" t="str">
            <v>$20/$60/100</v>
          </cell>
          <cell r="H640">
            <v>60.46</v>
          </cell>
          <cell r="I640">
            <v>0.67200000000000004</v>
          </cell>
          <cell r="J640">
            <v>0.67200000000000004</v>
          </cell>
          <cell r="K640">
            <v>0.67200000000000004</v>
          </cell>
          <cell r="L640">
            <v>0.67200000000000004</v>
          </cell>
          <cell r="M640"/>
          <cell r="N640"/>
          <cell r="O640"/>
          <cell r="P640"/>
          <cell r="Q640"/>
          <cell r="R640"/>
          <cell r="S640"/>
          <cell r="T640"/>
          <cell r="U640"/>
          <cell r="V640"/>
          <cell r="W640"/>
        </row>
        <row r="641">
          <cell r="A641" t="str">
            <v>NH POS RX0000000167</v>
          </cell>
          <cell r="B641" t="str">
            <v>POS</v>
          </cell>
          <cell r="C641" t="str">
            <v>NH</v>
          </cell>
          <cell r="D641" t="str">
            <v>5Z</v>
          </cell>
          <cell r="E641" t="str">
            <v>RX0000000167</v>
          </cell>
          <cell r="F641" t="str">
            <v>$15/$30/$50</v>
          </cell>
          <cell r="G641" t="str">
            <v>$30/$60/$150</v>
          </cell>
          <cell r="H641">
            <v>56.92</v>
          </cell>
          <cell r="I641">
            <v>0.63300000000000001</v>
          </cell>
          <cell r="J641">
            <v>0.63300000000000001</v>
          </cell>
          <cell r="K641">
            <v>0.63300000000000001</v>
          </cell>
          <cell r="L641">
            <v>0.63300000000000001</v>
          </cell>
          <cell r="M641">
            <v>0.63300000000000001</v>
          </cell>
          <cell r="N641">
            <v>0.63300000000000001</v>
          </cell>
          <cell r="O641">
            <v>0.63300000000000001</v>
          </cell>
          <cell r="P641">
            <v>0.63300000000000001</v>
          </cell>
          <cell r="Q641">
            <v>0.63300000000000001</v>
          </cell>
          <cell r="R641">
            <v>0.63300000000000001</v>
          </cell>
          <cell r="S641">
            <v>0.63300000000000001</v>
          </cell>
          <cell r="T641">
            <v>0.63300000000000001</v>
          </cell>
          <cell r="U641">
            <v>0.63300000000000001</v>
          </cell>
          <cell r="V641">
            <v>0.63300000000000001</v>
          </cell>
          <cell r="W641">
            <v>0.63300000000000001</v>
          </cell>
        </row>
        <row r="642">
          <cell r="A642" t="str">
            <v>NH POS RX0000000184</v>
          </cell>
          <cell r="B642" t="str">
            <v>POS</v>
          </cell>
          <cell r="C642" t="str">
            <v>NH</v>
          </cell>
          <cell r="D642" t="str">
            <v>6Q</v>
          </cell>
          <cell r="E642" t="str">
            <v>RX0000000184</v>
          </cell>
          <cell r="F642" t="str">
            <v>$10/$20/$35</v>
          </cell>
          <cell r="G642" t="str">
            <v>$10/$20/$35</v>
          </cell>
          <cell r="H642">
            <v>65.39</v>
          </cell>
          <cell r="I642">
            <v>0.73899999999999999</v>
          </cell>
          <cell r="J642">
            <v>0.73899999999999999</v>
          </cell>
          <cell r="K642">
            <v>0.73899999999999999</v>
          </cell>
          <cell r="L642">
            <v>0.73899999999999999</v>
          </cell>
          <cell r="M642"/>
          <cell r="N642"/>
          <cell r="O642"/>
          <cell r="P642"/>
          <cell r="Q642"/>
          <cell r="R642"/>
          <cell r="S642"/>
          <cell r="T642"/>
          <cell r="U642"/>
          <cell r="V642"/>
          <cell r="W642"/>
        </row>
        <row r="643">
          <cell r="A643" t="str">
            <v>NH POS RX0000000186</v>
          </cell>
          <cell r="B643" t="str">
            <v>POS</v>
          </cell>
          <cell r="C643" t="str">
            <v>NH</v>
          </cell>
          <cell r="D643" t="str">
            <v>6S</v>
          </cell>
          <cell r="E643" t="str">
            <v>RX0000000186</v>
          </cell>
          <cell r="F643" t="str">
            <v>$10/$35/$50</v>
          </cell>
          <cell r="G643" t="str">
            <v>$20/$70/$150</v>
          </cell>
          <cell r="H643">
            <v>58.55</v>
          </cell>
          <cell r="I643">
            <v>0.63600000000000001</v>
          </cell>
          <cell r="J643">
            <v>0.63600000000000001</v>
          </cell>
          <cell r="K643">
            <v>0.63600000000000001</v>
          </cell>
          <cell r="L643">
            <v>0.63600000000000001</v>
          </cell>
          <cell r="M643"/>
          <cell r="N643"/>
          <cell r="O643"/>
          <cell r="P643"/>
          <cell r="Q643"/>
          <cell r="R643"/>
          <cell r="S643"/>
          <cell r="T643"/>
          <cell r="U643"/>
          <cell r="V643"/>
          <cell r="W643"/>
        </row>
        <row r="644">
          <cell r="A644" t="str">
            <v>NH POS RX0000000202</v>
          </cell>
          <cell r="B644" t="str">
            <v>POS</v>
          </cell>
          <cell r="C644" t="str">
            <v>NH</v>
          </cell>
          <cell r="D644" t="str">
            <v>7I</v>
          </cell>
          <cell r="E644" t="str">
            <v>RX0000000202</v>
          </cell>
          <cell r="F644" t="str">
            <v>$5/$30/$45</v>
          </cell>
          <cell r="G644" t="str">
            <v>$10/$75/$115</v>
          </cell>
          <cell r="H644">
            <v>65.959999999999994</v>
          </cell>
          <cell r="I644">
            <v>0.73499999999999999</v>
          </cell>
          <cell r="J644">
            <v>0.73499999999999999</v>
          </cell>
          <cell r="K644">
            <v>0.73499999999999999</v>
          </cell>
          <cell r="L644">
            <v>0.73499999999999999</v>
          </cell>
          <cell r="M644">
            <v>0.73499999999999999</v>
          </cell>
          <cell r="N644">
            <v>0.73499999999999999</v>
          </cell>
          <cell r="O644">
            <v>0.73499999999999999</v>
          </cell>
          <cell r="P644">
            <v>0.73499999999999999</v>
          </cell>
          <cell r="Q644">
            <v>0.73499999999999999</v>
          </cell>
          <cell r="R644">
            <v>0.73499999999999999</v>
          </cell>
          <cell r="S644">
            <v>0.73499999999999999</v>
          </cell>
          <cell r="T644">
            <v>0.73499999999999999</v>
          </cell>
          <cell r="U644">
            <v>0.73499999999999999</v>
          </cell>
          <cell r="V644">
            <v>0.73499999999999999</v>
          </cell>
          <cell r="W644">
            <v>0.73499999999999999</v>
          </cell>
        </row>
        <row r="645">
          <cell r="A645" t="str">
            <v>NH POS RX0000000204</v>
          </cell>
          <cell r="B645" t="str">
            <v>POS</v>
          </cell>
          <cell r="C645" t="str">
            <v>NH</v>
          </cell>
          <cell r="D645" t="str">
            <v>7K</v>
          </cell>
          <cell r="E645" t="str">
            <v>RX0000000204</v>
          </cell>
          <cell r="F645" t="str">
            <v>$15/$30/$50</v>
          </cell>
          <cell r="G645" t="str">
            <v>$30/$60/$100</v>
          </cell>
          <cell r="H645">
            <v>56.88</v>
          </cell>
          <cell r="I645">
            <v>0.63100000000000001</v>
          </cell>
          <cell r="J645">
            <v>0.63100000000000001</v>
          </cell>
          <cell r="K645">
            <v>0.63100000000000001</v>
          </cell>
          <cell r="L645">
            <v>0.63100000000000001</v>
          </cell>
          <cell r="M645">
            <v>0.63100000000000001</v>
          </cell>
          <cell r="N645">
            <v>0.63100000000000001</v>
          </cell>
          <cell r="O645">
            <v>0.63100000000000001</v>
          </cell>
          <cell r="P645">
            <v>0.63100000000000001</v>
          </cell>
          <cell r="Q645">
            <v>0.63100000000000001</v>
          </cell>
          <cell r="R645">
            <v>0.63100000000000001</v>
          </cell>
          <cell r="S645">
            <v>0.63100000000000001</v>
          </cell>
          <cell r="T645">
            <v>0.63100000000000001</v>
          </cell>
          <cell r="U645">
            <v>0.63100000000000001</v>
          </cell>
          <cell r="V645">
            <v>0.63100000000000001</v>
          </cell>
          <cell r="W645">
            <v>0.63100000000000001</v>
          </cell>
        </row>
        <row r="646">
          <cell r="A646" t="str">
            <v>NH POS RX0000000205</v>
          </cell>
          <cell r="B646" t="str">
            <v>POS</v>
          </cell>
          <cell r="C646" t="str">
            <v>NH</v>
          </cell>
          <cell r="D646" t="str">
            <v>7L</v>
          </cell>
          <cell r="E646" t="str">
            <v>RX0000000205</v>
          </cell>
          <cell r="F646" t="str">
            <v>$10/$35/$50</v>
          </cell>
          <cell r="G646" t="str">
            <v>$20/$70/$150</v>
          </cell>
          <cell r="H646">
            <v>45.52</v>
          </cell>
          <cell r="I646">
            <v>0.52300000000000002</v>
          </cell>
          <cell r="J646">
            <v>0.52300000000000002</v>
          </cell>
          <cell r="K646">
            <v>0.52300000000000002</v>
          </cell>
          <cell r="L646">
            <v>0.52300000000000002</v>
          </cell>
          <cell r="M646"/>
          <cell r="N646"/>
          <cell r="O646"/>
          <cell r="P646"/>
          <cell r="Q646"/>
          <cell r="R646"/>
          <cell r="S646"/>
          <cell r="T646"/>
          <cell r="U646"/>
          <cell r="V646"/>
          <cell r="W646"/>
        </row>
        <row r="647">
          <cell r="A647" t="str">
            <v>NH POS RX0000000206</v>
          </cell>
          <cell r="B647" t="str">
            <v>POS</v>
          </cell>
          <cell r="C647" t="str">
            <v>NH</v>
          </cell>
          <cell r="D647" t="str">
            <v>7M</v>
          </cell>
          <cell r="E647" t="str">
            <v>RX0000000206</v>
          </cell>
          <cell r="F647" t="str">
            <v>$20/$35/$50</v>
          </cell>
          <cell r="G647" t="str">
            <v>$40/$70/$150</v>
          </cell>
          <cell r="H647">
            <v>52.48</v>
          </cell>
          <cell r="I647">
            <v>0.58199999999999996</v>
          </cell>
          <cell r="J647">
            <v>0.58199999999999996</v>
          </cell>
          <cell r="K647">
            <v>0.58199999999999996</v>
          </cell>
          <cell r="L647">
            <v>0.58199999999999996</v>
          </cell>
          <cell r="M647"/>
          <cell r="N647"/>
          <cell r="O647"/>
          <cell r="P647"/>
          <cell r="Q647"/>
          <cell r="R647"/>
          <cell r="S647"/>
          <cell r="T647"/>
          <cell r="U647"/>
          <cell r="V647"/>
          <cell r="W647"/>
        </row>
        <row r="648">
          <cell r="A648" t="str">
            <v>NH POS RX0000000225</v>
          </cell>
          <cell r="B648" t="str">
            <v>POS</v>
          </cell>
          <cell r="C648" t="str">
            <v>NH</v>
          </cell>
          <cell r="D648" t="str">
            <v>8I</v>
          </cell>
          <cell r="E648" t="str">
            <v>RX0000000225</v>
          </cell>
          <cell r="F648" t="str">
            <v>$15/$30/$40</v>
          </cell>
          <cell r="G648" t="str">
            <v>$30/$60/$120</v>
          </cell>
          <cell r="H648">
            <v>58.02</v>
          </cell>
          <cell r="I648">
            <v>0.63400000000000001</v>
          </cell>
          <cell r="J648">
            <v>0.63400000000000001</v>
          </cell>
          <cell r="K648">
            <v>0.63400000000000001</v>
          </cell>
          <cell r="L648">
            <v>0.63400000000000001</v>
          </cell>
          <cell r="M648"/>
          <cell r="N648"/>
          <cell r="O648"/>
          <cell r="P648"/>
          <cell r="Q648"/>
          <cell r="R648"/>
          <cell r="S648"/>
          <cell r="T648"/>
          <cell r="U648"/>
          <cell r="V648"/>
          <cell r="W648"/>
        </row>
        <row r="649">
          <cell r="A649" t="str">
            <v>NH POS RX0000000231</v>
          </cell>
          <cell r="B649" t="str">
            <v>POS</v>
          </cell>
          <cell r="C649" t="str">
            <v>NH</v>
          </cell>
          <cell r="D649" t="str">
            <v>8O</v>
          </cell>
          <cell r="E649" t="str">
            <v>RX0000000231</v>
          </cell>
          <cell r="F649" t="str">
            <v>Copays Only</v>
          </cell>
          <cell r="G649" t="str">
            <v>010</v>
          </cell>
          <cell r="H649">
            <v>60.45</v>
          </cell>
          <cell r="I649">
            <v>0.66100000000000003</v>
          </cell>
          <cell r="J649">
            <v>0.66100000000000003</v>
          </cell>
          <cell r="K649">
            <v>0.66100000000000003</v>
          </cell>
          <cell r="L649">
            <v>0.66100000000000003</v>
          </cell>
          <cell r="M649">
            <v>0.66100000000000003</v>
          </cell>
          <cell r="N649">
            <v>0.66100000000000003</v>
          </cell>
          <cell r="O649">
            <v>0.66100000000000003</v>
          </cell>
          <cell r="P649"/>
          <cell r="Q649"/>
          <cell r="R649"/>
          <cell r="S649"/>
          <cell r="T649"/>
          <cell r="U649"/>
          <cell r="V649"/>
          <cell r="W649"/>
        </row>
        <row r="650">
          <cell r="A650" t="str">
            <v>NH POS RX0000000235</v>
          </cell>
          <cell r="B650" t="str">
            <v>POS</v>
          </cell>
          <cell r="C650" t="str">
            <v>NH</v>
          </cell>
          <cell r="D650" t="str">
            <v>8S</v>
          </cell>
          <cell r="E650" t="str">
            <v>RX0000000235</v>
          </cell>
          <cell r="F650" t="str">
            <v>$5/25% max $75/50% max $75</v>
          </cell>
          <cell r="G650" t="str">
            <v>$5/25% max $75/50% max $75</v>
          </cell>
          <cell r="H650">
            <v>63.39</v>
          </cell>
          <cell r="I650">
            <v>0.77</v>
          </cell>
          <cell r="J650">
            <v>0.77</v>
          </cell>
          <cell r="K650">
            <v>0.77</v>
          </cell>
          <cell r="L650">
            <v>0.77</v>
          </cell>
          <cell r="M650">
            <v>0.77</v>
          </cell>
          <cell r="N650">
            <v>0.77</v>
          </cell>
          <cell r="O650">
            <v>0.77</v>
          </cell>
          <cell r="P650">
            <v>0.77</v>
          </cell>
          <cell r="Q650">
            <v>0.77</v>
          </cell>
          <cell r="R650">
            <v>0.77</v>
          </cell>
          <cell r="S650">
            <v>0.77</v>
          </cell>
          <cell r="T650">
            <v>0.77</v>
          </cell>
          <cell r="U650">
            <v>0.77</v>
          </cell>
          <cell r="V650">
            <v>0.77</v>
          </cell>
          <cell r="W650">
            <v>0.77</v>
          </cell>
        </row>
        <row r="651">
          <cell r="A651" t="str">
            <v>NH POS RX0000000236</v>
          </cell>
          <cell r="B651" t="str">
            <v>POS</v>
          </cell>
          <cell r="C651" t="str">
            <v>NH</v>
          </cell>
          <cell r="D651" t="str">
            <v>8T</v>
          </cell>
          <cell r="E651" t="str">
            <v>RX0000000236</v>
          </cell>
          <cell r="F651" t="str">
            <v>$10/$25/$40 (excludes birth control)</v>
          </cell>
          <cell r="G651" t="str">
            <v>$10/$25/$40 (excludes birth control)</v>
          </cell>
          <cell r="H651">
            <v>60.63</v>
          </cell>
          <cell r="I651">
            <v>0.74099999999999999</v>
          </cell>
          <cell r="J651">
            <v>0.74099999999999999</v>
          </cell>
          <cell r="K651">
            <v>0.74099999999999999</v>
          </cell>
          <cell r="L651">
            <v>0.74099999999999999</v>
          </cell>
          <cell r="M651">
            <v>0.74099999999999999</v>
          </cell>
          <cell r="N651">
            <v>0.74099999999999999</v>
          </cell>
          <cell r="O651">
            <v>0.74099999999999999</v>
          </cell>
          <cell r="P651">
            <v>0.74099999999999999</v>
          </cell>
          <cell r="Q651">
            <v>0.74099999999999999</v>
          </cell>
          <cell r="R651">
            <v>0.74099999999999999</v>
          </cell>
          <cell r="S651">
            <v>0.74099999999999999</v>
          </cell>
          <cell r="T651">
            <v>0.74099999999999999</v>
          </cell>
          <cell r="U651">
            <v>0.74099999999999999</v>
          </cell>
          <cell r="V651">
            <v>0.74099999999999999</v>
          </cell>
          <cell r="W651">
            <v>0.74099999999999999</v>
          </cell>
        </row>
        <row r="652">
          <cell r="A652" t="str">
            <v>NH POS RX0000000237</v>
          </cell>
          <cell r="B652" t="str">
            <v>POS</v>
          </cell>
          <cell r="C652" t="str">
            <v>NH</v>
          </cell>
          <cell r="D652" t="str">
            <v>8U</v>
          </cell>
          <cell r="E652" t="str">
            <v>RX0000000237</v>
          </cell>
          <cell r="F652" t="str">
            <v>$10/$25/$40 (excludes birth control)</v>
          </cell>
          <cell r="G652" t="str">
            <v>$30/$75/$120 (excludes birth control)</v>
          </cell>
          <cell r="H652">
            <v>61.67</v>
          </cell>
          <cell r="I652">
            <v>0.70599999999999996</v>
          </cell>
          <cell r="J652">
            <v>0.70599999999999996</v>
          </cell>
          <cell r="K652">
            <v>0.70599999999999996</v>
          </cell>
          <cell r="L652">
            <v>0.70599999999999996</v>
          </cell>
          <cell r="M652">
            <v>0.70599999999999996</v>
          </cell>
          <cell r="N652">
            <v>0.70599999999999996</v>
          </cell>
          <cell r="O652">
            <v>0.70599999999999996</v>
          </cell>
          <cell r="P652">
            <v>0.70599999999999996</v>
          </cell>
          <cell r="Q652">
            <v>0.70599999999999996</v>
          </cell>
          <cell r="R652">
            <v>0.70599999999999996</v>
          </cell>
          <cell r="S652">
            <v>0.70599999999999996</v>
          </cell>
          <cell r="T652">
            <v>0.70599999999999996</v>
          </cell>
          <cell r="U652">
            <v>0.70599999999999996</v>
          </cell>
          <cell r="V652">
            <v>0.70599999999999996</v>
          </cell>
          <cell r="W652">
            <v>0.70599999999999996</v>
          </cell>
        </row>
        <row r="653">
          <cell r="A653" t="str">
            <v>NH POS RX0000000238</v>
          </cell>
          <cell r="B653" t="str">
            <v>POS</v>
          </cell>
          <cell r="C653" t="str">
            <v>NH</v>
          </cell>
          <cell r="D653" t="str">
            <v>8V</v>
          </cell>
          <cell r="E653" t="str">
            <v>RX0000000238</v>
          </cell>
          <cell r="F653" t="str">
            <v>$10/$25/$40 (excludes birth control)</v>
          </cell>
          <cell r="G653" t="str">
            <v>$20/$50/$120 (excludes birth control)</v>
          </cell>
          <cell r="H653">
            <v>61.49</v>
          </cell>
          <cell r="I653">
            <v>0.70299999999999996</v>
          </cell>
          <cell r="J653">
            <v>0.70299999999999996</v>
          </cell>
          <cell r="K653">
            <v>0.70299999999999996</v>
          </cell>
          <cell r="L653">
            <v>0.70299999999999996</v>
          </cell>
          <cell r="M653">
            <v>0.70299999999999996</v>
          </cell>
          <cell r="N653">
            <v>0.70299999999999996</v>
          </cell>
          <cell r="O653">
            <v>0.70299999999999996</v>
          </cell>
          <cell r="P653">
            <v>0.70299999999999996</v>
          </cell>
          <cell r="Q653">
            <v>0.70299999999999996</v>
          </cell>
          <cell r="R653">
            <v>0.70299999999999996</v>
          </cell>
          <cell r="S653">
            <v>0.70299999999999996</v>
          </cell>
          <cell r="T653">
            <v>0.70299999999999996</v>
          </cell>
          <cell r="U653">
            <v>0.70299999999999996</v>
          </cell>
          <cell r="V653">
            <v>0.70299999999999996</v>
          </cell>
          <cell r="W653">
            <v>0.70299999999999996</v>
          </cell>
        </row>
        <row r="654">
          <cell r="A654" t="str">
            <v>NH POS RX0000000239</v>
          </cell>
          <cell r="B654" t="str">
            <v>POS</v>
          </cell>
          <cell r="C654" t="str">
            <v>NH</v>
          </cell>
          <cell r="D654" t="str">
            <v>8W</v>
          </cell>
          <cell r="E654" t="str">
            <v>RX0000000239</v>
          </cell>
          <cell r="F654" t="str">
            <v>$10/$20/$30</v>
          </cell>
          <cell r="G654" t="str">
            <v>$20/$40/$60</v>
          </cell>
          <cell r="H654">
            <v>66.98</v>
          </cell>
          <cell r="I654">
            <v>0.79700000000000004</v>
          </cell>
          <cell r="J654">
            <v>0.79700000000000004</v>
          </cell>
          <cell r="K654">
            <v>0.79700000000000004</v>
          </cell>
          <cell r="L654">
            <v>0.79700000000000004</v>
          </cell>
          <cell r="M654">
            <v>0.79700000000000004</v>
          </cell>
          <cell r="N654">
            <v>0.79700000000000004</v>
          </cell>
          <cell r="O654">
            <v>0.79700000000000004</v>
          </cell>
          <cell r="P654">
            <v>0.79700000000000004</v>
          </cell>
          <cell r="Q654">
            <v>0.79700000000000004</v>
          </cell>
          <cell r="R654">
            <v>0.79700000000000004</v>
          </cell>
          <cell r="S654">
            <v>0.79700000000000004</v>
          </cell>
          <cell r="T654">
            <v>0.79700000000000004</v>
          </cell>
          <cell r="U654">
            <v>0.79700000000000004</v>
          </cell>
          <cell r="V654">
            <v>0.79700000000000004</v>
          </cell>
          <cell r="W654">
            <v>0.79700000000000004</v>
          </cell>
        </row>
        <row r="655">
          <cell r="A655" t="str">
            <v>NH POS RX0000000240</v>
          </cell>
          <cell r="B655" t="str">
            <v>POS</v>
          </cell>
          <cell r="C655" t="str">
            <v>NH</v>
          </cell>
          <cell r="D655" t="str">
            <v>8X</v>
          </cell>
          <cell r="E655" t="str">
            <v>RX0000000240</v>
          </cell>
          <cell r="F655" t="str">
            <v>$6/$20/$30</v>
          </cell>
          <cell r="G655" t="str">
            <v>$12/$30/$40</v>
          </cell>
          <cell r="H655">
            <v>69.37</v>
          </cell>
          <cell r="I655">
            <v>0.85699999999999998</v>
          </cell>
          <cell r="J655">
            <v>0.85699999999999998</v>
          </cell>
          <cell r="K655">
            <v>0.85699999999999998</v>
          </cell>
          <cell r="L655">
            <v>0.85699999999999998</v>
          </cell>
          <cell r="M655">
            <v>0.85699999999999998</v>
          </cell>
          <cell r="N655">
            <v>0.85699999999999998</v>
          </cell>
          <cell r="O655">
            <v>0.85699999999999998</v>
          </cell>
          <cell r="P655">
            <v>0.85699999999999998</v>
          </cell>
          <cell r="Q655">
            <v>0.85699999999999998</v>
          </cell>
          <cell r="R655">
            <v>0.85699999999999998</v>
          </cell>
          <cell r="S655">
            <v>0.85699999999999998</v>
          </cell>
          <cell r="T655">
            <v>0.85699999999999998</v>
          </cell>
          <cell r="U655">
            <v>0.85699999999999998</v>
          </cell>
          <cell r="V655">
            <v>0.85699999999999998</v>
          </cell>
          <cell r="W655">
            <v>0.85699999999999998</v>
          </cell>
        </row>
        <row r="656">
          <cell r="A656" t="str">
            <v>NH POS RX0000000243</v>
          </cell>
          <cell r="B656" t="str">
            <v>POS</v>
          </cell>
          <cell r="C656" t="str">
            <v>NH</v>
          </cell>
          <cell r="D656" t="str">
            <v>9A</v>
          </cell>
          <cell r="E656" t="str">
            <v>RX0000000243</v>
          </cell>
          <cell r="F656" t="str">
            <v>$0/$30/$30</v>
          </cell>
          <cell r="G656" t="str">
            <v>$0/$30/$50</v>
          </cell>
          <cell r="H656">
            <v>70.72</v>
          </cell>
          <cell r="I656">
            <v>0.86899999999999999</v>
          </cell>
          <cell r="J656">
            <v>0.86899999999999999</v>
          </cell>
          <cell r="K656">
            <v>0.86899999999999999</v>
          </cell>
          <cell r="L656">
            <v>0.86899999999999999</v>
          </cell>
          <cell r="M656">
            <v>0.86899999999999999</v>
          </cell>
          <cell r="N656">
            <v>0.86899999999999999</v>
          </cell>
          <cell r="O656">
            <v>0.86899999999999999</v>
          </cell>
          <cell r="P656">
            <v>0.86899999999999999</v>
          </cell>
          <cell r="Q656">
            <v>0.86899999999999999</v>
          </cell>
          <cell r="R656">
            <v>0.86899999999999999</v>
          </cell>
          <cell r="S656">
            <v>0.86899999999999999</v>
          </cell>
          <cell r="T656">
            <v>0.86899999999999999</v>
          </cell>
          <cell r="U656">
            <v>0.86899999999999999</v>
          </cell>
          <cell r="V656">
            <v>0.86899999999999999</v>
          </cell>
          <cell r="W656">
            <v>0.86899999999999999</v>
          </cell>
        </row>
        <row r="657">
          <cell r="A657" t="str">
            <v>NH POS RX0000000244</v>
          </cell>
          <cell r="B657" t="str">
            <v>POS</v>
          </cell>
          <cell r="C657" t="str">
            <v>NH</v>
          </cell>
          <cell r="D657" t="str">
            <v>9B</v>
          </cell>
          <cell r="E657" t="str">
            <v>RX0000000244</v>
          </cell>
          <cell r="F657" t="str">
            <v>$15/$30/$45</v>
          </cell>
          <cell r="G657" t="str">
            <v>$15/$30/$45</v>
          </cell>
          <cell r="H657">
            <v>58.05</v>
          </cell>
          <cell r="I657">
            <v>0.67300000000000004</v>
          </cell>
          <cell r="J657">
            <v>0.67300000000000004</v>
          </cell>
          <cell r="K657">
            <v>0.67300000000000004</v>
          </cell>
          <cell r="L657">
            <v>0.67300000000000004</v>
          </cell>
          <cell r="M657">
            <v>0.67300000000000004</v>
          </cell>
          <cell r="N657">
            <v>0.67300000000000004</v>
          </cell>
          <cell r="O657">
            <v>0.67300000000000004</v>
          </cell>
          <cell r="P657">
            <v>0.67300000000000004</v>
          </cell>
          <cell r="Q657">
            <v>0.67300000000000004</v>
          </cell>
          <cell r="R657">
            <v>0.67300000000000004</v>
          </cell>
          <cell r="S657">
            <v>0.67300000000000004</v>
          </cell>
          <cell r="T657">
            <v>0.67300000000000004</v>
          </cell>
          <cell r="U657">
            <v>0.67300000000000004</v>
          </cell>
          <cell r="V657">
            <v>0.67300000000000004</v>
          </cell>
          <cell r="W657">
            <v>0.67300000000000004</v>
          </cell>
        </row>
        <row r="658">
          <cell r="A658" t="str">
            <v>NH POS RX0000000257</v>
          </cell>
          <cell r="B658" t="str">
            <v>POS</v>
          </cell>
          <cell r="C658" t="str">
            <v>NH</v>
          </cell>
          <cell r="D658" t="str">
            <v>9O</v>
          </cell>
          <cell r="E658" t="str">
            <v>RX0000000257</v>
          </cell>
          <cell r="F658" t="str">
            <v>$5/$20/$35</v>
          </cell>
          <cell r="G658" t="str">
            <v>$5/$20/$35</v>
          </cell>
          <cell r="H658">
            <v>69.45</v>
          </cell>
          <cell r="I658">
            <v>0.88400000000000001</v>
          </cell>
          <cell r="J658">
            <v>0.88400000000000001</v>
          </cell>
          <cell r="K658">
            <v>0.88400000000000001</v>
          </cell>
          <cell r="L658">
            <v>0.88400000000000001</v>
          </cell>
          <cell r="M658">
            <v>0.88400000000000001</v>
          </cell>
          <cell r="N658">
            <v>0.88400000000000001</v>
          </cell>
          <cell r="O658">
            <v>0.88400000000000001</v>
          </cell>
          <cell r="P658">
            <v>0.88400000000000001</v>
          </cell>
          <cell r="Q658">
            <v>0.88400000000000001</v>
          </cell>
          <cell r="R658">
            <v>0.88400000000000001</v>
          </cell>
          <cell r="S658">
            <v>0.88400000000000001</v>
          </cell>
          <cell r="T658">
            <v>0.88400000000000001</v>
          </cell>
          <cell r="U658">
            <v>0.88400000000000001</v>
          </cell>
          <cell r="V658">
            <v>0.88400000000000001</v>
          </cell>
          <cell r="W658">
            <v>0.88400000000000001</v>
          </cell>
        </row>
        <row r="659">
          <cell r="A659" t="str">
            <v>NH POS RX0000000258</v>
          </cell>
          <cell r="B659" t="str">
            <v>POS</v>
          </cell>
          <cell r="C659" t="str">
            <v>NH</v>
          </cell>
          <cell r="D659" t="str">
            <v>9P</v>
          </cell>
          <cell r="E659" t="str">
            <v>RX0000000258</v>
          </cell>
          <cell r="F659" t="str">
            <v>$10/$35/$50</v>
          </cell>
          <cell r="G659" t="str">
            <v>$20/$70/$150</v>
          </cell>
          <cell r="H659">
            <v>52.01</v>
          </cell>
          <cell r="I659">
            <v>0.56299999999999994</v>
          </cell>
          <cell r="J659">
            <v>0.56299999999999994</v>
          </cell>
          <cell r="K659">
            <v>0.56299999999999994</v>
          </cell>
          <cell r="L659">
            <v>0.56299999999999994</v>
          </cell>
          <cell r="M659">
            <v>0.56299999999999994</v>
          </cell>
          <cell r="N659">
            <v>0.56299999999999994</v>
          </cell>
          <cell r="O659">
            <v>0.56299999999999994</v>
          </cell>
          <cell r="P659">
            <v>0.56299999999999994</v>
          </cell>
          <cell r="Q659">
            <v>0.56299999999999994</v>
          </cell>
          <cell r="R659">
            <v>0.56299999999999994</v>
          </cell>
          <cell r="S659">
            <v>0.56299999999999994</v>
          </cell>
          <cell r="T659">
            <v>0.56299999999999994</v>
          </cell>
          <cell r="U659">
            <v>0.56299999999999994</v>
          </cell>
          <cell r="V659">
            <v>0.56299999999999994</v>
          </cell>
          <cell r="W659">
            <v>0.56299999999999994</v>
          </cell>
        </row>
        <row r="660">
          <cell r="A660" t="str">
            <v>NH POS RX0000000259</v>
          </cell>
          <cell r="B660" t="str">
            <v>POS</v>
          </cell>
          <cell r="C660" t="str">
            <v>NH</v>
          </cell>
          <cell r="D660" t="str">
            <v>9Q</v>
          </cell>
          <cell r="E660" t="str">
            <v>RX0000000259</v>
          </cell>
          <cell r="F660" t="str">
            <v>$20/$20/$20</v>
          </cell>
          <cell r="G660" t="str">
            <v>$40/$40/$40</v>
          </cell>
          <cell r="H660">
            <v>67.78</v>
          </cell>
          <cell r="I660">
            <v>0.80500000000000005</v>
          </cell>
          <cell r="J660">
            <v>0.80500000000000005</v>
          </cell>
          <cell r="K660">
            <v>0.80500000000000005</v>
          </cell>
          <cell r="L660">
            <v>0.80500000000000005</v>
          </cell>
          <cell r="M660">
            <v>0.80500000000000005</v>
          </cell>
          <cell r="N660">
            <v>0.80500000000000005</v>
          </cell>
          <cell r="O660">
            <v>0.80500000000000005</v>
          </cell>
          <cell r="P660">
            <v>0.80500000000000005</v>
          </cell>
          <cell r="Q660">
            <v>0.80500000000000005</v>
          </cell>
          <cell r="R660">
            <v>0.80500000000000005</v>
          </cell>
          <cell r="S660">
            <v>0.80500000000000005</v>
          </cell>
          <cell r="T660">
            <v>0.80500000000000005</v>
          </cell>
          <cell r="U660">
            <v>0.80500000000000005</v>
          </cell>
          <cell r="V660">
            <v>0.80500000000000005</v>
          </cell>
          <cell r="W660">
            <v>0.80500000000000005</v>
          </cell>
        </row>
        <row r="661">
          <cell r="A661" t="str">
            <v>NH POS RX0000000260</v>
          </cell>
          <cell r="B661" t="str">
            <v>POS</v>
          </cell>
          <cell r="C661" t="str">
            <v>NH</v>
          </cell>
          <cell r="D661" t="str">
            <v>9R</v>
          </cell>
          <cell r="E661" t="str">
            <v>RX0000000260</v>
          </cell>
          <cell r="F661" t="str">
            <v>$10/$30/$60</v>
          </cell>
          <cell r="G661" t="str">
            <v>$20/$60/$180</v>
          </cell>
          <cell r="H661">
            <v>59.29</v>
          </cell>
          <cell r="I661">
            <v>0.64800000000000002</v>
          </cell>
          <cell r="J661">
            <v>0.64800000000000002</v>
          </cell>
          <cell r="K661">
            <v>0.64800000000000002</v>
          </cell>
          <cell r="L661">
            <v>0.64800000000000002</v>
          </cell>
          <cell r="M661">
            <v>0.64800000000000002</v>
          </cell>
          <cell r="N661">
            <v>0.64800000000000002</v>
          </cell>
          <cell r="O661">
            <v>0.64800000000000002</v>
          </cell>
          <cell r="P661">
            <v>0.64800000000000002</v>
          </cell>
          <cell r="Q661">
            <v>0.64800000000000002</v>
          </cell>
          <cell r="R661">
            <v>0.64800000000000002</v>
          </cell>
          <cell r="S661">
            <v>0.64800000000000002</v>
          </cell>
          <cell r="T661">
            <v>0.64800000000000002</v>
          </cell>
          <cell r="U661">
            <v>0.64800000000000002</v>
          </cell>
          <cell r="V661">
            <v>0.64800000000000002</v>
          </cell>
          <cell r="W661">
            <v>0.64800000000000002</v>
          </cell>
        </row>
        <row r="662">
          <cell r="A662" t="str">
            <v>NH POS RX0000000261</v>
          </cell>
          <cell r="B662" t="str">
            <v>POS</v>
          </cell>
          <cell r="C662" t="str">
            <v>NH</v>
          </cell>
          <cell r="D662" t="str">
            <v>9S</v>
          </cell>
          <cell r="E662" t="str">
            <v>RX0000000261</v>
          </cell>
          <cell r="F662" t="str">
            <v>$15/50%/50%</v>
          </cell>
          <cell r="G662" t="str">
            <v>$30/50%/50%</v>
          </cell>
          <cell r="H662">
            <v>27.68</v>
          </cell>
          <cell r="I662">
            <v>0.313</v>
          </cell>
          <cell r="J662">
            <v>0.313</v>
          </cell>
          <cell r="K662">
            <v>0.313</v>
          </cell>
          <cell r="L662">
            <v>0.313</v>
          </cell>
          <cell r="M662">
            <v>0.313</v>
          </cell>
          <cell r="N662">
            <v>0.313</v>
          </cell>
          <cell r="O662">
            <v>0.313</v>
          </cell>
          <cell r="P662">
            <v>0.313</v>
          </cell>
          <cell r="Q662">
            <v>0.313</v>
          </cell>
          <cell r="R662">
            <v>0.313</v>
          </cell>
          <cell r="S662">
            <v>0.313</v>
          </cell>
          <cell r="T662">
            <v>0.313</v>
          </cell>
          <cell r="U662">
            <v>0.313</v>
          </cell>
          <cell r="V662">
            <v>0.313</v>
          </cell>
          <cell r="W662">
            <v>0.313</v>
          </cell>
        </row>
        <row r="663">
          <cell r="A663" t="str">
            <v>NH POS RX0000000262</v>
          </cell>
          <cell r="B663" t="str">
            <v>POS</v>
          </cell>
          <cell r="C663" t="str">
            <v>NH</v>
          </cell>
          <cell r="D663" t="str">
            <v>9T</v>
          </cell>
          <cell r="E663" t="str">
            <v>RX0000000262</v>
          </cell>
          <cell r="F663" t="str">
            <v>$10/$25/$45</v>
          </cell>
          <cell r="G663" t="str">
            <v>$20/$50/$90</v>
          </cell>
          <cell r="H663">
            <v>58.9</v>
          </cell>
          <cell r="I663">
            <v>0.65600000000000003</v>
          </cell>
          <cell r="J663">
            <v>0.65600000000000003</v>
          </cell>
          <cell r="K663">
            <v>0.65600000000000003</v>
          </cell>
          <cell r="L663">
            <v>0.65600000000000003</v>
          </cell>
          <cell r="M663">
            <v>0.65600000000000003</v>
          </cell>
          <cell r="N663">
            <v>0.65600000000000003</v>
          </cell>
          <cell r="O663">
            <v>0.65600000000000003</v>
          </cell>
          <cell r="P663">
            <v>0.65600000000000003</v>
          </cell>
          <cell r="Q663">
            <v>0.65600000000000003</v>
          </cell>
          <cell r="R663">
            <v>0.65600000000000003</v>
          </cell>
          <cell r="S663">
            <v>0.65600000000000003</v>
          </cell>
          <cell r="T663">
            <v>0.65600000000000003</v>
          </cell>
          <cell r="U663">
            <v>0.65600000000000003</v>
          </cell>
          <cell r="V663">
            <v>0.65600000000000003</v>
          </cell>
          <cell r="W663">
            <v>0.65600000000000003</v>
          </cell>
        </row>
        <row r="664">
          <cell r="A664" t="str">
            <v>NH POS RX0000000263</v>
          </cell>
          <cell r="B664" t="str">
            <v>POS</v>
          </cell>
          <cell r="C664" t="str">
            <v>NH</v>
          </cell>
          <cell r="D664" t="str">
            <v>9U</v>
          </cell>
          <cell r="E664" t="str">
            <v>RX0000000263</v>
          </cell>
          <cell r="F664" t="str">
            <v>$10/$25/$40</v>
          </cell>
          <cell r="G664" t="str">
            <v>$20/$50/$120</v>
          </cell>
          <cell r="H664">
            <v>55.77</v>
          </cell>
          <cell r="I664">
            <v>0.623</v>
          </cell>
          <cell r="J664">
            <v>0.623</v>
          </cell>
          <cell r="K664">
            <v>0.623</v>
          </cell>
          <cell r="L664">
            <v>0.623</v>
          </cell>
          <cell r="M664">
            <v>0.623</v>
          </cell>
          <cell r="N664">
            <v>0.623</v>
          </cell>
          <cell r="O664">
            <v>0.623</v>
          </cell>
          <cell r="P664">
            <v>0.623</v>
          </cell>
          <cell r="Q664">
            <v>0.623</v>
          </cell>
          <cell r="R664">
            <v>0.623</v>
          </cell>
          <cell r="S664">
            <v>0.623</v>
          </cell>
          <cell r="T664">
            <v>0.623</v>
          </cell>
          <cell r="U664">
            <v>0.623</v>
          </cell>
          <cell r="V664">
            <v>0.623</v>
          </cell>
          <cell r="W664">
            <v>0.623</v>
          </cell>
        </row>
        <row r="665">
          <cell r="A665" t="str">
            <v>NH POS RX0000000264</v>
          </cell>
          <cell r="B665" t="str">
            <v>POS</v>
          </cell>
          <cell r="C665" t="str">
            <v>NH</v>
          </cell>
          <cell r="D665" t="str">
            <v>9V</v>
          </cell>
          <cell r="E665" t="str">
            <v>RX0000000264</v>
          </cell>
          <cell r="F665" t="str">
            <v>$10/$25/$40</v>
          </cell>
          <cell r="G665" t="str">
            <v>$20/$50/$120</v>
          </cell>
          <cell r="H665">
            <v>48.76</v>
          </cell>
          <cell r="I665">
            <v>0.55000000000000004</v>
          </cell>
          <cell r="J665">
            <v>0.55000000000000004</v>
          </cell>
          <cell r="K665">
            <v>0.55000000000000004</v>
          </cell>
          <cell r="L665">
            <v>0.55000000000000004</v>
          </cell>
          <cell r="M665">
            <v>0.55000000000000004</v>
          </cell>
          <cell r="N665">
            <v>0.55000000000000004</v>
          </cell>
          <cell r="O665">
            <v>0.55000000000000004</v>
          </cell>
          <cell r="P665">
            <v>0.55000000000000004</v>
          </cell>
          <cell r="Q665">
            <v>0.55000000000000004</v>
          </cell>
          <cell r="R665">
            <v>0.55000000000000004</v>
          </cell>
          <cell r="S665">
            <v>0.55000000000000004</v>
          </cell>
          <cell r="T665">
            <v>0.55000000000000004</v>
          </cell>
          <cell r="U665">
            <v>0.55000000000000004</v>
          </cell>
          <cell r="V665">
            <v>0.55000000000000004</v>
          </cell>
          <cell r="W665">
            <v>0.55000000000000004</v>
          </cell>
        </row>
        <row r="666">
          <cell r="A666" t="str">
            <v>NH POS RX0000000265</v>
          </cell>
          <cell r="B666" t="str">
            <v>POS</v>
          </cell>
          <cell r="C666" t="str">
            <v>NH</v>
          </cell>
          <cell r="D666" t="str">
            <v>9W</v>
          </cell>
          <cell r="E666" t="str">
            <v>RX0000000265</v>
          </cell>
          <cell r="F666" t="str">
            <v>$10/$35/$50</v>
          </cell>
          <cell r="G666" t="str">
            <v>$20/$70/$150</v>
          </cell>
          <cell r="H666">
            <v>45.52</v>
          </cell>
          <cell r="I666">
            <v>0.50900000000000001</v>
          </cell>
          <cell r="J666">
            <v>0.50900000000000001</v>
          </cell>
          <cell r="K666">
            <v>0.50900000000000001</v>
          </cell>
          <cell r="L666">
            <v>0.50900000000000001</v>
          </cell>
          <cell r="M666">
            <v>0.50900000000000001</v>
          </cell>
          <cell r="N666">
            <v>0.50900000000000001</v>
          </cell>
          <cell r="O666">
            <v>0.50900000000000001</v>
          </cell>
          <cell r="P666">
            <v>0.50900000000000001</v>
          </cell>
          <cell r="Q666">
            <v>0.50900000000000001</v>
          </cell>
          <cell r="R666">
            <v>0.50900000000000001</v>
          </cell>
          <cell r="S666">
            <v>0.50900000000000001</v>
          </cell>
          <cell r="T666">
            <v>0.50900000000000001</v>
          </cell>
          <cell r="U666">
            <v>0.50900000000000001</v>
          </cell>
          <cell r="V666">
            <v>0.50900000000000001</v>
          </cell>
          <cell r="W666">
            <v>0.50900000000000001</v>
          </cell>
        </row>
        <row r="667">
          <cell r="A667" t="str">
            <v>NH POS RX0000000266</v>
          </cell>
          <cell r="B667" t="str">
            <v>POS</v>
          </cell>
          <cell r="C667" t="str">
            <v>NH</v>
          </cell>
          <cell r="D667" t="str">
            <v>9X</v>
          </cell>
          <cell r="E667" t="str">
            <v>RX0000000266</v>
          </cell>
          <cell r="F667" t="str">
            <v>$10/$25/$40</v>
          </cell>
          <cell r="G667" t="str">
            <v>$20/$50/$120</v>
          </cell>
          <cell r="H667">
            <v>55.77</v>
          </cell>
          <cell r="I667">
            <v>0.623</v>
          </cell>
          <cell r="J667">
            <v>0.623</v>
          </cell>
          <cell r="K667">
            <v>0.623</v>
          </cell>
          <cell r="L667">
            <v>0.623</v>
          </cell>
          <cell r="M667">
            <v>0.623</v>
          </cell>
          <cell r="N667">
            <v>0.623</v>
          </cell>
          <cell r="O667">
            <v>0.623</v>
          </cell>
          <cell r="P667">
            <v>0.623</v>
          </cell>
          <cell r="Q667">
            <v>0.623</v>
          </cell>
          <cell r="R667">
            <v>0.623</v>
          </cell>
          <cell r="S667">
            <v>0.623</v>
          </cell>
          <cell r="T667">
            <v>0.623</v>
          </cell>
          <cell r="U667">
            <v>0.623</v>
          </cell>
          <cell r="V667">
            <v>0.623</v>
          </cell>
          <cell r="W667">
            <v>0.623</v>
          </cell>
        </row>
        <row r="668">
          <cell r="A668" t="str">
            <v>NH POS RX0000000271</v>
          </cell>
          <cell r="B668" t="str">
            <v>POS</v>
          </cell>
          <cell r="C668" t="str">
            <v>NH</v>
          </cell>
          <cell r="D668" t="str">
            <v>A3</v>
          </cell>
          <cell r="E668" t="str">
            <v>RX0000000271</v>
          </cell>
          <cell r="F668" t="str">
            <v>$5/$10/$25</v>
          </cell>
          <cell r="G668" t="str">
            <v>$10/$20/$75</v>
          </cell>
          <cell r="H668">
            <v>77.099999999999994</v>
          </cell>
          <cell r="I668">
            <v>1</v>
          </cell>
          <cell r="J668">
            <v>1</v>
          </cell>
          <cell r="K668">
            <v>1</v>
          </cell>
          <cell r="L668">
            <v>1</v>
          </cell>
          <cell r="M668">
            <v>1</v>
          </cell>
          <cell r="N668">
            <v>1</v>
          </cell>
          <cell r="O668">
            <v>1</v>
          </cell>
          <cell r="P668">
            <v>1</v>
          </cell>
          <cell r="Q668">
            <v>1</v>
          </cell>
          <cell r="R668">
            <v>1</v>
          </cell>
          <cell r="S668">
            <v>1</v>
          </cell>
          <cell r="T668">
            <v>1</v>
          </cell>
          <cell r="U668">
            <v>1</v>
          </cell>
          <cell r="V668">
            <v>1</v>
          </cell>
          <cell r="W668">
            <v>1</v>
          </cell>
        </row>
        <row r="669">
          <cell r="A669" t="str">
            <v>NH POS RX0000000276</v>
          </cell>
          <cell r="B669" t="str">
            <v>POS</v>
          </cell>
          <cell r="C669" t="str">
            <v>NH</v>
          </cell>
          <cell r="D669" t="str">
            <v>B3</v>
          </cell>
          <cell r="E669" t="str">
            <v>RX0000000276</v>
          </cell>
          <cell r="F669" t="str">
            <v>$10/$15/$30</v>
          </cell>
          <cell r="G669" t="str">
            <v>$20/$30/$90</v>
          </cell>
          <cell r="H669">
            <v>69.209999999999994</v>
          </cell>
          <cell r="I669">
            <v>0.84799999999999998</v>
          </cell>
          <cell r="J669">
            <v>0.84799999999999998</v>
          </cell>
          <cell r="K669">
            <v>0.84799999999999998</v>
          </cell>
          <cell r="L669">
            <v>0.84799999999999998</v>
          </cell>
          <cell r="M669">
            <v>0.84799999999999998</v>
          </cell>
          <cell r="N669">
            <v>0.84799999999999998</v>
          </cell>
          <cell r="O669">
            <v>0.84799999999999998</v>
          </cell>
          <cell r="P669">
            <v>0.84799999999999998</v>
          </cell>
          <cell r="Q669">
            <v>0.84799999999999998</v>
          </cell>
          <cell r="R669">
            <v>0.84799999999999998</v>
          </cell>
          <cell r="S669">
            <v>0.84799999999999998</v>
          </cell>
          <cell r="T669">
            <v>0.84799999999999998</v>
          </cell>
          <cell r="U669">
            <v>0.84799999999999998</v>
          </cell>
          <cell r="V669">
            <v>0.84799999999999998</v>
          </cell>
          <cell r="W669">
            <v>0.84799999999999998</v>
          </cell>
        </row>
        <row r="670">
          <cell r="A670" t="str">
            <v>NH POS RX0000000280</v>
          </cell>
          <cell r="B670" t="str">
            <v>POS</v>
          </cell>
          <cell r="C670" t="str">
            <v>NH</v>
          </cell>
          <cell r="D670" t="str">
            <v>C3</v>
          </cell>
          <cell r="E670" t="str">
            <v>RX0000000280</v>
          </cell>
          <cell r="F670" t="str">
            <v>$10/$25/$40</v>
          </cell>
          <cell r="G670" t="str">
            <v>$20/$50/$120</v>
          </cell>
          <cell r="H670">
            <v>63.65</v>
          </cell>
          <cell r="I670">
            <v>0.72</v>
          </cell>
          <cell r="J670">
            <v>0.72</v>
          </cell>
          <cell r="K670">
            <v>0.72</v>
          </cell>
          <cell r="L670">
            <v>0.72</v>
          </cell>
          <cell r="M670">
            <v>0.72</v>
          </cell>
          <cell r="N670">
            <v>0.72</v>
          </cell>
          <cell r="O670">
            <v>0.72</v>
          </cell>
          <cell r="P670">
            <v>0.72</v>
          </cell>
          <cell r="Q670">
            <v>0.72</v>
          </cell>
          <cell r="R670">
            <v>0.72</v>
          </cell>
          <cell r="S670">
            <v>0.72</v>
          </cell>
          <cell r="T670">
            <v>0.72</v>
          </cell>
          <cell r="U670">
            <v>0.72</v>
          </cell>
          <cell r="V670">
            <v>0.72</v>
          </cell>
          <cell r="W670">
            <v>0.72</v>
          </cell>
        </row>
        <row r="671">
          <cell r="A671" t="str">
            <v>NH POS RX0000000300</v>
          </cell>
          <cell r="B671" t="str">
            <v>POS</v>
          </cell>
          <cell r="C671" t="str">
            <v>NH</v>
          </cell>
          <cell r="D671" t="str">
            <v>E4</v>
          </cell>
          <cell r="E671" t="str">
            <v>RX0000000300</v>
          </cell>
          <cell r="F671" t="str">
            <v>$5/$15/$35</v>
          </cell>
          <cell r="G671" t="str">
            <v>$10/$30/$105</v>
          </cell>
          <cell r="H671">
            <v>73.27</v>
          </cell>
          <cell r="I671">
            <v>0.91600000000000004</v>
          </cell>
          <cell r="J671">
            <v>0.91600000000000004</v>
          </cell>
          <cell r="K671">
            <v>0.91600000000000004</v>
          </cell>
          <cell r="L671">
            <v>0.91600000000000004</v>
          </cell>
          <cell r="M671">
            <v>0.91600000000000004</v>
          </cell>
          <cell r="N671">
            <v>0.91600000000000004</v>
          </cell>
          <cell r="O671">
            <v>0.91600000000000004</v>
          </cell>
          <cell r="P671">
            <v>0.91600000000000004</v>
          </cell>
          <cell r="Q671">
            <v>0.91600000000000004</v>
          </cell>
          <cell r="R671">
            <v>0.91600000000000004</v>
          </cell>
          <cell r="S671">
            <v>0.91600000000000004</v>
          </cell>
          <cell r="T671">
            <v>0.91600000000000004</v>
          </cell>
          <cell r="U671">
            <v>0.91600000000000004</v>
          </cell>
          <cell r="V671">
            <v>0.91600000000000004</v>
          </cell>
          <cell r="W671">
            <v>0.91600000000000004</v>
          </cell>
        </row>
        <row r="672">
          <cell r="A672" t="str">
            <v>NH POS RX0000000304</v>
          </cell>
          <cell r="B672" t="str">
            <v>POS</v>
          </cell>
          <cell r="C672" t="str">
            <v>NH</v>
          </cell>
          <cell r="D672" t="str">
            <v>E8</v>
          </cell>
          <cell r="E672" t="str">
            <v>RX0000000304</v>
          </cell>
          <cell r="F672" t="str">
            <v>$10/$20/$40</v>
          </cell>
          <cell r="G672" t="str">
            <v>$20/$40/$120</v>
          </cell>
          <cell r="H672">
            <v>65.739999999999995</v>
          </cell>
          <cell r="I672">
            <v>0.76800000000000002</v>
          </cell>
          <cell r="J672">
            <v>0.76800000000000002</v>
          </cell>
          <cell r="K672">
            <v>0.76800000000000002</v>
          </cell>
          <cell r="L672">
            <v>0.76800000000000002</v>
          </cell>
          <cell r="M672">
            <v>0.76800000000000002</v>
          </cell>
          <cell r="N672">
            <v>0.76800000000000002</v>
          </cell>
          <cell r="O672">
            <v>0.76800000000000002</v>
          </cell>
          <cell r="P672">
            <v>0.76800000000000002</v>
          </cell>
          <cell r="Q672">
            <v>0.76800000000000002</v>
          </cell>
          <cell r="R672">
            <v>0.76800000000000002</v>
          </cell>
          <cell r="S672">
            <v>0.76800000000000002</v>
          </cell>
          <cell r="T672">
            <v>0.76800000000000002</v>
          </cell>
          <cell r="U672">
            <v>0.76800000000000002</v>
          </cell>
          <cell r="V672">
            <v>0.76800000000000002</v>
          </cell>
          <cell r="W672">
            <v>0.76800000000000002</v>
          </cell>
        </row>
        <row r="673">
          <cell r="A673" t="str">
            <v>NH POS RX0000000306</v>
          </cell>
          <cell r="B673" t="str">
            <v>POS</v>
          </cell>
          <cell r="C673" t="str">
            <v>NH</v>
          </cell>
          <cell r="D673" t="str">
            <v>EA</v>
          </cell>
          <cell r="E673" t="str">
            <v>RX0000000306</v>
          </cell>
          <cell r="F673" t="str">
            <v>5/20/30/50</v>
          </cell>
          <cell r="G673" t="str">
            <v>10/40/60/150</v>
          </cell>
          <cell r="H673">
            <v>53.74</v>
          </cell>
          <cell r="I673">
            <v>0.59799999999999998</v>
          </cell>
          <cell r="J673">
            <v>0.59799999999999998</v>
          </cell>
          <cell r="K673">
            <v>0.59799999999999998</v>
          </cell>
          <cell r="L673">
            <v>0.59799999999999998</v>
          </cell>
          <cell r="M673">
            <v>0.59799999999999998</v>
          </cell>
          <cell r="N673">
            <v>0.59799999999999998</v>
          </cell>
          <cell r="O673">
            <v>0.59799999999999998</v>
          </cell>
          <cell r="P673"/>
          <cell r="Q673"/>
          <cell r="R673"/>
          <cell r="S673"/>
          <cell r="T673"/>
          <cell r="U673"/>
          <cell r="V673"/>
          <cell r="W673"/>
        </row>
        <row r="674">
          <cell r="A674" t="str">
            <v>NH POS RX0000000307</v>
          </cell>
          <cell r="B674" t="str">
            <v>POS</v>
          </cell>
          <cell r="C674" t="str">
            <v>NH</v>
          </cell>
          <cell r="D674" t="str">
            <v>EB</v>
          </cell>
          <cell r="E674" t="str">
            <v>RX0000000307</v>
          </cell>
          <cell r="F674" t="str">
            <v>5/15/30/50</v>
          </cell>
          <cell r="G674" t="str">
            <v>10/30/60/150</v>
          </cell>
          <cell r="H674">
            <v>56.35</v>
          </cell>
          <cell r="I674">
            <v>0.623</v>
          </cell>
          <cell r="J674">
            <v>0.623</v>
          </cell>
          <cell r="K674">
            <v>0.623</v>
          </cell>
          <cell r="L674">
            <v>0.623</v>
          </cell>
          <cell r="M674">
            <v>0.623</v>
          </cell>
          <cell r="N674">
            <v>0.623</v>
          </cell>
          <cell r="O674">
            <v>0.623</v>
          </cell>
          <cell r="P674"/>
          <cell r="Q674"/>
          <cell r="R674"/>
          <cell r="S674"/>
          <cell r="T674"/>
          <cell r="U674"/>
          <cell r="V674"/>
          <cell r="W674"/>
        </row>
        <row r="675">
          <cell r="A675" t="str">
            <v>NH POS RX0000000308</v>
          </cell>
          <cell r="B675" t="str">
            <v>POS</v>
          </cell>
          <cell r="C675" t="str">
            <v>NH</v>
          </cell>
          <cell r="D675" t="str">
            <v>EC</v>
          </cell>
          <cell r="E675" t="str">
            <v>RX0000000308</v>
          </cell>
          <cell r="F675" t="str">
            <v>5/15/35/50</v>
          </cell>
          <cell r="G675" t="str">
            <v>10/30/70/150</v>
          </cell>
          <cell r="H675">
            <v>54.66</v>
          </cell>
          <cell r="I675">
            <v>0.59399999999999997</v>
          </cell>
          <cell r="J675">
            <v>0.59399999999999997</v>
          </cell>
          <cell r="K675">
            <v>0.59399999999999997</v>
          </cell>
          <cell r="L675">
            <v>0.59399999999999997</v>
          </cell>
          <cell r="M675">
            <v>0.59399999999999997</v>
          </cell>
          <cell r="N675">
            <v>0.59399999999999997</v>
          </cell>
          <cell r="O675">
            <v>0.59399999999999997</v>
          </cell>
          <cell r="P675"/>
          <cell r="Q675"/>
          <cell r="R675"/>
          <cell r="S675"/>
          <cell r="T675"/>
          <cell r="U675"/>
          <cell r="V675"/>
          <cell r="W675"/>
        </row>
        <row r="676">
          <cell r="A676" t="str">
            <v>NH POS RX0000000309</v>
          </cell>
          <cell r="B676" t="str">
            <v>POS</v>
          </cell>
          <cell r="C676" t="str">
            <v>NH</v>
          </cell>
          <cell r="D676" t="str">
            <v>ED</v>
          </cell>
          <cell r="E676" t="str">
            <v>RX0000000309</v>
          </cell>
          <cell r="F676" t="str">
            <v>5/15/25/40</v>
          </cell>
          <cell r="G676" t="str">
            <v>10/30/50/120</v>
          </cell>
          <cell r="H676">
            <v>59.38</v>
          </cell>
          <cell r="I676">
            <v>0.67300000000000004</v>
          </cell>
          <cell r="J676">
            <v>0.67300000000000004</v>
          </cell>
          <cell r="K676">
            <v>0.67300000000000004</v>
          </cell>
          <cell r="L676">
            <v>0.67300000000000004</v>
          </cell>
          <cell r="M676">
            <v>0.67300000000000004</v>
          </cell>
          <cell r="N676">
            <v>0.67300000000000004</v>
          </cell>
          <cell r="O676">
            <v>0.67300000000000004</v>
          </cell>
          <cell r="P676"/>
          <cell r="Q676"/>
          <cell r="R676"/>
          <cell r="S676"/>
          <cell r="T676"/>
          <cell r="U676"/>
          <cell r="V676"/>
          <cell r="W676"/>
        </row>
        <row r="677">
          <cell r="A677" t="str">
            <v>NH POS RX0000000310</v>
          </cell>
          <cell r="B677" t="str">
            <v>POS</v>
          </cell>
          <cell r="C677" t="str">
            <v>NH</v>
          </cell>
          <cell r="D677" t="str">
            <v>EE</v>
          </cell>
          <cell r="E677" t="str">
            <v>RX0000000310</v>
          </cell>
          <cell r="F677" t="str">
            <v>5/20/30/50 - 250/500 deductible</v>
          </cell>
          <cell r="G677" t="str">
            <v>10/40/60/150</v>
          </cell>
          <cell r="H677">
            <v>44.55</v>
          </cell>
          <cell r="I677">
            <v>0.50700000000000001</v>
          </cell>
          <cell r="J677">
            <v>0.50700000000000001</v>
          </cell>
          <cell r="K677">
            <v>0.50700000000000001</v>
          </cell>
          <cell r="L677">
            <v>0.50700000000000001</v>
          </cell>
          <cell r="M677">
            <v>0.50700000000000001</v>
          </cell>
          <cell r="N677">
            <v>0.50700000000000001</v>
          </cell>
          <cell r="O677">
            <v>0.50700000000000001</v>
          </cell>
          <cell r="P677"/>
          <cell r="Q677"/>
          <cell r="R677"/>
          <cell r="S677"/>
          <cell r="T677"/>
          <cell r="U677"/>
          <cell r="V677"/>
          <cell r="W677"/>
        </row>
        <row r="678">
          <cell r="A678" t="str">
            <v>NH POS RX0000000311</v>
          </cell>
          <cell r="B678" t="str">
            <v>POS</v>
          </cell>
          <cell r="C678" t="str">
            <v>NH</v>
          </cell>
          <cell r="D678" t="str">
            <v>EF</v>
          </cell>
          <cell r="E678" t="str">
            <v>RX0000000311</v>
          </cell>
          <cell r="F678" t="str">
            <v>5/20/30/50</v>
          </cell>
          <cell r="G678" t="str">
            <v>15/60/90/150</v>
          </cell>
          <cell r="H678">
            <v>53.83</v>
          </cell>
          <cell r="I678">
            <v>0.59599999999999997</v>
          </cell>
          <cell r="J678">
            <v>0.59599999999999997</v>
          </cell>
          <cell r="K678">
            <v>0.59599999999999997</v>
          </cell>
          <cell r="L678">
            <v>0.59599999999999997</v>
          </cell>
          <cell r="M678">
            <v>0.59599999999999997</v>
          </cell>
          <cell r="N678">
            <v>0.59599999999999997</v>
          </cell>
          <cell r="O678">
            <v>0.59599999999999997</v>
          </cell>
          <cell r="P678"/>
          <cell r="Q678"/>
          <cell r="R678"/>
          <cell r="S678"/>
          <cell r="T678"/>
          <cell r="U678"/>
          <cell r="V678"/>
          <cell r="W678"/>
        </row>
        <row r="679">
          <cell r="A679" t="str">
            <v>NH POS RX0000000312</v>
          </cell>
          <cell r="B679" t="str">
            <v>POS</v>
          </cell>
          <cell r="C679" t="str">
            <v>NH</v>
          </cell>
          <cell r="D679" t="str">
            <v>EG</v>
          </cell>
          <cell r="E679" t="str">
            <v>RX0000000312</v>
          </cell>
          <cell r="F679" t="str">
            <v>5/15/30/45</v>
          </cell>
          <cell r="G679" t="str">
            <v>10/30/60/135</v>
          </cell>
          <cell r="H679">
            <v>56.87</v>
          </cell>
          <cell r="I679">
            <v>0.622</v>
          </cell>
          <cell r="J679">
            <v>0.622</v>
          </cell>
          <cell r="K679">
            <v>0.622</v>
          </cell>
          <cell r="L679">
            <v>0.622</v>
          </cell>
          <cell r="M679">
            <v>0.622</v>
          </cell>
          <cell r="N679">
            <v>0.622</v>
          </cell>
          <cell r="O679">
            <v>0.622</v>
          </cell>
          <cell r="P679"/>
          <cell r="Q679"/>
          <cell r="R679"/>
          <cell r="S679"/>
          <cell r="T679"/>
          <cell r="U679"/>
          <cell r="V679"/>
          <cell r="W679"/>
        </row>
        <row r="680">
          <cell r="A680" t="str">
            <v>NH POS RX0000000313</v>
          </cell>
          <cell r="B680" t="str">
            <v>POS</v>
          </cell>
          <cell r="C680" t="str">
            <v>NH</v>
          </cell>
          <cell r="D680" t="str">
            <v>EH</v>
          </cell>
          <cell r="E680" t="str">
            <v>RX0000000313</v>
          </cell>
          <cell r="F680" t="str">
            <v>5/20/50%/50%</v>
          </cell>
          <cell r="G680" t="str">
            <v>10/40/50%/50%</v>
          </cell>
          <cell r="H680">
            <v>28.06</v>
          </cell>
          <cell r="I680">
            <v>0.32400000000000001</v>
          </cell>
          <cell r="J680">
            <v>0.32400000000000001</v>
          </cell>
          <cell r="K680">
            <v>0.32400000000000001</v>
          </cell>
          <cell r="L680">
            <v>0.32400000000000001</v>
          </cell>
          <cell r="M680">
            <v>0.32400000000000001</v>
          </cell>
          <cell r="N680">
            <v>0.32400000000000001</v>
          </cell>
          <cell r="O680">
            <v>0.32400000000000001</v>
          </cell>
          <cell r="P680"/>
          <cell r="Q680"/>
          <cell r="R680"/>
          <cell r="S680"/>
          <cell r="T680"/>
          <cell r="U680"/>
          <cell r="V680"/>
          <cell r="W680"/>
        </row>
        <row r="681">
          <cell r="A681" t="str">
            <v>NH POS RX0000000314</v>
          </cell>
          <cell r="B681" t="str">
            <v>POS</v>
          </cell>
          <cell r="C681" t="str">
            <v>NH</v>
          </cell>
          <cell r="D681" t="str">
            <v>EI</v>
          </cell>
          <cell r="E681" t="str">
            <v>RX0000000314</v>
          </cell>
          <cell r="F681" t="str">
            <v>5/20/50%/50% - 250/500 deductible</v>
          </cell>
          <cell r="G681" t="str">
            <v>10/40/50%/50%</v>
          </cell>
          <cell r="H681">
            <v>25.67</v>
          </cell>
          <cell r="I681">
            <v>0.28999999999999998</v>
          </cell>
          <cell r="J681">
            <v>0.28999999999999998</v>
          </cell>
          <cell r="K681">
            <v>0.28999999999999998</v>
          </cell>
          <cell r="L681">
            <v>0.28999999999999998</v>
          </cell>
          <cell r="M681">
            <v>0.28999999999999998</v>
          </cell>
          <cell r="N681">
            <v>0.28999999999999998</v>
          </cell>
          <cell r="O681">
            <v>0.28999999999999998</v>
          </cell>
          <cell r="P681"/>
          <cell r="Q681"/>
          <cell r="R681"/>
          <cell r="S681"/>
          <cell r="T681"/>
          <cell r="U681"/>
          <cell r="V681"/>
          <cell r="W681"/>
        </row>
        <row r="682">
          <cell r="A682" t="str">
            <v>NH POS RX0000000315</v>
          </cell>
          <cell r="B682" t="str">
            <v>POS</v>
          </cell>
          <cell r="C682" t="str">
            <v>NH</v>
          </cell>
          <cell r="D682" t="str">
            <v>EJ</v>
          </cell>
          <cell r="E682" t="str">
            <v>RX0000000315</v>
          </cell>
          <cell r="F682" t="str">
            <v>5/15/25/40 - 250/500 deductible</v>
          </cell>
          <cell r="G682" t="str">
            <v>10/30/50/120</v>
          </cell>
          <cell r="H682">
            <v>45.76</v>
          </cell>
          <cell r="I682">
            <v>0.51600000000000001</v>
          </cell>
          <cell r="J682">
            <v>0.51600000000000001</v>
          </cell>
          <cell r="K682">
            <v>0.51600000000000001</v>
          </cell>
          <cell r="L682">
            <v>0.51600000000000001</v>
          </cell>
          <cell r="M682">
            <v>0.51600000000000001</v>
          </cell>
          <cell r="N682">
            <v>0.51600000000000001</v>
          </cell>
          <cell r="O682">
            <v>0.51600000000000001</v>
          </cell>
          <cell r="P682"/>
          <cell r="Q682"/>
          <cell r="R682"/>
          <cell r="S682"/>
          <cell r="T682"/>
          <cell r="U682"/>
          <cell r="V682"/>
          <cell r="W682"/>
        </row>
        <row r="683">
          <cell r="A683" t="str">
            <v>NH POS RX0000000316</v>
          </cell>
          <cell r="B683" t="str">
            <v>POS</v>
          </cell>
          <cell r="C683" t="str">
            <v>NH</v>
          </cell>
          <cell r="D683" t="str">
            <v>EK</v>
          </cell>
          <cell r="E683" t="str">
            <v>RX0000000316</v>
          </cell>
          <cell r="F683" t="str">
            <v>5/15/35/50 - 250/500 deductible</v>
          </cell>
          <cell r="G683" t="str">
            <v>10/30/70/150</v>
          </cell>
          <cell r="H683">
            <v>42.78</v>
          </cell>
          <cell r="I683">
            <v>0.47799999999999998</v>
          </cell>
          <cell r="J683">
            <v>0.47799999999999998</v>
          </cell>
          <cell r="K683">
            <v>0.47799999999999998</v>
          </cell>
          <cell r="L683">
            <v>0.47799999999999998</v>
          </cell>
          <cell r="M683">
            <v>0.47799999999999998</v>
          </cell>
          <cell r="N683">
            <v>0.47799999999999998</v>
          </cell>
          <cell r="O683">
            <v>0.47799999999999998</v>
          </cell>
          <cell r="P683"/>
          <cell r="Q683"/>
          <cell r="R683"/>
          <cell r="S683"/>
          <cell r="T683"/>
          <cell r="U683"/>
          <cell r="V683"/>
          <cell r="W683"/>
        </row>
        <row r="684">
          <cell r="A684" t="str">
            <v>NH POS RX0000000317</v>
          </cell>
          <cell r="B684" t="str">
            <v>POS</v>
          </cell>
          <cell r="C684" t="str">
            <v>NH</v>
          </cell>
          <cell r="D684" t="str">
            <v>EL</v>
          </cell>
          <cell r="E684" t="str">
            <v>RX0000000317</v>
          </cell>
          <cell r="F684" t="str">
            <v>5/25/35/50</v>
          </cell>
          <cell r="G684" t="str">
            <v>10/50/70/150</v>
          </cell>
          <cell r="H684">
            <v>49.65</v>
          </cell>
          <cell r="I684">
            <v>0.55100000000000005</v>
          </cell>
          <cell r="J684">
            <v>0.55100000000000005</v>
          </cell>
          <cell r="K684">
            <v>0.55100000000000005</v>
          </cell>
          <cell r="L684">
            <v>0.55100000000000005</v>
          </cell>
          <cell r="M684">
            <v>0.55100000000000005</v>
          </cell>
          <cell r="N684">
            <v>0.55100000000000005</v>
          </cell>
          <cell r="O684">
            <v>0.55100000000000005</v>
          </cell>
          <cell r="P684"/>
          <cell r="Q684"/>
          <cell r="R684"/>
          <cell r="S684"/>
          <cell r="T684"/>
          <cell r="U684"/>
          <cell r="V684"/>
          <cell r="W684"/>
        </row>
        <row r="685">
          <cell r="A685" t="str">
            <v>NH POS RX0000000318</v>
          </cell>
          <cell r="B685" t="str">
            <v>POS</v>
          </cell>
          <cell r="C685" t="str">
            <v>NH</v>
          </cell>
          <cell r="D685" t="str">
            <v>EM</v>
          </cell>
          <cell r="E685" t="str">
            <v>RX0000000318</v>
          </cell>
          <cell r="F685" t="str">
            <v>5/15/20/35</v>
          </cell>
          <cell r="G685" t="str">
            <v>15/45/60/105</v>
          </cell>
          <cell r="H685">
            <v>62.04</v>
          </cell>
          <cell r="I685">
            <v>0.71199999999999997</v>
          </cell>
          <cell r="J685">
            <v>0.71199999999999997</v>
          </cell>
          <cell r="K685">
            <v>0.71199999999999997</v>
          </cell>
          <cell r="L685">
            <v>0.71199999999999997</v>
          </cell>
          <cell r="M685">
            <v>0.71199999999999997</v>
          </cell>
          <cell r="N685">
            <v>0.71199999999999997</v>
          </cell>
          <cell r="O685">
            <v>0.71199999999999997</v>
          </cell>
          <cell r="P685"/>
          <cell r="Q685"/>
          <cell r="R685"/>
          <cell r="S685"/>
          <cell r="T685"/>
          <cell r="U685"/>
          <cell r="V685"/>
          <cell r="W685"/>
        </row>
        <row r="686">
          <cell r="A686" t="str">
            <v>NH POS RX0000000319</v>
          </cell>
          <cell r="B686" t="str">
            <v>POS</v>
          </cell>
          <cell r="C686" t="str">
            <v>NH</v>
          </cell>
          <cell r="D686" t="str">
            <v>EN</v>
          </cell>
          <cell r="E686" t="str">
            <v>RX0000000319</v>
          </cell>
          <cell r="F686" t="str">
            <v>5/15/25/40</v>
          </cell>
          <cell r="G686" t="str">
            <v>15/45/75/120</v>
          </cell>
          <cell r="H686">
            <v>59.43</v>
          </cell>
          <cell r="I686">
            <v>0.66700000000000004</v>
          </cell>
          <cell r="J686">
            <v>0.66700000000000004</v>
          </cell>
          <cell r="K686">
            <v>0.66700000000000004</v>
          </cell>
          <cell r="L686">
            <v>0.66700000000000004</v>
          </cell>
          <cell r="M686">
            <v>0.66700000000000004</v>
          </cell>
          <cell r="N686">
            <v>0.66700000000000004</v>
          </cell>
          <cell r="O686">
            <v>0.66700000000000004</v>
          </cell>
          <cell r="P686"/>
          <cell r="Q686"/>
          <cell r="R686"/>
          <cell r="S686"/>
          <cell r="T686"/>
          <cell r="U686"/>
          <cell r="V686"/>
          <cell r="W686"/>
        </row>
        <row r="687">
          <cell r="A687" t="str">
            <v>NH POS RX0000000397</v>
          </cell>
          <cell r="B687" t="str">
            <v>POS</v>
          </cell>
          <cell r="C687" t="str">
            <v>NH</v>
          </cell>
          <cell r="D687" t="str">
            <v>MF</v>
          </cell>
          <cell r="E687" t="str">
            <v>RX0000000397</v>
          </cell>
          <cell r="F687"/>
          <cell r="G687" t="str">
            <v>10/20/35</v>
          </cell>
          <cell r="H687">
            <v>66.400000000000006</v>
          </cell>
          <cell r="I687">
            <v>0.78100000000000003</v>
          </cell>
          <cell r="J687">
            <v>0.78100000000000003</v>
          </cell>
          <cell r="K687">
            <v>0.78100000000000003</v>
          </cell>
          <cell r="L687">
            <v>0.78100000000000003</v>
          </cell>
          <cell r="M687">
            <v>0.78100000000000003</v>
          </cell>
          <cell r="N687">
            <v>0.78100000000000003</v>
          </cell>
          <cell r="O687">
            <v>0.78100000000000003</v>
          </cell>
          <cell r="P687"/>
          <cell r="Q687"/>
          <cell r="R687"/>
          <cell r="S687"/>
          <cell r="T687"/>
          <cell r="U687"/>
          <cell r="V687"/>
          <cell r="W687"/>
        </row>
        <row r="688">
          <cell r="A688" t="str">
            <v>NH POS RX0000000586</v>
          </cell>
          <cell r="B688" t="str">
            <v>POS</v>
          </cell>
          <cell r="C688" t="str">
            <v>NH</v>
          </cell>
          <cell r="D688" t="str">
            <v>FA</v>
          </cell>
          <cell r="E688" t="str">
            <v>RX0000000586</v>
          </cell>
          <cell r="F688" t="str">
            <v>5/20/30/50 250/500 Ded</v>
          </cell>
          <cell r="G688" t="str">
            <v>10/40/60/150 250/500 Ded</v>
          </cell>
          <cell r="H688">
            <v>44.55</v>
          </cell>
          <cell r="I688">
            <v>0.49099999999999999</v>
          </cell>
          <cell r="J688">
            <v>0.49099999999999999</v>
          </cell>
          <cell r="K688">
            <v>0.49099999999999999</v>
          </cell>
          <cell r="L688">
            <v>0.49099999999999999</v>
          </cell>
          <cell r="M688">
            <v>0.49099999999999999</v>
          </cell>
          <cell r="N688">
            <v>0.49099999999999999</v>
          </cell>
          <cell r="O688">
            <v>0.49099999999999999</v>
          </cell>
          <cell r="P688"/>
          <cell r="Q688"/>
          <cell r="R688"/>
          <cell r="S688"/>
          <cell r="T688"/>
          <cell r="U688"/>
          <cell r="V688"/>
          <cell r="W688"/>
        </row>
        <row r="689">
          <cell r="A689" t="str">
            <v>NH POS RX0000000589</v>
          </cell>
          <cell r="B689" t="str">
            <v>POS</v>
          </cell>
          <cell r="C689" t="str">
            <v>NH</v>
          </cell>
          <cell r="D689" t="str">
            <v>FD</v>
          </cell>
          <cell r="E689" t="str">
            <v>RX0000000589</v>
          </cell>
          <cell r="F689"/>
          <cell r="G689"/>
          <cell r="H689">
            <v>53.73</v>
          </cell>
          <cell r="I689">
            <v>0.59599999999999997</v>
          </cell>
          <cell r="J689">
            <v>0.59599999999999997</v>
          </cell>
          <cell r="K689">
            <v>0.59599999999999997</v>
          </cell>
          <cell r="L689">
            <v>0.59599999999999997</v>
          </cell>
          <cell r="M689">
            <v>0.59599999999999997</v>
          </cell>
          <cell r="N689">
            <v>0.59599999999999997</v>
          </cell>
          <cell r="O689">
            <v>0.59599999999999997</v>
          </cell>
          <cell r="P689"/>
          <cell r="Q689"/>
          <cell r="R689"/>
          <cell r="S689"/>
          <cell r="T689"/>
          <cell r="U689"/>
          <cell r="V689"/>
          <cell r="W689"/>
        </row>
        <row r="690">
          <cell r="A690" t="str">
            <v>NH POS RX0000000590</v>
          </cell>
          <cell r="B690" t="str">
            <v>POS</v>
          </cell>
          <cell r="C690" t="str">
            <v>NH</v>
          </cell>
          <cell r="D690" t="str">
            <v>FE</v>
          </cell>
          <cell r="E690" t="str">
            <v>RX0000000590</v>
          </cell>
          <cell r="F690"/>
          <cell r="G690"/>
          <cell r="H690">
            <v>59.34</v>
          </cell>
          <cell r="I690">
            <v>0.67400000000000004</v>
          </cell>
          <cell r="J690">
            <v>0.67400000000000004</v>
          </cell>
          <cell r="K690">
            <v>0.67400000000000004</v>
          </cell>
          <cell r="L690">
            <v>0.67400000000000004</v>
          </cell>
          <cell r="M690">
            <v>0.67400000000000004</v>
          </cell>
          <cell r="N690">
            <v>0.67400000000000004</v>
          </cell>
          <cell r="O690">
            <v>0.67400000000000004</v>
          </cell>
          <cell r="P690"/>
          <cell r="Q690"/>
          <cell r="R690"/>
          <cell r="S690"/>
          <cell r="T690"/>
          <cell r="U690"/>
          <cell r="V690"/>
          <cell r="W690"/>
        </row>
        <row r="691">
          <cell r="A691" t="str">
            <v>NH POS RX0000000596</v>
          </cell>
          <cell r="B691" t="str">
            <v>POS</v>
          </cell>
          <cell r="C691" t="str">
            <v>NH</v>
          </cell>
          <cell r="D691" t="str">
            <v>FF</v>
          </cell>
          <cell r="E691" t="str">
            <v>RX0000000596</v>
          </cell>
          <cell r="F691" t="str">
            <v>5/15/20/35</v>
          </cell>
          <cell r="G691" t="str">
            <v>10/30/40/105</v>
          </cell>
          <cell r="H691">
            <v>62.08</v>
          </cell>
          <cell r="I691">
            <v>0.73</v>
          </cell>
          <cell r="J691">
            <v>0.73</v>
          </cell>
          <cell r="K691">
            <v>0.73</v>
          </cell>
          <cell r="L691">
            <v>0.73</v>
          </cell>
          <cell r="M691">
            <v>0.73</v>
          </cell>
          <cell r="N691">
            <v>0.73</v>
          </cell>
          <cell r="O691">
            <v>0.73</v>
          </cell>
          <cell r="P691"/>
          <cell r="Q691"/>
          <cell r="R691"/>
          <cell r="S691"/>
          <cell r="T691"/>
          <cell r="U691"/>
          <cell r="V691"/>
          <cell r="W691"/>
        </row>
        <row r="692">
          <cell r="A692" t="str">
            <v>NH POS RX0000000660</v>
          </cell>
          <cell r="B692" t="str">
            <v>POS</v>
          </cell>
          <cell r="C692" t="str">
            <v>NH</v>
          </cell>
          <cell r="D692" t="str">
            <v>GR</v>
          </cell>
          <cell r="E692" t="str">
            <v>RX0000000660</v>
          </cell>
          <cell r="F692" t="str">
            <v>$5/$20/$30/$50</v>
          </cell>
          <cell r="G692" t="str">
            <v>$10/$40/$60/$100</v>
          </cell>
          <cell r="H692">
            <v>53.73</v>
          </cell>
          <cell r="I692">
            <v>0.59799999999999998</v>
          </cell>
          <cell r="J692">
            <v>0.59799999999999998</v>
          </cell>
          <cell r="K692">
            <v>0.59799999999999998</v>
          </cell>
          <cell r="L692">
            <v>0.59799999999999998</v>
          </cell>
          <cell r="M692"/>
          <cell r="N692"/>
          <cell r="O692"/>
          <cell r="P692"/>
          <cell r="Q692"/>
          <cell r="R692"/>
          <cell r="S692"/>
          <cell r="T692"/>
          <cell r="U692"/>
          <cell r="V692"/>
          <cell r="W692"/>
        </row>
        <row r="693">
          <cell r="A693" t="str">
            <v>NH POS RX0000000661</v>
          </cell>
          <cell r="B693" t="str">
            <v>POS</v>
          </cell>
          <cell r="C693" t="str">
            <v>NH</v>
          </cell>
          <cell r="D693" t="str">
            <v>GS</v>
          </cell>
          <cell r="E693" t="str">
            <v>RX0000000661</v>
          </cell>
          <cell r="F693" t="str">
            <v>$5/$15/$25/$40</v>
          </cell>
          <cell r="G693" t="str">
            <v>$10/$30/$50/$80</v>
          </cell>
          <cell r="H693">
            <v>59.34</v>
          </cell>
          <cell r="I693">
            <v>0.66</v>
          </cell>
          <cell r="J693">
            <v>0.66</v>
          </cell>
          <cell r="K693">
            <v>0.66</v>
          </cell>
          <cell r="L693">
            <v>0.66</v>
          </cell>
          <cell r="M693"/>
          <cell r="N693"/>
          <cell r="O693"/>
          <cell r="P693"/>
          <cell r="Q693"/>
          <cell r="R693"/>
          <cell r="S693"/>
          <cell r="T693"/>
          <cell r="U693"/>
          <cell r="V693"/>
          <cell r="W693"/>
        </row>
        <row r="694">
          <cell r="A694" t="str">
            <v>NH PPO None</v>
          </cell>
          <cell r="B694" t="str">
            <v>PPO</v>
          </cell>
          <cell r="C694" t="str">
            <v>NH</v>
          </cell>
          <cell r="D694" t="str">
            <v>None</v>
          </cell>
          <cell r="E694" t="str">
            <v>None</v>
          </cell>
          <cell r="F694" t="str">
            <v>None</v>
          </cell>
          <cell r="G694" t="str">
            <v>None</v>
          </cell>
          <cell r="H694">
            <v>0</v>
          </cell>
          <cell r="I694">
            <v>0</v>
          </cell>
          <cell r="J694">
            <v>0</v>
          </cell>
          <cell r="K694">
            <v>0</v>
          </cell>
          <cell r="L694">
            <v>0</v>
          </cell>
          <cell r="M694">
            <v>0</v>
          </cell>
          <cell r="N694">
            <v>0</v>
          </cell>
          <cell r="O694">
            <v>0</v>
          </cell>
          <cell r="P694">
            <v>0</v>
          </cell>
          <cell r="Q694">
            <v>0</v>
          </cell>
          <cell r="R694">
            <v>0</v>
          </cell>
          <cell r="S694">
            <v>0</v>
          </cell>
          <cell r="T694">
            <v>0</v>
          </cell>
          <cell r="U694">
            <v>0</v>
          </cell>
          <cell r="V694">
            <v>0</v>
          </cell>
          <cell r="W694">
            <v>0</v>
          </cell>
        </row>
        <row r="695">
          <cell r="A695" t="str">
            <v>NH PPO RX0000000030</v>
          </cell>
          <cell r="B695" t="str">
            <v>PPO</v>
          </cell>
          <cell r="C695" t="str">
            <v>NH</v>
          </cell>
          <cell r="D695">
            <v>30</v>
          </cell>
          <cell r="E695" t="str">
            <v>RX0000000030</v>
          </cell>
          <cell r="F695" t="str">
            <v>$15/$40/$75</v>
          </cell>
          <cell r="G695" t="str">
            <v>$30/$80/$225</v>
          </cell>
          <cell r="H695">
            <v>51.15</v>
          </cell>
          <cell r="I695">
            <v>0.54700000000000004</v>
          </cell>
          <cell r="J695">
            <v>0.54700000000000004</v>
          </cell>
          <cell r="K695">
            <v>0.54700000000000004</v>
          </cell>
          <cell r="L695">
            <v>0.54700000000000004</v>
          </cell>
          <cell r="M695">
            <v>0.54700000000000004</v>
          </cell>
          <cell r="N695">
            <v>0.54700000000000004</v>
          </cell>
          <cell r="O695">
            <v>0.54700000000000004</v>
          </cell>
          <cell r="P695">
            <v>0.54700000000000004</v>
          </cell>
          <cell r="Q695">
            <v>0.54700000000000004</v>
          </cell>
          <cell r="R695">
            <v>0.54700000000000004</v>
          </cell>
          <cell r="S695">
            <v>0.54700000000000004</v>
          </cell>
          <cell r="T695">
            <v>0.54700000000000004</v>
          </cell>
          <cell r="U695">
            <v>0.54700000000000004</v>
          </cell>
          <cell r="V695">
            <v>0.54700000000000004</v>
          </cell>
          <cell r="W695">
            <v>0.54700000000000004</v>
          </cell>
        </row>
        <row r="696">
          <cell r="A696" t="str">
            <v>NH PPO RX0000000033</v>
          </cell>
          <cell r="B696" t="str">
            <v>PPO</v>
          </cell>
          <cell r="C696" t="str">
            <v>NH</v>
          </cell>
          <cell r="D696" t="str">
            <v>33</v>
          </cell>
          <cell r="E696" t="str">
            <v>RX0000000033</v>
          </cell>
          <cell r="F696" t="str">
            <v>Copays Only</v>
          </cell>
          <cell r="G696" t="str">
            <v>010</v>
          </cell>
          <cell r="H696">
            <v>66.400000000000006</v>
          </cell>
          <cell r="I696">
            <v>0.78100000000000003</v>
          </cell>
          <cell r="J696">
            <v>0.78100000000000003</v>
          </cell>
          <cell r="K696">
            <v>0.78100000000000003</v>
          </cell>
          <cell r="L696">
            <v>0.78100000000000003</v>
          </cell>
          <cell r="M696">
            <v>0.78100000000000003</v>
          </cell>
          <cell r="N696">
            <v>0.78100000000000003</v>
          </cell>
          <cell r="O696">
            <v>0.78100000000000003</v>
          </cell>
          <cell r="P696"/>
          <cell r="Q696"/>
          <cell r="R696"/>
          <cell r="S696"/>
          <cell r="T696"/>
          <cell r="U696"/>
          <cell r="V696"/>
          <cell r="W696"/>
        </row>
        <row r="697">
          <cell r="A697" t="str">
            <v>NH PPO RX0000000046</v>
          </cell>
          <cell r="B697" t="str">
            <v>PPO</v>
          </cell>
          <cell r="C697" t="str">
            <v>NH</v>
          </cell>
          <cell r="D697">
            <v>46</v>
          </cell>
          <cell r="E697" t="str">
            <v>RX0000000046</v>
          </cell>
          <cell r="F697" t="str">
            <v>$5/$10/$40</v>
          </cell>
          <cell r="G697" t="str">
            <v>$10/$20/$120</v>
          </cell>
          <cell r="H697">
            <v>74.89</v>
          </cell>
          <cell r="I697">
            <v>0.95899999999999996</v>
          </cell>
          <cell r="J697">
            <v>0.95899999999999996</v>
          </cell>
          <cell r="K697">
            <v>0.95899999999999996</v>
          </cell>
          <cell r="L697">
            <v>0.95899999999999996</v>
          </cell>
          <cell r="M697">
            <v>0.95899999999999996</v>
          </cell>
          <cell r="N697">
            <v>0.95899999999999996</v>
          </cell>
          <cell r="O697">
            <v>0.95899999999999996</v>
          </cell>
          <cell r="P697">
            <v>0.95899999999999996</v>
          </cell>
          <cell r="Q697">
            <v>0.95899999999999996</v>
          </cell>
          <cell r="R697">
            <v>0.95899999999999996</v>
          </cell>
          <cell r="S697">
            <v>0.95899999999999996</v>
          </cell>
          <cell r="T697">
            <v>0.95899999999999996</v>
          </cell>
          <cell r="U697">
            <v>0.95899999999999996</v>
          </cell>
          <cell r="V697"/>
          <cell r="W697"/>
        </row>
        <row r="698">
          <cell r="A698" t="str">
            <v>NH PPO RX0000000047</v>
          </cell>
          <cell r="B698" t="str">
            <v>PPO</v>
          </cell>
          <cell r="C698" t="str">
            <v>NH</v>
          </cell>
          <cell r="D698">
            <v>47</v>
          </cell>
          <cell r="E698" t="str">
            <v>RX0000000047</v>
          </cell>
          <cell r="F698" t="str">
            <v>$10/30/$45</v>
          </cell>
          <cell r="G698" t="str">
            <v>$20/$60/$90</v>
          </cell>
          <cell r="H698">
            <v>61.02</v>
          </cell>
          <cell r="I698">
            <v>0.66900000000000004</v>
          </cell>
          <cell r="J698">
            <v>0.66900000000000004</v>
          </cell>
          <cell r="K698">
            <v>0.66900000000000004</v>
          </cell>
          <cell r="L698">
            <v>0.66900000000000004</v>
          </cell>
          <cell r="M698">
            <v>0.66900000000000004</v>
          </cell>
          <cell r="N698">
            <v>0.66900000000000004</v>
          </cell>
          <cell r="O698">
            <v>0.66900000000000004</v>
          </cell>
          <cell r="P698">
            <v>0.66900000000000004</v>
          </cell>
          <cell r="Q698">
            <v>0.66900000000000004</v>
          </cell>
          <cell r="R698">
            <v>0.66900000000000004</v>
          </cell>
          <cell r="S698">
            <v>0.66900000000000004</v>
          </cell>
          <cell r="T698">
            <v>0.66900000000000004</v>
          </cell>
          <cell r="U698">
            <v>0.66900000000000004</v>
          </cell>
          <cell r="V698">
            <v>0.66900000000000004</v>
          </cell>
          <cell r="W698"/>
        </row>
        <row r="699">
          <cell r="A699" t="str">
            <v>NH PPO RX0000000049</v>
          </cell>
          <cell r="B699" t="str">
            <v>PPO</v>
          </cell>
          <cell r="C699" t="str">
            <v>NH</v>
          </cell>
          <cell r="D699" t="str">
            <v>49</v>
          </cell>
          <cell r="E699" t="str">
            <v>RX0000000049</v>
          </cell>
          <cell r="F699" t="str">
            <v>Copays Only</v>
          </cell>
          <cell r="G699" t="str">
            <v>010</v>
          </cell>
          <cell r="H699">
            <v>59.39</v>
          </cell>
          <cell r="I699">
            <v>0.64900000000000002</v>
          </cell>
          <cell r="J699">
            <v>0.64900000000000002</v>
          </cell>
          <cell r="K699">
            <v>0.64900000000000002</v>
          </cell>
          <cell r="L699">
            <v>0.64900000000000002</v>
          </cell>
          <cell r="M699">
            <v>0.64900000000000002</v>
          </cell>
          <cell r="N699">
            <v>0.64900000000000002</v>
          </cell>
          <cell r="O699">
            <v>0.64900000000000002</v>
          </cell>
          <cell r="P699"/>
          <cell r="Q699"/>
          <cell r="R699"/>
          <cell r="S699"/>
          <cell r="T699"/>
          <cell r="U699"/>
          <cell r="V699"/>
          <cell r="W699"/>
        </row>
        <row r="700">
          <cell r="A700" t="str">
            <v>NH PPO RX0000000055</v>
          </cell>
          <cell r="B700" t="str">
            <v>PPO</v>
          </cell>
          <cell r="C700" t="str">
            <v>NH</v>
          </cell>
          <cell r="D700">
            <v>55</v>
          </cell>
          <cell r="E700" t="str">
            <v>RX0000000055</v>
          </cell>
          <cell r="F700" t="str">
            <v>$5/$25/$40</v>
          </cell>
          <cell r="G700" t="str">
            <v>$5/$25/$40</v>
          </cell>
          <cell r="H700">
            <v>66.87</v>
          </cell>
          <cell r="I700">
            <v>0.83099999999999996</v>
          </cell>
          <cell r="J700">
            <v>0.83099999999999996</v>
          </cell>
          <cell r="K700">
            <v>0.83099999999999996</v>
          </cell>
          <cell r="L700">
            <v>0.83099999999999996</v>
          </cell>
          <cell r="M700">
            <v>0.83099999999999996</v>
          </cell>
          <cell r="N700">
            <v>0.83099999999999996</v>
          </cell>
          <cell r="O700">
            <v>0.83099999999999996</v>
          </cell>
          <cell r="P700">
            <v>0.83099999999999996</v>
          </cell>
          <cell r="Q700">
            <v>0.83099999999999996</v>
          </cell>
          <cell r="R700">
            <v>0.83099999999999996</v>
          </cell>
          <cell r="S700">
            <v>0.83099999999999996</v>
          </cell>
          <cell r="T700">
            <v>0.83099999999999996</v>
          </cell>
          <cell r="U700">
            <v>0.83099999999999996</v>
          </cell>
          <cell r="V700">
            <v>0.83099999999999996</v>
          </cell>
          <cell r="W700"/>
        </row>
        <row r="701">
          <cell r="A701" t="str">
            <v>NH PPO RX0000000056</v>
          </cell>
          <cell r="B701" t="str">
            <v>PPO</v>
          </cell>
          <cell r="C701" t="str">
            <v>NH</v>
          </cell>
          <cell r="D701">
            <v>56</v>
          </cell>
          <cell r="E701" t="str">
            <v>RX0000000056</v>
          </cell>
          <cell r="F701" t="str">
            <v>$10/$20/$30</v>
          </cell>
          <cell r="G701" t="str">
            <v>$20/$40/$90</v>
          </cell>
          <cell r="H701">
            <v>67.06</v>
          </cell>
          <cell r="I701">
            <v>0.79700000000000004</v>
          </cell>
          <cell r="J701">
            <v>0.79700000000000004</v>
          </cell>
          <cell r="K701">
            <v>0.79700000000000004</v>
          </cell>
          <cell r="L701">
            <v>0.79700000000000004</v>
          </cell>
          <cell r="M701">
            <v>0.79700000000000004</v>
          </cell>
          <cell r="N701">
            <v>0.79700000000000004</v>
          </cell>
          <cell r="O701">
            <v>0.79700000000000004</v>
          </cell>
          <cell r="P701">
            <v>0.79700000000000004</v>
          </cell>
          <cell r="Q701">
            <v>0.79700000000000004</v>
          </cell>
          <cell r="R701">
            <v>0.79700000000000004</v>
          </cell>
          <cell r="S701">
            <v>0.79700000000000004</v>
          </cell>
          <cell r="T701">
            <v>0.79700000000000004</v>
          </cell>
          <cell r="U701">
            <v>0.79700000000000004</v>
          </cell>
          <cell r="V701">
            <v>0.79700000000000004</v>
          </cell>
          <cell r="W701"/>
        </row>
        <row r="702">
          <cell r="A702" t="str">
            <v>NH PPO RX0000000057</v>
          </cell>
          <cell r="B702" t="str">
            <v>PPO</v>
          </cell>
          <cell r="C702" t="str">
            <v>NH</v>
          </cell>
          <cell r="D702">
            <v>57</v>
          </cell>
          <cell r="E702" t="str">
            <v>RX0000000057</v>
          </cell>
          <cell r="F702" t="str">
            <v>$10/$35/$50</v>
          </cell>
          <cell r="G702" t="str">
            <v>$20/$70/$150</v>
          </cell>
          <cell r="H702">
            <v>52.01</v>
          </cell>
          <cell r="I702">
            <v>0.56299999999999994</v>
          </cell>
          <cell r="J702">
            <v>0.56299999999999994</v>
          </cell>
          <cell r="K702">
            <v>0.56299999999999994</v>
          </cell>
          <cell r="L702">
            <v>0.56299999999999994</v>
          </cell>
          <cell r="M702">
            <v>0.56299999999999994</v>
          </cell>
          <cell r="N702">
            <v>0.56299999999999994</v>
          </cell>
          <cell r="O702">
            <v>0.56299999999999994</v>
          </cell>
          <cell r="P702">
            <v>0.56299999999999994</v>
          </cell>
          <cell r="Q702">
            <v>0.56299999999999994</v>
          </cell>
          <cell r="R702">
            <v>0.56299999999999994</v>
          </cell>
          <cell r="S702">
            <v>0.56299999999999994</v>
          </cell>
          <cell r="T702">
            <v>0.56299999999999994</v>
          </cell>
          <cell r="U702">
            <v>0.56299999999999994</v>
          </cell>
          <cell r="V702"/>
          <cell r="W702"/>
        </row>
        <row r="703">
          <cell r="A703" t="str">
            <v>NH PPO RX0000000058</v>
          </cell>
          <cell r="B703" t="str">
            <v>PPO</v>
          </cell>
          <cell r="C703" t="str">
            <v>NH</v>
          </cell>
          <cell r="D703">
            <v>58</v>
          </cell>
          <cell r="E703" t="str">
            <v>RX0000000058</v>
          </cell>
          <cell r="F703" t="str">
            <v>$10/$25/$50</v>
          </cell>
          <cell r="G703" t="str">
            <v>$20/$50/$110</v>
          </cell>
          <cell r="H703">
            <v>62.36</v>
          </cell>
          <cell r="I703">
            <v>0.69499999999999995</v>
          </cell>
          <cell r="J703">
            <v>0.69499999999999995</v>
          </cell>
          <cell r="K703">
            <v>0.69499999999999995</v>
          </cell>
          <cell r="L703">
            <v>0.69499999999999995</v>
          </cell>
          <cell r="M703">
            <v>0.69499999999999995</v>
          </cell>
          <cell r="N703">
            <v>0.69499999999999995</v>
          </cell>
          <cell r="O703">
            <v>0.69499999999999995</v>
          </cell>
          <cell r="P703">
            <v>0.69499999999999995</v>
          </cell>
          <cell r="Q703">
            <v>0.69499999999999995</v>
          </cell>
          <cell r="R703">
            <v>0.69499999999999995</v>
          </cell>
          <cell r="S703">
            <v>0.69499999999999995</v>
          </cell>
          <cell r="T703">
            <v>0.69499999999999995</v>
          </cell>
          <cell r="U703">
            <v>0.69499999999999995</v>
          </cell>
          <cell r="V703"/>
          <cell r="W703"/>
        </row>
        <row r="704">
          <cell r="A704" t="str">
            <v>NH PPO RX0000000063</v>
          </cell>
          <cell r="B704" t="str">
            <v>PPO</v>
          </cell>
          <cell r="C704" t="str">
            <v>NH</v>
          </cell>
          <cell r="D704">
            <v>63</v>
          </cell>
          <cell r="E704" t="str">
            <v>RX0000000063</v>
          </cell>
          <cell r="F704" t="str">
            <v>15/35/60</v>
          </cell>
          <cell r="G704" t="str">
            <v>30/70/180</v>
          </cell>
          <cell r="H704">
            <v>54.2</v>
          </cell>
          <cell r="I704">
            <v>0.60299999999999998</v>
          </cell>
          <cell r="J704">
            <v>0.60299999999999998</v>
          </cell>
          <cell r="K704">
            <v>0.60299999999999998</v>
          </cell>
          <cell r="L704">
            <v>0.60299999999999998</v>
          </cell>
          <cell r="M704">
            <v>0.60299999999999998</v>
          </cell>
          <cell r="N704">
            <v>0.60299999999999998</v>
          </cell>
          <cell r="O704">
            <v>0.60299999999999998</v>
          </cell>
          <cell r="P704"/>
          <cell r="Q704"/>
          <cell r="R704"/>
          <cell r="S704"/>
          <cell r="T704"/>
          <cell r="U704"/>
          <cell r="V704"/>
          <cell r="W704"/>
        </row>
        <row r="705">
          <cell r="A705" t="str">
            <v>NH PPO RX0000000076</v>
          </cell>
          <cell r="B705" t="str">
            <v>PPO</v>
          </cell>
          <cell r="C705" t="str">
            <v>NH</v>
          </cell>
          <cell r="D705">
            <v>76</v>
          </cell>
          <cell r="E705" t="str">
            <v>RX0000000076</v>
          </cell>
          <cell r="F705" t="str">
            <v>10/30/50 $250 DED</v>
          </cell>
          <cell r="G705" t="str">
            <v>20/60/90</v>
          </cell>
          <cell r="H705">
            <v>50.51</v>
          </cell>
          <cell r="I705">
            <v>0.57199999999999995</v>
          </cell>
          <cell r="J705">
            <v>0.57199999999999995</v>
          </cell>
          <cell r="K705">
            <v>0.57199999999999995</v>
          </cell>
          <cell r="L705">
            <v>0.57199999999999995</v>
          </cell>
          <cell r="M705">
            <v>0.57199999999999995</v>
          </cell>
          <cell r="N705">
            <v>0.57199999999999995</v>
          </cell>
          <cell r="O705">
            <v>0.57199999999999995</v>
          </cell>
          <cell r="P705"/>
          <cell r="Q705"/>
          <cell r="R705"/>
          <cell r="S705"/>
          <cell r="T705"/>
          <cell r="U705"/>
          <cell r="V705"/>
          <cell r="W705"/>
        </row>
        <row r="706">
          <cell r="A706" t="str">
            <v>NH PPO RX0000000085</v>
          </cell>
          <cell r="B706" t="str">
            <v>PPO</v>
          </cell>
          <cell r="C706" t="str">
            <v>NH</v>
          </cell>
          <cell r="D706" t="str">
            <v>86</v>
          </cell>
          <cell r="E706" t="str">
            <v>RX0000000085</v>
          </cell>
          <cell r="F706" t="str">
            <v>00%_015_015</v>
          </cell>
          <cell r="G706" t="str">
            <v>50%_000_999</v>
          </cell>
          <cell r="H706">
            <v>33.74</v>
          </cell>
          <cell r="I706">
            <v>0.38800000000000001</v>
          </cell>
          <cell r="J706">
            <v>0.38800000000000001</v>
          </cell>
          <cell r="K706">
            <v>0.38800000000000001</v>
          </cell>
          <cell r="L706">
            <v>0.38800000000000001</v>
          </cell>
          <cell r="M706">
            <v>0.38800000000000001</v>
          </cell>
          <cell r="N706">
            <v>0.38800000000000001</v>
          </cell>
          <cell r="O706">
            <v>0.38800000000000001</v>
          </cell>
          <cell r="P706">
            <v>0.38800000000000001</v>
          </cell>
          <cell r="Q706">
            <v>0.38800000000000001</v>
          </cell>
          <cell r="R706">
            <v>0.38800000000000001</v>
          </cell>
          <cell r="S706">
            <v>0.38800000000000001</v>
          </cell>
          <cell r="T706"/>
          <cell r="U706"/>
          <cell r="V706"/>
          <cell r="W706"/>
        </row>
        <row r="707">
          <cell r="A707" t="str">
            <v>NH PPO RX0000000087</v>
          </cell>
          <cell r="B707" t="str">
            <v>PPO</v>
          </cell>
          <cell r="C707" t="str">
            <v>NH</v>
          </cell>
          <cell r="D707" t="str">
            <v>88</v>
          </cell>
          <cell r="E707" t="str">
            <v>RX0000000087</v>
          </cell>
          <cell r="F707" t="str">
            <v>Deductible &amp; Coins. w/ Max</v>
          </cell>
          <cell r="G707" t="str">
            <v>00%_015_015</v>
          </cell>
          <cell r="H707">
            <v>25.68</v>
          </cell>
          <cell r="I707">
            <v>0.311</v>
          </cell>
          <cell r="J707">
            <v>0.311</v>
          </cell>
          <cell r="K707">
            <v>0.311</v>
          </cell>
          <cell r="L707">
            <v>0.311</v>
          </cell>
          <cell r="M707">
            <v>0.311</v>
          </cell>
          <cell r="N707">
            <v>0.311</v>
          </cell>
          <cell r="O707">
            <v>0.311</v>
          </cell>
          <cell r="P707">
            <v>0.311</v>
          </cell>
          <cell r="Q707">
            <v>0.311</v>
          </cell>
          <cell r="R707">
            <v>0.311</v>
          </cell>
          <cell r="S707">
            <v>0.311</v>
          </cell>
          <cell r="T707"/>
          <cell r="U707"/>
          <cell r="V707"/>
          <cell r="W707"/>
        </row>
        <row r="708">
          <cell r="A708" t="str">
            <v>NH PPO RX0000000091</v>
          </cell>
          <cell r="B708" t="str">
            <v>PPO</v>
          </cell>
          <cell r="C708" t="str">
            <v>NH</v>
          </cell>
          <cell r="D708">
            <v>92</v>
          </cell>
          <cell r="E708" t="str">
            <v>RX0000000091</v>
          </cell>
          <cell r="F708" t="str">
            <v>10/30/50 $100 DED</v>
          </cell>
          <cell r="G708" t="str">
            <v>20/60/150</v>
          </cell>
          <cell r="H708">
            <v>53.4</v>
          </cell>
          <cell r="I708">
            <v>0.57799999999999996</v>
          </cell>
          <cell r="J708">
            <v>0.57799999999999996</v>
          </cell>
          <cell r="K708">
            <v>0.57799999999999996</v>
          </cell>
          <cell r="L708">
            <v>0.57799999999999996</v>
          </cell>
          <cell r="M708">
            <v>0.57799999999999996</v>
          </cell>
          <cell r="N708">
            <v>0.57799999999999996</v>
          </cell>
          <cell r="O708">
            <v>0.57799999999999996</v>
          </cell>
          <cell r="P708"/>
          <cell r="Q708"/>
          <cell r="R708"/>
          <cell r="S708"/>
          <cell r="T708"/>
          <cell r="U708"/>
          <cell r="V708"/>
          <cell r="W708"/>
        </row>
        <row r="709">
          <cell r="A709" t="str">
            <v>NH PPO RX0000000093</v>
          </cell>
          <cell r="B709" t="str">
            <v>PPO</v>
          </cell>
          <cell r="C709" t="str">
            <v>NH</v>
          </cell>
          <cell r="D709">
            <v>94</v>
          </cell>
          <cell r="E709" t="str">
            <v>RX0000000093</v>
          </cell>
          <cell r="F709" t="str">
            <v>$20/$40/$105</v>
          </cell>
          <cell r="G709" t="str">
            <v>$10/$20/$35</v>
          </cell>
          <cell r="H709">
            <v>53.1</v>
          </cell>
          <cell r="I709">
            <v>0.61799999999999999</v>
          </cell>
          <cell r="J709">
            <v>0.61799999999999999</v>
          </cell>
          <cell r="K709">
            <v>0.61799999999999999</v>
          </cell>
          <cell r="L709">
            <v>0.61799999999999999</v>
          </cell>
          <cell r="M709"/>
          <cell r="N709"/>
          <cell r="O709"/>
          <cell r="P709"/>
          <cell r="Q709"/>
          <cell r="R709"/>
          <cell r="S709"/>
          <cell r="T709"/>
          <cell r="U709"/>
          <cell r="V709"/>
          <cell r="W709"/>
        </row>
        <row r="710">
          <cell r="A710" t="str">
            <v>NH PPO RX0000000108</v>
          </cell>
          <cell r="B710" t="str">
            <v>PPO</v>
          </cell>
          <cell r="C710" t="str">
            <v>NH</v>
          </cell>
          <cell r="D710" t="str">
            <v>3G</v>
          </cell>
          <cell r="E710" t="str">
            <v>RX0000000108</v>
          </cell>
          <cell r="F710" t="str">
            <v>10/25/40</v>
          </cell>
          <cell r="G710" t="str">
            <v>20/50/120</v>
          </cell>
          <cell r="H710">
            <v>63.65</v>
          </cell>
          <cell r="I710">
            <v>0.72</v>
          </cell>
          <cell r="J710">
            <v>0.72</v>
          </cell>
          <cell r="K710">
            <v>0.72</v>
          </cell>
          <cell r="L710">
            <v>0.72</v>
          </cell>
          <cell r="M710">
            <v>0.72</v>
          </cell>
          <cell r="N710">
            <v>0.72</v>
          </cell>
          <cell r="O710">
            <v>0.72</v>
          </cell>
          <cell r="P710"/>
          <cell r="Q710"/>
          <cell r="R710"/>
          <cell r="S710"/>
          <cell r="T710"/>
          <cell r="U710"/>
          <cell r="V710"/>
          <cell r="W710"/>
        </row>
        <row r="711">
          <cell r="A711" t="str">
            <v>NH PPO RX0000000122</v>
          </cell>
          <cell r="B711" t="str">
            <v>PPO</v>
          </cell>
          <cell r="C711" t="str">
            <v>NH</v>
          </cell>
          <cell r="D711" t="str">
            <v>4B</v>
          </cell>
          <cell r="E711" t="str">
            <v>RX0000000122</v>
          </cell>
          <cell r="F711" t="str">
            <v>$15/$25/$40</v>
          </cell>
          <cell r="G711" t="str">
            <v>$30/$50/$120</v>
          </cell>
          <cell r="H711">
            <v>59.98</v>
          </cell>
          <cell r="I711">
            <v>0.67700000000000005</v>
          </cell>
          <cell r="J711">
            <v>0.67700000000000005</v>
          </cell>
          <cell r="K711">
            <v>0.67700000000000005</v>
          </cell>
          <cell r="L711">
            <v>0.67700000000000005</v>
          </cell>
          <cell r="M711">
            <v>0.67700000000000005</v>
          </cell>
          <cell r="N711">
            <v>0.67700000000000005</v>
          </cell>
          <cell r="O711">
            <v>0.67700000000000005</v>
          </cell>
          <cell r="P711">
            <v>0.67700000000000005</v>
          </cell>
          <cell r="Q711">
            <v>0.67700000000000005</v>
          </cell>
          <cell r="R711">
            <v>0.67700000000000005</v>
          </cell>
          <cell r="S711">
            <v>0.67700000000000005</v>
          </cell>
          <cell r="T711">
            <v>0.67700000000000005</v>
          </cell>
          <cell r="U711">
            <v>0.67700000000000005</v>
          </cell>
          <cell r="V711">
            <v>0.67700000000000005</v>
          </cell>
          <cell r="W711">
            <v>0.67700000000000005</v>
          </cell>
        </row>
        <row r="712">
          <cell r="A712" t="str">
            <v>NH PPO RX0000000123</v>
          </cell>
          <cell r="B712" t="str">
            <v>PPO</v>
          </cell>
          <cell r="C712" t="str">
            <v>NH</v>
          </cell>
          <cell r="D712" t="str">
            <v>4C</v>
          </cell>
          <cell r="E712" t="str">
            <v>RX0000000123</v>
          </cell>
          <cell r="F712" t="str">
            <v>Copays Only</v>
          </cell>
          <cell r="G712" t="str">
            <v>005</v>
          </cell>
          <cell r="H712">
            <v>73.790000000000006</v>
          </cell>
          <cell r="I712">
            <v>0.92300000000000004</v>
          </cell>
          <cell r="J712">
            <v>0.92300000000000004</v>
          </cell>
          <cell r="K712">
            <v>0.92300000000000004</v>
          </cell>
          <cell r="L712">
            <v>0.92300000000000004</v>
          </cell>
          <cell r="M712">
            <v>0.92300000000000004</v>
          </cell>
          <cell r="N712">
            <v>0.92300000000000004</v>
          </cell>
          <cell r="O712">
            <v>0.92300000000000004</v>
          </cell>
          <cell r="P712"/>
          <cell r="Q712"/>
          <cell r="R712"/>
          <cell r="S712"/>
          <cell r="T712"/>
          <cell r="U712"/>
          <cell r="V712"/>
          <cell r="W712"/>
        </row>
        <row r="713">
          <cell r="A713" t="str">
            <v>NH PPO RX0000000131</v>
          </cell>
          <cell r="B713" t="str">
            <v>PPO</v>
          </cell>
          <cell r="C713" t="str">
            <v>NH</v>
          </cell>
          <cell r="D713" t="str">
            <v>4K</v>
          </cell>
          <cell r="E713" t="str">
            <v>RX0000000131</v>
          </cell>
          <cell r="F713" t="str">
            <v>$10/$20/$35</v>
          </cell>
          <cell r="G713" t="str">
            <v>$20/$40/$105</v>
          </cell>
          <cell r="H713">
            <v>66.400000000000006</v>
          </cell>
          <cell r="I713">
            <v>0.78100000000000003</v>
          </cell>
          <cell r="J713">
            <v>0.78100000000000003</v>
          </cell>
          <cell r="K713">
            <v>0.78100000000000003</v>
          </cell>
          <cell r="L713">
            <v>0.78100000000000003</v>
          </cell>
          <cell r="M713">
            <v>0.78100000000000003</v>
          </cell>
          <cell r="N713">
            <v>0.78100000000000003</v>
          </cell>
          <cell r="O713">
            <v>0.78100000000000003</v>
          </cell>
          <cell r="P713">
            <v>0.78100000000000003</v>
          </cell>
          <cell r="Q713">
            <v>0.78100000000000003</v>
          </cell>
          <cell r="R713">
            <v>0.78100000000000003</v>
          </cell>
          <cell r="S713">
            <v>0.78100000000000003</v>
          </cell>
          <cell r="T713">
            <v>0.78100000000000003</v>
          </cell>
          <cell r="U713">
            <v>0.78100000000000003</v>
          </cell>
          <cell r="V713">
            <v>0.78100000000000003</v>
          </cell>
          <cell r="W713">
            <v>0.78100000000000003</v>
          </cell>
        </row>
        <row r="714">
          <cell r="A714" t="str">
            <v>NH PPO RX0000000139</v>
          </cell>
          <cell r="B714" t="str">
            <v>PPO</v>
          </cell>
          <cell r="C714" t="str">
            <v>NH</v>
          </cell>
          <cell r="D714" t="str">
            <v>4V</v>
          </cell>
          <cell r="E714" t="str">
            <v>RX0000000139</v>
          </cell>
          <cell r="F714" t="str">
            <v>$10/$25/$40 w/$100 deductible</v>
          </cell>
          <cell r="G714" t="str">
            <v>$20/$50/$120</v>
          </cell>
          <cell r="H714">
            <v>55.77</v>
          </cell>
          <cell r="I714">
            <v>0.623</v>
          </cell>
          <cell r="J714">
            <v>0.623</v>
          </cell>
          <cell r="K714">
            <v>0.623</v>
          </cell>
          <cell r="L714">
            <v>0.623</v>
          </cell>
          <cell r="M714">
            <v>0.623</v>
          </cell>
          <cell r="N714">
            <v>0.623</v>
          </cell>
          <cell r="O714">
            <v>0.623</v>
          </cell>
          <cell r="P714">
            <v>0.623</v>
          </cell>
          <cell r="Q714">
            <v>0.623</v>
          </cell>
          <cell r="R714">
            <v>0.623</v>
          </cell>
          <cell r="S714">
            <v>0.623</v>
          </cell>
          <cell r="T714">
            <v>0.623</v>
          </cell>
          <cell r="U714">
            <v>0.623</v>
          </cell>
          <cell r="V714">
            <v>0.623</v>
          </cell>
          <cell r="W714">
            <v>0.623</v>
          </cell>
        </row>
        <row r="715">
          <cell r="A715" t="str">
            <v>NH PPO RX0000000140</v>
          </cell>
          <cell r="B715" t="str">
            <v>PPO</v>
          </cell>
          <cell r="C715" t="str">
            <v>NH</v>
          </cell>
          <cell r="D715" t="str">
            <v>4W</v>
          </cell>
          <cell r="E715" t="str">
            <v>RX0000000140</v>
          </cell>
          <cell r="F715" t="str">
            <v>$10/$25/$40 w/$250 deductible</v>
          </cell>
          <cell r="G715" t="str">
            <v>$20/$50/$120</v>
          </cell>
          <cell r="H715">
            <v>48.76</v>
          </cell>
          <cell r="I715">
            <v>0.55000000000000004</v>
          </cell>
          <cell r="J715">
            <v>0.55000000000000004</v>
          </cell>
          <cell r="K715">
            <v>0.55000000000000004</v>
          </cell>
          <cell r="L715">
            <v>0.55000000000000004</v>
          </cell>
          <cell r="M715">
            <v>0.55000000000000004</v>
          </cell>
          <cell r="N715">
            <v>0.55000000000000004</v>
          </cell>
          <cell r="O715">
            <v>0.55000000000000004</v>
          </cell>
          <cell r="P715">
            <v>0.55000000000000004</v>
          </cell>
          <cell r="Q715">
            <v>0.55000000000000004</v>
          </cell>
          <cell r="R715">
            <v>0.55000000000000004</v>
          </cell>
          <cell r="S715">
            <v>0.55000000000000004</v>
          </cell>
          <cell r="T715">
            <v>0.55000000000000004</v>
          </cell>
          <cell r="U715">
            <v>0.55000000000000004</v>
          </cell>
          <cell r="V715">
            <v>0.55000000000000004</v>
          </cell>
          <cell r="W715">
            <v>0.55000000000000004</v>
          </cell>
        </row>
        <row r="716">
          <cell r="A716" t="str">
            <v>NH PPO RX0000000150</v>
          </cell>
          <cell r="B716" t="str">
            <v>PPO</v>
          </cell>
          <cell r="C716" t="str">
            <v>NH</v>
          </cell>
          <cell r="D716" t="str">
            <v>5I</v>
          </cell>
          <cell r="E716" t="str">
            <v>RX0000000150</v>
          </cell>
          <cell r="F716" t="str">
            <v>$10/$20/$40</v>
          </cell>
          <cell r="G716" t="str">
            <v>$20/$40/$80</v>
          </cell>
          <cell r="H716">
            <v>65.680000000000007</v>
          </cell>
          <cell r="I716">
            <v>0.745</v>
          </cell>
          <cell r="J716">
            <v>0.745</v>
          </cell>
          <cell r="K716">
            <v>0.745</v>
          </cell>
          <cell r="L716">
            <v>0.745</v>
          </cell>
          <cell r="M716"/>
          <cell r="N716"/>
          <cell r="O716"/>
          <cell r="P716"/>
          <cell r="Q716"/>
          <cell r="R716"/>
          <cell r="S716"/>
          <cell r="T716"/>
          <cell r="U716"/>
          <cell r="V716"/>
          <cell r="W716"/>
        </row>
        <row r="717">
          <cell r="A717" t="str">
            <v>NH PPO RX0000000156</v>
          </cell>
          <cell r="B717" t="str">
            <v>PPO</v>
          </cell>
          <cell r="C717" t="str">
            <v>NH</v>
          </cell>
          <cell r="D717" t="str">
            <v>5O</v>
          </cell>
          <cell r="E717" t="str">
            <v>RX0000000156</v>
          </cell>
          <cell r="F717" t="str">
            <v>Copays Only</v>
          </cell>
          <cell r="G717" t="str">
            <v>010</v>
          </cell>
          <cell r="H717">
            <v>63.03</v>
          </cell>
          <cell r="I717">
            <v>0.70799999999999996</v>
          </cell>
          <cell r="J717">
            <v>0.70799999999999996</v>
          </cell>
          <cell r="K717">
            <v>0.70799999999999996</v>
          </cell>
          <cell r="L717">
            <v>0.70799999999999996</v>
          </cell>
          <cell r="M717">
            <v>0.70799999999999996</v>
          </cell>
          <cell r="N717">
            <v>0.70799999999999996</v>
          </cell>
          <cell r="O717">
            <v>0.70799999999999996</v>
          </cell>
          <cell r="P717"/>
          <cell r="Q717"/>
          <cell r="R717"/>
          <cell r="S717"/>
          <cell r="T717"/>
          <cell r="U717"/>
          <cell r="V717"/>
          <cell r="W717"/>
        </row>
        <row r="718">
          <cell r="A718" t="str">
            <v>NH PPO RX0000000166</v>
          </cell>
          <cell r="B718" t="str">
            <v>PPO</v>
          </cell>
          <cell r="C718" t="str">
            <v>NH</v>
          </cell>
          <cell r="D718" t="str">
            <v>5Y</v>
          </cell>
          <cell r="E718" t="str">
            <v>RX0000000166</v>
          </cell>
          <cell r="F718" t="str">
            <v>$10/$30/$50</v>
          </cell>
          <cell r="G718" t="str">
            <v>$20/$60/100</v>
          </cell>
          <cell r="H718">
            <v>60.46</v>
          </cell>
          <cell r="I718">
            <v>0.67200000000000004</v>
          </cell>
          <cell r="J718">
            <v>0.67200000000000004</v>
          </cell>
          <cell r="K718">
            <v>0.67200000000000004</v>
          </cell>
          <cell r="L718">
            <v>0.67200000000000004</v>
          </cell>
          <cell r="M718"/>
          <cell r="N718"/>
          <cell r="O718"/>
          <cell r="P718"/>
          <cell r="Q718"/>
          <cell r="R718"/>
          <cell r="S718"/>
          <cell r="T718"/>
          <cell r="U718"/>
          <cell r="V718"/>
          <cell r="W718"/>
        </row>
        <row r="719">
          <cell r="A719" t="str">
            <v>NH PPO RX0000000167</v>
          </cell>
          <cell r="B719" t="str">
            <v>PPO</v>
          </cell>
          <cell r="C719" t="str">
            <v>NH</v>
          </cell>
          <cell r="D719" t="str">
            <v>5Z</v>
          </cell>
          <cell r="E719" t="str">
            <v>RX0000000167</v>
          </cell>
          <cell r="F719" t="str">
            <v>$15/$30/$50</v>
          </cell>
          <cell r="G719" t="str">
            <v>$30/$60/$150</v>
          </cell>
          <cell r="H719">
            <v>56.92</v>
          </cell>
          <cell r="I719">
            <v>0.63300000000000001</v>
          </cell>
          <cell r="J719">
            <v>0.63300000000000001</v>
          </cell>
          <cell r="K719">
            <v>0.63300000000000001</v>
          </cell>
          <cell r="L719">
            <v>0.63300000000000001</v>
          </cell>
          <cell r="M719">
            <v>0.63300000000000001</v>
          </cell>
          <cell r="N719">
            <v>0.63300000000000001</v>
          </cell>
          <cell r="O719">
            <v>0.63300000000000001</v>
          </cell>
          <cell r="P719">
            <v>0.63300000000000001</v>
          </cell>
          <cell r="Q719">
            <v>0.63300000000000001</v>
          </cell>
          <cell r="R719">
            <v>0.63300000000000001</v>
          </cell>
          <cell r="S719">
            <v>0.63300000000000001</v>
          </cell>
          <cell r="T719">
            <v>0.63300000000000001</v>
          </cell>
          <cell r="U719">
            <v>0.63300000000000001</v>
          </cell>
          <cell r="V719">
            <v>0.63300000000000001</v>
          </cell>
          <cell r="W719">
            <v>0.63300000000000001</v>
          </cell>
        </row>
        <row r="720">
          <cell r="A720" t="str">
            <v>NH PPO RX0000000170</v>
          </cell>
          <cell r="B720" t="str">
            <v>PPO</v>
          </cell>
          <cell r="C720" t="str">
            <v>NH</v>
          </cell>
          <cell r="D720" t="str">
            <v>6C</v>
          </cell>
          <cell r="E720" t="str">
            <v>RX0000000170</v>
          </cell>
          <cell r="F720" t="str">
            <v>$10/$25/$40 after deductible</v>
          </cell>
          <cell r="G720" t="str">
            <v>$20/$50/$120 after deductible</v>
          </cell>
          <cell r="H720" t="str">
            <v>HDHP</v>
          </cell>
          <cell r="I720">
            <v>0.41299999999999998</v>
          </cell>
          <cell r="J720">
            <v>0.41299999999999998</v>
          </cell>
          <cell r="K720">
            <v>0.41299999999999998</v>
          </cell>
          <cell r="L720">
            <v>0.41299999999999998</v>
          </cell>
          <cell r="M720">
            <v>0.41299999999999998</v>
          </cell>
          <cell r="N720">
            <v>0.41299999999999998</v>
          </cell>
          <cell r="O720">
            <v>0.41299999999999998</v>
          </cell>
          <cell r="P720">
            <v>0.41299999999999998</v>
          </cell>
          <cell r="Q720">
            <v>0.41299999999999998</v>
          </cell>
          <cell r="R720">
            <v>0.41299999999999998</v>
          </cell>
          <cell r="S720">
            <v>0.41299999999999998</v>
          </cell>
          <cell r="T720">
            <v>0.41299999999999998</v>
          </cell>
          <cell r="U720">
            <v>0.41299999999999998</v>
          </cell>
          <cell r="V720">
            <v>0.41299999999999998</v>
          </cell>
          <cell r="W720">
            <v>0.41299999999999998</v>
          </cell>
        </row>
        <row r="721">
          <cell r="A721" t="str">
            <v>NH PPO RX0000000172</v>
          </cell>
          <cell r="B721" t="str">
            <v>PPO</v>
          </cell>
          <cell r="C721" t="str">
            <v>NH</v>
          </cell>
          <cell r="D721" t="str">
            <v>6E</v>
          </cell>
          <cell r="E721" t="str">
            <v>RX0000000172</v>
          </cell>
          <cell r="F721" t="str">
            <v>$10/$25/$40 after deductible</v>
          </cell>
          <cell r="G721" t="str">
            <v>$20/$50/$120 after deductible</v>
          </cell>
          <cell r="H721" t="str">
            <v>HDHP</v>
          </cell>
          <cell r="I721">
            <v>0.35299999999999998</v>
          </cell>
          <cell r="J721">
            <v>0.35299999999999998</v>
          </cell>
          <cell r="K721">
            <v>0.35299999999999998</v>
          </cell>
          <cell r="L721">
            <v>0.35299999999999998</v>
          </cell>
          <cell r="M721">
            <v>0.35299999999999998</v>
          </cell>
          <cell r="N721">
            <v>0.35299999999999998</v>
          </cell>
          <cell r="O721">
            <v>0.35299999999999998</v>
          </cell>
          <cell r="P721">
            <v>0.35299999999999998</v>
          </cell>
          <cell r="Q721">
            <v>0.35299999999999998</v>
          </cell>
          <cell r="R721">
            <v>0.35299999999999998</v>
          </cell>
          <cell r="S721">
            <v>0.35299999999999998</v>
          </cell>
          <cell r="T721">
            <v>0.35299999999999998</v>
          </cell>
          <cell r="U721">
            <v>0.35299999999999998</v>
          </cell>
          <cell r="V721">
            <v>0.35299999999999998</v>
          </cell>
          <cell r="W721">
            <v>0.35299999999999998</v>
          </cell>
        </row>
        <row r="722">
          <cell r="A722" t="str">
            <v>NH PPO RX0000000174</v>
          </cell>
          <cell r="B722" t="str">
            <v>PPO</v>
          </cell>
          <cell r="C722" t="str">
            <v>NH</v>
          </cell>
          <cell r="D722" t="str">
            <v>6G</v>
          </cell>
          <cell r="E722" t="str">
            <v>RX0000000174</v>
          </cell>
          <cell r="F722" t="str">
            <v>$10/$25/$40 after deductible</v>
          </cell>
          <cell r="G722" t="str">
            <v>$20/$50/$120 after deductible</v>
          </cell>
          <cell r="H722" t="str">
            <v>HDHP</v>
          </cell>
          <cell r="I722">
            <v>0.308</v>
          </cell>
          <cell r="J722">
            <v>0.308</v>
          </cell>
          <cell r="K722">
            <v>0.308</v>
          </cell>
          <cell r="L722">
            <v>0.308</v>
          </cell>
          <cell r="M722">
            <v>0.308</v>
          </cell>
          <cell r="N722">
            <v>0.308</v>
          </cell>
          <cell r="O722">
            <v>0.308</v>
          </cell>
          <cell r="P722">
            <v>0.308</v>
          </cell>
          <cell r="Q722">
            <v>0.308</v>
          </cell>
          <cell r="R722">
            <v>0.308</v>
          </cell>
          <cell r="S722">
            <v>0.308</v>
          </cell>
          <cell r="T722">
            <v>0.308</v>
          </cell>
          <cell r="U722">
            <v>0.308</v>
          </cell>
          <cell r="V722">
            <v>0.308</v>
          </cell>
          <cell r="W722">
            <v>0.308</v>
          </cell>
        </row>
        <row r="723">
          <cell r="A723" t="str">
            <v>NH PPO RX0000000184</v>
          </cell>
          <cell r="B723" t="str">
            <v>PPO</v>
          </cell>
          <cell r="C723" t="str">
            <v>NH</v>
          </cell>
          <cell r="D723" t="str">
            <v>6Q</v>
          </cell>
          <cell r="E723" t="str">
            <v>RX0000000184</v>
          </cell>
          <cell r="F723" t="str">
            <v>$10/$20/$35</v>
          </cell>
          <cell r="G723" t="str">
            <v>$10/$20/$35</v>
          </cell>
          <cell r="H723">
            <v>65.39</v>
          </cell>
          <cell r="I723">
            <v>0.73899999999999999</v>
          </cell>
          <cell r="J723">
            <v>0.73899999999999999</v>
          </cell>
          <cell r="K723">
            <v>0.73899999999999999</v>
          </cell>
          <cell r="L723">
            <v>0.73899999999999999</v>
          </cell>
          <cell r="M723"/>
          <cell r="N723"/>
          <cell r="O723"/>
          <cell r="P723"/>
          <cell r="Q723"/>
          <cell r="R723"/>
          <cell r="S723"/>
          <cell r="T723"/>
          <cell r="U723"/>
          <cell r="V723"/>
          <cell r="W723"/>
        </row>
        <row r="724">
          <cell r="A724" t="str">
            <v>NH PPO RX0000000202</v>
          </cell>
          <cell r="B724" t="str">
            <v>PPO</v>
          </cell>
          <cell r="C724" t="str">
            <v>NH</v>
          </cell>
          <cell r="D724" t="str">
            <v>7I</v>
          </cell>
          <cell r="E724" t="str">
            <v>RX0000000202</v>
          </cell>
          <cell r="F724" t="str">
            <v>$5/$30/$45</v>
          </cell>
          <cell r="G724" t="str">
            <v>$10/$75/$115</v>
          </cell>
          <cell r="H724">
            <v>65.959999999999994</v>
          </cell>
          <cell r="I724">
            <v>0.73499999999999999</v>
          </cell>
          <cell r="J724">
            <v>0.73499999999999999</v>
          </cell>
          <cell r="K724">
            <v>0.73499999999999999</v>
          </cell>
          <cell r="L724">
            <v>0.73499999999999999</v>
          </cell>
          <cell r="M724">
            <v>0.73499999999999999</v>
          </cell>
          <cell r="N724">
            <v>0.73499999999999999</v>
          </cell>
          <cell r="O724">
            <v>0.73499999999999999</v>
          </cell>
          <cell r="P724">
            <v>0.73499999999999999</v>
          </cell>
          <cell r="Q724">
            <v>0.73499999999999999</v>
          </cell>
          <cell r="R724">
            <v>0.73499999999999999</v>
          </cell>
          <cell r="S724">
            <v>0.73499999999999999</v>
          </cell>
          <cell r="T724">
            <v>0.73499999999999999</v>
          </cell>
          <cell r="U724">
            <v>0.73499999999999999</v>
          </cell>
          <cell r="V724">
            <v>0.73499999999999999</v>
          </cell>
          <cell r="W724">
            <v>0.73499999999999999</v>
          </cell>
        </row>
        <row r="725">
          <cell r="A725" t="str">
            <v>NH PPO RX0000000204</v>
          </cell>
          <cell r="B725" t="str">
            <v>PPO</v>
          </cell>
          <cell r="C725" t="str">
            <v>NH</v>
          </cell>
          <cell r="D725" t="str">
            <v>7K</v>
          </cell>
          <cell r="E725" t="str">
            <v>RX0000000204</v>
          </cell>
          <cell r="F725" t="str">
            <v>$15/$30/$50</v>
          </cell>
          <cell r="G725" t="str">
            <v>$30/$60/$100</v>
          </cell>
          <cell r="H725">
            <v>56.88</v>
          </cell>
          <cell r="I725">
            <v>0.63100000000000001</v>
          </cell>
          <cell r="J725">
            <v>0.63100000000000001</v>
          </cell>
          <cell r="K725">
            <v>0.63100000000000001</v>
          </cell>
          <cell r="L725">
            <v>0.63100000000000001</v>
          </cell>
          <cell r="M725">
            <v>0.63100000000000001</v>
          </cell>
          <cell r="N725">
            <v>0.63100000000000001</v>
          </cell>
          <cell r="O725">
            <v>0.63100000000000001</v>
          </cell>
          <cell r="P725">
            <v>0.63100000000000001</v>
          </cell>
          <cell r="Q725">
            <v>0.63100000000000001</v>
          </cell>
          <cell r="R725">
            <v>0.63100000000000001</v>
          </cell>
          <cell r="S725">
            <v>0.63100000000000001</v>
          </cell>
          <cell r="T725">
            <v>0.63100000000000001</v>
          </cell>
          <cell r="U725">
            <v>0.63100000000000001</v>
          </cell>
          <cell r="V725">
            <v>0.63100000000000001</v>
          </cell>
          <cell r="W725">
            <v>0.63100000000000001</v>
          </cell>
        </row>
        <row r="726">
          <cell r="A726" t="str">
            <v>NH PPO RX0000000231</v>
          </cell>
          <cell r="B726" t="str">
            <v>PPO</v>
          </cell>
          <cell r="C726" t="str">
            <v>NH</v>
          </cell>
          <cell r="D726" t="str">
            <v>8O</v>
          </cell>
          <cell r="E726" t="str">
            <v>RX0000000231</v>
          </cell>
          <cell r="F726" t="str">
            <v>Copays Only</v>
          </cell>
          <cell r="G726" t="str">
            <v>010</v>
          </cell>
          <cell r="H726">
            <v>60.45</v>
          </cell>
          <cell r="I726">
            <v>0.66100000000000003</v>
          </cell>
          <cell r="J726">
            <v>0.66100000000000003</v>
          </cell>
          <cell r="K726">
            <v>0.66100000000000003</v>
          </cell>
          <cell r="L726">
            <v>0.66100000000000003</v>
          </cell>
          <cell r="M726">
            <v>0.66100000000000003</v>
          </cell>
          <cell r="N726">
            <v>0.66100000000000003</v>
          </cell>
          <cell r="O726">
            <v>0.66100000000000003</v>
          </cell>
          <cell r="P726"/>
          <cell r="Q726"/>
          <cell r="R726"/>
          <cell r="S726"/>
          <cell r="T726"/>
          <cell r="U726"/>
          <cell r="V726"/>
          <cell r="W726"/>
        </row>
        <row r="727">
          <cell r="A727" t="str">
            <v>NH PPO RX0000000235</v>
          </cell>
          <cell r="B727" t="str">
            <v>PPO</v>
          </cell>
          <cell r="C727" t="str">
            <v>NH</v>
          </cell>
          <cell r="D727" t="str">
            <v>8S</v>
          </cell>
          <cell r="E727" t="str">
            <v>RX0000000235</v>
          </cell>
          <cell r="F727" t="str">
            <v>$5/25% max $75/50% max $75</v>
          </cell>
          <cell r="G727" t="str">
            <v>$5/25% max $75/50% max $75</v>
          </cell>
          <cell r="H727">
            <v>63.39</v>
          </cell>
          <cell r="I727">
            <v>0.77</v>
          </cell>
          <cell r="J727">
            <v>0.77</v>
          </cell>
          <cell r="K727">
            <v>0.77</v>
          </cell>
          <cell r="L727">
            <v>0.77</v>
          </cell>
          <cell r="M727">
            <v>0.77</v>
          </cell>
          <cell r="N727">
            <v>0.77</v>
          </cell>
          <cell r="O727">
            <v>0.77</v>
          </cell>
          <cell r="P727">
            <v>0.77</v>
          </cell>
          <cell r="Q727">
            <v>0.77</v>
          </cell>
          <cell r="R727">
            <v>0.77</v>
          </cell>
          <cell r="S727">
            <v>0.77</v>
          </cell>
          <cell r="T727">
            <v>0.77</v>
          </cell>
          <cell r="U727">
            <v>0.77</v>
          </cell>
          <cell r="V727">
            <v>0.77</v>
          </cell>
          <cell r="W727">
            <v>0.77</v>
          </cell>
        </row>
        <row r="728">
          <cell r="A728" t="str">
            <v>NH PPO RX0000000236</v>
          </cell>
          <cell r="B728" t="str">
            <v>PPO</v>
          </cell>
          <cell r="C728" t="str">
            <v>NH</v>
          </cell>
          <cell r="D728" t="str">
            <v>8T</v>
          </cell>
          <cell r="E728" t="str">
            <v>RX0000000236</v>
          </cell>
          <cell r="F728" t="str">
            <v>$10/$25/$40 (excludes birth control)</v>
          </cell>
          <cell r="G728" t="str">
            <v>$10/$25/$40 (excludes birth control)</v>
          </cell>
          <cell r="H728">
            <v>60.63</v>
          </cell>
          <cell r="I728">
            <v>0.74099999999999999</v>
          </cell>
          <cell r="J728">
            <v>0.74099999999999999</v>
          </cell>
          <cell r="K728">
            <v>0.74099999999999999</v>
          </cell>
          <cell r="L728">
            <v>0.74099999999999999</v>
          </cell>
          <cell r="M728">
            <v>0.74099999999999999</v>
          </cell>
          <cell r="N728">
            <v>0.74099999999999999</v>
          </cell>
          <cell r="O728">
            <v>0.74099999999999999</v>
          </cell>
          <cell r="P728">
            <v>0.74099999999999999</v>
          </cell>
          <cell r="Q728">
            <v>0.74099999999999999</v>
          </cell>
          <cell r="R728">
            <v>0.74099999999999999</v>
          </cell>
          <cell r="S728">
            <v>0.74099999999999999</v>
          </cell>
          <cell r="T728">
            <v>0.74099999999999999</v>
          </cell>
          <cell r="U728">
            <v>0.74099999999999999</v>
          </cell>
          <cell r="V728">
            <v>0.74099999999999999</v>
          </cell>
          <cell r="W728">
            <v>0.74099999999999999</v>
          </cell>
        </row>
        <row r="729">
          <cell r="A729" t="str">
            <v>NH PPO RX0000000237</v>
          </cell>
          <cell r="B729" t="str">
            <v>PPO</v>
          </cell>
          <cell r="C729" t="str">
            <v>NH</v>
          </cell>
          <cell r="D729" t="str">
            <v>8U</v>
          </cell>
          <cell r="E729" t="str">
            <v>RX0000000237</v>
          </cell>
          <cell r="F729" t="str">
            <v>$10/$25/$40 (excludes birth control)</v>
          </cell>
          <cell r="G729" t="str">
            <v>$30/$75/$120 (excludes birth control)</v>
          </cell>
          <cell r="H729">
            <v>61.67</v>
          </cell>
          <cell r="I729">
            <v>0.70599999999999996</v>
          </cell>
          <cell r="J729">
            <v>0.70599999999999996</v>
          </cell>
          <cell r="K729">
            <v>0.70599999999999996</v>
          </cell>
          <cell r="L729">
            <v>0.70599999999999996</v>
          </cell>
          <cell r="M729">
            <v>0.70599999999999996</v>
          </cell>
          <cell r="N729">
            <v>0.70599999999999996</v>
          </cell>
          <cell r="O729">
            <v>0.70599999999999996</v>
          </cell>
          <cell r="P729">
            <v>0.70599999999999996</v>
          </cell>
          <cell r="Q729">
            <v>0.70599999999999996</v>
          </cell>
          <cell r="R729">
            <v>0.70599999999999996</v>
          </cell>
          <cell r="S729">
            <v>0.70599999999999996</v>
          </cell>
          <cell r="T729">
            <v>0.70599999999999996</v>
          </cell>
          <cell r="U729">
            <v>0.70599999999999996</v>
          </cell>
          <cell r="V729">
            <v>0.70599999999999996</v>
          </cell>
          <cell r="W729">
            <v>0.70599999999999996</v>
          </cell>
        </row>
        <row r="730">
          <cell r="A730" t="str">
            <v>NH PPO RX0000000238</v>
          </cell>
          <cell r="B730" t="str">
            <v>PPO</v>
          </cell>
          <cell r="C730" t="str">
            <v>NH</v>
          </cell>
          <cell r="D730" t="str">
            <v>8V</v>
          </cell>
          <cell r="E730" t="str">
            <v>RX0000000238</v>
          </cell>
          <cell r="F730" t="str">
            <v>$10/$25/$40 (excludes birth control)</v>
          </cell>
          <cell r="G730" t="str">
            <v>$20/$50/$120 (excludes birth control)</v>
          </cell>
          <cell r="H730">
            <v>61.49</v>
          </cell>
          <cell r="I730">
            <v>0.70299999999999996</v>
          </cell>
          <cell r="J730">
            <v>0.70299999999999996</v>
          </cell>
          <cell r="K730">
            <v>0.70299999999999996</v>
          </cell>
          <cell r="L730">
            <v>0.70299999999999996</v>
          </cell>
          <cell r="M730">
            <v>0.70299999999999996</v>
          </cell>
          <cell r="N730">
            <v>0.70299999999999996</v>
          </cell>
          <cell r="O730">
            <v>0.70299999999999996</v>
          </cell>
          <cell r="P730">
            <v>0.70299999999999996</v>
          </cell>
          <cell r="Q730">
            <v>0.70299999999999996</v>
          </cell>
          <cell r="R730">
            <v>0.70299999999999996</v>
          </cell>
          <cell r="S730">
            <v>0.70299999999999996</v>
          </cell>
          <cell r="T730">
            <v>0.70299999999999996</v>
          </cell>
          <cell r="U730">
            <v>0.70299999999999996</v>
          </cell>
          <cell r="V730">
            <v>0.70299999999999996</v>
          </cell>
          <cell r="W730">
            <v>0.70299999999999996</v>
          </cell>
        </row>
        <row r="731">
          <cell r="A731" t="str">
            <v>NH PPO RX0000000239</v>
          </cell>
          <cell r="B731" t="str">
            <v>PPO</v>
          </cell>
          <cell r="C731" t="str">
            <v>NH</v>
          </cell>
          <cell r="D731" t="str">
            <v>8W</v>
          </cell>
          <cell r="E731" t="str">
            <v>RX0000000239</v>
          </cell>
          <cell r="F731" t="str">
            <v>$10/$20/$30</v>
          </cell>
          <cell r="G731" t="str">
            <v>$20/$40/$60</v>
          </cell>
          <cell r="H731">
            <v>66.98</v>
          </cell>
          <cell r="I731">
            <v>0.79700000000000004</v>
          </cell>
          <cell r="J731">
            <v>0.79700000000000004</v>
          </cell>
          <cell r="K731">
            <v>0.79700000000000004</v>
          </cell>
          <cell r="L731">
            <v>0.79700000000000004</v>
          </cell>
          <cell r="M731">
            <v>0.79700000000000004</v>
          </cell>
          <cell r="N731">
            <v>0.79700000000000004</v>
          </cell>
          <cell r="O731">
            <v>0.79700000000000004</v>
          </cell>
          <cell r="P731">
            <v>0.79700000000000004</v>
          </cell>
          <cell r="Q731">
            <v>0.79700000000000004</v>
          </cell>
          <cell r="R731">
            <v>0.79700000000000004</v>
          </cell>
          <cell r="S731">
            <v>0.79700000000000004</v>
          </cell>
          <cell r="T731">
            <v>0.79700000000000004</v>
          </cell>
          <cell r="U731">
            <v>0.79700000000000004</v>
          </cell>
          <cell r="V731">
            <v>0.79700000000000004</v>
          </cell>
          <cell r="W731">
            <v>0.79700000000000004</v>
          </cell>
        </row>
        <row r="732">
          <cell r="A732" t="str">
            <v>NH PPO RX0000000240</v>
          </cell>
          <cell r="B732" t="str">
            <v>PPO</v>
          </cell>
          <cell r="C732" t="str">
            <v>NH</v>
          </cell>
          <cell r="D732" t="str">
            <v>8X</v>
          </cell>
          <cell r="E732" t="str">
            <v>RX0000000240</v>
          </cell>
          <cell r="F732" t="str">
            <v>$6/$20/$30</v>
          </cell>
          <cell r="G732" t="str">
            <v>$12/$30/$40</v>
          </cell>
          <cell r="H732">
            <v>69.37</v>
          </cell>
          <cell r="I732">
            <v>0.85699999999999998</v>
          </cell>
          <cell r="J732">
            <v>0.85699999999999998</v>
          </cell>
          <cell r="K732">
            <v>0.85699999999999998</v>
          </cell>
          <cell r="L732">
            <v>0.85699999999999998</v>
          </cell>
          <cell r="M732">
            <v>0.85699999999999998</v>
          </cell>
          <cell r="N732">
            <v>0.85699999999999998</v>
          </cell>
          <cell r="O732">
            <v>0.85699999999999998</v>
          </cell>
          <cell r="P732">
            <v>0.85699999999999998</v>
          </cell>
          <cell r="Q732">
            <v>0.85699999999999998</v>
          </cell>
          <cell r="R732">
            <v>0.85699999999999998</v>
          </cell>
          <cell r="S732">
            <v>0.85699999999999998</v>
          </cell>
          <cell r="T732">
            <v>0.85699999999999998</v>
          </cell>
          <cell r="U732">
            <v>0.85699999999999998</v>
          </cell>
          <cell r="V732">
            <v>0.85699999999999998</v>
          </cell>
          <cell r="W732">
            <v>0.85699999999999998</v>
          </cell>
        </row>
        <row r="733">
          <cell r="A733" t="str">
            <v>NH PPO RX0000000243</v>
          </cell>
          <cell r="B733" t="str">
            <v>PPO</v>
          </cell>
          <cell r="C733" t="str">
            <v>NH</v>
          </cell>
          <cell r="D733" t="str">
            <v>9A</v>
          </cell>
          <cell r="E733" t="str">
            <v>RX0000000243</v>
          </cell>
          <cell r="F733" t="str">
            <v>$0/$30/$30</v>
          </cell>
          <cell r="G733" t="str">
            <v>$0/$30/$50</v>
          </cell>
          <cell r="H733">
            <v>70.72</v>
          </cell>
          <cell r="I733">
            <v>0.86899999999999999</v>
          </cell>
          <cell r="J733">
            <v>0.86899999999999999</v>
          </cell>
          <cell r="K733">
            <v>0.86899999999999999</v>
          </cell>
          <cell r="L733">
            <v>0.86899999999999999</v>
          </cell>
          <cell r="M733">
            <v>0.86899999999999999</v>
          </cell>
          <cell r="N733">
            <v>0.86899999999999999</v>
          </cell>
          <cell r="O733">
            <v>0.86899999999999999</v>
          </cell>
          <cell r="P733">
            <v>0.86899999999999999</v>
          </cell>
          <cell r="Q733">
            <v>0.86899999999999999</v>
          </cell>
          <cell r="R733">
            <v>0.86899999999999999</v>
          </cell>
          <cell r="S733">
            <v>0.86899999999999999</v>
          </cell>
          <cell r="T733">
            <v>0.86899999999999999</v>
          </cell>
          <cell r="U733">
            <v>0.86899999999999999</v>
          </cell>
          <cell r="V733">
            <v>0.86899999999999999</v>
          </cell>
          <cell r="W733">
            <v>0.86899999999999999</v>
          </cell>
        </row>
        <row r="734">
          <cell r="A734" t="str">
            <v>NH PPO RX0000000244</v>
          </cell>
          <cell r="B734" t="str">
            <v>PPO</v>
          </cell>
          <cell r="C734" t="str">
            <v>NH</v>
          </cell>
          <cell r="D734" t="str">
            <v>9B</v>
          </cell>
          <cell r="E734" t="str">
            <v>RX0000000244</v>
          </cell>
          <cell r="F734" t="str">
            <v>$15/$30/$45</v>
          </cell>
          <cell r="G734" t="str">
            <v>$15/$30/$45</v>
          </cell>
          <cell r="H734">
            <v>58.05</v>
          </cell>
          <cell r="I734">
            <v>0.67300000000000004</v>
          </cell>
          <cell r="J734">
            <v>0.67300000000000004</v>
          </cell>
          <cell r="K734">
            <v>0.67300000000000004</v>
          </cell>
          <cell r="L734">
            <v>0.67300000000000004</v>
          </cell>
          <cell r="M734">
            <v>0.67300000000000004</v>
          </cell>
          <cell r="N734">
            <v>0.67300000000000004</v>
          </cell>
          <cell r="O734">
            <v>0.67300000000000004</v>
          </cell>
          <cell r="P734">
            <v>0.67300000000000004</v>
          </cell>
          <cell r="Q734">
            <v>0.67300000000000004</v>
          </cell>
          <cell r="R734">
            <v>0.67300000000000004</v>
          </cell>
          <cell r="S734">
            <v>0.67300000000000004</v>
          </cell>
          <cell r="T734">
            <v>0.67300000000000004</v>
          </cell>
          <cell r="U734">
            <v>0.67300000000000004</v>
          </cell>
          <cell r="V734">
            <v>0.67300000000000004</v>
          </cell>
          <cell r="W734">
            <v>0.67300000000000004</v>
          </cell>
        </row>
        <row r="735">
          <cell r="A735" t="str">
            <v>NH PPO RX0000000245</v>
          </cell>
          <cell r="B735" t="str">
            <v>PPO</v>
          </cell>
          <cell r="C735" t="str">
            <v>NH</v>
          </cell>
          <cell r="D735" t="str">
            <v>9C</v>
          </cell>
          <cell r="E735" t="str">
            <v>RX0000000245</v>
          </cell>
          <cell r="F735" t="str">
            <v>$0 Copay after deductible</v>
          </cell>
          <cell r="G735"/>
          <cell r="H735" t="str">
            <v>HDHP</v>
          </cell>
          <cell r="I735">
            <v>0.61299999999999999</v>
          </cell>
          <cell r="J735">
            <v>0.61299999999999999</v>
          </cell>
          <cell r="K735">
            <v>0.61299999999999999</v>
          </cell>
          <cell r="L735">
            <v>0.61299999999999999</v>
          </cell>
          <cell r="M735">
            <v>0.61299999999999999</v>
          </cell>
          <cell r="N735">
            <v>0.61299999999999999</v>
          </cell>
          <cell r="O735">
            <v>0.61299999999999999</v>
          </cell>
          <cell r="P735">
            <v>0.61299999999999999</v>
          </cell>
          <cell r="Q735">
            <v>0.61299999999999999</v>
          </cell>
          <cell r="R735">
            <v>0.61299999999999999</v>
          </cell>
          <cell r="S735">
            <v>0.61299999999999999</v>
          </cell>
          <cell r="T735">
            <v>0.61299999999999999</v>
          </cell>
          <cell r="U735">
            <v>0.61299999999999999</v>
          </cell>
          <cell r="V735">
            <v>0.61299999999999999</v>
          </cell>
          <cell r="W735">
            <v>0.61299999999999999</v>
          </cell>
        </row>
        <row r="736">
          <cell r="A736" t="str">
            <v>NH PPO RX0000000247</v>
          </cell>
          <cell r="B736" t="str">
            <v>PPO</v>
          </cell>
          <cell r="C736" t="str">
            <v>NH</v>
          </cell>
          <cell r="D736" t="str">
            <v>9E</v>
          </cell>
          <cell r="E736" t="str">
            <v>RX0000000247</v>
          </cell>
          <cell r="F736" t="str">
            <v>$0 Copay after deductible</v>
          </cell>
          <cell r="G736"/>
          <cell r="H736" t="str">
            <v>HDHP</v>
          </cell>
          <cell r="I736">
            <v>0.53800000000000003</v>
          </cell>
          <cell r="J736">
            <v>0.53800000000000003</v>
          </cell>
          <cell r="K736">
            <v>0.53800000000000003</v>
          </cell>
          <cell r="L736">
            <v>0.53800000000000003</v>
          </cell>
          <cell r="M736">
            <v>0.53800000000000003</v>
          </cell>
          <cell r="N736">
            <v>0.53800000000000003</v>
          </cell>
          <cell r="O736">
            <v>0.53800000000000003</v>
          </cell>
          <cell r="P736">
            <v>0.53800000000000003</v>
          </cell>
          <cell r="Q736">
            <v>0.53800000000000003</v>
          </cell>
          <cell r="R736">
            <v>0.53800000000000003</v>
          </cell>
          <cell r="S736">
            <v>0.53800000000000003</v>
          </cell>
          <cell r="T736">
            <v>0.53800000000000003</v>
          </cell>
          <cell r="U736">
            <v>0.53800000000000003</v>
          </cell>
          <cell r="V736">
            <v>0.53800000000000003</v>
          </cell>
          <cell r="W736">
            <v>0.53800000000000003</v>
          </cell>
        </row>
        <row r="737">
          <cell r="A737" t="str">
            <v>NH PPO RX0000000249</v>
          </cell>
          <cell r="B737" t="str">
            <v>PPO</v>
          </cell>
          <cell r="C737" t="str">
            <v>NH</v>
          </cell>
          <cell r="D737" t="str">
            <v>9G</v>
          </cell>
          <cell r="E737" t="str">
            <v>RX0000000249</v>
          </cell>
          <cell r="F737" t="str">
            <v>$0 Copay after deductible</v>
          </cell>
          <cell r="G737"/>
          <cell r="H737" t="str">
            <v>HDHP</v>
          </cell>
          <cell r="I737">
            <v>0.46899999999999997</v>
          </cell>
          <cell r="J737">
            <v>0.46899999999999997</v>
          </cell>
          <cell r="K737">
            <v>0.46899999999999997</v>
          </cell>
          <cell r="L737">
            <v>0.46899999999999997</v>
          </cell>
          <cell r="M737">
            <v>0.46899999999999997</v>
          </cell>
          <cell r="N737">
            <v>0.46899999999999997</v>
          </cell>
          <cell r="O737">
            <v>0.46899999999999997</v>
          </cell>
          <cell r="P737">
            <v>0.46899999999999997</v>
          </cell>
          <cell r="Q737">
            <v>0.46899999999999997</v>
          </cell>
          <cell r="R737">
            <v>0.46899999999999997</v>
          </cell>
          <cell r="S737">
            <v>0.46899999999999997</v>
          </cell>
          <cell r="T737">
            <v>0.46899999999999997</v>
          </cell>
          <cell r="U737">
            <v>0.46899999999999997</v>
          </cell>
          <cell r="V737">
            <v>0.46899999999999997</v>
          </cell>
          <cell r="W737">
            <v>0.46899999999999997</v>
          </cell>
        </row>
        <row r="738">
          <cell r="A738" t="str">
            <v>NH PPO RX0000000257</v>
          </cell>
          <cell r="B738" t="str">
            <v>PPO</v>
          </cell>
          <cell r="C738" t="str">
            <v>NH</v>
          </cell>
          <cell r="D738" t="str">
            <v>9O</v>
          </cell>
          <cell r="E738" t="str">
            <v>RX0000000257</v>
          </cell>
          <cell r="F738" t="str">
            <v>$5/$20/$35</v>
          </cell>
          <cell r="G738" t="str">
            <v>$5/$20/$35</v>
          </cell>
          <cell r="H738">
            <v>69.45</v>
          </cell>
          <cell r="I738">
            <v>0.88400000000000001</v>
          </cell>
          <cell r="J738">
            <v>0.88400000000000001</v>
          </cell>
          <cell r="K738">
            <v>0.88400000000000001</v>
          </cell>
          <cell r="L738">
            <v>0.88400000000000001</v>
          </cell>
          <cell r="M738">
            <v>0.88400000000000001</v>
          </cell>
          <cell r="N738">
            <v>0.88400000000000001</v>
          </cell>
          <cell r="O738">
            <v>0.88400000000000001</v>
          </cell>
          <cell r="P738">
            <v>0.88400000000000001</v>
          </cell>
          <cell r="Q738">
            <v>0.88400000000000001</v>
          </cell>
          <cell r="R738">
            <v>0.88400000000000001</v>
          </cell>
          <cell r="S738">
            <v>0.88400000000000001</v>
          </cell>
          <cell r="T738">
            <v>0.88400000000000001</v>
          </cell>
          <cell r="U738">
            <v>0.88400000000000001</v>
          </cell>
          <cell r="V738">
            <v>0.88400000000000001</v>
          </cell>
          <cell r="W738">
            <v>0.88400000000000001</v>
          </cell>
        </row>
        <row r="739">
          <cell r="A739" t="str">
            <v>NH PPO RX0000000258</v>
          </cell>
          <cell r="B739" t="str">
            <v>PPO</v>
          </cell>
          <cell r="C739" t="str">
            <v>NH</v>
          </cell>
          <cell r="D739" t="str">
            <v>9P</v>
          </cell>
          <cell r="E739" t="str">
            <v>RX0000000258</v>
          </cell>
          <cell r="F739" t="str">
            <v>$10/$35/$50</v>
          </cell>
          <cell r="G739" t="str">
            <v>$20/$70/$150</v>
          </cell>
          <cell r="H739">
            <v>52.01</v>
          </cell>
          <cell r="I739">
            <v>0.56299999999999994</v>
          </cell>
          <cell r="J739">
            <v>0.56299999999999994</v>
          </cell>
          <cell r="K739">
            <v>0.56299999999999994</v>
          </cell>
          <cell r="L739">
            <v>0.56299999999999994</v>
          </cell>
          <cell r="M739">
            <v>0.56299999999999994</v>
          </cell>
          <cell r="N739">
            <v>0.56299999999999994</v>
          </cell>
          <cell r="O739">
            <v>0.56299999999999994</v>
          </cell>
          <cell r="P739">
            <v>0.56299999999999994</v>
          </cell>
          <cell r="Q739">
            <v>0.56299999999999994</v>
          </cell>
          <cell r="R739">
            <v>0.56299999999999994</v>
          </cell>
          <cell r="S739">
            <v>0.56299999999999994</v>
          </cell>
          <cell r="T739">
            <v>0.56299999999999994</v>
          </cell>
          <cell r="U739">
            <v>0.56299999999999994</v>
          </cell>
          <cell r="V739">
            <v>0.56299999999999994</v>
          </cell>
          <cell r="W739">
            <v>0.56299999999999994</v>
          </cell>
        </row>
        <row r="740">
          <cell r="A740" t="str">
            <v>NH PPO RX0000000259</v>
          </cell>
          <cell r="B740" t="str">
            <v>PPO</v>
          </cell>
          <cell r="C740" t="str">
            <v>NH</v>
          </cell>
          <cell r="D740" t="str">
            <v>9Q</v>
          </cell>
          <cell r="E740" t="str">
            <v>RX0000000259</v>
          </cell>
          <cell r="F740" t="str">
            <v>$20/$20/$20</v>
          </cell>
          <cell r="G740" t="str">
            <v>$40/$40/$40</v>
          </cell>
          <cell r="H740">
            <v>67.78</v>
          </cell>
          <cell r="I740">
            <v>0.80500000000000005</v>
          </cell>
          <cell r="J740">
            <v>0.80500000000000005</v>
          </cell>
          <cell r="K740">
            <v>0.80500000000000005</v>
          </cell>
          <cell r="L740">
            <v>0.80500000000000005</v>
          </cell>
          <cell r="M740">
            <v>0.80500000000000005</v>
          </cell>
          <cell r="N740">
            <v>0.80500000000000005</v>
          </cell>
          <cell r="O740">
            <v>0.80500000000000005</v>
          </cell>
          <cell r="P740">
            <v>0.80500000000000005</v>
          </cell>
          <cell r="Q740">
            <v>0.80500000000000005</v>
          </cell>
          <cell r="R740">
            <v>0.80500000000000005</v>
          </cell>
          <cell r="S740">
            <v>0.80500000000000005</v>
          </cell>
          <cell r="T740">
            <v>0.80500000000000005</v>
          </cell>
          <cell r="U740">
            <v>0.80500000000000005</v>
          </cell>
          <cell r="V740">
            <v>0.80500000000000005</v>
          </cell>
          <cell r="W740">
            <v>0.80500000000000005</v>
          </cell>
        </row>
        <row r="741">
          <cell r="A741" t="str">
            <v>NH PPO RX0000000260</v>
          </cell>
          <cell r="B741" t="str">
            <v>PPO</v>
          </cell>
          <cell r="C741" t="str">
            <v>NH</v>
          </cell>
          <cell r="D741" t="str">
            <v>9R</v>
          </cell>
          <cell r="E741" t="str">
            <v>RX0000000260</v>
          </cell>
          <cell r="F741" t="str">
            <v>$10/$30/$60</v>
          </cell>
          <cell r="G741" t="str">
            <v>$20/$60/$180</v>
          </cell>
          <cell r="H741">
            <v>59.29</v>
          </cell>
          <cell r="I741">
            <v>0.64800000000000002</v>
          </cell>
          <cell r="J741">
            <v>0.64800000000000002</v>
          </cell>
          <cell r="K741">
            <v>0.64800000000000002</v>
          </cell>
          <cell r="L741">
            <v>0.64800000000000002</v>
          </cell>
          <cell r="M741">
            <v>0.64800000000000002</v>
          </cell>
          <cell r="N741">
            <v>0.64800000000000002</v>
          </cell>
          <cell r="O741">
            <v>0.64800000000000002</v>
          </cell>
          <cell r="P741">
            <v>0.64800000000000002</v>
          </cell>
          <cell r="Q741">
            <v>0.64800000000000002</v>
          </cell>
          <cell r="R741">
            <v>0.64800000000000002</v>
          </cell>
          <cell r="S741">
            <v>0.64800000000000002</v>
          </cell>
          <cell r="T741">
            <v>0.64800000000000002</v>
          </cell>
          <cell r="U741">
            <v>0.64800000000000002</v>
          </cell>
          <cell r="V741">
            <v>0.64800000000000002</v>
          </cell>
          <cell r="W741">
            <v>0.64800000000000002</v>
          </cell>
        </row>
        <row r="742">
          <cell r="A742" t="str">
            <v>NH PPO RX0000000261</v>
          </cell>
          <cell r="B742" t="str">
            <v>PPO</v>
          </cell>
          <cell r="C742" t="str">
            <v>NH</v>
          </cell>
          <cell r="D742" t="str">
            <v>9S</v>
          </cell>
          <cell r="E742" t="str">
            <v>RX0000000261</v>
          </cell>
          <cell r="F742" t="str">
            <v>$15/50%/50%</v>
          </cell>
          <cell r="G742" t="str">
            <v>$30/50%/50%</v>
          </cell>
          <cell r="H742">
            <v>27.68</v>
          </cell>
          <cell r="I742">
            <v>0.313</v>
          </cell>
          <cell r="J742">
            <v>0.313</v>
          </cell>
          <cell r="K742">
            <v>0.313</v>
          </cell>
          <cell r="L742">
            <v>0.313</v>
          </cell>
          <cell r="M742">
            <v>0.313</v>
          </cell>
          <cell r="N742">
            <v>0.313</v>
          </cell>
          <cell r="O742">
            <v>0.313</v>
          </cell>
          <cell r="P742">
            <v>0.313</v>
          </cell>
          <cell r="Q742">
            <v>0.313</v>
          </cell>
          <cell r="R742">
            <v>0.313</v>
          </cell>
          <cell r="S742">
            <v>0.313</v>
          </cell>
          <cell r="T742">
            <v>0.313</v>
          </cell>
          <cell r="U742">
            <v>0.313</v>
          </cell>
          <cell r="V742">
            <v>0.313</v>
          </cell>
          <cell r="W742">
            <v>0.313</v>
          </cell>
        </row>
        <row r="743">
          <cell r="A743" t="str">
            <v>NH PPO RX0000000262</v>
          </cell>
          <cell r="B743" t="str">
            <v>PPO</v>
          </cell>
          <cell r="C743" t="str">
            <v>NH</v>
          </cell>
          <cell r="D743" t="str">
            <v>9T</v>
          </cell>
          <cell r="E743" t="str">
            <v>RX0000000262</v>
          </cell>
          <cell r="F743" t="str">
            <v>$10/$25/$45</v>
          </cell>
          <cell r="G743" t="str">
            <v>$20/$50/$90</v>
          </cell>
          <cell r="H743">
            <v>58.9</v>
          </cell>
          <cell r="I743">
            <v>0.65600000000000003</v>
          </cell>
          <cell r="J743">
            <v>0.65600000000000003</v>
          </cell>
          <cell r="K743">
            <v>0.65600000000000003</v>
          </cell>
          <cell r="L743">
            <v>0.65600000000000003</v>
          </cell>
          <cell r="M743">
            <v>0.65600000000000003</v>
          </cell>
          <cell r="N743">
            <v>0.65600000000000003</v>
          </cell>
          <cell r="O743">
            <v>0.65600000000000003</v>
          </cell>
          <cell r="P743">
            <v>0.65600000000000003</v>
          </cell>
          <cell r="Q743">
            <v>0.65600000000000003</v>
          </cell>
          <cell r="R743">
            <v>0.65600000000000003</v>
          </cell>
          <cell r="S743">
            <v>0.65600000000000003</v>
          </cell>
          <cell r="T743">
            <v>0.65600000000000003</v>
          </cell>
          <cell r="U743">
            <v>0.65600000000000003</v>
          </cell>
          <cell r="V743">
            <v>0.65600000000000003</v>
          </cell>
          <cell r="W743">
            <v>0.65600000000000003</v>
          </cell>
        </row>
        <row r="744">
          <cell r="A744" t="str">
            <v>NH PPO RX0000000263</v>
          </cell>
          <cell r="B744" t="str">
            <v>PPO</v>
          </cell>
          <cell r="C744" t="str">
            <v>NH</v>
          </cell>
          <cell r="D744" t="str">
            <v>9U</v>
          </cell>
          <cell r="E744" t="str">
            <v>RX0000000263</v>
          </cell>
          <cell r="F744" t="str">
            <v>$10/$25/$40</v>
          </cell>
          <cell r="G744" t="str">
            <v>$20/$50/$120</v>
          </cell>
          <cell r="H744">
            <v>55.77</v>
          </cell>
          <cell r="I744">
            <v>0.623</v>
          </cell>
          <cell r="J744">
            <v>0.623</v>
          </cell>
          <cell r="K744">
            <v>0.623</v>
          </cell>
          <cell r="L744">
            <v>0.623</v>
          </cell>
          <cell r="M744">
            <v>0.623</v>
          </cell>
          <cell r="N744">
            <v>0.623</v>
          </cell>
          <cell r="O744">
            <v>0.623</v>
          </cell>
          <cell r="P744">
            <v>0.623</v>
          </cell>
          <cell r="Q744">
            <v>0.623</v>
          </cell>
          <cell r="R744">
            <v>0.623</v>
          </cell>
          <cell r="S744">
            <v>0.623</v>
          </cell>
          <cell r="T744">
            <v>0.623</v>
          </cell>
          <cell r="U744">
            <v>0.623</v>
          </cell>
          <cell r="V744">
            <v>0.623</v>
          </cell>
          <cell r="W744">
            <v>0.623</v>
          </cell>
        </row>
        <row r="745">
          <cell r="A745" t="str">
            <v>NH PPO RX0000000264</v>
          </cell>
          <cell r="B745" t="str">
            <v>PPO</v>
          </cell>
          <cell r="C745" t="str">
            <v>NH</v>
          </cell>
          <cell r="D745" t="str">
            <v>9V</v>
          </cell>
          <cell r="E745" t="str">
            <v>RX0000000264</v>
          </cell>
          <cell r="F745" t="str">
            <v>$10/$25/$40</v>
          </cell>
          <cell r="G745" t="str">
            <v>$20/$50/$120</v>
          </cell>
          <cell r="H745">
            <v>48.76</v>
          </cell>
          <cell r="I745">
            <v>0.55000000000000004</v>
          </cell>
          <cell r="J745">
            <v>0.55000000000000004</v>
          </cell>
          <cell r="K745">
            <v>0.55000000000000004</v>
          </cell>
          <cell r="L745">
            <v>0.55000000000000004</v>
          </cell>
          <cell r="M745">
            <v>0.55000000000000004</v>
          </cell>
          <cell r="N745">
            <v>0.55000000000000004</v>
          </cell>
          <cell r="O745">
            <v>0.55000000000000004</v>
          </cell>
          <cell r="P745">
            <v>0.55000000000000004</v>
          </cell>
          <cell r="Q745">
            <v>0.55000000000000004</v>
          </cell>
          <cell r="R745">
            <v>0.55000000000000004</v>
          </cell>
          <cell r="S745">
            <v>0.55000000000000004</v>
          </cell>
          <cell r="T745">
            <v>0.55000000000000004</v>
          </cell>
          <cell r="U745">
            <v>0.55000000000000004</v>
          </cell>
          <cell r="V745">
            <v>0.55000000000000004</v>
          </cell>
          <cell r="W745">
            <v>0.55000000000000004</v>
          </cell>
        </row>
        <row r="746">
          <cell r="A746" t="str">
            <v>NH PPO RX0000000265</v>
          </cell>
          <cell r="B746" t="str">
            <v>PPO</v>
          </cell>
          <cell r="C746" t="str">
            <v>NH</v>
          </cell>
          <cell r="D746" t="str">
            <v>9W</v>
          </cell>
          <cell r="E746" t="str">
            <v>RX0000000265</v>
          </cell>
          <cell r="F746" t="str">
            <v>$10/$35/$50</v>
          </cell>
          <cell r="G746" t="str">
            <v>$20/$70/$150</v>
          </cell>
          <cell r="H746">
            <v>45.52</v>
          </cell>
          <cell r="I746">
            <v>0.50900000000000001</v>
          </cell>
          <cell r="J746">
            <v>0.50900000000000001</v>
          </cell>
          <cell r="K746">
            <v>0.50900000000000001</v>
          </cell>
          <cell r="L746">
            <v>0.50900000000000001</v>
          </cell>
          <cell r="M746">
            <v>0.50900000000000001</v>
          </cell>
          <cell r="N746">
            <v>0.50900000000000001</v>
          </cell>
          <cell r="O746">
            <v>0.50900000000000001</v>
          </cell>
          <cell r="P746">
            <v>0.50900000000000001</v>
          </cell>
          <cell r="Q746">
            <v>0.50900000000000001</v>
          </cell>
          <cell r="R746">
            <v>0.50900000000000001</v>
          </cell>
          <cell r="S746">
            <v>0.50900000000000001</v>
          </cell>
          <cell r="T746">
            <v>0.50900000000000001</v>
          </cell>
          <cell r="U746">
            <v>0.50900000000000001</v>
          </cell>
          <cell r="V746">
            <v>0.50900000000000001</v>
          </cell>
          <cell r="W746">
            <v>0.50900000000000001</v>
          </cell>
        </row>
        <row r="747">
          <cell r="A747" t="str">
            <v>NH PPO RX0000000266</v>
          </cell>
          <cell r="B747" t="str">
            <v>PPO</v>
          </cell>
          <cell r="C747" t="str">
            <v>NH</v>
          </cell>
          <cell r="D747" t="str">
            <v>9X</v>
          </cell>
          <cell r="E747" t="str">
            <v>RX0000000266</v>
          </cell>
          <cell r="F747" t="str">
            <v>$10/$25/$40</v>
          </cell>
          <cell r="G747" t="str">
            <v>$20/$50/$120</v>
          </cell>
          <cell r="H747">
            <v>55.77</v>
          </cell>
          <cell r="I747">
            <v>0.623</v>
          </cell>
          <cell r="J747">
            <v>0.623</v>
          </cell>
          <cell r="K747">
            <v>0.623</v>
          </cell>
          <cell r="L747">
            <v>0.623</v>
          </cell>
          <cell r="M747">
            <v>0.623</v>
          </cell>
          <cell r="N747">
            <v>0.623</v>
          </cell>
          <cell r="O747">
            <v>0.623</v>
          </cell>
          <cell r="P747">
            <v>0.623</v>
          </cell>
          <cell r="Q747">
            <v>0.623</v>
          </cell>
          <cell r="R747">
            <v>0.623</v>
          </cell>
          <cell r="S747">
            <v>0.623</v>
          </cell>
          <cell r="T747">
            <v>0.623</v>
          </cell>
          <cell r="U747">
            <v>0.623</v>
          </cell>
          <cell r="V747">
            <v>0.623</v>
          </cell>
          <cell r="W747">
            <v>0.623</v>
          </cell>
        </row>
        <row r="748">
          <cell r="A748" t="str">
            <v>NH PPO RX0000000271</v>
          </cell>
          <cell r="B748" t="str">
            <v>PPO</v>
          </cell>
          <cell r="C748" t="str">
            <v>NH</v>
          </cell>
          <cell r="D748" t="str">
            <v>A3</v>
          </cell>
          <cell r="E748" t="str">
            <v>RX0000000271</v>
          </cell>
          <cell r="F748" t="str">
            <v>$5/$10/$25</v>
          </cell>
          <cell r="G748" t="str">
            <v>$10/$20/$75</v>
          </cell>
          <cell r="H748">
            <v>77.099999999999994</v>
          </cell>
          <cell r="I748">
            <v>1</v>
          </cell>
          <cell r="J748">
            <v>1</v>
          </cell>
          <cell r="K748">
            <v>1</v>
          </cell>
          <cell r="L748">
            <v>1</v>
          </cell>
          <cell r="M748">
            <v>1</v>
          </cell>
          <cell r="N748">
            <v>1</v>
          </cell>
          <cell r="O748">
            <v>1</v>
          </cell>
          <cell r="P748">
            <v>1</v>
          </cell>
          <cell r="Q748">
            <v>1</v>
          </cell>
          <cell r="R748">
            <v>1</v>
          </cell>
          <cell r="S748">
            <v>1</v>
          </cell>
          <cell r="T748">
            <v>1</v>
          </cell>
          <cell r="U748">
            <v>1</v>
          </cell>
          <cell r="V748">
            <v>1</v>
          </cell>
          <cell r="W748">
            <v>1</v>
          </cell>
        </row>
        <row r="749">
          <cell r="A749" t="str">
            <v>NH PPO RX0000000276</v>
          </cell>
          <cell r="B749" t="str">
            <v>PPO</v>
          </cell>
          <cell r="C749" t="str">
            <v>NH</v>
          </cell>
          <cell r="D749" t="str">
            <v>B3</v>
          </cell>
          <cell r="E749" t="str">
            <v>RX0000000276</v>
          </cell>
          <cell r="F749" t="str">
            <v>$10/$15/$30</v>
          </cell>
          <cell r="G749" t="str">
            <v>$20/$30/$90</v>
          </cell>
          <cell r="H749">
            <v>69.209999999999994</v>
          </cell>
          <cell r="I749">
            <v>0.84799999999999998</v>
          </cell>
          <cell r="J749">
            <v>0.84799999999999998</v>
          </cell>
          <cell r="K749">
            <v>0.84799999999999998</v>
          </cell>
          <cell r="L749">
            <v>0.84799999999999998</v>
          </cell>
          <cell r="M749">
            <v>0.84799999999999998</v>
          </cell>
          <cell r="N749">
            <v>0.84799999999999998</v>
          </cell>
          <cell r="O749">
            <v>0.84799999999999998</v>
          </cell>
          <cell r="P749">
            <v>0.84799999999999998</v>
          </cell>
          <cell r="Q749">
            <v>0.84799999999999998</v>
          </cell>
          <cell r="R749">
            <v>0.84799999999999998</v>
          </cell>
          <cell r="S749">
            <v>0.84799999999999998</v>
          </cell>
          <cell r="T749">
            <v>0.84799999999999998</v>
          </cell>
          <cell r="U749">
            <v>0.84799999999999998</v>
          </cell>
          <cell r="V749">
            <v>0.84799999999999998</v>
          </cell>
          <cell r="W749">
            <v>0.84799999999999998</v>
          </cell>
        </row>
        <row r="750">
          <cell r="A750" t="str">
            <v>NH PPO RX0000000280</v>
          </cell>
          <cell r="B750" t="str">
            <v>PPO</v>
          </cell>
          <cell r="C750" t="str">
            <v>NH</v>
          </cell>
          <cell r="D750" t="str">
            <v>C3</v>
          </cell>
          <cell r="E750" t="str">
            <v>RX0000000280</v>
          </cell>
          <cell r="F750" t="str">
            <v>$10/$25/$40</v>
          </cell>
          <cell r="G750" t="str">
            <v>$20/$50/$120</v>
          </cell>
          <cell r="H750">
            <v>63.65</v>
          </cell>
          <cell r="I750">
            <v>0.72</v>
          </cell>
          <cell r="J750">
            <v>0.72</v>
          </cell>
          <cell r="K750">
            <v>0.72</v>
          </cell>
          <cell r="L750">
            <v>0.72</v>
          </cell>
          <cell r="M750">
            <v>0.72</v>
          </cell>
          <cell r="N750">
            <v>0.72</v>
          </cell>
          <cell r="O750">
            <v>0.72</v>
          </cell>
          <cell r="P750">
            <v>0.72</v>
          </cell>
          <cell r="Q750">
            <v>0.72</v>
          </cell>
          <cell r="R750">
            <v>0.72</v>
          </cell>
          <cell r="S750">
            <v>0.72</v>
          </cell>
          <cell r="T750">
            <v>0.72</v>
          </cell>
          <cell r="U750">
            <v>0.72</v>
          </cell>
          <cell r="V750">
            <v>0.72</v>
          </cell>
          <cell r="W750">
            <v>0.72</v>
          </cell>
        </row>
        <row r="751">
          <cell r="A751" t="str">
            <v>NH PPO RX0000000300</v>
          </cell>
          <cell r="B751" t="str">
            <v>PPO</v>
          </cell>
          <cell r="C751" t="str">
            <v>NH</v>
          </cell>
          <cell r="D751" t="str">
            <v>E4</v>
          </cell>
          <cell r="E751" t="str">
            <v>RX0000000300</v>
          </cell>
          <cell r="F751" t="str">
            <v>$5/$15/$35</v>
          </cell>
          <cell r="G751" t="str">
            <v>$10/$30/$105</v>
          </cell>
          <cell r="H751">
            <v>73.27</v>
          </cell>
          <cell r="I751">
            <v>0.91600000000000004</v>
          </cell>
          <cell r="J751">
            <v>0.91600000000000004</v>
          </cell>
          <cell r="K751">
            <v>0.91600000000000004</v>
          </cell>
          <cell r="L751">
            <v>0.91600000000000004</v>
          </cell>
          <cell r="M751">
            <v>0.91600000000000004</v>
          </cell>
          <cell r="N751">
            <v>0.91600000000000004</v>
          </cell>
          <cell r="O751">
            <v>0.91600000000000004</v>
          </cell>
          <cell r="P751">
            <v>0.91600000000000004</v>
          </cell>
          <cell r="Q751">
            <v>0.91600000000000004</v>
          </cell>
          <cell r="R751">
            <v>0.91600000000000004</v>
          </cell>
          <cell r="S751">
            <v>0.91600000000000004</v>
          </cell>
          <cell r="T751">
            <v>0.91600000000000004</v>
          </cell>
          <cell r="U751">
            <v>0.91600000000000004</v>
          </cell>
          <cell r="V751">
            <v>0.91600000000000004</v>
          </cell>
          <cell r="W751">
            <v>0.91600000000000004</v>
          </cell>
        </row>
        <row r="752">
          <cell r="A752" t="str">
            <v>NH PPO RX0000000304</v>
          </cell>
          <cell r="B752" t="str">
            <v>PPO</v>
          </cell>
          <cell r="C752" t="str">
            <v>NH</v>
          </cell>
          <cell r="D752" t="str">
            <v>E8</v>
          </cell>
          <cell r="E752" t="str">
            <v>RX0000000304</v>
          </cell>
          <cell r="F752" t="str">
            <v>$10/$20/$40</v>
          </cell>
          <cell r="G752" t="str">
            <v>$20/$40/$120</v>
          </cell>
          <cell r="H752">
            <v>65.739999999999995</v>
          </cell>
          <cell r="I752">
            <v>0.76800000000000002</v>
          </cell>
          <cell r="J752">
            <v>0.76800000000000002</v>
          </cell>
          <cell r="K752">
            <v>0.76800000000000002</v>
          </cell>
          <cell r="L752">
            <v>0.76800000000000002</v>
          </cell>
          <cell r="M752">
            <v>0.76800000000000002</v>
          </cell>
          <cell r="N752">
            <v>0.76800000000000002</v>
          </cell>
          <cell r="O752">
            <v>0.76800000000000002</v>
          </cell>
          <cell r="P752">
            <v>0.76800000000000002</v>
          </cell>
          <cell r="Q752">
            <v>0.76800000000000002</v>
          </cell>
          <cell r="R752">
            <v>0.76800000000000002</v>
          </cell>
          <cell r="S752">
            <v>0.76800000000000002</v>
          </cell>
          <cell r="T752">
            <v>0.76800000000000002</v>
          </cell>
          <cell r="U752">
            <v>0.76800000000000002</v>
          </cell>
          <cell r="V752">
            <v>0.76800000000000002</v>
          </cell>
          <cell r="W752">
            <v>0.76800000000000002</v>
          </cell>
        </row>
        <row r="753">
          <cell r="A753" t="str">
            <v>NH PPO RX0000000306</v>
          </cell>
          <cell r="B753" t="str">
            <v>PPO</v>
          </cell>
          <cell r="C753" t="str">
            <v>NH</v>
          </cell>
          <cell r="D753" t="str">
            <v>EA</v>
          </cell>
          <cell r="E753" t="str">
            <v>RX0000000306</v>
          </cell>
          <cell r="F753" t="str">
            <v>5/20/30/50</v>
          </cell>
          <cell r="G753" t="str">
            <v>10/40/60/150</v>
          </cell>
          <cell r="H753">
            <v>53.74</v>
          </cell>
          <cell r="I753">
            <v>0.59799999999999998</v>
          </cell>
          <cell r="J753">
            <v>0.59799999999999998</v>
          </cell>
          <cell r="K753">
            <v>0.59799999999999998</v>
          </cell>
          <cell r="L753">
            <v>0.59799999999999998</v>
          </cell>
          <cell r="M753">
            <v>0.59799999999999998</v>
          </cell>
          <cell r="N753">
            <v>0.59799999999999998</v>
          </cell>
          <cell r="O753">
            <v>0.59799999999999998</v>
          </cell>
          <cell r="P753"/>
          <cell r="Q753"/>
          <cell r="R753"/>
          <cell r="S753"/>
          <cell r="T753"/>
          <cell r="U753"/>
          <cell r="V753"/>
          <cell r="W753"/>
        </row>
        <row r="754">
          <cell r="A754" t="str">
            <v>NH PPO RX0000000307</v>
          </cell>
          <cell r="B754" t="str">
            <v>PPO</v>
          </cell>
          <cell r="C754" t="str">
            <v>NH</v>
          </cell>
          <cell r="D754" t="str">
            <v>EB</v>
          </cell>
          <cell r="E754" t="str">
            <v>RX0000000307</v>
          </cell>
          <cell r="F754" t="str">
            <v>5/15/30/50</v>
          </cell>
          <cell r="G754" t="str">
            <v>10/30/60/150</v>
          </cell>
          <cell r="H754">
            <v>56.35</v>
          </cell>
          <cell r="I754">
            <v>0.623</v>
          </cell>
          <cell r="J754">
            <v>0.623</v>
          </cell>
          <cell r="K754">
            <v>0.623</v>
          </cell>
          <cell r="L754">
            <v>0.623</v>
          </cell>
          <cell r="M754">
            <v>0.623</v>
          </cell>
          <cell r="N754">
            <v>0.623</v>
          </cell>
          <cell r="O754">
            <v>0.623</v>
          </cell>
          <cell r="P754"/>
          <cell r="Q754"/>
          <cell r="R754"/>
          <cell r="S754"/>
          <cell r="T754"/>
          <cell r="U754"/>
          <cell r="V754"/>
          <cell r="W754"/>
        </row>
        <row r="755">
          <cell r="A755" t="str">
            <v>NH PPO RX0000000308</v>
          </cell>
          <cell r="B755" t="str">
            <v>PPO</v>
          </cell>
          <cell r="C755" t="str">
            <v>NH</v>
          </cell>
          <cell r="D755" t="str">
            <v>EC</v>
          </cell>
          <cell r="E755" t="str">
            <v>RX0000000308</v>
          </cell>
          <cell r="F755" t="str">
            <v>5/15/35/50</v>
          </cell>
          <cell r="G755" t="str">
            <v>10/30/70/150</v>
          </cell>
          <cell r="H755">
            <v>54.66</v>
          </cell>
          <cell r="I755">
            <v>0.59399999999999997</v>
          </cell>
          <cell r="J755">
            <v>0.59399999999999997</v>
          </cell>
          <cell r="K755">
            <v>0.59399999999999997</v>
          </cell>
          <cell r="L755">
            <v>0.59399999999999997</v>
          </cell>
          <cell r="M755">
            <v>0.59399999999999997</v>
          </cell>
          <cell r="N755">
            <v>0.59399999999999997</v>
          </cell>
          <cell r="O755">
            <v>0.59399999999999997</v>
          </cell>
          <cell r="P755"/>
          <cell r="Q755"/>
          <cell r="R755"/>
          <cell r="S755"/>
          <cell r="T755"/>
          <cell r="U755"/>
          <cell r="V755"/>
          <cell r="W755"/>
        </row>
        <row r="756">
          <cell r="A756" t="str">
            <v>NH PPO RX0000000309</v>
          </cell>
          <cell r="B756" t="str">
            <v>PPO</v>
          </cell>
          <cell r="C756" t="str">
            <v>NH</v>
          </cell>
          <cell r="D756" t="str">
            <v>ED</v>
          </cell>
          <cell r="E756" t="str">
            <v>RX0000000309</v>
          </cell>
          <cell r="F756" t="str">
            <v>5/15/25/40</v>
          </cell>
          <cell r="G756" t="str">
            <v>10/30/50/120</v>
          </cell>
          <cell r="H756">
            <v>59.38</v>
          </cell>
          <cell r="I756">
            <v>0.67300000000000004</v>
          </cell>
          <cell r="J756">
            <v>0.67300000000000004</v>
          </cell>
          <cell r="K756">
            <v>0.67300000000000004</v>
          </cell>
          <cell r="L756">
            <v>0.67300000000000004</v>
          </cell>
          <cell r="M756">
            <v>0.67300000000000004</v>
          </cell>
          <cell r="N756">
            <v>0.67300000000000004</v>
          </cell>
          <cell r="O756">
            <v>0.67300000000000004</v>
          </cell>
          <cell r="P756"/>
          <cell r="Q756"/>
          <cell r="R756"/>
          <cell r="S756"/>
          <cell r="T756"/>
          <cell r="U756"/>
          <cell r="V756"/>
          <cell r="W756"/>
        </row>
        <row r="757">
          <cell r="A757" t="str">
            <v>NH PPO RX0000000310</v>
          </cell>
          <cell r="B757" t="str">
            <v>PPO</v>
          </cell>
          <cell r="C757" t="str">
            <v>NH</v>
          </cell>
          <cell r="D757" t="str">
            <v>EE</v>
          </cell>
          <cell r="E757" t="str">
            <v>RX0000000310</v>
          </cell>
          <cell r="F757" t="str">
            <v>5/20/30/50 - 250/500 deductible</v>
          </cell>
          <cell r="G757" t="str">
            <v>10/40/60/150</v>
          </cell>
          <cell r="H757">
            <v>44.55</v>
          </cell>
          <cell r="I757">
            <v>0.50700000000000001</v>
          </cell>
          <cell r="J757">
            <v>0.50700000000000001</v>
          </cell>
          <cell r="K757">
            <v>0.50700000000000001</v>
          </cell>
          <cell r="L757">
            <v>0.50700000000000001</v>
          </cell>
          <cell r="M757">
            <v>0.50700000000000001</v>
          </cell>
          <cell r="N757">
            <v>0.50700000000000001</v>
          </cell>
          <cell r="O757">
            <v>0.50700000000000001</v>
          </cell>
          <cell r="P757"/>
          <cell r="Q757"/>
          <cell r="R757"/>
          <cell r="S757"/>
          <cell r="T757"/>
          <cell r="U757"/>
          <cell r="V757"/>
          <cell r="W757"/>
        </row>
        <row r="758">
          <cell r="A758" t="str">
            <v>NH PPO RX0000000311</v>
          </cell>
          <cell r="B758" t="str">
            <v>PPO</v>
          </cell>
          <cell r="C758" t="str">
            <v>NH</v>
          </cell>
          <cell r="D758" t="str">
            <v>EF</v>
          </cell>
          <cell r="E758" t="str">
            <v>RX0000000311</v>
          </cell>
          <cell r="F758" t="str">
            <v>5/20/30/50</v>
          </cell>
          <cell r="G758" t="str">
            <v>15/60/90/150</v>
          </cell>
          <cell r="H758">
            <v>53.83</v>
          </cell>
          <cell r="I758">
            <v>0.59599999999999997</v>
          </cell>
          <cell r="J758">
            <v>0.59599999999999997</v>
          </cell>
          <cell r="K758">
            <v>0.59599999999999997</v>
          </cell>
          <cell r="L758">
            <v>0.59599999999999997</v>
          </cell>
          <cell r="M758">
            <v>0.59599999999999997</v>
          </cell>
          <cell r="N758">
            <v>0.59599999999999997</v>
          </cell>
          <cell r="O758">
            <v>0.59599999999999997</v>
          </cell>
          <cell r="P758"/>
          <cell r="Q758"/>
          <cell r="R758"/>
          <cell r="S758"/>
          <cell r="T758"/>
          <cell r="U758"/>
          <cell r="V758"/>
          <cell r="W758"/>
        </row>
        <row r="759">
          <cell r="A759" t="str">
            <v>NH PPO RX0000000312</v>
          </cell>
          <cell r="B759" t="str">
            <v>PPO</v>
          </cell>
          <cell r="C759" t="str">
            <v>NH</v>
          </cell>
          <cell r="D759" t="str">
            <v>EG</v>
          </cell>
          <cell r="E759" t="str">
            <v>RX0000000312</v>
          </cell>
          <cell r="F759" t="str">
            <v>5/15/30/45</v>
          </cell>
          <cell r="G759" t="str">
            <v>10/30/60/135</v>
          </cell>
          <cell r="H759">
            <v>56.87</v>
          </cell>
          <cell r="I759">
            <v>0.622</v>
          </cell>
          <cell r="J759">
            <v>0.622</v>
          </cell>
          <cell r="K759">
            <v>0.622</v>
          </cell>
          <cell r="L759">
            <v>0.622</v>
          </cell>
          <cell r="M759">
            <v>0.622</v>
          </cell>
          <cell r="N759">
            <v>0.622</v>
          </cell>
          <cell r="O759">
            <v>0.622</v>
          </cell>
          <cell r="P759"/>
          <cell r="Q759"/>
          <cell r="R759"/>
          <cell r="S759"/>
          <cell r="T759"/>
          <cell r="U759"/>
          <cell r="V759"/>
          <cell r="W759"/>
        </row>
        <row r="760">
          <cell r="A760" t="str">
            <v>NH PPO RX0000000313</v>
          </cell>
          <cell r="B760" t="str">
            <v>PPO</v>
          </cell>
          <cell r="C760" t="str">
            <v>NH</v>
          </cell>
          <cell r="D760" t="str">
            <v>EH</v>
          </cell>
          <cell r="E760" t="str">
            <v>RX0000000313</v>
          </cell>
          <cell r="F760" t="str">
            <v>5/20/50%/50%</v>
          </cell>
          <cell r="G760" t="str">
            <v>10/40/50%/50%</v>
          </cell>
          <cell r="H760">
            <v>28.06</v>
          </cell>
          <cell r="I760">
            <v>0.32400000000000001</v>
          </cell>
          <cell r="J760">
            <v>0.32400000000000001</v>
          </cell>
          <cell r="K760">
            <v>0.32400000000000001</v>
          </cell>
          <cell r="L760">
            <v>0.32400000000000001</v>
          </cell>
          <cell r="M760">
            <v>0.32400000000000001</v>
          </cell>
          <cell r="N760">
            <v>0.32400000000000001</v>
          </cell>
          <cell r="O760">
            <v>0.32400000000000001</v>
          </cell>
          <cell r="P760"/>
          <cell r="Q760"/>
          <cell r="R760"/>
          <cell r="S760"/>
          <cell r="T760"/>
          <cell r="U760"/>
          <cell r="V760"/>
          <cell r="W760"/>
        </row>
        <row r="761">
          <cell r="A761" t="str">
            <v>NH PPO RX0000000314</v>
          </cell>
          <cell r="B761" t="str">
            <v>PPO</v>
          </cell>
          <cell r="C761" t="str">
            <v>NH</v>
          </cell>
          <cell r="D761" t="str">
            <v>EI</v>
          </cell>
          <cell r="E761" t="str">
            <v>RX0000000314</v>
          </cell>
          <cell r="F761" t="str">
            <v>5/20/50%/50% - 250/500 deductible</v>
          </cell>
          <cell r="G761" t="str">
            <v>10/40/50%/50%</v>
          </cell>
          <cell r="H761">
            <v>25.67</v>
          </cell>
          <cell r="I761">
            <v>0.28999999999999998</v>
          </cell>
          <cell r="J761">
            <v>0.28999999999999998</v>
          </cell>
          <cell r="K761">
            <v>0.28999999999999998</v>
          </cell>
          <cell r="L761">
            <v>0.28999999999999998</v>
          </cell>
          <cell r="M761">
            <v>0.28999999999999998</v>
          </cell>
          <cell r="N761">
            <v>0.28999999999999998</v>
          </cell>
          <cell r="O761">
            <v>0.28999999999999998</v>
          </cell>
          <cell r="P761"/>
          <cell r="Q761"/>
          <cell r="R761"/>
          <cell r="S761"/>
          <cell r="T761"/>
          <cell r="U761"/>
          <cell r="V761"/>
          <cell r="W761"/>
        </row>
        <row r="762">
          <cell r="A762" t="str">
            <v>NH PPO RX0000000315</v>
          </cell>
          <cell r="B762" t="str">
            <v>PPO</v>
          </cell>
          <cell r="C762" t="str">
            <v>NH</v>
          </cell>
          <cell r="D762" t="str">
            <v>EJ</v>
          </cell>
          <cell r="E762" t="str">
            <v>RX0000000315</v>
          </cell>
          <cell r="F762" t="str">
            <v>5/15/25/40 - 250/500 deductible</v>
          </cell>
          <cell r="G762" t="str">
            <v>10/30/50/120</v>
          </cell>
          <cell r="H762">
            <v>45.76</v>
          </cell>
          <cell r="I762">
            <v>0.51600000000000001</v>
          </cell>
          <cell r="J762">
            <v>0.51600000000000001</v>
          </cell>
          <cell r="K762">
            <v>0.51600000000000001</v>
          </cell>
          <cell r="L762">
            <v>0.51600000000000001</v>
          </cell>
          <cell r="M762">
            <v>0.51600000000000001</v>
          </cell>
          <cell r="N762">
            <v>0.51600000000000001</v>
          </cell>
          <cell r="O762">
            <v>0.51600000000000001</v>
          </cell>
          <cell r="P762"/>
          <cell r="Q762"/>
          <cell r="R762"/>
          <cell r="S762"/>
          <cell r="T762"/>
          <cell r="U762"/>
          <cell r="V762"/>
          <cell r="W762"/>
        </row>
        <row r="763">
          <cell r="A763" t="str">
            <v>NH PPO RX0000000316</v>
          </cell>
          <cell r="B763" t="str">
            <v>PPO</v>
          </cell>
          <cell r="C763" t="str">
            <v>NH</v>
          </cell>
          <cell r="D763" t="str">
            <v>EK</v>
          </cell>
          <cell r="E763" t="str">
            <v>RX0000000316</v>
          </cell>
          <cell r="F763" t="str">
            <v>5/15/35/50 - 250/500 deductible</v>
          </cell>
          <cell r="G763" t="str">
            <v>10/30/70/150</v>
          </cell>
          <cell r="H763">
            <v>42.78</v>
          </cell>
          <cell r="I763">
            <v>0.47799999999999998</v>
          </cell>
          <cell r="J763">
            <v>0.47799999999999998</v>
          </cell>
          <cell r="K763">
            <v>0.47799999999999998</v>
          </cell>
          <cell r="L763">
            <v>0.47799999999999998</v>
          </cell>
          <cell r="M763">
            <v>0.47799999999999998</v>
          </cell>
          <cell r="N763">
            <v>0.47799999999999998</v>
          </cell>
          <cell r="O763">
            <v>0.47799999999999998</v>
          </cell>
          <cell r="P763"/>
          <cell r="Q763"/>
          <cell r="R763"/>
          <cell r="S763"/>
          <cell r="T763"/>
          <cell r="U763"/>
          <cell r="V763"/>
          <cell r="W763"/>
        </row>
        <row r="764">
          <cell r="A764" t="str">
            <v>NH PPO RX0000000317</v>
          </cell>
          <cell r="B764" t="str">
            <v>PPO</v>
          </cell>
          <cell r="C764" t="str">
            <v>NH</v>
          </cell>
          <cell r="D764" t="str">
            <v>EL</v>
          </cell>
          <cell r="E764" t="str">
            <v>RX0000000317</v>
          </cell>
          <cell r="F764" t="str">
            <v>5/25/35/50</v>
          </cell>
          <cell r="G764" t="str">
            <v>10/50/70/150</v>
          </cell>
          <cell r="H764">
            <v>49.65</v>
          </cell>
          <cell r="I764">
            <v>0.55100000000000005</v>
          </cell>
          <cell r="J764">
            <v>0.55100000000000005</v>
          </cell>
          <cell r="K764">
            <v>0.55100000000000005</v>
          </cell>
          <cell r="L764">
            <v>0.55100000000000005</v>
          </cell>
          <cell r="M764">
            <v>0.55100000000000005</v>
          </cell>
          <cell r="N764">
            <v>0.55100000000000005</v>
          </cell>
          <cell r="O764">
            <v>0.55100000000000005</v>
          </cell>
          <cell r="P764"/>
          <cell r="Q764"/>
          <cell r="R764"/>
          <cell r="S764"/>
          <cell r="T764"/>
          <cell r="U764"/>
          <cell r="V764"/>
          <cell r="W764"/>
        </row>
        <row r="765">
          <cell r="A765" t="str">
            <v>NH PPO RX0000000318</v>
          </cell>
          <cell r="B765" t="str">
            <v>PPO</v>
          </cell>
          <cell r="C765" t="str">
            <v>NH</v>
          </cell>
          <cell r="D765" t="str">
            <v>EM</v>
          </cell>
          <cell r="E765" t="str">
            <v>RX0000000318</v>
          </cell>
          <cell r="F765" t="str">
            <v>5/15/20/35</v>
          </cell>
          <cell r="G765" t="str">
            <v>15/45/60/105</v>
          </cell>
          <cell r="H765">
            <v>62.04</v>
          </cell>
          <cell r="I765">
            <v>0.71199999999999997</v>
          </cell>
          <cell r="J765">
            <v>0.71199999999999997</v>
          </cell>
          <cell r="K765">
            <v>0.71199999999999997</v>
          </cell>
          <cell r="L765">
            <v>0.71199999999999997</v>
          </cell>
          <cell r="M765">
            <v>0.71199999999999997</v>
          </cell>
          <cell r="N765">
            <v>0.71199999999999997</v>
          </cell>
          <cell r="O765">
            <v>0.71199999999999997</v>
          </cell>
          <cell r="P765"/>
          <cell r="Q765"/>
          <cell r="R765"/>
          <cell r="S765"/>
          <cell r="T765"/>
          <cell r="U765"/>
          <cell r="V765"/>
          <cell r="W765"/>
        </row>
        <row r="766">
          <cell r="A766" t="str">
            <v>NH PPO RX0000000319</v>
          </cell>
          <cell r="B766" t="str">
            <v>PPO</v>
          </cell>
          <cell r="C766" t="str">
            <v>NH</v>
          </cell>
          <cell r="D766" t="str">
            <v>EN</v>
          </cell>
          <cell r="E766" t="str">
            <v>RX0000000319</v>
          </cell>
          <cell r="F766" t="str">
            <v>5/15/25/40</v>
          </cell>
          <cell r="G766" t="str">
            <v>15/45/75/120</v>
          </cell>
          <cell r="H766">
            <v>59.43</v>
          </cell>
          <cell r="I766">
            <v>0.66700000000000004</v>
          </cell>
          <cell r="J766">
            <v>0.66700000000000004</v>
          </cell>
          <cell r="K766">
            <v>0.66700000000000004</v>
          </cell>
          <cell r="L766">
            <v>0.66700000000000004</v>
          </cell>
          <cell r="M766">
            <v>0.66700000000000004</v>
          </cell>
          <cell r="N766">
            <v>0.66700000000000004</v>
          </cell>
          <cell r="O766">
            <v>0.66700000000000004</v>
          </cell>
          <cell r="P766"/>
          <cell r="Q766"/>
          <cell r="R766"/>
          <cell r="S766"/>
          <cell r="T766"/>
          <cell r="U766"/>
          <cell r="V766"/>
          <cell r="W766"/>
        </row>
        <row r="767">
          <cell r="A767" t="str">
            <v>NH PPO RX0000000321</v>
          </cell>
          <cell r="B767" t="str">
            <v>PPO</v>
          </cell>
          <cell r="C767" t="str">
            <v>NH</v>
          </cell>
          <cell r="D767" t="str">
            <v>EP</v>
          </cell>
          <cell r="E767" t="str">
            <v>RX0000000321</v>
          </cell>
          <cell r="F767" t="str">
            <v>5/15/25/40</v>
          </cell>
          <cell r="G767" t="str">
            <v>10/30/50/120</v>
          </cell>
          <cell r="H767" t="str">
            <v>HDHP</v>
          </cell>
          <cell r="I767">
            <v>0.40100000000000002</v>
          </cell>
          <cell r="J767">
            <v>0.40100000000000002</v>
          </cell>
          <cell r="K767">
            <v>0.40100000000000002</v>
          </cell>
          <cell r="L767">
            <v>0.40100000000000002</v>
          </cell>
          <cell r="M767">
            <v>0.40100000000000002</v>
          </cell>
          <cell r="N767">
            <v>0.40100000000000002</v>
          </cell>
          <cell r="O767">
            <v>0.40100000000000002</v>
          </cell>
          <cell r="P767"/>
          <cell r="Q767"/>
          <cell r="R767"/>
          <cell r="S767"/>
          <cell r="T767"/>
          <cell r="U767"/>
          <cell r="V767"/>
          <cell r="W767"/>
        </row>
        <row r="768">
          <cell r="A768" t="str">
            <v>NH PPO RX0000000323</v>
          </cell>
          <cell r="B768" t="str">
            <v>PPO</v>
          </cell>
          <cell r="C768" t="str">
            <v>NH</v>
          </cell>
          <cell r="D768" t="str">
            <v>ER</v>
          </cell>
          <cell r="E768" t="str">
            <v>RX0000000323</v>
          </cell>
          <cell r="F768" t="str">
            <v>5/15/25/40</v>
          </cell>
          <cell r="G768" t="str">
            <v>10/30/50/120</v>
          </cell>
          <cell r="H768" t="str">
            <v>HDHP</v>
          </cell>
          <cell r="I768">
            <v>0.34200000000000003</v>
          </cell>
          <cell r="J768">
            <v>0.34200000000000003</v>
          </cell>
          <cell r="K768">
            <v>0.34200000000000003</v>
          </cell>
          <cell r="L768">
            <v>0.34200000000000003</v>
          </cell>
          <cell r="M768">
            <v>0.34200000000000003</v>
          </cell>
          <cell r="N768">
            <v>0.34200000000000003</v>
          </cell>
          <cell r="O768">
            <v>0.34200000000000003</v>
          </cell>
          <cell r="P768"/>
          <cell r="Q768"/>
          <cell r="R768"/>
          <cell r="S768"/>
          <cell r="T768"/>
          <cell r="U768"/>
          <cell r="V768"/>
          <cell r="W768"/>
        </row>
        <row r="769">
          <cell r="A769" t="str">
            <v>NH PPO RX0000000325</v>
          </cell>
          <cell r="B769" t="str">
            <v>PPO</v>
          </cell>
          <cell r="C769" t="str">
            <v>NH</v>
          </cell>
          <cell r="D769" t="str">
            <v>ET</v>
          </cell>
          <cell r="E769" t="str">
            <v>RX0000000325</v>
          </cell>
          <cell r="F769" t="str">
            <v>5/15/25/40</v>
          </cell>
          <cell r="G769" t="str">
            <v>10/30/50/120</v>
          </cell>
          <cell r="H769" t="str">
            <v>HDHP</v>
          </cell>
          <cell r="I769">
            <v>0.29799999999999999</v>
          </cell>
          <cell r="J769">
            <v>0.29799999999999999</v>
          </cell>
          <cell r="K769">
            <v>0.29799999999999999</v>
          </cell>
          <cell r="L769">
            <v>0.29799999999999999</v>
          </cell>
          <cell r="M769">
            <v>0.29799999999999999</v>
          </cell>
          <cell r="N769">
            <v>0.29799999999999999</v>
          </cell>
          <cell r="O769">
            <v>0.29799999999999999</v>
          </cell>
          <cell r="P769"/>
          <cell r="Q769"/>
          <cell r="R769"/>
          <cell r="S769"/>
          <cell r="T769"/>
          <cell r="U769"/>
          <cell r="V769"/>
          <cell r="W769"/>
        </row>
        <row r="770">
          <cell r="A770" t="str">
            <v>NH PPO RX0000000397</v>
          </cell>
          <cell r="B770" t="str">
            <v>PPO</v>
          </cell>
          <cell r="C770" t="str">
            <v>NH</v>
          </cell>
          <cell r="D770" t="str">
            <v>MF</v>
          </cell>
          <cell r="E770" t="str">
            <v>RX0000000397</v>
          </cell>
          <cell r="F770"/>
          <cell r="G770" t="str">
            <v>10/20/35</v>
          </cell>
          <cell r="H770">
            <v>66.400000000000006</v>
          </cell>
          <cell r="I770">
            <v>0.78100000000000003</v>
          </cell>
          <cell r="J770">
            <v>0.78100000000000003</v>
          </cell>
          <cell r="K770">
            <v>0.78100000000000003</v>
          </cell>
          <cell r="L770">
            <v>0.78100000000000003</v>
          </cell>
          <cell r="M770">
            <v>0.78100000000000003</v>
          </cell>
          <cell r="N770">
            <v>0.78100000000000003</v>
          </cell>
          <cell r="O770">
            <v>0.78100000000000003</v>
          </cell>
          <cell r="P770"/>
          <cell r="Q770"/>
          <cell r="R770"/>
          <cell r="S770"/>
          <cell r="T770"/>
          <cell r="U770"/>
          <cell r="V770"/>
          <cell r="W770"/>
        </row>
        <row r="771">
          <cell r="A771" t="str">
            <v>NH PPO RX0000000586</v>
          </cell>
          <cell r="B771" t="str">
            <v>PPO</v>
          </cell>
          <cell r="C771" t="str">
            <v>NH</v>
          </cell>
          <cell r="D771" t="str">
            <v>FA</v>
          </cell>
          <cell r="E771" t="str">
            <v>RX0000000586</v>
          </cell>
          <cell r="F771" t="str">
            <v>5/20/30/50 250/500 Ded</v>
          </cell>
          <cell r="G771" t="str">
            <v>10/40/60/150 250/500 Ded</v>
          </cell>
          <cell r="H771">
            <v>44.55</v>
          </cell>
          <cell r="I771">
            <v>0.49099999999999999</v>
          </cell>
          <cell r="J771">
            <v>0.49099999999999999</v>
          </cell>
          <cell r="K771">
            <v>0.49099999999999999</v>
          </cell>
          <cell r="L771">
            <v>0.49099999999999999</v>
          </cell>
          <cell r="M771">
            <v>0.49099999999999999</v>
          </cell>
          <cell r="N771">
            <v>0.49099999999999999</v>
          </cell>
          <cell r="O771">
            <v>0.49099999999999999</v>
          </cell>
          <cell r="P771"/>
          <cell r="Q771"/>
          <cell r="R771"/>
          <cell r="S771"/>
          <cell r="T771"/>
          <cell r="U771"/>
          <cell r="V771"/>
          <cell r="W771"/>
        </row>
        <row r="772">
          <cell r="A772" t="str">
            <v>NH PPO RX0000000589</v>
          </cell>
          <cell r="B772" t="str">
            <v>PPO</v>
          </cell>
          <cell r="C772" t="str">
            <v>NH</v>
          </cell>
          <cell r="D772" t="str">
            <v>FD</v>
          </cell>
          <cell r="E772" t="str">
            <v>RX0000000589</v>
          </cell>
          <cell r="F772"/>
          <cell r="G772"/>
          <cell r="H772">
            <v>53.73</v>
          </cell>
          <cell r="I772">
            <v>0.59599999999999997</v>
          </cell>
          <cell r="J772">
            <v>0.59599999999999997</v>
          </cell>
          <cell r="K772">
            <v>0.59599999999999997</v>
          </cell>
          <cell r="L772">
            <v>0.59599999999999997</v>
          </cell>
          <cell r="M772">
            <v>0.59599999999999997</v>
          </cell>
          <cell r="N772">
            <v>0.59599999999999997</v>
          </cell>
          <cell r="O772">
            <v>0.59599999999999997</v>
          </cell>
          <cell r="P772"/>
          <cell r="Q772"/>
          <cell r="R772"/>
          <cell r="S772"/>
          <cell r="T772"/>
          <cell r="U772"/>
          <cell r="V772"/>
          <cell r="W772"/>
        </row>
        <row r="773">
          <cell r="A773" t="str">
            <v>NH PPO RX0000000590</v>
          </cell>
          <cell r="B773" t="str">
            <v>PPO</v>
          </cell>
          <cell r="C773" t="str">
            <v>NH</v>
          </cell>
          <cell r="D773" t="str">
            <v>FE</v>
          </cell>
          <cell r="E773" t="str">
            <v>RX0000000590</v>
          </cell>
          <cell r="F773"/>
          <cell r="G773"/>
          <cell r="H773">
            <v>59.34</v>
          </cell>
          <cell r="I773">
            <v>0.67400000000000004</v>
          </cell>
          <cell r="J773">
            <v>0.67400000000000004</v>
          </cell>
          <cell r="K773">
            <v>0.67400000000000004</v>
          </cell>
          <cell r="L773">
            <v>0.67400000000000004</v>
          </cell>
          <cell r="M773">
            <v>0.67400000000000004</v>
          </cell>
          <cell r="N773">
            <v>0.67400000000000004</v>
          </cell>
          <cell r="O773">
            <v>0.67400000000000004</v>
          </cell>
          <cell r="P773"/>
          <cell r="Q773"/>
          <cell r="R773"/>
          <cell r="S773"/>
          <cell r="T773"/>
          <cell r="U773"/>
          <cell r="V773"/>
          <cell r="W773"/>
        </row>
        <row r="774">
          <cell r="A774" t="str">
            <v>NH PPO Rx0000000186</v>
          </cell>
          <cell r="B774" t="str">
            <v>PPO</v>
          </cell>
          <cell r="C774" t="str">
            <v>NH</v>
          </cell>
          <cell r="D774" t="str">
            <v>6S</v>
          </cell>
          <cell r="E774" t="str">
            <v>Rx0000000186</v>
          </cell>
          <cell r="F774" t="str">
            <v>$10/$35/$50</v>
          </cell>
          <cell r="G774" t="str">
            <v>$20/$70/$150</v>
          </cell>
          <cell r="H774">
            <v>58.55</v>
          </cell>
          <cell r="I774">
            <v>0.63600000000000001</v>
          </cell>
          <cell r="J774">
            <v>0.63600000000000001</v>
          </cell>
          <cell r="K774">
            <v>0.63600000000000001</v>
          </cell>
          <cell r="L774">
            <v>0.63600000000000001</v>
          </cell>
          <cell r="M774"/>
          <cell r="N774"/>
          <cell r="O774"/>
          <cell r="P774"/>
          <cell r="Q774"/>
          <cell r="R774"/>
          <cell r="S774"/>
          <cell r="T774"/>
          <cell r="U774"/>
          <cell r="V774"/>
          <cell r="W774"/>
        </row>
        <row r="775">
          <cell r="A775" t="str">
            <v>NH PPO RX0000000205</v>
          </cell>
          <cell r="B775" t="str">
            <v>PPO</v>
          </cell>
          <cell r="C775" t="str">
            <v>NH</v>
          </cell>
          <cell r="D775" t="str">
            <v>7L</v>
          </cell>
          <cell r="E775" t="str">
            <v>RX0000000205</v>
          </cell>
          <cell r="F775" t="str">
            <v>$10/$35/$50</v>
          </cell>
          <cell r="G775" t="str">
            <v>$20/$70/$150</v>
          </cell>
          <cell r="H775">
            <v>45.52</v>
          </cell>
          <cell r="I775">
            <v>0.52300000000000002</v>
          </cell>
          <cell r="J775">
            <v>0.52300000000000002</v>
          </cell>
          <cell r="K775">
            <v>0.52300000000000002</v>
          </cell>
          <cell r="L775">
            <v>0.52300000000000002</v>
          </cell>
          <cell r="M775"/>
          <cell r="N775"/>
          <cell r="O775"/>
          <cell r="P775"/>
          <cell r="Q775"/>
          <cell r="R775"/>
          <cell r="S775"/>
          <cell r="T775"/>
          <cell r="U775"/>
          <cell r="V775"/>
          <cell r="W775"/>
        </row>
        <row r="776">
          <cell r="A776" t="str">
            <v>NH PPO RX0000000225</v>
          </cell>
          <cell r="B776" t="str">
            <v>PPO</v>
          </cell>
          <cell r="C776" t="str">
            <v>NH</v>
          </cell>
          <cell r="D776" t="str">
            <v>8I</v>
          </cell>
          <cell r="E776" t="str">
            <v>RX0000000225</v>
          </cell>
          <cell r="F776" t="str">
            <v>$15/$30/$40</v>
          </cell>
          <cell r="G776" t="str">
            <v>$30/$60/$120</v>
          </cell>
          <cell r="H776">
            <v>58.02</v>
          </cell>
          <cell r="I776">
            <v>0.63400000000000001</v>
          </cell>
          <cell r="J776">
            <v>0.63400000000000001</v>
          </cell>
          <cell r="K776">
            <v>0.63400000000000001</v>
          </cell>
          <cell r="L776">
            <v>0.63400000000000001</v>
          </cell>
          <cell r="M776"/>
          <cell r="N776"/>
          <cell r="O776"/>
          <cell r="P776"/>
          <cell r="Q776"/>
          <cell r="R776"/>
          <cell r="S776"/>
          <cell r="T776"/>
          <cell r="U776"/>
          <cell r="V776"/>
          <cell r="W776"/>
        </row>
        <row r="777">
          <cell r="A777" t="str">
            <v>NH PPO RX0000000206</v>
          </cell>
          <cell r="B777" t="str">
            <v>PPO</v>
          </cell>
          <cell r="C777" t="str">
            <v>NH</v>
          </cell>
          <cell r="D777" t="str">
            <v>7M</v>
          </cell>
          <cell r="E777" t="str">
            <v>RX0000000206</v>
          </cell>
          <cell r="F777" t="str">
            <v>$20/$35/$50</v>
          </cell>
          <cell r="G777" t="str">
            <v>$40/$70/$150</v>
          </cell>
          <cell r="H777">
            <v>52.48</v>
          </cell>
          <cell r="I777">
            <v>0.58199999999999996</v>
          </cell>
          <cell r="J777">
            <v>0.58199999999999996</v>
          </cell>
          <cell r="K777">
            <v>0.58199999999999996</v>
          </cell>
          <cell r="L777">
            <v>0.58199999999999996</v>
          </cell>
          <cell r="M777"/>
          <cell r="N777"/>
          <cell r="O777"/>
          <cell r="P777"/>
          <cell r="Q777"/>
          <cell r="R777"/>
          <cell r="S777"/>
          <cell r="T777"/>
          <cell r="U777"/>
          <cell r="V777"/>
          <cell r="W777"/>
        </row>
        <row r="778">
          <cell r="A778" t="str">
            <v>NH PPO RX0000000596</v>
          </cell>
          <cell r="B778" t="str">
            <v>PPO</v>
          </cell>
          <cell r="C778" t="str">
            <v>NH</v>
          </cell>
          <cell r="D778" t="str">
            <v>FF</v>
          </cell>
          <cell r="E778" t="str">
            <v>RX0000000596</v>
          </cell>
          <cell r="F778" t="str">
            <v>5/15/20/35</v>
          </cell>
          <cell r="G778" t="str">
            <v>10/30/40/105</v>
          </cell>
          <cell r="H778">
            <v>62.08</v>
          </cell>
          <cell r="I778">
            <v>0.73</v>
          </cell>
          <cell r="J778">
            <v>0.73</v>
          </cell>
          <cell r="K778">
            <v>0.73</v>
          </cell>
          <cell r="L778">
            <v>0.73</v>
          </cell>
          <cell r="M778">
            <v>0.73</v>
          </cell>
          <cell r="N778">
            <v>0.73</v>
          </cell>
          <cell r="O778">
            <v>0.73</v>
          </cell>
          <cell r="P778"/>
          <cell r="Q778"/>
          <cell r="R778"/>
          <cell r="S778"/>
          <cell r="T778"/>
          <cell r="U778"/>
          <cell r="V778"/>
          <cell r="W778"/>
        </row>
        <row r="779">
          <cell r="A779" t="str">
            <v>NH PPO RX0000000660</v>
          </cell>
          <cell r="B779" t="str">
            <v>PPO</v>
          </cell>
          <cell r="C779" t="str">
            <v>NH</v>
          </cell>
          <cell r="D779" t="str">
            <v>GR</v>
          </cell>
          <cell r="E779" t="str">
            <v>RX0000000660</v>
          </cell>
          <cell r="F779" t="str">
            <v>$5/$20/$30/$50</v>
          </cell>
          <cell r="G779" t="str">
            <v>$10/$40/$60/$100</v>
          </cell>
          <cell r="H779">
            <v>53.73</v>
          </cell>
          <cell r="I779">
            <v>0.59799999999999998</v>
          </cell>
          <cell r="J779">
            <v>0.59799999999999998</v>
          </cell>
          <cell r="K779">
            <v>0.59799999999999998</v>
          </cell>
          <cell r="L779">
            <v>0.59799999999999998</v>
          </cell>
          <cell r="M779"/>
          <cell r="N779"/>
          <cell r="O779"/>
          <cell r="P779"/>
          <cell r="Q779"/>
          <cell r="R779"/>
          <cell r="S779"/>
          <cell r="T779"/>
          <cell r="U779"/>
          <cell r="V779"/>
          <cell r="W779"/>
        </row>
        <row r="780">
          <cell r="A780" t="str">
            <v>NH PPO RX0000000661</v>
          </cell>
          <cell r="B780" t="str">
            <v>PPO</v>
          </cell>
          <cell r="C780" t="str">
            <v>NH</v>
          </cell>
          <cell r="D780" t="str">
            <v>GS</v>
          </cell>
          <cell r="E780" t="str">
            <v>RX0000000661</v>
          </cell>
          <cell r="F780" t="str">
            <v>$5/$15/$25/$40</v>
          </cell>
          <cell r="G780" t="str">
            <v>$10/$30/$50/$80</v>
          </cell>
          <cell r="H780">
            <v>59.34</v>
          </cell>
          <cell r="I780">
            <v>0.66</v>
          </cell>
          <cell r="J780">
            <v>0.66</v>
          </cell>
          <cell r="K780">
            <v>0.66</v>
          </cell>
          <cell r="L780">
            <v>0.66</v>
          </cell>
          <cell r="M780"/>
          <cell r="N780"/>
          <cell r="O780"/>
          <cell r="P780"/>
          <cell r="Q780"/>
          <cell r="R780"/>
          <cell r="S780"/>
          <cell r="T780"/>
          <cell r="U780"/>
          <cell r="V780"/>
          <cell r="W780"/>
        </row>
        <row r="781">
          <cell r="A781" t="str">
            <v>MA PPO 4L</v>
          </cell>
          <cell r="B781" t="str">
            <v>PPO</v>
          </cell>
          <cell r="C781" t="str">
            <v>MA</v>
          </cell>
          <cell r="D781" t="str">
            <v>4L</v>
          </cell>
          <cell r="E781" t="str">
            <v>4L</v>
          </cell>
          <cell r="F781"/>
          <cell r="G781"/>
          <cell r="H781"/>
          <cell r="I781">
            <v>0.47699999999999998</v>
          </cell>
          <cell r="J781">
            <v>0.47699999999999998</v>
          </cell>
          <cell r="K781">
            <v>0.47699999999999998</v>
          </cell>
          <cell r="L781">
            <v>0.47699999999999998</v>
          </cell>
          <cell r="M781">
            <v>0.47699999999999998</v>
          </cell>
          <cell r="N781">
            <v>0.47699999999999998</v>
          </cell>
          <cell r="O781">
            <v>0.47699999999999998</v>
          </cell>
          <cell r="P781">
            <v>0.47699999999999998</v>
          </cell>
          <cell r="Q781">
            <v>0.47699999999999998</v>
          </cell>
          <cell r="R781">
            <v>0.47699999999999998</v>
          </cell>
          <cell r="S781">
            <v>0.47699999999999998</v>
          </cell>
          <cell r="T781">
            <v>0.47699999999999998</v>
          </cell>
          <cell r="U781">
            <v>0.47699999999999998</v>
          </cell>
          <cell r="V781">
            <v>0.47699999999999998</v>
          </cell>
          <cell r="W781">
            <v>0.47699999999999998</v>
          </cell>
        </row>
        <row r="782">
          <cell r="A782" t="str">
            <v>ME PPO 4L</v>
          </cell>
          <cell r="B782" t="str">
            <v>PPO</v>
          </cell>
          <cell r="C782" t="str">
            <v>ME</v>
          </cell>
          <cell r="D782" t="str">
            <v>4L</v>
          </cell>
          <cell r="E782" t="str">
            <v>4L</v>
          </cell>
          <cell r="F782"/>
          <cell r="G782"/>
          <cell r="H782"/>
          <cell r="I782">
            <v>0.47699999999999998</v>
          </cell>
          <cell r="J782">
            <v>0.47699999999999998</v>
          </cell>
          <cell r="K782">
            <v>0.47699999999999998</v>
          </cell>
          <cell r="L782">
            <v>0.47699999999999998</v>
          </cell>
          <cell r="M782">
            <v>0.47699999999999998</v>
          </cell>
          <cell r="N782">
            <v>0.47699999999999998</v>
          </cell>
          <cell r="O782">
            <v>0.47699999999999998</v>
          </cell>
          <cell r="P782">
            <v>0.47699999999999998</v>
          </cell>
          <cell r="Q782">
            <v>0.47699999999999998</v>
          </cell>
          <cell r="R782">
            <v>0.47699999999999998</v>
          </cell>
          <cell r="S782">
            <v>0.47699999999999998</v>
          </cell>
          <cell r="T782">
            <v>0.47699999999999998</v>
          </cell>
          <cell r="U782">
            <v>0.47699999999999998</v>
          </cell>
          <cell r="V782">
            <v>0.47699999999999998</v>
          </cell>
          <cell r="W782">
            <v>0.47699999999999998</v>
          </cell>
        </row>
        <row r="783">
          <cell r="A783" t="str">
            <v>NH PPO 4L</v>
          </cell>
          <cell r="B783" t="str">
            <v>PPO</v>
          </cell>
          <cell r="C783" t="str">
            <v>NH</v>
          </cell>
          <cell r="D783" t="str">
            <v>4L</v>
          </cell>
          <cell r="E783" t="str">
            <v>4L</v>
          </cell>
          <cell r="F783"/>
          <cell r="G783"/>
          <cell r="H783"/>
          <cell r="I783">
            <v>0.47699999999999998</v>
          </cell>
          <cell r="J783">
            <v>0.47699999999999998</v>
          </cell>
          <cell r="K783">
            <v>0.47699999999999998</v>
          </cell>
          <cell r="L783">
            <v>0.47699999999999998</v>
          </cell>
          <cell r="M783">
            <v>0.47699999999999998</v>
          </cell>
          <cell r="N783">
            <v>0.47699999999999998</v>
          </cell>
          <cell r="O783">
            <v>0.47699999999999998</v>
          </cell>
          <cell r="P783">
            <v>0.47699999999999998</v>
          </cell>
          <cell r="Q783">
            <v>0.47699999999999998</v>
          </cell>
          <cell r="R783">
            <v>0.47699999999999998</v>
          </cell>
          <cell r="S783">
            <v>0.47699999999999998</v>
          </cell>
          <cell r="T783">
            <v>0.47699999999999998</v>
          </cell>
          <cell r="U783">
            <v>0.47699999999999998</v>
          </cell>
          <cell r="V783">
            <v>0.47699999999999998</v>
          </cell>
          <cell r="W783">
            <v>0.47699999999999998</v>
          </cell>
        </row>
        <row r="784">
          <cell r="A784" t="str">
            <v>MA PPO 3L</v>
          </cell>
          <cell r="B784" t="str">
            <v>PPO</v>
          </cell>
          <cell r="C784" t="str">
            <v>MA</v>
          </cell>
          <cell r="D784" t="str">
            <v>3L</v>
          </cell>
          <cell r="E784" t="str">
            <v>3L</v>
          </cell>
          <cell r="F784"/>
          <cell r="G784"/>
          <cell r="H784"/>
          <cell r="I784">
            <v>0.53900000000000003</v>
          </cell>
          <cell r="J784">
            <v>0.53900000000000003</v>
          </cell>
          <cell r="K784">
            <v>0.53900000000000003</v>
          </cell>
          <cell r="L784">
            <v>0.53900000000000003</v>
          </cell>
          <cell r="M784">
            <v>0.53900000000000003</v>
          </cell>
          <cell r="N784">
            <v>0.53900000000000003</v>
          </cell>
          <cell r="O784">
            <v>0.53900000000000003</v>
          </cell>
          <cell r="P784">
            <v>0.53900000000000003</v>
          </cell>
          <cell r="Q784">
            <v>0.53900000000000003</v>
          </cell>
          <cell r="R784">
            <v>0.53900000000000003</v>
          </cell>
          <cell r="S784">
            <v>0.53900000000000003</v>
          </cell>
          <cell r="T784">
            <v>0.53900000000000003</v>
          </cell>
          <cell r="U784">
            <v>0.53900000000000003</v>
          </cell>
          <cell r="V784">
            <v>0.53900000000000003</v>
          </cell>
          <cell r="W784">
            <v>0.53900000000000003</v>
          </cell>
        </row>
        <row r="785">
          <cell r="A785" t="str">
            <v>MA PPO 6Z</v>
          </cell>
          <cell r="B785" t="str">
            <v>PPO</v>
          </cell>
          <cell r="C785" t="str">
            <v>MA</v>
          </cell>
          <cell r="D785" t="str">
            <v>6Z</v>
          </cell>
          <cell r="E785" t="str">
            <v>6Z</v>
          </cell>
          <cell r="F785"/>
          <cell r="G785"/>
          <cell r="H785"/>
          <cell r="I785">
            <v>0.56699999999999995</v>
          </cell>
          <cell r="J785">
            <v>0.56699999999999995</v>
          </cell>
          <cell r="K785">
            <v>0.56699999999999995</v>
          </cell>
          <cell r="L785">
            <v>0.56699999999999995</v>
          </cell>
          <cell r="M785">
            <v>0.56699999999999995</v>
          </cell>
          <cell r="N785">
            <v>0.56699999999999995</v>
          </cell>
          <cell r="O785">
            <v>0.56699999999999995</v>
          </cell>
          <cell r="P785">
            <v>0.56699999999999995</v>
          </cell>
          <cell r="Q785">
            <v>0.56699999999999995</v>
          </cell>
          <cell r="R785">
            <v>0.56699999999999995</v>
          </cell>
          <cell r="S785">
            <v>0.56699999999999995</v>
          </cell>
          <cell r="T785">
            <v>0.56699999999999995</v>
          </cell>
          <cell r="U785"/>
          <cell r="V785"/>
          <cell r="W785"/>
        </row>
        <row r="786">
          <cell r="A786" t="str">
            <v>MA PPO P8</v>
          </cell>
          <cell r="B786" t="str">
            <v>PPO</v>
          </cell>
          <cell r="C786" t="str">
            <v>MA</v>
          </cell>
          <cell r="D786" t="str">
            <v>P8</v>
          </cell>
          <cell r="E786" t="str">
            <v>P8</v>
          </cell>
          <cell r="F786"/>
          <cell r="G786"/>
          <cell r="H786"/>
          <cell r="I786">
            <v>0.60099999999999998</v>
          </cell>
          <cell r="J786">
            <v>0.60099999999999998</v>
          </cell>
          <cell r="K786">
            <v>0.60099999999999998</v>
          </cell>
          <cell r="L786">
            <v>0.60099999999999998</v>
          </cell>
          <cell r="M786">
            <v>0.60099999999999998</v>
          </cell>
          <cell r="N786">
            <v>0.60099999999999998</v>
          </cell>
          <cell r="O786">
            <v>0.60099999999999998</v>
          </cell>
          <cell r="P786">
            <v>0.60099999999999998</v>
          </cell>
          <cell r="Q786">
            <v>0.60099999999999998</v>
          </cell>
          <cell r="R786">
            <v>0.60099999999999998</v>
          </cell>
          <cell r="S786">
            <v>0.60099999999999998</v>
          </cell>
          <cell r="T786">
            <v>0.60099999999999998</v>
          </cell>
          <cell r="U786"/>
          <cell r="V786"/>
          <cell r="W786"/>
        </row>
        <row r="787">
          <cell r="A787" t="str">
            <v>MA PPO V5</v>
          </cell>
          <cell r="B787" t="str">
            <v>PPO</v>
          </cell>
          <cell r="C787" t="str">
            <v>MA</v>
          </cell>
          <cell r="D787" t="str">
            <v>V5</v>
          </cell>
          <cell r="E787" t="str">
            <v>V5</v>
          </cell>
          <cell r="F787"/>
          <cell r="G787"/>
          <cell r="H787"/>
          <cell r="I787">
            <v>0.67700000000000005</v>
          </cell>
          <cell r="J787">
            <v>0.67700000000000005</v>
          </cell>
          <cell r="K787">
            <v>0.67700000000000005</v>
          </cell>
          <cell r="L787">
            <v>0.67700000000000005</v>
          </cell>
          <cell r="M787">
            <v>0.67700000000000005</v>
          </cell>
          <cell r="N787">
            <v>0.67700000000000005</v>
          </cell>
          <cell r="O787">
            <v>0.67700000000000005</v>
          </cell>
          <cell r="P787">
            <v>0.67700000000000005</v>
          </cell>
          <cell r="Q787">
            <v>0.67700000000000005</v>
          </cell>
          <cell r="R787">
            <v>0.67700000000000005</v>
          </cell>
          <cell r="S787">
            <v>0.67700000000000005</v>
          </cell>
          <cell r="T787">
            <v>0.67700000000000005</v>
          </cell>
          <cell r="U787"/>
          <cell r="V787"/>
          <cell r="W787"/>
        </row>
        <row r="788">
          <cell r="A788" t="str">
            <v>ME PPO 3L</v>
          </cell>
          <cell r="B788" t="str">
            <v>PPO</v>
          </cell>
          <cell r="C788" t="str">
            <v>ME</v>
          </cell>
          <cell r="D788" t="str">
            <v>3L</v>
          </cell>
          <cell r="E788" t="str">
            <v>3L</v>
          </cell>
          <cell r="F788"/>
          <cell r="G788"/>
          <cell r="H788"/>
          <cell r="I788">
            <v>0.53900000000000003</v>
          </cell>
          <cell r="J788">
            <v>0.53900000000000003</v>
          </cell>
          <cell r="K788">
            <v>0.53900000000000003</v>
          </cell>
          <cell r="L788">
            <v>0.53900000000000003</v>
          </cell>
          <cell r="M788">
            <v>0.53900000000000003</v>
          </cell>
          <cell r="N788">
            <v>0.53900000000000003</v>
          </cell>
          <cell r="O788">
            <v>0.53900000000000003</v>
          </cell>
          <cell r="P788">
            <v>0.53900000000000003</v>
          </cell>
          <cell r="Q788">
            <v>0.53900000000000003</v>
          </cell>
          <cell r="R788">
            <v>0.53900000000000003</v>
          </cell>
          <cell r="S788">
            <v>0.53900000000000003</v>
          </cell>
          <cell r="T788">
            <v>0.53900000000000003</v>
          </cell>
          <cell r="U788">
            <v>0.53900000000000003</v>
          </cell>
          <cell r="V788">
            <v>0.53900000000000003</v>
          </cell>
          <cell r="W788">
            <v>0.53900000000000003</v>
          </cell>
        </row>
        <row r="789">
          <cell r="A789" t="str">
            <v>NH PPO 3L</v>
          </cell>
          <cell r="B789" t="str">
            <v>PPO</v>
          </cell>
          <cell r="C789" t="str">
            <v>NH</v>
          </cell>
          <cell r="D789" t="str">
            <v>3L</v>
          </cell>
          <cell r="E789" t="str">
            <v>3L</v>
          </cell>
          <cell r="F789"/>
          <cell r="G789"/>
          <cell r="H789"/>
          <cell r="I789">
            <v>0.53900000000000003</v>
          </cell>
          <cell r="J789">
            <v>0.53900000000000003</v>
          </cell>
          <cell r="K789">
            <v>0.53900000000000003</v>
          </cell>
          <cell r="L789">
            <v>0.53900000000000003</v>
          </cell>
          <cell r="M789">
            <v>0.53900000000000003</v>
          </cell>
          <cell r="N789">
            <v>0.53900000000000003</v>
          </cell>
          <cell r="O789">
            <v>0.53900000000000003</v>
          </cell>
          <cell r="P789">
            <v>0.53900000000000003</v>
          </cell>
          <cell r="Q789">
            <v>0.53900000000000003</v>
          </cell>
          <cell r="R789">
            <v>0.53900000000000003</v>
          </cell>
          <cell r="S789">
            <v>0.53900000000000003</v>
          </cell>
          <cell r="T789">
            <v>0.53900000000000003</v>
          </cell>
          <cell r="U789">
            <v>0.53900000000000003</v>
          </cell>
          <cell r="V789">
            <v>0.53900000000000003</v>
          </cell>
          <cell r="W789">
            <v>0.53900000000000003</v>
          </cell>
        </row>
        <row r="790">
          <cell r="A790" t="str">
            <v>MA PPO 4J</v>
          </cell>
          <cell r="B790" t="str">
            <v>PPO</v>
          </cell>
          <cell r="C790" t="str">
            <v>MA</v>
          </cell>
          <cell r="D790" t="str">
            <v>4J</v>
          </cell>
          <cell r="E790" t="str">
            <v>4J</v>
          </cell>
          <cell r="F790"/>
          <cell r="G790"/>
          <cell r="H790"/>
          <cell r="I790">
            <v>0.54300000000000004</v>
          </cell>
          <cell r="J790">
            <v>0.54300000000000004</v>
          </cell>
          <cell r="K790">
            <v>0.54300000000000004</v>
          </cell>
          <cell r="L790">
            <v>0.54300000000000004</v>
          </cell>
          <cell r="M790">
            <v>0.54300000000000004</v>
          </cell>
          <cell r="N790">
            <v>0.54300000000000004</v>
          </cell>
          <cell r="O790">
            <v>0.54300000000000004</v>
          </cell>
          <cell r="P790">
            <v>0.54300000000000004</v>
          </cell>
          <cell r="Q790">
            <v>0.54300000000000004</v>
          </cell>
          <cell r="R790">
            <v>0.54300000000000004</v>
          </cell>
          <cell r="S790">
            <v>0.54300000000000004</v>
          </cell>
          <cell r="T790">
            <v>0.54300000000000004</v>
          </cell>
          <cell r="U790">
            <v>0.54300000000000004</v>
          </cell>
          <cell r="V790">
            <v>0.54300000000000004</v>
          </cell>
          <cell r="W790">
            <v>0.54300000000000004</v>
          </cell>
        </row>
        <row r="791">
          <cell r="A791" t="str">
            <v>MA PPO 4P</v>
          </cell>
          <cell r="B791" t="str">
            <v>PPO</v>
          </cell>
          <cell r="C791" t="str">
            <v>MA</v>
          </cell>
          <cell r="D791" t="str">
            <v>4P</v>
          </cell>
          <cell r="E791" t="str">
            <v>4P</v>
          </cell>
          <cell r="F791"/>
          <cell r="G791"/>
          <cell r="H791"/>
          <cell r="I791">
            <v>0.54300000000000004</v>
          </cell>
          <cell r="J791">
            <v>0.54300000000000004</v>
          </cell>
          <cell r="K791">
            <v>0.54300000000000004</v>
          </cell>
          <cell r="L791">
            <v>0.54300000000000004</v>
          </cell>
          <cell r="M791">
            <v>0.54300000000000004</v>
          </cell>
          <cell r="N791">
            <v>0.54300000000000004</v>
          </cell>
          <cell r="O791">
            <v>0.54300000000000004</v>
          </cell>
          <cell r="P791">
            <v>0.54300000000000004</v>
          </cell>
          <cell r="Q791">
            <v>0.54300000000000004</v>
          </cell>
          <cell r="R791">
            <v>0.54300000000000004</v>
          </cell>
          <cell r="S791">
            <v>0.54300000000000004</v>
          </cell>
          <cell r="T791">
            <v>0.54300000000000004</v>
          </cell>
          <cell r="U791">
            <v>0.54300000000000004</v>
          </cell>
          <cell r="V791">
            <v>0.54300000000000004</v>
          </cell>
          <cell r="W791">
            <v>0.54300000000000004</v>
          </cell>
        </row>
        <row r="792">
          <cell r="A792" t="str">
            <v>ME PPO 4J</v>
          </cell>
          <cell r="B792" t="str">
            <v>PPO</v>
          </cell>
          <cell r="C792" t="str">
            <v>ME</v>
          </cell>
          <cell r="D792" t="str">
            <v>4J</v>
          </cell>
          <cell r="E792" t="str">
            <v>4J</v>
          </cell>
          <cell r="F792"/>
          <cell r="G792"/>
          <cell r="H792"/>
          <cell r="I792">
            <v>0.54300000000000004</v>
          </cell>
          <cell r="J792">
            <v>0.54300000000000004</v>
          </cell>
          <cell r="K792">
            <v>0.54300000000000004</v>
          </cell>
          <cell r="L792">
            <v>0.54300000000000004</v>
          </cell>
          <cell r="M792">
            <v>0.54300000000000004</v>
          </cell>
          <cell r="N792">
            <v>0.54300000000000004</v>
          </cell>
          <cell r="O792">
            <v>0.54300000000000004</v>
          </cell>
          <cell r="P792">
            <v>0.54300000000000004</v>
          </cell>
          <cell r="Q792">
            <v>0.54300000000000004</v>
          </cell>
          <cell r="R792">
            <v>0.54300000000000004</v>
          </cell>
          <cell r="S792">
            <v>0.54300000000000004</v>
          </cell>
          <cell r="T792">
            <v>0.54300000000000004</v>
          </cell>
          <cell r="U792">
            <v>0.54300000000000004</v>
          </cell>
          <cell r="V792">
            <v>0.54300000000000004</v>
          </cell>
          <cell r="W792">
            <v>0.54300000000000004</v>
          </cell>
        </row>
        <row r="793">
          <cell r="A793" t="str">
            <v>ME PPO 4P</v>
          </cell>
          <cell r="B793" t="str">
            <v>PPO</v>
          </cell>
          <cell r="C793" t="str">
            <v>ME</v>
          </cell>
          <cell r="D793" t="str">
            <v>4P</v>
          </cell>
          <cell r="E793" t="str">
            <v>4P</v>
          </cell>
          <cell r="F793"/>
          <cell r="G793"/>
          <cell r="H793"/>
          <cell r="I793">
            <v>0.54300000000000004</v>
          </cell>
          <cell r="J793">
            <v>0.54300000000000004</v>
          </cell>
          <cell r="K793">
            <v>0.54300000000000004</v>
          </cell>
          <cell r="L793">
            <v>0.54300000000000004</v>
          </cell>
          <cell r="M793">
            <v>0.54300000000000004</v>
          </cell>
          <cell r="N793">
            <v>0.54300000000000004</v>
          </cell>
          <cell r="O793">
            <v>0.54300000000000004</v>
          </cell>
          <cell r="P793">
            <v>0.54300000000000004</v>
          </cell>
          <cell r="Q793">
            <v>0.54300000000000004</v>
          </cell>
          <cell r="R793">
            <v>0.54300000000000004</v>
          </cell>
          <cell r="S793">
            <v>0.54300000000000004</v>
          </cell>
          <cell r="T793">
            <v>0.54300000000000004</v>
          </cell>
          <cell r="U793">
            <v>0.54300000000000004</v>
          </cell>
          <cell r="V793">
            <v>0.54300000000000004</v>
          </cell>
          <cell r="W793">
            <v>0.54300000000000004</v>
          </cell>
        </row>
        <row r="794">
          <cell r="A794" t="str">
            <v>NH PPO 4J</v>
          </cell>
          <cell r="B794" t="str">
            <v>PPO</v>
          </cell>
          <cell r="C794" t="str">
            <v>NH</v>
          </cell>
          <cell r="D794" t="str">
            <v>4J</v>
          </cell>
          <cell r="E794" t="str">
            <v>4J</v>
          </cell>
          <cell r="F794"/>
          <cell r="G794"/>
          <cell r="H794"/>
          <cell r="I794">
            <v>0.54300000000000004</v>
          </cell>
          <cell r="J794">
            <v>0.54300000000000004</v>
          </cell>
          <cell r="K794">
            <v>0.54300000000000004</v>
          </cell>
          <cell r="L794">
            <v>0.54300000000000004</v>
          </cell>
          <cell r="M794">
            <v>0.54300000000000004</v>
          </cell>
          <cell r="N794">
            <v>0.54300000000000004</v>
          </cell>
          <cell r="O794">
            <v>0.54300000000000004</v>
          </cell>
          <cell r="P794">
            <v>0.54300000000000004</v>
          </cell>
          <cell r="Q794">
            <v>0.54300000000000004</v>
          </cell>
          <cell r="R794">
            <v>0.54300000000000004</v>
          </cell>
          <cell r="S794">
            <v>0.54300000000000004</v>
          </cell>
          <cell r="T794">
            <v>0.54300000000000004</v>
          </cell>
          <cell r="U794">
            <v>0.54300000000000004</v>
          </cell>
          <cell r="V794">
            <v>0.54300000000000004</v>
          </cell>
          <cell r="W794">
            <v>0.54300000000000004</v>
          </cell>
        </row>
        <row r="795">
          <cell r="A795" t="str">
            <v>NH PPO 4P</v>
          </cell>
          <cell r="B795" t="str">
            <v>PPO</v>
          </cell>
          <cell r="C795" t="str">
            <v>NH</v>
          </cell>
          <cell r="D795" t="str">
            <v>4P</v>
          </cell>
          <cell r="E795" t="str">
            <v>4P</v>
          </cell>
          <cell r="F795"/>
          <cell r="G795"/>
          <cell r="H795"/>
          <cell r="I795">
            <v>0.54300000000000004</v>
          </cell>
          <cell r="J795">
            <v>0.54300000000000004</v>
          </cell>
          <cell r="K795">
            <v>0.54300000000000004</v>
          </cell>
          <cell r="L795">
            <v>0.54300000000000004</v>
          </cell>
          <cell r="M795">
            <v>0.54300000000000004</v>
          </cell>
          <cell r="N795">
            <v>0.54300000000000004</v>
          </cell>
          <cell r="O795">
            <v>0.54300000000000004</v>
          </cell>
          <cell r="P795">
            <v>0.54300000000000004</v>
          </cell>
          <cell r="Q795">
            <v>0.54300000000000004</v>
          </cell>
          <cell r="R795">
            <v>0.54300000000000004</v>
          </cell>
          <cell r="S795">
            <v>0.54300000000000004</v>
          </cell>
          <cell r="T795">
            <v>0.54300000000000004</v>
          </cell>
          <cell r="U795">
            <v>0.54300000000000004</v>
          </cell>
          <cell r="V795">
            <v>0.54300000000000004</v>
          </cell>
          <cell r="W795">
            <v>0.54300000000000004</v>
          </cell>
        </row>
        <row r="796">
          <cell r="A796" t="str">
            <v>MA PPO AT</v>
          </cell>
          <cell r="B796" t="str">
            <v>PPO</v>
          </cell>
          <cell r="C796" t="str">
            <v>MA</v>
          </cell>
          <cell r="D796" t="str">
            <v>AT</v>
          </cell>
          <cell r="E796" t="str">
            <v>AT</v>
          </cell>
          <cell r="F796"/>
          <cell r="G796"/>
          <cell r="H796"/>
          <cell r="I796">
            <v>0.54500000000000004</v>
          </cell>
          <cell r="J796">
            <v>0.54500000000000004</v>
          </cell>
          <cell r="K796">
            <v>0.54500000000000004</v>
          </cell>
          <cell r="L796">
            <v>0.54500000000000004</v>
          </cell>
          <cell r="M796">
            <v>0.54500000000000004</v>
          </cell>
          <cell r="N796">
            <v>0.54500000000000004</v>
          </cell>
          <cell r="O796">
            <v>0.54500000000000004</v>
          </cell>
          <cell r="P796">
            <v>0.54500000000000004</v>
          </cell>
          <cell r="Q796">
            <v>0.54500000000000004</v>
          </cell>
          <cell r="R796">
            <v>0.54500000000000004</v>
          </cell>
          <cell r="S796">
            <v>0.54500000000000004</v>
          </cell>
          <cell r="T796">
            <v>0.54500000000000004</v>
          </cell>
          <cell r="U796">
            <v>0.54500000000000004</v>
          </cell>
          <cell r="V796">
            <v>0.54500000000000004</v>
          </cell>
          <cell r="W796">
            <v>0.54500000000000004</v>
          </cell>
        </row>
        <row r="797">
          <cell r="A797" t="str">
            <v>MA PPO 5V</v>
          </cell>
          <cell r="B797" t="str">
            <v>PPO</v>
          </cell>
          <cell r="C797" t="str">
            <v>MA</v>
          </cell>
          <cell r="D797" t="str">
            <v>5V</v>
          </cell>
          <cell r="E797" t="str">
            <v>5V</v>
          </cell>
          <cell r="F797"/>
          <cell r="G797"/>
          <cell r="H797"/>
          <cell r="I797">
            <v>0.55100000000000005</v>
          </cell>
          <cell r="J797">
            <v>0.55100000000000005</v>
          </cell>
          <cell r="K797">
            <v>0.55100000000000005</v>
          </cell>
          <cell r="L797">
            <v>0.55100000000000005</v>
          </cell>
          <cell r="M797">
            <v>0.55100000000000005</v>
          </cell>
          <cell r="N797">
            <v>0.55100000000000005</v>
          </cell>
          <cell r="O797">
            <v>0.55100000000000005</v>
          </cell>
          <cell r="P797">
            <v>0.55100000000000005</v>
          </cell>
          <cell r="Q797">
            <v>0.55100000000000005</v>
          </cell>
          <cell r="R797">
            <v>0.55100000000000005</v>
          </cell>
          <cell r="S797">
            <v>0.55100000000000005</v>
          </cell>
          <cell r="T797">
            <v>0.55100000000000005</v>
          </cell>
          <cell r="U797">
            <v>0.55100000000000005</v>
          </cell>
          <cell r="V797">
            <v>0.55100000000000005</v>
          </cell>
          <cell r="W797">
            <v>0.55100000000000005</v>
          </cell>
        </row>
        <row r="798">
          <cell r="A798" t="str">
            <v>MA PPO 4I</v>
          </cell>
          <cell r="B798" t="str">
            <v>PPO</v>
          </cell>
          <cell r="C798" t="str">
            <v>MA</v>
          </cell>
          <cell r="D798" t="str">
            <v>4I</v>
          </cell>
          <cell r="E798" t="str">
            <v>4I</v>
          </cell>
          <cell r="F798"/>
          <cell r="G798"/>
          <cell r="H798"/>
          <cell r="I798">
            <v>0.55200000000000005</v>
          </cell>
          <cell r="J798">
            <v>0.55200000000000005</v>
          </cell>
          <cell r="K798">
            <v>0.55200000000000005</v>
          </cell>
          <cell r="L798">
            <v>0.55200000000000005</v>
          </cell>
          <cell r="M798">
            <v>0.55200000000000005</v>
          </cell>
          <cell r="N798">
            <v>0.55200000000000005</v>
          </cell>
          <cell r="O798">
            <v>0.55200000000000005</v>
          </cell>
          <cell r="P798">
            <v>0.55200000000000005</v>
          </cell>
          <cell r="Q798">
            <v>0.55200000000000005</v>
          </cell>
          <cell r="R798">
            <v>0.55200000000000005</v>
          </cell>
          <cell r="S798">
            <v>0.55200000000000005</v>
          </cell>
          <cell r="T798">
            <v>0.55200000000000005</v>
          </cell>
          <cell r="U798">
            <v>0.55200000000000005</v>
          </cell>
          <cell r="V798">
            <v>0.55200000000000005</v>
          </cell>
          <cell r="W798">
            <v>0.55200000000000005</v>
          </cell>
        </row>
        <row r="799">
          <cell r="A799" t="str">
            <v>ME PPO 4I</v>
          </cell>
          <cell r="B799" t="str">
            <v>PPO</v>
          </cell>
          <cell r="C799" t="str">
            <v>ME</v>
          </cell>
          <cell r="D799" t="str">
            <v>4I</v>
          </cell>
          <cell r="E799" t="str">
            <v>4I</v>
          </cell>
          <cell r="F799"/>
          <cell r="G799"/>
          <cell r="H799"/>
          <cell r="I799">
            <v>0.55200000000000005</v>
          </cell>
          <cell r="J799">
            <v>0.55200000000000005</v>
          </cell>
          <cell r="K799">
            <v>0.55200000000000005</v>
          </cell>
          <cell r="L799">
            <v>0.55200000000000005</v>
          </cell>
          <cell r="M799">
            <v>0.55200000000000005</v>
          </cell>
          <cell r="N799">
            <v>0.55200000000000005</v>
          </cell>
          <cell r="O799">
            <v>0.55200000000000005</v>
          </cell>
          <cell r="P799">
            <v>0.55200000000000005</v>
          </cell>
          <cell r="Q799">
            <v>0.55200000000000005</v>
          </cell>
          <cell r="R799">
            <v>0.55200000000000005</v>
          </cell>
          <cell r="S799">
            <v>0.55200000000000005</v>
          </cell>
          <cell r="T799">
            <v>0.55200000000000005</v>
          </cell>
          <cell r="U799">
            <v>0.55200000000000005</v>
          </cell>
          <cell r="V799">
            <v>0.55200000000000005</v>
          </cell>
          <cell r="W799">
            <v>0.55200000000000005</v>
          </cell>
        </row>
        <row r="800">
          <cell r="A800" t="str">
            <v>NH PPO 4I</v>
          </cell>
          <cell r="B800" t="str">
            <v>PPO</v>
          </cell>
          <cell r="C800" t="str">
            <v>NH</v>
          </cell>
          <cell r="D800" t="str">
            <v>4I</v>
          </cell>
          <cell r="E800" t="str">
            <v>4I</v>
          </cell>
          <cell r="F800"/>
          <cell r="G800"/>
          <cell r="H800"/>
          <cell r="I800">
            <v>0.55200000000000005</v>
          </cell>
          <cell r="J800">
            <v>0.55200000000000005</v>
          </cell>
          <cell r="K800">
            <v>0.55200000000000005</v>
          </cell>
          <cell r="L800">
            <v>0.55200000000000005</v>
          </cell>
          <cell r="M800">
            <v>0.55200000000000005</v>
          </cell>
          <cell r="N800">
            <v>0.55200000000000005</v>
          </cell>
          <cell r="O800">
            <v>0.55200000000000005</v>
          </cell>
          <cell r="P800">
            <v>0.55200000000000005</v>
          </cell>
          <cell r="Q800">
            <v>0.55200000000000005</v>
          </cell>
          <cell r="R800">
            <v>0.55200000000000005</v>
          </cell>
          <cell r="S800">
            <v>0.55200000000000005</v>
          </cell>
          <cell r="T800">
            <v>0.55200000000000005</v>
          </cell>
          <cell r="U800">
            <v>0.55200000000000005</v>
          </cell>
          <cell r="V800">
            <v>0.55200000000000005</v>
          </cell>
          <cell r="W800">
            <v>0.55200000000000005</v>
          </cell>
        </row>
        <row r="801">
          <cell r="A801" t="str">
            <v>MA PPO 6M</v>
          </cell>
          <cell r="B801" t="str">
            <v>PPO</v>
          </cell>
          <cell r="C801" t="str">
            <v>MA</v>
          </cell>
          <cell r="D801" t="str">
            <v>6M</v>
          </cell>
          <cell r="E801" t="str">
            <v>6M</v>
          </cell>
          <cell r="F801"/>
          <cell r="G801"/>
          <cell r="H801"/>
          <cell r="I801">
            <v>0.55400000000000005</v>
          </cell>
          <cell r="J801">
            <v>0.55400000000000005</v>
          </cell>
          <cell r="K801">
            <v>0.55400000000000005</v>
          </cell>
          <cell r="L801">
            <v>0.55400000000000005</v>
          </cell>
          <cell r="M801">
            <v>0.55400000000000005</v>
          </cell>
          <cell r="N801">
            <v>0.55400000000000005</v>
          </cell>
          <cell r="O801">
            <v>0.55400000000000005</v>
          </cell>
          <cell r="P801">
            <v>0.55400000000000005</v>
          </cell>
          <cell r="Q801">
            <v>0.55400000000000005</v>
          </cell>
          <cell r="R801">
            <v>0.55400000000000005</v>
          </cell>
          <cell r="S801">
            <v>0.55400000000000005</v>
          </cell>
          <cell r="T801">
            <v>0.55400000000000005</v>
          </cell>
          <cell r="U801">
            <v>0.55400000000000005</v>
          </cell>
          <cell r="V801">
            <v>0.55400000000000005</v>
          </cell>
          <cell r="W801">
            <v>0.55400000000000005</v>
          </cell>
        </row>
        <row r="802">
          <cell r="A802" t="str">
            <v>MA PPO AQ</v>
          </cell>
          <cell r="B802" t="str">
            <v>PPO</v>
          </cell>
          <cell r="C802" t="str">
            <v>MA</v>
          </cell>
          <cell r="D802" t="str">
            <v>AQ</v>
          </cell>
          <cell r="E802" t="str">
            <v>AQ</v>
          </cell>
          <cell r="F802"/>
          <cell r="G802"/>
          <cell r="H802"/>
          <cell r="I802">
            <v>0.56299999999999994</v>
          </cell>
          <cell r="J802">
            <v>0.56299999999999994</v>
          </cell>
          <cell r="K802">
            <v>0.56299999999999994</v>
          </cell>
          <cell r="L802">
            <v>0.56299999999999994</v>
          </cell>
          <cell r="M802">
            <v>0.56299999999999994</v>
          </cell>
          <cell r="N802">
            <v>0.56299999999999994</v>
          </cell>
          <cell r="O802">
            <v>0.56299999999999994</v>
          </cell>
          <cell r="P802">
            <v>0.56299999999999994</v>
          </cell>
          <cell r="Q802">
            <v>0.56299999999999994</v>
          </cell>
          <cell r="R802">
            <v>0.56299999999999994</v>
          </cell>
          <cell r="S802">
            <v>0.56299999999999994</v>
          </cell>
          <cell r="T802">
            <v>0.56299999999999994</v>
          </cell>
          <cell r="U802">
            <v>0.56299999999999994</v>
          </cell>
          <cell r="V802">
            <v>0.56299999999999994</v>
          </cell>
          <cell r="W802">
            <v>0.56299999999999994</v>
          </cell>
        </row>
        <row r="803">
          <cell r="A803" t="str">
            <v>MA PPO 4H</v>
          </cell>
          <cell r="B803" t="str">
            <v>PPO</v>
          </cell>
          <cell r="C803" t="str">
            <v>MA</v>
          </cell>
          <cell r="D803" t="str">
            <v>4H</v>
          </cell>
          <cell r="E803" t="str">
            <v>4H</v>
          </cell>
          <cell r="F803"/>
          <cell r="G803"/>
          <cell r="H803"/>
          <cell r="I803">
            <v>0.56499999999999995</v>
          </cell>
          <cell r="J803">
            <v>0.56499999999999995</v>
          </cell>
          <cell r="K803">
            <v>0.56499999999999995</v>
          </cell>
          <cell r="L803">
            <v>0.56499999999999995</v>
          </cell>
          <cell r="M803">
            <v>0.56499999999999995</v>
          </cell>
          <cell r="N803">
            <v>0.56499999999999995</v>
          </cell>
          <cell r="O803">
            <v>0.56499999999999995</v>
          </cell>
          <cell r="P803">
            <v>0.56499999999999995</v>
          </cell>
          <cell r="Q803">
            <v>0.56499999999999995</v>
          </cell>
          <cell r="R803">
            <v>0.56499999999999995</v>
          </cell>
          <cell r="S803">
            <v>0.56499999999999995</v>
          </cell>
          <cell r="T803">
            <v>0.56499999999999995</v>
          </cell>
          <cell r="U803">
            <v>0.56499999999999995</v>
          </cell>
          <cell r="V803">
            <v>0.56499999999999995</v>
          </cell>
          <cell r="W803">
            <v>0.56499999999999995</v>
          </cell>
        </row>
        <row r="804">
          <cell r="A804" t="str">
            <v>ME PPO 4H</v>
          </cell>
          <cell r="B804" t="str">
            <v>PPO</v>
          </cell>
          <cell r="C804" t="str">
            <v>ME</v>
          </cell>
          <cell r="D804" t="str">
            <v>4H</v>
          </cell>
          <cell r="E804" t="str">
            <v>4H</v>
          </cell>
          <cell r="F804"/>
          <cell r="G804"/>
          <cell r="H804"/>
          <cell r="I804">
            <v>0.56499999999999995</v>
          </cell>
          <cell r="J804">
            <v>0.56499999999999995</v>
          </cell>
          <cell r="K804">
            <v>0.56499999999999995</v>
          </cell>
          <cell r="L804">
            <v>0.56499999999999995</v>
          </cell>
          <cell r="M804">
            <v>0.56499999999999995</v>
          </cell>
          <cell r="N804">
            <v>0.56499999999999995</v>
          </cell>
          <cell r="O804">
            <v>0.56499999999999995</v>
          </cell>
          <cell r="P804">
            <v>0.56499999999999995</v>
          </cell>
          <cell r="Q804">
            <v>0.56499999999999995</v>
          </cell>
          <cell r="R804">
            <v>0.56499999999999995</v>
          </cell>
          <cell r="S804">
            <v>0.56499999999999995</v>
          </cell>
          <cell r="T804">
            <v>0.56499999999999995</v>
          </cell>
          <cell r="U804">
            <v>0.56499999999999995</v>
          </cell>
          <cell r="V804">
            <v>0.56499999999999995</v>
          </cell>
          <cell r="W804">
            <v>0.56499999999999995</v>
          </cell>
        </row>
        <row r="805">
          <cell r="A805" t="str">
            <v>NH PPO 4H</v>
          </cell>
          <cell r="B805" t="str">
            <v>PPO</v>
          </cell>
          <cell r="C805" t="str">
            <v>NH</v>
          </cell>
          <cell r="D805" t="str">
            <v>4H</v>
          </cell>
          <cell r="E805" t="str">
            <v>4H</v>
          </cell>
          <cell r="F805"/>
          <cell r="G805"/>
          <cell r="H805"/>
          <cell r="I805">
            <v>0.56499999999999995</v>
          </cell>
          <cell r="J805">
            <v>0.56499999999999995</v>
          </cell>
          <cell r="K805">
            <v>0.56499999999999995</v>
          </cell>
          <cell r="L805">
            <v>0.56499999999999995</v>
          </cell>
          <cell r="M805">
            <v>0.56499999999999995</v>
          </cell>
          <cell r="N805">
            <v>0.56499999999999995</v>
          </cell>
          <cell r="O805">
            <v>0.56499999999999995</v>
          </cell>
          <cell r="P805">
            <v>0.56499999999999995</v>
          </cell>
          <cell r="Q805">
            <v>0.56499999999999995</v>
          </cell>
          <cell r="R805">
            <v>0.56499999999999995</v>
          </cell>
          <cell r="S805">
            <v>0.56499999999999995</v>
          </cell>
          <cell r="T805">
            <v>0.56499999999999995</v>
          </cell>
          <cell r="U805">
            <v>0.56499999999999995</v>
          </cell>
          <cell r="V805">
            <v>0.56499999999999995</v>
          </cell>
          <cell r="W805">
            <v>0.56499999999999995</v>
          </cell>
        </row>
        <row r="806">
          <cell r="A806" t="str">
            <v>MA PPO 3J</v>
          </cell>
          <cell r="B806" t="str">
            <v>PPO</v>
          </cell>
          <cell r="C806" t="str">
            <v>MA</v>
          </cell>
          <cell r="D806" t="str">
            <v>3J</v>
          </cell>
          <cell r="E806" t="str">
            <v>3J</v>
          </cell>
          <cell r="F806"/>
          <cell r="G806"/>
          <cell r="H806"/>
          <cell r="I806">
            <v>0.56799999999999995</v>
          </cell>
          <cell r="J806">
            <v>0.56799999999999995</v>
          </cell>
          <cell r="K806">
            <v>0.56799999999999995</v>
          </cell>
          <cell r="L806">
            <v>0.56799999999999995</v>
          </cell>
          <cell r="M806">
            <v>0.56799999999999995</v>
          </cell>
          <cell r="N806">
            <v>0.56799999999999995</v>
          </cell>
          <cell r="O806">
            <v>0.56799999999999995</v>
          </cell>
          <cell r="P806">
            <v>0.56799999999999995</v>
          </cell>
          <cell r="Q806">
            <v>0.56799999999999995</v>
          </cell>
          <cell r="R806">
            <v>0.56799999999999995</v>
          </cell>
          <cell r="S806">
            <v>0.56799999999999995</v>
          </cell>
          <cell r="T806">
            <v>0.56799999999999995</v>
          </cell>
          <cell r="U806">
            <v>0.56799999999999995</v>
          </cell>
          <cell r="V806">
            <v>0.56799999999999995</v>
          </cell>
          <cell r="W806">
            <v>0.56799999999999995</v>
          </cell>
        </row>
        <row r="807">
          <cell r="A807" t="str">
            <v>ME PPO 3J</v>
          </cell>
          <cell r="B807" t="str">
            <v>PPO</v>
          </cell>
          <cell r="C807" t="str">
            <v>ME</v>
          </cell>
          <cell r="D807" t="str">
            <v>3J</v>
          </cell>
          <cell r="E807" t="str">
            <v>3J</v>
          </cell>
          <cell r="F807"/>
          <cell r="G807"/>
          <cell r="H807"/>
          <cell r="I807">
            <v>0.56799999999999995</v>
          </cell>
          <cell r="J807">
            <v>0.56799999999999995</v>
          </cell>
          <cell r="K807">
            <v>0.56799999999999995</v>
          </cell>
          <cell r="L807">
            <v>0.56799999999999995</v>
          </cell>
          <cell r="M807">
            <v>0.56799999999999995</v>
          </cell>
          <cell r="N807">
            <v>0.56799999999999995</v>
          </cell>
          <cell r="O807">
            <v>0.56799999999999995</v>
          </cell>
          <cell r="P807">
            <v>0.56799999999999995</v>
          </cell>
          <cell r="Q807">
            <v>0.56799999999999995</v>
          </cell>
          <cell r="R807">
            <v>0.56799999999999995</v>
          </cell>
          <cell r="S807">
            <v>0.56799999999999995</v>
          </cell>
          <cell r="T807">
            <v>0.56799999999999995</v>
          </cell>
          <cell r="U807">
            <v>0.56799999999999995</v>
          </cell>
          <cell r="V807">
            <v>0.56799999999999995</v>
          </cell>
          <cell r="W807">
            <v>0.56799999999999995</v>
          </cell>
        </row>
        <row r="808">
          <cell r="A808" t="str">
            <v>NH PPO 3J</v>
          </cell>
          <cell r="B808" t="str">
            <v>PPO</v>
          </cell>
          <cell r="C808" t="str">
            <v>NH</v>
          </cell>
          <cell r="D808" t="str">
            <v>3J</v>
          </cell>
          <cell r="E808" t="str">
            <v>3J</v>
          </cell>
          <cell r="F808"/>
          <cell r="G808"/>
          <cell r="H808"/>
          <cell r="I808">
            <v>0.56799999999999995</v>
          </cell>
          <cell r="J808">
            <v>0.56799999999999995</v>
          </cell>
          <cell r="K808">
            <v>0.56799999999999995</v>
          </cell>
          <cell r="L808">
            <v>0.56799999999999995</v>
          </cell>
          <cell r="M808">
            <v>0.56799999999999995</v>
          </cell>
          <cell r="N808">
            <v>0.56799999999999995</v>
          </cell>
          <cell r="O808">
            <v>0.56799999999999995</v>
          </cell>
          <cell r="P808">
            <v>0.56799999999999995</v>
          </cell>
          <cell r="Q808">
            <v>0.56799999999999995</v>
          </cell>
          <cell r="R808">
            <v>0.56799999999999995</v>
          </cell>
          <cell r="S808">
            <v>0.56799999999999995</v>
          </cell>
          <cell r="T808">
            <v>0.56799999999999995</v>
          </cell>
          <cell r="U808">
            <v>0.56799999999999995</v>
          </cell>
          <cell r="V808">
            <v>0.56799999999999995</v>
          </cell>
          <cell r="W808">
            <v>0.56799999999999995</v>
          </cell>
        </row>
        <row r="809">
          <cell r="A809" t="str">
            <v>MA PPO 4K</v>
          </cell>
          <cell r="B809" t="str">
            <v>PPO</v>
          </cell>
          <cell r="C809" t="str">
            <v>MA</v>
          </cell>
          <cell r="D809" t="str">
            <v>4K</v>
          </cell>
          <cell r="E809" t="str">
            <v>4K</v>
          </cell>
          <cell r="F809"/>
          <cell r="G809"/>
          <cell r="H809"/>
          <cell r="I809">
            <v>0.57199999999999995</v>
          </cell>
          <cell r="J809">
            <v>0.57199999999999995</v>
          </cell>
          <cell r="K809">
            <v>0.57199999999999995</v>
          </cell>
          <cell r="L809">
            <v>0.57199999999999995</v>
          </cell>
          <cell r="M809">
            <v>0.57199999999999995</v>
          </cell>
          <cell r="N809">
            <v>0.57199999999999995</v>
          </cell>
          <cell r="O809">
            <v>0.57199999999999995</v>
          </cell>
          <cell r="P809">
            <v>0.57199999999999995</v>
          </cell>
          <cell r="Q809">
            <v>0.57199999999999995</v>
          </cell>
          <cell r="R809">
            <v>0.57199999999999995</v>
          </cell>
          <cell r="S809">
            <v>0.57199999999999995</v>
          </cell>
          <cell r="T809">
            <v>0.57199999999999995</v>
          </cell>
          <cell r="U809">
            <v>0.57199999999999995</v>
          </cell>
          <cell r="V809">
            <v>0.57199999999999995</v>
          </cell>
          <cell r="W809">
            <v>0.57199999999999995</v>
          </cell>
        </row>
        <row r="810">
          <cell r="A810" t="str">
            <v>ME PPO 4K</v>
          </cell>
          <cell r="B810" t="str">
            <v>PPO</v>
          </cell>
          <cell r="C810" t="str">
            <v>ME</v>
          </cell>
          <cell r="D810" t="str">
            <v>4K</v>
          </cell>
          <cell r="E810" t="str">
            <v>4K</v>
          </cell>
          <cell r="F810"/>
          <cell r="G810"/>
          <cell r="H810"/>
          <cell r="I810">
            <v>0.57199999999999995</v>
          </cell>
          <cell r="J810">
            <v>0.57199999999999995</v>
          </cell>
          <cell r="K810">
            <v>0.57199999999999995</v>
          </cell>
          <cell r="L810">
            <v>0.57199999999999995</v>
          </cell>
          <cell r="M810">
            <v>0.57199999999999995</v>
          </cell>
          <cell r="N810">
            <v>0.57199999999999995</v>
          </cell>
          <cell r="O810">
            <v>0.57199999999999995</v>
          </cell>
          <cell r="P810">
            <v>0.57199999999999995</v>
          </cell>
          <cell r="Q810">
            <v>0.57199999999999995</v>
          </cell>
          <cell r="R810">
            <v>0.57199999999999995</v>
          </cell>
          <cell r="S810">
            <v>0.57199999999999995</v>
          </cell>
          <cell r="T810">
            <v>0.57199999999999995</v>
          </cell>
          <cell r="U810">
            <v>0.57199999999999995</v>
          </cell>
          <cell r="V810">
            <v>0.57199999999999995</v>
          </cell>
          <cell r="W810">
            <v>0.57199999999999995</v>
          </cell>
        </row>
        <row r="811">
          <cell r="A811" t="str">
            <v>NH PPO 4K</v>
          </cell>
          <cell r="B811" t="str">
            <v>PPO</v>
          </cell>
          <cell r="C811" t="str">
            <v>NH</v>
          </cell>
          <cell r="D811" t="str">
            <v>4K</v>
          </cell>
          <cell r="E811" t="str">
            <v>4K</v>
          </cell>
          <cell r="F811"/>
          <cell r="G811"/>
          <cell r="H811"/>
          <cell r="I811">
            <v>0.57199999999999995</v>
          </cell>
          <cell r="J811">
            <v>0.57199999999999995</v>
          </cell>
          <cell r="K811">
            <v>0.57199999999999995</v>
          </cell>
          <cell r="L811">
            <v>0.57199999999999995</v>
          </cell>
          <cell r="M811">
            <v>0.57199999999999995</v>
          </cell>
          <cell r="N811">
            <v>0.57199999999999995</v>
          </cell>
          <cell r="O811">
            <v>0.57199999999999995</v>
          </cell>
          <cell r="P811">
            <v>0.57199999999999995</v>
          </cell>
          <cell r="Q811">
            <v>0.57199999999999995</v>
          </cell>
          <cell r="R811">
            <v>0.57199999999999995</v>
          </cell>
          <cell r="S811">
            <v>0.57199999999999995</v>
          </cell>
          <cell r="T811">
            <v>0.57199999999999995</v>
          </cell>
          <cell r="U811">
            <v>0.57199999999999995</v>
          </cell>
          <cell r="V811">
            <v>0.57199999999999995</v>
          </cell>
          <cell r="W811">
            <v>0.57199999999999995</v>
          </cell>
        </row>
        <row r="812">
          <cell r="A812" t="str">
            <v>MA PPO Y7</v>
          </cell>
          <cell r="B812" t="str">
            <v>PPO</v>
          </cell>
          <cell r="C812" t="str">
            <v>MA</v>
          </cell>
          <cell r="D812" t="str">
            <v>Y7</v>
          </cell>
          <cell r="E812" t="str">
            <v>Y7</v>
          </cell>
          <cell r="F812"/>
          <cell r="G812"/>
          <cell r="H812"/>
          <cell r="I812">
            <v>0.57299999999999995</v>
          </cell>
          <cell r="J812">
            <v>0.57299999999999995</v>
          </cell>
          <cell r="K812">
            <v>0.57299999999999995</v>
          </cell>
          <cell r="L812">
            <v>0.57299999999999995</v>
          </cell>
          <cell r="M812">
            <v>0.57299999999999995</v>
          </cell>
          <cell r="N812">
            <v>0.57299999999999995</v>
          </cell>
          <cell r="O812">
            <v>0.57299999999999995</v>
          </cell>
          <cell r="P812">
            <v>0.57299999999999995</v>
          </cell>
          <cell r="Q812">
            <v>0.57299999999999995</v>
          </cell>
          <cell r="R812">
            <v>0.57299999999999995</v>
          </cell>
          <cell r="S812">
            <v>0.57299999999999995</v>
          </cell>
          <cell r="T812">
            <v>0.57299999999999995</v>
          </cell>
          <cell r="U812">
            <v>0.57299999999999995</v>
          </cell>
          <cell r="V812">
            <v>0.57299999999999995</v>
          </cell>
          <cell r="W812">
            <v>0.57299999999999995</v>
          </cell>
        </row>
        <row r="813">
          <cell r="A813" t="str">
            <v>MA PPO 5S</v>
          </cell>
          <cell r="B813" t="str">
            <v>PPO</v>
          </cell>
          <cell r="C813" t="str">
            <v>MA</v>
          </cell>
          <cell r="D813" t="str">
            <v>5S</v>
          </cell>
          <cell r="E813" t="str">
            <v>5S</v>
          </cell>
          <cell r="F813"/>
          <cell r="G813"/>
          <cell r="H813"/>
          <cell r="I813">
            <v>0.58299999999999996</v>
          </cell>
          <cell r="J813">
            <v>0.58299999999999996</v>
          </cell>
          <cell r="K813">
            <v>0.58299999999999996</v>
          </cell>
          <cell r="L813">
            <v>0.58299999999999996</v>
          </cell>
          <cell r="M813">
            <v>0.58299999999999996</v>
          </cell>
          <cell r="N813">
            <v>0.58299999999999996</v>
          </cell>
          <cell r="O813">
            <v>0.58299999999999996</v>
          </cell>
          <cell r="P813">
            <v>0.58299999999999996</v>
          </cell>
          <cell r="Q813">
            <v>0.58299999999999996</v>
          </cell>
          <cell r="R813">
            <v>0.58299999999999996</v>
          </cell>
          <cell r="S813">
            <v>0.58299999999999996</v>
          </cell>
          <cell r="T813">
            <v>0.58299999999999996</v>
          </cell>
          <cell r="U813">
            <v>0.58299999999999996</v>
          </cell>
          <cell r="V813">
            <v>0.58299999999999996</v>
          </cell>
          <cell r="W813">
            <v>0.58299999999999996</v>
          </cell>
        </row>
        <row r="814">
          <cell r="A814" t="str">
            <v>MA PPO G4</v>
          </cell>
          <cell r="B814" t="str">
            <v>PPO</v>
          </cell>
          <cell r="C814" t="str">
            <v>MA</v>
          </cell>
          <cell r="D814" t="str">
            <v>G4</v>
          </cell>
          <cell r="E814" t="str">
            <v>G4</v>
          </cell>
          <cell r="F814"/>
          <cell r="G814"/>
          <cell r="H814"/>
          <cell r="I814">
            <v>0.58599999999999997</v>
          </cell>
          <cell r="J814">
            <v>0.58599999999999997</v>
          </cell>
          <cell r="K814">
            <v>0.58599999999999997</v>
          </cell>
          <cell r="L814">
            <v>0.58599999999999997</v>
          </cell>
          <cell r="M814">
            <v>0.58599999999999997</v>
          </cell>
          <cell r="N814">
            <v>0.58599999999999997</v>
          </cell>
          <cell r="O814">
            <v>0.58599999999999997</v>
          </cell>
          <cell r="P814">
            <v>0.58599999999999997</v>
          </cell>
          <cell r="Q814">
            <v>0.58599999999999997</v>
          </cell>
          <cell r="R814">
            <v>0.58599999999999997</v>
          </cell>
          <cell r="S814">
            <v>0.58599999999999997</v>
          </cell>
          <cell r="T814">
            <v>0.58599999999999997</v>
          </cell>
          <cell r="U814">
            <v>0.58599999999999997</v>
          </cell>
          <cell r="V814">
            <v>0.58599999999999997</v>
          </cell>
          <cell r="W814">
            <v>0.58599999999999997</v>
          </cell>
        </row>
        <row r="815">
          <cell r="A815" t="str">
            <v>ME PPO G4</v>
          </cell>
          <cell r="B815" t="str">
            <v>PPO</v>
          </cell>
          <cell r="C815" t="str">
            <v>ME</v>
          </cell>
          <cell r="D815" t="str">
            <v>G4</v>
          </cell>
          <cell r="E815" t="str">
            <v>G4</v>
          </cell>
          <cell r="F815"/>
          <cell r="G815"/>
          <cell r="H815"/>
          <cell r="I815">
            <v>0.58599999999999997</v>
          </cell>
          <cell r="J815">
            <v>0.58599999999999997</v>
          </cell>
          <cell r="K815">
            <v>0.58599999999999997</v>
          </cell>
          <cell r="L815">
            <v>0.58599999999999997</v>
          </cell>
          <cell r="M815">
            <v>0.58599999999999997</v>
          </cell>
          <cell r="N815">
            <v>0.58599999999999997</v>
          </cell>
          <cell r="O815">
            <v>0.58599999999999997</v>
          </cell>
          <cell r="P815">
            <v>0.58599999999999997</v>
          </cell>
          <cell r="Q815">
            <v>0.58599999999999997</v>
          </cell>
          <cell r="R815">
            <v>0.58599999999999997</v>
          </cell>
          <cell r="S815">
            <v>0.58599999999999997</v>
          </cell>
          <cell r="T815">
            <v>0.58599999999999997</v>
          </cell>
          <cell r="U815">
            <v>0.58599999999999997</v>
          </cell>
          <cell r="V815">
            <v>0.58599999999999997</v>
          </cell>
          <cell r="W815">
            <v>0.58599999999999997</v>
          </cell>
        </row>
        <row r="816">
          <cell r="A816" t="str">
            <v>NH PPO G4</v>
          </cell>
          <cell r="B816" t="str">
            <v>PPO</v>
          </cell>
          <cell r="C816" t="str">
            <v>NH</v>
          </cell>
          <cell r="D816" t="str">
            <v>G4</v>
          </cell>
          <cell r="E816" t="str">
            <v>G4</v>
          </cell>
          <cell r="F816"/>
          <cell r="G816"/>
          <cell r="H816"/>
          <cell r="I816">
            <v>0.58599999999999997</v>
          </cell>
          <cell r="J816">
            <v>0.58599999999999997</v>
          </cell>
          <cell r="K816">
            <v>0.58599999999999997</v>
          </cell>
          <cell r="L816">
            <v>0.58599999999999997</v>
          </cell>
          <cell r="M816">
            <v>0.58599999999999997</v>
          </cell>
          <cell r="N816">
            <v>0.58599999999999997</v>
          </cell>
          <cell r="O816">
            <v>0.58599999999999997</v>
          </cell>
          <cell r="P816">
            <v>0.58599999999999997</v>
          </cell>
          <cell r="Q816">
            <v>0.58599999999999997</v>
          </cell>
          <cell r="R816">
            <v>0.58599999999999997</v>
          </cell>
          <cell r="S816">
            <v>0.58599999999999997</v>
          </cell>
          <cell r="T816">
            <v>0.58599999999999997</v>
          </cell>
          <cell r="U816">
            <v>0.58599999999999997</v>
          </cell>
          <cell r="V816">
            <v>0.58599999999999997</v>
          </cell>
          <cell r="W816">
            <v>0.58599999999999997</v>
          </cell>
        </row>
        <row r="817">
          <cell r="A817" t="str">
            <v>MA PPO 3K</v>
          </cell>
          <cell r="B817" t="str">
            <v>PPO</v>
          </cell>
          <cell r="C817" t="str">
            <v>MA</v>
          </cell>
          <cell r="D817" t="str">
            <v>3K</v>
          </cell>
          <cell r="E817" t="str">
            <v>3K</v>
          </cell>
          <cell r="F817"/>
          <cell r="G817"/>
          <cell r="H817"/>
          <cell r="I817">
            <v>0.59599999999999997</v>
          </cell>
          <cell r="J817">
            <v>0.59599999999999997</v>
          </cell>
          <cell r="K817">
            <v>0.59599999999999997</v>
          </cell>
          <cell r="L817">
            <v>0.59599999999999997</v>
          </cell>
          <cell r="M817">
            <v>0.59599999999999997</v>
          </cell>
          <cell r="N817">
            <v>0.59599999999999997</v>
          </cell>
          <cell r="O817">
            <v>0.59599999999999997</v>
          </cell>
          <cell r="P817">
            <v>0.59599999999999997</v>
          </cell>
          <cell r="Q817">
            <v>0.59599999999999997</v>
          </cell>
          <cell r="R817">
            <v>0.59599999999999997</v>
          </cell>
          <cell r="S817">
            <v>0.59599999999999997</v>
          </cell>
          <cell r="T817">
            <v>0.59599999999999997</v>
          </cell>
          <cell r="U817">
            <v>0.59599999999999997</v>
          </cell>
          <cell r="V817">
            <v>0.59599999999999997</v>
          </cell>
          <cell r="W817">
            <v>0.59599999999999997</v>
          </cell>
        </row>
        <row r="818">
          <cell r="A818" t="str">
            <v>ME PPO 3K</v>
          </cell>
          <cell r="B818" t="str">
            <v>PPO</v>
          </cell>
          <cell r="C818" t="str">
            <v>ME</v>
          </cell>
          <cell r="D818" t="str">
            <v>3K</v>
          </cell>
          <cell r="E818" t="str">
            <v>3K</v>
          </cell>
          <cell r="F818"/>
          <cell r="G818"/>
          <cell r="H818"/>
          <cell r="I818">
            <v>0.59599999999999997</v>
          </cell>
          <cell r="J818">
            <v>0.59599999999999997</v>
          </cell>
          <cell r="K818">
            <v>0.59599999999999997</v>
          </cell>
          <cell r="L818">
            <v>0.59599999999999997</v>
          </cell>
          <cell r="M818">
            <v>0.59599999999999997</v>
          </cell>
          <cell r="N818">
            <v>0.59599999999999997</v>
          </cell>
          <cell r="O818">
            <v>0.59599999999999997</v>
          </cell>
          <cell r="P818">
            <v>0.59599999999999997</v>
          </cell>
          <cell r="Q818">
            <v>0.59599999999999997</v>
          </cell>
          <cell r="R818">
            <v>0.59599999999999997</v>
          </cell>
          <cell r="S818">
            <v>0.59599999999999997</v>
          </cell>
          <cell r="T818">
            <v>0.59599999999999997</v>
          </cell>
          <cell r="U818">
            <v>0.59599999999999997</v>
          </cell>
          <cell r="V818">
            <v>0.59599999999999997</v>
          </cell>
          <cell r="W818">
            <v>0.59599999999999997</v>
          </cell>
        </row>
        <row r="819">
          <cell r="A819" t="str">
            <v>NH PPO 3K</v>
          </cell>
          <cell r="B819" t="str">
            <v>PPO</v>
          </cell>
          <cell r="C819" t="str">
            <v>NH</v>
          </cell>
          <cell r="D819" t="str">
            <v>3K</v>
          </cell>
          <cell r="E819" t="str">
            <v>3K</v>
          </cell>
          <cell r="F819"/>
          <cell r="G819"/>
          <cell r="H819"/>
          <cell r="I819">
            <v>0.59599999999999997</v>
          </cell>
          <cell r="J819">
            <v>0.59599999999999997</v>
          </cell>
          <cell r="K819">
            <v>0.59599999999999997</v>
          </cell>
          <cell r="L819">
            <v>0.59599999999999997</v>
          </cell>
          <cell r="M819">
            <v>0.59599999999999997</v>
          </cell>
          <cell r="N819">
            <v>0.59599999999999997</v>
          </cell>
          <cell r="O819">
            <v>0.59599999999999997</v>
          </cell>
          <cell r="P819">
            <v>0.59599999999999997</v>
          </cell>
          <cell r="Q819">
            <v>0.59599999999999997</v>
          </cell>
          <cell r="R819">
            <v>0.59599999999999997</v>
          </cell>
          <cell r="S819">
            <v>0.59599999999999997</v>
          </cell>
          <cell r="T819">
            <v>0.59599999999999997</v>
          </cell>
          <cell r="U819">
            <v>0.59599999999999997</v>
          </cell>
          <cell r="V819">
            <v>0.59599999999999997</v>
          </cell>
          <cell r="W819">
            <v>0.59599999999999997</v>
          </cell>
        </row>
        <row r="820">
          <cell r="A820" t="str">
            <v>MA PPO O0</v>
          </cell>
          <cell r="B820" t="str">
            <v>PPO</v>
          </cell>
          <cell r="C820" t="str">
            <v>MA</v>
          </cell>
          <cell r="D820" t="str">
            <v>O0</v>
          </cell>
          <cell r="E820" t="str">
            <v>O0</v>
          </cell>
          <cell r="F820"/>
          <cell r="G820"/>
          <cell r="H820"/>
          <cell r="I820">
            <v>0.6</v>
          </cell>
          <cell r="J820">
            <v>0.6</v>
          </cell>
          <cell r="K820">
            <v>0.6</v>
          </cell>
          <cell r="L820">
            <v>0.6</v>
          </cell>
          <cell r="M820">
            <v>0.6</v>
          </cell>
          <cell r="N820">
            <v>0.6</v>
          </cell>
          <cell r="O820">
            <v>0.6</v>
          </cell>
          <cell r="P820">
            <v>0.6</v>
          </cell>
          <cell r="Q820">
            <v>0.6</v>
          </cell>
          <cell r="R820">
            <v>0.6</v>
          </cell>
          <cell r="S820">
            <v>0.6</v>
          </cell>
          <cell r="T820">
            <v>0.6</v>
          </cell>
          <cell r="U820">
            <v>0.6</v>
          </cell>
          <cell r="V820">
            <v>0.6</v>
          </cell>
          <cell r="W820">
            <v>0.6</v>
          </cell>
        </row>
        <row r="821">
          <cell r="A821" t="str">
            <v>ME PPO O0</v>
          </cell>
          <cell r="B821" t="str">
            <v>PPO</v>
          </cell>
          <cell r="C821" t="str">
            <v>ME</v>
          </cell>
          <cell r="D821" t="str">
            <v>O0</v>
          </cell>
          <cell r="E821" t="str">
            <v>O0</v>
          </cell>
          <cell r="F821"/>
          <cell r="G821"/>
          <cell r="H821"/>
          <cell r="I821">
            <v>0.6</v>
          </cell>
          <cell r="J821">
            <v>0.6</v>
          </cell>
          <cell r="K821">
            <v>0.6</v>
          </cell>
          <cell r="L821">
            <v>0.6</v>
          </cell>
          <cell r="M821">
            <v>0.6</v>
          </cell>
          <cell r="N821">
            <v>0.6</v>
          </cell>
          <cell r="O821">
            <v>0.6</v>
          </cell>
          <cell r="P821">
            <v>0.6</v>
          </cell>
          <cell r="Q821">
            <v>0.6</v>
          </cell>
          <cell r="R821">
            <v>0.6</v>
          </cell>
          <cell r="S821">
            <v>0.6</v>
          </cell>
          <cell r="T821">
            <v>0.6</v>
          </cell>
          <cell r="U821">
            <v>0.6</v>
          </cell>
          <cell r="V821">
            <v>0.6</v>
          </cell>
          <cell r="W821">
            <v>0.6</v>
          </cell>
        </row>
        <row r="822">
          <cell r="A822" t="str">
            <v>NH PPO O0</v>
          </cell>
          <cell r="B822" t="str">
            <v>PPO</v>
          </cell>
          <cell r="C822" t="str">
            <v>NH</v>
          </cell>
          <cell r="D822" t="str">
            <v>O0</v>
          </cell>
          <cell r="E822" t="str">
            <v>O0</v>
          </cell>
          <cell r="F822"/>
          <cell r="G822"/>
          <cell r="H822"/>
          <cell r="I822">
            <v>0.6</v>
          </cell>
          <cell r="J822">
            <v>0.6</v>
          </cell>
          <cell r="K822">
            <v>0.6</v>
          </cell>
          <cell r="L822">
            <v>0.6</v>
          </cell>
          <cell r="M822">
            <v>0.6</v>
          </cell>
          <cell r="N822">
            <v>0.6</v>
          </cell>
          <cell r="O822">
            <v>0.6</v>
          </cell>
          <cell r="P822">
            <v>0.6</v>
          </cell>
          <cell r="Q822">
            <v>0.6</v>
          </cell>
          <cell r="R822">
            <v>0.6</v>
          </cell>
          <cell r="S822">
            <v>0.6</v>
          </cell>
          <cell r="T822">
            <v>0.6</v>
          </cell>
          <cell r="U822">
            <v>0.6</v>
          </cell>
          <cell r="V822">
            <v>0.6</v>
          </cell>
          <cell r="W822">
            <v>0.6</v>
          </cell>
        </row>
        <row r="823">
          <cell r="A823" t="str">
            <v>MA PPO 0I</v>
          </cell>
          <cell r="B823" t="str">
            <v>PPO</v>
          </cell>
          <cell r="C823" t="str">
            <v>MA</v>
          </cell>
          <cell r="D823" t="str">
            <v>0I</v>
          </cell>
          <cell r="E823" t="str">
            <v>0I</v>
          </cell>
          <cell r="F823"/>
          <cell r="G823"/>
          <cell r="H823"/>
          <cell r="I823">
            <v>0.60799999999999998</v>
          </cell>
          <cell r="J823">
            <v>0.60799999999999998</v>
          </cell>
          <cell r="K823">
            <v>0.60799999999999998</v>
          </cell>
          <cell r="L823">
            <v>0.60799999999999998</v>
          </cell>
          <cell r="M823">
            <v>0.60799999999999998</v>
          </cell>
          <cell r="N823">
            <v>0.60799999999999998</v>
          </cell>
          <cell r="O823">
            <v>0.60799999999999998</v>
          </cell>
          <cell r="P823">
            <v>0.60799999999999998</v>
          </cell>
          <cell r="Q823">
            <v>0.60799999999999998</v>
          </cell>
          <cell r="R823">
            <v>0.60799999999999998</v>
          </cell>
          <cell r="S823">
            <v>0.60799999999999998</v>
          </cell>
          <cell r="T823">
            <v>0.60799999999999998</v>
          </cell>
          <cell r="U823">
            <v>0.60799999999999998</v>
          </cell>
          <cell r="V823">
            <v>0.60799999999999998</v>
          </cell>
          <cell r="W823">
            <v>0.60799999999999998</v>
          </cell>
        </row>
        <row r="824">
          <cell r="A824" t="str">
            <v>MA PPO W2</v>
          </cell>
          <cell r="B824" t="str">
            <v>PPO</v>
          </cell>
          <cell r="C824" t="str">
            <v>MA</v>
          </cell>
          <cell r="D824" t="str">
            <v>W2</v>
          </cell>
          <cell r="E824" t="str">
            <v>W2</v>
          </cell>
          <cell r="F824"/>
          <cell r="G824"/>
          <cell r="H824"/>
          <cell r="I824">
            <v>0.60899999999999999</v>
          </cell>
          <cell r="J824">
            <v>0.60899999999999999</v>
          </cell>
          <cell r="K824">
            <v>0.60899999999999999</v>
          </cell>
          <cell r="L824">
            <v>0.60899999999999999</v>
          </cell>
          <cell r="M824">
            <v>0.60899999999999999</v>
          </cell>
          <cell r="N824">
            <v>0.60899999999999999</v>
          </cell>
          <cell r="O824">
            <v>0.60899999999999999</v>
          </cell>
          <cell r="P824">
            <v>0.60899999999999999</v>
          </cell>
          <cell r="Q824">
            <v>0.60899999999999999</v>
          </cell>
          <cell r="R824">
            <v>0.60899999999999999</v>
          </cell>
          <cell r="S824">
            <v>0.60899999999999999</v>
          </cell>
          <cell r="T824">
            <v>0.60899999999999999</v>
          </cell>
          <cell r="U824">
            <v>0.60899999999999999</v>
          </cell>
          <cell r="V824">
            <v>0.60899999999999999</v>
          </cell>
          <cell r="W824">
            <v>0.60899999999999999</v>
          </cell>
        </row>
        <row r="825">
          <cell r="A825" t="str">
            <v>ME PPO W2</v>
          </cell>
          <cell r="B825" t="str">
            <v>PPO</v>
          </cell>
          <cell r="C825" t="str">
            <v>ME</v>
          </cell>
          <cell r="D825" t="str">
            <v>W2</v>
          </cell>
          <cell r="E825" t="str">
            <v>W2</v>
          </cell>
          <cell r="F825"/>
          <cell r="G825"/>
          <cell r="H825"/>
          <cell r="I825">
            <v>0.60899999999999999</v>
          </cell>
          <cell r="J825">
            <v>0.60899999999999999</v>
          </cell>
          <cell r="K825">
            <v>0.60899999999999999</v>
          </cell>
          <cell r="L825">
            <v>0.60899999999999999</v>
          </cell>
          <cell r="M825">
            <v>0.60899999999999999</v>
          </cell>
          <cell r="N825">
            <v>0.60899999999999999</v>
          </cell>
          <cell r="O825">
            <v>0.60899999999999999</v>
          </cell>
          <cell r="P825">
            <v>0.60899999999999999</v>
          </cell>
          <cell r="Q825">
            <v>0.60899999999999999</v>
          </cell>
          <cell r="R825">
            <v>0.60899999999999999</v>
          </cell>
          <cell r="S825">
            <v>0.60899999999999999</v>
          </cell>
          <cell r="T825">
            <v>0.60899999999999999</v>
          </cell>
          <cell r="U825">
            <v>0.60899999999999999</v>
          </cell>
          <cell r="V825">
            <v>0.60899999999999999</v>
          </cell>
          <cell r="W825">
            <v>0.60899999999999999</v>
          </cell>
        </row>
        <row r="826">
          <cell r="A826" t="str">
            <v>NH PPO W2</v>
          </cell>
          <cell r="B826" t="str">
            <v>PPO</v>
          </cell>
          <cell r="C826" t="str">
            <v>NH</v>
          </cell>
          <cell r="D826" t="str">
            <v>W2</v>
          </cell>
          <cell r="E826" t="str">
            <v>W2</v>
          </cell>
          <cell r="F826"/>
          <cell r="G826"/>
          <cell r="H826"/>
          <cell r="I826">
            <v>0.60899999999999999</v>
          </cell>
          <cell r="J826">
            <v>0.60899999999999999</v>
          </cell>
          <cell r="K826">
            <v>0.60899999999999999</v>
          </cell>
          <cell r="L826">
            <v>0.60899999999999999</v>
          </cell>
          <cell r="M826">
            <v>0.60899999999999999</v>
          </cell>
          <cell r="N826">
            <v>0.60899999999999999</v>
          </cell>
          <cell r="O826">
            <v>0.60899999999999999</v>
          </cell>
          <cell r="P826">
            <v>0.60899999999999999</v>
          </cell>
          <cell r="Q826">
            <v>0.60899999999999999</v>
          </cell>
          <cell r="R826">
            <v>0.60899999999999999</v>
          </cell>
          <cell r="S826">
            <v>0.60899999999999999</v>
          </cell>
          <cell r="T826">
            <v>0.60899999999999999</v>
          </cell>
          <cell r="U826">
            <v>0.60899999999999999</v>
          </cell>
          <cell r="V826">
            <v>0.60899999999999999</v>
          </cell>
          <cell r="W826">
            <v>0.60899999999999999</v>
          </cell>
        </row>
        <row r="827">
          <cell r="A827" t="str">
            <v>MA PPO P9</v>
          </cell>
          <cell r="B827" t="str">
            <v>PPO</v>
          </cell>
          <cell r="C827" t="str">
            <v>MA</v>
          </cell>
          <cell r="D827" t="str">
            <v>P9</v>
          </cell>
          <cell r="E827" t="str">
            <v>P9</v>
          </cell>
          <cell r="F827"/>
          <cell r="G827"/>
          <cell r="H827"/>
          <cell r="I827">
            <v>0.61199999999999999</v>
          </cell>
          <cell r="J827">
            <v>0.61199999999999999</v>
          </cell>
          <cell r="K827">
            <v>0.61199999999999999</v>
          </cell>
          <cell r="L827">
            <v>0.61199999999999999</v>
          </cell>
          <cell r="M827">
            <v>0.61199999999999999</v>
          </cell>
          <cell r="N827">
            <v>0.61199999999999999</v>
          </cell>
          <cell r="O827">
            <v>0.61199999999999999</v>
          </cell>
          <cell r="P827">
            <v>0.61199999999999999</v>
          </cell>
          <cell r="Q827">
            <v>0.61199999999999999</v>
          </cell>
          <cell r="R827">
            <v>0.61199999999999999</v>
          </cell>
          <cell r="S827">
            <v>0.61199999999999999</v>
          </cell>
          <cell r="T827">
            <v>0.61199999999999999</v>
          </cell>
          <cell r="U827">
            <v>0.61199999999999999</v>
          </cell>
          <cell r="V827">
            <v>0.61199999999999999</v>
          </cell>
          <cell r="W827">
            <v>0.61199999999999999</v>
          </cell>
        </row>
        <row r="828">
          <cell r="A828" t="str">
            <v>ME PPO P9</v>
          </cell>
          <cell r="B828" t="str">
            <v>PPO</v>
          </cell>
          <cell r="C828" t="str">
            <v>ME</v>
          </cell>
          <cell r="D828" t="str">
            <v>P9</v>
          </cell>
          <cell r="E828" t="str">
            <v>P9</v>
          </cell>
          <cell r="F828"/>
          <cell r="G828"/>
          <cell r="H828"/>
          <cell r="I828">
            <v>0.61199999999999999</v>
          </cell>
          <cell r="J828">
            <v>0.61199999999999999</v>
          </cell>
          <cell r="K828">
            <v>0.61199999999999999</v>
          </cell>
          <cell r="L828">
            <v>0.61199999999999999</v>
          </cell>
          <cell r="M828">
            <v>0.61199999999999999</v>
          </cell>
          <cell r="N828">
            <v>0.61199999999999999</v>
          </cell>
          <cell r="O828">
            <v>0.61199999999999999</v>
          </cell>
          <cell r="P828">
            <v>0.61199999999999999</v>
          </cell>
          <cell r="Q828">
            <v>0.61199999999999999</v>
          </cell>
          <cell r="R828">
            <v>0.61199999999999999</v>
          </cell>
          <cell r="S828">
            <v>0.61199999999999999</v>
          </cell>
          <cell r="T828">
            <v>0.61199999999999999</v>
          </cell>
          <cell r="U828">
            <v>0.61199999999999999</v>
          </cell>
          <cell r="V828">
            <v>0.61199999999999999</v>
          </cell>
          <cell r="W828">
            <v>0.61199999999999999</v>
          </cell>
        </row>
        <row r="829">
          <cell r="A829" t="str">
            <v>NH PPO P9</v>
          </cell>
          <cell r="B829" t="str">
            <v>PPO</v>
          </cell>
          <cell r="C829" t="str">
            <v>NH</v>
          </cell>
          <cell r="D829" t="str">
            <v>P9</v>
          </cell>
          <cell r="E829" t="str">
            <v>P9</v>
          </cell>
          <cell r="F829"/>
          <cell r="G829"/>
          <cell r="H829"/>
          <cell r="I829">
            <v>0.61199999999999999</v>
          </cell>
          <cell r="J829">
            <v>0.61199999999999999</v>
          </cell>
          <cell r="K829">
            <v>0.61199999999999999</v>
          </cell>
          <cell r="L829">
            <v>0.61199999999999999</v>
          </cell>
          <cell r="M829">
            <v>0.61199999999999999</v>
          </cell>
          <cell r="N829">
            <v>0.61199999999999999</v>
          </cell>
          <cell r="O829">
            <v>0.61199999999999999</v>
          </cell>
          <cell r="P829">
            <v>0.61199999999999999</v>
          </cell>
          <cell r="Q829">
            <v>0.61199999999999999</v>
          </cell>
          <cell r="R829">
            <v>0.61199999999999999</v>
          </cell>
          <cell r="S829">
            <v>0.61199999999999999</v>
          </cell>
          <cell r="T829">
            <v>0.61199999999999999</v>
          </cell>
          <cell r="U829">
            <v>0.61199999999999999</v>
          </cell>
          <cell r="V829">
            <v>0.61199999999999999</v>
          </cell>
          <cell r="W829">
            <v>0.61199999999999999</v>
          </cell>
        </row>
        <row r="830">
          <cell r="A830" t="str">
            <v>MA PPO 5U</v>
          </cell>
          <cell r="B830" t="str">
            <v>PPO</v>
          </cell>
          <cell r="C830" t="str">
            <v>MA</v>
          </cell>
          <cell r="D830" t="str">
            <v>5U</v>
          </cell>
          <cell r="E830" t="str">
            <v>5U</v>
          </cell>
          <cell r="F830"/>
          <cell r="G830"/>
          <cell r="H830"/>
          <cell r="I830">
            <v>0.61799999999999999</v>
          </cell>
          <cell r="J830">
            <v>0.61799999999999999</v>
          </cell>
          <cell r="K830">
            <v>0.61799999999999999</v>
          </cell>
          <cell r="L830">
            <v>0.61799999999999999</v>
          </cell>
          <cell r="M830">
            <v>0.61799999999999999</v>
          </cell>
          <cell r="N830">
            <v>0.61799999999999999</v>
          </cell>
          <cell r="O830">
            <v>0.61799999999999999</v>
          </cell>
          <cell r="P830">
            <v>0.61799999999999999</v>
          </cell>
          <cell r="Q830">
            <v>0.61799999999999999</v>
          </cell>
          <cell r="R830">
            <v>0.61799999999999999</v>
          </cell>
          <cell r="S830">
            <v>0.61799999999999999</v>
          </cell>
          <cell r="T830">
            <v>0.61799999999999999</v>
          </cell>
          <cell r="U830">
            <v>0.61799999999999999</v>
          </cell>
          <cell r="V830">
            <v>0.61799999999999999</v>
          </cell>
          <cell r="W830">
            <v>0.61799999999999999</v>
          </cell>
        </row>
        <row r="831">
          <cell r="A831" t="str">
            <v>MA PPO F7</v>
          </cell>
          <cell r="B831" t="str">
            <v>PPO</v>
          </cell>
          <cell r="C831" t="str">
            <v>MA</v>
          </cell>
          <cell r="D831" t="str">
            <v>F7</v>
          </cell>
          <cell r="E831" t="str">
            <v>F7</v>
          </cell>
          <cell r="F831"/>
          <cell r="G831"/>
          <cell r="H831"/>
          <cell r="I831">
            <v>0.62</v>
          </cell>
          <cell r="J831">
            <v>0.62</v>
          </cell>
          <cell r="K831">
            <v>0.62</v>
          </cell>
          <cell r="L831">
            <v>0.62</v>
          </cell>
          <cell r="M831">
            <v>0.62</v>
          </cell>
          <cell r="N831">
            <v>0.62</v>
          </cell>
          <cell r="O831">
            <v>0.62</v>
          </cell>
          <cell r="P831">
            <v>0.62</v>
          </cell>
          <cell r="Q831">
            <v>0.62</v>
          </cell>
          <cell r="R831">
            <v>0.62</v>
          </cell>
          <cell r="S831">
            <v>0.62</v>
          </cell>
          <cell r="T831">
            <v>0.62</v>
          </cell>
          <cell r="U831">
            <v>0.62</v>
          </cell>
          <cell r="V831">
            <v>0.62</v>
          </cell>
          <cell r="W831">
            <v>0.62</v>
          </cell>
        </row>
        <row r="832">
          <cell r="A832" t="str">
            <v>ME PPO F7</v>
          </cell>
          <cell r="B832" t="str">
            <v>PPO</v>
          </cell>
          <cell r="C832" t="str">
            <v>ME</v>
          </cell>
          <cell r="D832" t="str">
            <v>F7</v>
          </cell>
          <cell r="E832" t="str">
            <v>F7</v>
          </cell>
          <cell r="F832"/>
          <cell r="G832"/>
          <cell r="H832"/>
          <cell r="I832">
            <v>0.62</v>
          </cell>
          <cell r="J832">
            <v>0.62</v>
          </cell>
          <cell r="K832">
            <v>0.62</v>
          </cell>
          <cell r="L832">
            <v>0.62</v>
          </cell>
          <cell r="M832">
            <v>0.62</v>
          </cell>
          <cell r="N832">
            <v>0.62</v>
          </cell>
          <cell r="O832">
            <v>0.62</v>
          </cell>
          <cell r="P832">
            <v>0.62</v>
          </cell>
          <cell r="Q832">
            <v>0.62</v>
          </cell>
          <cell r="R832">
            <v>0.62</v>
          </cell>
          <cell r="S832">
            <v>0.62</v>
          </cell>
          <cell r="T832">
            <v>0.62</v>
          </cell>
          <cell r="U832">
            <v>0.62</v>
          </cell>
          <cell r="V832">
            <v>0.62</v>
          </cell>
          <cell r="W832">
            <v>0.62</v>
          </cell>
        </row>
        <row r="833">
          <cell r="A833" t="str">
            <v>NH PPO F7</v>
          </cell>
          <cell r="B833" t="str">
            <v>PPO</v>
          </cell>
          <cell r="C833" t="str">
            <v>NH</v>
          </cell>
          <cell r="D833" t="str">
            <v>F7</v>
          </cell>
          <cell r="E833" t="str">
            <v>F7</v>
          </cell>
          <cell r="F833"/>
          <cell r="G833"/>
          <cell r="H833"/>
          <cell r="I833">
            <v>0.62</v>
          </cell>
          <cell r="J833">
            <v>0.62</v>
          </cell>
          <cell r="K833">
            <v>0.62</v>
          </cell>
          <cell r="L833">
            <v>0.62</v>
          </cell>
          <cell r="M833">
            <v>0.62</v>
          </cell>
          <cell r="N833">
            <v>0.62</v>
          </cell>
          <cell r="O833">
            <v>0.62</v>
          </cell>
          <cell r="P833">
            <v>0.62</v>
          </cell>
          <cell r="Q833">
            <v>0.62</v>
          </cell>
          <cell r="R833">
            <v>0.62</v>
          </cell>
          <cell r="S833">
            <v>0.62</v>
          </cell>
          <cell r="T833">
            <v>0.62</v>
          </cell>
          <cell r="U833">
            <v>0.62</v>
          </cell>
          <cell r="V833">
            <v>0.62</v>
          </cell>
          <cell r="W833">
            <v>0.62</v>
          </cell>
        </row>
        <row r="834">
          <cell r="A834" t="str">
            <v>MA PPO 2V</v>
          </cell>
          <cell r="B834" t="str">
            <v>PPO</v>
          </cell>
          <cell r="C834" t="str">
            <v>MA</v>
          </cell>
          <cell r="D834" t="str">
            <v>2V</v>
          </cell>
          <cell r="E834" t="str">
            <v>2V</v>
          </cell>
          <cell r="F834"/>
          <cell r="G834"/>
          <cell r="H834"/>
          <cell r="I834">
            <v>0.621</v>
          </cell>
          <cell r="J834">
            <v>0.621</v>
          </cell>
          <cell r="K834">
            <v>0.621</v>
          </cell>
          <cell r="L834">
            <v>0.621</v>
          </cell>
          <cell r="M834">
            <v>0.621</v>
          </cell>
          <cell r="N834">
            <v>0.621</v>
          </cell>
          <cell r="O834">
            <v>0.621</v>
          </cell>
          <cell r="P834">
            <v>0.621</v>
          </cell>
          <cell r="Q834">
            <v>0.621</v>
          </cell>
          <cell r="R834">
            <v>0.621</v>
          </cell>
          <cell r="S834">
            <v>0.621</v>
          </cell>
          <cell r="T834">
            <v>0.621</v>
          </cell>
          <cell r="U834">
            <v>0.621</v>
          </cell>
          <cell r="V834">
            <v>0.621</v>
          </cell>
          <cell r="W834">
            <v>0.621</v>
          </cell>
        </row>
        <row r="835">
          <cell r="A835" t="str">
            <v>MA PPO S6</v>
          </cell>
          <cell r="B835" t="str">
            <v>PPO</v>
          </cell>
          <cell r="C835" t="str">
            <v>MA</v>
          </cell>
          <cell r="D835" t="str">
            <v>S6</v>
          </cell>
          <cell r="E835" t="str">
            <v>S6</v>
          </cell>
          <cell r="F835"/>
          <cell r="G835"/>
          <cell r="H835"/>
          <cell r="I835">
            <v>0.627</v>
          </cell>
          <cell r="J835">
            <v>0.627</v>
          </cell>
          <cell r="K835">
            <v>0.627</v>
          </cell>
          <cell r="L835">
            <v>0.627</v>
          </cell>
          <cell r="M835">
            <v>0.627</v>
          </cell>
          <cell r="N835">
            <v>0.627</v>
          </cell>
          <cell r="O835">
            <v>0.627</v>
          </cell>
          <cell r="P835">
            <v>0.627</v>
          </cell>
          <cell r="Q835">
            <v>0.627</v>
          </cell>
          <cell r="R835">
            <v>0.627</v>
          </cell>
          <cell r="S835">
            <v>0.627</v>
          </cell>
          <cell r="T835">
            <v>0.627</v>
          </cell>
          <cell r="U835">
            <v>0.627</v>
          </cell>
          <cell r="V835">
            <v>0.627</v>
          </cell>
          <cell r="W835">
            <v>0.627</v>
          </cell>
        </row>
        <row r="836">
          <cell r="A836" t="str">
            <v>ME PPO S6</v>
          </cell>
          <cell r="B836" t="str">
            <v>PPO</v>
          </cell>
          <cell r="C836" t="str">
            <v>ME</v>
          </cell>
          <cell r="D836" t="str">
            <v>S6</v>
          </cell>
          <cell r="E836" t="str">
            <v>S6</v>
          </cell>
          <cell r="F836"/>
          <cell r="G836"/>
          <cell r="H836"/>
          <cell r="I836">
            <v>0.627</v>
          </cell>
          <cell r="J836">
            <v>0.627</v>
          </cell>
          <cell r="K836">
            <v>0.627</v>
          </cell>
          <cell r="L836">
            <v>0.627</v>
          </cell>
          <cell r="M836">
            <v>0.627</v>
          </cell>
          <cell r="N836">
            <v>0.627</v>
          </cell>
          <cell r="O836">
            <v>0.627</v>
          </cell>
          <cell r="P836">
            <v>0.627</v>
          </cell>
          <cell r="Q836">
            <v>0.627</v>
          </cell>
          <cell r="R836">
            <v>0.627</v>
          </cell>
          <cell r="S836">
            <v>0.627</v>
          </cell>
          <cell r="T836">
            <v>0.627</v>
          </cell>
          <cell r="U836">
            <v>0.627</v>
          </cell>
          <cell r="V836">
            <v>0.627</v>
          </cell>
          <cell r="W836">
            <v>0.627</v>
          </cell>
        </row>
        <row r="837">
          <cell r="A837" t="str">
            <v>NH PPO S6</v>
          </cell>
          <cell r="B837" t="str">
            <v>PPO</v>
          </cell>
          <cell r="C837" t="str">
            <v>NH</v>
          </cell>
          <cell r="D837" t="str">
            <v>S6</v>
          </cell>
          <cell r="E837" t="str">
            <v>S6</v>
          </cell>
          <cell r="F837"/>
          <cell r="G837"/>
          <cell r="H837"/>
          <cell r="I837">
            <v>0.627</v>
          </cell>
          <cell r="J837">
            <v>0.627</v>
          </cell>
          <cell r="K837">
            <v>0.627</v>
          </cell>
          <cell r="L837">
            <v>0.627</v>
          </cell>
          <cell r="M837">
            <v>0.627</v>
          </cell>
          <cell r="N837">
            <v>0.627</v>
          </cell>
          <cell r="O837">
            <v>0.627</v>
          </cell>
          <cell r="P837">
            <v>0.627</v>
          </cell>
          <cell r="Q837">
            <v>0.627</v>
          </cell>
          <cell r="R837">
            <v>0.627</v>
          </cell>
          <cell r="S837">
            <v>0.627</v>
          </cell>
          <cell r="T837">
            <v>0.627</v>
          </cell>
          <cell r="U837">
            <v>0.627</v>
          </cell>
          <cell r="V837">
            <v>0.627</v>
          </cell>
          <cell r="W837">
            <v>0.627</v>
          </cell>
        </row>
        <row r="838">
          <cell r="A838" t="str">
            <v>MA PPO O1</v>
          </cell>
          <cell r="B838" t="str">
            <v>PPO</v>
          </cell>
          <cell r="C838" t="str">
            <v>MA</v>
          </cell>
          <cell r="D838" t="str">
            <v>O1</v>
          </cell>
          <cell r="E838" t="str">
            <v>O1</v>
          </cell>
          <cell r="F838"/>
          <cell r="G838"/>
          <cell r="H838"/>
          <cell r="I838">
            <v>0.628</v>
          </cell>
          <cell r="J838">
            <v>0.628</v>
          </cell>
          <cell r="K838">
            <v>0.628</v>
          </cell>
          <cell r="L838">
            <v>0.628</v>
          </cell>
          <cell r="M838">
            <v>0.628</v>
          </cell>
          <cell r="N838">
            <v>0.628</v>
          </cell>
          <cell r="O838">
            <v>0.628</v>
          </cell>
          <cell r="P838">
            <v>0.628</v>
          </cell>
          <cell r="Q838">
            <v>0.628</v>
          </cell>
          <cell r="R838">
            <v>0.628</v>
          </cell>
          <cell r="S838">
            <v>0.628</v>
          </cell>
          <cell r="T838">
            <v>0.628</v>
          </cell>
          <cell r="U838">
            <v>0.628</v>
          </cell>
          <cell r="V838">
            <v>0.628</v>
          </cell>
          <cell r="W838">
            <v>0.628</v>
          </cell>
        </row>
        <row r="839">
          <cell r="A839" t="str">
            <v>ME PPO O1</v>
          </cell>
          <cell r="B839" t="str">
            <v>PPO</v>
          </cell>
          <cell r="C839" t="str">
            <v>ME</v>
          </cell>
          <cell r="D839" t="str">
            <v>O1</v>
          </cell>
          <cell r="E839" t="str">
            <v>O1</v>
          </cell>
          <cell r="F839"/>
          <cell r="G839"/>
          <cell r="H839"/>
          <cell r="I839">
            <v>0.628</v>
          </cell>
          <cell r="J839">
            <v>0.628</v>
          </cell>
          <cell r="K839">
            <v>0.628</v>
          </cell>
          <cell r="L839">
            <v>0.628</v>
          </cell>
          <cell r="M839">
            <v>0.628</v>
          </cell>
          <cell r="N839">
            <v>0.628</v>
          </cell>
          <cell r="O839">
            <v>0.628</v>
          </cell>
          <cell r="P839">
            <v>0.628</v>
          </cell>
          <cell r="Q839">
            <v>0.628</v>
          </cell>
          <cell r="R839">
            <v>0.628</v>
          </cell>
          <cell r="S839">
            <v>0.628</v>
          </cell>
          <cell r="T839">
            <v>0.628</v>
          </cell>
          <cell r="U839">
            <v>0.628</v>
          </cell>
          <cell r="V839">
            <v>0.628</v>
          </cell>
          <cell r="W839">
            <v>0.628</v>
          </cell>
        </row>
        <row r="840">
          <cell r="A840" t="str">
            <v>NH PPO O1</v>
          </cell>
          <cell r="B840" t="str">
            <v>PPO</v>
          </cell>
          <cell r="C840" t="str">
            <v>NH</v>
          </cell>
          <cell r="D840" t="str">
            <v>O1</v>
          </cell>
          <cell r="E840" t="str">
            <v>O1</v>
          </cell>
          <cell r="F840"/>
          <cell r="G840"/>
          <cell r="H840"/>
          <cell r="I840">
            <v>0.628</v>
          </cell>
          <cell r="J840">
            <v>0.628</v>
          </cell>
          <cell r="K840">
            <v>0.628</v>
          </cell>
          <cell r="L840">
            <v>0.628</v>
          </cell>
          <cell r="M840">
            <v>0.628</v>
          </cell>
          <cell r="N840">
            <v>0.628</v>
          </cell>
          <cell r="O840">
            <v>0.628</v>
          </cell>
          <cell r="P840">
            <v>0.628</v>
          </cell>
          <cell r="Q840">
            <v>0.628</v>
          </cell>
          <cell r="R840">
            <v>0.628</v>
          </cell>
          <cell r="S840">
            <v>0.628</v>
          </cell>
          <cell r="T840">
            <v>0.628</v>
          </cell>
          <cell r="U840">
            <v>0.628</v>
          </cell>
          <cell r="V840">
            <v>0.628</v>
          </cell>
          <cell r="W840">
            <v>0.628</v>
          </cell>
        </row>
        <row r="841">
          <cell r="A841" t="str">
            <v>MA PPO Q2</v>
          </cell>
          <cell r="B841" t="str">
            <v>PPO</v>
          </cell>
          <cell r="C841" t="str">
            <v>MA</v>
          </cell>
          <cell r="D841" t="str">
            <v>Q2</v>
          </cell>
          <cell r="E841" t="str">
            <v>Q2</v>
          </cell>
          <cell r="F841"/>
          <cell r="G841"/>
          <cell r="H841"/>
          <cell r="I841">
            <v>0.63400000000000001</v>
          </cell>
          <cell r="J841">
            <v>0.63400000000000001</v>
          </cell>
          <cell r="K841">
            <v>0.63400000000000001</v>
          </cell>
          <cell r="L841">
            <v>0.63400000000000001</v>
          </cell>
          <cell r="M841">
            <v>0.63400000000000001</v>
          </cell>
          <cell r="N841">
            <v>0.63400000000000001</v>
          </cell>
          <cell r="O841">
            <v>0.63400000000000001</v>
          </cell>
          <cell r="P841">
            <v>0.63400000000000001</v>
          </cell>
          <cell r="Q841">
            <v>0.63400000000000001</v>
          </cell>
          <cell r="R841">
            <v>0.63400000000000001</v>
          </cell>
          <cell r="S841">
            <v>0.63400000000000001</v>
          </cell>
          <cell r="T841">
            <v>0.63400000000000001</v>
          </cell>
          <cell r="U841">
            <v>0.63400000000000001</v>
          </cell>
          <cell r="V841">
            <v>0.63400000000000001</v>
          </cell>
          <cell r="W841">
            <v>0.63400000000000001</v>
          </cell>
        </row>
        <row r="842">
          <cell r="A842" t="str">
            <v>ME PPO Q2</v>
          </cell>
          <cell r="B842" t="str">
            <v>PPO</v>
          </cell>
          <cell r="C842" t="str">
            <v>ME</v>
          </cell>
          <cell r="D842" t="str">
            <v>Q2</v>
          </cell>
          <cell r="E842" t="str">
            <v>Q2</v>
          </cell>
          <cell r="F842"/>
          <cell r="G842"/>
          <cell r="H842"/>
          <cell r="I842">
            <v>0.63400000000000001</v>
          </cell>
          <cell r="J842">
            <v>0.63400000000000001</v>
          </cell>
          <cell r="K842">
            <v>0.63400000000000001</v>
          </cell>
          <cell r="L842">
            <v>0.63400000000000001</v>
          </cell>
          <cell r="M842">
            <v>0.63400000000000001</v>
          </cell>
          <cell r="N842">
            <v>0.63400000000000001</v>
          </cell>
          <cell r="O842">
            <v>0.63400000000000001</v>
          </cell>
          <cell r="P842">
            <v>0.63400000000000001</v>
          </cell>
          <cell r="Q842">
            <v>0.63400000000000001</v>
          </cell>
          <cell r="R842">
            <v>0.63400000000000001</v>
          </cell>
          <cell r="S842">
            <v>0.63400000000000001</v>
          </cell>
          <cell r="T842">
            <v>0.63400000000000001</v>
          </cell>
          <cell r="U842">
            <v>0.63400000000000001</v>
          </cell>
          <cell r="V842">
            <v>0.63400000000000001</v>
          </cell>
          <cell r="W842">
            <v>0.63400000000000001</v>
          </cell>
        </row>
        <row r="843">
          <cell r="A843" t="str">
            <v>NH PPO Q2</v>
          </cell>
          <cell r="B843" t="str">
            <v>PPO</v>
          </cell>
          <cell r="C843" t="str">
            <v>NH</v>
          </cell>
          <cell r="D843" t="str">
            <v>Q2</v>
          </cell>
          <cell r="E843" t="str">
            <v>Q2</v>
          </cell>
          <cell r="F843"/>
          <cell r="G843"/>
          <cell r="H843"/>
          <cell r="I843">
            <v>0.63400000000000001</v>
          </cell>
          <cell r="J843">
            <v>0.63400000000000001</v>
          </cell>
          <cell r="K843">
            <v>0.63400000000000001</v>
          </cell>
          <cell r="L843">
            <v>0.63400000000000001</v>
          </cell>
          <cell r="M843">
            <v>0.63400000000000001</v>
          </cell>
          <cell r="N843">
            <v>0.63400000000000001</v>
          </cell>
          <cell r="O843">
            <v>0.63400000000000001</v>
          </cell>
          <cell r="P843">
            <v>0.63400000000000001</v>
          </cell>
          <cell r="Q843">
            <v>0.63400000000000001</v>
          </cell>
          <cell r="R843">
            <v>0.63400000000000001</v>
          </cell>
          <cell r="S843">
            <v>0.63400000000000001</v>
          </cell>
          <cell r="T843">
            <v>0.63400000000000001</v>
          </cell>
          <cell r="U843">
            <v>0.63400000000000001</v>
          </cell>
          <cell r="V843">
            <v>0.63400000000000001</v>
          </cell>
          <cell r="W843">
            <v>0.63400000000000001</v>
          </cell>
        </row>
        <row r="844">
          <cell r="A844" t="str">
            <v>MA PPO W1</v>
          </cell>
          <cell r="B844" t="str">
            <v>PPO</v>
          </cell>
          <cell r="C844" t="str">
            <v>MA</v>
          </cell>
          <cell r="D844" t="str">
            <v>W1</v>
          </cell>
          <cell r="E844" t="str">
            <v>W1</v>
          </cell>
          <cell r="F844"/>
          <cell r="G844"/>
          <cell r="H844"/>
          <cell r="I844">
            <v>0.63500000000000001</v>
          </cell>
          <cell r="J844">
            <v>0.63500000000000001</v>
          </cell>
          <cell r="K844">
            <v>0.63500000000000001</v>
          </cell>
          <cell r="L844">
            <v>0.63500000000000001</v>
          </cell>
          <cell r="M844">
            <v>0.63500000000000001</v>
          </cell>
          <cell r="N844">
            <v>0.63500000000000001</v>
          </cell>
          <cell r="O844">
            <v>0.63500000000000001</v>
          </cell>
          <cell r="P844">
            <v>0.63500000000000001</v>
          </cell>
          <cell r="Q844">
            <v>0.63500000000000001</v>
          </cell>
          <cell r="R844">
            <v>0.63500000000000001</v>
          </cell>
          <cell r="S844">
            <v>0.63500000000000001</v>
          </cell>
          <cell r="T844">
            <v>0.63500000000000001</v>
          </cell>
          <cell r="U844">
            <v>0.63500000000000001</v>
          </cell>
          <cell r="V844">
            <v>0.63500000000000001</v>
          </cell>
          <cell r="W844">
            <v>0.63500000000000001</v>
          </cell>
        </row>
        <row r="845">
          <cell r="A845" t="str">
            <v>ME PPO W1</v>
          </cell>
          <cell r="B845" t="str">
            <v>PPO</v>
          </cell>
          <cell r="C845" t="str">
            <v>ME</v>
          </cell>
          <cell r="D845" t="str">
            <v>W1</v>
          </cell>
          <cell r="E845" t="str">
            <v>W1</v>
          </cell>
          <cell r="F845"/>
          <cell r="G845"/>
          <cell r="H845"/>
          <cell r="I845">
            <v>0.63500000000000001</v>
          </cell>
          <cell r="J845">
            <v>0.63500000000000001</v>
          </cell>
          <cell r="K845">
            <v>0.63500000000000001</v>
          </cell>
          <cell r="L845">
            <v>0.63500000000000001</v>
          </cell>
          <cell r="M845">
            <v>0.63500000000000001</v>
          </cell>
          <cell r="N845">
            <v>0.63500000000000001</v>
          </cell>
          <cell r="O845">
            <v>0.63500000000000001</v>
          </cell>
          <cell r="P845">
            <v>0.63500000000000001</v>
          </cell>
          <cell r="Q845">
            <v>0.63500000000000001</v>
          </cell>
          <cell r="R845">
            <v>0.63500000000000001</v>
          </cell>
          <cell r="S845">
            <v>0.63500000000000001</v>
          </cell>
          <cell r="T845">
            <v>0.63500000000000001</v>
          </cell>
          <cell r="U845">
            <v>0.63500000000000001</v>
          </cell>
          <cell r="V845">
            <v>0.63500000000000001</v>
          </cell>
          <cell r="W845">
            <v>0.63500000000000001</v>
          </cell>
        </row>
        <row r="846">
          <cell r="A846" t="str">
            <v>NH PPO W1</v>
          </cell>
          <cell r="B846" t="str">
            <v>PPO</v>
          </cell>
          <cell r="C846" t="str">
            <v>NH</v>
          </cell>
          <cell r="D846" t="str">
            <v>W1</v>
          </cell>
          <cell r="E846" t="str">
            <v>W1</v>
          </cell>
          <cell r="F846"/>
          <cell r="G846"/>
          <cell r="H846"/>
          <cell r="I846">
            <v>0.63500000000000001</v>
          </cell>
          <cell r="J846">
            <v>0.63500000000000001</v>
          </cell>
          <cell r="K846">
            <v>0.63500000000000001</v>
          </cell>
          <cell r="L846">
            <v>0.63500000000000001</v>
          </cell>
          <cell r="M846">
            <v>0.63500000000000001</v>
          </cell>
          <cell r="N846">
            <v>0.63500000000000001</v>
          </cell>
          <cell r="O846">
            <v>0.63500000000000001</v>
          </cell>
          <cell r="P846">
            <v>0.63500000000000001</v>
          </cell>
          <cell r="Q846">
            <v>0.63500000000000001</v>
          </cell>
          <cell r="R846">
            <v>0.63500000000000001</v>
          </cell>
          <cell r="S846">
            <v>0.63500000000000001</v>
          </cell>
          <cell r="T846">
            <v>0.63500000000000001</v>
          </cell>
          <cell r="U846">
            <v>0.63500000000000001</v>
          </cell>
          <cell r="V846">
            <v>0.63500000000000001</v>
          </cell>
          <cell r="W846">
            <v>0.63500000000000001</v>
          </cell>
        </row>
        <row r="847">
          <cell r="A847" t="str">
            <v>MA PPO 0H</v>
          </cell>
          <cell r="B847" t="str">
            <v>PPO</v>
          </cell>
          <cell r="C847" t="str">
            <v>MA</v>
          </cell>
          <cell r="D847" t="str">
            <v>0H</v>
          </cell>
          <cell r="E847" t="str">
            <v>0H</v>
          </cell>
          <cell r="F847"/>
          <cell r="G847"/>
          <cell r="H847"/>
          <cell r="I847">
            <v>0.63600000000000001</v>
          </cell>
          <cell r="J847">
            <v>0.63600000000000001</v>
          </cell>
          <cell r="K847">
            <v>0.63600000000000001</v>
          </cell>
          <cell r="L847">
            <v>0.63600000000000001</v>
          </cell>
          <cell r="M847">
            <v>0.63600000000000001</v>
          </cell>
          <cell r="N847">
            <v>0.63600000000000001</v>
          </cell>
          <cell r="O847">
            <v>0.63600000000000001</v>
          </cell>
          <cell r="P847">
            <v>0.63600000000000001</v>
          </cell>
          <cell r="Q847">
            <v>0.63600000000000001</v>
          </cell>
          <cell r="R847">
            <v>0.63600000000000001</v>
          </cell>
          <cell r="S847">
            <v>0.63600000000000001</v>
          </cell>
          <cell r="T847">
            <v>0.63600000000000001</v>
          </cell>
          <cell r="U847">
            <v>0.63600000000000001</v>
          </cell>
          <cell r="V847">
            <v>0.63600000000000001</v>
          </cell>
          <cell r="W847">
            <v>0.63600000000000001</v>
          </cell>
        </row>
        <row r="848">
          <cell r="A848" t="str">
            <v>MA PPO V1</v>
          </cell>
          <cell r="B848" t="str">
            <v>PPO</v>
          </cell>
          <cell r="C848" t="str">
            <v>MA</v>
          </cell>
          <cell r="D848" t="str">
            <v>V1</v>
          </cell>
          <cell r="E848" t="str">
            <v>V1</v>
          </cell>
          <cell r="F848"/>
          <cell r="G848"/>
          <cell r="H848"/>
          <cell r="I848">
            <v>0.64100000000000001</v>
          </cell>
          <cell r="J848">
            <v>0.64100000000000001</v>
          </cell>
          <cell r="K848">
            <v>0.64100000000000001</v>
          </cell>
          <cell r="L848">
            <v>0.64100000000000001</v>
          </cell>
          <cell r="M848">
            <v>0.64100000000000001</v>
          </cell>
          <cell r="N848">
            <v>0.64100000000000001</v>
          </cell>
          <cell r="O848">
            <v>0.64100000000000001</v>
          </cell>
          <cell r="P848">
            <v>0.64100000000000001</v>
          </cell>
          <cell r="Q848">
            <v>0.64100000000000001</v>
          </cell>
          <cell r="R848">
            <v>0.64100000000000001</v>
          </cell>
          <cell r="S848">
            <v>0.64100000000000001</v>
          </cell>
          <cell r="T848">
            <v>0.64100000000000001</v>
          </cell>
          <cell r="U848">
            <v>0.64100000000000001</v>
          </cell>
          <cell r="V848">
            <v>0.64100000000000001</v>
          </cell>
          <cell r="W848">
            <v>0.64100000000000001</v>
          </cell>
        </row>
        <row r="849">
          <cell r="A849" t="str">
            <v>ME PPO V1</v>
          </cell>
          <cell r="B849" t="str">
            <v>PPO</v>
          </cell>
          <cell r="C849" t="str">
            <v>ME</v>
          </cell>
          <cell r="D849" t="str">
            <v>V1</v>
          </cell>
          <cell r="E849" t="str">
            <v>V1</v>
          </cell>
          <cell r="F849"/>
          <cell r="G849"/>
          <cell r="H849"/>
          <cell r="I849">
            <v>0.64100000000000001</v>
          </cell>
          <cell r="J849">
            <v>0.64100000000000001</v>
          </cell>
          <cell r="K849">
            <v>0.64100000000000001</v>
          </cell>
          <cell r="L849">
            <v>0.64100000000000001</v>
          </cell>
          <cell r="M849">
            <v>0.64100000000000001</v>
          </cell>
          <cell r="N849">
            <v>0.64100000000000001</v>
          </cell>
          <cell r="O849">
            <v>0.64100000000000001</v>
          </cell>
          <cell r="P849">
            <v>0.64100000000000001</v>
          </cell>
          <cell r="Q849">
            <v>0.64100000000000001</v>
          </cell>
          <cell r="R849">
            <v>0.64100000000000001</v>
          </cell>
          <cell r="S849">
            <v>0.64100000000000001</v>
          </cell>
          <cell r="T849">
            <v>0.64100000000000001</v>
          </cell>
          <cell r="U849">
            <v>0.64100000000000001</v>
          </cell>
          <cell r="V849">
            <v>0.64100000000000001</v>
          </cell>
          <cell r="W849">
            <v>0.64100000000000001</v>
          </cell>
        </row>
        <row r="850">
          <cell r="A850" t="str">
            <v>NH PPO V1</v>
          </cell>
          <cell r="B850" t="str">
            <v>PPO</v>
          </cell>
          <cell r="C850" t="str">
            <v>NH</v>
          </cell>
          <cell r="D850" t="str">
            <v>V1</v>
          </cell>
          <cell r="E850" t="str">
            <v>V1</v>
          </cell>
          <cell r="F850"/>
          <cell r="G850"/>
          <cell r="H850"/>
          <cell r="I850">
            <v>0.64100000000000001</v>
          </cell>
          <cell r="J850">
            <v>0.64100000000000001</v>
          </cell>
          <cell r="K850">
            <v>0.64100000000000001</v>
          </cell>
          <cell r="L850">
            <v>0.64100000000000001</v>
          </cell>
          <cell r="M850">
            <v>0.64100000000000001</v>
          </cell>
          <cell r="N850">
            <v>0.64100000000000001</v>
          </cell>
          <cell r="O850">
            <v>0.64100000000000001</v>
          </cell>
          <cell r="P850">
            <v>0.64100000000000001</v>
          </cell>
          <cell r="Q850">
            <v>0.64100000000000001</v>
          </cell>
          <cell r="R850">
            <v>0.64100000000000001</v>
          </cell>
          <cell r="S850">
            <v>0.64100000000000001</v>
          </cell>
          <cell r="T850">
            <v>0.64100000000000001</v>
          </cell>
          <cell r="U850">
            <v>0.64100000000000001</v>
          </cell>
          <cell r="V850">
            <v>0.64100000000000001</v>
          </cell>
          <cell r="W850">
            <v>0.64100000000000001</v>
          </cell>
        </row>
        <row r="851">
          <cell r="A851" t="str">
            <v>MA PPO N8</v>
          </cell>
          <cell r="B851" t="str">
            <v>PPO</v>
          </cell>
          <cell r="C851" t="str">
            <v>MA</v>
          </cell>
          <cell r="D851" t="str">
            <v>N8</v>
          </cell>
          <cell r="E851" t="str">
            <v>N8</v>
          </cell>
          <cell r="F851"/>
          <cell r="G851"/>
          <cell r="H851"/>
          <cell r="I851">
            <v>0.64200000000000002</v>
          </cell>
          <cell r="J851">
            <v>0.64200000000000002</v>
          </cell>
          <cell r="K851">
            <v>0.64200000000000002</v>
          </cell>
          <cell r="L851">
            <v>0.64200000000000002</v>
          </cell>
          <cell r="M851">
            <v>0.64200000000000002</v>
          </cell>
          <cell r="N851">
            <v>0.64200000000000002</v>
          </cell>
          <cell r="O851">
            <v>0.64200000000000002</v>
          </cell>
          <cell r="P851">
            <v>0.64200000000000002</v>
          </cell>
          <cell r="Q851">
            <v>0.64200000000000002</v>
          </cell>
          <cell r="R851">
            <v>0.64200000000000002</v>
          </cell>
          <cell r="S851">
            <v>0.64200000000000002</v>
          </cell>
          <cell r="T851">
            <v>0.64200000000000002</v>
          </cell>
          <cell r="U851">
            <v>0.64200000000000002</v>
          </cell>
          <cell r="V851">
            <v>0.64200000000000002</v>
          </cell>
          <cell r="W851">
            <v>0.64200000000000002</v>
          </cell>
        </row>
        <row r="852">
          <cell r="A852" t="str">
            <v>MA PPO N9</v>
          </cell>
          <cell r="B852" t="str">
            <v>PPO</v>
          </cell>
          <cell r="C852" t="str">
            <v>MA</v>
          </cell>
          <cell r="D852" t="str">
            <v>N9</v>
          </cell>
          <cell r="E852" t="str">
            <v>N9</v>
          </cell>
          <cell r="F852"/>
          <cell r="G852"/>
          <cell r="H852"/>
          <cell r="I852">
            <v>0.64200000000000002</v>
          </cell>
          <cell r="J852">
            <v>0.64200000000000002</v>
          </cell>
          <cell r="K852">
            <v>0.64200000000000002</v>
          </cell>
          <cell r="L852">
            <v>0.64200000000000002</v>
          </cell>
          <cell r="M852">
            <v>0.64200000000000002</v>
          </cell>
          <cell r="N852">
            <v>0.64200000000000002</v>
          </cell>
          <cell r="O852">
            <v>0.64200000000000002</v>
          </cell>
          <cell r="P852">
            <v>0.64200000000000002</v>
          </cell>
          <cell r="Q852">
            <v>0.64200000000000002</v>
          </cell>
          <cell r="R852">
            <v>0.64200000000000002</v>
          </cell>
          <cell r="S852">
            <v>0.64200000000000002</v>
          </cell>
          <cell r="T852">
            <v>0.64200000000000002</v>
          </cell>
          <cell r="U852">
            <v>0.64200000000000002</v>
          </cell>
          <cell r="V852">
            <v>0.64200000000000002</v>
          </cell>
          <cell r="W852">
            <v>0.64200000000000002</v>
          </cell>
        </row>
        <row r="853">
          <cell r="A853" t="str">
            <v>ME PPO N8</v>
          </cell>
          <cell r="B853" t="str">
            <v>PPO</v>
          </cell>
          <cell r="C853" t="str">
            <v>ME</v>
          </cell>
          <cell r="D853" t="str">
            <v>N8</v>
          </cell>
          <cell r="E853" t="str">
            <v>N8</v>
          </cell>
          <cell r="F853"/>
          <cell r="G853"/>
          <cell r="H853"/>
          <cell r="I853">
            <v>0.64200000000000002</v>
          </cell>
          <cell r="J853">
            <v>0.64200000000000002</v>
          </cell>
          <cell r="K853">
            <v>0.64200000000000002</v>
          </cell>
          <cell r="L853">
            <v>0.64200000000000002</v>
          </cell>
          <cell r="M853">
            <v>0.64200000000000002</v>
          </cell>
          <cell r="N853">
            <v>0.64200000000000002</v>
          </cell>
          <cell r="O853">
            <v>0.64200000000000002</v>
          </cell>
          <cell r="P853">
            <v>0.64200000000000002</v>
          </cell>
          <cell r="Q853">
            <v>0.64200000000000002</v>
          </cell>
          <cell r="R853">
            <v>0.64200000000000002</v>
          </cell>
          <cell r="S853">
            <v>0.64200000000000002</v>
          </cell>
          <cell r="T853">
            <v>0.64200000000000002</v>
          </cell>
          <cell r="U853">
            <v>0.64200000000000002</v>
          </cell>
          <cell r="V853">
            <v>0.64200000000000002</v>
          </cell>
          <cell r="W853">
            <v>0.64200000000000002</v>
          </cell>
        </row>
        <row r="854">
          <cell r="A854" t="str">
            <v>ME PPO N9</v>
          </cell>
          <cell r="B854" t="str">
            <v>PPO</v>
          </cell>
          <cell r="C854" t="str">
            <v>ME</v>
          </cell>
          <cell r="D854" t="str">
            <v>N9</v>
          </cell>
          <cell r="E854" t="str">
            <v>N9</v>
          </cell>
          <cell r="F854"/>
          <cell r="G854"/>
          <cell r="H854"/>
          <cell r="I854">
            <v>0.64200000000000002</v>
          </cell>
          <cell r="J854">
            <v>0.64200000000000002</v>
          </cell>
          <cell r="K854">
            <v>0.64200000000000002</v>
          </cell>
          <cell r="L854">
            <v>0.64200000000000002</v>
          </cell>
          <cell r="M854">
            <v>0.64200000000000002</v>
          </cell>
          <cell r="N854">
            <v>0.64200000000000002</v>
          </cell>
          <cell r="O854">
            <v>0.64200000000000002</v>
          </cell>
          <cell r="P854">
            <v>0.64200000000000002</v>
          </cell>
          <cell r="Q854">
            <v>0.64200000000000002</v>
          </cell>
          <cell r="R854">
            <v>0.64200000000000002</v>
          </cell>
          <cell r="S854">
            <v>0.64200000000000002</v>
          </cell>
          <cell r="T854">
            <v>0.64200000000000002</v>
          </cell>
          <cell r="U854">
            <v>0.64200000000000002</v>
          </cell>
          <cell r="V854">
            <v>0.64200000000000002</v>
          </cell>
          <cell r="W854">
            <v>0.64200000000000002</v>
          </cell>
        </row>
        <row r="855">
          <cell r="A855" t="str">
            <v>NH PPO N8</v>
          </cell>
          <cell r="B855" t="str">
            <v>PPO</v>
          </cell>
          <cell r="C855" t="str">
            <v>NH</v>
          </cell>
          <cell r="D855" t="str">
            <v>N8</v>
          </cell>
          <cell r="E855" t="str">
            <v>N8</v>
          </cell>
          <cell r="F855"/>
          <cell r="G855"/>
          <cell r="H855"/>
          <cell r="I855">
            <v>0.64200000000000002</v>
          </cell>
          <cell r="J855">
            <v>0.64200000000000002</v>
          </cell>
          <cell r="K855">
            <v>0.64200000000000002</v>
          </cell>
          <cell r="L855">
            <v>0.64200000000000002</v>
          </cell>
          <cell r="M855">
            <v>0.64200000000000002</v>
          </cell>
          <cell r="N855">
            <v>0.64200000000000002</v>
          </cell>
          <cell r="O855">
            <v>0.64200000000000002</v>
          </cell>
          <cell r="P855">
            <v>0.64200000000000002</v>
          </cell>
          <cell r="Q855">
            <v>0.64200000000000002</v>
          </cell>
          <cell r="R855">
            <v>0.64200000000000002</v>
          </cell>
          <cell r="S855">
            <v>0.64200000000000002</v>
          </cell>
          <cell r="T855">
            <v>0.64200000000000002</v>
          </cell>
          <cell r="U855">
            <v>0.64200000000000002</v>
          </cell>
          <cell r="V855">
            <v>0.64200000000000002</v>
          </cell>
          <cell r="W855">
            <v>0.64200000000000002</v>
          </cell>
        </row>
        <row r="856">
          <cell r="A856" t="str">
            <v>NH PPO N9</v>
          </cell>
          <cell r="B856" t="str">
            <v>PPO</v>
          </cell>
          <cell r="C856" t="str">
            <v>NH</v>
          </cell>
          <cell r="D856" t="str">
            <v>N9</v>
          </cell>
          <cell r="E856" t="str">
            <v>N9</v>
          </cell>
          <cell r="F856"/>
          <cell r="G856"/>
          <cell r="H856"/>
          <cell r="I856">
            <v>0.64200000000000002</v>
          </cell>
          <cell r="J856">
            <v>0.64200000000000002</v>
          </cell>
          <cell r="K856">
            <v>0.64200000000000002</v>
          </cell>
          <cell r="L856">
            <v>0.64200000000000002</v>
          </cell>
          <cell r="M856">
            <v>0.64200000000000002</v>
          </cell>
          <cell r="N856">
            <v>0.64200000000000002</v>
          </cell>
          <cell r="O856">
            <v>0.64200000000000002</v>
          </cell>
          <cell r="P856">
            <v>0.64200000000000002</v>
          </cell>
          <cell r="Q856">
            <v>0.64200000000000002</v>
          </cell>
          <cell r="R856">
            <v>0.64200000000000002</v>
          </cell>
          <cell r="S856">
            <v>0.64200000000000002</v>
          </cell>
          <cell r="T856">
            <v>0.64200000000000002</v>
          </cell>
          <cell r="U856">
            <v>0.64200000000000002</v>
          </cell>
          <cell r="V856">
            <v>0.64200000000000002</v>
          </cell>
          <cell r="W856">
            <v>0.64200000000000002</v>
          </cell>
        </row>
        <row r="857">
          <cell r="A857" t="str">
            <v>MA PPO 3I</v>
          </cell>
          <cell r="B857" t="str">
            <v>PPO</v>
          </cell>
          <cell r="C857" t="str">
            <v>MA</v>
          </cell>
          <cell r="D857" t="str">
            <v>3I</v>
          </cell>
          <cell r="E857" t="str">
            <v>3I</v>
          </cell>
          <cell r="F857"/>
          <cell r="G857"/>
          <cell r="H857"/>
          <cell r="I857">
            <v>0.64300000000000002</v>
          </cell>
          <cell r="J857">
            <v>0.64300000000000002</v>
          </cell>
          <cell r="K857">
            <v>0.64300000000000002</v>
          </cell>
          <cell r="L857">
            <v>0.64300000000000002</v>
          </cell>
          <cell r="M857">
            <v>0.64300000000000002</v>
          </cell>
          <cell r="N857">
            <v>0.64300000000000002</v>
          </cell>
          <cell r="O857">
            <v>0.64300000000000002</v>
          </cell>
          <cell r="P857">
            <v>0.64300000000000002</v>
          </cell>
          <cell r="Q857">
            <v>0.64300000000000002</v>
          </cell>
          <cell r="R857">
            <v>0.64300000000000002</v>
          </cell>
          <cell r="S857">
            <v>0.64300000000000002</v>
          </cell>
          <cell r="T857">
            <v>0.64300000000000002</v>
          </cell>
          <cell r="U857">
            <v>0.64300000000000002</v>
          </cell>
          <cell r="V857">
            <v>0.64300000000000002</v>
          </cell>
          <cell r="W857">
            <v>0.64300000000000002</v>
          </cell>
        </row>
        <row r="858">
          <cell r="A858" t="str">
            <v>ME PPO 3I</v>
          </cell>
          <cell r="B858" t="str">
            <v>PPO</v>
          </cell>
          <cell r="C858" t="str">
            <v>ME</v>
          </cell>
          <cell r="D858" t="str">
            <v>3I</v>
          </cell>
          <cell r="E858" t="str">
            <v>3I</v>
          </cell>
          <cell r="F858"/>
          <cell r="G858"/>
          <cell r="H858"/>
          <cell r="I858">
            <v>0.64300000000000002</v>
          </cell>
          <cell r="J858">
            <v>0.64300000000000002</v>
          </cell>
          <cell r="K858">
            <v>0.64300000000000002</v>
          </cell>
          <cell r="L858">
            <v>0.64300000000000002</v>
          </cell>
          <cell r="M858">
            <v>0.64300000000000002</v>
          </cell>
          <cell r="N858">
            <v>0.64300000000000002</v>
          </cell>
          <cell r="O858">
            <v>0.64300000000000002</v>
          </cell>
          <cell r="P858">
            <v>0.64300000000000002</v>
          </cell>
          <cell r="Q858">
            <v>0.64300000000000002</v>
          </cell>
          <cell r="R858">
            <v>0.64300000000000002</v>
          </cell>
          <cell r="S858">
            <v>0.64300000000000002</v>
          </cell>
          <cell r="T858">
            <v>0.64300000000000002</v>
          </cell>
          <cell r="U858">
            <v>0.64300000000000002</v>
          </cell>
          <cell r="V858">
            <v>0.64300000000000002</v>
          </cell>
          <cell r="W858">
            <v>0.64300000000000002</v>
          </cell>
        </row>
        <row r="859">
          <cell r="A859" t="str">
            <v>NH PPO 3I</v>
          </cell>
          <cell r="B859" t="str">
            <v>PPO</v>
          </cell>
          <cell r="C859" t="str">
            <v>NH</v>
          </cell>
          <cell r="D859" t="str">
            <v>3I</v>
          </cell>
          <cell r="E859" t="str">
            <v>3I</v>
          </cell>
          <cell r="F859"/>
          <cell r="G859"/>
          <cell r="H859"/>
          <cell r="I859">
            <v>0.64300000000000002</v>
          </cell>
          <cell r="J859">
            <v>0.64300000000000002</v>
          </cell>
          <cell r="K859">
            <v>0.64300000000000002</v>
          </cell>
          <cell r="L859">
            <v>0.64300000000000002</v>
          </cell>
          <cell r="M859">
            <v>0.64300000000000002</v>
          </cell>
          <cell r="N859">
            <v>0.64300000000000002</v>
          </cell>
          <cell r="O859">
            <v>0.64300000000000002</v>
          </cell>
          <cell r="P859">
            <v>0.64300000000000002</v>
          </cell>
          <cell r="Q859">
            <v>0.64300000000000002</v>
          </cell>
          <cell r="R859">
            <v>0.64300000000000002</v>
          </cell>
          <cell r="S859">
            <v>0.64300000000000002</v>
          </cell>
          <cell r="T859">
            <v>0.64300000000000002</v>
          </cell>
          <cell r="U859">
            <v>0.64300000000000002</v>
          </cell>
          <cell r="V859">
            <v>0.64300000000000002</v>
          </cell>
          <cell r="W859">
            <v>0.64300000000000002</v>
          </cell>
        </row>
        <row r="860">
          <cell r="A860" t="str">
            <v>MA PPO Y6</v>
          </cell>
          <cell r="B860" t="str">
            <v>PPO</v>
          </cell>
          <cell r="C860" t="str">
            <v>MA</v>
          </cell>
          <cell r="D860" t="str">
            <v>Y6</v>
          </cell>
          <cell r="E860" t="str">
            <v>Y6</v>
          </cell>
          <cell r="F860"/>
          <cell r="G860"/>
          <cell r="H860"/>
          <cell r="I860">
            <v>0.64900000000000002</v>
          </cell>
          <cell r="J860">
            <v>0.64900000000000002</v>
          </cell>
          <cell r="K860">
            <v>0.64900000000000002</v>
          </cell>
          <cell r="L860">
            <v>0.64900000000000002</v>
          </cell>
          <cell r="M860">
            <v>0.64900000000000002</v>
          </cell>
          <cell r="N860">
            <v>0.64900000000000002</v>
          </cell>
          <cell r="O860">
            <v>0.64900000000000002</v>
          </cell>
          <cell r="P860">
            <v>0.64900000000000002</v>
          </cell>
          <cell r="Q860">
            <v>0.64900000000000002</v>
          </cell>
          <cell r="R860">
            <v>0.64900000000000002</v>
          </cell>
          <cell r="S860">
            <v>0.64900000000000002</v>
          </cell>
          <cell r="T860">
            <v>0.64900000000000002</v>
          </cell>
          <cell r="U860">
            <v>0.64900000000000002</v>
          </cell>
          <cell r="V860">
            <v>0.64900000000000002</v>
          </cell>
          <cell r="W860">
            <v>0.64900000000000002</v>
          </cell>
        </row>
        <row r="861">
          <cell r="A861" t="str">
            <v>MA PPO Q0</v>
          </cell>
          <cell r="B861" t="str">
            <v>PPO</v>
          </cell>
          <cell r="C861" t="str">
            <v>MA</v>
          </cell>
          <cell r="D861" t="str">
            <v>Q0</v>
          </cell>
          <cell r="E861" t="str">
            <v>Q0</v>
          </cell>
          <cell r="F861"/>
          <cell r="G861"/>
          <cell r="H861"/>
          <cell r="I861">
            <v>0.65</v>
          </cell>
          <cell r="J861">
            <v>0.65</v>
          </cell>
          <cell r="K861">
            <v>0.65</v>
          </cell>
          <cell r="L861">
            <v>0.65</v>
          </cell>
          <cell r="M861">
            <v>0.65</v>
          </cell>
          <cell r="N861">
            <v>0.65</v>
          </cell>
          <cell r="O861">
            <v>0.65</v>
          </cell>
          <cell r="P861">
            <v>0.65</v>
          </cell>
          <cell r="Q861">
            <v>0.65</v>
          </cell>
          <cell r="R861">
            <v>0.65</v>
          </cell>
          <cell r="S861">
            <v>0.65</v>
          </cell>
          <cell r="T861">
            <v>0.65</v>
          </cell>
          <cell r="U861">
            <v>0.65</v>
          </cell>
          <cell r="V861">
            <v>0.65</v>
          </cell>
          <cell r="W861">
            <v>0.65</v>
          </cell>
        </row>
        <row r="862">
          <cell r="A862" t="str">
            <v>ME PPO Q0</v>
          </cell>
          <cell r="B862" t="str">
            <v>PPO</v>
          </cell>
          <cell r="C862" t="str">
            <v>ME</v>
          </cell>
          <cell r="D862" t="str">
            <v>Q0</v>
          </cell>
          <cell r="E862" t="str">
            <v>Q0</v>
          </cell>
          <cell r="F862"/>
          <cell r="G862"/>
          <cell r="H862"/>
          <cell r="I862">
            <v>0.65</v>
          </cell>
          <cell r="J862">
            <v>0.65</v>
          </cell>
          <cell r="K862">
            <v>0.65</v>
          </cell>
          <cell r="L862">
            <v>0.65</v>
          </cell>
          <cell r="M862">
            <v>0.65</v>
          </cell>
          <cell r="N862">
            <v>0.65</v>
          </cell>
          <cell r="O862">
            <v>0.65</v>
          </cell>
          <cell r="P862">
            <v>0.65</v>
          </cell>
          <cell r="Q862">
            <v>0.65</v>
          </cell>
          <cell r="R862">
            <v>0.65</v>
          </cell>
          <cell r="S862">
            <v>0.65</v>
          </cell>
          <cell r="T862">
            <v>0.65</v>
          </cell>
          <cell r="U862">
            <v>0.65</v>
          </cell>
          <cell r="V862">
            <v>0.65</v>
          </cell>
          <cell r="W862">
            <v>0.65</v>
          </cell>
        </row>
        <row r="863">
          <cell r="A863" t="str">
            <v>NH PPO Q0</v>
          </cell>
          <cell r="B863" t="str">
            <v>PPO</v>
          </cell>
          <cell r="C863" t="str">
            <v>NH</v>
          </cell>
          <cell r="D863" t="str">
            <v>Q0</v>
          </cell>
          <cell r="E863" t="str">
            <v>Q0</v>
          </cell>
          <cell r="F863"/>
          <cell r="G863"/>
          <cell r="H863"/>
          <cell r="I863">
            <v>0.65</v>
          </cell>
          <cell r="J863">
            <v>0.65</v>
          </cell>
          <cell r="K863">
            <v>0.65</v>
          </cell>
          <cell r="L863">
            <v>0.65</v>
          </cell>
          <cell r="M863">
            <v>0.65</v>
          </cell>
          <cell r="N863">
            <v>0.65</v>
          </cell>
          <cell r="O863">
            <v>0.65</v>
          </cell>
          <cell r="P863">
            <v>0.65</v>
          </cell>
          <cell r="Q863">
            <v>0.65</v>
          </cell>
          <cell r="R863">
            <v>0.65</v>
          </cell>
          <cell r="S863">
            <v>0.65</v>
          </cell>
          <cell r="T863">
            <v>0.65</v>
          </cell>
          <cell r="U863">
            <v>0.65</v>
          </cell>
          <cell r="V863">
            <v>0.65</v>
          </cell>
          <cell r="W863">
            <v>0.65</v>
          </cell>
        </row>
        <row r="864">
          <cell r="A864" t="str">
            <v>MA PPO V0</v>
          </cell>
          <cell r="B864" t="str">
            <v>PPO</v>
          </cell>
          <cell r="C864" t="str">
            <v>MA</v>
          </cell>
          <cell r="D864" t="str">
            <v>V0</v>
          </cell>
          <cell r="E864" t="str">
            <v>V0</v>
          </cell>
          <cell r="F864"/>
          <cell r="G864"/>
          <cell r="H864"/>
          <cell r="I864">
            <v>0.65400000000000003</v>
          </cell>
          <cell r="J864">
            <v>0.65400000000000003</v>
          </cell>
          <cell r="K864">
            <v>0.65400000000000003</v>
          </cell>
          <cell r="L864">
            <v>0.65400000000000003</v>
          </cell>
          <cell r="M864">
            <v>0.65400000000000003</v>
          </cell>
          <cell r="N864">
            <v>0.65400000000000003</v>
          </cell>
          <cell r="O864">
            <v>0.65400000000000003</v>
          </cell>
          <cell r="P864">
            <v>0.65400000000000003</v>
          </cell>
          <cell r="Q864">
            <v>0.65400000000000003</v>
          </cell>
          <cell r="R864">
            <v>0.65400000000000003</v>
          </cell>
          <cell r="S864">
            <v>0.65400000000000003</v>
          </cell>
          <cell r="T864">
            <v>0.65400000000000003</v>
          </cell>
          <cell r="U864">
            <v>0.65400000000000003</v>
          </cell>
          <cell r="V864">
            <v>0.65400000000000003</v>
          </cell>
          <cell r="W864">
            <v>0.65400000000000003</v>
          </cell>
        </row>
        <row r="865">
          <cell r="A865" t="str">
            <v>ME PPO V0</v>
          </cell>
          <cell r="B865" t="str">
            <v>PPO</v>
          </cell>
          <cell r="C865" t="str">
            <v>ME</v>
          </cell>
          <cell r="D865" t="str">
            <v>V0</v>
          </cell>
          <cell r="E865" t="str">
            <v>V0</v>
          </cell>
          <cell r="F865"/>
          <cell r="G865"/>
          <cell r="H865"/>
          <cell r="I865">
            <v>0.65400000000000003</v>
          </cell>
          <cell r="J865">
            <v>0.65400000000000003</v>
          </cell>
          <cell r="K865">
            <v>0.65400000000000003</v>
          </cell>
          <cell r="L865">
            <v>0.65400000000000003</v>
          </cell>
          <cell r="M865">
            <v>0.65400000000000003</v>
          </cell>
          <cell r="N865">
            <v>0.65400000000000003</v>
          </cell>
          <cell r="O865">
            <v>0.65400000000000003</v>
          </cell>
          <cell r="P865">
            <v>0.65400000000000003</v>
          </cell>
          <cell r="Q865">
            <v>0.65400000000000003</v>
          </cell>
          <cell r="R865">
            <v>0.65400000000000003</v>
          </cell>
          <cell r="S865">
            <v>0.65400000000000003</v>
          </cell>
          <cell r="T865">
            <v>0.65400000000000003</v>
          </cell>
          <cell r="U865">
            <v>0.65400000000000003</v>
          </cell>
          <cell r="V865">
            <v>0.65400000000000003</v>
          </cell>
          <cell r="W865">
            <v>0.65400000000000003</v>
          </cell>
        </row>
        <row r="866">
          <cell r="A866" t="str">
            <v>NH PPO V0</v>
          </cell>
          <cell r="B866" t="str">
            <v>PPO</v>
          </cell>
          <cell r="C866" t="str">
            <v>NH</v>
          </cell>
          <cell r="D866" t="str">
            <v>V0</v>
          </cell>
          <cell r="E866" t="str">
            <v>V0</v>
          </cell>
          <cell r="F866"/>
          <cell r="G866"/>
          <cell r="H866"/>
          <cell r="I866">
            <v>0.65400000000000003</v>
          </cell>
          <cell r="J866">
            <v>0.65400000000000003</v>
          </cell>
          <cell r="K866">
            <v>0.65400000000000003</v>
          </cell>
          <cell r="L866">
            <v>0.65400000000000003</v>
          </cell>
          <cell r="M866">
            <v>0.65400000000000003</v>
          </cell>
          <cell r="N866">
            <v>0.65400000000000003</v>
          </cell>
          <cell r="O866">
            <v>0.65400000000000003</v>
          </cell>
          <cell r="P866">
            <v>0.65400000000000003</v>
          </cell>
          <cell r="Q866">
            <v>0.65400000000000003</v>
          </cell>
          <cell r="R866">
            <v>0.65400000000000003</v>
          </cell>
          <cell r="S866">
            <v>0.65400000000000003</v>
          </cell>
          <cell r="T866">
            <v>0.65400000000000003</v>
          </cell>
          <cell r="U866">
            <v>0.65400000000000003</v>
          </cell>
          <cell r="V866">
            <v>0.65400000000000003</v>
          </cell>
          <cell r="W866">
            <v>0.65400000000000003</v>
          </cell>
        </row>
        <row r="867">
          <cell r="A867" t="str">
            <v>MA PPO 4F</v>
          </cell>
          <cell r="B867" t="str">
            <v>PPO</v>
          </cell>
          <cell r="C867" t="str">
            <v>MA</v>
          </cell>
          <cell r="D867" t="str">
            <v>4F</v>
          </cell>
          <cell r="E867" t="str">
            <v>4F</v>
          </cell>
          <cell r="F867"/>
          <cell r="G867"/>
          <cell r="H867"/>
          <cell r="I867">
            <v>0.66</v>
          </cell>
          <cell r="J867">
            <v>0.66</v>
          </cell>
          <cell r="K867">
            <v>0.66</v>
          </cell>
          <cell r="L867">
            <v>0.66</v>
          </cell>
          <cell r="M867">
            <v>0.66</v>
          </cell>
          <cell r="N867">
            <v>0.66</v>
          </cell>
          <cell r="O867">
            <v>0.66</v>
          </cell>
          <cell r="P867">
            <v>0.66</v>
          </cell>
          <cell r="Q867">
            <v>0.66</v>
          </cell>
          <cell r="R867">
            <v>0.66</v>
          </cell>
          <cell r="S867">
            <v>0.66</v>
          </cell>
          <cell r="T867">
            <v>0.66</v>
          </cell>
          <cell r="U867">
            <v>0.66</v>
          </cell>
          <cell r="V867">
            <v>0.66</v>
          </cell>
          <cell r="W867">
            <v>0.66</v>
          </cell>
        </row>
        <row r="868">
          <cell r="A868" t="str">
            <v>MA PPO V2</v>
          </cell>
          <cell r="B868" t="str">
            <v>PPO</v>
          </cell>
          <cell r="C868" t="str">
            <v>MA</v>
          </cell>
          <cell r="D868" t="str">
            <v>V2</v>
          </cell>
          <cell r="E868" t="str">
            <v>V2</v>
          </cell>
          <cell r="F868"/>
          <cell r="G868"/>
          <cell r="H868"/>
          <cell r="I868">
            <v>0.66300000000000003</v>
          </cell>
          <cell r="J868">
            <v>0.66300000000000003</v>
          </cell>
          <cell r="K868">
            <v>0.66300000000000003</v>
          </cell>
          <cell r="L868">
            <v>0.66300000000000003</v>
          </cell>
          <cell r="M868">
            <v>0.66300000000000003</v>
          </cell>
          <cell r="N868">
            <v>0.66300000000000003</v>
          </cell>
          <cell r="O868">
            <v>0.66300000000000003</v>
          </cell>
          <cell r="P868">
            <v>0.66300000000000003</v>
          </cell>
          <cell r="Q868">
            <v>0.66300000000000003</v>
          </cell>
          <cell r="R868">
            <v>0.66300000000000003</v>
          </cell>
          <cell r="S868">
            <v>0.66300000000000003</v>
          </cell>
          <cell r="T868">
            <v>0.66300000000000003</v>
          </cell>
          <cell r="U868">
            <v>0.66300000000000003</v>
          </cell>
          <cell r="V868">
            <v>0.66300000000000003</v>
          </cell>
          <cell r="W868">
            <v>0.66300000000000003</v>
          </cell>
        </row>
        <row r="869">
          <cell r="A869" t="str">
            <v>ME PPO V2</v>
          </cell>
          <cell r="B869" t="str">
            <v>PPO</v>
          </cell>
          <cell r="C869" t="str">
            <v>ME</v>
          </cell>
          <cell r="D869" t="str">
            <v>V2</v>
          </cell>
          <cell r="E869" t="str">
            <v>V2</v>
          </cell>
          <cell r="F869"/>
          <cell r="G869"/>
          <cell r="H869"/>
          <cell r="I869">
            <v>0.66300000000000003</v>
          </cell>
          <cell r="J869">
            <v>0.66300000000000003</v>
          </cell>
          <cell r="K869">
            <v>0.66300000000000003</v>
          </cell>
          <cell r="L869">
            <v>0.66300000000000003</v>
          </cell>
          <cell r="M869">
            <v>0.66300000000000003</v>
          </cell>
          <cell r="N869">
            <v>0.66300000000000003</v>
          </cell>
          <cell r="O869">
            <v>0.66300000000000003</v>
          </cell>
          <cell r="P869">
            <v>0.66300000000000003</v>
          </cell>
          <cell r="Q869">
            <v>0.66300000000000003</v>
          </cell>
          <cell r="R869">
            <v>0.66300000000000003</v>
          </cell>
          <cell r="S869">
            <v>0.66300000000000003</v>
          </cell>
          <cell r="T869">
            <v>0.66300000000000003</v>
          </cell>
          <cell r="U869">
            <v>0.66300000000000003</v>
          </cell>
          <cell r="V869">
            <v>0.66300000000000003</v>
          </cell>
          <cell r="W869">
            <v>0.66300000000000003</v>
          </cell>
        </row>
        <row r="870">
          <cell r="A870" t="str">
            <v>NH PPO V2</v>
          </cell>
          <cell r="B870" t="str">
            <v>PPO</v>
          </cell>
          <cell r="C870" t="str">
            <v>NH</v>
          </cell>
          <cell r="D870" t="str">
            <v>V2</v>
          </cell>
          <cell r="E870" t="str">
            <v>V2</v>
          </cell>
          <cell r="F870"/>
          <cell r="G870"/>
          <cell r="H870"/>
          <cell r="I870">
            <v>0.66300000000000003</v>
          </cell>
          <cell r="J870">
            <v>0.66300000000000003</v>
          </cell>
          <cell r="K870">
            <v>0.66300000000000003</v>
          </cell>
          <cell r="L870">
            <v>0.66300000000000003</v>
          </cell>
          <cell r="M870">
            <v>0.66300000000000003</v>
          </cell>
          <cell r="N870">
            <v>0.66300000000000003</v>
          </cell>
          <cell r="O870">
            <v>0.66300000000000003</v>
          </cell>
          <cell r="P870">
            <v>0.66300000000000003</v>
          </cell>
          <cell r="Q870">
            <v>0.66300000000000003</v>
          </cell>
          <cell r="R870">
            <v>0.66300000000000003</v>
          </cell>
          <cell r="S870">
            <v>0.66300000000000003</v>
          </cell>
          <cell r="T870">
            <v>0.66300000000000003</v>
          </cell>
          <cell r="U870">
            <v>0.66300000000000003</v>
          </cell>
          <cell r="V870">
            <v>0.66300000000000003</v>
          </cell>
          <cell r="W870">
            <v>0.66300000000000003</v>
          </cell>
        </row>
        <row r="871">
          <cell r="A871" t="str">
            <v>MA PPO H9</v>
          </cell>
          <cell r="B871" t="str">
            <v>PPO</v>
          </cell>
          <cell r="C871" t="str">
            <v>MA</v>
          </cell>
          <cell r="D871" t="str">
            <v>H9</v>
          </cell>
          <cell r="E871" t="str">
            <v>H9</v>
          </cell>
          <cell r="F871"/>
          <cell r="G871"/>
          <cell r="H871"/>
          <cell r="I871">
            <v>0.66400000000000003</v>
          </cell>
          <cell r="J871">
            <v>0.66400000000000003</v>
          </cell>
          <cell r="K871">
            <v>0.66400000000000003</v>
          </cell>
          <cell r="L871">
            <v>0.66400000000000003</v>
          </cell>
          <cell r="M871">
            <v>0.66400000000000003</v>
          </cell>
          <cell r="N871">
            <v>0.66400000000000003</v>
          </cell>
          <cell r="O871">
            <v>0.66400000000000003</v>
          </cell>
          <cell r="P871">
            <v>0.66400000000000003</v>
          </cell>
          <cell r="Q871">
            <v>0.66400000000000003</v>
          </cell>
          <cell r="R871">
            <v>0.66400000000000003</v>
          </cell>
          <cell r="S871">
            <v>0.66400000000000003</v>
          </cell>
          <cell r="T871">
            <v>0.66400000000000003</v>
          </cell>
          <cell r="U871">
            <v>0.66400000000000003</v>
          </cell>
          <cell r="V871">
            <v>0.66400000000000003</v>
          </cell>
          <cell r="W871">
            <v>0.66400000000000003</v>
          </cell>
        </row>
        <row r="872">
          <cell r="A872" t="str">
            <v>MA PPO 4N</v>
          </cell>
          <cell r="B872" t="str">
            <v>PPO</v>
          </cell>
          <cell r="C872" t="str">
            <v>MA</v>
          </cell>
          <cell r="D872" t="str">
            <v>4N</v>
          </cell>
          <cell r="E872" t="str">
            <v>4N</v>
          </cell>
          <cell r="F872"/>
          <cell r="G872"/>
          <cell r="H872"/>
          <cell r="I872">
            <v>0.66400000000000003</v>
          </cell>
          <cell r="J872">
            <v>0.66400000000000003</v>
          </cell>
          <cell r="K872">
            <v>0.66400000000000003</v>
          </cell>
          <cell r="L872">
            <v>0.66400000000000003</v>
          </cell>
          <cell r="M872">
            <v>0.66400000000000003</v>
          </cell>
          <cell r="N872">
            <v>0.66400000000000003</v>
          </cell>
          <cell r="O872">
            <v>0.66400000000000003</v>
          </cell>
          <cell r="P872">
            <v>0.66400000000000003</v>
          </cell>
          <cell r="Q872">
            <v>0.66400000000000003</v>
          </cell>
          <cell r="R872">
            <v>0.66400000000000003</v>
          </cell>
          <cell r="S872">
            <v>0.66400000000000003</v>
          </cell>
          <cell r="T872">
            <v>0.66400000000000003</v>
          </cell>
          <cell r="U872">
            <v>0.66400000000000003</v>
          </cell>
          <cell r="V872">
            <v>0.66400000000000003</v>
          </cell>
          <cell r="W872">
            <v>0.66400000000000003</v>
          </cell>
        </row>
        <row r="873">
          <cell r="A873" t="str">
            <v>ME PPO H9</v>
          </cell>
          <cell r="B873" t="str">
            <v>PPO</v>
          </cell>
          <cell r="C873" t="str">
            <v>ME</v>
          </cell>
          <cell r="D873" t="str">
            <v>H9</v>
          </cell>
          <cell r="E873" t="str">
            <v>H9</v>
          </cell>
          <cell r="F873"/>
          <cell r="G873"/>
          <cell r="H873"/>
          <cell r="I873">
            <v>0.66400000000000003</v>
          </cell>
          <cell r="J873">
            <v>0.66400000000000003</v>
          </cell>
          <cell r="K873">
            <v>0.66400000000000003</v>
          </cell>
          <cell r="L873">
            <v>0.66400000000000003</v>
          </cell>
          <cell r="M873">
            <v>0.66400000000000003</v>
          </cell>
          <cell r="N873">
            <v>0.66400000000000003</v>
          </cell>
          <cell r="O873">
            <v>0.66400000000000003</v>
          </cell>
          <cell r="P873">
            <v>0.66400000000000003</v>
          </cell>
          <cell r="Q873">
            <v>0.66400000000000003</v>
          </cell>
          <cell r="R873">
            <v>0.66400000000000003</v>
          </cell>
          <cell r="S873">
            <v>0.66400000000000003</v>
          </cell>
          <cell r="T873">
            <v>0.66400000000000003</v>
          </cell>
          <cell r="U873">
            <v>0.66400000000000003</v>
          </cell>
          <cell r="V873">
            <v>0.66400000000000003</v>
          </cell>
          <cell r="W873">
            <v>0.66400000000000003</v>
          </cell>
        </row>
        <row r="874">
          <cell r="A874" t="str">
            <v>ME PPO 4N</v>
          </cell>
          <cell r="B874" t="str">
            <v>PPO</v>
          </cell>
          <cell r="C874" t="str">
            <v>ME</v>
          </cell>
          <cell r="D874" t="str">
            <v>4N</v>
          </cell>
          <cell r="E874" t="str">
            <v>4N</v>
          </cell>
          <cell r="F874"/>
          <cell r="G874"/>
          <cell r="H874"/>
          <cell r="I874">
            <v>0.66400000000000003</v>
          </cell>
          <cell r="J874">
            <v>0.66400000000000003</v>
          </cell>
          <cell r="K874">
            <v>0.66400000000000003</v>
          </cell>
          <cell r="L874">
            <v>0.66400000000000003</v>
          </cell>
          <cell r="M874">
            <v>0.66400000000000003</v>
          </cell>
          <cell r="N874">
            <v>0.66400000000000003</v>
          </cell>
          <cell r="O874">
            <v>0.66400000000000003</v>
          </cell>
          <cell r="P874">
            <v>0.66400000000000003</v>
          </cell>
          <cell r="Q874">
            <v>0.66400000000000003</v>
          </cell>
          <cell r="R874">
            <v>0.66400000000000003</v>
          </cell>
          <cell r="S874">
            <v>0.66400000000000003</v>
          </cell>
          <cell r="T874">
            <v>0.66400000000000003</v>
          </cell>
          <cell r="U874">
            <v>0.66400000000000003</v>
          </cell>
          <cell r="V874">
            <v>0.66400000000000003</v>
          </cell>
          <cell r="W874">
            <v>0.66400000000000003</v>
          </cell>
        </row>
        <row r="875">
          <cell r="A875" t="str">
            <v>NH PPO H9</v>
          </cell>
          <cell r="B875" t="str">
            <v>PPO</v>
          </cell>
          <cell r="C875" t="str">
            <v>NH</v>
          </cell>
          <cell r="D875" t="str">
            <v>H9</v>
          </cell>
          <cell r="E875" t="str">
            <v>H9</v>
          </cell>
          <cell r="F875"/>
          <cell r="G875"/>
          <cell r="H875"/>
          <cell r="I875">
            <v>0.66400000000000003</v>
          </cell>
          <cell r="J875">
            <v>0.66400000000000003</v>
          </cell>
          <cell r="K875">
            <v>0.66400000000000003</v>
          </cell>
          <cell r="L875">
            <v>0.66400000000000003</v>
          </cell>
          <cell r="M875">
            <v>0.66400000000000003</v>
          </cell>
          <cell r="N875">
            <v>0.66400000000000003</v>
          </cell>
          <cell r="O875">
            <v>0.66400000000000003</v>
          </cell>
          <cell r="P875">
            <v>0.66400000000000003</v>
          </cell>
          <cell r="Q875">
            <v>0.66400000000000003</v>
          </cell>
          <cell r="R875">
            <v>0.66400000000000003</v>
          </cell>
          <cell r="S875">
            <v>0.66400000000000003</v>
          </cell>
          <cell r="T875">
            <v>0.66400000000000003</v>
          </cell>
          <cell r="U875">
            <v>0.66400000000000003</v>
          </cell>
          <cell r="V875">
            <v>0.66400000000000003</v>
          </cell>
          <cell r="W875">
            <v>0.66400000000000003</v>
          </cell>
        </row>
        <row r="876">
          <cell r="A876" t="str">
            <v>NH PPO 4N</v>
          </cell>
          <cell r="B876" t="str">
            <v>PPO</v>
          </cell>
          <cell r="C876" t="str">
            <v>NH</v>
          </cell>
          <cell r="D876" t="str">
            <v>4N</v>
          </cell>
          <cell r="E876" t="str">
            <v>4N</v>
          </cell>
          <cell r="F876"/>
          <cell r="G876"/>
          <cell r="H876"/>
          <cell r="I876">
            <v>0.66400000000000003</v>
          </cell>
          <cell r="J876">
            <v>0.66400000000000003</v>
          </cell>
          <cell r="K876">
            <v>0.66400000000000003</v>
          </cell>
          <cell r="L876">
            <v>0.66400000000000003</v>
          </cell>
          <cell r="M876">
            <v>0.66400000000000003</v>
          </cell>
          <cell r="N876">
            <v>0.66400000000000003</v>
          </cell>
          <cell r="O876">
            <v>0.66400000000000003</v>
          </cell>
          <cell r="P876">
            <v>0.66400000000000003</v>
          </cell>
          <cell r="Q876">
            <v>0.66400000000000003</v>
          </cell>
          <cell r="R876">
            <v>0.66400000000000003</v>
          </cell>
          <cell r="S876">
            <v>0.66400000000000003</v>
          </cell>
          <cell r="T876">
            <v>0.66400000000000003</v>
          </cell>
          <cell r="U876">
            <v>0.66400000000000003</v>
          </cell>
          <cell r="V876">
            <v>0.66400000000000003</v>
          </cell>
          <cell r="W876">
            <v>0.66400000000000003</v>
          </cell>
        </row>
        <row r="877">
          <cell r="A877" t="str">
            <v>MA PPO M7</v>
          </cell>
          <cell r="B877" t="str">
            <v>PPO</v>
          </cell>
          <cell r="C877" t="str">
            <v>MA</v>
          </cell>
          <cell r="D877" t="str">
            <v>M7</v>
          </cell>
          <cell r="E877" t="str">
            <v>M7</v>
          </cell>
          <cell r="F877"/>
          <cell r="G877"/>
          <cell r="H877"/>
          <cell r="I877">
            <v>0.68</v>
          </cell>
          <cell r="J877">
            <v>0.68</v>
          </cell>
          <cell r="K877">
            <v>0.68</v>
          </cell>
          <cell r="L877">
            <v>0.68</v>
          </cell>
          <cell r="M877">
            <v>0.68</v>
          </cell>
          <cell r="N877">
            <v>0.68</v>
          </cell>
          <cell r="O877">
            <v>0.68</v>
          </cell>
          <cell r="P877">
            <v>0.68</v>
          </cell>
          <cell r="Q877">
            <v>0.68</v>
          </cell>
          <cell r="R877">
            <v>0.68</v>
          </cell>
          <cell r="S877">
            <v>0.68</v>
          </cell>
          <cell r="T877">
            <v>0.68</v>
          </cell>
          <cell r="U877">
            <v>0.68</v>
          </cell>
          <cell r="V877">
            <v>0.68</v>
          </cell>
          <cell r="W877">
            <v>0.68</v>
          </cell>
        </row>
        <row r="878">
          <cell r="A878" t="str">
            <v>ME PPO M7</v>
          </cell>
          <cell r="B878" t="str">
            <v>PPO</v>
          </cell>
          <cell r="C878" t="str">
            <v>ME</v>
          </cell>
          <cell r="D878" t="str">
            <v>M7</v>
          </cell>
          <cell r="E878" t="str">
            <v>M7</v>
          </cell>
          <cell r="F878"/>
          <cell r="G878"/>
          <cell r="H878"/>
          <cell r="I878">
            <v>0.68</v>
          </cell>
          <cell r="J878">
            <v>0.68</v>
          </cell>
          <cell r="K878">
            <v>0.68</v>
          </cell>
          <cell r="L878">
            <v>0.68</v>
          </cell>
          <cell r="M878">
            <v>0.68</v>
          </cell>
          <cell r="N878">
            <v>0.68</v>
          </cell>
          <cell r="O878">
            <v>0.68</v>
          </cell>
          <cell r="P878">
            <v>0.68</v>
          </cell>
          <cell r="Q878">
            <v>0.68</v>
          </cell>
          <cell r="R878">
            <v>0.68</v>
          </cell>
          <cell r="S878">
            <v>0.68</v>
          </cell>
          <cell r="T878">
            <v>0.68</v>
          </cell>
          <cell r="U878">
            <v>0.68</v>
          </cell>
          <cell r="V878">
            <v>0.68</v>
          </cell>
          <cell r="W878">
            <v>0.68</v>
          </cell>
        </row>
        <row r="879">
          <cell r="A879" t="str">
            <v>NH PPO M7</v>
          </cell>
          <cell r="B879" t="str">
            <v>PPO</v>
          </cell>
          <cell r="C879" t="str">
            <v>NH</v>
          </cell>
          <cell r="D879" t="str">
            <v>M7</v>
          </cell>
          <cell r="E879" t="str">
            <v>M7</v>
          </cell>
          <cell r="F879"/>
          <cell r="G879"/>
          <cell r="H879"/>
          <cell r="I879">
            <v>0.68</v>
          </cell>
          <cell r="J879">
            <v>0.68</v>
          </cell>
          <cell r="K879">
            <v>0.68</v>
          </cell>
          <cell r="L879">
            <v>0.68</v>
          </cell>
          <cell r="M879">
            <v>0.68</v>
          </cell>
          <cell r="N879">
            <v>0.68</v>
          </cell>
          <cell r="O879">
            <v>0.68</v>
          </cell>
          <cell r="P879">
            <v>0.68</v>
          </cell>
          <cell r="Q879">
            <v>0.68</v>
          </cell>
          <cell r="R879">
            <v>0.68</v>
          </cell>
          <cell r="S879">
            <v>0.68</v>
          </cell>
          <cell r="T879">
            <v>0.68</v>
          </cell>
          <cell r="U879">
            <v>0.68</v>
          </cell>
          <cell r="V879">
            <v>0.68</v>
          </cell>
          <cell r="W879">
            <v>0.68</v>
          </cell>
        </row>
        <row r="880">
          <cell r="A880" t="str">
            <v>MA PPO U8</v>
          </cell>
          <cell r="B880" t="str">
            <v>PPO</v>
          </cell>
          <cell r="C880" t="str">
            <v>MA</v>
          </cell>
          <cell r="D880" t="str">
            <v>U8</v>
          </cell>
          <cell r="E880" t="str">
            <v>U8</v>
          </cell>
          <cell r="F880"/>
          <cell r="G880"/>
          <cell r="H880"/>
          <cell r="I880">
            <v>0.68899999999999995</v>
          </cell>
          <cell r="J880">
            <v>0.68899999999999995</v>
          </cell>
          <cell r="K880">
            <v>0.68899999999999995</v>
          </cell>
          <cell r="L880">
            <v>0.68899999999999995</v>
          </cell>
          <cell r="M880">
            <v>0.68899999999999995</v>
          </cell>
          <cell r="N880">
            <v>0.68899999999999995</v>
          </cell>
          <cell r="O880">
            <v>0.68899999999999995</v>
          </cell>
          <cell r="P880">
            <v>0.68899999999999995</v>
          </cell>
          <cell r="Q880">
            <v>0.68899999999999995</v>
          </cell>
          <cell r="R880">
            <v>0.68899999999999995</v>
          </cell>
          <cell r="S880">
            <v>0.68899999999999995</v>
          </cell>
          <cell r="T880">
            <v>0.68899999999999995</v>
          </cell>
          <cell r="U880">
            <v>0.68899999999999995</v>
          </cell>
          <cell r="V880">
            <v>0.68899999999999995</v>
          </cell>
          <cell r="W880">
            <v>0.68899999999999995</v>
          </cell>
        </row>
        <row r="881">
          <cell r="A881" t="str">
            <v>ME PPO U8</v>
          </cell>
          <cell r="B881" t="str">
            <v>PPO</v>
          </cell>
          <cell r="C881" t="str">
            <v>ME</v>
          </cell>
          <cell r="D881" t="str">
            <v>U8</v>
          </cell>
          <cell r="E881" t="str">
            <v>U8</v>
          </cell>
          <cell r="F881"/>
          <cell r="G881"/>
          <cell r="H881"/>
          <cell r="I881">
            <v>0.68899999999999995</v>
          </cell>
          <cell r="J881">
            <v>0.68899999999999995</v>
          </cell>
          <cell r="K881">
            <v>0.68899999999999995</v>
          </cell>
          <cell r="L881">
            <v>0.68899999999999995</v>
          </cell>
          <cell r="M881">
            <v>0.68899999999999995</v>
          </cell>
          <cell r="N881">
            <v>0.68899999999999995</v>
          </cell>
          <cell r="O881">
            <v>0.68899999999999995</v>
          </cell>
          <cell r="P881">
            <v>0.68899999999999995</v>
          </cell>
          <cell r="Q881">
            <v>0.68899999999999995</v>
          </cell>
          <cell r="R881">
            <v>0.68899999999999995</v>
          </cell>
          <cell r="S881">
            <v>0.68899999999999995</v>
          </cell>
          <cell r="T881">
            <v>0.68899999999999995</v>
          </cell>
          <cell r="U881">
            <v>0.68899999999999995</v>
          </cell>
          <cell r="V881">
            <v>0.68899999999999995</v>
          </cell>
          <cell r="W881">
            <v>0.68899999999999995</v>
          </cell>
        </row>
        <row r="882">
          <cell r="A882" t="str">
            <v>NH PPO U8</v>
          </cell>
          <cell r="B882" t="str">
            <v>PPO</v>
          </cell>
          <cell r="C882" t="str">
            <v>NH</v>
          </cell>
          <cell r="D882" t="str">
            <v>U8</v>
          </cell>
          <cell r="E882" t="str">
            <v>U8</v>
          </cell>
          <cell r="F882"/>
          <cell r="G882"/>
          <cell r="H882"/>
          <cell r="I882">
            <v>0.68899999999999995</v>
          </cell>
          <cell r="J882">
            <v>0.68899999999999995</v>
          </cell>
          <cell r="K882">
            <v>0.68899999999999995</v>
          </cell>
          <cell r="L882">
            <v>0.68899999999999995</v>
          </cell>
          <cell r="M882">
            <v>0.68899999999999995</v>
          </cell>
          <cell r="N882">
            <v>0.68899999999999995</v>
          </cell>
          <cell r="O882">
            <v>0.68899999999999995</v>
          </cell>
          <cell r="P882">
            <v>0.68899999999999995</v>
          </cell>
          <cell r="Q882">
            <v>0.68899999999999995</v>
          </cell>
          <cell r="R882">
            <v>0.68899999999999995</v>
          </cell>
          <cell r="S882">
            <v>0.68899999999999995</v>
          </cell>
          <cell r="T882">
            <v>0.68899999999999995</v>
          </cell>
          <cell r="U882">
            <v>0.68899999999999995</v>
          </cell>
          <cell r="V882">
            <v>0.68899999999999995</v>
          </cell>
          <cell r="W882">
            <v>0.68899999999999995</v>
          </cell>
        </row>
        <row r="883">
          <cell r="A883" t="str">
            <v>MA PPO K5</v>
          </cell>
          <cell r="B883" t="str">
            <v>PPO</v>
          </cell>
          <cell r="C883" t="str">
            <v>MA</v>
          </cell>
          <cell r="D883" t="str">
            <v>K5</v>
          </cell>
          <cell r="E883" t="str">
            <v>K5</v>
          </cell>
          <cell r="F883"/>
          <cell r="G883"/>
          <cell r="H883"/>
          <cell r="I883">
            <v>0.69299999999999995</v>
          </cell>
          <cell r="J883">
            <v>0.69299999999999995</v>
          </cell>
          <cell r="K883">
            <v>0.69299999999999995</v>
          </cell>
          <cell r="L883">
            <v>0.69299999999999995</v>
          </cell>
          <cell r="M883">
            <v>0.69299999999999995</v>
          </cell>
          <cell r="N883">
            <v>0.69299999999999995</v>
          </cell>
          <cell r="O883">
            <v>0.69299999999999995</v>
          </cell>
          <cell r="P883">
            <v>0.69299999999999995</v>
          </cell>
          <cell r="Q883">
            <v>0.69299999999999995</v>
          </cell>
          <cell r="R883">
            <v>0.69299999999999995</v>
          </cell>
          <cell r="S883">
            <v>0.69299999999999995</v>
          </cell>
          <cell r="T883">
            <v>0.69299999999999995</v>
          </cell>
          <cell r="U883">
            <v>0.69299999999999995</v>
          </cell>
          <cell r="V883">
            <v>0.69299999999999995</v>
          </cell>
          <cell r="W883">
            <v>0.69299999999999995</v>
          </cell>
        </row>
        <row r="884">
          <cell r="A884" t="str">
            <v>ME PPO K5</v>
          </cell>
          <cell r="B884" t="str">
            <v>PPO</v>
          </cell>
          <cell r="C884" t="str">
            <v>ME</v>
          </cell>
          <cell r="D884" t="str">
            <v>K5</v>
          </cell>
          <cell r="E884" t="str">
            <v>K5</v>
          </cell>
          <cell r="F884"/>
          <cell r="G884"/>
          <cell r="H884"/>
          <cell r="I884">
            <v>0.69299999999999995</v>
          </cell>
          <cell r="J884">
            <v>0.69299999999999995</v>
          </cell>
          <cell r="K884">
            <v>0.69299999999999995</v>
          </cell>
          <cell r="L884">
            <v>0.69299999999999995</v>
          </cell>
          <cell r="M884">
            <v>0.69299999999999995</v>
          </cell>
          <cell r="N884">
            <v>0.69299999999999995</v>
          </cell>
          <cell r="O884">
            <v>0.69299999999999995</v>
          </cell>
          <cell r="P884">
            <v>0.69299999999999995</v>
          </cell>
          <cell r="Q884">
            <v>0.69299999999999995</v>
          </cell>
          <cell r="R884">
            <v>0.69299999999999995</v>
          </cell>
          <cell r="S884">
            <v>0.69299999999999995</v>
          </cell>
          <cell r="T884">
            <v>0.69299999999999995</v>
          </cell>
          <cell r="U884">
            <v>0.69299999999999995</v>
          </cell>
          <cell r="V884">
            <v>0.69299999999999995</v>
          </cell>
          <cell r="W884">
            <v>0.69299999999999995</v>
          </cell>
        </row>
        <row r="885">
          <cell r="A885" t="str">
            <v>NH PPO K5</v>
          </cell>
          <cell r="B885" t="str">
            <v>PPO</v>
          </cell>
          <cell r="C885" t="str">
            <v>NH</v>
          </cell>
          <cell r="D885" t="str">
            <v>K5</v>
          </cell>
          <cell r="E885" t="str">
            <v>K5</v>
          </cell>
          <cell r="F885"/>
          <cell r="G885"/>
          <cell r="H885"/>
          <cell r="I885">
            <v>0.69299999999999995</v>
          </cell>
          <cell r="J885">
            <v>0.69299999999999995</v>
          </cell>
          <cell r="K885">
            <v>0.69299999999999995</v>
          </cell>
          <cell r="L885">
            <v>0.69299999999999995</v>
          </cell>
          <cell r="M885">
            <v>0.69299999999999995</v>
          </cell>
          <cell r="N885">
            <v>0.69299999999999995</v>
          </cell>
          <cell r="O885">
            <v>0.69299999999999995</v>
          </cell>
          <cell r="P885">
            <v>0.69299999999999995</v>
          </cell>
          <cell r="Q885">
            <v>0.69299999999999995</v>
          </cell>
          <cell r="R885">
            <v>0.69299999999999995</v>
          </cell>
          <cell r="S885">
            <v>0.69299999999999995</v>
          </cell>
          <cell r="T885">
            <v>0.69299999999999995</v>
          </cell>
          <cell r="U885">
            <v>0.69299999999999995</v>
          </cell>
          <cell r="V885">
            <v>0.69299999999999995</v>
          </cell>
          <cell r="W885">
            <v>0.69299999999999995</v>
          </cell>
        </row>
        <row r="886">
          <cell r="A886" t="str">
            <v>MA PPO Q1</v>
          </cell>
          <cell r="B886" t="str">
            <v>PPO</v>
          </cell>
          <cell r="C886" t="str">
            <v>MA</v>
          </cell>
          <cell r="D886" t="str">
            <v>Q1</v>
          </cell>
          <cell r="E886" t="str">
            <v>Q1</v>
          </cell>
          <cell r="F886"/>
          <cell r="G886"/>
          <cell r="H886"/>
          <cell r="I886">
            <v>0.69399999999999995</v>
          </cell>
          <cell r="J886">
            <v>0.69399999999999995</v>
          </cell>
          <cell r="K886">
            <v>0.69399999999999995</v>
          </cell>
          <cell r="L886">
            <v>0.69399999999999995</v>
          </cell>
          <cell r="M886">
            <v>0.69399999999999995</v>
          </cell>
          <cell r="N886">
            <v>0.69399999999999995</v>
          </cell>
          <cell r="O886">
            <v>0.69399999999999995</v>
          </cell>
          <cell r="P886">
            <v>0.69399999999999995</v>
          </cell>
          <cell r="Q886">
            <v>0.69399999999999995</v>
          </cell>
          <cell r="R886">
            <v>0.69399999999999995</v>
          </cell>
          <cell r="S886">
            <v>0.69399999999999995</v>
          </cell>
          <cell r="T886">
            <v>0.69399999999999995</v>
          </cell>
          <cell r="U886">
            <v>0.69399999999999995</v>
          </cell>
          <cell r="V886">
            <v>0.69399999999999995</v>
          </cell>
          <cell r="W886">
            <v>0.69399999999999995</v>
          </cell>
        </row>
        <row r="887">
          <cell r="A887" t="str">
            <v>ME PPO Q1</v>
          </cell>
          <cell r="B887" t="str">
            <v>PPO</v>
          </cell>
          <cell r="C887" t="str">
            <v>ME</v>
          </cell>
          <cell r="D887" t="str">
            <v>Q1</v>
          </cell>
          <cell r="E887" t="str">
            <v>Q1</v>
          </cell>
          <cell r="F887"/>
          <cell r="G887"/>
          <cell r="H887"/>
          <cell r="I887">
            <v>0.69399999999999995</v>
          </cell>
          <cell r="J887">
            <v>0.69399999999999995</v>
          </cell>
          <cell r="K887">
            <v>0.69399999999999995</v>
          </cell>
          <cell r="L887">
            <v>0.69399999999999995</v>
          </cell>
          <cell r="M887">
            <v>0.69399999999999995</v>
          </cell>
          <cell r="N887">
            <v>0.69399999999999995</v>
          </cell>
          <cell r="O887">
            <v>0.69399999999999995</v>
          </cell>
          <cell r="P887">
            <v>0.69399999999999995</v>
          </cell>
          <cell r="Q887">
            <v>0.69399999999999995</v>
          </cell>
          <cell r="R887">
            <v>0.69399999999999995</v>
          </cell>
          <cell r="S887">
            <v>0.69399999999999995</v>
          </cell>
          <cell r="T887">
            <v>0.69399999999999995</v>
          </cell>
          <cell r="U887">
            <v>0.69399999999999995</v>
          </cell>
          <cell r="V887">
            <v>0.69399999999999995</v>
          </cell>
          <cell r="W887">
            <v>0.69399999999999995</v>
          </cell>
        </row>
        <row r="888">
          <cell r="A888" t="str">
            <v>NH PPO Q1</v>
          </cell>
          <cell r="B888" t="str">
            <v>PPO</v>
          </cell>
          <cell r="C888" t="str">
            <v>NH</v>
          </cell>
          <cell r="D888" t="str">
            <v>Q1</v>
          </cell>
          <cell r="E888" t="str">
            <v>Q1</v>
          </cell>
          <cell r="F888"/>
          <cell r="G888"/>
          <cell r="H888"/>
          <cell r="I888">
            <v>0.69399999999999995</v>
          </cell>
          <cell r="J888">
            <v>0.69399999999999995</v>
          </cell>
          <cell r="K888">
            <v>0.69399999999999995</v>
          </cell>
          <cell r="L888">
            <v>0.69399999999999995</v>
          </cell>
          <cell r="M888">
            <v>0.69399999999999995</v>
          </cell>
          <cell r="N888">
            <v>0.69399999999999995</v>
          </cell>
          <cell r="O888">
            <v>0.69399999999999995</v>
          </cell>
          <cell r="P888">
            <v>0.69399999999999995</v>
          </cell>
          <cell r="Q888">
            <v>0.69399999999999995</v>
          </cell>
          <cell r="R888">
            <v>0.69399999999999995</v>
          </cell>
          <cell r="S888">
            <v>0.69399999999999995</v>
          </cell>
          <cell r="T888">
            <v>0.69399999999999995</v>
          </cell>
          <cell r="U888">
            <v>0.69399999999999995</v>
          </cell>
          <cell r="V888">
            <v>0.69399999999999995</v>
          </cell>
          <cell r="W888">
            <v>0.69399999999999995</v>
          </cell>
        </row>
        <row r="889">
          <cell r="A889" t="str">
            <v>MA PPO O2</v>
          </cell>
          <cell r="B889" t="str">
            <v>PPO</v>
          </cell>
          <cell r="C889" t="str">
            <v>MA</v>
          </cell>
          <cell r="D889" t="str">
            <v>O2</v>
          </cell>
          <cell r="E889" t="str">
            <v>O2</v>
          </cell>
          <cell r="F889"/>
          <cell r="G889"/>
          <cell r="H889"/>
          <cell r="I889">
            <v>0.69899999999999995</v>
          </cell>
          <cell r="J889">
            <v>0.69899999999999995</v>
          </cell>
          <cell r="K889">
            <v>0.69899999999999995</v>
          </cell>
          <cell r="L889">
            <v>0.69899999999999995</v>
          </cell>
          <cell r="M889">
            <v>0.69899999999999995</v>
          </cell>
          <cell r="N889">
            <v>0.69899999999999995</v>
          </cell>
          <cell r="O889">
            <v>0.69899999999999995</v>
          </cell>
          <cell r="P889">
            <v>0.69899999999999995</v>
          </cell>
          <cell r="Q889">
            <v>0.69899999999999995</v>
          </cell>
          <cell r="R889">
            <v>0.69899999999999995</v>
          </cell>
          <cell r="S889">
            <v>0.69899999999999995</v>
          </cell>
          <cell r="T889">
            <v>0.69899999999999995</v>
          </cell>
          <cell r="U889">
            <v>0.69899999999999995</v>
          </cell>
          <cell r="V889">
            <v>0.69899999999999995</v>
          </cell>
          <cell r="W889">
            <v>0.69899999999999995</v>
          </cell>
        </row>
        <row r="890">
          <cell r="A890" t="str">
            <v>ME PPO O2</v>
          </cell>
          <cell r="B890" t="str">
            <v>PPO</v>
          </cell>
          <cell r="C890" t="str">
            <v>ME</v>
          </cell>
          <cell r="D890" t="str">
            <v>O2</v>
          </cell>
          <cell r="E890" t="str">
            <v>O2</v>
          </cell>
          <cell r="F890"/>
          <cell r="G890"/>
          <cell r="H890"/>
          <cell r="I890">
            <v>0.69899999999999995</v>
          </cell>
          <cell r="J890">
            <v>0.69899999999999995</v>
          </cell>
          <cell r="K890">
            <v>0.69899999999999995</v>
          </cell>
          <cell r="L890">
            <v>0.69899999999999995</v>
          </cell>
          <cell r="M890">
            <v>0.69899999999999995</v>
          </cell>
          <cell r="N890">
            <v>0.69899999999999995</v>
          </cell>
          <cell r="O890">
            <v>0.69899999999999995</v>
          </cell>
          <cell r="P890">
            <v>0.69899999999999995</v>
          </cell>
          <cell r="Q890">
            <v>0.69899999999999995</v>
          </cell>
          <cell r="R890">
            <v>0.69899999999999995</v>
          </cell>
          <cell r="S890">
            <v>0.69899999999999995</v>
          </cell>
          <cell r="T890">
            <v>0.69899999999999995</v>
          </cell>
          <cell r="U890">
            <v>0.69899999999999995</v>
          </cell>
          <cell r="V890">
            <v>0.69899999999999995</v>
          </cell>
          <cell r="W890">
            <v>0.69899999999999995</v>
          </cell>
        </row>
        <row r="891">
          <cell r="A891" t="str">
            <v>NH PPO O2</v>
          </cell>
          <cell r="B891" t="str">
            <v>PPO</v>
          </cell>
          <cell r="C891" t="str">
            <v>NH</v>
          </cell>
          <cell r="D891" t="str">
            <v>O2</v>
          </cell>
          <cell r="E891" t="str">
            <v>O2</v>
          </cell>
          <cell r="F891"/>
          <cell r="G891"/>
          <cell r="H891"/>
          <cell r="I891">
            <v>0.69899999999999995</v>
          </cell>
          <cell r="J891">
            <v>0.69899999999999995</v>
          </cell>
          <cell r="K891">
            <v>0.69899999999999995</v>
          </cell>
          <cell r="L891">
            <v>0.69899999999999995</v>
          </cell>
          <cell r="M891">
            <v>0.69899999999999995</v>
          </cell>
          <cell r="N891">
            <v>0.69899999999999995</v>
          </cell>
          <cell r="O891">
            <v>0.69899999999999995</v>
          </cell>
          <cell r="P891">
            <v>0.69899999999999995</v>
          </cell>
          <cell r="Q891">
            <v>0.69899999999999995</v>
          </cell>
          <cell r="R891">
            <v>0.69899999999999995</v>
          </cell>
          <cell r="S891">
            <v>0.69899999999999995</v>
          </cell>
          <cell r="T891">
            <v>0.69899999999999995</v>
          </cell>
          <cell r="U891">
            <v>0.69899999999999995</v>
          </cell>
          <cell r="V891">
            <v>0.69899999999999995</v>
          </cell>
          <cell r="W891">
            <v>0.69899999999999995</v>
          </cell>
        </row>
        <row r="892">
          <cell r="A892" t="str">
            <v>MA PPO F5</v>
          </cell>
          <cell r="B892" t="str">
            <v>PPO</v>
          </cell>
          <cell r="C892" t="str">
            <v>MA</v>
          </cell>
          <cell r="D892" t="str">
            <v>F5</v>
          </cell>
          <cell r="E892" t="str">
            <v>F5</v>
          </cell>
          <cell r="F892"/>
          <cell r="G892"/>
          <cell r="H892"/>
          <cell r="I892">
            <v>0.70399999999999996</v>
          </cell>
          <cell r="J892">
            <v>0.70399999999999996</v>
          </cell>
          <cell r="K892">
            <v>0.70399999999999996</v>
          </cell>
          <cell r="L892">
            <v>0.70399999999999996</v>
          </cell>
          <cell r="M892">
            <v>0.70399999999999996</v>
          </cell>
          <cell r="N892">
            <v>0.70399999999999996</v>
          </cell>
          <cell r="O892">
            <v>0.70399999999999996</v>
          </cell>
          <cell r="P892">
            <v>0.70399999999999996</v>
          </cell>
          <cell r="Q892">
            <v>0.70399999999999996</v>
          </cell>
          <cell r="R892">
            <v>0.70399999999999996</v>
          </cell>
          <cell r="S892">
            <v>0.70399999999999996</v>
          </cell>
          <cell r="T892">
            <v>0.70399999999999996</v>
          </cell>
          <cell r="U892">
            <v>0.70399999999999996</v>
          </cell>
          <cell r="V892">
            <v>0.70399999999999996</v>
          </cell>
          <cell r="W892">
            <v>0.70399999999999996</v>
          </cell>
        </row>
        <row r="893">
          <cell r="A893" t="str">
            <v>ME PPO F5</v>
          </cell>
          <cell r="B893" t="str">
            <v>PPO</v>
          </cell>
          <cell r="C893" t="str">
            <v>ME</v>
          </cell>
          <cell r="D893" t="str">
            <v>F5</v>
          </cell>
          <cell r="E893" t="str">
            <v>F5</v>
          </cell>
          <cell r="F893"/>
          <cell r="G893"/>
          <cell r="H893"/>
          <cell r="I893">
            <v>0.70399999999999996</v>
          </cell>
          <cell r="J893">
            <v>0.70399999999999996</v>
          </cell>
          <cell r="K893">
            <v>0.70399999999999996</v>
          </cell>
          <cell r="L893">
            <v>0.70399999999999996</v>
          </cell>
          <cell r="M893">
            <v>0.70399999999999996</v>
          </cell>
          <cell r="N893">
            <v>0.70399999999999996</v>
          </cell>
          <cell r="O893">
            <v>0.70399999999999996</v>
          </cell>
          <cell r="P893">
            <v>0.70399999999999996</v>
          </cell>
          <cell r="Q893">
            <v>0.70399999999999996</v>
          </cell>
          <cell r="R893">
            <v>0.70399999999999996</v>
          </cell>
          <cell r="S893">
            <v>0.70399999999999996</v>
          </cell>
          <cell r="T893">
            <v>0.70399999999999996</v>
          </cell>
          <cell r="U893">
            <v>0.70399999999999996</v>
          </cell>
          <cell r="V893">
            <v>0.70399999999999996</v>
          </cell>
          <cell r="W893">
            <v>0.70399999999999996</v>
          </cell>
        </row>
        <row r="894">
          <cell r="A894" t="str">
            <v>NH PPO F5</v>
          </cell>
          <cell r="B894" t="str">
            <v>PPO</v>
          </cell>
          <cell r="C894" t="str">
            <v>NH</v>
          </cell>
          <cell r="D894" t="str">
            <v>F5</v>
          </cell>
          <cell r="E894" t="str">
            <v>F5</v>
          </cell>
          <cell r="F894"/>
          <cell r="G894"/>
          <cell r="H894"/>
          <cell r="I894">
            <v>0.70399999999999996</v>
          </cell>
          <cell r="J894">
            <v>0.70399999999999996</v>
          </cell>
          <cell r="K894">
            <v>0.70399999999999996</v>
          </cell>
          <cell r="L894">
            <v>0.70399999999999996</v>
          </cell>
          <cell r="M894">
            <v>0.70399999999999996</v>
          </cell>
          <cell r="N894">
            <v>0.70399999999999996</v>
          </cell>
          <cell r="O894">
            <v>0.70399999999999996</v>
          </cell>
          <cell r="P894">
            <v>0.70399999999999996</v>
          </cell>
          <cell r="Q894">
            <v>0.70399999999999996</v>
          </cell>
          <cell r="R894">
            <v>0.70399999999999996</v>
          </cell>
          <cell r="S894">
            <v>0.70399999999999996</v>
          </cell>
          <cell r="T894">
            <v>0.70399999999999996</v>
          </cell>
          <cell r="U894">
            <v>0.70399999999999996</v>
          </cell>
          <cell r="V894">
            <v>0.70399999999999996</v>
          </cell>
          <cell r="W894">
            <v>0.70399999999999996</v>
          </cell>
        </row>
        <row r="895">
          <cell r="A895" t="str">
            <v>MA PPO 4O</v>
          </cell>
          <cell r="B895" t="str">
            <v>PPO</v>
          </cell>
          <cell r="C895" t="str">
            <v>MA</v>
          </cell>
          <cell r="D895" t="str">
            <v>4O</v>
          </cell>
          <cell r="E895" t="str">
            <v>4O</v>
          </cell>
          <cell r="F895"/>
          <cell r="G895"/>
          <cell r="H895"/>
          <cell r="I895">
            <v>0.70599999999999996</v>
          </cell>
          <cell r="J895">
            <v>0.70599999999999996</v>
          </cell>
          <cell r="K895">
            <v>0.70599999999999996</v>
          </cell>
          <cell r="L895">
            <v>0.70599999999999996</v>
          </cell>
          <cell r="M895">
            <v>0.70599999999999996</v>
          </cell>
          <cell r="N895">
            <v>0.70599999999999996</v>
          </cell>
          <cell r="O895">
            <v>0.70599999999999996</v>
          </cell>
          <cell r="P895">
            <v>0.70599999999999996</v>
          </cell>
          <cell r="Q895">
            <v>0.70599999999999996</v>
          </cell>
          <cell r="R895">
            <v>0.70599999999999996</v>
          </cell>
          <cell r="S895">
            <v>0.70599999999999996</v>
          </cell>
          <cell r="T895">
            <v>0.70599999999999996</v>
          </cell>
          <cell r="U895">
            <v>0.70599999999999996</v>
          </cell>
          <cell r="V895">
            <v>0.70599999999999996</v>
          </cell>
          <cell r="W895">
            <v>0.70599999999999996</v>
          </cell>
        </row>
        <row r="896">
          <cell r="A896" t="str">
            <v>ME PPO 4O</v>
          </cell>
          <cell r="B896" t="str">
            <v>PPO</v>
          </cell>
          <cell r="C896" t="str">
            <v>ME</v>
          </cell>
          <cell r="D896" t="str">
            <v>4O</v>
          </cell>
          <cell r="E896" t="str">
            <v>4O</v>
          </cell>
          <cell r="F896"/>
          <cell r="G896"/>
          <cell r="H896"/>
          <cell r="I896">
            <v>0.70599999999999996</v>
          </cell>
          <cell r="J896">
            <v>0.70599999999999996</v>
          </cell>
          <cell r="K896">
            <v>0.70599999999999996</v>
          </cell>
          <cell r="L896">
            <v>0.70599999999999996</v>
          </cell>
          <cell r="M896">
            <v>0.70599999999999996</v>
          </cell>
          <cell r="N896">
            <v>0.70599999999999996</v>
          </cell>
          <cell r="O896">
            <v>0.70599999999999996</v>
          </cell>
          <cell r="P896">
            <v>0.70599999999999996</v>
          </cell>
          <cell r="Q896">
            <v>0.70599999999999996</v>
          </cell>
          <cell r="R896">
            <v>0.70599999999999996</v>
          </cell>
          <cell r="S896">
            <v>0.70599999999999996</v>
          </cell>
          <cell r="T896">
            <v>0.70599999999999996</v>
          </cell>
          <cell r="U896">
            <v>0.70599999999999996</v>
          </cell>
          <cell r="V896">
            <v>0.70599999999999996</v>
          </cell>
          <cell r="W896">
            <v>0.70599999999999996</v>
          </cell>
        </row>
        <row r="897">
          <cell r="A897" t="str">
            <v>NH PPO 4O</v>
          </cell>
          <cell r="B897" t="str">
            <v>PPO</v>
          </cell>
          <cell r="C897" t="str">
            <v>NH</v>
          </cell>
          <cell r="D897" t="str">
            <v>4O</v>
          </cell>
          <cell r="E897" t="str">
            <v>4O</v>
          </cell>
          <cell r="F897"/>
          <cell r="G897"/>
          <cell r="H897"/>
          <cell r="I897">
            <v>0.70599999999999996</v>
          </cell>
          <cell r="J897">
            <v>0.70599999999999996</v>
          </cell>
          <cell r="K897">
            <v>0.70599999999999996</v>
          </cell>
          <cell r="L897">
            <v>0.70599999999999996</v>
          </cell>
          <cell r="M897">
            <v>0.70599999999999996</v>
          </cell>
          <cell r="N897">
            <v>0.70599999999999996</v>
          </cell>
          <cell r="O897">
            <v>0.70599999999999996</v>
          </cell>
          <cell r="P897">
            <v>0.70599999999999996</v>
          </cell>
          <cell r="Q897">
            <v>0.70599999999999996</v>
          </cell>
          <cell r="R897">
            <v>0.70599999999999996</v>
          </cell>
          <cell r="S897">
            <v>0.70599999999999996</v>
          </cell>
          <cell r="T897">
            <v>0.70599999999999996</v>
          </cell>
          <cell r="U897">
            <v>0.70599999999999996</v>
          </cell>
          <cell r="V897">
            <v>0.70599999999999996</v>
          </cell>
          <cell r="W897">
            <v>0.70599999999999996</v>
          </cell>
        </row>
        <row r="898">
          <cell r="A898" t="str">
            <v>MA PPO K3</v>
          </cell>
          <cell r="B898" t="str">
            <v>PPO</v>
          </cell>
          <cell r="C898" t="str">
            <v>MA</v>
          </cell>
          <cell r="D898" t="str">
            <v>K3</v>
          </cell>
          <cell r="E898" t="str">
            <v>K3</v>
          </cell>
          <cell r="F898"/>
          <cell r="G898"/>
          <cell r="H898"/>
          <cell r="I898">
            <v>0.71799999999999997</v>
          </cell>
          <cell r="J898">
            <v>0.71799999999999997</v>
          </cell>
          <cell r="K898">
            <v>0.71799999999999997</v>
          </cell>
          <cell r="L898">
            <v>0.71799999999999997</v>
          </cell>
          <cell r="M898">
            <v>0.71799999999999997</v>
          </cell>
          <cell r="N898">
            <v>0.71799999999999997</v>
          </cell>
          <cell r="O898">
            <v>0.71799999999999997</v>
          </cell>
          <cell r="P898">
            <v>0.71799999999999997</v>
          </cell>
          <cell r="Q898">
            <v>0.71799999999999997</v>
          </cell>
          <cell r="R898">
            <v>0.71799999999999997</v>
          </cell>
          <cell r="S898">
            <v>0.71799999999999997</v>
          </cell>
          <cell r="T898">
            <v>0.71799999999999997</v>
          </cell>
          <cell r="U898">
            <v>0.71799999999999997</v>
          </cell>
          <cell r="V898">
            <v>0.71799999999999997</v>
          </cell>
          <cell r="W898">
            <v>0.71799999999999997</v>
          </cell>
        </row>
        <row r="899">
          <cell r="A899" t="str">
            <v>MA PPO K4</v>
          </cell>
          <cell r="B899" t="str">
            <v>PPO</v>
          </cell>
          <cell r="C899" t="str">
            <v>MA</v>
          </cell>
          <cell r="D899" t="str">
            <v>K4</v>
          </cell>
          <cell r="E899" t="str">
            <v>K4</v>
          </cell>
          <cell r="F899"/>
          <cell r="G899"/>
          <cell r="H899"/>
          <cell r="I899">
            <v>0.71799999999999997</v>
          </cell>
          <cell r="J899">
            <v>0.71799999999999997</v>
          </cell>
          <cell r="K899">
            <v>0.71799999999999997</v>
          </cell>
          <cell r="L899">
            <v>0.71799999999999997</v>
          </cell>
          <cell r="M899">
            <v>0.71799999999999997</v>
          </cell>
          <cell r="N899">
            <v>0.71799999999999997</v>
          </cell>
          <cell r="O899">
            <v>0.71799999999999997</v>
          </cell>
          <cell r="P899">
            <v>0.71799999999999997</v>
          </cell>
          <cell r="Q899">
            <v>0.71799999999999997</v>
          </cell>
          <cell r="R899">
            <v>0.71799999999999997</v>
          </cell>
          <cell r="S899">
            <v>0.71799999999999997</v>
          </cell>
          <cell r="T899">
            <v>0.71799999999999997</v>
          </cell>
          <cell r="U899">
            <v>0.71799999999999997</v>
          </cell>
          <cell r="V899">
            <v>0.71799999999999997</v>
          </cell>
          <cell r="W899">
            <v>0.71799999999999997</v>
          </cell>
        </row>
        <row r="900">
          <cell r="A900" t="str">
            <v>MA PPO 4M</v>
          </cell>
          <cell r="B900" t="str">
            <v>PPO</v>
          </cell>
          <cell r="C900" t="str">
            <v>MA</v>
          </cell>
          <cell r="D900" t="str">
            <v>4M</v>
          </cell>
          <cell r="E900" t="str">
            <v>4M</v>
          </cell>
          <cell r="F900"/>
          <cell r="G900"/>
          <cell r="H900"/>
          <cell r="I900">
            <v>0.71799999999999997</v>
          </cell>
          <cell r="J900">
            <v>0.71799999999999997</v>
          </cell>
          <cell r="K900">
            <v>0.71799999999999997</v>
          </cell>
          <cell r="L900">
            <v>0.71799999999999997</v>
          </cell>
          <cell r="M900">
            <v>0.71799999999999997</v>
          </cell>
          <cell r="N900">
            <v>0.71799999999999997</v>
          </cell>
          <cell r="O900">
            <v>0.71799999999999997</v>
          </cell>
          <cell r="P900">
            <v>0.71799999999999997</v>
          </cell>
          <cell r="Q900">
            <v>0.71799999999999997</v>
          </cell>
          <cell r="R900">
            <v>0.71799999999999997</v>
          </cell>
          <cell r="S900">
            <v>0.71799999999999997</v>
          </cell>
          <cell r="T900">
            <v>0.71799999999999997</v>
          </cell>
          <cell r="U900">
            <v>0.71799999999999997</v>
          </cell>
          <cell r="V900">
            <v>0.71799999999999997</v>
          </cell>
          <cell r="W900">
            <v>0.71799999999999997</v>
          </cell>
        </row>
        <row r="901">
          <cell r="A901" t="str">
            <v>ME PPO K3</v>
          </cell>
          <cell r="B901" t="str">
            <v>PPO</v>
          </cell>
          <cell r="C901" t="str">
            <v>ME</v>
          </cell>
          <cell r="D901" t="str">
            <v>K3</v>
          </cell>
          <cell r="E901" t="str">
            <v>K3</v>
          </cell>
          <cell r="F901"/>
          <cell r="G901"/>
          <cell r="H901"/>
          <cell r="I901">
            <v>0.71799999999999997</v>
          </cell>
          <cell r="J901">
            <v>0.71799999999999997</v>
          </cell>
          <cell r="K901">
            <v>0.71799999999999997</v>
          </cell>
          <cell r="L901">
            <v>0.71799999999999997</v>
          </cell>
          <cell r="M901">
            <v>0.71799999999999997</v>
          </cell>
          <cell r="N901">
            <v>0.71799999999999997</v>
          </cell>
          <cell r="O901">
            <v>0.71799999999999997</v>
          </cell>
          <cell r="P901">
            <v>0.71799999999999997</v>
          </cell>
          <cell r="Q901">
            <v>0.71799999999999997</v>
          </cell>
          <cell r="R901">
            <v>0.71799999999999997</v>
          </cell>
          <cell r="S901">
            <v>0.71799999999999997</v>
          </cell>
          <cell r="T901">
            <v>0.71799999999999997</v>
          </cell>
          <cell r="U901">
            <v>0.71799999999999997</v>
          </cell>
          <cell r="V901">
            <v>0.71799999999999997</v>
          </cell>
          <cell r="W901">
            <v>0.71799999999999997</v>
          </cell>
        </row>
        <row r="902">
          <cell r="A902" t="str">
            <v>ME PPO K4</v>
          </cell>
          <cell r="B902" t="str">
            <v>PPO</v>
          </cell>
          <cell r="C902" t="str">
            <v>ME</v>
          </cell>
          <cell r="D902" t="str">
            <v>K4</v>
          </cell>
          <cell r="E902" t="str">
            <v>K4</v>
          </cell>
          <cell r="F902"/>
          <cell r="G902"/>
          <cell r="H902"/>
          <cell r="I902">
            <v>0.71799999999999997</v>
          </cell>
          <cell r="J902">
            <v>0.71799999999999997</v>
          </cell>
          <cell r="K902">
            <v>0.71799999999999997</v>
          </cell>
          <cell r="L902">
            <v>0.71799999999999997</v>
          </cell>
          <cell r="M902">
            <v>0.71799999999999997</v>
          </cell>
          <cell r="N902">
            <v>0.71799999999999997</v>
          </cell>
          <cell r="O902">
            <v>0.71799999999999997</v>
          </cell>
          <cell r="P902">
            <v>0.71799999999999997</v>
          </cell>
          <cell r="Q902">
            <v>0.71799999999999997</v>
          </cell>
          <cell r="R902">
            <v>0.71799999999999997</v>
          </cell>
          <cell r="S902">
            <v>0.71799999999999997</v>
          </cell>
          <cell r="T902">
            <v>0.71799999999999997</v>
          </cell>
          <cell r="U902">
            <v>0.71799999999999997</v>
          </cell>
          <cell r="V902">
            <v>0.71799999999999997</v>
          </cell>
          <cell r="W902">
            <v>0.71799999999999997</v>
          </cell>
        </row>
        <row r="903">
          <cell r="A903" t="str">
            <v>ME PPO 4M</v>
          </cell>
          <cell r="B903" t="str">
            <v>PPO</v>
          </cell>
          <cell r="C903" t="str">
            <v>ME</v>
          </cell>
          <cell r="D903" t="str">
            <v>4M</v>
          </cell>
          <cell r="E903" t="str">
            <v>4M</v>
          </cell>
          <cell r="F903"/>
          <cell r="G903"/>
          <cell r="H903"/>
          <cell r="I903">
            <v>0.71799999999999997</v>
          </cell>
          <cell r="J903">
            <v>0.71799999999999997</v>
          </cell>
          <cell r="K903">
            <v>0.71799999999999997</v>
          </cell>
          <cell r="L903">
            <v>0.71799999999999997</v>
          </cell>
          <cell r="M903">
            <v>0.71799999999999997</v>
          </cell>
          <cell r="N903">
            <v>0.71799999999999997</v>
          </cell>
          <cell r="O903">
            <v>0.71799999999999997</v>
          </cell>
          <cell r="P903">
            <v>0.71799999999999997</v>
          </cell>
          <cell r="Q903">
            <v>0.71799999999999997</v>
          </cell>
          <cell r="R903">
            <v>0.71799999999999997</v>
          </cell>
          <cell r="S903">
            <v>0.71799999999999997</v>
          </cell>
          <cell r="T903">
            <v>0.71799999999999997</v>
          </cell>
          <cell r="U903">
            <v>0.71799999999999997</v>
          </cell>
          <cell r="V903">
            <v>0.71799999999999997</v>
          </cell>
          <cell r="W903">
            <v>0.71799999999999997</v>
          </cell>
        </row>
        <row r="904">
          <cell r="A904" t="str">
            <v>NH PPO K3</v>
          </cell>
          <cell r="B904" t="str">
            <v>PPO</v>
          </cell>
          <cell r="C904" t="str">
            <v>NH</v>
          </cell>
          <cell r="D904" t="str">
            <v>K3</v>
          </cell>
          <cell r="E904" t="str">
            <v>K3</v>
          </cell>
          <cell r="F904"/>
          <cell r="G904"/>
          <cell r="H904"/>
          <cell r="I904">
            <v>0.71799999999999997</v>
          </cell>
          <cell r="J904">
            <v>0.71799999999999997</v>
          </cell>
          <cell r="K904">
            <v>0.71799999999999997</v>
          </cell>
          <cell r="L904">
            <v>0.71799999999999997</v>
          </cell>
          <cell r="M904">
            <v>0.71799999999999997</v>
          </cell>
          <cell r="N904">
            <v>0.71799999999999997</v>
          </cell>
          <cell r="O904">
            <v>0.71799999999999997</v>
          </cell>
          <cell r="P904">
            <v>0.71799999999999997</v>
          </cell>
          <cell r="Q904">
            <v>0.71799999999999997</v>
          </cell>
          <cell r="R904">
            <v>0.71799999999999997</v>
          </cell>
          <cell r="S904">
            <v>0.71799999999999997</v>
          </cell>
          <cell r="T904">
            <v>0.71799999999999997</v>
          </cell>
          <cell r="U904">
            <v>0.71799999999999997</v>
          </cell>
          <cell r="V904">
            <v>0.71799999999999997</v>
          </cell>
          <cell r="W904">
            <v>0.71799999999999997</v>
          </cell>
        </row>
        <row r="905">
          <cell r="A905" t="str">
            <v>NH PPO K4</v>
          </cell>
          <cell r="B905" t="str">
            <v>PPO</v>
          </cell>
          <cell r="C905" t="str">
            <v>NH</v>
          </cell>
          <cell r="D905" t="str">
            <v>K4</v>
          </cell>
          <cell r="E905" t="str">
            <v>K4</v>
          </cell>
          <cell r="F905"/>
          <cell r="G905"/>
          <cell r="H905"/>
          <cell r="I905">
            <v>0.71799999999999997</v>
          </cell>
          <cell r="J905">
            <v>0.71799999999999997</v>
          </cell>
          <cell r="K905">
            <v>0.71799999999999997</v>
          </cell>
          <cell r="L905">
            <v>0.71799999999999997</v>
          </cell>
          <cell r="M905">
            <v>0.71799999999999997</v>
          </cell>
          <cell r="N905">
            <v>0.71799999999999997</v>
          </cell>
          <cell r="O905">
            <v>0.71799999999999997</v>
          </cell>
          <cell r="P905">
            <v>0.71799999999999997</v>
          </cell>
          <cell r="Q905">
            <v>0.71799999999999997</v>
          </cell>
          <cell r="R905">
            <v>0.71799999999999997</v>
          </cell>
          <cell r="S905">
            <v>0.71799999999999997</v>
          </cell>
          <cell r="T905">
            <v>0.71799999999999997</v>
          </cell>
          <cell r="U905">
            <v>0.71799999999999997</v>
          </cell>
          <cell r="V905">
            <v>0.71799999999999997</v>
          </cell>
          <cell r="W905">
            <v>0.71799999999999997</v>
          </cell>
        </row>
        <row r="906">
          <cell r="A906" t="str">
            <v>NH PPO 4M</v>
          </cell>
          <cell r="B906" t="str">
            <v>PPO</v>
          </cell>
          <cell r="C906" t="str">
            <v>NH</v>
          </cell>
          <cell r="D906" t="str">
            <v>4M</v>
          </cell>
          <cell r="E906" t="str">
            <v>4M</v>
          </cell>
          <cell r="F906"/>
          <cell r="G906"/>
          <cell r="H906"/>
          <cell r="I906">
            <v>0.71799999999999997</v>
          </cell>
          <cell r="J906">
            <v>0.71799999999999997</v>
          </cell>
          <cell r="K906">
            <v>0.71799999999999997</v>
          </cell>
          <cell r="L906">
            <v>0.71799999999999997</v>
          </cell>
          <cell r="M906">
            <v>0.71799999999999997</v>
          </cell>
          <cell r="N906">
            <v>0.71799999999999997</v>
          </cell>
          <cell r="O906">
            <v>0.71799999999999997</v>
          </cell>
          <cell r="P906">
            <v>0.71799999999999997</v>
          </cell>
          <cell r="Q906">
            <v>0.71799999999999997</v>
          </cell>
          <cell r="R906">
            <v>0.71799999999999997</v>
          </cell>
          <cell r="S906">
            <v>0.71799999999999997</v>
          </cell>
          <cell r="T906">
            <v>0.71799999999999997</v>
          </cell>
          <cell r="U906">
            <v>0.71799999999999997</v>
          </cell>
          <cell r="V906">
            <v>0.71799999999999997</v>
          </cell>
          <cell r="W906">
            <v>0.71799999999999997</v>
          </cell>
        </row>
        <row r="907">
          <cell r="A907" t="str">
            <v>MA PPO G5</v>
          </cell>
          <cell r="B907" t="str">
            <v>PPO</v>
          </cell>
          <cell r="C907" t="str">
            <v>MA</v>
          </cell>
          <cell r="D907" t="str">
            <v>G5</v>
          </cell>
          <cell r="E907" t="str">
            <v>G5</v>
          </cell>
          <cell r="F907"/>
          <cell r="G907"/>
          <cell r="H907"/>
          <cell r="I907">
            <v>0.73099999999999998</v>
          </cell>
          <cell r="J907">
            <v>0.73099999999999998</v>
          </cell>
          <cell r="K907">
            <v>0.73099999999999998</v>
          </cell>
          <cell r="L907">
            <v>0.73099999999999998</v>
          </cell>
          <cell r="M907">
            <v>0.73099999999999998</v>
          </cell>
          <cell r="N907">
            <v>0.73099999999999998</v>
          </cell>
          <cell r="O907">
            <v>0.73099999999999998</v>
          </cell>
          <cell r="P907">
            <v>0.73099999999999998</v>
          </cell>
          <cell r="Q907">
            <v>0.73099999999999998</v>
          </cell>
          <cell r="R907">
            <v>0.73099999999999998</v>
          </cell>
          <cell r="S907">
            <v>0.73099999999999998</v>
          </cell>
          <cell r="T907">
            <v>0.73099999999999998</v>
          </cell>
          <cell r="U907">
            <v>0.73099999999999998</v>
          </cell>
          <cell r="V907">
            <v>0.73099999999999998</v>
          </cell>
          <cell r="W907">
            <v>0.73099999999999998</v>
          </cell>
        </row>
        <row r="908">
          <cell r="A908" t="str">
            <v>MA PPO W0</v>
          </cell>
          <cell r="B908" t="str">
            <v>PPO</v>
          </cell>
          <cell r="C908" t="str">
            <v>MA</v>
          </cell>
          <cell r="D908" t="str">
            <v>W0</v>
          </cell>
          <cell r="E908" t="str">
            <v>W0</v>
          </cell>
          <cell r="F908"/>
          <cell r="G908"/>
          <cell r="H908"/>
          <cell r="I908">
            <v>0.73099999999999998</v>
          </cell>
          <cell r="J908">
            <v>0.73099999999999998</v>
          </cell>
          <cell r="K908">
            <v>0.73099999999999998</v>
          </cell>
          <cell r="L908">
            <v>0.73099999999999998</v>
          </cell>
          <cell r="M908">
            <v>0.73099999999999998</v>
          </cell>
          <cell r="N908">
            <v>0.73099999999999998</v>
          </cell>
          <cell r="O908">
            <v>0.73099999999999998</v>
          </cell>
          <cell r="P908">
            <v>0.73099999999999998</v>
          </cell>
          <cell r="Q908">
            <v>0.73099999999999998</v>
          </cell>
          <cell r="R908">
            <v>0.73099999999999998</v>
          </cell>
          <cell r="S908">
            <v>0.73099999999999998</v>
          </cell>
          <cell r="T908">
            <v>0.73099999999999998</v>
          </cell>
          <cell r="U908">
            <v>0.73099999999999998</v>
          </cell>
          <cell r="V908">
            <v>0.73099999999999998</v>
          </cell>
          <cell r="W908">
            <v>0.73099999999999998</v>
          </cell>
        </row>
        <row r="909">
          <cell r="A909" t="str">
            <v>ME PPO G5</v>
          </cell>
          <cell r="B909" t="str">
            <v>PPO</v>
          </cell>
          <cell r="C909" t="str">
            <v>ME</v>
          </cell>
          <cell r="D909" t="str">
            <v>G5</v>
          </cell>
          <cell r="E909" t="str">
            <v>G5</v>
          </cell>
          <cell r="F909"/>
          <cell r="G909"/>
          <cell r="H909"/>
          <cell r="I909">
            <v>0.73099999999999998</v>
          </cell>
          <cell r="J909">
            <v>0.73099999999999998</v>
          </cell>
          <cell r="K909">
            <v>0.73099999999999998</v>
          </cell>
          <cell r="L909">
            <v>0.73099999999999998</v>
          </cell>
          <cell r="M909">
            <v>0.73099999999999998</v>
          </cell>
          <cell r="N909">
            <v>0.73099999999999998</v>
          </cell>
          <cell r="O909">
            <v>0.73099999999999998</v>
          </cell>
          <cell r="P909">
            <v>0.73099999999999998</v>
          </cell>
          <cell r="Q909">
            <v>0.73099999999999998</v>
          </cell>
          <cell r="R909">
            <v>0.73099999999999998</v>
          </cell>
          <cell r="S909">
            <v>0.73099999999999998</v>
          </cell>
          <cell r="T909">
            <v>0.73099999999999998</v>
          </cell>
          <cell r="U909">
            <v>0.73099999999999998</v>
          </cell>
          <cell r="V909">
            <v>0.73099999999999998</v>
          </cell>
          <cell r="W909">
            <v>0.73099999999999998</v>
          </cell>
        </row>
        <row r="910">
          <cell r="A910" t="str">
            <v>ME PPO W0</v>
          </cell>
          <cell r="B910" t="str">
            <v>PPO</v>
          </cell>
          <cell r="C910" t="str">
            <v>ME</v>
          </cell>
          <cell r="D910" t="str">
            <v>W0</v>
          </cell>
          <cell r="E910" t="str">
            <v>W0</v>
          </cell>
          <cell r="F910"/>
          <cell r="G910"/>
          <cell r="H910"/>
          <cell r="I910">
            <v>0.73099999999999998</v>
          </cell>
          <cell r="J910">
            <v>0.73099999999999998</v>
          </cell>
          <cell r="K910">
            <v>0.73099999999999998</v>
          </cell>
          <cell r="L910">
            <v>0.73099999999999998</v>
          </cell>
          <cell r="M910">
            <v>0.73099999999999998</v>
          </cell>
          <cell r="N910">
            <v>0.73099999999999998</v>
          </cell>
          <cell r="O910">
            <v>0.73099999999999998</v>
          </cell>
          <cell r="P910">
            <v>0.73099999999999998</v>
          </cell>
          <cell r="Q910">
            <v>0.73099999999999998</v>
          </cell>
          <cell r="R910">
            <v>0.73099999999999998</v>
          </cell>
          <cell r="S910">
            <v>0.73099999999999998</v>
          </cell>
          <cell r="T910">
            <v>0.73099999999999998</v>
          </cell>
          <cell r="U910">
            <v>0.73099999999999998</v>
          </cell>
          <cell r="V910">
            <v>0.73099999999999998</v>
          </cell>
          <cell r="W910">
            <v>0.73099999999999998</v>
          </cell>
        </row>
        <row r="911">
          <cell r="A911" t="str">
            <v>NH PPO G5</v>
          </cell>
          <cell r="B911" t="str">
            <v>PPO</v>
          </cell>
          <cell r="C911" t="str">
            <v>NH</v>
          </cell>
          <cell r="D911" t="str">
            <v>G5</v>
          </cell>
          <cell r="E911" t="str">
            <v>G5</v>
          </cell>
          <cell r="F911"/>
          <cell r="G911"/>
          <cell r="H911"/>
          <cell r="I911">
            <v>0.73099999999999998</v>
          </cell>
          <cell r="J911">
            <v>0.73099999999999998</v>
          </cell>
          <cell r="K911">
            <v>0.73099999999999998</v>
          </cell>
          <cell r="L911">
            <v>0.73099999999999998</v>
          </cell>
          <cell r="M911">
            <v>0.73099999999999998</v>
          </cell>
          <cell r="N911">
            <v>0.73099999999999998</v>
          </cell>
          <cell r="O911">
            <v>0.73099999999999998</v>
          </cell>
          <cell r="P911">
            <v>0.73099999999999998</v>
          </cell>
          <cell r="Q911">
            <v>0.73099999999999998</v>
          </cell>
          <cell r="R911">
            <v>0.73099999999999998</v>
          </cell>
          <cell r="S911">
            <v>0.73099999999999998</v>
          </cell>
          <cell r="T911">
            <v>0.73099999999999998</v>
          </cell>
          <cell r="U911">
            <v>0.73099999999999998</v>
          </cell>
          <cell r="V911">
            <v>0.73099999999999998</v>
          </cell>
          <cell r="W911">
            <v>0.73099999999999998</v>
          </cell>
        </row>
        <row r="912">
          <cell r="A912" t="str">
            <v>NH PPO W0</v>
          </cell>
          <cell r="B912" t="str">
            <v>PPO</v>
          </cell>
          <cell r="C912" t="str">
            <v>NH</v>
          </cell>
          <cell r="D912" t="str">
            <v>W0</v>
          </cell>
          <cell r="E912" t="str">
            <v>W0</v>
          </cell>
          <cell r="F912"/>
          <cell r="G912"/>
          <cell r="H912"/>
          <cell r="I912">
            <v>0.73099999999999998</v>
          </cell>
          <cell r="J912">
            <v>0.73099999999999998</v>
          </cell>
          <cell r="K912">
            <v>0.73099999999999998</v>
          </cell>
          <cell r="L912">
            <v>0.73099999999999998</v>
          </cell>
          <cell r="M912">
            <v>0.73099999999999998</v>
          </cell>
          <cell r="N912">
            <v>0.73099999999999998</v>
          </cell>
          <cell r="O912">
            <v>0.73099999999999998</v>
          </cell>
          <cell r="P912">
            <v>0.73099999999999998</v>
          </cell>
          <cell r="Q912">
            <v>0.73099999999999998</v>
          </cell>
          <cell r="R912">
            <v>0.73099999999999998</v>
          </cell>
          <cell r="S912">
            <v>0.73099999999999998</v>
          </cell>
          <cell r="T912">
            <v>0.73099999999999998</v>
          </cell>
          <cell r="U912">
            <v>0.73099999999999998</v>
          </cell>
          <cell r="V912">
            <v>0.73099999999999998</v>
          </cell>
          <cell r="W912">
            <v>0.73099999999999998</v>
          </cell>
        </row>
        <row r="913">
          <cell r="A913" t="str">
            <v>MA PPO N7</v>
          </cell>
          <cell r="B913" t="str">
            <v>PPO</v>
          </cell>
          <cell r="C913" t="str">
            <v>MA</v>
          </cell>
          <cell r="D913" t="str">
            <v>N7</v>
          </cell>
          <cell r="E913" t="str">
            <v>N7</v>
          </cell>
          <cell r="F913"/>
          <cell r="G913"/>
          <cell r="H913"/>
          <cell r="I913">
            <v>0.73299999999999998</v>
          </cell>
          <cell r="J913">
            <v>0.73299999999999998</v>
          </cell>
          <cell r="K913">
            <v>0.73299999999999998</v>
          </cell>
          <cell r="L913">
            <v>0.73299999999999998</v>
          </cell>
          <cell r="M913">
            <v>0.73299999999999998</v>
          </cell>
          <cell r="N913">
            <v>0.73299999999999998</v>
          </cell>
          <cell r="O913">
            <v>0.73299999999999998</v>
          </cell>
          <cell r="P913">
            <v>0.73299999999999998</v>
          </cell>
          <cell r="Q913">
            <v>0.73299999999999998</v>
          </cell>
          <cell r="R913">
            <v>0.73299999999999998</v>
          </cell>
          <cell r="S913">
            <v>0.73299999999999998</v>
          </cell>
          <cell r="T913">
            <v>0.73299999999999998</v>
          </cell>
          <cell r="U913">
            <v>0.73299999999999998</v>
          </cell>
          <cell r="V913">
            <v>0.73299999999999998</v>
          </cell>
          <cell r="W913">
            <v>0.73299999999999998</v>
          </cell>
        </row>
        <row r="914">
          <cell r="A914" t="str">
            <v>ME PPO N7</v>
          </cell>
          <cell r="B914" t="str">
            <v>PPO</v>
          </cell>
          <cell r="C914" t="str">
            <v>ME</v>
          </cell>
          <cell r="D914" t="str">
            <v>N7</v>
          </cell>
          <cell r="E914" t="str">
            <v>N7</v>
          </cell>
          <cell r="F914"/>
          <cell r="G914"/>
          <cell r="H914"/>
          <cell r="I914">
            <v>0.73299999999999998</v>
          </cell>
          <cell r="J914">
            <v>0.73299999999999998</v>
          </cell>
          <cell r="K914">
            <v>0.73299999999999998</v>
          </cell>
          <cell r="L914">
            <v>0.73299999999999998</v>
          </cell>
          <cell r="M914">
            <v>0.73299999999999998</v>
          </cell>
          <cell r="N914">
            <v>0.73299999999999998</v>
          </cell>
          <cell r="O914">
            <v>0.73299999999999998</v>
          </cell>
          <cell r="P914">
            <v>0.73299999999999998</v>
          </cell>
          <cell r="Q914">
            <v>0.73299999999999998</v>
          </cell>
          <cell r="R914">
            <v>0.73299999999999998</v>
          </cell>
          <cell r="S914">
            <v>0.73299999999999998</v>
          </cell>
          <cell r="T914">
            <v>0.73299999999999998</v>
          </cell>
          <cell r="U914">
            <v>0.73299999999999998</v>
          </cell>
          <cell r="V914">
            <v>0.73299999999999998</v>
          </cell>
          <cell r="W914">
            <v>0.73299999999999998</v>
          </cell>
        </row>
        <row r="915">
          <cell r="A915" t="str">
            <v>NH PPO N7</v>
          </cell>
          <cell r="B915" t="str">
            <v>PPO</v>
          </cell>
          <cell r="C915" t="str">
            <v>NH</v>
          </cell>
          <cell r="D915" t="str">
            <v>N7</v>
          </cell>
          <cell r="E915" t="str">
            <v>N7</v>
          </cell>
          <cell r="F915"/>
          <cell r="G915"/>
          <cell r="H915"/>
          <cell r="I915">
            <v>0.73299999999999998</v>
          </cell>
          <cell r="J915">
            <v>0.73299999999999998</v>
          </cell>
          <cell r="K915">
            <v>0.73299999999999998</v>
          </cell>
          <cell r="L915">
            <v>0.73299999999999998</v>
          </cell>
          <cell r="M915">
            <v>0.73299999999999998</v>
          </cell>
          <cell r="N915">
            <v>0.73299999999999998</v>
          </cell>
          <cell r="O915">
            <v>0.73299999999999998</v>
          </cell>
          <cell r="P915">
            <v>0.73299999999999998</v>
          </cell>
          <cell r="Q915">
            <v>0.73299999999999998</v>
          </cell>
          <cell r="R915">
            <v>0.73299999999999998</v>
          </cell>
          <cell r="S915">
            <v>0.73299999999999998</v>
          </cell>
          <cell r="T915">
            <v>0.73299999999999998</v>
          </cell>
          <cell r="U915">
            <v>0.73299999999999998</v>
          </cell>
          <cell r="V915">
            <v>0.73299999999999998</v>
          </cell>
          <cell r="W915">
            <v>0.73299999999999998</v>
          </cell>
        </row>
        <row r="916">
          <cell r="A916" t="str">
            <v>MA PPO K9</v>
          </cell>
          <cell r="B916" t="str">
            <v>PPO</v>
          </cell>
          <cell r="C916" t="str">
            <v>MA</v>
          </cell>
          <cell r="D916" t="str">
            <v>K9</v>
          </cell>
          <cell r="E916" t="str">
            <v>K9</v>
          </cell>
          <cell r="F916"/>
          <cell r="G916"/>
          <cell r="H916"/>
          <cell r="I916">
            <v>0.74199999999999999</v>
          </cell>
          <cell r="J916">
            <v>0.74199999999999999</v>
          </cell>
          <cell r="K916">
            <v>0.74199999999999999</v>
          </cell>
          <cell r="L916">
            <v>0.74199999999999999</v>
          </cell>
          <cell r="M916">
            <v>0.74199999999999999</v>
          </cell>
          <cell r="N916">
            <v>0.74199999999999999</v>
          </cell>
          <cell r="O916">
            <v>0.74199999999999999</v>
          </cell>
          <cell r="P916">
            <v>0.74199999999999999</v>
          </cell>
          <cell r="Q916">
            <v>0.74199999999999999</v>
          </cell>
          <cell r="R916">
            <v>0.74199999999999999</v>
          </cell>
          <cell r="S916">
            <v>0.74199999999999999</v>
          </cell>
          <cell r="T916">
            <v>0.74199999999999999</v>
          </cell>
          <cell r="U916">
            <v>0.74199999999999999</v>
          </cell>
          <cell r="V916">
            <v>0.74199999999999999</v>
          </cell>
          <cell r="W916">
            <v>0.74199999999999999</v>
          </cell>
        </row>
        <row r="917">
          <cell r="A917" t="str">
            <v>ME PPO K9</v>
          </cell>
          <cell r="B917" t="str">
            <v>PPO</v>
          </cell>
          <cell r="C917" t="str">
            <v>ME</v>
          </cell>
          <cell r="D917" t="str">
            <v>K9</v>
          </cell>
          <cell r="E917" t="str">
            <v>K9</v>
          </cell>
          <cell r="F917"/>
          <cell r="G917"/>
          <cell r="H917"/>
          <cell r="I917">
            <v>0.74199999999999999</v>
          </cell>
          <cell r="J917">
            <v>0.74199999999999999</v>
          </cell>
          <cell r="K917">
            <v>0.74199999999999999</v>
          </cell>
          <cell r="L917">
            <v>0.74199999999999999</v>
          </cell>
          <cell r="M917">
            <v>0.74199999999999999</v>
          </cell>
          <cell r="N917">
            <v>0.74199999999999999</v>
          </cell>
          <cell r="O917">
            <v>0.74199999999999999</v>
          </cell>
          <cell r="P917">
            <v>0.74199999999999999</v>
          </cell>
          <cell r="Q917">
            <v>0.74199999999999999</v>
          </cell>
          <cell r="R917">
            <v>0.74199999999999999</v>
          </cell>
          <cell r="S917">
            <v>0.74199999999999999</v>
          </cell>
          <cell r="T917">
            <v>0.74199999999999999</v>
          </cell>
          <cell r="U917">
            <v>0.74199999999999999</v>
          </cell>
          <cell r="V917">
            <v>0.74199999999999999</v>
          </cell>
          <cell r="W917">
            <v>0.74199999999999999</v>
          </cell>
        </row>
        <row r="918">
          <cell r="A918" t="str">
            <v>NH PPO K9</v>
          </cell>
          <cell r="B918" t="str">
            <v>PPO</v>
          </cell>
          <cell r="C918" t="str">
            <v>NH</v>
          </cell>
          <cell r="D918" t="str">
            <v>K9</v>
          </cell>
          <cell r="E918" t="str">
            <v>K9</v>
          </cell>
          <cell r="F918"/>
          <cell r="G918"/>
          <cell r="H918"/>
          <cell r="I918">
            <v>0.74199999999999999</v>
          </cell>
          <cell r="J918">
            <v>0.74199999999999999</v>
          </cell>
          <cell r="K918">
            <v>0.74199999999999999</v>
          </cell>
          <cell r="L918">
            <v>0.74199999999999999</v>
          </cell>
          <cell r="M918">
            <v>0.74199999999999999</v>
          </cell>
          <cell r="N918">
            <v>0.74199999999999999</v>
          </cell>
          <cell r="O918">
            <v>0.74199999999999999</v>
          </cell>
          <cell r="P918">
            <v>0.74199999999999999</v>
          </cell>
          <cell r="Q918">
            <v>0.74199999999999999</v>
          </cell>
          <cell r="R918">
            <v>0.74199999999999999</v>
          </cell>
          <cell r="S918">
            <v>0.74199999999999999</v>
          </cell>
          <cell r="T918">
            <v>0.74199999999999999</v>
          </cell>
          <cell r="U918">
            <v>0.74199999999999999</v>
          </cell>
          <cell r="V918">
            <v>0.74199999999999999</v>
          </cell>
          <cell r="W918">
            <v>0.74199999999999999</v>
          </cell>
        </row>
        <row r="919">
          <cell r="A919" t="str">
            <v>MA PPO H8</v>
          </cell>
          <cell r="B919" t="str">
            <v>PPO</v>
          </cell>
          <cell r="C919" t="str">
            <v>MA</v>
          </cell>
          <cell r="D919" t="str">
            <v>H8</v>
          </cell>
          <cell r="E919" t="str">
            <v>H8</v>
          </cell>
          <cell r="F919"/>
          <cell r="G919"/>
          <cell r="H919"/>
          <cell r="I919">
            <v>0.74399999999999999</v>
          </cell>
          <cell r="J919">
            <v>0.74399999999999999</v>
          </cell>
          <cell r="K919">
            <v>0.74399999999999999</v>
          </cell>
          <cell r="L919">
            <v>0.74399999999999999</v>
          </cell>
          <cell r="M919">
            <v>0.74399999999999999</v>
          </cell>
          <cell r="N919">
            <v>0.74399999999999999</v>
          </cell>
          <cell r="O919">
            <v>0.74399999999999999</v>
          </cell>
          <cell r="P919">
            <v>0.74399999999999999</v>
          </cell>
          <cell r="Q919">
            <v>0.74399999999999999</v>
          </cell>
          <cell r="R919">
            <v>0.74399999999999999</v>
          </cell>
          <cell r="S919">
            <v>0.74399999999999999</v>
          </cell>
          <cell r="T919">
            <v>0.74399999999999999</v>
          </cell>
          <cell r="U919">
            <v>0.74399999999999999</v>
          </cell>
          <cell r="V919">
            <v>0.74399999999999999</v>
          </cell>
          <cell r="W919">
            <v>0.74399999999999999</v>
          </cell>
        </row>
        <row r="920">
          <cell r="A920" t="str">
            <v>ME PPO H8</v>
          </cell>
          <cell r="B920" t="str">
            <v>PPO</v>
          </cell>
          <cell r="C920" t="str">
            <v>ME</v>
          </cell>
          <cell r="D920" t="str">
            <v>H8</v>
          </cell>
          <cell r="E920" t="str">
            <v>H8</v>
          </cell>
          <cell r="F920"/>
          <cell r="G920"/>
          <cell r="H920"/>
          <cell r="I920">
            <v>0.74399999999999999</v>
          </cell>
          <cell r="J920">
            <v>0.74399999999999999</v>
          </cell>
          <cell r="K920">
            <v>0.74399999999999999</v>
          </cell>
          <cell r="L920">
            <v>0.74399999999999999</v>
          </cell>
          <cell r="M920">
            <v>0.74399999999999999</v>
          </cell>
          <cell r="N920">
            <v>0.74399999999999999</v>
          </cell>
          <cell r="O920">
            <v>0.74399999999999999</v>
          </cell>
          <cell r="P920">
            <v>0.74399999999999999</v>
          </cell>
          <cell r="Q920">
            <v>0.74399999999999999</v>
          </cell>
          <cell r="R920">
            <v>0.74399999999999999</v>
          </cell>
          <cell r="S920">
            <v>0.74399999999999999</v>
          </cell>
          <cell r="T920">
            <v>0.74399999999999999</v>
          </cell>
          <cell r="U920">
            <v>0.74399999999999999</v>
          </cell>
          <cell r="V920">
            <v>0.74399999999999999</v>
          </cell>
          <cell r="W920">
            <v>0.74399999999999999</v>
          </cell>
        </row>
        <row r="921">
          <cell r="A921" t="str">
            <v>NH PPO H8</v>
          </cell>
          <cell r="B921" t="str">
            <v>PPO</v>
          </cell>
          <cell r="C921" t="str">
            <v>NH</v>
          </cell>
          <cell r="D921" t="str">
            <v>H8</v>
          </cell>
          <cell r="E921" t="str">
            <v>H8</v>
          </cell>
          <cell r="F921"/>
          <cell r="G921"/>
          <cell r="H921"/>
          <cell r="I921">
            <v>0.74399999999999999</v>
          </cell>
          <cell r="J921">
            <v>0.74399999999999999</v>
          </cell>
          <cell r="K921">
            <v>0.74399999999999999</v>
          </cell>
          <cell r="L921">
            <v>0.74399999999999999</v>
          </cell>
          <cell r="M921">
            <v>0.74399999999999999</v>
          </cell>
          <cell r="N921">
            <v>0.74399999999999999</v>
          </cell>
          <cell r="O921">
            <v>0.74399999999999999</v>
          </cell>
          <cell r="P921">
            <v>0.74399999999999999</v>
          </cell>
          <cell r="Q921">
            <v>0.74399999999999999</v>
          </cell>
          <cell r="R921">
            <v>0.74399999999999999</v>
          </cell>
          <cell r="S921">
            <v>0.74399999999999999</v>
          </cell>
          <cell r="T921">
            <v>0.74399999999999999</v>
          </cell>
          <cell r="U921">
            <v>0.74399999999999999</v>
          </cell>
          <cell r="V921">
            <v>0.74399999999999999</v>
          </cell>
          <cell r="W921">
            <v>0.74399999999999999</v>
          </cell>
        </row>
        <row r="922">
          <cell r="A922" t="str">
            <v>MA PPO S5</v>
          </cell>
          <cell r="B922" t="str">
            <v>PPO</v>
          </cell>
          <cell r="C922" t="str">
            <v>MA</v>
          </cell>
          <cell r="D922" t="str">
            <v>S5</v>
          </cell>
          <cell r="E922" t="str">
            <v>S5</v>
          </cell>
          <cell r="F922"/>
          <cell r="G922"/>
          <cell r="H922"/>
          <cell r="I922">
            <v>0.746</v>
          </cell>
          <cell r="J922">
            <v>0.746</v>
          </cell>
          <cell r="K922">
            <v>0.746</v>
          </cell>
          <cell r="L922">
            <v>0.746</v>
          </cell>
          <cell r="M922">
            <v>0.746</v>
          </cell>
          <cell r="N922">
            <v>0.746</v>
          </cell>
          <cell r="O922">
            <v>0.746</v>
          </cell>
          <cell r="P922">
            <v>0.746</v>
          </cell>
          <cell r="Q922">
            <v>0.746</v>
          </cell>
          <cell r="R922">
            <v>0.746</v>
          </cell>
          <cell r="S922">
            <v>0.746</v>
          </cell>
          <cell r="T922">
            <v>0.746</v>
          </cell>
          <cell r="U922">
            <v>0.746</v>
          </cell>
          <cell r="V922">
            <v>0.746</v>
          </cell>
          <cell r="W922">
            <v>0.746</v>
          </cell>
        </row>
        <row r="923">
          <cell r="A923" t="str">
            <v>ME PPO S5</v>
          </cell>
          <cell r="B923" t="str">
            <v>PPO</v>
          </cell>
          <cell r="C923" t="str">
            <v>ME</v>
          </cell>
          <cell r="D923" t="str">
            <v>S5</v>
          </cell>
          <cell r="E923" t="str">
            <v>S5</v>
          </cell>
          <cell r="F923"/>
          <cell r="G923"/>
          <cell r="H923"/>
          <cell r="I923">
            <v>0.746</v>
          </cell>
          <cell r="J923">
            <v>0.746</v>
          </cell>
          <cell r="K923">
            <v>0.746</v>
          </cell>
          <cell r="L923">
            <v>0.746</v>
          </cell>
          <cell r="M923">
            <v>0.746</v>
          </cell>
          <cell r="N923">
            <v>0.746</v>
          </cell>
          <cell r="O923">
            <v>0.746</v>
          </cell>
          <cell r="P923">
            <v>0.746</v>
          </cell>
          <cell r="Q923">
            <v>0.746</v>
          </cell>
          <cell r="R923">
            <v>0.746</v>
          </cell>
          <cell r="S923">
            <v>0.746</v>
          </cell>
          <cell r="T923">
            <v>0.746</v>
          </cell>
          <cell r="U923">
            <v>0.746</v>
          </cell>
          <cell r="V923">
            <v>0.746</v>
          </cell>
          <cell r="W923">
            <v>0.746</v>
          </cell>
        </row>
        <row r="924">
          <cell r="A924" t="str">
            <v>NH PPO S5</v>
          </cell>
          <cell r="B924" t="str">
            <v>PPO</v>
          </cell>
          <cell r="C924" t="str">
            <v>NH</v>
          </cell>
          <cell r="D924" t="str">
            <v>S5</v>
          </cell>
          <cell r="E924" t="str">
            <v>S5</v>
          </cell>
          <cell r="F924"/>
          <cell r="G924"/>
          <cell r="H924"/>
          <cell r="I924">
            <v>0.746</v>
          </cell>
          <cell r="J924">
            <v>0.746</v>
          </cell>
          <cell r="K924">
            <v>0.746</v>
          </cell>
          <cell r="L924">
            <v>0.746</v>
          </cell>
          <cell r="M924">
            <v>0.746</v>
          </cell>
          <cell r="N924">
            <v>0.746</v>
          </cell>
          <cell r="O924">
            <v>0.746</v>
          </cell>
          <cell r="P924">
            <v>0.746</v>
          </cell>
          <cell r="Q924">
            <v>0.746</v>
          </cell>
          <cell r="R924">
            <v>0.746</v>
          </cell>
          <cell r="S924">
            <v>0.746</v>
          </cell>
          <cell r="T924">
            <v>0.746</v>
          </cell>
          <cell r="U924">
            <v>0.746</v>
          </cell>
          <cell r="V924">
            <v>0.746</v>
          </cell>
          <cell r="W924">
            <v>0.746</v>
          </cell>
        </row>
        <row r="925">
          <cell r="A925" t="str">
            <v>MA PPO K7</v>
          </cell>
          <cell r="B925" t="str">
            <v>PPO</v>
          </cell>
          <cell r="C925" t="str">
            <v>MA</v>
          </cell>
          <cell r="D925" t="str">
            <v>K7</v>
          </cell>
          <cell r="E925" t="str">
            <v>K7</v>
          </cell>
          <cell r="F925"/>
          <cell r="G925"/>
          <cell r="H925"/>
          <cell r="I925">
            <v>0.76</v>
          </cell>
          <cell r="J925">
            <v>0.76</v>
          </cell>
          <cell r="K925">
            <v>0.76</v>
          </cell>
          <cell r="L925">
            <v>0.76</v>
          </cell>
          <cell r="M925">
            <v>0.76</v>
          </cell>
          <cell r="N925">
            <v>0.76</v>
          </cell>
          <cell r="O925">
            <v>0.76</v>
          </cell>
          <cell r="P925">
            <v>0.76</v>
          </cell>
          <cell r="Q925">
            <v>0.76</v>
          </cell>
          <cell r="R925">
            <v>0.76</v>
          </cell>
          <cell r="S925">
            <v>0.76</v>
          </cell>
          <cell r="T925">
            <v>0.76</v>
          </cell>
          <cell r="U925">
            <v>0.76</v>
          </cell>
          <cell r="V925">
            <v>0.76</v>
          </cell>
          <cell r="W925">
            <v>0.76</v>
          </cell>
        </row>
        <row r="926">
          <cell r="A926" t="str">
            <v>ME PPO K7</v>
          </cell>
          <cell r="B926" t="str">
            <v>PPO</v>
          </cell>
          <cell r="C926" t="str">
            <v>ME</v>
          </cell>
          <cell r="D926" t="str">
            <v>K7</v>
          </cell>
          <cell r="E926" t="str">
            <v>K7</v>
          </cell>
          <cell r="F926"/>
          <cell r="G926"/>
          <cell r="H926"/>
          <cell r="I926">
            <v>0.76</v>
          </cell>
          <cell r="J926">
            <v>0.76</v>
          </cell>
          <cell r="K926">
            <v>0.76</v>
          </cell>
          <cell r="L926">
            <v>0.76</v>
          </cell>
          <cell r="M926">
            <v>0.76</v>
          </cell>
          <cell r="N926">
            <v>0.76</v>
          </cell>
          <cell r="O926">
            <v>0.76</v>
          </cell>
          <cell r="P926">
            <v>0.76</v>
          </cell>
          <cell r="Q926">
            <v>0.76</v>
          </cell>
          <cell r="R926">
            <v>0.76</v>
          </cell>
          <cell r="S926">
            <v>0.76</v>
          </cell>
          <cell r="T926">
            <v>0.76</v>
          </cell>
          <cell r="U926">
            <v>0.76</v>
          </cell>
          <cell r="V926">
            <v>0.76</v>
          </cell>
          <cell r="W926">
            <v>0.76</v>
          </cell>
        </row>
        <row r="927">
          <cell r="A927" t="str">
            <v>NH PPO K7</v>
          </cell>
          <cell r="B927" t="str">
            <v>PPO</v>
          </cell>
          <cell r="C927" t="str">
            <v>NH</v>
          </cell>
          <cell r="D927" t="str">
            <v>K7</v>
          </cell>
          <cell r="E927" t="str">
            <v>K7</v>
          </cell>
          <cell r="F927"/>
          <cell r="G927"/>
          <cell r="H927"/>
          <cell r="I927">
            <v>0.76</v>
          </cell>
          <cell r="J927">
            <v>0.76</v>
          </cell>
          <cell r="K927">
            <v>0.76</v>
          </cell>
          <cell r="L927">
            <v>0.76</v>
          </cell>
          <cell r="M927">
            <v>0.76</v>
          </cell>
          <cell r="N927">
            <v>0.76</v>
          </cell>
          <cell r="O927">
            <v>0.76</v>
          </cell>
          <cell r="P927">
            <v>0.76</v>
          </cell>
          <cell r="Q927">
            <v>0.76</v>
          </cell>
          <cell r="R927">
            <v>0.76</v>
          </cell>
          <cell r="S927">
            <v>0.76</v>
          </cell>
          <cell r="T927">
            <v>0.76</v>
          </cell>
          <cell r="U927">
            <v>0.76</v>
          </cell>
          <cell r="V927">
            <v>0.76</v>
          </cell>
          <cell r="W927">
            <v>0.76</v>
          </cell>
        </row>
        <row r="928">
          <cell r="A928" t="str">
            <v>MA PPO K6</v>
          </cell>
          <cell r="B928" t="str">
            <v>PPO</v>
          </cell>
          <cell r="C928" t="str">
            <v>MA</v>
          </cell>
          <cell r="D928" t="str">
            <v>K6</v>
          </cell>
          <cell r="E928" t="str">
            <v>K6</v>
          </cell>
          <cell r="F928"/>
          <cell r="G928"/>
          <cell r="H928"/>
          <cell r="I928">
            <v>0.76600000000000001</v>
          </cell>
          <cell r="J928">
            <v>0.76600000000000001</v>
          </cell>
          <cell r="K928">
            <v>0.76600000000000001</v>
          </cell>
          <cell r="L928">
            <v>0.76600000000000001</v>
          </cell>
          <cell r="M928">
            <v>0.76600000000000001</v>
          </cell>
          <cell r="N928">
            <v>0.76600000000000001</v>
          </cell>
          <cell r="O928">
            <v>0.76600000000000001</v>
          </cell>
          <cell r="P928">
            <v>0.76600000000000001</v>
          </cell>
          <cell r="Q928">
            <v>0.76600000000000001</v>
          </cell>
          <cell r="R928">
            <v>0.76600000000000001</v>
          </cell>
          <cell r="S928">
            <v>0.76600000000000001</v>
          </cell>
          <cell r="T928">
            <v>0.76600000000000001</v>
          </cell>
          <cell r="U928">
            <v>0.76600000000000001</v>
          </cell>
          <cell r="V928">
            <v>0.76600000000000001</v>
          </cell>
          <cell r="W928">
            <v>0.76600000000000001</v>
          </cell>
        </row>
        <row r="929">
          <cell r="A929" t="str">
            <v>ME PPO K6</v>
          </cell>
          <cell r="B929" t="str">
            <v>PPO</v>
          </cell>
          <cell r="C929" t="str">
            <v>ME</v>
          </cell>
          <cell r="D929" t="str">
            <v>K6</v>
          </cell>
          <cell r="E929" t="str">
            <v>K6</v>
          </cell>
          <cell r="F929"/>
          <cell r="G929"/>
          <cell r="H929"/>
          <cell r="I929">
            <v>0.76600000000000001</v>
          </cell>
          <cell r="J929">
            <v>0.76600000000000001</v>
          </cell>
          <cell r="K929">
            <v>0.76600000000000001</v>
          </cell>
          <cell r="L929">
            <v>0.76600000000000001</v>
          </cell>
          <cell r="M929">
            <v>0.76600000000000001</v>
          </cell>
          <cell r="N929">
            <v>0.76600000000000001</v>
          </cell>
          <cell r="O929">
            <v>0.76600000000000001</v>
          </cell>
          <cell r="P929">
            <v>0.76600000000000001</v>
          </cell>
          <cell r="Q929">
            <v>0.76600000000000001</v>
          </cell>
          <cell r="R929">
            <v>0.76600000000000001</v>
          </cell>
          <cell r="S929">
            <v>0.76600000000000001</v>
          </cell>
          <cell r="T929">
            <v>0.76600000000000001</v>
          </cell>
          <cell r="U929">
            <v>0.76600000000000001</v>
          </cell>
          <cell r="V929">
            <v>0.76600000000000001</v>
          </cell>
          <cell r="W929">
            <v>0.76600000000000001</v>
          </cell>
        </row>
        <row r="930">
          <cell r="A930" t="str">
            <v>NH PPO K6</v>
          </cell>
          <cell r="B930" t="str">
            <v>PPO</v>
          </cell>
          <cell r="C930" t="str">
            <v>NH</v>
          </cell>
          <cell r="D930" t="str">
            <v>K6</v>
          </cell>
          <cell r="E930" t="str">
            <v>K6</v>
          </cell>
          <cell r="F930"/>
          <cell r="G930"/>
          <cell r="H930"/>
          <cell r="I930">
            <v>0.76600000000000001</v>
          </cell>
          <cell r="J930">
            <v>0.76600000000000001</v>
          </cell>
          <cell r="K930">
            <v>0.76600000000000001</v>
          </cell>
          <cell r="L930">
            <v>0.76600000000000001</v>
          </cell>
          <cell r="M930">
            <v>0.76600000000000001</v>
          </cell>
          <cell r="N930">
            <v>0.76600000000000001</v>
          </cell>
          <cell r="O930">
            <v>0.76600000000000001</v>
          </cell>
          <cell r="P930">
            <v>0.76600000000000001</v>
          </cell>
          <cell r="Q930">
            <v>0.76600000000000001</v>
          </cell>
          <cell r="R930">
            <v>0.76600000000000001</v>
          </cell>
          <cell r="S930">
            <v>0.76600000000000001</v>
          </cell>
          <cell r="T930">
            <v>0.76600000000000001</v>
          </cell>
          <cell r="U930">
            <v>0.76600000000000001</v>
          </cell>
          <cell r="V930">
            <v>0.76600000000000001</v>
          </cell>
          <cell r="W930">
            <v>0.76600000000000001</v>
          </cell>
        </row>
        <row r="931">
          <cell r="A931" t="str">
            <v>MA PPO U9</v>
          </cell>
          <cell r="B931" t="str">
            <v>PPO</v>
          </cell>
          <cell r="C931" t="str">
            <v>MA</v>
          </cell>
          <cell r="D931" t="str">
            <v>U9</v>
          </cell>
          <cell r="E931" t="str">
            <v>U9</v>
          </cell>
          <cell r="F931"/>
          <cell r="G931"/>
          <cell r="H931"/>
          <cell r="I931">
            <v>0.78400000000000003</v>
          </cell>
          <cell r="J931">
            <v>0.78400000000000003</v>
          </cell>
          <cell r="K931">
            <v>0.78400000000000003</v>
          </cell>
          <cell r="L931">
            <v>0.78400000000000003</v>
          </cell>
          <cell r="M931">
            <v>0.78400000000000003</v>
          </cell>
          <cell r="N931">
            <v>0.78400000000000003</v>
          </cell>
          <cell r="O931">
            <v>0.78400000000000003</v>
          </cell>
          <cell r="P931">
            <v>0.78400000000000003</v>
          </cell>
          <cell r="Q931">
            <v>0.78400000000000003</v>
          </cell>
          <cell r="R931">
            <v>0.78400000000000003</v>
          </cell>
          <cell r="S931">
            <v>0.78400000000000003</v>
          </cell>
          <cell r="T931">
            <v>0.78400000000000003</v>
          </cell>
          <cell r="U931">
            <v>0.78400000000000003</v>
          </cell>
          <cell r="V931">
            <v>0.78400000000000003</v>
          </cell>
          <cell r="W931">
            <v>0.78400000000000003</v>
          </cell>
        </row>
        <row r="932">
          <cell r="A932" t="str">
            <v>ME PPO U9</v>
          </cell>
          <cell r="B932" t="str">
            <v>PPO</v>
          </cell>
          <cell r="C932" t="str">
            <v>ME</v>
          </cell>
          <cell r="D932" t="str">
            <v>U9</v>
          </cell>
          <cell r="E932" t="str">
            <v>U9</v>
          </cell>
          <cell r="F932"/>
          <cell r="G932"/>
          <cell r="H932"/>
          <cell r="I932">
            <v>0.78400000000000003</v>
          </cell>
          <cell r="J932">
            <v>0.78400000000000003</v>
          </cell>
          <cell r="K932">
            <v>0.78400000000000003</v>
          </cell>
          <cell r="L932">
            <v>0.78400000000000003</v>
          </cell>
          <cell r="M932">
            <v>0.78400000000000003</v>
          </cell>
          <cell r="N932">
            <v>0.78400000000000003</v>
          </cell>
          <cell r="O932">
            <v>0.78400000000000003</v>
          </cell>
          <cell r="P932">
            <v>0.78400000000000003</v>
          </cell>
          <cell r="Q932">
            <v>0.78400000000000003</v>
          </cell>
          <cell r="R932">
            <v>0.78400000000000003</v>
          </cell>
          <cell r="S932">
            <v>0.78400000000000003</v>
          </cell>
          <cell r="T932">
            <v>0.78400000000000003</v>
          </cell>
          <cell r="U932">
            <v>0.78400000000000003</v>
          </cell>
          <cell r="V932">
            <v>0.78400000000000003</v>
          </cell>
          <cell r="W932">
            <v>0.78400000000000003</v>
          </cell>
        </row>
        <row r="933">
          <cell r="A933" t="str">
            <v>NH PPO U9</v>
          </cell>
          <cell r="B933" t="str">
            <v>PPO</v>
          </cell>
          <cell r="C933" t="str">
            <v>NH</v>
          </cell>
          <cell r="D933" t="str">
            <v>U9</v>
          </cell>
          <cell r="E933" t="str">
            <v>U9</v>
          </cell>
          <cell r="F933"/>
          <cell r="G933"/>
          <cell r="H933"/>
          <cell r="I933">
            <v>0.78400000000000003</v>
          </cell>
          <cell r="J933">
            <v>0.78400000000000003</v>
          </cell>
          <cell r="K933">
            <v>0.78400000000000003</v>
          </cell>
          <cell r="L933">
            <v>0.78400000000000003</v>
          </cell>
          <cell r="M933">
            <v>0.78400000000000003</v>
          </cell>
          <cell r="N933">
            <v>0.78400000000000003</v>
          </cell>
          <cell r="O933">
            <v>0.78400000000000003</v>
          </cell>
          <cell r="P933">
            <v>0.78400000000000003</v>
          </cell>
          <cell r="Q933">
            <v>0.78400000000000003</v>
          </cell>
          <cell r="R933">
            <v>0.78400000000000003</v>
          </cell>
          <cell r="S933">
            <v>0.78400000000000003</v>
          </cell>
          <cell r="T933">
            <v>0.78400000000000003</v>
          </cell>
          <cell r="U933">
            <v>0.78400000000000003</v>
          </cell>
          <cell r="V933">
            <v>0.78400000000000003</v>
          </cell>
          <cell r="W933">
            <v>0.78400000000000003</v>
          </cell>
        </row>
        <row r="934">
          <cell r="A934" t="str">
            <v>MA PPO M8</v>
          </cell>
          <cell r="B934" t="str">
            <v>PPO</v>
          </cell>
          <cell r="C934" t="str">
            <v>MA</v>
          </cell>
          <cell r="D934" t="str">
            <v>M8</v>
          </cell>
          <cell r="E934" t="str">
            <v>M8</v>
          </cell>
          <cell r="F934"/>
          <cell r="G934"/>
          <cell r="H934"/>
          <cell r="I934">
            <v>0.79600000000000004</v>
          </cell>
          <cell r="J934">
            <v>0.79600000000000004</v>
          </cell>
          <cell r="K934">
            <v>0.79600000000000004</v>
          </cell>
          <cell r="L934">
            <v>0.79600000000000004</v>
          </cell>
          <cell r="M934">
            <v>0.79600000000000004</v>
          </cell>
          <cell r="N934">
            <v>0.79600000000000004</v>
          </cell>
          <cell r="O934">
            <v>0.79600000000000004</v>
          </cell>
          <cell r="P934">
            <v>0.79600000000000004</v>
          </cell>
          <cell r="Q934">
            <v>0.79600000000000004</v>
          </cell>
          <cell r="R934">
            <v>0.79600000000000004</v>
          </cell>
          <cell r="S934">
            <v>0.79600000000000004</v>
          </cell>
          <cell r="T934">
            <v>0.79600000000000004</v>
          </cell>
          <cell r="U934">
            <v>0.79600000000000004</v>
          </cell>
          <cell r="V934">
            <v>0.79600000000000004</v>
          </cell>
          <cell r="W934">
            <v>0.79600000000000004</v>
          </cell>
        </row>
        <row r="935">
          <cell r="A935" t="str">
            <v>ME PPO M8</v>
          </cell>
          <cell r="B935" t="str">
            <v>PPO</v>
          </cell>
          <cell r="C935" t="str">
            <v>ME</v>
          </cell>
          <cell r="D935" t="str">
            <v>M8</v>
          </cell>
          <cell r="E935" t="str">
            <v>M8</v>
          </cell>
          <cell r="F935"/>
          <cell r="G935"/>
          <cell r="H935"/>
          <cell r="I935">
            <v>0.79600000000000004</v>
          </cell>
          <cell r="J935">
            <v>0.79600000000000004</v>
          </cell>
          <cell r="K935">
            <v>0.79600000000000004</v>
          </cell>
          <cell r="L935">
            <v>0.79600000000000004</v>
          </cell>
          <cell r="M935">
            <v>0.79600000000000004</v>
          </cell>
          <cell r="N935">
            <v>0.79600000000000004</v>
          </cell>
          <cell r="O935">
            <v>0.79600000000000004</v>
          </cell>
          <cell r="P935">
            <v>0.79600000000000004</v>
          </cell>
          <cell r="Q935">
            <v>0.79600000000000004</v>
          </cell>
          <cell r="R935">
            <v>0.79600000000000004</v>
          </cell>
          <cell r="S935">
            <v>0.79600000000000004</v>
          </cell>
          <cell r="T935">
            <v>0.79600000000000004</v>
          </cell>
          <cell r="U935">
            <v>0.79600000000000004</v>
          </cell>
          <cell r="V935">
            <v>0.79600000000000004</v>
          </cell>
          <cell r="W935">
            <v>0.79600000000000004</v>
          </cell>
        </row>
        <row r="936">
          <cell r="A936" t="str">
            <v>NH PPO M8</v>
          </cell>
          <cell r="B936" t="str">
            <v>PPO</v>
          </cell>
          <cell r="C936" t="str">
            <v>NH</v>
          </cell>
          <cell r="D936" t="str">
            <v>M8</v>
          </cell>
          <cell r="E936" t="str">
            <v>M8</v>
          </cell>
          <cell r="F936"/>
          <cell r="G936"/>
          <cell r="H936"/>
          <cell r="I936">
            <v>0.79600000000000004</v>
          </cell>
          <cell r="J936">
            <v>0.79600000000000004</v>
          </cell>
          <cell r="K936">
            <v>0.79600000000000004</v>
          </cell>
          <cell r="L936">
            <v>0.79600000000000004</v>
          </cell>
          <cell r="M936">
            <v>0.79600000000000004</v>
          </cell>
          <cell r="N936">
            <v>0.79600000000000004</v>
          </cell>
          <cell r="O936">
            <v>0.79600000000000004</v>
          </cell>
          <cell r="P936">
            <v>0.79600000000000004</v>
          </cell>
          <cell r="Q936">
            <v>0.79600000000000004</v>
          </cell>
          <cell r="R936">
            <v>0.79600000000000004</v>
          </cell>
          <cell r="S936">
            <v>0.79600000000000004</v>
          </cell>
          <cell r="T936">
            <v>0.79600000000000004</v>
          </cell>
          <cell r="U936">
            <v>0.79600000000000004</v>
          </cell>
          <cell r="V936">
            <v>0.79600000000000004</v>
          </cell>
          <cell r="W936">
            <v>0.79600000000000004</v>
          </cell>
        </row>
        <row r="937">
          <cell r="A937" t="str">
            <v>MA PPO G6</v>
          </cell>
          <cell r="B937" t="str">
            <v>PPO</v>
          </cell>
          <cell r="C937" t="str">
            <v>MA</v>
          </cell>
          <cell r="D937" t="str">
            <v>G6</v>
          </cell>
          <cell r="E937" t="str">
            <v>G6</v>
          </cell>
          <cell r="F937"/>
          <cell r="G937"/>
          <cell r="H937"/>
          <cell r="I937">
            <v>0.84199999999999997</v>
          </cell>
          <cell r="J937">
            <v>0.84199999999999997</v>
          </cell>
          <cell r="K937">
            <v>0.84199999999999997</v>
          </cell>
          <cell r="L937">
            <v>0.84199999999999997</v>
          </cell>
          <cell r="M937">
            <v>0.84199999999999997</v>
          </cell>
          <cell r="N937">
            <v>0.84199999999999997</v>
          </cell>
          <cell r="O937">
            <v>0.84199999999999997</v>
          </cell>
          <cell r="P937">
            <v>0.84199999999999997</v>
          </cell>
          <cell r="Q937">
            <v>0.84199999999999997</v>
          </cell>
          <cell r="R937">
            <v>0.84199999999999997</v>
          </cell>
          <cell r="S937">
            <v>0.84199999999999997</v>
          </cell>
          <cell r="T937">
            <v>0.84199999999999997</v>
          </cell>
          <cell r="U937">
            <v>0.84199999999999997</v>
          </cell>
          <cell r="V937">
            <v>0.84199999999999997</v>
          </cell>
          <cell r="W937">
            <v>0.84199999999999997</v>
          </cell>
        </row>
        <row r="938">
          <cell r="A938" t="str">
            <v>ME PPO G6</v>
          </cell>
          <cell r="B938" t="str">
            <v>PPO</v>
          </cell>
          <cell r="C938" t="str">
            <v>ME</v>
          </cell>
          <cell r="D938" t="str">
            <v>G6</v>
          </cell>
          <cell r="E938" t="str">
            <v>G6</v>
          </cell>
          <cell r="F938"/>
          <cell r="G938"/>
          <cell r="H938"/>
          <cell r="I938">
            <v>0.84199999999999997</v>
          </cell>
          <cell r="J938">
            <v>0.84199999999999997</v>
          </cell>
          <cell r="K938">
            <v>0.84199999999999997</v>
          </cell>
          <cell r="L938">
            <v>0.84199999999999997</v>
          </cell>
          <cell r="M938">
            <v>0.84199999999999997</v>
          </cell>
          <cell r="N938">
            <v>0.84199999999999997</v>
          </cell>
          <cell r="O938">
            <v>0.84199999999999997</v>
          </cell>
          <cell r="P938">
            <v>0.84199999999999997</v>
          </cell>
          <cell r="Q938">
            <v>0.84199999999999997</v>
          </cell>
          <cell r="R938">
            <v>0.84199999999999997</v>
          </cell>
          <cell r="S938">
            <v>0.84199999999999997</v>
          </cell>
          <cell r="T938">
            <v>0.84199999999999997</v>
          </cell>
          <cell r="U938">
            <v>0.84199999999999997</v>
          </cell>
          <cell r="V938">
            <v>0.84199999999999997</v>
          </cell>
          <cell r="W938">
            <v>0.84199999999999997</v>
          </cell>
        </row>
        <row r="939">
          <cell r="A939" t="str">
            <v>NH PPO G6</v>
          </cell>
          <cell r="B939" t="str">
            <v>PPO</v>
          </cell>
          <cell r="C939" t="str">
            <v>NH</v>
          </cell>
          <cell r="D939" t="str">
            <v>G6</v>
          </cell>
          <cell r="E939" t="str">
            <v>G6</v>
          </cell>
          <cell r="F939"/>
          <cell r="G939"/>
          <cell r="H939"/>
          <cell r="I939">
            <v>0.84199999999999997</v>
          </cell>
          <cell r="J939">
            <v>0.84199999999999997</v>
          </cell>
          <cell r="K939">
            <v>0.84199999999999997</v>
          </cell>
          <cell r="L939">
            <v>0.84199999999999997</v>
          </cell>
          <cell r="M939">
            <v>0.84199999999999997</v>
          </cell>
          <cell r="N939">
            <v>0.84199999999999997</v>
          </cell>
          <cell r="O939">
            <v>0.84199999999999997</v>
          </cell>
          <cell r="P939">
            <v>0.84199999999999997</v>
          </cell>
          <cell r="Q939">
            <v>0.84199999999999997</v>
          </cell>
          <cell r="R939">
            <v>0.84199999999999997</v>
          </cell>
          <cell r="S939">
            <v>0.84199999999999997</v>
          </cell>
          <cell r="T939">
            <v>0.84199999999999997</v>
          </cell>
          <cell r="U939">
            <v>0.84199999999999997</v>
          </cell>
          <cell r="V939">
            <v>0.84199999999999997</v>
          </cell>
          <cell r="W939">
            <v>0.84199999999999997</v>
          </cell>
        </row>
        <row r="940">
          <cell r="A940" t="str">
            <v>MA PPO K8</v>
          </cell>
          <cell r="B940" t="str">
            <v>PPO</v>
          </cell>
          <cell r="C940" t="str">
            <v>MA</v>
          </cell>
          <cell r="D940" t="str">
            <v>K8</v>
          </cell>
          <cell r="E940" t="str">
            <v>K8</v>
          </cell>
          <cell r="F940"/>
          <cell r="G940"/>
          <cell r="H940"/>
          <cell r="I940">
            <v>0.84699999999999998</v>
          </cell>
          <cell r="J940">
            <v>0.84699999999999998</v>
          </cell>
          <cell r="K940">
            <v>0.84699999999999998</v>
          </cell>
          <cell r="L940">
            <v>0.84699999999999998</v>
          </cell>
          <cell r="M940">
            <v>0.84699999999999998</v>
          </cell>
          <cell r="N940">
            <v>0.84699999999999998</v>
          </cell>
          <cell r="O940">
            <v>0.84699999999999998</v>
          </cell>
          <cell r="P940">
            <v>0.84699999999999998</v>
          </cell>
          <cell r="Q940">
            <v>0.84699999999999998</v>
          </cell>
          <cell r="R940">
            <v>0.84699999999999998</v>
          </cell>
          <cell r="S940">
            <v>0.84699999999999998</v>
          </cell>
          <cell r="T940">
            <v>0.84699999999999998</v>
          </cell>
          <cell r="U940">
            <v>0.84699999999999998</v>
          </cell>
          <cell r="V940">
            <v>0.84699999999999998</v>
          </cell>
          <cell r="W940">
            <v>0.84699999999999998</v>
          </cell>
        </row>
        <row r="941">
          <cell r="A941" t="str">
            <v>ME PPO K8</v>
          </cell>
          <cell r="B941" t="str">
            <v>PPO</v>
          </cell>
          <cell r="C941" t="str">
            <v>ME</v>
          </cell>
          <cell r="D941" t="str">
            <v>K8</v>
          </cell>
          <cell r="E941" t="str">
            <v>K8</v>
          </cell>
          <cell r="F941"/>
          <cell r="G941"/>
          <cell r="H941"/>
          <cell r="I941">
            <v>0.84699999999999998</v>
          </cell>
          <cell r="J941">
            <v>0.84699999999999998</v>
          </cell>
          <cell r="K941">
            <v>0.84699999999999998</v>
          </cell>
          <cell r="L941">
            <v>0.84699999999999998</v>
          </cell>
          <cell r="M941">
            <v>0.84699999999999998</v>
          </cell>
          <cell r="N941">
            <v>0.84699999999999998</v>
          </cell>
          <cell r="O941">
            <v>0.84699999999999998</v>
          </cell>
          <cell r="P941">
            <v>0.84699999999999998</v>
          </cell>
          <cell r="Q941">
            <v>0.84699999999999998</v>
          </cell>
          <cell r="R941">
            <v>0.84699999999999998</v>
          </cell>
          <cell r="S941">
            <v>0.84699999999999998</v>
          </cell>
          <cell r="T941">
            <v>0.84699999999999998</v>
          </cell>
          <cell r="U941">
            <v>0.84699999999999998</v>
          </cell>
          <cell r="V941">
            <v>0.84699999999999998</v>
          </cell>
          <cell r="W941">
            <v>0.84699999999999998</v>
          </cell>
        </row>
        <row r="942">
          <cell r="A942" t="str">
            <v>NH PPO K8</v>
          </cell>
          <cell r="B942" t="str">
            <v>PPO</v>
          </cell>
          <cell r="C942" t="str">
            <v>NH</v>
          </cell>
          <cell r="D942" t="str">
            <v>K8</v>
          </cell>
          <cell r="E942" t="str">
            <v>K8</v>
          </cell>
          <cell r="F942"/>
          <cell r="G942"/>
          <cell r="H942"/>
          <cell r="I942">
            <v>0.84699999999999998</v>
          </cell>
          <cell r="J942">
            <v>0.84699999999999998</v>
          </cell>
          <cell r="K942">
            <v>0.84699999999999998</v>
          </cell>
          <cell r="L942">
            <v>0.84699999999999998</v>
          </cell>
          <cell r="M942">
            <v>0.84699999999999998</v>
          </cell>
          <cell r="N942">
            <v>0.84699999999999998</v>
          </cell>
          <cell r="O942">
            <v>0.84699999999999998</v>
          </cell>
          <cell r="P942">
            <v>0.84699999999999998</v>
          </cell>
          <cell r="Q942">
            <v>0.84699999999999998</v>
          </cell>
          <cell r="R942">
            <v>0.84699999999999998</v>
          </cell>
          <cell r="S942">
            <v>0.84699999999999998</v>
          </cell>
          <cell r="T942">
            <v>0.84699999999999998</v>
          </cell>
          <cell r="U942">
            <v>0.84699999999999998</v>
          </cell>
          <cell r="V942">
            <v>0.84699999999999998</v>
          </cell>
          <cell r="W942">
            <v>0.84699999999999998</v>
          </cell>
        </row>
        <row r="943">
          <cell r="A943" t="str">
            <v>MA PPO Q4</v>
          </cell>
          <cell r="B943" t="str">
            <v>PPO</v>
          </cell>
          <cell r="C943" t="str">
            <v>MA</v>
          </cell>
          <cell r="D943" t="str">
            <v>Q4</v>
          </cell>
          <cell r="E943" t="str">
            <v>Q4</v>
          </cell>
          <cell r="F943"/>
          <cell r="G943"/>
          <cell r="H943"/>
          <cell r="I943">
            <v>0.89400000000000002</v>
          </cell>
          <cell r="J943">
            <v>0.89400000000000002</v>
          </cell>
          <cell r="K943">
            <v>0.89400000000000002</v>
          </cell>
          <cell r="L943">
            <v>0.89400000000000002</v>
          </cell>
          <cell r="M943">
            <v>0.89400000000000002</v>
          </cell>
          <cell r="N943">
            <v>0.89400000000000002</v>
          </cell>
          <cell r="O943">
            <v>0.89400000000000002</v>
          </cell>
          <cell r="P943">
            <v>0.89400000000000002</v>
          </cell>
          <cell r="Q943">
            <v>0.89400000000000002</v>
          </cell>
          <cell r="R943">
            <v>0.89400000000000002</v>
          </cell>
          <cell r="S943">
            <v>0.89400000000000002</v>
          </cell>
          <cell r="T943">
            <v>0.89400000000000002</v>
          </cell>
          <cell r="U943">
            <v>0.89400000000000002</v>
          </cell>
          <cell r="V943">
            <v>0.89400000000000002</v>
          </cell>
          <cell r="W943">
            <v>0.89400000000000002</v>
          </cell>
        </row>
        <row r="944">
          <cell r="A944" t="str">
            <v>ME PPO Q4</v>
          </cell>
          <cell r="B944" t="str">
            <v>PPO</v>
          </cell>
          <cell r="C944" t="str">
            <v>ME</v>
          </cell>
          <cell r="D944" t="str">
            <v>Q4</v>
          </cell>
          <cell r="E944" t="str">
            <v>Q4</v>
          </cell>
          <cell r="F944"/>
          <cell r="G944"/>
          <cell r="H944"/>
          <cell r="I944">
            <v>0.89400000000000002</v>
          </cell>
          <cell r="J944">
            <v>0.89400000000000002</v>
          </cell>
          <cell r="K944">
            <v>0.89400000000000002</v>
          </cell>
          <cell r="L944">
            <v>0.89400000000000002</v>
          </cell>
          <cell r="M944">
            <v>0.89400000000000002</v>
          </cell>
          <cell r="N944">
            <v>0.89400000000000002</v>
          </cell>
          <cell r="O944">
            <v>0.89400000000000002</v>
          </cell>
          <cell r="P944">
            <v>0.89400000000000002</v>
          </cell>
          <cell r="Q944">
            <v>0.89400000000000002</v>
          </cell>
          <cell r="R944">
            <v>0.89400000000000002</v>
          </cell>
          <cell r="S944">
            <v>0.89400000000000002</v>
          </cell>
          <cell r="T944">
            <v>0.89400000000000002</v>
          </cell>
          <cell r="U944">
            <v>0.89400000000000002</v>
          </cell>
          <cell r="V944">
            <v>0.89400000000000002</v>
          </cell>
          <cell r="W944">
            <v>0.89400000000000002</v>
          </cell>
        </row>
        <row r="945">
          <cell r="A945" t="str">
            <v>NH PPO Q4</v>
          </cell>
          <cell r="B945" t="str">
            <v>PPO</v>
          </cell>
          <cell r="C945" t="str">
            <v>NH</v>
          </cell>
          <cell r="D945" t="str">
            <v>Q4</v>
          </cell>
          <cell r="E945" t="str">
            <v>Q4</v>
          </cell>
          <cell r="F945"/>
          <cell r="G945"/>
          <cell r="H945"/>
          <cell r="I945">
            <v>0.89400000000000002</v>
          </cell>
          <cell r="J945">
            <v>0.89400000000000002</v>
          </cell>
          <cell r="K945">
            <v>0.89400000000000002</v>
          </cell>
          <cell r="L945">
            <v>0.89400000000000002</v>
          </cell>
          <cell r="M945">
            <v>0.89400000000000002</v>
          </cell>
          <cell r="N945">
            <v>0.89400000000000002</v>
          </cell>
          <cell r="O945">
            <v>0.89400000000000002</v>
          </cell>
          <cell r="P945">
            <v>0.89400000000000002</v>
          </cell>
          <cell r="Q945">
            <v>0.89400000000000002</v>
          </cell>
          <cell r="R945">
            <v>0.89400000000000002</v>
          </cell>
          <cell r="S945">
            <v>0.89400000000000002</v>
          </cell>
          <cell r="T945">
            <v>0.89400000000000002</v>
          </cell>
          <cell r="U945">
            <v>0.89400000000000002</v>
          </cell>
          <cell r="V945">
            <v>0.89400000000000002</v>
          </cell>
          <cell r="W945">
            <v>0.89400000000000002</v>
          </cell>
        </row>
        <row r="946">
          <cell r="A946" t="str">
            <v>MA PPO K7-HSA</v>
          </cell>
          <cell r="B946" t="str">
            <v>PPO</v>
          </cell>
          <cell r="C946" t="str">
            <v>MA</v>
          </cell>
          <cell r="D946" t="str">
            <v>K7-HSA</v>
          </cell>
          <cell r="E946" t="str">
            <v>K7-HSA</v>
          </cell>
          <cell r="F946"/>
          <cell r="G946"/>
          <cell r="H946"/>
          <cell r="I946">
            <v>4.4999999999999998E-2</v>
          </cell>
          <cell r="J946">
            <v>4.4999999999999998E-2</v>
          </cell>
          <cell r="K946">
            <v>4.4999999999999998E-2</v>
          </cell>
          <cell r="L946">
            <v>4.4999999999999998E-2</v>
          </cell>
          <cell r="M946">
            <v>4.4999999999999998E-2</v>
          </cell>
          <cell r="N946">
            <v>4.4999999999999998E-2</v>
          </cell>
          <cell r="O946">
            <v>4.4999999999999998E-2</v>
          </cell>
          <cell r="P946">
            <v>4.4999999999999998E-2</v>
          </cell>
          <cell r="Q946">
            <v>4.4999999999999998E-2</v>
          </cell>
          <cell r="R946">
            <v>4.4999999999999998E-2</v>
          </cell>
          <cell r="S946">
            <v>4.4999999999999998E-2</v>
          </cell>
          <cell r="T946">
            <v>4.4999999999999998E-2</v>
          </cell>
          <cell r="U946">
            <v>4.4999999999999998E-2</v>
          </cell>
          <cell r="V946">
            <v>4.4999999999999998E-2</v>
          </cell>
          <cell r="W946">
            <v>4.4999999999999998E-2</v>
          </cell>
        </row>
        <row r="947">
          <cell r="A947" t="str">
            <v>MA PPO 2V-HSA</v>
          </cell>
          <cell r="B947" t="str">
            <v>PPO</v>
          </cell>
          <cell r="C947" t="str">
            <v>MA</v>
          </cell>
          <cell r="D947" t="str">
            <v>2V-HSA</v>
          </cell>
          <cell r="E947" t="str">
            <v>2V-HSA</v>
          </cell>
          <cell r="F947"/>
          <cell r="G947"/>
          <cell r="H947"/>
          <cell r="I947">
            <v>0</v>
          </cell>
          <cell r="J947">
            <v>0</v>
          </cell>
          <cell r="K947">
            <v>0</v>
          </cell>
          <cell r="L947">
            <v>0</v>
          </cell>
          <cell r="M947">
            <v>0</v>
          </cell>
          <cell r="N947">
            <v>0</v>
          </cell>
          <cell r="O947">
            <v>0</v>
          </cell>
          <cell r="P947">
            <v>0</v>
          </cell>
          <cell r="Q947">
            <v>0</v>
          </cell>
          <cell r="R947">
            <v>0</v>
          </cell>
          <cell r="S947">
            <v>0</v>
          </cell>
          <cell r="T947">
            <v>0</v>
          </cell>
          <cell r="U947">
            <v>0</v>
          </cell>
          <cell r="V947">
            <v>0</v>
          </cell>
          <cell r="W947">
            <v>0</v>
          </cell>
        </row>
        <row r="948">
          <cell r="A948" t="str">
            <v>MA PPO MM-HSA</v>
          </cell>
          <cell r="B948" t="str">
            <v>PPO</v>
          </cell>
          <cell r="C948" t="str">
            <v>MA</v>
          </cell>
          <cell r="D948" t="str">
            <v>MM-HSA</v>
          </cell>
          <cell r="E948" t="str">
            <v>MM-HSA</v>
          </cell>
          <cell r="F948"/>
          <cell r="G948"/>
          <cell r="H948"/>
          <cell r="I948">
            <v>0.24</v>
          </cell>
          <cell r="J948">
            <v>0.24</v>
          </cell>
          <cell r="K948">
            <v>0.24</v>
          </cell>
          <cell r="L948">
            <v>0.24</v>
          </cell>
          <cell r="M948">
            <v>0.24</v>
          </cell>
          <cell r="N948">
            <v>0.24</v>
          </cell>
          <cell r="O948">
            <v>0.24</v>
          </cell>
          <cell r="P948">
            <v>0.24</v>
          </cell>
          <cell r="Q948">
            <v>0.24</v>
          </cell>
          <cell r="R948">
            <v>0.24</v>
          </cell>
          <cell r="S948">
            <v>0.24</v>
          </cell>
          <cell r="T948">
            <v>0.24</v>
          </cell>
          <cell r="U948">
            <v>0.24</v>
          </cell>
          <cell r="V948">
            <v>0.24</v>
          </cell>
          <cell r="W948">
            <v>0.24</v>
          </cell>
        </row>
        <row r="949">
          <cell r="A949" t="str">
            <v>MA PPO S5-HSA</v>
          </cell>
          <cell r="B949" t="str">
            <v>PPO</v>
          </cell>
          <cell r="C949" t="str">
            <v>MA</v>
          </cell>
          <cell r="D949" t="str">
            <v>S5-HSA</v>
          </cell>
          <cell r="E949" t="str">
            <v>S5-HSA</v>
          </cell>
          <cell r="F949"/>
          <cell r="G949"/>
          <cell r="H949"/>
          <cell r="I949">
            <v>4.4999999999999998E-2</v>
          </cell>
          <cell r="J949">
            <v>4.4999999999999998E-2</v>
          </cell>
          <cell r="K949">
            <v>4.4999999999999998E-2</v>
          </cell>
          <cell r="L949">
            <v>4.4999999999999998E-2</v>
          </cell>
          <cell r="M949">
            <v>4.4999999999999998E-2</v>
          </cell>
          <cell r="N949">
            <v>4.4999999999999998E-2</v>
          </cell>
          <cell r="O949">
            <v>4.4999999999999998E-2</v>
          </cell>
          <cell r="P949">
            <v>4.4999999999999998E-2</v>
          </cell>
          <cell r="Q949">
            <v>4.4999999999999998E-2</v>
          </cell>
          <cell r="R949">
            <v>4.4999999999999998E-2</v>
          </cell>
          <cell r="S949">
            <v>4.4999999999999998E-2</v>
          </cell>
          <cell r="T949">
            <v>4.4999999999999998E-2</v>
          </cell>
          <cell r="U949">
            <v>4.4999999999999998E-2</v>
          </cell>
          <cell r="V949">
            <v>4.4999999999999998E-2</v>
          </cell>
          <cell r="W949">
            <v>4.4999999999999998E-2</v>
          </cell>
        </row>
        <row r="950">
          <cell r="A950" t="str">
            <v>MA PPO I1</v>
          </cell>
          <cell r="B950" t="str">
            <v>PPO</v>
          </cell>
          <cell r="C950" t="str">
            <v>MA</v>
          </cell>
          <cell r="D950" t="str">
            <v>I1</v>
          </cell>
          <cell r="E950" t="str">
            <v>I1</v>
          </cell>
          <cell r="F950" t="str">
            <v>15/30/50, 2.5x MO</v>
          </cell>
          <cell r="G950"/>
          <cell r="H950"/>
          <cell r="I950">
            <v>0.63300000000000001</v>
          </cell>
          <cell r="J950">
            <v>0.63300000000000001</v>
          </cell>
          <cell r="K950">
            <v>0.63300000000000001</v>
          </cell>
          <cell r="L950">
            <v>0.63300000000000001</v>
          </cell>
          <cell r="M950">
            <v>0.63300000000000001</v>
          </cell>
          <cell r="N950">
            <v>0.63300000000000001</v>
          </cell>
          <cell r="O950">
            <v>0.63300000000000001</v>
          </cell>
          <cell r="P950">
            <v>0.63300000000000001</v>
          </cell>
          <cell r="Q950">
            <v>0.63300000000000001</v>
          </cell>
          <cell r="R950">
            <v>0.63300000000000001</v>
          </cell>
          <cell r="S950">
            <v>0.63300000000000001</v>
          </cell>
          <cell r="T950">
            <v>0.63300000000000001</v>
          </cell>
          <cell r="U950">
            <v>0.63300000000000001</v>
          </cell>
          <cell r="V950">
            <v>0.63300000000000001</v>
          </cell>
          <cell r="W950">
            <v>0.63300000000000001</v>
          </cell>
        </row>
        <row r="951">
          <cell r="A951" t="str">
            <v>MA PPO H9-HSA</v>
          </cell>
          <cell r="B951" t="str">
            <v>PPO</v>
          </cell>
          <cell r="C951" t="str">
            <v>MA</v>
          </cell>
          <cell r="D951" t="str">
            <v>H9-HSA</v>
          </cell>
          <cell r="E951" t="str">
            <v>H9-HSA</v>
          </cell>
          <cell r="F951"/>
          <cell r="G951"/>
          <cell r="H951"/>
          <cell r="I951">
            <v>0</v>
          </cell>
          <cell r="J951">
            <v>0</v>
          </cell>
          <cell r="K951">
            <v>0</v>
          </cell>
          <cell r="L951">
            <v>0</v>
          </cell>
          <cell r="M951">
            <v>0</v>
          </cell>
          <cell r="N951">
            <v>0</v>
          </cell>
          <cell r="O951">
            <v>0</v>
          </cell>
          <cell r="P951">
            <v>0</v>
          </cell>
          <cell r="Q951">
            <v>0</v>
          </cell>
          <cell r="R951">
            <v>0</v>
          </cell>
          <cell r="S951">
            <v>0</v>
          </cell>
          <cell r="T951">
            <v>0</v>
          </cell>
          <cell r="U951">
            <v>0</v>
          </cell>
          <cell r="V951">
            <v>0</v>
          </cell>
          <cell r="W951">
            <v>0</v>
          </cell>
        </row>
        <row r="952">
          <cell r="A952" t="str">
            <v>MA PPO K7-HRA</v>
          </cell>
          <cell r="B952" t="str">
            <v>PPO</v>
          </cell>
          <cell r="C952" t="str">
            <v>MA</v>
          </cell>
          <cell r="D952" t="str">
            <v>K7-HRA</v>
          </cell>
          <cell r="E952" t="str">
            <v>K7-HRA</v>
          </cell>
          <cell r="F952"/>
          <cell r="G952"/>
          <cell r="H952"/>
          <cell r="I952">
            <v>4.4999999999999998E-2</v>
          </cell>
          <cell r="J952">
            <v>4.4999999999999998E-2</v>
          </cell>
          <cell r="K952">
            <v>4.4999999999999998E-2</v>
          </cell>
          <cell r="L952">
            <v>4.4999999999999998E-2</v>
          </cell>
          <cell r="M952">
            <v>4.4999999999999998E-2</v>
          </cell>
          <cell r="N952">
            <v>4.4999999999999998E-2</v>
          </cell>
          <cell r="O952">
            <v>4.4999999999999998E-2</v>
          </cell>
          <cell r="P952">
            <v>4.4999999999999998E-2</v>
          </cell>
          <cell r="Q952">
            <v>4.4999999999999998E-2</v>
          </cell>
          <cell r="R952">
            <v>4.4999999999999998E-2</v>
          </cell>
          <cell r="S952">
            <v>4.4999999999999998E-2</v>
          </cell>
          <cell r="T952">
            <v>4.4999999999999998E-2</v>
          </cell>
          <cell r="U952">
            <v>4.4999999999999998E-2</v>
          </cell>
          <cell r="V952">
            <v>4.4999999999999998E-2</v>
          </cell>
          <cell r="W952">
            <v>4.4999999999999998E-2</v>
          </cell>
        </row>
        <row r="953">
          <cell r="A953" t="str">
            <v>MA PPO H9-HRA</v>
          </cell>
          <cell r="B953" t="str">
            <v>PPO</v>
          </cell>
          <cell r="C953" t="str">
            <v>MA</v>
          </cell>
          <cell r="D953" t="str">
            <v>H9-HRA</v>
          </cell>
          <cell r="E953" t="str">
            <v>H9-HRA</v>
          </cell>
          <cell r="F953"/>
          <cell r="G953"/>
          <cell r="H953"/>
          <cell r="I953">
            <v>0</v>
          </cell>
          <cell r="J953">
            <v>0</v>
          </cell>
          <cell r="K953">
            <v>0</v>
          </cell>
          <cell r="L953">
            <v>0</v>
          </cell>
          <cell r="M953">
            <v>0</v>
          </cell>
          <cell r="N953">
            <v>0</v>
          </cell>
          <cell r="O953">
            <v>0</v>
          </cell>
          <cell r="P953">
            <v>0</v>
          </cell>
          <cell r="Q953">
            <v>0</v>
          </cell>
          <cell r="R953">
            <v>0</v>
          </cell>
          <cell r="S953">
            <v>0</v>
          </cell>
          <cell r="T953">
            <v>0</v>
          </cell>
          <cell r="U953">
            <v>0</v>
          </cell>
          <cell r="V953">
            <v>0</v>
          </cell>
          <cell r="W953">
            <v>0</v>
          </cell>
        </row>
        <row r="954">
          <cell r="A954" t="str">
            <v>ME PPO K7-HSA</v>
          </cell>
          <cell r="B954" t="str">
            <v>PPO</v>
          </cell>
          <cell r="C954" t="str">
            <v>ME</v>
          </cell>
          <cell r="D954" t="str">
            <v>K7-HSA</v>
          </cell>
          <cell r="E954" t="str">
            <v>K7-HSA</v>
          </cell>
          <cell r="F954"/>
          <cell r="G954"/>
          <cell r="H954"/>
          <cell r="I954">
            <v>5.3999999999999999E-2</v>
          </cell>
          <cell r="J954">
            <v>5.3999999999999999E-2</v>
          </cell>
          <cell r="K954">
            <v>5.3999999999999999E-2</v>
          </cell>
          <cell r="L954">
            <v>5.3999999999999999E-2</v>
          </cell>
          <cell r="M954">
            <v>5.3999999999999999E-2</v>
          </cell>
          <cell r="N954">
            <v>5.3999999999999999E-2</v>
          </cell>
          <cell r="O954">
            <v>5.3999999999999999E-2</v>
          </cell>
          <cell r="P954">
            <v>5.3999999999999999E-2</v>
          </cell>
          <cell r="Q954">
            <v>5.3999999999999999E-2</v>
          </cell>
          <cell r="R954">
            <v>5.3999999999999999E-2</v>
          </cell>
          <cell r="S954">
            <v>5.3999999999999999E-2</v>
          </cell>
          <cell r="T954">
            <v>5.3999999999999999E-2</v>
          </cell>
          <cell r="U954">
            <v>5.3999999999999999E-2</v>
          </cell>
          <cell r="V954">
            <v>5.3999999999999999E-2</v>
          </cell>
          <cell r="W954">
            <v>5.3999999999999999E-2</v>
          </cell>
        </row>
        <row r="955">
          <cell r="A955" t="str">
            <v>ME PPO H9-HSA</v>
          </cell>
          <cell r="B955" t="str">
            <v>PPO</v>
          </cell>
          <cell r="C955" t="str">
            <v>ME</v>
          </cell>
          <cell r="D955" t="str">
            <v>H9-HSA</v>
          </cell>
          <cell r="E955" t="str">
            <v>H9-HSA</v>
          </cell>
          <cell r="F955"/>
          <cell r="G955"/>
          <cell r="H955"/>
          <cell r="I955">
            <v>0</v>
          </cell>
          <cell r="J955">
            <v>0</v>
          </cell>
          <cell r="K955">
            <v>0</v>
          </cell>
          <cell r="L955">
            <v>0</v>
          </cell>
          <cell r="M955">
            <v>0</v>
          </cell>
          <cell r="N955">
            <v>0</v>
          </cell>
          <cell r="O955">
            <v>0</v>
          </cell>
          <cell r="P955">
            <v>0</v>
          </cell>
          <cell r="Q955">
            <v>0</v>
          </cell>
          <cell r="R955">
            <v>0</v>
          </cell>
          <cell r="S955">
            <v>0</v>
          </cell>
          <cell r="T955">
            <v>0</v>
          </cell>
          <cell r="U955">
            <v>0</v>
          </cell>
          <cell r="V955">
            <v>0</v>
          </cell>
          <cell r="W955">
            <v>0</v>
          </cell>
        </row>
        <row r="956">
          <cell r="A956" t="str">
            <v>ME PPO K7-HRA</v>
          </cell>
          <cell r="B956" t="str">
            <v>PPO</v>
          </cell>
          <cell r="C956" t="str">
            <v>ME</v>
          </cell>
          <cell r="D956" t="str">
            <v>K7-HRA</v>
          </cell>
          <cell r="E956" t="str">
            <v>K7-HRA</v>
          </cell>
          <cell r="F956"/>
          <cell r="G956"/>
          <cell r="H956"/>
          <cell r="I956">
            <v>5.3999999999999999E-2</v>
          </cell>
          <cell r="J956">
            <v>5.3999999999999999E-2</v>
          </cell>
          <cell r="K956">
            <v>5.3999999999999999E-2</v>
          </cell>
          <cell r="L956">
            <v>5.3999999999999999E-2</v>
          </cell>
          <cell r="M956">
            <v>5.3999999999999999E-2</v>
          </cell>
          <cell r="N956">
            <v>5.3999999999999999E-2</v>
          </cell>
          <cell r="O956">
            <v>5.3999999999999999E-2</v>
          </cell>
          <cell r="P956">
            <v>5.3999999999999999E-2</v>
          </cell>
          <cell r="Q956">
            <v>5.3999999999999999E-2</v>
          </cell>
          <cell r="R956">
            <v>5.3999999999999999E-2</v>
          </cell>
          <cell r="S956">
            <v>5.3999999999999999E-2</v>
          </cell>
          <cell r="T956">
            <v>5.3999999999999999E-2</v>
          </cell>
          <cell r="U956">
            <v>5.3999999999999999E-2</v>
          </cell>
          <cell r="V956">
            <v>5.3999999999999999E-2</v>
          </cell>
          <cell r="W956">
            <v>5.3999999999999999E-2</v>
          </cell>
        </row>
        <row r="957">
          <cell r="A957" t="str">
            <v>ME PPO H9-HRA</v>
          </cell>
          <cell r="B957" t="str">
            <v>PPO</v>
          </cell>
          <cell r="C957" t="str">
            <v>ME</v>
          </cell>
          <cell r="D957" t="str">
            <v>H9-HRA</v>
          </cell>
          <cell r="E957" t="str">
            <v>H9-HRA</v>
          </cell>
          <cell r="F957"/>
          <cell r="G957"/>
          <cell r="H957"/>
          <cell r="I957">
            <v>0</v>
          </cell>
          <cell r="J957">
            <v>0</v>
          </cell>
          <cell r="K957">
            <v>0</v>
          </cell>
          <cell r="L957">
            <v>0</v>
          </cell>
          <cell r="M957">
            <v>0</v>
          </cell>
          <cell r="N957">
            <v>0</v>
          </cell>
          <cell r="O957">
            <v>0</v>
          </cell>
          <cell r="P957">
            <v>0</v>
          </cell>
          <cell r="Q957">
            <v>0</v>
          </cell>
          <cell r="R957">
            <v>0</v>
          </cell>
          <cell r="S957">
            <v>0</v>
          </cell>
          <cell r="T957">
            <v>0</v>
          </cell>
          <cell r="U957">
            <v>0</v>
          </cell>
          <cell r="V957">
            <v>0</v>
          </cell>
          <cell r="W957">
            <v>0</v>
          </cell>
        </row>
        <row r="958">
          <cell r="A958" t="str">
            <v>NH PPO K7-HSA</v>
          </cell>
          <cell r="B958" t="str">
            <v>PPO</v>
          </cell>
          <cell r="C958" t="str">
            <v>NH</v>
          </cell>
          <cell r="D958" t="str">
            <v>K7-HSA</v>
          </cell>
          <cell r="E958" t="str">
            <v>K7-HSA</v>
          </cell>
          <cell r="F958"/>
          <cell r="G958"/>
          <cell r="H958"/>
          <cell r="I958">
            <v>4.9000000000000002E-2</v>
          </cell>
          <cell r="J958">
            <v>4.9000000000000002E-2</v>
          </cell>
          <cell r="K958">
            <v>4.9000000000000002E-2</v>
          </cell>
          <cell r="L958">
            <v>4.9000000000000002E-2</v>
          </cell>
          <cell r="M958">
            <v>4.9000000000000002E-2</v>
          </cell>
          <cell r="N958">
            <v>4.9000000000000002E-2</v>
          </cell>
          <cell r="O958">
            <v>4.9000000000000002E-2</v>
          </cell>
          <cell r="P958">
            <v>4.9000000000000002E-2</v>
          </cell>
          <cell r="Q958">
            <v>4.9000000000000002E-2</v>
          </cell>
          <cell r="R958">
            <v>4.9000000000000002E-2</v>
          </cell>
          <cell r="S958">
            <v>4.9000000000000002E-2</v>
          </cell>
          <cell r="T958">
            <v>4.9000000000000002E-2</v>
          </cell>
          <cell r="U958">
            <v>4.9000000000000002E-2</v>
          </cell>
          <cell r="V958">
            <v>4.9000000000000002E-2</v>
          </cell>
          <cell r="W958">
            <v>4.9000000000000002E-2</v>
          </cell>
        </row>
        <row r="959">
          <cell r="A959" t="str">
            <v>NH PPO H9-HSA</v>
          </cell>
          <cell r="B959" t="str">
            <v>PPO</v>
          </cell>
          <cell r="C959" t="str">
            <v>NH</v>
          </cell>
          <cell r="D959" t="str">
            <v>H9-HSA</v>
          </cell>
          <cell r="E959" t="str">
            <v>H9-HSA</v>
          </cell>
          <cell r="F959"/>
          <cell r="G959"/>
          <cell r="H959"/>
          <cell r="I959">
            <v>0</v>
          </cell>
          <cell r="J959">
            <v>0</v>
          </cell>
          <cell r="K959">
            <v>0</v>
          </cell>
          <cell r="L959">
            <v>0</v>
          </cell>
          <cell r="M959">
            <v>0</v>
          </cell>
          <cell r="N959">
            <v>0</v>
          </cell>
          <cell r="O959">
            <v>0</v>
          </cell>
          <cell r="P959">
            <v>0</v>
          </cell>
          <cell r="Q959">
            <v>0</v>
          </cell>
          <cell r="R959">
            <v>0</v>
          </cell>
          <cell r="S959">
            <v>0</v>
          </cell>
          <cell r="T959">
            <v>0</v>
          </cell>
          <cell r="U959">
            <v>0</v>
          </cell>
          <cell r="V959">
            <v>0</v>
          </cell>
          <cell r="W959">
            <v>0</v>
          </cell>
        </row>
        <row r="960">
          <cell r="A960" t="str">
            <v>NH PPO K7-HRA</v>
          </cell>
          <cell r="B960" t="str">
            <v>PPO</v>
          </cell>
          <cell r="C960" t="str">
            <v>NH</v>
          </cell>
          <cell r="D960" t="str">
            <v>K7-HRA</v>
          </cell>
          <cell r="E960" t="str">
            <v>K7-HRA</v>
          </cell>
          <cell r="F960"/>
          <cell r="G960"/>
          <cell r="H960"/>
          <cell r="I960">
            <v>4.9000000000000002E-2</v>
          </cell>
          <cell r="J960">
            <v>4.9000000000000002E-2</v>
          </cell>
          <cell r="K960">
            <v>4.9000000000000002E-2</v>
          </cell>
          <cell r="L960">
            <v>4.9000000000000002E-2</v>
          </cell>
          <cell r="M960">
            <v>4.9000000000000002E-2</v>
          </cell>
          <cell r="N960">
            <v>4.9000000000000002E-2</v>
          </cell>
          <cell r="O960">
            <v>4.9000000000000002E-2</v>
          </cell>
          <cell r="P960">
            <v>4.9000000000000002E-2</v>
          </cell>
          <cell r="Q960">
            <v>4.9000000000000002E-2</v>
          </cell>
          <cell r="R960">
            <v>4.9000000000000002E-2</v>
          </cell>
          <cell r="S960">
            <v>4.9000000000000002E-2</v>
          </cell>
          <cell r="T960">
            <v>4.9000000000000002E-2</v>
          </cell>
          <cell r="U960">
            <v>4.9000000000000002E-2</v>
          </cell>
          <cell r="V960">
            <v>4.9000000000000002E-2</v>
          </cell>
          <cell r="W960">
            <v>4.9000000000000002E-2</v>
          </cell>
        </row>
        <row r="961">
          <cell r="A961" t="str">
            <v>NH PPO H9-HRA</v>
          </cell>
          <cell r="B961" t="str">
            <v>PPO</v>
          </cell>
          <cell r="C961" t="str">
            <v>NH</v>
          </cell>
          <cell r="D961" t="str">
            <v>H9-HRA</v>
          </cell>
          <cell r="E961" t="str">
            <v>H9-HRA</v>
          </cell>
          <cell r="F961"/>
          <cell r="G961"/>
          <cell r="H961"/>
          <cell r="I961">
            <v>0</v>
          </cell>
          <cell r="J961">
            <v>0</v>
          </cell>
          <cell r="K961">
            <v>0</v>
          </cell>
          <cell r="L961">
            <v>0</v>
          </cell>
          <cell r="M961">
            <v>0</v>
          </cell>
          <cell r="N961">
            <v>0</v>
          </cell>
          <cell r="O961">
            <v>0</v>
          </cell>
          <cell r="P961">
            <v>0</v>
          </cell>
          <cell r="Q961">
            <v>0</v>
          </cell>
          <cell r="R961">
            <v>0</v>
          </cell>
          <cell r="S961">
            <v>0</v>
          </cell>
          <cell r="T961">
            <v>0</v>
          </cell>
          <cell r="U961">
            <v>0</v>
          </cell>
          <cell r="V961">
            <v>0</v>
          </cell>
          <cell r="W961">
            <v>0</v>
          </cell>
        </row>
      </sheetData>
      <sheetData sheetId="11"/>
      <sheetData sheetId="12"/>
      <sheetData sheetId="13"/>
      <sheetData sheetId="14"/>
      <sheetData sheetId="15"/>
      <sheetData sheetId="16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OriginalData"/>
      <sheetName val="To Be Paid"/>
      <sheetName val="To Be Paid - PMPM"/>
      <sheetName val="WorkData2"/>
      <sheetName val="WorkData1"/>
      <sheetName val="Unweighted Completion Factors"/>
      <sheetName val="WorkData3"/>
      <sheetName val="Graph of PMPM"/>
      <sheetName val="Weekday Weekend Days"/>
      <sheetName val="Recast Example"/>
      <sheetName val="WeightFactors"/>
      <sheetName val="Regression"/>
      <sheetName val="Regression-Results"/>
      <sheetName val="Graph of Residuals"/>
      <sheetName val="workdata4"/>
      <sheetName val="Paid PMPM Data"/>
    </sheetNames>
    <sheetDataSet>
      <sheetData sheetId="0">
        <row r="1">
          <cell r="G1">
            <v>36</v>
          </cell>
        </row>
        <row r="2">
          <cell r="F2">
            <v>37986</v>
          </cell>
          <cell r="G2">
            <v>0</v>
          </cell>
        </row>
        <row r="4">
          <cell r="AT4" t="str">
            <v>Jan-01</v>
          </cell>
        </row>
        <row r="6">
          <cell r="A6">
            <v>36906</v>
          </cell>
          <cell r="B6">
            <v>11154</v>
          </cell>
          <cell r="C6">
            <v>0</v>
          </cell>
          <cell r="D6">
            <v>180</v>
          </cell>
        </row>
        <row r="62">
          <cell r="A62">
            <v>1</v>
          </cell>
          <cell r="B62">
            <v>25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7">
          <cell r="A7">
            <v>35</v>
          </cell>
        </row>
      </sheetData>
      <sheetData sheetId="12">
        <row r="1">
          <cell r="AH1">
            <v>33</v>
          </cell>
        </row>
      </sheetData>
      <sheetData sheetId="13"/>
      <sheetData sheetId="14"/>
      <sheetData sheetId="15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NewBOC"/>
      <sheetName val="BOC's"/>
    </sheetNames>
    <sheetDataSet>
      <sheetData sheetId="0" refreshError="1">
        <row r="1">
          <cell r="C1" t="str">
            <v>BOC</v>
          </cell>
        </row>
        <row r="2">
          <cell r="C2" t="str">
            <v>14</v>
          </cell>
        </row>
        <row r="3">
          <cell r="C3" t="str">
            <v>28</v>
          </cell>
        </row>
        <row r="4">
          <cell r="C4" t="str">
            <v>71</v>
          </cell>
        </row>
        <row r="5">
          <cell r="C5" t="str">
            <v>72</v>
          </cell>
        </row>
        <row r="6">
          <cell r="C6" t="str">
            <v>87</v>
          </cell>
        </row>
        <row r="7">
          <cell r="C7" t="str">
            <v>92</v>
          </cell>
        </row>
        <row r="8">
          <cell r="C8" t="str">
            <v>95</v>
          </cell>
        </row>
        <row r="9">
          <cell r="C9" t="str">
            <v>3S</v>
          </cell>
        </row>
        <row r="10">
          <cell r="C10" t="str">
            <v>3U</v>
          </cell>
        </row>
        <row r="11">
          <cell r="C11" t="str">
            <v>3V</v>
          </cell>
        </row>
        <row r="12">
          <cell r="C12" t="str">
            <v>3W</v>
          </cell>
        </row>
        <row r="13">
          <cell r="C13" t="str">
            <v>3X</v>
          </cell>
        </row>
        <row r="14">
          <cell r="C14" t="str">
            <v>3Y</v>
          </cell>
        </row>
        <row r="15">
          <cell r="C15" t="str">
            <v>4A</v>
          </cell>
        </row>
        <row r="16">
          <cell r="C16" t="str">
            <v>4B</v>
          </cell>
        </row>
        <row r="17">
          <cell r="C17" t="str">
            <v>4C</v>
          </cell>
        </row>
        <row r="18">
          <cell r="C18" t="str">
            <v>4D</v>
          </cell>
        </row>
        <row r="19">
          <cell r="C19" t="str">
            <v>4E</v>
          </cell>
        </row>
        <row r="20">
          <cell r="C20" t="str">
            <v>4F</v>
          </cell>
        </row>
        <row r="21">
          <cell r="C21" t="str">
            <v>4J</v>
          </cell>
        </row>
        <row r="22">
          <cell r="C22" t="str">
            <v>4K</v>
          </cell>
        </row>
        <row r="23">
          <cell r="C23" t="str">
            <v>4L</v>
          </cell>
        </row>
        <row r="24">
          <cell r="C24" t="str">
            <v>4M</v>
          </cell>
        </row>
        <row r="25">
          <cell r="C25" t="str">
            <v>4N</v>
          </cell>
        </row>
        <row r="26">
          <cell r="C26" t="str">
            <v>4O</v>
          </cell>
        </row>
        <row r="27">
          <cell r="C27" t="str">
            <v>4P</v>
          </cell>
        </row>
        <row r="28">
          <cell r="C28" t="str">
            <v>4Q</v>
          </cell>
        </row>
        <row r="29">
          <cell r="C29" t="str">
            <v>4R</v>
          </cell>
        </row>
        <row r="30">
          <cell r="C30" t="str">
            <v>6T</v>
          </cell>
        </row>
        <row r="31">
          <cell r="C31" t="str">
            <v>6U</v>
          </cell>
        </row>
        <row r="32">
          <cell r="C32" t="str">
            <v>6V</v>
          </cell>
        </row>
        <row r="33">
          <cell r="C33" t="str">
            <v>7C</v>
          </cell>
        </row>
        <row r="34">
          <cell r="C34" t="str">
            <v>7E</v>
          </cell>
        </row>
        <row r="35">
          <cell r="C35" t="str">
            <v>9F</v>
          </cell>
        </row>
        <row r="36">
          <cell r="C36" t="str">
            <v>9G</v>
          </cell>
        </row>
        <row r="37">
          <cell r="C37" t="str">
            <v>A0</v>
          </cell>
        </row>
        <row r="38">
          <cell r="C38" t="str">
            <v>A3</v>
          </cell>
        </row>
        <row r="39">
          <cell r="C39" t="str">
            <v>B0</v>
          </cell>
        </row>
        <row r="40">
          <cell r="C40" t="str">
            <v>C1</v>
          </cell>
        </row>
        <row r="41">
          <cell r="C41" t="str">
            <v>C2</v>
          </cell>
        </row>
        <row r="42">
          <cell r="C42" t="str">
            <v>DU</v>
          </cell>
        </row>
        <row r="43">
          <cell r="C43" t="str">
            <v>E9</v>
          </cell>
        </row>
        <row r="44">
          <cell r="C44" t="str">
            <v>H1</v>
          </cell>
        </row>
        <row r="45">
          <cell r="C45" t="str">
            <v>H2</v>
          </cell>
        </row>
        <row r="46">
          <cell r="C46" t="str">
            <v>H3</v>
          </cell>
        </row>
        <row r="47">
          <cell r="C47" t="str">
            <v>H4</v>
          </cell>
        </row>
        <row r="48">
          <cell r="C48" t="str">
            <v>H5</v>
          </cell>
        </row>
        <row r="49">
          <cell r="C49" t="str">
            <v>J3</v>
          </cell>
        </row>
        <row r="50">
          <cell r="C50" t="str">
            <v>J4</v>
          </cell>
        </row>
        <row r="51">
          <cell r="C51" t="str">
            <v>J5</v>
          </cell>
        </row>
        <row r="52">
          <cell r="C52" t="str">
            <v>K3</v>
          </cell>
        </row>
        <row r="53">
          <cell r="C53" t="str">
            <v>K4</v>
          </cell>
        </row>
        <row r="54">
          <cell r="C54" t="str">
            <v>K5</v>
          </cell>
        </row>
        <row r="55">
          <cell r="C55" t="str">
            <v>K6</v>
          </cell>
        </row>
        <row r="56">
          <cell r="C56" t="str">
            <v>K7</v>
          </cell>
        </row>
        <row r="57">
          <cell r="C57" t="str">
            <v>K8</v>
          </cell>
        </row>
        <row r="58">
          <cell r="C58" t="str">
            <v>K9</v>
          </cell>
        </row>
        <row r="59">
          <cell r="C59" t="str">
            <v>L1</v>
          </cell>
        </row>
        <row r="60">
          <cell r="C60" t="str">
            <v>L2</v>
          </cell>
        </row>
        <row r="61">
          <cell r="C61" t="str">
            <v>LY</v>
          </cell>
        </row>
        <row r="62">
          <cell r="C62" t="str">
            <v>LZ</v>
          </cell>
        </row>
        <row r="63">
          <cell r="C63" t="str">
            <v>M7</v>
          </cell>
        </row>
        <row r="64">
          <cell r="C64" t="str">
            <v>M8</v>
          </cell>
        </row>
        <row r="65">
          <cell r="C65" t="str">
            <v>M9</v>
          </cell>
        </row>
        <row r="66">
          <cell r="C66" t="str">
            <v>N1</v>
          </cell>
        </row>
        <row r="67">
          <cell r="C67" t="str">
            <v>N9</v>
          </cell>
        </row>
        <row r="68">
          <cell r="C68" t="str">
            <v>NL</v>
          </cell>
        </row>
        <row r="69">
          <cell r="C69" t="str">
            <v>NT</v>
          </cell>
        </row>
        <row r="70">
          <cell r="C70" t="str">
            <v>O3</v>
          </cell>
        </row>
        <row r="71">
          <cell r="C71" t="str">
            <v>O5</v>
          </cell>
        </row>
        <row r="72">
          <cell r="C72" t="str">
            <v>OI</v>
          </cell>
        </row>
        <row r="73">
          <cell r="C73" t="str">
            <v>PB</v>
          </cell>
        </row>
        <row r="74">
          <cell r="C74" t="str">
            <v>PC</v>
          </cell>
        </row>
        <row r="75">
          <cell r="C75" t="str">
            <v>R8</v>
          </cell>
        </row>
        <row r="76">
          <cell r="C76" t="str">
            <v>RA</v>
          </cell>
        </row>
        <row r="77">
          <cell r="C77" t="str">
            <v>RB</v>
          </cell>
        </row>
        <row r="78">
          <cell r="C78" t="str">
            <v>RC</v>
          </cell>
        </row>
        <row r="79">
          <cell r="C79" t="str">
            <v>RD</v>
          </cell>
        </row>
        <row r="80">
          <cell r="C80" t="str">
            <v>RE</v>
          </cell>
        </row>
        <row r="81">
          <cell r="C81" t="str">
            <v>RF</v>
          </cell>
        </row>
        <row r="82">
          <cell r="C82" t="str">
            <v>S1</v>
          </cell>
        </row>
        <row r="83">
          <cell r="C83" t="str">
            <v>UH</v>
          </cell>
        </row>
        <row r="84">
          <cell r="C84" t="str">
            <v>UI</v>
          </cell>
        </row>
        <row r="85">
          <cell r="C85" t="str">
            <v>UJ</v>
          </cell>
        </row>
        <row r="86">
          <cell r="C86" t="str">
            <v>XI</v>
          </cell>
        </row>
        <row r="87">
          <cell r="C87" t="str">
            <v>Y6</v>
          </cell>
        </row>
        <row r="88">
          <cell r="C88" t="str">
            <v>Y7</v>
          </cell>
        </row>
        <row r="89">
          <cell r="C89" t="str">
            <v>Z0</v>
          </cell>
        </row>
        <row r="90">
          <cell r="C90" t="str">
            <v>Z1</v>
          </cell>
        </row>
        <row r="91">
          <cell r="C91" t="str">
            <v>Z2</v>
          </cell>
        </row>
        <row r="92">
          <cell r="C92" t="str">
            <v>Z3</v>
          </cell>
        </row>
        <row r="93">
          <cell r="C93" t="str">
            <v>Z4</v>
          </cell>
        </row>
        <row r="94">
          <cell r="C94" t="str">
            <v>Z5</v>
          </cell>
        </row>
        <row r="95">
          <cell r="C95" t="str">
            <v>Z6</v>
          </cell>
        </row>
        <row r="96">
          <cell r="C96" t="str">
            <v>Z7</v>
          </cell>
        </row>
        <row r="97">
          <cell r="C97" t="str">
            <v>Z8</v>
          </cell>
        </row>
        <row r="98">
          <cell r="C98" t="str">
            <v>Z9</v>
          </cell>
        </row>
      </sheetData>
      <sheetData sheetId="1"/>
      <sheetData sheetId="2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 Page"/>
      <sheetName val="User Guide"/>
      <sheetName val="Risk List"/>
      <sheetName val="Assumptions List"/>
      <sheetName val="Issues List"/>
      <sheetName val="Definitions List"/>
      <sheetName val="Out of Scope List"/>
      <sheetName val="Action Items"/>
      <sheetName val="Decisions"/>
      <sheetName val="Risk Factors"/>
      <sheetName val="Risk Thresholds"/>
      <sheetName val="Bubble Chart"/>
      <sheetName val="RAIDO Reports"/>
      <sheetName val="Graph Data"/>
      <sheetName val="Escalation Guidelines"/>
      <sheetName val="Formulae"/>
      <sheetName val="Workbook Design Details"/>
      <sheetName val="Val Data"/>
      <sheetName val="Doc Control"/>
      <sheetName val="Provider"/>
      <sheetName val="Business Arch. 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24">
          <cell r="B24" t="str">
            <v>Project Fit</v>
          </cell>
        </row>
        <row r="25">
          <cell r="B25" t="str">
            <v>Work Flow</v>
          </cell>
        </row>
        <row r="27">
          <cell r="B27" t="str">
            <v>Organization Stability</v>
          </cell>
        </row>
        <row r="28">
          <cell r="B28" t="str">
            <v>Policies and Standards</v>
          </cell>
        </row>
        <row r="29">
          <cell r="B29" t="str">
            <v>Management Support</v>
          </cell>
        </row>
        <row r="30">
          <cell r="B30" t="str">
            <v>Performance Objectives</v>
          </cell>
        </row>
        <row r="31">
          <cell r="B31" t="str">
            <v>Executive Involvement</v>
          </cell>
        </row>
        <row r="33">
          <cell r="B33" t="str">
            <v>User Involvement</v>
          </cell>
        </row>
        <row r="34">
          <cell r="B34" t="str">
            <v>User Experience</v>
          </cell>
        </row>
        <row r="35">
          <cell r="B35" t="str">
            <v>User Acceptance</v>
          </cell>
        </row>
        <row r="36">
          <cell r="B36" t="str">
            <v>User Training Needs</v>
          </cell>
        </row>
        <row r="37">
          <cell r="B37" t="str">
            <v>User Justification</v>
          </cell>
        </row>
        <row r="38">
          <cell r="B38" t="str">
            <v>Benefits Defined</v>
          </cell>
        </row>
        <row r="40">
          <cell r="B40" t="str">
            <v>Project Size</v>
          </cell>
        </row>
        <row r="41">
          <cell r="B41" t="str">
            <v>Hardware Constraints</v>
          </cell>
        </row>
        <row r="42">
          <cell r="B42" t="str">
            <v>Technology</v>
          </cell>
        </row>
        <row r="43">
          <cell r="B43" t="str">
            <v>Reusable Components</v>
          </cell>
        </row>
        <row r="44">
          <cell r="B44" t="str">
            <v>Supplied Components</v>
          </cell>
        </row>
        <row r="45">
          <cell r="B45" t="str">
            <v>Budget Size</v>
          </cell>
        </row>
        <row r="46">
          <cell r="B46" t="str">
            <v>Budget Constraints</v>
          </cell>
        </row>
        <row r="47">
          <cell r="B47" t="str">
            <v>Economic Justification</v>
          </cell>
        </row>
        <row r="48">
          <cell r="B48" t="str">
            <v>Cost Controls</v>
          </cell>
        </row>
        <row r="50">
          <cell r="B50" t="str">
            <v>Delivery Commitment</v>
          </cell>
        </row>
        <row r="51">
          <cell r="B51" t="str">
            <v>Development Schedule</v>
          </cell>
        </row>
        <row r="53">
          <cell r="B53" t="str">
            <v>Requirements Stability</v>
          </cell>
        </row>
        <row r="54">
          <cell r="B54" t="str">
            <v>Requirements Complete and Clear</v>
          </cell>
        </row>
        <row r="55">
          <cell r="B55" t="str">
            <v>Testability</v>
          </cell>
        </row>
        <row r="56">
          <cell r="B56" t="str">
            <v>Design Difficulty</v>
          </cell>
        </row>
        <row r="57">
          <cell r="B57" t="str">
            <v>Implementation Difficulty</v>
          </cell>
        </row>
        <row r="58">
          <cell r="B58" t="str">
            <v>System Dependencies</v>
          </cell>
        </row>
        <row r="60">
          <cell r="B60" t="str">
            <v>Hardware Resources for Deliverables</v>
          </cell>
        </row>
        <row r="61">
          <cell r="B61" t="str">
            <v>Response or other Performance Factors</v>
          </cell>
        </row>
        <row r="62">
          <cell r="B62" t="str">
            <v>Customer Service Impact</v>
          </cell>
        </row>
        <row r="63">
          <cell r="B63" t="str">
            <v>External Hardware or Software Interfaces</v>
          </cell>
        </row>
        <row r="65">
          <cell r="B65" t="str">
            <v>Approach</v>
          </cell>
        </row>
        <row r="66">
          <cell r="B66" t="str">
            <v>Communication</v>
          </cell>
        </row>
        <row r="67">
          <cell r="B67" t="str">
            <v>PM Experience</v>
          </cell>
        </row>
        <row r="68">
          <cell r="B68" t="str">
            <v>PM Attitude</v>
          </cell>
        </row>
        <row r="69">
          <cell r="B69" t="str">
            <v>PM Authority/Support</v>
          </cell>
        </row>
        <row r="71">
          <cell r="B71" t="str">
            <v>Alternatives Analysis</v>
          </cell>
        </row>
        <row r="72">
          <cell r="B72" t="str">
            <v>Quality Assurance Approach</v>
          </cell>
        </row>
        <row r="73">
          <cell r="B73" t="str">
            <v>Commitment Process</v>
          </cell>
        </row>
        <row r="74">
          <cell r="B74" t="str">
            <v>Development Documentation</v>
          </cell>
        </row>
        <row r="75">
          <cell r="B75" t="str">
            <v>Use of Defined Engineering Process</v>
          </cell>
        </row>
        <row r="76">
          <cell r="B76" t="str">
            <v>Early Identification of Defects</v>
          </cell>
        </row>
        <row r="77">
          <cell r="B77" t="str">
            <v>Change Control for Work Products</v>
          </cell>
        </row>
        <row r="78">
          <cell r="B78" t="str">
            <v>Defect Tracking</v>
          </cell>
        </row>
        <row r="80">
          <cell r="B80" t="str">
            <v>Physical Facilities</v>
          </cell>
        </row>
        <row r="81">
          <cell r="B81" t="str">
            <v>Hardware Platform</v>
          </cell>
        </row>
        <row r="82">
          <cell r="B82" t="str">
            <v>Tools Availability</v>
          </cell>
        </row>
        <row r="83">
          <cell r="B83" t="str">
            <v>Configuration Management</v>
          </cell>
        </row>
        <row r="84">
          <cell r="B84" t="str">
            <v>Multiple Suppliers</v>
          </cell>
        </row>
        <row r="85">
          <cell r="B85" t="str">
            <v>Security</v>
          </cell>
        </row>
        <row r="86">
          <cell r="B86" t="str">
            <v>Vendor Support</v>
          </cell>
        </row>
        <row r="87">
          <cell r="B87" t="str">
            <v>Contract Fit</v>
          </cell>
        </row>
        <row r="89">
          <cell r="B89" t="str">
            <v>Staff Availability</v>
          </cell>
        </row>
        <row r="90">
          <cell r="B90" t="str">
            <v>Mix of Staff Skills</v>
          </cell>
        </row>
        <row r="91">
          <cell r="B91" t="str">
            <v>Application Experience</v>
          </cell>
        </row>
        <row r="92">
          <cell r="B92" t="str">
            <v>Experience with Project Hardware and Software</v>
          </cell>
        </row>
        <row r="93">
          <cell r="B93" t="str">
            <v>Experience with Process</v>
          </cell>
        </row>
        <row r="94">
          <cell r="B94" t="str">
            <v>Training of Team</v>
          </cell>
        </row>
        <row r="95">
          <cell r="B95" t="str">
            <v>Team Spirit and Attitude</v>
          </cell>
        </row>
        <row r="96">
          <cell r="B96" t="str">
            <v>Team Productivity</v>
          </cell>
        </row>
        <row r="97">
          <cell r="B97" t="str">
            <v>Expertise with Application Area (Domain)</v>
          </cell>
        </row>
        <row r="99">
          <cell r="B99" t="str">
            <v>Design Complexity</v>
          </cell>
        </row>
        <row r="100">
          <cell r="B100" t="str">
            <v>Change Implementation</v>
          </cell>
        </row>
        <row r="101">
          <cell r="B101" t="str">
            <v>Support Personnel</v>
          </cell>
        </row>
        <row r="102">
          <cell r="B102" t="str">
            <v>Vendor Support</v>
          </cell>
        </row>
      </sheetData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>
        <row r="3">
          <cell r="C3" t="str">
            <v>Mission and Goals</v>
          </cell>
          <cell r="D3" t="str">
            <v>Open - New</v>
          </cell>
          <cell r="E3" t="str">
            <v>Yes</v>
          </cell>
          <cell r="F3">
            <v>1</v>
          </cell>
          <cell r="G3" t="str">
            <v>Acceptance</v>
          </cell>
          <cell r="H3" t="str">
            <v>None-Worked at Project Level</v>
          </cell>
          <cell r="I3" t="str">
            <v>High</v>
          </cell>
          <cell r="J3" t="str">
            <v>Submitted</v>
          </cell>
          <cell r="K3" t="str">
            <v>Submitted</v>
          </cell>
        </row>
        <row r="4">
          <cell r="C4" t="str">
            <v>Organization Management</v>
          </cell>
          <cell r="D4" t="str">
            <v>Open - In Progress</v>
          </cell>
          <cell r="E4" t="str">
            <v>No</v>
          </cell>
          <cell r="F4">
            <v>2</v>
          </cell>
          <cell r="G4" t="str">
            <v>Avoidance</v>
          </cell>
          <cell r="H4" t="str">
            <v>Application/Delivery Team Manager</v>
          </cell>
          <cell r="I4" t="str">
            <v>Medium</v>
          </cell>
          <cell r="J4" t="str">
            <v>Open</v>
          </cell>
          <cell r="K4" t="str">
            <v>Open</v>
          </cell>
        </row>
        <row r="5">
          <cell r="C5" t="str">
            <v>Customer/User</v>
          </cell>
          <cell r="D5" t="str">
            <v>Closed - Accepted</v>
          </cell>
          <cell r="F5">
            <v>3</v>
          </cell>
          <cell r="G5" t="str">
            <v>Transference</v>
          </cell>
          <cell r="H5" t="str">
            <v>Program Manager/Master Program/Implementation Manager</v>
          </cell>
          <cell r="I5" t="str">
            <v>Low</v>
          </cell>
          <cell r="J5" t="str">
            <v>Validated</v>
          </cell>
          <cell r="K5" t="str">
            <v>Resolved</v>
          </cell>
        </row>
        <row r="6">
          <cell r="C6" t="str">
            <v>Budget/Cost</v>
          </cell>
          <cell r="D6" t="str">
            <v>Closed - Mitigated</v>
          </cell>
          <cell r="F6">
            <v>4</v>
          </cell>
          <cell r="G6" t="str">
            <v>Mitigation</v>
          </cell>
          <cell r="H6" t="str">
            <v>PMO</v>
          </cell>
        </row>
        <row r="7">
          <cell r="C7" t="str">
            <v>Schedule</v>
          </cell>
          <cell r="F7">
            <v>5</v>
          </cell>
          <cell r="H7" t="str">
            <v>Vendor</v>
          </cell>
        </row>
        <row r="8">
          <cell r="C8" t="str">
            <v>Product Content</v>
          </cell>
          <cell r="H8" t="str">
            <v>Account / Engagement Leadership</v>
          </cell>
        </row>
        <row r="9">
          <cell r="C9" t="str">
            <v>Performance</v>
          </cell>
          <cell r="H9" t="str">
            <v>Segment</v>
          </cell>
        </row>
        <row r="10">
          <cell r="C10" t="str">
            <v>Project Management</v>
          </cell>
          <cell r="H10" t="str">
            <v>Client</v>
          </cell>
        </row>
        <row r="11">
          <cell r="C11" t="str">
            <v>Development Process</v>
          </cell>
        </row>
        <row r="12">
          <cell r="C12" t="str">
            <v>Development Environment</v>
          </cell>
        </row>
        <row r="13">
          <cell r="C13" t="str">
            <v>Staff</v>
          </cell>
        </row>
        <row r="14">
          <cell r="C14" t="str">
            <v>Maintenance</v>
          </cell>
        </row>
      </sheetData>
      <sheetData sheetId="18" refreshError="1"/>
      <sheetData sheetId="19" refreshError="1"/>
      <sheetData sheetId="20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aw"/>
      <sheetName val="Q6 by Q11 weighted"/>
      <sheetName val="inputs (2)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201505"/>
    </sheetNames>
    <sheetDataSet>
      <sheetData sheetId="0" refreshError="1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Q2"/>
      <sheetName val="Data for Q2"/>
      <sheetName val="Q3"/>
      <sheetName val="Data for Q3"/>
      <sheetName val="Q4"/>
      <sheetName val="Data for Q4"/>
      <sheetName val="Q5"/>
      <sheetName val="Data for Q5"/>
      <sheetName val="Q6"/>
      <sheetName val="Data for Q6"/>
      <sheetName val="Q7"/>
      <sheetName val="GH_VR_C Spring 2025 Excel CBT W"/>
    </sheetNames>
    <definedNames>
      <definedName name="Summary" refersTo="#REF!"/>
    </defined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oad"/>
      <sheetName val="Roll_Up"/>
      <sheetName val="Premium_PMPM"/>
      <sheetName val="HMO-POS"/>
      <sheetName val="PPO"/>
      <sheetName val="Roll_Up (2)"/>
    </sheetNames>
    <sheetDataSet>
      <sheetData sheetId="0">
        <row r="1">
          <cell r="A1" t="str">
            <v>40</v>
          </cell>
          <cell r="B1" t="str">
            <v>PPO</v>
          </cell>
          <cell r="G1" t="str">
            <v>10</v>
          </cell>
          <cell r="H1" t="str">
            <v>FI</v>
          </cell>
        </row>
        <row r="2">
          <cell r="A2" t="str">
            <v>45</v>
          </cell>
          <cell r="B2" t="str">
            <v>PPO</v>
          </cell>
          <cell r="G2" t="str">
            <v>31</v>
          </cell>
          <cell r="H2" t="str">
            <v>ASO</v>
          </cell>
        </row>
        <row r="3">
          <cell r="A3" t="str">
            <v>46</v>
          </cell>
          <cell r="B3" t="str">
            <v>PPO</v>
          </cell>
        </row>
        <row r="4">
          <cell r="A4" t="str">
            <v>98</v>
          </cell>
          <cell r="B4" t="str">
            <v>DIRIGO</v>
          </cell>
        </row>
        <row r="5">
          <cell r="A5" t="str">
            <v>70</v>
          </cell>
          <cell r="B5" t="str">
            <v>Compass</v>
          </cell>
        </row>
        <row r="6">
          <cell r="A6" t="str">
            <v>11</v>
          </cell>
          <cell r="B6" t="str">
            <v>HMO_POS</v>
          </cell>
        </row>
        <row r="7">
          <cell r="A7" t="str">
            <v>12</v>
          </cell>
          <cell r="B7" t="str">
            <v>HMO_POS</v>
          </cell>
        </row>
        <row r="8">
          <cell r="A8" t="str">
            <v>14</v>
          </cell>
          <cell r="B8" t="str">
            <v>14 NH HMO NET OPTION</v>
          </cell>
        </row>
        <row r="9">
          <cell r="A9" t="str">
            <v>31</v>
          </cell>
          <cell r="B9" t="str">
            <v>31 FSEN FREEDOM PFFS</v>
          </cell>
        </row>
        <row r="10">
          <cell r="A10" t="str">
            <v>55</v>
          </cell>
          <cell r="B10" t="str">
            <v>MedEnh</v>
          </cell>
        </row>
        <row r="11">
          <cell r="A11" t="str">
            <v>72</v>
          </cell>
          <cell r="B11" t="str">
            <v>STUDENT</v>
          </cell>
        </row>
        <row r="12">
          <cell r="A12" t="str">
            <v>99</v>
          </cell>
          <cell r="B12" t="str">
            <v>HPI</v>
          </cell>
        </row>
        <row r="13">
          <cell r="A13" t="str">
            <v>90</v>
          </cell>
          <cell r="B13" t="str">
            <v>PASSPORT</v>
          </cell>
        </row>
        <row r="14">
          <cell r="A14" t="str">
            <v>15</v>
          </cell>
          <cell r="B14" t="str">
            <v>15 Healthy Kids</v>
          </cell>
        </row>
        <row r="15">
          <cell r="A15" t="str">
            <v>56</v>
          </cell>
          <cell r="B15" t="str">
            <v>MedSup</v>
          </cell>
        </row>
        <row r="16">
          <cell r="A16" t="str">
            <v>75</v>
          </cell>
          <cell r="B16" t="str">
            <v>PPO</v>
          </cell>
        </row>
        <row r="17">
          <cell r="A17" t="str">
            <v>76</v>
          </cell>
          <cell r="B17" t="str">
            <v>HMO_POS</v>
          </cell>
        </row>
        <row r="18">
          <cell r="A18" t="str">
            <v>71</v>
          </cell>
          <cell r="B18" t="str">
            <v>Compass</v>
          </cell>
        </row>
        <row r="19">
          <cell r="A19" t="str">
            <v>73</v>
          </cell>
          <cell r="B19" t="str">
            <v>ACCESS AMERICA</v>
          </cell>
        </row>
        <row r="20">
          <cell r="A20" t="str">
            <v>16</v>
          </cell>
          <cell r="B20" t="str">
            <v>EPO</v>
          </cell>
        </row>
        <row r="21">
          <cell r="A21" t="str">
            <v>18</v>
          </cell>
          <cell r="B21" t="str">
            <v>HMO_POS_EH</v>
          </cell>
        </row>
        <row r="22">
          <cell r="A22">
            <v>73</v>
          </cell>
          <cell r="B22" t="str">
            <v>ACCESS AMERICA</v>
          </cell>
        </row>
        <row r="23">
          <cell r="A23" t="str">
            <v>32</v>
          </cell>
          <cell r="B23" t="str">
            <v>MedAdv</v>
          </cell>
        </row>
        <row r="24">
          <cell r="A24">
            <v>10</v>
          </cell>
        </row>
        <row r="25">
          <cell r="A25">
            <v>30</v>
          </cell>
          <cell r="B25" t="str">
            <v>FSEN</v>
          </cell>
        </row>
        <row r="26">
          <cell r="A26">
            <v>91</v>
          </cell>
          <cell r="B26" t="str">
            <v>Stop Loss</v>
          </cell>
        </row>
      </sheetData>
      <sheetData sheetId="1" refreshError="1"/>
      <sheetData sheetId="2">
        <row r="2">
          <cell r="A2" t="str">
            <v>01</v>
          </cell>
        </row>
      </sheetData>
      <sheetData sheetId="3">
        <row r="1">
          <cell r="E1">
            <v>201401</v>
          </cell>
        </row>
      </sheetData>
      <sheetData sheetId="4" refreshError="1"/>
      <sheetData sheetId="5" refreshError="1"/>
      <sheetData sheetId="6" refreshError="1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HIBIT"/>
      <sheetName val="City Budget 2005"/>
      <sheetName val="City Budget 2005 65+"/>
      <sheetName val="backup tabs to right"/>
      <sheetName val="Projection 2005--HealthNet"/>
      <sheetName val="Projection 2005--United"/>
      <sheetName val="Projection 2005--Vision"/>
      <sheetName val="Projection 2005--Dental"/>
      <sheetName val="2004 Davis"/>
      <sheetName val="2005 Health Net"/>
      <sheetName val="2003 Health Net  Medical "/>
      <sheetName val="2004 Health Net - Enrollment"/>
    </sheetNames>
    <sheetDataSet>
      <sheetData sheetId="0" refreshError="1"/>
      <sheetData sheetId="1" refreshError="1"/>
      <sheetData sheetId="2" refreshError="1"/>
      <sheetData sheetId="3" refreshError="1">
        <row r="5">
          <cell r="D5">
            <v>38169</v>
          </cell>
        </row>
        <row r="6">
          <cell r="D6">
            <v>38533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Assump"/>
      <sheetName val="User Input"/>
      <sheetName val="Summary"/>
      <sheetName val="Worksheets"/>
      <sheetName val="OON Worksheets"/>
      <sheetName val="CPDs"/>
      <sheetName val="Reimb1"/>
      <sheetName val="Reimb2"/>
      <sheetName val="Fee Input"/>
      <sheetName val="RBRVS CF"/>
      <sheetName val="Benefits"/>
      <sheetName val="Matrix"/>
      <sheetName val="PCP_SCP Summary"/>
      <sheetName val="Demog"/>
      <sheetName val="Area Factors"/>
      <sheetName val="Input Flags"/>
      <sheetName val="Age Gender"/>
      <sheetName val="Area"/>
      <sheetName val="Print Flags"/>
      <sheetName val="GPCI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enmid"/>
      <sheetName val="cenend"/>
      <sheetName val="Claim"/>
      <sheetName val="rating"/>
      <sheetName val="code"/>
      <sheetName val="Parameter"/>
      <sheetName val="Data"/>
      <sheetName val="AlysTable"/>
      <sheetName val="Table1A"/>
      <sheetName val="Detail"/>
      <sheetName val="Table1A(C)"/>
      <sheetName val="Comparison"/>
      <sheetName val="Table2(PPO)"/>
      <sheetName val="Table3(PPO)"/>
      <sheetName val="Rate Model Inputs"/>
      <sheetName val="PPP"/>
      <sheetName val="Trend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 refreshError="1">
        <row r="2">
          <cell r="B2" t="str">
            <v>4N</v>
          </cell>
          <cell r="C2">
            <v>0.98199999999999998</v>
          </cell>
          <cell r="E2" t="str">
            <v>3G</v>
          </cell>
          <cell r="F2">
            <v>0.68600000000000005</v>
          </cell>
        </row>
        <row r="3">
          <cell r="B3" t="str">
            <v>3W</v>
          </cell>
          <cell r="C3">
            <v>0.97565999999999997</v>
          </cell>
          <cell r="E3" t="str">
            <v>4W</v>
          </cell>
          <cell r="F3">
            <v>0.57599999999999996</v>
          </cell>
        </row>
        <row r="4">
          <cell r="B4" t="str">
            <v>4A</v>
          </cell>
          <cell r="C4">
            <v>0.97565999999999997</v>
          </cell>
          <cell r="E4" t="str">
            <v>4K</v>
          </cell>
          <cell r="F4">
            <v>0.80400000000000005</v>
          </cell>
        </row>
        <row r="5">
          <cell r="B5" t="str">
            <v>4C</v>
          </cell>
          <cell r="C5">
            <v>0.96253</v>
          </cell>
          <cell r="E5" t="str">
            <v>C3</v>
          </cell>
          <cell r="F5">
            <v>0.68600000000000005</v>
          </cell>
        </row>
        <row r="6">
          <cell r="B6" t="str">
            <v>4R</v>
          </cell>
          <cell r="C6">
            <v>0.95499999999999996</v>
          </cell>
          <cell r="E6" t="str">
            <v>E9</v>
          </cell>
          <cell r="F6">
            <v>0.77900000000000003</v>
          </cell>
        </row>
        <row r="7">
          <cell r="B7" t="str">
            <v>4F</v>
          </cell>
          <cell r="C7">
            <v>0.95141999999999993</v>
          </cell>
          <cell r="E7" t="str">
            <v>E8</v>
          </cell>
          <cell r="F7">
            <v>0.77900000000000003</v>
          </cell>
        </row>
        <row r="8">
          <cell r="B8" t="str">
            <v>4O</v>
          </cell>
          <cell r="C8">
            <v>0.98</v>
          </cell>
          <cell r="E8" t="str">
            <v>3C</v>
          </cell>
          <cell r="F8">
            <v>0.87</v>
          </cell>
        </row>
        <row r="9">
          <cell r="B9" t="str">
            <v>9F</v>
          </cell>
          <cell r="C9">
            <v>0.93024000000000007</v>
          </cell>
          <cell r="E9" t="str">
            <v>5S</v>
          </cell>
          <cell r="F9">
            <v>0.622</v>
          </cell>
        </row>
        <row r="10">
          <cell r="B10" t="str">
            <v>71</v>
          </cell>
          <cell r="C10">
            <v>0.91698000000000002</v>
          </cell>
          <cell r="E10" t="str">
            <v>6S</v>
          </cell>
          <cell r="F10">
            <v>0.59599999999999997</v>
          </cell>
        </row>
        <row r="11">
          <cell r="B11" t="str">
            <v>9G</v>
          </cell>
          <cell r="C11">
            <v>0.88135699999999995</v>
          </cell>
          <cell r="E11" t="str">
            <v>6C</v>
          </cell>
          <cell r="F11">
            <v>0.45600000000000002</v>
          </cell>
        </row>
        <row r="12">
          <cell r="B12" t="str">
            <v>28</v>
          </cell>
          <cell r="C12">
            <v>0.86299999999999999</v>
          </cell>
          <cell r="E12" t="str">
            <v>6E</v>
          </cell>
          <cell r="F12">
            <v>0.40539999999999998</v>
          </cell>
        </row>
        <row r="13">
          <cell r="B13" t="str">
            <v>92</v>
          </cell>
          <cell r="C13">
            <v>0.82499999999999996</v>
          </cell>
          <cell r="E13" t="str">
            <v>6G</v>
          </cell>
          <cell r="F13">
            <v>0.38350000000000001</v>
          </cell>
        </row>
        <row r="14">
          <cell r="B14" t="str">
            <v>72</v>
          </cell>
          <cell r="C14">
            <v>0.81967199999999996</v>
          </cell>
        </row>
        <row r="15">
          <cell r="B15" t="str">
            <v>14</v>
          </cell>
          <cell r="C15">
            <v>0.80274000000000001</v>
          </cell>
        </row>
        <row r="16">
          <cell r="B16" t="str">
            <v>87</v>
          </cell>
          <cell r="C16">
            <v>0.77214000000000005</v>
          </cell>
        </row>
        <row r="17">
          <cell r="B17" t="str">
            <v>C1</v>
          </cell>
          <cell r="C17">
            <v>0.75990000000000002</v>
          </cell>
        </row>
        <row r="18">
          <cell r="B18" t="str">
            <v>95</v>
          </cell>
          <cell r="C18">
            <v>0.74663999999999997</v>
          </cell>
        </row>
        <row r="19">
          <cell r="B19" t="str">
            <v>C2</v>
          </cell>
          <cell r="C19">
            <v>0.6823800000000001</v>
          </cell>
        </row>
        <row r="20">
          <cell r="B20" t="str">
            <v>M7</v>
          </cell>
          <cell r="C20">
            <v>0.96084000000000003</v>
          </cell>
        </row>
        <row r="21">
          <cell r="B21" t="str">
            <v>M8</v>
          </cell>
          <cell r="C21">
            <v>0.85138999999999998</v>
          </cell>
        </row>
        <row r="22">
          <cell r="B22" t="str">
            <v>M9</v>
          </cell>
          <cell r="C22">
            <v>0.77010000000000001</v>
          </cell>
        </row>
        <row r="23">
          <cell r="B23" t="str">
            <v>N1</v>
          </cell>
          <cell r="C23">
            <v>0.78947999999999996</v>
          </cell>
        </row>
        <row r="24">
          <cell r="B24" t="str">
            <v>H1</v>
          </cell>
          <cell r="C24">
            <v>0.996</v>
          </cell>
        </row>
        <row r="25">
          <cell r="B25" t="str">
            <v>H2</v>
          </cell>
          <cell r="C25">
            <v>0.83599999999999997</v>
          </cell>
        </row>
        <row r="26">
          <cell r="B26" t="str">
            <v>H3</v>
          </cell>
          <cell r="C26">
            <v>0.78100000000000003</v>
          </cell>
        </row>
        <row r="27">
          <cell r="B27" t="str">
            <v>H4</v>
          </cell>
          <cell r="C27">
            <v>0.753</v>
          </cell>
        </row>
        <row r="28">
          <cell r="B28" t="str">
            <v>H5</v>
          </cell>
          <cell r="C28">
            <v>0.71699999999999997</v>
          </cell>
        </row>
        <row r="29">
          <cell r="B29" t="str">
            <v>DU</v>
          </cell>
          <cell r="C29">
            <v>0.89500000000000002</v>
          </cell>
        </row>
        <row r="30">
          <cell r="B30" t="str">
            <v>RA</v>
          </cell>
          <cell r="C30">
            <v>0.6976</v>
          </cell>
        </row>
        <row r="31">
          <cell r="B31" t="str">
            <v>RB</v>
          </cell>
          <cell r="C31">
            <v>0.67430000000000001</v>
          </cell>
        </row>
        <row r="32">
          <cell r="B32" t="str">
            <v>RC</v>
          </cell>
          <cell r="C32">
            <v>0.63790000000000002</v>
          </cell>
        </row>
        <row r="33">
          <cell r="B33" t="str">
            <v>RD</v>
          </cell>
          <cell r="C33">
            <v>0.66120000000000001</v>
          </cell>
        </row>
        <row r="34">
          <cell r="B34" t="str">
            <v>RE</v>
          </cell>
          <cell r="C34">
            <v>0.62480000000000002</v>
          </cell>
        </row>
        <row r="35">
          <cell r="B35" t="str">
            <v>RF</v>
          </cell>
          <cell r="C35">
            <v>0.58840000000000003</v>
          </cell>
        </row>
      </sheetData>
      <sheetData sheetId="37"/>
      <sheetData sheetId="38"/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"/>
    </sheetNames>
    <sheetDataSet>
      <sheetData sheetId="0" refreshError="1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Summary of Changes"/>
      <sheetName val="Controls"/>
      <sheetName val="User Input"/>
      <sheetName val="Assump"/>
      <sheetName val="Summary"/>
      <sheetName val="Summary Detail"/>
      <sheetName val="IN Worksheets"/>
      <sheetName val="OON Worksheets"/>
      <sheetName val="CPDs"/>
      <sheetName val="Benefits"/>
      <sheetName val="Reimb1"/>
      <sheetName val="Reimb2"/>
      <sheetName val="Reimb2 OON"/>
      <sheetName val="Fee Input"/>
      <sheetName val="RBRVS CF"/>
      <sheetName val="Demog"/>
      <sheetName val="PCP_SCP Distribution"/>
      <sheetName val="Area Factors"/>
      <sheetName val="Input Flags"/>
      <sheetName val="Age Gender"/>
      <sheetName val="Area"/>
      <sheetName val="Print Flags"/>
      <sheetName val="GPCI"/>
      <sheetName val="Maternity IP LOS"/>
      <sheetName val="MedSurg IP LOS"/>
      <sheetName val="MHSA IP LOS"/>
      <sheetName val="Tables"/>
      <sheetName val="Data Load"/>
    </sheetNames>
    <sheetDataSet>
      <sheetData sheetId="0"/>
      <sheetData sheetId="1"/>
      <sheetData sheetId="2" refreshError="1">
        <row r="5">
          <cell r="C5" t="b">
            <v>1</v>
          </cell>
        </row>
        <row r="200">
          <cell r="C200" t="b">
            <v>1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Trends HMO"/>
      <sheetName val="Total Trends POS"/>
      <sheetName val="Summary of Avg Trends"/>
      <sheetName val="Misc Adjustment"/>
      <sheetName val="Sep11 Adj"/>
      <sheetName val="MgdCareReform"/>
      <sheetName val="Patient Bill of Rights"/>
      <sheetName val="Claim Recoveries"/>
      <sheetName val="New Benefits_Adj"/>
      <sheetName val="pharmacy"/>
      <sheetName val="Drug Step_2q02"/>
      <sheetName val="Drug Step"/>
      <sheetName val="Pharmacy Explained"/>
      <sheetName val="MH Parity"/>
      <sheetName val="MH Parity Step"/>
      <sheetName val="Base Period"/>
      <sheetName val="ProdAdjust"/>
      <sheetName val="Aging"/>
      <sheetName val="growth"/>
      <sheetName val="Terminated Capitations"/>
      <sheetName val="Emerging Trend"/>
      <sheetName val="Emerging Trend-wo_cost"/>
      <sheetName val="2002 Utilization &amp; Severity"/>
      <sheetName val="2001 Utilization &amp; Severity"/>
      <sheetName val="2000 Utilization &amp; Severity"/>
      <sheetName val="Managed Care Cost"/>
      <sheetName val="non_ffs_adj"/>
      <sheetName val="new_benefits_dtl"/>
      <sheetName val="cost_dtl_allother"/>
      <sheetName val="cost_dtl_umass"/>
      <sheetName val="cost_dtl_PCHI"/>
      <sheetName val="cost_dtl_caregp"/>
      <sheetName val="2001Trend"/>
      <sheetName val="2002Trend"/>
      <sheetName val="Title"/>
      <sheetName val="Risk &amp; Migration"/>
      <sheetName val="Emerging Trend-wo_cost (2)"/>
      <sheetName val="emerging trnd reconc"/>
      <sheetName val="cost_dtl_total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>
        <row r="1">
          <cell r="A1" t="str">
            <v>2002 Financial Plan</v>
          </cell>
        </row>
      </sheetData>
      <sheetData sheetId="35" refreshError="1"/>
      <sheetData sheetId="36" refreshError="1"/>
      <sheetData sheetId="37" refreshError="1"/>
      <sheetData sheetId="38" refreshError="1"/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nalysis Specs"/>
      <sheetName val="Cost-Util Trends"/>
      <sheetName val="PMPM"/>
      <sheetName val="IP_pivot"/>
      <sheetName val="OP_pivot"/>
      <sheetName val="Phys_pivot"/>
      <sheetName val="Pharm_pivot"/>
      <sheetName val="IP_SUMM"/>
      <sheetName val="OP_SUMM2"/>
      <sheetName val="PHYS_SUMM"/>
      <sheetName val="Pharm_Sum"/>
      <sheetName val="deltd lcu's from pharm"/>
      <sheetName val="MM"/>
      <sheetName val="2007-2008 LCU OPP"/>
      <sheetName val="2009 LCU OPP"/>
      <sheetName val="DxCG Scor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>
        <row r="2">
          <cell r="T2" t="str">
            <v>012007Fully</v>
          </cell>
          <cell r="U2">
            <v>512</v>
          </cell>
        </row>
        <row r="3">
          <cell r="T3" t="str">
            <v>012007Self</v>
          </cell>
          <cell r="U3">
            <v>402</v>
          </cell>
        </row>
        <row r="4">
          <cell r="T4" t="str">
            <v>012008Fully</v>
          </cell>
          <cell r="U4">
            <v>394</v>
          </cell>
        </row>
        <row r="5">
          <cell r="T5" t="str">
            <v>012008Self</v>
          </cell>
          <cell r="U5">
            <v>567</v>
          </cell>
        </row>
        <row r="6">
          <cell r="T6" t="str">
            <v>012009Fully</v>
          </cell>
          <cell r="U6">
            <v>459</v>
          </cell>
        </row>
        <row r="7">
          <cell r="T7" t="str">
            <v>012009Self</v>
          </cell>
          <cell r="U7">
            <v>403</v>
          </cell>
        </row>
        <row r="8">
          <cell r="T8" t="str">
            <v>132007Fully</v>
          </cell>
          <cell r="U8">
            <v>75297</v>
          </cell>
        </row>
        <row r="9">
          <cell r="T9" t="str">
            <v>132007Self</v>
          </cell>
          <cell r="U9">
            <v>44851</v>
          </cell>
        </row>
        <row r="10">
          <cell r="T10" t="str">
            <v>142007Fully</v>
          </cell>
          <cell r="U10">
            <v>10789</v>
          </cell>
        </row>
        <row r="11">
          <cell r="T11" t="str">
            <v>142007Self</v>
          </cell>
          <cell r="U11">
            <v>3904</v>
          </cell>
        </row>
        <row r="12">
          <cell r="T12" t="str">
            <v>142008Fully</v>
          </cell>
          <cell r="U12">
            <v>5500</v>
          </cell>
        </row>
        <row r="13">
          <cell r="T13" t="str">
            <v>142008Self</v>
          </cell>
          <cell r="U13">
            <v>2701</v>
          </cell>
        </row>
        <row r="14">
          <cell r="T14" t="str">
            <v>142009Fully</v>
          </cell>
          <cell r="U14">
            <v>4543</v>
          </cell>
        </row>
        <row r="15">
          <cell r="T15" t="str">
            <v>142009Self</v>
          </cell>
          <cell r="U15">
            <v>2527</v>
          </cell>
        </row>
        <row r="16">
          <cell r="T16" t="str">
            <v>1D2007Fully</v>
          </cell>
          <cell r="U16">
            <v>21569</v>
          </cell>
        </row>
        <row r="17">
          <cell r="T17" t="str">
            <v>1D2007Self</v>
          </cell>
          <cell r="U17">
            <v>4175</v>
          </cell>
        </row>
        <row r="18">
          <cell r="T18" t="str">
            <v>1D2008Fully</v>
          </cell>
          <cell r="U18">
            <v>20773</v>
          </cell>
        </row>
        <row r="19">
          <cell r="T19" t="str">
            <v>1D2008Self</v>
          </cell>
          <cell r="U19">
            <v>3151</v>
          </cell>
        </row>
        <row r="20">
          <cell r="T20" t="str">
            <v>1D2009Fully</v>
          </cell>
          <cell r="U20">
            <v>19925</v>
          </cell>
        </row>
        <row r="21">
          <cell r="T21" t="str">
            <v>1D2009Self</v>
          </cell>
          <cell r="U21">
            <v>3678</v>
          </cell>
        </row>
        <row r="22">
          <cell r="T22" t="str">
            <v>202007Fully</v>
          </cell>
          <cell r="U22">
            <v>56524</v>
          </cell>
        </row>
        <row r="23">
          <cell r="T23" t="str">
            <v>202007Self</v>
          </cell>
          <cell r="U23">
            <v>15099</v>
          </cell>
        </row>
        <row r="24">
          <cell r="T24" t="str">
            <v>202008Fully</v>
          </cell>
          <cell r="U24">
            <v>45231</v>
          </cell>
        </row>
        <row r="25">
          <cell r="T25" t="str">
            <v>202008Self</v>
          </cell>
          <cell r="U25">
            <v>14192</v>
          </cell>
        </row>
        <row r="26">
          <cell r="T26" t="str">
            <v>202009Fully</v>
          </cell>
          <cell r="U26">
            <v>40875</v>
          </cell>
        </row>
        <row r="27">
          <cell r="T27" t="str">
            <v>202009Self</v>
          </cell>
          <cell r="U27">
            <v>13075</v>
          </cell>
        </row>
        <row r="28">
          <cell r="T28" t="str">
            <v>212007Fully</v>
          </cell>
          <cell r="U28">
            <v>99972</v>
          </cell>
        </row>
        <row r="29">
          <cell r="T29" t="str">
            <v>212007Self</v>
          </cell>
          <cell r="U29">
            <v>42073</v>
          </cell>
        </row>
        <row r="30">
          <cell r="T30" t="str">
            <v>212008Fully</v>
          </cell>
          <cell r="U30">
            <v>89650</v>
          </cell>
        </row>
        <row r="31">
          <cell r="T31" t="str">
            <v>212008Self</v>
          </cell>
          <cell r="U31">
            <v>48645</v>
          </cell>
        </row>
        <row r="32">
          <cell r="T32" t="str">
            <v>212009Fully</v>
          </cell>
          <cell r="U32">
            <v>79541</v>
          </cell>
        </row>
        <row r="33">
          <cell r="T33" t="str">
            <v>212009Self</v>
          </cell>
          <cell r="U33">
            <v>50138</v>
          </cell>
        </row>
        <row r="34">
          <cell r="T34" t="str">
            <v>222007Fully</v>
          </cell>
          <cell r="U34">
            <v>3854</v>
          </cell>
        </row>
        <row r="35">
          <cell r="T35" t="str">
            <v>222007Self</v>
          </cell>
          <cell r="U35">
            <v>1175</v>
          </cell>
        </row>
        <row r="36">
          <cell r="T36" t="str">
            <v>232007Fully</v>
          </cell>
          <cell r="U36">
            <v>46463</v>
          </cell>
        </row>
        <row r="37">
          <cell r="T37" t="str">
            <v>232007Self</v>
          </cell>
          <cell r="U37">
            <v>21307</v>
          </cell>
        </row>
        <row r="38">
          <cell r="T38" t="str">
            <v>232008Fully</v>
          </cell>
          <cell r="U38">
            <v>43477</v>
          </cell>
        </row>
        <row r="39">
          <cell r="T39" t="str">
            <v>232008Self</v>
          </cell>
          <cell r="U39">
            <v>23043</v>
          </cell>
        </row>
        <row r="40">
          <cell r="T40" t="str">
            <v>232009Fully</v>
          </cell>
          <cell r="U40">
            <v>40199</v>
          </cell>
        </row>
        <row r="41">
          <cell r="T41" t="str">
            <v>232009Self</v>
          </cell>
          <cell r="U41">
            <v>20362</v>
          </cell>
        </row>
        <row r="42">
          <cell r="T42" t="str">
            <v>262007Fully</v>
          </cell>
          <cell r="U42">
            <v>47348</v>
          </cell>
        </row>
        <row r="43">
          <cell r="T43" t="str">
            <v>262007Self</v>
          </cell>
          <cell r="U43">
            <v>16156</v>
          </cell>
        </row>
        <row r="44">
          <cell r="T44" t="str">
            <v>262008Fully</v>
          </cell>
          <cell r="U44">
            <v>37568</v>
          </cell>
        </row>
        <row r="45">
          <cell r="T45" t="str">
            <v>262008Self</v>
          </cell>
          <cell r="U45">
            <v>14869</v>
          </cell>
        </row>
        <row r="46">
          <cell r="T46" t="str">
            <v>262009Fully</v>
          </cell>
          <cell r="U46">
            <v>32954</v>
          </cell>
        </row>
        <row r="47">
          <cell r="T47" t="str">
            <v>262009Self</v>
          </cell>
          <cell r="U47">
            <v>14743</v>
          </cell>
        </row>
        <row r="48">
          <cell r="T48" t="str">
            <v>2B2007Fully</v>
          </cell>
          <cell r="U48">
            <v>267453</v>
          </cell>
        </row>
        <row r="49">
          <cell r="T49" t="str">
            <v>2B2007Self</v>
          </cell>
          <cell r="U49">
            <v>168987</v>
          </cell>
        </row>
        <row r="50">
          <cell r="T50" t="str">
            <v>2B2008Fully</v>
          </cell>
          <cell r="U50">
            <v>267998</v>
          </cell>
        </row>
        <row r="51">
          <cell r="T51" t="str">
            <v>2B2008Self</v>
          </cell>
          <cell r="U51">
            <v>192270</v>
          </cell>
        </row>
        <row r="52">
          <cell r="T52" t="str">
            <v>2B2009Fully</v>
          </cell>
          <cell r="U52">
            <v>238699</v>
          </cell>
        </row>
        <row r="53">
          <cell r="T53" t="str">
            <v>2B2009Self</v>
          </cell>
          <cell r="U53">
            <v>187581</v>
          </cell>
        </row>
        <row r="54">
          <cell r="T54" t="str">
            <v>2C2007Fully</v>
          </cell>
          <cell r="U54">
            <v>104440</v>
          </cell>
        </row>
        <row r="55">
          <cell r="T55" t="str">
            <v>2C2007Self</v>
          </cell>
          <cell r="U55">
            <v>46599</v>
          </cell>
        </row>
        <row r="56">
          <cell r="T56" t="str">
            <v>2C2008Fully</v>
          </cell>
          <cell r="U56">
            <v>90695</v>
          </cell>
        </row>
        <row r="57">
          <cell r="T57" t="str">
            <v>2C2008Self</v>
          </cell>
          <cell r="U57">
            <v>57830</v>
          </cell>
        </row>
        <row r="58">
          <cell r="T58" t="str">
            <v>2C2009Fully</v>
          </cell>
          <cell r="U58">
            <v>79543</v>
          </cell>
        </row>
        <row r="59">
          <cell r="T59" t="str">
            <v>2C2009Self</v>
          </cell>
          <cell r="U59">
            <v>61633</v>
          </cell>
        </row>
        <row r="60">
          <cell r="T60" t="str">
            <v>2D2007Fully</v>
          </cell>
          <cell r="U60">
            <v>16313</v>
          </cell>
        </row>
        <row r="61">
          <cell r="T61" t="str">
            <v>2D2007Self</v>
          </cell>
          <cell r="U61">
            <v>6815</v>
          </cell>
        </row>
        <row r="62">
          <cell r="T62" t="str">
            <v>2D2008Fully</v>
          </cell>
          <cell r="U62">
            <v>13897</v>
          </cell>
        </row>
        <row r="63">
          <cell r="T63" t="str">
            <v>2D2008Self</v>
          </cell>
          <cell r="U63">
            <v>5523</v>
          </cell>
        </row>
        <row r="64">
          <cell r="T64" t="str">
            <v>2D2009Fully</v>
          </cell>
          <cell r="U64">
            <v>11717</v>
          </cell>
        </row>
        <row r="65">
          <cell r="T65" t="str">
            <v>2D2009Self</v>
          </cell>
          <cell r="U65">
            <v>4837</v>
          </cell>
        </row>
        <row r="66">
          <cell r="T66" t="str">
            <v>2L2007Fully</v>
          </cell>
          <cell r="U66">
            <v>48073</v>
          </cell>
        </row>
        <row r="67">
          <cell r="T67" t="str">
            <v>2L2007Self</v>
          </cell>
          <cell r="U67">
            <v>8573</v>
          </cell>
        </row>
        <row r="68">
          <cell r="T68" t="str">
            <v>2L2008Fully</v>
          </cell>
          <cell r="U68">
            <v>40864</v>
          </cell>
        </row>
        <row r="69">
          <cell r="T69" t="str">
            <v>2L2008Self</v>
          </cell>
          <cell r="U69">
            <v>9845</v>
          </cell>
        </row>
        <row r="70">
          <cell r="T70" t="str">
            <v>2L2009Fully</v>
          </cell>
          <cell r="U70">
            <v>37275</v>
          </cell>
        </row>
        <row r="71">
          <cell r="T71" t="str">
            <v>2L2009Self</v>
          </cell>
          <cell r="U71">
            <v>9940</v>
          </cell>
        </row>
        <row r="72">
          <cell r="T72" t="str">
            <v>312007Fully</v>
          </cell>
          <cell r="U72">
            <v>30226</v>
          </cell>
        </row>
        <row r="73">
          <cell r="T73" t="str">
            <v>312007Self</v>
          </cell>
          <cell r="U73">
            <v>21560</v>
          </cell>
        </row>
        <row r="74">
          <cell r="T74" t="str">
            <v>312008Fully</v>
          </cell>
          <cell r="U74">
            <v>28639</v>
          </cell>
        </row>
        <row r="75">
          <cell r="T75" t="str">
            <v>312008Self</v>
          </cell>
          <cell r="U75">
            <v>24969</v>
          </cell>
        </row>
        <row r="76">
          <cell r="T76" t="str">
            <v>312009Fully</v>
          </cell>
          <cell r="U76">
            <v>28471</v>
          </cell>
        </row>
        <row r="77">
          <cell r="T77" t="str">
            <v>312009Self</v>
          </cell>
          <cell r="U77">
            <v>23710</v>
          </cell>
        </row>
        <row r="78">
          <cell r="T78" t="str">
            <v>322007Fully</v>
          </cell>
          <cell r="U78">
            <v>28073</v>
          </cell>
        </row>
        <row r="79">
          <cell r="T79" t="str">
            <v>322007Self</v>
          </cell>
          <cell r="U79">
            <v>21463</v>
          </cell>
        </row>
        <row r="80">
          <cell r="T80" t="str">
            <v>322008Fully</v>
          </cell>
          <cell r="U80">
            <v>25089</v>
          </cell>
        </row>
        <row r="81">
          <cell r="T81" t="str">
            <v>322008Self</v>
          </cell>
          <cell r="U81">
            <v>30854</v>
          </cell>
        </row>
        <row r="82">
          <cell r="T82" t="str">
            <v>322009Fully</v>
          </cell>
          <cell r="U82">
            <v>21643</v>
          </cell>
        </row>
        <row r="83">
          <cell r="T83" t="str">
            <v>322009Self</v>
          </cell>
          <cell r="U83">
            <v>25136</v>
          </cell>
        </row>
        <row r="84">
          <cell r="T84" t="str">
            <v>332007Fully</v>
          </cell>
          <cell r="U84">
            <v>78770</v>
          </cell>
        </row>
        <row r="85">
          <cell r="T85" t="str">
            <v>332007Self</v>
          </cell>
          <cell r="U85">
            <v>77571</v>
          </cell>
        </row>
        <row r="86">
          <cell r="T86" t="str">
            <v>332008Fully</v>
          </cell>
          <cell r="U86">
            <v>74669</v>
          </cell>
        </row>
        <row r="87">
          <cell r="T87" t="str">
            <v>332008Self</v>
          </cell>
          <cell r="U87">
            <v>83540</v>
          </cell>
        </row>
        <row r="88">
          <cell r="T88" t="str">
            <v>332009Fully</v>
          </cell>
          <cell r="U88">
            <v>66980</v>
          </cell>
        </row>
        <row r="89">
          <cell r="T89" t="str">
            <v>332009Self</v>
          </cell>
          <cell r="U89">
            <v>88236</v>
          </cell>
        </row>
        <row r="90">
          <cell r="T90" t="str">
            <v>362007Fully</v>
          </cell>
          <cell r="U90">
            <v>50485</v>
          </cell>
        </row>
        <row r="91">
          <cell r="T91" t="str">
            <v>362007Self</v>
          </cell>
          <cell r="U91">
            <v>17990</v>
          </cell>
        </row>
        <row r="92">
          <cell r="T92" t="str">
            <v>362008Fully</v>
          </cell>
          <cell r="U92">
            <v>45210</v>
          </cell>
        </row>
        <row r="93">
          <cell r="T93" t="str">
            <v>362008Self</v>
          </cell>
          <cell r="U93">
            <v>19988</v>
          </cell>
        </row>
        <row r="94">
          <cell r="T94" t="str">
            <v>362009Fully</v>
          </cell>
          <cell r="U94">
            <v>36760</v>
          </cell>
        </row>
        <row r="95">
          <cell r="T95" t="str">
            <v>362009Self</v>
          </cell>
          <cell r="U95">
            <v>14592</v>
          </cell>
        </row>
        <row r="96">
          <cell r="T96" t="str">
            <v>3P2007Fully</v>
          </cell>
          <cell r="U96">
            <v>139952</v>
          </cell>
        </row>
        <row r="97">
          <cell r="T97" t="str">
            <v>3P2007Self</v>
          </cell>
          <cell r="U97">
            <v>53057</v>
          </cell>
        </row>
        <row r="98">
          <cell r="T98" t="str">
            <v>3P2008Fully</v>
          </cell>
          <cell r="U98">
            <v>142152</v>
          </cell>
        </row>
        <row r="99">
          <cell r="T99" t="str">
            <v>3P2008Self</v>
          </cell>
          <cell r="U99">
            <v>60156</v>
          </cell>
        </row>
        <row r="100">
          <cell r="T100" t="str">
            <v>3P2009Fully</v>
          </cell>
          <cell r="U100">
            <v>169252</v>
          </cell>
        </row>
        <row r="101">
          <cell r="T101" t="str">
            <v>3P2009Self</v>
          </cell>
          <cell r="U101">
            <v>62482</v>
          </cell>
        </row>
        <row r="102">
          <cell r="T102" t="str">
            <v>3Y2007Fully</v>
          </cell>
          <cell r="U102">
            <v>137731</v>
          </cell>
        </row>
        <row r="103">
          <cell r="T103" t="str">
            <v>3Y2007Self</v>
          </cell>
          <cell r="U103">
            <v>69045</v>
          </cell>
        </row>
        <row r="104">
          <cell r="T104" t="str">
            <v>3Y2008Fully</v>
          </cell>
          <cell r="U104">
            <v>143913</v>
          </cell>
        </row>
        <row r="105">
          <cell r="T105" t="str">
            <v>3Y2008Self</v>
          </cell>
          <cell r="U105">
            <v>82178</v>
          </cell>
        </row>
        <row r="106">
          <cell r="T106" t="str">
            <v>3Y2009Fully</v>
          </cell>
          <cell r="U106">
            <v>133362</v>
          </cell>
        </row>
        <row r="107">
          <cell r="T107" t="str">
            <v>3Y2009Self</v>
          </cell>
          <cell r="U107">
            <v>72964</v>
          </cell>
        </row>
        <row r="108">
          <cell r="T108" t="str">
            <v>402007Fully</v>
          </cell>
          <cell r="U108">
            <v>66995</v>
          </cell>
        </row>
        <row r="109">
          <cell r="T109" t="str">
            <v>402007Self</v>
          </cell>
          <cell r="U109">
            <v>21893</v>
          </cell>
        </row>
        <row r="110">
          <cell r="T110" t="str">
            <v>402008Fully</v>
          </cell>
          <cell r="U110">
            <v>58413</v>
          </cell>
        </row>
        <row r="111">
          <cell r="T111" t="str">
            <v>402008Self</v>
          </cell>
          <cell r="U111">
            <v>21178</v>
          </cell>
        </row>
        <row r="112">
          <cell r="T112" t="str">
            <v>402009Fully</v>
          </cell>
          <cell r="U112">
            <v>54348</v>
          </cell>
        </row>
        <row r="113">
          <cell r="T113" t="str">
            <v>402009Self</v>
          </cell>
          <cell r="U113">
            <v>19477</v>
          </cell>
        </row>
        <row r="114">
          <cell r="T114" t="str">
            <v>422007Fully</v>
          </cell>
          <cell r="U114">
            <v>117070</v>
          </cell>
        </row>
        <row r="115">
          <cell r="T115" t="str">
            <v>422007Self</v>
          </cell>
          <cell r="U115">
            <v>52000</v>
          </cell>
        </row>
        <row r="116">
          <cell r="T116" t="str">
            <v>422008Fully</v>
          </cell>
          <cell r="U116">
            <v>131701</v>
          </cell>
        </row>
        <row r="117">
          <cell r="T117" t="str">
            <v>422008Self</v>
          </cell>
          <cell r="U117">
            <v>65181</v>
          </cell>
        </row>
        <row r="118">
          <cell r="T118" t="str">
            <v>422009Fully</v>
          </cell>
          <cell r="U118">
            <v>113473</v>
          </cell>
        </row>
        <row r="119">
          <cell r="T119" t="str">
            <v>422009Self</v>
          </cell>
          <cell r="U119">
            <v>69684</v>
          </cell>
        </row>
        <row r="120">
          <cell r="T120" t="str">
            <v>432007Fully</v>
          </cell>
          <cell r="U120">
            <v>149198</v>
          </cell>
        </row>
        <row r="121">
          <cell r="T121" t="str">
            <v>432007Self</v>
          </cell>
          <cell r="U121">
            <v>60187</v>
          </cell>
        </row>
        <row r="122">
          <cell r="T122" t="str">
            <v>432008Fully</v>
          </cell>
          <cell r="U122">
            <v>136407</v>
          </cell>
        </row>
        <row r="123">
          <cell r="T123" t="str">
            <v>432008Self</v>
          </cell>
          <cell r="U123">
            <v>72360</v>
          </cell>
        </row>
        <row r="124">
          <cell r="T124" t="str">
            <v>432009Fully</v>
          </cell>
          <cell r="U124">
            <v>139829</v>
          </cell>
        </row>
        <row r="125">
          <cell r="T125" t="str">
            <v>432009Self</v>
          </cell>
          <cell r="U125">
            <v>72593</v>
          </cell>
        </row>
        <row r="126">
          <cell r="T126" t="str">
            <v>462007Fully</v>
          </cell>
          <cell r="U126">
            <v>43961</v>
          </cell>
        </row>
        <row r="127">
          <cell r="T127" t="str">
            <v>462007Self</v>
          </cell>
          <cell r="U127">
            <v>21235</v>
          </cell>
        </row>
        <row r="128">
          <cell r="T128" t="str">
            <v>462008Fully</v>
          </cell>
          <cell r="U128">
            <v>39567</v>
          </cell>
        </row>
        <row r="129">
          <cell r="T129" t="str">
            <v>462008Self</v>
          </cell>
          <cell r="U129">
            <v>23750</v>
          </cell>
        </row>
        <row r="130">
          <cell r="T130" t="str">
            <v>462009Fully</v>
          </cell>
          <cell r="U130">
            <v>36837</v>
          </cell>
        </row>
        <row r="131">
          <cell r="T131" t="str">
            <v>462009Self</v>
          </cell>
          <cell r="U131">
            <v>21905</v>
          </cell>
        </row>
        <row r="132">
          <cell r="T132" t="str">
            <v>472007Fully</v>
          </cell>
          <cell r="U132">
            <v>102923</v>
          </cell>
        </row>
        <row r="133">
          <cell r="T133" t="str">
            <v>472007Self</v>
          </cell>
          <cell r="U133">
            <v>42694</v>
          </cell>
        </row>
        <row r="134">
          <cell r="T134" t="str">
            <v>472008Fully</v>
          </cell>
          <cell r="U134">
            <v>88539</v>
          </cell>
        </row>
        <row r="135">
          <cell r="T135" t="str">
            <v>472008Self</v>
          </cell>
          <cell r="U135">
            <v>50927</v>
          </cell>
        </row>
        <row r="136">
          <cell r="T136" t="str">
            <v>472009Fully</v>
          </cell>
          <cell r="U136">
            <v>84358</v>
          </cell>
        </row>
        <row r="137">
          <cell r="T137" t="str">
            <v>472009Self</v>
          </cell>
          <cell r="U137">
            <v>51484</v>
          </cell>
        </row>
        <row r="138">
          <cell r="T138" t="str">
            <v>492007Fully</v>
          </cell>
          <cell r="U138">
            <v>61188</v>
          </cell>
        </row>
        <row r="139">
          <cell r="T139" t="str">
            <v>492007Self</v>
          </cell>
          <cell r="U139">
            <v>37715</v>
          </cell>
        </row>
        <row r="140">
          <cell r="T140" t="str">
            <v>492008Fully</v>
          </cell>
          <cell r="U140">
            <v>49967</v>
          </cell>
        </row>
        <row r="141">
          <cell r="T141" t="str">
            <v>492008Self</v>
          </cell>
          <cell r="U141">
            <v>39538</v>
          </cell>
        </row>
        <row r="142">
          <cell r="T142" t="str">
            <v>492009Fully</v>
          </cell>
          <cell r="U142">
            <v>45564</v>
          </cell>
        </row>
        <row r="143">
          <cell r="T143" t="str">
            <v>492009Self</v>
          </cell>
          <cell r="U143">
            <v>38467</v>
          </cell>
        </row>
        <row r="144">
          <cell r="T144" t="str">
            <v>4B2007Fully</v>
          </cell>
          <cell r="U144">
            <v>96920</v>
          </cell>
        </row>
        <row r="145">
          <cell r="T145" t="str">
            <v>4B2007Self</v>
          </cell>
          <cell r="U145">
            <v>54525</v>
          </cell>
        </row>
        <row r="146">
          <cell r="T146" t="str">
            <v>4B2008Fully</v>
          </cell>
          <cell r="U146">
            <v>88715</v>
          </cell>
        </row>
        <row r="147">
          <cell r="T147" t="str">
            <v>4B2008Self</v>
          </cell>
          <cell r="U147">
            <v>61992</v>
          </cell>
        </row>
        <row r="148">
          <cell r="T148" t="str">
            <v>4B2009Fully</v>
          </cell>
          <cell r="U148">
            <v>83508</v>
          </cell>
        </row>
        <row r="149">
          <cell r="T149" t="str">
            <v>4B2009Self</v>
          </cell>
          <cell r="U149">
            <v>57147</v>
          </cell>
        </row>
        <row r="150">
          <cell r="T150" t="str">
            <v>4N2007Fully</v>
          </cell>
          <cell r="U150">
            <v>38509</v>
          </cell>
        </row>
        <row r="151">
          <cell r="T151" t="str">
            <v>4N2007Self</v>
          </cell>
          <cell r="U151">
            <v>11723</v>
          </cell>
        </row>
        <row r="152">
          <cell r="T152" t="str">
            <v>4N2008Fully</v>
          </cell>
          <cell r="U152">
            <v>36499</v>
          </cell>
        </row>
        <row r="153">
          <cell r="T153" t="str">
            <v>4N2008Self</v>
          </cell>
          <cell r="U153">
            <v>15237</v>
          </cell>
        </row>
        <row r="154">
          <cell r="T154" t="str">
            <v>4N2009Fully</v>
          </cell>
          <cell r="U154">
            <v>35534</v>
          </cell>
        </row>
        <row r="155">
          <cell r="T155" t="str">
            <v>4N2009Self</v>
          </cell>
          <cell r="U155">
            <v>15433</v>
          </cell>
        </row>
        <row r="156">
          <cell r="T156" t="str">
            <v>4Z2007Fully</v>
          </cell>
          <cell r="U156">
            <v>38134</v>
          </cell>
        </row>
        <row r="157">
          <cell r="T157" t="str">
            <v>4Z2007Self</v>
          </cell>
          <cell r="U157">
            <v>8685</v>
          </cell>
        </row>
        <row r="158">
          <cell r="T158" t="str">
            <v>4Z2008Fully</v>
          </cell>
          <cell r="U158">
            <v>43389</v>
          </cell>
        </row>
        <row r="159">
          <cell r="T159" t="str">
            <v>4Z2008Self</v>
          </cell>
          <cell r="U159">
            <v>8191</v>
          </cell>
        </row>
        <row r="160">
          <cell r="T160" t="str">
            <v>4Z2009Fully</v>
          </cell>
          <cell r="U160">
            <v>44239</v>
          </cell>
        </row>
        <row r="161">
          <cell r="T161" t="str">
            <v>4Z2009Self</v>
          </cell>
          <cell r="U161">
            <v>4428</v>
          </cell>
        </row>
        <row r="162">
          <cell r="T162" t="str">
            <v>502007Fully</v>
          </cell>
          <cell r="U162">
            <v>101218</v>
          </cell>
        </row>
        <row r="163">
          <cell r="T163" t="str">
            <v>502007Self</v>
          </cell>
          <cell r="U163">
            <v>44141</v>
          </cell>
        </row>
        <row r="164">
          <cell r="T164" t="str">
            <v>502008Fully</v>
          </cell>
          <cell r="U164">
            <v>96863</v>
          </cell>
        </row>
        <row r="165">
          <cell r="T165" t="str">
            <v>502008Self</v>
          </cell>
          <cell r="U165">
            <v>50679</v>
          </cell>
        </row>
        <row r="166">
          <cell r="T166" t="str">
            <v>502009Fully</v>
          </cell>
          <cell r="U166">
            <v>90355</v>
          </cell>
        </row>
        <row r="167">
          <cell r="T167" t="str">
            <v>502009Self</v>
          </cell>
          <cell r="U167">
            <v>52098</v>
          </cell>
        </row>
        <row r="168">
          <cell r="T168" t="str">
            <v>512007Fully</v>
          </cell>
          <cell r="U168">
            <v>17593</v>
          </cell>
        </row>
        <row r="169">
          <cell r="T169" t="str">
            <v>512007Self</v>
          </cell>
          <cell r="U169">
            <v>4386</v>
          </cell>
        </row>
        <row r="170">
          <cell r="T170" t="str">
            <v>512008Fully</v>
          </cell>
          <cell r="U170">
            <v>15515</v>
          </cell>
        </row>
        <row r="171">
          <cell r="T171" t="str">
            <v>512008Self</v>
          </cell>
          <cell r="U171">
            <v>4608</v>
          </cell>
        </row>
        <row r="172">
          <cell r="T172" t="str">
            <v>512009Fully</v>
          </cell>
          <cell r="U172">
            <v>11673</v>
          </cell>
        </row>
        <row r="173">
          <cell r="T173" t="str">
            <v>512009Self</v>
          </cell>
          <cell r="U173">
            <v>4420</v>
          </cell>
        </row>
        <row r="174">
          <cell r="T174" t="str">
            <v>542007Fully</v>
          </cell>
          <cell r="U174">
            <v>13412</v>
          </cell>
        </row>
        <row r="175">
          <cell r="T175" t="str">
            <v>542007Self</v>
          </cell>
          <cell r="U175">
            <v>5570</v>
          </cell>
        </row>
        <row r="176">
          <cell r="T176" t="str">
            <v>542008Fully</v>
          </cell>
          <cell r="U176">
            <v>14740</v>
          </cell>
        </row>
        <row r="177">
          <cell r="T177" t="str">
            <v>542008Self</v>
          </cell>
          <cell r="U177">
            <v>7945</v>
          </cell>
        </row>
        <row r="178">
          <cell r="T178" t="str">
            <v>542009Fully</v>
          </cell>
          <cell r="U178">
            <v>19153</v>
          </cell>
        </row>
        <row r="179">
          <cell r="T179" t="str">
            <v>542009Self</v>
          </cell>
          <cell r="U179">
            <v>9533</v>
          </cell>
        </row>
        <row r="180">
          <cell r="T180" t="str">
            <v>592007Fully</v>
          </cell>
          <cell r="U180">
            <v>19238</v>
          </cell>
        </row>
        <row r="181">
          <cell r="T181" t="str">
            <v>592007Self</v>
          </cell>
          <cell r="U181">
            <v>16120</v>
          </cell>
        </row>
        <row r="182">
          <cell r="T182" t="str">
            <v>592008Fully</v>
          </cell>
          <cell r="U182">
            <v>16912</v>
          </cell>
        </row>
        <row r="183">
          <cell r="T183" t="str">
            <v>592008Self</v>
          </cell>
          <cell r="U183">
            <v>16167</v>
          </cell>
        </row>
        <row r="184">
          <cell r="T184" t="str">
            <v>592009Fully</v>
          </cell>
          <cell r="U184">
            <v>5489</v>
          </cell>
        </row>
        <row r="185">
          <cell r="T185" t="str">
            <v>592009Self</v>
          </cell>
          <cell r="U185">
            <v>4262</v>
          </cell>
        </row>
        <row r="186">
          <cell r="T186" t="str">
            <v>5A2007Fully</v>
          </cell>
          <cell r="U186">
            <v>40081</v>
          </cell>
        </row>
        <row r="187">
          <cell r="T187" t="str">
            <v>5A2007Self</v>
          </cell>
          <cell r="U187">
            <v>1797</v>
          </cell>
        </row>
        <row r="188">
          <cell r="T188" t="str">
            <v>5A2008Fully</v>
          </cell>
          <cell r="U188">
            <v>34074</v>
          </cell>
        </row>
        <row r="189">
          <cell r="T189" t="str">
            <v>5A2008Self</v>
          </cell>
          <cell r="U189">
            <v>2521</v>
          </cell>
        </row>
        <row r="190">
          <cell r="T190" t="str">
            <v>5A2009Fully</v>
          </cell>
          <cell r="U190">
            <v>27294</v>
          </cell>
        </row>
        <row r="191">
          <cell r="T191" t="str">
            <v>5A2009Self</v>
          </cell>
          <cell r="U191">
            <v>798</v>
          </cell>
        </row>
        <row r="192">
          <cell r="T192" t="str">
            <v>5L2007Fully</v>
          </cell>
          <cell r="U192">
            <v>16422</v>
          </cell>
        </row>
        <row r="193">
          <cell r="T193" t="str">
            <v>5L2007Self</v>
          </cell>
          <cell r="U193">
            <v>8200</v>
          </cell>
        </row>
        <row r="194">
          <cell r="T194" t="str">
            <v>5L2008Fully</v>
          </cell>
          <cell r="U194">
            <v>1371</v>
          </cell>
        </row>
        <row r="195">
          <cell r="T195" t="str">
            <v>5L2008Self</v>
          </cell>
          <cell r="U195">
            <v>819</v>
          </cell>
        </row>
        <row r="196">
          <cell r="T196" t="str">
            <v>5M2007Fully</v>
          </cell>
          <cell r="U196">
            <v>23046</v>
          </cell>
        </row>
        <row r="197">
          <cell r="T197" t="str">
            <v>5M2007Self</v>
          </cell>
          <cell r="U197">
            <v>14937</v>
          </cell>
        </row>
        <row r="198">
          <cell r="T198" t="str">
            <v>5M2008Fully</v>
          </cell>
          <cell r="U198">
            <v>19879</v>
          </cell>
        </row>
        <row r="199">
          <cell r="T199" t="str">
            <v>5M2008Self</v>
          </cell>
          <cell r="U199">
            <v>15839</v>
          </cell>
        </row>
        <row r="200">
          <cell r="T200" t="str">
            <v>5M2009Fully</v>
          </cell>
          <cell r="U200">
            <v>15728</v>
          </cell>
        </row>
        <row r="201">
          <cell r="T201" t="str">
            <v>5M2009Self</v>
          </cell>
          <cell r="U201">
            <v>6790</v>
          </cell>
        </row>
        <row r="202">
          <cell r="T202" t="str">
            <v>5N2007Fully</v>
          </cell>
          <cell r="U202">
            <v>63597</v>
          </cell>
        </row>
        <row r="203">
          <cell r="T203" t="str">
            <v>5N2007Self</v>
          </cell>
          <cell r="U203">
            <v>9740</v>
          </cell>
        </row>
        <row r="204">
          <cell r="T204" t="str">
            <v>5N2008Fully</v>
          </cell>
          <cell r="U204">
            <v>51884</v>
          </cell>
        </row>
        <row r="205">
          <cell r="T205" t="str">
            <v>5N2008Self</v>
          </cell>
          <cell r="U205">
            <v>11940</v>
          </cell>
        </row>
        <row r="206">
          <cell r="T206" t="str">
            <v>5N2009Fully</v>
          </cell>
          <cell r="U206">
            <v>43582</v>
          </cell>
        </row>
        <row r="207">
          <cell r="T207" t="str">
            <v>5N2009Self</v>
          </cell>
          <cell r="U207">
            <v>10073</v>
          </cell>
        </row>
        <row r="208">
          <cell r="T208" t="str">
            <v>5P2007Fully</v>
          </cell>
          <cell r="U208">
            <v>62664</v>
          </cell>
        </row>
        <row r="209">
          <cell r="T209" t="str">
            <v>5P2007Self</v>
          </cell>
          <cell r="U209">
            <v>21473</v>
          </cell>
        </row>
        <row r="210">
          <cell r="T210" t="str">
            <v>5P2008Fully</v>
          </cell>
          <cell r="U210">
            <v>56603</v>
          </cell>
        </row>
        <row r="211">
          <cell r="T211" t="str">
            <v>5P2008Self</v>
          </cell>
          <cell r="U211">
            <v>23738</v>
          </cell>
        </row>
        <row r="212">
          <cell r="T212" t="str">
            <v>5P2009Fully</v>
          </cell>
          <cell r="U212">
            <v>54373</v>
          </cell>
        </row>
        <row r="213">
          <cell r="T213" t="str">
            <v>5P2009Self</v>
          </cell>
          <cell r="U213">
            <v>22186</v>
          </cell>
        </row>
        <row r="214">
          <cell r="T214" t="str">
            <v>5Q2007Fully</v>
          </cell>
          <cell r="U214">
            <v>34180</v>
          </cell>
        </row>
        <row r="215">
          <cell r="T215" t="str">
            <v>5Q2007Self</v>
          </cell>
          <cell r="U215">
            <v>16570</v>
          </cell>
        </row>
        <row r="216">
          <cell r="T216" t="str">
            <v>5Q2008Fully</v>
          </cell>
          <cell r="U216">
            <v>29754</v>
          </cell>
        </row>
        <row r="217">
          <cell r="T217" t="str">
            <v>5Q2008Self</v>
          </cell>
          <cell r="U217">
            <v>16761</v>
          </cell>
        </row>
        <row r="218">
          <cell r="T218" t="str">
            <v>5Q2009Fully</v>
          </cell>
          <cell r="U218">
            <v>26303</v>
          </cell>
        </row>
        <row r="219">
          <cell r="T219" t="str">
            <v>5Q2009Self</v>
          </cell>
          <cell r="U219">
            <v>10046</v>
          </cell>
        </row>
        <row r="220">
          <cell r="T220" t="str">
            <v>5R2007Fully</v>
          </cell>
          <cell r="U220">
            <v>22085</v>
          </cell>
        </row>
        <row r="221">
          <cell r="T221" t="str">
            <v>5R2007Self</v>
          </cell>
          <cell r="U221">
            <v>7224</v>
          </cell>
        </row>
        <row r="222">
          <cell r="T222" t="str">
            <v>5R2008Fully</v>
          </cell>
          <cell r="U222">
            <v>20492</v>
          </cell>
        </row>
        <row r="223">
          <cell r="T223" t="str">
            <v>5R2008Self</v>
          </cell>
          <cell r="U223">
            <v>9257</v>
          </cell>
        </row>
        <row r="224">
          <cell r="T224" t="str">
            <v>5R2009Fully</v>
          </cell>
          <cell r="U224">
            <v>18023</v>
          </cell>
        </row>
        <row r="225">
          <cell r="T225" t="str">
            <v>5R2009Self</v>
          </cell>
          <cell r="U225">
            <v>7564</v>
          </cell>
        </row>
        <row r="226">
          <cell r="T226" t="str">
            <v>5T2007Fully</v>
          </cell>
          <cell r="U226">
            <v>26816</v>
          </cell>
        </row>
        <row r="227">
          <cell r="T227" t="str">
            <v>5T2007Self</v>
          </cell>
          <cell r="U227">
            <v>9341</v>
          </cell>
        </row>
        <row r="228">
          <cell r="T228" t="str">
            <v>5W2007Fully</v>
          </cell>
          <cell r="U228">
            <v>1850</v>
          </cell>
        </row>
        <row r="229">
          <cell r="T229" t="str">
            <v>5W2007Self</v>
          </cell>
          <cell r="U229">
            <v>857</v>
          </cell>
        </row>
        <row r="230">
          <cell r="T230" t="str">
            <v>5W2008Fully</v>
          </cell>
          <cell r="U230">
            <v>1716</v>
          </cell>
        </row>
        <row r="231">
          <cell r="T231" t="str">
            <v>5W2008Self</v>
          </cell>
          <cell r="U231">
            <v>340</v>
          </cell>
        </row>
        <row r="232">
          <cell r="T232" t="str">
            <v>5W2009Fully</v>
          </cell>
          <cell r="U232">
            <v>1646</v>
          </cell>
        </row>
        <row r="233">
          <cell r="T233" t="str">
            <v>5W2009Self</v>
          </cell>
          <cell r="U233">
            <v>333</v>
          </cell>
        </row>
        <row r="234">
          <cell r="T234" t="str">
            <v>5X2007Fully</v>
          </cell>
          <cell r="U234">
            <v>23814</v>
          </cell>
        </row>
        <row r="235">
          <cell r="T235" t="str">
            <v>5X2007Self</v>
          </cell>
          <cell r="U235">
            <v>17195</v>
          </cell>
        </row>
        <row r="236">
          <cell r="T236" t="str">
            <v>5X2008Fully</v>
          </cell>
          <cell r="U236">
            <v>22663</v>
          </cell>
        </row>
        <row r="237">
          <cell r="T237" t="str">
            <v>5X2008Self</v>
          </cell>
          <cell r="U237">
            <v>30501</v>
          </cell>
        </row>
        <row r="238">
          <cell r="T238" t="str">
            <v>5X2009Fully</v>
          </cell>
          <cell r="U238">
            <v>21798</v>
          </cell>
        </row>
        <row r="239">
          <cell r="T239" t="str">
            <v>5X2009Self</v>
          </cell>
          <cell r="U239">
            <v>25454</v>
          </cell>
        </row>
        <row r="240">
          <cell r="T240" t="str">
            <v>692007Fully</v>
          </cell>
          <cell r="U240">
            <v>37411</v>
          </cell>
        </row>
        <row r="241">
          <cell r="T241" t="str">
            <v>692007Self</v>
          </cell>
          <cell r="U241">
            <v>22368</v>
          </cell>
        </row>
        <row r="242">
          <cell r="T242" t="str">
            <v>692008Fully</v>
          </cell>
          <cell r="U242">
            <v>23552</v>
          </cell>
        </row>
        <row r="243">
          <cell r="T243" t="str">
            <v>692008Self</v>
          </cell>
          <cell r="U243">
            <v>15855</v>
          </cell>
        </row>
        <row r="244">
          <cell r="T244" t="str">
            <v>692009Fully</v>
          </cell>
          <cell r="U244">
            <v>15276</v>
          </cell>
        </row>
        <row r="245">
          <cell r="T245" t="str">
            <v>692009Self</v>
          </cell>
          <cell r="U245">
            <v>10076</v>
          </cell>
        </row>
        <row r="246">
          <cell r="T246" t="str">
            <v>6P2007Fully</v>
          </cell>
          <cell r="U246">
            <v>28134</v>
          </cell>
        </row>
        <row r="247">
          <cell r="T247" t="str">
            <v>6P2007Self</v>
          </cell>
          <cell r="U247">
            <v>11745</v>
          </cell>
        </row>
        <row r="248">
          <cell r="T248" t="str">
            <v>6P2008Fully</v>
          </cell>
          <cell r="U248">
            <v>28322</v>
          </cell>
        </row>
        <row r="249">
          <cell r="T249" t="str">
            <v>6P2008Self</v>
          </cell>
          <cell r="U249">
            <v>11492</v>
          </cell>
        </row>
        <row r="250">
          <cell r="T250" t="str">
            <v>6P2009Fully</v>
          </cell>
          <cell r="U250">
            <v>26814</v>
          </cell>
        </row>
        <row r="251">
          <cell r="T251" t="str">
            <v>6P2009Self</v>
          </cell>
          <cell r="U251">
            <v>11443</v>
          </cell>
        </row>
        <row r="252">
          <cell r="T252" t="str">
            <v>6R2007Fully</v>
          </cell>
          <cell r="U252">
            <v>88954</v>
          </cell>
        </row>
        <row r="253">
          <cell r="T253" t="str">
            <v>6R2007Self</v>
          </cell>
          <cell r="U253">
            <v>15924</v>
          </cell>
        </row>
        <row r="254">
          <cell r="T254" t="str">
            <v>6R2008Fully</v>
          </cell>
          <cell r="U254">
            <v>69252</v>
          </cell>
        </row>
        <row r="255">
          <cell r="T255" t="str">
            <v>6R2008Self</v>
          </cell>
          <cell r="U255">
            <v>24738</v>
          </cell>
        </row>
        <row r="256">
          <cell r="T256" t="str">
            <v>6R2009Fully</v>
          </cell>
          <cell r="U256">
            <v>82839</v>
          </cell>
        </row>
        <row r="257">
          <cell r="T257" t="str">
            <v>6R2009Self</v>
          </cell>
          <cell r="U257">
            <v>25265</v>
          </cell>
        </row>
        <row r="258">
          <cell r="T258" t="str">
            <v>722007Fully</v>
          </cell>
          <cell r="U258">
            <v>26411</v>
          </cell>
        </row>
        <row r="259">
          <cell r="T259" t="str">
            <v>722007Self</v>
          </cell>
          <cell r="U259">
            <v>16454</v>
          </cell>
        </row>
        <row r="260">
          <cell r="T260" t="str">
            <v>722008Fully</v>
          </cell>
          <cell r="U260">
            <v>14255</v>
          </cell>
        </row>
        <row r="261">
          <cell r="T261" t="str">
            <v>722008Self</v>
          </cell>
          <cell r="U261">
            <v>16296</v>
          </cell>
        </row>
        <row r="262">
          <cell r="T262" t="str">
            <v>722009Fully</v>
          </cell>
          <cell r="U262">
            <v>9690</v>
          </cell>
        </row>
        <row r="263">
          <cell r="T263" t="str">
            <v>722009Self</v>
          </cell>
          <cell r="U263">
            <v>11992</v>
          </cell>
        </row>
        <row r="264">
          <cell r="T264" t="str">
            <v>742007Fully</v>
          </cell>
          <cell r="U264">
            <v>20919</v>
          </cell>
        </row>
        <row r="265">
          <cell r="T265" t="str">
            <v>742007Self</v>
          </cell>
          <cell r="U265">
            <v>6586</v>
          </cell>
        </row>
        <row r="266">
          <cell r="T266" t="str">
            <v>742008Fully</v>
          </cell>
          <cell r="U266">
            <v>20371</v>
          </cell>
        </row>
        <row r="267">
          <cell r="T267" t="str">
            <v>742008Self</v>
          </cell>
          <cell r="U267">
            <v>4435</v>
          </cell>
        </row>
        <row r="268">
          <cell r="T268" t="str">
            <v>742009Fully</v>
          </cell>
          <cell r="U268">
            <v>17064</v>
          </cell>
        </row>
        <row r="269">
          <cell r="T269" t="str">
            <v>742009Self</v>
          </cell>
          <cell r="U269">
            <v>5909</v>
          </cell>
        </row>
        <row r="270">
          <cell r="T270" t="str">
            <v>7B2007Fully</v>
          </cell>
          <cell r="U270">
            <v>34273</v>
          </cell>
        </row>
        <row r="271">
          <cell r="T271" t="str">
            <v>7B2007Self</v>
          </cell>
          <cell r="U271">
            <v>7035</v>
          </cell>
        </row>
        <row r="272">
          <cell r="T272" t="str">
            <v>7B2008Fully</v>
          </cell>
          <cell r="U272">
            <v>27737</v>
          </cell>
        </row>
        <row r="273">
          <cell r="T273" t="str">
            <v>7B2008Self</v>
          </cell>
          <cell r="U273">
            <v>7229</v>
          </cell>
        </row>
        <row r="274">
          <cell r="T274" t="str">
            <v>7B2009Fully</v>
          </cell>
          <cell r="U274">
            <v>25559</v>
          </cell>
        </row>
        <row r="275">
          <cell r="T275" t="str">
            <v>7B2009Self</v>
          </cell>
          <cell r="U275">
            <v>5806</v>
          </cell>
        </row>
        <row r="276">
          <cell r="T276" t="str">
            <v>7L2007Fully</v>
          </cell>
          <cell r="U276">
            <v>1462</v>
          </cell>
        </row>
        <row r="277">
          <cell r="T277" t="str">
            <v>7L2007Self</v>
          </cell>
          <cell r="U277">
            <v>588</v>
          </cell>
        </row>
        <row r="278">
          <cell r="T278" t="str">
            <v>7L2008Fully</v>
          </cell>
          <cell r="U278">
            <v>1342</v>
          </cell>
        </row>
        <row r="279">
          <cell r="T279" t="str">
            <v>7L2008Self</v>
          </cell>
          <cell r="U279">
            <v>798</v>
          </cell>
        </row>
        <row r="280">
          <cell r="T280" t="str">
            <v>7L2009Fully</v>
          </cell>
          <cell r="U280">
            <v>1294</v>
          </cell>
        </row>
        <row r="281">
          <cell r="T281" t="str">
            <v>7L2009Self</v>
          </cell>
          <cell r="U281">
            <v>930</v>
          </cell>
        </row>
        <row r="282">
          <cell r="T282" t="str">
            <v>7Q2007Fully</v>
          </cell>
          <cell r="U282">
            <v>33288</v>
          </cell>
        </row>
        <row r="283">
          <cell r="T283" t="str">
            <v>7Q2007Self</v>
          </cell>
          <cell r="U283">
            <v>9785</v>
          </cell>
        </row>
        <row r="284">
          <cell r="T284" t="str">
            <v>7Q2008Fully</v>
          </cell>
          <cell r="U284">
            <v>31819</v>
          </cell>
        </row>
        <row r="285">
          <cell r="T285" t="str">
            <v>7Q2008Self</v>
          </cell>
          <cell r="U285">
            <v>11014</v>
          </cell>
        </row>
        <row r="286">
          <cell r="T286" t="str">
            <v>7Q2009Fully</v>
          </cell>
          <cell r="U286">
            <v>30124</v>
          </cell>
        </row>
        <row r="287">
          <cell r="T287" t="str">
            <v>7Q2009Self</v>
          </cell>
          <cell r="U287">
            <v>11987</v>
          </cell>
        </row>
        <row r="288">
          <cell r="T288" t="str">
            <v>7R2007Fully</v>
          </cell>
          <cell r="U288">
            <v>15360</v>
          </cell>
        </row>
        <row r="289">
          <cell r="T289" t="str">
            <v>7R2007Self</v>
          </cell>
          <cell r="U289">
            <v>7330</v>
          </cell>
        </row>
        <row r="290">
          <cell r="T290" t="str">
            <v>7R2008Fully</v>
          </cell>
          <cell r="U290">
            <v>21720</v>
          </cell>
        </row>
        <row r="291">
          <cell r="T291" t="str">
            <v>7R2008Self</v>
          </cell>
          <cell r="U291">
            <v>12768</v>
          </cell>
        </row>
        <row r="292">
          <cell r="T292" t="str">
            <v>7R2009Fully</v>
          </cell>
          <cell r="U292">
            <v>21262</v>
          </cell>
        </row>
        <row r="293">
          <cell r="T293" t="str">
            <v>7R2009Self</v>
          </cell>
          <cell r="U293">
            <v>11368</v>
          </cell>
        </row>
        <row r="294">
          <cell r="T294" t="str">
            <v>7T2007Fully</v>
          </cell>
          <cell r="U294">
            <v>73554</v>
          </cell>
        </row>
        <row r="295">
          <cell r="T295" t="str">
            <v>7T2007Self</v>
          </cell>
          <cell r="U295">
            <v>36124</v>
          </cell>
        </row>
        <row r="296">
          <cell r="T296" t="str">
            <v>7T2008Fully</v>
          </cell>
          <cell r="U296">
            <v>60684</v>
          </cell>
        </row>
        <row r="297">
          <cell r="T297" t="str">
            <v>7T2008Self</v>
          </cell>
          <cell r="U297">
            <v>38997</v>
          </cell>
        </row>
        <row r="298">
          <cell r="T298" t="str">
            <v>7T2009Fully</v>
          </cell>
          <cell r="U298">
            <v>55596</v>
          </cell>
        </row>
        <row r="299">
          <cell r="T299" t="str">
            <v>7T2009Self</v>
          </cell>
          <cell r="U299">
            <v>37652</v>
          </cell>
        </row>
        <row r="300">
          <cell r="T300" t="str">
            <v>7X2007Fully</v>
          </cell>
          <cell r="U300">
            <v>42963</v>
          </cell>
        </row>
        <row r="301">
          <cell r="T301" t="str">
            <v>7X2007Self</v>
          </cell>
          <cell r="U301">
            <v>18733</v>
          </cell>
        </row>
        <row r="302">
          <cell r="T302" t="str">
            <v>7X2008Fully</v>
          </cell>
          <cell r="U302">
            <v>39873</v>
          </cell>
        </row>
        <row r="303">
          <cell r="T303" t="str">
            <v>7X2008Self</v>
          </cell>
          <cell r="U303">
            <v>21295</v>
          </cell>
        </row>
        <row r="304">
          <cell r="T304" t="str">
            <v>7X2009Fully</v>
          </cell>
          <cell r="U304">
            <v>35786</v>
          </cell>
        </row>
        <row r="305">
          <cell r="T305" t="str">
            <v>7X2009Self</v>
          </cell>
          <cell r="U305">
            <v>21128</v>
          </cell>
        </row>
        <row r="306">
          <cell r="T306" t="str">
            <v>822007Fully</v>
          </cell>
          <cell r="U306">
            <v>147612</v>
          </cell>
        </row>
        <row r="307">
          <cell r="T307" t="str">
            <v>822007Self</v>
          </cell>
          <cell r="U307">
            <v>114990</v>
          </cell>
        </row>
        <row r="308">
          <cell r="T308" t="str">
            <v>822008Fully</v>
          </cell>
          <cell r="U308">
            <v>124049</v>
          </cell>
        </row>
        <row r="309">
          <cell r="T309" t="str">
            <v>822008Self</v>
          </cell>
          <cell r="U309">
            <v>117097</v>
          </cell>
        </row>
        <row r="310">
          <cell r="T310" t="str">
            <v>822009Fully</v>
          </cell>
          <cell r="U310">
            <v>112705</v>
          </cell>
        </row>
        <row r="311">
          <cell r="T311" t="str">
            <v>822009Self</v>
          </cell>
          <cell r="U311">
            <v>101203</v>
          </cell>
        </row>
        <row r="312">
          <cell r="T312" t="str">
            <v>842007Fully</v>
          </cell>
          <cell r="U312">
            <v>4</v>
          </cell>
        </row>
        <row r="313">
          <cell r="T313" t="str">
            <v>842007Self</v>
          </cell>
          <cell r="U313">
            <v>0</v>
          </cell>
        </row>
        <row r="314">
          <cell r="T314" t="str">
            <v>842008Fully</v>
          </cell>
          <cell r="U314">
            <v>15</v>
          </cell>
        </row>
        <row r="315">
          <cell r="T315" t="str">
            <v>842008Self</v>
          </cell>
          <cell r="U315">
            <v>3</v>
          </cell>
        </row>
        <row r="316">
          <cell r="T316" t="str">
            <v>842009Fully</v>
          </cell>
          <cell r="U316">
            <v>69</v>
          </cell>
        </row>
        <row r="317">
          <cell r="T317" t="str">
            <v>842009Self</v>
          </cell>
          <cell r="U317">
            <v>0</v>
          </cell>
        </row>
        <row r="318">
          <cell r="T318" t="str">
            <v>872007Fully</v>
          </cell>
          <cell r="U318">
            <v>76538</v>
          </cell>
        </row>
        <row r="319">
          <cell r="T319" t="str">
            <v>872007Self</v>
          </cell>
          <cell r="U319">
            <v>5458</v>
          </cell>
        </row>
        <row r="320">
          <cell r="T320" t="str">
            <v>872008Fully</v>
          </cell>
          <cell r="U320">
            <v>70158</v>
          </cell>
        </row>
        <row r="321">
          <cell r="T321" t="str">
            <v>872008Self</v>
          </cell>
          <cell r="U321">
            <v>6178</v>
          </cell>
        </row>
        <row r="322">
          <cell r="T322" t="str">
            <v>872009Fully</v>
          </cell>
          <cell r="U322">
            <v>83731</v>
          </cell>
        </row>
        <row r="323">
          <cell r="T323" t="str">
            <v>872009Self</v>
          </cell>
          <cell r="U323">
            <v>5002</v>
          </cell>
        </row>
        <row r="324">
          <cell r="T324" t="str">
            <v>8E2007Fully</v>
          </cell>
          <cell r="U324">
            <v>8033</v>
          </cell>
        </row>
        <row r="325">
          <cell r="T325" t="str">
            <v>8E2007Self</v>
          </cell>
          <cell r="U325">
            <v>4022</v>
          </cell>
        </row>
        <row r="326">
          <cell r="T326" t="str">
            <v>8E2008Fully</v>
          </cell>
          <cell r="U326">
            <v>6188</v>
          </cell>
        </row>
        <row r="327">
          <cell r="T327" t="str">
            <v>8E2008Self</v>
          </cell>
          <cell r="U327">
            <v>3491</v>
          </cell>
        </row>
        <row r="328">
          <cell r="T328" t="str">
            <v>8E2009Fully</v>
          </cell>
          <cell r="U328">
            <v>3988</v>
          </cell>
        </row>
        <row r="329">
          <cell r="T329" t="str">
            <v>8E2009Self</v>
          </cell>
          <cell r="U329">
            <v>2173</v>
          </cell>
        </row>
        <row r="330">
          <cell r="T330" t="str">
            <v>8G2007Fully</v>
          </cell>
          <cell r="U330">
            <v>52910</v>
          </cell>
        </row>
        <row r="331">
          <cell r="T331" t="str">
            <v>8G2007Self</v>
          </cell>
          <cell r="U331">
            <v>23601</v>
          </cell>
        </row>
        <row r="332">
          <cell r="T332" t="str">
            <v>8G2008Fully</v>
          </cell>
          <cell r="U332">
            <v>49197</v>
          </cell>
        </row>
        <row r="333">
          <cell r="T333" t="str">
            <v>8G2008Self</v>
          </cell>
          <cell r="U333">
            <v>26050</v>
          </cell>
        </row>
        <row r="334">
          <cell r="T334" t="str">
            <v>8G2009Fully</v>
          </cell>
          <cell r="U334">
            <v>42366</v>
          </cell>
        </row>
        <row r="335">
          <cell r="T335" t="str">
            <v>8G2009Self</v>
          </cell>
          <cell r="U335">
            <v>24667</v>
          </cell>
        </row>
        <row r="336">
          <cell r="T336" t="str">
            <v>8J2007Fully</v>
          </cell>
          <cell r="U336">
            <v>10309</v>
          </cell>
        </row>
        <row r="337">
          <cell r="T337" t="str">
            <v>8J2007Self</v>
          </cell>
          <cell r="U337">
            <v>1231</v>
          </cell>
        </row>
        <row r="338">
          <cell r="T338" t="str">
            <v>8J2008Fully</v>
          </cell>
          <cell r="U338">
            <v>5616</v>
          </cell>
        </row>
        <row r="339">
          <cell r="T339" t="str">
            <v>8J2008Self</v>
          </cell>
          <cell r="U339">
            <v>1249</v>
          </cell>
        </row>
        <row r="340">
          <cell r="T340" t="str">
            <v>8J2009Fully</v>
          </cell>
          <cell r="U340">
            <v>8959</v>
          </cell>
        </row>
        <row r="341">
          <cell r="T341" t="str">
            <v>8J2009Self</v>
          </cell>
          <cell r="U341">
            <v>1049</v>
          </cell>
        </row>
        <row r="342">
          <cell r="T342" t="str">
            <v>8S2007Fully</v>
          </cell>
          <cell r="U342">
            <v>18669</v>
          </cell>
        </row>
        <row r="343">
          <cell r="T343" t="str">
            <v>8S2007Self</v>
          </cell>
          <cell r="U343">
            <v>11462</v>
          </cell>
        </row>
        <row r="344">
          <cell r="T344" t="str">
            <v>8S2008Fully</v>
          </cell>
          <cell r="U344">
            <v>15470</v>
          </cell>
        </row>
        <row r="345">
          <cell r="T345" t="str">
            <v>8S2008Self</v>
          </cell>
          <cell r="U345">
            <v>11336</v>
          </cell>
        </row>
        <row r="346">
          <cell r="T346" t="str">
            <v>8S2009Fully</v>
          </cell>
          <cell r="U346">
            <v>12398</v>
          </cell>
        </row>
        <row r="347">
          <cell r="T347" t="str">
            <v>8S2009Self</v>
          </cell>
          <cell r="U347">
            <v>7891</v>
          </cell>
        </row>
        <row r="348">
          <cell r="T348" t="str">
            <v>8W2007Fully</v>
          </cell>
          <cell r="U348">
            <v>48558</v>
          </cell>
        </row>
        <row r="349">
          <cell r="T349" t="str">
            <v>8W2007Self</v>
          </cell>
          <cell r="U349">
            <v>14332</v>
          </cell>
        </row>
        <row r="350">
          <cell r="T350" t="str">
            <v>8W2008Fully</v>
          </cell>
          <cell r="U350">
            <v>59315</v>
          </cell>
        </row>
        <row r="351">
          <cell r="T351" t="str">
            <v>8W2008Self</v>
          </cell>
          <cell r="U351">
            <v>24121</v>
          </cell>
        </row>
        <row r="352">
          <cell r="T352" t="str">
            <v>8W2009Fully</v>
          </cell>
          <cell r="U352">
            <v>50041</v>
          </cell>
        </row>
        <row r="353">
          <cell r="T353" t="str">
            <v>8W2009Self</v>
          </cell>
          <cell r="U353">
            <v>21165</v>
          </cell>
        </row>
        <row r="354">
          <cell r="T354" t="str">
            <v>8Y2007Fully</v>
          </cell>
          <cell r="U354">
            <v>4937</v>
          </cell>
        </row>
        <row r="355">
          <cell r="T355" t="str">
            <v>8Y2007Self</v>
          </cell>
          <cell r="U355">
            <v>1542</v>
          </cell>
        </row>
        <row r="356">
          <cell r="T356" t="str">
            <v>8Y2008Fully</v>
          </cell>
          <cell r="U356">
            <v>4821</v>
          </cell>
        </row>
        <row r="357">
          <cell r="T357" t="str">
            <v>8Y2008Self</v>
          </cell>
          <cell r="U357">
            <v>2306</v>
          </cell>
        </row>
        <row r="358">
          <cell r="T358" t="str">
            <v>8Y2009Fully</v>
          </cell>
          <cell r="U358">
            <v>1563</v>
          </cell>
        </row>
        <row r="359">
          <cell r="T359" t="str">
            <v>8Y2009Self</v>
          </cell>
          <cell r="U359">
            <v>619</v>
          </cell>
        </row>
        <row r="360">
          <cell r="T360" t="str">
            <v>8Z2007Fully</v>
          </cell>
          <cell r="U360">
            <v>5259</v>
          </cell>
        </row>
        <row r="361">
          <cell r="T361" t="str">
            <v>8Z2007Self</v>
          </cell>
          <cell r="U361">
            <v>354</v>
          </cell>
        </row>
        <row r="362">
          <cell r="T362" t="str">
            <v>8Z2008Fully</v>
          </cell>
          <cell r="U362">
            <v>65</v>
          </cell>
        </row>
        <row r="363">
          <cell r="T363" t="str">
            <v>8Z2008Self</v>
          </cell>
          <cell r="U363">
            <v>12</v>
          </cell>
        </row>
        <row r="364">
          <cell r="T364" t="str">
            <v>8Z2009Fully</v>
          </cell>
          <cell r="U364">
            <v>78</v>
          </cell>
        </row>
        <row r="365">
          <cell r="T365" t="str">
            <v>8Z2009Self</v>
          </cell>
          <cell r="U365">
            <v>4</v>
          </cell>
        </row>
        <row r="366">
          <cell r="T366" t="str">
            <v>902007Fully</v>
          </cell>
          <cell r="U366">
            <v>83594</v>
          </cell>
        </row>
        <row r="367">
          <cell r="T367" t="str">
            <v>902007Self</v>
          </cell>
          <cell r="U367">
            <v>17716</v>
          </cell>
        </row>
        <row r="368">
          <cell r="T368" t="str">
            <v>902008Fully</v>
          </cell>
          <cell r="U368">
            <v>91466</v>
          </cell>
        </row>
        <row r="369">
          <cell r="T369" t="str">
            <v>902008Self</v>
          </cell>
          <cell r="U369">
            <v>35765</v>
          </cell>
        </row>
        <row r="370">
          <cell r="T370" t="str">
            <v>902009Fully</v>
          </cell>
          <cell r="U370">
            <v>85846</v>
          </cell>
        </row>
        <row r="371">
          <cell r="T371" t="str">
            <v>902009Self</v>
          </cell>
          <cell r="U371">
            <v>33747</v>
          </cell>
        </row>
        <row r="372">
          <cell r="T372" t="str">
            <v>952007Fully</v>
          </cell>
          <cell r="U372">
            <v>13125</v>
          </cell>
        </row>
        <row r="373">
          <cell r="T373" t="str">
            <v>952007Self</v>
          </cell>
          <cell r="U373">
            <v>415</v>
          </cell>
        </row>
        <row r="374">
          <cell r="T374" t="str">
            <v>952008Fully</v>
          </cell>
          <cell r="U374">
            <v>11377</v>
          </cell>
        </row>
        <row r="375">
          <cell r="T375" t="str">
            <v>952008Self</v>
          </cell>
          <cell r="U375">
            <v>925</v>
          </cell>
        </row>
        <row r="376">
          <cell r="T376" t="str">
            <v>952009Fully</v>
          </cell>
          <cell r="U376">
            <v>12834</v>
          </cell>
        </row>
        <row r="377">
          <cell r="T377" t="str">
            <v>952009Self</v>
          </cell>
          <cell r="U377">
            <v>310</v>
          </cell>
        </row>
        <row r="378">
          <cell r="T378" t="str">
            <v>9A2007Fully</v>
          </cell>
          <cell r="U378">
            <v>24359</v>
          </cell>
        </row>
        <row r="379">
          <cell r="T379" t="str">
            <v>9A2007Self</v>
          </cell>
          <cell r="U379">
            <v>2998</v>
          </cell>
        </row>
        <row r="380">
          <cell r="T380" t="str">
            <v>9A2008Fully</v>
          </cell>
          <cell r="U380">
            <v>24156</v>
          </cell>
        </row>
        <row r="381">
          <cell r="T381" t="str">
            <v>9A2008Self</v>
          </cell>
          <cell r="U381">
            <v>5212</v>
          </cell>
        </row>
        <row r="382">
          <cell r="T382" t="str">
            <v>9A2009Fully</v>
          </cell>
          <cell r="U382">
            <v>24643</v>
          </cell>
        </row>
        <row r="383">
          <cell r="T383" t="str">
            <v>9A2009Self</v>
          </cell>
          <cell r="U383">
            <v>5408</v>
          </cell>
        </row>
        <row r="384">
          <cell r="T384" t="str">
            <v>9C2007Fully</v>
          </cell>
          <cell r="U384">
            <v>12593</v>
          </cell>
        </row>
        <row r="385">
          <cell r="T385" t="str">
            <v>9C2007Self</v>
          </cell>
          <cell r="U385">
            <v>1460</v>
          </cell>
        </row>
        <row r="386">
          <cell r="T386" t="str">
            <v>9C2008Fully</v>
          </cell>
          <cell r="U386">
            <v>10546</v>
          </cell>
        </row>
        <row r="387">
          <cell r="T387" t="str">
            <v>9C2008Self</v>
          </cell>
          <cell r="U387">
            <v>2141</v>
          </cell>
        </row>
        <row r="388">
          <cell r="T388" t="str">
            <v>9C2009Fully</v>
          </cell>
          <cell r="U388">
            <v>9799</v>
          </cell>
        </row>
        <row r="389">
          <cell r="T389" t="str">
            <v>9C2009Self</v>
          </cell>
          <cell r="U389">
            <v>2058</v>
          </cell>
        </row>
        <row r="390">
          <cell r="T390" t="str">
            <v>9D2007Fully</v>
          </cell>
          <cell r="U390">
            <v>17404</v>
          </cell>
        </row>
        <row r="391">
          <cell r="T391" t="str">
            <v>9D2007Self</v>
          </cell>
          <cell r="U391">
            <v>2344</v>
          </cell>
        </row>
        <row r="392">
          <cell r="T392" t="str">
            <v>9D2008Fully</v>
          </cell>
          <cell r="U392">
            <v>16798</v>
          </cell>
        </row>
        <row r="393">
          <cell r="T393" t="str">
            <v>9D2008Self</v>
          </cell>
          <cell r="U393">
            <v>2614</v>
          </cell>
        </row>
        <row r="394">
          <cell r="T394" t="str">
            <v>9D2009Fully</v>
          </cell>
          <cell r="U394">
            <v>17110</v>
          </cell>
        </row>
        <row r="395">
          <cell r="T395" t="str">
            <v>9D2009Self</v>
          </cell>
          <cell r="U395">
            <v>2487</v>
          </cell>
        </row>
        <row r="396">
          <cell r="T396" t="str">
            <v>9E2007Fully</v>
          </cell>
          <cell r="U396">
            <v>62611</v>
          </cell>
        </row>
        <row r="397">
          <cell r="T397" t="str">
            <v>9E2007Self</v>
          </cell>
          <cell r="U397">
            <v>10019</v>
          </cell>
        </row>
        <row r="398">
          <cell r="T398" t="str">
            <v>9E2008Fully</v>
          </cell>
          <cell r="U398">
            <v>63682</v>
          </cell>
        </row>
        <row r="399">
          <cell r="T399" t="str">
            <v>9E2008Self</v>
          </cell>
          <cell r="U399">
            <v>20282</v>
          </cell>
        </row>
        <row r="400">
          <cell r="T400" t="str">
            <v>9E2009Fully</v>
          </cell>
          <cell r="U400">
            <v>66174</v>
          </cell>
        </row>
        <row r="401">
          <cell r="T401" t="str">
            <v>9E2009Self</v>
          </cell>
          <cell r="U401">
            <v>20594</v>
          </cell>
        </row>
        <row r="402">
          <cell r="T402" t="str">
            <v>9F2007Fully</v>
          </cell>
          <cell r="U402">
            <v>40025</v>
          </cell>
        </row>
        <row r="403">
          <cell r="T403" t="str">
            <v>9F2007Self</v>
          </cell>
          <cell r="U403">
            <v>5909</v>
          </cell>
        </row>
        <row r="404">
          <cell r="T404" t="str">
            <v>9F2008Fully</v>
          </cell>
          <cell r="U404">
            <v>16882</v>
          </cell>
        </row>
        <row r="405">
          <cell r="T405" t="str">
            <v>9F2008Self</v>
          </cell>
          <cell r="U405">
            <v>5117</v>
          </cell>
        </row>
        <row r="406">
          <cell r="T406" t="str">
            <v>9G2007Fully</v>
          </cell>
          <cell r="U406">
            <v>6102</v>
          </cell>
        </row>
        <row r="407">
          <cell r="T407" t="str">
            <v>9G2007Self</v>
          </cell>
          <cell r="U407">
            <v>694</v>
          </cell>
        </row>
        <row r="408">
          <cell r="T408" t="str">
            <v>9G2008Fully</v>
          </cell>
          <cell r="U408">
            <v>4482</v>
          </cell>
        </row>
        <row r="409">
          <cell r="T409" t="str">
            <v>9G2008Self</v>
          </cell>
          <cell r="U409">
            <v>914</v>
          </cell>
        </row>
        <row r="410">
          <cell r="T410" t="str">
            <v>9G2009Fully</v>
          </cell>
          <cell r="U410">
            <v>4430</v>
          </cell>
        </row>
        <row r="411">
          <cell r="T411" t="str">
            <v>9G2009Self</v>
          </cell>
          <cell r="U411">
            <v>909</v>
          </cell>
        </row>
        <row r="412">
          <cell r="T412" t="str">
            <v>9H2007Fully</v>
          </cell>
          <cell r="U412">
            <v>2681</v>
          </cell>
        </row>
        <row r="413">
          <cell r="T413" t="str">
            <v>9H2007Self</v>
          </cell>
          <cell r="U413">
            <v>1268</v>
          </cell>
        </row>
        <row r="414">
          <cell r="T414" t="str">
            <v>9H2008Fully</v>
          </cell>
          <cell r="U414">
            <v>2426</v>
          </cell>
        </row>
        <row r="415">
          <cell r="T415" t="str">
            <v>9H2008Self</v>
          </cell>
          <cell r="U415">
            <v>1268</v>
          </cell>
        </row>
        <row r="416">
          <cell r="T416" t="str">
            <v>9H2009Fully</v>
          </cell>
          <cell r="U416">
            <v>4868</v>
          </cell>
        </row>
        <row r="417">
          <cell r="T417" t="str">
            <v>9H2009Self</v>
          </cell>
          <cell r="U417">
            <v>1818</v>
          </cell>
        </row>
        <row r="418">
          <cell r="T418" t="str">
            <v>9N2007Fully</v>
          </cell>
          <cell r="U418">
            <v>9238</v>
          </cell>
        </row>
        <row r="419">
          <cell r="T419" t="str">
            <v>9N2007Self</v>
          </cell>
          <cell r="U419">
            <v>2358</v>
          </cell>
        </row>
        <row r="420">
          <cell r="T420" t="str">
            <v>9N2008Fully</v>
          </cell>
          <cell r="U420">
            <v>12201</v>
          </cell>
        </row>
        <row r="421">
          <cell r="T421" t="str">
            <v>9N2008Self</v>
          </cell>
          <cell r="U421">
            <v>5584</v>
          </cell>
        </row>
        <row r="422">
          <cell r="T422" t="str">
            <v>9N2009Fully</v>
          </cell>
          <cell r="U422">
            <v>14045</v>
          </cell>
        </row>
        <row r="423">
          <cell r="T423" t="str">
            <v>9N2009Self</v>
          </cell>
          <cell r="U423">
            <v>5850</v>
          </cell>
        </row>
        <row r="424">
          <cell r="T424" t="str">
            <v>9P2007Fully</v>
          </cell>
          <cell r="U424">
            <v>29192</v>
          </cell>
        </row>
        <row r="425">
          <cell r="T425" t="str">
            <v>9P2007Self</v>
          </cell>
          <cell r="U425">
            <v>20408</v>
          </cell>
        </row>
        <row r="426">
          <cell r="T426" t="str">
            <v>9P2008Fully</v>
          </cell>
          <cell r="U426">
            <v>25930</v>
          </cell>
        </row>
        <row r="427">
          <cell r="T427" t="str">
            <v>9P2008Self</v>
          </cell>
          <cell r="U427">
            <v>20982</v>
          </cell>
        </row>
        <row r="428">
          <cell r="T428" t="str">
            <v>9P2009Fully</v>
          </cell>
          <cell r="U428">
            <v>24748</v>
          </cell>
        </row>
        <row r="429">
          <cell r="T429" t="str">
            <v>9P2009Self</v>
          </cell>
          <cell r="U429">
            <v>19893</v>
          </cell>
        </row>
        <row r="430">
          <cell r="T430" t="str">
            <v>9Q2007Fully</v>
          </cell>
          <cell r="U430">
            <v>3521</v>
          </cell>
        </row>
        <row r="431">
          <cell r="T431" t="str">
            <v>9Q2007Self</v>
          </cell>
          <cell r="U431">
            <v>1194</v>
          </cell>
        </row>
        <row r="432">
          <cell r="T432" t="str">
            <v>9R2007Fully</v>
          </cell>
          <cell r="U432">
            <v>1243</v>
          </cell>
        </row>
        <row r="433">
          <cell r="T433" t="str">
            <v>9R2007Self</v>
          </cell>
          <cell r="U433">
            <v>104</v>
          </cell>
        </row>
        <row r="434">
          <cell r="T434" t="str">
            <v>9R2008Fully</v>
          </cell>
          <cell r="U434">
            <v>1022</v>
          </cell>
        </row>
        <row r="435">
          <cell r="T435" t="str">
            <v>9R2008Self</v>
          </cell>
          <cell r="U435">
            <v>125</v>
          </cell>
        </row>
        <row r="436">
          <cell r="T436" t="str">
            <v>9R2009Fully</v>
          </cell>
          <cell r="U436">
            <v>354</v>
          </cell>
        </row>
        <row r="437">
          <cell r="T437" t="str">
            <v>9R2009Self</v>
          </cell>
          <cell r="U437">
            <v>49</v>
          </cell>
        </row>
        <row r="438">
          <cell r="T438" t="str">
            <v>9W2007Fully</v>
          </cell>
          <cell r="U438">
            <v>176991</v>
          </cell>
        </row>
        <row r="439">
          <cell r="T439" t="str">
            <v>9W2007Self</v>
          </cell>
          <cell r="U439">
            <v>101096</v>
          </cell>
        </row>
        <row r="440">
          <cell r="T440" t="str">
            <v>9W2008Fully</v>
          </cell>
          <cell r="U440">
            <v>168144</v>
          </cell>
        </row>
        <row r="441">
          <cell r="T441" t="str">
            <v>9W2008Self</v>
          </cell>
          <cell r="U441">
            <v>120104</v>
          </cell>
        </row>
        <row r="442">
          <cell r="T442" t="str">
            <v>9W2009Fully</v>
          </cell>
          <cell r="U442">
            <v>167792</v>
          </cell>
        </row>
        <row r="443">
          <cell r="T443" t="str">
            <v>9W2009Self</v>
          </cell>
          <cell r="U443">
            <v>124722</v>
          </cell>
        </row>
        <row r="444">
          <cell r="T444" t="str">
            <v>9X2007Fully</v>
          </cell>
          <cell r="U444">
            <v>31904</v>
          </cell>
        </row>
        <row r="445">
          <cell r="T445" t="str">
            <v>9X2007Self</v>
          </cell>
          <cell r="U445">
            <v>19622</v>
          </cell>
        </row>
        <row r="446">
          <cell r="T446" t="str">
            <v>9X2008Fully</v>
          </cell>
          <cell r="U446">
            <v>28097</v>
          </cell>
        </row>
        <row r="447">
          <cell r="T447" t="str">
            <v>9X2008Self</v>
          </cell>
          <cell r="U447">
            <v>21518</v>
          </cell>
        </row>
        <row r="448">
          <cell r="T448" t="str">
            <v>9X2009Fully</v>
          </cell>
          <cell r="U448">
            <v>26846</v>
          </cell>
        </row>
        <row r="449">
          <cell r="T449" t="str">
            <v>9X2009Self</v>
          </cell>
          <cell r="U449">
            <v>22240</v>
          </cell>
        </row>
        <row r="450">
          <cell r="T450" t="str">
            <v>9Y2007Fully</v>
          </cell>
          <cell r="U450">
            <v>6275</v>
          </cell>
        </row>
        <row r="451">
          <cell r="T451" t="str">
            <v>9Y2007Self</v>
          </cell>
          <cell r="U451">
            <v>2865</v>
          </cell>
        </row>
        <row r="452">
          <cell r="T452" t="str">
            <v>9Y2008Fully</v>
          </cell>
          <cell r="U452">
            <v>5744</v>
          </cell>
        </row>
        <row r="453">
          <cell r="T453" t="str">
            <v>9Y2008Self</v>
          </cell>
          <cell r="U453">
            <v>3396</v>
          </cell>
        </row>
        <row r="454">
          <cell r="T454" t="str">
            <v>9Y2009Fully</v>
          </cell>
          <cell r="U454">
            <v>5573</v>
          </cell>
        </row>
        <row r="455">
          <cell r="T455" t="str">
            <v>9Y2009Self</v>
          </cell>
          <cell r="U455">
            <v>3393</v>
          </cell>
        </row>
        <row r="456">
          <cell r="T456" t="str">
            <v>9Z2007Fully</v>
          </cell>
          <cell r="U456">
            <v>2523</v>
          </cell>
        </row>
        <row r="457">
          <cell r="T457" t="str">
            <v>9Z2007Self</v>
          </cell>
          <cell r="U457">
            <v>1188</v>
          </cell>
        </row>
        <row r="458">
          <cell r="T458" t="str">
            <v>9Z2008Fully</v>
          </cell>
          <cell r="U458">
            <v>2166</v>
          </cell>
        </row>
        <row r="459">
          <cell r="T459" t="str">
            <v>9Z2008Self</v>
          </cell>
          <cell r="U459">
            <v>1227</v>
          </cell>
        </row>
        <row r="460">
          <cell r="T460" t="str">
            <v>9Z2009Fully</v>
          </cell>
          <cell r="U460">
            <v>1936</v>
          </cell>
        </row>
        <row r="461">
          <cell r="T461" t="str">
            <v>9Z2009Self</v>
          </cell>
          <cell r="U461">
            <v>1351</v>
          </cell>
        </row>
        <row r="462">
          <cell r="T462" t="str">
            <v>A32007Fully</v>
          </cell>
          <cell r="U462">
            <v>80663</v>
          </cell>
        </row>
        <row r="463">
          <cell r="T463" t="str">
            <v>A32007Self</v>
          </cell>
          <cell r="U463">
            <v>44057</v>
          </cell>
        </row>
        <row r="464">
          <cell r="T464" t="str">
            <v>A32008Fully</v>
          </cell>
          <cell r="U464">
            <v>76036</v>
          </cell>
        </row>
        <row r="465">
          <cell r="T465" t="str">
            <v>A32008Self</v>
          </cell>
          <cell r="U465">
            <v>44351</v>
          </cell>
        </row>
        <row r="466">
          <cell r="T466" t="str">
            <v>A32009Fully</v>
          </cell>
          <cell r="U466">
            <v>70015</v>
          </cell>
        </row>
        <row r="467">
          <cell r="T467" t="str">
            <v>A32009Self</v>
          </cell>
          <cell r="U467">
            <v>44182</v>
          </cell>
        </row>
        <row r="468">
          <cell r="T468" t="str">
            <v>A42007Fully</v>
          </cell>
          <cell r="U468">
            <v>38566</v>
          </cell>
        </row>
        <row r="469">
          <cell r="T469" t="str">
            <v>A42007Self</v>
          </cell>
          <cell r="U469">
            <v>32642</v>
          </cell>
        </row>
        <row r="470">
          <cell r="T470" t="str">
            <v>A42008Fully</v>
          </cell>
          <cell r="U470">
            <v>30719</v>
          </cell>
        </row>
        <row r="471">
          <cell r="T471" t="str">
            <v>A42008Self</v>
          </cell>
          <cell r="U471">
            <v>32775</v>
          </cell>
        </row>
        <row r="472">
          <cell r="T472" t="str">
            <v>A42009Fully</v>
          </cell>
          <cell r="U472">
            <v>27477</v>
          </cell>
        </row>
        <row r="473">
          <cell r="T473" t="str">
            <v>A42009Self</v>
          </cell>
          <cell r="U473">
            <v>32272</v>
          </cell>
        </row>
        <row r="474">
          <cell r="T474" t="str">
            <v>A92007Fully</v>
          </cell>
          <cell r="U474">
            <v>38110</v>
          </cell>
        </row>
        <row r="475">
          <cell r="T475" t="str">
            <v>A92007Self</v>
          </cell>
          <cell r="U475">
            <v>19502</v>
          </cell>
        </row>
        <row r="476">
          <cell r="T476" t="str">
            <v>A92008Fully</v>
          </cell>
          <cell r="U476">
            <v>33482</v>
          </cell>
        </row>
        <row r="477">
          <cell r="T477" t="str">
            <v>A92008Self</v>
          </cell>
          <cell r="U477">
            <v>20232</v>
          </cell>
        </row>
        <row r="478">
          <cell r="T478" t="str">
            <v>A92009Fully</v>
          </cell>
          <cell r="U478">
            <v>31160</v>
          </cell>
        </row>
        <row r="479">
          <cell r="T479" t="str">
            <v>A92009Self</v>
          </cell>
          <cell r="U479">
            <v>18477</v>
          </cell>
        </row>
        <row r="480">
          <cell r="T480" t="str">
            <v>AK2007Fully</v>
          </cell>
          <cell r="U480">
            <v>82300</v>
          </cell>
        </row>
        <row r="481">
          <cell r="T481" t="str">
            <v>AK2007Self</v>
          </cell>
          <cell r="U481">
            <v>3536</v>
          </cell>
        </row>
        <row r="482">
          <cell r="T482" t="str">
            <v>AK2008Fully</v>
          </cell>
          <cell r="U482">
            <v>75420</v>
          </cell>
        </row>
        <row r="483">
          <cell r="T483" t="str">
            <v>AK2008Self</v>
          </cell>
          <cell r="U483">
            <v>4946</v>
          </cell>
        </row>
        <row r="484">
          <cell r="T484" t="str">
            <v>AK2009Fully</v>
          </cell>
          <cell r="U484">
            <v>78297</v>
          </cell>
        </row>
        <row r="485">
          <cell r="T485" t="str">
            <v>AK2009Self</v>
          </cell>
          <cell r="U485">
            <v>1959</v>
          </cell>
        </row>
        <row r="486">
          <cell r="T486" t="str">
            <v>AO2007Fully</v>
          </cell>
          <cell r="U486">
            <v>1095</v>
          </cell>
        </row>
        <row r="487">
          <cell r="T487" t="str">
            <v>AO2007Self</v>
          </cell>
          <cell r="U487">
            <v>444</v>
          </cell>
        </row>
        <row r="488">
          <cell r="T488" t="str">
            <v>AO2008Fully</v>
          </cell>
          <cell r="U488">
            <v>1205</v>
          </cell>
        </row>
        <row r="489">
          <cell r="T489" t="str">
            <v>AO2008Self</v>
          </cell>
          <cell r="U489">
            <v>786</v>
          </cell>
        </row>
        <row r="490">
          <cell r="T490" t="str">
            <v>AO2009Fully</v>
          </cell>
          <cell r="U490">
            <v>1418</v>
          </cell>
        </row>
        <row r="491">
          <cell r="T491" t="str">
            <v>AO2009Self</v>
          </cell>
          <cell r="U491">
            <v>859</v>
          </cell>
        </row>
        <row r="492">
          <cell r="T492" t="str">
            <v>AR2007Fully</v>
          </cell>
          <cell r="U492">
            <v>86485</v>
          </cell>
        </row>
        <row r="493">
          <cell r="T493" t="str">
            <v>AR2007Self</v>
          </cell>
          <cell r="U493">
            <v>22419</v>
          </cell>
        </row>
        <row r="494">
          <cell r="T494" t="str">
            <v>AR2008Fully</v>
          </cell>
          <cell r="U494">
            <v>69101</v>
          </cell>
        </row>
        <row r="495">
          <cell r="T495" t="str">
            <v>AR2008Self</v>
          </cell>
          <cell r="U495">
            <v>25121</v>
          </cell>
        </row>
        <row r="496">
          <cell r="T496" t="str">
            <v>AR2009Fully</v>
          </cell>
          <cell r="U496">
            <v>68185</v>
          </cell>
        </row>
        <row r="497">
          <cell r="T497" t="str">
            <v>AR2009Self</v>
          </cell>
          <cell r="U497">
            <v>24036</v>
          </cell>
        </row>
        <row r="498">
          <cell r="T498" t="str">
            <v>AU2007Fully</v>
          </cell>
          <cell r="U498">
            <v>8907</v>
          </cell>
        </row>
        <row r="499">
          <cell r="T499" t="str">
            <v>AU2007Self</v>
          </cell>
          <cell r="U499">
            <v>3897</v>
          </cell>
        </row>
        <row r="500">
          <cell r="T500" t="str">
            <v>AU2008Fully</v>
          </cell>
          <cell r="U500">
            <v>12872</v>
          </cell>
        </row>
        <row r="501">
          <cell r="T501" t="str">
            <v>AU2008Self</v>
          </cell>
          <cell r="U501">
            <v>7104</v>
          </cell>
        </row>
        <row r="502">
          <cell r="T502" t="str">
            <v>AU2009Fully</v>
          </cell>
          <cell r="U502">
            <v>17667</v>
          </cell>
        </row>
        <row r="503">
          <cell r="T503" t="str">
            <v>AU2009Self</v>
          </cell>
          <cell r="U503">
            <v>10929</v>
          </cell>
        </row>
        <row r="504">
          <cell r="T504" t="str">
            <v>AY2007Fully</v>
          </cell>
          <cell r="U504">
            <v>10452</v>
          </cell>
        </row>
        <row r="505">
          <cell r="T505" t="str">
            <v>AY2007Self</v>
          </cell>
          <cell r="U505">
            <v>1576</v>
          </cell>
        </row>
        <row r="506">
          <cell r="T506" t="str">
            <v>AY2008Fully</v>
          </cell>
          <cell r="U506">
            <v>10215</v>
          </cell>
        </row>
        <row r="507">
          <cell r="T507" t="str">
            <v>AY2008Self</v>
          </cell>
          <cell r="U507">
            <v>1162</v>
          </cell>
        </row>
        <row r="508">
          <cell r="T508" t="str">
            <v>AY2009Fully</v>
          </cell>
          <cell r="U508">
            <v>9164</v>
          </cell>
        </row>
        <row r="509">
          <cell r="T509" t="str">
            <v>AY2009Self</v>
          </cell>
          <cell r="U509">
            <v>1877</v>
          </cell>
        </row>
        <row r="510">
          <cell r="T510" t="str">
            <v>B12007Fully</v>
          </cell>
          <cell r="U510">
            <v>36051</v>
          </cell>
        </row>
        <row r="511">
          <cell r="T511" t="str">
            <v>B12007Self</v>
          </cell>
          <cell r="U511">
            <v>12005</v>
          </cell>
        </row>
        <row r="512">
          <cell r="T512" t="str">
            <v>B12008Fully</v>
          </cell>
          <cell r="U512">
            <v>30148</v>
          </cell>
        </row>
        <row r="513">
          <cell r="T513" t="str">
            <v>B12008Self</v>
          </cell>
          <cell r="U513">
            <v>12603</v>
          </cell>
        </row>
        <row r="514">
          <cell r="T514" t="str">
            <v>B12009Fully</v>
          </cell>
          <cell r="U514">
            <v>29179</v>
          </cell>
        </row>
        <row r="515">
          <cell r="T515" t="str">
            <v>B12009Self</v>
          </cell>
          <cell r="U515">
            <v>12818</v>
          </cell>
        </row>
        <row r="516">
          <cell r="T516" t="str">
            <v>B22007Fully</v>
          </cell>
          <cell r="U516">
            <v>22246</v>
          </cell>
        </row>
        <row r="517">
          <cell r="T517" t="str">
            <v>B22007Self</v>
          </cell>
          <cell r="U517">
            <v>20017</v>
          </cell>
        </row>
        <row r="518">
          <cell r="T518" t="str">
            <v>B22008Fully</v>
          </cell>
          <cell r="U518">
            <v>20658</v>
          </cell>
        </row>
        <row r="519">
          <cell r="T519" t="str">
            <v>B22008Self</v>
          </cell>
          <cell r="U519">
            <v>20301</v>
          </cell>
        </row>
        <row r="520">
          <cell r="T520" t="str">
            <v>B22009Fully</v>
          </cell>
          <cell r="U520">
            <v>18502</v>
          </cell>
        </row>
        <row r="521">
          <cell r="T521" t="str">
            <v>B22009Self</v>
          </cell>
          <cell r="U521">
            <v>20782</v>
          </cell>
        </row>
        <row r="522">
          <cell r="T522" t="str">
            <v>B32007Fully</v>
          </cell>
          <cell r="U522">
            <v>30759</v>
          </cell>
        </row>
        <row r="523">
          <cell r="T523" t="str">
            <v>B32007Self</v>
          </cell>
          <cell r="U523">
            <v>20788</v>
          </cell>
        </row>
        <row r="524">
          <cell r="T524" t="str">
            <v>B32008Fully</v>
          </cell>
          <cell r="U524">
            <v>24004</v>
          </cell>
        </row>
        <row r="525">
          <cell r="T525" t="str">
            <v>B32008Self</v>
          </cell>
          <cell r="U525">
            <v>20745</v>
          </cell>
        </row>
        <row r="526">
          <cell r="T526" t="str">
            <v>B32009Fully</v>
          </cell>
          <cell r="U526">
            <v>20711</v>
          </cell>
        </row>
        <row r="527">
          <cell r="T527" t="str">
            <v>B32009Self</v>
          </cell>
          <cell r="U527">
            <v>19338</v>
          </cell>
        </row>
        <row r="528">
          <cell r="T528" t="str">
            <v>B42007Fully</v>
          </cell>
          <cell r="U528">
            <v>28438</v>
          </cell>
        </row>
        <row r="529">
          <cell r="T529" t="str">
            <v>B42007Self</v>
          </cell>
          <cell r="U529">
            <v>16422</v>
          </cell>
        </row>
        <row r="530">
          <cell r="T530" t="str">
            <v>B42008Fully</v>
          </cell>
          <cell r="U530">
            <v>23068</v>
          </cell>
        </row>
        <row r="531">
          <cell r="T531" t="str">
            <v>B42008Self</v>
          </cell>
          <cell r="U531">
            <v>17249</v>
          </cell>
        </row>
        <row r="532">
          <cell r="T532" t="str">
            <v>B42009Fully</v>
          </cell>
          <cell r="U532">
            <v>20409</v>
          </cell>
        </row>
        <row r="533">
          <cell r="T533" t="str">
            <v>B42009Self</v>
          </cell>
          <cell r="U533">
            <v>17649</v>
          </cell>
        </row>
        <row r="534">
          <cell r="T534" t="str">
            <v>B52007Fully</v>
          </cell>
          <cell r="U534">
            <v>72184</v>
          </cell>
        </row>
        <row r="535">
          <cell r="T535" t="str">
            <v>B52007Self</v>
          </cell>
          <cell r="U535">
            <v>26690</v>
          </cell>
        </row>
        <row r="536">
          <cell r="T536" t="str">
            <v>B52008Fully</v>
          </cell>
          <cell r="U536">
            <v>65943</v>
          </cell>
        </row>
        <row r="537">
          <cell r="T537" t="str">
            <v>B52008Self</v>
          </cell>
          <cell r="U537">
            <v>26037</v>
          </cell>
        </row>
        <row r="538">
          <cell r="T538" t="str">
            <v>B52009Fully</v>
          </cell>
          <cell r="U538">
            <v>61786</v>
          </cell>
        </row>
        <row r="539">
          <cell r="T539" t="str">
            <v>B52009Self</v>
          </cell>
          <cell r="U539">
            <v>26053</v>
          </cell>
        </row>
        <row r="540">
          <cell r="T540" t="str">
            <v>B62007Fully</v>
          </cell>
          <cell r="U540">
            <v>32274</v>
          </cell>
        </row>
        <row r="541">
          <cell r="T541" t="str">
            <v>B62007Self</v>
          </cell>
          <cell r="U541">
            <v>13269</v>
          </cell>
        </row>
        <row r="542">
          <cell r="T542" t="str">
            <v>B62008Fully</v>
          </cell>
          <cell r="U542">
            <v>28931</v>
          </cell>
        </row>
        <row r="543">
          <cell r="T543" t="str">
            <v>B62008Self</v>
          </cell>
          <cell r="U543">
            <v>14515</v>
          </cell>
        </row>
        <row r="544">
          <cell r="T544" t="str">
            <v>B62009Fully</v>
          </cell>
          <cell r="U544">
            <v>26600</v>
          </cell>
        </row>
        <row r="545">
          <cell r="T545" t="str">
            <v>B62009Self</v>
          </cell>
          <cell r="U545">
            <v>14340</v>
          </cell>
        </row>
        <row r="546">
          <cell r="T546" t="str">
            <v>B72007Fully</v>
          </cell>
          <cell r="U546">
            <v>25752</v>
          </cell>
        </row>
        <row r="547">
          <cell r="T547" t="str">
            <v>B72007Self</v>
          </cell>
          <cell r="U547">
            <v>14529</v>
          </cell>
        </row>
        <row r="548">
          <cell r="T548" t="str">
            <v>B72008Fully</v>
          </cell>
          <cell r="U548">
            <v>22911</v>
          </cell>
        </row>
        <row r="549">
          <cell r="T549" t="str">
            <v>B72008Self</v>
          </cell>
          <cell r="U549">
            <v>16369</v>
          </cell>
        </row>
        <row r="550">
          <cell r="T550" t="str">
            <v>B72009Fully</v>
          </cell>
          <cell r="U550">
            <v>21916</v>
          </cell>
        </row>
        <row r="551">
          <cell r="T551" t="str">
            <v>B72009Self</v>
          </cell>
          <cell r="U551">
            <v>15019</v>
          </cell>
        </row>
        <row r="552">
          <cell r="T552" t="str">
            <v>B82007Fully</v>
          </cell>
          <cell r="U552">
            <v>19289</v>
          </cell>
        </row>
        <row r="553">
          <cell r="T553" t="str">
            <v>B82007Self</v>
          </cell>
          <cell r="U553">
            <v>13485</v>
          </cell>
        </row>
        <row r="554">
          <cell r="T554" t="str">
            <v>B82008Fully</v>
          </cell>
          <cell r="U554">
            <v>17943</v>
          </cell>
        </row>
        <row r="555">
          <cell r="T555" t="str">
            <v>B82008Self</v>
          </cell>
          <cell r="U555">
            <v>14882</v>
          </cell>
        </row>
        <row r="556">
          <cell r="T556" t="str">
            <v>B82009Fully</v>
          </cell>
          <cell r="U556">
            <v>15084</v>
          </cell>
        </row>
        <row r="557">
          <cell r="T557" t="str">
            <v>B82009Self</v>
          </cell>
          <cell r="U557">
            <v>14800</v>
          </cell>
        </row>
        <row r="558">
          <cell r="T558" t="str">
            <v>B92007Fully</v>
          </cell>
          <cell r="U558">
            <v>19036</v>
          </cell>
        </row>
        <row r="559">
          <cell r="T559" t="str">
            <v>B92007Self</v>
          </cell>
          <cell r="U559">
            <v>13531</v>
          </cell>
        </row>
        <row r="560">
          <cell r="T560" t="str">
            <v>B92008Fully</v>
          </cell>
          <cell r="U560">
            <v>13423</v>
          </cell>
        </row>
        <row r="561">
          <cell r="T561" t="str">
            <v>B92008Self</v>
          </cell>
          <cell r="U561">
            <v>12786</v>
          </cell>
        </row>
        <row r="562">
          <cell r="T562" t="str">
            <v>B92009Fully</v>
          </cell>
          <cell r="U562">
            <v>11629</v>
          </cell>
        </row>
        <row r="563">
          <cell r="T563" t="str">
            <v>B92009Self</v>
          </cell>
          <cell r="U563">
            <v>12202</v>
          </cell>
        </row>
        <row r="564">
          <cell r="T564" t="str">
            <v>BK2008Fully</v>
          </cell>
          <cell r="U564">
            <v>59186</v>
          </cell>
        </row>
        <row r="565">
          <cell r="T565" t="str">
            <v>BK2008Self</v>
          </cell>
          <cell r="U565">
            <v>38105</v>
          </cell>
        </row>
        <row r="566">
          <cell r="T566" t="str">
            <v>BK2009Fully</v>
          </cell>
          <cell r="U566">
            <v>65030</v>
          </cell>
        </row>
        <row r="567">
          <cell r="T567" t="str">
            <v>BK2009Self</v>
          </cell>
          <cell r="U567">
            <v>35317</v>
          </cell>
        </row>
        <row r="568">
          <cell r="T568" t="str">
            <v>BX2007Fully</v>
          </cell>
          <cell r="U568">
            <v>53867</v>
          </cell>
        </row>
        <row r="569">
          <cell r="T569" t="str">
            <v>BX2007Self</v>
          </cell>
          <cell r="U569">
            <v>23991</v>
          </cell>
        </row>
        <row r="570">
          <cell r="T570" t="str">
            <v>BX2008Fully</v>
          </cell>
          <cell r="U570">
            <v>48984</v>
          </cell>
        </row>
        <row r="571">
          <cell r="T571" t="str">
            <v>BX2008Self</v>
          </cell>
          <cell r="U571">
            <v>26561</v>
          </cell>
        </row>
        <row r="572">
          <cell r="T572" t="str">
            <v>BX2009Fully</v>
          </cell>
          <cell r="U572">
            <v>45042</v>
          </cell>
        </row>
        <row r="573">
          <cell r="T573" t="str">
            <v>BX2009Self</v>
          </cell>
          <cell r="U573">
            <v>19932</v>
          </cell>
        </row>
        <row r="574">
          <cell r="T574" t="str">
            <v>C12007Fully</v>
          </cell>
          <cell r="U574">
            <v>72893</v>
          </cell>
        </row>
        <row r="575">
          <cell r="T575" t="str">
            <v>C12007Self</v>
          </cell>
          <cell r="U575">
            <v>42818</v>
          </cell>
        </row>
        <row r="576">
          <cell r="T576" t="str">
            <v>C12008Fully</v>
          </cell>
          <cell r="U576">
            <v>59915</v>
          </cell>
        </row>
        <row r="577">
          <cell r="T577" t="str">
            <v>C12008Self</v>
          </cell>
          <cell r="U577">
            <v>43171</v>
          </cell>
        </row>
        <row r="578">
          <cell r="T578" t="str">
            <v>C12009Fully</v>
          </cell>
          <cell r="U578">
            <v>54826</v>
          </cell>
        </row>
        <row r="579">
          <cell r="T579" t="str">
            <v>C12009Self</v>
          </cell>
          <cell r="U579">
            <v>39882</v>
          </cell>
        </row>
        <row r="580">
          <cell r="T580" t="str">
            <v>C22007Fully</v>
          </cell>
          <cell r="U580">
            <v>68359</v>
          </cell>
        </row>
        <row r="581">
          <cell r="T581" t="str">
            <v>C22007Self</v>
          </cell>
          <cell r="U581">
            <v>47982</v>
          </cell>
        </row>
        <row r="582">
          <cell r="T582" t="str">
            <v>C22008Fully</v>
          </cell>
          <cell r="U582">
            <v>60254</v>
          </cell>
        </row>
        <row r="583">
          <cell r="T583" t="str">
            <v>C22008Self</v>
          </cell>
          <cell r="U583">
            <v>48414</v>
          </cell>
        </row>
        <row r="584">
          <cell r="T584" t="str">
            <v>C22009Fully</v>
          </cell>
          <cell r="U584">
            <v>50464</v>
          </cell>
        </row>
        <row r="585">
          <cell r="T585" t="str">
            <v>C22009Self</v>
          </cell>
          <cell r="U585">
            <v>50097</v>
          </cell>
        </row>
        <row r="586">
          <cell r="T586" t="str">
            <v>C32007Fully</v>
          </cell>
          <cell r="U586">
            <v>36331</v>
          </cell>
        </row>
        <row r="587">
          <cell r="T587" t="str">
            <v>C32007Self</v>
          </cell>
          <cell r="U587">
            <v>33264</v>
          </cell>
        </row>
        <row r="588">
          <cell r="T588" t="str">
            <v>C32008Fully</v>
          </cell>
          <cell r="U588">
            <v>30753</v>
          </cell>
        </row>
        <row r="589">
          <cell r="T589" t="str">
            <v>C32008Self</v>
          </cell>
          <cell r="U589">
            <v>31687</v>
          </cell>
        </row>
        <row r="590">
          <cell r="T590" t="str">
            <v>C32009Fully</v>
          </cell>
          <cell r="U590">
            <v>26638</v>
          </cell>
        </row>
        <row r="591">
          <cell r="T591" t="str">
            <v>C32009Self</v>
          </cell>
          <cell r="U591">
            <v>31323</v>
          </cell>
        </row>
        <row r="592">
          <cell r="T592" t="str">
            <v>D12007Fully</v>
          </cell>
          <cell r="U592">
            <v>29036</v>
          </cell>
        </row>
        <row r="593">
          <cell r="T593" t="str">
            <v>D12007Self</v>
          </cell>
          <cell r="U593">
            <v>14162</v>
          </cell>
        </row>
        <row r="594">
          <cell r="T594" t="str">
            <v>D12008Fully</v>
          </cell>
          <cell r="U594">
            <v>29285</v>
          </cell>
        </row>
        <row r="595">
          <cell r="T595" t="str">
            <v>D12008Self</v>
          </cell>
          <cell r="U595">
            <v>17571</v>
          </cell>
        </row>
        <row r="596">
          <cell r="T596" t="str">
            <v>D12009Fully</v>
          </cell>
          <cell r="U596">
            <v>27919</v>
          </cell>
        </row>
        <row r="597">
          <cell r="T597" t="str">
            <v>D12009Self</v>
          </cell>
          <cell r="U597">
            <v>18579</v>
          </cell>
        </row>
        <row r="598">
          <cell r="T598" t="str">
            <v>D22007Fully</v>
          </cell>
          <cell r="U598">
            <v>5776</v>
          </cell>
        </row>
        <row r="599">
          <cell r="T599" t="str">
            <v>D22007Self</v>
          </cell>
          <cell r="U599">
            <v>912</v>
          </cell>
        </row>
        <row r="600">
          <cell r="T600" t="str">
            <v>D22008Fully</v>
          </cell>
          <cell r="U600">
            <v>4647</v>
          </cell>
        </row>
        <row r="601">
          <cell r="T601" t="str">
            <v>D22008Self</v>
          </cell>
          <cell r="U601">
            <v>1287</v>
          </cell>
        </row>
        <row r="602">
          <cell r="T602" t="str">
            <v>D22009Fully</v>
          </cell>
          <cell r="U602">
            <v>4598</v>
          </cell>
        </row>
        <row r="603">
          <cell r="T603" t="str">
            <v>D22009Self</v>
          </cell>
          <cell r="U603">
            <v>1095</v>
          </cell>
        </row>
        <row r="604">
          <cell r="T604" t="str">
            <v>D42007Fully</v>
          </cell>
          <cell r="U604">
            <v>25315</v>
          </cell>
        </row>
        <row r="605">
          <cell r="T605" t="str">
            <v>D42007Self</v>
          </cell>
          <cell r="U605">
            <v>3018</v>
          </cell>
        </row>
        <row r="606">
          <cell r="T606" t="str">
            <v>D42008Fully</v>
          </cell>
          <cell r="U606">
            <v>28772</v>
          </cell>
        </row>
        <row r="607">
          <cell r="T607" t="str">
            <v>D42008Self</v>
          </cell>
          <cell r="U607">
            <v>5025</v>
          </cell>
        </row>
        <row r="608">
          <cell r="T608" t="str">
            <v>D42009Fully</v>
          </cell>
          <cell r="U608">
            <v>31568</v>
          </cell>
        </row>
        <row r="609">
          <cell r="T609" t="str">
            <v>D42009Self</v>
          </cell>
          <cell r="U609">
            <v>6584</v>
          </cell>
        </row>
        <row r="610">
          <cell r="T610" t="str">
            <v>D52007Fully</v>
          </cell>
          <cell r="U610">
            <v>58654</v>
          </cell>
        </row>
        <row r="611">
          <cell r="T611" t="str">
            <v>D52007Self</v>
          </cell>
          <cell r="U611">
            <v>21612</v>
          </cell>
        </row>
        <row r="612">
          <cell r="T612" t="str">
            <v>D52008Fully</v>
          </cell>
          <cell r="U612">
            <v>71403</v>
          </cell>
        </row>
        <row r="613">
          <cell r="T613" t="str">
            <v>D52008Self</v>
          </cell>
          <cell r="U613">
            <v>31340</v>
          </cell>
        </row>
        <row r="614">
          <cell r="T614" t="str">
            <v>D52009Fully</v>
          </cell>
          <cell r="U614">
            <v>57869</v>
          </cell>
        </row>
        <row r="615">
          <cell r="T615" t="str">
            <v>D52009Self</v>
          </cell>
          <cell r="U615">
            <v>36649</v>
          </cell>
        </row>
        <row r="616">
          <cell r="T616" t="str">
            <v>F12007Fully</v>
          </cell>
          <cell r="U616">
            <v>32248</v>
          </cell>
        </row>
        <row r="617">
          <cell r="T617" t="str">
            <v>F12007Self</v>
          </cell>
          <cell r="U617">
            <v>7218</v>
          </cell>
        </row>
        <row r="618">
          <cell r="T618" t="str">
            <v>F12008Fully</v>
          </cell>
          <cell r="U618">
            <v>30637</v>
          </cell>
        </row>
        <row r="619">
          <cell r="T619" t="str">
            <v>F12008Self</v>
          </cell>
          <cell r="U619">
            <v>7669</v>
          </cell>
        </row>
        <row r="620">
          <cell r="T620" t="str">
            <v>F12009Fully</v>
          </cell>
          <cell r="U620">
            <v>29813</v>
          </cell>
        </row>
        <row r="621">
          <cell r="T621" t="str">
            <v>F12009Self</v>
          </cell>
          <cell r="U621">
            <v>7880</v>
          </cell>
        </row>
        <row r="622">
          <cell r="T622" t="str">
            <v>F82007Fully</v>
          </cell>
          <cell r="U622">
            <v>31821</v>
          </cell>
        </row>
        <row r="623">
          <cell r="T623" t="str">
            <v>F82007Self</v>
          </cell>
          <cell r="U623">
            <v>11951</v>
          </cell>
        </row>
        <row r="624">
          <cell r="T624" t="str">
            <v>F82008Fully</v>
          </cell>
          <cell r="U624">
            <v>36622</v>
          </cell>
        </row>
        <row r="625">
          <cell r="T625" t="str">
            <v>F82008Self</v>
          </cell>
          <cell r="U625">
            <v>21707</v>
          </cell>
        </row>
        <row r="626">
          <cell r="T626" t="str">
            <v>F82009Fully</v>
          </cell>
          <cell r="U626">
            <v>36032</v>
          </cell>
        </row>
        <row r="627">
          <cell r="T627" t="str">
            <v>F82009Self</v>
          </cell>
          <cell r="U627">
            <v>21579</v>
          </cell>
        </row>
        <row r="628">
          <cell r="T628" t="str">
            <v>GA2007Fully</v>
          </cell>
          <cell r="U628">
            <v>41319</v>
          </cell>
        </row>
        <row r="629">
          <cell r="T629" t="str">
            <v>GA2007Self</v>
          </cell>
          <cell r="U629">
            <v>29208</v>
          </cell>
        </row>
        <row r="630">
          <cell r="T630" t="str">
            <v>GA2008Fully</v>
          </cell>
          <cell r="U630">
            <v>36006</v>
          </cell>
        </row>
        <row r="631">
          <cell r="T631" t="str">
            <v>GA2008Self</v>
          </cell>
          <cell r="U631">
            <v>30256</v>
          </cell>
        </row>
        <row r="632">
          <cell r="T632" t="str">
            <v>GA2009Fully</v>
          </cell>
          <cell r="U632">
            <v>32234</v>
          </cell>
        </row>
        <row r="633">
          <cell r="T633" t="str">
            <v>GA2009Self</v>
          </cell>
          <cell r="U633">
            <v>28301</v>
          </cell>
        </row>
        <row r="634">
          <cell r="T634" t="str">
            <v>GK2007Fully</v>
          </cell>
          <cell r="U634">
            <v>23521</v>
          </cell>
        </row>
        <row r="635">
          <cell r="T635" t="str">
            <v>GK2007Self</v>
          </cell>
          <cell r="U635">
            <v>10738</v>
          </cell>
        </row>
        <row r="636">
          <cell r="T636" t="str">
            <v>GL2007Fully</v>
          </cell>
          <cell r="U636">
            <v>41280</v>
          </cell>
        </row>
        <row r="637">
          <cell r="T637" t="str">
            <v>GL2007Self</v>
          </cell>
          <cell r="U637">
            <v>8749</v>
          </cell>
        </row>
        <row r="638">
          <cell r="T638" t="str">
            <v>GL2008Fully</v>
          </cell>
          <cell r="U638">
            <v>35635</v>
          </cell>
        </row>
        <row r="639">
          <cell r="T639" t="str">
            <v>GL2008Self</v>
          </cell>
          <cell r="U639">
            <v>9433</v>
          </cell>
        </row>
        <row r="640">
          <cell r="T640" t="str">
            <v>GL2009Fully</v>
          </cell>
          <cell r="U640">
            <v>31929</v>
          </cell>
        </row>
        <row r="641">
          <cell r="T641" t="str">
            <v>GL2009Self</v>
          </cell>
          <cell r="U641">
            <v>8475</v>
          </cell>
        </row>
        <row r="642">
          <cell r="T642" t="str">
            <v>N12007Fully</v>
          </cell>
          <cell r="U642">
            <v>9229</v>
          </cell>
        </row>
        <row r="643">
          <cell r="T643" t="str">
            <v>N12007Self</v>
          </cell>
          <cell r="U643">
            <v>5338</v>
          </cell>
        </row>
        <row r="644">
          <cell r="T644" t="str">
            <v>N12008Fully</v>
          </cell>
          <cell r="U644">
            <v>7552</v>
          </cell>
        </row>
        <row r="645">
          <cell r="T645" t="str">
            <v>N12008Self</v>
          </cell>
          <cell r="U645">
            <v>5807</v>
          </cell>
        </row>
        <row r="646">
          <cell r="T646" t="str">
            <v>N12009Fully</v>
          </cell>
          <cell r="U646">
            <v>6879</v>
          </cell>
        </row>
        <row r="647">
          <cell r="T647" t="str">
            <v>N12009Self</v>
          </cell>
          <cell r="U647">
            <v>5585</v>
          </cell>
        </row>
        <row r="648">
          <cell r="T648" t="str">
            <v>N22007Fully</v>
          </cell>
          <cell r="U648">
            <v>21585</v>
          </cell>
        </row>
        <row r="649">
          <cell r="T649" t="str">
            <v>N22007Self</v>
          </cell>
          <cell r="U649">
            <v>6765</v>
          </cell>
        </row>
        <row r="650">
          <cell r="T650" t="str">
            <v>N22008Fully</v>
          </cell>
          <cell r="U650">
            <v>19624</v>
          </cell>
        </row>
        <row r="651">
          <cell r="T651" t="str">
            <v>N22008Self</v>
          </cell>
          <cell r="U651">
            <v>7629</v>
          </cell>
        </row>
        <row r="652">
          <cell r="T652" t="str">
            <v>N22009Fully</v>
          </cell>
          <cell r="U652">
            <v>16522</v>
          </cell>
        </row>
        <row r="653">
          <cell r="T653" t="str">
            <v>N22009Self</v>
          </cell>
          <cell r="U653">
            <v>6621</v>
          </cell>
        </row>
        <row r="654">
          <cell r="T654" t="str">
            <v>N42007Fully</v>
          </cell>
          <cell r="U654">
            <v>28174</v>
          </cell>
        </row>
        <row r="655">
          <cell r="T655" t="str">
            <v>N42007Self</v>
          </cell>
          <cell r="U655">
            <v>11330</v>
          </cell>
        </row>
        <row r="656">
          <cell r="T656" t="str">
            <v>N42008Fully</v>
          </cell>
          <cell r="U656">
            <v>25724</v>
          </cell>
        </row>
        <row r="657">
          <cell r="T657" t="str">
            <v>N42008Self</v>
          </cell>
          <cell r="U657">
            <v>8757</v>
          </cell>
        </row>
        <row r="658">
          <cell r="T658" t="str">
            <v>N42009Fully</v>
          </cell>
          <cell r="U658">
            <v>27470</v>
          </cell>
        </row>
        <row r="659">
          <cell r="T659" t="str">
            <v>N42009Self</v>
          </cell>
          <cell r="U659">
            <v>5915</v>
          </cell>
        </row>
        <row r="660">
          <cell r="T660" t="str">
            <v>O32007Fully</v>
          </cell>
          <cell r="U660">
            <v>52860</v>
          </cell>
        </row>
        <row r="661">
          <cell r="T661" t="str">
            <v>O32007Self</v>
          </cell>
          <cell r="U661">
            <v>9664</v>
          </cell>
        </row>
        <row r="662">
          <cell r="T662" t="str">
            <v>O32008Fully</v>
          </cell>
          <cell r="U662">
            <v>51304</v>
          </cell>
        </row>
        <row r="663">
          <cell r="T663" t="str">
            <v>O32008Self</v>
          </cell>
          <cell r="U663">
            <v>7774</v>
          </cell>
        </row>
        <row r="664">
          <cell r="T664" t="str">
            <v>O32009Fully</v>
          </cell>
          <cell r="U664">
            <v>49994</v>
          </cell>
        </row>
        <row r="665">
          <cell r="T665" t="str">
            <v>O32009Self</v>
          </cell>
          <cell r="U665">
            <v>5499</v>
          </cell>
        </row>
        <row r="666">
          <cell r="T666" t="str">
            <v>O62007Fully</v>
          </cell>
          <cell r="U666">
            <v>64382</v>
          </cell>
        </row>
        <row r="667">
          <cell r="T667" t="str">
            <v>O62007Self</v>
          </cell>
          <cell r="U667">
            <v>13202</v>
          </cell>
        </row>
        <row r="668">
          <cell r="T668" t="str">
            <v>O62008Fully</v>
          </cell>
          <cell r="U668">
            <v>47374</v>
          </cell>
        </row>
        <row r="669">
          <cell r="T669" t="str">
            <v>O62008Self</v>
          </cell>
          <cell r="U669">
            <v>19593</v>
          </cell>
        </row>
        <row r="670">
          <cell r="T670" t="str">
            <v>O62009Fully</v>
          </cell>
          <cell r="U670">
            <v>46365</v>
          </cell>
        </row>
        <row r="671">
          <cell r="T671" t="str">
            <v>O62009Self</v>
          </cell>
          <cell r="U671">
            <v>19534</v>
          </cell>
        </row>
        <row r="672">
          <cell r="T672" t="str">
            <v>O72007Fully</v>
          </cell>
          <cell r="U672">
            <v>51892</v>
          </cell>
        </row>
        <row r="673">
          <cell r="T673" t="str">
            <v>O72007Self</v>
          </cell>
          <cell r="U673">
            <v>40359</v>
          </cell>
        </row>
        <row r="674">
          <cell r="T674" t="str">
            <v>O72008Fully</v>
          </cell>
          <cell r="U674">
            <v>45189</v>
          </cell>
        </row>
        <row r="675">
          <cell r="T675" t="str">
            <v>O72008Self</v>
          </cell>
          <cell r="U675">
            <v>43247</v>
          </cell>
        </row>
        <row r="676">
          <cell r="T676" t="str">
            <v>O72009Fully</v>
          </cell>
          <cell r="U676">
            <v>43367</v>
          </cell>
        </row>
        <row r="677">
          <cell r="T677" t="str">
            <v>O72009Self</v>
          </cell>
          <cell r="U677">
            <v>40970</v>
          </cell>
        </row>
        <row r="678">
          <cell r="T678" t="str">
            <v>O82007Fully</v>
          </cell>
          <cell r="U678">
            <v>67269</v>
          </cell>
        </row>
        <row r="679">
          <cell r="T679" t="str">
            <v>O82007Self</v>
          </cell>
          <cell r="U679">
            <v>39785</v>
          </cell>
        </row>
        <row r="680">
          <cell r="T680" t="str">
            <v>O82008Fully</v>
          </cell>
          <cell r="U680">
            <v>59782</v>
          </cell>
        </row>
        <row r="681">
          <cell r="T681" t="str">
            <v>O82008Self</v>
          </cell>
          <cell r="U681">
            <v>41297</v>
          </cell>
        </row>
        <row r="682">
          <cell r="T682" t="str">
            <v>O82009Fully</v>
          </cell>
          <cell r="U682">
            <v>52134</v>
          </cell>
        </row>
        <row r="683">
          <cell r="T683" t="str">
            <v>O82009Self</v>
          </cell>
          <cell r="U683">
            <v>39794</v>
          </cell>
        </row>
        <row r="684">
          <cell r="T684" t="str">
            <v>P12007Fully</v>
          </cell>
          <cell r="U684">
            <v>54185</v>
          </cell>
        </row>
        <row r="685">
          <cell r="T685" t="str">
            <v>P12007Self</v>
          </cell>
          <cell r="U685">
            <v>38073</v>
          </cell>
        </row>
        <row r="686">
          <cell r="T686" t="str">
            <v>P12008Fully</v>
          </cell>
          <cell r="U686">
            <v>48996</v>
          </cell>
        </row>
        <row r="687">
          <cell r="T687" t="str">
            <v>P12008Self</v>
          </cell>
          <cell r="U687">
            <v>39546</v>
          </cell>
        </row>
        <row r="688">
          <cell r="T688" t="str">
            <v>P12009Fully</v>
          </cell>
          <cell r="U688">
            <v>46141</v>
          </cell>
        </row>
        <row r="689">
          <cell r="T689" t="str">
            <v>P12009Self</v>
          </cell>
          <cell r="U689">
            <v>37521</v>
          </cell>
        </row>
        <row r="690">
          <cell r="T690" t="str">
            <v>P62007Fully</v>
          </cell>
          <cell r="U690">
            <v>29849</v>
          </cell>
        </row>
        <row r="691">
          <cell r="T691" t="str">
            <v>P62007Self</v>
          </cell>
          <cell r="U691">
            <v>3955</v>
          </cell>
        </row>
        <row r="692">
          <cell r="T692" t="str">
            <v>P62008Fully</v>
          </cell>
          <cell r="U692">
            <v>26940</v>
          </cell>
        </row>
        <row r="693">
          <cell r="T693" t="str">
            <v>P62008Self</v>
          </cell>
          <cell r="U693">
            <v>6405</v>
          </cell>
        </row>
        <row r="694">
          <cell r="T694" t="str">
            <v>P62009Fully</v>
          </cell>
          <cell r="U694">
            <v>27075</v>
          </cell>
        </row>
        <row r="695">
          <cell r="T695" t="str">
            <v>P62009Self</v>
          </cell>
          <cell r="U695">
            <v>6069</v>
          </cell>
        </row>
        <row r="696">
          <cell r="T696" t="str">
            <v>Q32007Fully</v>
          </cell>
          <cell r="U696">
            <v>38464</v>
          </cell>
        </row>
        <row r="697">
          <cell r="T697" t="str">
            <v>Q32007Self</v>
          </cell>
          <cell r="U697">
            <v>1287</v>
          </cell>
        </row>
        <row r="698">
          <cell r="T698" t="str">
            <v>Q32008Fully</v>
          </cell>
          <cell r="U698">
            <v>37686</v>
          </cell>
        </row>
        <row r="699">
          <cell r="T699" t="str">
            <v>Q32008Self</v>
          </cell>
          <cell r="U699">
            <v>2318</v>
          </cell>
        </row>
        <row r="700">
          <cell r="T700" t="str">
            <v>Q32009Fully</v>
          </cell>
          <cell r="U700">
            <v>40526</v>
          </cell>
        </row>
        <row r="701">
          <cell r="T701" t="str">
            <v>Q32009Self</v>
          </cell>
          <cell r="U701">
            <v>686</v>
          </cell>
        </row>
        <row r="702">
          <cell r="T702" t="str">
            <v>R42007Fully</v>
          </cell>
          <cell r="U702">
            <v>7130</v>
          </cell>
        </row>
        <row r="703">
          <cell r="T703" t="str">
            <v>R42007Self</v>
          </cell>
          <cell r="U703">
            <v>262</v>
          </cell>
        </row>
        <row r="704">
          <cell r="T704" t="str">
            <v>R42008Fully</v>
          </cell>
          <cell r="U704">
            <v>6072</v>
          </cell>
        </row>
        <row r="705">
          <cell r="T705" t="str">
            <v>R42008Self</v>
          </cell>
          <cell r="U705">
            <v>804</v>
          </cell>
        </row>
        <row r="706">
          <cell r="T706" t="str">
            <v>R42009Fully</v>
          </cell>
          <cell r="U706">
            <v>6304</v>
          </cell>
        </row>
        <row r="707">
          <cell r="T707" t="str">
            <v>R42009Self</v>
          </cell>
          <cell r="U707">
            <v>51</v>
          </cell>
        </row>
        <row r="708">
          <cell r="T708" t="str">
            <v>R62007Fully</v>
          </cell>
          <cell r="U708">
            <v>35823</v>
          </cell>
        </row>
        <row r="709">
          <cell r="T709" t="str">
            <v>R62007Self</v>
          </cell>
          <cell r="U709">
            <v>4505</v>
          </cell>
        </row>
        <row r="710">
          <cell r="T710" t="str">
            <v>R62008Fully</v>
          </cell>
          <cell r="U710">
            <v>33911</v>
          </cell>
        </row>
        <row r="711">
          <cell r="T711" t="str">
            <v>R62008Self</v>
          </cell>
          <cell r="U711">
            <v>5701</v>
          </cell>
        </row>
        <row r="712">
          <cell r="T712" t="str">
            <v>R62009Fully</v>
          </cell>
          <cell r="U712">
            <v>36091</v>
          </cell>
        </row>
        <row r="713">
          <cell r="T713" t="str">
            <v>R62009Self</v>
          </cell>
          <cell r="U713">
            <v>4975</v>
          </cell>
        </row>
        <row r="714">
          <cell r="T714" t="str">
            <v>S12007Fully</v>
          </cell>
          <cell r="U714">
            <v>14810</v>
          </cell>
        </row>
        <row r="715">
          <cell r="T715" t="str">
            <v>S12007Self</v>
          </cell>
          <cell r="U715">
            <v>702</v>
          </cell>
        </row>
        <row r="716">
          <cell r="T716" t="str">
            <v>S12008Fully</v>
          </cell>
          <cell r="U716">
            <v>13942</v>
          </cell>
        </row>
        <row r="717">
          <cell r="T717" t="str">
            <v>S12008Self</v>
          </cell>
          <cell r="U717">
            <v>1088</v>
          </cell>
        </row>
        <row r="718">
          <cell r="T718" t="str">
            <v>S12009Fully</v>
          </cell>
          <cell r="U718">
            <v>15519</v>
          </cell>
        </row>
        <row r="719">
          <cell r="T719" t="str">
            <v>S12009Self</v>
          </cell>
          <cell r="U719">
            <v>305</v>
          </cell>
        </row>
        <row r="720">
          <cell r="T720" t="str">
            <v>T12007Fully</v>
          </cell>
          <cell r="U720">
            <v>6943</v>
          </cell>
        </row>
        <row r="721">
          <cell r="T721" t="str">
            <v>T12007Self</v>
          </cell>
          <cell r="U721">
            <v>1913</v>
          </cell>
        </row>
        <row r="722">
          <cell r="T722" t="str">
            <v>T12008Fully</v>
          </cell>
          <cell r="U722">
            <v>6753</v>
          </cell>
        </row>
        <row r="723">
          <cell r="T723" t="str">
            <v>T12008Self</v>
          </cell>
          <cell r="U723">
            <v>2276</v>
          </cell>
        </row>
        <row r="724">
          <cell r="T724" t="str">
            <v>T12009Fully</v>
          </cell>
          <cell r="U724">
            <v>6676</v>
          </cell>
        </row>
        <row r="725">
          <cell r="T725" t="str">
            <v>T12009Self</v>
          </cell>
          <cell r="U725">
            <v>2414</v>
          </cell>
        </row>
        <row r="726">
          <cell r="T726" t="str">
            <v>T32007Fully</v>
          </cell>
          <cell r="U726">
            <v>17744</v>
          </cell>
        </row>
        <row r="727">
          <cell r="T727" t="str">
            <v>T32007Self</v>
          </cell>
          <cell r="U727">
            <v>21319</v>
          </cell>
        </row>
        <row r="728">
          <cell r="T728" t="str">
            <v>T32008Fully</v>
          </cell>
          <cell r="U728">
            <v>16392</v>
          </cell>
        </row>
        <row r="729">
          <cell r="T729" t="str">
            <v>T32008Self</v>
          </cell>
          <cell r="U729">
            <v>23196</v>
          </cell>
        </row>
        <row r="730">
          <cell r="T730" t="str">
            <v>T32009Fully</v>
          </cell>
          <cell r="U730">
            <v>15757</v>
          </cell>
        </row>
        <row r="731">
          <cell r="T731" t="str">
            <v>T32009Self</v>
          </cell>
          <cell r="U731">
            <v>18087</v>
          </cell>
        </row>
        <row r="732">
          <cell r="T732" t="str">
            <v>T92007Fully</v>
          </cell>
          <cell r="U732">
            <v>177237</v>
          </cell>
        </row>
        <row r="733">
          <cell r="T733" t="str">
            <v>T92007Self</v>
          </cell>
          <cell r="U733">
            <v>27853</v>
          </cell>
        </row>
        <row r="734">
          <cell r="T734" t="str">
            <v>T92008Fully</v>
          </cell>
          <cell r="U734">
            <v>161535</v>
          </cell>
        </row>
        <row r="735">
          <cell r="T735" t="str">
            <v>T92008Self</v>
          </cell>
          <cell r="U735">
            <v>41550</v>
          </cell>
        </row>
        <row r="736">
          <cell r="T736" t="str">
            <v>T92009Fully</v>
          </cell>
          <cell r="U736">
            <v>169152</v>
          </cell>
        </row>
        <row r="737">
          <cell r="T737" t="str">
            <v>T92009Self</v>
          </cell>
          <cell r="U737">
            <v>38250</v>
          </cell>
        </row>
        <row r="738">
          <cell r="T738" t="str">
            <v>U12007Fully</v>
          </cell>
          <cell r="U738">
            <v>8243</v>
          </cell>
        </row>
        <row r="739">
          <cell r="T739" t="str">
            <v>U12007Self</v>
          </cell>
          <cell r="U739">
            <v>3392</v>
          </cell>
        </row>
        <row r="740">
          <cell r="T740" t="str">
            <v>U12008Fully</v>
          </cell>
          <cell r="U740">
            <v>8247</v>
          </cell>
        </row>
        <row r="741">
          <cell r="T741" t="str">
            <v>U12008Self</v>
          </cell>
          <cell r="U741">
            <v>4516</v>
          </cell>
        </row>
        <row r="742">
          <cell r="T742" t="str">
            <v>U12009Fully</v>
          </cell>
          <cell r="U742">
            <v>10110</v>
          </cell>
        </row>
        <row r="743">
          <cell r="T743" t="str">
            <v>U12009Self</v>
          </cell>
          <cell r="U743">
            <v>4463</v>
          </cell>
        </row>
        <row r="744">
          <cell r="T744" t="str">
            <v>V32007Fully</v>
          </cell>
          <cell r="U744">
            <v>88968</v>
          </cell>
        </row>
        <row r="745">
          <cell r="T745" t="str">
            <v>V32007Self</v>
          </cell>
          <cell r="U745">
            <v>38704</v>
          </cell>
        </row>
        <row r="746">
          <cell r="T746" t="str">
            <v>V32008Fully</v>
          </cell>
          <cell r="U746">
            <v>72535</v>
          </cell>
        </row>
        <row r="747">
          <cell r="T747" t="str">
            <v>V32008Self</v>
          </cell>
          <cell r="U747">
            <v>41646</v>
          </cell>
        </row>
        <row r="748">
          <cell r="T748" t="str">
            <v>V32009Fully</v>
          </cell>
          <cell r="U748">
            <v>65920</v>
          </cell>
        </row>
        <row r="749">
          <cell r="T749" t="str">
            <v>V32009Self</v>
          </cell>
          <cell r="U749">
            <v>40871</v>
          </cell>
        </row>
        <row r="750">
          <cell r="T750" t="str">
            <v>W42007Fully</v>
          </cell>
          <cell r="U750">
            <v>14469</v>
          </cell>
        </row>
        <row r="751">
          <cell r="T751" t="str">
            <v>W42007Self</v>
          </cell>
          <cell r="U751">
            <v>3310</v>
          </cell>
        </row>
        <row r="752">
          <cell r="T752" t="str">
            <v>W42008Fully</v>
          </cell>
          <cell r="U752">
            <v>14923</v>
          </cell>
        </row>
        <row r="753">
          <cell r="T753" t="str">
            <v>W42008Self</v>
          </cell>
          <cell r="U753">
            <v>3989</v>
          </cell>
        </row>
        <row r="754">
          <cell r="T754" t="str">
            <v>W42009Fully</v>
          </cell>
          <cell r="U754">
            <v>14790</v>
          </cell>
        </row>
        <row r="755">
          <cell r="T755" t="str">
            <v>W42009Self</v>
          </cell>
          <cell r="U755">
            <v>4727</v>
          </cell>
        </row>
        <row r="756">
          <cell r="T756" t="str">
            <v>W82007Fully</v>
          </cell>
          <cell r="U756">
            <v>26375</v>
          </cell>
        </row>
        <row r="757">
          <cell r="T757" t="str">
            <v>W82007Self</v>
          </cell>
          <cell r="U757">
            <v>12806</v>
          </cell>
        </row>
        <row r="758">
          <cell r="T758" t="str">
            <v>W82008Fully</v>
          </cell>
          <cell r="U758">
            <v>8980</v>
          </cell>
        </row>
        <row r="759">
          <cell r="T759" t="str">
            <v>W82008Self</v>
          </cell>
          <cell r="U759">
            <v>5873</v>
          </cell>
        </row>
        <row r="760">
          <cell r="T760" t="str">
            <v>W82009Fully</v>
          </cell>
          <cell r="U760">
            <v>4754</v>
          </cell>
        </row>
        <row r="761">
          <cell r="T761" t="str">
            <v>W82009Self</v>
          </cell>
          <cell r="U761">
            <v>3901</v>
          </cell>
        </row>
        <row r="762">
          <cell r="T762" t="str">
            <v>X72007Fully</v>
          </cell>
          <cell r="U762">
            <v>862</v>
          </cell>
        </row>
        <row r="763">
          <cell r="T763" t="str">
            <v>X72007Self</v>
          </cell>
          <cell r="U763">
            <v>311</v>
          </cell>
        </row>
        <row r="764">
          <cell r="T764" t="str">
            <v>X72008Fully</v>
          </cell>
          <cell r="U764">
            <v>1162</v>
          </cell>
        </row>
        <row r="765">
          <cell r="T765" t="str">
            <v>X72008Self</v>
          </cell>
          <cell r="U765">
            <v>939</v>
          </cell>
        </row>
        <row r="766">
          <cell r="T766" t="str">
            <v>X72009Fully</v>
          </cell>
          <cell r="U766">
            <v>1140</v>
          </cell>
        </row>
        <row r="767">
          <cell r="T767" t="str">
            <v>X72009Self</v>
          </cell>
          <cell r="U767">
            <v>792</v>
          </cell>
        </row>
        <row r="768">
          <cell r="T768" t="str">
            <v>BV2007Fully</v>
          </cell>
          <cell r="U768">
            <v>13246</v>
          </cell>
        </row>
        <row r="769">
          <cell r="T769" t="str">
            <v>BV2007Self</v>
          </cell>
          <cell r="U769">
            <v>3877</v>
          </cell>
        </row>
        <row r="770">
          <cell r="T770" t="str">
            <v>BV2008Fully</v>
          </cell>
          <cell r="U770">
            <v>12306</v>
          </cell>
        </row>
        <row r="771">
          <cell r="T771" t="str">
            <v>BV2008Self</v>
          </cell>
          <cell r="U771">
            <v>4169</v>
          </cell>
        </row>
        <row r="772">
          <cell r="T772" t="str">
            <v>BV2009Fully</v>
          </cell>
          <cell r="U772">
            <v>11305</v>
          </cell>
        </row>
        <row r="773">
          <cell r="T773" t="str">
            <v>BV2009Self</v>
          </cell>
          <cell r="U773">
            <v>3212</v>
          </cell>
        </row>
        <row r="774">
          <cell r="T774" t="str">
            <v>CD2009Fully</v>
          </cell>
          <cell r="U774">
            <v>34321</v>
          </cell>
        </row>
        <row r="775">
          <cell r="T775" t="str">
            <v>CD2009Self</v>
          </cell>
          <cell r="U775">
            <v>26628</v>
          </cell>
        </row>
        <row r="776">
          <cell r="T776" t="str">
            <v>CE2009Fully</v>
          </cell>
          <cell r="U776">
            <v>3148</v>
          </cell>
        </row>
        <row r="777">
          <cell r="T777" t="str">
            <v>CE2009Self</v>
          </cell>
          <cell r="U777">
            <v>1642</v>
          </cell>
        </row>
        <row r="778">
          <cell r="T778" t="str">
            <v>CE2009Self</v>
          </cell>
          <cell r="U778">
            <v>0</v>
          </cell>
        </row>
        <row r="779">
          <cell r="T779" t="str">
            <v>CE2009Self</v>
          </cell>
          <cell r="U779">
            <v>0</v>
          </cell>
        </row>
      </sheetData>
      <sheetData sheetId="13" refreshError="1"/>
      <sheetData sheetId="14" refreshError="1"/>
      <sheetData sheetId="15" refreshError="1"/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T Plan Info"/>
      <sheetName val="Benefit_Package_Info"/>
      <sheetName val="Change_Control"/>
      <sheetName val="Document_Guide"/>
      <sheetName val="Data_Ownership"/>
      <sheetName val="Key"/>
      <sheetName val="Temp ID List"/>
    </sheetNames>
    <sheetDataSet>
      <sheetData sheetId="0">
        <row r="1">
          <cell r="F1" t="str">
            <v>NEW MEDICAL PLAN ID</v>
          </cell>
        </row>
      </sheetData>
      <sheetData sheetId="1"/>
      <sheetData sheetId="2"/>
      <sheetData sheetId="3"/>
      <sheetData sheetId="4"/>
      <sheetData sheetId="5">
        <row r="226">
          <cell r="B226" t="str">
            <v>Embedded</v>
          </cell>
        </row>
        <row r="227">
          <cell r="B227" t="str">
            <v>Non-Embedded</v>
          </cell>
        </row>
        <row r="228">
          <cell r="B228" t="str">
            <v>NA</v>
          </cell>
        </row>
        <row r="231">
          <cell r="B231" t="str">
            <v>Embedded</v>
          </cell>
        </row>
        <row r="232">
          <cell r="B232" t="str">
            <v>Non-Embedded</v>
          </cell>
        </row>
        <row r="233">
          <cell r="B233" t="str">
            <v>NA</v>
          </cell>
        </row>
        <row r="236">
          <cell r="B236" t="str">
            <v>Embedded</v>
          </cell>
        </row>
        <row r="237">
          <cell r="B237" t="str">
            <v>Non-Embedded</v>
          </cell>
        </row>
        <row r="238">
          <cell r="B238" t="str">
            <v>NA</v>
          </cell>
        </row>
        <row r="241">
          <cell r="B241" t="str">
            <v>Embedded</v>
          </cell>
        </row>
        <row r="242">
          <cell r="B242" t="str">
            <v>Non-Embedded</v>
          </cell>
        </row>
        <row r="243">
          <cell r="B243" t="str">
            <v>NA</v>
          </cell>
        </row>
      </sheetData>
      <sheetData sheetId="6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ggregate 09"/>
      <sheetName val="09 Sum"/>
      <sheetName val="Global Risk 09"/>
      <sheetName val="Limited Risk 09"/>
      <sheetName val="Core 09"/>
      <sheetName val="FFS MA 09"/>
      <sheetName val="PSN 09"/>
      <sheetName val="PCHI 09"/>
      <sheetName val="Atrius 09"/>
      <sheetName val="FFS NH 09"/>
      <sheetName val="FFS ME 09"/>
      <sheetName val="09RROPP"/>
      <sheetName val="LabCapSavings"/>
      <sheetName val="Allocated Prem"/>
      <sheetName val="Proj MM"/>
      <sheetName val="xQual_Grant_LCU"/>
      <sheetName val="Expense"/>
      <sheetName val="PhysWH"/>
      <sheetName val="Terms09"/>
      <sheetName val="HospWH"/>
      <sheetName val="Log"/>
      <sheetName val="Crosswalk HospW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10">
          <cell r="A10" t="str">
            <v>20</v>
          </cell>
          <cell r="B10" t="str">
            <v>77</v>
          </cell>
          <cell r="C10">
            <v>0</v>
          </cell>
        </row>
        <row r="11">
          <cell r="A11" t="str">
            <v>22</v>
          </cell>
          <cell r="B11" t="str">
            <v>82</v>
          </cell>
          <cell r="C11">
            <v>0</v>
          </cell>
        </row>
        <row r="12">
          <cell r="A12" t="str">
            <v>3Y3G</v>
          </cell>
          <cell r="B12" t="str">
            <v>3G</v>
          </cell>
          <cell r="C12">
            <v>0</v>
          </cell>
        </row>
        <row r="13">
          <cell r="A13" t="str">
            <v>3Y3K</v>
          </cell>
          <cell r="B13" t="str">
            <v>3K</v>
          </cell>
          <cell r="C13">
            <v>0</v>
          </cell>
        </row>
        <row r="14">
          <cell r="A14" t="str">
            <v>40</v>
          </cell>
          <cell r="B14" t="str">
            <v>78</v>
          </cell>
          <cell r="C14">
            <v>0</v>
          </cell>
        </row>
        <row r="15">
          <cell r="A15" t="str">
            <v>46</v>
          </cell>
          <cell r="B15" t="str">
            <v>4K</v>
          </cell>
          <cell r="C15">
            <v>0</v>
          </cell>
        </row>
        <row r="16">
          <cell r="A16" t="str">
            <v>47</v>
          </cell>
          <cell r="B16" t="str">
            <v>72</v>
          </cell>
          <cell r="C16">
            <v>0</v>
          </cell>
        </row>
        <row r="17">
          <cell r="A17" t="str">
            <v>69</v>
          </cell>
          <cell r="B17" t="str">
            <v>98</v>
          </cell>
          <cell r="C17">
            <v>0</v>
          </cell>
        </row>
        <row r="18">
          <cell r="A18" t="str">
            <v>8G</v>
          </cell>
          <cell r="B18" t="str">
            <v>8G</v>
          </cell>
          <cell r="C18">
            <v>0</v>
          </cell>
        </row>
        <row r="19">
          <cell r="A19" t="str">
            <v>8G</v>
          </cell>
          <cell r="B19" t="str">
            <v>8H</v>
          </cell>
          <cell r="C19">
            <v>0</v>
          </cell>
        </row>
      </sheetData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Nationwide - Loosely Mng"/>
      <sheetName val="Nationwide - Well Mng"/>
      <sheetName val="Facility"/>
      <sheetName val="Professional Page 1"/>
      <sheetName val="Professional Page 2"/>
      <sheetName val="Other"/>
      <sheetName val="Maternity"/>
      <sheetName val="Total Page 1"/>
      <sheetName val="Total Page 2"/>
      <sheetName val="Table 1"/>
      <sheetName val="Table 2"/>
      <sheetName val="Table 3"/>
      <sheetName val="Table 4"/>
      <sheetName val="Table 5"/>
      <sheetName val="Table 6"/>
      <sheetName val="Table 7"/>
      <sheetName val="Table 8"/>
      <sheetName val="Table 9"/>
      <sheetName val="Table 10"/>
      <sheetName val="Table 11"/>
      <sheetName val="Table 12"/>
      <sheetName val="Table 13"/>
      <sheetName val="Table 14"/>
      <sheetName val="Table 15"/>
      <sheetName val="Table 16"/>
      <sheetName val="Table 17"/>
      <sheetName val="Table 18"/>
      <sheetName val="Table 19"/>
      <sheetName val="Table 20"/>
      <sheetName val="Table 21"/>
      <sheetName val="Table 22"/>
      <sheetName val="Table 23"/>
      <sheetName val="Table 24"/>
      <sheetName val="Table 25"/>
      <sheetName val="Table 26"/>
      <sheetName val="Table 27"/>
      <sheetName val="Table 28"/>
      <sheetName val="Table 29"/>
      <sheetName val="Table 30"/>
      <sheetName val="Table 31"/>
      <sheetName val="Table 32"/>
      <sheetName val="Table 33"/>
      <sheetName val="Table 34"/>
      <sheetName val="Table 35"/>
      <sheetName val="Table 36"/>
      <sheetName val="Table 37"/>
      <sheetName val="Table 38"/>
      <sheetName val="Table 39"/>
      <sheetName val="Table 40"/>
      <sheetName val="Table 41"/>
      <sheetName val="Table 42"/>
      <sheetName val="Table 43"/>
      <sheetName val="Table 44"/>
      <sheetName val="Combine"/>
      <sheetName val="Demographics"/>
      <sheetName val="Supplemental Detail"/>
    </sheetNames>
    <sheetDataSet>
      <sheetData sheetId="0" refreshError="1"/>
      <sheetData sheetId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>
        <row r="8">
          <cell r="A8" t="str">
            <v>Benefit Description</v>
          </cell>
        </row>
      </sheetData>
      <sheetData sheetId="55" refreshError="1"/>
      <sheetData sheetId="56" refreshError="1"/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Instructions"/>
      <sheetName val="ESF_base"/>
      <sheetName val="ESF_scn1"/>
      <sheetName val="ESF_scn2"/>
      <sheetName val="ESF_scn3"/>
      <sheetName val="ERN_base"/>
      <sheetName val="ERN_scn1"/>
      <sheetName val="ERN_scn2"/>
      <sheetName val="ERN_scn3"/>
      <sheetName val="CAP_base"/>
      <sheetName val="CAP_scn1"/>
      <sheetName val="CAP_scn2"/>
      <sheetName val="CAP_scn3"/>
      <sheetName val="Scn_test"/>
      <sheetName val="Comparaison_scn"/>
      <sheetName val="Validation"/>
    </sheetNames>
    <sheetDataSet>
      <sheetData sheetId="0">
        <row r="2">
          <cell r="Q2">
            <v>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enend"/>
      <sheetName val="claim"/>
      <sheetName val="cenmid"/>
      <sheetName val="code"/>
      <sheetName val="rating"/>
      <sheetName val="TermAnalysis"/>
      <sheetName val="BOC"/>
      <sheetName val="Rationale Check"/>
      <sheetName val="Data"/>
      <sheetName val="Trend"/>
      <sheetName val="RateModel Input"/>
      <sheetName val="PPP"/>
      <sheetName val="Detail"/>
      <sheetName val="Comparison"/>
      <sheetName val="Parameter"/>
      <sheetName val="Table1A"/>
      <sheetName val="Table1A(c)"/>
      <sheetName val="Table1B"/>
      <sheetName val="Table1C(HMO)"/>
      <sheetName val="Table2(HMO)"/>
      <sheetName val="Table2(PPO)"/>
      <sheetName val="Table1C(PPO)"/>
      <sheetName val="Table3(HMO)"/>
      <sheetName val="Table3(PPO)"/>
      <sheetName val="Table4"/>
      <sheetName val="Table5"/>
      <sheetName val="Table6"/>
      <sheetName val="Table7a"/>
      <sheetName val="Table7b"/>
      <sheetName val="Table8"/>
      <sheetName val="Table9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/>
      <sheetData sheetId="7"/>
      <sheetData sheetId="8"/>
      <sheetData sheetId="9" refreshError="1"/>
      <sheetData sheetId="10" refreshError="1"/>
      <sheetData sheetId="11" refreshError="1"/>
      <sheetData sheetId="12"/>
      <sheetData sheetId="13" refreshError="1"/>
      <sheetData sheetId="14" refreshError="1">
        <row r="13">
          <cell r="C13" t="str">
            <v>HMO/POS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/>
      <sheetData sheetId="27">
        <row r="12">
          <cell r="C12" t="str">
            <v>030N</v>
          </cell>
        </row>
      </sheetData>
      <sheetData sheetId="28" refreshError="1"/>
      <sheetData sheetId="29"/>
      <sheetData sheetId="30"/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enmid"/>
      <sheetName val="cenend"/>
      <sheetName val="Claim"/>
      <sheetName val="rating"/>
      <sheetName val="code"/>
      <sheetName val="NOTES"/>
      <sheetName val="Data"/>
      <sheetName val="Detail"/>
      <sheetName val="Parameter"/>
      <sheetName val="AlysTable"/>
      <sheetName val="Table1A"/>
      <sheetName val="Table1A(C)"/>
      <sheetName val="Comparison"/>
      <sheetName val="Table2(PPO)"/>
      <sheetName val="Table3(PPO)"/>
      <sheetName val="Rate Model Inputs"/>
      <sheetName val="Trend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  <sheetName val="PP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>
        <row r="3">
          <cell r="C3" t="str">
            <v>3WE9</v>
          </cell>
        </row>
      </sheetData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 refreshError="1">
        <row r="2">
          <cell r="B2" t="str">
            <v>4N</v>
          </cell>
          <cell r="C2">
            <v>0.98199999999999998</v>
          </cell>
          <cell r="E2" t="str">
            <v>3G</v>
          </cell>
          <cell r="F2">
            <v>0.68600000000000005</v>
          </cell>
        </row>
        <row r="3">
          <cell r="B3" t="str">
            <v>3W</v>
          </cell>
          <cell r="C3">
            <v>0.97565999999999997</v>
          </cell>
          <cell r="E3" t="str">
            <v>4W</v>
          </cell>
          <cell r="F3">
            <v>0.57599999999999996</v>
          </cell>
        </row>
        <row r="4">
          <cell r="B4" t="str">
            <v>4A</v>
          </cell>
          <cell r="C4">
            <v>0.97565999999999997</v>
          </cell>
          <cell r="E4" t="str">
            <v>4K</v>
          </cell>
          <cell r="F4">
            <v>0.80400000000000005</v>
          </cell>
        </row>
        <row r="5">
          <cell r="B5" t="str">
            <v>4C</v>
          </cell>
          <cell r="C5">
            <v>0.96253</v>
          </cell>
          <cell r="E5" t="str">
            <v>C3</v>
          </cell>
          <cell r="F5">
            <v>0.68600000000000005</v>
          </cell>
        </row>
        <row r="6">
          <cell r="B6" t="str">
            <v>4R</v>
          </cell>
          <cell r="C6">
            <v>0.95499999999999996</v>
          </cell>
          <cell r="E6" t="str">
            <v>E9</v>
          </cell>
          <cell r="F6">
            <v>0.77900000000000003</v>
          </cell>
        </row>
        <row r="7">
          <cell r="B7" t="str">
            <v>4F</v>
          </cell>
          <cell r="C7">
            <v>0.95141999999999993</v>
          </cell>
          <cell r="E7" t="str">
            <v>E8</v>
          </cell>
          <cell r="F7">
            <v>0.77900000000000003</v>
          </cell>
        </row>
        <row r="8">
          <cell r="B8" t="str">
            <v>4O</v>
          </cell>
          <cell r="C8">
            <v>0.98</v>
          </cell>
          <cell r="E8" t="str">
            <v>3C</v>
          </cell>
          <cell r="F8">
            <v>0.87</v>
          </cell>
        </row>
        <row r="9">
          <cell r="B9" t="str">
            <v>9F</v>
          </cell>
          <cell r="C9">
            <v>0.93024000000000007</v>
          </cell>
          <cell r="E9" t="str">
            <v>5S</v>
          </cell>
          <cell r="F9">
            <v>0.622</v>
          </cell>
        </row>
        <row r="10">
          <cell r="B10" t="str">
            <v>71</v>
          </cell>
          <cell r="C10">
            <v>0.91698000000000002</v>
          </cell>
          <cell r="E10" t="str">
            <v>6S</v>
          </cell>
          <cell r="F10">
            <v>0.59599999999999997</v>
          </cell>
        </row>
        <row r="11">
          <cell r="B11" t="str">
            <v>9G</v>
          </cell>
          <cell r="C11">
            <v>0.88135699999999995</v>
          </cell>
          <cell r="E11" t="str">
            <v>6C</v>
          </cell>
          <cell r="F11">
            <v>0.45600000000000002</v>
          </cell>
        </row>
        <row r="12">
          <cell r="B12" t="str">
            <v>28</v>
          </cell>
          <cell r="C12">
            <v>0.86299999999999999</v>
          </cell>
          <cell r="E12" t="str">
            <v>6E</v>
          </cell>
          <cell r="F12">
            <v>0.40539999999999998</v>
          </cell>
        </row>
        <row r="13">
          <cell r="B13" t="str">
            <v>92</v>
          </cell>
          <cell r="C13">
            <v>0.82499999999999996</v>
          </cell>
          <cell r="E13" t="str">
            <v>6G</v>
          </cell>
          <cell r="F13">
            <v>0.38350000000000001</v>
          </cell>
        </row>
        <row r="14">
          <cell r="B14" t="str">
            <v>72</v>
          </cell>
          <cell r="C14">
            <v>0.81967199999999996</v>
          </cell>
        </row>
        <row r="15">
          <cell r="B15" t="str">
            <v>14</v>
          </cell>
          <cell r="C15">
            <v>0.80274000000000001</v>
          </cell>
        </row>
        <row r="16">
          <cell r="B16" t="str">
            <v>87</v>
          </cell>
          <cell r="C16">
            <v>0.77214000000000005</v>
          </cell>
        </row>
        <row r="17">
          <cell r="B17" t="str">
            <v>C1</v>
          </cell>
          <cell r="C17">
            <v>0.75990000000000002</v>
          </cell>
        </row>
        <row r="18">
          <cell r="B18" t="str">
            <v>95</v>
          </cell>
          <cell r="C18">
            <v>0.74663999999999997</v>
          </cell>
        </row>
        <row r="19">
          <cell r="B19" t="str">
            <v>C2</v>
          </cell>
          <cell r="C19">
            <v>0.6823800000000001</v>
          </cell>
        </row>
        <row r="20">
          <cell r="B20" t="str">
            <v>M7</v>
          </cell>
          <cell r="C20">
            <v>0.96084000000000003</v>
          </cell>
        </row>
        <row r="21">
          <cell r="B21" t="str">
            <v>M8</v>
          </cell>
          <cell r="C21">
            <v>0.85138999999999998</v>
          </cell>
        </row>
        <row r="22">
          <cell r="B22" t="str">
            <v>M9</v>
          </cell>
          <cell r="C22">
            <v>0.77010000000000001</v>
          </cell>
        </row>
        <row r="23">
          <cell r="B23" t="str">
            <v>N1</v>
          </cell>
          <cell r="C23">
            <v>0.78947999999999996</v>
          </cell>
        </row>
        <row r="24">
          <cell r="B24" t="str">
            <v>H1</v>
          </cell>
          <cell r="C24">
            <v>0.996</v>
          </cell>
        </row>
        <row r="25">
          <cell r="B25" t="str">
            <v>H2</v>
          </cell>
          <cell r="C25">
            <v>0.83599999999999997</v>
          </cell>
        </row>
        <row r="26">
          <cell r="B26" t="str">
            <v>H3</v>
          </cell>
          <cell r="C26">
            <v>0.78100000000000003</v>
          </cell>
        </row>
        <row r="27">
          <cell r="B27" t="str">
            <v>H4</v>
          </cell>
          <cell r="C27">
            <v>0.753</v>
          </cell>
        </row>
        <row r="28">
          <cell r="B28" t="str">
            <v>H5</v>
          </cell>
          <cell r="C28">
            <v>0.71699999999999997</v>
          </cell>
        </row>
        <row r="29">
          <cell r="B29" t="str">
            <v>DU</v>
          </cell>
          <cell r="C29">
            <v>0.89500000000000002</v>
          </cell>
        </row>
        <row r="30">
          <cell r="B30" t="str">
            <v>RA</v>
          </cell>
          <cell r="C30">
            <v>0.6976</v>
          </cell>
        </row>
        <row r="31">
          <cell r="B31" t="str">
            <v>RB</v>
          </cell>
          <cell r="C31">
            <v>0.67430000000000001</v>
          </cell>
        </row>
        <row r="32">
          <cell r="B32" t="str">
            <v>RC</v>
          </cell>
          <cell r="C32">
            <v>0.63790000000000002</v>
          </cell>
        </row>
        <row r="33">
          <cell r="B33" t="str">
            <v>RD</v>
          </cell>
          <cell r="C33">
            <v>0.66120000000000001</v>
          </cell>
        </row>
        <row r="34">
          <cell r="B34" t="str">
            <v>RE</v>
          </cell>
          <cell r="C34">
            <v>0.62480000000000002</v>
          </cell>
        </row>
        <row r="35">
          <cell r="B35" t="str">
            <v>RF</v>
          </cell>
          <cell r="C35">
            <v>0.58840000000000003</v>
          </cell>
        </row>
        <row r="36">
          <cell r="B36" t="str">
            <v>Y6</v>
          </cell>
          <cell r="C36">
            <v>0.69599999999999995</v>
          </cell>
        </row>
        <row r="37">
          <cell r="B37" t="str">
            <v>Y7</v>
          </cell>
          <cell r="C37">
            <v>0.59799999999999998</v>
          </cell>
        </row>
      </sheetData>
      <sheetData sheetId="37"/>
      <sheetData sheetId="38"/>
      <sheetData sheetId="39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By_Specialty_1_25_with_no_Anc_P"/>
    </sheetNames>
    <sheetDataSet>
      <sheetData sheetId="0" refreshError="1">
        <row r="2">
          <cell r="A2" t="str">
            <v>AU</v>
          </cell>
          <cell r="B2" t="str">
            <v>AUDIOLOGY</v>
          </cell>
          <cell r="C2" t="str">
            <v>Non</v>
          </cell>
        </row>
        <row r="3">
          <cell r="A3" t="str">
            <v>12</v>
          </cell>
          <cell r="B3" t="str">
            <v>CHIROPRACTIC</v>
          </cell>
          <cell r="C3" t="str">
            <v>Non</v>
          </cell>
        </row>
        <row r="4">
          <cell r="A4" t="str">
            <v>13</v>
          </cell>
          <cell r="B4" t="str">
            <v>DENTISTRY, GENERAL</v>
          </cell>
          <cell r="C4" t="str">
            <v>Non</v>
          </cell>
        </row>
        <row r="5">
          <cell r="A5" t="str">
            <v>87</v>
          </cell>
          <cell r="B5" t="str">
            <v>MIDWIFE</v>
          </cell>
          <cell r="C5" t="str">
            <v>Non</v>
          </cell>
        </row>
        <row r="6">
          <cell r="A6" t="str">
            <v>N1</v>
          </cell>
          <cell r="B6" t="str">
            <v>NURSE PRACTITIONER</v>
          </cell>
          <cell r="C6" t="str">
            <v>Non</v>
          </cell>
        </row>
        <row r="7">
          <cell r="A7" t="str">
            <v>32</v>
          </cell>
          <cell r="B7" t="str">
            <v>NUTRITION</v>
          </cell>
          <cell r="C7" t="str">
            <v>Non</v>
          </cell>
        </row>
        <row r="8">
          <cell r="A8" t="str">
            <v>35</v>
          </cell>
          <cell r="B8" t="str">
            <v>OPTOMETRY</v>
          </cell>
          <cell r="C8" t="str">
            <v>Non</v>
          </cell>
        </row>
        <row r="9">
          <cell r="A9" t="str">
            <v>DY</v>
          </cell>
          <cell r="B9" t="str">
            <v>PEDIATRIC DENTISTY</v>
          </cell>
          <cell r="C9" t="str">
            <v>Non</v>
          </cell>
        </row>
        <row r="10">
          <cell r="A10" t="str">
            <v>77</v>
          </cell>
          <cell r="B10" t="str">
            <v>PERIODONTICS</v>
          </cell>
          <cell r="C10" t="str">
            <v>Non</v>
          </cell>
        </row>
        <row r="11">
          <cell r="A11" t="str">
            <v>P1</v>
          </cell>
          <cell r="B11" t="str">
            <v>PHYSICIAN'S ASSISTANT</v>
          </cell>
          <cell r="C11" t="str">
            <v>Non</v>
          </cell>
        </row>
        <row r="12">
          <cell r="A12" t="str">
            <v>45</v>
          </cell>
          <cell r="B12" t="str">
            <v>PODIATRY</v>
          </cell>
          <cell r="C12" t="str">
            <v>Non</v>
          </cell>
        </row>
        <row r="13">
          <cell r="A13" t="str">
            <v>61</v>
          </cell>
          <cell r="B13" t="str">
            <v>SURGERY, ORAL-MAXILLOFACIAL</v>
          </cell>
          <cell r="C13" t="str">
            <v>Non</v>
          </cell>
        </row>
        <row r="14">
          <cell r="A14" t="str">
            <v>70</v>
          </cell>
          <cell r="B14" t="str">
            <v>THERAPY, RESPIRATORY</v>
          </cell>
          <cell r="C14" t="str">
            <v>Non</v>
          </cell>
        </row>
        <row r="15">
          <cell r="A15" t="str">
            <v>06</v>
          </cell>
          <cell r="B15" t="str">
            <v>ADOLESCENT MEDICINE</v>
          </cell>
          <cell r="C15" t="str">
            <v>MD</v>
          </cell>
        </row>
        <row r="16">
          <cell r="A16" t="str">
            <v>08</v>
          </cell>
          <cell r="B16" t="str">
            <v>ALLERGY &amp; IMMUNOLOGY</v>
          </cell>
          <cell r="C16" t="str">
            <v>MD</v>
          </cell>
        </row>
        <row r="17">
          <cell r="A17" t="str">
            <v>AP</v>
          </cell>
          <cell r="B17" t="str">
            <v>ANATOMIC PATHOLOGY</v>
          </cell>
          <cell r="C17" t="str">
            <v>MD</v>
          </cell>
        </row>
        <row r="18">
          <cell r="A18" t="str">
            <v>09</v>
          </cell>
          <cell r="B18" t="str">
            <v>ANESTHESIOLOGY</v>
          </cell>
          <cell r="C18" t="str">
            <v>MD</v>
          </cell>
        </row>
        <row r="19">
          <cell r="A19" t="str">
            <v>10</v>
          </cell>
          <cell r="B19" t="str">
            <v>CARDIOLOGY</v>
          </cell>
          <cell r="C19" t="str">
            <v>MD</v>
          </cell>
        </row>
        <row r="20">
          <cell r="A20" t="str">
            <v>11</v>
          </cell>
          <cell r="B20" t="str">
            <v>CARDIOVASCULAR DISEASE</v>
          </cell>
          <cell r="C20" t="str">
            <v>MD</v>
          </cell>
        </row>
        <row r="21">
          <cell r="A21" t="str">
            <v>CE</v>
          </cell>
          <cell r="B21" t="str">
            <v>CLINICAL CARDIAC ELECTROPHYSIOLOGY</v>
          </cell>
          <cell r="C21" t="str">
            <v>MD</v>
          </cell>
        </row>
        <row r="22">
          <cell r="A22" t="str">
            <v>21</v>
          </cell>
          <cell r="B22" t="str">
            <v>CLINICAL GENETICS</v>
          </cell>
          <cell r="C22" t="str">
            <v>MD</v>
          </cell>
        </row>
        <row r="23">
          <cell r="A23" t="str">
            <v>37</v>
          </cell>
          <cell r="B23" t="str">
            <v>CLINICAL PATHOLOGY</v>
          </cell>
          <cell r="C23" t="str">
            <v>MD</v>
          </cell>
        </row>
        <row r="24">
          <cell r="A24" t="str">
            <v>92</v>
          </cell>
          <cell r="B24" t="str">
            <v>CRITICAL CARE</v>
          </cell>
          <cell r="C24" t="str">
            <v>MD</v>
          </cell>
        </row>
        <row r="25">
          <cell r="A25" t="str">
            <v>14</v>
          </cell>
          <cell r="B25" t="str">
            <v>DERMATOLOGY</v>
          </cell>
          <cell r="C25" t="str">
            <v>MD</v>
          </cell>
        </row>
        <row r="26">
          <cell r="A26" t="str">
            <v>15</v>
          </cell>
          <cell r="B26" t="str">
            <v>DERMATOPATHOLOGY</v>
          </cell>
          <cell r="C26" t="str">
            <v>MD</v>
          </cell>
        </row>
        <row r="27">
          <cell r="A27" t="str">
            <v>DB</v>
          </cell>
          <cell r="B27" t="str">
            <v>DEVELOPMENTAL BEHAVIORAL PEDIATRICS</v>
          </cell>
          <cell r="C27" t="str">
            <v>MD</v>
          </cell>
        </row>
        <row r="28">
          <cell r="A28" t="str">
            <v>17</v>
          </cell>
          <cell r="B28" t="str">
            <v>EMERGENCY MEDICINE</v>
          </cell>
          <cell r="C28" t="str">
            <v>MD</v>
          </cell>
        </row>
        <row r="29">
          <cell r="A29" t="str">
            <v>18</v>
          </cell>
          <cell r="B29" t="str">
            <v>ENDOCRINOLOGY,DIABETES AND METABOLISM</v>
          </cell>
          <cell r="C29" t="str">
            <v>MD</v>
          </cell>
        </row>
        <row r="30">
          <cell r="A30" t="str">
            <v>01</v>
          </cell>
          <cell r="B30" t="str">
            <v>FAMILY PRACTICE</v>
          </cell>
          <cell r="C30" t="str">
            <v>MD</v>
          </cell>
        </row>
        <row r="31">
          <cell r="A31" t="str">
            <v>20</v>
          </cell>
          <cell r="B31" t="str">
            <v>GASTROENTEROLOGY</v>
          </cell>
          <cell r="C31" t="str">
            <v>MD</v>
          </cell>
        </row>
        <row r="32">
          <cell r="A32" t="str">
            <v>02</v>
          </cell>
          <cell r="B32" t="str">
            <v>GENERAL PRACTICE</v>
          </cell>
          <cell r="C32" t="str">
            <v>MD</v>
          </cell>
        </row>
        <row r="33">
          <cell r="A33" t="str">
            <v>22</v>
          </cell>
          <cell r="B33" t="str">
            <v>GERIATRIC MEDICINE</v>
          </cell>
          <cell r="C33" t="str">
            <v>MD</v>
          </cell>
        </row>
        <row r="34">
          <cell r="A34" t="str">
            <v>95</v>
          </cell>
          <cell r="B34" t="str">
            <v>GYNECOLOGIC ONCOLOGY</v>
          </cell>
          <cell r="C34" t="str">
            <v>MD</v>
          </cell>
        </row>
        <row r="35">
          <cell r="A35" t="str">
            <v>23</v>
          </cell>
          <cell r="B35" t="str">
            <v>GYNECOLOGY</v>
          </cell>
          <cell r="C35" t="str">
            <v>MD</v>
          </cell>
        </row>
        <row r="36">
          <cell r="A36" t="str">
            <v>24</v>
          </cell>
          <cell r="B36" t="str">
            <v>HEMATOLOGY</v>
          </cell>
          <cell r="C36" t="str">
            <v>MD</v>
          </cell>
        </row>
        <row r="37">
          <cell r="A37" t="str">
            <v>25</v>
          </cell>
          <cell r="B37" t="str">
            <v>IMMUNOLOGY,CLINICAL &amp; LABORATORY</v>
          </cell>
          <cell r="C37" t="str">
            <v>MD</v>
          </cell>
        </row>
        <row r="38">
          <cell r="A38" t="str">
            <v>26</v>
          </cell>
          <cell r="B38" t="str">
            <v>INFECTIOUS DISEASE</v>
          </cell>
          <cell r="C38" t="str">
            <v>MD</v>
          </cell>
        </row>
        <row r="39">
          <cell r="A39" t="str">
            <v>03</v>
          </cell>
          <cell r="B39" t="str">
            <v>INTERNAL MEDICINE</v>
          </cell>
          <cell r="C39" t="str">
            <v>MD</v>
          </cell>
        </row>
        <row r="40">
          <cell r="A40" t="str">
            <v>LA</v>
          </cell>
          <cell r="B40" t="str">
            <v>LABORATORY</v>
          </cell>
          <cell r="C40" t="str">
            <v>MD</v>
          </cell>
        </row>
        <row r="41">
          <cell r="A41" t="str">
            <v>27</v>
          </cell>
          <cell r="B41" t="str">
            <v>MATERNAL &amp; FETAL MEDICINE</v>
          </cell>
          <cell r="C41" t="str">
            <v>MD</v>
          </cell>
        </row>
        <row r="42">
          <cell r="A42" t="str">
            <v>33</v>
          </cell>
          <cell r="B42" t="str">
            <v>MEDICAL ONCOLOGY</v>
          </cell>
          <cell r="C42" t="str">
            <v>MD</v>
          </cell>
        </row>
        <row r="43">
          <cell r="A43" t="str">
            <v>86</v>
          </cell>
          <cell r="B43" t="str">
            <v>MULTI SPECIALTY PHYSICIAN GROUP</v>
          </cell>
          <cell r="C43" t="str">
            <v>MD</v>
          </cell>
        </row>
        <row r="44">
          <cell r="A44" t="str">
            <v>28</v>
          </cell>
          <cell r="B44" t="str">
            <v>NEONATAL-PERINATAL MEDICINE</v>
          </cell>
          <cell r="C44" t="str">
            <v>MD</v>
          </cell>
        </row>
        <row r="45">
          <cell r="A45" t="str">
            <v>29</v>
          </cell>
          <cell r="B45" t="str">
            <v>NEPHROLOGY</v>
          </cell>
          <cell r="C45" t="str">
            <v>MD</v>
          </cell>
        </row>
        <row r="46">
          <cell r="A46" t="str">
            <v>30</v>
          </cell>
          <cell r="B46" t="str">
            <v>NEUROLOGY</v>
          </cell>
          <cell r="C46" t="str">
            <v>MD</v>
          </cell>
        </row>
        <row r="47">
          <cell r="A47" t="str">
            <v>NM</v>
          </cell>
          <cell r="B47" t="str">
            <v>NEUROMUSCULOSKELETAL MEDICINE</v>
          </cell>
          <cell r="C47" t="str">
            <v>MD</v>
          </cell>
        </row>
        <row r="48">
          <cell r="A48" t="str">
            <v>99</v>
          </cell>
          <cell r="B48" t="str">
            <v>NEWBORN</v>
          </cell>
          <cell r="C48" t="str">
            <v>MD</v>
          </cell>
        </row>
        <row r="49">
          <cell r="A49" t="str">
            <v>31</v>
          </cell>
          <cell r="B49" t="str">
            <v>NUCLEAR MEDICINE</v>
          </cell>
          <cell r="C49" t="str">
            <v>MD</v>
          </cell>
        </row>
        <row r="50">
          <cell r="A50" t="str">
            <v>04</v>
          </cell>
          <cell r="B50" t="str">
            <v>OBSTETRICS &amp; GYNECOLOGY</v>
          </cell>
          <cell r="C50" t="str">
            <v>MD</v>
          </cell>
        </row>
        <row r="51">
          <cell r="A51" t="str">
            <v>OM</v>
          </cell>
          <cell r="B51" t="str">
            <v>OCCUPATIONAL MEDICINE</v>
          </cell>
          <cell r="C51" t="str">
            <v>MD</v>
          </cell>
        </row>
        <row r="52">
          <cell r="A52" t="str">
            <v>OH</v>
          </cell>
          <cell r="B52" t="str">
            <v>ONCOLOGY/HEMATOLOGY</v>
          </cell>
          <cell r="C52" t="str">
            <v>MD</v>
          </cell>
        </row>
        <row r="53">
          <cell r="A53" t="str">
            <v>34</v>
          </cell>
          <cell r="B53" t="str">
            <v>OPHTHALMOLOGY</v>
          </cell>
          <cell r="C53" t="str">
            <v>MD</v>
          </cell>
        </row>
        <row r="54">
          <cell r="A54" t="str">
            <v>36</v>
          </cell>
          <cell r="B54" t="str">
            <v>OTOLARYNGOLOGY</v>
          </cell>
          <cell r="C54" t="str">
            <v>MD</v>
          </cell>
        </row>
        <row r="55">
          <cell r="A55" t="str">
            <v>PE</v>
          </cell>
          <cell r="B55" t="str">
            <v>PAIN MANAGEMENT</v>
          </cell>
          <cell r="C55" t="str">
            <v>MD</v>
          </cell>
        </row>
        <row r="56">
          <cell r="A56" t="str">
            <v>39</v>
          </cell>
          <cell r="B56" t="str">
            <v>PEDIATRIC CARDIOLOGY</v>
          </cell>
          <cell r="C56" t="str">
            <v>MD</v>
          </cell>
        </row>
        <row r="57">
          <cell r="A57" t="str">
            <v>CC</v>
          </cell>
          <cell r="B57" t="str">
            <v>PEDIATRIC CRITICAL CARE</v>
          </cell>
          <cell r="C57" t="str">
            <v>MD</v>
          </cell>
        </row>
        <row r="58">
          <cell r="A58" t="str">
            <v>EP</v>
          </cell>
          <cell r="B58" t="str">
            <v>PEDIATRIC EMERGENCY MEDICINE</v>
          </cell>
          <cell r="C58" t="str">
            <v>MD</v>
          </cell>
        </row>
        <row r="59">
          <cell r="A59" t="str">
            <v>40</v>
          </cell>
          <cell r="B59" t="str">
            <v>PEDIATRIC ENDOCRINOLOGY</v>
          </cell>
          <cell r="C59" t="str">
            <v>MD</v>
          </cell>
        </row>
        <row r="60">
          <cell r="A60" t="str">
            <v>PG</v>
          </cell>
          <cell r="B60" t="str">
            <v>PEDIATRIC GASTROENTEROLOGY</v>
          </cell>
          <cell r="C60" t="str">
            <v>MD</v>
          </cell>
        </row>
        <row r="61">
          <cell r="A61" t="str">
            <v>41</v>
          </cell>
          <cell r="B61" t="str">
            <v>PEDIATRIC HEMATOLOGY ONCOLOGY</v>
          </cell>
          <cell r="C61" t="str">
            <v>MD</v>
          </cell>
        </row>
        <row r="62">
          <cell r="A62" t="str">
            <v>PI</v>
          </cell>
          <cell r="B62" t="str">
            <v>PEDIATRIC INFECTIOUS DISEASE</v>
          </cell>
          <cell r="C62" t="str">
            <v>MD</v>
          </cell>
        </row>
        <row r="63">
          <cell r="A63" t="str">
            <v>42</v>
          </cell>
          <cell r="B63" t="str">
            <v>PEDIATRIC NEPHROLOGY</v>
          </cell>
          <cell r="C63" t="str">
            <v>MD</v>
          </cell>
        </row>
        <row r="64">
          <cell r="A64" t="str">
            <v>PN</v>
          </cell>
          <cell r="B64" t="str">
            <v>PEDIATRIC NEURODEVELOPMENTAL DISABILITIES</v>
          </cell>
          <cell r="C64" t="str">
            <v>MD</v>
          </cell>
        </row>
        <row r="65">
          <cell r="A65" t="str">
            <v>PR</v>
          </cell>
          <cell r="B65" t="str">
            <v>PEDIATRIC ORTHOPEDICS</v>
          </cell>
          <cell r="C65" t="str">
            <v>MD</v>
          </cell>
        </row>
        <row r="66">
          <cell r="A66" t="str">
            <v>PP</v>
          </cell>
          <cell r="B66" t="str">
            <v>PEDIATRIC PHYSICAL MEDICINE</v>
          </cell>
          <cell r="C66" t="str">
            <v>MD</v>
          </cell>
        </row>
        <row r="67">
          <cell r="A67" t="str">
            <v>PD</v>
          </cell>
          <cell r="B67" t="str">
            <v>PEDIATRIC PULMONOLOGY</v>
          </cell>
          <cell r="C67" t="str">
            <v>MD</v>
          </cell>
        </row>
        <row r="68">
          <cell r="A68" t="str">
            <v>PA</v>
          </cell>
          <cell r="B68" t="str">
            <v>PEDIATRIC RHEUMATOLOGY</v>
          </cell>
          <cell r="C68" t="str">
            <v>MD</v>
          </cell>
        </row>
        <row r="69">
          <cell r="A69" t="str">
            <v>PS</v>
          </cell>
          <cell r="B69" t="str">
            <v>PEDIATRIC SURGERY</v>
          </cell>
          <cell r="C69" t="str">
            <v>MD</v>
          </cell>
        </row>
        <row r="70">
          <cell r="A70" t="str">
            <v>38</v>
          </cell>
          <cell r="B70" t="str">
            <v>PEDIATRIC, ALLERGY</v>
          </cell>
          <cell r="C70" t="str">
            <v>MD</v>
          </cell>
        </row>
        <row r="71">
          <cell r="A71" t="str">
            <v>43</v>
          </cell>
          <cell r="B71" t="str">
            <v>PEDIATRIC, NEUROLOGY</v>
          </cell>
          <cell r="C71" t="str">
            <v>MD</v>
          </cell>
        </row>
        <row r="72">
          <cell r="A72" t="str">
            <v>44</v>
          </cell>
          <cell r="B72" t="str">
            <v>PEDIATRIC, OPTHALMOLOGY</v>
          </cell>
          <cell r="C72" t="str">
            <v>MD</v>
          </cell>
        </row>
        <row r="73">
          <cell r="A73" t="str">
            <v>05</v>
          </cell>
          <cell r="B73" t="str">
            <v>PEDIATRICS</v>
          </cell>
          <cell r="C73" t="str">
            <v>MD</v>
          </cell>
        </row>
        <row r="74">
          <cell r="A74" t="str">
            <v>82</v>
          </cell>
          <cell r="B74" t="str">
            <v>PHYSICAL MEDICINE &amp; REHABILITATION</v>
          </cell>
          <cell r="C74" t="str">
            <v>MD</v>
          </cell>
        </row>
        <row r="75">
          <cell r="A75" t="str">
            <v>45</v>
          </cell>
          <cell r="B75" t="str">
            <v>PODIATRY</v>
          </cell>
          <cell r="C75" t="str">
            <v>MD</v>
          </cell>
        </row>
        <row r="76">
          <cell r="A76" t="str">
            <v>47</v>
          </cell>
          <cell r="B76" t="str">
            <v>PSYCHIATRY</v>
          </cell>
          <cell r="C76" t="str">
            <v>MD</v>
          </cell>
        </row>
        <row r="77">
          <cell r="A77" t="str">
            <v>49</v>
          </cell>
          <cell r="B77" t="str">
            <v>PULMONARY DISEASE</v>
          </cell>
          <cell r="C77" t="str">
            <v>MD</v>
          </cell>
        </row>
        <row r="78">
          <cell r="A78" t="str">
            <v>RO</v>
          </cell>
          <cell r="B78" t="str">
            <v>RADIATION ONCOLOGY</v>
          </cell>
          <cell r="C78" t="str">
            <v>MD</v>
          </cell>
        </row>
        <row r="79">
          <cell r="A79" t="str">
            <v>50</v>
          </cell>
          <cell r="B79" t="str">
            <v>RADIOLOGY,DIAGNOSTIC</v>
          </cell>
          <cell r="C79" t="str">
            <v>MD</v>
          </cell>
        </row>
        <row r="80">
          <cell r="A80" t="str">
            <v>RE</v>
          </cell>
          <cell r="B80" t="str">
            <v>REPRODUCTIVE ENDOCRINOLOGY</v>
          </cell>
          <cell r="C80" t="str">
            <v>MD</v>
          </cell>
        </row>
        <row r="81">
          <cell r="A81" t="str">
            <v>51</v>
          </cell>
          <cell r="B81" t="str">
            <v>RHEUMATOLOGY</v>
          </cell>
          <cell r="C81" t="str">
            <v>MD</v>
          </cell>
        </row>
        <row r="82">
          <cell r="A82" t="str">
            <v>SP</v>
          </cell>
          <cell r="B82" t="str">
            <v>SPORTS MEDICINE</v>
          </cell>
          <cell r="C82" t="str">
            <v>MD</v>
          </cell>
        </row>
        <row r="83">
          <cell r="A83" t="str">
            <v>58</v>
          </cell>
          <cell r="B83" t="str">
            <v>SURGERY</v>
          </cell>
          <cell r="C83" t="str">
            <v>MD</v>
          </cell>
        </row>
        <row r="84">
          <cell r="A84" t="str">
            <v>57</v>
          </cell>
          <cell r="B84" t="str">
            <v>SURGERY, COLON AND RECTAL</v>
          </cell>
          <cell r="C84" t="str">
            <v>MD</v>
          </cell>
        </row>
        <row r="85">
          <cell r="A85" t="str">
            <v>59</v>
          </cell>
          <cell r="B85" t="str">
            <v>SURGERY, HAND</v>
          </cell>
          <cell r="C85" t="str">
            <v>MD</v>
          </cell>
        </row>
        <row r="86">
          <cell r="A86" t="str">
            <v>60</v>
          </cell>
          <cell r="B86" t="str">
            <v>SURGERY, NEUROLOGICAL</v>
          </cell>
          <cell r="C86" t="str">
            <v>MD</v>
          </cell>
        </row>
        <row r="87">
          <cell r="A87" t="str">
            <v>61</v>
          </cell>
          <cell r="B87" t="str">
            <v>SURGERY, ORAL-MAXILLOFACIAL</v>
          </cell>
          <cell r="C87" t="str">
            <v>MD</v>
          </cell>
        </row>
        <row r="88">
          <cell r="A88" t="str">
            <v>62</v>
          </cell>
          <cell r="B88" t="str">
            <v>SURGERY, ORTHOPAEDIC</v>
          </cell>
          <cell r="C88" t="str">
            <v>MD</v>
          </cell>
        </row>
        <row r="89">
          <cell r="A89" t="str">
            <v>64</v>
          </cell>
          <cell r="B89" t="str">
            <v>SURGERY, PLASTIC</v>
          </cell>
          <cell r="C89" t="str">
            <v>MD</v>
          </cell>
        </row>
        <row r="90">
          <cell r="A90" t="str">
            <v>65</v>
          </cell>
          <cell r="B90" t="str">
            <v>SURGERY, THORACIC</v>
          </cell>
          <cell r="C90" t="str">
            <v>MD</v>
          </cell>
        </row>
        <row r="91">
          <cell r="A91" t="str">
            <v>66</v>
          </cell>
          <cell r="B91" t="str">
            <v>SURGERY, VASCULAR</v>
          </cell>
          <cell r="C91" t="str">
            <v>MD</v>
          </cell>
        </row>
        <row r="92">
          <cell r="A92" t="str">
            <v>73</v>
          </cell>
          <cell r="B92" t="str">
            <v>UROLOGY</v>
          </cell>
          <cell r="C92" t="str">
            <v>MD</v>
          </cell>
        </row>
      </sheetData>
      <sheetData sheetId="1" refreshError="1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scribe"/>
      <sheetName val="Calc"/>
      <sheetName val="CalcBase"/>
      <sheetName val="HeatMaps"/>
      <sheetName val="HeatMapsBase"/>
      <sheetName val="Pension"/>
      <sheetName val="PAC BackTest"/>
      <sheetName val="Sensitivity"/>
      <sheetName val="SensHeat"/>
      <sheetName val="Grad Period Age"/>
    </sheetNames>
    <sheetDataSet>
      <sheetData sheetId="0"/>
      <sheetData sheetId="1">
        <row r="16">
          <cell r="G16" t="str">
            <v>2 lines</v>
          </cell>
        </row>
        <row r="17">
          <cell r="G17" t="str">
            <v>2 point</v>
          </cell>
        </row>
        <row r="18">
          <cell r="G18" t="str">
            <v>2 point, 2 slope</v>
          </cell>
        </row>
        <row r="19">
          <cell r="G19" t="str">
            <v>2 point, 2 flat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scribe"/>
      <sheetName val="Calc"/>
      <sheetName val="CalcBase"/>
      <sheetName val="HeatMaps"/>
      <sheetName val="HeatMapsBase"/>
      <sheetName val="Pension"/>
      <sheetName val="PAC BackTest"/>
      <sheetName val="Sensitivity"/>
      <sheetName val="SensHeat"/>
      <sheetName val="Grad Period Age"/>
    </sheetNames>
    <sheetDataSet>
      <sheetData sheetId="0"/>
      <sheetData sheetId="1">
        <row r="16">
          <cell r="G16" t="str">
            <v>2 lines</v>
          </cell>
        </row>
        <row r="17">
          <cell r="G17" t="str">
            <v>2 point</v>
          </cell>
        </row>
        <row r="18">
          <cell r="G18" t="str">
            <v>2 point, 2 slope</v>
          </cell>
        </row>
        <row r="19">
          <cell r="G19" t="str">
            <v>2 point, 2 flat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Allocations Detail"/>
      <sheetName val="Allocations Detail v2"/>
      <sheetName val="support"/>
      <sheetName val="FTEs"/>
      <sheetName val="Budget Load 2013"/>
      <sheetName val="Marketing plan "/>
      <sheetName val="2013 Capital Budget"/>
      <sheetName val="forecast scenarios"/>
      <sheetName val="Forecasting 2012"/>
      <sheetName val="Cost Report by Employee No Subt"/>
      <sheetName val="Employees"/>
      <sheetName val="Forecast"/>
      <sheetName val="Table 2"/>
      <sheetName val="excluded support departments"/>
    </sheetNames>
    <sheetDataSet>
      <sheetData sheetId="0"/>
      <sheetData sheetId="1"/>
      <sheetData sheetId="2"/>
      <sheetData sheetId="3">
        <row r="85">
          <cell r="AP85">
            <v>0</v>
          </cell>
          <cell r="AQ85">
            <v>0</v>
          </cell>
          <cell r="AR85">
            <v>4.7414628913743949E-5</v>
          </cell>
          <cell r="AS85">
            <v>0</v>
          </cell>
          <cell r="AW85">
            <v>0</v>
          </cell>
          <cell r="AX85">
            <v>0</v>
          </cell>
          <cell r="AY85">
            <v>6.3232534384873029E-5</v>
          </cell>
          <cell r="AZ85">
            <v>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. General"/>
      <sheetName val="B. Strategy"/>
      <sheetName val="C. Quote"/>
      <sheetName val="D. Variations"/>
      <sheetName val="E. Plan"/>
      <sheetName val="F. Ancillary"/>
      <sheetName val="G. Team"/>
      <sheetName val="ASO"/>
      <sheetName val="FI_MA"/>
      <sheetName val="FI_ME"/>
      <sheetName val="FI_NH"/>
      <sheetName val="RX Plans (150+)"/>
      <sheetName val="Riders"/>
      <sheetName val="Sheet1"/>
      <sheetName val="Drop Dow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NewBOC"/>
      <sheetName val="BOC's"/>
    </sheetNames>
    <sheetDataSet>
      <sheetData sheetId="0" refreshError="1">
        <row r="1">
          <cell r="C1" t="str">
            <v>BOC</v>
          </cell>
        </row>
        <row r="2">
          <cell r="C2" t="str">
            <v>14</v>
          </cell>
        </row>
        <row r="3">
          <cell r="C3" t="str">
            <v>28</v>
          </cell>
        </row>
        <row r="4">
          <cell r="C4" t="str">
            <v>71</v>
          </cell>
        </row>
        <row r="5">
          <cell r="C5" t="str">
            <v>72</v>
          </cell>
        </row>
        <row r="6">
          <cell r="C6" t="str">
            <v>87</v>
          </cell>
        </row>
        <row r="7">
          <cell r="C7" t="str">
            <v>92</v>
          </cell>
        </row>
        <row r="8">
          <cell r="C8" t="str">
            <v>95</v>
          </cell>
        </row>
        <row r="9">
          <cell r="C9" t="str">
            <v>3S</v>
          </cell>
        </row>
        <row r="10">
          <cell r="C10" t="str">
            <v>3U</v>
          </cell>
        </row>
        <row r="11">
          <cell r="C11" t="str">
            <v>3V</v>
          </cell>
        </row>
        <row r="12">
          <cell r="C12" t="str">
            <v>3W</v>
          </cell>
        </row>
        <row r="13">
          <cell r="C13" t="str">
            <v>3X</v>
          </cell>
        </row>
        <row r="14">
          <cell r="C14" t="str">
            <v>3Y</v>
          </cell>
        </row>
        <row r="15">
          <cell r="C15" t="str">
            <v>4A</v>
          </cell>
        </row>
        <row r="16">
          <cell r="C16" t="str">
            <v>4B</v>
          </cell>
        </row>
        <row r="17">
          <cell r="C17" t="str">
            <v>4C</v>
          </cell>
        </row>
        <row r="18">
          <cell r="C18" t="str">
            <v>4D</v>
          </cell>
        </row>
        <row r="19">
          <cell r="C19" t="str">
            <v>4E</v>
          </cell>
        </row>
        <row r="20">
          <cell r="C20" t="str">
            <v>4F</v>
          </cell>
        </row>
        <row r="21">
          <cell r="C21" t="str">
            <v>4J</v>
          </cell>
        </row>
        <row r="22">
          <cell r="C22" t="str">
            <v>4K</v>
          </cell>
        </row>
        <row r="23">
          <cell r="C23" t="str">
            <v>4L</v>
          </cell>
        </row>
        <row r="24">
          <cell r="C24" t="str">
            <v>4M</v>
          </cell>
        </row>
        <row r="25">
          <cell r="C25" t="str">
            <v>4N</v>
          </cell>
        </row>
        <row r="26">
          <cell r="C26" t="str">
            <v>4O</v>
          </cell>
        </row>
        <row r="27">
          <cell r="C27" t="str">
            <v>4P</v>
          </cell>
        </row>
        <row r="28">
          <cell r="C28" t="str">
            <v>4Q</v>
          </cell>
        </row>
        <row r="29">
          <cell r="C29" t="str">
            <v>4R</v>
          </cell>
        </row>
        <row r="30">
          <cell r="C30" t="str">
            <v>6T</v>
          </cell>
        </row>
        <row r="31">
          <cell r="C31" t="str">
            <v>6U</v>
          </cell>
        </row>
        <row r="32">
          <cell r="C32" t="str">
            <v>6V</v>
          </cell>
        </row>
        <row r="33">
          <cell r="C33" t="str">
            <v>7C</v>
          </cell>
        </row>
        <row r="34">
          <cell r="C34" t="str">
            <v>7E</v>
          </cell>
        </row>
        <row r="35">
          <cell r="C35" t="str">
            <v>9F</v>
          </cell>
        </row>
        <row r="36">
          <cell r="C36" t="str">
            <v>9G</v>
          </cell>
        </row>
        <row r="37">
          <cell r="C37" t="str">
            <v>A0</v>
          </cell>
        </row>
        <row r="38">
          <cell r="C38" t="str">
            <v>A3</v>
          </cell>
        </row>
        <row r="39">
          <cell r="C39" t="str">
            <v>B0</v>
          </cell>
        </row>
        <row r="40">
          <cell r="C40" t="str">
            <v>C1</v>
          </cell>
        </row>
        <row r="41">
          <cell r="C41" t="str">
            <v>C2</v>
          </cell>
        </row>
        <row r="42">
          <cell r="C42" t="str">
            <v>DU</v>
          </cell>
        </row>
        <row r="43">
          <cell r="C43" t="str">
            <v>E9</v>
          </cell>
        </row>
        <row r="44">
          <cell r="C44" t="str">
            <v>H1</v>
          </cell>
        </row>
        <row r="45">
          <cell r="C45" t="str">
            <v>H2</v>
          </cell>
        </row>
        <row r="46">
          <cell r="C46" t="str">
            <v>H3</v>
          </cell>
        </row>
        <row r="47">
          <cell r="C47" t="str">
            <v>H4</v>
          </cell>
        </row>
        <row r="48">
          <cell r="C48" t="str">
            <v>H5</v>
          </cell>
        </row>
        <row r="49">
          <cell r="C49" t="str">
            <v>J3</v>
          </cell>
        </row>
        <row r="50">
          <cell r="C50" t="str">
            <v>J4</v>
          </cell>
        </row>
        <row r="51">
          <cell r="C51" t="str">
            <v>J5</v>
          </cell>
        </row>
        <row r="52">
          <cell r="C52" t="str">
            <v>K3</v>
          </cell>
        </row>
        <row r="53">
          <cell r="C53" t="str">
            <v>K4</v>
          </cell>
        </row>
        <row r="54">
          <cell r="C54" t="str">
            <v>K5</v>
          </cell>
        </row>
        <row r="55">
          <cell r="C55" t="str">
            <v>K6</v>
          </cell>
        </row>
        <row r="56">
          <cell r="C56" t="str">
            <v>K7</v>
          </cell>
        </row>
        <row r="57">
          <cell r="C57" t="str">
            <v>K8</v>
          </cell>
        </row>
        <row r="58">
          <cell r="C58" t="str">
            <v>K9</v>
          </cell>
        </row>
        <row r="59">
          <cell r="C59" t="str">
            <v>L1</v>
          </cell>
        </row>
        <row r="60">
          <cell r="C60" t="str">
            <v>L2</v>
          </cell>
        </row>
        <row r="61">
          <cell r="C61" t="str">
            <v>LY</v>
          </cell>
        </row>
        <row r="62">
          <cell r="C62" t="str">
            <v>LZ</v>
          </cell>
        </row>
        <row r="63">
          <cell r="C63" t="str">
            <v>M7</v>
          </cell>
        </row>
        <row r="64">
          <cell r="C64" t="str">
            <v>M8</v>
          </cell>
        </row>
        <row r="65">
          <cell r="C65" t="str">
            <v>M9</v>
          </cell>
        </row>
        <row r="66">
          <cell r="C66" t="str">
            <v>N1</v>
          </cell>
        </row>
        <row r="67">
          <cell r="C67" t="str">
            <v>N9</v>
          </cell>
        </row>
        <row r="68">
          <cell r="C68" t="str">
            <v>NL</v>
          </cell>
        </row>
        <row r="69">
          <cell r="C69" t="str">
            <v>NT</v>
          </cell>
        </row>
        <row r="70">
          <cell r="C70" t="str">
            <v>O3</v>
          </cell>
        </row>
        <row r="71">
          <cell r="C71" t="str">
            <v>O5</v>
          </cell>
        </row>
        <row r="72">
          <cell r="C72" t="str">
            <v>OI</v>
          </cell>
        </row>
        <row r="73">
          <cell r="C73" t="str">
            <v>PB</v>
          </cell>
        </row>
        <row r="74">
          <cell r="C74" t="str">
            <v>PC</v>
          </cell>
        </row>
        <row r="75">
          <cell r="C75" t="str">
            <v>R8</v>
          </cell>
        </row>
        <row r="76">
          <cell r="C76" t="str">
            <v>RA</v>
          </cell>
        </row>
        <row r="77">
          <cell r="C77" t="str">
            <v>RB</v>
          </cell>
        </row>
        <row r="78">
          <cell r="C78" t="str">
            <v>RC</v>
          </cell>
        </row>
        <row r="79">
          <cell r="C79" t="str">
            <v>RD</v>
          </cell>
        </row>
        <row r="80">
          <cell r="C80" t="str">
            <v>RE</v>
          </cell>
        </row>
        <row r="81">
          <cell r="C81" t="str">
            <v>RF</v>
          </cell>
        </row>
        <row r="82">
          <cell r="C82" t="str">
            <v>S1</v>
          </cell>
        </row>
        <row r="83">
          <cell r="C83" t="str">
            <v>UH</v>
          </cell>
        </row>
        <row r="84">
          <cell r="C84" t="str">
            <v>UI</v>
          </cell>
        </row>
        <row r="85">
          <cell r="C85" t="str">
            <v>UJ</v>
          </cell>
        </row>
        <row r="86">
          <cell r="C86" t="str">
            <v>XI</v>
          </cell>
        </row>
        <row r="87">
          <cell r="C87" t="str">
            <v>Y6</v>
          </cell>
        </row>
        <row r="88">
          <cell r="C88" t="str">
            <v>Y7</v>
          </cell>
        </row>
        <row r="89">
          <cell r="C89" t="str">
            <v>Z0</v>
          </cell>
        </row>
        <row r="90">
          <cell r="C90" t="str">
            <v>Z1</v>
          </cell>
        </row>
        <row r="91">
          <cell r="C91" t="str">
            <v>Z2</v>
          </cell>
        </row>
        <row r="92">
          <cell r="C92" t="str">
            <v>Z3</v>
          </cell>
        </row>
        <row r="93">
          <cell r="C93" t="str">
            <v>Z4</v>
          </cell>
        </row>
        <row r="94">
          <cell r="C94" t="str">
            <v>Z5</v>
          </cell>
        </row>
        <row r="95">
          <cell r="C95" t="str">
            <v>Z6</v>
          </cell>
        </row>
        <row r="96">
          <cell r="C96" t="str">
            <v>Z7</v>
          </cell>
        </row>
        <row r="97">
          <cell r="C97" t="str">
            <v>Z8</v>
          </cell>
        </row>
        <row r="98">
          <cell r="C98" t="str">
            <v>Z9</v>
          </cell>
        </row>
      </sheetData>
      <sheetData sheetId="1"/>
      <sheetData sheetId="2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BUDGET"/>
      <sheetName val="BUD AMD."/>
      <sheetName val="PAYROLL"/>
      <sheetName val="CAPITAL"/>
      <sheetName val="SEWER"/>
      <sheetName val="SEWREV"/>
      <sheetName val="WBUDGET"/>
      <sheetName val="SUMMARY"/>
      <sheetName val="REVENUE"/>
      <sheetName val="CAP-BOND"/>
    </sheetNames>
    <sheetDataSet>
      <sheetData sheetId="0" refreshError="1">
        <row r="5">
          <cell r="A5" t="str">
            <v>01-100  COMMON COUNCIL</v>
          </cell>
          <cell r="C5" t="str">
            <v xml:space="preserve">            </v>
          </cell>
          <cell r="E5" t="str">
            <v xml:space="preserve">            </v>
          </cell>
          <cell r="F5" t="str">
            <v xml:space="preserve">            </v>
          </cell>
        </row>
        <row r="6">
          <cell r="A6" t="str">
            <v>024000  OFFICE SERVICES</v>
          </cell>
          <cell r="B6">
            <v>144</v>
          </cell>
          <cell r="C6">
            <v>300</v>
          </cell>
          <cell r="D6">
            <v>86</v>
          </cell>
          <cell r="E6">
            <v>300</v>
          </cell>
          <cell r="F6">
            <v>300</v>
          </cell>
        </row>
        <row r="7">
          <cell r="A7" t="str">
            <v>029500  OUTSIDE SERVICES</v>
          </cell>
          <cell r="B7">
            <v>7187</v>
          </cell>
          <cell r="C7">
            <v>7200</v>
          </cell>
          <cell r="D7">
            <v>4897</v>
          </cell>
          <cell r="E7">
            <v>7200</v>
          </cell>
          <cell r="F7">
            <v>7200</v>
          </cell>
        </row>
        <row r="8">
          <cell r="A8" t="str">
            <v>040100  OFFICE SUPPLIES</v>
          </cell>
          <cell r="B8">
            <v>123</v>
          </cell>
          <cell r="C8">
            <v>600</v>
          </cell>
          <cell r="D8">
            <v>0</v>
          </cell>
          <cell r="E8">
            <v>600</v>
          </cell>
          <cell r="F8">
            <v>600</v>
          </cell>
        </row>
        <row r="9">
          <cell r="A9" t="str">
            <v>060500  OFFICE EQUIPMENT</v>
          </cell>
          <cell r="B9">
            <v>350</v>
          </cell>
          <cell r="C9">
            <v>0</v>
          </cell>
          <cell r="D9">
            <v>0</v>
          </cell>
          <cell r="E9">
            <v>0</v>
          </cell>
          <cell r="F9">
            <v>0</v>
          </cell>
        </row>
        <row r="11">
          <cell r="A11" t="str">
            <v xml:space="preserve">     SUBTOTAL</v>
          </cell>
          <cell r="B11">
            <v>7804</v>
          </cell>
          <cell r="C11">
            <v>8100</v>
          </cell>
          <cell r="D11">
            <v>4983</v>
          </cell>
          <cell r="E11">
            <v>8100</v>
          </cell>
          <cell r="F11">
            <v>8100</v>
          </cell>
        </row>
        <row r="13">
          <cell r="A13" t="str">
            <v>01-110  MAYOR'S OFFICE</v>
          </cell>
          <cell r="B13" t="str">
            <v xml:space="preserve">           </v>
          </cell>
          <cell r="C13" t="str">
            <v xml:space="preserve">            </v>
          </cell>
          <cell r="E13" t="str">
            <v xml:space="preserve">            </v>
          </cell>
          <cell r="F13" t="str">
            <v xml:space="preserve">            </v>
          </cell>
        </row>
        <row r="14">
          <cell r="A14" t="str">
            <v>010100  REGULAR SALARIES</v>
          </cell>
          <cell r="B14">
            <v>216744</v>
          </cell>
          <cell r="C14">
            <v>219631</v>
          </cell>
          <cell r="D14">
            <v>131084</v>
          </cell>
          <cell r="E14">
            <v>226648</v>
          </cell>
          <cell r="F14">
            <v>222175</v>
          </cell>
        </row>
        <row r="15">
          <cell r="A15" t="str">
            <v>011001  PART TIME SERVICES</v>
          </cell>
          <cell r="B15">
            <v>26898</v>
          </cell>
          <cell r="C15">
            <v>31307</v>
          </cell>
          <cell r="D15">
            <v>21992</v>
          </cell>
          <cell r="E15">
            <v>30000</v>
          </cell>
          <cell r="F15">
            <v>38495</v>
          </cell>
        </row>
        <row r="16">
          <cell r="A16" t="str">
            <v>020501  POSTAGE</v>
          </cell>
          <cell r="B16">
            <v>2000</v>
          </cell>
          <cell r="C16">
            <v>2200</v>
          </cell>
          <cell r="D16">
            <v>713</v>
          </cell>
          <cell r="E16">
            <v>2200</v>
          </cell>
          <cell r="F16">
            <v>2200</v>
          </cell>
        </row>
        <row r="17">
          <cell r="A17" t="str">
            <v>021000  MILEAGE</v>
          </cell>
          <cell r="B17">
            <v>286</v>
          </cell>
          <cell r="C17">
            <v>900</v>
          </cell>
          <cell r="D17">
            <v>554</v>
          </cell>
          <cell r="E17">
            <v>400</v>
          </cell>
          <cell r="F17">
            <v>400</v>
          </cell>
        </row>
        <row r="18">
          <cell r="A18" t="str">
            <v>021002  CONFERENCES</v>
          </cell>
          <cell r="B18">
            <v>1249</v>
          </cell>
          <cell r="C18">
            <v>1100</v>
          </cell>
          <cell r="D18">
            <v>945</v>
          </cell>
          <cell r="E18">
            <v>1100</v>
          </cell>
          <cell r="F18">
            <v>1100</v>
          </cell>
        </row>
        <row r="19">
          <cell r="A19" t="str">
            <v>021500  SUBSCRIPTIONS-MEMBERSHIPS</v>
          </cell>
          <cell r="B19">
            <v>267</v>
          </cell>
          <cell r="C19">
            <v>300</v>
          </cell>
          <cell r="D19">
            <v>294</v>
          </cell>
          <cell r="E19">
            <v>300</v>
          </cell>
          <cell r="F19">
            <v>300</v>
          </cell>
        </row>
        <row r="20">
          <cell r="A20" t="str">
            <v>022000  PRINTING &amp; BINDING</v>
          </cell>
          <cell r="B20">
            <v>211</v>
          </cell>
          <cell r="C20">
            <v>350</v>
          </cell>
          <cell r="D20">
            <v>0</v>
          </cell>
          <cell r="E20">
            <v>350</v>
          </cell>
          <cell r="F20">
            <v>300</v>
          </cell>
        </row>
        <row r="21">
          <cell r="A21" t="str">
            <v>035400  MAINTAIN OFFICE EQ-FRNTUR</v>
          </cell>
          <cell r="B21">
            <v>786</v>
          </cell>
          <cell r="C21">
            <v>800</v>
          </cell>
          <cell r="D21">
            <v>217</v>
          </cell>
          <cell r="E21">
            <v>800</v>
          </cell>
          <cell r="F21">
            <v>800</v>
          </cell>
        </row>
        <row r="22">
          <cell r="A22" t="str">
            <v>040100  OFFICE SUPPLIES</v>
          </cell>
          <cell r="B22">
            <v>4551</v>
          </cell>
          <cell r="C22">
            <v>3300</v>
          </cell>
          <cell r="D22">
            <v>1251</v>
          </cell>
          <cell r="E22">
            <v>3300</v>
          </cell>
          <cell r="F22">
            <v>3300</v>
          </cell>
        </row>
        <row r="23">
          <cell r="A23" t="str">
            <v>060500  OFFICE EQUIPMENT</v>
          </cell>
          <cell r="B23">
            <v>0</v>
          </cell>
          <cell r="C23">
            <v>934</v>
          </cell>
          <cell r="D23">
            <v>0</v>
          </cell>
          <cell r="E23">
            <v>0</v>
          </cell>
          <cell r="F23">
            <v>0</v>
          </cell>
        </row>
        <row r="25">
          <cell r="A25" t="str">
            <v xml:space="preserve">     SUBTOTAL</v>
          </cell>
          <cell r="B25">
            <v>252992</v>
          </cell>
          <cell r="C25">
            <v>260822</v>
          </cell>
          <cell r="D25">
            <v>157050</v>
          </cell>
          <cell r="E25">
            <v>265098</v>
          </cell>
          <cell r="F25">
            <v>269070</v>
          </cell>
        </row>
        <row r="27">
          <cell r="A27" t="str">
            <v>01-111  CITY CLERK'S OFFICE</v>
          </cell>
          <cell r="B27" t="str">
            <v xml:space="preserve">           </v>
          </cell>
          <cell r="C27" t="str">
            <v xml:space="preserve">            </v>
          </cell>
          <cell r="E27" t="str">
            <v xml:space="preserve">            </v>
          </cell>
          <cell r="F27" t="str">
            <v xml:space="preserve">            </v>
          </cell>
        </row>
        <row r="28">
          <cell r="A28" t="str">
            <v>010100  REGULAR SALARIES</v>
          </cell>
          <cell r="B28">
            <v>79598</v>
          </cell>
          <cell r="C28">
            <v>81882</v>
          </cell>
          <cell r="D28">
            <v>51905</v>
          </cell>
          <cell r="E28">
            <v>83457</v>
          </cell>
          <cell r="F28">
            <v>84605</v>
          </cell>
        </row>
        <row r="29">
          <cell r="A29" t="str">
            <v>010500  OVERTIME SERVICES</v>
          </cell>
          <cell r="B29">
            <v>1800</v>
          </cell>
          <cell r="C29">
            <v>1800</v>
          </cell>
          <cell r="D29">
            <v>1200</v>
          </cell>
          <cell r="E29">
            <v>1800</v>
          </cell>
          <cell r="F29">
            <v>0</v>
          </cell>
        </row>
        <row r="30">
          <cell r="A30" t="str">
            <v>020501  POSTAGE</v>
          </cell>
          <cell r="B30">
            <v>15</v>
          </cell>
          <cell r="C30">
            <v>25</v>
          </cell>
          <cell r="D30">
            <v>17</v>
          </cell>
          <cell r="E30">
            <v>25</v>
          </cell>
          <cell r="F30">
            <v>25</v>
          </cell>
        </row>
        <row r="31">
          <cell r="A31" t="str">
            <v>021500  SUBSCRIPTIONS-MEMBERSHIPS</v>
          </cell>
          <cell r="B31">
            <v>98</v>
          </cell>
          <cell r="C31">
            <v>150</v>
          </cell>
          <cell r="D31">
            <v>109</v>
          </cell>
          <cell r="E31">
            <v>150</v>
          </cell>
          <cell r="F31">
            <v>150</v>
          </cell>
        </row>
        <row r="32">
          <cell r="A32" t="str">
            <v>024501  LEASED EQUIPMENT</v>
          </cell>
          <cell r="B32">
            <v>478</v>
          </cell>
          <cell r="C32">
            <v>478</v>
          </cell>
          <cell r="D32">
            <v>478</v>
          </cell>
          <cell r="E32">
            <v>478</v>
          </cell>
          <cell r="F32">
            <v>478</v>
          </cell>
        </row>
        <row r="33">
          <cell r="A33" t="str">
            <v>035400  MAINTAIN OFFICE EQ-FRNTUR</v>
          </cell>
          <cell r="B33">
            <v>999</v>
          </cell>
          <cell r="C33">
            <v>999</v>
          </cell>
          <cell r="D33">
            <v>982</v>
          </cell>
          <cell r="E33">
            <v>999</v>
          </cell>
          <cell r="F33">
            <v>999</v>
          </cell>
        </row>
        <row r="34">
          <cell r="A34" t="str">
            <v>040100  OFFICE SUPPLIES</v>
          </cell>
          <cell r="B34">
            <v>966</v>
          </cell>
          <cell r="C34">
            <v>1100</v>
          </cell>
          <cell r="D34">
            <v>604</v>
          </cell>
          <cell r="E34">
            <v>1100</v>
          </cell>
          <cell r="F34">
            <v>1100</v>
          </cell>
        </row>
        <row r="36">
          <cell r="A36" t="str">
            <v xml:space="preserve">     SUBTOTAL</v>
          </cell>
          <cell r="B36">
            <v>83954</v>
          </cell>
          <cell r="C36">
            <v>86434</v>
          </cell>
          <cell r="D36">
            <v>55295</v>
          </cell>
          <cell r="E36">
            <v>88009</v>
          </cell>
          <cell r="F36">
            <v>87357</v>
          </cell>
        </row>
        <row r="38">
          <cell r="A38" t="str">
            <v>01-112  ORDINANCES</v>
          </cell>
          <cell r="B38" t="str">
            <v xml:space="preserve">           </v>
          </cell>
          <cell r="C38" t="str">
            <v xml:space="preserve">            </v>
          </cell>
          <cell r="E38" t="str">
            <v xml:space="preserve">            </v>
          </cell>
          <cell r="F38" t="str">
            <v xml:space="preserve">            </v>
          </cell>
        </row>
        <row r="39">
          <cell r="A39" t="str">
            <v>022000  PRINTING &amp; BINDING</v>
          </cell>
          <cell r="B39">
            <v>851</v>
          </cell>
          <cell r="C39">
            <v>3275</v>
          </cell>
          <cell r="D39">
            <v>0</v>
          </cell>
          <cell r="E39">
            <v>3275</v>
          </cell>
          <cell r="F39">
            <v>3275</v>
          </cell>
        </row>
        <row r="40">
          <cell r="A40" t="str">
            <v>022500  LEGAL &amp; PUBLIC NOTICES</v>
          </cell>
          <cell r="B40">
            <v>4648</v>
          </cell>
          <cell r="C40">
            <v>3700</v>
          </cell>
          <cell r="D40">
            <v>2023</v>
          </cell>
          <cell r="E40">
            <v>3700</v>
          </cell>
          <cell r="F40">
            <v>3700</v>
          </cell>
        </row>
        <row r="42">
          <cell r="A42" t="str">
            <v xml:space="preserve">     SUBTOTAL</v>
          </cell>
          <cell r="B42">
            <v>5499</v>
          </cell>
          <cell r="C42">
            <v>6975</v>
          </cell>
          <cell r="D42">
            <v>2023</v>
          </cell>
          <cell r="E42">
            <v>6975</v>
          </cell>
          <cell r="F42">
            <v>6975</v>
          </cell>
        </row>
        <row r="44">
          <cell r="A44" t="str">
            <v>01-122  PROBATE COURT</v>
          </cell>
          <cell r="B44" t="str">
            <v xml:space="preserve">           </v>
          </cell>
          <cell r="C44" t="str">
            <v xml:space="preserve">            </v>
          </cell>
          <cell r="E44" t="str">
            <v xml:space="preserve">            </v>
          </cell>
          <cell r="F44" t="str">
            <v xml:space="preserve">            </v>
          </cell>
        </row>
        <row r="45">
          <cell r="A45" t="str">
            <v>020501  POSTAGE</v>
          </cell>
          <cell r="B45">
            <v>4716</v>
          </cell>
          <cell r="C45">
            <v>4900</v>
          </cell>
          <cell r="D45">
            <v>2687</v>
          </cell>
          <cell r="E45">
            <v>5000</v>
          </cell>
          <cell r="F45">
            <v>4900</v>
          </cell>
        </row>
        <row r="46">
          <cell r="A46" t="str">
            <v>022000  PRINTING &amp; BINDING</v>
          </cell>
          <cell r="B46">
            <v>4013</v>
          </cell>
          <cell r="C46">
            <v>4200</v>
          </cell>
          <cell r="D46">
            <v>2124</v>
          </cell>
          <cell r="E46">
            <v>4200</v>
          </cell>
          <cell r="F46">
            <v>4200</v>
          </cell>
        </row>
        <row r="47">
          <cell r="A47" t="str">
            <v>024000  OFFICE SERVICES</v>
          </cell>
          <cell r="B47">
            <v>192</v>
          </cell>
          <cell r="C47">
            <v>199</v>
          </cell>
          <cell r="D47">
            <v>107</v>
          </cell>
          <cell r="E47">
            <v>199</v>
          </cell>
          <cell r="F47">
            <v>199</v>
          </cell>
        </row>
        <row r="48">
          <cell r="A48" t="str">
            <v>024501  LEASED EQUIPMENT</v>
          </cell>
          <cell r="B48">
            <v>1036</v>
          </cell>
          <cell r="C48">
            <v>1776</v>
          </cell>
          <cell r="D48">
            <v>1036</v>
          </cell>
          <cell r="E48">
            <v>1776</v>
          </cell>
          <cell r="F48">
            <v>1776</v>
          </cell>
        </row>
        <row r="49">
          <cell r="A49" t="str">
            <v>029500  OUTSIDE SERVICES</v>
          </cell>
          <cell r="B49">
            <v>120</v>
          </cell>
          <cell r="C49">
            <v>125</v>
          </cell>
          <cell r="D49">
            <v>109</v>
          </cell>
          <cell r="E49">
            <v>125</v>
          </cell>
          <cell r="F49">
            <v>125</v>
          </cell>
        </row>
        <row r="50">
          <cell r="A50" t="str">
            <v>035400  MAINTAIN OFFICE EQ-FRNTUR</v>
          </cell>
          <cell r="B50">
            <v>0</v>
          </cell>
          <cell r="C50">
            <v>456</v>
          </cell>
          <cell r="D50">
            <v>125</v>
          </cell>
          <cell r="E50">
            <v>450</v>
          </cell>
          <cell r="F50">
            <v>450</v>
          </cell>
        </row>
        <row r="51">
          <cell r="A51" t="str">
            <v>040100  OFFICE SUPPLIES</v>
          </cell>
          <cell r="B51">
            <v>1438</v>
          </cell>
          <cell r="C51">
            <v>1500</v>
          </cell>
          <cell r="D51">
            <v>481</v>
          </cell>
          <cell r="E51">
            <v>1500</v>
          </cell>
          <cell r="F51">
            <v>1500</v>
          </cell>
        </row>
        <row r="52">
          <cell r="A52" t="str">
            <v>060500  OFFICE EQUIPMENT</v>
          </cell>
          <cell r="B52">
            <v>679</v>
          </cell>
          <cell r="C52">
            <v>600</v>
          </cell>
          <cell r="D52">
            <v>0</v>
          </cell>
          <cell r="E52">
            <v>1200</v>
          </cell>
          <cell r="F52">
            <v>0</v>
          </cell>
        </row>
        <row r="54">
          <cell r="A54" t="str">
            <v xml:space="preserve">     SUBTOTAL</v>
          </cell>
          <cell r="B54">
            <v>12194</v>
          </cell>
          <cell r="C54">
            <v>13756</v>
          </cell>
          <cell r="D54">
            <v>6669</v>
          </cell>
          <cell r="E54">
            <v>14450</v>
          </cell>
          <cell r="F54">
            <v>13150</v>
          </cell>
        </row>
        <row r="56">
          <cell r="A56" t="str">
            <v>01-131  REGISTRARS &amp; ELECTIONS</v>
          </cell>
          <cell r="C56" t="str">
            <v xml:space="preserve">            </v>
          </cell>
          <cell r="E56" t="str">
            <v xml:space="preserve">            </v>
          </cell>
          <cell r="F56" t="str">
            <v xml:space="preserve">            </v>
          </cell>
        </row>
        <row r="57">
          <cell r="A57" t="str">
            <v>010100  REGULAR SALARIES</v>
          </cell>
          <cell r="B57">
            <v>70975</v>
          </cell>
          <cell r="C57">
            <v>72062</v>
          </cell>
          <cell r="D57">
            <v>46767</v>
          </cell>
          <cell r="E57">
            <v>76522</v>
          </cell>
          <cell r="F57">
            <v>76522</v>
          </cell>
        </row>
        <row r="58">
          <cell r="A58" t="str">
            <v>011001  PART TIME SERVICES</v>
          </cell>
          <cell r="B58">
            <v>16442</v>
          </cell>
          <cell r="C58">
            <v>21603</v>
          </cell>
          <cell r="D58">
            <v>21388</v>
          </cell>
          <cell r="E58">
            <v>19500</v>
          </cell>
          <cell r="F58">
            <v>15450</v>
          </cell>
        </row>
        <row r="59">
          <cell r="A59" t="str">
            <v>020300  COMMUNICATION SERVICES</v>
          </cell>
          <cell r="B59">
            <v>1314</v>
          </cell>
          <cell r="C59">
            <v>1100</v>
          </cell>
          <cell r="D59">
            <v>802</v>
          </cell>
          <cell r="E59">
            <v>1000</v>
          </cell>
          <cell r="F59">
            <v>1000</v>
          </cell>
        </row>
        <row r="60">
          <cell r="A60" t="str">
            <v>020501  POSTAGE</v>
          </cell>
          <cell r="B60">
            <v>2614</v>
          </cell>
          <cell r="C60">
            <v>3726</v>
          </cell>
          <cell r="D60">
            <v>1222</v>
          </cell>
          <cell r="E60">
            <v>15000</v>
          </cell>
          <cell r="F60">
            <v>7500</v>
          </cell>
        </row>
        <row r="61">
          <cell r="A61" t="str">
            <v>021001  TRAINING COURSES</v>
          </cell>
          <cell r="B61">
            <v>0</v>
          </cell>
          <cell r="C61">
            <v>100</v>
          </cell>
          <cell r="D61">
            <v>100</v>
          </cell>
          <cell r="E61">
            <v>100</v>
          </cell>
          <cell r="F61">
            <v>50</v>
          </cell>
        </row>
        <row r="62">
          <cell r="A62" t="str">
            <v>021002  CONFERENCES</v>
          </cell>
          <cell r="B62">
            <v>225</v>
          </cell>
          <cell r="C62">
            <v>100</v>
          </cell>
          <cell r="D62">
            <v>83</v>
          </cell>
          <cell r="E62">
            <v>225</v>
          </cell>
          <cell r="F62">
            <v>100</v>
          </cell>
        </row>
        <row r="63">
          <cell r="A63" t="str">
            <v>021500  SUBSCRIPTIONS-MEMBERSHIPS</v>
          </cell>
          <cell r="B63">
            <v>60</v>
          </cell>
          <cell r="C63">
            <v>60</v>
          </cell>
          <cell r="D63">
            <v>50</v>
          </cell>
          <cell r="E63">
            <v>60</v>
          </cell>
          <cell r="F63">
            <v>60</v>
          </cell>
        </row>
        <row r="64">
          <cell r="A64" t="str">
            <v>022000  PRINTING &amp; BINDING</v>
          </cell>
          <cell r="B64">
            <v>1601</v>
          </cell>
          <cell r="C64">
            <v>1800</v>
          </cell>
          <cell r="D64">
            <v>791</v>
          </cell>
          <cell r="E64">
            <v>3500</v>
          </cell>
          <cell r="F64">
            <v>1800</v>
          </cell>
        </row>
        <row r="65">
          <cell r="A65" t="str">
            <v>024000  OFFICE SERVICES</v>
          </cell>
          <cell r="B65">
            <v>167</v>
          </cell>
          <cell r="C65">
            <v>125</v>
          </cell>
          <cell r="D65">
            <v>100</v>
          </cell>
          <cell r="E65">
            <v>167</v>
          </cell>
          <cell r="F65">
            <v>167</v>
          </cell>
        </row>
        <row r="66">
          <cell r="A66" t="str">
            <v>024500  RENTAL REAL ESTATE</v>
          </cell>
          <cell r="B66">
            <v>1680</v>
          </cell>
          <cell r="C66">
            <v>1680</v>
          </cell>
          <cell r="D66">
            <v>1680</v>
          </cell>
          <cell r="E66">
            <v>1680</v>
          </cell>
          <cell r="F66">
            <v>1680</v>
          </cell>
        </row>
        <row r="67">
          <cell r="A67" t="str">
            <v>024501  LEASED EQUIPMENT</v>
          </cell>
          <cell r="B67">
            <v>1000</v>
          </cell>
          <cell r="C67">
            <v>500</v>
          </cell>
          <cell r="D67">
            <v>0</v>
          </cell>
          <cell r="E67">
            <v>500</v>
          </cell>
          <cell r="F67">
            <v>500</v>
          </cell>
        </row>
        <row r="68">
          <cell r="A68" t="str">
            <v>029500  OUTSIDE SERVICES</v>
          </cell>
          <cell r="B68">
            <v>8632</v>
          </cell>
          <cell r="C68">
            <v>14045</v>
          </cell>
          <cell r="D68">
            <v>8427</v>
          </cell>
          <cell r="E68">
            <v>6900</v>
          </cell>
          <cell r="F68">
            <v>6900</v>
          </cell>
        </row>
        <row r="69">
          <cell r="A69" t="str">
            <v>035400  MAINTAIN OFFICE EQ-FRNTUR</v>
          </cell>
          <cell r="B69">
            <v>0</v>
          </cell>
          <cell r="C69">
            <v>300</v>
          </cell>
          <cell r="D69">
            <v>0</v>
          </cell>
          <cell r="E69">
            <v>300</v>
          </cell>
          <cell r="F69">
            <v>150</v>
          </cell>
        </row>
        <row r="70">
          <cell r="A70" t="str">
            <v>040100  OFFICE SUPPLIES</v>
          </cell>
          <cell r="B70">
            <v>730</v>
          </cell>
          <cell r="C70">
            <v>550</v>
          </cell>
          <cell r="D70">
            <v>323</v>
          </cell>
          <cell r="E70">
            <v>550</v>
          </cell>
          <cell r="F70">
            <v>550</v>
          </cell>
        </row>
        <row r="71">
          <cell r="A71" t="str">
            <v>049500  MTLS-SUPPLIES NOT LISTED</v>
          </cell>
          <cell r="B71">
            <v>0</v>
          </cell>
          <cell r="C71">
            <v>774</v>
          </cell>
          <cell r="D71">
            <v>775</v>
          </cell>
          <cell r="E71">
            <v>0</v>
          </cell>
          <cell r="F71">
            <v>0</v>
          </cell>
        </row>
        <row r="72">
          <cell r="A72" t="str">
            <v>060500  OFFICE EQUIPMENT</v>
          </cell>
          <cell r="B72">
            <v>292</v>
          </cell>
          <cell r="C72">
            <v>0</v>
          </cell>
          <cell r="D72">
            <v>0</v>
          </cell>
          <cell r="E72">
            <v>0</v>
          </cell>
          <cell r="F72">
            <v>0</v>
          </cell>
        </row>
        <row r="73">
          <cell r="A73" t="str">
            <v>069500  EQUIPMENT NOT CLASSIFIED</v>
          </cell>
          <cell r="B73">
            <v>1900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</row>
        <row r="75">
          <cell r="A75" t="str">
            <v xml:space="preserve">     SUBTOTAL</v>
          </cell>
          <cell r="B75">
            <v>107632</v>
          </cell>
          <cell r="C75">
            <v>118525</v>
          </cell>
          <cell r="D75">
            <v>82508</v>
          </cell>
          <cell r="E75">
            <v>126004</v>
          </cell>
          <cell r="F75">
            <v>112429</v>
          </cell>
        </row>
        <row r="77">
          <cell r="A77" t="str">
            <v>01-140  CITY TREASURER</v>
          </cell>
          <cell r="B77" t="str">
            <v xml:space="preserve">           </v>
          </cell>
          <cell r="C77" t="str">
            <v xml:space="preserve">            </v>
          </cell>
          <cell r="E77" t="str">
            <v xml:space="preserve">            </v>
          </cell>
          <cell r="F77" t="str">
            <v xml:space="preserve">            </v>
          </cell>
        </row>
        <row r="78">
          <cell r="A78" t="str">
            <v>010100  REGULAR SALARIES</v>
          </cell>
          <cell r="B78">
            <v>22051</v>
          </cell>
          <cell r="C78">
            <v>22918</v>
          </cell>
          <cell r="D78">
            <v>14985</v>
          </cell>
          <cell r="E78">
            <v>23359</v>
          </cell>
          <cell r="F78">
            <v>23359</v>
          </cell>
        </row>
        <row r="80">
          <cell r="A80" t="str">
            <v xml:space="preserve">     SUBTOTAL</v>
          </cell>
          <cell r="B80">
            <v>22051</v>
          </cell>
          <cell r="C80">
            <v>22918</v>
          </cell>
          <cell r="D80">
            <v>14985</v>
          </cell>
          <cell r="E80">
            <v>23359</v>
          </cell>
          <cell r="F80">
            <v>23359</v>
          </cell>
        </row>
        <row r="82">
          <cell r="A82" t="str">
            <v>01-141  DIRECTOR OF FINANCE</v>
          </cell>
          <cell r="C82" t="str">
            <v xml:space="preserve">            </v>
          </cell>
          <cell r="E82" t="str">
            <v xml:space="preserve">            </v>
          </cell>
          <cell r="F82" t="str">
            <v xml:space="preserve">            </v>
          </cell>
        </row>
        <row r="83">
          <cell r="A83" t="str">
            <v>010100  REGULAR SALARIES</v>
          </cell>
          <cell r="B83">
            <v>597589</v>
          </cell>
          <cell r="C83">
            <v>615071</v>
          </cell>
          <cell r="D83">
            <v>385117</v>
          </cell>
          <cell r="E83">
            <v>601105</v>
          </cell>
          <cell r="F83">
            <v>610465</v>
          </cell>
        </row>
        <row r="84">
          <cell r="A84" t="str">
            <v>010500  OVERTIME SERVICES</v>
          </cell>
          <cell r="B84">
            <v>20542</v>
          </cell>
          <cell r="C84">
            <v>18000</v>
          </cell>
          <cell r="D84">
            <v>14240</v>
          </cell>
          <cell r="E84">
            <v>8000</v>
          </cell>
          <cell r="F84">
            <v>7500</v>
          </cell>
        </row>
        <row r="85">
          <cell r="A85" t="str">
            <v>011001  PART TIME SERVICES</v>
          </cell>
          <cell r="B85">
            <v>0</v>
          </cell>
          <cell r="C85">
            <v>4200</v>
          </cell>
          <cell r="D85">
            <v>1605</v>
          </cell>
          <cell r="E85">
            <v>0</v>
          </cell>
          <cell r="F85">
            <v>0</v>
          </cell>
        </row>
        <row r="86">
          <cell r="A86" t="str">
            <v>020100  PROFESSIONAL SER-FEES</v>
          </cell>
          <cell r="B86">
            <v>42512</v>
          </cell>
          <cell r="C86">
            <v>6000</v>
          </cell>
          <cell r="D86">
            <v>6000</v>
          </cell>
          <cell r="E86">
            <v>6000</v>
          </cell>
          <cell r="F86">
            <v>6000</v>
          </cell>
        </row>
        <row r="87">
          <cell r="A87" t="str">
            <v>020501  POSTAGE</v>
          </cell>
          <cell r="B87">
            <v>4286</v>
          </cell>
          <cell r="C87">
            <v>4500</v>
          </cell>
          <cell r="D87">
            <v>2959</v>
          </cell>
          <cell r="E87">
            <v>4600</v>
          </cell>
          <cell r="F87">
            <v>3800</v>
          </cell>
        </row>
        <row r="88">
          <cell r="A88" t="str">
            <v>021000  MILEAGE</v>
          </cell>
          <cell r="B88">
            <v>1158</v>
          </cell>
          <cell r="C88">
            <v>1000</v>
          </cell>
          <cell r="D88">
            <v>662</v>
          </cell>
          <cell r="E88">
            <v>500</v>
          </cell>
          <cell r="F88">
            <v>500</v>
          </cell>
        </row>
        <row r="89">
          <cell r="A89" t="str">
            <v>021001  TRAINING COURSES</v>
          </cell>
          <cell r="B89">
            <v>210</v>
          </cell>
          <cell r="C89">
            <v>281</v>
          </cell>
          <cell r="D89">
            <v>0</v>
          </cell>
          <cell r="E89">
            <v>300</v>
          </cell>
          <cell r="F89">
            <v>300</v>
          </cell>
        </row>
        <row r="90">
          <cell r="A90" t="str">
            <v>021002  CONFERENCES</v>
          </cell>
          <cell r="B90">
            <v>825</v>
          </cell>
          <cell r="C90">
            <v>80</v>
          </cell>
          <cell r="D90">
            <v>80</v>
          </cell>
          <cell r="E90">
            <v>1000</v>
          </cell>
          <cell r="F90">
            <v>1000</v>
          </cell>
        </row>
        <row r="91">
          <cell r="A91" t="str">
            <v>021500  SUBSCRIPTIONS-MEMBERSHIPS</v>
          </cell>
          <cell r="B91">
            <v>1568</v>
          </cell>
          <cell r="C91">
            <v>1750</v>
          </cell>
          <cell r="D91">
            <v>1329</v>
          </cell>
          <cell r="E91">
            <v>1750</v>
          </cell>
          <cell r="F91">
            <v>1750</v>
          </cell>
        </row>
        <row r="92">
          <cell r="A92" t="str">
            <v>022000  PRINTING &amp; BINDING</v>
          </cell>
          <cell r="B92">
            <v>2239</v>
          </cell>
          <cell r="C92">
            <v>2400</v>
          </cell>
          <cell r="D92">
            <v>242</v>
          </cell>
          <cell r="E92">
            <v>2400</v>
          </cell>
          <cell r="F92">
            <v>2400</v>
          </cell>
        </row>
        <row r="93">
          <cell r="A93" t="str">
            <v>022500  LEGAL &amp; PUBLIC NOTICES</v>
          </cell>
          <cell r="B93">
            <v>602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</row>
        <row r="94">
          <cell r="A94" t="str">
            <v>024000  OFFICE SERVICES</v>
          </cell>
          <cell r="B94">
            <v>388</v>
          </cell>
          <cell r="C94">
            <v>375</v>
          </cell>
          <cell r="D94">
            <v>185</v>
          </cell>
          <cell r="E94">
            <v>390</v>
          </cell>
          <cell r="F94">
            <v>390</v>
          </cell>
        </row>
        <row r="95">
          <cell r="A95" t="str">
            <v>024501  LEASED EQUIPMENT</v>
          </cell>
          <cell r="B95">
            <v>3108</v>
          </cell>
          <cell r="C95">
            <v>3108</v>
          </cell>
          <cell r="D95">
            <v>2315</v>
          </cell>
          <cell r="E95">
            <v>3108</v>
          </cell>
          <cell r="F95">
            <v>3582</v>
          </cell>
        </row>
        <row r="96">
          <cell r="A96" t="str">
            <v>035400  MAINTAIN OFFICE EQ-FRNTUR</v>
          </cell>
          <cell r="B96">
            <v>120</v>
          </cell>
          <cell r="C96">
            <v>300</v>
          </cell>
          <cell r="D96">
            <v>0</v>
          </cell>
          <cell r="E96">
            <v>300</v>
          </cell>
          <cell r="F96">
            <v>200</v>
          </cell>
        </row>
        <row r="97">
          <cell r="A97" t="str">
            <v>040100  OFFICE SUPPLIES</v>
          </cell>
          <cell r="B97">
            <v>5274</v>
          </cell>
          <cell r="C97">
            <v>4200</v>
          </cell>
          <cell r="D97">
            <v>3176</v>
          </cell>
          <cell r="E97">
            <v>4200</v>
          </cell>
          <cell r="F97">
            <v>4000</v>
          </cell>
        </row>
        <row r="98">
          <cell r="A98" t="str">
            <v>060500  OFFICE EQUIPMENT</v>
          </cell>
          <cell r="B98">
            <v>1230</v>
          </cell>
          <cell r="C98">
            <v>79</v>
          </cell>
          <cell r="D98">
            <v>79</v>
          </cell>
          <cell r="E98">
            <v>0</v>
          </cell>
          <cell r="F98">
            <v>0</v>
          </cell>
        </row>
        <row r="100">
          <cell r="A100" t="str">
            <v xml:space="preserve">     SUBTOTAL</v>
          </cell>
          <cell r="B100">
            <v>681651</v>
          </cell>
          <cell r="C100">
            <v>661344</v>
          </cell>
          <cell r="D100">
            <v>417989</v>
          </cell>
          <cell r="E100">
            <v>633653</v>
          </cell>
          <cell r="F100">
            <v>641887</v>
          </cell>
        </row>
        <row r="102">
          <cell r="A102" t="str">
            <v>01-142  DATA PROCESSING/INFO TECH</v>
          </cell>
          <cell r="C102" t="str">
            <v xml:space="preserve">            </v>
          </cell>
          <cell r="E102" t="str">
            <v xml:space="preserve">            </v>
          </cell>
          <cell r="F102" t="str">
            <v xml:space="preserve">            </v>
          </cell>
        </row>
        <row r="103">
          <cell r="A103" t="str">
            <v>010100  REGULAR SALARIES</v>
          </cell>
          <cell r="B103">
            <v>261740</v>
          </cell>
          <cell r="C103">
            <v>296832</v>
          </cell>
          <cell r="D103">
            <v>195565</v>
          </cell>
          <cell r="E103">
            <v>289970</v>
          </cell>
          <cell r="F103">
            <v>353355</v>
          </cell>
        </row>
        <row r="104">
          <cell r="A104" t="str">
            <v>010500  OVERTIME SERVICES</v>
          </cell>
          <cell r="B104">
            <v>9226</v>
          </cell>
          <cell r="C104">
            <v>27683</v>
          </cell>
          <cell r="D104">
            <v>25474</v>
          </cell>
          <cell r="E104">
            <v>10000</v>
          </cell>
          <cell r="F104">
            <v>8000</v>
          </cell>
        </row>
        <row r="105">
          <cell r="A105" t="str">
            <v>011001  PART TIME SERVICES</v>
          </cell>
          <cell r="B105">
            <v>14922</v>
          </cell>
          <cell r="C105">
            <v>17938</v>
          </cell>
          <cell r="D105">
            <v>11825</v>
          </cell>
          <cell r="E105">
            <v>9000</v>
          </cell>
          <cell r="F105">
            <v>0</v>
          </cell>
        </row>
        <row r="106">
          <cell r="A106" t="str">
            <v>020100  PROFESSIONAL SER-FEES</v>
          </cell>
          <cell r="B106">
            <v>36591</v>
          </cell>
          <cell r="C106">
            <v>112800</v>
          </cell>
          <cell r="D106">
            <v>58943</v>
          </cell>
          <cell r="E106">
            <v>20000</v>
          </cell>
          <cell r="F106">
            <v>20000</v>
          </cell>
        </row>
        <row r="107">
          <cell r="A107" t="str">
            <v>020300  COMMUNICATION SERVICES</v>
          </cell>
          <cell r="B107">
            <v>0</v>
          </cell>
          <cell r="C107">
            <v>137</v>
          </cell>
          <cell r="D107">
            <v>0</v>
          </cell>
          <cell r="E107">
            <v>137</v>
          </cell>
          <cell r="F107">
            <v>137</v>
          </cell>
        </row>
        <row r="108">
          <cell r="A108" t="str">
            <v>020501  POSTAGE</v>
          </cell>
          <cell r="B108">
            <v>134</v>
          </cell>
          <cell r="C108">
            <v>150</v>
          </cell>
          <cell r="D108">
            <v>96</v>
          </cell>
          <cell r="E108">
            <v>250</v>
          </cell>
          <cell r="F108">
            <v>150</v>
          </cell>
        </row>
        <row r="109">
          <cell r="A109" t="str">
            <v>021001  TRAINING COURSES</v>
          </cell>
          <cell r="B109">
            <v>0</v>
          </cell>
          <cell r="C109">
            <v>2500</v>
          </cell>
          <cell r="D109">
            <v>1820</v>
          </cell>
          <cell r="E109">
            <v>5000</v>
          </cell>
          <cell r="F109">
            <v>5000</v>
          </cell>
        </row>
        <row r="110">
          <cell r="A110" t="str">
            <v>021500  SUBSCRIPTIONS-MEMBERSHIPS</v>
          </cell>
          <cell r="B110">
            <v>0</v>
          </cell>
          <cell r="C110">
            <v>63</v>
          </cell>
          <cell r="D110">
            <v>0</v>
          </cell>
          <cell r="E110">
            <v>250</v>
          </cell>
          <cell r="F110">
            <v>75</v>
          </cell>
        </row>
        <row r="111">
          <cell r="A111" t="str">
            <v>024000  OFFICE SERVICES</v>
          </cell>
          <cell r="B111">
            <v>306</v>
          </cell>
          <cell r="C111">
            <v>300</v>
          </cell>
          <cell r="D111">
            <v>274</v>
          </cell>
          <cell r="E111">
            <v>325</v>
          </cell>
          <cell r="F111">
            <v>325</v>
          </cell>
        </row>
        <row r="112">
          <cell r="A112" t="str">
            <v>024501  LEASED EQUIPMENT</v>
          </cell>
          <cell r="B112">
            <v>316735</v>
          </cell>
          <cell r="C112">
            <v>505394</v>
          </cell>
          <cell r="D112">
            <v>297540</v>
          </cell>
          <cell r="E112">
            <v>681743</v>
          </cell>
          <cell r="F112">
            <v>682055</v>
          </cell>
        </row>
        <row r="113">
          <cell r="A113" t="str">
            <v>035400  MAINTAIN OFFICE EQ-FRNTUR</v>
          </cell>
          <cell r="B113">
            <v>4272</v>
          </cell>
          <cell r="C113">
            <v>48450</v>
          </cell>
          <cell r="D113">
            <v>37059</v>
          </cell>
          <cell r="E113">
            <v>89407</v>
          </cell>
          <cell r="F113">
            <v>89407</v>
          </cell>
        </row>
        <row r="114">
          <cell r="A114" t="str">
            <v>040100  OFFICE SUPPLIES</v>
          </cell>
          <cell r="B114">
            <v>17111</v>
          </cell>
          <cell r="C114">
            <v>20665</v>
          </cell>
          <cell r="D114">
            <v>10280</v>
          </cell>
          <cell r="E114">
            <v>20000</v>
          </cell>
          <cell r="F114">
            <v>20000</v>
          </cell>
        </row>
        <row r="115">
          <cell r="A115" t="str">
            <v>060500  OFFICE EQUIPMENT</v>
          </cell>
          <cell r="B115">
            <v>2489</v>
          </cell>
          <cell r="C115">
            <v>1935</v>
          </cell>
          <cell r="D115">
            <v>1691</v>
          </cell>
          <cell r="E115">
            <v>0</v>
          </cell>
          <cell r="F115">
            <v>0</v>
          </cell>
        </row>
        <row r="117">
          <cell r="A117" t="str">
            <v xml:space="preserve">     SUBTOTAL</v>
          </cell>
          <cell r="B117">
            <v>663526</v>
          </cell>
          <cell r="C117">
            <v>1034847</v>
          </cell>
          <cell r="D117">
            <v>640567</v>
          </cell>
          <cell r="E117">
            <v>1126082</v>
          </cell>
          <cell r="F117">
            <v>1178504</v>
          </cell>
        </row>
        <row r="119">
          <cell r="A119" t="str">
            <v>01-143  INDEPENDENT AUDIT</v>
          </cell>
          <cell r="B119" t="str">
            <v xml:space="preserve">           </v>
          </cell>
          <cell r="C119" t="str">
            <v xml:space="preserve">            </v>
          </cell>
          <cell r="E119" t="str">
            <v xml:space="preserve">            </v>
          </cell>
          <cell r="F119" t="str">
            <v xml:space="preserve">            </v>
          </cell>
        </row>
        <row r="120">
          <cell r="A120" t="str">
            <v>020101  INDEPENDENT ACCTG-AUDIT</v>
          </cell>
          <cell r="B120">
            <v>54531</v>
          </cell>
          <cell r="C120">
            <v>66500</v>
          </cell>
          <cell r="D120">
            <v>59627</v>
          </cell>
          <cell r="E120">
            <v>69000</v>
          </cell>
          <cell r="F120">
            <v>37500</v>
          </cell>
        </row>
        <row r="122">
          <cell r="A122" t="str">
            <v xml:space="preserve">     SUBTOTAL</v>
          </cell>
          <cell r="B122">
            <v>54531</v>
          </cell>
          <cell r="C122">
            <v>66500</v>
          </cell>
          <cell r="D122">
            <v>59627</v>
          </cell>
          <cell r="E122">
            <v>69000</v>
          </cell>
          <cell r="F122">
            <v>37500</v>
          </cell>
        </row>
        <row r="124">
          <cell r="A124" t="str">
            <v>01-145  BUREAU OF ASSESSMENTS</v>
          </cell>
          <cell r="C124" t="str">
            <v xml:space="preserve">            </v>
          </cell>
          <cell r="E124" t="str">
            <v xml:space="preserve">            </v>
          </cell>
          <cell r="F124" t="str">
            <v xml:space="preserve">            </v>
          </cell>
        </row>
        <row r="125">
          <cell r="A125" t="str">
            <v>010100  REGULAR SALARIES</v>
          </cell>
          <cell r="B125">
            <v>225244</v>
          </cell>
          <cell r="C125">
            <v>258735</v>
          </cell>
          <cell r="D125">
            <v>173700</v>
          </cell>
          <cell r="E125">
            <v>268997</v>
          </cell>
          <cell r="F125">
            <v>270970</v>
          </cell>
        </row>
        <row r="126">
          <cell r="A126" t="str">
            <v>010500  OVERTIME SERVICES</v>
          </cell>
          <cell r="B126">
            <v>14047</v>
          </cell>
          <cell r="C126">
            <v>16700</v>
          </cell>
          <cell r="D126">
            <v>16402</v>
          </cell>
          <cell r="E126">
            <v>9000</v>
          </cell>
          <cell r="F126">
            <v>9000</v>
          </cell>
        </row>
        <row r="127">
          <cell r="A127" t="str">
            <v>011001  PART TIME SERVICES</v>
          </cell>
          <cell r="B127">
            <v>24118</v>
          </cell>
          <cell r="C127">
            <v>7193</v>
          </cell>
          <cell r="D127">
            <v>5133</v>
          </cell>
          <cell r="E127">
            <v>8576</v>
          </cell>
          <cell r="F127">
            <v>8812</v>
          </cell>
        </row>
        <row r="128">
          <cell r="A128" t="str">
            <v>020100  PROFESSIONAL SER-FEES</v>
          </cell>
          <cell r="B128">
            <v>9500</v>
          </cell>
          <cell r="C128">
            <v>6074</v>
          </cell>
          <cell r="D128">
            <v>3360</v>
          </cell>
          <cell r="E128">
            <v>9600</v>
          </cell>
          <cell r="F128">
            <v>9500</v>
          </cell>
        </row>
        <row r="129">
          <cell r="A129" t="str">
            <v>020300  COMMUNICATION SERVICES</v>
          </cell>
          <cell r="B129">
            <v>45</v>
          </cell>
          <cell r="C129">
            <v>57</v>
          </cell>
          <cell r="D129">
            <v>45</v>
          </cell>
          <cell r="E129">
            <v>57</v>
          </cell>
          <cell r="F129">
            <v>57</v>
          </cell>
        </row>
        <row r="130">
          <cell r="A130" t="str">
            <v>020501  POSTAGE</v>
          </cell>
          <cell r="B130">
            <v>3459</v>
          </cell>
          <cell r="C130">
            <v>3100</v>
          </cell>
          <cell r="D130">
            <v>2917</v>
          </cell>
          <cell r="E130">
            <v>2900</v>
          </cell>
          <cell r="F130">
            <v>2900</v>
          </cell>
        </row>
        <row r="131">
          <cell r="A131" t="str">
            <v>021000  MILEAGE</v>
          </cell>
          <cell r="B131">
            <v>0</v>
          </cell>
          <cell r="C131">
            <v>0</v>
          </cell>
          <cell r="D131">
            <v>0</v>
          </cell>
          <cell r="E131">
            <v>50</v>
          </cell>
          <cell r="F131">
            <v>50</v>
          </cell>
        </row>
        <row r="132">
          <cell r="A132" t="str">
            <v>021001  TRAINING COURSES</v>
          </cell>
          <cell r="B132">
            <v>800</v>
          </cell>
          <cell r="C132">
            <v>500</v>
          </cell>
          <cell r="D132">
            <v>250</v>
          </cell>
          <cell r="E132">
            <v>600</v>
          </cell>
          <cell r="F132">
            <v>600</v>
          </cell>
        </row>
        <row r="133">
          <cell r="A133" t="str">
            <v>021002  CONFERENCES</v>
          </cell>
          <cell r="B133">
            <v>50</v>
          </cell>
          <cell r="C133">
            <v>100</v>
          </cell>
          <cell r="D133">
            <v>50</v>
          </cell>
          <cell r="E133">
            <v>100</v>
          </cell>
          <cell r="F133">
            <v>100</v>
          </cell>
        </row>
        <row r="134">
          <cell r="A134" t="str">
            <v>021500  SUBSCRIPTIONS-MEMBERSHIPS</v>
          </cell>
          <cell r="B134">
            <v>1097</v>
          </cell>
          <cell r="C134">
            <v>800</v>
          </cell>
          <cell r="D134">
            <v>714</v>
          </cell>
          <cell r="E134">
            <v>800</v>
          </cell>
          <cell r="F134">
            <v>800</v>
          </cell>
        </row>
        <row r="135">
          <cell r="A135" t="str">
            <v>022000  PRINTING &amp; BINDING</v>
          </cell>
          <cell r="B135">
            <v>2610</v>
          </cell>
          <cell r="C135">
            <v>2500</v>
          </cell>
          <cell r="D135">
            <v>426</v>
          </cell>
          <cell r="E135">
            <v>2700</v>
          </cell>
          <cell r="F135">
            <v>2700</v>
          </cell>
        </row>
        <row r="136">
          <cell r="A136" t="str">
            <v>022500  LEGAL &amp; PUBLIC NOTICES</v>
          </cell>
          <cell r="B136">
            <v>319</v>
          </cell>
          <cell r="C136">
            <v>410</v>
          </cell>
          <cell r="D136">
            <v>337</v>
          </cell>
          <cell r="E136">
            <v>410</v>
          </cell>
          <cell r="F136">
            <v>410</v>
          </cell>
        </row>
        <row r="137">
          <cell r="A137" t="str">
            <v>024000  OFFICE SERVICES</v>
          </cell>
          <cell r="B137">
            <v>236</v>
          </cell>
          <cell r="C137">
            <v>275</v>
          </cell>
          <cell r="D137">
            <v>150</v>
          </cell>
          <cell r="E137">
            <v>275</v>
          </cell>
          <cell r="F137">
            <v>275</v>
          </cell>
        </row>
        <row r="138">
          <cell r="A138" t="str">
            <v>024501  LEASED EQUIPMENT</v>
          </cell>
          <cell r="B138">
            <v>1159</v>
          </cell>
          <cell r="C138">
            <v>0</v>
          </cell>
          <cell r="D138">
            <v>0</v>
          </cell>
          <cell r="E138">
            <v>0</v>
          </cell>
          <cell r="F138">
            <v>0</v>
          </cell>
        </row>
        <row r="139">
          <cell r="A139" t="str">
            <v>035400  MAINTAIN OFFICE EQ-FRNTUR</v>
          </cell>
          <cell r="B139">
            <v>2820</v>
          </cell>
          <cell r="C139">
            <v>3704</v>
          </cell>
          <cell r="D139">
            <v>3190</v>
          </cell>
          <cell r="E139">
            <v>4530</v>
          </cell>
          <cell r="F139">
            <v>4530</v>
          </cell>
        </row>
        <row r="140">
          <cell r="A140" t="str">
            <v>040100  OFFICE SUPPLIES</v>
          </cell>
          <cell r="B140">
            <v>699</v>
          </cell>
          <cell r="C140">
            <v>850</v>
          </cell>
          <cell r="D140">
            <v>688</v>
          </cell>
          <cell r="E140">
            <v>800</v>
          </cell>
          <cell r="F140">
            <v>800</v>
          </cell>
        </row>
        <row r="142">
          <cell r="A142" t="str">
            <v xml:space="preserve">     SUBTOTAL</v>
          </cell>
          <cell r="B142">
            <v>286203</v>
          </cell>
          <cell r="C142">
            <v>300998</v>
          </cell>
          <cell r="D142">
            <v>207362</v>
          </cell>
          <cell r="E142">
            <v>309395</v>
          </cell>
          <cell r="F142">
            <v>311504</v>
          </cell>
        </row>
        <row r="144">
          <cell r="A144" t="str">
            <v>01-146  BOARD OF ASSESSMENT &amp; APPEAL</v>
          </cell>
          <cell r="C144" t="str">
            <v xml:space="preserve">            </v>
          </cell>
          <cell r="E144" t="str">
            <v xml:space="preserve">            </v>
          </cell>
          <cell r="F144" t="str">
            <v xml:space="preserve">            </v>
          </cell>
        </row>
        <row r="145">
          <cell r="A145" t="str">
            <v>010100  REGULAR SALARIES</v>
          </cell>
          <cell r="B145">
            <v>3000</v>
          </cell>
          <cell r="C145">
            <v>3000</v>
          </cell>
          <cell r="D145">
            <v>0</v>
          </cell>
          <cell r="E145">
            <v>15000</v>
          </cell>
          <cell r="F145">
            <v>3000</v>
          </cell>
        </row>
        <row r="146">
          <cell r="A146" t="str">
            <v>010500  OVERTIME SERVICES</v>
          </cell>
          <cell r="B146">
            <v>234</v>
          </cell>
          <cell r="C146">
            <v>400</v>
          </cell>
          <cell r="D146">
            <v>0</v>
          </cell>
          <cell r="E146">
            <v>2000</v>
          </cell>
          <cell r="F146">
            <v>400</v>
          </cell>
        </row>
        <row r="147">
          <cell r="A147" t="str">
            <v>020501  POSTAGE</v>
          </cell>
          <cell r="B147">
            <v>119</v>
          </cell>
          <cell r="C147">
            <v>50</v>
          </cell>
          <cell r="D147">
            <v>0</v>
          </cell>
          <cell r="E147">
            <v>300</v>
          </cell>
          <cell r="F147">
            <v>125</v>
          </cell>
        </row>
        <row r="148">
          <cell r="A148" t="str">
            <v>021002  CONFERENCES</v>
          </cell>
          <cell r="B148">
            <v>35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</row>
        <row r="149">
          <cell r="A149" t="str">
            <v>022500  LEGAL &amp; PUBLIC NOTICES</v>
          </cell>
          <cell r="B149">
            <v>339</v>
          </cell>
          <cell r="C149">
            <v>325</v>
          </cell>
          <cell r="D149">
            <v>153</v>
          </cell>
          <cell r="E149">
            <v>325</v>
          </cell>
          <cell r="F149">
            <v>325</v>
          </cell>
        </row>
        <row r="151">
          <cell r="A151" t="str">
            <v xml:space="preserve">     SUBTOTAL</v>
          </cell>
          <cell r="B151">
            <v>3727</v>
          </cell>
          <cell r="C151">
            <v>3775</v>
          </cell>
          <cell r="D151">
            <v>153</v>
          </cell>
          <cell r="E151">
            <v>17625</v>
          </cell>
          <cell r="F151">
            <v>3850</v>
          </cell>
        </row>
        <row r="153">
          <cell r="A153" t="str">
            <v>01-147  TAX COLLECTOR</v>
          </cell>
          <cell r="C153" t="str">
            <v xml:space="preserve">            </v>
          </cell>
          <cell r="E153" t="str">
            <v xml:space="preserve">            </v>
          </cell>
          <cell r="F153" t="str">
            <v xml:space="preserve">            </v>
          </cell>
        </row>
        <row r="154">
          <cell r="A154" t="str">
            <v>010100  REGULAR SALARIES</v>
          </cell>
          <cell r="B154">
            <v>335373</v>
          </cell>
          <cell r="C154">
            <v>361538</v>
          </cell>
          <cell r="D154">
            <v>220799</v>
          </cell>
          <cell r="E154">
            <v>376857</v>
          </cell>
          <cell r="F154">
            <v>378630</v>
          </cell>
        </row>
        <row r="155">
          <cell r="A155" t="str">
            <v>010500  OVERTIME SERVICES</v>
          </cell>
          <cell r="B155">
            <v>14474</v>
          </cell>
          <cell r="C155">
            <v>12000</v>
          </cell>
          <cell r="D155">
            <v>7431</v>
          </cell>
          <cell r="E155">
            <v>12000</v>
          </cell>
          <cell r="F155">
            <v>12000</v>
          </cell>
        </row>
        <row r="156">
          <cell r="A156" t="str">
            <v>011001  PART TIME SERVICES</v>
          </cell>
          <cell r="B156">
            <v>11735</v>
          </cell>
          <cell r="C156">
            <v>14212</v>
          </cell>
          <cell r="D156">
            <v>9447</v>
          </cell>
          <cell r="E156">
            <v>14098</v>
          </cell>
          <cell r="F156">
            <v>14486</v>
          </cell>
        </row>
        <row r="157">
          <cell r="A157" t="str">
            <v>020108  LITIGATION SPECIAL</v>
          </cell>
          <cell r="B157">
            <v>0</v>
          </cell>
          <cell r="C157">
            <v>6000</v>
          </cell>
          <cell r="D157">
            <v>0</v>
          </cell>
          <cell r="E157">
            <v>0</v>
          </cell>
          <cell r="F157">
            <v>0</v>
          </cell>
        </row>
        <row r="158">
          <cell r="A158" t="str">
            <v>020501  POSTAGE</v>
          </cell>
          <cell r="B158">
            <v>39188</v>
          </cell>
          <cell r="C158">
            <v>41000</v>
          </cell>
          <cell r="D158">
            <v>39140</v>
          </cell>
          <cell r="E158">
            <v>42000</v>
          </cell>
          <cell r="F158">
            <v>42000</v>
          </cell>
        </row>
        <row r="159">
          <cell r="A159" t="str">
            <v>021001  TRAINING COURSES</v>
          </cell>
          <cell r="B159">
            <v>398</v>
          </cell>
          <cell r="C159">
            <v>45</v>
          </cell>
          <cell r="D159">
            <v>35</v>
          </cell>
          <cell r="E159">
            <v>0</v>
          </cell>
          <cell r="F159">
            <v>0</v>
          </cell>
        </row>
        <row r="160">
          <cell r="A160" t="str">
            <v>021002  CONFERENCES</v>
          </cell>
          <cell r="B160">
            <v>233</v>
          </cell>
          <cell r="C160">
            <v>300</v>
          </cell>
          <cell r="D160">
            <v>141</v>
          </cell>
          <cell r="E160">
            <v>300</v>
          </cell>
          <cell r="F160">
            <v>300</v>
          </cell>
        </row>
        <row r="161">
          <cell r="A161" t="str">
            <v>021500  SUBSCRIPTIONS-MEMBERSHIPS</v>
          </cell>
          <cell r="B161">
            <v>158</v>
          </cell>
          <cell r="C161">
            <v>170</v>
          </cell>
          <cell r="D161">
            <v>169</v>
          </cell>
          <cell r="E161">
            <v>200</v>
          </cell>
          <cell r="F161">
            <v>170</v>
          </cell>
        </row>
        <row r="162">
          <cell r="A162" t="str">
            <v>022000  PRINTING &amp; BINDING</v>
          </cell>
          <cell r="B162">
            <v>733</v>
          </cell>
          <cell r="C162">
            <v>1070</v>
          </cell>
          <cell r="D162">
            <v>479</v>
          </cell>
          <cell r="E162">
            <v>1000</v>
          </cell>
          <cell r="F162">
            <v>800</v>
          </cell>
        </row>
        <row r="163">
          <cell r="A163" t="str">
            <v>022500  LEGAL &amp; PUBLIC NOTICES</v>
          </cell>
          <cell r="B163">
            <v>1565</v>
          </cell>
          <cell r="C163">
            <v>1400</v>
          </cell>
          <cell r="D163">
            <v>880</v>
          </cell>
          <cell r="E163">
            <v>1700</v>
          </cell>
          <cell r="F163">
            <v>1500</v>
          </cell>
        </row>
        <row r="164">
          <cell r="A164" t="str">
            <v>024000  OFFICE SERVICES</v>
          </cell>
          <cell r="B164">
            <v>300</v>
          </cell>
          <cell r="C164">
            <v>350</v>
          </cell>
          <cell r="D164">
            <v>173</v>
          </cell>
          <cell r="E164">
            <v>400</v>
          </cell>
          <cell r="F164">
            <v>350</v>
          </cell>
        </row>
        <row r="165">
          <cell r="A165" t="str">
            <v>024501  LEASED EQUIPMENT</v>
          </cell>
          <cell r="B165">
            <v>2279</v>
          </cell>
          <cell r="C165">
            <v>1792</v>
          </cell>
          <cell r="D165">
            <v>744</v>
          </cell>
          <cell r="E165">
            <v>1700</v>
          </cell>
          <cell r="F165">
            <v>2884</v>
          </cell>
        </row>
        <row r="166">
          <cell r="A166" t="str">
            <v>029500  OUTSIDE SERVICES</v>
          </cell>
          <cell r="B166">
            <v>20983</v>
          </cell>
          <cell r="C166">
            <v>30000</v>
          </cell>
          <cell r="D166">
            <v>2079</v>
          </cell>
          <cell r="E166">
            <v>30000</v>
          </cell>
          <cell r="F166">
            <v>0</v>
          </cell>
        </row>
        <row r="167">
          <cell r="A167" t="str">
            <v>035400  MAINTAIN OFFICE EQ-FRNTUR</v>
          </cell>
          <cell r="B167">
            <v>5370</v>
          </cell>
          <cell r="C167">
            <v>5250</v>
          </cell>
          <cell r="D167">
            <v>4767</v>
          </cell>
          <cell r="E167">
            <v>3500</v>
          </cell>
          <cell r="F167">
            <v>3500</v>
          </cell>
        </row>
        <row r="168">
          <cell r="A168" t="str">
            <v>040100  OFFICE SUPPLIES</v>
          </cell>
          <cell r="B168">
            <v>5540</v>
          </cell>
          <cell r="C168">
            <v>2470</v>
          </cell>
          <cell r="D168">
            <v>1079</v>
          </cell>
          <cell r="E168">
            <v>4000</v>
          </cell>
          <cell r="F168">
            <v>4000</v>
          </cell>
        </row>
        <row r="169">
          <cell r="A169" t="str">
            <v>060500  OFFICE EQUIPMENT</v>
          </cell>
          <cell r="B169">
            <v>5888</v>
          </cell>
          <cell r="C169">
            <v>21088</v>
          </cell>
          <cell r="D169">
            <v>21088</v>
          </cell>
          <cell r="E169">
            <v>0</v>
          </cell>
          <cell r="F169">
            <v>0</v>
          </cell>
        </row>
        <row r="171">
          <cell r="A171" t="str">
            <v xml:space="preserve">     SUBTOTAL</v>
          </cell>
          <cell r="B171">
            <v>444217</v>
          </cell>
          <cell r="C171">
            <v>498685</v>
          </cell>
          <cell r="D171">
            <v>308451</v>
          </cell>
          <cell r="E171">
            <v>487755</v>
          </cell>
          <cell r="F171">
            <v>460620</v>
          </cell>
        </row>
        <row r="173">
          <cell r="A173" t="str">
            <v>01-148  PURCHASING</v>
          </cell>
          <cell r="C173" t="str">
            <v xml:space="preserve">            </v>
          </cell>
          <cell r="E173" t="str">
            <v xml:space="preserve">            </v>
          </cell>
          <cell r="F173" t="str">
            <v xml:space="preserve">            </v>
          </cell>
        </row>
        <row r="174">
          <cell r="A174" t="str">
            <v>010100  REGULAR SALARIES</v>
          </cell>
          <cell r="B174">
            <v>191748</v>
          </cell>
          <cell r="C174">
            <v>177239</v>
          </cell>
          <cell r="D174">
            <v>110888</v>
          </cell>
          <cell r="E174">
            <v>212782</v>
          </cell>
          <cell r="F174">
            <v>214555</v>
          </cell>
        </row>
        <row r="175">
          <cell r="A175" t="str">
            <v>010500  OVERTIME SERVICES</v>
          </cell>
          <cell r="B175">
            <v>1726</v>
          </cell>
          <cell r="C175">
            <v>3500</v>
          </cell>
          <cell r="D175">
            <v>3168</v>
          </cell>
          <cell r="E175">
            <v>4000</v>
          </cell>
          <cell r="F175">
            <v>1500</v>
          </cell>
        </row>
        <row r="176">
          <cell r="A176" t="str">
            <v>011001  PART TIME SERVICES</v>
          </cell>
          <cell r="B176">
            <v>31159</v>
          </cell>
          <cell r="C176">
            <v>28108</v>
          </cell>
          <cell r="D176">
            <v>23340</v>
          </cell>
          <cell r="E176">
            <v>0</v>
          </cell>
          <cell r="F176">
            <v>0</v>
          </cell>
        </row>
        <row r="177">
          <cell r="A177" t="str">
            <v>020501  POSTAGE</v>
          </cell>
          <cell r="B177">
            <v>2150</v>
          </cell>
          <cell r="C177">
            <v>2350</v>
          </cell>
          <cell r="D177">
            <v>1003</v>
          </cell>
          <cell r="E177">
            <v>2350</v>
          </cell>
          <cell r="F177">
            <v>2250</v>
          </cell>
        </row>
        <row r="178">
          <cell r="A178" t="str">
            <v>021000  MILEAGE</v>
          </cell>
          <cell r="B178">
            <v>0</v>
          </cell>
          <cell r="C178">
            <v>10</v>
          </cell>
          <cell r="D178">
            <v>0</v>
          </cell>
          <cell r="E178">
            <v>10</v>
          </cell>
          <cell r="F178">
            <v>10</v>
          </cell>
        </row>
        <row r="179">
          <cell r="A179" t="str">
            <v>021500  SUBSCRIPTIONS-MEMBERSHIPS</v>
          </cell>
          <cell r="B179">
            <v>188</v>
          </cell>
          <cell r="C179">
            <v>190</v>
          </cell>
          <cell r="D179">
            <v>140</v>
          </cell>
          <cell r="E179">
            <v>200</v>
          </cell>
          <cell r="F179">
            <v>190</v>
          </cell>
        </row>
        <row r="180">
          <cell r="A180" t="str">
            <v>022000  PRINTING &amp; BINDING</v>
          </cell>
          <cell r="B180">
            <v>1629</v>
          </cell>
          <cell r="C180">
            <v>1800</v>
          </cell>
          <cell r="D180">
            <v>1213</v>
          </cell>
          <cell r="E180">
            <v>1800</v>
          </cell>
          <cell r="F180">
            <v>1800</v>
          </cell>
        </row>
        <row r="181">
          <cell r="A181" t="str">
            <v>022500  LEGAL &amp; PUBLIC NOTICES</v>
          </cell>
          <cell r="B181">
            <v>5642</v>
          </cell>
          <cell r="C181">
            <v>4200</v>
          </cell>
          <cell r="D181">
            <v>2929</v>
          </cell>
          <cell r="E181">
            <v>4500</v>
          </cell>
          <cell r="F181">
            <v>4500</v>
          </cell>
        </row>
        <row r="182">
          <cell r="A182" t="str">
            <v>024000  OFFICE SERVICES</v>
          </cell>
          <cell r="B182">
            <v>314</v>
          </cell>
          <cell r="C182">
            <v>310</v>
          </cell>
          <cell r="D182">
            <v>176</v>
          </cell>
          <cell r="E182">
            <v>310</v>
          </cell>
          <cell r="F182">
            <v>310</v>
          </cell>
        </row>
        <row r="183">
          <cell r="A183" t="str">
            <v>035400  MAINTAIN OFFICE EQ-FRNTUR</v>
          </cell>
          <cell r="B183">
            <v>900</v>
          </cell>
          <cell r="C183">
            <v>900</v>
          </cell>
          <cell r="D183">
            <v>150</v>
          </cell>
          <cell r="E183">
            <v>1000</v>
          </cell>
          <cell r="F183">
            <v>900</v>
          </cell>
        </row>
        <row r="184">
          <cell r="A184" t="str">
            <v>040100  OFFICE SUPPLIES</v>
          </cell>
          <cell r="B184">
            <v>1200</v>
          </cell>
          <cell r="C184">
            <v>1400</v>
          </cell>
          <cell r="D184">
            <v>356</v>
          </cell>
          <cell r="E184">
            <v>1400</v>
          </cell>
          <cell r="F184">
            <v>1300</v>
          </cell>
        </row>
        <row r="186">
          <cell r="A186" t="str">
            <v xml:space="preserve">     SUBTOTAL</v>
          </cell>
          <cell r="B186">
            <v>236656</v>
          </cell>
          <cell r="C186">
            <v>220007</v>
          </cell>
          <cell r="D186">
            <v>143363</v>
          </cell>
          <cell r="E186">
            <v>228352</v>
          </cell>
          <cell r="F186">
            <v>227315</v>
          </cell>
        </row>
        <row r="188">
          <cell r="A188" t="str">
            <v>01-150  CORPORATION COUNSEL</v>
          </cell>
          <cell r="C188" t="str">
            <v xml:space="preserve">            </v>
          </cell>
          <cell r="E188" t="str">
            <v xml:space="preserve">            </v>
          </cell>
          <cell r="F188" t="str">
            <v xml:space="preserve">            </v>
          </cell>
        </row>
        <row r="189">
          <cell r="A189" t="str">
            <v>010100  REGULAR SALARIES</v>
          </cell>
          <cell r="B189">
            <v>188190</v>
          </cell>
          <cell r="C189">
            <v>194951</v>
          </cell>
          <cell r="D189">
            <v>127467</v>
          </cell>
          <cell r="E189">
            <v>198699</v>
          </cell>
          <cell r="F189">
            <v>204164</v>
          </cell>
        </row>
        <row r="190">
          <cell r="A190" t="str">
            <v>011001  PART TIME SERVICES</v>
          </cell>
          <cell r="B190">
            <v>0</v>
          </cell>
          <cell r="C190">
            <v>600</v>
          </cell>
          <cell r="D190">
            <v>0</v>
          </cell>
          <cell r="E190">
            <v>600</v>
          </cell>
          <cell r="F190">
            <v>0</v>
          </cell>
        </row>
        <row r="191">
          <cell r="A191" t="str">
            <v>020100  PROFESSIONAL SER-FEES</v>
          </cell>
          <cell r="B191">
            <v>24000</v>
          </cell>
          <cell r="C191">
            <v>28000</v>
          </cell>
          <cell r="D191">
            <v>14082</v>
          </cell>
          <cell r="E191">
            <v>30000</v>
          </cell>
          <cell r="F191">
            <v>30000</v>
          </cell>
        </row>
        <row r="192">
          <cell r="A192" t="str">
            <v>020108  LITIGATION SPECIAL</v>
          </cell>
          <cell r="B192">
            <v>675019</v>
          </cell>
          <cell r="C192">
            <v>227000</v>
          </cell>
          <cell r="D192">
            <v>206064</v>
          </cell>
          <cell r="E192">
            <v>350000</v>
          </cell>
          <cell r="F192">
            <v>295000</v>
          </cell>
        </row>
        <row r="193">
          <cell r="A193" t="str">
            <v>020300  COMMUNICATION SERVICES</v>
          </cell>
          <cell r="B193">
            <v>0</v>
          </cell>
          <cell r="C193">
            <v>61</v>
          </cell>
          <cell r="D193">
            <v>10</v>
          </cell>
          <cell r="E193">
            <v>0</v>
          </cell>
          <cell r="F193">
            <v>0</v>
          </cell>
        </row>
        <row r="194">
          <cell r="A194" t="str">
            <v>020501  POSTAGE</v>
          </cell>
          <cell r="B194">
            <v>669</v>
          </cell>
          <cell r="C194">
            <v>750</v>
          </cell>
          <cell r="D194">
            <v>264</v>
          </cell>
          <cell r="E194">
            <v>600</v>
          </cell>
          <cell r="F194">
            <v>600</v>
          </cell>
        </row>
        <row r="195">
          <cell r="A195" t="str">
            <v>021000  MILEAGE</v>
          </cell>
          <cell r="B195">
            <v>68</v>
          </cell>
          <cell r="C195">
            <v>50</v>
          </cell>
          <cell r="D195">
            <v>0</v>
          </cell>
          <cell r="E195">
            <v>150</v>
          </cell>
          <cell r="F195">
            <v>50</v>
          </cell>
        </row>
        <row r="196">
          <cell r="A196" t="str">
            <v>021002  CONFERENCES</v>
          </cell>
          <cell r="B196">
            <v>616</v>
          </cell>
          <cell r="C196">
            <v>1374</v>
          </cell>
          <cell r="D196">
            <v>131</v>
          </cell>
          <cell r="E196">
            <v>2000</v>
          </cell>
          <cell r="F196">
            <v>1900</v>
          </cell>
        </row>
        <row r="197">
          <cell r="A197" t="str">
            <v>021500  SUBSCRIPTIONS-MEMBERSHIPS</v>
          </cell>
          <cell r="B197">
            <v>8623</v>
          </cell>
          <cell r="C197">
            <v>8850</v>
          </cell>
          <cell r="D197">
            <v>5703</v>
          </cell>
          <cell r="E197">
            <v>8850</v>
          </cell>
          <cell r="F197">
            <v>8850</v>
          </cell>
        </row>
        <row r="198">
          <cell r="A198" t="str">
            <v>029500  OUTSIDE SERVICES</v>
          </cell>
          <cell r="B198">
            <v>84612</v>
          </cell>
          <cell r="C198">
            <v>50999</v>
          </cell>
          <cell r="D198">
            <v>24776</v>
          </cell>
          <cell r="E198">
            <v>55000</v>
          </cell>
          <cell r="F198">
            <v>52000</v>
          </cell>
        </row>
        <row r="199">
          <cell r="A199" t="str">
            <v>035400  MAINTAIN OFFICE EQ-FRNTUR</v>
          </cell>
          <cell r="B199">
            <v>672</v>
          </cell>
          <cell r="C199">
            <v>900</v>
          </cell>
          <cell r="D199">
            <v>269</v>
          </cell>
          <cell r="E199">
            <v>900</v>
          </cell>
          <cell r="F199">
            <v>700</v>
          </cell>
        </row>
        <row r="200">
          <cell r="A200" t="str">
            <v>040100  OFFICE SUPPLIES</v>
          </cell>
          <cell r="B200">
            <v>1364</v>
          </cell>
          <cell r="C200">
            <v>1400</v>
          </cell>
          <cell r="D200">
            <v>858</v>
          </cell>
          <cell r="E200">
            <v>1400</v>
          </cell>
          <cell r="F200">
            <v>1400</v>
          </cell>
        </row>
        <row r="201">
          <cell r="A201" t="str">
            <v>060500  OFFICE EQUIPMENT</v>
          </cell>
          <cell r="B201">
            <v>280</v>
          </cell>
          <cell r="C201">
            <v>400</v>
          </cell>
          <cell r="D201">
            <v>0</v>
          </cell>
          <cell r="E201">
            <v>0</v>
          </cell>
          <cell r="F201">
            <v>0</v>
          </cell>
        </row>
        <row r="202">
          <cell r="A202" t="str">
            <v>62000  COMMUNICATION EQ</v>
          </cell>
          <cell r="B202">
            <v>0</v>
          </cell>
          <cell r="C202">
            <v>65</v>
          </cell>
          <cell r="D202">
            <v>65</v>
          </cell>
          <cell r="E202">
            <v>0</v>
          </cell>
          <cell r="F202">
            <v>0</v>
          </cell>
        </row>
        <row r="204">
          <cell r="A204" t="str">
            <v xml:space="preserve">     SUBTOTAL</v>
          </cell>
          <cell r="B204">
            <v>984113</v>
          </cell>
          <cell r="C204">
            <v>515400</v>
          </cell>
          <cell r="D204">
            <v>379689</v>
          </cell>
          <cell r="E204">
            <v>648199</v>
          </cell>
          <cell r="F204">
            <v>594664</v>
          </cell>
        </row>
        <row r="206">
          <cell r="A206" t="str">
            <v>01-161  TOWN CLERK</v>
          </cell>
          <cell r="B206" t="str">
            <v xml:space="preserve">           </v>
          </cell>
          <cell r="C206" t="str">
            <v xml:space="preserve">            </v>
          </cell>
          <cell r="E206" t="str">
            <v xml:space="preserve">            </v>
          </cell>
          <cell r="F206" t="str">
            <v xml:space="preserve">            </v>
          </cell>
        </row>
        <row r="207">
          <cell r="A207" t="str">
            <v>010100  REGULAR SALARIES</v>
          </cell>
          <cell r="B207">
            <v>176554</v>
          </cell>
          <cell r="C207">
            <v>207871</v>
          </cell>
          <cell r="D207">
            <v>135045</v>
          </cell>
          <cell r="E207">
            <v>214940</v>
          </cell>
          <cell r="F207">
            <v>214940</v>
          </cell>
        </row>
        <row r="208">
          <cell r="A208" t="str">
            <v>010500  OVERTIME SERVICES</v>
          </cell>
          <cell r="B208">
            <v>3283</v>
          </cell>
          <cell r="C208">
            <v>1300</v>
          </cell>
          <cell r="D208">
            <v>934</v>
          </cell>
          <cell r="E208">
            <v>1500</v>
          </cell>
          <cell r="F208">
            <v>1500</v>
          </cell>
        </row>
        <row r="209">
          <cell r="A209" t="str">
            <v>011001  PART TIME SERVICES</v>
          </cell>
          <cell r="B209">
            <v>52715</v>
          </cell>
          <cell r="C209">
            <v>43898</v>
          </cell>
          <cell r="D209">
            <v>36249</v>
          </cell>
          <cell r="E209">
            <v>70448</v>
          </cell>
          <cell r="F209">
            <v>64915</v>
          </cell>
        </row>
        <row r="210">
          <cell r="A210" t="str">
            <v>020501  POSTAGE</v>
          </cell>
          <cell r="B210">
            <v>5924</v>
          </cell>
          <cell r="C210">
            <v>5000</v>
          </cell>
          <cell r="D210">
            <v>4155</v>
          </cell>
          <cell r="E210">
            <v>6000</v>
          </cell>
          <cell r="F210">
            <v>6000</v>
          </cell>
        </row>
        <row r="211">
          <cell r="A211" t="str">
            <v>021000  MILEAGE</v>
          </cell>
          <cell r="B211">
            <v>0</v>
          </cell>
          <cell r="C211">
            <v>50</v>
          </cell>
          <cell r="D211">
            <v>0</v>
          </cell>
          <cell r="E211">
            <v>50</v>
          </cell>
          <cell r="F211">
            <v>0</v>
          </cell>
        </row>
        <row r="212">
          <cell r="A212" t="str">
            <v>021002  CONFERENCES</v>
          </cell>
          <cell r="B212">
            <v>271</v>
          </cell>
          <cell r="C212">
            <v>450</v>
          </cell>
          <cell r="D212">
            <v>116</v>
          </cell>
          <cell r="E212">
            <v>450</v>
          </cell>
          <cell r="F212">
            <v>300</v>
          </cell>
        </row>
        <row r="213">
          <cell r="A213" t="str">
            <v>021500  SUBSCRIPTIONS-MEMBERSHIPS</v>
          </cell>
          <cell r="B213">
            <v>173</v>
          </cell>
          <cell r="C213">
            <v>240</v>
          </cell>
          <cell r="D213">
            <v>204</v>
          </cell>
          <cell r="E213">
            <v>240</v>
          </cell>
          <cell r="F213">
            <v>175</v>
          </cell>
        </row>
        <row r="214">
          <cell r="A214" t="str">
            <v>022000  PRINTING &amp; BINDING</v>
          </cell>
          <cell r="B214">
            <v>44439</v>
          </cell>
          <cell r="C214">
            <v>33973</v>
          </cell>
          <cell r="D214">
            <v>14095</v>
          </cell>
          <cell r="E214">
            <v>35000</v>
          </cell>
          <cell r="F214">
            <v>25000</v>
          </cell>
        </row>
        <row r="215">
          <cell r="A215" t="str">
            <v>022500  LEGAL &amp; PUBLIC NOTICES</v>
          </cell>
          <cell r="B215">
            <v>852</v>
          </cell>
          <cell r="C215">
            <v>1100</v>
          </cell>
          <cell r="D215">
            <v>598</v>
          </cell>
          <cell r="E215">
            <v>1100</v>
          </cell>
          <cell r="F215">
            <v>1100</v>
          </cell>
        </row>
        <row r="216">
          <cell r="A216" t="str">
            <v>024000  OFFICE SERVICES</v>
          </cell>
          <cell r="B216">
            <v>158</v>
          </cell>
          <cell r="C216">
            <v>150</v>
          </cell>
          <cell r="D216">
            <v>102</v>
          </cell>
          <cell r="E216">
            <v>160</v>
          </cell>
          <cell r="F216">
            <v>160</v>
          </cell>
        </row>
        <row r="217">
          <cell r="A217" t="str">
            <v>024501  LEASED EQUIPMENT</v>
          </cell>
          <cell r="B217">
            <v>1029</v>
          </cell>
          <cell r="C217">
            <v>1764</v>
          </cell>
          <cell r="D217">
            <v>1235</v>
          </cell>
          <cell r="E217">
            <v>1764</v>
          </cell>
          <cell r="F217">
            <v>1764</v>
          </cell>
        </row>
        <row r="218">
          <cell r="A218" t="str">
            <v>029500  OUTSIDE SERVICES</v>
          </cell>
          <cell r="B218">
            <v>0</v>
          </cell>
          <cell r="C218">
            <v>0</v>
          </cell>
          <cell r="D218">
            <v>0</v>
          </cell>
          <cell r="E218">
            <v>0</v>
          </cell>
          <cell r="F218">
            <v>47000</v>
          </cell>
        </row>
        <row r="219">
          <cell r="A219" t="str">
            <v>035400  MAINTAIN OFFICE EQ-FRNTUR</v>
          </cell>
          <cell r="B219">
            <v>2167</v>
          </cell>
          <cell r="C219">
            <v>2300</v>
          </cell>
          <cell r="D219">
            <v>151</v>
          </cell>
          <cell r="E219">
            <v>2300</v>
          </cell>
          <cell r="F219">
            <v>2300</v>
          </cell>
        </row>
        <row r="220">
          <cell r="A220" t="str">
            <v>040100  OFFICE SUPPLIES</v>
          </cell>
          <cell r="B220">
            <v>4673</v>
          </cell>
          <cell r="C220">
            <v>4700</v>
          </cell>
          <cell r="D220">
            <v>1219</v>
          </cell>
          <cell r="E220">
            <v>4700</v>
          </cell>
          <cell r="F220">
            <v>4700</v>
          </cell>
        </row>
        <row r="221">
          <cell r="A221" t="str">
            <v>060500  OFFICE EQUIPMENT</v>
          </cell>
          <cell r="B221">
            <v>3528</v>
          </cell>
          <cell r="C221">
            <v>0</v>
          </cell>
          <cell r="D221">
            <v>0</v>
          </cell>
          <cell r="E221">
            <v>0</v>
          </cell>
          <cell r="F221">
            <v>0</v>
          </cell>
        </row>
        <row r="223">
          <cell r="A223" t="str">
            <v xml:space="preserve">     SUBTOTAL</v>
          </cell>
          <cell r="B223">
            <v>295766</v>
          </cell>
          <cell r="C223">
            <v>302796</v>
          </cell>
          <cell r="D223">
            <v>194103</v>
          </cell>
          <cell r="E223">
            <v>338652</v>
          </cell>
          <cell r="F223">
            <v>369854</v>
          </cell>
        </row>
        <row r="225">
          <cell r="A225" t="str">
            <v>01-162   ANNUAL REPORT</v>
          </cell>
          <cell r="B225" t="str">
            <v xml:space="preserve">           </v>
          </cell>
          <cell r="C225" t="str">
            <v xml:space="preserve">            </v>
          </cell>
          <cell r="E225" t="str">
            <v xml:space="preserve">            </v>
          </cell>
          <cell r="F225" t="str">
            <v xml:space="preserve">            </v>
          </cell>
        </row>
        <row r="226">
          <cell r="A226" t="str">
            <v>029500  OUTSIDE SERVICES</v>
          </cell>
          <cell r="B226">
            <v>0</v>
          </cell>
          <cell r="C226">
            <v>5000</v>
          </cell>
          <cell r="D226">
            <v>0</v>
          </cell>
          <cell r="E226">
            <v>5000</v>
          </cell>
          <cell r="F226">
            <v>5000</v>
          </cell>
        </row>
        <row r="228">
          <cell r="A228" t="str">
            <v xml:space="preserve">     SUBTOTAL</v>
          </cell>
          <cell r="B228">
            <v>0</v>
          </cell>
          <cell r="C228">
            <v>5000</v>
          </cell>
          <cell r="D228">
            <v>0</v>
          </cell>
          <cell r="E228">
            <v>5000</v>
          </cell>
          <cell r="F228">
            <v>5000</v>
          </cell>
        </row>
        <row r="230">
          <cell r="A230" t="str">
            <v>01-176   PERMIT &amp; APPROVAL DEPT.</v>
          </cell>
        </row>
        <row r="231">
          <cell r="A231" t="str">
            <v>010100  REGULAR SALARIES</v>
          </cell>
          <cell r="B231">
            <v>97435</v>
          </cell>
          <cell r="C231">
            <v>129969</v>
          </cell>
          <cell r="D231">
            <v>79705</v>
          </cell>
          <cell r="E231">
            <v>144159</v>
          </cell>
          <cell r="F231">
            <v>186137</v>
          </cell>
        </row>
        <row r="232">
          <cell r="A232" t="str">
            <v>020100  PROFESSIONAL SER-FEES</v>
          </cell>
          <cell r="B232">
            <v>0</v>
          </cell>
          <cell r="C232">
            <v>4800</v>
          </cell>
          <cell r="D232">
            <v>0</v>
          </cell>
          <cell r="E232">
            <v>0</v>
          </cell>
          <cell r="F232">
            <v>0</v>
          </cell>
        </row>
        <row r="233">
          <cell r="A233" t="str">
            <v>020300  COMMUNICATION SERVICES</v>
          </cell>
          <cell r="B233">
            <v>0</v>
          </cell>
          <cell r="C233">
            <v>57</v>
          </cell>
          <cell r="D233">
            <v>0</v>
          </cell>
          <cell r="E233">
            <v>57</v>
          </cell>
          <cell r="F233">
            <v>57</v>
          </cell>
        </row>
        <row r="234">
          <cell r="A234" t="str">
            <v>020501  POSTAGE</v>
          </cell>
          <cell r="B234">
            <v>243</v>
          </cell>
          <cell r="C234">
            <v>200</v>
          </cell>
          <cell r="D234">
            <v>54</v>
          </cell>
          <cell r="E234">
            <v>200</v>
          </cell>
          <cell r="F234">
            <v>200</v>
          </cell>
        </row>
        <row r="235">
          <cell r="A235" t="str">
            <v>021001  TRAINING</v>
          </cell>
          <cell r="B235">
            <v>467</v>
          </cell>
          <cell r="C235">
            <v>1660</v>
          </cell>
          <cell r="D235">
            <v>1515</v>
          </cell>
          <cell r="E235">
            <v>1000</v>
          </cell>
          <cell r="F235">
            <v>1000</v>
          </cell>
        </row>
        <row r="236">
          <cell r="A236" t="str">
            <v>021500  SUBSCRIPTIONS-MEMBERSHIPS</v>
          </cell>
          <cell r="B236">
            <v>804</v>
          </cell>
          <cell r="C236">
            <v>200</v>
          </cell>
          <cell r="D236">
            <v>15</v>
          </cell>
          <cell r="E236">
            <v>175</v>
          </cell>
          <cell r="F236">
            <v>175</v>
          </cell>
        </row>
        <row r="237">
          <cell r="A237" t="str">
            <v>022000  PRINTING &amp; BINDING</v>
          </cell>
          <cell r="B237">
            <v>0</v>
          </cell>
          <cell r="C237">
            <v>200</v>
          </cell>
          <cell r="D237">
            <v>0</v>
          </cell>
          <cell r="E237">
            <v>200</v>
          </cell>
          <cell r="F237">
            <v>200</v>
          </cell>
        </row>
        <row r="238">
          <cell r="A238" t="str">
            <v>024501  LEASED EQUIPMENT</v>
          </cell>
          <cell r="B238">
            <v>0</v>
          </cell>
          <cell r="C238">
            <v>0</v>
          </cell>
          <cell r="D238">
            <v>0</v>
          </cell>
          <cell r="E238">
            <v>0</v>
          </cell>
          <cell r="F238">
            <v>0</v>
          </cell>
        </row>
        <row r="239">
          <cell r="A239" t="str">
            <v>035400  MAINTAIN OFFICE EQ-FRNTUR</v>
          </cell>
          <cell r="B239">
            <v>0</v>
          </cell>
          <cell r="C239">
            <v>250</v>
          </cell>
          <cell r="D239">
            <v>48</v>
          </cell>
          <cell r="E239">
            <v>150</v>
          </cell>
          <cell r="F239">
            <v>150</v>
          </cell>
        </row>
        <row r="240">
          <cell r="A240" t="str">
            <v>040100  OFFICE SUPPLIES</v>
          </cell>
          <cell r="B240">
            <v>1835</v>
          </cell>
          <cell r="C240">
            <v>5500</v>
          </cell>
          <cell r="D240">
            <v>3374</v>
          </cell>
          <cell r="E240">
            <v>8900</v>
          </cell>
          <cell r="F240">
            <v>350</v>
          </cell>
        </row>
        <row r="241">
          <cell r="A241" t="str">
            <v>060500  OFFICE EQUIPMENT</v>
          </cell>
          <cell r="B241">
            <v>2058</v>
          </cell>
          <cell r="C241">
            <v>0</v>
          </cell>
          <cell r="D241">
            <v>0</v>
          </cell>
          <cell r="E241">
            <v>0</v>
          </cell>
          <cell r="F241">
            <v>0</v>
          </cell>
        </row>
        <row r="243">
          <cell r="A243" t="str">
            <v xml:space="preserve">   SUBTOTAL</v>
          </cell>
          <cell r="B243">
            <v>102842</v>
          </cell>
          <cell r="C243">
            <v>142836</v>
          </cell>
          <cell r="D243">
            <v>84711</v>
          </cell>
          <cell r="E243">
            <v>154841</v>
          </cell>
          <cell r="F243">
            <v>188269</v>
          </cell>
        </row>
        <row r="245">
          <cell r="A245" t="str">
            <v>01-177  ECONOMIC DEVELOPMENT COMM</v>
          </cell>
          <cell r="B245" t="str">
            <v xml:space="preserve">           </v>
          </cell>
          <cell r="C245" t="str">
            <v xml:space="preserve">            </v>
          </cell>
          <cell r="E245" t="str">
            <v xml:space="preserve">            </v>
          </cell>
          <cell r="F245" t="str">
            <v xml:space="preserve">            </v>
          </cell>
        </row>
        <row r="246">
          <cell r="A246" t="str">
            <v>020501  POSTAGE</v>
          </cell>
          <cell r="B246">
            <v>80</v>
          </cell>
          <cell r="C246">
            <v>0</v>
          </cell>
          <cell r="D246">
            <v>0</v>
          </cell>
          <cell r="E246">
            <v>0</v>
          </cell>
          <cell r="F246">
            <v>0</v>
          </cell>
        </row>
        <row r="247">
          <cell r="A247" t="str">
            <v>021002  CONFERENCES</v>
          </cell>
          <cell r="B247">
            <v>125</v>
          </cell>
          <cell r="C247">
            <v>0</v>
          </cell>
          <cell r="D247">
            <v>0</v>
          </cell>
          <cell r="E247">
            <v>0</v>
          </cell>
          <cell r="F247">
            <v>0</v>
          </cell>
        </row>
        <row r="248">
          <cell r="A248" t="str">
            <v>021500  SUBSCRIPTIONS-MEMBERSHIPS</v>
          </cell>
          <cell r="B248">
            <v>187</v>
          </cell>
          <cell r="C248">
            <v>0</v>
          </cell>
          <cell r="D248">
            <v>0</v>
          </cell>
          <cell r="E248">
            <v>0</v>
          </cell>
          <cell r="F248">
            <v>0</v>
          </cell>
        </row>
        <row r="249">
          <cell r="A249" t="str">
            <v>022000  PRINTING &amp; BINDING</v>
          </cell>
          <cell r="B249">
            <v>158</v>
          </cell>
          <cell r="C249">
            <v>0</v>
          </cell>
          <cell r="D249">
            <v>0</v>
          </cell>
          <cell r="E249">
            <v>0</v>
          </cell>
          <cell r="F249">
            <v>0</v>
          </cell>
        </row>
        <row r="250">
          <cell r="A250" t="str">
            <v>022500  LEGAL &amp; PUBLIC NOTICES</v>
          </cell>
          <cell r="B250">
            <v>0</v>
          </cell>
          <cell r="C250">
            <v>0</v>
          </cell>
          <cell r="D250">
            <v>0</v>
          </cell>
          <cell r="E250">
            <v>0</v>
          </cell>
          <cell r="F250">
            <v>0</v>
          </cell>
        </row>
        <row r="251">
          <cell r="A251" t="str">
            <v>040100  OFFICE SUPPLIES</v>
          </cell>
          <cell r="B251">
            <v>93</v>
          </cell>
          <cell r="C251">
            <v>0</v>
          </cell>
          <cell r="D251">
            <v>0</v>
          </cell>
          <cell r="E251">
            <v>0</v>
          </cell>
          <cell r="F251">
            <v>0</v>
          </cell>
        </row>
        <row r="253">
          <cell r="A253" t="str">
            <v xml:space="preserve">     SUBTOTAL</v>
          </cell>
          <cell r="B253">
            <v>643</v>
          </cell>
          <cell r="C253">
            <v>0</v>
          </cell>
          <cell r="D253">
            <v>0</v>
          </cell>
          <cell r="E253">
            <v>0</v>
          </cell>
          <cell r="F253">
            <v>0</v>
          </cell>
        </row>
        <row r="255">
          <cell r="A255" t="str">
            <v>01-178  ENVIRONMENTAL IMPACT COMM</v>
          </cell>
        </row>
        <row r="256">
          <cell r="A256" t="str">
            <v>020501  POSTAGE</v>
          </cell>
          <cell r="B256">
            <v>751</v>
          </cell>
          <cell r="C256">
            <v>0</v>
          </cell>
          <cell r="D256">
            <v>0</v>
          </cell>
          <cell r="E256">
            <v>0</v>
          </cell>
          <cell r="F256">
            <v>0</v>
          </cell>
        </row>
        <row r="257">
          <cell r="A257" t="str">
            <v>021500  SUBSCRIPTIONS-MEMBERSHIPS</v>
          </cell>
          <cell r="B257">
            <v>358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</row>
        <row r="258">
          <cell r="A258" t="str">
            <v>022000  PRINTING &amp; BINDING</v>
          </cell>
          <cell r="B258">
            <v>99</v>
          </cell>
          <cell r="C258">
            <v>0</v>
          </cell>
          <cell r="D258">
            <v>0</v>
          </cell>
          <cell r="E258">
            <v>0</v>
          </cell>
          <cell r="F258">
            <v>0</v>
          </cell>
        </row>
        <row r="259">
          <cell r="A259" t="str">
            <v>022500  LEGAL &amp; PUBLIC NOTICES</v>
          </cell>
          <cell r="B259">
            <v>2211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</row>
        <row r="260">
          <cell r="A260" t="str">
            <v>040100  OFFICE SUPPLIES</v>
          </cell>
          <cell r="B260">
            <v>387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</row>
        <row r="262">
          <cell r="A262" t="str">
            <v xml:space="preserve">     SUBTOTAL</v>
          </cell>
          <cell r="B262">
            <v>3806</v>
          </cell>
          <cell r="C262">
            <v>0</v>
          </cell>
          <cell r="D262">
            <v>0</v>
          </cell>
          <cell r="E262">
            <v>0</v>
          </cell>
          <cell r="F262">
            <v>0</v>
          </cell>
        </row>
        <row r="264">
          <cell r="A264" t="str">
            <v>01-179  PLANNING COMMISSION</v>
          </cell>
          <cell r="B264" t="str">
            <v xml:space="preserve">           </v>
          </cell>
          <cell r="C264" t="str">
            <v xml:space="preserve">            </v>
          </cell>
          <cell r="E264" t="str">
            <v xml:space="preserve">            </v>
          </cell>
          <cell r="F264" t="str">
            <v xml:space="preserve">            </v>
          </cell>
        </row>
        <row r="265">
          <cell r="A265" t="str">
            <v>020501  POSTAGE</v>
          </cell>
          <cell r="B265">
            <v>729</v>
          </cell>
          <cell r="C265">
            <v>0</v>
          </cell>
          <cell r="D265">
            <v>0</v>
          </cell>
          <cell r="E265">
            <v>0</v>
          </cell>
          <cell r="F265">
            <v>0</v>
          </cell>
        </row>
        <row r="266">
          <cell r="A266" t="str">
            <v>021500  SUBSCRIPTIONS-MEMBERSHIPS</v>
          </cell>
          <cell r="B266">
            <v>75</v>
          </cell>
          <cell r="C266">
            <v>0</v>
          </cell>
          <cell r="D266">
            <v>0</v>
          </cell>
          <cell r="E266">
            <v>0</v>
          </cell>
          <cell r="F266">
            <v>0</v>
          </cell>
        </row>
        <row r="267">
          <cell r="A267" t="str">
            <v>022000  PRINTING &amp; BINDING</v>
          </cell>
          <cell r="B267">
            <v>33</v>
          </cell>
          <cell r="C267">
            <v>0</v>
          </cell>
          <cell r="D267">
            <v>0</v>
          </cell>
          <cell r="E267">
            <v>0</v>
          </cell>
          <cell r="F267">
            <v>0</v>
          </cell>
        </row>
        <row r="268">
          <cell r="A268" t="str">
            <v>022500  LEGAL &amp; PUBLIC NOTICES</v>
          </cell>
          <cell r="B268">
            <v>3000</v>
          </cell>
          <cell r="C268">
            <v>0</v>
          </cell>
          <cell r="D268">
            <v>0</v>
          </cell>
          <cell r="E268">
            <v>0</v>
          </cell>
          <cell r="F268">
            <v>0</v>
          </cell>
        </row>
        <row r="269">
          <cell r="A269" t="str">
            <v>040100  OFFICE SUPPLIES</v>
          </cell>
          <cell r="B269">
            <v>614</v>
          </cell>
          <cell r="C269">
            <v>0</v>
          </cell>
          <cell r="D269">
            <v>0</v>
          </cell>
          <cell r="E269">
            <v>0</v>
          </cell>
          <cell r="F269">
            <v>0</v>
          </cell>
        </row>
        <row r="271">
          <cell r="A271" t="str">
            <v xml:space="preserve">     SUBTOTAL</v>
          </cell>
          <cell r="B271">
            <v>4451</v>
          </cell>
          <cell r="C271">
            <v>0</v>
          </cell>
          <cell r="D271">
            <v>0</v>
          </cell>
          <cell r="E271">
            <v>0</v>
          </cell>
          <cell r="F271">
            <v>0</v>
          </cell>
        </row>
        <row r="273">
          <cell r="A273" t="str">
            <v>01-180  PLANNING</v>
          </cell>
          <cell r="B273" t="str">
            <v xml:space="preserve">           </v>
          </cell>
          <cell r="C273" t="str">
            <v xml:space="preserve">            </v>
          </cell>
          <cell r="E273" t="str">
            <v xml:space="preserve">            </v>
          </cell>
          <cell r="F273" t="str">
            <v xml:space="preserve">            </v>
          </cell>
        </row>
        <row r="274">
          <cell r="A274" t="str">
            <v>010100  REGULAR SALARIES</v>
          </cell>
          <cell r="B274">
            <v>346289</v>
          </cell>
          <cell r="C274">
            <v>364408</v>
          </cell>
          <cell r="D274">
            <v>226965</v>
          </cell>
          <cell r="E274">
            <v>377603</v>
          </cell>
          <cell r="F274">
            <v>382891</v>
          </cell>
        </row>
        <row r="275">
          <cell r="A275" t="str">
            <v>010500  OVERTIME SERVICES</v>
          </cell>
          <cell r="B275">
            <v>6845</v>
          </cell>
          <cell r="C275">
            <v>7500</v>
          </cell>
          <cell r="D275">
            <v>2965</v>
          </cell>
          <cell r="E275">
            <v>8000</v>
          </cell>
          <cell r="F275">
            <v>7500</v>
          </cell>
        </row>
        <row r="276">
          <cell r="A276" t="str">
            <v>011001  PART TIME SERVICES</v>
          </cell>
          <cell r="B276">
            <v>5340</v>
          </cell>
          <cell r="C276">
            <v>980</v>
          </cell>
          <cell r="D276">
            <v>980</v>
          </cell>
          <cell r="E276">
            <v>0</v>
          </cell>
          <cell r="F276">
            <v>0</v>
          </cell>
        </row>
        <row r="277">
          <cell r="A277" t="str">
            <v>020100  PROFESSIONAL SER-FEES</v>
          </cell>
          <cell r="B277">
            <v>1435</v>
          </cell>
          <cell r="C277">
            <v>2020</v>
          </cell>
          <cell r="D277">
            <v>590</v>
          </cell>
          <cell r="E277">
            <v>1600</v>
          </cell>
          <cell r="F277">
            <v>0</v>
          </cell>
        </row>
        <row r="278">
          <cell r="A278" t="str">
            <v>020501  POSTAGE</v>
          </cell>
          <cell r="B278">
            <v>461</v>
          </cell>
          <cell r="C278">
            <v>2800</v>
          </cell>
          <cell r="D278">
            <v>1497</v>
          </cell>
          <cell r="E278">
            <v>2800</v>
          </cell>
          <cell r="F278">
            <v>2800</v>
          </cell>
        </row>
        <row r="279">
          <cell r="A279" t="str">
            <v>021001  TRAINING COURSES</v>
          </cell>
          <cell r="B279">
            <v>820</v>
          </cell>
          <cell r="C279">
            <v>855</v>
          </cell>
          <cell r="D279">
            <v>555</v>
          </cell>
          <cell r="E279">
            <v>925</v>
          </cell>
          <cell r="F279">
            <v>855</v>
          </cell>
        </row>
        <row r="280">
          <cell r="A280" t="str">
            <v>021002  CONFERENCES</v>
          </cell>
          <cell r="B280">
            <v>1365</v>
          </cell>
          <cell r="C280">
            <v>2500</v>
          </cell>
          <cell r="D280">
            <v>537</v>
          </cell>
          <cell r="E280">
            <v>1500</v>
          </cell>
          <cell r="F280">
            <v>1500</v>
          </cell>
        </row>
        <row r="281">
          <cell r="A281" t="str">
            <v>021500  SUBSCRIPTIONS-MEMBERSHIPS</v>
          </cell>
          <cell r="B281">
            <v>1920</v>
          </cell>
          <cell r="C281">
            <v>2360</v>
          </cell>
          <cell r="D281">
            <v>1302</v>
          </cell>
          <cell r="E281">
            <v>2100</v>
          </cell>
          <cell r="F281">
            <v>2100</v>
          </cell>
        </row>
        <row r="282">
          <cell r="A282" t="str">
            <v>022000  PRINTING &amp; BINDING</v>
          </cell>
          <cell r="B282">
            <v>1001</v>
          </cell>
          <cell r="C282">
            <v>12325</v>
          </cell>
          <cell r="D282">
            <v>1546</v>
          </cell>
          <cell r="E282">
            <v>31000</v>
          </cell>
          <cell r="F282">
            <v>27000</v>
          </cell>
        </row>
        <row r="283">
          <cell r="A283" t="str">
            <v>022500  LEGAL &amp; PUBLIC NOTICES</v>
          </cell>
          <cell r="B283">
            <v>0</v>
          </cell>
          <cell r="C283">
            <v>13050</v>
          </cell>
          <cell r="D283">
            <v>9488</v>
          </cell>
          <cell r="E283">
            <v>15000</v>
          </cell>
          <cell r="F283">
            <v>14500</v>
          </cell>
        </row>
        <row r="284">
          <cell r="A284" t="str">
            <v>024000  OFFICE SERVICES</v>
          </cell>
          <cell r="B284">
            <v>199</v>
          </cell>
          <cell r="C284">
            <v>220</v>
          </cell>
          <cell r="D284">
            <v>116</v>
          </cell>
          <cell r="E284">
            <v>220</v>
          </cell>
          <cell r="F284">
            <v>220</v>
          </cell>
        </row>
        <row r="285">
          <cell r="A285" t="str">
            <v xml:space="preserve">024501  LEASED EQUIPMENT   </v>
          </cell>
          <cell r="B285">
            <v>3673</v>
          </cell>
          <cell r="C285">
            <v>3800</v>
          </cell>
          <cell r="D285">
            <v>2155</v>
          </cell>
          <cell r="E285">
            <v>3108</v>
          </cell>
          <cell r="F285">
            <v>3108</v>
          </cell>
        </row>
        <row r="286">
          <cell r="A286" t="str">
            <v>035400  MAINTAIN OFFICE EQ-FRNTUR</v>
          </cell>
          <cell r="B286">
            <v>248</v>
          </cell>
          <cell r="C286">
            <v>300</v>
          </cell>
          <cell r="D286">
            <v>242</v>
          </cell>
          <cell r="E286">
            <v>300</v>
          </cell>
          <cell r="F286">
            <v>300</v>
          </cell>
        </row>
        <row r="287">
          <cell r="A287" t="str">
            <v>040100  OFFICE SUPPLIES</v>
          </cell>
          <cell r="B287">
            <v>3117</v>
          </cell>
          <cell r="C287">
            <v>2400</v>
          </cell>
          <cell r="D287">
            <v>667</v>
          </cell>
          <cell r="E287">
            <v>3100</v>
          </cell>
          <cell r="F287">
            <v>2500</v>
          </cell>
        </row>
        <row r="288">
          <cell r="A288" t="str">
            <v>060500  OFFICE EQUIPMENT</v>
          </cell>
          <cell r="B288">
            <v>813</v>
          </cell>
          <cell r="C288">
            <v>175</v>
          </cell>
          <cell r="D288">
            <v>0</v>
          </cell>
          <cell r="E288">
            <v>0</v>
          </cell>
          <cell r="F288">
            <v>0</v>
          </cell>
        </row>
        <row r="290">
          <cell r="A290" t="str">
            <v xml:space="preserve">     SUBTOTAL</v>
          </cell>
          <cell r="B290">
            <v>373526</v>
          </cell>
          <cell r="C290">
            <v>415693</v>
          </cell>
          <cell r="D290">
            <v>249605</v>
          </cell>
          <cell r="E290">
            <v>447256</v>
          </cell>
          <cell r="F290">
            <v>445274</v>
          </cell>
        </row>
        <row r="292">
          <cell r="A292" t="str">
            <v>01-181  ZONING COMMISSION</v>
          </cell>
        </row>
        <row r="293">
          <cell r="A293" t="str">
            <v>020501  POSTAGE</v>
          </cell>
          <cell r="B293">
            <v>377</v>
          </cell>
          <cell r="C293">
            <v>0</v>
          </cell>
          <cell r="D293">
            <v>0</v>
          </cell>
          <cell r="E293">
            <v>0</v>
          </cell>
          <cell r="F293">
            <v>0</v>
          </cell>
        </row>
        <row r="294">
          <cell r="A294" t="str">
            <v>022000  PRINTING &amp; BINDING</v>
          </cell>
          <cell r="B294">
            <v>2000</v>
          </cell>
          <cell r="C294">
            <v>0</v>
          </cell>
          <cell r="D294">
            <v>0</v>
          </cell>
          <cell r="E294">
            <v>0</v>
          </cell>
          <cell r="F294">
            <v>0</v>
          </cell>
        </row>
        <row r="295">
          <cell r="A295" t="str">
            <v>022500  LEGAL &amp; PUBLIC NOTICES</v>
          </cell>
          <cell r="B295">
            <v>4000</v>
          </cell>
          <cell r="C295">
            <v>0</v>
          </cell>
          <cell r="D295">
            <v>0</v>
          </cell>
          <cell r="E295">
            <v>0</v>
          </cell>
          <cell r="F295">
            <v>0</v>
          </cell>
        </row>
        <row r="296">
          <cell r="A296" t="str">
            <v>035400  MAINTAIN OFFICE EQ-FRNTUR</v>
          </cell>
          <cell r="B296">
            <v>144</v>
          </cell>
          <cell r="C296">
            <v>0</v>
          </cell>
          <cell r="D296">
            <v>0</v>
          </cell>
          <cell r="E296">
            <v>0</v>
          </cell>
          <cell r="F296">
            <v>0</v>
          </cell>
        </row>
        <row r="297">
          <cell r="A297" t="str">
            <v>040100  OFFICE SUPPLIES</v>
          </cell>
          <cell r="B297">
            <v>292</v>
          </cell>
          <cell r="C297">
            <v>0</v>
          </cell>
          <cell r="D297">
            <v>0</v>
          </cell>
          <cell r="E297">
            <v>0</v>
          </cell>
          <cell r="F297">
            <v>0</v>
          </cell>
        </row>
        <row r="299">
          <cell r="A299" t="str">
            <v xml:space="preserve">     SUBTOTAL</v>
          </cell>
          <cell r="B299">
            <v>6813</v>
          </cell>
          <cell r="C299">
            <v>0</v>
          </cell>
          <cell r="D299">
            <v>0</v>
          </cell>
          <cell r="E299">
            <v>0</v>
          </cell>
          <cell r="F299">
            <v>0</v>
          </cell>
        </row>
        <row r="301">
          <cell r="A301" t="str">
            <v>01-182  ZONING BOARD OF APPEALS</v>
          </cell>
          <cell r="B301" t="str">
            <v xml:space="preserve">           </v>
          </cell>
          <cell r="C301" t="str">
            <v xml:space="preserve">            </v>
          </cell>
          <cell r="E301" t="str">
            <v xml:space="preserve">            </v>
          </cell>
          <cell r="F301" t="str">
            <v xml:space="preserve">            </v>
          </cell>
        </row>
        <row r="302">
          <cell r="A302" t="str">
            <v>020501  POSTAGE</v>
          </cell>
          <cell r="B302">
            <v>424</v>
          </cell>
          <cell r="C302">
            <v>0</v>
          </cell>
          <cell r="D302">
            <v>0</v>
          </cell>
          <cell r="E302">
            <v>0</v>
          </cell>
          <cell r="F302">
            <v>0</v>
          </cell>
        </row>
        <row r="303">
          <cell r="A303" t="str">
            <v>022000  PRINTING &amp; BINDING</v>
          </cell>
          <cell r="B303">
            <v>74</v>
          </cell>
          <cell r="C303">
            <v>0</v>
          </cell>
          <cell r="D303">
            <v>0</v>
          </cell>
          <cell r="E303">
            <v>0</v>
          </cell>
          <cell r="F303">
            <v>0</v>
          </cell>
        </row>
        <row r="304">
          <cell r="A304" t="str">
            <v>022500  LEGAL &amp; PUBLIC NOTICES</v>
          </cell>
          <cell r="B304">
            <v>5281</v>
          </cell>
          <cell r="C304">
            <v>0</v>
          </cell>
          <cell r="D304">
            <v>0</v>
          </cell>
          <cell r="E304">
            <v>0</v>
          </cell>
          <cell r="F304">
            <v>0</v>
          </cell>
        </row>
        <row r="305">
          <cell r="A305" t="str">
            <v>040100  OFFICE SUPPLIES</v>
          </cell>
          <cell r="B305">
            <v>202</v>
          </cell>
          <cell r="C305">
            <v>0</v>
          </cell>
          <cell r="D305">
            <v>0</v>
          </cell>
          <cell r="E305">
            <v>0</v>
          </cell>
          <cell r="F305">
            <v>0</v>
          </cell>
        </row>
        <row r="307">
          <cell r="A307" t="str">
            <v xml:space="preserve">     SUBTOTAL</v>
          </cell>
          <cell r="B307">
            <v>5981</v>
          </cell>
          <cell r="C307">
            <v>0</v>
          </cell>
          <cell r="D307">
            <v>0</v>
          </cell>
          <cell r="E307">
            <v>0</v>
          </cell>
          <cell r="F307">
            <v>0</v>
          </cell>
        </row>
        <row r="309">
          <cell r="A309" t="str">
            <v>01-184  DANBURY CONSERVATION COMM</v>
          </cell>
          <cell r="B309" t="str">
            <v xml:space="preserve">           </v>
          </cell>
          <cell r="C309" t="str">
            <v xml:space="preserve">            </v>
          </cell>
          <cell r="E309" t="str">
            <v xml:space="preserve">            </v>
          </cell>
          <cell r="F309" t="str">
            <v xml:space="preserve">            </v>
          </cell>
        </row>
        <row r="310">
          <cell r="A310" t="str">
            <v>010100  PART TIME SERVICES</v>
          </cell>
          <cell r="B310">
            <v>0</v>
          </cell>
          <cell r="C310">
            <v>0</v>
          </cell>
          <cell r="D310">
            <v>0</v>
          </cell>
          <cell r="E310">
            <v>3000</v>
          </cell>
          <cell r="F310">
            <v>0</v>
          </cell>
        </row>
        <row r="311">
          <cell r="A311" t="str">
            <v>020501  POSTAGE</v>
          </cell>
          <cell r="B311">
            <v>0</v>
          </cell>
          <cell r="C311">
            <v>25</v>
          </cell>
          <cell r="D311">
            <v>0</v>
          </cell>
          <cell r="E311">
            <v>35</v>
          </cell>
          <cell r="F311">
            <v>25</v>
          </cell>
        </row>
        <row r="312">
          <cell r="A312" t="str">
            <v>022000  PRINTING &amp; BINDING</v>
          </cell>
          <cell r="B312">
            <v>0</v>
          </cell>
          <cell r="C312">
            <v>100</v>
          </cell>
          <cell r="D312">
            <v>0</v>
          </cell>
          <cell r="E312">
            <v>100</v>
          </cell>
          <cell r="F312">
            <v>100</v>
          </cell>
        </row>
        <row r="313">
          <cell r="A313" t="str">
            <v>023000  UTILITY SERVICE</v>
          </cell>
          <cell r="B313">
            <v>693</v>
          </cell>
          <cell r="C313">
            <v>650</v>
          </cell>
          <cell r="D313">
            <v>357</v>
          </cell>
          <cell r="E313">
            <v>900</v>
          </cell>
          <cell r="F313">
            <v>700</v>
          </cell>
        </row>
        <row r="314">
          <cell r="A314" t="str">
            <v>024000  OFFICE SERVICES</v>
          </cell>
          <cell r="B314">
            <v>244</v>
          </cell>
          <cell r="C314">
            <v>250</v>
          </cell>
          <cell r="D314">
            <v>210</v>
          </cell>
          <cell r="E314">
            <v>250</v>
          </cell>
          <cell r="F314">
            <v>250</v>
          </cell>
        </row>
        <row r="315">
          <cell r="A315" t="str">
            <v>030100  MAINTAIN LAND-GROUNDS</v>
          </cell>
          <cell r="B315">
            <v>0</v>
          </cell>
          <cell r="C315">
            <v>250</v>
          </cell>
          <cell r="D315">
            <v>0</v>
          </cell>
          <cell r="E315">
            <v>500</v>
          </cell>
          <cell r="F315">
            <v>250</v>
          </cell>
        </row>
        <row r="316">
          <cell r="A316" t="str">
            <v>031000  MAINTAIN BLDGS-STRUCTURES</v>
          </cell>
          <cell r="B316">
            <v>533</v>
          </cell>
          <cell r="C316">
            <v>450</v>
          </cell>
          <cell r="D316">
            <v>150</v>
          </cell>
          <cell r="E316">
            <v>650</v>
          </cell>
          <cell r="F316">
            <v>650</v>
          </cell>
        </row>
        <row r="317">
          <cell r="A317" t="str">
            <v>043000  MINOR SUPPLIES-HAND TOOLS</v>
          </cell>
          <cell r="B317">
            <v>234</v>
          </cell>
          <cell r="C317">
            <v>0</v>
          </cell>
          <cell r="D317">
            <v>0</v>
          </cell>
          <cell r="E317">
            <v>100</v>
          </cell>
          <cell r="F317">
            <v>100</v>
          </cell>
        </row>
        <row r="319">
          <cell r="A319" t="str">
            <v xml:space="preserve">     SUBTOTAL</v>
          </cell>
          <cell r="B319">
            <v>1704</v>
          </cell>
          <cell r="C319">
            <v>1725</v>
          </cell>
          <cell r="D319">
            <v>717</v>
          </cell>
          <cell r="E319">
            <v>5535</v>
          </cell>
          <cell r="F319">
            <v>2075</v>
          </cell>
        </row>
        <row r="321">
          <cell r="A321" t="str">
            <v>01-185   PERSONNEL/CIVIL SERVICE</v>
          </cell>
          <cell r="B321" t="str">
            <v xml:space="preserve">           </v>
          </cell>
          <cell r="C321" t="str">
            <v xml:space="preserve">            </v>
          </cell>
          <cell r="E321" t="str">
            <v xml:space="preserve">            </v>
          </cell>
          <cell r="F321" t="str">
            <v xml:space="preserve">            </v>
          </cell>
        </row>
        <row r="322">
          <cell r="A322" t="str">
            <v>010100  REGULAR SALARIES</v>
          </cell>
          <cell r="B322">
            <v>180351</v>
          </cell>
          <cell r="C322">
            <v>181259</v>
          </cell>
          <cell r="D322">
            <v>89470</v>
          </cell>
          <cell r="E322">
            <v>201470</v>
          </cell>
          <cell r="F322">
            <v>206065</v>
          </cell>
        </row>
        <row r="323">
          <cell r="A323" t="str">
            <v>010500  OVERTIME SERVICES</v>
          </cell>
          <cell r="B323">
            <v>127</v>
          </cell>
          <cell r="C323">
            <v>490</v>
          </cell>
          <cell r="D323">
            <v>236</v>
          </cell>
          <cell r="E323">
            <v>400</v>
          </cell>
          <cell r="F323">
            <v>0</v>
          </cell>
        </row>
        <row r="324">
          <cell r="A324" t="str">
            <v>011001  PART TIME SERVICES</v>
          </cell>
          <cell r="B324">
            <v>21781</v>
          </cell>
          <cell r="C324">
            <v>24588</v>
          </cell>
          <cell r="D324">
            <v>15733</v>
          </cell>
          <cell r="E324">
            <v>24030</v>
          </cell>
          <cell r="F324">
            <v>20947</v>
          </cell>
        </row>
        <row r="325">
          <cell r="A325" t="str">
            <v>020100  PROFESSIONAL SER-FEES</v>
          </cell>
          <cell r="B325">
            <v>26517</v>
          </cell>
          <cell r="C325">
            <v>47730</v>
          </cell>
          <cell r="D325">
            <v>19502</v>
          </cell>
          <cell r="E325">
            <v>43505</v>
          </cell>
          <cell r="F325">
            <v>28000</v>
          </cell>
        </row>
        <row r="326">
          <cell r="A326" t="str">
            <v>020501  POSTAGE</v>
          </cell>
          <cell r="B326">
            <v>831</v>
          </cell>
          <cell r="C326">
            <v>900</v>
          </cell>
          <cell r="D326">
            <v>769</v>
          </cell>
          <cell r="E326">
            <v>950</v>
          </cell>
          <cell r="F326">
            <v>900</v>
          </cell>
        </row>
        <row r="327">
          <cell r="A327" t="str">
            <v>021000  MILEAGE</v>
          </cell>
          <cell r="B327">
            <v>862</v>
          </cell>
          <cell r="C327">
            <v>450</v>
          </cell>
          <cell r="D327">
            <v>333</v>
          </cell>
          <cell r="E327">
            <v>450</v>
          </cell>
          <cell r="F327">
            <v>450</v>
          </cell>
        </row>
        <row r="328">
          <cell r="A328" t="str">
            <v>021001  TRAINING COURSES</v>
          </cell>
          <cell r="B328">
            <v>675</v>
          </cell>
          <cell r="C328">
            <v>3700</v>
          </cell>
          <cell r="D328">
            <v>0</v>
          </cell>
          <cell r="E328">
            <v>4700</v>
          </cell>
          <cell r="F328">
            <v>3500</v>
          </cell>
        </row>
        <row r="329">
          <cell r="A329" t="str">
            <v>021002  CONFERENCES</v>
          </cell>
          <cell r="B329">
            <v>25</v>
          </cell>
          <cell r="C329">
            <v>150</v>
          </cell>
          <cell r="D329">
            <v>0</v>
          </cell>
          <cell r="E329">
            <v>150</v>
          </cell>
          <cell r="F329">
            <v>150</v>
          </cell>
        </row>
        <row r="330">
          <cell r="A330" t="str">
            <v>021500  SUBSCRIPTIONS-MEMBERSHIPS</v>
          </cell>
          <cell r="B330">
            <v>2325</v>
          </cell>
          <cell r="C330">
            <v>2551</v>
          </cell>
          <cell r="D330">
            <v>1797</v>
          </cell>
          <cell r="E330">
            <v>1851</v>
          </cell>
          <cell r="F330">
            <v>1800</v>
          </cell>
        </row>
        <row r="331">
          <cell r="A331" t="str">
            <v>022000  PRINTING &amp; BINDING</v>
          </cell>
          <cell r="B331">
            <v>220</v>
          </cell>
          <cell r="C331">
            <v>400</v>
          </cell>
          <cell r="D331">
            <v>0</v>
          </cell>
          <cell r="E331">
            <v>400</v>
          </cell>
          <cell r="F331">
            <v>300</v>
          </cell>
        </row>
        <row r="332">
          <cell r="A332" t="str">
            <v>022500  LEGAL &amp; PUBLIC NOTICES</v>
          </cell>
          <cell r="B332">
            <v>4425</v>
          </cell>
          <cell r="C332">
            <v>5000</v>
          </cell>
          <cell r="D332">
            <v>3788</v>
          </cell>
          <cell r="E332">
            <v>6000</v>
          </cell>
          <cell r="F332">
            <v>5000</v>
          </cell>
        </row>
        <row r="333">
          <cell r="A333" t="str">
            <v>024000  OFFICE SERVICES</v>
          </cell>
          <cell r="B333">
            <v>119</v>
          </cell>
          <cell r="C333">
            <v>150</v>
          </cell>
          <cell r="D333">
            <v>70</v>
          </cell>
          <cell r="E333">
            <v>200</v>
          </cell>
          <cell r="F333">
            <v>150</v>
          </cell>
        </row>
        <row r="334">
          <cell r="A334" t="str">
            <v>024500  RENTAL REAL ESTATE</v>
          </cell>
          <cell r="B334">
            <v>2400</v>
          </cell>
          <cell r="C334">
            <v>2400</v>
          </cell>
          <cell r="D334">
            <v>1800</v>
          </cell>
          <cell r="E334">
            <v>2400</v>
          </cell>
          <cell r="F334">
            <v>0</v>
          </cell>
        </row>
        <row r="335">
          <cell r="A335" t="str">
            <v>024501  LEASED EQUIPMENT</v>
          </cell>
          <cell r="B335">
            <v>2064</v>
          </cell>
          <cell r="C335">
            <v>0</v>
          </cell>
          <cell r="D335">
            <v>0</v>
          </cell>
          <cell r="E335">
            <v>0</v>
          </cell>
          <cell r="F335">
            <v>0</v>
          </cell>
        </row>
        <row r="336">
          <cell r="A336" t="str">
            <v>035400  MAINTAIN OFFICE EQ-FRNTUR</v>
          </cell>
          <cell r="B336">
            <v>957</v>
          </cell>
          <cell r="C336">
            <v>1390</v>
          </cell>
          <cell r="D336">
            <v>1302</v>
          </cell>
          <cell r="E336">
            <v>1390</v>
          </cell>
          <cell r="F336">
            <v>1300</v>
          </cell>
        </row>
        <row r="337">
          <cell r="A337" t="str">
            <v>040100  OFFICE SUPPLIES</v>
          </cell>
          <cell r="B337">
            <v>1294</v>
          </cell>
          <cell r="C337">
            <v>1400</v>
          </cell>
          <cell r="D337">
            <v>541</v>
          </cell>
          <cell r="E337">
            <v>1400</v>
          </cell>
          <cell r="F337">
            <v>1400</v>
          </cell>
        </row>
        <row r="338">
          <cell r="A338" t="str">
            <v>060500  OFFICE EQUIPMENT</v>
          </cell>
          <cell r="B338">
            <v>0</v>
          </cell>
          <cell r="C338">
            <v>0</v>
          </cell>
          <cell r="D338">
            <v>0</v>
          </cell>
          <cell r="E338">
            <v>750</v>
          </cell>
          <cell r="F338">
            <v>0</v>
          </cell>
        </row>
        <row r="340">
          <cell r="A340" t="str">
            <v xml:space="preserve">     SUBTOTAL</v>
          </cell>
          <cell r="B340">
            <v>244973</v>
          </cell>
          <cell r="C340">
            <v>272558</v>
          </cell>
          <cell r="D340">
            <v>135341</v>
          </cell>
          <cell r="E340">
            <v>290046</v>
          </cell>
          <cell r="F340">
            <v>269962</v>
          </cell>
        </row>
        <row r="342">
          <cell r="A342" t="str">
            <v>01-188  MAYOR'S DISCRETIONARY FUND</v>
          </cell>
          <cell r="B342" t="str">
            <v xml:space="preserve">           </v>
          </cell>
          <cell r="C342" t="str">
            <v xml:space="preserve">            </v>
          </cell>
          <cell r="E342" t="str">
            <v xml:space="preserve">            </v>
          </cell>
          <cell r="F342" t="str">
            <v xml:space="preserve">            </v>
          </cell>
        </row>
        <row r="343">
          <cell r="A343" t="str">
            <v>029500  OUTSIDE SERVICES</v>
          </cell>
          <cell r="B343">
            <v>13148</v>
          </cell>
          <cell r="C343">
            <v>7545</v>
          </cell>
          <cell r="D343">
            <v>3947</v>
          </cell>
          <cell r="E343">
            <v>7000</v>
          </cell>
          <cell r="F343">
            <v>7000</v>
          </cell>
        </row>
        <row r="344">
          <cell r="A344" t="str">
            <v>072800  CONTRIBUTIONS-GRANTS</v>
          </cell>
          <cell r="B344">
            <v>150</v>
          </cell>
          <cell r="C344">
            <v>7000</v>
          </cell>
          <cell r="D344">
            <v>4150</v>
          </cell>
          <cell r="E344">
            <v>3000</v>
          </cell>
          <cell r="F344">
            <v>3000</v>
          </cell>
        </row>
        <row r="346">
          <cell r="A346" t="str">
            <v xml:space="preserve">     SUBTOTAL</v>
          </cell>
          <cell r="B346">
            <v>13298</v>
          </cell>
          <cell r="C346">
            <v>14545</v>
          </cell>
          <cell r="D346">
            <v>8097</v>
          </cell>
          <cell r="E346">
            <v>10000</v>
          </cell>
          <cell r="F346">
            <v>10000</v>
          </cell>
        </row>
        <row r="348">
          <cell r="A348" t="str">
            <v>01-190  FAIR RENT COMMISSION</v>
          </cell>
          <cell r="B348" t="str">
            <v xml:space="preserve">           </v>
          </cell>
          <cell r="C348" t="str">
            <v xml:space="preserve">            </v>
          </cell>
          <cell r="E348" t="str">
            <v xml:space="preserve">            </v>
          </cell>
          <cell r="F348" t="str">
            <v xml:space="preserve">            </v>
          </cell>
        </row>
        <row r="349">
          <cell r="A349" t="str">
            <v>011001  PART-TIME SERVICES</v>
          </cell>
          <cell r="B349">
            <v>132</v>
          </cell>
          <cell r="C349">
            <v>0</v>
          </cell>
          <cell r="D349">
            <v>0</v>
          </cell>
          <cell r="E349">
            <v>200</v>
          </cell>
          <cell r="F349">
            <v>0</v>
          </cell>
        </row>
        <row r="350">
          <cell r="A350" t="str">
            <v>020100  PROFESSIONAL SER-FEES</v>
          </cell>
          <cell r="B350">
            <v>0</v>
          </cell>
          <cell r="C350">
            <v>1495</v>
          </cell>
          <cell r="D350">
            <v>0</v>
          </cell>
          <cell r="E350">
            <v>1200</v>
          </cell>
          <cell r="F350">
            <v>1000</v>
          </cell>
        </row>
        <row r="351">
          <cell r="A351" t="str">
            <v>020501  POSTAGE</v>
          </cell>
          <cell r="B351">
            <v>182.29</v>
          </cell>
          <cell r="C351">
            <v>200</v>
          </cell>
          <cell r="D351">
            <v>148</v>
          </cell>
          <cell r="E351">
            <v>200</v>
          </cell>
          <cell r="F351">
            <v>200</v>
          </cell>
        </row>
        <row r="352">
          <cell r="A352" t="str">
            <v>035400  MAINTAIN OFFICE EQ-FRNTUR</v>
          </cell>
          <cell r="B352">
            <v>77</v>
          </cell>
          <cell r="C352">
            <v>75</v>
          </cell>
          <cell r="D352">
            <v>0</v>
          </cell>
          <cell r="E352">
            <v>100</v>
          </cell>
          <cell r="F352">
            <v>75</v>
          </cell>
        </row>
        <row r="353">
          <cell r="A353" t="str">
            <v>040100  OFFICE SUPPLIES</v>
          </cell>
          <cell r="B353">
            <v>179</v>
          </cell>
          <cell r="C353">
            <v>200</v>
          </cell>
          <cell r="D353">
            <v>57</v>
          </cell>
          <cell r="E353">
            <v>200</v>
          </cell>
          <cell r="F353">
            <v>200</v>
          </cell>
        </row>
        <row r="355">
          <cell r="A355" t="str">
            <v xml:space="preserve">     SUBTOTAL</v>
          </cell>
          <cell r="B355">
            <v>570.29</v>
          </cell>
          <cell r="C355">
            <v>1970</v>
          </cell>
          <cell r="D355">
            <v>205</v>
          </cell>
          <cell r="E355">
            <v>1900</v>
          </cell>
          <cell r="F355">
            <v>1475</v>
          </cell>
        </row>
        <row r="357">
          <cell r="A357" t="str">
            <v>01-191  CITY MEMBERSHIPS</v>
          </cell>
          <cell r="B357" t="str">
            <v xml:space="preserve">           </v>
          </cell>
          <cell r="C357" t="str">
            <v xml:space="preserve">            </v>
          </cell>
          <cell r="E357" t="str">
            <v xml:space="preserve">            </v>
          </cell>
          <cell r="F357" t="str">
            <v xml:space="preserve">            </v>
          </cell>
        </row>
        <row r="358">
          <cell r="A358" t="str">
            <v>072803  HVCEO/HVEDP</v>
          </cell>
          <cell r="B358">
            <v>21584</v>
          </cell>
          <cell r="C358">
            <v>25572</v>
          </cell>
          <cell r="D358">
            <v>25572</v>
          </cell>
          <cell r="E358">
            <v>26339</v>
          </cell>
          <cell r="F358">
            <v>26339</v>
          </cell>
        </row>
        <row r="359">
          <cell r="A359" t="str">
            <v>072812  CONN CONFERENCE MUNICIP</v>
          </cell>
          <cell r="B359">
            <v>31522</v>
          </cell>
          <cell r="C359">
            <v>32468</v>
          </cell>
          <cell r="D359">
            <v>32468</v>
          </cell>
          <cell r="E359">
            <v>33442</v>
          </cell>
          <cell r="F359">
            <v>33442</v>
          </cell>
        </row>
        <row r="360">
          <cell r="A360" t="str">
            <v>072813  U S CONF MAYORS</v>
          </cell>
          <cell r="B360">
            <v>2785</v>
          </cell>
          <cell r="C360">
            <v>2900</v>
          </cell>
          <cell r="D360">
            <v>2855</v>
          </cell>
          <cell r="E360">
            <v>2900</v>
          </cell>
          <cell r="F360">
            <v>2855</v>
          </cell>
        </row>
        <row r="362">
          <cell r="A362" t="str">
            <v xml:space="preserve">     SUBTOTAL</v>
          </cell>
          <cell r="B362">
            <v>55891</v>
          </cell>
          <cell r="C362">
            <v>60940</v>
          </cell>
          <cell r="D362">
            <v>60895</v>
          </cell>
          <cell r="E362">
            <v>62681</v>
          </cell>
          <cell r="F362">
            <v>62636</v>
          </cell>
        </row>
        <row r="364">
          <cell r="A364" t="str">
            <v>01-192  LAKE AUTHORITY</v>
          </cell>
          <cell r="B364" t="str">
            <v xml:space="preserve">           </v>
          </cell>
          <cell r="C364" t="str">
            <v xml:space="preserve">            </v>
          </cell>
          <cell r="E364" t="str">
            <v xml:space="preserve">            </v>
          </cell>
          <cell r="F364" t="str">
            <v xml:space="preserve">            </v>
          </cell>
        </row>
        <row r="365">
          <cell r="A365" t="str">
            <v>072807  LAKE AUTHORITY</v>
          </cell>
          <cell r="B365">
            <v>31843</v>
          </cell>
          <cell r="C365">
            <v>33041</v>
          </cell>
          <cell r="D365">
            <v>33040</v>
          </cell>
          <cell r="E365">
            <v>41877</v>
          </cell>
          <cell r="F365">
            <v>41877</v>
          </cell>
        </row>
        <row r="367">
          <cell r="A367" t="str">
            <v xml:space="preserve">     SUBTOTAL</v>
          </cell>
          <cell r="B367">
            <v>31843</v>
          </cell>
          <cell r="C367">
            <v>33041</v>
          </cell>
          <cell r="D367">
            <v>33040</v>
          </cell>
          <cell r="E367">
            <v>41877</v>
          </cell>
          <cell r="F367">
            <v>41877</v>
          </cell>
        </row>
        <row r="369">
          <cell r="A369" t="str">
            <v>01-200  RETIREMENT ADMINISTRATION</v>
          </cell>
          <cell r="B369" t="str">
            <v xml:space="preserve">           </v>
          </cell>
          <cell r="C369" t="str">
            <v xml:space="preserve">            </v>
          </cell>
          <cell r="E369" t="str">
            <v xml:space="preserve">            </v>
          </cell>
          <cell r="F369" t="str">
            <v xml:space="preserve">            </v>
          </cell>
        </row>
        <row r="370">
          <cell r="A370" t="str">
            <v>020100  PROFESSIONAL SER-FEES</v>
          </cell>
          <cell r="B370">
            <v>80981</v>
          </cell>
          <cell r="C370">
            <v>87500</v>
          </cell>
          <cell r="D370">
            <v>47604</v>
          </cell>
          <cell r="E370">
            <v>75550</v>
          </cell>
          <cell r="F370">
            <v>70750</v>
          </cell>
        </row>
        <row r="372">
          <cell r="A372" t="str">
            <v xml:space="preserve">     SUBTOTAL</v>
          </cell>
          <cell r="B372">
            <v>80981</v>
          </cell>
          <cell r="C372">
            <v>87500</v>
          </cell>
          <cell r="D372">
            <v>47604</v>
          </cell>
          <cell r="E372">
            <v>75550</v>
          </cell>
          <cell r="F372">
            <v>70750</v>
          </cell>
        </row>
        <row r="374">
          <cell r="A374" t="str">
            <v>01-201  LABOR NEGOTIATIONS</v>
          </cell>
          <cell r="B374" t="str">
            <v xml:space="preserve">           </v>
          </cell>
          <cell r="C374" t="str">
            <v xml:space="preserve">            </v>
          </cell>
          <cell r="E374" t="str">
            <v xml:space="preserve">            </v>
          </cell>
          <cell r="F374" t="str">
            <v xml:space="preserve">            </v>
          </cell>
        </row>
        <row r="375">
          <cell r="A375" t="str">
            <v>020100  PROFESSIONAL SER-FEES</v>
          </cell>
          <cell r="B375">
            <v>52982</v>
          </cell>
          <cell r="C375">
            <v>37000</v>
          </cell>
          <cell r="D375">
            <v>19087</v>
          </cell>
          <cell r="E375">
            <v>40000</v>
          </cell>
          <cell r="F375">
            <v>37000</v>
          </cell>
        </row>
        <row r="376">
          <cell r="A376" t="str">
            <v>029500  OUTSIDE SERVICES</v>
          </cell>
          <cell r="B376">
            <v>2461</v>
          </cell>
          <cell r="C376">
            <v>3000</v>
          </cell>
          <cell r="D376">
            <v>845</v>
          </cell>
          <cell r="E376">
            <v>3000</v>
          </cell>
          <cell r="F376">
            <v>3000</v>
          </cell>
        </row>
        <row r="378">
          <cell r="A378" t="str">
            <v xml:space="preserve">     SUBTOTAL</v>
          </cell>
          <cell r="B378">
            <v>55443</v>
          </cell>
          <cell r="C378">
            <v>40000</v>
          </cell>
          <cell r="D378">
            <v>19932</v>
          </cell>
          <cell r="E378">
            <v>43000</v>
          </cell>
          <cell r="F378">
            <v>40000</v>
          </cell>
        </row>
        <row r="380">
          <cell r="A380" t="str">
            <v>01-222  PUBLIC BUILDINGS</v>
          </cell>
          <cell r="B380" t="str">
            <v xml:space="preserve">           </v>
          </cell>
          <cell r="C380" t="str">
            <v xml:space="preserve">            </v>
          </cell>
          <cell r="E380" t="str">
            <v xml:space="preserve">            </v>
          </cell>
          <cell r="F380" t="str">
            <v xml:space="preserve">            </v>
          </cell>
        </row>
        <row r="381">
          <cell r="A381" t="str">
            <v>010100  REGULAR SALARIES</v>
          </cell>
          <cell r="B381">
            <v>480054</v>
          </cell>
          <cell r="C381">
            <v>487207</v>
          </cell>
          <cell r="D381">
            <v>309948</v>
          </cell>
          <cell r="E381">
            <v>526936</v>
          </cell>
          <cell r="F381">
            <v>560328</v>
          </cell>
        </row>
        <row r="382">
          <cell r="A382" t="str">
            <v>010500  OVERTIME SERVICES</v>
          </cell>
          <cell r="B382">
            <v>16720</v>
          </cell>
          <cell r="C382">
            <v>18000</v>
          </cell>
          <cell r="D382">
            <v>12522</v>
          </cell>
          <cell r="E382">
            <v>20000</v>
          </cell>
          <cell r="F382">
            <v>18000</v>
          </cell>
        </row>
        <row r="383">
          <cell r="A383" t="str">
            <v>011001  PART-TIME SERVICES</v>
          </cell>
          <cell r="B383">
            <v>12024</v>
          </cell>
          <cell r="C383">
            <v>6944</v>
          </cell>
          <cell r="D383">
            <v>2464</v>
          </cell>
          <cell r="E383">
            <v>0</v>
          </cell>
          <cell r="F383">
            <v>0</v>
          </cell>
        </row>
        <row r="384">
          <cell r="A384" t="str">
            <v>020100  PROFESSIONAL SER-FEES</v>
          </cell>
          <cell r="B384">
            <v>6335</v>
          </cell>
          <cell r="C384">
            <v>19500</v>
          </cell>
          <cell r="D384">
            <v>15119</v>
          </cell>
          <cell r="E384">
            <v>5000</v>
          </cell>
          <cell r="F384">
            <v>4000</v>
          </cell>
        </row>
        <row r="385">
          <cell r="A385" t="str">
            <v>020300  COMMUNICATION SERVICES</v>
          </cell>
          <cell r="B385">
            <v>128524</v>
          </cell>
          <cell r="C385">
            <v>152975</v>
          </cell>
          <cell r="D385">
            <v>75422</v>
          </cell>
          <cell r="E385">
            <v>156622</v>
          </cell>
          <cell r="F385">
            <v>155022</v>
          </cell>
        </row>
        <row r="386">
          <cell r="A386" t="str">
            <v>020501  POSTAGE</v>
          </cell>
          <cell r="B386">
            <v>34</v>
          </cell>
          <cell r="C386">
            <v>50</v>
          </cell>
          <cell r="D386">
            <v>29</v>
          </cell>
          <cell r="E386">
            <v>50</v>
          </cell>
          <cell r="F386">
            <v>50</v>
          </cell>
        </row>
        <row r="387">
          <cell r="A387" t="str">
            <v>021001  TRAINING COURSES</v>
          </cell>
          <cell r="B387">
            <v>128</v>
          </cell>
          <cell r="C387">
            <v>100</v>
          </cell>
          <cell r="D387">
            <v>0</v>
          </cell>
          <cell r="E387">
            <v>2700</v>
          </cell>
          <cell r="F387">
            <v>100</v>
          </cell>
        </row>
        <row r="388">
          <cell r="A388" t="str">
            <v>021002  CONFERENCES</v>
          </cell>
          <cell r="B388">
            <v>0</v>
          </cell>
          <cell r="C388">
            <v>300</v>
          </cell>
          <cell r="D388">
            <v>0</v>
          </cell>
          <cell r="E388">
            <v>1500</v>
          </cell>
          <cell r="F388">
            <v>300</v>
          </cell>
        </row>
        <row r="389">
          <cell r="A389" t="str">
            <v>021500  SUBSCRIPTIONS-MEMBERSHIPS</v>
          </cell>
          <cell r="B389">
            <v>1754</v>
          </cell>
          <cell r="C389">
            <v>1700</v>
          </cell>
          <cell r="D389">
            <v>1604</v>
          </cell>
          <cell r="E389">
            <v>1750</v>
          </cell>
          <cell r="F389">
            <v>1700</v>
          </cell>
        </row>
        <row r="390">
          <cell r="A390" t="str">
            <v>022000  PRINTING &amp; BINDING</v>
          </cell>
          <cell r="B390">
            <v>130</v>
          </cell>
          <cell r="C390">
            <v>125</v>
          </cell>
          <cell r="D390">
            <v>97</v>
          </cell>
          <cell r="E390">
            <v>130</v>
          </cell>
          <cell r="F390">
            <v>125</v>
          </cell>
        </row>
        <row r="391">
          <cell r="A391" t="str">
            <v>022500  LEGAL &amp; PUBLIC NOTICES</v>
          </cell>
          <cell r="B391">
            <v>0</v>
          </cell>
          <cell r="C391">
            <v>150</v>
          </cell>
          <cell r="D391">
            <v>127</v>
          </cell>
          <cell r="E391">
            <v>50</v>
          </cell>
          <cell r="F391">
            <v>0</v>
          </cell>
        </row>
        <row r="392">
          <cell r="A392" t="str">
            <v>023000  UTILITY SERVICE</v>
          </cell>
          <cell r="B392">
            <v>25188</v>
          </cell>
          <cell r="C392">
            <v>9248</v>
          </cell>
          <cell r="D392">
            <v>5997</v>
          </cell>
          <cell r="E392">
            <v>4400</v>
          </cell>
          <cell r="F392">
            <v>4248</v>
          </cell>
        </row>
        <row r="393">
          <cell r="A393" t="str">
            <v>023500  CLEANING SERVICES</v>
          </cell>
          <cell r="B393">
            <v>13394</v>
          </cell>
          <cell r="C393">
            <v>17774</v>
          </cell>
          <cell r="D393">
            <v>11094</v>
          </cell>
          <cell r="E393">
            <v>13919</v>
          </cell>
          <cell r="F393">
            <v>1080</v>
          </cell>
        </row>
        <row r="394">
          <cell r="A394" t="str">
            <v>024000  OFFICE SERVICES</v>
          </cell>
          <cell r="B394">
            <v>1822</v>
          </cell>
          <cell r="C394">
            <v>1792</v>
          </cell>
          <cell r="D394">
            <v>1300</v>
          </cell>
          <cell r="E394">
            <v>1800</v>
          </cell>
          <cell r="F394">
            <v>1555</v>
          </cell>
        </row>
        <row r="395">
          <cell r="A395" t="str">
            <v>029500  OUTSIDE SERVICES</v>
          </cell>
          <cell r="B395">
            <v>38100</v>
          </cell>
          <cell r="C395">
            <v>0</v>
          </cell>
          <cell r="D395">
            <v>0</v>
          </cell>
          <cell r="E395">
            <v>0</v>
          </cell>
          <cell r="F395">
            <v>0</v>
          </cell>
        </row>
        <row r="396">
          <cell r="A396" t="str">
            <v>031000  MAINTAIN BLDGS-STRUCTURES</v>
          </cell>
          <cell r="B396">
            <v>28157</v>
          </cell>
          <cell r="C396">
            <v>25350</v>
          </cell>
          <cell r="D396">
            <v>12792</v>
          </cell>
          <cell r="E396">
            <v>32874</v>
          </cell>
          <cell r="F396">
            <v>16824</v>
          </cell>
        </row>
        <row r="397">
          <cell r="A397" t="str">
            <v>035400  MAINTAIN OFFICE EQ-FRNTUR</v>
          </cell>
          <cell r="B397">
            <v>0</v>
          </cell>
          <cell r="C397">
            <v>300</v>
          </cell>
          <cell r="D397">
            <v>0</v>
          </cell>
          <cell r="E397">
            <v>250</v>
          </cell>
          <cell r="F397">
            <v>250</v>
          </cell>
        </row>
        <row r="398">
          <cell r="A398" t="str">
            <v>039400  MAINTAIN FIRE ALARMS</v>
          </cell>
          <cell r="B398">
            <v>875</v>
          </cell>
          <cell r="C398">
            <v>1650</v>
          </cell>
          <cell r="D398">
            <v>0</v>
          </cell>
          <cell r="E398">
            <v>2400</v>
          </cell>
          <cell r="F398">
            <v>1000</v>
          </cell>
        </row>
        <row r="399">
          <cell r="A399" t="str">
            <v>040100  OFFICE SUPPLIES</v>
          </cell>
          <cell r="B399">
            <v>1706</v>
          </cell>
          <cell r="C399">
            <v>1100</v>
          </cell>
          <cell r="D399">
            <v>503</v>
          </cell>
          <cell r="E399">
            <v>1275</v>
          </cell>
          <cell r="F399">
            <v>1100</v>
          </cell>
        </row>
        <row r="400">
          <cell r="A400" t="str">
            <v>040500  CUSTODIAL SUPPLIES</v>
          </cell>
          <cell r="B400">
            <v>3662</v>
          </cell>
          <cell r="C400">
            <v>2481</v>
          </cell>
          <cell r="D400">
            <v>870</v>
          </cell>
          <cell r="E400">
            <v>3200</v>
          </cell>
          <cell r="F400">
            <v>2500</v>
          </cell>
        </row>
        <row r="401">
          <cell r="A401" t="str">
            <v>041000  CLOTHING-DRY GOODS-LINENS</v>
          </cell>
          <cell r="B401">
            <v>1160</v>
          </cell>
          <cell r="C401">
            <v>1400</v>
          </cell>
          <cell r="D401">
            <v>965</v>
          </cell>
          <cell r="E401">
            <v>1400</v>
          </cell>
          <cell r="F401">
            <v>1400</v>
          </cell>
        </row>
        <row r="402">
          <cell r="A402" t="str">
            <v>042000  HEATING FUEL</v>
          </cell>
          <cell r="B402">
            <v>886</v>
          </cell>
          <cell r="C402">
            <v>1600</v>
          </cell>
          <cell r="D402">
            <v>532</v>
          </cell>
          <cell r="E402">
            <v>1600</v>
          </cell>
          <cell r="F402">
            <v>1300</v>
          </cell>
        </row>
        <row r="403">
          <cell r="A403" t="str">
            <v>043000  MINOR SUPPLIES-HAND TOOLS</v>
          </cell>
          <cell r="B403">
            <v>1444</v>
          </cell>
          <cell r="C403">
            <v>350</v>
          </cell>
          <cell r="D403">
            <v>265</v>
          </cell>
          <cell r="E403">
            <v>1000</v>
          </cell>
          <cell r="F403">
            <v>350</v>
          </cell>
        </row>
        <row r="404">
          <cell r="A404" t="str">
            <v>060500  OFFICE EQUIPMENT</v>
          </cell>
          <cell r="B404">
            <v>848</v>
          </cell>
          <cell r="C404">
            <v>0</v>
          </cell>
          <cell r="D404">
            <v>0</v>
          </cell>
          <cell r="E404">
            <v>0</v>
          </cell>
          <cell r="F404">
            <v>0</v>
          </cell>
        </row>
        <row r="405">
          <cell r="A405" t="str">
            <v>061700  GARAGE &amp; SHOP EQ</v>
          </cell>
          <cell r="B405">
            <v>0</v>
          </cell>
          <cell r="C405">
            <v>1500</v>
          </cell>
          <cell r="D405">
            <v>0</v>
          </cell>
          <cell r="E405">
            <v>3500</v>
          </cell>
          <cell r="F405">
            <v>1000</v>
          </cell>
        </row>
        <row r="406">
          <cell r="A406" t="str">
            <v>062000  COMMUNICATION EQ</v>
          </cell>
          <cell r="B406">
            <v>909</v>
          </cell>
          <cell r="C406">
            <v>1510</v>
          </cell>
          <cell r="D406">
            <v>1505</v>
          </cell>
          <cell r="E406">
            <v>3150</v>
          </cell>
          <cell r="F406">
            <v>1000</v>
          </cell>
        </row>
        <row r="407">
          <cell r="A407" t="str">
            <v>069500  EQUIPMENT NOT CLASSIFIED</v>
          </cell>
          <cell r="B407">
            <v>501</v>
          </cell>
          <cell r="C407">
            <v>650</v>
          </cell>
          <cell r="D407">
            <v>650</v>
          </cell>
          <cell r="E407">
            <v>0</v>
          </cell>
          <cell r="F407">
            <v>0</v>
          </cell>
        </row>
        <row r="409">
          <cell r="A409" t="str">
            <v xml:space="preserve">     SUBTOTAL</v>
          </cell>
          <cell r="B409">
            <v>764355</v>
          </cell>
          <cell r="C409">
            <v>753756</v>
          </cell>
          <cell r="D409">
            <v>453805</v>
          </cell>
          <cell r="E409">
            <v>785506</v>
          </cell>
          <cell r="F409">
            <v>773232</v>
          </cell>
        </row>
        <row r="411">
          <cell r="A411" t="str">
            <v>01-224  CITY HALL BUILDING</v>
          </cell>
          <cell r="B411" t="str">
            <v xml:space="preserve">           </v>
          </cell>
          <cell r="C411" t="str">
            <v xml:space="preserve">            </v>
          </cell>
          <cell r="E411" t="str">
            <v xml:space="preserve">            </v>
          </cell>
          <cell r="F411" t="str">
            <v xml:space="preserve">            </v>
          </cell>
        </row>
        <row r="412">
          <cell r="A412" t="str">
            <v>010100  REGULAR SALARIES</v>
          </cell>
          <cell r="B412">
            <v>66279</v>
          </cell>
          <cell r="C412">
            <v>67912</v>
          </cell>
          <cell r="D412">
            <v>44180</v>
          </cell>
          <cell r="E412">
            <v>70964</v>
          </cell>
          <cell r="F412">
            <v>33179</v>
          </cell>
        </row>
        <row r="413">
          <cell r="A413" t="str">
            <v>010500  OVERTIME SERVICES</v>
          </cell>
          <cell r="B413">
            <v>1807</v>
          </cell>
          <cell r="C413">
            <v>2550</v>
          </cell>
          <cell r="D413">
            <v>2198</v>
          </cell>
          <cell r="E413">
            <v>2000</v>
          </cell>
          <cell r="F413">
            <v>1500</v>
          </cell>
        </row>
        <row r="414">
          <cell r="A414" t="str">
            <v>020300  COMMUNICATION SERVICES</v>
          </cell>
          <cell r="B414">
            <v>3689</v>
          </cell>
          <cell r="C414">
            <v>3984</v>
          </cell>
          <cell r="D414">
            <v>2216</v>
          </cell>
          <cell r="E414">
            <v>4536</v>
          </cell>
          <cell r="F414">
            <v>4536</v>
          </cell>
        </row>
        <row r="415">
          <cell r="A415" t="str">
            <v>023000  UTILITY SERVICE</v>
          </cell>
          <cell r="B415">
            <v>67406</v>
          </cell>
          <cell r="C415">
            <v>94900</v>
          </cell>
          <cell r="D415">
            <v>47431</v>
          </cell>
          <cell r="E415">
            <v>98000</v>
          </cell>
          <cell r="F415">
            <v>93000</v>
          </cell>
        </row>
        <row r="416">
          <cell r="A416" t="str">
            <v>023500  CLEANING SERVICES</v>
          </cell>
          <cell r="B416">
            <v>792</v>
          </cell>
          <cell r="C416">
            <v>490</v>
          </cell>
          <cell r="D416">
            <v>117</v>
          </cell>
          <cell r="E416">
            <v>25490</v>
          </cell>
          <cell r="F416">
            <v>80490</v>
          </cell>
        </row>
        <row r="417">
          <cell r="A417" t="str">
            <v>024000  OFFICE SERVICES</v>
          </cell>
          <cell r="B417">
            <v>364</v>
          </cell>
          <cell r="C417">
            <v>364</v>
          </cell>
          <cell r="D417">
            <v>210</v>
          </cell>
          <cell r="E417">
            <v>375</v>
          </cell>
          <cell r="F417">
            <v>364</v>
          </cell>
        </row>
        <row r="418">
          <cell r="A418" t="str">
            <v>029500  OUTSIDE SERVICES</v>
          </cell>
          <cell r="B418">
            <v>0</v>
          </cell>
          <cell r="C418">
            <v>3350</v>
          </cell>
          <cell r="D418">
            <v>0</v>
          </cell>
          <cell r="E418">
            <v>4000</v>
          </cell>
          <cell r="F418">
            <v>3500</v>
          </cell>
        </row>
        <row r="419">
          <cell r="A419" t="str">
            <v>031000  MAINTAIN BLDGS-STRUCTURES</v>
          </cell>
          <cell r="B419">
            <v>14013</v>
          </cell>
          <cell r="C419">
            <v>13750</v>
          </cell>
          <cell r="D419">
            <v>9065</v>
          </cell>
          <cell r="E419">
            <v>20566</v>
          </cell>
          <cell r="F419">
            <v>10566</v>
          </cell>
        </row>
        <row r="420">
          <cell r="A420" t="str">
            <v>039400  MAINTAIN FIRE ALARMS</v>
          </cell>
          <cell r="B420">
            <v>34</v>
          </cell>
          <cell r="C420">
            <v>300</v>
          </cell>
          <cell r="D420">
            <v>0</v>
          </cell>
          <cell r="E420">
            <v>500</v>
          </cell>
          <cell r="F420">
            <v>100</v>
          </cell>
        </row>
        <row r="421">
          <cell r="A421" t="str">
            <v>040500  CUSTODIAL SUPPLIES</v>
          </cell>
          <cell r="B421">
            <v>2949</v>
          </cell>
          <cell r="C421">
            <v>3300</v>
          </cell>
          <cell r="D421">
            <v>2898</v>
          </cell>
          <cell r="E421">
            <v>3500</v>
          </cell>
          <cell r="F421">
            <v>150</v>
          </cell>
        </row>
        <row r="422">
          <cell r="A422" t="str">
            <v>042000  HEATING FUEL</v>
          </cell>
          <cell r="B422">
            <v>20346</v>
          </cell>
          <cell r="C422">
            <v>24500</v>
          </cell>
          <cell r="D422">
            <v>8918</v>
          </cell>
          <cell r="E422">
            <v>25500</v>
          </cell>
          <cell r="F422">
            <v>22000</v>
          </cell>
        </row>
        <row r="423">
          <cell r="A423" t="str">
            <v>061700  GARAGE AND SHOP EQUIPMENT</v>
          </cell>
          <cell r="B423">
            <v>2900</v>
          </cell>
          <cell r="C423">
            <v>0</v>
          </cell>
          <cell r="D423">
            <v>0</v>
          </cell>
          <cell r="E423">
            <v>600</v>
          </cell>
          <cell r="F423">
            <v>0</v>
          </cell>
        </row>
        <row r="424">
          <cell r="A424" t="str">
            <v>062000  COMMUNICATION EQ</v>
          </cell>
          <cell r="B424">
            <v>300</v>
          </cell>
          <cell r="C424">
            <v>0</v>
          </cell>
          <cell r="D424">
            <v>0</v>
          </cell>
          <cell r="E424">
            <v>0</v>
          </cell>
          <cell r="F424">
            <v>0</v>
          </cell>
        </row>
        <row r="426">
          <cell r="A426" t="str">
            <v xml:space="preserve">     SUBTOTAL</v>
          </cell>
          <cell r="B426">
            <v>180879</v>
          </cell>
          <cell r="C426">
            <v>215400</v>
          </cell>
          <cell r="D426">
            <v>117233</v>
          </cell>
          <cell r="E426">
            <v>256031</v>
          </cell>
          <cell r="F426">
            <v>249385</v>
          </cell>
        </row>
        <row r="428">
          <cell r="A428" t="str">
            <v>01-225  LIBRARY BUILDING</v>
          </cell>
          <cell r="B428" t="str">
            <v xml:space="preserve">           </v>
          </cell>
          <cell r="C428" t="str">
            <v xml:space="preserve">            </v>
          </cell>
          <cell r="E428" t="str">
            <v xml:space="preserve">            </v>
          </cell>
          <cell r="F428" t="str">
            <v xml:space="preserve">            </v>
          </cell>
        </row>
        <row r="429">
          <cell r="A429" t="str">
            <v>010100  REGULAR SALARIES</v>
          </cell>
          <cell r="B429">
            <v>12599</v>
          </cell>
          <cell r="C429">
            <v>13000</v>
          </cell>
          <cell r="D429">
            <v>8240</v>
          </cell>
          <cell r="E429">
            <v>13611</v>
          </cell>
          <cell r="F429">
            <v>0</v>
          </cell>
        </row>
        <row r="430">
          <cell r="A430" t="str">
            <v>010500  OVERTIME SERVICES</v>
          </cell>
          <cell r="B430">
            <v>-30</v>
          </cell>
          <cell r="C430">
            <v>225</v>
          </cell>
          <cell r="D430">
            <v>0</v>
          </cell>
          <cell r="E430">
            <v>250</v>
          </cell>
          <cell r="F430">
            <v>0</v>
          </cell>
        </row>
        <row r="431">
          <cell r="A431" t="str">
            <v>023000  UTILITY SERVICE</v>
          </cell>
          <cell r="B431">
            <v>59976</v>
          </cell>
          <cell r="C431">
            <v>72040</v>
          </cell>
          <cell r="D431">
            <v>43428</v>
          </cell>
          <cell r="E431">
            <v>73000</v>
          </cell>
          <cell r="F431">
            <v>72000</v>
          </cell>
        </row>
        <row r="432">
          <cell r="A432" t="str">
            <v>023500  CLEANING SERVICES</v>
          </cell>
          <cell r="B432">
            <v>29304</v>
          </cell>
          <cell r="C432">
            <v>35343</v>
          </cell>
          <cell r="D432">
            <v>19806</v>
          </cell>
          <cell r="E432">
            <v>35343</v>
          </cell>
          <cell r="F432">
            <v>34500</v>
          </cell>
        </row>
        <row r="433">
          <cell r="A433" t="str">
            <v>024000  OFFICE SERVICES</v>
          </cell>
          <cell r="B433">
            <v>495</v>
          </cell>
          <cell r="C433">
            <v>325</v>
          </cell>
          <cell r="D433">
            <v>250</v>
          </cell>
          <cell r="E433">
            <v>380</v>
          </cell>
          <cell r="F433">
            <v>325</v>
          </cell>
        </row>
        <row r="434">
          <cell r="A434" t="str">
            <v>029500  OUTSIDE SERVICES</v>
          </cell>
          <cell r="B434">
            <v>3480</v>
          </cell>
          <cell r="C434">
            <v>6315</v>
          </cell>
          <cell r="D434">
            <v>2436</v>
          </cell>
          <cell r="E434">
            <v>4500</v>
          </cell>
          <cell r="F434">
            <v>6676</v>
          </cell>
        </row>
        <row r="435">
          <cell r="A435" t="str">
            <v>031000  MAINTAIN BLDGS-STRUCTURES</v>
          </cell>
          <cell r="B435">
            <v>16791</v>
          </cell>
          <cell r="C435">
            <v>13575</v>
          </cell>
          <cell r="D435">
            <v>10961</v>
          </cell>
          <cell r="E435">
            <v>20635</v>
          </cell>
          <cell r="F435">
            <v>11744</v>
          </cell>
        </row>
        <row r="436">
          <cell r="A436" t="str">
            <v>039400  MAINTAIN FIRE ALARMS</v>
          </cell>
          <cell r="B436">
            <v>25</v>
          </cell>
          <cell r="C436">
            <v>1570</v>
          </cell>
          <cell r="D436">
            <v>0</v>
          </cell>
          <cell r="E436">
            <v>1570</v>
          </cell>
          <cell r="F436">
            <v>195</v>
          </cell>
        </row>
        <row r="437">
          <cell r="A437" t="str">
            <v>040500  CUSTODIAL SUPPLIES</v>
          </cell>
          <cell r="B437">
            <v>2330</v>
          </cell>
          <cell r="C437">
            <v>2700</v>
          </cell>
          <cell r="D437">
            <v>1230</v>
          </cell>
          <cell r="E437">
            <v>150</v>
          </cell>
          <cell r="F437">
            <v>150</v>
          </cell>
        </row>
        <row r="438">
          <cell r="A438" t="str">
            <v>042000  HEATING FUEL</v>
          </cell>
          <cell r="B438">
            <v>10607</v>
          </cell>
          <cell r="C438">
            <v>10000</v>
          </cell>
          <cell r="D438">
            <v>4882</v>
          </cell>
          <cell r="E438">
            <v>10000</v>
          </cell>
          <cell r="F438">
            <v>7500</v>
          </cell>
        </row>
        <row r="440">
          <cell r="A440" t="str">
            <v xml:space="preserve">     SUBTOTAL</v>
          </cell>
          <cell r="B440">
            <v>135577</v>
          </cell>
          <cell r="C440">
            <v>155093</v>
          </cell>
          <cell r="D440">
            <v>91233</v>
          </cell>
          <cell r="E440">
            <v>159439</v>
          </cell>
          <cell r="F440">
            <v>133090</v>
          </cell>
        </row>
        <row r="442">
          <cell r="A442" t="str">
            <v>01-226  POLICE STATION BUILDINGS</v>
          </cell>
          <cell r="B442" t="str">
            <v xml:space="preserve">           </v>
          </cell>
          <cell r="C442" t="str">
            <v xml:space="preserve">            </v>
          </cell>
          <cell r="E442" t="str">
            <v xml:space="preserve">            </v>
          </cell>
          <cell r="F442" t="str">
            <v xml:space="preserve">            </v>
          </cell>
        </row>
        <row r="443">
          <cell r="A443" t="str">
            <v>023000  UTILITY SERVICE</v>
          </cell>
          <cell r="B443">
            <v>43004</v>
          </cell>
          <cell r="C443">
            <v>41000</v>
          </cell>
          <cell r="D443">
            <v>26487</v>
          </cell>
          <cell r="E443">
            <v>42000</v>
          </cell>
          <cell r="F443">
            <v>41000</v>
          </cell>
        </row>
        <row r="444">
          <cell r="A444" t="str">
            <v>023500  CLEANING SERVICES</v>
          </cell>
          <cell r="B444">
            <v>55180</v>
          </cell>
          <cell r="C444">
            <v>56715</v>
          </cell>
          <cell r="D444">
            <v>33069</v>
          </cell>
          <cell r="E444">
            <v>56715</v>
          </cell>
          <cell r="F444">
            <v>52080</v>
          </cell>
        </row>
        <row r="445">
          <cell r="A445" t="str">
            <v>024000  OFFICE SERVICES</v>
          </cell>
          <cell r="B445">
            <v>408</v>
          </cell>
          <cell r="C445">
            <v>405</v>
          </cell>
          <cell r="D445">
            <v>372</v>
          </cell>
          <cell r="E445">
            <v>405</v>
          </cell>
          <cell r="F445">
            <v>405</v>
          </cell>
        </row>
        <row r="446">
          <cell r="A446" t="str">
            <v>031000  MAINTAIN BLDGS-STRUCTURES</v>
          </cell>
          <cell r="B446">
            <v>29051</v>
          </cell>
          <cell r="C446">
            <v>17000</v>
          </cell>
          <cell r="D446">
            <v>5979</v>
          </cell>
          <cell r="E446">
            <v>31500</v>
          </cell>
          <cell r="F446">
            <v>17000</v>
          </cell>
        </row>
        <row r="447">
          <cell r="A447" t="str">
            <v>039400  MAINTAIN FIRE ALARMS</v>
          </cell>
          <cell r="B447">
            <v>117</v>
          </cell>
          <cell r="C447">
            <v>200</v>
          </cell>
          <cell r="D447">
            <v>0</v>
          </cell>
          <cell r="E447">
            <v>200</v>
          </cell>
          <cell r="F447">
            <v>150</v>
          </cell>
        </row>
        <row r="448">
          <cell r="A448" t="str">
            <v>040500  CUSTODIAL SUPPLIES</v>
          </cell>
          <cell r="B448">
            <v>1309</v>
          </cell>
          <cell r="C448">
            <v>296</v>
          </cell>
          <cell r="D448">
            <v>280</v>
          </cell>
          <cell r="E448">
            <v>500</v>
          </cell>
          <cell r="F448">
            <v>300</v>
          </cell>
        </row>
        <row r="449">
          <cell r="A449" t="str">
            <v>042000  HEATING FUEL</v>
          </cell>
          <cell r="B449">
            <v>28873</v>
          </cell>
          <cell r="C449">
            <v>28500</v>
          </cell>
          <cell r="D449">
            <v>11242</v>
          </cell>
          <cell r="E449">
            <v>28800</v>
          </cell>
          <cell r="F449">
            <v>28000</v>
          </cell>
        </row>
        <row r="451">
          <cell r="A451" t="str">
            <v xml:space="preserve">     SUBTOTAL</v>
          </cell>
          <cell r="B451">
            <v>157942</v>
          </cell>
          <cell r="C451">
            <v>144116</v>
          </cell>
          <cell r="D451">
            <v>77429</v>
          </cell>
          <cell r="E451">
            <v>160120</v>
          </cell>
          <cell r="F451">
            <v>138935</v>
          </cell>
        </row>
        <row r="453">
          <cell r="A453" t="str">
            <v>01-227  SENIOR CENTER BUILDING</v>
          </cell>
          <cell r="B453" t="str">
            <v xml:space="preserve">           </v>
          </cell>
          <cell r="C453" t="str">
            <v xml:space="preserve">            </v>
          </cell>
          <cell r="E453" t="str">
            <v xml:space="preserve">            </v>
          </cell>
          <cell r="F453" t="str">
            <v xml:space="preserve">            </v>
          </cell>
        </row>
        <row r="454">
          <cell r="A454" t="str">
            <v>023000  UTILITY SERVICE</v>
          </cell>
          <cell r="B454">
            <v>7660</v>
          </cell>
          <cell r="C454">
            <v>7700</v>
          </cell>
          <cell r="D454">
            <v>5135</v>
          </cell>
          <cell r="E454">
            <v>7700</v>
          </cell>
          <cell r="F454">
            <v>7700</v>
          </cell>
        </row>
        <row r="455">
          <cell r="A455" t="str">
            <v>023500  CLEANING SERVICES</v>
          </cell>
          <cell r="B455">
            <v>3673</v>
          </cell>
          <cell r="C455">
            <v>3448</v>
          </cell>
          <cell r="D455">
            <v>2919</v>
          </cell>
          <cell r="E455">
            <v>3675</v>
          </cell>
          <cell r="F455">
            <v>0</v>
          </cell>
        </row>
        <row r="456">
          <cell r="A456" t="str">
            <v>024000  OFFICE SERVICES</v>
          </cell>
          <cell r="B456">
            <v>345</v>
          </cell>
          <cell r="C456">
            <v>285</v>
          </cell>
          <cell r="D456">
            <v>210</v>
          </cell>
          <cell r="E456">
            <v>310</v>
          </cell>
          <cell r="F456">
            <v>285</v>
          </cell>
        </row>
        <row r="457">
          <cell r="A457" t="str">
            <v>031000  MAINTAIN BLDGS-STRUCTURES</v>
          </cell>
          <cell r="B457">
            <v>1450</v>
          </cell>
          <cell r="C457">
            <v>7300</v>
          </cell>
          <cell r="D457">
            <v>6057</v>
          </cell>
          <cell r="E457">
            <v>21440</v>
          </cell>
          <cell r="F457">
            <v>20740</v>
          </cell>
        </row>
        <row r="458">
          <cell r="A458" t="str">
            <v>039400  MAINTAIN FIRE ALARMS</v>
          </cell>
          <cell r="B458">
            <v>850</v>
          </cell>
          <cell r="C458">
            <v>100</v>
          </cell>
          <cell r="D458">
            <v>0</v>
          </cell>
          <cell r="E458">
            <v>250</v>
          </cell>
          <cell r="F458">
            <v>100</v>
          </cell>
        </row>
        <row r="459">
          <cell r="A459" t="str">
            <v>040500  CUSTODIAL SUPPLIES</v>
          </cell>
          <cell r="B459">
            <v>598</v>
          </cell>
          <cell r="C459">
            <v>600</v>
          </cell>
          <cell r="D459">
            <v>595</v>
          </cell>
          <cell r="E459">
            <v>200</v>
          </cell>
          <cell r="F459">
            <v>200</v>
          </cell>
        </row>
        <row r="460">
          <cell r="A460" t="str">
            <v>042000  HEATING FUEL</v>
          </cell>
          <cell r="B460">
            <v>9428</v>
          </cell>
          <cell r="C460">
            <v>9300</v>
          </cell>
          <cell r="D460">
            <v>2901</v>
          </cell>
          <cell r="E460">
            <v>9300</v>
          </cell>
          <cell r="F460">
            <v>9300</v>
          </cell>
        </row>
        <row r="462">
          <cell r="A462" t="str">
            <v xml:space="preserve">     SUBTOTAL</v>
          </cell>
          <cell r="B462">
            <v>24004</v>
          </cell>
          <cell r="C462">
            <v>28733</v>
          </cell>
          <cell r="D462">
            <v>17817</v>
          </cell>
          <cell r="E462">
            <v>42875</v>
          </cell>
          <cell r="F462">
            <v>38325</v>
          </cell>
        </row>
        <row r="464">
          <cell r="A464" t="str">
            <v>01-228  OLD LIBRARY BUILDING</v>
          </cell>
          <cell r="B464" t="str">
            <v xml:space="preserve">           </v>
          </cell>
          <cell r="C464" t="str">
            <v xml:space="preserve">            </v>
          </cell>
          <cell r="E464" t="str">
            <v xml:space="preserve">            </v>
          </cell>
          <cell r="F464" t="str">
            <v xml:space="preserve">            </v>
          </cell>
        </row>
        <row r="465">
          <cell r="A465" t="str">
            <v>023000  UTILITY SERVICE</v>
          </cell>
          <cell r="B465">
            <v>10141</v>
          </cell>
          <cell r="C465">
            <v>10000</v>
          </cell>
          <cell r="D465">
            <v>6710</v>
          </cell>
          <cell r="E465">
            <v>10000</v>
          </cell>
          <cell r="F465">
            <v>10000</v>
          </cell>
        </row>
        <row r="466">
          <cell r="A466" t="str">
            <v>023400  CLEANING SERVICES</v>
          </cell>
          <cell r="B466">
            <v>0</v>
          </cell>
          <cell r="C466">
            <v>300</v>
          </cell>
          <cell r="D466">
            <v>0</v>
          </cell>
          <cell r="E466">
            <v>300</v>
          </cell>
          <cell r="F466">
            <v>0</v>
          </cell>
        </row>
        <row r="467">
          <cell r="A467" t="str">
            <v>024000  OFFICE SERVICES</v>
          </cell>
          <cell r="B467">
            <v>100</v>
          </cell>
          <cell r="C467">
            <v>40</v>
          </cell>
          <cell r="D467">
            <v>0</v>
          </cell>
          <cell r="E467">
            <v>50</v>
          </cell>
          <cell r="F467">
            <v>40</v>
          </cell>
        </row>
        <row r="468">
          <cell r="A468" t="str">
            <v>031000  MAINTAIN BLDGS-STRUCTURES</v>
          </cell>
          <cell r="B468">
            <v>13218</v>
          </cell>
          <cell r="C468">
            <v>11900</v>
          </cell>
          <cell r="D468">
            <v>6195</v>
          </cell>
          <cell r="E468">
            <v>14500</v>
          </cell>
          <cell r="F468">
            <v>5000</v>
          </cell>
        </row>
        <row r="469">
          <cell r="A469" t="str">
            <v>039400  MAINTAIN FIRE ALARMS</v>
          </cell>
          <cell r="B469">
            <v>395</v>
          </cell>
          <cell r="C469">
            <v>0</v>
          </cell>
          <cell r="D469">
            <v>0</v>
          </cell>
          <cell r="E469">
            <v>250</v>
          </cell>
          <cell r="F469">
            <v>0</v>
          </cell>
        </row>
        <row r="470">
          <cell r="A470" t="str">
            <v>040500  CUSTODIAL SUPPLIES</v>
          </cell>
          <cell r="B470">
            <v>538</v>
          </cell>
          <cell r="C470">
            <v>350</v>
          </cell>
          <cell r="D470">
            <v>348</v>
          </cell>
          <cell r="E470">
            <v>400</v>
          </cell>
          <cell r="F470">
            <v>350</v>
          </cell>
        </row>
        <row r="471">
          <cell r="A471" t="str">
            <v>042000  HEATING FUEL</v>
          </cell>
          <cell r="B471">
            <v>4973</v>
          </cell>
          <cell r="C471">
            <v>7300</v>
          </cell>
          <cell r="D471">
            <v>2936</v>
          </cell>
          <cell r="E471">
            <v>7300</v>
          </cell>
          <cell r="F471">
            <v>6000</v>
          </cell>
        </row>
        <row r="473">
          <cell r="A473" t="str">
            <v xml:space="preserve">     SUBTOTAL</v>
          </cell>
          <cell r="B473">
            <v>29365</v>
          </cell>
          <cell r="C473">
            <v>29890</v>
          </cell>
          <cell r="D473">
            <v>16189</v>
          </cell>
          <cell r="E473">
            <v>32800</v>
          </cell>
          <cell r="F473">
            <v>21390</v>
          </cell>
        </row>
        <row r="475">
          <cell r="A475" t="str">
            <v>TOTAL BY DEPARTMENT</v>
          </cell>
          <cell r="B475">
            <v>6417403.29</v>
          </cell>
          <cell r="C475">
            <v>6524678</v>
          </cell>
          <cell r="D475">
            <v>4088670</v>
          </cell>
          <cell r="E475">
            <v>6965165</v>
          </cell>
          <cell r="F475">
            <v>6837813</v>
          </cell>
        </row>
        <row r="477">
          <cell r="C477" t="str">
            <v xml:space="preserve"> </v>
          </cell>
        </row>
        <row r="478">
          <cell r="A478" t="str">
            <v>02-100  POLICE DEPARTMENT</v>
          </cell>
          <cell r="B478" t="str">
            <v xml:space="preserve">           </v>
          </cell>
          <cell r="C478" t="str">
            <v xml:space="preserve">            </v>
          </cell>
          <cell r="E478" t="str">
            <v xml:space="preserve">            </v>
          </cell>
          <cell r="F478" t="str">
            <v xml:space="preserve">            </v>
          </cell>
        </row>
        <row r="479">
          <cell r="A479" t="str">
            <v>010100  REGULAR SALARIES</v>
          </cell>
          <cell r="B479">
            <v>6288919</v>
          </cell>
          <cell r="C479">
            <v>6906398</v>
          </cell>
          <cell r="D479">
            <v>4277747</v>
          </cell>
          <cell r="E479">
            <v>7834137</v>
          </cell>
          <cell r="F479">
            <v>7834471</v>
          </cell>
        </row>
        <row r="480">
          <cell r="A480" t="str">
            <v>010500  OVERTIME SERVICES</v>
          </cell>
          <cell r="B480">
            <v>643933</v>
          </cell>
          <cell r="C480">
            <v>719000</v>
          </cell>
          <cell r="D480">
            <v>513271</v>
          </cell>
          <cell r="E480">
            <v>500000</v>
          </cell>
          <cell r="F480">
            <v>485000</v>
          </cell>
        </row>
        <row r="481">
          <cell r="A481" t="str">
            <v>011001  PART TIME SERVICES</v>
          </cell>
          <cell r="B481">
            <v>980</v>
          </cell>
          <cell r="C481">
            <v>35024</v>
          </cell>
          <cell r="D481">
            <v>21318</v>
          </cell>
          <cell r="E481">
            <v>40353</v>
          </cell>
          <cell r="F481">
            <v>41463</v>
          </cell>
        </row>
        <row r="482">
          <cell r="A482" t="str">
            <v>011006  SPECIAL DUTY POLICE</v>
          </cell>
          <cell r="B482">
            <v>72187</v>
          </cell>
          <cell r="C482">
            <v>60000</v>
          </cell>
          <cell r="D482">
            <v>26124</v>
          </cell>
          <cell r="E482">
            <v>60000</v>
          </cell>
          <cell r="F482">
            <v>50000</v>
          </cell>
        </row>
        <row r="483">
          <cell r="A483" t="str">
            <v>011009  HOLIDAY-POLICE-FIRE</v>
          </cell>
          <cell r="B483">
            <v>307709</v>
          </cell>
          <cell r="C483">
            <v>335351</v>
          </cell>
          <cell r="D483">
            <v>321633</v>
          </cell>
          <cell r="E483">
            <v>345382</v>
          </cell>
          <cell r="F483">
            <v>345349</v>
          </cell>
        </row>
        <row r="484">
          <cell r="A484" t="str">
            <v>011011  SPECIAL SERVICES</v>
          </cell>
          <cell r="B484">
            <v>978378</v>
          </cell>
          <cell r="C484">
            <v>1066000</v>
          </cell>
          <cell r="D484">
            <v>689570</v>
          </cell>
          <cell r="E484">
            <v>425000</v>
          </cell>
          <cell r="F484">
            <v>425000</v>
          </cell>
        </row>
        <row r="485">
          <cell r="A485" t="str">
            <v>011012  EDUCATION CREDITS</v>
          </cell>
          <cell r="B485">
            <v>64270</v>
          </cell>
          <cell r="C485">
            <v>65392</v>
          </cell>
          <cell r="D485">
            <v>64330</v>
          </cell>
          <cell r="E485">
            <v>66000</v>
          </cell>
          <cell r="F485">
            <v>66000</v>
          </cell>
        </row>
        <row r="486">
          <cell r="A486" t="str">
            <v>011014  SCHOOL CROSSING GUARDS</v>
          </cell>
          <cell r="B486">
            <v>138409</v>
          </cell>
          <cell r="C486">
            <v>162000</v>
          </cell>
          <cell r="D486">
            <v>82736</v>
          </cell>
          <cell r="E486">
            <v>162000</v>
          </cell>
          <cell r="F486">
            <v>146000</v>
          </cell>
        </row>
        <row r="487">
          <cell r="A487" t="str">
            <v>020100  PROFESSIONAL SER-FEES</v>
          </cell>
          <cell r="B487">
            <v>2713</v>
          </cell>
          <cell r="C487">
            <v>4245</v>
          </cell>
          <cell r="D487">
            <v>2777</v>
          </cell>
          <cell r="E487">
            <v>22545</v>
          </cell>
          <cell r="F487">
            <v>22545</v>
          </cell>
        </row>
        <row r="488">
          <cell r="A488" t="str">
            <v>020300  COMMUNICATION SERVICES</v>
          </cell>
          <cell r="B488">
            <v>7622</v>
          </cell>
          <cell r="C488">
            <v>8668</v>
          </cell>
          <cell r="D488">
            <v>3321</v>
          </cell>
          <cell r="E488">
            <v>20900</v>
          </cell>
          <cell r="F488">
            <v>19619</v>
          </cell>
        </row>
        <row r="489">
          <cell r="A489" t="str">
            <v>020500  SHIPPING CHARGES</v>
          </cell>
          <cell r="B489">
            <v>153</v>
          </cell>
          <cell r="C489">
            <v>50</v>
          </cell>
          <cell r="D489">
            <v>26</v>
          </cell>
          <cell r="E489">
            <v>50</v>
          </cell>
          <cell r="F489">
            <v>50</v>
          </cell>
        </row>
        <row r="490">
          <cell r="A490" t="str">
            <v>020501  POSTAGE</v>
          </cell>
          <cell r="B490">
            <v>2877</v>
          </cell>
          <cell r="C490">
            <v>2600</v>
          </cell>
          <cell r="D490">
            <v>1901</v>
          </cell>
          <cell r="E490">
            <v>3000</v>
          </cell>
          <cell r="F490">
            <v>2900</v>
          </cell>
        </row>
        <row r="491">
          <cell r="A491" t="str">
            <v>021000  MILEAGE</v>
          </cell>
          <cell r="B491">
            <v>2088</v>
          </cell>
          <cell r="C491">
            <v>1800</v>
          </cell>
          <cell r="D491">
            <v>718</v>
          </cell>
          <cell r="E491">
            <v>1300</v>
          </cell>
          <cell r="F491">
            <v>1000</v>
          </cell>
        </row>
        <row r="492">
          <cell r="A492" t="str">
            <v>021001  TRAINING COURSES</v>
          </cell>
          <cell r="B492">
            <v>12524</v>
          </cell>
          <cell r="C492">
            <v>9500</v>
          </cell>
          <cell r="D492">
            <v>7925</v>
          </cell>
          <cell r="E492">
            <v>12000</v>
          </cell>
          <cell r="F492">
            <v>10500</v>
          </cell>
        </row>
        <row r="493">
          <cell r="A493" t="str">
            <v>021002  CONFERENCES</v>
          </cell>
          <cell r="B493">
            <v>803</v>
          </cell>
          <cell r="C493">
            <v>1100</v>
          </cell>
          <cell r="D493">
            <v>767</v>
          </cell>
          <cell r="E493">
            <v>1000</v>
          </cell>
          <cell r="F493">
            <v>800</v>
          </cell>
        </row>
        <row r="494">
          <cell r="A494" t="str">
            <v>021500  SUBSCRIPTIONS-MEMBERSHIPS</v>
          </cell>
          <cell r="B494">
            <v>3092</v>
          </cell>
          <cell r="C494">
            <v>3600</v>
          </cell>
          <cell r="D494">
            <v>2647</v>
          </cell>
          <cell r="E494">
            <v>3600</v>
          </cell>
          <cell r="F494">
            <v>3600</v>
          </cell>
        </row>
        <row r="495">
          <cell r="A495" t="str">
            <v>022000  PRINTING &amp; BINDING</v>
          </cell>
          <cell r="B495">
            <v>5577</v>
          </cell>
          <cell r="C495">
            <v>6300</v>
          </cell>
          <cell r="D495">
            <v>1596</v>
          </cell>
          <cell r="E495">
            <v>4500</v>
          </cell>
          <cell r="F495">
            <v>4500</v>
          </cell>
        </row>
        <row r="496">
          <cell r="A496" t="str">
            <v>022500  LEGAL &amp; PUBLIC NOTICES</v>
          </cell>
          <cell r="B496">
            <v>618</v>
          </cell>
          <cell r="C496">
            <v>1500</v>
          </cell>
          <cell r="D496">
            <v>480</v>
          </cell>
          <cell r="E496">
            <v>1200</v>
          </cell>
          <cell r="F496">
            <v>1200</v>
          </cell>
        </row>
        <row r="497">
          <cell r="A497" t="str">
            <v>023000  UTILITY SERVICE</v>
          </cell>
          <cell r="B497">
            <v>63075</v>
          </cell>
          <cell r="C497">
            <v>65500</v>
          </cell>
          <cell r="D497">
            <v>33895</v>
          </cell>
          <cell r="E497">
            <v>65000</v>
          </cell>
          <cell r="F497">
            <v>63500</v>
          </cell>
        </row>
        <row r="498">
          <cell r="A498" t="str">
            <v>024000  OFFICE SERVICES</v>
          </cell>
          <cell r="B498">
            <v>1470</v>
          </cell>
          <cell r="C498">
            <v>1200</v>
          </cell>
          <cell r="D498">
            <v>888</v>
          </cell>
          <cell r="E498">
            <v>1450</v>
          </cell>
          <cell r="F498">
            <v>1350</v>
          </cell>
        </row>
        <row r="499">
          <cell r="A499" t="str">
            <v>024500  RENTAL REAL ESTATE</v>
          </cell>
          <cell r="B499">
            <v>12900</v>
          </cell>
          <cell r="C499">
            <v>12900</v>
          </cell>
          <cell r="D499">
            <v>9000</v>
          </cell>
          <cell r="E499">
            <v>12900</v>
          </cell>
          <cell r="F499">
            <v>0</v>
          </cell>
        </row>
        <row r="500">
          <cell r="A500" t="str">
            <v>024501  LEASED EQUIPMENT</v>
          </cell>
          <cell r="B500">
            <v>86761</v>
          </cell>
          <cell r="C500">
            <v>155618</v>
          </cell>
          <cell r="D500">
            <v>109732</v>
          </cell>
          <cell r="E500">
            <v>252380</v>
          </cell>
          <cell r="F500">
            <v>250980</v>
          </cell>
        </row>
        <row r="501">
          <cell r="A501" t="str">
            <v>029500  OUTSIDE SERVICES</v>
          </cell>
          <cell r="B501">
            <v>61225</v>
          </cell>
          <cell r="C501">
            <v>25000</v>
          </cell>
          <cell r="D501">
            <v>16533</v>
          </cell>
          <cell r="E501">
            <v>29050</v>
          </cell>
          <cell r="F501">
            <v>27350</v>
          </cell>
        </row>
        <row r="502">
          <cell r="A502" t="str">
            <v>029501  POLICE DEPT-EVIDENCE</v>
          </cell>
          <cell r="B502">
            <v>13905</v>
          </cell>
          <cell r="C502">
            <v>15000</v>
          </cell>
          <cell r="D502">
            <v>8625</v>
          </cell>
          <cell r="E502">
            <v>15000</v>
          </cell>
          <cell r="F502">
            <v>15000</v>
          </cell>
        </row>
        <row r="503">
          <cell r="A503" t="str">
            <v>035400  MAINTAIN OFFICE EQ-FRNTUR</v>
          </cell>
          <cell r="B503">
            <v>6763</v>
          </cell>
          <cell r="C503">
            <v>25474</v>
          </cell>
          <cell r="D503">
            <v>4781</v>
          </cell>
          <cell r="E503">
            <v>64269</v>
          </cell>
          <cell r="F503">
            <v>63879</v>
          </cell>
        </row>
        <row r="504">
          <cell r="A504" t="str">
            <v>035500  MAINTAIN TOOLS-INSTRUMENT</v>
          </cell>
          <cell r="B504">
            <v>136</v>
          </cell>
          <cell r="C504">
            <v>284</v>
          </cell>
          <cell r="D504">
            <v>284</v>
          </cell>
          <cell r="E504">
            <v>300</v>
          </cell>
          <cell r="F504">
            <v>200</v>
          </cell>
        </row>
        <row r="505">
          <cell r="A505" t="str">
            <v>039500  MAINTENANCE NOT LISTED</v>
          </cell>
          <cell r="B505">
            <v>18372</v>
          </cell>
          <cell r="C505">
            <v>18372</v>
          </cell>
          <cell r="D505">
            <v>18365</v>
          </cell>
          <cell r="E505">
            <v>18372</v>
          </cell>
          <cell r="F505">
            <v>18372</v>
          </cell>
        </row>
        <row r="506">
          <cell r="A506" t="str">
            <v>040100  OFFICE SUPPLIES</v>
          </cell>
          <cell r="B506">
            <v>18420</v>
          </cell>
          <cell r="C506">
            <v>22200</v>
          </cell>
          <cell r="D506">
            <v>11295</v>
          </cell>
          <cell r="E506">
            <v>27545</v>
          </cell>
          <cell r="F506">
            <v>24000</v>
          </cell>
        </row>
        <row r="507">
          <cell r="A507" t="str">
            <v>041000  CLOTHING-DRY GOODS-LINENS</v>
          </cell>
          <cell r="B507">
            <v>237350</v>
          </cell>
          <cell r="C507">
            <v>226848</v>
          </cell>
          <cell r="D507">
            <v>215025</v>
          </cell>
          <cell r="E507">
            <v>229700</v>
          </cell>
          <cell r="F507">
            <v>228400</v>
          </cell>
        </row>
        <row r="508">
          <cell r="A508" t="str">
            <v>042500  MOTOR FUEL</v>
          </cell>
          <cell r="B508">
            <v>66190</v>
          </cell>
          <cell r="C508">
            <v>74000</v>
          </cell>
          <cell r="D508">
            <v>26670</v>
          </cell>
          <cell r="E508">
            <v>53300</v>
          </cell>
          <cell r="F508">
            <v>53300</v>
          </cell>
        </row>
        <row r="509">
          <cell r="A509" t="str">
            <v>043000  MINOR SUPPLIES-HAND TOOLS</v>
          </cell>
          <cell r="B509">
            <v>928</v>
          </cell>
          <cell r="C509">
            <v>1000</v>
          </cell>
          <cell r="D509">
            <v>817</v>
          </cell>
          <cell r="E509">
            <v>1500</v>
          </cell>
          <cell r="F509">
            <v>1000</v>
          </cell>
        </row>
        <row r="510">
          <cell r="A510" t="str">
            <v>043500  MEDICAL-CHEMICAL SUPPLIES</v>
          </cell>
          <cell r="B510">
            <v>2924</v>
          </cell>
          <cell r="C510">
            <v>2500</v>
          </cell>
          <cell r="D510">
            <v>752</v>
          </cell>
          <cell r="E510">
            <v>3200</v>
          </cell>
          <cell r="F510">
            <v>2500</v>
          </cell>
        </row>
        <row r="511">
          <cell r="A511" t="str">
            <v>043501  INDUSTRIAL CHEMICAL-SUPLS</v>
          </cell>
          <cell r="B511">
            <v>16706</v>
          </cell>
          <cell r="C511">
            <v>13000</v>
          </cell>
          <cell r="D511">
            <v>10965</v>
          </cell>
          <cell r="E511">
            <v>16902</v>
          </cell>
          <cell r="F511">
            <v>13000</v>
          </cell>
        </row>
        <row r="512">
          <cell r="A512" t="str">
            <v>060500  OFFICE EQUIPMENT</v>
          </cell>
          <cell r="B512">
            <v>5543</v>
          </cell>
          <cell r="C512">
            <v>1380</v>
          </cell>
          <cell r="D512">
            <v>0</v>
          </cell>
          <cell r="E512">
            <v>25321</v>
          </cell>
          <cell r="F512">
            <v>0</v>
          </cell>
        </row>
        <row r="513">
          <cell r="A513" t="str">
            <v>061500  AUTOMOTIVE EQUIPMENT</v>
          </cell>
          <cell r="B513">
            <v>-50</v>
          </cell>
          <cell r="C513">
            <v>0</v>
          </cell>
          <cell r="D513">
            <v>0</v>
          </cell>
          <cell r="E513">
            <v>0</v>
          </cell>
          <cell r="F513">
            <v>0</v>
          </cell>
        </row>
        <row r="514">
          <cell r="A514" t="str">
            <v>062000  COMMUNICATION EQ</v>
          </cell>
          <cell r="B514">
            <v>7852</v>
          </cell>
          <cell r="C514">
            <v>4519</v>
          </cell>
          <cell r="D514">
            <v>2431</v>
          </cell>
          <cell r="E514">
            <v>4438</v>
          </cell>
          <cell r="F514">
            <v>3000</v>
          </cell>
        </row>
        <row r="515">
          <cell r="A515" t="str">
            <v>062500  PUBLIC SAFETY EQ</v>
          </cell>
          <cell r="B515">
            <v>7414</v>
          </cell>
          <cell r="C515">
            <v>5440</v>
          </cell>
          <cell r="D515">
            <v>466</v>
          </cell>
          <cell r="E515">
            <v>4440</v>
          </cell>
          <cell r="F515">
            <v>3740</v>
          </cell>
        </row>
        <row r="516">
          <cell r="A516" t="str">
            <v>069500  EQUIPMENT NOT CLASSIFIED</v>
          </cell>
          <cell r="B516">
            <v>15916</v>
          </cell>
          <cell r="C516">
            <v>0</v>
          </cell>
          <cell r="D516">
            <v>0</v>
          </cell>
          <cell r="E516">
            <v>0</v>
          </cell>
          <cell r="F516">
            <v>0</v>
          </cell>
        </row>
        <row r="517">
          <cell r="A517" t="str">
            <v>072800  CONTRIBUTIONS-GRANTS</v>
          </cell>
          <cell r="B517">
            <v>27577</v>
          </cell>
          <cell r="C517">
            <v>5250</v>
          </cell>
          <cell r="D517">
            <v>5250</v>
          </cell>
          <cell r="E517">
            <v>0</v>
          </cell>
          <cell r="F517">
            <v>9046</v>
          </cell>
        </row>
        <row r="519">
          <cell r="A519" t="str">
            <v xml:space="preserve">     SUBTOTAL</v>
          </cell>
          <cell r="B519">
            <v>9204229</v>
          </cell>
          <cell r="C519">
            <v>10064013</v>
          </cell>
          <cell r="D519">
            <v>6494661</v>
          </cell>
          <cell r="E519">
            <v>10328034</v>
          </cell>
          <cell r="F519">
            <v>10238614</v>
          </cell>
        </row>
        <row r="521">
          <cell r="A521" t="str">
            <v>02-102  ANIMAL CONTROL</v>
          </cell>
          <cell r="B521" t="str">
            <v xml:space="preserve">           </v>
          </cell>
          <cell r="C521" t="str">
            <v xml:space="preserve">            </v>
          </cell>
          <cell r="E521" t="str">
            <v xml:space="preserve">            </v>
          </cell>
          <cell r="F521" t="str">
            <v xml:space="preserve">            </v>
          </cell>
        </row>
        <row r="522">
          <cell r="A522" t="str">
            <v>072800  CONTRIBUTIONS-GRANTS</v>
          </cell>
          <cell r="B522">
            <v>127184</v>
          </cell>
          <cell r="C522">
            <v>132000</v>
          </cell>
          <cell r="D522">
            <v>132000</v>
          </cell>
          <cell r="E522">
            <v>172569</v>
          </cell>
          <cell r="F522">
            <v>144869</v>
          </cell>
        </row>
        <row r="524">
          <cell r="A524" t="str">
            <v xml:space="preserve">     SUBTOTAL</v>
          </cell>
          <cell r="B524">
            <v>127184</v>
          </cell>
          <cell r="C524">
            <v>132000</v>
          </cell>
          <cell r="D524">
            <v>132000</v>
          </cell>
          <cell r="E524">
            <v>172569</v>
          </cell>
          <cell r="F524">
            <v>144869</v>
          </cell>
        </row>
        <row r="526">
          <cell r="A526" t="str">
            <v>02-110  FIRE DEPARTMENT</v>
          </cell>
          <cell r="B526" t="str">
            <v xml:space="preserve">           </v>
          </cell>
          <cell r="C526" t="str">
            <v xml:space="preserve">            </v>
          </cell>
          <cell r="E526" t="str">
            <v xml:space="preserve">            </v>
          </cell>
          <cell r="F526" t="str">
            <v xml:space="preserve">            </v>
          </cell>
        </row>
        <row r="527">
          <cell r="A527" t="str">
            <v>010100  REGULAR SALARIES</v>
          </cell>
          <cell r="B527">
            <v>5188312</v>
          </cell>
          <cell r="C527">
            <v>5308372</v>
          </cell>
          <cell r="D527">
            <v>3343105</v>
          </cell>
          <cell r="E527">
            <v>5761716</v>
          </cell>
          <cell r="F527">
            <v>5766004</v>
          </cell>
        </row>
        <row r="528">
          <cell r="A528" t="str">
            <v>010500  OVERTIME SERVICES</v>
          </cell>
          <cell r="B528">
            <v>549799</v>
          </cell>
          <cell r="C528">
            <v>595000</v>
          </cell>
          <cell r="D528">
            <v>569187</v>
          </cell>
          <cell r="E528">
            <v>395000</v>
          </cell>
          <cell r="F528">
            <v>395000</v>
          </cell>
        </row>
        <row r="529">
          <cell r="A529" t="str">
            <v>010501  OVERTIME VOLUNTEER TRAINING</v>
          </cell>
          <cell r="B529">
            <v>0</v>
          </cell>
          <cell r="C529">
            <v>6000</v>
          </cell>
          <cell r="D529">
            <v>5685</v>
          </cell>
          <cell r="E529">
            <v>5000</v>
          </cell>
          <cell r="F529">
            <v>5000</v>
          </cell>
        </row>
        <row r="530">
          <cell r="A530" t="str">
            <v>011009  HOLIDAY-POLICE-FIRE</v>
          </cell>
          <cell r="B530">
            <v>313018</v>
          </cell>
          <cell r="C530">
            <v>332185</v>
          </cell>
          <cell r="D530">
            <v>304970</v>
          </cell>
          <cell r="E530">
            <v>345197</v>
          </cell>
          <cell r="F530">
            <v>345197</v>
          </cell>
        </row>
        <row r="531">
          <cell r="A531" t="str">
            <v>011011  SPECIAL SERVICES</v>
          </cell>
          <cell r="B531">
            <v>41492</v>
          </cell>
          <cell r="C531">
            <v>55000</v>
          </cell>
          <cell r="D531">
            <v>44410</v>
          </cell>
          <cell r="E531">
            <v>25000</v>
          </cell>
          <cell r="F531">
            <v>25000</v>
          </cell>
        </row>
        <row r="532">
          <cell r="A532" t="str">
            <v>011012  EDUCATIONAL CREDITS</v>
          </cell>
          <cell r="B532">
            <v>64450</v>
          </cell>
          <cell r="C532">
            <v>63200</v>
          </cell>
          <cell r="D532">
            <v>62250</v>
          </cell>
          <cell r="E532">
            <v>63150</v>
          </cell>
          <cell r="F532">
            <v>63150</v>
          </cell>
        </row>
        <row r="533">
          <cell r="A533" t="str">
            <v>020100  PROFESSIONAL SER-FEES</v>
          </cell>
          <cell r="B533">
            <v>20252</v>
          </cell>
          <cell r="C533">
            <v>20290</v>
          </cell>
          <cell r="D533">
            <v>7623</v>
          </cell>
          <cell r="E533">
            <v>33276</v>
          </cell>
          <cell r="F533">
            <v>33276</v>
          </cell>
        </row>
        <row r="534">
          <cell r="A534" t="str">
            <v>020300  COMMUNICATION SERVICES</v>
          </cell>
          <cell r="B534">
            <v>2754.7</v>
          </cell>
          <cell r="C534">
            <v>1680</v>
          </cell>
          <cell r="D534">
            <v>1065</v>
          </cell>
          <cell r="E534">
            <v>1680</v>
          </cell>
          <cell r="F534">
            <v>1680</v>
          </cell>
        </row>
        <row r="535">
          <cell r="A535" t="str">
            <v>020501  POSTAGE</v>
          </cell>
          <cell r="B535">
            <v>896</v>
          </cell>
          <cell r="C535">
            <v>900</v>
          </cell>
          <cell r="D535">
            <v>627</v>
          </cell>
          <cell r="E535">
            <v>950</v>
          </cell>
          <cell r="F535">
            <v>900</v>
          </cell>
        </row>
        <row r="536">
          <cell r="A536" t="str">
            <v>021001  TRAINING COURSES</v>
          </cell>
          <cell r="B536">
            <v>7884</v>
          </cell>
          <cell r="C536">
            <v>9860</v>
          </cell>
          <cell r="D536">
            <v>4022</v>
          </cell>
          <cell r="E536">
            <v>10490</v>
          </cell>
          <cell r="F536">
            <v>10235</v>
          </cell>
        </row>
        <row r="537">
          <cell r="A537" t="str">
            <v>021002  CONFERENCES</v>
          </cell>
          <cell r="B537">
            <v>2148</v>
          </cell>
          <cell r="C537">
            <v>1570</v>
          </cell>
          <cell r="D537">
            <v>309</v>
          </cell>
          <cell r="E537">
            <v>1560</v>
          </cell>
          <cell r="F537">
            <v>1560</v>
          </cell>
        </row>
        <row r="538">
          <cell r="A538" t="str">
            <v>021500  SUBSCRIPTIONS-MEMBERSHIPS</v>
          </cell>
          <cell r="B538">
            <v>1489</v>
          </cell>
          <cell r="C538">
            <v>1550</v>
          </cell>
          <cell r="D538">
            <v>1322</v>
          </cell>
          <cell r="E538">
            <v>2091</v>
          </cell>
          <cell r="F538">
            <v>1550</v>
          </cell>
        </row>
        <row r="539">
          <cell r="A539" t="str">
            <v>022000  PRINTING &amp; BINDING</v>
          </cell>
          <cell r="B539">
            <v>1491</v>
          </cell>
          <cell r="C539">
            <v>1500</v>
          </cell>
          <cell r="D539">
            <v>60</v>
          </cell>
          <cell r="E539">
            <v>1500</v>
          </cell>
          <cell r="F539">
            <v>1500</v>
          </cell>
        </row>
        <row r="540">
          <cell r="A540" t="str">
            <v>023000  UTILITY SERVICE</v>
          </cell>
          <cell r="B540">
            <v>53637</v>
          </cell>
          <cell r="C540">
            <v>58000</v>
          </cell>
          <cell r="D540">
            <v>31947</v>
          </cell>
          <cell r="E540">
            <v>58000</v>
          </cell>
          <cell r="F540">
            <v>54000</v>
          </cell>
        </row>
        <row r="541">
          <cell r="A541" t="str">
            <v>023500  CLEANING SERVICES</v>
          </cell>
          <cell r="B541">
            <v>5085</v>
          </cell>
          <cell r="C541">
            <v>5970</v>
          </cell>
          <cell r="D541">
            <v>3629</v>
          </cell>
          <cell r="E541">
            <v>6972</v>
          </cell>
          <cell r="F541">
            <v>6042</v>
          </cell>
        </row>
        <row r="542">
          <cell r="A542" t="str">
            <v>024000  OFFICE SERVICES</v>
          </cell>
          <cell r="B542">
            <v>496</v>
          </cell>
          <cell r="C542">
            <v>650</v>
          </cell>
          <cell r="D542">
            <v>316</v>
          </cell>
          <cell r="E542">
            <v>650</v>
          </cell>
          <cell r="F542">
            <v>650</v>
          </cell>
        </row>
        <row r="543">
          <cell r="A543" t="str">
            <v>024500  RENTAL REAL ESTATE</v>
          </cell>
          <cell r="B543">
            <v>15247</v>
          </cell>
          <cell r="C543">
            <v>15976</v>
          </cell>
          <cell r="D543">
            <v>15755</v>
          </cell>
          <cell r="E543">
            <v>16742</v>
          </cell>
          <cell r="F543">
            <v>660</v>
          </cell>
        </row>
        <row r="544">
          <cell r="A544" t="str">
            <v>024501  LEASED EQUIPMENT</v>
          </cell>
          <cell r="B544">
            <v>2589</v>
          </cell>
          <cell r="C544">
            <v>20806</v>
          </cell>
          <cell r="D544">
            <v>11020</v>
          </cell>
          <cell r="E544">
            <v>72744</v>
          </cell>
          <cell r="F544">
            <v>72744</v>
          </cell>
        </row>
        <row r="545">
          <cell r="A545" t="str">
            <v>029500  OUTSIDE SERVICES</v>
          </cell>
          <cell r="B545">
            <v>13820</v>
          </cell>
          <cell r="C545">
            <v>1300</v>
          </cell>
          <cell r="D545">
            <v>511</v>
          </cell>
          <cell r="E545">
            <v>1300</v>
          </cell>
          <cell r="F545">
            <v>1200</v>
          </cell>
        </row>
        <row r="546">
          <cell r="A546" t="str">
            <v>031000  MAINTAIN BLDGS-STRUCTURES</v>
          </cell>
          <cell r="B546">
            <v>16138</v>
          </cell>
          <cell r="C546">
            <v>22000</v>
          </cell>
          <cell r="D546">
            <v>3201</v>
          </cell>
          <cell r="E546">
            <v>25585</v>
          </cell>
          <cell r="F546">
            <v>24000</v>
          </cell>
        </row>
        <row r="547">
          <cell r="A547" t="str">
            <v>035100  MAINTAIN AUTOMOTIVE EQ</v>
          </cell>
          <cell r="B547">
            <v>25577</v>
          </cell>
          <cell r="C547">
            <v>36140</v>
          </cell>
          <cell r="D547">
            <v>23690</v>
          </cell>
          <cell r="E547">
            <v>39280</v>
          </cell>
          <cell r="F547">
            <v>27280</v>
          </cell>
        </row>
        <row r="548">
          <cell r="A548" t="str">
            <v>035400  MAINTAIN OFFICE EQ-FRNTUR</v>
          </cell>
          <cell r="B548">
            <v>787</v>
          </cell>
          <cell r="C548">
            <v>17490</v>
          </cell>
          <cell r="D548">
            <v>600</v>
          </cell>
          <cell r="E548">
            <v>30084</v>
          </cell>
          <cell r="F548">
            <v>29679</v>
          </cell>
        </row>
        <row r="549">
          <cell r="A549" t="str">
            <v>039500  MAINTENANCE NOT LISTED</v>
          </cell>
          <cell r="B549">
            <v>9364</v>
          </cell>
          <cell r="C549">
            <v>14845</v>
          </cell>
          <cell r="D549">
            <v>12822</v>
          </cell>
          <cell r="E549">
            <v>15825</v>
          </cell>
          <cell r="F549">
            <v>14825</v>
          </cell>
        </row>
        <row r="550">
          <cell r="A550" t="str">
            <v>040100  OFFICE SUPPLIES</v>
          </cell>
          <cell r="B550">
            <v>3593</v>
          </cell>
          <cell r="C550">
            <v>3600</v>
          </cell>
          <cell r="D550">
            <v>2035</v>
          </cell>
          <cell r="E550">
            <v>3600</v>
          </cell>
          <cell r="F550">
            <v>3500</v>
          </cell>
        </row>
        <row r="551">
          <cell r="A551" t="str">
            <v>040500  CUSTODIAL SUPPLIES</v>
          </cell>
          <cell r="B551">
            <v>3812</v>
          </cell>
          <cell r="C551">
            <v>4200</v>
          </cell>
          <cell r="D551">
            <v>1952</v>
          </cell>
          <cell r="E551">
            <v>4200</v>
          </cell>
          <cell r="F551">
            <v>3800</v>
          </cell>
        </row>
        <row r="552">
          <cell r="A552" t="str">
            <v>041000  CLOTHING-DRY GOODS-LINENS</v>
          </cell>
          <cell r="B552">
            <v>88901</v>
          </cell>
          <cell r="C552">
            <v>86582</v>
          </cell>
          <cell r="D552">
            <v>72063</v>
          </cell>
          <cell r="E552">
            <v>101788</v>
          </cell>
          <cell r="F552">
            <v>91616</v>
          </cell>
        </row>
        <row r="553">
          <cell r="A553" t="str">
            <v>042000  HEATING FUEL</v>
          </cell>
          <cell r="B553">
            <v>29374</v>
          </cell>
          <cell r="C553">
            <v>31000</v>
          </cell>
          <cell r="D553">
            <v>16103</v>
          </cell>
          <cell r="E553">
            <v>31000</v>
          </cell>
          <cell r="F553">
            <v>28000</v>
          </cell>
        </row>
        <row r="554">
          <cell r="A554" t="str">
            <v>042500  MOTOR FUEL</v>
          </cell>
          <cell r="B554">
            <v>13859</v>
          </cell>
          <cell r="C554">
            <v>14000</v>
          </cell>
          <cell r="D554">
            <v>10710</v>
          </cell>
          <cell r="E554">
            <v>14500</v>
          </cell>
          <cell r="F554">
            <v>12000</v>
          </cell>
        </row>
        <row r="555">
          <cell r="A555" t="str">
            <v>042501  LUBRICATION MATERIALS</v>
          </cell>
          <cell r="B555">
            <v>773</v>
          </cell>
          <cell r="C555">
            <v>700</v>
          </cell>
          <cell r="D555">
            <v>100</v>
          </cell>
          <cell r="E555">
            <v>900</v>
          </cell>
          <cell r="F555">
            <v>650</v>
          </cell>
        </row>
        <row r="556">
          <cell r="A556" t="str">
            <v>042502  TIRES</v>
          </cell>
          <cell r="B556">
            <v>6835</v>
          </cell>
          <cell r="C556">
            <v>6000</v>
          </cell>
          <cell r="D556">
            <v>5572</v>
          </cell>
          <cell r="E556">
            <v>7000</v>
          </cell>
          <cell r="F556">
            <v>4000</v>
          </cell>
        </row>
        <row r="557">
          <cell r="A557" t="str">
            <v>043000  MINOR SUPPLIES-HAND TOOLS</v>
          </cell>
          <cell r="B557">
            <v>29</v>
          </cell>
          <cell r="C557">
            <v>250</v>
          </cell>
          <cell r="D557">
            <v>0</v>
          </cell>
          <cell r="E557">
            <v>250</v>
          </cell>
          <cell r="F557">
            <v>50</v>
          </cell>
        </row>
        <row r="558">
          <cell r="A558" t="str">
            <v>043500  MEDICAL-CHEMICAL SUPPLIES</v>
          </cell>
          <cell r="B558">
            <v>2900</v>
          </cell>
          <cell r="C558">
            <v>2800</v>
          </cell>
          <cell r="D558">
            <v>1929</v>
          </cell>
          <cell r="E558">
            <v>5698</v>
          </cell>
          <cell r="F558">
            <v>3698</v>
          </cell>
        </row>
        <row r="559">
          <cell r="A559" t="str">
            <v>043501  INDUSTRIAL CHEMICAL-SUPLS</v>
          </cell>
          <cell r="B559">
            <v>866</v>
          </cell>
          <cell r="C559">
            <v>1500</v>
          </cell>
          <cell r="D559">
            <v>409</v>
          </cell>
          <cell r="E559">
            <v>1500</v>
          </cell>
          <cell r="F559">
            <v>1000</v>
          </cell>
        </row>
        <row r="560">
          <cell r="A560" t="str">
            <v>049500  MTLS-SUPPLIES NOT LISTED</v>
          </cell>
          <cell r="B560">
            <v>3077</v>
          </cell>
          <cell r="C560">
            <v>2500</v>
          </cell>
          <cell r="D560">
            <v>1177</v>
          </cell>
          <cell r="E560">
            <v>3470</v>
          </cell>
          <cell r="F560">
            <v>2100</v>
          </cell>
        </row>
        <row r="561">
          <cell r="A561" t="str">
            <v>060500  OFFICE EQUIPMENT</v>
          </cell>
          <cell r="B561">
            <v>570</v>
          </cell>
          <cell r="C561">
            <v>3000</v>
          </cell>
          <cell r="D561">
            <v>2780</v>
          </cell>
          <cell r="E561">
            <v>0</v>
          </cell>
          <cell r="F561">
            <v>0</v>
          </cell>
        </row>
        <row r="562">
          <cell r="A562" t="str">
            <v>061300  LABORATORY EQUIPMENT</v>
          </cell>
          <cell r="B562">
            <v>1027</v>
          </cell>
          <cell r="C562">
            <v>0</v>
          </cell>
          <cell r="D562">
            <v>0</v>
          </cell>
          <cell r="E562">
            <v>1752</v>
          </cell>
          <cell r="F562">
            <v>1752</v>
          </cell>
        </row>
        <row r="563">
          <cell r="A563" t="str">
            <v>061700  GARAGES &amp; SHOP EQ</v>
          </cell>
          <cell r="B563">
            <v>1120</v>
          </cell>
          <cell r="C563">
            <v>1200</v>
          </cell>
          <cell r="D563">
            <v>581</v>
          </cell>
          <cell r="E563">
            <v>1200</v>
          </cell>
          <cell r="F563">
            <v>1050</v>
          </cell>
        </row>
        <row r="564">
          <cell r="A564" t="str">
            <v>061800  BLADES AND CHAINS</v>
          </cell>
          <cell r="B564">
            <v>375</v>
          </cell>
          <cell r="C564">
            <v>0</v>
          </cell>
          <cell r="D564">
            <v>0</v>
          </cell>
          <cell r="E564">
            <v>400</v>
          </cell>
          <cell r="F564">
            <v>0</v>
          </cell>
        </row>
        <row r="565">
          <cell r="A565" t="str">
            <v>062000  COMMUNICATIONS EQ</v>
          </cell>
          <cell r="B565">
            <v>1088</v>
          </cell>
          <cell r="C565">
            <v>7000</v>
          </cell>
          <cell r="D565">
            <v>2949</v>
          </cell>
          <cell r="E565">
            <v>1780</v>
          </cell>
          <cell r="F565">
            <v>1780</v>
          </cell>
        </row>
        <row r="566">
          <cell r="A566" t="str">
            <v>062500  PUBLIC SAFETY EQ</v>
          </cell>
          <cell r="B566">
            <v>17925</v>
          </cell>
          <cell r="C566">
            <v>4600</v>
          </cell>
          <cell r="D566">
            <v>1229</v>
          </cell>
          <cell r="E566">
            <v>18250</v>
          </cell>
          <cell r="F566">
            <v>3000</v>
          </cell>
        </row>
        <row r="567">
          <cell r="A567" t="str">
            <v>069500  EQUIPMENT NOT CLASSIFIED</v>
          </cell>
          <cell r="B567">
            <v>1191</v>
          </cell>
          <cell r="C567">
            <v>0</v>
          </cell>
          <cell r="D567">
            <v>0</v>
          </cell>
          <cell r="E567">
            <v>0</v>
          </cell>
          <cell r="F567">
            <v>0</v>
          </cell>
        </row>
        <row r="568">
          <cell r="A568" t="str">
            <v>071500  CONT &amp; TR OTHER TOWN FNDS</v>
          </cell>
          <cell r="B568">
            <v>398495</v>
          </cell>
          <cell r="C568">
            <v>404540</v>
          </cell>
          <cell r="D568">
            <v>404540</v>
          </cell>
          <cell r="E568">
            <v>398495</v>
          </cell>
          <cell r="F568">
            <v>409903</v>
          </cell>
        </row>
        <row r="570">
          <cell r="A570" t="str">
            <v xml:space="preserve">     SUBTOTAL</v>
          </cell>
          <cell r="B570">
            <v>6912535.7000000002</v>
          </cell>
          <cell r="C570">
            <v>7163756</v>
          </cell>
          <cell r="D570">
            <v>4972255</v>
          </cell>
          <cell r="E570">
            <v>7509575</v>
          </cell>
          <cell r="F570">
            <v>7449031</v>
          </cell>
        </row>
        <row r="572">
          <cell r="A572" t="str">
            <v>02-111  AMBULANCE FUND</v>
          </cell>
          <cell r="B572" t="str">
            <v xml:space="preserve">           </v>
          </cell>
          <cell r="C572" t="str">
            <v xml:space="preserve">            </v>
          </cell>
          <cell r="E572" t="str">
            <v xml:space="preserve">            </v>
          </cell>
          <cell r="F572" t="str">
            <v xml:space="preserve">            </v>
          </cell>
        </row>
        <row r="573">
          <cell r="A573" t="str">
            <v>072800  CONTRIBUTIONS-GRANTS</v>
          </cell>
          <cell r="B573">
            <v>100000</v>
          </cell>
          <cell r="C573">
            <v>168000</v>
          </cell>
          <cell r="D573">
            <v>168000</v>
          </cell>
          <cell r="E573">
            <v>149304</v>
          </cell>
          <cell r="F573">
            <v>100000</v>
          </cell>
        </row>
        <row r="575">
          <cell r="A575" t="str">
            <v xml:space="preserve">     SUBTOTAL</v>
          </cell>
          <cell r="B575">
            <v>100000</v>
          </cell>
          <cell r="C575">
            <v>168000</v>
          </cell>
          <cell r="D575">
            <v>168000</v>
          </cell>
          <cell r="E575">
            <v>149304</v>
          </cell>
          <cell r="F575">
            <v>100000</v>
          </cell>
        </row>
        <row r="577">
          <cell r="A577" t="str">
            <v>02-122  BUILDING INSPECTOR</v>
          </cell>
          <cell r="B577" t="str">
            <v xml:space="preserve">           </v>
          </cell>
          <cell r="C577" t="str">
            <v xml:space="preserve">            </v>
          </cell>
          <cell r="E577" t="str">
            <v xml:space="preserve">            </v>
          </cell>
          <cell r="F577" t="str">
            <v xml:space="preserve">            </v>
          </cell>
        </row>
        <row r="578">
          <cell r="A578" t="str">
            <v>010100  REGULAR SALARIES</v>
          </cell>
          <cell r="B578">
            <v>350258</v>
          </cell>
          <cell r="C578">
            <v>380290</v>
          </cell>
          <cell r="D578">
            <v>237167</v>
          </cell>
          <cell r="E578">
            <v>418181</v>
          </cell>
          <cell r="F578">
            <v>392244</v>
          </cell>
        </row>
        <row r="579">
          <cell r="A579" t="str">
            <v>010500  OVERTIME SERVICES</v>
          </cell>
          <cell r="B579">
            <v>5409</v>
          </cell>
          <cell r="C579">
            <v>10599</v>
          </cell>
          <cell r="D579">
            <v>5760</v>
          </cell>
          <cell r="E579">
            <v>2500</v>
          </cell>
          <cell r="F579">
            <v>2500</v>
          </cell>
        </row>
        <row r="580">
          <cell r="A580" t="str">
            <v>011001  PART TIME SERVICES</v>
          </cell>
          <cell r="B580">
            <v>22801</v>
          </cell>
          <cell r="C580">
            <v>12565</v>
          </cell>
          <cell r="D580">
            <v>9640</v>
          </cell>
          <cell r="E580">
            <v>0</v>
          </cell>
          <cell r="F580">
            <v>0</v>
          </cell>
        </row>
        <row r="581">
          <cell r="A581" t="str">
            <v>020100  PROFESSIONAL SER-FEES</v>
          </cell>
          <cell r="B581">
            <v>935</v>
          </cell>
          <cell r="C581">
            <v>2175</v>
          </cell>
          <cell r="D581">
            <v>2132</v>
          </cell>
          <cell r="E581">
            <v>9060</v>
          </cell>
          <cell r="F581">
            <v>9060</v>
          </cell>
        </row>
        <row r="582">
          <cell r="A582" t="str">
            <v>020501  POSTAGE</v>
          </cell>
          <cell r="B582">
            <v>403</v>
          </cell>
          <cell r="C582">
            <v>500</v>
          </cell>
          <cell r="D582">
            <v>281</v>
          </cell>
          <cell r="E582">
            <v>500</v>
          </cell>
          <cell r="F582">
            <v>450</v>
          </cell>
        </row>
        <row r="583">
          <cell r="A583" t="str">
            <v>021001  TRAINING COURSES</v>
          </cell>
          <cell r="B583">
            <v>1250</v>
          </cell>
          <cell r="C583">
            <v>2000</v>
          </cell>
          <cell r="D583">
            <v>370</v>
          </cell>
          <cell r="E583">
            <v>2500</v>
          </cell>
          <cell r="F583">
            <v>2000</v>
          </cell>
        </row>
        <row r="584">
          <cell r="A584" t="str">
            <v>021002  CONFERENCES</v>
          </cell>
          <cell r="B584">
            <v>571</v>
          </cell>
          <cell r="C584">
            <v>1000</v>
          </cell>
          <cell r="D584">
            <v>545</v>
          </cell>
          <cell r="E584">
            <v>1000</v>
          </cell>
          <cell r="F584">
            <v>1000</v>
          </cell>
        </row>
        <row r="585">
          <cell r="A585" t="str">
            <v>021500  SUBSCRIPTIONS-MEMBERSHIPS</v>
          </cell>
          <cell r="B585">
            <v>2651</v>
          </cell>
          <cell r="C585">
            <v>2000</v>
          </cell>
          <cell r="D585">
            <v>890</v>
          </cell>
          <cell r="E585">
            <v>2800</v>
          </cell>
          <cell r="F585">
            <v>2700</v>
          </cell>
        </row>
        <row r="586">
          <cell r="A586" t="str">
            <v>022000  PRINTING &amp; BINDING</v>
          </cell>
          <cell r="B586">
            <v>2398</v>
          </cell>
          <cell r="C586">
            <v>2400</v>
          </cell>
          <cell r="D586">
            <v>837</v>
          </cell>
          <cell r="E586">
            <v>2600</v>
          </cell>
          <cell r="F586">
            <v>2500</v>
          </cell>
        </row>
        <row r="587">
          <cell r="A587" t="str">
            <v>024501  LEASED EQUIPMENT</v>
          </cell>
          <cell r="B587">
            <v>296</v>
          </cell>
          <cell r="C587">
            <v>1849</v>
          </cell>
          <cell r="D587">
            <v>1184</v>
          </cell>
          <cell r="E587">
            <v>2000</v>
          </cell>
          <cell r="F587">
            <v>2000</v>
          </cell>
        </row>
        <row r="588">
          <cell r="A588" t="str">
            <v>029500  OUTSIDE SERVICES</v>
          </cell>
          <cell r="B588">
            <v>0</v>
          </cell>
          <cell r="C588">
            <v>800</v>
          </cell>
          <cell r="D588">
            <v>0</v>
          </cell>
          <cell r="E588">
            <v>800</v>
          </cell>
          <cell r="F588">
            <v>800</v>
          </cell>
        </row>
        <row r="589">
          <cell r="A589" t="str">
            <v>035400  MAINTAIN OFFICE EQ-FRNTUR</v>
          </cell>
          <cell r="B589">
            <v>319</v>
          </cell>
          <cell r="C589">
            <v>175</v>
          </cell>
          <cell r="D589">
            <v>0</v>
          </cell>
          <cell r="E589">
            <v>400</v>
          </cell>
          <cell r="F589">
            <v>400</v>
          </cell>
        </row>
        <row r="590">
          <cell r="A590" t="str">
            <v>040100  OFFICE SUPPLIES</v>
          </cell>
          <cell r="B590">
            <v>1210</v>
          </cell>
          <cell r="C590">
            <v>1500</v>
          </cell>
          <cell r="D590">
            <v>667</v>
          </cell>
          <cell r="E590">
            <v>1500</v>
          </cell>
          <cell r="F590">
            <v>1400</v>
          </cell>
        </row>
        <row r="591">
          <cell r="A591" t="str">
            <v>041000  CLOTHING-DRY GOODS-LINENS</v>
          </cell>
          <cell r="B591">
            <v>594</v>
          </cell>
          <cell r="C591">
            <v>650</v>
          </cell>
          <cell r="D591">
            <v>0</v>
          </cell>
          <cell r="E591">
            <v>700</v>
          </cell>
          <cell r="F591">
            <v>650</v>
          </cell>
        </row>
        <row r="592">
          <cell r="A592" t="str">
            <v>043000  MINOR SUPPLIES-HAND TOOLS</v>
          </cell>
          <cell r="B592">
            <v>509</v>
          </cell>
          <cell r="C592">
            <v>700</v>
          </cell>
          <cell r="D592">
            <v>295</v>
          </cell>
          <cell r="E592">
            <v>700</v>
          </cell>
          <cell r="F592">
            <v>500</v>
          </cell>
        </row>
        <row r="593">
          <cell r="A593" t="str">
            <v>060500  OFFICE EQUIPMENT</v>
          </cell>
          <cell r="B593">
            <v>69</v>
          </cell>
          <cell r="C593">
            <v>225</v>
          </cell>
          <cell r="D593">
            <v>0</v>
          </cell>
          <cell r="E593">
            <v>100</v>
          </cell>
          <cell r="F593">
            <v>0</v>
          </cell>
        </row>
        <row r="595">
          <cell r="A595" t="str">
            <v xml:space="preserve">     SUBTOTAL</v>
          </cell>
          <cell r="B595">
            <v>389673</v>
          </cell>
          <cell r="C595">
            <v>419428</v>
          </cell>
          <cell r="D595">
            <v>259768</v>
          </cell>
          <cell r="E595">
            <v>445341</v>
          </cell>
          <cell r="F595">
            <v>418204</v>
          </cell>
        </row>
        <row r="597">
          <cell r="A597" t="str">
            <v>02-134  DEPT CIVIL PREPAREDNESS</v>
          </cell>
          <cell r="B597" t="str">
            <v xml:space="preserve">           </v>
          </cell>
          <cell r="C597" t="str">
            <v xml:space="preserve">            </v>
          </cell>
          <cell r="E597" t="str">
            <v xml:space="preserve">            </v>
          </cell>
          <cell r="F597" t="str">
            <v xml:space="preserve">            </v>
          </cell>
        </row>
        <row r="598">
          <cell r="A598" t="str">
            <v>020501  POSTAGE</v>
          </cell>
          <cell r="B598">
            <v>0</v>
          </cell>
          <cell r="C598">
            <v>25</v>
          </cell>
          <cell r="D598">
            <v>0</v>
          </cell>
          <cell r="E598">
            <v>25</v>
          </cell>
          <cell r="F598">
            <v>0</v>
          </cell>
        </row>
        <row r="599">
          <cell r="A599" t="str">
            <v>023000  UTILITY SERVICE</v>
          </cell>
          <cell r="B599">
            <v>2041</v>
          </cell>
          <cell r="C599">
            <v>1950</v>
          </cell>
          <cell r="D599">
            <v>1080</v>
          </cell>
          <cell r="E599">
            <v>1950</v>
          </cell>
          <cell r="F599">
            <v>1975</v>
          </cell>
        </row>
        <row r="600">
          <cell r="A600" t="str">
            <v>031000  MAINTAIN BLDGS-STRUCTURES</v>
          </cell>
          <cell r="B600">
            <v>0</v>
          </cell>
          <cell r="C600">
            <v>100</v>
          </cell>
          <cell r="D600">
            <v>60</v>
          </cell>
          <cell r="E600">
            <v>100</v>
          </cell>
          <cell r="F600">
            <v>100</v>
          </cell>
        </row>
        <row r="601">
          <cell r="A601" t="str">
            <v>040100  OFFICE SUPPLIES</v>
          </cell>
          <cell r="B601">
            <v>7</v>
          </cell>
          <cell r="C601">
            <v>25</v>
          </cell>
          <cell r="D601">
            <v>13</v>
          </cell>
          <cell r="E601">
            <v>25</v>
          </cell>
          <cell r="F601">
            <v>0</v>
          </cell>
        </row>
        <row r="602">
          <cell r="A602" t="str">
            <v>042000  HEATING FUEL</v>
          </cell>
          <cell r="B602">
            <v>1951</v>
          </cell>
          <cell r="C602">
            <v>1750</v>
          </cell>
          <cell r="D602">
            <v>554</v>
          </cell>
          <cell r="E602">
            <v>1750</v>
          </cell>
          <cell r="F602">
            <v>1900</v>
          </cell>
        </row>
        <row r="604">
          <cell r="A604" t="str">
            <v xml:space="preserve">     SUBTOTAL</v>
          </cell>
          <cell r="B604">
            <v>3999</v>
          </cell>
          <cell r="C604">
            <v>3850</v>
          </cell>
          <cell r="D604">
            <v>1707</v>
          </cell>
          <cell r="E604">
            <v>3850</v>
          </cell>
          <cell r="F604">
            <v>3975</v>
          </cell>
        </row>
        <row r="606">
          <cell r="A606" t="str">
            <v>TOTAL BY DEPARTMENT</v>
          </cell>
          <cell r="B606">
            <v>16737620.699999999</v>
          </cell>
          <cell r="C606">
            <v>17951047</v>
          </cell>
          <cell r="D606">
            <v>12028391</v>
          </cell>
          <cell r="E606">
            <v>18608673</v>
          </cell>
          <cell r="F606">
            <v>18354693</v>
          </cell>
        </row>
        <row r="609">
          <cell r="A609" t="str">
            <v>03-109  DIRECTOR OF PUBLIC WORKS</v>
          </cell>
          <cell r="B609" t="str">
            <v xml:space="preserve">           </v>
          </cell>
          <cell r="C609" t="str">
            <v xml:space="preserve">            </v>
          </cell>
          <cell r="E609" t="str">
            <v xml:space="preserve">            </v>
          </cell>
          <cell r="F609" t="str">
            <v xml:space="preserve">            </v>
          </cell>
        </row>
        <row r="610">
          <cell r="A610" t="str">
            <v>010100  REGULAR SALARIES</v>
          </cell>
          <cell r="B610">
            <v>15634</v>
          </cell>
          <cell r="C610">
            <v>16064</v>
          </cell>
          <cell r="D610">
            <v>8186</v>
          </cell>
          <cell r="E610">
            <v>16064</v>
          </cell>
          <cell r="F610">
            <v>8412</v>
          </cell>
        </row>
        <row r="612">
          <cell r="A612" t="str">
            <v xml:space="preserve">     SUBTOTAL</v>
          </cell>
          <cell r="B612">
            <v>15634</v>
          </cell>
          <cell r="C612">
            <v>16064</v>
          </cell>
          <cell r="D612">
            <v>8186</v>
          </cell>
          <cell r="E612">
            <v>16064</v>
          </cell>
          <cell r="F612">
            <v>8412</v>
          </cell>
        </row>
        <row r="614">
          <cell r="A614" t="str">
            <v>03-110  HIGHWAYS</v>
          </cell>
          <cell r="B614" t="str">
            <v xml:space="preserve">           </v>
          </cell>
          <cell r="C614" t="str">
            <v xml:space="preserve">            </v>
          </cell>
          <cell r="E614" t="str">
            <v xml:space="preserve">            </v>
          </cell>
          <cell r="F614" t="str">
            <v xml:space="preserve">            </v>
          </cell>
        </row>
        <row r="615">
          <cell r="A615" t="str">
            <v>010100  REGULAR SALARIES</v>
          </cell>
          <cell r="B615">
            <v>1406152</v>
          </cell>
          <cell r="C615">
            <v>1524472</v>
          </cell>
          <cell r="D615">
            <v>971674</v>
          </cell>
          <cell r="E615">
            <v>1613814</v>
          </cell>
          <cell r="F615">
            <v>1619363</v>
          </cell>
        </row>
        <row r="616">
          <cell r="A616" t="str">
            <v>010500  OVERTIME SERVICES</v>
          </cell>
          <cell r="B616">
            <v>48249</v>
          </cell>
          <cell r="C616">
            <v>38000</v>
          </cell>
          <cell r="D616">
            <v>35750</v>
          </cell>
          <cell r="E616">
            <v>40000</v>
          </cell>
          <cell r="F616">
            <v>33000</v>
          </cell>
        </row>
        <row r="617">
          <cell r="A617" t="str">
            <v>011001  PART TIME SERVICES</v>
          </cell>
          <cell r="B617">
            <v>2259</v>
          </cell>
          <cell r="C617">
            <v>0</v>
          </cell>
          <cell r="D617">
            <v>0</v>
          </cell>
          <cell r="E617">
            <v>0</v>
          </cell>
          <cell r="F617">
            <v>0</v>
          </cell>
        </row>
        <row r="618">
          <cell r="A618" t="str">
            <v>020100  PROFESSIONAL SER-FEES</v>
          </cell>
          <cell r="B618">
            <v>300</v>
          </cell>
          <cell r="C618">
            <v>400</v>
          </cell>
          <cell r="D618">
            <v>300</v>
          </cell>
          <cell r="E618">
            <v>700</v>
          </cell>
          <cell r="F618">
            <v>300</v>
          </cell>
        </row>
        <row r="619">
          <cell r="A619" t="str">
            <v>020300  COMMUNICATION SERVICES</v>
          </cell>
          <cell r="B619">
            <v>647</v>
          </cell>
          <cell r="C619">
            <v>684</v>
          </cell>
          <cell r="D619">
            <v>536</v>
          </cell>
          <cell r="E619">
            <v>684</v>
          </cell>
          <cell r="F619">
            <v>684</v>
          </cell>
        </row>
        <row r="620">
          <cell r="A620" t="str">
            <v>020501  POSTAGE</v>
          </cell>
          <cell r="B620">
            <v>127</v>
          </cell>
          <cell r="C620">
            <v>100</v>
          </cell>
          <cell r="D620">
            <v>92</v>
          </cell>
          <cell r="E620">
            <v>125</v>
          </cell>
          <cell r="F620">
            <v>100</v>
          </cell>
        </row>
        <row r="621">
          <cell r="A621" t="str">
            <v>021000  MILEAGE</v>
          </cell>
          <cell r="B621">
            <v>57</v>
          </cell>
          <cell r="C621">
            <v>0</v>
          </cell>
          <cell r="D621">
            <v>0</v>
          </cell>
          <cell r="E621">
            <v>0</v>
          </cell>
          <cell r="F621">
            <v>0</v>
          </cell>
        </row>
        <row r="622">
          <cell r="A622" t="str">
            <v>021001  TRAINING COURSES</v>
          </cell>
          <cell r="B622">
            <v>0</v>
          </cell>
          <cell r="C622">
            <v>0</v>
          </cell>
          <cell r="D622">
            <v>0</v>
          </cell>
          <cell r="E622">
            <v>60</v>
          </cell>
          <cell r="F622">
            <v>0</v>
          </cell>
        </row>
        <row r="623">
          <cell r="A623" t="str">
            <v>021500  SUBSCRIPTIONS-MEMBERSHIPS</v>
          </cell>
          <cell r="B623">
            <v>50</v>
          </cell>
          <cell r="C623">
            <v>50</v>
          </cell>
          <cell r="D623">
            <v>50</v>
          </cell>
          <cell r="E623">
            <v>50</v>
          </cell>
          <cell r="F623">
            <v>50</v>
          </cell>
        </row>
        <row r="624">
          <cell r="A624" t="str">
            <v>022000  PRINTING &amp; BINDING</v>
          </cell>
          <cell r="B624">
            <v>100</v>
          </cell>
          <cell r="C624">
            <v>250</v>
          </cell>
          <cell r="D624">
            <v>100</v>
          </cell>
          <cell r="E624">
            <v>125</v>
          </cell>
          <cell r="F624">
            <v>100</v>
          </cell>
        </row>
        <row r="625">
          <cell r="A625" t="str">
            <v>023000  UTILITY SERVICE</v>
          </cell>
          <cell r="B625">
            <v>14604</v>
          </cell>
          <cell r="C625">
            <v>14900</v>
          </cell>
          <cell r="D625">
            <v>5640</v>
          </cell>
          <cell r="E625">
            <v>14900</v>
          </cell>
          <cell r="F625">
            <v>14700</v>
          </cell>
        </row>
        <row r="626">
          <cell r="A626" t="str">
            <v>024000  OFFICE SERVICES</v>
          </cell>
          <cell r="B626">
            <v>513</v>
          </cell>
          <cell r="C626">
            <v>750</v>
          </cell>
          <cell r="D626">
            <v>138</v>
          </cell>
          <cell r="E626">
            <v>750</v>
          </cell>
          <cell r="F626">
            <v>750</v>
          </cell>
        </row>
        <row r="627">
          <cell r="A627" t="str">
            <v>024501  LEASED EQUIPMENT</v>
          </cell>
          <cell r="B627">
            <v>47474</v>
          </cell>
          <cell r="C627">
            <v>50000</v>
          </cell>
          <cell r="D627">
            <v>3100</v>
          </cell>
          <cell r="E627">
            <v>50000</v>
          </cell>
          <cell r="F627">
            <v>95000</v>
          </cell>
        </row>
        <row r="628">
          <cell r="A628" t="str">
            <v>029500  OUTSIDE SERVICES</v>
          </cell>
          <cell r="B628">
            <v>1505</v>
          </cell>
          <cell r="C628">
            <v>1000</v>
          </cell>
          <cell r="D628">
            <v>0</v>
          </cell>
          <cell r="E628">
            <v>1000</v>
          </cell>
          <cell r="F628">
            <v>1000</v>
          </cell>
        </row>
        <row r="629">
          <cell r="A629" t="str">
            <v>031000  MAINTAIN BLDGS-STRUCTURES</v>
          </cell>
          <cell r="B629">
            <v>2282</v>
          </cell>
          <cell r="C629">
            <v>3500</v>
          </cell>
          <cell r="D629">
            <v>2760</v>
          </cell>
          <cell r="E629">
            <v>3000</v>
          </cell>
          <cell r="F629">
            <v>3000</v>
          </cell>
        </row>
        <row r="630">
          <cell r="A630" t="str">
            <v>035400  MAINTAIN OFFICE EQ-FRNTUR</v>
          </cell>
          <cell r="B630">
            <v>619</v>
          </cell>
          <cell r="C630">
            <v>700</v>
          </cell>
          <cell r="D630">
            <v>289</v>
          </cell>
          <cell r="E630">
            <v>700</v>
          </cell>
          <cell r="F630">
            <v>700</v>
          </cell>
        </row>
        <row r="631">
          <cell r="A631" t="str">
            <v>035500  MAINTAIN TOOLS-INSTRUMENT</v>
          </cell>
          <cell r="B631">
            <v>403</v>
          </cell>
          <cell r="C631">
            <v>400</v>
          </cell>
          <cell r="D631">
            <v>0</v>
          </cell>
          <cell r="E631">
            <v>400</v>
          </cell>
          <cell r="F631">
            <v>400</v>
          </cell>
        </row>
        <row r="632">
          <cell r="A632" t="str">
            <v>037000  MAINT HIGHWAYS-CURBS-WALK</v>
          </cell>
          <cell r="B632">
            <v>0</v>
          </cell>
          <cell r="C632">
            <v>40000</v>
          </cell>
          <cell r="D632">
            <v>39246</v>
          </cell>
          <cell r="E632">
            <v>50000</v>
          </cell>
          <cell r="F632">
            <v>0</v>
          </cell>
        </row>
        <row r="633">
          <cell r="A633" t="str">
            <v>040100  OFFICE SUPPLIES</v>
          </cell>
          <cell r="B633">
            <v>1386</v>
          </cell>
          <cell r="C633">
            <v>1400</v>
          </cell>
          <cell r="D633">
            <v>1005</v>
          </cell>
          <cell r="E633">
            <v>1425</v>
          </cell>
          <cell r="F633">
            <v>1400</v>
          </cell>
        </row>
        <row r="634">
          <cell r="A634" t="str">
            <v>040500  CUSTODIAL SUPPLIES</v>
          </cell>
          <cell r="B634">
            <v>1650</v>
          </cell>
          <cell r="C634">
            <v>1300</v>
          </cell>
          <cell r="D634">
            <v>934</v>
          </cell>
          <cell r="E634">
            <v>1700</v>
          </cell>
          <cell r="F634">
            <v>1300</v>
          </cell>
        </row>
        <row r="635">
          <cell r="A635" t="str">
            <v>041000  CLOTHING-DRY GOODS-LINENS</v>
          </cell>
          <cell r="B635">
            <v>550</v>
          </cell>
          <cell r="C635">
            <v>1000</v>
          </cell>
          <cell r="D635">
            <v>241</v>
          </cell>
          <cell r="E635">
            <v>1000</v>
          </cell>
          <cell r="F635">
            <v>750</v>
          </cell>
        </row>
        <row r="636">
          <cell r="A636" t="str">
            <v>042000  HEATING FUEL</v>
          </cell>
          <cell r="B636">
            <v>33621</v>
          </cell>
          <cell r="C636">
            <v>39000</v>
          </cell>
          <cell r="D636">
            <v>20289</v>
          </cell>
          <cell r="E636">
            <v>39000</v>
          </cell>
          <cell r="F636">
            <v>34000</v>
          </cell>
        </row>
        <row r="637">
          <cell r="A637" t="str">
            <v>043000  MINOR SUPPLIES-HAND TOOLS</v>
          </cell>
          <cell r="B637">
            <v>3245</v>
          </cell>
          <cell r="C637">
            <v>3000</v>
          </cell>
          <cell r="D637">
            <v>2118</v>
          </cell>
          <cell r="E637">
            <v>3000</v>
          </cell>
          <cell r="F637">
            <v>3000</v>
          </cell>
        </row>
        <row r="638">
          <cell r="A638" t="str">
            <v>043500  MEDICAL-CHEMICAL SUPPLIES</v>
          </cell>
          <cell r="B638">
            <v>2786</v>
          </cell>
          <cell r="C638">
            <v>100</v>
          </cell>
          <cell r="D638">
            <v>49</v>
          </cell>
          <cell r="E638">
            <v>125</v>
          </cell>
          <cell r="F638">
            <v>100</v>
          </cell>
        </row>
        <row r="639">
          <cell r="A639" t="str">
            <v>049500  MTLS-SUPPLIES NOT LISTED</v>
          </cell>
          <cell r="B639">
            <v>980</v>
          </cell>
          <cell r="C639">
            <v>200</v>
          </cell>
          <cell r="D639">
            <v>0</v>
          </cell>
          <cell r="E639">
            <v>200</v>
          </cell>
          <cell r="F639">
            <v>200</v>
          </cell>
        </row>
        <row r="640">
          <cell r="A640" t="str">
            <v>060500  OFFICE EQUIPMENT</v>
          </cell>
          <cell r="B640">
            <v>379</v>
          </cell>
          <cell r="C640">
            <v>0</v>
          </cell>
          <cell r="D640">
            <v>0</v>
          </cell>
          <cell r="E640">
            <v>0</v>
          </cell>
          <cell r="F640">
            <v>0</v>
          </cell>
        </row>
        <row r="641">
          <cell r="A641" t="str">
            <v>061600  ROAD CONST &amp; MAINT EQ</v>
          </cell>
          <cell r="B641">
            <v>389</v>
          </cell>
          <cell r="C641">
            <v>0</v>
          </cell>
          <cell r="D641">
            <v>0</v>
          </cell>
          <cell r="E641">
            <v>80500</v>
          </cell>
          <cell r="F641">
            <v>0</v>
          </cell>
        </row>
        <row r="642">
          <cell r="A642" t="str">
            <v>062500  PUBLIC SAFETY EQ</v>
          </cell>
          <cell r="B642">
            <v>4993</v>
          </cell>
          <cell r="C642">
            <v>5000</v>
          </cell>
          <cell r="D642">
            <v>4756</v>
          </cell>
          <cell r="E642">
            <v>5000</v>
          </cell>
          <cell r="F642">
            <v>5000</v>
          </cell>
        </row>
        <row r="643">
          <cell r="A643" t="str">
            <v>069500  EQUIPMENT NOT CLASSIFIED</v>
          </cell>
          <cell r="B643">
            <v>5640</v>
          </cell>
          <cell r="C643">
            <v>4000</v>
          </cell>
          <cell r="D643">
            <v>0</v>
          </cell>
          <cell r="E643">
            <v>10000</v>
          </cell>
          <cell r="F643">
            <v>4000</v>
          </cell>
        </row>
        <row r="645">
          <cell r="A645" t="str">
            <v xml:space="preserve">     SUBTOTAL</v>
          </cell>
          <cell r="B645">
            <v>1580960</v>
          </cell>
          <cell r="C645">
            <v>1730206</v>
          </cell>
          <cell r="D645">
            <v>1089067</v>
          </cell>
          <cell r="E645">
            <v>1918258</v>
          </cell>
          <cell r="F645">
            <v>1818897</v>
          </cell>
        </row>
        <row r="647">
          <cell r="A647" t="str">
            <v>03-111  STATE AID-HIGHWAY PROJECT</v>
          </cell>
          <cell r="B647" t="str">
            <v xml:space="preserve">           </v>
          </cell>
          <cell r="C647" t="str">
            <v xml:space="preserve">            </v>
          </cell>
          <cell r="E647" t="str">
            <v xml:space="preserve">            </v>
          </cell>
          <cell r="F647" t="str">
            <v xml:space="preserve">            </v>
          </cell>
        </row>
        <row r="648">
          <cell r="A648" t="str">
            <v>037000  MAINT HIGHWAYS-CURBS-WALK</v>
          </cell>
          <cell r="B648">
            <v>223314</v>
          </cell>
          <cell r="C648">
            <v>362423</v>
          </cell>
          <cell r="D648">
            <v>162722</v>
          </cell>
          <cell r="E648">
            <v>170000</v>
          </cell>
          <cell r="F648">
            <v>362423</v>
          </cell>
        </row>
        <row r="649">
          <cell r="A649" t="str">
            <v>047002  ICE CONTROL MATERIALS</v>
          </cell>
          <cell r="B649">
            <v>53513</v>
          </cell>
          <cell r="C649">
            <v>53513</v>
          </cell>
          <cell r="D649">
            <v>53513</v>
          </cell>
          <cell r="E649">
            <v>245936</v>
          </cell>
          <cell r="F649">
            <v>53513</v>
          </cell>
        </row>
        <row r="651">
          <cell r="A651" t="str">
            <v xml:space="preserve">     SUBTOTAL</v>
          </cell>
          <cell r="B651">
            <v>276827</v>
          </cell>
          <cell r="C651">
            <v>415936</v>
          </cell>
          <cell r="D651">
            <v>216235</v>
          </cell>
          <cell r="E651">
            <v>415936</v>
          </cell>
          <cell r="F651">
            <v>415936</v>
          </cell>
        </row>
        <row r="653">
          <cell r="A653" t="str">
            <v>03-112  SNOW &amp; ICE REMOVAL</v>
          </cell>
          <cell r="B653" t="str">
            <v xml:space="preserve">           </v>
          </cell>
          <cell r="C653" t="str">
            <v xml:space="preserve">            </v>
          </cell>
          <cell r="E653" t="str">
            <v xml:space="preserve">            </v>
          </cell>
          <cell r="F653" t="str">
            <v xml:space="preserve">            </v>
          </cell>
        </row>
        <row r="654">
          <cell r="A654" t="str">
            <v>010500  OVERTIME SERVICES</v>
          </cell>
          <cell r="B654">
            <v>141461</v>
          </cell>
          <cell r="C654">
            <v>175000</v>
          </cell>
          <cell r="D654">
            <v>119151</v>
          </cell>
          <cell r="E654">
            <v>200000</v>
          </cell>
          <cell r="F654">
            <v>175000</v>
          </cell>
        </row>
        <row r="655">
          <cell r="A655" t="str">
            <v>021004  STORM MEALS</v>
          </cell>
          <cell r="B655">
            <v>5285</v>
          </cell>
          <cell r="C655">
            <v>7500</v>
          </cell>
          <cell r="D655">
            <v>4745</v>
          </cell>
          <cell r="E655">
            <v>9000</v>
          </cell>
          <cell r="F655">
            <v>7500</v>
          </cell>
        </row>
        <row r="656">
          <cell r="A656" t="str">
            <v>024501  LEASED EQUIPMENT</v>
          </cell>
          <cell r="B656">
            <v>5637</v>
          </cell>
          <cell r="C656">
            <v>19000</v>
          </cell>
          <cell r="D656">
            <v>6577</v>
          </cell>
          <cell r="E656">
            <v>19000</v>
          </cell>
          <cell r="F656">
            <v>19000</v>
          </cell>
        </row>
        <row r="657">
          <cell r="A657" t="str">
            <v>047002  ICE CONTROL MATERIALS</v>
          </cell>
          <cell r="B657">
            <v>159737</v>
          </cell>
          <cell r="C657">
            <v>180000</v>
          </cell>
          <cell r="D657">
            <v>153770</v>
          </cell>
          <cell r="E657">
            <v>66064</v>
          </cell>
          <cell r="F657">
            <v>160000</v>
          </cell>
        </row>
        <row r="658">
          <cell r="A658" t="str">
            <v>061800  BLADES AND CHAINS</v>
          </cell>
          <cell r="B658">
            <v>9948</v>
          </cell>
          <cell r="C658">
            <v>7000</v>
          </cell>
          <cell r="D658">
            <v>6787</v>
          </cell>
          <cell r="E658">
            <v>10000</v>
          </cell>
          <cell r="F658">
            <v>7000</v>
          </cell>
        </row>
        <row r="660">
          <cell r="A660" t="str">
            <v xml:space="preserve">     SUBTOTAL</v>
          </cell>
          <cell r="B660">
            <v>322068</v>
          </cell>
          <cell r="C660">
            <v>388500</v>
          </cell>
          <cell r="D660">
            <v>291030</v>
          </cell>
          <cell r="E660">
            <v>304064</v>
          </cell>
          <cell r="F660">
            <v>368500</v>
          </cell>
        </row>
        <row r="662">
          <cell r="A662" t="str">
            <v>03-113  STREET LIGHTING</v>
          </cell>
          <cell r="B662" t="str">
            <v xml:space="preserve">           </v>
          </cell>
          <cell r="C662" t="str">
            <v xml:space="preserve">            </v>
          </cell>
          <cell r="E662" t="str">
            <v xml:space="preserve">            </v>
          </cell>
          <cell r="F662" t="str">
            <v xml:space="preserve">            </v>
          </cell>
        </row>
        <row r="663">
          <cell r="A663" t="str">
            <v>023000  UTILITY SERVICE</v>
          </cell>
          <cell r="B663">
            <v>427001</v>
          </cell>
          <cell r="C663">
            <v>430000</v>
          </cell>
          <cell r="D663">
            <v>214137</v>
          </cell>
          <cell r="E663">
            <v>430000</v>
          </cell>
          <cell r="F663">
            <v>425000</v>
          </cell>
        </row>
        <row r="665">
          <cell r="A665" t="str">
            <v xml:space="preserve">     SUBTOTAL</v>
          </cell>
          <cell r="B665">
            <v>427001</v>
          </cell>
          <cell r="C665">
            <v>430000</v>
          </cell>
          <cell r="D665">
            <v>214137</v>
          </cell>
          <cell r="E665">
            <v>430000</v>
          </cell>
          <cell r="F665">
            <v>425000</v>
          </cell>
        </row>
        <row r="667">
          <cell r="A667" t="str">
            <v>03-116  PUBLIC BLDG MAINT-REPAIR</v>
          </cell>
          <cell r="B667" t="str">
            <v xml:space="preserve">           </v>
          </cell>
          <cell r="C667" t="str">
            <v xml:space="preserve">            </v>
          </cell>
          <cell r="E667" t="str">
            <v xml:space="preserve">            </v>
          </cell>
          <cell r="F667" t="str">
            <v xml:space="preserve">            </v>
          </cell>
        </row>
        <row r="668">
          <cell r="A668" t="str">
            <v>021004  STORM MEALS</v>
          </cell>
          <cell r="B668">
            <v>75</v>
          </cell>
          <cell r="C668">
            <v>125</v>
          </cell>
          <cell r="D668">
            <v>0</v>
          </cell>
          <cell r="E668">
            <v>275</v>
          </cell>
          <cell r="F668">
            <v>125</v>
          </cell>
        </row>
        <row r="669">
          <cell r="A669" t="str">
            <v>024000  OFFICE SERVICES</v>
          </cell>
          <cell r="B669">
            <v>700</v>
          </cell>
          <cell r="C669">
            <v>2300</v>
          </cell>
          <cell r="D669">
            <v>1660</v>
          </cell>
          <cell r="E669">
            <v>1500</v>
          </cell>
          <cell r="F669">
            <v>800</v>
          </cell>
        </row>
        <row r="670">
          <cell r="A670" t="str">
            <v>024501  LEASED EQUIPMENT</v>
          </cell>
          <cell r="B670">
            <v>7856</v>
          </cell>
          <cell r="C670">
            <v>19500</v>
          </cell>
          <cell r="D670">
            <v>17400</v>
          </cell>
          <cell r="E670">
            <v>20000</v>
          </cell>
          <cell r="F670">
            <v>15000</v>
          </cell>
        </row>
        <row r="671">
          <cell r="A671" t="str">
            <v>029500  OUTSIDE SERVICES</v>
          </cell>
          <cell r="B671">
            <v>20250</v>
          </cell>
          <cell r="C671">
            <v>81000</v>
          </cell>
          <cell r="D671">
            <v>60750</v>
          </cell>
          <cell r="E671">
            <v>206000</v>
          </cell>
          <cell r="F671">
            <v>81000</v>
          </cell>
        </row>
        <row r="672">
          <cell r="A672" t="str">
            <v>031000  MAINTAIN BLDGS-STRUCTURES</v>
          </cell>
          <cell r="B672">
            <v>208669</v>
          </cell>
          <cell r="C672">
            <v>201350</v>
          </cell>
          <cell r="D672">
            <v>113790</v>
          </cell>
          <cell r="E672">
            <v>210000</v>
          </cell>
          <cell r="F672">
            <v>184000</v>
          </cell>
        </row>
        <row r="673">
          <cell r="A673" t="str">
            <v>037000  MAINT HIGHWAYS-CURBS-WALKS</v>
          </cell>
          <cell r="B673">
            <v>2385</v>
          </cell>
          <cell r="C673">
            <v>5000</v>
          </cell>
          <cell r="D673">
            <v>200</v>
          </cell>
          <cell r="E673">
            <v>5000</v>
          </cell>
          <cell r="F673">
            <v>5000</v>
          </cell>
        </row>
        <row r="674">
          <cell r="A674" t="str">
            <v>038500  MAINTAIN SEWAGE SYSTEM</v>
          </cell>
          <cell r="B674">
            <v>1200</v>
          </cell>
          <cell r="C674">
            <v>900</v>
          </cell>
          <cell r="D674">
            <v>0</v>
          </cell>
          <cell r="E674">
            <v>1000</v>
          </cell>
          <cell r="F674">
            <v>900</v>
          </cell>
        </row>
        <row r="675">
          <cell r="A675" t="str">
            <v>039400  MAINTAIN FIRE ALARMS</v>
          </cell>
          <cell r="B675">
            <v>4631</v>
          </cell>
          <cell r="C675">
            <v>3900</v>
          </cell>
          <cell r="D675">
            <v>340</v>
          </cell>
          <cell r="E675">
            <v>4000</v>
          </cell>
          <cell r="F675">
            <v>3500</v>
          </cell>
        </row>
        <row r="677">
          <cell r="A677" t="str">
            <v xml:space="preserve">     SUBTOTAL</v>
          </cell>
          <cell r="B677">
            <v>245766</v>
          </cell>
          <cell r="C677">
            <v>314075</v>
          </cell>
          <cell r="D677">
            <v>194140</v>
          </cell>
          <cell r="E677">
            <v>447775</v>
          </cell>
          <cell r="F677">
            <v>290325</v>
          </cell>
        </row>
        <row r="679">
          <cell r="A679" t="str">
            <v>03-117  EQUIPMENT MAINTENANCE</v>
          </cell>
          <cell r="C679" t="str">
            <v xml:space="preserve">            </v>
          </cell>
          <cell r="E679" t="str">
            <v xml:space="preserve">            </v>
          </cell>
          <cell r="F679" t="str">
            <v xml:space="preserve">            </v>
          </cell>
        </row>
        <row r="680">
          <cell r="A680" t="str">
            <v>010100  REGULAR SALARIES</v>
          </cell>
          <cell r="B680">
            <v>301662</v>
          </cell>
          <cell r="C680">
            <v>286286</v>
          </cell>
          <cell r="D680">
            <v>192704</v>
          </cell>
          <cell r="E680">
            <v>309031</v>
          </cell>
          <cell r="F680">
            <v>269125</v>
          </cell>
        </row>
        <row r="681">
          <cell r="A681" t="str">
            <v>010500  OVERTIME SERVICES</v>
          </cell>
          <cell r="B681">
            <v>17806</v>
          </cell>
          <cell r="C681">
            <v>29000</v>
          </cell>
          <cell r="D681">
            <v>8618</v>
          </cell>
          <cell r="E681">
            <v>24900</v>
          </cell>
          <cell r="F681">
            <v>24900</v>
          </cell>
        </row>
        <row r="682">
          <cell r="A682" t="str">
            <v>011001  PART TIME SERVICES</v>
          </cell>
          <cell r="B682">
            <v>29748</v>
          </cell>
          <cell r="C682">
            <v>25192</v>
          </cell>
          <cell r="D682">
            <v>19651</v>
          </cell>
          <cell r="E682">
            <v>0</v>
          </cell>
          <cell r="F682">
            <v>0</v>
          </cell>
        </row>
        <row r="683">
          <cell r="A683" t="str">
            <v>020300  COMMUNICATION SERVICES</v>
          </cell>
          <cell r="B683">
            <v>116</v>
          </cell>
          <cell r="C683">
            <v>96</v>
          </cell>
          <cell r="D683">
            <v>45</v>
          </cell>
          <cell r="E683">
            <v>48</v>
          </cell>
          <cell r="F683">
            <v>48</v>
          </cell>
        </row>
        <row r="684">
          <cell r="A684" t="str">
            <v>020501  POSTAGE</v>
          </cell>
          <cell r="B684">
            <v>0</v>
          </cell>
          <cell r="C684">
            <v>3</v>
          </cell>
          <cell r="D684">
            <v>1</v>
          </cell>
          <cell r="E684">
            <v>0</v>
          </cell>
          <cell r="F684">
            <v>0</v>
          </cell>
        </row>
        <row r="685">
          <cell r="A685" t="str">
            <v>021004  STORM MEALS</v>
          </cell>
          <cell r="B685">
            <v>600</v>
          </cell>
          <cell r="C685">
            <v>600</v>
          </cell>
          <cell r="D685">
            <v>200</v>
          </cell>
          <cell r="E685">
            <v>600</v>
          </cell>
          <cell r="F685">
            <v>600</v>
          </cell>
        </row>
        <row r="686">
          <cell r="A686" t="str">
            <v>022000  PRINTING &amp; BINDING</v>
          </cell>
          <cell r="B686">
            <v>100</v>
          </cell>
          <cell r="C686">
            <v>0</v>
          </cell>
          <cell r="D686">
            <v>0</v>
          </cell>
          <cell r="E686">
            <v>0</v>
          </cell>
          <cell r="F686">
            <v>0</v>
          </cell>
        </row>
        <row r="687">
          <cell r="A687" t="str">
            <v>023000  UTILITY SERVICE</v>
          </cell>
          <cell r="B687">
            <v>10321</v>
          </cell>
          <cell r="C687">
            <v>10500</v>
          </cell>
          <cell r="D687">
            <v>4952</v>
          </cell>
          <cell r="E687">
            <v>10500</v>
          </cell>
          <cell r="F687">
            <v>10500</v>
          </cell>
        </row>
        <row r="688">
          <cell r="A688" t="str">
            <v>024000  OFFICE SERVICES</v>
          </cell>
          <cell r="B688">
            <v>467</v>
          </cell>
          <cell r="C688">
            <v>300</v>
          </cell>
          <cell r="D688">
            <v>281</v>
          </cell>
          <cell r="E688">
            <v>300</v>
          </cell>
          <cell r="F688">
            <v>300</v>
          </cell>
        </row>
        <row r="689">
          <cell r="A689" t="str">
            <v>029500  OUTSIDE SERVICES</v>
          </cell>
          <cell r="B689">
            <v>3322</v>
          </cell>
          <cell r="C689">
            <v>3000</v>
          </cell>
          <cell r="D689">
            <v>1295</v>
          </cell>
          <cell r="E689">
            <v>8779</v>
          </cell>
          <cell r="F689">
            <v>2300</v>
          </cell>
        </row>
        <row r="690">
          <cell r="A690" t="str">
            <v>031000  MAINTAIN BLDGS-STRUCTURES</v>
          </cell>
          <cell r="B690">
            <v>1674</v>
          </cell>
          <cell r="C690">
            <v>1420</v>
          </cell>
          <cell r="D690">
            <v>210</v>
          </cell>
          <cell r="E690">
            <v>1200</v>
          </cell>
          <cell r="F690">
            <v>1200</v>
          </cell>
        </row>
        <row r="691">
          <cell r="A691" t="str">
            <v>035100  MAINTAIN AUTOMOTIVE EQ</v>
          </cell>
          <cell r="B691">
            <v>289310</v>
          </cell>
          <cell r="C691">
            <v>235359</v>
          </cell>
          <cell r="D691">
            <v>145252</v>
          </cell>
          <cell r="E691">
            <v>265000</v>
          </cell>
          <cell r="F691">
            <v>245000</v>
          </cell>
        </row>
        <row r="692">
          <cell r="A692" t="str">
            <v>035400  MAINTAIN OFFICE EQ-FRNTUR</v>
          </cell>
          <cell r="B692">
            <v>474</v>
          </cell>
          <cell r="C692">
            <v>600</v>
          </cell>
          <cell r="D692">
            <v>563</v>
          </cell>
          <cell r="E692">
            <v>500</v>
          </cell>
          <cell r="F692">
            <v>450</v>
          </cell>
        </row>
        <row r="693">
          <cell r="A693" t="str">
            <v>035500  MAINTAIN TOOLS-INSTRUMENT</v>
          </cell>
          <cell r="B693">
            <v>3646</v>
          </cell>
          <cell r="C693">
            <v>3800</v>
          </cell>
          <cell r="D693">
            <v>3098</v>
          </cell>
          <cell r="E693">
            <v>4800</v>
          </cell>
          <cell r="F693">
            <v>3800</v>
          </cell>
        </row>
        <row r="694">
          <cell r="A694" t="str">
            <v>039100  MAINTAIN SPREADERS &amp; PLOW</v>
          </cell>
          <cell r="B694">
            <v>10994</v>
          </cell>
          <cell r="C694">
            <v>7500</v>
          </cell>
          <cell r="D694">
            <v>5385</v>
          </cell>
          <cell r="E694">
            <v>7500</v>
          </cell>
          <cell r="F694">
            <v>7500</v>
          </cell>
        </row>
        <row r="695">
          <cell r="A695" t="str">
            <v>039500  MAINTENANCE NOT LISTED</v>
          </cell>
          <cell r="B695">
            <v>0</v>
          </cell>
          <cell r="C695">
            <v>2500</v>
          </cell>
          <cell r="D695">
            <v>0</v>
          </cell>
          <cell r="E695">
            <v>500</v>
          </cell>
          <cell r="F695">
            <v>0</v>
          </cell>
        </row>
        <row r="696">
          <cell r="A696" t="str">
            <v>040100  OFFICE SUPPLIES</v>
          </cell>
          <cell r="B696">
            <v>161</v>
          </cell>
          <cell r="C696">
            <v>750</v>
          </cell>
          <cell r="D696">
            <v>380</v>
          </cell>
          <cell r="E696">
            <v>200</v>
          </cell>
          <cell r="F696">
            <v>200</v>
          </cell>
        </row>
        <row r="697">
          <cell r="A697" t="str">
            <v>040500  CUSTODIAL SUPPLIES</v>
          </cell>
          <cell r="B697">
            <v>498</v>
          </cell>
          <cell r="C697">
            <v>500</v>
          </cell>
          <cell r="D697">
            <v>485</v>
          </cell>
          <cell r="E697">
            <v>400</v>
          </cell>
          <cell r="F697">
            <v>400</v>
          </cell>
        </row>
        <row r="698">
          <cell r="A698" t="str">
            <v>041000  CLOTHING-DRY GOODS-LINENS</v>
          </cell>
          <cell r="B698">
            <v>2327</v>
          </cell>
          <cell r="C698">
            <v>2500</v>
          </cell>
          <cell r="D698">
            <v>1158</v>
          </cell>
          <cell r="E698">
            <v>4500</v>
          </cell>
          <cell r="F698">
            <v>2500</v>
          </cell>
        </row>
        <row r="699">
          <cell r="A699" t="str">
            <v>042000  HEATING FUEL</v>
          </cell>
          <cell r="B699">
            <v>7312</v>
          </cell>
          <cell r="C699">
            <v>9000</v>
          </cell>
          <cell r="D699">
            <v>4356</v>
          </cell>
          <cell r="E699">
            <v>8000</v>
          </cell>
          <cell r="F699">
            <v>7500</v>
          </cell>
        </row>
        <row r="700">
          <cell r="A700" t="str">
            <v>042500  MOTOR FUEL</v>
          </cell>
          <cell r="B700">
            <v>71825</v>
          </cell>
          <cell r="C700">
            <v>99000</v>
          </cell>
          <cell r="D700">
            <v>44668</v>
          </cell>
          <cell r="E700">
            <v>85000</v>
          </cell>
          <cell r="F700">
            <v>71000</v>
          </cell>
        </row>
        <row r="701">
          <cell r="A701" t="str">
            <v>042501  LUBRICATION MATERIALS</v>
          </cell>
          <cell r="B701">
            <v>12930</v>
          </cell>
          <cell r="C701">
            <v>13000</v>
          </cell>
          <cell r="D701">
            <v>2943</v>
          </cell>
          <cell r="E701">
            <v>11000</v>
          </cell>
          <cell r="F701">
            <v>11000</v>
          </cell>
        </row>
        <row r="702">
          <cell r="A702" t="str">
            <v>042502  TIRES</v>
          </cell>
          <cell r="B702">
            <v>42820</v>
          </cell>
          <cell r="C702">
            <v>41600</v>
          </cell>
          <cell r="D702">
            <v>16174</v>
          </cell>
          <cell r="E702">
            <v>39900</v>
          </cell>
          <cell r="F702">
            <v>39000</v>
          </cell>
        </row>
        <row r="703">
          <cell r="A703" t="str">
            <v>043000  MINOR SUPPLIES-HAND TOOLS</v>
          </cell>
          <cell r="B703">
            <v>684</v>
          </cell>
          <cell r="C703">
            <v>697</v>
          </cell>
          <cell r="D703">
            <v>638</v>
          </cell>
          <cell r="E703">
            <v>780</v>
          </cell>
          <cell r="F703">
            <v>700</v>
          </cell>
        </row>
        <row r="704">
          <cell r="A704" t="str">
            <v>043500  MEDICAL-CHEMICAL SUPPLIES</v>
          </cell>
          <cell r="B704">
            <v>73</v>
          </cell>
          <cell r="C704">
            <v>50</v>
          </cell>
          <cell r="D704">
            <v>0</v>
          </cell>
          <cell r="E704">
            <v>50</v>
          </cell>
          <cell r="F704">
            <v>50</v>
          </cell>
        </row>
        <row r="705">
          <cell r="A705" t="str">
            <v>043501  INDUSTRIAL CHEMICAL-SUPLS</v>
          </cell>
          <cell r="B705">
            <v>1587</v>
          </cell>
          <cell r="C705">
            <v>1700</v>
          </cell>
          <cell r="D705">
            <v>744</v>
          </cell>
          <cell r="E705">
            <v>1600</v>
          </cell>
          <cell r="F705">
            <v>1600</v>
          </cell>
        </row>
        <row r="706">
          <cell r="A706" t="str">
            <v>049500  MTLS-SUPPLIES NOT LISTED</v>
          </cell>
          <cell r="B706">
            <v>0</v>
          </cell>
          <cell r="C706">
            <v>0</v>
          </cell>
          <cell r="D706">
            <v>0</v>
          </cell>
          <cell r="E706">
            <v>5000</v>
          </cell>
          <cell r="F706">
            <v>0</v>
          </cell>
        </row>
        <row r="707">
          <cell r="A707" t="str">
            <v>061700  GARAGE &amp; SHOP EQ</v>
          </cell>
          <cell r="B707">
            <v>3811</v>
          </cell>
          <cell r="C707">
            <v>530</v>
          </cell>
          <cell r="D707">
            <v>212</v>
          </cell>
          <cell r="E707">
            <v>5300</v>
          </cell>
          <cell r="F707">
            <v>1300</v>
          </cell>
        </row>
        <row r="708">
          <cell r="A708" t="str">
            <v>062000  COMMUNICATION EQUIPMENT</v>
          </cell>
          <cell r="B708">
            <v>0</v>
          </cell>
          <cell r="C708">
            <v>620</v>
          </cell>
          <cell r="D708">
            <v>0</v>
          </cell>
          <cell r="E708">
            <v>1500</v>
          </cell>
          <cell r="F708">
            <v>0</v>
          </cell>
        </row>
        <row r="709">
          <cell r="A709" t="str">
            <v>062500  PUBLIC SAFETY EQ</v>
          </cell>
          <cell r="B709">
            <v>1144</v>
          </cell>
          <cell r="C709">
            <v>1200</v>
          </cell>
          <cell r="D709">
            <v>810</v>
          </cell>
          <cell r="E709">
            <v>1200</v>
          </cell>
          <cell r="F709">
            <v>1200</v>
          </cell>
        </row>
        <row r="710">
          <cell r="A710" t="str">
            <v>069500  EQUIPMENT NOT CLASSIFIED</v>
          </cell>
          <cell r="B710">
            <v>18830</v>
          </cell>
          <cell r="C710">
            <v>0</v>
          </cell>
          <cell r="D710">
            <v>0</v>
          </cell>
          <cell r="E710">
            <v>5000</v>
          </cell>
          <cell r="F710">
            <v>0</v>
          </cell>
        </row>
        <row r="712">
          <cell r="A712" t="str">
            <v xml:space="preserve">     SUBTOTAL</v>
          </cell>
          <cell r="B712">
            <v>834242</v>
          </cell>
          <cell r="C712">
            <v>777303</v>
          </cell>
          <cell r="D712">
            <v>454823</v>
          </cell>
          <cell r="E712">
            <v>803088</v>
          </cell>
          <cell r="F712">
            <v>702173</v>
          </cell>
        </row>
        <row r="714">
          <cell r="A714" t="str">
            <v>03-126  RECYCLING/SOLID WASTE</v>
          </cell>
          <cell r="B714" t="str">
            <v xml:space="preserve">           </v>
          </cell>
          <cell r="C714" t="str">
            <v xml:space="preserve">            </v>
          </cell>
          <cell r="E714" t="str">
            <v xml:space="preserve">            </v>
          </cell>
          <cell r="F714" t="str">
            <v xml:space="preserve">            </v>
          </cell>
        </row>
        <row r="715">
          <cell r="A715" t="str">
            <v>010100  REGULAR SALARIES</v>
          </cell>
          <cell r="B715">
            <v>49300</v>
          </cell>
          <cell r="C715">
            <v>7637</v>
          </cell>
          <cell r="D715">
            <v>7636</v>
          </cell>
          <cell r="E715">
            <v>0</v>
          </cell>
          <cell r="F715">
            <v>0</v>
          </cell>
        </row>
        <row r="716">
          <cell r="A716" t="str">
            <v>010500  OVERTIME SERVICES</v>
          </cell>
          <cell r="B716">
            <v>61568</v>
          </cell>
          <cell r="C716">
            <v>12153</v>
          </cell>
          <cell r="D716">
            <v>12153</v>
          </cell>
          <cell r="E716">
            <v>0</v>
          </cell>
          <cell r="F716">
            <v>0</v>
          </cell>
        </row>
        <row r="717">
          <cell r="A717" t="str">
            <v>011001  PART TIME SERVICES</v>
          </cell>
          <cell r="B717">
            <v>51073</v>
          </cell>
          <cell r="C717">
            <v>5575</v>
          </cell>
          <cell r="D717">
            <v>5574</v>
          </cell>
          <cell r="E717">
            <v>0</v>
          </cell>
          <cell r="F717">
            <v>0</v>
          </cell>
        </row>
        <row r="718">
          <cell r="A718" t="str">
            <v>020100  PROFESSIONAL SER-FEES</v>
          </cell>
          <cell r="B718">
            <v>259858</v>
          </cell>
          <cell r="C718">
            <v>225938</v>
          </cell>
          <cell r="D718">
            <v>16218</v>
          </cell>
          <cell r="E718">
            <v>491372</v>
          </cell>
          <cell r="F718">
            <v>121572</v>
          </cell>
        </row>
        <row r="719">
          <cell r="A719" t="str">
            <v>020501  POSTAGE</v>
          </cell>
          <cell r="B719">
            <v>6</v>
          </cell>
          <cell r="C719">
            <v>0</v>
          </cell>
          <cell r="D719">
            <v>0</v>
          </cell>
          <cell r="E719">
            <v>50</v>
          </cell>
          <cell r="F719">
            <v>25</v>
          </cell>
        </row>
        <row r="720">
          <cell r="A720" t="str">
            <v>021001  TRAINING COURSES</v>
          </cell>
          <cell r="B720">
            <v>0</v>
          </cell>
          <cell r="C720">
            <v>1000</v>
          </cell>
          <cell r="D720">
            <v>0</v>
          </cell>
          <cell r="E720">
            <v>2500</v>
          </cell>
          <cell r="F720">
            <v>0</v>
          </cell>
        </row>
        <row r="721">
          <cell r="A721" t="str">
            <v>022000  PRINTING &amp; BINDING</v>
          </cell>
          <cell r="B721">
            <v>789</v>
          </cell>
          <cell r="C721">
            <v>1150</v>
          </cell>
          <cell r="D721">
            <v>1102</v>
          </cell>
          <cell r="E721">
            <v>300</v>
          </cell>
          <cell r="F721">
            <v>200</v>
          </cell>
        </row>
        <row r="722">
          <cell r="A722" t="str">
            <v>022500  LEGAL &amp; PUBLIC NOTICES</v>
          </cell>
          <cell r="B722">
            <v>4585</v>
          </cell>
          <cell r="C722">
            <v>3500</v>
          </cell>
          <cell r="D722">
            <v>110</v>
          </cell>
          <cell r="E722">
            <v>3500</v>
          </cell>
          <cell r="F722">
            <v>1500</v>
          </cell>
        </row>
        <row r="723">
          <cell r="A723" t="str">
            <v>023000  UTILITY SERVICE</v>
          </cell>
          <cell r="B723">
            <v>0</v>
          </cell>
          <cell r="C723">
            <v>47000</v>
          </cell>
          <cell r="D723">
            <v>12034</v>
          </cell>
          <cell r="E723">
            <v>25000</v>
          </cell>
          <cell r="F723">
            <v>25000</v>
          </cell>
        </row>
        <row r="724">
          <cell r="A724" t="str">
            <v>023500  CLEANING SERVICES</v>
          </cell>
          <cell r="B724">
            <v>718</v>
          </cell>
          <cell r="C724">
            <v>0</v>
          </cell>
          <cell r="D724">
            <v>0</v>
          </cell>
          <cell r="E724">
            <v>0</v>
          </cell>
          <cell r="F724">
            <v>0</v>
          </cell>
        </row>
        <row r="725">
          <cell r="A725" t="str">
            <v>029500  OUTSIDE SERVICES</v>
          </cell>
          <cell r="B725">
            <v>55254</v>
          </cell>
          <cell r="C725">
            <v>98919</v>
          </cell>
          <cell r="D725">
            <v>44751</v>
          </cell>
          <cell r="E725">
            <v>209910</v>
          </cell>
          <cell r="F725">
            <v>124410</v>
          </cell>
        </row>
        <row r="726">
          <cell r="A726" t="str">
            <v>031000  MAINTAIN BLDGS-STRUCTURES</v>
          </cell>
          <cell r="B726">
            <v>73</v>
          </cell>
          <cell r="C726">
            <v>0</v>
          </cell>
          <cell r="D726">
            <v>0</v>
          </cell>
          <cell r="E726">
            <v>0</v>
          </cell>
          <cell r="F726">
            <v>0</v>
          </cell>
        </row>
        <row r="727">
          <cell r="A727" t="str">
            <v>035400  MAINTAIN OFFICE EQ-FRNTUR</v>
          </cell>
          <cell r="B727">
            <v>454</v>
          </cell>
          <cell r="C727">
            <v>0</v>
          </cell>
          <cell r="D727">
            <v>0</v>
          </cell>
          <cell r="E727">
            <v>0</v>
          </cell>
          <cell r="F727">
            <v>0</v>
          </cell>
        </row>
        <row r="728">
          <cell r="A728" t="str">
            <v>039500  MAINTENANCE NOT LISTED</v>
          </cell>
          <cell r="B728">
            <v>0</v>
          </cell>
          <cell r="C728">
            <v>2000</v>
          </cell>
          <cell r="D728">
            <v>168</v>
          </cell>
          <cell r="E728">
            <v>10000</v>
          </cell>
          <cell r="F728">
            <v>5000</v>
          </cell>
        </row>
        <row r="729">
          <cell r="A729" t="str">
            <v>040100  OFFICE SUPPLIES</v>
          </cell>
          <cell r="B729">
            <v>241</v>
          </cell>
          <cell r="C729">
            <v>200</v>
          </cell>
          <cell r="D729">
            <v>0</v>
          </cell>
          <cell r="E729">
            <v>0</v>
          </cell>
          <cell r="F729">
            <v>0</v>
          </cell>
        </row>
        <row r="730">
          <cell r="A730" t="str">
            <v>040500  CUSTODIAL SUPPLIES</v>
          </cell>
          <cell r="B730">
            <v>18</v>
          </cell>
          <cell r="C730">
            <v>0</v>
          </cell>
          <cell r="D730">
            <v>0</v>
          </cell>
          <cell r="E730">
            <v>0</v>
          </cell>
          <cell r="F730">
            <v>0</v>
          </cell>
        </row>
        <row r="731">
          <cell r="A731" t="str">
            <v>042500  MOTOR FUEL</v>
          </cell>
          <cell r="B731">
            <v>139</v>
          </cell>
          <cell r="C731">
            <v>0</v>
          </cell>
          <cell r="D731">
            <v>0</v>
          </cell>
          <cell r="E731">
            <v>0</v>
          </cell>
          <cell r="F731">
            <v>0</v>
          </cell>
        </row>
        <row r="732">
          <cell r="A732" t="str">
            <v>043500  MEDICAL-CHEMICAL SUPPLIES</v>
          </cell>
          <cell r="B732">
            <v>52</v>
          </cell>
          <cell r="C732">
            <v>0</v>
          </cell>
          <cell r="D732">
            <v>0</v>
          </cell>
          <cell r="E732">
            <v>0</v>
          </cell>
          <cell r="F732">
            <v>0</v>
          </cell>
        </row>
        <row r="733">
          <cell r="A733" t="str">
            <v>043501  INDUSTRIAL CHEMICAL SUPPLIES</v>
          </cell>
          <cell r="B733">
            <v>31</v>
          </cell>
          <cell r="C733">
            <v>130693</v>
          </cell>
          <cell r="D733">
            <v>35517</v>
          </cell>
          <cell r="E733">
            <v>100000</v>
          </cell>
          <cell r="F733">
            <v>100000</v>
          </cell>
        </row>
        <row r="734">
          <cell r="A734" t="str">
            <v>049500  MTLS-SUPPLIES NOT LISTED</v>
          </cell>
          <cell r="B734">
            <v>0</v>
          </cell>
          <cell r="C734">
            <v>350</v>
          </cell>
          <cell r="D734">
            <v>177</v>
          </cell>
          <cell r="E734">
            <v>0</v>
          </cell>
          <cell r="F734">
            <v>0</v>
          </cell>
        </row>
        <row r="735">
          <cell r="A735" t="str">
            <v>062500  PUBLIC SAFETY EQ</v>
          </cell>
          <cell r="B735">
            <v>601</v>
          </cell>
          <cell r="C735">
            <v>0</v>
          </cell>
          <cell r="D735">
            <v>0</v>
          </cell>
          <cell r="E735">
            <v>0</v>
          </cell>
          <cell r="F735">
            <v>0</v>
          </cell>
        </row>
        <row r="736">
          <cell r="A736" t="str">
            <v>075000  LIEU OF TAXES-ASSESSMENTS</v>
          </cell>
          <cell r="B736">
            <v>6100</v>
          </cell>
          <cell r="C736">
            <v>4950</v>
          </cell>
          <cell r="D736">
            <v>4095</v>
          </cell>
          <cell r="E736">
            <v>3000</v>
          </cell>
          <cell r="F736">
            <v>3000</v>
          </cell>
        </row>
        <row r="738">
          <cell r="A738" t="str">
            <v xml:space="preserve">     SUBTOTAL</v>
          </cell>
          <cell r="B738">
            <v>490860</v>
          </cell>
          <cell r="C738">
            <v>541065</v>
          </cell>
          <cell r="D738">
            <v>139535</v>
          </cell>
          <cell r="E738">
            <v>845632</v>
          </cell>
          <cell r="F738">
            <v>380707</v>
          </cell>
        </row>
        <row r="740">
          <cell r="A740" t="str">
            <v>03-130  ENGINEERING DEPARTMENT</v>
          </cell>
          <cell r="B740" t="str">
            <v xml:space="preserve">           </v>
          </cell>
          <cell r="C740" t="str">
            <v xml:space="preserve">            </v>
          </cell>
          <cell r="E740" t="str">
            <v xml:space="preserve">            </v>
          </cell>
          <cell r="F740" t="str">
            <v xml:space="preserve">            </v>
          </cell>
        </row>
        <row r="741">
          <cell r="A741" t="str">
            <v>010100  REGULAR SALARIES</v>
          </cell>
          <cell r="B741">
            <v>532087</v>
          </cell>
          <cell r="C741">
            <v>584148</v>
          </cell>
          <cell r="D741">
            <v>387759</v>
          </cell>
          <cell r="E741">
            <v>683944</v>
          </cell>
          <cell r="F741">
            <v>691765</v>
          </cell>
        </row>
        <row r="742">
          <cell r="A742" t="str">
            <v>010500  OVERTIME SERVICES</v>
          </cell>
          <cell r="B742">
            <v>320</v>
          </cell>
          <cell r="C742">
            <v>4000</v>
          </cell>
          <cell r="D742">
            <v>2322</v>
          </cell>
          <cell r="E742">
            <v>7000</v>
          </cell>
          <cell r="F742">
            <v>2000</v>
          </cell>
        </row>
        <row r="743">
          <cell r="A743" t="str">
            <v>020100  PROFESSIONAL SER-FEES</v>
          </cell>
          <cell r="B743">
            <v>16050</v>
          </cell>
          <cell r="C743">
            <v>10000</v>
          </cell>
          <cell r="D743">
            <v>0</v>
          </cell>
          <cell r="E743">
            <v>10000</v>
          </cell>
          <cell r="F743">
            <v>10000</v>
          </cell>
        </row>
        <row r="744">
          <cell r="A744" t="str">
            <v>020300  COMMUNICATION SERVICES</v>
          </cell>
          <cell r="B744">
            <v>45</v>
          </cell>
          <cell r="C744">
            <v>57</v>
          </cell>
          <cell r="D744">
            <v>45</v>
          </cell>
          <cell r="E744">
            <v>65</v>
          </cell>
          <cell r="F744">
            <v>65</v>
          </cell>
        </row>
        <row r="745">
          <cell r="A745" t="str">
            <v>020501  POSTAGE</v>
          </cell>
          <cell r="B745">
            <v>703</v>
          </cell>
          <cell r="C745">
            <v>700</v>
          </cell>
          <cell r="D745">
            <v>332</v>
          </cell>
          <cell r="E745">
            <v>700</v>
          </cell>
          <cell r="F745">
            <v>700</v>
          </cell>
        </row>
        <row r="746">
          <cell r="A746" t="str">
            <v>021001  TRAINING COURSES</v>
          </cell>
          <cell r="B746">
            <v>1743</v>
          </cell>
          <cell r="C746">
            <v>2500</v>
          </cell>
          <cell r="D746">
            <v>20</v>
          </cell>
          <cell r="E746">
            <v>4500</v>
          </cell>
          <cell r="F746">
            <v>1500</v>
          </cell>
        </row>
        <row r="747">
          <cell r="A747" t="str">
            <v>021002  CONFERENCES</v>
          </cell>
          <cell r="B747">
            <v>19</v>
          </cell>
          <cell r="C747">
            <v>250</v>
          </cell>
          <cell r="D747">
            <v>0</v>
          </cell>
          <cell r="E747">
            <v>1250</v>
          </cell>
          <cell r="F747">
            <v>250</v>
          </cell>
        </row>
        <row r="748">
          <cell r="A748" t="str">
            <v>021500  SUBSCRIPTIONS-MEMBERSHIPS</v>
          </cell>
          <cell r="B748">
            <v>1062</v>
          </cell>
          <cell r="C748">
            <v>1175</v>
          </cell>
          <cell r="D748">
            <v>900</v>
          </cell>
          <cell r="E748">
            <v>2275</v>
          </cell>
          <cell r="F748">
            <v>1175</v>
          </cell>
        </row>
        <row r="749">
          <cell r="A749" t="str">
            <v>022000  PRINTING &amp; BINDING</v>
          </cell>
          <cell r="B749">
            <v>0</v>
          </cell>
          <cell r="C749">
            <v>150</v>
          </cell>
          <cell r="D749">
            <v>0</v>
          </cell>
          <cell r="E749">
            <v>150</v>
          </cell>
          <cell r="F749">
            <v>75</v>
          </cell>
        </row>
        <row r="750">
          <cell r="A750" t="str">
            <v>022500  LEGAL &amp; PUBLIC NOTICES</v>
          </cell>
          <cell r="B750">
            <v>1589</v>
          </cell>
          <cell r="C750">
            <v>150</v>
          </cell>
          <cell r="D750">
            <v>0</v>
          </cell>
          <cell r="E750">
            <v>150</v>
          </cell>
          <cell r="F750">
            <v>150</v>
          </cell>
        </row>
        <row r="751">
          <cell r="A751" t="str">
            <v>024000  OFFICE SERVICES</v>
          </cell>
          <cell r="B751">
            <v>395</v>
          </cell>
          <cell r="C751">
            <v>400</v>
          </cell>
          <cell r="D751">
            <v>236</v>
          </cell>
          <cell r="E751">
            <v>400</v>
          </cell>
          <cell r="F751">
            <v>400</v>
          </cell>
        </row>
        <row r="752">
          <cell r="A752" t="str">
            <v>029500  OUTSIDE SERVICES</v>
          </cell>
          <cell r="B752">
            <v>360</v>
          </cell>
          <cell r="C752">
            <v>0</v>
          </cell>
          <cell r="D752">
            <v>0</v>
          </cell>
          <cell r="E752">
            <v>0</v>
          </cell>
          <cell r="F752">
            <v>0</v>
          </cell>
        </row>
        <row r="753">
          <cell r="A753" t="str">
            <v>035400  MAINTAIN OFFICE EQ-FRNTUR</v>
          </cell>
          <cell r="B753">
            <v>1392</v>
          </cell>
          <cell r="C753">
            <v>3000</v>
          </cell>
          <cell r="D753">
            <v>1074</v>
          </cell>
          <cell r="E753">
            <v>2500</v>
          </cell>
          <cell r="F753">
            <v>1800</v>
          </cell>
        </row>
        <row r="754">
          <cell r="A754" t="str">
            <v>035500  MAINTAIN TOOLS-INSTRUMENT</v>
          </cell>
          <cell r="B754">
            <v>130</v>
          </cell>
          <cell r="C754">
            <v>300</v>
          </cell>
          <cell r="D754">
            <v>224</v>
          </cell>
          <cell r="E754">
            <v>300</v>
          </cell>
          <cell r="F754">
            <v>300</v>
          </cell>
        </row>
        <row r="755">
          <cell r="A755" t="str">
            <v>037000  MAINT HIGHWAYS-CURBS-WALKS</v>
          </cell>
          <cell r="B755">
            <v>158885</v>
          </cell>
          <cell r="C755">
            <v>139000</v>
          </cell>
          <cell r="D755">
            <v>48808</v>
          </cell>
          <cell r="E755">
            <v>175000</v>
          </cell>
          <cell r="F755">
            <v>145000</v>
          </cell>
        </row>
        <row r="756">
          <cell r="A756" t="str">
            <v>040100  OFFICE SUPPLIES</v>
          </cell>
          <cell r="B756">
            <v>5952</v>
          </cell>
          <cell r="C756">
            <v>4000</v>
          </cell>
          <cell r="D756">
            <v>1231</v>
          </cell>
          <cell r="E756">
            <v>4000</v>
          </cell>
          <cell r="F756">
            <v>4000</v>
          </cell>
        </row>
        <row r="757">
          <cell r="A757" t="str">
            <v>043000  MINOR SUPPLIES-HAND TOOLS</v>
          </cell>
          <cell r="B757">
            <v>116</v>
          </cell>
          <cell r="C757">
            <v>225</v>
          </cell>
          <cell r="D757">
            <v>0</v>
          </cell>
          <cell r="E757">
            <v>225</v>
          </cell>
          <cell r="F757">
            <v>225</v>
          </cell>
        </row>
        <row r="758">
          <cell r="A758" t="str">
            <v>060500  OFFICE EQUIPMENT</v>
          </cell>
          <cell r="B758">
            <v>1181</v>
          </cell>
          <cell r="C758">
            <v>0</v>
          </cell>
          <cell r="D758">
            <v>0</v>
          </cell>
          <cell r="E758">
            <v>9000</v>
          </cell>
          <cell r="F758">
            <v>4500</v>
          </cell>
        </row>
        <row r="759">
          <cell r="A759" t="str">
            <v>062500  PUBLIC SAFETY EQUIPMENT</v>
          </cell>
          <cell r="B759">
            <v>208</v>
          </cell>
          <cell r="C759">
            <v>0</v>
          </cell>
          <cell r="D759">
            <v>0</v>
          </cell>
          <cell r="E759">
            <v>0</v>
          </cell>
          <cell r="F759">
            <v>0</v>
          </cell>
        </row>
        <row r="760">
          <cell r="A760" t="str">
            <v>069500  EQUIPMENT NOT CLASSIFIED</v>
          </cell>
          <cell r="B760">
            <v>2716</v>
          </cell>
          <cell r="C760">
            <v>500</v>
          </cell>
          <cell r="D760">
            <v>368</v>
          </cell>
          <cell r="E760">
            <v>750</v>
          </cell>
          <cell r="F760">
            <v>700</v>
          </cell>
        </row>
        <row r="762">
          <cell r="A762" t="str">
            <v xml:space="preserve">     SUBTOTAL</v>
          </cell>
          <cell r="B762">
            <v>724953</v>
          </cell>
          <cell r="C762">
            <v>750555</v>
          </cell>
          <cell r="D762">
            <v>443319</v>
          </cell>
          <cell r="E762">
            <v>902209</v>
          </cell>
          <cell r="F762">
            <v>864605</v>
          </cell>
        </row>
        <row r="764">
          <cell r="A764" t="str">
            <v>TOTAL BY DEPARTMENT</v>
          </cell>
          <cell r="B764">
            <v>4918311</v>
          </cell>
          <cell r="C764">
            <v>5363704</v>
          </cell>
          <cell r="D764">
            <v>3050472</v>
          </cell>
          <cell r="E764">
            <v>6083026</v>
          </cell>
          <cell r="F764">
            <v>5274555</v>
          </cell>
        </row>
        <row r="767">
          <cell r="A767" t="str">
            <v>04-101  HEALTH &amp; HOUSING DEPT</v>
          </cell>
          <cell r="B767" t="str">
            <v xml:space="preserve">           </v>
          </cell>
          <cell r="C767" t="str">
            <v xml:space="preserve">            </v>
          </cell>
          <cell r="E767" t="str">
            <v xml:space="preserve">            </v>
          </cell>
          <cell r="F767" t="str">
            <v xml:space="preserve">            </v>
          </cell>
        </row>
        <row r="768">
          <cell r="A768" t="str">
            <v>010100  REGULAR SALARIES</v>
          </cell>
          <cell r="B768">
            <v>601179</v>
          </cell>
          <cell r="C768">
            <v>615037</v>
          </cell>
          <cell r="D768">
            <v>390001</v>
          </cell>
          <cell r="E768">
            <v>668052</v>
          </cell>
          <cell r="F768">
            <v>676270</v>
          </cell>
        </row>
        <row r="769">
          <cell r="A769" t="str">
            <v>010500  OVERTIME SERVICES</v>
          </cell>
          <cell r="B769">
            <v>1894</v>
          </cell>
          <cell r="C769">
            <v>2500</v>
          </cell>
          <cell r="D769">
            <v>1167</v>
          </cell>
          <cell r="E769">
            <v>2500</v>
          </cell>
          <cell r="F769">
            <v>2500</v>
          </cell>
        </row>
        <row r="770">
          <cell r="A770" t="str">
            <v>011001  PART TIME SERVICES</v>
          </cell>
          <cell r="B770">
            <v>34277</v>
          </cell>
          <cell r="C770">
            <v>40040</v>
          </cell>
          <cell r="D770">
            <v>21134</v>
          </cell>
          <cell r="E770">
            <v>41546</v>
          </cell>
          <cell r="F770">
            <v>42251</v>
          </cell>
        </row>
        <row r="771">
          <cell r="A771" t="str">
            <v>020100  PROFESSIONAL SER-FEES</v>
          </cell>
          <cell r="B771">
            <v>20038</v>
          </cell>
          <cell r="C771">
            <v>30610</v>
          </cell>
          <cell r="D771">
            <v>20065</v>
          </cell>
          <cell r="E771">
            <v>27438</v>
          </cell>
          <cell r="F771">
            <v>27438</v>
          </cell>
        </row>
        <row r="772">
          <cell r="A772" t="str">
            <v>020300  COMMUNICATION SERVICES</v>
          </cell>
          <cell r="B772">
            <v>91</v>
          </cell>
          <cell r="C772">
            <v>191</v>
          </cell>
          <cell r="D772">
            <v>181</v>
          </cell>
          <cell r="E772">
            <v>550</v>
          </cell>
          <cell r="F772">
            <v>182</v>
          </cell>
        </row>
        <row r="773">
          <cell r="A773" t="str">
            <v>020501  POSTAGE</v>
          </cell>
          <cell r="B773">
            <v>3121</v>
          </cell>
          <cell r="C773">
            <v>3200</v>
          </cell>
          <cell r="D773">
            <v>3158</v>
          </cell>
          <cell r="E773">
            <v>3300</v>
          </cell>
          <cell r="F773">
            <v>3200</v>
          </cell>
        </row>
        <row r="774">
          <cell r="A774" t="str">
            <v>021000  MILEAGE</v>
          </cell>
          <cell r="B774">
            <v>250</v>
          </cell>
          <cell r="C774">
            <v>300</v>
          </cell>
          <cell r="D774">
            <v>41</v>
          </cell>
          <cell r="E774">
            <v>300</v>
          </cell>
          <cell r="F774">
            <v>250</v>
          </cell>
        </row>
        <row r="775">
          <cell r="A775" t="str">
            <v>021001  TRAINING COURSES</v>
          </cell>
          <cell r="B775">
            <v>344</v>
          </cell>
          <cell r="C775">
            <v>500</v>
          </cell>
          <cell r="D775">
            <v>0</v>
          </cell>
          <cell r="E775">
            <v>800</v>
          </cell>
          <cell r="F775">
            <v>500</v>
          </cell>
        </row>
        <row r="776">
          <cell r="A776" t="str">
            <v>021002  CONFERENCES</v>
          </cell>
          <cell r="B776">
            <v>169</v>
          </cell>
          <cell r="C776">
            <v>150</v>
          </cell>
          <cell r="D776">
            <v>143</v>
          </cell>
          <cell r="E776">
            <v>150</v>
          </cell>
          <cell r="F776">
            <v>150</v>
          </cell>
        </row>
        <row r="777">
          <cell r="A777" t="str">
            <v>021500  SUBSCRIPTIONS-MEMBERSHIPS</v>
          </cell>
          <cell r="B777">
            <v>220</v>
          </cell>
          <cell r="C777">
            <v>250</v>
          </cell>
          <cell r="D777">
            <v>249</v>
          </cell>
          <cell r="E777">
            <v>250</v>
          </cell>
          <cell r="F777">
            <v>250</v>
          </cell>
        </row>
        <row r="778">
          <cell r="A778" t="str">
            <v>022000  PRINTING &amp; BINDING</v>
          </cell>
          <cell r="B778">
            <v>777</v>
          </cell>
          <cell r="C778">
            <v>900</v>
          </cell>
          <cell r="D778">
            <v>0</v>
          </cell>
          <cell r="E778">
            <v>400</v>
          </cell>
          <cell r="F778">
            <v>400</v>
          </cell>
        </row>
        <row r="779">
          <cell r="A779" t="str">
            <v>022500  LEGAL &amp; PUBLIC NOTICES</v>
          </cell>
          <cell r="B779">
            <v>100</v>
          </cell>
          <cell r="C779">
            <v>1210</v>
          </cell>
          <cell r="D779">
            <v>1064</v>
          </cell>
          <cell r="E779">
            <v>250</v>
          </cell>
          <cell r="F779">
            <v>150</v>
          </cell>
        </row>
        <row r="780">
          <cell r="A780" t="str">
            <v>023000  UTILITY SERVICE</v>
          </cell>
          <cell r="B780">
            <v>4591</v>
          </cell>
          <cell r="C780">
            <v>3525</v>
          </cell>
          <cell r="D780">
            <v>2808</v>
          </cell>
          <cell r="E780">
            <v>0</v>
          </cell>
          <cell r="F780">
            <v>0</v>
          </cell>
        </row>
        <row r="781">
          <cell r="A781" t="str">
            <v>024000  OFFICE SERVICES</v>
          </cell>
          <cell r="B781">
            <v>234</v>
          </cell>
          <cell r="C781">
            <v>160</v>
          </cell>
          <cell r="D781">
            <v>114</v>
          </cell>
          <cell r="E781">
            <v>180</v>
          </cell>
          <cell r="F781">
            <v>160</v>
          </cell>
        </row>
        <row r="782">
          <cell r="A782" t="str">
            <v>024500  RENTAL REAL ESTATE</v>
          </cell>
          <cell r="B782">
            <v>25988</v>
          </cell>
          <cell r="C782">
            <v>19503</v>
          </cell>
          <cell r="D782">
            <v>19491</v>
          </cell>
          <cell r="E782">
            <v>0</v>
          </cell>
          <cell r="F782">
            <v>0</v>
          </cell>
        </row>
        <row r="783">
          <cell r="A783" t="str">
            <v>024501  LEASED EQUIPMENT</v>
          </cell>
          <cell r="B783">
            <v>1197</v>
          </cell>
          <cell r="C783">
            <v>348</v>
          </cell>
          <cell r="D783">
            <v>238</v>
          </cell>
          <cell r="E783">
            <v>396</v>
          </cell>
          <cell r="F783">
            <v>396</v>
          </cell>
        </row>
        <row r="784">
          <cell r="A784" t="str">
            <v>029500  OUTSIDE SERVICES</v>
          </cell>
          <cell r="B784">
            <v>0</v>
          </cell>
          <cell r="C784">
            <v>12050</v>
          </cell>
          <cell r="D784">
            <v>745</v>
          </cell>
          <cell r="E784">
            <v>0</v>
          </cell>
          <cell r="F784">
            <v>0</v>
          </cell>
        </row>
        <row r="785">
          <cell r="A785" t="str">
            <v>035400  MAINTAIN OFFICE EQ-FRNTUR</v>
          </cell>
          <cell r="B785">
            <v>1619</v>
          </cell>
          <cell r="C785">
            <v>2150</v>
          </cell>
          <cell r="D785">
            <v>1853</v>
          </cell>
          <cell r="E785">
            <v>2420</v>
          </cell>
          <cell r="F785">
            <v>2150</v>
          </cell>
        </row>
        <row r="786">
          <cell r="A786" t="str">
            <v>035500  MAINTAIN TOOLS-INSTRUMENT</v>
          </cell>
          <cell r="B786">
            <v>3085</v>
          </cell>
          <cell r="C786">
            <v>3720</v>
          </cell>
          <cell r="D786">
            <v>1634</v>
          </cell>
          <cell r="E786">
            <v>9540</v>
          </cell>
          <cell r="F786">
            <v>9540</v>
          </cell>
        </row>
        <row r="787">
          <cell r="A787" t="str">
            <v>040100  OFFICE SUPPLIES</v>
          </cell>
          <cell r="B787">
            <v>2395</v>
          </cell>
          <cell r="C787">
            <v>1900</v>
          </cell>
          <cell r="D787">
            <v>989</v>
          </cell>
          <cell r="E787">
            <v>2400</v>
          </cell>
          <cell r="F787">
            <v>1900</v>
          </cell>
        </row>
        <row r="788">
          <cell r="A788" t="str">
            <v>040101  COM HEALTH SUPPLIES</v>
          </cell>
          <cell r="B788">
            <v>0</v>
          </cell>
          <cell r="C788">
            <v>150</v>
          </cell>
          <cell r="D788">
            <v>118</v>
          </cell>
          <cell r="E788">
            <v>200</v>
          </cell>
          <cell r="F788">
            <v>150</v>
          </cell>
        </row>
        <row r="789">
          <cell r="A789" t="str">
            <v>041000  CLOTHING-DRY GOODS-LINENS</v>
          </cell>
          <cell r="B789">
            <v>0</v>
          </cell>
          <cell r="C789">
            <v>300</v>
          </cell>
          <cell r="D789">
            <v>0</v>
          </cell>
          <cell r="E789">
            <v>300</v>
          </cell>
          <cell r="F789">
            <v>300</v>
          </cell>
        </row>
        <row r="790">
          <cell r="A790" t="str">
            <v>042000  HEATING FUEL</v>
          </cell>
          <cell r="B790">
            <v>2022</v>
          </cell>
          <cell r="C790">
            <v>2300</v>
          </cell>
          <cell r="D790">
            <v>1325</v>
          </cell>
          <cell r="E790">
            <v>0</v>
          </cell>
          <cell r="F790">
            <v>0</v>
          </cell>
        </row>
        <row r="791">
          <cell r="A791" t="str">
            <v>043000  MINOR SUPPLIES-HAND TOOLS</v>
          </cell>
          <cell r="B791">
            <v>378</v>
          </cell>
          <cell r="C791">
            <v>400</v>
          </cell>
          <cell r="D791">
            <v>390</v>
          </cell>
          <cell r="E791">
            <v>400</v>
          </cell>
          <cell r="F791">
            <v>400</v>
          </cell>
        </row>
        <row r="792">
          <cell r="A792" t="str">
            <v>043501  INDUSTRIAL CHEMICAL-SUPLS</v>
          </cell>
          <cell r="B792">
            <v>330</v>
          </cell>
          <cell r="C792">
            <v>400</v>
          </cell>
          <cell r="D792">
            <v>0</v>
          </cell>
          <cell r="E792">
            <v>400</v>
          </cell>
          <cell r="F792">
            <v>350</v>
          </cell>
        </row>
        <row r="793">
          <cell r="A793" t="str">
            <v>049500  MTLS-SUPPLIES NOT LISTED</v>
          </cell>
          <cell r="B793">
            <v>0</v>
          </cell>
          <cell r="C793">
            <v>0</v>
          </cell>
          <cell r="D793">
            <v>0</v>
          </cell>
          <cell r="E793">
            <v>300</v>
          </cell>
          <cell r="F793">
            <v>0</v>
          </cell>
        </row>
        <row r="794">
          <cell r="A794" t="str">
            <v>060500  OFFICE EQUIPMENT</v>
          </cell>
          <cell r="B794">
            <v>276</v>
          </cell>
          <cell r="C794">
            <v>0</v>
          </cell>
          <cell r="D794">
            <v>0</v>
          </cell>
          <cell r="E794">
            <v>0</v>
          </cell>
          <cell r="F794">
            <v>0</v>
          </cell>
        </row>
        <row r="795">
          <cell r="A795" t="str">
            <v>061201  BOOKS</v>
          </cell>
          <cell r="B795">
            <v>99</v>
          </cell>
          <cell r="C795">
            <v>100</v>
          </cell>
          <cell r="D795">
            <v>68</v>
          </cell>
          <cell r="E795">
            <v>150</v>
          </cell>
          <cell r="F795">
            <v>100</v>
          </cell>
        </row>
        <row r="796">
          <cell r="A796" t="str">
            <v>061300  LABORATORY EQUIPMENT</v>
          </cell>
          <cell r="B796">
            <v>136</v>
          </cell>
          <cell r="C796">
            <v>130</v>
          </cell>
          <cell r="D796">
            <v>0</v>
          </cell>
          <cell r="E796">
            <v>150</v>
          </cell>
          <cell r="F796">
            <v>130</v>
          </cell>
        </row>
        <row r="797">
          <cell r="A797" t="str">
            <v>069500  EQUIPMENT NOT CLASSIFIED</v>
          </cell>
          <cell r="B797">
            <v>0</v>
          </cell>
          <cell r="C797">
            <v>0</v>
          </cell>
          <cell r="D797">
            <v>0</v>
          </cell>
          <cell r="E797">
            <v>14000</v>
          </cell>
          <cell r="F797">
            <v>0</v>
          </cell>
        </row>
        <row r="799">
          <cell r="A799" t="str">
            <v xml:space="preserve">     SUBTOTAL</v>
          </cell>
          <cell r="B799">
            <v>704810</v>
          </cell>
          <cell r="C799">
            <v>742024</v>
          </cell>
          <cell r="D799">
            <v>466976</v>
          </cell>
          <cell r="E799">
            <v>776372</v>
          </cell>
          <cell r="F799">
            <v>769117</v>
          </cell>
        </row>
        <row r="801">
          <cell r="A801" t="str">
            <v>TOTAL BY DEPARTMENT</v>
          </cell>
          <cell r="B801">
            <v>704810</v>
          </cell>
          <cell r="C801">
            <v>742024</v>
          </cell>
          <cell r="D801">
            <v>466976</v>
          </cell>
          <cell r="E801">
            <v>776372</v>
          </cell>
          <cell r="F801">
            <v>769117</v>
          </cell>
        </row>
        <row r="804">
          <cell r="A804" t="str">
            <v>05-100  WELFARE DEPARTMENT</v>
          </cell>
          <cell r="B804" t="str">
            <v xml:space="preserve">           </v>
          </cell>
          <cell r="C804" t="str">
            <v xml:space="preserve">            </v>
          </cell>
          <cell r="E804" t="str">
            <v xml:space="preserve">            </v>
          </cell>
          <cell r="F804" t="str">
            <v xml:space="preserve">            </v>
          </cell>
        </row>
        <row r="805">
          <cell r="A805" t="str">
            <v>010100  REGULAR SALARIES</v>
          </cell>
          <cell r="B805">
            <v>226209</v>
          </cell>
          <cell r="C805">
            <v>250000</v>
          </cell>
          <cell r="D805">
            <v>150142</v>
          </cell>
          <cell r="E805">
            <v>260344</v>
          </cell>
          <cell r="F805">
            <v>262117</v>
          </cell>
        </row>
        <row r="806">
          <cell r="A806" t="str">
            <v>010500  OVERTIME SERVICES</v>
          </cell>
          <cell r="B806">
            <v>268</v>
          </cell>
          <cell r="C806">
            <v>300</v>
          </cell>
          <cell r="D806">
            <v>270</v>
          </cell>
          <cell r="E806">
            <v>500</v>
          </cell>
          <cell r="F806">
            <v>250</v>
          </cell>
        </row>
        <row r="807">
          <cell r="A807" t="str">
            <v>020501  POSTAGE</v>
          </cell>
          <cell r="B807">
            <v>829</v>
          </cell>
          <cell r="C807">
            <v>800</v>
          </cell>
          <cell r="D807">
            <v>607</v>
          </cell>
          <cell r="E807">
            <v>1000</v>
          </cell>
          <cell r="F807">
            <v>800</v>
          </cell>
        </row>
        <row r="808">
          <cell r="A808" t="str">
            <v>021000  MILEAGE</v>
          </cell>
          <cell r="B808">
            <v>143</v>
          </cell>
          <cell r="C808">
            <v>200</v>
          </cell>
          <cell r="D808">
            <v>118</v>
          </cell>
          <cell r="E808">
            <v>250</v>
          </cell>
          <cell r="F808">
            <v>150</v>
          </cell>
        </row>
        <row r="809">
          <cell r="A809" t="str">
            <v>021001  TRAINING</v>
          </cell>
          <cell r="B809">
            <v>500</v>
          </cell>
          <cell r="C809">
            <v>500</v>
          </cell>
          <cell r="D809">
            <v>129</v>
          </cell>
          <cell r="E809">
            <v>500</v>
          </cell>
          <cell r="F809">
            <v>500</v>
          </cell>
        </row>
        <row r="810">
          <cell r="A810" t="str">
            <v>021002  CONFERENCES</v>
          </cell>
          <cell r="B810">
            <v>34</v>
          </cell>
          <cell r="C810">
            <v>140</v>
          </cell>
          <cell r="D810">
            <v>10</v>
          </cell>
          <cell r="E810">
            <v>250</v>
          </cell>
          <cell r="F810">
            <v>250</v>
          </cell>
        </row>
        <row r="811">
          <cell r="A811" t="str">
            <v>021500  SUBSCRIPTIONS-MEMBERSHIPS</v>
          </cell>
          <cell r="B811">
            <v>98</v>
          </cell>
          <cell r="C811">
            <v>185</v>
          </cell>
          <cell r="D811">
            <v>184</v>
          </cell>
          <cell r="E811">
            <v>200</v>
          </cell>
          <cell r="F811">
            <v>185</v>
          </cell>
        </row>
        <row r="812">
          <cell r="A812" t="str">
            <v>022000  PRINTING &amp; BINDING</v>
          </cell>
          <cell r="B812">
            <v>0</v>
          </cell>
          <cell r="C812">
            <v>190</v>
          </cell>
          <cell r="D812">
            <v>0</v>
          </cell>
          <cell r="E812">
            <v>250</v>
          </cell>
          <cell r="F812">
            <v>250</v>
          </cell>
        </row>
        <row r="813">
          <cell r="A813" t="str">
            <v>022500  LEGAL &amp; PUBLIC NOTICES</v>
          </cell>
          <cell r="B813">
            <v>1500</v>
          </cell>
          <cell r="C813">
            <v>2000</v>
          </cell>
          <cell r="D813">
            <v>581</v>
          </cell>
          <cell r="E813">
            <v>2000</v>
          </cell>
          <cell r="F813">
            <v>2000</v>
          </cell>
        </row>
        <row r="814">
          <cell r="A814" t="str">
            <v>023000  UTILITY SERVICE</v>
          </cell>
          <cell r="B814">
            <v>1904</v>
          </cell>
          <cell r="C814">
            <v>1900</v>
          </cell>
          <cell r="D814">
            <v>1123</v>
          </cell>
          <cell r="E814">
            <v>1900</v>
          </cell>
          <cell r="F814">
            <v>500</v>
          </cell>
        </row>
        <row r="815">
          <cell r="A815" t="str">
            <v>024000  OFFICE SERVICES</v>
          </cell>
          <cell r="B815">
            <v>135</v>
          </cell>
          <cell r="C815">
            <v>208</v>
          </cell>
          <cell r="D815">
            <v>79</v>
          </cell>
          <cell r="E815">
            <v>210</v>
          </cell>
          <cell r="F815">
            <v>210</v>
          </cell>
        </row>
        <row r="816">
          <cell r="A816" t="str">
            <v>024500  RENTAL REAL ESTATE</v>
          </cell>
          <cell r="B816">
            <v>30165</v>
          </cell>
          <cell r="C816">
            <v>27600</v>
          </cell>
          <cell r="D816">
            <v>20700</v>
          </cell>
          <cell r="E816">
            <v>27600</v>
          </cell>
          <cell r="F816">
            <v>6900</v>
          </cell>
        </row>
        <row r="817">
          <cell r="A817" t="str">
            <v>029500  OUTSIDE SERVICES</v>
          </cell>
          <cell r="B817">
            <v>0</v>
          </cell>
          <cell r="C817">
            <v>60</v>
          </cell>
          <cell r="D817">
            <v>0</v>
          </cell>
          <cell r="E817">
            <v>0</v>
          </cell>
          <cell r="F817">
            <v>0</v>
          </cell>
        </row>
        <row r="818">
          <cell r="A818" t="str">
            <v>029503  EVICTIONS</v>
          </cell>
          <cell r="B818">
            <v>1040</v>
          </cell>
          <cell r="C818">
            <v>700</v>
          </cell>
          <cell r="D818">
            <v>-599</v>
          </cell>
          <cell r="E818">
            <v>300</v>
          </cell>
          <cell r="F818">
            <v>300</v>
          </cell>
        </row>
        <row r="819">
          <cell r="A819" t="str">
            <v>029504  RELOCATION</v>
          </cell>
          <cell r="B819">
            <v>0</v>
          </cell>
          <cell r="C819">
            <v>2000</v>
          </cell>
          <cell r="D819">
            <v>0</v>
          </cell>
          <cell r="E819">
            <v>2500</v>
          </cell>
          <cell r="F819">
            <v>2500</v>
          </cell>
        </row>
        <row r="820">
          <cell r="A820" t="str">
            <v>031000  MAINTAIN BLDGS-STRUCTURES</v>
          </cell>
          <cell r="B820">
            <v>190</v>
          </cell>
          <cell r="C820">
            <v>0</v>
          </cell>
          <cell r="D820">
            <v>0</v>
          </cell>
          <cell r="E820">
            <v>0</v>
          </cell>
          <cell r="F820">
            <v>0</v>
          </cell>
        </row>
        <row r="821">
          <cell r="A821" t="str">
            <v>035400  MAINTAIN OFFICE EQ-FRNTUR</v>
          </cell>
          <cell r="B821">
            <v>745</v>
          </cell>
          <cell r="C821">
            <v>750</v>
          </cell>
          <cell r="D821">
            <v>0</v>
          </cell>
          <cell r="E821">
            <v>900</v>
          </cell>
          <cell r="F821">
            <v>750</v>
          </cell>
        </row>
        <row r="822">
          <cell r="A822" t="str">
            <v>040100  OFFICE SUPPLIES</v>
          </cell>
          <cell r="B822">
            <v>2376</v>
          </cell>
          <cell r="C822">
            <v>799</v>
          </cell>
          <cell r="D822">
            <v>321</v>
          </cell>
          <cell r="E822">
            <v>800</v>
          </cell>
          <cell r="F822">
            <v>800</v>
          </cell>
        </row>
        <row r="823">
          <cell r="A823" t="str">
            <v>040103  EMERGENCY PRESCRIPTION FND</v>
          </cell>
          <cell r="B823">
            <v>1935</v>
          </cell>
          <cell r="C823">
            <v>3000</v>
          </cell>
          <cell r="D823">
            <v>2206</v>
          </cell>
          <cell r="E823">
            <v>3000</v>
          </cell>
          <cell r="F823">
            <v>3000</v>
          </cell>
        </row>
        <row r="824">
          <cell r="A824" t="str">
            <v>040104  EMERGENCY AID NETWORK</v>
          </cell>
          <cell r="B824">
            <v>2994</v>
          </cell>
          <cell r="C824">
            <v>4800</v>
          </cell>
          <cell r="D824">
            <v>4352</v>
          </cell>
          <cell r="E824">
            <v>10000</v>
          </cell>
          <cell r="F824">
            <v>7000</v>
          </cell>
        </row>
        <row r="825">
          <cell r="A825" t="str">
            <v>042000  HEATING FUEL</v>
          </cell>
          <cell r="B825">
            <v>1799</v>
          </cell>
          <cell r="C825">
            <v>1800</v>
          </cell>
          <cell r="D825">
            <v>724</v>
          </cell>
          <cell r="E825">
            <v>1800</v>
          </cell>
          <cell r="F825">
            <v>300</v>
          </cell>
        </row>
        <row r="826">
          <cell r="A826" t="str">
            <v>060500  OFFICE EQUIPMENT</v>
          </cell>
          <cell r="B826">
            <v>4841</v>
          </cell>
          <cell r="C826">
            <v>0</v>
          </cell>
          <cell r="D826">
            <v>0</v>
          </cell>
          <cell r="E826">
            <v>0</v>
          </cell>
          <cell r="F826">
            <v>0</v>
          </cell>
        </row>
        <row r="827">
          <cell r="A827" t="str">
            <v>069500  EQUIPMENT NOT CLASSIFIED</v>
          </cell>
          <cell r="B827">
            <v>2400</v>
          </cell>
          <cell r="C827">
            <v>0</v>
          </cell>
          <cell r="D827">
            <v>0</v>
          </cell>
          <cell r="E827">
            <v>250</v>
          </cell>
          <cell r="F827">
            <v>0</v>
          </cell>
        </row>
        <row r="829">
          <cell r="A829" t="str">
            <v xml:space="preserve">     SUBTOTAL</v>
          </cell>
          <cell r="B829">
            <v>280105</v>
          </cell>
          <cell r="C829">
            <v>297932</v>
          </cell>
          <cell r="D829">
            <v>180947</v>
          </cell>
          <cell r="E829">
            <v>314554</v>
          </cell>
          <cell r="F829">
            <v>288762</v>
          </cell>
        </row>
        <row r="831">
          <cell r="A831" t="str">
            <v>05-160  VETERANS ADVISORY CENTER</v>
          </cell>
          <cell r="B831" t="str">
            <v xml:space="preserve">           </v>
          </cell>
          <cell r="C831" t="str">
            <v xml:space="preserve">            </v>
          </cell>
          <cell r="E831" t="str">
            <v xml:space="preserve">            </v>
          </cell>
          <cell r="F831" t="str">
            <v xml:space="preserve">            </v>
          </cell>
        </row>
        <row r="832">
          <cell r="A832" t="str">
            <v>010100  REGULAR SALARIES</v>
          </cell>
          <cell r="B832">
            <v>44251</v>
          </cell>
          <cell r="C832">
            <v>45057</v>
          </cell>
          <cell r="D832">
            <v>29460</v>
          </cell>
          <cell r="E832">
            <v>45923</v>
          </cell>
          <cell r="F832">
            <v>47186</v>
          </cell>
        </row>
        <row r="833">
          <cell r="A833" t="str">
            <v>020501  POSTAGE</v>
          </cell>
          <cell r="B833">
            <v>556</v>
          </cell>
          <cell r="C833">
            <v>550</v>
          </cell>
          <cell r="D833">
            <v>339</v>
          </cell>
          <cell r="E833">
            <v>550</v>
          </cell>
          <cell r="F833">
            <v>550</v>
          </cell>
        </row>
        <row r="834">
          <cell r="A834" t="str">
            <v>021000  MILEAGE</v>
          </cell>
          <cell r="B834">
            <v>68</v>
          </cell>
          <cell r="C834">
            <v>200</v>
          </cell>
          <cell r="D834">
            <v>165</v>
          </cell>
          <cell r="E834">
            <v>100</v>
          </cell>
          <cell r="F834">
            <v>100</v>
          </cell>
        </row>
        <row r="835">
          <cell r="A835" t="str">
            <v>021001  TRAINING COURSES</v>
          </cell>
          <cell r="B835">
            <v>0</v>
          </cell>
          <cell r="C835">
            <v>500</v>
          </cell>
          <cell r="D835">
            <v>0</v>
          </cell>
          <cell r="E835">
            <v>500</v>
          </cell>
          <cell r="F835">
            <v>500</v>
          </cell>
        </row>
        <row r="836">
          <cell r="A836" t="str">
            <v>021002  CONFERENCES</v>
          </cell>
          <cell r="B836">
            <v>483</v>
          </cell>
          <cell r="C836">
            <v>400</v>
          </cell>
          <cell r="D836">
            <v>189</v>
          </cell>
          <cell r="E836">
            <v>500</v>
          </cell>
          <cell r="F836">
            <v>500</v>
          </cell>
        </row>
        <row r="837">
          <cell r="A837" t="str">
            <v>021500  SUBSCRIPTIONS-MEMBERSHIPS</v>
          </cell>
          <cell r="B837">
            <v>153</v>
          </cell>
          <cell r="C837">
            <v>300</v>
          </cell>
          <cell r="D837">
            <v>272</v>
          </cell>
          <cell r="E837">
            <v>300</v>
          </cell>
          <cell r="F837">
            <v>300</v>
          </cell>
        </row>
        <row r="838">
          <cell r="A838" t="str">
            <v>024000  OFFICE SERVICES</v>
          </cell>
          <cell r="B838">
            <v>89</v>
          </cell>
          <cell r="C838">
            <v>200</v>
          </cell>
          <cell r="D838">
            <v>56</v>
          </cell>
          <cell r="E838">
            <v>200</v>
          </cell>
          <cell r="F838">
            <v>200</v>
          </cell>
        </row>
        <row r="839">
          <cell r="A839" t="str">
            <v>035400  MAINTAIN OFFICE EQ-FRNTUR</v>
          </cell>
          <cell r="B839">
            <v>226</v>
          </cell>
          <cell r="C839">
            <v>250</v>
          </cell>
          <cell r="D839">
            <v>113</v>
          </cell>
          <cell r="E839">
            <v>250</v>
          </cell>
          <cell r="F839">
            <v>250</v>
          </cell>
        </row>
        <row r="840">
          <cell r="A840" t="str">
            <v>040100  OFFICE SUPPLIES</v>
          </cell>
          <cell r="B840">
            <v>692</v>
          </cell>
          <cell r="C840">
            <v>350</v>
          </cell>
          <cell r="D840">
            <v>91</v>
          </cell>
          <cell r="E840">
            <v>350</v>
          </cell>
          <cell r="F840">
            <v>350</v>
          </cell>
        </row>
        <row r="841">
          <cell r="A841" t="str">
            <v>060500  OFFICE EQUIPMENT</v>
          </cell>
          <cell r="B841">
            <v>0</v>
          </cell>
          <cell r="C841">
            <v>200</v>
          </cell>
          <cell r="D841">
            <v>0</v>
          </cell>
          <cell r="E841">
            <v>200</v>
          </cell>
          <cell r="F841">
            <v>0</v>
          </cell>
        </row>
        <row r="843">
          <cell r="A843" t="str">
            <v xml:space="preserve">     SUBTOTAL</v>
          </cell>
          <cell r="B843">
            <v>46518</v>
          </cell>
          <cell r="C843">
            <v>48007</v>
          </cell>
          <cell r="D843">
            <v>30685</v>
          </cell>
          <cell r="E843">
            <v>48873</v>
          </cell>
          <cell r="F843">
            <v>49936</v>
          </cell>
        </row>
        <row r="845">
          <cell r="A845" t="str">
            <v>05-167  COMMISSION ON AGING</v>
          </cell>
          <cell r="B845" t="str">
            <v xml:space="preserve">           </v>
          </cell>
          <cell r="C845" t="str">
            <v xml:space="preserve">            </v>
          </cell>
          <cell r="F845" t="str">
            <v xml:space="preserve">            </v>
          </cell>
        </row>
        <row r="846">
          <cell r="A846" t="str">
            <v>010100  REGULAR SALARIES</v>
          </cell>
          <cell r="B846">
            <v>125550</v>
          </cell>
          <cell r="C846">
            <v>135769</v>
          </cell>
          <cell r="D846">
            <v>87991</v>
          </cell>
          <cell r="E846">
            <v>140495</v>
          </cell>
          <cell r="F846">
            <v>142176</v>
          </cell>
        </row>
        <row r="847">
          <cell r="A847" t="str">
            <v>011001  PART TIME SERVICES</v>
          </cell>
          <cell r="B847">
            <v>43582</v>
          </cell>
          <cell r="C847">
            <v>45153</v>
          </cell>
          <cell r="D847">
            <v>31309</v>
          </cell>
          <cell r="E847">
            <v>70504</v>
          </cell>
          <cell r="F847">
            <v>47128</v>
          </cell>
        </row>
        <row r="848">
          <cell r="A848" t="str">
            <v>020100  PROFESSIONAL SER-FEES</v>
          </cell>
          <cell r="B848">
            <v>5675</v>
          </cell>
          <cell r="C848">
            <v>5180</v>
          </cell>
          <cell r="D848">
            <v>3020</v>
          </cell>
          <cell r="E848">
            <v>6520</v>
          </cell>
          <cell r="F848">
            <v>3500</v>
          </cell>
        </row>
        <row r="849">
          <cell r="A849" t="str">
            <v>020300  COMMUNICATION SERVICES</v>
          </cell>
          <cell r="B849">
            <v>60</v>
          </cell>
          <cell r="C849">
            <v>458</v>
          </cell>
          <cell r="D849">
            <v>359</v>
          </cell>
          <cell r="E849">
            <v>1500</v>
          </cell>
          <cell r="F849">
            <v>600</v>
          </cell>
        </row>
        <row r="850">
          <cell r="A850" t="str">
            <v>020501  POSTAGE</v>
          </cell>
          <cell r="B850">
            <v>4407</v>
          </cell>
          <cell r="C850">
            <v>4577</v>
          </cell>
          <cell r="D850">
            <v>3035</v>
          </cell>
          <cell r="E850">
            <v>5340</v>
          </cell>
          <cell r="F850">
            <v>4700</v>
          </cell>
        </row>
        <row r="851">
          <cell r="A851" t="str">
            <v>021000  MILEAGE</v>
          </cell>
          <cell r="B851">
            <v>1129</v>
          </cell>
          <cell r="C851">
            <v>1737</v>
          </cell>
          <cell r="D851">
            <v>563</v>
          </cell>
          <cell r="E851">
            <v>1950</v>
          </cell>
          <cell r="F851">
            <v>1950</v>
          </cell>
        </row>
        <row r="852">
          <cell r="A852" t="str">
            <v>021002  CONFERENCES</v>
          </cell>
          <cell r="B852">
            <v>698</v>
          </cell>
          <cell r="C852">
            <v>520</v>
          </cell>
          <cell r="D852">
            <v>212</v>
          </cell>
          <cell r="E852">
            <v>900</v>
          </cell>
          <cell r="F852">
            <v>520</v>
          </cell>
        </row>
        <row r="853">
          <cell r="A853" t="str">
            <v>021500  SUBSCRIPTIONS-MEMBERSHIPS</v>
          </cell>
          <cell r="B853">
            <v>185</v>
          </cell>
          <cell r="C853">
            <v>280</v>
          </cell>
          <cell r="D853">
            <v>100</v>
          </cell>
          <cell r="E853">
            <v>260</v>
          </cell>
          <cell r="F853">
            <v>260</v>
          </cell>
        </row>
        <row r="854">
          <cell r="A854" t="str">
            <v>022000  PRINTING &amp; BINDING</v>
          </cell>
          <cell r="B854">
            <v>3980</v>
          </cell>
          <cell r="C854">
            <v>3000</v>
          </cell>
          <cell r="D854">
            <v>2307</v>
          </cell>
          <cell r="E854">
            <v>3600</v>
          </cell>
          <cell r="F854">
            <v>2200</v>
          </cell>
        </row>
        <row r="855">
          <cell r="A855" t="str">
            <v>022500  LEGAL &amp; PUBLIC NOTICES</v>
          </cell>
          <cell r="B855">
            <v>0</v>
          </cell>
          <cell r="C855">
            <v>273</v>
          </cell>
          <cell r="D855">
            <v>168</v>
          </cell>
          <cell r="E855">
            <v>175</v>
          </cell>
          <cell r="F855">
            <v>175</v>
          </cell>
        </row>
        <row r="856">
          <cell r="A856" t="str">
            <v>024501  LEASED EQUIPMENT</v>
          </cell>
          <cell r="B856">
            <v>0</v>
          </cell>
          <cell r="C856">
            <v>0</v>
          </cell>
          <cell r="D856">
            <v>0</v>
          </cell>
          <cell r="E856">
            <v>1230</v>
          </cell>
          <cell r="F856">
            <v>1230</v>
          </cell>
        </row>
        <row r="857">
          <cell r="A857" t="str">
            <v>029500  OUTSIDE SERVICES</v>
          </cell>
          <cell r="B857">
            <v>455</v>
          </cell>
          <cell r="C857">
            <v>1684</v>
          </cell>
          <cell r="D857">
            <v>564</v>
          </cell>
          <cell r="E857">
            <v>408</v>
          </cell>
          <cell r="F857">
            <v>408</v>
          </cell>
        </row>
        <row r="858">
          <cell r="A858" t="str">
            <v>035400  MAINTAIN OFFICE EQ-FRNTUR</v>
          </cell>
          <cell r="B858">
            <v>632</v>
          </cell>
          <cell r="C858">
            <v>400</v>
          </cell>
          <cell r="D858">
            <v>318</v>
          </cell>
          <cell r="E858">
            <v>600</v>
          </cell>
          <cell r="F858">
            <v>600</v>
          </cell>
        </row>
        <row r="859">
          <cell r="A859" t="str">
            <v>040100  OFFICE SUPPLIES</v>
          </cell>
          <cell r="B859">
            <v>3070</v>
          </cell>
          <cell r="C859">
            <v>3173</v>
          </cell>
          <cell r="D859">
            <v>1156</v>
          </cell>
          <cell r="E859">
            <v>3000</v>
          </cell>
          <cell r="F859">
            <v>3000</v>
          </cell>
        </row>
        <row r="860">
          <cell r="A860" t="str">
            <v>060500  OFFICE EQUIPMENT</v>
          </cell>
          <cell r="B860">
            <v>2891</v>
          </cell>
          <cell r="C860">
            <v>0</v>
          </cell>
          <cell r="D860">
            <v>0</v>
          </cell>
          <cell r="E860">
            <v>1750</v>
          </cell>
          <cell r="F860">
            <v>0</v>
          </cell>
        </row>
        <row r="861">
          <cell r="A861" t="str">
            <v>062000  COMMUNICATION EQ</v>
          </cell>
          <cell r="B861">
            <v>140</v>
          </cell>
          <cell r="C861">
            <v>0</v>
          </cell>
          <cell r="D861">
            <v>0</v>
          </cell>
          <cell r="E861">
            <v>620</v>
          </cell>
          <cell r="F861">
            <v>0</v>
          </cell>
        </row>
        <row r="862">
          <cell r="A862" t="str">
            <v>069500  EQUIPMENT NOT CLASSIFIED</v>
          </cell>
          <cell r="B862">
            <v>396</v>
          </cell>
          <cell r="C862">
            <v>1187</v>
          </cell>
          <cell r="D862">
            <v>447</v>
          </cell>
          <cell r="E862">
            <v>0</v>
          </cell>
          <cell r="F862">
            <v>0</v>
          </cell>
        </row>
        <row r="864">
          <cell r="A864" t="str">
            <v xml:space="preserve">     SUBTOTAL</v>
          </cell>
          <cell r="B864">
            <v>192850</v>
          </cell>
          <cell r="C864">
            <v>203391</v>
          </cell>
          <cell r="D864">
            <v>131549</v>
          </cell>
          <cell r="E864">
            <v>238852</v>
          </cell>
          <cell r="F864">
            <v>208447</v>
          </cell>
        </row>
        <row r="866">
          <cell r="A866" t="str">
            <v>05-174  ELDERLY TRANSPORTATION</v>
          </cell>
          <cell r="B866" t="str">
            <v xml:space="preserve">           </v>
          </cell>
          <cell r="C866" t="str">
            <v xml:space="preserve">            </v>
          </cell>
          <cell r="E866" t="str">
            <v xml:space="preserve">            </v>
          </cell>
          <cell r="F866" t="str">
            <v xml:space="preserve">            </v>
          </cell>
        </row>
        <row r="867">
          <cell r="A867" t="str">
            <v>072800  CONTRIBUTIONS-GRANTS</v>
          </cell>
          <cell r="B867">
            <v>10000</v>
          </cell>
          <cell r="C867">
            <v>12000</v>
          </cell>
          <cell r="D867">
            <v>9000</v>
          </cell>
          <cell r="E867">
            <v>12000</v>
          </cell>
          <cell r="F867">
            <v>12000</v>
          </cell>
        </row>
        <row r="869">
          <cell r="A869" t="str">
            <v xml:space="preserve">     SUBTOTAL</v>
          </cell>
          <cell r="B869">
            <v>10000</v>
          </cell>
          <cell r="C869">
            <v>12000</v>
          </cell>
          <cell r="D869">
            <v>9000</v>
          </cell>
          <cell r="E869">
            <v>12000</v>
          </cell>
          <cell r="F869">
            <v>12000</v>
          </cell>
        </row>
        <row r="871">
          <cell r="A871" t="str">
            <v>TOTAL BY DEPARTMENT</v>
          </cell>
          <cell r="B871">
            <v>529473</v>
          </cell>
          <cell r="C871">
            <v>561330</v>
          </cell>
          <cell r="D871">
            <v>352181</v>
          </cell>
          <cell r="E871">
            <v>614279</v>
          </cell>
          <cell r="F871">
            <v>559145</v>
          </cell>
        </row>
        <row r="874">
          <cell r="A874" t="str">
            <v>06-000  SCHOOLS-REGULAR</v>
          </cell>
          <cell r="B874" t="str">
            <v xml:space="preserve">           </v>
          </cell>
          <cell r="C874" t="str">
            <v xml:space="preserve">            </v>
          </cell>
          <cell r="E874" t="str">
            <v xml:space="preserve">            </v>
          </cell>
          <cell r="F874" t="str">
            <v xml:space="preserve">            </v>
          </cell>
        </row>
        <row r="875">
          <cell r="A875" t="str">
            <v>072000  APPRO CITY DEPTS-CONTING</v>
          </cell>
          <cell r="B875">
            <v>66305886</v>
          </cell>
          <cell r="C875">
            <v>68811051</v>
          </cell>
          <cell r="D875">
            <v>38775762</v>
          </cell>
          <cell r="E875">
            <v>73313283</v>
          </cell>
          <cell r="F875">
            <v>70283468</v>
          </cell>
        </row>
        <row r="877">
          <cell r="A877" t="str">
            <v xml:space="preserve">     SUBTOTAL</v>
          </cell>
          <cell r="B877">
            <v>66305886</v>
          </cell>
          <cell r="C877">
            <v>68811051</v>
          </cell>
          <cell r="D877">
            <v>38775762</v>
          </cell>
          <cell r="E877">
            <v>73313283</v>
          </cell>
          <cell r="F877">
            <v>70283468</v>
          </cell>
        </row>
        <row r="879">
          <cell r="A879" t="str">
            <v>06-001  SCHOOLS-HEALTH &amp; WELFARE</v>
          </cell>
          <cell r="B879" t="str">
            <v xml:space="preserve">           </v>
          </cell>
          <cell r="C879" t="str">
            <v xml:space="preserve">            </v>
          </cell>
          <cell r="E879" t="str">
            <v xml:space="preserve">            </v>
          </cell>
          <cell r="F879" t="str">
            <v xml:space="preserve">            </v>
          </cell>
        </row>
        <row r="880">
          <cell r="A880" t="str">
            <v>072000  APPRO CITY DEPTS-CONTING</v>
          </cell>
          <cell r="B880">
            <v>198666</v>
          </cell>
          <cell r="C880">
            <v>229282</v>
          </cell>
          <cell r="D880">
            <v>0</v>
          </cell>
          <cell r="E880">
            <v>197743</v>
          </cell>
          <cell r="F880">
            <v>197743</v>
          </cell>
        </row>
        <row r="882">
          <cell r="A882" t="str">
            <v xml:space="preserve">     SUBTOTAL</v>
          </cell>
          <cell r="B882">
            <v>198666</v>
          </cell>
          <cell r="C882">
            <v>229282</v>
          </cell>
          <cell r="D882">
            <v>0</v>
          </cell>
          <cell r="E882">
            <v>197743</v>
          </cell>
          <cell r="F882">
            <v>197743</v>
          </cell>
        </row>
        <row r="884">
          <cell r="A884" t="str">
            <v>TOTAL BY DEPARTMENT</v>
          </cell>
          <cell r="B884">
            <v>66504552</v>
          </cell>
          <cell r="C884">
            <v>69040333</v>
          </cell>
          <cell r="D884">
            <v>38775762</v>
          </cell>
          <cell r="E884">
            <v>73511026</v>
          </cell>
          <cell r="F884">
            <v>70481211</v>
          </cell>
        </row>
        <row r="887">
          <cell r="A887" t="str">
            <v>07-101  DANBURY PUBLIC LIBRARY</v>
          </cell>
          <cell r="B887" t="str">
            <v xml:space="preserve">           </v>
          </cell>
          <cell r="C887" t="str">
            <v xml:space="preserve">            </v>
          </cell>
          <cell r="E887" t="str">
            <v xml:space="preserve">            </v>
          </cell>
        </row>
        <row r="888">
          <cell r="A888" t="str">
            <v>010100  REGULAR SALARIES</v>
          </cell>
          <cell r="B888">
            <v>878473</v>
          </cell>
          <cell r="C888">
            <v>1025610</v>
          </cell>
          <cell r="D888">
            <v>596094</v>
          </cell>
          <cell r="E888">
            <v>1143742</v>
          </cell>
          <cell r="F888">
            <v>1148771</v>
          </cell>
        </row>
        <row r="889">
          <cell r="A889" t="str">
            <v>011001  PART TIME SERVICES</v>
          </cell>
          <cell r="B889">
            <v>245638</v>
          </cell>
          <cell r="C889">
            <v>205678</v>
          </cell>
          <cell r="D889">
            <v>155299</v>
          </cell>
          <cell r="E889">
            <v>192522</v>
          </cell>
          <cell r="F889">
            <v>180099</v>
          </cell>
        </row>
        <row r="890">
          <cell r="A890" t="str">
            <v>020100  PROFESSIONAL SER-FEES</v>
          </cell>
          <cell r="B890">
            <v>29710</v>
          </cell>
          <cell r="C890">
            <v>31056</v>
          </cell>
          <cell r="D890">
            <v>19325</v>
          </cell>
          <cell r="E890">
            <v>30089</v>
          </cell>
          <cell r="F890">
            <v>30089</v>
          </cell>
        </row>
        <row r="891">
          <cell r="A891" t="str">
            <v>020500  SHIPPING CHARGES</v>
          </cell>
          <cell r="B891">
            <v>924</v>
          </cell>
          <cell r="C891">
            <v>900</v>
          </cell>
          <cell r="D891">
            <v>529</v>
          </cell>
          <cell r="E891">
            <v>1000</v>
          </cell>
          <cell r="F891">
            <v>900</v>
          </cell>
        </row>
        <row r="892">
          <cell r="A892" t="str">
            <v>020501  POSTAGE</v>
          </cell>
          <cell r="B892">
            <v>6194</v>
          </cell>
          <cell r="C892">
            <v>6551</v>
          </cell>
          <cell r="D892">
            <v>3209</v>
          </cell>
          <cell r="E892">
            <v>6663</v>
          </cell>
          <cell r="F892">
            <v>6663</v>
          </cell>
        </row>
        <row r="893">
          <cell r="A893" t="str">
            <v>021000  MILEAGE</v>
          </cell>
          <cell r="B893">
            <v>515</v>
          </cell>
          <cell r="C893">
            <v>480</v>
          </cell>
          <cell r="D893">
            <v>305</v>
          </cell>
          <cell r="E893">
            <v>500</v>
          </cell>
          <cell r="F893">
            <v>300</v>
          </cell>
        </row>
        <row r="894">
          <cell r="A894" t="str">
            <v>021001  TRAINING COURSES</v>
          </cell>
          <cell r="B894">
            <v>883</v>
          </cell>
          <cell r="C894">
            <v>1250</v>
          </cell>
          <cell r="D894">
            <v>1243</v>
          </cell>
          <cell r="E894">
            <v>500</v>
          </cell>
          <cell r="F894">
            <v>500</v>
          </cell>
        </row>
        <row r="895">
          <cell r="A895" t="str">
            <v>021002  CONFERENCES</v>
          </cell>
          <cell r="B895">
            <v>716</v>
          </cell>
          <cell r="C895">
            <v>800</v>
          </cell>
          <cell r="D895">
            <v>364</v>
          </cell>
          <cell r="E895">
            <v>1050</v>
          </cell>
          <cell r="F895">
            <v>1050</v>
          </cell>
        </row>
        <row r="896">
          <cell r="A896" t="str">
            <v>021500  SUBSCRIPTIONS-MEMBERSHIPS</v>
          </cell>
          <cell r="B896">
            <v>1095</v>
          </cell>
          <cell r="C896">
            <v>1084</v>
          </cell>
          <cell r="D896">
            <v>890</v>
          </cell>
          <cell r="E896">
            <v>1020</v>
          </cell>
          <cell r="F896">
            <v>1020</v>
          </cell>
        </row>
        <row r="897">
          <cell r="A897" t="str">
            <v>022000  PRINTING &amp; BINDING</v>
          </cell>
          <cell r="B897">
            <v>8089</v>
          </cell>
          <cell r="C897">
            <v>8190</v>
          </cell>
          <cell r="D897">
            <v>4705</v>
          </cell>
          <cell r="E897">
            <v>7990</v>
          </cell>
          <cell r="F897">
            <v>7990</v>
          </cell>
        </row>
        <row r="898">
          <cell r="A898" t="str">
            <v>022500  LEGAL &amp; PUBLIC NOTICES</v>
          </cell>
          <cell r="B898">
            <v>350</v>
          </cell>
          <cell r="C898">
            <v>1199</v>
          </cell>
          <cell r="D898">
            <v>535</v>
          </cell>
          <cell r="E898">
            <v>250</v>
          </cell>
          <cell r="F898">
            <v>35</v>
          </cell>
        </row>
        <row r="899">
          <cell r="A899" t="str">
            <v>024000  OFFICE SERVICES</v>
          </cell>
          <cell r="B899">
            <v>705</v>
          </cell>
          <cell r="C899">
            <v>880</v>
          </cell>
          <cell r="D899">
            <v>609</v>
          </cell>
          <cell r="E899">
            <v>890</v>
          </cell>
          <cell r="F899">
            <v>890</v>
          </cell>
        </row>
        <row r="900">
          <cell r="A900" t="str">
            <v>024501  LEASED EQUIPMENT</v>
          </cell>
          <cell r="B900">
            <v>480</v>
          </cell>
          <cell r="C900">
            <v>960</v>
          </cell>
          <cell r="D900">
            <v>480</v>
          </cell>
          <cell r="E900">
            <v>500</v>
          </cell>
          <cell r="F900">
            <v>500</v>
          </cell>
        </row>
        <row r="901">
          <cell r="A901" t="str">
            <v>029500  OUTSIDE SERVICES</v>
          </cell>
          <cell r="B901">
            <v>112243</v>
          </cell>
          <cell r="C901">
            <v>111382</v>
          </cell>
          <cell r="D901">
            <v>59039</v>
          </cell>
          <cell r="E901">
            <v>107589</v>
          </cell>
          <cell r="F901">
            <v>105044</v>
          </cell>
        </row>
        <row r="902">
          <cell r="A902" t="str">
            <v>035400  MAINTAIN OFFICE EQ-FRNTUR</v>
          </cell>
          <cell r="B902">
            <v>32991</v>
          </cell>
          <cell r="C902">
            <v>40578</v>
          </cell>
          <cell r="D902">
            <v>38267</v>
          </cell>
          <cell r="E902">
            <v>38852</v>
          </cell>
          <cell r="F902">
            <v>38852</v>
          </cell>
        </row>
        <row r="903">
          <cell r="A903" t="str">
            <v>040100  OFFICE SUPPLIES</v>
          </cell>
          <cell r="B903">
            <v>44556</v>
          </cell>
          <cell r="C903">
            <v>50344</v>
          </cell>
          <cell r="D903">
            <v>11511</v>
          </cell>
          <cell r="E903">
            <v>40878</v>
          </cell>
          <cell r="F903">
            <v>24878</v>
          </cell>
        </row>
        <row r="904">
          <cell r="A904" t="str">
            <v>060500  OFFICE EQUIPMENT</v>
          </cell>
          <cell r="B904">
            <v>23706</v>
          </cell>
          <cell r="C904">
            <v>1440</v>
          </cell>
          <cell r="D904">
            <v>1389</v>
          </cell>
          <cell r="E904">
            <v>38859</v>
          </cell>
          <cell r="F904">
            <v>0</v>
          </cell>
        </row>
        <row r="905">
          <cell r="A905" t="str">
            <v>061200  BOOKS-CHILDREN DEPT</v>
          </cell>
          <cell r="B905">
            <v>22755</v>
          </cell>
          <cell r="C905">
            <v>22710</v>
          </cell>
          <cell r="D905">
            <v>7480</v>
          </cell>
          <cell r="E905">
            <v>28125</v>
          </cell>
          <cell r="F905">
            <v>24500</v>
          </cell>
        </row>
        <row r="906">
          <cell r="A906" t="str">
            <v>061201  BOOKS</v>
          </cell>
          <cell r="B906">
            <v>80400</v>
          </cell>
          <cell r="C906">
            <v>150</v>
          </cell>
          <cell r="D906">
            <v>78</v>
          </cell>
          <cell r="E906">
            <v>0</v>
          </cell>
          <cell r="F906">
            <v>0</v>
          </cell>
        </row>
        <row r="907">
          <cell r="A907" t="str">
            <v>061202  MAGAZINES</v>
          </cell>
          <cell r="B907">
            <v>17415</v>
          </cell>
          <cell r="C907">
            <v>19020</v>
          </cell>
          <cell r="D907">
            <v>15964</v>
          </cell>
          <cell r="E907">
            <v>19835</v>
          </cell>
          <cell r="F907">
            <v>19835</v>
          </cell>
        </row>
        <row r="908">
          <cell r="A908" t="str">
            <v>061203  RECORDINGS</v>
          </cell>
          <cell r="B908">
            <v>3850</v>
          </cell>
          <cell r="C908">
            <v>3850</v>
          </cell>
          <cell r="D908">
            <v>3126</v>
          </cell>
          <cell r="E908">
            <v>3850</v>
          </cell>
          <cell r="F908">
            <v>3850</v>
          </cell>
        </row>
        <row r="909">
          <cell r="A909" t="str">
            <v>061204  FILMS</v>
          </cell>
          <cell r="B909">
            <v>7156</v>
          </cell>
          <cell r="C909">
            <v>7900</v>
          </cell>
          <cell r="D909">
            <v>3383</v>
          </cell>
          <cell r="E909">
            <v>9747</v>
          </cell>
          <cell r="F909">
            <v>9747</v>
          </cell>
        </row>
        <row r="910">
          <cell r="A910" t="str">
            <v>061205  MICRO FILMS</v>
          </cell>
          <cell r="B910">
            <v>2856</v>
          </cell>
          <cell r="C910">
            <v>3142</v>
          </cell>
          <cell r="D910">
            <v>3134</v>
          </cell>
          <cell r="E910">
            <v>3134</v>
          </cell>
          <cell r="F910">
            <v>3134</v>
          </cell>
        </row>
        <row r="911">
          <cell r="A911" t="str">
            <v>061207  AUDIOBOOKS</v>
          </cell>
          <cell r="B911">
            <v>10221</v>
          </cell>
          <cell r="C911">
            <v>10000</v>
          </cell>
          <cell r="D911">
            <v>6740</v>
          </cell>
          <cell r="E911">
            <v>12100</v>
          </cell>
          <cell r="F911">
            <v>10000</v>
          </cell>
        </row>
        <row r="912">
          <cell r="A912" t="str">
            <v>069500  EQUIPMENT NOT CLASSIFIED</v>
          </cell>
          <cell r="B912">
            <v>493</v>
          </cell>
          <cell r="C912">
            <v>250</v>
          </cell>
          <cell r="D912">
            <v>240</v>
          </cell>
          <cell r="E912">
            <v>0</v>
          </cell>
          <cell r="F912">
            <v>0</v>
          </cell>
        </row>
        <row r="914">
          <cell r="A914" t="str">
            <v xml:space="preserve">     SUBTOTAL</v>
          </cell>
          <cell r="B914">
            <v>1532414</v>
          </cell>
          <cell r="C914">
            <v>1555404</v>
          </cell>
          <cell r="D914">
            <v>933938</v>
          </cell>
          <cell r="E914">
            <v>1689685</v>
          </cell>
          <cell r="F914">
            <v>1618647</v>
          </cell>
        </row>
        <row r="916">
          <cell r="A916" t="str">
            <v>07-102  LONG RIDGE LIBRARY</v>
          </cell>
          <cell r="B916" t="str">
            <v xml:space="preserve">           </v>
          </cell>
          <cell r="C916" t="str">
            <v xml:space="preserve">            </v>
          </cell>
          <cell r="E916" t="str">
            <v xml:space="preserve">            </v>
          </cell>
        </row>
        <row r="917">
          <cell r="A917" t="str">
            <v>072800  CONTRIBUTIONS-GRANTS</v>
          </cell>
          <cell r="B917">
            <v>6250</v>
          </cell>
          <cell r="C917">
            <v>6250</v>
          </cell>
          <cell r="D917">
            <v>4688</v>
          </cell>
          <cell r="E917">
            <v>6250</v>
          </cell>
          <cell r="F917">
            <v>6250</v>
          </cell>
        </row>
        <row r="919">
          <cell r="A919" t="str">
            <v xml:space="preserve">     SUBTOTAL</v>
          </cell>
          <cell r="B919">
            <v>6250</v>
          </cell>
          <cell r="C919">
            <v>6250</v>
          </cell>
          <cell r="D919">
            <v>4688</v>
          </cell>
          <cell r="E919">
            <v>6250</v>
          </cell>
          <cell r="F919">
            <v>6250</v>
          </cell>
        </row>
        <row r="921">
          <cell r="A921" t="str">
            <v>TOTAL BY DEPARTMENT</v>
          </cell>
          <cell r="B921">
            <v>1538664</v>
          </cell>
          <cell r="C921">
            <v>1561654</v>
          </cell>
          <cell r="D921">
            <v>938626</v>
          </cell>
          <cell r="E921">
            <v>1695935</v>
          </cell>
          <cell r="F921">
            <v>1624897</v>
          </cell>
        </row>
        <row r="924">
          <cell r="A924" t="str">
            <v>08-130  PARKS  RECREATION &amp; FORESTRY</v>
          </cell>
          <cell r="B924" t="str">
            <v xml:space="preserve">           </v>
          </cell>
          <cell r="C924" t="str">
            <v xml:space="preserve">            </v>
          </cell>
          <cell r="E924" t="str">
            <v xml:space="preserve">            </v>
          </cell>
        </row>
        <row r="925">
          <cell r="A925" t="str">
            <v>010100  REGULAR SALARIES</v>
          </cell>
          <cell r="B925">
            <v>727118</v>
          </cell>
          <cell r="C925">
            <v>900639</v>
          </cell>
          <cell r="D925">
            <v>587612</v>
          </cell>
          <cell r="E925">
            <v>912981</v>
          </cell>
          <cell r="F925">
            <v>917389</v>
          </cell>
        </row>
        <row r="926">
          <cell r="A926" t="str">
            <v>010500  OVERTIME SERVICES</v>
          </cell>
          <cell r="B926">
            <v>56633</v>
          </cell>
          <cell r="C926">
            <v>63000</v>
          </cell>
          <cell r="D926">
            <v>39129</v>
          </cell>
          <cell r="E926">
            <v>65000</v>
          </cell>
          <cell r="F926">
            <v>60000</v>
          </cell>
        </row>
        <row r="927">
          <cell r="A927" t="str">
            <v>011001  PART TIME SERVICES</v>
          </cell>
          <cell r="B927">
            <v>223632</v>
          </cell>
          <cell r="C927">
            <v>243859</v>
          </cell>
          <cell r="D927">
            <v>164151</v>
          </cell>
          <cell r="E927">
            <v>260332</v>
          </cell>
          <cell r="F927">
            <v>260332</v>
          </cell>
        </row>
        <row r="928">
          <cell r="A928" t="str">
            <v>020100  PROFESSIONAL SER-FEES</v>
          </cell>
          <cell r="B928">
            <v>33675</v>
          </cell>
          <cell r="C928">
            <v>51646</v>
          </cell>
          <cell r="D928">
            <v>12150</v>
          </cell>
          <cell r="E928">
            <v>41900</v>
          </cell>
          <cell r="F928">
            <v>41900</v>
          </cell>
        </row>
        <row r="929">
          <cell r="A929" t="str">
            <v>020300  COMMUNICATION SERVICES</v>
          </cell>
          <cell r="B929">
            <v>536</v>
          </cell>
          <cell r="C929">
            <v>1801</v>
          </cell>
          <cell r="D929">
            <v>1110</v>
          </cell>
          <cell r="E929">
            <v>2100</v>
          </cell>
          <cell r="F929">
            <v>2032</v>
          </cell>
        </row>
        <row r="930">
          <cell r="A930" t="str">
            <v>020501  POSTAGE</v>
          </cell>
          <cell r="B930">
            <v>195</v>
          </cell>
          <cell r="C930">
            <v>450</v>
          </cell>
          <cell r="D930">
            <v>35</v>
          </cell>
          <cell r="E930">
            <v>200</v>
          </cell>
          <cell r="F930">
            <v>200</v>
          </cell>
        </row>
        <row r="931">
          <cell r="A931" t="str">
            <v>021000  MILEAGE</v>
          </cell>
          <cell r="B931">
            <v>866</v>
          </cell>
          <cell r="C931">
            <v>800</v>
          </cell>
          <cell r="D931">
            <v>605</v>
          </cell>
          <cell r="E931">
            <v>700</v>
          </cell>
          <cell r="F931">
            <v>700</v>
          </cell>
        </row>
        <row r="932">
          <cell r="A932" t="str">
            <v>021002  CONFERENCES</v>
          </cell>
          <cell r="B932">
            <v>1500</v>
          </cell>
          <cell r="C932">
            <v>1500</v>
          </cell>
          <cell r="D932">
            <v>1416</v>
          </cell>
          <cell r="E932">
            <v>0</v>
          </cell>
          <cell r="F932">
            <v>0</v>
          </cell>
        </row>
        <row r="933">
          <cell r="A933" t="str">
            <v>021004  STORM MEALS</v>
          </cell>
          <cell r="B933">
            <v>267</v>
          </cell>
          <cell r="C933">
            <v>600</v>
          </cell>
          <cell r="D933">
            <v>224</v>
          </cell>
          <cell r="E933">
            <v>600</v>
          </cell>
          <cell r="F933">
            <v>400</v>
          </cell>
        </row>
        <row r="934">
          <cell r="A934" t="str">
            <v>021500  SUBSCRIPTIONS-MEMBERSHIPS</v>
          </cell>
          <cell r="B934">
            <v>215</v>
          </cell>
          <cell r="C934">
            <v>260</v>
          </cell>
          <cell r="D934">
            <v>230</v>
          </cell>
          <cell r="E934">
            <v>260</v>
          </cell>
          <cell r="F934">
            <v>260</v>
          </cell>
        </row>
        <row r="935">
          <cell r="A935" t="str">
            <v>022000  PRINTING &amp; BINDING</v>
          </cell>
          <cell r="B935">
            <v>1501</v>
          </cell>
          <cell r="C935">
            <v>1602</v>
          </cell>
          <cell r="D935">
            <v>50</v>
          </cell>
          <cell r="E935">
            <v>1500</v>
          </cell>
          <cell r="F935">
            <v>1400</v>
          </cell>
        </row>
        <row r="936">
          <cell r="A936" t="str">
            <v>022500  LEGAL &amp; PUBLIC NOTICES</v>
          </cell>
          <cell r="B936">
            <v>600</v>
          </cell>
          <cell r="C936">
            <v>600</v>
          </cell>
          <cell r="D936">
            <v>600</v>
          </cell>
          <cell r="E936">
            <v>600</v>
          </cell>
          <cell r="F936">
            <v>600</v>
          </cell>
        </row>
        <row r="937">
          <cell r="A937" t="str">
            <v>023000  UTILITY SERVICE</v>
          </cell>
          <cell r="B937">
            <v>37591</v>
          </cell>
          <cell r="C937">
            <v>39500</v>
          </cell>
          <cell r="D937">
            <v>25382</v>
          </cell>
          <cell r="E937">
            <v>39500</v>
          </cell>
          <cell r="F937">
            <v>38000</v>
          </cell>
        </row>
        <row r="938">
          <cell r="A938" t="str">
            <v>023500  CLEANING SERVICES</v>
          </cell>
          <cell r="B938">
            <v>4728</v>
          </cell>
          <cell r="C938">
            <v>6939</v>
          </cell>
          <cell r="D938">
            <v>3584</v>
          </cell>
          <cell r="E938">
            <v>5000</v>
          </cell>
          <cell r="F938">
            <v>5000</v>
          </cell>
        </row>
        <row r="939">
          <cell r="A939" t="str">
            <v>024000  OFFICE SERVICES</v>
          </cell>
          <cell r="B939">
            <v>510</v>
          </cell>
          <cell r="C939">
            <v>600</v>
          </cell>
          <cell r="D939">
            <v>483</v>
          </cell>
          <cell r="E939">
            <v>600</v>
          </cell>
          <cell r="F939">
            <v>600</v>
          </cell>
        </row>
        <row r="940">
          <cell r="A940" t="str">
            <v>024500  RENTAL REAL ESTATE</v>
          </cell>
          <cell r="B940">
            <v>10</v>
          </cell>
          <cell r="C940">
            <v>10</v>
          </cell>
          <cell r="D940">
            <v>10</v>
          </cell>
          <cell r="E940">
            <v>10</v>
          </cell>
          <cell r="F940">
            <v>10</v>
          </cell>
        </row>
        <row r="941">
          <cell r="A941" t="str">
            <v>024501  LEASED EQUIPMENT</v>
          </cell>
          <cell r="B941">
            <v>12437</v>
          </cell>
          <cell r="C941">
            <v>13000</v>
          </cell>
          <cell r="D941">
            <v>7768</v>
          </cell>
          <cell r="E941">
            <v>12000</v>
          </cell>
          <cell r="F941">
            <v>12000</v>
          </cell>
        </row>
        <row r="942">
          <cell r="A942" t="str">
            <v>029500  OUTSIDE SERVICES</v>
          </cell>
          <cell r="B942">
            <v>3857</v>
          </cell>
          <cell r="C942">
            <v>16000</v>
          </cell>
          <cell r="D942">
            <v>7050</v>
          </cell>
          <cell r="E942">
            <v>31500</v>
          </cell>
          <cell r="F942">
            <v>55500</v>
          </cell>
        </row>
        <row r="943">
          <cell r="A943" t="str">
            <v>030100  MAINTAIN LAND-GROUNDS</v>
          </cell>
          <cell r="B943">
            <v>5400</v>
          </cell>
          <cell r="C943">
            <v>4750</v>
          </cell>
          <cell r="D943">
            <v>2549</v>
          </cell>
          <cell r="E943">
            <v>4750</v>
          </cell>
          <cell r="F943">
            <v>4750</v>
          </cell>
        </row>
        <row r="944">
          <cell r="A944" t="str">
            <v>031000  MAINTAIN BLDGS-STRUCTURES</v>
          </cell>
          <cell r="B944">
            <v>28210</v>
          </cell>
          <cell r="C944">
            <v>21850</v>
          </cell>
          <cell r="D944">
            <v>10340</v>
          </cell>
          <cell r="E944">
            <v>23000</v>
          </cell>
          <cell r="F944">
            <v>23000</v>
          </cell>
        </row>
        <row r="945">
          <cell r="A945" t="str">
            <v>034000  MAINTAIN MOORING DOCKS FL</v>
          </cell>
          <cell r="B945">
            <v>1062</v>
          </cell>
          <cell r="C945">
            <v>2000</v>
          </cell>
          <cell r="D945">
            <v>1270</v>
          </cell>
          <cell r="E945">
            <v>1000</v>
          </cell>
          <cell r="F945">
            <v>1000</v>
          </cell>
        </row>
        <row r="946">
          <cell r="A946" t="str">
            <v>035400  MAINTAIN OFFICE EQ-FRNTUR</v>
          </cell>
          <cell r="B946">
            <v>1566</v>
          </cell>
          <cell r="C946">
            <v>450</v>
          </cell>
          <cell r="D946">
            <v>450</v>
          </cell>
          <cell r="E946">
            <v>450</v>
          </cell>
          <cell r="F946">
            <v>300</v>
          </cell>
        </row>
        <row r="947">
          <cell r="A947" t="str">
            <v>035500  MAINTAIN TOOL-INSTRUMENT</v>
          </cell>
          <cell r="B947">
            <v>10987</v>
          </cell>
          <cell r="C947">
            <v>15000</v>
          </cell>
          <cell r="D947">
            <v>6433</v>
          </cell>
          <cell r="E947">
            <v>15000</v>
          </cell>
          <cell r="F947">
            <v>15000</v>
          </cell>
        </row>
        <row r="948">
          <cell r="A948" t="str">
            <v>040100  OFFICE SUPPLIES</v>
          </cell>
          <cell r="B948">
            <v>612</v>
          </cell>
          <cell r="C948">
            <v>550</v>
          </cell>
          <cell r="D948">
            <v>303</v>
          </cell>
          <cell r="E948">
            <v>550</v>
          </cell>
          <cell r="F948">
            <v>550</v>
          </cell>
        </row>
        <row r="949">
          <cell r="A949" t="str">
            <v>040500  CUSTODIAL SUPPLIES</v>
          </cell>
          <cell r="B949">
            <v>3944</v>
          </cell>
          <cell r="C949">
            <v>4000</v>
          </cell>
          <cell r="D949">
            <v>2042</v>
          </cell>
          <cell r="E949">
            <v>4000</v>
          </cell>
          <cell r="F949">
            <v>3900</v>
          </cell>
        </row>
        <row r="950">
          <cell r="A950" t="str">
            <v>041000  CLOTHING-DRY GOODS-LINENS</v>
          </cell>
          <cell r="B950">
            <v>304</v>
          </cell>
          <cell r="C950">
            <v>1700</v>
          </cell>
          <cell r="D950">
            <v>491</v>
          </cell>
          <cell r="E950">
            <v>1700</v>
          </cell>
          <cell r="F950">
            <v>1700</v>
          </cell>
        </row>
        <row r="951">
          <cell r="A951" t="str">
            <v>042000  HEATING FUEL</v>
          </cell>
          <cell r="B951">
            <v>8498</v>
          </cell>
          <cell r="C951">
            <v>9000</v>
          </cell>
          <cell r="D951">
            <v>4700</v>
          </cell>
          <cell r="E951">
            <v>9000</v>
          </cell>
          <cell r="F951">
            <v>6500</v>
          </cell>
        </row>
        <row r="952">
          <cell r="A952" t="str">
            <v>042501  LUBRICATION MATERIALS</v>
          </cell>
          <cell r="B952">
            <v>16</v>
          </cell>
          <cell r="C952">
            <v>75</v>
          </cell>
          <cell r="D952">
            <v>0</v>
          </cell>
          <cell r="E952">
            <v>0</v>
          </cell>
          <cell r="F952">
            <v>0</v>
          </cell>
        </row>
        <row r="953">
          <cell r="A953" t="str">
            <v>043000  MINOR SUPPLIES-HAND TOOLS</v>
          </cell>
          <cell r="B953">
            <v>385</v>
          </cell>
          <cell r="C953">
            <v>1800</v>
          </cell>
          <cell r="D953">
            <v>844</v>
          </cell>
          <cell r="E953">
            <v>1800</v>
          </cell>
          <cell r="F953">
            <v>1800</v>
          </cell>
        </row>
        <row r="954">
          <cell r="A954" t="str">
            <v>043500  MEDICAL-CHEMICAL SUPPLIES</v>
          </cell>
          <cell r="B954">
            <v>194</v>
          </cell>
          <cell r="C954">
            <v>175</v>
          </cell>
          <cell r="D954">
            <v>73</v>
          </cell>
          <cell r="E954">
            <v>175</v>
          </cell>
          <cell r="F954">
            <v>175</v>
          </cell>
        </row>
        <row r="955">
          <cell r="A955" t="str">
            <v>043501  INDUSTRIAL CHEMICAL-SUPLS</v>
          </cell>
          <cell r="B955">
            <v>1245</v>
          </cell>
          <cell r="C955">
            <v>2500</v>
          </cell>
          <cell r="D955">
            <v>1923</v>
          </cell>
          <cell r="E955">
            <v>2500</v>
          </cell>
          <cell r="F955">
            <v>2500</v>
          </cell>
        </row>
        <row r="956">
          <cell r="A956" t="str">
            <v>045000  RECREATIONAL SUPPLIES</v>
          </cell>
          <cell r="B956">
            <v>6690</v>
          </cell>
          <cell r="C956">
            <v>6500</v>
          </cell>
          <cell r="D956">
            <v>5608</v>
          </cell>
          <cell r="E956">
            <v>6500</v>
          </cell>
          <cell r="F956">
            <v>6500</v>
          </cell>
        </row>
        <row r="957">
          <cell r="A957" t="str">
            <v>047500  AGRICULTURAL MTL-SUPPLIES</v>
          </cell>
          <cell r="B957">
            <v>31054</v>
          </cell>
          <cell r="C957">
            <v>39500</v>
          </cell>
          <cell r="D957">
            <v>18064</v>
          </cell>
          <cell r="E957">
            <v>41000</v>
          </cell>
          <cell r="F957">
            <v>41000</v>
          </cell>
        </row>
        <row r="958">
          <cell r="A958" t="str">
            <v>049500  MTLS-SUPPLIES NOT LISTED</v>
          </cell>
          <cell r="B958">
            <v>5977</v>
          </cell>
          <cell r="C958">
            <v>1300</v>
          </cell>
          <cell r="D958">
            <v>633</v>
          </cell>
          <cell r="E958">
            <v>1000</v>
          </cell>
          <cell r="F958">
            <v>1000</v>
          </cell>
        </row>
        <row r="959">
          <cell r="A959" t="str">
            <v>061000  AGRICULTURAL EQ</v>
          </cell>
          <cell r="B959">
            <v>0</v>
          </cell>
          <cell r="C959">
            <v>2400</v>
          </cell>
          <cell r="D959">
            <v>1756</v>
          </cell>
          <cell r="E959">
            <v>12000</v>
          </cell>
          <cell r="F959">
            <v>0</v>
          </cell>
        </row>
        <row r="960">
          <cell r="A960" t="str">
            <v>061100  EDUCATIONAL-RECREATION EQ</v>
          </cell>
          <cell r="B960">
            <v>2159</v>
          </cell>
          <cell r="C960">
            <v>2000</v>
          </cell>
          <cell r="D960">
            <v>1650</v>
          </cell>
          <cell r="E960">
            <v>2000</v>
          </cell>
          <cell r="F960">
            <v>2000</v>
          </cell>
        </row>
        <row r="961">
          <cell r="A961" t="str">
            <v>061700  GARAGE &amp; SHOP EQ</v>
          </cell>
          <cell r="B961">
            <v>125</v>
          </cell>
          <cell r="C961">
            <v>0</v>
          </cell>
          <cell r="D961">
            <v>0</v>
          </cell>
          <cell r="E961">
            <v>0</v>
          </cell>
          <cell r="F961">
            <v>0</v>
          </cell>
        </row>
        <row r="962">
          <cell r="A962" t="str">
            <v>062000  COMMUNICATION EQ</v>
          </cell>
          <cell r="B962">
            <v>0</v>
          </cell>
          <cell r="C962">
            <v>598</v>
          </cell>
          <cell r="D962">
            <v>597</v>
          </cell>
          <cell r="E962">
            <v>0</v>
          </cell>
          <cell r="F962">
            <v>0</v>
          </cell>
        </row>
        <row r="963">
          <cell r="A963" t="str">
            <v>062500  PUBLIC SAFETY EQ</v>
          </cell>
          <cell r="B963">
            <v>2031</v>
          </cell>
          <cell r="C963">
            <v>2500</v>
          </cell>
          <cell r="D963">
            <v>2103</v>
          </cell>
          <cell r="E963">
            <v>2500</v>
          </cell>
          <cell r="F963">
            <v>2500</v>
          </cell>
        </row>
        <row r="964">
          <cell r="A964" t="str">
            <v>072800  CONTRIBUTIONS-GRANTS</v>
          </cell>
          <cell r="B964">
            <v>13750</v>
          </cell>
          <cell r="C964">
            <v>16200</v>
          </cell>
          <cell r="D964">
            <v>8750</v>
          </cell>
          <cell r="E964">
            <v>15000</v>
          </cell>
          <cell r="F964">
            <v>15000</v>
          </cell>
        </row>
        <row r="965">
          <cell r="A965" t="str">
            <v>075000  LIEU OF TAXES ASSESSMENT</v>
          </cell>
          <cell r="B965">
            <v>16081</v>
          </cell>
          <cell r="C965">
            <v>16082</v>
          </cell>
          <cell r="D965">
            <v>0</v>
          </cell>
          <cell r="E965">
            <v>15611</v>
          </cell>
          <cell r="F965">
            <v>15611</v>
          </cell>
        </row>
        <row r="967">
          <cell r="A967" t="str">
            <v xml:space="preserve">     SUBTOTAL</v>
          </cell>
          <cell r="B967">
            <v>1246161</v>
          </cell>
          <cell r="C967">
            <v>1493736</v>
          </cell>
          <cell r="D967">
            <v>922168</v>
          </cell>
          <cell r="E967">
            <v>1534319</v>
          </cell>
          <cell r="F967">
            <v>1541109</v>
          </cell>
        </row>
        <row r="969">
          <cell r="A969" t="str">
            <v>08-132  TARRYWILE PARK AUTHORITY</v>
          </cell>
        </row>
        <row r="970">
          <cell r="A970" t="str">
            <v>029500  OUTSIDE SERVICES</v>
          </cell>
          <cell r="B970">
            <v>169900</v>
          </cell>
          <cell r="C970">
            <v>190935</v>
          </cell>
          <cell r="D970">
            <v>143201</v>
          </cell>
          <cell r="E970">
            <v>219666</v>
          </cell>
          <cell r="F970">
            <v>190935</v>
          </cell>
        </row>
        <row r="972">
          <cell r="A972" t="str">
            <v xml:space="preserve">     SUBTOTAL</v>
          </cell>
          <cell r="B972">
            <v>169900</v>
          </cell>
          <cell r="C972">
            <v>190935</v>
          </cell>
          <cell r="D972">
            <v>143201</v>
          </cell>
          <cell r="E972">
            <v>219666</v>
          </cell>
          <cell r="F972">
            <v>190935</v>
          </cell>
        </row>
        <row r="974">
          <cell r="A974" t="str">
            <v>08-145  TREE WARDEN/CITY FORESTER</v>
          </cell>
        </row>
        <row r="975">
          <cell r="A975" t="str">
            <v>010100  REGULAR SALARIES</v>
          </cell>
          <cell r="B975">
            <v>155389</v>
          </cell>
          <cell r="C975">
            <v>0</v>
          </cell>
          <cell r="D975">
            <v>0</v>
          </cell>
          <cell r="E975">
            <v>0</v>
          </cell>
          <cell r="F975">
            <v>0</v>
          </cell>
        </row>
        <row r="976">
          <cell r="A976" t="str">
            <v>010500  OVERTIME SERVICES</v>
          </cell>
          <cell r="B976">
            <v>9808</v>
          </cell>
          <cell r="C976">
            <v>0</v>
          </cell>
          <cell r="D976">
            <v>0</v>
          </cell>
          <cell r="E976">
            <v>0</v>
          </cell>
          <cell r="F976">
            <v>0</v>
          </cell>
        </row>
        <row r="977">
          <cell r="A977" t="str">
            <v>020300  COMMUNICATION SERVICES</v>
          </cell>
          <cell r="B977">
            <v>45</v>
          </cell>
          <cell r="C977">
            <v>0</v>
          </cell>
          <cell r="D977">
            <v>0</v>
          </cell>
          <cell r="E977">
            <v>0</v>
          </cell>
          <cell r="F977">
            <v>0</v>
          </cell>
        </row>
        <row r="978">
          <cell r="A978" t="str">
            <v>020501  POSTAGE</v>
          </cell>
          <cell r="B978">
            <v>1</v>
          </cell>
          <cell r="C978">
            <v>0</v>
          </cell>
          <cell r="D978">
            <v>0</v>
          </cell>
          <cell r="E978">
            <v>0</v>
          </cell>
          <cell r="F978">
            <v>0</v>
          </cell>
        </row>
        <row r="979">
          <cell r="A979" t="str">
            <v>021004  STORM MEALS</v>
          </cell>
          <cell r="B979">
            <v>49</v>
          </cell>
          <cell r="C979">
            <v>0</v>
          </cell>
          <cell r="D979">
            <v>0</v>
          </cell>
          <cell r="E979">
            <v>0</v>
          </cell>
          <cell r="F979">
            <v>0</v>
          </cell>
        </row>
        <row r="980">
          <cell r="A980" t="str">
            <v>021500  SUBSCRIPTIONS-MEMBERSHIPS</v>
          </cell>
          <cell r="B980">
            <v>25</v>
          </cell>
          <cell r="C980">
            <v>0</v>
          </cell>
          <cell r="D980">
            <v>0</v>
          </cell>
          <cell r="E980">
            <v>0</v>
          </cell>
          <cell r="F980">
            <v>0</v>
          </cell>
        </row>
        <row r="981">
          <cell r="A981" t="str">
            <v>024501  LEASED EQUIPMENT</v>
          </cell>
          <cell r="B981">
            <v>426</v>
          </cell>
          <cell r="C981">
            <v>0</v>
          </cell>
          <cell r="D981">
            <v>0</v>
          </cell>
          <cell r="E981">
            <v>0</v>
          </cell>
          <cell r="F981">
            <v>0</v>
          </cell>
        </row>
        <row r="982">
          <cell r="A982" t="str">
            <v>029500  OUTSIDE SERVICES</v>
          </cell>
          <cell r="B982">
            <v>5700</v>
          </cell>
          <cell r="C982">
            <v>0</v>
          </cell>
          <cell r="D982">
            <v>0</v>
          </cell>
          <cell r="E982">
            <v>0</v>
          </cell>
          <cell r="F982">
            <v>0</v>
          </cell>
        </row>
        <row r="983">
          <cell r="A983" t="str">
            <v>030100  MAINTAIN LAND-GROUNDS</v>
          </cell>
          <cell r="B983">
            <v>700</v>
          </cell>
          <cell r="C983">
            <v>0</v>
          </cell>
          <cell r="D983">
            <v>0</v>
          </cell>
          <cell r="E983">
            <v>0</v>
          </cell>
          <cell r="F983">
            <v>0</v>
          </cell>
        </row>
        <row r="984">
          <cell r="A984" t="str">
            <v>031000  MAINTAIN BLDGS-STRUCTURES</v>
          </cell>
          <cell r="B984">
            <v>0</v>
          </cell>
          <cell r="C984">
            <v>0</v>
          </cell>
          <cell r="D984">
            <v>0</v>
          </cell>
          <cell r="E984">
            <v>0</v>
          </cell>
          <cell r="F984">
            <v>0</v>
          </cell>
        </row>
        <row r="985">
          <cell r="A985" t="str">
            <v>035500  MAINTAIN TOOLS-INSTRUMENT</v>
          </cell>
          <cell r="B985">
            <v>18</v>
          </cell>
          <cell r="C985">
            <v>0</v>
          </cell>
          <cell r="D985">
            <v>0</v>
          </cell>
          <cell r="E985">
            <v>0</v>
          </cell>
          <cell r="F985">
            <v>0</v>
          </cell>
        </row>
        <row r="986">
          <cell r="A986" t="str">
            <v>039500  MAINTENANCE NOT LISTED</v>
          </cell>
          <cell r="B986">
            <v>1799</v>
          </cell>
          <cell r="C986">
            <v>0</v>
          </cell>
          <cell r="D986">
            <v>0</v>
          </cell>
          <cell r="E986">
            <v>0</v>
          </cell>
          <cell r="F986">
            <v>0</v>
          </cell>
        </row>
        <row r="987">
          <cell r="A987" t="str">
            <v>040100  OFFICE SUPPLIES</v>
          </cell>
          <cell r="B987">
            <v>49</v>
          </cell>
          <cell r="C987">
            <v>0</v>
          </cell>
          <cell r="D987">
            <v>0</v>
          </cell>
          <cell r="E987">
            <v>0</v>
          </cell>
          <cell r="F987">
            <v>0</v>
          </cell>
        </row>
        <row r="988">
          <cell r="A988" t="str">
            <v>040500  CUSTODIAL SUPPLIES</v>
          </cell>
          <cell r="B988">
            <v>70</v>
          </cell>
          <cell r="C988">
            <v>0</v>
          </cell>
          <cell r="D988">
            <v>0</v>
          </cell>
          <cell r="E988">
            <v>0</v>
          </cell>
          <cell r="F988">
            <v>0</v>
          </cell>
        </row>
        <row r="989">
          <cell r="A989" t="str">
            <v>041000  CLOTHING-DRY GOODS-LINENS</v>
          </cell>
          <cell r="B989">
            <v>1133</v>
          </cell>
          <cell r="C989">
            <v>0</v>
          </cell>
          <cell r="D989">
            <v>0</v>
          </cell>
          <cell r="E989">
            <v>0</v>
          </cell>
          <cell r="F989">
            <v>0</v>
          </cell>
        </row>
        <row r="990">
          <cell r="A990" t="str">
            <v>043000  MINOR SUPPLIES-HAND TOOLS</v>
          </cell>
          <cell r="B990">
            <v>1122</v>
          </cell>
          <cell r="C990">
            <v>0</v>
          </cell>
          <cell r="D990">
            <v>0</v>
          </cell>
          <cell r="E990">
            <v>0</v>
          </cell>
          <cell r="F990">
            <v>0</v>
          </cell>
        </row>
        <row r="991">
          <cell r="A991" t="str">
            <v>043500  MEDICAL-CHEMICAL SUPPLIES</v>
          </cell>
          <cell r="B991">
            <v>109</v>
          </cell>
          <cell r="C991">
            <v>0</v>
          </cell>
          <cell r="D991">
            <v>0</v>
          </cell>
          <cell r="E991">
            <v>0</v>
          </cell>
          <cell r="F991">
            <v>0</v>
          </cell>
        </row>
        <row r="992">
          <cell r="A992" t="str">
            <v>047500  AGRICULTURAL MTL-SUPPLIES</v>
          </cell>
          <cell r="B992">
            <v>6449</v>
          </cell>
          <cell r="C992">
            <v>0</v>
          </cell>
          <cell r="D992">
            <v>0</v>
          </cell>
          <cell r="E992">
            <v>0</v>
          </cell>
          <cell r="F992">
            <v>0</v>
          </cell>
        </row>
        <row r="993">
          <cell r="A993" t="str">
            <v>062500  PUBLIC SAFETY EQ</v>
          </cell>
          <cell r="B993">
            <v>592</v>
          </cell>
          <cell r="C993">
            <v>0</v>
          </cell>
          <cell r="D993">
            <v>0</v>
          </cell>
          <cell r="E993">
            <v>0</v>
          </cell>
          <cell r="F993">
            <v>0</v>
          </cell>
        </row>
        <row r="995">
          <cell r="A995" t="str">
            <v xml:space="preserve">     SUBTOTAL</v>
          </cell>
          <cell r="B995">
            <v>183484</v>
          </cell>
          <cell r="C995">
            <v>0</v>
          </cell>
          <cell r="D995">
            <v>0</v>
          </cell>
          <cell r="E995">
            <v>0</v>
          </cell>
          <cell r="F995">
            <v>0</v>
          </cell>
        </row>
        <row r="997">
          <cell r="A997" t="str">
            <v>08-150  CULTURAL COMMISSION</v>
          </cell>
          <cell r="B997" t="str">
            <v xml:space="preserve">           </v>
          </cell>
          <cell r="C997" t="str">
            <v xml:space="preserve">            </v>
          </cell>
          <cell r="E997" t="str">
            <v xml:space="preserve">            </v>
          </cell>
        </row>
        <row r="998">
          <cell r="A998" t="str">
            <v>072800  CONTRIBUTIONS-GRANTS</v>
          </cell>
          <cell r="B998">
            <v>50193</v>
          </cell>
          <cell r="C998">
            <v>46200</v>
          </cell>
          <cell r="D998">
            <v>23207</v>
          </cell>
          <cell r="E998">
            <v>51200</v>
          </cell>
          <cell r="F998">
            <v>51200</v>
          </cell>
        </row>
        <row r="1000">
          <cell r="A1000" t="str">
            <v xml:space="preserve">     SUBTOTAL</v>
          </cell>
          <cell r="B1000">
            <v>50193</v>
          </cell>
          <cell r="C1000">
            <v>46200</v>
          </cell>
          <cell r="D1000">
            <v>23207</v>
          </cell>
          <cell r="E1000">
            <v>51200</v>
          </cell>
          <cell r="F1000">
            <v>51200</v>
          </cell>
        </row>
        <row r="1002">
          <cell r="A1002" t="str">
            <v>08-151  LAKE KENOSIA COMMISSION</v>
          </cell>
          <cell r="B1002" t="str">
            <v xml:space="preserve">           </v>
          </cell>
          <cell r="C1002" t="str">
            <v xml:space="preserve">            </v>
          </cell>
          <cell r="E1002" t="str">
            <v xml:space="preserve">            </v>
          </cell>
        </row>
        <row r="1003">
          <cell r="A1003" t="str">
            <v>072800  CONTRIBUTIONS-GRANTS</v>
          </cell>
          <cell r="B1003">
            <v>18000</v>
          </cell>
          <cell r="C1003">
            <v>7800</v>
          </cell>
          <cell r="D1003">
            <v>0</v>
          </cell>
          <cell r="E1003">
            <v>12000</v>
          </cell>
          <cell r="F1003">
            <v>2500</v>
          </cell>
        </row>
        <row r="1005">
          <cell r="A1005" t="str">
            <v xml:space="preserve">     SUBTOTAL</v>
          </cell>
          <cell r="B1005">
            <v>18000</v>
          </cell>
          <cell r="C1005">
            <v>7800</v>
          </cell>
          <cell r="D1005">
            <v>0</v>
          </cell>
          <cell r="E1005">
            <v>12000</v>
          </cell>
          <cell r="F1005">
            <v>2500</v>
          </cell>
        </row>
        <row r="1007">
          <cell r="A1007" t="str">
            <v>TOTAL BY DEPARTMENT</v>
          </cell>
          <cell r="B1007">
            <v>1667738</v>
          </cell>
          <cell r="C1007">
            <v>1738671</v>
          </cell>
          <cell r="D1007">
            <v>1088576</v>
          </cell>
          <cell r="E1007">
            <v>1817185</v>
          </cell>
          <cell r="F1007">
            <v>1785744</v>
          </cell>
        </row>
        <row r="1010">
          <cell r="A1010" t="str">
            <v>09-110  CLAIMS ACCOUNT</v>
          </cell>
        </row>
        <row r="1011">
          <cell r="A1011" t="str">
            <v>073500 SETTLEMENT OF CLAIMS</v>
          </cell>
          <cell r="B1011">
            <v>0</v>
          </cell>
          <cell r="C1011">
            <v>0</v>
          </cell>
          <cell r="D1011">
            <v>0</v>
          </cell>
          <cell r="E1011">
            <v>0</v>
          </cell>
          <cell r="F1011">
            <v>0</v>
          </cell>
        </row>
        <row r="1013">
          <cell r="A1013" t="str">
            <v xml:space="preserve">    SUBTOTAL</v>
          </cell>
          <cell r="B1013">
            <v>0</v>
          </cell>
          <cell r="C1013">
            <v>0</v>
          </cell>
          <cell r="D1013">
            <v>0</v>
          </cell>
          <cell r="E1013">
            <v>0</v>
          </cell>
          <cell r="F1013">
            <v>0</v>
          </cell>
        </row>
        <row r="1015">
          <cell r="A1015" t="str">
            <v>09-120  FICA</v>
          </cell>
          <cell r="B1015" t="str">
            <v xml:space="preserve">           </v>
          </cell>
          <cell r="E1015" t="str">
            <v xml:space="preserve">            </v>
          </cell>
          <cell r="F1015" t="str">
            <v xml:space="preserve">            </v>
          </cell>
        </row>
        <row r="1016">
          <cell r="A1016" t="str">
            <v>070100  FICA</v>
          </cell>
          <cell r="B1016">
            <v>955786</v>
          </cell>
          <cell r="C1016">
            <v>1013574</v>
          </cell>
          <cell r="D1016">
            <v>649716</v>
          </cell>
          <cell r="E1016">
            <v>1096187</v>
          </cell>
          <cell r="F1016">
            <v>1091143</v>
          </cell>
        </row>
        <row r="1018">
          <cell r="A1018" t="str">
            <v xml:space="preserve">     SUBTOTAL</v>
          </cell>
          <cell r="B1018">
            <v>955786</v>
          </cell>
          <cell r="C1018">
            <v>1013574</v>
          </cell>
          <cell r="D1018">
            <v>649716</v>
          </cell>
          <cell r="E1018">
            <v>1096187</v>
          </cell>
          <cell r="F1018">
            <v>1091143</v>
          </cell>
        </row>
        <row r="1020">
          <cell r="A1020" t="str">
            <v>09-121  PENSION EXPENSE</v>
          </cell>
          <cell r="B1020" t="str">
            <v xml:space="preserve">           </v>
          </cell>
          <cell r="C1020" t="str">
            <v xml:space="preserve">            </v>
          </cell>
          <cell r="E1020" t="str">
            <v xml:space="preserve">            </v>
          </cell>
          <cell r="F1020" t="str">
            <v xml:space="preserve">            </v>
          </cell>
        </row>
        <row r="1021">
          <cell r="A1021" t="str">
            <v>072801  PENSION EXPENSE</v>
          </cell>
          <cell r="B1021">
            <v>5013000</v>
          </cell>
          <cell r="C1021">
            <v>4638000</v>
          </cell>
          <cell r="D1021">
            <v>-62000</v>
          </cell>
          <cell r="E1021">
            <v>4150000</v>
          </cell>
          <cell r="F1021">
            <v>4150000</v>
          </cell>
        </row>
        <row r="1023">
          <cell r="A1023" t="str">
            <v xml:space="preserve">     SUBTOTAL</v>
          </cell>
          <cell r="B1023">
            <v>5013000</v>
          </cell>
          <cell r="C1023">
            <v>4638000</v>
          </cell>
          <cell r="D1023">
            <v>-62000</v>
          </cell>
          <cell r="E1023">
            <v>4150000</v>
          </cell>
          <cell r="F1023">
            <v>4150000</v>
          </cell>
        </row>
        <row r="1025">
          <cell r="A1025" t="str">
            <v>09-122  EMPLOYEE SERVICE BENEFIT</v>
          </cell>
          <cell r="B1025" t="str">
            <v xml:space="preserve">           </v>
          </cell>
          <cell r="C1025" t="str">
            <v xml:space="preserve">            </v>
          </cell>
          <cell r="E1025" t="str">
            <v xml:space="preserve">            </v>
          </cell>
          <cell r="F1025" t="str">
            <v xml:space="preserve">            </v>
          </cell>
        </row>
        <row r="1026">
          <cell r="A1026" t="str">
            <v>071003  EMPLOYEES SERVICE BENEFIT</v>
          </cell>
          <cell r="B1026">
            <v>241872</v>
          </cell>
          <cell r="C1026">
            <v>283879</v>
          </cell>
          <cell r="D1026">
            <v>283569</v>
          </cell>
          <cell r="E1026">
            <v>143125</v>
          </cell>
          <cell r="F1026">
            <v>193125</v>
          </cell>
        </row>
        <row r="1028">
          <cell r="A1028" t="str">
            <v xml:space="preserve">     SUBTOTAL</v>
          </cell>
          <cell r="B1028">
            <v>241872</v>
          </cell>
          <cell r="C1028">
            <v>283879</v>
          </cell>
          <cell r="D1028">
            <v>283569</v>
          </cell>
          <cell r="E1028">
            <v>143125</v>
          </cell>
          <cell r="F1028">
            <v>193125</v>
          </cell>
        </row>
        <row r="1030">
          <cell r="A1030" t="str">
            <v>09-130  WORKER'S COMPENSATION</v>
          </cell>
          <cell r="B1030" t="str">
            <v xml:space="preserve">           </v>
          </cell>
          <cell r="C1030" t="str">
            <v xml:space="preserve">            </v>
          </cell>
          <cell r="E1030" t="str">
            <v xml:space="preserve">            </v>
          </cell>
          <cell r="F1030" t="str">
            <v xml:space="preserve">            </v>
          </cell>
        </row>
        <row r="1031">
          <cell r="A1031" t="str">
            <v>073600  WORKER'S COMP CLAIM-UNINS</v>
          </cell>
          <cell r="B1031">
            <v>504500</v>
          </cell>
          <cell r="C1031">
            <v>515345</v>
          </cell>
          <cell r="D1031">
            <v>345077</v>
          </cell>
          <cell r="E1031">
            <v>491730</v>
          </cell>
          <cell r="F1031">
            <v>491730</v>
          </cell>
        </row>
        <row r="1033">
          <cell r="A1033" t="str">
            <v xml:space="preserve">     SUBTOTAL</v>
          </cell>
          <cell r="B1033">
            <v>504500</v>
          </cell>
          <cell r="C1033">
            <v>515345</v>
          </cell>
          <cell r="D1033">
            <v>345077</v>
          </cell>
          <cell r="E1033">
            <v>491730</v>
          </cell>
          <cell r="F1033">
            <v>491730</v>
          </cell>
        </row>
        <row r="1035">
          <cell r="A1035" t="str">
            <v>09-131  STATE UNEMPLOYMENT COMP</v>
          </cell>
          <cell r="B1035" t="str">
            <v xml:space="preserve">           </v>
          </cell>
          <cell r="C1035" t="str">
            <v xml:space="preserve">            </v>
          </cell>
          <cell r="E1035" t="str">
            <v xml:space="preserve">            </v>
          </cell>
          <cell r="F1035" t="str">
            <v xml:space="preserve">            </v>
          </cell>
        </row>
        <row r="1036">
          <cell r="A1036" t="str">
            <v>073000  PAYMENTS-CIVIL DIVISIONS</v>
          </cell>
          <cell r="B1036">
            <v>18977</v>
          </cell>
          <cell r="C1036">
            <v>30000</v>
          </cell>
          <cell r="D1036">
            <v>3925</v>
          </cell>
          <cell r="E1036">
            <v>30000</v>
          </cell>
          <cell r="F1036">
            <v>10000</v>
          </cell>
        </row>
        <row r="1038">
          <cell r="A1038" t="str">
            <v xml:space="preserve">     SUBTOTAL</v>
          </cell>
          <cell r="B1038">
            <v>18977</v>
          </cell>
          <cell r="C1038">
            <v>30000</v>
          </cell>
          <cell r="D1038">
            <v>3925</v>
          </cell>
          <cell r="E1038">
            <v>30000</v>
          </cell>
          <cell r="F1038">
            <v>10000</v>
          </cell>
        </row>
        <row r="1040">
          <cell r="A1040" t="str">
            <v>09-150  EMP HEALTH &amp; LIFE INS</v>
          </cell>
          <cell r="B1040" t="str">
            <v xml:space="preserve">           </v>
          </cell>
          <cell r="C1040" t="str">
            <v xml:space="preserve">            </v>
          </cell>
          <cell r="E1040" t="str">
            <v xml:space="preserve">            </v>
          </cell>
          <cell r="F1040" t="str">
            <v xml:space="preserve">            </v>
          </cell>
        </row>
        <row r="1041">
          <cell r="A1041" t="str">
            <v>071001  EMP LIFE INSURANCE</v>
          </cell>
          <cell r="B1041">
            <v>141503</v>
          </cell>
          <cell r="C1041">
            <v>160799</v>
          </cell>
          <cell r="D1041">
            <v>103002</v>
          </cell>
          <cell r="E1041">
            <v>176000</v>
          </cell>
          <cell r="F1041">
            <v>176000</v>
          </cell>
        </row>
        <row r="1042">
          <cell r="A1042" t="str">
            <v>071100  CONT TO EMP GROUP INS COST</v>
          </cell>
          <cell r="B1042">
            <v>3873200</v>
          </cell>
          <cell r="C1042">
            <v>4318785</v>
          </cell>
          <cell r="D1042">
            <v>2561564</v>
          </cell>
          <cell r="E1042">
            <v>4906842</v>
          </cell>
          <cell r="F1042">
            <v>4398753</v>
          </cell>
        </row>
        <row r="1043">
          <cell r="A1043" t="str">
            <v>071200  DENTAL INSURANCE</v>
          </cell>
          <cell r="B1043">
            <v>230510</v>
          </cell>
          <cell r="C1043">
            <v>256064</v>
          </cell>
          <cell r="D1043">
            <v>142071</v>
          </cell>
          <cell r="E1043">
            <v>256132</v>
          </cell>
          <cell r="F1043">
            <v>256132</v>
          </cell>
        </row>
        <row r="1045">
          <cell r="A1045" t="str">
            <v xml:space="preserve">     SUBTOTAL</v>
          </cell>
          <cell r="B1045">
            <v>4245213</v>
          </cell>
          <cell r="C1045">
            <v>4735648</v>
          </cell>
          <cell r="D1045">
            <v>2806637</v>
          </cell>
          <cell r="E1045">
            <v>5338974</v>
          </cell>
          <cell r="F1045">
            <v>4830885</v>
          </cell>
        </row>
        <row r="1047">
          <cell r="A1047" t="str">
            <v>09-151  UNION WELFARE</v>
          </cell>
          <cell r="B1047" t="str">
            <v xml:space="preserve">           </v>
          </cell>
          <cell r="C1047" t="str">
            <v xml:space="preserve">            </v>
          </cell>
          <cell r="E1047" t="str">
            <v xml:space="preserve">            </v>
          </cell>
          <cell r="F1047" t="str">
            <v xml:space="preserve">            </v>
          </cell>
        </row>
        <row r="1048">
          <cell r="A1048" t="str">
            <v>071002  UNION WELFARE-CONTRIB</v>
          </cell>
          <cell r="B1048">
            <v>521037</v>
          </cell>
          <cell r="C1048">
            <v>555800</v>
          </cell>
          <cell r="D1048">
            <v>329741</v>
          </cell>
          <cell r="E1048">
            <v>547560</v>
          </cell>
          <cell r="F1048">
            <v>540800</v>
          </cell>
        </row>
        <row r="1050">
          <cell r="A1050" t="str">
            <v xml:space="preserve">     SUBTOTAL</v>
          </cell>
          <cell r="B1050">
            <v>521037</v>
          </cell>
          <cell r="C1050">
            <v>555800</v>
          </cell>
          <cell r="D1050">
            <v>329741</v>
          </cell>
          <cell r="E1050">
            <v>547560</v>
          </cell>
          <cell r="F1050">
            <v>540800</v>
          </cell>
        </row>
        <row r="1052">
          <cell r="A1052" t="str">
            <v>09-160  INS &amp; OFFICIAL BOND PREM</v>
          </cell>
          <cell r="B1052" t="str">
            <v xml:space="preserve">           </v>
          </cell>
          <cell r="C1052" t="str">
            <v xml:space="preserve">            </v>
          </cell>
          <cell r="E1052" t="str">
            <v xml:space="preserve">            </v>
          </cell>
          <cell r="F1052" t="str">
            <v xml:space="preserve">            </v>
          </cell>
        </row>
        <row r="1053">
          <cell r="A1053" t="str">
            <v>010100  REGULAR SALARIES</v>
          </cell>
          <cell r="B1053">
            <v>123763</v>
          </cell>
          <cell r="C1053">
            <v>127463</v>
          </cell>
          <cell r="D1053">
            <v>82823</v>
          </cell>
          <cell r="E1053">
            <v>130661</v>
          </cell>
          <cell r="F1053">
            <v>135068</v>
          </cell>
        </row>
        <row r="1054">
          <cell r="A1054" t="str">
            <v>010500  OVERTIME SERVICES</v>
          </cell>
          <cell r="B1054">
            <v>2531</v>
          </cell>
          <cell r="C1054">
            <v>1499</v>
          </cell>
          <cell r="D1054">
            <v>569</v>
          </cell>
          <cell r="E1054">
            <v>2500</v>
          </cell>
          <cell r="F1054">
            <v>1500</v>
          </cell>
        </row>
        <row r="1055">
          <cell r="A1055" t="str">
            <v>011001  PART TIME SERVICES</v>
          </cell>
          <cell r="B1055">
            <v>10489</v>
          </cell>
          <cell r="C1055">
            <v>6437</v>
          </cell>
          <cell r="D1055">
            <v>5238</v>
          </cell>
          <cell r="E1055">
            <v>8538</v>
          </cell>
          <cell r="F1055">
            <v>0</v>
          </cell>
        </row>
        <row r="1056">
          <cell r="A1056" t="str">
            <v>020100  PROFESSIONAL SER-FEES</v>
          </cell>
          <cell r="B1056">
            <v>8000</v>
          </cell>
          <cell r="C1056">
            <v>15000</v>
          </cell>
          <cell r="D1056">
            <v>0</v>
          </cell>
          <cell r="E1056">
            <v>15000</v>
          </cell>
          <cell r="F1056">
            <v>12000</v>
          </cell>
        </row>
        <row r="1057">
          <cell r="A1057" t="str">
            <v>020501  POSTAGE</v>
          </cell>
          <cell r="B1057">
            <v>2763</v>
          </cell>
          <cell r="C1057">
            <v>2600</v>
          </cell>
          <cell r="D1057">
            <v>1359</v>
          </cell>
          <cell r="E1057">
            <v>2600</v>
          </cell>
          <cell r="F1057">
            <v>2600</v>
          </cell>
        </row>
        <row r="1058">
          <cell r="A1058" t="str">
            <v>021002  CONFERENCES</v>
          </cell>
          <cell r="B1058">
            <v>101</v>
          </cell>
          <cell r="C1058">
            <v>200</v>
          </cell>
          <cell r="D1058">
            <v>129</v>
          </cell>
          <cell r="E1058">
            <v>100</v>
          </cell>
          <cell r="F1058">
            <v>100</v>
          </cell>
        </row>
        <row r="1059">
          <cell r="A1059" t="str">
            <v>021500  SUBSCRIPTIONS-MEMBERSHIPS</v>
          </cell>
          <cell r="B1059">
            <v>460</v>
          </cell>
          <cell r="C1059">
            <v>375</v>
          </cell>
          <cell r="D1059">
            <v>237</v>
          </cell>
          <cell r="E1059">
            <v>375</v>
          </cell>
          <cell r="F1059">
            <v>375</v>
          </cell>
        </row>
        <row r="1060">
          <cell r="A1060" t="str">
            <v>022000  PRINTING &amp; BINDING</v>
          </cell>
          <cell r="B1060">
            <v>0</v>
          </cell>
          <cell r="C1060">
            <v>300</v>
          </cell>
          <cell r="D1060">
            <v>0</v>
          </cell>
          <cell r="E1060">
            <v>350</v>
          </cell>
          <cell r="F1060">
            <v>300</v>
          </cell>
        </row>
        <row r="1061">
          <cell r="A1061" t="str">
            <v>022500  LEGAL &amp; PUBLIC NOTICES</v>
          </cell>
          <cell r="B1061">
            <v>0</v>
          </cell>
          <cell r="C1061">
            <v>75</v>
          </cell>
          <cell r="D1061">
            <v>0</v>
          </cell>
          <cell r="E1061">
            <v>100</v>
          </cell>
          <cell r="F1061">
            <v>75</v>
          </cell>
        </row>
        <row r="1062">
          <cell r="A1062" t="str">
            <v>024000  OFFICE SERVICES</v>
          </cell>
          <cell r="B1062">
            <v>144</v>
          </cell>
          <cell r="C1062">
            <v>175</v>
          </cell>
          <cell r="D1062">
            <v>91</v>
          </cell>
          <cell r="E1062">
            <v>175</v>
          </cell>
          <cell r="F1062">
            <v>175</v>
          </cell>
        </row>
        <row r="1063">
          <cell r="A1063" t="str">
            <v>024501  LEASED EQUIPMENT</v>
          </cell>
          <cell r="B1063">
            <v>798</v>
          </cell>
          <cell r="C1063">
            <v>0</v>
          </cell>
          <cell r="D1063">
            <v>0</v>
          </cell>
          <cell r="E1063">
            <v>0</v>
          </cell>
          <cell r="F1063">
            <v>0</v>
          </cell>
        </row>
        <row r="1064">
          <cell r="A1064" t="str">
            <v>035400  MAINTAIN OFFICE EQ-FRNTUR</v>
          </cell>
          <cell r="B1064">
            <v>700</v>
          </cell>
          <cell r="C1064">
            <v>1000</v>
          </cell>
          <cell r="D1064">
            <v>0</v>
          </cell>
          <cell r="E1064">
            <v>1100</v>
          </cell>
          <cell r="F1064">
            <v>1000</v>
          </cell>
        </row>
        <row r="1065">
          <cell r="A1065" t="str">
            <v>040100  OFFICE SUPPLIES</v>
          </cell>
          <cell r="B1065">
            <v>1256</v>
          </cell>
          <cell r="C1065">
            <v>1400</v>
          </cell>
          <cell r="D1065">
            <v>7</v>
          </cell>
          <cell r="E1065">
            <v>1400</v>
          </cell>
          <cell r="F1065">
            <v>1300</v>
          </cell>
        </row>
        <row r="1066">
          <cell r="A1066" t="str">
            <v>060500  OFFICE EQUIPMENT</v>
          </cell>
          <cell r="B1066">
            <v>1074</v>
          </cell>
          <cell r="C1066">
            <v>0</v>
          </cell>
          <cell r="D1066">
            <v>0</v>
          </cell>
          <cell r="E1066">
            <v>0</v>
          </cell>
          <cell r="F1066">
            <v>0</v>
          </cell>
        </row>
        <row r="1067">
          <cell r="A1067" t="str">
            <v>076001  BOND PREMIUM-POSITION</v>
          </cell>
          <cell r="B1067">
            <v>3458</v>
          </cell>
          <cell r="C1067">
            <v>1813</v>
          </cell>
          <cell r="D1067">
            <v>0</v>
          </cell>
          <cell r="E1067">
            <v>9787</v>
          </cell>
          <cell r="F1067">
            <v>9787</v>
          </cell>
        </row>
        <row r="1068">
          <cell r="A1068" t="str">
            <v>076002  BOND PREMIUM-BLANKET</v>
          </cell>
          <cell r="B1068">
            <v>2890</v>
          </cell>
          <cell r="C1068">
            <v>2890</v>
          </cell>
          <cell r="D1068">
            <v>2408</v>
          </cell>
          <cell r="E1068">
            <v>3179</v>
          </cell>
          <cell r="F1068">
            <v>3179</v>
          </cell>
        </row>
        <row r="1069">
          <cell r="A1069" t="str">
            <v>076100  AUTOMOBILE INSURANCE</v>
          </cell>
          <cell r="B1069">
            <v>215919</v>
          </cell>
          <cell r="C1069">
            <v>229323</v>
          </cell>
          <cell r="D1069">
            <v>151894</v>
          </cell>
          <cell r="E1069">
            <v>234570</v>
          </cell>
          <cell r="F1069">
            <v>234570</v>
          </cell>
        </row>
        <row r="1070">
          <cell r="A1070" t="str">
            <v>076400  PUBLIC LIABILITY</v>
          </cell>
          <cell r="B1070">
            <v>212736</v>
          </cell>
          <cell r="C1070">
            <v>349531</v>
          </cell>
          <cell r="D1070">
            <v>244535</v>
          </cell>
          <cell r="E1070">
            <v>352133</v>
          </cell>
          <cell r="F1070">
            <v>352133</v>
          </cell>
        </row>
        <row r="1071">
          <cell r="A1071" t="str">
            <v>076500  FIRE INSURANCE</v>
          </cell>
          <cell r="B1071">
            <v>15288</v>
          </cell>
          <cell r="C1071">
            <v>15288</v>
          </cell>
          <cell r="D1071">
            <v>-8282</v>
          </cell>
          <cell r="E1071">
            <v>15187</v>
          </cell>
          <cell r="F1071">
            <v>15187</v>
          </cell>
        </row>
        <row r="1072">
          <cell r="A1072" t="str">
            <v>076600  WORKER'S COMP</v>
          </cell>
          <cell r="B1072">
            <v>489693</v>
          </cell>
          <cell r="C1072">
            <v>590741</v>
          </cell>
          <cell r="D1072">
            <v>386014</v>
          </cell>
          <cell r="E1072">
            <v>440000</v>
          </cell>
          <cell r="F1072">
            <v>440000</v>
          </cell>
        </row>
        <row r="1073">
          <cell r="A1073" t="str">
            <v>076700  SAFETY ENGINEERING</v>
          </cell>
          <cell r="B1073">
            <v>16000</v>
          </cell>
          <cell r="C1073">
            <v>16000</v>
          </cell>
          <cell r="D1073">
            <v>1720</v>
          </cell>
          <cell r="E1073">
            <v>16000</v>
          </cell>
          <cell r="F1073">
            <v>16000</v>
          </cell>
        </row>
        <row r="1074">
          <cell r="A1074" t="str">
            <v>076900  INSURANCE NOT CLASSIFIED</v>
          </cell>
          <cell r="B1074">
            <v>1035</v>
          </cell>
          <cell r="C1074">
            <v>1200</v>
          </cell>
          <cell r="D1074">
            <v>1035</v>
          </cell>
          <cell r="E1074">
            <v>1200</v>
          </cell>
          <cell r="F1074">
            <v>1200</v>
          </cell>
        </row>
        <row r="1075">
          <cell r="A1075" t="str">
            <v>076901  UNINSURED LOSSES</v>
          </cell>
          <cell r="B1075">
            <v>41184</v>
          </cell>
          <cell r="C1075">
            <v>50000</v>
          </cell>
          <cell r="D1075">
            <v>21798</v>
          </cell>
          <cell r="E1075">
            <v>50000</v>
          </cell>
          <cell r="F1075">
            <v>40000</v>
          </cell>
        </row>
        <row r="1076">
          <cell r="A1076" t="str">
            <v>077000  DISABILITY INSURANCE</v>
          </cell>
          <cell r="B1076">
            <v>24912</v>
          </cell>
          <cell r="C1076">
            <v>27937</v>
          </cell>
          <cell r="D1076">
            <v>20026</v>
          </cell>
          <cell r="E1076">
            <v>28000</v>
          </cell>
          <cell r="F1076">
            <v>28000</v>
          </cell>
        </row>
        <row r="1078">
          <cell r="A1078" t="str">
            <v xml:space="preserve">     SUBTOTAL</v>
          </cell>
          <cell r="B1078">
            <v>1175194</v>
          </cell>
          <cell r="C1078">
            <v>1441247</v>
          </cell>
          <cell r="D1078">
            <v>911601</v>
          </cell>
          <cell r="E1078">
            <v>1312955</v>
          </cell>
          <cell r="F1078">
            <v>1294549</v>
          </cell>
        </row>
        <row r="1080">
          <cell r="A1080" t="str">
            <v>TOTAL BY DEPARTMENT</v>
          </cell>
          <cell r="B1080">
            <v>12675579</v>
          </cell>
          <cell r="C1080">
            <v>13213493</v>
          </cell>
          <cell r="D1080">
            <v>5268266</v>
          </cell>
          <cell r="E1080">
            <v>13110531</v>
          </cell>
          <cell r="F1080">
            <v>12602232</v>
          </cell>
        </row>
        <row r="1082">
          <cell r="A1082" t="str">
            <v>10-100   INTEREST ON DEBT</v>
          </cell>
          <cell r="B1082" t="str">
            <v xml:space="preserve">           </v>
          </cell>
          <cell r="C1082" t="str">
            <v xml:space="preserve">            </v>
          </cell>
          <cell r="E1082" t="str">
            <v xml:space="preserve">            </v>
          </cell>
        </row>
        <row r="1083">
          <cell r="A1083" t="str">
            <v>080500  INTEREST ON BONDS</v>
          </cell>
          <cell r="B1083">
            <v>1097060</v>
          </cell>
          <cell r="C1083">
            <v>1364465</v>
          </cell>
          <cell r="D1083">
            <v>1282062</v>
          </cell>
          <cell r="E1083">
            <v>1497898</v>
          </cell>
          <cell r="F1083">
            <v>1497898</v>
          </cell>
        </row>
        <row r="1084">
          <cell r="A1084" t="str">
            <v>081000  INTEREST ON NOTES</v>
          </cell>
          <cell r="B1084">
            <v>48177</v>
          </cell>
          <cell r="C1084">
            <v>50000</v>
          </cell>
          <cell r="D1084">
            <v>24722</v>
          </cell>
          <cell r="E1084">
            <v>50000</v>
          </cell>
          <cell r="F1084">
            <v>50000</v>
          </cell>
        </row>
        <row r="1086">
          <cell r="A1086" t="str">
            <v xml:space="preserve">     SUBTOTAL</v>
          </cell>
          <cell r="B1086">
            <v>1145237</v>
          </cell>
          <cell r="C1086">
            <v>1414465</v>
          </cell>
          <cell r="D1086">
            <v>1306784</v>
          </cell>
          <cell r="E1086">
            <v>1547898</v>
          </cell>
          <cell r="F1086">
            <v>1547898</v>
          </cell>
        </row>
        <row r="1088">
          <cell r="A1088" t="str">
            <v>10-101  INTEREST ON DEBT-SCHOOL</v>
          </cell>
          <cell r="B1088" t="str">
            <v xml:space="preserve">           </v>
          </cell>
          <cell r="C1088" t="str">
            <v xml:space="preserve">            </v>
          </cell>
          <cell r="E1088" t="str">
            <v xml:space="preserve">            </v>
          </cell>
          <cell r="F1088" t="str">
            <v xml:space="preserve">            </v>
          </cell>
        </row>
        <row r="1089">
          <cell r="A1089" t="str">
            <v>080500  INTEREST ON BONDS</v>
          </cell>
          <cell r="B1089">
            <v>1690370</v>
          </cell>
          <cell r="C1089">
            <v>1554812</v>
          </cell>
          <cell r="D1089">
            <v>1477001</v>
          </cell>
          <cell r="E1089">
            <v>1420398</v>
          </cell>
          <cell r="F1089">
            <v>1420398</v>
          </cell>
        </row>
        <row r="1091">
          <cell r="A1091" t="str">
            <v xml:space="preserve">     SUBTOTAL</v>
          </cell>
          <cell r="B1091">
            <v>1690370</v>
          </cell>
          <cell r="C1091">
            <v>1554812</v>
          </cell>
          <cell r="D1091">
            <v>1477001</v>
          </cell>
          <cell r="E1091">
            <v>1420398</v>
          </cell>
          <cell r="F1091">
            <v>1420398</v>
          </cell>
        </row>
        <row r="1093">
          <cell r="A1093" t="str">
            <v>10-110  REDEMPTION OF DEBT</v>
          </cell>
          <cell r="B1093" t="str">
            <v xml:space="preserve">           </v>
          </cell>
          <cell r="C1093" t="str">
            <v xml:space="preserve">            </v>
          </cell>
          <cell r="E1093" t="str">
            <v xml:space="preserve">            </v>
          </cell>
          <cell r="F1093" t="str">
            <v xml:space="preserve">            </v>
          </cell>
        </row>
        <row r="1094">
          <cell r="A1094" t="str">
            <v>081500  REDEMPTION OF BONDS</v>
          </cell>
          <cell r="B1094">
            <v>1692112</v>
          </cell>
          <cell r="C1094">
            <v>1912112</v>
          </cell>
          <cell r="D1094">
            <v>1857112</v>
          </cell>
          <cell r="E1094">
            <v>2372112</v>
          </cell>
          <cell r="F1094">
            <v>2372112</v>
          </cell>
        </row>
        <row r="1095">
          <cell r="A1095" t="str">
            <v>082000  REDEMPTION OF NOTES</v>
          </cell>
          <cell r="B1095">
            <v>375000</v>
          </cell>
          <cell r="C1095">
            <v>500000</v>
          </cell>
          <cell r="D1095">
            <v>500000</v>
          </cell>
          <cell r="E1095">
            <v>500000</v>
          </cell>
          <cell r="F1095">
            <v>500000</v>
          </cell>
        </row>
        <row r="1097">
          <cell r="A1097" t="str">
            <v xml:space="preserve">     SUBTOTAL</v>
          </cell>
          <cell r="B1097">
            <v>2067112</v>
          </cell>
          <cell r="C1097">
            <v>2412112</v>
          </cell>
          <cell r="D1097">
            <v>2357112</v>
          </cell>
          <cell r="E1097">
            <v>2872112</v>
          </cell>
          <cell r="F1097">
            <v>2872112</v>
          </cell>
        </row>
        <row r="1099">
          <cell r="A1099" t="str">
            <v>10-111  REDEMPTION OF DEBT-SCHOOL</v>
          </cell>
          <cell r="B1099" t="str">
            <v xml:space="preserve">           </v>
          </cell>
          <cell r="C1099" t="str">
            <v xml:space="preserve">            </v>
          </cell>
          <cell r="E1099" t="str">
            <v xml:space="preserve">            </v>
          </cell>
          <cell r="F1099" t="str">
            <v xml:space="preserve">            </v>
          </cell>
        </row>
        <row r="1100">
          <cell r="A1100" t="str">
            <v>081500  REDEMPTION OF BONDS</v>
          </cell>
          <cell r="B1100">
            <v>2407089</v>
          </cell>
          <cell r="C1100">
            <v>2407089</v>
          </cell>
          <cell r="D1100">
            <v>2135000</v>
          </cell>
          <cell r="E1100">
            <v>2305000</v>
          </cell>
          <cell r="F1100">
            <v>2305000</v>
          </cell>
        </row>
        <row r="1102">
          <cell r="A1102" t="str">
            <v xml:space="preserve">     SUBTOTAL</v>
          </cell>
          <cell r="B1102">
            <v>2407089</v>
          </cell>
          <cell r="C1102">
            <v>2407089</v>
          </cell>
          <cell r="D1102">
            <v>2135000</v>
          </cell>
          <cell r="E1102">
            <v>2305000</v>
          </cell>
          <cell r="F1102">
            <v>2305000</v>
          </cell>
        </row>
        <row r="1104">
          <cell r="A1104" t="str">
            <v>TOTAL BY DEPARTMENT</v>
          </cell>
          <cell r="B1104">
            <v>7309808</v>
          </cell>
          <cell r="C1104">
            <v>7788478</v>
          </cell>
          <cell r="D1104">
            <v>7275897</v>
          </cell>
          <cell r="E1104">
            <v>8145408</v>
          </cell>
          <cell r="F1104">
            <v>8145408</v>
          </cell>
        </row>
        <row r="1107">
          <cell r="A1107" t="str">
            <v>11-000  CAPITAL PROGRAM</v>
          </cell>
          <cell r="B1107" t="str">
            <v xml:space="preserve">           </v>
          </cell>
          <cell r="C1107" t="str">
            <v xml:space="preserve">            </v>
          </cell>
          <cell r="E1107" t="str">
            <v xml:space="preserve">            </v>
          </cell>
          <cell r="F1107" t="str">
            <v xml:space="preserve">            </v>
          </cell>
        </row>
        <row r="1108">
          <cell r="A1108" t="str">
            <v>980001  TECHNOLOGY-CITY</v>
          </cell>
          <cell r="B1108">
            <v>815476</v>
          </cell>
          <cell r="C1108">
            <v>0</v>
          </cell>
          <cell r="D1108">
            <v>0</v>
          </cell>
          <cell r="E1108">
            <v>0</v>
          </cell>
          <cell r="F1108">
            <v>0</v>
          </cell>
        </row>
        <row r="1109">
          <cell r="A1109" t="str">
            <v>980002  BOILERS DHS/BROADVIEW</v>
          </cell>
          <cell r="B1109">
            <v>57713</v>
          </cell>
          <cell r="C1109">
            <v>0</v>
          </cell>
          <cell r="D1109">
            <v>0</v>
          </cell>
          <cell r="E1109">
            <v>0</v>
          </cell>
          <cell r="F1109">
            <v>0</v>
          </cell>
        </row>
        <row r="1110">
          <cell r="A1110" t="str">
            <v>980003  MAPPING</v>
          </cell>
          <cell r="B1110">
            <v>145000</v>
          </cell>
          <cell r="C1110">
            <v>0</v>
          </cell>
          <cell r="D1110">
            <v>0</v>
          </cell>
          <cell r="E1110">
            <v>0</v>
          </cell>
          <cell r="F1110">
            <v>0</v>
          </cell>
        </row>
        <row r="1111">
          <cell r="A1111" t="str">
            <v>980004  LANDFILL CLOSURE</v>
          </cell>
          <cell r="B1111">
            <v>4100000</v>
          </cell>
          <cell r="C1111">
            <v>0</v>
          </cell>
          <cell r="D1111">
            <v>0</v>
          </cell>
          <cell r="E1111">
            <v>0</v>
          </cell>
          <cell r="F1111">
            <v>0</v>
          </cell>
        </row>
        <row r="1112">
          <cell r="A1112" t="str">
            <v>980005  ROGERS PARK POND</v>
          </cell>
          <cell r="B1112">
            <v>80000</v>
          </cell>
          <cell r="C1112">
            <v>0</v>
          </cell>
          <cell r="D1112">
            <v>0</v>
          </cell>
          <cell r="E1112">
            <v>0</v>
          </cell>
          <cell r="F1112">
            <v>0</v>
          </cell>
        </row>
        <row r="1113">
          <cell r="A1113" t="str">
            <v>980006  CASTRO BUILDING CLEANUP</v>
          </cell>
          <cell r="B1113">
            <v>49850</v>
          </cell>
          <cell r="C1113">
            <v>0</v>
          </cell>
          <cell r="D1113">
            <v>0</v>
          </cell>
          <cell r="E1113">
            <v>0</v>
          </cell>
          <cell r="F1113">
            <v>0</v>
          </cell>
        </row>
        <row r="1114">
          <cell r="A1114" t="str">
            <v>980007  PLOW REPLACEMENTS</v>
          </cell>
          <cell r="B1114">
            <v>7287</v>
          </cell>
          <cell r="C1114">
            <v>0</v>
          </cell>
          <cell r="D1114">
            <v>0</v>
          </cell>
          <cell r="E1114">
            <v>0</v>
          </cell>
          <cell r="F1114">
            <v>0</v>
          </cell>
        </row>
        <row r="1115">
          <cell r="A1115" t="str">
            <v>980008  GENERAL AVIATION APRON</v>
          </cell>
          <cell r="B1115">
            <v>37500</v>
          </cell>
          <cell r="C1115">
            <v>0</v>
          </cell>
          <cell r="D1115">
            <v>0</v>
          </cell>
          <cell r="E1115">
            <v>0</v>
          </cell>
          <cell r="F1115">
            <v>0</v>
          </cell>
        </row>
        <row r="1116">
          <cell r="A1116" t="str">
            <v>980009  PARKS &amp; REC EQUIPMENT</v>
          </cell>
          <cell r="B1116">
            <v>29593</v>
          </cell>
          <cell r="C1116">
            <v>0</v>
          </cell>
          <cell r="D1116">
            <v>0</v>
          </cell>
          <cell r="E1116">
            <v>0</v>
          </cell>
          <cell r="F1116">
            <v>0</v>
          </cell>
        </row>
        <row r="1117">
          <cell r="A1117" t="str">
            <v>980010  LIBRARY TECHNOLOGY CENTER</v>
          </cell>
          <cell r="B1117">
            <v>40848</v>
          </cell>
          <cell r="C1117">
            <v>0</v>
          </cell>
          <cell r="D1117">
            <v>0</v>
          </cell>
          <cell r="E1117">
            <v>0</v>
          </cell>
          <cell r="F1117">
            <v>0</v>
          </cell>
        </row>
        <row r="1118">
          <cell r="A1118" t="str">
            <v>980011  MAYFAIR ESTATES</v>
          </cell>
          <cell r="B1118">
            <v>10000</v>
          </cell>
          <cell r="C1118">
            <v>0</v>
          </cell>
          <cell r="D1118">
            <v>0</v>
          </cell>
          <cell r="E1118">
            <v>0</v>
          </cell>
          <cell r="F1118">
            <v>0</v>
          </cell>
        </row>
        <row r="1119">
          <cell r="A1119" t="str">
            <v>980012  REBUILD/REPAVE RDS LOCIP</v>
          </cell>
          <cell r="B1119">
            <v>52565</v>
          </cell>
          <cell r="C1119">
            <v>0</v>
          </cell>
          <cell r="D1119">
            <v>0</v>
          </cell>
          <cell r="E1119">
            <v>0</v>
          </cell>
          <cell r="F1119">
            <v>0</v>
          </cell>
        </row>
        <row r="1120">
          <cell r="A1120" t="str">
            <v>980013  TARRYWILE FARM BLDG. LOCIP</v>
          </cell>
          <cell r="B1120">
            <v>0</v>
          </cell>
          <cell r="C1120">
            <v>0</v>
          </cell>
          <cell r="D1120">
            <v>0</v>
          </cell>
          <cell r="E1120">
            <v>0</v>
          </cell>
          <cell r="F1120">
            <v>0</v>
          </cell>
        </row>
        <row r="1121">
          <cell r="A1121" t="str">
            <v>980014  EAST PEARL STREET BRIDGE</v>
          </cell>
          <cell r="B1121">
            <v>83383</v>
          </cell>
          <cell r="C1121">
            <v>0</v>
          </cell>
          <cell r="D1121">
            <v>0</v>
          </cell>
          <cell r="E1121">
            <v>0</v>
          </cell>
          <cell r="F1121">
            <v>0</v>
          </cell>
        </row>
        <row r="1122">
          <cell r="A1122" t="str">
            <v>990001  TECHNOLOGY CITY</v>
          </cell>
          <cell r="B1122">
            <v>0</v>
          </cell>
          <cell r="C1122">
            <v>250000</v>
          </cell>
          <cell r="D1122">
            <v>20124</v>
          </cell>
          <cell r="E1122">
            <v>0</v>
          </cell>
          <cell r="F1122">
            <v>0</v>
          </cell>
        </row>
        <row r="1123">
          <cell r="A1123" t="str">
            <v>990002  REDEVELOPMENT IMPVMTS</v>
          </cell>
          <cell r="B1123">
            <v>0</v>
          </cell>
          <cell r="C1123">
            <v>199330</v>
          </cell>
          <cell r="D1123">
            <v>0</v>
          </cell>
          <cell r="E1123">
            <v>0</v>
          </cell>
          <cell r="F1123">
            <v>0</v>
          </cell>
        </row>
        <row r="1124">
          <cell r="A1124" t="str">
            <v>990003  TARRYWILE PARK MANSION ELEC</v>
          </cell>
          <cell r="B1124">
            <v>0</v>
          </cell>
          <cell r="C1124">
            <v>22200</v>
          </cell>
          <cell r="D1124">
            <v>0</v>
          </cell>
          <cell r="E1124">
            <v>0</v>
          </cell>
          <cell r="F1124">
            <v>0</v>
          </cell>
        </row>
        <row r="1125">
          <cell r="A1125" t="str">
            <v>990004  ROGERS PK POND RESTORATION</v>
          </cell>
          <cell r="B1125">
            <v>0</v>
          </cell>
          <cell r="C1125">
            <v>15000</v>
          </cell>
          <cell r="D1125">
            <v>4069</v>
          </cell>
          <cell r="E1125">
            <v>0</v>
          </cell>
          <cell r="F1125">
            <v>0</v>
          </cell>
        </row>
        <row r="1126">
          <cell r="A1126" t="str">
            <v>990005  PATRIOT GARAGE IMPROVEMENTS</v>
          </cell>
          <cell r="B1126">
            <v>0</v>
          </cell>
          <cell r="C1126">
            <v>38500</v>
          </cell>
          <cell r="D1126">
            <v>7241</v>
          </cell>
          <cell r="E1126">
            <v>0</v>
          </cell>
          <cell r="F1126">
            <v>0</v>
          </cell>
        </row>
        <row r="1127">
          <cell r="A1127" t="str">
            <v>990006  STILL RIVER REVITALIZATION</v>
          </cell>
          <cell r="B1127">
            <v>0</v>
          </cell>
          <cell r="C1127">
            <v>45000</v>
          </cell>
          <cell r="D1127">
            <v>0</v>
          </cell>
          <cell r="E1127">
            <v>0</v>
          </cell>
          <cell r="F1127">
            <v>0</v>
          </cell>
        </row>
        <row r="1128">
          <cell r="A1128" t="str">
            <v>990007  STREETSCAPE IMPROVEMENTS</v>
          </cell>
          <cell r="B1128">
            <v>0</v>
          </cell>
          <cell r="C1128">
            <v>100000</v>
          </cell>
          <cell r="D1128">
            <v>33960</v>
          </cell>
          <cell r="E1128">
            <v>0</v>
          </cell>
          <cell r="F1128">
            <v>0</v>
          </cell>
        </row>
        <row r="1129">
          <cell r="A1129" t="str">
            <v>990008  CITY HALL ADDITION</v>
          </cell>
          <cell r="B1129">
            <v>0</v>
          </cell>
          <cell r="C1129">
            <v>190000</v>
          </cell>
          <cell r="D1129">
            <v>814</v>
          </cell>
          <cell r="E1129">
            <v>0</v>
          </cell>
          <cell r="F1129">
            <v>0</v>
          </cell>
        </row>
        <row r="1130">
          <cell r="A1130" t="str">
            <v>990009  ROWAN STREET FENCING</v>
          </cell>
          <cell r="B1130">
            <v>0</v>
          </cell>
          <cell r="C1130">
            <v>18810</v>
          </cell>
          <cell r="D1130">
            <v>16670</v>
          </cell>
          <cell r="E1130">
            <v>0</v>
          </cell>
          <cell r="F1130">
            <v>0</v>
          </cell>
        </row>
        <row r="1131">
          <cell r="A1131" t="str">
            <v>990010  ADA PLAYGROUND EQUIPMENT</v>
          </cell>
          <cell r="B1131">
            <v>0</v>
          </cell>
          <cell r="C1131">
            <v>15360</v>
          </cell>
          <cell r="D1131">
            <v>0</v>
          </cell>
          <cell r="E1131">
            <v>0</v>
          </cell>
          <cell r="F1131">
            <v>0</v>
          </cell>
        </row>
        <row r="1132">
          <cell r="A1132" t="str">
            <v>990011  BARNUM COURT FENCE</v>
          </cell>
          <cell r="B1132">
            <v>0</v>
          </cell>
          <cell r="C1132">
            <v>7000</v>
          </cell>
          <cell r="D1132">
            <v>5565</v>
          </cell>
          <cell r="E1132">
            <v>0</v>
          </cell>
          <cell r="F1132">
            <v>0</v>
          </cell>
        </row>
        <row r="1133">
          <cell r="A1133" t="str">
            <v>990012  FORD AVE DRAINAGE</v>
          </cell>
          <cell r="B1133">
            <v>0</v>
          </cell>
          <cell r="C1133">
            <v>10000</v>
          </cell>
          <cell r="D1133">
            <v>0</v>
          </cell>
          <cell r="E1133">
            <v>0</v>
          </cell>
          <cell r="F1133">
            <v>0</v>
          </cell>
        </row>
        <row r="1134">
          <cell r="A1134" t="str">
            <v>990013  REPLACEMENT TANKS CITY HALL&amp;PD</v>
          </cell>
          <cell r="B1134">
            <v>0</v>
          </cell>
          <cell r="C1134">
            <v>32175</v>
          </cell>
          <cell r="D1134">
            <v>0</v>
          </cell>
          <cell r="E1134">
            <v>0</v>
          </cell>
          <cell r="F1134">
            <v>0</v>
          </cell>
        </row>
        <row r="1135">
          <cell r="A1135" t="str">
            <v>990014  LAND ACQUISITION/LAZY CREEK</v>
          </cell>
          <cell r="B1135">
            <v>0</v>
          </cell>
          <cell r="C1135">
            <v>15000</v>
          </cell>
          <cell r="D1135">
            <v>15000</v>
          </cell>
          <cell r="E1135">
            <v>0</v>
          </cell>
          <cell r="F1135">
            <v>0</v>
          </cell>
        </row>
        <row r="1136">
          <cell r="A1136" t="str">
            <v>000000  CAPITAL</v>
          </cell>
          <cell r="B1136">
            <v>0</v>
          </cell>
          <cell r="C1136">
            <v>0</v>
          </cell>
          <cell r="D1136">
            <v>0</v>
          </cell>
          <cell r="E1136">
            <v>5205244</v>
          </cell>
          <cell r="F1136">
            <v>0</v>
          </cell>
        </row>
        <row r="1138">
          <cell r="A1138" t="str">
            <v xml:space="preserve">     SUBTOTAL</v>
          </cell>
          <cell r="B1138">
            <v>5509215</v>
          </cell>
          <cell r="C1138">
            <v>958375</v>
          </cell>
          <cell r="D1138">
            <v>103443</v>
          </cell>
          <cell r="E1138">
            <v>5205244</v>
          </cell>
          <cell r="F1138">
            <v>0</v>
          </cell>
        </row>
        <row r="1140">
          <cell r="A1140" t="str">
            <v>TOTAL BY DEPARTMENT</v>
          </cell>
          <cell r="B1140">
            <v>5509215</v>
          </cell>
          <cell r="C1140">
            <v>958375</v>
          </cell>
          <cell r="D1140">
            <v>103443</v>
          </cell>
          <cell r="E1140">
            <v>5205244</v>
          </cell>
          <cell r="F1140">
            <v>0</v>
          </cell>
        </row>
        <row r="1143">
          <cell r="A1143" t="str">
            <v>13-001  AIRPORT</v>
          </cell>
        </row>
        <row r="1144">
          <cell r="A1144" t="str">
            <v>010100  REGULAR SALARIES</v>
          </cell>
          <cell r="B1144">
            <v>156916</v>
          </cell>
          <cell r="C1144">
            <v>162277</v>
          </cell>
          <cell r="D1144">
            <v>104742</v>
          </cell>
          <cell r="E1144">
            <v>168388</v>
          </cell>
          <cell r="F1144">
            <v>170161</v>
          </cell>
        </row>
        <row r="1145">
          <cell r="A1145" t="str">
            <v>010500  OVERTIME SERVICES</v>
          </cell>
          <cell r="B1145">
            <v>1501</v>
          </cell>
          <cell r="C1145">
            <v>1500</v>
          </cell>
          <cell r="D1145">
            <v>1272</v>
          </cell>
          <cell r="E1145">
            <v>1000</v>
          </cell>
          <cell r="F1145">
            <v>1000</v>
          </cell>
        </row>
        <row r="1146">
          <cell r="A1146" t="str">
            <v>011001  PART TIME SERVICES</v>
          </cell>
          <cell r="B1146">
            <v>6917</v>
          </cell>
          <cell r="C1146">
            <v>23712</v>
          </cell>
          <cell r="D1146">
            <v>12751</v>
          </cell>
          <cell r="E1146">
            <v>25314</v>
          </cell>
          <cell r="F1146">
            <v>25000</v>
          </cell>
        </row>
        <row r="1147">
          <cell r="A1147" t="str">
            <v>020300  COMMUNICATION SERVICES</v>
          </cell>
          <cell r="B1147">
            <v>1037</v>
          </cell>
          <cell r="C1147">
            <v>1125</v>
          </cell>
          <cell r="D1147">
            <v>500</v>
          </cell>
          <cell r="E1147">
            <v>1125</v>
          </cell>
          <cell r="F1147">
            <v>1125</v>
          </cell>
        </row>
        <row r="1148">
          <cell r="A1148" t="str">
            <v>020501  POSTAGE</v>
          </cell>
          <cell r="B1148">
            <v>956</v>
          </cell>
          <cell r="C1148">
            <v>700</v>
          </cell>
          <cell r="D1148">
            <v>520</v>
          </cell>
          <cell r="E1148">
            <v>700</v>
          </cell>
          <cell r="F1148">
            <v>700</v>
          </cell>
        </row>
        <row r="1149">
          <cell r="A1149" t="str">
            <v>021002  CONFERENCES</v>
          </cell>
          <cell r="B1149">
            <v>0</v>
          </cell>
          <cell r="C1149">
            <v>100</v>
          </cell>
          <cell r="D1149">
            <v>0</v>
          </cell>
          <cell r="E1149">
            <v>100</v>
          </cell>
          <cell r="F1149">
            <v>100</v>
          </cell>
        </row>
        <row r="1150">
          <cell r="A1150" t="str">
            <v>021500  SUBSCRIPTIONS-MEMBERSHIPS</v>
          </cell>
          <cell r="B1150">
            <v>773</v>
          </cell>
          <cell r="C1150">
            <v>775</v>
          </cell>
          <cell r="D1150">
            <v>334</v>
          </cell>
          <cell r="E1150">
            <v>775</v>
          </cell>
          <cell r="F1150">
            <v>775</v>
          </cell>
        </row>
        <row r="1151">
          <cell r="A1151" t="str">
            <v>023000  UTILITY SERVICE</v>
          </cell>
          <cell r="B1151">
            <v>27634</v>
          </cell>
          <cell r="C1151">
            <v>26000</v>
          </cell>
          <cell r="D1151">
            <v>14972</v>
          </cell>
          <cell r="E1151">
            <v>26000</v>
          </cell>
          <cell r="F1151">
            <v>26000</v>
          </cell>
        </row>
        <row r="1152">
          <cell r="A1152" t="str">
            <v>024000  OFFICE SERVICES</v>
          </cell>
          <cell r="B1152">
            <v>107</v>
          </cell>
          <cell r="C1152">
            <v>150</v>
          </cell>
          <cell r="D1152">
            <v>65</v>
          </cell>
          <cell r="E1152">
            <v>150</v>
          </cell>
          <cell r="F1152">
            <v>150</v>
          </cell>
        </row>
        <row r="1153">
          <cell r="A1153" t="str">
            <v>024501  LEASED EQUIPMENT</v>
          </cell>
          <cell r="B1153">
            <v>1283</v>
          </cell>
          <cell r="C1153">
            <v>1776</v>
          </cell>
          <cell r="D1153">
            <v>1184</v>
          </cell>
          <cell r="E1153">
            <v>1776</v>
          </cell>
          <cell r="F1153">
            <v>1776</v>
          </cell>
        </row>
        <row r="1154">
          <cell r="A1154" t="str">
            <v>029500  OUTSIDE SERVICES</v>
          </cell>
          <cell r="B1154">
            <v>5457</v>
          </cell>
          <cell r="C1154">
            <v>3000</v>
          </cell>
          <cell r="D1154">
            <v>181</v>
          </cell>
          <cell r="E1154">
            <v>3000</v>
          </cell>
          <cell r="F1154">
            <v>3000</v>
          </cell>
        </row>
        <row r="1155">
          <cell r="A1155" t="str">
            <v>031000  MAINTAIN BLDGS-STRUCTURES</v>
          </cell>
          <cell r="B1155">
            <v>576</v>
          </cell>
          <cell r="C1155">
            <v>775</v>
          </cell>
          <cell r="D1155">
            <v>51</v>
          </cell>
          <cell r="E1155">
            <v>775</v>
          </cell>
          <cell r="F1155">
            <v>750</v>
          </cell>
        </row>
        <row r="1156">
          <cell r="A1156" t="str">
            <v>035400  MAINTAIN OFFICE EQ-FRNTUR</v>
          </cell>
          <cell r="B1156">
            <v>0</v>
          </cell>
          <cell r="C1156">
            <v>231</v>
          </cell>
          <cell r="D1156">
            <v>231</v>
          </cell>
          <cell r="E1156">
            <v>0</v>
          </cell>
          <cell r="F1156">
            <v>0</v>
          </cell>
        </row>
        <row r="1157">
          <cell r="A1157" t="str">
            <v>039000  MAINTAIN AIRPORT FIELD</v>
          </cell>
          <cell r="B1157">
            <v>24565</v>
          </cell>
          <cell r="C1157">
            <v>15200</v>
          </cell>
          <cell r="D1157">
            <v>4540</v>
          </cell>
          <cell r="E1157">
            <v>15000</v>
          </cell>
          <cell r="F1157">
            <v>14500</v>
          </cell>
        </row>
        <row r="1158">
          <cell r="A1158" t="str">
            <v>039500  MAINTENANCE NOT LISTED</v>
          </cell>
          <cell r="B1158">
            <v>194</v>
          </cell>
          <cell r="C1158">
            <v>300</v>
          </cell>
          <cell r="D1158">
            <v>0</v>
          </cell>
          <cell r="E1158">
            <v>300</v>
          </cell>
          <cell r="F1158">
            <v>200</v>
          </cell>
        </row>
        <row r="1159">
          <cell r="A1159" t="str">
            <v>040100  OFFICE SUPPLIES</v>
          </cell>
          <cell r="B1159">
            <v>955</v>
          </cell>
          <cell r="C1159">
            <v>730</v>
          </cell>
          <cell r="D1159">
            <v>338</v>
          </cell>
          <cell r="E1159">
            <v>730</v>
          </cell>
          <cell r="F1159">
            <v>730</v>
          </cell>
        </row>
        <row r="1160">
          <cell r="A1160" t="str">
            <v>041000  CLOTHING-DRY GOODS-LINENS</v>
          </cell>
          <cell r="B1160">
            <v>682</v>
          </cell>
          <cell r="C1160">
            <v>800</v>
          </cell>
          <cell r="D1160">
            <v>530</v>
          </cell>
          <cell r="E1160">
            <v>800</v>
          </cell>
          <cell r="F1160">
            <v>800</v>
          </cell>
        </row>
        <row r="1161">
          <cell r="A1161" t="str">
            <v>042000  HEATING FUEL</v>
          </cell>
          <cell r="B1161">
            <v>2083</v>
          </cell>
          <cell r="C1161">
            <v>2200</v>
          </cell>
          <cell r="D1161">
            <v>1248</v>
          </cell>
          <cell r="E1161">
            <v>2200</v>
          </cell>
          <cell r="F1161">
            <v>2085</v>
          </cell>
        </row>
        <row r="1162">
          <cell r="A1162" t="str">
            <v>042500  MOTOR FUEL</v>
          </cell>
          <cell r="B1162">
            <v>2312</v>
          </cell>
          <cell r="C1162">
            <v>3500</v>
          </cell>
          <cell r="D1162">
            <v>1444</v>
          </cell>
          <cell r="E1162">
            <v>3500</v>
          </cell>
          <cell r="F1162">
            <v>2500</v>
          </cell>
        </row>
        <row r="1163">
          <cell r="A1163" t="str">
            <v>043501  INDUSTRIAL CHEMICAL-SUPLS</v>
          </cell>
          <cell r="B1163">
            <v>2738</v>
          </cell>
          <cell r="C1163">
            <v>1026</v>
          </cell>
          <cell r="D1163">
            <v>1026</v>
          </cell>
          <cell r="E1163">
            <v>1000</v>
          </cell>
          <cell r="F1163">
            <v>1000</v>
          </cell>
        </row>
        <row r="1164">
          <cell r="A1164" t="str">
            <v>049000  AIRPORT MATERIALS</v>
          </cell>
          <cell r="B1164">
            <v>183</v>
          </cell>
          <cell r="C1164">
            <v>200</v>
          </cell>
          <cell r="D1164">
            <v>0</v>
          </cell>
          <cell r="E1164">
            <v>200</v>
          </cell>
          <cell r="F1164">
            <v>200</v>
          </cell>
        </row>
        <row r="1165">
          <cell r="A1165" t="str">
            <v>049500  MTLS-SUPPLIES NOT LISTED</v>
          </cell>
          <cell r="B1165">
            <v>1546</v>
          </cell>
          <cell r="C1165">
            <v>336</v>
          </cell>
          <cell r="D1165">
            <v>336</v>
          </cell>
          <cell r="E1165">
            <v>300</v>
          </cell>
          <cell r="F1165">
            <v>300</v>
          </cell>
        </row>
        <row r="1166">
          <cell r="A1166" t="str">
            <v>060500  OFFICE EQUIPMENT</v>
          </cell>
          <cell r="B1166">
            <v>2010</v>
          </cell>
          <cell r="C1166">
            <v>0</v>
          </cell>
          <cell r="D1166">
            <v>0</v>
          </cell>
          <cell r="E1166">
            <v>0</v>
          </cell>
          <cell r="F1166">
            <v>0</v>
          </cell>
        </row>
        <row r="1167">
          <cell r="A1167" t="str">
            <v>061500  AUTOMOTIVE EQUIPMENT</v>
          </cell>
          <cell r="B1167">
            <v>2000</v>
          </cell>
          <cell r="C1167">
            <v>0</v>
          </cell>
          <cell r="D1167">
            <v>0</v>
          </cell>
          <cell r="E1167">
            <v>0</v>
          </cell>
          <cell r="F1167">
            <v>0</v>
          </cell>
        </row>
        <row r="1168">
          <cell r="A1168" t="str">
            <v>061700  GARAGE &amp; SHOP EQ</v>
          </cell>
          <cell r="B1168">
            <v>100</v>
          </cell>
          <cell r="C1168">
            <v>200</v>
          </cell>
          <cell r="D1168">
            <v>155</v>
          </cell>
          <cell r="E1168">
            <v>200</v>
          </cell>
          <cell r="F1168">
            <v>100</v>
          </cell>
        </row>
        <row r="1169">
          <cell r="A1169" t="str">
            <v>071500  CONT &amp; TR OTHER TOWN FNDS</v>
          </cell>
          <cell r="B1169">
            <v>0</v>
          </cell>
          <cell r="C1169">
            <v>2500</v>
          </cell>
          <cell r="D1169">
            <v>2500</v>
          </cell>
          <cell r="E1169">
            <v>0</v>
          </cell>
          <cell r="F1169">
            <v>0</v>
          </cell>
        </row>
        <row r="1171">
          <cell r="A1171" t="str">
            <v xml:space="preserve">     SUBTOTAL</v>
          </cell>
          <cell r="B1171">
            <v>242525</v>
          </cell>
          <cell r="C1171">
            <v>249113</v>
          </cell>
          <cell r="D1171">
            <v>148920</v>
          </cell>
          <cell r="E1171">
            <v>253333</v>
          </cell>
          <cell r="F1171">
            <v>252952</v>
          </cell>
        </row>
        <row r="1173">
          <cell r="A1173" t="str">
            <v>13-002  H A R T</v>
          </cell>
          <cell r="B1173" t="str">
            <v xml:space="preserve">           </v>
          </cell>
          <cell r="C1173" t="str">
            <v xml:space="preserve">            </v>
          </cell>
          <cell r="E1173" t="str">
            <v xml:space="preserve">            </v>
          </cell>
          <cell r="F1173" t="str">
            <v xml:space="preserve">            </v>
          </cell>
        </row>
        <row r="1174">
          <cell r="A1174" t="str">
            <v>072800  CONTRIBUTIONS-GRANTS</v>
          </cell>
          <cell r="B1174">
            <v>584633</v>
          </cell>
          <cell r="C1174">
            <v>595524</v>
          </cell>
          <cell r="D1174">
            <v>412571</v>
          </cell>
          <cell r="E1174">
            <v>628304</v>
          </cell>
          <cell r="F1174">
            <v>608498</v>
          </cell>
        </row>
        <row r="1176">
          <cell r="A1176" t="str">
            <v xml:space="preserve">     SUBTOTAL</v>
          </cell>
          <cell r="B1176">
            <v>584633</v>
          </cell>
          <cell r="C1176">
            <v>595524</v>
          </cell>
          <cell r="D1176">
            <v>412571</v>
          </cell>
          <cell r="E1176">
            <v>628304</v>
          </cell>
          <cell r="F1176">
            <v>608498</v>
          </cell>
        </row>
        <row r="1178">
          <cell r="A1178" t="str">
            <v>TOTAL BY DEPARTMENT</v>
          </cell>
          <cell r="B1178">
            <v>827158</v>
          </cell>
          <cell r="C1178">
            <v>844637</v>
          </cell>
          <cell r="D1178">
            <v>561491</v>
          </cell>
          <cell r="E1178">
            <v>881637</v>
          </cell>
          <cell r="F1178">
            <v>861450</v>
          </cell>
        </row>
        <row r="1181">
          <cell r="A1181" t="str">
            <v>14-000  CONTINGENCY</v>
          </cell>
          <cell r="B1181" t="str">
            <v xml:space="preserve">           </v>
          </cell>
          <cell r="C1181" t="str">
            <v xml:space="preserve">            </v>
          </cell>
          <cell r="E1181" t="str">
            <v xml:space="preserve">            </v>
          </cell>
          <cell r="F1181" t="str">
            <v xml:space="preserve">            </v>
          </cell>
        </row>
        <row r="1182">
          <cell r="A1182" t="str">
            <v>072000  APPRO CITY DEPTS-CONTING</v>
          </cell>
          <cell r="B1182">
            <v>0</v>
          </cell>
          <cell r="C1182">
            <v>168963</v>
          </cell>
          <cell r="D1182">
            <v>0</v>
          </cell>
          <cell r="E1182">
            <v>600000</v>
          </cell>
          <cell r="F1182">
            <v>400000</v>
          </cell>
        </row>
        <row r="1184">
          <cell r="A1184" t="str">
            <v xml:space="preserve">     SUBTOTAL</v>
          </cell>
          <cell r="B1184">
            <v>0</v>
          </cell>
          <cell r="C1184">
            <v>168963</v>
          </cell>
          <cell r="D1184">
            <v>0</v>
          </cell>
          <cell r="E1184">
            <v>600000</v>
          </cell>
          <cell r="F1184">
            <v>400000</v>
          </cell>
        </row>
        <row r="1186">
          <cell r="A1186" t="str">
            <v>TOTAL BY DEPARTMENT</v>
          </cell>
          <cell r="B1186">
            <v>0</v>
          </cell>
          <cell r="C1186">
            <v>168963</v>
          </cell>
          <cell r="D1186">
            <v>0</v>
          </cell>
          <cell r="E1186">
            <v>600000</v>
          </cell>
          <cell r="F1186">
            <v>400000</v>
          </cell>
        </row>
        <row r="1189">
          <cell r="A1189" t="str">
            <v>15-100  ST &amp; FED SCHOOL PROJECTS</v>
          </cell>
          <cell r="B1189" t="str">
            <v xml:space="preserve">           </v>
          </cell>
          <cell r="C1189" t="str">
            <v xml:space="preserve">            </v>
          </cell>
          <cell r="E1189" t="str">
            <v xml:space="preserve">            </v>
          </cell>
          <cell r="F1189" t="str">
            <v xml:space="preserve">            </v>
          </cell>
        </row>
        <row r="1190">
          <cell r="A1190" t="str">
            <v>072000  APPRO CITY DEPTS-CONTING</v>
          </cell>
          <cell r="B1190">
            <v>6781027</v>
          </cell>
          <cell r="C1190">
            <v>5731366</v>
          </cell>
          <cell r="D1190">
            <v>4162249</v>
          </cell>
          <cell r="E1190">
            <v>7843084</v>
          </cell>
          <cell r="F1190">
            <v>5731366</v>
          </cell>
        </row>
        <row r="1192">
          <cell r="A1192" t="str">
            <v xml:space="preserve">     SUBTOTAL </v>
          </cell>
          <cell r="B1192">
            <v>6781027</v>
          </cell>
          <cell r="C1192">
            <v>5731366</v>
          </cell>
          <cell r="D1192">
            <v>4162249</v>
          </cell>
          <cell r="E1192">
            <v>7843084</v>
          </cell>
          <cell r="F1192">
            <v>5731366</v>
          </cell>
        </row>
        <row r="1194">
          <cell r="A1194" t="str">
            <v>15-200  ST &amp; FED AIRPORT PROJ.</v>
          </cell>
          <cell r="B1194" t="str">
            <v xml:space="preserve">           </v>
          </cell>
          <cell r="C1194" t="str">
            <v xml:space="preserve">            </v>
          </cell>
          <cell r="E1194" t="str">
            <v xml:space="preserve">            </v>
          </cell>
          <cell r="F1194" t="str">
            <v xml:space="preserve">            </v>
          </cell>
        </row>
        <row r="1195">
          <cell r="A1195" t="str">
            <v>072000  APPRO CITY DEPTS-CONTING</v>
          </cell>
          <cell r="B1195">
            <v>2535</v>
          </cell>
          <cell r="C1195">
            <v>1712430</v>
          </cell>
          <cell r="D1195">
            <v>1589092</v>
          </cell>
          <cell r="E1195">
            <v>0</v>
          </cell>
          <cell r="F1195">
            <v>0</v>
          </cell>
        </row>
        <row r="1197">
          <cell r="A1197" t="str">
            <v xml:space="preserve">     SUBTOTAL</v>
          </cell>
          <cell r="B1197">
            <v>2535</v>
          </cell>
          <cell r="C1197">
            <v>1712430</v>
          </cell>
          <cell r="D1197">
            <v>1589092</v>
          </cell>
          <cell r="E1197">
            <v>0</v>
          </cell>
          <cell r="F1197">
            <v>0</v>
          </cell>
        </row>
        <row r="1199">
          <cell r="A1199" t="str">
            <v>TOTAL BY DEPARTMENT</v>
          </cell>
          <cell r="B1199">
            <v>6783562</v>
          </cell>
          <cell r="C1199">
            <v>7443796</v>
          </cell>
          <cell r="D1199">
            <v>5751341</v>
          </cell>
          <cell r="E1199">
            <v>7843084</v>
          </cell>
          <cell r="F1199">
            <v>5731366</v>
          </cell>
        </row>
        <row r="1202">
          <cell r="A1202" t="str">
            <v>16-100  MISC APPROPRIATION ADJ</v>
          </cell>
          <cell r="B1202" t="str">
            <v xml:space="preserve">           </v>
          </cell>
          <cell r="C1202" t="str">
            <v xml:space="preserve">            </v>
          </cell>
          <cell r="E1202" t="str">
            <v xml:space="preserve">            </v>
          </cell>
          <cell r="F1202" t="str">
            <v xml:space="preserve">            </v>
          </cell>
        </row>
        <row r="1203">
          <cell r="A1203" t="str">
            <v>072004  MISC APPROPRIATION ADJ</v>
          </cell>
          <cell r="B1203">
            <v>287548</v>
          </cell>
          <cell r="C1203">
            <v>0</v>
          </cell>
          <cell r="D1203">
            <v>-9102</v>
          </cell>
          <cell r="E1203">
            <v>0</v>
          </cell>
          <cell r="F1203">
            <v>0</v>
          </cell>
        </row>
        <row r="1205">
          <cell r="A1205" t="str">
            <v xml:space="preserve">     SUBTOTAL</v>
          </cell>
          <cell r="B1205">
            <v>287548</v>
          </cell>
          <cell r="C1205">
            <v>0</v>
          </cell>
          <cell r="D1205">
            <v>-9102</v>
          </cell>
          <cell r="E1205">
            <v>0</v>
          </cell>
          <cell r="F1205">
            <v>0</v>
          </cell>
        </row>
        <row r="1207">
          <cell r="A1207" t="str">
            <v>TOTAL BY DEPARTMENT</v>
          </cell>
          <cell r="B1207">
            <v>287548</v>
          </cell>
          <cell r="C1207">
            <v>0</v>
          </cell>
          <cell r="D1207">
            <v>-9102</v>
          </cell>
          <cell r="E1207">
            <v>0</v>
          </cell>
          <cell r="F1207">
            <v>0</v>
          </cell>
        </row>
        <row r="1210">
          <cell r="A1210" t="str">
            <v>20-000  GRANTS-HUMAN &amp; SOCIAL WLF</v>
          </cell>
          <cell r="B1210" t="str">
            <v xml:space="preserve">           </v>
          </cell>
          <cell r="C1210" t="str">
            <v xml:space="preserve">            </v>
          </cell>
          <cell r="E1210" t="str">
            <v xml:space="preserve">            </v>
          </cell>
          <cell r="F1210" t="str">
            <v xml:space="preserve">            </v>
          </cell>
        </row>
        <row r="1211">
          <cell r="A1211" t="str">
            <v xml:space="preserve">072901  WECAHR                                        </v>
          </cell>
          <cell r="B1211">
            <v>37000</v>
          </cell>
          <cell r="C1211">
            <v>37000</v>
          </cell>
          <cell r="D1211">
            <v>27750</v>
          </cell>
          <cell r="E1211">
            <v>37000</v>
          </cell>
          <cell r="F1211">
            <v>37000</v>
          </cell>
        </row>
        <row r="1212">
          <cell r="A1212" t="str">
            <v>072902  DANBURY YOUTH SERVICES</v>
          </cell>
          <cell r="B1212">
            <v>127000</v>
          </cell>
          <cell r="C1212">
            <v>127000</v>
          </cell>
          <cell r="D1212">
            <v>95250</v>
          </cell>
          <cell r="E1212">
            <v>139000</v>
          </cell>
          <cell r="F1212">
            <v>127000</v>
          </cell>
        </row>
        <row r="1213">
          <cell r="A1213" t="str">
            <v>072903  HISPANIC CULTURAL SOCIETY</v>
          </cell>
          <cell r="B1213">
            <v>24640</v>
          </cell>
          <cell r="C1213">
            <v>24640</v>
          </cell>
          <cell r="D1213">
            <v>12451</v>
          </cell>
          <cell r="E1213">
            <v>24640</v>
          </cell>
          <cell r="F1213">
            <v>24640</v>
          </cell>
        </row>
        <row r="1214">
          <cell r="A1214" t="str">
            <v>072904  MIDWEST COUNCIL-ALCOHOLISM</v>
          </cell>
          <cell r="B1214">
            <v>20000</v>
          </cell>
          <cell r="C1214">
            <v>20000</v>
          </cell>
          <cell r="D1214">
            <v>15000</v>
          </cell>
          <cell r="E1214">
            <v>40000</v>
          </cell>
          <cell r="F1214">
            <v>20000</v>
          </cell>
        </row>
        <row r="1215">
          <cell r="A1215" t="str">
            <v>072905  ARC-COMMUNITY CAREGIVERS</v>
          </cell>
          <cell r="B1215">
            <v>8000</v>
          </cell>
          <cell r="C1215">
            <v>8000</v>
          </cell>
          <cell r="D1215">
            <v>6000</v>
          </cell>
          <cell r="E1215">
            <v>8000</v>
          </cell>
          <cell r="F1215">
            <v>8000</v>
          </cell>
        </row>
        <row r="1216">
          <cell r="A1216" t="str">
            <v>072906  GERIATRIC CLINIC</v>
          </cell>
          <cell r="B1216">
            <v>23750</v>
          </cell>
          <cell r="C1216">
            <v>23750</v>
          </cell>
          <cell r="D1216">
            <v>17813</v>
          </cell>
          <cell r="E1216">
            <v>23750</v>
          </cell>
          <cell r="F1216">
            <v>23750</v>
          </cell>
        </row>
        <row r="1217">
          <cell r="A1217" t="str">
            <v>072908  NORTHWEST REG MENTAL HLTH</v>
          </cell>
          <cell r="B1217">
            <v>5000</v>
          </cell>
          <cell r="C1217">
            <v>5000</v>
          </cell>
          <cell r="D1217">
            <v>3750</v>
          </cell>
          <cell r="E1217">
            <v>7202</v>
          </cell>
          <cell r="F1217">
            <v>5000</v>
          </cell>
        </row>
        <row r="1218">
          <cell r="A1218" t="str">
            <v>072909  REGIONAL COMM CHILD CARE</v>
          </cell>
          <cell r="B1218">
            <v>44000</v>
          </cell>
          <cell r="C1218">
            <v>44000</v>
          </cell>
          <cell r="D1218">
            <v>33000</v>
          </cell>
          <cell r="E1218">
            <v>44000</v>
          </cell>
          <cell r="F1218">
            <v>44000</v>
          </cell>
        </row>
        <row r="1219">
          <cell r="A1219" t="str">
            <v>072910  ELDERLY HEALTH SCREENING</v>
          </cell>
          <cell r="B1219">
            <v>7112</v>
          </cell>
          <cell r="C1219">
            <v>7112</v>
          </cell>
          <cell r="D1219">
            <v>5334</v>
          </cell>
          <cell r="E1219">
            <v>7823</v>
          </cell>
          <cell r="F1219">
            <v>7112</v>
          </cell>
        </row>
        <row r="1220">
          <cell r="A1220" t="str">
            <v>072912  VISITING NURSES</v>
          </cell>
          <cell r="B1220">
            <v>135000</v>
          </cell>
          <cell r="C1220">
            <v>135000</v>
          </cell>
          <cell r="D1220">
            <v>101250</v>
          </cell>
          <cell r="E1220">
            <v>135000</v>
          </cell>
          <cell r="F1220">
            <v>135000</v>
          </cell>
        </row>
        <row r="1221">
          <cell r="A1221" t="str">
            <v>072913  VET GRAVES-MEMRL DAY PRDE</v>
          </cell>
          <cell r="B1221">
            <v>24021</v>
          </cell>
          <cell r="C1221">
            <v>18050</v>
          </cell>
          <cell r="D1221">
            <v>5653</v>
          </cell>
          <cell r="E1221">
            <v>21765</v>
          </cell>
          <cell r="F1221">
            <v>18050</v>
          </cell>
        </row>
        <row r="1222">
          <cell r="A1222" t="str">
            <v>072914  COMMUNITY ACTION</v>
          </cell>
          <cell r="B1222">
            <v>155000</v>
          </cell>
          <cell r="C1222">
            <v>155000</v>
          </cell>
          <cell r="D1222">
            <v>116250</v>
          </cell>
          <cell r="E1222">
            <v>155000</v>
          </cell>
          <cell r="F1222">
            <v>150000</v>
          </cell>
        </row>
        <row r="1223">
          <cell r="A1223" t="str">
            <v>072915  SCOTT FANTON MUSEUM</v>
          </cell>
          <cell r="B1223">
            <v>10000</v>
          </cell>
          <cell r="C1223">
            <v>10000</v>
          </cell>
          <cell r="D1223">
            <v>10000</v>
          </cell>
          <cell r="E1223">
            <v>15000</v>
          </cell>
          <cell r="F1223">
            <v>10000</v>
          </cell>
        </row>
        <row r="1224">
          <cell r="A1224" t="str">
            <v>072916  WOMEN'S CENTER</v>
          </cell>
          <cell r="B1224">
            <v>80000</v>
          </cell>
          <cell r="C1224">
            <v>95000</v>
          </cell>
          <cell r="D1224">
            <v>71250</v>
          </cell>
          <cell r="E1224">
            <v>95000</v>
          </cell>
          <cell r="F1224">
            <v>80000</v>
          </cell>
        </row>
        <row r="1225">
          <cell r="A1225" t="str">
            <v>072917  ANIMAL WELFARE</v>
          </cell>
          <cell r="B1225">
            <v>2000</v>
          </cell>
          <cell r="C1225">
            <v>2000</v>
          </cell>
          <cell r="D1225">
            <v>1500</v>
          </cell>
          <cell r="E1225">
            <v>4000</v>
          </cell>
          <cell r="F1225">
            <v>2000</v>
          </cell>
        </row>
        <row r="1226">
          <cell r="A1226" t="str">
            <v>072918  DATAHR</v>
          </cell>
          <cell r="B1226">
            <v>25000</v>
          </cell>
          <cell r="C1226">
            <v>25000</v>
          </cell>
          <cell r="D1226">
            <v>18750</v>
          </cell>
          <cell r="E1226">
            <v>25000</v>
          </cell>
          <cell r="F1226">
            <v>25000</v>
          </cell>
        </row>
        <row r="1227">
          <cell r="A1227" t="str">
            <v>072919  GRANT CEMETERIES</v>
          </cell>
          <cell r="B1227">
            <v>15366</v>
          </cell>
          <cell r="C1227">
            <v>15366</v>
          </cell>
          <cell r="D1227">
            <v>15366</v>
          </cell>
          <cell r="E1227">
            <v>8954</v>
          </cell>
          <cell r="F1227">
            <v>8954</v>
          </cell>
        </row>
        <row r="1228">
          <cell r="A1228" t="str">
            <v>072923  LITERACY VOLUNTEERS</v>
          </cell>
          <cell r="B1228">
            <v>8000</v>
          </cell>
          <cell r="C1228">
            <v>8000</v>
          </cell>
          <cell r="D1228">
            <v>6000</v>
          </cell>
          <cell r="E1228">
            <v>8000</v>
          </cell>
          <cell r="F1228">
            <v>8000</v>
          </cell>
        </row>
        <row r="1229">
          <cell r="A1229" t="str">
            <v>072924  DOWNTOWN COUNCIL</v>
          </cell>
          <cell r="B1229">
            <v>34000</v>
          </cell>
          <cell r="C1229">
            <v>34000</v>
          </cell>
          <cell r="D1229">
            <v>25500</v>
          </cell>
          <cell r="E1229">
            <v>34000</v>
          </cell>
          <cell r="F1229">
            <v>34000</v>
          </cell>
        </row>
        <row r="1230">
          <cell r="A1230" t="str">
            <v>072926  REGIONAL HOSPICE</v>
          </cell>
          <cell r="B1230">
            <v>10000</v>
          </cell>
          <cell r="C1230">
            <v>10000</v>
          </cell>
          <cell r="D1230">
            <v>7500</v>
          </cell>
          <cell r="E1230">
            <v>10000</v>
          </cell>
          <cell r="F1230">
            <v>10000</v>
          </cell>
        </row>
        <row r="1231">
          <cell r="A1231" t="str">
            <v>072930  HOMELESS SHELTER</v>
          </cell>
          <cell r="B1231">
            <v>19938</v>
          </cell>
          <cell r="C1231">
            <v>20150</v>
          </cell>
          <cell r="D1231">
            <v>16961</v>
          </cell>
          <cell r="E1231">
            <v>25000</v>
          </cell>
          <cell r="F1231">
            <v>20000</v>
          </cell>
        </row>
        <row r="1232">
          <cell r="A1232" t="str">
            <v>072933  DANBURY WAR MEMORIAL</v>
          </cell>
          <cell r="B1232">
            <v>85500</v>
          </cell>
          <cell r="C1232">
            <v>85500</v>
          </cell>
          <cell r="D1232">
            <v>64125</v>
          </cell>
          <cell r="E1232">
            <v>85000</v>
          </cell>
          <cell r="F1232">
            <v>85000</v>
          </cell>
        </row>
        <row r="1233">
          <cell r="A1233" t="str">
            <v>072935  DBY INTRCULTURL ASSOC INC.</v>
          </cell>
          <cell r="B1233">
            <v>5000</v>
          </cell>
          <cell r="C1233">
            <v>5000</v>
          </cell>
          <cell r="D1233">
            <v>5000</v>
          </cell>
          <cell r="E1233">
            <v>0</v>
          </cell>
          <cell r="F1233">
            <v>0</v>
          </cell>
        </row>
        <row r="1234">
          <cell r="A1234" t="str">
            <v>072938  DANBURY MUSIC CENTRE INC</v>
          </cell>
          <cell r="B1234">
            <v>3469</v>
          </cell>
          <cell r="C1234">
            <v>5000</v>
          </cell>
          <cell r="D1234">
            <v>4689</v>
          </cell>
          <cell r="E1234">
            <v>5000</v>
          </cell>
          <cell r="F1234">
            <v>5000</v>
          </cell>
        </row>
        <row r="1235">
          <cell r="A1235" t="str">
            <v>072941  HAT CITY BOXING CLUB</v>
          </cell>
          <cell r="B1235">
            <v>5025</v>
          </cell>
          <cell r="C1235">
            <v>4700</v>
          </cell>
          <cell r="D1235">
            <v>3322</v>
          </cell>
          <cell r="E1235">
            <v>4700</v>
          </cell>
          <cell r="F1235">
            <v>4700</v>
          </cell>
        </row>
        <row r="1236">
          <cell r="A1236" t="str">
            <v>072942  AMOS HOUSE</v>
          </cell>
          <cell r="B1236">
            <v>0</v>
          </cell>
          <cell r="C1236">
            <v>0</v>
          </cell>
          <cell r="D1236">
            <v>0</v>
          </cell>
          <cell r="E1236">
            <v>25800</v>
          </cell>
          <cell r="F1236">
            <v>0</v>
          </cell>
        </row>
        <row r="1237">
          <cell r="A1237" t="str">
            <v>072945  FIRST NIGHT DANBURY</v>
          </cell>
          <cell r="B1237">
            <v>4000</v>
          </cell>
          <cell r="C1237">
            <v>5000</v>
          </cell>
          <cell r="D1237">
            <v>3750</v>
          </cell>
          <cell r="E1237">
            <v>5000</v>
          </cell>
          <cell r="F1237">
            <v>5000</v>
          </cell>
        </row>
        <row r="1238">
          <cell r="A1238" t="str">
            <v>072946  GREEN CHIMNEY-GOOD FRIEND</v>
          </cell>
          <cell r="B1238">
            <v>5000</v>
          </cell>
          <cell r="C1238">
            <v>5250</v>
          </cell>
          <cell r="D1238">
            <v>3938</v>
          </cell>
          <cell r="E1238">
            <v>7500</v>
          </cell>
          <cell r="F1238">
            <v>5250</v>
          </cell>
        </row>
        <row r="1239">
          <cell r="A1239" t="str">
            <v>072948  COMM PERSONS DISABILITIES</v>
          </cell>
          <cell r="B1239">
            <v>1463</v>
          </cell>
          <cell r="C1239">
            <v>1500</v>
          </cell>
          <cell r="D1239">
            <v>0</v>
          </cell>
          <cell r="E1239">
            <v>0</v>
          </cell>
          <cell r="F1239">
            <v>1500</v>
          </cell>
        </row>
        <row r="1240">
          <cell r="A1240" t="str">
            <v>072949  MUNICIPAL RETIREE VOLUNTEER</v>
          </cell>
          <cell r="B1240">
            <v>114</v>
          </cell>
          <cell r="C1240">
            <v>2000</v>
          </cell>
          <cell r="D1240">
            <v>210</v>
          </cell>
          <cell r="E1240">
            <v>2600</v>
          </cell>
          <cell r="F1240">
            <v>1000</v>
          </cell>
        </row>
        <row r="1241">
          <cell r="A1241" t="str">
            <v>072954  INTERFAITH AIDS MINISTRY</v>
          </cell>
          <cell r="B1241">
            <v>0</v>
          </cell>
          <cell r="C1241">
            <v>20000</v>
          </cell>
          <cell r="D1241">
            <v>15000</v>
          </cell>
          <cell r="E1241">
            <v>20000</v>
          </cell>
          <cell r="F1241">
            <v>20000</v>
          </cell>
        </row>
        <row r="1242">
          <cell r="A1242" t="str">
            <v>072955  REGIONAL YMCA OF WESTERN CT.</v>
          </cell>
          <cell r="B1242">
            <v>0</v>
          </cell>
          <cell r="C1242">
            <v>0</v>
          </cell>
          <cell r="D1242">
            <v>0</v>
          </cell>
          <cell r="E1242">
            <v>40000</v>
          </cell>
          <cell r="F1242">
            <v>0</v>
          </cell>
        </row>
        <row r="1243">
          <cell r="A1243" t="str">
            <v>072959  CHARLES IVES CENTER</v>
          </cell>
          <cell r="B1243">
            <v>10000</v>
          </cell>
          <cell r="C1243">
            <v>0</v>
          </cell>
          <cell r="D1243">
            <v>0</v>
          </cell>
          <cell r="E1243">
            <v>0</v>
          </cell>
          <cell r="F1243">
            <v>0</v>
          </cell>
        </row>
        <row r="1244">
          <cell r="A1244" t="str">
            <v>072960  HARAMBEE CENTER</v>
          </cell>
          <cell r="B1244">
            <v>93981</v>
          </cell>
          <cell r="C1244">
            <v>95000</v>
          </cell>
          <cell r="D1244">
            <v>71250</v>
          </cell>
          <cell r="E1244">
            <v>169653</v>
          </cell>
          <cell r="F1244">
            <v>95000</v>
          </cell>
        </row>
        <row r="1245">
          <cell r="A1245" t="str">
            <v>072962  G.O.A.L.S./GREEN CHIMNEYS</v>
          </cell>
          <cell r="B1245">
            <v>0</v>
          </cell>
          <cell r="C1245">
            <v>10000</v>
          </cell>
          <cell r="D1245">
            <v>7500</v>
          </cell>
          <cell r="E1245">
            <v>10000</v>
          </cell>
          <cell r="F1245">
            <v>10000</v>
          </cell>
        </row>
        <row r="1246">
          <cell r="A1246" t="str">
            <v>072963  STAND TOGETHER</v>
          </cell>
          <cell r="B1246">
            <v>0</v>
          </cell>
          <cell r="C1246">
            <v>1000</v>
          </cell>
          <cell r="D1246">
            <v>750</v>
          </cell>
          <cell r="E1246">
            <v>0</v>
          </cell>
          <cell r="F1246">
            <v>0</v>
          </cell>
        </row>
        <row r="1247">
          <cell r="A1247" t="str">
            <v>072964  DANBURY MUSEUM &amp; HIST SOC</v>
          </cell>
          <cell r="B1247">
            <v>0</v>
          </cell>
          <cell r="C1247">
            <v>2000</v>
          </cell>
          <cell r="D1247">
            <v>2000</v>
          </cell>
          <cell r="E1247">
            <v>0</v>
          </cell>
          <cell r="F1247">
            <v>0</v>
          </cell>
        </row>
        <row r="1248">
          <cell r="A1248" t="str">
            <v>072965  PORTUGUESE CULTURAL CENTER</v>
          </cell>
          <cell r="B1248">
            <v>0</v>
          </cell>
          <cell r="C1248">
            <v>0</v>
          </cell>
          <cell r="D1248">
            <v>0</v>
          </cell>
          <cell r="E1248">
            <v>0</v>
          </cell>
          <cell r="F1248">
            <v>10000</v>
          </cell>
        </row>
        <row r="1250">
          <cell r="A1250" t="str">
            <v xml:space="preserve">     SUBTOTAL</v>
          </cell>
          <cell r="B1250">
            <v>1028379</v>
          </cell>
          <cell r="C1250">
            <v>1066018</v>
          </cell>
          <cell r="D1250">
            <v>793862</v>
          </cell>
          <cell r="E1250">
            <v>1243387</v>
          </cell>
          <cell r="F1250">
            <v>1039956</v>
          </cell>
        </row>
        <row r="1252">
          <cell r="A1252" t="str">
            <v>TOTAL BY DEPARTMENT</v>
          </cell>
          <cell r="B1252">
            <v>1028379</v>
          </cell>
          <cell r="C1252">
            <v>1066018</v>
          </cell>
          <cell r="D1252">
            <v>793862</v>
          </cell>
          <cell r="E1252">
            <v>1243387</v>
          </cell>
          <cell r="F1252">
            <v>1039956</v>
          </cell>
        </row>
        <row r="1254">
          <cell r="A1254" t="str">
            <v>GRAND TOTAL</v>
          </cell>
          <cell r="B1254">
            <v>133439820.98999999</v>
          </cell>
          <cell r="C1254">
            <v>134967201</v>
          </cell>
          <cell r="D1254">
            <v>80534852</v>
          </cell>
          <cell r="E1254">
            <v>147100952</v>
          </cell>
          <cell r="F1254">
            <v>134467587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Hybrid Plan Discussion"/>
      <sheetName val="User Input"/>
      <sheetName val="Assump"/>
      <sheetName val="Summary"/>
      <sheetName val="Worksheets"/>
      <sheetName val="OON Worksheets"/>
      <sheetName val="CPDs"/>
      <sheetName val="Reimb1"/>
      <sheetName val="Reimb2"/>
      <sheetName val="Fee Input"/>
      <sheetName val="RBRVS CF"/>
      <sheetName val="Benefits"/>
      <sheetName val="Demog"/>
      <sheetName val="Area Factors"/>
      <sheetName val="Input Flags"/>
      <sheetName val="Age Gender"/>
      <sheetName val="Area"/>
      <sheetName val="Print Flags"/>
      <sheetName val="GPCI"/>
    </sheetNames>
    <sheetDataSet>
      <sheetData sheetId="0"/>
      <sheetData sheetId="1" refreshError="1">
        <row r="195">
          <cell r="C195" t="b">
            <v>1</v>
          </cell>
        </row>
        <row r="198">
          <cell r="C198" t="b">
            <v>1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usinessPlan"/>
      <sheetName val="Assumptions"/>
      <sheetName val="Detail"/>
      <sheetName val="NBE"/>
      <sheetName val="Beacon"/>
      <sheetName val="Broker"/>
      <sheetName val="Membership"/>
      <sheetName val="BusinessPlan (2)"/>
      <sheetName val="Membership (2)"/>
      <sheetName val="2014_MA_mbr_fcst"/>
      <sheetName val="Notes"/>
      <sheetName val="Scenario_testing"/>
      <sheetName val="Milliman_NBE"/>
      <sheetName val="BusinessPlan H1660-001"/>
      <sheetName val="BusinessPlan H1660-004"/>
      <sheetName val="BusinessPlan H1660-005"/>
      <sheetName val="BusinessPlan H1660-80x"/>
      <sheetName val="BusinessPlan H6750-001"/>
      <sheetName val="BusinessPlan H6750-80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9">
          <cell r="Q9" t="str">
            <v>H1660-001 (Ind)</v>
          </cell>
        </row>
        <row r="10">
          <cell r="Q10" t="str">
            <v>H1660-004 (Ind)</v>
          </cell>
        </row>
        <row r="11">
          <cell r="Q11" t="str">
            <v>H1660-005 (Ind)</v>
          </cell>
        </row>
        <row r="12">
          <cell r="Q12" t="str">
            <v>H1660-80x (Grp)</v>
          </cell>
        </row>
        <row r="13">
          <cell r="Q13" t="str">
            <v>H1660-ALL (Ind)</v>
          </cell>
        </row>
        <row r="14">
          <cell r="Q14" t="str">
            <v>H1660-ALL (Grp)</v>
          </cell>
        </row>
        <row r="15">
          <cell r="Q15" t="str">
            <v>H1660-ALL (ALL)</v>
          </cell>
        </row>
        <row r="16">
          <cell r="Q16" t="str">
            <v>H6750-001 (Ind)</v>
          </cell>
        </row>
        <row r="17">
          <cell r="Q17" t="str">
            <v>H6750-80x (Grp)</v>
          </cell>
        </row>
        <row r="18">
          <cell r="Q18" t="str">
            <v>H6750-ALL (Ind)</v>
          </cell>
        </row>
        <row r="19">
          <cell r="Q19" t="str">
            <v>H6750-ALL (Grp)</v>
          </cell>
        </row>
        <row r="20">
          <cell r="Q20" t="str">
            <v>H6750-ALL (ALL)</v>
          </cell>
        </row>
        <row r="21">
          <cell r="Q21" t="str">
            <v>BOTH-ALL (Ind)</v>
          </cell>
        </row>
        <row r="22">
          <cell r="Q22" t="str">
            <v>BOTH-ALL (Grp)</v>
          </cell>
        </row>
        <row r="23">
          <cell r="Q23" t="str">
            <v>BOTH-ALL (ALL)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Show Tabs"/>
      <sheetName val="Print"/>
      <sheetName val="Assump"/>
      <sheetName val="Summary"/>
      <sheetName val="Summary Detail"/>
      <sheetName val="CPDs IN"/>
      <sheetName val="CPDs OON"/>
      <sheetName val="User Input"/>
      <sheetName val="Benefit Input"/>
      <sheetName val="IN Worksheets"/>
      <sheetName val="OON Worksheets"/>
      <sheetName val="Reimb1"/>
      <sheetName val="Reimb2"/>
      <sheetName val="Demog Input"/>
      <sheetName val="Area"/>
      <sheetName val="CPD Calcs IN"/>
      <sheetName val="CPD Calcs OON"/>
      <sheetName val="Demog"/>
      <sheetName val="Area Factors"/>
      <sheetName val="Age Gender"/>
      <sheetName val="Reimb3"/>
      <sheetName val="PCP_SCP Distribution"/>
      <sheetName val="Name Ranges"/>
      <sheetName val="Macros"/>
      <sheetName val="Input Flags"/>
      <sheetName val="Controls"/>
      <sheetName val="GPCI"/>
      <sheetName val="Med IP LOS"/>
      <sheetName val="Med - Other IP LOS"/>
      <sheetName val="Surg IP LOS"/>
      <sheetName val="Psych IP LOS"/>
      <sheetName val="Alc &amp; Drug Abuse IP LOS"/>
      <sheetName val="Mat Del IP LOS"/>
      <sheetName val="Mat Non-Del IP LOS"/>
      <sheetName val="Tables"/>
      <sheetName val="Mappings"/>
    </sheetNames>
    <sheetDataSet>
      <sheetData sheetId="0"/>
      <sheetData sheetId="1"/>
      <sheetData sheetId="2"/>
      <sheetData sheetId="3"/>
      <sheetData sheetId="4">
        <row r="96">
          <cell r="V96">
            <v>571.84999999999991</v>
          </cell>
        </row>
      </sheetData>
      <sheetData sheetId="5">
        <row r="17">
          <cell r="D17">
            <v>20.8</v>
          </cell>
        </row>
      </sheetData>
      <sheetData sheetId="6"/>
      <sheetData sheetId="7"/>
      <sheetData sheetId="8">
        <row r="8">
          <cell r="AY8">
            <v>31</v>
          </cell>
        </row>
      </sheetData>
      <sheetData sheetId="9">
        <row r="3">
          <cell r="L3">
            <v>1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nalysis"/>
    </sheetNames>
    <sheetDataSet>
      <sheetData sheetId="0" refreshError="1"/>
    </sheetDataSet>
  </externalBook>
</externalLink>
</file>

<file path=xl/externalLinks/externalLink7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Data Check"/>
      <sheetName val="Claim Adjustments"/>
      <sheetName val="Final Prem Forecast"/>
      <sheetName val="RNW Prem Forecast"/>
      <sheetName val="NB Prem Forecast"/>
      <sheetName val="Capitation"/>
      <sheetName val="Final Capitation Forecast"/>
      <sheetName val="RNW Capitation Premium Forecast"/>
      <sheetName val="NB Capitation Premium Forecast"/>
      <sheetName val="Pricing Input Summary"/>
      <sheetName val="Membership Forecast"/>
      <sheetName val="Risk Adjustment Inputs"/>
      <sheetName val="Risk Adjustment Forecast"/>
      <sheetName val="MO Prem Data"/>
      <sheetName val="Product Detail Tabs"/>
      <sheetName val="Rate Increase Assumptions"/>
      <sheetName val="MA Summary"/>
      <sheetName val="ME Summary"/>
      <sheetName val="NH Summary"/>
      <sheetName val="CT Summary"/>
      <sheetName val="MA_CRC_HPHC_HMO_POS"/>
      <sheetName val="MA_CRC_HPHC_PPO"/>
      <sheetName val="MA_CRC_HPIC_PPO"/>
      <sheetName val="MA_Small_HPHC_HMO_POS"/>
      <sheetName val="MA_Small_HPHC_PPO"/>
      <sheetName val="MA_Small_HPIC_PPO"/>
      <sheetName val="MA_Assoc_HPHC_HMO_POS"/>
      <sheetName val="MA_Assoc_HPHC_PPO"/>
      <sheetName val="MA_Assoc_HPIC_PPO"/>
      <sheetName val="MA_BuyDirect_HPHC_HMO_POS"/>
      <sheetName val="MA_BuyDirect_HPHC_PPO"/>
      <sheetName val="MA_BuyDirect_HPIC_PPO"/>
      <sheetName val="MA_ConnGrp_HPHC_HMO_POS"/>
      <sheetName val="MA_ConnGrp_HPHC_PPO"/>
      <sheetName val="MA_ConnGrp_HPIC_PPO"/>
      <sheetName val="MA_ConnIndv_HPHC_HMO_POS"/>
      <sheetName val="MA_ConnIndv_HPHC_PPO"/>
      <sheetName val="MA_ConnIndv_HPIC_PPO"/>
      <sheetName val="ME_CRC_HPHC_HMO_POS"/>
      <sheetName val="ME_CRC_HPIC_PPO"/>
      <sheetName val="ME_Small_HPHC_HMO_POS"/>
      <sheetName val="ME_Small_HPIC_PPO"/>
      <sheetName val="ME_BuyDirect_HPHC_HMO_POS"/>
      <sheetName val="ME_BuyDirect_HPIC_PPO"/>
      <sheetName val="ME_ExchInd_HPHC_HMO_POS"/>
      <sheetName val="ME_ExchInd_HPIC_PPO"/>
      <sheetName val="NH_CRC_HPHCNE_HMO_POS"/>
      <sheetName val="NH_CRC_HPHCNE_HMO_POS_EH"/>
      <sheetName val="NH_CRC_HPIC_PPO"/>
      <sheetName val="NH_Small_HPHCNE_HMO_POS"/>
      <sheetName val="NH_Small_HPHCNE_HMO_POS_EH"/>
      <sheetName val="NH_Small_HPIC_PPO"/>
      <sheetName val="NH_BuyDirect_HPHCNE_HMO_POS"/>
      <sheetName val="NH_BuyDirect_HPHCNE_HMO_POS_EH"/>
      <sheetName val="NH_BuyDirect_HPIC_PPO"/>
      <sheetName val="NH_ExchInd_HPHCNE_HMO_POS"/>
      <sheetName val="NH_ExchInd_HPHCNE_HMO_POS_EH"/>
      <sheetName val="NH_ExchInd_HPIC_PPO"/>
      <sheetName val="CT_CRC_HPHCCT_HMO_POS"/>
      <sheetName val="CT_CRC_HPIC_PPO"/>
      <sheetName val="CT_Small_HPHCCT_HMO_POS"/>
      <sheetName val="CT_Small_HPIC_PPO"/>
      <sheetName val="Risk Adjustment"/>
      <sheetName val="Ceded Premiums Forecast"/>
    </sheetNames>
    <sheetDataSet>
      <sheetData sheetId="0">
        <row r="3">
          <cell r="C3">
            <v>201906</v>
          </cell>
        </row>
      </sheetData>
      <sheetData sheetId="1"/>
      <sheetData sheetId="2"/>
      <sheetData sheetId="3">
        <row r="2">
          <cell r="G2" t="str">
            <v>Total MMS</v>
          </cell>
        </row>
      </sheetData>
      <sheetData sheetId="4">
        <row r="4">
          <cell r="AE4">
            <v>728243</v>
          </cell>
        </row>
      </sheetData>
      <sheetData sheetId="5">
        <row r="4">
          <cell r="AE4">
            <v>40682</v>
          </cell>
        </row>
      </sheetData>
      <sheetData sheetId="6">
        <row r="3">
          <cell r="B3" t="str">
            <v>Keyfield</v>
          </cell>
        </row>
      </sheetData>
      <sheetData sheetId="7">
        <row r="2">
          <cell r="G2" t="str">
            <v>Total MMS</v>
          </cell>
        </row>
      </sheetData>
      <sheetData sheetId="8">
        <row r="10">
          <cell r="H10">
            <v>11013</v>
          </cell>
        </row>
      </sheetData>
      <sheetData sheetId="9">
        <row r="10">
          <cell r="H10">
            <v>158</v>
          </cell>
        </row>
      </sheetData>
      <sheetData sheetId="10">
        <row r="1">
          <cell r="C1" t="str">
            <v>Pricing Inputs from Pricing Leads</v>
          </cell>
          <cell r="D1"/>
          <cell r="E1"/>
          <cell r="F1"/>
          <cell r="G1"/>
          <cell r="H1"/>
          <cell r="I1"/>
          <cell r="J1"/>
          <cell r="K1"/>
          <cell r="L1"/>
          <cell r="M1"/>
          <cell r="N1"/>
          <cell r="O1"/>
        </row>
        <row r="2">
          <cell r="H2" t="str">
            <v>2019</v>
          </cell>
          <cell r="I2"/>
          <cell r="J2"/>
          <cell r="K2"/>
          <cell r="L2">
            <v>2020</v>
          </cell>
          <cell r="M2"/>
          <cell r="N2"/>
          <cell r="O2"/>
        </row>
        <row r="3">
          <cell r="B3" t="str">
            <v>Keyfield</v>
          </cell>
          <cell r="C3" t="str">
            <v>State</v>
          </cell>
          <cell r="D3" t="str">
            <v>Segment</v>
          </cell>
          <cell r="E3" t="str">
            <v>Legal Entity</v>
          </cell>
          <cell r="F3" t="str">
            <v>Product</v>
          </cell>
          <cell r="G3" t="str">
            <v>Renewal</v>
          </cell>
          <cell r="H3" t="str">
            <v>Premium Increase</v>
          </cell>
          <cell r="I3" t="str">
            <v>Premium BBD</v>
          </cell>
          <cell r="J3" t="str">
            <v>Aging</v>
          </cell>
          <cell r="K3" t="str">
            <v>First Year Renewal Increase</v>
          </cell>
          <cell r="L3" t="str">
            <v>Premium Increase</v>
          </cell>
          <cell r="M3" t="str">
            <v>Premium BBD</v>
          </cell>
          <cell r="N3" t="str">
            <v>Aging</v>
          </cell>
          <cell r="O3" t="str">
            <v>First Year Renewal Increase</v>
          </cell>
        </row>
        <row r="4">
          <cell r="B4" t="str">
            <v>CT\CRC\HPHCCT\HMO_POS\1</v>
          </cell>
          <cell r="C4" t="str">
            <v>CT</v>
          </cell>
          <cell r="D4" t="str">
            <v>CRC</v>
          </cell>
          <cell r="E4" t="str">
            <v>HPHCCT</v>
          </cell>
          <cell r="F4" t="str">
            <v>HMO_POS</v>
          </cell>
          <cell r="G4">
            <v>1</v>
          </cell>
          <cell r="H4">
            <v>0.13</v>
          </cell>
          <cell r="I4">
            <v>-3.5000000000000003E-2</v>
          </cell>
          <cell r="J4">
            <v>0</v>
          </cell>
          <cell r="K4">
            <v>5.5246559073907381E-2</v>
          </cell>
          <cell r="L4">
            <v>0.13</v>
          </cell>
          <cell r="M4">
            <v>-3.5000000000000003E-2</v>
          </cell>
          <cell r="N4">
            <v>0</v>
          </cell>
          <cell r="O4">
            <v>5.5246559073907381E-2</v>
          </cell>
        </row>
        <row r="5">
          <cell r="B5" t="str">
            <v>CT\CRC\HPHCCT\HMO_POS\2</v>
          </cell>
          <cell r="C5" t="str">
            <v>CT</v>
          </cell>
          <cell r="D5" t="str">
            <v>CRC</v>
          </cell>
          <cell r="E5" t="str">
            <v>HPHCCT</v>
          </cell>
          <cell r="F5" t="str">
            <v>HMO_POS</v>
          </cell>
          <cell r="G5">
            <v>2</v>
          </cell>
          <cell r="H5">
            <v>0.13</v>
          </cell>
          <cell r="I5">
            <v>-3.5000000000000003E-2</v>
          </cell>
          <cell r="J5">
            <v>0</v>
          </cell>
          <cell r="K5">
            <v>5.5246559073907381E-2</v>
          </cell>
          <cell r="L5">
            <v>0.13</v>
          </cell>
          <cell r="M5">
            <v>-3.5000000000000003E-2</v>
          </cell>
          <cell r="N5">
            <v>0</v>
          </cell>
          <cell r="O5">
            <v>5.5246559073907381E-2</v>
          </cell>
        </row>
        <row r="6">
          <cell r="B6" t="str">
            <v>CT\CRC\HPHCCT\HMO_POS\3</v>
          </cell>
          <cell r="C6" t="str">
            <v>CT</v>
          </cell>
          <cell r="D6" t="str">
            <v>CRC</v>
          </cell>
          <cell r="E6" t="str">
            <v>HPHCCT</v>
          </cell>
          <cell r="F6" t="str">
            <v>HMO_POS</v>
          </cell>
          <cell r="G6">
            <v>3</v>
          </cell>
          <cell r="H6">
            <v>0.13</v>
          </cell>
          <cell r="I6">
            <v>-3.5000000000000003E-2</v>
          </cell>
          <cell r="J6">
            <v>0</v>
          </cell>
          <cell r="K6">
            <v>5.5246559073907381E-2</v>
          </cell>
          <cell r="L6">
            <v>0.13</v>
          </cell>
          <cell r="M6">
            <v>-3.5000000000000003E-2</v>
          </cell>
          <cell r="N6">
            <v>0</v>
          </cell>
          <cell r="O6">
            <v>5.5246559073907381E-2</v>
          </cell>
        </row>
        <row r="7">
          <cell r="B7" t="str">
            <v>CT\CRC\HPHCCT\HMO_POS\4</v>
          </cell>
          <cell r="C7" t="str">
            <v>CT</v>
          </cell>
          <cell r="D7" t="str">
            <v>CRC</v>
          </cell>
          <cell r="E7" t="str">
            <v>HPHCCT</v>
          </cell>
          <cell r="F7" t="str">
            <v>HMO_POS</v>
          </cell>
          <cell r="G7">
            <v>4</v>
          </cell>
          <cell r="H7">
            <v>0.13</v>
          </cell>
          <cell r="I7">
            <v>-3.5000000000000003E-2</v>
          </cell>
          <cell r="J7">
            <v>0</v>
          </cell>
          <cell r="K7">
            <v>5.5246559073907381E-2</v>
          </cell>
          <cell r="L7">
            <v>0.13</v>
          </cell>
          <cell r="M7">
            <v>-3.5000000000000003E-2</v>
          </cell>
          <cell r="N7">
            <v>0</v>
          </cell>
          <cell r="O7">
            <v>5.5246559073907381E-2</v>
          </cell>
        </row>
        <row r="8">
          <cell r="B8" t="str">
            <v>CT\CRC\HPHCCT\HMO_POS\5</v>
          </cell>
          <cell r="C8" t="str">
            <v>CT</v>
          </cell>
          <cell r="D8" t="str">
            <v>CRC</v>
          </cell>
          <cell r="E8" t="str">
            <v>HPHCCT</v>
          </cell>
          <cell r="F8" t="str">
            <v>HMO_POS</v>
          </cell>
          <cell r="G8">
            <v>5</v>
          </cell>
          <cell r="H8">
            <v>0.14000000000000001</v>
          </cell>
          <cell r="I8">
            <v>-3.5000000000000003E-2</v>
          </cell>
          <cell r="J8">
            <v>0</v>
          </cell>
          <cell r="K8">
            <v>5.5246559073907381E-2</v>
          </cell>
          <cell r="L8">
            <v>0.14000000000000001</v>
          </cell>
          <cell r="M8">
            <v>-3.5000000000000003E-2</v>
          </cell>
          <cell r="N8">
            <v>0</v>
          </cell>
          <cell r="O8">
            <v>5.5246559073907381E-2</v>
          </cell>
        </row>
        <row r="9">
          <cell r="B9" t="str">
            <v>CT\CRC\HPHCCT\HMO_POS\6</v>
          </cell>
          <cell r="C9" t="str">
            <v>CT</v>
          </cell>
          <cell r="D9" t="str">
            <v>CRC</v>
          </cell>
          <cell r="E9" t="str">
            <v>HPHCCT</v>
          </cell>
          <cell r="F9" t="str">
            <v>HMO_POS</v>
          </cell>
          <cell r="G9">
            <v>6</v>
          </cell>
          <cell r="H9">
            <v>0.14000000000000001</v>
          </cell>
          <cell r="I9">
            <v>-3.5000000000000003E-2</v>
          </cell>
          <cell r="J9">
            <v>0</v>
          </cell>
          <cell r="K9">
            <v>5.5246559073907381E-2</v>
          </cell>
          <cell r="L9">
            <v>0.14000000000000001</v>
          </cell>
          <cell r="M9">
            <v>-3.5000000000000003E-2</v>
          </cell>
          <cell r="N9">
            <v>0</v>
          </cell>
          <cell r="O9">
            <v>5.5246559073907381E-2</v>
          </cell>
        </row>
        <row r="10">
          <cell r="B10" t="str">
            <v>CT\CRC\HPHCCT\HMO_POS\7</v>
          </cell>
          <cell r="C10" t="str">
            <v>CT</v>
          </cell>
          <cell r="D10" t="str">
            <v>CRC</v>
          </cell>
          <cell r="E10" t="str">
            <v>HPHCCT</v>
          </cell>
          <cell r="F10" t="str">
            <v>HMO_POS</v>
          </cell>
          <cell r="G10">
            <v>7</v>
          </cell>
          <cell r="H10">
            <v>0.14000000000000001</v>
          </cell>
          <cell r="I10">
            <v>-3.5000000000000003E-2</v>
          </cell>
          <cell r="J10">
            <v>0</v>
          </cell>
          <cell r="K10">
            <v>5.5246559073907381E-2</v>
          </cell>
          <cell r="L10">
            <v>0.14000000000000001</v>
          </cell>
          <cell r="M10">
            <v>-3.5000000000000003E-2</v>
          </cell>
          <cell r="N10">
            <v>0</v>
          </cell>
          <cell r="O10">
            <v>5.5246559073907381E-2</v>
          </cell>
        </row>
        <row r="11">
          <cell r="B11" t="str">
            <v>CT\CRC\HPHCCT\HMO_POS\8</v>
          </cell>
          <cell r="C11" t="str">
            <v>CT</v>
          </cell>
          <cell r="D11" t="str">
            <v>CRC</v>
          </cell>
          <cell r="E11" t="str">
            <v>HPHCCT</v>
          </cell>
          <cell r="F11" t="str">
            <v>HMO_POS</v>
          </cell>
          <cell r="G11">
            <v>8</v>
          </cell>
          <cell r="H11">
            <v>0.14000000000000001</v>
          </cell>
          <cell r="I11">
            <v>-3.5000000000000003E-2</v>
          </cell>
          <cell r="J11">
            <v>0</v>
          </cell>
          <cell r="K11">
            <v>5.5246559073907381E-2</v>
          </cell>
          <cell r="L11">
            <v>0.14000000000000001</v>
          </cell>
          <cell r="M11">
            <v>-3.5000000000000003E-2</v>
          </cell>
          <cell r="N11">
            <v>0</v>
          </cell>
          <cell r="O11">
            <v>5.5246559073907381E-2</v>
          </cell>
        </row>
        <row r="12">
          <cell r="B12" t="str">
            <v>CT\CRC\HPHCCT\HMO_POS\9</v>
          </cell>
          <cell r="C12" t="str">
            <v>CT</v>
          </cell>
          <cell r="D12" t="str">
            <v>CRC</v>
          </cell>
          <cell r="E12" t="str">
            <v>HPHCCT</v>
          </cell>
          <cell r="F12" t="str">
            <v>HMO_POS</v>
          </cell>
          <cell r="G12">
            <v>9</v>
          </cell>
          <cell r="H12">
            <v>0.13400000000000001</v>
          </cell>
          <cell r="I12">
            <v>-3.5000000000000003E-2</v>
          </cell>
          <cell r="J12">
            <v>0</v>
          </cell>
          <cell r="K12">
            <v>5.5246559073907381E-2</v>
          </cell>
          <cell r="L12">
            <v>0.13</v>
          </cell>
          <cell r="M12">
            <v>-3.5000000000000003E-2</v>
          </cell>
          <cell r="N12">
            <v>0</v>
          </cell>
          <cell r="O12">
            <v>5.5246559073907381E-2</v>
          </cell>
        </row>
        <row r="13">
          <cell r="B13" t="str">
            <v>CT\CRC\HPHCCT\HMO_POS\10</v>
          </cell>
          <cell r="C13" t="str">
            <v>CT</v>
          </cell>
          <cell r="D13" t="str">
            <v>CRC</v>
          </cell>
          <cell r="E13" t="str">
            <v>HPHCCT</v>
          </cell>
          <cell r="F13" t="str">
            <v>HMO_POS</v>
          </cell>
          <cell r="G13">
            <v>10</v>
          </cell>
          <cell r="H13">
            <v>0.13400000000000001</v>
          </cell>
          <cell r="I13">
            <v>-3.5000000000000003E-2</v>
          </cell>
          <cell r="J13">
            <v>0</v>
          </cell>
          <cell r="K13">
            <v>5.5246559073907381E-2</v>
          </cell>
          <cell r="L13">
            <v>0.13</v>
          </cell>
          <cell r="M13">
            <v>-3.5000000000000003E-2</v>
          </cell>
          <cell r="N13">
            <v>0</v>
          </cell>
          <cell r="O13">
            <v>5.5246559073907381E-2</v>
          </cell>
        </row>
        <row r="14">
          <cell r="B14" t="str">
            <v>CT\CRC\HPHCCT\HMO_POS\11</v>
          </cell>
          <cell r="C14" t="str">
            <v>CT</v>
          </cell>
          <cell r="D14" t="str">
            <v>CRC</v>
          </cell>
          <cell r="E14" t="str">
            <v>HPHCCT</v>
          </cell>
          <cell r="F14" t="str">
            <v>HMO_POS</v>
          </cell>
          <cell r="G14">
            <v>11</v>
          </cell>
          <cell r="H14">
            <v>0.13400000000000001</v>
          </cell>
          <cell r="I14">
            <v>-3.5000000000000003E-2</v>
          </cell>
          <cell r="J14">
            <v>0</v>
          </cell>
          <cell r="K14">
            <v>5.5246559073907381E-2</v>
          </cell>
          <cell r="L14">
            <v>0.13</v>
          </cell>
          <cell r="M14">
            <v>-3.5000000000000003E-2</v>
          </cell>
          <cell r="N14">
            <v>0</v>
          </cell>
          <cell r="O14">
            <v>5.5246559073907381E-2</v>
          </cell>
        </row>
        <row r="15">
          <cell r="B15" t="str">
            <v>CT\CRC\HPHCCT\HMO_POS\12</v>
          </cell>
          <cell r="C15" t="str">
            <v>CT</v>
          </cell>
          <cell r="D15" t="str">
            <v>CRC</v>
          </cell>
          <cell r="E15" t="str">
            <v>HPHCCT</v>
          </cell>
          <cell r="F15" t="str">
            <v>HMO_POS</v>
          </cell>
          <cell r="G15">
            <v>12</v>
          </cell>
          <cell r="H15">
            <v>0.13400000000000001</v>
          </cell>
          <cell r="I15">
            <v>-3.5000000000000003E-2</v>
          </cell>
          <cell r="J15">
            <v>0</v>
          </cell>
          <cell r="K15">
            <v>5.5246559073907381E-2</v>
          </cell>
          <cell r="L15">
            <v>0.13</v>
          </cell>
          <cell r="M15">
            <v>-3.5000000000000003E-2</v>
          </cell>
          <cell r="N15">
            <v>0</v>
          </cell>
          <cell r="O15">
            <v>5.5246559073907381E-2</v>
          </cell>
        </row>
        <row r="16">
          <cell r="B16" t="str">
            <v>CT\CRC\HPIC\PPO\1</v>
          </cell>
          <cell r="C16" t="str">
            <v>CT</v>
          </cell>
          <cell r="D16" t="str">
            <v>CRC</v>
          </cell>
          <cell r="E16" t="str">
            <v>HPIC</v>
          </cell>
          <cell r="F16" t="str">
            <v>PPO</v>
          </cell>
          <cell r="G16">
            <v>1</v>
          </cell>
          <cell r="H16">
            <v>0.13</v>
          </cell>
          <cell r="I16">
            <v>-3.5000000000000003E-2</v>
          </cell>
          <cell r="J16">
            <v>0</v>
          </cell>
          <cell r="K16">
            <v>5.5246559073907381E-2</v>
          </cell>
          <cell r="L16">
            <v>0.13</v>
          </cell>
          <cell r="M16">
            <v>-3.5000000000000003E-2</v>
          </cell>
          <cell r="N16">
            <v>0</v>
          </cell>
          <cell r="O16">
            <v>5.5246559073907381E-2</v>
          </cell>
        </row>
        <row r="17">
          <cell r="B17" t="str">
            <v>CT\CRC\HPIC\PPO\2</v>
          </cell>
          <cell r="C17" t="str">
            <v>CT</v>
          </cell>
          <cell r="D17" t="str">
            <v>CRC</v>
          </cell>
          <cell r="E17" t="str">
            <v>HPIC</v>
          </cell>
          <cell r="F17" t="str">
            <v>PPO</v>
          </cell>
          <cell r="G17">
            <v>2</v>
          </cell>
          <cell r="H17">
            <v>0.13</v>
          </cell>
          <cell r="I17">
            <v>-3.5000000000000003E-2</v>
          </cell>
          <cell r="J17">
            <v>0</v>
          </cell>
          <cell r="K17">
            <v>5.5246559073907381E-2</v>
          </cell>
          <cell r="L17">
            <v>0.13</v>
          </cell>
          <cell r="M17">
            <v>-3.5000000000000003E-2</v>
          </cell>
          <cell r="N17">
            <v>0</v>
          </cell>
          <cell r="O17">
            <v>5.5246559073907381E-2</v>
          </cell>
        </row>
        <row r="18">
          <cell r="B18" t="str">
            <v>CT\CRC\HPIC\PPO\3</v>
          </cell>
          <cell r="C18" t="str">
            <v>CT</v>
          </cell>
          <cell r="D18" t="str">
            <v>CRC</v>
          </cell>
          <cell r="E18" t="str">
            <v>HPIC</v>
          </cell>
          <cell r="F18" t="str">
            <v>PPO</v>
          </cell>
          <cell r="G18">
            <v>3</v>
          </cell>
          <cell r="H18">
            <v>0.13</v>
          </cell>
          <cell r="I18">
            <v>-3.5000000000000003E-2</v>
          </cell>
          <cell r="J18">
            <v>0</v>
          </cell>
          <cell r="K18">
            <v>5.5246559073907381E-2</v>
          </cell>
          <cell r="L18">
            <v>0.13</v>
          </cell>
          <cell r="M18">
            <v>-3.5000000000000003E-2</v>
          </cell>
          <cell r="N18">
            <v>0</v>
          </cell>
          <cell r="O18">
            <v>5.5246559073907381E-2</v>
          </cell>
        </row>
        <row r="19">
          <cell r="B19" t="str">
            <v>CT\CRC\HPIC\PPO\4</v>
          </cell>
          <cell r="C19" t="str">
            <v>CT</v>
          </cell>
          <cell r="D19" t="str">
            <v>CRC</v>
          </cell>
          <cell r="E19" t="str">
            <v>HPIC</v>
          </cell>
          <cell r="F19" t="str">
            <v>PPO</v>
          </cell>
          <cell r="G19">
            <v>4</v>
          </cell>
          <cell r="H19">
            <v>0.13</v>
          </cell>
          <cell r="I19">
            <v>-3.5000000000000003E-2</v>
          </cell>
          <cell r="J19">
            <v>0</v>
          </cell>
          <cell r="K19">
            <v>5.5246559073907381E-2</v>
          </cell>
          <cell r="L19">
            <v>0.13</v>
          </cell>
          <cell r="M19">
            <v>-3.5000000000000003E-2</v>
          </cell>
          <cell r="N19">
            <v>0</v>
          </cell>
          <cell r="O19">
            <v>5.5246559073907381E-2</v>
          </cell>
        </row>
        <row r="20">
          <cell r="B20" t="str">
            <v>CT\CRC\HPIC\PPO\5</v>
          </cell>
          <cell r="C20" t="str">
            <v>CT</v>
          </cell>
          <cell r="D20" t="str">
            <v>CRC</v>
          </cell>
          <cell r="E20" t="str">
            <v>HPIC</v>
          </cell>
          <cell r="F20" t="str">
            <v>PPO</v>
          </cell>
          <cell r="G20">
            <v>5</v>
          </cell>
          <cell r="H20">
            <v>0.14000000000000001</v>
          </cell>
          <cell r="I20">
            <v>-3.5000000000000003E-2</v>
          </cell>
          <cell r="J20">
            <v>0</v>
          </cell>
          <cell r="K20">
            <v>5.5246559073907381E-2</v>
          </cell>
          <cell r="L20">
            <v>0.14000000000000001</v>
          </cell>
          <cell r="M20">
            <v>-3.5000000000000003E-2</v>
          </cell>
          <cell r="N20">
            <v>0</v>
          </cell>
          <cell r="O20">
            <v>5.5246559073907381E-2</v>
          </cell>
        </row>
        <row r="21">
          <cell r="B21" t="str">
            <v>CT\CRC\HPIC\PPO\6</v>
          </cell>
          <cell r="C21" t="str">
            <v>CT</v>
          </cell>
          <cell r="D21" t="str">
            <v>CRC</v>
          </cell>
          <cell r="E21" t="str">
            <v>HPIC</v>
          </cell>
          <cell r="F21" t="str">
            <v>PPO</v>
          </cell>
          <cell r="G21">
            <v>6</v>
          </cell>
          <cell r="H21">
            <v>0.14000000000000001</v>
          </cell>
          <cell r="I21">
            <v>-3.5000000000000003E-2</v>
          </cell>
          <cell r="J21">
            <v>0</v>
          </cell>
          <cell r="K21">
            <v>5.5246559073907381E-2</v>
          </cell>
          <cell r="L21">
            <v>0.14000000000000001</v>
          </cell>
          <cell r="M21">
            <v>-3.5000000000000003E-2</v>
          </cell>
          <cell r="N21">
            <v>0</v>
          </cell>
          <cell r="O21">
            <v>5.5246559073907381E-2</v>
          </cell>
        </row>
        <row r="22">
          <cell r="B22" t="str">
            <v>CT\CRC\HPIC\PPO\7</v>
          </cell>
          <cell r="C22" t="str">
            <v>CT</v>
          </cell>
          <cell r="D22" t="str">
            <v>CRC</v>
          </cell>
          <cell r="E22" t="str">
            <v>HPIC</v>
          </cell>
          <cell r="F22" t="str">
            <v>PPO</v>
          </cell>
          <cell r="G22">
            <v>7</v>
          </cell>
          <cell r="H22">
            <v>0.14000000000000001</v>
          </cell>
          <cell r="I22">
            <v>-3.5000000000000003E-2</v>
          </cell>
          <cell r="J22">
            <v>0</v>
          </cell>
          <cell r="K22">
            <v>5.5246559073907381E-2</v>
          </cell>
          <cell r="L22">
            <v>0.14000000000000001</v>
          </cell>
          <cell r="M22">
            <v>-3.5000000000000003E-2</v>
          </cell>
          <cell r="N22">
            <v>0</v>
          </cell>
          <cell r="O22">
            <v>5.5246559073907381E-2</v>
          </cell>
        </row>
        <row r="23">
          <cell r="B23" t="str">
            <v>CT\CRC\HPIC\PPO\8</v>
          </cell>
          <cell r="C23" t="str">
            <v>CT</v>
          </cell>
          <cell r="D23" t="str">
            <v>CRC</v>
          </cell>
          <cell r="E23" t="str">
            <v>HPIC</v>
          </cell>
          <cell r="F23" t="str">
            <v>PPO</v>
          </cell>
          <cell r="G23">
            <v>8</v>
          </cell>
          <cell r="H23">
            <v>0.14000000000000001</v>
          </cell>
          <cell r="I23">
            <v>-3.5000000000000003E-2</v>
          </cell>
          <cell r="J23">
            <v>0</v>
          </cell>
          <cell r="K23">
            <v>5.5246559073907381E-2</v>
          </cell>
          <cell r="L23">
            <v>0.14000000000000001</v>
          </cell>
          <cell r="M23">
            <v>-3.5000000000000003E-2</v>
          </cell>
          <cell r="N23">
            <v>0</v>
          </cell>
          <cell r="O23">
            <v>5.5246559073907381E-2</v>
          </cell>
        </row>
        <row r="24">
          <cell r="B24" t="str">
            <v>CT\CRC\HPIC\PPO\9</v>
          </cell>
          <cell r="C24" t="str">
            <v>CT</v>
          </cell>
          <cell r="D24" t="str">
            <v>CRC</v>
          </cell>
          <cell r="E24" t="str">
            <v>HPIC</v>
          </cell>
          <cell r="F24" t="str">
            <v>PPO</v>
          </cell>
          <cell r="G24">
            <v>9</v>
          </cell>
          <cell r="H24">
            <v>0.13400000000000001</v>
          </cell>
          <cell r="I24">
            <v>-3.5000000000000003E-2</v>
          </cell>
          <cell r="J24">
            <v>0</v>
          </cell>
          <cell r="K24">
            <v>5.5246559073907381E-2</v>
          </cell>
          <cell r="L24">
            <v>0.13</v>
          </cell>
          <cell r="M24">
            <v>-3.5000000000000003E-2</v>
          </cell>
          <cell r="N24">
            <v>0</v>
          </cell>
          <cell r="O24">
            <v>5.5246559073907381E-2</v>
          </cell>
        </row>
        <row r="25">
          <cell r="B25" t="str">
            <v>CT\CRC\HPIC\PPO\10</v>
          </cell>
          <cell r="C25" t="str">
            <v>CT</v>
          </cell>
          <cell r="D25" t="str">
            <v>CRC</v>
          </cell>
          <cell r="E25" t="str">
            <v>HPIC</v>
          </cell>
          <cell r="F25" t="str">
            <v>PPO</v>
          </cell>
          <cell r="G25">
            <v>10</v>
          </cell>
          <cell r="H25">
            <v>0.13400000000000001</v>
          </cell>
          <cell r="I25">
            <v>-3.5000000000000003E-2</v>
          </cell>
          <cell r="J25">
            <v>0</v>
          </cell>
          <cell r="K25">
            <v>5.5246559073907381E-2</v>
          </cell>
          <cell r="L25">
            <v>0.13</v>
          </cell>
          <cell r="M25">
            <v>-3.5000000000000003E-2</v>
          </cell>
          <cell r="N25">
            <v>0</v>
          </cell>
          <cell r="O25">
            <v>5.5246559073907381E-2</v>
          </cell>
        </row>
        <row r="26">
          <cell r="B26" t="str">
            <v>CT\CRC\HPIC\PPO\11</v>
          </cell>
          <cell r="C26" t="str">
            <v>CT</v>
          </cell>
          <cell r="D26" t="str">
            <v>CRC</v>
          </cell>
          <cell r="E26" t="str">
            <v>HPIC</v>
          </cell>
          <cell r="F26" t="str">
            <v>PPO</v>
          </cell>
          <cell r="G26">
            <v>11</v>
          </cell>
          <cell r="H26">
            <v>0.13400000000000001</v>
          </cell>
          <cell r="I26">
            <v>-3.5000000000000003E-2</v>
          </cell>
          <cell r="J26">
            <v>0</v>
          </cell>
          <cell r="K26">
            <v>5.5246559073907381E-2</v>
          </cell>
          <cell r="L26">
            <v>0.13</v>
          </cell>
          <cell r="M26">
            <v>-3.5000000000000003E-2</v>
          </cell>
          <cell r="N26">
            <v>0</v>
          </cell>
          <cell r="O26">
            <v>5.5246559073907381E-2</v>
          </cell>
        </row>
        <row r="27">
          <cell r="B27" t="str">
            <v>CT\CRC\HPIC\PPO\12</v>
          </cell>
          <cell r="C27" t="str">
            <v>CT</v>
          </cell>
          <cell r="D27" t="str">
            <v>CRC</v>
          </cell>
          <cell r="E27" t="str">
            <v>HPIC</v>
          </cell>
          <cell r="F27" t="str">
            <v>PPO</v>
          </cell>
          <cell r="G27">
            <v>12</v>
          </cell>
          <cell r="H27">
            <v>0.13400000000000001</v>
          </cell>
          <cell r="I27">
            <v>-3.5000000000000003E-2</v>
          </cell>
          <cell r="J27">
            <v>0</v>
          </cell>
          <cell r="K27">
            <v>5.5246559073907381E-2</v>
          </cell>
          <cell r="L27">
            <v>0.13</v>
          </cell>
          <cell r="M27">
            <v>-3.5000000000000003E-2</v>
          </cell>
          <cell r="N27">
            <v>0</v>
          </cell>
          <cell r="O27">
            <v>5.5246559073907381E-2</v>
          </cell>
        </row>
        <row r="28">
          <cell r="B28" t="str">
            <v>CT\Small\HPHCCT\HMO_POS\1</v>
          </cell>
          <cell r="C28" t="str">
            <v>CT</v>
          </cell>
          <cell r="D28" t="str">
            <v>Small</v>
          </cell>
          <cell r="E28" t="str">
            <v>HPHCCT</v>
          </cell>
          <cell r="F28" t="str">
            <v>HMO_POS</v>
          </cell>
          <cell r="G28">
            <v>1</v>
          </cell>
          <cell r="H28">
            <v>3.5000000000000003E-2</v>
          </cell>
          <cell r="I28">
            <v>-3.0000000000000001E-3</v>
          </cell>
          <cell r="J28">
            <v>0</v>
          </cell>
          <cell r="K28">
            <v>0</v>
          </cell>
          <cell r="L28">
            <v>3.5000000000000003E-2</v>
          </cell>
          <cell r="M28">
            <v>-3.0000000000000001E-3</v>
          </cell>
          <cell r="N28">
            <v>0</v>
          </cell>
          <cell r="O28">
            <v>0</v>
          </cell>
        </row>
        <row r="29">
          <cell r="B29" t="str">
            <v>CT\Small\HPHCCT\HMO_POS\2</v>
          </cell>
          <cell r="C29" t="str">
            <v>CT</v>
          </cell>
          <cell r="D29" t="str">
            <v>Small</v>
          </cell>
          <cell r="E29" t="str">
            <v>HPHCCT</v>
          </cell>
          <cell r="F29" t="str">
            <v>HMO_POS</v>
          </cell>
          <cell r="G29">
            <v>2</v>
          </cell>
          <cell r="H29">
            <v>3.5000000000000003E-2</v>
          </cell>
          <cell r="I29">
            <v>-3.0000000000000001E-3</v>
          </cell>
          <cell r="J29">
            <v>0</v>
          </cell>
          <cell r="K29">
            <v>0</v>
          </cell>
          <cell r="L29">
            <v>3.5000000000000003E-2</v>
          </cell>
          <cell r="M29">
            <v>-3.0000000000000001E-3</v>
          </cell>
          <cell r="N29">
            <v>0</v>
          </cell>
          <cell r="O29">
            <v>0</v>
          </cell>
        </row>
        <row r="30">
          <cell r="B30" t="str">
            <v>CT\Small\HPHCCT\HMO_POS\3</v>
          </cell>
          <cell r="C30" t="str">
            <v>CT</v>
          </cell>
          <cell r="D30" t="str">
            <v>Small</v>
          </cell>
          <cell r="E30" t="str">
            <v>HPHCCT</v>
          </cell>
          <cell r="F30" t="str">
            <v>HMO_POS</v>
          </cell>
          <cell r="G30">
            <v>3</v>
          </cell>
          <cell r="H30">
            <v>3.5000000000000003E-2</v>
          </cell>
          <cell r="I30">
            <v>-3.0000000000000001E-3</v>
          </cell>
          <cell r="J30">
            <v>0</v>
          </cell>
          <cell r="K30">
            <v>0</v>
          </cell>
          <cell r="L30">
            <v>3.5000000000000003E-2</v>
          </cell>
          <cell r="M30">
            <v>-3.0000000000000001E-3</v>
          </cell>
          <cell r="N30">
            <v>0</v>
          </cell>
          <cell r="O30">
            <v>0</v>
          </cell>
        </row>
        <row r="31">
          <cell r="B31" t="str">
            <v>CT\Small\HPHCCT\HMO_POS\4</v>
          </cell>
          <cell r="C31" t="str">
            <v>CT</v>
          </cell>
          <cell r="D31" t="str">
            <v>Small</v>
          </cell>
          <cell r="E31" t="str">
            <v>HPHCCT</v>
          </cell>
          <cell r="F31" t="str">
            <v>HMO_POS</v>
          </cell>
          <cell r="G31">
            <v>4</v>
          </cell>
          <cell r="H31">
            <v>3.0000000000000002E-2</v>
          </cell>
          <cell r="I31">
            <v>0</v>
          </cell>
          <cell r="J31">
            <v>0</v>
          </cell>
          <cell r="K31">
            <v>0</v>
          </cell>
          <cell r="L31">
            <v>3.0000000000000002E-2</v>
          </cell>
          <cell r="M31">
            <v>0</v>
          </cell>
          <cell r="N31">
            <v>0</v>
          </cell>
          <cell r="O31">
            <v>0</v>
          </cell>
        </row>
        <row r="32">
          <cell r="B32" t="str">
            <v>CT\Small\HPHCCT\HMO_POS\5</v>
          </cell>
          <cell r="C32" t="str">
            <v>CT</v>
          </cell>
          <cell r="D32" t="str">
            <v>Small</v>
          </cell>
          <cell r="E32" t="str">
            <v>HPHCCT</v>
          </cell>
          <cell r="F32" t="str">
            <v>HMO_POS</v>
          </cell>
          <cell r="G32">
            <v>5</v>
          </cell>
          <cell r="H32">
            <v>3.0000000000000002E-2</v>
          </cell>
          <cell r="I32">
            <v>0</v>
          </cell>
          <cell r="J32">
            <v>0</v>
          </cell>
          <cell r="K32">
            <v>0</v>
          </cell>
          <cell r="L32">
            <v>3.0000000000000002E-2</v>
          </cell>
          <cell r="M32">
            <v>0</v>
          </cell>
          <cell r="N32">
            <v>0</v>
          </cell>
          <cell r="O32">
            <v>0</v>
          </cell>
        </row>
        <row r="33">
          <cell r="B33" t="str">
            <v>CT\Small\HPHCCT\HMO_POS\6</v>
          </cell>
          <cell r="C33" t="str">
            <v>CT</v>
          </cell>
          <cell r="D33" t="str">
            <v>Small</v>
          </cell>
          <cell r="E33" t="str">
            <v>HPHCCT</v>
          </cell>
          <cell r="F33" t="str">
            <v>HMO_POS</v>
          </cell>
          <cell r="G33">
            <v>6</v>
          </cell>
          <cell r="H33">
            <v>3.0000000000000002E-2</v>
          </cell>
          <cell r="I33">
            <v>0</v>
          </cell>
          <cell r="J33">
            <v>0</v>
          </cell>
          <cell r="K33">
            <v>0</v>
          </cell>
          <cell r="L33">
            <v>3.0000000000000002E-2</v>
          </cell>
          <cell r="M33">
            <v>0</v>
          </cell>
          <cell r="N33">
            <v>0</v>
          </cell>
          <cell r="O33">
            <v>0</v>
          </cell>
        </row>
        <row r="34">
          <cell r="B34" t="str">
            <v>CT\Small\HPHCCT\HMO_POS\7</v>
          </cell>
          <cell r="C34" t="str">
            <v>CT</v>
          </cell>
          <cell r="D34" t="str">
            <v>Small</v>
          </cell>
          <cell r="E34" t="str">
            <v>HPHCCT</v>
          </cell>
          <cell r="F34" t="str">
            <v>HMO_POS</v>
          </cell>
          <cell r="G34">
            <v>7</v>
          </cell>
          <cell r="H34">
            <v>0.115</v>
          </cell>
          <cell r="I34">
            <v>-2.5000000000000001E-2</v>
          </cell>
          <cell r="J34">
            <v>0</v>
          </cell>
          <cell r="K34">
            <v>0</v>
          </cell>
          <cell r="L34">
            <v>0.115</v>
          </cell>
          <cell r="M34">
            <v>-2.5000000000000001E-2</v>
          </cell>
          <cell r="N34">
            <v>0</v>
          </cell>
          <cell r="O34">
            <v>0</v>
          </cell>
        </row>
        <row r="35">
          <cell r="B35" t="str">
            <v>CT\Small\HPHCCT\HMO_POS\8</v>
          </cell>
          <cell r="C35" t="str">
            <v>CT</v>
          </cell>
          <cell r="D35" t="str">
            <v>Small</v>
          </cell>
          <cell r="E35" t="str">
            <v>HPHCCT</v>
          </cell>
          <cell r="F35" t="str">
            <v>HMO_POS</v>
          </cell>
          <cell r="G35">
            <v>8</v>
          </cell>
          <cell r="H35">
            <v>0.115</v>
          </cell>
          <cell r="I35">
            <v>-2.5000000000000001E-2</v>
          </cell>
          <cell r="J35">
            <v>0</v>
          </cell>
          <cell r="K35">
            <v>0</v>
          </cell>
          <cell r="L35">
            <v>0.115</v>
          </cell>
          <cell r="M35">
            <v>-2.5000000000000001E-2</v>
          </cell>
          <cell r="N35">
            <v>0</v>
          </cell>
          <cell r="O35">
            <v>0</v>
          </cell>
        </row>
        <row r="36">
          <cell r="B36" t="str">
            <v>CT\Small\HPHCCT\HMO_POS\9</v>
          </cell>
          <cell r="C36" t="str">
            <v>CT</v>
          </cell>
          <cell r="D36" t="str">
            <v>Small</v>
          </cell>
          <cell r="E36" t="str">
            <v>HPHCCT</v>
          </cell>
          <cell r="F36" t="str">
            <v>HMO_POS</v>
          </cell>
          <cell r="G36">
            <v>9</v>
          </cell>
          <cell r="H36">
            <v>0.115</v>
          </cell>
          <cell r="I36">
            <v>-2.5000000000000001E-2</v>
          </cell>
          <cell r="J36">
            <v>0</v>
          </cell>
          <cell r="K36">
            <v>0</v>
          </cell>
          <cell r="L36">
            <v>0.115</v>
          </cell>
          <cell r="M36">
            <v>-2.5000000000000001E-2</v>
          </cell>
          <cell r="N36">
            <v>0</v>
          </cell>
          <cell r="O36">
            <v>0</v>
          </cell>
        </row>
        <row r="37">
          <cell r="B37" t="str">
            <v>CT\Small\HPHCCT\HMO_POS\10</v>
          </cell>
          <cell r="C37" t="str">
            <v>CT</v>
          </cell>
          <cell r="D37" t="str">
            <v>Small</v>
          </cell>
          <cell r="E37" t="str">
            <v>HPHCCT</v>
          </cell>
          <cell r="F37" t="str">
            <v>HMO_POS</v>
          </cell>
          <cell r="G37">
            <v>10</v>
          </cell>
          <cell r="H37">
            <v>0.126</v>
          </cell>
          <cell r="I37">
            <v>-0.03</v>
          </cell>
          <cell r="J37">
            <v>0</v>
          </cell>
          <cell r="K37">
            <v>0</v>
          </cell>
          <cell r="L37">
            <v>0.126</v>
          </cell>
          <cell r="M37">
            <v>-0.03</v>
          </cell>
          <cell r="N37">
            <v>0</v>
          </cell>
          <cell r="O37">
            <v>0</v>
          </cell>
        </row>
        <row r="38">
          <cell r="B38" t="str">
            <v>CT\Small\HPHCCT\HMO_POS\11</v>
          </cell>
          <cell r="C38" t="str">
            <v>CT</v>
          </cell>
          <cell r="D38" t="str">
            <v>Small</v>
          </cell>
          <cell r="E38" t="str">
            <v>HPHCCT</v>
          </cell>
          <cell r="F38" t="str">
            <v>HMO_POS</v>
          </cell>
          <cell r="G38">
            <v>11</v>
          </cell>
          <cell r="H38">
            <v>0.126</v>
          </cell>
          <cell r="I38">
            <v>-0.03</v>
          </cell>
          <cell r="J38">
            <v>0</v>
          </cell>
          <cell r="K38">
            <v>0</v>
          </cell>
          <cell r="L38">
            <v>0.126</v>
          </cell>
          <cell r="M38">
            <v>-0.03</v>
          </cell>
          <cell r="N38">
            <v>0</v>
          </cell>
          <cell r="O38">
            <v>0</v>
          </cell>
        </row>
        <row r="39">
          <cell r="B39" t="str">
            <v>CT\Small\HPHCCT\HMO_POS\12</v>
          </cell>
          <cell r="C39" t="str">
            <v>CT</v>
          </cell>
          <cell r="D39" t="str">
            <v>Small</v>
          </cell>
          <cell r="E39" t="str">
            <v>HPHCCT</v>
          </cell>
          <cell r="F39" t="str">
            <v>HMO_POS</v>
          </cell>
          <cell r="G39">
            <v>12</v>
          </cell>
          <cell r="H39">
            <v>0.126</v>
          </cell>
          <cell r="I39">
            <v>-0.03</v>
          </cell>
          <cell r="J39">
            <v>0</v>
          </cell>
          <cell r="K39">
            <v>0</v>
          </cell>
          <cell r="L39">
            <v>0.126</v>
          </cell>
          <cell r="M39">
            <v>-0.03</v>
          </cell>
          <cell r="N39">
            <v>0</v>
          </cell>
          <cell r="O39">
            <v>0</v>
          </cell>
        </row>
        <row r="40">
          <cell r="B40" t="str">
            <v>CT\Small\HPIC\PPO\1</v>
          </cell>
          <cell r="C40" t="str">
            <v>CT</v>
          </cell>
          <cell r="D40" t="str">
            <v>Small</v>
          </cell>
          <cell r="E40" t="str">
            <v>HPIC</v>
          </cell>
          <cell r="F40" t="str">
            <v>PPO</v>
          </cell>
          <cell r="G40">
            <v>1</v>
          </cell>
          <cell r="H40">
            <v>-3.9999999999999994E-2</v>
          </cell>
          <cell r="I40">
            <v>0</v>
          </cell>
          <cell r="J40">
            <v>0</v>
          </cell>
          <cell r="K40">
            <v>0</v>
          </cell>
          <cell r="L40">
            <v>-3.9999999999999994E-2</v>
          </cell>
          <cell r="M40">
            <v>0</v>
          </cell>
          <cell r="N40">
            <v>0</v>
          </cell>
          <cell r="O40">
            <v>0</v>
          </cell>
        </row>
        <row r="41">
          <cell r="B41" t="str">
            <v>CT\Small\HPIC\PPO\2</v>
          </cell>
          <cell r="C41" t="str">
            <v>CT</v>
          </cell>
          <cell r="D41" t="str">
            <v>Small</v>
          </cell>
          <cell r="E41" t="str">
            <v>HPIC</v>
          </cell>
          <cell r="F41" t="str">
            <v>PPO</v>
          </cell>
          <cell r="G41">
            <v>2</v>
          </cell>
          <cell r="H41">
            <v>-3.9999999999999994E-2</v>
          </cell>
          <cell r="I41">
            <v>0</v>
          </cell>
          <cell r="J41">
            <v>0</v>
          </cell>
          <cell r="K41">
            <v>0</v>
          </cell>
          <cell r="L41">
            <v>-3.9999999999999994E-2</v>
          </cell>
          <cell r="M41">
            <v>0</v>
          </cell>
          <cell r="N41">
            <v>0</v>
          </cell>
          <cell r="O41">
            <v>0</v>
          </cell>
        </row>
        <row r="42">
          <cell r="B42" t="str">
            <v>CT\Small\HPIC\PPO\3</v>
          </cell>
          <cell r="C42" t="str">
            <v>CT</v>
          </cell>
          <cell r="D42" t="str">
            <v>Small</v>
          </cell>
          <cell r="E42" t="str">
            <v>HPIC</v>
          </cell>
          <cell r="F42" t="str">
            <v>PPO</v>
          </cell>
          <cell r="G42">
            <v>3</v>
          </cell>
          <cell r="H42">
            <v>-3.9999999999999994E-2</v>
          </cell>
          <cell r="I42">
            <v>0</v>
          </cell>
          <cell r="J42">
            <v>0</v>
          </cell>
          <cell r="K42">
            <v>0</v>
          </cell>
          <cell r="L42">
            <v>-3.9999999999999994E-2</v>
          </cell>
          <cell r="M42">
            <v>0</v>
          </cell>
          <cell r="N42">
            <v>0</v>
          </cell>
          <cell r="O42">
            <v>0</v>
          </cell>
        </row>
        <row r="43">
          <cell r="B43" t="str">
            <v>CT\Small\HPIC\PPO\4</v>
          </cell>
          <cell r="C43" t="str">
            <v>CT</v>
          </cell>
          <cell r="D43" t="str">
            <v>Small</v>
          </cell>
          <cell r="E43" t="str">
            <v>HPIC</v>
          </cell>
          <cell r="F43" t="str">
            <v>PPO</v>
          </cell>
          <cell r="G43">
            <v>4</v>
          </cell>
          <cell r="H43">
            <v>-2.4000000000000004E-2</v>
          </cell>
          <cell r="I43">
            <v>0</v>
          </cell>
          <cell r="J43">
            <v>0</v>
          </cell>
          <cell r="K43">
            <v>0</v>
          </cell>
          <cell r="L43">
            <v>-2.4000000000000004E-2</v>
          </cell>
          <cell r="M43">
            <v>0</v>
          </cell>
          <cell r="N43">
            <v>0</v>
          </cell>
          <cell r="O43">
            <v>0</v>
          </cell>
        </row>
        <row r="44">
          <cell r="B44" t="str">
            <v>CT\Small\HPIC\PPO\5</v>
          </cell>
          <cell r="C44" t="str">
            <v>CT</v>
          </cell>
          <cell r="D44" t="str">
            <v>Small</v>
          </cell>
          <cell r="E44" t="str">
            <v>HPIC</v>
          </cell>
          <cell r="F44" t="str">
            <v>PPO</v>
          </cell>
          <cell r="G44">
            <v>5</v>
          </cell>
          <cell r="H44">
            <v>-2.4000000000000004E-2</v>
          </cell>
          <cell r="I44">
            <v>0</v>
          </cell>
          <cell r="J44">
            <v>0</v>
          </cell>
          <cell r="K44">
            <v>0</v>
          </cell>
          <cell r="L44">
            <v>-2.4000000000000004E-2</v>
          </cell>
          <cell r="M44">
            <v>0</v>
          </cell>
          <cell r="N44">
            <v>0</v>
          </cell>
          <cell r="O44">
            <v>0</v>
          </cell>
        </row>
        <row r="45">
          <cell r="B45" t="str">
            <v>CT\Small\HPIC\PPO\6</v>
          </cell>
          <cell r="C45" t="str">
            <v>CT</v>
          </cell>
          <cell r="D45" t="str">
            <v>Small</v>
          </cell>
          <cell r="E45" t="str">
            <v>HPIC</v>
          </cell>
          <cell r="F45" t="str">
            <v>PPO</v>
          </cell>
          <cell r="G45">
            <v>6</v>
          </cell>
          <cell r="H45">
            <v>-2.4000000000000004E-2</v>
          </cell>
          <cell r="I45">
            <v>0</v>
          </cell>
          <cell r="J45">
            <v>0</v>
          </cell>
          <cell r="K45">
            <v>0</v>
          </cell>
          <cell r="L45">
            <v>-2.4000000000000004E-2</v>
          </cell>
          <cell r="M45">
            <v>0</v>
          </cell>
          <cell r="N45">
            <v>0</v>
          </cell>
          <cell r="O45">
            <v>0</v>
          </cell>
        </row>
        <row r="46">
          <cell r="B46" t="str">
            <v>CT\Small\HPIC\PPO\7</v>
          </cell>
          <cell r="C46" t="str">
            <v>CT</v>
          </cell>
          <cell r="D46" t="str">
            <v>Small</v>
          </cell>
          <cell r="E46" t="str">
            <v>HPIC</v>
          </cell>
          <cell r="F46" t="str">
            <v>PPO</v>
          </cell>
          <cell r="G46">
            <v>7</v>
          </cell>
          <cell r="H46">
            <v>6.3E-2</v>
          </cell>
          <cell r="I46">
            <v>-1.4999999999999999E-2</v>
          </cell>
          <cell r="J46">
            <v>0</v>
          </cell>
          <cell r="K46">
            <v>0</v>
          </cell>
          <cell r="L46">
            <v>6.3E-2</v>
          </cell>
          <cell r="M46">
            <v>-1.4999999999999999E-2</v>
          </cell>
          <cell r="N46">
            <v>0</v>
          </cell>
          <cell r="O46">
            <v>0</v>
          </cell>
        </row>
        <row r="47">
          <cell r="B47" t="str">
            <v>CT\Small\HPIC\PPO\8</v>
          </cell>
          <cell r="C47" t="str">
            <v>CT</v>
          </cell>
          <cell r="D47" t="str">
            <v>Small</v>
          </cell>
          <cell r="E47" t="str">
            <v>HPIC</v>
          </cell>
          <cell r="F47" t="str">
            <v>PPO</v>
          </cell>
          <cell r="G47">
            <v>8</v>
          </cell>
          <cell r="H47">
            <v>6.3E-2</v>
          </cell>
          <cell r="I47">
            <v>-1.4999999999999999E-2</v>
          </cell>
          <cell r="J47">
            <v>0</v>
          </cell>
          <cell r="K47">
            <v>0</v>
          </cell>
          <cell r="L47">
            <v>6.3E-2</v>
          </cell>
          <cell r="M47">
            <v>-1.4999999999999999E-2</v>
          </cell>
          <cell r="N47">
            <v>0</v>
          </cell>
          <cell r="O47">
            <v>0</v>
          </cell>
        </row>
        <row r="48">
          <cell r="B48" t="str">
            <v>CT\Small\HPIC\PPO\9</v>
          </cell>
          <cell r="C48" t="str">
            <v>CT</v>
          </cell>
          <cell r="D48" t="str">
            <v>Small</v>
          </cell>
          <cell r="E48" t="str">
            <v>HPIC</v>
          </cell>
          <cell r="F48" t="str">
            <v>PPO</v>
          </cell>
          <cell r="G48">
            <v>9</v>
          </cell>
          <cell r="H48">
            <v>6.3E-2</v>
          </cell>
          <cell r="I48">
            <v>-1.4999999999999999E-2</v>
          </cell>
          <cell r="J48">
            <v>0</v>
          </cell>
          <cell r="K48">
            <v>0</v>
          </cell>
          <cell r="L48">
            <v>6.3E-2</v>
          </cell>
          <cell r="M48">
            <v>-1.4999999999999999E-2</v>
          </cell>
          <cell r="N48">
            <v>0</v>
          </cell>
          <cell r="O48">
            <v>0</v>
          </cell>
        </row>
        <row r="49">
          <cell r="B49" t="str">
            <v>CT\Small\HPIC\PPO\10</v>
          </cell>
          <cell r="C49" t="str">
            <v>CT</v>
          </cell>
          <cell r="D49" t="str">
            <v>Small</v>
          </cell>
          <cell r="E49" t="str">
            <v>HPIC</v>
          </cell>
          <cell r="F49" t="str">
            <v>PPO</v>
          </cell>
          <cell r="G49">
            <v>10</v>
          </cell>
          <cell r="H49">
            <v>8.5999999999999993E-2</v>
          </cell>
          <cell r="I49">
            <v>-0.02</v>
          </cell>
          <cell r="J49">
            <v>0</v>
          </cell>
          <cell r="K49">
            <v>0</v>
          </cell>
          <cell r="L49">
            <v>8.5999999999999993E-2</v>
          </cell>
          <cell r="M49">
            <v>-0.02</v>
          </cell>
          <cell r="N49">
            <v>0</v>
          </cell>
          <cell r="O49">
            <v>0</v>
          </cell>
        </row>
        <row r="50">
          <cell r="B50" t="str">
            <v>CT\Small\HPIC\PPO\11</v>
          </cell>
          <cell r="C50" t="str">
            <v>CT</v>
          </cell>
          <cell r="D50" t="str">
            <v>Small</v>
          </cell>
          <cell r="E50" t="str">
            <v>HPIC</v>
          </cell>
          <cell r="F50" t="str">
            <v>PPO</v>
          </cell>
          <cell r="G50">
            <v>11</v>
          </cell>
          <cell r="H50">
            <v>8.5999999999999993E-2</v>
          </cell>
          <cell r="I50">
            <v>-0.02</v>
          </cell>
          <cell r="J50">
            <v>0</v>
          </cell>
          <cell r="K50">
            <v>0</v>
          </cell>
          <cell r="L50">
            <v>8.5999999999999993E-2</v>
          </cell>
          <cell r="M50">
            <v>-0.02</v>
          </cell>
          <cell r="N50">
            <v>0</v>
          </cell>
          <cell r="O50">
            <v>0</v>
          </cell>
        </row>
        <row r="51">
          <cell r="B51" t="str">
            <v>CT\Small\HPIC\PPO\12</v>
          </cell>
          <cell r="C51" t="str">
            <v>CT</v>
          </cell>
          <cell r="D51" t="str">
            <v>Small</v>
          </cell>
          <cell r="E51" t="str">
            <v>HPIC</v>
          </cell>
          <cell r="F51" t="str">
            <v>PPO</v>
          </cell>
          <cell r="G51">
            <v>12</v>
          </cell>
          <cell r="H51">
            <v>8.5999999999999993E-2</v>
          </cell>
          <cell r="I51">
            <v>-0.02</v>
          </cell>
          <cell r="J51">
            <v>0</v>
          </cell>
          <cell r="K51">
            <v>0</v>
          </cell>
          <cell r="L51">
            <v>8.5999999999999993E-2</v>
          </cell>
          <cell r="M51">
            <v>-0.02</v>
          </cell>
          <cell r="N51">
            <v>0</v>
          </cell>
          <cell r="O51">
            <v>0</v>
          </cell>
        </row>
        <row r="52">
          <cell r="B52" t="str">
            <v>MA\Assoc\HPHC\HMO_POS\1</v>
          </cell>
          <cell r="C52" t="str">
            <v>MA</v>
          </cell>
          <cell r="D52" t="str">
            <v>Assoc</v>
          </cell>
          <cell r="E52" t="str">
            <v>HPHC</v>
          </cell>
          <cell r="F52" t="str">
            <v>HMO_POS</v>
          </cell>
          <cell r="G52">
            <v>1</v>
          </cell>
          <cell r="H52">
            <v>3.758694371428617E-2</v>
          </cell>
          <cell r="I52">
            <v>-3.7465812372606826E-3</v>
          </cell>
          <cell r="J52">
            <v>1.0999999999999999E-2</v>
          </cell>
          <cell r="K52">
            <v>0</v>
          </cell>
          <cell r="L52">
            <v>3.758694371428617E-2</v>
          </cell>
          <cell r="M52">
            <v>-3.7465812372606826E-3</v>
          </cell>
          <cell r="N52">
            <v>1.0999999999999999E-2</v>
          </cell>
          <cell r="O52">
            <v>0</v>
          </cell>
        </row>
        <row r="53">
          <cell r="B53" t="str">
            <v>MA\Assoc\HPHC\HMO_POS\2</v>
          </cell>
          <cell r="C53" t="str">
            <v>MA</v>
          </cell>
          <cell r="D53" t="str">
            <v>Assoc</v>
          </cell>
          <cell r="E53" t="str">
            <v>HPHC</v>
          </cell>
          <cell r="F53" t="str">
            <v>HMO_POS</v>
          </cell>
          <cell r="G53">
            <v>2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</row>
        <row r="54">
          <cell r="B54" t="str">
            <v>MA\Assoc\HPHC\HMO_POS\3</v>
          </cell>
          <cell r="C54" t="str">
            <v>MA</v>
          </cell>
          <cell r="D54" t="str">
            <v>Assoc</v>
          </cell>
          <cell r="E54" t="str">
            <v>HPHC</v>
          </cell>
          <cell r="F54" t="str">
            <v>HMO_POS</v>
          </cell>
          <cell r="G54">
            <v>3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</row>
        <row r="55">
          <cell r="B55" t="str">
            <v>MA\Assoc\HPHC\HMO_POS\4</v>
          </cell>
          <cell r="C55" t="str">
            <v>MA</v>
          </cell>
          <cell r="D55" t="str">
            <v>Assoc</v>
          </cell>
          <cell r="E55" t="str">
            <v>HPHC</v>
          </cell>
          <cell r="F55" t="str">
            <v>HMO_POS</v>
          </cell>
          <cell r="G55">
            <v>4</v>
          </cell>
          <cell r="H55">
            <v>2.4662211934738831E-2</v>
          </cell>
          <cell r="I55">
            <v>-5.08962195655005E-3</v>
          </cell>
          <cell r="J55">
            <v>1.0999999999999999E-2</v>
          </cell>
          <cell r="K55">
            <v>0</v>
          </cell>
          <cell r="L55">
            <v>2.4662211934738831E-2</v>
          </cell>
          <cell r="M55">
            <v>-5.08962195655005E-3</v>
          </cell>
          <cell r="N55">
            <v>1.0999999999999999E-2</v>
          </cell>
          <cell r="O55">
            <v>0</v>
          </cell>
        </row>
        <row r="56">
          <cell r="B56" t="str">
            <v>MA\Assoc\HPHC\HMO_POS\5</v>
          </cell>
          <cell r="C56" t="str">
            <v>MA</v>
          </cell>
          <cell r="D56" t="str">
            <v>Assoc</v>
          </cell>
          <cell r="E56" t="str">
            <v>HPHC</v>
          </cell>
          <cell r="F56" t="str">
            <v>HMO_POS</v>
          </cell>
          <cell r="G56">
            <v>5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</row>
        <row r="57">
          <cell r="B57" t="str">
            <v>MA\Assoc\HPHC\HMO_POS\6</v>
          </cell>
          <cell r="C57" t="str">
            <v>MA</v>
          </cell>
          <cell r="D57" t="str">
            <v>Assoc</v>
          </cell>
          <cell r="E57" t="str">
            <v>HPHC</v>
          </cell>
          <cell r="F57" t="str">
            <v>HMO_POS</v>
          </cell>
          <cell r="G57">
            <v>6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</row>
        <row r="58">
          <cell r="B58" t="str">
            <v>MA\Assoc\HPHC\HMO_POS\7</v>
          </cell>
          <cell r="C58" t="str">
            <v>MA</v>
          </cell>
          <cell r="D58" t="str">
            <v>Assoc</v>
          </cell>
          <cell r="E58" t="str">
            <v>HPHC</v>
          </cell>
          <cell r="F58" t="str">
            <v>HMO_POS</v>
          </cell>
          <cell r="G58">
            <v>7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</row>
        <row r="59">
          <cell r="B59" t="str">
            <v>MA\Assoc\HPHC\HMO_POS\8</v>
          </cell>
          <cell r="C59" t="str">
            <v>MA</v>
          </cell>
          <cell r="D59" t="str">
            <v>Assoc</v>
          </cell>
          <cell r="E59" t="str">
            <v>HPHC</v>
          </cell>
          <cell r="F59" t="str">
            <v>HMO_POS</v>
          </cell>
          <cell r="G59">
            <v>8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</row>
        <row r="60">
          <cell r="B60" t="str">
            <v>MA\Assoc\HPHC\HMO_POS\9</v>
          </cell>
          <cell r="C60" t="str">
            <v>MA</v>
          </cell>
          <cell r="D60" t="str">
            <v>Assoc</v>
          </cell>
          <cell r="E60" t="str">
            <v>HPHC</v>
          </cell>
          <cell r="F60" t="str">
            <v>HMO_POS</v>
          </cell>
          <cell r="G60">
            <v>9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</row>
        <row r="61">
          <cell r="B61" t="str">
            <v>MA\Assoc\HPHC\HMO_POS\10</v>
          </cell>
          <cell r="C61" t="str">
            <v>MA</v>
          </cell>
          <cell r="D61" t="str">
            <v>Assoc</v>
          </cell>
          <cell r="E61" t="str">
            <v>HPHC</v>
          </cell>
          <cell r="F61" t="str">
            <v>HMO_POS</v>
          </cell>
          <cell r="G61">
            <v>10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</row>
        <row r="62">
          <cell r="B62" t="str">
            <v>MA\Assoc\HPHC\HMO_POS\11</v>
          </cell>
          <cell r="C62" t="str">
            <v>MA</v>
          </cell>
          <cell r="D62" t="str">
            <v>Assoc</v>
          </cell>
          <cell r="E62" t="str">
            <v>HPHC</v>
          </cell>
          <cell r="F62" t="str">
            <v>HMO_POS</v>
          </cell>
          <cell r="G62">
            <v>11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</row>
        <row r="63">
          <cell r="B63" t="str">
            <v>MA\Assoc\HPHC\HMO_POS\12</v>
          </cell>
          <cell r="C63" t="str">
            <v>MA</v>
          </cell>
          <cell r="D63" t="str">
            <v>Assoc</v>
          </cell>
          <cell r="E63" t="str">
            <v>HPHC</v>
          </cell>
          <cell r="F63" t="str">
            <v>HMO_POS</v>
          </cell>
          <cell r="G63">
            <v>12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</row>
        <row r="64">
          <cell r="B64" t="str">
            <v>MA\Assoc\HPHC\PPO\1</v>
          </cell>
          <cell r="C64" t="str">
            <v>MA</v>
          </cell>
          <cell r="D64" t="str">
            <v>Assoc</v>
          </cell>
          <cell r="E64" t="str">
            <v>HPHC</v>
          </cell>
          <cell r="F64" t="str">
            <v>PPO</v>
          </cell>
          <cell r="G64">
            <v>1</v>
          </cell>
          <cell r="H64">
            <v>4.4661164992869651E-2</v>
          </cell>
          <cell r="I64">
            <v>-6.200118441801683E-3</v>
          </cell>
          <cell r="J64">
            <v>1.0999999999999999E-2</v>
          </cell>
          <cell r="K64">
            <v>0</v>
          </cell>
          <cell r="L64">
            <v>4.4661164992869651E-2</v>
          </cell>
          <cell r="M64">
            <v>-6.200118441801683E-3</v>
          </cell>
          <cell r="N64">
            <v>1.0999999999999999E-2</v>
          </cell>
          <cell r="O64">
            <v>0</v>
          </cell>
        </row>
        <row r="65">
          <cell r="B65" t="str">
            <v>MA\Assoc\HPHC\PPO\2</v>
          </cell>
          <cell r="C65" t="str">
            <v>MA</v>
          </cell>
          <cell r="D65" t="str">
            <v>Assoc</v>
          </cell>
          <cell r="E65" t="str">
            <v>HPHC</v>
          </cell>
          <cell r="F65" t="str">
            <v>PPO</v>
          </cell>
          <cell r="G65">
            <v>2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</row>
        <row r="66">
          <cell r="B66" t="str">
            <v>MA\Assoc\HPHC\PPO\3</v>
          </cell>
          <cell r="C66" t="str">
            <v>MA</v>
          </cell>
          <cell r="D66" t="str">
            <v>Assoc</v>
          </cell>
          <cell r="E66" t="str">
            <v>HPHC</v>
          </cell>
          <cell r="F66" t="str">
            <v>PPO</v>
          </cell>
          <cell r="G66">
            <v>3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</row>
        <row r="67">
          <cell r="B67" t="str">
            <v>MA\Assoc\HPHC\PPO\4</v>
          </cell>
          <cell r="C67" t="str">
            <v>MA</v>
          </cell>
          <cell r="D67" t="str">
            <v>Assoc</v>
          </cell>
          <cell r="E67" t="str">
            <v>HPHC</v>
          </cell>
          <cell r="F67" t="str">
            <v>PPO</v>
          </cell>
          <cell r="G67">
            <v>4</v>
          </cell>
          <cell r="H67">
            <v>2.9165845467415963E-2</v>
          </cell>
          <cell r="I67">
            <v>-7.7207329410350347E-3</v>
          </cell>
          <cell r="J67">
            <v>1.0999999999999999E-2</v>
          </cell>
          <cell r="K67">
            <v>0</v>
          </cell>
          <cell r="L67">
            <v>2.9165845467415963E-2</v>
          </cell>
          <cell r="M67">
            <v>-7.7207329410350347E-3</v>
          </cell>
          <cell r="N67">
            <v>1.0999999999999999E-2</v>
          </cell>
          <cell r="O67">
            <v>0</v>
          </cell>
        </row>
        <row r="68">
          <cell r="B68" t="str">
            <v>MA\Assoc\HPHC\PPO\5</v>
          </cell>
          <cell r="C68" t="str">
            <v>MA</v>
          </cell>
          <cell r="D68" t="str">
            <v>Assoc</v>
          </cell>
          <cell r="E68" t="str">
            <v>HPHC</v>
          </cell>
          <cell r="F68" t="str">
            <v>PPO</v>
          </cell>
          <cell r="G68">
            <v>5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</row>
        <row r="69">
          <cell r="B69" t="str">
            <v>MA\Assoc\HPHC\PPO\6</v>
          </cell>
          <cell r="C69" t="str">
            <v>MA</v>
          </cell>
          <cell r="D69" t="str">
            <v>Assoc</v>
          </cell>
          <cell r="E69" t="str">
            <v>HPHC</v>
          </cell>
          <cell r="F69" t="str">
            <v>PPO</v>
          </cell>
          <cell r="G69">
            <v>6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</row>
        <row r="70">
          <cell r="B70" t="str">
            <v>MA\Assoc\HPHC\PPO\7</v>
          </cell>
          <cell r="C70" t="str">
            <v>MA</v>
          </cell>
          <cell r="D70" t="str">
            <v>Assoc</v>
          </cell>
          <cell r="E70" t="str">
            <v>HPHC</v>
          </cell>
          <cell r="F70" t="str">
            <v>PPO</v>
          </cell>
          <cell r="G70">
            <v>7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</row>
        <row r="71">
          <cell r="B71" t="str">
            <v>MA\Assoc\HPHC\PPO\8</v>
          </cell>
          <cell r="C71" t="str">
            <v>MA</v>
          </cell>
          <cell r="D71" t="str">
            <v>Assoc</v>
          </cell>
          <cell r="E71" t="str">
            <v>HPHC</v>
          </cell>
          <cell r="F71" t="str">
            <v>PPO</v>
          </cell>
          <cell r="G71">
            <v>8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</row>
        <row r="72">
          <cell r="B72" t="str">
            <v>MA\Assoc\HPHC\PPO\9</v>
          </cell>
          <cell r="C72" t="str">
            <v>MA</v>
          </cell>
          <cell r="D72" t="str">
            <v>Assoc</v>
          </cell>
          <cell r="E72" t="str">
            <v>HPHC</v>
          </cell>
          <cell r="F72" t="str">
            <v>PPO</v>
          </cell>
          <cell r="G72">
            <v>9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</row>
        <row r="73">
          <cell r="B73" t="str">
            <v>MA\Assoc\HPHC\PPO\10</v>
          </cell>
          <cell r="C73" t="str">
            <v>MA</v>
          </cell>
          <cell r="D73" t="str">
            <v>Assoc</v>
          </cell>
          <cell r="E73" t="str">
            <v>HPHC</v>
          </cell>
          <cell r="F73" t="str">
            <v>PPO</v>
          </cell>
          <cell r="G73">
            <v>10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</row>
        <row r="74">
          <cell r="B74" t="str">
            <v>MA\Assoc\HPHC\PPO\11</v>
          </cell>
          <cell r="C74" t="str">
            <v>MA</v>
          </cell>
          <cell r="D74" t="str">
            <v>Assoc</v>
          </cell>
          <cell r="E74" t="str">
            <v>HPHC</v>
          </cell>
          <cell r="F74" t="str">
            <v>PPO</v>
          </cell>
          <cell r="G74">
            <v>11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</row>
        <row r="75">
          <cell r="B75" t="str">
            <v>MA\Assoc\HPHC\PPO\12</v>
          </cell>
          <cell r="C75" t="str">
            <v>MA</v>
          </cell>
          <cell r="D75" t="str">
            <v>Assoc</v>
          </cell>
          <cell r="E75" t="str">
            <v>HPHC</v>
          </cell>
          <cell r="F75" t="str">
            <v>PPO</v>
          </cell>
          <cell r="G75">
            <v>12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</row>
        <row r="76">
          <cell r="B76" t="str">
            <v>MA\Assoc\HPIC\PPO\1</v>
          </cell>
          <cell r="C76" t="str">
            <v>MA</v>
          </cell>
          <cell r="D76" t="str">
            <v>Assoc</v>
          </cell>
          <cell r="E76" t="str">
            <v>HPIC</v>
          </cell>
          <cell r="F76" t="str">
            <v>PPO</v>
          </cell>
          <cell r="G76">
            <v>1</v>
          </cell>
          <cell r="H76">
            <v>4.8837995666492828E-2</v>
          </cell>
          <cell r="I76">
            <v>0</v>
          </cell>
          <cell r="J76">
            <v>1.0999999999999999E-2</v>
          </cell>
          <cell r="K76">
            <v>0</v>
          </cell>
          <cell r="L76">
            <v>4.8837995666492828E-2</v>
          </cell>
          <cell r="M76">
            <v>0</v>
          </cell>
          <cell r="N76">
            <v>1.0999999999999999E-2</v>
          </cell>
          <cell r="O76">
            <v>0</v>
          </cell>
        </row>
        <row r="77">
          <cell r="B77" t="str">
            <v>MA\Assoc\HPIC\PPO\2</v>
          </cell>
          <cell r="C77" t="str">
            <v>MA</v>
          </cell>
          <cell r="D77" t="str">
            <v>Assoc</v>
          </cell>
          <cell r="E77" t="str">
            <v>HPIC</v>
          </cell>
          <cell r="F77" t="str">
            <v>PPO</v>
          </cell>
          <cell r="G77">
            <v>2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</row>
        <row r="78">
          <cell r="B78" t="str">
            <v>MA\Assoc\HPIC\PPO\3</v>
          </cell>
          <cell r="C78" t="str">
            <v>MA</v>
          </cell>
          <cell r="D78" t="str">
            <v>Assoc</v>
          </cell>
          <cell r="E78" t="str">
            <v>HPIC</v>
          </cell>
          <cell r="F78" t="str">
            <v>PPO</v>
          </cell>
          <cell r="G78">
            <v>3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</row>
        <row r="79">
          <cell r="B79" t="str">
            <v>MA\Assoc\HPIC\PPO\4</v>
          </cell>
          <cell r="C79" t="str">
            <v>MA</v>
          </cell>
          <cell r="D79" t="str">
            <v>Assoc</v>
          </cell>
          <cell r="E79" t="str">
            <v>HPIC</v>
          </cell>
          <cell r="F79" t="str">
            <v>PPO</v>
          </cell>
          <cell r="G79">
            <v>4</v>
          </cell>
          <cell r="H79">
            <v>3.4280420796343192E-2</v>
          </cell>
          <cell r="I79">
            <v>0</v>
          </cell>
          <cell r="J79">
            <v>1.0999999999999999E-2</v>
          </cell>
          <cell r="K79">
            <v>0</v>
          </cell>
          <cell r="L79">
            <v>3.4280420796343192E-2</v>
          </cell>
          <cell r="M79">
            <v>0</v>
          </cell>
          <cell r="N79">
            <v>1.0999999999999999E-2</v>
          </cell>
          <cell r="O79">
            <v>0</v>
          </cell>
        </row>
        <row r="80">
          <cell r="B80" t="str">
            <v>MA\Assoc\HPIC\PPO\5</v>
          </cell>
          <cell r="C80" t="str">
            <v>MA</v>
          </cell>
          <cell r="D80" t="str">
            <v>Assoc</v>
          </cell>
          <cell r="E80" t="str">
            <v>HPIC</v>
          </cell>
          <cell r="F80" t="str">
            <v>PPO</v>
          </cell>
          <cell r="G80">
            <v>5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</v>
          </cell>
          <cell r="O80">
            <v>0</v>
          </cell>
        </row>
        <row r="81">
          <cell r="B81" t="str">
            <v>MA\Assoc\HPIC\PPO\6</v>
          </cell>
          <cell r="C81" t="str">
            <v>MA</v>
          </cell>
          <cell r="D81" t="str">
            <v>Assoc</v>
          </cell>
          <cell r="E81" t="str">
            <v>HPIC</v>
          </cell>
          <cell r="F81" t="str">
            <v>PPO</v>
          </cell>
          <cell r="G81">
            <v>6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</row>
        <row r="82">
          <cell r="B82" t="str">
            <v>MA\Assoc\HPIC\PPO\7</v>
          </cell>
          <cell r="C82" t="str">
            <v>MA</v>
          </cell>
          <cell r="D82" t="str">
            <v>Assoc</v>
          </cell>
          <cell r="E82" t="str">
            <v>HPIC</v>
          </cell>
          <cell r="F82" t="str">
            <v>PPO</v>
          </cell>
          <cell r="G82">
            <v>7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</row>
        <row r="83">
          <cell r="B83" t="str">
            <v>MA\Assoc\HPIC\PPO\8</v>
          </cell>
          <cell r="C83" t="str">
            <v>MA</v>
          </cell>
          <cell r="D83" t="str">
            <v>Assoc</v>
          </cell>
          <cell r="E83" t="str">
            <v>HPIC</v>
          </cell>
          <cell r="F83" t="str">
            <v>PPO</v>
          </cell>
          <cell r="G83">
            <v>8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</row>
        <row r="84">
          <cell r="B84" t="str">
            <v>MA\Assoc\HPIC\PPO\9</v>
          </cell>
          <cell r="C84" t="str">
            <v>MA</v>
          </cell>
          <cell r="D84" t="str">
            <v>Assoc</v>
          </cell>
          <cell r="E84" t="str">
            <v>HPIC</v>
          </cell>
          <cell r="F84" t="str">
            <v>PPO</v>
          </cell>
          <cell r="G84">
            <v>9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</row>
        <row r="85">
          <cell r="B85" t="str">
            <v>MA\Assoc\HPIC\PPO\10</v>
          </cell>
          <cell r="C85" t="str">
            <v>MA</v>
          </cell>
          <cell r="D85" t="str">
            <v>Assoc</v>
          </cell>
          <cell r="E85" t="str">
            <v>HPIC</v>
          </cell>
          <cell r="F85" t="str">
            <v>PPO</v>
          </cell>
          <cell r="G85">
            <v>10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</row>
        <row r="86">
          <cell r="B86" t="str">
            <v>MA\Assoc\HPIC\PPO\11</v>
          </cell>
          <cell r="C86" t="str">
            <v>MA</v>
          </cell>
          <cell r="D86" t="str">
            <v>Assoc</v>
          </cell>
          <cell r="E86" t="str">
            <v>HPIC</v>
          </cell>
          <cell r="F86" t="str">
            <v>PPO</v>
          </cell>
          <cell r="G86">
            <v>11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</row>
        <row r="87">
          <cell r="B87" t="str">
            <v>MA\Assoc\HPIC\PPO\12</v>
          </cell>
          <cell r="C87" t="str">
            <v>MA</v>
          </cell>
          <cell r="D87" t="str">
            <v>Assoc</v>
          </cell>
          <cell r="E87" t="str">
            <v>HPIC</v>
          </cell>
          <cell r="F87" t="str">
            <v>PPO</v>
          </cell>
          <cell r="G87">
            <v>12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</row>
        <row r="88">
          <cell r="B88" t="str">
            <v>MA\BuyDirect\HPHC\HMO_POS\1</v>
          </cell>
          <cell r="C88" t="str">
            <v>MA</v>
          </cell>
          <cell r="D88" t="str">
            <v>BuyDirect</v>
          </cell>
          <cell r="E88" t="str">
            <v>HPHC</v>
          </cell>
          <cell r="F88" t="str">
            <v>HMO_POS</v>
          </cell>
          <cell r="G88">
            <v>1</v>
          </cell>
          <cell r="H88">
            <v>3.758694371428617E-2</v>
          </cell>
          <cell r="I88">
            <v>-3.7465812372606826E-3</v>
          </cell>
          <cell r="J88">
            <v>1.0999999999999999E-2</v>
          </cell>
          <cell r="K88">
            <v>0</v>
          </cell>
          <cell r="L88">
            <v>3.758694371428617E-2</v>
          </cell>
          <cell r="M88">
            <v>-3.7465812372606826E-3</v>
          </cell>
          <cell r="N88">
            <v>1.0999999999999999E-2</v>
          </cell>
          <cell r="O88">
            <v>0</v>
          </cell>
        </row>
        <row r="89">
          <cell r="B89" t="str">
            <v>MA\BuyDirect\HPHC\HMO_POS\2</v>
          </cell>
          <cell r="C89" t="str">
            <v>MA</v>
          </cell>
          <cell r="D89" t="str">
            <v>BuyDirect</v>
          </cell>
          <cell r="E89" t="str">
            <v>HPHC</v>
          </cell>
          <cell r="F89" t="str">
            <v>HMO_POS</v>
          </cell>
          <cell r="G89">
            <v>2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</row>
        <row r="90">
          <cell r="B90" t="str">
            <v>MA\BuyDirect\HPHC\HMO_POS\3</v>
          </cell>
          <cell r="C90" t="str">
            <v>MA</v>
          </cell>
          <cell r="D90" t="str">
            <v>BuyDirect</v>
          </cell>
          <cell r="E90" t="str">
            <v>HPHC</v>
          </cell>
          <cell r="F90" t="str">
            <v>HMO_POS</v>
          </cell>
          <cell r="G90">
            <v>3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</row>
        <row r="91">
          <cell r="B91" t="str">
            <v>MA\BuyDirect\HPHC\HMO_POS\4</v>
          </cell>
          <cell r="C91" t="str">
            <v>MA</v>
          </cell>
          <cell r="D91" t="str">
            <v>BuyDirect</v>
          </cell>
          <cell r="E91" t="str">
            <v>HPHC</v>
          </cell>
          <cell r="F91" t="str">
            <v>HMO_POS</v>
          </cell>
          <cell r="G91">
            <v>4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</row>
        <row r="92">
          <cell r="B92" t="str">
            <v>MA\BuyDirect\HPHC\HMO_POS\5</v>
          </cell>
          <cell r="C92" t="str">
            <v>MA</v>
          </cell>
          <cell r="D92" t="str">
            <v>BuyDirect</v>
          </cell>
          <cell r="E92" t="str">
            <v>HPHC</v>
          </cell>
          <cell r="F92" t="str">
            <v>HMO_POS</v>
          </cell>
          <cell r="G92">
            <v>5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</row>
        <row r="93">
          <cell r="B93" t="str">
            <v>MA\BuyDirect\HPHC\HMO_POS\6</v>
          </cell>
          <cell r="C93" t="str">
            <v>MA</v>
          </cell>
          <cell r="D93" t="str">
            <v>BuyDirect</v>
          </cell>
          <cell r="E93" t="str">
            <v>HPHC</v>
          </cell>
          <cell r="F93" t="str">
            <v>HMO_POS</v>
          </cell>
          <cell r="G93">
            <v>6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</row>
        <row r="94">
          <cell r="B94" t="str">
            <v>MA\BuyDirect\HPHC\HMO_POS\7</v>
          </cell>
          <cell r="C94" t="str">
            <v>MA</v>
          </cell>
          <cell r="D94" t="str">
            <v>BuyDirect</v>
          </cell>
          <cell r="E94" t="str">
            <v>HPHC</v>
          </cell>
          <cell r="F94" t="str">
            <v>HMO_POS</v>
          </cell>
          <cell r="G94">
            <v>7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</row>
        <row r="95">
          <cell r="B95" t="str">
            <v>MA\BuyDirect\HPHC\HMO_POS\8</v>
          </cell>
          <cell r="C95" t="str">
            <v>MA</v>
          </cell>
          <cell r="D95" t="str">
            <v>BuyDirect</v>
          </cell>
          <cell r="E95" t="str">
            <v>HPHC</v>
          </cell>
          <cell r="F95" t="str">
            <v>HMO_POS</v>
          </cell>
          <cell r="G95">
            <v>8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</row>
        <row r="96">
          <cell r="B96" t="str">
            <v>MA\BuyDirect\HPHC\HMO_POS\9</v>
          </cell>
          <cell r="C96" t="str">
            <v>MA</v>
          </cell>
          <cell r="D96" t="str">
            <v>BuyDirect</v>
          </cell>
          <cell r="E96" t="str">
            <v>HPHC</v>
          </cell>
          <cell r="F96" t="str">
            <v>HMO_POS</v>
          </cell>
          <cell r="G96">
            <v>9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</row>
        <row r="97">
          <cell r="B97" t="str">
            <v>MA\BuyDirect\HPHC\HMO_POS\10</v>
          </cell>
          <cell r="C97" t="str">
            <v>MA</v>
          </cell>
          <cell r="D97" t="str">
            <v>BuyDirect</v>
          </cell>
          <cell r="E97" t="str">
            <v>HPHC</v>
          </cell>
          <cell r="F97" t="str">
            <v>HMO_POS</v>
          </cell>
          <cell r="G97">
            <v>10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</row>
        <row r="98">
          <cell r="B98" t="str">
            <v>MA\BuyDirect\HPHC\HMO_POS\11</v>
          </cell>
          <cell r="C98" t="str">
            <v>MA</v>
          </cell>
          <cell r="D98" t="str">
            <v>BuyDirect</v>
          </cell>
          <cell r="E98" t="str">
            <v>HPHC</v>
          </cell>
          <cell r="F98" t="str">
            <v>HMO_POS</v>
          </cell>
          <cell r="G98">
            <v>11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</row>
        <row r="99">
          <cell r="B99" t="str">
            <v>MA\BuyDirect\HPHC\HMO_POS\12</v>
          </cell>
          <cell r="C99" t="str">
            <v>MA</v>
          </cell>
          <cell r="D99" t="str">
            <v>BuyDirect</v>
          </cell>
          <cell r="E99" t="str">
            <v>HPHC</v>
          </cell>
          <cell r="F99" t="str">
            <v>HMO_POS</v>
          </cell>
          <cell r="G99">
            <v>12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</row>
        <row r="100">
          <cell r="B100" t="str">
            <v>MA\BuyDirect\HPHC\PPO\1</v>
          </cell>
          <cell r="C100" t="str">
            <v>MA</v>
          </cell>
          <cell r="D100" t="str">
            <v>BuyDirect</v>
          </cell>
          <cell r="E100" t="str">
            <v>HPHC</v>
          </cell>
          <cell r="F100" t="str">
            <v>PPO</v>
          </cell>
          <cell r="G100">
            <v>1</v>
          </cell>
          <cell r="H100">
            <v>4.4661164992869651E-2</v>
          </cell>
          <cell r="I100">
            <v>-6.200118441801683E-3</v>
          </cell>
          <cell r="J100">
            <v>1.0999999999999999E-2</v>
          </cell>
          <cell r="K100">
            <v>0</v>
          </cell>
          <cell r="L100">
            <v>4.4661164992869651E-2</v>
          </cell>
          <cell r="M100">
            <v>-6.200118441801683E-3</v>
          </cell>
          <cell r="N100">
            <v>1.0999999999999999E-2</v>
          </cell>
          <cell r="O100">
            <v>0</v>
          </cell>
        </row>
        <row r="101">
          <cell r="B101" t="str">
            <v>MA\BuyDirect\HPHC\PPO\2</v>
          </cell>
          <cell r="C101" t="str">
            <v>MA</v>
          </cell>
          <cell r="D101" t="str">
            <v>BuyDirect</v>
          </cell>
          <cell r="E101" t="str">
            <v>HPHC</v>
          </cell>
          <cell r="F101" t="str">
            <v>PPO</v>
          </cell>
          <cell r="G101">
            <v>2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</row>
        <row r="102">
          <cell r="B102" t="str">
            <v>MA\BuyDirect\HPHC\PPO\3</v>
          </cell>
          <cell r="C102" t="str">
            <v>MA</v>
          </cell>
          <cell r="D102" t="str">
            <v>BuyDirect</v>
          </cell>
          <cell r="E102" t="str">
            <v>HPHC</v>
          </cell>
          <cell r="F102" t="str">
            <v>PPO</v>
          </cell>
          <cell r="G102">
            <v>3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</row>
        <row r="103">
          <cell r="B103" t="str">
            <v>MA\BuyDirect\HPHC\PPO\4</v>
          </cell>
          <cell r="C103" t="str">
            <v>MA</v>
          </cell>
          <cell r="D103" t="str">
            <v>BuyDirect</v>
          </cell>
          <cell r="E103" t="str">
            <v>HPHC</v>
          </cell>
          <cell r="F103" t="str">
            <v>PPO</v>
          </cell>
          <cell r="G103">
            <v>4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</row>
        <row r="104">
          <cell r="B104" t="str">
            <v>MA\BuyDirect\HPHC\PPO\5</v>
          </cell>
          <cell r="C104" t="str">
            <v>MA</v>
          </cell>
          <cell r="D104" t="str">
            <v>BuyDirect</v>
          </cell>
          <cell r="E104" t="str">
            <v>HPHC</v>
          </cell>
          <cell r="F104" t="str">
            <v>PPO</v>
          </cell>
          <cell r="G104">
            <v>5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</row>
        <row r="105">
          <cell r="B105" t="str">
            <v>MA\BuyDirect\HPHC\PPO\6</v>
          </cell>
          <cell r="C105" t="str">
            <v>MA</v>
          </cell>
          <cell r="D105" t="str">
            <v>BuyDirect</v>
          </cell>
          <cell r="E105" t="str">
            <v>HPHC</v>
          </cell>
          <cell r="F105" t="str">
            <v>PPO</v>
          </cell>
          <cell r="G105">
            <v>6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</row>
        <row r="106">
          <cell r="B106" t="str">
            <v>MA\BuyDirect\HPHC\PPO\7</v>
          </cell>
          <cell r="C106" t="str">
            <v>MA</v>
          </cell>
          <cell r="D106" t="str">
            <v>BuyDirect</v>
          </cell>
          <cell r="E106" t="str">
            <v>HPHC</v>
          </cell>
          <cell r="F106" t="str">
            <v>PPO</v>
          </cell>
          <cell r="G106">
            <v>7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</row>
        <row r="107">
          <cell r="B107" t="str">
            <v>MA\BuyDirect\HPHC\PPO\8</v>
          </cell>
          <cell r="C107" t="str">
            <v>MA</v>
          </cell>
          <cell r="D107" t="str">
            <v>BuyDirect</v>
          </cell>
          <cell r="E107" t="str">
            <v>HPHC</v>
          </cell>
          <cell r="F107" t="str">
            <v>PPO</v>
          </cell>
          <cell r="G107">
            <v>8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</row>
        <row r="108">
          <cell r="B108" t="str">
            <v>MA\BuyDirect\HPHC\PPO\9</v>
          </cell>
          <cell r="C108" t="str">
            <v>MA</v>
          </cell>
          <cell r="D108" t="str">
            <v>BuyDirect</v>
          </cell>
          <cell r="E108" t="str">
            <v>HPHC</v>
          </cell>
          <cell r="F108" t="str">
            <v>PPO</v>
          </cell>
          <cell r="G108">
            <v>9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</row>
        <row r="109">
          <cell r="B109" t="str">
            <v>MA\BuyDirect\HPHC\PPO\10</v>
          </cell>
          <cell r="C109" t="str">
            <v>MA</v>
          </cell>
          <cell r="D109" t="str">
            <v>BuyDirect</v>
          </cell>
          <cell r="E109" t="str">
            <v>HPHC</v>
          </cell>
          <cell r="F109" t="str">
            <v>PPO</v>
          </cell>
          <cell r="G109">
            <v>10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</row>
        <row r="110">
          <cell r="B110" t="str">
            <v>MA\BuyDirect\HPHC\PPO\11</v>
          </cell>
          <cell r="C110" t="str">
            <v>MA</v>
          </cell>
          <cell r="D110" t="str">
            <v>BuyDirect</v>
          </cell>
          <cell r="E110" t="str">
            <v>HPHC</v>
          </cell>
          <cell r="F110" t="str">
            <v>PPO</v>
          </cell>
          <cell r="G110">
            <v>11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</row>
        <row r="111">
          <cell r="B111" t="str">
            <v>MA\BuyDirect\HPHC\PPO\12</v>
          </cell>
          <cell r="C111" t="str">
            <v>MA</v>
          </cell>
          <cell r="D111" t="str">
            <v>BuyDirect</v>
          </cell>
          <cell r="E111" t="str">
            <v>HPHC</v>
          </cell>
          <cell r="F111" t="str">
            <v>PPO</v>
          </cell>
          <cell r="G111">
            <v>12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</row>
        <row r="112">
          <cell r="B112" t="str">
            <v>MA\BuyDirect\HPIC\PPO\1</v>
          </cell>
          <cell r="C112" t="str">
            <v>MA</v>
          </cell>
          <cell r="D112" t="str">
            <v>BuyDirect</v>
          </cell>
          <cell r="E112" t="str">
            <v>HPIC</v>
          </cell>
          <cell r="F112" t="str">
            <v>PPO</v>
          </cell>
          <cell r="G112">
            <v>1</v>
          </cell>
          <cell r="H112">
            <v>4.8837995666492828E-2</v>
          </cell>
          <cell r="I112">
            <v>0</v>
          </cell>
          <cell r="J112">
            <v>1.0999999999999999E-2</v>
          </cell>
          <cell r="K112">
            <v>0</v>
          </cell>
          <cell r="L112">
            <v>4.8837995666492828E-2</v>
          </cell>
          <cell r="M112">
            <v>0</v>
          </cell>
          <cell r="N112">
            <v>1.0999999999999999E-2</v>
          </cell>
          <cell r="O112">
            <v>0</v>
          </cell>
        </row>
        <row r="113">
          <cell r="B113" t="str">
            <v>MA\BuyDirect\HPIC\PPO\2</v>
          </cell>
          <cell r="C113" t="str">
            <v>MA</v>
          </cell>
          <cell r="D113" t="str">
            <v>BuyDirect</v>
          </cell>
          <cell r="E113" t="str">
            <v>HPIC</v>
          </cell>
          <cell r="F113" t="str">
            <v>PPO</v>
          </cell>
          <cell r="G113">
            <v>2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</row>
        <row r="114">
          <cell r="B114" t="str">
            <v>MA\BuyDirect\HPIC\PPO\3</v>
          </cell>
          <cell r="C114" t="str">
            <v>MA</v>
          </cell>
          <cell r="D114" t="str">
            <v>BuyDirect</v>
          </cell>
          <cell r="E114" t="str">
            <v>HPIC</v>
          </cell>
          <cell r="F114" t="str">
            <v>PPO</v>
          </cell>
          <cell r="G114">
            <v>3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</row>
        <row r="115">
          <cell r="B115" t="str">
            <v>MA\BuyDirect\HPIC\PPO\4</v>
          </cell>
          <cell r="C115" t="str">
            <v>MA</v>
          </cell>
          <cell r="D115" t="str">
            <v>BuyDirect</v>
          </cell>
          <cell r="E115" t="str">
            <v>HPIC</v>
          </cell>
          <cell r="F115" t="str">
            <v>PPO</v>
          </cell>
          <cell r="G115">
            <v>4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</row>
        <row r="116">
          <cell r="B116" t="str">
            <v>MA\BuyDirect\HPIC\PPO\5</v>
          </cell>
          <cell r="C116" t="str">
            <v>MA</v>
          </cell>
          <cell r="D116" t="str">
            <v>BuyDirect</v>
          </cell>
          <cell r="E116" t="str">
            <v>HPIC</v>
          </cell>
          <cell r="F116" t="str">
            <v>PPO</v>
          </cell>
          <cell r="G116">
            <v>5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</row>
        <row r="117">
          <cell r="B117" t="str">
            <v>MA\BuyDirect\HPIC\PPO\6</v>
          </cell>
          <cell r="C117" t="str">
            <v>MA</v>
          </cell>
          <cell r="D117" t="str">
            <v>BuyDirect</v>
          </cell>
          <cell r="E117" t="str">
            <v>HPIC</v>
          </cell>
          <cell r="F117" t="str">
            <v>PPO</v>
          </cell>
          <cell r="G117">
            <v>6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</row>
        <row r="118">
          <cell r="B118" t="str">
            <v>MA\BuyDirect\HPIC\PPO\7</v>
          </cell>
          <cell r="C118" t="str">
            <v>MA</v>
          </cell>
          <cell r="D118" t="str">
            <v>BuyDirect</v>
          </cell>
          <cell r="E118" t="str">
            <v>HPIC</v>
          </cell>
          <cell r="F118" t="str">
            <v>PPO</v>
          </cell>
          <cell r="G118">
            <v>7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</row>
        <row r="119">
          <cell r="B119" t="str">
            <v>MA\BuyDirect\HPIC\PPO\8</v>
          </cell>
          <cell r="C119" t="str">
            <v>MA</v>
          </cell>
          <cell r="D119" t="str">
            <v>BuyDirect</v>
          </cell>
          <cell r="E119" t="str">
            <v>HPIC</v>
          </cell>
          <cell r="F119" t="str">
            <v>PPO</v>
          </cell>
          <cell r="G119">
            <v>8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</row>
        <row r="120">
          <cell r="B120" t="str">
            <v>MA\BuyDirect\HPIC\PPO\9</v>
          </cell>
          <cell r="C120" t="str">
            <v>MA</v>
          </cell>
          <cell r="D120" t="str">
            <v>BuyDirect</v>
          </cell>
          <cell r="E120" t="str">
            <v>HPIC</v>
          </cell>
          <cell r="F120" t="str">
            <v>PPO</v>
          </cell>
          <cell r="G120">
            <v>9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</row>
        <row r="121">
          <cell r="B121" t="str">
            <v>MA\BuyDirect\HPIC\PPO\10</v>
          </cell>
          <cell r="C121" t="str">
            <v>MA</v>
          </cell>
          <cell r="D121" t="str">
            <v>BuyDirect</v>
          </cell>
          <cell r="E121" t="str">
            <v>HPIC</v>
          </cell>
          <cell r="F121" t="str">
            <v>PPO</v>
          </cell>
          <cell r="G121">
            <v>10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</row>
        <row r="122">
          <cell r="B122" t="str">
            <v>MA\BuyDirect\HPIC\PPO\11</v>
          </cell>
          <cell r="C122" t="str">
            <v>MA</v>
          </cell>
          <cell r="D122" t="str">
            <v>BuyDirect</v>
          </cell>
          <cell r="E122" t="str">
            <v>HPIC</v>
          </cell>
          <cell r="F122" t="str">
            <v>PPO</v>
          </cell>
          <cell r="G122">
            <v>11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</row>
        <row r="123">
          <cell r="B123" t="str">
            <v>MA\BuyDirect\HPIC\PPO\12</v>
          </cell>
          <cell r="C123" t="str">
            <v>MA</v>
          </cell>
          <cell r="D123" t="str">
            <v>BuyDirect</v>
          </cell>
          <cell r="E123" t="str">
            <v>HPIC</v>
          </cell>
          <cell r="F123" t="str">
            <v>PPO</v>
          </cell>
          <cell r="G123">
            <v>12</v>
          </cell>
          <cell r="H123">
            <v>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  <cell r="N123">
            <v>0</v>
          </cell>
          <cell r="O123">
            <v>0</v>
          </cell>
        </row>
        <row r="124">
          <cell r="B124" t="str">
            <v>MA\ConnGrp\HPHC\HMO_POS\1</v>
          </cell>
          <cell r="C124" t="str">
            <v>MA</v>
          </cell>
          <cell r="D124" t="str">
            <v>ConnGrp</v>
          </cell>
          <cell r="E124" t="str">
            <v>HPHC</v>
          </cell>
          <cell r="F124" t="str">
            <v>HMO_POS</v>
          </cell>
          <cell r="G124">
            <v>1</v>
          </cell>
          <cell r="H124">
            <v>5.2527867623912927E-2</v>
          </cell>
          <cell r="I124">
            <v>-5.08962195655005E-3</v>
          </cell>
          <cell r="J124">
            <v>1.0999999999999999E-2</v>
          </cell>
          <cell r="K124">
            <v>0</v>
          </cell>
          <cell r="L124">
            <v>5.2527867623912927E-2</v>
          </cell>
          <cell r="M124">
            <v>-5.08962195655005E-3</v>
          </cell>
          <cell r="N124">
            <v>1.0999999999999999E-2</v>
          </cell>
          <cell r="O124">
            <v>0</v>
          </cell>
        </row>
        <row r="125">
          <cell r="B125" t="str">
            <v>MA\ConnGrp\HPHC\HMO_POS\2</v>
          </cell>
          <cell r="C125" t="str">
            <v>MA</v>
          </cell>
          <cell r="D125" t="str">
            <v>ConnGrp</v>
          </cell>
          <cell r="E125" t="str">
            <v>HPHC</v>
          </cell>
          <cell r="F125" t="str">
            <v>HMO_POS</v>
          </cell>
          <cell r="G125">
            <v>2</v>
          </cell>
          <cell r="H125">
            <v>5.2527867623912927E-2</v>
          </cell>
          <cell r="I125">
            <v>-5.08962195655005E-3</v>
          </cell>
          <cell r="J125">
            <v>1.0999999999999999E-2</v>
          </cell>
          <cell r="K125">
            <v>0</v>
          </cell>
          <cell r="L125">
            <v>5.2527867623912927E-2</v>
          </cell>
          <cell r="M125">
            <v>-5.08962195655005E-3</v>
          </cell>
          <cell r="N125">
            <v>1.0999999999999999E-2</v>
          </cell>
          <cell r="O125">
            <v>0</v>
          </cell>
        </row>
        <row r="126">
          <cell r="B126" t="str">
            <v>MA\ConnGrp\HPHC\HMO_POS\3</v>
          </cell>
          <cell r="C126" t="str">
            <v>MA</v>
          </cell>
          <cell r="D126" t="str">
            <v>ConnGrp</v>
          </cell>
          <cell r="E126" t="str">
            <v>HPHC</v>
          </cell>
          <cell r="F126" t="str">
            <v>HMO_POS</v>
          </cell>
          <cell r="G126">
            <v>3</v>
          </cell>
          <cell r="H126">
            <v>5.2527867623912927E-2</v>
          </cell>
          <cell r="I126">
            <v>-5.08962195655005E-3</v>
          </cell>
          <cell r="J126">
            <v>1.0999999999999999E-2</v>
          </cell>
          <cell r="K126">
            <v>0</v>
          </cell>
          <cell r="L126">
            <v>5.2527867623912927E-2</v>
          </cell>
          <cell r="M126">
            <v>-5.08962195655005E-3</v>
          </cell>
          <cell r="N126">
            <v>1.0999999999999999E-2</v>
          </cell>
          <cell r="O126">
            <v>0</v>
          </cell>
        </row>
        <row r="127">
          <cell r="B127" t="str">
            <v>MA\ConnGrp\HPHC\HMO_POS\4</v>
          </cell>
          <cell r="C127" t="str">
            <v>MA</v>
          </cell>
          <cell r="D127" t="str">
            <v>ConnGrp</v>
          </cell>
          <cell r="E127" t="str">
            <v>HPHC</v>
          </cell>
          <cell r="F127" t="str">
            <v>HMO_POS</v>
          </cell>
          <cell r="G127">
            <v>4</v>
          </cell>
          <cell r="H127">
            <v>2.4662211934738831E-2</v>
          </cell>
          <cell r="I127">
            <v>-5.08962195655005E-3</v>
          </cell>
          <cell r="J127">
            <v>1.0999999999999999E-2</v>
          </cell>
          <cell r="K127">
            <v>0</v>
          </cell>
          <cell r="L127">
            <v>2.4662211934738831E-2</v>
          </cell>
          <cell r="M127">
            <v>-5.08962195655005E-3</v>
          </cell>
          <cell r="N127">
            <v>1.0999999999999999E-2</v>
          </cell>
          <cell r="O127">
            <v>0</v>
          </cell>
        </row>
        <row r="128">
          <cell r="B128" t="str">
            <v>MA\ConnGrp\HPHC\HMO_POS\5</v>
          </cell>
          <cell r="C128" t="str">
            <v>MA</v>
          </cell>
          <cell r="D128" t="str">
            <v>ConnGrp</v>
          </cell>
          <cell r="E128" t="str">
            <v>HPHC</v>
          </cell>
          <cell r="F128" t="str">
            <v>HMO_POS</v>
          </cell>
          <cell r="G128">
            <v>5</v>
          </cell>
          <cell r="H128">
            <v>2.4662211934738831E-2</v>
          </cell>
          <cell r="I128">
            <v>-5.08962195655005E-3</v>
          </cell>
          <cell r="J128">
            <v>1.0999999999999999E-2</v>
          </cell>
          <cell r="K128">
            <v>0</v>
          </cell>
          <cell r="L128">
            <v>2.4662211934738831E-2</v>
          </cell>
          <cell r="M128">
            <v>-5.08962195655005E-3</v>
          </cell>
          <cell r="N128">
            <v>1.0999999999999999E-2</v>
          </cell>
          <cell r="O128">
            <v>0</v>
          </cell>
        </row>
        <row r="129">
          <cell r="B129" t="str">
            <v>MA\ConnGrp\HPHC\HMO_POS\6</v>
          </cell>
          <cell r="C129" t="str">
            <v>MA</v>
          </cell>
          <cell r="D129" t="str">
            <v>ConnGrp</v>
          </cell>
          <cell r="E129" t="str">
            <v>HPHC</v>
          </cell>
          <cell r="F129" t="str">
            <v>HMO_POS</v>
          </cell>
          <cell r="G129">
            <v>6</v>
          </cell>
          <cell r="H129">
            <v>2.4662211934738831E-2</v>
          </cell>
          <cell r="I129">
            <v>-5.08962195655005E-3</v>
          </cell>
          <cell r="J129">
            <v>1.0999999999999999E-2</v>
          </cell>
          <cell r="K129">
            <v>0</v>
          </cell>
          <cell r="L129">
            <v>2.4662211934738831E-2</v>
          </cell>
          <cell r="M129">
            <v>-5.08962195655005E-3</v>
          </cell>
          <cell r="N129">
            <v>1.0999999999999999E-2</v>
          </cell>
          <cell r="O129">
            <v>0</v>
          </cell>
        </row>
        <row r="130">
          <cell r="B130" t="str">
            <v>MA\ConnGrp\HPHC\HMO_POS\7</v>
          </cell>
          <cell r="C130" t="str">
            <v>MA</v>
          </cell>
          <cell r="D130" t="str">
            <v>ConnGrp</v>
          </cell>
          <cell r="E130" t="str">
            <v>HPHC</v>
          </cell>
          <cell r="F130" t="str">
            <v>HMO_POS</v>
          </cell>
          <cell r="G130">
            <v>7</v>
          </cell>
          <cell r="H130">
            <v>5.3082074534781087E-2</v>
          </cell>
          <cell r="I130">
            <v>-5.08962195655005E-3</v>
          </cell>
          <cell r="J130">
            <v>1.0999999999999999E-2</v>
          </cell>
          <cell r="K130">
            <v>0</v>
          </cell>
          <cell r="L130">
            <v>5.3082074534781087E-2</v>
          </cell>
          <cell r="M130">
            <v>-5.08962195655005E-3</v>
          </cell>
          <cell r="N130">
            <v>1.0999999999999999E-2</v>
          </cell>
          <cell r="O130">
            <v>0</v>
          </cell>
        </row>
        <row r="131">
          <cell r="B131" t="str">
            <v>MA\ConnGrp\HPHC\HMO_POS\8</v>
          </cell>
          <cell r="C131" t="str">
            <v>MA</v>
          </cell>
          <cell r="D131" t="str">
            <v>ConnGrp</v>
          </cell>
          <cell r="E131" t="str">
            <v>HPHC</v>
          </cell>
          <cell r="F131" t="str">
            <v>HMO_POS</v>
          </cell>
          <cell r="G131">
            <v>8</v>
          </cell>
          <cell r="H131">
            <v>5.3082074534781087E-2</v>
          </cell>
          <cell r="I131">
            <v>-5.08962195655005E-3</v>
          </cell>
          <cell r="J131">
            <v>1.0999999999999999E-2</v>
          </cell>
          <cell r="K131">
            <v>0</v>
          </cell>
          <cell r="L131">
            <v>5.3082074534781087E-2</v>
          </cell>
          <cell r="M131">
            <v>-5.08962195655005E-3</v>
          </cell>
          <cell r="N131">
            <v>1.0999999999999999E-2</v>
          </cell>
          <cell r="O131">
            <v>0</v>
          </cell>
        </row>
        <row r="132">
          <cell r="B132" t="str">
            <v>MA\ConnGrp\HPHC\HMO_POS\9</v>
          </cell>
          <cell r="C132" t="str">
            <v>MA</v>
          </cell>
          <cell r="D132" t="str">
            <v>ConnGrp</v>
          </cell>
          <cell r="E132" t="str">
            <v>HPHC</v>
          </cell>
          <cell r="F132" t="str">
            <v>HMO_POS</v>
          </cell>
          <cell r="G132">
            <v>9</v>
          </cell>
          <cell r="H132">
            <v>5.3082074534781087E-2</v>
          </cell>
          <cell r="I132">
            <v>-5.08962195655005E-3</v>
          </cell>
          <cell r="J132">
            <v>1.0999999999999999E-2</v>
          </cell>
          <cell r="K132">
            <v>0</v>
          </cell>
          <cell r="L132">
            <v>5.3082074534781087E-2</v>
          </cell>
          <cell r="M132">
            <v>-5.08962195655005E-3</v>
          </cell>
          <cell r="N132">
            <v>1.0999999999999999E-2</v>
          </cell>
          <cell r="O132">
            <v>0</v>
          </cell>
        </row>
        <row r="133">
          <cell r="B133" t="str">
            <v>MA\ConnGrp\HPHC\HMO_POS\10</v>
          </cell>
          <cell r="C133" t="str">
            <v>MA</v>
          </cell>
          <cell r="D133" t="str">
            <v>ConnGrp</v>
          </cell>
          <cell r="E133" t="str">
            <v>HPHC</v>
          </cell>
          <cell r="F133" t="str">
            <v>HMO_POS</v>
          </cell>
          <cell r="G133">
            <v>10</v>
          </cell>
          <cell r="H133">
            <v>1.0728075046925412E-2</v>
          </cell>
          <cell r="I133">
            <v>-5.08962195655005E-3</v>
          </cell>
          <cell r="J133">
            <v>1.0999999999999999E-2</v>
          </cell>
          <cell r="K133">
            <v>0</v>
          </cell>
          <cell r="L133">
            <v>6.1780245376950038E-3</v>
          </cell>
          <cell r="M133">
            <v>-5.08962195655005E-3</v>
          </cell>
          <cell r="N133">
            <v>1.0999999999999999E-2</v>
          </cell>
          <cell r="O133">
            <v>0</v>
          </cell>
        </row>
        <row r="134">
          <cell r="B134" t="str">
            <v>MA\ConnGrp\HPHC\HMO_POS\11</v>
          </cell>
          <cell r="C134" t="str">
            <v>MA</v>
          </cell>
          <cell r="D134" t="str">
            <v>ConnGrp</v>
          </cell>
          <cell r="E134" t="str">
            <v>HPHC</v>
          </cell>
          <cell r="F134" t="str">
            <v>HMO_POS</v>
          </cell>
          <cell r="G134">
            <v>11</v>
          </cell>
          <cell r="H134">
            <v>1.0728075046925412E-2</v>
          </cell>
          <cell r="I134">
            <v>-5.08962195655005E-3</v>
          </cell>
          <cell r="J134">
            <v>1.0999999999999999E-2</v>
          </cell>
          <cell r="K134">
            <v>0</v>
          </cell>
          <cell r="L134">
            <v>6.1780245376950038E-3</v>
          </cell>
          <cell r="M134">
            <v>-5.08962195655005E-3</v>
          </cell>
          <cell r="N134">
            <v>1.0999999999999999E-2</v>
          </cell>
          <cell r="O134">
            <v>0</v>
          </cell>
        </row>
        <row r="135">
          <cell r="B135" t="str">
            <v>MA\ConnGrp\HPHC\HMO_POS\12</v>
          </cell>
          <cell r="C135" t="str">
            <v>MA</v>
          </cell>
          <cell r="D135" t="str">
            <v>ConnGrp</v>
          </cell>
          <cell r="E135" t="str">
            <v>HPHC</v>
          </cell>
          <cell r="F135" t="str">
            <v>HMO_POS</v>
          </cell>
          <cell r="G135">
            <v>12</v>
          </cell>
          <cell r="H135">
            <v>1.0728075046925412E-2</v>
          </cell>
          <cell r="I135">
            <v>-5.08962195655005E-3</v>
          </cell>
          <cell r="J135">
            <v>1.0999999999999999E-2</v>
          </cell>
          <cell r="K135">
            <v>0</v>
          </cell>
          <cell r="L135">
            <v>6.1780245376950038E-3</v>
          </cell>
          <cell r="M135">
            <v>-5.08962195655005E-3</v>
          </cell>
          <cell r="N135">
            <v>1.0999999999999999E-2</v>
          </cell>
          <cell r="O135">
            <v>0</v>
          </cell>
        </row>
        <row r="136">
          <cell r="B136" t="str">
            <v>MA\ConnGrp\HPHC\PPO\1</v>
          </cell>
          <cell r="C136" t="str">
            <v>MA</v>
          </cell>
          <cell r="D136" t="str">
            <v>ConnGrp</v>
          </cell>
          <cell r="E136" t="str">
            <v>HPHC</v>
          </cell>
          <cell r="F136" t="str">
            <v>PPO</v>
          </cell>
          <cell r="G136">
            <v>1</v>
          </cell>
          <cell r="H136">
            <v>5.5518405598347975E-2</v>
          </cell>
          <cell r="I136">
            <v>-7.7207329410350347E-3</v>
          </cell>
          <cell r="J136">
            <v>1.0999999999999999E-2</v>
          </cell>
          <cell r="K136">
            <v>0</v>
          </cell>
          <cell r="L136">
            <v>5.5518405598347975E-2</v>
          </cell>
          <cell r="M136">
            <v>-7.7207329410350347E-3</v>
          </cell>
          <cell r="N136">
            <v>1.0999999999999999E-2</v>
          </cell>
          <cell r="O136">
            <v>0</v>
          </cell>
        </row>
        <row r="137">
          <cell r="B137" t="str">
            <v>MA\ConnGrp\HPHC\PPO\2</v>
          </cell>
          <cell r="C137" t="str">
            <v>MA</v>
          </cell>
          <cell r="D137" t="str">
            <v>ConnGrp</v>
          </cell>
          <cell r="E137" t="str">
            <v>HPHC</v>
          </cell>
          <cell r="F137" t="str">
            <v>PPO</v>
          </cell>
          <cell r="G137">
            <v>2</v>
          </cell>
          <cell r="H137">
            <v>5.5518405598347975E-2</v>
          </cell>
          <cell r="I137">
            <v>-7.7207329410350347E-3</v>
          </cell>
          <cell r="J137">
            <v>1.0999999999999999E-2</v>
          </cell>
          <cell r="K137">
            <v>0</v>
          </cell>
          <cell r="L137">
            <v>5.5518405598347975E-2</v>
          </cell>
          <cell r="M137">
            <v>-7.7207329410350347E-3</v>
          </cell>
          <cell r="N137">
            <v>1.0999999999999999E-2</v>
          </cell>
          <cell r="O137">
            <v>0</v>
          </cell>
        </row>
        <row r="138">
          <cell r="B138" t="str">
            <v>MA\ConnGrp\HPHC\PPO\3</v>
          </cell>
          <cell r="C138" t="str">
            <v>MA</v>
          </cell>
          <cell r="D138" t="str">
            <v>ConnGrp</v>
          </cell>
          <cell r="E138" t="str">
            <v>HPHC</v>
          </cell>
          <cell r="F138" t="str">
            <v>PPO</v>
          </cell>
          <cell r="G138">
            <v>3</v>
          </cell>
          <cell r="H138">
            <v>5.5518405598347975E-2</v>
          </cell>
          <cell r="I138">
            <v>-7.7207329410350347E-3</v>
          </cell>
          <cell r="J138">
            <v>1.0999999999999999E-2</v>
          </cell>
          <cell r="K138">
            <v>0</v>
          </cell>
          <cell r="L138">
            <v>5.5518405598347975E-2</v>
          </cell>
          <cell r="M138">
            <v>-7.7207329410350347E-3</v>
          </cell>
          <cell r="N138">
            <v>1.0999999999999999E-2</v>
          </cell>
          <cell r="O138">
            <v>0</v>
          </cell>
        </row>
        <row r="139">
          <cell r="B139" t="str">
            <v>MA\ConnGrp\HPHC\PPO\4</v>
          </cell>
          <cell r="C139" t="str">
            <v>MA</v>
          </cell>
          <cell r="D139" t="str">
            <v>ConnGrp</v>
          </cell>
          <cell r="E139" t="str">
            <v>HPHC</v>
          </cell>
          <cell r="F139" t="str">
            <v>PPO</v>
          </cell>
          <cell r="G139">
            <v>4</v>
          </cell>
          <cell r="H139">
            <v>2.9165845467415963E-2</v>
          </cell>
          <cell r="I139">
            <v>-7.7207329410350347E-3</v>
          </cell>
          <cell r="J139">
            <v>1.0999999999999999E-2</v>
          </cell>
          <cell r="K139">
            <v>0</v>
          </cell>
          <cell r="L139">
            <v>2.9165845467415963E-2</v>
          </cell>
          <cell r="M139">
            <v>-7.7207329410350347E-3</v>
          </cell>
          <cell r="N139">
            <v>1.0999999999999999E-2</v>
          </cell>
          <cell r="O139">
            <v>0</v>
          </cell>
        </row>
        <row r="140">
          <cell r="B140" t="str">
            <v>MA\ConnGrp\HPHC\PPO\5</v>
          </cell>
          <cell r="C140" t="str">
            <v>MA</v>
          </cell>
          <cell r="D140" t="str">
            <v>ConnGrp</v>
          </cell>
          <cell r="E140" t="str">
            <v>HPHC</v>
          </cell>
          <cell r="F140" t="str">
            <v>PPO</v>
          </cell>
          <cell r="G140">
            <v>5</v>
          </cell>
          <cell r="H140">
            <v>2.9165845467415963E-2</v>
          </cell>
          <cell r="I140">
            <v>-7.7207329410350347E-3</v>
          </cell>
          <cell r="J140">
            <v>1.0999999999999999E-2</v>
          </cell>
          <cell r="K140">
            <v>0</v>
          </cell>
          <cell r="L140">
            <v>2.9165845467415963E-2</v>
          </cell>
          <cell r="M140">
            <v>-7.7207329410350347E-3</v>
          </cell>
          <cell r="N140">
            <v>1.0999999999999999E-2</v>
          </cell>
          <cell r="O140">
            <v>0</v>
          </cell>
        </row>
        <row r="141">
          <cell r="B141" t="str">
            <v>MA\ConnGrp\HPHC\PPO\6</v>
          </cell>
          <cell r="C141" t="str">
            <v>MA</v>
          </cell>
          <cell r="D141" t="str">
            <v>ConnGrp</v>
          </cell>
          <cell r="E141" t="str">
            <v>HPHC</v>
          </cell>
          <cell r="F141" t="str">
            <v>PPO</v>
          </cell>
          <cell r="G141">
            <v>6</v>
          </cell>
          <cell r="H141">
            <v>2.9165845467415963E-2</v>
          </cell>
          <cell r="I141">
            <v>-7.7207329410350347E-3</v>
          </cell>
          <cell r="J141">
            <v>1.0999999999999999E-2</v>
          </cell>
          <cell r="K141">
            <v>0</v>
          </cell>
          <cell r="L141">
            <v>2.9165845467415963E-2</v>
          </cell>
          <cell r="M141">
            <v>-7.7207329410350347E-3</v>
          </cell>
          <cell r="N141">
            <v>1.0999999999999999E-2</v>
          </cell>
          <cell r="O141">
            <v>0</v>
          </cell>
        </row>
        <row r="142">
          <cell r="B142" t="str">
            <v>MA\ConnGrp\HPHC\PPO\7</v>
          </cell>
          <cell r="C142" t="str">
            <v>MA</v>
          </cell>
          <cell r="D142" t="str">
            <v>ConnGrp</v>
          </cell>
          <cell r="E142" t="str">
            <v>HPHC</v>
          </cell>
          <cell r="F142" t="str">
            <v>PPO</v>
          </cell>
          <cell r="G142">
            <v>7</v>
          </cell>
          <cell r="H142">
            <v>6.222202247811004E-2</v>
          </cell>
          <cell r="I142">
            <v>-7.7207329410350347E-3</v>
          </cell>
          <cell r="J142">
            <v>1.0999999999999999E-2</v>
          </cell>
          <cell r="K142">
            <v>0</v>
          </cell>
          <cell r="L142">
            <v>6.222202247811004E-2</v>
          </cell>
          <cell r="M142">
            <v>-7.7207329410350347E-3</v>
          </cell>
          <cell r="N142">
            <v>1.0999999999999999E-2</v>
          </cell>
          <cell r="O142">
            <v>0</v>
          </cell>
        </row>
        <row r="143">
          <cell r="B143" t="str">
            <v>MA\ConnGrp\HPHC\PPO\8</v>
          </cell>
          <cell r="C143" t="str">
            <v>MA</v>
          </cell>
          <cell r="D143" t="str">
            <v>ConnGrp</v>
          </cell>
          <cell r="E143" t="str">
            <v>HPHC</v>
          </cell>
          <cell r="F143" t="str">
            <v>PPO</v>
          </cell>
          <cell r="G143">
            <v>8</v>
          </cell>
          <cell r="H143">
            <v>6.222202247811004E-2</v>
          </cell>
          <cell r="I143">
            <v>-7.7207329410350347E-3</v>
          </cell>
          <cell r="J143">
            <v>1.0999999999999999E-2</v>
          </cell>
          <cell r="K143">
            <v>0</v>
          </cell>
          <cell r="L143">
            <v>6.222202247811004E-2</v>
          </cell>
          <cell r="M143">
            <v>-7.7207329410350347E-3</v>
          </cell>
          <cell r="N143">
            <v>1.0999999999999999E-2</v>
          </cell>
          <cell r="O143">
            <v>0</v>
          </cell>
        </row>
        <row r="144">
          <cell r="B144" t="str">
            <v>MA\ConnGrp\HPHC\PPO\9</v>
          </cell>
          <cell r="C144" t="str">
            <v>MA</v>
          </cell>
          <cell r="D144" t="str">
            <v>ConnGrp</v>
          </cell>
          <cell r="E144" t="str">
            <v>HPHC</v>
          </cell>
          <cell r="F144" t="str">
            <v>PPO</v>
          </cell>
          <cell r="G144">
            <v>9</v>
          </cell>
          <cell r="H144">
            <v>6.222202247811004E-2</v>
          </cell>
          <cell r="I144">
            <v>-7.7207329410350347E-3</v>
          </cell>
          <cell r="J144">
            <v>1.0999999999999999E-2</v>
          </cell>
          <cell r="K144">
            <v>0</v>
          </cell>
          <cell r="L144">
            <v>6.222202247811004E-2</v>
          </cell>
          <cell r="M144">
            <v>-7.7207329410350347E-3</v>
          </cell>
          <cell r="N144">
            <v>1.0999999999999999E-2</v>
          </cell>
          <cell r="O144">
            <v>0</v>
          </cell>
        </row>
        <row r="145">
          <cell r="B145" t="str">
            <v>MA\ConnGrp\HPHC\PPO\10</v>
          </cell>
          <cell r="C145" t="str">
            <v>MA</v>
          </cell>
          <cell r="D145" t="str">
            <v>ConnGrp</v>
          </cell>
          <cell r="E145" t="str">
            <v>HPHC</v>
          </cell>
          <cell r="F145" t="str">
            <v>PPO</v>
          </cell>
          <cell r="G145">
            <v>10</v>
          </cell>
          <cell r="H145">
            <v>1.7483943954791359E-2</v>
          </cell>
          <cell r="I145">
            <v>-7.7207329410350347E-3</v>
          </cell>
          <cell r="J145">
            <v>1.0999999999999999E-2</v>
          </cell>
          <cell r="K145">
            <v>0</v>
          </cell>
          <cell r="L145">
            <v>1.7663727719294142E-2</v>
          </cell>
          <cell r="M145">
            <v>-7.7207329410350347E-3</v>
          </cell>
          <cell r="N145">
            <v>1.0999999999999999E-2</v>
          </cell>
          <cell r="O145">
            <v>0</v>
          </cell>
        </row>
        <row r="146">
          <cell r="B146" t="str">
            <v>MA\ConnGrp\HPHC\PPO\11</v>
          </cell>
          <cell r="C146" t="str">
            <v>MA</v>
          </cell>
          <cell r="D146" t="str">
            <v>ConnGrp</v>
          </cell>
          <cell r="E146" t="str">
            <v>HPHC</v>
          </cell>
          <cell r="F146" t="str">
            <v>PPO</v>
          </cell>
          <cell r="G146">
            <v>11</v>
          </cell>
          <cell r="H146">
            <v>1.7483943954791359E-2</v>
          </cell>
          <cell r="I146">
            <v>-7.7207329410350347E-3</v>
          </cell>
          <cell r="J146">
            <v>1.0999999999999999E-2</v>
          </cell>
          <cell r="K146">
            <v>0</v>
          </cell>
          <cell r="L146">
            <v>1.7663727719294142E-2</v>
          </cell>
          <cell r="M146">
            <v>-7.7207329410350347E-3</v>
          </cell>
          <cell r="N146">
            <v>1.0999999999999999E-2</v>
          </cell>
          <cell r="O146">
            <v>0</v>
          </cell>
        </row>
        <row r="147">
          <cell r="B147" t="str">
            <v>MA\ConnGrp\HPHC\PPO\12</v>
          </cell>
          <cell r="C147" t="str">
            <v>MA</v>
          </cell>
          <cell r="D147" t="str">
            <v>ConnGrp</v>
          </cell>
          <cell r="E147" t="str">
            <v>HPHC</v>
          </cell>
          <cell r="F147" t="str">
            <v>PPO</v>
          </cell>
          <cell r="G147">
            <v>12</v>
          </cell>
          <cell r="H147">
            <v>1.7483943954791359E-2</v>
          </cell>
          <cell r="I147">
            <v>-7.7207329410350347E-3</v>
          </cell>
          <cell r="J147">
            <v>1.0999999999999999E-2</v>
          </cell>
          <cell r="K147">
            <v>0</v>
          </cell>
          <cell r="L147">
            <v>1.7663727719294142E-2</v>
          </cell>
          <cell r="M147">
            <v>-7.7207329410350347E-3</v>
          </cell>
          <cell r="N147">
            <v>1.0999999999999999E-2</v>
          </cell>
          <cell r="O147">
            <v>0</v>
          </cell>
        </row>
        <row r="148">
          <cell r="B148" t="str">
            <v>MA\ConnGrp\HPIC\PPO\1</v>
          </cell>
          <cell r="C148" t="str">
            <v>MA</v>
          </cell>
          <cell r="D148" t="str">
            <v>ConnGrp</v>
          </cell>
          <cell r="E148" t="str">
            <v>HPIC</v>
          </cell>
          <cell r="F148" t="str">
            <v>PPO</v>
          </cell>
          <cell r="G148">
            <v>1</v>
          </cell>
          <cell r="H148">
            <v>1.7663727719294142E-2</v>
          </cell>
          <cell r="I148">
            <v>0</v>
          </cell>
          <cell r="J148">
            <v>1.0999999999999999E-2</v>
          </cell>
          <cell r="K148">
            <v>0</v>
          </cell>
          <cell r="L148">
            <v>1.7663727719294142E-2</v>
          </cell>
          <cell r="M148">
            <v>0</v>
          </cell>
          <cell r="N148">
            <v>1.0999999999999999E-2</v>
          </cell>
          <cell r="O148">
            <v>0</v>
          </cell>
        </row>
        <row r="149">
          <cell r="B149" t="str">
            <v>MA\ConnGrp\HPIC\PPO\2</v>
          </cell>
          <cell r="C149" t="str">
            <v>MA</v>
          </cell>
          <cell r="D149" t="str">
            <v>ConnGrp</v>
          </cell>
          <cell r="E149" t="str">
            <v>HPIC</v>
          </cell>
          <cell r="F149" t="str">
            <v>PPO</v>
          </cell>
          <cell r="G149">
            <v>2</v>
          </cell>
          <cell r="H149">
            <v>6.2751636603288974E-2</v>
          </cell>
          <cell r="I149">
            <v>0</v>
          </cell>
          <cell r="J149">
            <v>1.0999999999999999E-2</v>
          </cell>
          <cell r="K149">
            <v>0</v>
          </cell>
          <cell r="L149">
            <v>6.2751636603288974E-2</v>
          </cell>
          <cell r="M149">
            <v>0</v>
          </cell>
          <cell r="N149">
            <v>1.0999999999999999E-2</v>
          </cell>
          <cell r="O149">
            <v>0</v>
          </cell>
        </row>
        <row r="150">
          <cell r="B150" t="str">
            <v>MA\ConnGrp\HPIC\PPO\3</v>
          </cell>
          <cell r="C150" t="str">
            <v>MA</v>
          </cell>
          <cell r="D150" t="str">
            <v>ConnGrp</v>
          </cell>
          <cell r="E150" t="str">
            <v>HPIC</v>
          </cell>
          <cell r="F150" t="str">
            <v>PPO</v>
          </cell>
          <cell r="G150">
            <v>3</v>
          </cell>
          <cell r="H150">
            <v>6.2751636603288974E-2</v>
          </cell>
          <cell r="I150">
            <v>0</v>
          </cell>
          <cell r="J150">
            <v>1.0999999999999999E-2</v>
          </cell>
          <cell r="K150">
            <v>0</v>
          </cell>
          <cell r="L150">
            <v>6.2751636603288974E-2</v>
          </cell>
          <cell r="M150">
            <v>0</v>
          </cell>
          <cell r="N150">
            <v>1.0999999999999999E-2</v>
          </cell>
          <cell r="O150">
            <v>0</v>
          </cell>
        </row>
        <row r="151">
          <cell r="B151" t="str">
            <v>MA\ConnGrp\HPIC\PPO\4</v>
          </cell>
          <cell r="C151" t="str">
            <v>MA</v>
          </cell>
          <cell r="D151" t="str">
            <v>ConnGrp</v>
          </cell>
          <cell r="E151" t="str">
            <v>HPIC</v>
          </cell>
          <cell r="F151" t="str">
            <v>PPO</v>
          </cell>
          <cell r="G151">
            <v>4</v>
          </cell>
          <cell r="H151">
            <v>3.4280420796343192E-2</v>
          </cell>
          <cell r="I151">
            <v>0</v>
          </cell>
          <cell r="J151">
            <v>1.0999999999999999E-2</v>
          </cell>
          <cell r="K151">
            <v>0</v>
          </cell>
          <cell r="L151">
            <v>3.4280420796343192E-2</v>
          </cell>
          <cell r="M151">
            <v>0</v>
          </cell>
          <cell r="N151">
            <v>1.0999999999999999E-2</v>
          </cell>
          <cell r="O151">
            <v>0</v>
          </cell>
        </row>
        <row r="152">
          <cell r="B152" t="str">
            <v>MA\ConnGrp\HPIC\PPO\5</v>
          </cell>
          <cell r="C152" t="str">
            <v>MA</v>
          </cell>
          <cell r="D152" t="str">
            <v>ConnGrp</v>
          </cell>
          <cell r="E152" t="str">
            <v>HPIC</v>
          </cell>
          <cell r="F152" t="str">
            <v>PPO</v>
          </cell>
          <cell r="G152">
            <v>5</v>
          </cell>
          <cell r="H152">
            <v>3.4280420796343192E-2</v>
          </cell>
          <cell r="I152">
            <v>0</v>
          </cell>
          <cell r="J152">
            <v>1.0999999999999999E-2</v>
          </cell>
          <cell r="K152">
            <v>0</v>
          </cell>
          <cell r="L152">
            <v>3.4280420796343192E-2</v>
          </cell>
          <cell r="M152">
            <v>0</v>
          </cell>
          <cell r="N152">
            <v>1.0999999999999999E-2</v>
          </cell>
          <cell r="O152">
            <v>0</v>
          </cell>
        </row>
        <row r="153">
          <cell r="B153" t="str">
            <v>MA\ConnGrp\HPIC\PPO\6</v>
          </cell>
          <cell r="C153" t="str">
            <v>MA</v>
          </cell>
          <cell r="D153" t="str">
            <v>ConnGrp</v>
          </cell>
          <cell r="E153" t="str">
            <v>HPIC</v>
          </cell>
          <cell r="F153" t="str">
            <v>PPO</v>
          </cell>
          <cell r="G153">
            <v>6</v>
          </cell>
          <cell r="H153">
            <v>3.4280420796343192E-2</v>
          </cell>
          <cell r="I153">
            <v>0</v>
          </cell>
          <cell r="J153">
            <v>1.0999999999999999E-2</v>
          </cell>
          <cell r="K153">
            <v>0</v>
          </cell>
          <cell r="L153">
            <v>3.4280420796343192E-2</v>
          </cell>
          <cell r="M153">
            <v>0</v>
          </cell>
          <cell r="N153">
            <v>1.0999999999999999E-2</v>
          </cell>
          <cell r="O153">
            <v>0</v>
          </cell>
        </row>
        <row r="154">
          <cell r="B154" t="str">
            <v>MA\ConnGrp\HPIC\PPO\7</v>
          </cell>
          <cell r="C154" t="str">
            <v>MA</v>
          </cell>
          <cell r="D154" t="str">
            <v>ConnGrp</v>
          </cell>
          <cell r="E154" t="str">
            <v>HPIC</v>
          </cell>
          <cell r="F154" t="str">
            <v>PPO</v>
          </cell>
          <cell r="G154">
            <v>7</v>
          </cell>
          <cell r="H154">
            <v>8.5588228294962043E-2</v>
          </cell>
          <cell r="I154">
            <v>0</v>
          </cell>
          <cell r="J154">
            <v>1.0999999999999999E-2</v>
          </cell>
          <cell r="K154">
            <v>0</v>
          </cell>
          <cell r="L154">
            <v>8.5588228294962043E-2</v>
          </cell>
          <cell r="M154">
            <v>0</v>
          </cell>
          <cell r="N154">
            <v>1.0999999999999999E-2</v>
          </cell>
          <cell r="O154">
            <v>0</v>
          </cell>
        </row>
        <row r="155">
          <cell r="B155" t="str">
            <v>MA\ConnGrp\HPIC\PPO\8</v>
          </cell>
          <cell r="C155" t="str">
            <v>MA</v>
          </cell>
          <cell r="D155" t="str">
            <v>ConnGrp</v>
          </cell>
          <cell r="E155" t="str">
            <v>HPIC</v>
          </cell>
          <cell r="F155" t="str">
            <v>PPO</v>
          </cell>
          <cell r="G155">
            <v>8</v>
          </cell>
          <cell r="H155">
            <v>8.5588228294962043E-2</v>
          </cell>
          <cell r="I155">
            <v>0</v>
          </cell>
          <cell r="J155">
            <v>1.0999999999999999E-2</v>
          </cell>
          <cell r="K155">
            <v>0</v>
          </cell>
          <cell r="L155">
            <v>8.5588228294962043E-2</v>
          </cell>
          <cell r="M155">
            <v>0</v>
          </cell>
          <cell r="N155">
            <v>1.0999999999999999E-2</v>
          </cell>
          <cell r="O155">
            <v>0</v>
          </cell>
        </row>
        <row r="156">
          <cell r="B156" t="str">
            <v>MA\ConnGrp\HPIC\PPO\9</v>
          </cell>
          <cell r="C156" t="str">
            <v>MA</v>
          </cell>
          <cell r="D156" t="str">
            <v>ConnGrp</v>
          </cell>
          <cell r="E156" t="str">
            <v>HPIC</v>
          </cell>
          <cell r="F156" t="str">
            <v>PPO</v>
          </cell>
          <cell r="G156">
            <v>9</v>
          </cell>
          <cell r="H156">
            <v>8.5588228294962043E-2</v>
          </cell>
          <cell r="I156">
            <v>0</v>
          </cell>
          <cell r="J156">
            <v>1.0999999999999999E-2</v>
          </cell>
          <cell r="K156">
            <v>0</v>
          </cell>
          <cell r="L156">
            <v>8.5588228294962043E-2</v>
          </cell>
          <cell r="M156">
            <v>0</v>
          </cell>
          <cell r="N156">
            <v>1.0999999999999999E-2</v>
          </cell>
          <cell r="O156">
            <v>0</v>
          </cell>
        </row>
        <row r="157">
          <cell r="B157" t="str">
            <v>MA\ConnGrp\HPIC\PPO\10</v>
          </cell>
          <cell r="C157" t="str">
            <v>MA</v>
          </cell>
          <cell r="D157" t="str">
            <v>ConnGrp</v>
          </cell>
          <cell r="E157" t="str">
            <v>HPIC</v>
          </cell>
          <cell r="F157" t="str">
            <v>PPO</v>
          </cell>
          <cell r="G157">
            <v>10</v>
          </cell>
          <cell r="H157">
            <v>6.1886503801352299E-2</v>
          </cell>
          <cell r="I157">
            <v>0</v>
          </cell>
          <cell r="J157">
            <v>1.0999999999999999E-2</v>
          </cell>
          <cell r="K157">
            <v>0</v>
          </cell>
          <cell r="L157">
            <v>3.8942566733037642E-2</v>
          </cell>
          <cell r="M157">
            <v>0</v>
          </cell>
          <cell r="N157">
            <v>1.0999999999999999E-2</v>
          </cell>
          <cell r="O157">
            <v>0</v>
          </cell>
        </row>
        <row r="158">
          <cell r="B158" t="str">
            <v>MA\ConnGrp\HPIC\PPO\11</v>
          </cell>
          <cell r="C158" t="str">
            <v>MA</v>
          </cell>
          <cell r="D158" t="str">
            <v>ConnGrp</v>
          </cell>
          <cell r="E158" t="str">
            <v>HPIC</v>
          </cell>
          <cell r="F158" t="str">
            <v>PPO</v>
          </cell>
          <cell r="G158">
            <v>11</v>
          </cell>
          <cell r="H158">
            <v>6.1886503801352299E-2</v>
          </cell>
          <cell r="I158">
            <v>0</v>
          </cell>
          <cell r="J158">
            <v>1.0999999999999999E-2</v>
          </cell>
          <cell r="K158">
            <v>0</v>
          </cell>
          <cell r="L158">
            <v>3.8942566733037642E-2</v>
          </cell>
          <cell r="M158">
            <v>0</v>
          </cell>
          <cell r="N158">
            <v>1.0999999999999999E-2</v>
          </cell>
          <cell r="O158">
            <v>0</v>
          </cell>
        </row>
        <row r="159">
          <cell r="B159" t="str">
            <v>MA\ConnGrp\HPIC\PPO\12</v>
          </cell>
          <cell r="C159" t="str">
            <v>MA</v>
          </cell>
          <cell r="D159" t="str">
            <v>ConnGrp</v>
          </cell>
          <cell r="E159" t="str">
            <v>HPIC</v>
          </cell>
          <cell r="F159" t="str">
            <v>PPO</v>
          </cell>
          <cell r="G159">
            <v>12</v>
          </cell>
          <cell r="H159">
            <v>6.1886503801352299E-2</v>
          </cell>
          <cell r="I159">
            <v>0</v>
          </cell>
          <cell r="J159">
            <v>1.0999999999999999E-2</v>
          </cell>
          <cell r="K159">
            <v>0</v>
          </cell>
          <cell r="L159">
            <v>3.8942566733037642E-2</v>
          </cell>
          <cell r="M159">
            <v>0</v>
          </cell>
          <cell r="N159">
            <v>1.0999999999999999E-2</v>
          </cell>
          <cell r="O159">
            <v>0</v>
          </cell>
        </row>
        <row r="160">
          <cell r="B160" t="str">
            <v>MA\ConnIndv\HPHC\HMO_POS\1</v>
          </cell>
          <cell r="C160" t="str">
            <v>MA</v>
          </cell>
          <cell r="D160" t="str">
            <v>ConnIndv</v>
          </cell>
          <cell r="E160" t="str">
            <v>HPHC</v>
          </cell>
          <cell r="F160" t="str">
            <v>HMO_POS</v>
          </cell>
          <cell r="G160">
            <v>1</v>
          </cell>
          <cell r="H160">
            <v>3.758694371428617E-2</v>
          </cell>
          <cell r="I160">
            <v>-3.7465812372606826E-3</v>
          </cell>
          <cell r="J160">
            <v>1.0999999999999999E-2</v>
          </cell>
          <cell r="K160">
            <v>0</v>
          </cell>
          <cell r="L160">
            <v>3.758694371428617E-2</v>
          </cell>
          <cell r="M160">
            <v>-3.7465812372606826E-3</v>
          </cell>
          <cell r="N160">
            <v>1.0999999999999999E-2</v>
          </cell>
          <cell r="O160">
            <v>0</v>
          </cell>
        </row>
        <row r="161">
          <cell r="B161" t="str">
            <v>MA\ConnIndv\HPHC\HMO_POS\2</v>
          </cell>
          <cell r="C161" t="str">
            <v>MA</v>
          </cell>
          <cell r="D161" t="str">
            <v>ConnIndv</v>
          </cell>
          <cell r="E161" t="str">
            <v>HPHC</v>
          </cell>
          <cell r="F161" t="str">
            <v>HMO_POS</v>
          </cell>
          <cell r="G161">
            <v>2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</row>
        <row r="162">
          <cell r="B162" t="str">
            <v>MA\ConnIndv\HPHC\HMO_POS\3</v>
          </cell>
          <cell r="C162" t="str">
            <v>MA</v>
          </cell>
          <cell r="D162" t="str">
            <v>ConnIndv</v>
          </cell>
          <cell r="E162" t="str">
            <v>HPHC</v>
          </cell>
          <cell r="F162" t="str">
            <v>HMO_POS</v>
          </cell>
          <cell r="G162">
            <v>3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</row>
        <row r="163">
          <cell r="B163" t="str">
            <v>MA\ConnIndv\HPHC\HMO_POS\4</v>
          </cell>
          <cell r="C163" t="str">
            <v>MA</v>
          </cell>
          <cell r="D163" t="str">
            <v>ConnIndv</v>
          </cell>
          <cell r="E163" t="str">
            <v>HPHC</v>
          </cell>
          <cell r="F163" t="str">
            <v>HMO_POS</v>
          </cell>
          <cell r="G163">
            <v>4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</row>
        <row r="164">
          <cell r="B164" t="str">
            <v>MA\ConnIndv\HPHC\HMO_POS\5</v>
          </cell>
          <cell r="C164" t="str">
            <v>MA</v>
          </cell>
          <cell r="D164" t="str">
            <v>ConnIndv</v>
          </cell>
          <cell r="E164" t="str">
            <v>HPHC</v>
          </cell>
          <cell r="F164" t="str">
            <v>HMO_POS</v>
          </cell>
          <cell r="G164">
            <v>5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</row>
        <row r="165">
          <cell r="B165" t="str">
            <v>MA\ConnIndv\HPHC\HMO_POS\6</v>
          </cell>
          <cell r="C165" t="str">
            <v>MA</v>
          </cell>
          <cell r="D165" t="str">
            <v>ConnIndv</v>
          </cell>
          <cell r="E165" t="str">
            <v>HPHC</v>
          </cell>
          <cell r="F165" t="str">
            <v>HMO_POS</v>
          </cell>
          <cell r="G165">
            <v>6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</row>
        <row r="166">
          <cell r="B166" t="str">
            <v>MA\ConnIndv\HPHC\HMO_POS\7</v>
          </cell>
          <cell r="C166" t="str">
            <v>MA</v>
          </cell>
          <cell r="D166" t="str">
            <v>ConnIndv</v>
          </cell>
          <cell r="E166" t="str">
            <v>HPHC</v>
          </cell>
          <cell r="F166" t="str">
            <v>HMO_POS</v>
          </cell>
          <cell r="G166">
            <v>7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</row>
        <row r="167">
          <cell r="B167" t="str">
            <v>MA\ConnIndv\HPHC\HMO_POS\8</v>
          </cell>
          <cell r="C167" t="str">
            <v>MA</v>
          </cell>
          <cell r="D167" t="str">
            <v>ConnIndv</v>
          </cell>
          <cell r="E167" t="str">
            <v>HPHC</v>
          </cell>
          <cell r="F167" t="str">
            <v>HMO_POS</v>
          </cell>
          <cell r="G167">
            <v>8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</row>
        <row r="168">
          <cell r="B168" t="str">
            <v>MA\ConnIndv\HPHC\HMO_POS\9</v>
          </cell>
          <cell r="C168" t="str">
            <v>MA</v>
          </cell>
          <cell r="D168" t="str">
            <v>ConnIndv</v>
          </cell>
          <cell r="E168" t="str">
            <v>HPHC</v>
          </cell>
          <cell r="F168" t="str">
            <v>HMO_POS</v>
          </cell>
          <cell r="G168">
            <v>9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</row>
        <row r="169">
          <cell r="B169" t="str">
            <v>MA\ConnIndv\HPHC\HMO_POS\10</v>
          </cell>
          <cell r="C169" t="str">
            <v>MA</v>
          </cell>
          <cell r="D169" t="str">
            <v>ConnIndv</v>
          </cell>
          <cell r="E169" t="str">
            <v>HPHC</v>
          </cell>
          <cell r="F169" t="str">
            <v>HMO_POS</v>
          </cell>
          <cell r="G169">
            <v>10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</row>
        <row r="170">
          <cell r="B170" t="str">
            <v>MA\ConnIndv\HPHC\HMO_POS\11</v>
          </cell>
          <cell r="C170" t="str">
            <v>MA</v>
          </cell>
          <cell r="D170" t="str">
            <v>ConnIndv</v>
          </cell>
          <cell r="E170" t="str">
            <v>HPHC</v>
          </cell>
          <cell r="F170" t="str">
            <v>HMO_POS</v>
          </cell>
          <cell r="G170">
            <v>11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</row>
        <row r="171">
          <cell r="B171" t="str">
            <v>MA\ConnIndv\HPHC\HMO_POS\12</v>
          </cell>
          <cell r="C171" t="str">
            <v>MA</v>
          </cell>
          <cell r="D171" t="str">
            <v>ConnIndv</v>
          </cell>
          <cell r="E171" t="str">
            <v>HPHC</v>
          </cell>
          <cell r="F171" t="str">
            <v>HMO_POS</v>
          </cell>
          <cell r="G171">
            <v>12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</row>
        <row r="172">
          <cell r="B172" t="str">
            <v>MA\ConnIndv\HPHC\PPO\1</v>
          </cell>
          <cell r="C172" t="str">
            <v>MA</v>
          </cell>
          <cell r="D172" t="str">
            <v>ConnIndv</v>
          </cell>
          <cell r="E172" t="str">
            <v>HPHC</v>
          </cell>
          <cell r="F172" t="str">
            <v>PPO</v>
          </cell>
          <cell r="G172">
            <v>1</v>
          </cell>
          <cell r="H172">
            <v>4.4661164992869651E-2</v>
          </cell>
          <cell r="I172">
            <v>-6.200118441801683E-3</v>
          </cell>
          <cell r="J172">
            <v>1.0999999999999999E-2</v>
          </cell>
          <cell r="K172">
            <v>0</v>
          </cell>
          <cell r="L172">
            <v>4.4661164992869651E-2</v>
          </cell>
          <cell r="M172">
            <v>-6.200118441801683E-3</v>
          </cell>
          <cell r="N172">
            <v>1.0999999999999999E-2</v>
          </cell>
          <cell r="O172">
            <v>0</v>
          </cell>
        </row>
        <row r="173">
          <cell r="B173" t="str">
            <v>MA\ConnIndv\HPHC\PPO\2</v>
          </cell>
          <cell r="C173" t="str">
            <v>MA</v>
          </cell>
          <cell r="D173" t="str">
            <v>ConnIndv</v>
          </cell>
          <cell r="E173" t="str">
            <v>HPHC</v>
          </cell>
          <cell r="F173" t="str">
            <v>PPO</v>
          </cell>
          <cell r="G173">
            <v>2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  <cell r="N173">
            <v>0</v>
          </cell>
          <cell r="O173">
            <v>0</v>
          </cell>
        </row>
        <row r="174">
          <cell r="B174" t="str">
            <v>MA\ConnIndv\HPHC\PPO\3</v>
          </cell>
          <cell r="C174" t="str">
            <v>MA</v>
          </cell>
          <cell r="D174" t="str">
            <v>ConnIndv</v>
          </cell>
          <cell r="E174" t="str">
            <v>HPHC</v>
          </cell>
          <cell r="F174" t="str">
            <v>PPO</v>
          </cell>
          <cell r="G174">
            <v>3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</row>
        <row r="175">
          <cell r="B175" t="str">
            <v>MA\ConnIndv\HPHC\PPO\4</v>
          </cell>
          <cell r="C175" t="str">
            <v>MA</v>
          </cell>
          <cell r="D175" t="str">
            <v>ConnIndv</v>
          </cell>
          <cell r="E175" t="str">
            <v>HPHC</v>
          </cell>
          <cell r="F175" t="str">
            <v>PPO</v>
          </cell>
          <cell r="G175">
            <v>4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</row>
        <row r="176">
          <cell r="B176" t="str">
            <v>MA\ConnIndv\HPHC\PPO\5</v>
          </cell>
          <cell r="C176" t="str">
            <v>MA</v>
          </cell>
          <cell r="D176" t="str">
            <v>ConnIndv</v>
          </cell>
          <cell r="E176" t="str">
            <v>HPHC</v>
          </cell>
          <cell r="F176" t="str">
            <v>PPO</v>
          </cell>
          <cell r="G176">
            <v>5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</row>
        <row r="177">
          <cell r="B177" t="str">
            <v>MA\ConnIndv\HPHC\PPO\6</v>
          </cell>
          <cell r="C177" t="str">
            <v>MA</v>
          </cell>
          <cell r="D177" t="str">
            <v>ConnIndv</v>
          </cell>
          <cell r="E177" t="str">
            <v>HPHC</v>
          </cell>
          <cell r="F177" t="str">
            <v>PPO</v>
          </cell>
          <cell r="G177">
            <v>6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</row>
        <row r="178">
          <cell r="B178" t="str">
            <v>MA\ConnIndv\HPHC\PPO\7</v>
          </cell>
          <cell r="C178" t="str">
            <v>MA</v>
          </cell>
          <cell r="D178" t="str">
            <v>ConnIndv</v>
          </cell>
          <cell r="E178" t="str">
            <v>HPHC</v>
          </cell>
          <cell r="F178" t="str">
            <v>PPO</v>
          </cell>
          <cell r="G178">
            <v>7</v>
          </cell>
          <cell r="H178">
            <v>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0</v>
          </cell>
          <cell r="N178">
            <v>0</v>
          </cell>
          <cell r="O178">
            <v>0</v>
          </cell>
        </row>
        <row r="179">
          <cell r="B179" t="str">
            <v>MA\ConnIndv\HPHC\PPO\8</v>
          </cell>
          <cell r="C179" t="str">
            <v>MA</v>
          </cell>
          <cell r="D179" t="str">
            <v>ConnIndv</v>
          </cell>
          <cell r="E179" t="str">
            <v>HPHC</v>
          </cell>
          <cell r="F179" t="str">
            <v>PPO</v>
          </cell>
          <cell r="G179">
            <v>8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</row>
        <row r="180">
          <cell r="B180" t="str">
            <v>MA\ConnIndv\HPHC\PPO\9</v>
          </cell>
          <cell r="C180" t="str">
            <v>MA</v>
          </cell>
          <cell r="D180" t="str">
            <v>ConnIndv</v>
          </cell>
          <cell r="E180" t="str">
            <v>HPHC</v>
          </cell>
          <cell r="F180" t="str">
            <v>PPO</v>
          </cell>
          <cell r="G180">
            <v>9</v>
          </cell>
          <cell r="H180">
            <v>0</v>
          </cell>
          <cell r="I180">
            <v>0</v>
          </cell>
          <cell r="J180">
            <v>0</v>
          </cell>
          <cell r="K180">
            <v>0</v>
          </cell>
          <cell r="L180">
            <v>0</v>
          </cell>
          <cell r="M180">
            <v>0</v>
          </cell>
          <cell r="N180">
            <v>0</v>
          </cell>
          <cell r="O180">
            <v>0</v>
          </cell>
        </row>
        <row r="181">
          <cell r="B181" t="str">
            <v>MA\ConnIndv\HPHC\PPO\10</v>
          </cell>
          <cell r="C181" t="str">
            <v>MA</v>
          </cell>
          <cell r="D181" t="str">
            <v>ConnIndv</v>
          </cell>
          <cell r="E181" t="str">
            <v>HPHC</v>
          </cell>
          <cell r="F181" t="str">
            <v>PPO</v>
          </cell>
          <cell r="G181">
            <v>10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</row>
        <row r="182">
          <cell r="B182" t="str">
            <v>MA\ConnIndv\HPHC\PPO\11</v>
          </cell>
          <cell r="C182" t="str">
            <v>MA</v>
          </cell>
          <cell r="D182" t="str">
            <v>ConnIndv</v>
          </cell>
          <cell r="E182" t="str">
            <v>HPHC</v>
          </cell>
          <cell r="F182" t="str">
            <v>PPO</v>
          </cell>
          <cell r="G182">
            <v>11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</row>
        <row r="183">
          <cell r="B183" t="str">
            <v>MA\ConnIndv\HPHC\PPO\12</v>
          </cell>
          <cell r="C183" t="str">
            <v>MA</v>
          </cell>
          <cell r="D183" t="str">
            <v>ConnIndv</v>
          </cell>
          <cell r="E183" t="str">
            <v>HPHC</v>
          </cell>
          <cell r="F183" t="str">
            <v>PPO</v>
          </cell>
          <cell r="G183">
            <v>12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</row>
        <row r="184">
          <cell r="B184" t="str">
            <v>MA\ConnIndv\HPIC\PPO\1</v>
          </cell>
          <cell r="C184" t="str">
            <v>MA</v>
          </cell>
          <cell r="D184" t="str">
            <v>ConnIndv</v>
          </cell>
          <cell r="E184" t="str">
            <v>HPIC</v>
          </cell>
          <cell r="F184" t="str">
            <v>PPO</v>
          </cell>
          <cell r="G184">
            <v>1</v>
          </cell>
          <cell r="H184">
            <v>4.8837995666492828E-2</v>
          </cell>
          <cell r="I184">
            <v>0</v>
          </cell>
          <cell r="J184">
            <v>1.0999999999999999E-2</v>
          </cell>
          <cell r="K184">
            <v>0</v>
          </cell>
          <cell r="L184">
            <v>4.8837995666492828E-2</v>
          </cell>
          <cell r="M184">
            <v>0</v>
          </cell>
          <cell r="N184">
            <v>1.0999999999999999E-2</v>
          </cell>
          <cell r="O184">
            <v>0</v>
          </cell>
        </row>
        <row r="185">
          <cell r="B185" t="str">
            <v>MA\ConnIndv\HPIC\PPO\2</v>
          </cell>
          <cell r="C185" t="str">
            <v>MA</v>
          </cell>
          <cell r="D185" t="str">
            <v>ConnIndv</v>
          </cell>
          <cell r="E185" t="str">
            <v>HPIC</v>
          </cell>
          <cell r="F185" t="str">
            <v>PPO</v>
          </cell>
          <cell r="G185">
            <v>2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</row>
        <row r="186">
          <cell r="B186" t="str">
            <v>MA\ConnIndv\HPIC\PPO\3</v>
          </cell>
          <cell r="C186" t="str">
            <v>MA</v>
          </cell>
          <cell r="D186" t="str">
            <v>ConnIndv</v>
          </cell>
          <cell r="E186" t="str">
            <v>HPIC</v>
          </cell>
          <cell r="F186" t="str">
            <v>PPO</v>
          </cell>
          <cell r="G186">
            <v>3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</row>
        <row r="187">
          <cell r="B187" t="str">
            <v>MA\ConnIndv\HPIC\PPO\4</v>
          </cell>
          <cell r="C187" t="str">
            <v>MA</v>
          </cell>
          <cell r="D187" t="str">
            <v>ConnIndv</v>
          </cell>
          <cell r="E187" t="str">
            <v>HPIC</v>
          </cell>
          <cell r="F187" t="str">
            <v>PPO</v>
          </cell>
          <cell r="G187">
            <v>4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</row>
        <row r="188">
          <cell r="B188" t="str">
            <v>MA\ConnIndv\HPIC\PPO\5</v>
          </cell>
          <cell r="C188" t="str">
            <v>MA</v>
          </cell>
          <cell r="D188" t="str">
            <v>ConnIndv</v>
          </cell>
          <cell r="E188" t="str">
            <v>HPIC</v>
          </cell>
          <cell r="F188" t="str">
            <v>PPO</v>
          </cell>
          <cell r="G188">
            <v>5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</row>
        <row r="189">
          <cell r="B189" t="str">
            <v>MA\ConnIndv\HPIC\PPO\6</v>
          </cell>
          <cell r="C189" t="str">
            <v>MA</v>
          </cell>
          <cell r="D189" t="str">
            <v>ConnIndv</v>
          </cell>
          <cell r="E189" t="str">
            <v>HPIC</v>
          </cell>
          <cell r="F189" t="str">
            <v>PPO</v>
          </cell>
          <cell r="G189">
            <v>6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</row>
        <row r="190">
          <cell r="B190" t="str">
            <v>MA\ConnIndv\HPIC\PPO\7</v>
          </cell>
          <cell r="C190" t="str">
            <v>MA</v>
          </cell>
          <cell r="D190" t="str">
            <v>ConnIndv</v>
          </cell>
          <cell r="E190" t="str">
            <v>HPIC</v>
          </cell>
          <cell r="F190" t="str">
            <v>PPO</v>
          </cell>
          <cell r="G190">
            <v>7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</row>
        <row r="191">
          <cell r="B191" t="str">
            <v>MA\ConnIndv\HPIC\PPO\8</v>
          </cell>
          <cell r="C191" t="str">
            <v>MA</v>
          </cell>
          <cell r="D191" t="str">
            <v>ConnIndv</v>
          </cell>
          <cell r="E191" t="str">
            <v>HPIC</v>
          </cell>
          <cell r="F191" t="str">
            <v>PPO</v>
          </cell>
          <cell r="G191">
            <v>8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</row>
        <row r="192">
          <cell r="B192" t="str">
            <v>MA\ConnIndv\HPIC\PPO\9</v>
          </cell>
          <cell r="C192" t="str">
            <v>MA</v>
          </cell>
          <cell r="D192" t="str">
            <v>ConnIndv</v>
          </cell>
          <cell r="E192" t="str">
            <v>HPIC</v>
          </cell>
          <cell r="F192" t="str">
            <v>PPO</v>
          </cell>
          <cell r="G192">
            <v>9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</row>
        <row r="193">
          <cell r="B193" t="str">
            <v>MA\ConnIndv\HPIC\PPO\10</v>
          </cell>
          <cell r="C193" t="str">
            <v>MA</v>
          </cell>
          <cell r="D193" t="str">
            <v>ConnIndv</v>
          </cell>
          <cell r="E193" t="str">
            <v>HPIC</v>
          </cell>
          <cell r="F193" t="str">
            <v>PPO</v>
          </cell>
          <cell r="G193">
            <v>10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</row>
        <row r="194">
          <cell r="B194" t="str">
            <v>MA\ConnIndv\HPIC\PPO\11</v>
          </cell>
          <cell r="C194" t="str">
            <v>MA</v>
          </cell>
          <cell r="D194" t="str">
            <v>ConnIndv</v>
          </cell>
          <cell r="E194" t="str">
            <v>HPIC</v>
          </cell>
          <cell r="F194" t="str">
            <v>PPO</v>
          </cell>
          <cell r="G194">
            <v>11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</row>
        <row r="195">
          <cell r="B195" t="str">
            <v>MA\ConnIndv\HPIC\PPO\12</v>
          </cell>
          <cell r="C195" t="str">
            <v>MA</v>
          </cell>
          <cell r="D195" t="str">
            <v>ConnIndv</v>
          </cell>
          <cell r="E195" t="str">
            <v>HPIC</v>
          </cell>
          <cell r="F195" t="str">
            <v>PPO</v>
          </cell>
          <cell r="G195">
            <v>12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</row>
        <row r="196">
          <cell r="B196" t="str">
            <v>MA\CRC\HPHC\HMO_POS\1</v>
          </cell>
          <cell r="C196" t="str">
            <v>MA</v>
          </cell>
          <cell r="D196" t="str">
            <v>CRC</v>
          </cell>
          <cell r="E196" t="str">
            <v>HPHC</v>
          </cell>
          <cell r="F196" t="str">
            <v>HMO_POS</v>
          </cell>
          <cell r="G196">
            <v>1</v>
          </cell>
          <cell r="H196">
            <v>7.6999999999999999E-2</v>
          </cell>
          <cell r="I196">
            <v>-2.0418980779399156E-2</v>
          </cell>
          <cell r="J196">
            <v>1.0999999999999999E-2</v>
          </cell>
          <cell r="K196">
            <v>4.6921559391762513E-2</v>
          </cell>
          <cell r="L196">
            <v>7.6999999999999999E-2</v>
          </cell>
          <cell r="M196">
            <v>-2.0418980779399156E-2</v>
          </cell>
          <cell r="N196">
            <v>1.0999999999999999E-2</v>
          </cell>
          <cell r="O196">
            <v>4.6921559391762513E-2</v>
          </cell>
        </row>
        <row r="197">
          <cell r="B197" t="str">
            <v>MA\CRC\HPHC\HMO_POS\2</v>
          </cell>
          <cell r="C197" t="str">
            <v>MA</v>
          </cell>
          <cell r="D197" t="str">
            <v>CRC</v>
          </cell>
          <cell r="E197" t="str">
            <v>HPHC</v>
          </cell>
          <cell r="F197" t="str">
            <v>HMO_POS</v>
          </cell>
          <cell r="G197">
            <v>2</v>
          </cell>
          <cell r="H197">
            <v>7.6999999999999999E-2</v>
          </cell>
          <cell r="I197">
            <v>-2.0418980779399156E-2</v>
          </cell>
          <cell r="J197">
            <v>1.0999999999999999E-2</v>
          </cell>
          <cell r="K197">
            <v>4.6921559391762513E-2</v>
          </cell>
          <cell r="L197">
            <v>7.6999999999999999E-2</v>
          </cell>
          <cell r="M197">
            <v>-2.0418980779399156E-2</v>
          </cell>
          <cell r="N197">
            <v>1.0999999999999999E-2</v>
          </cell>
          <cell r="O197">
            <v>4.6921559391762513E-2</v>
          </cell>
        </row>
        <row r="198">
          <cell r="B198" t="str">
            <v>MA\CRC\HPHC\HMO_POS\3</v>
          </cell>
          <cell r="C198" t="str">
            <v>MA</v>
          </cell>
          <cell r="D198" t="str">
            <v>CRC</v>
          </cell>
          <cell r="E198" t="str">
            <v>HPHC</v>
          </cell>
          <cell r="F198" t="str">
            <v>HMO_POS</v>
          </cell>
          <cell r="G198">
            <v>3</v>
          </cell>
          <cell r="H198">
            <v>7.6999999999999999E-2</v>
          </cell>
          <cell r="I198">
            <v>-2.0418980779399156E-2</v>
          </cell>
          <cell r="J198">
            <v>1.0999999999999999E-2</v>
          </cell>
          <cell r="K198">
            <v>4.6921559391762513E-2</v>
          </cell>
          <cell r="L198">
            <v>7.6999999999999999E-2</v>
          </cell>
          <cell r="M198">
            <v>-2.0418980779399156E-2</v>
          </cell>
          <cell r="N198">
            <v>1.0999999999999999E-2</v>
          </cell>
          <cell r="O198">
            <v>4.6921559391762513E-2</v>
          </cell>
        </row>
        <row r="199">
          <cell r="B199" t="str">
            <v>MA\CRC\HPHC\HMO_POS\4</v>
          </cell>
          <cell r="C199" t="str">
            <v>MA</v>
          </cell>
          <cell r="D199" t="str">
            <v>CRC</v>
          </cell>
          <cell r="E199" t="str">
            <v>HPHC</v>
          </cell>
          <cell r="F199" t="str">
            <v>HMO_POS</v>
          </cell>
          <cell r="G199">
            <v>4</v>
          </cell>
          <cell r="H199">
            <v>8.1171169758701672E-2</v>
          </cell>
          <cell r="I199">
            <v>-2.0418980779399156E-2</v>
          </cell>
          <cell r="J199">
            <v>1.0999999999999999E-2</v>
          </cell>
          <cell r="K199">
            <v>4.6921559391762513E-2</v>
          </cell>
          <cell r="L199">
            <v>0.10548480329817422</v>
          </cell>
          <cell r="M199">
            <v>-2.0418980779399156E-2</v>
          </cell>
          <cell r="N199">
            <v>1.0999999999999999E-2</v>
          </cell>
          <cell r="O199">
            <v>4.6921559391762513E-2</v>
          </cell>
        </row>
        <row r="200">
          <cell r="B200" t="str">
            <v>MA\CRC\HPHC\HMO_POS\5</v>
          </cell>
          <cell r="C200" t="str">
            <v>MA</v>
          </cell>
          <cell r="D200" t="str">
            <v>CRC</v>
          </cell>
          <cell r="E200" t="str">
            <v>HPHC</v>
          </cell>
          <cell r="F200" t="str">
            <v>HMO_POS</v>
          </cell>
          <cell r="G200">
            <v>5</v>
          </cell>
          <cell r="H200">
            <v>8.1171169758701672E-2</v>
          </cell>
          <cell r="I200">
            <v>-2.0418980779399156E-2</v>
          </cell>
          <cell r="J200">
            <v>1.0999999999999999E-2</v>
          </cell>
          <cell r="K200">
            <v>4.6921559391762513E-2</v>
          </cell>
          <cell r="L200">
            <v>0.10548480329817422</v>
          </cell>
          <cell r="M200">
            <v>-2.0418980779399156E-2</v>
          </cell>
          <cell r="N200">
            <v>1.0999999999999999E-2</v>
          </cell>
          <cell r="O200">
            <v>4.6921559391762513E-2</v>
          </cell>
        </row>
        <row r="201">
          <cell r="B201" t="str">
            <v>MA\CRC\HPHC\HMO_POS\6</v>
          </cell>
          <cell r="C201" t="str">
            <v>MA</v>
          </cell>
          <cell r="D201" t="str">
            <v>CRC</v>
          </cell>
          <cell r="E201" t="str">
            <v>HPHC</v>
          </cell>
          <cell r="F201" t="str">
            <v>HMO_POS</v>
          </cell>
          <cell r="G201">
            <v>6</v>
          </cell>
          <cell r="H201">
            <v>8.1171169758701672E-2</v>
          </cell>
          <cell r="I201">
            <v>-2.0418980779399156E-2</v>
          </cell>
          <cell r="J201">
            <v>1.0999999999999999E-2</v>
          </cell>
          <cell r="K201">
            <v>4.6921559391762513E-2</v>
          </cell>
          <cell r="L201">
            <v>0.10548480329817422</v>
          </cell>
          <cell r="M201">
            <v>-2.0418980779399156E-2</v>
          </cell>
          <cell r="N201">
            <v>1.0999999999999999E-2</v>
          </cell>
          <cell r="O201">
            <v>4.6921559391762513E-2</v>
          </cell>
        </row>
        <row r="202">
          <cell r="B202" t="str">
            <v>MA\CRC\HPHC\HMO_POS\7</v>
          </cell>
          <cell r="C202" t="str">
            <v>MA</v>
          </cell>
          <cell r="D202" t="str">
            <v>CRC</v>
          </cell>
          <cell r="E202" t="str">
            <v>HPHC</v>
          </cell>
          <cell r="F202" t="str">
            <v>HMO_POS</v>
          </cell>
          <cell r="G202">
            <v>7</v>
          </cell>
          <cell r="H202">
            <v>0.10066764648028953</v>
          </cell>
          <cell r="I202">
            <v>-2.0418980779399156E-2</v>
          </cell>
          <cell r="J202">
            <v>1.0999999999999999E-2</v>
          </cell>
          <cell r="K202">
            <v>4.6921559391762513E-2</v>
          </cell>
          <cell r="L202">
            <v>0.11214182668492931</v>
          </cell>
          <cell r="M202">
            <v>-2.0418980779399156E-2</v>
          </cell>
          <cell r="N202">
            <v>1.0999999999999999E-2</v>
          </cell>
          <cell r="O202">
            <v>4.6921559391762513E-2</v>
          </cell>
        </row>
        <row r="203">
          <cell r="B203" t="str">
            <v>MA\CRC\HPHC\HMO_POS\8</v>
          </cell>
          <cell r="C203" t="str">
            <v>MA</v>
          </cell>
          <cell r="D203" t="str">
            <v>CRC</v>
          </cell>
          <cell r="E203" t="str">
            <v>HPHC</v>
          </cell>
          <cell r="F203" t="str">
            <v>HMO_POS</v>
          </cell>
          <cell r="G203">
            <v>8</v>
          </cell>
          <cell r="H203">
            <v>0.10066764648028953</v>
          </cell>
          <cell r="I203">
            <v>-2.0418980779399156E-2</v>
          </cell>
          <cell r="J203">
            <v>1.0999999999999999E-2</v>
          </cell>
          <cell r="K203">
            <v>4.6921559391762513E-2</v>
          </cell>
          <cell r="L203">
            <v>0.11214182668492931</v>
          </cell>
          <cell r="M203">
            <v>-2.0418980779399156E-2</v>
          </cell>
          <cell r="N203">
            <v>1.0999999999999999E-2</v>
          </cell>
          <cell r="O203">
            <v>4.6921559391762513E-2</v>
          </cell>
        </row>
        <row r="204">
          <cell r="B204" t="str">
            <v>MA\CRC\HPHC\HMO_POS\9</v>
          </cell>
          <cell r="C204" t="str">
            <v>MA</v>
          </cell>
          <cell r="D204" t="str">
            <v>CRC</v>
          </cell>
          <cell r="E204" t="str">
            <v>HPHC</v>
          </cell>
          <cell r="F204" t="str">
            <v>HMO_POS</v>
          </cell>
          <cell r="G204">
            <v>9</v>
          </cell>
          <cell r="H204">
            <v>0.10066764648028953</v>
          </cell>
          <cell r="I204">
            <v>-2.0418980779399156E-2</v>
          </cell>
          <cell r="J204">
            <v>1.0999999999999999E-2</v>
          </cell>
          <cell r="K204">
            <v>4.6921559391762513E-2</v>
          </cell>
          <cell r="L204">
            <v>0.11214182668492931</v>
          </cell>
          <cell r="M204">
            <v>-2.0418980779399156E-2</v>
          </cell>
          <cell r="N204">
            <v>1.0999999999999999E-2</v>
          </cell>
          <cell r="O204">
            <v>4.6921559391762513E-2</v>
          </cell>
        </row>
        <row r="205">
          <cell r="B205" t="str">
            <v>MA\CRC\HPHC\HMO_POS\10</v>
          </cell>
          <cell r="C205" t="str">
            <v>MA</v>
          </cell>
          <cell r="D205" t="str">
            <v>CRC</v>
          </cell>
          <cell r="E205" t="str">
            <v>HPHC</v>
          </cell>
          <cell r="F205" t="str">
            <v>HMO_POS</v>
          </cell>
          <cell r="G205">
            <v>10</v>
          </cell>
          <cell r="H205">
            <v>9.1503965430349651E-2</v>
          </cell>
          <cell r="I205">
            <v>-2.0418980779399156E-2</v>
          </cell>
          <cell r="J205">
            <v>1.0999999999999999E-2</v>
          </cell>
          <cell r="K205">
            <v>4.6921559391762513E-2</v>
          </cell>
          <cell r="L205">
            <v>7.3459119123298167E-2</v>
          </cell>
          <cell r="M205">
            <v>-2.0418980779399156E-2</v>
          </cell>
          <cell r="N205">
            <v>1.0999999999999999E-2</v>
          </cell>
          <cell r="O205">
            <v>4.6921559391762513E-2</v>
          </cell>
        </row>
        <row r="206">
          <cell r="B206" t="str">
            <v>MA\CRC\HPHC\HMO_POS\11</v>
          </cell>
          <cell r="C206" t="str">
            <v>MA</v>
          </cell>
          <cell r="D206" t="str">
            <v>CRC</v>
          </cell>
          <cell r="E206" t="str">
            <v>HPHC</v>
          </cell>
          <cell r="F206" t="str">
            <v>HMO_POS</v>
          </cell>
          <cell r="G206">
            <v>11</v>
          </cell>
          <cell r="H206">
            <v>9.1503965430349651E-2</v>
          </cell>
          <cell r="I206">
            <v>-2.0418980779399156E-2</v>
          </cell>
          <cell r="J206">
            <v>1.0999999999999999E-2</v>
          </cell>
          <cell r="K206">
            <v>4.6921559391762513E-2</v>
          </cell>
          <cell r="L206">
            <v>7.3459119123298167E-2</v>
          </cell>
          <cell r="M206">
            <v>-2.0418980779399156E-2</v>
          </cell>
          <cell r="N206">
            <v>1.0999999999999999E-2</v>
          </cell>
          <cell r="O206">
            <v>4.6921559391762513E-2</v>
          </cell>
        </row>
        <row r="207">
          <cell r="B207" t="str">
            <v>MA\CRC\HPHC\HMO_POS\12</v>
          </cell>
          <cell r="C207" t="str">
            <v>MA</v>
          </cell>
          <cell r="D207" t="str">
            <v>CRC</v>
          </cell>
          <cell r="E207" t="str">
            <v>HPHC</v>
          </cell>
          <cell r="F207" t="str">
            <v>HMO_POS</v>
          </cell>
          <cell r="G207">
            <v>12</v>
          </cell>
          <cell r="H207">
            <v>9.1503965430349651E-2</v>
          </cell>
          <cell r="I207">
            <v>-2.0418980779399156E-2</v>
          </cell>
          <cell r="J207">
            <v>1.0999999999999999E-2</v>
          </cell>
          <cell r="K207">
            <v>4.6921559391762513E-2</v>
          </cell>
          <cell r="L207">
            <v>7.3459119123298167E-2</v>
          </cell>
          <cell r="M207">
            <v>-2.0418980779399156E-2</v>
          </cell>
          <cell r="N207">
            <v>1.0999999999999999E-2</v>
          </cell>
          <cell r="O207">
            <v>4.6921559391762513E-2</v>
          </cell>
        </row>
        <row r="208">
          <cell r="B208" t="str">
            <v>MA\CRC\HPHC\PPO\1</v>
          </cell>
          <cell r="C208" t="str">
            <v>MA</v>
          </cell>
          <cell r="D208" t="str">
            <v>CRC</v>
          </cell>
          <cell r="E208" t="str">
            <v>HPHC</v>
          </cell>
          <cell r="F208" t="str">
            <v>PPO</v>
          </cell>
          <cell r="G208">
            <v>1</v>
          </cell>
          <cell r="H208">
            <v>7.6999999999999999E-2</v>
          </cell>
          <cell r="I208">
            <v>-2.0418980779399156E-2</v>
          </cell>
          <cell r="J208">
            <v>1.0999999999999999E-2</v>
          </cell>
          <cell r="K208">
            <v>4.6921559391762513E-2</v>
          </cell>
          <cell r="L208">
            <v>7.6999999999999999E-2</v>
          </cell>
          <cell r="M208">
            <v>-2.0418980779399156E-2</v>
          </cell>
          <cell r="N208">
            <v>1.0999999999999999E-2</v>
          </cell>
          <cell r="O208">
            <v>4.6921559391762513E-2</v>
          </cell>
        </row>
        <row r="209">
          <cell r="B209" t="str">
            <v>MA\CRC\HPHC\PPO\2</v>
          </cell>
          <cell r="C209" t="str">
            <v>MA</v>
          </cell>
          <cell r="D209" t="str">
            <v>CRC</v>
          </cell>
          <cell r="E209" t="str">
            <v>HPHC</v>
          </cell>
          <cell r="F209" t="str">
            <v>PPO</v>
          </cell>
          <cell r="G209">
            <v>2</v>
          </cell>
          <cell r="H209">
            <v>7.6999999999999999E-2</v>
          </cell>
          <cell r="I209">
            <v>-2.0418980779399156E-2</v>
          </cell>
          <cell r="J209">
            <v>1.0999999999999999E-2</v>
          </cell>
          <cell r="K209">
            <v>4.6921559391762513E-2</v>
          </cell>
          <cell r="L209">
            <v>7.6999999999999999E-2</v>
          </cell>
          <cell r="M209">
            <v>-2.0418980779399156E-2</v>
          </cell>
          <cell r="N209">
            <v>1.0999999999999999E-2</v>
          </cell>
          <cell r="O209">
            <v>4.6921559391762513E-2</v>
          </cell>
        </row>
        <row r="210">
          <cell r="B210" t="str">
            <v>MA\CRC\HPHC\PPO\3</v>
          </cell>
          <cell r="C210" t="str">
            <v>MA</v>
          </cell>
          <cell r="D210" t="str">
            <v>CRC</v>
          </cell>
          <cell r="E210" t="str">
            <v>HPHC</v>
          </cell>
          <cell r="F210" t="str">
            <v>PPO</v>
          </cell>
          <cell r="G210">
            <v>3</v>
          </cell>
          <cell r="H210">
            <v>7.6999999999999999E-2</v>
          </cell>
          <cell r="I210">
            <v>-2.0418980779399156E-2</v>
          </cell>
          <cell r="J210">
            <v>1.0999999999999999E-2</v>
          </cell>
          <cell r="K210">
            <v>4.6921559391762513E-2</v>
          </cell>
          <cell r="L210">
            <v>7.6999999999999999E-2</v>
          </cell>
          <cell r="M210">
            <v>-2.0418980779399156E-2</v>
          </cell>
          <cell r="N210">
            <v>1.0999999999999999E-2</v>
          </cell>
          <cell r="O210">
            <v>4.6921559391762513E-2</v>
          </cell>
        </row>
        <row r="211">
          <cell r="B211" t="str">
            <v>MA\CRC\HPHC\PPO\4</v>
          </cell>
          <cell r="C211" t="str">
            <v>MA</v>
          </cell>
          <cell r="D211" t="str">
            <v>CRC</v>
          </cell>
          <cell r="E211" t="str">
            <v>HPHC</v>
          </cell>
          <cell r="F211" t="str">
            <v>PPO</v>
          </cell>
          <cell r="G211">
            <v>4</v>
          </cell>
          <cell r="H211">
            <v>8.1171169758701672E-2</v>
          </cell>
          <cell r="I211">
            <v>-2.0418980779399156E-2</v>
          </cell>
          <cell r="J211">
            <v>1.0999999999999999E-2</v>
          </cell>
          <cell r="K211">
            <v>4.6921559391762513E-2</v>
          </cell>
          <cell r="L211">
            <v>0.10548480329817422</v>
          </cell>
          <cell r="M211">
            <v>-2.0418980779399156E-2</v>
          </cell>
          <cell r="N211">
            <v>1.0999999999999999E-2</v>
          </cell>
          <cell r="O211">
            <v>4.6921559391762513E-2</v>
          </cell>
        </row>
        <row r="212">
          <cell r="B212" t="str">
            <v>MA\CRC\HPHC\PPO\5</v>
          </cell>
          <cell r="C212" t="str">
            <v>MA</v>
          </cell>
          <cell r="D212" t="str">
            <v>CRC</v>
          </cell>
          <cell r="E212" t="str">
            <v>HPHC</v>
          </cell>
          <cell r="F212" t="str">
            <v>PPO</v>
          </cell>
          <cell r="G212">
            <v>5</v>
          </cell>
          <cell r="H212">
            <v>8.1171169758701672E-2</v>
          </cell>
          <cell r="I212">
            <v>-2.0418980779399156E-2</v>
          </cell>
          <cell r="J212">
            <v>1.0999999999999999E-2</v>
          </cell>
          <cell r="K212">
            <v>4.6921559391762513E-2</v>
          </cell>
          <cell r="L212">
            <v>0.10548480329817422</v>
          </cell>
          <cell r="M212">
            <v>-2.0418980779399156E-2</v>
          </cell>
          <cell r="N212">
            <v>1.0999999999999999E-2</v>
          </cell>
          <cell r="O212">
            <v>4.6921559391762513E-2</v>
          </cell>
        </row>
        <row r="213">
          <cell r="B213" t="str">
            <v>MA\CRC\HPHC\PPO\6</v>
          </cell>
          <cell r="C213" t="str">
            <v>MA</v>
          </cell>
          <cell r="D213" t="str">
            <v>CRC</v>
          </cell>
          <cell r="E213" t="str">
            <v>HPHC</v>
          </cell>
          <cell r="F213" t="str">
            <v>PPO</v>
          </cell>
          <cell r="G213">
            <v>6</v>
          </cell>
          <cell r="H213">
            <v>8.1171169758701672E-2</v>
          </cell>
          <cell r="I213">
            <v>-2.0418980779399156E-2</v>
          </cell>
          <cell r="J213">
            <v>1.0999999999999999E-2</v>
          </cell>
          <cell r="K213">
            <v>4.6921559391762513E-2</v>
          </cell>
          <cell r="L213">
            <v>0.10548480329817422</v>
          </cell>
          <cell r="M213">
            <v>-2.0418980779399156E-2</v>
          </cell>
          <cell r="N213">
            <v>1.0999999999999999E-2</v>
          </cell>
          <cell r="O213">
            <v>4.6921559391762513E-2</v>
          </cell>
        </row>
        <row r="214">
          <cell r="B214" t="str">
            <v>MA\CRC\HPHC\PPO\7</v>
          </cell>
          <cell r="C214" t="str">
            <v>MA</v>
          </cell>
          <cell r="D214" t="str">
            <v>CRC</v>
          </cell>
          <cell r="E214" t="str">
            <v>HPHC</v>
          </cell>
          <cell r="F214" t="str">
            <v>PPO</v>
          </cell>
          <cell r="G214">
            <v>7</v>
          </cell>
          <cell r="H214">
            <v>0.10066764648028953</v>
          </cell>
          <cell r="I214">
            <v>-2.0418980779399156E-2</v>
          </cell>
          <cell r="J214">
            <v>1.0999999999999999E-2</v>
          </cell>
          <cell r="K214">
            <v>4.6921559391762513E-2</v>
          </cell>
          <cell r="L214">
            <v>0.11214182668492931</v>
          </cell>
          <cell r="M214">
            <v>-2.0418980779399156E-2</v>
          </cell>
          <cell r="N214">
            <v>1.0999999999999999E-2</v>
          </cell>
          <cell r="O214">
            <v>4.6921559391762513E-2</v>
          </cell>
        </row>
        <row r="215">
          <cell r="B215" t="str">
            <v>MA\CRC\HPHC\PPO\8</v>
          </cell>
          <cell r="C215" t="str">
            <v>MA</v>
          </cell>
          <cell r="D215" t="str">
            <v>CRC</v>
          </cell>
          <cell r="E215" t="str">
            <v>HPHC</v>
          </cell>
          <cell r="F215" t="str">
            <v>PPO</v>
          </cell>
          <cell r="G215">
            <v>8</v>
          </cell>
          <cell r="H215">
            <v>0.10066764648028953</v>
          </cell>
          <cell r="I215">
            <v>-2.0418980779399156E-2</v>
          </cell>
          <cell r="J215">
            <v>1.0999999999999999E-2</v>
          </cell>
          <cell r="K215">
            <v>4.6921559391762513E-2</v>
          </cell>
          <cell r="L215">
            <v>0.11214182668492931</v>
          </cell>
          <cell r="M215">
            <v>-2.0418980779399156E-2</v>
          </cell>
          <cell r="N215">
            <v>1.0999999999999999E-2</v>
          </cell>
          <cell r="O215">
            <v>4.6921559391762513E-2</v>
          </cell>
        </row>
        <row r="216">
          <cell r="B216" t="str">
            <v>MA\CRC\HPHC\PPO\9</v>
          </cell>
          <cell r="C216" t="str">
            <v>MA</v>
          </cell>
          <cell r="D216" t="str">
            <v>CRC</v>
          </cell>
          <cell r="E216" t="str">
            <v>HPHC</v>
          </cell>
          <cell r="F216" t="str">
            <v>PPO</v>
          </cell>
          <cell r="G216">
            <v>9</v>
          </cell>
          <cell r="H216">
            <v>0.10066764648028953</v>
          </cell>
          <cell r="I216">
            <v>-2.0418980779399156E-2</v>
          </cell>
          <cell r="J216">
            <v>1.0999999999999999E-2</v>
          </cell>
          <cell r="K216">
            <v>4.6921559391762513E-2</v>
          </cell>
          <cell r="L216">
            <v>0.11214182668492931</v>
          </cell>
          <cell r="M216">
            <v>-2.0418980779399156E-2</v>
          </cell>
          <cell r="N216">
            <v>1.0999999999999999E-2</v>
          </cell>
          <cell r="O216">
            <v>4.6921559391762513E-2</v>
          </cell>
        </row>
        <row r="217">
          <cell r="B217" t="str">
            <v>MA\CRC\HPHC\PPO\10</v>
          </cell>
          <cell r="C217" t="str">
            <v>MA</v>
          </cell>
          <cell r="D217" t="str">
            <v>CRC</v>
          </cell>
          <cell r="E217" t="str">
            <v>HPHC</v>
          </cell>
          <cell r="F217" t="str">
            <v>PPO</v>
          </cell>
          <cell r="G217">
            <v>10</v>
          </cell>
          <cell r="H217">
            <v>9.1503965430349651E-2</v>
          </cell>
          <cell r="I217">
            <v>-2.0418980779399156E-2</v>
          </cell>
          <cell r="J217">
            <v>1.0999999999999999E-2</v>
          </cell>
          <cell r="K217">
            <v>4.6921559391762513E-2</v>
          </cell>
          <cell r="L217">
            <v>7.3459119123298167E-2</v>
          </cell>
          <cell r="M217">
            <v>-2.0418980779399156E-2</v>
          </cell>
          <cell r="N217">
            <v>1.0999999999999999E-2</v>
          </cell>
          <cell r="O217">
            <v>4.6921559391762513E-2</v>
          </cell>
        </row>
        <row r="218">
          <cell r="B218" t="str">
            <v>MA\CRC\HPHC\PPO\11</v>
          </cell>
          <cell r="C218" t="str">
            <v>MA</v>
          </cell>
          <cell r="D218" t="str">
            <v>CRC</v>
          </cell>
          <cell r="E218" t="str">
            <v>HPHC</v>
          </cell>
          <cell r="F218" t="str">
            <v>PPO</v>
          </cell>
          <cell r="G218">
            <v>11</v>
          </cell>
          <cell r="H218">
            <v>9.1503965430349651E-2</v>
          </cell>
          <cell r="I218">
            <v>-2.0418980779399156E-2</v>
          </cell>
          <cell r="J218">
            <v>1.0999999999999999E-2</v>
          </cell>
          <cell r="K218">
            <v>4.6921559391762513E-2</v>
          </cell>
          <cell r="L218">
            <v>7.3459119123298167E-2</v>
          </cell>
          <cell r="M218">
            <v>-2.0418980779399156E-2</v>
          </cell>
          <cell r="N218">
            <v>1.0999999999999999E-2</v>
          </cell>
          <cell r="O218">
            <v>4.6921559391762513E-2</v>
          </cell>
        </row>
        <row r="219">
          <cell r="B219" t="str">
            <v>MA\CRC\HPHC\PPO\12</v>
          </cell>
          <cell r="C219" t="str">
            <v>MA</v>
          </cell>
          <cell r="D219" t="str">
            <v>CRC</v>
          </cell>
          <cell r="E219" t="str">
            <v>HPHC</v>
          </cell>
          <cell r="F219" t="str">
            <v>PPO</v>
          </cell>
          <cell r="G219">
            <v>12</v>
          </cell>
          <cell r="H219">
            <v>9.1503965430349651E-2</v>
          </cell>
          <cell r="I219">
            <v>-2.0418980779399156E-2</v>
          </cell>
          <cell r="J219">
            <v>1.0999999999999999E-2</v>
          </cell>
          <cell r="K219">
            <v>4.6921559391762513E-2</v>
          </cell>
          <cell r="L219">
            <v>7.3459119123298167E-2</v>
          </cell>
          <cell r="M219">
            <v>-2.0418980779399156E-2</v>
          </cell>
          <cell r="N219">
            <v>1.0999999999999999E-2</v>
          </cell>
          <cell r="O219">
            <v>4.6921559391762513E-2</v>
          </cell>
        </row>
        <row r="220">
          <cell r="B220" t="str">
            <v>MA\CRC\HPIC\PPO\1</v>
          </cell>
          <cell r="C220" t="str">
            <v>MA</v>
          </cell>
          <cell r="D220" t="str">
            <v>CRC</v>
          </cell>
          <cell r="E220" t="str">
            <v>HPIC</v>
          </cell>
          <cell r="F220" t="str">
            <v>PPO</v>
          </cell>
          <cell r="G220">
            <v>1</v>
          </cell>
          <cell r="H220">
            <v>5.8999999999999997E-2</v>
          </cell>
          <cell r="I220">
            <v>-2.0418980779399156E-2</v>
          </cell>
          <cell r="J220">
            <v>1.0999999999999999E-2</v>
          </cell>
          <cell r="K220">
            <v>4.6921559391762513E-2</v>
          </cell>
          <cell r="L220">
            <v>5.8999999999999997E-2</v>
          </cell>
          <cell r="M220">
            <v>-2.0418980779399156E-2</v>
          </cell>
          <cell r="N220">
            <v>1.0999999999999999E-2</v>
          </cell>
          <cell r="O220">
            <v>4.6921559391762513E-2</v>
          </cell>
        </row>
        <row r="221">
          <cell r="B221" t="str">
            <v>MA\CRC\HPIC\PPO\2</v>
          </cell>
          <cell r="C221" t="str">
            <v>MA</v>
          </cell>
          <cell r="D221" t="str">
            <v>CRC</v>
          </cell>
          <cell r="E221" t="str">
            <v>HPIC</v>
          </cell>
          <cell r="F221" t="str">
            <v>PPO</v>
          </cell>
          <cell r="G221">
            <v>2</v>
          </cell>
          <cell r="H221">
            <v>5.8999999999999997E-2</v>
          </cell>
          <cell r="I221">
            <v>-2.0418980779399156E-2</v>
          </cell>
          <cell r="J221">
            <v>1.0999999999999999E-2</v>
          </cell>
          <cell r="K221">
            <v>4.6921559391762513E-2</v>
          </cell>
          <cell r="L221">
            <v>5.8999999999999997E-2</v>
          </cell>
          <cell r="M221">
            <v>-2.0418980779399156E-2</v>
          </cell>
          <cell r="N221">
            <v>1.0999999999999999E-2</v>
          </cell>
          <cell r="O221">
            <v>4.6921559391762513E-2</v>
          </cell>
        </row>
        <row r="222">
          <cell r="B222" t="str">
            <v>MA\CRC\HPIC\PPO\3</v>
          </cell>
          <cell r="C222" t="str">
            <v>MA</v>
          </cell>
          <cell r="D222" t="str">
            <v>CRC</v>
          </cell>
          <cell r="E222" t="str">
            <v>HPIC</v>
          </cell>
          <cell r="F222" t="str">
            <v>PPO</v>
          </cell>
          <cell r="G222">
            <v>3</v>
          </cell>
          <cell r="H222">
            <v>5.8999999999999997E-2</v>
          </cell>
          <cell r="I222">
            <v>-2.0418980779399156E-2</v>
          </cell>
          <cell r="J222">
            <v>1.0999999999999999E-2</v>
          </cell>
          <cell r="K222">
            <v>4.6921559391762513E-2</v>
          </cell>
          <cell r="L222">
            <v>5.8999999999999997E-2</v>
          </cell>
          <cell r="M222">
            <v>-2.0418980779399156E-2</v>
          </cell>
          <cell r="N222">
            <v>1.0999999999999999E-2</v>
          </cell>
          <cell r="O222">
            <v>4.6921559391762513E-2</v>
          </cell>
        </row>
        <row r="223">
          <cell r="B223" t="str">
            <v>MA\CRC\HPIC\PPO\4</v>
          </cell>
          <cell r="C223" t="str">
            <v>MA</v>
          </cell>
          <cell r="D223" t="str">
            <v>CRC</v>
          </cell>
          <cell r="E223" t="str">
            <v>HPIC</v>
          </cell>
          <cell r="F223" t="str">
            <v>PPO</v>
          </cell>
          <cell r="G223">
            <v>4</v>
          </cell>
          <cell r="H223">
            <v>6.8171169758701675E-2</v>
          </cell>
          <cell r="I223">
            <v>-2.0418980779399156E-2</v>
          </cell>
          <cell r="J223">
            <v>1.0999999999999999E-2</v>
          </cell>
          <cell r="K223">
            <v>4.6921559391762513E-2</v>
          </cell>
          <cell r="L223">
            <v>9.2069433717261062E-2</v>
          </cell>
          <cell r="M223">
            <v>-2.0418980779399156E-2</v>
          </cell>
          <cell r="N223">
            <v>1.0999999999999999E-2</v>
          </cell>
          <cell r="O223">
            <v>4.6921559391762513E-2</v>
          </cell>
        </row>
        <row r="224">
          <cell r="B224" t="str">
            <v>MA\CRC\HPIC\PPO\5</v>
          </cell>
          <cell r="C224" t="str">
            <v>MA</v>
          </cell>
          <cell r="D224" t="str">
            <v>CRC</v>
          </cell>
          <cell r="E224" t="str">
            <v>HPIC</v>
          </cell>
          <cell r="F224" t="str">
            <v>PPO</v>
          </cell>
          <cell r="G224">
            <v>5</v>
          </cell>
          <cell r="H224">
            <v>6.8171169758701675E-2</v>
          </cell>
          <cell r="I224">
            <v>-2.0418980779399156E-2</v>
          </cell>
          <cell r="J224">
            <v>1.0999999999999999E-2</v>
          </cell>
          <cell r="K224">
            <v>4.6921559391762513E-2</v>
          </cell>
          <cell r="L224">
            <v>9.2069433717261062E-2</v>
          </cell>
          <cell r="M224">
            <v>-2.0418980779399156E-2</v>
          </cell>
          <cell r="N224">
            <v>1.0999999999999999E-2</v>
          </cell>
          <cell r="O224">
            <v>4.6921559391762513E-2</v>
          </cell>
        </row>
        <row r="225">
          <cell r="B225" t="str">
            <v>MA\CRC\HPIC\PPO\6</v>
          </cell>
          <cell r="C225" t="str">
            <v>MA</v>
          </cell>
          <cell r="D225" t="str">
            <v>CRC</v>
          </cell>
          <cell r="E225" t="str">
            <v>HPIC</v>
          </cell>
          <cell r="F225" t="str">
            <v>PPO</v>
          </cell>
          <cell r="G225">
            <v>6</v>
          </cell>
          <cell r="H225">
            <v>6.8171169758701675E-2</v>
          </cell>
          <cell r="I225">
            <v>-2.0418980779399156E-2</v>
          </cell>
          <cell r="J225">
            <v>1.0999999999999999E-2</v>
          </cell>
          <cell r="K225">
            <v>4.6921559391762513E-2</v>
          </cell>
          <cell r="L225">
            <v>9.2069433717261062E-2</v>
          </cell>
          <cell r="M225">
            <v>-2.0418980779399156E-2</v>
          </cell>
          <cell r="N225">
            <v>1.0999999999999999E-2</v>
          </cell>
          <cell r="O225">
            <v>4.6921559391762513E-2</v>
          </cell>
        </row>
        <row r="226">
          <cell r="B226" t="str">
            <v>MA\CRC\HPIC\PPO\7</v>
          </cell>
          <cell r="C226" t="str">
            <v>MA</v>
          </cell>
          <cell r="D226" t="str">
            <v>CRC</v>
          </cell>
          <cell r="E226" t="str">
            <v>HPIC</v>
          </cell>
          <cell r="F226" t="str">
            <v>PPO</v>
          </cell>
          <cell r="G226">
            <v>7</v>
          </cell>
          <cell r="H226">
            <v>0.10400097981362286</v>
          </cell>
          <cell r="I226">
            <v>-2.0418980779399156E-2</v>
          </cell>
          <cell r="J226">
            <v>1.0999999999999999E-2</v>
          </cell>
          <cell r="K226">
            <v>4.6921559391762513E-2</v>
          </cell>
          <cell r="L226">
            <v>0.10368736631832631</v>
          </cell>
          <cell r="M226">
            <v>-2.0418980779399156E-2</v>
          </cell>
          <cell r="N226">
            <v>1.0999999999999999E-2</v>
          </cell>
          <cell r="O226">
            <v>4.6921559391762513E-2</v>
          </cell>
        </row>
        <row r="227">
          <cell r="B227" t="str">
            <v>MA\CRC\HPIC\PPO\8</v>
          </cell>
          <cell r="C227" t="str">
            <v>MA</v>
          </cell>
          <cell r="D227" t="str">
            <v>CRC</v>
          </cell>
          <cell r="E227" t="str">
            <v>HPIC</v>
          </cell>
          <cell r="F227" t="str">
            <v>PPO</v>
          </cell>
          <cell r="G227">
            <v>8</v>
          </cell>
          <cell r="H227">
            <v>0.10400097981362286</v>
          </cell>
          <cell r="I227">
            <v>-2.0418980779399156E-2</v>
          </cell>
          <cell r="J227">
            <v>1.0999999999999999E-2</v>
          </cell>
          <cell r="K227">
            <v>4.6921559391762513E-2</v>
          </cell>
          <cell r="L227">
            <v>0.10368736631832631</v>
          </cell>
          <cell r="M227">
            <v>-2.0418980779399156E-2</v>
          </cell>
          <cell r="N227">
            <v>1.0999999999999999E-2</v>
          </cell>
          <cell r="O227">
            <v>4.6921559391762513E-2</v>
          </cell>
        </row>
        <row r="228">
          <cell r="B228" t="str">
            <v>MA\CRC\HPIC\PPO\9</v>
          </cell>
          <cell r="C228" t="str">
            <v>MA</v>
          </cell>
          <cell r="D228" t="str">
            <v>CRC</v>
          </cell>
          <cell r="E228" t="str">
            <v>HPIC</v>
          </cell>
          <cell r="F228" t="str">
            <v>PPO</v>
          </cell>
          <cell r="G228">
            <v>9</v>
          </cell>
          <cell r="H228">
            <v>0.10400097981362286</v>
          </cell>
          <cell r="I228">
            <v>-2.0418980779399156E-2</v>
          </cell>
          <cell r="J228">
            <v>1.0999999999999999E-2</v>
          </cell>
          <cell r="K228">
            <v>4.6921559391762513E-2</v>
          </cell>
          <cell r="L228">
            <v>0.10368736631832631</v>
          </cell>
          <cell r="M228">
            <v>-2.0418980779399156E-2</v>
          </cell>
          <cell r="N228">
            <v>1.0999999999999999E-2</v>
          </cell>
          <cell r="O228">
            <v>4.6921559391762513E-2</v>
          </cell>
        </row>
        <row r="229">
          <cell r="B229" t="str">
            <v>MA\CRC\HPIC\PPO\10</v>
          </cell>
          <cell r="C229" t="str">
            <v>MA</v>
          </cell>
          <cell r="D229" t="str">
            <v>CRC</v>
          </cell>
          <cell r="E229" t="str">
            <v>HPIC</v>
          </cell>
          <cell r="F229" t="str">
            <v>PPO</v>
          </cell>
          <cell r="G229">
            <v>10</v>
          </cell>
          <cell r="H229">
            <v>0.10483729876368299</v>
          </cell>
          <cell r="I229">
            <v>-2.0418980779399156E-2</v>
          </cell>
          <cell r="J229">
            <v>1.0999999999999999E-2</v>
          </cell>
          <cell r="K229">
            <v>4.6921559391762513E-2</v>
          </cell>
          <cell r="L229">
            <v>7.0187585586504064E-2</v>
          </cell>
          <cell r="M229">
            <v>-2.0418980779399156E-2</v>
          </cell>
          <cell r="N229">
            <v>1.0999999999999999E-2</v>
          </cell>
          <cell r="O229">
            <v>4.6921559391762513E-2</v>
          </cell>
        </row>
        <row r="230">
          <cell r="B230" t="str">
            <v>MA\CRC\HPIC\PPO\11</v>
          </cell>
          <cell r="C230" t="str">
            <v>MA</v>
          </cell>
          <cell r="D230" t="str">
            <v>CRC</v>
          </cell>
          <cell r="E230" t="str">
            <v>HPIC</v>
          </cell>
          <cell r="F230" t="str">
            <v>PPO</v>
          </cell>
          <cell r="G230">
            <v>11</v>
          </cell>
          <cell r="H230">
            <v>0.10483729876368299</v>
          </cell>
          <cell r="I230">
            <v>-2.0418980779399156E-2</v>
          </cell>
          <cell r="J230">
            <v>1.0999999999999999E-2</v>
          </cell>
          <cell r="K230">
            <v>4.6921559391762513E-2</v>
          </cell>
          <cell r="L230">
            <v>7.0187585586504064E-2</v>
          </cell>
          <cell r="M230">
            <v>-2.0418980779399156E-2</v>
          </cell>
          <cell r="N230">
            <v>1.0999999999999999E-2</v>
          </cell>
          <cell r="O230">
            <v>4.6921559391762513E-2</v>
          </cell>
        </row>
        <row r="231">
          <cell r="B231" t="str">
            <v>MA\CRC\HPIC\PPO\12</v>
          </cell>
          <cell r="C231" t="str">
            <v>MA</v>
          </cell>
          <cell r="D231" t="str">
            <v>CRC</v>
          </cell>
          <cell r="E231" t="str">
            <v>HPIC</v>
          </cell>
          <cell r="F231" t="str">
            <v>PPO</v>
          </cell>
          <cell r="G231">
            <v>12</v>
          </cell>
          <cell r="H231">
            <v>0.10483729876368299</v>
          </cell>
          <cell r="I231">
            <v>-2.0418980779399156E-2</v>
          </cell>
          <cell r="J231">
            <v>1.0999999999999999E-2</v>
          </cell>
          <cell r="K231">
            <v>4.6921559391762513E-2</v>
          </cell>
          <cell r="L231">
            <v>7.0187585586504064E-2</v>
          </cell>
          <cell r="M231">
            <v>-2.0418980779399156E-2</v>
          </cell>
          <cell r="N231">
            <v>1.0999999999999999E-2</v>
          </cell>
          <cell r="O231">
            <v>4.6921559391762513E-2</v>
          </cell>
        </row>
        <row r="232">
          <cell r="B232" t="str">
            <v>MA\Small\HPHC\HMO_POS\1</v>
          </cell>
          <cell r="C232" t="str">
            <v>MA</v>
          </cell>
          <cell r="D232" t="str">
            <v>Small</v>
          </cell>
          <cell r="E232" t="str">
            <v>HPHC</v>
          </cell>
          <cell r="F232" t="str">
            <v>HMO_POS</v>
          </cell>
          <cell r="G232">
            <v>1</v>
          </cell>
          <cell r="H232">
            <v>5.2527867623912927E-2</v>
          </cell>
          <cell r="I232">
            <v>-5.08962195655005E-3</v>
          </cell>
          <cell r="J232">
            <v>1.0999999999999999E-2</v>
          </cell>
          <cell r="K232">
            <v>0</v>
          </cell>
          <cell r="L232">
            <v>5.2527867623912927E-2</v>
          </cell>
          <cell r="M232">
            <v>-5.08962195655005E-3</v>
          </cell>
          <cell r="N232">
            <v>1.0999999999999999E-2</v>
          </cell>
          <cell r="O232">
            <v>0</v>
          </cell>
        </row>
        <row r="233">
          <cell r="B233" t="str">
            <v>MA\Small\HPHC\HMO_POS\2</v>
          </cell>
          <cell r="C233" t="str">
            <v>MA</v>
          </cell>
          <cell r="D233" t="str">
            <v>Small</v>
          </cell>
          <cell r="E233" t="str">
            <v>HPHC</v>
          </cell>
          <cell r="F233" t="str">
            <v>HMO_POS</v>
          </cell>
          <cell r="G233">
            <v>2</v>
          </cell>
          <cell r="H233">
            <v>5.2527867623912927E-2</v>
          </cell>
          <cell r="I233">
            <v>-5.08962195655005E-3</v>
          </cell>
          <cell r="J233">
            <v>1.0999999999999999E-2</v>
          </cell>
          <cell r="K233">
            <v>0</v>
          </cell>
          <cell r="L233">
            <v>5.2527867623912927E-2</v>
          </cell>
          <cell r="M233">
            <v>-5.08962195655005E-3</v>
          </cell>
          <cell r="N233">
            <v>1.0999999999999999E-2</v>
          </cell>
          <cell r="O233">
            <v>0</v>
          </cell>
        </row>
        <row r="234">
          <cell r="B234" t="str">
            <v>MA\Small\HPHC\HMO_POS\3</v>
          </cell>
          <cell r="C234" t="str">
            <v>MA</v>
          </cell>
          <cell r="D234" t="str">
            <v>Small</v>
          </cell>
          <cell r="E234" t="str">
            <v>HPHC</v>
          </cell>
          <cell r="F234" t="str">
            <v>HMO_POS</v>
          </cell>
          <cell r="G234">
            <v>3</v>
          </cell>
          <cell r="H234">
            <v>5.2527867623912927E-2</v>
          </cell>
          <cell r="I234">
            <v>-5.08962195655005E-3</v>
          </cell>
          <cell r="J234">
            <v>1.0999999999999999E-2</v>
          </cell>
          <cell r="K234">
            <v>0</v>
          </cell>
          <cell r="L234">
            <v>5.2527867623912927E-2</v>
          </cell>
          <cell r="M234">
            <v>-5.08962195655005E-3</v>
          </cell>
          <cell r="N234">
            <v>1.0999999999999999E-2</v>
          </cell>
          <cell r="O234">
            <v>0</v>
          </cell>
        </row>
        <row r="235">
          <cell r="B235" t="str">
            <v>MA\Small\HPHC\HMO_POS\4</v>
          </cell>
          <cell r="C235" t="str">
            <v>MA</v>
          </cell>
          <cell r="D235" t="str">
            <v>Small</v>
          </cell>
          <cell r="E235" t="str">
            <v>HPHC</v>
          </cell>
          <cell r="F235" t="str">
            <v>HMO_POS</v>
          </cell>
          <cell r="G235">
            <v>4</v>
          </cell>
          <cell r="H235">
            <v>2.4662211934738831E-2</v>
          </cell>
          <cell r="I235">
            <v>-5.08962195655005E-3</v>
          </cell>
          <cell r="J235">
            <v>1.0999999999999999E-2</v>
          </cell>
          <cell r="K235">
            <v>0</v>
          </cell>
          <cell r="L235">
            <v>2.4662211934738831E-2</v>
          </cell>
          <cell r="M235">
            <v>-5.08962195655005E-3</v>
          </cell>
          <cell r="N235">
            <v>1.0999999999999999E-2</v>
          </cell>
          <cell r="O235">
            <v>0</v>
          </cell>
        </row>
        <row r="236">
          <cell r="B236" t="str">
            <v>MA\Small\HPHC\HMO_POS\5</v>
          </cell>
          <cell r="C236" t="str">
            <v>MA</v>
          </cell>
          <cell r="D236" t="str">
            <v>Small</v>
          </cell>
          <cell r="E236" t="str">
            <v>HPHC</v>
          </cell>
          <cell r="F236" t="str">
            <v>HMO_POS</v>
          </cell>
          <cell r="G236">
            <v>5</v>
          </cell>
          <cell r="H236">
            <v>2.4662211934738831E-2</v>
          </cell>
          <cell r="I236">
            <v>-5.08962195655005E-3</v>
          </cell>
          <cell r="J236">
            <v>1.0999999999999999E-2</v>
          </cell>
          <cell r="K236">
            <v>0</v>
          </cell>
          <cell r="L236">
            <v>2.4662211934738831E-2</v>
          </cell>
          <cell r="M236">
            <v>-5.08962195655005E-3</v>
          </cell>
          <cell r="N236">
            <v>1.0999999999999999E-2</v>
          </cell>
          <cell r="O236">
            <v>0</v>
          </cell>
        </row>
        <row r="237">
          <cell r="B237" t="str">
            <v>MA\Small\HPHC\HMO_POS\6</v>
          </cell>
          <cell r="C237" t="str">
            <v>MA</v>
          </cell>
          <cell r="D237" t="str">
            <v>Small</v>
          </cell>
          <cell r="E237" t="str">
            <v>HPHC</v>
          </cell>
          <cell r="F237" t="str">
            <v>HMO_POS</v>
          </cell>
          <cell r="G237">
            <v>6</v>
          </cell>
          <cell r="H237">
            <v>2.4662211934738831E-2</v>
          </cell>
          <cell r="I237">
            <v>-5.08962195655005E-3</v>
          </cell>
          <cell r="J237">
            <v>1.0999999999999999E-2</v>
          </cell>
          <cell r="K237">
            <v>0</v>
          </cell>
          <cell r="L237">
            <v>2.4662211934738831E-2</v>
          </cell>
          <cell r="M237">
            <v>-5.08962195655005E-3</v>
          </cell>
          <cell r="N237">
            <v>1.0999999999999999E-2</v>
          </cell>
          <cell r="O237">
            <v>0</v>
          </cell>
        </row>
        <row r="238">
          <cell r="B238" t="str">
            <v>MA\Small\HPHC\HMO_POS\7</v>
          </cell>
          <cell r="C238" t="str">
            <v>MA</v>
          </cell>
          <cell r="D238" t="str">
            <v>Small</v>
          </cell>
          <cell r="E238" t="str">
            <v>HPHC</v>
          </cell>
          <cell r="F238" t="str">
            <v>HMO_POS</v>
          </cell>
          <cell r="G238">
            <v>7</v>
          </cell>
          <cell r="H238">
            <v>5.3082074534781087E-2</v>
          </cell>
          <cell r="I238">
            <v>-5.08962195655005E-3</v>
          </cell>
          <cell r="J238">
            <v>1.0999999999999999E-2</v>
          </cell>
          <cell r="K238">
            <v>0</v>
          </cell>
          <cell r="L238">
            <v>5.3082074534781087E-2</v>
          </cell>
          <cell r="M238">
            <v>-5.08962195655005E-3</v>
          </cell>
          <cell r="N238">
            <v>1.0999999999999999E-2</v>
          </cell>
          <cell r="O238">
            <v>0</v>
          </cell>
        </row>
        <row r="239">
          <cell r="B239" t="str">
            <v>MA\Small\HPHC\HMO_POS\8</v>
          </cell>
          <cell r="C239" t="str">
            <v>MA</v>
          </cell>
          <cell r="D239" t="str">
            <v>Small</v>
          </cell>
          <cell r="E239" t="str">
            <v>HPHC</v>
          </cell>
          <cell r="F239" t="str">
            <v>HMO_POS</v>
          </cell>
          <cell r="G239">
            <v>8</v>
          </cell>
          <cell r="H239">
            <v>5.3082074534781087E-2</v>
          </cell>
          <cell r="I239">
            <v>-5.08962195655005E-3</v>
          </cell>
          <cell r="J239">
            <v>1.0999999999999999E-2</v>
          </cell>
          <cell r="K239">
            <v>0</v>
          </cell>
          <cell r="L239">
            <v>5.3082074534781087E-2</v>
          </cell>
          <cell r="M239">
            <v>-5.08962195655005E-3</v>
          </cell>
          <cell r="N239">
            <v>1.0999999999999999E-2</v>
          </cell>
          <cell r="O239">
            <v>0</v>
          </cell>
        </row>
        <row r="240">
          <cell r="B240" t="str">
            <v>MA\Small\HPHC\HMO_POS\9</v>
          </cell>
          <cell r="C240" t="str">
            <v>MA</v>
          </cell>
          <cell r="D240" t="str">
            <v>Small</v>
          </cell>
          <cell r="E240" t="str">
            <v>HPHC</v>
          </cell>
          <cell r="F240" t="str">
            <v>HMO_POS</v>
          </cell>
          <cell r="G240">
            <v>9</v>
          </cell>
          <cell r="H240">
            <v>5.3082074534781087E-2</v>
          </cell>
          <cell r="I240">
            <v>-5.08962195655005E-3</v>
          </cell>
          <cell r="J240">
            <v>1.0999999999999999E-2</v>
          </cell>
          <cell r="K240">
            <v>0</v>
          </cell>
          <cell r="L240">
            <v>5.3082074534781087E-2</v>
          </cell>
          <cell r="M240">
            <v>-5.08962195655005E-3</v>
          </cell>
          <cell r="N240">
            <v>1.0999999999999999E-2</v>
          </cell>
          <cell r="O240">
            <v>0</v>
          </cell>
        </row>
        <row r="241">
          <cell r="B241" t="str">
            <v>MA\Small\HPHC\HMO_POS\10</v>
          </cell>
          <cell r="C241" t="str">
            <v>MA</v>
          </cell>
          <cell r="D241" t="str">
            <v>Small</v>
          </cell>
          <cell r="E241" t="str">
            <v>HPHC</v>
          </cell>
          <cell r="F241" t="str">
            <v>HMO_POS</v>
          </cell>
          <cell r="G241">
            <v>10</v>
          </cell>
          <cell r="H241">
            <v>1.0728075046925412E-2</v>
          </cell>
          <cell r="I241">
            <v>-5.08962195655005E-3</v>
          </cell>
          <cell r="J241">
            <v>1.0999999999999999E-2</v>
          </cell>
          <cell r="K241">
            <v>0</v>
          </cell>
          <cell r="L241">
            <v>6.1780245376950038E-3</v>
          </cell>
          <cell r="M241">
            <v>-5.08962195655005E-3</v>
          </cell>
          <cell r="N241">
            <v>1.0999999999999999E-2</v>
          </cell>
          <cell r="O241">
            <v>0</v>
          </cell>
        </row>
        <row r="242">
          <cell r="B242" t="str">
            <v>MA\Small\HPHC\HMO_POS\11</v>
          </cell>
          <cell r="C242" t="str">
            <v>MA</v>
          </cell>
          <cell r="D242" t="str">
            <v>Small</v>
          </cell>
          <cell r="E242" t="str">
            <v>HPHC</v>
          </cell>
          <cell r="F242" t="str">
            <v>HMO_POS</v>
          </cell>
          <cell r="G242">
            <v>11</v>
          </cell>
          <cell r="H242">
            <v>1.0728075046925412E-2</v>
          </cell>
          <cell r="I242">
            <v>-5.08962195655005E-3</v>
          </cell>
          <cell r="J242">
            <v>1.0999999999999999E-2</v>
          </cell>
          <cell r="K242">
            <v>0</v>
          </cell>
          <cell r="L242">
            <v>6.1780245376950038E-3</v>
          </cell>
          <cell r="M242">
            <v>-5.08962195655005E-3</v>
          </cell>
          <cell r="N242">
            <v>1.0999999999999999E-2</v>
          </cell>
          <cell r="O242">
            <v>0</v>
          </cell>
        </row>
        <row r="243">
          <cell r="B243" t="str">
            <v>MA\Small\HPHC\HMO_POS\12</v>
          </cell>
          <cell r="C243" t="str">
            <v>MA</v>
          </cell>
          <cell r="D243" t="str">
            <v>Small</v>
          </cell>
          <cell r="E243" t="str">
            <v>HPHC</v>
          </cell>
          <cell r="F243" t="str">
            <v>HMO_POS</v>
          </cell>
          <cell r="G243">
            <v>12</v>
          </cell>
          <cell r="H243">
            <v>1.0728075046925412E-2</v>
          </cell>
          <cell r="I243">
            <v>-5.08962195655005E-3</v>
          </cell>
          <cell r="J243">
            <v>1.0999999999999999E-2</v>
          </cell>
          <cell r="K243">
            <v>0</v>
          </cell>
          <cell r="L243">
            <v>6.1780245376950038E-3</v>
          </cell>
          <cell r="M243">
            <v>-5.08962195655005E-3</v>
          </cell>
          <cell r="N243">
            <v>1.0999999999999999E-2</v>
          </cell>
          <cell r="O243">
            <v>0</v>
          </cell>
        </row>
        <row r="244">
          <cell r="B244" t="str">
            <v>MA\Small\HPHC\PPO\1</v>
          </cell>
          <cell r="C244" t="str">
            <v>MA</v>
          </cell>
          <cell r="D244" t="str">
            <v>Small</v>
          </cell>
          <cell r="E244" t="str">
            <v>HPHC</v>
          </cell>
          <cell r="F244" t="str">
            <v>PPO</v>
          </cell>
          <cell r="G244">
            <v>1</v>
          </cell>
          <cell r="H244">
            <v>5.5518405598347975E-2</v>
          </cell>
          <cell r="I244">
            <v>-7.7207329410350347E-3</v>
          </cell>
          <cell r="J244">
            <v>1.0999999999999999E-2</v>
          </cell>
          <cell r="K244">
            <v>0</v>
          </cell>
          <cell r="L244">
            <v>5.5518405598347975E-2</v>
          </cell>
          <cell r="M244">
            <v>-7.7207329410350347E-3</v>
          </cell>
          <cell r="N244">
            <v>1.0999999999999999E-2</v>
          </cell>
          <cell r="O244">
            <v>0</v>
          </cell>
        </row>
        <row r="245">
          <cell r="B245" t="str">
            <v>MA\Small\HPHC\PPO\2</v>
          </cell>
          <cell r="C245" t="str">
            <v>MA</v>
          </cell>
          <cell r="D245" t="str">
            <v>Small</v>
          </cell>
          <cell r="E245" t="str">
            <v>HPHC</v>
          </cell>
          <cell r="F245" t="str">
            <v>PPO</v>
          </cell>
          <cell r="G245">
            <v>2</v>
          </cell>
          <cell r="H245">
            <v>5.5518405598347975E-2</v>
          </cell>
          <cell r="I245">
            <v>-7.7207329410350347E-3</v>
          </cell>
          <cell r="J245">
            <v>1.0999999999999999E-2</v>
          </cell>
          <cell r="K245">
            <v>0</v>
          </cell>
          <cell r="L245">
            <v>5.5518405598347975E-2</v>
          </cell>
          <cell r="M245">
            <v>-7.7207329410350347E-3</v>
          </cell>
          <cell r="N245">
            <v>1.0999999999999999E-2</v>
          </cell>
          <cell r="O245">
            <v>0</v>
          </cell>
        </row>
        <row r="246">
          <cell r="B246" t="str">
            <v>MA\Small\HPHC\PPO\3</v>
          </cell>
          <cell r="C246" t="str">
            <v>MA</v>
          </cell>
          <cell r="D246" t="str">
            <v>Small</v>
          </cell>
          <cell r="E246" t="str">
            <v>HPHC</v>
          </cell>
          <cell r="F246" t="str">
            <v>PPO</v>
          </cell>
          <cell r="G246">
            <v>3</v>
          </cell>
          <cell r="H246">
            <v>5.5518405598347975E-2</v>
          </cell>
          <cell r="I246">
            <v>-7.7207329410350347E-3</v>
          </cell>
          <cell r="J246">
            <v>1.0999999999999999E-2</v>
          </cell>
          <cell r="K246">
            <v>0</v>
          </cell>
          <cell r="L246">
            <v>5.5518405598347975E-2</v>
          </cell>
          <cell r="M246">
            <v>-7.7207329410350347E-3</v>
          </cell>
          <cell r="N246">
            <v>1.0999999999999999E-2</v>
          </cell>
          <cell r="O246">
            <v>0</v>
          </cell>
        </row>
        <row r="247">
          <cell r="B247" t="str">
            <v>MA\Small\HPHC\PPO\4</v>
          </cell>
          <cell r="C247" t="str">
            <v>MA</v>
          </cell>
          <cell r="D247" t="str">
            <v>Small</v>
          </cell>
          <cell r="E247" t="str">
            <v>HPHC</v>
          </cell>
          <cell r="F247" t="str">
            <v>PPO</v>
          </cell>
          <cell r="G247">
            <v>4</v>
          </cell>
          <cell r="H247">
            <v>2.9165845467415963E-2</v>
          </cell>
          <cell r="I247">
            <v>-7.7207329410350347E-3</v>
          </cell>
          <cell r="J247">
            <v>1.0999999999999999E-2</v>
          </cell>
          <cell r="K247">
            <v>0</v>
          </cell>
          <cell r="L247">
            <v>2.9165845467415963E-2</v>
          </cell>
          <cell r="M247">
            <v>-7.7207329410350347E-3</v>
          </cell>
          <cell r="N247">
            <v>1.0999999999999999E-2</v>
          </cell>
          <cell r="O247">
            <v>0</v>
          </cell>
        </row>
        <row r="248">
          <cell r="B248" t="str">
            <v>MA\Small\HPHC\PPO\5</v>
          </cell>
          <cell r="C248" t="str">
            <v>MA</v>
          </cell>
          <cell r="D248" t="str">
            <v>Small</v>
          </cell>
          <cell r="E248" t="str">
            <v>HPHC</v>
          </cell>
          <cell r="F248" t="str">
            <v>PPO</v>
          </cell>
          <cell r="G248">
            <v>5</v>
          </cell>
          <cell r="H248">
            <v>2.9165845467415963E-2</v>
          </cell>
          <cell r="I248">
            <v>-7.7207329410350347E-3</v>
          </cell>
          <cell r="J248">
            <v>1.0999999999999999E-2</v>
          </cell>
          <cell r="K248">
            <v>0</v>
          </cell>
          <cell r="L248">
            <v>2.9165845467415963E-2</v>
          </cell>
          <cell r="M248">
            <v>-7.7207329410350347E-3</v>
          </cell>
          <cell r="N248">
            <v>1.0999999999999999E-2</v>
          </cell>
          <cell r="O248">
            <v>0</v>
          </cell>
        </row>
        <row r="249">
          <cell r="B249" t="str">
            <v>MA\Small\HPHC\PPO\6</v>
          </cell>
          <cell r="C249" t="str">
            <v>MA</v>
          </cell>
          <cell r="D249" t="str">
            <v>Small</v>
          </cell>
          <cell r="E249" t="str">
            <v>HPHC</v>
          </cell>
          <cell r="F249" t="str">
            <v>PPO</v>
          </cell>
          <cell r="G249">
            <v>6</v>
          </cell>
          <cell r="H249">
            <v>2.9165845467415963E-2</v>
          </cell>
          <cell r="I249">
            <v>-7.7207329410350347E-3</v>
          </cell>
          <cell r="J249">
            <v>1.0999999999999999E-2</v>
          </cell>
          <cell r="K249">
            <v>0</v>
          </cell>
          <cell r="L249">
            <v>2.9165845467415963E-2</v>
          </cell>
          <cell r="M249">
            <v>-7.7207329410350347E-3</v>
          </cell>
          <cell r="N249">
            <v>1.0999999999999999E-2</v>
          </cell>
          <cell r="O249">
            <v>0</v>
          </cell>
        </row>
        <row r="250">
          <cell r="B250" t="str">
            <v>MA\Small\HPHC\PPO\7</v>
          </cell>
          <cell r="C250" t="str">
            <v>MA</v>
          </cell>
          <cell r="D250" t="str">
            <v>Small</v>
          </cell>
          <cell r="E250" t="str">
            <v>HPHC</v>
          </cell>
          <cell r="F250" t="str">
            <v>PPO</v>
          </cell>
          <cell r="G250">
            <v>7</v>
          </cell>
          <cell r="H250">
            <v>6.222202247811004E-2</v>
          </cell>
          <cell r="I250">
            <v>-7.7207329410350347E-3</v>
          </cell>
          <cell r="J250">
            <v>1.0999999999999999E-2</v>
          </cell>
          <cell r="K250">
            <v>0</v>
          </cell>
          <cell r="L250">
            <v>6.222202247811004E-2</v>
          </cell>
          <cell r="M250">
            <v>-7.7207329410350347E-3</v>
          </cell>
          <cell r="N250">
            <v>1.0999999999999999E-2</v>
          </cell>
          <cell r="O250">
            <v>0</v>
          </cell>
        </row>
        <row r="251">
          <cell r="B251" t="str">
            <v>MA\Small\HPHC\PPO\8</v>
          </cell>
          <cell r="C251" t="str">
            <v>MA</v>
          </cell>
          <cell r="D251" t="str">
            <v>Small</v>
          </cell>
          <cell r="E251" t="str">
            <v>HPHC</v>
          </cell>
          <cell r="F251" t="str">
            <v>PPO</v>
          </cell>
          <cell r="G251">
            <v>8</v>
          </cell>
          <cell r="H251">
            <v>6.222202247811004E-2</v>
          </cell>
          <cell r="I251">
            <v>-7.7207329410350347E-3</v>
          </cell>
          <cell r="J251">
            <v>1.0999999999999999E-2</v>
          </cell>
          <cell r="K251">
            <v>0</v>
          </cell>
          <cell r="L251">
            <v>6.222202247811004E-2</v>
          </cell>
          <cell r="M251">
            <v>-7.7207329410350347E-3</v>
          </cell>
          <cell r="N251">
            <v>1.0999999999999999E-2</v>
          </cell>
          <cell r="O251">
            <v>0</v>
          </cell>
        </row>
        <row r="252">
          <cell r="B252" t="str">
            <v>MA\Small\HPHC\PPO\9</v>
          </cell>
          <cell r="C252" t="str">
            <v>MA</v>
          </cell>
          <cell r="D252" t="str">
            <v>Small</v>
          </cell>
          <cell r="E252" t="str">
            <v>HPHC</v>
          </cell>
          <cell r="F252" t="str">
            <v>PPO</v>
          </cell>
          <cell r="G252">
            <v>9</v>
          </cell>
          <cell r="H252">
            <v>6.222202247811004E-2</v>
          </cell>
          <cell r="I252">
            <v>-7.7207329410350347E-3</v>
          </cell>
          <cell r="J252">
            <v>1.0999999999999999E-2</v>
          </cell>
          <cell r="K252">
            <v>0</v>
          </cell>
          <cell r="L252">
            <v>6.222202247811004E-2</v>
          </cell>
          <cell r="M252">
            <v>-7.7207329410350347E-3</v>
          </cell>
          <cell r="N252">
            <v>1.0999999999999999E-2</v>
          </cell>
          <cell r="O252">
            <v>0</v>
          </cell>
        </row>
        <row r="253">
          <cell r="B253" t="str">
            <v>MA\Small\HPHC\PPO\10</v>
          </cell>
          <cell r="C253" t="str">
            <v>MA</v>
          </cell>
          <cell r="D253" t="str">
            <v>Small</v>
          </cell>
          <cell r="E253" t="str">
            <v>HPHC</v>
          </cell>
          <cell r="F253" t="str">
            <v>PPO</v>
          </cell>
          <cell r="G253">
            <v>10</v>
          </cell>
          <cell r="H253">
            <v>1.7483943954791359E-2</v>
          </cell>
          <cell r="I253">
            <v>-7.7207329410350347E-3</v>
          </cell>
          <cell r="J253">
            <v>1.0999999999999999E-2</v>
          </cell>
          <cell r="K253">
            <v>0</v>
          </cell>
          <cell r="L253">
            <v>1.7663727719294142E-2</v>
          </cell>
          <cell r="M253">
            <v>-7.7207329410350347E-3</v>
          </cell>
          <cell r="N253">
            <v>1.0999999999999999E-2</v>
          </cell>
          <cell r="O253">
            <v>0</v>
          </cell>
        </row>
        <row r="254">
          <cell r="B254" t="str">
            <v>MA\Small\HPHC\PPO\11</v>
          </cell>
          <cell r="C254" t="str">
            <v>MA</v>
          </cell>
          <cell r="D254" t="str">
            <v>Small</v>
          </cell>
          <cell r="E254" t="str">
            <v>HPHC</v>
          </cell>
          <cell r="F254" t="str">
            <v>PPO</v>
          </cell>
          <cell r="G254">
            <v>11</v>
          </cell>
          <cell r="H254">
            <v>1.7483943954791359E-2</v>
          </cell>
          <cell r="I254">
            <v>-7.7207329410350347E-3</v>
          </cell>
          <cell r="J254">
            <v>1.0999999999999999E-2</v>
          </cell>
          <cell r="K254">
            <v>0</v>
          </cell>
          <cell r="L254">
            <v>1.7663727719294142E-2</v>
          </cell>
          <cell r="M254">
            <v>-7.7207329410350347E-3</v>
          </cell>
          <cell r="N254">
            <v>1.0999999999999999E-2</v>
          </cell>
          <cell r="O254">
            <v>0</v>
          </cell>
        </row>
        <row r="255">
          <cell r="B255" t="str">
            <v>MA\Small\HPHC\PPO\12</v>
          </cell>
          <cell r="C255" t="str">
            <v>MA</v>
          </cell>
          <cell r="D255" t="str">
            <v>Small</v>
          </cell>
          <cell r="E255" t="str">
            <v>HPHC</v>
          </cell>
          <cell r="F255" t="str">
            <v>PPO</v>
          </cell>
          <cell r="G255">
            <v>12</v>
          </cell>
          <cell r="H255">
            <v>1.7483943954791359E-2</v>
          </cell>
          <cell r="I255">
            <v>-7.7207329410350347E-3</v>
          </cell>
          <cell r="J255">
            <v>1.0999999999999999E-2</v>
          </cell>
          <cell r="K255">
            <v>0</v>
          </cell>
          <cell r="L255">
            <v>1.7663727719294142E-2</v>
          </cell>
          <cell r="M255">
            <v>-7.7207329410350347E-3</v>
          </cell>
          <cell r="N255">
            <v>1.0999999999999999E-2</v>
          </cell>
          <cell r="O255">
            <v>0</v>
          </cell>
        </row>
        <row r="256">
          <cell r="B256" t="str">
            <v>MA\Small\HPIC\PPO\1</v>
          </cell>
          <cell r="C256" t="str">
            <v>MA</v>
          </cell>
          <cell r="D256" t="str">
            <v>Small</v>
          </cell>
          <cell r="E256" t="str">
            <v>HPIC</v>
          </cell>
          <cell r="F256" t="str">
            <v>PPO</v>
          </cell>
          <cell r="G256">
            <v>1</v>
          </cell>
          <cell r="H256">
            <v>6.2751636603288974E-2</v>
          </cell>
          <cell r="I256">
            <v>0</v>
          </cell>
          <cell r="J256">
            <v>1.0999999999999999E-2</v>
          </cell>
          <cell r="K256">
            <v>0</v>
          </cell>
          <cell r="L256">
            <v>6.2751636603288974E-2</v>
          </cell>
          <cell r="M256">
            <v>0</v>
          </cell>
          <cell r="N256">
            <v>1.0999999999999999E-2</v>
          </cell>
          <cell r="O256">
            <v>0</v>
          </cell>
        </row>
        <row r="257">
          <cell r="B257" t="str">
            <v>MA\Small\HPIC\PPO\2</v>
          </cell>
          <cell r="C257" t="str">
            <v>MA</v>
          </cell>
          <cell r="D257" t="str">
            <v>Small</v>
          </cell>
          <cell r="E257" t="str">
            <v>HPIC</v>
          </cell>
          <cell r="F257" t="str">
            <v>PPO</v>
          </cell>
          <cell r="G257">
            <v>2</v>
          </cell>
          <cell r="H257">
            <v>6.2751636603288974E-2</v>
          </cell>
          <cell r="I257">
            <v>0</v>
          </cell>
          <cell r="J257">
            <v>1.0999999999999999E-2</v>
          </cell>
          <cell r="K257">
            <v>0</v>
          </cell>
          <cell r="L257">
            <v>6.2751636603288974E-2</v>
          </cell>
          <cell r="M257">
            <v>0</v>
          </cell>
          <cell r="N257">
            <v>1.0999999999999999E-2</v>
          </cell>
          <cell r="O257">
            <v>0</v>
          </cell>
        </row>
        <row r="258">
          <cell r="B258" t="str">
            <v>MA\Small\HPIC\PPO\3</v>
          </cell>
          <cell r="C258" t="str">
            <v>MA</v>
          </cell>
          <cell r="D258" t="str">
            <v>Small</v>
          </cell>
          <cell r="E258" t="str">
            <v>HPIC</v>
          </cell>
          <cell r="F258" t="str">
            <v>PPO</v>
          </cell>
          <cell r="G258">
            <v>3</v>
          </cell>
          <cell r="H258">
            <v>6.2751636603288974E-2</v>
          </cell>
          <cell r="I258">
            <v>0</v>
          </cell>
          <cell r="J258">
            <v>1.0999999999999999E-2</v>
          </cell>
          <cell r="K258">
            <v>0</v>
          </cell>
          <cell r="L258">
            <v>6.2751636603288974E-2</v>
          </cell>
          <cell r="M258">
            <v>0</v>
          </cell>
          <cell r="N258">
            <v>1.0999999999999999E-2</v>
          </cell>
          <cell r="O258">
            <v>0</v>
          </cell>
        </row>
        <row r="259">
          <cell r="B259" t="str">
            <v>MA\Small\HPIC\PPO\4</v>
          </cell>
          <cell r="C259" t="str">
            <v>MA</v>
          </cell>
          <cell r="D259" t="str">
            <v>Small</v>
          </cell>
          <cell r="E259" t="str">
            <v>HPIC</v>
          </cell>
          <cell r="F259" t="str">
            <v>PPO</v>
          </cell>
          <cell r="G259">
            <v>4</v>
          </cell>
          <cell r="H259">
            <v>3.4280420796343192E-2</v>
          </cell>
          <cell r="I259">
            <v>0</v>
          </cell>
          <cell r="J259">
            <v>1.0999999999999999E-2</v>
          </cell>
          <cell r="K259">
            <v>0</v>
          </cell>
          <cell r="L259">
            <v>3.4280420796343192E-2</v>
          </cell>
          <cell r="M259">
            <v>0</v>
          </cell>
          <cell r="N259">
            <v>1.0999999999999999E-2</v>
          </cell>
          <cell r="O259">
            <v>0</v>
          </cell>
        </row>
        <row r="260">
          <cell r="B260" t="str">
            <v>MA\Small\HPIC\PPO\5</v>
          </cell>
          <cell r="C260" t="str">
            <v>MA</v>
          </cell>
          <cell r="D260" t="str">
            <v>Small</v>
          </cell>
          <cell r="E260" t="str">
            <v>HPIC</v>
          </cell>
          <cell r="F260" t="str">
            <v>PPO</v>
          </cell>
          <cell r="G260">
            <v>5</v>
          </cell>
          <cell r="H260">
            <v>3.4280420796343192E-2</v>
          </cell>
          <cell r="I260">
            <v>0</v>
          </cell>
          <cell r="J260">
            <v>1.0999999999999999E-2</v>
          </cell>
          <cell r="K260">
            <v>0</v>
          </cell>
          <cell r="L260">
            <v>3.4280420796343192E-2</v>
          </cell>
          <cell r="M260">
            <v>0</v>
          </cell>
          <cell r="N260">
            <v>1.0999999999999999E-2</v>
          </cell>
          <cell r="O260">
            <v>0</v>
          </cell>
        </row>
        <row r="261">
          <cell r="B261" t="str">
            <v>MA\Small\HPIC\PPO\6</v>
          </cell>
          <cell r="C261" t="str">
            <v>MA</v>
          </cell>
          <cell r="D261" t="str">
            <v>Small</v>
          </cell>
          <cell r="E261" t="str">
            <v>HPIC</v>
          </cell>
          <cell r="F261" t="str">
            <v>PPO</v>
          </cell>
          <cell r="G261">
            <v>6</v>
          </cell>
          <cell r="H261">
            <v>3.4280420796343192E-2</v>
          </cell>
          <cell r="I261">
            <v>0</v>
          </cell>
          <cell r="J261">
            <v>1.0999999999999999E-2</v>
          </cell>
          <cell r="K261">
            <v>0</v>
          </cell>
          <cell r="L261">
            <v>3.4280420796343192E-2</v>
          </cell>
          <cell r="M261">
            <v>0</v>
          </cell>
          <cell r="N261">
            <v>1.0999999999999999E-2</v>
          </cell>
          <cell r="O261">
            <v>0</v>
          </cell>
        </row>
        <row r="262">
          <cell r="B262" t="str">
            <v>MA\Small\HPIC\PPO\7</v>
          </cell>
          <cell r="C262" t="str">
            <v>MA</v>
          </cell>
          <cell r="D262" t="str">
            <v>Small</v>
          </cell>
          <cell r="E262" t="str">
            <v>HPIC</v>
          </cell>
          <cell r="F262" t="str">
            <v>PPO</v>
          </cell>
          <cell r="G262">
            <v>7</v>
          </cell>
          <cell r="H262">
            <v>8.5588228294962043E-2</v>
          </cell>
          <cell r="I262">
            <v>0</v>
          </cell>
          <cell r="J262">
            <v>1.0999999999999999E-2</v>
          </cell>
          <cell r="K262">
            <v>0</v>
          </cell>
          <cell r="L262">
            <v>8.5588228294962043E-2</v>
          </cell>
          <cell r="M262">
            <v>0</v>
          </cell>
          <cell r="N262">
            <v>1.0999999999999999E-2</v>
          </cell>
          <cell r="O262">
            <v>0</v>
          </cell>
        </row>
        <row r="263">
          <cell r="B263" t="str">
            <v>MA\Small\HPIC\PPO\8</v>
          </cell>
          <cell r="C263" t="str">
            <v>MA</v>
          </cell>
          <cell r="D263" t="str">
            <v>Small</v>
          </cell>
          <cell r="E263" t="str">
            <v>HPIC</v>
          </cell>
          <cell r="F263" t="str">
            <v>PPO</v>
          </cell>
          <cell r="G263">
            <v>8</v>
          </cell>
          <cell r="H263">
            <v>8.5588228294962043E-2</v>
          </cell>
          <cell r="I263">
            <v>0</v>
          </cell>
          <cell r="J263">
            <v>1.0999999999999999E-2</v>
          </cell>
          <cell r="K263">
            <v>0</v>
          </cell>
          <cell r="L263">
            <v>8.5588228294962043E-2</v>
          </cell>
          <cell r="M263">
            <v>0</v>
          </cell>
          <cell r="N263">
            <v>1.0999999999999999E-2</v>
          </cell>
          <cell r="O263">
            <v>0</v>
          </cell>
        </row>
        <row r="264">
          <cell r="B264" t="str">
            <v>MA\Small\HPIC\PPO\9</v>
          </cell>
          <cell r="C264" t="str">
            <v>MA</v>
          </cell>
          <cell r="D264" t="str">
            <v>Small</v>
          </cell>
          <cell r="E264" t="str">
            <v>HPIC</v>
          </cell>
          <cell r="F264" t="str">
            <v>PPO</v>
          </cell>
          <cell r="G264">
            <v>9</v>
          </cell>
          <cell r="H264">
            <v>8.5588228294962043E-2</v>
          </cell>
          <cell r="I264">
            <v>0</v>
          </cell>
          <cell r="J264">
            <v>1.0999999999999999E-2</v>
          </cell>
          <cell r="K264">
            <v>0</v>
          </cell>
          <cell r="L264">
            <v>8.5588228294962043E-2</v>
          </cell>
          <cell r="M264">
            <v>0</v>
          </cell>
          <cell r="N264">
            <v>1.0999999999999999E-2</v>
          </cell>
          <cell r="O264">
            <v>0</v>
          </cell>
        </row>
        <row r="265">
          <cell r="B265" t="str">
            <v>MA\Small\HPIC\PPO\10</v>
          </cell>
          <cell r="C265" t="str">
            <v>MA</v>
          </cell>
          <cell r="D265" t="str">
            <v>Small</v>
          </cell>
          <cell r="E265" t="str">
            <v>HPIC</v>
          </cell>
          <cell r="F265" t="str">
            <v>PPO</v>
          </cell>
          <cell r="G265">
            <v>10</v>
          </cell>
          <cell r="H265">
            <v>6.1886503801352299E-2</v>
          </cell>
          <cell r="I265">
            <v>0</v>
          </cell>
          <cell r="J265">
            <v>1.0999999999999999E-2</v>
          </cell>
          <cell r="K265">
            <v>0</v>
          </cell>
          <cell r="L265">
            <v>3.8942566733037642E-2</v>
          </cell>
          <cell r="M265">
            <v>0</v>
          </cell>
          <cell r="N265">
            <v>1.0999999999999999E-2</v>
          </cell>
          <cell r="O265">
            <v>0</v>
          </cell>
        </row>
        <row r="266">
          <cell r="B266" t="str">
            <v>MA\Small\HPIC\PPO\11</v>
          </cell>
          <cell r="C266" t="str">
            <v>MA</v>
          </cell>
          <cell r="D266" t="str">
            <v>Small</v>
          </cell>
          <cell r="E266" t="str">
            <v>HPIC</v>
          </cell>
          <cell r="F266" t="str">
            <v>PPO</v>
          </cell>
          <cell r="G266">
            <v>11</v>
          </cell>
          <cell r="H266">
            <v>6.1886503801352299E-2</v>
          </cell>
          <cell r="I266">
            <v>0</v>
          </cell>
          <cell r="J266">
            <v>1.0999999999999999E-2</v>
          </cell>
          <cell r="K266">
            <v>0</v>
          </cell>
          <cell r="L266">
            <v>3.8942566733037642E-2</v>
          </cell>
          <cell r="M266">
            <v>0</v>
          </cell>
          <cell r="N266">
            <v>1.0999999999999999E-2</v>
          </cell>
          <cell r="O266">
            <v>0</v>
          </cell>
        </row>
        <row r="267">
          <cell r="B267" t="str">
            <v>MA\Small\HPIC\PPO\12</v>
          </cell>
          <cell r="C267" t="str">
            <v>MA</v>
          </cell>
          <cell r="D267" t="str">
            <v>Small</v>
          </cell>
          <cell r="E267" t="str">
            <v>HPIC</v>
          </cell>
          <cell r="F267" t="str">
            <v>PPO</v>
          </cell>
          <cell r="G267">
            <v>12</v>
          </cell>
          <cell r="H267">
            <v>6.1886503801352299E-2</v>
          </cell>
          <cell r="I267">
            <v>0</v>
          </cell>
          <cell r="J267">
            <v>1.0999999999999999E-2</v>
          </cell>
          <cell r="K267">
            <v>0</v>
          </cell>
          <cell r="L267">
            <v>3.8942566733037642E-2</v>
          </cell>
          <cell r="M267">
            <v>0</v>
          </cell>
          <cell r="N267">
            <v>1.0999999999999999E-2</v>
          </cell>
          <cell r="O267">
            <v>0</v>
          </cell>
        </row>
        <row r="268">
          <cell r="B268" t="str">
            <v>ME\BuyDirect\HPHC\HMO_POS\1</v>
          </cell>
          <cell r="C268" t="str">
            <v>ME</v>
          </cell>
          <cell r="D268" t="str">
            <v>BuyDirect</v>
          </cell>
          <cell r="E268" t="str">
            <v>HPHC</v>
          </cell>
          <cell r="F268" t="str">
            <v>HMO_POS</v>
          </cell>
          <cell r="G268">
            <v>1</v>
          </cell>
          <cell r="H268">
            <v>2.1000000000000001E-2</v>
          </cell>
          <cell r="I268">
            <v>-4.0000000000000001E-3</v>
          </cell>
          <cell r="J268">
            <v>0.02</v>
          </cell>
          <cell r="K268">
            <v>0</v>
          </cell>
          <cell r="L268">
            <v>2.1000000000000001E-2</v>
          </cell>
          <cell r="M268">
            <v>-4.0000000000000001E-3</v>
          </cell>
          <cell r="N268">
            <v>0.02</v>
          </cell>
          <cell r="O268">
            <v>0</v>
          </cell>
        </row>
        <row r="269">
          <cell r="B269" t="str">
            <v>ME\BuyDirect\HPHC\HMO_POS\2</v>
          </cell>
          <cell r="C269" t="str">
            <v>ME</v>
          </cell>
          <cell r="D269" t="str">
            <v>BuyDirect</v>
          </cell>
          <cell r="E269" t="str">
            <v>HPHC</v>
          </cell>
          <cell r="F269" t="str">
            <v>HMO_POS</v>
          </cell>
          <cell r="G269">
            <v>2</v>
          </cell>
          <cell r="H269">
            <v>0</v>
          </cell>
          <cell r="I269">
            <v>0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  <cell r="N269">
            <v>0</v>
          </cell>
          <cell r="O269">
            <v>0</v>
          </cell>
        </row>
        <row r="270">
          <cell r="B270" t="str">
            <v>ME\BuyDirect\HPHC\HMO_POS\3</v>
          </cell>
          <cell r="C270" t="str">
            <v>ME</v>
          </cell>
          <cell r="D270" t="str">
            <v>BuyDirect</v>
          </cell>
          <cell r="E270" t="str">
            <v>HPHC</v>
          </cell>
          <cell r="F270" t="str">
            <v>HMO_POS</v>
          </cell>
          <cell r="G270">
            <v>3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</row>
        <row r="271">
          <cell r="B271" t="str">
            <v>ME\BuyDirect\HPHC\HMO_POS\4</v>
          </cell>
          <cell r="C271" t="str">
            <v>ME</v>
          </cell>
          <cell r="D271" t="str">
            <v>BuyDirect</v>
          </cell>
          <cell r="E271" t="str">
            <v>HPHC</v>
          </cell>
          <cell r="F271" t="str">
            <v>HMO_POS</v>
          </cell>
          <cell r="G271">
            <v>4</v>
          </cell>
          <cell r="H271">
            <v>0</v>
          </cell>
          <cell r="I271">
            <v>0</v>
          </cell>
          <cell r="J271">
            <v>0</v>
          </cell>
          <cell r="K271">
            <v>0</v>
          </cell>
          <cell r="L271">
            <v>0</v>
          </cell>
          <cell r="M271">
            <v>0</v>
          </cell>
          <cell r="N271">
            <v>0</v>
          </cell>
          <cell r="O271">
            <v>0</v>
          </cell>
        </row>
        <row r="272">
          <cell r="B272" t="str">
            <v>ME\BuyDirect\HPHC\HMO_POS\5</v>
          </cell>
          <cell r="C272" t="str">
            <v>ME</v>
          </cell>
          <cell r="D272" t="str">
            <v>BuyDirect</v>
          </cell>
          <cell r="E272" t="str">
            <v>HPHC</v>
          </cell>
          <cell r="F272" t="str">
            <v>HMO_POS</v>
          </cell>
          <cell r="G272">
            <v>5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N272">
            <v>0</v>
          </cell>
          <cell r="O272">
            <v>0</v>
          </cell>
        </row>
        <row r="273">
          <cell r="B273" t="str">
            <v>ME\BuyDirect\HPHC\HMO_POS\6</v>
          </cell>
          <cell r="C273" t="str">
            <v>ME</v>
          </cell>
          <cell r="D273" t="str">
            <v>BuyDirect</v>
          </cell>
          <cell r="E273" t="str">
            <v>HPHC</v>
          </cell>
          <cell r="F273" t="str">
            <v>HMO_POS</v>
          </cell>
          <cell r="G273">
            <v>6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</row>
        <row r="274">
          <cell r="B274" t="str">
            <v>ME\BuyDirect\HPHC\HMO_POS\7</v>
          </cell>
          <cell r="C274" t="str">
            <v>ME</v>
          </cell>
          <cell r="D274" t="str">
            <v>BuyDirect</v>
          </cell>
          <cell r="E274" t="str">
            <v>HPHC</v>
          </cell>
          <cell r="F274" t="str">
            <v>HMO_POS</v>
          </cell>
          <cell r="G274">
            <v>7</v>
          </cell>
          <cell r="H274">
            <v>0</v>
          </cell>
          <cell r="I274">
            <v>0</v>
          </cell>
          <cell r="J274">
            <v>0</v>
          </cell>
          <cell r="K274">
            <v>0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</row>
        <row r="275">
          <cell r="B275" t="str">
            <v>ME\BuyDirect\HPHC\HMO_POS\8</v>
          </cell>
          <cell r="C275" t="str">
            <v>ME</v>
          </cell>
          <cell r="D275" t="str">
            <v>BuyDirect</v>
          </cell>
          <cell r="E275" t="str">
            <v>HPHC</v>
          </cell>
          <cell r="F275" t="str">
            <v>HMO_POS</v>
          </cell>
          <cell r="G275">
            <v>8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0</v>
          </cell>
        </row>
        <row r="276">
          <cell r="B276" t="str">
            <v>ME\BuyDirect\HPHC\HMO_POS\9</v>
          </cell>
          <cell r="C276" t="str">
            <v>ME</v>
          </cell>
          <cell r="D276" t="str">
            <v>BuyDirect</v>
          </cell>
          <cell r="E276" t="str">
            <v>HPHC</v>
          </cell>
          <cell r="F276" t="str">
            <v>HMO_POS</v>
          </cell>
          <cell r="G276">
            <v>9</v>
          </cell>
          <cell r="H276">
            <v>0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</row>
        <row r="277">
          <cell r="B277" t="str">
            <v>ME\BuyDirect\HPHC\HMO_POS\10</v>
          </cell>
          <cell r="C277" t="str">
            <v>ME</v>
          </cell>
          <cell r="D277" t="str">
            <v>BuyDirect</v>
          </cell>
          <cell r="E277" t="str">
            <v>HPHC</v>
          </cell>
          <cell r="F277" t="str">
            <v>HMO_POS</v>
          </cell>
          <cell r="G277">
            <v>10</v>
          </cell>
          <cell r="H277">
            <v>0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</row>
        <row r="278">
          <cell r="B278" t="str">
            <v>ME\BuyDirect\HPHC\HMO_POS\11</v>
          </cell>
          <cell r="C278" t="str">
            <v>ME</v>
          </cell>
          <cell r="D278" t="str">
            <v>BuyDirect</v>
          </cell>
          <cell r="E278" t="str">
            <v>HPHC</v>
          </cell>
          <cell r="F278" t="str">
            <v>HMO_POS</v>
          </cell>
          <cell r="G278">
            <v>11</v>
          </cell>
          <cell r="H278">
            <v>0</v>
          </cell>
          <cell r="I278">
            <v>0</v>
          </cell>
          <cell r="J278">
            <v>0</v>
          </cell>
          <cell r="K278">
            <v>0</v>
          </cell>
          <cell r="L278">
            <v>0</v>
          </cell>
          <cell r="M278">
            <v>0</v>
          </cell>
          <cell r="N278">
            <v>0</v>
          </cell>
          <cell r="O278">
            <v>0</v>
          </cell>
        </row>
        <row r="279">
          <cell r="B279" t="str">
            <v>ME\BuyDirect\HPHC\HMO_POS\12</v>
          </cell>
          <cell r="C279" t="str">
            <v>ME</v>
          </cell>
          <cell r="D279" t="str">
            <v>BuyDirect</v>
          </cell>
          <cell r="E279" t="str">
            <v>HPHC</v>
          </cell>
          <cell r="F279" t="str">
            <v>HMO_POS</v>
          </cell>
          <cell r="G279">
            <v>12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</v>
          </cell>
        </row>
        <row r="280">
          <cell r="B280" t="str">
            <v>ME\BuyDirect\HPIC\PPO\1</v>
          </cell>
          <cell r="C280" t="str">
            <v>ME</v>
          </cell>
          <cell r="D280" t="str">
            <v>BuyDirect</v>
          </cell>
          <cell r="E280" t="str">
            <v>HPIC</v>
          </cell>
          <cell r="F280" t="str">
            <v>PPO</v>
          </cell>
          <cell r="G280">
            <v>1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</row>
        <row r="281">
          <cell r="B281" t="str">
            <v>ME\BuyDirect\HPIC\PPO\2</v>
          </cell>
          <cell r="C281" t="str">
            <v>ME</v>
          </cell>
          <cell r="D281" t="str">
            <v>BuyDirect</v>
          </cell>
          <cell r="E281" t="str">
            <v>HPIC</v>
          </cell>
          <cell r="F281" t="str">
            <v>PPO</v>
          </cell>
          <cell r="G281">
            <v>2</v>
          </cell>
          <cell r="H281">
            <v>0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</row>
        <row r="282">
          <cell r="B282" t="str">
            <v>ME\BuyDirect\HPIC\PPO\3</v>
          </cell>
          <cell r="C282" t="str">
            <v>ME</v>
          </cell>
          <cell r="D282" t="str">
            <v>BuyDirect</v>
          </cell>
          <cell r="E282" t="str">
            <v>HPIC</v>
          </cell>
          <cell r="F282" t="str">
            <v>PPO</v>
          </cell>
          <cell r="G282">
            <v>3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</row>
        <row r="283">
          <cell r="B283" t="str">
            <v>ME\BuyDirect\HPIC\PPO\4</v>
          </cell>
          <cell r="C283" t="str">
            <v>ME</v>
          </cell>
          <cell r="D283" t="str">
            <v>BuyDirect</v>
          </cell>
          <cell r="E283" t="str">
            <v>HPIC</v>
          </cell>
          <cell r="F283" t="str">
            <v>PPO</v>
          </cell>
          <cell r="G283">
            <v>4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0</v>
          </cell>
          <cell r="M283">
            <v>0</v>
          </cell>
          <cell r="N283">
            <v>0</v>
          </cell>
          <cell r="O283">
            <v>0</v>
          </cell>
        </row>
        <row r="284">
          <cell r="B284" t="str">
            <v>ME\BuyDirect\HPIC\PPO\5</v>
          </cell>
          <cell r="C284" t="str">
            <v>ME</v>
          </cell>
          <cell r="D284" t="str">
            <v>BuyDirect</v>
          </cell>
          <cell r="E284" t="str">
            <v>HPIC</v>
          </cell>
          <cell r="F284" t="str">
            <v>PPO</v>
          </cell>
          <cell r="G284">
            <v>5</v>
          </cell>
          <cell r="H284">
            <v>0</v>
          </cell>
          <cell r="I284">
            <v>0</v>
          </cell>
          <cell r="J284">
            <v>0</v>
          </cell>
          <cell r="K284">
            <v>0</v>
          </cell>
          <cell r="L284">
            <v>0</v>
          </cell>
          <cell r="M284">
            <v>0</v>
          </cell>
          <cell r="N284">
            <v>0</v>
          </cell>
          <cell r="O284">
            <v>0</v>
          </cell>
        </row>
        <row r="285">
          <cell r="B285" t="str">
            <v>ME\BuyDirect\HPIC\PPO\6</v>
          </cell>
          <cell r="C285" t="str">
            <v>ME</v>
          </cell>
          <cell r="D285" t="str">
            <v>BuyDirect</v>
          </cell>
          <cell r="E285" t="str">
            <v>HPIC</v>
          </cell>
          <cell r="F285" t="str">
            <v>PPO</v>
          </cell>
          <cell r="G285">
            <v>6</v>
          </cell>
          <cell r="H285">
            <v>0</v>
          </cell>
          <cell r="I285">
            <v>0</v>
          </cell>
          <cell r="J285">
            <v>0</v>
          </cell>
          <cell r="K285">
            <v>0</v>
          </cell>
          <cell r="L285">
            <v>0</v>
          </cell>
          <cell r="M285">
            <v>0</v>
          </cell>
          <cell r="N285">
            <v>0</v>
          </cell>
          <cell r="O285">
            <v>0</v>
          </cell>
        </row>
        <row r="286">
          <cell r="B286" t="str">
            <v>ME\BuyDirect\HPIC\PPO\7</v>
          </cell>
          <cell r="C286" t="str">
            <v>ME</v>
          </cell>
          <cell r="D286" t="str">
            <v>BuyDirect</v>
          </cell>
          <cell r="E286" t="str">
            <v>HPIC</v>
          </cell>
          <cell r="F286" t="str">
            <v>PPO</v>
          </cell>
          <cell r="G286">
            <v>7</v>
          </cell>
          <cell r="H286">
            <v>0</v>
          </cell>
          <cell r="I286">
            <v>0</v>
          </cell>
          <cell r="J286">
            <v>0</v>
          </cell>
          <cell r="K286">
            <v>0</v>
          </cell>
          <cell r="L286">
            <v>0</v>
          </cell>
          <cell r="M286">
            <v>0</v>
          </cell>
          <cell r="N286">
            <v>0</v>
          </cell>
          <cell r="O286">
            <v>0</v>
          </cell>
        </row>
        <row r="287">
          <cell r="B287" t="str">
            <v>ME\BuyDirect\HPIC\PPO\8</v>
          </cell>
          <cell r="C287" t="str">
            <v>ME</v>
          </cell>
          <cell r="D287" t="str">
            <v>BuyDirect</v>
          </cell>
          <cell r="E287" t="str">
            <v>HPIC</v>
          </cell>
          <cell r="F287" t="str">
            <v>PPO</v>
          </cell>
          <cell r="G287">
            <v>8</v>
          </cell>
          <cell r="H287">
            <v>0</v>
          </cell>
          <cell r="I287">
            <v>0</v>
          </cell>
          <cell r="J287">
            <v>0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0</v>
          </cell>
        </row>
        <row r="288">
          <cell r="B288" t="str">
            <v>ME\BuyDirect\HPIC\PPO\9</v>
          </cell>
          <cell r="C288" t="str">
            <v>ME</v>
          </cell>
          <cell r="D288" t="str">
            <v>BuyDirect</v>
          </cell>
          <cell r="E288" t="str">
            <v>HPIC</v>
          </cell>
          <cell r="F288" t="str">
            <v>PPO</v>
          </cell>
          <cell r="G288">
            <v>9</v>
          </cell>
          <cell r="H288">
            <v>0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  <cell r="N288">
            <v>0</v>
          </cell>
          <cell r="O288">
            <v>0</v>
          </cell>
        </row>
        <row r="289">
          <cell r="B289" t="str">
            <v>ME\BuyDirect\HPIC\PPO\10</v>
          </cell>
          <cell r="C289" t="str">
            <v>ME</v>
          </cell>
          <cell r="D289" t="str">
            <v>BuyDirect</v>
          </cell>
          <cell r="E289" t="str">
            <v>HPIC</v>
          </cell>
          <cell r="F289" t="str">
            <v>PPO</v>
          </cell>
          <cell r="G289">
            <v>10</v>
          </cell>
          <cell r="H289">
            <v>0</v>
          </cell>
          <cell r="I289">
            <v>0</v>
          </cell>
          <cell r="J289">
            <v>0</v>
          </cell>
          <cell r="K289">
            <v>0</v>
          </cell>
          <cell r="L289">
            <v>0</v>
          </cell>
          <cell r="M289">
            <v>0</v>
          </cell>
          <cell r="N289">
            <v>0</v>
          </cell>
          <cell r="O289">
            <v>0</v>
          </cell>
        </row>
        <row r="290">
          <cell r="B290" t="str">
            <v>ME\BuyDirect\HPIC\PPO\11</v>
          </cell>
          <cell r="C290" t="str">
            <v>ME</v>
          </cell>
          <cell r="D290" t="str">
            <v>BuyDirect</v>
          </cell>
          <cell r="E290" t="str">
            <v>HPIC</v>
          </cell>
          <cell r="F290" t="str">
            <v>PPO</v>
          </cell>
          <cell r="G290">
            <v>11</v>
          </cell>
          <cell r="H290">
            <v>0</v>
          </cell>
          <cell r="I290">
            <v>0</v>
          </cell>
          <cell r="J290">
            <v>0</v>
          </cell>
          <cell r="K290">
            <v>0</v>
          </cell>
          <cell r="L290">
            <v>0</v>
          </cell>
          <cell r="M290">
            <v>0</v>
          </cell>
          <cell r="N290">
            <v>0</v>
          </cell>
          <cell r="O290">
            <v>0</v>
          </cell>
        </row>
        <row r="291">
          <cell r="B291" t="str">
            <v>ME\BuyDirect\HPIC\PPO\12</v>
          </cell>
          <cell r="C291" t="str">
            <v>ME</v>
          </cell>
          <cell r="D291" t="str">
            <v>BuyDirect</v>
          </cell>
          <cell r="E291" t="str">
            <v>HPIC</v>
          </cell>
          <cell r="F291" t="str">
            <v>PPO</v>
          </cell>
          <cell r="G291">
            <v>12</v>
          </cell>
          <cell r="H291">
            <v>0</v>
          </cell>
          <cell r="I291">
            <v>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  <cell r="N291">
            <v>0</v>
          </cell>
          <cell r="O291">
            <v>0</v>
          </cell>
        </row>
        <row r="292">
          <cell r="B292" t="str">
            <v>ME\CRC\HPHC\HMO_POS\1</v>
          </cell>
          <cell r="C292" t="str">
            <v>ME</v>
          </cell>
          <cell r="D292" t="str">
            <v>CRC</v>
          </cell>
          <cell r="E292" t="str">
            <v>HPHC</v>
          </cell>
          <cell r="F292" t="str">
            <v>HMO_POS</v>
          </cell>
          <cell r="G292">
            <v>1</v>
          </cell>
          <cell r="H292">
            <v>8.4518567833404834E-2</v>
          </cell>
          <cell r="I292">
            <v>-3.5000000000000003E-2</v>
          </cell>
          <cell r="J292">
            <v>0</v>
          </cell>
          <cell r="K292">
            <v>5.4501293112141941E-2</v>
          </cell>
          <cell r="L292">
            <v>8.4518567833404834E-2</v>
          </cell>
          <cell r="M292">
            <v>-3.5000000000000003E-2</v>
          </cell>
          <cell r="N292">
            <v>0</v>
          </cell>
          <cell r="O292">
            <v>5.4501293112141941E-2</v>
          </cell>
        </row>
        <row r="293">
          <cell r="B293" t="str">
            <v>ME\CRC\HPHC\HMO_POS\2</v>
          </cell>
          <cell r="C293" t="str">
            <v>ME</v>
          </cell>
          <cell r="D293" t="str">
            <v>CRC</v>
          </cell>
          <cell r="E293" t="str">
            <v>HPHC</v>
          </cell>
          <cell r="F293" t="str">
            <v>HMO_POS</v>
          </cell>
          <cell r="G293">
            <v>2</v>
          </cell>
          <cell r="H293">
            <v>8.4518567833404834E-2</v>
          </cell>
          <cell r="I293">
            <v>-3.5000000000000003E-2</v>
          </cell>
          <cell r="J293">
            <v>0</v>
          </cell>
          <cell r="K293">
            <v>5.4501293112141941E-2</v>
          </cell>
          <cell r="L293">
            <v>8.4518567833404834E-2</v>
          </cell>
          <cell r="M293">
            <v>-3.5000000000000003E-2</v>
          </cell>
          <cell r="N293">
            <v>0</v>
          </cell>
          <cell r="O293">
            <v>5.4501293112141941E-2</v>
          </cell>
        </row>
        <row r="294">
          <cell r="B294" t="str">
            <v>ME\CRC\HPHC\HMO_POS\3</v>
          </cell>
          <cell r="C294" t="str">
            <v>ME</v>
          </cell>
          <cell r="D294" t="str">
            <v>CRC</v>
          </cell>
          <cell r="E294" t="str">
            <v>HPHC</v>
          </cell>
          <cell r="F294" t="str">
            <v>HMO_POS</v>
          </cell>
          <cell r="G294">
            <v>3</v>
          </cell>
          <cell r="H294">
            <v>8.4518567833404834E-2</v>
          </cell>
          <cell r="I294">
            <v>-3.5000000000000003E-2</v>
          </cell>
          <cell r="J294">
            <v>0</v>
          </cell>
          <cell r="K294">
            <v>5.4501293112141941E-2</v>
          </cell>
          <cell r="L294">
            <v>8.4518567833404834E-2</v>
          </cell>
          <cell r="M294">
            <v>-3.5000000000000003E-2</v>
          </cell>
          <cell r="N294">
            <v>0</v>
          </cell>
          <cell r="O294">
            <v>5.4501293112141941E-2</v>
          </cell>
        </row>
        <row r="295">
          <cell r="B295" t="str">
            <v>ME\CRC\HPHC\HMO_POS\4</v>
          </cell>
          <cell r="C295" t="str">
            <v>ME</v>
          </cell>
          <cell r="D295" t="str">
            <v>CRC</v>
          </cell>
          <cell r="E295" t="str">
            <v>HPHC</v>
          </cell>
          <cell r="F295" t="str">
            <v>HMO_POS</v>
          </cell>
          <cell r="G295">
            <v>4</v>
          </cell>
          <cell r="H295">
            <v>9.2142665231930154E-2</v>
          </cell>
          <cell r="I295">
            <v>-3.5000000000000003E-2</v>
          </cell>
          <cell r="J295">
            <v>0</v>
          </cell>
          <cell r="K295">
            <v>5.4501293112141941E-2</v>
          </cell>
          <cell r="L295">
            <v>9.2142665231930154E-2</v>
          </cell>
          <cell r="M295">
            <v>-3.5000000000000003E-2</v>
          </cell>
          <cell r="N295">
            <v>0</v>
          </cell>
          <cell r="O295">
            <v>5.4501293112141941E-2</v>
          </cell>
        </row>
        <row r="296">
          <cell r="B296" t="str">
            <v>ME\CRC\HPHC\HMO_POS\5</v>
          </cell>
          <cell r="C296" t="str">
            <v>ME</v>
          </cell>
          <cell r="D296" t="str">
            <v>CRC</v>
          </cell>
          <cell r="E296" t="str">
            <v>HPHC</v>
          </cell>
          <cell r="F296" t="str">
            <v>HMO_POS</v>
          </cell>
          <cell r="G296">
            <v>5</v>
          </cell>
          <cell r="H296">
            <v>9.2142665231930154E-2</v>
          </cell>
          <cell r="I296">
            <v>-3.5000000000000003E-2</v>
          </cell>
          <cell r="J296">
            <v>0</v>
          </cell>
          <cell r="K296">
            <v>5.4501293112141941E-2</v>
          </cell>
          <cell r="L296">
            <v>9.2142665231930154E-2</v>
          </cell>
          <cell r="M296">
            <v>-3.5000000000000003E-2</v>
          </cell>
          <cell r="N296">
            <v>0</v>
          </cell>
          <cell r="O296">
            <v>5.4501293112141941E-2</v>
          </cell>
        </row>
        <row r="297">
          <cell r="B297" t="str">
            <v>ME\CRC\HPHC\HMO_POS\6</v>
          </cell>
          <cell r="C297" t="str">
            <v>ME</v>
          </cell>
          <cell r="D297" t="str">
            <v>CRC</v>
          </cell>
          <cell r="E297" t="str">
            <v>HPHC</v>
          </cell>
          <cell r="F297" t="str">
            <v>HMO_POS</v>
          </cell>
          <cell r="G297">
            <v>6</v>
          </cell>
          <cell r="H297">
            <v>9.2142665231930154E-2</v>
          </cell>
          <cell r="I297">
            <v>-3.5000000000000003E-2</v>
          </cell>
          <cell r="J297">
            <v>0</v>
          </cell>
          <cell r="K297">
            <v>5.4501293112141941E-2</v>
          </cell>
          <cell r="L297">
            <v>9.2142665231930154E-2</v>
          </cell>
          <cell r="M297">
            <v>-3.5000000000000003E-2</v>
          </cell>
          <cell r="N297">
            <v>0</v>
          </cell>
          <cell r="O297">
            <v>5.4501293112141941E-2</v>
          </cell>
        </row>
        <row r="298">
          <cell r="B298" t="str">
            <v>ME\CRC\HPHC\HMO_POS\7</v>
          </cell>
          <cell r="C298" t="str">
            <v>ME</v>
          </cell>
          <cell r="D298" t="str">
            <v>CRC</v>
          </cell>
          <cell r="E298" t="str">
            <v>HPHC</v>
          </cell>
          <cell r="F298" t="str">
            <v>HMO_POS</v>
          </cell>
          <cell r="G298">
            <v>7</v>
          </cell>
          <cell r="H298">
            <v>0.11494894931872568</v>
          </cell>
          <cell r="I298">
            <v>-3.5000000000000003E-2</v>
          </cell>
          <cell r="J298">
            <v>0</v>
          </cell>
          <cell r="K298">
            <v>5.4501293112141941E-2</v>
          </cell>
          <cell r="L298">
            <v>0.11494894931872568</v>
          </cell>
          <cell r="M298">
            <v>-3.5000000000000003E-2</v>
          </cell>
          <cell r="N298">
            <v>0</v>
          </cell>
          <cell r="O298">
            <v>5.4501293112141941E-2</v>
          </cell>
        </row>
        <row r="299">
          <cell r="B299" t="str">
            <v>ME\CRC\HPHC\HMO_POS\8</v>
          </cell>
          <cell r="C299" t="str">
            <v>ME</v>
          </cell>
          <cell r="D299" t="str">
            <v>CRC</v>
          </cell>
          <cell r="E299" t="str">
            <v>HPHC</v>
          </cell>
          <cell r="F299" t="str">
            <v>HMO_POS</v>
          </cell>
          <cell r="G299">
            <v>8</v>
          </cell>
          <cell r="H299">
            <v>0.11494894931872568</v>
          </cell>
          <cell r="I299">
            <v>-3.5000000000000003E-2</v>
          </cell>
          <cell r="J299">
            <v>0</v>
          </cell>
          <cell r="K299">
            <v>5.4501293112141941E-2</v>
          </cell>
          <cell r="L299">
            <v>0.11494894931872568</v>
          </cell>
          <cell r="M299">
            <v>-3.5000000000000003E-2</v>
          </cell>
          <cell r="N299">
            <v>0</v>
          </cell>
          <cell r="O299">
            <v>5.4501293112141941E-2</v>
          </cell>
        </row>
        <row r="300">
          <cell r="B300" t="str">
            <v>ME\CRC\HPHC\HMO_POS\9</v>
          </cell>
          <cell r="C300" t="str">
            <v>ME</v>
          </cell>
          <cell r="D300" t="str">
            <v>CRC</v>
          </cell>
          <cell r="E300" t="str">
            <v>HPHC</v>
          </cell>
          <cell r="F300" t="str">
            <v>HMO_POS</v>
          </cell>
          <cell r="G300">
            <v>9</v>
          </cell>
          <cell r="H300">
            <v>0.11494894931872568</v>
          </cell>
          <cell r="I300">
            <v>-3.5000000000000003E-2</v>
          </cell>
          <cell r="J300">
            <v>0</v>
          </cell>
          <cell r="K300">
            <v>5.4501293112141941E-2</v>
          </cell>
          <cell r="L300">
            <v>0.11494894931872568</v>
          </cell>
          <cell r="M300">
            <v>-3.5000000000000003E-2</v>
          </cell>
          <cell r="N300">
            <v>0</v>
          </cell>
          <cell r="O300">
            <v>5.4501293112141941E-2</v>
          </cell>
        </row>
        <row r="301">
          <cell r="B301" t="str">
            <v>ME\CRC\HPHC\HMO_POS\10</v>
          </cell>
          <cell r="C301" t="str">
            <v>ME</v>
          </cell>
          <cell r="D301" t="str">
            <v>CRC</v>
          </cell>
          <cell r="E301" t="str">
            <v>HPHC</v>
          </cell>
          <cell r="F301" t="str">
            <v>HMO_POS</v>
          </cell>
          <cell r="G301">
            <v>10</v>
          </cell>
          <cell r="H301">
            <v>7.5023412592422734E-2</v>
          </cell>
          <cell r="I301">
            <v>-2.5000000000000001E-2</v>
          </cell>
          <cell r="J301">
            <v>0</v>
          </cell>
          <cell r="K301">
            <v>5.4501293112141941E-2</v>
          </cell>
          <cell r="L301">
            <v>7.5023412592422734E-2</v>
          </cell>
          <cell r="M301">
            <v>-3.5000000000000003E-2</v>
          </cell>
          <cell r="N301">
            <v>0</v>
          </cell>
          <cell r="O301">
            <v>5.4501293112141941E-2</v>
          </cell>
        </row>
        <row r="302">
          <cell r="B302" t="str">
            <v>ME\CRC\HPHC\HMO_POS\11</v>
          </cell>
          <cell r="C302" t="str">
            <v>ME</v>
          </cell>
          <cell r="D302" t="str">
            <v>CRC</v>
          </cell>
          <cell r="E302" t="str">
            <v>HPHC</v>
          </cell>
          <cell r="F302" t="str">
            <v>HMO_POS</v>
          </cell>
          <cell r="G302">
            <v>11</v>
          </cell>
          <cell r="H302">
            <v>7.5023412592422734E-2</v>
          </cell>
          <cell r="I302">
            <v>-2.5000000000000001E-2</v>
          </cell>
          <cell r="J302">
            <v>0</v>
          </cell>
          <cell r="K302">
            <v>5.4501293112141941E-2</v>
          </cell>
          <cell r="L302">
            <v>7.5023412592422734E-2</v>
          </cell>
          <cell r="M302">
            <v>-3.5000000000000003E-2</v>
          </cell>
          <cell r="N302">
            <v>0</v>
          </cell>
          <cell r="O302">
            <v>5.4501293112141941E-2</v>
          </cell>
        </row>
        <row r="303">
          <cell r="B303" t="str">
            <v>ME\CRC\HPHC\HMO_POS\12</v>
          </cell>
          <cell r="C303" t="str">
            <v>ME</v>
          </cell>
          <cell r="D303" t="str">
            <v>CRC</v>
          </cell>
          <cell r="E303" t="str">
            <v>HPHC</v>
          </cell>
          <cell r="F303" t="str">
            <v>HMO_POS</v>
          </cell>
          <cell r="G303">
            <v>12</v>
          </cell>
          <cell r="H303">
            <v>7.5023412592422734E-2</v>
          </cell>
          <cell r="I303">
            <v>-2.5000000000000001E-2</v>
          </cell>
          <cell r="J303">
            <v>0</v>
          </cell>
          <cell r="K303">
            <v>5.4501293112141941E-2</v>
          </cell>
          <cell r="L303">
            <v>7.5023412592422734E-2</v>
          </cell>
          <cell r="M303">
            <v>-3.5000000000000003E-2</v>
          </cell>
          <cell r="N303">
            <v>0</v>
          </cell>
          <cell r="O303">
            <v>5.4501293112141941E-2</v>
          </cell>
        </row>
        <row r="304">
          <cell r="B304" t="str">
            <v>ME\CRC\HPIC\PPO\1</v>
          </cell>
          <cell r="C304" t="str">
            <v>ME</v>
          </cell>
          <cell r="D304" t="str">
            <v>CRC</v>
          </cell>
          <cell r="E304" t="str">
            <v>HPIC</v>
          </cell>
          <cell r="F304" t="str">
            <v>PPO</v>
          </cell>
          <cell r="G304">
            <v>1</v>
          </cell>
          <cell r="H304">
            <v>8.4518567833404834E-2</v>
          </cell>
          <cell r="I304">
            <v>-0.02</v>
          </cell>
          <cell r="J304">
            <v>0</v>
          </cell>
          <cell r="K304">
            <v>5.4501293112141941E-2</v>
          </cell>
          <cell r="L304">
            <v>8.4518567833404834E-2</v>
          </cell>
          <cell r="M304">
            <v>-0.02</v>
          </cell>
          <cell r="N304">
            <v>0</v>
          </cell>
          <cell r="O304">
            <v>5.4501293112141941E-2</v>
          </cell>
        </row>
        <row r="305">
          <cell r="B305" t="str">
            <v>ME\CRC\HPIC\PPO\2</v>
          </cell>
          <cell r="C305" t="str">
            <v>ME</v>
          </cell>
          <cell r="D305" t="str">
            <v>CRC</v>
          </cell>
          <cell r="E305" t="str">
            <v>HPIC</v>
          </cell>
          <cell r="F305" t="str">
            <v>PPO</v>
          </cell>
          <cell r="G305">
            <v>2</v>
          </cell>
          <cell r="H305">
            <v>8.4518567833404834E-2</v>
          </cell>
          <cell r="I305">
            <v>-0.02</v>
          </cell>
          <cell r="J305">
            <v>0</v>
          </cell>
          <cell r="K305">
            <v>5.4501293112141941E-2</v>
          </cell>
          <cell r="L305">
            <v>8.4518567833404834E-2</v>
          </cell>
          <cell r="M305">
            <v>-0.02</v>
          </cell>
          <cell r="N305">
            <v>0</v>
          </cell>
          <cell r="O305">
            <v>5.4501293112141941E-2</v>
          </cell>
        </row>
        <row r="306">
          <cell r="B306" t="str">
            <v>ME\CRC\HPIC\PPO\3</v>
          </cell>
          <cell r="C306" t="str">
            <v>ME</v>
          </cell>
          <cell r="D306" t="str">
            <v>CRC</v>
          </cell>
          <cell r="E306" t="str">
            <v>HPIC</v>
          </cell>
          <cell r="F306" t="str">
            <v>PPO</v>
          </cell>
          <cell r="G306">
            <v>3</v>
          </cell>
          <cell r="H306">
            <v>8.4518567833404834E-2</v>
          </cell>
          <cell r="I306">
            <v>-0.02</v>
          </cell>
          <cell r="J306">
            <v>0</v>
          </cell>
          <cell r="K306">
            <v>5.4501293112141941E-2</v>
          </cell>
          <cell r="L306">
            <v>8.4518567833404834E-2</v>
          </cell>
          <cell r="M306">
            <v>-0.02</v>
          </cell>
          <cell r="N306">
            <v>0</v>
          </cell>
          <cell r="O306">
            <v>5.4501293112141941E-2</v>
          </cell>
        </row>
        <row r="307">
          <cell r="B307" t="str">
            <v>ME\CRC\HPIC\PPO\4</v>
          </cell>
          <cell r="C307" t="str">
            <v>ME</v>
          </cell>
          <cell r="D307" t="str">
            <v>CRC</v>
          </cell>
          <cell r="E307" t="str">
            <v>HPIC</v>
          </cell>
          <cell r="F307" t="str">
            <v>PPO</v>
          </cell>
          <cell r="G307">
            <v>4</v>
          </cell>
          <cell r="H307">
            <v>9.2142665231930154E-2</v>
          </cell>
          <cell r="I307">
            <v>-0.02</v>
          </cell>
          <cell r="J307">
            <v>0</v>
          </cell>
          <cell r="K307">
            <v>5.4501293112141941E-2</v>
          </cell>
          <cell r="L307">
            <v>9.2142665231930154E-2</v>
          </cell>
          <cell r="M307">
            <v>-0.02</v>
          </cell>
          <cell r="N307">
            <v>0</v>
          </cell>
          <cell r="O307">
            <v>5.4501293112141941E-2</v>
          </cell>
        </row>
        <row r="308">
          <cell r="B308" t="str">
            <v>ME\CRC\HPIC\PPO\5</v>
          </cell>
          <cell r="C308" t="str">
            <v>ME</v>
          </cell>
          <cell r="D308" t="str">
            <v>CRC</v>
          </cell>
          <cell r="E308" t="str">
            <v>HPIC</v>
          </cell>
          <cell r="F308" t="str">
            <v>PPO</v>
          </cell>
          <cell r="G308">
            <v>5</v>
          </cell>
          <cell r="H308">
            <v>9.2142665231930154E-2</v>
          </cell>
          <cell r="I308">
            <v>-0.02</v>
          </cell>
          <cell r="J308">
            <v>0</v>
          </cell>
          <cell r="K308">
            <v>5.4501293112141941E-2</v>
          </cell>
          <cell r="L308">
            <v>9.2142665231930154E-2</v>
          </cell>
          <cell r="M308">
            <v>-0.02</v>
          </cell>
          <cell r="N308">
            <v>0</v>
          </cell>
          <cell r="O308">
            <v>5.4501293112141941E-2</v>
          </cell>
        </row>
        <row r="309">
          <cell r="B309" t="str">
            <v>ME\CRC\HPIC\PPO\6</v>
          </cell>
          <cell r="C309" t="str">
            <v>ME</v>
          </cell>
          <cell r="D309" t="str">
            <v>CRC</v>
          </cell>
          <cell r="E309" t="str">
            <v>HPIC</v>
          </cell>
          <cell r="F309" t="str">
            <v>PPO</v>
          </cell>
          <cell r="G309">
            <v>6</v>
          </cell>
          <cell r="H309">
            <v>9.2142665231930154E-2</v>
          </cell>
          <cell r="I309">
            <v>-0.02</v>
          </cell>
          <cell r="J309">
            <v>0</v>
          </cell>
          <cell r="K309">
            <v>5.4501293112141941E-2</v>
          </cell>
          <cell r="L309">
            <v>9.2142665231930154E-2</v>
          </cell>
          <cell r="M309">
            <v>-0.02</v>
          </cell>
          <cell r="N309">
            <v>0</v>
          </cell>
          <cell r="O309">
            <v>5.4501293112141941E-2</v>
          </cell>
        </row>
        <row r="310">
          <cell r="B310" t="str">
            <v>ME\CRC\HPIC\PPO\7</v>
          </cell>
          <cell r="C310" t="str">
            <v>ME</v>
          </cell>
          <cell r="D310" t="str">
            <v>CRC</v>
          </cell>
          <cell r="E310" t="str">
            <v>HPIC</v>
          </cell>
          <cell r="F310" t="str">
            <v>PPO</v>
          </cell>
          <cell r="G310">
            <v>7</v>
          </cell>
          <cell r="H310">
            <v>0.11494894931872568</v>
          </cell>
          <cell r="I310">
            <v>-3.5000000000000003E-2</v>
          </cell>
          <cell r="J310">
            <v>0</v>
          </cell>
          <cell r="K310">
            <v>5.4501293112141941E-2</v>
          </cell>
          <cell r="L310">
            <v>0.11494894931872568</v>
          </cell>
          <cell r="M310">
            <v>-3.5000000000000003E-2</v>
          </cell>
          <cell r="N310">
            <v>0</v>
          </cell>
          <cell r="O310">
            <v>5.4501293112141941E-2</v>
          </cell>
        </row>
        <row r="311">
          <cell r="B311" t="str">
            <v>ME\CRC\HPIC\PPO\8</v>
          </cell>
          <cell r="C311" t="str">
            <v>ME</v>
          </cell>
          <cell r="D311" t="str">
            <v>CRC</v>
          </cell>
          <cell r="E311" t="str">
            <v>HPIC</v>
          </cell>
          <cell r="F311" t="str">
            <v>PPO</v>
          </cell>
          <cell r="G311">
            <v>8</v>
          </cell>
          <cell r="H311">
            <v>0.11494894931872568</v>
          </cell>
          <cell r="I311">
            <v>-3.5000000000000003E-2</v>
          </cell>
          <cell r="J311">
            <v>0</v>
          </cell>
          <cell r="K311">
            <v>5.4501293112141941E-2</v>
          </cell>
          <cell r="L311">
            <v>0.11494894931872568</v>
          </cell>
          <cell r="M311">
            <v>-3.5000000000000003E-2</v>
          </cell>
          <cell r="N311">
            <v>0</v>
          </cell>
          <cell r="O311">
            <v>5.4501293112141941E-2</v>
          </cell>
        </row>
        <row r="312">
          <cell r="B312" t="str">
            <v>ME\CRC\HPIC\PPO\9</v>
          </cell>
          <cell r="C312" t="str">
            <v>ME</v>
          </cell>
          <cell r="D312" t="str">
            <v>CRC</v>
          </cell>
          <cell r="E312" t="str">
            <v>HPIC</v>
          </cell>
          <cell r="F312" t="str">
            <v>PPO</v>
          </cell>
          <cell r="G312">
            <v>9</v>
          </cell>
          <cell r="H312">
            <v>0.11494894931872568</v>
          </cell>
          <cell r="I312">
            <v>-3.5000000000000003E-2</v>
          </cell>
          <cell r="J312">
            <v>0</v>
          </cell>
          <cell r="K312">
            <v>5.4501293112141941E-2</v>
          </cell>
          <cell r="L312">
            <v>0.11494894931872568</v>
          </cell>
          <cell r="M312">
            <v>-3.5000000000000003E-2</v>
          </cell>
          <cell r="N312">
            <v>0</v>
          </cell>
          <cell r="O312">
            <v>5.4501293112141941E-2</v>
          </cell>
        </row>
        <row r="313">
          <cell r="B313" t="str">
            <v>ME\CRC\HPIC\PPO\10</v>
          </cell>
          <cell r="C313" t="str">
            <v>ME</v>
          </cell>
          <cell r="D313" t="str">
            <v>CRC</v>
          </cell>
          <cell r="E313" t="str">
            <v>HPIC</v>
          </cell>
          <cell r="F313" t="str">
            <v>PPO</v>
          </cell>
          <cell r="G313">
            <v>10</v>
          </cell>
          <cell r="H313">
            <v>7.5023412592422734E-2</v>
          </cell>
          <cell r="I313">
            <v>-2.5000000000000001E-2</v>
          </cell>
          <cell r="J313">
            <v>0</v>
          </cell>
          <cell r="K313">
            <v>5.4501293112141941E-2</v>
          </cell>
          <cell r="L313">
            <v>7.5023412592422734E-2</v>
          </cell>
          <cell r="M313">
            <v>-3.5000000000000003E-2</v>
          </cell>
          <cell r="N313">
            <v>0</v>
          </cell>
          <cell r="O313">
            <v>5.4501293112141941E-2</v>
          </cell>
        </row>
        <row r="314">
          <cell r="B314" t="str">
            <v>ME\CRC\HPIC\PPO\11</v>
          </cell>
          <cell r="C314" t="str">
            <v>ME</v>
          </cell>
          <cell r="D314" t="str">
            <v>CRC</v>
          </cell>
          <cell r="E314" t="str">
            <v>HPIC</v>
          </cell>
          <cell r="F314" t="str">
            <v>PPO</v>
          </cell>
          <cell r="G314">
            <v>11</v>
          </cell>
          <cell r="H314">
            <v>7.5023412592422734E-2</v>
          </cell>
          <cell r="I314">
            <v>-2.5000000000000001E-2</v>
          </cell>
          <cell r="J314">
            <v>0</v>
          </cell>
          <cell r="K314">
            <v>5.4501293112141941E-2</v>
          </cell>
          <cell r="L314">
            <v>7.5023412592422734E-2</v>
          </cell>
          <cell r="M314">
            <v>-3.5000000000000003E-2</v>
          </cell>
          <cell r="N314">
            <v>0</v>
          </cell>
          <cell r="O314">
            <v>5.4501293112141941E-2</v>
          </cell>
        </row>
        <row r="315">
          <cell r="B315" t="str">
            <v>ME\CRC\HPIC\PPO\12</v>
          </cell>
          <cell r="C315" t="str">
            <v>ME</v>
          </cell>
          <cell r="D315" t="str">
            <v>CRC</v>
          </cell>
          <cell r="E315" t="str">
            <v>HPIC</v>
          </cell>
          <cell r="F315" t="str">
            <v>PPO</v>
          </cell>
          <cell r="G315">
            <v>12</v>
          </cell>
          <cell r="H315">
            <v>7.5023412592422734E-2</v>
          </cell>
          <cell r="I315">
            <v>-2.5000000000000001E-2</v>
          </cell>
          <cell r="J315">
            <v>0</v>
          </cell>
          <cell r="K315">
            <v>5.4501293112141941E-2</v>
          </cell>
          <cell r="L315">
            <v>7.5023412592422734E-2</v>
          </cell>
          <cell r="M315">
            <v>-3.5000000000000003E-2</v>
          </cell>
          <cell r="N315">
            <v>0</v>
          </cell>
          <cell r="O315">
            <v>5.4501293112141941E-2</v>
          </cell>
        </row>
        <row r="316">
          <cell r="B316" t="str">
            <v>ME\ExchInd\HPHC\HMO_POS\1</v>
          </cell>
          <cell r="C316" t="str">
            <v>ME</v>
          </cell>
          <cell r="D316" t="str">
            <v>ExchInd</v>
          </cell>
          <cell r="E316" t="str">
            <v>HPHC</v>
          </cell>
          <cell r="F316" t="str">
            <v>HMO_POS</v>
          </cell>
          <cell r="G316">
            <v>1</v>
          </cell>
          <cell r="H316">
            <v>2.1000000000000001E-2</v>
          </cell>
          <cell r="I316">
            <v>-4.0000000000000001E-3</v>
          </cell>
          <cell r="J316">
            <v>0.02</v>
          </cell>
          <cell r="K316">
            <v>0</v>
          </cell>
          <cell r="L316">
            <v>2.1000000000000001E-2</v>
          </cell>
          <cell r="M316">
            <v>-4.0000000000000001E-3</v>
          </cell>
          <cell r="N316">
            <v>0.02</v>
          </cell>
          <cell r="O316">
            <v>0</v>
          </cell>
        </row>
        <row r="317">
          <cell r="B317" t="str">
            <v>ME\ExchInd\HPHC\HMO_POS\2</v>
          </cell>
          <cell r="C317" t="str">
            <v>ME</v>
          </cell>
          <cell r="D317" t="str">
            <v>ExchInd</v>
          </cell>
          <cell r="E317" t="str">
            <v>HPHC</v>
          </cell>
          <cell r="F317" t="str">
            <v>HMO_POS</v>
          </cell>
          <cell r="G317">
            <v>2</v>
          </cell>
          <cell r="H317">
            <v>0</v>
          </cell>
          <cell r="I317">
            <v>0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  <cell r="N317">
            <v>0</v>
          </cell>
          <cell r="O317">
            <v>0</v>
          </cell>
        </row>
        <row r="318">
          <cell r="B318" t="str">
            <v>ME\ExchInd\HPHC\HMO_POS\3</v>
          </cell>
          <cell r="C318" t="str">
            <v>ME</v>
          </cell>
          <cell r="D318" t="str">
            <v>ExchInd</v>
          </cell>
          <cell r="E318" t="str">
            <v>HPHC</v>
          </cell>
          <cell r="F318" t="str">
            <v>HMO_POS</v>
          </cell>
          <cell r="G318">
            <v>3</v>
          </cell>
          <cell r="H318">
            <v>0</v>
          </cell>
          <cell r="I318">
            <v>0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  <cell r="N318">
            <v>0</v>
          </cell>
          <cell r="O318">
            <v>0</v>
          </cell>
        </row>
        <row r="319">
          <cell r="B319" t="str">
            <v>ME\ExchInd\HPHC\HMO_POS\4</v>
          </cell>
          <cell r="C319" t="str">
            <v>ME</v>
          </cell>
          <cell r="D319" t="str">
            <v>ExchInd</v>
          </cell>
          <cell r="E319" t="str">
            <v>HPHC</v>
          </cell>
          <cell r="F319" t="str">
            <v>HMO_POS</v>
          </cell>
          <cell r="G319">
            <v>4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N319">
            <v>0</v>
          </cell>
          <cell r="O319">
            <v>0</v>
          </cell>
        </row>
        <row r="320">
          <cell r="B320" t="str">
            <v>ME\ExchInd\HPHC\HMO_POS\5</v>
          </cell>
          <cell r="C320" t="str">
            <v>ME</v>
          </cell>
          <cell r="D320" t="str">
            <v>ExchInd</v>
          </cell>
          <cell r="E320" t="str">
            <v>HPHC</v>
          </cell>
          <cell r="F320" t="str">
            <v>HMO_POS</v>
          </cell>
          <cell r="G320">
            <v>5</v>
          </cell>
          <cell r="H320">
            <v>0</v>
          </cell>
          <cell r="I320">
            <v>0</v>
          </cell>
          <cell r="J320">
            <v>0</v>
          </cell>
          <cell r="K320">
            <v>0</v>
          </cell>
          <cell r="L320">
            <v>0</v>
          </cell>
          <cell r="M320">
            <v>0</v>
          </cell>
          <cell r="N320">
            <v>0</v>
          </cell>
          <cell r="O320">
            <v>0</v>
          </cell>
        </row>
        <row r="321">
          <cell r="B321" t="str">
            <v>ME\ExchInd\HPHC\HMO_POS\6</v>
          </cell>
          <cell r="C321" t="str">
            <v>ME</v>
          </cell>
          <cell r="D321" t="str">
            <v>ExchInd</v>
          </cell>
          <cell r="E321" t="str">
            <v>HPHC</v>
          </cell>
          <cell r="F321" t="str">
            <v>HMO_POS</v>
          </cell>
          <cell r="G321">
            <v>6</v>
          </cell>
          <cell r="H321">
            <v>0</v>
          </cell>
          <cell r="I321">
            <v>0</v>
          </cell>
          <cell r="J321">
            <v>0</v>
          </cell>
          <cell r="K321">
            <v>0</v>
          </cell>
          <cell r="L321">
            <v>0</v>
          </cell>
          <cell r="M321">
            <v>0</v>
          </cell>
          <cell r="N321">
            <v>0</v>
          </cell>
          <cell r="O321">
            <v>0</v>
          </cell>
        </row>
        <row r="322">
          <cell r="B322" t="str">
            <v>ME\ExchInd\HPHC\HMO_POS\7</v>
          </cell>
          <cell r="C322" t="str">
            <v>ME</v>
          </cell>
          <cell r="D322" t="str">
            <v>ExchInd</v>
          </cell>
          <cell r="E322" t="str">
            <v>HPHC</v>
          </cell>
          <cell r="F322" t="str">
            <v>HMO_POS</v>
          </cell>
          <cell r="G322">
            <v>7</v>
          </cell>
          <cell r="H322">
            <v>0</v>
          </cell>
          <cell r="I322">
            <v>0</v>
          </cell>
          <cell r="J322">
            <v>0</v>
          </cell>
          <cell r="K322">
            <v>0</v>
          </cell>
          <cell r="L322">
            <v>0</v>
          </cell>
          <cell r="M322">
            <v>0</v>
          </cell>
          <cell r="N322">
            <v>0</v>
          </cell>
          <cell r="O322">
            <v>0</v>
          </cell>
        </row>
        <row r="323">
          <cell r="B323" t="str">
            <v>ME\ExchInd\HPHC\HMO_POS\8</v>
          </cell>
          <cell r="C323" t="str">
            <v>ME</v>
          </cell>
          <cell r="D323" t="str">
            <v>ExchInd</v>
          </cell>
          <cell r="E323" t="str">
            <v>HPHC</v>
          </cell>
          <cell r="F323" t="str">
            <v>HMO_POS</v>
          </cell>
          <cell r="G323">
            <v>8</v>
          </cell>
          <cell r="H323">
            <v>0</v>
          </cell>
          <cell r="I323">
            <v>0</v>
          </cell>
          <cell r="J323">
            <v>0</v>
          </cell>
          <cell r="K323">
            <v>0</v>
          </cell>
          <cell r="L323">
            <v>0</v>
          </cell>
          <cell r="M323">
            <v>0</v>
          </cell>
          <cell r="N323">
            <v>0</v>
          </cell>
          <cell r="O323">
            <v>0</v>
          </cell>
        </row>
        <row r="324">
          <cell r="B324" t="str">
            <v>ME\ExchInd\HPHC\HMO_POS\9</v>
          </cell>
          <cell r="C324" t="str">
            <v>ME</v>
          </cell>
          <cell r="D324" t="str">
            <v>ExchInd</v>
          </cell>
          <cell r="E324" t="str">
            <v>HPHC</v>
          </cell>
          <cell r="F324" t="str">
            <v>HMO_POS</v>
          </cell>
          <cell r="G324">
            <v>9</v>
          </cell>
          <cell r="H324">
            <v>0</v>
          </cell>
          <cell r="I324">
            <v>0</v>
          </cell>
          <cell r="J324">
            <v>0</v>
          </cell>
          <cell r="K324">
            <v>0</v>
          </cell>
          <cell r="L324">
            <v>0</v>
          </cell>
          <cell r="M324">
            <v>0</v>
          </cell>
          <cell r="N324">
            <v>0</v>
          </cell>
          <cell r="O324">
            <v>0</v>
          </cell>
        </row>
        <row r="325">
          <cell r="B325" t="str">
            <v>ME\ExchInd\HPHC\HMO_POS\10</v>
          </cell>
          <cell r="C325" t="str">
            <v>ME</v>
          </cell>
          <cell r="D325" t="str">
            <v>ExchInd</v>
          </cell>
          <cell r="E325" t="str">
            <v>HPHC</v>
          </cell>
          <cell r="F325" t="str">
            <v>HMO_POS</v>
          </cell>
          <cell r="G325">
            <v>10</v>
          </cell>
          <cell r="H325">
            <v>0</v>
          </cell>
          <cell r="I325">
            <v>0</v>
          </cell>
          <cell r="J325">
            <v>0</v>
          </cell>
          <cell r="K325">
            <v>0</v>
          </cell>
          <cell r="L325">
            <v>0</v>
          </cell>
          <cell r="M325">
            <v>0</v>
          </cell>
          <cell r="N325">
            <v>0</v>
          </cell>
          <cell r="O325">
            <v>0</v>
          </cell>
        </row>
        <row r="326">
          <cell r="B326" t="str">
            <v>ME\ExchInd\HPHC\HMO_POS\11</v>
          </cell>
          <cell r="C326" t="str">
            <v>ME</v>
          </cell>
          <cell r="D326" t="str">
            <v>ExchInd</v>
          </cell>
          <cell r="E326" t="str">
            <v>HPHC</v>
          </cell>
          <cell r="F326" t="str">
            <v>HMO_POS</v>
          </cell>
          <cell r="G326">
            <v>11</v>
          </cell>
          <cell r="H326">
            <v>0</v>
          </cell>
          <cell r="I326">
            <v>0</v>
          </cell>
          <cell r="J326">
            <v>0</v>
          </cell>
          <cell r="K326">
            <v>0</v>
          </cell>
          <cell r="L326">
            <v>0</v>
          </cell>
          <cell r="M326">
            <v>0</v>
          </cell>
          <cell r="N326">
            <v>0</v>
          </cell>
          <cell r="O326">
            <v>0</v>
          </cell>
        </row>
        <row r="327">
          <cell r="B327" t="str">
            <v>ME\ExchInd\HPHC\HMO_POS\12</v>
          </cell>
          <cell r="C327" t="str">
            <v>ME</v>
          </cell>
          <cell r="D327" t="str">
            <v>ExchInd</v>
          </cell>
          <cell r="E327" t="str">
            <v>HPHC</v>
          </cell>
          <cell r="F327" t="str">
            <v>HMO_POS</v>
          </cell>
          <cell r="G327">
            <v>12</v>
          </cell>
          <cell r="H327">
            <v>0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0</v>
          </cell>
          <cell r="N327">
            <v>0</v>
          </cell>
          <cell r="O327">
            <v>0</v>
          </cell>
        </row>
        <row r="328">
          <cell r="B328" t="str">
            <v>ME\ExchInd\HPIC\PPO\1</v>
          </cell>
          <cell r="C328" t="str">
            <v>ME</v>
          </cell>
          <cell r="D328" t="str">
            <v>ExchInd</v>
          </cell>
          <cell r="E328" t="str">
            <v>HPIC</v>
          </cell>
          <cell r="F328" t="str">
            <v>PPO</v>
          </cell>
          <cell r="G328">
            <v>1</v>
          </cell>
          <cell r="H328">
            <v>0</v>
          </cell>
          <cell r="I328">
            <v>0</v>
          </cell>
          <cell r="J328">
            <v>0</v>
          </cell>
          <cell r="K328">
            <v>0</v>
          </cell>
          <cell r="L328">
            <v>0</v>
          </cell>
          <cell r="M328">
            <v>0</v>
          </cell>
          <cell r="N328">
            <v>0</v>
          </cell>
          <cell r="O328">
            <v>0</v>
          </cell>
        </row>
        <row r="329">
          <cell r="B329" t="str">
            <v>ME\ExchInd\HPIC\PPO\2</v>
          </cell>
          <cell r="C329" t="str">
            <v>ME</v>
          </cell>
          <cell r="D329" t="str">
            <v>ExchInd</v>
          </cell>
          <cell r="E329" t="str">
            <v>HPIC</v>
          </cell>
          <cell r="F329" t="str">
            <v>PPO</v>
          </cell>
          <cell r="G329">
            <v>2</v>
          </cell>
          <cell r="H329">
            <v>0</v>
          </cell>
          <cell r="I329">
            <v>0</v>
          </cell>
          <cell r="J329">
            <v>0</v>
          </cell>
          <cell r="K329">
            <v>0</v>
          </cell>
          <cell r="L329">
            <v>0</v>
          </cell>
          <cell r="M329">
            <v>0</v>
          </cell>
          <cell r="N329">
            <v>0</v>
          </cell>
          <cell r="O329">
            <v>0</v>
          </cell>
        </row>
        <row r="330">
          <cell r="B330" t="str">
            <v>ME\ExchInd\HPIC\PPO\3</v>
          </cell>
          <cell r="C330" t="str">
            <v>ME</v>
          </cell>
          <cell r="D330" t="str">
            <v>ExchInd</v>
          </cell>
          <cell r="E330" t="str">
            <v>HPIC</v>
          </cell>
          <cell r="F330" t="str">
            <v>PPO</v>
          </cell>
          <cell r="G330">
            <v>3</v>
          </cell>
          <cell r="H330">
            <v>0</v>
          </cell>
          <cell r="I330">
            <v>0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  <cell r="N330">
            <v>0</v>
          </cell>
          <cell r="O330">
            <v>0</v>
          </cell>
        </row>
        <row r="331">
          <cell r="B331" t="str">
            <v>ME\ExchInd\HPIC\PPO\4</v>
          </cell>
          <cell r="C331" t="str">
            <v>ME</v>
          </cell>
          <cell r="D331" t="str">
            <v>ExchInd</v>
          </cell>
          <cell r="E331" t="str">
            <v>HPIC</v>
          </cell>
          <cell r="F331" t="str">
            <v>PPO</v>
          </cell>
          <cell r="G331">
            <v>4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0</v>
          </cell>
          <cell r="M331">
            <v>0</v>
          </cell>
          <cell r="N331">
            <v>0</v>
          </cell>
          <cell r="O331">
            <v>0</v>
          </cell>
        </row>
        <row r="332">
          <cell r="B332" t="str">
            <v>ME\ExchInd\HPIC\PPO\5</v>
          </cell>
          <cell r="C332" t="str">
            <v>ME</v>
          </cell>
          <cell r="D332" t="str">
            <v>ExchInd</v>
          </cell>
          <cell r="E332" t="str">
            <v>HPIC</v>
          </cell>
          <cell r="F332" t="str">
            <v>PPO</v>
          </cell>
          <cell r="G332">
            <v>5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0</v>
          </cell>
          <cell r="M332">
            <v>0</v>
          </cell>
          <cell r="N332">
            <v>0</v>
          </cell>
          <cell r="O332">
            <v>0</v>
          </cell>
        </row>
        <row r="333">
          <cell r="B333" t="str">
            <v>ME\ExchInd\HPIC\PPO\6</v>
          </cell>
          <cell r="C333" t="str">
            <v>ME</v>
          </cell>
          <cell r="D333" t="str">
            <v>ExchInd</v>
          </cell>
          <cell r="E333" t="str">
            <v>HPIC</v>
          </cell>
          <cell r="F333" t="str">
            <v>PPO</v>
          </cell>
          <cell r="G333">
            <v>6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N333">
            <v>0</v>
          </cell>
          <cell r="O333">
            <v>0</v>
          </cell>
        </row>
        <row r="334">
          <cell r="B334" t="str">
            <v>ME\ExchInd\HPIC\PPO\7</v>
          </cell>
          <cell r="C334" t="str">
            <v>ME</v>
          </cell>
          <cell r="D334" t="str">
            <v>ExchInd</v>
          </cell>
          <cell r="E334" t="str">
            <v>HPIC</v>
          </cell>
          <cell r="F334" t="str">
            <v>PPO</v>
          </cell>
          <cell r="G334">
            <v>7</v>
          </cell>
          <cell r="H334">
            <v>0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  <cell r="N334">
            <v>0</v>
          </cell>
          <cell r="O334">
            <v>0</v>
          </cell>
        </row>
        <row r="335">
          <cell r="B335" t="str">
            <v>ME\ExchInd\HPIC\PPO\8</v>
          </cell>
          <cell r="C335" t="str">
            <v>ME</v>
          </cell>
          <cell r="D335" t="str">
            <v>ExchInd</v>
          </cell>
          <cell r="E335" t="str">
            <v>HPIC</v>
          </cell>
          <cell r="F335" t="str">
            <v>PPO</v>
          </cell>
          <cell r="G335">
            <v>8</v>
          </cell>
          <cell r="H335">
            <v>0</v>
          </cell>
          <cell r="I335">
            <v>0</v>
          </cell>
          <cell r="J335">
            <v>0</v>
          </cell>
          <cell r="K335">
            <v>0</v>
          </cell>
          <cell r="L335">
            <v>0</v>
          </cell>
          <cell r="M335">
            <v>0</v>
          </cell>
          <cell r="N335">
            <v>0</v>
          </cell>
          <cell r="O335">
            <v>0</v>
          </cell>
        </row>
        <row r="336">
          <cell r="B336" t="str">
            <v>ME\ExchInd\HPIC\PPO\9</v>
          </cell>
          <cell r="C336" t="str">
            <v>ME</v>
          </cell>
          <cell r="D336" t="str">
            <v>ExchInd</v>
          </cell>
          <cell r="E336" t="str">
            <v>HPIC</v>
          </cell>
          <cell r="F336" t="str">
            <v>PPO</v>
          </cell>
          <cell r="G336">
            <v>9</v>
          </cell>
          <cell r="H336">
            <v>0</v>
          </cell>
          <cell r="I336">
            <v>0</v>
          </cell>
          <cell r="J336">
            <v>0</v>
          </cell>
          <cell r="K336">
            <v>0</v>
          </cell>
          <cell r="L336">
            <v>0</v>
          </cell>
          <cell r="M336">
            <v>0</v>
          </cell>
          <cell r="N336">
            <v>0</v>
          </cell>
          <cell r="O336">
            <v>0</v>
          </cell>
        </row>
        <row r="337">
          <cell r="B337" t="str">
            <v>ME\ExchInd\HPIC\PPO\10</v>
          </cell>
          <cell r="C337" t="str">
            <v>ME</v>
          </cell>
          <cell r="D337" t="str">
            <v>ExchInd</v>
          </cell>
          <cell r="E337" t="str">
            <v>HPIC</v>
          </cell>
          <cell r="F337" t="str">
            <v>PPO</v>
          </cell>
          <cell r="G337">
            <v>10</v>
          </cell>
          <cell r="H337">
            <v>0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  <cell r="N337">
            <v>0</v>
          </cell>
          <cell r="O337">
            <v>0</v>
          </cell>
        </row>
        <row r="338">
          <cell r="B338" t="str">
            <v>ME\ExchInd\HPIC\PPO\11</v>
          </cell>
          <cell r="C338" t="str">
            <v>ME</v>
          </cell>
          <cell r="D338" t="str">
            <v>ExchInd</v>
          </cell>
          <cell r="E338" t="str">
            <v>HPIC</v>
          </cell>
          <cell r="F338" t="str">
            <v>PPO</v>
          </cell>
          <cell r="G338">
            <v>11</v>
          </cell>
          <cell r="H338">
            <v>0</v>
          </cell>
          <cell r="I338">
            <v>0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  <cell r="N338">
            <v>0</v>
          </cell>
          <cell r="O338">
            <v>0</v>
          </cell>
        </row>
        <row r="339">
          <cell r="B339" t="str">
            <v>ME\ExchInd\HPIC\PPO\12</v>
          </cell>
          <cell r="C339" t="str">
            <v>ME</v>
          </cell>
          <cell r="D339" t="str">
            <v>ExchInd</v>
          </cell>
          <cell r="E339" t="str">
            <v>HPIC</v>
          </cell>
          <cell r="F339" t="str">
            <v>PPO</v>
          </cell>
          <cell r="G339">
            <v>12</v>
          </cell>
          <cell r="H339">
            <v>0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  <cell r="N339">
            <v>0</v>
          </cell>
          <cell r="O339">
            <v>0</v>
          </cell>
        </row>
        <row r="340">
          <cell r="B340" t="str">
            <v>ME\Small\HPHC\HMO_POS\1</v>
          </cell>
          <cell r="C340" t="str">
            <v>ME</v>
          </cell>
          <cell r="D340" t="str">
            <v>Small</v>
          </cell>
          <cell r="E340" t="str">
            <v>HPHC</v>
          </cell>
          <cell r="F340" t="str">
            <v>HMO_POS</v>
          </cell>
          <cell r="G340">
            <v>1</v>
          </cell>
          <cell r="H340">
            <v>0.14876131771400014</v>
          </cell>
          <cell r="I340">
            <v>-2.5000000000000001E-2</v>
          </cell>
          <cell r="J340">
            <v>1.2999999999999999E-2</v>
          </cell>
          <cell r="K340">
            <v>0</v>
          </cell>
          <cell r="L340">
            <v>0.14876131771400014</v>
          </cell>
          <cell r="M340">
            <v>-2.5000000000000001E-2</v>
          </cell>
          <cell r="N340">
            <v>1.2999999999999999E-2</v>
          </cell>
          <cell r="O340">
            <v>0</v>
          </cell>
        </row>
        <row r="341">
          <cell r="B341" t="str">
            <v>ME\Small\HPHC\HMO_POS\2</v>
          </cell>
          <cell r="C341" t="str">
            <v>ME</v>
          </cell>
          <cell r="D341" t="str">
            <v>Small</v>
          </cell>
          <cell r="E341" t="str">
            <v>HPHC</v>
          </cell>
          <cell r="F341" t="str">
            <v>HMO_POS</v>
          </cell>
          <cell r="G341">
            <v>2</v>
          </cell>
          <cell r="H341">
            <v>0.14876131771400014</v>
          </cell>
          <cell r="I341">
            <v>-2.5000000000000001E-2</v>
          </cell>
          <cell r="J341">
            <v>1.2999999999999999E-2</v>
          </cell>
          <cell r="K341">
            <v>0</v>
          </cell>
          <cell r="L341">
            <v>0.14876131771400014</v>
          </cell>
          <cell r="M341">
            <v>-2.5000000000000001E-2</v>
          </cell>
          <cell r="N341">
            <v>1.2999999999999999E-2</v>
          </cell>
          <cell r="O341">
            <v>0</v>
          </cell>
        </row>
        <row r="342">
          <cell r="B342" t="str">
            <v>ME\Small\HPHC\HMO_POS\3</v>
          </cell>
          <cell r="C342" t="str">
            <v>ME</v>
          </cell>
          <cell r="D342" t="str">
            <v>Small</v>
          </cell>
          <cell r="E342" t="str">
            <v>HPHC</v>
          </cell>
          <cell r="F342" t="str">
            <v>HMO_POS</v>
          </cell>
          <cell r="G342">
            <v>3</v>
          </cell>
          <cell r="H342">
            <v>0.14876131771400014</v>
          </cell>
          <cell r="I342">
            <v>-2.5000000000000001E-2</v>
          </cell>
          <cell r="J342">
            <v>1.2999999999999999E-2</v>
          </cell>
          <cell r="K342">
            <v>0</v>
          </cell>
          <cell r="L342">
            <v>0.14876131771400014</v>
          </cell>
          <cell r="M342">
            <v>-2.5000000000000001E-2</v>
          </cell>
          <cell r="N342">
            <v>1.2999999999999999E-2</v>
          </cell>
          <cell r="O342">
            <v>0</v>
          </cell>
        </row>
        <row r="343">
          <cell r="B343" t="str">
            <v>ME\Small\HPHC\HMO_POS\4</v>
          </cell>
          <cell r="C343" t="str">
            <v>ME</v>
          </cell>
          <cell r="D343" t="str">
            <v>Small</v>
          </cell>
          <cell r="E343" t="str">
            <v>HPHC</v>
          </cell>
          <cell r="F343" t="str">
            <v>HMO_POS</v>
          </cell>
          <cell r="G343">
            <v>4</v>
          </cell>
          <cell r="H343">
            <v>0.1328635301578136</v>
          </cell>
          <cell r="I343">
            <v>-2.5000000000000001E-2</v>
          </cell>
          <cell r="J343">
            <v>1.2999999999999999E-2</v>
          </cell>
          <cell r="K343">
            <v>0</v>
          </cell>
          <cell r="L343">
            <v>0.1328635301578136</v>
          </cell>
          <cell r="M343">
            <v>-2.5000000000000001E-2</v>
          </cell>
          <cell r="N343">
            <v>1.2999999999999999E-2</v>
          </cell>
          <cell r="O343">
            <v>0</v>
          </cell>
        </row>
        <row r="344">
          <cell r="B344" t="str">
            <v>ME\Small\HPHC\HMO_POS\5</v>
          </cell>
          <cell r="C344" t="str">
            <v>ME</v>
          </cell>
          <cell r="D344" t="str">
            <v>Small</v>
          </cell>
          <cell r="E344" t="str">
            <v>HPHC</v>
          </cell>
          <cell r="F344" t="str">
            <v>HMO_POS</v>
          </cell>
          <cell r="G344">
            <v>5</v>
          </cell>
          <cell r="H344">
            <v>0.1328635301578136</v>
          </cell>
          <cell r="I344">
            <v>-2.5000000000000001E-2</v>
          </cell>
          <cell r="J344">
            <v>1.2999999999999999E-2</v>
          </cell>
          <cell r="K344">
            <v>0</v>
          </cell>
          <cell r="L344">
            <v>0.1328635301578136</v>
          </cell>
          <cell r="M344">
            <v>-2.5000000000000001E-2</v>
          </cell>
          <cell r="N344">
            <v>1.2999999999999999E-2</v>
          </cell>
          <cell r="O344">
            <v>0</v>
          </cell>
        </row>
        <row r="345">
          <cell r="B345" t="str">
            <v>ME\Small\HPHC\HMO_POS\6</v>
          </cell>
          <cell r="C345" t="str">
            <v>ME</v>
          </cell>
          <cell r="D345" t="str">
            <v>Small</v>
          </cell>
          <cell r="E345" t="str">
            <v>HPHC</v>
          </cell>
          <cell r="F345" t="str">
            <v>HMO_POS</v>
          </cell>
          <cell r="G345">
            <v>6</v>
          </cell>
          <cell r="H345">
            <v>0.1328635301578136</v>
          </cell>
          <cell r="I345">
            <v>-2.5000000000000001E-2</v>
          </cell>
          <cell r="J345">
            <v>1.2999999999999999E-2</v>
          </cell>
          <cell r="K345">
            <v>0</v>
          </cell>
          <cell r="L345">
            <v>0.1328635301578136</v>
          </cell>
          <cell r="M345">
            <v>-2.5000000000000001E-2</v>
          </cell>
          <cell r="N345">
            <v>1.2999999999999999E-2</v>
          </cell>
          <cell r="O345">
            <v>0</v>
          </cell>
        </row>
        <row r="346">
          <cell r="B346" t="str">
            <v>ME\Small\HPHC\HMO_POS\7</v>
          </cell>
          <cell r="C346" t="str">
            <v>ME</v>
          </cell>
          <cell r="D346" t="str">
            <v>Small</v>
          </cell>
          <cell r="E346" t="str">
            <v>HPHC</v>
          </cell>
          <cell r="F346" t="str">
            <v>HMO_POS</v>
          </cell>
          <cell r="G346">
            <v>7</v>
          </cell>
          <cell r="H346">
            <v>0.11761440233135856</v>
          </cell>
          <cell r="I346">
            <v>-2.5000000000000001E-2</v>
          </cell>
          <cell r="J346">
            <v>1.2999999999999999E-2</v>
          </cell>
          <cell r="K346">
            <v>0</v>
          </cell>
          <cell r="L346">
            <v>0.11761440233135856</v>
          </cell>
          <cell r="M346">
            <v>-2.5000000000000001E-2</v>
          </cell>
          <cell r="N346">
            <v>1.2999999999999999E-2</v>
          </cell>
          <cell r="O346">
            <v>0</v>
          </cell>
        </row>
        <row r="347">
          <cell r="B347" t="str">
            <v>ME\Small\HPHC\HMO_POS\8</v>
          </cell>
          <cell r="C347" t="str">
            <v>ME</v>
          </cell>
          <cell r="D347" t="str">
            <v>Small</v>
          </cell>
          <cell r="E347" t="str">
            <v>HPHC</v>
          </cell>
          <cell r="F347" t="str">
            <v>HMO_POS</v>
          </cell>
          <cell r="G347">
            <v>8</v>
          </cell>
          <cell r="H347">
            <v>0.11761440233135856</v>
          </cell>
          <cell r="I347">
            <v>-2.5000000000000001E-2</v>
          </cell>
          <cell r="J347">
            <v>1.2999999999999999E-2</v>
          </cell>
          <cell r="K347">
            <v>0</v>
          </cell>
          <cell r="L347">
            <v>0.11761440233135856</v>
          </cell>
          <cell r="M347">
            <v>-2.5000000000000001E-2</v>
          </cell>
          <cell r="N347">
            <v>1.2999999999999999E-2</v>
          </cell>
          <cell r="O347">
            <v>0</v>
          </cell>
        </row>
        <row r="348">
          <cell r="B348" t="str">
            <v>ME\Small\HPHC\HMO_POS\9</v>
          </cell>
          <cell r="C348" t="str">
            <v>ME</v>
          </cell>
          <cell r="D348" t="str">
            <v>Small</v>
          </cell>
          <cell r="E348" t="str">
            <v>HPHC</v>
          </cell>
          <cell r="F348" t="str">
            <v>HMO_POS</v>
          </cell>
          <cell r="G348">
            <v>9</v>
          </cell>
          <cell r="H348">
            <v>0.11761440233135856</v>
          </cell>
          <cell r="I348">
            <v>-2.5000000000000001E-2</v>
          </cell>
          <cell r="J348">
            <v>1.2999999999999999E-2</v>
          </cell>
          <cell r="K348">
            <v>0</v>
          </cell>
          <cell r="L348">
            <v>0.11761440233135856</v>
          </cell>
          <cell r="M348">
            <v>-2.5000000000000001E-2</v>
          </cell>
          <cell r="N348">
            <v>1.2999999999999999E-2</v>
          </cell>
          <cell r="O348">
            <v>0</v>
          </cell>
        </row>
        <row r="349">
          <cell r="B349" t="str">
            <v>ME\Small\HPHC\HMO_POS\10</v>
          </cell>
          <cell r="C349" t="str">
            <v>ME</v>
          </cell>
          <cell r="D349" t="str">
            <v>Small</v>
          </cell>
          <cell r="E349" t="str">
            <v>HPHC</v>
          </cell>
          <cell r="F349" t="str">
            <v>HMO_POS</v>
          </cell>
          <cell r="G349">
            <v>10</v>
          </cell>
          <cell r="H349">
            <v>7.9637678136597723E-2</v>
          </cell>
          <cell r="I349">
            <v>-2.5000000000000001E-2</v>
          </cell>
          <cell r="J349">
            <v>1.2999999999999999E-2</v>
          </cell>
          <cell r="K349">
            <v>0</v>
          </cell>
          <cell r="L349">
            <v>7.9637678136597723E-2</v>
          </cell>
          <cell r="M349">
            <v>-2.5000000000000001E-2</v>
          </cell>
          <cell r="N349">
            <v>1.2999999999999999E-2</v>
          </cell>
          <cell r="O349">
            <v>0</v>
          </cell>
        </row>
        <row r="350">
          <cell r="B350" t="str">
            <v>ME\Small\HPHC\HMO_POS\11</v>
          </cell>
          <cell r="C350" t="str">
            <v>ME</v>
          </cell>
          <cell r="D350" t="str">
            <v>Small</v>
          </cell>
          <cell r="E350" t="str">
            <v>HPHC</v>
          </cell>
          <cell r="F350" t="str">
            <v>HMO_POS</v>
          </cell>
          <cell r="G350">
            <v>11</v>
          </cell>
          <cell r="H350">
            <v>7.9637678136597723E-2</v>
          </cell>
          <cell r="I350">
            <v>-2.5000000000000001E-2</v>
          </cell>
          <cell r="J350">
            <v>1.2999999999999999E-2</v>
          </cell>
          <cell r="K350">
            <v>0</v>
          </cell>
          <cell r="L350">
            <v>7.9637678136597723E-2</v>
          </cell>
          <cell r="M350">
            <v>-2.5000000000000001E-2</v>
          </cell>
          <cell r="N350">
            <v>1.2999999999999999E-2</v>
          </cell>
          <cell r="O350">
            <v>0</v>
          </cell>
        </row>
        <row r="351">
          <cell r="B351" t="str">
            <v>ME\Small\HPHC\HMO_POS\12</v>
          </cell>
          <cell r="C351" t="str">
            <v>ME</v>
          </cell>
          <cell r="D351" t="str">
            <v>Small</v>
          </cell>
          <cell r="E351" t="str">
            <v>HPHC</v>
          </cell>
          <cell r="F351" t="str">
            <v>HMO_POS</v>
          </cell>
          <cell r="G351">
            <v>12</v>
          </cell>
          <cell r="H351">
            <v>7.9637678136597723E-2</v>
          </cell>
          <cell r="I351">
            <v>-2.5000000000000001E-2</v>
          </cell>
          <cell r="J351">
            <v>1.2999999999999999E-2</v>
          </cell>
          <cell r="K351">
            <v>0</v>
          </cell>
          <cell r="L351">
            <v>7.9637678136597723E-2</v>
          </cell>
          <cell r="M351">
            <v>-2.5000000000000001E-2</v>
          </cell>
          <cell r="N351">
            <v>1.2999999999999999E-2</v>
          </cell>
          <cell r="O351">
            <v>0</v>
          </cell>
        </row>
        <row r="352">
          <cell r="B352" t="str">
            <v>ME\Small\HPIC\PPO\1</v>
          </cell>
          <cell r="C352" t="str">
            <v>ME</v>
          </cell>
          <cell r="D352" t="str">
            <v>Small</v>
          </cell>
          <cell r="E352" t="str">
            <v>HPIC</v>
          </cell>
          <cell r="F352" t="str">
            <v>PPO</v>
          </cell>
          <cell r="G352">
            <v>1</v>
          </cell>
          <cell r="H352">
            <v>0.13642755040588672</v>
          </cell>
          <cell r="I352">
            <v>-2.5000000000000001E-2</v>
          </cell>
          <cell r="J352">
            <v>1.2999999999999999E-2</v>
          </cell>
          <cell r="K352">
            <v>0</v>
          </cell>
          <cell r="L352">
            <v>0.13642755040588672</v>
          </cell>
          <cell r="M352">
            <v>-2.5000000000000001E-2</v>
          </cell>
          <cell r="N352">
            <v>1.2999999999999999E-2</v>
          </cell>
          <cell r="O352">
            <v>0</v>
          </cell>
        </row>
        <row r="353">
          <cell r="B353" t="str">
            <v>ME\Small\HPIC\PPO\2</v>
          </cell>
          <cell r="C353" t="str">
            <v>ME</v>
          </cell>
          <cell r="D353" t="str">
            <v>Small</v>
          </cell>
          <cell r="E353" t="str">
            <v>HPIC</v>
          </cell>
          <cell r="F353" t="str">
            <v>PPO</v>
          </cell>
          <cell r="G353">
            <v>2</v>
          </cell>
          <cell r="H353">
            <v>0.13642755040588672</v>
          </cell>
          <cell r="I353">
            <v>-2.5000000000000001E-2</v>
          </cell>
          <cell r="J353">
            <v>1.2999999999999999E-2</v>
          </cell>
          <cell r="K353">
            <v>0</v>
          </cell>
          <cell r="L353">
            <v>0.13642755040588672</v>
          </cell>
          <cell r="M353">
            <v>-2.5000000000000001E-2</v>
          </cell>
          <cell r="N353">
            <v>1.2999999999999999E-2</v>
          </cell>
          <cell r="O353">
            <v>0</v>
          </cell>
        </row>
        <row r="354">
          <cell r="B354" t="str">
            <v>ME\Small\HPIC\PPO\3</v>
          </cell>
          <cell r="C354" t="str">
            <v>ME</v>
          </cell>
          <cell r="D354" t="str">
            <v>Small</v>
          </cell>
          <cell r="E354" t="str">
            <v>HPIC</v>
          </cell>
          <cell r="F354" t="str">
            <v>PPO</v>
          </cell>
          <cell r="G354">
            <v>3</v>
          </cell>
          <cell r="H354">
            <v>0.13642755040588672</v>
          </cell>
          <cell r="I354">
            <v>-2.5000000000000001E-2</v>
          </cell>
          <cell r="J354">
            <v>1.2999999999999999E-2</v>
          </cell>
          <cell r="K354">
            <v>0</v>
          </cell>
          <cell r="L354">
            <v>0.13642755040588672</v>
          </cell>
          <cell r="M354">
            <v>-2.5000000000000001E-2</v>
          </cell>
          <cell r="N354">
            <v>1.2999999999999999E-2</v>
          </cell>
          <cell r="O354">
            <v>0</v>
          </cell>
        </row>
        <row r="355">
          <cell r="B355" t="str">
            <v>ME\Small\HPIC\PPO\4</v>
          </cell>
          <cell r="C355" t="str">
            <v>ME</v>
          </cell>
          <cell r="D355" t="str">
            <v>Small</v>
          </cell>
          <cell r="E355" t="str">
            <v>HPIC</v>
          </cell>
          <cell r="F355" t="str">
            <v>PPO</v>
          </cell>
          <cell r="G355">
            <v>4</v>
          </cell>
          <cell r="H355">
            <v>0.14291310792061052</v>
          </cell>
          <cell r="I355">
            <v>-2.5000000000000001E-2</v>
          </cell>
          <cell r="J355">
            <v>1.2999999999999999E-2</v>
          </cell>
          <cell r="K355">
            <v>0</v>
          </cell>
          <cell r="L355">
            <v>0.14291310792061052</v>
          </cell>
          <cell r="M355">
            <v>-2.5000000000000001E-2</v>
          </cell>
          <cell r="N355">
            <v>1.2999999999999999E-2</v>
          </cell>
          <cell r="O355">
            <v>0</v>
          </cell>
        </row>
        <row r="356">
          <cell r="B356" t="str">
            <v>ME\Small\HPIC\PPO\5</v>
          </cell>
          <cell r="C356" t="str">
            <v>ME</v>
          </cell>
          <cell r="D356" t="str">
            <v>Small</v>
          </cell>
          <cell r="E356" t="str">
            <v>HPIC</v>
          </cell>
          <cell r="F356" t="str">
            <v>PPO</v>
          </cell>
          <cell r="G356">
            <v>5</v>
          </cell>
          <cell r="H356">
            <v>0.14291310792061052</v>
          </cell>
          <cell r="I356">
            <v>-2.5000000000000001E-2</v>
          </cell>
          <cell r="J356">
            <v>1.2999999999999999E-2</v>
          </cell>
          <cell r="K356">
            <v>0</v>
          </cell>
          <cell r="L356">
            <v>0.14291310792061052</v>
          </cell>
          <cell r="M356">
            <v>-2.5000000000000001E-2</v>
          </cell>
          <cell r="N356">
            <v>1.2999999999999999E-2</v>
          </cell>
          <cell r="O356">
            <v>0</v>
          </cell>
        </row>
        <row r="357">
          <cell r="B357" t="str">
            <v>ME\Small\HPIC\PPO\6</v>
          </cell>
          <cell r="C357" t="str">
            <v>ME</v>
          </cell>
          <cell r="D357" t="str">
            <v>Small</v>
          </cell>
          <cell r="E357" t="str">
            <v>HPIC</v>
          </cell>
          <cell r="F357" t="str">
            <v>PPO</v>
          </cell>
          <cell r="G357">
            <v>6</v>
          </cell>
          <cell r="H357">
            <v>0.14291310792061052</v>
          </cell>
          <cell r="I357">
            <v>-2.5000000000000001E-2</v>
          </cell>
          <cell r="J357">
            <v>1.2999999999999999E-2</v>
          </cell>
          <cell r="K357">
            <v>0</v>
          </cell>
          <cell r="L357">
            <v>0.14291310792061052</v>
          </cell>
          <cell r="M357">
            <v>-2.5000000000000001E-2</v>
          </cell>
          <cell r="N357">
            <v>1.2999999999999999E-2</v>
          </cell>
          <cell r="O357">
            <v>0</v>
          </cell>
        </row>
        <row r="358">
          <cell r="B358" t="str">
            <v>ME\Small\HPIC\PPO\7</v>
          </cell>
          <cell r="C358" t="str">
            <v>ME</v>
          </cell>
          <cell r="D358" t="str">
            <v>Small</v>
          </cell>
          <cell r="E358" t="str">
            <v>HPIC</v>
          </cell>
          <cell r="F358" t="str">
            <v>PPO</v>
          </cell>
          <cell r="G358">
            <v>7</v>
          </cell>
          <cell r="H358">
            <v>0.14388177736524277</v>
          </cell>
          <cell r="I358">
            <v>-2.5000000000000001E-2</v>
          </cell>
          <cell r="J358">
            <v>1.2999999999999999E-2</v>
          </cell>
          <cell r="K358">
            <v>0</v>
          </cell>
          <cell r="L358">
            <v>0.14388177736524277</v>
          </cell>
          <cell r="M358">
            <v>-2.5000000000000001E-2</v>
          </cell>
          <cell r="N358">
            <v>1.2999999999999999E-2</v>
          </cell>
          <cell r="O358">
            <v>0</v>
          </cell>
        </row>
        <row r="359">
          <cell r="B359" t="str">
            <v>ME\Small\HPIC\PPO\8</v>
          </cell>
          <cell r="C359" t="str">
            <v>ME</v>
          </cell>
          <cell r="D359" t="str">
            <v>Small</v>
          </cell>
          <cell r="E359" t="str">
            <v>HPIC</v>
          </cell>
          <cell r="F359" t="str">
            <v>PPO</v>
          </cell>
          <cell r="G359">
            <v>8</v>
          </cell>
          <cell r="H359">
            <v>0.14388177736524277</v>
          </cell>
          <cell r="I359">
            <v>-2.5000000000000001E-2</v>
          </cell>
          <cell r="J359">
            <v>1.2999999999999999E-2</v>
          </cell>
          <cell r="K359">
            <v>0</v>
          </cell>
          <cell r="L359">
            <v>0.14388177736524277</v>
          </cell>
          <cell r="M359">
            <v>-2.5000000000000001E-2</v>
          </cell>
          <cell r="N359">
            <v>1.2999999999999999E-2</v>
          </cell>
          <cell r="O359">
            <v>0</v>
          </cell>
        </row>
        <row r="360">
          <cell r="B360" t="str">
            <v>ME\Small\HPIC\PPO\9</v>
          </cell>
          <cell r="C360" t="str">
            <v>ME</v>
          </cell>
          <cell r="D360" t="str">
            <v>Small</v>
          </cell>
          <cell r="E360" t="str">
            <v>HPIC</v>
          </cell>
          <cell r="F360" t="str">
            <v>PPO</v>
          </cell>
          <cell r="G360">
            <v>9</v>
          </cell>
          <cell r="H360">
            <v>0.14388177736524277</v>
          </cell>
          <cell r="I360">
            <v>-2.5000000000000001E-2</v>
          </cell>
          <cell r="J360">
            <v>1.2999999999999999E-2</v>
          </cell>
          <cell r="K360">
            <v>0</v>
          </cell>
          <cell r="L360">
            <v>0.14388177736524277</v>
          </cell>
          <cell r="M360">
            <v>-2.5000000000000001E-2</v>
          </cell>
          <cell r="N360">
            <v>1.2999999999999999E-2</v>
          </cell>
          <cell r="O360">
            <v>0</v>
          </cell>
        </row>
        <row r="361">
          <cell r="B361" t="str">
            <v>ME\Small\HPIC\PPO\10</v>
          </cell>
          <cell r="C361" t="str">
            <v>ME</v>
          </cell>
          <cell r="D361" t="str">
            <v>Small</v>
          </cell>
          <cell r="E361" t="str">
            <v>HPIC</v>
          </cell>
          <cell r="F361" t="str">
            <v>PPO</v>
          </cell>
          <cell r="G361">
            <v>10</v>
          </cell>
          <cell r="H361">
            <v>0.13109136384068587</v>
          </cell>
          <cell r="I361">
            <v>-2.5000000000000001E-2</v>
          </cell>
          <cell r="J361">
            <v>1.2999999999999999E-2</v>
          </cell>
          <cell r="K361">
            <v>0</v>
          </cell>
          <cell r="L361">
            <v>0.13109136384068587</v>
          </cell>
          <cell r="M361">
            <v>-2.5000000000000001E-2</v>
          </cell>
          <cell r="N361">
            <v>1.2999999999999999E-2</v>
          </cell>
          <cell r="O361">
            <v>0</v>
          </cell>
        </row>
        <row r="362">
          <cell r="B362" t="str">
            <v>ME\Small\HPIC\PPO\11</v>
          </cell>
          <cell r="C362" t="str">
            <v>ME</v>
          </cell>
          <cell r="D362" t="str">
            <v>Small</v>
          </cell>
          <cell r="E362" t="str">
            <v>HPIC</v>
          </cell>
          <cell r="F362" t="str">
            <v>PPO</v>
          </cell>
          <cell r="G362">
            <v>11</v>
          </cell>
          <cell r="H362">
            <v>0.13109136384068587</v>
          </cell>
          <cell r="I362">
            <v>-2.5000000000000001E-2</v>
          </cell>
          <cell r="J362">
            <v>1.2999999999999999E-2</v>
          </cell>
          <cell r="K362">
            <v>0</v>
          </cell>
          <cell r="L362">
            <v>0.13109136384068587</v>
          </cell>
          <cell r="M362">
            <v>-2.5000000000000001E-2</v>
          </cell>
          <cell r="N362">
            <v>1.2999999999999999E-2</v>
          </cell>
          <cell r="O362">
            <v>0</v>
          </cell>
        </row>
        <row r="363">
          <cell r="B363" t="str">
            <v>ME\Small\HPIC\PPO\12</v>
          </cell>
          <cell r="C363" t="str">
            <v>ME</v>
          </cell>
          <cell r="D363" t="str">
            <v>Small</v>
          </cell>
          <cell r="E363" t="str">
            <v>HPIC</v>
          </cell>
          <cell r="F363" t="str">
            <v>PPO</v>
          </cell>
          <cell r="G363">
            <v>12</v>
          </cell>
          <cell r="H363">
            <v>0.13109136384068587</v>
          </cell>
          <cell r="I363">
            <v>-2.5000000000000001E-2</v>
          </cell>
          <cell r="J363">
            <v>1.2999999999999999E-2</v>
          </cell>
          <cell r="K363">
            <v>0</v>
          </cell>
          <cell r="L363">
            <v>0.13109136384068587</v>
          </cell>
          <cell r="M363">
            <v>-2.5000000000000001E-2</v>
          </cell>
          <cell r="N363">
            <v>1.2999999999999999E-2</v>
          </cell>
          <cell r="O363">
            <v>0</v>
          </cell>
        </row>
        <row r="364">
          <cell r="B364" t="str">
            <v>NH\BuyDirect\HPHCNE\HMO_POS\1</v>
          </cell>
          <cell r="C364" t="str">
            <v>NH</v>
          </cell>
          <cell r="D364" t="str">
            <v>BuyDirect</v>
          </cell>
          <cell r="E364" t="str">
            <v>HPHCNE</v>
          </cell>
          <cell r="F364" t="str">
            <v>HMO_POS</v>
          </cell>
          <cell r="G364">
            <v>1</v>
          </cell>
          <cell r="H364">
            <v>0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0</v>
          </cell>
          <cell r="N364">
            <v>0</v>
          </cell>
          <cell r="O364">
            <v>0</v>
          </cell>
        </row>
        <row r="365">
          <cell r="B365" t="str">
            <v>NH\BuyDirect\HPHCNE\HMO_POS\2</v>
          </cell>
          <cell r="C365" t="str">
            <v>NH</v>
          </cell>
          <cell r="D365" t="str">
            <v>BuyDirect</v>
          </cell>
          <cell r="E365" t="str">
            <v>HPHCNE</v>
          </cell>
          <cell r="F365" t="str">
            <v>HMO_POS</v>
          </cell>
          <cell r="G365">
            <v>2</v>
          </cell>
          <cell r="H365">
            <v>0</v>
          </cell>
          <cell r="I365">
            <v>0</v>
          </cell>
          <cell r="J365">
            <v>0</v>
          </cell>
          <cell r="K365">
            <v>0</v>
          </cell>
          <cell r="L365">
            <v>0</v>
          </cell>
          <cell r="M365">
            <v>0</v>
          </cell>
          <cell r="N365">
            <v>0</v>
          </cell>
          <cell r="O365">
            <v>0</v>
          </cell>
        </row>
        <row r="366">
          <cell r="B366" t="str">
            <v>NH\BuyDirect\HPHCNE\HMO_POS\3</v>
          </cell>
          <cell r="C366" t="str">
            <v>NH</v>
          </cell>
          <cell r="D366" t="str">
            <v>BuyDirect</v>
          </cell>
          <cell r="E366" t="str">
            <v>HPHCNE</v>
          </cell>
          <cell r="F366" t="str">
            <v>HMO_POS</v>
          </cell>
          <cell r="G366">
            <v>3</v>
          </cell>
          <cell r="H366">
            <v>0</v>
          </cell>
          <cell r="I366">
            <v>0</v>
          </cell>
          <cell r="J366">
            <v>0</v>
          </cell>
          <cell r="K366">
            <v>0</v>
          </cell>
          <cell r="L366">
            <v>0</v>
          </cell>
          <cell r="M366">
            <v>0</v>
          </cell>
          <cell r="N366">
            <v>0</v>
          </cell>
          <cell r="O366">
            <v>0</v>
          </cell>
        </row>
        <row r="367">
          <cell r="B367" t="str">
            <v>NH\BuyDirect\HPHCNE\HMO_POS\4</v>
          </cell>
          <cell r="C367" t="str">
            <v>NH</v>
          </cell>
          <cell r="D367" t="str">
            <v>BuyDirect</v>
          </cell>
          <cell r="E367" t="str">
            <v>HPHCNE</v>
          </cell>
          <cell r="F367" t="str">
            <v>HMO_POS</v>
          </cell>
          <cell r="G367">
            <v>4</v>
          </cell>
          <cell r="H367">
            <v>0</v>
          </cell>
          <cell r="I367">
            <v>0</v>
          </cell>
          <cell r="J367">
            <v>0</v>
          </cell>
          <cell r="K367">
            <v>0</v>
          </cell>
          <cell r="L367">
            <v>0</v>
          </cell>
          <cell r="M367">
            <v>0</v>
          </cell>
          <cell r="N367">
            <v>0</v>
          </cell>
          <cell r="O367">
            <v>0</v>
          </cell>
        </row>
        <row r="368">
          <cell r="B368" t="str">
            <v>NH\BuyDirect\HPHCNE\HMO_POS\5</v>
          </cell>
          <cell r="C368" t="str">
            <v>NH</v>
          </cell>
          <cell r="D368" t="str">
            <v>BuyDirect</v>
          </cell>
          <cell r="E368" t="str">
            <v>HPHCNE</v>
          </cell>
          <cell r="F368" t="str">
            <v>HMO_POS</v>
          </cell>
          <cell r="G368">
            <v>5</v>
          </cell>
          <cell r="H368">
            <v>0</v>
          </cell>
          <cell r="I368">
            <v>0</v>
          </cell>
          <cell r="J368">
            <v>0</v>
          </cell>
          <cell r="K368">
            <v>0</v>
          </cell>
          <cell r="L368">
            <v>0</v>
          </cell>
          <cell r="M368">
            <v>0</v>
          </cell>
          <cell r="N368">
            <v>0</v>
          </cell>
          <cell r="O368">
            <v>0</v>
          </cell>
        </row>
        <row r="369">
          <cell r="B369" t="str">
            <v>NH\BuyDirect\HPHCNE\HMO_POS\6</v>
          </cell>
          <cell r="C369" t="str">
            <v>NH</v>
          </cell>
          <cell r="D369" t="str">
            <v>BuyDirect</v>
          </cell>
          <cell r="E369" t="str">
            <v>HPHCNE</v>
          </cell>
          <cell r="F369" t="str">
            <v>HMO_POS</v>
          </cell>
          <cell r="G369">
            <v>6</v>
          </cell>
          <cell r="H369">
            <v>0</v>
          </cell>
          <cell r="I369">
            <v>0</v>
          </cell>
          <cell r="J369">
            <v>0</v>
          </cell>
          <cell r="K369">
            <v>0</v>
          </cell>
          <cell r="L369">
            <v>0</v>
          </cell>
          <cell r="M369">
            <v>0</v>
          </cell>
          <cell r="N369">
            <v>0</v>
          </cell>
          <cell r="O369">
            <v>0</v>
          </cell>
        </row>
        <row r="370">
          <cell r="B370" t="str">
            <v>NH\BuyDirect\HPHCNE\HMO_POS\7</v>
          </cell>
          <cell r="C370" t="str">
            <v>NH</v>
          </cell>
          <cell r="D370" t="str">
            <v>BuyDirect</v>
          </cell>
          <cell r="E370" t="str">
            <v>HPHCNE</v>
          </cell>
          <cell r="F370" t="str">
            <v>HMO_POS</v>
          </cell>
          <cell r="G370">
            <v>7</v>
          </cell>
          <cell r="H370">
            <v>0</v>
          </cell>
          <cell r="I370">
            <v>0</v>
          </cell>
          <cell r="J370">
            <v>0</v>
          </cell>
          <cell r="K370">
            <v>0</v>
          </cell>
          <cell r="L370">
            <v>0</v>
          </cell>
          <cell r="M370">
            <v>0</v>
          </cell>
          <cell r="N370">
            <v>0</v>
          </cell>
          <cell r="O370">
            <v>0</v>
          </cell>
        </row>
        <row r="371">
          <cell r="B371" t="str">
            <v>NH\BuyDirect\HPHCNE\HMO_POS\8</v>
          </cell>
          <cell r="C371" t="str">
            <v>NH</v>
          </cell>
          <cell r="D371" t="str">
            <v>BuyDirect</v>
          </cell>
          <cell r="E371" t="str">
            <v>HPHCNE</v>
          </cell>
          <cell r="F371" t="str">
            <v>HMO_POS</v>
          </cell>
          <cell r="G371">
            <v>8</v>
          </cell>
          <cell r="H371">
            <v>0</v>
          </cell>
          <cell r="I371">
            <v>0</v>
          </cell>
          <cell r="J371">
            <v>0</v>
          </cell>
          <cell r="K371">
            <v>0</v>
          </cell>
          <cell r="L371">
            <v>0</v>
          </cell>
          <cell r="M371">
            <v>0</v>
          </cell>
          <cell r="N371">
            <v>0</v>
          </cell>
          <cell r="O371">
            <v>0</v>
          </cell>
        </row>
        <row r="372">
          <cell r="B372" t="str">
            <v>NH\BuyDirect\HPHCNE\HMO_POS\9</v>
          </cell>
          <cell r="C372" t="str">
            <v>NH</v>
          </cell>
          <cell r="D372" t="str">
            <v>BuyDirect</v>
          </cell>
          <cell r="E372" t="str">
            <v>HPHCNE</v>
          </cell>
          <cell r="F372" t="str">
            <v>HMO_POS</v>
          </cell>
          <cell r="G372">
            <v>9</v>
          </cell>
          <cell r="H372">
            <v>0</v>
          </cell>
          <cell r="I372">
            <v>0</v>
          </cell>
          <cell r="J372">
            <v>0</v>
          </cell>
          <cell r="K372">
            <v>0</v>
          </cell>
          <cell r="L372">
            <v>0</v>
          </cell>
          <cell r="M372">
            <v>0</v>
          </cell>
          <cell r="N372">
            <v>0</v>
          </cell>
          <cell r="O372">
            <v>0</v>
          </cell>
        </row>
        <row r="373">
          <cell r="B373" t="str">
            <v>NH\BuyDirect\HPHCNE\HMO_POS\10</v>
          </cell>
          <cell r="C373" t="str">
            <v>NH</v>
          </cell>
          <cell r="D373" t="str">
            <v>BuyDirect</v>
          </cell>
          <cell r="E373" t="str">
            <v>HPHCNE</v>
          </cell>
          <cell r="F373" t="str">
            <v>HMO_POS</v>
          </cell>
          <cell r="G373">
            <v>10</v>
          </cell>
          <cell r="H373">
            <v>0</v>
          </cell>
          <cell r="I373">
            <v>0</v>
          </cell>
          <cell r="J373">
            <v>0</v>
          </cell>
          <cell r="K373">
            <v>0</v>
          </cell>
          <cell r="L373">
            <v>0</v>
          </cell>
          <cell r="M373">
            <v>0</v>
          </cell>
          <cell r="N373">
            <v>0</v>
          </cell>
          <cell r="O373">
            <v>0</v>
          </cell>
        </row>
        <row r="374">
          <cell r="B374" t="str">
            <v>NH\BuyDirect\HPHCNE\HMO_POS\11</v>
          </cell>
          <cell r="C374" t="str">
            <v>NH</v>
          </cell>
          <cell r="D374" t="str">
            <v>BuyDirect</v>
          </cell>
          <cell r="E374" t="str">
            <v>HPHCNE</v>
          </cell>
          <cell r="F374" t="str">
            <v>HMO_POS</v>
          </cell>
          <cell r="G374">
            <v>11</v>
          </cell>
          <cell r="H374">
            <v>0</v>
          </cell>
          <cell r="I374">
            <v>0</v>
          </cell>
          <cell r="J374">
            <v>0</v>
          </cell>
          <cell r="K374">
            <v>0</v>
          </cell>
          <cell r="L374">
            <v>0</v>
          </cell>
          <cell r="M374">
            <v>0</v>
          </cell>
          <cell r="N374">
            <v>0</v>
          </cell>
          <cell r="O374">
            <v>0</v>
          </cell>
        </row>
        <row r="375">
          <cell r="B375" t="str">
            <v>NH\BuyDirect\HPHCNE\HMO_POS\12</v>
          </cell>
          <cell r="C375" t="str">
            <v>NH</v>
          </cell>
          <cell r="D375" t="str">
            <v>BuyDirect</v>
          </cell>
          <cell r="E375" t="str">
            <v>HPHCNE</v>
          </cell>
          <cell r="F375" t="str">
            <v>HMO_POS</v>
          </cell>
          <cell r="G375">
            <v>12</v>
          </cell>
          <cell r="H375">
            <v>0</v>
          </cell>
          <cell r="I375">
            <v>0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  <cell r="N375">
            <v>0</v>
          </cell>
          <cell r="O375">
            <v>0</v>
          </cell>
        </row>
        <row r="376">
          <cell r="B376" t="str">
            <v>NH\BuyDirect\HPHCNE\HMO_POS_EH\1</v>
          </cell>
          <cell r="C376" t="str">
            <v>NH</v>
          </cell>
          <cell r="D376" t="str">
            <v>BuyDirect</v>
          </cell>
          <cell r="E376" t="str">
            <v>HPHCNE</v>
          </cell>
          <cell r="F376" t="str">
            <v>HMO_POS_EH</v>
          </cell>
          <cell r="G376">
            <v>1</v>
          </cell>
          <cell r="H376">
            <v>-0.13300000000000001</v>
          </cell>
          <cell r="I376">
            <v>-8.0000000000000002E-3</v>
          </cell>
          <cell r="J376">
            <v>0</v>
          </cell>
          <cell r="K376">
            <v>0</v>
          </cell>
          <cell r="L376">
            <v>-0.13300000000000001</v>
          </cell>
          <cell r="M376">
            <v>-8.0000000000000002E-3</v>
          </cell>
          <cell r="N376">
            <v>0</v>
          </cell>
          <cell r="O376">
            <v>0</v>
          </cell>
        </row>
        <row r="377">
          <cell r="B377" t="str">
            <v>NH\BuyDirect\HPHCNE\HMO_POS_EH\2</v>
          </cell>
          <cell r="C377" t="str">
            <v>NH</v>
          </cell>
          <cell r="D377" t="str">
            <v>BuyDirect</v>
          </cell>
          <cell r="E377" t="str">
            <v>HPHCNE</v>
          </cell>
          <cell r="F377" t="str">
            <v>HMO_POS_EH</v>
          </cell>
          <cell r="G377">
            <v>2</v>
          </cell>
          <cell r="H377">
            <v>0</v>
          </cell>
          <cell r="I377">
            <v>0</v>
          </cell>
          <cell r="J377">
            <v>0</v>
          </cell>
          <cell r="K377">
            <v>0</v>
          </cell>
          <cell r="L377">
            <v>0</v>
          </cell>
          <cell r="M377">
            <v>0</v>
          </cell>
          <cell r="N377">
            <v>0</v>
          </cell>
          <cell r="O377">
            <v>0</v>
          </cell>
        </row>
        <row r="378">
          <cell r="B378" t="str">
            <v>NH\BuyDirect\HPHCNE\HMO_POS_EH\3</v>
          </cell>
          <cell r="C378" t="str">
            <v>NH</v>
          </cell>
          <cell r="D378" t="str">
            <v>BuyDirect</v>
          </cell>
          <cell r="E378" t="str">
            <v>HPHCNE</v>
          </cell>
          <cell r="F378" t="str">
            <v>HMO_POS_EH</v>
          </cell>
          <cell r="G378">
            <v>3</v>
          </cell>
          <cell r="H378">
            <v>0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  <cell r="N378">
            <v>0</v>
          </cell>
          <cell r="O378">
            <v>0</v>
          </cell>
        </row>
        <row r="379">
          <cell r="B379" t="str">
            <v>NH\BuyDirect\HPHCNE\HMO_POS_EH\4</v>
          </cell>
          <cell r="C379" t="str">
            <v>NH</v>
          </cell>
          <cell r="D379" t="str">
            <v>BuyDirect</v>
          </cell>
          <cell r="E379" t="str">
            <v>HPHCNE</v>
          </cell>
          <cell r="F379" t="str">
            <v>HMO_POS_EH</v>
          </cell>
          <cell r="G379">
            <v>4</v>
          </cell>
          <cell r="H379">
            <v>0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  <cell r="N379">
            <v>0</v>
          </cell>
          <cell r="O379">
            <v>0</v>
          </cell>
        </row>
        <row r="380">
          <cell r="B380" t="str">
            <v>NH\BuyDirect\HPHCNE\HMO_POS_EH\5</v>
          </cell>
          <cell r="C380" t="str">
            <v>NH</v>
          </cell>
          <cell r="D380" t="str">
            <v>BuyDirect</v>
          </cell>
          <cell r="E380" t="str">
            <v>HPHCNE</v>
          </cell>
          <cell r="F380" t="str">
            <v>HMO_POS_EH</v>
          </cell>
          <cell r="G380">
            <v>5</v>
          </cell>
          <cell r="H380">
            <v>0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  <cell r="N380">
            <v>0</v>
          </cell>
          <cell r="O380">
            <v>0</v>
          </cell>
        </row>
        <row r="381">
          <cell r="B381" t="str">
            <v>NH\BuyDirect\HPHCNE\HMO_POS_EH\6</v>
          </cell>
          <cell r="C381" t="str">
            <v>NH</v>
          </cell>
          <cell r="D381" t="str">
            <v>BuyDirect</v>
          </cell>
          <cell r="E381" t="str">
            <v>HPHCNE</v>
          </cell>
          <cell r="F381" t="str">
            <v>HMO_POS_EH</v>
          </cell>
          <cell r="G381">
            <v>6</v>
          </cell>
          <cell r="H381">
            <v>0</v>
          </cell>
          <cell r="I381">
            <v>0</v>
          </cell>
          <cell r="J381">
            <v>0</v>
          </cell>
          <cell r="K381">
            <v>0</v>
          </cell>
          <cell r="L381">
            <v>0</v>
          </cell>
          <cell r="M381">
            <v>0</v>
          </cell>
          <cell r="N381">
            <v>0</v>
          </cell>
          <cell r="O381">
            <v>0</v>
          </cell>
        </row>
        <row r="382">
          <cell r="B382" t="str">
            <v>NH\BuyDirect\HPHCNE\HMO_POS_EH\7</v>
          </cell>
          <cell r="C382" t="str">
            <v>NH</v>
          </cell>
          <cell r="D382" t="str">
            <v>BuyDirect</v>
          </cell>
          <cell r="E382" t="str">
            <v>HPHCNE</v>
          </cell>
          <cell r="F382" t="str">
            <v>HMO_POS_EH</v>
          </cell>
          <cell r="G382">
            <v>7</v>
          </cell>
          <cell r="H382">
            <v>0</v>
          </cell>
          <cell r="I382">
            <v>0</v>
          </cell>
          <cell r="J382">
            <v>0</v>
          </cell>
          <cell r="K382">
            <v>0</v>
          </cell>
          <cell r="L382">
            <v>0</v>
          </cell>
          <cell r="M382">
            <v>0</v>
          </cell>
          <cell r="N382">
            <v>0</v>
          </cell>
          <cell r="O382">
            <v>0</v>
          </cell>
        </row>
        <row r="383">
          <cell r="B383" t="str">
            <v>NH\BuyDirect\HPHCNE\HMO_POS_EH\8</v>
          </cell>
          <cell r="C383" t="str">
            <v>NH</v>
          </cell>
          <cell r="D383" t="str">
            <v>BuyDirect</v>
          </cell>
          <cell r="E383" t="str">
            <v>HPHCNE</v>
          </cell>
          <cell r="F383" t="str">
            <v>HMO_POS_EH</v>
          </cell>
          <cell r="G383">
            <v>8</v>
          </cell>
          <cell r="H383">
            <v>0</v>
          </cell>
          <cell r="I383">
            <v>0</v>
          </cell>
          <cell r="J383">
            <v>0</v>
          </cell>
          <cell r="K383">
            <v>0</v>
          </cell>
          <cell r="L383">
            <v>0</v>
          </cell>
          <cell r="M383">
            <v>0</v>
          </cell>
          <cell r="N383">
            <v>0</v>
          </cell>
          <cell r="O383">
            <v>0</v>
          </cell>
        </row>
        <row r="384">
          <cell r="B384" t="str">
            <v>NH\BuyDirect\HPHCNE\HMO_POS_EH\9</v>
          </cell>
          <cell r="C384" t="str">
            <v>NH</v>
          </cell>
          <cell r="D384" t="str">
            <v>BuyDirect</v>
          </cell>
          <cell r="E384" t="str">
            <v>HPHCNE</v>
          </cell>
          <cell r="F384" t="str">
            <v>HMO_POS_EH</v>
          </cell>
          <cell r="G384">
            <v>9</v>
          </cell>
          <cell r="H384">
            <v>0</v>
          </cell>
          <cell r="I384">
            <v>0</v>
          </cell>
          <cell r="J384">
            <v>0</v>
          </cell>
          <cell r="K384">
            <v>0</v>
          </cell>
          <cell r="L384">
            <v>0</v>
          </cell>
          <cell r="M384">
            <v>0</v>
          </cell>
          <cell r="N384">
            <v>0</v>
          </cell>
          <cell r="O384">
            <v>0</v>
          </cell>
        </row>
        <row r="385">
          <cell r="B385" t="str">
            <v>NH\BuyDirect\HPHCNE\HMO_POS_EH\10</v>
          </cell>
          <cell r="C385" t="str">
            <v>NH</v>
          </cell>
          <cell r="D385" t="str">
            <v>BuyDirect</v>
          </cell>
          <cell r="E385" t="str">
            <v>HPHCNE</v>
          </cell>
          <cell r="F385" t="str">
            <v>HMO_POS_EH</v>
          </cell>
          <cell r="G385">
            <v>10</v>
          </cell>
          <cell r="H385">
            <v>0</v>
          </cell>
          <cell r="I385">
            <v>0</v>
          </cell>
          <cell r="J385">
            <v>0</v>
          </cell>
          <cell r="K385">
            <v>0</v>
          </cell>
          <cell r="L385">
            <v>0</v>
          </cell>
          <cell r="M385">
            <v>0</v>
          </cell>
          <cell r="N385">
            <v>0</v>
          </cell>
          <cell r="O385">
            <v>0</v>
          </cell>
        </row>
        <row r="386">
          <cell r="B386" t="str">
            <v>NH\BuyDirect\HPHCNE\HMO_POS_EH\11</v>
          </cell>
          <cell r="C386" t="str">
            <v>NH</v>
          </cell>
          <cell r="D386" t="str">
            <v>BuyDirect</v>
          </cell>
          <cell r="E386" t="str">
            <v>HPHCNE</v>
          </cell>
          <cell r="F386" t="str">
            <v>HMO_POS_EH</v>
          </cell>
          <cell r="G386">
            <v>11</v>
          </cell>
          <cell r="H386">
            <v>0</v>
          </cell>
          <cell r="I386">
            <v>0</v>
          </cell>
          <cell r="J386">
            <v>0</v>
          </cell>
          <cell r="K386">
            <v>0</v>
          </cell>
          <cell r="L386">
            <v>0</v>
          </cell>
          <cell r="M386">
            <v>0</v>
          </cell>
          <cell r="N386">
            <v>0</v>
          </cell>
          <cell r="O386">
            <v>0</v>
          </cell>
        </row>
        <row r="387">
          <cell r="B387" t="str">
            <v>NH\BuyDirect\HPHCNE\HMO_POS_EH\12</v>
          </cell>
          <cell r="C387" t="str">
            <v>NH</v>
          </cell>
          <cell r="D387" t="str">
            <v>BuyDirect</v>
          </cell>
          <cell r="E387" t="str">
            <v>HPHCNE</v>
          </cell>
          <cell r="F387" t="str">
            <v>HMO_POS_EH</v>
          </cell>
          <cell r="G387">
            <v>12</v>
          </cell>
          <cell r="H387">
            <v>0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  <cell r="N387">
            <v>0</v>
          </cell>
          <cell r="O387">
            <v>0</v>
          </cell>
        </row>
        <row r="388">
          <cell r="B388" t="str">
            <v>NH\BuyDirect\HPIC\PPO\1</v>
          </cell>
          <cell r="C388" t="str">
            <v>NH</v>
          </cell>
          <cell r="D388" t="str">
            <v>BuyDirect</v>
          </cell>
          <cell r="E388" t="str">
            <v>HPIC</v>
          </cell>
          <cell r="F388" t="str">
            <v>PPO</v>
          </cell>
          <cell r="G388">
            <v>1</v>
          </cell>
          <cell r="H388">
            <v>0</v>
          </cell>
          <cell r="I388">
            <v>0</v>
          </cell>
          <cell r="J388">
            <v>0</v>
          </cell>
          <cell r="K388">
            <v>0</v>
          </cell>
          <cell r="L388">
            <v>0</v>
          </cell>
          <cell r="M388">
            <v>0</v>
          </cell>
          <cell r="N388">
            <v>0</v>
          </cell>
          <cell r="O388">
            <v>0</v>
          </cell>
        </row>
        <row r="389">
          <cell r="B389" t="str">
            <v>NH\BuyDirect\HPIC\PPO\2</v>
          </cell>
          <cell r="C389" t="str">
            <v>NH</v>
          </cell>
          <cell r="D389" t="str">
            <v>BuyDirect</v>
          </cell>
          <cell r="E389" t="str">
            <v>HPIC</v>
          </cell>
          <cell r="F389" t="str">
            <v>PPO</v>
          </cell>
          <cell r="G389">
            <v>2</v>
          </cell>
          <cell r="H389">
            <v>0</v>
          </cell>
          <cell r="I389">
            <v>0</v>
          </cell>
          <cell r="J389">
            <v>0</v>
          </cell>
          <cell r="K389">
            <v>0</v>
          </cell>
          <cell r="L389">
            <v>0</v>
          </cell>
          <cell r="M389">
            <v>0</v>
          </cell>
          <cell r="N389">
            <v>0</v>
          </cell>
          <cell r="O389">
            <v>0</v>
          </cell>
        </row>
        <row r="390">
          <cell r="B390" t="str">
            <v>NH\BuyDirect\HPIC\PPO\3</v>
          </cell>
          <cell r="C390" t="str">
            <v>NH</v>
          </cell>
          <cell r="D390" t="str">
            <v>BuyDirect</v>
          </cell>
          <cell r="E390" t="str">
            <v>HPIC</v>
          </cell>
          <cell r="F390" t="str">
            <v>PPO</v>
          </cell>
          <cell r="G390">
            <v>3</v>
          </cell>
          <cell r="H390">
            <v>0</v>
          </cell>
          <cell r="I390">
            <v>0</v>
          </cell>
          <cell r="J390">
            <v>0</v>
          </cell>
          <cell r="K390">
            <v>0</v>
          </cell>
          <cell r="L390">
            <v>0</v>
          </cell>
          <cell r="M390">
            <v>0</v>
          </cell>
          <cell r="N390">
            <v>0</v>
          </cell>
          <cell r="O390">
            <v>0</v>
          </cell>
        </row>
        <row r="391">
          <cell r="B391" t="str">
            <v>NH\BuyDirect\HPIC\PPO\4</v>
          </cell>
          <cell r="C391" t="str">
            <v>NH</v>
          </cell>
          <cell r="D391" t="str">
            <v>BuyDirect</v>
          </cell>
          <cell r="E391" t="str">
            <v>HPIC</v>
          </cell>
          <cell r="F391" t="str">
            <v>PPO</v>
          </cell>
          <cell r="G391">
            <v>4</v>
          </cell>
          <cell r="H391">
            <v>0</v>
          </cell>
          <cell r="I391">
            <v>0</v>
          </cell>
          <cell r="J391">
            <v>0</v>
          </cell>
          <cell r="K391">
            <v>0</v>
          </cell>
          <cell r="L391">
            <v>0</v>
          </cell>
          <cell r="M391">
            <v>0</v>
          </cell>
          <cell r="N391">
            <v>0</v>
          </cell>
          <cell r="O391">
            <v>0</v>
          </cell>
        </row>
        <row r="392">
          <cell r="B392" t="str">
            <v>NH\BuyDirect\HPIC\PPO\5</v>
          </cell>
          <cell r="C392" t="str">
            <v>NH</v>
          </cell>
          <cell r="D392" t="str">
            <v>BuyDirect</v>
          </cell>
          <cell r="E392" t="str">
            <v>HPIC</v>
          </cell>
          <cell r="F392" t="str">
            <v>PPO</v>
          </cell>
          <cell r="G392">
            <v>5</v>
          </cell>
          <cell r="H392">
            <v>0</v>
          </cell>
          <cell r="I392">
            <v>0</v>
          </cell>
          <cell r="J392">
            <v>0</v>
          </cell>
          <cell r="K392">
            <v>0</v>
          </cell>
          <cell r="L392">
            <v>0</v>
          </cell>
          <cell r="M392">
            <v>0</v>
          </cell>
          <cell r="N392">
            <v>0</v>
          </cell>
          <cell r="O392">
            <v>0</v>
          </cell>
        </row>
        <row r="393">
          <cell r="B393" t="str">
            <v>NH\BuyDirect\HPIC\PPO\6</v>
          </cell>
          <cell r="C393" t="str">
            <v>NH</v>
          </cell>
          <cell r="D393" t="str">
            <v>BuyDirect</v>
          </cell>
          <cell r="E393" t="str">
            <v>HPIC</v>
          </cell>
          <cell r="F393" t="str">
            <v>PPO</v>
          </cell>
          <cell r="G393">
            <v>6</v>
          </cell>
          <cell r="H393">
            <v>0</v>
          </cell>
          <cell r="I393">
            <v>0</v>
          </cell>
          <cell r="J393">
            <v>0</v>
          </cell>
          <cell r="K393">
            <v>0</v>
          </cell>
          <cell r="L393">
            <v>0</v>
          </cell>
          <cell r="M393">
            <v>0</v>
          </cell>
          <cell r="N393">
            <v>0</v>
          </cell>
          <cell r="O393">
            <v>0</v>
          </cell>
        </row>
        <row r="394">
          <cell r="B394" t="str">
            <v>NH\BuyDirect\HPIC\PPO\7</v>
          </cell>
          <cell r="C394" t="str">
            <v>NH</v>
          </cell>
          <cell r="D394" t="str">
            <v>BuyDirect</v>
          </cell>
          <cell r="E394" t="str">
            <v>HPIC</v>
          </cell>
          <cell r="F394" t="str">
            <v>PPO</v>
          </cell>
          <cell r="G394">
            <v>7</v>
          </cell>
          <cell r="H394">
            <v>0</v>
          </cell>
          <cell r="I394">
            <v>0</v>
          </cell>
          <cell r="J394">
            <v>0</v>
          </cell>
          <cell r="K394">
            <v>0</v>
          </cell>
          <cell r="L394">
            <v>0</v>
          </cell>
          <cell r="M394">
            <v>0</v>
          </cell>
          <cell r="N394">
            <v>0</v>
          </cell>
          <cell r="O394">
            <v>0</v>
          </cell>
        </row>
        <row r="395">
          <cell r="B395" t="str">
            <v>NH\BuyDirect\HPIC\PPO\8</v>
          </cell>
          <cell r="C395" t="str">
            <v>NH</v>
          </cell>
          <cell r="D395" t="str">
            <v>BuyDirect</v>
          </cell>
          <cell r="E395" t="str">
            <v>HPIC</v>
          </cell>
          <cell r="F395" t="str">
            <v>PPO</v>
          </cell>
          <cell r="G395">
            <v>8</v>
          </cell>
          <cell r="H395">
            <v>0</v>
          </cell>
          <cell r="I395">
            <v>0</v>
          </cell>
          <cell r="J395">
            <v>0</v>
          </cell>
          <cell r="K395">
            <v>0</v>
          </cell>
          <cell r="L395">
            <v>0</v>
          </cell>
          <cell r="M395">
            <v>0</v>
          </cell>
          <cell r="N395">
            <v>0</v>
          </cell>
          <cell r="O395">
            <v>0</v>
          </cell>
        </row>
        <row r="396">
          <cell r="B396" t="str">
            <v>NH\BuyDirect\HPIC\PPO\9</v>
          </cell>
          <cell r="C396" t="str">
            <v>NH</v>
          </cell>
          <cell r="D396" t="str">
            <v>BuyDirect</v>
          </cell>
          <cell r="E396" t="str">
            <v>HPIC</v>
          </cell>
          <cell r="F396" t="str">
            <v>PPO</v>
          </cell>
          <cell r="G396">
            <v>9</v>
          </cell>
          <cell r="H396">
            <v>0</v>
          </cell>
          <cell r="I396">
            <v>0</v>
          </cell>
          <cell r="J396">
            <v>0</v>
          </cell>
          <cell r="K396">
            <v>0</v>
          </cell>
          <cell r="L396">
            <v>0</v>
          </cell>
          <cell r="M396">
            <v>0</v>
          </cell>
          <cell r="N396">
            <v>0</v>
          </cell>
          <cell r="O396">
            <v>0</v>
          </cell>
        </row>
        <row r="397">
          <cell r="B397" t="str">
            <v>NH\BuyDirect\HPIC\PPO\10</v>
          </cell>
          <cell r="C397" t="str">
            <v>NH</v>
          </cell>
          <cell r="D397" t="str">
            <v>BuyDirect</v>
          </cell>
          <cell r="E397" t="str">
            <v>HPIC</v>
          </cell>
          <cell r="F397" t="str">
            <v>PPO</v>
          </cell>
          <cell r="G397">
            <v>10</v>
          </cell>
          <cell r="H397">
            <v>0</v>
          </cell>
          <cell r="I397">
            <v>0</v>
          </cell>
          <cell r="J397">
            <v>0</v>
          </cell>
          <cell r="K397">
            <v>0</v>
          </cell>
          <cell r="L397">
            <v>0</v>
          </cell>
          <cell r="M397">
            <v>0</v>
          </cell>
          <cell r="N397">
            <v>0</v>
          </cell>
          <cell r="O397">
            <v>0</v>
          </cell>
        </row>
        <row r="398">
          <cell r="B398" t="str">
            <v>NH\BuyDirect\HPIC\PPO\11</v>
          </cell>
          <cell r="C398" t="str">
            <v>NH</v>
          </cell>
          <cell r="D398" t="str">
            <v>BuyDirect</v>
          </cell>
          <cell r="E398" t="str">
            <v>HPIC</v>
          </cell>
          <cell r="F398" t="str">
            <v>PPO</v>
          </cell>
          <cell r="G398">
            <v>11</v>
          </cell>
          <cell r="H398">
            <v>0</v>
          </cell>
          <cell r="I398">
            <v>0</v>
          </cell>
          <cell r="J398">
            <v>0</v>
          </cell>
          <cell r="K398">
            <v>0</v>
          </cell>
          <cell r="L398">
            <v>0</v>
          </cell>
          <cell r="M398">
            <v>0</v>
          </cell>
          <cell r="N398">
            <v>0</v>
          </cell>
          <cell r="O398">
            <v>0</v>
          </cell>
        </row>
        <row r="399">
          <cell r="B399" t="str">
            <v>NH\BuyDirect\HPIC\PPO\12</v>
          </cell>
          <cell r="C399" t="str">
            <v>NH</v>
          </cell>
          <cell r="D399" t="str">
            <v>BuyDirect</v>
          </cell>
          <cell r="E399" t="str">
            <v>HPIC</v>
          </cell>
          <cell r="F399" t="str">
            <v>PPO</v>
          </cell>
          <cell r="G399">
            <v>12</v>
          </cell>
          <cell r="H399">
            <v>0</v>
          </cell>
          <cell r="I399">
            <v>0</v>
          </cell>
          <cell r="J399">
            <v>0</v>
          </cell>
          <cell r="K399">
            <v>0</v>
          </cell>
          <cell r="L399">
            <v>0</v>
          </cell>
          <cell r="M399">
            <v>0</v>
          </cell>
          <cell r="N399">
            <v>0</v>
          </cell>
          <cell r="O399">
            <v>0</v>
          </cell>
        </row>
        <row r="400">
          <cell r="B400" t="str">
            <v>NH\CRC\HPHCNE\HMO_POS\1</v>
          </cell>
          <cell r="C400" t="str">
            <v>NH</v>
          </cell>
          <cell r="D400" t="str">
            <v>CRC</v>
          </cell>
          <cell r="E400" t="str">
            <v>HPHCNE</v>
          </cell>
          <cell r="F400" t="str">
            <v>HMO_POS</v>
          </cell>
          <cell r="G400">
            <v>1</v>
          </cell>
          <cell r="H400">
            <v>7.4999999999999997E-2</v>
          </cell>
          <cell r="I400">
            <v>-2.5000000000000001E-2</v>
          </cell>
          <cell r="J400">
            <v>0</v>
          </cell>
          <cell r="K400">
            <v>6.3365168699888438E-2</v>
          </cell>
          <cell r="L400">
            <v>7.4999999999999997E-2</v>
          </cell>
          <cell r="M400">
            <v>-2.5000000000000001E-2</v>
          </cell>
          <cell r="N400">
            <v>0</v>
          </cell>
          <cell r="O400">
            <v>6.3365168699888438E-2</v>
          </cell>
        </row>
        <row r="401">
          <cell r="B401" t="str">
            <v>NH\CRC\HPHCNE\HMO_POS\2</v>
          </cell>
          <cell r="C401" t="str">
            <v>NH</v>
          </cell>
          <cell r="D401" t="str">
            <v>CRC</v>
          </cell>
          <cell r="E401" t="str">
            <v>HPHCNE</v>
          </cell>
          <cell r="F401" t="str">
            <v>HMO_POS</v>
          </cell>
          <cell r="G401">
            <v>2</v>
          </cell>
          <cell r="H401">
            <v>7.4999999999999997E-2</v>
          </cell>
          <cell r="I401">
            <v>-2.5000000000000001E-2</v>
          </cell>
          <cell r="J401">
            <v>0</v>
          </cell>
          <cell r="K401">
            <v>6.3365168699888438E-2</v>
          </cell>
          <cell r="L401">
            <v>7.4999999999999997E-2</v>
          </cell>
          <cell r="M401">
            <v>-2.5000000000000001E-2</v>
          </cell>
          <cell r="N401">
            <v>0</v>
          </cell>
          <cell r="O401">
            <v>6.3365168699888438E-2</v>
          </cell>
        </row>
        <row r="402">
          <cell r="B402" t="str">
            <v>NH\CRC\HPHCNE\HMO_POS\3</v>
          </cell>
          <cell r="C402" t="str">
            <v>NH</v>
          </cell>
          <cell r="D402" t="str">
            <v>CRC</v>
          </cell>
          <cell r="E402" t="str">
            <v>HPHCNE</v>
          </cell>
          <cell r="F402" t="str">
            <v>HMO_POS</v>
          </cell>
          <cell r="G402">
            <v>3</v>
          </cell>
          <cell r="H402">
            <v>7.4999999999999997E-2</v>
          </cell>
          <cell r="I402">
            <v>-2.5000000000000001E-2</v>
          </cell>
          <cell r="J402">
            <v>0</v>
          </cell>
          <cell r="K402">
            <v>6.3365168699888438E-2</v>
          </cell>
          <cell r="L402">
            <v>7.4999999999999997E-2</v>
          </cell>
          <cell r="M402">
            <v>-2.5000000000000001E-2</v>
          </cell>
          <cell r="N402">
            <v>0</v>
          </cell>
          <cell r="O402">
            <v>6.3365168699888438E-2</v>
          </cell>
        </row>
        <row r="403">
          <cell r="B403" t="str">
            <v>NH\CRC\HPHCNE\HMO_POS\4</v>
          </cell>
          <cell r="C403" t="str">
            <v>NH</v>
          </cell>
          <cell r="D403" t="str">
            <v>CRC</v>
          </cell>
          <cell r="E403" t="str">
            <v>HPHCNE</v>
          </cell>
          <cell r="F403" t="str">
            <v>HMO_POS</v>
          </cell>
          <cell r="G403">
            <v>4</v>
          </cell>
          <cell r="H403">
            <v>5.1299999999999901E-2</v>
          </cell>
          <cell r="I403">
            <v>-2.5000000000000001E-2</v>
          </cell>
          <cell r="J403">
            <v>0</v>
          </cell>
          <cell r="K403">
            <v>6.3365168699888438E-2</v>
          </cell>
          <cell r="L403">
            <v>5.1299999999999901E-2</v>
          </cell>
          <cell r="M403">
            <v>-2.5000000000000001E-2</v>
          </cell>
          <cell r="N403">
            <v>0</v>
          </cell>
          <cell r="O403">
            <v>6.3365168699888438E-2</v>
          </cell>
        </row>
        <row r="404">
          <cell r="B404" t="str">
            <v>NH\CRC\HPHCNE\HMO_POS\5</v>
          </cell>
          <cell r="C404" t="str">
            <v>NH</v>
          </cell>
          <cell r="D404" t="str">
            <v>CRC</v>
          </cell>
          <cell r="E404" t="str">
            <v>HPHCNE</v>
          </cell>
          <cell r="F404" t="str">
            <v>HMO_POS</v>
          </cell>
          <cell r="G404">
            <v>5</v>
          </cell>
          <cell r="H404">
            <v>5.1299999999999901E-2</v>
          </cell>
          <cell r="I404">
            <v>-2.5000000000000001E-2</v>
          </cell>
          <cell r="J404">
            <v>0</v>
          </cell>
          <cell r="K404">
            <v>6.3365168699888438E-2</v>
          </cell>
          <cell r="L404">
            <v>5.1299999999999901E-2</v>
          </cell>
          <cell r="M404">
            <v>-2.5000000000000001E-2</v>
          </cell>
          <cell r="N404">
            <v>0</v>
          </cell>
          <cell r="O404">
            <v>6.3365168699888438E-2</v>
          </cell>
        </row>
        <row r="405">
          <cell r="B405" t="str">
            <v>NH\CRC\HPHCNE\HMO_POS\6</v>
          </cell>
          <cell r="C405" t="str">
            <v>NH</v>
          </cell>
          <cell r="D405" t="str">
            <v>CRC</v>
          </cell>
          <cell r="E405" t="str">
            <v>HPHCNE</v>
          </cell>
          <cell r="F405" t="str">
            <v>HMO_POS</v>
          </cell>
          <cell r="G405">
            <v>6</v>
          </cell>
          <cell r="H405">
            <v>5.1299999999999901E-2</v>
          </cell>
          <cell r="I405">
            <v>-2.5000000000000001E-2</v>
          </cell>
          <cell r="J405">
            <v>0</v>
          </cell>
          <cell r="K405">
            <v>6.3365168699888438E-2</v>
          </cell>
          <cell r="L405">
            <v>5.1299999999999901E-2</v>
          </cell>
          <cell r="M405">
            <v>-2.5000000000000001E-2</v>
          </cell>
          <cell r="N405">
            <v>0</v>
          </cell>
          <cell r="O405">
            <v>6.3365168699888438E-2</v>
          </cell>
        </row>
        <row r="406">
          <cell r="B406" t="str">
            <v>NH\CRC\HPHCNE\HMO_POS\7</v>
          </cell>
          <cell r="C406" t="str">
            <v>NH</v>
          </cell>
          <cell r="D406" t="str">
            <v>CRC</v>
          </cell>
          <cell r="E406" t="str">
            <v>HPHCNE</v>
          </cell>
          <cell r="F406" t="str">
            <v>HMO_POS</v>
          </cell>
          <cell r="G406">
            <v>7</v>
          </cell>
          <cell r="H406">
            <v>0.1100000000000001</v>
          </cell>
          <cell r="I406">
            <v>-2.5000000000000001E-2</v>
          </cell>
          <cell r="J406">
            <v>0</v>
          </cell>
          <cell r="K406">
            <v>6.3365168699888438E-2</v>
          </cell>
          <cell r="L406">
            <v>0.1100000000000001</v>
          </cell>
          <cell r="M406">
            <v>-2.5000000000000001E-2</v>
          </cell>
          <cell r="N406">
            <v>0</v>
          </cell>
          <cell r="O406">
            <v>6.3365168699888438E-2</v>
          </cell>
        </row>
        <row r="407">
          <cell r="B407" t="str">
            <v>NH\CRC\HPHCNE\HMO_POS\8</v>
          </cell>
          <cell r="C407" t="str">
            <v>NH</v>
          </cell>
          <cell r="D407" t="str">
            <v>CRC</v>
          </cell>
          <cell r="E407" t="str">
            <v>HPHCNE</v>
          </cell>
          <cell r="F407" t="str">
            <v>HMO_POS</v>
          </cell>
          <cell r="G407">
            <v>8</v>
          </cell>
          <cell r="H407">
            <v>0.1100000000000001</v>
          </cell>
          <cell r="I407">
            <v>-2.5000000000000001E-2</v>
          </cell>
          <cell r="J407">
            <v>0</v>
          </cell>
          <cell r="K407">
            <v>6.3365168699888438E-2</v>
          </cell>
          <cell r="L407">
            <v>0.1100000000000001</v>
          </cell>
          <cell r="M407">
            <v>-2.5000000000000001E-2</v>
          </cell>
          <cell r="N407">
            <v>0</v>
          </cell>
          <cell r="O407">
            <v>6.3365168699888438E-2</v>
          </cell>
        </row>
        <row r="408">
          <cell r="B408" t="str">
            <v>NH\CRC\HPHCNE\HMO_POS\9</v>
          </cell>
          <cell r="C408" t="str">
            <v>NH</v>
          </cell>
          <cell r="D408" t="str">
            <v>CRC</v>
          </cell>
          <cell r="E408" t="str">
            <v>HPHCNE</v>
          </cell>
          <cell r="F408" t="str">
            <v>HMO_POS</v>
          </cell>
          <cell r="G408">
            <v>9</v>
          </cell>
          <cell r="H408">
            <v>0.1100000000000001</v>
          </cell>
          <cell r="I408">
            <v>-2.5000000000000001E-2</v>
          </cell>
          <cell r="J408">
            <v>0</v>
          </cell>
          <cell r="K408">
            <v>6.3365168699888438E-2</v>
          </cell>
          <cell r="L408">
            <v>0.1100000000000001</v>
          </cell>
          <cell r="M408">
            <v>-2.5000000000000001E-2</v>
          </cell>
          <cell r="N408">
            <v>0</v>
          </cell>
          <cell r="O408">
            <v>6.3365168699888438E-2</v>
          </cell>
        </row>
        <row r="409">
          <cell r="B409" t="str">
            <v>NH\CRC\HPHCNE\HMO_POS\10</v>
          </cell>
          <cell r="C409" t="str">
            <v>NH</v>
          </cell>
          <cell r="D409" t="str">
            <v>CRC</v>
          </cell>
          <cell r="E409" t="str">
            <v>HPHCNE</v>
          </cell>
          <cell r="F409" t="str">
            <v>HMO_POS</v>
          </cell>
          <cell r="G409">
            <v>10</v>
          </cell>
          <cell r="H409">
            <v>8.5000000000000006E-2</v>
          </cell>
          <cell r="I409">
            <v>-2.5000000000000001E-2</v>
          </cell>
          <cell r="J409">
            <v>0</v>
          </cell>
          <cell r="K409">
            <v>6.3365168699888438E-2</v>
          </cell>
          <cell r="L409">
            <v>7.4999999999999997E-2</v>
          </cell>
          <cell r="M409">
            <v>-2.5000000000000001E-2</v>
          </cell>
          <cell r="N409">
            <v>0</v>
          </cell>
          <cell r="O409">
            <v>6.3365168699888438E-2</v>
          </cell>
        </row>
        <row r="410">
          <cell r="B410" t="str">
            <v>NH\CRC\HPHCNE\HMO_POS\11</v>
          </cell>
          <cell r="C410" t="str">
            <v>NH</v>
          </cell>
          <cell r="D410" t="str">
            <v>CRC</v>
          </cell>
          <cell r="E410" t="str">
            <v>HPHCNE</v>
          </cell>
          <cell r="F410" t="str">
            <v>HMO_POS</v>
          </cell>
          <cell r="G410">
            <v>11</v>
          </cell>
          <cell r="H410">
            <v>8.5000000000000006E-2</v>
          </cell>
          <cell r="I410">
            <v>-2.5000000000000001E-2</v>
          </cell>
          <cell r="J410">
            <v>0</v>
          </cell>
          <cell r="K410">
            <v>6.3365168699888438E-2</v>
          </cell>
          <cell r="L410">
            <v>7.4999999999999997E-2</v>
          </cell>
          <cell r="M410">
            <v>-2.5000000000000001E-2</v>
          </cell>
          <cell r="N410">
            <v>0</v>
          </cell>
          <cell r="O410">
            <v>6.3365168699888438E-2</v>
          </cell>
        </row>
        <row r="411">
          <cell r="B411" t="str">
            <v>NH\CRC\HPHCNE\HMO_POS\12</v>
          </cell>
          <cell r="C411" t="str">
            <v>NH</v>
          </cell>
          <cell r="D411" t="str">
            <v>CRC</v>
          </cell>
          <cell r="E411" t="str">
            <v>HPHCNE</v>
          </cell>
          <cell r="F411" t="str">
            <v>HMO_POS</v>
          </cell>
          <cell r="G411">
            <v>12</v>
          </cell>
          <cell r="H411">
            <v>8.5000000000000006E-2</v>
          </cell>
          <cell r="I411">
            <v>-2.5000000000000001E-2</v>
          </cell>
          <cell r="J411">
            <v>0</v>
          </cell>
          <cell r="K411">
            <v>6.3365168699888438E-2</v>
          </cell>
          <cell r="L411">
            <v>7.4999999999999997E-2</v>
          </cell>
          <cell r="M411">
            <v>-2.5000000000000001E-2</v>
          </cell>
          <cell r="N411">
            <v>0</v>
          </cell>
          <cell r="O411">
            <v>6.3365168699888438E-2</v>
          </cell>
        </row>
        <row r="412">
          <cell r="B412" t="str">
            <v>NH\CRC\HPHCNE\HMO_POS_EH\1</v>
          </cell>
          <cell r="C412" t="str">
            <v>NH</v>
          </cell>
          <cell r="D412" t="str">
            <v>CRC</v>
          </cell>
          <cell r="E412" t="str">
            <v>HPHCNE</v>
          </cell>
          <cell r="F412" t="str">
            <v>HMO_POS_EH</v>
          </cell>
          <cell r="G412">
            <v>1</v>
          </cell>
          <cell r="H412">
            <v>7.4999999999999997E-2</v>
          </cell>
          <cell r="I412">
            <v>-2.5000000000000001E-2</v>
          </cell>
          <cell r="J412">
            <v>0</v>
          </cell>
          <cell r="K412">
            <v>6.3365168699888438E-2</v>
          </cell>
          <cell r="L412">
            <v>7.4999999999999997E-2</v>
          </cell>
          <cell r="M412">
            <v>-2.5000000000000001E-2</v>
          </cell>
          <cell r="N412">
            <v>0</v>
          </cell>
          <cell r="O412">
            <v>6.3365168699888438E-2</v>
          </cell>
        </row>
        <row r="413">
          <cell r="B413" t="str">
            <v>NH\CRC\HPHCNE\HMO_POS_EH\2</v>
          </cell>
          <cell r="C413" t="str">
            <v>NH</v>
          </cell>
          <cell r="D413" t="str">
            <v>CRC</v>
          </cell>
          <cell r="E413" t="str">
            <v>HPHCNE</v>
          </cell>
          <cell r="F413" t="str">
            <v>HMO_POS_EH</v>
          </cell>
          <cell r="G413">
            <v>2</v>
          </cell>
          <cell r="H413">
            <v>7.4999999999999997E-2</v>
          </cell>
          <cell r="I413">
            <v>-2.5000000000000001E-2</v>
          </cell>
          <cell r="J413">
            <v>0</v>
          </cell>
          <cell r="K413">
            <v>6.3365168699888438E-2</v>
          </cell>
          <cell r="L413">
            <v>7.4999999999999997E-2</v>
          </cell>
          <cell r="M413">
            <v>-2.5000000000000001E-2</v>
          </cell>
          <cell r="N413">
            <v>0</v>
          </cell>
          <cell r="O413">
            <v>6.3365168699888438E-2</v>
          </cell>
        </row>
        <row r="414">
          <cell r="B414" t="str">
            <v>NH\CRC\HPHCNE\HMO_POS_EH\3</v>
          </cell>
          <cell r="C414" t="str">
            <v>NH</v>
          </cell>
          <cell r="D414" t="str">
            <v>CRC</v>
          </cell>
          <cell r="E414" t="str">
            <v>HPHCNE</v>
          </cell>
          <cell r="F414" t="str">
            <v>HMO_POS_EH</v>
          </cell>
          <cell r="G414">
            <v>3</v>
          </cell>
          <cell r="H414">
            <v>7.4999999999999997E-2</v>
          </cell>
          <cell r="I414">
            <v>-2.5000000000000001E-2</v>
          </cell>
          <cell r="J414">
            <v>0</v>
          </cell>
          <cell r="K414">
            <v>6.3365168699888438E-2</v>
          </cell>
          <cell r="L414">
            <v>7.4999999999999997E-2</v>
          </cell>
          <cell r="M414">
            <v>-2.5000000000000001E-2</v>
          </cell>
          <cell r="N414">
            <v>0</v>
          </cell>
          <cell r="O414">
            <v>6.3365168699888438E-2</v>
          </cell>
        </row>
        <row r="415">
          <cell r="B415" t="str">
            <v>NH\CRC\HPHCNE\HMO_POS_EH\4</v>
          </cell>
          <cell r="C415" t="str">
            <v>NH</v>
          </cell>
          <cell r="D415" t="str">
            <v>CRC</v>
          </cell>
          <cell r="E415" t="str">
            <v>HPHCNE</v>
          </cell>
          <cell r="F415" t="str">
            <v>HMO_POS_EH</v>
          </cell>
          <cell r="G415">
            <v>4</v>
          </cell>
          <cell r="H415">
            <v>5.1299999999999901E-2</v>
          </cell>
          <cell r="I415">
            <v>-2.5000000000000001E-2</v>
          </cell>
          <cell r="J415">
            <v>0</v>
          </cell>
          <cell r="K415">
            <v>6.3365168699888438E-2</v>
          </cell>
          <cell r="L415">
            <v>5.1299999999999901E-2</v>
          </cell>
          <cell r="M415">
            <v>-2.5000000000000001E-2</v>
          </cell>
          <cell r="N415">
            <v>0</v>
          </cell>
          <cell r="O415">
            <v>6.3365168699888438E-2</v>
          </cell>
        </row>
        <row r="416">
          <cell r="B416" t="str">
            <v>NH\CRC\HPHCNE\HMO_POS_EH\5</v>
          </cell>
          <cell r="C416" t="str">
            <v>NH</v>
          </cell>
          <cell r="D416" t="str">
            <v>CRC</v>
          </cell>
          <cell r="E416" t="str">
            <v>HPHCNE</v>
          </cell>
          <cell r="F416" t="str">
            <v>HMO_POS_EH</v>
          </cell>
          <cell r="G416">
            <v>5</v>
          </cell>
          <cell r="H416">
            <v>5.1299999999999901E-2</v>
          </cell>
          <cell r="I416">
            <v>-2.5000000000000001E-2</v>
          </cell>
          <cell r="J416">
            <v>0</v>
          </cell>
          <cell r="K416">
            <v>6.3365168699888438E-2</v>
          </cell>
          <cell r="L416">
            <v>5.1299999999999901E-2</v>
          </cell>
          <cell r="M416">
            <v>-2.5000000000000001E-2</v>
          </cell>
          <cell r="N416">
            <v>0</v>
          </cell>
          <cell r="O416">
            <v>6.3365168699888438E-2</v>
          </cell>
        </row>
        <row r="417">
          <cell r="B417" t="str">
            <v>NH\CRC\HPHCNE\HMO_POS_EH\6</v>
          </cell>
          <cell r="C417" t="str">
            <v>NH</v>
          </cell>
          <cell r="D417" t="str">
            <v>CRC</v>
          </cell>
          <cell r="E417" t="str">
            <v>HPHCNE</v>
          </cell>
          <cell r="F417" t="str">
            <v>HMO_POS_EH</v>
          </cell>
          <cell r="G417">
            <v>6</v>
          </cell>
          <cell r="H417">
            <v>5.1299999999999901E-2</v>
          </cell>
          <cell r="I417">
            <v>-2.5000000000000001E-2</v>
          </cell>
          <cell r="J417">
            <v>0</v>
          </cell>
          <cell r="K417">
            <v>6.3365168699888438E-2</v>
          </cell>
          <cell r="L417">
            <v>5.1299999999999901E-2</v>
          </cell>
          <cell r="M417">
            <v>-2.5000000000000001E-2</v>
          </cell>
          <cell r="N417">
            <v>0</v>
          </cell>
          <cell r="O417">
            <v>6.3365168699888438E-2</v>
          </cell>
        </row>
        <row r="418">
          <cell r="B418" t="str">
            <v>NH\CRC\HPHCNE\HMO_POS_EH\7</v>
          </cell>
          <cell r="C418" t="str">
            <v>NH</v>
          </cell>
          <cell r="D418" t="str">
            <v>CRC</v>
          </cell>
          <cell r="E418" t="str">
            <v>HPHCNE</v>
          </cell>
          <cell r="F418" t="str">
            <v>HMO_POS_EH</v>
          </cell>
          <cell r="G418">
            <v>7</v>
          </cell>
          <cell r="H418">
            <v>0.1100000000000001</v>
          </cell>
          <cell r="I418">
            <v>-2.5000000000000001E-2</v>
          </cell>
          <cell r="J418">
            <v>0</v>
          </cell>
          <cell r="K418">
            <v>6.3365168699888438E-2</v>
          </cell>
          <cell r="L418">
            <v>0.1100000000000001</v>
          </cell>
          <cell r="M418">
            <v>-2.5000000000000001E-2</v>
          </cell>
          <cell r="N418">
            <v>0</v>
          </cell>
          <cell r="O418">
            <v>6.3365168699888438E-2</v>
          </cell>
        </row>
        <row r="419">
          <cell r="B419" t="str">
            <v>NH\CRC\HPHCNE\HMO_POS_EH\8</v>
          </cell>
          <cell r="C419" t="str">
            <v>NH</v>
          </cell>
          <cell r="D419" t="str">
            <v>CRC</v>
          </cell>
          <cell r="E419" t="str">
            <v>HPHCNE</v>
          </cell>
          <cell r="F419" t="str">
            <v>HMO_POS_EH</v>
          </cell>
          <cell r="G419">
            <v>8</v>
          </cell>
          <cell r="H419">
            <v>0.1100000000000001</v>
          </cell>
          <cell r="I419">
            <v>-2.5000000000000001E-2</v>
          </cell>
          <cell r="J419">
            <v>0</v>
          </cell>
          <cell r="K419">
            <v>6.3365168699888438E-2</v>
          </cell>
          <cell r="L419">
            <v>0.1100000000000001</v>
          </cell>
          <cell r="M419">
            <v>-2.5000000000000001E-2</v>
          </cell>
          <cell r="N419">
            <v>0</v>
          </cell>
          <cell r="O419">
            <v>6.3365168699888438E-2</v>
          </cell>
        </row>
        <row r="420">
          <cell r="B420" t="str">
            <v>NH\CRC\HPHCNE\HMO_POS_EH\9</v>
          </cell>
          <cell r="C420" t="str">
            <v>NH</v>
          </cell>
          <cell r="D420" t="str">
            <v>CRC</v>
          </cell>
          <cell r="E420" t="str">
            <v>HPHCNE</v>
          </cell>
          <cell r="F420" t="str">
            <v>HMO_POS_EH</v>
          </cell>
          <cell r="G420">
            <v>9</v>
          </cell>
          <cell r="H420">
            <v>0.1100000000000001</v>
          </cell>
          <cell r="I420">
            <v>-2.5000000000000001E-2</v>
          </cell>
          <cell r="J420">
            <v>0</v>
          </cell>
          <cell r="K420">
            <v>6.3365168699888438E-2</v>
          </cell>
          <cell r="L420">
            <v>0.1100000000000001</v>
          </cell>
          <cell r="M420">
            <v>-2.5000000000000001E-2</v>
          </cell>
          <cell r="N420">
            <v>0</v>
          </cell>
          <cell r="O420">
            <v>6.3365168699888438E-2</v>
          </cell>
        </row>
        <row r="421">
          <cell r="B421" t="str">
            <v>NH\CRC\HPHCNE\HMO_POS_EH\10</v>
          </cell>
          <cell r="C421" t="str">
            <v>NH</v>
          </cell>
          <cell r="D421" t="str">
            <v>CRC</v>
          </cell>
          <cell r="E421" t="str">
            <v>HPHCNE</v>
          </cell>
          <cell r="F421" t="str">
            <v>HMO_POS_EH</v>
          </cell>
          <cell r="G421">
            <v>10</v>
          </cell>
          <cell r="H421">
            <v>8.5000000000000006E-2</v>
          </cell>
          <cell r="I421">
            <v>-2.5000000000000001E-2</v>
          </cell>
          <cell r="J421">
            <v>0</v>
          </cell>
          <cell r="K421">
            <v>6.3365168699888438E-2</v>
          </cell>
          <cell r="L421">
            <v>7.4999999999999997E-2</v>
          </cell>
          <cell r="M421">
            <v>-2.5000000000000001E-2</v>
          </cell>
          <cell r="N421">
            <v>0</v>
          </cell>
          <cell r="O421">
            <v>6.3365168699888438E-2</v>
          </cell>
        </row>
        <row r="422">
          <cell r="B422" t="str">
            <v>NH\CRC\HPHCNE\HMO_POS_EH\11</v>
          </cell>
          <cell r="C422" t="str">
            <v>NH</v>
          </cell>
          <cell r="D422" t="str">
            <v>CRC</v>
          </cell>
          <cell r="E422" t="str">
            <v>HPHCNE</v>
          </cell>
          <cell r="F422" t="str">
            <v>HMO_POS_EH</v>
          </cell>
          <cell r="G422">
            <v>11</v>
          </cell>
          <cell r="H422">
            <v>8.5000000000000006E-2</v>
          </cell>
          <cell r="I422">
            <v>-2.5000000000000001E-2</v>
          </cell>
          <cell r="J422">
            <v>0</v>
          </cell>
          <cell r="K422">
            <v>6.3365168699888438E-2</v>
          </cell>
          <cell r="L422">
            <v>7.4999999999999997E-2</v>
          </cell>
          <cell r="M422">
            <v>-2.5000000000000001E-2</v>
          </cell>
          <cell r="N422">
            <v>0</v>
          </cell>
          <cell r="O422">
            <v>6.3365168699888438E-2</v>
          </cell>
        </row>
        <row r="423">
          <cell r="B423" t="str">
            <v>NH\CRC\HPHCNE\HMO_POS_EH\12</v>
          </cell>
          <cell r="C423" t="str">
            <v>NH</v>
          </cell>
          <cell r="D423" t="str">
            <v>CRC</v>
          </cell>
          <cell r="E423" t="str">
            <v>HPHCNE</v>
          </cell>
          <cell r="F423" t="str">
            <v>HMO_POS_EH</v>
          </cell>
          <cell r="G423">
            <v>12</v>
          </cell>
          <cell r="H423">
            <v>8.5000000000000006E-2</v>
          </cell>
          <cell r="I423">
            <v>-2.5000000000000001E-2</v>
          </cell>
          <cell r="J423">
            <v>0</v>
          </cell>
          <cell r="K423">
            <v>6.3365168699888438E-2</v>
          </cell>
          <cell r="L423">
            <v>7.4999999999999997E-2</v>
          </cell>
          <cell r="M423">
            <v>-2.5000000000000001E-2</v>
          </cell>
          <cell r="N423">
            <v>0</v>
          </cell>
          <cell r="O423">
            <v>6.3365168699888438E-2</v>
          </cell>
        </row>
        <row r="424">
          <cell r="B424" t="str">
            <v>NH\CRC\HPIC\PPO\1</v>
          </cell>
          <cell r="C424" t="str">
            <v>NH</v>
          </cell>
          <cell r="D424" t="str">
            <v>CRC</v>
          </cell>
          <cell r="E424" t="str">
            <v>HPIC</v>
          </cell>
          <cell r="F424" t="str">
            <v>PPO</v>
          </cell>
          <cell r="G424">
            <v>1</v>
          </cell>
          <cell r="H424">
            <v>7.4999999999999997E-2</v>
          </cell>
          <cell r="I424">
            <v>-2.5000000000000001E-2</v>
          </cell>
          <cell r="J424">
            <v>0</v>
          </cell>
          <cell r="K424">
            <v>6.3365168699888438E-2</v>
          </cell>
          <cell r="L424">
            <v>7.4999999999999997E-2</v>
          </cell>
          <cell r="M424">
            <v>-2.5000000000000001E-2</v>
          </cell>
          <cell r="N424">
            <v>0</v>
          </cell>
          <cell r="O424">
            <v>6.3365168699888438E-2</v>
          </cell>
        </row>
        <row r="425">
          <cell r="B425" t="str">
            <v>NH\CRC\HPIC\PPO\2</v>
          </cell>
          <cell r="C425" t="str">
            <v>NH</v>
          </cell>
          <cell r="D425" t="str">
            <v>CRC</v>
          </cell>
          <cell r="E425" t="str">
            <v>HPIC</v>
          </cell>
          <cell r="F425" t="str">
            <v>PPO</v>
          </cell>
          <cell r="G425">
            <v>2</v>
          </cell>
          <cell r="H425">
            <v>7.4999999999999997E-2</v>
          </cell>
          <cell r="I425">
            <v>-2.5000000000000001E-2</v>
          </cell>
          <cell r="J425">
            <v>0</v>
          </cell>
          <cell r="K425">
            <v>6.3365168699888438E-2</v>
          </cell>
          <cell r="L425">
            <v>7.4999999999999997E-2</v>
          </cell>
          <cell r="M425">
            <v>-2.5000000000000001E-2</v>
          </cell>
          <cell r="N425">
            <v>0</v>
          </cell>
          <cell r="O425">
            <v>6.3365168699888438E-2</v>
          </cell>
        </row>
        <row r="426">
          <cell r="B426" t="str">
            <v>NH\CRC\HPIC\PPO\3</v>
          </cell>
          <cell r="C426" t="str">
            <v>NH</v>
          </cell>
          <cell r="D426" t="str">
            <v>CRC</v>
          </cell>
          <cell r="E426" t="str">
            <v>HPIC</v>
          </cell>
          <cell r="F426" t="str">
            <v>PPO</v>
          </cell>
          <cell r="G426">
            <v>3</v>
          </cell>
          <cell r="H426">
            <v>7.4999999999999997E-2</v>
          </cell>
          <cell r="I426">
            <v>-2.5000000000000001E-2</v>
          </cell>
          <cell r="J426">
            <v>0</v>
          </cell>
          <cell r="K426">
            <v>6.3365168699888438E-2</v>
          </cell>
          <cell r="L426">
            <v>7.4999999999999997E-2</v>
          </cell>
          <cell r="M426">
            <v>-2.5000000000000001E-2</v>
          </cell>
          <cell r="N426">
            <v>0</v>
          </cell>
          <cell r="O426">
            <v>6.3365168699888438E-2</v>
          </cell>
        </row>
        <row r="427">
          <cell r="B427" t="str">
            <v>NH\CRC\HPIC\PPO\4</v>
          </cell>
          <cell r="C427" t="str">
            <v>NH</v>
          </cell>
          <cell r="D427" t="str">
            <v>CRC</v>
          </cell>
          <cell r="E427" t="str">
            <v>HPIC</v>
          </cell>
          <cell r="F427" t="str">
            <v>PPO</v>
          </cell>
          <cell r="G427">
            <v>4</v>
          </cell>
          <cell r="H427">
            <v>5.1299999999999901E-2</v>
          </cell>
          <cell r="I427">
            <v>-2.5000000000000001E-2</v>
          </cell>
          <cell r="J427">
            <v>0</v>
          </cell>
          <cell r="K427">
            <v>6.3365168699888438E-2</v>
          </cell>
          <cell r="L427">
            <v>5.1299999999999901E-2</v>
          </cell>
          <cell r="M427">
            <v>-2.5000000000000001E-2</v>
          </cell>
          <cell r="N427">
            <v>0</v>
          </cell>
          <cell r="O427">
            <v>6.3365168699888438E-2</v>
          </cell>
        </row>
        <row r="428">
          <cell r="B428" t="str">
            <v>NH\CRC\HPIC\PPO\5</v>
          </cell>
          <cell r="C428" t="str">
            <v>NH</v>
          </cell>
          <cell r="D428" t="str">
            <v>CRC</v>
          </cell>
          <cell r="E428" t="str">
            <v>HPIC</v>
          </cell>
          <cell r="F428" t="str">
            <v>PPO</v>
          </cell>
          <cell r="G428">
            <v>5</v>
          </cell>
          <cell r="H428">
            <v>5.1299999999999901E-2</v>
          </cell>
          <cell r="I428">
            <v>-2.5000000000000001E-2</v>
          </cell>
          <cell r="J428">
            <v>0</v>
          </cell>
          <cell r="K428">
            <v>6.3365168699888438E-2</v>
          </cell>
          <cell r="L428">
            <v>5.1299999999999901E-2</v>
          </cell>
          <cell r="M428">
            <v>-2.5000000000000001E-2</v>
          </cell>
          <cell r="N428">
            <v>0</v>
          </cell>
          <cell r="O428">
            <v>6.3365168699888438E-2</v>
          </cell>
        </row>
        <row r="429">
          <cell r="B429" t="str">
            <v>NH\CRC\HPIC\PPO\6</v>
          </cell>
          <cell r="C429" t="str">
            <v>NH</v>
          </cell>
          <cell r="D429" t="str">
            <v>CRC</v>
          </cell>
          <cell r="E429" t="str">
            <v>HPIC</v>
          </cell>
          <cell r="F429" t="str">
            <v>PPO</v>
          </cell>
          <cell r="G429">
            <v>6</v>
          </cell>
          <cell r="H429">
            <v>5.1299999999999901E-2</v>
          </cell>
          <cell r="I429">
            <v>-2.5000000000000001E-2</v>
          </cell>
          <cell r="J429">
            <v>0</v>
          </cell>
          <cell r="K429">
            <v>6.3365168699888438E-2</v>
          </cell>
          <cell r="L429">
            <v>5.1299999999999901E-2</v>
          </cell>
          <cell r="M429">
            <v>-2.5000000000000001E-2</v>
          </cell>
          <cell r="N429">
            <v>0</v>
          </cell>
          <cell r="O429">
            <v>6.3365168699888438E-2</v>
          </cell>
        </row>
        <row r="430">
          <cell r="B430" t="str">
            <v>NH\CRC\HPIC\PPO\7</v>
          </cell>
          <cell r="C430" t="str">
            <v>NH</v>
          </cell>
          <cell r="D430" t="str">
            <v>CRC</v>
          </cell>
          <cell r="E430" t="str">
            <v>HPIC</v>
          </cell>
          <cell r="F430" t="str">
            <v>PPO</v>
          </cell>
          <cell r="G430">
            <v>7</v>
          </cell>
          <cell r="H430">
            <v>0.1100000000000001</v>
          </cell>
          <cell r="I430">
            <v>-2.5000000000000001E-2</v>
          </cell>
          <cell r="J430">
            <v>0</v>
          </cell>
          <cell r="K430">
            <v>6.3365168699888438E-2</v>
          </cell>
          <cell r="L430">
            <v>0.1100000000000001</v>
          </cell>
          <cell r="M430">
            <v>-2.5000000000000001E-2</v>
          </cell>
          <cell r="N430">
            <v>0</v>
          </cell>
          <cell r="O430">
            <v>6.3365168699888438E-2</v>
          </cell>
        </row>
        <row r="431">
          <cell r="B431" t="str">
            <v>NH\CRC\HPIC\PPO\8</v>
          </cell>
          <cell r="C431" t="str">
            <v>NH</v>
          </cell>
          <cell r="D431" t="str">
            <v>CRC</v>
          </cell>
          <cell r="E431" t="str">
            <v>HPIC</v>
          </cell>
          <cell r="F431" t="str">
            <v>PPO</v>
          </cell>
          <cell r="G431">
            <v>8</v>
          </cell>
          <cell r="H431">
            <v>0.1100000000000001</v>
          </cell>
          <cell r="I431">
            <v>-2.5000000000000001E-2</v>
          </cell>
          <cell r="J431">
            <v>0</v>
          </cell>
          <cell r="K431">
            <v>6.3365168699888438E-2</v>
          </cell>
          <cell r="L431">
            <v>0.1100000000000001</v>
          </cell>
          <cell r="M431">
            <v>-2.5000000000000001E-2</v>
          </cell>
          <cell r="N431">
            <v>0</v>
          </cell>
          <cell r="O431">
            <v>6.3365168699888438E-2</v>
          </cell>
        </row>
        <row r="432">
          <cell r="B432" t="str">
            <v>NH\CRC\HPIC\PPO\9</v>
          </cell>
          <cell r="C432" t="str">
            <v>NH</v>
          </cell>
          <cell r="D432" t="str">
            <v>CRC</v>
          </cell>
          <cell r="E432" t="str">
            <v>HPIC</v>
          </cell>
          <cell r="F432" t="str">
            <v>PPO</v>
          </cell>
          <cell r="G432">
            <v>9</v>
          </cell>
          <cell r="H432">
            <v>0.1100000000000001</v>
          </cell>
          <cell r="I432">
            <v>-2.5000000000000001E-2</v>
          </cell>
          <cell r="J432">
            <v>0</v>
          </cell>
          <cell r="K432">
            <v>6.3365168699888438E-2</v>
          </cell>
          <cell r="L432">
            <v>0.1100000000000001</v>
          </cell>
          <cell r="M432">
            <v>-2.5000000000000001E-2</v>
          </cell>
          <cell r="N432">
            <v>0</v>
          </cell>
          <cell r="O432">
            <v>6.3365168699888438E-2</v>
          </cell>
        </row>
        <row r="433">
          <cell r="B433" t="str">
            <v>NH\CRC\HPIC\PPO\10</v>
          </cell>
          <cell r="C433" t="str">
            <v>NH</v>
          </cell>
          <cell r="D433" t="str">
            <v>CRC</v>
          </cell>
          <cell r="E433" t="str">
            <v>HPIC</v>
          </cell>
          <cell r="F433" t="str">
            <v>PPO</v>
          </cell>
          <cell r="G433">
            <v>10</v>
          </cell>
          <cell r="H433">
            <v>8.5000000000000006E-2</v>
          </cell>
          <cell r="I433">
            <v>-2.5000000000000001E-2</v>
          </cell>
          <cell r="J433">
            <v>0</v>
          </cell>
          <cell r="K433">
            <v>6.3365168699888438E-2</v>
          </cell>
          <cell r="L433">
            <v>7.4999999999999997E-2</v>
          </cell>
          <cell r="M433">
            <v>-2.5000000000000001E-2</v>
          </cell>
          <cell r="N433">
            <v>0</v>
          </cell>
          <cell r="O433">
            <v>6.3365168699888438E-2</v>
          </cell>
        </row>
        <row r="434">
          <cell r="B434" t="str">
            <v>NH\CRC\HPIC\PPO\11</v>
          </cell>
          <cell r="C434" t="str">
            <v>NH</v>
          </cell>
          <cell r="D434" t="str">
            <v>CRC</v>
          </cell>
          <cell r="E434" t="str">
            <v>HPIC</v>
          </cell>
          <cell r="F434" t="str">
            <v>PPO</v>
          </cell>
          <cell r="G434">
            <v>11</v>
          </cell>
          <cell r="H434">
            <v>8.5000000000000006E-2</v>
          </cell>
          <cell r="I434">
            <v>-2.5000000000000001E-2</v>
          </cell>
          <cell r="J434">
            <v>0</v>
          </cell>
          <cell r="K434">
            <v>6.3365168699888438E-2</v>
          </cell>
          <cell r="L434">
            <v>7.4999999999999997E-2</v>
          </cell>
          <cell r="M434">
            <v>-2.5000000000000001E-2</v>
          </cell>
          <cell r="N434">
            <v>0</v>
          </cell>
          <cell r="O434">
            <v>6.3365168699888438E-2</v>
          </cell>
        </row>
        <row r="435">
          <cell r="B435" t="str">
            <v>NH\CRC\HPIC\PPO\12</v>
          </cell>
          <cell r="C435" t="str">
            <v>NH</v>
          </cell>
          <cell r="D435" t="str">
            <v>CRC</v>
          </cell>
          <cell r="E435" t="str">
            <v>HPIC</v>
          </cell>
          <cell r="F435" t="str">
            <v>PPO</v>
          </cell>
          <cell r="G435">
            <v>12</v>
          </cell>
          <cell r="H435">
            <v>8.5000000000000006E-2</v>
          </cell>
          <cell r="I435">
            <v>-2.5000000000000001E-2</v>
          </cell>
          <cell r="J435">
            <v>0</v>
          </cell>
          <cell r="K435">
            <v>6.3365168699888438E-2</v>
          </cell>
          <cell r="L435">
            <v>7.4999999999999997E-2</v>
          </cell>
          <cell r="M435">
            <v>-2.5000000000000001E-2</v>
          </cell>
          <cell r="N435">
            <v>0</v>
          </cell>
          <cell r="O435">
            <v>6.3365168699888438E-2</v>
          </cell>
        </row>
        <row r="436">
          <cell r="B436" t="str">
            <v>NH\ExchInd\HPHCNE\HMO_POS\1</v>
          </cell>
          <cell r="C436" t="str">
            <v>NH</v>
          </cell>
          <cell r="D436" t="str">
            <v>ExchInd</v>
          </cell>
          <cell r="E436" t="str">
            <v>HPHCNE</v>
          </cell>
          <cell r="F436" t="str">
            <v>HMO_POS</v>
          </cell>
          <cell r="G436">
            <v>1</v>
          </cell>
          <cell r="H436">
            <v>0</v>
          </cell>
          <cell r="I436">
            <v>0</v>
          </cell>
          <cell r="J436">
            <v>0</v>
          </cell>
          <cell r="K436">
            <v>0</v>
          </cell>
          <cell r="L436">
            <v>0</v>
          </cell>
          <cell r="M436">
            <v>0</v>
          </cell>
          <cell r="N436">
            <v>0</v>
          </cell>
          <cell r="O436">
            <v>0</v>
          </cell>
        </row>
        <row r="437">
          <cell r="B437" t="str">
            <v>NH\ExchInd\HPHCNE\HMO_POS\2</v>
          </cell>
          <cell r="C437" t="str">
            <v>NH</v>
          </cell>
          <cell r="D437" t="str">
            <v>ExchInd</v>
          </cell>
          <cell r="E437" t="str">
            <v>HPHCNE</v>
          </cell>
          <cell r="F437" t="str">
            <v>HMO_POS</v>
          </cell>
          <cell r="G437">
            <v>2</v>
          </cell>
          <cell r="H437">
            <v>0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  <cell r="N437">
            <v>0</v>
          </cell>
          <cell r="O437">
            <v>0</v>
          </cell>
        </row>
        <row r="438">
          <cell r="B438" t="str">
            <v>NH\ExchInd\HPHCNE\HMO_POS\3</v>
          </cell>
          <cell r="C438" t="str">
            <v>NH</v>
          </cell>
          <cell r="D438" t="str">
            <v>ExchInd</v>
          </cell>
          <cell r="E438" t="str">
            <v>HPHCNE</v>
          </cell>
          <cell r="F438" t="str">
            <v>HMO_POS</v>
          </cell>
          <cell r="G438">
            <v>3</v>
          </cell>
          <cell r="H438">
            <v>0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  <cell r="N438">
            <v>0</v>
          </cell>
          <cell r="O438">
            <v>0</v>
          </cell>
        </row>
        <row r="439">
          <cell r="B439" t="str">
            <v>NH\ExchInd\HPHCNE\HMO_POS\4</v>
          </cell>
          <cell r="C439" t="str">
            <v>NH</v>
          </cell>
          <cell r="D439" t="str">
            <v>ExchInd</v>
          </cell>
          <cell r="E439" t="str">
            <v>HPHCNE</v>
          </cell>
          <cell r="F439" t="str">
            <v>HMO_POS</v>
          </cell>
          <cell r="G439">
            <v>4</v>
          </cell>
          <cell r="H439">
            <v>0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  <cell r="N439">
            <v>0</v>
          </cell>
          <cell r="O439">
            <v>0</v>
          </cell>
        </row>
        <row r="440">
          <cell r="B440" t="str">
            <v>NH\ExchInd\HPHCNE\HMO_POS\5</v>
          </cell>
          <cell r="C440" t="str">
            <v>NH</v>
          </cell>
          <cell r="D440" t="str">
            <v>ExchInd</v>
          </cell>
          <cell r="E440" t="str">
            <v>HPHCNE</v>
          </cell>
          <cell r="F440" t="str">
            <v>HMO_POS</v>
          </cell>
          <cell r="G440">
            <v>5</v>
          </cell>
          <cell r="H440">
            <v>0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  <cell r="N440">
            <v>0</v>
          </cell>
          <cell r="O440">
            <v>0</v>
          </cell>
        </row>
        <row r="441">
          <cell r="B441" t="str">
            <v>NH\ExchInd\HPHCNE\HMO_POS\6</v>
          </cell>
          <cell r="C441" t="str">
            <v>NH</v>
          </cell>
          <cell r="D441" t="str">
            <v>ExchInd</v>
          </cell>
          <cell r="E441" t="str">
            <v>HPHCNE</v>
          </cell>
          <cell r="F441" t="str">
            <v>HMO_POS</v>
          </cell>
          <cell r="G441">
            <v>6</v>
          </cell>
          <cell r="H441">
            <v>0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  <cell r="N441">
            <v>0</v>
          </cell>
          <cell r="O441">
            <v>0</v>
          </cell>
        </row>
        <row r="442">
          <cell r="B442" t="str">
            <v>NH\ExchInd\HPHCNE\HMO_POS\7</v>
          </cell>
          <cell r="C442" t="str">
            <v>NH</v>
          </cell>
          <cell r="D442" t="str">
            <v>ExchInd</v>
          </cell>
          <cell r="E442" t="str">
            <v>HPHCNE</v>
          </cell>
          <cell r="F442" t="str">
            <v>HMO_POS</v>
          </cell>
          <cell r="G442">
            <v>7</v>
          </cell>
          <cell r="H442">
            <v>0</v>
          </cell>
          <cell r="I442">
            <v>0</v>
          </cell>
          <cell r="J442">
            <v>0</v>
          </cell>
          <cell r="K442">
            <v>0</v>
          </cell>
          <cell r="L442">
            <v>0</v>
          </cell>
          <cell r="M442">
            <v>0</v>
          </cell>
          <cell r="N442">
            <v>0</v>
          </cell>
          <cell r="O442">
            <v>0</v>
          </cell>
        </row>
        <row r="443">
          <cell r="B443" t="str">
            <v>NH\ExchInd\HPHCNE\HMO_POS\8</v>
          </cell>
          <cell r="C443" t="str">
            <v>NH</v>
          </cell>
          <cell r="D443" t="str">
            <v>ExchInd</v>
          </cell>
          <cell r="E443" t="str">
            <v>HPHCNE</v>
          </cell>
          <cell r="F443" t="str">
            <v>HMO_POS</v>
          </cell>
          <cell r="G443">
            <v>8</v>
          </cell>
          <cell r="H443">
            <v>0</v>
          </cell>
          <cell r="I443">
            <v>0</v>
          </cell>
          <cell r="J443">
            <v>0</v>
          </cell>
          <cell r="K443">
            <v>0</v>
          </cell>
          <cell r="L443">
            <v>0</v>
          </cell>
          <cell r="M443">
            <v>0</v>
          </cell>
          <cell r="N443">
            <v>0</v>
          </cell>
          <cell r="O443">
            <v>0</v>
          </cell>
        </row>
        <row r="444">
          <cell r="B444" t="str">
            <v>NH\ExchInd\HPHCNE\HMO_POS\9</v>
          </cell>
          <cell r="C444" t="str">
            <v>NH</v>
          </cell>
          <cell r="D444" t="str">
            <v>ExchInd</v>
          </cell>
          <cell r="E444" t="str">
            <v>HPHCNE</v>
          </cell>
          <cell r="F444" t="str">
            <v>HMO_POS</v>
          </cell>
          <cell r="G444">
            <v>9</v>
          </cell>
          <cell r="H444">
            <v>0</v>
          </cell>
          <cell r="I444">
            <v>0</v>
          </cell>
          <cell r="J444">
            <v>0</v>
          </cell>
          <cell r="K444">
            <v>0</v>
          </cell>
          <cell r="L444">
            <v>0</v>
          </cell>
          <cell r="M444">
            <v>0</v>
          </cell>
          <cell r="N444">
            <v>0</v>
          </cell>
          <cell r="O444">
            <v>0</v>
          </cell>
        </row>
        <row r="445">
          <cell r="B445" t="str">
            <v>NH\ExchInd\HPHCNE\HMO_POS\10</v>
          </cell>
          <cell r="C445" t="str">
            <v>NH</v>
          </cell>
          <cell r="D445" t="str">
            <v>ExchInd</v>
          </cell>
          <cell r="E445" t="str">
            <v>HPHCNE</v>
          </cell>
          <cell r="F445" t="str">
            <v>HMO_POS</v>
          </cell>
          <cell r="G445">
            <v>10</v>
          </cell>
          <cell r="H445">
            <v>0</v>
          </cell>
          <cell r="I445">
            <v>0</v>
          </cell>
          <cell r="J445">
            <v>0</v>
          </cell>
          <cell r="K445">
            <v>0</v>
          </cell>
          <cell r="L445">
            <v>0</v>
          </cell>
          <cell r="M445">
            <v>0</v>
          </cell>
          <cell r="N445">
            <v>0</v>
          </cell>
          <cell r="O445">
            <v>0</v>
          </cell>
        </row>
        <row r="446">
          <cell r="B446" t="str">
            <v>NH\ExchInd\HPHCNE\HMO_POS\11</v>
          </cell>
          <cell r="C446" t="str">
            <v>NH</v>
          </cell>
          <cell r="D446" t="str">
            <v>ExchInd</v>
          </cell>
          <cell r="E446" t="str">
            <v>HPHCNE</v>
          </cell>
          <cell r="F446" t="str">
            <v>HMO_POS</v>
          </cell>
          <cell r="G446">
            <v>11</v>
          </cell>
          <cell r="H446">
            <v>0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0</v>
          </cell>
          <cell r="N446">
            <v>0</v>
          </cell>
          <cell r="O446">
            <v>0</v>
          </cell>
        </row>
        <row r="447">
          <cell r="B447" t="str">
            <v>NH\ExchInd\HPHCNE\HMO_POS\12</v>
          </cell>
          <cell r="C447" t="str">
            <v>NH</v>
          </cell>
          <cell r="D447" t="str">
            <v>ExchInd</v>
          </cell>
          <cell r="E447" t="str">
            <v>HPHCNE</v>
          </cell>
          <cell r="F447" t="str">
            <v>HMO_POS</v>
          </cell>
          <cell r="G447">
            <v>12</v>
          </cell>
          <cell r="H447">
            <v>0</v>
          </cell>
          <cell r="I447">
            <v>0</v>
          </cell>
          <cell r="J447">
            <v>0</v>
          </cell>
          <cell r="K447">
            <v>0</v>
          </cell>
          <cell r="L447">
            <v>0</v>
          </cell>
          <cell r="M447">
            <v>0</v>
          </cell>
          <cell r="N447">
            <v>0</v>
          </cell>
          <cell r="O447">
            <v>0</v>
          </cell>
        </row>
        <row r="448">
          <cell r="B448" t="str">
            <v>NH\ExchInd\HPHCNE\HMO_POS_EH\1</v>
          </cell>
          <cell r="C448" t="str">
            <v>NH</v>
          </cell>
          <cell r="D448" t="str">
            <v>ExchInd</v>
          </cell>
          <cell r="E448" t="str">
            <v>HPHCNE</v>
          </cell>
          <cell r="F448" t="str">
            <v>HMO_POS_EH</v>
          </cell>
          <cell r="G448">
            <v>1</v>
          </cell>
          <cell r="H448">
            <v>-0.13300000000000001</v>
          </cell>
          <cell r="I448">
            <v>-8.0000000000000002E-3</v>
          </cell>
          <cell r="J448">
            <v>0</v>
          </cell>
          <cell r="K448">
            <v>0</v>
          </cell>
          <cell r="L448">
            <v>-0.13300000000000001</v>
          </cell>
          <cell r="M448">
            <v>-8.0000000000000002E-3</v>
          </cell>
          <cell r="N448">
            <v>0</v>
          </cell>
          <cell r="O448">
            <v>0</v>
          </cell>
        </row>
        <row r="449">
          <cell r="B449" t="str">
            <v>NH\ExchInd\HPHCNE\HMO_POS_EH\2</v>
          </cell>
          <cell r="C449" t="str">
            <v>NH</v>
          </cell>
          <cell r="D449" t="str">
            <v>ExchInd</v>
          </cell>
          <cell r="E449" t="str">
            <v>HPHCNE</v>
          </cell>
          <cell r="F449" t="str">
            <v>HMO_POS_EH</v>
          </cell>
          <cell r="G449">
            <v>2</v>
          </cell>
          <cell r="H449">
            <v>0</v>
          </cell>
          <cell r="I449">
            <v>0</v>
          </cell>
          <cell r="J449">
            <v>0</v>
          </cell>
          <cell r="K449">
            <v>0</v>
          </cell>
          <cell r="L449">
            <v>0</v>
          </cell>
          <cell r="M449">
            <v>0</v>
          </cell>
          <cell r="N449">
            <v>0</v>
          </cell>
          <cell r="O449">
            <v>0</v>
          </cell>
        </row>
        <row r="450">
          <cell r="B450" t="str">
            <v>NH\ExchInd\HPHCNE\HMO_POS_EH\3</v>
          </cell>
          <cell r="C450" t="str">
            <v>NH</v>
          </cell>
          <cell r="D450" t="str">
            <v>ExchInd</v>
          </cell>
          <cell r="E450" t="str">
            <v>HPHCNE</v>
          </cell>
          <cell r="F450" t="str">
            <v>HMO_POS_EH</v>
          </cell>
          <cell r="G450">
            <v>3</v>
          </cell>
          <cell r="H450">
            <v>0</v>
          </cell>
          <cell r="I450">
            <v>0</v>
          </cell>
          <cell r="J450">
            <v>0</v>
          </cell>
          <cell r="K450">
            <v>0</v>
          </cell>
          <cell r="L450">
            <v>0</v>
          </cell>
          <cell r="M450">
            <v>0</v>
          </cell>
          <cell r="N450">
            <v>0</v>
          </cell>
          <cell r="O450">
            <v>0</v>
          </cell>
        </row>
        <row r="451">
          <cell r="B451" t="str">
            <v>NH\ExchInd\HPHCNE\HMO_POS_EH\4</v>
          </cell>
          <cell r="C451" t="str">
            <v>NH</v>
          </cell>
          <cell r="D451" t="str">
            <v>ExchInd</v>
          </cell>
          <cell r="E451" t="str">
            <v>HPHCNE</v>
          </cell>
          <cell r="F451" t="str">
            <v>HMO_POS_EH</v>
          </cell>
          <cell r="G451">
            <v>4</v>
          </cell>
          <cell r="H451">
            <v>0</v>
          </cell>
          <cell r="I451">
            <v>0</v>
          </cell>
          <cell r="J451">
            <v>0</v>
          </cell>
          <cell r="K451">
            <v>0</v>
          </cell>
          <cell r="L451">
            <v>0</v>
          </cell>
          <cell r="M451">
            <v>0</v>
          </cell>
          <cell r="N451">
            <v>0</v>
          </cell>
          <cell r="O451">
            <v>0</v>
          </cell>
        </row>
        <row r="452">
          <cell r="B452" t="str">
            <v>NH\ExchInd\HPHCNE\HMO_POS_EH\5</v>
          </cell>
          <cell r="C452" t="str">
            <v>NH</v>
          </cell>
          <cell r="D452" t="str">
            <v>ExchInd</v>
          </cell>
          <cell r="E452" t="str">
            <v>HPHCNE</v>
          </cell>
          <cell r="F452" t="str">
            <v>HMO_POS_EH</v>
          </cell>
          <cell r="G452">
            <v>5</v>
          </cell>
          <cell r="H452">
            <v>0</v>
          </cell>
          <cell r="I452">
            <v>0</v>
          </cell>
          <cell r="J452">
            <v>0</v>
          </cell>
          <cell r="K452">
            <v>0</v>
          </cell>
          <cell r="L452">
            <v>0</v>
          </cell>
          <cell r="M452">
            <v>0</v>
          </cell>
          <cell r="N452">
            <v>0</v>
          </cell>
          <cell r="O452">
            <v>0</v>
          </cell>
        </row>
        <row r="453">
          <cell r="B453" t="str">
            <v>NH\ExchInd\HPHCNE\HMO_POS_EH\6</v>
          </cell>
          <cell r="C453" t="str">
            <v>NH</v>
          </cell>
          <cell r="D453" t="str">
            <v>ExchInd</v>
          </cell>
          <cell r="E453" t="str">
            <v>HPHCNE</v>
          </cell>
          <cell r="F453" t="str">
            <v>HMO_POS_EH</v>
          </cell>
          <cell r="G453">
            <v>6</v>
          </cell>
          <cell r="H453">
            <v>0</v>
          </cell>
          <cell r="I453">
            <v>0</v>
          </cell>
          <cell r="J453">
            <v>0</v>
          </cell>
          <cell r="K453">
            <v>0</v>
          </cell>
          <cell r="L453">
            <v>0</v>
          </cell>
          <cell r="M453">
            <v>0</v>
          </cell>
          <cell r="N453">
            <v>0</v>
          </cell>
          <cell r="O453">
            <v>0</v>
          </cell>
        </row>
        <row r="454">
          <cell r="B454" t="str">
            <v>NH\ExchInd\HPHCNE\HMO_POS_EH\7</v>
          </cell>
          <cell r="C454" t="str">
            <v>NH</v>
          </cell>
          <cell r="D454" t="str">
            <v>ExchInd</v>
          </cell>
          <cell r="E454" t="str">
            <v>HPHCNE</v>
          </cell>
          <cell r="F454" t="str">
            <v>HMO_POS_EH</v>
          </cell>
          <cell r="G454">
            <v>7</v>
          </cell>
          <cell r="H454">
            <v>0</v>
          </cell>
          <cell r="I454">
            <v>0</v>
          </cell>
          <cell r="J454">
            <v>0</v>
          </cell>
          <cell r="K454">
            <v>0</v>
          </cell>
          <cell r="L454">
            <v>0</v>
          </cell>
          <cell r="M454">
            <v>0</v>
          </cell>
          <cell r="N454">
            <v>0</v>
          </cell>
          <cell r="O454">
            <v>0</v>
          </cell>
        </row>
        <row r="455">
          <cell r="B455" t="str">
            <v>NH\ExchInd\HPHCNE\HMO_POS_EH\8</v>
          </cell>
          <cell r="C455" t="str">
            <v>NH</v>
          </cell>
          <cell r="D455" t="str">
            <v>ExchInd</v>
          </cell>
          <cell r="E455" t="str">
            <v>HPHCNE</v>
          </cell>
          <cell r="F455" t="str">
            <v>HMO_POS_EH</v>
          </cell>
          <cell r="G455">
            <v>8</v>
          </cell>
          <cell r="H455">
            <v>0</v>
          </cell>
          <cell r="I455">
            <v>0</v>
          </cell>
          <cell r="J455">
            <v>0</v>
          </cell>
          <cell r="K455">
            <v>0</v>
          </cell>
          <cell r="L455">
            <v>0</v>
          </cell>
          <cell r="M455">
            <v>0</v>
          </cell>
          <cell r="N455">
            <v>0</v>
          </cell>
          <cell r="O455">
            <v>0</v>
          </cell>
        </row>
        <row r="456">
          <cell r="B456" t="str">
            <v>NH\ExchInd\HPHCNE\HMO_POS_EH\9</v>
          </cell>
          <cell r="C456" t="str">
            <v>NH</v>
          </cell>
          <cell r="D456" t="str">
            <v>ExchInd</v>
          </cell>
          <cell r="E456" t="str">
            <v>HPHCNE</v>
          </cell>
          <cell r="F456" t="str">
            <v>HMO_POS_EH</v>
          </cell>
          <cell r="G456">
            <v>9</v>
          </cell>
          <cell r="H456">
            <v>0</v>
          </cell>
          <cell r="I456">
            <v>0</v>
          </cell>
          <cell r="J456">
            <v>0</v>
          </cell>
          <cell r="K456">
            <v>0</v>
          </cell>
          <cell r="L456">
            <v>0</v>
          </cell>
          <cell r="M456">
            <v>0</v>
          </cell>
          <cell r="N456">
            <v>0</v>
          </cell>
          <cell r="O456">
            <v>0</v>
          </cell>
        </row>
        <row r="457">
          <cell r="B457" t="str">
            <v>NH\ExchInd\HPHCNE\HMO_POS_EH\10</v>
          </cell>
          <cell r="C457" t="str">
            <v>NH</v>
          </cell>
          <cell r="D457" t="str">
            <v>ExchInd</v>
          </cell>
          <cell r="E457" t="str">
            <v>HPHCNE</v>
          </cell>
          <cell r="F457" t="str">
            <v>HMO_POS_EH</v>
          </cell>
          <cell r="G457">
            <v>10</v>
          </cell>
          <cell r="H457">
            <v>0</v>
          </cell>
          <cell r="I457">
            <v>0</v>
          </cell>
          <cell r="J457">
            <v>0</v>
          </cell>
          <cell r="K457">
            <v>0</v>
          </cell>
          <cell r="L457">
            <v>0</v>
          </cell>
          <cell r="M457">
            <v>0</v>
          </cell>
          <cell r="N457">
            <v>0</v>
          </cell>
          <cell r="O457">
            <v>0</v>
          </cell>
        </row>
        <row r="458">
          <cell r="B458" t="str">
            <v>NH\ExchInd\HPHCNE\HMO_POS_EH\11</v>
          </cell>
          <cell r="C458" t="str">
            <v>NH</v>
          </cell>
          <cell r="D458" t="str">
            <v>ExchInd</v>
          </cell>
          <cell r="E458" t="str">
            <v>HPHCNE</v>
          </cell>
          <cell r="F458" t="str">
            <v>HMO_POS_EH</v>
          </cell>
          <cell r="G458">
            <v>11</v>
          </cell>
          <cell r="H458">
            <v>0</v>
          </cell>
          <cell r="I458">
            <v>0</v>
          </cell>
          <cell r="J458">
            <v>0</v>
          </cell>
          <cell r="K458">
            <v>0</v>
          </cell>
          <cell r="L458">
            <v>0</v>
          </cell>
          <cell r="M458">
            <v>0</v>
          </cell>
          <cell r="N458">
            <v>0</v>
          </cell>
          <cell r="O458">
            <v>0</v>
          </cell>
        </row>
        <row r="459">
          <cell r="B459" t="str">
            <v>NH\ExchInd\HPHCNE\HMO_POS_EH\12</v>
          </cell>
          <cell r="C459" t="str">
            <v>NH</v>
          </cell>
          <cell r="D459" t="str">
            <v>ExchInd</v>
          </cell>
          <cell r="E459" t="str">
            <v>HPHCNE</v>
          </cell>
          <cell r="F459" t="str">
            <v>HMO_POS_EH</v>
          </cell>
          <cell r="G459">
            <v>12</v>
          </cell>
          <cell r="H459">
            <v>0</v>
          </cell>
          <cell r="I459">
            <v>0</v>
          </cell>
          <cell r="J459">
            <v>0</v>
          </cell>
          <cell r="K459">
            <v>0</v>
          </cell>
          <cell r="L459">
            <v>0</v>
          </cell>
          <cell r="M459">
            <v>0</v>
          </cell>
          <cell r="N459">
            <v>0</v>
          </cell>
          <cell r="O459">
            <v>0</v>
          </cell>
        </row>
        <row r="460">
          <cell r="B460" t="str">
            <v>NH\ExchInd\HPIC\PPO\1</v>
          </cell>
          <cell r="C460" t="str">
            <v>NH</v>
          </cell>
          <cell r="D460" t="str">
            <v>ExchInd</v>
          </cell>
          <cell r="E460" t="str">
            <v>HPIC</v>
          </cell>
          <cell r="F460" t="str">
            <v>PPO</v>
          </cell>
          <cell r="G460">
            <v>1</v>
          </cell>
          <cell r="H460">
            <v>0</v>
          </cell>
          <cell r="I460">
            <v>0</v>
          </cell>
          <cell r="J460">
            <v>0</v>
          </cell>
          <cell r="K460">
            <v>0</v>
          </cell>
          <cell r="L460">
            <v>0</v>
          </cell>
          <cell r="M460">
            <v>0</v>
          </cell>
          <cell r="N460">
            <v>0</v>
          </cell>
          <cell r="O460">
            <v>0</v>
          </cell>
        </row>
        <row r="461">
          <cell r="B461" t="str">
            <v>NH\ExchInd\HPIC\PPO\2</v>
          </cell>
          <cell r="C461" t="str">
            <v>NH</v>
          </cell>
          <cell r="D461" t="str">
            <v>ExchInd</v>
          </cell>
          <cell r="E461" t="str">
            <v>HPIC</v>
          </cell>
          <cell r="F461" t="str">
            <v>PPO</v>
          </cell>
          <cell r="G461">
            <v>2</v>
          </cell>
          <cell r="H461">
            <v>0</v>
          </cell>
          <cell r="I461">
            <v>0</v>
          </cell>
          <cell r="J461">
            <v>0</v>
          </cell>
          <cell r="K461">
            <v>0</v>
          </cell>
          <cell r="L461">
            <v>0</v>
          </cell>
          <cell r="M461">
            <v>0</v>
          </cell>
          <cell r="N461">
            <v>0</v>
          </cell>
          <cell r="O461">
            <v>0</v>
          </cell>
        </row>
        <row r="462">
          <cell r="B462" t="str">
            <v>NH\ExchInd\HPIC\PPO\3</v>
          </cell>
          <cell r="C462" t="str">
            <v>NH</v>
          </cell>
          <cell r="D462" t="str">
            <v>ExchInd</v>
          </cell>
          <cell r="E462" t="str">
            <v>HPIC</v>
          </cell>
          <cell r="F462" t="str">
            <v>PPO</v>
          </cell>
          <cell r="G462">
            <v>3</v>
          </cell>
          <cell r="H462">
            <v>0</v>
          </cell>
          <cell r="I462">
            <v>0</v>
          </cell>
          <cell r="J462">
            <v>0</v>
          </cell>
          <cell r="K462">
            <v>0</v>
          </cell>
          <cell r="L462">
            <v>0</v>
          </cell>
          <cell r="M462">
            <v>0</v>
          </cell>
          <cell r="N462">
            <v>0</v>
          </cell>
          <cell r="O462">
            <v>0</v>
          </cell>
        </row>
        <row r="463">
          <cell r="B463" t="str">
            <v>NH\ExchInd\HPIC\PPO\4</v>
          </cell>
          <cell r="C463" t="str">
            <v>NH</v>
          </cell>
          <cell r="D463" t="str">
            <v>ExchInd</v>
          </cell>
          <cell r="E463" t="str">
            <v>HPIC</v>
          </cell>
          <cell r="F463" t="str">
            <v>PPO</v>
          </cell>
          <cell r="G463">
            <v>4</v>
          </cell>
          <cell r="H463">
            <v>0</v>
          </cell>
          <cell r="I463">
            <v>0</v>
          </cell>
          <cell r="J463">
            <v>0</v>
          </cell>
          <cell r="K463">
            <v>0</v>
          </cell>
          <cell r="L463">
            <v>0</v>
          </cell>
          <cell r="M463">
            <v>0</v>
          </cell>
          <cell r="N463">
            <v>0</v>
          </cell>
          <cell r="O463">
            <v>0</v>
          </cell>
        </row>
        <row r="464">
          <cell r="B464" t="str">
            <v>NH\ExchInd\HPIC\PPO\5</v>
          </cell>
          <cell r="C464" t="str">
            <v>NH</v>
          </cell>
          <cell r="D464" t="str">
            <v>ExchInd</v>
          </cell>
          <cell r="E464" t="str">
            <v>HPIC</v>
          </cell>
          <cell r="F464" t="str">
            <v>PPO</v>
          </cell>
          <cell r="G464">
            <v>5</v>
          </cell>
          <cell r="H464">
            <v>0</v>
          </cell>
          <cell r="I464">
            <v>0</v>
          </cell>
          <cell r="J464">
            <v>0</v>
          </cell>
          <cell r="K464">
            <v>0</v>
          </cell>
          <cell r="L464">
            <v>0</v>
          </cell>
          <cell r="M464">
            <v>0</v>
          </cell>
          <cell r="N464">
            <v>0</v>
          </cell>
          <cell r="O464">
            <v>0</v>
          </cell>
        </row>
        <row r="465">
          <cell r="B465" t="str">
            <v>NH\ExchInd\HPIC\PPO\6</v>
          </cell>
          <cell r="C465" t="str">
            <v>NH</v>
          </cell>
          <cell r="D465" t="str">
            <v>ExchInd</v>
          </cell>
          <cell r="E465" t="str">
            <v>HPIC</v>
          </cell>
          <cell r="F465" t="str">
            <v>PPO</v>
          </cell>
          <cell r="G465">
            <v>6</v>
          </cell>
          <cell r="H465">
            <v>0</v>
          </cell>
          <cell r="I465">
            <v>0</v>
          </cell>
          <cell r="J465">
            <v>0</v>
          </cell>
          <cell r="K465">
            <v>0</v>
          </cell>
          <cell r="L465">
            <v>0</v>
          </cell>
          <cell r="M465">
            <v>0</v>
          </cell>
          <cell r="N465">
            <v>0</v>
          </cell>
          <cell r="O465">
            <v>0</v>
          </cell>
        </row>
        <row r="466">
          <cell r="B466" t="str">
            <v>NH\ExchInd\HPIC\PPO\7</v>
          </cell>
          <cell r="C466" t="str">
            <v>NH</v>
          </cell>
          <cell r="D466" t="str">
            <v>ExchInd</v>
          </cell>
          <cell r="E466" t="str">
            <v>HPIC</v>
          </cell>
          <cell r="F466" t="str">
            <v>PPO</v>
          </cell>
          <cell r="G466">
            <v>7</v>
          </cell>
          <cell r="H466">
            <v>0</v>
          </cell>
          <cell r="I466">
            <v>0</v>
          </cell>
          <cell r="J466">
            <v>0</v>
          </cell>
          <cell r="K466">
            <v>0</v>
          </cell>
          <cell r="L466">
            <v>0</v>
          </cell>
          <cell r="M466">
            <v>0</v>
          </cell>
          <cell r="N466">
            <v>0</v>
          </cell>
          <cell r="O466">
            <v>0</v>
          </cell>
        </row>
        <row r="467">
          <cell r="B467" t="str">
            <v>NH\ExchInd\HPIC\PPO\8</v>
          </cell>
          <cell r="C467" t="str">
            <v>NH</v>
          </cell>
          <cell r="D467" t="str">
            <v>ExchInd</v>
          </cell>
          <cell r="E467" t="str">
            <v>HPIC</v>
          </cell>
          <cell r="F467" t="str">
            <v>PPO</v>
          </cell>
          <cell r="G467">
            <v>8</v>
          </cell>
          <cell r="H467">
            <v>0</v>
          </cell>
          <cell r="I467">
            <v>0</v>
          </cell>
          <cell r="J467">
            <v>0</v>
          </cell>
          <cell r="K467">
            <v>0</v>
          </cell>
          <cell r="L467">
            <v>0</v>
          </cell>
          <cell r="M467">
            <v>0</v>
          </cell>
          <cell r="N467">
            <v>0</v>
          </cell>
          <cell r="O467">
            <v>0</v>
          </cell>
        </row>
        <row r="468">
          <cell r="B468" t="str">
            <v>NH\ExchInd\HPIC\PPO\9</v>
          </cell>
          <cell r="C468" t="str">
            <v>NH</v>
          </cell>
          <cell r="D468" t="str">
            <v>ExchInd</v>
          </cell>
          <cell r="E468" t="str">
            <v>HPIC</v>
          </cell>
          <cell r="F468" t="str">
            <v>PPO</v>
          </cell>
          <cell r="G468">
            <v>9</v>
          </cell>
          <cell r="H468">
            <v>0</v>
          </cell>
          <cell r="I468">
            <v>0</v>
          </cell>
          <cell r="J468">
            <v>0</v>
          </cell>
          <cell r="K468">
            <v>0</v>
          </cell>
          <cell r="L468">
            <v>0</v>
          </cell>
          <cell r="M468">
            <v>0</v>
          </cell>
          <cell r="N468">
            <v>0</v>
          </cell>
          <cell r="O468">
            <v>0</v>
          </cell>
        </row>
        <row r="469">
          <cell r="B469" t="str">
            <v>NH\ExchInd\HPIC\PPO\10</v>
          </cell>
          <cell r="C469" t="str">
            <v>NH</v>
          </cell>
          <cell r="D469" t="str">
            <v>ExchInd</v>
          </cell>
          <cell r="E469" t="str">
            <v>HPIC</v>
          </cell>
          <cell r="F469" t="str">
            <v>PPO</v>
          </cell>
          <cell r="G469">
            <v>10</v>
          </cell>
          <cell r="H469">
            <v>0</v>
          </cell>
          <cell r="I469">
            <v>0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  <cell r="N469">
            <v>0</v>
          </cell>
          <cell r="O469">
            <v>0</v>
          </cell>
        </row>
        <row r="470">
          <cell r="B470" t="str">
            <v>NH\ExchInd\HPIC\PPO\11</v>
          </cell>
          <cell r="C470" t="str">
            <v>NH</v>
          </cell>
          <cell r="D470" t="str">
            <v>ExchInd</v>
          </cell>
          <cell r="E470" t="str">
            <v>HPIC</v>
          </cell>
          <cell r="F470" t="str">
            <v>PPO</v>
          </cell>
          <cell r="G470">
            <v>11</v>
          </cell>
          <cell r="H470">
            <v>0</v>
          </cell>
          <cell r="I470">
            <v>0</v>
          </cell>
          <cell r="J470">
            <v>0</v>
          </cell>
          <cell r="K470">
            <v>0</v>
          </cell>
          <cell r="L470">
            <v>0</v>
          </cell>
          <cell r="M470">
            <v>0</v>
          </cell>
          <cell r="N470">
            <v>0</v>
          </cell>
          <cell r="O470">
            <v>0</v>
          </cell>
        </row>
        <row r="471">
          <cell r="B471" t="str">
            <v>NH\ExchInd\HPIC\PPO\12</v>
          </cell>
          <cell r="C471" t="str">
            <v>NH</v>
          </cell>
          <cell r="D471" t="str">
            <v>ExchInd</v>
          </cell>
          <cell r="E471" t="str">
            <v>HPIC</v>
          </cell>
          <cell r="F471" t="str">
            <v>PPO</v>
          </cell>
          <cell r="G471">
            <v>12</v>
          </cell>
          <cell r="H471">
            <v>0</v>
          </cell>
          <cell r="I471">
            <v>0</v>
          </cell>
          <cell r="J471">
            <v>0</v>
          </cell>
          <cell r="K471">
            <v>0</v>
          </cell>
          <cell r="L471">
            <v>0</v>
          </cell>
          <cell r="M471">
            <v>0</v>
          </cell>
          <cell r="N471">
            <v>0</v>
          </cell>
          <cell r="O471">
            <v>0</v>
          </cell>
        </row>
        <row r="472">
          <cell r="B472" t="str">
            <v>NH\Small\HPHCNE\HMO_POS\1</v>
          </cell>
          <cell r="C472" t="str">
            <v>NH</v>
          </cell>
          <cell r="D472" t="str">
            <v>Small</v>
          </cell>
          <cell r="E472" t="str">
            <v>HPHCNE</v>
          </cell>
          <cell r="F472" t="str">
            <v>HMO_POS</v>
          </cell>
          <cell r="G472">
            <v>1</v>
          </cell>
          <cell r="H472">
            <v>0.05</v>
          </cell>
          <cell r="I472">
            <v>-0.02</v>
          </cell>
          <cell r="J472">
            <v>0</v>
          </cell>
          <cell r="K472">
            <v>0</v>
          </cell>
          <cell r="L472">
            <v>-8.8312775928665044E-3</v>
          </cell>
          <cell r="M472">
            <v>-1.4999999999999999E-2</v>
          </cell>
          <cell r="N472">
            <v>0.01</v>
          </cell>
          <cell r="O472">
            <v>0</v>
          </cell>
        </row>
        <row r="473">
          <cell r="B473" t="str">
            <v>NH\Small\HPHCNE\HMO_POS\2</v>
          </cell>
          <cell r="C473" t="str">
            <v>NH</v>
          </cell>
          <cell r="D473" t="str">
            <v>Small</v>
          </cell>
          <cell r="E473" t="str">
            <v>HPHCNE</v>
          </cell>
          <cell r="F473" t="str">
            <v>HMO_POS</v>
          </cell>
          <cell r="G473">
            <v>2</v>
          </cell>
          <cell r="H473">
            <v>0.05</v>
          </cell>
          <cell r="I473">
            <v>-0.02</v>
          </cell>
          <cell r="J473">
            <v>0</v>
          </cell>
          <cell r="K473">
            <v>0</v>
          </cell>
          <cell r="L473">
            <v>-8.8312775928665044E-3</v>
          </cell>
          <cell r="M473">
            <v>-1.4999999999999999E-2</v>
          </cell>
          <cell r="N473">
            <v>0.01</v>
          </cell>
          <cell r="O473">
            <v>0</v>
          </cell>
        </row>
        <row r="474">
          <cell r="B474" t="str">
            <v>NH\Small\HPHCNE\HMO_POS\3</v>
          </cell>
          <cell r="C474" t="str">
            <v>NH</v>
          </cell>
          <cell r="D474" t="str">
            <v>Small</v>
          </cell>
          <cell r="E474" t="str">
            <v>HPHCNE</v>
          </cell>
          <cell r="F474" t="str">
            <v>HMO_POS</v>
          </cell>
          <cell r="G474">
            <v>3</v>
          </cell>
          <cell r="H474">
            <v>0.05</v>
          </cell>
          <cell r="I474">
            <v>-0.02</v>
          </cell>
          <cell r="J474">
            <v>0</v>
          </cell>
          <cell r="K474">
            <v>0</v>
          </cell>
          <cell r="L474">
            <v>-8.8312775928665044E-3</v>
          </cell>
          <cell r="M474">
            <v>-1.4999999999999999E-2</v>
          </cell>
          <cell r="N474">
            <v>0.01</v>
          </cell>
          <cell r="O474">
            <v>0</v>
          </cell>
        </row>
        <row r="475">
          <cell r="B475" t="str">
            <v>NH\Small\HPHCNE\HMO_POS\4</v>
          </cell>
          <cell r="C475" t="str">
            <v>NH</v>
          </cell>
          <cell r="D475" t="str">
            <v>Small</v>
          </cell>
          <cell r="E475" t="str">
            <v>HPHCNE</v>
          </cell>
          <cell r="F475" t="str">
            <v>HMO_POS</v>
          </cell>
          <cell r="G475">
            <v>4</v>
          </cell>
          <cell r="H475">
            <v>3.0921523922770922E-2</v>
          </cell>
          <cell r="I475">
            <v>-0.02</v>
          </cell>
          <cell r="J475">
            <v>0</v>
          </cell>
          <cell r="K475">
            <v>0</v>
          </cell>
          <cell r="L475">
            <v>1.4428177006368051E-2</v>
          </cell>
          <cell r="M475">
            <v>-1.4999999999999999E-2</v>
          </cell>
          <cell r="N475">
            <v>0.01</v>
          </cell>
          <cell r="O475">
            <v>0</v>
          </cell>
        </row>
        <row r="476">
          <cell r="B476" t="str">
            <v>NH\Small\HPHCNE\HMO_POS\5</v>
          </cell>
          <cell r="C476" t="str">
            <v>NH</v>
          </cell>
          <cell r="D476" t="str">
            <v>Small</v>
          </cell>
          <cell r="E476" t="str">
            <v>HPHCNE</v>
          </cell>
          <cell r="F476" t="str">
            <v>HMO_POS</v>
          </cell>
          <cell r="G476">
            <v>5</v>
          </cell>
          <cell r="H476">
            <v>3.0921523922770922E-2</v>
          </cell>
          <cell r="I476">
            <v>-0.02</v>
          </cell>
          <cell r="J476">
            <v>0</v>
          </cell>
          <cell r="K476">
            <v>0</v>
          </cell>
          <cell r="L476">
            <v>1.4428177006368051E-2</v>
          </cell>
          <cell r="M476">
            <v>-1.4999999999999999E-2</v>
          </cell>
          <cell r="N476">
            <v>0.01</v>
          </cell>
          <cell r="O476">
            <v>0</v>
          </cell>
        </row>
        <row r="477">
          <cell r="B477" t="str">
            <v>NH\Small\HPHCNE\HMO_POS\6</v>
          </cell>
          <cell r="C477" t="str">
            <v>NH</v>
          </cell>
          <cell r="D477" t="str">
            <v>Small</v>
          </cell>
          <cell r="E477" t="str">
            <v>HPHCNE</v>
          </cell>
          <cell r="F477" t="str">
            <v>HMO_POS</v>
          </cell>
          <cell r="G477">
            <v>6</v>
          </cell>
          <cell r="H477">
            <v>3.0921523922770922E-2</v>
          </cell>
          <cell r="I477">
            <v>-0.02</v>
          </cell>
          <cell r="J477">
            <v>0</v>
          </cell>
          <cell r="K477">
            <v>0</v>
          </cell>
          <cell r="L477">
            <v>1.4428177006368051E-2</v>
          </cell>
          <cell r="M477">
            <v>-1.4999999999999999E-2</v>
          </cell>
          <cell r="N477">
            <v>0.01</v>
          </cell>
          <cell r="O477">
            <v>0</v>
          </cell>
        </row>
        <row r="478">
          <cell r="B478" t="str">
            <v>NH\Small\HPHCNE\HMO_POS\7</v>
          </cell>
          <cell r="C478" t="str">
            <v>NH</v>
          </cell>
          <cell r="D478" t="str">
            <v>Small</v>
          </cell>
          <cell r="E478" t="str">
            <v>HPHCNE</v>
          </cell>
          <cell r="F478" t="str">
            <v>HMO_POS</v>
          </cell>
          <cell r="G478">
            <v>7</v>
          </cell>
          <cell r="H478">
            <v>-1.245193313789339E-2</v>
          </cell>
          <cell r="I478">
            <v>-1.4999999999999999E-2</v>
          </cell>
          <cell r="J478">
            <v>0.01</v>
          </cell>
          <cell r="K478">
            <v>0</v>
          </cell>
          <cell r="L478">
            <v>5.5124452057396564E-2</v>
          </cell>
          <cell r="M478">
            <v>-1.4999999999999999E-2</v>
          </cell>
          <cell r="N478">
            <v>0.01</v>
          </cell>
          <cell r="O478">
            <v>0</v>
          </cell>
        </row>
        <row r="479">
          <cell r="B479" t="str">
            <v>NH\Small\HPHCNE\HMO_POS\8</v>
          </cell>
          <cell r="C479" t="str">
            <v>NH</v>
          </cell>
          <cell r="D479" t="str">
            <v>Small</v>
          </cell>
          <cell r="E479" t="str">
            <v>HPHCNE</v>
          </cell>
          <cell r="F479" t="str">
            <v>HMO_POS</v>
          </cell>
          <cell r="G479">
            <v>8</v>
          </cell>
          <cell r="H479">
            <v>-1.245193313789339E-2</v>
          </cell>
          <cell r="I479">
            <v>-1.4999999999999999E-2</v>
          </cell>
          <cell r="J479">
            <v>0.01</v>
          </cell>
          <cell r="K479">
            <v>0</v>
          </cell>
          <cell r="L479">
            <v>5.5124452057396564E-2</v>
          </cell>
          <cell r="M479">
            <v>-1.4999999999999999E-2</v>
          </cell>
          <cell r="N479">
            <v>0.01</v>
          </cell>
          <cell r="O479">
            <v>0</v>
          </cell>
        </row>
        <row r="480">
          <cell r="B480" t="str">
            <v>NH\Small\HPHCNE\HMO_POS\9</v>
          </cell>
          <cell r="C480" t="str">
            <v>NH</v>
          </cell>
          <cell r="D480" t="str">
            <v>Small</v>
          </cell>
          <cell r="E480" t="str">
            <v>HPHCNE</v>
          </cell>
          <cell r="F480" t="str">
            <v>HMO_POS</v>
          </cell>
          <cell r="G480">
            <v>9</v>
          </cell>
          <cell r="H480">
            <v>-1.245193313789339E-2</v>
          </cell>
          <cell r="I480">
            <v>-1.4999999999999999E-2</v>
          </cell>
          <cell r="J480">
            <v>0.01</v>
          </cell>
          <cell r="K480">
            <v>0</v>
          </cell>
          <cell r="L480">
            <v>5.5124452057396564E-2</v>
          </cell>
          <cell r="M480">
            <v>-1.4999999999999999E-2</v>
          </cell>
          <cell r="N480">
            <v>0.01</v>
          </cell>
          <cell r="O480">
            <v>0</v>
          </cell>
        </row>
        <row r="481">
          <cell r="B481" t="str">
            <v>NH\Small\HPHCNE\HMO_POS\10</v>
          </cell>
          <cell r="C481" t="str">
            <v>NH</v>
          </cell>
          <cell r="D481" t="str">
            <v>Small</v>
          </cell>
          <cell r="E481" t="str">
            <v>HPHCNE</v>
          </cell>
          <cell r="F481" t="str">
            <v>HMO_POS</v>
          </cell>
          <cell r="G481">
            <v>10</v>
          </cell>
          <cell r="H481">
            <v>-1.0843453878669918E-2</v>
          </cell>
          <cell r="I481">
            <v>-1.4999999999999999E-2</v>
          </cell>
          <cell r="J481">
            <v>0.01</v>
          </cell>
          <cell r="K481">
            <v>0</v>
          </cell>
          <cell r="L481">
            <v>5.9172748270221759E-2</v>
          </cell>
          <cell r="M481">
            <v>-1.4999999999999999E-2</v>
          </cell>
          <cell r="N481">
            <v>0.01</v>
          </cell>
          <cell r="O481">
            <v>0</v>
          </cell>
        </row>
        <row r="482">
          <cell r="B482" t="str">
            <v>NH\Small\HPHCNE\HMO_POS\11</v>
          </cell>
          <cell r="C482" t="str">
            <v>NH</v>
          </cell>
          <cell r="D482" t="str">
            <v>Small</v>
          </cell>
          <cell r="E482" t="str">
            <v>HPHCNE</v>
          </cell>
          <cell r="F482" t="str">
            <v>HMO_POS</v>
          </cell>
          <cell r="G482">
            <v>11</v>
          </cell>
          <cell r="H482">
            <v>-1.0843453878669918E-2</v>
          </cell>
          <cell r="I482">
            <v>-1.4999999999999999E-2</v>
          </cell>
          <cell r="J482">
            <v>0.01</v>
          </cell>
          <cell r="K482">
            <v>0</v>
          </cell>
          <cell r="L482">
            <v>5.9172748270221759E-2</v>
          </cell>
          <cell r="M482">
            <v>-1.4999999999999999E-2</v>
          </cell>
          <cell r="N482">
            <v>0.01</v>
          </cell>
          <cell r="O482">
            <v>0</v>
          </cell>
        </row>
        <row r="483">
          <cell r="B483" t="str">
            <v>NH\Small\HPHCNE\HMO_POS\12</v>
          </cell>
          <cell r="C483" t="str">
            <v>NH</v>
          </cell>
          <cell r="D483" t="str">
            <v>Small</v>
          </cell>
          <cell r="E483" t="str">
            <v>HPHCNE</v>
          </cell>
          <cell r="F483" t="str">
            <v>HMO_POS</v>
          </cell>
          <cell r="G483">
            <v>12</v>
          </cell>
          <cell r="H483">
            <v>-1.0843453878669918E-2</v>
          </cell>
          <cell r="I483">
            <v>-1.4999999999999999E-2</v>
          </cell>
          <cell r="J483">
            <v>0.01</v>
          </cell>
          <cell r="K483">
            <v>0</v>
          </cell>
          <cell r="L483">
            <v>5.9172748270221759E-2</v>
          </cell>
          <cell r="M483">
            <v>-1.4999999999999999E-2</v>
          </cell>
          <cell r="N483">
            <v>0.01</v>
          </cell>
          <cell r="O483">
            <v>0</v>
          </cell>
        </row>
        <row r="484">
          <cell r="B484" t="str">
            <v>NH\Small\HPHCNE\HMO_POS_EH\1</v>
          </cell>
          <cell r="C484" t="str">
            <v>NH</v>
          </cell>
          <cell r="D484" t="str">
            <v>Small</v>
          </cell>
          <cell r="E484" t="str">
            <v>HPHCNE</v>
          </cell>
          <cell r="F484" t="str">
            <v>HMO_POS_EH</v>
          </cell>
          <cell r="G484">
            <v>1</v>
          </cell>
          <cell r="H484">
            <v>0.05</v>
          </cell>
          <cell r="I484">
            <v>-0.02</v>
          </cell>
          <cell r="J484">
            <v>0</v>
          </cell>
          <cell r="K484">
            <v>0</v>
          </cell>
          <cell r="L484">
            <v>-8.8312775928665044E-3</v>
          </cell>
          <cell r="M484">
            <v>-1.4999999999999999E-2</v>
          </cell>
          <cell r="N484">
            <v>0.01</v>
          </cell>
          <cell r="O484">
            <v>0</v>
          </cell>
        </row>
        <row r="485">
          <cell r="B485" t="str">
            <v>NH\Small\HPHCNE\HMO_POS_EH\2</v>
          </cell>
          <cell r="C485" t="str">
            <v>NH</v>
          </cell>
          <cell r="D485" t="str">
            <v>Small</v>
          </cell>
          <cell r="E485" t="str">
            <v>HPHCNE</v>
          </cell>
          <cell r="F485" t="str">
            <v>HMO_POS_EH</v>
          </cell>
          <cell r="G485">
            <v>2</v>
          </cell>
          <cell r="H485">
            <v>0.05</v>
          </cell>
          <cell r="I485">
            <v>-0.02</v>
          </cell>
          <cell r="J485">
            <v>0</v>
          </cell>
          <cell r="K485">
            <v>0</v>
          </cell>
          <cell r="L485">
            <v>-8.8312775928665044E-3</v>
          </cell>
          <cell r="M485">
            <v>-1.4999999999999999E-2</v>
          </cell>
          <cell r="N485">
            <v>0.01</v>
          </cell>
          <cell r="O485">
            <v>0</v>
          </cell>
        </row>
        <row r="486">
          <cell r="B486" t="str">
            <v>NH\Small\HPHCNE\HMO_POS_EH\3</v>
          </cell>
          <cell r="C486" t="str">
            <v>NH</v>
          </cell>
          <cell r="D486" t="str">
            <v>Small</v>
          </cell>
          <cell r="E486" t="str">
            <v>HPHCNE</v>
          </cell>
          <cell r="F486" t="str">
            <v>HMO_POS_EH</v>
          </cell>
          <cell r="G486">
            <v>3</v>
          </cell>
          <cell r="H486">
            <v>0.05</v>
          </cell>
          <cell r="I486">
            <v>-0.02</v>
          </cell>
          <cell r="J486">
            <v>0</v>
          </cell>
          <cell r="K486">
            <v>0</v>
          </cell>
          <cell r="L486">
            <v>-8.8312775928665044E-3</v>
          </cell>
          <cell r="M486">
            <v>-1.4999999999999999E-2</v>
          </cell>
          <cell r="N486">
            <v>0.01</v>
          </cell>
          <cell r="O486">
            <v>0</v>
          </cell>
        </row>
        <row r="487">
          <cell r="B487" t="str">
            <v>NH\Small\HPHCNE\HMO_POS_EH\4</v>
          </cell>
          <cell r="C487" t="str">
            <v>NH</v>
          </cell>
          <cell r="D487" t="str">
            <v>Small</v>
          </cell>
          <cell r="E487" t="str">
            <v>HPHCNE</v>
          </cell>
          <cell r="F487" t="str">
            <v>HMO_POS_EH</v>
          </cell>
          <cell r="G487">
            <v>4</v>
          </cell>
          <cell r="H487">
            <v>3.0921523922770922E-2</v>
          </cell>
          <cell r="I487">
            <v>-0.02</v>
          </cell>
          <cell r="J487">
            <v>0</v>
          </cell>
          <cell r="K487">
            <v>0</v>
          </cell>
          <cell r="L487">
            <v>1.4428177006368051E-2</v>
          </cell>
          <cell r="M487">
            <v>-1.4999999999999999E-2</v>
          </cell>
          <cell r="N487">
            <v>0.01</v>
          </cell>
          <cell r="O487">
            <v>0</v>
          </cell>
        </row>
        <row r="488">
          <cell r="B488" t="str">
            <v>NH\Small\HPHCNE\HMO_POS_EH\5</v>
          </cell>
          <cell r="C488" t="str">
            <v>NH</v>
          </cell>
          <cell r="D488" t="str">
            <v>Small</v>
          </cell>
          <cell r="E488" t="str">
            <v>HPHCNE</v>
          </cell>
          <cell r="F488" t="str">
            <v>HMO_POS_EH</v>
          </cell>
          <cell r="G488">
            <v>5</v>
          </cell>
          <cell r="H488">
            <v>3.0921523922770922E-2</v>
          </cell>
          <cell r="I488">
            <v>-0.02</v>
          </cell>
          <cell r="J488">
            <v>0</v>
          </cell>
          <cell r="K488">
            <v>0</v>
          </cell>
          <cell r="L488">
            <v>1.4428177006368051E-2</v>
          </cell>
          <cell r="M488">
            <v>-1.4999999999999999E-2</v>
          </cell>
          <cell r="N488">
            <v>0.01</v>
          </cell>
          <cell r="O488">
            <v>0</v>
          </cell>
        </row>
        <row r="489">
          <cell r="B489" t="str">
            <v>NH\Small\HPHCNE\HMO_POS_EH\6</v>
          </cell>
          <cell r="C489" t="str">
            <v>NH</v>
          </cell>
          <cell r="D489" t="str">
            <v>Small</v>
          </cell>
          <cell r="E489" t="str">
            <v>HPHCNE</v>
          </cell>
          <cell r="F489" t="str">
            <v>HMO_POS_EH</v>
          </cell>
          <cell r="G489">
            <v>6</v>
          </cell>
          <cell r="H489">
            <v>3.0921523922770922E-2</v>
          </cell>
          <cell r="I489">
            <v>-0.02</v>
          </cell>
          <cell r="J489">
            <v>0</v>
          </cell>
          <cell r="K489">
            <v>0</v>
          </cell>
          <cell r="L489">
            <v>1.4428177006368051E-2</v>
          </cell>
          <cell r="M489">
            <v>-1.4999999999999999E-2</v>
          </cell>
          <cell r="N489">
            <v>0.01</v>
          </cell>
          <cell r="O489">
            <v>0</v>
          </cell>
        </row>
        <row r="490">
          <cell r="B490" t="str">
            <v>NH\Small\HPHCNE\HMO_POS_EH\7</v>
          </cell>
          <cell r="C490" t="str">
            <v>NH</v>
          </cell>
          <cell r="D490" t="str">
            <v>Small</v>
          </cell>
          <cell r="E490" t="str">
            <v>HPHCNE</v>
          </cell>
          <cell r="F490" t="str">
            <v>HMO_POS_EH</v>
          </cell>
          <cell r="G490">
            <v>7</v>
          </cell>
          <cell r="H490">
            <v>-1.245193313789339E-2</v>
          </cell>
          <cell r="I490">
            <v>-1.4999999999999999E-2</v>
          </cell>
          <cell r="J490">
            <v>0.01</v>
          </cell>
          <cell r="K490">
            <v>0</v>
          </cell>
          <cell r="L490">
            <v>5.5124452057396564E-2</v>
          </cell>
          <cell r="M490">
            <v>-1.4999999999999999E-2</v>
          </cell>
          <cell r="N490">
            <v>0.01</v>
          </cell>
          <cell r="O490">
            <v>0</v>
          </cell>
        </row>
        <row r="491">
          <cell r="B491" t="str">
            <v>NH\Small\HPHCNE\HMO_POS_EH\8</v>
          </cell>
          <cell r="C491" t="str">
            <v>NH</v>
          </cell>
          <cell r="D491" t="str">
            <v>Small</v>
          </cell>
          <cell r="E491" t="str">
            <v>HPHCNE</v>
          </cell>
          <cell r="F491" t="str">
            <v>HMO_POS_EH</v>
          </cell>
          <cell r="G491">
            <v>8</v>
          </cell>
          <cell r="H491">
            <v>-1.245193313789339E-2</v>
          </cell>
          <cell r="I491">
            <v>-1.4999999999999999E-2</v>
          </cell>
          <cell r="J491">
            <v>0.01</v>
          </cell>
          <cell r="K491">
            <v>0</v>
          </cell>
          <cell r="L491">
            <v>5.5124452057396564E-2</v>
          </cell>
          <cell r="M491">
            <v>-1.4999999999999999E-2</v>
          </cell>
          <cell r="N491">
            <v>0.01</v>
          </cell>
          <cell r="O491">
            <v>0</v>
          </cell>
        </row>
        <row r="492">
          <cell r="B492" t="str">
            <v>NH\Small\HPHCNE\HMO_POS_EH\9</v>
          </cell>
          <cell r="C492" t="str">
            <v>NH</v>
          </cell>
          <cell r="D492" t="str">
            <v>Small</v>
          </cell>
          <cell r="E492" t="str">
            <v>HPHCNE</v>
          </cell>
          <cell r="F492" t="str">
            <v>HMO_POS_EH</v>
          </cell>
          <cell r="G492">
            <v>9</v>
          </cell>
          <cell r="H492">
            <v>-1.245193313789339E-2</v>
          </cell>
          <cell r="I492">
            <v>-1.4999999999999999E-2</v>
          </cell>
          <cell r="J492">
            <v>0.01</v>
          </cell>
          <cell r="K492">
            <v>0</v>
          </cell>
          <cell r="L492">
            <v>5.5124452057396564E-2</v>
          </cell>
          <cell r="M492">
            <v>-1.4999999999999999E-2</v>
          </cell>
          <cell r="N492">
            <v>0.01</v>
          </cell>
          <cell r="O492">
            <v>0</v>
          </cell>
        </row>
        <row r="493">
          <cell r="B493" t="str">
            <v>NH\Small\HPHCNE\HMO_POS_EH\10</v>
          </cell>
          <cell r="C493" t="str">
            <v>NH</v>
          </cell>
          <cell r="D493" t="str">
            <v>Small</v>
          </cell>
          <cell r="E493" t="str">
            <v>HPHCNE</v>
          </cell>
          <cell r="F493" t="str">
            <v>HMO_POS_EH</v>
          </cell>
          <cell r="G493">
            <v>10</v>
          </cell>
          <cell r="H493">
            <v>-1.0843453878669918E-2</v>
          </cell>
          <cell r="I493">
            <v>-1.4999999999999999E-2</v>
          </cell>
          <cell r="J493">
            <v>0.01</v>
          </cell>
          <cell r="K493">
            <v>0</v>
          </cell>
          <cell r="L493">
            <v>5.9172748270221759E-2</v>
          </cell>
          <cell r="M493">
            <v>-1.4999999999999999E-2</v>
          </cell>
          <cell r="N493">
            <v>0.01</v>
          </cell>
          <cell r="O493">
            <v>0</v>
          </cell>
        </row>
        <row r="494">
          <cell r="B494" t="str">
            <v>NH\Small\HPHCNE\HMO_POS_EH\11</v>
          </cell>
          <cell r="C494" t="str">
            <v>NH</v>
          </cell>
          <cell r="D494" t="str">
            <v>Small</v>
          </cell>
          <cell r="E494" t="str">
            <v>HPHCNE</v>
          </cell>
          <cell r="F494" t="str">
            <v>HMO_POS_EH</v>
          </cell>
          <cell r="G494">
            <v>11</v>
          </cell>
          <cell r="H494">
            <v>-1.0843453878669918E-2</v>
          </cell>
          <cell r="I494">
            <v>-1.4999999999999999E-2</v>
          </cell>
          <cell r="J494">
            <v>0.01</v>
          </cell>
          <cell r="K494">
            <v>0</v>
          </cell>
          <cell r="L494">
            <v>5.9172748270221759E-2</v>
          </cell>
          <cell r="M494">
            <v>-1.4999999999999999E-2</v>
          </cell>
          <cell r="N494">
            <v>0.01</v>
          </cell>
          <cell r="O494">
            <v>0</v>
          </cell>
        </row>
        <row r="495">
          <cell r="B495" t="str">
            <v>NH\Small\HPHCNE\HMO_POS_EH\12</v>
          </cell>
          <cell r="C495" t="str">
            <v>NH</v>
          </cell>
          <cell r="D495" t="str">
            <v>Small</v>
          </cell>
          <cell r="E495" t="str">
            <v>HPHCNE</v>
          </cell>
          <cell r="F495" t="str">
            <v>HMO_POS_EH</v>
          </cell>
          <cell r="G495">
            <v>12</v>
          </cell>
          <cell r="H495">
            <v>-1.0843453878669918E-2</v>
          </cell>
          <cell r="I495">
            <v>-1.4999999999999999E-2</v>
          </cell>
          <cell r="J495">
            <v>0.01</v>
          </cell>
          <cell r="K495">
            <v>0</v>
          </cell>
          <cell r="L495">
            <v>5.9172748270221759E-2</v>
          </cell>
          <cell r="M495">
            <v>-1.4999999999999999E-2</v>
          </cell>
          <cell r="N495">
            <v>0.01</v>
          </cell>
          <cell r="O495">
            <v>0</v>
          </cell>
        </row>
        <row r="496">
          <cell r="B496" t="str">
            <v>NH\Small\HPIC\PPO\1</v>
          </cell>
          <cell r="C496" t="str">
            <v>NH</v>
          </cell>
          <cell r="D496" t="str">
            <v>Small</v>
          </cell>
          <cell r="E496" t="str">
            <v>HPIC</v>
          </cell>
          <cell r="F496" t="str">
            <v>PPO</v>
          </cell>
          <cell r="G496">
            <v>1</v>
          </cell>
          <cell r="H496">
            <v>1.2999999999999999E-2</v>
          </cell>
          <cell r="I496">
            <v>-0.01</v>
          </cell>
          <cell r="J496">
            <v>0</v>
          </cell>
          <cell r="K496">
            <v>0</v>
          </cell>
          <cell r="L496">
            <v>1.6296799417796493E-2</v>
          </cell>
          <cell r="M496">
            <v>-0.01</v>
          </cell>
          <cell r="N496">
            <v>0.01</v>
          </cell>
          <cell r="O496">
            <v>0</v>
          </cell>
        </row>
        <row r="497">
          <cell r="B497" t="str">
            <v>NH\Small\HPIC\PPO\2</v>
          </cell>
          <cell r="C497" t="str">
            <v>NH</v>
          </cell>
          <cell r="D497" t="str">
            <v>Small</v>
          </cell>
          <cell r="E497" t="str">
            <v>HPIC</v>
          </cell>
          <cell r="F497" t="str">
            <v>PPO</v>
          </cell>
          <cell r="G497">
            <v>2</v>
          </cell>
          <cell r="H497">
            <v>1.2999999999999999E-2</v>
          </cell>
          <cell r="I497">
            <v>-0.01</v>
          </cell>
          <cell r="J497">
            <v>0</v>
          </cell>
          <cell r="K497">
            <v>0</v>
          </cell>
          <cell r="L497">
            <v>1.6296799417796493E-2</v>
          </cell>
          <cell r="M497">
            <v>-0.01</v>
          </cell>
          <cell r="N497">
            <v>0.01</v>
          </cell>
          <cell r="O497">
            <v>0</v>
          </cell>
        </row>
        <row r="498">
          <cell r="B498" t="str">
            <v>NH\Small\HPIC\PPO\3</v>
          </cell>
          <cell r="C498" t="str">
            <v>NH</v>
          </cell>
          <cell r="D498" t="str">
            <v>Small</v>
          </cell>
          <cell r="E498" t="str">
            <v>HPIC</v>
          </cell>
          <cell r="F498" t="str">
            <v>PPO</v>
          </cell>
          <cell r="G498">
            <v>3</v>
          </cell>
          <cell r="H498">
            <v>1.2999999999999999E-2</v>
          </cell>
          <cell r="I498">
            <v>-0.01</v>
          </cell>
          <cell r="J498">
            <v>0</v>
          </cell>
          <cell r="K498">
            <v>0</v>
          </cell>
          <cell r="L498">
            <v>1.6296799417796493E-2</v>
          </cell>
          <cell r="M498">
            <v>-0.01</v>
          </cell>
          <cell r="N498">
            <v>0.01</v>
          </cell>
          <cell r="O498">
            <v>0</v>
          </cell>
        </row>
        <row r="499">
          <cell r="B499" t="str">
            <v>NH\Small\HPIC\PPO\4</v>
          </cell>
          <cell r="C499" t="str">
            <v>NH</v>
          </cell>
          <cell r="D499" t="str">
            <v>Small</v>
          </cell>
          <cell r="E499" t="str">
            <v>HPIC</v>
          </cell>
          <cell r="F499" t="str">
            <v>PPO</v>
          </cell>
          <cell r="G499">
            <v>4</v>
          </cell>
          <cell r="H499">
            <v>2.0174046532170475E-2</v>
          </cell>
          <cell r="I499">
            <v>-0.01</v>
          </cell>
          <cell r="J499">
            <v>0</v>
          </cell>
          <cell r="K499">
            <v>0</v>
          </cell>
          <cell r="L499">
            <v>1.5914335696584691E-2</v>
          </cell>
          <cell r="M499">
            <v>-0.01</v>
          </cell>
          <cell r="N499">
            <v>0.01</v>
          </cell>
          <cell r="O499">
            <v>0</v>
          </cell>
        </row>
        <row r="500">
          <cell r="B500" t="str">
            <v>NH\Small\HPIC\PPO\5</v>
          </cell>
          <cell r="C500" t="str">
            <v>NH</v>
          </cell>
          <cell r="D500" t="str">
            <v>Small</v>
          </cell>
          <cell r="E500" t="str">
            <v>HPIC</v>
          </cell>
          <cell r="F500" t="str">
            <v>PPO</v>
          </cell>
          <cell r="G500">
            <v>5</v>
          </cell>
          <cell r="H500">
            <v>2.0174046532170475E-2</v>
          </cell>
          <cell r="I500">
            <v>-0.01</v>
          </cell>
          <cell r="J500">
            <v>0</v>
          </cell>
          <cell r="K500">
            <v>0</v>
          </cell>
          <cell r="L500">
            <v>1.5914335696584691E-2</v>
          </cell>
          <cell r="M500">
            <v>-0.01</v>
          </cell>
          <cell r="N500">
            <v>0.01</v>
          </cell>
          <cell r="O500">
            <v>0</v>
          </cell>
        </row>
        <row r="501">
          <cell r="B501" t="str">
            <v>NH\Small\HPIC\PPO\6</v>
          </cell>
          <cell r="C501" t="str">
            <v>NH</v>
          </cell>
          <cell r="D501" t="str">
            <v>Small</v>
          </cell>
          <cell r="E501" t="str">
            <v>HPIC</v>
          </cell>
          <cell r="F501" t="str">
            <v>PPO</v>
          </cell>
          <cell r="G501">
            <v>6</v>
          </cell>
          <cell r="H501">
            <v>2.0174046532170475E-2</v>
          </cell>
          <cell r="I501">
            <v>-0.01</v>
          </cell>
          <cell r="J501">
            <v>0</v>
          </cell>
          <cell r="K501">
            <v>0</v>
          </cell>
          <cell r="L501">
            <v>1.5914335696584691E-2</v>
          </cell>
          <cell r="M501">
            <v>-0.01</v>
          </cell>
          <cell r="N501">
            <v>0.01</v>
          </cell>
          <cell r="O501">
            <v>0</v>
          </cell>
        </row>
        <row r="502">
          <cell r="B502" t="str">
            <v>NH\Small\HPIC\PPO\7</v>
          </cell>
          <cell r="C502" t="str">
            <v>NH</v>
          </cell>
          <cell r="D502" t="str">
            <v>Small</v>
          </cell>
          <cell r="E502" t="str">
            <v>HPIC</v>
          </cell>
          <cell r="F502" t="str">
            <v>PPO</v>
          </cell>
          <cell r="G502">
            <v>7</v>
          </cell>
          <cell r="H502">
            <v>-2.3633507699412082E-3</v>
          </cell>
          <cell r="I502">
            <v>-0.01</v>
          </cell>
          <cell r="J502">
            <v>0.01</v>
          </cell>
          <cell r="K502">
            <v>0</v>
          </cell>
          <cell r="L502">
            <v>5.152019448953718E-2</v>
          </cell>
          <cell r="M502">
            <v>-0.01</v>
          </cell>
          <cell r="N502">
            <v>0.01</v>
          </cell>
          <cell r="O502">
            <v>0</v>
          </cell>
        </row>
        <row r="503">
          <cell r="B503" t="str">
            <v>NH\Small\HPIC\PPO\8</v>
          </cell>
          <cell r="C503" t="str">
            <v>NH</v>
          </cell>
          <cell r="D503" t="str">
            <v>Small</v>
          </cell>
          <cell r="E503" t="str">
            <v>HPIC</v>
          </cell>
          <cell r="F503" t="str">
            <v>PPO</v>
          </cell>
          <cell r="G503">
            <v>8</v>
          </cell>
          <cell r="H503">
            <v>-2.3633507699412082E-3</v>
          </cell>
          <cell r="I503">
            <v>-0.01</v>
          </cell>
          <cell r="J503">
            <v>0.01</v>
          </cell>
          <cell r="K503">
            <v>0</v>
          </cell>
          <cell r="L503">
            <v>5.152019448953718E-2</v>
          </cell>
          <cell r="M503">
            <v>-0.01</v>
          </cell>
          <cell r="N503">
            <v>0.01</v>
          </cell>
          <cell r="O503">
            <v>0</v>
          </cell>
        </row>
        <row r="504">
          <cell r="B504" t="str">
            <v>NH\Small\HPIC\PPO\9</v>
          </cell>
          <cell r="C504" t="str">
            <v>NH</v>
          </cell>
          <cell r="D504" t="str">
            <v>Small</v>
          </cell>
          <cell r="E504" t="str">
            <v>HPIC</v>
          </cell>
          <cell r="F504" t="str">
            <v>PPO</v>
          </cell>
          <cell r="G504">
            <v>9</v>
          </cell>
          <cell r="H504">
            <v>-2.3633507699412082E-3</v>
          </cell>
          <cell r="I504">
            <v>-0.01</v>
          </cell>
          <cell r="J504">
            <v>0.01</v>
          </cell>
          <cell r="K504">
            <v>0</v>
          </cell>
          <cell r="L504">
            <v>5.152019448953718E-2</v>
          </cell>
          <cell r="M504">
            <v>-0.01</v>
          </cell>
          <cell r="N504">
            <v>0.01</v>
          </cell>
          <cell r="O504">
            <v>0</v>
          </cell>
        </row>
        <row r="505">
          <cell r="B505" t="str">
            <v>NH\Small\HPIC\PPO\10</v>
          </cell>
          <cell r="C505" t="str">
            <v>NH</v>
          </cell>
          <cell r="D505" t="str">
            <v>Small</v>
          </cell>
          <cell r="E505" t="str">
            <v>HPIC</v>
          </cell>
          <cell r="F505" t="str">
            <v>PPO</v>
          </cell>
          <cell r="G505">
            <v>10</v>
          </cell>
          <cell r="H505">
            <v>-4.9696185878913557E-3</v>
          </cell>
          <cell r="I505">
            <v>-0.01</v>
          </cell>
          <cell r="J505">
            <v>0.01</v>
          </cell>
          <cell r="K505">
            <v>0</v>
          </cell>
          <cell r="L505">
            <v>4.5436027497085876E-2</v>
          </cell>
          <cell r="M505">
            <v>-0.01</v>
          </cell>
          <cell r="N505">
            <v>0.01</v>
          </cell>
          <cell r="O505">
            <v>0</v>
          </cell>
        </row>
        <row r="506">
          <cell r="B506" t="str">
            <v>NH\Small\HPIC\PPO\11</v>
          </cell>
          <cell r="C506" t="str">
            <v>NH</v>
          </cell>
          <cell r="D506" t="str">
            <v>Small</v>
          </cell>
          <cell r="E506" t="str">
            <v>HPIC</v>
          </cell>
          <cell r="F506" t="str">
            <v>PPO</v>
          </cell>
          <cell r="G506">
            <v>11</v>
          </cell>
          <cell r="H506">
            <v>-4.9696185878913557E-3</v>
          </cell>
          <cell r="I506">
            <v>-0.01</v>
          </cell>
          <cell r="J506">
            <v>0.01</v>
          </cell>
          <cell r="K506">
            <v>0</v>
          </cell>
          <cell r="L506">
            <v>4.5436027497085876E-2</v>
          </cell>
          <cell r="M506">
            <v>-0.01</v>
          </cell>
          <cell r="N506">
            <v>0.01</v>
          </cell>
          <cell r="O506">
            <v>0</v>
          </cell>
        </row>
        <row r="507">
          <cell r="B507" t="str">
            <v>NH\Small\HPIC\PPO\12</v>
          </cell>
          <cell r="C507" t="str">
            <v>NH</v>
          </cell>
          <cell r="D507" t="str">
            <v>Small</v>
          </cell>
          <cell r="E507" t="str">
            <v>HPIC</v>
          </cell>
          <cell r="F507" t="str">
            <v>PPO</v>
          </cell>
          <cell r="G507">
            <v>12</v>
          </cell>
          <cell r="H507">
            <v>-4.9696185878913557E-3</v>
          </cell>
          <cell r="I507">
            <v>-0.01</v>
          </cell>
          <cell r="J507">
            <v>0.01</v>
          </cell>
          <cell r="K507">
            <v>0</v>
          </cell>
          <cell r="L507">
            <v>4.5436027497085876E-2</v>
          </cell>
          <cell r="M507">
            <v>-0.01</v>
          </cell>
          <cell r="N507">
            <v>0.01</v>
          </cell>
          <cell r="O507">
            <v>0</v>
          </cell>
        </row>
        <row r="508">
          <cell r="C508"/>
          <cell r="D508"/>
          <cell r="E508"/>
          <cell r="F508"/>
          <cell r="G508"/>
          <cell r="H508"/>
          <cell r="I508"/>
          <cell r="J508"/>
          <cell r="K508"/>
          <cell r="L508"/>
          <cell r="M508"/>
          <cell r="N508"/>
        </row>
        <row r="509">
          <cell r="C509"/>
          <cell r="D509"/>
          <cell r="E509"/>
          <cell r="F509"/>
          <cell r="G509"/>
          <cell r="H509"/>
          <cell r="I509"/>
          <cell r="J509"/>
          <cell r="K509"/>
          <cell r="L509"/>
        </row>
        <row r="510">
          <cell r="C510"/>
          <cell r="D510"/>
          <cell r="E510"/>
          <cell r="F510"/>
          <cell r="G510"/>
          <cell r="H510"/>
          <cell r="I510"/>
          <cell r="J510"/>
          <cell r="K510"/>
          <cell r="L510"/>
        </row>
        <row r="511">
          <cell r="C511"/>
          <cell r="D511"/>
          <cell r="E511"/>
          <cell r="F511"/>
          <cell r="G511"/>
          <cell r="H511"/>
          <cell r="I511"/>
          <cell r="J511"/>
          <cell r="K511"/>
          <cell r="L511"/>
        </row>
        <row r="512">
          <cell r="C512"/>
          <cell r="D512"/>
          <cell r="E512"/>
          <cell r="F512"/>
          <cell r="G512"/>
          <cell r="H512"/>
          <cell r="I512"/>
          <cell r="J512"/>
          <cell r="K512"/>
          <cell r="L512"/>
        </row>
        <row r="513">
          <cell r="C513"/>
          <cell r="D513"/>
          <cell r="E513"/>
          <cell r="F513"/>
          <cell r="G513"/>
          <cell r="H513"/>
          <cell r="I513"/>
          <cell r="J513"/>
          <cell r="K513"/>
          <cell r="L513"/>
        </row>
        <row r="514">
          <cell r="C514"/>
          <cell r="D514"/>
          <cell r="E514"/>
          <cell r="F514"/>
          <cell r="G514"/>
          <cell r="H514"/>
          <cell r="I514"/>
          <cell r="J514"/>
          <cell r="K514"/>
          <cell r="L514"/>
        </row>
        <row r="515">
          <cell r="C515"/>
          <cell r="D515"/>
          <cell r="E515"/>
          <cell r="F515"/>
          <cell r="G515"/>
          <cell r="H515"/>
          <cell r="I515"/>
          <cell r="J515"/>
          <cell r="K515"/>
          <cell r="L515"/>
        </row>
        <row r="516">
          <cell r="C516"/>
          <cell r="D516"/>
          <cell r="E516"/>
          <cell r="F516"/>
          <cell r="G516"/>
          <cell r="H516"/>
          <cell r="I516"/>
          <cell r="J516"/>
          <cell r="K516"/>
          <cell r="L516"/>
        </row>
        <row r="517">
          <cell r="C517"/>
          <cell r="D517"/>
          <cell r="E517"/>
          <cell r="F517"/>
          <cell r="G517"/>
          <cell r="H517"/>
          <cell r="I517"/>
          <cell r="J517"/>
          <cell r="K517"/>
          <cell r="L517"/>
        </row>
        <row r="518">
          <cell r="C518"/>
          <cell r="D518"/>
          <cell r="E518"/>
          <cell r="F518"/>
          <cell r="G518"/>
          <cell r="H518"/>
          <cell r="I518"/>
          <cell r="J518"/>
          <cell r="K518"/>
          <cell r="L518"/>
        </row>
        <row r="519">
          <cell r="C519"/>
          <cell r="D519"/>
          <cell r="E519"/>
          <cell r="F519"/>
          <cell r="G519"/>
          <cell r="H519"/>
          <cell r="I519"/>
          <cell r="J519"/>
          <cell r="K519"/>
          <cell r="L519"/>
        </row>
        <row r="520">
          <cell r="C520"/>
          <cell r="D520"/>
          <cell r="E520"/>
          <cell r="F520"/>
          <cell r="G520"/>
          <cell r="H520"/>
          <cell r="I520"/>
          <cell r="J520"/>
          <cell r="K520"/>
          <cell r="L520"/>
        </row>
        <row r="521">
          <cell r="C521"/>
          <cell r="D521"/>
          <cell r="E521"/>
          <cell r="F521"/>
          <cell r="G521"/>
          <cell r="H521"/>
          <cell r="I521"/>
          <cell r="J521"/>
          <cell r="K521"/>
          <cell r="L521"/>
        </row>
        <row r="522">
          <cell r="C522"/>
          <cell r="D522"/>
          <cell r="E522"/>
          <cell r="F522"/>
          <cell r="G522"/>
          <cell r="H522"/>
          <cell r="I522"/>
          <cell r="J522"/>
          <cell r="K522"/>
          <cell r="L522"/>
        </row>
        <row r="523">
          <cell r="C523"/>
          <cell r="D523"/>
          <cell r="E523"/>
          <cell r="F523"/>
          <cell r="G523"/>
          <cell r="H523"/>
          <cell r="I523"/>
          <cell r="J523"/>
          <cell r="K523"/>
          <cell r="L523"/>
        </row>
        <row r="524">
          <cell r="C524"/>
          <cell r="D524"/>
          <cell r="E524"/>
          <cell r="F524"/>
          <cell r="G524"/>
          <cell r="H524"/>
          <cell r="I524"/>
          <cell r="J524"/>
          <cell r="K524"/>
          <cell r="L524"/>
        </row>
        <row r="525">
          <cell r="C525"/>
          <cell r="D525"/>
          <cell r="E525"/>
          <cell r="F525"/>
          <cell r="G525"/>
          <cell r="H525"/>
          <cell r="I525"/>
          <cell r="J525"/>
          <cell r="K525"/>
          <cell r="L525"/>
        </row>
        <row r="526">
          <cell r="C526"/>
          <cell r="D526"/>
          <cell r="E526"/>
          <cell r="F526"/>
          <cell r="G526"/>
          <cell r="H526"/>
          <cell r="I526"/>
          <cell r="J526"/>
          <cell r="K526"/>
          <cell r="L526"/>
        </row>
        <row r="527">
          <cell r="C527"/>
          <cell r="D527"/>
          <cell r="E527"/>
          <cell r="F527"/>
          <cell r="G527"/>
          <cell r="H527"/>
          <cell r="I527"/>
          <cell r="J527"/>
          <cell r="K527"/>
          <cell r="L527"/>
        </row>
        <row r="528">
          <cell r="C528"/>
          <cell r="D528"/>
          <cell r="E528"/>
          <cell r="F528"/>
          <cell r="G528"/>
          <cell r="H528"/>
          <cell r="I528"/>
          <cell r="J528"/>
          <cell r="K528"/>
          <cell r="L528"/>
        </row>
        <row r="529">
          <cell r="C529"/>
          <cell r="D529"/>
          <cell r="E529"/>
          <cell r="F529"/>
          <cell r="G529"/>
          <cell r="H529"/>
          <cell r="I529"/>
          <cell r="J529"/>
          <cell r="K529"/>
          <cell r="L529"/>
        </row>
        <row r="530">
          <cell r="C530"/>
          <cell r="D530"/>
          <cell r="E530"/>
          <cell r="F530"/>
          <cell r="G530"/>
          <cell r="H530"/>
          <cell r="I530"/>
          <cell r="J530"/>
          <cell r="K530"/>
          <cell r="L530"/>
        </row>
        <row r="531">
          <cell r="C531"/>
          <cell r="D531"/>
          <cell r="E531"/>
          <cell r="F531"/>
          <cell r="G531"/>
          <cell r="H531"/>
          <cell r="I531"/>
          <cell r="J531"/>
          <cell r="K531"/>
          <cell r="L531"/>
        </row>
        <row r="532">
          <cell r="C532"/>
          <cell r="D532"/>
          <cell r="E532"/>
          <cell r="F532"/>
          <cell r="G532"/>
          <cell r="H532"/>
          <cell r="I532"/>
          <cell r="J532"/>
          <cell r="K532"/>
          <cell r="L532"/>
        </row>
        <row r="533">
          <cell r="C533"/>
          <cell r="D533"/>
          <cell r="E533"/>
          <cell r="F533"/>
          <cell r="G533"/>
          <cell r="H533"/>
          <cell r="I533"/>
          <cell r="J533"/>
          <cell r="K533"/>
          <cell r="L533"/>
        </row>
        <row r="534">
          <cell r="C534"/>
          <cell r="D534"/>
          <cell r="E534"/>
          <cell r="F534"/>
          <cell r="G534"/>
          <cell r="H534"/>
          <cell r="I534"/>
          <cell r="J534"/>
          <cell r="K534"/>
          <cell r="L534"/>
        </row>
        <row r="535">
          <cell r="C535"/>
          <cell r="D535"/>
          <cell r="E535"/>
          <cell r="F535"/>
          <cell r="G535"/>
          <cell r="H535"/>
          <cell r="I535"/>
          <cell r="J535"/>
          <cell r="K535"/>
          <cell r="L535"/>
        </row>
        <row r="536">
          <cell r="C536"/>
          <cell r="D536"/>
          <cell r="E536"/>
          <cell r="F536"/>
          <cell r="G536"/>
          <cell r="H536"/>
          <cell r="I536"/>
          <cell r="J536"/>
          <cell r="K536"/>
          <cell r="L536"/>
        </row>
        <row r="537">
          <cell r="C537"/>
          <cell r="D537"/>
          <cell r="E537"/>
          <cell r="F537"/>
          <cell r="G537"/>
          <cell r="H537"/>
          <cell r="I537"/>
          <cell r="J537"/>
          <cell r="K537"/>
          <cell r="L537"/>
        </row>
        <row r="538">
          <cell r="C538"/>
          <cell r="D538"/>
          <cell r="E538"/>
          <cell r="F538"/>
          <cell r="G538"/>
          <cell r="H538"/>
          <cell r="I538"/>
          <cell r="J538"/>
          <cell r="K538"/>
          <cell r="L538"/>
        </row>
        <row r="539">
          <cell r="C539"/>
          <cell r="D539"/>
          <cell r="E539"/>
          <cell r="F539"/>
          <cell r="G539"/>
          <cell r="H539"/>
          <cell r="I539"/>
          <cell r="J539"/>
          <cell r="K539"/>
          <cell r="L539"/>
        </row>
        <row r="540">
          <cell r="C540"/>
          <cell r="D540"/>
          <cell r="E540"/>
          <cell r="F540"/>
          <cell r="G540"/>
          <cell r="H540"/>
          <cell r="I540"/>
          <cell r="J540"/>
          <cell r="K540"/>
          <cell r="L540"/>
        </row>
        <row r="541">
          <cell r="C541"/>
          <cell r="D541"/>
          <cell r="E541"/>
          <cell r="F541"/>
          <cell r="G541"/>
          <cell r="H541"/>
          <cell r="I541"/>
          <cell r="J541"/>
          <cell r="K541"/>
          <cell r="L541"/>
        </row>
        <row r="542">
          <cell r="C542"/>
          <cell r="D542"/>
          <cell r="E542"/>
          <cell r="F542"/>
          <cell r="G542"/>
          <cell r="H542"/>
          <cell r="I542"/>
          <cell r="J542"/>
          <cell r="K542"/>
          <cell r="L542"/>
        </row>
        <row r="543">
          <cell r="C543"/>
          <cell r="D543"/>
          <cell r="E543"/>
          <cell r="F543"/>
          <cell r="G543"/>
          <cell r="H543"/>
          <cell r="I543"/>
          <cell r="J543"/>
          <cell r="K543"/>
          <cell r="L543"/>
        </row>
        <row r="544">
          <cell r="C544"/>
          <cell r="D544"/>
          <cell r="E544"/>
          <cell r="F544"/>
          <cell r="G544"/>
          <cell r="H544"/>
          <cell r="I544"/>
          <cell r="J544"/>
          <cell r="K544"/>
          <cell r="L544"/>
        </row>
        <row r="545">
          <cell r="C545"/>
          <cell r="D545"/>
          <cell r="E545"/>
          <cell r="F545"/>
          <cell r="G545"/>
          <cell r="H545"/>
          <cell r="I545"/>
          <cell r="J545"/>
          <cell r="K545"/>
          <cell r="L545"/>
        </row>
        <row r="546">
          <cell r="C546"/>
          <cell r="D546"/>
          <cell r="E546"/>
          <cell r="F546"/>
          <cell r="G546"/>
          <cell r="H546"/>
          <cell r="I546"/>
          <cell r="J546"/>
          <cell r="K546"/>
          <cell r="L546"/>
        </row>
        <row r="547">
          <cell r="C547"/>
          <cell r="D547"/>
          <cell r="E547"/>
          <cell r="F547"/>
          <cell r="G547"/>
          <cell r="H547"/>
          <cell r="I547"/>
          <cell r="J547"/>
          <cell r="K547"/>
          <cell r="L547"/>
        </row>
        <row r="548">
          <cell r="C548"/>
          <cell r="D548"/>
          <cell r="E548"/>
          <cell r="F548"/>
          <cell r="G548"/>
          <cell r="H548"/>
          <cell r="I548"/>
          <cell r="J548"/>
          <cell r="K548"/>
          <cell r="L548"/>
        </row>
        <row r="549">
          <cell r="C549"/>
          <cell r="D549"/>
          <cell r="E549"/>
          <cell r="F549"/>
          <cell r="G549"/>
          <cell r="H549"/>
          <cell r="I549"/>
          <cell r="J549"/>
          <cell r="K549"/>
          <cell r="L549"/>
        </row>
        <row r="550">
          <cell r="C550"/>
          <cell r="D550"/>
          <cell r="E550"/>
          <cell r="F550"/>
          <cell r="G550"/>
          <cell r="H550"/>
          <cell r="I550"/>
          <cell r="J550"/>
          <cell r="K550"/>
          <cell r="L550"/>
        </row>
        <row r="551">
          <cell r="C551"/>
          <cell r="D551"/>
          <cell r="E551"/>
          <cell r="F551"/>
          <cell r="G551"/>
          <cell r="H551"/>
          <cell r="I551"/>
          <cell r="J551"/>
          <cell r="K551"/>
          <cell r="L551"/>
        </row>
        <row r="552">
          <cell r="C552"/>
          <cell r="D552"/>
          <cell r="E552"/>
          <cell r="F552"/>
          <cell r="G552"/>
          <cell r="H552"/>
          <cell r="I552"/>
          <cell r="J552"/>
          <cell r="K552"/>
          <cell r="L552"/>
        </row>
        <row r="553">
          <cell r="C553"/>
          <cell r="D553"/>
          <cell r="E553"/>
          <cell r="F553"/>
          <cell r="G553"/>
          <cell r="H553"/>
          <cell r="I553"/>
          <cell r="J553"/>
          <cell r="K553"/>
          <cell r="L553"/>
        </row>
        <row r="554">
          <cell r="C554"/>
          <cell r="D554"/>
          <cell r="E554"/>
          <cell r="F554"/>
          <cell r="G554"/>
          <cell r="H554"/>
          <cell r="I554"/>
          <cell r="J554"/>
          <cell r="K554"/>
          <cell r="L554"/>
        </row>
        <row r="555">
          <cell r="C555"/>
          <cell r="D555"/>
          <cell r="E555"/>
          <cell r="F555"/>
          <cell r="G555"/>
          <cell r="H555"/>
          <cell r="I555"/>
          <cell r="J555"/>
          <cell r="K555"/>
          <cell r="L555"/>
        </row>
        <row r="556">
          <cell r="C556"/>
          <cell r="D556"/>
          <cell r="E556"/>
          <cell r="F556"/>
          <cell r="G556"/>
          <cell r="H556"/>
          <cell r="I556"/>
          <cell r="J556"/>
          <cell r="K556"/>
          <cell r="L556"/>
        </row>
        <row r="557">
          <cell r="C557"/>
          <cell r="D557"/>
          <cell r="E557"/>
          <cell r="F557"/>
          <cell r="G557"/>
          <cell r="H557"/>
          <cell r="I557"/>
          <cell r="J557"/>
          <cell r="K557"/>
          <cell r="L557"/>
        </row>
        <row r="558">
          <cell r="C558"/>
          <cell r="D558"/>
          <cell r="E558"/>
          <cell r="F558"/>
          <cell r="G558"/>
          <cell r="H558"/>
          <cell r="I558"/>
          <cell r="J558"/>
          <cell r="K558"/>
          <cell r="L558"/>
        </row>
        <row r="559">
          <cell r="C559"/>
          <cell r="D559"/>
          <cell r="E559"/>
          <cell r="F559"/>
          <cell r="G559"/>
          <cell r="H559"/>
          <cell r="I559"/>
          <cell r="J559"/>
          <cell r="K559"/>
          <cell r="L559"/>
        </row>
        <row r="560">
          <cell r="C560"/>
          <cell r="D560"/>
          <cell r="E560"/>
          <cell r="F560"/>
          <cell r="G560"/>
          <cell r="H560"/>
          <cell r="I560"/>
          <cell r="J560"/>
          <cell r="K560"/>
          <cell r="L560"/>
        </row>
        <row r="561">
          <cell r="C561"/>
          <cell r="D561"/>
          <cell r="E561"/>
          <cell r="F561"/>
          <cell r="G561"/>
          <cell r="H561"/>
          <cell r="I561"/>
          <cell r="J561"/>
          <cell r="K561"/>
          <cell r="L561"/>
        </row>
        <row r="562">
          <cell r="C562"/>
          <cell r="D562"/>
          <cell r="E562"/>
          <cell r="F562"/>
          <cell r="G562"/>
          <cell r="H562"/>
          <cell r="I562"/>
          <cell r="J562"/>
          <cell r="K562"/>
          <cell r="L562"/>
        </row>
        <row r="563">
          <cell r="C563"/>
          <cell r="D563"/>
          <cell r="E563"/>
          <cell r="F563"/>
          <cell r="G563"/>
          <cell r="H563"/>
          <cell r="I563"/>
          <cell r="J563"/>
          <cell r="K563"/>
          <cell r="L563"/>
        </row>
        <row r="564">
          <cell r="C564"/>
          <cell r="D564"/>
          <cell r="E564"/>
          <cell r="F564"/>
          <cell r="G564"/>
          <cell r="H564"/>
          <cell r="I564"/>
          <cell r="J564"/>
          <cell r="K564"/>
          <cell r="L564"/>
        </row>
        <row r="565">
          <cell r="C565"/>
          <cell r="D565"/>
          <cell r="E565"/>
          <cell r="F565"/>
          <cell r="G565"/>
          <cell r="H565"/>
          <cell r="I565"/>
          <cell r="J565"/>
          <cell r="K565"/>
          <cell r="L565"/>
        </row>
        <row r="566">
          <cell r="C566"/>
          <cell r="D566"/>
          <cell r="E566"/>
          <cell r="F566"/>
          <cell r="G566"/>
          <cell r="H566"/>
          <cell r="I566"/>
          <cell r="J566"/>
          <cell r="K566"/>
          <cell r="L566"/>
        </row>
        <row r="567">
          <cell r="C567"/>
          <cell r="D567"/>
          <cell r="E567"/>
          <cell r="F567"/>
          <cell r="G567"/>
          <cell r="H567"/>
          <cell r="I567"/>
          <cell r="J567"/>
          <cell r="K567"/>
          <cell r="L567"/>
        </row>
        <row r="568">
          <cell r="C568"/>
          <cell r="D568"/>
          <cell r="E568"/>
          <cell r="F568"/>
          <cell r="G568"/>
          <cell r="H568"/>
          <cell r="I568"/>
          <cell r="J568"/>
          <cell r="K568"/>
          <cell r="L568"/>
        </row>
        <row r="569">
          <cell r="C569"/>
          <cell r="D569"/>
          <cell r="E569"/>
          <cell r="F569"/>
          <cell r="G569"/>
          <cell r="H569"/>
          <cell r="I569"/>
          <cell r="J569"/>
          <cell r="K569"/>
          <cell r="L569"/>
        </row>
        <row r="570">
          <cell r="C570"/>
          <cell r="D570"/>
          <cell r="E570"/>
          <cell r="F570"/>
          <cell r="G570"/>
          <cell r="H570"/>
          <cell r="I570"/>
          <cell r="J570"/>
          <cell r="K570"/>
          <cell r="L570"/>
        </row>
        <row r="571">
          <cell r="C571"/>
          <cell r="D571"/>
          <cell r="E571"/>
          <cell r="F571"/>
          <cell r="G571"/>
          <cell r="H571"/>
          <cell r="I571"/>
          <cell r="J571"/>
          <cell r="K571"/>
          <cell r="L571"/>
        </row>
        <row r="572">
          <cell r="C572"/>
          <cell r="D572"/>
          <cell r="E572"/>
          <cell r="F572"/>
          <cell r="G572"/>
          <cell r="H572"/>
          <cell r="I572"/>
          <cell r="J572"/>
          <cell r="K572"/>
          <cell r="L572"/>
        </row>
        <row r="573">
          <cell r="C573"/>
          <cell r="D573"/>
          <cell r="E573"/>
          <cell r="F573"/>
          <cell r="G573"/>
          <cell r="H573"/>
          <cell r="I573"/>
          <cell r="J573"/>
          <cell r="K573"/>
          <cell r="L573"/>
        </row>
        <row r="574">
          <cell r="C574"/>
          <cell r="D574"/>
          <cell r="E574"/>
          <cell r="F574"/>
          <cell r="G574"/>
          <cell r="H574"/>
          <cell r="I574"/>
          <cell r="J574"/>
          <cell r="K574"/>
          <cell r="L574"/>
        </row>
        <row r="575">
          <cell r="C575"/>
          <cell r="D575"/>
          <cell r="E575"/>
          <cell r="F575"/>
          <cell r="G575"/>
          <cell r="H575"/>
          <cell r="I575"/>
          <cell r="J575"/>
          <cell r="K575"/>
          <cell r="L575"/>
        </row>
        <row r="576">
          <cell r="C576"/>
          <cell r="D576"/>
          <cell r="E576"/>
          <cell r="F576"/>
          <cell r="G576"/>
          <cell r="H576"/>
          <cell r="I576"/>
          <cell r="J576"/>
          <cell r="K576"/>
          <cell r="L576"/>
        </row>
        <row r="577">
          <cell r="C577"/>
          <cell r="D577"/>
          <cell r="E577"/>
          <cell r="F577"/>
          <cell r="G577"/>
          <cell r="H577"/>
          <cell r="I577"/>
          <cell r="J577"/>
          <cell r="K577"/>
          <cell r="L577"/>
        </row>
        <row r="578">
          <cell r="C578"/>
          <cell r="D578"/>
          <cell r="E578"/>
          <cell r="F578"/>
          <cell r="G578"/>
          <cell r="H578"/>
          <cell r="I578"/>
          <cell r="J578"/>
          <cell r="K578"/>
          <cell r="L578"/>
        </row>
        <row r="579">
          <cell r="C579"/>
          <cell r="D579"/>
          <cell r="E579"/>
          <cell r="F579"/>
          <cell r="G579"/>
          <cell r="H579"/>
          <cell r="I579"/>
          <cell r="J579"/>
          <cell r="K579"/>
          <cell r="L579"/>
        </row>
        <row r="580">
          <cell r="C580"/>
          <cell r="D580"/>
          <cell r="E580"/>
          <cell r="F580"/>
          <cell r="G580"/>
          <cell r="H580"/>
          <cell r="I580"/>
          <cell r="J580"/>
          <cell r="K580"/>
          <cell r="L580"/>
        </row>
        <row r="581">
          <cell r="C581"/>
          <cell r="D581"/>
          <cell r="E581"/>
          <cell r="F581"/>
          <cell r="G581"/>
          <cell r="H581"/>
          <cell r="I581"/>
          <cell r="J581"/>
          <cell r="K581"/>
          <cell r="L581"/>
        </row>
        <row r="582">
          <cell r="C582"/>
          <cell r="D582"/>
          <cell r="E582"/>
          <cell r="F582"/>
          <cell r="G582"/>
          <cell r="H582"/>
          <cell r="I582"/>
          <cell r="J582"/>
          <cell r="K582"/>
          <cell r="L582"/>
        </row>
        <row r="583">
          <cell r="C583"/>
          <cell r="D583"/>
          <cell r="E583"/>
          <cell r="F583"/>
          <cell r="G583"/>
          <cell r="H583"/>
          <cell r="I583"/>
          <cell r="J583"/>
          <cell r="K583"/>
          <cell r="L583"/>
        </row>
        <row r="584">
          <cell r="C584"/>
          <cell r="D584"/>
          <cell r="E584"/>
          <cell r="F584"/>
          <cell r="G584"/>
          <cell r="H584"/>
          <cell r="I584"/>
          <cell r="J584"/>
          <cell r="K584"/>
          <cell r="L584"/>
        </row>
        <row r="585">
          <cell r="C585"/>
          <cell r="D585"/>
          <cell r="E585"/>
          <cell r="F585"/>
          <cell r="G585"/>
          <cell r="H585"/>
          <cell r="I585"/>
          <cell r="J585"/>
          <cell r="K585"/>
          <cell r="L585"/>
        </row>
        <row r="586">
          <cell r="C586"/>
          <cell r="D586"/>
          <cell r="E586"/>
          <cell r="F586"/>
          <cell r="G586"/>
          <cell r="H586"/>
          <cell r="I586"/>
          <cell r="J586"/>
          <cell r="K586"/>
          <cell r="L586"/>
        </row>
        <row r="587">
          <cell r="C587"/>
          <cell r="D587"/>
          <cell r="E587"/>
          <cell r="F587"/>
          <cell r="G587"/>
          <cell r="H587"/>
          <cell r="I587"/>
          <cell r="J587"/>
          <cell r="K587"/>
          <cell r="L587"/>
        </row>
        <row r="588">
          <cell r="C588"/>
          <cell r="D588"/>
          <cell r="E588"/>
          <cell r="F588"/>
          <cell r="G588"/>
          <cell r="H588"/>
          <cell r="I588"/>
          <cell r="J588"/>
          <cell r="K588"/>
          <cell r="L588"/>
        </row>
        <row r="589">
          <cell r="C589"/>
          <cell r="D589"/>
          <cell r="E589"/>
          <cell r="F589"/>
          <cell r="G589"/>
          <cell r="H589"/>
          <cell r="I589"/>
          <cell r="J589"/>
          <cell r="K589"/>
          <cell r="L589"/>
        </row>
        <row r="590">
          <cell r="C590"/>
          <cell r="D590"/>
          <cell r="E590"/>
          <cell r="F590"/>
          <cell r="G590"/>
          <cell r="H590"/>
          <cell r="I590"/>
          <cell r="J590"/>
          <cell r="K590"/>
          <cell r="L590"/>
        </row>
        <row r="591">
          <cell r="C591"/>
          <cell r="D591"/>
          <cell r="E591"/>
          <cell r="F591"/>
          <cell r="G591"/>
          <cell r="H591"/>
          <cell r="I591"/>
          <cell r="J591"/>
          <cell r="K591"/>
          <cell r="L591"/>
        </row>
        <row r="592">
          <cell r="C592"/>
          <cell r="D592"/>
          <cell r="E592"/>
          <cell r="F592"/>
          <cell r="G592"/>
          <cell r="H592"/>
          <cell r="I592"/>
          <cell r="J592"/>
          <cell r="K592"/>
          <cell r="L592"/>
        </row>
        <row r="593">
          <cell r="C593"/>
          <cell r="D593"/>
          <cell r="E593"/>
          <cell r="F593"/>
          <cell r="G593"/>
          <cell r="H593"/>
          <cell r="I593"/>
          <cell r="J593"/>
          <cell r="K593"/>
          <cell r="L593"/>
        </row>
        <row r="594">
          <cell r="C594"/>
          <cell r="D594"/>
          <cell r="E594"/>
          <cell r="F594"/>
          <cell r="G594"/>
          <cell r="H594"/>
          <cell r="I594"/>
          <cell r="J594"/>
          <cell r="K594"/>
          <cell r="L594"/>
        </row>
        <row r="595">
          <cell r="C595"/>
          <cell r="D595"/>
          <cell r="E595"/>
          <cell r="F595"/>
          <cell r="G595"/>
          <cell r="H595"/>
          <cell r="I595"/>
          <cell r="J595"/>
          <cell r="K595"/>
          <cell r="L595"/>
        </row>
        <row r="596">
          <cell r="C596"/>
          <cell r="D596"/>
          <cell r="E596"/>
          <cell r="F596"/>
          <cell r="G596"/>
          <cell r="H596"/>
          <cell r="I596"/>
          <cell r="J596"/>
          <cell r="K596"/>
          <cell r="L596"/>
        </row>
        <row r="597">
          <cell r="C597"/>
          <cell r="D597"/>
          <cell r="E597"/>
          <cell r="F597"/>
          <cell r="G597"/>
          <cell r="H597"/>
          <cell r="I597"/>
          <cell r="J597"/>
          <cell r="K597"/>
          <cell r="L597"/>
        </row>
        <row r="598">
          <cell r="C598"/>
          <cell r="D598"/>
          <cell r="E598"/>
          <cell r="F598"/>
          <cell r="G598"/>
          <cell r="H598"/>
          <cell r="I598"/>
          <cell r="J598"/>
          <cell r="K598"/>
          <cell r="L598"/>
        </row>
        <row r="599">
          <cell r="C599"/>
          <cell r="D599"/>
          <cell r="E599"/>
          <cell r="F599"/>
          <cell r="G599"/>
          <cell r="H599"/>
          <cell r="I599"/>
          <cell r="J599"/>
          <cell r="K599"/>
          <cell r="L599"/>
        </row>
        <row r="600">
          <cell r="C600"/>
          <cell r="D600"/>
          <cell r="E600"/>
          <cell r="F600"/>
          <cell r="G600"/>
          <cell r="H600"/>
          <cell r="I600"/>
          <cell r="J600"/>
          <cell r="K600"/>
          <cell r="L600"/>
        </row>
        <row r="601">
          <cell r="C601"/>
          <cell r="D601"/>
          <cell r="E601"/>
          <cell r="F601"/>
          <cell r="G601"/>
          <cell r="H601"/>
          <cell r="I601"/>
          <cell r="J601"/>
          <cell r="K601"/>
          <cell r="L601"/>
        </row>
        <row r="602">
          <cell r="C602"/>
          <cell r="D602"/>
          <cell r="E602"/>
          <cell r="F602"/>
          <cell r="G602"/>
          <cell r="H602"/>
          <cell r="I602"/>
          <cell r="J602"/>
          <cell r="K602"/>
          <cell r="L602"/>
        </row>
        <row r="603">
          <cell r="C603"/>
          <cell r="D603"/>
          <cell r="E603"/>
          <cell r="F603"/>
          <cell r="G603"/>
          <cell r="H603"/>
          <cell r="I603"/>
          <cell r="J603"/>
          <cell r="K603"/>
          <cell r="L603"/>
        </row>
        <row r="604">
          <cell r="C604"/>
          <cell r="D604"/>
          <cell r="E604"/>
          <cell r="F604"/>
          <cell r="G604"/>
          <cell r="H604"/>
          <cell r="I604"/>
          <cell r="J604"/>
          <cell r="K604"/>
          <cell r="L604"/>
        </row>
        <row r="605">
          <cell r="C605"/>
          <cell r="D605"/>
          <cell r="E605"/>
          <cell r="F605"/>
          <cell r="G605"/>
          <cell r="H605"/>
          <cell r="I605"/>
          <cell r="J605"/>
          <cell r="K605"/>
          <cell r="L605"/>
        </row>
        <row r="606">
          <cell r="C606"/>
          <cell r="D606"/>
          <cell r="E606"/>
          <cell r="F606"/>
          <cell r="G606"/>
          <cell r="H606"/>
          <cell r="I606"/>
          <cell r="J606"/>
          <cell r="K606"/>
          <cell r="L606"/>
        </row>
        <row r="607">
          <cell r="C607"/>
          <cell r="D607"/>
          <cell r="E607"/>
          <cell r="F607"/>
          <cell r="G607"/>
          <cell r="H607"/>
          <cell r="I607"/>
          <cell r="J607"/>
          <cell r="K607"/>
          <cell r="L607"/>
        </row>
        <row r="608">
          <cell r="C608"/>
          <cell r="D608"/>
          <cell r="E608"/>
          <cell r="F608"/>
          <cell r="G608"/>
          <cell r="H608"/>
          <cell r="I608"/>
          <cell r="J608"/>
          <cell r="K608"/>
          <cell r="L608"/>
        </row>
        <row r="609">
          <cell r="C609"/>
          <cell r="D609"/>
          <cell r="E609"/>
          <cell r="F609"/>
          <cell r="G609"/>
          <cell r="H609"/>
          <cell r="I609"/>
          <cell r="J609"/>
          <cell r="K609"/>
          <cell r="L609"/>
        </row>
        <row r="610">
          <cell r="C610"/>
          <cell r="D610"/>
          <cell r="E610"/>
          <cell r="F610"/>
          <cell r="G610"/>
          <cell r="H610"/>
          <cell r="I610"/>
          <cell r="J610"/>
          <cell r="K610"/>
          <cell r="L610"/>
        </row>
        <row r="611">
          <cell r="C611"/>
          <cell r="D611"/>
          <cell r="E611"/>
          <cell r="F611"/>
          <cell r="G611"/>
          <cell r="H611"/>
          <cell r="I611"/>
          <cell r="J611"/>
          <cell r="K611"/>
          <cell r="L611"/>
        </row>
        <row r="612">
          <cell r="C612"/>
          <cell r="D612"/>
          <cell r="E612"/>
          <cell r="F612"/>
          <cell r="G612"/>
          <cell r="H612"/>
          <cell r="I612"/>
          <cell r="J612"/>
          <cell r="K612"/>
          <cell r="L612"/>
        </row>
        <row r="613">
          <cell r="C613"/>
          <cell r="D613"/>
          <cell r="E613"/>
          <cell r="F613"/>
          <cell r="G613"/>
          <cell r="H613"/>
          <cell r="I613"/>
          <cell r="J613"/>
          <cell r="K613"/>
          <cell r="L613"/>
        </row>
        <row r="614">
          <cell r="C614"/>
          <cell r="D614"/>
          <cell r="E614"/>
          <cell r="F614"/>
          <cell r="G614"/>
          <cell r="H614"/>
          <cell r="I614"/>
          <cell r="J614"/>
          <cell r="K614"/>
          <cell r="L614"/>
        </row>
        <row r="615">
          <cell r="C615"/>
          <cell r="D615"/>
          <cell r="E615"/>
          <cell r="F615"/>
          <cell r="G615"/>
          <cell r="H615"/>
          <cell r="I615"/>
          <cell r="J615"/>
          <cell r="K615"/>
          <cell r="L615"/>
        </row>
        <row r="616">
          <cell r="C616"/>
          <cell r="D616"/>
          <cell r="E616"/>
          <cell r="F616"/>
          <cell r="G616"/>
          <cell r="H616"/>
          <cell r="I616"/>
          <cell r="J616"/>
          <cell r="K616"/>
          <cell r="L616"/>
        </row>
        <row r="617">
          <cell r="C617"/>
          <cell r="D617"/>
          <cell r="E617"/>
          <cell r="F617"/>
          <cell r="G617"/>
          <cell r="H617"/>
          <cell r="I617"/>
          <cell r="J617"/>
          <cell r="K617"/>
          <cell r="L617"/>
        </row>
        <row r="618">
          <cell r="C618"/>
          <cell r="D618"/>
          <cell r="E618"/>
          <cell r="F618"/>
          <cell r="G618"/>
          <cell r="H618"/>
          <cell r="I618"/>
          <cell r="J618"/>
          <cell r="K618"/>
          <cell r="L618"/>
        </row>
        <row r="619">
          <cell r="C619"/>
          <cell r="D619"/>
          <cell r="E619"/>
          <cell r="F619"/>
          <cell r="G619"/>
          <cell r="H619"/>
          <cell r="I619"/>
          <cell r="J619"/>
          <cell r="K619"/>
          <cell r="L619"/>
        </row>
        <row r="620">
          <cell r="C620"/>
          <cell r="D620"/>
          <cell r="E620"/>
          <cell r="F620"/>
          <cell r="G620"/>
          <cell r="H620"/>
          <cell r="I620"/>
          <cell r="J620"/>
          <cell r="K620"/>
          <cell r="L620"/>
        </row>
        <row r="621">
          <cell r="C621"/>
          <cell r="D621"/>
          <cell r="E621"/>
          <cell r="F621"/>
          <cell r="G621"/>
          <cell r="H621"/>
          <cell r="I621"/>
          <cell r="J621"/>
          <cell r="K621"/>
          <cell r="L621"/>
        </row>
        <row r="622">
          <cell r="C622"/>
          <cell r="D622"/>
          <cell r="E622"/>
          <cell r="F622"/>
          <cell r="G622"/>
          <cell r="H622"/>
          <cell r="I622"/>
          <cell r="J622"/>
          <cell r="K622"/>
          <cell r="L622"/>
        </row>
        <row r="623">
          <cell r="C623"/>
          <cell r="D623"/>
          <cell r="E623"/>
          <cell r="F623"/>
          <cell r="G623"/>
          <cell r="H623"/>
          <cell r="I623"/>
          <cell r="J623"/>
          <cell r="K623"/>
          <cell r="L623"/>
        </row>
        <row r="624">
          <cell r="C624"/>
          <cell r="D624"/>
          <cell r="E624"/>
          <cell r="F624"/>
          <cell r="G624"/>
          <cell r="H624"/>
          <cell r="I624"/>
          <cell r="J624"/>
          <cell r="K624"/>
          <cell r="L624"/>
        </row>
        <row r="625">
          <cell r="C625"/>
          <cell r="D625"/>
          <cell r="E625"/>
          <cell r="F625"/>
          <cell r="G625"/>
          <cell r="H625"/>
          <cell r="I625"/>
          <cell r="J625"/>
          <cell r="K625"/>
          <cell r="L625"/>
        </row>
        <row r="626">
          <cell r="C626"/>
          <cell r="D626"/>
          <cell r="E626"/>
          <cell r="F626"/>
          <cell r="G626"/>
          <cell r="H626"/>
          <cell r="I626"/>
          <cell r="J626"/>
          <cell r="K626"/>
          <cell r="L626"/>
        </row>
        <row r="627">
          <cell r="C627"/>
          <cell r="D627"/>
          <cell r="E627"/>
          <cell r="F627"/>
          <cell r="G627"/>
          <cell r="H627"/>
          <cell r="I627"/>
          <cell r="J627"/>
          <cell r="K627"/>
          <cell r="L627"/>
        </row>
        <row r="628">
          <cell r="C628"/>
          <cell r="D628"/>
          <cell r="E628"/>
          <cell r="F628"/>
          <cell r="G628"/>
          <cell r="H628"/>
          <cell r="I628"/>
          <cell r="J628"/>
          <cell r="K628"/>
          <cell r="L628"/>
        </row>
        <row r="629">
          <cell r="C629"/>
          <cell r="D629"/>
          <cell r="E629"/>
          <cell r="F629"/>
          <cell r="G629"/>
          <cell r="H629"/>
          <cell r="I629"/>
          <cell r="J629"/>
          <cell r="K629"/>
          <cell r="L629"/>
        </row>
        <row r="630">
          <cell r="C630"/>
          <cell r="D630"/>
          <cell r="E630"/>
          <cell r="F630"/>
          <cell r="G630"/>
          <cell r="H630"/>
          <cell r="I630"/>
          <cell r="J630"/>
          <cell r="K630"/>
          <cell r="L630"/>
        </row>
        <row r="631">
          <cell r="C631"/>
          <cell r="D631"/>
          <cell r="E631"/>
          <cell r="F631"/>
          <cell r="G631"/>
          <cell r="H631"/>
          <cell r="I631"/>
          <cell r="J631"/>
          <cell r="K631"/>
          <cell r="L631"/>
        </row>
        <row r="632">
          <cell r="C632"/>
          <cell r="D632"/>
          <cell r="E632"/>
          <cell r="F632"/>
          <cell r="G632"/>
          <cell r="H632"/>
          <cell r="I632"/>
          <cell r="J632"/>
          <cell r="K632"/>
          <cell r="L632"/>
        </row>
        <row r="633">
          <cell r="C633"/>
          <cell r="D633"/>
          <cell r="E633"/>
          <cell r="F633"/>
          <cell r="G633"/>
          <cell r="H633"/>
          <cell r="I633"/>
          <cell r="J633"/>
          <cell r="K633"/>
          <cell r="L633"/>
        </row>
        <row r="634">
          <cell r="C634"/>
          <cell r="D634"/>
          <cell r="E634"/>
          <cell r="F634"/>
          <cell r="G634"/>
          <cell r="H634"/>
          <cell r="I634"/>
          <cell r="J634"/>
          <cell r="K634"/>
          <cell r="L634"/>
        </row>
        <row r="635">
          <cell r="C635"/>
          <cell r="D635"/>
          <cell r="E635"/>
          <cell r="F635"/>
          <cell r="G635"/>
          <cell r="H635"/>
          <cell r="I635"/>
          <cell r="J635"/>
          <cell r="K635"/>
          <cell r="L635"/>
        </row>
        <row r="636">
          <cell r="C636"/>
          <cell r="D636"/>
          <cell r="E636"/>
          <cell r="F636"/>
          <cell r="G636"/>
          <cell r="H636"/>
          <cell r="I636"/>
          <cell r="J636"/>
          <cell r="K636"/>
          <cell r="L636"/>
        </row>
        <row r="637">
          <cell r="C637"/>
          <cell r="D637"/>
          <cell r="E637"/>
          <cell r="F637"/>
          <cell r="G637"/>
          <cell r="H637"/>
          <cell r="I637"/>
          <cell r="J637"/>
          <cell r="K637"/>
          <cell r="L637"/>
        </row>
        <row r="638">
          <cell r="C638"/>
          <cell r="D638"/>
          <cell r="E638"/>
          <cell r="F638"/>
          <cell r="G638"/>
          <cell r="H638"/>
          <cell r="I638"/>
          <cell r="J638"/>
          <cell r="K638"/>
          <cell r="L638"/>
        </row>
        <row r="639">
          <cell r="C639"/>
          <cell r="D639"/>
          <cell r="E639"/>
          <cell r="F639"/>
          <cell r="G639"/>
          <cell r="H639"/>
          <cell r="I639"/>
          <cell r="J639"/>
          <cell r="K639"/>
          <cell r="L639"/>
        </row>
        <row r="640">
          <cell r="C640"/>
          <cell r="D640"/>
          <cell r="E640"/>
          <cell r="F640"/>
          <cell r="G640"/>
          <cell r="H640"/>
          <cell r="I640"/>
          <cell r="J640"/>
          <cell r="K640"/>
          <cell r="L640"/>
        </row>
        <row r="641">
          <cell r="C641"/>
          <cell r="D641"/>
          <cell r="E641"/>
          <cell r="F641"/>
          <cell r="G641"/>
          <cell r="H641"/>
          <cell r="I641"/>
          <cell r="J641"/>
          <cell r="K641"/>
          <cell r="L641"/>
        </row>
        <row r="642">
          <cell r="C642"/>
          <cell r="D642"/>
          <cell r="E642"/>
          <cell r="F642"/>
          <cell r="G642"/>
          <cell r="H642"/>
          <cell r="I642"/>
          <cell r="J642"/>
          <cell r="K642"/>
          <cell r="L642"/>
        </row>
        <row r="643">
          <cell r="C643"/>
          <cell r="D643"/>
          <cell r="E643"/>
          <cell r="F643"/>
          <cell r="G643"/>
          <cell r="H643"/>
          <cell r="I643"/>
          <cell r="J643"/>
          <cell r="K643"/>
          <cell r="L643"/>
        </row>
        <row r="644">
          <cell r="C644"/>
          <cell r="D644"/>
          <cell r="E644"/>
          <cell r="F644"/>
          <cell r="G644"/>
          <cell r="H644"/>
          <cell r="I644"/>
          <cell r="J644"/>
          <cell r="K644"/>
          <cell r="L644"/>
        </row>
        <row r="645">
          <cell r="C645"/>
          <cell r="D645"/>
          <cell r="E645"/>
          <cell r="F645"/>
          <cell r="G645"/>
          <cell r="H645"/>
          <cell r="I645"/>
          <cell r="J645"/>
          <cell r="K645"/>
          <cell r="L645"/>
        </row>
        <row r="646">
          <cell r="C646"/>
          <cell r="D646"/>
          <cell r="E646"/>
          <cell r="F646"/>
          <cell r="G646"/>
          <cell r="H646"/>
          <cell r="I646"/>
          <cell r="J646"/>
          <cell r="K646"/>
          <cell r="L646"/>
        </row>
        <row r="647">
          <cell r="C647"/>
          <cell r="D647"/>
          <cell r="E647"/>
          <cell r="F647"/>
          <cell r="G647"/>
          <cell r="H647"/>
          <cell r="I647"/>
          <cell r="J647"/>
          <cell r="K647"/>
          <cell r="L647"/>
        </row>
        <row r="648">
          <cell r="C648"/>
          <cell r="D648"/>
          <cell r="E648"/>
          <cell r="F648"/>
          <cell r="G648"/>
          <cell r="H648"/>
          <cell r="I648"/>
          <cell r="J648"/>
          <cell r="K648"/>
          <cell r="L648"/>
        </row>
        <row r="649">
          <cell r="C649"/>
          <cell r="D649"/>
          <cell r="E649"/>
          <cell r="F649"/>
          <cell r="G649"/>
          <cell r="H649"/>
          <cell r="I649"/>
          <cell r="J649"/>
          <cell r="K649"/>
          <cell r="L649"/>
        </row>
        <row r="650">
          <cell r="C650"/>
          <cell r="D650"/>
          <cell r="E650"/>
          <cell r="F650"/>
          <cell r="G650"/>
          <cell r="H650"/>
          <cell r="I650"/>
          <cell r="J650"/>
          <cell r="K650"/>
          <cell r="L650"/>
        </row>
        <row r="651">
          <cell r="C651"/>
          <cell r="D651"/>
          <cell r="E651"/>
          <cell r="F651"/>
          <cell r="G651"/>
          <cell r="H651"/>
          <cell r="I651"/>
          <cell r="J651"/>
          <cell r="K651"/>
          <cell r="L651"/>
        </row>
        <row r="652">
          <cell r="C652"/>
          <cell r="D652"/>
          <cell r="E652"/>
          <cell r="F652"/>
          <cell r="G652"/>
          <cell r="H652"/>
          <cell r="I652"/>
          <cell r="J652"/>
          <cell r="K652"/>
          <cell r="L652"/>
        </row>
        <row r="653">
          <cell r="C653"/>
          <cell r="D653"/>
          <cell r="E653"/>
          <cell r="F653"/>
          <cell r="G653"/>
          <cell r="H653"/>
          <cell r="I653"/>
          <cell r="J653"/>
          <cell r="K653"/>
          <cell r="L653"/>
        </row>
        <row r="654">
          <cell r="C654"/>
          <cell r="D654"/>
          <cell r="E654"/>
          <cell r="F654"/>
          <cell r="G654"/>
          <cell r="H654"/>
          <cell r="I654"/>
          <cell r="J654"/>
          <cell r="K654"/>
          <cell r="L654"/>
        </row>
        <row r="655">
          <cell r="C655"/>
          <cell r="D655"/>
          <cell r="E655"/>
          <cell r="F655"/>
          <cell r="G655"/>
          <cell r="H655"/>
          <cell r="I655"/>
          <cell r="J655"/>
          <cell r="K655"/>
          <cell r="L655"/>
        </row>
        <row r="656">
          <cell r="C656"/>
          <cell r="D656"/>
          <cell r="E656"/>
          <cell r="F656"/>
          <cell r="G656"/>
          <cell r="H656"/>
          <cell r="I656"/>
          <cell r="J656"/>
          <cell r="K656"/>
          <cell r="L656"/>
        </row>
        <row r="657">
          <cell r="C657"/>
          <cell r="D657"/>
          <cell r="E657"/>
          <cell r="F657"/>
          <cell r="G657"/>
          <cell r="H657"/>
          <cell r="I657"/>
          <cell r="J657"/>
          <cell r="K657"/>
          <cell r="L657"/>
        </row>
        <row r="658">
          <cell r="C658"/>
          <cell r="D658"/>
          <cell r="E658"/>
          <cell r="F658"/>
          <cell r="G658"/>
          <cell r="H658"/>
          <cell r="I658"/>
          <cell r="J658"/>
          <cell r="K658"/>
          <cell r="L658"/>
        </row>
        <row r="659">
          <cell r="C659"/>
          <cell r="D659"/>
          <cell r="E659"/>
          <cell r="F659"/>
          <cell r="G659"/>
          <cell r="H659"/>
          <cell r="I659"/>
          <cell r="J659"/>
          <cell r="K659"/>
          <cell r="L659"/>
        </row>
        <row r="660">
          <cell r="C660"/>
          <cell r="D660"/>
          <cell r="E660"/>
          <cell r="F660"/>
          <cell r="G660"/>
          <cell r="H660"/>
          <cell r="I660"/>
          <cell r="J660"/>
          <cell r="K660"/>
          <cell r="L660"/>
        </row>
        <row r="661">
          <cell r="C661"/>
          <cell r="D661"/>
          <cell r="E661"/>
          <cell r="F661"/>
          <cell r="G661"/>
          <cell r="H661"/>
          <cell r="I661"/>
          <cell r="J661"/>
          <cell r="K661"/>
          <cell r="L661"/>
        </row>
        <row r="662">
          <cell r="C662"/>
          <cell r="D662"/>
          <cell r="E662"/>
          <cell r="F662"/>
          <cell r="G662"/>
          <cell r="H662"/>
          <cell r="I662"/>
          <cell r="J662"/>
          <cell r="K662"/>
          <cell r="L662"/>
        </row>
        <row r="663">
          <cell r="C663"/>
          <cell r="D663"/>
          <cell r="E663"/>
          <cell r="F663"/>
          <cell r="G663"/>
          <cell r="H663"/>
          <cell r="I663"/>
          <cell r="J663"/>
          <cell r="K663"/>
          <cell r="L663"/>
        </row>
        <row r="664">
          <cell r="C664"/>
          <cell r="D664"/>
          <cell r="E664"/>
          <cell r="F664"/>
          <cell r="G664"/>
          <cell r="H664"/>
          <cell r="I664"/>
          <cell r="J664"/>
          <cell r="K664"/>
          <cell r="L664"/>
        </row>
        <row r="665">
          <cell r="C665"/>
          <cell r="D665"/>
          <cell r="E665"/>
          <cell r="F665"/>
          <cell r="G665"/>
          <cell r="H665"/>
          <cell r="I665"/>
          <cell r="J665"/>
          <cell r="K665"/>
          <cell r="L665"/>
        </row>
        <row r="666">
          <cell r="C666"/>
          <cell r="D666"/>
          <cell r="E666"/>
          <cell r="F666"/>
          <cell r="G666"/>
          <cell r="H666"/>
          <cell r="I666"/>
          <cell r="J666"/>
          <cell r="K666"/>
          <cell r="L666"/>
        </row>
        <row r="667">
          <cell r="C667"/>
          <cell r="D667"/>
          <cell r="E667"/>
          <cell r="F667"/>
          <cell r="G667"/>
          <cell r="H667"/>
          <cell r="I667"/>
          <cell r="J667"/>
          <cell r="K667"/>
          <cell r="L667"/>
        </row>
        <row r="668">
          <cell r="C668"/>
          <cell r="D668"/>
          <cell r="E668"/>
          <cell r="F668"/>
          <cell r="G668"/>
          <cell r="H668"/>
          <cell r="I668"/>
          <cell r="J668"/>
          <cell r="K668"/>
          <cell r="L668"/>
        </row>
        <row r="669">
          <cell r="C669"/>
          <cell r="D669"/>
          <cell r="E669"/>
          <cell r="F669"/>
          <cell r="G669"/>
          <cell r="H669"/>
          <cell r="I669"/>
          <cell r="J669"/>
          <cell r="K669"/>
          <cell r="L669"/>
        </row>
        <row r="670">
          <cell r="C670"/>
          <cell r="D670"/>
          <cell r="E670"/>
          <cell r="F670"/>
          <cell r="G670"/>
          <cell r="H670"/>
          <cell r="I670"/>
          <cell r="J670"/>
          <cell r="K670"/>
          <cell r="L670"/>
        </row>
        <row r="671">
          <cell r="C671"/>
          <cell r="D671"/>
          <cell r="E671"/>
          <cell r="F671"/>
          <cell r="G671"/>
          <cell r="H671"/>
          <cell r="I671"/>
          <cell r="J671"/>
          <cell r="K671"/>
          <cell r="L671"/>
        </row>
        <row r="672">
          <cell r="C672"/>
          <cell r="D672"/>
          <cell r="E672"/>
          <cell r="F672"/>
          <cell r="G672"/>
          <cell r="H672"/>
          <cell r="I672"/>
          <cell r="J672"/>
          <cell r="K672"/>
          <cell r="L672"/>
        </row>
        <row r="673">
          <cell r="C673"/>
          <cell r="D673"/>
          <cell r="E673"/>
          <cell r="F673"/>
          <cell r="G673"/>
          <cell r="H673"/>
          <cell r="I673"/>
          <cell r="J673"/>
          <cell r="K673"/>
          <cell r="L673"/>
        </row>
        <row r="674">
          <cell r="C674"/>
          <cell r="D674"/>
          <cell r="E674"/>
          <cell r="F674"/>
          <cell r="G674"/>
          <cell r="H674"/>
          <cell r="I674"/>
          <cell r="J674"/>
          <cell r="K674"/>
          <cell r="L674"/>
        </row>
        <row r="675">
          <cell r="C675"/>
          <cell r="D675"/>
          <cell r="E675"/>
          <cell r="F675"/>
          <cell r="G675"/>
          <cell r="H675"/>
          <cell r="I675"/>
          <cell r="J675"/>
          <cell r="K675"/>
          <cell r="L675"/>
        </row>
        <row r="676">
          <cell r="C676"/>
          <cell r="D676"/>
          <cell r="E676"/>
          <cell r="F676"/>
          <cell r="G676"/>
          <cell r="H676"/>
          <cell r="I676"/>
          <cell r="J676"/>
          <cell r="K676"/>
          <cell r="L676"/>
        </row>
        <row r="677">
          <cell r="C677"/>
          <cell r="D677"/>
          <cell r="E677"/>
          <cell r="F677"/>
          <cell r="G677"/>
          <cell r="H677"/>
          <cell r="I677"/>
          <cell r="J677"/>
          <cell r="K677"/>
          <cell r="L677"/>
        </row>
        <row r="678">
          <cell r="C678"/>
          <cell r="D678"/>
          <cell r="E678"/>
          <cell r="F678"/>
          <cell r="G678"/>
          <cell r="H678"/>
          <cell r="I678"/>
          <cell r="J678"/>
          <cell r="K678"/>
          <cell r="L678"/>
        </row>
        <row r="679">
          <cell r="C679"/>
          <cell r="D679"/>
          <cell r="E679"/>
          <cell r="F679"/>
          <cell r="G679"/>
          <cell r="H679"/>
          <cell r="I679"/>
          <cell r="J679"/>
          <cell r="K679"/>
          <cell r="L679"/>
        </row>
        <row r="680">
          <cell r="C680"/>
          <cell r="D680"/>
          <cell r="E680"/>
          <cell r="F680"/>
          <cell r="G680"/>
          <cell r="H680"/>
          <cell r="I680"/>
          <cell r="J680"/>
          <cell r="K680"/>
          <cell r="L680"/>
        </row>
        <row r="681">
          <cell r="C681"/>
          <cell r="D681"/>
          <cell r="E681"/>
          <cell r="F681"/>
          <cell r="G681"/>
          <cell r="H681"/>
          <cell r="I681"/>
          <cell r="J681"/>
          <cell r="K681"/>
          <cell r="L681"/>
        </row>
        <row r="682">
          <cell r="C682"/>
          <cell r="D682"/>
          <cell r="E682"/>
          <cell r="F682"/>
          <cell r="G682"/>
          <cell r="H682"/>
          <cell r="I682"/>
          <cell r="J682"/>
          <cell r="K682"/>
          <cell r="L682"/>
        </row>
        <row r="683">
          <cell r="C683"/>
          <cell r="D683"/>
          <cell r="E683"/>
          <cell r="F683"/>
          <cell r="G683"/>
          <cell r="H683"/>
          <cell r="I683"/>
          <cell r="J683"/>
          <cell r="K683"/>
          <cell r="L683"/>
        </row>
        <row r="684">
          <cell r="C684"/>
          <cell r="D684"/>
          <cell r="E684"/>
          <cell r="F684"/>
          <cell r="G684"/>
          <cell r="H684"/>
          <cell r="I684"/>
          <cell r="J684"/>
          <cell r="K684"/>
          <cell r="L684"/>
        </row>
        <row r="685">
          <cell r="C685"/>
          <cell r="D685"/>
          <cell r="E685"/>
          <cell r="F685"/>
          <cell r="G685"/>
          <cell r="H685"/>
          <cell r="I685"/>
          <cell r="J685"/>
          <cell r="K685"/>
          <cell r="L685"/>
        </row>
        <row r="686">
          <cell r="C686"/>
          <cell r="D686"/>
          <cell r="E686"/>
          <cell r="F686"/>
          <cell r="G686"/>
          <cell r="H686"/>
          <cell r="I686"/>
          <cell r="J686"/>
          <cell r="K686"/>
          <cell r="L686"/>
        </row>
        <row r="687">
          <cell r="C687"/>
          <cell r="D687"/>
          <cell r="E687"/>
          <cell r="F687"/>
          <cell r="G687"/>
          <cell r="H687"/>
          <cell r="I687"/>
          <cell r="J687"/>
          <cell r="K687"/>
          <cell r="L687"/>
        </row>
        <row r="688">
          <cell r="C688"/>
          <cell r="D688"/>
          <cell r="E688"/>
          <cell r="F688"/>
          <cell r="G688"/>
          <cell r="H688"/>
          <cell r="I688"/>
          <cell r="J688"/>
          <cell r="K688"/>
          <cell r="L688"/>
        </row>
        <row r="689">
          <cell r="C689"/>
          <cell r="D689"/>
          <cell r="E689"/>
          <cell r="F689"/>
          <cell r="G689"/>
          <cell r="H689"/>
          <cell r="I689"/>
          <cell r="J689"/>
          <cell r="K689"/>
          <cell r="L689"/>
        </row>
        <row r="690">
          <cell r="C690"/>
          <cell r="D690"/>
          <cell r="E690"/>
          <cell r="F690"/>
          <cell r="G690"/>
          <cell r="H690"/>
          <cell r="I690"/>
          <cell r="J690"/>
          <cell r="K690"/>
          <cell r="L690"/>
        </row>
        <row r="691">
          <cell r="C691"/>
          <cell r="D691"/>
          <cell r="E691"/>
          <cell r="F691"/>
          <cell r="G691"/>
          <cell r="H691"/>
          <cell r="I691"/>
          <cell r="J691"/>
          <cell r="K691"/>
          <cell r="L691"/>
        </row>
        <row r="692">
          <cell r="C692"/>
          <cell r="D692"/>
          <cell r="E692"/>
          <cell r="F692"/>
          <cell r="G692"/>
          <cell r="H692"/>
          <cell r="I692"/>
          <cell r="J692"/>
          <cell r="K692"/>
          <cell r="L692"/>
        </row>
        <row r="693">
          <cell r="C693"/>
          <cell r="D693"/>
          <cell r="E693"/>
          <cell r="F693"/>
          <cell r="G693"/>
          <cell r="H693"/>
          <cell r="I693"/>
          <cell r="J693"/>
          <cell r="K693"/>
          <cell r="L693"/>
        </row>
        <row r="694">
          <cell r="C694"/>
          <cell r="D694"/>
          <cell r="E694"/>
          <cell r="F694"/>
          <cell r="G694"/>
          <cell r="H694"/>
          <cell r="I694"/>
          <cell r="J694"/>
          <cell r="K694"/>
          <cell r="L694"/>
        </row>
        <row r="695">
          <cell r="C695"/>
          <cell r="D695"/>
          <cell r="E695"/>
          <cell r="F695"/>
          <cell r="G695"/>
          <cell r="H695"/>
          <cell r="I695"/>
          <cell r="J695"/>
          <cell r="K695"/>
          <cell r="L695"/>
        </row>
        <row r="696">
          <cell r="C696"/>
          <cell r="D696"/>
          <cell r="E696"/>
          <cell r="F696"/>
          <cell r="G696"/>
          <cell r="H696"/>
          <cell r="I696"/>
          <cell r="J696"/>
          <cell r="K696"/>
          <cell r="L696"/>
        </row>
        <row r="697">
          <cell r="C697"/>
          <cell r="D697"/>
          <cell r="E697"/>
          <cell r="F697"/>
          <cell r="G697"/>
          <cell r="H697"/>
          <cell r="I697"/>
          <cell r="J697"/>
          <cell r="K697"/>
          <cell r="L697"/>
        </row>
        <row r="698">
          <cell r="C698"/>
          <cell r="D698"/>
          <cell r="E698"/>
          <cell r="F698"/>
          <cell r="G698"/>
          <cell r="H698"/>
          <cell r="I698"/>
          <cell r="J698"/>
          <cell r="K698"/>
          <cell r="L698"/>
        </row>
        <row r="699">
          <cell r="C699"/>
          <cell r="D699"/>
          <cell r="E699"/>
          <cell r="F699"/>
          <cell r="G699"/>
          <cell r="H699"/>
          <cell r="I699"/>
          <cell r="J699"/>
          <cell r="K699"/>
          <cell r="L699"/>
        </row>
        <row r="700">
          <cell r="C700"/>
          <cell r="D700"/>
          <cell r="E700"/>
          <cell r="F700"/>
          <cell r="G700"/>
          <cell r="H700"/>
          <cell r="I700"/>
          <cell r="J700"/>
          <cell r="K700"/>
          <cell r="L700"/>
        </row>
        <row r="701">
          <cell r="C701"/>
          <cell r="D701"/>
          <cell r="E701"/>
          <cell r="F701"/>
          <cell r="G701"/>
          <cell r="H701"/>
          <cell r="I701"/>
          <cell r="J701"/>
          <cell r="K701"/>
          <cell r="L701"/>
        </row>
        <row r="702">
          <cell r="C702"/>
          <cell r="D702"/>
          <cell r="E702"/>
          <cell r="F702"/>
          <cell r="G702"/>
          <cell r="H702"/>
          <cell r="I702"/>
          <cell r="J702"/>
          <cell r="K702"/>
          <cell r="L702"/>
        </row>
        <row r="703">
          <cell r="C703"/>
          <cell r="D703"/>
          <cell r="E703"/>
          <cell r="F703"/>
          <cell r="G703"/>
          <cell r="H703"/>
          <cell r="I703"/>
          <cell r="J703"/>
          <cell r="K703"/>
          <cell r="L703"/>
        </row>
        <row r="704">
          <cell r="C704"/>
          <cell r="D704"/>
          <cell r="E704"/>
          <cell r="F704"/>
          <cell r="G704"/>
          <cell r="H704"/>
          <cell r="I704"/>
          <cell r="J704"/>
          <cell r="K704"/>
          <cell r="L704"/>
        </row>
        <row r="705">
          <cell r="C705"/>
          <cell r="D705"/>
          <cell r="E705"/>
          <cell r="F705"/>
          <cell r="G705"/>
          <cell r="H705"/>
          <cell r="I705"/>
          <cell r="J705"/>
          <cell r="K705"/>
          <cell r="L705"/>
        </row>
        <row r="706">
          <cell r="C706"/>
          <cell r="D706"/>
          <cell r="E706"/>
          <cell r="F706"/>
          <cell r="G706"/>
          <cell r="H706"/>
          <cell r="I706"/>
          <cell r="J706"/>
          <cell r="K706"/>
          <cell r="L706"/>
        </row>
        <row r="707">
          <cell r="C707"/>
          <cell r="D707"/>
          <cell r="E707"/>
          <cell r="F707"/>
          <cell r="G707"/>
          <cell r="H707"/>
          <cell r="I707"/>
          <cell r="J707"/>
          <cell r="K707"/>
          <cell r="L707"/>
        </row>
        <row r="708">
          <cell r="C708"/>
          <cell r="D708"/>
          <cell r="E708"/>
          <cell r="F708"/>
          <cell r="G708"/>
          <cell r="H708"/>
          <cell r="I708"/>
          <cell r="J708"/>
          <cell r="K708"/>
          <cell r="L708"/>
        </row>
        <row r="709">
          <cell r="C709"/>
          <cell r="D709"/>
          <cell r="E709"/>
          <cell r="F709"/>
          <cell r="G709"/>
          <cell r="H709"/>
          <cell r="I709"/>
          <cell r="J709"/>
          <cell r="K709"/>
          <cell r="L709"/>
        </row>
        <row r="710">
          <cell r="C710"/>
          <cell r="D710"/>
          <cell r="E710"/>
          <cell r="F710"/>
          <cell r="G710"/>
          <cell r="H710"/>
          <cell r="I710"/>
          <cell r="J710"/>
          <cell r="K710"/>
          <cell r="L710"/>
        </row>
        <row r="711">
          <cell r="C711"/>
          <cell r="D711"/>
          <cell r="E711"/>
          <cell r="F711"/>
          <cell r="G711"/>
          <cell r="H711"/>
          <cell r="I711"/>
          <cell r="J711"/>
          <cell r="K711"/>
          <cell r="L711"/>
        </row>
        <row r="712">
          <cell r="C712"/>
          <cell r="D712"/>
          <cell r="E712"/>
          <cell r="F712"/>
          <cell r="G712"/>
          <cell r="H712"/>
          <cell r="I712"/>
          <cell r="J712"/>
          <cell r="K712"/>
          <cell r="L712"/>
        </row>
        <row r="713">
          <cell r="C713"/>
          <cell r="D713"/>
          <cell r="E713"/>
          <cell r="F713"/>
          <cell r="G713"/>
          <cell r="H713"/>
          <cell r="I713"/>
          <cell r="J713"/>
          <cell r="K713"/>
          <cell r="L713"/>
        </row>
        <row r="714">
          <cell r="C714"/>
          <cell r="D714"/>
          <cell r="E714"/>
          <cell r="F714"/>
          <cell r="G714"/>
          <cell r="H714"/>
          <cell r="I714"/>
          <cell r="J714"/>
          <cell r="K714"/>
          <cell r="L714"/>
        </row>
        <row r="715">
          <cell r="C715"/>
          <cell r="D715"/>
          <cell r="E715"/>
          <cell r="F715"/>
          <cell r="G715"/>
          <cell r="H715"/>
          <cell r="I715"/>
          <cell r="J715"/>
          <cell r="K715"/>
          <cell r="L715"/>
        </row>
        <row r="716">
          <cell r="C716"/>
          <cell r="D716"/>
          <cell r="E716"/>
          <cell r="F716"/>
          <cell r="G716"/>
          <cell r="H716"/>
          <cell r="I716"/>
          <cell r="J716"/>
          <cell r="K716"/>
          <cell r="L716"/>
        </row>
        <row r="717">
          <cell r="C717"/>
          <cell r="D717"/>
          <cell r="E717"/>
          <cell r="F717"/>
          <cell r="G717"/>
          <cell r="H717"/>
          <cell r="I717"/>
          <cell r="J717"/>
          <cell r="K717"/>
          <cell r="L717"/>
        </row>
        <row r="718">
          <cell r="C718"/>
          <cell r="D718"/>
          <cell r="E718"/>
          <cell r="F718"/>
          <cell r="G718"/>
          <cell r="H718"/>
          <cell r="I718"/>
          <cell r="J718"/>
          <cell r="K718"/>
          <cell r="L718"/>
        </row>
        <row r="719">
          <cell r="C719"/>
          <cell r="D719"/>
          <cell r="E719"/>
          <cell r="F719"/>
          <cell r="G719"/>
          <cell r="H719"/>
          <cell r="I719"/>
          <cell r="J719"/>
          <cell r="K719"/>
          <cell r="L719"/>
        </row>
        <row r="720">
          <cell r="C720"/>
          <cell r="D720"/>
          <cell r="E720"/>
          <cell r="F720"/>
          <cell r="G720"/>
          <cell r="H720"/>
          <cell r="I720"/>
          <cell r="J720"/>
          <cell r="K720"/>
          <cell r="L720"/>
        </row>
        <row r="721">
          <cell r="C721"/>
          <cell r="D721"/>
          <cell r="E721"/>
          <cell r="F721"/>
          <cell r="G721"/>
          <cell r="H721"/>
          <cell r="I721"/>
          <cell r="J721"/>
          <cell r="K721"/>
          <cell r="L721"/>
        </row>
        <row r="722">
          <cell r="C722"/>
          <cell r="D722"/>
          <cell r="E722"/>
          <cell r="F722"/>
          <cell r="G722"/>
          <cell r="H722"/>
          <cell r="I722"/>
          <cell r="J722"/>
          <cell r="K722"/>
          <cell r="L722"/>
        </row>
        <row r="723">
          <cell r="C723"/>
          <cell r="D723"/>
          <cell r="E723"/>
          <cell r="F723"/>
          <cell r="G723"/>
          <cell r="H723"/>
          <cell r="I723"/>
          <cell r="J723"/>
          <cell r="K723"/>
          <cell r="L723"/>
        </row>
        <row r="724">
          <cell r="C724"/>
          <cell r="D724"/>
          <cell r="E724"/>
          <cell r="F724"/>
          <cell r="G724"/>
          <cell r="H724"/>
          <cell r="I724"/>
          <cell r="J724"/>
          <cell r="K724"/>
          <cell r="L724"/>
        </row>
        <row r="725">
          <cell r="C725"/>
          <cell r="D725"/>
          <cell r="E725"/>
          <cell r="F725"/>
          <cell r="G725"/>
          <cell r="H725"/>
          <cell r="I725"/>
          <cell r="J725"/>
          <cell r="K725"/>
          <cell r="L725"/>
        </row>
        <row r="726">
          <cell r="C726"/>
          <cell r="D726"/>
          <cell r="E726"/>
          <cell r="F726"/>
          <cell r="G726"/>
          <cell r="H726"/>
          <cell r="I726"/>
          <cell r="J726"/>
          <cell r="K726"/>
          <cell r="L726"/>
        </row>
        <row r="727">
          <cell r="C727"/>
          <cell r="D727"/>
          <cell r="E727"/>
          <cell r="F727"/>
          <cell r="G727"/>
          <cell r="H727"/>
          <cell r="I727"/>
          <cell r="J727"/>
          <cell r="K727"/>
          <cell r="L727"/>
        </row>
        <row r="728">
          <cell r="C728"/>
          <cell r="D728"/>
          <cell r="E728"/>
          <cell r="F728"/>
          <cell r="G728"/>
          <cell r="H728"/>
          <cell r="I728"/>
          <cell r="J728"/>
          <cell r="K728"/>
          <cell r="L728"/>
        </row>
        <row r="729">
          <cell r="C729"/>
          <cell r="D729"/>
          <cell r="E729"/>
          <cell r="F729"/>
          <cell r="G729"/>
          <cell r="H729"/>
          <cell r="I729"/>
          <cell r="J729"/>
          <cell r="K729"/>
          <cell r="L729"/>
        </row>
        <row r="730">
          <cell r="C730"/>
          <cell r="D730"/>
          <cell r="E730"/>
          <cell r="F730"/>
          <cell r="G730"/>
          <cell r="H730"/>
          <cell r="I730"/>
          <cell r="J730"/>
          <cell r="K730"/>
          <cell r="L730"/>
        </row>
        <row r="731">
          <cell r="C731"/>
          <cell r="D731"/>
          <cell r="E731"/>
          <cell r="F731"/>
          <cell r="G731"/>
          <cell r="H731"/>
          <cell r="I731"/>
          <cell r="J731"/>
          <cell r="K731"/>
          <cell r="L731"/>
        </row>
        <row r="732">
          <cell r="C732"/>
          <cell r="D732"/>
          <cell r="E732"/>
          <cell r="F732"/>
          <cell r="G732"/>
          <cell r="H732"/>
          <cell r="I732"/>
          <cell r="J732"/>
          <cell r="K732"/>
          <cell r="L732"/>
        </row>
        <row r="733">
          <cell r="C733"/>
          <cell r="D733"/>
          <cell r="E733"/>
          <cell r="F733"/>
          <cell r="G733"/>
          <cell r="H733"/>
          <cell r="I733"/>
          <cell r="J733"/>
          <cell r="K733"/>
          <cell r="L733"/>
        </row>
        <row r="734">
          <cell r="C734"/>
          <cell r="D734"/>
          <cell r="E734"/>
          <cell r="F734"/>
          <cell r="G734"/>
          <cell r="H734"/>
          <cell r="I734"/>
          <cell r="J734"/>
          <cell r="K734"/>
          <cell r="L734"/>
        </row>
        <row r="735">
          <cell r="C735"/>
          <cell r="D735"/>
          <cell r="E735"/>
          <cell r="F735"/>
          <cell r="G735"/>
          <cell r="H735"/>
          <cell r="I735"/>
          <cell r="J735"/>
          <cell r="K735"/>
          <cell r="L735"/>
        </row>
        <row r="736">
          <cell r="C736"/>
          <cell r="D736"/>
          <cell r="E736"/>
          <cell r="F736"/>
          <cell r="G736"/>
          <cell r="H736"/>
          <cell r="I736"/>
          <cell r="J736"/>
          <cell r="K736"/>
          <cell r="L736"/>
        </row>
        <row r="737">
          <cell r="C737"/>
          <cell r="D737"/>
          <cell r="E737"/>
          <cell r="F737"/>
          <cell r="G737"/>
          <cell r="H737"/>
          <cell r="I737"/>
          <cell r="J737"/>
          <cell r="K737"/>
          <cell r="L737"/>
        </row>
        <row r="738">
          <cell r="C738"/>
          <cell r="D738"/>
          <cell r="E738"/>
          <cell r="F738"/>
          <cell r="G738"/>
          <cell r="H738"/>
          <cell r="I738"/>
          <cell r="J738"/>
          <cell r="K738"/>
          <cell r="L738"/>
        </row>
        <row r="739">
          <cell r="C739"/>
          <cell r="D739"/>
          <cell r="E739"/>
          <cell r="F739"/>
          <cell r="G739"/>
          <cell r="H739"/>
          <cell r="I739"/>
          <cell r="J739"/>
          <cell r="K739"/>
          <cell r="L739"/>
        </row>
        <row r="740">
          <cell r="C740"/>
          <cell r="D740"/>
          <cell r="E740"/>
          <cell r="F740"/>
          <cell r="G740"/>
          <cell r="H740"/>
          <cell r="I740"/>
          <cell r="J740"/>
          <cell r="K740"/>
          <cell r="L740"/>
        </row>
        <row r="741">
          <cell r="C741"/>
          <cell r="D741"/>
          <cell r="E741"/>
          <cell r="F741"/>
          <cell r="G741"/>
          <cell r="H741"/>
          <cell r="I741"/>
          <cell r="J741"/>
          <cell r="K741"/>
          <cell r="L741"/>
        </row>
        <row r="742">
          <cell r="C742"/>
          <cell r="D742"/>
          <cell r="E742"/>
          <cell r="F742"/>
          <cell r="G742"/>
          <cell r="H742"/>
          <cell r="I742"/>
          <cell r="J742"/>
          <cell r="K742"/>
          <cell r="L742"/>
        </row>
        <row r="743">
          <cell r="C743"/>
          <cell r="D743"/>
          <cell r="E743"/>
          <cell r="F743"/>
          <cell r="G743"/>
          <cell r="H743"/>
          <cell r="I743"/>
          <cell r="J743"/>
          <cell r="K743"/>
          <cell r="L743"/>
        </row>
        <row r="744">
          <cell r="C744"/>
          <cell r="D744"/>
          <cell r="E744"/>
          <cell r="F744"/>
          <cell r="G744"/>
          <cell r="H744"/>
          <cell r="I744"/>
          <cell r="J744"/>
          <cell r="K744"/>
          <cell r="L744"/>
        </row>
        <row r="745">
          <cell r="C745"/>
          <cell r="D745"/>
          <cell r="E745"/>
          <cell r="F745"/>
          <cell r="G745"/>
          <cell r="H745"/>
          <cell r="I745"/>
          <cell r="J745"/>
          <cell r="K745"/>
          <cell r="L745"/>
        </row>
        <row r="746">
          <cell r="C746"/>
          <cell r="D746"/>
          <cell r="E746"/>
          <cell r="F746"/>
          <cell r="G746"/>
          <cell r="H746"/>
          <cell r="I746"/>
          <cell r="J746"/>
          <cell r="K746"/>
          <cell r="L746"/>
        </row>
        <row r="747">
          <cell r="C747"/>
          <cell r="D747"/>
          <cell r="E747"/>
          <cell r="F747"/>
          <cell r="G747"/>
          <cell r="H747"/>
          <cell r="I747"/>
          <cell r="J747"/>
          <cell r="K747"/>
          <cell r="L747"/>
        </row>
        <row r="748">
          <cell r="C748"/>
          <cell r="D748"/>
          <cell r="E748"/>
          <cell r="F748"/>
          <cell r="G748"/>
          <cell r="H748"/>
          <cell r="I748"/>
          <cell r="J748"/>
          <cell r="K748"/>
          <cell r="L748"/>
        </row>
        <row r="749">
          <cell r="C749"/>
          <cell r="D749"/>
          <cell r="E749"/>
          <cell r="F749"/>
          <cell r="G749"/>
          <cell r="H749"/>
          <cell r="I749"/>
          <cell r="J749"/>
          <cell r="K749"/>
          <cell r="L749"/>
        </row>
        <row r="750">
          <cell r="C750"/>
          <cell r="D750"/>
          <cell r="E750"/>
          <cell r="F750"/>
          <cell r="G750"/>
          <cell r="H750"/>
          <cell r="I750"/>
          <cell r="J750"/>
          <cell r="K750"/>
          <cell r="L750"/>
        </row>
        <row r="751">
          <cell r="C751"/>
          <cell r="D751"/>
          <cell r="E751"/>
          <cell r="F751"/>
          <cell r="G751"/>
          <cell r="H751"/>
          <cell r="I751"/>
          <cell r="J751"/>
          <cell r="K751"/>
          <cell r="L751"/>
        </row>
        <row r="752">
          <cell r="C752"/>
          <cell r="D752"/>
          <cell r="E752"/>
          <cell r="F752"/>
          <cell r="G752"/>
          <cell r="H752"/>
          <cell r="I752"/>
          <cell r="J752"/>
          <cell r="K752"/>
          <cell r="L752"/>
        </row>
        <row r="753">
          <cell r="C753"/>
          <cell r="D753"/>
          <cell r="E753"/>
          <cell r="F753"/>
          <cell r="G753"/>
          <cell r="H753"/>
          <cell r="I753"/>
          <cell r="J753"/>
          <cell r="K753"/>
          <cell r="L753"/>
        </row>
        <row r="754">
          <cell r="C754"/>
          <cell r="D754"/>
          <cell r="E754"/>
          <cell r="F754"/>
          <cell r="G754"/>
          <cell r="H754"/>
          <cell r="I754"/>
          <cell r="J754"/>
          <cell r="K754"/>
          <cell r="L754"/>
        </row>
        <row r="755">
          <cell r="C755"/>
          <cell r="D755"/>
          <cell r="E755"/>
          <cell r="F755"/>
          <cell r="G755"/>
          <cell r="H755"/>
          <cell r="I755"/>
          <cell r="J755"/>
          <cell r="K755"/>
          <cell r="L755"/>
        </row>
        <row r="756">
          <cell r="C756"/>
          <cell r="D756"/>
          <cell r="E756"/>
          <cell r="F756"/>
          <cell r="G756"/>
          <cell r="H756"/>
          <cell r="I756"/>
          <cell r="J756"/>
          <cell r="K756"/>
          <cell r="L756"/>
        </row>
        <row r="757">
          <cell r="C757"/>
          <cell r="D757"/>
          <cell r="E757"/>
          <cell r="F757"/>
          <cell r="G757"/>
          <cell r="H757"/>
          <cell r="I757"/>
          <cell r="J757"/>
          <cell r="K757"/>
          <cell r="L757"/>
        </row>
        <row r="758">
          <cell r="C758"/>
          <cell r="D758"/>
          <cell r="E758"/>
          <cell r="F758"/>
          <cell r="G758"/>
          <cell r="H758"/>
          <cell r="I758"/>
          <cell r="J758"/>
          <cell r="K758"/>
          <cell r="L758"/>
        </row>
        <row r="759">
          <cell r="C759"/>
          <cell r="D759"/>
          <cell r="E759"/>
          <cell r="F759"/>
          <cell r="G759"/>
          <cell r="H759"/>
          <cell r="I759"/>
          <cell r="J759"/>
          <cell r="K759"/>
          <cell r="L759"/>
        </row>
        <row r="760">
          <cell r="C760"/>
          <cell r="D760"/>
          <cell r="E760"/>
          <cell r="F760"/>
          <cell r="G760"/>
          <cell r="H760"/>
          <cell r="I760"/>
          <cell r="J760"/>
          <cell r="K760"/>
          <cell r="L760"/>
        </row>
        <row r="761">
          <cell r="C761"/>
          <cell r="D761"/>
          <cell r="E761"/>
          <cell r="F761"/>
          <cell r="G761"/>
          <cell r="H761"/>
          <cell r="I761"/>
          <cell r="J761"/>
          <cell r="K761"/>
          <cell r="L761"/>
        </row>
        <row r="762">
          <cell r="C762"/>
          <cell r="D762"/>
          <cell r="E762"/>
          <cell r="F762"/>
          <cell r="G762"/>
          <cell r="H762"/>
          <cell r="I762"/>
          <cell r="J762"/>
          <cell r="K762"/>
          <cell r="L762"/>
        </row>
        <row r="763">
          <cell r="C763"/>
          <cell r="D763"/>
          <cell r="E763"/>
          <cell r="F763"/>
          <cell r="G763"/>
          <cell r="H763"/>
          <cell r="I763"/>
          <cell r="J763"/>
          <cell r="K763"/>
          <cell r="L763"/>
        </row>
        <row r="764">
          <cell r="C764"/>
          <cell r="D764"/>
          <cell r="E764"/>
          <cell r="F764"/>
          <cell r="G764"/>
          <cell r="H764"/>
          <cell r="I764"/>
          <cell r="J764"/>
          <cell r="K764"/>
          <cell r="L764"/>
        </row>
        <row r="765">
          <cell r="C765"/>
          <cell r="D765"/>
          <cell r="E765"/>
          <cell r="F765"/>
          <cell r="G765"/>
          <cell r="H765"/>
          <cell r="I765"/>
          <cell r="J765"/>
          <cell r="K765"/>
          <cell r="L765"/>
        </row>
        <row r="766">
          <cell r="C766"/>
          <cell r="D766"/>
          <cell r="E766"/>
          <cell r="F766"/>
          <cell r="G766"/>
          <cell r="H766"/>
          <cell r="I766"/>
          <cell r="J766"/>
          <cell r="K766"/>
          <cell r="L766"/>
        </row>
        <row r="767">
          <cell r="C767"/>
          <cell r="D767"/>
          <cell r="E767"/>
          <cell r="F767"/>
          <cell r="G767"/>
          <cell r="H767"/>
          <cell r="I767"/>
          <cell r="J767"/>
          <cell r="K767"/>
          <cell r="L767"/>
        </row>
        <row r="768">
          <cell r="C768"/>
          <cell r="D768"/>
          <cell r="E768"/>
          <cell r="F768"/>
          <cell r="G768"/>
          <cell r="H768"/>
          <cell r="I768"/>
          <cell r="J768"/>
          <cell r="K768"/>
          <cell r="L768"/>
        </row>
        <row r="769">
          <cell r="C769"/>
          <cell r="D769"/>
          <cell r="E769"/>
          <cell r="F769"/>
          <cell r="G769"/>
          <cell r="H769"/>
          <cell r="I769"/>
          <cell r="J769"/>
          <cell r="K769"/>
          <cell r="L769"/>
        </row>
        <row r="770">
          <cell r="C770"/>
          <cell r="D770"/>
          <cell r="E770"/>
          <cell r="F770"/>
          <cell r="G770"/>
          <cell r="H770"/>
          <cell r="I770"/>
          <cell r="J770"/>
          <cell r="K770"/>
          <cell r="L770"/>
        </row>
        <row r="771">
          <cell r="C771"/>
          <cell r="D771"/>
          <cell r="E771"/>
          <cell r="F771"/>
          <cell r="G771"/>
          <cell r="H771"/>
          <cell r="I771"/>
          <cell r="J771"/>
          <cell r="K771"/>
          <cell r="L771"/>
        </row>
        <row r="772">
          <cell r="C772"/>
          <cell r="D772"/>
          <cell r="E772"/>
          <cell r="F772"/>
          <cell r="G772"/>
          <cell r="H772"/>
          <cell r="I772"/>
          <cell r="J772"/>
          <cell r="K772"/>
          <cell r="L772"/>
        </row>
        <row r="773">
          <cell r="C773"/>
          <cell r="D773"/>
          <cell r="E773"/>
          <cell r="F773"/>
          <cell r="G773"/>
          <cell r="H773"/>
          <cell r="I773"/>
          <cell r="J773"/>
          <cell r="K773"/>
          <cell r="L773"/>
        </row>
        <row r="774">
          <cell r="C774"/>
          <cell r="D774"/>
          <cell r="E774"/>
          <cell r="F774"/>
          <cell r="G774"/>
          <cell r="H774"/>
          <cell r="I774"/>
          <cell r="J774"/>
          <cell r="K774"/>
          <cell r="L774"/>
        </row>
        <row r="775">
          <cell r="C775"/>
          <cell r="D775"/>
          <cell r="E775"/>
          <cell r="F775"/>
          <cell r="G775"/>
          <cell r="H775"/>
          <cell r="I775"/>
          <cell r="J775"/>
          <cell r="K775"/>
          <cell r="L775"/>
        </row>
        <row r="776">
          <cell r="C776"/>
          <cell r="D776"/>
          <cell r="E776"/>
          <cell r="F776"/>
          <cell r="G776"/>
          <cell r="H776"/>
          <cell r="I776"/>
          <cell r="J776"/>
          <cell r="K776"/>
          <cell r="L776"/>
        </row>
        <row r="777">
          <cell r="C777"/>
          <cell r="D777"/>
          <cell r="E777"/>
          <cell r="F777"/>
          <cell r="G777"/>
          <cell r="H777"/>
          <cell r="I777"/>
          <cell r="J777"/>
          <cell r="K777"/>
          <cell r="L777"/>
        </row>
        <row r="778">
          <cell r="C778"/>
          <cell r="D778"/>
          <cell r="E778"/>
          <cell r="F778"/>
          <cell r="G778"/>
          <cell r="H778"/>
          <cell r="I778"/>
          <cell r="J778"/>
          <cell r="K778"/>
          <cell r="L778"/>
        </row>
        <row r="779">
          <cell r="C779"/>
          <cell r="D779"/>
          <cell r="E779"/>
          <cell r="F779"/>
          <cell r="G779"/>
          <cell r="H779"/>
          <cell r="I779"/>
          <cell r="J779"/>
          <cell r="K779"/>
          <cell r="L779"/>
        </row>
        <row r="780">
          <cell r="C780"/>
          <cell r="D780"/>
          <cell r="E780"/>
          <cell r="F780"/>
          <cell r="G780"/>
          <cell r="H780"/>
          <cell r="I780"/>
          <cell r="J780"/>
          <cell r="K780"/>
          <cell r="L780"/>
        </row>
        <row r="781">
          <cell r="C781"/>
          <cell r="D781"/>
          <cell r="E781"/>
          <cell r="F781"/>
          <cell r="G781"/>
          <cell r="H781"/>
          <cell r="I781"/>
          <cell r="J781"/>
          <cell r="K781"/>
          <cell r="L781"/>
        </row>
        <row r="782">
          <cell r="C782"/>
          <cell r="D782"/>
          <cell r="E782"/>
          <cell r="F782"/>
          <cell r="G782"/>
          <cell r="H782"/>
          <cell r="I782"/>
          <cell r="J782"/>
          <cell r="K782"/>
          <cell r="L782"/>
        </row>
        <row r="783">
          <cell r="C783"/>
          <cell r="D783"/>
          <cell r="E783"/>
          <cell r="F783"/>
          <cell r="G783"/>
          <cell r="H783"/>
          <cell r="I783"/>
          <cell r="J783"/>
          <cell r="K783"/>
          <cell r="L783"/>
        </row>
        <row r="784">
          <cell r="C784"/>
          <cell r="D784"/>
          <cell r="E784"/>
          <cell r="F784"/>
          <cell r="G784"/>
          <cell r="H784"/>
          <cell r="I784"/>
          <cell r="J784"/>
          <cell r="K784"/>
          <cell r="L784"/>
        </row>
        <row r="785">
          <cell r="C785"/>
          <cell r="D785"/>
          <cell r="E785"/>
          <cell r="F785"/>
          <cell r="G785"/>
          <cell r="H785"/>
          <cell r="I785"/>
          <cell r="J785"/>
          <cell r="K785"/>
          <cell r="L785"/>
        </row>
        <row r="786">
          <cell r="C786"/>
          <cell r="D786"/>
          <cell r="E786"/>
          <cell r="F786"/>
          <cell r="G786"/>
          <cell r="H786"/>
          <cell r="I786"/>
          <cell r="J786"/>
          <cell r="K786"/>
          <cell r="L786"/>
        </row>
        <row r="787">
          <cell r="C787"/>
          <cell r="D787"/>
          <cell r="E787"/>
          <cell r="F787"/>
          <cell r="G787"/>
          <cell r="H787"/>
          <cell r="I787"/>
          <cell r="J787"/>
          <cell r="K787"/>
          <cell r="L787"/>
        </row>
        <row r="788">
          <cell r="C788"/>
          <cell r="D788"/>
          <cell r="E788"/>
          <cell r="F788"/>
          <cell r="G788"/>
          <cell r="H788"/>
          <cell r="I788"/>
          <cell r="J788"/>
          <cell r="K788"/>
          <cell r="L788"/>
        </row>
        <row r="789">
          <cell r="C789"/>
          <cell r="D789"/>
          <cell r="E789"/>
          <cell r="F789"/>
          <cell r="G789"/>
          <cell r="H789"/>
          <cell r="I789"/>
          <cell r="J789"/>
          <cell r="K789"/>
          <cell r="L789"/>
        </row>
        <row r="790">
          <cell r="C790"/>
          <cell r="D790"/>
          <cell r="E790"/>
          <cell r="F790"/>
          <cell r="G790"/>
          <cell r="H790"/>
          <cell r="I790"/>
          <cell r="J790"/>
          <cell r="K790"/>
          <cell r="L790"/>
        </row>
        <row r="791">
          <cell r="C791"/>
          <cell r="D791"/>
          <cell r="E791"/>
          <cell r="F791"/>
          <cell r="G791"/>
          <cell r="H791"/>
          <cell r="I791"/>
          <cell r="J791"/>
          <cell r="K791"/>
          <cell r="L791"/>
        </row>
        <row r="792">
          <cell r="C792"/>
          <cell r="D792"/>
          <cell r="E792"/>
          <cell r="F792"/>
          <cell r="G792"/>
          <cell r="H792"/>
          <cell r="I792"/>
          <cell r="J792"/>
          <cell r="K792"/>
          <cell r="L792"/>
        </row>
        <row r="793">
          <cell r="C793"/>
          <cell r="D793"/>
          <cell r="E793"/>
          <cell r="F793"/>
          <cell r="G793"/>
          <cell r="H793"/>
          <cell r="I793"/>
          <cell r="J793"/>
          <cell r="K793"/>
          <cell r="L793"/>
        </row>
        <row r="794">
          <cell r="C794"/>
          <cell r="D794"/>
          <cell r="E794"/>
          <cell r="F794"/>
          <cell r="G794"/>
          <cell r="H794"/>
          <cell r="I794"/>
          <cell r="J794"/>
          <cell r="K794"/>
          <cell r="L794"/>
        </row>
        <row r="795">
          <cell r="C795"/>
          <cell r="D795"/>
          <cell r="E795"/>
          <cell r="F795"/>
          <cell r="G795"/>
          <cell r="H795"/>
          <cell r="I795"/>
          <cell r="J795"/>
          <cell r="K795"/>
          <cell r="L795"/>
        </row>
        <row r="796">
          <cell r="C796"/>
          <cell r="D796"/>
          <cell r="E796"/>
          <cell r="F796"/>
          <cell r="G796"/>
          <cell r="H796"/>
          <cell r="I796"/>
          <cell r="J796"/>
          <cell r="K796"/>
          <cell r="L796"/>
        </row>
        <row r="797">
          <cell r="C797"/>
          <cell r="D797"/>
          <cell r="E797"/>
          <cell r="F797"/>
          <cell r="G797"/>
          <cell r="H797"/>
          <cell r="I797"/>
          <cell r="J797"/>
          <cell r="K797"/>
          <cell r="L797"/>
        </row>
        <row r="798">
          <cell r="C798"/>
          <cell r="D798"/>
          <cell r="E798"/>
          <cell r="F798"/>
          <cell r="G798"/>
          <cell r="H798"/>
          <cell r="I798"/>
          <cell r="J798"/>
          <cell r="K798"/>
          <cell r="L798"/>
        </row>
        <row r="799">
          <cell r="C799"/>
          <cell r="D799"/>
          <cell r="E799"/>
          <cell r="F799"/>
          <cell r="G799"/>
          <cell r="H799"/>
          <cell r="I799"/>
          <cell r="J799"/>
          <cell r="K799"/>
          <cell r="L799"/>
        </row>
        <row r="800">
          <cell r="C800"/>
          <cell r="D800"/>
          <cell r="E800"/>
          <cell r="F800"/>
          <cell r="G800"/>
          <cell r="H800"/>
          <cell r="I800"/>
          <cell r="J800"/>
          <cell r="K800"/>
          <cell r="L800"/>
        </row>
        <row r="801">
          <cell r="C801"/>
          <cell r="D801"/>
          <cell r="E801"/>
          <cell r="F801"/>
          <cell r="G801"/>
          <cell r="H801"/>
          <cell r="I801"/>
          <cell r="J801"/>
          <cell r="K801"/>
          <cell r="L801"/>
        </row>
        <row r="802">
          <cell r="C802"/>
          <cell r="D802"/>
          <cell r="E802"/>
          <cell r="F802"/>
          <cell r="G802"/>
          <cell r="H802"/>
          <cell r="I802"/>
          <cell r="J802"/>
          <cell r="K802"/>
          <cell r="L802"/>
        </row>
        <row r="803">
          <cell r="C803"/>
          <cell r="D803"/>
          <cell r="E803"/>
          <cell r="F803"/>
          <cell r="G803"/>
          <cell r="H803"/>
          <cell r="I803"/>
          <cell r="J803"/>
          <cell r="K803"/>
          <cell r="L803"/>
        </row>
        <row r="804">
          <cell r="C804"/>
          <cell r="D804"/>
          <cell r="E804"/>
          <cell r="F804"/>
          <cell r="G804"/>
          <cell r="H804"/>
          <cell r="I804"/>
          <cell r="J804"/>
          <cell r="K804"/>
          <cell r="L804"/>
        </row>
        <row r="805">
          <cell r="C805"/>
          <cell r="D805"/>
          <cell r="E805"/>
          <cell r="F805"/>
          <cell r="G805"/>
          <cell r="H805"/>
          <cell r="I805"/>
          <cell r="J805"/>
          <cell r="K805"/>
          <cell r="L805"/>
        </row>
        <row r="806">
          <cell r="C806"/>
          <cell r="D806"/>
          <cell r="E806"/>
          <cell r="F806"/>
          <cell r="G806"/>
          <cell r="H806"/>
          <cell r="I806"/>
          <cell r="J806"/>
          <cell r="K806"/>
          <cell r="L806"/>
        </row>
        <row r="807">
          <cell r="C807"/>
          <cell r="D807"/>
          <cell r="E807"/>
          <cell r="F807"/>
          <cell r="G807"/>
          <cell r="H807"/>
          <cell r="I807"/>
          <cell r="J807"/>
          <cell r="K807"/>
          <cell r="L807"/>
        </row>
        <row r="808">
          <cell r="C808"/>
          <cell r="D808"/>
          <cell r="E808"/>
          <cell r="F808"/>
          <cell r="G808"/>
          <cell r="H808"/>
          <cell r="I808"/>
          <cell r="J808"/>
          <cell r="K808"/>
          <cell r="L808"/>
        </row>
        <row r="809">
          <cell r="C809"/>
          <cell r="D809"/>
          <cell r="E809"/>
          <cell r="F809"/>
          <cell r="G809"/>
          <cell r="H809"/>
          <cell r="I809"/>
          <cell r="J809"/>
          <cell r="K809"/>
          <cell r="L809"/>
        </row>
        <row r="810">
          <cell r="C810"/>
          <cell r="D810"/>
          <cell r="E810"/>
          <cell r="F810"/>
          <cell r="G810"/>
          <cell r="H810"/>
          <cell r="I810"/>
          <cell r="J810"/>
          <cell r="K810"/>
          <cell r="L810"/>
        </row>
        <row r="811">
          <cell r="C811"/>
          <cell r="D811"/>
          <cell r="E811"/>
          <cell r="F811"/>
          <cell r="G811"/>
          <cell r="H811"/>
          <cell r="I811"/>
          <cell r="J811"/>
          <cell r="K811"/>
          <cell r="L811"/>
        </row>
        <row r="812">
          <cell r="C812"/>
          <cell r="D812"/>
          <cell r="E812"/>
          <cell r="F812"/>
          <cell r="G812"/>
          <cell r="H812"/>
          <cell r="I812"/>
          <cell r="J812"/>
          <cell r="K812"/>
          <cell r="L812"/>
        </row>
        <row r="813">
          <cell r="C813"/>
          <cell r="D813"/>
          <cell r="E813"/>
          <cell r="F813"/>
          <cell r="G813"/>
          <cell r="H813"/>
          <cell r="I813"/>
          <cell r="J813"/>
          <cell r="K813"/>
          <cell r="L813"/>
        </row>
        <row r="814">
          <cell r="C814"/>
          <cell r="D814"/>
          <cell r="E814"/>
          <cell r="F814"/>
          <cell r="G814"/>
          <cell r="H814"/>
          <cell r="I814"/>
          <cell r="J814"/>
          <cell r="K814"/>
          <cell r="L814"/>
        </row>
        <row r="815">
          <cell r="C815"/>
          <cell r="D815"/>
          <cell r="E815"/>
          <cell r="F815"/>
          <cell r="G815"/>
          <cell r="H815"/>
          <cell r="I815"/>
          <cell r="J815"/>
          <cell r="K815"/>
          <cell r="L815"/>
        </row>
        <row r="816">
          <cell r="C816"/>
          <cell r="D816"/>
          <cell r="E816"/>
          <cell r="F816"/>
          <cell r="G816"/>
          <cell r="H816"/>
          <cell r="I816"/>
          <cell r="J816"/>
          <cell r="K816"/>
          <cell r="L816"/>
        </row>
        <row r="817">
          <cell r="C817"/>
          <cell r="D817"/>
          <cell r="E817"/>
          <cell r="F817"/>
          <cell r="G817"/>
          <cell r="H817"/>
          <cell r="I817"/>
          <cell r="J817"/>
          <cell r="K817"/>
          <cell r="L817"/>
        </row>
        <row r="818">
          <cell r="C818"/>
          <cell r="D818"/>
          <cell r="E818"/>
          <cell r="F818"/>
          <cell r="G818"/>
          <cell r="H818"/>
          <cell r="I818"/>
          <cell r="J818"/>
          <cell r="K818"/>
          <cell r="L818"/>
        </row>
        <row r="819">
          <cell r="C819"/>
          <cell r="D819"/>
          <cell r="E819"/>
          <cell r="F819"/>
          <cell r="G819"/>
          <cell r="H819"/>
          <cell r="I819"/>
          <cell r="J819"/>
          <cell r="K819"/>
          <cell r="L819"/>
        </row>
        <row r="820">
          <cell r="C820"/>
          <cell r="D820"/>
          <cell r="E820"/>
          <cell r="F820"/>
          <cell r="G820"/>
          <cell r="H820"/>
          <cell r="I820"/>
          <cell r="J820"/>
          <cell r="K820"/>
          <cell r="L820"/>
        </row>
        <row r="821">
          <cell r="C821"/>
          <cell r="D821"/>
          <cell r="E821"/>
          <cell r="F821"/>
          <cell r="G821"/>
          <cell r="H821"/>
          <cell r="I821"/>
          <cell r="J821"/>
          <cell r="K821"/>
          <cell r="L821"/>
        </row>
        <row r="822">
          <cell r="C822"/>
          <cell r="D822"/>
          <cell r="E822"/>
          <cell r="F822"/>
          <cell r="G822"/>
          <cell r="H822"/>
          <cell r="I822"/>
          <cell r="J822"/>
          <cell r="K822"/>
          <cell r="L822"/>
        </row>
        <row r="823">
          <cell r="C823"/>
          <cell r="D823"/>
          <cell r="E823"/>
          <cell r="F823"/>
          <cell r="G823"/>
          <cell r="H823"/>
          <cell r="I823"/>
          <cell r="J823"/>
          <cell r="K823"/>
          <cell r="L823"/>
        </row>
        <row r="824">
          <cell r="C824"/>
          <cell r="D824"/>
          <cell r="E824"/>
          <cell r="F824"/>
          <cell r="G824"/>
          <cell r="H824"/>
          <cell r="I824"/>
          <cell r="J824"/>
          <cell r="K824"/>
          <cell r="L824"/>
        </row>
        <row r="825">
          <cell r="C825"/>
          <cell r="D825"/>
          <cell r="E825"/>
          <cell r="F825"/>
          <cell r="G825"/>
          <cell r="H825"/>
          <cell r="I825"/>
          <cell r="J825"/>
          <cell r="K825"/>
          <cell r="L825"/>
        </row>
        <row r="826">
          <cell r="C826"/>
          <cell r="D826"/>
          <cell r="E826"/>
          <cell r="F826"/>
          <cell r="G826"/>
          <cell r="H826"/>
          <cell r="I826"/>
          <cell r="J826"/>
          <cell r="K826"/>
          <cell r="L826"/>
        </row>
        <row r="827">
          <cell r="C827"/>
          <cell r="D827"/>
          <cell r="E827"/>
          <cell r="F827"/>
          <cell r="G827"/>
          <cell r="H827"/>
          <cell r="I827"/>
          <cell r="J827"/>
          <cell r="K827"/>
          <cell r="L827"/>
        </row>
        <row r="828">
          <cell r="C828"/>
          <cell r="D828"/>
          <cell r="E828"/>
          <cell r="F828"/>
          <cell r="G828"/>
          <cell r="H828"/>
          <cell r="I828"/>
          <cell r="J828"/>
          <cell r="K828"/>
          <cell r="L828"/>
        </row>
        <row r="829">
          <cell r="C829"/>
          <cell r="D829"/>
          <cell r="E829"/>
          <cell r="F829"/>
          <cell r="G829"/>
          <cell r="H829"/>
          <cell r="I829"/>
          <cell r="J829"/>
          <cell r="K829"/>
          <cell r="L829"/>
        </row>
        <row r="830">
          <cell r="C830"/>
          <cell r="D830"/>
          <cell r="E830"/>
          <cell r="F830"/>
          <cell r="G830"/>
          <cell r="H830"/>
          <cell r="I830"/>
          <cell r="J830"/>
          <cell r="K830"/>
          <cell r="L830"/>
        </row>
        <row r="831">
          <cell r="C831"/>
          <cell r="D831"/>
          <cell r="E831"/>
          <cell r="F831"/>
          <cell r="G831"/>
          <cell r="H831"/>
          <cell r="I831"/>
          <cell r="J831"/>
          <cell r="K831"/>
          <cell r="L831"/>
        </row>
        <row r="832">
          <cell r="C832"/>
          <cell r="D832"/>
          <cell r="E832"/>
          <cell r="F832"/>
          <cell r="G832"/>
          <cell r="H832"/>
          <cell r="I832"/>
          <cell r="J832"/>
          <cell r="K832"/>
          <cell r="L832"/>
        </row>
        <row r="833">
          <cell r="C833"/>
          <cell r="D833"/>
          <cell r="E833"/>
          <cell r="F833"/>
          <cell r="G833"/>
          <cell r="H833"/>
          <cell r="I833"/>
          <cell r="J833"/>
          <cell r="K833"/>
          <cell r="L833"/>
        </row>
        <row r="834">
          <cell r="C834"/>
          <cell r="D834"/>
          <cell r="E834"/>
          <cell r="F834"/>
          <cell r="G834"/>
          <cell r="H834"/>
          <cell r="I834"/>
          <cell r="J834"/>
          <cell r="K834"/>
          <cell r="L834"/>
        </row>
        <row r="835">
          <cell r="C835"/>
          <cell r="D835"/>
          <cell r="E835"/>
          <cell r="F835"/>
          <cell r="G835"/>
          <cell r="H835"/>
          <cell r="I835"/>
          <cell r="J835"/>
          <cell r="K835"/>
          <cell r="L835"/>
        </row>
        <row r="836">
          <cell r="C836"/>
          <cell r="D836"/>
          <cell r="E836"/>
          <cell r="F836"/>
          <cell r="G836"/>
          <cell r="H836"/>
          <cell r="I836"/>
          <cell r="J836"/>
          <cell r="K836"/>
          <cell r="L836"/>
        </row>
        <row r="837">
          <cell r="C837"/>
          <cell r="D837"/>
          <cell r="E837"/>
          <cell r="F837"/>
          <cell r="G837"/>
          <cell r="H837"/>
          <cell r="I837"/>
          <cell r="J837"/>
          <cell r="K837"/>
          <cell r="L837"/>
        </row>
        <row r="838">
          <cell r="C838"/>
          <cell r="D838"/>
          <cell r="E838"/>
          <cell r="F838"/>
          <cell r="G838"/>
          <cell r="H838"/>
          <cell r="I838"/>
          <cell r="J838"/>
          <cell r="K838"/>
          <cell r="L838"/>
        </row>
        <row r="839">
          <cell r="C839"/>
          <cell r="D839"/>
          <cell r="E839"/>
          <cell r="F839"/>
          <cell r="G839"/>
          <cell r="H839"/>
          <cell r="I839"/>
          <cell r="J839"/>
          <cell r="K839"/>
          <cell r="L839"/>
        </row>
        <row r="840">
          <cell r="C840"/>
          <cell r="D840"/>
          <cell r="E840"/>
          <cell r="F840"/>
          <cell r="G840"/>
          <cell r="H840"/>
          <cell r="I840"/>
          <cell r="J840"/>
          <cell r="K840"/>
          <cell r="L840"/>
        </row>
        <row r="841">
          <cell r="C841"/>
          <cell r="D841"/>
          <cell r="E841"/>
          <cell r="F841"/>
          <cell r="G841"/>
          <cell r="H841"/>
          <cell r="I841"/>
          <cell r="J841"/>
          <cell r="K841"/>
          <cell r="L841"/>
        </row>
        <row r="842">
          <cell r="C842"/>
          <cell r="D842"/>
          <cell r="E842"/>
          <cell r="F842"/>
          <cell r="G842"/>
          <cell r="H842"/>
          <cell r="I842"/>
          <cell r="J842"/>
          <cell r="K842"/>
          <cell r="L842"/>
        </row>
        <row r="843">
          <cell r="C843"/>
          <cell r="D843"/>
          <cell r="E843"/>
          <cell r="F843"/>
          <cell r="G843"/>
          <cell r="H843"/>
          <cell r="I843"/>
          <cell r="J843"/>
          <cell r="K843"/>
          <cell r="L843"/>
        </row>
        <row r="844">
          <cell r="C844"/>
          <cell r="D844"/>
          <cell r="E844"/>
          <cell r="F844"/>
          <cell r="G844"/>
          <cell r="H844"/>
          <cell r="I844"/>
          <cell r="J844"/>
          <cell r="K844"/>
          <cell r="L844"/>
        </row>
        <row r="845">
          <cell r="C845"/>
          <cell r="D845"/>
          <cell r="E845"/>
          <cell r="F845"/>
          <cell r="G845"/>
          <cell r="H845"/>
          <cell r="I845"/>
          <cell r="J845"/>
          <cell r="K845"/>
          <cell r="L845"/>
        </row>
        <row r="846">
          <cell r="C846"/>
          <cell r="D846"/>
          <cell r="E846"/>
          <cell r="F846"/>
          <cell r="G846"/>
          <cell r="H846"/>
          <cell r="I846"/>
          <cell r="J846"/>
          <cell r="K846"/>
          <cell r="L846"/>
        </row>
        <row r="847">
          <cell r="C847"/>
          <cell r="D847"/>
          <cell r="E847"/>
          <cell r="F847"/>
          <cell r="G847"/>
          <cell r="H847"/>
          <cell r="I847"/>
          <cell r="J847"/>
          <cell r="K847"/>
          <cell r="L847"/>
        </row>
        <row r="848">
          <cell r="C848"/>
          <cell r="D848"/>
          <cell r="E848"/>
          <cell r="F848"/>
          <cell r="G848"/>
          <cell r="H848"/>
          <cell r="I848"/>
          <cell r="J848"/>
          <cell r="K848"/>
          <cell r="L848"/>
        </row>
        <row r="849">
          <cell r="C849"/>
          <cell r="D849"/>
          <cell r="E849"/>
          <cell r="F849"/>
          <cell r="G849"/>
          <cell r="H849"/>
          <cell r="I849"/>
          <cell r="J849"/>
          <cell r="K849"/>
          <cell r="L849"/>
        </row>
        <row r="850">
          <cell r="C850"/>
          <cell r="D850"/>
          <cell r="E850"/>
          <cell r="F850"/>
          <cell r="G850"/>
          <cell r="H850"/>
          <cell r="I850"/>
          <cell r="J850"/>
          <cell r="K850"/>
          <cell r="L850"/>
        </row>
        <row r="851">
          <cell r="C851"/>
          <cell r="D851"/>
          <cell r="E851"/>
          <cell r="F851"/>
          <cell r="G851"/>
          <cell r="H851"/>
          <cell r="I851"/>
          <cell r="J851"/>
          <cell r="K851"/>
          <cell r="L851"/>
        </row>
        <row r="852">
          <cell r="C852"/>
          <cell r="D852"/>
          <cell r="E852"/>
          <cell r="F852"/>
          <cell r="G852"/>
          <cell r="H852"/>
          <cell r="I852"/>
          <cell r="J852"/>
          <cell r="K852"/>
          <cell r="L852"/>
        </row>
        <row r="853">
          <cell r="C853"/>
          <cell r="D853"/>
          <cell r="E853"/>
          <cell r="F853"/>
          <cell r="G853"/>
          <cell r="H853"/>
          <cell r="I853"/>
          <cell r="J853"/>
          <cell r="K853"/>
          <cell r="L853"/>
        </row>
        <row r="854">
          <cell r="C854"/>
          <cell r="D854"/>
          <cell r="E854"/>
          <cell r="F854"/>
          <cell r="G854"/>
          <cell r="H854"/>
          <cell r="I854"/>
          <cell r="J854"/>
          <cell r="K854"/>
          <cell r="L854"/>
        </row>
        <row r="855">
          <cell r="C855"/>
          <cell r="D855"/>
          <cell r="E855"/>
          <cell r="F855"/>
          <cell r="G855"/>
          <cell r="H855"/>
          <cell r="I855"/>
          <cell r="J855"/>
          <cell r="K855"/>
          <cell r="L855"/>
        </row>
        <row r="856">
          <cell r="C856"/>
          <cell r="D856"/>
          <cell r="E856"/>
          <cell r="F856"/>
          <cell r="G856"/>
          <cell r="H856"/>
          <cell r="I856"/>
          <cell r="J856"/>
          <cell r="K856"/>
          <cell r="L856"/>
        </row>
        <row r="857">
          <cell r="C857"/>
          <cell r="D857"/>
          <cell r="E857"/>
          <cell r="F857"/>
          <cell r="G857"/>
          <cell r="H857"/>
          <cell r="I857"/>
          <cell r="J857"/>
          <cell r="K857"/>
          <cell r="L857"/>
        </row>
        <row r="858">
          <cell r="C858"/>
          <cell r="D858"/>
          <cell r="E858"/>
          <cell r="F858"/>
          <cell r="G858"/>
          <cell r="H858"/>
          <cell r="I858"/>
          <cell r="J858"/>
          <cell r="K858"/>
          <cell r="L858"/>
        </row>
        <row r="859">
          <cell r="C859"/>
          <cell r="D859"/>
          <cell r="E859"/>
          <cell r="F859"/>
          <cell r="G859"/>
          <cell r="H859"/>
          <cell r="I859"/>
          <cell r="J859"/>
          <cell r="K859"/>
          <cell r="L859"/>
        </row>
        <row r="860">
          <cell r="C860"/>
          <cell r="D860"/>
          <cell r="E860"/>
          <cell r="F860"/>
          <cell r="G860"/>
          <cell r="H860"/>
          <cell r="I860"/>
          <cell r="J860"/>
          <cell r="K860"/>
          <cell r="L860"/>
        </row>
        <row r="861">
          <cell r="C861"/>
          <cell r="D861"/>
          <cell r="E861"/>
          <cell r="F861"/>
          <cell r="G861"/>
          <cell r="H861"/>
          <cell r="I861"/>
          <cell r="J861"/>
          <cell r="K861"/>
          <cell r="L861"/>
        </row>
        <row r="862">
          <cell r="C862"/>
          <cell r="D862"/>
          <cell r="E862"/>
          <cell r="F862"/>
          <cell r="G862"/>
          <cell r="H862"/>
          <cell r="I862"/>
          <cell r="J862"/>
          <cell r="K862"/>
          <cell r="L862"/>
        </row>
        <row r="863">
          <cell r="C863"/>
          <cell r="D863"/>
          <cell r="E863"/>
          <cell r="F863"/>
          <cell r="G863"/>
          <cell r="H863"/>
          <cell r="I863"/>
          <cell r="J863"/>
          <cell r="K863"/>
          <cell r="L863"/>
        </row>
        <row r="864">
          <cell r="C864"/>
          <cell r="D864"/>
          <cell r="E864"/>
          <cell r="F864"/>
          <cell r="G864"/>
          <cell r="H864"/>
          <cell r="I864"/>
          <cell r="J864"/>
          <cell r="K864"/>
          <cell r="L864"/>
        </row>
        <row r="865">
          <cell r="C865"/>
          <cell r="D865"/>
          <cell r="E865"/>
          <cell r="F865"/>
          <cell r="G865"/>
          <cell r="H865"/>
          <cell r="I865"/>
          <cell r="J865"/>
          <cell r="K865"/>
          <cell r="L865"/>
        </row>
        <row r="866">
          <cell r="C866"/>
          <cell r="D866"/>
          <cell r="E866"/>
          <cell r="F866"/>
          <cell r="G866"/>
          <cell r="H866"/>
          <cell r="I866"/>
          <cell r="J866"/>
          <cell r="K866"/>
          <cell r="L866"/>
        </row>
        <row r="867">
          <cell r="C867"/>
          <cell r="D867"/>
          <cell r="E867"/>
          <cell r="F867"/>
          <cell r="G867"/>
          <cell r="H867"/>
          <cell r="I867"/>
          <cell r="J867"/>
          <cell r="K867"/>
          <cell r="L867"/>
        </row>
        <row r="868">
          <cell r="C868"/>
          <cell r="D868"/>
          <cell r="E868"/>
          <cell r="F868"/>
          <cell r="G868"/>
          <cell r="H868"/>
          <cell r="I868"/>
          <cell r="J868"/>
          <cell r="K868"/>
          <cell r="L868"/>
        </row>
        <row r="869">
          <cell r="C869"/>
          <cell r="D869"/>
          <cell r="E869"/>
          <cell r="F869"/>
          <cell r="G869"/>
          <cell r="H869"/>
          <cell r="I869"/>
          <cell r="J869"/>
          <cell r="K869"/>
          <cell r="L869"/>
        </row>
        <row r="870">
          <cell r="C870"/>
          <cell r="D870"/>
          <cell r="E870"/>
          <cell r="F870"/>
          <cell r="G870"/>
          <cell r="H870"/>
          <cell r="I870"/>
          <cell r="J870"/>
          <cell r="K870"/>
          <cell r="L870"/>
        </row>
        <row r="871">
          <cell r="C871"/>
          <cell r="D871"/>
          <cell r="E871"/>
          <cell r="F871"/>
          <cell r="G871"/>
          <cell r="H871"/>
          <cell r="I871"/>
          <cell r="J871"/>
          <cell r="K871"/>
          <cell r="L871"/>
        </row>
        <row r="872">
          <cell r="C872"/>
          <cell r="D872"/>
          <cell r="E872"/>
          <cell r="F872"/>
          <cell r="G872"/>
          <cell r="H872"/>
          <cell r="I872"/>
          <cell r="J872"/>
          <cell r="K872"/>
          <cell r="L872"/>
        </row>
        <row r="873">
          <cell r="C873"/>
          <cell r="D873"/>
          <cell r="E873"/>
          <cell r="F873"/>
          <cell r="G873"/>
          <cell r="H873"/>
          <cell r="I873"/>
          <cell r="J873"/>
          <cell r="K873"/>
          <cell r="L873"/>
        </row>
        <row r="874">
          <cell r="C874"/>
          <cell r="D874"/>
          <cell r="E874"/>
          <cell r="F874"/>
          <cell r="G874"/>
          <cell r="H874"/>
          <cell r="I874"/>
          <cell r="J874"/>
          <cell r="K874"/>
          <cell r="L874"/>
        </row>
        <row r="875">
          <cell r="C875"/>
          <cell r="D875"/>
          <cell r="E875"/>
          <cell r="F875"/>
          <cell r="G875"/>
          <cell r="H875"/>
          <cell r="I875"/>
          <cell r="J875"/>
          <cell r="K875"/>
          <cell r="L875"/>
        </row>
        <row r="876">
          <cell r="C876"/>
          <cell r="D876"/>
          <cell r="E876"/>
          <cell r="F876"/>
          <cell r="G876"/>
          <cell r="H876"/>
          <cell r="I876"/>
          <cell r="J876"/>
          <cell r="K876"/>
          <cell r="L876"/>
        </row>
        <row r="877">
          <cell r="C877"/>
          <cell r="D877"/>
          <cell r="E877"/>
          <cell r="F877"/>
          <cell r="G877"/>
          <cell r="H877"/>
          <cell r="I877"/>
          <cell r="J877"/>
          <cell r="K877"/>
          <cell r="L877"/>
        </row>
        <row r="878">
          <cell r="C878"/>
          <cell r="D878"/>
          <cell r="E878"/>
          <cell r="F878"/>
          <cell r="G878"/>
          <cell r="H878"/>
          <cell r="I878"/>
          <cell r="J878"/>
          <cell r="K878"/>
          <cell r="L878"/>
        </row>
        <row r="879">
          <cell r="C879"/>
          <cell r="D879"/>
          <cell r="E879"/>
          <cell r="F879"/>
          <cell r="G879"/>
          <cell r="H879"/>
          <cell r="I879"/>
          <cell r="J879"/>
          <cell r="K879"/>
          <cell r="L879"/>
        </row>
        <row r="880">
          <cell r="C880"/>
          <cell r="D880"/>
          <cell r="E880"/>
          <cell r="F880"/>
          <cell r="G880"/>
          <cell r="H880"/>
          <cell r="I880"/>
          <cell r="J880"/>
          <cell r="K880"/>
          <cell r="L880"/>
        </row>
        <row r="881">
          <cell r="C881"/>
          <cell r="D881"/>
          <cell r="E881"/>
          <cell r="F881"/>
          <cell r="G881"/>
          <cell r="H881"/>
          <cell r="I881"/>
          <cell r="J881"/>
          <cell r="K881"/>
          <cell r="L881"/>
        </row>
        <row r="882">
          <cell r="C882"/>
          <cell r="D882"/>
          <cell r="E882"/>
          <cell r="F882"/>
          <cell r="G882"/>
          <cell r="H882"/>
          <cell r="I882"/>
          <cell r="J882"/>
          <cell r="K882"/>
          <cell r="L882"/>
        </row>
        <row r="883">
          <cell r="C883"/>
          <cell r="D883"/>
          <cell r="E883"/>
          <cell r="F883"/>
          <cell r="G883"/>
          <cell r="H883"/>
          <cell r="I883"/>
          <cell r="J883"/>
          <cell r="K883"/>
          <cell r="L883"/>
        </row>
        <row r="884">
          <cell r="C884"/>
          <cell r="D884"/>
          <cell r="E884"/>
          <cell r="F884"/>
          <cell r="G884"/>
          <cell r="H884"/>
          <cell r="I884"/>
          <cell r="J884"/>
          <cell r="K884"/>
          <cell r="L884"/>
        </row>
        <row r="885">
          <cell r="C885"/>
          <cell r="D885"/>
          <cell r="E885"/>
          <cell r="F885"/>
          <cell r="G885"/>
          <cell r="H885"/>
          <cell r="I885"/>
          <cell r="J885"/>
          <cell r="K885"/>
          <cell r="L885"/>
        </row>
        <row r="886">
          <cell r="C886"/>
          <cell r="D886"/>
          <cell r="E886"/>
          <cell r="F886"/>
          <cell r="G886"/>
          <cell r="H886"/>
          <cell r="I886"/>
          <cell r="J886"/>
          <cell r="K886"/>
          <cell r="L886"/>
        </row>
        <row r="887">
          <cell r="C887"/>
          <cell r="D887"/>
          <cell r="E887"/>
          <cell r="F887"/>
          <cell r="G887"/>
          <cell r="H887"/>
          <cell r="I887"/>
          <cell r="J887"/>
          <cell r="K887"/>
          <cell r="L887"/>
        </row>
        <row r="888">
          <cell r="C888"/>
          <cell r="D888"/>
          <cell r="E888"/>
          <cell r="F888"/>
          <cell r="G888"/>
          <cell r="H888"/>
          <cell r="I888"/>
          <cell r="J888"/>
          <cell r="K888"/>
          <cell r="L888"/>
        </row>
        <row r="889">
          <cell r="C889"/>
          <cell r="D889"/>
          <cell r="E889"/>
          <cell r="F889"/>
          <cell r="G889"/>
          <cell r="H889"/>
          <cell r="I889"/>
          <cell r="J889"/>
          <cell r="K889"/>
          <cell r="L889"/>
        </row>
        <row r="890">
          <cell r="C890"/>
          <cell r="D890"/>
          <cell r="E890"/>
          <cell r="F890"/>
          <cell r="G890"/>
          <cell r="H890"/>
          <cell r="I890"/>
          <cell r="J890"/>
          <cell r="K890"/>
          <cell r="L890"/>
        </row>
        <row r="891">
          <cell r="C891"/>
          <cell r="D891"/>
          <cell r="E891"/>
          <cell r="F891"/>
          <cell r="G891"/>
          <cell r="H891"/>
          <cell r="I891"/>
          <cell r="J891"/>
          <cell r="K891"/>
          <cell r="L891"/>
        </row>
        <row r="892">
          <cell r="C892"/>
          <cell r="D892"/>
          <cell r="E892"/>
          <cell r="F892"/>
          <cell r="G892"/>
          <cell r="H892"/>
          <cell r="I892"/>
          <cell r="J892"/>
          <cell r="K892"/>
          <cell r="L892"/>
        </row>
        <row r="893">
          <cell r="C893"/>
          <cell r="D893"/>
          <cell r="E893"/>
          <cell r="F893"/>
          <cell r="G893"/>
          <cell r="H893"/>
          <cell r="I893"/>
          <cell r="J893"/>
          <cell r="K893"/>
          <cell r="L893"/>
        </row>
        <row r="894">
          <cell r="C894"/>
          <cell r="D894"/>
          <cell r="E894"/>
          <cell r="F894"/>
          <cell r="G894"/>
          <cell r="H894"/>
          <cell r="I894"/>
          <cell r="J894"/>
          <cell r="K894"/>
          <cell r="L894"/>
        </row>
        <row r="895">
          <cell r="C895"/>
          <cell r="D895"/>
          <cell r="E895"/>
          <cell r="F895"/>
          <cell r="G895"/>
          <cell r="H895"/>
          <cell r="I895"/>
          <cell r="J895"/>
          <cell r="K895"/>
          <cell r="L895"/>
        </row>
        <row r="896">
          <cell r="C896"/>
          <cell r="D896"/>
          <cell r="E896"/>
          <cell r="F896"/>
          <cell r="G896"/>
          <cell r="H896"/>
          <cell r="I896"/>
          <cell r="J896"/>
          <cell r="K896"/>
          <cell r="L896"/>
        </row>
        <row r="897">
          <cell r="C897"/>
          <cell r="D897"/>
          <cell r="E897"/>
          <cell r="F897"/>
          <cell r="G897"/>
          <cell r="H897"/>
          <cell r="I897"/>
          <cell r="J897"/>
          <cell r="K897"/>
          <cell r="L897"/>
        </row>
        <row r="898">
          <cell r="C898"/>
          <cell r="D898"/>
          <cell r="E898"/>
          <cell r="F898"/>
          <cell r="G898"/>
          <cell r="H898"/>
          <cell r="I898"/>
          <cell r="J898"/>
          <cell r="K898"/>
          <cell r="L898"/>
        </row>
        <row r="899">
          <cell r="C899"/>
          <cell r="D899"/>
          <cell r="E899"/>
          <cell r="F899"/>
          <cell r="G899"/>
          <cell r="H899"/>
          <cell r="I899"/>
          <cell r="J899"/>
          <cell r="K899"/>
          <cell r="L899"/>
        </row>
        <row r="900">
          <cell r="C900"/>
          <cell r="D900"/>
          <cell r="E900"/>
          <cell r="F900"/>
          <cell r="G900"/>
          <cell r="H900"/>
          <cell r="I900"/>
          <cell r="J900"/>
          <cell r="K900"/>
          <cell r="L900"/>
        </row>
        <row r="901">
          <cell r="C901"/>
          <cell r="D901"/>
          <cell r="E901"/>
          <cell r="F901"/>
          <cell r="G901"/>
          <cell r="H901"/>
          <cell r="I901"/>
          <cell r="J901"/>
          <cell r="K901"/>
          <cell r="L901"/>
        </row>
        <row r="902">
          <cell r="C902"/>
          <cell r="D902"/>
          <cell r="E902"/>
          <cell r="F902"/>
          <cell r="G902"/>
          <cell r="H902"/>
          <cell r="I902"/>
          <cell r="J902"/>
          <cell r="K902"/>
          <cell r="L902"/>
        </row>
        <row r="903">
          <cell r="C903"/>
          <cell r="D903"/>
          <cell r="E903"/>
          <cell r="F903"/>
          <cell r="G903"/>
          <cell r="H903"/>
          <cell r="I903"/>
          <cell r="J903"/>
          <cell r="K903"/>
          <cell r="L903"/>
        </row>
        <row r="904">
          <cell r="C904"/>
          <cell r="D904"/>
          <cell r="E904"/>
          <cell r="F904"/>
          <cell r="G904"/>
          <cell r="H904"/>
          <cell r="I904"/>
          <cell r="J904"/>
          <cell r="K904"/>
          <cell r="L904"/>
        </row>
        <row r="905">
          <cell r="C905"/>
          <cell r="D905"/>
          <cell r="E905"/>
          <cell r="F905"/>
          <cell r="G905"/>
          <cell r="H905"/>
          <cell r="I905"/>
          <cell r="J905"/>
          <cell r="K905"/>
          <cell r="L905"/>
        </row>
        <row r="906">
          <cell r="C906"/>
          <cell r="D906"/>
          <cell r="E906"/>
          <cell r="F906"/>
          <cell r="G906"/>
          <cell r="H906"/>
          <cell r="I906"/>
          <cell r="J906"/>
          <cell r="K906"/>
          <cell r="L906"/>
        </row>
        <row r="907">
          <cell r="C907"/>
          <cell r="D907"/>
          <cell r="E907"/>
          <cell r="F907"/>
          <cell r="G907"/>
          <cell r="H907"/>
          <cell r="I907"/>
          <cell r="J907"/>
          <cell r="K907"/>
          <cell r="L907"/>
        </row>
        <row r="908">
          <cell r="C908"/>
          <cell r="D908"/>
          <cell r="E908"/>
          <cell r="F908"/>
          <cell r="G908"/>
          <cell r="H908"/>
          <cell r="I908"/>
          <cell r="J908"/>
          <cell r="K908"/>
          <cell r="L908"/>
        </row>
        <row r="909">
          <cell r="C909"/>
          <cell r="D909"/>
          <cell r="E909"/>
          <cell r="F909"/>
          <cell r="G909"/>
          <cell r="H909"/>
          <cell r="I909"/>
          <cell r="J909"/>
          <cell r="K909"/>
          <cell r="L909"/>
        </row>
        <row r="910">
          <cell r="C910"/>
          <cell r="D910"/>
          <cell r="E910"/>
          <cell r="F910"/>
          <cell r="G910"/>
          <cell r="H910"/>
          <cell r="I910"/>
          <cell r="J910"/>
          <cell r="K910"/>
          <cell r="L910"/>
        </row>
        <row r="911">
          <cell r="C911"/>
          <cell r="D911"/>
          <cell r="E911"/>
          <cell r="F911"/>
          <cell r="G911"/>
          <cell r="H911"/>
          <cell r="I911"/>
          <cell r="J911"/>
          <cell r="K911"/>
          <cell r="L911"/>
        </row>
        <row r="912">
          <cell r="C912"/>
          <cell r="D912"/>
          <cell r="E912"/>
          <cell r="F912"/>
          <cell r="G912"/>
          <cell r="H912"/>
          <cell r="I912"/>
          <cell r="J912"/>
          <cell r="K912"/>
          <cell r="L912"/>
        </row>
        <row r="913">
          <cell r="C913"/>
          <cell r="D913"/>
          <cell r="E913"/>
          <cell r="F913"/>
          <cell r="G913"/>
          <cell r="H913"/>
          <cell r="I913"/>
          <cell r="J913"/>
          <cell r="K913"/>
          <cell r="L913"/>
        </row>
        <row r="914">
          <cell r="C914"/>
          <cell r="D914"/>
          <cell r="E914"/>
          <cell r="F914"/>
          <cell r="G914"/>
          <cell r="H914"/>
          <cell r="I914"/>
          <cell r="J914"/>
          <cell r="K914"/>
          <cell r="L914"/>
        </row>
        <row r="915">
          <cell r="C915"/>
          <cell r="D915"/>
          <cell r="E915"/>
          <cell r="F915"/>
          <cell r="G915"/>
          <cell r="H915"/>
          <cell r="I915"/>
          <cell r="J915"/>
          <cell r="K915"/>
          <cell r="L915"/>
        </row>
        <row r="916">
          <cell r="C916"/>
          <cell r="D916"/>
          <cell r="E916"/>
          <cell r="F916"/>
          <cell r="G916"/>
          <cell r="H916"/>
          <cell r="I916"/>
          <cell r="J916"/>
          <cell r="K916"/>
          <cell r="L916"/>
        </row>
        <row r="917">
          <cell r="C917"/>
          <cell r="D917"/>
          <cell r="E917"/>
          <cell r="F917"/>
          <cell r="G917"/>
          <cell r="H917"/>
          <cell r="I917"/>
          <cell r="J917"/>
          <cell r="K917"/>
          <cell r="L917"/>
        </row>
        <row r="918">
          <cell r="C918"/>
          <cell r="D918"/>
          <cell r="E918"/>
          <cell r="F918"/>
          <cell r="G918"/>
          <cell r="H918"/>
          <cell r="I918"/>
          <cell r="J918"/>
          <cell r="K918"/>
          <cell r="L918"/>
        </row>
        <row r="919">
          <cell r="C919"/>
          <cell r="D919"/>
          <cell r="E919"/>
          <cell r="F919"/>
          <cell r="G919"/>
          <cell r="H919"/>
          <cell r="I919"/>
          <cell r="J919"/>
          <cell r="K919"/>
          <cell r="L919"/>
        </row>
        <row r="920">
          <cell r="C920"/>
          <cell r="D920"/>
          <cell r="E920"/>
          <cell r="F920"/>
          <cell r="G920"/>
          <cell r="H920"/>
          <cell r="I920"/>
          <cell r="J920"/>
          <cell r="K920"/>
          <cell r="L920"/>
        </row>
        <row r="921">
          <cell r="C921"/>
          <cell r="D921"/>
          <cell r="E921"/>
          <cell r="F921"/>
          <cell r="G921"/>
          <cell r="H921"/>
          <cell r="I921"/>
          <cell r="J921"/>
          <cell r="K921"/>
          <cell r="L921"/>
        </row>
        <row r="922">
          <cell r="C922"/>
          <cell r="D922"/>
          <cell r="E922"/>
          <cell r="F922"/>
          <cell r="G922"/>
          <cell r="H922"/>
          <cell r="I922"/>
          <cell r="J922"/>
          <cell r="K922"/>
          <cell r="L922"/>
        </row>
        <row r="923">
          <cell r="C923"/>
          <cell r="D923"/>
          <cell r="E923"/>
          <cell r="F923"/>
          <cell r="G923"/>
          <cell r="H923"/>
          <cell r="I923"/>
          <cell r="J923"/>
          <cell r="K923"/>
          <cell r="L923"/>
        </row>
        <row r="924">
          <cell r="C924"/>
          <cell r="D924"/>
          <cell r="E924"/>
          <cell r="F924"/>
          <cell r="G924"/>
          <cell r="H924"/>
          <cell r="I924"/>
          <cell r="J924"/>
          <cell r="K924"/>
          <cell r="L924"/>
        </row>
        <row r="925">
          <cell r="C925"/>
          <cell r="D925"/>
          <cell r="E925"/>
          <cell r="F925"/>
          <cell r="G925"/>
          <cell r="H925"/>
          <cell r="I925"/>
          <cell r="J925"/>
          <cell r="K925"/>
          <cell r="L925"/>
        </row>
        <row r="926">
          <cell r="C926"/>
          <cell r="D926"/>
          <cell r="E926"/>
          <cell r="F926"/>
          <cell r="G926"/>
          <cell r="H926"/>
          <cell r="I926"/>
          <cell r="J926"/>
          <cell r="K926"/>
          <cell r="L926"/>
        </row>
        <row r="927">
          <cell r="C927"/>
          <cell r="D927"/>
          <cell r="E927"/>
          <cell r="F927"/>
          <cell r="G927"/>
          <cell r="H927"/>
          <cell r="I927"/>
          <cell r="J927"/>
          <cell r="K927"/>
          <cell r="L927"/>
        </row>
        <row r="928">
          <cell r="C928"/>
          <cell r="D928"/>
          <cell r="E928"/>
          <cell r="F928"/>
          <cell r="G928"/>
          <cell r="H928"/>
          <cell r="I928"/>
          <cell r="J928"/>
          <cell r="K928"/>
          <cell r="L928"/>
        </row>
        <row r="929">
          <cell r="C929"/>
          <cell r="D929"/>
          <cell r="E929"/>
          <cell r="F929"/>
          <cell r="G929"/>
          <cell r="H929"/>
          <cell r="I929"/>
          <cell r="J929"/>
          <cell r="K929"/>
          <cell r="L929"/>
        </row>
        <row r="930">
          <cell r="C930"/>
          <cell r="D930"/>
          <cell r="E930"/>
          <cell r="F930"/>
          <cell r="G930"/>
          <cell r="H930"/>
          <cell r="I930"/>
          <cell r="J930"/>
          <cell r="K930"/>
          <cell r="L930"/>
        </row>
        <row r="931">
          <cell r="C931"/>
          <cell r="D931"/>
          <cell r="E931"/>
          <cell r="F931"/>
          <cell r="G931"/>
          <cell r="H931"/>
          <cell r="I931"/>
          <cell r="J931"/>
          <cell r="K931"/>
          <cell r="L931"/>
        </row>
        <row r="932">
          <cell r="C932"/>
          <cell r="D932"/>
          <cell r="E932"/>
          <cell r="F932"/>
          <cell r="G932"/>
          <cell r="H932"/>
          <cell r="I932"/>
          <cell r="J932"/>
          <cell r="K932"/>
          <cell r="L932"/>
        </row>
        <row r="933">
          <cell r="C933"/>
          <cell r="D933"/>
          <cell r="E933"/>
          <cell r="F933"/>
          <cell r="G933"/>
          <cell r="H933"/>
          <cell r="I933"/>
          <cell r="J933"/>
          <cell r="K933"/>
          <cell r="L933"/>
        </row>
        <row r="934">
          <cell r="C934"/>
          <cell r="D934"/>
          <cell r="E934"/>
          <cell r="F934"/>
          <cell r="G934"/>
          <cell r="H934"/>
          <cell r="I934"/>
          <cell r="J934"/>
          <cell r="K934"/>
          <cell r="L934"/>
        </row>
        <row r="935">
          <cell r="C935"/>
          <cell r="D935"/>
          <cell r="E935"/>
          <cell r="F935"/>
          <cell r="G935"/>
          <cell r="H935"/>
          <cell r="I935"/>
          <cell r="J935"/>
          <cell r="K935"/>
          <cell r="L935"/>
        </row>
        <row r="936">
          <cell r="C936"/>
          <cell r="D936"/>
          <cell r="E936"/>
          <cell r="F936"/>
          <cell r="G936"/>
          <cell r="H936"/>
          <cell r="I936"/>
          <cell r="J936"/>
          <cell r="K936"/>
          <cell r="L936"/>
        </row>
        <row r="937">
          <cell r="C937"/>
          <cell r="D937"/>
          <cell r="E937"/>
          <cell r="F937"/>
          <cell r="G937"/>
          <cell r="H937"/>
          <cell r="I937"/>
          <cell r="J937"/>
          <cell r="K937"/>
          <cell r="L937"/>
        </row>
        <row r="938">
          <cell r="C938"/>
          <cell r="D938"/>
          <cell r="E938"/>
          <cell r="F938"/>
          <cell r="G938"/>
          <cell r="H938"/>
          <cell r="I938"/>
          <cell r="J938"/>
          <cell r="K938"/>
          <cell r="L938"/>
        </row>
        <row r="939">
          <cell r="C939"/>
          <cell r="D939"/>
          <cell r="E939"/>
          <cell r="F939"/>
          <cell r="G939"/>
          <cell r="H939"/>
          <cell r="I939"/>
          <cell r="J939"/>
          <cell r="K939"/>
          <cell r="L939"/>
        </row>
        <row r="940">
          <cell r="C940"/>
          <cell r="D940"/>
          <cell r="E940"/>
          <cell r="F940"/>
          <cell r="G940"/>
          <cell r="H940"/>
          <cell r="I940"/>
          <cell r="J940"/>
          <cell r="K940"/>
          <cell r="L940"/>
        </row>
        <row r="941">
          <cell r="C941"/>
          <cell r="D941"/>
          <cell r="E941"/>
          <cell r="F941"/>
          <cell r="G941"/>
          <cell r="H941"/>
          <cell r="I941"/>
          <cell r="J941"/>
          <cell r="K941"/>
          <cell r="L941"/>
        </row>
        <row r="942">
          <cell r="C942"/>
          <cell r="D942"/>
          <cell r="E942"/>
          <cell r="F942"/>
          <cell r="G942"/>
          <cell r="H942"/>
          <cell r="I942"/>
          <cell r="J942"/>
          <cell r="K942"/>
          <cell r="L942"/>
        </row>
        <row r="943">
          <cell r="C943"/>
          <cell r="D943"/>
          <cell r="E943"/>
          <cell r="F943"/>
          <cell r="G943"/>
          <cell r="H943"/>
          <cell r="I943"/>
          <cell r="J943"/>
          <cell r="K943"/>
          <cell r="L943"/>
        </row>
        <row r="944">
          <cell r="C944"/>
          <cell r="D944"/>
          <cell r="E944"/>
          <cell r="F944"/>
          <cell r="G944"/>
          <cell r="H944"/>
          <cell r="I944"/>
          <cell r="J944"/>
          <cell r="K944"/>
          <cell r="L944"/>
        </row>
        <row r="945">
          <cell r="C945"/>
          <cell r="D945"/>
          <cell r="E945"/>
          <cell r="F945"/>
          <cell r="G945"/>
          <cell r="H945"/>
          <cell r="I945"/>
          <cell r="J945"/>
          <cell r="K945"/>
          <cell r="L945"/>
        </row>
        <row r="946">
          <cell r="C946"/>
          <cell r="D946"/>
          <cell r="E946"/>
          <cell r="F946"/>
          <cell r="G946"/>
          <cell r="H946"/>
          <cell r="I946"/>
          <cell r="J946"/>
          <cell r="K946"/>
          <cell r="L946"/>
        </row>
        <row r="947">
          <cell r="C947"/>
          <cell r="D947"/>
          <cell r="E947"/>
          <cell r="F947"/>
          <cell r="G947"/>
          <cell r="H947"/>
          <cell r="I947"/>
          <cell r="J947"/>
          <cell r="K947"/>
          <cell r="L947"/>
        </row>
        <row r="948">
          <cell r="C948"/>
          <cell r="D948"/>
          <cell r="E948"/>
          <cell r="F948"/>
          <cell r="G948"/>
          <cell r="H948"/>
          <cell r="I948"/>
          <cell r="J948"/>
          <cell r="K948"/>
          <cell r="L948"/>
        </row>
        <row r="949">
          <cell r="C949"/>
          <cell r="D949"/>
          <cell r="E949"/>
          <cell r="F949"/>
          <cell r="G949"/>
          <cell r="H949"/>
          <cell r="I949"/>
          <cell r="J949"/>
          <cell r="K949"/>
          <cell r="L949"/>
        </row>
        <row r="950">
          <cell r="C950"/>
          <cell r="D950"/>
          <cell r="E950"/>
          <cell r="F950"/>
          <cell r="G950"/>
          <cell r="H950"/>
          <cell r="I950"/>
          <cell r="J950"/>
          <cell r="K950"/>
          <cell r="L950"/>
        </row>
        <row r="951">
          <cell r="C951"/>
          <cell r="D951"/>
          <cell r="E951"/>
          <cell r="F951"/>
          <cell r="G951"/>
          <cell r="H951"/>
          <cell r="I951"/>
          <cell r="J951"/>
          <cell r="K951"/>
          <cell r="L951"/>
        </row>
        <row r="952">
          <cell r="C952"/>
          <cell r="D952"/>
          <cell r="E952"/>
          <cell r="F952"/>
          <cell r="G952"/>
          <cell r="H952"/>
          <cell r="I952"/>
          <cell r="J952"/>
          <cell r="K952"/>
          <cell r="L952"/>
        </row>
        <row r="953">
          <cell r="C953"/>
          <cell r="D953"/>
          <cell r="E953"/>
          <cell r="F953"/>
          <cell r="G953"/>
          <cell r="H953"/>
          <cell r="I953"/>
          <cell r="J953"/>
          <cell r="K953"/>
          <cell r="L953"/>
        </row>
        <row r="954">
          <cell r="C954"/>
          <cell r="D954"/>
          <cell r="E954"/>
          <cell r="F954"/>
          <cell r="G954"/>
          <cell r="H954"/>
          <cell r="I954"/>
          <cell r="J954"/>
          <cell r="K954"/>
          <cell r="L954"/>
        </row>
        <row r="955">
          <cell r="C955"/>
          <cell r="D955"/>
          <cell r="E955"/>
          <cell r="F955"/>
          <cell r="G955"/>
          <cell r="H955"/>
          <cell r="I955"/>
          <cell r="J955"/>
          <cell r="K955"/>
          <cell r="L955"/>
        </row>
        <row r="956">
          <cell r="C956"/>
          <cell r="D956"/>
          <cell r="E956"/>
          <cell r="F956"/>
          <cell r="G956"/>
          <cell r="H956"/>
          <cell r="I956"/>
          <cell r="J956"/>
          <cell r="K956"/>
          <cell r="L956"/>
        </row>
        <row r="957">
          <cell r="C957"/>
          <cell r="D957"/>
          <cell r="E957"/>
          <cell r="F957"/>
          <cell r="G957"/>
          <cell r="H957"/>
          <cell r="I957"/>
          <cell r="J957"/>
          <cell r="K957"/>
          <cell r="L957"/>
        </row>
        <row r="958">
          <cell r="C958"/>
          <cell r="D958"/>
          <cell r="E958"/>
          <cell r="F958"/>
          <cell r="G958"/>
          <cell r="H958"/>
          <cell r="I958"/>
          <cell r="J958"/>
          <cell r="K958"/>
          <cell r="L958"/>
        </row>
        <row r="959">
          <cell r="C959"/>
          <cell r="D959"/>
          <cell r="E959"/>
          <cell r="F959"/>
          <cell r="G959"/>
          <cell r="H959"/>
          <cell r="I959"/>
          <cell r="J959"/>
          <cell r="K959"/>
          <cell r="L959"/>
        </row>
        <row r="960">
          <cell r="C960"/>
          <cell r="D960"/>
          <cell r="E960"/>
          <cell r="F960"/>
          <cell r="G960"/>
          <cell r="H960"/>
          <cell r="I960"/>
          <cell r="J960"/>
          <cell r="K960"/>
          <cell r="L960"/>
        </row>
        <row r="961">
          <cell r="C961"/>
          <cell r="D961"/>
          <cell r="E961"/>
          <cell r="F961"/>
          <cell r="G961"/>
          <cell r="H961"/>
          <cell r="I961"/>
          <cell r="J961"/>
          <cell r="K961"/>
          <cell r="L961"/>
        </row>
        <row r="962">
          <cell r="C962"/>
          <cell r="D962"/>
          <cell r="E962"/>
          <cell r="F962"/>
          <cell r="G962"/>
          <cell r="H962"/>
          <cell r="I962"/>
          <cell r="J962"/>
          <cell r="K962"/>
          <cell r="L962"/>
        </row>
        <row r="963">
          <cell r="C963"/>
          <cell r="D963"/>
          <cell r="E963"/>
          <cell r="F963"/>
          <cell r="G963"/>
          <cell r="H963"/>
          <cell r="I963"/>
          <cell r="J963"/>
          <cell r="K963"/>
          <cell r="L963"/>
        </row>
        <row r="964">
          <cell r="C964"/>
          <cell r="D964"/>
          <cell r="E964"/>
          <cell r="F964"/>
          <cell r="G964"/>
          <cell r="H964"/>
          <cell r="I964"/>
          <cell r="J964"/>
          <cell r="K964"/>
          <cell r="L964"/>
        </row>
        <row r="965">
          <cell r="C965"/>
          <cell r="D965"/>
          <cell r="E965"/>
          <cell r="F965"/>
          <cell r="G965"/>
          <cell r="H965"/>
          <cell r="I965"/>
          <cell r="J965"/>
          <cell r="K965"/>
          <cell r="L965"/>
        </row>
        <row r="966">
          <cell r="C966"/>
          <cell r="D966"/>
          <cell r="E966"/>
          <cell r="F966"/>
          <cell r="G966"/>
          <cell r="H966"/>
          <cell r="I966"/>
          <cell r="J966"/>
          <cell r="K966"/>
          <cell r="L966"/>
        </row>
        <row r="967">
          <cell r="C967"/>
          <cell r="D967"/>
          <cell r="E967"/>
          <cell r="F967"/>
          <cell r="G967"/>
          <cell r="H967"/>
          <cell r="I967"/>
          <cell r="J967"/>
          <cell r="K967"/>
          <cell r="L967"/>
        </row>
        <row r="968">
          <cell r="C968"/>
          <cell r="D968"/>
          <cell r="E968"/>
          <cell r="F968"/>
          <cell r="G968"/>
          <cell r="H968"/>
          <cell r="I968"/>
          <cell r="J968"/>
          <cell r="K968"/>
          <cell r="L968"/>
        </row>
        <row r="969">
          <cell r="C969"/>
          <cell r="D969"/>
          <cell r="E969"/>
          <cell r="F969"/>
          <cell r="G969"/>
          <cell r="H969"/>
          <cell r="I969"/>
          <cell r="J969"/>
          <cell r="K969"/>
          <cell r="L969"/>
        </row>
        <row r="970">
          <cell r="C970"/>
          <cell r="D970"/>
          <cell r="E970"/>
          <cell r="F970"/>
          <cell r="G970"/>
          <cell r="H970"/>
          <cell r="I970"/>
          <cell r="J970"/>
          <cell r="K970"/>
          <cell r="L970"/>
        </row>
        <row r="971">
          <cell r="C971"/>
          <cell r="D971"/>
          <cell r="E971"/>
          <cell r="F971"/>
          <cell r="G971"/>
          <cell r="H971"/>
          <cell r="I971"/>
          <cell r="J971"/>
          <cell r="K971"/>
          <cell r="L971"/>
        </row>
        <row r="972">
          <cell r="C972"/>
          <cell r="D972"/>
          <cell r="E972"/>
          <cell r="F972"/>
          <cell r="G972"/>
          <cell r="H972"/>
          <cell r="I972"/>
          <cell r="J972"/>
          <cell r="K972"/>
          <cell r="L972"/>
        </row>
        <row r="973">
          <cell r="C973"/>
          <cell r="D973"/>
          <cell r="E973"/>
          <cell r="F973"/>
          <cell r="G973"/>
          <cell r="H973"/>
          <cell r="I973"/>
          <cell r="J973"/>
          <cell r="K973"/>
          <cell r="L973"/>
        </row>
        <row r="974">
          <cell r="C974"/>
          <cell r="D974"/>
          <cell r="E974"/>
          <cell r="F974"/>
          <cell r="G974"/>
          <cell r="H974"/>
          <cell r="I974"/>
          <cell r="J974"/>
          <cell r="K974"/>
          <cell r="L974"/>
        </row>
        <row r="975">
          <cell r="C975"/>
          <cell r="D975"/>
          <cell r="E975"/>
          <cell r="F975"/>
          <cell r="G975"/>
          <cell r="H975"/>
          <cell r="I975"/>
          <cell r="J975"/>
          <cell r="K975"/>
          <cell r="L975"/>
        </row>
        <row r="976">
          <cell r="C976"/>
          <cell r="D976"/>
          <cell r="E976"/>
          <cell r="F976"/>
          <cell r="G976"/>
          <cell r="H976"/>
          <cell r="I976"/>
          <cell r="J976"/>
          <cell r="K976"/>
          <cell r="L976"/>
        </row>
        <row r="977">
          <cell r="C977"/>
          <cell r="D977"/>
          <cell r="E977"/>
          <cell r="F977"/>
          <cell r="G977"/>
          <cell r="H977"/>
          <cell r="I977"/>
          <cell r="J977"/>
          <cell r="K977"/>
          <cell r="L977"/>
        </row>
        <row r="978">
          <cell r="C978"/>
          <cell r="D978"/>
          <cell r="E978"/>
          <cell r="F978"/>
          <cell r="G978"/>
          <cell r="H978"/>
          <cell r="I978"/>
          <cell r="J978"/>
          <cell r="K978"/>
          <cell r="L978"/>
        </row>
        <row r="979">
          <cell r="C979"/>
          <cell r="D979"/>
          <cell r="E979"/>
          <cell r="F979"/>
          <cell r="G979"/>
          <cell r="H979"/>
          <cell r="I979"/>
          <cell r="J979"/>
          <cell r="K979"/>
          <cell r="L979"/>
        </row>
        <row r="980">
          <cell r="C980"/>
          <cell r="D980"/>
          <cell r="E980"/>
          <cell r="F980"/>
          <cell r="G980"/>
          <cell r="H980"/>
          <cell r="I980"/>
          <cell r="J980"/>
          <cell r="K980"/>
          <cell r="L980"/>
        </row>
        <row r="981">
          <cell r="C981"/>
          <cell r="D981"/>
          <cell r="E981"/>
          <cell r="F981"/>
          <cell r="G981"/>
          <cell r="H981"/>
          <cell r="I981"/>
          <cell r="J981"/>
          <cell r="K981"/>
          <cell r="L981"/>
        </row>
        <row r="982">
          <cell r="C982"/>
          <cell r="D982"/>
          <cell r="E982"/>
          <cell r="F982"/>
          <cell r="G982"/>
          <cell r="H982"/>
          <cell r="I982"/>
          <cell r="J982"/>
          <cell r="K982"/>
          <cell r="L982"/>
        </row>
        <row r="983">
          <cell r="C983"/>
          <cell r="D983"/>
          <cell r="E983"/>
          <cell r="F983"/>
          <cell r="G983"/>
          <cell r="H983"/>
          <cell r="I983"/>
          <cell r="J983"/>
          <cell r="K983"/>
          <cell r="L983"/>
        </row>
        <row r="984">
          <cell r="C984"/>
          <cell r="D984"/>
          <cell r="E984"/>
          <cell r="F984"/>
          <cell r="G984"/>
          <cell r="H984"/>
          <cell r="I984"/>
          <cell r="J984"/>
          <cell r="K984"/>
          <cell r="L984"/>
        </row>
        <row r="985">
          <cell r="C985"/>
          <cell r="D985"/>
          <cell r="E985"/>
          <cell r="F985"/>
          <cell r="G985"/>
          <cell r="H985"/>
          <cell r="I985"/>
          <cell r="J985"/>
          <cell r="K985"/>
          <cell r="L985"/>
        </row>
        <row r="986">
          <cell r="C986"/>
          <cell r="D986"/>
          <cell r="E986"/>
          <cell r="F986"/>
          <cell r="G986"/>
          <cell r="H986"/>
          <cell r="I986"/>
          <cell r="J986"/>
          <cell r="K986"/>
          <cell r="L986"/>
        </row>
        <row r="987">
          <cell r="C987"/>
          <cell r="D987"/>
          <cell r="E987"/>
          <cell r="F987"/>
          <cell r="G987"/>
          <cell r="H987"/>
          <cell r="I987"/>
          <cell r="J987"/>
          <cell r="K987"/>
          <cell r="L987"/>
        </row>
        <row r="988">
          <cell r="C988"/>
          <cell r="D988"/>
          <cell r="E988"/>
          <cell r="F988"/>
          <cell r="G988"/>
          <cell r="H988"/>
          <cell r="I988"/>
          <cell r="J988"/>
          <cell r="K988"/>
          <cell r="L988"/>
        </row>
        <row r="989">
          <cell r="C989"/>
          <cell r="D989"/>
          <cell r="E989"/>
          <cell r="F989"/>
          <cell r="G989"/>
          <cell r="H989"/>
          <cell r="I989"/>
          <cell r="J989"/>
          <cell r="K989"/>
          <cell r="L989"/>
        </row>
        <row r="990">
          <cell r="C990"/>
          <cell r="D990"/>
          <cell r="E990"/>
          <cell r="F990"/>
          <cell r="G990"/>
          <cell r="H990"/>
          <cell r="I990"/>
          <cell r="J990"/>
          <cell r="K990"/>
          <cell r="L990"/>
        </row>
        <row r="991">
          <cell r="C991"/>
          <cell r="D991"/>
          <cell r="E991"/>
          <cell r="F991"/>
          <cell r="G991"/>
          <cell r="H991"/>
          <cell r="I991"/>
          <cell r="J991"/>
          <cell r="K991"/>
          <cell r="L991"/>
        </row>
        <row r="992">
          <cell r="C992"/>
          <cell r="D992"/>
          <cell r="E992"/>
          <cell r="F992"/>
          <cell r="G992"/>
          <cell r="H992"/>
          <cell r="I992"/>
          <cell r="J992"/>
          <cell r="K992"/>
          <cell r="L992"/>
        </row>
        <row r="993">
          <cell r="C993"/>
          <cell r="D993"/>
          <cell r="E993"/>
          <cell r="F993"/>
          <cell r="G993"/>
          <cell r="H993"/>
          <cell r="I993"/>
          <cell r="J993"/>
          <cell r="K993"/>
          <cell r="L993"/>
        </row>
        <row r="994">
          <cell r="C994"/>
          <cell r="D994"/>
          <cell r="E994"/>
          <cell r="F994"/>
          <cell r="G994"/>
          <cell r="H994"/>
          <cell r="I994"/>
          <cell r="J994"/>
          <cell r="K994"/>
          <cell r="L994"/>
        </row>
        <row r="995">
          <cell r="C995"/>
          <cell r="D995"/>
          <cell r="E995"/>
          <cell r="F995"/>
          <cell r="G995"/>
          <cell r="H995"/>
          <cell r="I995"/>
          <cell r="J995"/>
          <cell r="K995"/>
          <cell r="L995"/>
        </row>
        <row r="996">
          <cell r="C996"/>
          <cell r="D996"/>
          <cell r="E996"/>
          <cell r="F996"/>
          <cell r="G996"/>
          <cell r="H996"/>
          <cell r="I996"/>
          <cell r="J996"/>
          <cell r="K996"/>
          <cell r="L996"/>
        </row>
        <row r="997">
          <cell r="C997"/>
          <cell r="D997"/>
          <cell r="E997"/>
          <cell r="F997"/>
          <cell r="G997"/>
          <cell r="H997"/>
          <cell r="I997"/>
          <cell r="J997"/>
          <cell r="K997"/>
          <cell r="L997"/>
        </row>
        <row r="998">
          <cell r="C998"/>
          <cell r="D998"/>
          <cell r="E998"/>
          <cell r="F998"/>
          <cell r="G998"/>
          <cell r="H998"/>
          <cell r="I998"/>
          <cell r="J998"/>
          <cell r="K998"/>
          <cell r="L998"/>
        </row>
        <row r="999">
          <cell r="C999"/>
          <cell r="D999"/>
          <cell r="E999"/>
          <cell r="F999"/>
          <cell r="G999"/>
          <cell r="H999"/>
          <cell r="I999"/>
          <cell r="J999"/>
          <cell r="K999"/>
          <cell r="L999"/>
        </row>
        <row r="1000">
          <cell r="C1000"/>
          <cell r="D1000"/>
          <cell r="E1000"/>
          <cell r="F1000"/>
          <cell r="G1000"/>
          <cell r="H1000"/>
          <cell r="I1000"/>
          <cell r="J1000"/>
          <cell r="K1000"/>
          <cell r="L1000"/>
        </row>
        <row r="1001">
          <cell r="C1001"/>
          <cell r="D1001"/>
          <cell r="E1001"/>
          <cell r="F1001"/>
          <cell r="G1001"/>
          <cell r="H1001"/>
          <cell r="I1001"/>
          <cell r="J1001"/>
          <cell r="K1001"/>
          <cell r="L1001"/>
        </row>
        <row r="1002">
          <cell r="C1002"/>
          <cell r="D1002"/>
          <cell r="E1002"/>
          <cell r="F1002"/>
          <cell r="G1002"/>
          <cell r="H1002"/>
          <cell r="I1002"/>
          <cell r="J1002"/>
          <cell r="K1002"/>
          <cell r="L1002"/>
        </row>
        <row r="1003">
          <cell r="C1003"/>
          <cell r="D1003"/>
          <cell r="E1003"/>
          <cell r="F1003"/>
          <cell r="G1003"/>
          <cell r="H1003"/>
          <cell r="I1003"/>
          <cell r="J1003"/>
          <cell r="K1003"/>
          <cell r="L1003"/>
        </row>
        <row r="1004">
          <cell r="C1004"/>
          <cell r="D1004"/>
          <cell r="E1004"/>
          <cell r="F1004"/>
          <cell r="G1004"/>
          <cell r="H1004"/>
          <cell r="I1004"/>
          <cell r="J1004"/>
          <cell r="K1004"/>
          <cell r="L1004"/>
        </row>
        <row r="1005">
          <cell r="C1005"/>
          <cell r="D1005"/>
          <cell r="E1005"/>
          <cell r="F1005"/>
          <cell r="G1005"/>
          <cell r="H1005"/>
          <cell r="I1005"/>
          <cell r="J1005"/>
          <cell r="K1005"/>
          <cell r="L1005"/>
        </row>
        <row r="1006">
          <cell r="C1006"/>
          <cell r="D1006"/>
          <cell r="E1006"/>
          <cell r="F1006"/>
          <cell r="G1006"/>
          <cell r="H1006"/>
          <cell r="I1006"/>
          <cell r="J1006"/>
          <cell r="K1006"/>
          <cell r="L1006"/>
        </row>
        <row r="1007">
          <cell r="C1007"/>
          <cell r="D1007"/>
          <cell r="E1007"/>
          <cell r="F1007"/>
          <cell r="G1007"/>
          <cell r="H1007"/>
          <cell r="I1007"/>
          <cell r="J1007"/>
          <cell r="K1007"/>
          <cell r="L1007"/>
        </row>
        <row r="1008">
          <cell r="C1008"/>
          <cell r="D1008"/>
          <cell r="E1008"/>
          <cell r="F1008"/>
          <cell r="G1008"/>
          <cell r="H1008"/>
          <cell r="I1008"/>
          <cell r="J1008"/>
          <cell r="K1008"/>
          <cell r="L1008"/>
        </row>
        <row r="1009">
          <cell r="C1009"/>
          <cell r="D1009"/>
          <cell r="E1009"/>
          <cell r="F1009"/>
          <cell r="G1009"/>
          <cell r="H1009"/>
          <cell r="I1009"/>
          <cell r="J1009"/>
          <cell r="K1009"/>
          <cell r="L1009"/>
        </row>
        <row r="1010">
          <cell r="C1010"/>
          <cell r="D1010"/>
          <cell r="E1010"/>
          <cell r="F1010"/>
          <cell r="G1010"/>
          <cell r="H1010"/>
          <cell r="I1010"/>
          <cell r="J1010"/>
          <cell r="K1010"/>
          <cell r="L1010"/>
        </row>
        <row r="1011">
          <cell r="C1011"/>
          <cell r="D1011"/>
          <cell r="E1011"/>
          <cell r="F1011"/>
          <cell r="G1011"/>
          <cell r="H1011"/>
          <cell r="I1011"/>
          <cell r="J1011"/>
          <cell r="K1011"/>
          <cell r="L1011"/>
        </row>
        <row r="1012">
          <cell r="C1012"/>
          <cell r="D1012"/>
          <cell r="E1012"/>
          <cell r="F1012"/>
          <cell r="G1012"/>
          <cell r="H1012"/>
          <cell r="I1012"/>
          <cell r="J1012"/>
          <cell r="K1012"/>
          <cell r="L1012"/>
        </row>
        <row r="1013">
          <cell r="C1013"/>
          <cell r="D1013"/>
          <cell r="E1013"/>
          <cell r="F1013"/>
          <cell r="G1013"/>
          <cell r="H1013"/>
          <cell r="I1013"/>
          <cell r="J1013"/>
          <cell r="K1013"/>
          <cell r="L1013"/>
        </row>
        <row r="1014">
          <cell r="C1014"/>
          <cell r="D1014"/>
          <cell r="E1014"/>
          <cell r="F1014"/>
          <cell r="G1014"/>
          <cell r="H1014"/>
          <cell r="I1014"/>
          <cell r="J1014"/>
          <cell r="K1014"/>
          <cell r="L1014"/>
        </row>
        <row r="1015">
          <cell r="C1015"/>
          <cell r="D1015"/>
          <cell r="E1015"/>
          <cell r="F1015"/>
          <cell r="G1015"/>
          <cell r="H1015"/>
          <cell r="I1015"/>
          <cell r="J1015"/>
          <cell r="K1015"/>
          <cell r="L1015"/>
        </row>
        <row r="1016">
          <cell r="C1016"/>
          <cell r="D1016"/>
          <cell r="E1016"/>
          <cell r="F1016"/>
          <cell r="G1016"/>
          <cell r="H1016"/>
          <cell r="I1016"/>
          <cell r="J1016"/>
          <cell r="K1016"/>
          <cell r="L1016"/>
        </row>
        <row r="1017">
          <cell r="C1017"/>
          <cell r="D1017"/>
          <cell r="E1017"/>
          <cell r="F1017"/>
          <cell r="G1017"/>
          <cell r="H1017"/>
          <cell r="I1017"/>
          <cell r="J1017"/>
          <cell r="K1017"/>
          <cell r="L1017"/>
        </row>
        <row r="1018">
          <cell r="C1018"/>
          <cell r="D1018"/>
          <cell r="E1018"/>
          <cell r="F1018"/>
          <cell r="G1018"/>
          <cell r="H1018"/>
          <cell r="I1018"/>
          <cell r="J1018"/>
          <cell r="K1018"/>
          <cell r="L1018"/>
        </row>
        <row r="1019">
          <cell r="C1019"/>
          <cell r="D1019"/>
          <cell r="E1019"/>
          <cell r="F1019"/>
          <cell r="G1019"/>
          <cell r="H1019"/>
          <cell r="I1019"/>
          <cell r="J1019"/>
          <cell r="K1019"/>
          <cell r="L1019"/>
        </row>
        <row r="1020">
          <cell r="C1020"/>
          <cell r="D1020"/>
          <cell r="E1020"/>
          <cell r="F1020"/>
          <cell r="G1020"/>
          <cell r="H1020"/>
          <cell r="I1020"/>
          <cell r="J1020"/>
          <cell r="K1020"/>
          <cell r="L1020"/>
        </row>
        <row r="1021">
          <cell r="C1021"/>
          <cell r="D1021"/>
          <cell r="E1021"/>
          <cell r="F1021"/>
          <cell r="G1021"/>
          <cell r="H1021"/>
          <cell r="I1021"/>
          <cell r="J1021"/>
          <cell r="K1021"/>
          <cell r="L1021"/>
        </row>
        <row r="1022">
          <cell r="C1022"/>
          <cell r="D1022"/>
          <cell r="E1022"/>
          <cell r="F1022"/>
          <cell r="G1022"/>
          <cell r="H1022"/>
          <cell r="I1022"/>
          <cell r="J1022"/>
          <cell r="K1022"/>
          <cell r="L1022"/>
        </row>
        <row r="1023">
          <cell r="C1023"/>
          <cell r="D1023"/>
          <cell r="E1023"/>
          <cell r="F1023"/>
          <cell r="G1023"/>
          <cell r="H1023"/>
          <cell r="I1023"/>
          <cell r="J1023"/>
          <cell r="K1023"/>
          <cell r="L1023"/>
        </row>
        <row r="1024">
          <cell r="C1024"/>
          <cell r="D1024"/>
          <cell r="E1024"/>
          <cell r="F1024"/>
          <cell r="G1024"/>
          <cell r="H1024"/>
          <cell r="I1024"/>
          <cell r="J1024"/>
          <cell r="K1024"/>
          <cell r="L1024"/>
        </row>
        <row r="1025">
          <cell r="C1025"/>
          <cell r="D1025"/>
          <cell r="E1025"/>
          <cell r="F1025"/>
          <cell r="G1025"/>
          <cell r="H1025"/>
          <cell r="I1025"/>
          <cell r="J1025"/>
          <cell r="K1025"/>
          <cell r="L1025"/>
        </row>
        <row r="1026">
          <cell r="C1026"/>
          <cell r="D1026"/>
          <cell r="E1026"/>
          <cell r="F1026"/>
          <cell r="G1026"/>
          <cell r="H1026"/>
          <cell r="I1026"/>
          <cell r="J1026"/>
          <cell r="K1026"/>
          <cell r="L1026"/>
        </row>
        <row r="1027">
          <cell r="C1027"/>
          <cell r="D1027"/>
          <cell r="E1027"/>
          <cell r="F1027"/>
          <cell r="G1027"/>
          <cell r="H1027"/>
          <cell r="I1027"/>
          <cell r="J1027"/>
          <cell r="K1027"/>
          <cell r="L1027"/>
        </row>
        <row r="1028">
          <cell r="C1028"/>
          <cell r="D1028"/>
          <cell r="E1028"/>
          <cell r="F1028"/>
          <cell r="G1028"/>
          <cell r="H1028"/>
          <cell r="I1028"/>
          <cell r="J1028"/>
          <cell r="K1028"/>
          <cell r="L1028"/>
        </row>
        <row r="1029">
          <cell r="C1029"/>
          <cell r="D1029"/>
          <cell r="E1029"/>
          <cell r="F1029"/>
          <cell r="G1029"/>
          <cell r="H1029"/>
          <cell r="I1029"/>
          <cell r="J1029"/>
          <cell r="K1029"/>
          <cell r="L1029"/>
        </row>
        <row r="1030">
          <cell r="C1030"/>
          <cell r="D1030"/>
          <cell r="E1030"/>
          <cell r="F1030"/>
          <cell r="G1030"/>
          <cell r="H1030"/>
          <cell r="I1030"/>
          <cell r="J1030"/>
          <cell r="K1030"/>
          <cell r="L1030"/>
        </row>
        <row r="1031">
          <cell r="C1031"/>
          <cell r="D1031"/>
          <cell r="E1031"/>
          <cell r="F1031"/>
          <cell r="G1031"/>
          <cell r="H1031"/>
          <cell r="I1031"/>
          <cell r="J1031"/>
          <cell r="K1031"/>
          <cell r="L1031"/>
        </row>
        <row r="1032">
          <cell r="C1032"/>
          <cell r="D1032"/>
          <cell r="E1032"/>
          <cell r="F1032"/>
          <cell r="G1032"/>
          <cell r="H1032"/>
          <cell r="I1032"/>
          <cell r="J1032"/>
          <cell r="K1032"/>
          <cell r="L1032"/>
        </row>
        <row r="1033">
          <cell r="C1033"/>
          <cell r="D1033"/>
          <cell r="E1033"/>
          <cell r="F1033"/>
          <cell r="G1033"/>
          <cell r="H1033"/>
          <cell r="I1033"/>
          <cell r="J1033"/>
          <cell r="K1033"/>
          <cell r="L1033"/>
        </row>
        <row r="1034">
          <cell r="C1034"/>
          <cell r="D1034"/>
          <cell r="E1034"/>
          <cell r="F1034"/>
          <cell r="G1034"/>
          <cell r="H1034"/>
          <cell r="I1034"/>
          <cell r="J1034"/>
          <cell r="K1034"/>
          <cell r="L1034"/>
        </row>
        <row r="1035">
          <cell r="C1035"/>
          <cell r="D1035"/>
          <cell r="E1035"/>
          <cell r="F1035"/>
          <cell r="G1035"/>
          <cell r="H1035"/>
          <cell r="I1035"/>
          <cell r="J1035"/>
          <cell r="K1035"/>
          <cell r="L1035"/>
        </row>
        <row r="1036">
          <cell r="C1036"/>
          <cell r="D1036"/>
          <cell r="E1036"/>
          <cell r="F1036"/>
          <cell r="G1036"/>
          <cell r="H1036"/>
          <cell r="I1036"/>
          <cell r="J1036"/>
          <cell r="K1036"/>
          <cell r="L1036"/>
        </row>
        <row r="1037">
          <cell r="C1037"/>
          <cell r="D1037"/>
          <cell r="E1037"/>
          <cell r="F1037"/>
          <cell r="G1037"/>
          <cell r="H1037"/>
          <cell r="I1037"/>
          <cell r="J1037"/>
          <cell r="K1037"/>
          <cell r="L1037"/>
        </row>
        <row r="1038">
          <cell r="C1038"/>
          <cell r="D1038"/>
          <cell r="E1038"/>
          <cell r="F1038"/>
          <cell r="G1038"/>
          <cell r="H1038"/>
          <cell r="I1038"/>
          <cell r="J1038"/>
          <cell r="K1038"/>
          <cell r="L1038"/>
        </row>
        <row r="1039">
          <cell r="C1039"/>
          <cell r="D1039"/>
          <cell r="E1039"/>
          <cell r="F1039"/>
          <cell r="G1039"/>
          <cell r="H1039"/>
          <cell r="I1039"/>
          <cell r="J1039"/>
          <cell r="K1039"/>
          <cell r="L1039"/>
        </row>
        <row r="1040">
          <cell r="C1040"/>
          <cell r="D1040"/>
          <cell r="E1040"/>
          <cell r="F1040"/>
          <cell r="G1040"/>
          <cell r="H1040"/>
          <cell r="I1040"/>
          <cell r="J1040"/>
          <cell r="K1040"/>
          <cell r="L1040"/>
        </row>
        <row r="1041">
          <cell r="C1041"/>
          <cell r="D1041"/>
          <cell r="E1041"/>
          <cell r="F1041"/>
          <cell r="G1041"/>
          <cell r="H1041"/>
          <cell r="I1041"/>
          <cell r="J1041"/>
          <cell r="K1041"/>
          <cell r="L1041"/>
        </row>
        <row r="1042">
          <cell r="C1042"/>
          <cell r="D1042"/>
          <cell r="E1042"/>
          <cell r="F1042"/>
          <cell r="G1042"/>
          <cell r="H1042"/>
          <cell r="I1042"/>
          <cell r="J1042"/>
          <cell r="K1042"/>
          <cell r="L1042"/>
        </row>
        <row r="1043">
          <cell r="C1043"/>
          <cell r="D1043"/>
          <cell r="E1043"/>
          <cell r="F1043"/>
          <cell r="G1043"/>
          <cell r="H1043"/>
          <cell r="I1043"/>
          <cell r="J1043"/>
          <cell r="K1043"/>
          <cell r="L1043"/>
        </row>
        <row r="1044">
          <cell r="C1044"/>
          <cell r="D1044"/>
          <cell r="E1044"/>
          <cell r="F1044"/>
          <cell r="G1044"/>
          <cell r="H1044"/>
          <cell r="I1044"/>
          <cell r="J1044"/>
          <cell r="K1044"/>
          <cell r="L1044"/>
        </row>
        <row r="1045">
          <cell r="C1045"/>
          <cell r="D1045"/>
          <cell r="E1045"/>
          <cell r="F1045"/>
          <cell r="G1045"/>
          <cell r="H1045"/>
          <cell r="I1045"/>
          <cell r="J1045"/>
          <cell r="K1045"/>
          <cell r="L1045"/>
        </row>
        <row r="1046">
          <cell r="C1046"/>
          <cell r="D1046"/>
          <cell r="E1046"/>
          <cell r="F1046"/>
          <cell r="G1046"/>
          <cell r="H1046"/>
          <cell r="I1046"/>
          <cell r="J1046"/>
          <cell r="K1046"/>
          <cell r="L1046"/>
        </row>
        <row r="1047">
          <cell r="C1047"/>
          <cell r="D1047"/>
          <cell r="E1047"/>
          <cell r="F1047"/>
          <cell r="G1047"/>
          <cell r="H1047"/>
          <cell r="I1047"/>
          <cell r="J1047"/>
          <cell r="K1047"/>
          <cell r="L1047"/>
        </row>
        <row r="1048">
          <cell r="C1048"/>
          <cell r="D1048"/>
          <cell r="E1048"/>
          <cell r="F1048"/>
          <cell r="G1048"/>
          <cell r="H1048"/>
          <cell r="I1048"/>
          <cell r="J1048"/>
          <cell r="K1048"/>
          <cell r="L1048"/>
        </row>
        <row r="1049">
          <cell r="C1049"/>
          <cell r="D1049"/>
          <cell r="E1049"/>
          <cell r="F1049"/>
          <cell r="G1049"/>
          <cell r="H1049"/>
          <cell r="I1049"/>
          <cell r="J1049"/>
          <cell r="K1049"/>
          <cell r="L1049"/>
        </row>
        <row r="1050">
          <cell r="C1050"/>
          <cell r="D1050"/>
          <cell r="E1050"/>
          <cell r="F1050"/>
          <cell r="G1050"/>
          <cell r="H1050"/>
          <cell r="I1050"/>
          <cell r="J1050"/>
          <cell r="K1050"/>
          <cell r="L1050"/>
        </row>
        <row r="1051">
          <cell r="C1051"/>
          <cell r="D1051"/>
          <cell r="E1051"/>
          <cell r="F1051"/>
          <cell r="G1051"/>
          <cell r="H1051"/>
          <cell r="I1051"/>
          <cell r="J1051"/>
          <cell r="K1051"/>
          <cell r="L1051"/>
        </row>
        <row r="1052">
          <cell r="C1052"/>
          <cell r="D1052"/>
          <cell r="E1052"/>
          <cell r="F1052"/>
          <cell r="G1052"/>
          <cell r="H1052"/>
          <cell r="I1052"/>
          <cell r="J1052"/>
          <cell r="K1052"/>
          <cell r="L1052"/>
        </row>
        <row r="1053">
          <cell r="C1053"/>
          <cell r="D1053"/>
          <cell r="E1053"/>
          <cell r="F1053"/>
          <cell r="G1053"/>
          <cell r="H1053"/>
          <cell r="I1053"/>
          <cell r="J1053"/>
          <cell r="K1053"/>
          <cell r="L1053"/>
        </row>
        <row r="1054">
          <cell r="C1054"/>
          <cell r="D1054"/>
          <cell r="E1054"/>
          <cell r="F1054"/>
          <cell r="G1054"/>
          <cell r="H1054"/>
          <cell r="I1054"/>
          <cell r="J1054"/>
          <cell r="K1054"/>
          <cell r="L1054"/>
        </row>
        <row r="1055">
          <cell r="C1055"/>
          <cell r="D1055"/>
          <cell r="E1055"/>
          <cell r="F1055"/>
          <cell r="G1055"/>
          <cell r="H1055"/>
          <cell r="I1055"/>
          <cell r="J1055"/>
          <cell r="K1055"/>
          <cell r="L1055"/>
        </row>
        <row r="1056">
          <cell r="C1056"/>
          <cell r="D1056"/>
          <cell r="E1056"/>
          <cell r="F1056"/>
          <cell r="G1056"/>
          <cell r="H1056"/>
          <cell r="I1056"/>
          <cell r="J1056"/>
          <cell r="K1056"/>
          <cell r="L1056"/>
        </row>
        <row r="1057">
          <cell r="C1057"/>
          <cell r="D1057"/>
          <cell r="E1057"/>
          <cell r="F1057"/>
          <cell r="G1057"/>
          <cell r="H1057"/>
          <cell r="I1057"/>
          <cell r="J1057"/>
          <cell r="K1057"/>
          <cell r="L1057"/>
        </row>
        <row r="1058">
          <cell r="C1058"/>
          <cell r="D1058"/>
          <cell r="E1058"/>
          <cell r="F1058"/>
          <cell r="G1058"/>
          <cell r="H1058"/>
          <cell r="I1058"/>
          <cell r="J1058"/>
          <cell r="K1058"/>
          <cell r="L1058"/>
        </row>
        <row r="1059">
          <cell r="C1059"/>
          <cell r="D1059"/>
          <cell r="E1059"/>
          <cell r="F1059"/>
          <cell r="G1059"/>
          <cell r="H1059"/>
          <cell r="I1059"/>
          <cell r="J1059"/>
          <cell r="K1059"/>
          <cell r="L1059"/>
        </row>
        <row r="1060">
          <cell r="C1060"/>
          <cell r="D1060"/>
          <cell r="E1060"/>
          <cell r="F1060"/>
          <cell r="G1060"/>
          <cell r="H1060"/>
          <cell r="I1060"/>
          <cell r="J1060"/>
          <cell r="K1060"/>
          <cell r="L1060"/>
        </row>
        <row r="1061">
          <cell r="C1061"/>
          <cell r="D1061"/>
          <cell r="E1061"/>
          <cell r="F1061"/>
          <cell r="G1061"/>
          <cell r="H1061"/>
          <cell r="I1061"/>
          <cell r="J1061"/>
          <cell r="K1061"/>
          <cell r="L1061"/>
        </row>
        <row r="1062">
          <cell r="C1062"/>
          <cell r="D1062"/>
          <cell r="E1062"/>
          <cell r="F1062"/>
          <cell r="G1062"/>
          <cell r="H1062"/>
          <cell r="I1062"/>
          <cell r="J1062"/>
          <cell r="K1062"/>
          <cell r="L1062"/>
        </row>
        <row r="1063">
          <cell r="C1063"/>
          <cell r="D1063"/>
          <cell r="E1063"/>
          <cell r="F1063"/>
          <cell r="G1063"/>
          <cell r="H1063"/>
          <cell r="I1063"/>
          <cell r="J1063"/>
          <cell r="K1063"/>
          <cell r="L1063"/>
        </row>
        <row r="1064">
          <cell r="C1064"/>
          <cell r="D1064"/>
          <cell r="E1064"/>
          <cell r="F1064"/>
          <cell r="G1064"/>
          <cell r="H1064"/>
          <cell r="I1064"/>
          <cell r="J1064"/>
          <cell r="K1064"/>
          <cell r="L1064"/>
        </row>
        <row r="1065">
          <cell r="C1065"/>
          <cell r="D1065"/>
          <cell r="E1065"/>
          <cell r="F1065"/>
          <cell r="G1065"/>
          <cell r="H1065"/>
          <cell r="I1065"/>
          <cell r="J1065"/>
          <cell r="K1065"/>
          <cell r="L1065"/>
        </row>
        <row r="1066">
          <cell r="C1066"/>
          <cell r="D1066"/>
          <cell r="E1066"/>
          <cell r="F1066"/>
          <cell r="G1066"/>
          <cell r="H1066"/>
          <cell r="I1066"/>
          <cell r="J1066"/>
          <cell r="K1066"/>
          <cell r="L1066"/>
        </row>
        <row r="1067">
          <cell r="C1067"/>
          <cell r="D1067"/>
          <cell r="E1067"/>
          <cell r="F1067"/>
          <cell r="G1067"/>
          <cell r="H1067"/>
          <cell r="I1067"/>
          <cell r="J1067"/>
          <cell r="K1067"/>
          <cell r="L1067"/>
        </row>
        <row r="1068">
          <cell r="C1068"/>
          <cell r="D1068"/>
          <cell r="E1068"/>
          <cell r="F1068"/>
          <cell r="G1068"/>
          <cell r="H1068"/>
          <cell r="I1068"/>
          <cell r="J1068"/>
          <cell r="K1068"/>
          <cell r="L1068"/>
        </row>
        <row r="1069">
          <cell r="C1069"/>
          <cell r="D1069"/>
          <cell r="E1069"/>
          <cell r="F1069"/>
          <cell r="G1069"/>
          <cell r="H1069"/>
          <cell r="I1069"/>
          <cell r="J1069"/>
          <cell r="K1069"/>
          <cell r="L1069"/>
        </row>
        <row r="1070">
          <cell r="C1070"/>
          <cell r="D1070"/>
          <cell r="E1070"/>
          <cell r="F1070"/>
          <cell r="G1070"/>
          <cell r="H1070"/>
          <cell r="I1070"/>
          <cell r="J1070"/>
          <cell r="K1070"/>
          <cell r="L1070"/>
        </row>
        <row r="1071">
          <cell r="C1071"/>
          <cell r="D1071"/>
          <cell r="E1071"/>
          <cell r="F1071"/>
          <cell r="G1071"/>
          <cell r="H1071"/>
          <cell r="I1071"/>
          <cell r="J1071"/>
          <cell r="K1071"/>
          <cell r="L1071"/>
        </row>
        <row r="1072">
          <cell r="C1072"/>
          <cell r="D1072"/>
          <cell r="E1072"/>
          <cell r="F1072"/>
          <cell r="G1072"/>
          <cell r="H1072"/>
          <cell r="I1072"/>
          <cell r="J1072"/>
          <cell r="K1072"/>
          <cell r="L1072"/>
        </row>
        <row r="1073">
          <cell r="C1073"/>
          <cell r="D1073"/>
          <cell r="E1073"/>
          <cell r="F1073"/>
          <cell r="G1073"/>
          <cell r="H1073"/>
          <cell r="I1073"/>
          <cell r="J1073"/>
          <cell r="K1073"/>
          <cell r="L1073"/>
        </row>
        <row r="1074">
          <cell r="C1074"/>
          <cell r="D1074"/>
          <cell r="E1074"/>
          <cell r="F1074"/>
          <cell r="G1074"/>
          <cell r="H1074"/>
          <cell r="I1074"/>
          <cell r="J1074"/>
          <cell r="K1074"/>
          <cell r="L1074"/>
        </row>
        <row r="1075">
          <cell r="C1075"/>
          <cell r="D1075"/>
          <cell r="E1075"/>
          <cell r="F1075"/>
          <cell r="G1075"/>
          <cell r="H1075"/>
          <cell r="I1075"/>
          <cell r="J1075"/>
          <cell r="K1075"/>
          <cell r="L1075"/>
        </row>
        <row r="1076">
          <cell r="C1076"/>
          <cell r="D1076"/>
          <cell r="E1076"/>
          <cell r="F1076"/>
          <cell r="G1076"/>
          <cell r="H1076"/>
          <cell r="I1076"/>
          <cell r="J1076"/>
          <cell r="K1076"/>
          <cell r="L1076"/>
        </row>
        <row r="1077">
          <cell r="C1077"/>
          <cell r="D1077"/>
          <cell r="E1077"/>
          <cell r="F1077"/>
          <cell r="G1077"/>
          <cell r="H1077"/>
          <cell r="I1077"/>
          <cell r="J1077"/>
          <cell r="K1077"/>
          <cell r="L1077"/>
        </row>
        <row r="1078">
          <cell r="C1078"/>
          <cell r="D1078"/>
          <cell r="E1078"/>
          <cell r="F1078"/>
          <cell r="G1078"/>
          <cell r="H1078"/>
          <cell r="I1078"/>
          <cell r="J1078"/>
          <cell r="K1078"/>
          <cell r="L1078"/>
        </row>
        <row r="1079">
          <cell r="C1079"/>
          <cell r="D1079"/>
          <cell r="E1079"/>
          <cell r="F1079"/>
          <cell r="G1079"/>
          <cell r="H1079"/>
          <cell r="I1079"/>
          <cell r="J1079"/>
          <cell r="K1079"/>
          <cell r="L1079"/>
        </row>
        <row r="1080">
          <cell r="C1080"/>
          <cell r="D1080"/>
          <cell r="E1080"/>
          <cell r="F1080"/>
          <cell r="G1080"/>
          <cell r="H1080"/>
          <cell r="I1080"/>
          <cell r="J1080"/>
          <cell r="K1080"/>
          <cell r="L1080"/>
        </row>
        <row r="1081">
          <cell r="C1081"/>
          <cell r="D1081"/>
          <cell r="E1081"/>
          <cell r="F1081"/>
          <cell r="G1081"/>
          <cell r="H1081"/>
          <cell r="I1081"/>
          <cell r="J1081"/>
          <cell r="K1081"/>
          <cell r="L1081"/>
        </row>
        <row r="1082">
          <cell r="C1082"/>
          <cell r="D1082"/>
          <cell r="E1082"/>
          <cell r="F1082"/>
          <cell r="G1082"/>
          <cell r="H1082"/>
          <cell r="I1082"/>
          <cell r="J1082"/>
          <cell r="K1082"/>
          <cell r="L1082"/>
        </row>
        <row r="1083">
          <cell r="C1083"/>
          <cell r="D1083"/>
          <cell r="E1083"/>
          <cell r="F1083"/>
          <cell r="G1083"/>
          <cell r="H1083"/>
          <cell r="I1083"/>
          <cell r="J1083"/>
          <cell r="K1083"/>
          <cell r="L1083"/>
        </row>
        <row r="1084">
          <cell r="C1084"/>
          <cell r="D1084"/>
          <cell r="E1084"/>
          <cell r="F1084"/>
          <cell r="G1084"/>
          <cell r="H1084"/>
          <cell r="I1084"/>
          <cell r="J1084"/>
          <cell r="K1084"/>
          <cell r="L1084"/>
        </row>
        <row r="1085">
          <cell r="C1085"/>
          <cell r="D1085"/>
          <cell r="E1085"/>
          <cell r="F1085"/>
          <cell r="G1085"/>
          <cell r="H1085"/>
          <cell r="I1085"/>
          <cell r="J1085"/>
          <cell r="K1085"/>
          <cell r="L1085"/>
        </row>
        <row r="1086">
          <cell r="C1086"/>
          <cell r="D1086"/>
          <cell r="E1086"/>
          <cell r="F1086"/>
          <cell r="G1086"/>
          <cell r="H1086"/>
          <cell r="I1086"/>
          <cell r="J1086"/>
          <cell r="K1086"/>
          <cell r="L1086"/>
        </row>
        <row r="1087">
          <cell r="C1087"/>
          <cell r="D1087"/>
          <cell r="E1087"/>
          <cell r="F1087"/>
          <cell r="G1087"/>
          <cell r="H1087"/>
          <cell r="I1087"/>
          <cell r="J1087"/>
          <cell r="K1087"/>
          <cell r="L1087"/>
        </row>
        <row r="1088">
          <cell r="C1088"/>
          <cell r="D1088"/>
          <cell r="E1088"/>
          <cell r="F1088"/>
          <cell r="G1088"/>
          <cell r="H1088"/>
          <cell r="I1088"/>
          <cell r="J1088"/>
          <cell r="K1088"/>
          <cell r="L1088"/>
        </row>
        <row r="1089">
          <cell r="C1089"/>
          <cell r="D1089"/>
          <cell r="E1089"/>
          <cell r="F1089"/>
          <cell r="G1089"/>
          <cell r="H1089"/>
          <cell r="I1089"/>
          <cell r="J1089"/>
          <cell r="K1089"/>
          <cell r="L1089"/>
        </row>
        <row r="1090">
          <cell r="C1090"/>
          <cell r="D1090"/>
          <cell r="E1090"/>
          <cell r="F1090"/>
          <cell r="G1090"/>
          <cell r="H1090"/>
          <cell r="I1090"/>
          <cell r="J1090"/>
          <cell r="K1090"/>
          <cell r="L1090"/>
        </row>
        <row r="1091">
          <cell r="C1091"/>
          <cell r="D1091"/>
          <cell r="E1091"/>
          <cell r="F1091"/>
          <cell r="G1091"/>
          <cell r="H1091"/>
          <cell r="I1091"/>
          <cell r="J1091"/>
          <cell r="K1091"/>
          <cell r="L1091"/>
        </row>
        <row r="1092">
          <cell r="C1092"/>
          <cell r="D1092"/>
          <cell r="E1092"/>
          <cell r="F1092"/>
          <cell r="G1092"/>
          <cell r="H1092"/>
          <cell r="I1092"/>
          <cell r="J1092"/>
          <cell r="K1092"/>
          <cell r="L1092"/>
        </row>
        <row r="1093">
          <cell r="C1093"/>
          <cell r="D1093"/>
          <cell r="E1093"/>
          <cell r="F1093"/>
          <cell r="G1093"/>
          <cell r="H1093"/>
          <cell r="I1093"/>
          <cell r="J1093"/>
          <cell r="K1093"/>
          <cell r="L1093"/>
        </row>
        <row r="1094">
          <cell r="C1094"/>
          <cell r="D1094"/>
          <cell r="E1094"/>
          <cell r="F1094"/>
          <cell r="G1094"/>
          <cell r="H1094"/>
          <cell r="I1094"/>
          <cell r="J1094"/>
          <cell r="K1094"/>
          <cell r="L1094"/>
        </row>
        <row r="1095">
          <cell r="C1095"/>
          <cell r="D1095"/>
          <cell r="E1095"/>
          <cell r="F1095"/>
          <cell r="G1095"/>
          <cell r="H1095"/>
          <cell r="I1095"/>
          <cell r="J1095"/>
          <cell r="K1095"/>
          <cell r="L1095"/>
        </row>
        <row r="1096">
          <cell r="C1096"/>
          <cell r="D1096"/>
          <cell r="E1096"/>
          <cell r="F1096"/>
          <cell r="G1096"/>
          <cell r="H1096"/>
          <cell r="I1096"/>
          <cell r="J1096"/>
          <cell r="K1096"/>
          <cell r="L1096"/>
        </row>
        <row r="1097">
          <cell r="C1097"/>
          <cell r="D1097"/>
          <cell r="E1097"/>
          <cell r="F1097"/>
          <cell r="G1097"/>
          <cell r="H1097"/>
          <cell r="I1097"/>
          <cell r="J1097"/>
          <cell r="K1097"/>
          <cell r="L1097"/>
        </row>
        <row r="1098">
          <cell r="C1098"/>
          <cell r="D1098"/>
          <cell r="E1098"/>
          <cell r="F1098"/>
          <cell r="G1098"/>
          <cell r="H1098"/>
          <cell r="I1098"/>
          <cell r="J1098"/>
          <cell r="K1098"/>
          <cell r="L1098"/>
        </row>
        <row r="1099">
          <cell r="C1099"/>
          <cell r="D1099"/>
          <cell r="E1099"/>
          <cell r="F1099"/>
          <cell r="G1099"/>
          <cell r="H1099"/>
          <cell r="I1099"/>
          <cell r="J1099"/>
          <cell r="K1099"/>
          <cell r="L1099"/>
        </row>
        <row r="1100">
          <cell r="C1100"/>
          <cell r="D1100"/>
          <cell r="E1100"/>
          <cell r="F1100"/>
          <cell r="G1100"/>
          <cell r="H1100"/>
          <cell r="I1100"/>
          <cell r="J1100"/>
          <cell r="K1100"/>
          <cell r="L1100"/>
        </row>
        <row r="1101">
          <cell r="C1101"/>
          <cell r="D1101"/>
          <cell r="E1101"/>
          <cell r="F1101"/>
          <cell r="G1101"/>
          <cell r="H1101"/>
          <cell r="I1101"/>
          <cell r="J1101"/>
          <cell r="K1101"/>
          <cell r="L1101"/>
        </row>
        <row r="1102">
          <cell r="C1102"/>
          <cell r="D1102"/>
          <cell r="E1102"/>
          <cell r="F1102"/>
          <cell r="G1102"/>
          <cell r="H1102"/>
          <cell r="I1102"/>
          <cell r="J1102"/>
          <cell r="K1102"/>
          <cell r="L1102"/>
        </row>
        <row r="1103">
          <cell r="C1103"/>
          <cell r="D1103"/>
          <cell r="E1103"/>
          <cell r="F1103"/>
          <cell r="G1103"/>
          <cell r="H1103"/>
          <cell r="I1103"/>
          <cell r="J1103"/>
          <cell r="K1103"/>
          <cell r="L1103"/>
        </row>
        <row r="1104">
          <cell r="C1104"/>
          <cell r="D1104"/>
          <cell r="E1104"/>
          <cell r="F1104"/>
          <cell r="G1104"/>
          <cell r="H1104"/>
          <cell r="I1104"/>
          <cell r="J1104"/>
          <cell r="K1104"/>
          <cell r="L1104"/>
        </row>
        <row r="1105">
          <cell r="C1105"/>
          <cell r="D1105"/>
          <cell r="E1105"/>
          <cell r="F1105"/>
          <cell r="G1105"/>
          <cell r="H1105"/>
          <cell r="I1105"/>
          <cell r="J1105"/>
          <cell r="K1105"/>
          <cell r="L1105"/>
        </row>
        <row r="1106">
          <cell r="C1106"/>
          <cell r="D1106"/>
          <cell r="E1106"/>
          <cell r="F1106"/>
          <cell r="G1106"/>
          <cell r="H1106"/>
          <cell r="I1106"/>
          <cell r="J1106"/>
          <cell r="K1106"/>
          <cell r="L1106"/>
        </row>
        <row r="1107">
          <cell r="C1107"/>
          <cell r="D1107"/>
          <cell r="E1107"/>
          <cell r="F1107"/>
          <cell r="G1107"/>
          <cell r="H1107"/>
          <cell r="I1107"/>
          <cell r="J1107"/>
          <cell r="K1107"/>
          <cell r="L1107"/>
        </row>
        <row r="1108">
          <cell r="C1108"/>
          <cell r="D1108"/>
          <cell r="E1108"/>
          <cell r="F1108"/>
          <cell r="G1108"/>
          <cell r="H1108"/>
          <cell r="I1108"/>
          <cell r="J1108"/>
          <cell r="K1108"/>
          <cell r="L1108"/>
        </row>
        <row r="1109">
          <cell r="C1109"/>
          <cell r="D1109"/>
          <cell r="E1109"/>
          <cell r="F1109"/>
          <cell r="G1109"/>
          <cell r="H1109"/>
          <cell r="I1109"/>
          <cell r="J1109"/>
          <cell r="K1109"/>
          <cell r="L1109"/>
        </row>
        <row r="1110">
          <cell r="C1110"/>
          <cell r="D1110"/>
          <cell r="E1110"/>
          <cell r="F1110"/>
          <cell r="G1110"/>
          <cell r="H1110"/>
          <cell r="I1110"/>
          <cell r="J1110"/>
          <cell r="K1110"/>
          <cell r="L1110"/>
        </row>
        <row r="1111">
          <cell r="C1111"/>
          <cell r="D1111"/>
          <cell r="E1111"/>
          <cell r="F1111"/>
          <cell r="G1111"/>
          <cell r="H1111"/>
          <cell r="I1111"/>
          <cell r="J1111"/>
          <cell r="K1111"/>
          <cell r="L1111"/>
        </row>
        <row r="1112">
          <cell r="C1112"/>
          <cell r="D1112"/>
          <cell r="E1112"/>
          <cell r="F1112"/>
          <cell r="G1112"/>
          <cell r="H1112"/>
          <cell r="I1112"/>
          <cell r="J1112"/>
          <cell r="K1112"/>
          <cell r="L1112"/>
        </row>
        <row r="1113">
          <cell r="C1113"/>
          <cell r="D1113"/>
          <cell r="E1113"/>
          <cell r="F1113"/>
          <cell r="G1113"/>
          <cell r="H1113"/>
          <cell r="I1113"/>
          <cell r="J1113"/>
          <cell r="K1113"/>
          <cell r="L1113"/>
        </row>
        <row r="1114">
          <cell r="C1114"/>
          <cell r="D1114"/>
          <cell r="E1114"/>
          <cell r="F1114"/>
          <cell r="G1114"/>
          <cell r="H1114"/>
          <cell r="I1114"/>
          <cell r="J1114"/>
          <cell r="K1114"/>
          <cell r="L1114"/>
        </row>
        <row r="1115">
          <cell r="C1115"/>
          <cell r="D1115"/>
          <cell r="E1115"/>
          <cell r="F1115"/>
          <cell r="G1115"/>
          <cell r="H1115"/>
          <cell r="I1115"/>
          <cell r="J1115"/>
          <cell r="K1115"/>
          <cell r="L1115"/>
        </row>
        <row r="1116">
          <cell r="C1116"/>
          <cell r="D1116"/>
          <cell r="E1116"/>
          <cell r="F1116"/>
          <cell r="G1116"/>
          <cell r="H1116"/>
          <cell r="I1116"/>
          <cell r="J1116"/>
          <cell r="K1116"/>
          <cell r="L1116"/>
        </row>
        <row r="1117">
          <cell r="C1117"/>
          <cell r="D1117"/>
          <cell r="E1117"/>
          <cell r="F1117"/>
          <cell r="G1117"/>
          <cell r="H1117"/>
          <cell r="I1117"/>
          <cell r="J1117"/>
          <cell r="K1117"/>
          <cell r="L1117"/>
        </row>
        <row r="1118">
          <cell r="C1118"/>
          <cell r="D1118"/>
          <cell r="E1118"/>
          <cell r="F1118"/>
          <cell r="G1118"/>
          <cell r="H1118"/>
          <cell r="I1118"/>
          <cell r="J1118"/>
          <cell r="K1118"/>
          <cell r="L1118"/>
        </row>
        <row r="1119">
          <cell r="C1119"/>
          <cell r="D1119"/>
          <cell r="E1119"/>
          <cell r="F1119"/>
          <cell r="G1119"/>
          <cell r="H1119"/>
          <cell r="I1119"/>
          <cell r="J1119"/>
          <cell r="K1119"/>
          <cell r="L1119"/>
        </row>
        <row r="1120">
          <cell r="C1120"/>
          <cell r="D1120"/>
          <cell r="E1120"/>
          <cell r="F1120"/>
          <cell r="G1120"/>
          <cell r="H1120"/>
          <cell r="I1120"/>
          <cell r="J1120"/>
          <cell r="K1120"/>
          <cell r="L1120"/>
        </row>
        <row r="1121">
          <cell r="C1121"/>
          <cell r="D1121"/>
          <cell r="E1121"/>
          <cell r="F1121"/>
          <cell r="G1121"/>
          <cell r="H1121"/>
          <cell r="I1121"/>
          <cell r="J1121"/>
          <cell r="K1121"/>
          <cell r="L1121"/>
        </row>
        <row r="1122">
          <cell r="C1122"/>
          <cell r="D1122"/>
          <cell r="E1122"/>
          <cell r="F1122"/>
          <cell r="G1122"/>
          <cell r="H1122"/>
          <cell r="I1122"/>
          <cell r="J1122"/>
          <cell r="K1122"/>
          <cell r="L1122"/>
        </row>
        <row r="1123">
          <cell r="C1123"/>
          <cell r="D1123"/>
          <cell r="E1123"/>
          <cell r="F1123"/>
          <cell r="G1123"/>
          <cell r="H1123"/>
          <cell r="I1123"/>
          <cell r="J1123"/>
          <cell r="K1123"/>
          <cell r="L1123"/>
        </row>
        <row r="1124">
          <cell r="C1124"/>
          <cell r="D1124"/>
          <cell r="E1124"/>
          <cell r="F1124"/>
          <cell r="G1124"/>
          <cell r="H1124"/>
          <cell r="I1124"/>
          <cell r="J1124"/>
          <cell r="K1124"/>
          <cell r="L1124"/>
        </row>
        <row r="1125">
          <cell r="C1125"/>
          <cell r="D1125"/>
          <cell r="E1125"/>
          <cell r="F1125"/>
          <cell r="G1125"/>
          <cell r="H1125"/>
          <cell r="I1125"/>
          <cell r="J1125"/>
          <cell r="K1125"/>
          <cell r="L1125"/>
        </row>
        <row r="1126">
          <cell r="C1126"/>
          <cell r="D1126"/>
          <cell r="E1126"/>
          <cell r="F1126"/>
          <cell r="G1126"/>
          <cell r="H1126"/>
          <cell r="I1126"/>
          <cell r="J1126"/>
          <cell r="K1126"/>
          <cell r="L1126"/>
        </row>
        <row r="1127">
          <cell r="C1127"/>
          <cell r="D1127"/>
          <cell r="E1127"/>
          <cell r="F1127"/>
          <cell r="G1127"/>
          <cell r="H1127"/>
          <cell r="I1127"/>
          <cell r="J1127"/>
          <cell r="K1127"/>
          <cell r="L1127"/>
        </row>
        <row r="1128">
          <cell r="C1128"/>
          <cell r="D1128"/>
          <cell r="E1128"/>
          <cell r="F1128"/>
          <cell r="G1128"/>
          <cell r="H1128"/>
          <cell r="I1128"/>
          <cell r="J1128"/>
          <cell r="K1128"/>
          <cell r="L1128"/>
        </row>
        <row r="1129">
          <cell r="C1129"/>
          <cell r="D1129"/>
          <cell r="E1129"/>
          <cell r="F1129"/>
          <cell r="G1129"/>
          <cell r="H1129"/>
          <cell r="I1129"/>
          <cell r="J1129"/>
          <cell r="K1129"/>
          <cell r="L1129"/>
        </row>
        <row r="1130">
          <cell r="C1130"/>
          <cell r="D1130"/>
          <cell r="E1130"/>
          <cell r="F1130"/>
          <cell r="G1130"/>
          <cell r="H1130"/>
          <cell r="I1130"/>
          <cell r="J1130"/>
          <cell r="K1130"/>
          <cell r="L1130"/>
        </row>
        <row r="1131">
          <cell r="C1131"/>
          <cell r="D1131"/>
          <cell r="E1131"/>
          <cell r="F1131"/>
          <cell r="G1131"/>
          <cell r="H1131"/>
          <cell r="I1131"/>
          <cell r="J1131"/>
          <cell r="K1131"/>
          <cell r="L1131"/>
        </row>
        <row r="1132">
          <cell r="C1132"/>
          <cell r="D1132"/>
          <cell r="E1132"/>
          <cell r="F1132"/>
          <cell r="G1132"/>
          <cell r="H1132"/>
          <cell r="I1132"/>
          <cell r="J1132"/>
          <cell r="K1132"/>
          <cell r="L1132"/>
        </row>
        <row r="1133">
          <cell r="C1133"/>
          <cell r="D1133"/>
          <cell r="E1133"/>
          <cell r="F1133"/>
          <cell r="G1133"/>
          <cell r="H1133"/>
          <cell r="I1133"/>
          <cell r="J1133"/>
          <cell r="K1133"/>
          <cell r="L1133"/>
        </row>
        <row r="1134">
          <cell r="C1134"/>
          <cell r="D1134"/>
          <cell r="E1134"/>
          <cell r="F1134"/>
          <cell r="G1134"/>
          <cell r="H1134"/>
          <cell r="I1134"/>
          <cell r="J1134"/>
          <cell r="K1134"/>
          <cell r="L1134"/>
        </row>
        <row r="1135">
          <cell r="C1135"/>
          <cell r="D1135"/>
          <cell r="E1135"/>
          <cell r="F1135"/>
          <cell r="G1135"/>
          <cell r="H1135"/>
          <cell r="I1135"/>
          <cell r="J1135"/>
          <cell r="K1135"/>
          <cell r="L1135"/>
        </row>
        <row r="1136">
          <cell r="C1136"/>
          <cell r="D1136"/>
          <cell r="E1136"/>
          <cell r="F1136"/>
          <cell r="G1136"/>
          <cell r="H1136"/>
          <cell r="I1136"/>
          <cell r="J1136"/>
          <cell r="K1136"/>
          <cell r="L1136"/>
        </row>
        <row r="1137">
          <cell r="C1137"/>
          <cell r="D1137"/>
          <cell r="E1137"/>
          <cell r="F1137"/>
          <cell r="G1137"/>
          <cell r="H1137"/>
          <cell r="I1137"/>
          <cell r="J1137"/>
          <cell r="K1137"/>
          <cell r="L1137"/>
        </row>
        <row r="1138">
          <cell r="C1138"/>
          <cell r="D1138"/>
          <cell r="E1138"/>
          <cell r="F1138"/>
          <cell r="G1138"/>
          <cell r="H1138"/>
          <cell r="I1138"/>
          <cell r="J1138"/>
          <cell r="K1138"/>
          <cell r="L1138"/>
        </row>
        <row r="1139">
          <cell r="C1139"/>
          <cell r="D1139"/>
          <cell r="E1139"/>
          <cell r="F1139"/>
          <cell r="G1139"/>
          <cell r="H1139"/>
          <cell r="I1139"/>
          <cell r="J1139"/>
          <cell r="K1139"/>
          <cell r="L1139"/>
        </row>
        <row r="1140">
          <cell r="C1140"/>
          <cell r="D1140"/>
          <cell r="E1140"/>
          <cell r="F1140"/>
          <cell r="G1140"/>
          <cell r="H1140"/>
          <cell r="I1140"/>
          <cell r="J1140"/>
          <cell r="K1140"/>
          <cell r="L1140"/>
        </row>
        <row r="1141">
          <cell r="C1141"/>
          <cell r="D1141"/>
          <cell r="E1141"/>
          <cell r="F1141"/>
          <cell r="G1141"/>
          <cell r="H1141"/>
          <cell r="I1141"/>
          <cell r="J1141"/>
          <cell r="K1141"/>
          <cell r="L1141"/>
        </row>
        <row r="1142">
          <cell r="C1142"/>
          <cell r="D1142"/>
          <cell r="E1142"/>
          <cell r="F1142"/>
          <cell r="G1142"/>
          <cell r="H1142"/>
          <cell r="I1142"/>
          <cell r="J1142"/>
          <cell r="K1142"/>
          <cell r="L1142"/>
        </row>
        <row r="1143">
          <cell r="C1143"/>
          <cell r="D1143"/>
          <cell r="E1143"/>
          <cell r="F1143"/>
          <cell r="G1143"/>
          <cell r="H1143"/>
          <cell r="I1143"/>
          <cell r="J1143"/>
          <cell r="K1143"/>
          <cell r="L1143"/>
        </row>
        <row r="1144">
          <cell r="C1144"/>
          <cell r="D1144"/>
          <cell r="E1144"/>
          <cell r="F1144"/>
          <cell r="G1144"/>
          <cell r="H1144"/>
          <cell r="I1144"/>
          <cell r="J1144"/>
          <cell r="K1144"/>
          <cell r="L1144"/>
        </row>
        <row r="1145">
          <cell r="C1145"/>
          <cell r="D1145"/>
          <cell r="E1145"/>
          <cell r="F1145"/>
          <cell r="G1145"/>
          <cell r="H1145"/>
          <cell r="I1145"/>
          <cell r="J1145"/>
          <cell r="K1145"/>
          <cell r="L1145"/>
        </row>
        <row r="1146">
          <cell r="C1146"/>
          <cell r="D1146"/>
          <cell r="E1146"/>
          <cell r="F1146"/>
          <cell r="G1146"/>
          <cell r="H1146"/>
          <cell r="I1146"/>
          <cell r="J1146"/>
          <cell r="K1146"/>
          <cell r="L1146"/>
        </row>
        <row r="1147">
          <cell r="C1147"/>
          <cell r="D1147"/>
          <cell r="E1147"/>
          <cell r="F1147"/>
          <cell r="G1147"/>
          <cell r="H1147"/>
          <cell r="I1147"/>
          <cell r="J1147"/>
          <cell r="K1147"/>
          <cell r="L1147"/>
        </row>
        <row r="1148">
          <cell r="C1148"/>
          <cell r="D1148"/>
          <cell r="E1148"/>
          <cell r="F1148"/>
          <cell r="G1148"/>
          <cell r="H1148"/>
          <cell r="I1148"/>
          <cell r="J1148"/>
          <cell r="K1148"/>
          <cell r="L1148"/>
        </row>
        <row r="1149">
          <cell r="C1149"/>
          <cell r="D1149"/>
          <cell r="E1149"/>
          <cell r="F1149"/>
          <cell r="G1149"/>
          <cell r="H1149"/>
          <cell r="I1149"/>
          <cell r="J1149"/>
          <cell r="K1149"/>
          <cell r="L1149"/>
        </row>
        <row r="1150">
          <cell r="C1150"/>
          <cell r="D1150"/>
          <cell r="E1150"/>
          <cell r="F1150"/>
          <cell r="G1150"/>
          <cell r="H1150"/>
          <cell r="I1150"/>
          <cell r="J1150"/>
          <cell r="K1150"/>
          <cell r="L1150"/>
        </row>
        <row r="1151">
          <cell r="C1151"/>
          <cell r="D1151"/>
          <cell r="E1151"/>
          <cell r="F1151"/>
          <cell r="G1151"/>
          <cell r="H1151"/>
          <cell r="I1151"/>
          <cell r="J1151"/>
          <cell r="K1151"/>
          <cell r="L1151"/>
        </row>
        <row r="1152">
          <cell r="C1152"/>
          <cell r="D1152"/>
          <cell r="E1152"/>
          <cell r="F1152"/>
          <cell r="G1152"/>
          <cell r="H1152"/>
          <cell r="I1152"/>
          <cell r="J1152"/>
          <cell r="K1152"/>
          <cell r="L1152"/>
        </row>
        <row r="1153">
          <cell r="C1153"/>
          <cell r="D1153"/>
          <cell r="E1153"/>
          <cell r="F1153"/>
          <cell r="G1153"/>
          <cell r="H1153"/>
          <cell r="I1153"/>
          <cell r="J1153"/>
          <cell r="K1153"/>
          <cell r="L1153"/>
        </row>
        <row r="1154">
          <cell r="C1154"/>
          <cell r="D1154"/>
          <cell r="E1154"/>
          <cell r="F1154"/>
          <cell r="G1154"/>
          <cell r="H1154"/>
          <cell r="I1154"/>
          <cell r="J1154"/>
          <cell r="K1154"/>
          <cell r="L1154"/>
        </row>
        <row r="1155">
          <cell r="C1155"/>
          <cell r="D1155"/>
          <cell r="E1155"/>
          <cell r="F1155"/>
          <cell r="G1155"/>
          <cell r="H1155"/>
          <cell r="I1155"/>
          <cell r="J1155"/>
          <cell r="K1155"/>
          <cell r="L1155"/>
        </row>
        <row r="1156">
          <cell r="C1156"/>
          <cell r="D1156"/>
          <cell r="E1156"/>
          <cell r="F1156"/>
          <cell r="G1156"/>
          <cell r="H1156"/>
          <cell r="I1156"/>
          <cell r="J1156"/>
          <cell r="K1156"/>
          <cell r="L1156"/>
        </row>
        <row r="1157">
          <cell r="C1157"/>
          <cell r="D1157"/>
          <cell r="E1157"/>
          <cell r="F1157"/>
          <cell r="G1157"/>
          <cell r="H1157"/>
          <cell r="I1157"/>
          <cell r="J1157"/>
          <cell r="K1157"/>
          <cell r="L1157"/>
        </row>
        <row r="1158">
          <cell r="C1158"/>
          <cell r="D1158"/>
          <cell r="E1158"/>
          <cell r="F1158"/>
          <cell r="G1158"/>
          <cell r="H1158"/>
          <cell r="I1158"/>
          <cell r="J1158"/>
          <cell r="K1158"/>
          <cell r="L1158"/>
        </row>
        <row r="1159">
          <cell r="C1159"/>
          <cell r="D1159"/>
          <cell r="E1159"/>
          <cell r="F1159"/>
          <cell r="G1159"/>
          <cell r="H1159"/>
          <cell r="I1159"/>
          <cell r="J1159"/>
          <cell r="K1159"/>
          <cell r="L1159"/>
        </row>
        <row r="1160">
          <cell r="C1160"/>
          <cell r="D1160"/>
          <cell r="E1160"/>
          <cell r="F1160"/>
          <cell r="G1160"/>
          <cell r="H1160"/>
          <cell r="I1160"/>
          <cell r="J1160"/>
          <cell r="K1160"/>
          <cell r="L1160"/>
        </row>
        <row r="1161">
          <cell r="C1161"/>
          <cell r="D1161"/>
          <cell r="E1161"/>
          <cell r="F1161"/>
          <cell r="G1161"/>
          <cell r="H1161"/>
          <cell r="I1161"/>
          <cell r="J1161"/>
          <cell r="K1161"/>
          <cell r="L1161"/>
        </row>
        <row r="1162">
          <cell r="C1162"/>
          <cell r="D1162"/>
          <cell r="E1162"/>
          <cell r="F1162"/>
          <cell r="G1162"/>
          <cell r="H1162"/>
          <cell r="I1162"/>
          <cell r="J1162"/>
          <cell r="K1162"/>
          <cell r="L1162"/>
        </row>
        <row r="1163">
          <cell r="C1163"/>
          <cell r="D1163"/>
          <cell r="E1163"/>
          <cell r="F1163"/>
          <cell r="G1163"/>
          <cell r="H1163"/>
          <cell r="I1163"/>
          <cell r="J1163"/>
          <cell r="K1163"/>
          <cell r="L1163"/>
        </row>
        <row r="1164">
          <cell r="C1164"/>
          <cell r="D1164"/>
          <cell r="E1164"/>
          <cell r="F1164"/>
          <cell r="G1164"/>
          <cell r="H1164"/>
          <cell r="I1164"/>
          <cell r="J1164"/>
          <cell r="K1164"/>
          <cell r="L1164"/>
        </row>
        <row r="1165">
          <cell r="C1165"/>
          <cell r="D1165"/>
          <cell r="E1165"/>
          <cell r="F1165"/>
          <cell r="G1165"/>
          <cell r="H1165"/>
          <cell r="I1165"/>
          <cell r="J1165"/>
          <cell r="K1165"/>
          <cell r="L1165"/>
        </row>
        <row r="1166">
          <cell r="C1166"/>
          <cell r="D1166"/>
          <cell r="E1166"/>
          <cell r="F1166"/>
          <cell r="G1166"/>
          <cell r="H1166"/>
          <cell r="I1166"/>
          <cell r="J1166"/>
          <cell r="K1166"/>
          <cell r="L1166"/>
        </row>
        <row r="1167">
          <cell r="C1167"/>
          <cell r="D1167"/>
          <cell r="E1167"/>
          <cell r="F1167"/>
          <cell r="G1167"/>
          <cell r="H1167"/>
          <cell r="I1167"/>
          <cell r="J1167"/>
          <cell r="K1167"/>
          <cell r="L1167"/>
        </row>
        <row r="1168">
          <cell r="C1168"/>
          <cell r="D1168"/>
          <cell r="E1168"/>
          <cell r="F1168"/>
          <cell r="G1168"/>
          <cell r="H1168"/>
          <cell r="I1168"/>
          <cell r="J1168"/>
          <cell r="K1168"/>
          <cell r="L1168"/>
        </row>
        <row r="1169">
          <cell r="C1169"/>
          <cell r="D1169"/>
          <cell r="E1169"/>
          <cell r="F1169"/>
          <cell r="G1169"/>
          <cell r="H1169"/>
          <cell r="I1169"/>
          <cell r="J1169"/>
          <cell r="K1169"/>
          <cell r="L1169"/>
        </row>
        <row r="1170">
          <cell r="C1170"/>
          <cell r="D1170"/>
          <cell r="E1170"/>
          <cell r="F1170"/>
          <cell r="G1170"/>
          <cell r="H1170"/>
          <cell r="I1170"/>
          <cell r="J1170"/>
          <cell r="K1170"/>
          <cell r="L1170"/>
        </row>
        <row r="1171">
          <cell r="C1171"/>
          <cell r="D1171"/>
          <cell r="E1171"/>
          <cell r="F1171"/>
          <cell r="G1171"/>
          <cell r="H1171"/>
          <cell r="I1171"/>
          <cell r="J1171"/>
          <cell r="K1171"/>
          <cell r="L1171"/>
        </row>
        <row r="1172">
          <cell r="C1172"/>
          <cell r="D1172"/>
          <cell r="E1172"/>
          <cell r="F1172"/>
          <cell r="G1172"/>
          <cell r="H1172"/>
          <cell r="I1172"/>
          <cell r="J1172"/>
          <cell r="K1172"/>
          <cell r="L1172"/>
        </row>
        <row r="1173">
          <cell r="C1173"/>
          <cell r="D1173"/>
          <cell r="E1173"/>
          <cell r="F1173"/>
          <cell r="G1173"/>
          <cell r="H1173"/>
          <cell r="I1173"/>
          <cell r="J1173"/>
          <cell r="K1173"/>
          <cell r="L1173"/>
        </row>
        <row r="1174">
          <cell r="C1174"/>
          <cell r="D1174"/>
          <cell r="E1174"/>
          <cell r="F1174"/>
          <cell r="G1174"/>
          <cell r="H1174"/>
          <cell r="I1174"/>
          <cell r="J1174"/>
          <cell r="K1174"/>
          <cell r="L1174"/>
        </row>
        <row r="1175">
          <cell r="C1175"/>
          <cell r="D1175"/>
          <cell r="E1175"/>
          <cell r="F1175"/>
          <cell r="G1175"/>
          <cell r="H1175"/>
          <cell r="I1175"/>
          <cell r="J1175"/>
          <cell r="K1175"/>
          <cell r="L1175"/>
        </row>
        <row r="1176">
          <cell r="C1176"/>
          <cell r="D1176"/>
          <cell r="E1176"/>
          <cell r="F1176"/>
          <cell r="G1176"/>
          <cell r="H1176"/>
          <cell r="I1176"/>
          <cell r="J1176"/>
          <cell r="K1176"/>
          <cell r="L1176"/>
        </row>
        <row r="1177">
          <cell r="C1177"/>
          <cell r="D1177"/>
          <cell r="E1177"/>
          <cell r="F1177"/>
          <cell r="G1177"/>
          <cell r="H1177"/>
          <cell r="I1177"/>
          <cell r="J1177"/>
          <cell r="K1177"/>
          <cell r="L1177"/>
        </row>
        <row r="1178">
          <cell r="C1178"/>
          <cell r="D1178"/>
          <cell r="E1178"/>
          <cell r="F1178"/>
          <cell r="G1178"/>
          <cell r="H1178"/>
          <cell r="I1178"/>
          <cell r="J1178"/>
          <cell r="K1178"/>
          <cell r="L1178"/>
        </row>
        <row r="1179">
          <cell r="C1179"/>
          <cell r="D1179"/>
          <cell r="E1179"/>
          <cell r="F1179"/>
          <cell r="G1179"/>
          <cell r="H1179"/>
          <cell r="I1179"/>
          <cell r="J1179"/>
          <cell r="K1179"/>
          <cell r="L1179"/>
        </row>
        <row r="1180">
          <cell r="C1180"/>
          <cell r="D1180"/>
          <cell r="E1180"/>
          <cell r="F1180"/>
          <cell r="G1180"/>
          <cell r="H1180"/>
          <cell r="I1180"/>
          <cell r="J1180"/>
          <cell r="K1180"/>
          <cell r="L1180"/>
        </row>
        <row r="1181">
          <cell r="C1181"/>
          <cell r="D1181"/>
          <cell r="E1181"/>
          <cell r="F1181"/>
          <cell r="G1181"/>
          <cell r="H1181"/>
          <cell r="I1181"/>
          <cell r="J1181"/>
          <cell r="K1181"/>
          <cell r="L1181"/>
        </row>
        <row r="1182">
          <cell r="C1182"/>
          <cell r="D1182"/>
          <cell r="E1182"/>
          <cell r="F1182"/>
          <cell r="G1182"/>
          <cell r="H1182"/>
          <cell r="I1182"/>
          <cell r="J1182"/>
          <cell r="K1182"/>
          <cell r="L1182"/>
        </row>
        <row r="1183">
          <cell r="C1183"/>
          <cell r="D1183"/>
          <cell r="E1183"/>
          <cell r="F1183"/>
          <cell r="G1183"/>
          <cell r="H1183"/>
          <cell r="I1183"/>
          <cell r="J1183"/>
          <cell r="K1183"/>
          <cell r="L1183"/>
        </row>
        <row r="1184">
          <cell r="C1184"/>
          <cell r="D1184"/>
          <cell r="E1184"/>
          <cell r="F1184"/>
          <cell r="G1184"/>
          <cell r="H1184"/>
          <cell r="I1184"/>
          <cell r="J1184"/>
          <cell r="K1184"/>
          <cell r="L1184"/>
        </row>
        <row r="1185">
          <cell r="C1185"/>
          <cell r="D1185"/>
          <cell r="E1185"/>
          <cell r="F1185"/>
          <cell r="G1185"/>
          <cell r="H1185"/>
          <cell r="I1185"/>
          <cell r="J1185"/>
          <cell r="K1185"/>
          <cell r="L1185"/>
        </row>
        <row r="1186">
          <cell r="C1186"/>
          <cell r="D1186"/>
          <cell r="E1186"/>
          <cell r="F1186"/>
          <cell r="G1186"/>
          <cell r="H1186"/>
          <cell r="I1186"/>
          <cell r="J1186"/>
          <cell r="K1186"/>
          <cell r="L1186"/>
        </row>
        <row r="1187">
          <cell r="C1187"/>
          <cell r="D1187"/>
          <cell r="E1187"/>
          <cell r="F1187"/>
          <cell r="G1187"/>
          <cell r="H1187"/>
          <cell r="I1187"/>
          <cell r="J1187"/>
          <cell r="K1187"/>
          <cell r="L1187"/>
        </row>
        <row r="1188">
          <cell r="C1188"/>
          <cell r="D1188"/>
          <cell r="E1188"/>
          <cell r="F1188"/>
          <cell r="G1188"/>
          <cell r="H1188"/>
          <cell r="I1188"/>
          <cell r="J1188"/>
          <cell r="K1188"/>
          <cell r="L1188"/>
        </row>
        <row r="1189">
          <cell r="C1189"/>
          <cell r="D1189"/>
          <cell r="E1189"/>
          <cell r="F1189"/>
          <cell r="G1189"/>
          <cell r="H1189"/>
          <cell r="I1189"/>
          <cell r="J1189"/>
          <cell r="K1189"/>
          <cell r="L1189"/>
        </row>
        <row r="1190">
          <cell r="C1190"/>
          <cell r="D1190"/>
          <cell r="E1190"/>
          <cell r="F1190"/>
          <cell r="G1190"/>
          <cell r="H1190"/>
          <cell r="I1190"/>
          <cell r="J1190"/>
          <cell r="K1190"/>
          <cell r="L1190"/>
        </row>
        <row r="1191">
          <cell r="C1191"/>
          <cell r="D1191"/>
          <cell r="E1191"/>
          <cell r="F1191"/>
          <cell r="G1191"/>
          <cell r="H1191"/>
          <cell r="I1191"/>
          <cell r="J1191"/>
          <cell r="K1191"/>
          <cell r="L1191"/>
        </row>
        <row r="1192">
          <cell r="C1192"/>
          <cell r="D1192"/>
          <cell r="E1192"/>
          <cell r="F1192"/>
          <cell r="G1192"/>
          <cell r="H1192"/>
          <cell r="I1192"/>
          <cell r="J1192"/>
          <cell r="K1192"/>
          <cell r="L1192"/>
        </row>
        <row r="1193">
          <cell r="C1193"/>
          <cell r="D1193"/>
          <cell r="E1193"/>
          <cell r="F1193"/>
          <cell r="G1193"/>
          <cell r="H1193"/>
          <cell r="I1193"/>
          <cell r="J1193"/>
          <cell r="K1193"/>
          <cell r="L1193"/>
        </row>
        <row r="1194">
          <cell r="C1194"/>
          <cell r="D1194"/>
          <cell r="E1194"/>
          <cell r="F1194"/>
          <cell r="G1194"/>
          <cell r="H1194"/>
          <cell r="I1194"/>
          <cell r="J1194"/>
          <cell r="K1194"/>
          <cell r="L1194"/>
        </row>
        <row r="1195">
          <cell r="C1195"/>
          <cell r="D1195"/>
          <cell r="E1195"/>
          <cell r="F1195"/>
          <cell r="G1195"/>
          <cell r="H1195"/>
          <cell r="I1195"/>
          <cell r="J1195"/>
          <cell r="K1195"/>
          <cell r="L1195"/>
        </row>
        <row r="1196">
          <cell r="C1196"/>
          <cell r="D1196"/>
          <cell r="E1196"/>
          <cell r="F1196"/>
          <cell r="G1196"/>
          <cell r="H1196"/>
          <cell r="I1196"/>
          <cell r="J1196"/>
          <cell r="K1196"/>
          <cell r="L1196"/>
        </row>
        <row r="1197">
          <cell r="C1197"/>
          <cell r="D1197"/>
          <cell r="E1197"/>
          <cell r="F1197"/>
          <cell r="G1197"/>
          <cell r="H1197"/>
          <cell r="I1197"/>
          <cell r="J1197"/>
          <cell r="K1197"/>
          <cell r="L1197"/>
        </row>
        <row r="1198">
          <cell r="C1198"/>
          <cell r="D1198"/>
          <cell r="E1198"/>
          <cell r="F1198"/>
          <cell r="G1198"/>
          <cell r="H1198"/>
          <cell r="I1198"/>
          <cell r="J1198"/>
          <cell r="K1198"/>
          <cell r="L1198"/>
        </row>
        <row r="1199">
          <cell r="C1199"/>
          <cell r="D1199"/>
          <cell r="E1199"/>
          <cell r="F1199"/>
          <cell r="G1199"/>
          <cell r="H1199"/>
          <cell r="I1199"/>
          <cell r="J1199"/>
          <cell r="K1199"/>
          <cell r="L1199"/>
        </row>
        <row r="1200">
          <cell r="C1200"/>
          <cell r="D1200"/>
          <cell r="E1200"/>
          <cell r="F1200"/>
          <cell r="G1200"/>
          <cell r="H1200"/>
          <cell r="I1200"/>
          <cell r="J1200"/>
          <cell r="K1200"/>
          <cell r="L1200"/>
        </row>
        <row r="1201">
          <cell r="C1201"/>
          <cell r="D1201"/>
          <cell r="E1201"/>
          <cell r="F1201"/>
          <cell r="G1201"/>
          <cell r="H1201"/>
          <cell r="I1201"/>
          <cell r="J1201"/>
          <cell r="K1201"/>
          <cell r="L1201"/>
        </row>
        <row r="1202">
          <cell r="C1202"/>
          <cell r="D1202"/>
          <cell r="E1202"/>
          <cell r="F1202"/>
          <cell r="G1202"/>
          <cell r="H1202"/>
          <cell r="I1202"/>
          <cell r="J1202"/>
          <cell r="K1202"/>
          <cell r="L1202"/>
        </row>
        <row r="1203">
          <cell r="C1203"/>
          <cell r="D1203"/>
          <cell r="E1203"/>
          <cell r="F1203"/>
          <cell r="G1203"/>
          <cell r="H1203"/>
          <cell r="I1203"/>
          <cell r="J1203"/>
          <cell r="K1203"/>
          <cell r="L1203"/>
        </row>
        <row r="1204">
          <cell r="C1204"/>
          <cell r="D1204"/>
          <cell r="E1204"/>
          <cell r="F1204"/>
          <cell r="G1204"/>
          <cell r="H1204"/>
          <cell r="I1204"/>
          <cell r="J1204"/>
          <cell r="K1204"/>
          <cell r="L1204"/>
        </row>
        <row r="1205">
          <cell r="C1205"/>
          <cell r="D1205"/>
          <cell r="E1205"/>
          <cell r="F1205"/>
          <cell r="G1205"/>
          <cell r="H1205"/>
          <cell r="I1205"/>
          <cell r="J1205"/>
          <cell r="K1205"/>
          <cell r="L1205"/>
        </row>
        <row r="1206">
          <cell r="C1206"/>
          <cell r="D1206"/>
          <cell r="E1206"/>
          <cell r="F1206"/>
          <cell r="G1206"/>
          <cell r="H1206"/>
          <cell r="I1206"/>
          <cell r="J1206"/>
          <cell r="K1206"/>
          <cell r="L1206"/>
        </row>
        <row r="1207">
          <cell r="C1207"/>
          <cell r="D1207"/>
          <cell r="E1207"/>
          <cell r="F1207"/>
          <cell r="G1207"/>
          <cell r="H1207"/>
          <cell r="I1207"/>
          <cell r="J1207"/>
          <cell r="K1207"/>
          <cell r="L1207"/>
        </row>
        <row r="1208">
          <cell r="C1208"/>
          <cell r="D1208"/>
          <cell r="E1208"/>
          <cell r="F1208"/>
          <cell r="G1208"/>
          <cell r="H1208"/>
          <cell r="I1208"/>
          <cell r="J1208"/>
          <cell r="K1208"/>
          <cell r="L1208"/>
        </row>
        <row r="1209">
          <cell r="C1209"/>
          <cell r="D1209"/>
          <cell r="E1209"/>
          <cell r="F1209"/>
          <cell r="G1209"/>
          <cell r="H1209"/>
          <cell r="I1209"/>
          <cell r="J1209"/>
          <cell r="K1209"/>
          <cell r="L1209"/>
        </row>
        <row r="1210">
          <cell r="C1210"/>
          <cell r="D1210"/>
          <cell r="E1210"/>
          <cell r="F1210"/>
          <cell r="G1210"/>
          <cell r="H1210"/>
          <cell r="I1210"/>
          <cell r="J1210"/>
          <cell r="K1210"/>
          <cell r="L1210"/>
        </row>
        <row r="1211">
          <cell r="C1211"/>
          <cell r="D1211"/>
          <cell r="E1211"/>
          <cell r="F1211"/>
          <cell r="G1211"/>
          <cell r="H1211"/>
          <cell r="I1211"/>
          <cell r="J1211"/>
          <cell r="K1211"/>
          <cell r="L1211"/>
        </row>
        <row r="1212">
          <cell r="C1212"/>
          <cell r="D1212"/>
          <cell r="E1212"/>
          <cell r="F1212"/>
          <cell r="G1212"/>
          <cell r="H1212"/>
          <cell r="I1212"/>
          <cell r="J1212"/>
          <cell r="K1212"/>
          <cell r="L1212"/>
        </row>
        <row r="1213">
          <cell r="C1213"/>
          <cell r="D1213"/>
          <cell r="E1213"/>
          <cell r="F1213"/>
          <cell r="G1213"/>
          <cell r="H1213"/>
          <cell r="I1213"/>
          <cell r="J1213"/>
          <cell r="K1213"/>
          <cell r="L1213"/>
        </row>
        <row r="1214">
          <cell r="C1214"/>
          <cell r="D1214"/>
          <cell r="E1214"/>
          <cell r="F1214"/>
          <cell r="G1214"/>
          <cell r="H1214"/>
          <cell r="I1214"/>
          <cell r="J1214"/>
          <cell r="K1214"/>
          <cell r="L1214"/>
        </row>
        <row r="1215">
          <cell r="C1215"/>
          <cell r="D1215"/>
          <cell r="E1215"/>
          <cell r="F1215"/>
          <cell r="G1215"/>
          <cell r="H1215"/>
          <cell r="I1215"/>
          <cell r="J1215"/>
          <cell r="K1215"/>
          <cell r="L1215"/>
        </row>
        <row r="1216">
          <cell r="C1216"/>
          <cell r="D1216"/>
          <cell r="E1216"/>
          <cell r="F1216"/>
          <cell r="G1216"/>
          <cell r="H1216"/>
          <cell r="I1216"/>
          <cell r="J1216"/>
          <cell r="K1216"/>
          <cell r="L1216"/>
        </row>
        <row r="1217">
          <cell r="C1217"/>
          <cell r="D1217"/>
          <cell r="E1217"/>
          <cell r="F1217"/>
          <cell r="G1217"/>
          <cell r="H1217"/>
          <cell r="I1217"/>
          <cell r="J1217"/>
          <cell r="K1217"/>
          <cell r="L1217"/>
        </row>
        <row r="1218">
          <cell r="C1218"/>
          <cell r="D1218"/>
          <cell r="E1218"/>
          <cell r="F1218"/>
          <cell r="G1218"/>
          <cell r="H1218"/>
          <cell r="I1218"/>
          <cell r="J1218"/>
          <cell r="K1218"/>
          <cell r="L1218"/>
        </row>
        <row r="1219">
          <cell r="C1219"/>
          <cell r="D1219"/>
          <cell r="E1219"/>
          <cell r="F1219"/>
          <cell r="G1219"/>
          <cell r="H1219"/>
          <cell r="I1219"/>
          <cell r="J1219"/>
          <cell r="K1219"/>
          <cell r="L1219"/>
        </row>
        <row r="1220">
          <cell r="C1220"/>
          <cell r="D1220"/>
          <cell r="E1220"/>
          <cell r="F1220"/>
          <cell r="G1220"/>
          <cell r="H1220"/>
          <cell r="I1220"/>
          <cell r="J1220"/>
          <cell r="K1220"/>
          <cell r="L1220"/>
        </row>
        <row r="1221">
          <cell r="C1221"/>
          <cell r="D1221"/>
          <cell r="E1221"/>
          <cell r="F1221"/>
          <cell r="G1221"/>
          <cell r="H1221"/>
          <cell r="I1221"/>
          <cell r="J1221"/>
          <cell r="K1221"/>
          <cell r="L1221"/>
        </row>
        <row r="1222">
          <cell r="C1222"/>
          <cell r="D1222"/>
          <cell r="E1222"/>
          <cell r="F1222"/>
          <cell r="G1222"/>
          <cell r="H1222"/>
          <cell r="I1222"/>
          <cell r="J1222"/>
          <cell r="K1222"/>
          <cell r="L1222"/>
        </row>
        <row r="1223">
          <cell r="C1223"/>
          <cell r="D1223"/>
          <cell r="E1223"/>
          <cell r="F1223"/>
          <cell r="G1223"/>
          <cell r="H1223"/>
          <cell r="I1223"/>
          <cell r="J1223"/>
          <cell r="K1223"/>
          <cell r="L1223"/>
        </row>
        <row r="1224">
          <cell r="C1224"/>
          <cell r="D1224"/>
          <cell r="E1224"/>
          <cell r="F1224"/>
          <cell r="G1224"/>
          <cell r="H1224"/>
          <cell r="I1224"/>
          <cell r="J1224"/>
          <cell r="K1224"/>
          <cell r="L1224"/>
        </row>
        <row r="1225">
          <cell r="C1225"/>
          <cell r="D1225"/>
          <cell r="E1225"/>
          <cell r="F1225"/>
          <cell r="G1225"/>
          <cell r="H1225"/>
          <cell r="I1225"/>
          <cell r="J1225"/>
          <cell r="K1225"/>
          <cell r="L1225"/>
        </row>
        <row r="1226">
          <cell r="C1226"/>
          <cell r="D1226"/>
          <cell r="E1226"/>
          <cell r="F1226"/>
          <cell r="G1226"/>
          <cell r="H1226"/>
          <cell r="I1226"/>
          <cell r="J1226"/>
          <cell r="K1226"/>
          <cell r="L1226"/>
        </row>
        <row r="1227">
          <cell r="C1227"/>
          <cell r="D1227"/>
          <cell r="E1227"/>
          <cell r="F1227"/>
          <cell r="G1227"/>
          <cell r="H1227"/>
          <cell r="I1227"/>
          <cell r="J1227"/>
          <cell r="K1227"/>
          <cell r="L1227"/>
        </row>
        <row r="1228">
          <cell r="C1228"/>
          <cell r="D1228"/>
          <cell r="E1228"/>
          <cell r="F1228"/>
          <cell r="G1228"/>
          <cell r="H1228"/>
          <cell r="I1228"/>
          <cell r="J1228"/>
          <cell r="K1228"/>
          <cell r="L1228"/>
        </row>
        <row r="1229">
          <cell r="C1229"/>
          <cell r="D1229"/>
          <cell r="E1229"/>
          <cell r="F1229"/>
          <cell r="G1229"/>
          <cell r="H1229"/>
          <cell r="I1229"/>
          <cell r="J1229"/>
          <cell r="K1229"/>
          <cell r="L1229"/>
        </row>
        <row r="1230">
          <cell r="C1230"/>
          <cell r="D1230"/>
          <cell r="E1230"/>
          <cell r="F1230"/>
          <cell r="G1230"/>
          <cell r="H1230"/>
          <cell r="I1230"/>
          <cell r="J1230"/>
          <cell r="K1230"/>
          <cell r="L1230"/>
        </row>
        <row r="1231">
          <cell r="C1231"/>
          <cell r="D1231"/>
          <cell r="E1231"/>
          <cell r="F1231"/>
          <cell r="G1231"/>
          <cell r="H1231"/>
          <cell r="I1231"/>
          <cell r="J1231"/>
          <cell r="K1231"/>
          <cell r="L1231"/>
        </row>
        <row r="1232">
          <cell r="C1232"/>
          <cell r="D1232"/>
          <cell r="E1232"/>
          <cell r="F1232"/>
          <cell r="G1232"/>
          <cell r="H1232"/>
          <cell r="I1232"/>
          <cell r="J1232"/>
          <cell r="K1232"/>
          <cell r="L1232"/>
        </row>
        <row r="1233">
          <cell r="C1233"/>
          <cell r="D1233"/>
          <cell r="E1233"/>
          <cell r="F1233"/>
          <cell r="G1233"/>
          <cell r="H1233"/>
          <cell r="I1233"/>
          <cell r="J1233"/>
          <cell r="K1233"/>
          <cell r="L1233"/>
        </row>
        <row r="1234">
          <cell r="C1234"/>
          <cell r="D1234"/>
          <cell r="E1234"/>
          <cell r="F1234"/>
          <cell r="G1234"/>
          <cell r="H1234"/>
          <cell r="I1234"/>
          <cell r="J1234"/>
          <cell r="K1234"/>
          <cell r="L1234"/>
        </row>
        <row r="1235">
          <cell r="C1235"/>
          <cell r="D1235"/>
          <cell r="E1235"/>
          <cell r="F1235"/>
          <cell r="G1235"/>
          <cell r="H1235"/>
          <cell r="I1235"/>
          <cell r="J1235"/>
          <cell r="K1235"/>
          <cell r="L1235"/>
        </row>
        <row r="1236">
          <cell r="C1236"/>
          <cell r="D1236"/>
          <cell r="E1236"/>
          <cell r="F1236"/>
          <cell r="G1236"/>
          <cell r="H1236"/>
          <cell r="I1236"/>
          <cell r="J1236"/>
          <cell r="K1236"/>
          <cell r="L1236"/>
        </row>
        <row r="1237">
          <cell r="C1237"/>
          <cell r="D1237"/>
          <cell r="E1237"/>
          <cell r="F1237"/>
          <cell r="G1237"/>
          <cell r="H1237"/>
          <cell r="I1237"/>
          <cell r="J1237"/>
          <cell r="K1237"/>
          <cell r="L1237"/>
        </row>
        <row r="1238">
          <cell r="C1238"/>
          <cell r="D1238"/>
          <cell r="E1238"/>
          <cell r="F1238"/>
          <cell r="G1238"/>
          <cell r="H1238"/>
          <cell r="I1238"/>
          <cell r="J1238"/>
          <cell r="K1238"/>
          <cell r="L1238"/>
        </row>
        <row r="1239">
          <cell r="C1239"/>
          <cell r="D1239"/>
          <cell r="E1239"/>
          <cell r="F1239"/>
          <cell r="G1239"/>
          <cell r="H1239"/>
          <cell r="I1239"/>
          <cell r="J1239"/>
          <cell r="K1239"/>
          <cell r="L1239"/>
        </row>
        <row r="1240">
          <cell r="C1240"/>
          <cell r="D1240"/>
          <cell r="E1240"/>
          <cell r="F1240"/>
          <cell r="G1240"/>
          <cell r="H1240"/>
          <cell r="I1240"/>
          <cell r="J1240"/>
          <cell r="K1240"/>
          <cell r="L1240"/>
        </row>
        <row r="1241">
          <cell r="C1241"/>
          <cell r="D1241"/>
          <cell r="E1241"/>
          <cell r="F1241"/>
          <cell r="G1241"/>
          <cell r="H1241"/>
          <cell r="I1241"/>
          <cell r="J1241"/>
          <cell r="K1241"/>
          <cell r="L1241"/>
        </row>
        <row r="1242">
          <cell r="C1242"/>
          <cell r="D1242"/>
          <cell r="E1242"/>
          <cell r="F1242"/>
          <cell r="G1242"/>
          <cell r="H1242"/>
          <cell r="I1242"/>
          <cell r="J1242"/>
          <cell r="K1242"/>
          <cell r="L1242"/>
        </row>
        <row r="1243">
          <cell r="C1243"/>
          <cell r="D1243"/>
          <cell r="E1243"/>
          <cell r="F1243"/>
          <cell r="G1243"/>
          <cell r="H1243"/>
          <cell r="I1243"/>
          <cell r="J1243"/>
          <cell r="K1243"/>
          <cell r="L1243"/>
        </row>
        <row r="1244">
          <cell r="C1244"/>
          <cell r="D1244"/>
          <cell r="E1244"/>
          <cell r="F1244"/>
          <cell r="G1244"/>
          <cell r="H1244"/>
          <cell r="I1244"/>
          <cell r="J1244"/>
          <cell r="K1244"/>
          <cell r="L1244"/>
        </row>
        <row r="1245">
          <cell r="C1245"/>
          <cell r="D1245"/>
          <cell r="E1245"/>
          <cell r="F1245"/>
          <cell r="G1245"/>
          <cell r="H1245"/>
          <cell r="I1245"/>
          <cell r="J1245"/>
          <cell r="K1245"/>
          <cell r="L1245"/>
        </row>
        <row r="1246">
          <cell r="C1246"/>
          <cell r="D1246"/>
          <cell r="E1246"/>
          <cell r="F1246"/>
          <cell r="G1246"/>
          <cell r="H1246"/>
          <cell r="I1246"/>
          <cell r="J1246"/>
          <cell r="K1246"/>
          <cell r="L1246"/>
        </row>
        <row r="1247">
          <cell r="C1247"/>
          <cell r="D1247"/>
          <cell r="E1247"/>
          <cell r="F1247"/>
          <cell r="G1247"/>
          <cell r="H1247"/>
          <cell r="I1247"/>
          <cell r="J1247"/>
          <cell r="K1247"/>
          <cell r="L1247"/>
        </row>
        <row r="1248">
          <cell r="C1248"/>
          <cell r="D1248"/>
          <cell r="E1248"/>
          <cell r="F1248"/>
          <cell r="G1248"/>
          <cell r="H1248"/>
          <cell r="I1248"/>
          <cell r="J1248"/>
          <cell r="K1248"/>
          <cell r="L1248"/>
        </row>
        <row r="1249">
          <cell r="C1249"/>
          <cell r="D1249"/>
          <cell r="E1249"/>
          <cell r="F1249"/>
          <cell r="G1249"/>
          <cell r="H1249"/>
          <cell r="I1249"/>
          <cell r="J1249"/>
          <cell r="K1249"/>
          <cell r="L1249"/>
        </row>
        <row r="1250">
          <cell r="C1250"/>
          <cell r="D1250"/>
          <cell r="E1250"/>
          <cell r="F1250"/>
          <cell r="G1250"/>
          <cell r="H1250"/>
          <cell r="I1250"/>
          <cell r="J1250"/>
          <cell r="K1250"/>
          <cell r="L1250"/>
        </row>
        <row r="1251">
          <cell r="C1251"/>
          <cell r="D1251"/>
          <cell r="E1251"/>
          <cell r="F1251"/>
          <cell r="G1251"/>
          <cell r="H1251"/>
          <cell r="I1251"/>
          <cell r="J1251"/>
          <cell r="K1251"/>
          <cell r="L1251"/>
        </row>
        <row r="1252">
          <cell r="C1252"/>
          <cell r="D1252"/>
          <cell r="E1252"/>
          <cell r="F1252"/>
          <cell r="G1252"/>
          <cell r="H1252"/>
          <cell r="I1252"/>
          <cell r="J1252"/>
          <cell r="K1252"/>
          <cell r="L1252"/>
        </row>
        <row r="1253">
          <cell r="C1253"/>
          <cell r="D1253"/>
          <cell r="E1253"/>
          <cell r="F1253"/>
          <cell r="G1253"/>
          <cell r="H1253"/>
          <cell r="I1253"/>
          <cell r="J1253"/>
          <cell r="K1253"/>
          <cell r="L1253"/>
        </row>
        <row r="1254">
          <cell r="C1254"/>
          <cell r="D1254"/>
          <cell r="E1254"/>
          <cell r="F1254"/>
          <cell r="G1254"/>
          <cell r="H1254"/>
          <cell r="I1254"/>
          <cell r="J1254"/>
          <cell r="K1254"/>
          <cell r="L1254"/>
        </row>
        <row r="1255">
          <cell r="C1255"/>
          <cell r="D1255"/>
          <cell r="E1255"/>
          <cell r="F1255"/>
          <cell r="G1255"/>
          <cell r="H1255"/>
          <cell r="I1255"/>
          <cell r="J1255"/>
          <cell r="K1255"/>
          <cell r="L1255"/>
        </row>
        <row r="1256">
          <cell r="C1256"/>
          <cell r="D1256"/>
          <cell r="E1256"/>
          <cell r="F1256"/>
          <cell r="G1256"/>
          <cell r="H1256"/>
          <cell r="I1256"/>
          <cell r="J1256"/>
          <cell r="K1256"/>
          <cell r="L1256"/>
        </row>
        <row r="1257">
          <cell r="C1257"/>
          <cell r="D1257"/>
          <cell r="E1257"/>
          <cell r="F1257"/>
          <cell r="G1257"/>
          <cell r="H1257"/>
          <cell r="I1257"/>
          <cell r="J1257"/>
          <cell r="K1257"/>
          <cell r="L1257"/>
        </row>
        <row r="1258">
          <cell r="C1258"/>
          <cell r="D1258"/>
          <cell r="E1258"/>
          <cell r="F1258"/>
          <cell r="G1258"/>
          <cell r="H1258"/>
          <cell r="I1258"/>
          <cell r="J1258"/>
          <cell r="K1258"/>
          <cell r="L1258"/>
        </row>
        <row r="1259">
          <cell r="C1259"/>
          <cell r="D1259"/>
          <cell r="E1259"/>
          <cell r="F1259"/>
          <cell r="G1259"/>
          <cell r="H1259"/>
          <cell r="I1259"/>
          <cell r="J1259"/>
          <cell r="K1259"/>
          <cell r="L1259"/>
        </row>
        <row r="1260">
          <cell r="C1260"/>
          <cell r="D1260"/>
          <cell r="E1260"/>
          <cell r="F1260"/>
          <cell r="G1260"/>
          <cell r="H1260"/>
          <cell r="I1260"/>
          <cell r="J1260"/>
          <cell r="K1260"/>
          <cell r="L1260"/>
        </row>
        <row r="1261">
          <cell r="C1261"/>
          <cell r="D1261"/>
          <cell r="E1261"/>
          <cell r="F1261"/>
          <cell r="G1261"/>
          <cell r="H1261"/>
          <cell r="I1261"/>
          <cell r="J1261"/>
          <cell r="K1261"/>
          <cell r="L1261"/>
        </row>
        <row r="1262">
          <cell r="C1262"/>
          <cell r="D1262"/>
          <cell r="E1262"/>
          <cell r="F1262"/>
          <cell r="G1262"/>
          <cell r="H1262"/>
          <cell r="I1262"/>
          <cell r="J1262"/>
          <cell r="K1262"/>
          <cell r="L1262"/>
        </row>
        <row r="1263">
          <cell r="C1263"/>
          <cell r="D1263"/>
          <cell r="E1263"/>
          <cell r="F1263"/>
          <cell r="G1263"/>
          <cell r="H1263"/>
          <cell r="I1263"/>
          <cell r="J1263"/>
          <cell r="K1263"/>
          <cell r="L1263"/>
        </row>
        <row r="1264">
          <cell r="C1264"/>
          <cell r="D1264"/>
          <cell r="E1264"/>
          <cell r="F1264"/>
          <cell r="G1264"/>
          <cell r="H1264"/>
          <cell r="I1264"/>
          <cell r="J1264"/>
          <cell r="K1264"/>
          <cell r="L1264"/>
        </row>
        <row r="1265">
          <cell r="C1265"/>
          <cell r="D1265"/>
          <cell r="E1265"/>
          <cell r="F1265"/>
          <cell r="G1265"/>
          <cell r="H1265"/>
          <cell r="I1265"/>
          <cell r="J1265"/>
          <cell r="K1265"/>
          <cell r="L1265"/>
        </row>
        <row r="1266">
          <cell r="C1266"/>
          <cell r="D1266"/>
          <cell r="E1266"/>
          <cell r="F1266"/>
          <cell r="G1266"/>
          <cell r="H1266"/>
          <cell r="I1266"/>
          <cell r="J1266"/>
          <cell r="K1266"/>
          <cell r="L1266"/>
        </row>
        <row r="1267">
          <cell r="C1267"/>
          <cell r="D1267"/>
          <cell r="E1267"/>
          <cell r="F1267"/>
          <cell r="G1267"/>
          <cell r="H1267"/>
          <cell r="I1267"/>
          <cell r="J1267"/>
          <cell r="K1267"/>
          <cell r="L1267"/>
        </row>
        <row r="1268">
          <cell r="C1268"/>
          <cell r="D1268"/>
          <cell r="E1268"/>
          <cell r="F1268"/>
          <cell r="G1268"/>
          <cell r="H1268"/>
          <cell r="I1268"/>
          <cell r="J1268"/>
          <cell r="K1268"/>
          <cell r="L1268"/>
        </row>
        <row r="1269">
          <cell r="C1269"/>
          <cell r="D1269"/>
          <cell r="E1269"/>
          <cell r="F1269"/>
          <cell r="G1269"/>
          <cell r="H1269"/>
          <cell r="I1269"/>
          <cell r="J1269"/>
          <cell r="K1269"/>
          <cell r="L1269"/>
        </row>
        <row r="1270">
          <cell r="C1270"/>
          <cell r="D1270"/>
          <cell r="E1270"/>
          <cell r="F1270"/>
          <cell r="G1270"/>
          <cell r="H1270"/>
          <cell r="I1270"/>
          <cell r="J1270"/>
          <cell r="K1270"/>
          <cell r="L1270"/>
        </row>
        <row r="1271">
          <cell r="C1271"/>
          <cell r="D1271"/>
          <cell r="E1271"/>
          <cell r="F1271"/>
          <cell r="G1271"/>
          <cell r="H1271"/>
          <cell r="I1271"/>
          <cell r="J1271"/>
          <cell r="K1271"/>
          <cell r="L1271"/>
        </row>
        <row r="1272">
          <cell r="C1272"/>
          <cell r="D1272"/>
          <cell r="E1272"/>
          <cell r="F1272"/>
          <cell r="G1272"/>
          <cell r="H1272"/>
          <cell r="I1272"/>
          <cell r="J1272"/>
          <cell r="K1272"/>
          <cell r="L1272"/>
        </row>
        <row r="1273">
          <cell r="C1273"/>
          <cell r="D1273"/>
          <cell r="E1273"/>
          <cell r="F1273"/>
          <cell r="G1273"/>
          <cell r="H1273"/>
          <cell r="I1273"/>
          <cell r="J1273"/>
          <cell r="K1273"/>
          <cell r="L1273"/>
        </row>
        <row r="1274">
          <cell r="C1274"/>
          <cell r="D1274"/>
          <cell r="E1274"/>
          <cell r="F1274"/>
          <cell r="G1274"/>
          <cell r="H1274"/>
          <cell r="I1274"/>
          <cell r="J1274"/>
          <cell r="K1274"/>
          <cell r="L1274"/>
        </row>
        <row r="1275">
          <cell r="C1275"/>
          <cell r="D1275"/>
          <cell r="E1275"/>
          <cell r="F1275"/>
          <cell r="G1275"/>
          <cell r="H1275"/>
          <cell r="I1275"/>
          <cell r="J1275"/>
          <cell r="K1275"/>
          <cell r="L1275"/>
        </row>
        <row r="1276">
          <cell r="C1276"/>
          <cell r="D1276"/>
          <cell r="E1276"/>
          <cell r="F1276"/>
          <cell r="G1276"/>
          <cell r="H1276"/>
          <cell r="I1276"/>
          <cell r="J1276"/>
          <cell r="K1276"/>
          <cell r="L1276"/>
        </row>
        <row r="1277">
          <cell r="C1277"/>
          <cell r="D1277"/>
          <cell r="E1277"/>
          <cell r="F1277"/>
          <cell r="G1277"/>
          <cell r="H1277"/>
          <cell r="I1277"/>
          <cell r="J1277"/>
          <cell r="K1277"/>
          <cell r="L1277"/>
        </row>
        <row r="1278">
          <cell r="C1278"/>
          <cell r="D1278"/>
          <cell r="E1278"/>
          <cell r="F1278"/>
          <cell r="G1278"/>
          <cell r="H1278"/>
          <cell r="I1278"/>
          <cell r="J1278"/>
          <cell r="K1278"/>
          <cell r="L1278"/>
        </row>
        <row r="1279">
          <cell r="C1279"/>
          <cell r="D1279"/>
          <cell r="E1279"/>
          <cell r="F1279"/>
          <cell r="G1279"/>
          <cell r="H1279"/>
          <cell r="I1279"/>
          <cell r="J1279"/>
          <cell r="K1279"/>
          <cell r="L1279"/>
        </row>
        <row r="1280">
          <cell r="C1280"/>
          <cell r="D1280"/>
          <cell r="E1280"/>
          <cell r="F1280"/>
          <cell r="G1280"/>
          <cell r="H1280"/>
          <cell r="I1280"/>
          <cell r="J1280"/>
          <cell r="K1280"/>
          <cell r="L1280"/>
        </row>
        <row r="1281">
          <cell r="C1281"/>
          <cell r="D1281"/>
          <cell r="E1281"/>
          <cell r="F1281"/>
          <cell r="G1281"/>
          <cell r="H1281"/>
          <cell r="I1281"/>
          <cell r="J1281"/>
          <cell r="K1281"/>
          <cell r="L1281"/>
        </row>
        <row r="1282">
          <cell r="C1282"/>
          <cell r="D1282"/>
          <cell r="E1282"/>
          <cell r="F1282"/>
          <cell r="G1282"/>
          <cell r="H1282"/>
          <cell r="I1282"/>
          <cell r="J1282"/>
          <cell r="K1282"/>
          <cell r="L1282"/>
        </row>
        <row r="1283">
          <cell r="C1283"/>
          <cell r="D1283"/>
          <cell r="E1283"/>
          <cell r="F1283"/>
          <cell r="G1283"/>
          <cell r="H1283"/>
          <cell r="I1283"/>
          <cell r="J1283"/>
          <cell r="K1283"/>
          <cell r="L1283"/>
        </row>
        <row r="1284">
          <cell r="C1284"/>
          <cell r="D1284"/>
          <cell r="E1284"/>
          <cell r="F1284"/>
          <cell r="G1284"/>
          <cell r="H1284"/>
          <cell r="I1284"/>
          <cell r="J1284"/>
          <cell r="K1284"/>
          <cell r="L1284"/>
        </row>
        <row r="1285">
          <cell r="C1285"/>
          <cell r="D1285"/>
          <cell r="E1285"/>
          <cell r="F1285"/>
          <cell r="G1285"/>
          <cell r="H1285"/>
          <cell r="I1285"/>
          <cell r="J1285"/>
          <cell r="K1285"/>
          <cell r="L1285"/>
        </row>
        <row r="1286">
          <cell r="C1286"/>
          <cell r="D1286"/>
          <cell r="E1286"/>
          <cell r="F1286"/>
          <cell r="G1286"/>
          <cell r="H1286"/>
          <cell r="I1286"/>
          <cell r="J1286"/>
          <cell r="K1286"/>
          <cell r="L1286"/>
        </row>
        <row r="1287">
          <cell r="C1287"/>
          <cell r="D1287"/>
          <cell r="E1287"/>
          <cell r="F1287"/>
          <cell r="G1287"/>
          <cell r="H1287"/>
          <cell r="I1287"/>
          <cell r="J1287"/>
          <cell r="K1287"/>
          <cell r="L1287"/>
        </row>
        <row r="1288">
          <cell r="C1288"/>
          <cell r="D1288"/>
          <cell r="E1288"/>
          <cell r="F1288"/>
          <cell r="G1288"/>
          <cell r="H1288"/>
          <cell r="I1288"/>
          <cell r="J1288"/>
          <cell r="K1288"/>
          <cell r="L1288"/>
        </row>
        <row r="1289">
          <cell r="C1289"/>
          <cell r="D1289"/>
          <cell r="E1289"/>
          <cell r="F1289"/>
          <cell r="G1289"/>
          <cell r="H1289"/>
          <cell r="I1289"/>
          <cell r="J1289"/>
          <cell r="K1289"/>
          <cell r="L1289"/>
        </row>
        <row r="1290">
          <cell r="C1290"/>
          <cell r="D1290"/>
          <cell r="E1290"/>
          <cell r="F1290"/>
          <cell r="G1290"/>
          <cell r="H1290"/>
          <cell r="I1290"/>
          <cell r="J1290"/>
          <cell r="K1290"/>
          <cell r="L1290"/>
        </row>
        <row r="1291">
          <cell r="C1291"/>
          <cell r="D1291"/>
          <cell r="E1291"/>
          <cell r="F1291"/>
          <cell r="G1291"/>
          <cell r="H1291"/>
          <cell r="I1291"/>
          <cell r="J1291"/>
          <cell r="K1291"/>
          <cell r="L1291"/>
        </row>
        <row r="1292">
          <cell r="C1292"/>
          <cell r="D1292"/>
          <cell r="E1292"/>
          <cell r="F1292"/>
          <cell r="G1292"/>
          <cell r="H1292"/>
          <cell r="I1292"/>
          <cell r="J1292"/>
          <cell r="K1292"/>
          <cell r="L1292"/>
        </row>
        <row r="1293">
          <cell r="C1293"/>
          <cell r="D1293"/>
          <cell r="E1293"/>
          <cell r="F1293"/>
          <cell r="G1293"/>
          <cell r="H1293"/>
          <cell r="I1293"/>
          <cell r="J1293"/>
          <cell r="K1293"/>
          <cell r="L1293"/>
        </row>
        <row r="1294">
          <cell r="C1294"/>
          <cell r="D1294"/>
          <cell r="E1294"/>
          <cell r="F1294"/>
          <cell r="G1294"/>
          <cell r="H1294"/>
          <cell r="I1294"/>
          <cell r="J1294"/>
          <cell r="K1294"/>
          <cell r="L1294"/>
        </row>
        <row r="1295">
          <cell r="C1295"/>
          <cell r="D1295"/>
          <cell r="E1295"/>
          <cell r="F1295"/>
          <cell r="G1295"/>
          <cell r="H1295"/>
          <cell r="I1295"/>
          <cell r="J1295"/>
          <cell r="K1295"/>
          <cell r="L1295"/>
        </row>
        <row r="1296">
          <cell r="C1296"/>
          <cell r="D1296"/>
          <cell r="E1296"/>
          <cell r="F1296"/>
          <cell r="G1296"/>
          <cell r="H1296"/>
          <cell r="I1296"/>
          <cell r="J1296"/>
          <cell r="K1296"/>
          <cell r="L1296"/>
        </row>
        <row r="1297">
          <cell r="C1297"/>
          <cell r="D1297"/>
          <cell r="E1297"/>
          <cell r="F1297"/>
          <cell r="G1297"/>
          <cell r="H1297"/>
          <cell r="I1297"/>
          <cell r="J1297"/>
          <cell r="K1297"/>
          <cell r="L1297"/>
        </row>
        <row r="1298">
          <cell r="C1298"/>
          <cell r="D1298"/>
          <cell r="E1298"/>
          <cell r="F1298"/>
          <cell r="G1298"/>
          <cell r="H1298"/>
          <cell r="I1298"/>
          <cell r="J1298"/>
          <cell r="K1298"/>
          <cell r="L1298"/>
        </row>
        <row r="1299">
          <cell r="C1299"/>
          <cell r="D1299"/>
          <cell r="E1299"/>
          <cell r="F1299"/>
          <cell r="G1299"/>
          <cell r="H1299"/>
          <cell r="I1299"/>
          <cell r="J1299"/>
          <cell r="K1299"/>
          <cell r="L1299"/>
        </row>
        <row r="1300">
          <cell r="C1300"/>
          <cell r="D1300"/>
          <cell r="E1300"/>
          <cell r="F1300"/>
          <cell r="G1300"/>
          <cell r="H1300"/>
          <cell r="I1300"/>
          <cell r="J1300"/>
          <cell r="K1300"/>
          <cell r="L1300"/>
        </row>
        <row r="1301">
          <cell r="C1301"/>
          <cell r="D1301"/>
          <cell r="E1301"/>
          <cell r="F1301"/>
          <cell r="G1301"/>
          <cell r="H1301"/>
          <cell r="I1301"/>
          <cell r="J1301"/>
          <cell r="K1301"/>
          <cell r="L1301"/>
        </row>
        <row r="1302">
          <cell r="C1302"/>
          <cell r="D1302"/>
          <cell r="E1302"/>
          <cell r="F1302"/>
          <cell r="G1302"/>
          <cell r="H1302"/>
          <cell r="I1302"/>
          <cell r="J1302"/>
          <cell r="K1302"/>
          <cell r="L1302"/>
        </row>
        <row r="1303">
          <cell r="C1303"/>
          <cell r="D1303"/>
          <cell r="E1303"/>
          <cell r="F1303"/>
          <cell r="G1303"/>
          <cell r="H1303"/>
          <cell r="I1303"/>
          <cell r="J1303"/>
          <cell r="K1303"/>
          <cell r="L1303"/>
        </row>
        <row r="1304">
          <cell r="C1304"/>
          <cell r="D1304"/>
          <cell r="E1304"/>
          <cell r="F1304"/>
          <cell r="G1304"/>
          <cell r="H1304"/>
          <cell r="I1304"/>
          <cell r="J1304"/>
          <cell r="K1304"/>
          <cell r="L1304"/>
        </row>
        <row r="1305">
          <cell r="C1305"/>
          <cell r="D1305"/>
          <cell r="E1305"/>
          <cell r="F1305"/>
          <cell r="G1305"/>
          <cell r="H1305"/>
          <cell r="I1305"/>
          <cell r="J1305"/>
          <cell r="K1305"/>
          <cell r="L1305"/>
        </row>
        <row r="1306">
          <cell r="C1306"/>
          <cell r="D1306"/>
          <cell r="E1306"/>
          <cell r="F1306"/>
          <cell r="G1306"/>
          <cell r="H1306"/>
          <cell r="I1306"/>
          <cell r="J1306"/>
          <cell r="K1306"/>
          <cell r="L1306"/>
        </row>
        <row r="1307">
          <cell r="C1307"/>
          <cell r="D1307"/>
          <cell r="E1307"/>
          <cell r="F1307"/>
          <cell r="G1307"/>
          <cell r="H1307"/>
          <cell r="I1307"/>
          <cell r="J1307"/>
          <cell r="K1307"/>
          <cell r="L1307"/>
        </row>
        <row r="1308">
          <cell r="C1308"/>
          <cell r="D1308"/>
          <cell r="E1308"/>
          <cell r="F1308"/>
          <cell r="G1308"/>
          <cell r="H1308"/>
          <cell r="I1308"/>
          <cell r="J1308"/>
          <cell r="K1308"/>
          <cell r="L1308"/>
        </row>
        <row r="1309">
          <cell r="C1309"/>
          <cell r="D1309"/>
          <cell r="E1309"/>
          <cell r="F1309"/>
          <cell r="G1309"/>
          <cell r="H1309"/>
          <cell r="I1309"/>
          <cell r="J1309"/>
          <cell r="K1309"/>
          <cell r="L1309"/>
        </row>
        <row r="1310">
          <cell r="C1310"/>
          <cell r="D1310"/>
          <cell r="E1310"/>
          <cell r="F1310"/>
          <cell r="G1310"/>
          <cell r="H1310"/>
          <cell r="I1310"/>
          <cell r="J1310"/>
          <cell r="K1310"/>
          <cell r="L1310"/>
        </row>
        <row r="1311">
          <cell r="C1311"/>
          <cell r="D1311"/>
          <cell r="E1311"/>
          <cell r="F1311"/>
          <cell r="G1311"/>
          <cell r="H1311"/>
          <cell r="I1311"/>
          <cell r="J1311"/>
          <cell r="K1311"/>
          <cell r="L1311"/>
        </row>
        <row r="1312">
          <cell r="C1312"/>
          <cell r="D1312"/>
          <cell r="E1312"/>
          <cell r="F1312"/>
          <cell r="G1312"/>
          <cell r="H1312"/>
          <cell r="I1312"/>
          <cell r="J1312"/>
          <cell r="K1312"/>
          <cell r="L1312"/>
        </row>
        <row r="1313">
          <cell r="C1313"/>
          <cell r="D1313"/>
          <cell r="E1313"/>
          <cell r="F1313"/>
          <cell r="G1313"/>
          <cell r="H1313"/>
          <cell r="I1313"/>
          <cell r="J1313"/>
          <cell r="K1313"/>
          <cell r="L1313"/>
        </row>
        <row r="1314">
          <cell r="C1314"/>
          <cell r="D1314"/>
          <cell r="E1314"/>
          <cell r="F1314"/>
          <cell r="G1314"/>
          <cell r="H1314"/>
          <cell r="I1314"/>
          <cell r="J1314"/>
          <cell r="K1314"/>
          <cell r="L1314"/>
        </row>
        <row r="1315">
          <cell r="C1315"/>
          <cell r="D1315"/>
          <cell r="E1315"/>
          <cell r="F1315"/>
          <cell r="G1315"/>
          <cell r="H1315"/>
          <cell r="I1315"/>
          <cell r="J1315"/>
          <cell r="K1315"/>
          <cell r="L1315"/>
        </row>
        <row r="1316">
          <cell r="C1316"/>
          <cell r="D1316"/>
          <cell r="E1316"/>
          <cell r="F1316"/>
          <cell r="G1316"/>
          <cell r="H1316"/>
          <cell r="I1316"/>
          <cell r="J1316"/>
          <cell r="K1316"/>
          <cell r="L1316"/>
        </row>
        <row r="1317">
          <cell r="C1317"/>
          <cell r="D1317"/>
          <cell r="E1317"/>
          <cell r="F1317"/>
          <cell r="G1317"/>
          <cell r="H1317"/>
          <cell r="I1317"/>
          <cell r="J1317"/>
          <cell r="K1317"/>
          <cell r="L1317"/>
        </row>
        <row r="1318">
          <cell r="C1318"/>
          <cell r="D1318"/>
          <cell r="E1318"/>
          <cell r="F1318"/>
          <cell r="G1318"/>
          <cell r="H1318"/>
          <cell r="I1318"/>
          <cell r="J1318"/>
          <cell r="K1318"/>
          <cell r="L1318"/>
        </row>
        <row r="1319">
          <cell r="C1319"/>
          <cell r="D1319"/>
          <cell r="E1319"/>
          <cell r="F1319"/>
          <cell r="G1319"/>
          <cell r="H1319"/>
          <cell r="I1319"/>
          <cell r="J1319"/>
          <cell r="K1319"/>
          <cell r="L1319"/>
        </row>
        <row r="1320">
          <cell r="C1320"/>
          <cell r="D1320"/>
          <cell r="E1320"/>
          <cell r="F1320"/>
          <cell r="G1320"/>
          <cell r="H1320"/>
          <cell r="I1320"/>
          <cell r="J1320"/>
          <cell r="K1320"/>
          <cell r="L1320"/>
        </row>
        <row r="1321">
          <cell r="C1321"/>
          <cell r="D1321"/>
          <cell r="E1321"/>
          <cell r="F1321"/>
          <cell r="G1321"/>
          <cell r="H1321"/>
          <cell r="I1321"/>
          <cell r="J1321"/>
          <cell r="K1321"/>
          <cell r="L1321"/>
        </row>
        <row r="1322">
          <cell r="C1322"/>
          <cell r="D1322"/>
          <cell r="E1322"/>
          <cell r="F1322"/>
          <cell r="G1322"/>
          <cell r="H1322"/>
          <cell r="I1322"/>
          <cell r="J1322"/>
          <cell r="K1322"/>
          <cell r="L1322"/>
        </row>
        <row r="1323">
          <cell r="C1323"/>
          <cell r="D1323"/>
          <cell r="E1323"/>
          <cell r="F1323"/>
          <cell r="G1323"/>
          <cell r="H1323"/>
          <cell r="I1323"/>
          <cell r="J1323"/>
          <cell r="K1323"/>
          <cell r="L1323"/>
        </row>
        <row r="1324">
          <cell r="C1324"/>
          <cell r="D1324"/>
          <cell r="E1324"/>
          <cell r="F1324"/>
          <cell r="G1324"/>
          <cell r="H1324"/>
          <cell r="I1324"/>
          <cell r="J1324"/>
          <cell r="K1324"/>
          <cell r="L1324"/>
        </row>
        <row r="1325">
          <cell r="C1325"/>
          <cell r="D1325"/>
          <cell r="E1325"/>
          <cell r="F1325"/>
          <cell r="G1325"/>
          <cell r="H1325"/>
          <cell r="I1325"/>
          <cell r="J1325"/>
          <cell r="K1325"/>
          <cell r="L1325"/>
        </row>
        <row r="1326">
          <cell r="C1326"/>
          <cell r="D1326"/>
          <cell r="E1326"/>
          <cell r="F1326"/>
          <cell r="G1326"/>
          <cell r="H1326"/>
          <cell r="I1326"/>
          <cell r="J1326"/>
          <cell r="K1326"/>
          <cell r="L1326"/>
        </row>
        <row r="1327">
          <cell r="C1327"/>
          <cell r="D1327"/>
          <cell r="E1327"/>
          <cell r="F1327"/>
          <cell r="G1327"/>
          <cell r="H1327"/>
          <cell r="I1327"/>
          <cell r="J1327"/>
          <cell r="K1327"/>
          <cell r="L1327"/>
        </row>
        <row r="1328">
          <cell r="C1328"/>
          <cell r="D1328"/>
          <cell r="E1328"/>
          <cell r="F1328"/>
          <cell r="G1328"/>
          <cell r="H1328"/>
          <cell r="I1328"/>
          <cell r="J1328"/>
          <cell r="K1328"/>
          <cell r="L1328"/>
        </row>
        <row r="1329">
          <cell r="C1329"/>
          <cell r="D1329"/>
          <cell r="E1329"/>
          <cell r="F1329"/>
          <cell r="G1329"/>
          <cell r="H1329"/>
          <cell r="I1329"/>
          <cell r="J1329"/>
          <cell r="K1329"/>
          <cell r="L1329"/>
        </row>
        <row r="1330">
          <cell r="C1330"/>
          <cell r="D1330"/>
          <cell r="E1330"/>
          <cell r="F1330"/>
          <cell r="G1330"/>
          <cell r="H1330"/>
          <cell r="I1330"/>
          <cell r="J1330"/>
          <cell r="K1330"/>
          <cell r="L1330"/>
        </row>
        <row r="1331">
          <cell r="C1331"/>
          <cell r="D1331"/>
          <cell r="E1331"/>
          <cell r="F1331"/>
          <cell r="G1331"/>
          <cell r="H1331"/>
          <cell r="I1331"/>
          <cell r="J1331"/>
          <cell r="K1331"/>
          <cell r="L1331"/>
        </row>
        <row r="1332">
          <cell r="C1332"/>
          <cell r="D1332"/>
          <cell r="E1332"/>
          <cell r="F1332"/>
          <cell r="G1332"/>
          <cell r="H1332"/>
          <cell r="I1332"/>
          <cell r="J1332"/>
          <cell r="K1332"/>
          <cell r="L1332"/>
        </row>
        <row r="1333">
          <cell r="C1333"/>
          <cell r="D1333"/>
          <cell r="E1333"/>
          <cell r="F1333"/>
          <cell r="G1333"/>
          <cell r="H1333"/>
          <cell r="I1333"/>
          <cell r="J1333"/>
          <cell r="K1333"/>
          <cell r="L1333"/>
        </row>
        <row r="1334">
          <cell r="C1334"/>
          <cell r="D1334"/>
          <cell r="E1334"/>
          <cell r="F1334"/>
          <cell r="G1334"/>
          <cell r="H1334"/>
          <cell r="I1334"/>
          <cell r="J1334"/>
          <cell r="K1334"/>
          <cell r="L1334"/>
        </row>
        <row r="1335">
          <cell r="C1335"/>
          <cell r="D1335"/>
          <cell r="E1335"/>
          <cell r="F1335"/>
          <cell r="G1335"/>
          <cell r="H1335"/>
          <cell r="I1335"/>
          <cell r="J1335"/>
          <cell r="K1335"/>
          <cell r="L1335"/>
        </row>
        <row r="1336">
          <cell r="C1336"/>
          <cell r="D1336"/>
          <cell r="E1336"/>
          <cell r="F1336"/>
          <cell r="G1336"/>
          <cell r="H1336"/>
          <cell r="I1336"/>
          <cell r="J1336"/>
          <cell r="K1336"/>
          <cell r="L1336"/>
        </row>
        <row r="1337">
          <cell r="C1337"/>
          <cell r="D1337"/>
          <cell r="E1337"/>
          <cell r="F1337"/>
          <cell r="G1337"/>
          <cell r="H1337"/>
          <cell r="I1337"/>
          <cell r="J1337"/>
          <cell r="K1337"/>
          <cell r="L1337"/>
        </row>
        <row r="1338">
          <cell r="C1338"/>
          <cell r="D1338"/>
          <cell r="E1338"/>
          <cell r="F1338"/>
          <cell r="G1338"/>
          <cell r="H1338"/>
          <cell r="I1338"/>
          <cell r="J1338"/>
          <cell r="K1338"/>
          <cell r="L1338"/>
        </row>
        <row r="1339">
          <cell r="C1339"/>
          <cell r="D1339"/>
          <cell r="E1339"/>
          <cell r="F1339"/>
          <cell r="G1339"/>
          <cell r="H1339"/>
          <cell r="I1339"/>
          <cell r="J1339"/>
          <cell r="K1339"/>
          <cell r="L1339"/>
        </row>
        <row r="1340">
          <cell r="C1340"/>
          <cell r="D1340"/>
          <cell r="E1340"/>
          <cell r="F1340"/>
          <cell r="G1340"/>
          <cell r="H1340"/>
          <cell r="I1340"/>
          <cell r="J1340"/>
          <cell r="K1340"/>
          <cell r="L1340"/>
        </row>
        <row r="1341">
          <cell r="C1341"/>
          <cell r="D1341"/>
          <cell r="E1341"/>
          <cell r="F1341"/>
          <cell r="G1341"/>
          <cell r="H1341"/>
          <cell r="I1341"/>
          <cell r="J1341"/>
          <cell r="K1341"/>
          <cell r="L1341"/>
        </row>
        <row r="1342">
          <cell r="C1342"/>
          <cell r="D1342"/>
          <cell r="E1342"/>
          <cell r="F1342"/>
          <cell r="G1342"/>
          <cell r="H1342"/>
          <cell r="I1342"/>
          <cell r="J1342"/>
          <cell r="K1342"/>
          <cell r="L1342"/>
        </row>
        <row r="1343">
          <cell r="C1343"/>
          <cell r="D1343"/>
          <cell r="E1343"/>
          <cell r="F1343"/>
          <cell r="G1343"/>
          <cell r="H1343"/>
          <cell r="I1343"/>
          <cell r="J1343"/>
          <cell r="K1343"/>
          <cell r="L1343"/>
        </row>
        <row r="1344">
          <cell r="C1344"/>
          <cell r="D1344"/>
          <cell r="E1344"/>
          <cell r="F1344"/>
          <cell r="G1344"/>
          <cell r="H1344"/>
          <cell r="I1344"/>
          <cell r="J1344"/>
          <cell r="K1344"/>
          <cell r="L1344"/>
        </row>
        <row r="1345">
          <cell r="C1345"/>
          <cell r="D1345"/>
          <cell r="E1345"/>
          <cell r="F1345"/>
          <cell r="G1345"/>
          <cell r="H1345"/>
          <cell r="I1345"/>
          <cell r="J1345"/>
          <cell r="K1345"/>
          <cell r="L1345"/>
        </row>
        <row r="1346">
          <cell r="C1346"/>
          <cell r="D1346"/>
          <cell r="E1346"/>
          <cell r="F1346"/>
          <cell r="G1346"/>
          <cell r="H1346"/>
          <cell r="I1346"/>
          <cell r="J1346"/>
          <cell r="K1346"/>
          <cell r="L1346"/>
        </row>
        <row r="1347">
          <cell r="C1347"/>
          <cell r="D1347"/>
          <cell r="E1347"/>
          <cell r="F1347"/>
          <cell r="G1347"/>
          <cell r="H1347"/>
          <cell r="I1347"/>
          <cell r="J1347"/>
          <cell r="K1347"/>
          <cell r="L1347"/>
        </row>
        <row r="1348">
          <cell r="C1348"/>
          <cell r="D1348"/>
          <cell r="E1348"/>
          <cell r="F1348"/>
          <cell r="G1348"/>
          <cell r="H1348"/>
          <cell r="I1348"/>
          <cell r="J1348"/>
          <cell r="K1348"/>
          <cell r="L1348"/>
        </row>
        <row r="1349">
          <cell r="C1349"/>
          <cell r="D1349"/>
          <cell r="E1349"/>
          <cell r="F1349"/>
          <cell r="G1349"/>
          <cell r="H1349"/>
          <cell r="I1349"/>
          <cell r="J1349"/>
          <cell r="K1349"/>
          <cell r="L1349"/>
        </row>
        <row r="1350">
          <cell r="C1350"/>
          <cell r="D1350"/>
          <cell r="E1350"/>
          <cell r="F1350"/>
          <cell r="G1350"/>
          <cell r="H1350"/>
          <cell r="I1350"/>
          <cell r="J1350"/>
          <cell r="K1350"/>
          <cell r="L1350"/>
        </row>
        <row r="1351">
          <cell r="C1351"/>
          <cell r="D1351"/>
          <cell r="E1351"/>
          <cell r="F1351"/>
          <cell r="G1351"/>
          <cell r="H1351"/>
          <cell r="I1351"/>
          <cell r="J1351"/>
          <cell r="K1351"/>
          <cell r="L1351"/>
        </row>
        <row r="1352">
          <cell r="C1352"/>
          <cell r="D1352"/>
          <cell r="E1352"/>
          <cell r="F1352"/>
          <cell r="G1352"/>
          <cell r="H1352"/>
          <cell r="I1352"/>
          <cell r="J1352"/>
          <cell r="K1352"/>
          <cell r="L1352"/>
        </row>
        <row r="1353">
          <cell r="C1353"/>
          <cell r="D1353"/>
          <cell r="E1353"/>
          <cell r="F1353"/>
          <cell r="G1353"/>
          <cell r="H1353"/>
          <cell r="I1353"/>
          <cell r="J1353"/>
          <cell r="K1353"/>
          <cell r="L1353"/>
        </row>
        <row r="1354">
          <cell r="C1354"/>
          <cell r="D1354"/>
          <cell r="E1354"/>
          <cell r="F1354"/>
          <cell r="G1354"/>
          <cell r="H1354"/>
          <cell r="I1354"/>
          <cell r="J1354"/>
          <cell r="K1354"/>
          <cell r="L1354"/>
        </row>
        <row r="1355">
          <cell r="C1355"/>
          <cell r="D1355"/>
          <cell r="E1355"/>
          <cell r="F1355"/>
          <cell r="G1355"/>
          <cell r="H1355"/>
          <cell r="I1355"/>
          <cell r="J1355"/>
          <cell r="K1355"/>
          <cell r="L1355"/>
        </row>
        <row r="1356">
          <cell r="C1356"/>
          <cell r="D1356"/>
          <cell r="E1356"/>
          <cell r="F1356"/>
          <cell r="G1356"/>
          <cell r="H1356"/>
          <cell r="I1356"/>
          <cell r="J1356"/>
          <cell r="K1356"/>
          <cell r="L1356"/>
        </row>
        <row r="1357">
          <cell r="C1357"/>
          <cell r="D1357"/>
          <cell r="E1357"/>
          <cell r="F1357"/>
          <cell r="G1357"/>
          <cell r="H1357"/>
          <cell r="I1357"/>
          <cell r="J1357"/>
          <cell r="K1357"/>
          <cell r="L1357"/>
        </row>
        <row r="1358">
          <cell r="C1358"/>
          <cell r="D1358"/>
          <cell r="E1358"/>
          <cell r="F1358"/>
          <cell r="G1358"/>
          <cell r="H1358"/>
          <cell r="I1358"/>
          <cell r="J1358"/>
          <cell r="K1358"/>
          <cell r="L1358"/>
        </row>
        <row r="1359">
          <cell r="C1359"/>
          <cell r="D1359"/>
          <cell r="E1359"/>
          <cell r="F1359"/>
          <cell r="G1359"/>
          <cell r="H1359"/>
          <cell r="I1359"/>
          <cell r="J1359"/>
          <cell r="K1359"/>
          <cell r="L1359"/>
        </row>
        <row r="1360">
          <cell r="C1360"/>
          <cell r="D1360"/>
          <cell r="E1360"/>
          <cell r="F1360"/>
          <cell r="G1360"/>
          <cell r="H1360"/>
          <cell r="I1360"/>
          <cell r="J1360"/>
          <cell r="K1360"/>
          <cell r="L1360"/>
        </row>
        <row r="1361">
          <cell r="C1361"/>
          <cell r="D1361"/>
          <cell r="E1361"/>
          <cell r="F1361"/>
          <cell r="G1361"/>
          <cell r="H1361"/>
          <cell r="I1361"/>
          <cell r="J1361"/>
          <cell r="K1361"/>
          <cell r="L1361"/>
        </row>
        <row r="1362">
          <cell r="C1362"/>
          <cell r="D1362"/>
          <cell r="E1362"/>
          <cell r="F1362"/>
          <cell r="G1362"/>
          <cell r="H1362"/>
          <cell r="I1362"/>
          <cell r="J1362"/>
          <cell r="K1362"/>
          <cell r="L1362"/>
        </row>
        <row r="1363">
          <cell r="C1363"/>
          <cell r="D1363"/>
          <cell r="E1363"/>
          <cell r="F1363"/>
          <cell r="G1363"/>
          <cell r="H1363"/>
          <cell r="I1363"/>
          <cell r="J1363"/>
          <cell r="K1363"/>
          <cell r="L1363"/>
        </row>
        <row r="1364">
          <cell r="C1364"/>
          <cell r="D1364"/>
          <cell r="E1364"/>
          <cell r="F1364"/>
          <cell r="G1364"/>
          <cell r="H1364"/>
          <cell r="I1364"/>
          <cell r="J1364"/>
          <cell r="K1364"/>
          <cell r="L1364"/>
        </row>
        <row r="1365">
          <cell r="C1365"/>
          <cell r="D1365"/>
          <cell r="E1365"/>
          <cell r="F1365"/>
          <cell r="G1365"/>
          <cell r="H1365"/>
          <cell r="I1365"/>
          <cell r="J1365"/>
          <cell r="K1365"/>
          <cell r="L1365"/>
        </row>
        <row r="1366">
          <cell r="C1366"/>
          <cell r="D1366"/>
          <cell r="E1366"/>
          <cell r="F1366"/>
          <cell r="G1366"/>
          <cell r="H1366"/>
          <cell r="I1366"/>
          <cell r="J1366"/>
          <cell r="K1366"/>
          <cell r="L1366"/>
        </row>
        <row r="1367">
          <cell r="C1367"/>
          <cell r="D1367"/>
          <cell r="E1367"/>
          <cell r="F1367"/>
          <cell r="G1367"/>
          <cell r="H1367"/>
          <cell r="I1367"/>
          <cell r="J1367"/>
          <cell r="K1367"/>
          <cell r="L1367"/>
        </row>
        <row r="1368">
          <cell r="C1368"/>
          <cell r="D1368"/>
          <cell r="E1368"/>
          <cell r="F1368"/>
          <cell r="G1368"/>
          <cell r="H1368"/>
          <cell r="I1368"/>
          <cell r="J1368"/>
          <cell r="K1368"/>
          <cell r="L1368"/>
        </row>
        <row r="1369">
          <cell r="C1369"/>
          <cell r="D1369"/>
          <cell r="E1369"/>
          <cell r="F1369"/>
          <cell r="G1369"/>
          <cell r="H1369"/>
          <cell r="I1369"/>
          <cell r="J1369"/>
          <cell r="K1369"/>
          <cell r="L1369"/>
        </row>
        <row r="1370">
          <cell r="C1370"/>
          <cell r="D1370"/>
          <cell r="E1370"/>
          <cell r="F1370"/>
          <cell r="G1370"/>
          <cell r="H1370"/>
          <cell r="I1370"/>
          <cell r="J1370"/>
          <cell r="K1370"/>
          <cell r="L1370"/>
        </row>
        <row r="1371">
          <cell r="C1371"/>
          <cell r="D1371"/>
          <cell r="E1371"/>
          <cell r="F1371"/>
          <cell r="G1371"/>
          <cell r="H1371"/>
          <cell r="I1371"/>
          <cell r="J1371"/>
          <cell r="K1371"/>
          <cell r="L1371"/>
        </row>
        <row r="1372">
          <cell r="C1372"/>
          <cell r="D1372"/>
          <cell r="E1372"/>
          <cell r="F1372"/>
          <cell r="G1372"/>
          <cell r="H1372"/>
          <cell r="I1372"/>
          <cell r="J1372"/>
          <cell r="K1372"/>
          <cell r="L1372"/>
        </row>
        <row r="1373">
          <cell r="C1373"/>
          <cell r="D1373"/>
          <cell r="E1373"/>
          <cell r="F1373"/>
          <cell r="G1373"/>
          <cell r="H1373"/>
          <cell r="I1373"/>
          <cell r="J1373"/>
          <cell r="K1373"/>
          <cell r="L1373"/>
        </row>
        <row r="1374">
          <cell r="C1374"/>
          <cell r="D1374"/>
          <cell r="E1374"/>
          <cell r="F1374"/>
          <cell r="G1374"/>
          <cell r="H1374"/>
          <cell r="I1374"/>
          <cell r="J1374"/>
          <cell r="K1374"/>
          <cell r="L1374"/>
        </row>
        <row r="1375">
          <cell r="C1375"/>
          <cell r="D1375"/>
          <cell r="E1375"/>
          <cell r="F1375"/>
          <cell r="G1375"/>
          <cell r="H1375"/>
          <cell r="I1375"/>
          <cell r="J1375"/>
          <cell r="K1375"/>
          <cell r="L1375"/>
        </row>
        <row r="1376">
          <cell r="C1376"/>
          <cell r="D1376"/>
          <cell r="E1376"/>
          <cell r="F1376"/>
          <cell r="G1376"/>
          <cell r="H1376"/>
          <cell r="I1376"/>
          <cell r="J1376"/>
          <cell r="K1376"/>
          <cell r="L1376"/>
        </row>
        <row r="1377">
          <cell r="C1377"/>
          <cell r="D1377"/>
          <cell r="E1377"/>
          <cell r="F1377"/>
          <cell r="G1377"/>
          <cell r="H1377"/>
          <cell r="I1377"/>
          <cell r="J1377"/>
          <cell r="K1377"/>
          <cell r="L1377"/>
        </row>
        <row r="1378">
          <cell r="C1378"/>
          <cell r="D1378"/>
          <cell r="E1378"/>
          <cell r="F1378"/>
          <cell r="G1378"/>
          <cell r="H1378"/>
          <cell r="I1378"/>
          <cell r="J1378"/>
          <cell r="K1378"/>
          <cell r="L1378"/>
        </row>
        <row r="1379">
          <cell r="C1379"/>
          <cell r="D1379"/>
          <cell r="E1379"/>
          <cell r="F1379"/>
          <cell r="G1379"/>
          <cell r="H1379"/>
          <cell r="I1379"/>
          <cell r="J1379"/>
          <cell r="K1379"/>
          <cell r="L1379"/>
        </row>
        <row r="1380">
          <cell r="C1380"/>
          <cell r="D1380"/>
          <cell r="E1380"/>
          <cell r="F1380"/>
          <cell r="G1380"/>
          <cell r="H1380"/>
          <cell r="I1380"/>
          <cell r="J1380"/>
          <cell r="K1380"/>
          <cell r="L1380"/>
        </row>
        <row r="1381">
          <cell r="C1381"/>
          <cell r="D1381"/>
          <cell r="E1381"/>
          <cell r="F1381"/>
          <cell r="G1381"/>
          <cell r="H1381"/>
          <cell r="I1381"/>
          <cell r="J1381"/>
          <cell r="K1381"/>
          <cell r="L1381"/>
        </row>
        <row r="1382">
          <cell r="C1382"/>
          <cell r="D1382"/>
          <cell r="E1382"/>
          <cell r="F1382"/>
          <cell r="G1382"/>
          <cell r="H1382"/>
          <cell r="I1382"/>
          <cell r="J1382"/>
          <cell r="K1382"/>
          <cell r="L1382"/>
        </row>
        <row r="1383">
          <cell r="C1383"/>
          <cell r="D1383"/>
          <cell r="E1383"/>
          <cell r="F1383"/>
          <cell r="G1383"/>
          <cell r="H1383"/>
          <cell r="I1383"/>
          <cell r="J1383"/>
          <cell r="K1383"/>
          <cell r="L1383"/>
        </row>
        <row r="1384">
          <cell r="C1384"/>
          <cell r="D1384"/>
          <cell r="E1384"/>
          <cell r="F1384"/>
          <cell r="G1384"/>
          <cell r="H1384"/>
          <cell r="I1384"/>
          <cell r="J1384"/>
          <cell r="K1384"/>
          <cell r="L1384"/>
        </row>
        <row r="1385">
          <cell r="C1385"/>
          <cell r="D1385"/>
          <cell r="E1385"/>
          <cell r="F1385"/>
          <cell r="G1385"/>
          <cell r="H1385"/>
          <cell r="I1385"/>
          <cell r="J1385"/>
          <cell r="K1385"/>
          <cell r="L1385"/>
        </row>
        <row r="1386">
          <cell r="C1386"/>
          <cell r="D1386"/>
          <cell r="E1386"/>
          <cell r="F1386"/>
          <cell r="G1386"/>
          <cell r="H1386"/>
          <cell r="I1386"/>
          <cell r="J1386"/>
          <cell r="K1386"/>
          <cell r="L1386"/>
        </row>
        <row r="1387">
          <cell r="C1387"/>
          <cell r="D1387"/>
          <cell r="E1387"/>
          <cell r="F1387"/>
          <cell r="G1387"/>
          <cell r="H1387"/>
          <cell r="I1387"/>
          <cell r="J1387"/>
          <cell r="K1387"/>
          <cell r="L1387"/>
        </row>
        <row r="1388">
          <cell r="C1388"/>
          <cell r="D1388"/>
          <cell r="E1388"/>
          <cell r="F1388"/>
          <cell r="G1388"/>
          <cell r="H1388"/>
          <cell r="I1388"/>
          <cell r="J1388"/>
          <cell r="K1388"/>
          <cell r="L1388"/>
        </row>
        <row r="1389">
          <cell r="C1389"/>
          <cell r="D1389"/>
          <cell r="E1389"/>
          <cell r="F1389"/>
          <cell r="G1389"/>
          <cell r="H1389"/>
          <cell r="I1389"/>
          <cell r="J1389"/>
          <cell r="K1389"/>
          <cell r="L1389"/>
        </row>
        <row r="1390">
          <cell r="C1390"/>
          <cell r="D1390"/>
          <cell r="E1390"/>
          <cell r="F1390"/>
          <cell r="G1390"/>
          <cell r="H1390"/>
          <cell r="I1390"/>
          <cell r="J1390"/>
          <cell r="K1390"/>
          <cell r="L1390"/>
        </row>
        <row r="1391">
          <cell r="C1391"/>
          <cell r="D1391"/>
          <cell r="E1391"/>
          <cell r="F1391"/>
          <cell r="G1391"/>
          <cell r="H1391"/>
          <cell r="I1391"/>
          <cell r="J1391"/>
          <cell r="K1391"/>
          <cell r="L1391"/>
        </row>
        <row r="1392">
          <cell r="C1392"/>
          <cell r="D1392"/>
          <cell r="E1392"/>
          <cell r="F1392"/>
          <cell r="G1392"/>
          <cell r="H1392"/>
          <cell r="I1392"/>
          <cell r="J1392"/>
          <cell r="K1392"/>
          <cell r="L1392"/>
        </row>
        <row r="1393">
          <cell r="C1393"/>
          <cell r="D1393"/>
          <cell r="E1393"/>
          <cell r="F1393"/>
          <cell r="G1393"/>
          <cell r="H1393"/>
          <cell r="I1393"/>
          <cell r="J1393"/>
          <cell r="K1393"/>
          <cell r="L1393"/>
        </row>
        <row r="1394">
          <cell r="C1394"/>
          <cell r="D1394"/>
          <cell r="E1394"/>
          <cell r="F1394"/>
          <cell r="G1394"/>
          <cell r="H1394"/>
          <cell r="I1394"/>
          <cell r="J1394"/>
          <cell r="K1394"/>
          <cell r="L1394"/>
        </row>
        <row r="1395">
          <cell r="C1395"/>
          <cell r="D1395"/>
          <cell r="E1395"/>
          <cell r="F1395"/>
          <cell r="G1395"/>
          <cell r="H1395"/>
          <cell r="I1395"/>
          <cell r="J1395"/>
          <cell r="K1395"/>
          <cell r="L1395"/>
        </row>
        <row r="1396">
          <cell r="C1396"/>
          <cell r="D1396"/>
          <cell r="E1396"/>
          <cell r="F1396"/>
          <cell r="G1396"/>
          <cell r="H1396"/>
          <cell r="I1396"/>
          <cell r="J1396"/>
          <cell r="K1396"/>
          <cell r="L1396"/>
        </row>
        <row r="1397">
          <cell r="C1397"/>
          <cell r="D1397"/>
          <cell r="E1397"/>
          <cell r="F1397"/>
          <cell r="G1397"/>
          <cell r="H1397"/>
          <cell r="I1397"/>
          <cell r="J1397"/>
          <cell r="K1397"/>
          <cell r="L1397"/>
        </row>
        <row r="1398">
          <cell r="C1398"/>
          <cell r="D1398"/>
          <cell r="E1398"/>
          <cell r="F1398"/>
          <cell r="G1398"/>
          <cell r="H1398"/>
          <cell r="I1398"/>
          <cell r="J1398"/>
          <cell r="K1398"/>
          <cell r="L1398"/>
        </row>
        <row r="1399">
          <cell r="C1399"/>
          <cell r="D1399"/>
          <cell r="E1399"/>
          <cell r="F1399"/>
          <cell r="G1399"/>
          <cell r="H1399"/>
          <cell r="I1399"/>
          <cell r="J1399"/>
          <cell r="K1399"/>
          <cell r="L1399"/>
        </row>
        <row r="1400">
          <cell r="C1400"/>
          <cell r="D1400"/>
          <cell r="E1400"/>
          <cell r="F1400"/>
          <cell r="G1400"/>
          <cell r="H1400"/>
          <cell r="I1400"/>
          <cell r="J1400"/>
          <cell r="K1400"/>
          <cell r="L1400"/>
        </row>
        <row r="1401">
          <cell r="C1401"/>
          <cell r="D1401"/>
          <cell r="E1401"/>
          <cell r="F1401"/>
          <cell r="G1401"/>
          <cell r="H1401"/>
          <cell r="I1401"/>
          <cell r="J1401"/>
          <cell r="K1401"/>
          <cell r="L1401"/>
        </row>
        <row r="1402">
          <cell r="C1402"/>
          <cell r="D1402"/>
          <cell r="E1402"/>
          <cell r="F1402"/>
          <cell r="G1402"/>
          <cell r="H1402"/>
          <cell r="I1402"/>
          <cell r="J1402"/>
          <cell r="K1402"/>
          <cell r="L1402"/>
        </row>
        <row r="1403">
          <cell r="C1403"/>
          <cell r="D1403"/>
          <cell r="E1403"/>
          <cell r="F1403"/>
          <cell r="G1403"/>
          <cell r="H1403"/>
          <cell r="I1403"/>
          <cell r="J1403"/>
          <cell r="K1403"/>
          <cell r="L1403"/>
        </row>
        <row r="1404">
          <cell r="C1404"/>
          <cell r="D1404"/>
          <cell r="E1404"/>
          <cell r="F1404"/>
          <cell r="G1404"/>
          <cell r="H1404"/>
          <cell r="I1404"/>
          <cell r="J1404"/>
          <cell r="K1404"/>
          <cell r="L1404"/>
        </row>
        <row r="1405">
          <cell r="C1405"/>
          <cell r="D1405"/>
          <cell r="E1405"/>
          <cell r="F1405"/>
          <cell r="G1405"/>
          <cell r="H1405"/>
          <cell r="I1405"/>
          <cell r="J1405"/>
          <cell r="K1405"/>
          <cell r="L1405"/>
        </row>
        <row r="1406">
          <cell r="C1406"/>
          <cell r="D1406"/>
          <cell r="E1406"/>
          <cell r="F1406"/>
          <cell r="G1406"/>
          <cell r="H1406"/>
          <cell r="I1406"/>
          <cell r="J1406"/>
          <cell r="K1406"/>
          <cell r="L1406"/>
        </row>
        <row r="1407">
          <cell r="C1407"/>
          <cell r="D1407"/>
          <cell r="E1407"/>
          <cell r="F1407"/>
          <cell r="G1407"/>
          <cell r="H1407"/>
          <cell r="I1407"/>
          <cell r="J1407"/>
          <cell r="K1407"/>
          <cell r="L1407"/>
        </row>
        <row r="1408">
          <cell r="C1408"/>
          <cell r="D1408"/>
          <cell r="E1408"/>
          <cell r="F1408"/>
          <cell r="G1408"/>
          <cell r="H1408"/>
          <cell r="I1408"/>
          <cell r="J1408"/>
          <cell r="K1408"/>
          <cell r="L1408"/>
        </row>
        <row r="1409">
          <cell r="C1409"/>
          <cell r="D1409"/>
          <cell r="E1409"/>
          <cell r="F1409"/>
          <cell r="G1409"/>
          <cell r="H1409"/>
          <cell r="I1409"/>
          <cell r="J1409"/>
          <cell r="K1409"/>
          <cell r="L1409"/>
        </row>
        <row r="1410">
          <cell r="C1410"/>
          <cell r="D1410"/>
          <cell r="E1410"/>
          <cell r="F1410"/>
          <cell r="G1410"/>
          <cell r="H1410"/>
          <cell r="I1410"/>
          <cell r="J1410"/>
          <cell r="K1410"/>
          <cell r="L1410"/>
        </row>
        <row r="1411">
          <cell r="C1411"/>
          <cell r="D1411"/>
          <cell r="E1411"/>
          <cell r="F1411"/>
          <cell r="G1411"/>
          <cell r="H1411"/>
          <cell r="I1411"/>
          <cell r="J1411"/>
          <cell r="K1411"/>
          <cell r="L1411"/>
        </row>
        <row r="1412">
          <cell r="C1412"/>
          <cell r="D1412"/>
          <cell r="E1412"/>
          <cell r="F1412"/>
          <cell r="G1412"/>
          <cell r="H1412"/>
          <cell r="I1412"/>
          <cell r="J1412"/>
          <cell r="K1412"/>
          <cell r="L1412"/>
        </row>
        <row r="1413">
          <cell r="C1413"/>
          <cell r="D1413"/>
          <cell r="E1413"/>
          <cell r="F1413"/>
          <cell r="G1413"/>
          <cell r="H1413"/>
          <cell r="I1413"/>
          <cell r="J1413"/>
          <cell r="K1413"/>
          <cell r="L1413"/>
        </row>
        <row r="1414">
          <cell r="C1414"/>
          <cell r="D1414"/>
          <cell r="E1414"/>
          <cell r="F1414"/>
          <cell r="G1414"/>
          <cell r="H1414"/>
          <cell r="I1414"/>
          <cell r="J1414"/>
          <cell r="K1414"/>
          <cell r="L1414"/>
        </row>
        <row r="1415">
          <cell r="C1415"/>
          <cell r="D1415"/>
          <cell r="E1415"/>
          <cell r="F1415"/>
          <cell r="G1415"/>
          <cell r="H1415"/>
          <cell r="I1415"/>
          <cell r="J1415"/>
          <cell r="K1415"/>
          <cell r="L1415"/>
        </row>
        <row r="1416">
          <cell r="C1416"/>
          <cell r="D1416"/>
          <cell r="E1416"/>
          <cell r="F1416"/>
          <cell r="G1416"/>
          <cell r="H1416"/>
          <cell r="I1416"/>
          <cell r="J1416"/>
          <cell r="K1416"/>
          <cell r="L1416"/>
        </row>
        <row r="1417">
          <cell r="C1417"/>
          <cell r="D1417"/>
          <cell r="E1417"/>
          <cell r="F1417"/>
          <cell r="G1417"/>
          <cell r="H1417"/>
          <cell r="I1417"/>
          <cell r="J1417"/>
          <cell r="K1417"/>
          <cell r="L1417"/>
        </row>
        <row r="1418">
          <cell r="C1418"/>
          <cell r="D1418"/>
          <cell r="E1418"/>
          <cell r="F1418"/>
          <cell r="G1418"/>
          <cell r="H1418"/>
          <cell r="I1418"/>
          <cell r="J1418"/>
          <cell r="K1418"/>
          <cell r="L1418"/>
        </row>
        <row r="1419">
          <cell r="C1419"/>
          <cell r="D1419"/>
          <cell r="E1419"/>
          <cell r="F1419"/>
          <cell r="G1419"/>
          <cell r="H1419"/>
          <cell r="I1419"/>
          <cell r="J1419"/>
          <cell r="K1419"/>
          <cell r="L1419"/>
        </row>
        <row r="1420">
          <cell r="C1420"/>
          <cell r="D1420"/>
          <cell r="E1420"/>
          <cell r="F1420"/>
          <cell r="G1420"/>
          <cell r="H1420"/>
          <cell r="I1420"/>
          <cell r="J1420"/>
          <cell r="K1420"/>
          <cell r="L1420"/>
        </row>
        <row r="1421">
          <cell r="C1421"/>
          <cell r="D1421"/>
          <cell r="E1421"/>
          <cell r="F1421"/>
          <cell r="G1421"/>
          <cell r="H1421"/>
          <cell r="I1421"/>
          <cell r="J1421"/>
          <cell r="K1421"/>
          <cell r="L1421"/>
        </row>
        <row r="1422">
          <cell r="C1422"/>
          <cell r="D1422"/>
          <cell r="E1422"/>
          <cell r="F1422"/>
          <cell r="G1422"/>
          <cell r="H1422"/>
          <cell r="I1422"/>
          <cell r="J1422"/>
          <cell r="K1422"/>
          <cell r="L1422"/>
        </row>
        <row r="1423">
          <cell r="C1423"/>
          <cell r="D1423"/>
          <cell r="E1423"/>
          <cell r="F1423"/>
          <cell r="G1423"/>
          <cell r="H1423"/>
          <cell r="I1423"/>
          <cell r="J1423"/>
          <cell r="K1423"/>
          <cell r="L1423"/>
        </row>
        <row r="1424">
          <cell r="C1424"/>
          <cell r="D1424"/>
          <cell r="E1424"/>
          <cell r="F1424"/>
          <cell r="G1424"/>
          <cell r="H1424"/>
          <cell r="I1424"/>
          <cell r="J1424"/>
          <cell r="K1424"/>
          <cell r="L1424"/>
        </row>
        <row r="1425">
          <cell r="C1425"/>
          <cell r="D1425"/>
          <cell r="E1425"/>
          <cell r="F1425"/>
          <cell r="G1425"/>
          <cell r="H1425"/>
          <cell r="I1425"/>
          <cell r="J1425"/>
          <cell r="K1425"/>
          <cell r="L1425"/>
        </row>
        <row r="1426">
          <cell r="C1426"/>
          <cell r="D1426"/>
          <cell r="E1426"/>
          <cell r="F1426"/>
          <cell r="G1426"/>
          <cell r="H1426"/>
          <cell r="I1426"/>
          <cell r="J1426"/>
          <cell r="K1426"/>
          <cell r="L1426"/>
        </row>
        <row r="1427">
          <cell r="C1427"/>
          <cell r="D1427"/>
          <cell r="E1427"/>
          <cell r="F1427"/>
          <cell r="G1427"/>
          <cell r="H1427"/>
          <cell r="I1427"/>
          <cell r="J1427"/>
          <cell r="K1427"/>
          <cell r="L1427"/>
        </row>
        <row r="1428">
          <cell r="C1428"/>
          <cell r="D1428"/>
          <cell r="E1428"/>
          <cell r="F1428"/>
          <cell r="G1428"/>
          <cell r="H1428"/>
          <cell r="I1428"/>
          <cell r="J1428"/>
          <cell r="K1428"/>
          <cell r="L1428"/>
        </row>
        <row r="1429">
          <cell r="C1429"/>
          <cell r="D1429"/>
          <cell r="E1429"/>
          <cell r="F1429"/>
          <cell r="G1429"/>
          <cell r="H1429"/>
          <cell r="I1429"/>
          <cell r="J1429"/>
          <cell r="K1429"/>
          <cell r="L1429"/>
        </row>
        <row r="1430">
          <cell r="C1430"/>
          <cell r="D1430"/>
          <cell r="E1430"/>
          <cell r="F1430"/>
          <cell r="G1430"/>
          <cell r="H1430"/>
          <cell r="I1430"/>
          <cell r="J1430"/>
          <cell r="K1430"/>
          <cell r="L1430"/>
        </row>
        <row r="1431">
          <cell r="C1431"/>
          <cell r="D1431"/>
          <cell r="E1431"/>
          <cell r="F1431"/>
          <cell r="G1431"/>
          <cell r="H1431"/>
          <cell r="I1431"/>
          <cell r="J1431"/>
          <cell r="K1431"/>
          <cell r="L1431"/>
        </row>
        <row r="1432">
          <cell r="C1432"/>
          <cell r="D1432"/>
          <cell r="E1432"/>
          <cell r="F1432"/>
          <cell r="G1432"/>
          <cell r="H1432"/>
          <cell r="I1432"/>
          <cell r="J1432"/>
          <cell r="K1432"/>
          <cell r="L1432"/>
        </row>
        <row r="1433">
          <cell r="C1433"/>
          <cell r="D1433"/>
          <cell r="E1433"/>
          <cell r="F1433"/>
          <cell r="G1433"/>
          <cell r="H1433"/>
          <cell r="I1433"/>
          <cell r="J1433"/>
          <cell r="K1433"/>
          <cell r="L1433"/>
        </row>
        <row r="1434">
          <cell r="C1434"/>
          <cell r="D1434"/>
          <cell r="E1434"/>
          <cell r="F1434"/>
          <cell r="G1434"/>
          <cell r="H1434"/>
          <cell r="I1434"/>
          <cell r="J1434"/>
          <cell r="K1434"/>
          <cell r="L1434"/>
        </row>
        <row r="1435">
          <cell r="C1435"/>
          <cell r="D1435"/>
          <cell r="E1435"/>
          <cell r="F1435"/>
          <cell r="G1435"/>
          <cell r="H1435"/>
          <cell r="I1435"/>
          <cell r="J1435"/>
          <cell r="K1435"/>
          <cell r="L1435"/>
        </row>
        <row r="1436">
          <cell r="C1436"/>
          <cell r="D1436"/>
          <cell r="E1436"/>
          <cell r="F1436"/>
          <cell r="G1436"/>
          <cell r="H1436"/>
          <cell r="I1436"/>
          <cell r="J1436"/>
          <cell r="K1436"/>
          <cell r="L1436"/>
        </row>
        <row r="1437">
          <cell r="C1437"/>
          <cell r="D1437"/>
          <cell r="E1437"/>
          <cell r="F1437"/>
          <cell r="G1437"/>
          <cell r="H1437"/>
          <cell r="I1437"/>
          <cell r="J1437"/>
          <cell r="K1437"/>
          <cell r="L1437"/>
        </row>
        <row r="1438">
          <cell r="C1438"/>
          <cell r="D1438"/>
          <cell r="E1438"/>
          <cell r="F1438"/>
          <cell r="G1438"/>
          <cell r="H1438"/>
          <cell r="I1438"/>
          <cell r="J1438"/>
          <cell r="K1438"/>
          <cell r="L1438"/>
        </row>
        <row r="1439">
          <cell r="C1439"/>
          <cell r="D1439"/>
          <cell r="E1439"/>
          <cell r="F1439"/>
          <cell r="G1439"/>
          <cell r="H1439"/>
          <cell r="I1439"/>
          <cell r="J1439"/>
          <cell r="K1439"/>
          <cell r="L1439"/>
        </row>
        <row r="1440">
          <cell r="C1440"/>
          <cell r="D1440"/>
          <cell r="E1440"/>
          <cell r="F1440"/>
          <cell r="G1440"/>
          <cell r="H1440"/>
          <cell r="I1440"/>
          <cell r="J1440"/>
          <cell r="K1440"/>
          <cell r="L1440"/>
        </row>
        <row r="1441">
          <cell r="C1441"/>
          <cell r="D1441"/>
          <cell r="E1441"/>
          <cell r="F1441"/>
          <cell r="G1441"/>
          <cell r="H1441"/>
          <cell r="I1441"/>
          <cell r="J1441"/>
          <cell r="K1441"/>
          <cell r="L1441"/>
        </row>
        <row r="1442">
          <cell r="C1442"/>
          <cell r="D1442"/>
          <cell r="E1442"/>
          <cell r="F1442"/>
          <cell r="G1442"/>
          <cell r="H1442"/>
          <cell r="I1442"/>
          <cell r="J1442"/>
          <cell r="K1442"/>
          <cell r="L1442"/>
        </row>
        <row r="1443">
          <cell r="C1443"/>
          <cell r="D1443"/>
          <cell r="E1443"/>
          <cell r="F1443"/>
          <cell r="G1443"/>
          <cell r="H1443"/>
          <cell r="I1443"/>
          <cell r="J1443"/>
          <cell r="K1443"/>
          <cell r="L1443"/>
        </row>
        <row r="1444">
          <cell r="C1444"/>
          <cell r="D1444"/>
          <cell r="E1444"/>
          <cell r="F1444"/>
          <cell r="G1444"/>
          <cell r="H1444"/>
          <cell r="I1444"/>
          <cell r="J1444"/>
          <cell r="K1444"/>
          <cell r="L1444"/>
        </row>
        <row r="1445">
          <cell r="C1445"/>
          <cell r="D1445"/>
          <cell r="E1445"/>
          <cell r="F1445"/>
          <cell r="G1445"/>
          <cell r="H1445"/>
          <cell r="I1445"/>
          <cell r="J1445"/>
          <cell r="K1445"/>
          <cell r="L1445"/>
        </row>
        <row r="1446">
          <cell r="C1446"/>
          <cell r="D1446"/>
          <cell r="E1446"/>
          <cell r="F1446"/>
          <cell r="G1446"/>
          <cell r="H1446"/>
          <cell r="I1446"/>
          <cell r="J1446"/>
          <cell r="K1446"/>
          <cell r="L1446"/>
        </row>
        <row r="1447">
          <cell r="C1447"/>
          <cell r="D1447"/>
          <cell r="E1447"/>
          <cell r="F1447"/>
          <cell r="G1447"/>
          <cell r="H1447"/>
          <cell r="I1447"/>
          <cell r="J1447"/>
          <cell r="K1447"/>
          <cell r="L1447"/>
        </row>
        <row r="1448">
          <cell r="C1448"/>
          <cell r="D1448"/>
          <cell r="E1448"/>
          <cell r="F1448"/>
          <cell r="G1448"/>
          <cell r="H1448"/>
          <cell r="I1448"/>
          <cell r="J1448"/>
          <cell r="K1448"/>
          <cell r="L1448"/>
        </row>
        <row r="1449">
          <cell r="C1449"/>
          <cell r="D1449"/>
          <cell r="E1449"/>
          <cell r="F1449"/>
          <cell r="G1449"/>
          <cell r="H1449"/>
          <cell r="I1449"/>
          <cell r="J1449"/>
          <cell r="K1449"/>
          <cell r="L1449"/>
        </row>
        <row r="1450">
          <cell r="C1450"/>
          <cell r="D1450"/>
          <cell r="E1450"/>
          <cell r="F1450"/>
          <cell r="G1450"/>
          <cell r="H1450"/>
          <cell r="I1450"/>
          <cell r="J1450"/>
          <cell r="K1450"/>
          <cell r="L1450"/>
        </row>
        <row r="1451">
          <cell r="C1451"/>
          <cell r="D1451"/>
          <cell r="E1451"/>
          <cell r="F1451"/>
          <cell r="G1451"/>
          <cell r="H1451"/>
          <cell r="I1451"/>
          <cell r="J1451"/>
          <cell r="K1451"/>
          <cell r="L1451"/>
        </row>
        <row r="1452">
          <cell r="C1452"/>
          <cell r="D1452"/>
          <cell r="E1452"/>
          <cell r="F1452"/>
          <cell r="G1452"/>
          <cell r="H1452"/>
          <cell r="I1452"/>
          <cell r="J1452"/>
          <cell r="K1452"/>
          <cell r="L1452"/>
        </row>
        <row r="1453">
          <cell r="C1453"/>
          <cell r="D1453"/>
          <cell r="E1453"/>
          <cell r="F1453"/>
          <cell r="G1453"/>
          <cell r="H1453"/>
          <cell r="I1453"/>
          <cell r="J1453"/>
          <cell r="K1453"/>
          <cell r="L1453"/>
        </row>
        <row r="1454">
          <cell r="C1454"/>
          <cell r="D1454"/>
          <cell r="E1454"/>
          <cell r="F1454"/>
          <cell r="G1454"/>
          <cell r="H1454"/>
          <cell r="I1454"/>
          <cell r="J1454"/>
          <cell r="K1454"/>
          <cell r="L1454"/>
        </row>
        <row r="1455">
          <cell r="C1455"/>
          <cell r="D1455"/>
          <cell r="E1455"/>
          <cell r="F1455"/>
          <cell r="G1455"/>
          <cell r="H1455"/>
          <cell r="I1455"/>
          <cell r="J1455"/>
          <cell r="K1455"/>
          <cell r="L1455"/>
        </row>
        <row r="1456">
          <cell r="C1456"/>
          <cell r="D1456"/>
          <cell r="E1456"/>
          <cell r="F1456"/>
          <cell r="G1456"/>
          <cell r="H1456"/>
          <cell r="I1456"/>
          <cell r="J1456"/>
          <cell r="K1456"/>
          <cell r="L1456"/>
        </row>
        <row r="1457">
          <cell r="C1457"/>
          <cell r="D1457"/>
          <cell r="E1457"/>
          <cell r="F1457"/>
          <cell r="G1457"/>
          <cell r="H1457"/>
          <cell r="I1457"/>
          <cell r="J1457"/>
          <cell r="K1457"/>
          <cell r="L1457"/>
        </row>
        <row r="1458">
          <cell r="C1458"/>
          <cell r="D1458"/>
          <cell r="E1458"/>
          <cell r="F1458"/>
          <cell r="G1458"/>
          <cell r="H1458"/>
          <cell r="I1458"/>
          <cell r="J1458"/>
          <cell r="K1458"/>
          <cell r="L1458"/>
        </row>
        <row r="1459">
          <cell r="C1459"/>
          <cell r="D1459"/>
          <cell r="E1459"/>
          <cell r="F1459"/>
          <cell r="G1459"/>
          <cell r="H1459"/>
          <cell r="I1459"/>
          <cell r="J1459"/>
          <cell r="K1459"/>
          <cell r="L1459"/>
        </row>
        <row r="1460">
          <cell r="C1460"/>
          <cell r="D1460"/>
          <cell r="E1460"/>
          <cell r="F1460"/>
          <cell r="G1460"/>
          <cell r="H1460"/>
          <cell r="I1460"/>
          <cell r="J1460"/>
          <cell r="K1460"/>
          <cell r="L1460"/>
        </row>
        <row r="1461">
          <cell r="C1461"/>
          <cell r="D1461"/>
          <cell r="E1461"/>
          <cell r="F1461"/>
          <cell r="G1461"/>
          <cell r="H1461"/>
          <cell r="I1461"/>
          <cell r="J1461"/>
          <cell r="K1461"/>
          <cell r="L1461"/>
        </row>
        <row r="1462">
          <cell r="C1462"/>
          <cell r="D1462"/>
          <cell r="E1462"/>
          <cell r="F1462"/>
          <cell r="G1462"/>
          <cell r="H1462"/>
          <cell r="I1462"/>
          <cell r="J1462"/>
          <cell r="K1462"/>
          <cell r="L1462"/>
        </row>
        <row r="1463">
          <cell r="C1463"/>
          <cell r="D1463"/>
          <cell r="E1463"/>
          <cell r="F1463"/>
          <cell r="G1463"/>
          <cell r="H1463"/>
          <cell r="I1463"/>
          <cell r="J1463"/>
          <cell r="K1463"/>
          <cell r="L1463"/>
        </row>
        <row r="1464">
          <cell r="C1464"/>
          <cell r="D1464"/>
          <cell r="E1464"/>
          <cell r="F1464"/>
          <cell r="G1464"/>
          <cell r="H1464"/>
          <cell r="I1464"/>
          <cell r="J1464"/>
          <cell r="K1464"/>
          <cell r="L1464"/>
        </row>
        <row r="1465">
          <cell r="C1465"/>
          <cell r="D1465"/>
          <cell r="E1465"/>
          <cell r="F1465"/>
          <cell r="G1465"/>
          <cell r="H1465"/>
          <cell r="I1465"/>
          <cell r="J1465"/>
          <cell r="K1465"/>
          <cell r="L1465"/>
        </row>
        <row r="1466">
          <cell r="C1466"/>
          <cell r="D1466"/>
          <cell r="E1466"/>
          <cell r="F1466"/>
          <cell r="G1466"/>
          <cell r="H1466"/>
          <cell r="I1466"/>
          <cell r="J1466"/>
          <cell r="K1466"/>
          <cell r="L1466"/>
        </row>
        <row r="1467">
          <cell r="C1467"/>
          <cell r="D1467"/>
          <cell r="E1467"/>
          <cell r="F1467"/>
          <cell r="G1467"/>
          <cell r="H1467"/>
          <cell r="I1467"/>
          <cell r="J1467"/>
          <cell r="K1467"/>
          <cell r="L1467"/>
        </row>
        <row r="1468">
          <cell r="C1468"/>
          <cell r="D1468"/>
          <cell r="E1468"/>
          <cell r="F1468"/>
          <cell r="G1468"/>
          <cell r="H1468"/>
          <cell r="I1468"/>
          <cell r="J1468"/>
          <cell r="K1468"/>
          <cell r="L1468"/>
        </row>
        <row r="1469">
          <cell r="C1469"/>
          <cell r="D1469"/>
          <cell r="E1469"/>
          <cell r="F1469"/>
          <cell r="G1469"/>
          <cell r="H1469"/>
          <cell r="I1469"/>
          <cell r="J1469"/>
          <cell r="K1469"/>
          <cell r="L1469"/>
        </row>
        <row r="1470">
          <cell r="C1470"/>
          <cell r="D1470"/>
          <cell r="E1470"/>
          <cell r="F1470"/>
          <cell r="G1470"/>
          <cell r="H1470"/>
          <cell r="I1470"/>
          <cell r="J1470"/>
          <cell r="K1470"/>
          <cell r="L1470"/>
        </row>
        <row r="1471">
          <cell r="C1471"/>
          <cell r="D1471"/>
          <cell r="E1471"/>
          <cell r="F1471"/>
          <cell r="G1471"/>
          <cell r="H1471"/>
          <cell r="I1471"/>
          <cell r="J1471"/>
          <cell r="K1471"/>
          <cell r="L1471"/>
        </row>
        <row r="1472">
          <cell r="C1472"/>
          <cell r="D1472"/>
          <cell r="E1472"/>
          <cell r="F1472"/>
          <cell r="G1472"/>
          <cell r="H1472"/>
          <cell r="I1472"/>
          <cell r="J1472"/>
          <cell r="K1472"/>
          <cell r="L1472"/>
        </row>
        <row r="1473">
          <cell r="C1473"/>
          <cell r="D1473"/>
          <cell r="E1473"/>
          <cell r="F1473"/>
          <cell r="G1473"/>
          <cell r="H1473"/>
          <cell r="I1473"/>
          <cell r="J1473"/>
          <cell r="K1473"/>
          <cell r="L1473"/>
        </row>
        <row r="1474">
          <cell r="C1474"/>
          <cell r="D1474"/>
          <cell r="E1474"/>
          <cell r="F1474"/>
          <cell r="G1474"/>
          <cell r="H1474"/>
          <cell r="I1474"/>
          <cell r="J1474"/>
          <cell r="K1474"/>
          <cell r="L1474"/>
        </row>
        <row r="1475">
          <cell r="C1475"/>
          <cell r="D1475"/>
          <cell r="E1475"/>
          <cell r="F1475"/>
          <cell r="G1475"/>
          <cell r="H1475"/>
          <cell r="I1475"/>
          <cell r="J1475"/>
          <cell r="K1475"/>
          <cell r="L1475"/>
        </row>
        <row r="1476">
          <cell r="C1476"/>
          <cell r="D1476"/>
          <cell r="E1476"/>
          <cell r="F1476"/>
          <cell r="G1476"/>
          <cell r="H1476"/>
          <cell r="I1476"/>
          <cell r="J1476"/>
          <cell r="K1476"/>
          <cell r="L1476"/>
        </row>
        <row r="1477">
          <cell r="C1477"/>
          <cell r="D1477"/>
          <cell r="E1477"/>
          <cell r="F1477"/>
          <cell r="G1477"/>
          <cell r="H1477"/>
          <cell r="I1477"/>
          <cell r="J1477"/>
          <cell r="K1477"/>
          <cell r="L1477"/>
        </row>
        <row r="1478">
          <cell r="C1478"/>
          <cell r="D1478"/>
          <cell r="E1478"/>
          <cell r="F1478"/>
          <cell r="G1478"/>
          <cell r="H1478"/>
          <cell r="I1478"/>
          <cell r="J1478"/>
          <cell r="K1478"/>
          <cell r="L1478"/>
        </row>
        <row r="1479">
          <cell r="C1479"/>
          <cell r="D1479"/>
          <cell r="E1479"/>
          <cell r="F1479"/>
          <cell r="G1479"/>
          <cell r="H1479"/>
          <cell r="I1479"/>
          <cell r="J1479"/>
          <cell r="K1479"/>
          <cell r="L1479"/>
        </row>
        <row r="1480">
          <cell r="C1480"/>
          <cell r="D1480"/>
          <cell r="E1480"/>
          <cell r="F1480"/>
          <cell r="G1480"/>
          <cell r="H1480"/>
          <cell r="I1480"/>
          <cell r="J1480"/>
          <cell r="K1480"/>
          <cell r="L1480"/>
        </row>
        <row r="1481">
          <cell r="C1481"/>
          <cell r="D1481"/>
          <cell r="E1481"/>
          <cell r="F1481"/>
          <cell r="G1481"/>
          <cell r="H1481"/>
          <cell r="I1481"/>
          <cell r="J1481"/>
          <cell r="K1481"/>
          <cell r="L1481"/>
        </row>
        <row r="1482">
          <cell r="C1482"/>
          <cell r="D1482"/>
          <cell r="E1482"/>
          <cell r="F1482"/>
          <cell r="G1482"/>
          <cell r="H1482"/>
          <cell r="I1482"/>
          <cell r="J1482"/>
          <cell r="K1482"/>
          <cell r="L1482"/>
        </row>
        <row r="1483">
          <cell r="C1483"/>
          <cell r="D1483"/>
          <cell r="E1483"/>
          <cell r="F1483"/>
          <cell r="G1483"/>
          <cell r="H1483"/>
          <cell r="I1483"/>
          <cell r="J1483"/>
          <cell r="K1483"/>
          <cell r="L1483"/>
        </row>
        <row r="1484">
          <cell r="C1484"/>
          <cell r="D1484"/>
          <cell r="E1484"/>
          <cell r="F1484"/>
          <cell r="G1484"/>
          <cell r="H1484"/>
          <cell r="I1484"/>
          <cell r="J1484"/>
          <cell r="K1484"/>
          <cell r="L1484"/>
        </row>
        <row r="1485">
          <cell r="C1485"/>
          <cell r="D1485"/>
          <cell r="E1485"/>
          <cell r="F1485"/>
          <cell r="G1485"/>
          <cell r="H1485"/>
          <cell r="I1485"/>
          <cell r="J1485"/>
          <cell r="K1485"/>
          <cell r="L1485"/>
        </row>
        <row r="1486">
          <cell r="C1486"/>
          <cell r="D1486"/>
          <cell r="E1486"/>
          <cell r="F1486"/>
          <cell r="G1486"/>
          <cell r="H1486"/>
          <cell r="I1486"/>
          <cell r="J1486"/>
          <cell r="K1486"/>
          <cell r="L1486"/>
        </row>
        <row r="1487">
          <cell r="C1487"/>
          <cell r="D1487"/>
          <cell r="E1487"/>
          <cell r="F1487"/>
          <cell r="G1487"/>
          <cell r="H1487"/>
          <cell r="I1487"/>
          <cell r="J1487"/>
          <cell r="K1487"/>
          <cell r="L1487"/>
        </row>
        <row r="1488">
          <cell r="C1488"/>
          <cell r="D1488"/>
          <cell r="E1488"/>
          <cell r="F1488"/>
          <cell r="G1488"/>
          <cell r="H1488"/>
          <cell r="I1488"/>
          <cell r="J1488"/>
          <cell r="K1488"/>
          <cell r="L1488"/>
        </row>
        <row r="1489">
          <cell r="C1489"/>
          <cell r="D1489"/>
          <cell r="E1489"/>
          <cell r="F1489"/>
          <cell r="G1489"/>
          <cell r="H1489"/>
          <cell r="I1489"/>
          <cell r="J1489"/>
          <cell r="K1489"/>
          <cell r="L1489"/>
        </row>
        <row r="1490">
          <cell r="C1490"/>
          <cell r="D1490"/>
          <cell r="E1490"/>
          <cell r="F1490"/>
          <cell r="G1490"/>
          <cell r="H1490"/>
          <cell r="I1490"/>
          <cell r="J1490"/>
          <cell r="K1490"/>
          <cell r="L1490"/>
        </row>
        <row r="1491">
          <cell r="C1491"/>
          <cell r="D1491"/>
          <cell r="E1491"/>
          <cell r="F1491"/>
          <cell r="G1491"/>
          <cell r="H1491"/>
          <cell r="I1491"/>
          <cell r="J1491"/>
          <cell r="K1491"/>
          <cell r="L1491"/>
        </row>
        <row r="1492">
          <cell r="C1492"/>
          <cell r="D1492"/>
          <cell r="E1492"/>
          <cell r="F1492"/>
          <cell r="G1492"/>
          <cell r="H1492"/>
          <cell r="I1492"/>
          <cell r="J1492"/>
          <cell r="K1492"/>
          <cell r="L1492"/>
        </row>
        <row r="1493">
          <cell r="C1493"/>
          <cell r="D1493"/>
          <cell r="E1493"/>
          <cell r="F1493"/>
          <cell r="G1493"/>
          <cell r="H1493"/>
          <cell r="I1493"/>
          <cell r="J1493"/>
          <cell r="K1493"/>
          <cell r="L1493"/>
        </row>
        <row r="1494">
          <cell r="C1494"/>
          <cell r="D1494"/>
          <cell r="E1494"/>
          <cell r="F1494"/>
          <cell r="G1494"/>
          <cell r="H1494"/>
          <cell r="I1494"/>
          <cell r="J1494"/>
          <cell r="K1494"/>
          <cell r="L1494"/>
        </row>
        <row r="1495">
          <cell r="C1495"/>
          <cell r="D1495"/>
          <cell r="E1495"/>
          <cell r="F1495"/>
          <cell r="G1495"/>
          <cell r="H1495"/>
          <cell r="I1495"/>
          <cell r="J1495"/>
          <cell r="K1495"/>
          <cell r="L1495"/>
        </row>
        <row r="1496">
          <cell r="C1496"/>
          <cell r="D1496"/>
          <cell r="E1496"/>
          <cell r="F1496"/>
          <cell r="G1496"/>
          <cell r="H1496"/>
          <cell r="I1496"/>
          <cell r="J1496"/>
          <cell r="K1496"/>
          <cell r="L1496"/>
        </row>
        <row r="1497">
          <cell r="C1497"/>
          <cell r="D1497"/>
          <cell r="E1497"/>
          <cell r="F1497"/>
          <cell r="G1497"/>
          <cell r="H1497"/>
          <cell r="I1497"/>
          <cell r="J1497"/>
          <cell r="K1497"/>
          <cell r="L1497"/>
        </row>
        <row r="1498">
          <cell r="C1498"/>
          <cell r="D1498"/>
          <cell r="E1498"/>
          <cell r="F1498"/>
          <cell r="G1498"/>
          <cell r="H1498"/>
          <cell r="I1498"/>
          <cell r="J1498"/>
          <cell r="K1498"/>
          <cell r="L1498"/>
        </row>
        <row r="1499">
          <cell r="C1499"/>
          <cell r="D1499"/>
          <cell r="E1499"/>
          <cell r="F1499"/>
          <cell r="G1499"/>
          <cell r="H1499"/>
          <cell r="I1499"/>
          <cell r="J1499"/>
          <cell r="K1499"/>
          <cell r="L1499"/>
        </row>
        <row r="1500">
          <cell r="C1500"/>
          <cell r="D1500"/>
          <cell r="E1500"/>
          <cell r="F1500"/>
          <cell r="G1500"/>
          <cell r="H1500"/>
          <cell r="I1500"/>
          <cell r="J1500"/>
          <cell r="K1500"/>
          <cell r="L1500"/>
        </row>
        <row r="1501">
          <cell r="C1501"/>
          <cell r="D1501"/>
          <cell r="E1501"/>
          <cell r="F1501"/>
          <cell r="G1501"/>
          <cell r="H1501"/>
          <cell r="I1501"/>
          <cell r="J1501"/>
          <cell r="K1501"/>
          <cell r="L1501"/>
        </row>
        <row r="1502">
          <cell r="C1502"/>
          <cell r="D1502"/>
          <cell r="E1502"/>
          <cell r="F1502"/>
          <cell r="G1502"/>
          <cell r="H1502"/>
          <cell r="I1502"/>
          <cell r="J1502"/>
          <cell r="K1502"/>
          <cell r="L1502"/>
        </row>
        <row r="1503">
          <cell r="C1503"/>
          <cell r="D1503"/>
          <cell r="E1503"/>
          <cell r="F1503"/>
          <cell r="G1503"/>
          <cell r="H1503"/>
          <cell r="I1503"/>
          <cell r="J1503"/>
          <cell r="K1503"/>
          <cell r="L1503"/>
        </row>
        <row r="1504">
          <cell r="C1504"/>
          <cell r="D1504"/>
          <cell r="E1504"/>
          <cell r="F1504"/>
          <cell r="G1504"/>
          <cell r="H1504"/>
          <cell r="I1504"/>
          <cell r="J1504"/>
          <cell r="K1504"/>
          <cell r="L1504"/>
        </row>
        <row r="1505">
          <cell r="C1505"/>
          <cell r="D1505"/>
          <cell r="E1505"/>
          <cell r="F1505"/>
          <cell r="G1505"/>
          <cell r="H1505"/>
          <cell r="I1505"/>
          <cell r="J1505"/>
          <cell r="K1505"/>
          <cell r="L1505"/>
        </row>
        <row r="1506">
          <cell r="C1506"/>
          <cell r="D1506"/>
          <cell r="E1506"/>
          <cell r="F1506"/>
          <cell r="G1506"/>
          <cell r="H1506"/>
          <cell r="I1506"/>
          <cell r="J1506"/>
          <cell r="K1506"/>
          <cell r="L1506"/>
        </row>
        <row r="1507">
          <cell r="C1507"/>
          <cell r="D1507"/>
          <cell r="E1507"/>
          <cell r="F1507"/>
          <cell r="G1507"/>
          <cell r="H1507"/>
          <cell r="I1507"/>
          <cell r="J1507"/>
          <cell r="K1507"/>
          <cell r="L1507"/>
        </row>
        <row r="1508">
          <cell r="C1508"/>
          <cell r="D1508"/>
          <cell r="E1508"/>
          <cell r="F1508"/>
          <cell r="G1508"/>
          <cell r="H1508"/>
          <cell r="I1508"/>
          <cell r="J1508"/>
          <cell r="K1508"/>
          <cell r="L1508"/>
        </row>
        <row r="1509">
          <cell r="C1509"/>
          <cell r="D1509"/>
          <cell r="E1509"/>
          <cell r="F1509"/>
          <cell r="G1509"/>
          <cell r="H1509"/>
          <cell r="I1509"/>
          <cell r="J1509"/>
          <cell r="K1509"/>
          <cell r="L1509"/>
        </row>
        <row r="1510">
          <cell r="C1510"/>
          <cell r="D1510"/>
          <cell r="E1510"/>
          <cell r="F1510"/>
          <cell r="G1510"/>
          <cell r="H1510"/>
          <cell r="I1510"/>
          <cell r="J1510"/>
          <cell r="K1510"/>
          <cell r="L1510"/>
        </row>
        <row r="1511">
          <cell r="C1511"/>
          <cell r="D1511"/>
          <cell r="E1511"/>
          <cell r="F1511"/>
          <cell r="G1511"/>
          <cell r="H1511"/>
          <cell r="I1511"/>
          <cell r="J1511"/>
          <cell r="K1511"/>
          <cell r="L1511"/>
        </row>
        <row r="1512">
          <cell r="C1512"/>
          <cell r="D1512"/>
          <cell r="E1512"/>
          <cell r="F1512"/>
          <cell r="G1512"/>
          <cell r="H1512"/>
          <cell r="I1512"/>
          <cell r="J1512"/>
          <cell r="K1512"/>
          <cell r="L1512"/>
        </row>
        <row r="1513">
          <cell r="C1513"/>
          <cell r="D1513"/>
          <cell r="E1513"/>
          <cell r="F1513"/>
          <cell r="G1513"/>
          <cell r="H1513"/>
          <cell r="I1513"/>
          <cell r="J1513"/>
          <cell r="K1513"/>
          <cell r="L1513"/>
        </row>
        <row r="1514">
          <cell r="C1514"/>
          <cell r="D1514"/>
          <cell r="E1514"/>
          <cell r="F1514"/>
          <cell r="G1514"/>
          <cell r="H1514"/>
          <cell r="I1514"/>
          <cell r="J1514"/>
          <cell r="K1514"/>
          <cell r="L1514"/>
        </row>
        <row r="1515">
          <cell r="C1515"/>
          <cell r="D1515"/>
          <cell r="E1515"/>
          <cell r="F1515"/>
          <cell r="G1515"/>
          <cell r="H1515"/>
          <cell r="I1515"/>
          <cell r="J1515"/>
          <cell r="K1515"/>
          <cell r="L1515"/>
        </row>
        <row r="1516">
          <cell r="C1516"/>
          <cell r="D1516"/>
          <cell r="E1516"/>
          <cell r="F1516"/>
          <cell r="G1516"/>
          <cell r="H1516"/>
          <cell r="I1516"/>
          <cell r="J1516"/>
          <cell r="K1516"/>
          <cell r="L1516"/>
        </row>
        <row r="1517">
          <cell r="C1517"/>
          <cell r="D1517"/>
          <cell r="E1517"/>
          <cell r="F1517"/>
          <cell r="G1517"/>
          <cell r="H1517"/>
          <cell r="I1517"/>
          <cell r="J1517"/>
          <cell r="K1517"/>
          <cell r="L1517"/>
        </row>
        <row r="1518">
          <cell r="C1518"/>
          <cell r="D1518"/>
          <cell r="E1518"/>
          <cell r="F1518"/>
          <cell r="G1518"/>
          <cell r="H1518"/>
          <cell r="I1518"/>
          <cell r="J1518"/>
          <cell r="K1518"/>
          <cell r="L1518"/>
        </row>
        <row r="1519">
          <cell r="C1519"/>
          <cell r="D1519"/>
          <cell r="E1519"/>
          <cell r="F1519"/>
          <cell r="G1519"/>
          <cell r="H1519"/>
          <cell r="I1519"/>
          <cell r="J1519"/>
          <cell r="K1519"/>
          <cell r="L1519"/>
        </row>
        <row r="1520">
          <cell r="C1520"/>
          <cell r="D1520"/>
          <cell r="E1520"/>
          <cell r="F1520"/>
          <cell r="G1520"/>
          <cell r="H1520"/>
          <cell r="I1520"/>
          <cell r="J1520"/>
          <cell r="K1520"/>
          <cell r="L1520"/>
        </row>
        <row r="1521">
          <cell r="C1521"/>
          <cell r="D1521"/>
          <cell r="E1521"/>
          <cell r="F1521"/>
          <cell r="G1521"/>
          <cell r="H1521"/>
          <cell r="I1521"/>
          <cell r="J1521"/>
          <cell r="K1521"/>
          <cell r="L1521"/>
        </row>
        <row r="1522">
          <cell r="C1522"/>
          <cell r="D1522"/>
          <cell r="E1522"/>
          <cell r="F1522"/>
          <cell r="G1522"/>
          <cell r="H1522"/>
          <cell r="I1522"/>
          <cell r="J1522"/>
          <cell r="K1522"/>
          <cell r="L1522"/>
        </row>
        <row r="1523">
          <cell r="C1523"/>
          <cell r="D1523"/>
          <cell r="E1523"/>
          <cell r="F1523"/>
          <cell r="G1523"/>
          <cell r="H1523"/>
          <cell r="I1523"/>
          <cell r="J1523"/>
          <cell r="K1523"/>
          <cell r="L1523"/>
        </row>
        <row r="1524">
          <cell r="C1524"/>
          <cell r="D1524"/>
          <cell r="E1524"/>
          <cell r="F1524"/>
          <cell r="G1524"/>
          <cell r="H1524"/>
          <cell r="I1524"/>
          <cell r="J1524"/>
          <cell r="K1524"/>
          <cell r="L1524"/>
        </row>
        <row r="1525">
          <cell r="C1525"/>
          <cell r="D1525"/>
          <cell r="E1525"/>
          <cell r="F1525"/>
          <cell r="G1525"/>
          <cell r="H1525"/>
          <cell r="I1525"/>
          <cell r="J1525"/>
          <cell r="K1525"/>
          <cell r="L1525"/>
        </row>
        <row r="1526">
          <cell r="C1526"/>
          <cell r="D1526"/>
          <cell r="E1526"/>
          <cell r="F1526"/>
          <cell r="G1526"/>
          <cell r="H1526"/>
          <cell r="I1526"/>
          <cell r="J1526"/>
          <cell r="K1526"/>
          <cell r="L1526"/>
        </row>
        <row r="1527">
          <cell r="C1527"/>
          <cell r="D1527"/>
          <cell r="E1527"/>
          <cell r="F1527"/>
          <cell r="G1527"/>
          <cell r="H1527"/>
          <cell r="I1527"/>
          <cell r="J1527"/>
          <cell r="K1527"/>
          <cell r="L1527"/>
        </row>
        <row r="1528">
          <cell r="C1528"/>
          <cell r="D1528"/>
          <cell r="E1528"/>
          <cell r="F1528"/>
          <cell r="G1528"/>
          <cell r="H1528"/>
          <cell r="I1528"/>
          <cell r="J1528"/>
          <cell r="K1528"/>
          <cell r="L1528"/>
        </row>
        <row r="1529">
          <cell r="C1529"/>
          <cell r="D1529"/>
          <cell r="E1529"/>
          <cell r="F1529"/>
          <cell r="G1529"/>
          <cell r="H1529"/>
          <cell r="I1529"/>
          <cell r="J1529"/>
          <cell r="K1529"/>
          <cell r="L1529"/>
        </row>
        <row r="1530">
          <cell r="C1530"/>
          <cell r="D1530"/>
          <cell r="E1530"/>
          <cell r="F1530"/>
          <cell r="G1530"/>
          <cell r="H1530"/>
          <cell r="I1530"/>
          <cell r="J1530"/>
          <cell r="K1530"/>
          <cell r="L1530"/>
        </row>
        <row r="1531">
          <cell r="C1531"/>
          <cell r="D1531"/>
          <cell r="E1531"/>
          <cell r="F1531"/>
          <cell r="G1531"/>
          <cell r="H1531"/>
          <cell r="I1531"/>
          <cell r="J1531"/>
          <cell r="K1531"/>
          <cell r="L1531"/>
        </row>
        <row r="1532">
          <cell r="C1532"/>
          <cell r="D1532"/>
          <cell r="E1532"/>
          <cell r="F1532"/>
          <cell r="G1532"/>
          <cell r="H1532"/>
          <cell r="I1532"/>
          <cell r="J1532"/>
          <cell r="K1532"/>
          <cell r="L1532"/>
        </row>
        <row r="1533">
          <cell r="C1533"/>
          <cell r="D1533"/>
          <cell r="E1533"/>
          <cell r="F1533"/>
          <cell r="G1533"/>
          <cell r="H1533"/>
          <cell r="I1533"/>
          <cell r="J1533"/>
          <cell r="K1533"/>
          <cell r="L1533"/>
        </row>
        <row r="1534">
          <cell r="C1534"/>
          <cell r="D1534"/>
          <cell r="E1534"/>
          <cell r="F1534"/>
          <cell r="G1534"/>
          <cell r="H1534"/>
          <cell r="I1534"/>
          <cell r="J1534"/>
          <cell r="K1534"/>
          <cell r="L1534"/>
        </row>
        <row r="1535">
          <cell r="C1535"/>
          <cell r="D1535"/>
          <cell r="E1535"/>
          <cell r="F1535"/>
          <cell r="G1535"/>
          <cell r="H1535"/>
          <cell r="I1535"/>
          <cell r="J1535"/>
          <cell r="K1535"/>
          <cell r="L1535"/>
        </row>
        <row r="1536">
          <cell r="C1536"/>
          <cell r="D1536"/>
          <cell r="E1536"/>
          <cell r="F1536"/>
          <cell r="G1536"/>
          <cell r="H1536"/>
          <cell r="I1536"/>
          <cell r="J1536"/>
          <cell r="K1536"/>
          <cell r="L1536"/>
        </row>
        <row r="1537">
          <cell r="C1537"/>
          <cell r="D1537"/>
          <cell r="E1537"/>
          <cell r="F1537"/>
          <cell r="G1537"/>
          <cell r="H1537"/>
          <cell r="I1537"/>
          <cell r="J1537"/>
          <cell r="K1537"/>
          <cell r="L1537"/>
        </row>
        <row r="1538">
          <cell r="C1538"/>
          <cell r="D1538"/>
          <cell r="E1538"/>
          <cell r="F1538"/>
          <cell r="G1538"/>
          <cell r="H1538"/>
          <cell r="I1538"/>
          <cell r="J1538"/>
          <cell r="K1538"/>
          <cell r="L1538"/>
        </row>
        <row r="1539">
          <cell r="C1539"/>
          <cell r="D1539"/>
          <cell r="E1539"/>
          <cell r="F1539"/>
          <cell r="G1539"/>
          <cell r="H1539"/>
          <cell r="I1539"/>
          <cell r="J1539"/>
          <cell r="K1539"/>
          <cell r="L1539"/>
        </row>
        <row r="1540">
          <cell r="C1540"/>
          <cell r="D1540"/>
          <cell r="E1540"/>
          <cell r="F1540"/>
          <cell r="G1540"/>
          <cell r="H1540"/>
          <cell r="I1540"/>
          <cell r="J1540"/>
          <cell r="K1540"/>
          <cell r="L1540"/>
        </row>
        <row r="1541">
          <cell r="C1541"/>
          <cell r="D1541"/>
          <cell r="E1541"/>
          <cell r="F1541"/>
          <cell r="G1541"/>
          <cell r="H1541"/>
          <cell r="I1541"/>
          <cell r="J1541"/>
          <cell r="K1541"/>
          <cell r="L1541"/>
        </row>
        <row r="1542">
          <cell r="C1542"/>
          <cell r="D1542"/>
          <cell r="E1542"/>
          <cell r="F1542"/>
          <cell r="G1542"/>
          <cell r="H1542"/>
          <cell r="I1542"/>
          <cell r="J1542"/>
          <cell r="K1542"/>
          <cell r="L1542"/>
        </row>
        <row r="1543">
          <cell r="C1543"/>
          <cell r="D1543"/>
          <cell r="E1543"/>
          <cell r="F1543"/>
          <cell r="G1543"/>
          <cell r="H1543"/>
          <cell r="I1543"/>
          <cell r="J1543"/>
          <cell r="K1543"/>
          <cell r="L1543"/>
        </row>
        <row r="1544">
          <cell r="C1544"/>
          <cell r="D1544"/>
          <cell r="E1544"/>
          <cell r="F1544"/>
          <cell r="G1544"/>
          <cell r="H1544"/>
          <cell r="I1544"/>
          <cell r="J1544"/>
          <cell r="K1544"/>
          <cell r="L1544"/>
        </row>
        <row r="1545">
          <cell r="C1545"/>
          <cell r="D1545"/>
          <cell r="E1545"/>
          <cell r="F1545"/>
          <cell r="G1545"/>
          <cell r="H1545"/>
          <cell r="I1545"/>
          <cell r="J1545"/>
          <cell r="K1545"/>
          <cell r="L1545"/>
        </row>
        <row r="1546">
          <cell r="C1546"/>
          <cell r="D1546"/>
          <cell r="E1546"/>
          <cell r="F1546"/>
          <cell r="G1546"/>
          <cell r="H1546"/>
          <cell r="I1546"/>
          <cell r="J1546"/>
          <cell r="K1546"/>
          <cell r="L1546"/>
        </row>
        <row r="1547">
          <cell r="C1547"/>
          <cell r="D1547"/>
          <cell r="E1547"/>
          <cell r="F1547"/>
          <cell r="G1547"/>
          <cell r="H1547"/>
          <cell r="I1547"/>
          <cell r="J1547"/>
          <cell r="K1547"/>
          <cell r="L1547"/>
        </row>
        <row r="1548">
          <cell r="C1548"/>
          <cell r="D1548"/>
          <cell r="E1548"/>
          <cell r="F1548"/>
          <cell r="G1548"/>
          <cell r="H1548"/>
          <cell r="I1548"/>
          <cell r="J1548"/>
          <cell r="K1548"/>
          <cell r="L1548"/>
        </row>
        <row r="1549">
          <cell r="C1549"/>
          <cell r="D1549"/>
          <cell r="E1549"/>
          <cell r="F1549"/>
          <cell r="G1549"/>
          <cell r="H1549"/>
          <cell r="I1549"/>
          <cell r="J1549"/>
          <cell r="K1549"/>
          <cell r="L1549"/>
        </row>
        <row r="1550">
          <cell r="C1550"/>
          <cell r="D1550"/>
          <cell r="E1550"/>
          <cell r="F1550"/>
          <cell r="G1550"/>
          <cell r="H1550"/>
          <cell r="I1550"/>
          <cell r="J1550"/>
          <cell r="K1550"/>
          <cell r="L1550"/>
        </row>
        <row r="1551">
          <cell r="C1551"/>
          <cell r="D1551"/>
          <cell r="E1551"/>
          <cell r="F1551"/>
          <cell r="G1551"/>
          <cell r="H1551"/>
          <cell r="I1551"/>
          <cell r="J1551"/>
          <cell r="K1551"/>
          <cell r="L1551"/>
        </row>
        <row r="1552">
          <cell r="C1552"/>
          <cell r="D1552"/>
          <cell r="E1552"/>
          <cell r="F1552"/>
          <cell r="G1552"/>
          <cell r="H1552"/>
          <cell r="I1552"/>
          <cell r="J1552"/>
          <cell r="K1552"/>
          <cell r="L1552"/>
        </row>
        <row r="1553">
          <cell r="C1553"/>
          <cell r="D1553"/>
          <cell r="E1553"/>
          <cell r="F1553"/>
          <cell r="G1553"/>
          <cell r="H1553"/>
          <cell r="I1553"/>
          <cell r="J1553"/>
          <cell r="K1553"/>
          <cell r="L1553"/>
        </row>
        <row r="1554">
          <cell r="C1554"/>
          <cell r="D1554"/>
          <cell r="E1554"/>
          <cell r="F1554"/>
          <cell r="G1554"/>
          <cell r="H1554"/>
          <cell r="I1554"/>
          <cell r="J1554"/>
          <cell r="K1554"/>
          <cell r="L1554"/>
        </row>
        <row r="1555">
          <cell r="C1555"/>
          <cell r="D1555"/>
          <cell r="E1555"/>
          <cell r="F1555"/>
          <cell r="G1555"/>
          <cell r="H1555"/>
          <cell r="I1555"/>
          <cell r="J1555"/>
          <cell r="K1555"/>
          <cell r="L1555"/>
        </row>
        <row r="1556">
          <cell r="C1556"/>
          <cell r="D1556"/>
          <cell r="E1556"/>
          <cell r="F1556"/>
          <cell r="G1556"/>
          <cell r="H1556"/>
          <cell r="I1556"/>
          <cell r="J1556"/>
          <cell r="K1556"/>
          <cell r="L1556"/>
        </row>
        <row r="1557">
          <cell r="C1557"/>
          <cell r="D1557"/>
          <cell r="E1557"/>
          <cell r="F1557"/>
          <cell r="G1557"/>
          <cell r="H1557"/>
          <cell r="I1557"/>
          <cell r="J1557"/>
          <cell r="K1557"/>
          <cell r="L1557"/>
        </row>
        <row r="1558">
          <cell r="C1558"/>
          <cell r="D1558"/>
          <cell r="E1558"/>
          <cell r="F1558"/>
          <cell r="G1558"/>
          <cell r="H1558"/>
          <cell r="I1558"/>
          <cell r="J1558"/>
          <cell r="K1558"/>
          <cell r="L1558"/>
        </row>
        <row r="1559">
          <cell r="C1559"/>
          <cell r="D1559"/>
          <cell r="E1559"/>
          <cell r="F1559"/>
          <cell r="G1559"/>
          <cell r="H1559"/>
          <cell r="I1559"/>
          <cell r="J1559"/>
          <cell r="K1559"/>
          <cell r="L1559"/>
        </row>
        <row r="1560">
          <cell r="C1560"/>
          <cell r="D1560"/>
          <cell r="E1560"/>
          <cell r="F1560"/>
          <cell r="G1560"/>
          <cell r="H1560"/>
          <cell r="I1560"/>
          <cell r="J1560"/>
          <cell r="K1560"/>
          <cell r="L1560"/>
        </row>
        <row r="1561">
          <cell r="C1561"/>
          <cell r="D1561"/>
          <cell r="E1561"/>
          <cell r="F1561"/>
          <cell r="G1561"/>
          <cell r="H1561"/>
          <cell r="I1561"/>
          <cell r="J1561"/>
          <cell r="K1561"/>
          <cell r="L1561"/>
        </row>
        <row r="1562">
          <cell r="C1562"/>
          <cell r="D1562"/>
          <cell r="E1562"/>
          <cell r="F1562"/>
          <cell r="G1562"/>
          <cell r="H1562"/>
          <cell r="I1562"/>
          <cell r="J1562"/>
          <cell r="K1562"/>
          <cell r="L1562"/>
        </row>
        <row r="1563">
          <cell r="C1563"/>
          <cell r="D1563"/>
          <cell r="E1563"/>
          <cell r="F1563"/>
          <cell r="G1563"/>
          <cell r="H1563"/>
          <cell r="I1563"/>
          <cell r="J1563"/>
          <cell r="K1563"/>
          <cell r="L1563"/>
        </row>
        <row r="1564">
          <cell r="C1564"/>
          <cell r="D1564"/>
          <cell r="E1564"/>
          <cell r="F1564"/>
          <cell r="G1564"/>
          <cell r="H1564"/>
          <cell r="I1564"/>
          <cell r="J1564"/>
          <cell r="K1564"/>
          <cell r="L1564"/>
        </row>
        <row r="1565">
          <cell r="C1565"/>
          <cell r="D1565"/>
          <cell r="E1565"/>
          <cell r="F1565"/>
          <cell r="G1565"/>
          <cell r="H1565"/>
          <cell r="I1565"/>
          <cell r="J1565"/>
          <cell r="K1565"/>
          <cell r="L1565"/>
        </row>
        <row r="1566">
          <cell r="C1566"/>
          <cell r="D1566"/>
          <cell r="E1566"/>
          <cell r="F1566"/>
          <cell r="G1566"/>
          <cell r="H1566"/>
          <cell r="I1566"/>
          <cell r="J1566"/>
          <cell r="K1566"/>
          <cell r="L1566"/>
        </row>
        <row r="1567">
          <cell r="C1567"/>
          <cell r="D1567"/>
          <cell r="E1567"/>
          <cell r="F1567"/>
          <cell r="G1567"/>
          <cell r="H1567"/>
          <cell r="I1567"/>
          <cell r="J1567"/>
          <cell r="K1567"/>
          <cell r="L1567"/>
        </row>
        <row r="1568">
          <cell r="C1568"/>
          <cell r="D1568"/>
          <cell r="E1568"/>
          <cell r="F1568"/>
          <cell r="G1568"/>
          <cell r="H1568"/>
          <cell r="I1568"/>
          <cell r="J1568"/>
          <cell r="K1568"/>
          <cell r="L1568"/>
        </row>
        <row r="1569">
          <cell r="C1569"/>
          <cell r="D1569"/>
          <cell r="E1569"/>
          <cell r="F1569"/>
          <cell r="G1569"/>
          <cell r="H1569"/>
          <cell r="I1569"/>
          <cell r="J1569"/>
          <cell r="K1569"/>
          <cell r="L1569"/>
        </row>
        <row r="1570">
          <cell r="C1570"/>
          <cell r="D1570"/>
          <cell r="E1570"/>
          <cell r="F1570"/>
          <cell r="G1570"/>
          <cell r="H1570"/>
          <cell r="I1570"/>
          <cell r="J1570"/>
          <cell r="K1570"/>
          <cell r="L1570"/>
        </row>
        <row r="1571">
          <cell r="C1571"/>
          <cell r="D1571"/>
          <cell r="E1571"/>
          <cell r="F1571"/>
          <cell r="G1571"/>
          <cell r="H1571"/>
          <cell r="I1571"/>
          <cell r="J1571"/>
          <cell r="K1571"/>
          <cell r="L1571"/>
        </row>
        <row r="1572">
          <cell r="C1572"/>
          <cell r="D1572"/>
          <cell r="E1572"/>
          <cell r="F1572"/>
          <cell r="G1572"/>
          <cell r="H1572"/>
          <cell r="I1572"/>
          <cell r="J1572"/>
          <cell r="K1572"/>
          <cell r="L1572"/>
        </row>
        <row r="1573">
          <cell r="C1573"/>
          <cell r="D1573"/>
          <cell r="E1573"/>
          <cell r="F1573"/>
          <cell r="G1573"/>
          <cell r="H1573"/>
          <cell r="I1573"/>
          <cell r="J1573"/>
          <cell r="K1573"/>
          <cell r="L1573"/>
        </row>
        <row r="1574">
          <cell r="C1574"/>
          <cell r="D1574"/>
          <cell r="E1574"/>
          <cell r="F1574"/>
          <cell r="G1574"/>
          <cell r="H1574"/>
          <cell r="I1574"/>
          <cell r="J1574"/>
          <cell r="K1574"/>
          <cell r="L1574"/>
        </row>
        <row r="1575">
          <cell r="C1575"/>
          <cell r="D1575"/>
          <cell r="E1575"/>
          <cell r="F1575"/>
          <cell r="G1575"/>
          <cell r="H1575"/>
          <cell r="I1575"/>
          <cell r="J1575"/>
          <cell r="K1575"/>
          <cell r="L1575"/>
        </row>
        <row r="1576">
          <cell r="C1576"/>
          <cell r="D1576"/>
          <cell r="E1576"/>
          <cell r="F1576"/>
          <cell r="G1576"/>
          <cell r="H1576"/>
          <cell r="I1576"/>
          <cell r="J1576"/>
          <cell r="K1576"/>
          <cell r="L1576"/>
        </row>
        <row r="1577">
          <cell r="C1577"/>
          <cell r="D1577"/>
          <cell r="E1577"/>
          <cell r="F1577"/>
          <cell r="G1577"/>
          <cell r="H1577"/>
          <cell r="I1577"/>
          <cell r="J1577"/>
          <cell r="K1577"/>
          <cell r="L1577"/>
        </row>
        <row r="1578">
          <cell r="C1578"/>
          <cell r="D1578"/>
          <cell r="E1578"/>
          <cell r="F1578"/>
          <cell r="G1578"/>
          <cell r="H1578"/>
          <cell r="I1578"/>
          <cell r="J1578"/>
          <cell r="K1578"/>
          <cell r="L1578"/>
        </row>
        <row r="1579">
          <cell r="C1579"/>
          <cell r="D1579"/>
          <cell r="E1579"/>
          <cell r="F1579"/>
          <cell r="G1579"/>
          <cell r="H1579"/>
          <cell r="I1579"/>
          <cell r="J1579"/>
          <cell r="K1579"/>
          <cell r="L1579"/>
        </row>
        <row r="1580">
          <cell r="C1580"/>
          <cell r="D1580"/>
          <cell r="E1580"/>
          <cell r="F1580"/>
          <cell r="G1580"/>
          <cell r="H1580"/>
          <cell r="I1580"/>
          <cell r="J1580"/>
          <cell r="K1580"/>
          <cell r="L1580"/>
        </row>
        <row r="1581">
          <cell r="C1581"/>
          <cell r="D1581"/>
          <cell r="E1581"/>
          <cell r="F1581"/>
          <cell r="G1581"/>
          <cell r="H1581"/>
          <cell r="I1581"/>
          <cell r="J1581"/>
          <cell r="K1581"/>
          <cell r="L1581"/>
        </row>
        <row r="1582">
          <cell r="C1582"/>
          <cell r="D1582"/>
          <cell r="E1582"/>
          <cell r="F1582"/>
          <cell r="G1582"/>
          <cell r="H1582"/>
          <cell r="I1582"/>
          <cell r="J1582"/>
          <cell r="K1582"/>
          <cell r="L1582"/>
        </row>
        <row r="1583">
          <cell r="C1583"/>
          <cell r="D1583"/>
          <cell r="E1583"/>
          <cell r="F1583"/>
          <cell r="G1583"/>
          <cell r="H1583"/>
          <cell r="I1583"/>
          <cell r="J1583"/>
          <cell r="K1583"/>
          <cell r="L1583"/>
        </row>
        <row r="1584">
          <cell r="C1584"/>
          <cell r="D1584"/>
          <cell r="E1584"/>
          <cell r="F1584"/>
          <cell r="G1584"/>
          <cell r="H1584"/>
          <cell r="I1584"/>
          <cell r="J1584"/>
          <cell r="K1584"/>
          <cell r="L1584"/>
        </row>
        <row r="1585">
          <cell r="C1585"/>
          <cell r="D1585"/>
          <cell r="E1585"/>
          <cell r="F1585"/>
          <cell r="G1585"/>
          <cell r="H1585"/>
          <cell r="I1585"/>
          <cell r="J1585"/>
          <cell r="K1585"/>
          <cell r="L1585"/>
        </row>
        <row r="1586">
          <cell r="C1586"/>
          <cell r="D1586"/>
          <cell r="E1586"/>
          <cell r="F1586"/>
          <cell r="G1586"/>
          <cell r="H1586"/>
          <cell r="I1586"/>
          <cell r="J1586"/>
          <cell r="K1586"/>
          <cell r="L1586"/>
        </row>
        <row r="1587">
          <cell r="C1587"/>
          <cell r="D1587"/>
          <cell r="E1587"/>
          <cell r="F1587"/>
          <cell r="G1587"/>
          <cell r="H1587"/>
          <cell r="I1587"/>
          <cell r="J1587"/>
          <cell r="K1587"/>
          <cell r="L1587"/>
        </row>
        <row r="1588">
          <cell r="C1588"/>
          <cell r="D1588"/>
          <cell r="E1588"/>
          <cell r="F1588"/>
          <cell r="G1588"/>
          <cell r="H1588"/>
          <cell r="I1588"/>
          <cell r="J1588"/>
          <cell r="K1588"/>
          <cell r="L1588"/>
        </row>
        <row r="1589">
          <cell r="C1589"/>
          <cell r="D1589"/>
          <cell r="E1589"/>
          <cell r="F1589"/>
          <cell r="G1589"/>
          <cell r="H1589"/>
          <cell r="I1589"/>
          <cell r="J1589"/>
          <cell r="K1589"/>
          <cell r="L1589"/>
        </row>
        <row r="1590">
          <cell r="C1590"/>
          <cell r="D1590"/>
          <cell r="E1590"/>
          <cell r="F1590"/>
          <cell r="G1590"/>
          <cell r="H1590"/>
          <cell r="I1590"/>
          <cell r="J1590"/>
          <cell r="K1590"/>
          <cell r="L1590"/>
        </row>
        <row r="1591">
          <cell r="C1591"/>
          <cell r="D1591"/>
          <cell r="E1591"/>
          <cell r="F1591"/>
          <cell r="G1591"/>
          <cell r="H1591"/>
          <cell r="I1591"/>
          <cell r="J1591"/>
          <cell r="K1591"/>
          <cell r="L1591"/>
        </row>
        <row r="1592">
          <cell r="C1592"/>
          <cell r="D1592"/>
          <cell r="E1592"/>
          <cell r="F1592"/>
          <cell r="G1592"/>
          <cell r="H1592"/>
          <cell r="I1592"/>
          <cell r="J1592"/>
          <cell r="K1592"/>
          <cell r="L1592"/>
        </row>
        <row r="1593">
          <cell r="C1593"/>
          <cell r="D1593"/>
          <cell r="E1593"/>
          <cell r="F1593"/>
          <cell r="G1593"/>
          <cell r="H1593"/>
          <cell r="I1593"/>
          <cell r="J1593"/>
          <cell r="K1593"/>
          <cell r="L1593"/>
        </row>
        <row r="1594">
          <cell r="C1594"/>
          <cell r="D1594"/>
          <cell r="E1594"/>
          <cell r="F1594"/>
          <cell r="G1594"/>
          <cell r="H1594"/>
          <cell r="I1594"/>
          <cell r="J1594"/>
          <cell r="K1594"/>
          <cell r="L1594"/>
        </row>
        <row r="1595">
          <cell r="C1595"/>
          <cell r="D1595"/>
          <cell r="E1595"/>
          <cell r="F1595"/>
          <cell r="G1595"/>
          <cell r="H1595"/>
          <cell r="I1595"/>
          <cell r="J1595"/>
          <cell r="K1595"/>
          <cell r="L1595"/>
        </row>
        <row r="1596">
          <cell r="C1596"/>
          <cell r="D1596"/>
          <cell r="E1596"/>
          <cell r="F1596"/>
          <cell r="G1596"/>
          <cell r="H1596"/>
          <cell r="I1596"/>
          <cell r="J1596"/>
          <cell r="K1596"/>
          <cell r="L1596"/>
        </row>
        <row r="1597">
          <cell r="C1597"/>
          <cell r="D1597"/>
          <cell r="E1597"/>
          <cell r="F1597"/>
          <cell r="G1597"/>
          <cell r="H1597"/>
          <cell r="I1597"/>
          <cell r="J1597"/>
          <cell r="K1597"/>
          <cell r="L1597"/>
        </row>
        <row r="1598">
          <cell r="C1598"/>
          <cell r="D1598"/>
          <cell r="E1598"/>
          <cell r="F1598"/>
          <cell r="G1598"/>
          <cell r="H1598"/>
          <cell r="I1598"/>
          <cell r="J1598"/>
          <cell r="K1598"/>
          <cell r="L1598"/>
        </row>
        <row r="1599">
          <cell r="C1599"/>
          <cell r="D1599"/>
          <cell r="E1599"/>
          <cell r="F1599"/>
          <cell r="G1599"/>
          <cell r="H1599"/>
          <cell r="I1599"/>
          <cell r="J1599"/>
          <cell r="K1599"/>
          <cell r="L1599"/>
        </row>
        <row r="1600">
          <cell r="C1600"/>
          <cell r="D1600"/>
          <cell r="E1600"/>
          <cell r="F1600"/>
          <cell r="G1600"/>
          <cell r="H1600"/>
          <cell r="I1600"/>
          <cell r="J1600"/>
          <cell r="K1600"/>
          <cell r="L1600"/>
        </row>
        <row r="1601">
          <cell r="C1601"/>
          <cell r="D1601"/>
          <cell r="E1601"/>
          <cell r="F1601"/>
          <cell r="G1601"/>
          <cell r="H1601"/>
          <cell r="I1601"/>
          <cell r="J1601"/>
          <cell r="K1601"/>
          <cell r="L1601"/>
        </row>
        <row r="1602">
          <cell r="C1602"/>
          <cell r="D1602"/>
          <cell r="E1602"/>
          <cell r="F1602"/>
          <cell r="G1602"/>
          <cell r="H1602"/>
          <cell r="I1602"/>
          <cell r="J1602"/>
          <cell r="K1602"/>
          <cell r="L1602"/>
        </row>
        <row r="1603">
          <cell r="C1603"/>
          <cell r="D1603"/>
          <cell r="E1603"/>
          <cell r="F1603"/>
          <cell r="G1603"/>
          <cell r="H1603"/>
          <cell r="I1603"/>
          <cell r="J1603"/>
          <cell r="K1603"/>
          <cell r="L1603"/>
        </row>
        <row r="1604">
          <cell r="C1604"/>
          <cell r="D1604"/>
          <cell r="E1604"/>
          <cell r="F1604"/>
          <cell r="G1604"/>
          <cell r="H1604"/>
          <cell r="I1604"/>
          <cell r="J1604"/>
          <cell r="K1604"/>
          <cell r="L1604"/>
        </row>
        <row r="1605">
          <cell r="C1605"/>
          <cell r="D1605"/>
          <cell r="E1605"/>
          <cell r="F1605"/>
          <cell r="G1605"/>
          <cell r="H1605"/>
          <cell r="I1605"/>
          <cell r="J1605"/>
          <cell r="K1605"/>
          <cell r="L1605"/>
        </row>
        <row r="1606">
          <cell r="C1606"/>
          <cell r="D1606"/>
          <cell r="E1606"/>
          <cell r="F1606"/>
          <cell r="G1606"/>
          <cell r="H1606"/>
          <cell r="I1606"/>
          <cell r="J1606"/>
          <cell r="K1606"/>
          <cell r="L1606"/>
        </row>
        <row r="1607">
          <cell r="C1607"/>
          <cell r="D1607"/>
          <cell r="E1607"/>
          <cell r="F1607"/>
          <cell r="G1607"/>
          <cell r="H1607"/>
          <cell r="I1607"/>
          <cell r="J1607"/>
          <cell r="K1607"/>
          <cell r="L1607"/>
        </row>
        <row r="1608">
          <cell r="C1608"/>
          <cell r="D1608"/>
          <cell r="E1608"/>
          <cell r="F1608"/>
          <cell r="G1608"/>
          <cell r="H1608"/>
          <cell r="I1608"/>
          <cell r="J1608"/>
          <cell r="K1608"/>
          <cell r="L1608"/>
        </row>
        <row r="1609">
          <cell r="C1609"/>
          <cell r="D1609"/>
          <cell r="E1609"/>
          <cell r="F1609"/>
          <cell r="G1609"/>
          <cell r="H1609"/>
          <cell r="I1609"/>
          <cell r="J1609"/>
          <cell r="K1609"/>
          <cell r="L1609"/>
        </row>
        <row r="1610">
          <cell r="C1610"/>
          <cell r="D1610"/>
          <cell r="E1610"/>
          <cell r="F1610"/>
          <cell r="G1610"/>
          <cell r="H1610"/>
          <cell r="I1610"/>
          <cell r="J1610"/>
          <cell r="K1610"/>
          <cell r="L1610"/>
        </row>
        <row r="1611">
          <cell r="C1611"/>
          <cell r="D1611"/>
          <cell r="E1611"/>
          <cell r="F1611"/>
          <cell r="G1611"/>
          <cell r="H1611"/>
          <cell r="I1611"/>
          <cell r="J1611"/>
          <cell r="K1611"/>
          <cell r="L1611"/>
        </row>
        <row r="1612">
          <cell r="C1612"/>
          <cell r="D1612"/>
          <cell r="E1612"/>
          <cell r="F1612"/>
          <cell r="G1612"/>
          <cell r="H1612"/>
          <cell r="I1612"/>
          <cell r="J1612"/>
          <cell r="K1612"/>
          <cell r="L1612"/>
        </row>
        <row r="1613">
          <cell r="C1613"/>
          <cell r="D1613"/>
          <cell r="E1613"/>
          <cell r="F1613"/>
          <cell r="G1613"/>
          <cell r="H1613"/>
          <cell r="I1613"/>
          <cell r="J1613"/>
          <cell r="K1613"/>
          <cell r="L1613"/>
        </row>
        <row r="1614">
          <cell r="C1614"/>
          <cell r="D1614"/>
          <cell r="E1614"/>
          <cell r="F1614"/>
          <cell r="G1614"/>
          <cell r="H1614"/>
          <cell r="I1614"/>
          <cell r="J1614"/>
          <cell r="K1614"/>
          <cell r="L1614"/>
        </row>
        <row r="1615">
          <cell r="C1615"/>
          <cell r="D1615"/>
          <cell r="E1615"/>
          <cell r="F1615"/>
          <cell r="G1615"/>
          <cell r="H1615"/>
          <cell r="I1615"/>
          <cell r="J1615"/>
          <cell r="K1615"/>
          <cell r="L1615"/>
        </row>
        <row r="1616">
          <cell r="C1616"/>
          <cell r="D1616"/>
          <cell r="E1616"/>
          <cell r="F1616"/>
          <cell r="G1616"/>
          <cell r="H1616"/>
          <cell r="I1616"/>
          <cell r="J1616"/>
          <cell r="K1616"/>
          <cell r="L1616"/>
        </row>
        <row r="1617">
          <cell r="C1617"/>
          <cell r="D1617"/>
          <cell r="E1617"/>
          <cell r="F1617"/>
          <cell r="G1617"/>
          <cell r="H1617"/>
          <cell r="I1617"/>
          <cell r="J1617"/>
          <cell r="K1617"/>
          <cell r="L1617"/>
        </row>
        <row r="1618">
          <cell r="C1618"/>
          <cell r="D1618"/>
          <cell r="E1618"/>
          <cell r="F1618"/>
          <cell r="G1618"/>
          <cell r="H1618"/>
          <cell r="I1618"/>
          <cell r="J1618"/>
          <cell r="K1618"/>
          <cell r="L1618"/>
        </row>
        <row r="1619">
          <cell r="C1619"/>
          <cell r="D1619"/>
          <cell r="E1619"/>
          <cell r="F1619"/>
          <cell r="G1619"/>
          <cell r="H1619"/>
          <cell r="I1619"/>
          <cell r="J1619"/>
          <cell r="K1619"/>
          <cell r="L1619"/>
        </row>
        <row r="1620">
          <cell r="C1620"/>
          <cell r="D1620"/>
          <cell r="E1620"/>
          <cell r="F1620"/>
          <cell r="G1620"/>
          <cell r="H1620"/>
          <cell r="I1620"/>
          <cell r="J1620"/>
          <cell r="K1620"/>
          <cell r="L1620"/>
        </row>
        <row r="1621">
          <cell r="C1621"/>
          <cell r="D1621"/>
          <cell r="E1621"/>
          <cell r="F1621"/>
          <cell r="G1621"/>
          <cell r="H1621"/>
          <cell r="I1621"/>
          <cell r="J1621"/>
          <cell r="K1621"/>
          <cell r="L1621"/>
        </row>
        <row r="1622">
          <cell r="C1622"/>
          <cell r="D1622"/>
          <cell r="E1622"/>
          <cell r="F1622"/>
          <cell r="G1622"/>
          <cell r="H1622"/>
          <cell r="I1622"/>
          <cell r="J1622"/>
          <cell r="K1622"/>
          <cell r="L1622"/>
        </row>
        <row r="1623">
          <cell r="C1623"/>
          <cell r="D1623"/>
          <cell r="E1623"/>
          <cell r="F1623"/>
          <cell r="G1623"/>
          <cell r="H1623"/>
          <cell r="I1623"/>
          <cell r="J1623"/>
          <cell r="K1623"/>
          <cell r="L1623"/>
        </row>
        <row r="1624">
          <cell r="C1624"/>
          <cell r="D1624"/>
          <cell r="E1624"/>
          <cell r="F1624"/>
          <cell r="G1624"/>
          <cell r="H1624"/>
          <cell r="I1624"/>
          <cell r="J1624"/>
          <cell r="K1624"/>
          <cell r="L1624"/>
        </row>
        <row r="1625">
          <cell r="C1625"/>
          <cell r="D1625"/>
          <cell r="E1625"/>
          <cell r="F1625"/>
          <cell r="G1625"/>
          <cell r="H1625"/>
          <cell r="I1625"/>
          <cell r="J1625"/>
          <cell r="K1625"/>
          <cell r="L1625"/>
        </row>
        <row r="1626">
          <cell r="C1626"/>
          <cell r="D1626"/>
          <cell r="E1626"/>
          <cell r="F1626"/>
          <cell r="G1626"/>
          <cell r="H1626"/>
          <cell r="I1626"/>
          <cell r="J1626"/>
          <cell r="K1626"/>
          <cell r="L1626"/>
        </row>
        <row r="1627">
          <cell r="C1627"/>
          <cell r="D1627"/>
          <cell r="E1627"/>
          <cell r="F1627"/>
          <cell r="G1627"/>
          <cell r="H1627"/>
          <cell r="I1627"/>
          <cell r="J1627"/>
          <cell r="K1627"/>
          <cell r="L1627"/>
        </row>
        <row r="1628">
          <cell r="C1628"/>
          <cell r="D1628"/>
          <cell r="E1628"/>
          <cell r="F1628"/>
          <cell r="G1628"/>
          <cell r="H1628"/>
          <cell r="I1628"/>
          <cell r="J1628"/>
          <cell r="K1628"/>
          <cell r="L1628"/>
        </row>
        <row r="1629">
          <cell r="C1629"/>
          <cell r="D1629"/>
          <cell r="E1629"/>
          <cell r="F1629"/>
          <cell r="G1629"/>
          <cell r="H1629"/>
          <cell r="I1629"/>
          <cell r="J1629"/>
          <cell r="K1629"/>
          <cell r="L1629"/>
        </row>
        <row r="1630">
          <cell r="C1630"/>
          <cell r="D1630"/>
          <cell r="E1630"/>
          <cell r="F1630"/>
          <cell r="G1630"/>
          <cell r="H1630"/>
          <cell r="I1630"/>
          <cell r="J1630"/>
          <cell r="K1630"/>
          <cell r="L1630"/>
        </row>
        <row r="1631">
          <cell r="C1631"/>
          <cell r="D1631"/>
          <cell r="E1631"/>
          <cell r="F1631"/>
          <cell r="G1631"/>
          <cell r="H1631"/>
          <cell r="I1631"/>
          <cell r="J1631"/>
          <cell r="K1631"/>
          <cell r="L1631"/>
        </row>
        <row r="1632">
          <cell r="C1632"/>
          <cell r="D1632"/>
          <cell r="E1632"/>
          <cell r="F1632"/>
          <cell r="G1632"/>
          <cell r="H1632"/>
          <cell r="I1632"/>
          <cell r="J1632"/>
          <cell r="K1632"/>
          <cell r="L1632"/>
        </row>
        <row r="1633">
          <cell r="C1633"/>
          <cell r="D1633"/>
          <cell r="E1633"/>
          <cell r="F1633"/>
          <cell r="G1633"/>
          <cell r="H1633"/>
          <cell r="I1633"/>
          <cell r="J1633"/>
          <cell r="K1633"/>
          <cell r="L1633"/>
        </row>
        <row r="1634">
          <cell r="C1634"/>
          <cell r="D1634"/>
          <cell r="E1634"/>
          <cell r="F1634"/>
          <cell r="G1634"/>
          <cell r="H1634"/>
          <cell r="I1634"/>
          <cell r="J1634"/>
          <cell r="K1634"/>
          <cell r="L1634"/>
        </row>
        <row r="1635">
          <cell r="C1635"/>
          <cell r="D1635"/>
          <cell r="E1635"/>
          <cell r="F1635"/>
          <cell r="G1635"/>
          <cell r="H1635"/>
          <cell r="I1635"/>
          <cell r="J1635"/>
          <cell r="K1635"/>
          <cell r="L1635"/>
        </row>
        <row r="1636">
          <cell r="C1636"/>
          <cell r="D1636"/>
          <cell r="E1636"/>
          <cell r="F1636"/>
          <cell r="G1636"/>
          <cell r="H1636"/>
          <cell r="I1636"/>
          <cell r="J1636"/>
          <cell r="K1636"/>
          <cell r="L1636"/>
        </row>
        <row r="1637">
          <cell r="C1637"/>
          <cell r="D1637"/>
          <cell r="E1637"/>
          <cell r="F1637"/>
          <cell r="G1637"/>
          <cell r="H1637"/>
          <cell r="I1637"/>
          <cell r="J1637"/>
          <cell r="K1637"/>
          <cell r="L1637"/>
        </row>
        <row r="1638">
          <cell r="C1638"/>
          <cell r="D1638"/>
          <cell r="E1638"/>
          <cell r="F1638"/>
          <cell r="G1638"/>
          <cell r="H1638"/>
          <cell r="I1638"/>
          <cell r="J1638"/>
          <cell r="K1638"/>
          <cell r="L1638"/>
        </row>
        <row r="1639">
          <cell r="C1639"/>
          <cell r="D1639"/>
          <cell r="E1639"/>
          <cell r="F1639"/>
          <cell r="G1639"/>
          <cell r="H1639"/>
          <cell r="I1639"/>
          <cell r="J1639"/>
          <cell r="K1639"/>
          <cell r="L1639"/>
        </row>
        <row r="1640">
          <cell r="C1640"/>
          <cell r="D1640"/>
          <cell r="E1640"/>
          <cell r="F1640"/>
          <cell r="G1640"/>
          <cell r="H1640"/>
          <cell r="I1640"/>
          <cell r="J1640"/>
          <cell r="K1640"/>
          <cell r="L1640"/>
        </row>
        <row r="1641">
          <cell r="C1641"/>
          <cell r="D1641"/>
          <cell r="E1641"/>
          <cell r="F1641"/>
          <cell r="G1641"/>
          <cell r="H1641"/>
          <cell r="I1641"/>
          <cell r="J1641"/>
          <cell r="K1641"/>
          <cell r="L1641"/>
        </row>
        <row r="1642">
          <cell r="C1642"/>
          <cell r="D1642"/>
          <cell r="E1642"/>
          <cell r="F1642"/>
          <cell r="G1642"/>
          <cell r="H1642"/>
          <cell r="I1642"/>
          <cell r="J1642"/>
          <cell r="K1642"/>
          <cell r="L1642"/>
        </row>
        <row r="1643">
          <cell r="C1643"/>
          <cell r="D1643"/>
          <cell r="E1643"/>
          <cell r="F1643"/>
          <cell r="G1643"/>
          <cell r="H1643"/>
          <cell r="I1643"/>
          <cell r="J1643"/>
          <cell r="K1643"/>
          <cell r="L1643"/>
        </row>
        <row r="1644">
          <cell r="C1644"/>
          <cell r="D1644"/>
          <cell r="E1644"/>
          <cell r="F1644"/>
          <cell r="G1644"/>
          <cell r="H1644"/>
          <cell r="I1644"/>
          <cell r="J1644"/>
          <cell r="K1644"/>
          <cell r="L1644"/>
        </row>
        <row r="1645">
          <cell r="C1645"/>
          <cell r="D1645"/>
          <cell r="E1645"/>
          <cell r="F1645"/>
          <cell r="G1645"/>
          <cell r="H1645"/>
          <cell r="I1645"/>
          <cell r="J1645"/>
          <cell r="K1645"/>
          <cell r="L1645"/>
        </row>
        <row r="1646">
          <cell r="C1646"/>
          <cell r="D1646"/>
          <cell r="E1646"/>
          <cell r="F1646"/>
          <cell r="G1646"/>
          <cell r="H1646"/>
          <cell r="I1646"/>
          <cell r="J1646"/>
          <cell r="K1646"/>
          <cell r="L1646"/>
        </row>
        <row r="1647">
          <cell r="C1647"/>
          <cell r="D1647"/>
          <cell r="E1647"/>
          <cell r="F1647"/>
          <cell r="G1647"/>
          <cell r="H1647"/>
          <cell r="I1647"/>
          <cell r="J1647"/>
          <cell r="K1647"/>
          <cell r="L1647"/>
        </row>
        <row r="1648">
          <cell r="C1648"/>
          <cell r="D1648"/>
          <cell r="E1648"/>
          <cell r="F1648"/>
          <cell r="G1648"/>
          <cell r="H1648"/>
          <cell r="I1648"/>
          <cell r="J1648"/>
          <cell r="K1648"/>
          <cell r="L1648"/>
        </row>
        <row r="1649">
          <cell r="C1649"/>
          <cell r="D1649"/>
          <cell r="E1649"/>
          <cell r="F1649"/>
          <cell r="G1649"/>
          <cell r="H1649"/>
          <cell r="I1649"/>
          <cell r="J1649"/>
          <cell r="K1649"/>
          <cell r="L1649"/>
        </row>
        <row r="1650">
          <cell r="C1650"/>
          <cell r="D1650"/>
          <cell r="E1650"/>
          <cell r="F1650"/>
          <cell r="G1650"/>
          <cell r="H1650"/>
          <cell r="I1650"/>
          <cell r="J1650"/>
          <cell r="K1650"/>
          <cell r="L1650"/>
        </row>
        <row r="1651">
          <cell r="C1651"/>
          <cell r="D1651"/>
          <cell r="E1651"/>
          <cell r="F1651"/>
          <cell r="G1651"/>
          <cell r="H1651"/>
          <cell r="I1651"/>
          <cell r="J1651"/>
          <cell r="K1651"/>
          <cell r="L1651"/>
        </row>
        <row r="1652">
          <cell r="C1652"/>
          <cell r="D1652"/>
          <cell r="E1652"/>
          <cell r="F1652"/>
          <cell r="G1652"/>
          <cell r="H1652"/>
          <cell r="I1652"/>
          <cell r="J1652"/>
          <cell r="K1652"/>
          <cell r="L1652"/>
        </row>
        <row r="1653">
          <cell r="C1653"/>
          <cell r="D1653"/>
          <cell r="E1653"/>
          <cell r="F1653"/>
          <cell r="G1653"/>
          <cell r="H1653"/>
          <cell r="I1653"/>
          <cell r="J1653"/>
          <cell r="K1653"/>
          <cell r="L1653"/>
        </row>
        <row r="1654">
          <cell r="C1654"/>
          <cell r="D1654"/>
          <cell r="E1654"/>
          <cell r="F1654"/>
          <cell r="G1654"/>
          <cell r="H1654"/>
          <cell r="I1654"/>
          <cell r="J1654"/>
          <cell r="K1654"/>
          <cell r="L1654"/>
        </row>
        <row r="1655">
          <cell r="C1655"/>
          <cell r="D1655"/>
          <cell r="E1655"/>
          <cell r="F1655"/>
          <cell r="G1655"/>
          <cell r="H1655"/>
          <cell r="I1655"/>
          <cell r="J1655"/>
          <cell r="K1655"/>
          <cell r="L1655"/>
        </row>
        <row r="1656">
          <cell r="C1656"/>
          <cell r="D1656"/>
          <cell r="E1656"/>
          <cell r="F1656"/>
          <cell r="G1656"/>
          <cell r="H1656"/>
          <cell r="I1656"/>
          <cell r="J1656"/>
          <cell r="K1656"/>
          <cell r="L1656"/>
        </row>
        <row r="1657">
          <cell r="C1657"/>
          <cell r="D1657"/>
          <cell r="E1657"/>
          <cell r="F1657"/>
          <cell r="G1657"/>
          <cell r="H1657"/>
          <cell r="I1657"/>
          <cell r="J1657"/>
          <cell r="K1657"/>
          <cell r="L1657"/>
        </row>
        <row r="1658">
          <cell r="C1658"/>
          <cell r="D1658"/>
          <cell r="E1658"/>
          <cell r="F1658"/>
          <cell r="G1658"/>
          <cell r="H1658"/>
          <cell r="I1658"/>
          <cell r="J1658"/>
          <cell r="K1658"/>
          <cell r="L1658"/>
        </row>
        <row r="1659">
          <cell r="C1659"/>
          <cell r="D1659"/>
          <cell r="E1659"/>
          <cell r="F1659"/>
          <cell r="G1659"/>
          <cell r="H1659"/>
          <cell r="I1659"/>
          <cell r="J1659"/>
          <cell r="K1659"/>
          <cell r="L1659"/>
        </row>
        <row r="1660">
          <cell r="C1660"/>
          <cell r="D1660"/>
          <cell r="E1660"/>
          <cell r="F1660"/>
          <cell r="G1660"/>
          <cell r="H1660"/>
          <cell r="I1660"/>
          <cell r="J1660"/>
          <cell r="K1660"/>
          <cell r="L1660"/>
        </row>
        <row r="1661">
          <cell r="C1661"/>
          <cell r="D1661"/>
          <cell r="E1661"/>
          <cell r="F1661"/>
          <cell r="G1661"/>
          <cell r="H1661"/>
          <cell r="I1661"/>
          <cell r="J1661"/>
          <cell r="K1661"/>
          <cell r="L1661"/>
        </row>
        <row r="1662">
          <cell r="C1662"/>
          <cell r="D1662"/>
          <cell r="E1662"/>
          <cell r="F1662"/>
          <cell r="G1662"/>
          <cell r="H1662"/>
          <cell r="I1662"/>
          <cell r="J1662"/>
          <cell r="K1662"/>
          <cell r="L1662"/>
        </row>
        <row r="1663">
          <cell r="C1663"/>
          <cell r="D1663"/>
          <cell r="E1663"/>
          <cell r="F1663"/>
          <cell r="G1663"/>
          <cell r="H1663"/>
          <cell r="I1663"/>
          <cell r="J1663"/>
          <cell r="K1663"/>
          <cell r="L1663"/>
        </row>
        <row r="1664">
          <cell r="C1664"/>
          <cell r="D1664"/>
          <cell r="E1664"/>
          <cell r="F1664"/>
          <cell r="G1664"/>
          <cell r="H1664"/>
          <cell r="I1664"/>
          <cell r="J1664"/>
          <cell r="K1664"/>
          <cell r="L1664"/>
        </row>
        <row r="1665">
          <cell r="C1665"/>
          <cell r="D1665"/>
          <cell r="E1665"/>
          <cell r="F1665"/>
          <cell r="G1665"/>
          <cell r="H1665"/>
          <cell r="I1665"/>
          <cell r="J1665"/>
          <cell r="K1665"/>
          <cell r="L1665"/>
        </row>
        <row r="1666">
          <cell r="C1666"/>
          <cell r="D1666"/>
          <cell r="E1666"/>
          <cell r="F1666"/>
          <cell r="G1666"/>
          <cell r="H1666"/>
          <cell r="I1666"/>
          <cell r="J1666"/>
          <cell r="K1666"/>
          <cell r="L1666"/>
        </row>
        <row r="1667">
          <cell r="C1667"/>
          <cell r="D1667"/>
          <cell r="E1667"/>
          <cell r="F1667"/>
          <cell r="G1667"/>
          <cell r="H1667"/>
          <cell r="I1667"/>
          <cell r="J1667"/>
          <cell r="K1667"/>
          <cell r="L1667"/>
        </row>
        <row r="1668">
          <cell r="C1668"/>
          <cell r="D1668"/>
          <cell r="E1668"/>
          <cell r="F1668"/>
          <cell r="G1668"/>
          <cell r="H1668"/>
          <cell r="I1668"/>
          <cell r="J1668"/>
          <cell r="K1668"/>
          <cell r="L1668"/>
        </row>
        <row r="1669">
          <cell r="C1669"/>
          <cell r="D1669"/>
          <cell r="E1669"/>
          <cell r="F1669"/>
          <cell r="G1669"/>
          <cell r="H1669"/>
          <cell r="I1669"/>
          <cell r="J1669"/>
          <cell r="K1669"/>
          <cell r="L1669"/>
        </row>
        <row r="1670">
          <cell r="C1670"/>
          <cell r="D1670"/>
          <cell r="E1670"/>
          <cell r="F1670"/>
          <cell r="G1670"/>
          <cell r="H1670"/>
          <cell r="I1670"/>
          <cell r="J1670"/>
          <cell r="K1670"/>
          <cell r="L1670"/>
        </row>
        <row r="1671">
          <cell r="C1671"/>
          <cell r="D1671"/>
          <cell r="E1671"/>
          <cell r="F1671"/>
          <cell r="G1671"/>
          <cell r="H1671"/>
          <cell r="I1671"/>
          <cell r="J1671"/>
          <cell r="K1671"/>
          <cell r="L1671"/>
        </row>
        <row r="1672">
          <cell r="C1672"/>
          <cell r="D1672"/>
          <cell r="E1672"/>
          <cell r="F1672"/>
          <cell r="G1672"/>
          <cell r="H1672"/>
          <cell r="I1672"/>
          <cell r="J1672"/>
          <cell r="K1672"/>
          <cell r="L1672"/>
        </row>
        <row r="1673">
          <cell r="C1673"/>
          <cell r="D1673"/>
          <cell r="E1673"/>
          <cell r="F1673"/>
          <cell r="G1673"/>
          <cell r="H1673"/>
          <cell r="I1673"/>
          <cell r="J1673"/>
          <cell r="K1673"/>
          <cell r="L1673"/>
        </row>
        <row r="1674">
          <cell r="C1674"/>
          <cell r="D1674"/>
          <cell r="E1674"/>
          <cell r="F1674"/>
          <cell r="G1674"/>
          <cell r="H1674"/>
          <cell r="I1674"/>
          <cell r="J1674"/>
          <cell r="K1674"/>
          <cell r="L1674"/>
        </row>
        <row r="1675">
          <cell r="C1675"/>
          <cell r="D1675"/>
          <cell r="E1675"/>
          <cell r="F1675"/>
          <cell r="G1675"/>
          <cell r="H1675"/>
          <cell r="I1675"/>
          <cell r="J1675"/>
          <cell r="K1675"/>
          <cell r="L1675"/>
        </row>
        <row r="1676">
          <cell r="C1676"/>
          <cell r="D1676"/>
          <cell r="E1676"/>
          <cell r="F1676"/>
          <cell r="G1676"/>
          <cell r="H1676"/>
          <cell r="I1676"/>
          <cell r="J1676"/>
          <cell r="K1676"/>
          <cell r="L1676"/>
        </row>
        <row r="1677">
          <cell r="C1677"/>
          <cell r="D1677"/>
          <cell r="E1677"/>
          <cell r="F1677"/>
          <cell r="G1677"/>
          <cell r="H1677"/>
          <cell r="I1677"/>
          <cell r="J1677"/>
          <cell r="K1677"/>
          <cell r="L1677"/>
        </row>
        <row r="1678">
          <cell r="C1678"/>
          <cell r="D1678"/>
          <cell r="E1678"/>
          <cell r="F1678"/>
          <cell r="G1678"/>
          <cell r="H1678"/>
          <cell r="I1678"/>
          <cell r="J1678"/>
          <cell r="K1678"/>
          <cell r="L1678"/>
        </row>
        <row r="1679">
          <cell r="C1679"/>
          <cell r="D1679"/>
          <cell r="E1679"/>
          <cell r="F1679"/>
          <cell r="G1679"/>
          <cell r="H1679"/>
          <cell r="I1679"/>
          <cell r="J1679"/>
          <cell r="K1679"/>
          <cell r="L1679"/>
        </row>
        <row r="1680">
          <cell r="C1680"/>
          <cell r="D1680"/>
          <cell r="E1680"/>
          <cell r="F1680"/>
          <cell r="G1680"/>
          <cell r="H1680"/>
          <cell r="I1680"/>
          <cell r="J1680"/>
          <cell r="K1680"/>
          <cell r="L1680"/>
        </row>
        <row r="1681">
          <cell r="C1681"/>
          <cell r="D1681"/>
          <cell r="E1681"/>
          <cell r="F1681"/>
          <cell r="G1681"/>
          <cell r="H1681"/>
          <cell r="I1681"/>
          <cell r="J1681"/>
          <cell r="K1681"/>
          <cell r="L1681"/>
        </row>
        <row r="1682">
          <cell r="C1682"/>
          <cell r="D1682"/>
          <cell r="E1682"/>
          <cell r="F1682"/>
          <cell r="G1682"/>
          <cell r="H1682"/>
          <cell r="I1682"/>
          <cell r="J1682"/>
          <cell r="K1682"/>
          <cell r="L1682"/>
        </row>
        <row r="1683">
          <cell r="C1683"/>
          <cell r="D1683"/>
          <cell r="E1683"/>
          <cell r="F1683"/>
          <cell r="G1683"/>
          <cell r="H1683"/>
          <cell r="I1683"/>
          <cell r="J1683"/>
          <cell r="K1683"/>
          <cell r="L1683"/>
        </row>
        <row r="1684">
          <cell r="C1684"/>
          <cell r="D1684"/>
          <cell r="E1684"/>
          <cell r="F1684"/>
          <cell r="G1684"/>
          <cell r="H1684"/>
          <cell r="I1684"/>
          <cell r="J1684"/>
          <cell r="K1684"/>
          <cell r="L1684"/>
        </row>
        <row r="1685">
          <cell r="C1685"/>
          <cell r="D1685"/>
          <cell r="E1685"/>
          <cell r="F1685"/>
          <cell r="G1685"/>
          <cell r="H1685"/>
          <cell r="I1685"/>
          <cell r="J1685"/>
          <cell r="K1685"/>
          <cell r="L1685"/>
        </row>
        <row r="1686">
          <cell r="C1686"/>
          <cell r="D1686"/>
          <cell r="E1686"/>
          <cell r="F1686"/>
          <cell r="G1686"/>
          <cell r="H1686"/>
          <cell r="I1686"/>
          <cell r="J1686"/>
          <cell r="K1686"/>
          <cell r="L1686"/>
        </row>
        <row r="1687">
          <cell r="C1687"/>
          <cell r="D1687"/>
          <cell r="E1687"/>
          <cell r="F1687"/>
          <cell r="G1687"/>
          <cell r="H1687"/>
          <cell r="I1687"/>
          <cell r="J1687"/>
          <cell r="K1687"/>
          <cell r="L1687"/>
        </row>
        <row r="1688">
          <cell r="C1688"/>
          <cell r="D1688"/>
          <cell r="E1688"/>
          <cell r="F1688"/>
          <cell r="G1688"/>
          <cell r="H1688"/>
          <cell r="I1688"/>
          <cell r="J1688"/>
          <cell r="K1688"/>
          <cell r="L1688"/>
        </row>
        <row r="1689">
          <cell r="C1689"/>
          <cell r="D1689"/>
          <cell r="E1689"/>
          <cell r="F1689"/>
          <cell r="G1689"/>
          <cell r="H1689"/>
          <cell r="I1689"/>
          <cell r="J1689"/>
          <cell r="K1689"/>
          <cell r="L1689"/>
        </row>
        <row r="1690">
          <cell r="C1690"/>
          <cell r="D1690"/>
          <cell r="E1690"/>
          <cell r="F1690"/>
          <cell r="G1690"/>
          <cell r="H1690"/>
          <cell r="I1690"/>
          <cell r="J1690"/>
          <cell r="K1690"/>
          <cell r="L1690"/>
        </row>
        <row r="1691">
          <cell r="C1691"/>
          <cell r="D1691"/>
          <cell r="E1691"/>
          <cell r="F1691"/>
          <cell r="G1691"/>
          <cell r="H1691"/>
          <cell r="I1691"/>
          <cell r="J1691"/>
          <cell r="K1691"/>
          <cell r="L1691"/>
        </row>
        <row r="1692">
          <cell r="C1692"/>
          <cell r="D1692"/>
          <cell r="E1692"/>
          <cell r="F1692"/>
          <cell r="G1692"/>
          <cell r="H1692"/>
          <cell r="I1692"/>
          <cell r="J1692"/>
          <cell r="K1692"/>
          <cell r="L1692"/>
        </row>
        <row r="1693">
          <cell r="C1693"/>
          <cell r="D1693"/>
          <cell r="E1693"/>
          <cell r="F1693"/>
          <cell r="G1693"/>
          <cell r="H1693"/>
          <cell r="I1693"/>
          <cell r="J1693"/>
          <cell r="K1693"/>
          <cell r="L1693"/>
        </row>
        <row r="1694">
          <cell r="C1694"/>
          <cell r="D1694"/>
          <cell r="E1694"/>
          <cell r="F1694"/>
          <cell r="G1694"/>
          <cell r="H1694"/>
          <cell r="I1694"/>
          <cell r="J1694"/>
          <cell r="K1694"/>
          <cell r="L1694"/>
        </row>
        <row r="1695">
          <cell r="C1695"/>
          <cell r="D1695"/>
          <cell r="E1695"/>
          <cell r="F1695"/>
          <cell r="G1695"/>
          <cell r="H1695"/>
          <cell r="I1695"/>
          <cell r="J1695"/>
          <cell r="K1695"/>
          <cell r="L1695"/>
        </row>
        <row r="1696">
          <cell r="C1696"/>
          <cell r="D1696"/>
          <cell r="E1696"/>
          <cell r="F1696"/>
          <cell r="G1696"/>
          <cell r="H1696"/>
          <cell r="I1696"/>
          <cell r="J1696"/>
          <cell r="K1696"/>
          <cell r="L1696"/>
        </row>
        <row r="1697">
          <cell r="C1697"/>
          <cell r="D1697"/>
          <cell r="E1697"/>
          <cell r="F1697"/>
          <cell r="G1697"/>
          <cell r="H1697"/>
          <cell r="I1697"/>
          <cell r="J1697"/>
          <cell r="K1697"/>
          <cell r="L1697"/>
        </row>
        <row r="1698">
          <cell r="C1698"/>
          <cell r="D1698"/>
          <cell r="E1698"/>
          <cell r="F1698"/>
          <cell r="G1698"/>
          <cell r="H1698"/>
          <cell r="I1698"/>
          <cell r="J1698"/>
          <cell r="K1698"/>
          <cell r="L1698"/>
        </row>
        <row r="1699">
          <cell r="C1699"/>
          <cell r="D1699"/>
          <cell r="E1699"/>
          <cell r="F1699"/>
          <cell r="G1699"/>
          <cell r="H1699"/>
          <cell r="I1699"/>
          <cell r="J1699"/>
          <cell r="K1699"/>
          <cell r="L1699"/>
        </row>
        <row r="1700">
          <cell r="C1700"/>
          <cell r="D1700"/>
          <cell r="E1700"/>
          <cell r="F1700"/>
          <cell r="G1700"/>
          <cell r="H1700"/>
          <cell r="I1700"/>
          <cell r="J1700"/>
          <cell r="K1700"/>
          <cell r="L1700"/>
        </row>
        <row r="1701">
          <cell r="C1701"/>
          <cell r="D1701"/>
          <cell r="E1701"/>
          <cell r="F1701"/>
          <cell r="G1701"/>
          <cell r="H1701"/>
          <cell r="I1701"/>
          <cell r="J1701"/>
          <cell r="K1701"/>
          <cell r="L1701"/>
        </row>
        <row r="1702">
          <cell r="C1702"/>
          <cell r="D1702"/>
          <cell r="E1702"/>
          <cell r="F1702"/>
          <cell r="G1702"/>
          <cell r="H1702"/>
          <cell r="I1702"/>
          <cell r="J1702"/>
          <cell r="K1702"/>
          <cell r="L1702"/>
        </row>
        <row r="1703">
          <cell r="C1703"/>
          <cell r="D1703"/>
          <cell r="E1703"/>
          <cell r="F1703"/>
          <cell r="G1703"/>
          <cell r="H1703"/>
          <cell r="I1703"/>
          <cell r="J1703"/>
          <cell r="K1703"/>
          <cell r="L1703"/>
        </row>
        <row r="1704">
          <cell r="C1704"/>
          <cell r="D1704"/>
          <cell r="E1704"/>
          <cell r="F1704"/>
          <cell r="G1704"/>
          <cell r="H1704"/>
          <cell r="I1704"/>
          <cell r="J1704"/>
          <cell r="K1704"/>
          <cell r="L1704"/>
        </row>
        <row r="1705">
          <cell r="C1705"/>
          <cell r="D1705"/>
          <cell r="E1705"/>
          <cell r="F1705"/>
          <cell r="G1705"/>
          <cell r="H1705"/>
          <cell r="I1705"/>
          <cell r="J1705"/>
          <cell r="K1705"/>
          <cell r="L1705"/>
        </row>
        <row r="1706">
          <cell r="C1706"/>
          <cell r="D1706"/>
          <cell r="E1706"/>
          <cell r="F1706"/>
          <cell r="G1706"/>
          <cell r="H1706"/>
          <cell r="I1706"/>
          <cell r="J1706"/>
          <cell r="K1706"/>
          <cell r="L1706"/>
        </row>
        <row r="1707">
          <cell r="C1707"/>
          <cell r="D1707"/>
          <cell r="E1707"/>
          <cell r="F1707"/>
          <cell r="G1707"/>
          <cell r="H1707"/>
          <cell r="I1707"/>
          <cell r="J1707"/>
          <cell r="K1707"/>
          <cell r="L1707"/>
        </row>
        <row r="1708">
          <cell r="C1708"/>
          <cell r="D1708"/>
          <cell r="E1708"/>
          <cell r="F1708"/>
          <cell r="G1708"/>
          <cell r="H1708"/>
          <cell r="I1708"/>
          <cell r="J1708"/>
          <cell r="K1708"/>
          <cell r="L1708"/>
        </row>
        <row r="1709">
          <cell r="C1709"/>
          <cell r="D1709"/>
          <cell r="E1709"/>
          <cell r="F1709"/>
          <cell r="G1709"/>
          <cell r="H1709"/>
          <cell r="I1709"/>
          <cell r="J1709"/>
          <cell r="K1709"/>
          <cell r="L1709"/>
        </row>
        <row r="1710">
          <cell r="C1710"/>
          <cell r="D1710"/>
          <cell r="E1710"/>
          <cell r="F1710"/>
          <cell r="G1710"/>
          <cell r="H1710"/>
          <cell r="I1710"/>
          <cell r="J1710"/>
          <cell r="K1710"/>
          <cell r="L1710"/>
        </row>
        <row r="1711">
          <cell r="C1711"/>
          <cell r="D1711"/>
          <cell r="E1711"/>
          <cell r="F1711"/>
          <cell r="G1711"/>
          <cell r="H1711"/>
          <cell r="I1711"/>
          <cell r="J1711"/>
          <cell r="K1711"/>
          <cell r="L1711"/>
        </row>
        <row r="1712">
          <cell r="C1712"/>
          <cell r="D1712"/>
          <cell r="E1712"/>
          <cell r="F1712"/>
          <cell r="G1712"/>
          <cell r="H1712"/>
          <cell r="I1712"/>
          <cell r="J1712"/>
          <cell r="K1712"/>
          <cell r="L1712"/>
        </row>
        <row r="1713">
          <cell r="C1713"/>
          <cell r="D1713"/>
          <cell r="E1713"/>
          <cell r="F1713"/>
          <cell r="G1713"/>
          <cell r="H1713"/>
          <cell r="I1713"/>
          <cell r="J1713"/>
          <cell r="K1713"/>
          <cell r="L1713"/>
        </row>
        <row r="1714">
          <cell r="C1714"/>
          <cell r="D1714"/>
          <cell r="E1714"/>
          <cell r="F1714"/>
          <cell r="G1714"/>
          <cell r="H1714"/>
          <cell r="I1714"/>
          <cell r="J1714"/>
          <cell r="K1714"/>
          <cell r="L1714"/>
        </row>
        <row r="1715">
          <cell r="C1715"/>
          <cell r="D1715"/>
          <cell r="E1715"/>
          <cell r="F1715"/>
          <cell r="G1715"/>
          <cell r="H1715"/>
          <cell r="I1715"/>
          <cell r="J1715"/>
          <cell r="K1715"/>
          <cell r="L1715"/>
        </row>
        <row r="1716">
          <cell r="C1716"/>
          <cell r="D1716"/>
          <cell r="E1716"/>
          <cell r="F1716"/>
          <cell r="G1716"/>
          <cell r="H1716"/>
          <cell r="I1716"/>
          <cell r="J1716"/>
          <cell r="K1716"/>
          <cell r="L1716"/>
        </row>
        <row r="1717">
          <cell r="C1717"/>
          <cell r="D1717"/>
          <cell r="E1717"/>
          <cell r="F1717"/>
          <cell r="G1717"/>
          <cell r="H1717"/>
          <cell r="I1717"/>
          <cell r="J1717"/>
          <cell r="K1717"/>
          <cell r="L1717"/>
        </row>
        <row r="1718">
          <cell r="C1718"/>
          <cell r="D1718"/>
          <cell r="E1718"/>
          <cell r="F1718"/>
          <cell r="G1718"/>
          <cell r="H1718"/>
          <cell r="I1718"/>
          <cell r="J1718"/>
          <cell r="K1718"/>
          <cell r="L1718"/>
        </row>
        <row r="1719">
          <cell r="C1719"/>
          <cell r="D1719"/>
          <cell r="E1719"/>
          <cell r="F1719"/>
          <cell r="G1719"/>
          <cell r="H1719"/>
          <cell r="I1719"/>
          <cell r="J1719"/>
          <cell r="K1719"/>
          <cell r="L1719"/>
        </row>
        <row r="1720">
          <cell r="C1720"/>
          <cell r="D1720"/>
          <cell r="E1720"/>
          <cell r="F1720"/>
          <cell r="G1720"/>
          <cell r="H1720"/>
          <cell r="I1720"/>
          <cell r="J1720"/>
          <cell r="K1720"/>
          <cell r="L1720"/>
        </row>
        <row r="1721">
          <cell r="C1721"/>
          <cell r="D1721"/>
          <cell r="E1721"/>
          <cell r="F1721"/>
          <cell r="G1721"/>
          <cell r="H1721"/>
          <cell r="I1721"/>
          <cell r="J1721"/>
          <cell r="K1721"/>
          <cell r="L1721"/>
        </row>
        <row r="1722">
          <cell r="C1722"/>
          <cell r="D1722"/>
          <cell r="E1722"/>
          <cell r="F1722"/>
          <cell r="G1722"/>
          <cell r="H1722"/>
          <cell r="I1722"/>
          <cell r="J1722"/>
          <cell r="K1722"/>
          <cell r="L1722"/>
        </row>
        <row r="1723">
          <cell r="C1723"/>
          <cell r="D1723"/>
          <cell r="E1723"/>
          <cell r="F1723"/>
          <cell r="G1723"/>
          <cell r="H1723"/>
          <cell r="I1723"/>
          <cell r="J1723"/>
          <cell r="K1723"/>
          <cell r="L1723"/>
        </row>
        <row r="1724">
          <cell r="C1724"/>
          <cell r="D1724"/>
          <cell r="E1724"/>
          <cell r="F1724"/>
          <cell r="G1724"/>
          <cell r="H1724"/>
          <cell r="I1724"/>
          <cell r="J1724"/>
          <cell r="K1724"/>
          <cell r="L1724"/>
        </row>
        <row r="1725">
          <cell r="C1725"/>
          <cell r="D1725"/>
          <cell r="E1725"/>
          <cell r="F1725"/>
          <cell r="G1725"/>
          <cell r="H1725"/>
          <cell r="I1725"/>
          <cell r="J1725"/>
          <cell r="K1725"/>
          <cell r="L1725"/>
        </row>
        <row r="1726">
          <cell r="C1726"/>
          <cell r="D1726"/>
          <cell r="E1726"/>
          <cell r="F1726"/>
          <cell r="G1726"/>
          <cell r="H1726"/>
          <cell r="I1726"/>
          <cell r="J1726"/>
          <cell r="K1726"/>
          <cell r="L1726"/>
        </row>
        <row r="1727">
          <cell r="C1727"/>
          <cell r="D1727"/>
          <cell r="E1727"/>
          <cell r="F1727"/>
          <cell r="G1727"/>
          <cell r="H1727"/>
          <cell r="I1727"/>
          <cell r="J1727"/>
          <cell r="K1727"/>
          <cell r="L1727"/>
        </row>
        <row r="1728">
          <cell r="C1728"/>
          <cell r="D1728"/>
          <cell r="E1728"/>
          <cell r="F1728"/>
          <cell r="G1728"/>
          <cell r="H1728"/>
          <cell r="I1728"/>
          <cell r="J1728"/>
          <cell r="K1728"/>
          <cell r="L1728"/>
        </row>
        <row r="1729">
          <cell r="C1729"/>
          <cell r="D1729"/>
          <cell r="E1729"/>
          <cell r="F1729"/>
          <cell r="G1729"/>
          <cell r="H1729"/>
          <cell r="I1729"/>
          <cell r="J1729"/>
          <cell r="K1729"/>
          <cell r="L1729"/>
        </row>
        <row r="1730">
          <cell r="C1730"/>
          <cell r="D1730"/>
          <cell r="E1730"/>
          <cell r="F1730"/>
          <cell r="G1730"/>
          <cell r="H1730"/>
          <cell r="I1730"/>
          <cell r="J1730"/>
          <cell r="K1730"/>
          <cell r="L1730"/>
        </row>
        <row r="1731">
          <cell r="C1731"/>
          <cell r="D1731"/>
          <cell r="E1731"/>
          <cell r="F1731"/>
          <cell r="G1731"/>
          <cell r="H1731"/>
          <cell r="I1731"/>
          <cell r="J1731"/>
          <cell r="K1731"/>
          <cell r="L1731"/>
        </row>
        <row r="1732">
          <cell r="C1732"/>
          <cell r="D1732"/>
          <cell r="E1732"/>
          <cell r="F1732"/>
          <cell r="G1732"/>
          <cell r="H1732"/>
          <cell r="I1732"/>
          <cell r="J1732"/>
          <cell r="K1732"/>
          <cell r="L1732"/>
        </row>
        <row r="1733">
          <cell r="C1733"/>
          <cell r="D1733"/>
          <cell r="E1733"/>
          <cell r="F1733"/>
          <cell r="G1733"/>
          <cell r="H1733"/>
          <cell r="I1733"/>
          <cell r="J1733"/>
          <cell r="K1733"/>
          <cell r="L1733"/>
        </row>
        <row r="1734">
          <cell r="C1734"/>
          <cell r="D1734"/>
          <cell r="E1734"/>
          <cell r="F1734"/>
          <cell r="G1734"/>
          <cell r="H1734"/>
          <cell r="I1734"/>
          <cell r="J1734"/>
          <cell r="K1734"/>
          <cell r="L1734"/>
        </row>
        <row r="1735">
          <cell r="C1735"/>
          <cell r="D1735"/>
          <cell r="E1735"/>
          <cell r="F1735"/>
          <cell r="G1735"/>
          <cell r="H1735"/>
          <cell r="I1735"/>
          <cell r="J1735"/>
          <cell r="K1735"/>
          <cell r="L1735"/>
        </row>
        <row r="1736">
          <cell r="C1736"/>
          <cell r="D1736"/>
          <cell r="E1736"/>
          <cell r="F1736"/>
          <cell r="G1736"/>
          <cell r="H1736"/>
          <cell r="I1736"/>
          <cell r="J1736"/>
          <cell r="K1736"/>
          <cell r="L1736"/>
        </row>
        <row r="1737">
          <cell r="C1737"/>
          <cell r="D1737"/>
          <cell r="E1737"/>
          <cell r="F1737"/>
          <cell r="G1737"/>
          <cell r="H1737"/>
          <cell r="I1737"/>
          <cell r="J1737"/>
          <cell r="K1737"/>
          <cell r="L1737"/>
        </row>
        <row r="1738">
          <cell r="C1738"/>
          <cell r="D1738"/>
          <cell r="E1738"/>
          <cell r="F1738"/>
          <cell r="G1738"/>
          <cell r="H1738"/>
          <cell r="I1738"/>
          <cell r="J1738"/>
          <cell r="K1738"/>
          <cell r="L1738"/>
        </row>
        <row r="1739">
          <cell r="C1739"/>
          <cell r="D1739"/>
          <cell r="E1739"/>
          <cell r="F1739"/>
          <cell r="G1739"/>
          <cell r="H1739"/>
          <cell r="I1739"/>
          <cell r="J1739"/>
          <cell r="K1739"/>
          <cell r="L1739"/>
        </row>
        <row r="1740">
          <cell r="C1740"/>
          <cell r="D1740"/>
          <cell r="E1740"/>
          <cell r="F1740"/>
          <cell r="G1740"/>
          <cell r="H1740"/>
          <cell r="I1740"/>
          <cell r="J1740"/>
          <cell r="K1740"/>
          <cell r="L1740"/>
        </row>
        <row r="1741">
          <cell r="C1741"/>
          <cell r="D1741"/>
          <cell r="E1741"/>
          <cell r="F1741"/>
          <cell r="G1741"/>
          <cell r="H1741"/>
          <cell r="I1741"/>
          <cell r="J1741"/>
          <cell r="K1741"/>
          <cell r="L1741"/>
        </row>
        <row r="1742">
          <cell r="C1742"/>
          <cell r="D1742"/>
          <cell r="E1742"/>
          <cell r="F1742"/>
          <cell r="G1742"/>
          <cell r="H1742"/>
          <cell r="I1742"/>
          <cell r="J1742"/>
          <cell r="K1742"/>
          <cell r="L1742"/>
        </row>
        <row r="1743">
          <cell r="C1743"/>
          <cell r="D1743"/>
          <cell r="E1743"/>
          <cell r="F1743"/>
          <cell r="G1743"/>
          <cell r="H1743"/>
          <cell r="I1743"/>
          <cell r="J1743"/>
          <cell r="K1743"/>
          <cell r="L1743"/>
        </row>
        <row r="1744">
          <cell r="C1744"/>
          <cell r="D1744"/>
          <cell r="E1744"/>
          <cell r="F1744"/>
          <cell r="G1744"/>
          <cell r="H1744"/>
          <cell r="I1744"/>
          <cell r="J1744"/>
          <cell r="K1744"/>
          <cell r="L1744"/>
        </row>
        <row r="1745">
          <cell r="C1745"/>
          <cell r="D1745"/>
          <cell r="E1745"/>
          <cell r="F1745"/>
          <cell r="G1745"/>
          <cell r="H1745"/>
          <cell r="I1745"/>
          <cell r="J1745"/>
          <cell r="K1745"/>
          <cell r="L1745"/>
        </row>
        <row r="1746">
          <cell r="C1746"/>
          <cell r="D1746"/>
          <cell r="E1746"/>
          <cell r="F1746"/>
          <cell r="G1746"/>
          <cell r="H1746"/>
          <cell r="I1746"/>
          <cell r="J1746"/>
          <cell r="K1746"/>
          <cell r="L1746"/>
        </row>
        <row r="1747">
          <cell r="C1747"/>
          <cell r="D1747"/>
          <cell r="E1747"/>
          <cell r="F1747"/>
          <cell r="G1747"/>
          <cell r="H1747"/>
          <cell r="I1747"/>
          <cell r="J1747"/>
          <cell r="K1747"/>
          <cell r="L1747"/>
        </row>
        <row r="1748">
          <cell r="C1748"/>
          <cell r="D1748"/>
          <cell r="E1748"/>
          <cell r="F1748"/>
          <cell r="G1748"/>
          <cell r="H1748"/>
          <cell r="I1748"/>
          <cell r="J1748"/>
          <cell r="K1748"/>
          <cell r="L1748"/>
        </row>
        <row r="1749">
          <cell r="C1749"/>
          <cell r="D1749"/>
          <cell r="E1749"/>
          <cell r="F1749"/>
          <cell r="G1749"/>
          <cell r="H1749"/>
          <cell r="I1749"/>
          <cell r="J1749"/>
          <cell r="K1749"/>
          <cell r="L1749"/>
        </row>
        <row r="1750">
          <cell r="C1750"/>
          <cell r="D1750"/>
          <cell r="E1750"/>
          <cell r="F1750"/>
          <cell r="G1750"/>
          <cell r="H1750"/>
          <cell r="I1750"/>
          <cell r="J1750"/>
          <cell r="K1750"/>
          <cell r="L1750"/>
        </row>
        <row r="1751">
          <cell r="C1751"/>
          <cell r="D1751"/>
          <cell r="E1751"/>
          <cell r="F1751"/>
          <cell r="G1751"/>
          <cell r="H1751"/>
          <cell r="I1751"/>
          <cell r="J1751"/>
          <cell r="K1751"/>
          <cell r="L1751"/>
        </row>
        <row r="1752">
          <cell r="C1752"/>
          <cell r="D1752"/>
          <cell r="E1752"/>
          <cell r="F1752"/>
          <cell r="G1752"/>
          <cell r="H1752"/>
          <cell r="I1752"/>
          <cell r="J1752"/>
          <cell r="K1752"/>
          <cell r="L1752"/>
        </row>
        <row r="1753">
          <cell r="C1753"/>
          <cell r="D1753"/>
          <cell r="E1753"/>
          <cell r="F1753"/>
          <cell r="G1753"/>
          <cell r="H1753"/>
          <cell r="I1753"/>
          <cell r="J1753"/>
          <cell r="K1753"/>
          <cell r="L1753"/>
        </row>
        <row r="1754">
          <cell r="C1754"/>
          <cell r="D1754"/>
          <cell r="E1754"/>
          <cell r="F1754"/>
          <cell r="G1754"/>
          <cell r="H1754"/>
          <cell r="I1754"/>
          <cell r="J1754"/>
          <cell r="K1754"/>
          <cell r="L1754"/>
        </row>
        <row r="1755">
          <cell r="C1755"/>
          <cell r="D1755"/>
          <cell r="E1755"/>
          <cell r="F1755"/>
          <cell r="G1755"/>
          <cell r="H1755"/>
          <cell r="I1755"/>
          <cell r="J1755"/>
          <cell r="K1755"/>
          <cell r="L1755"/>
        </row>
        <row r="1756">
          <cell r="C1756"/>
          <cell r="D1756"/>
          <cell r="E1756"/>
          <cell r="F1756"/>
          <cell r="G1756"/>
          <cell r="H1756"/>
          <cell r="I1756"/>
          <cell r="J1756"/>
          <cell r="K1756"/>
          <cell r="L1756"/>
        </row>
        <row r="1757">
          <cell r="C1757"/>
          <cell r="D1757"/>
          <cell r="E1757"/>
          <cell r="F1757"/>
          <cell r="G1757"/>
          <cell r="H1757"/>
          <cell r="I1757"/>
          <cell r="J1757"/>
          <cell r="K1757"/>
          <cell r="L1757"/>
        </row>
        <row r="1758">
          <cell r="C1758"/>
          <cell r="D1758"/>
          <cell r="E1758"/>
          <cell r="F1758"/>
          <cell r="G1758"/>
          <cell r="H1758"/>
          <cell r="I1758"/>
          <cell r="J1758"/>
          <cell r="K1758"/>
          <cell r="L1758"/>
        </row>
        <row r="1759">
          <cell r="C1759"/>
          <cell r="D1759"/>
          <cell r="E1759"/>
          <cell r="F1759"/>
          <cell r="G1759"/>
          <cell r="H1759"/>
          <cell r="I1759"/>
          <cell r="J1759"/>
          <cell r="K1759"/>
          <cell r="L1759"/>
        </row>
        <row r="1760">
          <cell r="C1760"/>
          <cell r="D1760"/>
          <cell r="E1760"/>
          <cell r="F1760"/>
          <cell r="G1760"/>
          <cell r="H1760"/>
          <cell r="I1760"/>
          <cell r="J1760"/>
          <cell r="K1760"/>
          <cell r="L1760"/>
        </row>
        <row r="1761">
          <cell r="C1761"/>
          <cell r="D1761"/>
          <cell r="E1761"/>
          <cell r="F1761"/>
          <cell r="G1761"/>
          <cell r="H1761"/>
          <cell r="I1761"/>
          <cell r="J1761"/>
          <cell r="K1761"/>
          <cell r="L1761"/>
        </row>
        <row r="1762">
          <cell r="C1762"/>
          <cell r="D1762"/>
          <cell r="E1762"/>
          <cell r="F1762"/>
          <cell r="G1762"/>
          <cell r="H1762"/>
          <cell r="I1762"/>
          <cell r="J1762"/>
          <cell r="K1762"/>
          <cell r="L1762"/>
        </row>
        <row r="1763">
          <cell r="C1763"/>
          <cell r="D1763"/>
          <cell r="E1763"/>
          <cell r="F1763"/>
          <cell r="G1763"/>
          <cell r="H1763"/>
          <cell r="I1763"/>
          <cell r="J1763"/>
          <cell r="K1763"/>
          <cell r="L1763"/>
        </row>
        <row r="1764">
          <cell r="C1764"/>
          <cell r="D1764"/>
          <cell r="E1764"/>
          <cell r="F1764"/>
          <cell r="G1764"/>
          <cell r="H1764"/>
          <cell r="I1764"/>
          <cell r="J1764"/>
          <cell r="K1764"/>
          <cell r="L1764"/>
        </row>
        <row r="1765">
          <cell r="C1765"/>
          <cell r="D1765"/>
          <cell r="E1765"/>
          <cell r="F1765"/>
          <cell r="G1765"/>
          <cell r="H1765"/>
          <cell r="I1765"/>
          <cell r="J1765"/>
          <cell r="K1765"/>
          <cell r="L1765"/>
        </row>
        <row r="1766">
          <cell r="C1766"/>
          <cell r="D1766"/>
          <cell r="E1766"/>
          <cell r="F1766"/>
          <cell r="G1766"/>
          <cell r="H1766"/>
          <cell r="I1766"/>
          <cell r="J1766"/>
          <cell r="K1766"/>
          <cell r="L1766"/>
        </row>
        <row r="1767">
          <cell r="C1767"/>
          <cell r="D1767"/>
          <cell r="E1767"/>
          <cell r="F1767"/>
          <cell r="G1767"/>
          <cell r="H1767"/>
          <cell r="I1767"/>
          <cell r="J1767"/>
          <cell r="K1767"/>
          <cell r="L1767"/>
        </row>
        <row r="1768">
          <cell r="C1768"/>
          <cell r="D1768"/>
          <cell r="E1768"/>
          <cell r="F1768"/>
          <cell r="G1768"/>
          <cell r="H1768"/>
          <cell r="I1768"/>
          <cell r="J1768"/>
          <cell r="K1768"/>
          <cell r="L1768"/>
        </row>
        <row r="1769">
          <cell r="C1769"/>
          <cell r="D1769"/>
          <cell r="E1769"/>
          <cell r="F1769"/>
          <cell r="G1769"/>
          <cell r="H1769"/>
          <cell r="I1769"/>
          <cell r="J1769"/>
          <cell r="K1769"/>
          <cell r="L1769"/>
        </row>
        <row r="1770">
          <cell r="C1770"/>
          <cell r="D1770"/>
          <cell r="E1770"/>
          <cell r="F1770"/>
          <cell r="G1770"/>
          <cell r="H1770"/>
          <cell r="I1770"/>
          <cell r="J1770"/>
          <cell r="K1770"/>
          <cell r="L1770"/>
        </row>
        <row r="1771">
          <cell r="C1771"/>
          <cell r="D1771"/>
          <cell r="E1771"/>
          <cell r="F1771"/>
          <cell r="G1771"/>
          <cell r="H1771"/>
          <cell r="I1771"/>
          <cell r="J1771"/>
          <cell r="K1771"/>
          <cell r="L1771"/>
        </row>
        <row r="1772">
          <cell r="C1772"/>
          <cell r="D1772"/>
          <cell r="E1772"/>
          <cell r="F1772"/>
          <cell r="G1772"/>
          <cell r="H1772"/>
          <cell r="I1772"/>
          <cell r="J1772"/>
          <cell r="K1772"/>
          <cell r="L1772"/>
        </row>
        <row r="1773">
          <cell r="C1773"/>
          <cell r="D1773"/>
          <cell r="E1773"/>
          <cell r="F1773"/>
          <cell r="G1773"/>
          <cell r="H1773"/>
          <cell r="I1773"/>
          <cell r="J1773"/>
          <cell r="K1773"/>
          <cell r="L1773"/>
        </row>
        <row r="1774">
          <cell r="C1774"/>
          <cell r="D1774"/>
          <cell r="E1774"/>
          <cell r="F1774"/>
          <cell r="G1774"/>
          <cell r="H1774"/>
          <cell r="I1774"/>
          <cell r="J1774"/>
          <cell r="K1774"/>
          <cell r="L1774"/>
        </row>
        <row r="1775">
          <cell r="C1775"/>
          <cell r="D1775"/>
          <cell r="E1775"/>
          <cell r="F1775"/>
          <cell r="G1775"/>
          <cell r="H1775"/>
          <cell r="I1775"/>
          <cell r="J1775"/>
          <cell r="K1775"/>
          <cell r="L1775"/>
        </row>
        <row r="1776">
          <cell r="C1776"/>
          <cell r="D1776"/>
          <cell r="E1776"/>
          <cell r="F1776"/>
          <cell r="G1776"/>
          <cell r="H1776"/>
          <cell r="I1776"/>
          <cell r="J1776"/>
          <cell r="K1776"/>
          <cell r="L1776"/>
        </row>
        <row r="1777">
          <cell r="C1777"/>
          <cell r="D1777"/>
          <cell r="E1777"/>
          <cell r="F1777"/>
          <cell r="G1777"/>
          <cell r="H1777"/>
          <cell r="I1777"/>
          <cell r="J1777"/>
          <cell r="K1777"/>
          <cell r="L1777"/>
        </row>
        <row r="1778">
          <cell r="C1778"/>
          <cell r="D1778"/>
          <cell r="E1778"/>
          <cell r="F1778"/>
          <cell r="G1778"/>
          <cell r="H1778"/>
          <cell r="I1778"/>
          <cell r="J1778"/>
          <cell r="K1778"/>
          <cell r="L1778"/>
        </row>
        <row r="1779">
          <cell r="C1779"/>
          <cell r="D1779"/>
          <cell r="E1779"/>
          <cell r="F1779"/>
          <cell r="G1779"/>
          <cell r="H1779"/>
          <cell r="I1779"/>
          <cell r="J1779"/>
          <cell r="K1779"/>
          <cell r="L1779"/>
        </row>
        <row r="1780">
          <cell r="C1780"/>
          <cell r="D1780"/>
          <cell r="E1780"/>
          <cell r="F1780"/>
          <cell r="G1780"/>
          <cell r="H1780"/>
          <cell r="I1780"/>
          <cell r="J1780"/>
          <cell r="K1780"/>
          <cell r="L1780"/>
        </row>
        <row r="1781">
          <cell r="C1781"/>
          <cell r="D1781"/>
          <cell r="E1781"/>
          <cell r="F1781"/>
          <cell r="G1781"/>
          <cell r="H1781"/>
          <cell r="I1781"/>
          <cell r="J1781"/>
          <cell r="K1781"/>
          <cell r="L1781"/>
        </row>
        <row r="1782">
          <cell r="C1782"/>
          <cell r="D1782"/>
          <cell r="E1782"/>
          <cell r="F1782"/>
          <cell r="G1782"/>
          <cell r="H1782"/>
          <cell r="I1782"/>
          <cell r="J1782"/>
          <cell r="K1782"/>
          <cell r="L1782"/>
        </row>
        <row r="1783">
          <cell r="C1783"/>
          <cell r="D1783"/>
          <cell r="E1783"/>
          <cell r="F1783"/>
          <cell r="G1783"/>
          <cell r="H1783"/>
          <cell r="I1783"/>
          <cell r="J1783"/>
          <cell r="K1783"/>
          <cell r="L1783"/>
        </row>
        <row r="1784">
          <cell r="C1784"/>
          <cell r="D1784"/>
          <cell r="E1784"/>
          <cell r="F1784"/>
          <cell r="G1784"/>
          <cell r="H1784"/>
          <cell r="I1784"/>
          <cell r="J1784"/>
          <cell r="K1784"/>
          <cell r="L1784"/>
        </row>
        <row r="1785">
          <cell r="C1785"/>
          <cell r="D1785"/>
          <cell r="E1785"/>
          <cell r="F1785"/>
          <cell r="G1785"/>
          <cell r="H1785"/>
          <cell r="I1785"/>
          <cell r="J1785"/>
          <cell r="K1785"/>
          <cell r="L1785"/>
        </row>
        <row r="1786">
          <cell r="C1786"/>
          <cell r="D1786"/>
          <cell r="E1786"/>
          <cell r="F1786"/>
          <cell r="G1786"/>
          <cell r="H1786"/>
          <cell r="I1786"/>
          <cell r="J1786"/>
          <cell r="K1786"/>
          <cell r="L1786"/>
        </row>
        <row r="1787">
          <cell r="C1787"/>
          <cell r="D1787"/>
          <cell r="E1787"/>
          <cell r="F1787"/>
          <cell r="G1787"/>
          <cell r="H1787"/>
          <cell r="I1787"/>
          <cell r="J1787"/>
          <cell r="K1787"/>
          <cell r="L1787"/>
        </row>
        <row r="1788">
          <cell r="C1788"/>
          <cell r="D1788"/>
          <cell r="E1788"/>
          <cell r="F1788"/>
          <cell r="G1788"/>
          <cell r="H1788"/>
          <cell r="I1788"/>
          <cell r="J1788"/>
          <cell r="K1788"/>
          <cell r="L1788"/>
        </row>
        <row r="1789">
          <cell r="C1789"/>
          <cell r="D1789"/>
          <cell r="E1789"/>
          <cell r="F1789"/>
          <cell r="G1789"/>
          <cell r="H1789"/>
          <cell r="I1789"/>
          <cell r="J1789"/>
          <cell r="K1789"/>
          <cell r="L1789"/>
        </row>
        <row r="1790">
          <cell r="C1790"/>
          <cell r="D1790"/>
          <cell r="E1790"/>
          <cell r="F1790"/>
          <cell r="G1790"/>
          <cell r="H1790"/>
          <cell r="I1790"/>
          <cell r="J1790"/>
          <cell r="K1790"/>
          <cell r="L1790"/>
        </row>
        <row r="1791">
          <cell r="C1791"/>
          <cell r="D1791"/>
          <cell r="E1791"/>
          <cell r="F1791"/>
          <cell r="G1791"/>
          <cell r="H1791"/>
          <cell r="I1791"/>
          <cell r="J1791"/>
          <cell r="K1791"/>
          <cell r="L1791"/>
        </row>
        <row r="1792">
          <cell r="C1792"/>
          <cell r="D1792"/>
          <cell r="E1792"/>
          <cell r="F1792"/>
          <cell r="G1792"/>
          <cell r="H1792"/>
          <cell r="I1792"/>
          <cell r="J1792"/>
          <cell r="K1792"/>
          <cell r="L1792"/>
        </row>
        <row r="1793">
          <cell r="C1793"/>
          <cell r="D1793"/>
          <cell r="E1793"/>
          <cell r="F1793"/>
          <cell r="G1793"/>
          <cell r="H1793"/>
          <cell r="I1793"/>
          <cell r="J1793"/>
          <cell r="K1793"/>
          <cell r="L1793"/>
        </row>
        <row r="1794">
          <cell r="C1794"/>
          <cell r="D1794"/>
          <cell r="E1794"/>
          <cell r="F1794"/>
          <cell r="G1794"/>
          <cell r="H1794"/>
          <cell r="I1794"/>
          <cell r="J1794"/>
          <cell r="K1794"/>
          <cell r="L1794"/>
        </row>
        <row r="1795">
          <cell r="C1795"/>
          <cell r="D1795"/>
          <cell r="E1795"/>
          <cell r="F1795"/>
          <cell r="G1795"/>
          <cell r="H1795"/>
          <cell r="I1795"/>
          <cell r="J1795"/>
          <cell r="K1795"/>
          <cell r="L1795"/>
        </row>
        <row r="1796">
          <cell r="C1796"/>
          <cell r="D1796"/>
          <cell r="E1796"/>
          <cell r="F1796"/>
          <cell r="G1796"/>
          <cell r="H1796"/>
          <cell r="I1796"/>
          <cell r="J1796"/>
          <cell r="K1796"/>
          <cell r="L1796"/>
        </row>
        <row r="1797">
          <cell r="C1797"/>
          <cell r="D1797"/>
          <cell r="E1797"/>
          <cell r="F1797"/>
          <cell r="G1797"/>
          <cell r="H1797"/>
          <cell r="I1797"/>
          <cell r="J1797"/>
          <cell r="K1797"/>
          <cell r="L1797"/>
        </row>
        <row r="1798">
          <cell r="C1798"/>
          <cell r="D1798"/>
          <cell r="E1798"/>
          <cell r="F1798"/>
          <cell r="G1798"/>
          <cell r="H1798"/>
          <cell r="I1798"/>
          <cell r="J1798"/>
          <cell r="K1798"/>
          <cell r="L1798"/>
        </row>
        <row r="1799">
          <cell r="C1799"/>
          <cell r="D1799"/>
          <cell r="E1799"/>
          <cell r="F1799"/>
          <cell r="G1799"/>
          <cell r="H1799"/>
          <cell r="I1799"/>
          <cell r="J1799"/>
          <cell r="K1799"/>
          <cell r="L1799"/>
        </row>
        <row r="1800">
          <cell r="C1800"/>
          <cell r="D1800"/>
          <cell r="E1800"/>
          <cell r="F1800"/>
          <cell r="G1800"/>
          <cell r="H1800"/>
          <cell r="I1800"/>
          <cell r="J1800"/>
          <cell r="K1800"/>
          <cell r="L1800"/>
        </row>
        <row r="1801">
          <cell r="C1801"/>
          <cell r="D1801"/>
          <cell r="E1801"/>
          <cell r="F1801"/>
          <cell r="G1801"/>
          <cell r="H1801"/>
          <cell r="I1801"/>
          <cell r="J1801"/>
          <cell r="K1801"/>
          <cell r="L1801"/>
        </row>
        <row r="1802">
          <cell r="C1802"/>
          <cell r="D1802"/>
          <cell r="E1802"/>
          <cell r="F1802"/>
          <cell r="G1802"/>
          <cell r="H1802"/>
          <cell r="I1802"/>
          <cell r="J1802"/>
          <cell r="K1802"/>
          <cell r="L1802"/>
        </row>
        <row r="1803">
          <cell r="C1803"/>
          <cell r="D1803"/>
          <cell r="E1803"/>
          <cell r="F1803"/>
          <cell r="G1803"/>
          <cell r="H1803"/>
          <cell r="I1803"/>
          <cell r="J1803"/>
          <cell r="K1803"/>
          <cell r="L1803"/>
        </row>
        <row r="1804">
          <cell r="C1804"/>
          <cell r="D1804"/>
          <cell r="E1804"/>
          <cell r="F1804"/>
          <cell r="G1804"/>
          <cell r="H1804"/>
          <cell r="I1804"/>
          <cell r="J1804"/>
          <cell r="K1804"/>
          <cell r="L1804"/>
        </row>
        <row r="1805">
          <cell r="C1805"/>
          <cell r="D1805"/>
          <cell r="E1805"/>
          <cell r="F1805"/>
          <cell r="G1805"/>
          <cell r="H1805"/>
          <cell r="I1805"/>
          <cell r="J1805"/>
          <cell r="K1805"/>
          <cell r="L1805"/>
        </row>
        <row r="1806">
          <cell r="C1806"/>
          <cell r="D1806"/>
          <cell r="E1806"/>
          <cell r="F1806"/>
          <cell r="G1806"/>
          <cell r="H1806"/>
          <cell r="I1806"/>
          <cell r="J1806"/>
          <cell r="K1806"/>
          <cell r="L1806"/>
        </row>
        <row r="1807">
          <cell r="C1807"/>
          <cell r="D1807"/>
          <cell r="E1807"/>
          <cell r="F1807"/>
          <cell r="G1807"/>
          <cell r="H1807"/>
          <cell r="I1807"/>
          <cell r="J1807"/>
          <cell r="K1807"/>
          <cell r="L1807"/>
        </row>
        <row r="1808">
          <cell r="C1808"/>
          <cell r="D1808"/>
          <cell r="E1808"/>
          <cell r="F1808"/>
          <cell r="G1808"/>
          <cell r="H1808"/>
          <cell r="I1808"/>
          <cell r="J1808"/>
          <cell r="K1808"/>
          <cell r="L1808"/>
        </row>
        <row r="1809">
          <cell r="C1809"/>
          <cell r="D1809"/>
          <cell r="E1809"/>
          <cell r="F1809"/>
          <cell r="G1809"/>
          <cell r="H1809"/>
          <cell r="I1809"/>
          <cell r="J1809"/>
          <cell r="K1809"/>
          <cell r="L1809"/>
        </row>
        <row r="1810">
          <cell r="C1810"/>
          <cell r="D1810"/>
          <cell r="E1810"/>
          <cell r="F1810"/>
          <cell r="G1810"/>
          <cell r="H1810"/>
          <cell r="I1810"/>
          <cell r="J1810"/>
          <cell r="K1810"/>
          <cell r="L1810"/>
        </row>
        <row r="1811">
          <cell r="C1811"/>
          <cell r="D1811"/>
          <cell r="E1811"/>
          <cell r="F1811"/>
          <cell r="G1811"/>
          <cell r="H1811"/>
          <cell r="I1811"/>
          <cell r="J1811"/>
          <cell r="K1811"/>
          <cell r="L1811"/>
        </row>
        <row r="1812">
          <cell r="C1812"/>
          <cell r="D1812"/>
          <cell r="E1812"/>
          <cell r="F1812"/>
          <cell r="G1812"/>
          <cell r="H1812"/>
          <cell r="I1812"/>
          <cell r="J1812"/>
          <cell r="K1812"/>
          <cell r="L1812"/>
        </row>
        <row r="1813">
          <cell r="C1813"/>
          <cell r="D1813"/>
          <cell r="E1813"/>
          <cell r="F1813"/>
          <cell r="G1813"/>
          <cell r="H1813"/>
          <cell r="I1813"/>
          <cell r="J1813"/>
          <cell r="K1813"/>
          <cell r="L1813"/>
        </row>
        <row r="1814">
          <cell r="C1814"/>
          <cell r="D1814"/>
          <cell r="E1814"/>
          <cell r="F1814"/>
          <cell r="G1814"/>
          <cell r="H1814"/>
          <cell r="I1814"/>
          <cell r="J1814"/>
          <cell r="K1814"/>
          <cell r="L1814"/>
        </row>
        <row r="1815">
          <cell r="C1815"/>
          <cell r="D1815"/>
          <cell r="E1815"/>
          <cell r="F1815"/>
          <cell r="G1815"/>
          <cell r="H1815"/>
          <cell r="I1815"/>
          <cell r="J1815"/>
          <cell r="K1815"/>
          <cell r="L1815"/>
        </row>
        <row r="1816">
          <cell r="C1816"/>
          <cell r="D1816"/>
          <cell r="E1816"/>
          <cell r="F1816"/>
          <cell r="G1816"/>
          <cell r="H1816"/>
          <cell r="I1816"/>
          <cell r="J1816"/>
          <cell r="K1816"/>
          <cell r="L1816"/>
        </row>
        <row r="1817">
          <cell r="C1817"/>
          <cell r="D1817"/>
          <cell r="E1817"/>
          <cell r="F1817"/>
          <cell r="G1817"/>
          <cell r="H1817"/>
          <cell r="I1817"/>
          <cell r="J1817"/>
          <cell r="K1817"/>
          <cell r="L1817"/>
        </row>
        <row r="1818">
          <cell r="C1818"/>
          <cell r="D1818"/>
          <cell r="E1818"/>
          <cell r="F1818"/>
          <cell r="G1818"/>
          <cell r="H1818"/>
          <cell r="I1818"/>
          <cell r="J1818"/>
          <cell r="K1818"/>
          <cell r="L1818"/>
        </row>
        <row r="1819">
          <cell r="C1819"/>
          <cell r="D1819"/>
          <cell r="E1819"/>
          <cell r="F1819"/>
          <cell r="G1819"/>
          <cell r="H1819"/>
          <cell r="I1819"/>
          <cell r="J1819"/>
          <cell r="K1819"/>
          <cell r="L1819"/>
        </row>
        <row r="1820">
          <cell r="C1820"/>
          <cell r="D1820"/>
          <cell r="E1820"/>
          <cell r="F1820"/>
          <cell r="G1820"/>
          <cell r="H1820"/>
          <cell r="I1820"/>
          <cell r="J1820"/>
          <cell r="K1820"/>
          <cell r="L1820"/>
        </row>
        <row r="1821">
          <cell r="C1821"/>
          <cell r="D1821"/>
          <cell r="E1821"/>
          <cell r="F1821"/>
          <cell r="G1821"/>
          <cell r="H1821"/>
          <cell r="I1821"/>
          <cell r="J1821"/>
          <cell r="K1821"/>
          <cell r="L1821"/>
        </row>
        <row r="1822">
          <cell r="C1822"/>
          <cell r="D1822"/>
          <cell r="E1822"/>
          <cell r="F1822"/>
          <cell r="G1822"/>
          <cell r="H1822"/>
          <cell r="I1822"/>
          <cell r="J1822"/>
          <cell r="K1822"/>
          <cell r="L1822"/>
        </row>
        <row r="1823">
          <cell r="C1823"/>
          <cell r="D1823"/>
          <cell r="E1823"/>
          <cell r="F1823"/>
          <cell r="G1823"/>
          <cell r="H1823"/>
          <cell r="I1823"/>
          <cell r="J1823"/>
          <cell r="K1823"/>
          <cell r="L1823"/>
        </row>
        <row r="1824">
          <cell r="C1824"/>
          <cell r="D1824"/>
          <cell r="E1824"/>
          <cell r="F1824"/>
          <cell r="G1824"/>
          <cell r="H1824"/>
          <cell r="I1824"/>
          <cell r="J1824"/>
          <cell r="K1824"/>
          <cell r="L1824"/>
        </row>
        <row r="1825">
          <cell r="C1825"/>
          <cell r="D1825"/>
          <cell r="E1825"/>
          <cell r="F1825"/>
          <cell r="G1825"/>
          <cell r="H1825"/>
          <cell r="I1825"/>
          <cell r="J1825"/>
          <cell r="K1825"/>
          <cell r="L1825"/>
        </row>
        <row r="1826">
          <cell r="C1826"/>
          <cell r="D1826"/>
          <cell r="E1826"/>
          <cell r="F1826"/>
          <cell r="G1826"/>
          <cell r="H1826"/>
          <cell r="I1826"/>
          <cell r="J1826"/>
          <cell r="K1826"/>
          <cell r="L1826"/>
        </row>
        <row r="1827">
          <cell r="C1827"/>
          <cell r="D1827"/>
          <cell r="E1827"/>
          <cell r="F1827"/>
          <cell r="G1827"/>
          <cell r="H1827"/>
          <cell r="I1827"/>
          <cell r="J1827"/>
          <cell r="K1827"/>
          <cell r="L1827"/>
        </row>
        <row r="1828">
          <cell r="C1828"/>
          <cell r="D1828"/>
          <cell r="E1828"/>
          <cell r="F1828"/>
          <cell r="G1828"/>
          <cell r="H1828"/>
          <cell r="I1828"/>
          <cell r="J1828"/>
          <cell r="K1828"/>
          <cell r="L1828"/>
        </row>
        <row r="1829">
          <cell r="C1829"/>
          <cell r="D1829"/>
          <cell r="E1829"/>
          <cell r="F1829"/>
          <cell r="G1829"/>
          <cell r="H1829"/>
          <cell r="I1829"/>
          <cell r="J1829"/>
          <cell r="K1829"/>
          <cell r="L1829"/>
        </row>
        <row r="1830">
          <cell r="C1830"/>
          <cell r="D1830"/>
          <cell r="E1830"/>
          <cell r="F1830"/>
          <cell r="G1830"/>
          <cell r="H1830"/>
          <cell r="I1830"/>
          <cell r="J1830"/>
          <cell r="K1830"/>
          <cell r="L1830"/>
        </row>
        <row r="1831">
          <cell r="C1831"/>
          <cell r="D1831"/>
          <cell r="E1831"/>
          <cell r="F1831"/>
          <cell r="G1831"/>
          <cell r="H1831"/>
          <cell r="I1831"/>
          <cell r="J1831"/>
          <cell r="K1831"/>
          <cell r="L1831"/>
        </row>
        <row r="1832">
          <cell r="C1832"/>
          <cell r="D1832"/>
          <cell r="E1832"/>
          <cell r="F1832"/>
          <cell r="G1832"/>
          <cell r="H1832"/>
          <cell r="I1832"/>
          <cell r="J1832"/>
          <cell r="K1832"/>
          <cell r="L1832"/>
        </row>
        <row r="1833">
          <cell r="C1833"/>
          <cell r="D1833"/>
          <cell r="E1833"/>
          <cell r="F1833"/>
          <cell r="G1833"/>
          <cell r="H1833"/>
          <cell r="I1833"/>
          <cell r="J1833"/>
          <cell r="K1833"/>
          <cell r="L1833"/>
        </row>
        <row r="1834">
          <cell r="C1834"/>
          <cell r="D1834"/>
          <cell r="E1834"/>
          <cell r="F1834"/>
          <cell r="G1834"/>
          <cell r="H1834"/>
          <cell r="I1834"/>
          <cell r="J1834"/>
          <cell r="K1834"/>
          <cell r="L1834"/>
        </row>
        <row r="1835">
          <cell r="C1835"/>
          <cell r="D1835"/>
          <cell r="E1835"/>
          <cell r="F1835"/>
          <cell r="G1835"/>
          <cell r="H1835"/>
          <cell r="I1835"/>
          <cell r="J1835"/>
          <cell r="K1835"/>
          <cell r="L1835"/>
        </row>
        <row r="1836">
          <cell r="C1836"/>
          <cell r="D1836"/>
          <cell r="E1836"/>
          <cell r="F1836"/>
          <cell r="G1836"/>
          <cell r="H1836"/>
          <cell r="I1836"/>
          <cell r="J1836"/>
          <cell r="K1836"/>
          <cell r="L1836"/>
        </row>
        <row r="1837">
          <cell r="C1837"/>
          <cell r="D1837"/>
          <cell r="E1837"/>
          <cell r="F1837"/>
          <cell r="G1837"/>
          <cell r="H1837"/>
          <cell r="I1837"/>
          <cell r="J1837"/>
          <cell r="K1837"/>
          <cell r="L1837"/>
        </row>
        <row r="1838">
          <cell r="C1838"/>
          <cell r="D1838"/>
          <cell r="E1838"/>
          <cell r="F1838"/>
          <cell r="G1838"/>
          <cell r="H1838"/>
          <cell r="I1838"/>
          <cell r="J1838"/>
          <cell r="K1838"/>
          <cell r="L1838"/>
        </row>
        <row r="1839">
          <cell r="C1839"/>
          <cell r="D1839"/>
          <cell r="E1839"/>
          <cell r="F1839"/>
          <cell r="G1839"/>
          <cell r="H1839"/>
          <cell r="I1839"/>
          <cell r="J1839"/>
          <cell r="K1839"/>
          <cell r="L1839"/>
        </row>
        <row r="1840">
          <cell r="C1840"/>
          <cell r="D1840"/>
          <cell r="E1840"/>
          <cell r="F1840"/>
          <cell r="G1840"/>
          <cell r="H1840"/>
          <cell r="I1840"/>
          <cell r="J1840"/>
          <cell r="K1840"/>
          <cell r="L1840"/>
        </row>
        <row r="1841">
          <cell r="C1841"/>
          <cell r="D1841"/>
          <cell r="E1841"/>
          <cell r="F1841"/>
          <cell r="G1841"/>
          <cell r="H1841"/>
          <cell r="I1841"/>
          <cell r="J1841"/>
          <cell r="K1841"/>
          <cell r="L1841"/>
        </row>
        <row r="1842">
          <cell r="C1842"/>
          <cell r="D1842"/>
          <cell r="E1842"/>
          <cell r="F1842"/>
          <cell r="G1842"/>
          <cell r="H1842"/>
          <cell r="I1842"/>
          <cell r="J1842"/>
          <cell r="K1842"/>
          <cell r="L1842"/>
        </row>
        <row r="1843">
          <cell r="C1843"/>
          <cell r="D1843"/>
          <cell r="E1843"/>
          <cell r="F1843"/>
          <cell r="G1843"/>
          <cell r="H1843"/>
          <cell r="I1843"/>
          <cell r="J1843"/>
          <cell r="K1843"/>
          <cell r="L1843"/>
        </row>
        <row r="1844">
          <cell r="C1844"/>
          <cell r="D1844"/>
          <cell r="E1844"/>
          <cell r="F1844"/>
          <cell r="G1844"/>
          <cell r="H1844"/>
          <cell r="I1844"/>
          <cell r="J1844"/>
          <cell r="K1844"/>
          <cell r="L1844"/>
        </row>
        <row r="1845">
          <cell r="C1845"/>
          <cell r="D1845"/>
          <cell r="E1845"/>
          <cell r="F1845"/>
          <cell r="G1845"/>
          <cell r="H1845"/>
          <cell r="I1845"/>
          <cell r="J1845"/>
          <cell r="K1845"/>
          <cell r="L1845"/>
        </row>
        <row r="1846">
          <cell r="C1846"/>
          <cell r="D1846"/>
          <cell r="E1846"/>
          <cell r="F1846"/>
          <cell r="G1846"/>
          <cell r="H1846"/>
          <cell r="I1846"/>
          <cell r="J1846"/>
          <cell r="K1846"/>
          <cell r="L1846"/>
        </row>
        <row r="1847">
          <cell r="C1847"/>
          <cell r="D1847"/>
          <cell r="E1847"/>
          <cell r="F1847"/>
          <cell r="G1847"/>
          <cell r="H1847"/>
          <cell r="I1847"/>
          <cell r="J1847"/>
          <cell r="K1847"/>
          <cell r="L1847"/>
        </row>
        <row r="1848">
          <cell r="C1848"/>
          <cell r="D1848"/>
          <cell r="E1848"/>
          <cell r="F1848"/>
          <cell r="G1848"/>
          <cell r="H1848"/>
          <cell r="I1848"/>
          <cell r="J1848"/>
          <cell r="K1848"/>
          <cell r="L1848"/>
        </row>
        <row r="1849">
          <cell r="C1849"/>
          <cell r="D1849"/>
          <cell r="E1849"/>
          <cell r="F1849"/>
          <cell r="G1849"/>
          <cell r="H1849"/>
          <cell r="I1849"/>
          <cell r="J1849"/>
          <cell r="K1849"/>
          <cell r="L1849"/>
        </row>
        <row r="1850">
          <cell r="C1850"/>
          <cell r="D1850"/>
          <cell r="E1850"/>
          <cell r="F1850"/>
          <cell r="G1850"/>
          <cell r="H1850"/>
          <cell r="I1850"/>
          <cell r="J1850"/>
          <cell r="K1850"/>
          <cell r="L1850"/>
        </row>
        <row r="1851">
          <cell r="C1851"/>
          <cell r="D1851"/>
          <cell r="E1851"/>
          <cell r="F1851"/>
          <cell r="G1851"/>
          <cell r="H1851"/>
          <cell r="I1851"/>
          <cell r="J1851"/>
          <cell r="K1851"/>
          <cell r="L1851"/>
        </row>
        <row r="1852">
          <cell r="C1852"/>
          <cell r="D1852"/>
          <cell r="E1852"/>
          <cell r="F1852"/>
          <cell r="G1852"/>
          <cell r="H1852"/>
          <cell r="I1852"/>
          <cell r="J1852"/>
          <cell r="K1852"/>
          <cell r="L1852"/>
        </row>
        <row r="1853">
          <cell r="C1853"/>
          <cell r="D1853"/>
          <cell r="E1853"/>
          <cell r="F1853"/>
          <cell r="G1853"/>
          <cell r="H1853"/>
          <cell r="I1853"/>
          <cell r="J1853"/>
          <cell r="K1853"/>
          <cell r="L1853"/>
        </row>
        <row r="1854">
          <cell r="C1854"/>
          <cell r="D1854"/>
          <cell r="E1854"/>
          <cell r="F1854"/>
          <cell r="G1854"/>
          <cell r="H1854"/>
          <cell r="I1854"/>
          <cell r="J1854"/>
          <cell r="K1854"/>
          <cell r="L1854"/>
        </row>
        <row r="1855">
          <cell r="C1855"/>
          <cell r="D1855"/>
          <cell r="E1855"/>
          <cell r="F1855"/>
          <cell r="G1855"/>
          <cell r="H1855"/>
          <cell r="I1855"/>
          <cell r="J1855"/>
          <cell r="K1855"/>
          <cell r="L1855"/>
        </row>
        <row r="1856">
          <cell r="C1856"/>
          <cell r="D1856"/>
          <cell r="E1856"/>
          <cell r="F1856"/>
          <cell r="G1856"/>
          <cell r="H1856"/>
          <cell r="I1856"/>
          <cell r="J1856"/>
          <cell r="K1856"/>
          <cell r="L1856"/>
        </row>
        <row r="1857">
          <cell r="C1857"/>
          <cell r="D1857"/>
          <cell r="E1857"/>
          <cell r="F1857"/>
          <cell r="G1857"/>
          <cell r="H1857"/>
          <cell r="I1857"/>
          <cell r="J1857"/>
          <cell r="K1857"/>
          <cell r="L1857"/>
        </row>
        <row r="1858">
          <cell r="C1858"/>
          <cell r="D1858"/>
          <cell r="E1858"/>
          <cell r="F1858"/>
          <cell r="G1858"/>
          <cell r="H1858"/>
          <cell r="I1858"/>
          <cell r="J1858"/>
          <cell r="K1858"/>
          <cell r="L1858"/>
        </row>
        <row r="1859">
          <cell r="C1859"/>
          <cell r="D1859"/>
          <cell r="E1859"/>
          <cell r="F1859"/>
          <cell r="G1859"/>
          <cell r="H1859"/>
          <cell r="I1859"/>
          <cell r="J1859"/>
          <cell r="K1859"/>
          <cell r="L1859"/>
        </row>
        <row r="1860">
          <cell r="C1860"/>
          <cell r="D1860"/>
          <cell r="E1860"/>
          <cell r="F1860"/>
          <cell r="G1860"/>
          <cell r="H1860"/>
          <cell r="I1860"/>
          <cell r="J1860"/>
          <cell r="K1860"/>
          <cell r="L1860"/>
        </row>
        <row r="1861">
          <cell r="C1861"/>
          <cell r="D1861"/>
          <cell r="E1861"/>
          <cell r="F1861"/>
          <cell r="G1861"/>
          <cell r="H1861"/>
          <cell r="I1861"/>
          <cell r="J1861"/>
          <cell r="K1861"/>
          <cell r="L1861"/>
        </row>
        <row r="1862">
          <cell r="C1862"/>
          <cell r="D1862"/>
          <cell r="E1862"/>
          <cell r="F1862"/>
          <cell r="G1862"/>
          <cell r="H1862"/>
          <cell r="I1862"/>
          <cell r="J1862"/>
          <cell r="K1862"/>
          <cell r="L1862"/>
        </row>
        <row r="1863">
          <cell r="C1863"/>
          <cell r="D1863"/>
          <cell r="E1863"/>
          <cell r="F1863"/>
          <cell r="G1863"/>
          <cell r="H1863"/>
          <cell r="I1863"/>
          <cell r="J1863"/>
          <cell r="K1863"/>
          <cell r="L1863"/>
        </row>
        <row r="1864">
          <cell r="C1864"/>
          <cell r="D1864"/>
          <cell r="E1864"/>
          <cell r="F1864"/>
          <cell r="G1864"/>
          <cell r="H1864"/>
          <cell r="I1864"/>
          <cell r="J1864"/>
          <cell r="K1864"/>
          <cell r="L1864"/>
        </row>
        <row r="1865">
          <cell r="C1865"/>
          <cell r="D1865"/>
          <cell r="E1865"/>
          <cell r="F1865"/>
          <cell r="G1865"/>
          <cell r="H1865"/>
          <cell r="I1865"/>
          <cell r="J1865"/>
          <cell r="K1865"/>
          <cell r="L1865"/>
        </row>
        <row r="1866">
          <cell r="C1866"/>
          <cell r="D1866"/>
          <cell r="E1866"/>
          <cell r="F1866"/>
          <cell r="G1866"/>
          <cell r="H1866"/>
          <cell r="I1866"/>
          <cell r="J1866"/>
          <cell r="K1866"/>
          <cell r="L1866"/>
        </row>
        <row r="1867">
          <cell r="C1867"/>
          <cell r="D1867"/>
          <cell r="E1867"/>
          <cell r="F1867"/>
          <cell r="G1867"/>
          <cell r="H1867"/>
          <cell r="I1867"/>
          <cell r="J1867"/>
          <cell r="K1867"/>
          <cell r="L1867"/>
        </row>
        <row r="1868">
          <cell r="C1868"/>
          <cell r="D1868"/>
          <cell r="E1868"/>
          <cell r="F1868"/>
          <cell r="G1868"/>
          <cell r="H1868"/>
          <cell r="I1868"/>
          <cell r="J1868"/>
          <cell r="K1868"/>
          <cell r="L1868"/>
        </row>
        <row r="1869">
          <cell r="C1869"/>
          <cell r="D1869"/>
          <cell r="E1869"/>
          <cell r="F1869"/>
          <cell r="G1869"/>
          <cell r="H1869"/>
          <cell r="I1869"/>
          <cell r="J1869"/>
          <cell r="K1869"/>
          <cell r="L1869"/>
        </row>
        <row r="1870">
          <cell r="C1870"/>
          <cell r="D1870"/>
          <cell r="E1870"/>
          <cell r="F1870"/>
          <cell r="G1870"/>
          <cell r="H1870"/>
          <cell r="I1870"/>
          <cell r="J1870"/>
          <cell r="K1870"/>
          <cell r="L1870"/>
        </row>
        <row r="1871">
          <cell r="C1871"/>
          <cell r="D1871"/>
          <cell r="E1871"/>
          <cell r="F1871"/>
          <cell r="G1871"/>
          <cell r="H1871"/>
          <cell r="I1871"/>
          <cell r="J1871"/>
          <cell r="K1871"/>
          <cell r="L1871"/>
        </row>
        <row r="1872">
          <cell r="C1872"/>
          <cell r="D1872"/>
          <cell r="E1872"/>
          <cell r="F1872"/>
          <cell r="G1872"/>
          <cell r="H1872"/>
          <cell r="I1872"/>
          <cell r="J1872"/>
          <cell r="K1872"/>
          <cell r="L1872"/>
        </row>
        <row r="1873">
          <cell r="C1873"/>
          <cell r="D1873"/>
          <cell r="E1873"/>
          <cell r="F1873"/>
          <cell r="G1873"/>
          <cell r="H1873"/>
          <cell r="I1873"/>
          <cell r="J1873"/>
          <cell r="K1873"/>
          <cell r="L1873"/>
        </row>
        <row r="1874">
          <cell r="C1874"/>
          <cell r="D1874"/>
          <cell r="E1874"/>
          <cell r="F1874"/>
          <cell r="G1874"/>
          <cell r="H1874"/>
          <cell r="I1874"/>
          <cell r="J1874"/>
          <cell r="K1874"/>
          <cell r="L1874"/>
        </row>
        <row r="1875">
          <cell r="C1875"/>
          <cell r="D1875"/>
          <cell r="E1875"/>
          <cell r="F1875"/>
          <cell r="G1875"/>
          <cell r="H1875"/>
          <cell r="I1875"/>
          <cell r="J1875"/>
          <cell r="K1875"/>
          <cell r="L1875"/>
        </row>
        <row r="1876">
          <cell r="C1876"/>
          <cell r="D1876"/>
          <cell r="E1876"/>
          <cell r="F1876"/>
          <cell r="G1876"/>
          <cell r="H1876"/>
          <cell r="I1876"/>
          <cell r="J1876"/>
          <cell r="K1876"/>
          <cell r="L1876"/>
        </row>
        <row r="1877">
          <cell r="C1877"/>
          <cell r="D1877"/>
          <cell r="E1877"/>
          <cell r="F1877"/>
          <cell r="G1877"/>
          <cell r="H1877"/>
          <cell r="I1877"/>
          <cell r="J1877"/>
          <cell r="K1877"/>
          <cell r="L1877"/>
        </row>
        <row r="1878">
          <cell r="C1878"/>
          <cell r="D1878"/>
          <cell r="E1878"/>
          <cell r="F1878"/>
          <cell r="G1878"/>
          <cell r="H1878"/>
          <cell r="I1878"/>
          <cell r="J1878"/>
          <cell r="K1878"/>
          <cell r="L1878"/>
        </row>
        <row r="1879">
          <cell r="C1879"/>
          <cell r="D1879"/>
          <cell r="E1879"/>
          <cell r="F1879"/>
          <cell r="G1879"/>
          <cell r="H1879"/>
          <cell r="I1879"/>
          <cell r="J1879"/>
          <cell r="K1879"/>
          <cell r="L1879"/>
        </row>
        <row r="1880">
          <cell r="C1880"/>
          <cell r="D1880"/>
          <cell r="E1880"/>
          <cell r="F1880"/>
          <cell r="G1880"/>
          <cell r="H1880"/>
          <cell r="I1880"/>
          <cell r="J1880"/>
          <cell r="K1880"/>
          <cell r="L1880"/>
        </row>
        <row r="1881">
          <cell r="C1881"/>
          <cell r="D1881"/>
          <cell r="E1881"/>
          <cell r="F1881"/>
          <cell r="G1881"/>
          <cell r="H1881"/>
          <cell r="I1881"/>
          <cell r="J1881"/>
          <cell r="K1881"/>
          <cell r="L1881"/>
        </row>
        <row r="1882">
          <cell r="C1882"/>
          <cell r="D1882"/>
          <cell r="E1882"/>
          <cell r="F1882"/>
          <cell r="G1882"/>
          <cell r="H1882"/>
          <cell r="I1882"/>
          <cell r="J1882"/>
          <cell r="K1882"/>
          <cell r="L1882"/>
        </row>
        <row r="1883">
          <cell r="C1883"/>
          <cell r="D1883"/>
          <cell r="E1883"/>
          <cell r="F1883"/>
          <cell r="G1883"/>
          <cell r="H1883"/>
          <cell r="I1883"/>
          <cell r="J1883"/>
          <cell r="K1883"/>
          <cell r="L1883"/>
        </row>
        <row r="1884">
          <cell r="C1884"/>
          <cell r="D1884"/>
          <cell r="E1884"/>
          <cell r="F1884"/>
          <cell r="G1884"/>
          <cell r="H1884"/>
          <cell r="I1884"/>
          <cell r="J1884"/>
          <cell r="K1884"/>
          <cell r="L1884"/>
        </row>
        <row r="1885">
          <cell r="C1885"/>
          <cell r="D1885"/>
          <cell r="E1885"/>
          <cell r="F1885"/>
          <cell r="G1885"/>
          <cell r="H1885"/>
          <cell r="I1885"/>
          <cell r="J1885"/>
          <cell r="K1885"/>
          <cell r="L1885"/>
        </row>
        <row r="1886">
          <cell r="C1886"/>
          <cell r="D1886"/>
          <cell r="E1886"/>
          <cell r="F1886"/>
          <cell r="G1886"/>
          <cell r="H1886"/>
          <cell r="I1886"/>
          <cell r="J1886"/>
          <cell r="K1886"/>
          <cell r="L1886"/>
        </row>
        <row r="1887">
          <cell r="C1887"/>
          <cell r="D1887"/>
          <cell r="E1887"/>
          <cell r="F1887"/>
          <cell r="G1887"/>
          <cell r="H1887"/>
          <cell r="I1887"/>
          <cell r="J1887"/>
          <cell r="K1887"/>
          <cell r="L1887"/>
        </row>
        <row r="1888">
          <cell r="C1888"/>
          <cell r="D1888"/>
          <cell r="E1888"/>
          <cell r="F1888"/>
          <cell r="G1888"/>
          <cell r="H1888"/>
          <cell r="I1888"/>
          <cell r="J1888"/>
          <cell r="K1888"/>
          <cell r="L1888"/>
        </row>
        <row r="1889">
          <cell r="C1889"/>
          <cell r="D1889"/>
          <cell r="E1889"/>
          <cell r="F1889"/>
          <cell r="G1889"/>
          <cell r="H1889"/>
          <cell r="I1889"/>
          <cell r="J1889"/>
          <cell r="K1889"/>
          <cell r="L1889"/>
        </row>
        <row r="1890">
          <cell r="C1890"/>
          <cell r="D1890"/>
          <cell r="E1890"/>
          <cell r="F1890"/>
          <cell r="G1890"/>
          <cell r="H1890"/>
          <cell r="I1890"/>
          <cell r="J1890"/>
          <cell r="K1890"/>
          <cell r="L1890"/>
        </row>
        <row r="1891">
          <cell r="C1891"/>
          <cell r="D1891"/>
          <cell r="E1891"/>
          <cell r="F1891"/>
          <cell r="G1891"/>
          <cell r="H1891"/>
          <cell r="I1891"/>
          <cell r="J1891"/>
          <cell r="K1891"/>
          <cell r="L1891"/>
        </row>
        <row r="1892">
          <cell r="C1892"/>
          <cell r="D1892"/>
          <cell r="E1892"/>
          <cell r="F1892"/>
          <cell r="G1892"/>
          <cell r="H1892"/>
          <cell r="I1892"/>
          <cell r="J1892"/>
          <cell r="K1892"/>
          <cell r="L1892"/>
        </row>
        <row r="1893">
          <cell r="C1893"/>
          <cell r="D1893"/>
          <cell r="E1893"/>
          <cell r="F1893"/>
          <cell r="G1893"/>
          <cell r="H1893"/>
          <cell r="I1893"/>
          <cell r="J1893"/>
          <cell r="K1893"/>
          <cell r="L1893"/>
        </row>
        <row r="1894">
          <cell r="C1894"/>
          <cell r="D1894"/>
          <cell r="E1894"/>
          <cell r="F1894"/>
          <cell r="G1894"/>
          <cell r="H1894"/>
          <cell r="I1894"/>
          <cell r="J1894"/>
          <cell r="K1894"/>
          <cell r="L1894"/>
        </row>
        <row r="1895">
          <cell r="C1895"/>
          <cell r="D1895"/>
          <cell r="E1895"/>
          <cell r="F1895"/>
          <cell r="G1895"/>
          <cell r="H1895"/>
          <cell r="I1895"/>
          <cell r="J1895"/>
          <cell r="K1895"/>
          <cell r="L1895"/>
        </row>
        <row r="1896">
          <cell r="C1896"/>
          <cell r="D1896"/>
          <cell r="E1896"/>
          <cell r="F1896"/>
          <cell r="G1896"/>
          <cell r="H1896"/>
          <cell r="I1896"/>
          <cell r="J1896"/>
          <cell r="K1896"/>
          <cell r="L1896"/>
        </row>
        <row r="1897">
          <cell r="C1897"/>
          <cell r="D1897"/>
          <cell r="E1897"/>
          <cell r="F1897"/>
          <cell r="G1897"/>
          <cell r="H1897"/>
          <cell r="I1897"/>
          <cell r="J1897"/>
          <cell r="K1897"/>
          <cell r="L1897"/>
        </row>
        <row r="1898">
          <cell r="C1898"/>
          <cell r="D1898"/>
          <cell r="E1898"/>
          <cell r="F1898"/>
          <cell r="G1898"/>
          <cell r="H1898"/>
          <cell r="I1898"/>
          <cell r="J1898"/>
          <cell r="K1898"/>
          <cell r="L1898"/>
        </row>
        <row r="1899">
          <cell r="C1899"/>
          <cell r="D1899"/>
          <cell r="E1899"/>
          <cell r="F1899"/>
          <cell r="G1899"/>
          <cell r="H1899"/>
          <cell r="I1899"/>
          <cell r="J1899"/>
          <cell r="K1899"/>
          <cell r="L1899"/>
        </row>
        <row r="1900">
          <cell r="C1900"/>
          <cell r="D1900"/>
          <cell r="E1900"/>
          <cell r="F1900"/>
          <cell r="G1900"/>
          <cell r="H1900"/>
          <cell r="I1900"/>
          <cell r="J1900"/>
          <cell r="K1900"/>
          <cell r="L1900"/>
        </row>
        <row r="1901">
          <cell r="C1901"/>
          <cell r="D1901"/>
          <cell r="E1901"/>
          <cell r="F1901"/>
          <cell r="G1901"/>
          <cell r="H1901"/>
          <cell r="I1901"/>
          <cell r="J1901"/>
          <cell r="K1901"/>
          <cell r="L1901"/>
        </row>
        <row r="1902">
          <cell r="C1902"/>
          <cell r="D1902"/>
          <cell r="E1902"/>
          <cell r="F1902"/>
          <cell r="G1902"/>
          <cell r="H1902"/>
          <cell r="I1902"/>
          <cell r="J1902"/>
          <cell r="K1902"/>
          <cell r="L1902"/>
        </row>
        <row r="1903">
          <cell r="C1903"/>
          <cell r="D1903"/>
          <cell r="E1903"/>
          <cell r="F1903"/>
          <cell r="G1903"/>
          <cell r="H1903"/>
          <cell r="I1903"/>
          <cell r="J1903"/>
          <cell r="K1903"/>
          <cell r="L1903"/>
        </row>
        <row r="1904">
          <cell r="C1904"/>
          <cell r="D1904"/>
          <cell r="E1904"/>
          <cell r="F1904"/>
          <cell r="G1904"/>
          <cell r="H1904"/>
          <cell r="I1904"/>
          <cell r="J1904"/>
          <cell r="K1904"/>
          <cell r="L1904"/>
        </row>
        <row r="1905">
          <cell r="C1905"/>
          <cell r="D1905"/>
          <cell r="E1905"/>
          <cell r="F1905"/>
          <cell r="G1905"/>
          <cell r="H1905"/>
          <cell r="I1905"/>
          <cell r="J1905"/>
          <cell r="K1905"/>
          <cell r="L1905"/>
        </row>
        <row r="1906">
          <cell r="C1906"/>
          <cell r="D1906"/>
          <cell r="E1906"/>
          <cell r="F1906"/>
          <cell r="G1906"/>
          <cell r="H1906"/>
          <cell r="I1906"/>
          <cell r="J1906"/>
          <cell r="K1906"/>
          <cell r="L1906"/>
        </row>
        <row r="1907">
          <cell r="C1907"/>
          <cell r="D1907"/>
          <cell r="E1907"/>
          <cell r="F1907"/>
          <cell r="G1907"/>
          <cell r="H1907"/>
          <cell r="I1907"/>
          <cell r="J1907"/>
          <cell r="K1907"/>
          <cell r="L1907"/>
        </row>
        <row r="1908">
          <cell r="C1908"/>
          <cell r="D1908"/>
          <cell r="E1908"/>
          <cell r="F1908"/>
          <cell r="G1908"/>
          <cell r="H1908"/>
          <cell r="I1908"/>
          <cell r="J1908"/>
          <cell r="K1908"/>
          <cell r="L1908"/>
        </row>
        <row r="1909">
          <cell r="C1909"/>
          <cell r="D1909"/>
          <cell r="E1909"/>
          <cell r="F1909"/>
          <cell r="G1909"/>
          <cell r="H1909"/>
          <cell r="I1909"/>
          <cell r="J1909"/>
          <cell r="K1909"/>
          <cell r="L1909"/>
        </row>
        <row r="1910">
          <cell r="C1910"/>
          <cell r="D1910"/>
          <cell r="E1910"/>
          <cell r="F1910"/>
          <cell r="G1910"/>
          <cell r="H1910"/>
          <cell r="I1910"/>
          <cell r="J1910"/>
          <cell r="K1910"/>
          <cell r="L1910"/>
        </row>
        <row r="1911">
          <cell r="C1911"/>
          <cell r="D1911"/>
          <cell r="E1911"/>
          <cell r="F1911"/>
          <cell r="G1911"/>
          <cell r="H1911"/>
          <cell r="I1911"/>
          <cell r="J1911"/>
          <cell r="K1911"/>
          <cell r="L1911"/>
        </row>
        <row r="1912">
          <cell r="C1912"/>
          <cell r="D1912"/>
          <cell r="E1912"/>
          <cell r="F1912"/>
          <cell r="G1912"/>
          <cell r="H1912"/>
          <cell r="I1912"/>
          <cell r="J1912"/>
          <cell r="K1912"/>
          <cell r="L1912"/>
        </row>
        <row r="1913">
          <cell r="C1913"/>
          <cell r="D1913"/>
          <cell r="E1913"/>
          <cell r="F1913"/>
          <cell r="G1913"/>
          <cell r="H1913"/>
          <cell r="I1913"/>
          <cell r="J1913"/>
          <cell r="K1913"/>
          <cell r="L1913"/>
        </row>
        <row r="1914">
          <cell r="C1914"/>
          <cell r="D1914"/>
          <cell r="E1914"/>
          <cell r="F1914"/>
          <cell r="G1914"/>
          <cell r="H1914"/>
          <cell r="I1914"/>
          <cell r="J1914"/>
          <cell r="K1914"/>
          <cell r="L1914"/>
        </row>
        <row r="1915">
          <cell r="C1915"/>
          <cell r="D1915"/>
          <cell r="E1915"/>
          <cell r="F1915"/>
          <cell r="G1915"/>
          <cell r="H1915"/>
          <cell r="I1915"/>
          <cell r="J1915"/>
          <cell r="K1915"/>
          <cell r="L1915"/>
        </row>
        <row r="1916">
          <cell r="C1916"/>
          <cell r="D1916"/>
          <cell r="E1916"/>
          <cell r="F1916"/>
          <cell r="G1916"/>
          <cell r="H1916"/>
          <cell r="I1916"/>
          <cell r="J1916"/>
          <cell r="K1916"/>
          <cell r="L1916"/>
        </row>
        <row r="1917">
          <cell r="C1917"/>
          <cell r="D1917"/>
          <cell r="E1917"/>
          <cell r="F1917"/>
          <cell r="G1917"/>
          <cell r="H1917"/>
          <cell r="I1917"/>
          <cell r="J1917"/>
          <cell r="K1917"/>
          <cell r="L1917"/>
        </row>
        <row r="1918">
          <cell r="C1918"/>
          <cell r="D1918"/>
          <cell r="E1918"/>
          <cell r="F1918"/>
          <cell r="G1918"/>
          <cell r="H1918"/>
          <cell r="I1918"/>
          <cell r="J1918"/>
          <cell r="K1918"/>
          <cell r="L1918"/>
        </row>
        <row r="1919">
          <cell r="C1919"/>
          <cell r="D1919"/>
          <cell r="E1919"/>
          <cell r="F1919"/>
          <cell r="G1919"/>
          <cell r="H1919"/>
          <cell r="I1919"/>
          <cell r="J1919"/>
          <cell r="K1919"/>
          <cell r="L1919"/>
        </row>
        <row r="1920">
          <cell r="C1920"/>
          <cell r="D1920"/>
          <cell r="E1920"/>
          <cell r="F1920"/>
          <cell r="G1920"/>
          <cell r="H1920"/>
          <cell r="I1920"/>
          <cell r="J1920"/>
          <cell r="K1920"/>
          <cell r="L1920"/>
        </row>
        <row r="1921">
          <cell r="C1921"/>
          <cell r="D1921"/>
          <cell r="E1921"/>
          <cell r="F1921"/>
          <cell r="G1921"/>
          <cell r="H1921"/>
          <cell r="I1921"/>
          <cell r="J1921"/>
          <cell r="K1921"/>
          <cell r="L1921"/>
        </row>
        <row r="1922">
          <cell r="C1922"/>
          <cell r="D1922"/>
          <cell r="E1922"/>
          <cell r="F1922"/>
          <cell r="G1922"/>
          <cell r="H1922"/>
          <cell r="I1922"/>
          <cell r="J1922"/>
          <cell r="K1922"/>
          <cell r="L1922"/>
        </row>
        <row r="1923">
          <cell r="C1923"/>
          <cell r="D1923"/>
          <cell r="E1923"/>
          <cell r="F1923"/>
          <cell r="G1923"/>
          <cell r="H1923"/>
          <cell r="I1923"/>
          <cell r="J1923"/>
          <cell r="K1923"/>
          <cell r="L1923"/>
        </row>
        <row r="1924">
          <cell r="C1924"/>
          <cell r="D1924"/>
          <cell r="E1924"/>
          <cell r="F1924"/>
          <cell r="G1924"/>
          <cell r="H1924"/>
          <cell r="I1924"/>
          <cell r="J1924"/>
          <cell r="K1924"/>
          <cell r="L1924"/>
        </row>
        <row r="1925">
          <cell r="C1925"/>
          <cell r="D1925"/>
          <cell r="E1925"/>
          <cell r="F1925"/>
          <cell r="G1925"/>
          <cell r="H1925"/>
          <cell r="I1925"/>
          <cell r="J1925"/>
          <cell r="K1925"/>
          <cell r="L1925"/>
        </row>
        <row r="1926">
          <cell r="C1926"/>
          <cell r="D1926"/>
          <cell r="E1926"/>
          <cell r="F1926"/>
          <cell r="G1926"/>
          <cell r="H1926"/>
          <cell r="I1926"/>
          <cell r="J1926"/>
          <cell r="K1926"/>
          <cell r="L1926"/>
        </row>
        <row r="1927">
          <cell r="C1927"/>
          <cell r="D1927"/>
          <cell r="E1927"/>
          <cell r="F1927"/>
          <cell r="G1927"/>
          <cell r="H1927"/>
          <cell r="I1927"/>
          <cell r="J1927"/>
          <cell r="K1927"/>
          <cell r="L1927"/>
        </row>
        <row r="1928">
          <cell r="C1928"/>
          <cell r="D1928"/>
          <cell r="E1928"/>
          <cell r="F1928"/>
          <cell r="G1928"/>
          <cell r="H1928"/>
          <cell r="I1928"/>
          <cell r="J1928"/>
          <cell r="K1928"/>
          <cell r="L1928"/>
        </row>
        <row r="1929">
          <cell r="C1929"/>
          <cell r="D1929"/>
          <cell r="E1929"/>
          <cell r="F1929"/>
          <cell r="G1929"/>
          <cell r="H1929"/>
          <cell r="I1929"/>
          <cell r="J1929"/>
          <cell r="K1929"/>
          <cell r="L1929"/>
        </row>
        <row r="1930">
          <cell r="C1930"/>
          <cell r="D1930"/>
          <cell r="E1930"/>
          <cell r="F1930"/>
          <cell r="G1930"/>
          <cell r="H1930"/>
          <cell r="I1930"/>
          <cell r="J1930"/>
          <cell r="K1930"/>
          <cell r="L1930"/>
        </row>
        <row r="1931">
          <cell r="C1931"/>
          <cell r="D1931"/>
          <cell r="E1931"/>
          <cell r="F1931"/>
          <cell r="G1931"/>
          <cell r="H1931"/>
          <cell r="I1931"/>
          <cell r="J1931"/>
          <cell r="K1931"/>
          <cell r="L1931"/>
        </row>
        <row r="1932">
          <cell r="C1932"/>
          <cell r="D1932"/>
          <cell r="E1932"/>
          <cell r="F1932"/>
          <cell r="G1932"/>
          <cell r="H1932"/>
          <cell r="I1932"/>
          <cell r="J1932"/>
          <cell r="K1932"/>
          <cell r="L1932"/>
        </row>
        <row r="1933">
          <cell r="C1933"/>
          <cell r="D1933"/>
          <cell r="E1933"/>
          <cell r="F1933"/>
          <cell r="G1933"/>
          <cell r="H1933"/>
          <cell r="I1933"/>
          <cell r="J1933"/>
          <cell r="K1933"/>
          <cell r="L1933"/>
        </row>
        <row r="1934">
          <cell r="C1934"/>
          <cell r="D1934"/>
          <cell r="E1934"/>
          <cell r="F1934"/>
          <cell r="G1934"/>
          <cell r="H1934"/>
          <cell r="I1934"/>
          <cell r="J1934"/>
          <cell r="K1934"/>
          <cell r="L1934"/>
        </row>
        <row r="1935">
          <cell r="C1935"/>
          <cell r="D1935"/>
          <cell r="E1935"/>
          <cell r="F1935"/>
          <cell r="G1935"/>
          <cell r="H1935"/>
          <cell r="I1935"/>
          <cell r="J1935"/>
          <cell r="K1935"/>
          <cell r="L1935"/>
        </row>
        <row r="1936">
          <cell r="C1936"/>
          <cell r="D1936"/>
          <cell r="E1936"/>
          <cell r="F1936"/>
          <cell r="G1936"/>
          <cell r="H1936"/>
          <cell r="I1936"/>
          <cell r="J1936"/>
          <cell r="K1936"/>
          <cell r="L1936"/>
        </row>
        <row r="1937">
          <cell r="C1937"/>
          <cell r="D1937"/>
          <cell r="E1937"/>
          <cell r="F1937"/>
          <cell r="G1937"/>
          <cell r="H1937"/>
          <cell r="I1937"/>
          <cell r="J1937"/>
          <cell r="K1937"/>
          <cell r="L1937"/>
        </row>
        <row r="1938">
          <cell r="C1938"/>
          <cell r="D1938"/>
          <cell r="E1938"/>
          <cell r="F1938"/>
          <cell r="G1938"/>
          <cell r="H1938"/>
          <cell r="I1938"/>
          <cell r="J1938"/>
          <cell r="K1938"/>
          <cell r="L1938"/>
        </row>
        <row r="1939">
          <cell r="C1939"/>
          <cell r="D1939"/>
          <cell r="E1939"/>
          <cell r="F1939"/>
          <cell r="G1939"/>
          <cell r="H1939"/>
          <cell r="I1939"/>
          <cell r="J1939"/>
          <cell r="K1939"/>
          <cell r="L1939"/>
        </row>
        <row r="1940">
          <cell r="C1940"/>
          <cell r="D1940"/>
          <cell r="E1940"/>
          <cell r="F1940"/>
          <cell r="G1940"/>
          <cell r="H1940"/>
          <cell r="I1940"/>
          <cell r="J1940"/>
          <cell r="K1940"/>
          <cell r="L1940"/>
        </row>
        <row r="1941">
          <cell r="C1941"/>
          <cell r="D1941"/>
          <cell r="E1941"/>
          <cell r="F1941"/>
          <cell r="G1941"/>
          <cell r="H1941"/>
          <cell r="I1941"/>
          <cell r="J1941"/>
          <cell r="K1941"/>
          <cell r="L1941"/>
        </row>
        <row r="1942">
          <cell r="C1942"/>
          <cell r="D1942"/>
          <cell r="E1942"/>
          <cell r="F1942"/>
          <cell r="G1942"/>
          <cell r="H1942"/>
          <cell r="I1942"/>
          <cell r="J1942"/>
          <cell r="K1942"/>
          <cell r="L1942"/>
        </row>
        <row r="1943">
          <cell r="C1943"/>
          <cell r="D1943"/>
          <cell r="E1943"/>
          <cell r="F1943"/>
          <cell r="G1943"/>
          <cell r="H1943"/>
          <cell r="I1943"/>
          <cell r="J1943"/>
          <cell r="K1943"/>
          <cell r="L1943"/>
        </row>
        <row r="1944">
          <cell r="C1944"/>
          <cell r="D1944"/>
          <cell r="E1944"/>
          <cell r="F1944"/>
          <cell r="G1944"/>
          <cell r="H1944"/>
          <cell r="I1944"/>
          <cell r="J1944"/>
          <cell r="K1944"/>
          <cell r="L1944"/>
        </row>
        <row r="1945">
          <cell r="C1945"/>
          <cell r="D1945"/>
          <cell r="E1945"/>
          <cell r="F1945"/>
          <cell r="G1945"/>
          <cell r="H1945"/>
          <cell r="I1945"/>
          <cell r="J1945"/>
          <cell r="K1945"/>
          <cell r="L1945"/>
        </row>
        <row r="1946">
          <cell r="C1946"/>
          <cell r="D1946"/>
          <cell r="E1946"/>
          <cell r="F1946"/>
          <cell r="G1946"/>
          <cell r="H1946"/>
          <cell r="I1946"/>
          <cell r="J1946"/>
          <cell r="K1946"/>
          <cell r="L1946"/>
        </row>
        <row r="1947">
          <cell r="C1947"/>
          <cell r="D1947"/>
          <cell r="E1947"/>
          <cell r="F1947"/>
          <cell r="G1947"/>
          <cell r="H1947"/>
          <cell r="I1947"/>
          <cell r="J1947"/>
          <cell r="K1947"/>
          <cell r="L1947"/>
        </row>
        <row r="1948">
          <cell r="C1948"/>
          <cell r="D1948"/>
          <cell r="E1948"/>
          <cell r="F1948"/>
          <cell r="G1948"/>
          <cell r="H1948"/>
          <cell r="I1948"/>
          <cell r="J1948"/>
          <cell r="K1948"/>
          <cell r="L1948"/>
        </row>
        <row r="1949">
          <cell r="C1949"/>
          <cell r="D1949"/>
          <cell r="E1949"/>
          <cell r="F1949"/>
          <cell r="G1949"/>
          <cell r="H1949"/>
          <cell r="I1949"/>
          <cell r="J1949"/>
          <cell r="K1949"/>
          <cell r="L1949"/>
        </row>
        <row r="1950">
          <cell r="C1950"/>
          <cell r="D1950"/>
          <cell r="E1950"/>
          <cell r="F1950"/>
          <cell r="G1950"/>
          <cell r="H1950"/>
          <cell r="I1950"/>
          <cell r="J1950"/>
          <cell r="K1950"/>
          <cell r="L1950"/>
        </row>
        <row r="1951">
          <cell r="C1951"/>
          <cell r="D1951"/>
          <cell r="E1951"/>
          <cell r="F1951"/>
          <cell r="G1951"/>
          <cell r="H1951"/>
          <cell r="I1951"/>
          <cell r="J1951"/>
          <cell r="K1951"/>
          <cell r="L1951"/>
        </row>
        <row r="1952">
          <cell r="C1952"/>
          <cell r="D1952"/>
          <cell r="E1952"/>
          <cell r="F1952"/>
          <cell r="G1952"/>
          <cell r="H1952"/>
          <cell r="I1952"/>
          <cell r="J1952"/>
          <cell r="K1952"/>
          <cell r="L1952"/>
        </row>
        <row r="1953">
          <cell r="C1953"/>
          <cell r="D1953"/>
          <cell r="E1953"/>
          <cell r="F1953"/>
          <cell r="G1953"/>
          <cell r="H1953"/>
          <cell r="I1953"/>
          <cell r="J1953"/>
          <cell r="K1953"/>
          <cell r="L1953"/>
        </row>
        <row r="1954">
          <cell r="C1954"/>
          <cell r="D1954"/>
          <cell r="E1954"/>
          <cell r="F1954"/>
          <cell r="G1954"/>
          <cell r="H1954"/>
          <cell r="I1954"/>
          <cell r="J1954"/>
          <cell r="K1954"/>
          <cell r="L1954"/>
        </row>
        <row r="1955">
          <cell r="C1955"/>
          <cell r="D1955"/>
          <cell r="E1955"/>
          <cell r="F1955"/>
          <cell r="G1955"/>
          <cell r="H1955"/>
          <cell r="I1955"/>
          <cell r="J1955"/>
          <cell r="K1955"/>
          <cell r="L1955"/>
        </row>
        <row r="1956">
          <cell r="C1956"/>
          <cell r="D1956"/>
          <cell r="E1956"/>
          <cell r="F1956"/>
          <cell r="G1956"/>
          <cell r="H1956"/>
          <cell r="I1956"/>
          <cell r="J1956"/>
          <cell r="K1956"/>
          <cell r="L1956"/>
        </row>
        <row r="1957">
          <cell r="C1957"/>
          <cell r="D1957"/>
          <cell r="E1957"/>
          <cell r="F1957"/>
          <cell r="G1957"/>
          <cell r="H1957"/>
          <cell r="I1957"/>
          <cell r="J1957"/>
          <cell r="K1957"/>
          <cell r="L1957"/>
        </row>
        <row r="1958">
          <cell r="C1958"/>
          <cell r="D1958"/>
          <cell r="E1958"/>
          <cell r="F1958"/>
          <cell r="G1958"/>
          <cell r="H1958"/>
          <cell r="I1958"/>
          <cell r="J1958"/>
          <cell r="K1958"/>
          <cell r="L1958"/>
        </row>
        <row r="1959">
          <cell r="C1959"/>
          <cell r="D1959"/>
          <cell r="E1959"/>
          <cell r="F1959"/>
          <cell r="G1959"/>
          <cell r="H1959"/>
          <cell r="I1959"/>
          <cell r="J1959"/>
          <cell r="K1959"/>
          <cell r="L1959"/>
        </row>
        <row r="1960">
          <cell r="C1960"/>
          <cell r="D1960"/>
          <cell r="E1960"/>
          <cell r="F1960"/>
          <cell r="G1960"/>
          <cell r="H1960"/>
          <cell r="I1960"/>
          <cell r="J1960"/>
          <cell r="K1960"/>
          <cell r="L1960"/>
        </row>
        <row r="1961">
          <cell r="C1961"/>
          <cell r="D1961"/>
          <cell r="E1961"/>
          <cell r="F1961"/>
          <cell r="G1961"/>
          <cell r="H1961"/>
          <cell r="I1961"/>
          <cell r="J1961"/>
          <cell r="K1961"/>
          <cell r="L1961"/>
        </row>
        <row r="1962">
          <cell r="C1962"/>
          <cell r="D1962"/>
          <cell r="E1962"/>
          <cell r="F1962"/>
          <cell r="G1962"/>
          <cell r="H1962"/>
          <cell r="I1962"/>
          <cell r="J1962"/>
          <cell r="K1962"/>
          <cell r="L1962"/>
        </row>
        <row r="1963">
          <cell r="C1963"/>
          <cell r="D1963"/>
          <cell r="E1963"/>
          <cell r="F1963"/>
          <cell r="G1963"/>
          <cell r="H1963"/>
          <cell r="I1963"/>
          <cell r="J1963"/>
          <cell r="K1963"/>
          <cell r="L1963"/>
        </row>
        <row r="1964">
          <cell r="C1964"/>
          <cell r="D1964"/>
          <cell r="E1964"/>
          <cell r="F1964"/>
          <cell r="G1964"/>
          <cell r="H1964"/>
          <cell r="I1964"/>
          <cell r="J1964"/>
          <cell r="K1964"/>
          <cell r="L1964"/>
        </row>
        <row r="1965">
          <cell r="C1965"/>
          <cell r="D1965"/>
          <cell r="E1965"/>
          <cell r="F1965"/>
          <cell r="G1965"/>
          <cell r="H1965"/>
          <cell r="I1965"/>
          <cell r="J1965"/>
          <cell r="K1965"/>
          <cell r="L1965"/>
        </row>
        <row r="1966">
          <cell r="C1966"/>
          <cell r="D1966"/>
          <cell r="E1966"/>
          <cell r="F1966"/>
          <cell r="G1966"/>
          <cell r="H1966"/>
          <cell r="I1966"/>
          <cell r="J1966"/>
          <cell r="K1966"/>
          <cell r="L1966"/>
        </row>
        <row r="1967">
          <cell r="C1967"/>
          <cell r="D1967"/>
          <cell r="E1967"/>
          <cell r="F1967"/>
          <cell r="G1967"/>
          <cell r="H1967"/>
          <cell r="I1967"/>
          <cell r="J1967"/>
          <cell r="K1967"/>
          <cell r="L1967"/>
        </row>
        <row r="1968">
          <cell r="C1968"/>
          <cell r="D1968"/>
          <cell r="E1968"/>
          <cell r="F1968"/>
          <cell r="G1968"/>
          <cell r="H1968"/>
          <cell r="I1968"/>
          <cell r="J1968"/>
          <cell r="K1968"/>
          <cell r="L1968"/>
        </row>
        <row r="1969">
          <cell r="C1969"/>
          <cell r="D1969"/>
          <cell r="E1969"/>
          <cell r="F1969"/>
          <cell r="G1969"/>
          <cell r="H1969"/>
          <cell r="I1969"/>
          <cell r="J1969"/>
          <cell r="K1969"/>
          <cell r="L1969"/>
        </row>
        <row r="1970">
          <cell r="C1970"/>
          <cell r="D1970"/>
          <cell r="E1970"/>
          <cell r="F1970"/>
          <cell r="G1970"/>
          <cell r="H1970"/>
          <cell r="I1970"/>
          <cell r="J1970"/>
          <cell r="K1970"/>
          <cell r="L1970"/>
        </row>
        <row r="1971">
          <cell r="C1971"/>
          <cell r="D1971"/>
          <cell r="E1971"/>
          <cell r="F1971"/>
          <cell r="G1971"/>
          <cell r="H1971"/>
          <cell r="I1971"/>
          <cell r="J1971"/>
          <cell r="K1971"/>
          <cell r="L1971"/>
        </row>
        <row r="1972">
          <cell r="C1972"/>
          <cell r="D1972"/>
          <cell r="E1972"/>
          <cell r="F1972"/>
          <cell r="G1972"/>
          <cell r="H1972"/>
          <cell r="I1972"/>
          <cell r="J1972"/>
          <cell r="K1972"/>
          <cell r="L1972"/>
        </row>
        <row r="1973">
          <cell r="C1973"/>
          <cell r="D1973"/>
          <cell r="E1973"/>
          <cell r="F1973"/>
          <cell r="G1973"/>
          <cell r="H1973"/>
          <cell r="I1973"/>
          <cell r="J1973"/>
          <cell r="K1973"/>
          <cell r="L1973"/>
        </row>
        <row r="1974">
          <cell r="C1974"/>
          <cell r="D1974"/>
          <cell r="E1974"/>
          <cell r="F1974"/>
          <cell r="G1974"/>
          <cell r="H1974"/>
          <cell r="I1974"/>
          <cell r="J1974"/>
          <cell r="K1974"/>
          <cell r="L1974"/>
        </row>
        <row r="1975">
          <cell r="C1975"/>
          <cell r="D1975"/>
          <cell r="E1975"/>
          <cell r="F1975"/>
          <cell r="G1975"/>
          <cell r="H1975"/>
          <cell r="I1975"/>
          <cell r="J1975"/>
          <cell r="K1975"/>
          <cell r="L1975"/>
        </row>
        <row r="1976">
          <cell r="C1976"/>
          <cell r="D1976"/>
          <cell r="E1976"/>
          <cell r="F1976"/>
          <cell r="G1976"/>
          <cell r="H1976"/>
          <cell r="I1976"/>
          <cell r="J1976"/>
          <cell r="K1976"/>
          <cell r="L1976"/>
        </row>
        <row r="1977">
          <cell r="C1977"/>
          <cell r="D1977"/>
          <cell r="E1977"/>
          <cell r="F1977"/>
          <cell r="G1977"/>
          <cell r="H1977"/>
          <cell r="I1977"/>
          <cell r="J1977"/>
          <cell r="K1977"/>
          <cell r="L1977"/>
        </row>
        <row r="1978">
          <cell r="C1978"/>
          <cell r="D1978"/>
          <cell r="E1978"/>
          <cell r="F1978"/>
          <cell r="G1978"/>
          <cell r="H1978"/>
          <cell r="I1978"/>
          <cell r="J1978"/>
          <cell r="K1978"/>
          <cell r="L1978"/>
        </row>
        <row r="1979">
          <cell r="C1979"/>
          <cell r="D1979"/>
          <cell r="E1979"/>
          <cell r="F1979"/>
          <cell r="G1979"/>
          <cell r="H1979"/>
          <cell r="I1979"/>
          <cell r="J1979"/>
          <cell r="K1979"/>
          <cell r="L1979"/>
        </row>
        <row r="1980">
          <cell r="C1980"/>
          <cell r="D1980"/>
          <cell r="E1980"/>
          <cell r="F1980"/>
          <cell r="G1980"/>
          <cell r="H1980"/>
          <cell r="I1980"/>
          <cell r="J1980"/>
          <cell r="K1980"/>
          <cell r="L1980"/>
        </row>
        <row r="1981">
          <cell r="C1981"/>
          <cell r="D1981"/>
          <cell r="E1981"/>
          <cell r="F1981"/>
          <cell r="G1981"/>
          <cell r="H1981"/>
          <cell r="I1981"/>
          <cell r="J1981"/>
          <cell r="K1981"/>
          <cell r="L1981"/>
        </row>
        <row r="1982">
          <cell r="C1982"/>
          <cell r="D1982"/>
          <cell r="E1982"/>
          <cell r="F1982"/>
          <cell r="G1982"/>
          <cell r="H1982"/>
          <cell r="I1982"/>
          <cell r="J1982"/>
          <cell r="K1982"/>
          <cell r="L1982"/>
        </row>
        <row r="1983">
          <cell r="C1983"/>
          <cell r="D1983"/>
          <cell r="E1983"/>
          <cell r="F1983"/>
          <cell r="G1983"/>
          <cell r="H1983"/>
          <cell r="I1983"/>
          <cell r="J1983"/>
          <cell r="K1983"/>
          <cell r="L1983"/>
        </row>
        <row r="1984">
          <cell r="C1984"/>
          <cell r="D1984"/>
          <cell r="E1984"/>
          <cell r="F1984"/>
          <cell r="G1984"/>
          <cell r="H1984"/>
          <cell r="I1984"/>
          <cell r="J1984"/>
          <cell r="K1984"/>
          <cell r="L1984"/>
        </row>
        <row r="1985">
          <cell r="C1985"/>
          <cell r="D1985"/>
          <cell r="E1985"/>
          <cell r="F1985"/>
          <cell r="G1985"/>
          <cell r="H1985"/>
          <cell r="I1985"/>
          <cell r="J1985"/>
          <cell r="K1985"/>
          <cell r="L1985"/>
        </row>
        <row r="1986">
          <cell r="C1986"/>
          <cell r="D1986"/>
          <cell r="E1986"/>
          <cell r="F1986"/>
          <cell r="G1986"/>
          <cell r="H1986"/>
          <cell r="I1986"/>
          <cell r="J1986"/>
          <cell r="K1986"/>
          <cell r="L1986"/>
        </row>
        <row r="1987">
          <cell r="C1987"/>
          <cell r="D1987"/>
          <cell r="E1987"/>
          <cell r="F1987"/>
          <cell r="G1987"/>
          <cell r="H1987"/>
          <cell r="I1987"/>
          <cell r="J1987"/>
          <cell r="K1987"/>
          <cell r="L1987"/>
        </row>
        <row r="1988">
          <cell r="C1988"/>
          <cell r="D1988"/>
          <cell r="E1988"/>
          <cell r="F1988"/>
          <cell r="G1988"/>
          <cell r="H1988"/>
          <cell r="I1988"/>
          <cell r="J1988"/>
          <cell r="K1988"/>
          <cell r="L1988"/>
        </row>
        <row r="1989">
          <cell r="C1989"/>
          <cell r="D1989"/>
          <cell r="E1989"/>
          <cell r="F1989"/>
          <cell r="G1989"/>
          <cell r="H1989"/>
          <cell r="I1989"/>
          <cell r="J1989"/>
          <cell r="K1989"/>
          <cell r="L1989"/>
        </row>
        <row r="1990">
          <cell r="C1990"/>
          <cell r="D1990"/>
          <cell r="E1990"/>
          <cell r="F1990"/>
          <cell r="G1990"/>
          <cell r="H1990"/>
          <cell r="I1990"/>
          <cell r="J1990"/>
          <cell r="K1990"/>
          <cell r="L1990"/>
        </row>
        <row r="1991">
          <cell r="C1991"/>
          <cell r="D1991"/>
          <cell r="E1991"/>
          <cell r="F1991"/>
          <cell r="G1991"/>
          <cell r="H1991"/>
          <cell r="I1991"/>
          <cell r="J1991"/>
          <cell r="K1991"/>
          <cell r="L1991"/>
        </row>
        <row r="1992">
          <cell r="C1992"/>
          <cell r="D1992"/>
          <cell r="E1992"/>
          <cell r="F1992"/>
          <cell r="G1992"/>
          <cell r="H1992"/>
          <cell r="I1992"/>
          <cell r="J1992"/>
          <cell r="K1992"/>
          <cell r="L1992"/>
        </row>
        <row r="1993">
          <cell r="C1993"/>
          <cell r="D1993"/>
          <cell r="E1993"/>
          <cell r="F1993"/>
          <cell r="G1993"/>
          <cell r="H1993"/>
          <cell r="I1993"/>
          <cell r="J1993"/>
          <cell r="K1993"/>
          <cell r="L1993"/>
        </row>
        <row r="1994">
          <cell r="C1994"/>
          <cell r="D1994"/>
          <cell r="E1994"/>
          <cell r="F1994"/>
          <cell r="G1994"/>
          <cell r="H1994"/>
          <cell r="I1994"/>
          <cell r="J1994"/>
          <cell r="K1994"/>
          <cell r="L1994"/>
        </row>
        <row r="1995">
          <cell r="C1995"/>
          <cell r="D1995"/>
          <cell r="E1995"/>
          <cell r="F1995"/>
          <cell r="G1995"/>
          <cell r="H1995"/>
          <cell r="I1995"/>
          <cell r="J1995"/>
          <cell r="K1995"/>
          <cell r="L1995"/>
        </row>
        <row r="1996">
          <cell r="C1996"/>
          <cell r="D1996"/>
          <cell r="E1996"/>
          <cell r="F1996"/>
          <cell r="G1996"/>
          <cell r="H1996"/>
          <cell r="I1996"/>
          <cell r="J1996"/>
          <cell r="K1996"/>
          <cell r="L1996"/>
        </row>
        <row r="1997">
          <cell r="C1997"/>
          <cell r="D1997"/>
          <cell r="E1997"/>
          <cell r="F1997"/>
          <cell r="G1997"/>
          <cell r="H1997"/>
          <cell r="I1997"/>
          <cell r="J1997"/>
          <cell r="K1997"/>
          <cell r="L1997"/>
        </row>
        <row r="1998">
          <cell r="C1998"/>
          <cell r="D1998"/>
          <cell r="E1998"/>
          <cell r="F1998"/>
          <cell r="G1998"/>
          <cell r="H1998"/>
          <cell r="I1998"/>
          <cell r="J1998"/>
          <cell r="K1998"/>
          <cell r="L1998"/>
        </row>
        <row r="1999">
          <cell r="C1999"/>
          <cell r="D1999"/>
          <cell r="E1999"/>
          <cell r="F1999"/>
          <cell r="G1999"/>
          <cell r="H1999"/>
          <cell r="I1999"/>
          <cell r="J1999"/>
          <cell r="K1999"/>
          <cell r="L1999"/>
        </row>
        <row r="2000">
          <cell r="C2000"/>
          <cell r="D2000"/>
          <cell r="E2000"/>
          <cell r="F2000"/>
          <cell r="G2000"/>
          <cell r="H2000"/>
          <cell r="I2000"/>
          <cell r="J2000"/>
          <cell r="K2000"/>
          <cell r="L2000"/>
        </row>
        <row r="2001">
          <cell r="C2001"/>
          <cell r="D2001"/>
          <cell r="E2001"/>
          <cell r="F2001"/>
          <cell r="G2001"/>
          <cell r="H2001"/>
          <cell r="I2001"/>
          <cell r="J2001"/>
          <cell r="K2001"/>
          <cell r="L2001"/>
        </row>
        <row r="2002">
          <cell r="C2002"/>
          <cell r="D2002"/>
          <cell r="E2002"/>
          <cell r="F2002"/>
          <cell r="G2002"/>
          <cell r="H2002"/>
          <cell r="I2002"/>
          <cell r="J2002"/>
          <cell r="K2002"/>
          <cell r="L2002"/>
        </row>
        <row r="2003">
          <cell r="C2003"/>
          <cell r="D2003"/>
          <cell r="E2003"/>
          <cell r="F2003"/>
          <cell r="G2003"/>
          <cell r="H2003"/>
          <cell r="I2003"/>
          <cell r="J2003"/>
          <cell r="K2003"/>
          <cell r="L2003"/>
        </row>
        <row r="2004">
          <cell r="C2004"/>
          <cell r="D2004"/>
          <cell r="E2004"/>
          <cell r="F2004"/>
          <cell r="G2004"/>
          <cell r="H2004"/>
          <cell r="I2004"/>
          <cell r="J2004"/>
          <cell r="K2004"/>
          <cell r="L2004"/>
        </row>
        <row r="2005">
          <cell r="C2005"/>
          <cell r="D2005"/>
          <cell r="E2005"/>
          <cell r="F2005"/>
          <cell r="G2005"/>
          <cell r="H2005"/>
          <cell r="I2005"/>
          <cell r="J2005"/>
          <cell r="K2005"/>
          <cell r="L2005"/>
        </row>
        <row r="2006">
          <cell r="C2006"/>
          <cell r="D2006"/>
          <cell r="E2006"/>
          <cell r="F2006"/>
          <cell r="G2006"/>
          <cell r="H2006"/>
          <cell r="I2006"/>
          <cell r="J2006"/>
          <cell r="K2006"/>
          <cell r="L2006"/>
        </row>
        <row r="2007">
          <cell r="C2007"/>
          <cell r="D2007"/>
          <cell r="E2007"/>
          <cell r="F2007"/>
          <cell r="G2007"/>
          <cell r="H2007"/>
          <cell r="I2007"/>
          <cell r="J2007"/>
          <cell r="K2007"/>
          <cell r="L2007"/>
        </row>
        <row r="2008">
          <cell r="C2008"/>
          <cell r="D2008"/>
          <cell r="E2008"/>
          <cell r="F2008"/>
          <cell r="G2008"/>
          <cell r="H2008"/>
          <cell r="I2008"/>
          <cell r="J2008"/>
          <cell r="K2008"/>
          <cell r="L2008"/>
        </row>
        <row r="2009">
          <cell r="C2009"/>
          <cell r="D2009"/>
          <cell r="E2009"/>
          <cell r="F2009"/>
          <cell r="G2009"/>
          <cell r="H2009"/>
          <cell r="I2009"/>
          <cell r="J2009"/>
          <cell r="K2009"/>
          <cell r="L2009"/>
        </row>
        <row r="2010">
          <cell r="C2010"/>
          <cell r="D2010"/>
          <cell r="E2010"/>
          <cell r="F2010"/>
          <cell r="G2010"/>
          <cell r="H2010"/>
          <cell r="I2010"/>
          <cell r="J2010"/>
          <cell r="K2010"/>
          <cell r="L2010"/>
        </row>
        <row r="2011">
          <cell r="C2011"/>
          <cell r="D2011"/>
          <cell r="E2011"/>
          <cell r="F2011"/>
          <cell r="G2011"/>
          <cell r="H2011"/>
          <cell r="I2011"/>
          <cell r="J2011"/>
          <cell r="K2011"/>
          <cell r="L2011"/>
        </row>
        <row r="2012">
          <cell r="C2012"/>
          <cell r="D2012"/>
          <cell r="E2012"/>
          <cell r="F2012"/>
          <cell r="G2012"/>
          <cell r="H2012"/>
          <cell r="I2012"/>
          <cell r="J2012"/>
          <cell r="K2012"/>
          <cell r="L2012"/>
        </row>
        <row r="2013">
          <cell r="C2013"/>
          <cell r="D2013"/>
          <cell r="E2013"/>
          <cell r="F2013"/>
          <cell r="G2013"/>
          <cell r="H2013"/>
          <cell r="I2013"/>
          <cell r="J2013"/>
          <cell r="K2013"/>
          <cell r="L2013"/>
        </row>
        <row r="2014">
          <cell r="C2014"/>
          <cell r="D2014"/>
          <cell r="E2014"/>
          <cell r="F2014"/>
          <cell r="G2014"/>
          <cell r="H2014"/>
          <cell r="I2014"/>
          <cell r="J2014"/>
          <cell r="K2014"/>
          <cell r="L2014"/>
        </row>
        <row r="2015">
          <cell r="C2015"/>
          <cell r="D2015"/>
          <cell r="E2015"/>
          <cell r="F2015"/>
          <cell r="G2015"/>
          <cell r="H2015"/>
          <cell r="I2015"/>
          <cell r="J2015"/>
          <cell r="K2015"/>
          <cell r="L2015"/>
        </row>
        <row r="2016">
          <cell r="C2016"/>
          <cell r="D2016"/>
          <cell r="E2016"/>
          <cell r="F2016"/>
          <cell r="G2016"/>
          <cell r="H2016"/>
          <cell r="I2016"/>
          <cell r="J2016"/>
          <cell r="K2016"/>
          <cell r="L2016"/>
        </row>
        <row r="2017">
          <cell r="C2017"/>
          <cell r="D2017"/>
          <cell r="E2017"/>
          <cell r="F2017"/>
          <cell r="G2017"/>
          <cell r="H2017"/>
          <cell r="I2017"/>
          <cell r="J2017"/>
          <cell r="K2017"/>
          <cell r="L2017"/>
        </row>
        <row r="2018">
          <cell r="C2018"/>
          <cell r="D2018"/>
          <cell r="E2018"/>
          <cell r="F2018"/>
          <cell r="G2018"/>
          <cell r="H2018"/>
          <cell r="I2018"/>
          <cell r="J2018"/>
          <cell r="K2018"/>
          <cell r="L2018"/>
        </row>
        <row r="2019">
          <cell r="C2019"/>
          <cell r="D2019"/>
          <cell r="E2019"/>
          <cell r="F2019"/>
          <cell r="G2019"/>
          <cell r="H2019"/>
          <cell r="I2019"/>
          <cell r="J2019"/>
          <cell r="K2019"/>
          <cell r="L2019"/>
        </row>
        <row r="2020">
          <cell r="C2020"/>
          <cell r="D2020"/>
          <cell r="E2020"/>
          <cell r="F2020"/>
          <cell r="G2020"/>
          <cell r="H2020"/>
          <cell r="I2020"/>
          <cell r="J2020"/>
          <cell r="K2020"/>
          <cell r="L2020"/>
        </row>
        <row r="2021">
          <cell r="C2021"/>
          <cell r="D2021"/>
          <cell r="E2021"/>
          <cell r="F2021"/>
          <cell r="G2021"/>
          <cell r="H2021"/>
          <cell r="I2021"/>
          <cell r="J2021"/>
          <cell r="K2021"/>
          <cell r="L2021"/>
        </row>
        <row r="2022">
          <cell r="C2022"/>
          <cell r="D2022"/>
          <cell r="E2022"/>
          <cell r="F2022"/>
          <cell r="G2022"/>
          <cell r="H2022"/>
          <cell r="I2022"/>
          <cell r="J2022"/>
          <cell r="K2022"/>
          <cell r="L2022"/>
        </row>
        <row r="2023">
          <cell r="C2023"/>
          <cell r="D2023"/>
          <cell r="E2023"/>
          <cell r="F2023"/>
          <cell r="G2023"/>
          <cell r="H2023"/>
          <cell r="I2023"/>
          <cell r="J2023"/>
          <cell r="K2023"/>
          <cell r="L2023"/>
        </row>
        <row r="2024">
          <cell r="C2024"/>
          <cell r="D2024"/>
          <cell r="E2024"/>
          <cell r="F2024"/>
          <cell r="G2024"/>
          <cell r="H2024"/>
          <cell r="I2024"/>
          <cell r="J2024"/>
          <cell r="K2024"/>
          <cell r="L2024"/>
        </row>
        <row r="2025">
          <cell r="C2025"/>
          <cell r="D2025"/>
          <cell r="E2025"/>
          <cell r="F2025"/>
          <cell r="G2025"/>
          <cell r="H2025"/>
          <cell r="I2025"/>
          <cell r="J2025"/>
          <cell r="K2025"/>
          <cell r="L2025"/>
        </row>
        <row r="2026">
          <cell r="C2026"/>
          <cell r="D2026"/>
          <cell r="E2026"/>
          <cell r="F2026"/>
          <cell r="G2026"/>
          <cell r="H2026"/>
          <cell r="I2026"/>
          <cell r="J2026"/>
          <cell r="K2026"/>
          <cell r="L2026"/>
        </row>
        <row r="2027">
          <cell r="C2027"/>
          <cell r="D2027"/>
          <cell r="E2027"/>
          <cell r="F2027"/>
          <cell r="G2027"/>
          <cell r="H2027"/>
          <cell r="I2027"/>
          <cell r="J2027"/>
          <cell r="K2027"/>
          <cell r="L2027"/>
        </row>
        <row r="2028">
          <cell r="C2028"/>
          <cell r="D2028"/>
          <cell r="E2028"/>
          <cell r="F2028"/>
          <cell r="G2028"/>
          <cell r="H2028"/>
          <cell r="I2028"/>
          <cell r="J2028"/>
          <cell r="K2028"/>
          <cell r="L2028"/>
        </row>
        <row r="2029">
          <cell r="C2029"/>
          <cell r="D2029"/>
          <cell r="E2029"/>
          <cell r="F2029"/>
          <cell r="G2029"/>
          <cell r="H2029"/>
          <cell r="I2029"/>
          <cell r="J2029"/>
          <cell r="K2029"/>
          <cell r="L2029"/>
        </row>
        <row r="2030">
          <cell r="C2030"/>
          <cell r="D2030"/>
          <cell r="E2030"/>
          <cell r="F2030"/>
          <cell r="G2030"/>
          <cell r="H2030"/>
          <cell r="I2030"/>
          <cell r="J2030"/>
          <cell r="K2030"/>
          <cell r="L2030"/>
        </row>
        <row r="2031">
          <cell r="C2031"/>
          <cell r="D2031"/>
          <cell r="E2031"/>
          <cell r="F2031"/>
          <cell r="G2031"/>
          <cell r="H2031"/>
          <cell r="I2031"/>
          <cell r="J2031"/>
          <cell r="K2031"/>
          <cell r="L2031"/>
        </row>
        <row r="2032">
          <cell r="C2032"/>
          <cell r="D2032"/>
          <cell r="E2032"/>
          <cell r="F2032"/>
          <cell r="G2032"/>
          <cell r="H2032"/>
          <cell r="I2032"/>
          <cell r="J2032"/>
          <cell r="K2032"/>
          <cell r="L2032"/>
        </row>
        <row r="2033">
          <cell r="C2033"/>
          <cell r="D2033"/>
          <cell r="E2033"/>
          <cell r="F2033"/>
          <cell r="G2033"/>
          <cell r="H2033"/>
          <cell r="I2033"/>
          <cell r="J2033"/>
          <cell r="K2033"/>
          <cell r="L2033"/>
        </row>
        <row r="2034">
          <cell r="C2034"/>
          <cell r="D2034"/>
          <cell r="E2034"/>
          <cell r="F2034"/>
          <cell r="G2034"/>
          <cell r="H2034"/>
          <cell r="I2034"/>
          <cell r="J2034"/>
          <cell r="K2034"/>
          <cell r="L2034"/>
        </row>
        <row r="2035">
          <cell r="C2035"/>
          <cell r="D2035"/>
          <cell r="E2035"/>
          <cell r="F2035"/>
          <cell r="G2035"/>
          <cell r="H2035"/>
          <cell r="I2035"/>
          <cell r="J2035"/>
          <cell r="K2035"/>
          <cell r="L2035"/>
        </row>
        <row r="2036">
          <cell r="C2036"/>
          <cell r="D2036"/>
          <cell r="E2036"/>
          <cell r="F2036"/>
          <cell r="G2036"/>
          <cell r="H2036"/>
          <cell r="I2036"/>
          <cell r="J2036"/>
          <cell r="K2036"/>
          <cell r="L2036"/>
        </row>
        <row r="2037">
          <cell r="C2037"/>
          <cell r="D2037"/>
          <cell r="E2037"/>
          <cell r="F2037"/>
          <cell r="G2037"/>
          <cell r="H2037"/>
          <cell r="I2037"/>
          <cell r="J2037"/>
          <cell r="K2037"/>
          <cell r="L2037"/>
        </row>
        <row r="2038">
          <cell r="C2038"/>
          <cell r="D2038"/>
          <cell r="E2038"/>
          <cell r="F2038"/>
          <cell r="G2038"/>
          <cell r="H2038"/>
          <cell r="I2038"/>
          <cell r="J2038"/>
          <cell r="K2038"/>
          <cell r="L2038"/>
        </row>
        <row r="2039">
          <cell r="C2039"/>
          <cell r="D2039"/>
          <cell r="E2039"/>
          <cell r="F2039"/>
          <cell r="G2039"/>
          <cell r="H2039"/>
          <cell r="I2039"/>
          <cell r="J2039"/>
          <cell r="K2039"/>
          <cell r="L2039"/>
        </row>
        <row r="2040">
          <cell r="C2040"/>
          <cell r="D2040"/>
          <cell r="E2040"/>
          <cell r="F2040"/>
          <cell r="G2040"/>
          <cell r="H2040"/>
          <cell r="I2040"/>
          <cell r="J2040"/>
          <cell r="K2040"/>
          <cell r="L2040"/>
        </row>
        <row r="2041">
          <cell r="C2041"/>
          <cell r="D2041"/>
          <cell r="E2041"/>
          <cell r="F2041"/>
          <cell r="G2041"/>
          <cell r="H2041"/>
          <cell r="I2041"/>
          <cell r="J2041"/>
          <cell r="K2041"/>
          <cell r="L2041"/>
        </row>
        <row r="2042">
          <cell r="C2042"/>
          <cell r="D2042"/>
          <cell r="E2042"/>
          <cell r="F2042"/>
          <cell r="G2042"/>
          <cell r="H2042"/>
          <cell r="I2042"/>
          <cell r="J2042"/>
          <cell r="K2042"/>
          <cell r="L2042"/>
        </row>
        <row r="2043">
          <cell r="C2043"/>
          <cell r="D2043"/>
          <cell r="E2043"/>
          <cell r="F2043"/>
          <cell r="G2043"/>
          <cell r="H2043"/>
          <cell r="I2043"/>
          <cell r="J2043"/>
          <cell r="K2043"/>
          <cell r="L2043"/>
        </row>
        <row r="2044">
          <cell r="C2044"/>
          <cell r="D2044"/>
          <cell r="E2044"/>
          <cell r="F2044"/>
          <cell r="G2044"/>
          <cell r="H2044"/>
          <cell r="I2044"/>
          <cell r="J2044"/>
          <cell r="K2044"/>
          <cell r="L2044"/>
        </row>
        <row r="2045">
          <cell r="C2045"/>
          <cell r="D2045"/>
          <cell r="E2045"/>
          <cell r="F2045"/>
          <cell r="G2045"/>
          <cell r="H2045"/>
          <cell r="I2045"/>
          <cell r="J2045"/>
          <cell r="K2045"/>
          <cell r="L2045"/>
        </row>
        <row r="2046">
          <cell r="C2046"/>
          <cell r="D2046"/>
          <cell r="E2046"/>
          <cell r="F2046"/>
          <cell r="G2046"/>
          <cell r="H2046"/>
          <cell r="I2046"/>
          <cell r="J2046"/>
          <cell r="K2046"/>
          <cell r="L2046"/>
        </row>
        <row r="2047">
          <cell r="C2047"/>
          <cell r="D2047"/>
          <cell r="E2047"/>
          <cell r="F2047"/>
          <cell r="G2047"/>
          <cell r="H2047"/>
          <cell r="I2047"/>
          <cell r="J2047"/>
          <cell r="K2047"/>
          <cell r="L2047"/>
        </row>
        <row r="2048">
          <cell r="C2048"/>
          <cell r="D2048"/>
          <cell r="E2048"/>
          <cell r="F2048"/>
          <cell r="G2048"/>
          <cell r="H2048"/>
          <cell r="I2048"/>
          <cell r="J2048"/>
          <cell r="K2048"/>
          <cell r="L2048"/>
        </row>
        <row r="2049">
          <cell r="C2049"/>
          <cell r="D2049"/>
          <cell r="E2049"/>
          <cell r="F2049"/>
          <cell r="G2049"/>
          <cell r="H2049"/>
          <cell r="I2049"/>
          <cell r="J2049"/>
          <cell r="K2049"/>
          <cell r="L2049"/>
        </row>
        <row r="2050">
          <cell r="C2050"/>
          <cell r="D2050"/>
          <cell r="E2050"/>
          <cell r="F2050"/>
          <cell r="G2050"/>
          <cell r="H2050"/>
          <cell r="I2050"/>
          <cell r="J2050"/>
          <cell r="K2050"/>
          <cell r="L2050"/>
        </row>
        <row r="2051">
          <cell r="C2051"/>
          <cell r="D2051"/>
          <cell r="E2051"/>
          <cell r="F2051"/>
          <cell r="G2051"/>
          <cell r="H2051"/>
          <cell r="I2051"/>
          <cell r="J2051"/>
          <cell r="K2051"/>
          <cell r="L2051"/>
        </row>
        <row r="2052">
          <cell r="C2052"/>
          <cell r="D2052"/>
          <cell r="E2052"/>
          <cell r="F2052"/>
          <cell r="G2052"/>
          <cell r="H2052"/>
          <cell r="I2052"/>
          <cell r="J2052"/>
          <cell r="K2052"/>
          <cell r="L2052"/>
        </row>
        <row r="2053">
          <cell r="C2053"/>
          <cell r="D2053"/>
          <cell r="E2053"/>
          <cell r="F2053"/>
          <cell r="G2053"/>
          <cell r="H2053"/>
          <cell r="I2053"/>
          <cell r="J2053"/>
          <cell r="K2053"/>
          <cell r="L2053"/>
        </row>
        <row r="2054">
          <cell r="C2054"/>
          <cell r="D2054"/>
          <cell r="E2054"/>
          <cell r="F2054"/>
          <cell r="G2054"/>
          <cell r="H2054"/>
          <cell r="I2054"/>
          <cell r="J2054"/>
          <cell r="K2054"/>
          <cell r="L2054"/>
        </row>
        <row r="2055">
          <cell r="C2055"/>
          <cell r="D2055"/>
          <cell r="E2055"/>
          <cell r="F2055"/>
          <cell r="G2055"/>
          <cell r="H2055"/>
          <cell r="I2055"/>
          <cell r="J2055"/>
          <cell r="K2055"/>
          <cell r="L2055"/>
        </row>
        <row r="2056">
          <cell r="C2056"/>
          <cell r="D2056"/>
          <cell r="E2056"/>
          <cell r="F2056"/>
          <cell r="G2056"/>
          <cell r="H2056"/>
          <cell r="I2056"/>
          <cell r="J2056"/>
          <cell r="K2056"/>
          <cell r="L2056"/>
        </row>
        <row r="2057">
          <cell r="C2057"/>
          <cell r="D2057"/>
          <cell r="E2057"/>
          <cell r="F2057"/>
          <cell r="G2057"/>
          <cell r="H2057"/>
          <cell r="I2057"/>
          <cell r="J2057"/>
          <cell r="K2057"/>
          <cell r="L2057"/>
        </row>
        <row r="2058">
          <cell r="C2058"/>
          <cell r="D2058"/>
          <cell r="E2058"/>
          <cell r="F2058"/>
          <cell r="G2058"/>
          <cell r="H2058"/>
          <cell r="I2058"/>
          <cell r="J2058"/>
          <cell r="K2058"/>
          <cell r="L2058"/>
        </row>
        <row r="2059">
          <cell r="C2059"/>
          <cell r="D2059"/>
          <cell r="E2059"/>
          <cell r="F2059"/>
          <cell r="G2059"/>
          <cell r="H2059"/>
          <cell r="I2059"/>
          <cell r="J2059"/>
          <cell r="K2059"/>
          <cell r="L2059"/>
        </row>
        <row r="2060">
          <cell r="C2060"/>
          <cell r="D2060"/>
          <cell r="E2060"/>
          <cell r="F2060"/>
          <cell r="G2060"/>
          <cell r="H2060"/>
          <cell r="I2060"/>
          <cell r="J2060"/>
          <cell r="K2060"/>
          <cell r="L2060"/>
        </row>
        <row r="2061">
          <cell r="C2061"/>
          <cell r="D2061"/>
          <cell r="E2061"/>
          <cell r="F2061"/>
          <cell r="G2061"/>
          <cell r="H2061"/>
          <cell r="I2061"/>
          <cell r="J2061"/>
          <cell r="K2061"/>
          <cell r="L2061"/>
        </row>
        <row r="2062">
          <cell r="C2062"/>
          <cell r="D2062"/>
          <cell r="E2062"/>
          <cell r="F2062"/>
          <cell r="G2062"/>
          <cell r="H2062"/>
          <cell r="I2062"/>
          <cell r="J2062"/>
          <cell r="K2062"/>
          <cell r="L2062"/>
        </row>
        <row r="2063">
          <cell r="C2063"/>
          <cell r="D2063"/>
          <cell r="E2063"/>
          <cell r="F2063"/>
          <cell r="G2063"/>
          <cell r="H2063"/>
          <cell r="I2063"/>
          <cell r="J2063"/>
          <cell r="K2063"/>
          <cell r="L2063"/>
        </row>
        <row r="2064">
          <cell r="C2064"/>
          <cell r="D2064"/>
          <cell r="E2064"/>
          <cell r="F2064"/>
          <cell r="G2064"/>
          <cell r="H2064"/>
          <cell r="I2064"/>
          <cell r="J2064"/>
          <cell r="K2064"/>
          <cell r="L2064"/>
        </row>
        <row r="2065">
          <cell r="C2065"/>
          <cell r="D2065"/>
          <cell r="E2065"/>
          <cell r="F2065"/>
          <cell r="G2065"/>
          <cell r="H2065"/>
          <cell r="I2065"/>
          <cell r="J2065"/>
          <cell r="K2065"/>
          <cell r="L2065"/>
        </row>
        <row r="2066">
          <cell r="C2066"/>
          <cell r="D2066"/>
          <cell r="E2066"/>
          <cell r="F2066"/>
          <cell r="G2066"/>
          <cell r="H2066"/>
          <cell r="I2066"/>
          <cell r="J2066"/>
          <cell r="K2066"/>
          <cell r="L2066"/>
        </row>
        <row r="2067">
          <cell r="C2067"/>
          <cell r="D2067"/>
          <cell r="E2067"/>
          <cell r="F2067"/>
          <cell r="G2067"/>
          <cell r="H2067"/>
          <cell r="I2067"/>
          <cell r="J2067"/>
          <cell r="K2067"/>
          <cell r="L2067"/>
        </row>
        <row r="2068">
          <cell r="C2068"/>
          <cell r="D2068"/>
          <cell r="E2068"/>
          <cell r="F2068"/>
          <cell r="G2068"/>
          <cell r="H2068"/>
          <cell r="I2068"/>
          <cell r="J2068"/>
          <cell r="K2068"/>
          <cell r="L2068"/>
        </row>
        <row r="2069">
          <cell r="C2069"/>
          <cell r="D2069"/>
          <cell r="E2069"/>
          <cell r="F2069"/>
          <cell r="G2069"/>
          <cell r="H2069"/>
          <cell r="I2069"/>
          <cell r="J2069"/>
          <cell r="K2069"/>
          <cell r="L2069"/>
        </row>
        <row r="2070">
          <cell r="C2070"/>
          <cell r="D2070"/>
          <cell r="E2070"/>
          <cell r="F2070"/>
          <cell r="G2070"/>
          <cell r="H2070"/>
          <cell r="I2070"/>
          <cell r="J2070"/>
          <cell r="K2070"/>
          <cell r="L2070"/>
        </row>
        <row r="2071">
          <cell r="C2071"/>
          <cell r="D2071"/>
          <cell r="E2071"/>
          <cell r="F2071"/>
          <cell r="G2071"/>
          <cell r="H2071"/>
          <cell r="I2071"/>
          <cell r="J2071"/>
          <cell r="K2071"/>
          <cell r="L2071"/>
        </row>
        <row r="2072">
          <cell r="C2072"/>
          <cell r="D2072"/>
          <cell r="E2072"/>
          <cell r="F2072"/>
          <cell r="G2072"/>
          <cell r="H2072"/>
          <cell r="I2072"/>
          <cell r="J2072"/>
          <cell r="K2072"/>
          <cell r="L2072"/>
        </row>
        <row r="2073">
          <cell r="C2073"/>
          <cell r="D2073"/>
          <cell r="E2073"/>
          <cell r="F2073"/>
          <cell r="G2073"/>
          <cell r="H2073"/>
          <cell r="I2073"/>
          <cell r="J2073"/>
          <cell r="K2073"/>
          <cell r="L2073"/>
        </row>
        <row r="2074">
          <cell r="C2074"/>
          <cell r="D2074"/>
          <cell r="E2074"/>
          <cell r="F2074"/>
          <cell r="G2074"/>
          <cell r="H2074"/>
          <cell r="I2074"/>
          <cell r="J2074"/>
          <cell r="K2074"/>
          <cell r="L2074"/>
        </row>
        <row r="2075">
          <cell r="C2075"/>
          <cell r="D2075"/>
          <cell r="E2075"/>
          <cell r="F2075"/>
          <cell r="G2075"/>
          <cell r="H2075"/>
          <cell r="I2075"/>
          <cell r="J2075"/>
          <cell r="K2075"/>
          <cell r="L2075"/>
        </row>
        <row r="2076">
          <cell r="C2076"/>
          <cell r="D2076"/>
          <cell r="E2076"/>
          <cell r="F2076"/>
          <cell r="G2076"/>
          <cell r="H2076"/>
          <cell r="I2076"/>
          <cell r="J2076"/>
          <cell r="K2076"/>
          <cell r="L2076"/>
        </row>
        <row r="2077">
          <cell r="C2077"/>
          <cell r="D2077"/>
          <cell r="E2077"/>
          <cell r="F2077"/>
          <cell r="G2077"/>
          <cell r="H2077"/>
          <cell r="I2077"/>
          <cell r="J2077"/>
          <cell r="K2077"/>
          <cell r="L2077"/>
        </row>
        <row r="2078">
          <cell r="C2078"/>
          <cell r="D2078"/>
          <cell r="E2078"/>
          <cell r="F2078"/>
          <cell r="G2078"/>
          <cell r="H2078"/>
          <cell r="I2078"/>
          <cell r="J2078"/>
          <cell r="K2078"/>
          <cell r="L2078"/>
        </row>
        <row r="2079">
          <cell r="C2079"/>
          <cell r="D2079"/>
          <cell r="E2079"/>
          <cell r="F2079"/>
          <cell r="G2079"/>
          <cell r="H2079"/>
          <cell r="I2079"/>
          <cell r="J2079"/>
          <cell r="K2079"/>
          <cell r="L2079"/>
        </row>
        <row r="2080">
          <cell r="C2080"/>
          <cell r="D2080"/>
          <cell r="E2080"/>
          <cell r="F2080"/>
          <cell r="G2080"/>
          <cell r="H2080"/>
          <cell r="I2080"/>
          <cell r="J2080"/>
          <cell r="K2080"/>
          <cell r="L2080"/>
        </row>
        <row r="2081">
          <cell r="C2081"/>
          <cell r="D2081"/>
          <cell r="E2081"/>
          <cell r="F2081"/>
          <cell r="G2081"/>
          <cell r="H2081"/>
          <cell r="I2081"/>
          <cell r="J2081"/>
          <cell r="K2081"/>
          <cell r="L2081"/>
        </row>
        <row r="2082">
          <cell r="C2082"/>
          <cell r="D2082"/>
          <cell r="E2082"/>
          <cell r="F2082"/>
          <cell r="G2082"/>
          <cell r="H2082"/>
          <cell r="I2082"/>
          <cell r="J2082"/>
          <cell r="K2082"/>
          <cell r="L2082"/>
        </row>
        <row r="2083">
          <cell r="C2083"/>
          <cell r="D2083"/>
          <cell r="E2083"/>
          <cell r="F2083"/>
          <cell r="G2083"/>
          <cell r="H2083"/>
          <cell r="I2083"/>
          <cell r="J2083"/>
          <cell r="K2083"/>
          <cell r="L2083"/>
        </row>
        <row r="2084">
          <cell r="C2084"/>
          <cell r="D2084"/>
          <cell r="E2084"/>
          <cell r="F2084"/>
          <cell r="G2084"/>
          <cell r="H2084"/>
          <cell r="I2084"/>
          <cell r="J2084"/>
          <cell r="K2084"/>
          <cell r="L2084"/>
        </row>
        <row r="2085">
          <cell r="C2085"/>
          <cell r="D2085"/>
          <cell r="E2085"/>
          <cell r="F2085"/>
          <cell r="G2085"/>
          <cell r="H2085"/>
          <cell r="I2085"/>
          <cell r="J2085"/>
          <cell r="K2085"/>
          <cell r="L2085"/>
        </row>
        <row r="2086">
          <cell r="C2086"/>
          <cell r="D2086"/>
          <cell r="E2086"/>
          <cell r="F2086"/>
          <cell r="G2086"/>
          <cell r="H2086"/>
          <cell r="I2086"/>
          <cell r="J2086"/>
          <cell r="K2086"/>
          <cell r="L2086"/>
        </row>
        <row r="2087">
          <cell r="C2087"/>
          <cell r="D2087"/>
          <cell r="E2087"/>
          <cell r="F2087"/>
          <cell r="G2087"/>
          <cell r="H2087"/>
          <cell r="I2087"/>
          <cell r="J2087"/>
          <cell r="K2087"/>
          <cell r="L2087"/>
        </row>
        <row r="2088">
          <cell r="C2088"/>
          <cell r="D2088"/>
          <cell r="E2088"/>
          <cell r="F2088"/>
          <cell r="G2088"/>
          <cell r="H2088"/>
          <cell r="I2088"/>
          <cell r="J2088"/>
          <cell r="K2088"/>
          <cell r="L2088"/>
        </row>
        <row r="2089">
          <cell r="C2089"/>
          <cell r="D2089"/>
          <cell r="E2089"/>
          <cell r="F2089"/>
          <cell r="G2089"/>
          <cell r="H2089"/>
          <cell r="I2089"/>
          <cell r="J2089"/>
          <cell r="K2089"/>
          <cell r="L2089"/>
        </row>
        <row r="2090">
          <cell r="C2090"/>
          <cell r="D2090"/>
          <cell r="E2090"/>
          <cell r="F2090"/>
          <cell r="G2090"/>
          <cell r="H2090"/>
          <cell r="I2090"/>
          <cell r="J2090"/>
          <cell r="K2090"/>
          <cell r="L2090"/>
        </row>
        <row r="2091">
          <cell r="C2091"/>
          <cell r="D2091"/>
          <cell r="E2091"/>
          <cell r="F2091"/>
          <cell r="G2091"/>
          <cell r="H2091"/>
          <cell r="I2091"/>
          <cell r="J2091"/>
          <cell r="K2091"/>
          <cell r="L2091"/>
        </row>
        <row r="2092">
          <cell r="C2092"/>
          <cell r="D2092"/>
          <cell r="E2092"/>
          <cell r="F2092"/>
          <cell r="G2092"/>
          <cell r="H2092"/>
          <cell r="I2092"/>
          <cell r="J2092"/>
          <cell r="K2092"/>
          <cell r="L2092"/>
        </row>
        <row r="2093">
          <cell r="C2093"/>
          <cell r="D2093"/>
          <cell r="E2093"/>
          <cell r="F2093"/>
          <cell r="G2093"/>
          <cell r="H2093"/>
          <cell r="I2093"/>
          <cell r="J2093"/>
          <cell r="K2093"/>
          <cell r="L2093"/>
        </row>
        <row r="2094">
          <cell r="C2094"/>
          <cell r="D2094"/>
          <cell r="E2094"/>
          <cell r="F2094"/>
          <cell r="G2094"/>
          <cell r="H2094"/>
          <cell r="I2094"/>
          <cell r="J2094"/>
          <cell r="K2094"/>
          <cell r="L2094"/>
        </row>
        <row r="2095">
          <cell r="C2095"/>
          <cell r="D2095"/>
          <cell r="E2095"/>
          <cell r="F2095"/>
          <cell r="G2095"/>
          <cell r="H2095"/>
          <cell r="I2095"/>
          <cell r="J2095"/>
          <cell r="K2095"/>
          <cell r="L2095"/>
        </row>
        <row r="2096">
          <cell r="C2096"/>
          <cell r="D2096"/>
          <cell r="E2096"/>
          <cell r="F2096"/>
          <cell r="G2096"/>
          <cell r="H2096"/>
          <cell r="I2096"/>
          <cell r="J2096"/>
          <cell r="K2096"/>
          <cell r="L2096"/>
        </row>
        <row r="2097">
          <cell r="C2097"/>
          <cell r="D2097"/>
          <cell r="E2097"/>
          <cell r="F2097"/>
          <cell r="G2097"/>
          <cell r="H2097"/>
          <cell r="I2097"/>
          <cell r="J2097"/>
          <cell r="K2097"/>
          <cell r="L2097"/>
        </row>
        <row r="2098">
          <cell r="C2098"/>
          <cell r="D2098"/>
          <cell r="E2098"/>
          <cell r="F2098"/>
          <cell r="G2098"/>
          <cell r="H2098"/>
          <cell r="I2098"/>
          <cell r="J2098"/>
          <cell r="K2098"/>
          <cell r="L2098"/>
        </row>
        <row r="2099">
          <cell r="C2099"/>
          <cell r="D2099"/>
          <cell r="E2099"/>
          <cell r="F2099"/>
          <cell r="G2099"/>
          <cell r="H2099"/>
          <cell r="I2099"/>
          <cell r="J2099"/>
          <cell r="K2099"/>
          <cell r="L2099"/>
        </row>
        <row r="2100">
          <cell r="C2100"/>
          <cell r="D2100"/>
          <cell r="E2100"/>
          <cell r="F2100"/>
          <cell r="G2100"/>
          <cell r="H2100"/>
          <cell r="I2100"/>
          <cell r="J2100"/>
          <cell r="K2100"/>
          <cell r="L2100"/>
        </row>
        <row r="2101">
          <cell r="C2101"/>
          <cell r="D2101"/>
          <cell r="E2101"/>
          <cell r="F2101"/>
          <cell r="G2101"/>
          <cell r="H2101"/>
          <cell r="I2101"/>
          <cell r="J2101"/>
          <cell r="K2101"/>
          <cell r="L2101"/>
        </row>
        <row r="2102">
          <cell r="C2102"/>
          <cell r="D2102"/>
          <cell r="E2102"/>
          <cell r="F2102"/>
          <cell r="G2102"/>
          <cell r="H2102"/>
          <cell r="I2102"/>
          <cell r="J2102"/>
          <cell r="K2102"/>
          <cell r="L2102"/>
        </row>
        <row r="2103">
          <cell r="C2103"/>
          <cell r="D2103"/>
          <cell r="E2103"/>
          <cell r="F2103"/>
          <cell r="G2103"/>
          <cell r="H2103"/>
          <cell r="I2103"/>
          <cell r="J2103"/>
          <cell r="K2103"/>
          <cell r="L2103"/>
        </row>
        <row r="2104">
          <cell r="C2104"/>
          <cell r="D2104"/>
          <cell r="E2104"/>
          <cell r="F2104"/>
          <cell r="G2104"/>
          <cell r="H2104"/>
          <cell r="I2104"/>
          <cell r="J2104"/>
          <cell r="K2104"/>
          <cell r="L2104"/>
        </row>
        <row r="2105">
          <cell r="C2105"/>
          <cell r="D2105"/>
          <cell r="E2105"/>
          <cell r="F2105"/>
          <cell r="G2105"/>
          <cell r="H2105"/>
          <cell r="I2105"/>
          <cell r="J2105"/>
          <cell r="K2105"/>
          <cell r="L2105"/>
        </row>
        <row r="2106">
          <cell r="C2106"/>
          <cell r="D2106"/>
          <cell r="E2106"/>
          <cell r="F2106"/>
          <cell r="G2106"/>
          <cell r="H2106"/>
          <cell r="I2106"/>
          <cell r="J2106"/>
          <cell r="K2106"/>
          <cell r="L2106"/>
        </row>
        <row r="2107">
          <cell r="C2107"/>
          <cell r="D2107"/>
          <cell r="E2107"/>
          <cell r="F2107"/>
          <cell r="G2107"/>
          <cell r="H2107"/>
          <cell r="I2107"/>
          <cell r="J2107"/>
          <cell r="K2107"/>
          <cell r="L2107"/>
        </row>
        <row r="2108">
          <cell r="C2108"/>
          <cell r="D2108"/>
          <cell r="E2108"/>
          <cell r="F2108"/>
          <cell r="G2108"/>
          <cell r="H2108"/>
          <cell r="I2108"/>
          <cell r="J2108"/>
          <cell r="K2108"/>
          <cell r="L2108"/>
        </row>
        <row r="2109">
          <cell r="C2109"/>
          <cell r="D2109"/>
          <cell r="E2109"/>
          <cell r="F2109"/>
          <cell r="G2109"/>
          <cell r="H2109"/>
          <cell r="I2109"/>
          <cell r="J2109"/>
          <cell r="K2109"/>
          <cell r="L2109"/>
        </row>
        <row r="2110">
          <cell r="C2110"/>
          <cell r="D2110"/>
          <cell r="E2110"/>
          <cell r="F2110"/>
          <cell r="G2110"/>
          <cell r="H2110"/>
          <cell r="I2110"/>
          <cell r="J2110"/>
          <cell r="K2110"/>
          <cell r="L2110"/>
        </row>
        <row r="2111">
          <cell r="C2111"/>
          <cell r="D2111"/>
          <cell r="E2111"/>
          <cell r="F2111"/>
          <cell r="G2111"/>
          <cell r="H2111"/>
          <cell r="I2111"/>
          <cell r="J2111"/>
          <cell r="K2111"/>
          <cell r="L2111"/>
        </row>
        <row r="2112">
          <cell r="C2112"/>
          <cell r="D2112"/>
          <cell r="E2112"/>
          <cell r="F2112"/>
          <cell r="G2112"/>
          <cell r="H2112"/>
          <cell r="I2112"/>
          <cell r="J2112"/>
          <cell r="K2112"/>
          <cell r="L2112"/>
        </row>
        <row r="2113">
          <cell r="C2113"/>
          <cell r="D2113"/>
          <cell r="E2113"/>
          <cell r="F2113"/>
          <cell r="G2113"/>
          <cell r="H2113"/>
          <cell r="I2113"/>
          <cell r="J2113"/>
          <cell r="K2113"/>
          <cell r="L2113"/>
        </row>
        <row r="2114">
          <cell r="C2114"/>
          <cell r="D2114"/>
          <cell r="E2114"/>
          <cell r="F2114"/>
          <cell r="G2114"/>
          <cell r="H2114"/>
          <cell r="I2114"/>
          <cell r="J2114"/>
          <cell r="K2114"/>
          <cell r="L2114"/>
        </row>
        <row r="2115">
          <cell r="C2115"/>
          <cell r="D2115"/>
          <cell r="E2115"/>
          <cell r="F2115"/>
          <cell r="G2115"/>
          <cell r="H2115"/>
          <cell r="I2115"/>
          <cell r="J2115"/>
          <cell r="K2115"/>
          <cell r="L2115"/>
        </row>
        <row r="2116">
          <cell r="C2116"/>
          <cell r="D2116"/>
          <cell r="E2116"/>
          <cell r="F2116"/>
          <cell r="G2116"/>
          <cell r="H2116"/>
          <cell r="I2116"/>
          <cell r="J2116"/>
          <cell r="K2116"/>
          <cell r="L2116"/>
        </row>
        <row r="2117">
          <cell r="C2117"/>
          <cell r="D2117"/>
          <cell r="E2117"/>
          <cell r="F2117"/>
          <cell r="G2117"/>
          <cell r="H2117"/>
          <cell r="I2117"/>
          <cell r="J2117"/>
          <cell r="K2117"/>
          <cell r="L2117"/>
        </row>
        <row r="2118">
          <cell r="C2118"/>
          <cell r="D2118"/>
          <cell r="E2118"/>
          <cell r="F2118"/>
          <cell r="G2118"/>
          <cell r="H2118"/>
          <cell r="I2118"/>
          <cell r="J2118"/>
          <cell r="K2118"/>
          <cell r="L2118"/>
        </row>
        <row r="2119">
          <cell r="C2119"/>
          <cell r="D2119"/>
          <cell r="E2119"/>
          <cell r="F2119"/>
          <cell r="G2119"/>
          <cell r="H2119"/>
          <cell r="I2119"/>
          <cell r="J2119"/>
          <cell r="K2119"/>
          <cell r="L2119"/>
        </row>
        <row r="2120">
          <cell r="C2120"/>
          <cell r="D2120"/>
          <cell r="E2120"/>
          <cell r="F2120"/>
          <cell r="G2120"/>
          <cell r="H2120"/>
          <cell r="I2120"/>
          <cell r="J2120"/>
          <cell r="K2120"/>
          <cell r="L2120"/>
        </row>
        <row r="2121">
          <cell r="C2121"/>
          <cell r="D2121"/>
          <cell r="E2121"/>
          <cell r="F2121"/>
          <cell r="G2121"/>
          <cell r="H2121"/>
          <cell r="I2121"/>
          <cell r="J2121"/>
          <cell r="K2121"/>
          <cell r="L2121"/>
        </row>
        <row r="2122">
          <cell r="C2122"/>
          <cell r="D2122"/>
          <cell r="E2122"/>
          <cell r="F2122"/>
          <cell r="G2122"/>
          <cell r="H2122"/>
          <cell r="I2122"/>
          <cell r="J2122"/>
          <cell r="K2122"/>
          <cell r="L2122"/>
        </row>
        <row r="2123">
          <cell r="C2123"/>
          <cell r="D2123"/>
          <cell r="E2123"/>
          <cell r="F2123"/>
          <cell r="G2123"/>
          <cell r="H2123"/>
          <cell r="I2123"/>
          <cell r="J2123"/>
          <cell r="K2123"/>
          <cell r="L2123"/>
        </row>
        <row r="2124">
          <cell r="C2124"/>
          <cell r="D2124"/>
          <cell r="E2124"/>
          <cell r="F2124"/>
          <cell r="G2124"/>
          <cell r="H2124"/>
          <cell r="I2124"/>
          <cell r="J2124"/>
          <cell r="K2124"/>
          <cell r="L2124"/>
        </row>
        <row r="2125">
          <cell r="C2125"/>
          <cell r="D2125"/>
          <cell r="E2125"/>
          <cell r="F2125"/>
          <cell r="G2125"/>
          <cell r="H2125"/>
          <cell r="I2125"/>
          <cell r="J2125"/>
          <cell r="K2125"/>
          <cell r="L2125"/>
        </row>
        <row r="2126">
          <cell r="C2126"/>
          <cell r="D2126"/>
          <cell r="E2126"/>
          <cell r="F2126"/>
          <cell r="G2126"/>
          <cell r="H2126"/>
          <cell r="I2126"/>
          <cell r="J2126"/>
          <cell r="K2126"/>
          <cell r="L2126"/>
        </row>
        <row r="2127">
          <cell r="C2127"/>
          <cell r="D2127"/>
          <cell r="E2127"/>
          <cell r="F2127"/>
          <cell r="G2127"/>
          <cell r="H2127"/>
          <cell r="I2127"/>
          <cell r="J2127"/>
          <cell r="K2127"/>
          <cell r="L2127"/>
        </row>
        <row r="2128">
          <cell r="C2128"/>
          <cell r="D2128"/>
          <cell r="E2128"/>
          <cell r="F2128"/>
          <cell r="G2128"/>
          <cell r="H2128"/>
          <cell r="I2128"/>
          <cell r="J2128"/>
          <cell r="K2128"/>
          <cell r="L2128"/>
        </row>
        <row r="2129">
          <cell r="C2129"/>
          <cell r="D2129"/>
          <cell r="E2129"/>
          <cell r="F2129"/>
          <cell r="G2129"/>
          <cell r="H2129"/>
          <cell r="I2129"/>
          <cell r="J2129"/>
          <cell r="K2129"/>
          <cell r="L2129"/>
        </row>
        <row r="2130">
          <cell r="C2130"/>
          <cell r="D2130"/>
          <cell r="E2130"/>
          <cell r="F2130"/>
          <cell r="G2130"/>
          <cell r="H2130"/>
          <cell r="I2130"/>
          <cell r="J2130"/>
          <cell r="K2130"/>
          <cell r="L2130"/>
        </row>
        <row r="2131">
          <cell r="C2131"/>
          <cell r="D2131"/>
          <cell r="E2131"/>
          <cell r="F2131"/>
          <cell r="G2131"/>
          <cell r="H2131"/>
          <cell r="I2131"/>
          <cell r="J2131"/>
          <cell r="K2131"/>
          <cell r="L2131"/>
        </row>
        <row r="2132">
          <cell r="C2132"/>
          <cell r="D2132"/>
          <cell r="E2132"/>
          <cell r="F2132"/>
          <cell r="G2132"/>
          <cell r="H2132"/>
          <cell r="I2132"/>
          <cell r="J2132"/>
          <cell r="K2132"/>
          <cell r="L2132"/>
        </row>
        <row r="2133">
          <cell r="C2133"/>
          <cell r="D2133"/>
          <cell r="E2133"/>
          <cell r="F2133"/>
          <cell r="G2133"/>
          <cell r="H2133"/>
          <cell r="I2133"/>
          <cell r="J2133"/>
          <cell r="K2133"/>
          <cell r="L2133"/>
        </row>
        <row r="2134">
          <cell r="C2134"/>
          <cell r="D2134"/>
          <cell r="E2134"/>
          <cell r="F2134"/>
          <cell r="G2134"/>
          <cell r="H2134"/>
          <cell r="I2134"/>
          <cell r="J2134"/>
          <cell r="K2134"/>
          <cell r="L2134"/>
        </row>
        <row r="2135">
          <cell r="C2135"/>
          <cell r="D2135"/>
          <cell r="E2135"/>
          <cell r="F2135"/>
          <cell r="G2135"/>
          <cell r="H2135"/>
          <cell r="I2135"/>
          <cell r="J2135"/>
          <cell r="K2135"/>
          <cell r="L2135"/>
        </row>
        <row r="2136">
          <cell r="C2136"/>
          <cell r="D2136"/>
          <cell r="E2136"/>
          <cell r="F2136"/>
          <cell r="G2136"/>
          <cell r="H2136"/>
          <cell r="I2136"/>
          <cell r="J2136"/>
          <cell r="K2136"/>
          <cell r="L2136"/>
        </row>
        <row r="2137">
          <cell r="C2137"/>
          <cell r="D2137"/>
          <cell r="E2137"/>
          <cell r="F2137"/>
          <cell r="G2137"/>
          <cell r="H2137"/>
          <cell r="I2137"/>
          <cell r="J2137"/>
          <cell r="K2137"/>
          <cell r="L2137"/>
        </row>
        <row r="2138">
          <cell r="C2138"/>
          <cell r="D2138"/>
          <cell r="E2138"/>
          <cell r="F2138"/>
          <cell r="G2138"/>
          <cell r="H2138"/>
          <cell r="I2138"/>
          <cell r="J2138"/>
          <cell r="K2138"/>
          <cell r="L2138"/>
        </row>
        <row r="2139">
          <cell r="C2139"/>
          <cell r="D2139"/>
          <cell r="E2139"/>
          <cell r="F2139"/>
          <cell r="G2139"/>
          <cell r="H2139"/>
          <cell r="I2139"/>
          <cell r="J2139"/>
          <cell r="K2139"/>
          <cell r="L2139"/>
        </row>
        <row r="2140">
          <cell r="C2140"/>
          <cell r="D2140"/>
          <cell r="E2140"/>
          <cell r="F2140"/>
          <cell r="G2140"/>
          <cell r="H2140"/>
          <cell r="I2140"/>
          <cell r="J2140"/>
          <cell r="K2140"/>
          <cell r="L2140"/>
        </row>
        <row r="2141">
          <cell r="C2141"/>
          <cell r="D2141"/>
          <cell r="E2141"/>
          <cell r="F2141"/>
          <cell r="G2141"/>
          <cell r="H2141"/>
          <cell r="I2141"/>
          <cell r="J2141"/>
          <cell r="K2141"/>
          <cell r="L2141"/>
        </row>
        <row r="2142">
          <cell r="C2142"/>
          <cell r="D2142"/>
          <cell r="E2142"/>
          <cell r="F2142"/>
          <cell r="G2142"/>
          <cell r="H2142"/>
          <cell r="I2142"/>
          <cell r="J2142"/>
          <cell r="K2142"/>
          <cell r="L2142"/>
        </row>
        <row r="2143">
          <cell r="C2143"/>
          <cell r="D2143"/>
          <cell r="E2143"/>
          <cell r="F2143"/>
          <cell r="G2143"/>
          <cell r="H2143"/>
          <cell r="I2143"/>
          <cell r="J2143"/>
          <cell r="K2143"/>
          <cell r="L2143"/>
        </row>
        <row r="2144">
          <cell r="C2144"/>
          <cell r="D2144"/>
          <cell r="E2144"/>
          <cell r="F2144"/>
          <cell r="G2144"/>
          <cell r="H2144"/>
          <cell r="I2144"/>
          <cell r="J2144"/>
          <cell r="K2144"/>
          <cell r="L2144"/>
        </row>
        <row r="2145">
          <cell r="C2145"/>
          <cell r="D2145"/>
          <cell r="E2145"/>
          <cell r="F2145"/>
          <cell r="G2145"/>
          <cell r="H2145"/>
          <cell r="I2145"/>
          <cell r="J2145"/>
          <cell r="K2145"/>
          <cell r="L2145"/>
        </row>
        <row r="2146">
          <cell r="C2146"/>
          <cell r="D2146"/>
          <cell r="E2146"/>
          <cell r="F2146"/>
          <cell r="G2146"/>
          <cell r="H2146"/>
          <cell r="I2146"/>
          <cell r="J2146"/>
          <cell r="K2146"/>
          <cell r="L2146"/>
        </row>
        <row r="2147">
          <cell r="C2147"/>
          <cell r="D2147"/>
          <cell r="E2147"/>
          <cell r="F2147"/>
          <cell r="G2147"/>
          <cell r="H2147"/>
          <cell r="I2147"/>
          <cell r="J2147"/>
          <cell r="K2147"/>
          <cell r="L2147"/>
        </row>
        <row r="2148">
          <cell r="C2148"/>
          <cell r="D2148"/>
          <cell r="E2148"/>
          <cell r="F2148"/>
          <cell r="G2148"/>
          <cell r="H2148"/>
          <cell r="I2148"/>
          <cell r="J2148"/>
          <cell r="K2148"/>
          <cell r="L2148"/>
        </row>
        <row r="2149">
          <cell r="C2149"/>
          <cell r="D2149"/>
          <cell r="E2149"/>
          <cell r="F2149"/>
          <cell r="G2149"/>
          <cell r="H2149"/>
          <cell r="I2149"/>
          <cell r="J2149"/>
          <cell r="K2149"/>
          <cell r="L2149"/>
        </row>
        <row r="2150">
          <cell r="C2150"/>
          <cell r="D2150"/>
          <cell r="E2150"/>
          <cell r="F2150"/>
          <cell r="G2150"/>
          <cell r="H2150"/>
          <cell r="I2150"/>
          <cell r="J2150"/>
          <cell r="K2150"/>
          <cell r="L2150"/>
        </row>
        <row r="2151">
          <cell r="C2151"/>
          <cell r="D2151"/>
          <cell r="E2151"/>
          <cell r="F2151"/>
          <cell r="G2151"/>
          <cell r="H2151"/>
          <cell r="I2151"/>
          <cell r="J2151"/>
          <cell r="K2151"/>
          <cell r="L2151"/>
        </row>
        <row r="2152">
          <cell r="C2152"/>
          <cell r="D2152"/>
          <cell r="E2152"/>
          <cell r="F2152"/>
          <cell r="G2152"/>
          <cell r="H2152"/>
          <cell r="I2152"/>
          <cell r="J2152"/>
          <cell r="K2152"/>
          <cell r="L2152"/>
        </row>
        <row r="2153">
          <cell r="C2153"/>
          <cell r="D2153"/>
          <cell r="E2153"/>
          <cell r="F2153"/>
          <cell r="G2153"/>
          <cell r="H2153"/>
          <cell r="I2153"/>
          <cell r="J2153"/>
          <cell r="K2153"/>
          <cell r="L2153"/>
        </row>
        <row r="2154">
          <cell r="C2154"/>
          <cell r="D2154"/>
          <cell r="E2154"/>
          <cell r="F2154"/>
          <cell r="G2154"/>
          <cell r="H2154"/>
          <cell r="I2154"/>
          <cell r="J2154"/>
          <cell r="K2154"/>
          <cell r="L2154"/>
        </row>
        <row r="2155">
          <cell r="C2155"/>
          <cell r="D2155"/>
          <cell r="E2155"/>
          <cell r="F2155"/>
          <cell r="G2155"/>
          <cell r="H2155"/>
          <cell r="I2155"/>
          <cell r="J2155"/>
          <cell r="K2155"/>
          <cell r="L2155"/>
        </row>
        <row r="2156">
          <cell r="C2156"/>
          <cell r="D2156"/>
          <cell r="E2156"/>
          <cell r="F2156"/>
          <cell r="G2156"/>
          <cell r="H2156"/>
          <cell r="I2156"/>
          <cell r="J2156"/>
          <cell r="K2156"/>
          <cell r="L2156"/>
        </row>
        <row r="2157">
          <cell r="C2157"/>
          <cell r="D2157"/>
          <cell r="E2157"/>
          <cell r="F2157"/>
          <cell r="G2157"/>
          <cell r="H2157"/>
          <cell r="I2157"/>
          <cell r="J2157"/>
          <cell r="K2157"/>
          <cell r="L2157"/>
        </row>
        <row r="2158">
          <cell r="C2158"/>
          <cell r="D2158"/>
          <cell r="E2158"/>
          <cell r="F2158"/>
          <cell r="G2158"/>
          <cell r="H2158"/>
          <cell r="I2158"/>
          <cell r="J2158"/>
          <cell r="K2158"/>
          <cell r="L2158"/>
        </row>
        <row r="2159">
          <cell r="C2159"/>
          <cell r="D2159"/>
          <cell r="E2159"/>
          <cell r="F2159"/>
          <cell r="G2159"/>
          <cell r="H2159"/>
          <cell r="I2159"/>
          <cell r="J2159"/>
          <cell r="K2159"/>
          <cell r="L2159"/>
        </row>
        <row r="2160">
          <cell r="C2160"/>
          <cell r="D2160"/>
          <cell r="E2160"/>
          <cell r="F2160"/>
          <cell r="G2160"/>
          <cell r="H2160"/>
          <cell r="I2160"/>
          <cell r="J2160"/>
          <cell r="K2160"/>
          <cell r="L2160"/>
        </row>
        <row r="2161">
          <cell r="C2161"/>
          <cell r="D2161"/>
          <cell r="E2161"/>
          <cell r="F2161"/>
          <cell r="G2161"/>
          <cell r="H2161"/>
          <cell r="I2161"/>
          <cell r="J2161"/>
          <cell r="K2161"/>
          <cell r="L2161"/>
        </row>
        <row r="2162">
          <cell r="C2162"/>
          <cell r="D2162"/>
          <cell r="E2162"/>
          <cell r="F2162"/>
          <cell r="G2162"/>
          <cell r="H2162"/>
          <cell r="I2162"/>
          <cell r="J2162"/>
          <cell r="K2162"/>
          <cell r="L2162"/>
        </row>
        <row r="2163">
          <cell r="C2163"/>
          <cell r="D2163"/>
          <cell r="E2163"/>
          <cell r="F2163"/>
          <cell r="G2163"/>
          <cell r="H2163"/>
          <cell r="I2163"/>
          <cell r="J2163"/>
          <cell r="K2163"/>
          <cell r="L2163"/>
        </row>
        <row r="2164">
          <cell r="C2164"/>
          <cell r="D2164"/>
          <cell r="E2164"/>
          <cell r="F2164"/>
          <cell r="G2164"/>
          <cell r="H2164"/>
          <cell r="I2164"/>
          <cell r="J2164"/>
          <cell r="K2164"/>
          <cell r="L2164"/>
        </row>
        <row r="2165">
          <cell r="C2165"/>
          <cell r="D2165"/>
          <cell r="E2165"/>
          <cell r="F2165"/>
          <cell r="G2165"/>
          <cell r="H2165"/>
          <cell r="I2165"/>
          <cell r="J2165"/>
          <cell r="K2165"/>
          <cell r="L2165"/>
        </row>
        <row r="2166">
          <cell r="C2166"/>
          <cell r="D2166"/>
          <cell r="E2166"/>
          <cell r="F2166"/>
          <cell r="G2166"/>
          <cell r="H2166"/>
          <cell r="I2166"/>
          <cell r="J2166"/>
          <cell r="K2166"/>
          <cell r="L2166"/>
        </row>
        <row r="2167">
          <cell r="C2167"/>
          <cell r="D2167"/>
          <cell r="E2167"/>
          <cell r="F2167"/>
          <cell r="G2167"/>
          <cell r="H2167"/>
          <cell r="I2167"/>
          <cell r="J2167"/>
          <cell r="K2167"/>
          <cell r="L2167"/>
        </row>
        <row r="2168">
          <cell r="C2168"/>
          <cell r="D2168"/>
          <cell r="E2168"/>
          <cell r="F2168"/>
          <cell r="G2168"/>
          <cell r="H2168"/>
          <cell r="I2168"/>
          <cell r="J2168"/>
          <cell r="K2168"/>
          <cell r="L2168"/>
        </row>
        <row r="2169">
          <cell r="C2169"/>
          <cell r="D2169"/>
          <cell r="E2169"/>
          <cell r="F2169"/>
          <cell r="G2169"/>
          <cell r="H2169"/>
          <cell r="I2169"/>
          <cell r="J2169"/>
          <cell r="K2169"/>
          <cell r="L2169"/>
        </row>
        <row r="2170">
          <cell r="C2170"/>
          <cell r="D2170"/>
          <cell r="E2170"/>
          <cell r="F2170"/>
          <cell r="G2170"/>
          <cell r="H2170"/>
          <cell r="I2170"/>
          <cell r="J2170"/>
          <cell r="K2170"/>
          <cell r="L2170"/>
        </row>
        <row r="2171">
          <cell r="C2171"/>
          <cell r="D2171"/>
          <cell r="E2171"/>
          <cell r="F2171"/>
          <cell r="G2171"/>
          <cell r="H2171"/>
          <cell r="I2171"/>
          <cell r="J2171"/>
          <cell r="K2171"/>
          <cell r="L2171"/>
        </row>
        <row r="2172">
          <cell r="C2172"/>
          <cell r="D2172"/>
          <cell r="E2172"/>
          <cell r="F2172"/>
          <cell r="G2172"/>
          <cell r="H2172"/>
          <cell r="I2172"/>
          <cell r="J2172"/>
          <cell r="K2172"/>
          <cell r="L2172"/>
        </row>
        <row r="2173">
          <cell r="C2173"/>
          <cell r="D2173"/>
          <cell r="E2173"/>
          <cell r="F2173"/>
          <cell r="G2173"/>
          <cell r="H2173"/>
          <cell r="I2173"/>
          <cell r="J2173"/>
          <cell r="K2173"/>
          <cell r="L2173"/>
        </row>
        <row r="2174">
          <cell r="C2174"/>
          <cell r="D2174"/>
          <cell r="E2174"/>
          <cell r="F2174"/>
          <cell r="G2174"/>
          <cell r="H2174"/>
          <cell r="I2174"/>
          <cell r="J2174"/>
          <cell r="K2174"/>
          <cell r="L2174"/>
        </row>
        <row r="2175">
          <cell r="C2175"/>
          <cell r="D2175"/>
          <cell r="E2175"/>
          <cell r="F2175"/>
          <cell r="G2175"/>
          <cell r="H2175"/>
          <cell r="I2175"/>
          <cell r="J2175"/>
          <cell r="K2175"/>
          <cell r="L2175"/>
        </row>
        <row r="2176">
          <cell r="C2176"/>
          <cell r="D2176"/>
          <cell r="E2176"/>
          <cell r="F2176"/>
          <cell r="G2176"/>
          <cell r="H2176"/>
          <cell r="I2176"/>
          <cell r="J2176"/>
          <cell r="K2176"/>
          <cell r="L2176"/>
        </row>
        <row r="2177">
          <cell r="C2177"/>
          <cell r="D2177"/>
          <cell r="E2177"/>
          <cell r="F2177"/>
          <cell r="G2177"/>
          <cell r="H2177"/>
          <cell r="I2177"/>
          <cell r="J2177"/>
          <cell r="K2177"/>
          <cell r="L2177"/>
        </row>
        <row r="2178">
          <cell r="C2178"/>
          <cell r="D2178"/>
          <cell r="E2178"/>
          <cell r="F2178"/>
          <cell r="G2178"/>
          <cell r="H2178"/>
          <cell r="I2178"/>
          <cell r="J2178"/>
          <cell r="K2178"/>
          <cell r="L2178"/>
        </row>
        <row r="2179">
          <cell r="C2179"/>
          <cell r="D2179"/>
          <cell r="E2179"/>
          <cell r="F2179"/>
          <cell r="G2179"/>
          <cell r="H2179"/>
          <cell r="I2179"/>
          <cell r="J2179"/>
          <cell r="K2179"/>
          <cell r="L2179"/>
        </row>
        <row r="2180">
          <cell r="C2180"/>
          <cell r="D2180"/>
          <cell r="E2180"/>
          <cell r="F2180"/>
          <cell r="G2180"/>
          <cell r="H2180"/>
          <cell r="I2180"/>
          <cell r="J2180"/>
          <cell r="K2180"/>
          <cell r="L2180"/>
        </row>
        <row r="2181">
          <cell r="C2181"/>
          <cell r="D2181"/>
          <cell r="E2181"/>
          <cell r="F2181"/>
          <cell r="G2181"/>
          <cell r="H2181"/>
          <cell r="I2181"/>
          <cell r="J2181"/>
          <cell r="K2181"/>
          <cell r="L2181"/>
        </row>
        <row r="2182">
          <cell r="C2182"/>
          <cell r="D2182"/>
          <cell r="E2182"/>
          <cell r="F2182"/>
          <cell r="G2182"/>
          <cell r="H2182"/>
          <cell r="I2182"/>
          <cell r="J2182"/>
          <cell r="K2182"/>
          <cell r="L2182"/>
        </row>
        <row r="2183">
          <cell r="C2183"/>
          <cell r="D2183"/>
          <cell r="E2183"/>
          <cell r="F2183"/>
          <cell r="G2183"/>
          <cell r="H2183"/>
          <cell r="I2183"/>
          <cell r="J2183"/>
          <cell r="K2183"/>
          <cell r="L2183"/>
        </row>
        <row r="2184">
          <cell r="C2184"/>
          <cell r="D2184"/>
          <cell r="E2184"/>
          <cell r="F2184"/>
          <cell r="G2184"/>
          <cell r="H2184"/>
          <cell r="I2184"/>
          <cell r="J2184"/>
          <cell r="K2184"/>
          <cell r="L2184"/>
        </row>
        <row r="2185">
          <cell r="C2185"/>
          <cell r="D2185"/>
          <cell r="E2185"/>
          <cell r="F2185"/>
          <cell r="G2185"/>
          <cell r="H2185"/>
          <cell r="I2185"/>
          <cell r="J2185"/>
          <cell r="K2185"/>
          <cell r="L2185"/>
        </row>
        <row r="2186">
          <cell r="C2186"/>
          <cell r="D2186"/>
          <cell r="E2186"/>
          <cell r="F2186"/>
          <cell r="G2186"/>
          <cell r="H2186"/>
          <cell r="I2186"/>
          <cell r="J2186"/>
          <cell r="K2186"/>
          <cell r="L2186"/>
        </row>
        <row r="2187">
          <cell r="C2187"/>
          <cell r="D2187"/>
          <cell r="E2187"/>
          <cell r="F2187"/>
          <cell r="G2187"/>
          <cell r="H2187"/>
          <cell r="I2187"/>
          <cell r="J2187"/>
          <cell r="K2187"/>
          <cell r="L2187"/>
        </row>
        <row r="2188">
          <cell r="C2188"/>
          <cell r="D2188"/>
          <cell r="E2188"/>
          <cell r="F2188"/>
          <cell r="G2188"/>
          <cell r="H2188"/>
          <cell r="I2188"/>
          <cell r="J2188"/>
          <cell r="K2188"/>
          <cell r="L2188"/>
        </row>
        <row r="2189">
          <cell r="C2189"/>
          <cell r="D2189"/>
          <cell r="E2189"/>
          <cell r="F2189"/>
          <cell r="G2189"/>
          <cell r="H2189"/>
          <cell r="I2189"/>
          <cell r="J2189"/>
          <cell r="K2189"/>
          <cell r="L2189"/>
        </row>
        <row r="2190">
          <cell r="C2190"/>
          <cell r="D2190"/>
          <cell r="E2190"/>
          <cell r="F2190"/>
          <cell r="G2190"/>
          <cell r="H2190"/>
          <cell r="I2190"/>
          <cell r="J2190"/>
          <cell r="K2190"/>
          <cell r="L2190"/>
        </row>
        <row r="2191">
          <cell r="C2191"/>
          <cell r="D2191"/>
          <cell r="E2191"/>
          <cell r="F2191"/>
          <cell r="G2191"/>
          <cell r="H2191"/>
          <cell r="I2191"/>
          <cell r="J2191"/>
          <cell r="K2191"/>
          <cell r="L2191"/>
        </row>
        <row r="2192">
          <cell r="C2192"/>
          <cell r="D2192"/>
          <cell r="E2192"/>
          <cell r="F2192"/>
          <cell r="G2192"/>
          <cell r="H2192"/>
          <cell r="I2192"/>
          <cell r="J2192"/>
          <cell r="K2192"/>
          <cell r="L2192"/>
        </row>
        <row r="2193">
          <cell r="C2193"/>
          <cell r="D2193"/>
          <cell r="E2193"/>
          <cell r="F2193"/>
          <cell r="G2193"/>
          <cell r="H2193"/>
          <cell r="I2193"/>
          <cell r="J2193"/>
          <cell r="K2193"/>
          <cell r="L2193"/>
        </row>
        <row r="2194">
          <cell r="C2194"/>
          <cell r="D2194"/>
          <cell r="E2194"/>
          <cell r="F2194"/>
          <cell r="G2194"/>
          <cell r="H2194"/>
          <cell r="I2194"/>
          <cell r="J2194"/>
          <cell r="K2194"/>
          <cell r="L2194"/>
        </row>
        <row r="2195">
          <cell r="C2195"/>
          <cell r="D2195"/>
          <cell r="E2195"/>
          <cell r="F2195"/>
          <cell r="G2195"/>
          <cell r="H2195"/>
          <cell r="I2195"/>
          <cell r="J2195"/>
          <cell r="K2195"/>
          <cell r="L2195"/>
        </row>
        <row r="2196">
          <cell r="C2196"/>
          <cell r="D2196"/>
          <cell r="E2196"/>
          <cell r="F2196"/>
          <cell r="G2196"/>
          <cell r="H2196"/>
          <cell r="I2196"/>
          <cell r="J2196"/>
          <cell r="K2196"/>
          <cell r="L2196"/>
        </row>
        <row r="2197">
          <cell r="C2197"/>
          <cell r="D2197"/>
          <cell r="E2197"/>
          <cell r="F2197"/>
          <cell r="G2197"/>
          <cell r="H2197"/>
          <cell r="I2197"/>
          <cell r="J2197"/>
          <cell r="K2197"/>
          <cell r="L2197"/>
        </row>
        <row r="2198">
          <cell r="C2198"/>
          <cell r="D2198"/>
          <cell r="E2198"/>
          <cell r="F2198"/>
          <cell r="G2198"/>
          <cell r="H2198"/>
          <cell r="I2198"/>
          <cell r="J2198"/>
          <cell r="K2198"/>
          <cell r="L2198"/>
        </row>
        <row r="2199">
          <cell r="C2199"/>
          <cell r="D2199"/>
          <cell r="E2199"/>
          <cell r="F2199"/>
          <cell r="G2199"/>
          <cell r="H2199"/>
          <cell r="I2199"/>
          <cell r="J2199"/>
          <cell r="K2199"/>
          <cell r="L2199"/>
        </row>
        <row r="2200">
          <cell r="C2200"/>
          <cell r="D2200"/>
          <cell r="E2200"/>
          <cell r="F2200"/>
          <cell r="G2200"/>
          <cell r="H2200"/>
          <cell r="I2200"/>
          <cell r="J2200"/>
          <cell r="K2200"/>
          <cell r="L2200"/>
        </row>
        <row r="2201">
          <cell r="C2201"/>
          <cell r="D2201"/>
          <cell r="E2201"/>
          <cell r="F2201"/>
          <cell r="G2201"/>
          <cell r="H2201"/>
          <cell r="I2201"/>
          <cell r="J2201"/>
          <cell r="K2201"/>
          <cell r="L2201"/>
        </row>
        <row r="2202">
          <cell r="C2202"/>
          <cell r="D2202"/>
          <cell r="E2202"/>
          <cell r="F2202"/>
          <cell r="G2202"/>
          <cell r="H2202"/>
          <cell r="I2202"/>
          <cell r="J2202"/>
          <cell r="K2202"/>
          <cell r="L2202"/>
        </row>
        <row r="2203">
          <cell r="C2203"/>
          <cell r="D2203"/>
          <cell r="E2203"/>
          <cell r="F2203"/>
          <cell r="G2203"/>
          <cell r="H2203"/>
          <cell r="I2203"/>
          <cell r="J2203"/>
          <cell r="K2203"/>
          <cell r="L2203"/>
        </row>
        <row r="2204">
          <cell r="C2204"/>
          <cell r="D2204"/>
          <cell r="E2204"/>
          <cell r="F2204"/>
          <cell r="G2204"/>
          <cell r="H2204"/>
          <cell r="I2204"/>
          <cell r="J2204"/>
          <cell r="K2204"/>
          <cell r="L2204"/>
        </row>
        <row r="2205">
          <cell r="C2205"/>
          <cell r="D2205"/>
          <cell r="E2205"/>
          <cell r="F2205"/>
          <cell r="G2205"/>
          <cell r="H2205"/>
          <cell r="I2205"/>
          <cell r="J2205"/>
          <cell r="K2205"/>
          <cell r="L2205"/>
        </row>
        <row r="2206">
          <cell r="C2206"/>
          <cell r="D2206"/>
          <cell r="E2206"/>
          <cell r="F2206"/>
          <cell r="G2206"/>
          <cell r="H2206"/>
          <cell r="I2206"/>
          <cell r="J2206"/>
          <cell r="K2206"/>
          <cell r="L2206"/>
        </row>
        <row r="2207">
          <cell r="C2207"/>
          <cell r="D2207"/>
          <cell r="E2207"/>
          <cell r="F2207"/>
          <cell r="G2207"/>
          <cell r="H2207"/>
          <cell r="I2207"/>
          <cell r="J2207"/>
          <cell r="K2207"/>
          <cell r="L2207"/>
        </row>
        <row r="2208">
          <cell r="C2208"/>
          <cell r="D2208"/>
          <cell r="E2208"/>
          <cell r="F2208"/>
          <cell r="G2208"/>
          <cell r="H2208"/>
          <cell r="I2208"/>
          <cell r="J2208"/>
          <cell r="K2208"/>
          <cell r="L2208"/>
        </row>
        <row r="2209">
          <cell r="C2209"/>
          <cell r="D2209"/>
          <cell r="E2209"/>
          <cell r="F2209"/>
          <cell r="G2209"/>
          <cell r="H2209"/>
          <cell r="I2209"/>
          <cell r="J2209"/>
          <cell r="K2209"/>
          <cell r="L2209"/>
        </row>
        <row r="2210">
          <cell r="C2210"/>
          <cell r="D2210"/>
          <cell r="E2210"/>
          <cell r="F2210"/>
          <cell r="G2210"/>
          <cell r="H2210"/>
          <cell r="I2210"/>
          <cell r="J2210"/>
          <cell r="K2210"/>
          <cell r="L2210"/>
        </row>
        <row r="2211">
          <cell r="C2211"/>
          <cell r="D2211"/>
          <cell r="E2211"/>
          <cell r="F2211"/>
          <cell r="G2211"/>
          <cell r="H2211"/>
          <cell r="I2211"/>
          <cell r="J2211"/>
          <cell r="K2211"/>
          <cell r="L2211"/>
        </row>
        <row r="2212">
          <cell r="C2212"/>
          <cell r="D2212"/>
          <cell r="E2212"/>
          <cell r="F2212"/>
          <cell r="G2212"/>
          <cell r="H2212"/>
          <cell r="I2212"/>
          <cell r="J2212"/>
          <cell r="K2212"/>
          <cell r="L2212"/>
        </row>
        <row r="2213">
          <cell r="C2213"/>
          <cell r="D2213"/>
          <cell r="E2213"/>
          <cell r="F2213"/>
          <cell r="G2213"/>
          <cell r="H2213"/>
          <cell r="I2213"/>
          <cell r="J2213"/>
          <cell r="K2213"/>
          <cell r="L2213"/>
        </row>
        <row r="2214">
          <cell r="C2214"/>
          <cell r="D2214"/>
          <cell r="E2214"/>
          <cell r="F2214"/>
          <cell r="G2214"/>
          <cell r="H2214"/>
          <cell r="I2214"/>
          <cell r="J2214"/>
          <cell r="K2214"/>
          <cell r="L2214"/>
        </row>
        <row r="2215">
          <cell r="C2215"/>
          <cell r="D2215"/>
          <cell r="E2215"/>
          <cell r="F2215"/>
          <cell r="G2215"/>
          <cell r="H2215"/>
          <cell r="I2215"/>
          <cell r="J2215"/>
          <cell r="K2215"/>
          <cell r="L2215"/>
        </row>
        <row r="2216">
          <cell r="C2216"/>
          <cell r="D2216"/>
          <cell r="E2216"/>
          <cell r="F2216"/>
          <cell r="G2216"/>
          <cell r="H2216"/>
          <cell r="I2216"/>
          <cell r="J2216"/>
          <cell r="K2216"/>
          <cell r="L2216"/>
        </row>
        <row r="2217">
          <cell r="C2217"/>
          <cell r="D2217"/>
          <cell r="E2217"/>
          <cell r="F2217"/>
          <cell r="G2217"/>
          <cell r="H2217"/>
          <cell r="I2217"/>
          <cell r="J2217"/>
          <cell r="K2217"/>
          <cell r="L2217"/>
        </row>
        <row r="2218">
          <cell r="C2218"/>
          <cell r="D2218"/>
          <cell r="E2218"/>
          <cell r="F2218"/>
          <cell r="G2218"/>
          <cell r="H2218"/>
          <cell r="I2218"/>
          <cell r="J2218"/>
          <cell r="K2218"/>
          <cell r="L2218"/>
        </row>
        <row r="2219">
          <cell r="C2219"/>
          <cell r="D2219"/>
          <cell r="E2219"/>
          <cell r="F2219"/>
          <cell r="G2219"/>
          <cell r="H2219"/>
          <cell r="I2219"/>
          <cell r="J2219"/>
          <cell r="K2219"/>
          <cell r="L2219"/>
        </row>
        <row r="2220">
          <cell r="C2220"/>
          <cell r="D2220"/>
          <cell r="E2220"/>
          <cell r="F2220"/>
          <cell r="G2220"/>
          <cell r="H2220"/>
          <cell r="I2220"/>
          <cell r="J2220"/>
          <cell r="K2220"/>
          <cell r="L2220"/>
        </row>
        <row r="2221">
          <cell r="C2221"/>
          <cell r="D2221"/>
          <cell r="E2221"/>
          <cell r="F2221"/>
          <cell r="G2221"/>
          <cell r="H2221"/>
          <cell r="I2221"/>
          <cell r="J2221"/>
          <cell r="K2221"/>
          <cell r="L2221"/>
        </row>
        <row r="2222">
          <cell r="C2222"/>
          <cell r="D2222"/>
          <cell r="E2222"/>
          <cell r="F2222"/>
          <cell r="G2222"/>
          <cell r="H2222"/>
          <cell r="I2222"/>
          <cell r="J2222"/>
          <cell r="K2222"/>
          <cell r="L2222"/>
        </row>
        <row r="2223">
          <cell r="C2223"/>
          <cell r="D2223"/>
          <cell r="E2223"/>
          <cell r="F2223"/>
          <cell r="G2223"/>
          <cell r="H2223"/>
          <cell r="I2223"/>
          <cell r="J2223"/>
          <cell r="K2223"/>
          <cell r="L2223"/>
        </row>
        <row r="2224">
          <cell r="C2224"/>
          <cell r="D2224"/>
          <cell r="E2224"/>
          <cell r="F2224"/>
          <cell r="G2224"/>
          <cell r="H2224"/>
          <cell r="I2224"/>
          <cell r="J2224"/>
          <cell r="K2224"/>
          <cell r="L2224"/>
        </row>
        <row r="2225">
          <cell r="C2225"/>
          <cell r="D2225"/>
          <cell r="E2225"/>
          <cell r="F2225"/>
          <cell r="G2225"/>
          <cell r="H2225"/>
          <cell r="I2225"/>
          <cell r="J2225"/>
          <cell r="K2225"/>
          <cell r="L2225"/>
        </row>
        <row r="2226">
          <cell r="C2226"/>
          <cell r="D2226"/>
          <cell r="E2226"/>
          <cell r="F2226"/>
          <cell r="G2226"/>
          <cell r="H2226"/>
          <cell r="I2226"/>
          <cell r="J2226"/>
          <cell r="K2226"/>
          <cell r="L2226"/>
        </row>
        <row r="2227">
          <cell r="C2227"/>
          <cell r="D2227"/>
          <cell r="E2227"/>
          <cell r="F2227"/>
          <cell r="G2227"/>
          <cell r="H2227"/>
          <cell r="I2227"/>
          <cell r="J2227"/>
          <cell r="K2227"/>
          <cell r="L2227"/>
        </row>
        <row r="2228">
          <cell r="C2228"/>
          <cell r="D2228"/>
          <cell r="E2228"/>
          <cell r="F2228"/>
          <cell r="G2228"/>
          <cell r="H2228"/>
          <cell r="I2228"/>
          <cell r="J2228"/>
          <cell r="K2228"/>
          <cell r="L2228"/>
        </row>
        <row r="2229">
          <cell r="C2229"/>
          <cell r="D2229"/>
          <cell r="E2229"/>
          <cell r="F2229"/>
          <cell r="G2229"/>
          <cell r="H2229"/>
          <cell r="I2229"/>
          <cell r="J2229"/>
          <cell r="K2229"/>
          <cell r="L2229"/>
        </row>
        <row r="2230">
          <cell r="C2230"/>
          <cell r="D2230"/>
          <cell r="E2230"/>
          <cell r="F2230"/>
          <cell r="G2230"/>
          <cell r="H2230"/>
          <cell r="I2230"/>
          <cell r="J2230"/>
          <cell r="K2230"/>
          <cell r="L2230"/>
        </row>
        <row r="2231">
          <cell r="C2231"/>
          <cell r="D2231"/>
          <cell r="E2231"/>
          <cell r="F2231"/>
          <cell r="G2231"/>
          <cell r="H2231"/>
          <cell r="I2231"/>
          <cell r="J2231"/>
          <cell r="K2231"/>
          <cell r="L2231"/>
        </row>
        <row r="2232">
          <cell r="C2232"/>
          <cell r="D2232"/>
          <cell r="E2232"/>
          <cell r="F2232"/>
          <cell r="G2232"/>
          <cell r="H2232"/>
          <cell r="I2232"/>
          <cell r="J2232"/>
          <cell r="K2232"/>
          <cell r="L2232"/>
        </row>
        <row r="2233">
          <cell r="C2233"/>
          <cell r="D2233"/>
          <cell r="E2233"/>
          <cell r="F2233"/>
          <cell r="G2233"/>
          <cell r="H2233"/>
          <cell r="I2233"/>
          <cell r="J2233"/>
          <cell r="K2233"/>
          <cell r="L2233"/>
        </row>
        <row r="2234">
          <cell r="C2234"/>
          <cell r="D2234"/>
          <cell r="E2234"/>
          <cell r="F2234"/>
          <cell r="G2234"/>
          <cell r="H2234"/>
          <cell r="I2234"/>
          <cell r="J2234"/>
          <cell r="K2234"/>
          <cell r="L2234"/>
        </row>
        <row r="2235">
          <cell r="C2235"/>
          <cell r="D2235"/>
          <cell r="E2235"/>
          <cell r="F2235"/>
          <cell r="G2235"/>
          <cell r="H2235"/>
          <cell r="I2235"/>
          <cell r="J2235"/>
          <cell r="K2235"/>
          <cell r="L2235"/>
        </row>
        <row r="2236">
          <cell r="C2236"/>
          <cell r="D2236"/>
          <cell r="E2236"/>
          <cell r="F2236"/>
          <cell r="G2236"/>
          <cell r="H2236"/>
          <cell r="I2236"/>
          <cell r="J2236"/>
          <cell r="K2236"/>
          <cell r="L2236"/>
        </row>
        <row r="2237">
          <cell r="C2237"/>
          <cell r="D2237"/>
          <cell r="E2237"/>
          <cell r="F2237"/>
          <cell r="G2237"/>
          <cell r="H2237"/>
          <cell r="I2237"/>
          <cell r="J2237"/>
          <cell r="K2237"/>
          <cell r="L2237"/>
        </row>
        <row r="2238">
          <cell r="C2238"/>
          <cell r="D2238"/>
          <cell r="E2238"/>
          <cell r="F2238"/>
          <cell r="G2238"/>
          <cell r="H2238"/>
          <cell r="I2238"/>
          <cell r="J2238"/>
          <cell r="K2238"/>
          <cell r="L2238"/>
        </row>
        <row r="2239">
          <cell r="C2239"/>
          <cell r="D2239"/>
          <cell r="E2239"/>
          <cell r="F2239"/>
          <cell r="G2239"/>
          <cell r="H2239"/>
          <cell r="I2239"/>
          <cell r="J2239"/>
          <cell r="K2239"/>
          <cell r="L2239"/>
        </row>
        <row r="2240">
          <cell r="C2240"/>
          <cell r="D2240"/>
          <cell r="E2240"/>
          <cell r="F2240"/>
          <cell r="G2240"/>
          <cell r="H2240"/>
          <cell r="I2240"/>
          <cell r="J2240"/>
          <cell r="K2240"/>
          <cell r="L2240"/>
        </row>
        <row r="2241">
          <cell r="C2241"/>
          <cell r="D2241"/>
          <cell r="E2241"/>
          <cell r="F2241"/>
          <cell r="G2241"/>
          <cell r="H2241"/>
          <cell r="I2241"/>
          <cell r="J2241"/>
          <cell r="K2241"/>
          <cell r="L2241"/>
        </row>
        <row r="2242">
          <cell r="C2242"/>
          <cell r="D2242"/>
          <cell r="E2242"/>
          <cell r="F2242"/>
          <cell r="G2242"/>
          <cell r="H2242"/>
          <cell r="I2242"/>
          <cell r="J2242"/>
          <cell r="K2242"/>
          <cell r="L2242"/>
        </row>
        <row r="2243">
          <cell r="C2243"/>
          <cell r="D2243"/>
          <cell r="E2243"/>
          <cell r="F2243"/>
          <cell r="G2243"/>
          <cell r="H2243"/>
          <cell r="I2243"/>
          <cell r="J2243"/>
          <cell r="K2243"/>
          <cell r="L2243"/>
        </row>
        <row r="2244">
          <cell r="C2244"/>
          <cell r="D2244"/>
          <cell r="E2244"/>
          <cell r="F2244"/>
          <cell r="G2244"/>
          <cell r="H2244"/>
          <cell r="I2244"/>
          <cell r="J2244"/>
          <cell r="K2244"/>
          <cell r="L2244"/>
        </row>
        <row r="2245">
          <cell r="C2245"/>
          <cell r="D2245"/>
          <cell r="E2245"/>
          <cell r="F2245"/>
          <cell r="G2245"/>
          <cell r="H2245"/>
          <cell r="I2245"/>
          <cell r="J2245"/>
          <cell r="K2245"/>
          <cell r="L2245"/>
        </row>
        <row r="2246">
          <cell r="C2246"/>
          <cell r="D2246"/>
          <cell r="E2246"/>
          <cell r="F2246"/>
          <cell r="G2246"/>
          <cell r="H2246"/>
          <cell r="I2246"/>
          <cell r="J2246"/>
          <cell r="K2246"/>
          <cell r="L2246"/>
        </row>
        <row r="2247">
          <cell r="C2247"/>
          <cell r="D2247"/>
          <cell r="E2247"/>
          <cell r="F2247"/>
          <cell r="G2247"/>
          <cell r="H2247"/>
          <cell r="I2247"/>
          <cell r="J2247"/>
          <cell r="K2247"/>
          <cell r="L2247"/>
        </row>
        <row r="2248">
          <cell r="C2248"/>
          <cell r="D2248"/>
          <cell r="E2248"/>
          <cell r="F2248"/>
          <cell r="G2248"/>
          <cell r="H2248"/>
          <cell r="I2248"/>
          <cell r="J2248"/>
          <cell r="K2248"/>
          <cell r="L2248"/>
        </row>
        <row r="2249">
          <cell r="C2249"/>
          <cell r="D2249"/>
          <cell r="E2249"/>
          <cell r="F2249"/>
          <cell r="G2249"/>
          <cell r="H2249"/>
          <cell r="I2249"/>
          <cell r="J2249"/>
          <cell r="K2249"/>
          <cell r="L2249"/>
        </row>
        <row r="2250">
          <cell r="C2250"/>
          <cell r="D2250"/>
          <cell r="E2250"/>
          <cell r="F2250"/>
          <cell r="G2250"/>
          <cell r="H2250"/>
          <cell r="I2250"/>
          <cell r="J2250"/>
          <cell r="K2250"/>
          <cell r="L2250"/>
        </row>
        <row r="2251">
          <cell r="C2251"/>
          <cell r="D2251"/>
          <cell r="E2251"/>
          <cell r="F2251"/>
          <cell r="G2251"/>
          <cell r="H2251"/>
          <cell r="I2251"/>
          <cell r="J2251"/>
          <cell r="K2251"/>
          <cell r="L2251"/>
        </row>
        <row r="2252">
          <cell r="C2252"/>
          <cell r="D2252"/>
          <cell r="E2252"/>
          <cell r="F2252"/>
          <cell r="G2252"/>
          <cell r="H2252"/>
          <cell r="I2252"/>
          <cell r="J2252"/>
          <cell r="K2252"/>
          <cell r="L2252"/>
        </row>
        <row r="2253">
          <cell r="C2253"/>
          <cell r="D2253"/>
          <cell r="E2253"/>
          <cell r="F2253"/>
          <cell r="G2253"/>
          <cell r="H2253"/>
          <cell r="I2253"/>
          <cell r="J2253"/>
          <cell r="K2253"/>
          <cell r="L2253"/>
        </row>
        <row r="2254">
          <cell r="C2254"/>
          <cell r="D2254"/>
          <cell r="E2254"/>
          <cell r="F2254"/>
          <cell r="G2254"/>
          <cell r="H2254"/>
          <cell r="I2254"/>
          <cell r="J2254"/>
          <cell r="K2254"/>
          <cell r="L2254"/>
        </row>
        <row r="2255">
          <cell r="C2255"/>
          <cell r="D2255"/>
          <cell r="E2255"/>
          <cell r="F2255"/>
          <cell r="G2255"/>
          <cell r="H2255"/>
          <cell r="I2255"/>
          <cell r="J2255"/>
          <cell r="K2255"/>
          <cell r="L2255"/>
        </row>
        <row r="2256">
          <cell r="C2256"/>
          <cell r="D2256"/>
          <cell r="E2256"/>
          <cell r="F2256"/>
          <cell r="G2256"/>
          <cell r="H2256"/>
          <cell r="I2256"/>
          <cell r="J2256"/>
          <cell r="K2256"/>
          <cell r="L2256"/>
        </row>
        <row r="2257">
          <cell r="C2257"/>
          <cell r="D2257"/>
          <cell r="E2257"/>
          <cell r="F2257"/>
          <cell r="G2257"/>
          <cell r="H2257"/>
          <cell r="I2257"/>
          <cell r="J2257"/>
          <cell r="K2257"/>
          <cell r="L2257"/>
        </row>
        <row r="2258">
          <cell r="C2258"/>
          <cell r="D2258"/>
          <cell r="E2258"/>
          <cell r="F2258"/>
          <cell r="G2258"/>
          <cell r="H2258"/>
          <cell r="I2258"/>
          <cell r="J2258"/>
          <cell r="K2258"/>
          <cell r="L2258"/>
        </row>
        <row r="2259">
          <cell r="C2259"/>
          <cell r="D2259"/>
          <cell r="E2259"/>
          <cell r="F2259"/>
          <cell r="G2259"/>
          <cell r="H2259"/>
          <cell r="I2259"/>
          <cell r="J2259"/>
          <cell r="K2259"/>
          <cell r="L2259"/>
        </row>
        <row r="2260">
          <cell r="C2260"/>
          <cell r="D2260"/>
          <cell r="E2260"/>
          <cell r="F2260"/>
          <cell r="G2260"/>
          <cell r="H2260"/>
          <cell r="I2260"/>
          <cell r="J2260"/>
          <cell r="K2260"/>
          <cell r="L2260"/>
        </row>
        <row r="2261">
          <cell r="C2261"/>
          <cell r="D2261"/>
          <cell r="E2261"/>
          <cell r="F2261"/>
          <cell r="G2261"/>
          <cell r="H2261"/>
          <cell r="I2261"/>
          <cell r="J2261"/>
          <cell r="K2261"/>
          <cell r="L2261"/>
        </row>
        <row r="2262">
          <cell r="C2262"/>
          <cell r="D2262"/>
          <cell r="E2262"/>
          <cell r="F2262"/>
          <cell r="G2262"/>
          <cell r="H2262"/>
          <cell r="I2262"/>
          <cell r="J2262"/>
          <cell r="K2262"/>
          <cell r="L2262"/>
        </row>
        <row r="2263">
          <cell r="C2263"/>
          <cell r="D2263"/>
          <cell r="E2263"/>
          <cell r="F2263"/>
          <cell r="G2263"/>
          <cell r="H2263"/>
          <cell r="I2263"/>
          <cell r="J2263"/>
          <cell r="K2263"/>
          <cell r="L2263"/>
        </row>
        <row r="2264">
          <cell r="C2264"/>
          <cell r="D2264"/>
          <cell r="E2264"/>
          <cell r="F2264"/>
          <cell r="G2264"/>
          <cell r="H2264"/>
          <cell r="I2264"/>
          <cell r="J2264"/>
          <cell r="K2264"/>
          <cell r="L2264"/>
        </row>
        <row r="2265">
          <cell r="C2265"/>
          <cell r="D2265"/>
          <cell r="E2265"/>
          <cell r="F2265"/>
          <cell r="G2265"/>
          <cell r="H2265"/>
          <cell r="I2265"/>
          <cell r="J2265"/>
          <cell r="K2265"/>
          <cell r="L2265"/>
        </row>
        <row r="2266">
          <cell r="C2266"/>
          <cell r="D2266"/>
          <cell r="E2266"/>
          <cell r="F2266"/>
          <cell r="G2266"/>
          <cell r="H2266"/>
          <cell r="I2266"/>
          <cell r="J2266"/>
          <cell r="K2266"/>
          <cell r="L2266"/>
        </row>
        <row r="2267">
          <cell r="C2267"/>
          <cell r="D2267"/>
          <cell r="E2267"/>
          <cell r="F2267"/>
          <cell r="G2267"/>
          <cell r="H2267"/>
          <cell r="I2267"/>
          <cell r="J2267"/>
          <cell r="K2267"/>
          <cell r="L2267"/>
        </row>
        <row r="2268">
          <cell r="C2268"/>
          <cell r="D2268"/>
          <cell r="E2268"/>
          <cell r="F2268"/>
          <cell r="G2268"/>
          <cell r="H2268"/>
          <cell r="I2268"/>
          <cell r="J2268"/>
          <cell r="K2268"/>
          <cell r="L2268"/>
        </row>
        <row r="2269">
          <cell r="C2269"/>
          <cell r="D2269"/>
          <cell r="E2269"/>
          <cell r="F2269"/>
          <cell r="G2269"/>
          <cell r="H2269"/>
          <cell r="I2269"/>
          <cell r="J2269"/>
          <cell r="K2269"/>
          <cell r="L2269"/>
        </row>
        <row r="2270">
          <cell r="C2270"/>
          <cell r="D2270"/>
          <cell r="E2270"/>
          <cell r="F2270"/>
          <cell r="G2270"/>
          <cell r="H2270"/>
          <cell r="I2270"/>
          <cell r="J2270"/>
          <cell r="K2270"/>
          <cell r="L2270"/>
        </row>
        <row r="2271">
          <cell r="C2271"/>
          <cell r="D2271"/>
          <cell r="E2271"/>
          <cell r="F2271"/>
          <cell r="G2271"/>
          <cell r="H2271"/>
          <cell r="I2271"/>
          <cell r="J2271"/>
          <cell r="K2271"/>
          <cell r="L2271"/>
        </row>
        <row r="2272">
          <cell r="C2272"/>
          <cell r="D2272"/>
          <cell r="E2272"/>
          <cell r="F2272"/>
          <cell r="G2272"/>
          <cell r="H2272"/>
          <cell r="I2272"/>
          <cell r="J2272"/>
          <cell r="K2272"/>
          <cell r="L2272"/>
        </row>
        <row r="2273">
          <cell r="C2273"/>
          <cell r="D2273"/>
          <cell r="E2273"/>
          <cell r="F2273"/>
          <cell r="G2273"/>
          <cell r="H2273"/>
          <cell r="I2273"/>
          <cell r="J2273"/>
          <cell r="K2273"/>
          <cell r="L2273"/>
        </row>
        <row r="2274">
          <cell r="C2274"/>
          <cell r="D2274"/>
          <cell r="E2274"/>
          <cell r="F2274"/>
          <cell r="G2274"/>
          <cell r="H2274"/>
          <cell r="I2274"/>
          <cell r="J2274"/>
          <cell r="K2274"/>
          <cell r="L2274"/>
        </row>
        <row r="2275">
          <cell r="C2275"/>
          <cell r="D2275"/>
          <cell r="E2275"/>
          <cell r="F2275"/>
          <cell r="G2275"/>
          <cell r="H2275"/>
          <cell r="I2275"/>
          <cell r="J2275"/>
          <cell r="K2275"/>
          <cell r="L2275"/>
        </row>
        <row r="2276">
          <cell r="C2276"/>
          <cell r="D2276"/>
          <cell r="E2276"/>
          <cell r="F2276"/>
          <cell r="G2276"/>
          <cell r="H2276"/>
          <cell r="I2276"/>
          <cell r="J2276"/>
          <cell r="K2276"/>
          <cell r="L2276"/>
        </row>
        <row r="2277">
          <cell r="C2277"/>
          <cell r="D2277"/>
          <cell r="E2277"/>
          <cell r="F2277"/>
          <cell r="G2277"/>
          <cell r="H2277"/>
          <cell r="I2277"/>
          <cell r="J2277"/>
          <cell r="K2277"/>
          <cell r="L2277"/>
        </row>
        <row r="2278">
          <cell r="C2278"/>
          <cell r="D2278"/>
          <cell r="E2278"/>
          <cell r="F2278"/>
          <cell r="G2278"/>
          <cell r="H2278"/>
          <cell r="I2278"/>
          <cell r="J2278"/>
          <cell r="K2278"/>
          <cell r="L2278"/>
        </row>
        <row r="2279">
          <cell r="C2279"/>
          <cell r="D2279"/>
          <cell r="E2279"/>
          <cell r="F2279"/>
          <cell r="G2279"/>
          <cell r="H2279"/>
          <cell r="I2279"/>
          <cell r="J2279"/>
          <cell r="K2279"/>
          <cell r="L2279"/>
        </row>
        <row r="2280">
          <cell r="C2280"/>
          <cell r="D2280"/>
          <cell r="E2280"/>
          <cell r="F2280"/>
          <cell r="G2280"/>
          <cell r="H2280"/>
          <cell r="I2280"/>
          <cell r="J2280"/>
          <cell r="K2280"/>
          <cell r="L2280"/>
        </row>
        <row r="2281">
          <cell r="C2281"/>
          <cell r="D2281"/>
          <cell r="E2281"/>
          <cell r="F2281"/>
          <cell r="G2281"/>
          <cell r="H2281"/>
          <cell r="I2281"/>
          <cell r="J2281"/>
          <cell r="K2281"/>
          <cell r="L2281"/>
        </row>
        <row r="2282">
          <cell r="C2282"/>
          <cell r="D2282"/>
          <cell r="E2282"/>
          <cell r="F2282"/>
          <cell r="G2282"/>
          <cell r="H2282"/>
          <cell r="I2282"/>
          <cell r="J2282"/>
          <cell r="K2282"/>
          <cell r="L2282"/>
        </row>
        <row r="2283">
          <cell r="C2283"/>
          <cell r="D2283"/>
          <cell r="E2283"/>
          <cell r="F2283"/>
          <cell r="G2283"/>
          <cell r="H2283"/>
          <cell r="I2283"/>
          <cell r="J2283"/>
          <cell r="K2283"/>
          <cell r="L2283"/>
        </row>
        <row r="2284">
          <cell r="C2284"/>
          <cell r="D2284"/>
          <cell r="E2284"/>
          <cell r="F2284"/>
          <cell r="G2284"/>
          <cell r="H2284"/>
          <cell r="I2284"/>
          <cell r="J2284"/>
          <cell r="K2284"/>
          <cell r="L2284"/>
        </row>
        <row r="2285">
          <cell r="C2285"/>
          <cell r="D2285"/>
          <cell r="E2285"/>
          <cell r="F2285"/>
          <cell r="G2285"/>
          <cell r="H2285"/>
          <cell r="I2285"/>
          <cell r="J2285"/>
          <cell r="K2285"/>
          <cell r="L2285"/>
        </row>
        <row r="2286">
          <cell r="C2286"/>
          <cell r="D2286"/>
          <cell r="E2286"/>
          <cell r="F2286"/>
          <cell r="G2286"/>
          <cell r="H2286"/>
          <cell r="I2286"/>
          <cell r="J2286"/>
          <cell r="K2286"/>
          <cell r="L2286"/>
        </row>
        <row r="2287">
          <cell r="C2287"/>
          <cell r="D2287"/>
          <cell r="E2287"/>
          <cell r="F2287"/>
          <cell r="G2287"/>
          <cell r="H2287"/>
          <cell r="I2287"/>
          <cell r="J2287"/>
          <cell r="K2287"/>
          <cell r="L2287"/>
        </row>
        <row r="2288">
          <cell r="C2288"/>
          <cell r="D2288"/>
          <cell r="E2288"/>
          <cell r="F2288"/>
          <cell r="G2288"/>
          <cell r="H2288"/>
          <cell r="I2288"/>
          <cell r="J2288"/>
          <cell r="K2288"/>
          <cell r="L2288"/>
        </row>
        <row r="2289">
          <cell r="C2289"/>
          <cell r="D2289"/>
          <cell r="E2289"/>
          <cell r="F2289"/>
          <cell r="G2289"/>
          <cell r="H2289"/>
          <cell r="I2289"/>
          <cell r="J2289"/>
          <cell r="K2289"/>
          <cell r="L2289"/>
        </row>
        <row r="2290">
          <cell r="C2290"/>
          <cell r="D2290"/>
          <cell r="E2290"/>
          <cell r="F2290"/>
          <cell r="G2290"/>
          <cell r="H2290"/>
          <cell r="I2290"/>
          <cell r="J2290"/>
          <cell r="K2290"/>
          <cell r="L2290"/>
        </row>
        <row r="2291">
          <cell r="C2291"/>
          <cell r="D2291"/>
          <cell r="E2291"/>
          <cell r="F2291"/>
          <cell r="G2291"/>
          <cell r="H2291"/>
          <cell r="I2291"/>
          <cell r="J2291"/>
          <cell r="K2291"/>
          <cell r="L2291"/>
        </row>
        <row r="2292">
          <cell r="C2292"/>
          <cell r="D2292"/>
          <cell r="E2292"/>
          <cell r="F2292"/>
          <cell r="G2292"/>
          <cell r="H2292"/>
          <cell r="I2292"/>
          <cell r="J2292"/>
          <cell r="K2292"/>
          <cell r="L2292"/>
        </row>
        <row r="2293">
          <cell r="C2293"/>
          <cell r="D2293"/>
          <cell r="E2293"/>
          <cell r="F2293"/>
          <cell r="G2293"/>
          <cell r="H2293"/>
          <cell r="I2293"/>
          <cell r="J2293"/>
          <cell r="K2293"/>
          <cell r="L2293"/>
        </row>
        <row r="2294">
          <cell r="C2294"/>
          <cell r="D2294"/>
          <cell r="E2294"/>
          <cell r="F2294"/>
          <cell r="G2294"/>
          <cell r="H2294"/>
          <cell r="I2294"/>
          <cell r="J2294"/>
          <cell r="K2294"/>
          <cell r="L2294"/>
        </row>
        <row r="2295">
          <cell r="C2295"/>
          <cell r="D2295"/>
          <cell r="E2295"/>
          <cell r="F2295"/>
          <cell r="G2295"/>
          <cell r="H2295"/>
          <cell r="I2295"/>
          <cell r="J2295"/>
          <cell r="K2295"/>
          <cell r="L2295"/>
        </row>
        <row r="2296">
          <cell r="C2296"/>
          <cell r="D2296"/>
          <cell r="E2296"/>
          <cell r="F2296"/>
          <cell r="G2296"/>
          <cell r="H2296"/>
          <cell r="I2296"/>
          <cell r="J2296"/>
          <cell r="K2296"/>
          <cell r="L2296"/>
        </row>
        <row r="2297">
          <cell r="C2297"/>
          <cell r="D2297"/>
          <cell r="E2297"/>
          <cell r="F2297"/>
          <cell r="G2297"/>
          <cell r="H2297"/>
          <cell r="I2297"/>
          <cell r="J2297"/>
          <cell r="K2297"/>
          <cell r="L2297"/>
        </row>
        <row r="2298">
          <cell r="C2298"/>
          <cell r="D2298"/>
          <cell r="E2298"/>
          <cell r="F2298"/>
          <cell r="G2298"/>
          <cell r="H2298"/>
          <cell r="I2298"/>
          <cell r="J2298"/>
          <cell r="K2298"/>
          <cell r="L2298"/>
        </row>
        <row r="2299">
          <cell r="C2299"/>
          <cell r="D2299"/>
          <cell r="E2299"/>
          <cell r="F2299"/>
          <cell r="G2299"/>
          <cell r="H2299"/>
          <cell r="I2299"/>
          <cell r="J2299"/>
          <cell r="K2299"/>
          <cell r="L2299"/>
        </row>
        <row r="2300">
          <cell r="C2300"/>
          <cell r="D2300"/>
          <cell r="E2300"/>
          <cell r="F2300"/>
          <cell r="G2300"/>
          <cell r="H2300"/>
          <cell r="I2300"/>
          <cell r="J2300"/>
          <cell r="K2300"/>
          <cell r="L2300"/>
        </row>
        <row r="2301">
          <cell r="C2301"/>
          <cell r="D2301"/>
          <cell r="E2301"/>
          <cell r="F2301"/>
          <cell r="G2301"/>
          <cell r="H2301"/>
          <cell r="I2301"/>
          <cell r="J2301"/>
          <cell r="K2301"/>
          <cell r="L2301"/>
        </row>
        <row r="2302">
          <cell r="C2302"/>
          <cell r="D2302"/>
          <cell r="E2302"/>
          <cell r="F2302"/>
          <cell r="G2302"/>
          <cell r="H2302"/>
          <cell r="I2302"/>
          <cell r="J2302"/>
          <cell r="K2302"/>
          <cell r="L2302"/>
        </row>
        <row r="2303">
          <cell r="C2303"/>
          <cell r="D2303"/>
          <cell r="E2303"/>
          <cell r="F2303"/>
          <cell r="G2303"/>
          <cell r="H2303"/>
          <cell r="I2303"/>
          <cell r="J2303"/>
          <cell r="K2303"/>
          <cell r="L2303"/>
        </row>
        <row r="2304">
          <cell r="C2304"/>
          <cell r="D2304"/>
          <cell r="E2304"/>
          <cell r="F2304"/>
          <cell r="G2304"/>
          <cell r="H2304"/>
          <cell r="I2304"/>
          <cell r="J2304"/>
          <cell r="K2304"/>
          <cell r="L2304"/>
        </row>
        <row r="2305">
          <cell r="C2305"/>
          <cell r="D2305"/>
          <cell r="E2305"/>
          <cell r="F2305"/>
          <cell r="G2305"/>
          <cell r="H2305"/>
          <cell r="I2305"/>
          <cell r="J2305"/>
          <cell r="K2305"/>
          <cell r="L2305"/>
        </row>
        <row r="2306">
          <cell r="C2306"/>
          <cell r="D2306"/>
          <cell r="E2306"/>
          <cell r="F2306"/>
          <cell r="G2306"/>
          <cell r="H2306"/>
          <cell r="I2306"/>
          <cell r="J2306"/>
          <cell r="K2306"/>
          <cell r="L2306"/>
        </row>
        <row r="2307">
          <cell r="C2307"/>
          <cell r="D2307"/>
          <cell r="E2307"/>
          <cell r="F2307"/>
          <cell r="G2307"/>
          <cell r="H2307"/>
          <cell r="I2307"/>
          <cell r="J2307"/>
          <cell r="K2307"/>
          <cell r="L2307"/>
        </row>
        <row r="2308">
          <cell r="C2308"/>
          <cell r="D2308"/>
          <cell r="E2308"/>
          <cell r="F2308"/>
          <cell r="G2308"/>
        </row>
        <row r="2309">
          <cell r="C2309"/>
          <cell r="D2309"/>
          <cell r="E2309"/>
          <cell r="F2309"/>
          <cell r="G2309"/>
        </row>
        <row r="2310">
          <cell r="C2310"/>
          <cell r="D2310"/>
          <cell r="E2310"/>
          <cell r="F2310"/>
          <cell r="G2310"/>
        </row>
        <row r="2311">
          <cell r="C2311"/>
          <cell r="D2311"/>
          <cell r="E2311"/>
          <cell r="F2311"/>
          <cell r="G2311"/>
        </row>
        <row r="2312">
          <cell r="C2312"/>
          <cell r="D2312"/>
          <cell r="E2312"/>
          <cell r="F2312"/>
          <cell r="G2312"/>
        </row>
        <row r="2313">
          <cell r="C2313"/>
          <cell r="D2313"/>
          <cell r="E2313"/>
          <cell r="F2313"/>
          <cell r="G2313"/>
        </row>
        <row r="2314">
          <cell r="C2314"/>
          <cell r="D2314"/>
          <cell r="E2314"/>
          <cell r="F2314"/>
          <cell r="G2314"/>
        </row>
        <row r="2315">
          <cell r="C2315"/>
          <cell r="D2315"/>
          <cell r="E2315"/>
          <cell r="F2315"/>
          <cell r="G2315"/>
        </row>
        <row r="2316">
          <cell r="C2316"/>
          <cell r="D2316"/>
          <cell r="E2316"/>
          <cell r="F2316"/>
          <cell r="G2316"/>
        </row>
        <row r="2317">
          <cell r="C2317"/>
          <cell r="D2317"/>
          <cell r="E2317"/>
          <cell r="F2317"/>
          <cell r="G2317"/>
        </row>
        <row r="2318">
          <cell r="C2318"/>
          <cell r="D2318"/>
          <cell r="E2318"/>
          <cell r="F2318"/>
          <cell r="G2318"/>
        </row>
        <row r="2319">
          <cell r="C2319"/>
          <cell r="D2319"/>
          <cell r="E2319"/>
          <cell r="F2319"/>
          <cell r="G2319"/>
        </row>
        <row r="2548">
          <cell r="H2548"/>
          <cell r="I2548"/>
          <cell r="J2548"/>
          <cell r="K2548"/>
          <cell r="L2548"/>
        </row>
        <row r="2549">
          <cell r="H2549"/>
          <cell r="I2549"/>
          <cell r="J2549"/>
          <cell r="K2549"/>
          <cell r="L2549"/>
        </row>
        <row r="2550">
          <cell r="H2550"/>
          <cell r="I2550"/>
          <cell r="J2550"/>
          <cell r="K2550"/>
          <cell r="L2550"/>
        </row>
        <row r="2551">
          <cell r="H2551"/>
          <cell r="I2551"/>
          <cell r="J2551"/>
          <cell r="K2551"/>
          <cell r="L2551"/>
        </row>
        <row r="2552">
          <cell r="H2552"/>
          <cell r="I2552"/>
          <cell r="J2552"/>
          <cell r="K2552"/>
          <cell r="L2552"/>
        </row>
        <row r="2553">
          <cell r="H2553"/>
          <cell r="I2553"/>
          <cell r="J2553"/>
          <cell r="K2553"/>
          <cell r="L2553"/>
        </row>
        <row r="2554">
          <cell r="H2554"/>
          <cell r="I2554"/>
          <cell r="J2554"/>
          <cell r="K2554"/>
          <cell r="L2554"/>
        </row>
        <row r="2555">
          <cell r="H2555"/>
          <cell r="I2555"/>
          <cell r="J2555"/>
          <cell r="K2555"/>
          <cell r="L2555"/>
        </row>
        <row r="2556">
          <cell r="H2556"/>
          <cell r="I2556"/>
          <cell r="J2556"/>
          <cell r="K2556"/>
          <cell r="L2556"/>
        </row>
        <row r="2557">
          <cell r="H2557"/>
          <cell r="I2557"/>
          <cell r="J2557"/>
          <cell r="K2557"/>
          <cell r="L2557"/>
        </row>
        <row r="2558">
          <cell r="H2558"/>
          <cell r="I2558"/>
          <cell r="J2558"/>
          <cell r="K2558"/>
          <cell r="L2558"/>
        </row>
        <row r="2559">
          <cell r="H2559"/>
          <cell r="I2559"/>
          <cell r="J2559"/>
          <cell r="K2559"/>
          <cell r="L2559"/>
        </row>
        <row r="2560">
          <cell r="C2560"/>
          <cell r="D2560"/>
          <cell r="E2560"/>
          <cell r="F2560"/>
          <cell r="G2560"/>
          <cell r="H2560"/>
          <cell r="I2560"/>
          <cell r="J2560"/>
          <cell r="K2560"/>
          <cell r="L2560"/>
        </row>
        <row r="2561">
          <cell r="C2561"/>
          <cell r="D2561"/>
          <cell r="E2561"/>
          <cell r="F2561"/>
          <cell r="G2561"/>
          <cell r="H2561"/>
          <cell r="I2561"/>
          <cell r="J2561"/>
          <cell r="K2561"/>
          <cell r="L2561"/>
        </row>
        <row r="2562">
          <cell r="C2562"/>
          <cell r="D2562"/>
          <cell r="E2562"/>
          <cell r="F2562"/>
          <cell r="G2562"/>
          <cell r="H2562"/>
          <cell r="I2562"/>
          <cell r="J2562"/>
          <cell r="K2562"/>
          <cell r="L2562"/>
        </row>
        <row r="2563">
          <cell r="C2563"/>
          <cell r="D2563"/>
          <cell r="E2563"/>
          <cell r="F2563"/>
          <cell r="G2563"/>
          <cell r="H2563"/>
          <cell r="I2563"/>
          <cell r="J2563"/>
          <cell r="K2563"/>
          <cell r="L2563"/>
        </row>
        <row r="2564">
          <cell r="C2564"/>
          <cell r="D2564"/>
          <cell r="E2564"/>
          <cell r="F2564"/>
          <cell r="G2564"/>
          <cell r="H2564"/>
          <cell r="I2564"/>
          <cell r="J2564"/>
          <cell r="K2564"/>
          <cell r="L2564"/>
        </row>
        <row r="2565">
          <cell r="C2565"/>
          <cell r="D2565"/>
          <cell r="E2565"/>
          <cell r="F2565"/>
          <cell r="G2565"/>
          <cell r="H2565"/>
          <cell r="I2565"/>
          <cell r="J2565"/>
          <cell r="K2565"/>
          <cell r="L2565"/>
        </row>
        <row r="2566">
          <cell r="C2566"/>
          <cell r="D2566"/>
          <cell r="E2566"/>
          <cell r="F2566"/>
          <cell r="G2566"/>
          <cell r="H2566"/>
          <cell r="I2566"/>
          <cell r="J2566"/>
          <cell r="K2566"/>
          <cell r="L2566"/>
        </row>
        <row r="2567">
          <cell r="C2567"/>
          <cell r="D2567"/>
          <cell r="E2567"/>
          <cell r="F2567"/>
          <cell r="G2567"/>
          <cell r="H2567"/>
          <cell r="I2567"/>
          <cell r="J2567"/>
          <cell r="K2567"/>
          <cell r="L2567"/>
        </row>
        <row r="2568">
          <cell r="C2568"/>
          <cell r="D2568"/>
          <cell r="E2568"/>
          <cell r="F2568"/>
          <cell r="G2568"/>
          <cell r="H2568"/>
          <cell r="I2568"/>
          <cell r="J2568"/>
          <cell r="K2568"/>
          <cell r="L2568"/>
        </row>
        <row r="2569">
          <cell r="C2569"/>
          <cell r="D2569"/>
          <cell r="E2569"/>
          <cell r="F2569"/>
          <cell r="G2569"/>
          <cell r="H2569"/>
          <cell r="I2569"/>
          <cell r="J2569"/>
          <cell r="K2569"/>
          <cell r="L2569"/>
        </row>
        <row r="2570">
          <cell r="C2570"/>
          <cell r="D2570"/>
          <cell r="E2570"/>
          <cell r="F2570"/>
          <cell r="G2570"/>
          <cell r="H2570"/>
          <cell r="I2570"/>
          <cell r="J2570"/>
          <cell r="K2570"/>
          <cell r="L2570"/>
        </row>
        <row r="2571">
          <cell r="C2571"/>
          <cell r="D2571"/>
          <cell r="E2571"/>
          <cell r="F2571"/>
          <cell r="G2571"/>
          <cell r="H2571"/>
          <cell r="I2571"/>
          <cell r="J2571"/>
          <cell r="K2571"/>
          <cell r="L2571"/>
        </row>
        <row r="2572">
          <cell r="C2572"/>
          <cell r="D2572"/>
          <cell r="E2572"/>
          <cell r="F2572"/>
          <cell r="G2572"/>
          <cell r="H2572"/>
          <cell r="I2572"/>
          <cell r="J2572"/>
          <cell r="K2572"/>
          <cell r="L2572"/>
        </row>
        <row r="2573">
          <cell r="C2573"/>
          <cell r="D2573"/>
          <cell r="E2573"/>
          <cell r="F2573"/>
          <cell r="G2573"/>
          <cell r="H2573"/>
          <cell r="I2573"/>
          <cell r="J2573"/>
          <cell r="K2573"/>
          <cell r="L2573"/>
        </row>
        <row r="2574">
          <cell r="C2574"/>
          <cell r="D2574"/>
          <cell r="E2574"/>
          <cell r="F2574"/>
          <cell r="G2574"/>
          <cell r="H2574"/>
          <cell r="I2574"/>
          <cell r="J2574"/>
          <cell r="K2574"/>
          <cell r="L2574"/>
        </row>
        <row r="2575">
          <cell r="C2575"/>
          <cell r="D2575"/>
          <cell r="E2575"/>
          <cell r="F2575"/>
          <cell r="G2575"/>
          <cell r="H2575"/>
          <cell r="I2575"/>
          <cell r="J2575"/>
          <cell r="K2575"/>
          <cell r="L2575"/>
        </row>
        <row r="2576">
          <cell r="C2576"/>
          <cell r="D2576"/>
          <cell r="E2576"/>
          <cell r="F2576"/>
          <cell r="G2576"/>
          <cell r="H2576"/>
          <cell r="I2576"/>
          <cell r="J2576"/>
          <cell r="K2576"/>
          <cell r="L2576"/>
        </row>
        <row r="2577">
          <cell r="C2577"/>
          <cell r="D2577"/>
          <cell r="E2577"/>
          <cell r="F2577"/>
          <cell r="G2577"/>
          <cell r="H2577"/>
          <cell r="I2577"/>
          <cell r="J2577"/>
          <cell r="K2577"/>
          <cell r="L2577"/>
        </row>
        <row r="2578">
          <cell r="C2578"/>
          <cell r="D2578"/>
          <cell r="E2578"/>
          <cell r="F2578"/>
          <cell r="G2578"/>
          <cell r="H2578"/>
          <cell r="I2578"/>
          <cell r="J2578"/>
          <cell r="K2578"/>
          <cell r="L2578"/>
        </row>
        <row r="2579">
          <cell r="C2579"/>
          <cell r="D2579"/>
          <cell r="E2579"/>
          <cell r="F2579"/>
          <cell r="G2579"/>
          <cell r="H2579"/>
          <cell r="I2579"/>
          <cell r="J2579"/>
          <cell r="K2579"/>
          <cell r="L2579"/>
        </row>
        <row r="2580">
          <cell r="C2580"/>
          <cell r="D2580"/>
          <cell r="E2580"/>
          <cell r="F2580"/>
          <cell r="G2580"/>
          <cell r="H2580"/>
          <cell r="I2580"/>
          <cell r="J2580"/>
          <cell r="K2580"/>
          <cell r="L2580"/>
        </row>
        <row r="2581">
          <cell r="C2581"/>
          <cell r="D2581"/>
          <cell r="E2581"/>
          <cell r="F2581"/>
          <cell r="G2581"/>
          <cell r="H2581"/>
          <cell r="I2581"/>
          <cell r="J2581"/>
          <cell r="K2581"/>
          <cell r="L2581"/>
        </row>
        <row r="2582">
          <cell r="C2582"/>
          <cell r="D2582"/>
          <cell r="E2582"/>
          <cell r="F2582"/>
          <cell r="G2582"/>
          <cell r="H2582"/>
          <cell r="I2582"/>
          <cell r="J2582"/>
          <cell r="K2582"/>
          <cell r="L2582"/>
        </row>
        <row r="2583">
          <cell r="C2583"/>
          <cell r="D2583"/>
          <cell r="E2583"/>
          <cell r="F2583"/>
          <cell r="G2583"/>
          <cell r="H2583"/>
          <cell r="I2583"/>
          <cell r="J2583"/>
          <cell r="K2583"/>
          <cell r="L2583"/>
        </row>
        <row r="2584">
          <cell r="C2584"/>
          <cell r="D2584"/>
          <cell r="E2584"/>
          <cell r="F2584"/>
          <cell r="G2584"/>
          <cell r="H2584"/>
          <cell r="I2584"/>
          <cell r="J2584"/>
          <cell r="K2584"/>
          <cell r="L2584"/>
        </row>
        <row r="2585">
          <cell r="C2585"/>
          <cell r="D2585"/>
          <cell r="E2585"/>
          <cell r="F2585"/>
          <cell r="G2585"/>
          <cell r="H2585"/>
          <cell r="I2585"/>
          <cell r="J2585"/>
          <cell r="K2585"/>
          <cell r="L2585"/>
        </row>
        <row r="2586">
          <cell r="C2586"/>
          <cell r="D2586"/>
          <cell r="E2586"/>
          <cell r="F2586"/>
          <cell r="G2586"/>
          <cell r="H2586"/>
          <cell r="I2586"/>
          <cell r="J2586"/>
          <cell r="K2586"/>
          <cell r="L2586"/>
        </row>
        <row r="2587">
          <cell r="C2587"/>
          <cell r="D2587"/>
          <cell r="E2587"/>
          <cell r="F2587"/>
          <cell r="G2587"/>
          <cell r="H2587"/>
          <cell r="I2587"/>
          <cell r="J2587"/>
          <cell r="K2587"/>
          <cell r="L2587"/>
        </row>
        <row r="2588">
          <cell r="C2588"/>
          <cell r="D2588"/>
          <cell r="E2588"/>
          <cell r="F2588"/>
          <cell r="G2588"/>
          <cell r="H2588"/>
          <cell r="I2588"/>
          <cell r="J2588"/>
          <cell r="K2588"/>
          <cell r="L2588"/>
        </row>
        <row r="2589">
          <cell r="C2589"/>
          <cell r="D2589"/>
          <cell r="E2589"/>
          <cell r="F2589"/>
          <cell r="G2589"/>
          <cell r="H2589"/>
          <cell r="I2589"/>
          <cell r="J2589"/>
          <cell r="K2589"/>
          <cell r="L2589"/>
        </row>
        <row r="2590">
          <cell r="C2590"/>
          <cell r="D2590"/>
          <cell r="E2590"/>
          <cell r="F2590"/>
          <cell r="G2590"/>
          <cell r="H2590"/>
          <cell r="I2590"/>
          <cell r="J2590"/>
          <cell r="K2590"/>
          <cell r="L2590"/>
        </row>
        <row r="2591">
          <cell r="C2591"/>
          <cell r="D2591"/>
          <cell r="E2591"/>
          <cell r="F2591"/>
          <cell r="G2591"/>
          <cell r="H2591"/>
          <cell r="I2591"/>
          <cell r="J2591"/>
          <cell r="K2591"/>
          <cell r="L2591"/>
        </row>
        <row r="2592">
          <cell r="C2592"/>
          <cell r="D2592"/>
          <cell r="E2592"/>
          <cell r="F2592"/>
          <cell r="G2592"/>
          <cell r="H2592"/>
          <cell r="I2592"/>
          <cell r="J2592"/>
          <cell r="K2592"/>
          <cell r="L2592"/>
        </row>
        <row r="2593">
          <cell r="C2593"/>
          <cell r="D2593"/>
          <cell r="E2593"/>
          <cell r="F2593"/>
          <cell r="G2593"/>
          <cell r="H2593"/>
          <cell r="I2593"/>
          <cell r="J2593"/>
          <cell r="K2593"/>
          <cell r="L2593"/>
        </row>
        <row r="2594">
          <cell r="C2594"/>
          <cell r="D2594"/>
          <cell r="E2594"/>
          <cell r="F2594"/>
          <cell r="G2594"/>
          <cell r="H2594"/>
          <cell r="I2594"/>
          <cell r="J2594"/>
          <cell r="K2594"/>
          <cell r="L2594"/>
        </row>
        <row r="2595">
          <cell r="C2595"/>
          <cell r="D2595"/>
          <cell r="E2595"/>
          <cell r="F2595"/>
          <cell r="G2595"/>
          <cell r="H2595"/>
          <cell r="I2595"/>
          <cell r="J2595"/>
          <cell r="K2595"/>
          <cell r="L2595"/>
        </row>
        <row r="2596">
          <cell r="C2596"/>
          <cell r="D2596"/>
          <cell r="E2596"/>
          <cell r="F2596"/>
          <cell r="G2596"/>
          <cell r="H2596"/>
          <cell r="I2596"/>
          <cell r="J2596"/>
          <cell r="K2596"/>
          <cell r="L2596"/>
        </row>
        <row r="2597">
          <cell r="C2597"/>
          <cell r="D2597"/>
          <cell r="E2597"/>
          <cell r="F2597"/>
          <cell r="G2597"/>
          <cell r="H2597"/>
          <cell r="I2597"/>
          <cell r="J2597"/>
          <cell r="K2597"/>
          <cell r="L2597"/>
        </row>
        <row r="2598">
          <cell r="C2598"/>
          <cell r="D2598"/>
          <cell r="E2598"/>
          <cell r="F2598"/>
          <cell r="G2598"/>
          <cell r="H2598"/>
          <cell r="I2598"/>
          <cell r="J2598"/>
          <cell r="K2598"/>
          <cell r="L2598"/>
        </row>
        <row r="2599">
          <cell r="C2599"/>
          <cell r="D2599"/>
          <cell r="E2599"/>
          <cell r="F2599"/>
          <cell r="G2599"/>
          <cell r="H2599"/>
          <cell r="I2599"/>
          <cell r="J2599"/>
          <cell r="K2599"/>
          <cell r="L2599"/>
        </row>
        <row r="2600">
          <cell r="C2600"/>
          <cell r="D2600"/>
          <cell r="E2600"/>
          <cell r="F2600"/>
          <cell r="G2600"/>
          <cell r="H2600"/>
          <cell r="I2600"/>
          <cell r="J2600"/>
          <cell r="K2600"/>
          <cell r="L2600"/>
        </row>
        <row r="2601">
          <cell r="C2601"/>
          <cell r="D2601"/>
          <cell r="E2601"/>
          <cell r="F2601"/>
          <cell r="G2601"/>
          <cell r="H2601"/>
          <cell r="I2601"/>
          <cell r="J2601"/>
          <cell r="K2601"/>
          <cell r="L2601"/>
        </row>
        <row r="2602">
          <cell r="C2602"/>
          <cell r="D2602"/>
          <cell r="E2602"/>
          <cell r="F2602"/>
          <cell r="G2602"/>
          <cell r="H2602"/>
          <cell r="I2602"/>
          <cell r="J2602"/>
          <cell r="K2602"/>
          <cell r="L2602"/>
        </row>
        <row r="2603">
          <cell r="C2603"/>
          <cell r="D2603"/>
          <cell r="E2603"/>
          <cell r="F2603"/>
          <cell r="G2603"/>
          <cell r="H2603"/>
          <cell r="I2603"/>
          <cell r="J2603"/>
          <cell r="K2603"/>
          <cell r="L2603"/>
        </row>
        <row r="2604">
          <cell r="C2604"/>
          <cell r="D2604"/>
          <cell r="E2604"/>
          <cell r="F2604"/>
          <cell r="G2604"/>
          <cell r="H2604"/>
          <cell r="I2604"/>
          <cell r="J2604"/>
          <cell r="K2604"/>
          <cell r="L2604"/>
        </row>
        <row r="2605">
          <cell r="C2605"/>
          <cell r="D2605"/>
          <cell r="E2605"/>
          <cell r="F2605"/>
          <cell r="G2605"/>
          <cell r="H2605"/>
          <cell r="I2605"/>
          <cell r="J2605"/>
          <cell r="K2605"/>
          <cell r="L2605"/>
        </row>
        <row r="2606">
          <cell r="C2606"/>
          <cell r="D2606"/>
          <cell r="E2606"/>
          <cell r="F2606"/>
          <cell r="G2606"/>
          <cell r="H2606"/>
          <cell r="I2606"/>
          <cell r="J2606"/>
          <cell r="K2606"/>
          <cell r="L2606"/>
        </row>
        <row r="2607">
          <cell r="C2607"/>
          <cell r="D2607"/>
          <cell r="E2607"/>
          <cell r="F2607"/>
          <cell r="G2607"/>
          <cell r="H2607"/>
          <cell r="I2607"/>
          <cell r="J2607"/>
          <cell r="K2607"/>
          <cell r="L2607"/>
        </row>
        <row r="2608">
          <cell r="C2608"/>
          <cell r="D2608"/>
          <cell r="E2608"/>
          <cell r="F2608"/>
          <cell r="G2608"/>
          <cell r="H2608"/>
          <cell r="I2608"/>
          <cell r="J2608"/>
          <cell r="K2608"/>
          <cell r="L2608"/>
        </row>
        <row r="2609">
          <cell r="C2609"/>
          <cell r="D2609"/>
          <cell r="E2609"/>
          <cell r="F2609"/>
          <cell r="G2609"/>
          <cell r="H2609"/>
          <cell r="I2609"/>
          <cell r="J2609"/>
          <cell r="K2609"/>
          <cell r="L2609"/>
        </row>
        <row r="2610">
          <cell r="C2610"/>
          <cell r="D2610"/>
          <cell r="E2610"/>
          <cell r="F2610"/>
          <cell r="G2610"/>
          <cell r="H2610"/>
          <cell r="I2610"/>
          <cell r="J2610"/>
          <cell r="K2610"/>
          <cell r="L2610"/>
        </row>
        <row r="2611">
          <cell r="C2611"/>
          <cell r="D2611"/>
          <cell r="E2611"/>
          <cell r="F2611"/>
          <cell r="G2611"/>
          <cell r="H2611"/>
          <cell r="I2611"/>
          <cell r="J2611"/>
          <cell r="K2611"/>
          <cell r="L2611"/>
        </row>
        <row r="2612">
          <cell r="C2612"/>
          <cell r="D2612"/>
          <cell r="E2612"/>
          <cell r="F2612"/>
          <cell r="G2612"/>
          <cell r="H2612"/>
          <cell r="I2612"/>
          <cell r="J2612"/>
          <cell r="K2612"/>
          <cell r="L2612"/>
        </row>
        <row r="2613">
          <cell r="C2613"/>
          <cell r="D2613"/>
          <cell r="E2613"/>
          <cell r="F2613"/>
          <cell r="G2613"/>
          <cell r="H2613"/>
          <cell r="I2613"/>
          <cell r="J2613"/>
          <cell r="K2613"/>
          <cell r="L2613"/>
        </row>
        <row r="2614">
          <cell r="C2614"/>
          <cell r="D2614"/>
          <cell r="E2614"/>
          <cell r="F2614"/>
          <cell r="G2614"/>
          <cell r="H2614"/>
          <cell r="I2614"/>
          <cell r="J2614"/>
          <cell r="K2614"/>
          <cell r="L2614"/>
        </row>
        <row r="2615">
          <cell r="C2615"/>
          <cell r="D2615"/>
          <cell r="E2615"/>
          <cell r="F2615"/>
          <cell r="G2615"/>
          <cell r="H2615"/>
          <cell r="I2615"/>
          <cell r="J2615"/>
          <cell r="K2615"/>
          <cell r="L2615"/>
        </row>
        <row r="2616">
          <cell r="C2616"/>
          <cell r="D2616"/>
          <cell r="E2616"/>
          <cell r="F2616"/>
          <cell r="G2616"/>
          <cell r="H2616"/>
          <cell r="I2616"/>
          <cell r="J2616"/>
          <cell r="K2616"/>
          <cell r="L2616"/>
        </row>
        <row r="2617">
          <cell r="C2617"/>
          <cell r="D2617"/>
          <cell r="E2617"/>
          <cell r="F2617"/>
          <cell r="G2617"/>
          <cell r="H2617"/>
          <cell r="I2617"/>
          <cell r="J2617"/>
          <cell r="K2617"/>
          <cell r="L2617"/>
        </row>
        <row r="2618">
          <cell r="C2618"/>
          <cell r="D2618"/>
          <cell r="E2618"/>
          <cell r="F2618"/>
          <cell r="G2618"/>
          <cell r="H2618"/>
          <cell r="I2618"/>
          <cell r="J2618"/>
          <cell r="K2618"/>
          <cell r="L2618"/>
        </row>
        <row r="2619">
          <cell r="C2619"/>
          <cell r="D2619"/>
          <cell r="E2619"/>
          <cell r="F2619"/>
          <cell r="G2619"/>
          <cell r="H2619"/>
          <cell r="I2619"/>
          <cell r="J2619"/>
          <cell r="K2619"/>
          <cell r="L2619"/>
        </row>
        <row r="2620">
          <cell r="C2620"/>
          <cell r="D2620"/>
          <cell r="E2620"/>
          <cell r="F2620"/>
          <cell r="G2620"/>
          <cell r="H2620"/>
          <cell r="I2620"/>
          <cell r="J2620"/>
          <cell r="K2620"/>
          <cell r="L2620"/>
        </row>
        <row r="2621">
          <cell r="C2621"/>
          <cell r="D2621"/>
          <cell r="E2621"/>
          <cell r="F2621"/>
          <cell r="G2621"/>
          <cell r="H2621"/>
          <cell r="I2621"/>
          <cell r="J2621"/>
          <cell r="K2621"/>
          <cell r="L2621"/>
        </row>
        <row r="2622">
          <cell r="C2622"/>
          <cell r="D2622"/>
          <cell r="E2622"/>
          <cell r="F2622"/>
          <cell r="G2622"/>
          <cell r="H2622"/>
          <cell r="I2622"/>
          <cell r="J2622"/>
          <cell r="K2622"/>
          <cell r="L2622"/>
        </row>
        <row r="2623">
          <cell r="C2623"/>
          <cell r="D2623"/>
          <cell r="E2623"/>
          <cell r="F2623"/>
          <cell r="G2623"/>
          <cell r="H2623"/>
          <cell r="I2623"/>
          <cell r="J2623"/>
          <cell r="K2623"/>
          <cell r="L2623"/>
        </row>
        <row r="2624">
          <cell r="C2624"/>
          <cell r="D2624"/>
          <cell r="E2624"/>
          <cell r="F2624"/>
          <cell r="G2624"/>
          <cell r="H2624"/>
          <cell r="I2624"/>
          <cell r="J2624"/>
          <cell r="K2624"/>
          <cell r="L2624"/>
        </row>
        <row r="2625">
          <cell r="C2625"/>
          <cell r="D2625"/>
          <cell r="E2625"/>
          <cell r="F2625"/>
          <cell r="G2625"/>
          <cell r="H2625"/>
          <cell r="I2625"/>
          <cell r="J2625"/>
          <cell r="K2625"/>
          <cell r="L2625"/>
        </row>
        <row r="2626">
          <cell r="C2626"/>
          <cell r="D2626"/>
          <cell r="E2626"/>
          <cell r="F2626"/>
          <cell r="G2626"/>
          <cell r="H2626"/>
          <cell r="I2626"/>
          <cell r="J2626"/>
          <cell r="K2626"/>
          <cell r="L2626"/>
        </row>
        <row r="2627">
          <cell r="C2627"/>
          <cell r="D2627"/>
          <cell r="E2627"/>
          <cell r="F2627"/>
          <cell r="G2627"/>
          <cell r="H2627"/>
          <cell r="I2627"/>
          <cell r="J2627"/>
          <cell r="K2627"/>
          <cell r="L2627"/>
        </row>
        <row r="2628">
          <cell r="C2628"/>
          <cell r="D2628"/>
          <cell r="E2628"/>
          <cell r="F2628"/>
          <cell r="G2628"/>
          <cell r="H2628"/>
          <cell r="I2628"/>
          <cell r="J2628"/>
          <cell r="K2628"/>
          <cell r="L2628"/>
        </row>
        <row r="2629">
          <cell r="C2629"/>
          <cell r="D2629"/>
          <cell r="E2629"/>
          <cell r="F2629"/>
          <cell r="G2629"/>
          <cell r="H2629"/>
          <cell r="I2629"/>
          <cell r="J2629"/>
          <cell r="K2629"/>
          <cell r="L2629"/>
        </row>
        <row r="2630">
          <cell r="C2630"/>
          <cell r="D2630"/>
          <cell r="E2630"/>
          <cell r="F2630"/>
          <cell r="G2630"/>
          <cell r="H2630"/>
          <cell r="I2630"/>
          <cell r="J2630"/>
          <cell r="K2630"/>
          <cell r="L2630"/>
        </row>
        <row r="2631">
          <cell r="C2631"/>
          <cell r="D2631"/>
          <cell r="E2631"/>
          <cell r="F2631"/>
          <cell r="G2631"/>
          <cell r="H2631"/>
          <cell r="I2631"/>
          <cell r="J2631"/>
          <cell r="K2631"/>
          <cell r="L2631"/>
        </row>
        <row r="2632">
          <cell r="C2632"/>
          <cell r="D2632"/>
          <cell r="E2632"/>
          <cell r="F2632"/>
          <cell r="G2632"/>
          <cell r="H2632"/>
          <cell r="I2632"/>
          <cell r="J2632"/>
          <cell r="K2632"/>
          <cell r="L2632"/>
        </row>
        <row r="2633">
          <cell r="C2633"/>
          <cell r="D2633"/>
          <cell r="E2633"/>
          <cell r="F2633"/>
          <cell r="G2633"/>
          <cell r="H2633"/>
          <cell r="I2633"/>
          <cell r="J2633"/>
          <cell r="K2633"/>
          <cell r="L2633"/>
        </row>
        <row r="2634">
          <cell r="C2634"/>
          <cell r="D2634"/>
          <cell r="E2634"/>
          <cell r="F2634"/>
          <cell r="G2634"/>
          <cell r="H2634"/>
          <cell r="I2634"/>
          <cell r="J2634"/>
          <cell r="K2634"/>
          <cell r="L2634"/>
        </row>
        <row r="2635">
          <cell r="C2635"/>
          <cell r="D2635"/>
          <cell r="E2635"/>
          <cell r="F2635"/>
          <cell r="G2635"/>
          <cell r="H2635"/>
          <cell r="I2635"/>
          <cell r="J2635"/>
          <cell r="K2635"/>
          <cell r="L2635"/>
        </row>
        <row r="2636">
          <cell r="C2636"/>
          <cell r="D2636"/>
          <cell r="E2636"/>
          <cell r="F2636"/>
          <cell r="G2636"/>
          <cell r="H2636"/>
          <cell r="I2636"/>
          <cell r="J2636"/>
          <cell r="K2636"/>
          <cell r="L2636"/>
        </row>
        <row r="2637">
          <cell r="C2637"/>
          <cell r="D2637"/>
          <cell r="E2637"/>
          <cell r="F2637"/>
          <cell r="G2637"/>
          <cell r="H2637"/>
          <cell r="I2637"/>
          <cell r="J2637"/>
          <cell r="K2637"/>
          <cell r="L2637"/>
        </row>
        <row r="2638">
          <cell r="C2638"/>
          <cell r="D2638"/>
          <cell r="E2638"/>
          <cell r="F2638"/>
          <cell r="G2638"/>
          <cell r="H2638"/>
          <cell r="I2638"/>
          <cell r="J2638"/>
          <cell r="K2638"/>
          <cell r="L2638"/>
        </row>
        <row r="2639">
          <cell r="C2639"/>
          <cell r="D2639"/>
          <cell r="E2639"/>
          <cell r="F2639"/>
          <cell r="G2639"/>
          <cell r="H2639"/>
          <cell r="I2639"/>
          <cell r="J2639"/>
          <cell r="K2639"/>
          <cell r="L2639"/>
        </row>
        <row r="2640">
          <cell r="C2640"/>
          <cell r="D2640"/>
          <cell r="E2640"/>
          <cell r="F2640"/>
          <cell r="G2640"/>
          <cell r="H2640"/>
          <cell r="I2640"/>
          <cell r="J2640"/>
          <cell r="K2640"/>
          <cell r="L2640"/>
        </row>
        <row r="2641">
          <cell r="C2641"/>
          <cell r="D2641"/>
          <cell r="E2641"/>
          <cell r="F2641"/>
          <cell r="G2641"/>
          <cell r="H2641"/>
          <cell r="I2641"/>
          <cell r="J2641"/>
          <cell r="K2641"/>
          <cell r="L2641"/>
        </row>
        <row r="2642">
          <cell r="C2642"/>
          <cell r="D2642"/>
          <cell r="E2642"/>
          <cell r="F2642"/>
          <cell r="G2642"/>
          <cell r="H2642"/>
          <cell r="I2642"/>
          <cell r="J2642"/>
          <cell r="K2642"/>
          <cell r="L2642"/>
        </row>
        <row r="2643">
          <cell r="C2643"/>
          <cell r="D2643"/>
          <cell r="E2643"/>
          <cell r="F2643"/>
          <cell r="G2643"/>
          <cell r="H2643"/>
          <cell r="I2643"/>
          <cell r="J2643"/>
          <cell r="K2643"/>
          <cell r="L2643"/>
        </row>
        <row r="2644">
          <cell r="C2644"/>
          <cell r="D2644"/>
          <cell r="E2644"/>
          <cell r="F2644"/>
          <cell r="G2644"/>
          <cell r="H2644"/>
          <cell r="I2644"/>
          <cell r="J2644"/>
          <cell r="K2644"/>
          <cell r="L2644"/>
        </row>
        <row r="2645">
          <cell r="C2645"/>
          <cell r="D2645"/>
          <cell r="E2645"/>
          <cell r="F2645"/>
          <cell r="G2645"/>
          <cell r="H2645"/>
          <cell r="I2645"/>
          <cell r="J2645"/>
          <cell r="K2645"/>
          <cell r="L2645"/>
        </row>
        <row r="2646">
          <cell r="C2646"/>
          <cell r="D2646"/>
          <cell r="E2646"/>
          <cell r="F2646"/>
          <cell r="G2646"/>
          <cell r="H2646"/>
          <cell r="I2646"/>
          <cell r="J2646"/>
          <cell r="K2646"/>
          <cell r="L2646"/>
        </row>
        <row r="2647">
          <cell r="C2647"/>
          <cell r="D2647"/>
          <cell r="E2647"/>
          <cell r="F2647"/>
          <cell r="G2647"/>
          <cell r="H2647"/>
          <cell r="I2647"/>
          <cell r="J2647"/>
          <cell r="K2647"/>
          <cell r="L2647"/>
        </row>
        <row r="2648">
          <cell r="C2648"/>
          <cell r="D2648"/>
          <cell r="E2648"/>
          <cell r="F2648"/>
          <cell r="G2648"/>
          <cell r="H2648"/>
          <cell r="I2648"/>
          <cell r="J2648"/>
          <cell r="K2648"/>
          <cell r="L2648"/>
        </row>
        <row r="2649">
          <cell r="C2649"/>
          <cell r="D2649"/>
          <cell r="E2649"/>
          <cell r="F2649"/>
          <cell r="G2649"/>
          <cell r="H2649"/>
          <cell r="I2649"/>
          <cell r="J2649"/>
          <cell r="K2649"/>
          <cell r="L2649"/>
        </row>
        <row r="2650">
          <cell r="C2650"/>
          <cell r="D2650"/>
          <cell r="E2650"/>
          <cell r="F2650"/>
          <cell r="G2650"/>
          <cell r="H2650"/>
          <cell r="I2650"/>
          <cell r="J2650"/>
          <cell r="K2650"/>
          <cell r="L2650"/>
        </row>
        <row r="2651">
          <cell r="C2651"/>
          <cell r="D2651"/>
          <cell r="E2651"/>
          <cell r="F2651"/>
          <cell r="G2651"/>
          <cell r="H2651"/>
          <cell r="I2651"/>
          <cell r="J2651"/>
          <cell r="K2651"/>
          <cell r="L2651"/>
        </row>
        <row r="2652">
          <cell r="C2652"/>
          <cell r="D2652"/>
          <cell r="E2652"/>
          <cell r="F2652"/>
          <cell r="G2652"/>
          <cell r="H2652"/>
          <cell r="I2652"/>
          <cell r="J2652"/>
          <cell r="K2652"/>
          <cell r="L2652"/>
        </row>
        <row r="2653">
          <cell r="C2653"/>
          <cell r="D2653"/>
          <cell r="E2653"/>
          <cell r="F2653"/>
          <cell r="G2653"/>
          <cell r="H2653"/>
          <cell r="I2653"/>
          <cell r="J2653"/>
          <cell r="K2653"/>
          <cell r="L2653"/>
        </row>
        <row r="2654">
          <cell r="C2654"/>
          <cell r="D2654"/>
          <cell r="E2654"/>
          <cell r="F2654"/>
          <cell r="G2654"/>
          <cell r="H2654"/>
          <cell r="I2654"/>
          <cell r="J2654"/>
          <cell r="K2654"/>
          <cell r="L2654"/>
        </row>
        <row r="2655">
          <cell r="C2655"/>
          <cell r="D2655"/>
          <cell r="E2655"/>
          <cell r="F2655"/>
          <cell r="G2655"/>
          <cell r="H2655"/>
          <cell r="I2655"/>
          <cell r="J2655"/>
          <cell r="K2655"/>
          <cell r="L2655"/>
        </row>
        <row r="2656">
          <cell r="C2656"/>
          <cell r="D2656"/>
          <cell r="E2656"/>
          <cell r="F2656"/>
          <cell r="G2656"/>
          <cell r="H2656"/>
          <cell r="I2656"/>
          <cell r="J2656"/>
          <cell r="K2656"/>
          <cell r="L2656"/>
        </row>
        <row r="2657">
          <cell r="C2657"/>
          <cell r="D2657"/>
          <cell r="E2657"/>
          <cell r="F2657"/>
          <cell r="G2657"/>
          <cell r="H2657"/>
          <cell r="I2657"/>
          <cell r="J2657"/>
          <cell r="K2657"/>
          <cell r="L2657"/>
        </row>
        <row r="2658">
          <cell r="C2658"/>
          <cell r="D2658"/>
          <cell r="E2658"/>
          <cell r="F2658"/>
          <cell r="G2658"/>
          <cell r="H2658"/>
          <cell r="I2658"/>
          <cell r="J2658"/>
          <cell r="K2658"/>
          <cell r="L2658"/>
        </row>
        <row r="2659">
          <cell r="C2659"/>
          <cell r="D2659"/>
          <cell r="E2659"/>
          <cell r="F2659"/>
          <cell r="G2659"/>
          <cell r="H2659"/>
          <cell r="I2659"/>
          <cell r="J2659"/>
          <cell r="K2659"/>
          <cell r="L2659"/>
        </row>
        <row r="2660">
          <cell r="C2660"/>
          <cell r="D2660"/>
          <cell r="E2660"/>
          <cell r="F2660"/>
          <cell r="G2660"/>
          <cell r="H2660"/>
          <cell r="I2660"/>
          <cell r="J2660"/>
          <cell r="K2660"/>
          <cell r="L2660"/>
        </row>
        <row r="2661">
          <cell r="C2661"/>
          <cell r="D2661"/>
          <cell r="E2661"/>
          <cell r="F2661"/>
          <cell r="G2661"/>
          <cell r="H2661"/>
          <cell r="I2661"/>
          <cell r="J2661"/>
          <cell r="K2661"/>
          <cell r="L2661"/>
        </row>
        <row r="2662">
          <cell r="C2662"/>
          <cell r="D2662"/>
          <cell r="E2662"/>
          <cell r="F2662"/>
          <cell r="G2662"/>
          <cell r="H2662"/>
          <cell r="I2662"/>
          <cell r="J2662"/>
          <cell r="K2662"/>
          <cell r="L2662"/>
        </row>
        <row r="2663">
          <cell r="C2663"/>
          <cell r="D2663"/>
          <cell r="E2663"/>
          <cell r="F2663"/>
          <cell r="G2663"/>
          <cell r="H2663"/>
          <cell r="I2663"/>
          <cell r="J2663"/>
          <cell r="K2663"/>
          <cell r="L2663"/>
        </row>
        <row r="2664">
          <cell r="C2664"/>
          <cell r="D2664"/>
          <cell r="E2664"/>
          <cell r="F2664"/>
          <cell r="G2664"/>
          <cell r="H2664"/>
          <cell r="I2664"/>
          <cell r="J2664"/>
          <cell r="K2664"/>
          <cell r="L2664"/>
        </row>
        <row r="2665">
          <cell r="C2665"/>
          <cell r="D2665"/>
          <cell r="E2665"/>
          <cell r="F2665"/>
          <cell r="G2665"/>
          <cell r="H2665"/>
          <cell r="I2665"/>
          <cell r="J2665"/>
          <cell r="K2665"/>
          <cell r="L2665"/>
        </row>
        <row r="2666">
          <cell r="C2666"/>
          <cell r="D2666"/>
          <cell r="E2666"/>
          <cell r="F2666"/>
          <cell r="G2666"/>
          <cell r="H2666"/>
          <cell r="I2666"/>
          <cell r="J2666"/>
          <cell r="K2666"/>
          <cell r="L2666"/>
        </row>
        <row r="2667">
          <cell r="C2667"/>
          <cell r="D2667"/>
          <cell r="E2667"/>
          <cell r="F2667"/>
          <cell r="G2667"/>
          <cell r="H2667"/>
          <cell r="I2667"/>
          <cell r="J2667"/>
          <cell r="K2667"/>
          <cell r="L2667"/>
        </row>
        <row r="2668">
          <cell r="C2668"/>
          <cell r="D2668"/>
          <cell r="E2668"/>
          <cell r="F2668"/>
          <cell r="G2668"/>
          <cell r="H2668"/>
          <cell r="I2668"/>
          <cell r="J2668"/>
          <cell r="K2668"/>
          <cell r="L2668"/>
        </row>
        <row r="2669">
          <cell r="C2669"/>
          <cell r="D2669"/>
          <cell r="E2669"/>
          <cell r="F2669"/>
          <cell r="G2669"/>
          <cell r="H2669"/>
          <cell r="I2669"/>
          <cell r="J2669"/>
          <cell r="K2669"/>
          <cell r="L2669"/>
        </row>
        <row r="2670">
          <cell r="C2670"/>
          <cell r="D2670"/>
          <cell r="E2670"/>
          <cell r="F2670"/>
          <cell r="G2670"/>
          <cell r="H2670"/>
          <cell r="I2670"/>
          <cell r="J2670"/>
          <cell r="K2670"/>
          <cell r="L2670"/>
        </row>
        <row r="2671">
          <cell r="C2671"/>
          <cell r="D2671"/>
          <cell r="E2671"/>
          <cell r="F2671"/>
          <cell r="G2671"/>
          <cell r="H2671"/>
          <cell r="I2671"/>
          <cell r="J2671"/>
          <cell r="K2671"/>
          <cell r="L2671"/>
        </row>
        <row r="2672">
          <cell r="C2672"/>
          <cell r="D2672"/>
          <cell r="E2672"/>
          <cell r="F2672"/>
          <cell r="G2672"/>
          <cell r="H2672"/>
          <cell r="I2672"/>
          <cell r="J2672"/>
          <cell r="K2672"/>
          <cell r="L2672"/>
        </row>
        <row r="2673">
          <cell r="C2673"/>
          <cell r="D2673"/>
          <cell r="E2673"/>
          <cell r="F2673"/>
          <cell r="G2673"/>
          <cell r="H2673"/>
          <cell r="I2673"/>
          <cell r="J2673"/>
          <cell r="K2673"/>
          <cell r="L2673"/>
        </row>
        <row r="2674">
          <cell r="C2674"/>
          <cell r="D2674"/>
          <cell r="E2674"/>
          <cell r="F2674"/>
          <cell r="G2674"/>
          <cell r="H2674"/>
          <cell r="I2674"/>
          <cell r="J2674"/>
          <cell r="K2674"/>
          <cell r="L2674"/>
        </row>
        <row r="2675">
          <cell r="C2675"/>
          <cell r="D2675"/>
          <cell r="E2675"/>
          <cell r="F2675"/>
          <cell r="G2675"/>
          <cell r="H2675"/>
          <cell r="I2675"/>
          <cell r="J2675"/>
          <cell r="K2675"/>
          <cell r="L2675"/>
        </row>
        <row r="2676">
          <cell r="C2676"/>
          <cell r="D2676"/>
          <cell r="E2676"/>
          <cell r="F2676"/>
          <cell r="G2676"/>
          <cell r="H2676"/>
          <cell r="I2676"/>
          <cell r="J2676"/>
          <cell r="K2676"/>
          <cell r="L2676"/>
        </row>
        <row r="2677">
          <cell r="C2677"/>
          <cell r="D2677"/>
          <cell r="E2677"/>
          <cell r="F2677"/>
          <cell r="G2677"/>
          <cell r="H2677"/>
          <cell r="I2677"/>
          <cell r="J2677"/>
          <cell r="K2677"/>
          <cell r="L2677"/>
        </row>
        <row r="2678">
          <cell r="C2678"/>
          <cell r="D2678"/>
          <cell r="E2678"/>
          <cell r="F2678"/>
          <cell r="G2678"/>
          <cell r="H2678"/>
          <cell r="I2678"/>
          <cell r="J2678"/>
          <cell r="K2678"/>
          <cell r="L2678"/>
        </row>
        <row r="2679">
          <cell r="C2679"/>
          <cell r="D2679"/>
          <cell r="E2679"/>
          <cell r="F2679"/>
          <cell r="G2679"/>
          <cell r="H2679"/>
          <cell r="I2679"/>
          <cell r="J2679"/>
          <cell r="K2679"/>
          <cell r="L2679"/>
        </row>
        <row r="2680">
          <cell r="C2680"/>
          <cell r="D2680"/>
          <cell r="E2680"/>
          <cell r="F2680"/>
          <cell r="G2680"/>
          <cell r="H2680"/>
          <cell r="I2680"/>
          <cell r="J2680"/>
          <cell r="K2680"/>
          <cell r="L2680"/>
        </row>
        <row r="2681">
          <cell r="C2681"/>
          <cell r="D2681"/>
          <cell r="E2681"/>
          <cell r="F2681"/>
          <cell r="G2681"/>
          <cell r="H2681"/>
          <cell r="I2681"/>
          <cell r="J2681"/>
          <cell r="K2681"/>
          <cell r="L2681"/>
        </row>
        <row r="2682">
          <cell r="C2682"/>
          <cell r="D2682"/>
          <cell r="E2682"/>
          <cell r="F2682"/>
          <cell r="G2682"/>
          <cell r="H2682"/>
          <cell r="I2682"/>
          <cell r="J2682"/>
          <cell r="K2682"/>
          <cell r="L2682"/>
        </row>
        <row r="2683">
          <cell r="C2683"/>
          <cell r="D2683"/>
          <cell r="E2683"/>
          <cell r="F2683"/>
          <cell r="G2683"/>
          <cell r="H2683"/>
          <cell r="I2683"/>
          <cell r="J2683"/>
          <cell r="K2683"/>
          <cell r="L2683"/>
        </row>
        <row r="2684">
          <cell r="C2684"/>
          <cell r="D2684"/>
          <cell r="E2684"/>
          <cell r="F2684"/>
          <cell r="G2684"/>
          <cell r="H2684"/>
          <cell r="I2684"/>
          <cell r="J2684"/>
          <cell r="K2684"/>
          <cell r="L2684"/>
        </row>
        <row r="2685">
          <cell r="C2685"/>
          <cell r="D2685"/>
          <cell r="E2685"/>
          <cell r="F2685"/>
          <cell r="G2685"/>
          <cell r="H2685"/>
          <cell r="I2685"/>
          <cell r="J2685"/>
          <cell r="K2685"/>
          <cell r="L2685"/>
        </row>
        <row r="2686">
          <cell r="C2686"/>
          <cell r="D2686"/>
          <cell r="E2686"/>
          <cell r="F2686"/>
          <cell r="G2686"/>
          <cell r="H2686"/>
          <cell r="I2686"/>
          <cell r="J2686"/>
          <cell r="K2686"/>
          <cell r="L2686"/>
        </row>
        <row r="2687">
          <cell r="C2687"/>
          <cell r="D2687"/>
          <cell r="E2687"/>
          <cell r="F2687"/>
          <cell r="G2687"/>
          <cell r="H2687"/>
          <cell r="I2687"/>
          <cell r="J2687"/>
          <cell r="K2687"/>
          <cell r="L2687"/>
        </row>
        <row r="2688">
          <cell r="C2688"/>
          <cell r="D2688"/>
          <cell r="E2688"/>
          <cell r="F2688"/>
          <cell r="G2688"/>
          <cell r="H2688"/>
          <cell r="I2688"/>
          <cell r="J2688"/>
          <cell r="K2688"/>
          <cell r="L2688"/>
        </row>
        <row r="2689">
          <cell r="C2689"/>
          <cell r="D2689"/>
          <cell r="E2689"/>
          <cell r="F2689"/>
          <cell r="G2689"/>
          <cell r="H2689"/>
          <cell r="I2689"/>
          <cell r="J2689"/>
          <cell r="K2689"/>
          <cell r="L2689"/>
        </row>
        <row r="2690">
          <cell r="C2690"/>
          <cell r="D2690"/>
          <cell r="E2690"/>
          <cell r="F2690"/>
          <cell r="G2690"/>
          <cell r="H2690"/>
          <cell r="I2690"/>
          <cell r="J2690"/>
          <cell r="K2690"/>
          <cell r="L2690"/>
        </row>
        <row r="2691">
          <cell r="C2691"/>
          <cell r="D2691"/>
          <cell r="E2691"/>
          <cell r="F2691"/>
          <cell r="G2691"/>
          <cell r="H2691"/>
          <cell r="I2691"/>
          <cell r="J2691"/>
          <cell r="K2691"/>
          <cell r="L2691"/>
        </row>
        <row r="2692">
          <cell r="C2692"/>
          <cell r="D2692"/>
          <cell r="E2692"/>
          <cell r="F2692"/>
          <cell r="G2692"/>
          <cell r="H2692"/>
          <cell r="I2692"/>
          <cell r="J2692"/>
          <cell r="K2692"/>
          <cell r="L2692"/>
        </row>
        <row r="2693">
          <cell r="C2693"/>
          <cell r="D2693"/>
          <cell r="E2693"/>
          <cell r="F2693"/>
          <cell r="G2693"/>
          <cell r="H2693"/>
          <cell r="I2693"/>
          <cell r="J2693"/>
          <cell r="K2693"/>
          <cell r="L2693"/>
        </row>
        <row r="2694">
          <cell r="C2694"/>
          <cell r="D2694"/>
          <cell r="E2694"/>
          <cell r="F2694"/>
          <cell r="G2694"/>
          <cell r="H2694"/>
          <cell r="I2694"/>
          <cell r="J2694"/>
          <cell r="K2694"/>
          <cell r="L2694"/>
        </row>
        <row r="2695">
          <cell r="C2695"/>
          <cell r="D2695"/>
          <cell r="E2695"/>
          <cell r="F2695"/>
          <cell r="G2695"/>
          <cell r="H2695"/>
          <cell r="I2695"/>
          <cell r="J2695"/>
          <cell r="K2695"/>
          <cell r="L2695"/>
        </row>
        <row r="2696">
          <cell r="C2696"/>
          <cell r="D2696"/>
          <cell r="E2696"/>
          <cell r="F2696"/>
          <cell r="G2696"/>
          <cell r="H2696"/>
          <cell r="I2696"/>
          <cell r="J2696"/>
          <cell r="K2696"/>
          <cell r="L2696"/>
        </row>
        <row r="2697">
          <cell r="C2697"/>
          <cell r="D2697"/>
          <cell r="E2697"/>
          <cell r="F2697"/>
          <cell r="G2697"/>
          <cell r="H2697"/>
          <cell r="I2697"/>
          <cell r="J2697"/>
          <cell r="K2697"/>
          <cell r="L2697"/>
        </row>
        <row r="2698">
          <cell r="C2698"/>
          <cell r="D2698"/>
          <cell r="E2698"/>
          <cell r="F2698"/>
          <cell r="G2698"/>
          <cell r="H2698"/>
          <cell r="I2698"/>
          <cell r="J2698"/>
          <cell r="K2698"/>
          <cell r="L2698"/>
        </row>
        <row r="2699">
          <cell r="C2699"/>
          <cell r="D2699"/>
          <cell r="E2699"/>
          <cell r="F2699"/>
          <cell r="G2699"/>
          <cell r="H2699"/>
          <cell r="I2699"/>
          <cell r="J2699"/>
          <cell r="K2699"/>
          <cell r="L2699"/>
        </row>
        <row r="2700">
          <cell r="C2700"/>
          <cell r="D2700"/>
          <cell r="E2700"/>
          <cell r="F2700"/>
          <cell r="G2700"/>
          <cell r="H2700"/>
          <cell r="I2700"/>
          <cell r="J2700"/>
          <cell r="K2700"/>
          <cell r="L2700"/>
        </row>
        <row r="2701">
          <cell r="C2701"/>
          <cell r="D2701"/>
          <cell r="E2701"/>
          <cell r="F2701"/>
          <cell r="G2701"/>
          <cell r="H2701"/>
          <cell r="I2701"/>
          <cell r="J2701"/>
          <cell r="K2701"/>
          <cell r="L2701"/>
        </row>
        <row r="2702">
          <cell r="C2702"/>
          <cell r="D2702"/>
          <cell r="E2702"/>
          <cell r="F2702"/>
          <cell r="G2702"/>
          <cell r="H2702"/>
          <cell r="I2702"/>
          <cell r="J2702"/>
          <cell r="K2702"/>
          <cell r="L2702"/>
        </row>
        <row r="2703">
          <cell r="C2703"/>
          <cell r="D2703"/>
          <cell r="E2703"/>
          <cell r="F2703"/>
          <cell r="G2703"/>
          <cell r="H2703"/>
          <cell r="I2703"/>
          <cell r="J2703"/>
          <cell r="K2703"/>
          <cell r="L2703"/>
        </row>
        <row r="2704">
          <cell r="C2704"/>
          <cell r="D2704"/>
          <cell r="E2704"/>
          <cell r="F2704"/>
          <cell r="G2704"/>
          <cell r="H2704"/>
          <cell r="I2704"/>
          <cell r="J2704"/>
          <cell r="K2704"/>
          <cell r="L2704"/>
        </row>
        <row r="2705">
          <cell r="C2705"/>
          <cell r="D2705"/>
          <cell r="E2705"/>
          <cell r="F2705"/>
          <cell r="G2705"/>
          <cell r="H2705"/>
          <cell r="I2705"/>
          <cell r="J2705"/>
          <cell r="K2705"/>
          <cell r="L2705"/>
        </row>
        <row r="2706">
          <cell r="C2706"/>
          <cell r="D2706"/>
          <cell r="E2706"/>
          <cell r="F2706"/>
          <cell r="G2706"/>
          <cell r="H2706"/>
          <cell r="I2706"/>
          <cell r="J2706"/>
          <cell r="K2706"/>
          <cell r="L2706"/>
        </row>
        <row r="2707">
          <cell r="C2707"/>
          <cell r="D2707"/>
          <cell r="E2707"/>
          <cell r="F2707"/>
          <cell r="G2707"/>
          <cell r="H2707"/>
          <cell r="I2707"/>
          <cell r="J2707"/>
          <cell r="K2707"/>
          <cell r="L2707"/>
        </row>
        <row r="2708">
          <cell r="C2708"/>
          <cell r="D2708"/>
          <cell r="E2708"/>
          <cell r="F2708"/>
          <cell r="G2708"/>
          <cell r="H2708"/>
          <cell r="I2708"/>
          <cell r="J2708"/>
          <cell r="K2708"/>
          <cell r="L2708"/>
        </row>
        <row r="2709">
          <cell r="C2709"/>
          <cell r="D2709"/>
          <cell r="E2709"/>
          <cell r="F2709"/>
          <cell r="G2709"/>
          <cell r="H2709"/>
          <cell r="I2709"/>
          <cell r="J2709"/>
          <cell r="K2709"/>
          <cell r="L2709"/>
        </row>
        <row r="2710">
          <cell r="C2710"/>
          <cell r="D2710"/>
          <cell r="E2710"/>
          <cell r="F2710"/>
          <cell r="G2710"/>
          <cell r="H2710"/>
          <cell r="I2710"/>
          <cell r="J2710"/>
          <cell r="K2710"/>
          <cell r="L2710"/>
        </row>
        <row r="2711">
          <cell r="C2711"/>
          <cell r="D2711"/>
          <cell r="E2711"/>
          <cell r="F2711"/>
          <cell r="G2711"/>
          <cell r="H2711"/>
          <cell r="I2711"/>
          <cell r="J2711"/>
          <cell r="K2711"/>
          <cell r="L2711"/>
        </row>
        <row r="2712">
          <cell r="C2712"/>
          <cell r="D2712"/>
          <cell r="E2712"/>
          <cell r="F2712"/>
          <cell r="G2712"/>
          <cell r="H2712"/>
          <cell r="I2712"/>
          <cell r="J2712"/>
          <cell r="K2712"/>
          <cell r="L2712"/>
        </row>
        <row r="2713">
          <cell r="C2713"/>
          <cell r="D2713"/>
          <cell r="E2713"/>
          <cell r="F2713"/>
          <cell r="G2713"/>
          <cell r="H2713"/>
          <cell r="I2713"/>
          <cell r="J2713"/>
          <cell r="K2713"/>
          <cell r="L2713"/>
        </row>
        <row r="2714">
          <cell r="C2714"/>
          <cell r="D2714"/>
          <cell r="E2714"/>
          <cell r="F2714"/>
          <cell r="G2714"/>
          <cell r="H2714"/>
          <cell r="I2714"/>
          <cell r="J2714"/>
          <cell r="K2714"/>
          <cell r="L2714"/>
        </row>
        <row r="2715">
          <cell r="C2715"/>
          <cell r="D2715"/>
          <cell r="E2715"/>
          <cell r="F2715"/>
          <cell r="G2715"/>
          <cell r="H2715"/>
          <cell r="I2715"/>
          <cell r="J2715"/>
          <cell r="K2715"/>
          <cell r="L2715"/>
        </row>
        <row r="2716">
          <cell r="C2716"/>
          <cell r="D2716"/>
          <cell r="E2716"/>
          <cell r="F2716"/>
          <cell r="G2716"/>
          <cell r="H2716"/>
          <cell r="I2716"/>
          <cell r="J2716"/>
          <cell r="K2716"/>
          <cell r="L2716"/>
        </row>
        <row r="2717">
          <cell r="C2717"/>
          <cell r="D2717"/>
          <cell r="E2717"/>
          <cell r="F2717"/>
          <cell r="G2717"/>
          <cell r="H2717"/>
          <cell r="I2717"/>
          <cell r="J2717"/>
          <cell r="K2717"/>
          <cell r="L2717"/>
        </row>
        <row r="2718">
          <cell r="C2718"/>
          <cell r="D2718"/>
          <cell r="E2718"/>
          <cell r="F2718"/>
          <cell r="G2718"/>
          <cell r="H2718"/>
          <cell r="I2718"/>
          <cell r="J2718"/>
          <cell r="K2718"/>
          <cell r="L2718"/>
        </row>
        <row r="2719">
          <cell r="C2719"/>
          <cell r="D2719"/>
          <cell r="E2719"/>
          <cell r="F2719"/>
          <cell r="G2719"/>
          <cell r="H2719"/>
          <cell r="I2719"/>
          <cell r="J2719"/>
          <cell r="K2719"/>
          <cell r="L2719"/>
        </row>
        <row r="2720">
          <cell r="C2720"/>
          <cell r="D2720"/>
          <cell r="E2720"/>
          <cell r="F2720"/>
          <cell r="G2720"/>
          <cell r="H2720"/>
          <cell r="I2720"/>
          <cell r="J2720"/>
          <cell r="K2720"/>
          <cell r="L2720"/>
        </row>
        <row r="2721">
          <cell r="C2721"/>
          <cell r="D2721"/>
          <cell r="E2721"/>
          <cell r="F2721"/>
          <cell r="G2721"/>
          <cell r="H2721"/>
          <cell r="I2721"/>
          <cell r="J2721"/>
          <cell r="K2721"/>
          <cell r="L2721"/>
        </row>
        <row r="2722">
          <cell r="C2722"/>
          <cell r="D2722"/>
          <cell r="E2722"/>
          <cell r="F2722"/>
          <cell r="G2722"/>
          <cell r="H2722"/>
          <cell r="I2722"/>
          <cell r="J2722"/>
          <cell r="K2722"/>
          <cell r="L2722"/>
        </row>
        <row r="2723">
          <cell r="C2723"/>
          <cell r="D2723"/>
          <cell r="E2723"/>
          <cell r="F2723"/>
          <cell r="G2723"/>
          <cell r="H2723"/>
          <cell r="I2723"/>
          <cell r="J2723"/>
          <cell r="K2723"/>
          <cell r="L2723"/>
        </row>
        <row r="2724">
          <cell r="C2724"/>
          <cell r="D2724"/>
          <cell r="E2724"/>
          <cell r="F2724"/>
          <cell r="G2724"/>
          <cell r="H2724"/>
          <cell r="I2724"/>
          <cell r="J2724"/>
          <cell r="K2724"/>
          <cell r="L2724"/>
        </row>
        <row r="2725">
          <cell r="C2725"/>
          <cell r="D2725"/>
          <cell r="E2725"/>
          <cell r="F2725"/>
          <cell r="G2725"/>
          <cell r="H2725"/>
          <cell r="I2725"/>
          <cell r="J2725"/>
          <cell r="K2725"/>
          <cell r="L2725"/>
        </row>
        <row r="2726">
          <cell r="C2726"/>
          <cell r="D2726"/>
          <cell r="E2726"/>
          <cell r="F2726"/>
          <cell r="G2726"/>
          <cell r="H2726"/>
          <cell r="I2726"/>
          <cell r="J2726"/>
          <cell r="K2726"/>
          <cell r="L2726"/>
        </row>
        <row r="2727">
          <cell r="C2727"/>
          <cell r="D2727"/>
          <cell r="E2727"/>
          <cell r="F2727"/>
          <cell r="G2727"/>
          <cell r="H2727"/>
          <cell r="I2727"/>
          <cell r="J2727"/>
          <cell r="K2727"/>
          <cell r="L2727"/>
        </row>
        <row r="2728">
          <cell r="C2728"/>
          <cell r="D2728"/>
          <cell r="E2728"/>
          <cell r="F2728"/>
          <cell r="G2728"/>
          <cell r="H2728"/>
          <cell r="I2728"/>
          <cell r="J2728"/>
          <cell r="K2728"/>
          <cell r="L2728"/>
        </row>
        <row r="2729">
          <cell r="C2729"/>
          <cell r="D2729"/>
          <cell r="E2729"/>
          <cell r="F2729"/>
          <cell r="G2729"/>
          <cell r="H2729"/>
          <cell r="I2729"/>
          <cell r="J2729"/>
          <cell r="K2729"/>
          <cell r="L2729"/>
        </row>
        <row r="2730">
          <cell r="C2730"/>
          <cell r="D2730"/>
          <cell r="E2730"/>
          <cell r="F2730"/>
          <cell r="G2730"/>
          <cell r="H2730"/>
          <cell r="I2730"/>
          <cell r="J2730"/>
          <cell r="K2730"/>
          <cell r="L2730"/>
        </row>
        <row r="2731">
          <cell r="C2731"/>
          <cell r="D2731"/>
          <cell r="E2731"/>
          <cell r="F2731"/>
          <cell r="G2731"/>
          <cell r="H2731"/>
          <cell r="I2731"/>
          <cell r="J2731"/>
          <cell r="K2731"/>
          <cell r="L2731"/>
        </row>
        <row r="2732">
          <cell r="C2732"/>
          <cell r="D2732"/>
          <cell r="E2732"/>
          <cell r="F2732"/>
          <cell r="G2732"/>
          <cell r="H2732"/>
          <cell r="I2732"/>
          <cell r="J2732"/>
          <cell r="K2732"/>
          <cell r="L2732"/>
        </row>
        <row r="2733">
          <cell r="C2733"/>
          <cell r="D2733"/>
          <cell r="E2733"/>
          <cell r="F2733"/>
          <cell r="G2733"/>
          <cell r="H2733"/>
          <cell r="I2733"/>
          <cell r="J2733"/>
          <cell r="K2733"/>
          <cell r="L2733"/>
        </row>
        <row r="2734">
          <cell r="C2734"/>
          <cell r="D2734"/>
          <cell r="E2734"/>
          <cell r="F2734"/>
          <cell r="G2734"/>
          <cell r="H2734"/>
          <cell r="I2734"/>
          <cell r="J2734"/>
          <cell r="K2734"/>
          <cell r="L2734"/>
        </row>
        <row r="2735">
          <cell r="C2735"/>
          <cell r="D2735"/>
          <cell r="E2735"/>
          <cell r="F2735"/>
          <cell r="G2735"/>
          <cell r="H2735"/>
          <cell r="I2735"/>
          <cell r="J2735"/>
          <cell r="K2735"/>
          <cell r="L2735"/>
        </row>
        <row r="2736">
          <cell r="C2736"/>
          <cell r="D2736"/>
          <cell r="E2736"/>
          <cell r="F2736"/>
          <cell r="G2736"/>
          <cell r="H2736"/>
          <cell r="I2736"/>
          <cell r="J2736"/>
          <cell r="K2736"/>
          <cell r="L2736"/>
        </row>
        <row r="2737">
          <cell r="C2737"/>
          <cell r="D2737"/>
          <cell r="E2737"/>
          <cell r="F2737"/>
          <cell r="G2737"/>
          <cell r="H2737"/>
          <cell r="I2737"/>
          <cell r="J2737"/>
          <cell r="K2737"/>
          <cell r="L2737"/>
        </row>
        <row r="2738">
          <cell r="C2738"/>
          <cell r="D2738"/>
          <cell r="E2738"/>
          <cell r="F2738"/>
          <cell r="G2738"/>
          <cell r="H2738"/>
          <cell r="I2738"/>
          <cell r="J2738"/>
          <cell r="K2738"/>
          <cell r="L2738"/>
        </row>
        <row r="2739">
          <cell r="C2739"/>
          <cell r="D2739"/>
          <cell r="E2739"/>
          <cell r="F2739"/>
          <cell r="G2739"/>
          <cell r="H2739"/>
          <cell r="I2739"/>
          <cell r="J2739"/>
          <cell r="K2739"/>
          <cell r="L2739"/>
        </row>
        <row r="2740">
          <cell r="C2740"/>
          <cell r="D2740"/>
          <cell r="E2740"/>
          <cell r="F2740"/>
          <cell r="G2740"/>
        </row>
        <row r="2741">
          <cell r="C2741"/>
          <cell r="D2741"/>
          <cell r="E2741"/>
          <cell r="F2741"/>
          <cell r="G2741"/>
        </row>
        <row r="2742">
          <cell r="C2742"/>
          <cell r="D2742"/>
          <cell r="E2742"/>
          <cell r="F2742"/>
          <cell r="G2742"/>
        </row>
        <row r="2743">
          <cell r="C2743"/>
          <cell r="D2743"/>
          <cell r="E2743"/>
          <cell r="F2743"/>
          <cell r="G2743"/>
        </row>
        <row r="2744">
          <cell r="C2744"/>
          <cell r="D2744"/>
          <cell r="E2744"/>
          <cell r="F2744"/>
          <cell r="G2744"/>
        </row>
        <row r="2745">
          <cell r="C2745"/>
          <cell r="D2745"/>
          <cell r="E2745"/>
          <cell r="F2745"/>
          <cell r="G2745"/>
        </row>
        <row r="2746">
          <cell r="C2746"/>
          <cell r="D2746"/>
          <cell r="E2746"/>
          <cell r="F2746"/>
          <cell r="G2746"/>
        </row>
        <row r="2747">
          <cell r="C2747"/>
          <cell r="D2747"/>
          <cell r="E2747"/>
          <cell r="F2747"/>
          <cell r="G2747"/>
        </row>
        <row r="2748">
          <cell r="C2748"/>
          <cell r="D2748"/>
          <cell r="E2748"/>
          <cell r="F2748"/>
          <cell r="G2748"/>
        </row>
        <row r="2749">
          <cell r="C2749"/>
          <cell r="D2749"/>
          <cell r="E2749"/>
          <cell r="F2749"/>
          <cell r="G2749"/>
        </row>
        <row r="2750">
          <cell r="C2750"/>
          <cell r="D2750"/>
          <cell r="E2750"/>
          <cell r="F2750"/>
          <cell r="G2750"/>
        </row>
        <row r="2751">
          <cell r="C2751"/>
          <cell r="D2751"/>
          <cell r="E2751"/>
          <cell r="F2751"/>
          <cell r="G2751"/>
        </row>
      </sheetData>
      <sheetData sheetId="11"/>
      <sheetData sheetId="12"/>
      <sheetData sheetId="13"/>
      <sheetData sheetId="14">
        <row r="1">
          <cell r="B1" t="str">
            <v>Keyfield 2</v>
          </cell>
        </row>
      </sheetData>
      <sheetData sheetId="15">
        <row r="4">
          <cell r="D4" t="str">
            <v>ME</v>
          </cell>
        </row>
      </sheetData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</sheetDataSet>
  </externalBook>
</externalLink>
</file>

<file path=xl/externalLinks/externalLink7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actors"/>
    </sheetNames>
    <sheetDataSet>
      <sheetData sheetId="0" refreshError="1"/>
    </sheetDataSet>
  </externalBook>
</externalLink>
</file>

<file path=xl/externalLinks/externalLink7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able1A"/>
      <sheetName val="Table1A(C)"/>
      <sheetName val="Comparison"/>
      <sheetName val="Table2(PPO)"/>
      <sheetName val="Parameter"/>
      <sheetName val="Rate Model Inputs"/>
      <sheetName val="Table3(PPO)"/>
      <sheetName val="Detail"/>
      <sheetName val="Trend"/>
      <sheetName val="Data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>
        <row r="4">
          <cell r="B4" t="str">
            <v>3WE9</v>
          </cell>
          <cell r="C4" t="str">
            <v>3W</v>
          </cell>
          <cell r="D4" t="str">
            <v>E9</v>
          </cell>
          <cell r="E4" t="str">
            <v>Plan #2</v>
          </cell>
          <cell r="F4" t="str">
            <v>HMO</v>
          </cell>
          <cell r="G4">
            <v>362.3393468943633</v>
          </cell>
          <cell r="H4">
            <v>340.69362911811027</v>
          </cell>
          <cell r="I4">
            <v>0</v>
          </cell>
        </row>
        <row r="5">
          <cell r="B5" t="str">
            <v>4F3G</v>
          </cell>
          <cell r="C5" t="str">
            <v>4F</v>
          </cell>
          <cell r="D5" t="str">
            <v>3G</v>
          </cell>
          <cell r="E5" t="str">
            <v>Plan #10</v>
          </cell>
          <cell r="F5" t="str">
            <v>HMO</v>
          </cell>
          <cell r="G5">
            <v>362.3393468943633</v>
          </cell>
          <cell r="H5">
            <v>327.42592172074876</v>
          </cell>
          <cell r="I5">
            <v>-3.8770248372493543E-2</v>
          </cell>
        </row>
        <row r="6">
          <cell r="B6" t="str">
            <v>9FE9</v>
          </cell>
          <cell r="C6" t="str">
            <v>9F</v>
          </cell>
          <cell r="D6" t="str">
            <v>E9</v>
          </cell>
          <cell r="E6" t="str">
            <v>Plan #15</v>
          </cell>
          <cell r="F6" t="str">
            <v>HMO</v>
          </cell>
          <cell r="G6">
            <v>362.3393468943633</v>
          </cell>
          <cell r="H6">
            <v>327.1985175466379</v>
          </cell>
          <cell r="I6">
            <v>-3.9434757774696072E-2</v>
          </cell>
        </row>
        <row r="7">
          <cell r="B7" t="str">
            <v>9G3G</v>
          </cell>
          <cell r="C7" t="str">
            <v>9G</v>
          </cell>
          <cell r="D7" t="str">
            <v>3G</v>
          </cell>
          <cell r="E7" t="str">
            <v>Plan #16</v>
          </cell>
          <cell r="F7" t="str">
            <v>HMO</v>
          </cell>
          <cell r="G7">
            <v>362.3393468943633</v>
          </cell>
          <cell r="H7">
            <v>306.60892475835175</v>
          </cell>
          <cell r="I7">
            <v>-9.960066303494497E-2</v>
          </cell>
        </row>
        <row r="8">
          <cell r="B8" t="str">
            <v>143G</v>
          </cell>
          <cell r="C8" t="str">
            <v>14</v>
          </cell>
          <cell r="D8" t="str">
            <v>3G</v>
          </cell>
          <cell r="E8" t="str">
            <v>Plan #17</v>
          </cell>
          <cell r="F8" t="str">
            <v>HMO</v>
          </cell>
          <cell r="G8">
            <v>362.3393468943633</v>
          </cell>
          <cell r="H8">
            <v>283.25037816182055</v>
          </cell>
          <cell r="I8">
            <v>-0.16785787025584531</v>
          </cell>
        </row>
        <row r="9">
          <cell r="B9" t="str">
            <v>71E9</v>
          </cell>
          <cell r="C9" t="str">
            <v>71</v>
          </cell>
          <cell r="D9" t="str">
            <v>E9</v>
          </cell>
          <cell r="E9" t="str">
            <v>Plan #18</v>
          </cell>
          <cell r="F9" t="str">
            <v>HMO</v>
          </cell>
          <cell r="G9">
            <v>362.3393468943633</v>
          </cell>
          <cell r="H9">
            <v>323.25872935998609</v>
          </cell>
          <cell r="I9">
            <v>-5.0947414932170254E-2</v>
          </cell>
        </row>
        <row r="10">
          <cell r="B10" t="str">
            <v>723G</v>
          </cell>
          <cell r="C10" t="str">
            <v>72</v>
          </cell>
          <cell r="D10" t="str">
            <v>3G</v>
          </cell>
          <cell r="E10" t="str">
            <v>Plan #19</v>
          </cell>
          <cell r="F10" t="str">
            <v>HMO</v>
          </cell>
          <cell r="G10">
            <v>362.3393468943633</v>
          </cell>
          <cell r="H10">
            <v>288.28118461554516</v>
          </cell>
          <cell r="I10">
            <v>-0.15315709265476296</v>
          </cell>
        </row>
        <row r="11">
          <cell r="B11" t="str">
            <v>9G4W</v>
          </cell>
          <cell r="C11" t="str">
            <v>9G</v>
          </cell>
          <cell r="D11" t="str">
            <v>4W</v>
          </cell>
          <cell r="E11" t="str">
            <v>Plan #20</v>
          </cell>
          <cell r="F11" t="str">
            <v>HMO</v>
          </cell>
          <cell r="G11">
            <v>362.3393468943633</v>
          </cell>
          <cell r="H11">
            <v>299.43460568984335</v>
          </cell>
          <cell r="I11">
            <v>-0.12056510880233506</v>
          </cell>
        </row>
        <row r="12">
          <cell r="B12" t="str">
            <v>874W</v>
          </cell>
          <cell r="C12" t="str">
            <v>87</v>
          </cell>
          <cell r="D12" t="str">
            <v>4W</v>
          </cell>
          <cell r="E12" t="str">
            <v>Plan #21</v>
          </cell>
          <cell r="F12" t="str">
            <v>HMO</v>
          </cell>
          <cell r="G12">
            <v>362.3393468943633</v>
          </cell>
          <cell r="H12">
            <v>266.98424020103886</v>
          </cell>
          <cell r="I12">
            <v>-0.21538998638663698</v>
          </cell>
        </row>
        <row r="13">
          <cell r="B13" t="str">
            <v>144W</v>
          </cell>
          <cell r="C13" t="str">
            <v>14</v>
          </cell>
          <cell r="D13" t="str">
            <v>4W</v>
          </cell>
          <cell r="E13" t="str">
            <v>Plan #22</v>
          </cell>
          <cell r="F13" t="str">
            <v>HMO</v>
          </cell>
          <cell r="G13">
            <v>362.3393468943633</v>
          </cell>
          <cell r="H13">
            <v>276.07605909331215</v>
          </cell>
          <cell r="I13">
            <v>-0.18882231602323551</v>
          </cell>
        </row>
        <row r="14">
          <cell r="B14" t="str">
            <v>C14W</v>
          </cell>
          <cell r="C14" t="str">
            <v>C1</v>
          </cell>
          <cell r="D14" t="str">
            <v>4W</v>
          </cell>
          <cell r="E14" t="str">
            <v>Plan #23</v>
          </cell>
          <cell r="F14" t="str">
            <v>HMO</v>
          </cell>
          <cell r="G14">
            <v>362.3393468943633</v>
          </cell>
          <cell r="H14">
            <v>263.34751264412949</v>
          </cell>
          <cell r="I14">
            <v>-0.22601705453199772</v>
          </cell>
        </row>
        <row r="15">
          <cell r="B15" t="str">
            <v>C24W</v>
          </cell>
          <cell r="C15" t="str">
            <v>C2</v>
          </cell>
          <cell r="D15" t="str">
            <v>4W</v>
          </cell>
          <cell r="E15" t="str">
            <v>Plan #24</v>
          </cell>
          <cell r="F15" t="str">
            <v>HMO</v>
          </cell>
          <cell r="G15">
            <v>362.3393468943633</v>
          </cell>
          <cell r="H15">
            <v>240.31490478370367</v>
          </cell>
          <cell r="I15">
            <v>-0.29332181945261526</v>
          </cell>
        </row>
        <row r="16">
          <cell r="B16" t="str">
            <v>C13G</v>
          </cell>
          <cell r="C16" t="str">
            <v>C1</v>
          </cell>
          <cell r="D16" t="str">
            <v>3G</v>
          </cell>
          <cell r="E16" t="str">
            <v>Plan #25</v>
          </cell>
          <cell r="F16" t="str">
            <v>HMO</v>
          </cell>
          <cell r="G16">
            <v>362.3393468943633</v>
          </cell>
          <cell r="H16">
            <v>270.52183171263783</v>
          </cell>
          <cell r="I16">
            <v>-0.20505260876460774</v>
          </cell>
        </row>
        <row r="17">
          <cell r="B17" t="str">
            <v>873G</v>
          </cell>
          <cell r="C17" t="str">
            <v>87</v>
          </cell>
          <cell r="D17" t="str">
            <v>3G</v>
          </cell>
          <cell r="E17" t="str">
            <v>Plan #26</v>
          </cell>
          <cell r="F17" t="str">
            <v>HMO</v>
          </cell>
          <cell r="G17">
            <v>362.3393468943633</v>
          </cell>
          <cell r="H17">
            <v>274.1585592695472</v>
          </cell>
          <cell r="I17">
            <v>-0.19442554061924699</v>
          </cell>
        </row>
        <row r="18">
          <cell r="B18" t="str">
            <v>C23G</v>
          </cell>
          <cell r="C18" t="str">
            <v>C2</v>
          </cell>
          <cell r="D18" t="str">
            <v>3G</v>
          </cell>
          <cell r="E18" t="str">
            <v>Plan #27</v>
          </cell>
          <cell r="F18" t="str">
            <v>HMO</v>
          </cell>
          <cell r="G18">
            <v>362.3393468943633</v>
          </cell>
          <cell r="H18">
            <v>247.48922385221204</v>
          </cell>
          <cell r="I18">
            <v>-0.27235737368522517</v>
          </cell>
        </row>
        <row r="19">
          <cell r="B19" t="str">
            <v>953G</v>
          </cell>
          <cell r="C19" t="str">
            <v>95</v>
          </cell>
          <cell r="D19" t="str">
            <v>3G</v>
          </cell>
          <cell r="E19" t="str">
            <v>Plan #28</v>
          </cell>
          <cell r="F19" t="str">
            <v>HMO</v>
          </cell>
          <cell r="G19">
            <v>362.3393468943633</v>
          </cell>
          <cell r="H19">
            <v>266.58204352598602</v>
          </cell>
          <cell r="I19">
            <v>-0.21656526592208192</v>
          </cell>
        </row>
        <row r="20">
          <cell r="B20" t="str">
            <v>724W</v>
          </cell>
          <cell r="C20" t="str">
            <v>72</v>
          </cell>
          <cell r="D20" t="str">
            <v>4W</v>
          </cell>
          <cell r="E20" t="str">
            <v>Plan #29</v>
          </cell>
          <cell r="F20" t="str">
            <v>HMO</v>
          </cell>
          <cell r="G20">
            <v>362.3393468943633</v>
          </cell>
          <cell r="H20">
            <v>281.10686554703676</v>
          </cell>
          <cell r="I20">
            <v>-0.17412153842215317</v>
          </cell>
        </row>
        <row r="21">
          <cell r="B21" t="str">
            <v>954W</v>
          </cell>
          <cell r="C21" t="str">
            <v>95</v>
          </cell>
          <cell r="D21" t="str">
            <v>4W</v>
          </cell>
          <cell r="E21" t="str">
            <v>Plan #30</v>
          </cell>
          <cell r="F21" t="str">
            <v>HMO</v>
          </cell>
          <cell r="G21">
            <v>362.3393468943633</v>
          </cell>
          <cell r="H21">
            <v>259.40772445747768</v>
          </cell>
          <cell r="I21">
            <v>-0.2375297116894719</v>
          </cell>
        </row>
        <row r="22">
          <cell r="B22" t="str">
            <v>M75S</v>
          </cell>
          <cell r="C22" t="str">
            <v>M7</v>
          </cell>
          <cell r="D22" t="str">
            <v>5S</v>
          </cell>
          <cell r="E22" t="str">
            <v>Plan #31</v>
          </cell>
          <cell r="F22" t="str">
            <v>HMO</v>
          </cell>
          <cell r="G22">
            <v>362.3393468943633</v>
          </cell>
          <cell r="H22">
            <v>326.05062649567657</v>
          </cell>
          <cell r="I22">
            <v>-4.2789069097478483E-2</v>
          </cell>
        </row>
        <row r="23">
          <cell r="B23" t="str">
            <v>M86S</v>
          </cell>
          <cell r="C23" t="str">
            <v>M8</v>
          </cell>
          <cell r="D23" t="str">
            <v>6S</v>
          </cell>
          <cell r="E23" t="str">
            <v>Plan #32</v>
          </cell>
          <cell r="F23" t="str">
            <v>HMO</v>
          </cell>
          <cell r="G23">
            <v>362.3393468943633</v>
          </cell>
          <cell r="H23">
            <v>291.8352843077887</v>
          </cell>
          <cell r="I23">
            <v>-0.14277147563126069</v>
          </cell>
        </row>
        <row r="24">
          <cell r="B24" t="str">
            <v>M96S</v>
          </cell>
          <cell r="C24" t="str">
            <v>M9</v>
          </cell>
          <cell r="D24" t="str">
            <v>6S</v>
          </cell>
          <cell r="E24" t="str">
            <v>Plan #33</v>
          </cell>
          <cell r="F24" t="str">
            <v>HMO</v>
          </cell>
          <cell r="G24">
            <v>362.3393468943633</v>
          </cell>
          <cell r="H24">
            <v>267.68254059037361</v>
          </cell>
          <cell r="I24">
            <v>-0.21334944699861125</v>
          </cell>
        </row>
        <row r="25">
          <cell r="B25" t="str">
            <v>N16S</v>
          </cell>
          <cell r="C25" t="str">
            <v>N1</v>
          </cell>
          <cell r="D25" t="str">
            <v>6S</v>
          </cell>
          <cell r="E25" t="str">
            <v>Plan #34</v>
          </cell>
          <cell r="F25" t="str">
            <v>HMO</v>
          </cell>
          <cell r="G25">
            <v>362.3393468943633</v>
          </cell>
          <cell r="H25">
            <v>273.44069255548004</v>
          </cell>
          <cell r="I25">
            <v>-0.19652325576845686</v>
          </cell>
        </row>
        <row r="26">
          <cell r="B26" t="str">
            <v>4OE8</v>
          </cell>
          <cell r="C26" t="str">
            <v>4O</v>
          </cell>
          <cell r="D26" t="str">
            <v>E8</v>
          </cell>
          <cell r="E26" t="str">
            <v>Plan #1</v>
          </cell>
          <cell r="F26" t="str">
            <v>POS</v>
          </cell>
          <cell r="G26">
            <v>384.07970770802513</v>
          </cell>
          <cell r="H26">
            <v>362.50210972898833</v>
          </cell>
          <cell r="I26">
            <v>6.3727679891297351E-2</v>
          </cell>
        </row>
        <row r="27">
          <cell r="B27" t="str">
            <v>4RC3</v>
          </cell>
          <cell r="C27" t="str">
            <v>4R</v>
          </cell>
          <cell r="D27" t="str">
            <v>C3</v>
          </cell>
          <cell r="E27" t="str">
            <v>Plan #11</v>
          </cell>
          <cell r="F27" t="str">
            <v>POS</v>
          </cell>
          <cell r="G27">
            <v>384.07970770802513</v>
          </cell>
          <cell r="H27">
            <v>348.1989814139414</v>
          </cell>
          <cell r="I27">
            <v>2.1931774941788662E-2</v>
          </cell>
        </row>
        <row r="28">
          <cell r="B28" t="str">
            <v>4NE8</v>
          </cell>
          <cell r="C28" t="str">
            <v>4N</v>
          </cell>
          <cell r="D28" t="str">
            <v>E8</v>
          </cell>
          <cell r="E28" t="str">
            <v>Plan #13</v>
          </cell>
          <cell r="F28" t="str">
            <v>POS</v>
          </cell>
          <cell r="G28">
            <v>384.07970770802513</v>
          </cell>
          <cell r="H28">
            <v>363.1320004496294</v>
          </cell>
          <cell r="I28">
            <v>6.5568315877258199E-2</v>
          </cell>
        </row>
        <row r="29">
          <cell r="B29" t="str">
            <v>284W</v>
          </cell>
          <cell r="C29" t="str">
            <v>28</v>
          </cell>
          <cell r="D29" t="str">
            <v>4W</v>
          </cell>
          <cell r="E29" t="str">
            <v>Plan #15</v>
          </cell>
          <cell r="F29" t="str">
            <v>POS</v>
          </cell>
          <cell r="G29">
            <v>384.07970770802513</v>
          </cell>
          <cell r="H29">
            <v>311.61923005182911</v>
          </cell>
          <cell r="I29">
            <v>-8.4959792925858424E-2</v>
          </cell>
        </row>
        <row r="30">
          <cell r="B30" t="str">
            <v>924W</v>
          </cell>
          <cell r="C30" t="str">
            <v>92</v>
          </cell>
          <cell r="D30" t="str">
            <v>4W</v>
          </cell>
          <cell r="E30" t="str">
            <v>Plan #16</v>
          </cell>
          <cell r="F30" t="str">
            <v>POS</v>
          </cell>
          <cell r="G30">
            <v>384.07970770802513</v>
          </cell>
          <cell r="H30">
            <v>299.65130635964704</v>
          </cell>
          <cell r="I30">
            <v>-0.11993187665912053</v>
          </cell>
        </row>
        <row r="31">
          <cell r="B31" t="str">
            <v>H1E8</v>
          </cell>
          <cell r="C31" t="str">
            <v>H1</v>
          </cell>
          <cell r="D31" t="str">
            <v>E8</v>
          </cell>
          <cell r="E31" t="str">
            <v>Plan #1</v>
          </cell>
          <cell r="F31" t="str">
            <v>PPO</v>
          </cell>
          <cell r="G31">
            <v>381.21750659009302</v>
          </cell>
          <cell r="H31">
            <v>364.80228075632368</v>
          </cell>
          <cell r="I31">
            <v>7.0449127640946907E-2</v>
          </cell>
        </row>
        <row r="32">
          <cell r="B32" t="str">
            <v>H2C3</v>
          </cell>
          <cell r="C32" t="str">
            <v>H2</v>
          </cell>
          <cell r="D32" t="str">
            <v>C3</v>
          </cell>
          <cell r="E32" t="str">
            <v>Plan #2</v>
          </cell>
          <cell r="F32" t="str">
            <v>PPO</v>
          </cell>
          <cell r="G32">
            <v>381.21750659009302</v>
          </cell>
          <cell r="H32">
            <v>308.40496283138521</v>
          </cell>
          <cell r="I32">
            <v>-9.4352368051305979E-2</v>
          </cell>
        </row>
        <row r="33">
          <cell r="B33" t="str">
            <v>H24W</v>
          </cell>
          <cell r="C33" t="str">
            <v>H2</v>
          </cell>
          <cell r="D33" t="str">
            <v>4W</v>
          </cell>
          <cell r="E33" t="str">
            <v>Plan #3</v>
          </cell>
          <cell r="F33" t="str">
            <v>PPO</v>
          </cell>
          <cell r="G33">
            <v>381.21750659009302</v>
          </cell>
          <cell r="H33">
            <v>300.8568562009014</v>
          </cell>
          <cell r="I33">
            <v>-0.11640907762753006</v>
          </cell>
        </row>
        <row r="34">
          <cell r="B34" t="str">
            <v>H3C3</v>
          </cell>
          <cell r="C34" t="str">
            <v>H3</v>
          </cell>
          <cell r="D34" t="str">
            <v>C3</v>
          </cell>
          <cell r="E34" t="str">
            <v>Plan #4</v>
          </cell>
          <cell r="F34" t="str">
            <v>PPO</v>
          </cell>
          <cell r="G34">
            <v>381.21750659009302</v>
          </cell>
          <cell r="H34">
            <v>291.21205328417204</v>
          </cell>
          <cell r="I34">
            <v>-0.14459265097492757</v>
          </cell>
        </row>
        <row r="35">
          <cell r="B35" t="str">
            <v>H34W</v>
          </cell>
          <cell r="C35" t="str">
            <v>H3</v>
          </cell>
          <cell r="D35" t="str">
            <v>4W</v>
          </cell>
          <cell r="E35" t="str">
            <v>Plan #5</v>
          </cell>
          <cell r="F35" t="str">
            <v>PPO</v>
          </cell>
          <cell r="G35">
            <v>381.21750659009302</v>
          </cell>
          <cell r="H35">
            <v>283.66394665368824</v>
          </cell>
          <cell r="I35">
            <v>-0.16664936055115154</v>
          </cell>
        </row>
        <row r="36">
          <cell r="B36" t="str">
            <v>H4C3</v>
          </cell>
          <cell r="C36" t="str">
            <v>H4</v>
          </cell>
          <cell r="D36" t="str">
            <v>C3</v>
          </cell>
          <cell r="E36" t="str">
            <v>Plan #6</v>
          </cell>
          <cell r="F36" t="str">
            <v>PPO</v>
          </cell>
          <cell r="G36">
            <v>381.21750659009302</v>
          </cell>
          <cell r="H36">
            <v>282.45929933286351</v>
          </cell>
          <cell r="I36">
            <v>-0.17016952228149862</v>
          </cell>
        </row>
        <row r="37">
          <cell r="B37" t="str">
            <v>H44W</v>
          </cell>
          <cell r="C37" t="str">
            <v>H4</v>
          </cell>
          <cell r="D37" t="str">
            <v>4W</v>
          </cell>
          <cell r="E37" t="str">
            <v>Plan #7</v>
          </cell>
          <cell r="F37" t="str">
            <v>PPO</v>
          </cell>
          <cell r="G37">
            <v>381.21750659009302</v>
          </cell>
          <cell r="H37">
            <v>274.91119270237971</v>
          </cell>
          <cell r="I37">
            <v>-0.19222623185772258</v>
          </cell>
        </row>
        <row r="38">
          <cell r="B38" t="str">
            <v>H5C3</v>
          </cell>
          <cell r="C38" t="str">
            <v>H5</v>
          </cell>
          <cell r="D38" t="str">
            <v>C3</v>
          </cell>
          <cell r="E38" t="str">
            <v>Plan #8</v>
          </cell>
          <cell r="F38" t="str">
            <v>PPO</v>
          </cell>
          <cell r="G38">
            <v>381.21750659009302</v>
          </cell>
          <cell r="H38">
            <v>271.20575853832395</v>
          </cell>
          <cell r="I38">
            <v>-0.20305407110423279</v>
          </cell>
        </row>
        <row r="39">
          <cell r="B39" t="str">
            <v>H54W</v>
          </cell>
          <cell r="C39" t="str">
            <v>H5</v>
          </cell>
          <cell r="D39" t="str">
            <v>4W</v>
          </cell>
          <cell r="E39" t="str">
            <v>Plan #9</v>
          </cell>
          <cell r="F39" t="str">
            <v>PPO</v>
          </cell>
          <cell r="G39">
            <v>381.21750659009302</v>
          </cell>
          <cell r="H39">
            <v>263.65765190784015</v>
          </cell>
          <cell r="I39">
            <v>-0.22511078068045687</v>
          </cell>
        </row>
        <row r="40">
          <cell r="B40" t="str">
            <v>DUC3</v>
          </cell>
          <cell r="C40" t="str">
            <v>DU</v>
          </cell>
          <cell r="D40" t="str">
            <v>C3</v>
          </cell>
          <cell r="E40" t="str">
            <v>Plan #10</v>
          </cell>
          <cell r="F40" t="str">
            <v>PPO</v>
          </cell>
          <cell r="G40">
            <v>381.21750659009302</v>
          </cell>
          <cell r="H40">
            <v>326.84826580021399</v>
          </cell>
          <cell r="I40">
            <v>-4.0458246369602491E-2</v>
          </cell>
        </row>
        <row r="41">
          <cell r="B41" t="str">
            <v>DU4W</v>
          </cell>
          <cell r="C41" t="str">
            <v>DU</v>
          </cell>
          <cell r="D41" t="str">
            <v>4W</v>
          </cell>
          <cell r="E41" t="str">
            <v>Plan #11</v>
          </cell>
          <cell r="F41" t="str">
            <v>PPO</v>
          </cell>
          <cell r="G41">
            <v>381.21750659009302</v>
          </cell>
          <cell r="H41">
            <v>319.30015916973014</v>
          </cell>
          <cell r="I41">
            <v>-6.2514955945826678E-2</v>
          </cell>
        </row>
        <row r="42">
          <cell r="B42" t="str">
            <v>RARAS</v>
          </cell>
          <cell r="C42" t="str">
            <v>RA</v>
          </cell>
          <cell r="D42" t="str">
            <v>RAS</v>
          </cell>
          <cell r="E42" t="str">
            <v>Plan #35</v>
          </cell>
          <cell r="F42" t="str">
            <v>PPO</v>
          </cell>
          <cell r="G42">
            <v>381.21750659009302</v>
          </cell>
          <cell r="H42">
            <v>249.35894567065893</v>
          </cell>
          <cell r="I42">
            <v>-0.26689376364939699</v>
          </cell>
        </row>
        <row r="43">
          <cell r="B43" t="str">
            <v>RBRBS</v>
          </cell>
          <cell r="C43" t="str">
            <v>RB</v>
          </cell>
          <cell r="D43" t="str">
            <v>RBS</v>
          </cell>
          <cell r="E43" t="str">
            <v>Plan #36</v>
          </cell>
          <cell r="F43" t="str">
            <v>PPO</v>
          </cell>
          <cell r="G43">
            <v>381.21750659009302</v>
          </cell>
          <cell r="H43">
            <v>238.60327493972602</v>
          </cell>
          <cell r="I43">
            <v>-0.29832346082028538</v>
          </cell>
        </row>
        <row r="44">
          <cell r="B44" t="str">
            <v>RCRCS</v>
          </cell>
          <cell r="C44" t="str">
            <v>RC</v>
          </cell>
          <cell r="D44" t="str">
            <v>RCS</v>
          </cell>
          <cell r="E44" t="str">
            <v>Plan #37</v>
          </cell>
          <cell r="F44" t="str">
            <v>PPO</v>
          </cell>
          <cell r="G44">
            <v>381.21750659009302</v>
          </cell>
          <cell r="H44">
            <v>225.72193539204682</v>
          </cell>
          <cell r="I44">
            <v>-0.33596468387991218</v>
          </cell>
        </row>
        <row r="45">
          <cell r="B45" t="str">
            <v>RDRDS</v>
          </cell>
          <cell r="C45" t="str">
            <v>RD</v>
          </cell>
          <cell r="D45" t="str">
            <v>RDS</v>
          </cell>
          <cell r="E45" t="str">
            <v>Plan #38</v>
          </cell>
          <cell r="F45" t="str">
            <v>PPO</v>
          </cell>
          <cell r="G45">
            <v>381.21750659009302</v>
          </cell>
          <cell r="H45">
            <v>237.98036553395781</v>
          </cell>
          <cell r="I45">
            <v>-0.30014369634793936</v>
          </cell>
        </row>
        <row r="46">
          <cell r="B46" t="str">
            <v>RERES</v>
          </cell>
          <cell r="C46" t="str">
            <v>RE</v>
          </cell>
          <cell r="D46" t="str">
            <v>RES</v>
          </cell>
          <cell r="E46" t="str">
            <v>Plan #39</v>
          </cell>
          <cell r="F46" t="str">
            <v>PPO</v>
          </cell>
          <cell r="G46">
            <v>381.21750659009302</v>
          </cell>
          <cell r="H46">
            <v>223.12965634723415</v>
          </cell>
          <cell r="I46">
            <v>-0.34353971545154482</v>
          </cell>
        </row>
        <row r="47">
          <cell r="B47" t="str">
            <v>RFRFS</v>
          </cell>
          <cell r="C47" t="str">
            <v>RF</v>
          </cell>
          <cell r="D47" t="str">
            <v>RFS</v>
          </cell>
          <cell r="E47" t="str">
            <v>Plan #40</v>
          </cell>
          <cell r="F47" t="str">
            <v>PPO</v>
          </cell>
          <cell r="G47">
            <v>381.21750659009302</v>
          </cell>
          <cell r="H47">
            <v>210.24831679955494</v>
          </cell>
          <cell r="I47">
            <v>-0.38118093851117174</v>
          </cell>
        </row>
      </sheetData>
    </sheetDataSet>
  </externalBook>
</externalLink>
</file>

<file path=xl/externalLinks/externalLink7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mo BE"/>
      <sheetName val="Memo"/>
      <sheetName val="Final large case"/>
      <sheetName val="Final Reserve Summary"/>
      <sheetName val="Reserve Change BE"/>
      <sheetName val="Core Commercial BE"/>
      <sheetName val="Core Commercial"/>
      <sheetName val="Medicare Comparison"/>
      <sheetName val="PMPM Graph BE"/>
      <sheetName val="Restatement by state"/>
      <sheetName val="Restatement LOB"/>
      <sheetName val="LE UCL"/>
      <sheetName val="Duration"/>
      <sheetName val="Pend Volume SIU"/>
      <sheetName val="Weekly Receipts"/>
      <sheetName val="Est Aging"/>
      <sheetName val="Pend Volume"/>
      <sheetName val="Medical Expense"/>
      <sheetName val="Macros"/>
      <sheetName val="Documentation"/>
    </sheetNames>
    <sheetDataSet>
      <sheetData sheetId="0" refreshError="1"/>
      <sheetData sheetId="1"/>
      <sheetData sheetId="2" refreshError="1"/>
      <sheetData sheetId="3" refreshError="1"/>
      <sheetData sheetId="4" refreshError="1"/>
      <sheetData sheetId="5">
        <row r="11">
          <cell r="M11">
            <v>357.04175124987768</v>
          </cell>
        </row>
      </sheetData>
      <sheetData sheetId="6" refreshError="1"/>
      <sheetData sheetId="7" refreshError="1"/>
      <sheetData sheetId="8">
        <row r="2">
          <cell r="K2" t="str">
            <v>Monthly Budget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7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ecutive Summary"/>
      <sheetName val="New FS Calculation"/>
      <sheetName val="QC_Sheet"/>
      <sheetName val="Summary Table"/>
      <sheetName val="OBS_ER Conversion Sheet"/>
      <sheetName val="OBS_ER"/>
      <sheetName val="NON"/>
      <sheetName val="Lab1"/>
      <sheetName val="Lab2"/>
      <sheetName val="Med_Surg"/>
      <sheetName val="Drugs"/>
      <sheetName val="OtherData"/>
      <sheetName val="Excluded Data"/>
      <sheetName val="Definitions"/>
      <sheetName val="FP&amp;A Analyst Checklist"/>
      <sheetName val="Sheet1"/>
      <sheetName val="Sheet2"/>
      <sheetName val="Sheet3"/>
      <sheetName val="Sheet4"/>
      <sheetName val="Sheet5"/>
      <sheetName val="Sheet6"/>
      <sheetName val="Sheet7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7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concilement"/>
      <sheetName val="state summary"/>
      <sheetName val="rating segment"/>
      <sheetName val="Sheet2"/>
      <sheetName val="rating segment table"/>
      <sheetName val="Load"/>
      <sheetName val="table"/>
      <sheetName val="conn"/>
      <sheetName val="Sheet1"/>
    </sheetNames>
    <sheetDataSet>
      <sheetData sheetId="0" refreshError="1"/>
      <sheetData sheetId="1" refreshError="1"/>
      <sheetData sheetId="2">
        <row r="2">
          <cell r="A2" t="str">
            <v>C00001IH</v>
          </cell>
          <cell r="B2">
            <v>42185</v>
          </cell>
          <cell r="C2" t="str">
            <v>C00001</v>
          </cell>
          <cell r="D2" t="str">
            <v>Harvard Pilgrim Health Care - House Acct</v>
          </cell>
          <cell r="E2" t="str">
            <v>MA</v>
          </cell>
          <cell r="F2" t="str">
            <v>ASO</v>
          </cell>
          <cell r="G2" t="str">
            <v>ERF</v>
          </cell>
          <cell r="H2" t="str">
            <v>IH</v>
          </cell>
        </row>
        <row r="3">
          <cell r="A3" t="str">
            <v>C00001IV</v>
          </cell>
          <cell r="B3">
            <v>42185</v>
          </cell>
          <cell r="C3" t="str">
            <v>C00001</v>
          </cell>
          <cell r="D3" t="str">
            <v>Harvard Pilgrim Health Care - House Acct</v>
          </cell>
          <cell r="E3" t="str">
            <v>MA</v>
          </cell>
          <cell r="F3" t="str">
            <v>ASO</v>
          </cell>
          <cell r="G3" t="str">
            <v>ERF</v>
          </cell>
          <cell r="H3" t="str">
            <v>IV</v>
          </cell>
        </row>
        <row r="4">
          <cell r="A4" t="str">
            <v>C00001JB</v>
          </cell>
          <cell r="B4">
            <v>42185</v>
          </cell>
          <cell r="C4" t="str">
            <v>C00001</v>
          </cell>
          <cell r="D4" t="str">
            <v>Harvard Pilgrim Health Care - House Acct</v>
          </cell>
          <cell r="E4" t="str">
            <v>MA</v>
          </cell>
          <cell r="F4" t="str">
            <v>ASO</v>
          </cell>
          <cell r="G4" t="str">
            <v>ERF</v>
          </cell>
          <cell r="H4" t="str">
            <v>JB</v>
          </cell>
        </row>
        <row r="5">
          <cell r="A5" t="str">
            <v>C00001JH</v>
          </cell>
          <cell r="B5">
            <v>42185</v>
          </cell>
          <cell r="C5" t="str">
            <v>C00001</v>
          </cell>
          <cell r="D5" t="str">
            <v>Harvard Pilgrim Health Care - House Acct</v>
          </cell>
          <cell r="E5" t="str">
            <v>MA</v>
          </cell>
          <cell r="F5" t="str">
            <v>ASO</v>
          </cell>
          <cell r="G5" t="str">
            <v>ERF</v>
          </cell>
          <cell r="H5" t="str">
            <v>JH</v>
          </cell>
        </row>
        <row r="6">
          <cell r="A6" t="str">
            <v>C00001JS</v>
          </cell>
          <cell r="B6">
            <v>42185</v>
          </cell>
          <cell r="C6" t="str">
            <v>C00001</v>
          </cell>
          <cell r="D6" t="str">
            <v>Harvard Pilgrim Health Care - House Acct</v>
          </cell>
          <cell r="E6" t="str">
            <v>NH</v>
          </cell>
          <cell r="F6" t="str">
            <v>ASO</v>
          </cell>
          <cell r="G6" t="str">
            <v>ERF</v>
          </cell>
          <cell r="H6" t="str">
            <v>JS</v>
          </cell>
        </row>
        <row r="7">
          <cell r="A7" t="str">
            <v>C00001MI</v>
          </cell>
          <cell r="B7">
            <v>42185</v>
          </cell>
          <cell r="C7" t="str">
            <v>C00001</v>
          </cell>
          <cell r="D7" t="str">
            <v>Harvard Pilgrim Health Care - House Acct</v>
          </cell>
          <cell r="E7" t="str">
            <v>MA</v>
          </cell>
          <cell r="F7" t="str">
            <v>ASO</v>
          </cell>
          <cell r="G7" t="str">
            <v>MCARE</v>
          </cell>
          <cell r="H7" t="str">
            <v>MI</v>
          </cell>
        </row>
        <row r="8">
          <cell r="A8" t="str">
            <v>C00002IA</v>
          </cell>
          <cell r="B8">
            <v>42185</v>
          </cell>
          <cell r="C8" t="str">
            <v>C00002</v>
          </cell>
          <cell r="D8" t="str">
            <v>Beth Israel Deaconess Medical Center</v>
          </cell>
          <cell r="E8" t="str">
            <v>MA</v>
          </cell>
          <cell r="F8" t="str">
            <v>ASO</v>
          </cell>
          <cell r="G8" t="str">
            <v>ERF</v>
          </cell>
          <cell r="H8" t="str">
            <v>IA</v>
          </cell>
          <cell r="I8" t="str">
            <v>0033232 - STRATEGIC BENEFIT ADVISORS INC</v>
          </cell>
        </row>
        <row r="9">
          <cell r="A9" t="str">
            <v>C00002JD</v>
          </cell>
          <cell r="B9">
            <v>42185</v>
          </cell>
          <cell r="C9" t="str">
            <v>C00002</v>
          </cell>
          <cell r="D9" t="str">
            <v>Beth Israel Deaconess Medical Center</v>
          </cell>
          <cell r="E9" t="str">
            <v>MA</v>
          </cell>
          <cell r="F9" t="str">
            <v>ASO</v>
          </cell>
          <cell r="G9" t="str">
            <v>ERF</v>
          </cell>
          <cell r="H9" t="str">
            <v>JD</v>
          </cell>
          <cell r="I9" t="str">
            <v>0033232 - STRATEGIC BENEFIT ADVISORS INC</v>
          </cell>
        </row>
        <row r="10">
          <cell r="A10" t="str">
            <v>C00002JE</v>
          </cell>
          <cell r="B10">
            <v>42185</v>
          </cell>
          <cell r="C10" t="str">
            <v>C00002</v>
          </cell>
          <cell r="D10" t="str">
            <v>Beth Israel Deaconess Medical Center</v>
          </cell>
          <cell r="E10" t="str">
            <v>MA</v>
          </cell>
          <cell r="F10" t="str">
            <v>ASO</v>
          </cell>
          <cell r="G10" t="str">
            <v>ERF</v>
          </cell>
          <cell r="H10" t="str">
            <v>JE</v>
          </cell>
          <cell r="I10" t="str">
            <v>0033232 - STRATEGIC BENEFIT ADVISORS INC</v>
          </cell>
        </row>
        <row r="11">
          <cell r="A11" t="str">
            <v>C00006IH</v>
          </cell>
          <cell r="B11">
            <v>42185</v>
          </cell>
          <cell r="C11" t="str">
            <v>C00006</v>
          </cell>
          <cell r="D11" t="str">
            <v>MFS</v>
          </cell>
          <cell r="E11" t="str">
            <v>MA</v>
          </cell>
          <cell r="F11" t="str">
            <v>P1</v>
          </cell>
          <cell r="G11" t="str">
            <v>ERF</v>
          </cell>
          <cell r="H11" t="str">
            <v>IH</v>
          </cell>
        </row>
        <row r="12">
          <cell r="A12" t="str">
            <v>C00006PO</v>
          </cell>
          <cell r="B12">
            <v>42185</v>
          </cell>
          <cell r="C12" t="str">
            <v>C00006</v>
          </cell>
          <cell r="D12" t="str">
            <v>MFS</v>
          </cell>
          <cell r="E12" t="str">
            <v>MA</v>
          </cell>
          <cell r="F12" t="str">
            <v>P1</v>
          </cell>
          <cell r="G12" t="str">
            <v>ERF</v>
          </cell>
          <cell r="H12" t="str">
            <v>PO</v>
          </cell>
        </row>
        <row r="13">
          <cell r="A13" t="str">
            <v>C00007IV</v>
          </cell>
          <cell r="B13">
            <v>42185</v>
          </cell>
          <cell r="C13" t="str">
            <v>C00007</v>
          </cell>
          <cell r="D13" t="str">
            <v>John Hancock</v>
          </cell>
          <cell r="E13" t="str">
            <v>MA</v>
          </cell>
          <cell r="F13" t="str">
            <v>ASO</v>
          </cell>
          <cell r="G13" t="str">
            <v>ERF</v>
          </cell>
          <cell r="H13" t="str">
            <v>IV</v>
          </cell>
        </row>
        <row r="14">
          <cell r="A14" t="str">
            <v>C00007JC</v>
          </cell>
          <cell r="B14">
            <v>42185</v>
          </cell>
          <cell r="C14" t="str">
            <v>C00007</v>
          </cell>
          <cell r="D14" t="str">
            <v>John Hancock</v>
          </cell>
          <cell r="E14" t="str">
            <v>MA</v>
          </cell>
          <cell r="F14" t="str">
            <v>ASO</v>
          </cell>
          <cell r="G14" t="str">
            <v>ERF</v>
          </cell>
          <cell r="H14" t="str">
            <v>JC</v>
          </cell>
        </row>
        <row r="15">
          <cell r="A15" t="str">
            <v>C00007PO</v>
          </cell>
          <cell r="B15">
            <v>42185</v>
          </cell>
          <cell r="C15" t="str">
            <v>C00007</v>
          </cell>
          <cell r="D15" t="str">
            <v>John Hancock</v>
          </cell>
          <cell r="E15" t="str">
            <v>MA</v>
          </cell>
          <cell r="F15" t="str">
            <v>ASO</v>
          </cell>
          <cell r="G15" t="str">
            <v>ERF</v>
          </cell>
          <cell r="H15" t="str">
            <v>PO</v>
          </cell>
        </row>
        <row r="16">
          <cell r="A16" t="str">
            <v>C00011IH</v>
          </cell>
          <cell r="B16">
            <v>42185</v>
          </cell>
          <cell r="C16" t="str">
            <v>C00011</v>
          </cell>
          <cell r="D16" t="str">
            <v>Fidelity Investments</v>
          </cell>
          <cell r="E16" t="str">
            <v>MA</v>
          </cell>
          <cell r="F16" t="str">
            <v>ASO</v>
          </cell>
          <cell r="G16" t="str">
            <v>ERF</v>
          </cell>
          <cell r="H16" t="str">
            <v>IH</v>
          </cell>
        </row>
        <row r="17">
          <cell r="A17" t="str">
            <v>C00022IA</v>
          </cell>
          <cell r="B17">
            <v>42185</v>
          </cell>
          <cell r="C17" t="str">
            <v>C00022</v>
          </cell>
          <cell r="D17" t="str">
            <v>Harvard University</v>
          </cell>
          <cell r="E17" t="str">
            <v>MA</v>
          </cell>
          <cell r="F17" t="str">
            <v>ASO</v>
          </cell>
          <cell r="G17" t="str">
            <v>ERF</v>
          </cell>
          <cell r="H17" t="str">
            <v>IA</v>
          </cell>
        </row>
        <row r="18">
          <cell r="A18" t="str">
            <v>C00022IH</v>
          </cell>
          <cell r="B18">
            <v>42185</v>
          </cell>
          <cell r="C18" t="str">
            <v>C00022</v>
          </cell>
          <cell r="D18" t="str">
            <v>Harvard University</v>
          </cell>
          <cell r="E18" t="str">
            <v>MA</v>
          </cell>
          <cell r="F18" t="str">
            <v>ASO</v>
          </cell>
          <cell r="G18" t="str">
            <v>ERF</v>
          </cell>
          <cell r="H18" t="str">
            <v>IH</v>
          </cell>
        </row>
        <row r="19">
          <cell r="A19" t="str">
            <v>C00022IP</v>
          </cell>
          <cell r="B19">
            <v>42185</v>
          </cell>
          <cell r="C19" t="str">
            <v>C00022</v>
          </cell>
          <cell r="D19" t="str">
            <v>Harvard University</v>
          </cell>
          <cell r="E19" t="str">
            <v>MA</v>
          </cell>
          <cell r="F19" t="str">
            <v>ASO</v>
          </cell>
          <cell r="G19" t="str">
            <v>ERF</v>
          </cell>
          <cell r="H19" t="str">
            <v>IP</v>
          </cell>
        </row>
        <row r="20">
          <cell r="A20" t="str">
            <v>C00022IV</v>
          </cell>
          <cell r="B20">
            <v>42185</v>
          </cell>
          <cell r="C20" t="str">
            <v>C00022</v>
          </cell>
          <cell r="D20" t="str">
            <v>Harvard University</v>
          </cell>
          <cell r="E20" t="str">
            <v>MA</v>
          </cell>
          <cell r="F20" t="str">
            <v>ASO</v>
          </cell>
          <cell r="G20" t="str">
            <v>ERF</v>
          </cell>
          <cell r="H20" t="str">
            <v>IV</v>
          </cell>
        </row>
        <row r="21">
          <cell r="A21" t="str">
            <v>C00022MI</v>
          </cell>
          <cell r="B21">
            <v>42185</v>
          </cell>
          <cell r="C21" t="str">
            <v>C00022</v>
          </cell>
          <cell r="D21" t="str">
            <v>Harvard University</v>
          </cell>
          <cell r="E21" t="str">
            <v>MA</v>
          </cell>
          <cell r="F21" t="str">
            <v>P1</v>
          </cell>
          <cell r="G21" t="str">
            <v>MCARE</v>
          </cell>
          <cell r="H21" t="str">
            <v>MI</v>
          </cell>
        </row>
        <row r="22">
          <cell r="A22" t="str">
            <v>C00023IH</v>
          </cell>
          <cell r="B22">
            <v>42185</v>
          </cell>
          <cell r="C22" t="str">
            <v>C00023</v>
          </cell>
          <cell r="D22" t="str">
            <v>City of Boston</v>
          </cell>
          <cell r="E22" t="str">
            <v>MA</v>
          </cell>
          <cell r="F22" t="str">
            <v>ASO</v>
          </cell>
          <cell r="G22" t="str">
            <v>ERF</v>
          </cell>
          <cell r="H22" t="str">
            <v>IH</v>
          </cell>
        </row>
        <row r="23">
          <cell r="A23" t="str">
            <v>C00023IP</v>
          </cell>
          <cell r="B23">
            <v>42185</v>
          </cell>
          <cell r="C23" t="str">
            <v>C00023</v>
          </cell>
          <cell r="D23" t="str">
            <v>City of Boston</v>
          </cell>
          <cell r="E23" t="str">
            <v>MA</v>
          </cell>
          <cell r="F23" t="str">
            <v>ASO</v>
          </cell>
          <cell r="G23" t="str">
            <v>ERF</v>
          </cell>
          <cell r="H23" t="str">
            <v>IP</v>
          </cell>
        </row>
        <row r="24">
          <cell r="A24" t="str">
            <v>C00023MI</v>
          </cell>
          <cell r="B24">
            <v>42185</v>
          </cell>
          <cell r="C24" t="str">
            <v>C00023</v>
          </cell>
          <cell r="D24" t="str">
            <v>City of Boston</v>
          </cell>
          <cell r="E24" t="str">
            <v>MA</v>
          </cell>
          <cell r="F24" t="str">
            <v>ASO</v>
          </cell>
          <cell r="G24" t="str">
            <v>MCARE</v>
          </cell>
          <cell r="H24" t="str">
            <v>MI</v>
          </cell>
        </row>
        <row r="25">
          <cell r="A25" t="str">
            <v>C00027IH</v>
          </cell>
          <cell r="B25">
            <v>42185</v>
          </cell>
          <cell r="C25" t="str">
            <v>C00027</v>
          </cell>
          <cell r="D25" t="str">
            <v>City of Newton</v>
          </cell>
          <cell r="E25" t="str">
            <v>MA</v>
          </cell>
          <cell r="F25" t="str">
            <v>ASO</v>
          </cell>
          <cell r="G25" t="str">
            <v>ERF</v>
          </cell>
          <cell r="H25" t="str">
            <v>IH</v>
          </cell>
        </row>
        <row r="26">
          <cell r="A26" t="str">
            <v>C00049IH</v>
          </cell>
          <cell r="B26">
            <v>42185</v>
          </cell>
          <cell r="C26" t="str">
            <v>C00049</v>
          </cell>
          <cell r="D26" t="str">
            <v>Partners HealthCare System Inc</v>
          </cell>
          <cell r="E26" t="str">
            <v>MA</v>
          </cell>
          <cell r="F26" t="str">
            <v>ASO</v>
          </cell>
          <cell r="G26" t="str">
            <v>ERF</v>
          </cell>
          <cell r="H26" t="str">
            <v>IH</v>
          </cell>
        </row>
        <row r="27">
          <cell r="A27" t="str">
            <v>C00049JG</v>
          </cell>
          <cell r="B27">
            <v>42185</v>
          </cell>
          <cell r="C27" t="str">
            <v>C00049</v>
          </cell>
          <cell r="D27" t="str">
            <v>Partners HealthCare System Inc</v>
          </cell>
          <cell r="E27" t="str">
            <v>MA</v>
          </cell>
          <cell r="F27" t="str">
            <v>ASO</v>
          </cell>
          <cell r="G27" t="str">
            <v>ERF</v>
          </cell>
          <cell r="H27" t="str">
            <v>JG</v>
          </cell>
        </row>
        <row r="28">
          <cell r="A28" t="str">
            <v>C00049MI</v>
          </cell>
          <cell r="B28">
            <v>42185</v>
          </cell>
          <cell r="C28" t="str">
            <v>C00049</v>
          </cell>
          <cell r="D28" t="str">
            <v>Partners HealthCare System Inc</v>
          </cell>
          <cell r="E28" t="str">
            <v>MA</v>
          </cell>
          <cell r="F28" t="str">
            <v>P1</v>
          </cell>
          <cell r="G28" t="str">
            <v>MCARE</v>
          </cell>
          <cell r="H28" t="str">
            <v>MI</v>
          </cell>
        </row>
        <row r="29">
          <cell r="A29" t="str">
            <v>C00052IH</v>
          </cell>
          <cell r="B29">
            <v>42185</v>
          </cell>
          <cell r="C29" t="str">
            <v>C00052</v>
          </cell>
          <cell r="D29" t="str">
            <v>MNHG/Minuteman Nashoba Health Group</v>
          </cell>
          <cell r="E29" t="str">
            <v>MA</v>
          </cell>
          <cell r="F29" t="str">
            <v>ASO</v>
          </cell>
          <cell r="G29" t="str">
            <v>ERF</v>
          </cell>
          <cell r="H29" t="str">
            <v>IH</v>
          </cell>
        </row>
        <row r="30">
          <cell r="A30" t="str">
            <v>C00052PO</v>
          </cell>
          <cell r="B30">
            <v>42185</v>
          </cell>
          <cell r="C30" t="str">
            <v>C00052</v>
          </cell>
          <cell r="D30" t="str">
            <v>MNHG/Minuteman Nashoba Health Group</v>
          </cell>
          <cell r="E30" t="str">
            <v>MA</v>
          </cell>
          <cell r="F30" t="str">
            <v>ASO</v>
          </cell>
          <cell r="G30" t="str">
            <v>ERF</v>
          </cell>
          <cell r="H30" t="str">
            <v>PO</v>
          </cell>
        </row>
        <row r="31">
          <cell r="A31" t="str">
            <v>C00055IA</v>
          </cell>
          <cell r="B31">
            <v>42185</v>
          </cell>
          <cell r="C31" t="str">
            <v>C00055</v>
          </cell>
          <cell r="D31" t="str">
            <v>City of Malden</v>
          </cell>
          <cell r="E31" t="str">
            <v>MA</v>
          </cell>
          <cell r="F31" t="str">
            <v>ASO</v>
          </cell>
          <cell r="G31" t="str">
            <v>ERF</v>
          </cell>
          <cell r="H31" t="str">
            <v>IA</v>
          </cell>
        </row>
        <row r="32">
          <cell r="A32" t="str">
            <v>C00055IH</v>
          </cell>
          <cell r="B32">
            <v>42185</v>
          </cell>
          <cell r="C32" t="str">
            <v>C00055</v>
          </cell>
          <cell r="D32" t="str">
            <v>City of Malden</v>
          </cell>
          <cell r="E32" t="str">
            <v>MA</v>
          </cell>
          <cell r="F32" t="str">
            <v>ASO</v>
          </cell>
          <cell r="G32" t="str">
            <v>ERF</v>
          </cell>
          <cell r="H32" t="str">
            <v>IH</v>
          </cell>
        </row>
        <row r="33">
          <cell r="A33" t="str">
            <v>C00055MI</v>
          </cell>
          <cell r="B33">
            <v>42185</v>
          </cell>
          <cell r="C33" t="str">
            <v>C00055</v>
          </cell>
          <cell r="D33" t="str">
            <v>City of Malden</v>
          </cell>
          <cell r="E33" t="str">
            <v>MA</v>
          </cell>
          <cell r="F33" t="str">
            <v>ASO</v>
          </cell>
          <cell r="G33" t="str">
            <v>MCARE</v>
          </cell>
          <cell r="H33" t="str">
            <v>MI</v>
          </cell>
        </row>
        <row r="34">
          <cell r="A34" t="str">
            <v>C00073IH</v>
          </cell>
          <cell r="B34">
            <v>42185</v>
          </cell>
          <cell r="C34" t="str">
            <v>C00073</v>
          </cell>
          <cell r="D34" t="str">
            <v>City of Revere</v>
          </cell>
          <cell r="E34" t="str">
            <v>MA</v>
          </cell>
          <cell r="F34" t="str">
            <v>ASO</v>
          </cell>
          <cell r="G34" t="str">
            <v>ERF</v>
          </cell>
          <cell r="H34" t="str">
            <v>IH</v>
          </cell>
        </row>
        <row r="35">
          <cell r="A35" t="str">
            <v>C00080IH</v>
          </cell>
          <cell r="B35">
            <v>42185</v>
          </cell>
          <cell r="C35" t="str">
            <v>C00080</v>
          </cell>
          <cell r="D35" t="str">
            <v>Sun Life Financial U.S. Services</v>
          </cell>
          <cell r="E35" t="str">
            <v>MA</v>
          </cell>
          <cell r="F35" t="str">
            <v>ASO</v>
          </cell>
          <cell r="G35" t="str">
            <v>ERF</v>
          </cell>
          <cell r="H35" t="str">
            <v>IH</v>
          </cell>
          <cell r="I35" t="str">
            <v>0015046 - MERCER HEALTH &amp; BENEFITS  LLC</v>
          </cell>
        </row>
        <row r="36">
          <cell r="A36" t="str">
            <v>C00080MI</v>
          </cell>
          <cell r="B36">
            <v>42185</v>
          </cell>
          <cell r="C36" t="str">
            <v>C00080</v>
          </cell>
          <cell r="D36" t="str">
            <v>Sun Life Financial U.S. Services</v>
          </cell>
          <cell r="E36" t="str">
            <v>MA</v>
          </cell>
          <cell r="F36" t="str">
            <v>P1</v>
          </cell>
          <cell r="G36" t="str">
            <v>MCARE</v>
          </cell>
          <cell r="H36" t="str">
            <v>MI</v>
          </cell>
          <cell r="I36" t="str">
            <v>0015046 - MERCER HEALTH &amp; BENEFITS  LLC</v>
          </cell>
        </row>
        <row r="37">
          <cell r="A37" t="str">
            <v>C00081IH</v>
          </cell>
          <cell r="B37">
            <v>42185</v>
          </cell>
          <cell r="C37" t="str">
            <v>C00081</v>
          </cell>
          <cell r="D37" t="str">
            <v>National Grid</v>
          </cell>
          <cell r="E37" t="str">
            <v>MA</v>
          </cell>
          <cell r="F37" t="str">
            <v>P1</v>
          </cell>
          <cell r="G37" t="str">
            <v>ERF</v>
          </cell>
          <cell r="H37" t="str">
            <v>IH</v>
          </cell>
        </row>
        <row r="38">
          <cell r="A38" t="str">
            <v>C00081IP</v>
          </cell>
          <cell r="B38">
            <v>42185</v>
          </cell>
          <cell r="C38" t="str">
            <v>C00081</v>
          </cell>
          <cell r="D38" t="str">
            <v>National Grid</v>
          </cell>
          <cell r="E38" t="str">
            <v>MA</v>
          </cell>
          <cell r="F38" t="str">
            <v>ASO</v>
          </cell>
          <cell r="G38" t="str">
            <v>ERF</v>
          </cell>
          <cell r="H38" t="str">
            <v>IP</v>
          </cell>
        </row>
        <row r="39">
          <cell r="A39" t="str">
            <v>C00081PO</v>
          </cell>
          <cell r="B39">
            <v>42185</v>
          </cell>
          <cell r="C39" t="str">
            <v>C00081</v>
          </cell>
          <cell r="D39" t="str">
            <v>National Grid</v>
          </cell>
          <cell r="E39" t="str">
            <v>MA</v>
          </cell>
          <cell r="F39" t="str">
            <v>ASO</v>
          </cell>
          <cell r="G39" t="str">
            <v>ERF</v>
          </cell>
          <cell r="H39" t="str">
            <v>PO</v>
          </cell>
        </row>
        <row r="40">
          <cell r="A40" t="str">
            <v>C00096IH</v>
          </cell>
          <cell r="B40">
            <v>42185</v>
          </cell>
          <cell r="C40" t="str">
            <v>C00096</v>
          </cell>
          <cell r="D40" t="str">
            <v>City of Cambridge</v>
          </cell>
          <cell r="E40" t="str">
            <v>MA</v>
          </cell>
          <cell r="F40" t="str">
            <v>ASO</v>
          </cell>
          <cell r="G40" t="str">
            <v>ERF</v>
          </cell>
          <cell r="H40" t="str">
            <v>IH</v>
          </cell>
        </row>
        <row r="41">
          <cell r="A41" t="str">
            <v>C00096MI</v>
          </cell>
          <cell r="B41">
            <v>42185</v>
          </cell>
          <cell r="C41" t="str">
            <v>C00096</v>
          </cell>
          <cell r="D41" t="str">
            <v>City of Cambridge</v>
          </cell>
          <cell r="E41" t="str">
            <v>MA</v>
          </cell>
          <cell r="F41" t="str">
            <v>P1</v>
          </cell>
          <cell r="G41" t="str">
            <v>MCARE</v>
          </cell>
          <cell r="H41" t="str">
            <v>MI</v>
          </cell>
        </row>
        <row r="42">
          <cell r="A42" t="str">
            <v>C00131IH</v>
          </cell>
          <cell r="B42">
            <v>42185</v>
          </cell>
          <cell r="C42" t="str">
            <v>C00131</v>
          </cell>
          <cell r="D42" t="str">
            <v>Whitehead Institute Biomed Rsrch - 1</v>
          </cell>
          <cell r="E42" t="str">
            <v>MA</v>
          </cell>
          <cell r="F42" t="str">
            <v>P1</v>
          </cell>
          <cell r="G42" t="str">
            <v>ERF</v>
          </cell>
          <cell r="H42" t="str">
            <v>IH</v>
          </cell>
          <cell r="I42" t="str">
            <v>0035213 - RSC INSURANCE BROKERAGE INC</v>
          </cell>
        </row>
        <row r="43">
          <cell r="A43" t="str">
            <v>C00131IP</v>
          </cell>
          <cell r="B43">
            <v>42185</v>
          </cell>
          <cell r="C43" t="str">
            <v>C00131</v>
          </cell>
          <cell r="D43" t="str">
            <v>Whitehead Institute Biomed Rsrch - 1</v>
          </cell>
          <cell r="E43" t="str">
            <v>MA</v>
          </cell>
          <cell r="F43" t="str">
            <v>P1</v>
          </cell>
          <cell r="G43" t="str">
            <v>ERF</v>
          </cell>
          <cell r="H43" t="str">
            <v>IP</v>
          </cell>
          <cell r="I43" t="str">
            <v>0035213 - RSC INSURANCE BROKERAGE INC</v>
          </cell>
        </row>
        <row r="44">
          <cell r="A44" t="str">
            <v>C00142JB</v>
          </cell>
          <cell r="B44">
            <v>42185</v>
          </cell>
          <cell r="C44" t="str">
            <v>C00142</v>
          </cell>
          <cell r="D44" t="str">
            <v>City of Beverly</v>
          </cell>
          <cell r="E44" t="str">
            <v>MA</v>
          </cell>
          <cell r="F44" t="str">
            <v>ASO</v>
          </cell>
          <cell r="G44" t="str">
            <v>ERF</v>
          </cell>
          <cell r="H44" t="str">
            <v>JB</v>
          </cell>
        </row>
        <row r="45">
          <cell r="A45" t="str">
            <v>C00159IH</v>
          </cell>
          <cell r="B45">
            <v>42185</v>
          </cell>
          <cell r="C45" t="str">
            <v>C00159</v>
          </cell>
          <cell r="D45" t="str">
            <v>Acton Health Insurance Trust</v>
          </cell>
          <cell r="E45" t="str">
            <v>MA</v>
          </cell>
          <cell r="F45" t="str">
            <v>ASO</v>
          </cell>
          <cell r="G45" t="str">
            <v>ERF</v>
          </cell>
          <cell r="H45" t="str">
            <v>IH</v>
          </cell>
        </row>
        <row r="46">
          <cell r="A46" t="str">
            <v>C00180JB</v>
          </cell>
          <cell r="B46">
            <v>42185</v>
          </cell>
          <cell r="C46" t="str">
            <v>C00180</v>
          </cell>
          <cell r="D46" t="str">
            <v>Town of Billerica</v>
          </cell>
          <cell r="E46" t="str">
            <v>MA</v>
          </cell>
          <cell r="F46" t="str">
            <v>ASO</v>
          </cell>
          <cell r="G46" t="str">
            <v>ERF</v>
          </cell>
          <cell r="H46" t="str">
            <v>JB</v>
          </cell>
          <cell r="I46" t="str">
            <v>0004774 - COOK &amp; COMPANY INSURANCE AGENCY</v>
          </cell>
        </row>
        <row r="47">
          <cell r="A47" t="str">
            <v>C00223IA</v>
          </cell>
          <cell r="B47">
            <v>42185</v>
          </cell>
          <cell r="C47" t="str">
            <v>C00223</v>
          </cell>
          <cell r="D47" t="str">
            <v>The Druker Company</v>
          </cell>
          <cell r="E47" t="str">
            <v>MA</v>
          </cell>
          <cell r="F47" t="str">
            <v>P1</v>
          </cell>
          <cell r="G47" t="str">
            <v>ERF</v>
          </cell>
          <cell r="H47" t="str">
            <v>IA</v>
          </cell>
          <cell r="I47" t="str">
            <v>0002683 - WEST RIDGE INSURANCE AGENCY INC</v>
          </cell>
        </row>
        <row r="48">
          <cell r="A48" t="str">
            <v>C00223IH</v>
          </cell>
          <cell r="B48">
            <v>42185</v>
          </cell>
          <cell r="C48" t="str">
            <v>C00223</v>
          </cell>
          <cell r="D48" t="str">
            <v>The Druker Company</v>
          </cell>
          <cell r="E48" t="str">
            <v>MA</v>
          </cell>
          <cell r="F48" t="str">
            <v>P1</v>
          </cell>
          <cell r="G48" t="str">
            <v>ERF</v>
          </cell>
          <cell r="H48" t="str">
            <v>IH</v>
          </cell>
          <cell r="I48" t="str">
            <v>0002683 - WEST RIDGE INSURANCE AGENCY INC</v>
          </cell>
        </row>
        <row r="49">
          <cell r="A49" t="str">
            <v>C00242IH</v>
          </cell>
          <cell r="B49">
            <v>42185</v>
          </cell>
          <cell r="C49" t="str">
            <v>C00242</v>
          </cell>
          <cell r="D49" t="str">
            <v>City of Nashua</v>
          </cell>
          <cell r="E49" t="str">
            <v>NH</v>
          </cell>
          <cell r="F49" t="str">
            <v>ASO</v>
          </cell>
          <cell r="G49" t="str">
            <v>ERF</v>
          </cell>
          <cell r="H49" t="str">
            <v>IH</v>
          </cell>
          <cell r="I49" t="str">
            <v>0027303 - HUB INTERNATIONAL NEW ENGLAND LLC</v>
          </cell>
        </row>
        <row r="50">
          <cell r="A50" t="str">
            <v>C00261IH</v>
          </cell>
          <cell r="B50">
            <v>42185</v>
          </cell>
          <cell r="C50" t="str">
            <v>C00261</v>
          </cell>
          <cell r="D50" t="str">
            <v>Mayflower Municipal Health Group</v>
          </cell>
          <cell r="E50" t="str">
            <v>MA</v>
          </cell>
          <cell r="F50" t="str">
            <v>ASO</v>
          </cell>
          <cell r="G50" t="str">
            <v>ERF</v>
          </cell>
          <cell r="H50" t="str">
            <v>IH</v>
          </cell>
        </row>
        <row r="51">
          <cell r="A51" t="str">
            <v>C00261JB</v>
          </cell>
          <cell r="B51">
            <v>42185</v>
          </cell>
          <cell r="C51" t="str">
            <v>C00261</v>
          </cell>
          <cell r="D51" t="str">
            <v>Mayflower Municipal Health Group</v>
          </cell>
          <cell r="E51" t="str">
            <v>MA</v>
          </cell>
          <cell r="F51" t="str">
            <v>ASO</v>
          </cell>
          <cell r="G51" t="str">
            <v>ERF</v>
          </cell>
          <cell r="H51" t="str">
            <v>JB</v>
          </cell>
        </row>
        <row r="52">
          <cell r="A52" t="str">
            <v>C00261MI</v>
          </cell>
          <cell r="B52">
            <v>42185</v>
          </cell>
          <cell r="C52" t="str">
            <v>C00261</v>
          </cell>
          <cell r="D52" t="str">
            <v>Mayflower Municipal Health Group</v>
          </cell>
          <cell r="E52" t="str">
            <v>MA</v>
          </cell>
          <cell r="F52" t="str">
            <v>ASO</v>
          </cell>
          <cell r="G52" t="str">
            <v>MCARE</v>
          </cell>
          <cell r="H52" t="str">
            <v>MI</v>
          </cell>
        </row>
        <row r="53">
          <cell r="A53" t="str">
            <v>C00266IH</v>
          </cell>
          <cell r="B53">
            <v>42185</v>
          </cell>
          <cell r="C53" t="str">
            <v>C00266</v>
          </cell>
          <cell r="D53" t="str">
            <v>WHDH TV</v>
          </cell>
          <cell r="E53" t="str">
            <v>MA</v>
          </cell>
          <cell r="F53" t="str">
            <v>P1</v>
          </cell>
          <cell r="G53" t="str">
            <v>ERF</v>
          </cell>
          <cell r="H53" t="str">
            <v>IH</v>
          </cell>
          <cell r="I53" t="str">
            <v>0013533 - MERCER HEALTH &amp; BENEFITS  LLC</v>
          </cell>
        </row>
        <row r="54">
          <cell r="A54" t="str">
            <v>C00266IP</v>
          </cell>
          <cell r="B54">
            <v>42185</v>
          </cell>
          <cell r="C54" t="str">
            <v>C00266</v>
          </cell>
          <cell r="D54" t="str">
            <v>WHDH TV</v>
          </cell>
          <cell r="E54" t="str">
            <v>MA</v>
          </cell>
          <cell r="F54" t="str">
            <v>P1</v>
          </cell>
          <cell r="G54" t="str">
            <v>ERF</v>
          </cell>
          <cell r="H54" t="str">
            <v>IP</v>
          </cell>
          <cell r="I54" t="str">
            <v>0013533 - MERCER HEALTH &amp; BENEFITS  LLC</v>
          </cell>
        </row>
        <row r="55">
          <cell r="A55" t="str">
            <v>C00266IV</v>
          </cell>
          <cell r="B55">
            <v>42185</v>
          </cell>
          <cell r="C55" t="str">
            <v>C00266</v>
          </cell>
          <cell r="D55" t="str">
            <v>WHDH TV</v>
          </cell>
          <cell r="E55" t="str">
            <v>MA</v>
          </cell>
          <cell r="F55" t="str">
            <v>P1</v>
          </cell>
          <cell r="G55" t="str">
            <v>ERF</v>
          </cell>
          <cell r="H55" t="str">
            <v>IV</v>
          </cell>
          <cell r="I55" t="str">
            <v>0013533 - MERCER HEALTH &amp; BENEFITS  LLC</v>
          </cell>
        </row>
        <row r="56">
          <cell r="A56" t="str">
            <v>C00272IH</v>
          </cell>
          <cell r="B56">
            <v>42185</v>
          </cell>
          <cell r="C56" t="str">
            <v>C00272</v>
          </cell>
          <cell r="D56" t="str">
            <v>Mitsubishi Electric &amp; Electronics USA</v>
          </cell>
          <cell r="E56" t="str">
            <v>MA</v>
          </cell>
          <cell r="F56" t="str">
            <v>P1</v>
          </cell>
          <cell r="G56" t="str">
            <v>CRC</v>
          </cell>
          <cell r="H56" t="str">
            <v>IH</v>
          </cell>
          <cell r="I56" t="str">
            <v>0001672 - RUSSELL, JEAN</v>
          </cell>
        </row>
        <row r="57">
          <cell r="A57" t="str">
            <v>C00287IH</v>
          </cell>
          <cell r="B57">
            <v>42185</v>
          </cell>
          <cell r="C57" t="str">
            <v>C00287</v>
          </cell>
          <cell r="D57" t="str">
            <v>Johnson and Johnson</v>
          </cell>
          <cell r="E57" t="str">
            <v>MA</v>
          </cell>
          <cell r="F57" t="str">
            <v>ASO</v>
          </cell>
          <cell r="G57" t="str">
            <v>ERF</v>
          </cell>
          <cell r="H57" t="str">
            <v>IH</v>
          </cell>
        </row>
        <row r="58">
          <cell r="A58" t="str">
            <v>C00295IA</v>
          </cell>
          <cell r="B58">
            <v>42185</v>
          </cell>
          <cell r="C58" t="str">
            <v>C00295</v>
          </cell>
          <cell r="D58" t="str">
            <v>Boston Globe</v>
          </cell>
          <cell r="E58" t="str">
            <v>MA</v>
          </cell>
          <cell r="F58" t="str">
            <v>P1</v>
          </cell>
          <cell r="G58" t="str">
            <v>ERF</v>
          </cell>
          <cell r="H58" t="str">
            <v>IA</v>
          </cell>
        </row>
        <row r="59">
          <cell r="A59" t="str">
            <v>C00295IH</v>
          </cell>
          <cell r="B59">
            <v>42185</v>
          </cell>
          <cell r="C59" t="str">
            <v>C00295</v>
          </cell>
          <cell r="D59" t="str">
            <v>Boston Globe</v>
          </cell>
          <cell r="E59" t="str">
            <v>MA</v>
          </cell>
          <cell r="F59" t="str">
            <v>P1</v>
          </cell>
          <cell r="G59" t="str">
            <v>ERF</v>
          </cell>
          <cell r="H59" t="str">
            <v>IH</v>
          </cell>
        </row>
        <row r="60">
          <cell r="A60" t="str">
            <v>C00295MI</v>
          </cell>
          <cell r="B60">
            <v>42185</v>
          </cell>
          <cell r="C60" t="str">
            <v>C00295</v>
          </cell>
          <cell r="D60" t="str">
            <v>Boston Globe</v>
          </cell>
          <cell r="E60" t="str">
            <v>MA</v>
          </cell>
          <cell r="F60" t="str">
            <v>P1</v>
          </cell>
          <cell r="G60" t="str">
            <v>MCARE</v>
          </cell>
          <cell r="H60" t="str">
            <v>MI</v>
          </cell>
        </row>
        <row r="61">
          <cell r="A61" t="str">
            <v>C00319IA</v>
          </cell>
          <cell r="B61">
            <v>42185</v>
          </cell>
          <cell r="C61" t="str">
            <v>C00319</v>
          </cell>
          <cell r="D61" t="str">
            <v>Boston Herald</v>
          </cell>
          <cell r="E61" t="str">
            <v>MA</v>
          </cell>
          <cell r="F61" t="str">
            <v>P1</v>
          </cell>
          <cell r="G61" t="str">
            <v>ERF</v>
          </cell>
          <cell r="H61" t="str">
            <v>IA</v>
          </cell>
          <cell r="I61" t="str">
            <v>0032281 - GALLAGHER BENEFIT SERVICES INC</v>
          </cell>
        </row>
        <row r="62">
          <cell r="A62" t="str">
            <v>C00319IH</v>
          </cell>
          <cell r="B62">
            <v>42185</v>
          </cell>
          <cell r="C62" t="str">
            <v>C00319</v>
          </cell>
          <cell r="D62" t="str">
            <v>Boston Herald</v>
          </cell>
          <cell r="E62" t="str">
            <v>MA</v>
          </cell>
          <cell r="F62" t="str">
            <v>P1</v>
          </cell>
          <cell r="G62" t="str">
            <v>ERF</v>
          </cell>
          <cell r="H62" t="str">
            <v>IH</v>
          </cell>
          <cell r="I62" t="str">
            <v>0032281 - GALLAGHER BENEFIT SERVICES INC</v>
          </cell>
        </row>
        <row r="63">
          <cell r="A63" t="str">
            <v>C00319IV</v>
          </cell>
          <cell r="B63">
            <v>42185</v>
          </cell>
          <cell r="C63" t="str">
            <v>C00319</v>
          </cell>
          <cell r="D63" t="str">
            <v>Boston Herald</v>
          </cell>
          <cell r="E63" t="str">
            <v>MA</v>
          </cell>
          <cell r="F63" t="str">
            <v>P1</v>
          </cell>
          <cell r="G63" t="str">
            <v>ERF</v>
          </cell>
          <cell r="H63" t="str">
            <v>IV</v>
          </cell>
          <cell r="I63" t="str">
            <v>0032281 - GALLAGHER BENEFIT SERVICES INC</v>
          </cell>
        </row>
        <row r="64">
          <cell r="A64" t="str">
            <v>C00343IH</v>
          </cell>
          <cell r="B64">
            <v>42185</v>
          </cell>
          <cell r="C64" t="str">
            <v>C00343</v>
          </cell>
          <cell r="D64" t="str">
            <v>Mass Bay Transportation Authority</v>
          </cell>
          <cell r="E64" t="str">
            <v>MA</v>
          </cell>
          <cell r="F64" t="str">
            <v>ASO</v>
          </cell>
          <cell r="G64" t="str">
            <v>ERF</v>
          </cell>
          <cell r="H64" t="str">
            <v>IH</v>
          </cell>
        </row>
        <row r="65">
          <cell r="A65" t="str">
            <v>C00346IH</v>
          </cell>
          <cell r="B65">
            <v>42185</v>
          </cell>
          <cell r="C65" t="str">
            <v>C00346</v>
          </cell>
          <cell r="D65" t="str">
            <v>Ideal Tape Company</v>
          </cell>
          <cell r="E65" t="str">
            <v>MA</v>
          </cell>
          <cell r="F65" t="str">
            <v>P1</v>
          </cell>
          <cell r="G65" t="str">
            <v>ERF</v>
          </cell>
          <cell r="H65" t="str">
            <v>IH</v>
          </cell>
          <cell r="I65" t="str">
            <v>0026252 - MERCER HEALTH &amp; BENEFITS  LLC</v>
          </cell>
        </row>
        <row r="66">
          <cell r="A66" t="str">
            <v>C00346IV</v>
          </cell>
          <cell r="B66">
            <v>42185</v>
          </cell>
          <cell r="C66" t="str">
            <v>C00346</v>
          </cell>
          <cell r="D66" t="str">
            <v>Ideal Tape Company</v>
          </cell>
          <cell r="E66" t="str">
            <v>MA</v>
          </cell>
          <cell r="F66" t="str">
            <v>P1</v>
          </cell>
          <cell r="G66" t="str">
            <v>ERF</v>
          </cell>
          <cell r="H66" t="str">
            <v>IV</v>
          </cell>
          <cell r="I66" t="str">
            <v>0026252 - MERCER HEALTH &amp; BENEFITS  LLC</v>
          </cell>
        </row>
        <row r="67">
          <cell r="A67" t="str">
            <v>C00349IV</v>
          </cell>
          <cell r="B67">
            <v>42185</v>
          </cell>
          <cell r="C67" t="str">
            <v>C00349</v>
          </cell>
          <cell r="D67" t="str">
            <v>Cramer Production Company Inc.</v>
          </cell>
          <cell r="E67" t="str">
            <v>MA</v>
          </cell>
          <cell r="F67" t="str">
            <v>ASO</v>
          </cell>
          <cell r="G67" t="str">
            <v>ERF</v>
          </cell>
          <cell r="H67" t="str">
            <v>IV</v>
          </cell>
          <cell r="I67" t="str">
            <v>0032536 - BOSTONIAN GROUP INSURANCE AGENCY</v>
          </cell>
        </row>
        <row r="68">
          <cell r="A68" t="str">
            <v>C00356IH</v>
          </cell>
          <cell r="B68">
            <v>42185</v>
          </cell>
          <cell r="C68" t="str">
            <v>C00356</v>
          </cell>
          <cell r="D68" t="str">
            <v>Hillel Council Of New England</v>
          </cell>
          <cell r="E68" t="str">
            <v>MA</v>
          </cell>
          <cell r="F68" t="str">
            <v>P1</v>
          </cell>
          <cell r="G68" t="str">
            <v>SMALL</v>
          </cell>
          <cell r="H68" t="str">
            <v>IH</v>
          </cell>
          <cell r="I68" t="str">
            <v>0030657 - MOSSE &amp; MOSSE ASSOCIATES INC</v>
          </cell>
        </row>
        <row r="69">
          <cell r="A69" t="str">
            <v>C00401IA</v>
          </cell>
          <cell r="B69">
            <v>42185</v>
          </cell>
          <cell r="C69" t="str">
            <v>C00401</v>
          </cell>
          <cell r="D69" t="str">
            <v>Massachusetts Hospital Association</v>
          </cell>
          <cell r="E69" t="str">
            <v>MA</v>
          </cell>
          <cell r="F69" t="str">
            <v>P1</v>
          </cell>
          <cell r="G69" t="str">
            <v>SMALL</v>
          </cell>
          <cell r="H69" t="str">
            <v>IA</v>
          </cell>
          <cell r="I69" t="str">
            <v>0022818 - MHA INSURANCE AGENCY INC</v>
          </cell>
        </row>
        <row r="70">
          <cell r="A70" t="str">
            <v>C00401IH</v>
          </cell>
          <cell r="B70">
            <v>42185</v>
          </cell>
          <cell r="C70" t="str">
            <v>C00401</v>
          </cell>
          <cell r="D70" t="str">
            <v>Massachusetts Hospital Association</v>
          </cell>
          <cell r="E70" t="str">
            <v>MA</v>
          </cell>
          <cell r="F70" t="str">
            <v>P1</v>
          </cell>
          <cell r="G70" t="str">
            <v>SMALL</v>
          </cell>
          <cell r="H70" t="str">
            <v>IH</v>
          </cell>
          <cell r="I70" t="str">
            <v>0022818 - MHA INSURANCE AGENCY INC</v>
          </cell>
        </row>
        <row r="71">
          <cell r="A71" t="str">
            <v>C00408IV</v>
          </cell>
          <cell r="B71">
            <v>42185</v>
          </cell>
          <cell r="C71" t="str">
            <v>C00408</v>
          </cell>
          <cell r="D71" t="str">
            <v>Dexter Southfield School</v>
          </cell>
          <cell r="E71" t="str">
            <v>MA</v>
          </cell>
          <cell r="F71" t="str">
            <v>P1</v>
          </cell>
          <cell r="G71" t="str">
            <v>ERF</v>
          </cell>
          <cell r="H71" t="str">
            <v>IV</v>
          </cell>
          <cell r="I71" t="str">
            <v>0035480 - LAMBERT &amp; CARNEY BENEFITS GROUP</v>
          </cell>
        </row>
        <row r="72">
          <cell r="A72" t="str">
            <v>C00408JH</v>
          </cell>
          <cell r="B72">
            <v>42185</v>
          </cell>
          <cell r="C72" t="str">
            <v>C00408</v>
          </cell>
          <cell r="D72" t="str">
            <v>Dexter Southfield School</v>
          </cell>
          <cell r="E72" t="str">
            <v>MA</v>
          </cell>
          <cell r="F72" t="str">
            <v>P1</v>
          </cell>
          <cell r="G72" t="str">
            <v>ERF</v>
          </cell>
          <cell r="H72" t="str">
            <v>JH</v>
          </cell>
          <cell r="I72" t="str">
            <v>0035480 - LAMBERT &amp; CARNEY BENEFITS GROUP</v>
          </cell>
        </row>
        <row r="73">
          <cell r="A73" t="str">
            <v>C00413IH</v>
          </cell>
          <cell r="B73">
            <v>42185</v>
          </cell>
          <cell r="C73" t="str">
            <v>C00413</v>
          </cell>
          <cell r="D73" t="str">
            <v>Alarm Saf - Lorcor Inc</v>
          </cell>
          <cell r="E73" t="str">
            <v>MA</v>
          </cell>
          <cell r="F73" t="str">
            <v>P1</v>
          </cell>
          <cell r="G73" t="str">
            <v>SMALL</v>
          </cell>
          <cell r="H73" t="str">
            <v>IH</v>
          </cell>
        </row>
        <row r="74">
          <cell r="A74" t="str">
            <v>C00413JA</v>
          </cell>
          <cell r="B74">
            <v>42185</v>
          </cell>
          <cell r="C74" t="str">
            <v>C00413</v>
          </cell>
          <cell r="D74" t="str">
            <v>Alarm Saf - Lorcor Inc</v>
          </cell>
          <cell r="E74" t="str">
            <v>MA</v>
          </cell>
          <cell r="F74" t="str">
            <v>P1</v>
          </cell>
          <cell r="G74" t="str">
            <v>SMALL</v>
          </cell>
          <cell r="H74" t="str">
            <v>JA</v>
          </cell>
        </row>
        <row r="75">
          <cell r="A75" t="str">
            <v>C00423AA</v>
          </cell>
          <cell r="B75">
            <v>42185</v>
          </cell>
          <cell r="C75" t="str">
            <v>C00423</v>
          </cell>
          <cell r="D75" t="str">
            <v>Red Thread LLC</v>
          </cell>
          <cell r="E75" t="str">
            <v>MA</v>
          </cell>
          <cell r="F75" t="str">
            <v>P1</v>
          </cell>
          <cell r="G75" t="str">
            <v>ERF</v>
          </cell>
          <cell r="H75" t="str">
            <v>AA</v>
          </cell>
          <cell r="I75" t="str">
            <v>0032792 - NFP CORPORATE SERVICES (NY) LLC</v>
          </cell>
        </row>
        <row r="76">
          <cell r="A76" t="str">
            <v>C00437JI</v>
          </cell>
          <cell r="B76">
            <v>42185</v>
          </cell>
          <cell r="C76" t="str">
            <v>C00437</v>
          </cell>
          <cell r="D76" t="str">
            <v>Riverside Community Care</v>
          </cell>
          <cell r="E76" t="str">
            <v>MA</v>
          </cell>
          <cell r="F76" t="str">
            <v>P1</v>
          </cell>
          <cell r="G76" t="str">
            <v>ERF</v>
          </cell>
          <cell r="H76" t="str">
            <v>JI</v>
          </cell>
          <cell r="I76" t="str">
            <v>0003070 - EAST COAST BENEFIT PLANS INC</v>
          </cell>
        </row>
        <row r="77">
          <cell r="A77" t="str">
            <v>C00480IA</v>
          </cell>
          <cell r="B77">
            <v>42185</v>
          </cell>
          <cell r="C77" t="str">
            <v>C00480</v>
          </cell>
          <cell r="D77" t="str">
            <v>WSHG/West Suburban Health Group</v>
          </cell>
          <cell r="E77" t="str">
            <v>MA</v>
          </cell>
          <cell r="F77" t="str">
            <v>ASO</v>
          </cell>
          <cell r="G77" t="str">
            <v>ERF</v>
          </cell>
          <cell r="H77" t="str">
            <v>IA</v>
          </cell>
        </row>
        <row r="78">
          <cell r="A78" t="str">
            <v>C00480IH</v>
          </cell>
          <cell r="B78">
            <v>42185</v>
          </cell>
          <cell r="C78" t="str">
            <v>C00480</v>
          </cell>
          <cell r="D78" t="str">
            <v>WSHG/West Suburban Health Group</v>
          </cell>
          <cell r="E78" t="str">
            <v>MA</v>
          </cell>
          <cell r="F78" t="str">
            <v>ASO</v>
          </cell>
          <cell r="G78" t="str">
            <v>ERF</v>
          </cell>
          <cell r="H78" t="str">
            <v>IH</v>
          </cell>
        </row>
        <row r="79">
          <cell r="A79" t="str">
            <v>C00480JB</v>
          </cell>
          <cell r="B79">
            <v>42185</v>
          </cell>
          <cell r="C79" t="str">
            <v>C00480</v>
          </cell>
          <cell r="D79" t="str">
            <v>WSHG/West Suburban Health Group</v>
          </cell>
          <cell r="E79" t="str">
            <v>MA</v>
          </cell>
          <cell r="F79" t="str">
            <v>ASO</v>
          </cell>
          <cell r="G79" t="str">
            <v>ERF</v>
          </cell>
          <cell r="H79" t="str">
            <v>JB</v>
          </cell>
        </row>
        <row r="80">
          <cell r="A80" t="str">
            <v>C00480MI</v>
          </cell>
          <cell r="B80">
            <v>42185</v>
          </cell>
          <cell r="C80" t="str">
            <v>C00480</v>
          </cell>
          <cell r="D80" t="str">
            <v>WSHG/West Suburban Health Group</v>
          </cell>
          <cell r="E80" t="str">
            <v>MA</v>
          </cell>
          <cell r="F80" t="str">
            <v>ASO</v>
          </cell>
          <cell r="G80" t="str">
            <v>MCARE</v>
          </cell>
          <cell r="H80" t="str">
            <v>MI</v>
          </cell>
        </row>
        <row r="81">
          <cell r="A81" t="str">
            <v>C00495IH</v>
          </cell>
          <cell r="B81">
            <v>42185</v>
          </cell>
          <cell r="C81" t="str">
            <v>C00495</v>
          </cell>
          <cell r="D81" t="str">
            <v>Kiley &amp; Co., Inc.</v>
          </cell>
          <cell r="E81" t="str">
            <v>MA</v>
          </cell>
          <cell r="F81" t="str">
            <v>P1</v>
          </cell>
          <cell r="G81" t="str">
            <v>SMALL</v>
          </cell>
          <cell r="H81" t="str">
            <v>IH</v>
          </cell>
        </row>
        <row r="82">
          <cell r="A82" t="str">
            <v>C00495MI</v>
          </cell>
          <cell r="B82">
            <v>42185</v>
          </cell>
          <cell r="C82" t="str">
            <v>C00495</v>
          </cell>
          <cell r="D82" t="str">
            <v>Kiley &amp; Co., Inc.</v>
          </cell>
          <cell r="E82" t="str">
            <v>MA</v>
          </cell>
          <cell r="F82" t="str">
            <v>P1</v>
          </cell>
          <cell r="G82" t="str">
            <v>MCARE</v>
          </cell>
          <cell r="H82" t="str">
            <v>MI</v>
          </cell>
        </row>
        <row r="83">
          <cell r="A83" t="str">
            <v>C00502MI</v>
          </cell>
          <cell r="B83">
            <v>42185</v>
          </cell>
          <cell r="C83" t="str">
            <v>C00502</v>
          </cell>
          <cell r="D83" t="str">
            <v>Tufts University</v>
          </cell>
          <cell r="E83" t="str">
            <v>MA</v>
          </cell>
          <cell r="F83" t="str">
            <v>P1</v>
          </cell>
          <cell r="G83" t="str">
            <v>MCARE</v>
          </cell>
          <cell r="H83" t="str">
            <v>MI</v>
          </cell>
          <cell r="I83" t="str">
            <v>0024124 - WILLIS OF MASSACHUSETTS INC</v>
          </cell>
        </row>
        <row r="84">
          <cell r="A84" t="str">
            <v>C00509IH</v>
          </cell>
          <cell r="B84">
            <v>42185</v>
          </cell>
          <cell r="C84" t="str">
            <v>C00509</v>
          </cell>
          <cell r="D84" t="str">
            <v>The MITRE Corporation</v>
          </cell>
          <cell r="E84" t="str">
            <v>MA</v>
          </cell>
          <cell r="F84" t="str">
            <v>ASO</v>
          </cell>
          <cell r="G84" t="str">
            <v>ERF</v>
          </cell>
          <cell r="H84" t="str">
            <v>IH</v>
          </cell>
        </row>
        <row r="85">
          <cell r="A85" t="str">
            <v>C00519IH</v>
          </cell>
          <cell r="B85">
            <v>42185</v>
          </cell>
          <cell r="C85" t="str">
            <v>C00519</v>
          </cell>
          <cell r="D85" t="str">
            <v>Sodexo USA</v>
          </cell>
          <cell r="E85" t="str">
            <v>ME</v>
          </cell>
          <cell r="F85" t="str">
            <v>P1</v>
          </cell>
          <cell r="G85" t="str">
            <v>SMALL</v>
          </cell>
          <cell r="H85" t="str">
            <v>IH</v>
          </cell>
        </row>
        <row r="86">
          <cell r="A86" t="str">
            <v>C00537IA</v>
          </cell>
          <cell r="B86">
            <v>42185</v>
          </cell>
          <cell r="C86" t="str">
            <v>C00537</v>
          </cell>
          <cell r="D86" t="str">
            <v>New England Research Institutes Inc</v>
          </cell>
          <cell r="E86" t="str">
            <v>MA</v>
          </cell>
          <cell r="F86" t="str">
            <v>P1</v>
          </cell>
          <cell r="G86" t="str">
            <v>CRC</v>
          </cell>
          <cell r="H86" t="str">
            <v>IA</v>
          </cell>
          <cell r="I86" t="str">
            <v>0016942 - CLARK &amp; LAVEY</v>
          </cell>
        </row>
        <row r="87">
          <cell r="A87" t="str">
            <v>C00537IH</v>
          </cell>
          <cell r="B87">
            <v>42185</v>
          </cell>
          <cell r="C87" t="str">
            <v>C00537</v>
          </cell>
          <cell r="D87" t="str">
            <v>New England Research Institutes Inc</v>
          </cell>
          <cell r="E87" t="str">
            <v>MA</v>
          </cell>
          <cell r="F87" t="str">
            <v>P1</v>
          </cell>
          <cell r="G87" t="str">
            <v>CRC</v>
          </cell>
          <cell r="H87" t="str">
            <v>IH</v>
          </cell>
          <cell r="I87" t="str">
            <v>0016942 - CLARK &amp; LAVEY</v>
          </cell>
        </row>
        <row r="88">
          <cell r="A88" t="str">
            <v>C00538IH</v>
          </cell>
          <cell r="B88">
            <v>42185</v>
          </cell>
          <cell r="C88" t="str">
            <v>C00538</v>
          </cell>
          <cell r="D88" t="str">
            <v>Professional Profiles Inc.</v>
          </cell>
          <cell r="E88" t="str">
            <v>MA</v>
          </cell>
          <cell r="F88" t="str">
            <v>P1</v>
          </cell>
          <cell r="G88" t="str">
            <v>SMALL</v>
          </cell>
          <cell r="H88" t="str">
            <v>IH</v>
          </cell>
          <cell r="I88" t="str">
            <v>0033965 - BUSINESS BENEFITS INS BROKERAGE INC</v>
          </cell>
        </row>
        <row r="89">
          <cell r="A89" t="str">
            <v>C00549IA</v>
          </cell>
          <cell r="B89">
            <v>42185</v>
          </cell>
          <cell r="C89" t="str">
            <v>C00549</v>
          </cell>
          <cell r="D89" t="str">
            <v>American Academy Of Arts &amp; Sciences</v>
          </cell>
          <cell r="E89" t="str">
            <v>MA</v>
          </cell>
          <cell r="F89" t="str">
            <v>P1</v>
          </cell>
          <cell r="G89" t="str">
            <v>SMALL</v>
          </cell>
          <cell r="H89" t="str">
            <v>IA</v>
          </cell>
          <cell r="I89" t="str">
            <v>0031985 - USI INSURANCE SERVICES LLC - BRIARCLIFF</v>
          </cell>
        </row>
        <row r="90">
          <cell r="A90" t="str">
            <v>C00549IH</v>
          </cell>
          <cell r="B90">
            <v>42185</v>
          </cell>
          <cell r="C90" t="str">
            <v>C00549</v>
          </cell>
          <cell r="D90" t="str">
            <v>American Academy Of Arts &amp; Sciences</v>
          </cell>
          <cell r="E90" t="str">
            <v>MA</v>
          </cell>
          <cell r="F90" t="str">
            <v>P1</v>
          </cell>
          <cell r="G90" t="str">
            <v>SMALL</v>
          </cell>
          <cell r="H90" t="str">
            <v>IH</v>
          </cell>
          <cell r="I90" t="str">
            <v>0031985 - USI INSURANCE SERVICES LLC - BRIARCLIFF</v>
          </cell>
        </row>
        <row r="91">
          <cell r="A91" t="str">
            <v>C00552IH</v>
          </cell>
          <cell r="B91">
            <v>42185</v>
          </cell>
          <cell r="C91" t="str">
            <v>C00552</v>
          </cell>
          <cell r="D91" t="str">
            <v>AISNE...</v>
          </cell>
          <cell r="E91" t="str">
            <v>MA</v>
          </cell>
          <cell r="F91" t="str">
            <v>P1</v>
          </cell>
          <cell r="G91" t="str">
            <v>ERF</v>
          </cell>
          <cell r="H91" t="str">
            <v>IH</v>
          </cell>
          <cell r="I91" t="str">
            <v>0017977 - BORISLOW INSURANCE AGENCY</v>
          </cell>
        </row>
        <row r="92">
          <cell r="A92" t="str">
            <v>C00552IV</v>
          </cell>
          <cell r="B92">
            <v>42185</v>
          </cell>
          <cell r="C92" t="str">
            <v>C00552</v>
          </cell>
          <cell r="D92" t="str">
            <v>AISNE...</v>
          </cell>
          <cell r="E92" t="str">
            <v>MA</v>
          </cell>
          <cell r="F92" t="str">
            <v>P1</v>
          </cell>
          <cell r="G92" t="str">
            <v>ERF</v>
          </cell>
          <cell r="H92" t="str">
            <v>IV</v>
          </cell>
          <cell r="I92" t="str">
            <v>0017977 - BORISLOW INSURANCE AGENCY</v>
          </cell>
        </row>
        <row r="93">
          <cell r="A93" t="str">
            <v>C00552JH</v>
          </cell>
          <cell r="B93">
            <v>42185</v>
          </cell>
          <cell r="C93" t="str">
            <v>C00552</v>
          </cell>
          <cell r="D93" t="str">
            <v>AISNE...</v>
          </cell>
          <cell r="E93" t="str">
            <v>MA</v>
          </cell>
          <cell r="F93" t="str">
            <v>P1</v>
          </cell>
          <cell r="G93" t="str">
            <v>ERF</v>
          </cell>
          <cell r="H93" t="str">
            <v>JH</v>
          </cell>
          <cell r="I93" t="str">
            <v>0017977 - BORISLOW INSURANCE AGENCY</v>
          </cell>
        </row>
        <row r="94">
          <cell r="A94" t="str">
            <v>C00556IH</v>
          </cell>
          <cell r="B94">
            <v>42185</v>
          </cell>
          <cell r="C94" t="str">
            <v>C00556</v>
          </cell>
          <cell r="D94" t="str">
            <v>Risk Management Foundation</v>
          </cell>
          <cell r="E94" t="str">
            <v>MA</v>
          </cell>
          <cell r="F94" t="str">
            <v>P1</v>
          </cell>
          <cell r="G94" t="str">
            <v>ERF</v>
          </cell>
          <cell r="H94" t="str">
            <v>IH</v>
          </cell>
          <cell r="I94" t="str">
            <v>0032595 - BOSTONIAN GROUP INSURANCE AGENCY</v>
          </cell>
        </row>
        <row r="95">
          <cell r="A95" t="str">
            <v>C00556IP</v>
          </cell>
          <cell r="B95">
            <v>42185</v>
          </cell>
          <cell r="C95" t="str">
            <v>C00556</v>
          </cell>
          <cell r="D95" t="str">
            <v>Risk Management Foundation</v>
          </cell>
          <cell r="E95" t="str">
            <v>MA</v>
          </cell>
          <cell r="F95" t="str">
            <v>P1</v>
          </cell>
          <cell r="G95" t="str">
            <v>ERF</v>
          </cell>
          <cell r="H95" t="str">
            <v>IP</v>
          </cell>
          <cell r="I95" t="str">
            <v>0032595 - BOSTONIAN GROUP INSURANCE AGENCY</v>
          </cell>
        </row>
        <row r="96">
          <cell r="A96" t="str">
            <v>C00556IV</v>
          </cell>
          <cell r="B96">
            <v>42185</v>
          </cell>
          <cell r="C96" t="str">
            <v>C00556</v>
          </cell>
          <cell r="D96" t="str">
            <v>Risk Management Foundation</v>
          </cell>
          <cell r="E96" t="str">
            <v>MA</v>
          </cell>
          <cell r="F96" t="str">
            <v>P1</v>
          </cell>
          <cell r="G96" t="str">
            <v>ERF</v>
          </cell>
          <cell r="H96" t="str">
            <v>IV</v>
          </cell>
          <cell r="I96" t="str">
            <v>0032595 - BOSTONIAN GROUP INSURANCE AGENCY</v>
          </cell>
        </row>
        <row r="97">
          <cell r="A97" t="str">
            <v>C00559IH</v>
          </cell>
          <cell r="B97">
            <v>42185</v>
          </cell>
          <cell r="C97" t="str">
            <v>C00559</v>
          </cell>
          <cell r="D97" t="str">
            <v>Larry Ng's Auto Repair Service</v>
          </cell>
          <cell r="E97" t="str">
            <v>MA</v>
          </cell>
          <cell r="F97" t="str">
            <v>P1</v>
          </cell>
          <cell r="G97" t="str">
            <v>SMALL</v>
          </cell>
          <cell r="H97" t="str">
            <v>IH</v>
          </cell>
        </row>
        <row r="98">
          <cell r="A98" t="str">
            <v>C00561IA</v>
          </cell>
          <cell r="B98">
            <v>42185</v>
          </cell>
          <cell r="C98" t="str">
            <v>C00561</v>
          </cell>
          <cell r="D98" t="str">
            <v>Lahey Clinic Foundation Inc</v>
          </cell>
          <cell r="E98" t="str">
            <v>MA</v>
          </cell>
          <cell r="F98" t="str">
            <v>ASO</v>
          </cell>
          <cell r="G98" t="str">
            <v>ERF</v>
          </cell>
          <cell r="H98" t="str">
            <v>IA</v>
          </cell>
        </row>
        <row r="99">
          <cell r="A99" t="str">
            <v>C00561JF</v>
          </cell>
          <cell r="B99">
            <v>42185</v>
          </cell>
          <cell r="C99" t="str">
            <v>C00561</v>
          </cell>
          <cell r="D99" t="str">
            <v>Lahey Clinic Foundation Inc</v>
          </cell>
          <cell r="E99" t="str">
            <v>MA</v>
          </cell>
          <cell r="F99" t="str">
            <v>ASO</v>
          </cell>
          <cell r="G99" t="str">
            <v>ERF</v>
          </cell>
          <cell r="H99" t="str">
            <v>JF</v>
          </cell>
        </row>
        <row r="100">
          <cell r="A100" t="str">
            <v>C00582IH</v>
          </cell>
          <cell r="B100">
            <v>42185</v>
          </cell>
          <cell r="C100" t="str">
            <v>C00582</v>
          </cell>
          <cell r="D100" t="str">
            <v>Bright Horizons Childrens Center LLC</v>
          </cell>
          <cell r="E100" t="str">
            <v>MA</v>
          </cell>
          <cell r="F100" t="str">
            <v>P1</v>
          </cell>
          <cell r="G100" t="str">
            <v>ERF</v>
          </cell>
          <cell r="H100" t="str">
            <v>IH</v>
          </cell>
          <cell r="I100" t="str">
            <v>0019461 - MERCER HEALTH &amp; BENEFITS  LLC</v>
          </cell>
        </row>
        <row r="101">
          <cell r="A101" t="str">
            <v>C00587IA</v>
          </cell>
          <cell r="B101">
            <v>42185</v>
          </cell>
          <cell r="C101" t="str">
            <v>C00587</v>
          </cell>
          <cell r="D101" t="str">
            <v>South Shore Hospital</v>
          </cell>
          <cell r="E101" t="str">
            <v>MA</v>
          </cell>
          <cell r="F101" t="str">
            <v>ASO</v>
          </cell>
          <cell r="G101" t="str">
            <v>ERF</v>
          </cell>
          <cell r="H101" t="str">
            <v>IA</v>
          </cell>
        </row>
        <row r="102">
          <cell r="A102" t="str">
            <v>C00587IH</v>
          </cell>
          <cell r="B102">
            <v>42185</v>
          </cell>
          <cell r="C102" t="str">
            <v>C00587</v>
          </cell>
          <cell r="D102" t="str">
            <v>South Shore Hospital</v>
          </cell>
          <cell r="E102" t="str">
            <v>MA</v>
          </cell>
          <cell r="F102" t="str">
            <v>ASO</v>
          </cell>
          <cell r="G102" t="str">
            <v>ERF</v>
          </cell>
          <cell r="H102" t="str">
            <v>IH</v>
          </cell>
        </row>
        <row r="103">
          <cell r="A103" t="str">
            <v>C00587IV</v>
          </cell>
          <cell r="B103">
            <v>42185</v>
          </cell>
          <cell r="C103" t="str">
            <v>C00587</v>
          </cell>
          <cell r="D103" t="str">
            <v>South Shore Hospital</v>
          </cell>
          <cell r="E103" t="str">
            <v>MA</v>
          </cell>
          <cell r="F103" t="str">
            <v>ASO</v>
          </cell>
          <cell r="G103" t="str">
            <v>ERF</v>
          </cell>
          <cell r="H103" t="str">
            <v>IV</v>
          </cell>
        </row>
        <row r="104">
          <cell r="A104" t="str">
            <v>C00589IH</v>
          </cell>
          <cell r="B104">
            <v>42185</v>
          </cell>
          <cell r="C104" t="str">
            <v>C00589</v>
          </cell>
          <cell r="D104" t="str">
            <v>Universal Health Services Inc</v>
          </cell>
          <cell r="E104" t="str">
            <v>MA</v>
          </cell>
          <cell r="F104" t="str">
            <v>P1</v>
          </cell>
          <cell r="G104" t="str">
            <v>ERF</v>
          </cell>
          <cell r="H104" t="str">
            <v>IH</v>
          </cell>
          <cell r="I104" t="str">
            <v>0018712 - MERCER HEALTH &amp; BENEFITS  LLC</v>
          </cell>
        </row>
        <row r="105">
          <cell r="A105" t="str">
            <v>C00635IA</v>
          </cell>
          <cell r="B105">
            <v>42185</v>
          </cell>
          <cell r="C105" t="str">
            <v>C00635</v>
          </cell>
          <cell r="D105" t="str">
            <v>Boston IVF Inc</v>
          </cell>
          <cell r="E105" t="str">
            <v>MA</v>
          </cell>
          <cell r="F105" t="str">
            <v>P1</v>
          </cell>
          <cell r="G105" t="str">
            <v>ERF</v>
          </cell>
          <cell r="H105" t="str">
            <v>IA</v>
          </cell>
          <cell r="I105" t="str">
            <v>0014189 - SAPERS &amp; WALLACK</v>
          </cell>
        </row>
        <row r="106">
          <cell r="A106" t="str">
            <v>C00635IH</v>
          </cell>
          <cell r="B106">
            <v>42185</v>
          </cell>
          <cell r="C106" t="str">
            <v>C00635</v>
          </cell>
          <cell r="D106" t="str">
            <v>Boston IVF Inc</v>
          </cell>
          <cell r="E106" t="str">
            <v>MA</v>
          </cell>
          <cell r="F106" t="str">
            <v>P1</v>
          </cell>
          <cell r="G106" t="str">
            <v>ERF</v>
          </cell>
          <cell r="H106" t="str">
            <v>IH</v>
          </cell>
          <cell r="I106" t="str">
            <v>0014189 - SAPERS &amp; WALLACK</v>
          </cell>
        </row>
        <row r="107">
          <cell r="A107" t="str">
            <v>C10002IH</v>
          </cell>
          <cell r="B107">
            <v>42185</v>
          </cell>
          <cell r="C107" t="str">
            <v>C10002</v>
          </cell>
          <cell r="D107" t="str">
            <v>Smithsonian Institute</v>
          </cell>
          <cell r="E107" t="str">
            <v>MA</v>
          </cell>
          <cell r="F107" t="str">
            <v>P1</v>
          </cell>
          <cell r="G107" t="str">
            <v>ERF</v>
          </cell>
          <cell r="H107" t="str">
            <v>IH</v>
          </cell>
        </row>
        <row r="108">
          <cell r="A108" t="str">
            <v>C10002MI</v>
          </cell>
          <cell r="B108">
            <v>42185</v>
          </cell>
          <cell r="C108" t="str">
            <v>C10002</v>
          </cell>
          <cell r="D108" t="str">
            <v>Smithsonian Institute</v>
          </cell>
          <cell r="E108" t="str">
            <v>MA</v>
          </cell>
          <cell r="F108" t="str">
            <v>P1</v>
          </cell>
          <cell r="G108" t="str">
            <v>MCARE</v>
          </cell>
          <cell r="H108" t="str">
            <v>MI</v>
          </cell>
        </row>
        <row r="109">
          <cell r="A109" t="str">
            <v>C10009IH</v>
          </cell>
          <cell r="B109">
            <v>42185</v>
          </cell>
          <cell r="C109" t="str">
            <v>C10009</v>
          </cell>
          <cell r="D109" t="str">
            <v>Wilmer Cutler Pickering Hale &amp; Dorr LLP</v>
          </cell>
          <cell r="E109" t="str">
            <v>MA</v>
          </cell>
          <cell r="F109" t="str">
            <v>P1</v>
          </cell>
          <cell r="G109" t="str">
            <v>ERF</v>
          </cell>
          <cell r="H109" t="str">
            <v>IH</v>
          </cell>
          <cell r="I109" t="str">
            <v>0002644 - AON BENEFITS SERVICES INC</v>
          </cell>
        </row>
        <row r="110">
          <cell r="A110" t="str">
            <v>C10011IA</v>
          </cell>
          <cell r="B110">
            <v>42185</v>
          </cell>
          <cell r="C110" t="str">
            <v>C10011</v>
          </cell>
          <cell r="D110" t="str">
            <v>Foley Hoag Llp</v>
          </cell>
          <cell r="E110" t="str">
            <v>MA</v>
          </cell>
          <cell r="F110" t="str">
            <v>P1</v>
          </cell>
          <cell r="G110" t="str">
            <v>ERF</v>
          </cell>
          <cell r="H110" t="str">
            <v>IA</v>
          </cell>
          <cell r="I110" t="str">
            <v>0015319 - WILLIAM GALLAGHER  ASSOCIATES</v>
          </cell>
        </row>
        <row r="111">
          <cell r="A111" t="str">
            <v>C10011IH</v>
          </cell>
          <cell r="B111">
            <v>42185</v>
          </cell>
          <cell r="C111" t="str">
            <v>C10011</v>
          </cell>
          <cell r="D111" t="str">
            <v>Foley Hoag Llp</v>
          </cell>
          <cell r="E111" t="str">
            <v>MA</v>
          </cell>
          <cell r="F111" t="str">
            <v>P1</v>
          </cell>
          <cell r="G111" t="str">
            <v>ERF</v>
          </cell>
          <cell r="H111" t="str">
            <v>IH</v>
          </cell>
          <cell r="I111" t="str">
            <v>0015319 - WILLIAM GALLAGHER  ASSOCIATES</v>
          </cell>
        </row>
        <row r="112">
          <cell r="A112" t="str">
            <v>C10013IA</v>
          </cell>
          <cell r="B112">
            <v>42185</v>
          </cell>
          <cell r="C112" t="str">
            <v>C10013</v>
          </cell>
          <cell r="D112" t="str">
            <v>Boston College</v>
          </cell>
          <cell r="E112" t="str">
            <v>MA</v>
          </cell>
          <cell r="F112" t="str">
            <v>ASO</v>
          </cell>
          <cell r="G112" t="str">
            <v>ERF</v>
          </cell>
          <cell r="H112" t="str">
            <v>IA</v>
          </cell>
        </row>
        <row r="113">
          <cell r="A113" t="str">
            <v>C10013IH</v>
          </cell>
          <cell r="B113">
            <v>42185</v>
          </cell>
          <cell r="C113" t="str">
            <v>C10013</v>
          </cell>
          <cell r="D113" t="str">
            <v>Boston College</v>
          </cell>
          <cell r="E113" t="str">
            <v>MA</v>
          </cell>
          <cell r="F113" t="str">
            <v>ASO</v>
          </cell>
          <cell r="G113" t="str">
            <v>ERF</v>
          </cell>
          <cell r="H113" t="str">
            <v>IH</v>
          </cell>
        </row>
        <row r="114">
          <cell r="A114" t="str">
            <v>C10028IA</v>
          </cell>
          <cell r="B114">
            <v>42185</v>
          </cell>
          <cell r="C114" t="str">
            <v>C10028</v>
          </cell>
          <cell r="D114" t="str">
            <v>Emerson College</v>
          </cell>
          <cell r="E114" t="str">
            <v>MA</v>
          </cell>
          <cell r="F114" t="str">
            <v>ASO</v>
          </cell>
          <cell r="G114" t="str">
            <v>ERF</v>
          </cell>
          <cell r="H114" t="str">
            <v>IA</v>
          </cell>
          <cell r="I114" t="str">
            <v>0032532 - BOSTONIAN GROUP INSURANCE AGENCY</v>
          </cell>
        </row>
        <row r="115">
          <cell r="A115" t="str">
            <v>C10028IH</v>
          </cell>
          <cell r="B115">
            <v>42185</v>
          </cell>
          <cell r="C115" t="str">
            <v>C10028</v>
          </cell>
          <cell r="D115" t="str">
            <v>Emerson College</v>
          </cell>
          <cell r="E115" t="str">
            <v>MA</v>
          </cell>
          <cell r="F115" t="str">
            <v>ASO</v>
          </cell>
          <cell r="G115" t="str">
            <v>ERF</v>
          </cell>
          <cell r="H115" t="str">
            <v>IH</v>
          </cell>
          <cell r="I115" t="str">
            <v>0032532 - BOSTONIAN GROUP INSURANCE AGENCY</v>
          </cell>
        </row>
        <row r="116">
          <cell r="A116" t="str">
            <v>C10030IA</v>
          </cell>
          <cell r="B116">
            <v>42185</v>
          </cell>
          <cell r="C116" t="str">
            <v>C10030</v>
          </cell>
          <cell r="D116" t="str">
            <v>Hebrew Senior Life</v>
          </cell>
          <cell r="E116" t="str">
            <v>MA</v>
          </cell>
          <cell r="F116" t="str">
            <v>P1</v>
          </cell>
          <cell r="G116" t="str">
            <v>ERF</v>
          </cell>
          <cell r="H116" t="str">
            <v>IA</v>
          </cell>
          <cell r="I116" t="str">
            <v>0035391 - NFP CORPORATE SERVICES (NY) LLC</v>
          </cell>
        </row>
        <row r="117">
          <cell r="A117" t="str">
            <v>C10030IH</v>
          </cell>
          <cell r="B117">
            <v>42185</v>
          </cell>
          <cell r="C117" t="str">
            <v>C10030</v>
          </cell>
          <cell r="D117" t="str">
            <v>Hebrew Senior Life</v>
          </cell>
          <cell r="E117" t="str">
            <v>MA</v>
          </cell>
          <cell r="F117" t="str">
            <v>P1</v>
          </cell>
          <cell r="G117" t="str">
            <v>ERF</v>
          </cell>
          <cell r="H117" t="str">
            <v>IH</v>
          </cell>
          <cell r="I117" t="str">
            <v>0035391 - NFP CORPORATE SERVICES (NY) LLC</v>
          </cell>
        </row>
        <row r="118">
          <cell r="A118" t="str">
            <v>C10034JA</v>
          </cell>
          <cell r="B118">
            <v>42185</v>
          </cell>
          <cell r="C118" t="str">
            <v>C10034</v>
          </cell>
          <cell r="D118" t="str">
            <v>Cambridge Economic Oppt Committee</v>
          </cell>
          <cell r="E118" t="str">
            <v>MA</v>
          </cell>
          <cell r="F118" t="str">
            <v>P1</v>
          </cell>
          <cell r="G118" t="str">
            <v>SMALL</v>
          </cell>
          <cell r="H118" t="str">
            <v>JA</v>
          </cell>
          <cell r="I118" t="str">
            <v>0002829 - SMALL BUSINESS INSURANCE AGENCY INC</v>
          </cell>
        </row>
        <row r="119">
          <cell r="A119" t="str">
            <v>C10036IH</v>
          </cell>
          <cell r="B119">
            <v>42185</v>
          </cell>
          <cell r="C119" t="str">
            <v>C10036</v>
          </cell>
          <cell r="D119" t="str">
            <v>Zalkind Duncan &amp; Bernstein LLP</v>
          </cell>
          <cell r="E119" t="str">
            <v>MA</v>
          </cell>
          <cell r="F119" t="str">
            <v>P1</v>
          </cell>
          <cell r="G119" t="str">
            <v>SMALL</v>
          </cell>
          <cell r="H119" t="str">
            <v>IH</v>
          </cell>
        </row>
        <row r="120">
          <cell r="A120" t="str">
            <v>C10039IH</v>
          </cell>
          <cell r="B120">
            <v>42185</v>
          </cell>
          <cell r="C120" t="str">
            <v>C10039</v>
          </cell>
          <cell r="D120" t="str">
            <v>Museum of Science</v>
          </cell>
          <cell r="E120" t="str">
            <v>MA</v>
          </cell>
          <cell r="F120" t="str">
            <v>P1</v>
          </cell>
          <cell r="G120" t="str">
            <v>ERF</v>
          </cell>
          <cell r="H120" t="str">
            <v>IH</v>
          </cell>
          <cell r="I120" t="str">
            <v>0003147 - HUB INTERNATIONAL NEW ENGLAND LLC</v>
          </cell>
        </row>
        <row r="121">
          <cell r="A121" t="str">
            <v>C10045IH</v>
          </cell>
          <cell r="B121">
            <v>42185</v>
          </cell>
          <cell r="C121" t="str">
            <v>C10045</v>
          </cell>
          <cell r="D121" t="str">
            <v>Edwards Wildman Palmer LLP</v>
          </cell>
          <cell r="E121" t="str">
            <v>MA</v>
          </cell>
          <cell r="F121" t="str">
            <v>P1</v>
          </cell>
          <cell r="G121" t="str">
            <v>CRC</v>
          </cell>
          <cell r="H121" t="str">
            <v>IH</v>
          </cell>
          <cell r="I121" t="str">
            <v>0027030 - WILLIS OF MASSACHUSETTS INC</v>
          </cell>
        </row>
        <row r="122">
          <cell r="A122" t="str">
            <v>C10054IH</v>
          </cell>
          <cell r="B122">
            <v>42185</v>
          </cell>
          <cell r="C122" t="str">
            <v>C10054</v>
          </cell>
          <cell r="D122" t="str">
            <v>Bentley University</v>
          </cell>
          <cell r="E122" t="str">
            <v>MA</v>
          </cell>
          <cell r="F122" t="str">
            <v>P1</v>
          </cell>
          <cell r="G122" t="str">
            <v>ERF</v>
          </cell>
          <cell r="H122" t="str">
            <v>IH</v>
          </cell>
          <cell r="I122" t="str">
            <v>0034952 - STRATEGIC BENEFIT ADVISORS INC</v>
          </cell>
        </row>
        <row r="123">
          <cell r="A123" t="str">
            <v>C10054PO</v>
          </cell>
          <cell r="B123">
            <v>42185</v>
          </cell>
          <cell r="C123" t="str">
            <v>C10054</v>
          </cell>
          <cell r="D123" t="str">
            <v>Bentley University</v>
          </cell>
          <cell r="E123" t="str">
            <v>MA</v>
          </cell>
          <cell r="F123" t="str">
            <v>P1</v>
          </cell>
          <cell r="G123" t="str">
            <v>ERF</v>
          </cell>
          <cell r="H123" t="str">
            <v>PO</v>
          </cell>
          <cell r="I123" t="str">
            <v>0034952 - STRATEGIC BENEFIT ADVISORS INC</v>
          </cell>
        </row>
        <row r="124">
          <cell r="A124" t="str">
            <v>C10056IH</v>
          </cell>
          <cell r="B124">
            <v>42185</v>
          </cell>
          <cell r="C124" t="str">
            <v>C10056</v>
          </cell>
          <cell r="D124" t="str">
            <v>New England Board Of Higher Educ</v>
          </cell>
          <cell r="E124" t="str">
            <v>MA</v>
          </cell>
          <cell r="F124" t="str">
            <v>P1</v>
          </cell>
          <cell r="G124" t="str">
            <v>SMALL</v>
          </cell>
          <cell r="H124" t="str">
            <v>IH</v>
          </cell>
          <cell r="I124" t="str">
            <v>0028828 - USI INSURANCE SERVICES LLC - BRIARCLIFF</v>
          </cell>
        </row>
        <row r="125">
          <cell r="A125" t="str">
            <v>C10056MI</v>
          </cell>
          <cell r="B125">
            <v>42185</v>
          </cell>
          <cell r="C125" t="str">
            <v>C10056</v>
          </cell>
          <cell r="D125" t="str">
            <v>New England Board Of Higher Educ</v>
          </cell>
          <cell r="E125" t="str">
            <v>MA</v>
          </cell>
          <cell r="F125" t="str">
            <v>P1</v>
          </cell>
          <cell r="G125" t="str">
            <v>MCARE</v>
          </cell>
          <cell r="H125" t="str">
            <v>MI</v>
          </cell>
          <cell r="I125" t="str">
            <v>0028828 - USI INSURANCE SERVICES LLC - BRIARCLIFF</v>
          </cell>
        </row>
        <row r="126">
          <cell r="A126" t="str">
            <v>C10080IH</v>
          </cell>
          <cell r="B126">
            <v>42185</v>
          </cell>
          <cell r="C126" t="str">
            <v>C10080</v>
          </cell>
          <cell r="D126" t="str">
            <v>Massachusetts Law Reform Institute</v>
          </cell>
          <cell r="E126" t="str">
            <v>MA</v>
          </cell>
          <cell r="F126" t="str">
            <v>P1</v>
          </cell>
          <cell r="G126" t="str">
            <v>SMALL</v>
          </cell>
          <cell r="H126" t="str">
            <v>IH</v>
          </cell>
          <cell r="I126" t="str">
            <v>0025154 - BROWN &amp; BROWN OF MASSACHUSETTS LLC</v>
          </cell>
        </row>
        <row r="127">
          <cell r="A127" t="str">
            <v>C10107IA</v>
          </cell>
          <cell r="B127">
            <v>42185</v>
          </cell>
          <cell r="C127" t="str">
            <v>C10107</v>
          </cell>
          <cell r="D127" t="str">
            <v>Sherin and Lodgen LLP</v>
          </cell>
          <cell r="E127" t="str">
            <v>MA</v>
          </cell>
          <cell r="F127" t="str">
            <v>P1</v>
          </cell>
          <cell r="G127" t="str">
            <v>CRC</v>
          </cell>
          <cell r="H127" t="str">
            <v>IA</v>
          </cell>
          <cell r="I127" t="str">
            <v>0032828 - GALLAGHER BENEFIT SERVICES INC</v>
          </cell>
        </row>
        <row r="128">
          <cell r="A128" t="str">
            <v>C10107IH</v>
          </cell>
          <cell r="B128">
            <v>42185</v>
          </cell>
          <cell r="C128" t="str">
            <v>C10107</v>
          </cell>
          <cell r="D128" t="str">
            <v>Sherin and Lodgen LLP</v>
          </cell>
          <cell r="E128" t="str">
            <v>MA</v>
          </cell>
          <cell r="F128" t="str">
            <v>P1</v>
          </cell>
          <cell r="G128" t="str">
            <v>CRC</v>
          </cell>
          <cell r="H128" t="str">
            <v>IH</v>
          </cell>
          <cell r="I128" t="str">
            <v>0032828 - GALLAGHER BENEFIT SERVICES INC</v>
          </cell>
        </row>
        <row r="129">
          <cell r="A129" t="str">
            <v>C10109IA</v>
          </cell>
          <cell r="B129">
            <v>42185</v>
          </cell>
          <cell r="C129" t="str">
            <v>C10109</v>
          </cell>
          <cell r="D129" t="str">
            <v>Architectural Resources</v>
          </cell>
          <cell r="E129" t="str">
            <v>MA</v>
          </cell>
          <cell r="F129" t="str">
            <v>P1</v>
          </cell>
          <cell r="G129" t="str">
            <v>CRC</v>
          </cell>
          <cell r="H129" t="str">
            <v>IA</v>
          </cell>
          <cell r="I129" t="str">
            <v>0025077 - BROWN &amp; BROWN OF MASSACHUSETTS LLC</v>
          </cell>
        </row>
        <row r="130">
          <cell r="A130" t="str">
            <v>C10109IH</v>
          </cell>
          <cell r="B130">
            <v>42185</v>
          </cell>
          <cell r="C130" t="str">
            <v>C10109</v>
          </cell>
          <cell r="D130" t="str">
            <v>Architectural Resources</v>
          </cell>
          <cell r="E130" t="str">
            <v>MA</v>
          </cell>
          <cell r="F130" t="str">
            <v>P1</v>
          </cell>
          <cell r="G130" t="str">
            <v>CRC</v>
          </cell>
          <cell r="H130" t="str">
            <v>IH</v>
          </cell>
          <cell r="I130" t="str">
            <v>0025077 - BROWN &amp; BROWN OF MASSACHUSETTS LLC</v>
          </cell>
        </row>
        <row r="131">
          <cell r="A131" t="str">
            <v>C10119IA</v>
          </cell>
          <cell r="B131">
            <v>42185</v>
          </cell>
          <cell r="C131" t="str">
            <v>C10119</v>
          </cell>
          <cell r="D131" t="str">
            <v>Burns  Levinson LLP</v>
          </cell>
          <cell r="E131" t="str">
            <v>MA</v>
          </cell>
          <cell r="F131" t="str">
            <v>P1</v>
          </cell>
          <cell r="G131" t="str">
            <v>ERF</v>
          </cell>
          <cell r="H131" t="str">
            <v>IA</v>
          </cell>
          <cell r="I131" t="str">
            <v>0023223 - LOCKTON COMPANIES LLC (KANSAS CITY SERIES)</v>
          </cell>
        </row>
        <row r="132">
          <cell r="A132" t="str">
            <v>C10119IH</v>
          </cell>
          <cell r="B132">
            <v>42185</v>
          </cell>
          <cell r="C132" t="str">
            <v>C10119</v>
          </cell>
          <cell r="D132" t="str">
            <v>Burns  Levinson LLP</v>
          </cell>
          <cell r="E132" t="str">
            <v>MA</v>
          </cell>
          <cell r="F132" t="str">
            <v>P1</v>
          </cell>
          <cell r="G132" t="str">
            <v>ERF</v>
          </cell>
          <cell r="H132" t="str">
            <v>IH</v>
          </cell>
          <cell r="I132" t="str">
            <v>0023223 - LOCKTON COMPANIES LLC (KANSAS CITY SERIES)</v>
          </cell>
        </row>
        <row r="133">
          <cell r="A133" t="str">
            <v>C10119IV</v>
          </cell>
          <cell r="B133">
            <v>42185</v>
          </cell>
          <cell r="C133" t="str">
            <v>C10119</v>
          </cell>
          <cell r="D133" t="str">
            <v>Burns  Levinson LLP</v>
          </cell>
          <cell r="E133" t="str">
            <v>MA</v>
          </cell>
          <cell r="F133" t="str">
            <v>P1</v>
          </cell>
          <cell r="G133" t="str">
            <v>ERF</v>
          </cell>
          <cell r="H133" t="str">
            <v>IV</v>
          </cell>
          <cell r="I133" t="str">
            <v>0023223 - LOCKTON COMPANIES LLC (KANSAS CITY SERIES)</v>
          </cell>
        </row>
        <row r="134">
          <cell r="A134" t="str">
            <v>C10124IH</v>
          </cell>
          <cell r="B134">
            <v>42185</v>
          </cell>
          <cell r="C134" t="str">
            <v>C10124</v>
          </cell>
          <cell r="D134" t="str">
            <v>United Industries Inc</v>
          </cell>
          <cell r="E134" t="str">
            <v>MA</v>
          </cell>
          <cell r="F134" t="str">
            <v>P1</v>
          </cell>
          <cell r="G134" t="str">
            <v>SMALL</v>
          </cell>
          <cell r="H134" t="str">
            <v>IH</v>
          </cell>
          <cell r="I134" t="str">
            <v>0002846 - PROCTOR &amp; CO INSURANCE AGENCY INC</v>
          </cell>
        </row>
        <row r="135">
          <cell r="A135" t="str">
            <v>C10124MI</v>
          </cell>
          <cell r="B135">
            <v>42185</v>
          </cell>
          <cell r="C135" t="str">
            <v>C10124</v>
          </cell>
          <cell r="D135" t="str">
            <v>United Industries Inc</v>
          </cell>
          <cell r="E135" t="str">
            <v>MA</v>
          </cell>
          <cell r="F135" t="str">
            <v>P1</v>
          </cell>
          <cell r="G135" t="str">
            <v>MCARE</v>
          </cell>
          <cell r="H135" t="str">
            <v>MI</v>
          </cell>
          <cell r="I135" t="str">
            <v>0002846 - PROCTOR &amp; CO INSURANCE AGENCY INC</v>
          </cell>
        </row>
        <row r="136">
          <cell r="A136" t="str">
            <v>C10126IA</v>
          </cell>
          <cell r="B136">
            <v>42185</v>
          </cell>
          <cell r="C136" t="str">
            <v>C10126</v>
          </cell>
          <cell r="D136" t="str">
            <v>Conservation Law Foundation</v>
          </cell>
          <cell r="E136" t="str">
            <v>MA</v>
          </cell>
          <cell r="F136" t="str">
            <v>P1</v>
          </cell>
          <cell r="G136" t="str">
            <v>CRC</v>
          </cell>
          <cell r="H136" t="str">
            <v>IA</v>
          </cell>
          <cell r="I136" t="str">
            <v>0001771 - HUB INTERNATIONAL NEW ENGLAND LLC</v>
          </cell>
        </row>
        <row r="137">
          <cell r="A137" t="str">
            <v>C10126IH</v>
          </cell>
          <cell r="B137">
            <v>42185</v>
          </cell>
          <cell r="C137" t="str">
            <v>C10126</v>
          </cell>
          <cell r="D137" t="str">
            <v>Conservation Law Foundation</v>
          </cell>
          <cell r="E137" t="str">
            <v>MA</v>
          </cell>
          <cell r="F137" t="str">
            <v>P1</v>
          </cell>
          <cell r="G137" t="str">
            <v>CRC</v>
          </cell>
          <cell r="H137" t="str">
            <v>IH</v>
          </cell>
          <cell r="I137" t="str">
            <v>0001771 - HUB INTERNATIONAL NEW ENGLAND LLC</v>
          </cell>
        </row>
        <row r="138">
          <cell r="A138" t="str">
            <v>C10133IA</v>
          </cell>
          <cell r="B138">
            <v>42185</v>
          </cell>
          <cell r="C138" t="str">
            <v>C10133</v>
          </cell>
          <cell r="D138" t="str">
            <v>Regis College</v>
          </cell>
          <cell r="E138" t="str">
            <v>MA</v>
          </cell>
          <cell r="F138" t="str">
            <v>ASO</v>
          </cell>
          <cell r="G138" t="str">
            <v>ERF</v>
          </cell>
          <cell r="H138" t="str">
            <v>IA</v>
          </cell>
          <cell r="I138" t="str">
            <v>0022530 - LAMBERT &amp; CARNEY BENEFITS GROUP</v>
          </cell>
        </row>
        <row r="139">
          <cell r="A139" t="str">
            <v>C10133IH</v>
          </cell>
          <cell r="B139">
            <v>42185</v>
          </cell>
          <cell r="C139" t="str">
            <v>C10133</v>
          </cell>
          <cell r="D139" t="str">
            <v>Regis College</v>
          </cell>
          <cell r="E139" t="str">
            <v>MA</v>
          </cell>
          <cell r="F139" t="str">
            <v>ASO</v>
          </cell>
          <cell r="G139" t="str">
            <v>ERF</v>
          </cell>
          <cell r="H139" t="str">
            <v>IH</v>
          </cell>
          <cell r="I139" t="str">
            <v>0022530 - LAMBERT &amp; CARNEY BENEFITS GROUP</v>
          </cell>
        </row>
        <row r="140">
          <cell r="A140" t="str">
            <v>C10138IH</v>
          </cell>
          <cell r="B140">
            <v>42185</v>
          </cell>
          <cell r="C140" t="str">
            <v>C10138</v>
          </cell>
          <cell r="D140" t="str">
            <v>Cambridge YWCA</v>
          </cell>
          <cell r="E140" t="str">
            <v>MA</v>
          </cell>
          <cell r="F140" t="str">
            <v>P1</v>
          </cell>
          <cell r="G140" t="str">
            <v>SMALL</v>
          </cell>
          <cell r="H140" t="str">
            <v>IH</v>
          </cell>
          <cell r="I140" t="str">
            <v>0032530 - PROTECTOR GROUP INSURANCE AGENCY, THE</v>
          </cell>
        </row>
        <row r="141">
          <cell r="A141" t="str">
            <v>C10142IH</v>
          </cell>
          <cell r="B141">
            <v>42185</v>
          </cell>
          <cell r="C141" t="str">
            <v>C10142</v>
          </cell>
          <cell r="D141" t="str">
            <v>Cambridge YMCA</v>
          </cell>
          <cell r="E141" t="str">
            <v>MA</v>
          </cell>
          <cell r="F141" t="str">
            <v>P1</v>
          </cell>
          <cell r="G141" t="str">
            <v>SMALL</v>
          </cell>
          <cell r="H141" t="str">
            <v>IH</v>
          </cell>
          <cell r="I141" t="str">
            <v>0019042 - UNITED BUSINESSMANS INSURANCE AGENCY</v>
          </cell>
        </row>
        <row r="142">
          <cell r="A142" t="str">
            <v>C10144IA</v>
          </cell>
          <cell r="B142">
            <v>42185</v>
          </cell>
          <cell r="C142" t="str">
            <v>C10144</v>
          </cell>
          <cell r="D142" t="str">
            <v>Independent Advertising d/b/a Hill Holliday LLC</v>
          </cell>
          <cell r="E142" t="str">
            <v>MA</v>
          </cell>
          <cell r="F142" t="str">
            <v>P1</v>
          </cell>
          <cell r="G142" t="str">
            <v>ERF</v>
          </cell>
          <cell r="H142" t="str">
            <v>IA</v>
          </cell>
          <cell r="I142" t="str">
            <v>0031814 - CHANDOR INSURANCE AGENCY LLC</v>
          </cell>
        </row>
        <row r="143">
          <cell r="A143" t="str">
            <v>C10144IH</v>
          </cell>
          <cell r="B143">
            <v>42185</v>
          </cell>
          <cell r="C143" t="str">
            <v>C10144</v>
          </cell>
          <cell r="D143" t="str">
            <v>Independent Advertising d/b/a Hill Holliday LLC</v>
          </cell>
          <cell r="E143" t="str">
            <v>MA</v>
          </cell>
          <cell r="F143" t="str">
            <v>P1</v>
          </cell>
          <cell r="G143" t="str">
            <v>ERF</v>
          </cell>
          <cell r="H143" t="str">
            <v>IH</v>
          </cell>
          <cell r="I143" t="str">
            <v>0031814 - CHANDOR INSURANCE AGENCY LLC</v>
          </cell>
        </row>
        <row r="144">
          <cell r="A144" t="str">
            <v>C10146IV</v>
          </cell>
          <cell r="B144">
            <v>42185</v>
          </cell>
          <cell r="C144" t="str">
            <v>C10146</v>
          </cell>
          <cell r="D144" t="str">
            <v>Fiduciary Trust</v>
          </cell>
          <cell r="E144" t="str">
            <v>MA</v>
          </cell>
          <cell r="F144" t="str">
            <v>P1</v>
          </cell>
          <cell r="G144" t="str">
            <v>CRC</v>
          </cell>
          <cell r="H144" t="str">
            <v>IV</v>
          </cell>
          <cell r="I144" t="str">
            <v>0022192 - WILLIAM GALLAGHER  ASSOCIATES</v>
          </cell>
        </row>
        <row r="145">
          <cell r="A145" t="str">
            <v>C10146JH</v>
          </cell>
          <cell r="B145">
            <v>42185</v>
          </cell>
          <cell r="C145" t="str">
            <v>C10146</v>
          </cell>
          <cell r="D145" t="str">
            <v>Fiduciary Trust</v>
          </cell>
          <cell r="E145" t="str">
            <v>MA</v>
          </cell>
          <cell r="F145" t="str">
            <v>P1</v>
          </cell>
          <cell r="G145" t="str">
            <v>CRC</v>
          </cell>
          <cell r="H145" t="str">
            <v>JH</v>
          </cell>
          <cell r="I145" t="str">
            <v>0022192 - WILLIAM GALLAGHER  ASSOCIATES</v>
          </cell>
        </row>
        <row r="146">
          <cell r="A146" t="str">
            <v>C10148IH</v>
          </cell>
          <cell r="B146">
            <v>42185</v>
          </cell>
          <cell r="C146" t="str">
            <v>C10148</v>
          </cell>
          <cell r="D146" t="str">
            <v>Lyne Woodworth and Evarts LLP</v>
          </cell>
          <cell r="E146" t="str">
            <v>MA</v>
          </cell>
          <cell r="F146" t="str">
            <v>P1</v>
          </cell>
          <cell r="G146" t="str">
            <v>SMALL</v>
          </cell>
          <cell r="H146" t="str">
            <v>IH</v>
          </cell>
        </row>
        <row r="147">
          <cell r="A147" t="str">
            <v>C10152IH</v>
          </cell>
          <cell r="B147">
            <v>42185</v>
          </cell>
          <cell r="C147" t="str">
            <v>C10152</v>
          </cell>
          <cell r="D147" t="str">
            <v>Atlantic Heating &amp; Air Conditing Co Inc</v>
          </cell>
          <cell r="E147" t="str">
            <v>MA</v>
          </cell>
          <cell r="F147" t="str">
            <v>P1</v>
          </cell>
          <cell r="G147" t="str">
            <v>SMALL</v>
          </cell>
          <cell r="H147" t="str">
            <v>IH</v>
          </cell>
          <cell r="I147" t="str">
            <v>0035864 - PROVIDER INSURANCE GROUP INC</v>
          </cell>
        </row>
        <row r="148">
          <cell r="A148" t="str">
            <v>C10152JH</v>
          </cell>
          <cell r="B148">
            <v>42185</v>
          </cell>
          <cell r="C148" t="str">
            <v>C10152</v>
          </cell>
          <cell r="D148" t="str">
            <v>Atlantic Heating &amp; Air Conditing Co Inc</v>
          </cell>
          <cell r="E148" t="str">
            <v>MA</v>
          </cell>
          <cell r="F148" t="str">
            <v>P1</v>
          </cell>
          <cell r="G148" t="str">
            <v>SMALL</v>
          </cell>
          <cell r="H148" t="str">
            <v>JH</v>
          </cell>
          <cell r="I148" t="str">
            <v>0035864 - PROVIDER INSURANCE GROUP INC</v>
          </cell>
        </row>
        <row r="149">
          <cell r="A149" t="str">
            <v>C10156IH</v>
          </cell>
          <cell r="B149">
            <v>42185</v>
          </cell>
          <cell r="C149" t="str">
            <v>C10156</v>
          </cell>
          <cell r="D149" t="str">
            <v>Beacon Hill Nursery School</v>
          </cell>
          <cell r="E149" t="str">
            <v>MA</v>
          </cell>
          <cell r="F149" t="str">
            <v>P1</v>
          </cell>
          <cell r="G149" t="str">
            <v>SMALL</v>
          </cell>
          <cell r="H149" t="str">
            <v>IH</v>
          </cell>
          <cell r="I149" t="str">
            <v>0033992 - DIGITAL INSURANCE AGENCY INC</v>
          </cell>
        </row>
        <row r="150">
          <cell r="A150" t="str">
            <v>C10166IA</v>
          </cell>
          <cell r="B150">
            <v>42185</v>
          </cell>
          <cell r="C150" t="str">
            <v>C10166</v>
          </cell>
          <cell r="D150" t="str">
            <v>Loring Wolcott and Coolidge Trust LLC</v>
          </cell>
          <cell r="E150" t="str">
            <v>MA</v>
          </cell>
          <cell r="F150" t="str">
            <v>P1</v>
          </cell>
          <cell r="G150" t="str">
            <v>CRC</v>
          </cell>
          <cell r="H150" t="str">
            <v>IA</v>
          </cell>
          <cell r="I150" t="str">
            <v>0001773 - WILLIAM GALLAGHER  ASSOCIATES</v>
          </cell>
        </row>
        <row r="151">
          <cell r="A151" t="str">
            <v>C10166IH</v>
          </cell>
          <cell r="B151">
            <v>42185</v>
          </cell>
          <cell r="C151" t="str">
            <v>C10166</v>
          </cell>
          <cell r="D151" t="str">
            <v>Loring Wolcott and Coolidge Trust LLC</v>
          </cell>
          <cell r="E151" t="str">
            <v>MA</v>
          </cell>
          <cell r="F151" t="str">
            <v>P1</v>
          </cell>
          <cell r="G151" t="str">
            <v>CRC</v>
          </cell>
          <cell r="H151" t="str">
            <v>IH</v>
          </cell>
          <cell r="I151" t="str">
            <v>0001773 - WILLIAM GALLAGHER  ASSOCIATES</v>
          </cell>
        </row>
        <row r="152">
          <cell r="A152" t="str">
            <v>C10168IH</v>
          </cell>
          <cell r="B152">
            <v>42185</v>
          </cell>
          <cell r="C152" t="str">
            <v>C10168</v>
          </cell>
          <cell r="D152" t="str">
            <v>Newman Preparatory School</v>
          </cell>
          <cell r="E152" t="str">
            <v>MA</v>
          </cell>
          <cell r="F152" t="str">
            <v>P1</v>
          </cell>
          <cell r="G152" t="str">
            <v>SMALL</v>
          </cell>
          <cell r="H152" t="str">
            <v>IH</v>
          </cell>
          <cell r="I152" t="str">
            <v>0029897 - TGA CROSS INSURANCE INC</v>
          </cell>
        </row>
        <row r="153">
          <cell r="A153" t="str">
            <v>C10170IH</v>
          </cell>
          <cell r="B153">
            <v>42185</v>
          </cell>
          <cell r="C153" t="str">
            <v>C10170</v>
          </cell>
          <cell r="D153" t="str">
            <v>United Cerebral Palsy of Metro Boston</v>
          </cell>
          <cell r="E153" t="str">
            <v>MA</v>
          </cell>
          <cell r="F153" t="str">
            <v>P1</v>
          </cell>
          <cell r="G153" t="str">
            <v>CRC</v>
          </cell>
          <cell r="H153" t="str">
            <v>IH</v>
          </cell>
          <cell r="I153" t="str">
            <v>0002119 - ROBLIN INSURANCE AGENCY</v>
          </cell>
        </row>
        <row r="154">
          <cell r="A154" t="str">
            <v>C10177IA</v>
          </cell>
          <cell r="B154">
            <v>42185</v>
          </cell>
          <cell r="C154" t="str">
            <v>C10177</v>
          </cell>
          <cell r="D154" t="str">
            <v>Wellesley College</v>
          </cell>
          <cell r="E154" t="str">
            <v>MA</v>
          </cell>
          <cell r="F154" t="str">
            <v>ASO</v>
          </cell>
          <cell r="G154" t="str">
            <v>ERF</v>
          </cell>
          <cell r="H154" t="str">
            <v>IA</v>
          </cell>
          <cell r="I154" t="str">
            <v>0032596 - BOSTONIAN GROUP INSURANCE AGENCY</v>
          </cell>
        </row>
        <row r="155">
          <cell r="A155" t="str">
            <v>C10177IH</v>
          </cell>
          <cell r="B155">
            <v>42185</v>
          </cell>
          <cell r="C155" t="str">
            <v>C10177</v>
          </cell>
          <cell r="D155" t="str">
            <v>Wellesley College</v>
          </cell>
          <cell r="E155" t="str">
            <v>MA</v>
          </cell>
          <cell r="F155" t="str">
            <v>ASO</v>
          </cell>
          <cell r="G155" t="str">
            <v>ERF</v>
          </cell>
          <cell r="H155" t="str">
            <v>IH</v>
          </cell>
          <cell r="I155" t="str">
            <v>0032596 - BOSTONIAN GROUP INSURANCE AGENCY</v>
          </cell>
        </row>
        <row r="156">
          <cell r="A156" t="str">
            <v>C10177IV</v>
          </cell>
          <cell r="B156">
            <v>42185</v>
          </cell>
          <cell r="C156" t="str">
            <v>C10177</v>
          </cell>
          <cell r="D156" t="str">
            <v>Wellesley College</v>
          </cell>
          <cell r="E156" t="str">
            <v>MA</v>
          </cell>
          <cell r="F156" t="str">
            <v>ASO</v>
          </cell>
          <cell r="G156" t="str">
            <v>ERF</v>
          </cell>
          <cell r="H156" t="str">
            <v>IV</v>
          </cell>
          <cell r="I156" t="str">
            <v>0032596 - BOSTONIAN GROUP INSURANCE AGENCY</v>
          </cell>
        </row>
        <row r="157">
          <cell r="A157" t="str">
            <v>C10187IA</v>
          </cell>
          <cell r="B157">
            <v>42185</v>
          </cell>
          <cell r="C157" t="str">
            <v>C10187</v>
          </cell>
          <cell r="D157" t="str">
            <v>SUFFOLK UNIVERSITY</v>
          </cell>
          <cell r="E157" t="str">
            <v>MA</v>
          </cell>
          <cell r="F157" t="str">
            <v>P1</v>
          </cell>
          <cell r="G157" t="str">
            <v>ERF</v>
          </cell>
          <cell r="H157" t="str">
            <v>IA</v>
          </cell>
          <cell r="I157" t="str">
            <v>0025709 - WILLIAM GALLAGHER  ASSOCIATES</v>
          </cell>
        </row>
        <row r="158">
          <cell r="A158" t="str">
            <v>C10187IH</v>
          </cell>
          <cell r="B158">
            <v>42185</v>
          </cell>
          <cell r="C158" t="str">
            <v>C10187</v>
          </cell>
          <cell r="D158" t="str">
            <v>SUFFOLK UNIVERSITY</v>
          </cell>
          <cell r="E158" t="str">
            <v>MA</v>
          </cell>
          <cell r="F158" t="str">
            <v>P1</v>
          </cell>
          <cell r="G158" t="str">
            <v>ERF</v>
          </cell>
          <cell r="H158" t="str">
            <v>IH</v>
          </cell>
          <cell r="I158" t="str">
            <v>0025709 - WILLIAM GALLAGHER  ASSOCIATES</v>
          </cell>
        </row>
        <row r="159">
          <cell r="A159" t="str">
            <v>C10187MI</v>
          </cell>
          <cell r="B159">
            <v>42185</v>
          </cell>
          <cell r="C159" t="str">
            <v>C10187</v>
          </cell>
          <cell r="D159" t="str">
            <v>SUFFOLK UNIVERSITY</v>
          </cell>
          <cell r="E159" t="str">
            <v>MA</v>
          </cell>
          <cell r="F159" t="str">
            <v>P1</v>
          </cell>
          <cell r="G159" t="str">
            <v>MCARE</v>
          </cell>
          <cell r="H159" t="str">
            <v>MI</v>
          </cell>
          <cell r="I159" t="str">
            <v>0025709 - WILLIAM GALLAGHER  ASSOCIATES</v>
          </cell>
        </row>
        <row r="160">
          <cell r="A160" t="str">
            <v>C10199IH</v>
          </cell>
          <cell r="B160">
            <v>42185</v>
          </cell>
          <cell r="C160" t="str">
            <v>C10199</v>
          </cell>
          <cell r="D160" t="str">
            <v>La Alianza Hispana Inc</v>
          </cell>
          <cell r="E160" t="str">
            <v>MA</v>
          </cell>
          <cell r="F160" t="str">
            <v>P1</v>
          </cell>
          <cell r="G160" t="str">
            <v>SMALL</v>
          </cell>
          <cell r="H160" t="str">
            <v>IH</v>
          </cell>
          <cell r="I160" t="str">
            <v>0027342 - KAPLAN, ELLEN A</v>
          </cell>
        </row>
        <row r="161">
          <cell r="A161" t="str">
            <v>C10204IA</v>
          </cell>
          <cell r="B161">
            <v>42185</v>
          </cell>
          <cell r="C161" t="str">
            <v>C10204</v>
          </cell>
          <cell r="D161" t="str">
            <v>Hemenway and Barnes LLP</v>
          </cell>
          <cell r="E161" t="str">
            <v>MA</v>
          </cell>
          <cell r="F161" t="str">
            <v>P1</v>
          </cell>
          <cell r="G161" t="str">
            <v>CRC</v>
          </cell>
          <cell r="H161" t="str">
            <v>IA</v>
          </cell>
          <cell r="I161" t="str">
            <v>0027406 - PARTNERS BENEFIT GROUP INC</v>
          </cell>
        </row>
        <row r="162">
          <cell r="A162" t="str">
            <v>C10204IH</v>
          </cell>
          <cell r="B162">
            <v>42185</v>
          </cell>
          <cell r="C162" t="str">
            <v>C10204</v>
          </cell>
          <cell r="D162" t="str">
            <v>Hemenway and Barnes LLP</v>
          </cell>
          <cell r="E162" t="str">
            <v>MA</v>
          </cell>
          <cell r="F162" t="str">
            <v>P1</v>
          </cell>
          <cell r="G162" t="str">
            <v>CRC</v>
          </cell>
          <cell r="H162" t="str">
            <v>IH</v>
          </cell>
          <cell r="I162" t="str">
            <v>0027406 - PARTNERS BENEFIT GROUP INC</v>
          </cell>
        </row>
        <row r="163">
          <cell r="A163" t="str">
            <v>C10207IH</v>
          </cell>
          <cell r="B163">
            <v>42185</v>
          </cell>
          <cell r="C163" t="str">
            <v>C10207</v>
          </cell>
          <cell r="D163" t="str">
            <v>Mission Society St. Paul The Apostle</v>
          </cell>
          <cell r="E163" t="str">
            <v>MA</v>
          </cell>
          <cell r="F163" t="str">
            <v>P1</v>
          </cell>
          <cell r="G163" t="str">
            <v>SMALL</v>
          </cell>
          <cell r="H163" t="str">
            <v>IH</v>
          </cell>
        </row>
        <row r="164">
          <cell r="A164" t="str">
            <v>C10211IA</v>
          </cell>
          <cell r="B164">
            <v>42185</v>
          </cell>
          <cell r="C164" t="str">
            <v>C10211</v>
          </cell>
          <cell r="D164" t="str">
            <v>inTEST Thermal Solutions</v>
          </cell>
          <cell r="E164" t="str">
            <v>MA</v>
          </cell>
          <cell r="F164" t="str">
            <v>P1</v>
          </cell>
          <cell r="G164" t="str">
            <v>CRC</v>
          </cell>
          <cell r="H164" t="str">
            <v>IA</v>
          </cell>
          <cell r="I164" t="str">
            <v>0003724 - WEST RIDGE INSURANCE AGENCY INC</v>
          </cell>
        </row>
        <row r="165">
          <cell r="A165" t="str">
            <v>C10211IH</v>
          </cell>
          <cell r="B165">
            <v>42185</v>
          </cell>
          <cell r="C165" t="str">
            <v>C10211</v>
          </cell>
          <cell r="D165" t="str">
            <v>inTEST Thermal Solutions</v>
          </cell>
          <cell r="E165" t="str">
            <v>MA</v>
          </cell>
          <cell r="F165" t="str">
            <v>P1</v>
          </cell>
          <cell r="G165" t="str">
            <v>CRC</v>
          </cell>
          <cell r="H165" t="str">
            <v>IH</v>
          </cell>
          <cell r="I165" t="str">
            <v>0003724 - WEST RIDGE INSURANCE AGENCY INC</v>
          </cell>
        </row>
        <row r="166">
          <cell r="A166" t="str">
            <v>C10212IH</v>
          </cell>
          <cell r="B166">
            <v>42185</v>
          </cell>
          <cell r="C166" t="str">
            <v>C10212</v>
          </cell>
          <cell r="D166" t="str">
            <v>Bunker And Sons</v>
          </cell>
          <cell r="E166" t="str">
            <v>MA</v>
          </cell>
          <cell r="F166" t="str">
            <v>P1</v>
          </cell>
          <cell r="G166" t="str">
            <v>SMALL</v>
          </cell>
          <cell r="H166" t="str">
            <v>IH</v>
          </cell>
        </row>
        <row r="167">
          <cell r="A167" t="str">
            <v>C10213IA</v>
          </cell>
          <cell r="B167">
            <v>42185</v>
          </cell>
          <cell r="C167" t="str">
            <v>C10213</v>
          </cell>
          <cell r="D167" t="str">
            <v>Bridge Over Troubled Waters Inc.</v>
          </cell>
          <cell r="E167" t="str">
            <v>MA</v>
          </cell>
          <cell r="F167" t="str">
            <v>P1</v>
          </cell>
          <cell r="G167" t="str">
            <v>SMALL</v>
          </cell>
          <cell r="H167" t="str">
            <v>IA</v>
          </cell>
          <cell r="I167" t="str">
            <v>0001779 - SCHUSTER JR, ROLLIN G</v>
          </cell>
        </row>
        <row r="168">
          <cell r="A168" t="str">
            <v>C10213IH</v>
          </cell>
          <cell r="B168">
            <v>42185</v>
          </cell>
          <cell r="C168" t="str">
            <v>C10213</v>
          </cell>
          <cell r="D168" t="str">
            <v>Bridge Over Troubled Waters Inc.</v>
          </cell>
          <cell r="E168" t="str">
            <v>MA</v>
          </cell>
          <cell r="F168" t="str">
            <v>P1</v>
          </cell>
          <cell r="G168" t="str">
            <v>SMALL</v>
          </cell>
          <cell r="H168" t="str">
            <v>IH</v>
          </cell>
          <cell r="I168" t="str">
            <v>0001779 - SCHUSTER JR, ROLLIN G</v>
          </cell>
        </row>
        <row r="169">
          <cell r="A169" t="str">
            <v>C10223JB</v>
          </cell>
          <cell r="B169">
            <v>42185</v>
          </cell>
          <cell r="C169" t="str">
            <v>C10223</v>
          </cell>
          <cell r="D169" t="str">
            <v>Town of Belmont</v>
          </cell>
          <cell r="E169" t="str">
            <v>MA</v>
          </cell>
          <cell r="F169" t="str">
            <v>ASO</v>
          </cell>
          <cell r="G169" t="str">
            <v>ERF</v>
          </cell>
          <cell r="H169" t="str">
            <v>JB</v>
          </cell>
        </row>
        <row r="170">
          <cell r="A170" t="str">
            <v>C10223JC</v>
          </cell>
          <cell r="B170">
            <v>42185</v>
          </cell>
          <cell r="C170" t="str">
            <v>C10223</v>
          </cell>
          <cell r="D170" t="str">
            <v>Town of Belmont</v>
          </cell>
          <cell r="E170" t="str">
            <v>MA</v>
          </cell>
          <cell r="F170" t="str">
            <v>ASO</v>
          </cell>
          <cell r="G170" t="str">
            <v>ERF</v>
          </cell>
          <cell r="H170" t="str">
            <v>JC</v>
          </cell>
        </row>
        <row r="171">
          <cell r="A171" t="str">
            <v>C10223MI</v>
          </cell>
          <cell r="B171">
            <v>42185</v>
          </cell>
          <cell r="C171" t="str">
            <v>C10223</v>
          </cell>
          <cell r="D171" t="str">
            <v>Town of Belmont</v>
          </cell>
          <cell r="E171" t="str">
            <v>MA</v>
          </cell>
          <cell r="F171" t="str">
            <v>ASO</v>
          </cell>
          <cell r="G171" t="str">
            <v>MCARE</v>
          </cell>
          <cell r="H171" t="str">
            <v>MI</v>
          </cell>
        </row>
        <row r="172">
          <cell r="A172" t="str">
            <v>C10228IH</v>
          </cell>
          <cell r="B172">
            <v>42185</v>
          </cell>
          <cell r="C172" t="str">
            <v>C10228</v>
          </cell>
          <cell r="D172" t="str">
            <v>College of the Holy Cross</v>
          </cell>
          <cell r="E172" t="str">
            <v>MA</v>
          </cell>
          <cell r="F172" t="str">
            <v>P1</v>
          </cell>
          <cell r="G172" t="str">
            <v>CRC</v>
          </cell>
          <cell r="H172" t="str">
            <v>IH</v>
          </cell>
          <cell r="I172" t="str">
            <v>0029217 - GROUP INSURANCE SOLUTIONS INC</v>
          </cell>
        </row>
        <row r="173">
          <cell r="A173" t="str">
            <v>C10237IA</v>
          </cell>
          <cell r="B173">
            <v>42185</v>
          </cell>
          <cell r="C173" t="str">
            <v>C10237</v>
          </cell>
          <cell r="D173" t="str">
            <v>National Consumer Law Center Inc</v>
          </cell>
          <cell r="E173" t="str">
            <v>MA</v>
          </cell>
          <cell r="F173" t="str">
            <v>P1</v>
          </cell>
          <cell r="G173" t="str">
            <v>SMALL</v>
          </cell>
          <cell r="H173" t="str">
            <v>IA</v>
          </cell>
          <cell r="I173" t="str">
            <v>0022174 - GIANNATTASIO, MICHAEL A</v>
          </cell>
        </row>
        <row r="174">
          <cell r="A174" t="str">
            <v>C10237IH</v>
          </cell>
          <cell r="B174">
            <v>42185</v>
          </cell>
          <cell r="C174" t="str">
            <v>C10237</v>
          </cell>
          <cell r="D174" t="str">
            <v>National Consumer Law Center Inc</v>
          </cell>
          <cell r="E174" t="str">
            <v>MA</v>
          </cell>
          <cell r="F174" t="str">
            <v>P1</v>
          </cell>
          <cell r="G174" t="str">
            <v>SMALL</v>
          </cell>
          <cell r="H174" t="str">
            <v>IH</v>
          </cell>
          <cell r="I174" t="str">
            <v>0022174 - GIANNATTASIO, MICHAEL A</v>
          </cell>
        </row>
        <row r="175">
          <cell r="A175" t="str">
            <v>C10237JA</v>
          </cell>
          <cell r="B175">
            <v>42185</v>
          </cell>
          <cell r="C175" t="str">
            <v>C10237</v>
          </cell>
          <cell r="D175" t="str">
            <v>National Consumer Law Center Inc</v>
          </cell>
          <cell r="E175" t="str">
            <v>MA</v>
          </cell>
          <cell r="F175" t="str">
            <v>P1</v>
          </cell>
          <cell r="G175" t="str">
            <v>SMALL</v>
          </cell>
          <cell r="H175" t="str">
            <v>JA</v>
          </cell>
          <cell r="I175" t="str">
            <v>0022174 - GIANNATTASIO, MICHAEL A</v>
          </cell>
        </row>
        <row r="176">
          <cell r="A176" t="str">
            <v>C10239IH</v>
          </cell>
          <cell r="B176">
            <v>42185</v>
          </cell>
          <cell r="C176" t="str">
            <v>C10239</v>
          </cell>
          <cell r="D176" t="str">
            <v>YWCA Boston</v>
          </cell>
          <cell r="E176" t="str">
            <v>MA</v>
          </cell>
          <cell r="F176" t="str">
            <v>P1</v>
          </cell>
          <cell r="G176" t="str">
            <v>SMALL</v>
          </cell>
          <cell r="H176" t="str">
            <v>IH</v>
          </cell>
          <cell r="I176" t="str">
            <v>0034021 - PAYCHEX AGENCY INC</v>
          </cell>
        </row>
        <row r="177">
          <cell r="A177" t="str">
            <v>C10241IA</v>
          </cell>
          <cell r="B177">
            <v>42185</v>
          </cell>
          <cell r="C177" t="str">
            <v>C10241</v>
          </cell>
          <cell r="D177" t="str">
            <v>Thomas E Sears Inc</v>
          </cell>
          <cell r="E177" t="str">
            <v>MA</v>
          </cell>
          <cell r="F177" t="str">
            <v>P1</v>
          </cell>
          <cell r="G177" t="str">
            <v>SMALL</v>
          </cell>
          <cell r="H177" t="str">
            <v>IA</v>
          </cell>
          <cell r="I177" t="str">
            <v>0032790 - NFP CORPORATE SERVICES (NY) LLC</v>
          </cell>
        </row>
        <row r="178">
          <cell r="A178" t="str">
            <v>C10241IH</v>
          </cell>
          <cell r="B178">
            <v>42185</v>
          </cell>
          <cell r="C178" t="str">
            <v>C10241</v>
          </cell>
          <cell r="D178" t="str">
            <v>Thomas E Sears Inc</v>
          </cell>
          <cell r="E178" t="str">
            <v>MA</v>
          </cell>
          <cell r="F178" t="str">
            <v>P1</v>
          </cell>
          <cell r="G178" t="str">
            <v>SMALL</v>
          </cell>
          <cell r="H178" t="str">
            <v>IH</v>
          </cell>
          <cell r="I178" t="str">
            <v>0032790 - NFP CORPORATE SERVICES (NY) LLC</v>
          </cell>
        </row>
        <row r="179">
          <cell r="A179" t="str">
            <v>C10259AA</v>
          </cell>
          <cell r="B179">
            <v>42185</v>
          </cell>
          <cell r="C179" t="str">
            <v>C10259</v>
          </cell>
          <cell r="D179" t="str">
            <v>Pathfinder International</v>
          </cell>
          <cell r="E179" t="str">
            <v>MA</v>
          </cell>
          <cell r="F179" t="str">
            <v>P1</v>
          </cell>
          <cell r="G179" t="str">
            <v>ERF</v>
          </cell>
          <cell r="H179" t="str">
            <v>AA</v>
          </cell>
          <cell r="I179" t="str">
            <v>0030556 - ASCENSION INSURANCE AGENCY INC</v>
          </cell>
        </row>
        <row r="180">
          <cell r="A180" t="str">
            <v>C10259MI</v>
          </cell>
          <cell r="B180">
            <v>42185</v>
          </cell>
          <cell r="C180" t="str">
            <v>C10259</v>
          </cell>
          <cell r="D180" t="str">
            <v>Pathfinder International</v>
          </cell>
          <cell r="E180" t="str">
            <v>MA</v>
          </cell>
          <cell r="F180" t="str">
            <v>P1</v>
          </cell>
          <cell r="G180" t="str">
            <v>MCARE</v>
          </cell>
          <cell r="H180" t="str">
            <v>MI</v>
          </cell>
          <cell r="I180" t="str">
            <v>0030556 - ASCENSION INSURANCE AGENCY INC</v>
          </cell>
        </row>
        <row r="181">
          <cell r="A181" t="str">
            <v>C10260IH</v>
          </cell>
          <cell r="B181">
            <v>42185</v>
          </cell>
          <cell r="C181" t="str">
            <v>C10260</v>
          </cell>
          <cell r="D181" t="str">
            <v>Fayerweather Street School</v>
          </cell>
          <cell r="E181" t="str">
            <v>MA</v>
          </cell>
          <cell r="F181" t="str">
            <v>P1</v>
          </cell>
          <cell r="G181" t="str">
            <v>CRC</v>
          </cell>
          <cell r="H181" t="str">
            <v>IH</v>
          </cell>
          <cell r="I181" t="str">
            <v>0030740 - LAMBERT &amp; CARNEY BENEFITS GROUP</v>
          </cell>
        </row>
        <row r="182">
          <cell r="A182" t="str">
            <v>C10262IH</v>
          </cell>
          <cell r="B182">
            <v>42185</v>
          </cell>
          <cell r="C182" t="str">
            <v>C10262</v>
          </cell>
          <cell r="D182" t="str">
            <v>The Journal of Bone &amp; Joint Surgery</v>
          </cell>
          <cell r="E182" t="str">
            <v>MA</v>
          </cell>
          <cell r="F182" t="str">
            <v>P1</v>
          </cell>
          <cell r="G182" t="str">
            <v>SMALL</v>
          </cell>
          <cell r="H182" t="str">
            <v>IH</v>
          </cell>
          <cell r="I182" t="str">
            <v>0002212 - SUMMIT FINANCIAL INSURANCE AGCY</v>
          </cell>
        </row>
        <row r="183">
          <cell r="A183" t="str">
            <v>C10262IV</v>
          </cell>
          <cell r="B183">
            <v>42185</v>
          </cell>
          <cell r="C183" t="str">
            <v>C10262</v>
          </cell>
          <cell r="D183" t="str">
            <v>The Journal of Bone &amp; Joint Surgery</v>
          </cell>
          <cell r="E183" t="str">
            <v>MA</v>
          </cell>
          <cell r="F183" t="str">
            <v>P1</v>
          </cell>
          <cell r="G183" t="str">
            <v>SMALL</v>
          </cell>
          <cell r="H183" t="str">
            <v>IV</v>
          </cell>
          <cell r="I183" t="str">
            <v>0002212 - SUMMIT FINANCIAL INSURANCE AGCY</v>
          </cell>
        </row>
        <row r="184">
          <cell r="A184" t="str">
            <v>C10262JH</v>
          </cell>
          <cell r="B184">
            <v>42185</v>
          </cell>
          <cell r="C184" t="str">
            <v>C10262</v>
          </cell>
          <cell r="D184" t="str">
            <v>The Journal of Bone &amp; Joint Surgery</v>
          </cell>
          <cell r="E184" t="str">
            <v>MA</v>
          </cell>
          <cell r="F184" t="str">
            <v>P1</v>
          </cell>
          <cell r="G184" t="str">
            <v>SMALL</v>
          </cell>
          <cell r="H184" t="str">
            <v>JH</v>
          </cell>
          <cell r="I184" t="str">
            <v>0002212 - SUMMIT FINANCIAL INSURANCE AGCY</v>
          </cell>
        </row>
        <row r="185">
          <cell r="A185" t="str">
            <v>C10271IH</v>
          </cell>
          <cell r="B185">
            <v>42185</v>
          </cell>
          <cell r="C185" t="str">
            <v>C10271</v>
          </cell>
          <cell r="D185" t="str">
            <v>Good Schneider Cormier</v>
          </cell>
          <cell r="E185" t="str">
            <v>MA</v>
          </cell>
          <cell r="F185" t="str">
            <v>P1</v>
          </cell>
          <cell r="G185" t="str">
            <v>SMALL</v>
          </cell>
          <cell r="H185" t="str">
            <v>IH</v>
          </cell>
        </row>
        <row r="186">
          <cell r="A186" t="str">
            <v>C10271MI</v>
          </cell>
          <cell r="B186">
            <v>42185</v>
          </cell>
          <cell r="C186" t="str">
            <v>C10271</v>
          </cell>
          <cell r="D186" t="str">
            <v>Good Schneider Cormier</v>
          </cell>
          <cell r="E186" t="str">
            <v>MA</v>
          </cell>
          <cell r="F186" t="str">
            <v>P1</v>
          </cell>
          <cell r="G186" t="str">
            <v>MCARE</v>
          </cell>
          <cell r="H186" t="str">
            <v>MI</v>
          </cell>
        </row>
        <row r="187">
          <cell r="A187" t="str">
            <v>C10287JB</v>
          </cell>
          <cell r="B187">
            <v>42185</v>
          </cell>
          <cell r="C187" t="str">
            <v>C10287</v>
          </cell>
          <cell r="D187" t="str">
            <v>City of Everett</v>
          </cell>
          <cell r="E187" t="str">
            <v>MA</v>
          </cell>
          <cell r="F187" t="str">
            <v>ASO</v>
          </cell>
          <cell r="G187" t="str">
            <v>ERF</v>
          </cell>
          <cell r="H187" t="str">
            <v>JB</v>
          </cell>
        </row>
        <row r="188">
          <cell r="A188" t="str">
            <v>C10292IA</v>
          </cell>
          <cell r="B188">
            <v>42185</v>
          </cell>
          <cell r="C188" t="str">
            <v>C10292</v>
          </cell>
          <cell r="D188" t="str">
            <v>Charles River Center</v>
          </cell>
          <cell r="E188" t="str">
            <v>MA</v>
          </cell>
          <cell r="F188" t="str">
            <v>P1</v>
          </cell>
          <cell r="G188" t="str">
            <v>ERF</v>
          </cell>
          <cell r="H188" t="str">
            <v>IA</v>
          </cell>
          <cell r="I188" t="str">
            <v>0034390 - LAMBERT &amp; CARNEY BENEFITS GROUP</v>
          </cell>
        </row>
        <row r="189">
          <cell r="A189" t="str">
            <v>C10292IH</v>
          </cell>
          <cell r="B189">
            <v>42185</v>
          </cell>
          <cell r="C189" t="str">
            <v>C10292</v>
          </cell>
          <cell r="D189" t="str">
            <v>Charles River Center</v>
          </cell>
          <cell r="E189" t="str">
            <v>MA</v>
          </cell>
          <cell r="F189" t="str">
            <v>P1</v>
          </cell>
          <cell r="G189" t="str">
            <v>ERF</v>
          </cell>
          <cell r="H189" t="str">
            <v>IH</v>
          </cell>
          <cell r="I189" t="str">
            <v>0034390 - LAMBERT &amp; CARNEY BENEFITS GROUP</v>
          </cell>
        </row>
        <row r="190">
          <cell r="A190" t="str">
            <v>C10300IH</v>
          </cell>
          <cell r="B190">
            <v>42185</v>
          </cell>
          <cell r="C190" t="str">
            <v>C10300</v>
          </cell>
          <cell r="D190" t="str">
            <v>North Shore Fuel Inc</v>
          </cell>
          <cell r="E190" t="str">
            <v>MA</v>
          </cell>
          <cell r="F190" t="str">
            <v>P1</v>
          </cell>
          <cell r="G190" t="str">
            <v>SMALL</v>
          </cell>
          <cell r="H190" t="str">
            <v>IH</v>
          </cell>
          <cell r="I190" t="str">
            <v>0022532 - CONSOLES, NICHOLAS S</v>
          </cell>
        </row>
        <row r="191">
          <cell r="A191" t="str">
            <v>C10302IH</v>
          </cell>
          <cell r="B191">
            <v>42185</v>
          </cell>
          <cell r="C191" t="str">
            <v>C10302</v>
          </cell>
          <cell r="D191" t="str">
            <v>HMFH Architects</v>
          </cell>
          <cell r="E191" t="str">
            <v>MA</v>
          </cell>
          <cell r="F191" t="str">
            <v>P1</v>
          </cell>
          <cell r="G191" t="str">
            <v>SMALL</v>
          </cell>
          <cell r="H191" t="str">
            <v>IH</v>
          </cell>
          <cell r="I191" t="str">
            <v>0027161 - AISLING PARTNERS INS BROKERAGE</v>
          </cell>
        </row>
        <row r="192">
          <cell r="A192" t="str">
            <v>C10302JA</v>
          </cell>
          <cell r="B192">
            <v>42185</v>
          </cell>
          <cell r="C192" t="str">
            <v>C10302</v>
          </cell>
          <cell r="D192" t="str">
            <v>HMFH Architects</v>
          </cell>
          <cell r="E192" t="str">
            <v>MA</v>
          </cell>
          <cell r="F192" t="str">
            <v>P1</v>
          </cell>
          <cell r="G192" t="str">
            <v>SMALL</v>
          </cell>
          <cell r="H192" t="str">
            <v>JA</v>
          </cell>
          <cell r="I192" t="str">
            <v>0027161 - AISLING PARTNERS INS BROKERAGE</v>
          </cell>
        </row>
        <row r="193">
          <cell r="A193" t="str">
            <v>C10311IA</v>
          </cell>
          <cell r="B193">
            <v>42185</v>
          </cell>
          <cell r="C193" t="str">
            <v>C10311</v>
          </cell>
          <cell r="D193" t="str">
            <v>Boston Architectural College</v>
          </cell>
          <cell r="E193" t="str">
            <v>MA</v>
          </cell>
          <cell r="F193" t="str">
            <v>P1</v>
          </cell>
          <cell r="G193" t="str">
            <v>CRC</v>
          </cell>
          <cell r="H193" t="str">
            <v>IA</v>
          </cell>
          <cell r="I193" t="str">
            <v>0025111 - BROWN &amp; BROWN OF MASSACHUSETTS LLC</v>
          </cell>
        </row>
        <row r="194">
          <cell r="A194" t="str">
            <v>C10311IH</v>
          </cell>
          <cell r="B194">
            <v>42185</v>
          </cell>
          <cell r="C194" t="str">
            <v>C10311</v>
          </cell>
          <cell r="D194" t="str">
            <v>Boston Architectural College</v>
          </cell>
          <cell r="E194" t="str">
            <v>MA</v>
          </cell>
          <cell r="F194" t="str">
            <v>P1</v>
          </cell>
          <cell r="G194" t="str">
            <v>CRC</v>
          </cell>
          <cell r="H194" t="str">
            <v>IH</v>
          </cell>
          <cell r="I194" t="str">
            <v>0025111 - BROWN &amp; BROWN OF MASSACHUSETTS LLC</v>
          </cell>
        </row>
        <row r="195">
          <cell r="A195" t="str">
            <v>C10312IH</v>
          </cell>
          <cell r="B195">
            <v>42185</v>
          </cell>
          <cell r="C195" t="str">
            <v>C10312</v>
          </cell>
          <cell r="D195" t="str">
            <v>Marketing Science Institute</v>
          </cell>
          <cell r="E195" t="str">
            <v>MA</v>
          </cell>
          <cell r="F195" t="str">
            <v>P1</v>
          </cell>
          <cell r="G195" t="str">
            <v>SMALL</v>
          </cell>
          <cell r="H195" t="str">
            <v>IH</v>
          </cell>
          <cell r="I195" t="str">
            <v>0033208 - DIGITAL INSURANCE AGENCY INC</v>
          </cell>
        </row>
        <row r="196">
          <cell r="A196" t="str">
            <v>C10314IH</v>
          </cell>
          <cell r="B196">
            <v>42185</v>
          </cell>
          <cell r="C196" t="str">
            <v>C10314</v>
          </cell>
          <cell r="D196" t="str">
            <v>Dana-Farber Cancer Institute</v>
          </cell>
          <cell r="E196" t="str">
            <v>MA</v>
          </cell>
          <cell r="F196" t="str">
            <v>P1</v>
          </cell>
          <cell r="G196" t="str">
            <v>ERF</v>
          </cell>
          <cell r="H196" t="str">
            <v>IH</v>
          </cell>
          <cell r="I196" t="str">
            <v>0030288 - STRATEGIC BENEFIT ADVISORS INC</v>
          </cell>
        </row>
        <row r="197">
          <cell r="A197" t="str">
            <v>C10314PO</v>
          </cell>
          <cell r="B197">
            <v>42185</v>
          </cell>
          <cell r="C197" t="str">
            <v>C10314</v>
          </cell>
          <cell r="D197" t="str">
            <v>Dana-Farber Cancer Institute</v>
          </cell>
          <cell r="E197" t="str">
            <v>MA</v>
          </cell>
          <cell r="F197" t="str">
            <v>P1</v>
          </cell>
          <cell r="G197" t="str">
            <v>ERF</v>
          </cell>
          <cell r="H197" t="str">
            <v>PO</v>
          </cell>
          <cell r="I197" t="str">
            <v>0030288 - STRATEGIC BENEFIT ADVISORS INC</v>
          </cell>
        </row>
        <row r="198">
          <cell r="A198" t="str">
            <v>C10315IH</v>
          </cell>
          <cell r="B198">
            <v>42185</v>
          </cell>
          <cell r="C198" t="str">
            <v>C10315</v>
          </cell>
          <cell r="D198" t="str">
            <v>Vocational Advancement Center</v>
          </cell>
          <cell r="E198" t="str">
            <v>MA</v>
          </cell>
          <cell r="F198" t="str">
            <v>P1</v>
          </cell>
          <cell r="G198" t="str">
            <v>SMALL</v>
          </cell>
          <cell r="H198" t="str">
            <v>IH</v>
          </cell>
        </row>
        <row r="199">
          <cell r="A199" t="str">
            <v>C10317IH</v>
          </cell>
          <cell r="B199">
            <v>42185</v>
          </cell>
          <cell r="C199" t="str">
            <v>C10317</v>
          </cell>
          <cell r="D199" t="str">
            <v>International Institute Of Boston</v>
          </cell>
          <cell r="E199" t="str">
            <v>MA</v>
          </cell>
          <cell r="F199" t="str">
            <v>P1</v>
          </cell>
          <cell r="G199" t="str">
            <v>SMALL</v>
          </cell>
          <cell r="H199" t="str">
            <v>IH</v>
          </cell>
          <cell r="I199" t="str">
            <v>0002722 - HEALTH SOLUTIONS INS AGENCY LLC</v>
          </cell>
        </row>
        <row r="200">
          <cell r="A200" t="str">
            <v>C10317IV</v>
          </cell>
          <cell r="B200">
            <v>42185</v>
          </cell>
          <cell r="C200" t="str">
            <v>C10317</v>
          </cell>
          <cell r="D200" t="str">
            <v>International Institute Of Boston</v>
          </cell>
          <cell r="E200" t="str">
            <v>MA</v>
          </cell>
          <cell r="F200" t="str">
            <v>P1</v>
          </cell>
          <cell r="G200" t="str">
            <v>SMALL</v>
          </cell>
          <cell r="H200" t="str">
            <v>IV</v>
          </cell>
          <cell r="I200" t="str">
            <v>0002722 - HEALTH SOLUTIONS INS AGENCY LLC</v>
          </cell>
        </row>
        <row r="201">
          <cell r="A201" t="str">
            <v>C10321IH</v>
          </cell>
          <cell r="B201">
            <v>42185</v>
          </cell>
          <cell r="C201" t="str">
            <v>C10321</v>
          </cell>
          <cell r="D201" t="str">
            <v>George H and Irene L Walker Home for Children Inc</v>
          </cell>
          <cell r="E201" t="str">
            <v>MA</v>
          </cell>
          <cell r="F201" t="str">
            <v>P1</v>
          </cell>
          <cell r="G201" t="str">
            <v>ERF</v>
          </cell>
          <cell r="H201" t="str">
            <v>IH</v>
          </cell>
          <cell r="I201" t="str">
            <v>0025202 - BROWN &amp; BROWN OF MASSACHUSETTS LLC</v>
          </cell>
        </row>
        <row r="202">
          <cell r="A202" t="str">
            <v>C10321JA</v>
          </cell>
          <cell r="B202">
            <v>42185</v>
          </cell>
          <cell r="C202" t="str">
            <v>C10321</v>
          </cell>
          <cell r="D202" t="str">
            <v>George H and Irene L Walker Home for Children Inc</v>
          </cell>
          <cell r="E202" t="str">
            <v>MA</v>
          </cell>
          <cell r="F202" t="str">
            <v>P1</v>
          </cell>
          <cell r="G202" t="str">
            <v>ERF</v>
          </cell>
          <cell r="H202" t="str">
            <v>JA</v>
          </cell>
          <cell r="I202" t="str">
            <v>0025202 - BROWN &amp; BROWN OF MASSACHUSETTS LLC</v>
          </cell>
        </row>
        <row r="203">
          <cell r="A203" t="str">
            <v>C10323IH</v>
          </cell>
          <cell r="B203">
            <v>42185</v>
          </cell>
          <cell r="C203" t="str">
            <v>C10323</v>
          </cell>
          <cell r="D203" t="str">
            <v>Robinson and Cole LLP</v>
          </cell>
          <cell r="E203" t="str">
            <v>MA</v>
          </cell>
          <cell r="F203" t="str">
            <v>P1</v>
          </cell>
          <cell r="G203" t="str">
            <v>CRC</v>
          </cell>
          <cell r="H203" t="str">
            <v>IH</v>
          </cell>
          <cell r="I203" t="str">
            <v>0027027 - WILLIS OF MASSACHUSETTS INC</v>
          </cell>
        </row>
        <row r="204">
          <cell r="A204" t="str">
            <v>C10323IP</v>
          </cell>
          <cell r="B204">
            <v>42185</v>
          </cell>
          <cell r="C204" t="str">
            <v>C10323</v>
          </cell>
          <cell r="D204" t="str">
            <v>Robinson and Cole LLP</v>
          </cell>
          <cell r="E204" t="str">
            <v>MA</v>
          </cell>
          <cell r="F204" t="str">
            <v>P1</v>
          </cell>
          <cell r="G204" t="str">
            <v>CRC</v>
          </cell>
          <cell r="H204" t="str">
            <v>IP</v>
          </cell>
          <cell r="I204" t="str">
            <v>0027027 - WILLIS OF MASSACHUSETTS INC</v>
          </cell>
        </row>
        <row r="205">
          <cell r="A205" t="str">
            <v>C10323IV</v>
          </cell>
          <cell r="B205">
            <v>42185</v>
          </cell>
          <cell r="C205" t="str">
            <v>C10323</v>
          </cell>
          <cell r="D205" t="str">
            <v>Robinson and Cole LLP</v>
          </cell>
          <cell r="E205" t="str">
            <v>MA</v>
          </cell>
          <cell r="F205" t="str">
            <v>P1</v>
          </cell>
          <cell r="G205" t="str">
            <v>CRC</v>
          </cell>
          <cell r="H205" t="str">
            <v>IV</v>
          </cell>
          <cell r="I205" t="str">
            <v>0027027 - WILLIS OF MASSACHUSETTS INC</v>
          </cell>
        </row>
        <row r="206">
          <cell r="A206" t="str">
            <v>C10324IH</v>
          </cell>
          <cell r="B206">
            <v>42185</v>
          </cell>
          <cell r="C206" t="str">
            <v>C10324</v>
          </cell>
          <cell r="D206" t="str">
            <v>New England Hebrew Academy</v>
          </cell>
          <cell r="E206" t="str">
            <v>MA</v>
          </cell>
          <cell r="F206" t="str">
            <v>P1</v>
          </cell>
          <cell r="G206" t="str">
            <v>SMALL</v>
          </cell>
          <cell r="H206" t="str">
            <v>IH</v>
          </cell>
        </row>
        <row r="207">
          <cell r="A207" t="str">
            <v>C10328IW</v>
          </cell>
          <cell r="B207">
            <v>42185</v>
          </cell>
          <cell r="C207" t="str">
            <v>C10328</v>
          </cell>
          <cell r="D207" t="str">
            <v>Group Insurance Commission</v>
          </cell>
          <cell r="E207" t="str">
            <v>MA</v>
          </cell>
          <cell r="F207" t="str">
            <v>ASO</v>
          </cell>
          <cell r="G207" t="str">
            <v>ERF</v>
          </cell>
          <cell r="H207" t="str">
            <v>IW</v>
          </cell>
        </row>
        <row r="208">
          <cell r="A208" t="str">
            <v>C10328IY</v>
          </cell>
          <cell r="B208">
            <v>42185</v>
          </cell>
          <cell r="C208" t="str">
            <v>C10328</v>
          </cell>
          <cell r="D208" t="str">
            <v>Group Insurance Commission</v>
          </cell>
          <cell r="E208" t="str">
            <v>MA</v>
          </cell>
          <cell r="F208" t="str">
            <v>ASO</v>
          </cell>
          <cell r="G208" t="str">
            <v>ERF</v>
          </cell>
          <cell r="H208" t="str">
            <v>IY</v>
          </cell>
        </row>
        <row r="209">
          <cell r="A209" t="str">
            <v>C10328MI</v>
          </cell>
          <cell r="B209">
            <v>42185</v>
          </cell>
          <cell r="C209" t="str">
            <v>C10328</v>
          </cell>
          <cell r="D209" t="str">
            <v>Group Insurance Commission</v>
          </cell>
          <cell r="E209" t="str">
            <v>MA</v>
          </cell>
          <cell r="F209" t="str">
            <v>P1</v>
          </cell>
          <cell r="G209" t="str">
            <v>MCARE</v>
          </cell>
          <cell r="H209" t="str">
            <v>MI</v>
          </cell>
        </row>
        <row r="210">
          <cell r="A210" t="str">
            <v>C10330IV</v>
          </cell>
          <cell r="B210">
            <v>42185</v>
          </cell>
          <cell r="C210" t="str">
            <v>C10330</v>
          </cell>
          <cell r="D210" t="str">
            <v>Houghton Chemical Corporation</v>
          </cell>
          <cell r="E210" t="str">
            <v>MA</v>
          </cell>
          <cell r="F210" t="str">
            <v>P1</v>
          </cell>
          <cell r="G210" t="str">
            <v>SMALL</v>
          </cell>
          <cell r="H210" t="str">
            <v>IV</v>
          </cell>
          <cell r="I210" t="str">
            <v>0031230 - KRUPKOWSKI, MARK D</v>
          </cell>
        </row>
        <row r="211">
          <cell r="A211" t="str">
            <v>C10332JB</v>
          </cell>
          <cell r="B211">
            <v>42185</v>
          </cell>
          <cell r="C211" t="str">
            <v>C10332</v>
          </cell>
          <cell r="D211" t="str">
            <v>Town of Winchester</v>
          </cell>
          <cell r="E211" t="str">
            <v>MA</v>
          </cell>
          <cell r="F211" t="str">
            <v>P1</v>
          </cell>
          <cell r="G211" t="str">
            <v>ERF</v>
          </cell>
          <cell r="H211" t="str">
            <v>JB</v>
          </cell>
          <cell r="I211" t="str">
            <v>0035717 - NFP CORPORATE SERVICES (NY) LLC</v>
          </cell>
        </row>
        <row r="212">
          <cell r="A212" t="str">
            <v>C10332JC</v>
          </cell>
          <cell r="B212">
            <v>42185</v>
          </cell>
          <cell r="C212" t="str">
            <v>C10332</v>
          </cell>
          <cell r="D212" t="str">
            <v>Town of Winchester</v>
          </cell>
          <cell r="E212" t="str">
            <v>MA</v>
          </cell>
          <cell r="F212" t="str">
            <v>P1</v>
          </cell>
          <cell r="G212" t="str">
            <v>ERF</v>
          </cell>
          <cell r="H212" t="str">
            <v>JC</v>
          </cell>
          <cell r="I212" t="str">
            <v>0035717 - NFP CORPORATE SERVICES (NY) LLC</v>
          </cell>
        </row>
        <row r="213">
          <cell r="A213" t="str">
            <v>C10332MI</v>
          </cell>
          <cell r="B213">
            <v>42185</v>
          </cell>
          <cell r="C213" t="str">
            <v>C10332</v>
          </cell>
          <cell r="D213" t="str">
            <v>Town of Winchester</v>
          </cell>
          <cell r="E213" t="str">
            <v>MA</v>
          </cell>
          <cell r="F213" t="str">
            <v>P1</v>
          </cell>
          <cell r="G213" t="str">
            <v>MCARE</v>
          </cell>
          <cell r="H213" t="str">
            <v>MI</v>
          </cell>
          <cell r="I213" t="str">
            <v>0035717 - NFP CORPORATE SERVICES (NY) LLC</v>
          </cell>
        </row>
        <row r="214">
          <cell r="A214" t="str">
            <v>C10352IA</v>
          </cell>
          <cell r="B214">
            <v>42185</v>
          </cell>
          <cell r="C214" t="str">
            <v>C10352</v>
          </cell>
          <cell r="D214" t="str">
            <v>City of Lynn</v>
          </cell>
          <cell r="E214" t="str">
            <v>MA</v>
          </cell>
          <cell r="F214" t="str">
            <v>ASO</v>
          </cell>
          <cell r="G214" t="str">
            <v>ERF</v>
          </cell>
          <cell r="H214" t="str">
            <v>IA</v>
          </cell>
        </row>
        <row r="215">
          <cell r="A215" t="str">
            <v>C10352IH</v>
          </cell>
          <cell r="B215">
            <v>42185</v>
          </cell>
          <cell r="C215" t="str">
            <v>C10352</v>
          </cell>
          <cell r="D215" t="str">
            <v>City of Lynn</v>
          </cell>
          <cell r="E215" t="str">
            <v>MA</v>
          </cell>
          <cell r="F215" t="str">
            <v>ASO</v>
          </cell>
          <cell r="G215" t="str">
            <v>ERF</v>
          </cell>
          <cell r="H215" t="str">
            <v>IH</v>
          </cell>
        </row>
        <row r="216">
          <cell r="A216" t="str">
            <v>C10352MI</v>
          </cell>
          <cell r="B216">
            <v>42185</v>
          </cell>
          <cell r="C216" t="str">
            <v>C10352</v>
          </cell>
          <cell r="D216" t="str">
            <v>City of Lynn</v>
          </cell>
          <cell r="E216" t="str">
            <v>MA</v>
          </cell>
          <cell r="F216" t="str">
            <v>ASO</v>
          </cell>
          <cell r="G216" t="str">
            <v>MCARE</v>
          </cell>
          <cell r="H216" t="str">
            <v>MI</v>
          </cell>
        </row>
        <row r="217">
          <cell r="A217" t="str">
            <v>C10355IH</v>
          </cell>
          <cell r="B217">
            <v>42185</v>
          </cell>
          <cell r="C217" t="str">
            <v>C10355</v>
          </cell>
          <cell r="D217" t="str">
            <v>City of Waltham</v>
          </cell>
          <cell r="E217" t="str">
            <v>MA</v>
          </cell>
          <cell r="F217" t="str">
            <v>ASO</v>
          </cell>
          <cell r="G217" t="str">
            <v>ERF</v>
          </cell>
          <cell r="H217" t="str">
            <v>IH</v>
          </cell>
        </row>
        <row r="218">
          <cell r="A218" t="str">
            <v>C10355MI</v>
          </cell>
          <cell r="B218">
            <v>42185</v>
          </cell>
          <cell r="C218" t="str">
            <v>C10355</v>
          </cell>
          <cell r="D218" t="str">
            <v>City of Waltham</v>
          </cell>
          <cell r="E218" t="str">
            <v>MA</v>
          </cell>
          <cell r="F218" t="str">
            <v>P1</v>
          </cell>
          <cell r="G218" t="str">
            <v>MCARE</v>
          </cell>
          <cell r="H218" t="str">
            <v>MI</v>
          </cell>
        </row>
        <row r="219">
          <cell r="A219" t="str">
            <v>C10373IA</v>
          </cell>
          <cell r="B219">
            <v>42185</v>
          </cell>
          <cell r="C219" t="str">
            <v>C10373</v>
          </cell>
          <cell r="D219" t="str">
            <v>POFCO Inc</v>
          </cell>
          <cell r="E219" t="str">
            <v>MA</v>
          </cell>
          <cell r="F219" t="str">
            <v>P1</v>
          </cell>
          <cell r="G219" t="str">
            <v>SMALL</v>
          </cell>
          <cell r="H219" t="str">
            <v>IA</v>
          </cell>
          <cell r="I219" t="str">
            <v>0027766 - PARTNERS BENEFIT GROUP INC</v>
          </cell>
        </row>
        <row r="220">
          <cell r="A220" t="str">
            <v>C10373IH</v>
          </cell>
          <cell r="B220">
            <v>42185</v>
          </cell>
          <cell r="C220" t="str">
            <v>C10373</v>
          </cell>
          <cell r="D220" t="str">
            <v>POFCO Inc</v>
          </cell>
          <cell r="E220" t="str">
            <v>MA</v>
          </cell>
          <cell r="F220" t="str">
            <v>P1</v>
          </cell>
          <cell r="G220" t="str">
            <v>SMALL</v>
          </cell>
          <cell r="H220" t="str">
            <v>IH</v>
          </cell>
          <cell r="I220" t="str">
            <v>0027766 - PARTNERS BENEFIT GROUP INC</v>
          </cell>
        </row>
        <row r="221">
          <cell r="A221" t="str">
            <v>C10375IH</v>
          </cell>
          <cell r="B221">
            <v>42185</v>
          </cell>
          <cell r="C221" t="str">
            <v>C10375</v>
          </cell>
          <cell r="D221" t="str">
            <v>Boston Consulting Group Inc</v>
          </cell>
          <cell r="E221" t="str">
            <v>MA</v>
          </cell>
          <cell r="F221" t="str">
            <v>P1</v>
          </cell>
          <cell r="G221" t="str">
            <v>ERF</v>
          </cell>
          <cell r="H221" t="str">
            <v>IH</v>
          </cell>
          <cell r="I221" t="str">
            <v>0002810 - AON BENEFITS SERVICES INC</v>
          </cell>
        </row>
        <row r="222">
          <cell r="A222" t="str">
            <v>C10393IH</v>
          </cell>
          <cell r="B222">
            <v>42185</v>
          </cell>
          <cell r="C222" t="str">
            <v>C10393</v>
          </cell>
          <cell r="D222" t="str">
            <v>3A Marine Service Inc</v>
          </cell>
          <cell r="E222" t="str">
            <v>MA</v>
          </cell>
          <cell r="F222" t="str">
            <v>P1</v>
          </cell>
          <cell r="G222" t="str">
            <v>SMALL</v>
          </cell>
          <cell r="H222" t="str">
            <v>IH</v>
          </cell>
          <cell r="I222" t="str">
            <v>0030186 - EASTERN BENEFITS GROUP</v>
          </cell>
        </row>
        <row r="223">
          <cell r="A223" t="str">
            <v>C10393MI</v>
          </cell>
          <cell r="B223">
            <v>42185</v>
          </cell>
          <cell r="C223" t="str">
            <v>C10393</v>
          </cell>
          <cell r="D223" t="str">
            <v>3A Marine Service Inc</v>
          </cell>
          <cell r="E223" t="str">
            <v>MA</v>
          </cell>
          <cell r="F223" t="str">
            <v>P1</v>
          </cell>
          <cell r="G223" t="str">
            <v>MCARE</v>
          </cell>
          <cell r="H223" t="str">
            <v>MI</v>
          </cell>
          <cell r="I223" t="str">
            <v>0030186 - EASTERN BENEFITS GROUP</v>
          </cell>
        </row>
        <row r="224">
          <cell r="A224" t="str">
            <v>C10402IH</v>
          </cell>
          <cell r="B224">
            <v>42185</v>
          </cell>
          <cell r="C224" t="str">
            <v>C10402</v>
          </cell>
          <cell r="D224" t="str">
            <v>Chapman Construction and Design Co</v>
          </cell>
          <cell r="E224" t="str">
            <v>MA</v>
          </cell>
          <cell r="F224" t="str">
            <v>P1</v>
          </cell>
          <cell r="G224" t="str">
            <v>CRC</v>
          </cell>
          <cell r="H224" t="str">
            <v>IH</v>
          </cell>
          <cell r="I224" t="str">
            <v>0030317 - USI INSURANCE SERVICES LLC - BRIARCLIFF</v>
          </cell>
        </row>
        <row r="225">
          <cell r="A225" t="str">
            <v>C10410IH</v>
          </cell>
          <cell r="B225">
            <v>42185</v>
          </cell>
          <cell r="C225" t="str">
            <v>C10410</v>
          </cell>
          <cell r="D225" t="str">
            <v>Mass Coalition For The Homeless</v>
          </cell>
          <cell r="E225" t="str">
            <v>MA</v>
          </cell>
          <cell r="F225" t="str">
            <v>P1</v>
          </cell>
          <cell r="G225" t="str">
            <v>SMALL</v>
          </cell>
          <cell r="H225" t="str">
            <v>IH</v>
          </cell>
          <cell r="I225" t="str">
            <v>0027729 - BROWN &amp; BROWN OF NEW HAMPSHIRE. INC</v>
          </cell>
        </row>
        <row r="226">
          <cell r="A226" t="str">
            <v>C10410JA</v>
          </cell>
          <cell r="B226">
            <v>42185</v>
          </cell>
          <cell r="C226" t="str">
            <v>C10410</v>
          </cell>
          <cell r="D226" t="str">
            <v>Mass Coalition For The Homeless</v>
          </cell>
          <cell r="E226" t="str">
            <v>MA</v>
          </cell>
          <cell r="F226" t="str">
            <v>P1</v>
          </cell>
          <cell r="G226" t="str">
            <v>SMALL</v>
          </cell>
          <cell r="H226" t="str">
            <v>JA</v>
          </cell>
          <cell r="I226" t="str">
            <v>0027729 - BROWN &amp; BROWN OF NEW HAMPSHIRE. INC</v>
          </cell>
        </row>
        <row r="227">
          <cell r="A227" t="str">
            <v>C10424IH</v>
          </cell>
          <cell r="B227">
            <v>42185</v>
          </cell>
          <cell r="C227" t="str">
            <v>C10424</v>
          </cell>
          <cell r="D227" t="str">
            <v>American Civil Liberties Union Foundation of MA</v>
          </cell>
          <cell r="E227" t="str">
            <v>MA</v>
          </cell>
          <cell r="F227" t="str">
            <v>P1</v>
          </cell>
          <cell r="G227" t="str">
            <v>SMALL</v>
          </cell>
          <cell r="H227" t="str">
            <v>IH</v>
          </cell>
          <cell r="I227" t="str">
            <v>0030318 - DIGITAL INSURANCE AGENCY INC</v>
          </cell>
        </row>
        <row r="228">
          <cell r="A228" t="str">
            <v>C10439IH</v>
          </cell>
          <cell r="B228">
            <v>42185</v>
          </cell>
          <cell r="C228" t="str">
            <v>C10439</v>
          </cell>
          <cell r="D228" t="str">
            <v>Clark Hunt Ahern &amp; Embry</v>
          </cell>
          <cell r="E228" t="str">
            <v>MA</v>
          </cell>
          <cell r="F228" t="str">
            <v>P1</v>
          </cell>
          <cell r="G228" t="str">
            <v>SMALL</v>
          </cell>
          <cell r="H228" t="str">
            <v>IH</v>
          </cell>
          <cell r="I228" t="str">
            <v>0002895 - CGI EMPLOYEE BENEFITS GROUP</v>
          </cell>
        </row>
        <row r="229">
          <cell r="A229" t="str">
            <v>C10453IH</v>
          </cell>
          <cell r="B229">
            <v>42185</v>
          </cell>
          <cell r="C229" t="str">
            <v>C10453</v>
          </cell>
          <cell r="D229" t="str">
            <v>Pressley Associates Inc</v>
          </cell>
          <cell r="E229" t="str">
            <v>MA</v>
          </cell>
          <cell r="F229" t="str">
            <v>P1</v>
          </cell>
          <cell r="G229" t="str">
            <v>SMALL</v>
          </cell>
          <cell r="H229" t="str">
            <v>IH</v>
          </cell>
          <cell r="I229" t="str">
            <v>0034944 - COMPREHENSIVE INS PROVIDERS INC</v>
          </cell>
        </row>
        <row r="230">
          <cell r="A230" t="str">
            <v>C10453MI</v>
          </cell>
          <cell r="B230">
            <v>42185</v>
          </cell>
          <cell r="C230" t="str">
            <v>C10453</v>
          </cell>
          <cell r="D230" t="str">
            <v>Pressley Associates Inc</v>
          </cell>
          <cell r="E230" t="str">
            <v>MA</v>
          </cell>
          <cell r="F230" t="str">
            <v>P1</v>
          </cell>
          <cell r="G230" t="str">
            <v>MCARE</v>
          </cell>
          <cell r="H230" t="str">
            <v>MI</v>
          </cell>
          <cell r="I230" t="str">
            <v>0034944 - COMPREHENSIVE INS PROVIDERS INC</v>
          </cell>
        </row>
        <row r="231">
          <cell r="A231" t="str">
            <v>C10457IH</v>
          </cell>
          <cell r="B231">
            <v>42185</v>
          </cell>
          <cell r="C231" t="str">
            <v>C10457</v>
          </cell>
          <cell r="D231" t="str">
            <v>Daedalus</v>
          </cell>
          <cell r="E231" t="str">
            <v>MA</v>
          </cell>
          <cell r="F231" t="str">
            <v>P1</v>
          </cell>
          <cell r="G231" t="str">
            <v>SMALL</v>
          </cell>
          <cell r="H231" t="str">
            <v>IH</v>
          </cell>
          <cell r="I231" t="str">
            <v>0002556 - COMPREHENSIVE INS PROVIDERS INC</v>
          </cell>
        </row>
        <row r="232">
          <cell r="A232" t="str">
            <v>C10483IH</v>
          </cell>
          <cell r="B232">
            <v>42185</v>
          </cell>
          <cell r="C232" t="str">
            <v>C10483</v>
          </cell>
          <cell r="D232" t="str">
            <v>Mason &amp; Martin</v>
          </cell>
          <cell r="E232" t="str">
            <v>MA</v>
          </cell>
          <cell r="F232" t="str">
            <v>P1</v>
          </cell>
          <cell r="G232" t="str">
            <v>SMALL</v>
          </cell>
          <cell r="H232" t="str">
            <v>IH</v>
          </cell>
        </row>
        <row r="233">
          <cell r="A233" t="str">
            <v>C10497IV</v>
          </cell>
          <cell r="B233">
            <v>42185</v>
          </cell>
          <cell r="C233" t="str">
            <v>C10497</v>
          </cell>
          <cell r="D233" t="str">
            <v>Milford &amp; Ford Associates</v>
          </cell>
          <cell r="E233" t="str">
            <v>MA</v>
          </cell>
          <cell r="F233" t="str">
            <v>P1</v>
          </cell>
          <cell r="G233" t="str">
            <v>SMALL</v>
          </cell>
          <cell r="H233" t="str">
            <v>IV</v>
          </cell>
        </row>
        <row r="234">
          <cell r="A234" t="str">
            <v>C10514IH</v>
          </cell>
          <cell r="B234">
            <v>42185</v>
          </cell>
          <cell r="C234" t="str">
            <v>C10514</v>
          </cell>
          <cell r="D234" t="str">
            <v>Neighborhood Schools, Inc.</v>
          </cell>
          <cell r="E234" t="str">
            <v>MA</v>
          </cell>
          <cell r="F234" t="str">
            <v>P1</v>
          </cell>
          <cell r="G234" t="str">
            <v>SMALL</v>
          </cell>
          <cell r="H234" t="str">
            <v>IH</v>
          </cell>
          <cell r="I234" t="str">
            <v>0022613 - BLAISDELL, GEORGE</v>
          </cell>
        </row>
        <row r="235">
          <cell r="A235" t="str">
            <v>C10514MI</v>
          </cell>
          <cell r="B235">
            <v>42185</v>
          </cell>
          <cell r="C235" t="str">
            <v>C10514</v>
          </cell>
          <cell r="D235" t="str">
            <v>Neighborhood Schools, Inc.</v>
          </cell>
          <cell r="E235" t="str">
            <v>MA</v>
          </cell>
          <cell r="F235" t="str">
            <v>P1</v>
          </cell>
          <cell r="G235" t="str">
            <v>MCARE</v>
          </cell>
          <cell r="H235" t="str">
            <v>MI</v>
          </cell>
          <cell r="I235" t="str">
            <v>0022613 - BLAISDELL, GEORGE</v>
          </cell>
        </row>
        <row r="236">
          <cell r="A236" t="str">
            <v>C10518IH</v>
          </cell>
          <cell r="B236">
            <v>42185</v>
          </cell>
          <cell r="C236" t="str">
            <v>C10518</v>
          </cell>
          <cell r="D236" t="str">
            <v>Siemasko &amp; Verbridge Inc</v>
          </cell>
          <cell r="E236" t="str">
            <v>MA</v>
          </cell>
          <cell r="F236" t="str">
            <v>P1</v>
          </cell>
          <cell r="G236" t="str">
            <v>SMALL</v>
          </cell>
          <cell r="H236" t="str">
            <v>IH</v>
          </cell>
          <cell r="I236" t="str">
            <v>0025373 - TGA CROSS INSURANCE INC</v>
          </cell>
        </row>
        <row r="237">
          <cell r="A237" t="str">
            <v>C10555IH</v>
          </cell>
          <cell r="B237">
            <v>42185</v>
          </cell>
          <cell r="C237" t="str">
            <v>C10555</v>
          </cell>
          <cell r="D237" t="str">
            <v>Oriental Tours And Travel</v>
          </cell>
          <cell r="E237" t="str">
            <v>MA</v>
          </cell>
          <cell r="F237" t="str">
            <v>P1</v>
          </cell>
          <cell r="G237" t="str">
            <v>SMALL</v>
          </cell>
          <cell r="H237" t="str">
            <v>IH</v>
          </cell>
        </row>
        <row r="238">
          <cell r="A238" t="str">
            <v>C10597IH</v>
          </cell>
          <cell r="B238">
            <v>42185</v>
          </cell>
          <cell r="C238" t="str">
            <v>C10597</v>
          </cell>
          <cell r="D238" t="str">
            <v>Charles River Recreation Inc</v>
          </cell>
          <cell r="E238" t="str">
            <v>MA</v>
          </cell>
          <cell r="F238" t="str">
            <v>P1</v>
          </cell>
          <cell r="G238" t="str">
            <v>SMALL</v>
          </cell>
          <cell r="H238" t="str">
            <v>IH</v>
          </cell>
          <cell r="I238" t="str">
            <v>0001744 - DEVOL, THOMAS PHELPS</v>
          </cell>
        </row>
        <row r="239">
          <cell r="A239" t="str">
            <v>C10597JA</v>
          </cell>
          <cell r="B239">
            <v>42185</v>
          </cell>
          <cell r="C239" t="str">
            <v>C10597</v>
          </cell>
          <cell r="D239" t="str">
            <v>Charles River Recreation Inc</v>
          </cell>
          <cell r="E239" t="str">
            <v>MA</v>
          </cell>
          <cell r="F239" t="str">
            <v>P1</v>
          </cell>
          <cell r="G239" t="str">
            <v>SMALL</v>
          </cell>
          <cell r="H239" t="str">
            <v>JA</v>
          </cell>
          <cell r="I239" t="str">
            <v>0001744 - DEVOL, THOMAS PHELPS</v>
          </cell>
        </row>
        <row r="240">
          <cell r="A240" t="str">
            <v>C10602IH</v>
          </cell>
          <cell r="B240">
            <v>42185</v>
          </cell>
          <cell r="C240" t="str">
            <v>C10602</v>
          </cell>
          <cell r="D240" t="str">
            <v>Greater Boston Real Estate Board</v>
          </cell>
          <cell r="E240" t="str">
            <v>MA</v>
          </cell>
          <cell r="F240" t="str">
            <v>P1</v>
          </cell>
          <cell r="G240" t="str">
            <v>SMALL</v>
          </cell>
          <cell r="H240" t="str">
            <v>IH</v>
          </cell>
          <cell r="I240" t="str">
            <v>0018741 - EMPLOYERS ASSOCIATED INS AGENCY LLC</v>
          </cell>
        </row>
        <row r="241">
          <cell r="A241" t="str">
            <v>C10611IH</v>
          </cell>
          <cell r="B241">
            <v>42185</v>
          </cell>
          <cell r="C241" t="str">
            <v>C10611</v>
          </cell>
          <cell r="D241" t="str">
            <v>Massachusetts Historical Society</v>
          </cell>
          <cell r="E241" t="str">
            <v>MA</v>
          </cell>
          <cell r="F241" t="str">
            <v>P1</v>
          </cell>
          <cell r="G241" t="str">
            <v>SMALL</v>
          </cell>
          <cell r="H241" t="str">
            <v>IH</v>
          </cell>
          <cell r="I241" t="str">
            <v>0034842 - GABRIEL BENEFITS LLC</v>
          </cell>
        </row>
        <row r="242">
          <cell r="A242" t="str">
            <v>C10618IH</v>
          </cell>
          <cell r="B242">
            <v>42185</v>
          </cell>
          <cell r="C242" t="str">
            <v>C10618</v>
          </cell>
          <cell r="D242" t="str">
            <v>Queues Enforth Development</v>
          </cell>
          <cell r="E242" t="str">
            <v>MA</v>
          </cell>
          <cell r="F242" t="str">
            <v>P1</v>
          </cell>
          <cell r="G242" t="str">
            <v>SMALL</v>
          </cell>
          <cell r="H242" t="str">
            <v>IH</v>
          </cell>
          <cell r="I242" t="str">
            <v>0002525 - BAYSTATE BENEFIT SERVICES INC</v>
          </cell>
        </row>
        <row r="243">
          <cell r="A243" t="str">
            <v>C10619IH</v>
          </cell>
          <cell r="B243">
            <v>42185</v>
          </cell>
          <cell r="C243" t="str">
            <v>C10619</v>
          </cell>
          <cell r="D243" t="str">
            <v>Steffensen Fleming &amp; Associates. LLC</v>
          </cell>
          <cell r="E243" t="str">
            <v>MA</v>
          </cell>
          <cell r="F243" t="str">
            <v>P1</v>
          </cell>
          <cell r="G243" t="str">
            <v>SMALL</v>
          </cell>
          <cell r="H243" t="str">
            <v>IH</v>
          </cell>
          <cell r="I243" t="str">
            <v>0026559 - PAYCHEX AGENCY INC</v>
          </cell>
        </row>
        <row r="244">
          <cell r="A244" t="str">
            <v>C10625JA</v>
          </cell>
          <cell r="B244">
            <v>42185</v>
          </cell>
          <cell r="C244" t="str">
            <v>C10625</v>
          </cell>
          <cell r="D244" t="str">
            <v>Cambridgeport Childrens Center</v>
          </cell>
          <cell r="E244" t="str">
            <v>MA</v>
          </cell>
          <cell r="F244" t="str">
            <v>P1</v>
          </cell>
          <cell r="G244" t="str">
            <v>SMALL</v>
          </cell>
          <cell r="H244" t="str">
            <v>JA</v>
          </cell>
        </row>
        <row r="245">
          <cell r="A245" t="str">
            <v>C10630IH</v>
          </cell>
          <cell r="B245">
            <v>42185</v>
          </cell>
          <cell r="C245" t="str">
            <v>C10630</v>
          </cell>
          <cell r="D245" t="str">
            <v>Clearway School Inc</v>
          </cell>
          <cell r="E245" t="str">
            <v>MA</v>
          </cell>
          <cell r="F245" t="str">
            <v>P1</v>
          </cell>
          <cell r="G245" t="str">
            <v>SMALL</v>
          </cell>
          <cell r="H245" t="str">
            <v>IH</v>
          </cell>
          <cell r="I245" t="str">
            <v>0031722 - UNITED BUSINESSMANS INSURANCE AGENCY</v>
          </cell>
        </row>
        <row r="246">
          <cell r="A246" t="str">
            <v>C10634IH</v>
          </cell>
          <cell r="B246">
            <v>42185</v>
          </cell>
          <cell r="C246" t="str">
            <v>C10634</v>
          </cell>
          <cell r="D246" t="str">
            <v>Autism Services Association Inc</v>
          </cell>
          <cell r="E246" t="str">
            <v>MA</v>
          </cell>
          <cell r="F246" t="str">
            <v>P1</v>
          </cell>
          <cell r="G246" t="str">
            <v>SMALL</v>
          </cell>
          <cell r="H246" t="str">
            <v>IH</v>
          </cell>
        </row>
        <row r="247">
          <cell r="A247" t="str">
            <v>C10635IH</v>
          </cell>
          <cell r="B247">
            <v>42185</v>
          </cell>
          <cell r="C247" t="str">
            <v>C10635</v>
          </cell>
          <cell r="D247" t="str">
            <v>Auciello Iron Works Inc</v>
          </cell>
          <cell r="E247" t="str">
            <v>MA</v>
          </cell>
          <cell r="F247" t="str">
            <v>P1</v>
          </cell>
          <cell r="G247" t="str">
            <v>SMALL</v>
          </cell>
          <cell r="H247" t="str">
            <v>IH</v>
          </cell>
          <cell r="I247" t="str">
            <v>0002867 - PROCTOR &amp; CO INSURANCE AGENCY INC</v>
          </cell>
        </row>
        <row r="248">
          <cell r="A248" t="str">
            <v>C10635JA</v>
          </cell>
          <cell r="B248">
            <v>42185</v>
          </cell>
          <cell r="C248" t="str">
            <v>C10635</v>
          </cell>
          <cell r="D248" t="str">
            <v>Auciello Iron Works Inc</v>
          </cell>
          <cell r="E248" t="str">
            <v>MA</v>
          </cell>
          <cell r="F248" t="str">
            <v>P1</v>
          </cell>
          <cell r="G248" t="str">
            <v>SMALL</v>
          </cell>
          <cell r="H248" t="str">
            <v>JA</v>
          </cell>
          <cell r="I248" t="str">
            <v>0002867 - PROCTOR &amp; CO INSURANCE AGENCY INC</v>
          </cell>
        </row>
        <row r="249">
          <cell r="A249" t="str">
            <v>C10638IH</v>
          </cell>
          <cell r="B249">
            <v>42185</v>
          </cell>
          <cell r="C249" t="str">
            <v>C10638</v>
          </cell>
          <cell r="D249" t="str">
            <v>Tracer Technologies Inc</v>
          </cell>
          <cell r="E249" t="str">
            <v>MA</v>
          </cell>
          <cell r="F249" t="str">
            <v>P1</v>
          </cell>
          <cell r="G249" t="str">
            <v>CRC</v>
          </cell>
          <cell r="H249" t="str">
            <v>IH</v>
          </cell>
          <cell r="I249" t="str">
            <v>0027340 - HOLLISTER INSURANCE BROKERAGE INC</v>
          </cell>
        </row>
        <row r="250">
          <cell r="A250" t="str">
            <v>C10638JA</v>
          </cell>
          <cell r="B250">
            <v>42185</v>
          </cell>
          <cell r="C250" t="str">
            <v>C10638</v>
          </cell>
          <cell r="D250" t="str">
            <v>Tracer Technologies Inc</v>
          </cell>
          <cell r="E250" t="str">
            <v>MA</v>
          </cell>
          <cell r="F250" t="str">
            <v>P1</v>
          </cell>
          <cell r="G250" t="str">
            <v>CRC</v>
          </cell>
          <cell r="H250" t="str">
            <v>JA</v>
          </cell>
          <cell r="I250" t="str">
            <v>0027340 - HOLLISTER INSURANCE BROKERAGE INC</v>
          </cell>
        </row>
        <row r="251">
          <cell r="A251" t="str">
            <v>C10653IH</v>
          </cell>
          <cell r="B251">
            <v>42185</v>
          </cell>
          <cell r="C251" t="str">
            <v>C10653</v>
          </cell>
          <cell r="D251" t="str">
            <v>Institute For Foreign Policy</v>
          </cell>
          <cell r="E251" t="str">
            <v>MA</v>
          </cell>
          <cell r="F251" t="str">
            <v>P1</v>
          </cell>
          <cell r="G251" t="str">
            <v>SMALL</v>
          </cell>
          <cell r="H251" t="str">
            <v>IH</v>
          </cell>
          <cell r="I251" t="str">
            <v>0001934 - SMALL BUSINESS INSURANCE AGENCY INC</v>
          </cell>
        </row>
        <row r="252">
          <cell r="A252" t="str">
            <v>C10674IH</v>
          </cell>
          <cell r="B252">
            <v>42185</v>
          </cell>
          <cell r="C252" t="str">
            <v>C10674</v>
          </cell>
          <cell r="D252" t="str">
            <v>Souza True &amp; Partners Inc</v>
          </cell>
          <cell r="E252" t="str">
            <v>MA</v>
          </cell>
          <cell r="F252" t="str">
            <v>P1</v>
          </cell>
          <cell r="G252" t="str">
            <v>SMALL</v>
          </cell>
          <cell r="H252" t="str">
            <v>IH</v>
          </cell>
          <cell r="I252" t="str">
            <v>0014117 - BSI INSURANCE AGENCY INC</v>
          </cell>
        </row>
        <row r="253">
          <cell r="A253" t="str">
            <v>C10678IH</v>
          </cell>
          <cell r="B253">
            <v>42185</v>
          </cell>
          <cell r="C253" t="str">
            <v>C10678</v>
          </cell>
          <cell r="D253" t="str">
            <v>Soldiers Field Park Childrens Center</v>
          </cell>
          <cell r="E253" t="str">
            <v>MA</v>
          </cell>
          <cell r="F253" t="str">
            <v>P1</v>
          </cell>
          <cell r="G253" t="str">
            <v>SMALL</v>
          </cell>
          <cell r="H253" t="str">
            <v>IH</v>
          </cell>
          <cell r="I253" t="str">
            <v>0002853 - EMPLOYEE BENEFIT RES INS BROKERAGE INC</v>
          </cell>
        </row>
        <row r="254">
          <cell r="A254" t="str">
            <v>C10686IH</v>
          </cell>
          <cell r="B254">
            <v>42185</v>
          </cell>
          <cell r="C254" t="str">
            <v>C10686</v>
          </cell>
          <cell r="D254" t="str">
            <v>Ferros Foodtown Inc</v>
          </cell>
          <cell r="E254" t="str">
            <v>MA</v>
          </cell>
          <cell r="F254" t="str">
            <v>P1</v>
          </cell>
          <cell r="G254" t="str">
            <v>SMALL</v>
          </cell>
          <cell r="H254" t="str">
            <v>IH</v>
          </cell>
        </row>
        <row r="255">
          <cell r="A255" t="str">
            <v>C10708IH</v>
          </cell>
          <cell r="B255">
            <v>42185</v>
          </cell>
          <cell r="C255" t="str">
            <v>C10708</v>
          </cell>
          <cell r="D255" t="str">
            <v>Town of Braintree</v>
          </cell>
          <cell r="E255" t="str">
            <v>MA</v>
          </cell>
          <cell r="F255" t="str">
            <v>ASO</v>
          </cell>
          <cell r="G255" t="str">
            <v>ERF</v>
          </cell>
          <cell r="H255" t="str">
            <v>IH</v>
          </cell>
        </row>
        <row r="256">
          <cell r="A256" t="str">
            <v>C10708MI</v>
          </cell>
          <cell r="B256">
            <v>42185</v>
          </cell>
          <cell r="C256" t="str">
            <v>C10708</v>
          </cell>
          <cell r="D256" t="str">
            <v>Town of Braintree</v>
          </cell>
          <cell r="E256" t="str">
            <v>MA</v>
          </cell>
          <cell r="F256" t="str">
            <v>P1</v>
          </cell>
          <cell r="G256" t="str">
            <v>MCARE</v>
          </cell>
          <cell r="H256" t="str">
            <v>MI</v>
          </cell>
        </row>
        <row r="257">
          <cell r="A257" t="str">
            <v>C10723IH</v>
          </cell>
          <cell r="B257">
            <v>42185</v>
          </cell>
          <cell r="C257" t="str">
            <v>C10723</v>
          </cell>
          <cell r="D257" t="str">
            <v>Town of Milton</v>
          </cell>
          <cell r="E257" t="str">
            <v>MA</v>
          </cell>
          <cell r="F257" t="str">
            <v>ASO</v>
          </cell>
          <cell r="G257" t="str">
            <v>ERF</v>
          </cell>
          <cell r="H257" t="str">
            <v>IH</v>
          </cell>
        </row>
        <row r="258">
          <cell r="A258" t="str">
            <v>C10731IH</v>
          </cell>
          <cell r="B258">
            <v>42185</v>
          </cell>
          <cell r="C258" t="str">
            <v>C10731</v>
          </cell>
          <cell r="D258" t="str">
            <v>Hewlett Packard</v>
          </cell>
          <cell r="E258" t="str">
            <v>MA</v>
          </cell>
          <cell r="F258" t="str">
            <v>ASO</v>
          </cell>
          <cell r="G258" t="str">
            <v>ERF</v>
          </cell>
          <cell r="H258" t="str">
            <v>IH</v>
          </cell>
        </row>
        <row r="259">
          <cell r="A259" t="str">
            <v>C10731MI</v>
          </cell>
          <cell r="B259">
            <v>42185</v>
          </cell>
          <cell r="C259" t="str">
            <v>C10731</v>
          </cell>
          <cell r="D259" t="str">
            <v>Hewlett Packard</v>
          </cell>
          <cell r="E259" t="str">
            <v>MA</v>
          </cell>
          <cell r="F259" t="str">
            <v>P1</v>
          </cell>
          <cell r="G259" t="str">
            <v>MCARE</v>
          </cell>
          <cell r="H259" t="str">
            <v>MI</v>
          </cell>
        </row>
        <row r="260">
          <cell r="A260" t="str">
            <v>C10732IH</v>
          </cell>
          <cell r="B260">
            <v>42185</v>
          </cell>
          <cell r="C260" t="str">
            <v>C10732</v>
          </cell>
          <cell r="D260" t="str">
            <v>Patrick Ahearn Architect LLC</v>
          </cell>
          <cell r="E260" t="str">
            <v>MA</v>
          </cell>
          <cell r="F260" t="str">
            <v>P1</v>
          </cell>
          <cell r="G260" t="str">
            <v>SMALL</v>
          </cell>
          <cell r="H260" t="str">
            <v>IH</v>
          </cell>
          <cell r="I260" t="str">
            <v>0025486 - BLAISDELL, GEORGE</v>
          </cell>
        </row>
        <row r="261">
          <cell r="A261" t="str">
            <v>C10737IH</v>
          </cell>
          <cell r="B261">
            <v>42185</v>
          </cell>
          <cell r="C261" t="str">
            <v>C10737</v>
          </cell>
          <cell r="D261" t="str">
            <v>Citizens Housing and Planning Assoc</v>
          </cell>
          <cell r="E261" t="str">
            <v>MA</v>
          </cell>
          <cell r="F261" t="str">
            <v>P1</v>
          </cell>
          <cell r="G261" t="str">
            <v>SMALL</v>
          </cell>
          <cell r="H261" t="str">
            <v>IH</v>
          </cell>
          <cell r="I261" t="str">
            <v>0002190 - BLAISDELL, GEORGE</v>
          </cell>
        </row>
        <row r="262">
          <cell r="A262" t="str">
            <v>C10744MI</v>
          </cell>
          <cell r="B262">
            <v>42185</v>
          </cell>
          <cell r="C262" t="str">
            <v>C10744</v>
          </cell>
          <cell r="D262" t="str">
            <v>Brown Brothers Harriman &amp; Company</v>
          </cell>
          <cell r="E262" t="str">
            <v>MA</v>
          </cell>
          <cell r="F262" t="str">
            <v>P1</v>
          </cell>
          <cell r="G262" t="str">
            <v>MCARE</v>
          </cell>
          <cell r="H262" t="str">
            <v>MI</v>
          </cell>
        </row>
        <row r="263">
          <cell r="A263" t="str">
            <v>C10745IA</v>
          </cell>
          <cell r="B263">
            <v>42185</v>
          </cell>
          <cell r="C263" t="str">
            <v>C10745</v>
          </cell>
          <cell r="D263" t="str">
            <v>Mass Pirg</v>
          </cell>
          <cell r="E263" t="str">
            <v>MA</v>
          </cell>
          <cell r="F263" t="str">
            <v>P1</v>
          </cell>
          <cell r="G263" t="str">
            <v>CRC</v>
          </cell>
          <cell r="H263" t="str">
            <v>IA</v>
          </cell>
          <cell r="I263" t="str">
            <v>0032780 - NFP CORPORATE SERVICES (NY) LLC</v>
          </cell>
        </row>
        <row r="264">
          <cell r="A264" t="str">
            <v>C10745IH</v>
          </cell>
          <cell r="B264">
            <v>42185</v>
          </cell>
          <cell r="C264" t="str">
            <v>C10745</v>
          </cell>
          <cell r="D264" t="str">
            <v>Mass Pirg</v>
          </cell>
          <cell r="E264" t="str">
            <v>MA</v>
          </cell>
          <cell r="F264" t="str">
            <v>P1</v>
          </cell>
          <cell r="G264" t="str">
            <v>CRC</v>
          </cell>
          <cell r="H264" t="str">
            <v>IH</v>
          </cell>
          <cell r="I264" t="str">
            <v>0032780 - NFP CORPORATE SERVICES (NY) LLC</v>
          </cell>
        </row>
        <row r="265">
          <cell r="A265" t="str">
            <v>C10746IH</v>
          </cell>
          <cell r="B265">
            <v>42185</v>
          </cell>
          <cell r="C265" t="str">
            <v>C10746</v>
          </cell>
          <cell r="D265" t="str">
            <v>Boston Center For Independent Living</v>
          </cell>
          <cell r="E265" t="str">
            <v>MA</v>
          </cell>
          <cell r="F265" t="str">
            <v>P1</v>
          </cell>
          <cell r="G265" t="str">
            <v>SMALL</v>
          </cell>
          <cell r="H265" t="str">
            <v>IH</v>
          </cell>
          <cell r="I265" t="str">
            <v>0002095 - ARMSTRONG, STUART H</v>
          </cell>
        </row>
        <row r="266">
          <cell r="A266" t="str">
            <v>C10766IA</v>
          </cell>
          <cell r="B266">
            <v>42185</v>
          </cell>
          <cell r="C266" t="str">
            <v>C10766</v>
          </cell>
          <cell r="D266" t="str">
            <v>Draper Laboratory</v>
          </cell>
          <cell r="E266" t="str">
            <v>MA</v>
          </cell>
          <cell r="F266" t="str">
            <v>P1</v>
          </cell>
          <cell r="G266" t="str">
            <v>ERF</v>
          </cell>
          <cell r="H266" t="str">
            <v>IA</v>
          </cell>
        </row>
        <row r="267">
          <cell r="A267" t="str">
            <v>C10766JK</v>
          </cell>
          <cell r="B267">
            <v>42185</v>
          </cell>
          <cell r="C267" t="str">
            <v>C10766</v>
          </cell>
          <cell r="D267" t="str">
            <v>Draper Laboratory</v>
          </cell>
          <cell r="E267" t="str">
            <v>MA</v>
          </cell>
          <cell r="F267" t="str">
            <v>P1</v>
          </cell>
          <cell r="G267" t="str">
            <v>ERF</v>
          </cell>
          <cell r="H267" t="str">
            <v>JK</v>
          </cell>
        </row>
        <row r="268">
          <cell r="A268" t="str">
            <v>C10766MI</v>
          </cell>
          <cell r="B268">
            <v>42185</v>
          </cell>
          <cell r="C268" t="str">
            <v>C10766</v>
          </cell>
          <cell r="D268" t="str">
            <v>Draper Laboratory</v>
          </cell>
          <cell r="E268" t="str">
            <v>MA</v>
          </cell>
          <cell r="F268" t="str">
            <v>P1</v>
          </cell>
          <cell r="G268" t="str">
            <v>MCARE</v>
          </cell>
          <cell r="H268" t="str">
            <v>MI</v>
          </cell>
        </row>
        <row r="269">
          <cell r="A269" t="str">
            <v>C10771IH</v>
          </cell>
          <cell r="B269">
            <v>42185</v>
          </cell>
          <cell r="C269" t="str">
            <v>C10771</v>
          </cell>
          <cell r="D269" t="str">
            <v>Solutions for Living</v>
          </cell>
          <cell r="E269" t="str">
            <v>MA</v>
          </cell>
          <cell r="F269" t="str">
            <v>P1</v>
          </cell>
          <cell r="G269" t="str">
            <v>SMALL</v>
          </cell>
          <cell r="H269" t="str">
            <v>IH</v>
          </cell>
          <cell r="I269" t="str">
            <v>0014099 - BEACON INSURANCE GROUP INC</v>
          </cell>
        </row>
        <row r="270">
          <cell r="A270" t="str">
            <v>C10774IA</v>
          </cell>
          <cell r="B270">
            <v>42185</v>
          </cell>
          <cell r="C270" t="str">
            <v>C10774</v>
          </cell>
          <cell r="D270" t="str">
            <v>American Public Television</v>
          </cell>
          <cell r="E270" t="str">
            <v>MA</v>
          </cell>
          <cell r="F270" t="str">
            <v>P1</v>
          </cell>
          <cell r="G270" t="str">
            <v>SMALL</v>
          </cell>
          <cell r="H270" t="str">
            <v>IA</v>
          </cell>
          <cell r="I270" t="str">
            <v>0002696 - SAPERS &amp; WALLACK</v>
          </cell>
        </row>
        <row r="271">
          <cell r="A271" t="str">
            <v>C10774IH</v>
          </cell>
          <cell r="B271">
            <v>42185</v>
          </cell>
          <cell r="C271" t="str">
            <v>C10774</v>
          </cell>
          <cell r="D271" t="str">
            <v>American Public Television</v>
          </cell>
          <cell r="E271" t="str">
            <v>MA</v>
          </cell>
          <cell r="F271" t="str">
            <v>P1</v>
          </cell>
          <cell r="G271" t="str">
            <v>SMALL</v>
          </cell>
          <cell r="H271" t="str">
            <v>IH</v>
          </cell>
          <cell r="I271" t="str">
            <v>0002696 - SAPERS &amp; WALLACK</v>
          </cell>
        </row>
        <row r="272">
          <cell r="A272" t="str">
            <v>C10807IH</v>
          </cell>
          <cell r="B272">
            <v>42185</v>
          </cell>
          <cell r="C272" t="str">
            <v>C10807</v>
          </cell>
          <cell r="D272" t="str">
            <v>Just a Start</v>
          </cell>
          <cell r="E272" t="str">
            <v>MA</v>
          </cell>
          <cell r="F272" t="str">
            <v>P1</v>
          </cell>
          <cell r="G272" t="str">
            <v>SMALL</v>
          </cell>
          <cell r="H272" t="str">
            <v>IH</v>
          </cell>
          <cell r="I272" t="str">
            <v>0030557 - PMH INSURANCE ASSOCIATES INC</v>
          </cell>
        </row>
        <row r="273">
          <cell r="A273" t="str">
            <v>C10820IH</v>
          </cell>
          <cell r="B273">
            <v>42185</v>
          </cell>
          <cell r="C273" t="str">
            <v>C10820</v>
          </cell>
          <cell r="D273" t="str">
            <v>New England Legal Foundation</v>
          </cell>
          <cell r="E273" t="str">
            <v>MA</v>
          </cell>
          <cell r="F273" t="str">
            <v>P1</v>
          </cell>
          <cell r="G273" t="str">
            <v>SMALL</v>
          </cell>
          <cell r="H273" t="str">
            <v>IH</v>
          </cell>
          <cell r="I273" t="str">
            <v>0023896 - PAYCHEX AGENCY INC</v>
          </cell>
        </row>
        <row r="274">
          <cell r="A274" t="str">
            <v>C10824IH</v>
          </cell>
          <cell r="B274">
            <v>42185</v>
          </cell>
          <cell r="C274" t="str">
            <v>C10824</v>
          </cell>
          <cell r="D274" t="str">
            <v>Diamond Machining Technology</v>
          </cell>
          <cell r="E274" t="str">
            <v>MA</v>
          </cell>
          <cell r="F274" t="str">
            <v>P1</v>
          </cell>
          <cell r="G274" t="str">
            <v>SMALL</v>
          </cell>
          <cell r="H274" t="str">
            <v>IH</v>
          </cell>
          <cell r="I274" t="str">
            <v>0033963 - BUSINESS BENEFITS INS BROKERAGE INC</v>
          </cell>
        </row>
        <row r="275">
          <cell r="A275" t="str">
            <v>C10826IA</v>
          </cell>
          <cell r="B275">
            <v>42185</v>
          </cell>
          <cell r="C275" t="str">
            <v>C10826</v>
          </cell>
          <cell r="D275" t="str">
            <v>Citi Performing Arts Center Inc</v>
          </cell>
          <cell r="E275" t="str">
            <v>MA</v>
          </cell>
          <cell r="F275" t="str">
            <v>P1</v>
          </cell>
          <cell r="G275" t="str">
            <v>SMALL</v>
          </cell>
          <cell r="H275" t="str">
            <v>IA</v>
          </cell>
          <cell r="I275" t="str">
            <v>0026374 - EASTERN BENEFITS GROUP</v>
          </cell>
        </row>
        <row r="276">
          <cell r="A276" t="str">
            <v>C10826IH</v>
          </cell>
          <cell r="B276">
            <v>42185</v>
          </cell>
          <cell r="C276" t="str">
            <v>C10826</v>
          </cell>
          <cell r="D276" t="str">
            <v>Citi Performing Arts Center Inc</v>
          </cell>
          <cell r="E276" t="str">
            <v>MA</v>
          </cell>
          <cell r="F276" t="str">
            <v>P1</v>
          </cell>
          <cell r="G276" t="str">
            <v>SMALL</v>
          </cell>
          <cell r="H276" t="str">
            <v>IH</v>
          </cell>
          <cell r="I276" t="str">
            <v>0026374 - EASTERN BENEFITS GROUP</v>
          </cell>
        </row>
        <row r="277">
          <cell r="A277" t="str">
            <v>C10834IH</v>
          </cell>
          <cell r="B277">
            <v>42185</v>
          </cell>
          <cell r="C277" t="str">
            <v>C10834</v>
          </cell>
          <cell r="D277" t="str">
            <v>Hinckley Allen &amp; Snyder Llp</v>
          </cell>
          <cell r="E277" t="str">
            <v>MA</v>
          </cell>
          <cell r="F277" t="str">
            <v>P1</v>
          </cell>
          <cell r="G277" t="str">
            <v>CRC</v>
          </cell>
          <cell r="H277" t="str">
            <v>IH</v>
          </cell>
          <cell r="I277" t="str">
            <v>0028841 - USI INSURANCE SERVICES LLC - BRIARCLIFF</v>
          </cell>
        </row>
        <row r="278">
          <cell r="A278" t="str">
            <v>C10849MI</v>
          </cell>
          <cell r="B278">
            <v>42185</v>
          </cell>
          <cell r="C278" t="str">
            <v>C10849</v>
          </cell>
          <cell r="D278" t="str">
            <v>Mohawk Shade Co.</v>
          </cell>
          <cell r="E278" t="str">
            <v>MA</v>
          </cell>
          <cell r="F278" t="str">
            <v>P1</v>
          </cell>
          <cell r="G278" t="str">
            <v>MCARE</v>
          </cell>
          <cell r="H278" t="str">
            <v>MI</v>
          </cell>
        </row>
        <row r="279">
          <cell r="A279" t="str">
            <v>C10855IA</v>
          </cell>
          <cell r="B279">
            <v>42185</v>
          </cell>
          <cell r="C279" t="str">
            <v>C10855</v>
          </cell>
          <cell r="D279" t="str">
            <v>Aspen Aerogels Inc</v>
          </cell>
          <cell r="E279" t="str">
            <v>MA</v>
          </cell>
          <cell r="F279" t="str">
            <v>P1</v>
          </cell>
          <cell r="G279" t="str">
            <v>ERF</v>
          </cell>
          <cell r="H279" t="str">
            <v>IA</v>
          </cell>
          <cell r="I279" t="str">
            <v>0033074 - GROUP INSURANCE SOLUTIONS INC</v>
          </cell>
        </row>
        <row r="280">
          <cell r="A280" t="str">
            <v>C10855IH</v>
          </cell>
          <cell r="B280">
            <v>42185</v>
          </cell>
          <cell r="C280" t="str">
            <v>C10855</v>
          </cell>
          <cell r="D280" t="str">
            <v>Aspen Aerogels Inc</v>
          </cell>
          <cell r="E280" t="str">
            <v>MA</v>
          </cell>
          <cell r="F280" t="str">
            <v>P1</v>
          </cell>
          <cell r="G280" t="str">
            <v>ERF</v>
          </cell>
          <cell r="H280" t="str">
            <v>IH</v>
          </cell>
          <cell r="I280" t="str">
            <v>0033074 - GROUP INSURANCE SOLUTIONS INC</v>
          </cell>
        </row>
        <row r="281">
          <cell r="A281" t="str">
            <v>C10865IH</v>
          </cell>
          <cell r="B281">
            <v>42185</v>
          </cell>
          <cell r="C281" t="str">
            <v>C10865</v>
          </cell>
          <cell r="D281" t="str">
            <v>Rosies Place</v>
          </cell>
          <cell r="E281" t="str">
            <v>MA</v>
          </cell>
          <cell r="F281" t="str">
            <v>P1</v>
          </cell>
          <cell r="G281" t="str">
            <v>CRC</v>
          </cell>
          <cell r="H281" t="str">
            <v>IH</v>
          </cell>
          <cell r="I281" t="str">
            <v>0016940 - CHANDOR INSURANCE AGENCY LLC</v>
          </cell>
        </row>
        <row r="282">
          <cell r="A282" t="str">
            <v>C10869IH</v>
          </cell>
          <cell r="B282">
            <v>42185</v>
          </cell>
          <cell r="C282" t="str">
            <v>C10869</v>
          </cell>
          <cell r="D282" t="str">
            <v>Boston School Of Modern Languages</v>
          </cell>
          <cell r="E282" t="str">
            <v>MA</v>
          </cell>
          <cell r="F282" t="str">
            <v>P1</v>
          </cell>
          <cell r="G282" t="str">
            <v>SMALL</v>
          </cell>
          <cell r="H282" t="str">
            <v>IH</v>
          </cell>
          <cell r="I282" t="str">
            <v>0018097 - PAYCHEX AGENCY INC</v>
          </cell>
        </row>
        <row r="283">
          <cell r="A283" t="str">
            <v>C10869MI</v>
          </cell>
          <cell r="B283">
            <v>42185</v>
          </cell>
          <cell r="C283" t="str">
            <v>C10869</v>
          </cell>
          <cell r="D283" t="str">
            <v>Boston School Of Modern Languages</v>
          </cell>
          <cell r="E283" t="str">
            <v>MA</v>
          </cell>
          <cell r="F283" t="str">
            <v>P1</v>
          </cell>
          <cell r="G283" t="str">
            <v>MCARE</v>
          </cell>
          <cell r="H283" t="str">
            <v>MI</v>
          </cell>
          <cell r="I283" t="str">
            <v>0018097 - PAYCHEX AGENCY INC</v>
          </cell>
        </row>
        <row r="284">
          <cell r="A284" t="str">
            <v>C10871IA</v>
          </cell>
          <cell r="B284">
            <v>42185</v>
          </cell>
          <cell r="C284" t="str">
            <v>C10871</v>
          </cell>
          <cell r="D284" t="str">
            <v>Local 509</v>
          </cell>
          <cell r="E284" t="str">
            <v>MA</v>
          </cell>
          <cell r="F284" t="str">
            <v>P1</v>
          </cell>
          <cell r="G284" t="str">
            <v>SMALL</v>
          </cell>
          <cell r="H284" t="str">
            <v>IA</v>
          </cell>
          <cell r="I284" t="str">
            <v>0030102 - TGA CROSS INSURANCE INC</v>
          </cell>
        </row>
        <row r="285">
          <cell r="A285" t="str">
            <v>C10871IH</v>
          </cell>
          <cell r="B285">
            <v>42185</v>
          </cell>
          <cell r="C285" t="str">
            <v>C10871</v>
          </cell>
          <cell r="D285" t="str">
            <v>Local 509</v>
          </cell>
          <cell r="E285" t="str">
            <v>MA</v>
          </cell>
          <cell r="F285" t="str">
            <v>P1</v>
          </cell>
          <cell r="G285" t="str">
            <v>SMALL</v>
          </cell>
          <cell r="H285" t="str">
            <v>IH</v>
          </cell>
          <cell r="I285" t="str">
            <v>0030102 - TGA CROSS INSURANCE INC</v>
          </cell>
        </row>
        <row r="286">
          <cell r="A286" t="str">
            <v>C10876IH</v>
          </cell>
          <cell r="B286">
            <v>42185</v>
          </cell>
          <cell r="C286" t="str">
            <v>C10876</v>
          </cell>
          <cell r="D286" t="str">
            <v>Easy Housekeeping Shops</v>
          </cell>
          <cell r="E286" t="str">
            <v>MA</v>
          </cell>
          <cell r="F286" t="str">
            <v>P1</v>
          </cell>
          <cell r="G286" t="str">
            <v>SMALL</v>
          </cell>
          <cell r="H286" t="str">
            <v>IH</v>
          </cell>
        </row>
        <row r="287">
          <cell r="A287" t="str">
            <v>C10896IH</v>
          </cell>
          <cell r="B287">
            <v>42185</v>
          </cell>
          <cell r="C287" t="str">
            <v>C10896</v>
          </cell>
          <cell r="D287" t="str">
            <v>B L Makepeace Inc</v>
          </cell>
          <cell r="E287" t="str">
            <v>MA</v>
          </cell>
          <cell r="F287" t="str">
            <v>P1</v>
          </cell>
          <cell r="G287" t="str">
            <v>SMALL</v>
          </cell>
          <cell r="H287" t="str">
            <v>IH</v>
          </cell>
          <cell r="I287" t="str">
            <v>0023897 - PAYCHEX AGENCY INC</v>
          </cell>
        </row>
        <row r="288">
          <cell r="A288" t="str">
            <v>C10903JB</v>
          </cell>
          <cell r="B288">
            <v>42185</v>
          </cell>
          <cell r="C288" t="str">
            <v>C10903</v>
          </cell>
          <cell r="D288" t="str">
            <v>Intercity Home Care</v>
          </cell>
          <cell r="E288" t="str">
            <v>MA</v>
          </cell>
          <cell r="F288" t="str">
            <v>P1</v>
          </cell>
          <cell r="G288" t="str">
            <v>CRC</v>
          </cell>
          <cell r="H288" t="str">
            <v>JB</v>
          </cell>
          <cell r="I288" t="str">
            <v>0016335 - SAPERS &amp; WALLACK</v>
          </cell>
        </row>
        <row r="289">
          <cell r="A289" t="str">
            <v>C10903JC</v>
          </cell>
          <cell r="B289">
            <v>42185</v>
          </cell>
          <cell r="C289" t="str">
            <v>C10903</v>
          </cell>
          <cell r="D289" t="str">
            <v>Intercity Home Care</v>
          </cell>
          <cell r="E289" t="str">
            <v>MA</v>
          </cell>
          <cell r="F289" t="str">
            <v>P1</v>
          </cell>
          <cell r="G289" t="str">
            <v>CRC</v>
          </cell>
          <cell r="H289" t="str">
            <v>JC</v>
          </cell>
          <cell r="I289" t="str">
            <v>0016335 - SAPERS &amp; WALLACK</v>
          </cell>
        </row>
        <row r="290">
          <cell r="A290" t="str">
            <v>C10906IH</v>
          </cell>
          <cell r="B290">
            <v>42185</v>
          </cell>
          <cell r="C290" t="str">
            <v>C10906</v>
          </cell>
          <cell r="D290" t="str">
            <v>Thompson Island Education Center</v>
          </cell>
          <cell r="E290" t="str">
            <v>MA</v>
          </cell>
          <cell r="F290" t="str">
            <v>P1</v>
          </cell>
          <cell r="G290" t="str">
            <v>CRC</v>
          </cell>
          <cell r="H290" t="str">
            <v>IH</v>
          </cell>
          <cell r="I290" t="str">
            <v>0035920 - YOURPEOPLE INC</v>
          </cell>
        </row>
        <row r="291">
          <cell r="A291" t="str">
            <v>C10923IH</v>
          </cell>
          <cell r="B291">
            <v>42185</v>
          </cell>
          <cell r="C291" t="str">
            <v>C10923</v>
          </cell>
          <cell r="D291" t="str">
            <v>Community Action Agency of Somerville Inc</v>
          </cell>
          <cell r="E291" t="str">
            <v>MA</v>
          </cell>
          <cell r="F291" t="str">
            <v>P1</v>
          </cell>
          <cell r="G291" t="str">
            <v>SMALL</v>
          </cell>
          <cell r="H291" t="str">
            <v>IH</v>
          </cell>
          <cell r="I291" t="str">
            <v>0034219 - ROGERS &amp; GRAY INSURANCE AGENCY</v>
          </cell>
        </row>
        <row r="292">
          <cell r="A292" t="str">
            <v>C10940IH</v>
          </cell>
          <cell r="B292">
            <v>42185</v>
          </cell>
          <cell r="C292" t="str">
            <v>C10940</v>
          </cell>
          <cell r="D292" t="str">
            <v>H.E Lupien Inc dba Lupien Tree &amp; Landscape</v>
          </cell>
          <cell r="E292" t="str">
            <v>MA</v>
          </cell>
          <cell r="F292" t="str">
            <v>P1</v>
          </cell>
          <cell r="G292" t="str">
            <v>SMALL</v>
          </cell>
          <cell r="H292" t="str">
            <v>IH</v>
          </cell>
          <cell r="I292" t="str">
            <v>0002008 - RODMAN INSURANCE</v>
          </cell>
        </row>
        <row r="293">
          <cell r="A293" t="str">
            <v>C10944IH</v>
          </cell>
          <cell r="B293">
            <v>42185</v>
          </cell>
          <cell r="C293" t="str">
            <v>C10944</v>
          </cell>
          <cell r="D293" t="str">
            <v>Kaplan Corporation</v>
          </cell>
          <cell r="E293" t="str">
            <v>MA</v>
          </cell>
          <cell r="F293" t="str">
            <v>P1</v>
          </cell>
          <cell r="G293" t="str">
            <v>SMALL</v>
          </cell>
          <cell r="H293" t="str">
            <v>IH</v>
          </cell>
          <cell r="I293" t="str">
            <v>0025867 - BOSTON COMMONWEALTH ADVANTAGE LLC</v>
          </cell>
        </row>
        <row r="294">
          <cell r="A294" t="str">
            <v>C10947IH</v>
          </cell>
          <cell r="B294">
            <v>42185</v>
          </cell>
          <cell r="C294" t="str">
            <v>C10947</v>
          </cell>
          <cell r="D294" t="str">
            <v>Ferncroft Tower Condo Assoc -current</v>
          </cell>
          <cell r="E294" t="str">
            <v>MA</v>
          </cell>
          <cell r="F294" t="str">
            <v>P1</v>
          </cell>
          <cell r="G294" t="str">
            <v>SMALL</v>
          </cell>
          <cell r="H294" t="str">
            <v>IH</v>
          </cell>
        </row>
        <row r="295">
          <cell r="A295" t="str">
            <v>C10976IH</v>
          </cell>
          <cell r="B295">
            <v>42185</v>
          </cell>
          <cell r="C295" t="str">
            <v>C10976</v>
          </cell>
          <cell r="D295" t="str">
            <v>Bowdoin Construction Corp</v>
          </cell>
          <cell r="E295" t="str">
            <v>MA</v>
          </cell>
          <cell r="F295" t="str">
            <v>P1</v>
          </cell>
          <cell r="G295" t="str">
            <v>SMALL</v>
          </cell>
          <cell r="H295" t="str">
            <v>IH</v>
          </cell>
          <cell r="I295" t="str">
            <v>0030329 - DIGITAL INSURANCE AGENCY INC</v>
          </cell>
        </row>
        <row r="296">
          <cell r="A296" t="str">
            <v>C10977IH</v>
          </cell>
          <cell r="B296">
            <v>42185</v>
          </cell>
          <cell r="C296" t="str">
            <v>C10977</v>
          </cell>
          <cell r="D296" t="str">
            <v>LifeWorks Inc--includes SNCARC</v>
          </cell>
          <cell r="E296" t="str">
            <v>MA</v>
          </cell>
          <cell r="F296" t="str">
            <v>P1</v>
          </cell>
          <cell r="G296" t="str">
            <v>ERF</v>
          </cell>
          <cell r="H296" t="str">
            <v>IH</v>
          </cell>
          <cell r="I296" t="str">
            <v>0033054 - BROWN &amp; BROWN OF MASSACHUSETTS LLC</v>
          </cell>
        </row>
        <row r="297">
          <cell r="A297" t="str">
            <v>C10993IH</v>
          </cell>
          <cell r="B297">
            <v>42185</v>
          </cell>
          <cell r="C297" t="str">
            <v>C10993</v>
          </cell>
          <cell r="D297" t="str">
            <v>International Data Group</v>
          </cell>
          <cell r="E297" t="str">
            <v>MA</v>
          </cell>
          <cell r="F297" t="str">
            <v>P1</v>
          </cell>
          <cell r="G297" t="str">
            <v>CRC</v>
          </cell>
          <cell r="H297" t="str">
            <v>IH</v>
          </cell>
        </row>
        <row r="298">
          <cell r="A298" t="str">
            <v>C11004IA</v>
          </cell>
          <cell r="B298">
            <v>42185</v>
          </cell>
          <cell r="C298" t="str">
            <v>C11004</v>
          </cell>
          <cell r="D298" t="str">
            <v>Peabody Essex Museum</v>
          </cell>
          <cell r="E298" t="str">
            <v>MA</v>
          </cell>
          <cell r="F298" t="str">
            <v>P1</v>
          </cell>
          <cell r="G298" t="str">
            <v>ERF</v>
          </cell>
          <cell r="H298" t="str">
            <v>IA</v>
          </cell>
          <cell r="I298" t="str">
            <v>0020879 - HUB INTERNATIONAL NEW ENGLAND LLC</v>
          </cell>
        </row>
        <row r="299">
          <cell r="A299" t="str">
            <v>C11004IH</v>
          </cell>
          <cell r="B299">
            <v>42185</v>
          </cell>
          <cell r="C299" t="str">
            <v>C11004</v>
          </cell>
          <cell r="D299" t="str">
            <v>Peabody Essex Museum</v>
          </cell>
          <cell r="E299" t="str">
            <v>MA</v>
          </cell>
          <cell r="F299" t="str">
            <v>P1</v>
          </cell>
          <cell r="G299" t="str">
            <v>ERF</v>
          </cell>
          <cell r="H299" t="str">
            <v>IH</v>
          </cell>
          <cell r="I299" t="str">
            <v>0020879 - HUB INTERNATIONAL NEW ENGLAND LLC</v>
          </cell>
        </row>
        <row r="300">
          <cell r="A300" t="str">
            <v>C11011IH</v>
          </cell>
          <cell r="B300">
            <v>42185</v>
          </cell>
          <cell r="C300" t="str">
            <v>C11011</v>
          </cell>
          <cell r="D300" t="str">
            <v>Eastern Bakers Supply Co Inc</v>
          </cell>
          <cell r="E300" t="str">
            <v>MA</v>
          </cell>
          <cell r="F300" t="str">
            <v>P1</v>
          </cell>
          <cell r="G300" t="str">
            <v>SMALL</v>
          </cell>
          <cell r="H300" t="str">
            <v>IH</v>
          </cell>
        </row>
        <row r="301">
          <cell r="A301" t="str">
            <v>C11019IH</v>
          </cell>
          <cell r="B301">
            <v>42185</v>
          </cell>
          <cell r="C301" t="str">
            <v>C11019</v>
          </cell>
          <cell r="D301" t="str">
            <v>JFY Networks</v>
          </cell>
          <cell r="E301" t="str">
            <v>MA</v>
          </cell>
          <cell r="F301" t="str">
            <v>P1</v>
          </cell>
          <cell r="G301" t="str">
            <v>SMALL</v>
          </cell>
          <cell r="H301" t="str">
            <v>IH</v>
          </cell>
          <cell r="I301" t="str">
            <v>0002058 - PROCTOR &amp; CO INSURANCE AGENCY INC</v>
          </cell>
        </row>
        <row r="302">
          <cell r="A302" t="str">
            <v>C11019MI</v>
          </cell>
          <cell r="B302">
            <v>42185</v>
          </cell>
          <cell r="C302" t="str">
            <v>C11019</v>
          </cell>
          <cell r="D302" t="str">
            <v>JFY Networks</v>
          </cell>
          <cell r="E302" t="str">
            <v>MA</v>
          </cell>
          <cell r="F302" t="str">
            <v>P1</v>
          </cell>
          <cell r="G302" t="str">
            <v>MCARE</v>
          </cell>
          <cell r="H302" t="str">
            <v>MI</v>
          </cell>
          <cell r="I302" t="str">
            <v>0002058 - PROCTOR &amp; CO INSURANCE AGENCY INC</v>
          </cell>
        </row>
        <row r="303">
          <cell r="A303" t="str">
            <v>C11021IH</v>
          </cell>
          <cell r="B303">
            <v>42185</v>
          </cell>
          <cell r="C303" t="str">
            <v>C11021</v>
          </cell>
          <cell r="D303" t="str">
            <v>Hellman Jordan Management Co Inc</v>
          </cell>
          <cell r="E303" t="str">
            <v>MA</v>
          </cell>
          <cell r="F303" t="str">
            <v>P1</v>
          </cell>
          <cell r="G303" t="str">
            <v>SMALL</v>
          </cell>
          <cell r="H303" t="str">
            <v>IH</v>
          </cell>
        </row>
        <row r="304">
          <cell r="A304" t="str">
            <v>C11081IH</v>
          </cell>
          <cell r="B304">
            <v>42185</v>
          </cell>
          <cell r="C304" t="str">
            <v>C11081</v>
          </cell>
          <cell r="D304" t="str">
            <v>Danversport Yacht Club</v>
          </cell>
          <cell r="E304" t="str">
            <v>MA</v>
          </cell>
          <cell r="F304" t="str">
            <v>P1</v>
          </cell>
          <cell r="G304" t="str">
            <v>SMALL</v>
          </cell>
          <cell r="H304" t="str">
            <v>IH</v>
          </cell>
          <cell r="I304" t="str">
            <v>0024656 - NORTHERN BENEFITS OF MAINE LLC</v>
          </cell>
        </row>
        <row r="305">
          <cell r="A305" t="str">
            <v>C11081JA</v>
          </cell>
          <cell r="B305">
            <v>42185</v>
          </cell>
          <cell r="C305" t="str">
            <v>C11081</v>
          </cell>
          <cell r="D305" t="str">
            <v>Danversport Yacht Club</v>
          </cell>
          <cell r="E305" t="str">
            <v>MA</v>
          </cell>
          <cell r="F305" t="str">
            <v>P1</v>
          </cell>
          <cell r="G305" t="str">
            <v>SMALL</v>
          </cell>
          <cell r="H305" t="str">
            <v>JA</v>
          </cell>
          <cell r="I305" t="str">
            <v>0024656 - NORTHERN BENEFITS OF MAINE LLC</v>
          </cell>
        </row>
        <row r="306">
          <cell r="A306" t="str">
            <v>C11084JH</v>
          </cell>
          <cell r="B306">
            <v>42185</v>
          </cell>
          <cell r="C306" t="str">
            <v>C11084</v>
          </cell>
          <cell r="D306" t="str">
            <v>FSH Boylston Inc/Four Seasons Boston</v>
          </cell>
          <cell r="E306" t="str">
            <v>MA</v>
          </cell>
          <cell r="F306" t="str">
            <v>P1</v>
          </cell>
          <cell r="G306" t="str">
            <v>ERF</v>
          </cell>
          <cell r="H306" t="str">
            <v>JH</v>
          </cell>
          <cell r="I306" t="str">
            <v>0033933 - LOCKTON COMPANIES LLC (KANSAS CITY SERIES)</v>
          </cell>
        </row>
        <row r="307">
          <cell r="A307" t="str">
            <v>C11093IH</v>
          </cell>
          <cell r="B307">
            <v>42185</v>
          </cell>
          <cell r="C307" t="str">
            <v>C11093</v>
          </cell>
          <cell r="D307" t="str">
            <v>Langham Hotel Boston</v>
          </cell>
          <cell r="E307" t="str">
            <v>MA</v>
          </cell>
          <cell r="F307" t="str">
            <v>P1</v>
          </cell>
          <cell r="G307" t="str">
            <v>ERF</v>
          </cell>
          <cell r="H307" t="str">
            <v>IH</v>
          </cell>
          <cell r="I307" t="str">
            <v>0015034 - AON BENEFITS SERVICES INC</v>
          </cell>
        </row>
        <row r="308">
          <cell r="A308" t="str">
            <v>C11097IA</v>
          </cell>
          <cell r="B308">
            <v>42185</v>
          </cell>
          <cell r="C308" t="str">
            <v>C11097</v>
          </cell>
          <cell r="D308" t="str">
            <v>Bradford &amp;  Bigelow Inc</v>
          </cell>
          <cell r="E308" t="str">
            <v>MA</v>
          </cell>
          <cell r="F308" t="str">
            <v>P1</v>
          </cell>
          <cell r="G308" t="str">
            <v>CRC</v>
          </cell>
          <cell r="H308" t="str">
            <v>IA</v>
          </cell>
          <cell r="I308" t="str">
            <v>0033748 - BUSINESS INSURANCE AGENCY</v>
          </cell>
        </row>
        <row r="309">
          <cell r="A309" t="str">
            <v>C11097IH</v>
          </cell>
          <cell r="B309">
            <v>42185</v>
          </cell>
          <cell r="C309" t="str">
            <v>C11097</v>
          </cell>
          <cell r="D309" t="str">
            <v>Bradford &amp;  Bigelow Inc</v>
          </cell>
          <cell r="E309" t="str">
            <v>MA</v>
          </cell>
          <cell r="F309" t="str">
            <v>P1</v>
          </cell>
          <cell r="G309" t="str">
            <v>CRC</v>
          </cell>
          <cell r="H309" t="str">
            <v>IH</v>
          </cell>
          <cell r="I309" t="str">
            <v>0033748 - BUSINESS INSURANCE AGENCY</v>
          </cell>
        </row>
        <row r="310">
          <cell r="A310" t="str">
            <v>C11097IV</v>
          </cell>
          <cell r="B310">
            <v>42185</v>
          </cell>
          <cell r="C310" t="str">
            <v>C11097</v>
          </cell>
          <cell r="D310" t="str">
            <v>Bradford &amp;  Bigelow Inc</v>
          </cell>
          <cell r="E310" t="str">
            <v>MA</v>
          </cell>
          <cell r="F310" t="str">
            <v>P1</v>
          </cell>
          <cell r="G310" t="str">
            <v>CRC</v>
          </cell>
          <cell r="H310" t="str">
            <v>IV</v>
          </cell>
          <cell r="I310" t="str">
            <v>0033748 - BUSINESS INSURANCE AGENCY</v>
          </cell>
        </row>
        <row r="311">
          <cell r="A311" t="str">
            <v>C11101IH</v>
          </cell>
          <cell r="B311">
            <v>42185</v>
          </cell>
          <cell r="C311" t="str">
            <v>C11101</v>
          </cell>
          <cell r="D311" t="str">
            <v>Chilton Club</v>
          </cell>
          <cell r="E311" t="str">
            <v>MA</v>
          </cell>
          <cell r="F311" t="str">
            <v>P1</v>
          </cell>
          <cell r="G311" t="str">
            <v>SMALL</v>
          </cell>
          <cell r="H311" t="str">
            <v>IH</v>
          </cell>
          <cell r="I311" t="str">
            <v>0002408 - HEALTH SOLUTIONS INS AGENCY LLC</v>
          </cell>
        </row>
        <row r="312">
          <cell r="A312" t="str">
            <v>C11127IA</v>
          </cell>
          <cell r="B312">
            <v>42185</v>
          </cell>
          <cell r="C312" t="str">
            <v>C11127</v>
          </cell>
          <cell r="D312" t="str">
            <v>Davis Malm &amp; D Agostine PC</v>
          </cell>
          <cell r="E312" t="str">
            <v>MA</v>
          </cell>
          <cell r="F312" t="str">
            <v>P1</v>
          </cell>
          <cell r="G312" t="str">
            <v>CRC</v>
          </cell>
          <cell r="H312" t="str">
            <v>IA</v>
          </cell>
          <cell r="I312" t="str">
            <v>0030699 - EASTERN BENEFITS GROUP</v>
          </cell>
        </row>
        <row r="313">
          <cell r="A313" t="str">
            <v>C11127IH</v>
          </cell>
          <cell r="B313">
            <v>42185</v>
          </cell>
          <cell r="C313" t="str">
            <v>C11127</v>
          </cell>
          <cell r="D313" t="str">
            <v>Davis Malm &amp; D Agostine PC</v>
          </cell>
          <cell r="E313" t="str">
            <v>MA</v>
          </cell>
          <cell r="F313" t="str">
            <v>P1</v>
          </cell>
          <cell r="G313" t="str">
            <v>CRC</v>
          </cell>
          <cell r="H313" t="str">
            <v>IH</v>
          </cell>
          <cell r="I313" t="str">
            <v>0030699 - EASTERN BENEFITS GROUP</v>
          </cell>
        </row>
        <row r="314">
          <cell r="A314" t="str">
            <v>C11127IV</v>
          </cell>
          <cell r="B314">
            <v>42185</v>
          </cell>
          <cell r="C314" t="str">
            <v>C11127</v>
          </cell>
          <cell r="D314" t="str">
            <v>Davis Malm &amp; D Agostine PC</v>
          </cell>
          <cell r="E314" t="str">
            <v>MA</v>
          </cell>
          <cell r="F314" t="str">
            <v>P1</v>
          </cell>
          <cell r="G314" t="str">
            <v>CRC</v>
          </cell>
          <cell r="H314" t="str">
            <v>IV</v>
          </cell>
          <cell r="I314" t="str">
            <v>0030699 - EASTERN BENEFITS GROUP</v>
          </cell>
        </row>
        <row r="315">
          <cell r="A315" t="str">
            <v>C11132IV</v>
          </cell>
          <cell r="B315">
            <v>42185</v>
          </cell>
          <cell r="C315" t="str">
            <v>C11132</v>
          </cell>
          <cell r="D315" t="str">
            <v>Wellesley Community Children's Center Inc</v>
          </cell>
          <cell r="E315" t="str">
            <v>MA</v>
          </cell>
          <cell r="F315" t="str">
            <v>P1</v>
          </cell>
          <cell r="G315" t="str">
            <v>CRC</v>
          </cell>
          <cell r="H315" t="str">
            <v>IV</v>
          </cell>
          <cell r="I315" t="str">
            <v>0001794 - BELASTOCK, GERALD</v>
          </cell>
        </row>
        <row r="316">
          <cell r="A316" t="str">
            <v>C11149IH</v>
          </cell>
          <cell r="B316">
            <v>42185</v>
          </cell>
          <cell r="C316" t="str">
            <v>C11149</v>
          </cell>
          <cell r="D316" t="str">
            <v>EMARC Inc</v>
          </cell>
          <cell r="E316" t="str">
            <v>MA</v>
          </cell>
          <cell r="F316" t="str">
            <v>P1</v>
          </cell>
          <cell r="G316" t="str">
            <v>ERF</v>
          </cell>
          <cell r="H316" t="str">
            <v>IH</v>
          </cell>
          <cell r="I316" t="str">
            <v>0024946 - HUB INTERNATIONAL NEW ENGLAND LLC</v>
          </cell>
        </row>
        <row r="317">
          <cell r="A317" t="str">
            <v>C11149JA</v>
          </cell>
          <cell r="B317">
            <v>42185</v>
          </cell>
          <cell r="C317" t="str">
            <v>C11149</v>
          </cell>
          <cell r="D317" t="str">
            <v>EMARC Inc</v>
          </cell>
          <cell r="E317" t="str">
            <v>MA</v>
          </cell>
          <cell r="F317" t="str">
            <v>P1</v>
          </cell>
          <cell r="G317" t="str">
            <v>ERF</v>
          </cell>
          <cell r="H317" t="str">
            <v>JA</v>
          </cell>
          <cell r="I317" t="str">
            <v>0024946 - HUB INTERNATIONAL NEW ENGLAND LLC</v>
          </cell>
        </row>
        <row r="318">
          <cell r="A318" t="str">
            <v>C11153IV</v>
          </cell>
          <cell r="B318">
            <v>42185</v>
          </cell>
          <cell r="C318" t="str">
            <v>C11153</v>
          </cell>
          <cell r="D318" t="str">
            <v>Sugarman Rogers Barshak &amp; Cohen PC</v>
          </cell>
          <cell r="E318" t="str">
            <v>MA</v>
          </cell>
          <cell r="F318" t="str">
            <v>P1</v>
          </cell>
          <cell r="G318" t="str">
            <v>SMALL</v>
          </cell>
          <cell r="H318" t="str">
            <v>IV</v>
          </cell>
          <cell r="I318" t="str">
            <v>0024875 - SENTINEL INSURANCE AGENCY INC MA</v>
          </cell>
        </row>
        <row r="319">
          <cell r="A319" t="str">
            <v>C11178IH</v>
          </cell>
          <cell r="B319">
            <v>42185</v>
          </cell>
          <cell r="C319" t="str">
            <v>C11178</v>
          </cell>
          <cell r="D319" t="str">
            <v>EJT Management Inc.</v>
          </cell>
          <cell r="E319" t="str">
            <v>MA</v>
          </cell>
          <cell r="F319" t="str">
            <v>P1</v>
          </cell>
          <cell r="G319" t="str">
            <v>SMALL</v>
          </cell>
          <cell r="H319" t="str">
            <v>IH</v>
          </cell>
          <cell r="I319" t="str">
            <v>0031409 - SMALL BUSINESS INSURANCE AGENCY INC</v>
          </cell>
        </row>
        <row r="320">
          <cell r="A320" t="str">
            <v>C11179IA</v>
          </cell>
          <cell r="B320">
            <v>42185</v>
          </cell>
          <cell r="C320" t="str">
            <v>C11179</v>
          </cell>
          <cell r="D320" t="str">
            <v>Feeley and Driscoll PC</v>
          </cell>
          <cell r="E320" t="str">
            <v>MA</v>
          </cell>
          <cell r="F320" t="str">
            <v>P1</v>
          </cell>
          <cell r="G320" t="str">
            <v>CRC</v>
          </cell>
          <cell r="H320" t="str">
            <v>IA</v>
          </cell>
          <cell r="I320" t="str">
            <v>0003721 - BORISLOW INSURANCE AGENCY</v>
          </cell>
        </row>
        <row r="321">
          <cell r="A321" t="str">
            <v>C11179IH</v>
          </cell>
          <cell r="B321">
            <v>42185</v>
          </cell>
          <cell r="C321" t="str">
            <v>C11179</v>
          </cell>
          <cell r="D321" t="str">
            <v>Feeley and Driscoll PC</v>
          </cell>
          <cell r="E321" t="str">
            <v>MA</v>
          </cell>
          <cell r="F321" t="str">
            <v>P1</v>
          </cell>
          <cell r="G321" t="str">
            <v>CRC</v>
          </cell>
          <cell r="H321" t="str">
            <v>IH</v>
          </cell>
          <cell r="I321" t="str">
            <v>0003721 - BORISLOW INSURANCE AGENCY</v>
          </cell>
        </row>
        <row r="322">
          <cell r="A322" t="str">
            <v>C11201IA</v>
          </cell>
          <cell r="B322">
            <v>42185</v>
          </cell>
          <cell r="C322" t="str">
            <v>C11201</v>
          </cell>
          <cell r="D322" t="str">
            <v>Charms Collaborative</v>
          </cell>
          <cell r="E322" t="str">
            <v>MA</v>
          </cell>
          <cell r="F322" t="str">
            <v>P1</v>
          </cell>
          <cell r="G322" t="str">
            <v>CRC</v>
          </cell>
          <cell r="H322" t="str">
            <v>IA</v>
          </cell>
          <cell r="I322" t="str">
            <v>0002158 - MOSSE &amp; MOSSE ASSOCIATES INC</v>
          </cell>
        </row>
        <row r="323">
          <cell r="A323" t="str">
            <v>C11201IH</v>
          </cell>
          <cell r="B323">
            <v>42185</v>
          </cell>
          <cell r="C323" t="str">
            <v>C11201</v>
          </cell>
          <cell r="D323" t="str">
            <v>Charms Collaborative</v>
          </cell>
          <cell r="E323" t="str">
            <v>MA</v>
          </cell>
          <cell r="F323" t="str">
            <v>P1</v>
          </cell>
          <cell r="G323" t="str">
            <v>CRC</v>
          </cell>
          <cell r="H323" t="str">
            <v>IH</v>
          </cell>
          <cell r="I323" t="str">
            <v>0002158 - MOSSE &amp; MOSSE ASSOCIATES INC</v>
          </cell>
        </row>
        <row r="324">
          <cell r="A324" t="str">
            <v>C11201MI</v>
          </cell>
          <cell r="B324">
            <v>42185</v>
          </cell>
          <cell r="C324" t="str">
            <v>C11201</v>
          </cell>
          <cell r="D324" t="str">
            <v>Charms Collaborative</v>
          </cell>
          <cell r="E324" t="str">
            <v>MA</v>
          </cell>
          <cell r="F324" t="str">
            <v>P1</v>
          </cell>
          <cell r="G324" t="str">
            <v>MCARE</v>
          </cell>
          <cell r="H324" t="str">
            <v>MI</v>
          </cell>
          <cell r="I324" t="str">
            <v>0002158 - MOSSE &amp; MOSSE ASSOCIATES INC</v>
          </cell>
        </row>
        <row r="325">
          <cell r="A325" t="str">
            <v>C11202IH</v>
          </cell>
          <cell r="B325">
            <v>42185</v>
          </cell>
          <cell r="C325" t="str">
            <v>C11202</v>
          </cell>
          <cell r="D325" t="str">
            <v>Better Business Bureau</v>
          </cell>
          <cell r="E325" t="str">
            <v>MA</v>
          </cell>
          <cell r="F325" t="str">
            <v>P1</v>
          </cell>
          <cell r="G325" t="str">
            <v>SMALL</v>
          </cell>
          <cell r="H325" t="str">
            <v>IH</v>
          </cell>
          <cell r="I325" t="str">
            <v>0025535 - SENTINEL INSURANCE AGENCY INC MA</v>
          </cell>
        </row>
        <row r="326">
          <cell r="A326" t="str">
            <v>C11206IH</v>
          </cell>
          <cell r="B326">
            <v>42185</v>
          </cell>
          <cell r="C326" t="str">
            <v>C11206</v>
          </cell>
          <cell r="D326" t="str">
            <v>Krokidas &amp; Bluestein, LLP</v>
          </cell>
          <cell r="E326" t="str">
            <v>MA</v>
          </cell>
          <cell r="F326" t="str">
            <v>P1</v>
          </cell>
          <cell r="G326" t="str">
            <v>SMALL</v>
          </cell>
          <cell r="H326" t="str">
            <v>IH</v>
          </cell>
          <cell r="I326" t="str">
            <v>0002785 - CLEARY INSURANCE INC</v>
          </cell>
        </row>
        <row r="327">
          <cell r="A327" t="str">
            <v>C11216IH</v>
          </cell>
          <cell r="B327">
            <v>42185</v>
          </cell>
          <cell r="C327" t="str">
            <v>C11216</v>
          </cell>
          <cell r="D327" t="str">
            <v>Ferriter, Scobbo, Caruso &amp; Rodophele</v>
          </cell>
          <cell r="E327" t="str">
            <v>MA</v>
          </cell>
          <cell r="F327" t="str">
            <v>P1</v>
          </cell>
          <cell r="G327" t="str">
            <v>SMALL</v>
          </cell>
          <cell r="H327" t="str">
            <v>IH</v>
          </cell>
          <cell r="I327" t="str">
            <v>0002103 - NORTHWESTERN BENEFIT ASSOC INSURANCE AGCY INC</v>
          </cell>
        </row>
        <row r="328">
          <cell r="A328" t="str">
            <v>C11257IH</v>
          </cell>
          <cell r="B328">
            <v>42185</v>
          </cell>
          <cell r="C328" t="str">
            <v>C11257</v>
          </cell>
          <cell r="D328" t="str">
            <v>Abbey Group</v>
          </cell>
          <cell r="E328" t="str">
            <v>MA</v>
          </cell>
          <cell r="F328" t="str">
            <v>P1</v>
          </cell>
          <cell r="G328" t="str">
            <v>SMALL</v>
          </cell>
          <cell r="H328" t="str">
            <v>IH</v>
          </cell>
        </row>
        <row r="329">
          <cell r="A329" t="str">
            <v>C11261IV</v>
          </cell>
          <cell r="B329">
            <v>42185</v>
          </cell>
          <cell r="C329" t="str">
            <v>C11261</v>
          </cell>
          <cell r="D329" t="str">
            <v>Rockland Federal Credit Union</v>
          </cell>
          <cell r="E329" t="str">
            <v>MA</v>
          </cell>
          <cell r="F329" t="str">
            <v>P1</v>
          </cell>
          <cell r="G329" t="str">
            <v>ERF</v>
          </cell>
          <cell r="H329" t="str">
            <v>IV</v>
          </cell>
          <cell r="I329" t="str">
            <v>0024370 - BENEMAX, INC.</v>
          </cell>
        </row>
        <row r="330">
          <cell r="A330" t="str">
            <v>C11312IH</v>
          </cell>
          <cell r="B330">
            <v>42185</v>
          </cell>
          <cell r="C330" t="str">
            <v>C11312</v>
          </cell>
          <cell r="D330" t="str">
            <v>Brookline Extended Day Association</v>
          </cell>
          <cell r="E330" t="str">
            <v>MA</v>
          </cell>
          <cell r="F330" t="str">
            <v>P1</v>
          </cell>
          <cell r="G330" t="str">
            <v>CRC</v>
          </cell>
          <cell r="H330" t="str">
            <v>IH</v>
          </cell>
          <cell r="I330" t="str">
            <v>0033265 - BP BENEFITS LLC</v>
          </cell>
        </row>
        <row r="331">
          <cell r="A331" t="str">
            <v>C11340IH</v>
          </cell>
          <cell r="B331">
            <v>42185</v>
          </cell>
          <cell r="C331" t="str">
            <v>C11340</v>
          </cell>
          <cell r="D331" t="str">
            <v>Levangie Electric Company Inc</v>
          </cell>
          <cell r="E331" t="str">
            <v>MA</v>
          </cell>
          <cell r="F331" t="str">
            <v>P1</v>
          </cell>
          <cell r="G331" t="str">
            <v>SMALL</v>
          </cell>
          <cell r="H331" t="str">
            <v>IH</v>
          </cell>
          <cell r="I331" t="str">
            <v>0021462 - MCCULLOM, PATRICK</v>
          </cell>
        </row>
        <row r="332">
          <cell r="A332" t="str">
            <v>C11342IA</v>
          </cell>
          <cell r="B332">
            <v>42185</v>
          </cell>
          <cell r="C332" t="str">
            <v>C11342</v>
          </cell>
          <cell r="D332" t="str">
            <v>Human Services Research Institute</v>
          </cell>
          <cell r="E332" t="str">
            <v>MA</v>
          </cell>
          <cell r="F332" t="str">
            <v>P1</v>
          </cell>
          <cell r="G332" t="str">
            <v>SMALL</v>
          </cell>
          <cell r="H332" t="str">
            <v>IA</v>
          </cell>
          <cell r="I332" t="str">
            <v>0002437 - EASTERN BENEFITS GROUP</v>
          </cell>
        </row>
        <row r="333">
          <cell r="A333" t="str">
            <v>C11342IH</v>
          </cell>
          <cell r="B333">
            <v>42185</v>
          </cell>
          <cell r="C333" t="str">
            <v>C11342</v>
          </cell>
          <cell r="D333" t="str">
            <v>Human Services Research Institute</v>
          </cell>
          <cell r="E333" t="str">
            <v>MA</v>
          </cell>
          <cell r="F333" t="str">
            <v>P1</v>
          </cell>
          <cell r="G333" t="str">
            <v>SMALL</v>
          </cell>
          <cell r="H333" t="str">
            <v>IH</v>
          </cell>
          <cell r="I333" t="str">
            <v>0002437 - EASTERN BENEFITS GROUP</v>
          </cell>
        </row>
        <row r="334">
          <cell r="A334" t="str">
            <v>C11342JA</v>
          </cell>
          <cell r="B334">
            <v>42185</v>
          </cell>
          <cell r="C334" t="str">
            <v>C11342</v>
          </cell>
          <cell r="D334" t="str">
            <v>Human Services Research Institute</v>
          </cell>
          <cell r="E334" t="str">
            <v>MA</v>
          </cell>
          <cell r="F334" t="str">
            <v>P1</v>
          </cell>
          <cell r="G334" t="str">
            <v>SMALL</v>
          </cell>
          <cell r="H334" t="str">
            <v>JA</v>
          </cell>
          <cell r="I334" t="str">
            <v>0002437 - EASTERN BENEFITS GROUP</v>
          </cell>
        </row>
        <row r="335">
          <cell r="A335" t="str">
            <v>C11347IH</v>
          </cell>
          <cell r="B335">
            <v>42185</v>
          </cell>
          <cell r="C335" t="str">
            <v>C11347</v>
          </cell>
          <cell r="D335" t="str">
            <v>Granite Academy</v>
          </cell>
          <cell r="E335" t="str">
            <v>MA</v>
          </cell>
          <cell r="F335" t="str">
            <v>P1</v>
          </cell>
          <cell r="G335" t="str">
            <v>SMALL</v>
          </cell>
          <cell r="H335" t="str">
            <v>IH</v>
          </cell>
          <cell r="I335" t="str">
            <v>0022936 - PARTNERS BENEFIT GROUP INC</v>
          </cell>
        </row>
        <row r="336">
          <cell r="A336" t="str">
            <v>C11372IA</v>
          </cell>
          <cell r="B336">
            <v>42185</v>
          </cell>
          <cell r="C336" t="str">
            <v>C11372</v>
          </cell>
          <cell r="D336" t="str">
            <v>Sally &amp; Fitch</v>
          </cell>
          <cell r="E336" t="str">
            <v>MA</v>
          </cell>
          <cell r="F336" t="str">
            <v>P1</v>
          </cell>
          <cell r="G336" t="str">
            <v>SMALL</v>
          </cell>
          <cell r="H336" t="str">
            <v>IA</v>
          </cell>
          <cell r="I336" t="str">
            <v>0030441 - DIGITAL INSURANCE AGENCY INC</v>
          </cell>
        </row>
        <row r="337">
          <cell r="A337" t="str">
            <v>C11372IH</v>
          </cell>
          <cell r="B337">
            <v>42185</v>
          </cell>
          <cell r="C337" t="str">
            <v>C11372</v>
          </cell>
          <cell r="D337" t="str">
            <v>Sally &amp; Fitch</v>
          </cell>
          <cell r="E337" t="str">
            <v>MA</v>
          </cell>
          <cell r="F337" t="str">
            <v>P1</v>
          </cell>
          <cell r="G337" t="str">
            <v>SMALL</v>
          </cell>
          <cell r="H337" t="str">
            <v>IH</v>
          </cell>
          <cell r="I337" t="str">
            <v>0030441 - DIGITAL INSURANCE AGENCY INC</v>
          </cell>
        </row>
        <row r="338">
          <cell r="A338" t="str">
            <v>C11374IH</v>
          </cell>
          <cell r="B338">
            <v>42185</v>
          </cell>
          <cell r="C338" t="str">
            <v>C11374</v>
          </cell>
          <cell r="D338" t="str">
            <v>Arnold House</v>
          </cell>
          <cell r="E338" t="str">
            <v>MA</v>
          </cell>
          <cell r="F338" t="str">
            <v>P1</v>
          </cell>
          <cell r="G338" t="str">
            <v>SMALL</v>
          </cell>
          <cell r="H338" t="str">
            <v>IH</v>
          </cell>
          <cell r="I338" t="str">
            <v>0030544 - UNITED BUSINESSMANS INSURANCE AGENCY</v>
          </cell>
        </row>
        <row r="339">
          <cell r="A339" t="str">
            <v>C11393IA</v>
          </cell>
          <cell r="B339">
            <v>42185</v>
          </cell>
          <cell r="C339" t="str">
            <v>C11393</v>
          </cell>
          <cell r="D339" t="str">
            <v>Arthur J Hurley Co Inc</v>
          </cell>
          <cell r="E339" t="str">
            <v>MA</v>
          </cell>
          <cell r="F339" t="str">
            <v>P1</v>
          </cell>
          <cell r="G339" t="str">
            <v>SMALL</v>
          </cell>
          <cell r="H339" t="str">
            <v>IA</v>
          </cell>
          <cell r="I339" t="str">
            <v>0034948 - USI INSURANCE SERVICES LLC - BRIARCLIFF</v>
          </cell>
        </row>
        <row r="340">
          <cell r="A340" t="str">
            <v>C11393IH</v>
          </cell>
          <cell r="B340">
            <v>42185</v>
          </cell>
          <cell r="C340" t="str">
            <v>C11393</v>
          </cell>
          <cell r="D340" t="str">
            <v>Arthur J Hurley Co Inc</v>
          </cell>
          <cell r="E340" t="str">
            <v>MA</v>
          </cell>
          <cell r="F340" t="str">
            <v>P1</v>
          </cell>
          <cell r="G340" t="str">
            <v>SMALL</v>
          </cell>
          <cell r="H340" t="str">
            <v>IH</v>
          </cell>
          <cell r="I340" t="str">
            <v>0034948 - USI INSURANCE SERVICES LLC - BRIARCLIFF</v>
          </cell>
        </row>
        <row r="341">
          <cell r="A341" t="str">
            <v>C11409IH</v>
          </cell>
          <cell r="B341">
            <v>42185</v>
          </cell>
          <cell r="C341" t="str">
            <v>C11409</v>
          </cell>
          <cell r="D341" t="str">
            <v>Law Offices of Paul D. Machado LLC</v>
          </cell>
          <cell r="E341" t="str">
            <v>MA</v>
          </cell>
          <cell r="F341" t="str">
            <v>P1</v>
          </cell>
          <cell r="G341" t="str">
            <v>SMALL</v>
          </cell>
          <cell r="H341" t="str">
            <v>IH</v>
          </cell>
          <cell r="I341" t="str">
            <v>0032839 - WALTER MAY INSURANCE AGENCY INC</v>
          </cell>
        </row>
        <row r="342">
          <cell r="A342" t="str">
            <v>C11409MI</v>
          </cell>
          <cell r="B342">
            <v>42185</v>
          </cell>
          <cell r="C342" t="str">
            <v>C11409</v>
          </cell>
          <cell r="D342" t="str">
            <v>Law Offices of Paul D. Machado LLC</v>
          </cell>
          <cell r="E342" t="str">
            <v>MA</v>
          </cell>
          <cell r="F342" t="str">
            <v>P1</v>
          </cell>
          <cell r="G342" t="str">
            <v>MCARE</v>
          </cell>
          <cell r="H342" t="str">
            <v>MI</v>
          </cell>
          <cell r="I342" t="str">
            <v>0032839 - WALTER MAY INSURANCE AGENCY INC</v>
          </cell>
        </row>
        <row r="343">
          <cell r="A343" t="str">
            <v>C11444IA</v>
          </cell>
          <cell r="B343">
            <v>42185</v>
          </cell>
          <cell r="C343" t="str">
            <v>C11444</v>
          </cell>
          <cell r="D343" t="str">
            <v>Chelmsford Dental Associates</v>
          </cell>
          <cell r="E343" t="str">
            <v>MA</v>
          </cell>
          <cell r="F343" t="str">
            <v>P1</v>
          </cell>
          <cell r="G343" t="str">
            <v>GPC</v>
          </cell>
          <cell r="H343" t="str">
            <v>IA</v>
          </cell>
          <cell r="I343" t="str">
            <v>0020307 - SPRING INSURANCE GROUP LLC</v>
          </cell>
        </row>
        <row r="344">
          <cell r="A344" t="str">
            <v>C11444IH</v>
          </cell>
          <cell r="B344">
            <v>42185</v>
          </cell>
          <cell r="C344" t="str">
            <v>C11444</v>
          </cell>
          <cell r="D344" t="str">
            <v>Chelmsford Dental Associates</v>
          </cell>
          <cell r="E344" t="str">
            <v>MA</v>
          </cell>
          <cell r="F344" t="str">
            <v>P1</v>
          </cell>
          <cell r="G344" t="str">
            <v>GPC</v>
          </cell>
          <cell r="H344" t="str">
            <v>IH</v>
          </cell>
          <cell r="I344" t="str">
            <v>0020307 - SPRING INSURANCE GROUP LLC</v>
          </cell>
        </row>
        <row r="345">
          <cell r="A345" t="str">
            <v>C11447IA</v>
          </cell>
          <cell r="B345">
            <v>42185</v>
          </cell>
          <cell r="C345" t="str">
            <v>C11447</v>
          </cell>
          <cell r="D345" t="str">
            <v>Clark University</v>
          </cell>
          <cell r="E345" t="str">
            <v>MA</v>
          </cell>
          <cell r="F345" t="str">
            <v>P1</v>
          </cell>
          <cell r="G345" t="str">
            <v>ERF</v>
          </cell>
          <cell r="H345" t="str">
            <v>IA</v>
          </cell>
          <cell r="I345" t="str">
            <v>0035208 - RSC INSURANCE BROKERAGE INC</v>
          </cell>
        </row>
        <row r="346">
          <cell r="A346" t="str">
            <v>C11447IH</v>
          </cell>
          <cell r="B346">
            <v>42185</v>
          </cell>
          <cell r="C346" t="str">
            <v>C11447</v>
          </cell>
          <cell r="D346" t="str">
            <v>Clark University</v>
          </cell>
          <cell r="E346" t="str">
            <v>MA</v>
          </cell>
          <cell r="F346" t="str">
            <v>P1</v>
          </cell>
          <cell r="G346" t="str">
            <v>ERF</v>
          </cell>
          <cell r="H346" t="str">
            <v>IH</v>
          </cell>
          <cell r="I346" t="str">
            <v>0035208 - RSC INSURANCE BROKERAGE INC</v>
          </cell>
        </row>
        <row r="347">
          <cell r="A347" t="str">
            <v>C11447JA</v>
          </cell>
          <cell r="B347">
            <v>42185</v>
          </cell>
          <cell r="C347" t="str">
            <v>C11447</v>
          </cell>
          <cell r="D347" t="str">
            <v>Clark University</v>
          </cell>
          <cell r="E347" t="str">
            <v>MA</v>
          </cell>
          <cell r="F347" t="str">
            <v>P1</v>
          </cell>
          <cell r="G347" t="str">
            <v>ERF</v>
          </cell>
          <cell r="H347" t="str">
            <v>JA</v>
          </cell>
          <cell r="I347" t="str">
            <v>0035208 - RSC INSURANCE BROKERAGE INC</v>
          </cell>
        </row>
        <row r="348">
          <cell r="A348" t="str">
            <v>C11482IH</v>
          </cell>
          <cell r="B348">
            <v>42185</v>
          </cell>
          <cell r="C348" t="str">
            <v>C11482</v>
          </cell>
          <cell r="D348" t="str">
            <v>Hampstead Hospital</v>
          </cell>
          <cell r="E348" t="str">
            <v>NH</v>
          </cell>
          <cell r="F348" t="str">
            <v>P1</v>
          </cell>
          <cell r="G348" t="str">
            <v>CRC</v>
          </cell>
          <cell r="H348" t="str">
            <v>IH</v>
          </cell>
          <cell r="I348" t="str">
            <v>0020872 - GRANITE GROUP BENEFITS LLC</v>
          </cell>
        </row>
        <row r="349">
          <cell r="A349" t="str">
            <v>C11482PO</v>
          </cell>
          <cell r="B349">
            <v>42185</v>
          </cell>
          <cell r="C349" t="str">
            <v>C11482</v>
          </cell>
          <cell r="D349" t="str">
            <v>Hampstead Hospital</v>
          </cell>
          <cell r="E349" t="str">
            <v>NH</v>
          </cell>
          <cell r="F349" t="str">
            <v>P1</v>
          </cell>
          <cell r="G349" t="str">
            <v>CRC</v>
          </cell>
          <cell r="H349" t="str">
            <v>PO</v>
          </cell>
          <cell r="I349" t="str">
            <v>0020872 - GRANITE GROUP BENEFITS LLC</v>
          </cell>
        </row>
        <row r="350">
          <cell r="A350" t="str">
            <v>C11485IA</v>
          </cell>
          <cell r="B350">
            <v>42185</v>
          </cell>
          <cell r="C350" t="str">
            <v>C11485</v>
          </cell>
          <cell r="D350" t="str">
            <v>Baldwin/Clancy/Rogan Advertising</v>
          </cell>
          <cell r="E350" t="str">
            <v>MA</v>
          </cell>
          <cell r="F350" t="str">
            <v>P1</v>
          </cell>
          <cell r="G350" t="str">
            <v>SMALL</v>
          </cell>
          <cell r="H350" t="str">
            <v>IA</v>
          </cell>
          <cell r="I350" t="str">
            <v>0002667 - BORISLOW INSURANCE AGENCY</v>
          </cell>
        </row>
        <row r="351">
          <cell r="A351" t="str">
            <v>C11485IH</v>
          </cell>
          <cell r="B351">
            <v>42185</v>
          </cell>
          <cell r="C351" t="str">
            <v>C11485</v>
          </cell>
          <cell r="D351" t="str">
            <v>Baldwin/Clancy/Rogan Advertising</v>
          </cell>
          <cell r="E351" t="str">
            <v>MA</v>
          </cell>
          <cell r="F351" t="str">
            <v>P1</v>
          </cell>
          <cell r="G351" t="str">
            <v>SMALL</v>
          </cell>
          <cell r="H351" t="str">
            <v>IH</v>
          </cell>
          <cell r="I351" t="str">
            <v>0002667 - BORISLOW INSURANCE AGENCY</v>
          </cell>
        </row>
        <row r="352">
          <cell r="A352" t="str">
            <v>C11512IH</v>
          </cell>
          <cell r="B352">
            <v>42185</v>
          </cell>
          <cell r="C352" t="str">
            <v>C11512</v>
          </cell>
          <cell r="D352" t="str">
            <v>Mental Health Association of Greater Lowell Inc</v>
          </cell>
          <cell r="E352" t="str">
            <v>MA</v>
          </cell>
          <cell r="F352" t="str">
            <v>P1</v>
          </cell>
          <cell r="G352" t="str">
            <v>CRC</v>
          </cell>
          <cell r="H352" t="str">
            <v>IH</v>
          </cell>
          <cell r="I352" t="str">
            <v>0027442 - INTEGRATED BENEFIT GROUP INSURANCE BROKERAGE</v>
          </cell>
        </row>
        <row r="353">
          <cell r="A353" t="str">
            <v>C11512JA</v>
          </cell>
          <cell r="B353">
            <v>42185</v>
          </cell>
          <cell r="C353" t="str">
            <v>C11512</v>
          </cell>
          <cell r="D353" t="str">
            <v>Mental Health Association of Greater Lowell Inc</v>
          </cell>
          <cell r="E353" t="str">
            <v>MA</v>
          </cell>
          <cell r="F353" t="str">
            <v>P1</v>
          </cell>
          <cell r="G353" t="str">
            <v>CRC</v>
          </cell>
          <cell r="H353" t="str">
            <v>JA</v>
          </cell>
          <cell r="I353" t="str">
            <v>0027442 - INTEGRATED BENEFIT GROUP INSURANCE BROKERAGE</v>
          </cell>
        </row>
        <row r="354">
          <cell r="A354" t="str">
            <v>C11600IA</v>
          </cell>
          <cell r="B354">
            <v>42185</v>
          </cell>
          <cell r="C354" t="str">
            <v>C11600</v>
          </cell>
          <cell r="D354" t="str">
            <v>Home Health Foundation Inc</v>
          </cell>
          <cell r="E354" t="str">
            <v>MA</v>
          </cell>
          <cell r="F354" t="str">
            <v>P1</v>
          </cell>
          <cell r="G354" t="str">
            <v>ERF</v>
          </cell>
          <cell r="H354" t="str">
            <v>IA</v>
          </cell>
          <cell r="I354" t="str">
            <v>0003690 - FRED C CHURCH</v>
          </cell>
        </row>
        <row r="355">
          <cell r="A355" t="str">
            <v>C11600IH</v>
          </cell>
          <cell r="B355">
            <v>42185</v>
          </cell>
          <cell r="C355" t="str">
            <v>C11600</v>
          </cell>
          <cell r="D355" t="str">
            <v>Home Health Foundation Inc</v>
          </cell>
          <cell r="E355" t="str">
            <v>MA</v>
          </cell>
          <cell r="F355" t="str">
            <v>P1</v>
          </cell>
          <cell r="G355" t="str">
            <v>ERF</v>
          </cell>
          <cell r="H355" t="str">
            <v>IH</v>
          </cell>
          <cell r="I355" t="str">
            <v>0003690 - FRED C CHURCH</v>
          </cell>
        </row>
        <row r="356">
          <cell r="A356" t="str">
            <v>C11605IH</v>
          </cell>
          <cell r="B356">
            <v>42185</v>
          </cell>
          <cell r="C356" t="str">
            <v>C11605</v>
          </cell>
          <cell r="D356" t="str">
            <v>Ken's Steak House Inc</v>
          </cell>
          <cell r="E356" t="str">
            <v>MA</v>
          </cell>
          <cell r="F356" t="str">
            <v>P1</v>
          </cell>
          <cell r="G356" t="str">
            <v>SMALL</v>
          </cell>
          <cell r="H356" t="str">
            <v>IH</v>
          </cell>
          <cell r="I356" t="str">
            <v>0002740 - BRADSHAW, RICHARD K</v>
          </cell>
        </row>
        <row r="357">
          <cell r="A357" t="str">
            <v>C11620IH</v>
          </cell>
          <cell r="B357">
            <v>42185</v>
          </cell>
          <cell r="C357" t="str">
            <v>C11620</v>
          </cell>
          <cell r="D357" t="str">
            <v>Simko Builders Inc</v>
          </cell>
          <cell r="E357" t="str">
            <v>MA</v>
          </cell>
          <cell r="F357" t="str">
            <v>P1</v>
          </cell>
          <cell r="G357" t="str">
            <v>SMALL</v>
          </cell>
          <cell r="H357" t="str">
            <v>IH</v>
          </cell>
        </row>
        <row r="358">
          <cell r="A358" t="str">
            <v>C11626IA</v>
          </cell>
          <cell r="B358">
            <v>42185</v>
          </cell>
          <cell r="C358" t="str">
            <v>C11626</v>
          </cell>
          <cell r="D358" t="str">
            <v>Gray Gray &amp; Gray LLP</v>
          </cell>
          <cell r="E358" t="str">
            <v>MA</v>
          </cell>
          <cell r="F358" t="str">
            <v>P1</v>
          </cell>
          <cell r="G358" t="str">
            <v>CRC</v>
          </cell>
          <cell r="H358" t="str">
            <v>IA</v>
          </cell>
          <cell r="I358" t="str">
            <v>0034832 - SUMMIT FINANCIAL INSURANCE AGCY</v>
          </cell>
        </row>
        <row r="359">
          <cell r="A359" t="str">
            <v>C11626IH</v>
          </cell>
          <cell r="B359">
            <v>42185</v>
          </cell>
          <cell r="C359" t="str">
            <v>C11626</v>
          </cell>
          <cell r="D359" t="str">
            <v>Gray Gray &amp; Gray LLP</v>
          </cell>
          <cell r="E359" t="str">
            <v>MA</v>
          </cell>
          <cell r="F359" t="str">
            <v>P1</v>
          </cell>
          <cell r="G359" t="str">
            <v>CRC</v>
          </cell>
          <cell r="H359" t="str">
            <v>IH</v>
          </cell>
          <cell r="I359" t="str">
            <v>0034832 - SUMMIT FINANCIAL INSURANCE AGCY</v>
          </cell>
        </row>
        <row r="360">
          <cell r="A360" t="str">
            <v>C11632IH</v>
          </cell>
          <cell r="B360">
            <v>42185</v>
          </cell>
          <cell r="C360" t="str">
            <v>C11632</v>
          </cell>
          <cell r="D360" t="str">
            <v>Lexington Montessori School</v>
          </cell>
          <cell r="E360" t="str">
            <v>MA</v>
          </cell>
          <cell r="F360" t="str">
            <v>P1</v>
          </cell>
          <cell r="G360" t="str">
            <v>SMALL</v>
          </cell>
          <cell r="H360" t="str">
            <v>IH</v>
          </cell>
          <cell r="I360" t="str">
            <v>0018473 - ISM INSURANCE INC</v>
          </cell>
        </row>
        <row r="361">
          <cell r="A361" t="str">
            <v>C11639IH</v>
          </cell>
          <cell r="B361">
            <v>42185</v>
          </cell>
          <cell r="C361" t="str">
            <v>C11639</v>
          </cell>
          <cell r="D361" t="str">
            <v>Coastal Industries</v>
          </cell>
          <cell r="E361" t="str">
            <v>MA</v>
          </cell>
          <cell r="F361" t="str">
            <v>P1</v>
          </cell>
          <cell r="G361" t="str">
            <v>SMALL</v>
          </cell>
          <cell r="H361" t="str">
            <v>IH</v>
          </cell>
          <cell r="I361" t="str">
            <v>0002820 - HEALTH SOLUTIONS INS AGENCY LLC</v>
          </cell>
        </row>
        <row r="362">
          <cell r="A362" t="str">
            <v>C11643IH</v>
          </cell>
          <cell r="B362">
            <v>42185</v>
          </cell>
          <cell r="C362" t="str">
            <v>C11643</v>
          </cell>
          <cell r="D362" t="str">
            <v>Supportive Care</v>
          </cell>
          <cell r="E362" t="str">
            <v>MA</v>
          </cell>
          <cell r="F362" t="str">
            <v>P1</v>
          </cell>
          <cell r="G362" t="str">
            <v>SMALL</v>
          </cell>
          <cell r="H362" t="str">
            <v>IH</v>
          </cell>
        </row>
        <row r="363">
          <cell r="A363" t="str">
            <v>C11653IH</v>
          </cell>
          <cell r="B363">
            <v>42185</v>
          </cell>
          <cell r="C363" t="str">
            <v>C11653</v>
          </cell>
          <cell r="D363" t="str">
            <v>Trudeau &amp; Trudeau Associates</v>
          </cell>
          <cell r="E363" t="str">
            <v>MA</v>
          </cell>
          <cell r="F363" t="str">
            <v>P1</v>
          </cell>
          <cell r="G363" t="str">
            <v>SMALL</v>
          </cell>
          <cell r="H363" t="str">
            <v>IH</v>
          </cell>
        </row>
        <row r="364">
          <cell r="A364" t="str">
            <v>C11653MI</v>
          </cell>
          <cell r="B364">
            <v>42185</v>
          </cell>
          <cell r="C364" t="str">
            <v>C11653</v>
          </cell>
          <cell r="D364" t="str">
            <v>Trudeau &amp; Trudeau Associates</v>
          </cell>
          <cell r="E364" t="str">
            <v>MA</v>
          </cell>
          <cell r="F364" t="str">
            <v>P1</v>
          </cell>
          <cell r="G364" t="str">
            <v>MCARE</v>
          </cell>
          <cell r="H364" t="str">
            <v>MI</v>
          </cell>
        </row>
        <row r="365">
          <cell r="A365" t="str">
            <v>C11674IV</v>
          </cell>
          <cell r="B365">
            <v>42185</v>
          </cell>
          <cell r="C365" t="str">
            <v>C11674</v>
          </cell>
          <cell r="D365" t="str">
            <v>LEWA-Nikkiso America Inc.</v>
          </cell>
          <cell r="E365" t="str">
            <v>MA</v>
          </cell>
          <cell r="F365" t="str">
            <v>P1</v>
          </cell>
          <cell r="G365" t="str">
            <v>CRC</v>
          </cell>
          <cell r="H365" t="str">
            <v>IV</v>
          </cell>
          <cell r="I365" t="str">
            <v>0002627 - INCENTIVE GROUP</v>
          </cell>
        </row>
        <row r="366">
          <cell r="A366" t="str">
            <v>C11722IH</v>
          </cell>
          <cell r="B366">
            <v>42185</v>
          </cell>
          <cell r="C366" t="str">
            <v>C11722</v>
          </cell>
          <cell r="D366" t="str">
            <v>Community Music Center of Boston</v>
          </cell>
          <cell r="E366" t="str">
            <v>MA</v>
          </cell>
          <cell r="F366" t="str">
            <v>P1</v>
          </cell>
          <cell r="G366" t="str">
            <v>SMALL</v>
          </cell>
          <cell r="H366" t="str">
            <v>IH</v>
          </cell>
          <cell r="I366" t="str">
            <v>0023898 - PAYCHEX AGENCY INC</v>
          </cell>
        </row>
        <row r="367">
          <cell r="A367" t="str">
            <v>C11741IH</v>
          </cell>
          <cell r="B367">
            <v>42185</v>
          </cell>
          <cell r="C367" t="str">
            <v>C11741</v>
          </cell>
          <cell r="D367" t="str">
            <v>Lam Partners Inc.</v>
          </cell>
          <cell r="E367" t="str">
            <v>MA</v>
          </cell>
          <cell r="F367" t="str">
            <v>P1</v>
          </cell>
          <cell r="G367" t="str">
            <v>SMALL</v>
          </cell>
          <cell r="H367" t="str">
            <v>IH</v>
          </cell>
          <cell r="I367" t="str">
            <v>0031982 - PAYCHEX AGENCY INC</v>
          </cell>
        </row>
        <row r="368">
          <cell r="A368" t="str">
            <v>C11741JA</v>
          </cell>
          <cell r="B368">
            <v>42185</v>
          </cell>
          <cell r="C368" t="str">
            <v>C11741</v>
          </cell>
          <cell r="D368" t="str">
            <v>Lam Partners Inc.</v>
          </cell>
          <cell r="E368" t="str">
            <v>MA</v>
          </cell>
          <cell r="F368" t="str">
            <v>P1</v>
          </cell>
          <cell r="G368" t="str">
            <v>SMALL</v>
          </cell>
          <cell r="H368" t="str">
            <v>JA</v>
          </cell>
          <cell r="I368" t="str">
            <v>0031982 - PAYCHEX AGENCY INC</v>
          </cell>
        </row>
        <row r="369">
          <cell r="A369" t="str">
            <v>C11755IH</v>
          </cell>
          <cell r="B369">
            <v>42185</v>
          </cell>
          <cell r="C369" t="str">
            <v>C11755</v>
          </cell>
          <cell r="D369" t="str">
            <v>John M Sheskey Associates Inc</v>
          </cell>
          <cell r="E369" t="str">
            <v>MA</v>
          </cell>
          <cell r="F369" t="str">
            <v>P1</v>
          </cell>
          <cell r="G369" t="str">
            <v>SMALL</v>
          </cell>
          <cell r="H369" t="str">
            <v>IH</v>
          </cell>
        </row>
        <row r="370">
          <cell r="A370" t="str">
            <v>C11759IA</v>
          </cell>
          <cell r="B370">
            <v>42185</v>
          </cell>
          <cell r="C370" t="str">
            <v>C11759</v>
          </cell>
          <cell r="D370" t="str">
            <v>New England Credit Union Services LLC</v>
          </cell>
          <cell r="E370" t="str">
            <v>MA</v>
          </cell>
          <cell r="F370" t="str">
            <v>P1</v>
          </cell>
          <cell r="G370" t="str">
            <v>SMALL</v>
          </cell>
          <cell r="H370" t="str">
            <v>IA</v>
          </cell>
          <cell r="I370" t="str">
            <v>0022436 - PARTNERS BENEFIT GROUP INC</v>
          </cell>
        </row>
        <row r="371">
          <cell r="A371" t="str">
            <v>C11759IH</v>
          </cell>
          <cell r="B371">
            <v>42185</v>
          </cell>
          <cell r="C371" t="str">
            <v>C11759</v>
          </cell>
          <cell r="D371" t="str">
            <v>New England Credit Union Services LLC</v>
          </cell>
          <cell r="E371" t="str">
            <v>MA</v>
          </cell>
          <cell r="F371" t="str">
            <v>P1</v>
          </cell>
          <cell r="G371" t="str">
            <v>SMALL</v>
          </cell>
          <cell r="H371" t="str">
            <v>IH</v>
          </cell>
          <cell r="I371" t="str">
            <v>0022436 - PARTNERS BENEFIT GROUP INC</v>
          </cell>
        </row>
        <row r="372">
          <cell r="A372" t="str">
            <v>C11768IA</v>
          </cell>
          <cell r="B372">
            <v>42185</v>
          </cell>
          <cell r="C372" t="str">
            <v>C11768</v>
          </cell>
          <cell r="D372" t="str">
            <v>Runtal North America-HMO</v>
          </cell>
          <cell r="E372" t="str">
            <v>MA</v>
          </cell>
          <cell r="F372" t="str">
            <v>P1</v>
          </cell>
          <cell r="G372" t="str">
            <v>CRC</v>
          </cell>
          <cell r="H372" t="str">
            <v>IA</v>
          </cell>
          <cell r="I372" t="str">
            <v>0032121 - DAVIS TOWLE MORRILL &amp; EVERETT INC</v>
          </cell>
        </row>
        <row r="373">
          <cell r="A373" t="str">
            <v>C11768IH</v>
          </cell>
          <cell r="B373">
            <v>42185</v>
          </cell>
          <cell r="C373" t="str">
            <v>C11768</v>
          </cell>
          <cell r="D373" t="str">
            <v>Runtal North America-HMO</v>
          </cell>
          <cell r="E373" t="str">
            <v>MA</v>
          </cell>
          <cell r="F373" t="str">
            <v>P1</v>
          </cell>
          <cell r="G373" t="str">
            <v>CRC</v>
          </cell>
          <cell r="H373" t="str">
            <v>IH</v>
          </cell>
          <cell r="I373" t="str">
            <v>0032121 - DAVIS TOWLE MORRILL &amp; EVERETT INC</v>
          </cell>
        </row>
        <row r="374">
          <cell r="A374" t="str">
            <v>C11776IH</v>
          </cell>
          <cell r="B374">
            <v>42185</v>
          </cell>
          <cell r="C374" t="str">
            <v>C11776</v>
          </cell>
          <cell r="D374" t="str">
            <v>Goddard House</v>
          </cell>
          <cell r="E374" t="str">
            <v>MA</v>
          </cell>
          <cell r="F374" t="str">
            <v>P1</v>
          </cell>
          <cell r="G374" t="str">
            <v>CRC</v>
          </cell>
          <cell r="H374" t="str">
            <v>IH</v>
          </cell>
          <cell r="I374" t="str">
            <v>0034220 - EASTERN BENEFITS GROUP</v>
          </cell>
        </row>
        <row r="375">
          <cell r="A375" t="str">
            <v>C11786IH</v>
          </cell>
          <cell r="B375">
            <v>42185</v>
          </cell>
          <cell r="C375" t="str">
            <v>C11786</v>
          </cell>
          <cell r="D375" t="str">
            <v>PKS Realty Inc dba Best Western Plus Chelmsford Inn</v>
          </cell>
          <cell r="E375" t="str">
            <v>MA</v>
          </cell>
          <cell r="F375" t="str">
            <v>P1</v>
          </cell>
          <cell r="G375" t="str">
            <v>SMALL</v>
          </cell>
          <cell r="H375" t="str">
            <v>IH</v>
          </cell>
          <cell r="I375" t="str">
            <v>0002455 - NEW ENGLAND MEDICAL INS AGENCY LLC</v>
          </cell>
        </row>
        <row r="376">
          <cell r="A376" t="str">
            <v>C11786JA</v>
          </cell>
          <cell r="B376">
            <v>42185</v>
          </cell>
          <cell r="C376" t="str">
            <v>C11786</v>
          </cell>
          <cell r="D376" t="str">
            <v>PKS Realty Inc dba Best Western Plus Chelmsford Inn</v>
          </cell>
          <cell r="E376" t="str">
            <v>MA</v>
          </cell>
          <cell r="F376" t="str">
            <v>P1</v>
          </cell>
          <cell r="G376" t="str">
            <v>SMALL</v>
          </cell>
          <cell r="H376" t="str">
            <v>JA</v>
          </cell>
          <cell r="I376" t="str">
            <v>0002455 - NEW ENGLAND MEDICAL INS AGENCY LLC</v>
          </cell>
        </row>
        <row r="377">
          <cell r="A377" t="str">
            <v>C11787IH</v>
          </cell>
          <cell r="B377">
            <v>42185</v>
          </cell>
          <cell r="C377" t="str">
            <v>C11787</v>
          </cell>
          <cell r="D377" t="str">
            <v>Massachusetts Senior Care Association</v>
          </cell>
          <cell r="E377" t="str">
            <v>MA</v>
          </cell>
          <cell r="F377" t="str">
            <v>P1</v>
          </cell>
          <cell r="G377" t="str">
            <v>SMALL</v>
          </cell>
          <cell r="H377" t="str">
            <v>IH</v>
          </cell>
          <cell r="I377" t="str">
            <v>0021460 - WILLIAM GALLAGHER  ASSOCIATES</v>
          </cell>
        </row>
        <row r="378">
          <cell r="A378" t="str">
            <v>C11803IH</v>
          </cell>
          <cell r="B378">
            <v>42185</v>
          </cell>
          <cell r="C378" t="str">
            <v>C11803</v>
          </cell>
          <cell r="D378" t="str">
            <v>ICL Imaging</v>
          </cell>
          <cell r="E378" t="str">
            <v>MA</v>
          </cell>
          <cell r="F378" t="str">
            <v>P1</v>
          </cell>
          <cell r="G378" t="str">
            <v>SMALL</v>
          </cell>
          <cell r="H378" t="str">
            <v>IH</v>
          </cell>
          <cell r="I378" t="str">
            <v>0017958 - EMPLOYERS ASSOCIATED INS AGENCY LLC</v>
          </cell>
        </row>
        <row r="379">
          <cell r="A379" t="str">
            <v>C11820IA</v>
          </cell>
          <cell r="B379">
            <v>42185</v>
          </cell>
          <cell r="C379" t="str">
            <v>C11820</v>
          </cell>
          <cell r="D379" t="str">
            <v>Charles River Analytics Inc</v>
          </cell>
          <cell r="E379" t="str">
            <v>MA</v>
          </cell>
          <cell r="F379" t="str">
            <v>P1</v>
          </cell>
          <cell r="G379" t="str">
            <v>ERF</v>
          </cell>
          <cell r="H379" t="str">
            <v>IA</v>
          </cell>
          <cell r="I379" t="str">
            <v>0016000 - AMR BENEFITS MANAGEMENT LLC</v>
          </cell>
        </row>
        <row r="380">
          <cell r="A380" t="str">
            <v>C11820IH</v>
          </cell>
          <cell r="B380">
            <v>42185</v>
          </cell>
          <cell r="C380" t="str">
            <v>C11820</v>
          </cell>
          <cell r="D380" t="str">
            <v>Charles River Analytics Inc</v>
          </cell>
          <cell r="E380" t="str">
            <v>MA</v>
          </cell>
          <cell r="F380" t="str">
            <v>P1</v>
          </cell>
          <cell r="G380" t="str">
            <v>ERF</v>
          </cell>
          <cell r="H380" t="str">
            <v>IH</v>
          </cell>
          <cell r="I380" t="str">
            <v>0016000 - AMR BENEFITS MANAGEMENT LLC</v>
          </cell>
        </row>
        <row r="381">
          <cell r="A381" t="str">
            <v>C11829IH</v>
          </cell>
          <cell r="B381">
            <v>42185</v>
          </cell>
          <cell r="C381" t="str">
            <v>C11829</v>
          </cell>
          <cell r="D381" t="str">
            <v>Associated General Contractors</v>
          </cell>
          <cell r="E381" t="str">
            <v>MA</v>
          </cell>
          <cell r="F381" t="str">
            <v>P1</v>
          </cell>
          <cell r="G381" t="str">
            <v>SMALL</v>
          </cell>
          <cell r="H381" t="str">
            <v>IH</v>
          </cell>
          <cell r="I381" t="str">
            <v>0002137 - UNITED BUSINESSMANS INSURANCE AGENCY</v>
          </cell>
        </row>
        <row r="382">
          <cell r="A382" t="str">
            <v>C11830IA</v>
          </cell>
          <cell r="B382">
            <v>42185</v>
          </cell>
          <cell r="C382" t="str">
            <v>C11830</v>
          </cell>
          <cell r="D382" t="str">
            <v>Manomet Inc.</v>
          </cell>
          <cell r="E382" t="str">
            <v>MA</v>
          </cell>
          <cell r="F382" t="str">
            <v>P1</v>
          </cell>
          <cell r="G382" t="str">
            <v>SMALL</v>
          </cell>
          <cell r="H382" t="str">
            <v>IA</v>
          </cell>
          <cell r="I382" t="str">
            <v>0024648 - ROGERS &amp; GRAY INSURANCE AGENCY</v>
          </cell>
        </row>
        <row r="383">
          <cell r="A383" t="str">
            <v>C11830IH</v>
          </cell>
          <cell r="B383">
            <v>42185</v>
          </cell>
          <cell r="C383" t="str">
            <v>C11830</v>
          </cell>
          <cell r="D383" t="str">
            <v>Manomet Inc.</v>
          </cell>
          <cell r="E383" t="str">
            <v>MA</v>
          </cell>
          <cell r="F383" t="str">
            <v>P1</v>
          </cell>
          <cell r="G383" t="str">
            <v>SMALL</v>
          </cell>
          <cell r="H383" t="str">
            <v>IH</v>
          </cell>
          <cell r="I383" t="str">
            <v>0024648 - ROGERS &amp; GRAY INSURANCE AGENCY</v>
          </cell>
        </row>
        <row r="384">
          <cell r="A384" t="str">
            <v>C11841IA</v>
          </cell>
          <cell r="B384">
            <v>42185</v>
          </cell>
          <cell r="C384" t="str">
            <v>C11841</v>
          </cell>
          <cell r="D384" t="str">
            <v>Mass Restaurant Equipment Services</v>
          </cell>
          <cell r="E384" t="str">
            <v>MA</v>
          </cell>
          <cell r="F384" t="str">
            <v>P1</v>
          </cell>
          <cell r="G384" t="str">
            <v>CRC</v>
          </cell>
          <cell r="H384" t="str">
            <v>IA</v>
          </cell>
          <cell r="I384" t="str">
            <v>0026929 - BRUCE CROHN LLC</v>
          </cell>
        </row>
        <row r="385">
          <cell r="A385" t="str">
            <v>C11841IH</v>
          </cell>
          <cell r="B385">
            <v>42185</v>
          </cell>
          <cell r="C385" t="str">
            <v>C11841</v>
          </cell>
          <cell r="D385" t="str">
            <v>Mass Restaurant Equipment Services</v>
          </cell>
          <cell r="E385" t="str">
            <v>MA</v>
          </cell>
          <cell r="F385" t="str">
            <v>P1</v>
          </cell>
          <cell r="G385" t="str">
            <v>CRC</v>
          </cell>
          <cell r="H385" t="str">
            <v>IH</v>
          </cell>
          <cell r="I385" t="str">
            <v>0026929 - BRUCE CROHN LLC</v>
          </cell>
        </row>
        <row r="386">
          <cell r="A386" t="str">
            <v>C11852IH</v>
          </cell>
          <cell r="B386">
            <v>42185</v>
          </cell>
          <cell r="C386" t="str">
            <v>C11852</v>
          </cell>
          <cell r="D386" t="str">
            <v>Huntington Theatre</v>
          </cell>
          <cell r="E386" t="str">
            <v>MA</v>
          </cell>
          <cell r="F386" t="str">
            <v>P1</v>
          </cell>
          <cell r="G386" t="str">
            <v>CRC</v>
          </cell>
          <cell r="H386" t="str">
            <v>IH</v>
          </cell>
          <cell r="I386" t="str">
            <v>0032593 - BOSTONIAN GROUP INSURANCE AGENCY</v>
          </cell>
        </row>
        <row r="387">
          <cell r="A387" t="str">
            <v>C11852JH</v>
          </cell>
          <cell r="B387">
            <v>42185</v>
          </cell>
          <cell r="C387" t="str">
            <v>C11852</v>
          </cell>
          <cell r="D387" t="str">
            <v>Huntington Theatre</v>
          </cell>
          <cell r="E387" t="str">
            <v>MA</v>
          </cell>
          <cell r="F387" t="str">
            <v>P1</v>
          </cell>
          <cell r="G387" t="str">
            <v>CRC</v>
          </cell>
          <cell r="H387" t="str">
            <v>JH</v>
          </cell>
          <cell r="I387" t="str">
            <v>0032593 - BOSTONIAN GROUP INSURANCE AGENCY</v>
          </cell>
        </row>
        <row r="388">
          <cell r="A388" t="str">
            <v>C11875IA</v>
          </cell>
          <cell r="B388">
            <v>42185</v>
          </cell>
          <cell r="C388" t="str">
            <v>C11875</v>
          </cell>
          <cell r="D388" t="str">
            <v>Kessler Financial Services L P</v>
          </cell>
          <cell r="E388" t="str">
            <v>MA</v>
          </cell>
          <cell r="F388" t="str">
            <v>P1</v>
          </cell>
          <cell r="G388" t="str">
            <v>CRC</v>
          </cell>
          <cell r="H388" t="str">
            <v>IA</v>
          </cell>
          <cell r="I388" t="str">
            <v>0032279 - GALLAGHER BENEFIT SERVICES INC</v>
          </cell>
        </row>
        <row r="389">
          <cell r="A389" t="str">
            <v>C11875IH</v>
          </cell>
          <cell r="B389">
            <v>42185</v>
          </cell>
          <cell r="C389" t="str">
            <v>C11875</v>
          </cell>
          <cell r="D389" t="str">
            <v>Kessler Financial Services L P</v>
          </cell>
          <cell r="E389" t="str">
            <v>MA</v>
          </cell>
          <cell r="F389" t="str">
            <v>P1</v>
          </cell>
          <cell r="G389" t="str">
            <v>CRC</v>
          </cell>
          <cell r="H389" t="str">
            <v>IH</v>
          </cell>
          <cell r="I389" t="str">
            <v>0032279 - GALLAGHER BENEFIT SERVICES INC</v>
          </cell>
        </row>
        <row r="390">
          <cell r="A390" t="str">
            <v>C11875IV</v>
          </cell>
          <cell r="B390">
            <v>42185</v>
          </cell>
          <cell r="C390" t="str">
            <v>C11875</v>
          </cell>
          <cell r="D390" t="str">
            <v>Kessler Financial Services L P</v>
          </cell>
          <cell r="E390" t="str">
            <v>MA</v>
          </cell>
          <cell r="F390" t="str">
            <v>P1</v>
          </cell>
          <cell r="G390" t="str">
            <v>CRC</v>
          </cell>
          <cell r="H390" t="str">
            <v>IV</v>
          </cell>
          <cell r="I390" t="str">
            <v>0032279 - GALLAGHER BENEFIT SERVICES INC</v>
          </cell>
        </row>
        <row r="391">
          <cell r="A391" t="str">
            <v>C11894IH</v>
          </cell>
          <cell r="B391">
            <v>42185</v>
          </cell>
          <cell r="C391" t="str">
            <v>C11894</v>
          </cell>
          <cell r="D391" t="str">
            <v>Management Roundtable</v>
          </cell>
          <cell r="E391" t="str">
            <v>MA</v>
          </cell>
          <cell r="F391" t="str">
            <v>P1</v>
          </cell>
          <cell r="G391" t="str">
            <v>SMALL</v>
          </cell>
          <cell r="H391" t="str">
            <v>IH</v>
          </cell>
          <cell r="I391" t="str">
            <v>0019797 - PAYCHEX AGENCY INC</v>
          </cell>
        </row>
        <row r="392">
          <cell r="A392" t="str">
            <v>C11898IH</v>
          </cell>
          <cell r="B392">
            <v>42185</v>
          </cell>
          <cell r="C392" t="str">
            <v>C11898</v>
          </cell>
          <cell r="D392" t="str">
            <v>Reardon Law Offices</v>
          </cell>
          <cell r="E392" t="str">
            <v>MA</v>
          </cell>
          <cell r="F392" t="str">
            <v>P1</v>
          </cell>
          <cell r="G392" t="str">
            <v>SMALL</v>
          </cell>
          <cell r="H392" t="str">
            <v>IH</v>
          </cell>
          <cell r="I392" t="str">
            <v>0031227 - SMALL BUSINESS INSURANCE AGENCY INC</v>
          </cell>
        </row>
        <row r="393">
          <cell r="A393" t="str">
            <v>C11924IH</v>
          </cell>
          <cell r="B393">
            <v>42185</v>
          </cell>
          <cell r="C393" t="str">
            <v>C11924</v>
          </cell>
          <cell r="D393" t="str">
            <v>Planned Parenthood League of Mass</v>
          </cell>
          <cell r="E393" t="str">
            <v>MA</v>
          </cell>
          <cell r="F393" t="str">
            <v>P1</v>
          </cell>
          <cell r="G393" t="str">
            <v>ERF</v>
          </cell>
          <cell r="H393" t="str">
            <v>IH</v>
          </cell>
          <cell r="I393" t="str">
            <v>0002228 - WEST RIDGE INSURANCE AGENCY INC</v>
          </cell>
        </row>
        <row r="394">
          <cell r="A394" t="str">
            <v>C11938IH</v>
          </cell>
          <cell r="B394">
            <v>42185</v>
          </cell>
          <cell r="C394" t="str">
            <v>C11938</v>
          </cell>
          <cell r="D394" t="str">
            <v>Clear Flour Bakery</v>
          </cell>
          <cell r="E394" t="str">
            <v>MA</v>
          </cell>
          <cell r="F394" t="str">
            <v>P1</v>
          </cell>
          <cell r="G394" t="str">
            <v>SMALL</v>
          </cell>
          <cell r="H394" t="str">
            <v>IH</v>
          </cell>
          <cell r="I394" t="str">
            <v>0024425 - BAYSTATE BENEFIT SERVICES INC</v>
          </cell>
        </row>
        <row r="395">
          <cell r="A395" t="str">
            <v>C11940IH</v>
          </cell>
          <cell r="B395">
            <v>42185</v>
          </cell>
          <cell r="C395" t="str">
            <v>C11940</v>
          </cell>
          <cell r="D395" t="str">
            <v>Daniel Dennis &amp; Company LLP</v>
          </cell>
          <cell r="E395" t="str">
            <v>MA</v>
          </cell>
          <cell r="F395" t="str">
            <v>P1</v>
          </cell>
          <cell r="G395" t="str">
            <v>SMALL</v>
          </cell>
          <cell r="H395" t="str">
            <v>IH</v>
          </cell>
          <cell r="I395" t="str">
            <v>0034022 - PROCTOR &amp; CO INSURANCE AGENCY INC</v>
          </cell>
        </row>
        <row r="396">
          <cell r="A396" t="str">
            <v>C11952IH</v>
          </cell>
          <cell r="B396">
            <v>42185</v>
          </cell>
          <cell r="C396" t="str">
            <v>C11952</v>
          </cell>
          <cell r="D396" t="str">
            <v>Keysteps Inc</v>
          </cell>
          <cell r="E396" t="str">
            <v>MA</v>
          </cell>
          <cell r="F396" t="str">
            <v>P1</v>
          </cell>
          <cell r="G396" t="str">
            <v>SMALL</v>
          </cell>
          <cell r="H396" t="str">
            <v>IH</v>
          </cell>
        </row>
        <row r="397">
          <cell r="A397" t="str">
            <v>C11959IH</v>
          </cell>
          <cell r="B397">
            <v>42185</v>
          </cell>
          <cell r="C397" t="str">
            <v>C11959</v>
          </cell>
          <cell r="D397" t="str">
            <v>Copper Beech Montessori, Inc.</v>
          </cell>
          <cell r="E397" t="str">
            <v>MA</v>
          </cell>
          <cell r="F397" t="str">
            <v>P1</v>
          </cell>
          <cell r="G397" t="str">
            <v>SMALL</v>
          </cell>
          <cell r="H397" t="str">
            <v>IH</v>
          </cell>
        </row>
        <row r="398">
          <cell r="A398" t="str">
            <v>C11961IH</v>
          </cell>
          <cell r="B398">
            <v>42185</v>
          </cell>
          <cell r="C398" t="str">
            <v>C11961</v>
          </cell>
          <cell r="D398" t="str">
            <v>Bill Murphy Homes</v>
          </cell>
          <cell r="E398" t="str">
            <v>MA</v>
          </cell>
          <cell r="F398" t="str">
            <v>P1</v>
          </cell>
          <cell r="G398" t="str">
            <v>SMALL</v>
          </cell>
          <cell r="H398" t="str">
            <v>IH</v>
          </cell>
        </row>
        <row r="399">
          <cell r="A399" t="str">
            <v>C11961MI</v>
          </cell>
          <cell r="B399">
            <v>42185</v>
          </cell>
          <cell r="C399" t="str">
            <v>C11961</v>
          </cell>
          <cell r="D399" t="str">
            <v>Bill Murphy Homes</v>
          </cell>
          <cell r="E399" t="str">
            <v>MA</v>
          </cell>
          <cell r="F399" t="str">
            <v>P1</v>
          </cell>
          <cell r="G399" t="str">
            <v>MCARE</v>
          </cell>
          <cell r="H399" t="str">
            <v>MI</v>
          </cell>
        </row>
        <row r="400">
          <cell r="A400" t="str">
            <v>C11973IH</v>
          </cell>
          <cell r="B400">
            <v>42185</v>
          </cell>
          <cell r="C400" t="str">
            <v>C11973</v>
          </cell>
          <cell r="D400" t="str">
            <v>Community Tree Service</v>
          </cell>
          <cell r="E400" t="str">
            <v>MA</v>
          </cell>
          <cell r="F400" t="str">
            <v>P1</v>
          </cell>
          <cell r="G400" t="str">
            <v>SMALL</v>
          </cell>
          <cell r="H400" t="str">
            <v>IH</v>
          </cell>
        </row>
        <row r="401">
          <cell r="A401" t="str">
            <v>C11975IA</v>
          </cell>
          <cell r="B401">
            <v>42185</v>
          </cell>
          <cell r="C401" t="str">
            <v>C11975</v>
          </cell>
          <cell r="D401" t="str">
            <v>Lovell Landscape Service Inc</v>
          </cell>
          <cell r="E401" t="str">
            <v>MA</v>
          </cell>
          <cell r="F401" t="str">
            <v>P1</v>
          </cell>
          <cell r="G401" t="str">
            <v>SMALL</v>
          </cell>
          <cell r="H401" t="str">
            <v>IA</v>
          </cell>
          <cell r="I401" t="str">
            <v>0025152 - BROWN &amp; BROWN OF MASSACHUSETTS LLC</v>
          </cell>
        </row>
        <row r="402">
          <cell r="A402" t="str">
            <v>C11975IH</v>
          </cell>
          <cell r="B402">
            <v>42185</v>
          </cell>
          <cell r="C402" t="str">
            <v>C11975</v>
          </cell>
          <cell r="D402" t="str">
            <v>Lovell Landscape Service Inc</v>
          </cell>
          <cell r="E402" t="str">
            <v>MA</v>
          </cell>
          <cell r="F402" t="str">
            <v>P1</v>
          </cell>
          <cell r="G402" t="str">
            <v>SMALL</v>
          </cell>
          <cell r="H402" t="str">
            <v>IH</v>
          </cell>
          <cell r="I402" t="str">
            <v>0025152 - BROWN &amp; BROWN OF MASSACHUSETTS LLC</v>
          </cell>
        </row>
        <row r="403">
          <cell r="A403" t="str">
            <v>C11977IH</v>
          </cell>
          <cell r="B403">
            <v>42185</v>
          </cell>
          <cell r="C403" t="str">
            <v>C11977</v>
          </cell>
          <cell r="D403" t="str">
            <v>Ace And Acme</v>
          </cell>
          <cell r="E403" t="str">
            <v>MA</v>
          </cell>
          <cell r="F403" t="str">
            <v>P1</v>
          </cell>
          <cell r="G403" t="str">
            <v>SMALL</v>
          </cell>
          <cell r="H403" t="str">
            <v>IH</v>
          </cell>
        </row>
        <row r="404">
          <cell r="A404" t="str">
            <v>C11991IA</v>
          </cell>
          <cell r="B404">
            <v>42185</v>
          </cell>
          <cell r="C404" t="str">
            <v>C11991</v>
          </cell>
          <cell r="D404" t="str">
            <v>Himmel Hospitality Group Inc</v>
          </cell>
          <cell r="E404" t="str">
            <v>MA</v>
          </cell>
          <cell r="F404" t="str">
            <v>P1</v>
          </cell>
          <cell r="G404" t="str">
            <v>CRC</v>
          </cell>
          <cell r="H404" t="str">
            <v>IA</v>
          </cell>
          <cell r="I404" t="str">
            <v>0002028 - MATHIESON, PATRICIA</v>
          </cell>
        </row>
        <row r="405">
          <cell r="A405" t="str">
            <v>C11991IH</v>
          </cell>
          <cell r="B405">
            <v>42185</v>
          </cell>
          <cell r="C405" t="str">
            <v>C11991</v>
          </cell>
          <cell r="D405" t="str">
            <v>Himmel Hospitality Group Inc</v>
          </cell>
          <cell r="E405" t="str">
            <v>MA</v>
          </cell>
          <cell r="F405" t="str">
            <v>P1</v>
          </cell>
          <cell r="G405" t="str">
            <v>CRC</v>
          </cell>
          <cell r="H405" t="str">
            <v>IH</v>
          </cell>
          <cell r="I405" t="str">
            <v>0002028 - MATHIESON, PATRICIA</v>
          </cell>
        </row>
        <row r="406">
          <cell r="A406" t="str">
            <v>C11991JH</v>
          </cell>
          <cell r="B406">
            <v>42185</v>
          </cell>
          <cell r="C406" t="str">
            <v>C11991</v>
          </cell>
          <cell r="D406" t="str">
            <v>Himmel Hospitality Group Inc</v>
          </cell>
          <cell r="E406" t="str">
            <v>MA</v>
          </cell>
          <cell r="F406" t="str">
            <v>P1</v>
          </cell>
          <cell r="G406" t="str">
            <v>CRC</v>
          </cell>
          <cell r="H406" t="str">
            <v>JH</v>
          </cell>
          <cell r="I406" t="str">
            <v>0002028 - MATHIESON, PATRICIA</v>
          </cell>
        </row>
        <row r="407">
          <cell r="A407" t="str">
            <v>C12001IH</v>
          </cell>
          <cell r="B407">
            <v>42185</v>
          </cell>
          <cell r="C407" t="str">
            <v>C12001</v>
          </cell>
          <cell r="D407" t="str">
            <v>S &amp; S Restaurant</v>
          </cell>
          <cell r="E407" t="str">
            <v>MA</v>
          </cell>
          <cell r="F407" t="str">
            <v>P1</v>
          </cell>
          <cell r="G407" t="str">
            <v>SMALL</v>
          </cell>
          <cell r="H407" t="str">
            <v>IH</v>
          </cell>
          <cell r="I407" t="str">
            <v>0019041 - NORTHWESTERN BENEFIT ASSOC INSURANCE AGCY INC</v>
          </cell>
        </row>
        <row r="408">
          <cell r="A408" t="str">
            <v>C12009IH</v>
          </cell>
          <cell r="B408">
            <v>42185</v>
          </cell>
          <cell r="C408" t="str">
            <v>C12009</v>
          </cell>
          <cell r="D408" t="str">
            <v>Richard H Bird Company Inc</v>
          </cell>
          <cell r="E408" t="str">
            <v>MA</v>
          </cell>
          <cell r="F408" t="str">
            <v>P1</v>
          </cell>
          <cell r="G408" t="str">
            <v>SMALL</v>
          </cell>
          <cell r="H408" t="str">
            <v>IH</v>
          </cell>
          <cell r="I408" t="str">
            <v>0033221 - DOUGLASS, KEVIN D</v>
          </cell>
        </row>
        <row r="409">
          <cell r="A409" t="str">
            <v>C12011JB</v>
          </cell>
          <cell r="B409">
            <v>42185</v>
          </cell>
          <cell r="C409" t="str">
            <v>C12011</v>
          </cell>
          <cell r="D409" t="str">
            <v>Devaney Energy Inc</v>
          </cell>
          <cell r="E409" t="str">
            <v>MA</v>
          </cell>
          <cell r="F409" t="str">
            <v>P1</v>
          </cell>
          <cell r="G409" t="str">
            <v>CRC</v>
          </cell>
          <cell r="H409" t="str">
            <v>JB</v>
          </cell>
          <cell r="I409" t="str">
            <v>0027407 - WELLESLEY INSURANCE AGENCY INC</v>
          </cell>
        </row>
        <row r="410">
          <cell r="A410" t="str">
            <v>C12016IH</v>
          </cell>
          <cell r="B410">
            <v>42185</v>
          </cell>
          <cell r="C410" t="str">
            <v>C12016</v>
          </cell>
          <cell r="D410" t="str">
            <v>L'Elegance Inc</v>
          </cell>
          <cell r="E410" t="str">
            <v>MA</v>
          </cell>
          <cell r="F410" t="str">
            <v>P1</v>
          </cell>
          <cell r="G410" t="str">
            <v>SMALL</v>
          </cell>
          <cell r="H410" t="str">
            <v>IH</v>
          </cell>
          <cell r="I410" t="str">
            <v>0002603 - FELONEY, JOHN A</v>
          </cell>
        </row>
        <row r="411">
          <cell r="A411" t="str">
            <v>C12056IH</v>
          </cell>
          <cell r="B411">
            <v>42185</v>
          </cell>
          <cell r="C411" t="str">
            <v>C12056</v>
          </cell>
          <cell r="D411" t="str">
            <v>Babson United Inc</v>
          </cell>
          <cell r="E411" t="str">
            <v>MA</v>
          </cell>
          <cell r="F411" t="str">
            <v>P1</v>
          </cell>
          <cell r="G411" t="str">
            <v>SMALL</v>
          </cell>
          <cell r="H411" t="str">
            <v>IH</v>
          </cell>
          <cell r="I411" t="str">
            <v>0016945 - HUB INTERNATIONAL NEW ENGLAND LLC</v>
          </cell>
        </row>
        <row r="412">
          <cell r="A412" t="str">
            <v>C12068IA</v>
          </cell>
          <cell r="B412">
            <v>42185</v>
          </cell>
          <cell r="C412" t="str">
            <v>C12068</v>
          </cell>
          <cell r="D412" t="str">
            <v>AMPM Facility Services</v>
          </cell>
          <cell r="E412" t="str">
            <v>MA</v>
          </cell>
          <cell r="F412" t="str">
            <v>P1</v>
          </cell>
          <cell r="G412" t="str">
            <v>CRC</v>
          </cell>
          <cell r="H412" t="str">
            <v>IA</v>
          </cell>
          <cell r="I412" t="str">
            <v>0026436 - COSTELLO BENEFITS GROUP</v>
          </cell>
        </row>
        <row r="413">
          <cell r="A413" t="str">
            <v>C12068IH</v>
          </cell>
          <cell r="B413">
            <v>42185</v>
          </cell>
          <cell r="C413" t="str">
            <v>C12068</v>
          </cell>
          <cell r="D413" t="str">
            <v>AMPM Facility Services</v>
          </cell>
          <cell r="E413" t="str">
            <v>MA</v>
          </cell>
          <cell r="F413" t="str">
            <v>P1</v>
          </cell>
          <cell r="G413" t="str">
            <v>CRC</v>
          </cell>
          <cell r="H413" t="str">
            <v>IH</v>
          </cell>
          <cell r="I413" t="str">
            <v>0026436 - COSTELLO BENEFITS GROUP</v>
          </cell>
        </row>
        <row r="414">
          <cell r="A414" t="str">
            <v>C12072IH</v>
          </cell>
          <cell r="B414">
            <v>42185</v>
          </cell>
          <cell r="C414" t="str">
            <v>C12072</v>
          </cell>
          <cell r="D414" t="str">
            <v>Stoneman Chandler &amp; Miller LLP</v>
          </cell>
          <cell r="E414" t="str">
            <v>MA</v>
          </cell>
          <cell r="F414" t="str">
            <v>P1</v>
          </cell>
          <cell r="G414" t="str">
            <v>SMALL</v>
          </cell>
          <cell r="H414" t="str">
            <v>IH</v>
          </cell>
          <cell r="I414" t="str">
            <v>0014227 - KAPLAN, ELLEN A</v>
          </cell>
        </row>
        <row r="415">
          <cell r="A415" t="str">
            <v>C12075IH</v>
          </cell>
          <cell r="B415">
            <v>42185</v>
          </cell>
          <cell r="C415" t="str">
            <v>C12075</v>
          </cell>
          <cell r="D415" t="str">
            <v>Captain Marden's Seafoods</v>
          </cell>
          <cell r="E415" t="str">
            <v>MA</v>
          </cell>
          <cell r="F415" t="str">
            <v>P1</v>
          </cell>
          <cell r="G415" t="str">
            <v>CRC</v>
          </cell>
          <cell r="H415" t="str">
            <v>IH</v>
          </cell>
          <cell r="I415" t="str">
            <v>0023221 - BSI INSURANCE AGENCY INC</v>
          </cell>
        </row>
        <row r="416">
          <cell r="A416" t="str">
            <v>C12077IH</v>
          </cell>
          <cell r="B416">
            <v>42185</v>
          </cell>
          <cell r="C416" t="str">
            <v>C12077</v>
          </cell>
          <cell r="D416" t="str">
            <v>Vin &amp; Eddie's Restaurant</v>
          </cell>
          <cell r="E416" t="str">
            <v>MA</v>
          </cell>
          <cell r="F416" t="str">
            <v>P1</v>
          </cell>
          <cell r="G416" t="str">
            <v>SMALL</v>
          </cell>
          <cell r="H416" t="str">
            <v>IH</v>
          </cell>
        </row>
        <row r="417">
          <cell r="A417" t="str">
            <v>C12085IH</v>
          </cell>
          <cell r="B417">
            <v>42185</v>
          </cell>
          <cell r="C417" t="str">
            <v>C12085</v>
          </cell>
          <cell r="D417" t="str">
            <v>Toyota Motor Sales USA Inc</v>
          </cell>
          <cell r="E417" t="str">
            <v>MA</v>
          </cell>
          <cell r="F417" t="str">
            <v>P1</v>
          </cell>
          <cell r="G417" t="str">
            <v>ERF</v>
          </cell>
          <cell r="H417" t="str">
            <v>IH</v>
          </cell>
        </row>
        <row r="418">
          <cell r="A418" t="str">
            <v>C12087IH</v>
          </cell>
          <cell r="B418">
            <v>42185</v>
          </cell>
          <cell r="C418" t="str">
            <v>C12087</v>
          </cell>
          <cell r="D418" t="str">
            <v>Consulate General of Japan</v>
          </cell>
          <cell r="E418" t="str">
            <v>MA</v>
          </cell>
          <cell r="F418" t="str">
            <v>P1</v>
          </cell>
          <cell r="G418" t="str">
            <v>SMALL</v>
          </cell>
          <cell r="H418" t="str">
            <v>IH</v>
          </cell>
          <cell r="I418" t="str">
            <v>0002907 - CUSTOM BENEFITS GROUP</v>
          </cell>
        </row>
        <row r="419">
          <cell r="A419" t="str">
            <v>C12090IA</v>
          </cell>
          <cell r="B419">
            <v>42185</v>
          </cell>
          <cell r="C419" t="str">
            <v>C12090</v>
          </cell>
          <cell r="D419" t="str">
            <v>PJA Advertising &amp; Marketing, Inc.</v>
          </cell>
          <cell r="E419" t="str">
            <v>MA</v>
          </cell>
          <cell r="F419" t="str">
            <v>P1</v>
          </cell>
          <cell r="G419" t="str">
            <v>CRC</v>
          </cell>
          <cell r="H419" t="str">
            <v>IA</v>
          </cell>
          <cell r="I419" t="str">
            <v>0031798 - HAYS INSURANCE BROKERAGE GRP OF NE LLC</v>
          </cell>
        </row>
        <row r="420">
          <cell r="A420" t="str">
            <v>C12090IH</v>
          </cell>
          <cell r="B420">
            <v>42185</v>
          </cell>
          <cell r="C420" t="str">
            <v>C12090</v>
          </cell>
          <cell r="D420" t="str">
            <v>PJA Advertising &amp; Marketing, Inc.</v>
          </cell>
          <cell r="E420" t="str">
            <v>MA</v>
          </cell>
          <cell r="F420" t="str">
            <v>P1</v>
          </cell>
          <cell r="G420" t="str">
            <v>CRC</v>
          </cell>
          <cell r="H420" t="str">
            <v>IH</v>
          </cell>
          <cell r="I420" t="str">
            <v>0031798 - HAYS INSURANCE BROKERAGE GRP OF NE LLC</v>
          </cell>
        </row>
        <row r="421">
          <cell r="A421" t="str">
            <v>C12105IH</v>
          </cell>
          <cell r="B421">
            <v>42185</v>
          </cell>
          <cell r="C421" t="str">
            <v>C12105</v>
          </cell>
          <cell r="D421" t="str">
            <v>Mirak Chevrolet Hyundai</v>
          </cell>
          <cell r="E421" t="str">
            <v>MA</v>
          </cell>
          <cell r="F421" t="str">
            <v>P1</v>
          </cell>
          <cell r="G421" t="str">
            <v>CRC</v>
          </cell>
          <cell r="H421" t="str">
            <v>IH</v>
          </cell>
          <cell r="I421" t="str">
            <v>0027441 - INTEGRATED BENEFIT GROUP INSURANCE BROKERAGE</v>
          </cell>
        </row>
        <row r="422">
          <cell r="A422" t="str">
            <v>C12105JA</v>
          </cell>
          <cell r="B422">
            <v>42185</v>
          </cell>
          <cell r="C422" t="str">
            <v>C12105</v>
          </cell>
          <cell r="D422" t="str">
            <v>Mirak Chevrolet Hyundai</v>
          </cell>
          <cell r="E422" t="str">
            <v>MA</v>
          </cell>
          <cell r="F422" t="str">
            <v>P1</v>
          </cell>
          <cell r="G422" t="str">
            <v>CRC</v>
          </cell>
          <cell r="H422" t="str">
            <v>JA</v>
          </cell>
          <cell r="I422" t="str">
            <v>0027441 - INTEGRATED BENEFIT GROUP INSURANCE BROKERAGE</v>
          </cell>
        </row>
        <row r="423">
          <cell r="A423" t="str">
            <v>C12121IH</v>
          </cell>
          <cell r="B423">
            <v>42185</v>
          </cell>
          <cell r="C423" t="str">
            <v>C12121</v>
          </cell>
          <cell r="D423" t="str">
            <v>BRG Restaurant Management LLC</v>
          </cell>
          <cell r="E423" t="str">
            <v>MA</v>
          </cell>
          <cell r="F423" t="str">
            <v>P1</v>
          </cell>
          <cell r="G423" t="str">
            <v>SMALL</v>
          </cell>
          <cell r="H423" t="str">
            <v>IH</v>
          </cell>
          <cell r="I423" t="str">
            <v>0016761 - FORSBERG INSURANCE PLANNING INC</v>
          </cell>
        </row>
        <row r="424">
          <cell r="A424" t="str">
            <v>C12155IH</v>
          </cell>
          <cell r="B424">
            <v>42185</v>
          </cell>
          <cell r="C424" t="str">
            <v>C12155</v>
          </cell>
          <cell r="D424" t="str">
            <v>Data Quest LTD</v>
          </cell>
          <cell r="E424" t="str">
            <v>MA</v>
          </cell>
          <cell r="F424" t="str">
            <v>P1</v>
          </cell>
          <cell r="G424" t="str">
            <v>SMALL</v>
          </cell>
          <cell r="H424" t="str">
            <v>IH</v>
          </cell>
          <cell r="I424" t="str">
            <v>0032627 - BOSTON COMMONWEALTH ADVANTAGE LLC</v>
          </cell>
        </row>
        <row r="425">
          <cell r="A425" t="str">
            <v>C12163IA</v>
          </cell>
          <cell r="B425">
            <v>42185</v>
          </cell>
          <cell r="C425" t="str">
            <v>C12163</v>
          </cell>
          <cell r="D425" t="str">
            <v>Rayburn Music Instrument Co</v>
          </cell>
          <cell r="E425" t="str">
            <v>MA</v>
          </cell>
          <cell r="F425" t="str">
            <v>P1</v>
          </cell>
          <cell r="G425" t="str">
            <v>SMALL</v>
          </cell>
          <cell r="H425" t="str">
            <v>IA</v>
          </cell>
          <cell r="I425" t="str">
            <v>0030742 - PAYCHEX AGENCY INC</v>
          </cell>
        </row>
        <row r="426">
          <cell r="A426" t="str">
            <v>C12163IH</v>
          </cell>
          <cell r="B426">
            <v>42185</v>
          </cell>
          <cell r="C426" t="str">
            <v>C12163</v>
          </cell>
          <cell r="D426" t="str">
            <v>Rayburn Music Instrument Co</v>
          </cell>
          <cell r="E426" t="str">
            <v>MA</v>
          </cell>
          <cell r="F426" t="str">
            <v>P1</v>
          </cell>
          <cell r="G426" t="str">
            <v>SMALL</v>
          </cell>
          <cell r="H426" t="str">
            <v>IH</v>
          </cell>
          <cell r="I426" t="str">
            <v>0030742 - PAYCHEX AGENCY INC</v>
          </cell>
        </row>
        <row r="427">
          <cell r="A427" t="str">
            <v>C12184IA</v>
          </cell>
          <cell r="B427">
            <v>42185</v>
          </cell>
          <cell r="C427" t="str">
            <v>C12184</v>
          </cell>
          <cell r="D427" t="str">
            <v>Walpole Area VNA</v>
          </cell>
          <cell r="E427" t="str">
            <v>MA</v>
          </cell>
          <cell r="F427" t="str">
            <v>P1</v>
          </cell>
          <cell r="G427" t="str">
            <v>SMALL</v>
          </cell>
          <cell r="H427" t="str">
            <v>IA</v>
          </cell>
          <cell r="I427" t="str">
            <v>0004968 - STICKLES INSURANCE AGENCY INC</v>
          </cell>
        </row>
        <row r="428">
          <cell r="A428" t="str">
            <v>C12184IH</v>
          </cell>
          <cell r="B428">
            <v>42185</v>
          </cell>
          <cell r="C428" t="str">
            <v>C12184</v>
          </cell>
          <cell r="D428" t="str">
            <v>Walpole Area VNA</v>
          </cell>
          <cell r="E428" t="str">
            <v>MA</v>
          </cell>
          <cell r="F428" t="str">
            <v>P1</v>
          </cell>
          <cell r="G428" t="str">
            <v>SMALL</v>
          </cell>
          <cell r="H428" t="str">
            <v>IH</v>
          </cell>
          <cell r="I428" t="str">
            <v>0004968 - STICKLES INSURANCE AGENCY INC</v>
          </cell>
        </row>
        <row r="429">
          <cell r="A429" t="str">
            <v>C12186IV</v>
          </cell>
          <cell r="B429">
            <v>42185</v>
          </cell>
          <cell r="C429" t="str">
            <v>C12186</v>
          </cell>
          <cell r="D429" t="str">
            <v>Channel Fish Processing Co Inc</v>
          </cell>
          <cell r="E429" t="str">
            <v>MA</v>
          </cell>
          <cell r="F429" t="str">
            <v>P1</v>
          </cell>
          <cell r="G429" t="str">
            <v>SMALL</v>
          </cell>
          <cell r="H429" t="str">
            <v>IV</v>
          </cell>
          <cell r="I429" t="str">
            <v>0025211 - KRUPKOWSKI, MARK D</v>
          </cell>
        </row>
        <row r="430">
          <cell r="A430" t="str">
            <v>C12186JH</v>
          </cell>
          <cell r="B430">
            <v>42185</v>
          </cell>
          <cell r="C430" t="str">
            <v>C12186</v>
          </cell>
          <cell r="D430" t="str">
            <v>Channel Fish Processing Co Inc</v>
          </cell>
          <cell r="E430" t="str">
            <v>MA</v>
          </cell>
          <cell r="F430" t="str">
            <v>P1</v>
          </cell>
          <cell r="G430" t="str">
            <v>SMALL</v>
          </cell>
          <cell r="H430" t="str">
            <v>JH</v>
          </cell>
          <cell r="I430" t="str">
            <v>0025211 - KRUPKOWSKI, MARK D</v>
          </cell>
        </row>
        <row r="431">
          <cell r="A431" t="str">
            <v>C12200IH</v>
          </cell>
          <cell r="B431">
            <v>42185</v>
          </cell>
          <cell r="C431" t="str">
            <v>C12200</v>
          </cell>
          <cell r="D431" t="str">
            <v>Young Chang Co LTD</v>
          </cell>
          <cell r="E431" t="str">
            <v>MA</v>
          </cell>
          <cell r="F431" t="str">
            <v>P1</v>
          </cell>
          <cell r="G431" t="str">
            <v>SMALL</v>
          </cell>
          <cell r="H431" t="str">
            <v>IH</v>
          </cell>
          <cell r="I431" t="str">
            <v>0035624 - KOHN, JACK B</v>
          </cell>
        </row>
        <row r="432">
          <cell r="A432" t="str">
            <v>C12202IA</v>
          </cell>
          <cell r="B432">
            <v>42185</v>
          </cell>
          <cell r="C432" t="str">
            <v>C12202</v>
          </cell>
          <cell r="D432" t="str">
            <v>Wide Horizons For Children Inc</v>
          </cell>
          <cell r="E432" t="str">
            <v>MA</v>
          </cell>
          <cell r="F432" t="str">
            <v>P1</v>
          </cell>
          <cell r="G432" t="str">
            <v>SMALL</v>
          </cell>
          <cell r="H432" t="str">
            <v>IA</v>
          </cell>
          <cell r="I432" t="str">
            <v>0004652 - EASTERN BENEFITS GROUP</v>
          </cell>
        </row>
        <row r="433">
          <cell r="A433" t="str">
            <v>C12202IH</v>
          </cell>
          <cell r="B433">
            <v>42185</v>
          </cell>
          <cell r="C433" t="str">
            <v>C12202</v>
          </cell>
          <cell r="D433" t="str">
            <v>Wide Horizons For Children Inc</v>
          </cell>
          <cell r="E433" t="str">
            <v>MA</v>
          </cell>
          <cell r="F433" t="str">
            <v>P1</v>
          </cell>
          <cell r="G433" t="str">
            <v>SMALL</v>
          </cell>
          <cell r="H433" t="str">
            <v>IH</v>
          </cell>
          <cell r="I433" t="str">
            <v>0004652 - EASTERN BENEFITS GROUP</v>
          </cell>
        </row>
        <row r="434">
          <cell r="A434" t="str">
            <v>C12219IA</v>
          </cell>
          <cell r="B434">
            <v>42185</v>
          </cell>
          <cell r="C434" t="str">
            <v>C12219</v>
          </cell>
          <cell r="D434" t="str">
            <v>Fletcher Spaght, Inc</v>
          </cell>
          <cell r="E434" t="str">
            <v>MA</v>
          </cell>
          <cell r="F434" t="str">
            <v>P1</v>
          </cell>
          <cell r="G434" t="str">
            <v>SMALL</v>
          </cell>
          <cell r="H434" t="str">
            <v>IA</v>
          </cell>
          <cell r="I434" t="str">
            <v>0013673 - COMPLETE BENEFIT SOLUTIONS LLC</v>
          </cell>
        </row>
        <row r="435">
          <cell r="A435" t="str">
            <v>C12219IH</v>
          </cell>
          <cell r="B435">
            <v>42185</v>
          </cell>
          <cell r="C435" t="str">
            <v>C12219</v>
          </cell>
          <cell r="D435" t="str">
            <v>Fletcher Spaght, Inc</v>
          </cell>
          <cell r="E435" t="str">
            <v>MA</v>
          </cell>
          <cell r="F435" t="str">
            <v>P1</v>
          </cell>
          <cell r="G435" t="str">
            <v>SMALL</v>
          </cell>
          <cell r="H435" t="str">
            <v>IH</v>
          </cell>
          <cell r="I435" t="str">
            <v>0013673 - COMPLETE BENEFIT SOLUTIONS LLC</v>
          </cell>
        </row>
        <row r="436">
          <cell r="A436" t="str">
            <v>C12221IH</v>
          </cell>
          <cell r="B436">
            <v>42185</v>
          </cell>
          <cell r="C436" t="str">
            <v>C12221</v>
          </cell>
          <cell r="D436" t="str">
            <v>The Boston Cat Hospital</v>
          </cell>
          <cell r="E436" t="str">
            <v>MA</v>
          </cell>
          <cell r="F436" t="str">
            <v>P1</v>
          </cell>
          <cell r="G436" t="str">
            <v>SMALL</v>
          </cell>
          <cell r="H436" t="str">
            <v>IH</v>
          </cell>
        </row>
        <row r="437">
          <cell r="A437" t="str">
            <v>C12227IV</v>
          </cell>
          <cell r="B437">
            <v>42185</v>
          </cell>
          <cell r="C437" t="str">
            <v>C12227</v>
          </cell>
          <cell r="D437" t="str">
            <v>Marshall Roofing &amp; Sheet Metal Co Inc</v>
          </cell>
          <cell r="E437" t="str">
            <v>MA</v>
          </cell>
          <cell r="F437" t="str">
            <v>P1</v>
          </cell>
          <cell r="G437" t="str">
            <v>SMALL</v>
          </cell>
          <cell r="H437" t="str">
            <v>IV</v>
          </cell>
          <cell r="I437" t="str">
            <v>0027847 - INTEGRATED INSURANCE SOLUTIONS LLC</v>
          </cell>
        </row>
        <row r="438">
          <cell r="A438" t="str">
            <v>C12227MI</v>
          </cell>
          <cell r="B438">
            <v>42185</v>
          </cell>
          <cell r="C438" t="str">
            <v>C12227</v>
          </cell>
          <cell r="D438" t="str">
            <v>Marshall Roofing &amp; Sheet Metal Co Inc</v>
          </cell>
          <cell r="E438" t="str">
            <v>MA</v>
          </cell>
          <cell r="F438" t="str">
            <v>P1</v>
          </cell>
          <cell r="G438" t="str">
            <v>MCARE</v>
          </cell>
          <cell r="H438" t="str">
            <v>MI</v>
          </cell>
          <cell r="I438" t="str">
            <v>0027847 - INTEGRATED INSURANCE SOLUTIONS LLC</v>
          </cell>
        </row>
        <row r="439">
          <cell r="A439" t="str">
            <v>C12229IH</v>
          </cell>
          <cell r="B439">
            <v>42185</v>
          </cell>
          <cell r="C439" t="str">
            <v>C12229</v>
          </cell>
          <cell r="D439" t="str">
            <v>A Nubian Notion, Inc</v>
          </cell>
          <cell r="E439" t="str">
            <v>MA</v>
          </cell>
          <cell r="F439" t="str">
            <v>P1</v>
          </cell>
          <cell r="G439" t="str">
            <v>SMALL</v>
          </cell>
          <cell r="H439" t="str">
            <v>IH</v>
          </cell>
          <cell r="I439" t="str">
            <v>0001979 - FINNELL, MICHAEL G</v>
          </cell>
        </row>
        <row r="440">
          <cell r="A440" t="str">
            <v>C12249IH</v>
          </cell>
          <cell r="B440">
            <v>42185</v>
          </cell>
          <cell r="C440" t="str">
            <v>C12249</v>
          </cell>
          <cell r="D440" t="str">
            <v>Puritan Lawn Memorial Park</v>
          </cell>
          <cell r="E440" t="str">
            <v>MA</v>
          </cell>
          <cell r="F440" t="str">
            <v>P1</v>
          </cell>
          <cell r="G440" t="str">
            <v>SMALL</v>
          </cell>
          <cell r="H440" t="str">
            <v>IH</v>
          </cell>
          <cell r="I440" t="str">
            <v>0027877 - MCCULLOM, PATRICK</v>
          </cell>
        </row>
        <row r="441">
          <cell r="A441" t="str">
            <v>C12252IA</v>
          </cell>
          <cell r="B441">
            <v>42185</v>
          </cell>
          <cell r="C441" t="str">
            <v>C12252</v>
          </cell>
          <cell r="D441" t="str">
            <v>Engaging Schools, Inc.</v>
          </cell>
          <cell r="E441" t="str">
            <v>MA</v>
          </cell>
          <cell r="F441" t="str">
            <v>P1</v>
          </cell>
          <cell r="G441" t="str">
            <v>SMALL</v>
          </cell>
          <cell r="H441" t="str">
            <v>IA</v>
          </cell>
          <cell r="I441" t="str">
            <v>0001859 - BLAISDELL, GEORGE</v>
          </cell>
        </row>
        <row r="442">
          <cell r="A442" t="str">
            <v>C12252IH</v>
          </cell>
          <cell r="B442">
            <v>42185</v>
          </cell>
          <cell r="C442" t="str">
            <v>C12252</v>
          </cell>
          <cell r="D442" t="str">
            <v>Engaging Schools, Inc.</v>
          </cell>
          <cell r="E442" t="str">
            <v>MA</v>
          </cell>
          <cell r="F442" t="str">
            <v>P1</v>
          </cell>
          <cell r="G442" t="str">
            <v>SMALL</v>
          </cell>
          <cell r="H442" t="str">
            <v>IH</v>
          </cell>
          <cell r="I442" t="str">
            <v>0001859 - BLAISDELL, GEORGE</v>
          </cell>
        </row>
        <row r="443">
          <cell r="A443" t="str">
            <v>C12252MI</v>
          </cell>
          <cell r="B443">
            <v>42185</v>
          </cell>
          <cell r="C443" t="str">
            <v>C12252</v>
          </cell>
          <cell r="D443" t="str">
            <v>Engaging Schools, Inc.</v>
          </cell>
          <cell r="E443" t="str">
            <v>MA</v>
          </cell>
          <cell r="F443" t="str">
            <v>P1</v>
          </cell>
          <cell r="G443" t="str">
            <v>MCARE</v>
          </cell>
          <cell r="H443" t="str">
            <v>MI</v>
          </cell>
          <cell r="I443" t="str">
            <v>0001859 - BLAISDELL, GEORGE</v>
          </cell>
        </row>
        <row r="444">
          <cell r="A444" t="str">
            <v>C12265IA</v>
          </cell>
          <cell r="B444">
            <v>42185</v>
          </cell>
          <cell r="C444" t="str">
            <v>C12265</v>
          </cell>
          <cell r="D444" t="str">
            <v>Health Effects Institute</v>
          </cell>
          <cell r="E444" t="str">
            <v>MA</v>
          </cell>
          <cell r="F444" t="str">
            <v>P1</v>
          </cell>
          <cell r="G444" t="str">
            <v>SMALL</v>
          </cell>
          <cell r="H444" t="str">
            <v>IA</v>
          </cell>
          <cell r="I444" t="str">
            <v>0021057 - NORTHWESTERN BENEFIT ASSOC INSURANCE AGCY INC</v>
          </cell>
        </row>
        <row r="445">
          <cell r="A445" t="str">
            <v>C12265IH</v>
          </cell>
          <cell r="B445">
            <v>42185</v>
          </cell>
          <cell r="C445" t="str">
            <v>C12265</v>
          </cell>
          <cell r="D445" t="str">
            <v>Health Effects Institute</v>
          </cell>
          <cell r="E445" t="str">
            <v>MA</v>
          </cell>
          <cell r="F445" t="str">
            <v>P1</v>
          </cell>
          <cell r="G445" t="str">
            <v>SMALL</v>
          </cell>
          <cell r="H445" t="str">
            <v>IH</v>
          </cell>
          <cell r="I445" t="str">
            <v>0021057 - NORTHWESTERN BENEFIT ASSOC INSURANCE AGCY INC</v>
          </cell>
        </row>
        <row r="446">
          <cell r="A446" t="str">
            <v>C12270IH</v>
          </cell>
          <cell r="B446">
            <v>42185</v>
          </cell>
          <cell r="C446" t="str">
            <v>C12270</v>
          </cell>
          <cell r="D446" t="str">
            <v>Concord Childrens Center</v>
          </cell>
          <cell r="E446" t="str">
            <v>MA</v>
          </cell>
          <cell r="F446" t="str">
            <v>P1</v>
          </cell>
          <cell r="G446" t="str">
            <v>SMALL</v>
          </cell>
          <cell r="H446" t="str">
            <v>IH</v>
          </cell>
          <cell r="I446" t="str">
            <v>0002114 - SMALL BUSINESS INSURANCE AGENCY INC</v>
          </cell>
        </row>
        <row r="447">
          <cell r="A447" t="str">
            <v>C12270JA</v>
          </cell>
          <cell r="B447">
            <v>42185</v>
          </cell>
          <cell r="C447" t="str">
            <v>C12270</v>
          </cell>
          <cell r="D447" t="str">
            <v>Concord Childrens Center</v>
          </cell>
          <cell r="E447" t="str">
            <v>MA</v>
          </cell>
          <cell r="F447" t="str">
            <v>P1</v>
          </cell>
          <cell r="G447" t="str">
            <v>SMALL</v>
          </cell>
          <cell r="H447" t="str">
            <v>JA</v>
          </cell>
          <cell r="I447" t="str">
            <v>0002114 - SMALL BUSINESS INSURANCE AGENCY INC</v>
          </cell>
        </row>
        <row r="448">
          <cell r="A448" t="str">
            <v>C12288IH</v>
          </cell>
          <cell r="B448">
            <v>42185</v>
          </cell>
          <cell r="C448" t="str">
            <v>C12288</v>
          </cell>
          <cell r="D448" t="str">
            <v>Hayes Instrument Service, Inc.</v>
          </cell>
          <cell r="E448" t="str">
            <v>MA</v>
          </cell>
          <cell r="F448" t="str">
            <v>P1</v>
          </cell>
          <cell r="G448" t="str">
            <v>SMALL</v>
          </cell>
          <cell r="H448" t="str">
            <v>IH</v>
          </cell>
          <cell r="I448" t="str">
            <v>0014724 - WALSH, DAVID G</v>
          </cell>
        </row>
        <row r="449">
          <cell r="A449" t="str">
            <v>C12289JA</v>
          </cell>
          <cell r="B449">
            <v>42185</v>
          </cell>
          <cell r="C449" t="str">
            <v>C12289</v>
          </cell>
          <cell r="D449" t="str">
            <v>St Stephens Armenian Day School</v>
          </cell>
          <cell r="E449" t="str">
            <v>MA</v>
          </cell>
          <cell r="F449" t="str">
            <v>P1</v>
          </cell>
          <cell r="G449" t="str">
            <v>SMALL</v>
          </cell>
          <cell r="H449" t="str">
            <v>JA</v>
          </cell>
        </row>
        <row r="450">
          <cell r="A450" t="str">
            <v>C12295IH</v>
          </cell>
          <cell r="B450">
            <v>42185</v>
          </cell>
          <cell r="C450" t="str">
            <v>C12295</v>
          </cell>
          <cell r="D450" t="str">
            <v>Town of Northborough</v>
          </cell>
          <cell r="E450" t="str">
            <v>MA</v>
          </cell>
          <cell r="F450" t="str">
            <v>P1</v>
          </cell>
          <cell r="G450" t="str">
            <v>ERF</v>
          </cell>
          <cell r="H450" t="str">
            <v>IH</v>
          </cell>
          <cell r="I450" t="str">
            <v>0035720 - NFP CORPORATE SERVICES (NY) LLC</v>
          </cell>
        </row>
        <row r="451">
          <cell r="A451" t="str">
            <v>C12305IH</v>
          </cell>
          <cell r="B451">
            <v>42185</v>
          </cell>
          <cell r="C451" t="str">
            <v>C12305</v>
          </cell>
          <cell r="D451" t="str">
            <v>Sullivan, Dixon &amp; Co., P.C.</v>
          </cell>
          <cell r="E451" t="str">
            <v>MA</v>
          </cell>
          <cell r="F451" t="str">
            <v>P1</v>
          </cell>
          <cell r="G451" t="str">
            <v>SMALL</v>
          </cell>
          <cell r="H451" t="str">
            <v>IH</v>
          </cell>
        </row>
        <row r="452">
          <cell r="A452" t="str">
            <v>C12305MI</v>
          </cell>
          <cell r="B452">
            <v>42185</v>
          </cell>
          <cell r="C452" t="str">
            <v>C12305</v>
          </cell>
          <cell r="D452" t="str">
            <v>Sullivan, Dixon &amp; Co., P.C.</v>
          </cell>
          <cell r="E452" t="str">
            <v>MA</v>
          </cell>
          <cell r="F452" t="str">
            <v>P1</v>
          </cell>
          <cell r="G452" t="str">
            <v>MCARE</v>
          </cell>
          <cell r="H452" t="str">
            <v>MI</v>
          </cell>
        </row>
        <row r="453">
          <cell r="A453" t="str">
            <v>C12307IV</v>
          </cell>
          <cell r="B453">
            <v>42185</v>
          </cell>
          <cell r="C453" t="str">
            <v>C12307</v>
          </cell>
          <cell r="D453" t="str">
            <v>David M Berg, Inc</v>
          </cell>
          <cell r="E453" t="str">
            <v>MA</v>
          </cell>
          <cell r="F453" t="str">
            <v>P1</v>
          </cell>
          <cell r="G453" t="str">
            <v>SMALL</v>
          </cell>
          <cell r="H453" t="str">
            <v>IV</v>
          </cell>
          <cell r="I453" t="str">
            <v>0020710 - COHEN, MARTIN S</v>
          </cell>
        </row>
        <row r="454">
          <cell r="A454" t="str">
            <v>C12320IH</v>
          </cell>
          <cell r="B454">
            <v>42185</v>
          </cell>
          <cell r="C454" t="str">
            <v>C12320</v>
          </cell>
          <cell r="D454" t="str">
            <v>Magic Garden Inc</v>
          </cell>
          <cell r="E454" t="str">
            <v>MA</v>
          </cell>
          <cell r="F454" t="str">
            <v>P1</v>
          </cell>
          <cell r="G454" t="str">
            <v>SMALL</v>
          </cell>
          <cell r="H454" t="str">
            <v>IH</v>
          </cell>
          <cell r="I454" t="str">
            <v>0034068 - BUSINESS BENEFITS INS BROKERAGE INC</v>
          </cell>
        </row>
        <row r="455">
          <cell r="A455" t="str">
            <v>C12325IH</v>
          </cell>
          <cell r="B455">
            <v>42185</v>
          </cell>
          <cell r="C455" t="str">
            <v>C12325</v>
          </cell>
          <cell r="D455" t="str">
            <v>Wellesley Natick Veterinary Hospital</v>
          </cell>
          <cell r="E455" t="str">
            <v>MA</v>
          </cell>
          <cell r="F455" t="str">
            <v>P1</v>
          </cell>
          <cell r="G455" t="str">
            <v>SMALL</v>
          </cell>
          <cell r="H455" t="str">
            <v>IH</v>
          </cell>
          <cell r="I455" t="str">
            <v>0020711 - PARTNERS BENEFIT GROUP INC</v>
          </cell>
        </row>
        <row r="456">
          <cell r="A456" t="str">
            <v>C12335JM</v>
          </cell>
          <cell r="B456">
            <v>42185</v>
          </cell>
          <cell r="C456" t="str">
            <v>C12335</v>
          </cell>
          <cell r="D456" t="str">
            <v>Home Health And Hospice Care</v>
          </cell>
          <cell r="E456" t="str">
            <v>NH</v>
          </cell>
          <cell r="F456" t="str">
            <v>P1</v>
          </cell>
          <cell r="G456" t="str">
            <v>CRC</v>
          </cell>
          <cell r="H456" t="str">
            <v>JM</v>
          </cell>
          <cell r="I456" t="str">
            <v>0002200 - CGI EMPLOYEE BENEFITS GROUP</v>
          </cell>
        </row>
        <row r="457">
          <cell r="A457" t="str">
            <v>C12335JR</v>
          </cell>
          <cell r="B457">
            <v>42185</v>
          </cell>
          <cell r="C457" t="str">
            <v>C12335</v>
          </cell>
          <cell r="D457" t="str">
            <v>Home Health And Hospice Care</v>
          </cell>
          <cell r="E457" t="str">
            <v>NH</v>
          </cell>
          <cell r="F457" t="str">
            <v>P1</v>
          </cell>
          <cell r="G457" t="str">
            <v>CRC</v>
          </cell>
          <cell r="H457" t="str">
            <v>JR</v>
          </cell>
          <cell r="I457" t="str">
            <v>0002200 - CGI EMPLOYEE BENEFITS GROUP</v>
          </cell>
        </row>
        <row r="458">
          <cell r="A458" t="str">
            <v>C12362IA</v>
          </cell>
          <cell r="B458">
            <v>42185</v>
          </cell>
          <cell r="C458" t="str">
            <v>C12362</v>
          </cell>
          <cell r="D458" t="str">
            <v>Foreign Auto Services</v>
          </cell>
          <cell r="E458" t="str">
            <v>MA</v>
          </cell>
          <cell r="F458" t="str">
            <v>P1</v>
          </cell>
          <cell r="G458" t="str">
            <v>SMALL</v>
          </cell>
          <cell r="H458" t="str">
            <v>IA</v>
          </cell>
          <cell r="I458" t="str">
            <v>0005064 - BALCH, MICHAEL F</v>
          </cell>
        </row>
        <row r="459">
          <cell r="A459" t="str">
            <v>C12362IH</v>
          </cell>
          <cell r="B459">
            <v>42185</v>
          </cell>
          <cell r="C459" t="str">
            <v>C12362</v>
          </cell>
          <cell r="D459" t="str">
            <v>Foreign Auto Services</v>
          </cell>
          <cell r="E459" t="str">
            <v>MA</v>
          </cell>
          <cell r="F459" t="str">
            <v>P1</v>
          </cell>
          <cell r="G459" t="str">
            <v>SMALL</v>
          </cell>
          <cell r="H459" t="str">
            <v>IH</v>
          </cell>
          <cell r="I459" t="str">
            <v>0005064 - BALCH, MICHAEL F</v>
          </cell>
        </row>
        <row r="460">
          <cell r="A460" t="str">
            <v>C12362JA</v>
          </cell>
          <cell r="B460">
            <v>42185</v>
          </cell>
          <cell r="C460" t="str">
            <v>C12362</v>
          </cell>
          <cell r="D460" t="str">
            <v>Foreign Auto Services</v>
          </cell>
          <cell r="E460" t="str">
            <v>MA</v>
          </cell>
          <cell r="F460" t="str">
            <v>P1</v>
          </cell>
          <cell r="G460" t="str">
            <v>SMALL</v>
          </cell>
          <cell r="H460" t="str">
            <v>JA</v>
          </cell>
          <cell r="I460" t="str">
            <v>0005064 - BALCH, MICHAEL F</v>
          </cell>
        </row>
        <row r="461">
          <cell r="A461" t="str">
            <v>C12363IH</v>
          </cell>
          <cell r="B461">
            <v>42185</v>
          </cell>
          <cell r="C461" t="str">
            <v>C12363</v>
          </cell>
          <cell r="D461" t="str">
            <v>Trethewey Brothers Inc</v>
          </cell>
          <cell r="E461" t="str">
            <v>MA</v>
          </cell>
          <cell r="F461" t="str">
            <v>P1</v>
          </cell>
          <cell r="G461" t="str">
            <v>SMALL</v>
          </cell>
          <cell r="H461" t="str">
            <v>IH</v>
          </cell>
          <cell r="I461" t="str">
            <v>0031411 - TGA CROSS INSURANCE INC</v>
          </cell>
        </row>
        <row r="462">
          <cell r="A462" t="str">
            <v>C12363JA</v>
          </cell>
          <cell r="B462">
            <v>42185</v>
          </cell>
          <cell r="C462" t="str">
            <v>C12363</v>
          </cell>
          <cell r="D462" t="str">
            <v>Trethewey Brothers Inc</v>
          </cell>
          <cell r="E462" t="str">
            <v>MA</v>
          </cell>
          <cell r="F462" t="str">
            <v>P1</v>
          </cell>
          <cell r="G462" t="str">
            <v>SMALL</v>
          </cell>
          <cell r="H462" t="str">
            <v>JA</v>
          </cell>
          <cell r="I462" t="str">
            <v>0031411 - TGA CROSS INSURANCE INC</v>
          </cell>
        </row>
        <row r="463">
          <cell r="A463" t="str">
            <v>C12372IH</v>
          </cell>
          <cell r="B463">
            <v>42185</v>
          </cell>
          <cell r="C463" t="str">
            <v>C12372</v>
          </cell>
          <cell r="D463" t="str">
            <v>Intex Solutions Inc</v>
          </cell>
          <cell r="E463" t="str">
            <v>MA</v>
          </cell>
          <cell r="F463" t="str">
            <v>P1</v>
          </cell>
          <cell r="G463" t="str">
            <v>CRC</v>
          </cell>
          <cell r="H463" t="str">
            <v>IH</v>
          </cell>
        </row>
        <row r="464">
          <cell r="A464" t="str">
            <v>C12384IA</v>
          </cell>
          <cell r="B464">
            <v>42185</v>
          </cell>
          <cell r="C464" t="str">
            <v>C12384</v>
          </cell>
          <cell r="D464" t="str">
            <v>Boston Productions</v>
          </cell>
          <cell r="E464" t="str">
            <v>MA</v>
          </cell>
          <cell r="F464" t="str">
            <v>P1</v>
          </cell>
          <cell r="G464" t="str">
            <v>SMALL</v>
          </cell>
          <cell r="H464" t="str">
            <v>IA</v>
          </cell>
          <cell r="I464" t="str">
            <v>0035255 - CORNERSTONE FINANCIAL GROUP</v>
          </cell>
        </row>
        <row r="465">
          <cell r="A465" t="str">
            <v>C12384IH</v>
          </cell>
          <cell r="B465">
            <v>42185</v>
          </cell>
          <cell r="C465" t="str">
            <v>C12384</v>
          </cell>
          <cell r="D465" t="str">
            <v>Boston Productions</v>
          </cell>
          <cell r="E465" t="str">
            <v>MA</v>
          </cell>
          <cell r="F465" t="str">
            <v>P1</v>
          </cell>
          <cell r="G465" t="str">
            <v>SMALL</v>
          </cell>
          <cell r="H465" t="str">
            <v>IH</v>
          </cell>
          <cell r="I465" t="str">
            <v>0035255 - CORNERSTONE FINANCIAL GROUP</v>
          </cell>
        </row>
        <row r="466">
          <cell r="A466" t="str">
            <v>C12386IH</v>
          </cell>
          <cell r="B466">
            <v>42185</v>
          </cell>
          <cell r="C466" t="str">
            <v>C12386</v>
          </cell>
          <cell r="D466" t="str">
            <v>USS Constitution Museum Inc</v>
          </cell>
          <cell r="E466" t="str">
            <v>MA</v>
          </cell>
          <cell r="F466" t="str">
            <v>P1</v>
          </cell>
          <cell r="G466" t="str">
            <v>SMALL</v>
          </cell>
          <cell r="H466" t="str">
            <v>IH</v>
          </cell>
          <cell r="I466" t="str">
            <v>0035485 - FINELLI BENEFITS LLC</v>
          </cell>
        </row>
        <row r="467">
          <cell r="A467" t="str">
            <v>C12397IH</v>
          </cell>
          <cell r="B467">
            <v>42185</v>
          </cell>
          <cell r="C467" t="str">
            <v>C12397</v>
          </cell>
          <cell r="D467" t="str">
            <v>Livingstone &amp; Murray Inc</v>
          </cell>
          <cell r="E467" t="str">
            <v>MA</v>
          </cell>
          <cell r="F467" t="str">
            <v>P1</v>
          </cell>
          <cell r="G467" t="str">
            <v>SMALL</v>
          </cell>
          <cell r="H467" t="str">
            <v>IH</v>
          </cell>
        </row>
        <row r="468">
          <cell r="A468" t="str">
            <v>C12398IH</v>
          </cell>
          <cell r="B468">
            <v>42185</v>
          </cell>
          <cell r="C468" t="str">
            <v>C12398</v>
          </cell>
          <cell r="D468" t="str">
            <v>Beals &amp; Thomas</v>
          </cell>
          <cell r="E468" t="str">
            <v>MA</v>
          </cell>
          <cell r="F468" t="str">
            <v>P1</v>
          </cell>
          <cell r="G468" t="str">
            <v>SMALL</v>
          </cell>
          <cell r="H468" t="str">
            <v>IH</v>
          </cell>
          <cell r="I468" t="str">
            <v>0002275 - PROVIDER INSURANCE GROUP INC</v>
          </cell>
        </row>
        <row r="469">
          <cell r="A469" t="str">
            <v>C12402IA</v>
          </cell>
          <cell r="B469">
            <v>42185</v>
          </cell>
          <cell r="C469" t="str">
            <v>C12402</v>
          </cell>
          <cell r="D469" t="str">
            <v>Eastern Nazarene College</v>
          </cell>
          <cell r="E469" t="str">
            <v>MA</v>
          </cell>
          <cell r="F469" t="str">
            <v>P1</v>
          </cell>
          <cell r="G469" t="str">
            <v>ERF</v>
          </cell>
          <cell r="H469" t="str">
            <v>IA</v>
          </cell>
          <cell r="I469" t="str">
            <v>0032793 - NFP CORPORATE SERVICES (NY) LLC</v>
          </cell>
        </row>
        <row r="470">
          <cell r="A470" t="str">
            <v>C12402IH</v>
          </cell>
          <cell r="B470">
            <v>42185</v>
          </cell>
          <cell r="C470" t="str">
            <v>C12402</v>
          </cell>
          <cell r="D470" t="str">
            <v>Eastern Nazarene College</v>
          </cell>
          <cell r="E470" t="str">
            <v>MA</v>
          </cell>
          <cell r="F470" t="str">
            <v>P1</v>
          </cell>
          <cell r="G470" t="str">
            <v>ERF</v>
          </cell>
          <cell r="H470" t="str">
            <v>IH</v>
          </cell>
          <cell r="I470" t="str">
            <v>0032793 - NFP CORPORATE SERVICES (NY) LLC</v>
          </cell>
        </row>
        <row r="471">
          <cell r="A471" t="str">
            <v>C12402IV</v>
          </cell>
          <cell r="B471">
            <v>42185</v>
          </cell>
          <cell r="C471" t="str">
            <v>C12402</v>
          </cell>
          <cell r="D471" t="str">
            <v>Eastern Nazarene College</v>
          </cell>
          <cell r="E471" t="str">
            <v>MA</v>
          </cell>
          <cell r="F471" t="str">
            <v>P1</v>
          </cell>
          <cell r="G471" t="str">
            <v>ERF</v>
          </cell>
          <cell r="H471" t="str">
            <v>IV</v>
          </cell>
          <cell r="I471" t="str">
            <v>0032793 - NFP CORPORATE SERVICES (NY) LLC</v>
          </cell>
        </row>
        <row r="472">
          <cell r="A472" t="str">
            <v>C12411IA</v>
          </cell>
          <cell r="B472">
            <v>42185</v>
          </cell>
          <cell r="C472" t="str">
            <v>C12411</v>
          </cell>
          <cell r="D472" t="str">
            <v>David Gooding Inc</v>
          </cell>
          <cell r="E472" t="str">
            <v>MA</v>
          </cell>
          <cell r="F472" t="str">
            <v>P1</v>
          </cell>
          <cell r="G472" t="str">
            <v>SMALL</v>
          </cell>
          <cell r="H472" t="str">
            <v>IA</v>
          </cell>
          <cell r="I472" t="str">
            <v>0025132 - BROWN &amp; BROWN OF MASSACHUSETTS LLC</v>
          </cell>
        </row>
        <row r="473">
          <cell r="A473" t="str">
            <v>C12411IH</v>
          </cell>
          <cell r="B473">
            <v>42185</v>
          </cell>
          <cell r="C473" t="str">
            <v>C12411</v>
          </cell>
          <cell r="D473" t="str">
            <v>David Gooding Inc</v>
          </cell>
          <cell r="E473" t="str">
            <v>MA</v>
          </cell>
          <cell r="F473" t="str">
            <v>P1</v>
          </cell>
          <cell r="G473" t="str">
            <v>SMALL</v>
          </cell>
          <cell r="H473" t="str">
            <v>IH</v>
          </cell>
          <cell r="I473" t="str">
            <v>0025132 - BROWN &amp; BROWN OF MASSACHUSETTS LLC</v>
          </cell>
        </row>
        <row r="474">
          <cell r="A474" t="str">
            <v>C12453IH</v>
          </cell>
          <cell r="B474">
            <v>42185</v>
          </cell>
          <cell r="C474" t="str">
            <v>C12453</v>
          </cell>
          <cell r="D474" t="str">
            <v>Cinema 95 Trust/Cobblestone Rest.</v>
          </cell>
          <cell r="E474" t="str">
            <v>MA</v>
          </cell>
          <cell r="F474" t="str">
            <v>P1</v>
          </cell>
          <cell r="G474" t="str">
            <v>SMALL</v>
          </cell>
          <cell r="H474" t="str">
            <v>IH</v>
          </cell>
        </row>
        <row r="475">
          <cell r="A475" t="str">
            <v>C12463IH</v>
          </cell>
          <cell r="B475">
            <v>42185</v>
          </cell>
          <cell r="C475" t="str">
            <v>C12463</v>
          </cell>
          <cell r="D475" t="str">
            <v>Kevin F. Donoghue Advisor</v>
          </cell>
          <cell r="E475" t="str">
            <v>MA</v>
          </cell>
          <cell r="F475" t="str">
            <v>P1</v>
          </cell>
          <cell r="G475" t="str">
            <v>SMALL</v>
          </cell>
          <cell r="H475" t="str">
            <v>IH</v>
          </cell>
        </row>
        <row r="476">
          <cell r="A476" t="str">
            <v>C12475IH</v>
          </cell>
          <cell r="B476">
            <v>42185</v>
          </cell>
          <cell r="C476" t="str">
            <v>C12475</v>
          </cell>
          <cell r="D476" t="str">
            <v>Exxon Mobil</v>
          </cell>
          <cell r="E476" t="str">
            <v>MA</v>
          </cell>
          <cell r="F476" t="str">
            <v>P1</v>
          </cell>
          <cell r="G476" t="str">
            <v>CRC</v>
          </cell>
          <cell r="H476" t="str">
            <v>IH</v>
          </cell>
        </row>
        <row r="477">
          <cell r="A477" t="str">
            <v>C12532IH</v>
          </cell>
          <cell r="B477">
            <v>42185</v>
          </cell>
          <cell r="C477" t="str">
            <v>C12532</v>
          </cell>
          <cell r="D477" t="str">
            <v>Town of Burlington</v>
          </cell>
          <cell r="E477" t="str">
            <v>MA</v>
          </cell>
          <cell r="F477" t="str">
            <v>ASO</v>
          </cell>
          <cell r="G477" t="str">
            <v>ERF</v>
          </cell>
          <cell r="H477" t="str">
            <v>IH</v>
          </cell>
        </row>
        <row r="478">
          <cell r="A478" t="str">
            <v>C12532MI</v>
          </cell>
          <cell r="B478">
            <v>42185</v>
          </cell>
          <cell r="C478" t="str">
            <v>C12532</v>
          </cell>
          <cell r="D478" t="str">
            <v>Town of Burlington</v>
          </cell>
          <cell r="E478" t="str">
            <v>MA</v>
          </cell>
          <cell r="F478" t="str">
            <v>P1</v>
          </cell>
          <cell r="G478" t="str">
            <v>MCARE</v>
          </cell>
          <cell r="H478" t="str">
            <v>MI</v>
          </cell>
        </row>
        <row r="479">
          <cell r="A479" t="str">
            <v>C12533IA</v>
          </cell>
          <cell r="B479">
            <v>42185</v>
          </cell>
          <cell r="C479" t="str">
            <v>C12533</v>
          </cell>
          <cell r="D479" t="str">
            <v>Commonwealth Corporation</v>
          </cell>
          <cell r="E479" t="str">
            <v>MA</v>
          </cell>
          <cell r="F479" t="str">
            <v>P1</v>
          </cell>
          <cell r="G479" t="str">
            <v>SMALL</v>
          </cell>
          <cell r="H479" t="str">
            <v>IA</v>
          </cell>
          <cell r="I479" t="str">
            <v>0025115 - BROWN &amp; BROWN OF MASSACHUSETTS LLC</v>
          </cell>
        </row>
        <row r="480">
          <cell r="A480" t="str">
            <v>C12533IH</v>
          </cell>
          <cell r="B480">
            <v>42185</v>
          </cell>
          <cell r="C480" t="str">
            <v>C12533</v>
          </cell>
          <cell r="D480" t="str">
            <v>Commonwealth Corporation</v>
          </cell>
          <cell r="E480" t="str">
            <v>MA</v>
          </cell>
          <cell r="F480" t="str">
            <v>P1</v>
          </cell>
          <cell r="G480" t="str">
            <v>SMALL</v>
          </cell>
          <cell r="H480" t="str">
            <v>IH</v>
          </cell>
          <cell r="I480" t="str">
            <v>0025115 - BROWN &amp; BROWN OF MASSACHUSETTS LLC</v>
          </cell>
        </row>
        <row r="481">
          <cell r="A481" t="str">
            <v>C12541IA</v>
          </cell>
          <cell r="B481">
            <v>42185</v>
          </cell>
          <cell r="C481" t="str">
            <v>C12541</v>
          </cell>
          <cell r="D481" t="str">
            <v>Worcester Polytechnic Institute</v>
          </cell>
          <cell r="E481" t="str">
            <v>MA</v>
          </cell>
          <cell r="F481" t="str">
            <v>ASO</v>
          </cell>
          <cell r="G481" t="str">
            <v>ERF</v>
          </cell>
          <cell r="H481" t="str">
            <v>IA</v>
          </cell>
          <cell r="I481" t="str">
            <v>0032524 - PROTECTOR GROUP INSURANCE AGENCY, THE</v>
          </cell>
        </row>
        <row r="482">
          <cell r="A482" t="str">
            <v>C12541IH</v>
          </cell>
          <cell r="B482">
            <v>42185</v>
          </cell>
          <cell r="C482" t="str">
            <v>C12541</v>
          </cell>
          <cell r="D482" t="str">
            <v>Worcester Polytechnic Institute</v>
          </cell>
          <cell r="E482" t="str">
            <v>MA</v>
          </cell>
          <cell r="F482" t="str">
            <v>ASO</v>
          </cell>
          <cell r="G482" t="str">
            <v>ERF</v>
          </cell>
          <cell r="H482" t="str">
            <v>IH</v>
          </cell>
          <cell r="I482" t="str">
            <v>0032524 - PROTECTOR GROUP INSURANCE AGENCY, THE</v>
          </cell>
        </row>
        <row r="483">
          <cell r="A483" t="str">
            <v>C12541JH</v>
          </cell>
          <cell r="B483">
            <v>42185</v>
          </cell>
          <cell r="C483" t="str">
            <v>C12541</v>
          </cell>
          <cell r="D483" t="str">
            <v>Worcester Polytechnic Institute</v>
          </cell>
          <cell r="E483" t="str">
            <v>MA</v>
          </cell>
          <cell r="F483" t="str">
            <v>ASO</v>
          </cell>
          <cell r="G483" t="str">
            <v>ERF</v>
          </cell>
          <cell r="H483" t="str">
            <v>JH</v>
          </cell>
          <cell r="I483" t="str">
            <v>0032524 - PROTECTOR GROUP INSURANCE AGENCY, THE</v>
          </cell>
        </row>
        <row r="484">
          <cell r="A484" t="str">
            <v>C12542IH</v>
          </cell>
          <cell r="B484">
            <v>42185</v>
          </cell>
          <cell r="C484" t="str">
            <v>C12542</v>
          </cell>
          <cell r="D484" t="str">
            <v>Bridgewater Credit Union</v>
          </cell>
          <cell r="E484" t="str">
            <v>MA</v>
          </cell>
          <cell r="F484" t="str">
            <v>P1</v>
          </cell>
          <cell r="G484" t="str">
            <v>CRC</v>
          </cell>
          <cell r="H484" t="str">
            <v>IH</v>
          </cell>
          <cell r="I484" t="str">
            <v>0021050 - VERRIA, JOSEPH M</v>
          </cell>
        </row>
        <row r="485">
          <cell r="A485" t="str">
            <v>C12542JA</v>
          </cell>
          <cell r="B485">
            <v>42185</v>
          </cell>
          <cell r="C485" t="str">
            <v>C12542</v>
          </cell>
          <cell r="D485" t="str">
            <v>Bridgewater Credit Union</v>
          </cell>
          <cell r="E485" t="str">
            <v>MA</v>
          </cell>
          <cell r="F485" t="str">
            <v>P1</v>
          </cell>
          <cell r="G485" t="str">
            <v>CRC</v>
          </cell>
          <cell r="H485" t="str">
            <v>JA</v>
          </cell>
          <cell r="I485" t="str">
            <v>0021050 - VERRIA, JOSEPH M</v>
          </cell>
        </row>
        <row r="486">
          <cell r="A486" t="str">
            <v>C12552IA</v>
          </cell>
          <cell r="B486">
            <v>42185</v>
          </cell>
          <cell r="C486" t="str">
            <v>C12552</v>
          </cell>
          <cell r="D486" t="str">
            <v>Sharon Credit Union</v>
          </cell>
          <cell r="E486" t="str">
            <v>MA</v>
          </cell>
          <cell r="F486" t="str">
            <v>P1</v>
          </cell>
          <cell r="G486" t="str">
            <v>CRC</v>
          </cell>
          <cell r="H486" t="str">
            <v>IA</v>
          </cell>
          <cell r="I486" t="str">
            <v>0032007 - SAPERS &amp; WALLACK</v>
          </cell>
        </row>
        <row r="487">
          <cell r="A487" t="str">
            <v>C12552IH</v>
          </cell>
          <cell r="B487">
            <v>42185</v>
          </cell>
          <cell r="C487" t="str">
            <v>C12552</v>
          </cell>
          <cell r="D487" t="str">
            <v>Sharon Credit Union</v>
          </cell>
          <cell r="E487" t="str">
            <v>MA</v>
          </cell>
          <cell r="F487" t="str">
            <v>P1</v>
          </cell>
          <cell r="G487" t="str">
            <v>CRC</v>
          </cell>
          <cell r="H487" t="str">
            <v>IH</v>
          </cell>
          <cell r="I487" t="str">
            <v>0032007 - SAPERS &amp; WALLACK</v>
          </cell>
        </row>
        <row r="488">
          <cell r="A488" t="str">
            <v>C12570IH</v>
          </cell>
          <cell r="B488">
            <v>42185</v>
          </cell>
          <cell r="C488" t="str">
            <v>C12570</v>
          </cell>
          <cell r="D488" t="str">
            <v>Boston Eagle</v>
          </cell>
          <cell r="E488" t="str">
            <v>MA</v>
          </cell>
          <cell r="F488" t="str">
            <v>P1</v>
          </cell>
          <cell r="G488" t="str">
            <v>SMALL</v>
          </cell>
          <cell r="H488" t="str">
            <v>IH</v>
          </cell>
        </row>
        <row r="489">
          <cell r="A489" t="str">
            <v>C12571IA</v>
          </cell>
          <cell r="B489">
            <v>42185</v>
          </cell>
          <cell r="C489" t="str">
            <v>C12571</v>
          </cell>
          <cell r="D489" t="str">
            <v>Cultural Survival, Inc.</v>
          </cell>
          <cell r="E489" t="str">
            <v>MA</v>
          </cell>
          <cell r="F489" t="str">
            <v>P1</v>
          </cell>
          <cell r="G489" t="str">
            <v>SMALL</v>
          </cell>
          <cell r="H489" t="str">
            <v>IA</v>
          </cell>
          <cell r="I489" t="str">
            <v>0019897 - BLAISDELL, GEORGE</v>
          </cell>
        </row>
        <row r="490">
          <cell r="A490" t="str">
            <v>C12571IH</v>
          </cell>
          <cell r="B490">
            <v>42185</v>
          </cell>
          <cell r="C490" t="str">
            <v>C12571</v>
          </cell>
          <cell r="D490" t="str">
            <v>Cultural Survival, Inc.</v>
          </cell>
          <cell r="E490" t="str">
            <v>MA</v>
          </cell>
          <cell r="F490" t="str">
            <v>P1</v>
          </cell>
          <cell r="G490" t="str">
            <v>SMALL</v>
          </cell>
          <cell r="H490" t="str">
            <v>IH</v>
          </cell>
          <cell r="I490" t="str">
            <v>0019897 - BLAISDELL, GEORGE</v>
          </cell>
        </row>
        <row r="491">
          <cell r="A491" t="str">
            <v>C12572IH</v>
          </cell>
          <cell r="B491">
            <v>42185</v>
          </cell>
          <cell r="C491" t="str">
            <v>C12572</v>
          </cell>
          <cell r="D491" t="str">
            <v>Mayflower Communications Company Inc</v>
          </cell>
          <cell r="E491" t="str">
            <v>MA</v>
          </cell>
          <cell r="F491" t="str">
            <v>P1</v>
          </cell>
          <cell r="G491" t="str">
            <v>SMALL</v>
          </cell>
          <cell r="H491" t="str">
            <v>IH</v>
          </cell>
        </row>
        <row r="492">
          <cell r="A492" t="str">
            <v>C12578IH</v>
          </cell>
          <cell r="B492">
            <v>42185</v>
          </cell>
          <cell r="C492" t="str">
            <v>C12578</v>
          </cell>
          <cell r="D492" t="str">
            <v>Applied Marketing Science Inc</v>
          </cell>
          <cell r="E492" t="str">
            <v>MA</v>
          </cell>
          <cell r="F492" t="str">
            <v>P1</v>
          </cell>
          <cell r="G492" t="str">
            <v>SMALL</v>
          </cell>
          <cell r="H492" t="str">
            <v>IH</v>
          </cell>
          <cell r="I492" t="str">
            <v>0032782 - NFP CORPORATE SERVICES (NY) LLC</v>
          </cell>
        </row>
        <row r="493">
          <cell r="A493" t="str">
            <v>C12578IV</v>
          </cell>
          <cell r="B493">
            <v>42185</v>
          </cell>
          <cell r="C493" t="str">
            <v>C12578</v>
          </cell>
          <cell r="D493" t="str">
            <v>Applied Marketing Science Inc</v>
          </cell>
          <cell r="E493" t="str">
            <v>MA</v>
          </cell>
          <cell r="F493" t="str">
            <v>P1</v>
          </cell>
          <cell r="G493" t="str">
            <v>SMALL</v>
          </cell>
          <cell r="H493" t="str">
            <v>IV</v>
          </cell>
          <cell r="I493" t="str">
            <v>0032782 - NFP CORPORATE SERVICES (NY) LLC</v>
          </cell>
        </row>
        <row r="494">
          <cell r="A494" t="str">
            <v>C12579IA</v>
          </cell>
          <cell r="B494">
            <v>42185</v>
          </cell>
          <cell r="C494" t="str">
            <v>C12579</v>
          </cell>
          <cell r="D494" t="str">
            <v>Corporate Accountability International</v>
          </cell>
          <cell r="E494" t="str">
            <v>MA</v>
          </cell>
          <cell r="F494" t="str">
            <v>P1</v>
          </cell>
          <cell r="G494" t="str">
            <v>SMALL</v>
          </cell>
          <cell r="H494" t="str">
            <v>IA</v>
          </cell>
          <cell r="I494" t="str">
            <v>0030322 - DIGITAL INSURANCE AGENCY INC</v>
          </cell>
        </row>
        <row r="495">
          <cell r="A495" t="str">
            <v>C12579JA</v>
          </cell>
          <cell r="B495">
            <v>42185</v>
          </cell>
          <cell r="C495" t="str">
            <v>C12579</v>
          </cell>
          <cell r="D495" t="str">
            <v>Corporate Accountability International</v>
          </cell>
          <cell r="E495" t="str">
            <v>MA</v>
          </cell>
          <cell r="F495" t="str">
            <v>P1</v>
          </cell>
          <cell r="G495" t="str">
            <v>SMALL</v>
          </cell>
          <cell r="H495" t="str">
            <v>JA</v>
          </cell>
          <cell r="I495" t="str">
            <v>0030322 - DIGITAL INSURANCE AGENCY INC</v>
          </cell>
        </row>
        <row r="496">
          <cell r="A496" t="str">
            <v>C12592IH</v>
          </cell>
          <cell r="B496">
            <v>42185</v>
          </cell>
          <cell r="C496" t="str">
            <v>C12592</v>
          </cell>
          <cell r="D496" t="str">
            <v>Cunningham Machanic Cetlin Johnson Harney &amp; Tenney LLP</v>
          </cell>
          <cell r="E496" t="str">
            <v>MA</v>
          </cell>
          <cell r="F496" t="str">
            <v>P1</v>
          </cell>
          <cell r="G496" t="str">
            <v>SMALL</v>
          </cell>
          <cell r="H496" t="str">
            <v>IH</v>
          </cell>
          <cell r="I496" t="str">
            <v>0034947 - EMPLOYERS ASSOCIATED INS AGENCY LLC</v>
          </cell>
        </row>
        <row r="497">
          <cell r="A497" t="str">
            <v>C12600IV</v>
          </cell>
          <cell r="B497">
            <v>42185</v>
          </cell>
          <cell r="C497" t="str">
            <v>C12600</v>
          </cell>
          <cell r="D497" t="str">
            <v>Specialized Roofing Inc</v>
          </cell>
          <cell r="E497" t="str">
            <v>MA</v>
          </cell>
          <cell r="F497" t="str">
            <v>P1</v>
          </cell>
          <cell r="G497" t="str">
            <v>SMALL</v>
          </cell>
          <cell r="H497" t="str">
            <v>IV</v>
          </cell>
          <cell r="I497" t="str">
            <v>0024366 - PARTNERS BENEFIT GROUP INC</v>
          </cell>
        </row>
        <row r="498">
          <cell r="A498" t="str">
            <v>C12672IH</v>
          </cell>
          <cell r="B498">
            <v>42185</v>
          </cell>
          <cell r="C498" t="str">
            <v>C12672</v>
          </cell>
          <cell r="D498" t="str">
            <v>Colantonio Inc</v>
          </cell>
          <cell r="E498" t="str">
            <v>MA</v>
          </cell>
          <cell r="F498" t="str">
            <v>P1</v>
          </cell>
          <cell r="G498" t="str">
            <v>SMALL</v>
          </cell>
          <cell r="H498" t="str">
            <v>IH</v>
          </cell>
          <cell r="I498" t="str">
            <v>0004628 - ABG INSURANCE AGENCY INC</v>
          </cell>
        </row>
        <row r="499">
          <cell r="A499" t="str">
            <v>C12672JA</v>
          </cell>
          <cell r="B499">
            <v>42185</v>
          </cell>
          <cell r="C499" t="str">
            <v>C12672</v>
          </cell>
          <cell r="D499" t="str">
            <v>Colantonio Inc</v>
          </cell>
          <cell r="E499" t="str">
            <v>MA</v>
          </cell>
          <cell r="F499" t="str">
            <v>P1</v>
          </cell>
          <cell r="G499" t="str">
            <v>SMALL</v>
          </cell>
          <cell r="H499" t="str">
            <v>JA</v>
          </cell>
          <cell r="I499" t="str">
            <v>0004628 - ABG INSURANCE AGENCY INC</v>
          </cell>
        </row>
        <row r="500">
          <cell r="A500" t="str">
            <v>C12674IA</v>
          </cell>
          <cell r="B500">
            <v>42185</v>
          </cell>
          <cell r="C500" t="str">
            <v>C12674</v>
          </cell>
          <cell r="D500" t="str">
            <v>Institute for Human Centered Design</v>
          </cell>
          <cell r="E500" t="str">
            <v>MA</v>
          </cell>
          <cell r="F500" t="str">
            <v>P1</v>
          </cell>
          <cell r="G500" t="str">
            <v>SMALL</v>
          </cell>
          <cell r="H500" t="str">
            <v>IA</v>
          </cell>
          <cell r="I500" t="str">
            <v>0025744 - PAYCHEX AGENCY INC</v>
          </cell>
        </row>
        <row r="501">
          <cell r="A501" t="str">
            <v>C12674IH</v>
          </cell>
          <cell r="B501">
            <v>42185</v>
          </cell>
          <cell r="C501" t="str">
            <v>C12674</v>
          </cell>
          <cell r="D501" t="str">
            <v>Institute for Human Centered Design</v>
          </cell>
          <cell r="E501" t="str">
            <v>MA</v>
          </cell>
          <cell r="F501" t="str">
            <v>P1</v>
          </cell>
          <cell r="G501" t="str">
            <v>SMALL</v>
          </cell>
          <cell r="H501" t="str">
            <v>IH</v>
          </cell>
          <cell r="I501" t="str">
            <v>0025744 - PAYCHEX AGENCY INC</v>
          </cell>
        </row>
        <row r="502">
          <cell r="A502" t="str">
            <v>C12680IH</v>
          </cell>
          <cell r="B502">
            <v>42185</v>
          </cell>
          <cell r="C502" t="str">
            <v>C12680</v>
          </cell>
          <cell r="D502" t="str">
            <v>The Dental Office at 367 Harvard St</v>
          </cell>
          <cell r="E502" t="str">
            <v>MA</v>
          </cell>
          <cell r="F502" t="str">
            <v>P1</v>
          </cell>
          <cell r="G502" t="str">
            <v>SMALL</v>
          </cell>
          <cell r="H502" t="str">
            <v>IH</v>
          </cell>
          <cell r="I502" t="str">
            <v>0035286 - EMPLOYEE BENEFIT ADVISORS INC</v>
          </cell>
        </row>
        <row r="503">
          <cell r="A503" t="str">
            <v>C12681IH</v>
          </cell>
          <cell r="B503">
            <v>42185</v>
          </cell>
          <cell r="C503" t="str">
            <v>C12681</v>
          </cell>
          <cell r="D503" t="str">
            <v>Pomeroy &amp; Company Inc</v>
          </cell>
          <cell r="E503" t="str">
            <v>MA</v>
          </cell>
          <cell r="F503" t="str">
            <v>P1</v>
          </cell>
          <cell r="G503" t="str">
            <v>SMALL</v>
          </cell>
          <cell r="H503" t="str">
            <v>IH</v>
          </cell>
          <cell r="I503" t="str">
            <v>0016966 - HUB INTERNATIONAL NEW ENGLAND LLC</v>
          </cell>
        </row>
        <row r="504">
          <cell r="A504" t="str">
            <v>C12689IH</v>
          </cell>
          <cell r="B504">
            <v>42185</v>
          </cell>
          <cell r="C504" t="str">
            <v>C12689</v>
          </cell>
          <cell r="D504" t="str">
            <v>CMRK Inc</v>
          </cell>
          <cell r="E504" t="str">
            <v>MA</v>
          </cell>
          <cell r="F504" t="str">
            <v>P1</v>
          </cell>
          <cell r="G504" t="str">
            <v>SMALL</v>
          </cell>
          <cell r="H504" t="str">
            <v>IH</v>
          </cell>
          <cell r="I504" t="str">
            <v>0035410 - HRK BROKERAGE SERVICES LLC</v>
          </cell>
        </row>
        <row r="505">
          <cell r="A505" t="str">
            <v>C12704IH</v>
          </cell>
          <cell r="B505">
            <v>42185</v>
          </cell>
          <cell r="C505" t="str">
            <v>C12704</v>
          </cell>
          <cell r="D505" t="str">
            <v>Massachusetts Business Association</v>
          </cell>
          <cell r="E505" t="str">
            <v>MA</v>
          </cell>
          <cell r="F505" t="str">
            <v>P1</v>
          </cell>
          <cell r="G505" t="str">
            <v>ASSOC</v>
          </cell>
          <cell r="H505" t="str">
            <v>IH</v>
          </cell>
        </row>
        <row r="506">
          <cell r="A506" t="str">
            <v>C12704IV</v>
          </cell>
          <cell r="B506">
            <v>42185</v>
          </cell>
          <cell r="C506" t="str">
            <v>C12704</v>
          </cell>
          <cell r="D506" t="str">
            <v>Massachusetts Business Association</v>
          </cell>
          <cell r="E506" t="str">
            <v>MA</v>
          </cell>
          <cell r="F506" t="str">
            <v>P1</v>
          </cell>
          <cell r="G506" t="str">
            <v>ASSOC</v>
          </cell>
          <cell r="H506" t="str">
            <v>IV</v>
          </cell>
        </row>
        <row r="507">
          <cell r="A507" t="str">
            <v>C12704JA</v>
          </cell>
          <cell r="B507">
            <v>42185</v>
          </cell>
          <cell r="C507" t="str">
            <v>C12704</v>
          </cell>
          <cell r="D507" t="str">
            <v>Massachusetts Business Association</v>
          </cell>
          <cell r="E507" t="str">
            <v>MA</v>
          </cell>
          <cell r="F507" t="str">
            <v>P1</v>
          </cell>
          <cell r="G507" t="str">
            <v>ASSOC</v>
          </cell>
          <cell r="H507" t="str">
            <v>JA</v>
          </cell>
        </row>
        <row r="508">
          <cell r="A508" t="str">
            <v>C12704JH</v>
          </cell>
          <cell r="B508">
            <v>42185</v>
          </cell>
          <cell r="C508" t="str">
            <v>C12704</v>
          </cell>
          <cell r="D508" t="str">
            <v>Massachusetts Business Association</v>
          </cell>
          <cell r="E508" t="str">
            <v>MA</v>
          </cell>
          <cell r="F508" t="str">
            <v>P1</v>
          </cell>
          <cell r="G508" t="str">
            <v>ASSOC</v>
          </cell>
          <cell r="H508" t="str">
            <v>JH</v>
          </cell>
        </row>
        <row r="509">
          <cell r="A509" t="str">
            <v>C12704JI</v>
          </cell>
          <cell r="B509">
            <v>42185</v>
          </cell>
          <cell r="C509" t="str">
            <v>C12704</v>
          </cell>
          <cell r="D509" t="str">
            <v>Massachusetts Business Association</v>
          </cell>
          <cell r="E509" t="str">
            <v>MA</v>
          </cell>
          <cell r="F509" t="str">
            <v>P1</v>
          </cell>
          <cell r="G509" t="str">
            <v>ASSOC</v>
          </cell>
          <cell r="H509" t="str">
            <v>JI</v>
          </cell>
        </row>
        <row r="510">
          <cell r="A510" t="str">
            <v>C12704MI</v>
          </cell>
          <cell r="B510">
            <v>42185</v>
          </cell>
          <cell r="C510" t="str">
            <v>C12704</v>
          </cell>
          <cell r="D510" t="str">
            <v>Massachusetts Business Association</v>
          </cell>
          <cell r="E510" t="str">
            <v>MA</v>
          </cell>
          <cell r="F510" t="str">
            <v>P1</v>
          </cell>
          <cell r="G510" t="str">
            <v>MCARE</v>
          </cell>
          <cell r="H510" t="str">
            <v>MI</v>
          </cell>
        </row>
        <row r="511">
          <cell r="A511" t="str">
            <v>C12705IH</v>
          </cell>
          <cell r="B511">
            <v>42185</v>
          </cell>
          <cell r="C511" t="str">
            <v>C12705</v>
          </cell>
          <cell r="D511" t="str">
            <v>Small Business Service Bureau</v>
          </cell>
          <cell r="E511" t="str">
            <v>MA</v>
          </cell>
          <cell r="F511" t="str">
            <v>P1</v>
          </cell>
          <cell r="G511" t="str">
            <v>ASSOC</v>
          </cell>
          <cell r="H511" t="str">
            <v>IH</v>
          </cell>
        </row>
        <row r="512">
          <cell r="A512" t="str">
            <v>C12705IV</v>
          </cell>
          <cell r="B512">
            <v>42185</v>
          </cell>
          <cell r="C512" t="str">
            <v>C12705</v>
          </cell>
          <cell r="D512" t="str">
            <v>Small Business Service Bureau</v>
          </cell>
          <cell r="E512" t="str">
            <v>MA</v>
          </cell>
          <cell r="F512" t="str">
            <v>P1</v>
          </cell>
          <cell r="G512" t="str">
            <v>ASSOC</v>
          </cell>
          <cell r="H512" t="str">
            <v>IV</v>
          </cell>
        </row>
        <row r="513">
          <cell r="A513" t="str">
            <v>C12705JA</v>
          </cell>
          <cell r="B513">
            <v>42185</v>
          </cell>
          <cell r="C513" t="str">
            <v>C12705</v>
          </cell>
          <cell r="D513" t="str">
            <v>Small Business Service Bureau</v>
          </cell>
          <cell r="E513" t="str">
            <v>MA</v>
          </cell>
          <cell r="F513" t="str">
            <v>P1</v>
          </cell>
          <cell r="G513" t="str">
            <v>ASSOC</v>
          </cell>
          <cell r="H513" t="str">
            <v>JA</v>
          </cell>
        </row>
        <row r="514">
          <cell r="A514" t="str">
            <v>C12705JH</v>
          </cell>
          <cell r="B514">
            <v>42185</v>
          </cell>
          <cell r="C514" t="str">
            <v>C12705</v>
          </cell>
          <cell r="D514" t="str">
            <v>Small Business Service Bureau</v>
          </cell>
          <cell r="E514" t="str">
            <v>MA</v>
          </cell>
          <cell r="F514" t="str">
            <v>P1</v>
          </cell>
          <cell r="G514" t="str">
            <v>ASSOC</v>
          </cell>
          <cell r="H514" t="str">
            <v>JH</v>
          </cell>
        </row>
        <row r="515">
          <cell r="A515" t="str">
            <v>C12705JI</v>
          </cell>
          <cell r="B515">
            <v>42185</v>
          </cell>
          <cell r="C515" t="str">
            <v>C12705</v>
          </cell>
          <cell r="D515" t="str">
            <v>Small Business Service Bureau</v>
          </cell>
          <cell r="E515" t="str">
            <v>MA</v>
          </cell>
          <cell r="F515" t="str">
            <v>P1</v>
          </cell>
          <cell r="G515" t="str">
            <v>ASSOC</v>
          </cell>
          <cell r="H515" t="str">
            <v>JI</v>
          </cell>
        </row>
        <row r="516">
          <cell r="A516" t="str">
            <v>C12705MI</v>
          </cell>
          <cell r="B516">
            <v>42185</v>
          </cell>
          <cell r="C516" t="str">
            <v>C12705</v>
          </cell>
          <cell r="D516" t="str">
            <v>Small Business Service Bureau</v>
          </cell>
          <cell r="E516" t="str">
            <v>MA</v>
          </cell>
          <cell r="F516" t="str">
            <v>P1</v>
          </cell>
          <cell r="G516" t="str">
            <v>MCARE</v>
          </cell>
          <cell r="H516" t="str">
            <v>MI</v>
          </cell>
        </row>
        <row r="517">
          <cell r="A517" t="str">
            <v>C12745IA</v>
          </cell>
          <cell r="B517">
            <v>42185</v>
          </cell>
          <cell r="C517" t="str">
            <v>C12745</v>
          </cell>
          <cell r="D517" t="str">
            <v>Jager Smith PC</v>
          </cell>
          <cell r="E517" t="str">
            <v>MA</v>
          </cell>
          <cell r="F517" t="str">
            <v>P1</v>
          </cell>
          <cell r="G517" t="str">
            <v>SMALL</v>
          </cell>
          <cell r="H517" t="str">
            <v>IA</v>
          </cell>
          <cell r="I517" t="str">
            <v>0030880 - AXIAL BENEFITS GROUP LLC</v>
          </cell>
        </row>
        <row r="518">
          <cell r="A518" t="str">
            <v>C12745IH</v>
          </cell>
          <cell r="B518">
            <v>42185</v>
          </cell>
          <cell r="C518" t="str">
            <v>C12745</v>
          </cell>
          <cell r="D518" t="str">
            <v>Jager Smith PC</v>
          </cell>
          <cell r="E518" t="str">
            <v>MA</v>
          </cell>
          <cell r="F518" t="str">
            <v>P1</v>
          </cell>
          <cell r="G518" t="str">
            <v>SMALL</v>
          </cell>
          <cell r="H518" t="str">
            <v>IH</v>
          </cell>
          <cell r="I518" t="str">
            <v>0030880 - AXIAL BENEFITS GROUP LLC</v>
          </cell>
        </row>
        <row r="519">
          <cell r="A519" t="str">
            <v>C12746IH</v>
          </cell>
          <cell r="B519">
            <v>42185</v>
          </cell>
          <cell r="C519" t="str">
            <v>C12746</v>
          </cell>
          <cell r="D519" t="str">
            <v>Apple Orchard Nursery School</v>
          </cell>
          <cell r="E519" t="str">
            <v>MA</v>
          </cell>
          <cell r="F519" t="str">
            <v>P1</v>
          </cell>
          <cell r="G519" t="str">
            <v>SMALL</v>
          </cell>
          <cell r="H519" t="str">
            <v>IH</v>
          </cell>
        </row>
        <row r="520">
          <cell r="A520" t="str">
            <v>C12790IH</v>
          </cell>
          <cell r="B520">
            <v>42185</v>
          </cell>
          <cell r="C520" t="str">
            <v>C12790</v>
          </cell>
          <cell r="D520" t="str">
            <v>James Bleck Associates Inc</v>
          </cell>
          <cell r="E520" t="str">
            <v>MA</v>
          </cell>
          <cell r="F520" t="str">
            <v>P1</v>
          </cell>
          <cell r="G520" t="str">
            <v>SMALL</v>
          </cell>
          <cell r="H520" t="str">
            <v>IH</v>
          </cell>
          <cell r="I520" t="str">
            <v>0034525 - BUSINESS BENEFITS INS BROKERAGE INC</v>
          </cell>
        </row>
        <row r="521">
          <cell r="A521" t="str">
            <v>C12790JA</v>
          </cell>
          <cell r="B521">
            <v>42185</v>
          </cell>
          <cell r="C521" t="str">
            <v>C12790</v>
          </cell>
          <cell r="D521" t="str">
            <v>James Bleck Associates Inc</v>
          </cell>
          <cell r="E521" t="str">
            <v>MA</v>
          </cell>
          <cell r="F521" t="str">
            <v>P1</v>
          </cell>
          <cell r="G521" t="str">
            <v>SMALL</v>
          </cell>
          <cell r="H521" t="str">
            <v>JA</v>
          </cell>
          <cell r="I521" t="str">
            <v>0034525 - BUSINESS BENEFITS INS BROKERAGE INC</v>
          </cell>
        </row>
        <row r="522">
          <cell r="A522" t="str">
            <v>C12794IH</v>
          </cell>
          <cell r="B522">
            <v>42185</v>
          </cell>
          <cell r="C522" t="str">
            <v>C12794</v>
          </cell>
          <cell r="D522" t="str">
            <v>Dick's Auto Body Inc</v>
          </cell>
          <cell r="E522" t="str">
            <v>MA</v>
          </cell>
          <cell r="F522" t="str">
            <v>P1</v>
          </cell>
          <cell r="G522" t="str">
            <v>SMALL</v>
          </cell>
          <cell r="H522" t="str">
            <v>IH</v>
          </cell>
          <cell r="I522" t="str">
            <v>0022759 - KAPLAN, ELLEN A</v>
          </cell>
        </row>
        <row r="523">
          <cell r="A523" t="str">
            <v>C12801IH</v>
          </cell>
          <cell r="B523">
            <v>42185</v>
          </cell>
          <cell r="C523" t="str">
            <v>C12801</v>
          </cell>
          <cell r="D523" t="str">
            <v>Radiology Services Inc</v>
          </cell>
          <cell r="E523" t="str">
            <v>MA</v>
          </cell>
          <cell r="F523" t="str">
            <v>P1</v>
          </cell>
          <cell r="G523" t="str">
            <v>SMALL</v>
          </cell>
          <cell r="H523" t="str">
            <v>IH</v>
          </cell>
          <cell r="I523" t="str">
            <v>0028146 - EASTERN BENEFITS GROUP</v>
          </cell>
        </row>
        <row r="524">
          <cell r="A524" t="str">
            <v>C12805IH</v>
          </cell>
          <cell r="B524">
            <v>42185</v>
          </cell>
          <cell r="C524" t="str">
            <v>C12805</v>
          </cell>
          <cell r="D524" t="str">
            <v>Restaurant Concepts, Inc.</v>
          </cell>
          <cell r="E524" t="str">
            <v>MA</v>
          </cell>
          <cell r="F524" t="str">
            <v>P1</v>
          </cell>
          <cell r="G524" t="str">
            <v>SMALL</v>
          </cell>
          <cell r="H524" t="str">
            <v>IH</v>
          </cell>
          <cell r="I524" t="str">
            <v>0030439 - DIGITAL INSURANCE AGENCY INC</v>
          </cell>
        </row>
        <row r="525">
          <cell r="A525" t="str">
            <v>C12820IH</v>
          </cell>
          <cell r="B525">
            <v>42185</v>
          </cell>
          <cell r="C525" t="str">
            <v>C12820</v>
          </cell>
          <cell r="D525" t="str">
            <v>IDParts LLC</v>
          </cell>
          <cell r="E525" t="str">
            <v>MA</v>
          </cell>
          <cell r="F525" t="str">
            <v>P1</v>
          </cell>
          <cell r="G525" t="str">
            <v>SMALL</v>
          </cell>
          <cell r="H525" t="str">
            <v>IH</v>
          </cell>
        </row>
        <row r="526">
          <cell r="A526" t="str">
            <v>C12826IA</v>
          </cell>
          <cell r="B526">
            <v>42185</v>
          </cell>
          <cell r="C526" t="str">
            <v>C12826</v>
          </cell>
          <cell r="D526" t="str">
            <v>Winchester Systems Inc</v>
          </cell>
          <cell r="E526" t="str">
            <v>MA</v>
          </cell>
          <cell r="F526" t="str">
            <v>P1</v>
          </cell>
          <cell r="G526" t="str">
            <v>SMALL</v>
          </cell>
          <cell r="H526" t="str">
            <v>IA</v>
          </cell>
          <cell r="I526" t="str">
            <v>0027293 - HJ KNIGHT INTERNATIONAL INS AGENCIES INC</v>
          </cell>
        </row>
        <row r="527">
          <cell r="A527" t="str">
            <v>C12826IH</v>
          </cell>
          <cell r="B527">
            <v>42185</v>
          </cell>
          <cell r="C527" t="str">
            <v>C12826</v>
          </cell>
          <cell r="D527" t="str">
            <v>Winchester Systems Inc</v>
          </cell>
          <cell r="E527" t="str">
            <v>MA</v>
          </cell>
          <cell r="F527" t="str">
            <v>P1</v>
          </cell>
          <cell r="G527" t="str">
            <v>SMALL</v>
          </cell>
          <cell r="H527" t="str">
            <v>IH</v>
          </cell>
          <cell r="I527" t="str">
            <v>0027293 - HJ KNIGHT INTERNATIONAL INS AGENCIES INC</v>
          </cell>
        </row>
        <row r="528">
          <cell r="A528" t="str">
            <v>C12839JH</v>
          </cell>
          <cell r="B528">
            <v>42185</v>
          </cell>
          <cell r="C528" t="str">
            <v>C12839</v>
          </cell>
          <cell r="D528" t="str">
            <v>Grand Lodge of Masons of Massachusetts</v>
          </cell>
          <cell r="E528" t="str">
            <v>MA</v>
          </cell>
          <cell r="F528" t="str">
            <v>P1</v>
          </cell>
          <cell r="G528" t="str">
            <v>SMALL</v>
          </cell>
          <cell r="H528" t="str">
            <v>JH</v>
          </cell>
          <cell r="I528" t="str">
            <v>0019883 - NORTHERN BENEFITS OF MAINE LLC</v>
          </cell>
        </row>
        <row r="529">
          <cell r="A529" t="str">
            <v>C12845IH</v>
          </cell>
          <cell r="B529">
            <v>42185</v>
          </cell>
          <cell r="C529" t="str">
            <v>C12845</v>
          </cell>
          <cell r="D529" t="str">
            <v>Life Care Center</v>
          </cell>
          <cell r="E529" t="str">
            <v>MA</v>
          </cell>
          <cell r="F529" t="str">
            <v>P1</v>
          </cell>
          <cell r="G529" t="str">
            <v>ERF</v>
          </cell>
          <cell r="H529" t="str">
            <v>IH</v>
          </cell>
          <cell r="I529" t="str">
            <v>0004769 - AON BENEFITS SERVICES INC</v>
          </cell>
        </row>
        <row r="530">
          <cell r="A530" t="str">
            <v>C12876IH</v>
          </cell>
          <cell r="B530">
            <v>42185</v>
          </cell>
          <cell r="C530" t="str">
            <v>C12876</v>
          </cell>
          <cell r="D530" t="str">
            <v>Marsh Moriarty Ontell &amp; Golder PC</v>
          </cell>
          <cell r="E530" t="str">
            <v>MA</v>
          </cell>
          <cell r="F530" t="str">
            <v>P1</v>
          </cell>
          <cell r="G530" t="str">
            <v>SMALL</v>
          </cell>
          <cell r="H530" t="str">
            <v>IH</v>
          </cell>
          <cell r="I530" t="str">
            <v>0035481 - BRABO BENEFITS INC</v>
          </cell>
        </row>
        <row r="531">
          <cell r="A531" t="str">
            <v>C12876IV</v>
          </cell>
          <cell r="B531">
            <v>42185</v>
          </cell>
          <cell r="C531" t="str">
            <v>C12876</v>
          </cell>
          <cell r="D531" t="str">
            <v>Marsh Moriarty Ontell &amp; Golder PC</v>
          </cell>
          <cell r="E531" t="str">
            <v>MA</v>
          </cell>
          <cell r="F531" t="str">
            <v>P1</v>
          </cell>
          <cell r="G531" t="str">
            <v>SMALL</v>
          </cell>
          <cell r="H531" t="str">
            <v>IV</v>
          </cell>
          <cell r="I531" t="str">
            <v>0035481 - BRABO BENEFITS INC</v>
          </cell>
        </row>
        <row r="532">
          <cell r="A532" t="str">
            <v>C12901IA</v>
          </cell>
          <cell r="B532">
            <v>42185</v>
          </cell>
          <cell r="C532" t="str">
            <v>C12901</v>
          </cell>
          <cell r="D532" t="str">
            <v>Computer Express Inc</v>
          </cell>
          <cell r="E532" t="str">
            <v>MA</v>
          </cell>
          <cell r="F532" t="str">
            <v>P1</v>
          </cell>
          <cell r="G532" t="str">
            <v>CRC</v>
          </cell>
          <cell r="H532" t="str">
            <v>IA</v>
          </cell>
          <cell r="I532" t="str">
            <v>0027612 - AXIAL BENEFITS GROUP LLC</v>
          </cell>
        </row>
        <row r="533">
          <cell r="A533" t="str">
            <v>C12901IH</v>
          </cell>
          <cell r="B533">
            <v>42185</v>
          </cell>
          <cell r="C533" t="str">
            <v>C12901</v>
          </cell>
          <cell r="D533" t="str">
            <v>Computer Express Inc</v>
          </cell>
          <cell r="E533" t="str">
            <v>MA</v>
          </cell>
          <cell r="F533" t="str">
            <v>P1</v>
          </cell>
          <cell r="G533" t="str">
            <v>CRC</v>
          </cell>
          <cell r="H533" t="str">
            <v>IH</v>
          </cell>
          <cell r="I533" t="str">
            <v>0027612 - AXIAL BENEFITS GROUP LLC</v>
          </cell>
        </row>
        <row r="534">
          <cell r="A534" t="str">
            <v>C12907IH</v>
          </cell>
          <cell r="B534">
            <v>42185</v>
          </cell>
          <cell r="C534" t="str">
            <v>C12907</v>
          </cell>
          <cell r="D534" t="str">
            <v>Microwave Engineering Corporation</v>
          </cell>
          <cell r="E534" t="str">
            <v>MA</v>
          </cell>
          <cell r="F534" t="str">
            <v>P1</v>
          </cell>
          <cell r="G534" t="str">
            <v>CRC</v>
          </cell>
          <cell r="H534" t="str">
            <v>IH</v>
          </cell>
          <cell r="I534" t="str">
            <v>0031224 - LANDMARK BENEFITS INC</v>
          </cell>
        </row>
        <row r="535">
          <cell r="A535" t="str">
            <v>C12915IH</v>
          </cell>
          <cell r="B535">
            <v>42185</v>
          </cell>
          <cell r="C535" t="str">
            <v>C12915</v>
          </cell>
          <cell r="D535" t="str">
            <v>Roger Keith &amp; Sons Insurance Agency</v>
          </cell>
          <cell r="E535" t="str">
            <v>MA</v>
          </cell>
          <cell r="F535" t="str">
            <v>P1</v>
          </cell>
          <cell r="G535" t="str">
            <v>SMALL</v>
          </cell>
          <cell r="H535" t="str">
            <v>IH</v>
          </cell>
          <cell r="I535" t="str">
            <v>0035483 - KEITH MEADOWS &amp; DUNN INS AGENCY LLC</v>
          </cell>
        </row>
        <row r="536">
          <cell r="A536" t="str">
            <v>C12918IH</v>
          </cell>
          <cell r="B536">
            <v>42185</v>
          </cell>
          <cell r="C536" t="str">
            <v>C12918</v>
          </cell>
          <cell r="D536" t="str">
            <v>Brookfield Engineering Laboratories Inc</v>
          </cell>
          <cell r="E536" t="str">
            <v>MA</v>
          </cell>
          <cell r="F536" t="str">
            <v>P1</v>
          </cell>
          <cell r="G536" t="str">
            <v>ERF</v>
          </cell>
          <cell r="H536" t="str">
            <v>IH</v>
          </cell>
          <cell r="I536" t="str">
            <v>0001823 - NEW ENGLAND MEDICAL INS AGENCY LLC</v>
          </cell>
        </row>
        <row r="537">
          <cell r="A537" t="str">
            <v>C12918IV</v>
          </cell>
          <cell r="B537">
            <v>42185</v>
          </cell>
          <cell r="C537" t="str">
            <v>C12918</v>
          </cell>
          <cell r="D537" t="str">
            <v>Brookfield Engineering Laboratories Inc</v>
          </cell>
          <cell r="E537" t="str">
            <v>MA</v>
          </cell>
          <cell r="F537" t="str">
            <v>P1</v>
          </cell>
          <cell r="G537" t="str">
            <v>ERF</v>
          </cell>
          <cell r="H537" t="str">
            <v>IV</v>
          </cell>
          <cell r="I537" t="str">
            <v>0001823 - NEW ENGLAND MEDICAL INS AGENCY LLC</v>
          </cell>
        </row>
        <row r="538">
          <cell r="A538" t="str">
            <v>C12918PO</v>
          </cell>
          <cell r="B538">
            <v>42185</v>
          </cell>
          <cell r="C538" t="str">
            <v>C12918</v>
          </cell>
          <cell r="D538" t="str">
            <v>Brookfield Engineering Laboratories Inc</v>
          </cell>
          <cell r="E538" t="str">
            <v>MA</v>
          </cell>
          <cell r="F538" t="str">
            <v>P1</v>
          </cell>
          <cell r="G538" t="str">
            <v>ERF</v>
          </cell>
          <cell r="H538" t="str">
            <v>PO</v>
          </cell>
          <cell r="I538" t="str">
            <v>0001823 - NEW ENGLAND MEDICAL INS AGENCY LLC</v>
          </cell>
        </row>
        <row r="539">
          <cell r="A539" t="str">
            <v>C12921IH</v>
          </cell>
          <cell r="B539">
            <v>42185</v>
          </cell>
          <cell r="C539" t="str">
            <v>C12921</v>
          </cell>
          <cell r="D539" t="str">
            <v>Henry C Nevins Home</v>
          </cell>
          <cell r="E539" t="str">
            <v>MA</v>
          </cell>
          <cell r="F539" t="str">
            <v>P1</v>
          </cell>
          <cell r="G539" t="str">
            <v>CRC</v>
          </cell>
          <cell r="H539" t="str">
            <v>IH</v>
          </cell>
          <cell r="I539" t="str">
            <v>0029685 - BORISLOW INSURANCE AGENCY</v>
          </cell>
        </row>
        <row r="540">
          <cell r="A540" t="str">
            <v>C12921JA</v>
          </cell>
          <cell r="B540">
            <v>42185</v>
          </cell>
          <cell r="C540" t="str">
            <v>C12921</v>
          </cell>
          <cell r="D540" t="str">
            <v>Henry C Nevins Home</v>
          </cell>
          <cell r="E540" t="str">
            <v>MA</v>
          </cell>
          <cell r="F540" t="str">
            <v>P1</v>
          </cell>
          <cell r="G540" t="str">
            <v>CRC</v>
          </cell>
          <cell r="H540" t="str">
            <v>JA</v>
          </cell>
          <cell r="I540" t="str">
            <v>0029685 - BORISLOW INSURANCE AGENCY</v>
          </cell>
        </row>
        <row r="541">
          <cell r="A541" t="str">
            <v>C12922IH</v>
          </cell>
          <cell r="B541">
            <v>42185</v>
          </cell>
          <cell r="C541" t="str">
            <v>C12922</v>
          </cell>
          <cell r="D541" t="str">
            <v>Joseph T. Cazeault &amp; Sons, Inc.</v>
          </cell>
          <cell r="E541" t="str">
            <v>MA</v>
          </cell>
          <cell r="F541" t="str">
            <v>P1</v>
          </cell>
          <cell r="G541" t="str">
            <v>SMALL</v>
          </cell>
          <cell r="H541" t="str">
            <v>IH</v>
          </cell>
          <cell r="I541" t="str">
            <v>0034805 - DIGITAL INSURANCE AGENCY INC</v>
          </cell>
        </row>
        <row r="542">
          <cell r="A542" t="str">
            <v>C12928JT</v>
          </cell>
          <cell r="B542">
            <v>42185</v>
          </cell>
          <cell r="C542" t="str">
            <v>C12928</v>
          </cell>
          <cell r="D542" t="str">
            <v>Boston Medical Center</v>
          </cell>
          <cell r="E542" t="str">
            <v>MA</v>
          </cell>
          <cell r="F542" t="str">
            <v>ASO</v>
          </cell>
          <cell r="G542" t="str">
            <v>ERF</v>
          </cell>
          <cell r="H542" t="str">
            <v>JT</v>
          </cell>
          <cell r="I542" t="str">
            <v>0032004 - BOSTONIAN GROUP INS AGENCY INC</v>
          </cell>
        </row>
        <row r="543">
          <cell r="A543" t="str">
            <v>C12928JU</v>
          </cell>
          <cell r="B543">
            <v>42185</v>
          </cell>
          <cell r="C543" t="str">
            <v>C12928</v>
          </cell>
          <cell r="D543" t="str">
            <v>Boston Medical Center</v>
          </cell>
          <cell r="E543" t="str">
            <v>MA</v>
          </cell>
          <cell r="F543" t="str">
            <v>ASO</v>
          </cell>
          <cell r="G543" t="str">
            <v>ERF</v>
          </cell>
          <cell r="H543" t="str">
            <v>JU</v>
          </cell>
          <cell r="I543" t="str">
            <v>0032004 - BOSTONIAN GROUP INS AGENCY INC</v>
          </cell>
        </row>
        <row r="544">
          <cell r="A544" t="str">
            <v>C12928PO</v>
          </cell>
          <cell r="B544">
            <v>42185</v>
          </cell>
          <cell r="C544" t="str">
            <v>C12928</v>
          </cell>
          <cell r="D544" t="str">
            <v>Boston Medical Center</v>
          </cell>
          <cell r="E544" t="str">
            <v>MA</v>
          </cell>
          <cell r="F544" t="str">
            <v>ASO</v>
          </cell>
          <cell r="G544" t="str">
            <v>ERF</v>
          </cell>
          <cell r="H544" t="str">
            <v>PO</v>
          </cell>
          <cell r="I544" t="str">
            <v>0032004 - BOSTONIAN GROUP INS AGENCY INC</v>
          </cell>
        </row>
        <row r="545">
          <cell r="A545" t="str">
            <v>C12953IA</v>
          </cell>
          <cell r="B545">
            <v>42185</v>
          </cell>
          <cell r="C545" t="str">
            <v>C12953</v>
          </cell>
          <cell r="D545" t="str">
            <v>Motion Technology Inc</v>
          </cell>
          <cell r="E545" t="str">
            <v>MA</v>
          </cell>
          <cell r="F545" t="str">
            <v>P1</v>
          </cell>
          <cell r="G545" t="str">
            <v>SMALL</v>
          </cell>
          <cell r="H545" t="str">
            <v>IA</v>
          </cell>
          <cell r="I545" t="str">
            <v>0035245 - MID-STATE INSURANCE AGENCY INC</v>
          </cell>
        </row>
        <row r="546">
          <cell r="A546" t="str">
            <v>C12953IH</v>
          </cell>
          <cell r="B546">
            <v>42185</v>
          </cell>
          <cell r="C546" t="str">
            <v>C12953</v>
          </cell>
          <cell r="D546" t="str">
            <v>Motion Technology Inc</v>
          </cell>
          <cell r="E546" t="str">
            <v>MA</v>
          </cell>
          <cell r="F546" t="str">
            <v>P1</v>
          </cell>
          <cell r="G546" t="str">
            <v>SMALL</v>
          </cell>
          <cell r="H546" t="str">
            <v>IH</v>
          </cell>
          <cell r="I546" t="str">
            <v>0035245 - MID-STATE INSURANCE AGENCY INC</v>
          </cell>
        </row>
        <row r="547">
          <cell r="A547" t="str">
            <v>C12960IA</v>
          </cell>
          <cell r="B547">
            <v>42185</v>
          </cell>
          <cell r="C547" t="str">
            <v>C12960</v>
          </cell>
          <cell r="D547" t="str">
            <v>Mak Technologies</v>
          </cell>
          <cell r="E547" t="str">
            <v>MA</v>
          </cell>
          <cell r="F547" t="str">
            <v>P1</v>
          </cell>
          <cell r="G547" t="str">
            <v>CRC</v>
          </cell>
          <cell r="H547" t="str">
            <v>IA</v>
          </cell>
          <cell r="I547" t="str">
            <v>0032781 - NFP CORPORATE SERVICES (NY) LLC</v>
          </cell>
        </row>
        <row r="548">
          <cell r="A548" t="str">
            <v>C12962IH</v>
          </cell>
          <cell r="B548">
            <v>42185</v>
          </cell>
          <cell r="C548" t="str">
            <v>C12962</v>
          </cell>
          <cell r="D548" t="str">
            <v>Haverhill Dental Associates, Inc.</v>
          </cell>
          <cell r="E548" t="str">
            <v>MA</v>
          </cell>
          <cell r="F548" t="str">
            <v>P1</v>
          </cell>
          <cell r="G548" t="str">
            <v>SMALL</v>
          </cell>
          <cell r="H548" t="str">
            <v>IH</v>
          </cell>
          <cell r="I548" t="str">
            <v>0020374 - SPRING INSURANCE GROUP LLC</v>
          </cell>
        </row>
        <row r="549">
          <cell r="A549" t="str">
            <v>C12966IA</v>
          </cell>
          <cell r="B549">
            <v>42185</v>
          </cell>
          <cell r="C549" t="str">
            <v>C12966</v>
          </cell>
          <cell r="D549" t="str">
            <v>Community Training &amp; Assistance</v>
          </cell>
          <cell r="E549" t="str">
            <v>MA</v>
          </cell>
          <cell r="F549" t="str">
            <v>P1</v>
          </cell>
          <cell r="G549" t="str">
            <v>SMALL</v>
          </cell>
          <cell r="H549" t="str">
            <v>IA</v>
          </cell>
          <cell r="I549" t="str">
            <v>0029945 - UNITED BUSINESSMANS INSURANCE AGENCY</v>
          </cell>
        </row>
        <row r="550">
          <cell r="A550" t="str">
            <v>C12966IH</v>
          </cell>
          <cell r="B550">
            <v>42185</v>
          </cell>
          <cell r="C550" t="str">
            <v>C12966</v>
          </cell>
          <cell r="D550" t="str">
            <v>Community Training &amp; Assistance</v>
          </cell>
          <cell r="E550" t="str">
            <v>MA</v>
          </cell>
          <cell r="F550" t="str">
            <v>P1</v>
          </cell>
          <cell r="G550" t="str">
            <v>SMALL</v>
          </cell>
          <cell r="H550" t="str">
            <v>IH</v>
          </cell>
          <cell r="I550" t="str">
            <v>0029945 - UNITED BUSINESSMANS INSURANCE AGENCY</v>
          </cell>
        </row>
        <row r="551">
          <cell r="A551" t="str">
            <v>C12993IA</v>
          </cell>
          <cell r="B551">
            <v>42185</v>
          </cell>
          <cell r="C551" t="str">
            <v>C12993</v>
          </cell>
          <cell r="D551" t="str">
            <v>Grassroots International</v>
          </cell>
          <cell r="E551" t="str">
            <v>MA</v>
          </cell>
          <cell r="F551" t="str">
            <v>P1</v>
          </cell>
          <cell r="G551" t="str">
            <v>SMALL</v>
          </cell>
          <cell r="H551" t="str">
            <v>IA</v>
          </cell>
          <cell r="I551" t="str">
            <v>0025133 - PAYCHEX AGENCY INC</v>
          </cell>
        </row>
        <row r="552">
          <cell r="A552" t="str">
            <v>C12993IH</v>
          </cell>
          <cell r="B552">
            <v>42185</v>
          </cell>
          <cell r="C552" t="str">
            <v>C12993</v>
          </cell>
          <cell r="D552" t="str">
            <v>Grassroots International</v>
          </cell>
          <cell r="E552" t="str">
            <v>MA</v>
          </cell>
          <cell r="F552" t="str">
            <v>P1</v>
          </cell>
          <cell r="G552" t="str">
            <v>SMALL</v>
          </cell>
          <cell r="H552" t="str">
            <v>IH</v>
          </cell>
          <cell r="I552" t="str">
            <v>0025133 - PAYCHEX AGENCY INC</v>
          </cell>
        </row>
        <row r="553">
          <cell r="A553" t="str">
            <v>C13003IH</v>
          </cell>
          <cell r="B553">
            <v>42185</v>
          </cell>
          <cell r="C553" t="str">
            <v>C13003</v>
          </cell>
          <cell r="D553" t="str">
            <v>Charles Panza Shoes</v>
          </cell>
          <cell r="E553" t="str">
            <v>MA</v>
          </cell>
          <cell r="F553" t="str">
            <v>P1</v>
          </cell>
          <cell r="G553" t="str">
            <v>SMALL</v>
          </cell>
          <cell r="H553" t="str">
            <v>IH</v>
          </cell>
        </row>
        <row r="554">
          <cell r="A554" t="str">
            <v>C13006IV</v>
          </cell>
          <cell r="B554">
            <v>42185</v>
          </cell>
          <cell r="C554" t="str">
            <v>C13006</v>
          </cell>
          <cell r="D554" t="str">
            <v>North Hill</v>
          </cell>
          <cell r="E554" t="str">
            <v>MA</v>
          </cell>
          <cell r="F554" t="str">
            <v>P1</v>
          </cell>
          <cell r="G554" t="str">
            <v>ERF</v>
          </cell>
          <cell r="H554" t="str">
            <v>IV</v>
          </cell>
          <cell r="I554" t="str">
            <v>0016567 - BORISLOW INSURANCE AGENCY</v>
          </cell>
        </row>
        <row r="555">
          <cell r="A555" t="str">
            <v>C13006JH</v>
          </cell>
          <cell r="B555">
            <v>42185</v>
          </cell>
          <cell r="C555" t="str">
            <v>C13006</v>
          </cell>
          <cell r="D555" t="str">
            <v>North Hill</v>
          </cell>
          <cell r="E555" t="str">
            <v>MA</v>
          </cell>
          <cell r="F555" t="str">
            <v>P1</v>
          </cell>
          <cell r="G555" t="str">
            <v>ERF</v>
          </cell>
          <cell r="H555" t="str">
            <v>JH</v>
          </cell>
          <cell r="I555" t="str">
            <v>0016567 - BORISLOW INSURANCE AGENCY</v>
          </cell>
        </row>
        <row r="556">
          <cell r="A556" t="str">
            <v>C13026IH</v>
          </cell>
          <cell r="B556">
            <v>42185</v>
          </cell>
          <cell r="C556" t="str">
            <v>C13026</v>
          </cell>
          <cell r="D556" t="str">
            <v>R B Kimball Insurance Agency Inc</v>
          </cell>
          <cell r="E556" t="str">
            <v>MA</v>
          </cell>
          <cell r="F556" t="str">
            <v>P1</v>
          </cell>
          <cell r="G556" t="str">
            <v>SMALL</v>
          </cell>
          <cell r="H556" t="str">
            <v>IH</v>
          </cell>
          <cell r="I556" t="str">
            <v>0020198 - R B KIMBALL INSURANCE AGENCY INC</v>
          </cell>
        </row>
        <row r="557">
          <cell r="A557" t="str">
            <v>C13039IH</v>
          </cell>
          <cell r="B557">
            <v>42185</v>
          </cell>
          <cell r="C557" t="str">
            <v>C13039</v>
          </cell>
          <cell r="D557" t="str">
            <v>Anthony J Sciuto DMD PC</v>
          </cell>
          <cell r="E557" t="str">
            <v>MA</v>
          </cell>
          <cell r="F557" t="str">
            <v>P1</v>
          </cell>
          <cell r="G557" t="str">
            <v>SMALL</v>
          </cell>
          <cell r="H557" t="str">
            <v>IH</v>
          </cell>
        </row>
        <row r="558">
          <cell r="A558" t="str">
            <v>C13052IH</v>
          </cell>
          <cell r="B558">
            <v>42185</v>
          </cell>
          <cell r="C558" t="str">
            <v>C13052</v>
          </cell>
          <cell r="D558" t="str">
            <v>Joseph M Brady Company Inc</v>
          </cell>
          <cell r="E558" t="str">
            <v>MA</v>
          </cell>
          <cell r="F558" t="str">
            <v>P1</v>
          </cell>
          <cell r="G558" t="str">
            <v>SMALL</v>
          </cell>
          <cell r="H558" t="str">
            <v>IH</v>
          </cell>
          <cell r="I558" t="str">
            <v>0024369 - BENEMAX, INC.</v>
          </cell>
        </row>
        <row r="559">
          <cell r="A559" t="str">
            <v>C13064IH</v>
          </cell>
          <cell r="B559">
            <v>42185</v>
          </cell>
          <cell r="C559" t="str">
            <v>C13064</v>
          </cell>
          <cell r="D559" t="str">
            <v>South Shore Music Circus</v>
          </cell>
          <cell r="E559" t="str">
            <v>MA</v>
          </cell>
          <cell r="F559" t="str">
            <v>P1</v>
          </cell>
          <cell r="G559" t="str">
            <v>SMALL</v>
          </cell>
          <cell r="H559" t="str">
            <v>IH</v>
          </cell>
          <cell r="I559" t="str">
            <v>0002510 - CHATTERTON, TROY</v>
          </cell>
        </row>
        <row r="560">
          <cell r="A560" t="str">
            <v>C13074IA</v>
          </cell>
          <cell r="B560">
            <v>42185</v>
          </cell>
          <cell r="C560" t="str">
            <v>C13074</v>
          </cell>
          <cell r="D560" t="str">
            <v>Pioneer Institute</v>
          </cell>
          <cell r="E560" t="str">
            <v>MA</v>
          </cell>
          <cell r="F560" t="str">
            <v>P1</v>
          </cell>
          <cell r="G560" t="str">
            <v>SMALL</v>
          </cell>
          <cell r="H560" t="str">
            <v>IA</v>
          </cell>
          <cell r="I560" t="str">
            <v>0028822 - SMALL BUSINESS INSURANCE AGENCY INC</v>
          </cell>
        </row>
        <row r="561">
          <cell r="A561" t="str">
            <v>C13074IH</v>
          </cell>
          <cell r="B561">
            <v>42185</v>
          </cell>
          <cell r="C561" t="str">
            <v>C13074</v>
          </cell>
          <cell r="D561" t="str">
            <v>Pioneer Institute</v>
          </cell>
          <cell r="E561" t="str">
            <v>MA</v>
          </cell>
          <cell r="F561" t="str">
            <v>P1</v>
          </cell>
          <cell r="G561" t="str">
            <v>SMALL</v>
          </cell>
          <cell r="H561" t="str">
            <v>IH</v>
          </cell>
          <cell r="I561" t="str">
            <v>0028822 - SMALL BUSINESS INSURANCE AGENCY INC</v>
          </cell>
        </row>
        <row r="562">
          <cell r="A562" t="str">
            <v>C13146IH</v>
          </cell>
          <cell r="B562">
            <v>42185</v>
          </cell>
          <cell r="C562" t="str">
            <v>C13146</v>
          </cell>
          <cell r="D562" t="str">
            <v>D W Clark and Company</v>
          </cell>
          <cell r="E562" t="str">
            <v>MA</v>
          </cell>
          <cell r="F562" t="str">
            <v>P1</v>
          </cell>
          <cell r="G562" t="str">
            <v>SMALL</v>
          </cell>
          <cell r="H562" t="str">
            <v>IH</v>
          </cell>
        </row>
        <row r="563">
          <cell r="A563" t="str">
            <v>C13146JA</v>
          </cell>
          <cell r="B563">
            <v>42185</v>
          </cell>
          <cell r="C563" t="str">
            <v>C13146</v>
          </cell>
          <cell r="D563" t="str">
            <v>D W Clark and Company</v>
          </cell>
          <cell r="E563" t="str">
            <v>MA</v>
          </cell>
          <cell r="F563" t="str">
            <v>P1</v>
          </cell>
          <cell r="G563" t="str">
            <v>SMALL</v>
          </cell>
          <cell r="H563" t="str">
            <v>JA</v>
          </cell>
        </row>
        <row r="564">
          <cell r="A564" t="str">
            <v>C13191IH</v>
          </cell>
          <cell r="B564">
            <v>42185</v>
          </cell>
          <cell r="C564" t="str">
            <v>C13191</v>
          </cell>
          <cell r="D564" t="str">
            <v>Finex House</v>
          </cell>
          <cell r="E564" t="str">
            <v>MA</v>
          </cell>
          <cell r="F564" t="str">
            <v>P1</v>
          </cell>
          <cell r="G564" t="str">
            <v>SMALL</v>
          </cell>
          <cell r="H564" t="str">
            <v>IH</v>
          </cell>
        </row>
        <row r="565">
          <cell r="A565" t="str">
            <v>C13202IA</v>
          </cell>
          <cell r="B565">
            <v>42185</v>
          </cell>
          <cell r="C565" t="str">
            <v>C13202</v>
          </cell>
          <cell r="D565" t="str">
            <v>F B Washburn Candy Corp</v>
          </cell>
          <cell r="E565" t="str">
            <v>MA</v>
          </cell>
          <cell r="F565" t="str">
            <v>P1</v>
          </cell>
          <cell r="G565" t="str">
            <v>SMALL</v>
          </cell>
          <cell r="H565" t="str">
            <v>IA</v>
          </cell>
          <cell r="I565" t="str">
            <v>0036106 - MATHIESON, PATRICIA</v>
          </cell>
        </row>
        <row r="566">
          <cell r="A566" t="str">
            <v>C13202IH</v>
          </cell>
          <cell r="B566">
            <v>42185</v>
          </cell>
          <cell r="C566" t="str">
            <v>C13202</v>
          </cell>
          <cell r="D566" t="str">
            <v>F B Washburn Candy Corp</v>
          </cell>
          <cell r="E566" t="str">
            <v>MA</v>
          </cell>
          <cell r="F566" t="str">
            <v>P1</v>
          </cell>
          <cell r="G566" t="str">
            <v>SMALL</v>
          </cell>
          <cell r="H566" t="str">
            <v>IH</v>
          </cell>
          <cell r="I566" t="str">
            <v>0036106 - MATHIESON, PATRICIA</v>
          </cell>
        </row>
        <row r="567">
          <cell r="A567" t="str">
            <v>C13202JA</v>
          </cell>
          <cell r="B567">
            <v>42185</v>
          </cell>
          <cell r="C567" t="str">
            <v>C13202</v>
          </cell>
          <cell r="D567" t="str">
            <v>F B Washburn Candy Corp</v>
          </cell>
          <cell r="E567" t="str">
            <v>MA</v>
          </cell>
          <cell r="F567" t="str">
            <v>P1</v>
          </cell>
          <cell r="G567" t="str">
            <v>SMALL</v>
          </cell>
          <cell r="H567" t="str">
            <v>JA</v>
          </cell>
          <cell r="I567" t="str">
            <v>0036106 - MATHIESON, PATRICIA</v>
          </cell>
        </row>
        <row r="568">
          <cell r="A568" t="str">
            <v>C13217IH</v>
          </cell>
          <cell r="B568">
            <v>42185</v>
          </cell>
          <cell r="C568" t="str">
            <v>C13217</v>
          </cell>
          <cell r="D568" t="str">
            <v>York Properties</v>
          </cell>
          <cell r="E568" t="str">
            <v>MA</v>
          </cell>
          <cell r="F568" t="str">
            <v>P1</v>
          </cell>
          <cell r="G568" t="str">
            <v>SMALL</v>
          </cell>
          <cell r="H568" t="str">
            <v>IH</v>
          </cell>
          <cell r="I568" t="str">
            <v>0026689 - PAYCHEX AGENCY INC</v>
          </cell>
        </row>
        <row r="569">
          <cell r="A569" t="str">
            <v>C13219JA</v>
          </cell>
          <cell r="B569">
            <v>42185</v>
          </cell>
          <cell r="C569" t="str">
            <v>C13219</v>
          </cell>
          <cell r="D569" t="str">
            <v>Koetter Kim &amp; Associates Inc.</v>
          </cell>
          <cell r="E569" t="str">
            <v>MA</v>
          </cell>
          <cell r="F569" t="str">
            <v>P1</v>
          </cell>
          <cell r="G569" t="str">
            <v>SMALL</v>
          </cell>
          <cell r="H569" t="str">
            <v>JA</v>
          </cell>
          <cell r="I569" t="str">
            <v>0027846 - INTEGRATED INSURANCE SOLUTIONS LLC</v>
          </cell>
        </row>
        <row r="570">
          <cell r="A570" t="str">
            <v>C13247IH</v>
          </cell>
          <cell r="B570">
            <v>42185</v>
          </cell>
          <cell r="C570" t="str">
            <v>C13247</v>
          </cell>
          <cell r="D570" t="str">
            <v>Thornton's Market Inc</v>
          </cell>
          <cell r="E570" t="str">
            <v>MA</v>
          </cell>
          <cell r="F570" t="str">
            <v>P1</v>
          </cell>
          <cell r="G570" t="str">
            <v>SMALL</v>
          </cell>
          <cell r="H570" t="str">
            <v>IH</v>
          </cell>
          <cell r="I570" t="str">
            <v>0001907 - MCCULLOM, PATRICK</v>
          </cell>
        </row>
        <row r="571">
          <cell r="A571" t="str">
            <v>C13249IH</v>
          </cell>
          <cell r="B571">
            <v>42185</v>
          </cell>
          <cell r="C571" t="str">
            <v>C13249</v>
          </cell>
          <cell r="D571" t="str">
            <v>Arlington Childrens Center</v>
          </cell>
          <cell r="E571" t="str">
            <v>MA</v>
          </cell>
          <cell r="F571" t="str">
            <v>P1</v>
          </cell>
          <cell r="G571" t="str">
            <v>SMALL</v>
          </cell>
          <cell r="H571" t="str">
            <v>IH</v>
          </cell>
          <cell r="I571" t="str">
            <v>0032458 - TELAMON HUMAN CAPITAL RESOURCES GROUP LLC</v>
          </cell>
        </row>
        <row r="572">
          <cell r="A572" t="str">
            <v>C13319IH</v>
          </cell>
          <cell r="B572">
            <v>42185</v>
          </cell>
          <cell r="C572" t="str">
            <v>C13319</v>
          </cell>
          <cell r="D572" t="str">
            <v>Williamson &amp; Melendez</v>
          </cell>
          <cell r="E572" t="str">
            <v>MA</v>
          </cell>
          <cell r="F572" t="str">
            <v>P1</v>
          </cell>
          <cell r="G572" t="str">
            <v>SMALL</v>
          </cell>
          <cell r="H572" t="str">
            <v>IH</v>
          </cell>
        </row>
        <row r="573">
          <cell r="A573" t="str">
            <v>C13334IH</v>
          </cell>
          <cell r="B573">
            <v>42185</v>
          </cell>
          <cell r="C573" t="str">
            <v>C13334</v>
          </cell>
          <cell r="D573" t="str">
            <v>Robert Luchetti Associates Inc</v>
          </cell>
          <cell r="E573" t="str">
            <v>MA</v>
          </cell>
          <cell r="F573" t="str">
            <v>P1</v>
          </cell>
          <cell r="G573" t="str">
            <v>SMALL</v>
          </cell>
          <cell r="H573" t="str">
            <v>IH</v>
          </cell>
        </row>
        <row r="574">
          <cell r="A574" t="str">
            <v>C13338IH</v>
          </cell>
          <cell r="B574">
            <v>42185</v>
          </cell>
          <cell r="C574" t="str">
            <v>C13338</v>
          </cell>
          <cell r="D574" t="str">
            <v>Miller Dyer Spears</v>
          </cell>
          <cell r="E574" t="str">
            <v>MA</v>
          </cell>
          <cell r="F574" t="str">
            <v>P1</v>
          </cell>
          <cell r="G574" t="str">
            <v>SMALL</v>
          </cell>
          <cell r="H574" t="str">
            <v>IH</v>
          </cell>
          <cell r="I574" t="str">
            <v>0002904 - BUSINESS BENEFITS INS BROKERAGE INC</v>
          </cell>
        </row>
        <row r="575">
          <cell r="A575" t="str">
            <v>C13350IV</v>
          </cell>
          <cell r="B575">
            <v>42185</v>
          </cell>
          <cell r="C575" t="str">
            <v>C13350</v>
          </cell>
          <cell r="D575" t="str">
            <v>Concerted Efforts</v>
          </cell>
          <cell r="E575" t="str">
            <v>MA</v>
          </cell>
          <cell r="F575" t="str">
            <v>P1</v>
          </cell>
          <cell r="G575" t="str">
            <v>SMALL</v>
          </cell>
          <cell r="H575" t="str">
            <v>IV</v>
          </cell>
        </row>
        <row r="576">
          <cell r="A576" t="str">
            <v>C13350JH</v>
          </cell>
          <cell r="B576">
            <v>42185</v>
          </cell>
          <cell r="C576" t="str">
            <v>C13350</v>
          </cell>
          <cell r="D576" t="str">
            <v>Concerted Efforts</v>
          </cell>
          <cell r="E576" t="str">
            <v>MA</v>
          </cell>
          <cell r="F576" t="str">
            <v>P1</v>
          </cell>
          <cell r="G576" t="str">
            <v>SMALL</v>
          </cell>
          <cell r="H576" t="str">
            <v>JH</v>
          </cell>
        </row>
        <row r="577">
          <cell r="A577" t="str">
            <v>C13384IH</v>
          </cell>
          <cell r="B577">
            <v>42185</v>
          </cell>
          <cell r="C577" t="str">
            <v>C13384</v>
          </cell>
          <cell r="D577" t="str">
            <v>The Opportunity Alliance</v>
          </cell>
          <cell r="E577" t="str">
            <v>ME</v>
          </cell>
          <cell r="F577" t="str">
            <v>P1</v>
          </cell>
          <cell r="G577" t="str">
            <v>ERF</v>
          </cell>
          <cell r="H577" t="str">
            <v>IH</v>
          </cell>
          <cell r="I577" t="str">
            <v>0027608 - CGI EMPLOYEE BENEFITS GROUP</v>
          </cell>
        </row>
        <row r="578">
          <cell r="A578" t="str">
            <v>C13384IV</v>
          </cell>
          <cell r="B578">
            <v>42185</v>
          </cell>
          <cell r="C578" t="str">
            <v>C13384</v>
          </cell>
          <cell r="D578" t="str">
            <v>The Opportunity Alliance</v>
          </cell>
          <cell r="E578" t="str">
            <v>ME</v>
          </cell>
          <cell r="F578" t="str">
            <v>P1</v>
          </cell>
          <cell r="G578" t="str">
            <v>ERF</v>
          </cell>
          <cell r="H578" t="str">
            <v>IV</v>
          </cell>
          <cell r="I578" t="str">
            <v>0027608 - CGI EMPLOYEE BENEFITS GROUP</v>
          </cell>
        </row>
        <row r="579">
          <cell r="A579" t="str">
            <v>C13400IH</v>
          </cell>
          <cell r="B579">
            <v>42185</v>
          </cell>
          <cell r="C579" t="str">
            <v>C13400</v>
          </cell>
          <cell r="D579" t="str">
            <v>The Sullivan Company Inc, Newton</v>
          </cell>
          <cell r="E579" t="str">
            <v>MA</v>
          </cell>
          <cell r="F579" t="str">
            <v>P1</v>
          </cell>
          <cell r="G579" t="str">
            <v>SMALL</v>
          </cell>
          <cell r="H579" t="str">
            <v>IH</v>
          </cell>
        </row>
        <row r="580">
          <cell r="A580" t="str">
            <v>C13418IH</v>
          </cell>
          <cell r="B580">
            <v>42185</v>
          </cell>
          <cell r="C580" t="str">
            <v>C13418</v>
          </cell>
          <cell r="D580" t="str">
            <v>Seafax, Inc.</v>
          </cell>
          <cell r="E580" t="str">
            <v>ME</v>
          </cell>
          <cell r="F580" t="str">
            <v>P1</v>
          </cell>
          <cell r="G580" t="str">
            <v>CRC</v>
          </cell>
          <cell r="H580" t="str">
            <v>IH</v>
          </cell>
          <cell r="I580" t="str">
            <v>0028834 - NFP CORPORATE SERVICES (NY) LLC</v>
          </cell>
        </row>
        <row r="581">
          <cell r="A581" t="str">
            <v>C13418IV</v>
          </cell>
          <cell r="B581">
            <v>42185</v>
          </cell>
          <cell r="C581" t="str">
            <v>C13418</v>
          </cell>
          <cell r="D581" t="str">
            <v>Seafax, Inc.</v>
          </cell>
          <cell r="E581" t="str">
            <v>ME</v>
          </cell>
          <cell r="F581" t="str">
            <v>P1</v>
          </cell>
          <cell r="G581" t="str">
            <v>CRC</v>
          </cell>
          <cell r="H581" t="str">
            <v>IV</v>
          </cell>
          <cell r="I581" t="str">
            <v>0028834 - NFP CORPORATE SERVICES (NY) LLC</v>
          </cell>
        </row>
        <row r="582">
          <cell r="A582" t="str">
            <v>C13418PO</v>
          </cell>
          <cell r="B582">
            <v>42185</v>
          </cell>
          <cell r="C582" t="str">
            <v>C13418</v>
          </cell>
          <cell r="D582" t="str">
            <v>Seafax, Inc.</v>
          </cell>
          <cell r="E582" t="str">
            <v>ME</v>
          </cell>
          <cell r="F582" t="str">
            <v>P1</v>
          </cell>
          <cell r="G582" t="str">
            <v>CRC</v>
          </cell>
          <cell r="H582" t="str">
            <v>PO</v>
          </cell>
          <cell r="I582" t="str">
            <v>0028834 - NFP CORPORATE SERVICES (NY) LLC</v>
          </cell>
        </row>
        <row r="583">
          <cell r="A583" t="str">
            <v>C13432IH</v>
          </cell>
          <cell r="B583">
            <v>42185</v>
          </cell>
          <cell r="C583" t="str">
            <v>C13432</v>
          </cell>
          <cell r="D583" t="str">
            <v>Crosspoint Engineering</v>
          </cell>
          <cell r="E583" t="str">
            <v>MA</v>
          </cell>
          <cell r="F583" t="str">
            <v>P1</v>
          </cell>
          <cell r="G583" t="str">
            <v>SMALL</v>
          </cell>
          <cell r="H583" t="str">
            <v>IH</v>
          </cell>
          <cell r="I583" t="str">
            <v>0017848 - DIXON ASSOCIATES INC</v>
          </cell>
        </row>
        <row r="584">
          <cell r="A584" t="str">
            <v>C13432IV</v>
          </cell>
          <cell r="B584">
            <v>42185</v>
          </cell>
          <cell r="C584" t="str">
            <v>C13432</v>
          </cell>
          <cell r="D584" t="str">
            <v>Crosspoint Engineering</v>
          </cell>
          <cell r="E584" t="str">
            <v>MA</v>
          </cell>
          <cell r="F584" t="str">
            <v>P1</v>
          </cell>
          <cell r="G584" t="str">
            <v>SMALL</v>
          </cell>
          <cell r="H584" t="str">
            <v>IV</v>
          </cell>
          <cell r="I584" t="str">
            <v>0017848 - DIXON ASSOCIATES INC</v>
          </cell>
        </row>
        <row r="585">
          <cell r="A585" t="str">
            <v>C15076IA</v>
          </cell>
          <cell r="B585">
            <v>42185</v>
          </cell>
          <cell r="C585" t="str">
            <v>C15076</v>
          </cell>
          <cell r="D585" t="str">
            <v>Hamilton-Wenham Regional School District</v>
          </cell>
          <cell r="E585" t="str">
            <v>MA</v>
          </cell>
          <cell r="F585" t="str">
            <v>P1</v>
          </cell>
          <cell r="G585" t="str">
            <v>ERF</v>
          </cell>
          <cell r="H585" t="str">
            <v>IA</v>
          </cell>
          <cell r="I585" t="str">
            <v>0035715 - NFP CORPORATE SERVICES (NY) LLC</v>
          </cell>
        </row>
        <row r="586">
          <cell r="A586" t="str">
            <v>C15076IH</v>
          </cell>
          <cell r="B586">
            <v>42185</v>
          </cell>
          <cell r="C586" t="str">
            <v>C15076</v>
          </cell>
          <cell r="D586" t="str">
            <v>Hamilton-Wenham Regional School District</v>
          </cell>
          <cell r="E586" t="str">
            <v>MA</v>
          </cell>
          <cell r="F586" t="str">
            <v>P1</v>
          </cell>
          <cell r="G586" t="str">
            <v>ERF</v>
          </cell>
          <cell r="H586" t="str">
            <v>IH</v>
          </cell>
          <cell r="I586" t="str">
            <v>0035715 - NFP CORPORATE SERVICES (NY) LLC</v>
          </cell>
        </row>
        <row r="587">
          <cell r="A587" t="str">
            <v>C15076IP</v>
          </cell>
          <cell r="B587">
            <v>42185</v>
          </cell>
          <cell r="C587" t="str">
            <v>C15076</v>
          </cell>
          <cell r="D587" t="str">
            <v>Hamilton-Wenham Regional School District</v>
          </cell>
          <cell r="E587" t="str">
            <v>MA</v>
          </cell>
          <cell r="F587" t="str">
            <v>P1</v>
          </cell>
          <cell r="G587" t="str">
            <v>ERF</v>
          </cell>
          <cell r="H587" t="str">
            <v>IP</v>
          </cell>
          <cell r="I587" t="str">
            <v>0035715 - NFP CORPORATE SERVICES (NY) LLC</v>
          </cell>
        </row>
        <row r="588">
          <cell r="A588" t="str">
            <v>C15076MI</v>
          </cell>
          <cell r="B588">
            <v>42185</v>
          </cell>
          <cell r="C588" t="str">
            <v>C15076</v>
          </cell>
          <cell r="D588" t="str">
            <v>Hamilton-Wenham Regional School District</v>
          </cell>
          <cell r="E588" t="str">
            <v>MA</v>
          </cell>
          <cell r="F588" t="str">
            <v>P1</v>
          </cell>
          <cell r="G588" t="str">
            <v>MCARE</v>
          </cell>
          <cell r="H588" t="str">
            <v>MI</v>
          </cell>
          <cell r="I588" t="str">
            <v>0035715 - NFP CORPORATE SERVICES (NY) LLC</v>
          </cell>
        </row>
        <row r="589">
          <cell r="A589" t="str">
            <v>C16432IA</v>
          </cell>
          <cell r="B589">
            <v>42185</v>
          </cell>
          <cell r="C589" t="str">
            <v>C16432</v>
          </cell>
          <cell r="D589" t="str">
            <v>Fraen Corporation</v>
          </cell>
          <cell r="E589" t="str">
            <v>MA</v>
          </cell>
          <cell r="F589" t="str">
            <v>P1</v>
          </cell>
          <cell r="G589" t="str">
            <v>CRC</v>
          </cell>
          <cell r="H589" t="str">
            <v>IA</v>
          </cell>
          <cell r="I589" t="str">
            <v>0035945 - EASTERN BENEFITS GROUP</v>
          </cell>
        </row>
        <row r="590">
          <cell r="A590" t="str">
            <v>C16432JI</v>
          </cell>
          <cell r="B590">
            <v>42185</v>
          </cell>
          <cell r="C590" t="str">
            <v>C16432</v>
          </cell>
          <cell r="D590" t="str">
            <v>Fraen Corporation</v>
          </cell>
          <cell r="E590" t="str">
            <v>MA</v>
          </cell>
          <cell r="F590" t="str">
            <v>P1</v>
          </cell>
          <cell r="G590" t="str">
            <v>ERF</v>
          </cell>
          <cell r="H590" t="str">
            <v>JI</v>
          </cell>
          <cell r="I590" t="str">
            <v>0035945 - EASTERN BENEFITS GROUP</v>
          </cell>
        </row>
        <row r="591">
          <cell r="A591" t="str">
            <v>C16432MI</v>
          </cell>
          <cell r="B591">
            <v>42185</v>
          </cell>
          <cell r="C591" t="str">
            <v>C16432</v>
          </cell>
          <cell r="D591" t="str">
            <v>Fraen Corporation</v>
          </cell>
          <cell r="E591" t="str">
            <v>MA</v>
          </cell>
          <cell r="F591" t="str">
            <v>P1</v>
          </cell>
          <cell r="G591" t="str">
            <v>MCARE</v>
          </cell>
          <cell r="H591" t="str">
            <v>MI</v>
          </cell>
          <cell r="I591" t="str">
            <v>0035945 - EASTERN BENEFITS GROUP</v>
          </cell>
        </row>
        <row r="592">
          <cell r="A592" t="str">
            <v>C16442IH</v>
          </cell>
          <cell r="B592">
            <v>42185</v>
          </cell>
          <cell r="C592" t="str">
            <v>C16442</v>
          </cell>
          <cell r="D592" t="str">
            <v>R.H. Foster Energy, LLC</v>
          </cell>
          <cell r="E592" t="str">
            <v>ME</v>
          </cell>
          <cell r="F592" t="str">
            <v>P1</v>
          </cell>
          <cell r="G592" t="str">
            <v>CRC</v>
          </cell>
          <cell r="H592" t="str">
            <v>IH</v>
          </cell>
          <cell r="I592" t="str">
            <v>0026185 - BARRESI FINANCIAL INC</v>
          </cell>
        </row>
        <row r="593">
          <cell r="A593" t="str">
            <v>C16442PO</v>
          </cell>
          <cell r="B593">
            <v>42185</v>
          </cell>
          <cell r="C593" t="str">
            <v>C16442</v>
          </cell>
          <cell r="D593" t="str">
            <v>R.H. Foster Energy, LLC</v>
          </cell>
          <cell r="E593" t="str">
            <v>ME</v>
          </cell>
          <cell r="F593" t="str">
            <v>P1</v>
          </cell>
          <cell r="G593" t="str">
            <v>CRC</v>
          </cell>
          <cell r="H593" t="str">
            <v>PO</v>
          </cell>
          <cell r="I593" t="str">
            <v>0026185 - BARRESI FINANCIAL INC</v>
          </cell>
        </row>
        <row r="594">
          <cell r="A594" t="str">
            <v>C17437IH</v>
          </cell>
          <cell r="B594">
            <v>42185</v>
          </cell>
          <cell r="C594" t="str">
            <v>C17437</v>
          </cell>
          <cell r="D594" t="str">
            <v>City Of Biddeford</v>
          </cell>
          <cell r="E594" t="str">
            <v>ME</v>
          </cell>
          <cell r="F594" t="str">
            <v>P1</v>
          </cell>
          <cell r="G594" t="str">
            <v>CRC</v>
          </cell>
          <cell r="H594" t="str">
            <v>IH</v>
          </cell>
          <cell r="I594" t="str">
            <v>0017113 - PAQUIN &amp; CARROLL LLC</v>
          </cell>
        </row>
        <row r="595">
          <cell r="A595" t="str">
            <v>C17437IP</v>
          </cell>
          <cell r="B595">
            <v>42185</v>
          </cell>
          <cell r="C595" t="str">
            <v>C17437</v>
          </cell>
          <cell r="D595" t="str">
            <v>City Of Biddeford</v>
          </cell>
          <cell r="E595" t="str">
            <v>ME</v>
          </cell>
          <cell r="F595" t="str">
            <v>P1</v>
          </cell>
          <cell r="G595" t="str">
            <v>CRC</v>
          </cell>
          <cell r="H595" t="str">
            <v>IP</v>
          </cell>
          <cell r="I595" t="str">
            <v>0017113 - PAQUIN &amp; CARROLL LLC</v>
          </cell>
        </row>
        <row r="596">
          <cell r="A596" t="str">
            <v>C17592IH</v>
          </cell>
          <cell r="B596">
            <v>42185</v>
          </cell>
          <cell r="C596" t="str">
            <v>C17592</v>
          </cell>
          <cell r="D596" t="str">
            <v>Wasco Products Inc</v>
          </cell>
          <cell r="E596" t="str">
            <v>ME</v>
          </cell>
          <cell r="F596" t="str">
            <v>P1</v>
          </cell>
          <cell r="G596" t="str">
            <v>CRC</v>
          </cell>
          <cell r="H596" t="str">
            <v>IH</v>
          </cell>
          <cell r="I596" t="str">
            <v>0020080 - BAY AGENCY INC</v>
          </cell>
        </row>
        <row r="597">
          <cell r="A597" t="str">
            <v>C17592IV</v>
          </cell>
          <cell r="B597">
            <v>42185</v>
          </cell>
          <cell r="C597" t="str">
            <v>C17592</v>
          </cell>
          <cell r="D597" t="str">
            <v>Wasco Products Inc</v>
          </cell>
          <cell r="E597" t="str">
            <v>ME</v>
          </cell>
          <cell r="F597" t="str">
            <v>P1</v>
          </cell>
          <cell r="G597" t="str">
            <v>CRC</v>
          </cell>
          <cell r="H597" t="str">
            <v>IV</v>
          </cell>
          <cell r="I597" t="str">
            <v>0020080 - BAY AGENCY INC</v>
          </cell>
        </row>
        <row r="598">
          <cell r="A598" t="str">
            <v>C17592PO</v>
          </cell>
          <cell r="B598">
            <v>42185</v>
          </cell>
          <cell r="C598" t="str">
            <v>C17592</v>
          </cell>
          <cell r="D598" t="str">
            <v>Wasco Products Inc</v>
          </cell>
          <cell r="E598" t="str">
            <v>ME</v>
          </cell>
          <cell r="F598" t="str">
            <v>P1</v>
          </cell>
          <cell r="G598" t="str">
            <v>CRC</v>
          </cell>
          <cell r="H598" t="str">
            <v>PO</v>
          </cell>
          <cell r="I598" t="str">
            <v>0020080 - BAY AGENCY INC</v>
          </cell>
        </row>
        <row r="599">
          <cell r="A599" t="str">
            <v>C17650JH</v>
          </cell>
          <cell r="B599">
            <v>42185</v>
          </cell>
          <cell r="C599" t="str">
            <v>C17650</v>
          </cell>
          <cell r="D599" t="str">
            <v>Animal Hospital of Waterville</v>
          </cell>
          <cell r="E599" t="str">
            <v>ME</v>
          </cell>
          <cell r="F599" t="str">
            <v>P1</v>
          </cell>
          <cell r="G599" t="str">
            <v>SMALL</v>
          </cell>
          <cell r="H599" t="str">
            <v>JH</v>
          </cell>
          <cell r="I599" t="str">
            <v>0028704 - NATIONAL WORKSITE BENEFIT GROUP</v>
          </cell>
        </row>
        <row r="600">
          <cell r="A600" t="str">
            <v>C17654IA</v>
          </cell>
          <cell r="B600">
            <v>42185</v>
          </cell>
          <cell r="C600" t="str">
            <v>C17654</v>
          </cell>
          <cell r="D600" t="str">
            <v>Howard Stein-Hudson Associates Inc</v>
          </cell>
          <cell r="E600" t="str">
            <v>MA</v>
          </cell>
          <cell r="F600" t="str">
            <v>P1</v>
          </cell>
          <cell r="G600" t="str">
            <v>SMALL</v>
          </cell>
          <cell r="H600" t="str">
            <v>IA</v>
          </cell>
          <cell r="I600" t="str">
            <v>0034569 - NFP CORPORATE SERVICES (NY) LLC</v>
          </cell>
        </row>
        <row r="601">
          <cell r="A601" t="str">
            <v>C17654IH</v>
          </cell>
          <cell r="B601">
            <v>42185</v>
          </cell>
          <cell r="C601" t="str">
            <v>C17654</v>
          </cell>
          <cell r="D601" t="str">
            <v>Howard Stein-Hudson Associates Inc</v>
          </cell>
          <cell r="E601" t="str">
            <v>MA</v>
          </cell>
          <cell r="F601" t="str">
            <v>P1</v>
          </cell>
          <cell r="G601" t="str">
            <v>SMALL</v>
          </cell>
          <cell r="H601" t="str">
            <v>IH</v>
          </cell>
          <cell r="I601" t="str">
            <v>0034569 - NFP CORPORATE SERVICES (NY) LLC</v>
          </cell>
        </row>
        <row r="602">
          <cell r="A602" t="str">
            <v>C17728IH</v>
          </cell>
          <cell r="B602">
            <v>42185</v>
          </cell>
          <cell r="C602" t="str">
            <v>C17728</v>
          </cell>
          <cell r="D602" t="str">
            <v>Hart Insurance Agency Inc</v>
          </cell>
          <cell r="E602" t="str">
            <v>MA</v>
          </cell>
          <cell r="F602" t="str">
            <v>P1</v>
          </cell>
          <cell r="G602" t="str">
            <v>SMALL</v>
          </cell>
          <cell r="H602" t="str">
            <v>IH</v>
          </cell>
        </row>
        <row r="603">
          <cell r="A603" t="str">
            <v>C17770IH</v>
          </cell>
          <cell r="B603">
            <v>42185</v>
          </cell>
          <cell r="C603" t="str">
            <v>C17770</v>
          </cell>
          <cell r="D603" t="str">
            <v>Klub Kid Too Inc</v>
          </cell>
          <cell r="E603" t="str">
            <v>MA</v>
          </cell>
          <cell r="F603" t="str">
            <v>P1</v>
          </cell>
          <cell r="G603" t="str">
            <v>SMALL</v>
          </cell>
          <cell r="H603" t="str">
            <v>IH</v>
          </cell>
          <cell r="I603" t="str">
            <v>0002269 - DONOHUE JR, STEPHEN J</v>
          </cell>
        </row>
        <row r="604">
          <cell r="A604" t="str">
            <v>C17802IH</v>
          </cell>
          <cell r="B604">
            <v>42185</v>
          </cell>
          <cell r="C604" t="str">
            <v>C17802</v>
          </cell>
          <cell r="D604" t="str">
            <v>People Incorporated</v>
          </cell>
          <cell r="E604" t="str">
            <v>MA</v>
          </cell>
          <cell r="F604" t="str">
            <v>P1</v>
          </cell>
          <cell r="G604" t="str">
            <v>ERF</v>
          </cell>
          <cell r="H604" t="str">
            <v>IH</v>
          </cell>
          <cell r="I604" t="str">
            <v>0030185 - PARTNERS BENEFIT GROUP INC</v>
          </cell>
        </row>
        <row r="605">
          <cell r="A605" t="str">
            <v>C17802JA</v>
          </cell>
          <cell r="B605">
            <v>42185</v>
          </cell>
          <cell r="C605" t="str">
            <v>C17802</v>
          </cell>
          <cell r="D605" t="str">
            <v>People Incorporated</v>
          </cell>
          <cell r="E605" t="str">
            <v>MA</v>
          </cell>
          <cell r="F605" t="str">
            <v>P1</v>
          </cell>
          <cell r="G605" t="str">
            <v>ERF</v>
          </cell>
          <cell r="H605" t="str">
            <v>JA</v>
          </cell>
          <cell r="I605" t="str">
            <v>0030185 - PARTNERS BENEFIT GROUP INC</v>
          </cell>
        </row>
        <row r="606">
          <cell r="A606" t="str">
            <v>C17813IH</v>
          </cell>
          <cell r="B606">
            <v>42185</v>
          </cell>
          <cell r="C606" t="str">
            <v>C17813</v>
          </cell>
          <cell r="D606" t="str">
            <v>Chia-Ming Sze Architect Inc</v>
          </cell>
          <cell r="E606" t="str">
            <v>MA</v>
          </cell>
          <cell r="F606" t="str">
            <v>P1</v>
          </cell>
          <cell r="G606" t="str">
            <v>SMALL</v>
          </cell>
          <cell r="H606" t="str">
            <v>IH</v>
          </cell>
        </row>
        <row r="607">
          <cell r="A607" t="str">
            <v>C17813MI</v>
          </cell>
          <cell r="B607">
            <v>42185</v>
          </cell>
          <cell r="C607" t="str">
            <v>C17813</v>
          </cell>
          <cell r="D607" t="str">
            <v>Chia-Ming Sze Architect Inc</v>
          </cell>
          <cell r="E607" t="str">
            <v>MA</v>
          </cell>
          <cell r="F607" t="str">
            <v>P1</v>
          </cell>
          <cell r="G607" t="str">
            <v>MCARE</v>
          </cell>
          <cell r="H607" t="str">
            <v>MI</v>
          </cell>
        </row>
        <row r="608">
          <cell r="A608" t="str">
            <v>C17828IH</v>
          </cell>
          <cell r="B608">
            <v>42185</v>
          </cell>
          <cell r="C608" t="str">
            <v>C17828</v>
          </cell>
          <cell r="D608" t="str">
            <v>Longchamps Electric Inc</v>
          </cell>
          <cell r="E608" t="str">
            <v>NH</v>
          </cell>
          <cell r="F608" t="str">
            <v>P1</v>
          </cell>
          <cell r="G608" t="str">
            <v>CRC</v>
          </cell>
          <cell r="H608" t="str">
            <v>IH</v>
          </cell>
          <cell r="I608" t="str">
            <v>0026248 - ROWLEY AGENCY INC</v>
          </cell>
        </row>
        <row r="609">
          <cell r="A609" t="str">
            <v>C17828IV</v>
          </cell>
          <cell r="B609">
            <v>42185</v>
          </cell>
          <cell r="C609" t="str">
            <v>C17828</v>
          </cell>
          <cell r="D609" t="str">
            <v>Longchamps Electric Inc</v>
          </cell>
          <cell r="E609" t="str">
            <v>NH</v>
          </cell>
          <cell r="F609" t="str">
            <v>P1</v>
          </cell>
          <cell r="G609" t="str">
            <v>CRC</v>
          </cell>
          <cell r="H609" t="str">
            <v>IV</v>
          </cell>
          <cell r="I609" t="str">
            <v>0026248 - ROWLEY AGENCY INC</v>
          </cell>
        </row>
        <row r="610">
          <cell r="A610" t="str">
            <v>C17848IV</v>
          </cell>
          <cell r="B610">
            <v>42185</v>
          </cell>
          <cell r="C610" t="str">
            <v>C17848</v>
          </cell>
          <cell r="D610" t="str">
            <v>Cape Cod Anesthesia Associates Inc</v>
          </cell>
          <cell r="E610" t="str">
            <v>MA</v>
          </cell>
          <cell r="F610" t="str">
            <v>P1</v>
          </cell>
          <cell r="G610" t="str">
            <v>SMALL</v>
          </cell>
          <cell r="H610" t="str">
            <v>IV</v>
          </cell>
          <cell r="I610" t="str">
            <v>0018250 - KAPLAN, ELLEN A</v>
          </cell>
        </row>
        <row r="611">
          <cell r="A611" t="str">
            <v>C17856IH</v>
          </cell>
          <cell r="B611">
            <v>42185</v>
          </cell>
          <cell r="C611" t="str">
            <v>C17856</v>
          </cell>
          <cell r="D611" t="str">
            <v>Davenport Memorial Foundation</v>
          </cell>
          <cell r="E611" t="str">
            <v>MA</v>
          </cell>
          <cell r="F611" t="str">
            <v>P1</v>
          </cell>
          <cell r="G611" t="str">
            <v>SMALL</v>
          </cell>
          <cell r="H611" t="str">
            <v>IH</v>
          </cell>
          <cell r="I611" t="str">
            <v>0004677 - EASTERN BENEFITS GROUP</v>
          </cell>
        </row>
        <row r="612">
          <cell r="A612" t="str">
            <v>C17858IH</v>
          </cell>
          <cell r="B612">
            <v>42185</v>
          </cell>
          <cell r="C612" t="str">
            <v>C17858</v>
          </cell>
          <cell r="D612" t="str">
            <v>Kenmare Corporation</v>
          </cell>
          <cell r="E612" t="str">
            <v>MA</v>
          </cell>
          <cell r="F612" t="str">
            <v>P1</v>
          </cell>
          <cell r="G612" t="str">
            <v>SMALL</v>
          </cell>
          <cell r="H612" t="str">
            <v>IH</v>
          </cell>
          <cell r="I612" t="str">
            <v>0029445 - PARTNERS BENEFIT GROUP INC</v>
          </cell>
        </row>
        <row r="613">
          <cell r="A613" t="str">
            <v>C17865JM</v>
          </cell>
          <cell r="B613">
            <v>42185</v>
          </cell>
          <cell r="C613" t="str">
            <v>C17865</v>
          </cell>
          <cell r="D613" t="str">
            <v>AJ LeBlanc Heating Inc</v>
          </cell>
          <cell r="E613" t="str">
            <v>NH</v>
          </cell>
          <cell r="F613" t="str">
            <v>P1</v>
          </cell>
          <cell r="G613" t="str">
            <v>SMALL</v>
          </cell>
          <cell r="H613" t="str">
            <v>JM</v>
          </cell>
          <cell r="I613" t="str">
            <v>0032630 - ROBERT L BROWN INSURANCE INC</v>
          </cell>
        </row>
        <row r="614">
          <cell r="A614" t="str">
            <v>C17893IH</v>
          </cell>
          <cell r="B614">
            <v>42185</v>
          </cell>
          <cell r="C614" t="str">
            <v>C17893</v>
          </cell>
          <cell r="D614" t="str">
            <v>Formula Management Corporation</v>
          </cell>
          <cell r="E614" t="str">
            <v>MA</v>
          </cell>
          <cell r="F614" t="str">
            <v>P1</v>
          </cell>
          <cell r="G614" t="str">
            <v>SMALL</v>
          </cell>
          <cell r="H614" t="str">
            <v>IH</v>
          </cell>
        </row>
        <row r="615">
          <cell r="A615" t="str">
            <v>C17920IH</v>
          </cell>
          <cell r="B615">
            <v>42185</v>
          </cell>
          <cell r="C615" t="str">
            <v>C17920</v>
          </cell>
          <cell r="D615" t="str">
            <v>Newport Family Practice PA</v>
          </cell>
          <cell r="E615" t="str">
            <v>ME</v>
          </cell>
          <cell r="F615" t="str">
            <v>P1</v>
          </cell>
          <cell r="G615" t="str">
            <v>SMALL</v>
          </cell>
          <cell r="H615" t="str">
            <v>IH</v>
          </cell>
          <cell r="I615" t="str">
            <v>0034864 - PALMER, SCOTT M</v>
          </cell>
        </row>
        <row r="616">
          <cell r="A616" t="str">
            <v>C17920JH</v>
          </cell>
          <cell r="B616">
            <v>42185</v>
          </cell>
          <cell r="C616" t="str">
            <v>C17920</v>
          </cell>
          <cell r="D616" t="str">
            <v>Newport Family Practice PA</v>
          </cell>
          <cell r="E616" t="str">
            <v>ME</v>
          </cell>
          <cell r="F616" t="str">
            <v>P1</v>
          </cell>
          <cell r="G616" t="str">
            <v>SMALL</v>
          </cell>
          <cell r="H616" t="str">
            <v>JH</v>
          </cell>
          <cell r="I616" t="str">
            <v>0034864 - PALMER, SCOTT M</v>
          </cell>
        </row>
        <row r="617">
          <cell r="A617" t="str">
            <v>C17930IH</v>
          </cell>
          <cell r="B617">
            <v>42185</v>
          </cell>
          <cell r="C617" t="str">
            <v>C17930</v>
          </cell>
          <cell r="D617" t="str">
            <v>T F Murphy Florist, Inc.</v>
          </cell>
          <cell r="E617" t="str">
            <v>MA</v>
          </cell>
          <cell r="F617" t="str">
            <v>P1</v>
          </cell>
          <cell r="G617" t="str">
            <v>SMALL</v>
          </cell>
          <cell r="H617" t="str">
            <v>IH</v>
          </cell>
        </row>
        <row r="618">
          <cell r="A618" t="str">
            <v>C17956IH</v>
          </cell>
          <cell r="B618">
            <v>42185</v>
          </cell>
          <cell r="C618" t="str">
            <v>C17956</v>
          </cell>
          <cell r="D618" t="str">
            <v>Jesse G Willis Inc</v>
          </cell>
          <cell r="E618" t="str">
            <v>MA</v>
          </cell>
          <cell r="F618" t="str">
            <v>P1</v>
          </cell>
          <cell r="G618" t="str">
            <v>SMALL</v>
          </cell>
          <cell r="H618" t="str">
            <v>IH</v>
          </cell>
          <cell r="I618" t="str">
            <v>0016954 - HUB INTERNATIONAL NEW ENGLAND LLC</v>
          </cell>
        </row>
        <row r="619">
          <cell r="A619" t="str">
            <v>C17971IH</v>
          </cell>
          <cell r="B619">
            <v>42185</v>
          </cell>
          <cell r="C619" t="str">
            <v>C17971</v>
          </cell>
          <cell r="D619" t="str">
            <v>Hague Sahady &amp; Co PC</v>
          </cell>
          <cell r="E619" t="str">
            <v>MA</v>
          </cell>
          <cell r="F619" t="str">
            <v>P1</v>
          </cell>
          <cell r="G619" t="str">
            <v>SMALL</v>
          </cell>
          <cell r="H619" t="str">
            <v>IH</v>
          </cell>
          <cell r="I619" t="str">
            <v>0034963 - BOSTON COMMONWEALTH ADVANTAGE LLC</v>
          </cell>
        </row>
        <row r="620">
          <cell r="A620" t="str">
            <v>C17971JA</v>
          </cell>
          <cell r="B620">
            <v>42185</v>
          </cell>
          <cell r="C620" t="str">
            <v>C17971</v>
          </cell>
          <cell r="D620" t="str">
            <v>Hague Sahady &amp; Co PC</v>
          </cell>
          <cell r="E620" t="str">
            <v>MA</v>
          </cell>
          <cell r="F620" t="str">
            <v>P1</v>
          </cell>
          <cell r="G620" t="str">
            <v>SMALL</v>
          </cell>
          <cell r="H620" t="str">
            <v>JA</v>
          </cell>
          <cell r="I620" t="str">
            <v>0034963 - BOSTON COMMONWEALTH ADVANTAGE LLC</v>
          </cell>
        </row>
        <row r="621">
          <cell r="A621" t="str">
            <v>C17975IH</v>
          </cell>
          <cell r="B621">
            <v>42185</v>
          </cell>
          <cell r="C621" t="str">
            <v>C17975</v>
          </cell>
          <cell r="D621" t="str">
            <v>Holmes &amp; McGrath Inc</v>
          </cell>
          <cell r="E621" t="str">
            <v>MA</v>
          </cell>
          <cell r="F621" t="str">
            <v>P1</v>
          </cell>
          <cell r="G621" t="str">
            <v>SMALL</v>
          </cell>
          <cell r="H621" t="str">
            <v>IH</v>
          </cell>
          <cell r="I621" t="str">
            <v>0018680 - EASTERN BENEFITS GROUP</v>
          </cell>
        </row>
        <row r="622">
          <cell r="A622" t="str">
            <v>C18029IA</v>
          </cell>
          <cell r="B622">
            <v>42185</v>
          </cell>
          <cell r="C622" t="str">
            <v>C18029</v>
          </cell>
          <cell r="D622" t="str">
            <v>Stadium Auto Body Inc</v>
          </cell>
          <cell r="E622" t="str">
            <v>MA</v>
          </cell>
          <cell r="F622" t="str">
            <v>P1</v>
          </cell>
          <cell r="G622" t="str">
            <v>SMALL</v>
          </cell>
          <cell r="H622" t="str">
            <v>IA</v>
          </cell>
          <cell r="I622" t="str">
            <v>0028250 - HUB INTERNATIONAL NEW ENGLAND LLC</v>
          </cell>
        </row>
        <row r="623">
          <cell r="A623" t="str">
            <v>C18029IH</v>
          </cell>
          <cell r="B623">
            <v>42185</v>
          </cell>
          <cell r="C623" t="str">
            <v>C18029</v>
          </cell>
          <cell r="D623" t="str">
            <v>Stadium Auto Body Inc</v>
          </cell>
          <cell r="E623" t="str">
            <v>MA</v>
          </cell>
          <cell r="F623" t="str">
            <v>P1</v>
          </cell>
          <cell r="G623" t="str">
            <v>SMALL</v>
          </cell>
          <cell r="H623" t="str">
            <v>IH</v>
          </cell>
          <cell r="I623" t="str">
            <v>0028250 - HUB INTERNATIONAL NEW ENGLAND LLC</v>
          </cell>
        </row>
        <row r="624">
          <cell r="A624" t="str">
            <v>C18082IH</v>
          </cell>
          <cell r="B624">
            <v>42185</v>
          </cell>
          <cell r="C624" t="str">
            <v>C18082</v>
          </cell>
          <cell r="D624" t="str">
            <v>Massachusetts Education and Career Opportunities, Inc</v>
          </cell>
          <cell r="E624" t="str">
            <v>MA</v>
          </cell>
          <cell r="F624" t="str">
            <v>P1</v>
          </cell>
          <cell r="G624" t="str">
            <v>SMALL</v>
          </cell>
          <cell r="H624" t="str">
            <v>IH</v>
          </cell>
          <cell r="I624" t="str">
            <v>0035215 - RSC INSURANCE BROKERAGE INC</v>
          </cell>
        </row>
        <row r="625">
          <cell r="A625" t="str">
            <v>C18082JA</v>
          </cell>
          <cell r="B625">
            <v>42185</v>
          </cell>
          <cell r="C625" t="str">
            <v>C18082</v>
          </cell>
          <cell r="D625" t="str">
            <v>Massachusetts Education and Career Opportunities, Inc</v>
          </cell>
          <cell r="E625" t="str">
            <v>MA</v>
          </cell>
          <cell r="F625" t="str">
            <v>P1</v>
          </cell>
          <cell r="G625" t="str">
            <v>SMALL</v>
          </cell>
          <cell r="H625" t="str">
            <v>JA</v>
          </cell>
          <cell r="I625" t="str">
            <v>0035215 - RSC INSURANCE BROKERAGE INC</v>
          </cell>
        </row>
        <row r="626">
          <cell r="A626" t="str">
            <v>C18097IH</v>
          </cell>
          <cell r="B626">
            <v>42185</v>
          </cell>
          <cell r="C626" t="str">
            <v>C18097</v>
          </cell>
          <cell r="D626" t="str">
            <v>Plains Automotive</v>
          </cell>
          <cell r="E626" t="str">
            <v>MA</v>
          </cell>
          <cell r="F626" t="str">
            <v>P1</v>
          </cell>
          <cell r="G626" t="str">
            <v>SMALL</v>
          </cell>
          <cell r="H626" t="str">
            <v>IH</v>
          </cell>
        </row>
        <row r="627">
          <cell r="A627" t="str">
            <v>C18097MI</v>
          </cell>
          <cell r="B627">
            <v>42185</v>
          </cell>
          <cell r="C627" t="str">
            <v>C18097</v>
          </cell>
          <cell r="D627" t="str">
            <v>Plains Automotive</v>
          </cell>
          <cell r="E627" t="str">
            <v>MA</v>
          </cell>
          <cell r="F627" t="str">
            <v>P1</v>
          </cell>
          <cell r="G627" t="str">
            <v>MCARE</v>
          </cell>
          <cell r="H627" t="str">
            <v>MI</v>
          </cell>
        </row>
        <row r="628">
          <cell r="A628" t="str">
            <v>C18129IH</v>
          </cell>
          <cell r="B628">
            <v>42185</v>
          </cell>
          <cell r="C628" t="str">
            <v>C18129</v>
          </cell>
          <cell r="D628" t="str">
            <v>Naked Restaurants Inc</v>
          </cell>
          <cell r="E628" t="str">
            <v>MA</v>
          </cell>
          <cell r="F628" t="str">
            <v>P1</v>
          </cell>
          <cell r="G628" t="str">
            <v>SMALL</v>
          </cell>
          <cell r="H628" t="str">
            <v>IH</v>
          </cell>
          <cell r="I628" t="str">
            <v>0030438 - DIGITAL INSURANCE AGENCY INC</v>
          </cell>
        </row>
        <row r="629">
          <cell r="A629" t="str">
            <v>C18140IH</v>
          </cell>
          <cell r="B629">
            <v>42185</v>
          </cell>
          <cell r="C629" t="str">
            <v>C18140</v>
          </cell>
          <cell r="D629" t="str">
            <v>Greater Lowell Family YMCA</v>
          </cell>
          <cell r="E629" t="str">
            <v>MA</v>
          </cell>
          <cell r="F629" t="str">
            <v>P1</v>
          </cell>
          <cell r="G629" t="str">
            <v>SMALL</v>
          </cell>
          <cell r="H629" t="str">
            <v>IH</v>
          </cell>
          <cell r="I629" t="str">
            <v>0002193 - FRED C CHURCH</v>
          </cell>
        </row>
        <row r="630">
          <cell r="A630" t="str">
            <v>C18157IV</v>
          </cell>
          <cell r="B630">
            <v>42185</v>
          </cell>
          <cell r="C630" t="str">
            <v>C18157</v>
          </cell>
          <cell r="D630" t="str">
            <v>Emery &amp; Garrett Groundwater Investigations, LLC</v>
          </cell>
          <cell r="E630" t="str">
            <v>NH</v>
          </cell>
          <cell r="F630" t="str">
            <v>P1</v>
          </cell>
          <cell r="G630" t="str">
            <v>SMALL</v>
          </cell>
          <cell r="H630" t="str">
            <v>IV</v>
          </cell>
          <cell r="I630" t="str">
            <v>0031274 - BUSINESS INSURANCE AGENCY</v>
          </cell>
        </row>
        <row r="631">
          <cell r="A631" t="str">
            <v>C18192IH</v>
          </cell>
          <cell r="B631">
            <v>42185</v>
          </cell>
          <cell r="C631" t="str">
            <v>C18192</v>
          </cell>
          <cell r="D631" t="str">
            <v>Everett Credit Union</v>
          </cell>
          <cell r="E631" t="str">
            <v>MA</v>
          </cell>
          <cell r="F631" t="str">
            <v>P1</v>
          </cell>
          <cell r="G631" t="str">
            <v>SMALL</v>
          </cell>
          <cell r="H631" t="str">
            <v>IH</v>
          </cell>
          <cell r="I631" t="str">
            <v>0034943 - PARTNERS BENEFIT GROUP INC</v>
          </cell>
        </row>
        <row r="632">
          <cell r="A632" t="str">
            <v>C18206IH</v>
          </cell>
          <cell r="B632">
            <v>42185</v>
          </cell>
          <cell r="C632" t="str">
            <v>C18206</v>
          </cell>
          <cell r="D632" t="str">
            <v>Miltons Inc</v>
          </cell>
          <cell r="E632" t="str">
            <v>MA</v>
          </cell>
          <cell r="F632" t="str">
            <v>P1</v>
          </cell>
          <cell r="G632" t="str">
            <v>SMALL</v>
          </cell>
          <cell r="H632" t="str">
            <v>IH</v>
          </cell>
          <cell r="I632" t="str">
            <v>0035254 - KALISH, ROBERT H</v>
          </cell>
        </row>
        <row r="633">
          <cell r="A633" t="str">
            <v>C18226IH</v>
          </cell>
          <cell r="B633">
            <v>42185</v>
          </cell>
          <cell r="C633" t="str">
            <v>C18226</v>
          </cell>
          <cell r="D633" t="str">
            <v>The Preschool Center Inc.</v>
          </cell>
          <cell r="E633" t="str">
            <v>MA</v>
          </cell>
          <cell r="F633" t="str">
            <v>P1</v>
          </cell>
          <cell r="G633" t="str">
            <v>SMALL</v>
          </cell>
          <cell r="H633" t="str">
            <v>IH</v>
          </cell>
        </row>
        <row r="634">
          <cell r="A634" t="str">
            <v>C18262IH</v>
          </cell>
          <cell r="B634">
            <v>42185</v>
          </cell>
          <cell r="C634" t="str">
            <v>C18262</v>
          </cell>
          <cell r="D634" t="str">
            <v>United Tool &amp; Machine Company</v>
          </cell>
          <cell r="E634" t="str">
            <v>MA</v>
          </cell>
          <cell r="F634" t="str">
            <v>P1</v>
          </cell>
          <cell r="G634" t="str">
            <v>SMALL</v>
          </cell>
          <cell r="H634" t="str">
            <v>IH</v>
          </cell>
          <cell r="I634" t="str">
            <v>0034218 - BUSINESS BENEFITS INS BROKERAGE INC</v>
          </cell>
        </row>
        <row r="635">
          <cell r="A635" t="str">
            <v>C18266IH</v>
          </cell>
          <cell r="B635">
            <v>42185</v>
          </cell>
          <cell r="C635" t="str">
            <v>C18266</v>
          </cell>
          <cell r="D635" t="str">
            <v>Volk Packaging Corporation</v>
          </cell>
          <cell r="E635" t="str">
            <v>ME</v>
          </cell>
          <cell r="F635" t="str">
            <v>P1</v>
          </cell>
          <cell r="G635" t="str">
            <v>CRC</v>
          </cell>
          <cell r="H635" t="str">
            <v>IH</v>
          </cell>
          <cell r="I635" t="str">
            <v>0001749 - BUSINESS INSURANCE AGENCY</v>
          </cell>
        </row>
        <row r="636">
          <cell r="A636" t="str">
            <v>C18266PO</v>
          </cell>
          <cell r="B636">
            <v>42185</v>
          </cell>
          <cell r="C636" t="str">
            <v>C18266</v>
          </cell>
          <cell r="D636" t="str">
            <v>Volk Packaging Corporation</v>
          </cell>
          <cell r="E636" t="str">
            <v>ME</v>
          </cell>
          <cell r="F636" t="str">
            <v>P1</v>
          </cell>
          <cell r="G636" t="str">
            <v>CRC</v>
          </cell>
          <cell r="H636" t="str">
            <v>PO</v>
          </cell>
          <cell r="I636" t="str">
            <v>0001749 - BUSINESS INSURANCE AGENCY</v>
          </cell>
        </row>
        <row r="637">
          <cell r="A637" t="str">
            <v>C18340IH</v>
          </cell>
          <cell r="B637">
            <v>42185</v>
          </cell>
          <cell r="C637" t="str">
            <v>C18340</v>
          </cell>
          <cell r="D637" t="str">
            <v>Ryan Iron Works Inc</v>
          </cell>
          <cell r="E637" t="str">
            <v>MA</v>
          </cell>
          <cell r="F637" t="str">
            <v>P1</v>
          </cell>
          <cell r="G637" t="str">
            <v>SMALL</v>
          </cell>
          <cell r="H637" t="str">
            <v>IH</v>
          </cell>
          <cell r="I637" t="str">
            <v>0032589 - BOSTONIAN GROUP INSURANCE AGENCY</v>
          </cell>
        </row>
        <row r="638">
          <cell r="A638" t="str">
            <v>C18357IH</v>
          </cell>
          <cell r="B638">
            <v>42185</v>
          </cell>
          <cell r="C638" t="str">
            <v>C18357</v>
          </cell>
          <cell r="D638" t="str">
            <v>M C Machine Company Inc</v>
          </cell>
          <cell r="E638" t="str">
            <v>MA</v>
          </cell>
          <cell r="F638" t="str">
            <v>P1</v>
          </cell>
          <cell r="G638" t="str">
            <v>SMALL</v>
          </cell>
          <cell r="H638" t="str">
            <v>IH</v>
          </cell>
          <cell r="I638" t="str">
            <v>0017441 - MAY JR, WILLIAM F</v>
          </cell>
        </row>
        <row r="639">
          <cell r="A639" t="str">
            <v>C18357MI</v>
          </cell>
          <cell r="B639">
            <v>42185</v>
          </cell>
          <cell r="C639" t="str">
            <v>C18357</v>
          </cell>
          <cell r="D639" t="str">
            <v>M C Machine Company Inc</v>
          </cell>
          <cell r="E639" t="str">
            <v>MA</v>
          </cell>
          <cell r="F639" t="str">
            <v>P1</v>
          </cell>
          <cell r="G639" t="str">
            <v>MCARE</v>
          </cell>
          <cell r="H639" t="str">
            <v>MI</v>
          </cell>
          <cell r="I639" t="str">
            <v>0017441 - MAY JR, WILLIAM F</v>
          </cell>
        </row>
        <row r="640">
          <cell r="A640" t="str">
            <v>C18359IH</v>
          </cell>
          <cell r="B640">
            <v>42185</v>
          </cell>
          <cell r="C640" t="str">
            <v>C18359</v>
          </cell>
          <cell r="D640" t="str">
            <v>G &amp; L Plumbing Inc</v>
          </cell>
          <cell r="E640" t="str">
            <v>MA</v>
          </cell>
          <cell r="F640" t="str">
            <v>P1</v>
          </cell>
          <cell r="G640" t="str">
            <v>SMALL</v>
          </cell>
          <cell r="H640" t="str">
            <v>IH</v>
          </cell>
          <cell r="I640" t="str">
            <v>0034568 - TGA CROSS INSURANCE INC</v>
          </cell>
        </row>
        <row r="641">
          <cell r="A641" t="str">
            <v>C18363IH</v>
          </cell>
          <cell r="B641">
            <v>42185</v>
          </cell>
          <cell r="C641" t="str">
            <v>C18363</v>
          </cell>
          <cell r="D641" t="str">
            <v>Capital Area Federal Credit Union</v>
          </cell>
          <cell r="E641" t="str">
            <v>ME</v>
          </cell>
          <cell r="F641" t="str">
            <v>P1</v>
          </cell>
          <cell r="G641" t="str">
            <v>SMALL</v>
          </cell>
          <cell r="H641" t="str">
            <v>IH</v>
          </cell>
          <cell r="I641" t="str">
            <v>0024167 - INSURANCE TRUST</v>
          </cell>
        </row>
        <row r="642">
          <cell r="A642" t="str">
            <v>C18423IA</v>
          </cell>
          <cell r="B642">
            <v>42185</v>
          </cell>
          <cell r="C642" t="str">
            <v>C18423</v>
          </cell>
          <cell r="D642" t="str">
            <v>Anna Maria College</v>
          </cell>
          <cell r="E642" t="str">
            <v>MA</v>
          </cell>
          <cell r="F642" t="str">
            <v>P1</v>
          </cell>
          <cell r="G642" t="str">
            <v>CRC</v>
          </cell>
          <cell r="H642" t="str">
            <v>IA</v>
          </cell>
          <cell r="I642" t="str">
            <v>0035203 - RSC INSURANCE BROKERAGE INC</v>
          </cell>
        </row>
        <row r="643">
          <cell r="A643" t="str">
            <v>C18423IH</v>
          </cell>
          <cell r="B643">
            <v>42185</v>
          </cell>
          <cell r="C643" t="str">
            <v>C18423</v>
          </cell>
          <cell r="D643" t="str">
            <v>Anna Maria College</v>
          </cell>
          <cell r="E643" t="str">
            <v>MA</v>
          </cell>
          <cell r="F643" t="str">
            <v>P1</v>
          </cell>
          <cell r="G643" t="str">
            <v>CRC</v>
          </cell>
          <cell r="H643" t="str">
            <v>IH</v>
          </cell>
          <cell r="I643" t="str">
            <v>0035203 - RSC INSURANCE BROKERAGE INC</v>
          </cell>
        </row>
        <row r="644">
          <cell r="A644" t="str">
            <v>C18423JA</v>
          </cell>
          <cell r="B644">
            <v>42185</v>
          </cell>
          <cell r="C644" t="str">
            <v>C18423</v>
          </cell>
          <cell r="D644" t="str">
            <v>Anna Maria College</v>
          </cell>
          <cell r="E644" t="str">
            <v>MA</v>
          </cell>
          <cell r="F644" t="str">
            <v>P1</v>
          </cell>
          <cell r="G644" t="str">
            <v>CRC</v>
          </cell>
          <cell r="H644" t="str">
            <v>JA</v>
          </cell>
          <cell r="I644" t="str">
            <v>0035203 - RSC INSURANCE BROKERAGE INC</v>
          </cell>
        </row>
        <row r="645">
          <cell r="A645" t="str">
            <v>C18426IA</v>
          </cell>
          <cell r="B645">
            <v>42185</v>
          </cell>
          <cell r="C645" t="str">
            <v>C18426</v>
          </cell>
          <cell r="D645" t="str">
            <v>Barron Chevrolet Inc</v>
          </cell>
          <cell r="E645" t="str">
            <v>MA</v>
          </cell>
          <cell r="F645" t="str">
            <v>P1</v>
          </cell>
          <cell r="G645" t="str">
            <v>SMALL</v>
          </cell>
          <cell r="H645" t="str">
            <v>IA</v>
          </cell>
          <cell r="I645" t="str">
            <v>0001717 - BAR INSURANCE BROKERAGE INC</v>
          </cell>
        </row>
        <row r="646">
          <cell r="A646" t="str">
            <v>C18452JM</v>
          </cell>
          <cell r="B646">
            <v>42185</v>
          </cell>
          <cell r="C646" t="str">
            <v>C18452</v>
          </cell>
          <cell r="D646" t="str">
            <v>Tulley Automotive Group</v>
          </cell>
          <cell r="E646" t="str">
            <v>NH</v>
          </cell>
          <cell r="F646" t="str">
            <v>P1</v>
          </cell>
          <cell r="G646" t="str">
            <v>CRC</v>
          </cell>
          <cell r="H646" t="str">
            <v>JM</v>
          </cell>
          <cell r="I646" t="str">
            <v>0018832 - CLARK &amp; LAVEY</v>
          </cell>
        </row>
        <row r="647">
          <cell r="A647" t="str">
            <v>C18452JR</v>
          </cell>
          <cell r="B647">
            <v>42185</v>
          </cell>
          <cell r="C647" t="str">
            <v>C18452</v>
          </cell>
          <cell r="D647" t="str">
            <v>Tulley Automotive Group</v>
          </cell>
          <cell r="E647" t="str">
            <v>NH</v>
          </cell>
          <cell r="F647" t="str">
            <v>P1</v>
          </cell>
          <cell r="G647" t="str">
            <v>CRC</v>
          </cell>
          <cell r="H647" t="str">
            <v>JR</v>
          </cell>
          <cell r="I647" t="str">
            <v>0018832 - CLARK &amp; LAVEY</v>
          </cell>
        </row>
        <row r="648">
          <cell r="A648" t="str">
            <v>C18462IA</v>
          </cell>
          <cell r="B648">
            <v>42185</v>
          </cell>
          <cell r="C648" t="str">
            <v>C18462</v>
          </cell>
          <cell r="D648" t="str">
            <v>Blueport Commerce</v>
          </cell>
          <cell r="E648" t="str">
            <v>MA</v>
          </cell>
          <cell r="F648" t="str">
            <v>P1</v>
          </cell>
          <cell r="G648" t="str">
            <v>CRC</v>
          </cell>
          <cell r="H648" t="str">
            <v>IA</v>
          </cell>
          <cell r="I648" t="str">
            <v>0030321 - DIGITAL INSURANCE AGENCY INC</v>
          </cell>
        </row>
        <row r="649">
          <cell r="A649" t="str">
            <v>C18462IH</v>
          </cell>
          <cell r="B649">
            <v>42185</v>
          </cell>
          <cell r="C649" t="str">
            <v>C18462</v>
          </cell>
          <cell r="D649" t="str">
            <v>Blueport Commerce</v>
          </cell>
          <cell r="E649" t="str">
            <v>MA</v>
          </cell>
          <cell r="F649" t="str">
            <v>P1</v>
          </cell>
          <cell r="G649" t="str">
            <v>CRC</v>
          </cell>
          <cell r="H649" t="str">
            <v>IH</v>
          </cell>
          <cell r="I649" t="str">
            <v>0030321 - DIGITAL INSURANCE AGENCY INC</v>
          </cell>
        </row>
        <row r="650">
          <cell r="A650" t="str">
            <v>C18512IA</v>
          </cell>
          <cell r="B650">
            <v>42185</v>
          </cell>
          <cell r="C650" t="str">
            <v>C18512</v>
          </cell>
          <cell r="D650" t="str">
            <v>Charm Sciences Inc</v>
          </cell>
          <cell r="E650" t="str">
            <v>MA</v>
          </cell>
          <cell r="F650" t="str">
            <v>P1</v>
          </cell>
          <cell r="G650" t="str">
            <v>ERF</v>
          </cell>
          <cell r="H650" t="str">
            <v>IA</v>
          </cell>
          <cell r="I650" t="str">
            <v>0001701 - EASTERN BENEFITS GROUP</v>
          </cell>
        </row>
        <row r="651">
          <cell r="A651" t="str">
            <v>C18512IH</v>
          </cell>
          <cell r="B651">
            <v>42185</v>
          </cell>
          <cell r="C651" t="str">
            <v>C18512</v>
          </cell>
          <cell r="D651" t="str">
            <v>Charm Sciences Inc</v>
          </cell>
          <cell r="E651" t="str">
            <v>MA</v>
          </cell>
          <cell r="F651" t="str">
            <v>P1</v>
          </cell>
          <cell r="G651" t="str">
            <v>ERF</v>
          </cell>
          <cell r="H651" t="str">
            <v>IH</v>
          </cell>
          <cell r="I651" t="str">
            <v>0001701 - EASTERN BENEFITS GROUP</v>
          </cell>
        </row>
        <row r="652">
          <cell r="A652" t="str">
            <v>C18542IA</v>
          </cell>
          <cell r="B652">
            <v>42185</v>
          </cell>
          <cell r="C652" t="str">
            <v>C18542</v>
          </cell>
          <cell r="D652" t="str">
            <v>Mendon-Upton RSD</v>
          </cell>
          <cell r="E652" t="str">
            <v>MA</v>
          </cell>
          <cell r="F652" t="str">
            <v>P1</v>
          </cell>
          <cell r="G652" t="str">
            <v>ERF</v>
          </cell>
          <cell r="H652" t="str">
            <v>IA</v>
          </cell>
          <cell r="I652" t="str">
            <v>0035718 - NFP CORPORATE SERVICES (NY) LLC</v>
          </cell>
        </row>
        <row r="653">
          <cell r="A653" t="str">
            <v>C18542IH</v>
          </cell>
          <cell r="B653">
            <v>42185</v>
          </cell>
          <cell r="C653" t="str">
            <v>C18542</v>
          </cell>
          <cell r="D653" t="str">
            <v>Mendon-Upton RSD</v>
          </cell>
          <cell r="E653" t="str">
            <v>MA</v>
          </cell>
          <cell r="F653" t="str">
            <v>P1</v>
          </cell>
          <cell r="G653" t="str">
            <v>ERF</v>
          </cell>
          <cell r="H653" t="str">
            <v>IH</v>
          </cell>
          <cell r="I653" t="str">
            <v>0035718 - NFP CORPORATE SERVICES (NY) LLC</v>
          </cell>
        </row>
        <row r="654">
          <cell r="A654" t="str">
            <v>C18542MI</v>
          </cell>
          <cell r="B654">
            <v>42185</v>
          </cell>
          <cell r="C654" t="str">
            <v>C18542</v>
          </cell>
          <cell r="D654" t="str">
            <v>Mendon-Upton RSD</v>
          </cell>
          <cell r="E654" t="str">
            <v>MA</v>
          </cell>
          <cell r="F654" t="str">
            <v>P1</v>
          </cell>
          <cell r="G654" t="str">
            <v>MCARE</v>
          </cell>
          <cell r="H654" t="str">
            <v>MI</v>
          </cell>
          <cell r="I654" t="str">
            <v>0035718 - NFP CORPORATE SERVICES (NY) LLC</v>
          </cell>
        </row>
        <row r="655">
          <cell r="A655" t="str">
            <v>C18551IH</v>
          </cell>
          <cell r="B655">
            <v>42185</v>
          </cell>
          <cell r="C655" t="str">
            <v>C18551</v>
          </cell>
          <cell r="D655" t="str">
            <v>Honematic Machine Corporation</v>
          </cell>
          <cell r="E655" t="str">
            <v>MA</v>
          </cell>
          <cell r="F655" t="str">
            <v>P1</v>
          </cell>
          <cell r="G655" t="str">
            <v>SMALL</v>
          </cell>
          <cell r="H655" t="str">
            <v>IH</v>
          </cell>
          <cell r="I655" t="str">
            <v>0035211 - RSC INSURANCE BROKERAGE INC</v>
          </cell>
        </row>
        <row r="656">
          <cell r="A656" t="str">
            <v>C18551JA</v>
          </cell>
          <cell r="B656">
            <v>42185</v>
          </cell>
          <cell r="C656" t="str">
            <v>C18551</v>
          </cell>
          <cell r="D656" t="str">
            <v>Honematic Machine Corporation</v>
          </cell>
          <cell r="E656" t="str">
            <v>MA</v>
          </cell>
          <cell r="F656" t="str">
            <v>P1</v>
          </cell>
          <cell r="G656" t="str">
            <v>SMALL</v>
          </cell>
          <cell r="H656" t="str">
            <v>JA</v>
          </cell>
          <cell r="I656" t="str">
            <v>0035211 - RSC INSURANCE BROKERAGE INC</v>
          </cell>
        </row>
        <row r="657">
          <cell r="A657" t="str">
            <v>C18559IH</v>
          </cell>
          <cell r="B657">
            <v>42185</v>
          </cell>
          <cell r="C657" t="str">
            <v>C18559</v>
          </cell>
          <cell r="D657" t="str">
            <v>R P Ahearn Insurance Agency</v>
          </cell>
          <cell r="E657" t="str">
            <v>MA</v>
          </cell>
          <cell r="F657" t="str">
            <v>P1</v>
          </cell>
          <cell r="G657" t="str">
            <v>SMALL</v>
          </cell>
          <cell r="H657" t="str">
            <v>IH</v>
          </cell>
        </row>
        <row r="658">
          <cell r="A658" t="str">
            <v>C18559MI</v>
          </cell>
          <cell r="B658">
            <v>42185</v>
          </cell>
          <cell r="C658" t="str">
            <v>C18559</v>
          </cell>
          <cell r="D658" t="str">
            <v>R P Ahearn Insurance Agency</v>
          </cell>
          <cell r="E658" t="str">
            <v>MA</v>
          </cell>
          <cell r="F658" t="str">
            <v>P1</v>
          </cell>
          <cell r="G658" t="str">
            <v>MCARE</v>
          </cell>
          <cell r="H658" t="str">
            <v>MI</v>
          </cell>
        </row>
        <row r="659">
          <cell r="A659" t="str">
            <v>C18564IH</v>
          </cell>
          <cell r="B659">
            <v>42185</v>
          </cell>
          <cell r="C659" t="str">
            <v>C18564</v>
          </cell>
          <cell r="D659" t="str">
            <v>First American Realty</v>
          </cell>
          <cell r="E659" t="str">
            <v>MA</v>
          </cell>
          <cell r="F659" t="str">
            <v>P1</v>
          </cell>
          <cell r="G659" t="str">
            <v>SMALL</v>
          </cell>
          <cell r="H659" t="str">
            <v>IH</v>
          </cell>
        </row>
        <row r="660">
          <cell r="A660" t="str">
            <v>C18565IH</v>
          </cell>
          <cell r="B660">
            <v>42185</v>
          </cell>
          <cell r="C660" t="str">
            <v>C18565</v>
          </cell>
          <cell r="D660" t="str">
            <v>Warren Woods DMD</v>
          </cell>
          <cell r="E660" t="str">
            <v>MA</v>
          </cell>
          <cell r="F660" t="str">
            <v>P1</v>
          </cell>
          <cell r="G660" t="str">
            <v>SMALL</v>
          </cell>
          <cell r="H660" t="str">
            <v>IH</v>
          </cell>
          <cell r="I660" t="str">
            <v>0015967 - WOODS, ROBERT R</v>
          </cell>
        </row>
        <row r="661">
          <cell r="A661" t="str">
            <v>C18573IA</v>
          </cell>
          <cell r="B661">
            <v>42185</v>
          </cell>
          <cell r="C661" t="str">
            <v>C18573</v>
          </cell>
          <cell r="D661" t="str">
            <v>Dellaria Salons LTD</v>
          </cell>
          <cell r="E661" t="str">
            <v>MA</v>
          </cell>
          <cell r="F661" t="str">
            <v>P1</v>
          </cell>
          <cell r="G661" t="str">
            <v>CRC</v>
          </cell>
          <cell r="H661" t="str">
            <v>IA</v>
          </cell>
          <cell r="I661" t="str">
            <v>0019590 - WRIGHT, TINA L</v>
          </cell>
        </row>
        <row r="662">
          <cell r="A662" t="str">
            <v>C18573IH</v>
          </cell>
          <cell r="B662">
            <v>42185</v>
          </cell>
          <cell r="C662" t="str">
            <v>C18573</v>
          </cell>
          <cell r="D662" t="str">
            <v>Dellaria Salons LTD</v>
          </cell>
          <cell r="E662" t="str">
            <v>MA</v>
          </cell>
          <cell r="F662" t="str">
            <v>P1</v>
          </cell>
          <cell r="G662" t="str">
            <v>CRC</v>
          </cell>
          <cell r="H662" t="str">
            <v>IH</v>
          </cell>
          <cell r="I662" t="str">
            <v>0019590 - WRIGHT, TINA L</v>
          </cell>
        </row>
        <row r="663">
          <cell r="A663" t="str">
            <v>C18573JA</v>
          </cell>
          <cell r="B663">
            <v>42185</v>
          </cell>
          <cell r="C663" t="str">
            <v>C18573</v>
          </cell>
          <cell r="D663" t="str">
            <v>Dellaria Salons LTD</v>
          </cell>
          <cell r="E663" t="str">
            <v>MA</v>
          </cell>
          <cell r="F663" t="str">
            <v>P1</v>
          </cell>
          <cell r="G663" t="str">
            <v>CRC</v>
          </cell>
          <cell r="H663" t="str">
            <v>JA</v>
          </cell>
          <cell r="I663" t="str">
            <v>0019590 - WRIGHT, TINA L</v>
          </cell>
        </row>
        <row r="664">
          <cell r="A664" t="str">
            <v>C18583IH</v>
          </cell>
          <cell r="B664">
            <v>42185</v>
          </cell>
          <cell r="C664" t="str">
            <v>C18583</v>
          </cell>
          <cell r="D664" t="str">
            <v>Reading Co-Operative Bank</v>
          </cell>
          <cell r="E664" t="str">
            <v>MA</v>
          </cell>
          <cell r="F664" t="str">
            <v>P1</v>
          </cell>
          <cell r="G664" t="str">
            <v>CRC</v>
          </cell>
          <cell r="H664" t="str">
            <v>IH</v>
          </cell>
          <cell r="I664" t="str">
            <v>0033052 - EASTERN BENEFITS GROUP</v>
          </cell>
        </row>
        <row r="665">
          <cell r="A665" t="str">
            <v>C18583JA</v>
          </cell>
          <cell r="B665">
            <v>42185</v>
          </cell>
          <cell r="C665" t="str">
            <v>C18583</v>
          </cell>
          <cell r="D665" t="str">
            <v>Reading Co-Operative Bank</v>
          </cell>
          <cell r="E665" t="str">
            <v>MA</v>
          </cell>
          <cell r="F665" t="str">
            <v>P1</v>
          </cell>
          <cell r="G665" t="str">
            <v>CRC</v>
          </cell>
          <cell r="H665" t="str">
            <v>JA</v>
          </cell>
          <cell r="I665" t="str">
            <v>0033052 - EASTERN BENEFITS GROUP</v>
          </cell>
        </row>
        <row r="666">
          <cell r="A666" t="str">
            <v>C18606JH</v>
          </cell>
          <cell r="B666">
            <v>42185</v>
          </cell>
          <cell r="C666" t="str">
            <v>C18606</v>
          </cell>
          <cell r="D666" t="str">
            <v>Goduti Building Company</v>
          </cell>
          <cell r="E666" t="str">
            <v>ME</v>
          </cell>
          <cell r="F666" t="str">
            <v>P1</v>
          </cell>
          <cell r="G666" t="str">
            <v>SMALL</v>
          </cell>
          <cell r="H666" t="str">
            <v>JH</v>
          </cell>
          <cell r="I666" t="str">
            <v>0029258 - HOLDEN INSURANCE AGENCY</v>
          </cell>
        </row>
        <row r="667">
          <cell r="A667" t="str">
            <v>C18640IH</v>
          </cell>
          <cell r="B667">
            <v>42185</v>
          </cell>
          <cell r="C667" t="str">
            <v>C18640</v>
          </cell>
          <cell r="D667" t="str">
            <v>Pratt Abbott Corporation</v>
          </cell>
          <cell r="E667" t="str">
            <v>ME</v>
          </cell>
          <cell r="F667" t="str">
            <v>P1</v>
          </cell>
          <cell r="G667" t="str">
            <v>CRC</v>
          </cell>
          <cell r="H667" t="str">
            <v>IH</v>
          </cell>
          <cell r="I667" t="str">
            <v>0034297 - CLARK INSURANCE</v>
          </cell>
        </row>
        <row r="668">
          <cell r="A668" t="str">
            <v>C18640IV</v>
          </cell>
          <cell r="B668">
            <v>42185</v>
          </cell>
          <cell r="C668" t="str">
            <v>C18640</v>
          </cell>
          <cell r="D668" t="str">
            <v>Pratt Abbott Corporation</v>
          </cell>
          <cell r="E668" t="str">
            <v>ME</v>
          </cell>
          <cell r="F668" t="str">
            <v>P1</v>
          </cell>
          <cell r="G668" t="str">
            <v>CRC</v>
          </cell>
          <cell r="H668" t="str">
            <v>IV</v>
          </cell>
          <cell r="I668" t="str">
            <v>0034297 - CLARK INSURANCE</v>
          </cell>
        </row>
        <row r="669">
          <cell r="A669" t="str">
            <v>C18662IH</v>
          </cell>
          <cell r="B669">
            <v>42185</v>
          </cell>
          <cell r="C669" t="str">
            <v>C18662</v>
          </cell>
          <cell r="D669" t="str">
            <v>EMC Corporation</v>
          </cell>
          <cell r="E669" t="str">
            <v>MA</v>
          </cell>
          <cell r="F669" t="str">
            <v>ASO</v>
          </cell>
          <cell r="G669" t="str">
            <v>ERF</v>
          </cell>
          <cell r="H669" t="str">
            <v>IH</v>
          </cell>
          <cell r="I669" t="str">
            <v>0018916 - WILLIS OF MASSACHUSETTS INC</v>
          </cell>
        </row>
        <row r="670">
          <cell r="A670" t="str">
            <v>C18662JB</v>
          </cell>
          <cell r="B670">
            <v>42185</v>
          </cell>
          <cell r="C670" t="str">
            <v>C18662</v>
          </cell>
          <cell r="D670" t="str">
            <v>EMC Corporation</v>
          </cell>
          <cell r="E670" t="str">
            <v>MA</v>
          </cell>
          <cell r="F670" t="str">
            <v>ASO</v>
          </cell>
          <cell r="G670" t="str">
            <v>ERF</v>
          </cell>
          <cell r="H670" t="str">
            <v>JB</v>
          </cell>
          <cell r="I670" t="str">
            <v>0018916 - WILLIS OF MASSACHUSETTS INC</v>
          </cell>
        </row>
        <row r="671">
          <cell r="A671" t="str">
            <v>C18721IH</v>
          </cell>
          <cell r="B671">
            <v>42185</v>
          </cell>
          <cell r="C671" t="str">
            <v>C18721</v>
          </cell>
          <cell r="D671" t="str">
            <v>Dendritics Inc</v>
          </cell>
          <cell r="E671" t="str">
            <v>MA</v>
          </cell>
          <cell r="F671" t="str">
            <v>P1</v>
          </cell>
          <cell r="G671" t="str">
            <v>SMALL</v>
          </cell>
          <cell r="H671" t="str">
            <v>IH</v>
          </cell>
        </row>
        <row r="672">
          <cell r="A672" t="str">
            <v>C18765IH</v>
          </cell>
          <cell r="B672">
            <v>42185</v>
          </cell>
          <cell r="C672" t="str">
            <v>C18765</v>
          </cell>
          <cell r="D672" t="str">
            <v>Concord Antiquarian Society</v>
          </cell>
          <cell r="E672" t="str">
            <v>MA</v>
          </cell>
          <cell r="F672" t="str">
            <v>P1</v>
          </cell>
          <cell r="G672" t="str">
            <v>SMALL</v>
          </cell>
          <cell r="H672" t="str">
            <v>IH</v>
          </cell>
          <cell r="I672" t="str">
            <v>0030881 - CHECKOWAY, ALLAN B</v>
          </cell>
        </row>
        <row r="673">
          <cell r="A673" t="str">
            <v>C18776IH</v>
          </cell>
          <cell r="B673">
            <v>42185</v>
          </cell>
          <cell r="C673" t="str">
            <v>C18776</v>
          </cell>
          <cell r="D673" t="str">
            <v>AmeriCom Inc</v>
          </cell>
          <cell r="E673" t="str">
            <v>MA</v>
          </cell>
          <cell r="F673" t="str">
            <v>P1</v>
          </cell>
          <cell r="G673" t="str">
            <v>SMALL</v>
          </cell>
          <cell r="H673" t="str">
            <v>IH</v>
          </cell>
          <cell r="I673" t="str">
            <v>0034820 - DIGITAL INSURANCE AGENCY INC</v>
          </cell>
        </row>
        <row r="674">
          <cell r="A674" t="str">
            <v>C18781IH</v>
          </cell>
          <cell r="B674">
            <v>42185</v>
          </cell>
          <cell r="C674" t="str">
            <v>C18781</v>
          </cell>
          <cell r="D674" t="str">
            <v>Melrose School &amp; Municipal Credit Un</v>
          </cell>
          <cell r="E674" t="str">
            <v>MA</v>
          </cell>
          <cell r="F674" t="str">
            <v>P1</v>
          </cell>
          <cell r="G674" t="str">
            <v>SMALL</v>
          </cell>
          <cell r="H674" t="str">
            <v>IH</v>
          </cell>
          <cell r="I674" t="str">
            <v>0020644 - PARTNERS BENEFIT GROUP INC</v>
          </cell>
        </row>
        <row r="675">
          <cell r="A675" t="str">
            <v>C18817JH</v>
          </cell>
          <cell r="B675">
            <v>42185</v>
          </cell>
          <cell r="C675" t="str">
            <v>C18817</v>
          </cell>
          <cell r="D675" t="str">
            <v>Kennebec Montessori School</v>
          </cell>
          <cell r="E675" t="str">
            <v>ME</v>
          </cell>
          <cell r="F675" t="str">
            <v>P1</v>
          </cell>
          <cell r="G675" t="str">
            <v>SMALL</v>
          </cell>
          <cell r="H675" t="str">
            <v>JH</v>
          </cell>
          <cell r="I675" t="str">
            <v>0025372 - BUSINESS INSURANCE AGENCY</v>
          </cell>
        </row>
        <row r="676">
          <cell r="A676" t="str">
            <v>C18830IA</v>
          </cell>
          <cell r="B676">
            <v>42185</v>
          </cell>
          <cell r="C676" t="str">
            <v>C18830</v>
          </cell>
          <cell r="D676" t="str">
            <v>Harbor Management Corporation</v>
          </cell>
          <cell r="E676" t="str">
            <v>MA</v>
          </cell>
          <cell r="F676" t="str">
            <v>P1</v>
          </cell>
          <cell r="G676" t="str">
            <v>CRC</v>
          </cell>
          <cell r="H676" t="str">
            <v>IA</v>
          </cell>
          <cell r="I676" t="str">
            <v>0031013 - EASTERN BENEFITS GROUP</v>
          </cell>
        </row>
        <row r="677">
          <cell r="A677" t="str">
            <v>C18830IH</v>
          </cell>
          <cell r="B677">
            <v>42185</v>
          </cell>
          <cell r="C677" t="str">
            <v>C18830</v>
          </cell>
          <cell r="D677" t="str">
            <v>Harbor Management Corporation</v>
          </cell>
          <cell r="E677" t="str">
            <v>MA</v>
          </cell>
          <cell r="F677" t="str">
            <v>P1</v>
          </cell>
          <cell r="G677" t="str">
            <v>CRC</v>
          </cell>
          <cell r="H677" t="str">
            <v>IH</v>
          </cell>
          <cell r="I677" t="str">
            <v>0031013 - EASTERN BENEFITS GROUP</v>
          </cell>
        </row>
        <row r="678">
          <cell r="A678" t="str">
            <v>C18835IH</v>
          </cell>
          <cell r="B678">
            <v>42185</v>
          </cell>
          <cell r="C678" t="str">
            <v>C18835</v>
          </cell>
          <cell r="D678" t="str">
            <v>Boston Cooling &amp; Heating Co Inc</v>
          </cell>
          <cell r="E678" t="str">
            <v>MA</v>
          </cell>
          <cell r="F678" t="str">
            <v>P1</v>
          </cell>
          <cell r="G678" t="str">
            <v>SMALL</v>
          </cell>
          <cell r="H678" t="str">
            <v>IH</v>
          </cell>
        </row>
        <row r="679">
          <cell r="A679" t="str">
            <v>C18835MI</v>
          </cell>
          <cell r="B679">
            <v>42185</v>
          </cell>
          <cell r="C679" t="str">
            <v>C18835</v>
          </cell>
          <cell r="D679" t="str">
            <v>Boston Cooling &amp; Heating Co Inc</v>
          </cell>
          <cell r="E679" t="str">
            <v>MA</v>
          </cell>
          <cell r="F679" t="str">
            <v>P1</v>
          </cell>
          <cell r="G679" t="str">
            <v>MCARE</v>
          </cell>
          <cell r="H679" t="str">
            <v>MI</v>
          </cell>
        </row>
        <row r="680">
          <cell r="A680" t="str">
            <v>C18857IH</v>
          </cell>
          <cell r="B680">
            <v>42185</v>
          </cell>
          <cell r="C680" t="str">
            <v>C18857</v>
          </cell>
          <cell r="D680" t="str">
            <v>Girls, Inc of Worcester</v>
          </cell>
          <cell r="E680" t="str">
            <v>MA</v>
          </cell>
          <cell r="F680" t="str">
            <v>P1</v>
          </cell>
          <cell r="G680" t="str">
            <v>SMALL</v>
          </cell>
          <cell r="H680" t="str">
            <v>IH</v>
          </cell>
          <cell r="I680" t="str">
            <v>0032528 - PROTECTOR GROUP INSURANCE AGENCY, THE</v>
          </cell>
        </row>
        <row r="681">
          <cell r="A681" t="str">
            <v>C18871IH</v>
          </cell>
          <cell r="B681">
            <v>42185</v>
          </cell>
          <cell r="C681" t="str">
            <v>C18871</v>
          </cell>
          <cell r="D681" t="str">
            <v>Pocasset Machine Corp</v>
          </cell>
          <cell r="E681" t="str">
            <v>MA</v>
          </cell>
          <cell r="F681" t="str">
            <v>P1</v>
          </cell>
          <cell r="G681" t="str">
            <v>SMALL</v>
          </cell>
          <cell r="H681" t="str">
            <v>IH</v>
          </cell>
          <cell r="I681" t="str">
            <v>0018679 - EASTERN BENEFITS GROUP</v>
          </cell>
        </row>
        <row r="682">
          <cell r="A682" t="str">
            <v>C18880IA</v>
          </cell>
          <cell r="B682">
            <v>42185</v>
          </cell>
          <cell r="C682" t="str">
            <v>C18880</v>
          </cell>
          <cell r="D682" t="str">
            <v>Abry Partners II LLC</v>
          </cell>
          <cell r="E682" t="str">
            <v>MA</v>
          </cell>
          <cell r="F682" t="str">
            <v>P1</v>
          </cell>
          <cell r="G682" t="str">
            <v>CRC</v>
          </cell>
          <cell r="H682" t="str">
            <v>IA</v>
          </cell>
          <cell r="I682" t="str">
            <v>0025710 - BORISLOW INSURANCE AGENCY</v>
          </cell>
        </row>
        <row r="683">
          <cell r="A683" t="str">
            <v>C18880IH</v>
          </cell>
          <cell r="B683">
            <v>42185</v>
          </cell>
          <cell r="C683" t="str">
            <v>C18880</v>
          </cell>
          <cell r="D683" t="str">
            <v>Abry Partners II LLC</v>
          </cell>
          <cell r="E683" t="str">
            <v>MA</v>
          </cell>
          <cell r="F683" t="str">
            <v>P1</v>
          </cell>
          <cell r="G683" t="str">
            <v>CRC</v>
          </cell>
          <cell r="H683" t="str">
            <v>IH</v>
          </cell>
          <cell r="I683" t="str">
            <v>0025710 - BORISLOW INSURANCE AGENCY</v>
          </cell>
        </row>
        <row r="684">
          <cell r="A684" t="str">
            <v>C18900IH</v>
          </cell>
          <cell r="B684">
            <v>42185</v>
          </cell>
          <cell r="C684" t="str">
            <v>C18900</v>
          </cell>
          <cell r="D684" t="str">
            <v>AE Barnes Insurance Agency</v>
          </cell>
          <cell r="E684" t="str">
            <v>MA</v>
          </cell>
          <cell r="F684" t="str">
            <v>P1</v>
          </cell>
          <cell r="G684" t="str">
            <v>SMALL</v>
          </cell>
          <cell r="H684" t="str">
            <v>IH</v>
          </cell>
        </row>
        <row r="685">
          <cell r="A685" t="str">
            <v>C18948IH</v>
          </cell>
          <cell r="B685">
            <v>42185</v>
          </cell>
          <cell r="C685" t="str">
            <v>C18948</v>
          </cell>
          <cell r="D685" t="str">
            <v>Spectral Sciences Inc</v>
          </cell>
          <cell r="E685" t="str">
            <v>MA</v>
          </cell>
          <cell r="F685" t="str">
            <v>P1</v>
          </cell>
          <cell r="G685" t="str">
            <v>SMALL</v>
          </cell>
          <cell r="H685" t="str">
            <v>IH</v>
          </cell>
          <cell r="I685" t="str">
            <v>0027866 - INTEGRATED BENEFIT GROUP INSURANCE BROKERAGE</v>
          </cell>
        </row>
        <row r="686">
          <cell r="A686" t="str">
            <v>C18971IH</v>
          </cell>
          <cell r="B686">
            <v>42185</v>
          </cell>
          <cell r="C686" t="str">
            <v>C18971</v>
          </cell>
          <cell r="D686" t="str">
            <v>Apostolica Donovan &amp; Donovan LLP</v>
          </cell>
          <cell r="E686" t="str">
            <v>MA</v>
          </cell>
          <cell r="F686" t="str">
            <v>P1</v>
          </cell>
          <cell r="G686" t="str">
            <v>SMALL</v>
          </cell>
          <cell r="H686" t="str">
            <v>IH</v>
          </cell>
          <cell r="I686" t="str">
            <v>0029480 - MCCULLOM, PATRICK</v>
          </cell>
        </row>
        <row r="687">
          <cell r="A687" t="str">
            <v>C18981IH</v>
          </cell>
          <cell r="B687">
            <v>42185</v>
          </cell>
          <cell r="C687" t="str">
            <v>C18981</v>
          </cell>
          <cell r="D687" t="str">
            <v>Quivet Inc dba Grumpy's Restaurant</v>
          </cell>
          <cell r="E687" t="str">
            <v>MA</v>
          </cell>
          <cell r="F687" t="str">
            <v>P1</v>
          </cell>
          <cell r="G687" t="str">
            <v>SMALL</v>
          </cell>
          <cell r="H687" t="str">
            <v>IH</v>
          </cell>
        </row>
        <row r="688">
          <cell r="A688" t="str">
            <v>C19018JB</v>
          </cell>
          <cell r="B688">
            <v>42185</v>
          </cell>
          <cell r="C688" t="str">
            <v>C19018</v>
          </cell>
          <cell r="D688" t="str">
            <v>City of Brockton</v>
          </cell>
          <cell r="E688" t="str">
            <v>MA</v>
          </cell>
          <cell r="F688" t="str">
            <v>ASO</v>
          </cell>
          <cell r="G688" t="str">
            <v>ERF</v>
          </cell>
          <cell r="H688" t="str">
            <v>JB</v>
          </cell>
        </row>
        <row r="689">
          <cell r="A689" t="str">
            <v>C19058IH</v>
          </cell>
          <cell r="B689">
            <v>42185</v>
          </cell>
          <cell r="C689" t="str">
            <v>C19058</v>
          </cell>
          <cell r="D689" t="str">
            <v>Boston Ski &amp; Sports Club</v>
          </cell>
          <cell r="E689" t="str">
            <v>MA</v>
          </cell>
          <cell r="F689" t="str">
            <v>P1</v>
          </cell>
          <cell r="G689" t="str">
            <v>SMALL</v>
          </cell>
          <cell r="H689" t="str">
            <v>IH</v>
          </cell>
        </row>
        <row r="690">
          <cell r="A690" t="str">
            <v>C19075IH</v>
          </cell>
          <cell r="B690">
            <v>42185</v>
          </cell>
          <cell r="C690" t="str">
            <v>C19075</v>
          </cell>
          <cell r="D690" t="str">
            <v>Tewksbury Masonry &amp; Landscaping Supply Co, Inc</v>
          </cell>
          <cell r="E690" t="str">
            <v>MA</v>
          </cell>
          <cell r="F690" t="str">
            <v>P1</v>
          </cell>
          <cell r="G690" t="str">
            <v>SMALL</v>
          </cell>
          <cell r="H690" t="str">
            <v>IH</v>
          </cell>
        </row>
        <row r="691">
          <cell r="A691" t="str">
            <v>C19075MI</v>
          </cell>
          <cell r="B691">
            <v>42185</v>
          </cell>
          <cell r="C691" t="str">
            <v>C19075</v>
          </cell>
          <cell r="D691" t="str">
            <v>Tewksbury Masonry &amp; Landscaping Supply Co, Inc</v>
          </cell>
          <cell r="E691" t="str">
            <v>MA</v>
          </cell>
          <cell r="F691" t="str">
            <v>P1</v>
          </cell>
          <cell r="G691" t="str">
            <v>MCARE</v>
          </cell>
          <cell r="H691" t="str">
            <v>MI</v>
          </cell>
        </row>
        <row r="692">
          <cell r="A692" t="str">
            <v>C19076JM</v>
          </cell>
          <cell r="B692">
            <v>42185</v>
          </cell>
          <cell r="C692" t="str">
            <v>C19076</v>
          </cell>
          <cell r="D692" t="str">
            <v>M. Braun Inc</v>
          </cell>
          <cell r="E692" t="str">
            <v>NH</v>
          </cell>
          <cell r="F692" t="str">
            <v>P1</v>
          </cell>
          <cell r="G692" t="str">
            <v>CRC</v>
          </cell>
          <cell r="H692" t="str">
            <v>JM</v>
          </cell>
          <cell r="I692" t="str">
            <v>0005038 - BARRY, MICHAEL J</v>
          </cell>
        </row>
        <row r="693">
          <cell r="A693" t="str">
            <v>C19076PO</v>
          </cell>
          <cell r="B693">
            <v>42185</v>
          </cell>
          <cell r="C693" t="str">
            <v>C19076</v>
          </cell>
          <cell r="D693" t="str">
            <v>M. Braun Inc</v>
          </cell>
          <cell r="E693" t="str">
            <v>NH</v>
          </cell>
          <cell r="F693" t="str">
            <v>P1</v>
          </cell>
          <cell r="G693" t="str">
            <v>CRC</v>
          </cell>
          <cell r="H693" t="str">
            <v>PO</v>
          </cell>
          <cell r="I693" t="str">
            <v>0005038 - BARRY, MICHAEL J</v>
          </cell>
        </row>
        <row r="694">
          <cell r="A694" t="str">
            <v>C19096IH</v>
          </cell>
          <cell r="B694">
            <v>42185</v>
          </cell>
          <cell r="C694" t="str">
            <v>C19096</v>
          </cell>
          <cell r="D694" t="str">
            <v>Lehigh-Armstrong Inc</v>
          </cell>
          <cell r="E694" t="str">
            <v>MA</v>
          </cell>
          <cell r="F694" t="str">
            <v>P1</v>
          </cell>
          <cell r="G694" t="str">
            <v>SMALL</v>
          </cell>
          <cell r="H694" t="str">
            <v>IH</v>
          </cell>
          <cell r="I694" t="str">
            <v>0024915 - HEALTH SOLUTIONS INS AGENCY LLC</v>
          </cell>
        </row>
        <row r="695">
          <cell r="A695" t="str">
            <v>C19101IH</v>
          </cell>
          <cell r="B695">
            <v>42185</v>
          </cell>
          <cell r="C695" t="str">
            <v>C19101</v>
          </cell>
          <cell r="D695" t="str">
            <v>Precision Engineering Inc</v>
          </cell>
          <cell r="E695" t="str">
            <v>MA</v>
          </cell>
          <cell r="F695" t="str">
            <v>P1</v>
          </cell>
          <cell r="G695" t="str">
            <v>SMALL</v>
          </cell>
          <cell r="H695" t="str">
            <v>IH</v>
          </cell>
          <cell r="I695" t="str">
            <v>0002214 - DONOHUE JR, STEPHEN J</v>
          </cell>
        </row>
        <row r="696">
          <cell r="A696" t="str">
            <v>C19142IV</v>
          </cell>
          <cell r="B696">
            <v>42185</v>
          </cell>
          <cell r="C696" t="str">
            <v>C19142</v>
          </cell>
          <cell r="D696" t="str">
            <v>Maine Children's Home</v>
          </cell>
          <cell r="E696" t="str">
            <v>ME</v>
          </cell>
          <cell r="F696" t="str">
            <v>P1</v>
          </cell>
          <cell r="G696" t="str">
            <v>SMALL</v>
          </cell>
          <cell r="H696" t="str">
            <v>IV</v>
          </cell>
          <cell r="I696" t="str">
            <v>0030697 - NORTHERN GROUP BENEFITS LLC</v>
          </cell>
        </row>
        <row r="697">
          <cell r="A697" t="str">
            <v>C19142JH</v>
          </cell>
          <cell r="B697">
            <v>42185</v>
          </cell>
          <cell r="C697" t="str">
            <v>C19142</v>
          </cell>
          <cell r="D697" t="str">
            <v>Maine Children's Home</v>
          </cell>
          <cell r="E697" t="str">
            <v>ME</v>
          </cell>
          <cell r="F697" t="str">
            <v>P1</v>
          </cell>
          <cell r="G697" t="str">
            <v>SMALL</v>
          </cell>
          <cell r="H697" t="str">
            <v>JH</v>
          </cell>
          <cell r="I697" t="str">
            <v>0030697 - NORTHERN GROUP BENEFITS LLC</v>
          </cell>
        </row>
        <row r="698">
          <cell r="A698" t="str">
            <v>C19152IP</v>
          </cell>
          <cell r="B698">
            <v>42185</v>
          </cell>
          <cell r="C698" t="str">
            <v>C19152</v>
          </cell>
          <cell r="D698" t="str">
            <v>County of York</v>
          </cell>
          <cell r="E698" t="str">
            <v>ME</v>
          </cell>
          <cell r="F698" t="str">
            <v>P1</v>
          </cell>
          <cell r="G698" t="str">
            <v>ERF</v>
          </cell>
          <cell r="H698" t="str">
            <v>IP</v>
          </cell>
          <cell r="I698" t="str">
            <v>0005222 - ACADIA BENEFITS INC</v>
          </cell>
        </row>
        <row r="699">
          <cell r="A699" t="str">
            <v>C19152IV</v>
          </cell>
          <cell r="B699">
            <v>42185</v>
          </cell>
          <cell r="C699" t="str">
            <v>C19152</v>
          </cell>
          <cell r="D699" t="str">
            <v>County of York</v>
          </cell>
          <cell r="E699" t="str">
            <v>ME</v>
          </cell>
          <cell r="F699" t="str">
            <v>P1</v>
          </cell>
          <cell r="G699" t="str">
            <v>ERF</v>
          </cell>
          <cell r="H699" t="str">
            <v>IV</v>
          </cell>
          <cell r="I699" t="str">
            <v>0005222 - ACADIA BENEFITS INC</v>
          </cell>
        </row>
        <row r="700">
          <cell r="A700" t="str">
            <v>C19154IH</v>
          </cell>
          <cell r="B700">
            <v>42185</v>
          </cell>
          <cell r="C700" t="str">
            <v>C19154</v>
          </cell>
          <cell r="D700" t="str">
            <v>Stenbeck &amp; Taylor Inc</v>
          </cell>
          <cell r="E700" t="str">
            <v>MA</v>
          </cell>
          <cell r="F700" t="str">
            <v>P1</v>
          </cell>
          <cell r="G700" t="str">
            <v>SMALL</v>
          </cell>
          <cell r="H700" t="str">
            <v>IH</v>
          </cell>
        </row>
        <row r="701">
          <cell r="A701" t="str">
            <v>C19193IH</v>
          </cell>
          <cell r="B701">
            <v>42185</v>
          </cell>
          <cell r="C701" t="str">
            <v>C19193</v>
          </cell>
          <cell r="D701" t="str">
            <v>Armatron International Inc</v>
          </cell>
          <cell r="E701" t="str">
            <v>MA</v>
          </cell>
          <cell r="F701" t="str">
            <v>P1</v>
          </cell>
          <cell r="G701" t="str">
            <v>SMALL</v>
          </cell>
          <cell r="H701" t="str">
            <v>IH</v>
          </cell>
          <cell r="I701" t="str">
            <v>0035241 - PAYCHEX AGENCY INC</v>
          </cell>
        </row>
        <row r="702">
          <cell r="A702" t="str">
            <v>C19197IH</v>
          </cell>
          <cell r="B702">
            <v>42185</v>
          </cell>
          <cell r="C702" t="str">
            <v>C19197</v>
          </cell>
          <cell r="D702" t="str">
            <v>Town of Standish</v>
          </cell>
          <cell r="E702" t="str">
            <v>ME</v>
          </cell>
          <cell r="F702" t="str">
            <v>P1</v>
          </cell>
          <cell r="G702" t="str">
            <v>SMALL</v>
          </cell>
          <cell r="H702" t="str">
            <v>IH</v>
          </cell>
          <cell r="I702" t="str">
            <v>0001858 - NORTON FINANCIAL SERVICES INC</v>
          </cell>
        </row>
        <row r="703">
          <cell r="A703" t="str">
            <v>C19197PO</v>
          </cell>
          <cell r="B703">
            <v>42185</v>
          </cell>
          <cell r="C703" t="str">
            <v>C19197</v>
          </cell>
          <cell r="D703" t="str">
            <v>Town of Standish</v>
          </cell>
          <cell r="E703" t="str">
            <v>ME</v>
          </cell>
          <cell r="F703" t="str">
            <v>P1</v>
          </cell>
          <cell r="G703" t="str">
            <v>SMALL</v>
          </cell>
          <cell r="H703" t="str">
            <v>PO</v>
          </cell>
          <cell r="I703" t="str">
            <v>0001858 - NORTON FINANCIAL SERVICES INC</v>
          </cell>
        </row>
        <row r="704">
          <cell r="A704" t="str">
            <v>C19219IA</v>
          </cell>
          <cell r="B704">
            <v>42185</v>
          </cell>
          <cell r="C704" t="str">
            <v>C19219</v>
          </cell>
          <cell r="D704" t="str">
            <v>Louis M Gerson Company Inc</v>
          </cell>
          <cell r="E704" t="str">
            <v>MA</v>
          </cell>
          <cell r="F704" t="str">
            <v>P1</v>
          </cell>
          <cell r="G704" t="str">
            <v>CRC</v>
          </cell>
          <cell r="H704" t="str">
            <v>IA</v>
          </cell>
          <cell r="I704" t="str">
            <v>0032521 - SYLVIA &amp; COMPANY INSURANCE</v>
          </cell>
        </row>
        <row r="705">
          <cell r="A705" t="str">
            <v>C19219IH</v>
          </cell>
          <cell r="B705">
            <v>42185</v>
          </cell>
          <cell r="C705" t="str">
            <v>C19219</v>
          </cell>
          <cell r="D705" t="str">
            <v>Louis M Gerson Company Inc</v>
          </cell>
          <cell r="E705" t="str">
            <v>MA</v>
          </cell>
          <cell r="F705" t="str">
            <v>P1</v>
          </cell>
          <cell r="G705" t="str">
            <v>CRC</v>
          </cell>
          <cell r="H705" t="str">
            <v>IH</v>
          </cell>
          <cell r="I705" t="str">
            <v>0032521 - SYLVIA &amp; COMPANY INSURANCE</v>
          </cell>
        </row>
        <row r="706">
          <cell r="A706" t="str">
            <v>C19219JA</v>
          </cell>
          <cell r="B706">
            <v>42185</v>
          </cell>
          <cell r="C706" t="str">
            <v>C19219</v>
          </cell>
          <cell r="D706" t="str">
            <v>Louis M Gerson Company Inc</v>
          </cell>
          <cell r="E706" t="str">
            <v>MA</v>
          </cell>
          <cell r="F706" t="str">
            <v>P1</v>
          </cell>
          <cell r="G706" t="str">
            <v>CRC</v>
          </cell>
          <cell r="H706" t="str">
            <v>JA</v>
          </cell>
          <cell r="I706" t="str">
            <v>0032521 - SYLVIA &amp; COMPANY INSURANCE</v>
          </cell>
        </row>
        <row r="707">
          <cell r="A707" t="str">
            <v>C19265IH</v>
          </cell>
          <cell r="B707">
            <v>42185</v>
          </cell>
          <cell r="C707" t="str">
            <v>C19265</v>
          </cell>
          <cell r="D707" t="str">
            <v>Triple G Scaffold Services Corp</v>
          </cell>
          <cell r="E707" t="str">
            <v>MA</v>
          </cell>
          <cell r="F707" t="str">
            <v>P1</v>
          </cell>
          <cell r="G707" t="str">
            <v>SMALL</v>
          </cell>
          <cell r="H707" t="str">
            <v>IH</v>
          </cell>
          <cell r="I707" t="str">
            <v>0018681 - EASTERN BENEFITS GROUP</v>
          </cell>
        </row>
        <row r="708">
          <cell r="A708" t="str">
            <v>C19266IA</v>
          </cell>
          <cell r="B708">
            <v>42185</v>
          </cell>
          <cell r="C708" t="str">
            <v>C19266</v>
          </cell>
          <cell r="D708" t="str">
            <v>Greater Boston Food Bank</v>
          </cell>
          <cell r="E708" t="str">
            <v>MA</v>
          </cell>
          <cell r="F708" t="str">
            <v>P1</v>
          </cell>
          <cell r="G708" t="str">
            <v>CRC</v>
          </cell>
          <cell r="H708" t="str">
            <v>IA</v>
          </cell>
          <cell r="I708" t="str">
            <v>0022823 - SAPERS &amp; WALLACK</v>
          </cell>
        </row>
        <row r="709">
          <cell r="A709" t="str">
            <v>C19266IH</v>
          </cell>
          <cell r="B709">
            <v>42185</v>
          </cell>
          <cell r="C709" t="str">
            <v>C19266</v>
          </cell>
          <cell r="D709" t="str">
            <v>Greater Boston Food Bank</v>
          </cell>
          <cell r="E709" t="str">
            <v>MA</v>
          </cell>
          <cell r="F709" t="str">
            <v>P1</v>
          </cell>
          <cell r="G709" t="str">
            <v>CRC</v>
          </cell>
          <cell r="H709" t="str">
            <v>IH</v>
          </cell>
          <cell r="I709" t="str">
            <v>0022823 - SAPERS &amp; WALLACK</v>
          </cell>
        </row>
        <row r="710">
          <cell r="A710" t="str">
            <v>C19266JA</v>
          </cell>
          <cell r="B710">
            <v>42185</v>
          </cell>
          <cell r="C710" t="str">
            <v>C19266</v>
          </cell>
          <cell r="D710" t="str">
            <v>Greater Boston Food Bank</v>
          </cell>
          <cell r="E710" t="str">
            <v>MA</v>
          </cell>
          <cell r="F710" t="str">
            <v>P1</v>
          </cell>
          <cell r="G710" t="str">
            <v>CRC</v>
          </cell>
          <cell r="H710" t="str">
            <v>JA</v>
          </cell>
          <cell r="I710" t="str">
            <v>0022823 - SAPERS &amp; WALLACK</v>
          </cell>
        </row>
        <row r="711">
          <cell r="A711" t="str">
            <v>C19307IV</v>
          </cell>
          <cell r="B711">
            <v>42185</v>
          </cell>
          <cell r="C711" t="str">
            <v>C19307</v>
          </cell>
          <cell r="D711" t="str">
            <v>Univex Corp</v>
          </cell>
          <cell r="E711" t="str">
            <v>NH</v>
          </cell>
          <cell r="F711" t="str">
            <v>P1</v>
          </cell>
          <cell r="G711" t="str">
            <v>SMALL</v>
          </cell>
          <cell r="H711" t="str">
            <v>IV</v>
          </cell>
          <cell r="I711" t="str">
            <v>0026249 - CROSS INSURANCE - MANCHESTER</v>
          </cell>
        </row>
        <row r="712">
          <cell r="A712" t="str">
            <v>C19307JH</v>
          </cell>
          <cell r="B712">
            <v>42185</v>
          </cell>
          <cell r="C712" t="str">
            <v>C19307</v>
          </cell>
          <cell r="D712" t="str">
            <v>Univex Corp</v>
          </cell>
          <cell r="E712" t="str">
            <v>NH</v>
          </cell>
          <cell r="F712" t="str">
            <v>P1</v>
          </cell>
          <cell r="G712" t="str">
            <v>SMALL</v>
          </cell>
          <cell r="H712" t="str">
            <v>JH</v>
          </cell>
          <cell r="I712" t="str">
            <v>0026249 - CROSS INSURANCE - MANCHESTER</v>
          </cell>
        </row>
        <row r="713">
          <cell r="A713" t="str">
            <v>C19307JS</v>
          </cell>
          <cell r="B713">
            <v>42185</v>
          </cell>
          <cell r="C713" t="str">
            <v>C19307</v>
          </cell>
          <cell r="D713" t="str">
            <v>Univex Corp</v>
          </cell>
          <cell r="E713" t="str">
            <v>NH</v>
          </cell>
          <cell r="F713" t="str">
            <v>P1</v>
          </cell>
          <cell r="G713" t="str">
            <v>SMALL</v>
          </cell>
          <cell r="H713" t="str">
            <v>JS</v>
          </cell>
          <cell r="I713" t="str">
            <v>0026249 - CROSS INSURANCE - MANCHESTER</v>
          </cell>
        </row>
        <row r="714">
          <cell r="A714" t="str">
            <v>C19358IA</v>
          </cell>
          <cell r="B714">
            <v>42185</v>
          </cell>
          <cell r="C714" t="str">
            <v>C19358</v>
          </cell>
          <cell r="D714" t="str">
            <v>Curry College</v>
          </cell>
          <cell r="E714" t="str">
            <v>MA</v>
          </cell>
          <cell r="F714" t="str">
            <v>P1</v>
          </cell>
          <cell r="G714" t="str">
            <v>ERF</v>
          </cell>
          <cell r="H714" t="str">
            <v>IA</v>
          </cell>
          <cell r="I714" t="str">
            <v>0032787 - NFP CORPORATE SERVICES (NY) LLC</v>
          </cell>
        </row>
        <row r="715">
          <cell r="A715" t="str">
            <v>C19358IH</v>
          </cell>
          <cell r="B715">
            <v>42185</v>
          </cell>
          <cell r="C715" t="str">
            <v>C19358</v>
          </cell>
          <cell r="D715" t="str">
            <v>Curry College</v>
          </cell>
          <cell r="E715" t="str">
            <v>MA</v>
          </cell>
          <cell r="F715" t="str">
            <v>P1</v>
          </cell>
          <cell r="G715" t="str">
            <v>ERF</v>
          </cell>
          <cell r="H715" t="str">
            <v>IH</v>
          </cell>
          <cell r="I715" t="str">
            <v>0032787 - NFP CORPORATE SERVICES (NY) LLC</v>
          </cell>
        </row>
        <row r="716">
          <cell r="A716" t="str">
            <v>C19358IP</v>
          </cell>
          <cell r="B716">
            <v>42185</v>
          </cell>
          <cell r="C716" t="str">
            <v>C19358</v>
          </cell>
          <cell r="D716" t="str">
            <v>Curry College</v>
          </cell>
          <cell r="E716" t="str">
            <v>MA</v>
          </cell>
          <cell r="F716" t="str">
            <v>P1</v>
          </cell>
          <cell r="G716" t="str">
            <v>ERF</v>
          </cell>
          <cell r="H716" t="str">
            <v>IP</v>
          </cell>
          <cell r="I716" t="str">
            <v>0032787 - NFP CORPORATE SERVICES (NY) LLC</v>
          </cell>
        </row>
        <row r="717">
          <cell r="A717" t="str">
            <v>C19381IH</v>
          </cell>
          <cell r="B717">
            <v>42185</v>
          </cell>
          <cell r="C717" t="str">
            <v>C19381</v>
          </cell>
          <cell r="D717" t="str">
            <v>ABC Cesspool Company, Inc.</v>
          </cell>
          <cell r="E717" t="str">
            <v>MA</v>
          </cell>
          <cell r="F717" t="str">
            <v>P1</v>
          </cell>
          <cell r="G717" t="str">
            <v>SMALL</v>
          </cell>
          <cell r="H717" t="str">
            <v>IH</v>
          </cell>
          <cell r="I717" t="str">
            <v>0030314 - DIGITAL INSURANCE AGENCY INC</v>
          </cell>
        </row>
        <row r="718">
          <cell r="A718" t="str">
            <v>C19385IH</v>
          </cell>
          <cell r="B718">
            <v>42185</v>
          </cell>
          <cell r="C718" t="str">
            <v>C19385</v>
          </cell>
          <cell r="D718" t="str">
            <v>LaTanzi Spaulding &amp; Landreth PC</v>
          </cell>
          <cell r="E718" t="str">
            <v>MA</v>
          </cell>
          <cell r="F718" t="str">
            <v>P1</v>
          </cell>
          <cell r="G718" t="str">
            <v>SMALL</v>
          </cell>
          <cell r="H718" t="str">
            <v>IH</v>
          </cell>
          <cell r="I718" t="str">
            <v>0025343 - ROGERS &amp; GRAY INSURANCE AGENCY</v>
          </cell>
        </row>
        <row r="719">
          <cell r="A719" t="str">
            <v>C19436JM</v>
          </cell>
          <cell r="B719">
            <v>42185</v>
          </cell>
          <cell r="C719" t="str">
            <v>C19436</v>
          </cell>
          <cell r="D719" t="str">
            <v>Moore Center Services</v>
          </cell>
          <cell r="E719" t="str">
            <v>NH</v>
          </cell>
          <cell r="F719" t="str">
            <v>P1</v>
          </cell>
          <cell r="G719" t="str">
            <v>ERF</v>
          </cell>
          <cell r="H719" t="str">
            <v>JM</v>
          </cell>
          <cell r="I719" t="str">
            <v>0019415 - CGI EMPLOYEE BENEFITS GROUP</v>
          </cell>
        </row>
        <row r="720">
          <cell r="A720" t="str">
            <v>C19436JR</v>
          </cell>
          <cell r="B720">
            <v>42185</v>
          </cell>
          <cell r="C720" t="str">
            <v>C19436</v>
          </cell>
          <cell r="D720" t="str">
            <v>Moore Center Services</v>
          </cell>
          <cell r="E720" t="str">
            <v>NH</v>
          </cell>
          <cell r="F720" t="str">
            <v>P1</v>
          </cell>
          <cell r="G720" t="str">
            <v>ERF</v>
          </cell>
          <cell r="H720" t="str">
            <v>JR</v>
          </cell>
          <cell r="I720" t="str">
            <v>0019415 - CGI EMPLOYEE BENEFITS GROUP</v>
          </cell>
        </row>
        <row r="721">
          <cell r="A721" t="str">
            <v>C19445IH</v>
          </cell>
          <cell r="B721">
            <v>42185</v>
          </cell>
          <cell r="C721" t="str">
            <v>C19445</v>
          </cell>
          <cell r="D721" t="str">
            <v>MA Conference of the United Church</v>
          </cell>
          <cell r="E721" t="str">
            <v>MA</v>
          </cell>
          <cell r="F721" t="str">
            <v>P1</v>
          </cell>
          <cell r="G721" t="str">
            <v>SMALL</v>
          </cell>
          <cell r="H721" t="str">
            <v>IH</v>
          </cell>
          <cell r="I721" t="str">
            <v>0021408 - KFA BENEFITS INSURANCE LLC</v>
          </cell>
        </row>
        <row r="722">
          <cell r="A722" t="str">
            <v>C19449IH</v>
          </cell>
          <cell r="B722">
            <v>42185</v>
          </cell>
          <cell r="C722" t="str">
            <v>C19449</v>
          </cell>
          <cell r="D722" t="str">
            <v>Stoltze Design Inc</v>
          </cell>
          <cell r="E722" t="str">
            <v>MA</v>
          </cell>
          <cell r="F722" t="str">
            <v>P1</v>
          </cell>
          <cell r="G722" t="str">
            <v>SMALL</v>
          </cell>
          <cell r="H722" t="str">
            <v>IH</v>
          </cell>
        </row>
        <row r="723">
          <cell r="A723" t="str">
            <v>C19468IH</v>
          </cell>
          <cell r="B723">
            <v>42185</v>
          </cell>
          <cell r="C723" t="str">
            <v>C19468</v>
          </cell>
          <cell r="D723" t="str">
            <v>Specialized Housing Inc</v>
          </cell>
          <cell r="E723" t="str">
            <v>MA</v>
          </cell>
          <cell r="F723" t="str">
            <v>P1</v>
          </cell>
          <cell r="G723" t="str">
            <v>SMALL</v>
          </cell>
          <cell r="H723" t="str">
            <v>IH</v>
          </cell>
          <cell r="I723" t="str">
            <v>0002478 - PERKINS, BARRY P</v>
          </cell>
        </row>
        <row r="724">
          <cell r="A724" t="str">
            <v>C19468MI</v>
          </cell>
          <cell r="B724">
            <v>42185</v>
          </cell>
          <cell r="C724" t="str">
            <v>C19468</v>
          </cell>
          <cell r="D724" t="str">
            <v>Specialized Housing Inc</v>
          </cell>
          <cell r="E724" t="str">
            <v>MA</v>
          </cell>
          <cell r="F724" t="str">
            <v>P1</v>
          </cell>
          <cell r="G724" t="str">
            <v>MCARE</v>
          </cell>
          <cell r="H724" t="str">
            <v>MI</v>
          </cell>
          <cell r="I724" t="str">
            <v>0002478 - PERKINS, BARRY P</v>
          </cell>
        </row>
        <row r="725">
          <cell r="A725" t="str">
            <v>C19476IA</v>
          </cell>
          <cell r="B725">
            <v>42185</v>
          </cell>
          <cell r="C725" t="str">
            <v>C19476</v>
          </cell>
          <cell r="D725" t="str">
            <v>Digital Federal Credit Union</v>
          </cell>
          <cell r="E725" t="str">
            <v>MA</v>
          </cell>
          <cell r="F725" t="str">
            <v>P1</v>
          </cell>
          <cell r="G725" t="str">
            <v>ERF</v>
          </cell>
          <cell r="H725" t="str">
            <v>IA</v>
          </cell>
          <cell r="I725" t="str">
            <v>0030315 - DIGITAL INSURANCE AGENCY INC</v>
          </cell>
        </row>
        <row r="726">
          <cell r="A726" t="str">
            <v>C19476IH</v>
          </cell>
          <cell r="B726">
            <v>42185</v>
          </cell>
          <cell r="C726" t="str">
            <v>C19476</v>
          </cell>
          <cell r="D726" t="str">
            <v>Digital Federal Credit Union</v>
          </cell>
          <cell r="E726" t="str">
            <v>MA</v>
          </cell>
          <cell r="F726" t="str">
            <v>P1</v>
          </cell>
          <cell r="G726" t="str">
            <v>ERF</v>
          </cell>
          <cell r="H726" t="str">
            <v>IH</v>
          </cell>
          <cell r="I726" t="str">
            <v>0030315 - DIGITAL INSURANCE AGENCY INC</v>
          </cell>
        </row>
        <row r="727">
          <cell r="A727" t="str">
            <v>C19481IH</v>
          </cell>
          <cell r="B727">
            <v>42185</v>
          </cell>
          <cell r="C727" t="str">
            <v>C19481</v>
          </cell>
          <cell r="D727" t="str">
            <v>Levlee Realty Trust</v>
          </cell>
          <cell r="E727" t="str">
            <v>MA</v>
          </cell>
          <cell r="F727" t="str">
            <v>P1</v>
          </cell>
          <cell r="G727" t="str">
            <v>SMALL</v>
          </cell>
          <cell r="H727" t="str">
            <v>IH</v>
          </cell>
        </row>
        <row r="728">
          <cell r="A728" t="str">
            <v>C19557IH</v>
          </cell>
          <cell r="B728">
            <v>42185</v>
          </cell>
          <cell r="C728" t="str">
            <v>C19557</v>
          </cell>
          <cell r="D728" t="str">
            <v>Renin Associates PC</v>
          </cell>
          <cell r="E728" t="str">
            <v>MA</v>
          </cell>
          <cell r="F728" t="str">
            <v>P1</v>
          </cell>
          <cell r="G728" t="str">
            <v>SMALL</v>
          </cell>
          <cell r="H728" t="str">
            <v>IH</v>
          </cell>
        </row>
        <row r="729">
          <cell r="A729" t="str">
            <v>C19557MI</v>
          </cell>
          <cell r="B729">
            <v>42185</v>
          </cell>
          <cell r="C729" t="str">
            <v>C19557</v>
          </cell>
          <cell r="D729" t="str">
            <v>Renin Associates PC</v>
          </cell>
          <cell r="E729" t="str">
            <v>MA</v>
          </cell>
          <cell r="F729" t="str">
            <v>P1</v>
          </cell>
          <cell r="G729" t="str">
            <v>MCARE</v>
          </cell>
          <cell r="H729" t="str">
            <v>MI</v>
          </cell>
        </row>
        <row r="730">
          <cell r="A730" t="str">
            <v>C19563IH</v>
          </cell>
          <cell r="B730">
            <v>42185</v>
          </cell>
          <cell r="C730" t="str">
            <v>C19563</v>
          </cell>
          <cell r="D730" t="str">
            <v>Carpet King dba Panda Rug</v>
          </cell>
          <cell r="E730" t="str">
            <v>MA</v>
          </cell>
          <cell r="F730" t="str">
            <v>P1</v>
          </cell>
          <cell r="G730" t="str">
            <v>SMALL</v>
          </cell>
          <cell r="H730" t="str">
            <v>IH</v>
          </cell>
        </row>
        <row r="731">
          <cell r="A731" t="str">
            <v>C19580IH</v>
          </cell>
          <cell r="B731">
            <v>42185</v>
          </cell>
          <cell r="C731" t="str">
            <v>C19580</v>
          </cell>
          <cell r="D731" t="str">
            <v>J F McNamara &amp; Sons Corp</v>
          </cell>
          <cell r="E731" t="str">
            <v>MA</v>
          </cell>
          <cell r="F731" t="str">
            <v>P1</v>
          </cell>
          <cell r="G731" t="str">
            <v>SMALL</v>
          </cell>
          <cell r="H731" t="str">
            <v>IH</v>
          </cell>
          <cell r="I731" t="str">
            <v>0015564 - COMPLETE BENEFIT SOLUTIONS LLC</v>
          </cell>
        </row>
        <row r="732">
          <cell r="A732" t="str">
            <v>C19597IH</v>
          </cell>
          <cell r="B732">
            <v>42185</v>
          </cell>
          <cell r="C732" t="str">
            <v>C19597</v>
          </cell>
          <cell r="D732" t="str">
            <v>Sanweco Inc</v>
          </cell>
          <cell r="E732" t="str">
            <v>ME</v>
          </cell>
          <cell r="F732" t="str">
            <v>P1</v>
          </cell>
          <cell r="G732" t="str">
            <v>SMALL</v>
          </cell>
          <cell r="H732" t="str">
            <v>IH</v>
          </cell>
          <cell r="I732" t="str">
            <v>0031902 - PAQUIN &amp; CARROLL LLC</v>
          </cell>
        </row>
        <row r="733">
          <cell r="A733" t="str">
            <v>C19608JI</v>
          </cell>
          <cell r="B733">
            <v>42185</v>
          </cell>
          <cell r="C733" t="str">
            <v>C19608</v>
          </cell>
          <cell r="D733" t="str">
            <v>Cossingham Law Offices</v>
          </cell>
          <cell r="E733" t="str">
            <v>MA</v>
          </cell>
          <cell r="F733" t="str">
            <v>P1</v>
          </cell>
          <cell r="G733" t="str">
            <v>SMALL</v>
          </cell>
          <cell r="H733" t="str">
            <v>JI</v>
          </cell>
          <cell r="I733" t="str">
            <v>0028143 - EASTERN BENEFITS GROUP</v>
          </cell>
        </row>
        <row r="734">
          <cell r="A734" t="str">
            <v>C19767JM</v>
          </cell>
          <cell r="B734">
            <v>42185</v>
          </cell>
          <cell r="C734" t="str">
            <v>C19767</v>
          </cell>
          <cell r="D734" t="str">
            <v>EMF Inc</v>
          </cell>
          <cell r="E734" t="str">
            <v>NH</v>
          </cell>
          <cell r="F734" t="str">
            <v>P1</v>
          </cell>
          <cell r="G734" t="str">
            <v>SMALL</v>
          </cell>
          <cell r="H734" t="str">
            <v>JM</v>
          </cell>
          <cell r="I734" t="str">
            <v>0010810 - CLARK-MORTENSON AGENCY INC</v>
          </cell>
        </row>
        <row r="735">
          <cell r="A735" t="str">
            <v>C19774IV</v>
          </cell>
          <cell r="B735">
            <v>42185</v>
          </cell>
          <cell r="C735" t="str">
            <v>C19774</v>
          </cell>
          <cell r="D735" t="str">
            <v>California Products</v>
          </cell>
          <cell r="E735" t="str">
            <v>MA</v>
          </cell>
          <cell r="F735" t="str">
            <v>P1</v>
          </cell>
          <cell r="G735" t="str">
            <v>ERF</v>
          </cell>
          <cell r="H735" t="str">
            <v>IV</v>
          </cell>
          <cell r="I735" t="str">
            <v>0022924 - SAPERS &amp; WALLACK</v>
          </cell>
        </row>
        <row r="736">
          <cell r="A736" t="str">
            <v>C19784IA</v>
          </cell>
          <cell r="B736">
            <v>42185</v>
          </cell>
          <cell r="C736" t="str">
            <v>C19784</v>
          </cell>
          <cell r="D736" t="str">
            <v>Woodworth Chevrolet Cadillac Buick Inc</v>
          </cell>
          <cell r="E736" t="str">
            <v>MA</v>
          </cell>
          <cell r="F736" t="str">
            <v>P1</v>
          </cell>
          <cell r="G736" t="str">
            <v>ERF</v>
          </cell>
          <cell r="H736" t="str">
            <v>IA</v>
          </cell>
          <cell r="I736" t="str">
            <v>0023020 - LANDMARK BENEFITS INC</v>
          </cell>
        </row>
        <row r="737">
          <cell r="A737" t="str">
            <v>C19784IH</v>
          </cell>
          <cell r="B737">
            <v>42185</v>
          </cell>
          <cell r="C737" t="str">
            <v>C19784</v>
          </cell>
          <cell r="D737" t="str">
            <v>Woodworth Chevrolet Cadillac Buick Inc</v>
          </cell>
          <cell r="E737" t="str">
            <v>MA</v>
          </cell>
          <cell r="F737" t="str">
            <v>P1</v>
          </cell>
          <cell r="G737" t="str">
            <v>ERF</v>
          </cell>
          <cell r="H737" t="str">
            <v>IH</v>
          </cell>
          <cell r="I737" t="str">
            <v>0023020 - LANDMARK BENEFITS INC</v>
          </cell>
        </row>
        <row r="738">
          <cell r="A738" t="str">
            <v>C19801IH</v>
          </cell>
          <cell r="B738">
            <v>42185</v>
          </cell>
          <cell r="C738" t="str">
            <v>C19801</v>
          </cell>
          <cell r="D738" t="str">
            <v>Marshall Marine Corp</v>
          </cell>
          <cell r="E738" t="str">
            <v>MA</v>
          </cell>
          <cell r="F738" t="str">
            <v>P1</v>
          </cell>
          <cell r="G738" t="str">
            <v>SMALL</v>
          </cell>
          <cell r="H738" t="str">
            <v>IH</v>
          </cell>
          <cell r="I738" t="str">
            <v>0021225 - SYLVIA &amp; COMPANY INSURANCE</v>
          </cell>
        </row>
        <row r="739">
          <cell r="A739" t="str">
            <v>C19932IH</v>
          </cell>
          <cell r="B739">
            <v>42185</v>
          </cell>
          <cell r="C739" t="str">
            <v>C19932</v>
          </cell>
          <cell r="D739" t="str">
            <v>Hair Mate</v>
          </cell>
          <cell r="E739" t="str">
            <v>MA</v>
          </cell>
          <cell r="F739" t="str">
            <v>P1</v>
          </cell>
          <cell r="G739" t="str">
            <v>SMALL</v>
          </cell>
          <cell r="H739" t="str">
            <v>IH</v>
          </cell>
        </row>
        <row r="740">
          <cell r="A740" t="str">
            <v>C20063IA</v>
          </cell>
          <cell r="B740">
            <v>42185</v>
          </cell>
          <cell r="C740" t="str">
            <v>C20063</v>
          </cell>
          <cell r="D740" t="str">
            <v>Emmanuel College</v>
          </cell>
          <cell r="E740" t="str">
            <v>MA</v>
          </cell>
          <cell r="F740" t="str">
            <v>P1</v>
          </cell>
          <cell r="G740" t="str">
            <v>ERF</v>
          </cell>
          <cell r="H740" t="str">
            <v>IA</v>
          </cell>
          <cell r="I740" t="str">
            <v>0022699 - WILLIAM GALLAGHER  ASSOCIATES</v>
          </cell>
        </row>
        <row r="741">
          <cell r="A741" t="str">
            <v>C20063IH</v>
          </cell>
          <cell r="B741">
            <v>42185</v>
          </cell>
          <cell r="C741" t="str">
            <v>C20063</v>
          </cell>
          <cell r="D741" t="str">
            <v>Emmanuel College</v>
          </cell>
          <cell r="E741" t="str">
            <v>MA</v>
          </cell>
          <cell r="F741" t="str">
            <v>P1</v>
          </cell>
          <cell r="G741" t="str">
            <v>ERF</v>
          </cell>
          <cell r="H741" t="str">
            <v>IH</v>
          </cell>
          <cell r="I741" t="str">
            <v>0022699 - WILLIAM GALLAGHER  ASSOCIATES</v>
          </cell>
        </row>
        <row r="742">
          <cell r="A742" t="str">
            <v>C20065IH</v>
          </cell>
          <cell r="B742">
            <v>42185</v>
          </cell>
          <cell r="C742" t="str">
            <v>C20065</v>
          </cell>
          <cell r="D742" t="str">
            <v>M A S C O</v>
          </cell>
          <cell r="E742" t="str">
            <v>MA</v>
          </cell>
          <cell r="F742" t="str">
            <v>P1</v>
          </cell>
          <cell r="G742" t="str">
            <v>CRC</v>
          </cell>
          <cell r="H742" t="str">
            <v>IH</v>
          </cell>
          <cell r="I742" t="str">
            <v>0035217 - RSC INSURANCE BROKERAGE INC</v>
          </cell>
        </row>
        <row r="743">
          <cell r="A743" t="str">
            <v>C20065IP</v>
          </cell>
          <cell r="B743">
            <v>42185</v>
          </cell>
          <cell r="C743" t="str">
            <v>C20065</v>
          </cell>
          <cell r="D743" t="str">
            <v>M A S C O</v>
          </cell>
          <cell r="E743" t="str">
            <v>MA</v>
          </cell>
          <cell r="F743" t="str">
            <v>P1</v>
          </cell>
          <cell r="G743" t="str">
            <v>CRC</v>
          </cell>
          <cell r="H743" t="str">
            <v>IP</v>
          </cell>
          <cell r="I743" t="str">
            <v>0035217 - RSC INSURANCE BROKERAGE INC</v>
          </cell>
        </row>
        <row r="744">
          <cell r="A744" t="str">
            <v>C20077IH</v>
          </cell>
          <cell r="B744">
            <v>42185</v>
          </cell>
          <cell r="C744" t="str">
            <v>C20077</v>
          </cell>
          <cell r="D744" t="str">
            <v>American Antiquarian Society</v>
          </cell>
          <cell r="E744" t="str">
            <v>MA</v>
          </cell>
          <cell r="F744" t="str">
            <v>P1</v>
          </cell>
          <cell r="G744" t="str">
            <v>SMALL</v>
          </cell>
          <cell r="H744" t="str">
            <v>IH</v>
          </cell>
          <cell r="I744" t="str">
            <v>0035202 - RSC INSURANCE BROKERAGE INC</v>
          </cell>
        </row>
        <row r="745">
          <cell r="A745" t="str">
            <v>C20077JA</v>
          </cell>
          <cell r="B745">
            <v>42185</v>
          </cell>
          <cell r="C745" t="str">
            <v>C20077</v>
          </cell>
          <cell r="D745" t="str">
            <v>American Antiquarian Society</v>
          </cell>
          <cell r="E745" t="str">
            <v>MA</v>
          </cell>
          <cell r="F745" t="str">
            <v>P1</v>
          </cell>
          <cell r="G745" t="str">
            <v>SMALL</v>
          </cell>
          <cell r="H745" t="str">
            <v>JA</v>
          </cell>
          <cell r="I745" t="str">
            <v>0035202 - RSC INSURANCE BROKERAGE INC</v>
          </cell>
        </row>
        <row r="746">
          <cell r="A746" t="str">
            <v>C20088IA</v>
          </cell>
          <cell r="B746">
            <v>42185</v>
          </cell>
          <cell r="C746" t="str">
            <v>C20088</v>
          </cell>
          <cell r="D746" t="str">
            <v>Exchange Solutions</v>
          </cell>
          <cell r="E746" t="str">
            <v>MA</v>
          </cell>
          <cell r="F746" t="str">
            <v>P1</v>
          </cell>
          <cell r="G746" t="str">
            <v>SMALL</v>
          </cell>
          <cell r="H746" t="str">
            <v>IA</v>
          </cell>
          <cell r="I746" t="str">
            <v>0032829 - GALLAGHER BENEFIT SERVICES INC</v>
          </cell>
        </row>
        <row r="747">
          <cell r="A747" t="str">
            <v>C20088IH</v>
          </cell>
          <cell r="B747">
            <v>42185</v>
          </cell>
          <cell r="C747" t="str">
            <v>C20088</v>
          </cell>
          <cell r="D747" t="str">
            <v>Exchange Solutions</v>
          </cell>
          <cell r="E747" t="str">
            <v>MA</v>
          </cell>
          <cell r="F747" t="str">
            <v>P1</v>
          </cell>
          <cell r="G747" t="str">
            <v>SMALL</v>
          </cell>
          <cell r="H747" t="str">
            <v>IH</v>
          </cell>
          <cell r="I747" t="str">
            <v>0032829 - GALLAGHER BENEFIT SERVICES INC</v>
          </cell>
        </row>
        <row r="748">
          <cell r="A748" t="str">
            <v>C20120IH</v>
          </cell>
          <cell r="B748">
            <v>42185</v>
          </cell>
          <cell r="C748" t="str">
            <v>C20120</v>
          </cell>
          <cell r="D748" t="str">
            <v>Hamlen &amp; Co Inc</v>
          </cell>
          <cell r="E748" t="str">
            <v>MA</v>
          </cell>
          <cell r="F748" t="str">
            <v>P1</v>
          </cell>
          <cell r="G748" t="str">
            <v>SMALL</v>
          </cell>
          <cell r="H748" t="str">
            <v>IH</v>
          </cell>
          <cell r="I748" t="str">
            <v>0022362 - LEFEBVRE, KENNETH M</v>
          </cell>
        </row>
        <row r="749">
          <cell r="A749" t="str">
            <v>C20120MI</v>
          </cell>
          <cell r="B749">
            <v>42185</v>
          </cell>
          <cell r="C749" t="str">
            <v>C20120</v>
          </cell>
          <cell r="D749" t="str">
            <v>Hamlen &amp; Co Inc</v>
          </cell>
          <cell r="E749" t="str">
            <v>MA</v>
          </cell>
          <cell r="F749" t="str">
            <v>P1</v>
          </cell>
          <cell r="G749" t="str">
            <v>MCARE</v>
          </cell>
          <cell r="H749" t="str">
            <v>MI</v>
          </cell>
          <cell r="I749" t="str">
            <v>0022362 - LEFEBVRE, KENNETH M</v>
          </cell>
        </row>
        <row r="750">
          <cell r="A750" t="str">
            <v>C20125IH</v>
          </cell>
          <cell r="B750">
            <v>42185</v>
          </cell>
          <cell r="C750" t="str">
            <v>C20125</v>
          </cell>
          <cell r="D750" t="str">
            <v>Youngblood Company Inc</v>
          </cell>
          <cell r="E750" t="str">
            <v>MA</v>
          </cell>
          <cell r="F750" t="str">
            <v>P1</v>
          </cell>
          <cell r="G750" t="str">
            <v>CRC</v>
          </cell>
          <cell r="H750" t="str">
            <v>IH</v>
          </cell>
          <cell r="I750" t="str">
            <v>0032418 - BAYSTATE BENEFIT SERVICES INC</v>
          </cell>
        </row>
        <row r="751">
          <cell r="A751" t="str">
            <v>C20156IA</v>
          </cell>
          <cell r="B751">
            <v>42185</v>
          </cell>
          <cell r="C751" t="str">
            <v>C20156</v>
          </cell>
          <cell r="D751" t="str">
            <v>Winston Brothers Inc</v>
          </cell>
          <cell r="E751" t="str">
            <v>MA</v>
          </cell>
          <cell r="F751" t="str">
            <v>P1</v>
          </cell>
          <cell r="G751" t="str">
            <v>ERF</v>
          </cell>
          <cell r="H751" t="str">
            <v>IA</v>
          </cell>
          <cell r="I751" t="str">
            <v>0001721 - BORISLOW INSURANCE AGENCY</v>
          </cell>
        </row>
        <row r="752">
          <cell r="A752" t="str">
            <v>C20156IV</v>
          </cell>
          <cell r="B752">
            <v>42185</v>
          </cell>
          <cell r="C752" t="str">
            <v>C20156</v>
          </cell>
          <cell r="D752" t="str">
            <v>Winston Brothers Inc</v>
          </cell>
          <cell r="E752" t="str">
            <v>MA</v>
          </cell>
          <cell r="F752" t="str">
            <v>P1</v>
          </cell>
          <cell r="G752" t="str">
            <v>ERF</v>
          </cell>
          <cell r="H752" t="str">
            <v>IV</v>
          </cell>
          <cell r="I752" t="str">
            <v>0001721 - BORISLOW INSURANCE AGENCY</v>
          </cell>
        </row>
        <row r="753">
          <cell r="A753" t="str">
            <v>C20176JB</v>
          </cell>
          <cell r="B753">
            <v>42185</v>
          </cell>
          <cell r="C753" t="str">
            <v>C20176</v>
          </cell>
          <cell r="D753" t="str">
            <v>Rentals Unlimited</v>
          </cell>
          <cell r="E753" t="str">
            <v>MA</v>
          </cell>
          <cell r="F753" t="str">
            <v>P1</v>
          </cell>
          <cell r="G753" t="str">
            <v>CRC</v>
          </cell>
          <cell r="H753" t="str">
            <v>JB</v>
          </cell>
          <cell r="I753" t="str">
            <v>0032419 - LEVINE, GLENN A</v>
          </cell>
        </row>
        <row r="754">
          <cell r="A754" t="str">
            <v>C20193IH</v>
          </cell>
          <cell r="B754">
            <v>42185</v>
          </cell>
          <cell r="C754" t="str">
            <v>C20193</v>
          </cell>
          <cell r="D754" t="str">
            <v>Ira Paul Corp dba Young World</v>
          </cell>
          <cell r="E754" t="str">
            <v>MA</v>
          </cell>
          <cell r="F754" t="str">
            <v>P1</v>
          </cell>
          <cell r="G754" t="str">
            <v>SMALL</v>
          </cell>
          <cell r="H754" t="str">
            <v>IH</v>
          </cell>
          <cell r="I754" t="str">
            <v>0025344 - UNITED BUSINESSMANS INSURANCE AGENCY</v>
          </cell>
        </row>
        <row r="755">
          <cell r="A755" t="str">
            <v>C20237IH</v>
          </cell>
          <cell r="B755">
            <v>42185</v>
          </cell>
          <cell r="C755" t="str">
            <v>C20237</v>
          </cell>
          <cell r="D755" t="str">
            <v>Architectural Doors &amp; Windows</v>
          </cell>
          <cell r="E755" t="str">
            <v>ME</v>
          </cell>
          <cell r="F755" t="str">
            <v>P1</v>
          </cell>
          <cell r="G755" t="str">
            <v>SMALL</v>
          </cell>
          <cell r="H755" t="str">
            <v>IH</v>
          </cell>
          <cell r="I755" t="str">
            <v>0034802 - USI INSURANCE SERVICES LLC - BRIARCLIFF</v>
          </cell>
        </row>
        <row r="756">
          <cell r="A756" t="str">
            <v>C20237IV</v>
          </cell>
          <cell r="B756">
            <v>42185</v>
          </cell>
          <cell r="C756" t="str">
            <v>C20237</v>
          </cell>
          <cell r="D756" t="str">
            <v>Architectural Doors &amp; Windows</v>
          </cell>
          <cell r="E756" t="str">
            <v>ME</v>
          </cell>
          <cell r="F756" t="str">
            <v>P1</v>
          </cell>
          <cell r="G756" t="str">
            <v>SMALL</v>
          </cell>
          <cell r="H756" t="str">
            <v>IV</v>
          </cell>
          <cell r="I756" t="str">
            <v>0034802 - USI INSURANCE SERVICES LLC - BRIARCLIFF</v>
          </cell>
        </row>
        <row r="757">
          <cell r="A757" t="str">
            <v>C20237PO</v>
          </cell>
          <cell r="B757">
            <v>42185</v>
          </cell>
          <cell r="C757" t="str">
            <v>C20237</v>
          </cell>
          <cell r="D757" t="str">
            <v>Architectural Doors &amp; Windows</v>
          </cell>
          <cell r="E757" t="str">
            <v>ME</v>
          </cell>
          <cell r="F757" t="str">
            <v>P1</v>
          </cell>
          <cell r="G757" t="str">
            <v>SMALL</v>
          </cell>
          <cell r="H757" t="str">
            <v>PO</v>
          </cell>
          <cell r="I757" t="str">
            <v>0034802 - USI INSURANCE SERVICES LLC - BRIARCLIFF</v>
          </cell>
        </row>
        <row r="758">
          <cell r="A758" t="str">
            <v>C20254IH</v>
          </cell>
          <cell r="B758">
            <v>42185</v>
          </cell>
          <cell r="C758" t="str">
            <v>C20254</v>
          </cell>
          <cell r="D758" t="str">
            <v>Supercuts-Wiljam</v>
          </cell>
          <cell r="E758" t="str">
            <v>MA</v>
          </cell>
          <cell r="F758" t="str">
            <v>P1</v>
          </cell>
          <cell r="G758" t="str">
            <v>SMALL</v>
          </cell>
          <cell r="H758" t="str">
            <v>IH</v>
          </cell>
        </row>
        <row r="759">
          <cell r="A759" t="str">
            <v>C20409IH</v>
          </cell>
          <cell r="B759">
            <v>42185</v>
          </cell>
          <cell r="C759" t="str">
            <v>C20409</v>
          </cell>
          <cell r="D759" t="str">
            <v>Sullivan Tire Co Inc</v>
          </cell>
          <cell r="E759" t="str">
            <v>MA</v>
          </cell>
          <cell r="F759" t="str">
            <v>P1</v>
          </cell>
          <cell r="G759" t="str">
            <v>ERF</v>
          </cell>
          <cell r="H759" t="str">
            <v>IH</v>
          </cell>
          <cell r="I759" t="str">
            <v>0034941 - WELLESLEY INSURANCE AGENCY INC</v>
          </cell>
        </row>
        <row r="760">
          <cell r="A760" t="str">
            <v>C20415IH</v>
          </cell>
          <cell r="B760">
            <v>42185</v>
          </cell>
          <cell r="C760" t="str">
            <v>C20415</v>
          </cell>
          <cell r="D760" t="str">
            <v>Berkshire Healthcare System</v>
          </cell>
          <cell r="E760" t="str">
            <v>MA</v>
          </cell>
          <cell r="F760" t="str">
            <v>P1</v>
          </cell>
          <cell r="G760" t="str">
            <v>ERF</v>
          </cell>
          <cell r="H760" t="str">
            <v>IH</v>
          </cell>
          <cell r="I760" t="str">
            <v>0028821 - USI INSURANCE SERVICES LLC - BRIARCLIFF</v>
          </cell>
        </row>
        <row r="761">
          <cell r="A761" t="str">
            <v>C20435IH</v>
          </cell>
          <cell r="B761">
            <v>42185</v>
          </cell>
          <cell r="C761" t="str">
            <v>C20435</v>
          </cell>
          <cell r="D761" t="str">
            <v>Federal Furnace Cranberry Company</v>
          </cell>
          <cell r="E761" t="str">
            <v>MA</v>
          </cell>
          <cell r="F761" t="str">
            <v>P1</v>
          </cell>
          <cell r="G761" t="str">
            <v>SMALL</v>
          </cell>
          <cell r="H761" t="str">
            <v>IH</v>
          </cell>
          <cell r="I761" t="str">
            <v>0023582 - EASTERN BENEFITS GROUP</v>
          </cell>
        </row>
        <row r="762">
          <cell r="A762" t="str">
            <v>C20445IH</v>
          </cell>
          <cell r="B762">
            <v>42185</v>
          </cell>
          <cell r="C762" t="str">
            <v>C20445</v>
          </cell>
          <cell r="D762" t="str">
            <v>Lowell Community Health Center</v>
          </cell>
          <cell r="E762" t="str">
            <v>MA</v>
          </cell>
          <cell r="F762" t="str">
            <v>P1</v>
          </cell>
          <cell r="G762" t="str">
            <v>ERF</v>
          </cell>
          <cell r="H762" t="str">
            <v>IH</v>
          </cell>
          <cell r="I762" t="str">
            <v>0022698 - BORISLOW INSURANCE AGENCY</v>
          </cell>
        </row>
        <row r="763">
          <cell r="A763" t="str">
            <v>C20519IH</v>
          </cell>
          <cell r="B763">
            <v>42185</v>
          </cell>
          <cell r="C763" t="str">
            <v>C20519</v>
          </cell>
          <cell r="D763" t="str">
            <v>Eyecare Medical Group</v>
          </cell>
          <cell r="E763" t="str">
            <v>ME</v>
          </cell>
          <cell r="F763" t="str">
            <v>P1</v>
          </cell>
          <cell r="G763" t="str">
            <v>CRC</v>
          </cell>
          <cell r="H763" t="str">
            <v>IH</v>
          </cell>
          <cell r="I763" t="str">
            <v>0023275 - BAY AGENCY INC</v>
          </cell>
        </row>
        <row r="764">
          <cell r="A764" t="str">
            <v>C20519IV</v>
          </cell>
          <cell r="B764">
            <v>42185</v>
          </cell>
          <cell r="C764" t="str">
            <v>C20519</v>
          </cell>
          <cell r="D764" t="str">
            <v>Eyecare Medical Group</v>
          </cell>
          <cell r="E764" t="str">
            <v>ME</v>
          </cell>
          <cell r="F764" t="str">
            <v>P1</v>
          </cell>
          <cell r="G764" t="str">
            <v>CRC</v>
          </cell>
          <cell r="H764" t="str">
            <v>IV</v>
          </cell>
          <cell r="I764" t="str">
            <v>0023275 - BAY AGENCY INC</v>
          </cell>
        </row>
        <row r="765">
          <cell r="A765" t="str">
            <v>C20519PO</v>
          </cell>
          <cell r="B765">
            <v>42185</v>
          </cell>
          <cell r="C765" t="str">
            <v>C20519</v>
          </cell>
          <cell r="D765" t="str">
            <v>Eyecare Medical Group</v>
          </cell>
          <cell r="E765" t="str">
            <v>ME</v>
          </cell>
          <cell r="F765" t="str">
            <v>P1</v>
          </cell>
          <cell r="G765" t="str">
            <v>CRC</v>
          </cell>
          <cell r="H765" t="str">
            <v>PO</v>
          </cell>
          <cell r="I765" t="str">
            <v>0023275 - BAY AGENCY INC</v>
          </cell>
        </row>
        <row r="766">
          <cell r="A766" t="str">
            <v>C20582IH</v>
          </cell>
          <cell r="B766">
            <v>42185</v>
          </cell>
          <cell r="C766" t="str">
            <v>C20582</v>
          </cell>
          <cell r="D766" t="str">
            <v>Daggett &amp; Parker</v>
          </cell>
          <cell r="E766" t="str">
            <v>ME</v>
          </cell>
          <cell r="F766" t="str">
            <v>P1</v>
          </cell>
          <cell r="G766" t="str">
            <v>SMALL</v>
          </cell>
          <cell r="H766" t="str">
            <v>IH</v>
          </cell>
          <cell r="I766" t="str">
            <v>0014477 - GALLANT, DAVID J</v>
          </cell>
        </row>
        <row r="767">
          <cell r="A767" t="str">
            <v>C20582PO</v>
          </cell>
          <cell r="B767">
            <v>42185</v>
          </cell>
          <cell r="C767" t="str">
            <v>C20582</v>
          </cell>
          <cell r="D767" t="str">
            <v>Daggett &amp; Parker</v>
          </cell>
          <cell r="E767" t="str">
            <v>ME</v>
          </cell>
          <cell r="F767" t="str">
            <v>P1</v>
          </cell>
          <cell r="G767" t="str">
            <v>SMALL</v>
          </cell>
          <cell r="H767" t="str">
            <v>PO</v>
          </cell>
          <cell r="I767" t="str">
            <v>0014477 - GALLANT, DAVID J</v>
          </cell>
        </row>
        <row r="768">
          <cell r="A768" t="str">
            <v>C20591IA</v>
          </cell>
          <cell r="B768">
            <v>42185</v>
          </cell>
          <cell r="C768" t="str">
            <v>C20591</v>
          </cell>
          <cell r="D768" t="str">
            <v>Goodman Research Group Inc</v>
          </cell>
          <cell r="E768" t="str">
            <v>MA</v>
          </cell>
          <cell r="F768" t="str">
            <v>P1</v>
          </cell>
          <cell r="G768" t="str">
            <v>SMALL</v>
          </cell>
          <cell r="H768" t="str">
            <v>IA</v>
          </cell>
        </row>
        <row r="769">
          <cell r="A769" t="str">
            <v>C20591IH</v>
          </cell>
          <cell r="B769">
            <v>42185</v>
          </cell>
          <cell r="C769" t="str">
            <v>C20591</v>
          </cell>
          <cell r="D769" t="str">
            <v>Goodman Research Group Inc</v>
          </cell>
          <cell r="E769" t="str">
            <v>MA</v>
          </cell>
          <cell r="F769" t="str">
            <v>P1</v>
          </cell>
          <cell r="G769" t="str">
            <v>SMALL</v>
          </cell>
          <cell r="H769" t="str">
            <v>IH</v>
          </cell>
        </row>
        <row r="770">
          <cell r="A770" t="str">
            <v>C20605PO</v>
          </cell>
          <cell r="B770">
            <v>42185</v>
          </cell>
          <cell r="C770" t="str">
            <v>C20605</v>
          </cell>
          <cell r="D770" t="str">
            <v>Woodman Edmands Danylik &amp; Austin</v>
          </cell>
          <cell r="E770" t="str">
            <v>ME</v>
          </cell>
          <cell r="F770" t="str">
            <v>P1</v>
          </cell>
          <cell r="G770" t="str">
            <v>SMALL</v>
          </cell>
          <cell r="H770" t="str">
            <v>PO</v>
          </cell>
          <cell r="I770" t="str">
            <v>0034395 - PAQUIN &amp; CARROLL LLC</v>
          </cell>
        </row>
        <row r="771">
          <cell r="A771" t="str">
            <v>C20624IH</v>
          </cell>
          <cell r="B771">
            <v>42185</v>
          </cell>
          <cell r="C771" t="str">
            <v>C20624</v>
          </cell>
          <cell r="D771" t="str">
            <v>Harbor Tech Components</v>
          </cell>
          <cell r="E771" t="str">
            <v>MA</v>
          </cell>
          <cell r="F771" t="str">
            <v>P1</v>
          </cell>
          <cell r="G771" t="str">
            <v>SMALL</v>
          </cell>
          <cell r="H771" t="str">
            <v>IH</v>
          </cell>
        </row>
        <row r="772">
          <cell r="A772" t="str">
            <v>C20626IH</v>
          </cell>
          <cell r="B772">
            <v>42185</v>
          </cell>
          <cell r="C772" t="str">
            <v>C20626</v>
          </cell>
          <cell r="D772" t="str">
            <v>Sullivan and Cogliano Companies</v>
          </cell>
          <cell r="E772" t="str">
            <v>MA</v>
          </cell>
          <cell r="F772" t="str">
            <v>P1</v>
          </cell>
          <cell r="G772" t="str">
            <v>CRC</v>
          </cell>
          <cell r="H772" t="str">
            <v>IH</v>
          </cell>
          <cell r="I772" t="str">
            <v>0028001 - CHANDOR INSURANCE AGENCY LLC</v>
          </cell>
        </row>
        <row r="773">
          <cell r="A773" t="str">
            <v>C20626IV</v>
          </cell>
          <cell r="B773">
            <v>42185</v>
          </cell>
          <cell r="C773" t="str">
            <v>C20626</v>
          </cell>
          <cell r="D773" t="str">
            <v>Sullivan and Cogliano Companies</v>
          </cell>
          <cell r="E773" t="str">
            <v>MA</v>
          </cell>
          <cell r="F773" t="str">
            <v>P1</v>
          </cell>
          <cell r="G773" t="str">
            <v>CRC</v>
          </cell>
          <cell r="H773" t="str">
            <v>IV</v>
          </cell>
          <cell r="I773" t="str">
            <v>0028001 - CHANDOR INSURANCE AGENCY LLC</v>
          </cell>
        </row>
        <row r="774">
          <cell r="A774" t="str">
            <v>C20633IH</v>
          </cell>
          <cell r="B774">
            <v>42185</v>
          </cell>
          <cell r="C774" t="str">
            <v>C20633</v>
          </cell>
          <cell r="D774" t="str">
            <v>Turning Point Inc</v>
          </cell>
          <cell r="E774" t="str">
            <v>MA</v>
          </cell>
          <cell r="F774" t="str">
            <v>P1</v>
          </cell>
          <cell r="G774" t="str">
            <v>CRC</v>
          </cell>
          <cell r="H774" t="str">
            <v>IH</v>
          </cell>
          <cell r="I774" t="str">
            <v>0030187 - AISLING PARTNERS INS BROKERAGE</v>
          </cell>
        </row>
        <row r="775">
          <cell r="A775" t="str">
            <v>C20670IV</v>
          </cell>
          <cell r="B775">
            <v>42185</v>
          </cell>
          <cell r="C775" t="str">
            <v>C20670</v>
          </cell>
          <cell r="D775" t="str">
            <v>Michael Van Valkenburgh Assoc</v>
          </cell>
          <cell r="E775" t="str">
            <v>MA</v>
          </cell>
          <cell r="F775" t="str">
            <v>P1</v>
          </cell>
          <cell r="G775" t="str">
            <v>SMALL</v>
          </cell>
          <cell r="H775" t="str">
            <v>IV</v>
          </cell>
          <cell r="I775" t="str">
            <v>0034715 - HEFFERNAN INSURANCE BROKERS</v>
          </cell>
        </row>
        <row r="776">
          <cell r="A776" t="str">
            <v>C20672IA</v>
          </cell>
          <cell r="B776">
            <v>42185</v>
          </cell>
          <cell r="C776" t="str">
            <v>C20672</v>
          </cell>
          <cell r="D776" t="str">
            <v>Advocates Inc</v>
          </cell>
          <cell r="E776" t="str">
            <v>MA</v>
          </cell>
          <cell r="F776" t="str">
            <v>P1</v>
          </cell>
          <cell r="G776" t="str">
            <v>CRC</v>
          </cell>
          <cell r="H776" t="str">
            <v>IA</v>
          </cell>
          <cell r="I776" t="str">
            <v>0003092 - GALLAGHER BENEFIT SERVICES INC</v>
          </cell>
        </row>
        <row r="777">
          <cell r="A777" t="str">
            <v>C20672IH</v>
          </cell>
          <cell r="B777">
            <v>42185</v>
          </cell>
          <cell r="C777" t="str">
            <v>C20672</v>
          </cell>
          <cell r="D777" t="str">
            <v>Advocates Inc</v>
          </cell>
          <cell r="E777" t="str">
            <v>MA</v>
          </cell>
          <cell r="F777" t="str">
            <v>P1</v>
          </cell>
          <cell r="G777" t="str">
            <v>CRC</v>
          </cell>
          <cell r="H777" t="str">
            <v>IH</v>
          </cell>
          <cell r="I777" t="str">
            <v>0003092 - GALLAGHER BENEFIT SERVICES INC</v>
          </cell>
        </row>
        <row r="778">
          <cell r="A778" t="str">
            <v>C20682IH</v>
          </cell>
          <cell r="B778">
            <v>42185</v>
          </cell>
          <cell r="C778" t="str">
            <v>C20682</v>
          </cell>
          <cell r="D778" t="str">
            <v>Interstate Office Partitions</v>
          </cell>
          <cell r="E778" t="str">
            <v>MA</v>
          </cell>
          <cell r="F778" t="str">
            <v>P1</v>
          </cell>
          <cell r="G778" t="str">
            <v>SMALL</v>
          </cell>
          <cell r="H778" t="str">
            <v>IH</v>
          </cell>
          <cell r="I778" t="str">
            <v>0032831 - GALLAGHER BENEFIT SERVICES INC</v>
          </cell>
        </row>
        <row r="779">
          <cell r="A779" t="str">
            <v>C20712IH</v>
          </cell>
          <cell r="B779">
            <v>42185</v>
          </cell>
          <cell r="C779" t="str">
            <v>C20712</v>
          </cell>
          <cell r="D779" t="str">
            <v>Vesper Country Club Inc</v>
          </cell>
          <cell r="E779" t="str">
            <v>MA</v>
          </cell>
          <cell r="F779" t="str">
            <v>P1</v>
          </cell>
          <cell r="G779" t="str">
            <v>SMALL</v>
          </cell>
          <cell r="H779" t="str">
            <v>IH</v>
          </cell>
          <cell r="I779" t="str">
            <v>0024009 - NEW ENGLAND MEDICAL INS AGENCY LLC</v>
          </cell>
        </row>
        <row r="780">
          <cell r="A780" t="str">
            <v>C20760IH</v>
          </cell>
          <cell r="B780">
            <v>42185</v>
          </cell>
          <cell r="C780" t="str">
            <v>C20760</v>
          </cell>
          <cell r="D780" t="str">
            <v>Gilmartin Magence LLP</v>
          </cell>
          <cell r="E780" t="str">
            <v>MA</v>
          </cell>
          <cell r="F780" t="str">
            <v>P1</v>
          </cell>
          <cell r="G780" t="str">
            <v>SMALL</v>
          </cell>
          <cell r="H780" t="str">
            <v>IH</v>
          </cell>
          <cell r="I780" t="str">
            <v>0028000 - EASTERN BENEFITS GROUP</v>
          </cell>
        </row>
        <row r="781">
          <cell r="A781" t="str">
            <v>C20763IH</v>
          </cell>
          <cell r="B781">
            <v>42185</v>
          </cell>
          <cell r="C781" t="str">
            <v>C20763</v>
          </cell>
          <cell r="D781" t="str">
            <v>Cisco Systems Inc</v>
          </cell>
          <cell r="E781" t="str">
            <v>MA</v>
          </cell>
          <cell r="F781" t="str">
            <v>P1</v>
          </cell>
          <cell r="G781" t="str">
            <v>ERF</v>
          </cell>
          <cell r="H781" t="str">
            <v>IH</v>
          </cell>
        </row>
        <row r="782">
          <cell r="A782" t="str">
            <v>C20797IH</v>
          </cell>
          <cell r="B782">
            <v>42185</v>
          </cell>
          <cell r="C782" t="str">
            <v>C20797</v>
          </cell>
          <cell r="D782" t="str">
            <v>Metro Southwest</v>
          </cell>
          <cell r="E782" t="str">
            <v>MA</v>
          </cell>
          <cell r="F782" t="str">
            <v>P1</v>
          </cell>
          <cell r="G782" t="str">
            <v>SMALL</v>
          </cell>
          <cell r="H782" t="str">
            <v>IH</v>
          </cell>
          <cell r="I782" t="str">
            <v>0025534 - HRK BROKERAGE SERVICES LLC</v>
          </cell>
        </row>
        <row r="783">
          <cell r="A783" t="str">
            <v>C20840IH</v>
          </cell>
          <cell r="B783">
            <v>42185</v>
          </cell>
          <cell r="C783" t="str">
            <v>C20840</v>
          </cell>
          <cell r="D783" t="str">
            <v>Stonebridge Associates LLC</v>
          </cell>
          <cell r="E783" t="str">
            <v>MA</v>
          </cell>
          <cell r="F783" t="str">
            <v>P1</v>
          </cell>
          <cell r="G783" t="str">
            <v>SMALL</v>
          </cell>
          <cell r="H783" t="str">
            <v>IH</v>
          </cell>
          <cell r="I783" t="str">
            <v>0022114 - NORTHWESTERN BENEFIT ASSOC INSURANCE AGCY INC</v>
          </cell>
        </row>
        <row r="784">
          <cell r="A784" t="str">
            <v>C20844IH</v>
          </cell>
          <cell r="B784">
            <v>42185</v>
          </cell>
          <cell r="C784" t="str">
            <v>C20844</v>
          </cell>
          <cell r="D784" t="str">
            <v>Boston Health Care for the Homeless Program</v>
          </cell>
          <cell r="E784" t="str">
            <v>MA</v>
          </cell>
          <cell r="F784" t="str">
            <v>P1</v>
          </cell>
          <cell r="G784" t="str">
            <v>ERF</v>
          </cell>
          <cell r="H784" t="str">
            <v>IH</v>
          </cell>
          <cell r="I784" t="str">
            <v>0004654 - GALLAGHER BENEFIT SERVICES INC</v>
          </cell>
        </row>
        <row r="785">
          <cell r="A785" t="str">
            <v>C20847IH</v>
          </cell>
          <cell r="B785">
            <v>42185</v>
          </cell>
          <cell r="C785" t="str">
            <v>C20847</v>
          </cell>
          <cell r="D785" t="str">
            <v>Alvin Hollis Oil Co</v>
          </cell>
          <cell r="E785" t="str">
            <v>MA</v>
          </cell>
          <cell r="F785" t="str">
            <v>P1</v>
          </cell>
          <cell r="G785" t="str">
            <v>SMALL</v>
          </cell>
          <cell r="H785" t="str">
            <v>IH</v>
          </cell>
          <cell r="I785" t="str">
            <v>0019396 - PARTNERS BENEFIT GROUP INC</v>
          </cell>
        </row>
        <row r="786">
          <cell r="A786" t="str">
            <v>C20910IH</v>
          </cell>
          <cell r="B786">
            <v>42185</v>
          </cell>
          <cell r="C786" t="str">
            <v>C20910</v>
          </cell>
          <cell r="D786" t="str">
            <v>A &amp; A Industries Inc</v>
          </cell>
          <cell r="E786" t="str">
            <v>MA</v>
          </cell>
          <cell r="F786" t="str">
            <v>P1</v>
          </cell>
          <cell r="G786" t="str">
            <v>SMALL</v>
          </cell>
          <cell r="H786" t="str">
            <v>IH</v>
          </cell>
          <cell r="I786" t="str">
            <v>0034024 - BRUCE CROHN LLC</v>
          </cell>
        </row>
        <row r="787">
          <cell r="A787" t="str">
            <v>C20914IH</v>
          </cell>
          <cell r="B787">
            <v>42185</v>
          </cell>
          <cell r="C787" t="str">
            <v>C20914</v>
          </cell>
          <cell r="D787" t="str">
            <v>Law Offices of Peter E. Flynn</v>
          </cell>
          <cell r="E787" t="str">
            <v>MA</v>
          </cell>
          <cell r="F787" t="str">
            <v>P1</v>
          </cell>
          <cell r="G787" t="str">
            <v>SMALL</v>
          </cell>
          <cell r="H787" t="str">
            <v>IH</v>
          </cell>
        </row>
        <row r="788">
          <cell r="A788" t="str">
            <v>C20920IH</v>
          </cell>
          <cell r="B788">
            <v>42185</v>
          </cell>
          <cell r="C788" t="str">
            <v>C20920</v>
          </cell>
          <cell r="D788" t="str">
            <v>Federation for Children w/ Spec Need</v>
          </cell>
          <cell r="E788" t="str">
            <v>MA</v>
          </cell>
          <cell r="F788" t="str">
            <v>P1</v>
          </cell>
          <cell r="G788" t="str">
            <v>SMALL</v>
          </cell>
          <cell r="H788" t="str">
            <v>IH</v>
          </cell>
          <cell r="I788" t="str">
            <v>0002043 - CLAUSEN, DAVID A</v>
          </cell>
        </row>
        <row r="789">
          <cell r="A789" t="str">
            <v>C20920JA</v>
          </cell>
          <cell r="B789">
            <v>42185</v>
          </cell>
          <cell r="C789" t="str">
            <v>C20920</v>
          </cell>
          <cell r="D789" t="str">
            <v>Federation for Children w/ Spec Need</v>
          </cell>
          <cell r="E789" t="str">
            <v>MA</v>
          </cell>
          <cell r="F789" t="str">
            <v>P1</v>
          </cell>
          <cell r="G789" t="str">
            <v>SMALL</v>
          </cell>
          <cell r="H789" t="str">
            <v>JA</v>
          </cell>
          <cell r="I789" t="str">
            <v>0002043 - CLAUSEN, DAVID A</v>
          </cell>
        </row>
        <row r="790">
          <cell r="A790" t="str">
            <v>C20958IA</v>
          </cell>
          <cell r="B790">
            <v>42185</v>
          </cell>
          <cell r="C790" t="str">
            <v>C20958</v>
          </cell>
          <cell r="D790" t="str">
            <v>Quincy Mutual Fire Insurance</v>
          </cell>
          <cell r="E790" t="str">
            <v>MA</v>
          </cell>
          <cell r="F790" t="str">
            <v>P1</v>
          </cell>
          <cell r="G790" t="str">
            <v>ERF</v>
          </cell>
          <cell r="H790" t="str">
            <v>IA</v>
          </cell>
          <cell r="I790" t="str">
            <v>0003204 - EASTERN BENEFITS GROUP</v>
          </cell>
        </row>
        <row r="791">
          <cell r="A791" t="str">
            <v>C20958IH</v>
          </cell>
          <cell r="B791">
            <v>42185</v>
          </cell>
          <cell r="C791" t="str">
            <v>C20958</v>
          </cell>
          <cell r="D791" t="str">
            <v>Quincy Mutual Fire Insurance</v>
          </cell>
          <cell r="E791" t="str">
            <v>MA</v>
          </cell>
          <cell r="F791" t="str">
            <v>P1</v>
          </cell>
          <cell r="G791" t="str">
            <v>ERF</v>
          </cell>
          <cell r="H791" t="str">
            <v>IH</v>
          </cell>
          <cell r="I791" t="str">
            <v>0003204 - EASTERN BENEFITS GROUP</v>
          </cell>
        </row>
        <row r="792">
          <cell r="A792" t="str">
            <v>C20960IH</v>
          </cell>
          <cell r="B792">
            <v>42185</v>
          </cell>
          <cell r="C792" t="str">
            <v>C20960</v>
          </cell>
          <cell r="D792" t="str">
            <v>Jackson Lumber and Millwork</v>
          </cell>
          <cell r="E792" t="str">
            <v>MA</v>
          </cell>
          <cell r="F792" t="str">
            <v>P1</v>
          </cell>
          <cell r="G792" t="str">
            <v>CRC</v>
          </cell>
          <cell r="H792" t="str">
            <v>IH</v>
          </cell>
          <cell r="I792" t="str">
            <v>0022361 - CUSTOM BENEFITS GROUP</v>
          </cell>
        </row>
        <row r="793">
          <cell r="A793" t="str">
            <v>C20962IH</v>
          </cell>
          <cell r="B793">
            <v>42185</v>
          </cell>
          <cell r="C793" t="str">
            <v>C20962</v>
          </cell>
          <cell r="D793" t="str">
            <v>North Suffolk Mental Health Association</v>
          </cell>
          <cell r="E793" t="str">
            <v>MA</v>
          </cell>
          <cell r="F793" t="str">
            <v>P1</v>
          </cell>
          <cell r="G793" t="str">
            <v>ERF</v>
          </cell>
          <cell r="H793" t="str">
            <v>IH</v>
          </cell>
          <cell r="I793" t="str">
            <v>0033050 - BROWN &amp; BROWN OF MASSACHUSETTS LLC</v>
          </cell>
        </row>
        <row r="794">
          <cell r="A794" t="str">
            <v>C20962JB</v>
          </cell>
          <cell r="B794">
            <v>42185</v>
          </cell>
          <cell r="C794" t="str">
            <v>C20962</v>
          </cell>
          <cell r="D794" t="str">
            <v>North Suffolk Mental Health Association</v>
          </cell>
          <cell r="E794" t="str">
            <v>MA</v>
          </cell>
          <cell r="F794" t="str">
            <v>P1</v>
          </cell>
          <cell r="G794" t="str">
            <v>ERF</v>
          </cell>
          <cell r="H794" t="str">
            <v>JB</v>
          </cell>
          <cell r="I794" t="str">
            <v>0033050 - BROWN &amp; BROWN OF MASSACHUSETTS LLC</v>
          </cell>
        </row>
        <row r="795">
          <cell r="A795" t="str">
            <v>C21016IA</v>
          </cell>
          <cell r="B795">
            <v>42185</v>
          </cell>
          <cell r="C795" t="str">
            <v>C21016</v>
          </cell>
          <cell r="D795" t="str">
            <v>Cushman Insurance Inc</v>
          </cell>
          <cell r="E795" t="str">
            <v>MA</v>
          </cell>
          <cell r="F795" t="str">
            <v>P1</v>
          </cell>
          <cell r="G795" t="str">
            <v>SMALL</v>
          </cell>
          <cell r="H795" t="str">
            <v>IA</v>
          </cell>
          <cell r="I795" t="str">
            <v>0035285 - EMPLOYEE BENEFIT ADVISORS INC</v>
          </cell>
        </row>
        <row r="796">
          <cell r="A796" t="str">
            <v>C21016IH</v>
          </cell>
          <cell r="B796">
            <v>42185</v>
          </cell>
          <cell r="C796" t="str">
            <v>C21016</v>
          </cell>
          <cell r="D796" t="str">
            <v>Cushman Insurance Inc</v>
          </cell>
          <cell r="E796" t="str">
            <v>MA</v>
          </cell>
          <cell r="F796" t="str">
            <v>P1</v>
          </cell>
          <cell r="G796" t="str">
            <v>SMALL</v>
          </cell>
          <cell r="H796" t="str">
            <v>IH</v>
          </cell>
          <cell r="I796" t="str">
            <v>0035285 - EMPLOYEE BENEFIT ADVISORS INC</v>
          </cell>
        </row>
        <row r="797">
          <cell r="A797" t="str">
            <v>C21043IH</v>
          </cell>
          <cell r="B797">
            <v>42185</v>
          </cell>
          <cell r="C797" t="str">
            <v>C21043</v>
          </cell>
          <cell r="D797" t="str">
            <v>Brown Richardson &amp; Rowe Inc</v>
          </cell>
          <cell r="E797" t="str">
            <v>MA</v>
          </cell>
          <cell r="F797" t="str">
            <v>P1</v>
          </cell>
          <cell r="G797" t="str">
            <v>SMALL</v>
          </cell>
          <cell r="H797" t="str">
            <v>IH</v>
          </cell>
          <cell r="I797" t="str">
            <v>0033233 - JOHNSON, GREG B</v>
          </cell>
        </row>
        <row r="798">
          <cell r="A798" t="str">
            <v>C21055IA</v>
          </cell>
          <cell r="B798">
            <v>42185</v>
          </cell>
          <cell r="C798" t="str">
            <v>C21055</v>
          </cell>
          <cell r="D798" t="str">
            <v>Harbor Medical Associates</v>
          </cell>
          <cell r="E798" t="str">
            <v>MA</v>
          </cell>
          <cell r="F798" t="str">
            <v>P1</v>
          </cell>
          <cell r="G798" t="str">
            <v>ERF</v>
          </cell>
          <cell r="H798" t="str">
            <v>IA</v>
          </cell>
          <cell r="I798" t="str">
            <v>0015995 - CLARK &amp; LAVEY</v>
          </cell>
        </row>
        <row r="799">
          <cell r="A799" t="str">
            <v>C21055IH</v>
          </cell>
          <cell r="B799">
            <v>42185</v>
          </cell>
          <cell r="C799" t="str">
            <v>C21055</v>
          </cell>
          <cell r="D799" t="str">
            <v>Harbor Medical Associates</v>
          </cell>
          <cell r="E799" t="str">
            <v>MA</v>
          </cell>
          <cell r="F799" t="str">
            <v>P1</v>
          </cell>
          <cell r="G799" t="str">
            <v>ERF</v>
          </cell>
          <cell r="H799" t="str">
            <v>IH</v>
          </cell>
          <cell r="I799" t="str">
            <v>0015995 - CLARK &amp; LAVEY</v>
          </cell>
        </row>
        <row r="800">
          <cell r="A800" t="str">
            <v>C21081IV</v>
          </cell>
          <cell r="B800">
            <v>42185</v>
          </cell>
          <cell r="C800" t="str">
            <v>C21081</v>
          </cell>
          <cell r="D800" t="str">
            <v>The Progress Center</v>
          </cell>
          <cell r="E800" t="str">
            <v>ME</v>
          </cell>
          <cell r="F800" t="str">
            <v>P1</v>
          </cell>
          <cell r="G800" t="str">
            <v>SMALL</v>
          </cell>
          <cell r="H800" t="str">
            <v>IV</v>
          </cell>
          <cell r="I800" t="str">
            <v>0012992 - NORTON FINANCIAL SERVICES INC</v>
          </cell>
        </row>
        <row r="801">
          <cell r="A801" t="str">
            <v>C21081JH</v>
          </cell>
          <cell r="B801">
            <v>42185</v>
          </cell>
          <cell r="C801" t="str">
            <v>C21081</v>
          </cell>
          <cell r="D801" t="str">
            <v>The Progress Center</v>
          </cell>
          <cell r="E801" t="str">
            <v>ME</v>
          </cell>
          <cell r="F801" t="str">
            <v>P1</v>
          </cell>
          <cell r="G801" t="str">
            <v>SMALL</v>
          </cell>
          <cell r="H801" t="str">
            <v>JH</v>
          </cell>
          <cell r="I801" t="str">
            <v>0012992 - NORTON FINANCIAL SERVICES INC</v>
          </cell>
        </row>
        <row r="802">
          <cell r="A802" t="str">
            <v>C21082JH</v>
          </cell>
          <cell r="B802">
            <v>42185</v>
          </cell>
          <cell r="C802" t="str">
            <v>C21082</v>
          </cell>
          <cell r="D802" t="str">
            <v>Marois Brothers Inc</v>
          </cell>
          <cell r="E802" t="str">
            <v>MA</v>
          </cell>
          <cell r="F802" t="str">
            <v>P1</v>
          </cell>
          <cell r="G802" t="str">
            <v>SMALL</v>
          </cell>
          <cell r="H802" t="str">
            <v>JH</v>
          </cell>
          <cell r="I802" t="str">
            <v>0034839 - HEALTH SOLUTIONS INS AGENCY LLC</v>
          </cell>
        </row>
        <row r="803">
          <cell r="A803" t="str">
            <v>C21098IH</v>
          </cell>
          <cell r="B803">
            <v>42185</v>
          </cell>
          <cell r="C803" t="str">
            <v>C21098</v>
          </cell>
          <cell r="D803" t="str">
            <v>Alexandra Construction</v>
          </cell>
          <cell r="E803" t="str">
            <v>MA</v>
          </cell>
          <cell r="F803" t="str">
            <v>P1</v>
          </cell>
          <cell r="G803" t="str">
            <v>SMALL</v>
          </cell>
          <cell r="H803" t="str">
            <v>IH</v>
          </cell>
          <cell r="I803" t="str">
            <v>0002877 - BARRON, JOHN J</v>
          </cell>
        </row>
        <row r="804">
          <cell r="A804" t="str">
            <v>C21108IH</v>
          </cell>
          <cell r="B804">
            <v>42185</v>
          </cell>
          <cell r="C804" t="str">
            <v>C21108</v>
          </cell>
          <cell r="D804" t="str">
            <v>Massachusetts Housing &amp; Shelter</v>
          </cell>
          <cell r="E804" t="str">
            <v>MA</v>
          </cell>
          <cell r="F804" t="str">
            <v>P1</v>
          </cell>
          <cell r="G804" t="str">
            <v>SMALL</v>
          </cell>
          <cell r="H804" t="str">
            <v>IH</v>
          </cell>
          <cell r="I804" t="str">
            <v>0015316 - HULME, BRUCE S</v>
          </cell>
        </row>
        <row r="805">
          <cell r="A805" t="str">
            <v>C21121IH</v>
          </cell>
          <cell r="B805">
            <v>42185</v>
          </cell>
          <cell r="C805" t="str">
            <v>C21121</v>
          </cell>
          <cell r="D805" t="str">
            <v>South Shore Support Services</v>
          </cell>
          <cell r="E805" t="str">
            <v>MA</v>
          </cell>
          <cell r="F805" t="str">
            <v>P1</v>
          </cell>
          <cell r="G805" t="str">
            <v>CRC</v>
          </cell>
          <cell r="H805" t="str">
            <v>IH</v>
          </cell>
          <cell r="I805" t="str">
            <v>0017973 - ROGERS &amp; GRAY INSURANCE AGENCY</v>
          </cell>
        </row>
        <row r="806">
          <cell r="A806" t="str">
            <v>C21151IA</v>
          </cell>
          <cell r="B806">
            <v>42185</v>
          </cell>
          <cell r="C806" t="str">
            <v>C21151</v>
          </cell>
          <cell r="D806" t="str">
            <v>NERP Holdings Co Inc</v>
          </cell>
          <cell r="E806" t="str">
            <v>MA</v>
          </cell>
          <cell r="F806" t="str">
            <v>P1</v>
          </cell>
          <cell r="G806" t="str">
            <v>SMALL</v>
          </cell>
          <cell r="H806" t="str">
            <v>IA</v>
          </cell>
          <cell r="I806" t="str">
            <v>0034066 - CROSS INSURANCE - MANCHESTER</v>
          </cell>
        </row>
        <row r="807">
          <cell r="A807" t="str">
            <v>C21151IH</v>
          </cell>
          <cell r="B807">
            <v>42185</v>
          </cell>
          <cell r="C807" t="str">
            <v>C21151</v>
          </cell>
          <cell r="D807" t="str">
            <v>NERP Holdings Co Inc</v>
          </cell>
          <cell r="E807" t="str">
            <v>MA</v>
          </cell>
          <cell r="F807" t="str">
            <v>P1</v>
          </cell>
          <cell r="G807" t="str">
            <v>SMALL</v>
          </cell>
          <cell r="H807" t="str">
            <v>IH</v>
          </cell>
          <cell r="I807" t="str">
            <v>0034066 - CROSS INSURANCE - MANCHESTER</v>
          </cell>
        </row>
        <row r="808">
          <cell r="A808" t="str">
            <v>C21205IH</v>
          </cell>
          <cell r="B808">
            <v>42185</v>
          </cell>
          <cell r="C808" t="str">
            <v>C21205</v>
          </cell>
          <cell r="D808" t="str">
            <v>Husson University</v>
          </cell>
          <cell r="E808" t="str">
            <v>ME</v>
          </cell>
          <cell r="F808" t="str">
            <v>P1</v>
          </cell>
          <cell r="G808" t="str">
            <v>ERF</v>
          </cell>
          <cell r="H808" t="str">
            <v>IH</v>
          </cell>
          <cell r="I808" t="str">
            <v>0027716 - HOLDEN INSURANCE AGENCY</v>
          </cell>
        </row>
        <row r="809">
          <cell r="A809" t="str">
            <v>C21205IV</v>
          </cell>
          <cell r="B809">
            <v>42185</v>
          </cell>
          <cell r="C809" t="str">
            <v>C21205</v>
          </cell>
          <cell r="D809" t="str">
            <v>Husson University</v>
          </cell>
          <cell r="E809" t="str">
            <v>ME</v>
          </cell>
          <cell r="F809" t="str">
            <v>P1</v>
          </cell>
          <cell r="G809" t="str">
            <v>ERF</v>
          </cell>
          <cell r="H809" t="str">
            <v>IV</v>
          </cell>
          <cell r="I809" t="str">
            <v>0027716 - HOLDEN INSURANCE AGENCY</v>
          </cell>
        </row>
        <row r="810">
          <cell r="A810" t="str">
            <v>C21205PO</v>
          </cell>
          <cell r="B810">
            <v>42185</v>
          </cell>
          <cell r="C810" t="str">
            <v>C21205</v>
          </cell>
          <cell r="D810" t="str">
            <v>Husson University</v>
          </cell>
          <cell r="E810" t="str">
            <v>ME</v>
          </cell>
          <cell r="F810" t="str">
            <v>P1</v>
          </cell>
          <cell r="G810" t="str">
            <v>ERF</v>
          </cell>
          <cell r="H810" t="str">
            <v>PO</v>
          </cell>
          <cell r="I810" t="str">
            <v>0027716 - HOLDEN INSURANCE AGENCY</v>
          </cell>
        </row>
        <row r="811">
          <cell r="A811" t="str">
            <v>C21239IH</v>
          </cell>
          <cell r="B811">
            <v>42185</v>
          </cell>
          <cell r="C811" t="str">
            <v>C21239</v>
          </cell>
          <cell r="D811" t="str">
            <v>Massasoit Greyhound Association Inc</v>
          </cell>
          <cell r="E811" t="str">
            <v>MA</v>
          </cell>
          <cell r="F811" t="str">
            <v>P1</v>
          </cell>
          <cell r="G811" t="str">
            <v>SMALL</v>
          </cell>
          <cell r="H811" t="str">
            <v>IH</v>
          </cell>
          <cell r="I811" t="str">
            <v>0034516 - COMPREHENSIVE INS PROVIDERS INC</v>
          </cell>
        </row>
        <row r="812">
          <cell r="A812" t="str">
            <v>C21239MI</v>
          </cell>
          <cell r="B812">
            <v>42185</v>
          </cell>
          <cell r="C812" t="str">
            <v>C21239</v>
          </cell>
          <cell r="D812" t="str">
            <v>Massasoit Greyhound Association Inc</v>
          </cell>
          <cell r="E812" t="str">
            <v>MA</v>
          </cell>
          <cell r="F812" t="str">
            <v>P1</v>
          </cell>
          <cell r="G812" t="str">
            <v>MCARE</v>
          </cell>
          <cell r="H812" t="str">
            <v>MI</v>
          </cell>
          <cell r="I812" t="str">
            <v>0034516 - COMPREHENSIVE INS PROVIDERS INC</v>
          </cell>
        </row>
        <row r="813">
          <cell r="A813" t="str">
            <v>C21254IH</v>
          </cell>
          <cell r="B813">
            <v>42185</v>
          </cell>
          <cell r="C813" t="str">
            <v>C21254</v>
          </cell>
          <cell r="D813" t="str">
            <v>Whitney Academy</v>
          </cell>
          <cell r="E813" t="str">
            <v>MA</v>
          </cell>
          <cell r="F813" t="str">
            <v>P1</v>
          </cell>
          <cell r="G813" t="str">
            <v>ERF</v>
          </cell>
          <cell r="H813" t="str">
            <v>IH</v>
          </cell>
        </row>
        <row r="814">
          <cell r="A814" t="str">
            <v>C21257IH</v>
          </cell>
          <cell r="B814">
            <v>42185</v>
          </cell>
          <cell r="C814" t="str">
            <v>C21257</v>
          </cell>
          <cell r="D814" t="str">
            <v>Cooperative Elder Services</v>
          </cell>
          <cell r="E814" t="str">
            <v>MA</v>
          </cell>
          <cell r="F814" t="str">
            <v>P1</v>
          </cell>
          <cell r="G814" t="str">
            <v>SMALL</v>
          </cell>
          <cell r="H814" t="str">
            <v>IH</v>
          </cell>
          <cell r="I814" t="str">
            <v>0022440 - SENTINEL INSURANCE AGENCY INC MA</v>
          </cell>
        </row>
        <row r="815">
          <cell r="A815" t="str">
            <v>C21263IH</v>
          </cell>
          <cell r="B815">
            <v>42185</v>
          </cell>
          <cell r="C815" t="str">
            <v>C21263</v>
          </cell>
          <cell r="D815" t="str">
            <v>Professional Alternative</v>
          </cell>
          <cell r="E815" t="str">
            <v>MA</v>
          </cell>
          <cell r="F815" t="str">
            <v>P1</v>
          </cell>
          <cell r="G815" t="str">
            <v>CRC</v>
          </cell>
          <cell r="H815" t="str">
            <v>IH</v>
          </cell>
          <cell r="I815" t="str">
            <v>0003065 - WITHERS, TIMOTHY C</v>
          </cell>
        </row>
        <row r="816">
          <cell r="A816" t="str">
            <v>C21263IV</v>
          </cell>
          <cell r="B816">
            <v>42185</v>
          </cell>
          <cell r="C816" t="str">
            <v>C21263</v>
          </cell>
          <cell r="D816" t="str">
            <v>Professional Alternative</v>
          </cell>
          <cell r="E816" t="str">
            <v>MA</v>
          </cell>
          <cell r="F816" t="str">
            <v>P1</v>
          </cell>
          <cell r="G816" t="str">
            <v>CRC</v>
          </cell>
          <cell r="H816" t="str">
            <v>IV</v>
          </cell>
          <cell r="I816" t="str">
            <v>0003065 - WITHERS, TIMOTHY C</v>
          </cell>
        </row>
        <row r="817">
          <cell r="A817" t="str">
            <v>C21264IA</v>
          </cell>
          <cell r="B817">
            <v>42185</v>
          </cell>
          <cell r="C817" t="str">
            <v>C21264</v>
          </cell>
          <cell r="D817" t="str">
            <v>Urell Inc</v>
          </cell>
          <cell r="E817" t="str">
            <v>MA</v>
          </cell>
          <cell r="F817" t="str">
            <v>P1</v>
          </cell>
          <cell r="G817" t="str">
            <v>CRC</v>
          </cell>
          <cell r="H817" t="str">
            <v>IA</v>
          </cell>
          <cell r="I817" t="str">
            <v>0020713 - NEW ENGLAND MEDICAL INS AGENCY LLC</v>
          </cell>
        </row>
        <row r="818">
          <cell r="A818" t="str">
            <v>C21264IH</v>
          </cell>
          <cell r="B818">
            <v>42185</v>
          </cell>
          <cell r="C818" t="str">
            <v>C21264</v>
          </cell>
          <cell r="D818" t="str">
            <v>Urell Inc</v>
          </cell>
          <cell r="E818" t="str">
            <v>MA</v>
          </cell>
          <cell r="F818" t="str">
            <v>P1</v>
          </cell>
          <cell r="G818" t="str">
            <v>CRC</v>
          </cell>
          <cell r="H818" t="str">
            <v>IH</v>
          </cell>
          <cell r="I818" t="str">
            <v>0020713 - NEW ENGLAND MEDICAL INS AGENCY LLC</v>
          </cell>
        </row>
        <row r="819">
          <cell r="A819" t="str">
            <v>C21269IH</v>
          </cell>
          <cell r="B819">
            <v>42185</v>
          </cell>
          <cell r="C819" t="str">
            <v>C21269</v>
          </cell>
          <cell r="D819" t="str">
            <v>Village Veterinary Clinic</v>
          </cell>
          <cell r="E819" t="str">
            <v>MA</v>
          </cell>
          <cell r="F819" t="str">
            <v>P1</v>
          </cell>
          <cell r="G819" t="str">
            <v>SMALL</v>
          </cell>
          <cell r="H819" t="str">
            <v>IH</v>
          </cell>
        </row>
        <row r="820">
          <cell r="A820" t="str">
            <v>C21355IA</v>
          </cell>
          <cell r="B820">
            <v>42185</v>
          </cell>
          <cell r="C820" t="str">
            <v>C21355</v>
          </cell>
          <cell r="D820" t="str">
            <v>Concord Consortium</v>
          </cell>
          <cell r="E820" t="str">
            <v>MA</v>
          </cell>
          <cell r="F820" t="str">
            <v>P1</v>
          </cell>
          <cell r="G820" t="str">
            <v>SMALL</v>
          </cell>
          <cell r="H820" t="str">
            <v>IA</v>
          </cell>
          <cell r="I820" t="str">
            <v>0030330 - DIGITAL INSURANCE AGENCY INC</v>
          </cell>
        </row>
        <row r="821">
          <cell r="A821" t="str">
            <v>C21355IH</v>
          </cell>
          <cell r="B821">
            <v>42185</v>
          </cell>
          <cell r="C821" t="str">
            <v>C21355</v>
          </cell>
          <cell r="D821" t="str">
            <v>Concord Consortium</v>
          </cell>
          <cell r="E821" t="str">
            <v>MA</v>
          </cell>
          <cell r="F821" t="str">
            <v>P1</v>
          </cell>
          <cell r="G821" t="str">
            <v>SMALL</v>
          </cell>
          <cell r="H821" t="str">
            <v>IH</v>
          </cell>
          <cell r="I821" t="str">
            <v>0030330 - DIGITAL INSURANCE AGENCY INC</v>
          </cell>
        </row>
        <row r="822">
          <cell r="A822" t="str">
            <v>C21366IH</v>
          </cell>
          <cell r="B822">
            <v>42185</v>
          </cell>
          <cell r="C822" t="str">
            <v>C21366</v>
          </cell>
          <cell r="D822" t="str">
            <v>Francis Parker Charter Essential School</v>
          </cell>
          <cell r="E822" t="str">
            <v>MA</v>
          </cell>
          <cell r="F822" t="str">
            <v>P1</v>
          </cell>
          <cell r="G822" t="str">
            <v>CRC</v>
          </cell>
          <cell r="H822" t="str">
            <v>IH</v>
          </cell>
          <cell r="I822" t="str">
            <v>0002835 - NEW ENGLAND MEDICAL INS AGENCY LLC</v>
          </cell>
        </row>
        <row r="823">
          <cell r="A823" t="str">
            <v>C21366JA</v>
          </cell>
          <cell r="B823">
            <v>42185</v>
          </cell>
          <cell r="C823" t="str">
            <v>C21366</v>
          </cell>
          <cell r="D823" t="str">
            <v>Francis Parker Charter Essential School</v>
          </cell>
          <cell r="E823" t="str">
            <v>MA</v>
          </cell>
          <cell r="F823" t="str">
            <v>P1</v>
          </cell>
          <cell r="G823" t="str">
            <v>CRC</v>
          </cell>
          <cell r="H823" t="str">
            <v>JA</v>
          </cell>
          <cell r="I823" t="str">
            <v>0002835 - NEW ENGLAND MEDICAL INS AGENCY LLC</v>
          </cell>
        </row>
        <row r="824">
          <cell r="A824" t="str">
            <v>C21371IH</v>
          </cell>
          <cell r="B824">
            <v>42185</v>
          </cell>
          <cell r="C824" t="str">
            <v>C21371</v>
          </cell>
          <cell r="D824" t="str">
            <v>ELLSWORTH BUILDERS SUPPLY, INC.</v>
          </cell>
          <cell r="E824" t="str">
            <v>ME</v>
          </cell>
          <cell r="F824" t="str">
            <v>P1</v>
          </cell>
          <cell r="G824" t="str">
            <v>ERF</v>
          </cell>
          <cell r="H824" t="str">
            <v>IH</v>
          </cell>
          <cell r="I824" t="str">
            <v>0028816 - USI INSURANCE SERVICES LLC - BRIARCLIFF</v>
          </cell>
        </row>
        <row r="825">
          <cell r="A825" t="str">
            <v>C21371PO</v>
          </cell>
          <cell r="B825">
            <v>42185</v>
          </cell>
          <cell r="C825" t="str">
            <v>C21371</v>
          </cell>
          <cell r="D825" t="str">
            <v>ELLSWORTH BUILDERS SUPPLY, INC.</v>
          </cell>
          <cell r="E825" t="str">
            <v>ME</v>
          </cell>
          <cell r="F825" t="str">
            <v>P1</v>
          </cell>
          <cell r="G825" t="str">
            <v>ERF</v>
          </cell>
          <cell r="H825" t="str">
            <v>PO</v>
          </cell>
          <cell r="I825" t="str">
            <v>0028816 - USI INSURANCE SERVICES LLC - BRIARCLIFF</v>
          </cell>
        </row>
        <row r="826">
          <cell r="A826" t="str">
            <v>C21398IH</v>
          </cell>
          <cell r="B826">
            <v>42185</v>
          </cell>
          <cell r="C826" t="str">
            <v>C21398</v>
          </cell>
          <cell r="D826" t="str">
            <v>Mackie Shea, PC</v>
          </cell>
          <cell r="E826" t="str">
            <v>MA</v>
          </cell>
          <cell r="F826" t="str">
            <v>P1</v>
          </cell>
          <cell r="G826" t="str">
            <v>SMALL</v>
          </cell>
          <cell r="H826" t="str">
            <v>IH</v>
          </cell>
          <cell r="I826" t="str">
            <v>0016280 - CLAUSEN, DAVID A</v>
          </cell>
        </row>
        <row r="827">
          <cell r="A827" t="str">
            <v>C21419IH</v>
          </cell>
          <cell r="B827">
            <v>42185</v>
          </cell>
          <cell r="C827" t="str">
            <v>C21419</v>
          </cell>
          <cell r="D827" t="str">
            <v>J &amp; G Foods Inc</v>
          </cell>
          <cell r="E827" t="str">
            <v>MA</v>
          </cell>
          <cell r="F827" t="str">
            <v>P1</v>
          </cell>
          <cell r="G827" t="str">
            <v>CRC</v>
          </cell>
          <cell r="H827" t="str">
            <v>IH</v>
          </cell>
          <cell r="I827" t="str">
            <v>0031986 - PATRIOT BENEFIT SOLUTIONS LLC</v>
          </cell>
        </row>
        <row r="828">
          <cell r="A828" t="str">
            <v>C21419JA</v>
          </cell>
          <cell r="B828">
            <v>42185</v>
          </cell>
          <cell r="C828" t="str">
            <v>C21419</v>
          </cell>
          <cell r="D828" t="str">
            <v>J &amp; G Foods Inc</v>
          </cell>
          <cell r="E828" t="str">
            <v>MA</v>
          </cell>
          <cell r="F828" t="str">
            <v>P1</v>
          </cell>
          <cell r="G828" t="str">
            <v>CRC</v>
          </cell>
          <cell r="H828" t="str">
            <v>JA</v>
          </cell>
          <cell r="I828" t="str">
            <v>0031986 - PATRIOT BENEFIT SOLUTIONS LLC</v>
          </cell>
        </row>
        <row r="829">
          <cell r="A829" t="str">
            <v>C21435IA</v>
          </cell>
          <cell r="B829">
            <v>42185</v>
          </cell>
          <cell r="C829" t="str">
            <v>C21435</v>
          </cell>
          <cell r="D829" t="str">
            <v>Quabaug Vibram Innovation, LLC</v>
          </cell>
          <cell r="E829" t="str">
            <v>MA</v>
          </cell>
          <cell r="F829" t="str">
            <v>P1</v>
          </cell>
          <cell r="G829" t="str">
            <v>ERF</v>
          </cell>
          <cell r="H829" t="str">
            <v>IA</v>
          </cell>
          <cell r="I829" t="str">
            <v>0032525 - PROTECTOR GROUP INSURANCE AGENCY, THE</v>
          </cell>
        </row>
        <row r="830">
          <cell r="A830" t="str">
            <v>C21435IH</v>
          </cell>
          <cell r="B830">
            <v>42185</v>
          </cell>
          <cell r="C830" t="str">
            <v>C21435</v>
          </cell>
          <cell r="D830" t="str">
            <v>Quabaug Vibram Innovation, LLC</v>
          </cell>
          <cell r="E830" t="str">
            <v>MA</v>
          </cell>
          <cell r="F830" t="str">
            <v>P1</v>
          </cell>
          <cell r="G830" t="str">
            <v>ERF</v>
          </cell>
          <cell r="H830" t="str">
            <v>IH</v>
          </cell>
          <cell r="I830" t="str">
            <v>0032525 - PROTECTOR GROUP INSURANCE AGENCY, THE</v>
          </cell>
        </row>
        <row r="831">
          <cell r="A831" t="str">
            <v>C21435JA</v>
          </cell>
          <cell r="B831">
            <v>42185</v>
          </cell>
          <cell r="C831" t="str">
            <v>C21435</v>
          </cell>
          <cell r="D831" t="str">
            <v>Quabaug Vibram Innovation, LLC</v>
          </cell>
          <cell r="E831" t="str">
            <v>MA</v>
          </cell>
          <cell r="F831" t="str">
            <v>P1</v>
          </cell>
          <cell r="G831" t="str">
            <v>ERF</v>
          </cell>
          <cell r="H831" t="str">
            <v>JA</v>
          </cell>
          <cell r="I831" t="str">
            <v>0032525 - PROTECTOR GROUP INSURANCE AGENCY, THE</v>
          </cell>
        </row>
        <row r="832">
          <cell r="A832" t="str">
            <v>C21451IV</v>
          </cell>
          <cell r="B832">
            <v>42185</v>
          </cell>
          <cell r="C832" t="str">
            <v>C21451</v>
          </cell>
          <cell r="D832" t="str">
            <v>Artel Software Inc</v>
          </cell>
          <cell r="E832" t="str">
            <v>MA</v>
          </cell>
          <cell r="F832" t="str">
            <v>P1</v>
          </cell>
          <cell r="G832" t="str">
            <v>SMALL</v>
          </cell>
          <cell r="H832" t="str">
            <v>IV</v>
          </cell>
          <cell r="I832" t="str">
            <v>0025307 - AISLING PARTNERS INS BROKERAGE</v>
          </cell>
        </row>
        <row r="833">
          <cell r="A833" t="str">
            <v>C21482IH</v>
          </cell>
          <cell r="B833">
            <v>42185</v>
          </cell>
          <cell r="C833" t="str">
            <v>C21482</v>
          </cell>
          <cell r="D833" t="str">
            <v>Busa Fuel Co</v>
          </cell>
          <cell r="E833" t="str">
            <v>MA</v>
          </cell>
          <cell r="F833" t="str">
            <v>P1</v>
          </cell>
          <cell r="G833" t="str">
            <v>SMALL</v>
          </cell>
          <cell r="H833" t="str">
            <v>IH</v>
          </cell>
        </row>
        <row r="834">
          <cell r="A834" t="str">
            <v>C21499IH</v>
          </cell>
          <cell r="B834">
            <v>42185</v>
          </cell>
          <cell r="C834" t="str">
            <v>C21499</v>
          </cell>
          <cell r="D834" t="str">
            <v>OHI</v>
          </cell>
          <cell r="E834" t="str">
            <v>ME</v>
          </cell>
          <cell r="F834" t="str">
            <v>P1</v>
          </cell>
          <cell r="G834" t="str">
            <v>ERF</v>
          </cell>
          <cell r="H834" t="str">
            <v>IH</v>
          </cell>
          <cell r="I834" t="str">
            <v>0003310 - BUSINESS INSURANCE AGENCY</v>
          </cell>
        </row>
        <row r="835">
          <cell r="A835" t="str">
            <v>C21499PO</v>
          </cell>
          <cell r="B835">
            <v>42185</v>
          </cell>
          <cell r="C835" t="str">
            <v>C21499</v>
          </cell>
          <cell r="D835" t="str">
            <v>OHI</v>
          </cell>
          <cell r="E835" t="str">
            <v>ME</v>
          </cell>
          <cell r="F835" t="str">
            <v>P1</v>
          </cell>
          <cell r="G835" t="str">
            <v>ERF</v>
          </cell>
          <cell r="H835" t="str">
            <v>PO</v>
          </cell>
          <cell r="I835" t="str">
            <v>0003310 - BUSINESS INSURANCE AGENCY</v>
          </cell>
        </row>
        <row r="836">
          <cell r="A836" t="str">
            <v>C21507IH</v>
          </cell>
          <cell r="B836">
            <v>42185</v>
          </cell>
          <cell r="C836" t="str">
            <v>C21507</v>
          </cell>
          <cell r="D836" t="str">
            <v>Lanco Assembly Systems, Inc.</v>
          </cell>
          <cell r="E836" t="str">
            <v>ME</v>
          </cell>
          <cell r="F836" t="str">
            <v>P1</v>
          </cell>
          <cell r="G836" t="str">
            <v>ERF</v>
          </cell>
          <cell r="H836" t="str">
            <v>IH</v>
          </cell>
          <cell r="I836" t="str">
            <v>0028826 - NFP CORPORATE SERVICES (NY) LLC</v>
          </cell>
        </row>
        <row r="837">
          <cell r="A837" t="str">
            <v>C21507IV</v>
          </cell>
          <cell r="B837">
            <v>42185</v>
          </cell>
          <cell r="C837" t="str">
            <v>C21507</v>
          </cell>
          <cell r="D837" t="str">
            <v>Lanco Assembly Systems, Inc.</v>
          </cell>
          <cell r="E837" t="str">
            <v>ME</v>
          </cell>
          <cell r="F837" t="str">
            <v>P1</v>
          </cell>
          <cell r="G837" t="str">
            <v>ERF</v>
          </cell>
          <cell r="H837" t="str">
            <v>IV</v>
          </cell>
          <cell r="I837" t="str">
            <v>0028826 - NFP CORPORATE SERVICES (NY) LLC</v>
          </cell>
        </row>
        <row r="838">
          <cell r="A838" t="str">
            <v>C21507PO</v>
          </cell>
          <cell r="B838">
            <v>42185</v>
          </cell>
          <cell r="C838" t="str">
            <v>C21507</v>
          </cell>
          <cell r="D838" t="str">
            <v>Lanco Assembly Systems, Inc.</v>
          </cell>
          <cell r="E838" t="str">
            <v>ME</v>
          </cell>
          <cell r="F838" t="str">
            <v>P1</v>
          </cell>
          <cell r="G838" t="str">
            <v>ERF</v>
          </cell>
          <cell r="H838" t="str">
            <v>PO</v>
          </cell>
          <cell r="I838" t="str">
            <v>0028826 - NFP CORPORATE SERVICES (NY) LLC</v>
          </cell>
        </row>
        <row r="839">
          <cell r="A839" t="str">
            <v>C21513IH</v>
          </cell>
          <cell r="B839">
            <v>42185</v>
          </cell>
          <cell r="C839" t="str">
            <v>C21513</v>
          </cell>
          <cell r="D839" t="str">
            <v>P A Bergman &amp; Associates, Inc.</v>
          </cell>
          <cell r="E839" t="str">
            <v>MA</v>
          </cell>
          <cell r="F839" t="str">
            <v>P1</v>
          </cell>
          <cell r="G839" t="str">
            <v>SMALL</v>
          </cell>
          <cell r="H839" t="str">
            <v>IH</v>
          </cell>
        </row>
        <row r="840">
          <cell r="A840" t="str">
            <v>C21536IH</v>
          </cell>
          <cell r="B840">
            <v>42185</v>
          </cell>
          <cell r="C840" t="str">
            <v>C21536</v>
          </cell>
          <cell r="D840" t="str">
            <v>Dean College</v>
          </cell>
          <cell r="E840" t="str">
            <v>MA</v>
          </cell>
          <cell r="F840" t="str">
            <v>P1</v>
          </cell>
          <cell r="G840" t="str">
            <v>ERF</v>
          </cell>
          <cell r="H840" t="str">
            <v>IH</v>
          </cell>
          <cell r="I840" t="str">
            <v>0035397 - LAMBERT &amp; CARNEY BENEFITS GROUP</v>
          </cell>
        </row>
        <row r="841">
          <cell r="A841" t="str">
            <v>C21580IH</v>
          </cell>
          <cell r="B841">
            <v>42185</v>
          </cell>
          <cell r="C841" t="str">
            <v>C21580</v>
          </cell>
          <cell r="D841" t="str">
            <v>New Agora Corporation</v>
          </cell>
          <cell r="E841" t="str">
            <v>MA</v>
          </cell>
          <cell r="F841" t="str">
            <v>P1</v>
          </cell>
          <cell r="G841" t="str">
            <v>SMALL</v>
          </cell>
          <cell r="H841" t="str">
            <v>IH</v>
          </cell>
        </row>
        <row r="842">
          <cell r="A842" t="str">
            <v>C21581IH</v>
          </cell>
          <cell r="B842">
            <v>42185</v>
          </cell>
          <cell r="C842" t="str">
            <v>C21581</v>
          </cell>
          <cell r="D842" t="str">
            <v>Hyde Park Pediatrics</v>
          </cell>
          <cell r="E842" t="str">
            <v>MA</v>
          </cell>
          <cell r="F842" t="str">
            <v>P1</v>
          </cell>
          <cell r="G842" t="str">
            <v>SMALL</v>
          </cell>
          <cell r="H842" t="str">
            <v>IH</v>
          </cell>
          <cell r="I842" t="str">
            <v>0018465 - PAYCHEX AGENCY INC</v>
          </cell>
        </row>
        <row r="843">
          <cell r="A843" t="str">
            <v>C21588IH</v>
          </cell>
          <cell r="B843">
            <v>42185</v>
          </cell>
          <cell r="C843" t="str">
            <v>C21588</v>
          </cell>
          <cell r="D843" t="str">
            <v>South Coast Transit Management Inc</v>
          </cell>
          <cell r="E843" t="str">
            <v>MA</v>
          </cell>
          <cell r="F843" t="str">
            <v>P1</v>
          </cell>
          <cell r="G843" t="str">
            <v>ERF</v>
          </cell>
          <cell r="H843" t="str">
            <v>IH</v>
          </cell>
          <cell r="I843" t="str">
            <v>0027410 - SYLVIA &amp; COMPANY INSURANCE</v>
          </cell>
        </row>
        <row r="844">
          <cell r="A844" t="str">
            <v>C21603PO</v>
          </cell>
          <cell r="B844">
            <v>42185</v>
          </cell>
          <cell r="C844" t="str">
            <v>C21603</v>
          </cell>
          <cell r="D844" t="str">
            <v>United Baptist Church</v>
          </cell>
          <cell r="E844" t="str">
            <v>ME</v>
          </cell>
          <cell r="F844" t="str">
            <v>P1</v>
          </cell>
          <cell r="G844" t="str">
            <v>SMALL</v>
          </cell>
          <cell r="H844" t="str">
            <v>PO</v>
          </cell>
          <cell r="I844" t="str">
            <v>0031601 - PAQUIN &amp; CARROLL LLC</v>
          </cell>
        </row>
        <row r="845">
          <cell r="A845" t="str">
            <v>C21660IH</v>
          </cell>
          <cell r="B845">
            <v>42185</v>
          </cell>
          <cell r="C845" t="str">
            <v>C21660</v>
          </cell>
          <cell r="D845" t="str">
            <v>Town of Bellingham</v>
          </cell>
          <cell r="E845" t="str">
            <v>MA</v>
          </cell>
          <cell r="F845" t="str">
            <v>ASO</v>
          </cell>
          <cell r="G845" t="str">
            <v>ERF</v>
          </cell>
          <cell r="H845" t="str">
            <v>IH</v>
          </cell>
        </row>
        <row r="846">
          <cell r="A846" t="str">
            <v>C21674IH</v>
          </cell>
          <cell r="B846">
            <v>42185</v>
          </cell>
          <cell r="C846" t="str">
            <v>C21674</v>
          </cell>
          <cell r="D846" t="str">
            <v>NH Bragg &amp; Sons</v>
          </cell>
          <cell r="E846" t="str">
            <v>ME</v>
          </cell>
          <cell r="F846" t="str">
            <v>P1</v>
          </cell>
          <cell r="G846" t="str">
            <v>CRC</v>
          </cell>
          <cell r="H846" t="str">
            <v>IH</v>
          </cell>
          <cell r="I846" t="str">
            <v>0034840 - HOLDEN INSURANCE AGENCY</v>
          </cell>
        </row>
        <row r="847">
          <cell r="A847" t="str">
            <v>C21674IV</v>
          </cell>
          <cell r="B847">
            <v>42185</v>
          </cell>
          <cell r="C847" t="str">
            <v>C21674</v>
          </cell>
          <cell r="D847" t="str">
            <v>NH Bragg &amp; Sons</v>
          </cell>
          <cell r="E847" t="str">
            <v>ME</v>
          </cell>
          <cell r="F847" t="str">
            <v>P1</v>
          </cell>
          <cell r="G847" t="str">
            <v>CRC</v>
          </cell>
          <cell r="H847" t="str">
            <v>IV</v>
          </cell>
          <cell r="I847" t="str">
            <v>0034840 - HOLDEN INSURANCE AGENCY</v>
          </cell>
        </row>
        <row r="848">
          <cell r="A848" t="str">
            <v>C21680IH</v>
          </cell>
          <cell r="B848">
            <v>42185</v>
          </cell>
          <cell r="C848" t="str">
            <v>C21680</v>
          </cell>
          <cell r="D848" t="str">
            <v>Touchstone Community School</v>
          </cell>
          <cell r="E848" t="str">
            <v>MA</v>
          </cell>
          <cell r="F848" t="str">
            <v>P1</v>
          </cell>
          <cell r="G848" t="str">
            <v>SMALL</v>
          </cell>
          <cell r="H848" t="str">
            <v>IH</v>
          </cell>
          <cell r="I848" t="str">
            <v>0003050 - ISM INSURANCE INC</v>
          </cell>
        </row>
        <row r="849">
          <cell r="A849" t="str">
            <v>C21682JH</v>
          </cell>
          <cell r="B849">
            <v>42185</v>
          </cell>
          <cell r="C849" t="str">
            <v>C21682</v>
          </cell>
          <cell r="D849" t="str">
            <v>Cole Farms</v>
          </cell>
          <cell r="E849" t="str">
            <v>ME</v>
          </cell>
          <cell r="F849" t="str">
            <v>P1</v>
          </cell>
          <cell r="G849" t="str">
            <v>SMALL</v>
          </cell>
          <cell r="H849" t="str">
            <v>JH</v>
          </cell>
          <cell r="I849" t="str">
            <v>0029069 - BUSINESS INSURANCE AGENCY</v>
          </cell>
        </row>
        <row r="850">
          <cell r="A850" t="str">
            <v>C21707IH</v>
          </cell>
          <cell r="B850">
            <v>42185</v>
          </cell>
          <cell r="C850" t="str">
            <v>C21707</v>
          </cell>
          <cell r="D850" t="str">
            <v>Town of Stoughton</v>
          </cell>
          <cell r="E850" t="str">
            <v>MA</v>
          </cell>
          <cell r="F850" t="str">
            <v>ASO</v>
          </cell>
          <cell r="G850" t="str">
            <v>ERF</v>
          </cell>
          <cell r="H850" t="str">
            <v>IH</v>
          </cell>
        </row>
        <row r="851">
          <cell r="A851" t="str">
            <v>C21709IH</v>
          </cell>
          <cell r="B851">
            <v>42185</v>
          </cell>
          <cell r="C851" t="str">
            <v>C21709</v>
          </cell>
          <cell r="D851" t="str">
            <v>Auto Industrial Machines</v>
          </cell>
          <cell r="E851" t="str">
            <v>MA</v>
          </cell>
          <cell r="F851" t="str">
            <v>P1</v>
          </cell>
          <cell r="G851" t="str">
            <v>SMALL</v>
          </cell>
          <cell r="H851" t="str">
            <v>IH</v>
          </cell>
          <cell r="I851" t="str">
            <v>0027461 - MARINO, ANDREW</v>
          </cell>
        </row>
        <row r="852">
          <cell r="A852" t="str">
            <v>C21709MI</v>
          </cell>
          <cell r="B852">
            <v>42185</v>
          </cell>
          <cell r="C852" t="str">
            <v>C21709</v>
          </cell>
          <cell r="D852" t="str">
            <v>Auto Industrial Machines</v>
          </cell>
          <cell r="E852" t="str">
            <v>MA</v>
          </cell>
          <cell r="F852" t="str">
            <v>P1</v>
          </cell>
          <cell r="G852" t="str">
            <v>MCARE</v>
          </cell>
          <cell r="H852" t="str">
            <v>MI</v>
          </cell>
          <cell r="I852" t="str">
            <v>0027461 - MARINO, ANDREW</v>
          </cell>
        </row>
        <row r="853">
          <cell r="A853" t="str">
            <v>C21724IA</v>
          </cell>
          <cell r="B853">
            <v>42185</v>
          </cell>
          <cell r="C853" t="str">
            <v>C21724</v>
          </cell>
          <cell r="D853" t="str">
            <v>Primo Medical Group</v>
          </cell>
          <cell r="E853" t="str">
            <v>MA</v>
          </cell>
          <cell r="F853" t="str">
            <v>P1</v>
          </cell>
          <cell r="G853" t="str">
            <v>ERF</v>
          </cell>
          <cell r="H853" t="str">
            <v>IA</v>
          </cell>
          <cell r="I853" t="str">
            <v>0028812 - USI INSURANCE SERVICES LLC - BRIARCLIFF</v>
          </cell>
        </row>
        <row r="854">
          <cell r="A854" t="str">
            <v>C21724IH</v>
          </cell>
          <cell r="B854">
            <v>42185</v>
          </cell>
          <cell r="C854" t="str">
            <v>C21724</v>
          </cell>
          <cell r="D854" t="str">
            <v>Primo Medical Group</v>
          </cell>
          <cell r="E854" t="str">
            <v>MA</v>
          </cell>
          <cell r="F854" t="str">
            <v>P1</v>
          </cell>
          <cell r="G854" t="str">
            <v>ERF</v>
          </cell>
          <cell r="H854" t="str">
            <v>IH</v>
          </cell>
          <cell r="I854" t="str">
            <v>0028812 - USI INSURANCE SERVICES LLC - BRIARCLIFF</v>
          </cell>
        </row>
        <row r="855">
          <cell r="A855" t="str">
            <v>C21731IH</v>
          </cell>
          <cell r="B855">
            <v>42185</v>
          </cell>
          <cell r="C855" t="str">
            <v>C21731</v>
          </cell>
          <cell r="D855" t="str">
            <v>Zimba Company, Inc.</v>
          </cell>
          <cell r="E855" t="str">
            <v>ME</v>
          </cell>
          <cell r="F855" t="str">
            <v>P1</v>
          </cell>
          <cell r="G855" t="str">
            <v>SMALL</v>
          </cell>
          <cell r="H855" t="str">
            <v>IH</v>
          </cell>
          <cell r="I855" t="str">
            <v>0014041 - KYES AGENCY</v>
          </cell>
        </row>
        <row r="856">
          <cell r="A856" t="str">
            <v>C21731JH</v>
          </cell>
          <cell r="B856">
            <v>42185</v>
          </cell>
          <cell r="C856" t="str">
            <v>C21731</v>
          </cell>
          <cell r="D856" t="str">
            <v>Zimba Company, Inc.</v>
          </cell>
          <cell r="E856" t="str">
            <v>ME</v>
          </cell>
          <cell r="F856" t="str">
            <v>P1</v>
          </cell>
          <cell r="G856" t="str">
            <v>SMALL</v>
          </cell>
          <cell r="H856" t="str">
            <v>JH</v>
          </cell>
          <cell r="I856" t="str">
            <v>0014041 - KYES AGENCY</v>
          </cell>
        </row>
        <row r="857">
          <cell r="A857" t="str">
            <v>C21772PO</v>
          </cell>
          <cell r="B857">
            <v>42185</v>
          </cell>
          <cell r="C857" t="str">
            <v>C21772</v>
          </cell>
          <cell r="D857" t="str">
            <v>Pat's Pizza</v>
          </cell>
          <cell r="E857" t="str">
            <v>ME</v>
          </cell>
          <cell r="F857" t="str">
            <v>P1</v>
          </cell>
          <cell r="G857" t="str">
            <v>SMALL</v>
          </cell>
          <cell r="H857" t="str">
            <v>PO</v>
          </cell>
          <cell r="I857" t="str">
            <v>0020803 - POIRIER, MARC R</v>
          </cell>
        </row>
        <row r="858">
          <cell r="A858" t="str">
            <v>C21809IA</v>
          </cell>
          <cell r="B858">
            <v>42185</v>
          </cell>
          <cell r="C858" t="str">
            <v>C21809</v>
          </cell>
          <cell r="D858" t="str">
            <v>Regency Transportation</v>
          </cell>
          <cell r="E858" t="str">
            <v>MA</v>
          </cell>
          <cell r="F858" t="str">
            <v>P1</v>
          </cell>
          <cell r="G858" t="str">
            <v>ERF</v>
          </cell>
          <cell r="H858" t="str">
            <v>IA</v>
          </cell>
          <cell r="I858" t="str">
            <v>0034151 - USI INSURANCE SERVICES LLC - BRIARCLIFF</v>
          </cell>
        </row>
        <row r="859">
          <cell r="A859" t="str">
            <v>C21809IH</v>
          </cell>
          <cell r="B859">
            <v>42185</v>
          </cell>
          <cell r="C859" t="str">
            <v>C21809</v>
          </cell>
          <cell r="D859" t="str">
            <v>Regency Transportation</v>
          </cell>
          <cell r="E859" t="str">
            <v>MA</v>
          </cell>
          <cell r="F859" t="str">
            <v>P1</v>
          </cell>
          <cell r="G859" t="str">
            <v>ERF</v>
          </cell>
          <cell r="H859" t="str">
            <v>IH</v>
          </cell>
          <cell r="I859" t="str">
            <v>0034151 - USI INSURANCE SERVICES LLC - BRIARCLIFF</v>
          </cell>
        </row>
        <row r="860">
          <cell r="A860" t="str">
            <v>C21843JM</v>
          </cell>
          <cell r="B860">
            <v>42185</v>
          </cell>
          <cell r="C860" t="str">
            <v>C21843</v>
          </cell>
          <cell r="D860" t="str">
            <v>Tech NH Inc</v>
          </cell>
          <cell r="E860" t="str">
            <v>NH</v>
          </cell>
          <cell r="F860" t="str">
            <v>P1</v>
          </cell>
          <cell r="G860" t="str">
            <v>CRC</v>
          </cell>
          <cell r="H860" t="str">
            <v>JM</v>
          </cell>
          <cell r="I860" t="str">
            <v>0017282 - CGI EMPLOYEE BENEFITS GROUP</v>
          </cell>
        </row>
        <row r="861">
          <cell r="A861" t="str">
            <v>C21854IH</v>
          </cell>
          <cell r="B861">
            <v>42185</v>
          </cell>
          <cell r="C861" t="str">
            <v>C21854</v>
          </cell>
          <cell r="D861" t="str">
            <v>Cambridge Public Health Commission</v>
          </cell>
          <cell r="E861" t="str">
            <v>MA</v>
          </cell>
          <cell r="F861" t="str">
            <v>ASO</v>
          </cell>
          <cell r="G861" t="str">
            <v>ERF</v>
          </cell>
          <cell r="H861" t="str">
            <v>IH</v>
          </cell>
          <cell r="I861" t="str">
            <v>0018917 - WILLIS OF MASSACHUSETTS INC</v>
          </cell>
        </row>
        <row r="862">
          <cell r="A862" t="str">
            <v>C21868JM</v>
          </cell>
          <cell r="B862">
            <v>42185</v>
          </cell>
          <cell r="C862" t="str">
            <v>C21868</v>
          </cell>
          <cell r="D862" t="str">
            <v>Airmar Technology</v>
          </cell>
          <cell r="E862" t="str">
            <v>NH</v>
          </cell>
          <cell r="F862" t="str">
            <v>P1</v>
          </cell>
          <cell r="G862" t="str">
            <v>ERF</v>
          </cell>
          <cell r="H862" t="str">
            <v>JM</v>
          </cell>
          <cell r="I862" t="str">
            <v>0031408 - CROSS INSURANCE - MANCHESTER</v>
          </cell>
        </row>
        <row r="863">
          <cell r="A863" t="str">
            <v>C21868JR</v>
          </cell>
          <cell r="B863">
            <v>42185</v>
          </cell>
          <cell r="C863" t="str">
            <v>C21868</v>
          </cell>
          <cell r="D863" t="str">
            <v>Airmar Technology</v>
          </cell>
          <cell r="E863" t="str">
            <v>NH</v>
          </cell>
          <cell r="F863" t="str">
            <v>P1</v>
          </cell>
          <cell r="G863" t="str">
            <v>ERF</v>
          </cell>
          <cell r="H863" t="str">
            <v>JR</v>
          </cell>
          <cell r="I863" t="str">
            <v>0031408 - CROSS INSURANCE - MANCHESTER</v>
          </cell>
        </row>
        <row r="864">
          <cell r="A864" t="str">
            <v>C21868PO</v>
          </cell>
          <cell r="B864">
            <v>42185</v>
          </cell>
          <cell r="C864" t="str">
            <v>C21868</v>
          </cell>
          <cell r="D864" t="str">
            <v>Airmar Technology</v>
          </cell>
          <cell r="E864" t="str">
            <v>NH</v>
          </cell>
          <cell r="F864" t="str">
            <v>P1</v>
          </cell>
          <cell r="G864" t="str">
            <v>ERF</v>
          </cell>
          <cell r="H864" t="str">
            <v>PO</v>
          </cell>
          <cell r="I864" t="str">
            <v>0031408 - CROSS INSURANCE - MANCHESTER</v>
          </cell>
        </row>
        <row r="865">
          <cell r="A865" t="str">
            <v>C21885IH</v>
          </cell>
          <cell r="B865">
            <v>42185</v>
          </cell>
          <cell r="C865" t="str">
            <v>C21885</v>
          </cell>
          <cell r="D865" t="str">
            <v>Uplift Inc</v>
          </cell>
          <cell r="E865" t="str">
            <v>ME</v>
          </cell>
          <cell r="F865" t="str">
            <v>P1</v>
          </cell>
          <cell r="G865" t="str">
            <v>CRC</v>
          </cell>
          <cell r="H865" t="str">
            <v>IH</v>
          </cell>
          <cell r="I865" t="str">
            <v>0015982 - BUSINESS INSURANCE AGENCY</v>
          </cell>
        </row>
        <row r="866">
          <cell r="A866" t="str">
            <v>C21885JH</v>
          </cell>
          <cell r="B866">
            <v>42185</v>
          </cell>
          <cell r="C866" t="str">
            <v>C21885</v>
          </cell>
          <cell r="D866" t="str">
            <v>Uplift Inc</v>
          </cell>
          <cell r="E866" t="str">
            <v>ME</v>
          </cell>
          <cell r="F866" t="str">
            <v>P1</v>
          </cell>
          <cell r="G866" t="str">
            <v>CRC</v>
          </cell>
          <cell r="H866" t="str">
            <v>JH</v>
          </cell>
          <cell r="I866" t="str">
            <v>0015982 - BUSINESS INSURANCE AGENCY</v>
          </cell>
        </row>
        <row r="867">
          <cell r="A867" t="str">
            <v>C21919IH</v>
          </cell>
          <cell r="B867">
            <v>42185</v>
          </cell>
          <cell r="C867" t="str">
            <v>C21919</v>
          </cell>
          <cell r="D867" t="str">
            <v>Port Resources, Inc.</v>
          </cell>
          <cell r="E867" t="str">
            <v>ME</v>
          </cell>
          <cell r="F867" t="str">
            <v>P1</v>
          </cell>
          <cell r="G867" t="str">
            <v>ERF</v>
          </cell>
          <cell r="H867" t="str">
            <v>IH</v>
          </cell>
          <cell r="I867" t="str">
            <v>0010796 - HEALEY &amp; ASSOCIATES INC</v>
          </cell>
        </row>
        <row r="868">
          <cell r="A868" t="str">
            <v>C21924IH</v>
          </cell>
          <cell r="B868">
            <v>42185</v>
          </cell>
          <cell r="C868" t="str">
            <v>C21924</v>
          </cell>
          <cell r="D868" t="str">
            <v>Tri-Star Machine</v>
          </cell>
          <cell r="E868" t="str">
            <v>MA</v>
          </cell>
          <cell r="F868" t="str">
            <v>P1</v>
          </cell>
          <cell r="G868" t="str">
            <v>SMALL</v>
          </cell>
          <cell r="H868" t="str">
            <v>IH</v>
          </cell>
        </row>
        <row r="869">
          <cell r="A869" t="str">
            <v>C21999IH</v>
          </cell>
          <cell r="B869">
            <v>42185</v>
          </cell>
          <cell r="C869" t="str">
            <v>C21999</v>
          </cell>
          <cell r="D869" t="str">
            <v>Personal Touch Holding Corp</v>
          </cell>
          <cell r="E869" t="str">
            <v>MA</v>
          </cell>
          <cell r="F869" t="str">
            <v>P1</v>
          </cell>
          <cell r="G869" t="str">
            <v>CRC</v>
          </cell>
          <cell r="H869" t="str">
            <v>IH</v>
          </cell>
          <cell r="I869" t="str">
            <v>0004745 - TSG FINANCIAL LLC</v>
          </cell>
        </row>
        <row r="870">
          <cell r="A870" t="str">
            <v>C21999IV</v>
          </cell>
          <cell r="B870">
            <v>42185</v>
          </cell>
          <cell r="C870" t="str">
            <v>C21999</v>
          </cell>
          <cell r="D870" t="str">
            <v>Personal Touch Holding Corp</v>
          </cell>
          <cell r="E870" t="str">
            <v>MA</v>
          </cell>
          <cell r="F870" t="str">
            <v>P1</v>
          </cell>
          <cell r="G870" t="str">
            <v>CRC</v>
          </cell>
          <cell r="H870" t="str">
            <v>IV</v>
          </cell>
          <cell r="I870" t="str">
            <v>0004745 - TSG FINANCIAL LLC</v>
          </cell>
        </row>
        <row r="871">
          <cell r="A871" t="str">
            <v>C22018IH</v>
          </cell>
          <cell r="B871">
            <v>42185</v>
          </cell>
          <cell r="C871" t="str">
            <v>C22018</v>
          </cell>
          <cell r="D871" t="str">
            <v>Scorpio Sound System Inc</v>
          </cell>
          <cell r="E871" t="str">
            <v>MA</v>
          </cell>
          <cell r="F871" t="str">
            <v>P1</v>
          </cell>
          <cell r="G871" t="str">
            <v>SMALL</v>
          </cell>
          <cell r="H871" t="str">
            <v>IH</v>
          </cell>
        </row>
        <row r="872">
          <cell r="A872" t="str">
            <v>C22023IH</v>
          </cell>
          <cell r="B872">
            <v>42185</v>
          </cell>
          <cell r="C872" t="str">
            <v>C22023</v>
          </cell>
          <cell r="D872" t="str">
            <v>Mainely Plumbing &amp; Heating Inc</v>
          </cell>
          <cell r="E872" t="str">
            <v>ME</v>
          </cell>
          <cell r="F872" t="str">
            <v>P1</v>
          </cell>
          <cell r="G872" t="str">
            <v>SMALL</v>
          </cell>
          <cell r="H872" t="str">
            <v>IH</v>
          </cell>
          <cell r="I872" t="str">
            <v>0029896 - NORTON FINANCIAL SERVICES INC</v>
          </cell>
        </row>
        <row r="873">
          <cell r="A873" t="str">
            <v>C22023PO</v>
          </cell>
          <cell r="B873">
            <v>42185</v>
          </cell>
          <cell r="C873" t="str">
            <v>C22023</v>
          </cell>
          <cell r="D873" t="str">
            <v>Mainely Plumbing &amp; Heating Inc</v>
          </cell>
          <cell r="E873" t="str">
            <v>ME</v>
          </cell>
          <cell r="F873" t="str">
            <v>P1</v>
          </cell>
          <cell r="G873" t="str">
            <v>SMALL</v>
          </cell>
          <cell r="H873" t="str">
            <v>PO</v>
          </cell>
          <cell r="I873" t="str">
            <v>0029896 - NORTON FINANCIAL SERVICES INC</v>
          </cell>
        </row>
        <row r="874">
          <cell r="A874" t="str">
            <v>C22031JH</v>
          </cell>
          <cell r="B874">
            <v>42185</v>
          </cell>
          <cell r="C874" t="str">
            <v>C22031</v>
          </cell>
          <cell r="D874" t="str">
            <v>Commonwealth Building Inc.</v>
          </cell>
          <cell r="E874" t="str">
            <v>MA</v>
          </cell>
          <cell r="F874" t="str">
            <v>P1</v>
          </cell>
          <cell r="G874" t="str">
            <v>SMALL</v>
          </cell>
          <cell r="H874" t="str">
            <v>JH</v>
          </cell>
          <cell r="I874" t="str">
            <v>0029997 - KAF EMPLOYEE BENEFITS GROUP LLC</v>
          </cell>
        </row>
        <row r="875">
          <cell r="A875" t="str">
            <v>C22093IV</v>
          </cell>
          <cell r="B875">
            <v>42185</v>
          </cell>
          <cell r="C875" t="str">
            <v>C22093</v>
          </cell>
          <cell r="D875" t="str">
            <v>Sandler &amp; Sons, Inc</v>
          </cell>
          <cell r="E875" t="str">
            <v>MA</v>
          </cell>
          <cell r="F875" t="str">
            <v>P1</v>
          </cell>
          <cell r="G875" t="str">
            <v>SMALL</v>
          </cell>
          <cell r="H875" t="str">
            <v>IV</v>
          </cell>
          <cell r="I875" t="str">
            <v>0028454 - NILSON JR, PAUL A</v>
          </cell>
        </row>
        <row r="876">
          <cell r="A876" t="str">
            <v>C22097JH</v>
          </cell>
          <cell r="B876">
            <v>42185</v>
          </cell>
          <cell r="C876" t="str">
            <v>C22097</v>
          </cell>
          <cell r="D876" t="str">
            <v>Phinney Lumber Company</v>
          </cell>
          <cell r="E876" t="str">
            <v>ME</v>
          </cell>
          <cell r="F876" t="str">
            <v>P1</v>
          </cell>
          <cell r="G876" t="str">
            <v>SMALL</v>
          </cell>
          <cell r="H876" t="str">
            <v>JH</v>
          </cell>
          <cell r="I876" t="str">
            <v>0030101 - CLARK INSURANCE</v>
          </cell>
        </row>
        <row r="877">
          <cell r="A877" t="str">
            <v>C22097PO</v>
          </cell>
          <cell r="B877">
            <v>42185</v>
          </cell>
          <cell r="C877" t="str">
            <v>C22097</v>
          </cell>
          <cell r="D877" t="str">
            <v>Phinney Lumber Company</v>
          </cell>
          <cell r="E877" t="str">
            <v>ME</v>
          </cell>
          <cell r="F877" t="str">
            <v>P1</v>
          </cell>
          <cell r="G877" t="str">
            <v>SMALL</v>
          </cell>
          <cell r="H877" t="str">
            <v>PO</v>
          </cell>
          <cell r="I877" t="str">
            <v>0030101 - CLARK INSURANCE</v>
          </cell>
        </row>
        <row r="878">
          <cell r="A878" t="str">
            <v>C22114IA</v>
          </cell>
          <cell r="B878">
            <v>42185</v>
          </cell>
          <cell r="C878" t="str">
            <v>C22114</v>
          </cell>
          <cell r="D878" t="str">
            <v>American Training Inc</v>
          </cell>
          <cell r="E878" t="str">
            <v>MA</v>
          </cell>
          <cell r="F878" t="str">
            <v>P1</v>
          </cell>
          <cell r="G878" t="str">
            <v>ERF</v>
          </cell>
          <cell r="H878" t="str">
            <v>IA</v>
          </cell>
          <cell r="I878" t="str">
            <v>0004741 - BBS INSURANCE BROKERAGE INC</v>
          </cell>
        </row>
        <row r="879">
          <cell r="A879" t="str">
            <v>C22114IH</v>
          </cell>
          <cell r="B879">
            <v>42185</v>
          </cell>
          <cell r="C879" t="str">
            <v>C22114</v>
          </cell>
          <cell r="D879" t="str">
            <v>American Training Inc</v>
          </cell>
          <cell r="E879" t="str">
            <v>MA</v>
          </cell>
          <cell r="F879" t="str">
            <v>P1</v>
          </cell>
          <cell r="G879" t="str">
            <v>ERF</v>
          </cell>
          <cell r="H879" t="str">
            <v>IH</v>
          </cell>
          <cell r="I879" t="str">
            <v>0004741 - BBS INSURANCE BROKERAGE INC</v>
          </cell>
        </row>
        <row r="880">
          <cell r="A880" t="str">
            <v>C22114JA</v>
          </cell>
          <cell r="B880">
            <v>42185</v>
          </cell>
          <cell r="C880" t="str">
            <v>C22114</v>
          </cell>
          <cell r="D880" t="str">
            <v>American Training Inc</v>
          </cell>
          <cell r="E880" t="str">
            <v>MA</v>
          </cell>
          <cell r="F880" t="str">
            <v>P1</v>
          </cell>
          <cell r="G880" t="str">
            <v>ERF</v>
          </cell>
          <cell r="H880" t="str">
            <v>JA</v>
          </cell>
          <cell r="I880" t="str">
            <v>0004741 - BBS INSURANCE BROKERAGE INC</v>
          </cell>
        </row>
        <row r="881">
          <cell r="A881" t="str">
            <v>C22154IH</v>
          </cell>
          <cell r="B881">
            <v>42185</v>
          </cell>
          <cell r="C881" t="str">
            <v>C22154</v>
          </cell>
          <cell r="D881" t="str">
            <v>PPD Corporation Bob's Auto Body</v>
          </cell>
          <cell r="E881" t="str">
            <v>MA</v>
          </cell>
          <cell r="F881" t="str">
            <v>P1</v>
          </cell>
          <cell r="G881" t="str">
            <v>SMALL</v>
          </cell>
          <cell r="H881" t="str">
            <v>IH</v>
          </cell>
        </row>
        <row r="882">
          <cell r="A882" t="str">
            <v>C22196IH</v>
          </cell>
          <cell r="B882">
            <v>42185</v>
          </cell>
          <cell r="C882" t="str">
            <v>C22196</v>
          </cell>
          <cell r="D882" t="str">
            <v>DEANO'S PASTACIA, INC.</v>
          </cell>
          <cell r="E882" t="str">
            <v>MA</v>
          </cell>
          <cell r="F882" t="str">
            <v>P1</v>
          </cell>
          <cell r="G882" t="str">
            <v>SMALL</v>
          </cell>
          <cell r="H882" t="str">
            <v>IH</v>
          </cell>
        </row>
        <row r="883">
          <cell r="A883" t="str">
            <v>C22201IV</v>
          </cell>
          <cell r="B883">
            <v>42185</v>
          </cell>
          <cell r="C883" t="str">
            <v>C22201</v>
          </cell>
          <cell r="D883" t="str">
            <v>Park Street Church</v>
          </cell>
          <cell r="E883" t="str">
            <v>MA</v>
          </cell>
          <cell r="F883" t="str">
            <v>P1</v>
          </cell>
          <cell r="G883" t="str">
            <v>SMALL</v>
          </cell>
          <cell r="H883" t="str">
            <v>IV</v>
          </cell>
          <cell r="I883" t="str">
            <v>0025875 - BOSTON COMMONWEALTH ADVANTAGE LLC</v>
          </cell>
        </row>
        <row r="884">
          <cell r="A884" t="str">
            <v>C22202JH</v>
          </cell>
          <cell r="B884">
            <v>42185</v>
          </cell>
          <cell r="C884" t="str">
            <v>C22202</v>
          </cell>
          <cell r="D884" t="str">
            <v>New England Air Inc</v>
          </cell>
          <cell r="E884" t="str">
            <v>MA</v>
          </cell>
          <cell r="F884" t="str">
            <v>P1</v>
          </cell>
          <cell r="G884" t="str">
            <v>SMALL</v>
          </cell>
          <cell r="H884" t="str">
            <v>JH</v>
          </cell>
        </row>
        <row r="885">
          <cell r="A885" t="str">
            <v>C22230IH</v>
          </cell>
          <cell r="B885">
            <v>42185</v>
          </cell>
          <cell r="C885" t="str">
            <v>C22230</v>
          </cell>
          <cell r="D885" t="str">
            <v>Tocco Corporation</v>
          </cell>
          <cell r="E885" t="str">
            <v>MA</v>
          </cell>
          <cell r="F885" t="str">
            <v>P1</v>
          </cell>
          <cell r="G885" t="str">
            <v>CRC</v>
          </cell>
          <cell r="H885" t="str">
            <v>IH</v>
          </cell>
          <cell r="I885" t="str">
            <v>0029482 - MILLER, ROBERT</v>
          </cell>
        </row>
        <row r="886">
          <cell r="A886" t="str">
            <v>C22257IH</v>
          </cell>
          <cell r="B886">
            <v>42185</v>
          </cell>
          <cell r="C886" t="str">
            <v>C22257</v>
          </cell>
          <cell r="D886" t="str">
            <v>Maine Roofing Inc</v>
          </cell>
          <cell r="E886" t="str">
            <v>ME</v>
          </cell>
          <cell r="F886" t="str">
            <v>P1</v>
          </cell>
          <cell r="G886" t="str">
            <v>SMALL</v>
          </cell>
          <cell r="H886" t="str">
            <v>IH</v>
          </cell>
          <cell r="I886" t="str">
            <v>0029820 - BUSINESS INSURANCE AGENCY</v>
          </cell>
        </row>
        <row r="887">
          <cell r="A887" t="str">
            <v>C22257MI</v>
          </cell>
          <cell r="B887">
            <v>42185</v>
          </cell>
          <cell r="C887" t="str">
            <v>C22257</v>
          </cell>
          <cell r="D887" t="str">
            <v>Maine Roofing Inc</v>
          </cell>
          <cell r="E887" t="str">
            <v>ME</v>
          </cell>
          <cell r="F887" t="str">
            <v>P1</v>
          </cell>
          <cell r="G887" t="str">
            <v>MCARE</v>
          </cell>
          <cell r="H887" t="str">
            <v>MI</v>
          </cell>
          <cell r="I887" t="str">
            <v>0029820 - BUSINESS INSURANCE AGENCY</v>
          </cell>
        </row>
        <row r="888">
          <cell r="A888" t="str">
            <v>C22263IH</v>
          </cell>
          <cell r="B888">
            <v>42185</v>
          </cell>
          <cell r="C888" t="str">
            <v>C22263</v>
          </cell>
          <cell r="D888" t="str">
            <v>Beacon Press Inc</v>
          </cell>
          <cell r="E888" t="str">
            <v>ME</v>
          </cell>
          <cell r="F888" t="str">
            <v>P1</v>
          </cell>
          <cell r="G888" t="str">
            <v>SMALL</v>
          </cell>
          <cell r="H888" t="str">
            <v>IH</v>
          </cell>
          <cell r="I888" t="str">
            <v>0032860 - KRAINIS, JOHN</v>
          </cell>
        </row>
        <row r="889">
          <cell r="A889" t="str">
            <v>C22288JB</v>
          </cell>
          <cell r="B889">
            <v>42185</v>
          </cell>
          <cell r="C889" t="str">
            <v>C22288</v>
          </cell>
          <cell r="D889" t="str">
            <v>Town of Auburn</v>
          </cell>
          <cell r="E889" t="str">
            <v>MA</v>
          </cell>
          <cell r="F889" t="str">
            <v>ASO</v>
          </cell>
          <cell r="G889" t="str">
            <v>ERF</v>
          </cell>
          <cell r="H889" t="str">
            <v>JB</v>
          </cell>
        </row>
        <row r="890">
          <cell r="A890" t="str">
            <v>C22288JC</v>
          </cell>
          <cell r="B890">
            <v>42185</v>
          </cell>
          <cell r="C890" t="str">
            <v>C22288</v>
          </cell>
          <cell r="D890" t="str">
            <v>Town of Auburn</v>
          </cell>
          <cell r="E890" t="str">
            <v>MA</v>
          </cell>
          <cell r="F890" t="str">
            <v>ASO</v>
          </cell>
          <cell r="G890" t="str">
            <v>ERF</v>
          </cell>
          <cell r="H890" t="str">
            <v>JC</v>
          </cell>
        </row>
        <row r="891">
          <cell r="A891" t="str">
            <v>C22311IH</v>
          </cell>
          <cell r="B891">
            <v>42185</v>
          </cell>
          <cell r="C891" t="str">
            <v>C22311</v>
          </cell>
          <cell r="D891" t="str">
            <v>Myron J Dickerman Inc</v>
          </cell>
          <cell r="E891" t="str">
            <v>MA</v>
          </cell>
          <cell r="F891" t="str">
            <v>P1</v>
          </cell>
          <cell r="G891" t="str">
            <v>SMALL</v>
          </cell>
          <cell r="H891" t="str">
            <v>IH</v>
          </cell>
          <cell r="I891" t="str">
            <v>0030444 - DIGITAL INSURANCE AGENCY INC</v>
          </cell>
        </row>
        <row r="892">
          <cell r="A892" t="str">
            <v>C22331IH</v>
          </cell>
          <cell r="B892">
            <v>42185</v>
          </cell>
          <cell r="C892" t="str">
            <v>C22331</v>
          </cell>
          <cell r="D892" t="str">
            <v>Build the Out-of-School Time Network, In</v>
          </cell>
          <cell r="E892" t="str">
            <v>MA</v>
          </cell>
          <cell r="F892" t="str">
            <v>P1</v>
          </cell>
          <cell r="G892" t="str">
            <v>SMALL</v>
          </cell>
          <cell r="H892" t="str">
            <v>IH</v>
          </cell>
          <cell r="I892" t="str">
            <v>0017264 - UNITED BUSINESSMANS INSURANCE AGENCY</v>
          </cell>
        </row>
        <row r="893">
          <cell r="A893" t="str">
            <v>C22338IH</v>
          </cell>
          <cell r="B893">
            <v>42185</v>
          </cell>
          <cell r="C893" t="str">
            <v>C22338</v>
          </cell>
          <cell r="D893" t="str">
            <v>Marc Motors Inc.</v>
          </cell>
          <cell r="E893" t="str">
            <v>ME</v>
          </cell>
          <cell r="F893" t="str">
            <v>P1</v>
          </cell>
          <cell r="G893" t="str">
            <v>SMALL</v>
          </cell>
          <cell r="H893" t="str">
            <v>IH</v>
          </cell>
          <cell r="I893" t="str">
            <v>0015060 - LONTINE JR, BERNARD J</v>
          </cell>
        </row>
        <row r="894">
          <cell r="A894" t="str">
            <v>C22338PO</v>
          </cell>
          <cell r="B894">
            <v>42185</v>
          </cell>
          <cell r="C894" t="str">
            <v>C22338</v>
          </cell>
          <cell r="D894" t="str">
            <v>Marc Motors Inc.</v>
          </cell>
          <cell r="E894" t="str">
            <v>ME</v>
          </cell>
          <cell r="F894" t="str">
            <v>P1</v>
          </cell>
          <cell r="G894" t="str">
            <v>SMALL</v>
          </cell>
          <cell r="H894" t="str">
            <v>PO</v>
          </cell>
          <cell r="I894" t="str">
            <v>0015060 - LONTINE JR, BERNARD J</v>
          </cell>
        </row>
        <row r="895">
          <cell r="A895" t="str">
            <v>C22342IH</v>
          </cell>
          <cell r="B895">
            <v>42185</v>
          </cell>
          <cell r="C895" t="str">
            <v>C22342</v>
          </cell>
          <cell r="D895" t="str">
            <v>Recourse Communications Inc</v>
          </cell>
          <cell r="E895" t="str">
            <v>MA</v>
          </cell>
          <cell r="F895" t="str">
            <v>P1</v>
          </cell>
          <cell r="G895" t="str">
            <v>SMALL</v>
          </cell>
          <cell r="H895" t="str">
            <v>IH</v>
          </cell>
          <cell r="I895" t="str">
            <v>0027025 - WILLIS OF MASSACHUSETTS INC</v>
          </cell>
        </row>
        <row r="896">
          <cell r="A896" t="str">
            <v>C22369IH</v>
          </cell>
          <cell r="B896">
            <v>42185</v>
          </cell>
          <cell r="C896" t="str">
            <v>C22369</v>
          </cell>
          <cell r="D896" t="str">
            <v>Colonial Land Surveying</v>
          </cell>
          <cell r="E896" t="str">
            <v>MA</v>
          </cell>
          <cell r="F896" t="str">
            <v>P1</v>
          </cell>
          <cell r="G896" t="str">
            <v>SMALL</v>
          </cell>
          <cell r="H896" t="str">
            <v>IH</v>
          </cell>
        </row>
        <row r="897">
          <cell r="A897" t="str">
            <v>C22375IH</v>
          </cell>
          <cell r="B897">
            <v>42185</v>
          </cell>
          <cell r="C897" t="str">
            <v>C22375</v>
          </cell>
          <cell r="D897" t="str">
            <v>Amato's Sandwich Shops</v>
          </cell>
          <cell r="E897" t="str">
            <v>ME</v>
          </cell>
          <cell r="F897" t="str">
            <v>P1</v>
          </cell>
          <cell r="G897" t="str">
            <v>CRC</v>
          </cell>
          <cell r="H897" t="str">
            <v>IH</v>
          </cell>
          <cell r="I897" t="str">
            <v>0035641 - PAYCHEX AGENCY INC</v>
          </cell>
        </row>
        <row r="898">
          <cell r="A898" t="str">
            <v>C22375PO</v>
          </cell>
          <cell r="B898">
            <v>42185</v>
          </cell>
          <cell r="C898" t="str">
            <v>C22375</v>
          </cell>
          <cell r="D898" t="str">
            <v>Amato's Sandwich Shops</v>
          </cell>
          <cell r="E898" t="str">
            <v>ME</v>
          </cell>
          <cell r="F898" t="str">
            <v>P1</v>
          </cell>
          <cell r="G898" t="str">
            <v>CRC</v>
          </cell>
          <cell r="H898" t="str">
            <v>PO</v>
          </cell>
          <cell r="I898" t="str">
            <v>0035641 - PAYCHEX AGENCY INC</v>
          </cell>
        </row>
        <row r="899">
          <cell r="A899" t="str">
            <v>C22392IH</v>
          </cell>
          <cell r="B899">
            <v>42185</v>
          </cell>
          <cell r="C899" t="str">
            <v>C22392</v>
          </cell>
          <cell r="D899" t="str">
            <v>U S Drywall Inc</v>
          </cell>
          <cell r="E899" t="str">
            <v>MA</v>
          </cell>
          <cell r="F899" t="str">
            <v>P1</v>
          </cell>
          <cell r="G899" t="str">
            <v>SMALL</v>
          </cell>
          <cell r="H899" t="str">
            <v>IH</v>
          </cell>
        </row>
        <row r="900">
          <cell r="A900" t="str">
            <v>C22404IH</v>
          </cell>
          <cell r="B900">
            <v>42185</v>
          </cell>
          <cell r="C900" t="str">
            <v>C22404</v>
          </cell>
          <cell r="D900" t="str">
            <v>R C Truck Sales</v>
          </cell>
          <cell r="E900" t="str">
            <v>MA</v>
          </cell>
          <cell r="F900" t="str">
            <v>P1</v>
          </cell>
          <cell r="G900" t="str">
            <v>SMALL</v>
          </cell>
          <cell r="H900" t="str">
            <v>IH</v>
          </cell>
        </row>
        <row r="901">
          <cell r="A901" t="str">
            <v>C22404MI</v>
          </cell>
          <cell r="B901">
            <v>42185</v>
          </cell>
          <cell r="C901" t="str">
            <v>C22404</v>
          </cell>
          <cell r="D901" t="str">
            <v>R C Truck Sales</v>
          </cell>
          <cell r="E901" t="str">
            <v>MA</v>
          </cell>
          <cell r="F901" t="str">
            <v>P1</v>
          </cell>
          <cell r="G901" t="str">
            <v>MCARE</v>
          </cell>
          <cell r="H901" t="str">
            <v>MI</v>
          </cell>
        </row>
        <row r="902">
          <cell r="A902" t="str">
            <v>C22407IA</v>
          </cell>
          <cell r="B902">
            <v>42185</v>
          </cell>
          <cell r="C902" t="str">
            <v>C22407</v>
          </cell>
          <cell r="D902" t="str">
            <v>Command Credit Corporation</v>
          </cell>
          <cell r="E902" t="str">
            <v>MA</v>
          </cell>
          <cell r="F902" t="str">
            <v>P1</v>
          </cell>
          <cell r="G902" t="str">
            <v>SMALL</v>
          </cell>
          <cell r="H902" t="str">
            <v>IA</v>
          </cell>
          <cell r="I902" t="str">
            <v>0022576 - PAYCHEX AGENCY INC</v>
          </cell>
        </row>
        <row r="903">
          <cell r="A903" t="str">
            <v>C22407IH</v>
          </cell>
          <cell r="B903">
            <v>42185</v>
          </cell>
          <cell r="C903" t="str">
            <v>C22407</v>
          </cell>
          <cell r="D903" t="str">
            <v>Command Credit Corporation</v>
          </cell>
          <cell r="E903" t="str">
            <v>MA</v>
          </cell>
          <cell r="F903" t="str">
            <v>P1</v>
          </cell>
          <cell r="G903" t="str">
            <v>SMALL</v>
          </cell>
          <cell r="H903" t="str">
            <v>IH</v>
          </cell>
          <cell r="I903" t="str">
            <v>0022576 - PAYCHEX AGENCY INC</v>
          </cell>
        </row>
        <row r="904">
          <cell r="A904" t="str">
            <v>C22423IH</v>
          </cell>
          <cell r="B904">
            <v>42185</v>
          </cell>
          <cell r="C904" t="str">
            <v>C22423</v>
          </cell>
          <cell r="D904" t="str">
            <v>Worcester Urological Associates Inc</v>
          </cell>
          <cell r="E904" t="str">
            <v>MA</v>
          </cell>
          <cell r="F904" t="str">
            <v>P1</v>
          </cell>
          <cell r="G904" t="str">
            <v>SMALL</v>
          </cell>
          <cell r="H904" t="str">
            <v>IH</v>
          </cell>
          <cell r="I904" t="str">
            <v>0035214 - RSC INSURANCE BROKERAGE INC</v>
          </cell>
        </row>
        <row r="905">
          <cell r="A905" t="str">
            <v>C22441IH</v>
          </cell>
          <cell r="B905">
            <v>42185</v>
          </cell>
          <cell r="C905" t="str">
            <v>C22441</v>
          </cell>
          <cell r="D905" t="str">
            <v>Endodontic Care PC</v>
          </cell>
          <cell r="E905" t="str">
            <v>MA</v>
          </cell>
          <cell r="F905" t="str">
            <v>P1</v>
          </cell>
          <cell r="G905" t="str">
            <v>SMALL</v>
          </cell>
          <cell r="H905" t="str">
            <v>IH</v>
          </cell>
          <cell r="I905" t="str">
            <v>0016912 - INTEGRATED INSURANCE SOLUTIONS LLC</v>
          </cell>
        </row>
        <row r="906">
          <cell r="A906" t="str">
            <v>C22481IH</v>
          </cell>
          <cell r="B906">
            <v>42185</v>
          </cell>
          <cell r="C906" t="str">
            <v>C22481</v>
          </cell>
          <cell r="D906" t="str">
            <v>Southeastern Insurance Agency</v>
          </cell>
          <cell r="E906" t="str">
            <v>MA</v>
          </cell>
          <cell r="F906" t="str">
            <v>P1</v>
          </cell>
          <cell r="G906" t="str">
            <v>SMALL</v>
          </cell>
          <cell r="H906" t="str">
            <v>IH</v>
          </cell>
          <cell r="I906" t="str">
            <v>0035488 - MCCULLOM, PATRICK</v>
          </cell>
        </row>
        <row r="907">
          <cell r="A907" t="str">
            <v>C22501IH</v>
          </cell>
          <cell r="B907">
            <v>42185</v>
          </cell>
          <cell r="C907" t="str">
            <v>C22501</v>
          </cell>
          <cell r="D907" t="str">
            <v>Donovan Construction Co</v>
          </cell>
          <cell r="E907" t="str">
            <v>MA</v>
          </cell>
          <cell r="F907" t="str">
            <v>P1</v>
          </cell>
          <cell r="G907" t="str">
            <v>SMALL</v>
          </cell>
          <cell r="H907" t="str">
            <v>IH</v>
          </cell>
        </row>
        <row r="908">
          <cell r="A908" t="str">
            <v>C22503IH</v>
          </cell>
          <cell r="B908">
            <v>42185</v>
          </cell>
          <cell r="C908" t="str">
            <v>C22503</v>
          </cell>
          <cell r="D908" t="str">
            <v>Mathematica Policy Research</v>
          </cell>
          <cell r="E908" t="str">
            <v>MA</v>
          </cell>
          <cell r="F908" t="str">
            <v>P1</v>
          </cell>
          <cell r="G908" t="str">
            <v>CRC</v>
          </cell>
          <cell r="H908" t="str">
            <v>IH</v>
          </cell>
        </row>
        <row r="909">
          <cell r="A909" t="str">
            <v>C22504IH</v>
          </cell>
          <cell r="B909">
            <v>42185</v>
          </cell>
          <cell r="C909" t="str">
            <v>C22504</v>
          </cell>
          <cell r="D909" t="str">
            <v>Precast Specialties Corp</v>
          </cell>
          <cell r="E909" t="str">
            <v>MA</v>
          </cell>
          <cell r="F909" t="str">
            <v>P1</v>
          </cell>
          <cell r="G909" t="str">
            <v>SMALL</v>
          </cell>
          <cell r="H909" t="str">
            <v>IH</v>
          </cell>
          <cell r="I909" t="str">
            <v>0034296 - BRABO BENEFITS INC</v>
          </cell>
        </row>
        <row r="910">
          <cell r="A910" t="str">
            <v>C22526IH</v>
          </cell>
          <cell r="B910">
            <v>42185</v>
          </cell>
          <cell r="C910" t="str">
            <v>C22526</v>
          </cell>
          <cell r="D910" t="str">
            <v>B &amp; B Auto Body</v>
          </cell>
          <cell r="E910" t="str">
            <v>MA</v>
          </cell>
          <cell r="F910" t="str">
            <v>P1</v>
          </cell>
          <cell r="G910" t="str">
            <v>SMALL</v>
          </cell>
          <cell r="H910" t="str">
            <v>IH</v>
          </cell>
          <cell r="I910" t="str">
            <v>0030550 - AXIAL BENEFITS GROUP LLC</v>
          </cell>
        </row>
        <row r="911">
          <cell r="A911" t="str">
            <v>C22545JH</v>
          </cell>
          <cell r="B911">
            <v>42185</v>
          </cell>
          <cell r="C911" t="str">
            <v>C22545</v>
          </cell>
          <cell r="D911" t="str">
            <v>Lujean Printing Company Inc</v>
          </cell>
          <cell r="E911" t="str">
            <v>MA</v>
          </cell>
          <cell r="F911" t="str">
            <v>P1</v>
          </cell>
          <cell r="G911" t="str">
            <v>SMALL</v>
          </cell>
          <cell r="H911" t="str">
            <v>JH</v>
          </cell>
          <cell r="I911" t="str">
            <v>0035729 - NFP CORPORATE SERVICES (NY) LLC</v>
          </cell>
        </row>
        <row r="912">
          <cell r="A912" t="str">
            <v>C22548IH</v>
          </cell>
          <cell r="B912">
            <v>42185</v>
          </cell>
          <cell r="C912" t="str">
            <v>C22548</v>
          </cell>
          <cell r="D912" t="str">
            <v>Clambake Inc</v>
          </cell>
          <cell r="E912" t="str">
            <v>MA</v>
          </cell>
          <cell r="F912" t="str">
            <v>P1</v>
          </cell>
          <cell r="G912" t="str">
            <v>SMALL</v>
          </cell>
          <cell r="H912" t="str">
            <v>IH</v>
          </cell>
          <cell r="I912" t="str">
            <v>0020012 - EASTERN BENEFITS GROUP</v>
          </cell>
        </row>
        <row r="913">
          <cell r="A913" t="str">
            <v>C22549IH</v>
          </cell>
          <cell r="B913">
            <v>42185</v>
          </cell>
          <cell r="C913" t="str">
            <v>C22549</v>
          </cell>
          <cell r="D913" t="str">
            <v>Falmouth Coal Co Inc</v>
          </cell>
          <cell r="E913" t="str">
            <v>MA</v>
          </cell>
          <cell r="F913" t="str">
            <v>P1</v>
          </cell>
          <cell r="G913" t="str">
            <v>SMALL</v>
          </cell>
          <cell r="H913" t="str">
            <v>IH</v>
          </cell>
          <cell r="I913" t="str">
            <v>0016279 - KALISH, ROBERT H</v>
          </cell>
        </row>
        <row r="914">
          <cell r="A914" t="str">
            <v>C22556IH</v>
          </cell>
          <cell r="B914">
            <v>42185</v>
          </cell>
          <cell r="C914" t="str">
            <v>C22556</v>
          </cell>
          <cell r="D914" t="str">
            <v>Thibodeau Landscaping</v>
          </cell>
          <cell r="E914" t="str">
            <v>ME</v>
          </cell>
          <cell r="F914" t="str">
            <v>P1</v>
          </cell>
          <cell r="G914" t="str">
            <v>SMALL</v>
          </cell>
          <cell r="H914" t="str">
            <v>IH</v>
          </cell>
          <cell r="I914" t="str">
            <v>0030362 - E A SCRIBNER INSURANCE AGENCY INC</v>
          </cell>
        </row>
        <row r="915">
          <cell r="A915" t="str">
            <v>C22570IH</v>
          </cell>
          <cell r="B915">
            <v>42185</v>
          </cell>
          <cell r="C915" t="str">
            <v>C22570</v>
          </cell>
          <cell r="D915" t="str">
            <v>Dynamic Chromium Industries</v>
          </cell>
          <cell r="E915" t="str">
            <v>MA</v>
          </cell>
          <cell r="F915" t="str">
            <v>P1</v>
          </cell>
          <cell r="G915" t="str">
            <v>SMALL</v>
          </cell>
          <cell r="H915" t="str">
            <v>IH</v>
          </cell>
          <cell r="I915" t="str">
            <v>0022610 - COPPOLA, ALFRED J</v>
          </cell>
        </row>
        <row r="916">
          <cell r="A916" t="str">
            <v>C22573IH</v>
          </cell>
          <cell r="B916">
            <v>42185</v>
          </cell>
          <cell r="C916" t="str">
            <v>C22573</v>
          </cell>
          <cell r="D916" t="str">
            <v>MacKenzie Machine &amp; Design Inc</v>
          </cell>
          <cell r="E916" t="str">
            <v>MA</v>
          </cell>
          <cell r="F916" t="str">
            <v>P1</v>
          </cell>
          <cell r="G916" t="str">
            <v>SMALL</v>
          </cell>
          <cell r="H916" t="str">
            <v>IH</v>
          </cell>
          <cell r="I916" t="str">
            <v>0020195 - FINNELL, MICHAEL G</v>
          </cell>
        </row>
        <row r="917">
          <cell r="A917" t="str">
            <v>C22574IH</v>
          </cell>
          <cell r="B917">
            <v>42185</v>
          </cell>
          <cell r="C917" t="str">
            <v>C22574</v>
          </cell>
          <cell r="D917" t="str">
            <v>Bayside Marine Corp</v>
          </cell>
          <cell r="E917" t="str">
            <v>MA</v>
          </cell>
          <cell r="F917" t="str">
            <v>P1</v>
          </cell>
          <cell r="G917" t="str">
            <v>SMALL</v>
          </cell>
          <cell r="H917" t="str">
            <v>IH</v>
          </cell>
          <cell r="I917" t="str">
            <v>0034716 - HJ KNIGHT INTERNATIONAL INS AGENCIES INC</v>
          </cell>
        </row>
        <row r="918">
          <cell r="A918" t="str">
            <v>C22576IH</v>
          </cell>
          <cell r="B918">
            <v>42185</v>
          </cell>
          <cell r="C918" t="str">
            <v>C22576</v>
          </cell>
          <cell r="D918" t="str">
            <v>Northeast Tank Services Co Inc</v>
          </cell>
          <cell r="E918" t="str">
            <v>MA</v>
          </cell>
          <cell r="F918" t="str">
            <v>P1</v>
          </cell>
          <cell r="G918" t="str">
            <v>SMALL</v>
          </cell>
          <cell r="H918" t="str">
            <v>IH</v>
          </cell>
          <cell r="I918" t="str">
            <v>0022729 - INSPHERE INSURANCE SOLUTIONS INC</v>
          </cell>
        </row>
        <row r="919">
          <cell r="A919" t="str">
            <v>C22586IH</v>
          </cell>
          <cell r="B919">
            <v>42185</v>
          </cell>
          <cell r="C919" t="str">
            <v>C22586</v>
          </cell>
          <cell r="D919" t="str">
            <v>Community Support Assoc Inc</v>
          </cell>
          <cell r="E919" t="str">
            <v>MA</v>
          </cell>
          <cell r="F919" t="str">
            <v>P1</v>
          </cell>
          <cell r="G919" t="str">
            <v>SMALL</v>
          </cell>
          <cell r="H919" t="str">
            <v>IH</v>
          </cell>
          <cell r="I919" t="str">
            <v>0002893 - MDG ASSOCIATES OF CT LLC</v>
          </cell>
        </row>
        <row r="920">
          <cell r="A920" t="str">
            <v>C22586IV</v>
          </cell>
          <cell r="B920">
            <v>42185</v>
          </cell>
          <cell r="C920" t="str">
            <v>C22586</v>
          </cell>
          <cell r="D920" t="str">
            <v>Community Support Assoc Inc</v>
          </cell>
          <cell r="E920" t="str">
            <v>MA</v>
          </cell>
          <cell r="F920" t="str">
            <v>P1</v>
          </cell>
          <cell r="G920" t="str">
            <v>SMALL</v>
          </cell>
          <cell r="H920" t="str">
            <v>IV</v>
          </cell>
          <cell r="I920" t="str">
            <v>0002893 - MDG ASSOCIATES OF CT LLC</v>
          </cell>
        </row>
        <row r="921">
          <cell r="A921" t="str">
            <v>C22587IH</v>
          </cell>
          <cell r="B921">
            <v>42185</v>
          </cell>
          <cell r="C921" t="str">
            <v>C22587</v>
          </cell>
          <cell r="D921" t="str">
            <v>Hi-Way Concrete Products</v>
          </cell>
          <cell r="E921" t="str">
            <v>MA</v>
          </cell>
          <cell r="F921" t="str">
            <v>P1</v>
          </cell>
          <cell r="G921" t="str">
            <v>SMALL</v>
          </cell>
          <cell r="H921" t="str">
            <v>IH</v>
          </cell>
          <cell r="I921" t="str">
            <v>0002815 - BUSINESS BENEFITS INS BROKERAGE INC</v>
          </cell>
        </row>
        <row r="922">
          <cell r="A922" t="str">
            <v>C22597IH</v>
          </cell>
          <cell r="B922">
            <v>42185</v>
          </cell>
          <cell r="C922" t="str">
            <v>C22597</v>
          </cell>
          <cell r="D922" t="str">
            <v>Insulation Technology</v>
          </cell>
          <cell r="E922" t="str">
            <v>MA</v>
          </cell>
          <cell r="F922" t="str">
            <v>P1</v>
          </cell>
          <cell r="G922" t="str">
            <v>SMALL</v>
          </cell>
          <cell r="H922" t="str">
            <v>IH</v>
          </cell>
        </row>
        <row r="923">
          <cell r="A923" t="str">
            <v>C22616JH</v>
          </cell>
          <cell r="B923">
            <v>42185</v>
          </cell>
          <cell r="C923" t="str">
            <v>C22616</v>
          </cell>
          <cell r="D923" t="str">
            <v>Eldur Corporation</v>
          </cell>
          <cell r="E923" t="str">
            <v>ME</v>
          </cell>
          <cell r="F923" t="str">
            <v>P1</v>
          </cell>
          <cell r="G923" t="str">
            <v>SMALL</v>
          </cell>
          <cell r="H923" t="str">
            <v>JH</v>
          </cell>
          <cell r="I923" t="str">
            <v>0028452 - BUSINESS INSURANCE AGENCY</v>
          </cell>
        </row>
        <row r="924">
          <cell r="A924" t="str">
            <v>C22625IH</v>
          </cell>
          <cell r="B924">
            <v>42185</v>
          </cell>
          <cell r="C924" t="str">
            <v>C22625</v>
          </cell>
          <cell r="D924" t="str">
            <v>Morris Rossi and Hayes</v>
          </cell>
          <cell r="E924" t="str">
            <v>MA</v>
          </cell>
          <cell r="F924" t="str">
            <v>P1</v>
          </cell>
          <cell r="G924" t="str">
            <v>SMALL</v>
          </cell>
          <cell r="H924" t="str">
            <v>IH</v>
          </cell>
          <cell r="I924" t="str">
            <v>0002897 - BUSINESS BENEFITS INS BROKERAGE INC</v>
          </cell>
        </row>
        <row r="925">
          <cell r="A925" t="str">
            <v>C22629IH</v>
          </cell>
          <cell r="B925">
            <v>42185</v>
          </cell>
          <cell r="C925" t="str">
            <v>C22629</v>
          </cell>
          <cell r="D925" t="str">
            <v>Sitec Environmental Inc</v>
          </cell>
          <cell r="E925" t="str">
            <v>MA</v>
          </cell>
          <cell r="F925" t="str">
            <v>P1</v>
          </cell>
          <cell r="G925" t="str">
            <v>SMALL</v>
          </cell>
          <cell r="H925" t="str">
            <v>IH</v>
          </cell>
          <cell r="I925" t="str">
            <v>0002780 - HUB INTERNATIONAL NEW ENGLAND LLC</v>
          </cell>
        </row>
        <row r="926">
          <cell r="A926" t="str">
            <v>C22634IV</v>
          </cell>
          <cell r="B926">
            <v>42185</v>
          </cell>
          <cell r="C926" t="str">
            <v>C22634</v>
          </cell>
          <cell r="D926" t="str">
            <v>Falmouth Memorial Library</v>
          </cell>
          <cell r="E926" t="str">
            <v>ME</v>
          </cell>
          <cell r="F926" t="str">
            <v>P1</v>
          </cell>
          <cell r="G926" t="str">
            <v>SMALL</v>
          </cell>
          <cell r="H926" t="str">
            <v>IV</v>
          </cell>
          <cell r="I926" t="str">
            <v>0001948 - GAGNE, ROGER N</v>
          </cell>
        </row>
        <row r="927">
          <cell r="A927" t="str">
            <v>C22659IH</v>
          </cell>
          <cell r="B927">
            <v>42185</v>
          </cell>
          <cell r="C927" t="str">
            <v>C22659</v>
          </cell>
          <cell r="D927" t="str">
            <v>Calvary Christian Church Lynnfield</v>
          </cell>
          <cell r="E927" t="str">
            <v>MA</v>
          </cell>
          <cell r="F927" t="str">
            <v>P1</v>
          </cell>
          <cell r="G927" t="str">
            <v>SMALL</v>
          </cell>
          <cell r="H927" t="str">
            <v>IH</v>
          </cell>
          <cell r="I927" t="str">
            <v>0015057 - UNITED BUSINESSMANS INSURANCE AGENCY</v>
          </cell>
        </row>
        <row r="928">
          <cell r="A928" t="str">
            <v>C22674IH</v>
          </cell>
          <cell r="B928">
            <v>42185</v>
          </cell>
          <cell r="C928" t="str">
            <v>C22674</v>
          </cell>
          <cell r="D928" t="str">
            <v>ABCO Tool And Die Inc</v>
          </cell>
          <cell r="E928" t="str">
            <v>MA</v>
          </cell>
          <cell r="F928" t="str">
            <v>P1</v>
          </cell>
          <cell r="G928" t="str">
            <v>SMALL</v>
          </cell>
          <cell r="H928" t="str">
            <v>IH</v>
          </cell>
          <cell r="I928" t="str">
            <v>0025771 - PARTNERS BENEFIT GROUP INC</v>
          </cell>
        </row>
        <row r="929">
          <cell r="A929" t="str">
            <v>C22683IH</v>
          </cell>
          <cell r="B929">
            <v>42185</v>
          </cell>
          <cell r="C929" t="str">
            <v>C22683</v>
          </cell>
          <cell r="D929" t="str">
            <v>Riverway Lobster House</v>
          </cell>
          <cell r="E929" t="str">
            <v>MA</v>
          </cell>
          <cell r="F929" t="str">
            <v>P1</v>
          </cell>
          <cell r="G929" t="str">
            <v>SMALL</v>
          </cell>
          <cell r="H929" t="str">
            <v>IH</v>
          </cell>
          <cell r="I929" t="str">
            <v>0020666 - HARPER, ANNA</v>
          </cell>
        </row>
        <row r="930">
          <cell r="A930" t="str">
            <v>C22685IH</v>
          </cell>
          <cell r="B930">
            <v>42185</v>
          </cell>
          <cell r="C930" t="str">
            <v>C22685</v>
          </cell>
          <cell r="D930" t="str">
            <v>Womens Health Associates</v>
          </cell>
          <cell r="E930" t="str">
            <v>MA</v>
          </cell>
          <cell r="F930" t="str">
            <v>P1</v>
          </cell>
          <cell r="G930" t="str">
            <v>SMALL</v>
          </cell>
          <cell r="H930" t="str">
            <v>IH</v>
          </cell>
          <cell r="I930" t="str">
            <v>0022760 - EASTERN BENEFITS GROUP</v>
          </cell>
        </row>
        <row r="931">
          <cell r="A931" t="str">
            <v>C22685MI</v>
          </cell>
          <cell r="B931">
            <v>42185</v>
          </cell>
          <cell r="C931" t="str">
            <v>C22685</v>
          </cell>
          <cell r="D931" t="str">
            <v>Womens Health Associates</v>
          </cell>
          <cell r="E931" t="str">
            <v>MA</v>
          </cell>
          <cell r="F931" t="str">
            <v>P1</v>
          </cell>
          <cell r="G931" t="str">
            <v>MCARE</v>
          </cell>
          <cell r="H931" t="str">
            <v>MI</v>
          </cell>
          <cell r="I931" t="str">
            <v>0022760 - EASTERN BENEFITS GROUP</v>
          </cell>
        </row>
        <row r="932">
          <cell r="A932" t="str">
            <v>C22717IH</v>
          </cell>
          <cell r="B932">
            <v>42185</v>
          </cell>
          <cell r="C932" t="str">
            <v>C22717</v>
          </cell>
          <cell r="D932" t="str">
            <v>Heritage Plantation of Sandwich Inc</v>
          </cell>
          <cell r="E932" t="str">
            <v>MA</v>
          </cell>
          <cell r="F932" t="str">
            <v>P1</v>
          </cell>
          <cell r="G932" t="str">
            <v>SMALL</v>
          </cell>
          <cell r="H932" t="str">
            <v>IH</v>
          </cell>
          <cell r="I932" t="str">
            <v>0023591 - ROGERS &amp; GRAY INSURANCE AGENCY</v>
          </cell>
        </row>
        <row r="933">
          <cell r="A933" t="str">
            <v>C22741IH</v>
          </cell>
          <cell r="B933">
            <v>42185</v>
          </cell>
          <cell r="C933" t="str">
            <v>C22741</v>
          </cell>
          <cell r="D933" t="str">
            <v>South Shore Heating &amp; Cooling Inc</v>
          </cell>
          <cell r="E933" t="str">
            <v>MA</v>
          </cell>
          <cell r="F933" t="str">
            <v>P1</v>
          </cell>
          <cell r="G933" t="str">
            <v>SMALL</v>
          </cell>
          <cell r="H933" t="str">
            <v>IH</v>
          </cell>
          <cell r="I933" t="str">
            <v>0035487 - MILLER MCCARTIN INC</v>
          </cell>
        </row>
        <row r="934">
          <cell r="A934" t="str">
            <v>C22745IH</v>
          </cell>
          <cell r="B934">
            <v>42185</v>
          </cell>
          <cell r="C934" t="str">
            <v>C22745</v>
          </cell>
          <cell r="D934" t="str">
            <v>Evergreen Manor</v>
          </cell>
          <cell r="E934" t="str">
            <v>ME</v>
          </cell>
          <cell r="F934" t="str">
            <v>P1</v>
          </cell>
          <cell r="G934" t="str">
            <v>SMALL</v>
          </cell>
          <cell r="H934" t="str">
            <v>IH</v>
          </cell>
          <cell r="I934" t="str">
            <v>0020909 - GAGNE, ROGER N</v>
          </cell>
        </row>
        <row r="935">
          <cell r="A935" t="str">
            <v>C22755JM</v>
          </cell>
          <cell r="B935">
            <v>42185</v>
          </cell>
          <cell r="C935" t="str">
            <v>C22755</v>
          </cell>
          <cell r="D935" t="str">
            <v>H &amp; M Metals, LLC</v>
          </cell>
          <cell r="E935" t="str">
            <v>NH</v>
          </cell>
          <cell r="F935" t="str">
            <v>P1</v>
          </cell>
          <cell r="G935" t="str">
            <v>CRC</v>
          </cell>
          <cell r="H935" t="str">
            <v>JM</v>
          </cell>
          <cell r="I935" t="str">
            <v>0001575 - NEW ENGLAND EMPLOYEE BENEFITS COUNCIL</v>
          </cell>
        </row>
        <row r="936">
          <cell r="A936" t="str">
            <v>C22755JR</v>
          </cell>
          <cell r="B936">
            <v>42185</v>
          </cell>
          <cell r="C936" t="str">
            <v>C22755</v>
          </cell>
          <cell r="D936" t="str">
            <v>H &amp; M Metals, LLC</v>
          </cell>
          <cell r="E936" t="str">
            <v>NH</v>
          </cell>
          <cell r="F936" t="str">
            <v>P1</v>
          </cell>
          <cell r="G936" t="str">
            <v>CRC</v>
          </cell>
          <cell r="H936" t="str">
            <v>JR</v>
          </cell>
          <cell r="I936" t="str">
            <v>0001575 - NEW ENGLAND EMPLOYEE BENEFITS COUNCIL</v>
          </cell>
        </row>
        <row r="937">
          <cell r="A937" t="str">
            <v>C22760IH</v>
          </cell>
          <cell r="B937">
            <v>42185</v>
          </cell>
          <cell r="C937" t="str">
            <v>C22760</v>
          </cell>
          <cell r="D937" t="str">
            <v>Yarmouth Medical Center</v>
          </cell>
          <cell r="E937" t="str">
            <v>MA</v>
          </cell>
          <cell r="F937" t="str">
            <v>P1</v>
          </cell>
          <cell r="G937" t="str">
            <v>SMALL</v>
          </cell>
          <cell r="H937" t="str">
            <v>IH</v>
          </cell>
          <cell r="I937" t="str">
            <v>0030445 - DIGITAL INSURANCE AGENCY INC</v>
          </cell>
        </row>
        <row r="938">
          <cell r="A938" t="str">
            <v>C22771IH</v>
          </cell>
          <cell r="B938">
            <v>42185</v>
          </cell>
          <cell r="C938" t="str">
            <v>C22771</v>
          </cell>
          <cell r="D938" t="str">
            <v>Ti Sales Inc</v>
          </cell>
          <cell r="E938" t="str">
            <v>MA</v>
          </cell>
          <cell r="F938" t="str">
            <v>P1</v>
          </cell>
          <cell r="G938" t="str">
            <v>SMALL</v>
          </cell>
          <cell r="H938" t="str">
            <v>IH</v>
          </cell>
          <cell r="I938" t="str">
            <v>0020881 - NILSON JR, PAUL A</v>
          </cell>
        </row>
        <row r="939">
          <cell r="A939" t="str">
            <v>C22771IV</v>
          </cell>
          <cell r="B939">
            <v>42185</v>
          </cell>
          <cell r="C939" t="str">
            <v>C22771</v>
          </cell>
          <cell r="D939" t="str">
            <v>Ti Sales Inc</v>
          </cell>
          <cell r="E939" t="str">
            <v>MA</v>
          </cell>
          <cell r="F939" t="str">
            <v>P1</v>
          </cell>
          <cell r="G939" t="str">
            <v>SMALL</v>
          </cell>
          <cell r="H939" t="str">
            <v>IV</v>
          </cell>
          <cell r="I939" t="str">
            <v>0020881 - NILSON JR, PAUL A</v>
          </cell>
        </row>
        <row r="940">
          <cell r="A940" t="str">
            <v>C22800IH</v>
          </cell>
          <cell r="B940">
            <v>42185</v>
          </cell>
          <cell r="C940" t="str">
            <v>C22800</v>
          </cell>
          <cell r="D940" t="str">
            <v>Babs Foundry</v>
          </cell>
          <cell r="E940" t="str">
            <v>MA</v>
          </cell>
          <cell r="F940" t="str">
            <v>P1</v>
          </cell>
          <cell r="G940" t="str">
            <v>SMALL</v>
          </cell>
          <cell r="H940" t="str">
            <v>IH</v>
          </cell>
          <cell r="I940" t="str">
            <v>0031014 - DIGITAL INSURANCE AGENCY INC</v>
          </cell>
        </row>
        <row r="941">
          <cell r="A941" t="str">
            <v>C22819IH</v>
          </cell>
          <cell r="B941">
            <v>42185</v>
          </cell>
          <cell r="C941" t="str">
            <v>C22819</v>
          </cell>
          <cell r="D941" t="str">
            <v>Avon Auto Center Inc</v>
          </cell>
          <cell r="E941" t="str">
            <v>MA</v>
          </cell>
          <cell r="F941" t="str">
            <v>P1</v>
          </cell>
          <cell r="G941" t="str">
            <v>SMALL</v>
          </cell>
          <cell r="H941" t="str">
            <v>IH</v>
          </cell>
        </row>
        <row r="942">
          <cell r="A942" t="str">
            <v>C22875IH</v>
          </cell>
          <cell r="B942">
            <v>42185</v>
          </cell>
          <cell r="C942" t="str">
            <v>C22875</v>
          </cell>
          <cell r="D942" t="str">
            <v>Brown Innovations</v>
          </cell>
          <cell r="E942" t="str">
            <v>MA</v>
          </cell>
          <cell r="F942" t="str">
            <v>P1</v>
          </cell>
          <cell r="G942" t="str">
            <v>SMALL</v>
          </cell>
          <cell r="H942" t="str">
            <v>IH</v>
          </cell>
        </row>
        <row r="943">
          <cell r="A943" t="str">
            <v>C22884IH</v>
          </cell>
          <cell r="B943">
            <v>42185</v>
          </cell>
          <cell r="C943" t="str">
            <v>C22884</v>
          </cell>
          <cell r="D943" t="str">
            <v>Standish Oil Company Inc</v>
          </cell>
          <cell r="E943" t="str">
            <v>MA</v>
          </cell>
          <cell r="F943" t="str">
            <v>P1</v>
          </cell>
          <cell r="G943" t="str">
            <v>SMALL</v>
          </cell>
          <cell r="H943" t="str">
            <v>IH</v>
          </cell>
          <cell r="I943" t="str">
            <v>0018150 - PARTNERS BENEFIT GROUP INC</v>
          </cell>
        </row>
        <row r="944">
          <cell r="A944" t="str">
            <v>C22910IH</v>
          </cell>
          <cell r="B944">
            <v>42185</v>
          </cell>
          <cell r="C944" t="str">
            <v>C22910</v>
          </cell>
          <cell r="D944" t="str">
            <v>Coogan Smith McGahan Lorincz Jacobi &amp; Shanley LLP</v>
          </cell>
          <cell r="E944" t="str">
            <v>MA</v>
          </cell>
          <cell r="F944" t="str">
            <v>P1</v>
          </cell>
          <cell r="G944" t="str">
            <v>SMALL</v>
          </cell>
          <cell r="H944" t="str">
            <v>IH</v>
          </cell>
          <cell r="I944" t="str">
            <v>0026939 - FBINSURE LLC</v>
          </cell>
        </row>
        <row r="945">
          <cell r="A945" t="str">
            <v>C22911IH</v>
          </cell>
          <cell r="B945">
            <v>42185</v>
          </cell>
          <cell r="C945" t="str">
            <v>C22911</v>
          </cell>
          <cell r="D945" t="str">
            <v>Attleboro Falls Family Dentistry</v>
          </cell>
          <cell r="E945" t="str">
            <v>MA</v>
          </cell>
          <cell r="F945" t="str">
            <v>P1</v>
          </cell>
          <cell r="G945" t="str">
            <v>SMALL</v>
          </cell>
          <cell r="H945" t="str">
            <v>IH</v>
          </cell>
          <cell r="I945" t="str">
            <v>0020026 - PERRY, ROBERT L</v>
          </cell>
        </row>
        <row r="946">
          <cell r="A946" t="str">
            <v>C22931IH</v>
          </cell>
          <cell r="B946">
            <v>42185</v>
          </cell>
          <cell r="C946" t="str">
            <v>C22931</v>
          </cell>
          <cell r="D946" t="str">
            <v>Transit Service Inc. Yellow Cab</v>
          </cell>
          <cell r="E946" t="str">
            <v>MA</v>
          </cell>
          <cell r="F946" t="str">
            <v>P1</v>
          </cell>
          <cell r="G946" t="str">
            <v>SMALL</v>
          </cell>
          <cell r="H946" t="str">
            <v>IH</v>
          </cell>
        </row>
        <row r="947">
          <cell r="A947" t="str">
            <v>C22932IH</v>
          </cell>
          <cell r="B947">
            <v>42185</v>
          </cell>
          <cell r="C947" t="str">
            <v>C22932</v>
          </cell>
          <cell r="D947" t="str">
            <v>Otis Brown Insurance Agency</v>
          </cell>
          <cell r="E947" t="str">
            <v>MA</v>
          </cell>
          <cell r="F947" t="str">
            <v>P1</v>
          </cell>
          <cell r="G947" t="str">
            <v>SMALL</v>
          </cell>
          <cell r="H947" t="str">
            <v>IH</v>
          </cell>
          <cell r="I947" t="str">
            <v>0021229 - ORCHARD INSURANCE BROKERAGE INC</v>
          </cell>
        </row>
        <row r="948">
          <cell r="A948" t="str">
            <v>C22955IH</v>
          </cell>
          <cell r="B948">
            <v>42185</v>
          </cell>
          <cell r="C948" t="str">
            <v>C22955</v>
          </cell>
          <cell r="D948" t="str">
            <v>Pavao Construction</v>
          </cell>
          <cell r="E948" t="str">
            <v>MA</v>
          </cell>
          <cell r="F948" t="str">
            <v>P1</v>
          </cell>
          <cell r="G948" t="str">
            <v>SMALL</v>
          </cell>
          <cell r="H948" t="str">
            <v>IH</v>
          </cell>
        </row>
        <row r="949">
          <cell r="A949" t="str">
            <v>C22959JH</v>
          </cell>
          <cell r="B949">
            <v>42185</v>
          </cell>
          <cell r="C949" t="str">
            <v>C22959</v>
          </cell>
          <cell r="D949" t="str">
            <v>Downeast Horizons, Inc.</v>
          </cell>
          <cell r="E949" t="str">
            <v>ME</v>
          </cell>
          <cell r="F949" t="str">
            <v>P1</v>
          </cell>
          <cell r="G949" t="str">
            <v>CRC</v>
          </cell>
          <cell r="H949" t="str">
            <v>JH</v>
          </cell>
          <cell r="I949" t="str">
            <v>0023254 - ALLEN FINANCIAL GROUP</v>
          </cell>
        </row>
        <row r="950">
          <cell r="A950" t="str">
            <v>C22959PO</v>
          </cell>
          <cell r="B950">
            <v>42185</v>
          </cell>
          <cell r="C950" t="str">
            <v>C22959</v>
          </cell>
          <cell r="D950" t="str">
            <v>Downeast Horizons, Inc.</v>
          </cell>
          <cell r="E950" t="str">
            <v>ME</v>
          </cell>
          <cell r="F950" t="str">
            <v>P1</v>
          </cell>
          <cell r="G950" t="str">
            <v>CRC</v>
          </cell>
          <cell r="H950" t="str">
            <v>PO</v>
          </cell>
          <cell r="I950" t="str">
            <v>0023254 - ALLEN FINANCIAL GROUP</v>
          </cell>
        </row>
        <row r="951">
          <cell r="A951" t="str">
            <v>C22961IV</v>
          </cell>
          <cell r="B951">
            <v>42185</v>
          </cell>
          <cell r="C951" t="str">
            <v>C22961</v>
          </cell>
          <cell r="D951" t="str">
            <v>North Star Rental Systems Inc</v>
          </cell>
          <cell r="E951" t="str">
            <v>MA</v>
          </cell>
          <cell r="F951" t="str">
            <v>P1</v>
          </cell>
          <cell r="G951" t="str">
            <v>SMALL</v>
          </cell>
          <cell r="H951" t="str">
            <v>IV</v>
          </cell>
          <cell r="I951" t="str">
            <v>0025770 - MATHIESON, PATRICIA</v>
          </cell>
        </row>
        <row r="952">
          <cell r="A952" t="str">
            <v>C23030IH</v>
          </cell>
          <cell r="B952">
            <v>42185</v>
          </cell>
          <cell r="C952" t="str">
            <v>C23030</v>
          </cell>
          <cell r="D952" t="str">
            <v>Design Resources</v>
          </cell>
          <cell r="E952" t="str">
            <v>MA</v>
          </cell>
          <cell r="F952" t="str">
            <v>P1</v>
          </cell>
          <cell r="G952" t="str">
            <v>SMALL</v>
          </cell>
          <cell r="H952" t="str">
            <v>IH</v>
          </cell>
        </row>
        <row r="953">
          <cell r="A953" t="str">
            <v>C23030MI</v>
          </cell>
          <cell r="B953">
            <v>42185</v>
          </cell>
          <cell r="C953" t="str">
            <v>C23030</v>
          </cell>
          <cell r="D953" t="str">
            <v>Design Resources</v>
          </cell>
          <cell r="E953" t="str">
            <v>MA</v>
          </cell>
          <cell r="F953" t="str">
            <v>P1</v>
          </cell>
          <cell r="G953" t="str">
            <v>MCARE</v>
          </cell>
          <cell r="H953" t="str">
            <v>MI</v>
          </cell>
        </row>
        <row r="954">
          <cell r="A954" t="str">
            <v>C23073IH</v>
          </cell>
          <cell r="B954">
            <v>42185</v>
          </cell>
          <cell r="C954" t="str">
            <v>C23073</v>
          </cell>
          <cell r="D954" t="str">
            <v>Sturdy Memorial Hospital</v>
          </cell>
          <cell r="E954" t="str">
            <v>MA</v>
          </cell>
          <cell r="F954" t="str">
            <v>P1</v>
          </cell>
          <cell r="G954" t="str">
            <v>ERF</v>
          </cell>
          <cell r="H954" t="str">
            <v>IH</v>
          </cell>
          <cell r="I954" t="str">
            <v>0032594 - CAMMACK HEALTH LLC</v>
          </cell>
        </row>
        <row r="955">
          <cell r="A955" t="str">
            <v>C23073MI</v>
          </cell>
          <cell r="B955">
            <v>42185</v>
          </cell>
          <cell r="C955" t="str">
            <v>C23073</v>
          </cell>
          <cell r="D955" t="str">
            <v>Sturdy Memorial Hospital</v>
          </cell>
          <cell r="E955" t="str">
            <v>MA</v>
          </cell>
          <cell r="F955" t="str">
            <v>P1</v>
          </cell>
          <cell r="G955" t="str">
            <v>MCARE</v>
          </cell>
          <cell r="H955" t="str">
            <v>MI</v>
          </cell>
          <cell r="I955" t="str">
            <v>0032594 - CAMMACK HEALTH LLC</v>
          </cell>
        </row>
        <row r="956">
          <cell r="A956" t="str">
            <v>C23088IH</v>
          </cell>
          <cell r="B956">
            <v>42185</v>
          </cell>
          <cell r="C956" t="str">
            <v>C23088</v>
          </cell>
          <cell r="D956" t="str">
            <v>Eagle Hill School</v>
          </cell>
          <cell r="E956" t="str">
            <v>MA</v>
          </cell>
          <cell r="F956" t="str">
            <v>P1</v>
          </cell>
          <cell r="G956" t="str">
            <v>CRC</v>
          </cell>
          <cell r="H956" t="str">
            <v>IH</v>
          </cell>
          <cell r="I956" t="str">
            <v>0001578 - AISLING PARTNERS INS BROKERAGE</v>
          </cell>
        </row>
        <row r="957">
          <cell r="A957" t="str">
            <v>C23104IA</v>
          </cell>
          <cell r="B957">
            <v>42185</v>
          </cell>
          <cell r="C957" t="str">
            <v>C23104</v>
          </cell>
          <cell r="D957" t="str">
            <v>Sociedad Latina</v>
          </cell>
          <cell r="E957" t="str">
            <v>MA</v>
          </cell>
          <cell r="F957" t="str">
            <v>P1</v>
          </cell>
          <cell r="G957" t="str">
            <v>SMALL</v>
          </cell>
          <cell r="H957" t="str">
            <v>IA</v>
          </cell>
        </row>
        <row r="958">
          <cell r="A958" t="str">
            <v>C23118IH</v>
          </cell>
          <cell r="B958">
            <v>42185</v>
          </cell>
          <cell r="C958" t="str">
            <v>C23118</v>
          </cell>
          <cell r="D958" t="str">
            <v>Roby's Propane</v>
          </cell>
          <cell r="E958" t="str">
            <v>MA</v>
          </cell>
          <cell r="F958" t="str">
            <v>P1</v>
          </cell>
          <cell r="G958" t="str">
            <v>SMALL</v>
          </cell>
          <cell r="H958" t="str">
            <v>IH</v>
          </cell>
          <cell r="I958" t="str">
            <v>0002869 - ROGERS &amp; GRAY INSURANCE AGENCY</v>
          </cell>
        </row>
        <row r="959">
          <cell r="A959" t="str">
            <v>C23130IH</v>
          </cell>
          <cell r="B959">
            <v>42185</v>
          </cell>
          <cell r="C959" t="str">
            <v>C23130</v>
          </cell>
          <cell r="D959" t="str">
            <v>All Seasons Motor Inn</v>
          </cell>
          <cell r="E959" t="str">
            <v>MA</v>
          </cell>
          <cell r="F959" t="str">
            <v>P1</v>
          </cell>
          <cell r="G959" t="str">
            <v>SMALL</v>
          </cell>
          <cell r="H959" t="str">
            <v>IH</v>
          </cell>
          <cell r="I959" t="str">
            <v>0023222 - COMPLETE BENEFIT SOLUTIONS LLC</v>
          </cell>
        </row>
        <row r="960">
          <cell r="A960" t="str">
            <v>C23146IH</v>
          </cell>
          <cell r="B960">
            <v>42185</v>
          </cell>
          <cell r="C960" t="str">
            <v>C23146</v>
          </cell>
          <cell r="D960" t="str">
            <v>Farrell Pool Services Inc</v>
          </cell>
          <cell r="E960" t="str">
            <v>MA</v>
          </cell>
          <cell r="F960" t="str">
            <v>P1</v>
          </cell>
          <cell r="G960" t="str">
            <v>SMALL</v>
          </cell>
          <cell r="H960" t="str">
            <v>IH</v>
          </cell>
          <cell r="I960" t="str">
            <v>0002638 - UNITED BUSINESSMANS INSURANCE AGENCY</v>
          </cell>
        </row>
        <row r="961">
          <cell r="A961" t="str">
            <v>C23225IH</v>
          </cell>
          <cell r="B961">
            <v>42185</v>
          </cell>
          <cell r="C961" t="str">
            <v>C23225</v>
          </cell>
          <cell r="D961" t="str">
            <v>Naugler Mold Engineering Inc</v>
          </cell>
          <cell r="E961" t="str">
            <v>MA</v>
          </cell>
          <cell r="F961" t="str">
            <v>P1</v>
          </cell>
          <cell r="G961" t="str">
            <v>SMALL</v>
          </cell>
          <cell r="H961" t="str">
            <v>IH</v>
          </cell>
        </row>
        <row r="962">
          <cell r="A962" t="str">
            <v>C23267IH</v>
          </cell>
          <cell r="B962">
            <v>42185</v>
          </cell>
          <cell r="C962" t="str">
            <v>C23267</v>
          </cell>
          <cell r="D962" t="str">
            <v>Callahan Hoffman Company</v>
          </cell>
          <cell r="E962" t="str">
            <v>MA</v>
          </cell>
          <cell r="F962" t="str">
            <v>P1</v>
          </cell>
          <cell r="G962" t="str">
            <v>SMALL</v>
          </cell>
          <cell r="H962" t="str">
            <v>IH</v>
          </cell>
        </row>
        <row r="963">
          <cell r="A963" t="str">
            <v>C23305IH</v>
          </cell>
          <cell r="B963">
            <v>42185</v>
          </cell>
          <cell r="C963" t="str">
            <v>C23305</v>
          </cell>
          <cell r="D963" t="str">
            <v>Neil L Ringler DDS</v>
          </cell>
          <cell r="E963" t="str">
            <v>MA</v>
          </cell>
          <cell r="F963" t="str">
            <v>P1</v>
          </cell>
          <cell r="G963" t="str">
            <v>SMALL</v>
          </cell>
          <cell r="H963" t="str">
            <v>IH</v>
          </cell>
          <cell r="I963" t="str">
            <v>0017843 - ROGERS &amp; GRAY INSURANCE AGENCY</v>
          </cell>
        </row>
        <row r="964">
          <cell r="A964" t="str">
            <v>C23310IH</v>
          </cell>
          <cell r="B964">
            <v>42185</v>
          </cell>
          <cell r="C964" t="str">
            <v>C23310</v>
          </cell>
          <cell r="D964" t="str">
            <v>South Shore Sports Therapy</v>
          </cell>
          <cell r="E964" t="str">
            <v>MA</v>
          </cell>
          <cell r="F964" t="str">
            <v>P1</v>
          </cell>
          <cell r="G964" t="str">
            <v>SMALL</v>
          </cell>
          <cell r="H964" t="str">
            <v>IH</v>
          </cell>
          <cell r="I964" t="str">
            <v>0013676 - COMPLETE BENEFIT SOLUTIONS LLC</v>
          </cell>
        </row>
        <row r="965">
          <cell r="A965" t="str">
            <v>C23315IH</v>
          </cell>
          <cell r="B965">
            <v>42185</v>
          </cell>
          <cell r="C965" t="str">
            <v>C23315</v>
          </cell>
          <cell r="D965" t="str">
            <v>JB-S Enterprises Inc.</v>
          </cell>
          <cell r="E965" t="str">
            <v>MA</v>
          </cell>
          <cell r="F965" t="str">
            <v>P1</v>
          </cell>
          <cell r="G965" t="str">
            <v>SMALL</v>
          </cell>
          <cell r="H965" t="str">
            <v>IH</v>
          </cell>
        </row>
        <row r="966">
          <cell r="A966" t="str">
            <v>C23380IH</v>
          </cell>
          <cell r="B966">
            <v>42185</v>
          </cell>
          <cell r="C966" t="str">
            <v>C23380</v>
          </cell>
          <cell r="D966" t="str">
            <v>SMH Electronics Inc</v>
          </cell>
          <cell r="E966" t="str">
            <v>MA</v>
          </cell>
          <cell r="F966" t="str">
            <v>P1</v>
          </cell>
          <cell r="G966" t="str">
            <v>SMALL</v>
          </cell>
          <cell r="H966" t="str">
            <v>IH</v>
          </cell>
        </row>
        <row r="967">
          <cell r="A967" t="str">
            <v>C23380MI</v>
          </cell>
          <cell r="B967">
            <v>42185</v>
          </cell>
          <cell r="C967" t="str">
            <v>C23380</v>
          </cell>
          <cell r="D967" t="str">
            <v>SMH Electronics Inc</v>
          </cell>
          <cell r="E967" t="str">
            <v>MA</v>
          </cell>
          <cell r="F967" t="str">
            <v>P1</v>
          </cell>
          <cell r="G967" t="str">
            <v>MCARE</v>
          </cell>
          <cell r="H967" t="str">
            <v>MI</v>
          </cell>
        </row>
        <row r="968">
          <cell r="A968" t="str">
            <v>C23392IH</v>
          </cell>
          <cell r="B968">
            <v>42185</v>
          </cell>
          <cell r="C968" t="str">
            <v>C23392</v>
          </cell>
          <cell r="D968" t="str">
            <v>BFI Print Communications</v>
          </cell>
          <cell r="E968" t="str">
            <v>MA</v>
          </cell>
          <cell r="F968" t="str">
            <v>P1</v>
          </cell>
          <cell r="G968" t="str">
            <v>SMALL</v>
          </cell>
          <cell r="H968" t="str">
            <v>IH</v>
          </cell>
          <cell r="I968" t="str">
            <v>0032784 - NFP CORPORATE SERVICES (NY) LLC</v>
          </cell>
        </row>
        <row r="969">
          <cell r="A969" t="str">
            <v>C23396IH</v>
          </cell>
          <cell r="B969">
            <v>42185</v>
          </cell>
          <cell r="C969" t="str">
            <v>C23396</v>
          </cell>
          <cell r="D969" t="str">
            <v>Boucher &amp; Heureux Inc</v>
          </cell>
          <cell r="E969" t="str">
            <v>MA</v>
          </cell>
          <cell r="F969" t="str">
            <v>P1</v>
          </cell>
          <cell r="G969" t="str">
            <v>SMALL</v>
          </cell>
          <cell r="H969" t="str">
            <v>IH</v>
          </cell>
          <cell r="I969" t="str">
            <v>0002935 - MCCULLOM, PATRICK</v>
          </cell>
        </row>
        <row r="970">
          <cell r="A970" t="str">
            <v>C23412IH</v>
          </cell>
          <cell r="B970">
            <v>42185</v>
          </cell>
          <cell r="C970" t="str">
            <v>C23412</v>
          </cell>
          <cell r="D970" t="str">
            <v>Jeanne D'Arc Credit Union</v>
          </cell>
          <cell r="E970" t="str">
            <v>MA</v>
          </cell>
          <cell r="F970" t="str">
            <v>P1</v>
          </cell>
          <cell r="G970" t="str">
            <v>ERF</v>
          </cell>
          <cell r="H970" t="str">
            <v>IH</v>
          </cell>
          <cell r="I970" t="str">
            <v>0030189 - CLARK &amp; LAVEY</v>
          </cell>
        </row>
        <row r="971">
          <cell r="A971" t="str">
            <v>C23415IH</v>
          </cell>
          <cell r="B971">
            <v>42185</v>
          </cell>
          <cell r="C971" t="str">
            <v>C23415</v>
          </cell>
          <cell r="D971" t="str">
            <v>Castechnologies Inc</v>
          </cell>
          <cell r="E971" t="str">
            <v>MA</v>
          </cell>
          <cell r="F971" t="str">
            <v>P1</v>
          </cell>
          <cell r="G971" t="str">
            <v>SMALL</v>
          </cell>
          <cell r="H971" t="str">
            <v>IH</v>
          </cell>
          <cell r="I971" t="str">
            <v>0016288 - EMPLOYERS ASSOCIATED INS AGENCY LLC</v>
          </cell>
        </row>
        <row r="972">
          <cell r="A972" t="str">
            <v>C23425IH</v>
          </cell>
          <cell r="B972">
            <v>42185</v>
          </cell>
          <cell r="C972" t="str">
            <v>C23425</v>
          </cell>
          <cell r="D972" t="str">
            <v>Automated Finishing Co Inc</v>
          </cell>
          <cell r="E972" t="str">
            <v>MA</v>
          </cell>
          <cell r="F972" t="str">
            <v>P1</v>
          </cell>
          <cell r="G972" t="str">
            <v>SMALL</v>
          </cell>
          <cell r="H972" t="str">
            <v>IH</v>
          </cell>
          <cell r="I972" t="str">
            <v>0034229 - PAYCHEX AGENCY INC</v>
          </cell>
        </row>
        <row r="973">
          <cell r="A973" t="str">
            <v>C23434IH</v>
          </cell>
          <cell r="B973">
            <v>42185</v>
          </cell>
          <cell r="C973" t="str">
            <v>C23434</v>
          </cell>
          <cell r="D973" t="str">
            <v>Joseph Perry's Market, Inc.</v>
          </cell>
          <cell r="E973" t="str">
            <v>MA</v>
          </cell>
          <cell r="F973" t="str">
            <v>P1</v>
          </cell>
          <cell r="G973" t="str">
            <v>SMALL</v>
          </cell>
          <cell r="H973" t="str">
            <v>IH</v>
          </cell>
        </row>
        <row r="974">
          <cell r="A974" t="str">
            <v>C23448JH</v>
          </cell>
          <cell r="B974">
            <v>42185</v>
          </cell>
          <cell r="C974" t="str">
            <v>C23448</v>
          </cell>
          <cell r="D974" t="str">
            <v>Bogle DeAscentis &amp; Coughlin PC</v>
          </cell>
          <cell r="E974" t="str">
            <v>MA</v>
          </cell>
          <cell r="F974" t="str">
            <v>P1</v>
          </cell>
          <cell r="G974" t="str">
            <v>SMALL</v>
          </cell>
          <cell r="H974" t="str">
            <v>JH</v>
          </cell>
          <cell r="I974" t="str">
            <v>0029466 - BAYSTATE BENEFIT SERVICES INC</v>
          </cell>
        </row>
        <row r="975">
          <cell r="A975" t="str">
            <v>C23463MI</v>
          </cell>
          <cell r="B975">
            <v>42185</v>
          </cell>
          <cell r="C975" t="str">
            <v>C23463</v>
          </cell>
          <cell r="D975" t="str">
            <v>Watchbands Inc.</v>
          </cell>
          <cell r="E975" t="str">
            <v>MA</v>
          </cell>
          <cell r="F975" t="str">
            <v>P1</v>
          </cell>
          <cell r="G975" t="str">
            <v>MCARE</v>
          </cell>
          <cell r="H975" t="str">
            <v>MI</v>
          </cell>
        </row>
        <row r="976">
          <cell r="A976" t="str">
            <v>C23468IH</v>
          </cell>
          <cell r="B976">
            <v>42185</v>
          </cell>
          <cell r="C976" t="str">
            <v>C23468</v>
          </cell>
          <cell r="D976" t="str">
            <v>Kermit B Schulz &amp; Sons Inc</v>
          </cell>
          <cell r="E976" t="str">
            <v>MA</v>
          </cell>
          <cell r="F976" t="str">
            <v>P1</v>
          </cell>
          <cell r="G976" t="str">
            <v>SMALL</v>
          </cell>
          <cell r="H976" t="str">
            <v>IH</v>
          </cell>
          <cell r="I976" t="str">
            <v>0024142 - PAYCHEX AGENCY INC</v>
          </cell>
        </row>
        <row r="977">
          <cell r="A977" t="str">
            <v>C23472IH</v>
          </cell>
          <cell r="B977">
            <v>42185</v>
          </cell>
          <cell r="C977" t="str">
            <v>C23472</v>
          </cell>
          <cell r="D977" t="str">
            <v>Medway Oil &amp; Propane Inc</v>
          </cell>
          <cell r="E977" t="str">
            <v>MA</v>
          </cell>
          <cell r="F977" t="str">
            <v>P1</v>
          </cell>
          <cell r="G977" t="str">
            <v>SMALL</v>
          </cell>
          <cell r="H977" t="str">
            <v>IH</v>
          </cell>
          <cell r="I977" t="str">
            <v>0034946 - LAMBERT &amp; CARNEY BENEFITS GROUP</v>
          </cell>
        </row>
        <row r="978">
          <cell r="A978" t="str">
            <v>C23477IH</v>
          </cell>
          <cell r="B978">
            <v>42185</v>
          </cell>
          <cell r="C978" t="str">
            <v>C23477</v>
          </cell>
          <cell r="D978" t="str">
            <v>COADY CORP DBA RTE 495 TOYOTA</v>
          </cell>
          <cell r="E978" t="str">
            <v>MA</v>
          </cell>
          <cell r="F978" t="str">
            <v>P1</v>
          </cell>
          <cell r="G978" t="str">
            <v>SMALL</v>
          </cell>
          <cell r="H978" t="str">
            <v>IH</v>
          </cell>
          <cell r="I978" t="str">
            <v>0002658 - MID-STATE INSURANCE AGENCY INC</v>
          </cell>
        </row>
        <row r="979">
          <cell r="A979" t="str">
            <v>C23501IH</v>
          </cell>
          <cell r="B979">
            <v>42185</v>
          </cell>
          <cell r="C979" t="str">
            <v>C23501</v>
          </cell>
          <cell r="D979" t="str">
            <v>Hunter Industries</v>
          </cell>
          <cell r="E979" t="str">
            <v>MA</v>
          </cell>
          <cell r="F979" t="str">
            <v>P1</v>
          </cell>
          <cell r="G979" t="str">
            <v>SMALL</v>
          </cell>
          <cell r="H979" t="str">
            <v>IH</v>
          </cell>
          <cell r="I979" t="str">
            <v>0023075 - ABG INSURANCE AGENCY INC</v>
          </cell>
        </row>
        <row r="980">
          <cell r="A980" t="str">
            <v>C23548IH</v>
          </cell>
          <cell r="B980">
            <v>42185</v>
          </cell>
          <cell r="C980" t="str">
            <v>C23548</v>
          </cell>
          <cell r="D980" t="str">
            <v>First Citizens Federal Credit Union</v>
          </cell>
          <cell r="E980" t="str">
            <v>MA</v>
          </cell>
          <cell r="F980" t="str">
            <v>P1</v>
          </cell>
          <cell r="G980" t="str">
            <v>CRC</v>
          </cell>
          <cell r="H980" t="str">
            <v>IH</v>
          </cell>
          <cell r="I980" t="str">
            <v>0032791 - NFP CORPORATE SERVICES (NY) LLC</v>
          </cell>
        </row>
        <row r="981">
          <cell r="A981" t="str">
            <v>C23548IV</v>
          </cell>
          <cell r="B981">
            <v>42185</v>
          </cell>
          <cell r="C981" t="str">
            <v>C23548</v>
          </cell>
          <cell r="D981" t="str">
            <v>First Citizens Federal Credit Union</v>
          </cell>
          <cell r="E981" t="str">
            <v>MA</v>
          </cell>
          <cell r="F981" t="str">
            <v>P1</v>
          </cell>
          <cell r="G981" t="str">
            <v>CRC</v>
          </cell>
          <cell r="H981" t="str">
            <v>IV</v>
          </cell>
          <cell r="I981" t="str">
            <v>0032791 - NFP CORPORATE SERVICES (NY) LLC</v>
          </cell>
        </row>
        <row r="982">
          <cell r="A982" t="str">
            <v>C23548JH</v>
          </cell>
          <cell r="B982">
            <v>42185</v>
          </cell>
          <cell r="C982" t="str">
            <v>C23548</v>
          </cell>
          <cell r="D982" t="str">
            <v>First Citizens Federal Credit Union</v>
          </cell>
          <cell r="E982" t="str">
            <v>MA</v>
          </cell>
          <cell r="F982" t="str">
            <v>P1</v>
          </cell>
          <cell r="G982" t="str">
            <v>CRC</v>
          </cell>
          <cell r="H982" t="str">
            <v>JH</v>
          </cell>
          <cell r="I982" t="str">
            <v>0032791 - NFP CORPORATE SERVICES (NY) LLC</v>
          </cell>
        </row>
        <row r="983">
          <cell r="A983" t="str">
            <v>C23561IH</v>
          </cell>
          <cell r="B983">
            <v>42185</v>
          </cell>
          <cell r="C983" t="str">
            <v>C23561</v>
          </cell>
          <cell r="D983" t="str">
            <v>Priggen Steel Building Co Inc</v>
          </cell>
          <cell r="E983" t="str">
            <v>MA</v>
          </cell>
          <cell r="F983" t="str">
            <v>P1</v>
          </cell>
          <cell r="G983" t="str">
            <v>SMALL</v>
          </cell>
          <cell r="H983" t="str">
            <v>IH</v>
          </cell>
          <cell r="I983" t="str">
            <v>0022822 - AUERR, KEVIN</v>
          </cell>
        </row>
        <row r="984">
          <cell r="A984" t="str">
            <v>C23561MI</v>
          </cell>
          <cell r="B984">
            <v>42185</v>
          </cell>
          <cell r="C984" t="str">
            <v>C23561</v>
          </cell>
          <cell r="D984" t="str">
            <v>Priggen Steel Building Co Inc</v>
          </cell>
          <cell r="E984" t="str">
            <v>MA</v>
          </cell>
          <cell r="F984" t="str">
            <v>P1</v>
          </cell>
          <cell r="G984" t="str">
            <v>MCARE</v>
          </cell>
          <cell r="H984" t="str">
            <v>MI</v>
          </cell>
          <cell r="I984" t="str">
            <v>0022822 - AUERR, KEVIN</v>
          </cell>
        </row>
        <row r="985">
          <cell r="A985" t="str">
            <v>C23572IH</v>
          </cell>
          <cell r="B985">
            <v>42185</v>
          </cell>
          <cell r="C985" t="str">
            <v>C23572</v>
          </cell>
          <cell r="D985" t="str">
            <v>Thomas J Curtin DDS</v>
          </cell>
          <cell r="E985" t="str">
            <v>MA</v>
          </cell>
          <cell r="F985" t="str">
            <v>P1</v>
          </cell>
          <cell r="G985" t="str">
            <v>SMALL</v>
          </cell>
          <cell r="H985" t="str">
            <v>IH</v>
          </cell>
          <cell r="I985" t="str">
            <v>0028825 - USI INSURANCE SERVICES LLC - BRIARCLIFF</v>
          </cell>
        </row>
        <row r="986">
          <cell r="A986" t="str">
            <v>C23591JB</v>
          </cell>
          <cell r="B986">
            <v>42185</v>
          </cell>
          <cell r="C986" t="str">
            <v>C23591</v>
          </cell>
          <cell r="D986" t="str">
            <v>Bakers Best Inc</v>
          </cell>
          <cell r="E986" t="str">
            <v>MA</v>
          </cell>
          <cell r="F986" t="str">
            <v>P1</v>
          </cell>
          <cell r="G986" t="str">
            <v>CRC</v>
          </cell>
          <cell r="H986" t="str">
            <v>JB</v>
          </cell>
          <cell r="I986" t="str">
            <v>0034783 - ROBLIN INSURANCE AGENCY</v>
          </cell>
        </row>
        <row r="987">
          <cell r="A987" t="str">
            <v>C23610IH</v>
          </cell>
          <cell r="B987">
            <v>42185</v>
          </cell>
          <cell r="C987" t="str">
            <v>C23610</v>
          </cell>
          <cell r="D987" t="str">
            <v>Old Dartmouth Historical Society</v>
          </cell>
          <cell r="E987" t="str">
            <v>MA</v>
          </cell>
          <cell r="F987" t="str">
            <v>P1</v>
          </cell>
          <cell r="G987" t="str">
            <v>SMALL</v>
          </cell>
          <cell r="H987" t="str">
            <v>IH</v>
          </cell>
          <cell r="I987" t="str">
            <v>0031433 - SYLVIA &amp; COMPANY INSURANCE</v>
          </cell>
        </row>
        <row r="988">
          <cell r="A988" t="str">
            <v>C23610JA</v>
          </cell>
          <cell r="B988">
            <v>42185</v>
          </cell>
          <cell r="C988" t="str">
            <v>C23610</v>
          </cell>
          <cell r="D988" t="str">
            <v>Old Dartmouth Historical Society</v>
          </cell>
          <cell r="E988" t="str">
            <v>MA</v>
          </cell>
          <cell r="F988" t="str">
            <v>P1</v>
          </cell>
          <cell r="G988" t="str">
            <v>SMALL</v>
          </cell>
          <cell r="H988" t="str">
            <v>JA</v>
          </cell>
          <cell r="I988" t="str">
            <v>0031433 - SYLVIA &amp; COMPANY INSURANCE</v>
          </cell>
        </row>
        <row r="989">
          <cell r="A989" t="str">
            <v>C23637IH</v>
          </cell>
          <cell r="B989">
            <v>42185</v>
          </cell>
          <cell r="C989" t="str">
            <v>C23637</v>
          </cell>
          <cell r="D989" t="str">
            <v>South Shore Oral Surgery Associates Inc</v>
          </cell>
          <cell r="E989" t="str">
            <v>MA</v>
          </cell>
          <cell r="F989" t="str">
            <v>P1</v>
          </cell>
          <cell r="G989" t="str">
            <v>SMALL</v>
          </cell>
          <cell r="H989" t="str">
            <v>IH</v>
          </cell>
          <cell r="I989" t="str">
            <v>0023714 - SPRING INSURANCE GROUP LLC</v>
          </cell>
        </row>
        <row r="990">
          <cell r="A990" t="str">
            <v>C23645IH</v>
          </cell>
          <cell r="B990">
            <v>42185</v>
          </cell>
          <cell r="C990" t="str">
            <v>C23645</v>
          </cell>
          <cell r="D990" t="str">
            <v>Centre Street Garage</v>
          </cell>
          <cell r="E990" t="str">
            <v>MA</v>
          </cell>
          <cell r="F990" t="str">
            <v>P1</v>
          </cell>
          <cell r="G990" t="str">
            <v>SMALL</v>
          </cell>
          <cell r="H990" t="str">
            <v>IH</v>
          </cell>
        </row>
        <row r="991">
          <cell r="A991" t="str">
            <v>C23657PO</v>
          </cell>
          <cell r="B991">
            <v>42185</v>
          </cell>
          <cell r="C991" t="str">
            <v>C23657</v>
          </cell>
          <cell r="D991" t="str">
            <v>Lincoln Street Radiator</v>
          </cell>
          <cell r="E991" t="str">
            <v>ME</v>
          </cell>
          <cell r="F991" t="str">
            <v>P1</v>
          </cell>
          <cell r="G991" t="str">
            <v>SMALL</v>
          </cell>
          <cell r="H991" t="str">
            <v>PO</v>
          </cell>
          <cell r="I991" t="str">
            <v>0031474 - BILODEAU INSURANCE AGENCY INC</v>
          </cell>
        </row>
        <row r="992">
          <cell r="A992" t="str">
            <v>C23671IH</v>
          </cell>
          <cell r="B992">
            <v>42185</v>
          </cell>
          <cell r="C992" t="str">
            <v>C23671</v>
          </cell>
          <cell r="D992" t="str">
            <v>The Watch Hospital</v>
          </cell>
          <cell r="E992" t="str">
            <v>MA</v>
          </cell>
          <cell r="F992" t="str">
            <v>P1</v>
          </cell>
          <cell r="G992" t="str">
            <v>SMALL</v>
          </cell>
          <cell r="H992" t="str">
            <v>IH</v>
          </cell>
        </row>
        <row r="993">
          <cell r="A993" t="str">
            <v>C23676IH</v>
          </cell>
          <cell r="B993">
            <v>42185</v>
          </cell>
          <cell r="C993" t="str">
            <v>C23676</v>
          </cell>
          <cell r="D993" t="str">
            <v>Gilmore's Inc</v>
          </cell>
          <cell r="E993" t="str">
            <v>MA</v>
          </cell>
          <cell r="F993" t="str">
            <v>P1</v>
          </cell>
          <cell r="G993" t="str">
            <v>SMALL</v>
          </cell>
          <cell r="H993" t="str">
            <v>IH</v>
          </cell>
        </row>
        <row r="994">
          <cell r="A994" t="str">
            <v>C23676MI</v>
          </cell>
          <cell r="B994">
            <v>42185</v>
          </cell>
          <cell r="C994" t="str">
            <v>C23676</v>
          </cell>
          <cell r="D994" t="str">
            <v>Gilmore's Inc</v>
          </cell>
          <cell r="E994" t="str">
            <v>MA</v>
          </cell>
          <cell r="F994" t="str">
            <v>P1</v>
          </cell>
          <cell r="G994" t="str">
            <v>MCARE</v>
          </cell>
          <cell r="H994" t="str">
            <v>MI</v>
          </cell>
        </row>
        <row r="995">
          <cell r="A995" t="str">
            <v>C23698IH</v>
          </cell>
          <cell r="B995">
            <v>42185</v>
          </cell>
          <cell r="C995" t="str">
            <v>C23698</v>
          </cell>
          <cell r="D995" t="str">
            <v>Cambridge Farms</v>
          </cell>
          <cell r="E995" t="str">
            <v>MA</v>
          </cell>
          <cell r="F995" t="str">
            <v>P1</v>
          </cell>
          <cell r="G995" t="str">
            <v>SMALL</v>
          </cell>
          <cell r="H995" t="str">
            <v>IH</v>
          </cell>
          <cell r="I995" t="str">
            <v>0033318 - BP BENEFITS LLC</v>
          </cell>
        </row>
        <row r="996">
          <cell r="A996" t="str">
            <v>C23726IH</v>
          </cell>
          <cell r="B996">
            <v>42185</v>
          </cell>
          <cell r="C996" t="str">
            <v>C23726</v>
          </cell>
          <cell r="D996" t="str">
            <v>Jacor Inc</v>
          </cell>
          <cell r="E996" t="str">
            <v>MA</v>
          </cell>
          <cell r="F996" t="str">
            <v>P1</v>
          </cell>
          <cell r="G996" t="str">
            <v>SMALL</v>
          </cell>
          <cell r="H996" t="str">
            <v>IH</v>
          </cell>
        </row>
        <row r="997">
          <cell r="A997" t="str">
            <v>C23728IH</v>
          </cell>
          <cell r="B997">
            <v>42185</v>
          </cell>
          <cell r="C997" t="str">
            <v>C23728</v>
          </cell>
          <cell r="D997" t="str">
            <v>Wilchins Cosentino &amp; Friend LLP</v>
          </cell>
          <cell r="E997" t="str">
            <v>MA</v>
          </cell>
          <cell r="F997" t="str">
            <v>P1</v>
          </cell>
          <cell r="G997" t="str">
            <v>SMALL</v>
          </cell>
          <cell r="H997" t="str">
            <v>IH</v>
          </cell>
          <cell r="I997" t="str">
            <v>0027678 - AXIAL BENEFITS GROUP LLC</v>
          </cell>
        </row>
        <row r="998">
          <cell r="A998" t="str">
            <v>C23748IH</v>
          </cell>
          <cell r="B998">
            <v>42185</v>
          </cell>
          <cell r="C998" t="str">
            <v>C23748</v>
          </cell>
          <cell r="D998" t="str">
            <v>P K Contracting LLC</v>
          </cell>
          <cell r="E998" t="str">
            <v>MA</v>
          </cell>
          <cell r="F998" t="str">
            <v>P1</v>
          </cell>
          <cell r="G998" t="str">
            <v>SMALL</v>
          </cell>
          <cell r="H998" t="str">
            <v>IH</v>
          </cell>
          <cell r="I998" t="str">
            <v>0033193 - RMB INSURANCE SOLUTIONS LLC</v>
          </cell>
        </row>
        <row r="999">
          <cell r="A999" t="str">
            <v>C23756IA</v>
          </cell>
          <cell r="B999">
            <v>42185</v>
          </cell>
          <cell r="C999" t="str">
            <v>C23756</v>
          </cell>
          <cell r="D999" t="str">
            <v>James Monroe Wire  &amp; Cable</v>
          </cell>
          <cell r="E999" t="str">
            <v>MA</v>
          </cell>
          <cell r="F999" t="str">
            <v>P1</v>
          </cell>
          <cell r="G999" t="str">
            <v>CRC</v>
          </cell>
          <cell r="H999" t="str">
            <v>IA</v>
          </cell>
          <cell r="I999" t="str">
            <v>0032529 - PROTECTOR GROUP INSURANCE AGENCY, THE</v>
          </cell>
        </row>
        <row r="1000">
          <cell r="A1000" t="str">
            <v>C23756IH</v>
          </cell>
          <cell r="B1000">
            <v>42185</v>
          </cell>
          <cell r="C1000" t="str">
            <v>C23756</v>
          </cell>
          <cell r="D1000" t="str">
            <v>James Monroe Wire  &amp; Cable</v>
          </cell>
          <cell r="E1000" t="str">
            <v>MA</v>
          </cell>
          <cell r="F1000" t="str">
            <v>P1</v>
          </cell>
          <cell r="G1000" t="str">
            <v>CRC</v>
          </cell>
          <cell r="H1000" t="str">
            <v>IH</v>
          </cell>
          <cell r="I1000" t="str">
            <v>0032529 - PROTECTOR GROUP INSURANCE AGENCY, THE</v>
          </cell>
        </row>
        <row r="1001">
          <cell r="A1001" t="str">
            <v>C23756JA</v>
          </cell>
          <cell r="B1001">
            <v>42185</v>
          </cell>
          <cell r="C1001" t="str">
            <v>C23756</v>
          </cell>
          <cell r="D1001" t="str">
            <v>James Monroe Wire  &amp; Cable</v>
          </cell>
          <cell r="E1001" t="str">
            <v>MA</v>
          </cell>
          <cell r="F1001" t="str">
            <v>P1</v>
          </cell>
          <cell r="G1001" t="str">
            <v>CRC</v>
          </cell>
          <cell r="H1001" t="str">
            <v>JA</v>
          </cell>
          <cell r="I1001" t="str">
            <v>0032529 - PROTECTOR GROUP INSURANCE AGENCY, THE</v>
          </cell>
        </row>
        <row r="1002">
          <cell r="A1002" t="str">
            <v>C23784IH</v>
          </cell>
          <cell r="B1002">
            <v>42185</v>
          </cell>
          <cell r="C1002" t="str">
            <v>C23784</v>
          </cell>
          <cell r="D1002" t="str">
            <v>SDI Diagnostics Inc</v>
          </cell>
          <cell r="E1002" t="str">
            <v>MA</v>
          </cell>
          <cell r="F1002" t="str">
            <v>P1</v>
          </cell>
          <cell r="G1002" t="str">
            <v>SMALL</v>
          </cell>
          <cell r="H1002" t="str">
            <v>IH</v>
          </cell>
          <cell r="I1002" t="str">
            <v>0035734 - NFP CORPORATE SERVICES (NY) LLC</v>
          </cell>
        </row>
        <row r="1003">
          <cell r="A1003" t="str">
            <v>C23786JA</v>
          </cell>
          <cell r="B1003">
            <v>42185</v>
          </cell>
          <cell r="C1003" t="str">
            <v>C23786</v>
          </cell>
          <cell r="D1003" t="str">
            <v>Sudbury Brass Goods Company Inc</v>
          </cell>
          <cell r="E1003" t="str">
            <v>MA</v>
          </cell>
          <cell r="F1003" t="str">
            <v>P1</v>
          </cell>
          <cell r="G1003" t="str">
            <v>SMALL</v>
          </cell>
          <cell r="H1003" t="str">
            <v>JA</v>
          </cell>
        </row>
        <row r="1004">
          <cell r="A1004" t="str">
            <v>C23814IH</v>
          </cell>
          <cell r="B1004">
            <v>42185</v>
          </cell>
          <cell r="C1004" t="str">
            <v>C23814</v>
          </cell>
          <cell r="D1004" t="str">
            <v>Coastal Engineering Co Inc</v>
          </cell>
          <cell r="E1004" t="str">
            <v>MA</v>
          </cell>
          <cell r="F1004" t="str">
            <v>P1</v>
          </cell>
          <cell r="G1004" t="str">
            <v>SMALL</v>
          </cell>
          <cell r="H1004" t="str">
            <v>IH</v>
          </cell>
          <cell r="I1004" t="str">
            <v>0021059 - ROGERS &amp; GRAY INSURANCE AGENCY</v>
          </cell>
        </row>
        <row r="1005">
          <cell r="A1005" t="str">
            <v>C23825IH</v>
          </cell>
          <cell r="B1005">
            <v>42185</v>
          </cell>
          <cell r="C1005" t="str">
            <v>C23825</v>
          </cell>
          <cell r="D1005" t="str">
            <v>East Coast Microwave Sales &amp; Distributors Inc</v>
          </cell>
          <cell r="E1005" t="str">
            <v>MA</v>
          </cell>
          <cell r="F1005" t="str">
            <v>P1</v>
          </cell>
          <cell r="G1005" t="str">
            <v>SMALL</v>
          </cell>
          <cell r="H1005" t="str">
            <v>IH</v>
          </cell>
          <cell r="I1005" t="str">
            <v>0030274 - PAYCHEX AGENCY INC</v>
          </cell>
        </row>
        <row r="1006">
          <cell r="A1006" t="str">
            <v>C23856IH</v>
          </cell>
          <cell r="B1006">
            <v>42185</v>
          </cell>
          <cell r="C1006" t="str">
            <v>C23856</v>
          </cell>
          <cell r="D1006" t="str">
            <v>Stiles Company Inc</v>
          </cell>
          <cell r="E1006" t="str">
            <v>MA</v>
          </cell>
          <cell r="F1006" t="str">
            <v>P1</v>
          </cell>
          <cell r="G1006" t="str">
            <v>SMALL</v>
          </cell>
          <cell r="H1006" t="str">
            <v>IH</v>
          </cell>
          <cell r="I1006" t="str">
            <v>0019437 - GITHMARK, CLIFFORD P</v>
          </cell>
        </row>
        <row r="1007">
          <cell r="A1007" t="str">
            <v>C23866IH</v>
          </cell>
          <cell r="B1007">
            <v>42185</v>
          </cell>
          <cell r="C1007" t="str">
            <v>C23866</v>
          </cell>
          <cell r="D1007" t="str">
            <v>John T Burns Insurance Agency</v>
          </cell>
          <cell r="E1007" t="str">
            <v>MA</v>
          </cell>
          <cell r="F1007" t="str">
            <v>P1</v>
          </cell>
          <cell r="G1007" t="str">
            <v>SMALL</v>
          </cell>
          <cell r="H1007" t="str">
            <v>IH</v>
          </cell>
          <cell r="I1007" t="str">
            <v>0018698 - JOHN T BURNS INSURANCE AGENCY INC</v>
          </cell>
        </row>
        <row r="1008">
          <cell r="A1008" t="str">
            <v>C23866MI</v>
          </cell>
          <cell r="B1008">
            <v>42185</v>
          </cell>
          <cell r="C1008" t="str">
            <v>C23866</v>
          </cell>
          <cell r="D1008" t="str">
            <v>John T Burns Insurance Agency</v>
          </cell>
          <cell r="E1008" t="str">
            <v>MA</v>
          </cell>
          <cell r="F1008" t="str">
            <v>P1</v>
          </cell>
          <cell r="G1008" t="str">
            <v>MCARE</v>
          </cell>
          <cell r="H1008" t="str">
            <v>MI</v>
          </cell>
          <cell r="I1008" t="str">
            <v>0018698 - JOHN T BURNS INSURANCE AGENCY INC</v>
          </cell>
        </row>
        <row r="1009">
          <cell r="A1009" t="str">
            <v>C23880IH</v>
          </cell>
          <cell r="B1009">
            <v>42185</v>
          </cell>
          <cell r="C1009" t="str">
            <v>C23880</v>
          </cell>
          <cell r="D1009" t="str">
            <v>Ralph Surianello Inc</v>
          </cell>
          <cell r="E1009" t="str">
            <v>MA</v>
          </cell>
          <cell r="F1009" t="str">
            <v>P1</v>
          </cell>
          <cell r="G1009" t="str">
            <v>SMALL</v>
          </cell>
          <cell r="H1009" t="str">
            <v>IH</v>
          </cell>
        </row>
        <row r="1010">
          <cell r="A1010" t="str">
            <v>C23880MI</v>
          </cell>
          <cell r="B1010">
            <v>42185</v>
          </cell>
          <cell r="C1010" t="str">
            <v>C23880</v>
          </cell>
          <cell r="D1010" t="str">
            <v>Ralph Surianello Inc</v>
          </cell>
          <cell r="E1010" t="str">
            <v>MA</v>
          </cell>
          <cell r="F1010" t="str">
            <v>P1</v>
          </cell>
          <cell r="G1010" t="str">
            <v>MCARE</v>
          </cell>
          <cell r="H1010" t="str">
            <v>MI</v>
          </cell>
        </row>
        <row r="1011">
          <cell r="A1011" t="str">
            <v>C23890IH</v>
          </cell>
          <cell r="B1011">
            <v>42185</v>
          </cell>
          <cell r="C1011" t="str">
            <v>C23890</v>
          </cell>
          <cell r="D1011" t="str">
            <v>Fox Bus Lines Inc</v>
          </cell>
          <cell r="E1011" t="str">
            <v>MA</v>
          </cell>
          <cell r="F1011" t="str">
            <v>P1</v>
          </cell>
          <cell r="G1011" t="str">
            <v>SMALL</v>
          </cell>
          <cell r="H1011" t="str">
            <v>IH</v>
          </cell>
          <cell r="I1011" t="str">
            <v>0034517 - COONEY, MATTHEW J</v>
          </cell>
        </row>
        <row r="1012">
          <cell r="A1012" t="str">
            <v>C23907AA</v>
          </cell>
          <cell r="B1012">
            <v>42185</v>
          </cell>
          <cell r="C1012" t="str">
            <v>C23907</v>
          </cell>
          <cell r="D1012" t="str">
            <v>The Kraft Group LLC</v>
          </cell>
          <cell r="E1012" t="str">
            <v>MA</v>
          </cell>
          <cell r="F1012" t="str">
            <v>P1</v>
          </cell>
          <cell r="G1012" t="str">
            <v>ERF</v>
          </cell>
          <cell r="H1012" t="str">
            <v>AA</v>
          </cell>
          <cell r="I1012" t="str">
            <v>0026125 - CROSS INSURANCE - MANCHESTER</v>
          </cell>
        </row>
        <row r="1013">
          <cell r="A1013" t="str">
            <v>C23907IH</v>
          </cell>
          <cell r="B1013">
            <v>42185</v>
          </cell>
          <cell r="C1013" t="str">
            <v>C23907</v>
          </cell>
          <cell r="D1013" t="str">
            <v>The Kraft Group LLC</v>
          </cell>
          <cell r="E1013" t="str">
            <v>MA</v>
          </cell>
          <cell r="F1013" t="str">
            <v>P1</v>
          </cell>
          <cell r="G1013" t="str">
            <v>ERF</v>
          </cell>
          <cell r="H1013" t="str">
            <v>IH</v>
          </cell>
          <cell r="I1013" t="str">
            <v>0026125 - CROSS INSURANCE - MANCHESTER</v>
          </cell>
        </row>
        <row r="1014">
          <cell r="A1014" t="str">
            <v>C23933IH</v>
          </cell>
          <cell r="B1014">
            <v>42185</v>
          </cell>
          <cell r="C1014" t="str">
            <v>C23933</v>
          </cell>
          <cell r="D1014" t="str">
            <v>Mental Health Cntr of Greater Manchester</v>
          </cell>
          <cell r="E1014" t="str">
            <v>NH</v>
          </cell>
          <cell r="F1014" t="str">
            <v>P1</v>
          </cell>
          <cell r="G1014" t="str">
            <v>ERF</v>
          </cell>
          <cell r="H1014" t="str">
            <v>IH</v>
          </cell>
          <cell r="I1014" t="str">
            <v>0013706 - CGI EMPLOYEE BENEFITS GROUP</v>
          </cell>
        </row>
        <row r="1015">
          <cell r="A1015" t="str">
            <v>C23933JM</v>
          </cell>
          <cell r="B1015">
            <v>42185</v>
          </cell>
          <cell r="C1015" t="str">
            <v>C23933</v>
          </cell>
          <cell r="D1015" t="str">
            <v>Mental Health Cntr of Greater Manchester</v>
          </cell>
          <cell r="E1015" t="str">
            <v>NH</v>
          </cell>
          <cell r="F1015" t="str">
            <v>P1</v>
          </cell>
          <cell r="G1015" t="str">
            <v>ERF</v>
          </cell>
          <cell r="H1015" t="str">
            <v>JM</v>
          </cell>
          <cell r="I1015" t="str">
            <v>0013706 - CGI EMPLOYEE BENEFITS GROUP</v>
          </cell>
        </row>
        <row r="1016">
          <cell r="A1016" t="str">
            <v>C23933PO</v>
          </cell>
          <cell r="B1016">
            <v>42185</v>
          </cell>
          <cell r="C1016" t="str">
            <v>C23933</v>
          </cell>
          <cell r="D1016" t="str">
            <v>Mental Health Cntr of Greater Manchester</v>
          </cell>
          <cell r="E1016" t="str">
            <v>NH</v>
          </cell>
          <cell r="F1016" t="str">
            <v>P1</v>
          </cell>
          <cell r="G1016" t="str">
            <v>ERF</v>
          </cell>
          <cell r="H1016" t="str">
            <v>PO</v>
          </cell>
          <cell r="I1016" t="str">
            <v>0013706 - CGI EMPLOYEE BENEFITS GROUP</v>
          </cell>
        </row>
        <row r="1017">
          <cell r="A1017" t="str">
            <v>C23936IH</v>
          </cell>
          <cell r="B1017">
            <v>42185</v>
          </cell>
          <cell r="C1017" t="str">
            <v>C23936</v>
          </cell>
          <cell r="D1017" t="str">
            <v>Worcester Comprehensive Education &amp; Care</v>
          </cell>
          <cell r="E1017" t="str">
            <v>MA</v>
          </cell>
          <cell r="F1017" t="str">
            <v>P1</v>
          </cell>
          <cell r="G1017" t="str">
            <v>SMALL</v>
          </cell>
          <cell r="H1017" t="str">
            <v>IH</v>
          </cell>
          <cell r="I1017" t="str">
            <v>0034945 - PROTECTOR GROUP INSURANCE AGENCY, THE</v>
          </cell>
        </row>
        <row r="1018">
          <cell r="A1018" t="str">
            <v>C23948IH</v>
          </cell>
          <cell r="B1018">
            <v>42185</v>
          </cell>
          <cell r="C1018" t="str">
            <v>C23948</v>
          </cell>
          <cell r="D1018" t="str">
            <v>LH Sisitzky Sales Inc</v>
          </cell>
          <cell r="E1018" t="str">
            <v>MA</v>
          </cell>
          <cell r="F1018" t="str">
            <v>P1</v>
          </cell>
          <cell r="G1018" t="str">
            <v>SMALL</v>
          </cell>
          <cell r="H1018" t="str">
            <v>IH</v>
          </cell>
          <cell r="I1018" t="str">
            <v>0016278 - EASTERN BENEFITS GROUP</v>
          </cell>
        </row>
        <row r="1019">
          <cell r="A1019" t="str">
            <v>C23951IH</v>
          </cell>
          <cell r="B1019">
            <v>42185</v>
          </cell>
          <cell r="C1019" t="str">
            <v>C23951</v>
          </cell>
          <cell r="D1019" t="str">
            <v>Help U Insure</v>
          </cell>
          <cell r="E1019" t="str">
            <v>MA</v>
          </cell>
          <cell r="F1019" t="str">
            <v>P1</v>
          </cell>
          <cell r="G1019" t="str">
            <v>SMALL</v>
          </cell>
          <cell r="H1019" t="str">
            <v>IH</v>
          </cell>
        </row>
        <row r="1020">
          <cell r="A1020" t="str">
            <v>C23967IH</v>
          </cell>
          <cell r="B1020">
            <v>42185</v>
          </cell>
          <cell r="C1020" t="str">
            <v>C23967</v>
          </cell>
          <cell r="D1020" t="str">
            <v>B &amp; B Auto Clinic Inc.</v>
          </cell>
          <cell r="E1020" t="str">
            <v>MA</v>
          </cell>
          <cell r="F1020" t="str">
            <v>P1</v>
          </cell>
          <cell r="G1020" t="str">
            <v>SMALL</v>
          </cell>
          <cell r="H1020" t="str">
            <v>IH</v>
          </cell>
          <cell r="I1020" t="str">
            <v>0026558 - NORTHERN BENEFITS OF MAINE LLC</v>
          </cell>
        </row>
        <row r="1021">
          <cell r="A1021" t="str">
            <v>C23978IA</v>
          </cell>
          <cell r="B1021">
            <v>42185</v>
          </cell>
          <cell r="C1021" t="str">
            <v>C23978</v>
          </cell>
          <cell r="D1021" t="str">
            <v>Liquor World</v>
          </cell>
          <cell r="E1021" t="str">
            <v>MA</v>
          </cell>
          <cell r="F1021" t="str">
            <v>P1</v>
          </cell>
          <cell r="G1021" t="str">
            <v>SMALL</v>
          </cell>
          <cell r="H1021" t="str">
            <v>IA</v>
          </cell>
          <cell r="I1021" t="str">
            <v>0026672 - NORTHERN BENEFITS OF MAINE LLC</v>
          </cell>
        </row>
        <row r="1022">
          <cell r="A1022" t="str">
            <v>C23978IH</v>
          </cell>
          <cell r="B1022">
            <v>42185</v>
          </cell>
          <cell r="C1022" t="str">
            <v>C23978</v>
          </cell>
          <cell r="D1022" t="str">
            <v>Liquor World</v>
          </cell>
          <cell r="E1022" t="str">
            <v>MA</v>
          </cell>
          <cell r="F1022" t="str">
            <v>P1</v>
          </cell>
          <cell r="G1022" t="str">
            <v>SMALL</v>
          </cell>
          <cell r="H1022" t="str">
            <v>IH</v>
          </cell>
          <cell r="I1022" t="str">
            <v>0026672 - NORTHERN BENEFITS OF MAINE LLC</v>
          </cell>
        </row>
        <row r="1023">
          <cell r="A1023" t="str">
            <v>C23979IH</v>
          </cell>
          <cell r="B1023">
            <v>42185</v>
          </cell>
          <cell r="C1023" t="str">
            <v>C23979</v>
          </cell>
          <cell r="D1023" t="str">
            <v>Main Street Design</v>
          </cell>
          <cell r="E1023" t="str">
            <v>MA</v>
          </cell>
          <cell r="F1023" t="str">
            <v>P1</v>
          </cell>
          <cell r="G1023" t="str">
            <v>SMALL</v>
          </cell>
          <cell r="H1023" t="str">
            <v>IH</v>
          </cell>
        </row>
        <row r="1024">
          <cell r="A1024" t="str">
            <v>C23990IH</v>
          </cell>
          <cell r="B1024">
            <v>42185</v>
          </cell>
          <cell r="C1024" t="str">
            <v>C23990</v>
          </cell>
          <cell r="D1024" t="str">
            <v>Worcester County Horticultural Society</v>
          </cell>
          <cell r="E1024" t="str">
            <v>MA</v>
          </cell>
          <cell r="F1024" t="str">
            <v>P1</v>
          </cell>
          <cell r="G1024" t="str">
            <v>SMALL</v>
          </cell>
          <cell r="H1024" t="str">
            <v>IH</v>
          </cell>
          <cell r="I1024" t="str">
            <v>0035228 - RSC INSURANCE BROKERAGE INC</v>
          </cell>
        </row>
        <row r="1025">
          <cell r="A1025" t="str">
            <v>C23990JA</v>
          </cell>
          <cell r="B1025">
            <v>42185</v>
          </cell>
          <cell r="C1025" t="str">
            <v>C23990</v>
          </cell>
          <cell r="D1025" t="str">
            <v>Worcester County Horticultural Society</v>
          </cell>
          <cell r="E1025" t="str">
            <v>MA</v>
          </cell>
          <cell r="F1025" t="str">
            <v>P1</v>
          </cell>
          <cell r="G1025" t="str">
            <v>SMALL</v>
          </cell>
          <cell r="H1025" t="str">
            <v>JA</v>
          </cell>
          <cell r="I1025" t="str">
            <v>0035228 - RSC INSURANCE BROKERAGE INC</v>
          </cell>
        </row>
        <row r="1026">
          <cell r="A1026" t="str">
            <v>C24009IH</v>
          </cell>
          <cell r="B1026">
            <v>42185</v>
          </cell>
          <cell r="C1026" t="str">
            <v>C24009</v>
          </cell>
          <cell r="D1026" t="str">
            <v>Diamond Diagnostics Corporation</v>
          </cell>
          <cell r="E1026" t="str">
            <v>MA</v>
          </cell>
          <cell r="F1026" t="str">
            <v>P1</v>
          </cell>
          <cell r="G1026" t="str">
            <v>CRC</v>
          </cell>
          <cell r="H1026" t="str">
            <v>IH</v>
          </cell>
          <cell r="I1026" t="str">
            <v>0017622 - MCGRATH INSURANCE GROUP INC</v>
          </cell>
        </row>
        <row r="1027">
          <cell r="A1027" t="str">
            <v>C24010IH</v>
          </cell>
          <cell r="B1027">
            <v>42185</v>
          </cell>
          <cell r="C1027" t="str">
            <v>C24010</v>
          </cell>
          <cell r="D1027" t="str">
            <v>Associates In Internal Medicine Inc</v>
          </cell>
          <cell r="E1027" t="str">
            <v>MA</v>
          </cell>
          <cell r="F1027" t="str">
            <v>P1</v>
          </cell>
          <cell r="G1027" t="str">
            <v>SMALL</v>
          </cell>
          <cell r="H1027" t="str">
            <v>IH</v>
          </cell>
          <cell r="I1027" t="str">
            <v>0017173 - PROVIDER INSURANCE GROUP INC</v>
          </cell>
        </row>
        <row r="1028">
          <cell r="A1028" t="str">
            <v>C24010IV</v>
          </cell>
          <cell r="B1028">
            <v>42185</v>
          </cell>
          <cell r="C1028" t="str">
            <v>C24010</v>
          </cell>
          <cell r="D1028" t="str">
            <v>Associates In Internal Medicine Inc</v>
          </cell>
          <cell r="E1028" t="str">
            <v>MA</v>
          </cell>
          <cell r="F1028" t="str">
            <v>P1</v>
          </cell>
          <cell r="G1028" t="str">
            <v>SMALL</v>
          </cell>
          <cell r="H1028" t="str">
            <v>IV</v>
          </cell>
          <cell r="I1028" t="str">
            <v>0017173 - PROVIDER INSURANCE GROUP INC</v>
          </cell>
        </row>
        <row r="1029">
          <cell r="A1029" t="str">
            <v>C24017IH</v>
          </cell>
          <cell r="B1029">
            <v>42185</v>
          </cell>
          <cell r="C1029" t="str">
            <v>C24017</v>
          </cell>
          <cell r="D1029" t="str">
            <v>Winfield Custom Kitchens</v>
          </cell>
          <cell r="E1029" t="str">
            <v>MA</v>
          </cell>
          <cell r="F1029" t="str">
            <v>P1</v>
          </cell>
          <cell r="G1029" t="str">
            <v>SMALL</v>
          </cell>
          <cell r="H1029" t="str">
            <v>IH</v>
          </cell>
          <cell r="I1029" t="str">
            <v>0034295 - KFA BENEFITS INSURANCE LLC</v>
          </cell>
        </row>
        <row r="1030">
          <cell r="A1030" t="str">
            <v>C24019IH</v>
          </cell>
          <cell r="B1030">
            <v>42185</v>
          </cell>
          <cell r="C1030" t="str">
            <v>C24019</v>
          </cell>
          <cell r="D1030" t="str">
            <v>BKA Architects, Inc</v>
          </cell>
          <cell r="E1030" t="str">
            <v>MA</v>
          </cell>
          <cell r="F1030" t="str">
            <v>P1</v>
          </cell>
          <cell r="G1030" t="str">
            <v>SMALL</v>
          </cell>
          <cell r="H1030" t="str">
            <v>IH</v>
          </cell>
          <cell r="I1030" t="str">
            <v>0002694 - INTEGRATED BENEFIT GROUP INSURANCE BROKERAGE</v>
          </cell>
        </row>
        <row r="1031">
          <cell r="A1031" t="str">
            <v>C24034IA</v>
          </cell>
          <cell r="B1031">
            <v>42185</v>
          </cell>
          <cell r="C1031" t="str">
            <v>C24034</v>
          </cell>
          <cell r="D1031" t="str">
            <v>Shepley Wood Products Inc</v>
          </cell>
          <cell r="E1031" t="str">
            <v>MA</v>
          </cell>
          <cell r="F1031" t="str">
            <v>P1</v>
          </cell>
          <cell r="G1031" t="str">
            <v>ERF</v>
          </cell>
          <cell r="H1031" t="str">
            <v>IA</v>
          </cell>
          <cell r="I1031" t="str">
            <v>0032120 - EASTERN BENEFITS GROUP</v>
          </cell>
        </row>
        <row r="1032">
          <cell r="A1032" t="str">
            <v>C24034IH</v>
          </cell>
          <cell r="B1032">
            <v>42185</v>
          </cell>
          <cell r="C1032" t="str">
            <v>C24034</v>
          </cell>
          <cell r="D1032" t="str">
            <v>Shepley Wood Products Inc</v>
          </cell>
          <cell r="E1032" t="str">
            <v>MA</v>
          </cell>
          <cell r="F1032" t="str">
            <v>P1</v>
          </cell>
          <cell r="G1032" t="str">
            <v>ERF</v>
          </cell>
          <cell r="H1032" t="str">
            <v>IH</v>
          </cell>
          <cell r="I1032" t="str">
            <v>0032120 - EASTERN BENEFITS GROUP</v>
          </cell>
        </row>
        <row r="1033">
          <cell r="A1033" t="str">
            <v>C24049IH</v>
          </cell>
          <cell r="B1033">
            <v>42185</v>
          </cell>
          <cell r="C1033" t="str">
            <v>C24049</v>
          </cell>
          <cell r="D1033" t="str">
            <v>Carlmac-McKinnon Inc</v>
          </cell>
          <cell r="E1033" t="str">
            <v>MA</v>
          </cell>
          <cell r="F1033" t="str">
            <v>P1</v>
          </cell>
          <cell r="G1033" t="str">
            <v>SMALL</v>
          </cell>
          <cell r="H1033" t="str">
            <v>IH</v>
          </cell>
        </row>
        <row r="1034">
          <cell r="A1034" t="str">
            <v>C24049MI</v>
          </cell>
          <cell r="B1034">
            <v>42185</v>
          </cell>
          <cell r="C1034" t="str">
            <v>C24049</v>
          </cell>
          <cell r="D1034" t="str">
            <v>Carlmac-McKinnon Inc</v>
          </cell>
          <cell r="E1034" t="str">
            <v>MA</v>
          </cell>
          <cell r="F1034" t="str">
            <v>P1</v>
          </cell>
          <cell r="G1034" t="str">
            <v>MCARE</v>
          </cell>
          <cell r="H1034" t="str">
            <v>MI</v>
          </cell>
        </row>
        <row r="1035">
          <cell r="A1035" t="str">
            <v>C24081IA</v>
          </cell>
          <cell r="B1035">
            <v>42185</v>
          </cell>
          <cell r="C1035" t="str">
            <v>C24081</v>
          </cell>
          <cell r="D1035" t="str">
            <v>Newman Associates LLC</v>
          </cell>
          <cell r="E1035" t="str">
            <v>MA</v>
          </cell>
          <cell r="F1035" t="str">
            <v>P1</v>
          </cell>
          <cell r="G1035" t="str">
            <v>SMALL</v>
          </cell>
          <cell r="H1035" t="str">
            <v>IA</v>
          </cell>
          <cell r="I1035" t="str">
            <v>0032785 - NFP CORPORATE SERVICES (NY) LLC</v>
          </cell>
        </row>
        <row r="1036">
          <cell r="A1036" t="str">
            <v>C24081IH</v>
          </cell>
          <cell r="B1036">
            <v>42185</v>
          </cell>
          <cell r="C1036" t="str">
            <v>C24081</v>
          </cell>
          <cell r="D1036" t="str">
            <v>Newman Associates LLC</v>
          </cell>
          <cell r="E1036" t="str">
            <v>MA</v>
          </cell>
          <cell r="F1036" t="str">
            <v>P1</v>
          </cell>
          <cell r="G1036" t="str">
            <v>SMALL</v>
          </cell>
          <cell r="H1036" t="str">
            <v>IH</v>
          </cell>
          <cell r="I1036" t="str">
            <v>0032785 - NFP CORPORATE SERVICES (NY) LLC</v>
          </cell>
        </row>
        <row r="1037">
          <cell r="A1037" t="str">
            <v>C24083IH</v>
          </cell>
          <cell r="B1037">
            <v>42185</v>
          </cell>
          <cell r="C1037" t="str">
            <v>C24083</v>
          </cell>
          <cell r="D1037" t="str">
            <v>Sanders Walsh &amp; Eaton LLP</v>
          </cell>
          <cell r="E1037" t="str">
            <v>MA</v>
          </cell>
          <cell r="F1037" t="str">
            <v>P1</v>
          </cell>
          <cell r="G1037" t="str">
            <v>SMALL</v>
          </cell>
          <cell r="H1037" t="str">
            <v>IH</v>
          </cell>
          <cell r="I1037" t="str">
            <v>0002632 - MCGUIRE KATES, AMY</v>
          </cell>
        </row>
        <row r="1038">
          <cell r="A1038" t="str">
            <v>C24084JM</v>
          </cell>
          <cell r="B1038">
            <v>42185</v>
          </cell>
          <cell r="C1038" t="str">
            <v>C24084</v>
          </cell>
          <cell r="D1038" t="str">
            <v>Nephrology Associates PA</v>
          </cell>
          <cell r="E1038" t="str">
            <v>NH</v>
          </cell>
          <cell r="F1038" t="str">
            <v>P1</v>
          </cell>
          <cell r="G1038" t="str">
            <v>SMALL</v>
          </cell>
          <cell r="H1038" t="str">
            <v>JM</v>
          </cell>
          <cell r="I1038" t="str">
            <v>0024464 - NEW ENGLAND EMPLOYEE BENEFITS COUNCIL</v>
          </cell>
        </row>
        <row r="1039">
          <cell r="A1039" t="str">
            <v>C24150IH</v>
          </cell>
          <cell r="B1039">
            <v>42185</v>
          </cell>
          <cell r="C1039" t="str">
            <v>C24150</v>
          </cell>
          <cell r="D1039" t="str">
            <v>The Park Danforth</v>
          </cell>
          <cell r="E1039" t="str">
            <v>ME</v>
          </cell>
          <cell r="F1039" t="str">
            <v>P1</v>
          </cell>
          <cell r="G1039" t="str">
            <v>SMALL</v>
          </cell>
          <cell r="H1039" t="str">
            <v>IH</v>
          </cell>
          <cell r="I1039" t="str">
            <v>0029219 - HOLDEN INSURANCE AGENCY</v>
          </cell>
        </row>
        <row r="1040">
          <cell r="A1040" t="str">
            <v>C24150IV</v>
          </cell>
          <cell r="B1040">
            <v>42185</v>
          </cell>
          <cell r="C1040" t="str">
            <v>C24150</v>
          </cell>
          <cell r="D1040" t="str">
            <v>The Park Danforth</v>
          </cell>
          <cell r="E1040" t="str">
            <v>ME</v>
          </cell>
          <cell r="F1040" t="str">
            <v>P1</v>
          </cell>
          <cell r="G1040" t="str">
            <v>SMALL</v>
          </cell>
          <cell r="H1040" t="str">
            <v>IV</v>
          </cell>
          <cell r="I1040" t="str">
            <v>0029219 - HOLDEN INSURANCE AGENCY</v>
          </cell>
        </row>
        <row r="1041">
          <cell r="A1041" t="str">
            <v>C24158IH</v>
          </cell>
          <cell r="B1041">
            <v>42185</v>
          </cell>
          <cell r="C1041" t="str">
            <v>C24158</v>
          </cell>
          <cell r="D1041" t="str">
            <v>Central Dental Associates</v>
          </cell>
          <cell r="E1041" t="str">
            <v>MA</v>
          </cell>
          <cell r="F1041" t="str">
            <v>P1</v>
          </cell>
          <cell r="G1041" t="str">
            <v>SMALL</v>
          </cell>
          <cell r="H1041" t="str">
            <v>IH</v>
          </cell>
          <cell r="I1041" t="str">
            <v>0027460 - HRK BROKERAGE SERVICES LLC</v>
          </cell>
        </row>
        <row r="1042">
          <cell r="A1042" t="str">
            <v>C24162IH</v>
          </cell>
          <cell r="B1042">
            <v>42185</v>
          </cell>
          <cell r="C1042" t="str">
            <v>C24162</v>
          </cell>
          <cell r="D1042" t="str">
            <v>Material Installation</v>
          </cell>
          <cell r="E1042" t="str">
            <v>MA</v>
          </cell>
          <cell r="F1042" t="str">
            <v>P1</v>
          </cell>
          <cell r="G1042" t="str">
            <v>CRC</v>
          </cell>
          <cell r="H1042" t="str">
            <v>IH</v>
          </cell>
          <cell r="I1042" t="str">
            <v>0032830 - GALLAGHER BENEFIT SERVICES INC</v>
          </cell>
        </row>
        <row r="1043">
          <cell r="A1043" t="str">
            <v>C24207IH</v>
          </cell>
          <cell r="B1043">
            <v>42185</v>
          </cell>
          <cell r="C1043" t="str">
            <v>C24207</v>
          </cell>
          <cell r="D1043" t="str">
            <v>Limited to Endodontics</v>
          </cell>
          <cell r="E1043" t="str">
            <v>MA</v>
          </cell>
          <cell r="F1043" t="str">
            <v>P1</v>
          </cell>
          <cell r="G1043" t="str">
            <v>GPC</v>
          </cell>
          <cell r="H1043" t="str">
            <v>IH</v>
          </cell>
          <cell r="I1043" t="str">
            <v>0029955 - COONEY, MATTHEW J</v>
          </cell>
        </row>
        <row r="1044">
          <cell r="A1044" t="str">
            <v>C24207JA</v>
          </cell>
          <cell r="B1044">
            <v>42185</v>
          </cell>
          <cell r="C1044" t="str">
            <v>C24207</v>
          </cell>
          <cell r="D1044" t="str">
            <v>Limited to Endodontics</v>
          </cell>
          <cell r="E1044" t="str">
            <v>MA</v>
          </cell>
          <cell r="F1044" t="str">
            <v>P1</v>
          </cell>
          <cell r="G1044" t="str">
            <v>GPC</v>
          </cell>
          <cell r="H1044" t="str">
            <v>JA</v>
          </cell>
          <cell r="I1044" t="str">
            <v>0029955 - COONEY, MATTHEW J</v>
          </cell>
        </row>
        <row r="1045">
          <cell r="A1045" t="str">
            <v>C24209JM</v>
          </cell>
          <cell r="B1045">
            <v>42185</v>
          </cell>
          <cell r="C1045" t="str">
            <v>C24209</v>
          </cell>
          <cell r="D1045" t="str">
            <v>Consumer Profiles Inc</v>
          </cell>
          <cell r="E1045" t="str">
            <v>NH</v>
          </cell>
          <cell r="F1045" t="str">
            <v>P1</v>
          </cell>
          <cell r="G1045" t="str">
            <v>SMALL</v>
          </cell>
          <cell r="H1045" t="str">
            <v>JM</v>
          </cell>
          <cell r="I1045" t="str">
            <v>0004729 - CGI EMPLOYEE BENEFITS GROUP</v>
          </cell>
        </row>
        <row r="1046">
          <cell r="A1046" t="str">
            <v>C24224IH</v>
          </cell>
          <cell r="B1046">
            <v>42185</v>
          </cell>
          <cell r="C1046" t="str">
            <v>C24224</v>
          </cell>
          <cell r="D1046" t="str">
            <v>Framingham Orthopedic Associates</v>
          </cell>
          <cell r="E1046" t="str">
            <v>MA</v>
          </cell>
          <cell r="F1046" t="str">
            <v>P1</v>
          </cell>
          <cell r="G1046" t="str">
            <v>SMALL</v>
          </cell>
          <cell r="H1046" t="str">
            <v>IH</v>
          </cell>
          <cell r="I1046" t="str">
            <v>0003135 - KAPLAN, ELLEN A</v>
          </cell>
        </row>
        <row r="1047">
          <cell r="A1047" t="str">
            <v>C24224IV</v>
          </cell>
          <cell r="B1047">
            <v>42185</v>
          </cell>
          <cell r="C1047" t="str">
            <v>C24224</v>
          </cell>
          <cell r="D1047" t="str">
            <v>Framingham Orthopedic Associates</v>
          </cell>
          <cell r="E1047" t="str">
            <v>MA</v>
          </cell>
          <cell r="F1047" t="str">
            <v>P1</v>
          </cell>
          <cell r="G1047" t="str">
            <v>SMALL</v>
          </cell>
          <cell r="H1047" t="str">
            <v>IV</v>
          </cell>
          <cell r="I1047" t="str">
            <v>0003135 - KAPLAN, ELLEN A</v>
          </cell>
        </row>
        <row r="1048">
          <cell r="A1048" t="str">
            <v>C24286IH</v>
          </cell>
          <cell r="B1048">
            <v>42185</v>
          </cell>
          <cell r="C1048" t="str">
            <v>C24286</v>
          </cell>
          <cell r="D1048" t="str">
            <v>W T Holmes Transportation Co Inc</v>
          </cell>
          <cell r="E1048" t="str">
            <v>MA</v>
          </cell>
          <cell r="F1048" t="str">
            <v>P1</v>
          </cell>
          <cell r="G1048" t="str">
            <v>SMALL</v>
          </cell>
          <cell r="H1048" t="str">
            <v>IH</v>
          </cell>
          <cell r="I1048" t="str">
            <v>0034221 - COMPREHENSIVE INS PROVIDERS INC</v>
          </cell>
        </row>
        <row r="1049">
          <cell r="A1049" t="str">
            <v>C24288IV</v>
          </cell>
          <cell r="B1049">
            <v>42185</v>
          </cell>
          <cell r="C1049" t="str">
            <v>C24288</v>
          </cell>
          <cell r="D1049" t="str">
            <v>Stephen Blatt Architects</v>
          </cell>
          <cell r="E1049" t="str">
            <v>ME</v>
          </cell>
          <cell r="F1049" t="str">
            <v>P1</v>
          </cell>
          <cell r="G1049" t="str">
            <v>SMALL</v>
          </cell>
          <cell r="H1049" t="str">
            <v>IV</v>
          </cell>
          <cell r="I1049" t="str">
            <v>0030817 - BGA INSURANCE AGENCY INC</v>
          </cell>
        </row>
        <row r="1050">
          <cell r="A1050" t="str">
            <v>C24290IH</v>
          </cell>
          <cell r="B1050">
            <v>42185</v>
          </cell>
          <cell r="C1050" t="str">
            <v>C24290</v>
          </cell>
          <cell r="D1050" t="str">
            <v>Town of Northbridge</v>
          </cell>
          <cell r="E1050" t="str">
            <v>MA</v>
          </cell>
          <cell r="F1050" t="str">
            <v>P1</v>
          </cell>
          <cell r="G1050" t="str">
            <v>ERF</v>
          </cell>
          <cell r="H1050" t="str">
            <v>IH</v>
          </cell>
          <cell r="I1050" t="str">
            <v>0035721 - NFP CORPORATE SERVICES (NY) LLC</v>
          </cell>
        </row>
        <row r="1051">
          <cell r="A1051" t="str">
            <v>C24290PO</v>
          </cell>
          <cell r="B1051">
            <v>42185</v>
          </cell>
          <cell r="C1051" t="str">
            <v>C24290</v>
          </cell>
          <cell r="D1051" t="str">
            <v>Town of Northbridge</v>
          </cell>
          <cell r="E1051" t="str">
            <v>MA</v>
          </cell>
          <cell r="F1051" t="str">
            <v>P1</v>
          </cell>
          <cell r="G1051" t="str">
            <v>ERF</v>
          </cell>
          <cell r="H1051" t="str">
            <v>PO</v>
          </cell>
          <cell r="I1051" t="str">
            <v>0035721 - NFP CORPORATE SERVICES (NY) LLC</v>
          </cell>
        </row>
        <row r="1052">
          <cell r="A1052" t="str">
            <v>C24312IH</v>
          </cell>
          <cell r="B1052">
            <v>42185</v>
          </cell>
          <cell r="C1052" t="str">
            <v>C24312</v>
          </cell>
          <cell r="D1052" t="str">
            <v>Yankee Sprinkler Co Inc</v>
          </cell>
          <cell r="E1052" t="str">
            <v>MA</v>
          </cell>
          <cell r="F1052" t="str">
            <v>P1</v>
          </cell>
          <cell r="G1052" t="str">
            <v>SMALL</v>
          </cell>
          <cell r="H1052" t="str">
            <v>IH</v>
          </cell>
          <cell r="I1052" t="str">
            <v>0032059 - MILLER, ROBERT</v>
          </cell>
        </row>
        <row r="1053">
          <cell r="A1053" t="str">
            <v>C24374IH</v>
          </cell>
          <cell r="B1053">
            <v>42185</v>
          </cell>
          <cell r="C1053" t="str">
            <v>C24374</v>
          </cell>
          <cell r="D1053" t="str">
            <v>Pavidis Plumbing &amp; Heating Inc</v>
          </cell>
          <cell r="E1053" t="str">
            <v>MA</v>
          </cell>
          <cell r="F1053" t="str">
            <v>P1</v>
          </cell>
          <cell r="G1053" t="str">
            <v>SMALL</v>
          </cell>
          <cell r="H1053" t="str">
            <v>IH</v>
          </cell>
          <cell r="I1053" t="str">
            <v>0003452 - BAR INSURANCE BROKERAGE INC</v>
          </cell>
        </row>
        <row r="1054">
          <cell r="A1054" t="str">
            <v>C24415IH</v>
          </cell>
          <cell r="B1054">
            <v>42185</v>
          </cell>
          <cell r="C1054" t="str">
            <v>C24415</v>
          </cell>
          <cell r="D1054" t="str">
            <v>Monty's Cycle Shop Inc</v>
          </cell>
          <cell r="E1054" t="str">
            <v>MA</v>
          </cell>
          <cell r="F1054" t="str">
            <v>P1</v>
          </cell>
          <cell r="G1054" t="str">
            <v>SMALL</v>
          </cell>
          <cell r="H1054" t="str">
            <v>IH</v>
          </cell>
          <cell r="I1054" t="str">
            <v>0019044 - BARNARD, RICHARD J</v>
          </cell>
        </row>
        <row r="1055">
          <cell r="A1055" t="str">
            <v>C24417IH</v>
          </cell>
          <cell r="B1055">
            <v>42185</v>
          </cell>
          <cell r="C1055" t="str">
            <v>C24417</v>
          </cell>
          <cell r="D1055" t="str">
            <v>Dresco Belting Company Inc</v>
          </cell>
          <cell r="E1055" t="str">
            <v>MA</v>
          </cell>
          <cell r="F1055" t="str">
            <v>P1</v>
          </cell>
          <cell r="G1055" t="str">
            <v>SMALL</v>
          </cell>
          <cell r="H1055" t="str">
            <v>IH</v>
          </cell>
        </row>
        <row r="1056">
          <cell r="A1056" t="str">
            <v>C24422IH</v>
          </cell>
          <cell r="B1056">
            <v>42185</v>
          </cell>
          <cell r="C1056" t="str">
            <v>C24422</v>
          </cell>
          <cell r="D1056" t="str">
            <v>Celco Construction Corp</v>
          </cell>
          <cell r="E1056" t="str">
            <v>MA</v>
          </cell>
          <cell r="F1056" t="str">
            <v>P1</v>
          </cell>
          <cell r="G1056" t="str">
            <v>SMALL</v>
          </cell>
          <cell r="H1056" t="str">
            <v>IH</v>
          </cell>
        </row>
        <row r="1057">
          <cell r="A1057" t="str">
            <v>C24422MI</v>
          </cell>
          <cell r="B1057">
            <v>42185</v>
          </cell>
          <cell r="C1057" t="str">
            <v>C24422</v>
          </cell>
          <cell r="D1057" t="str">
            <v>Celco Construction Corp</v>
          </cell>
          <cell r="E1057" t="str">
            <v>MA</v>
          </cell>
          <cell r="F1057" t="str">
            <v>P1</v>
          </cell>
          <cell r="G1057" t="str">
            <v>MCARE</v>
          </cell>
          <cell r="H1057" t="str">
            <v>MI</v>
          </cell>
        </row>
        <row r="1058">
          <cell r="A1058" t="str">
            <v>C24423IH</v>
          </cell>
          <cell r="B1058">
            <v>42185</v>
          </cell>
          <cell r="C1058" t="str">
            <v>C24423</v>
          </cell>
          <cell r="D1058" t="str">
            <v>CP Brodeur Inc</v>
          </cell>
          <cell r="E1058" t="str">
            <v>MA</v>
          </cell>
          <cell r="F1058" t="str">
            <v>P1</v>
          </cell>
          <cell r="G1058" t="str">
            <v>SMALL</v>
          </cell>
          <cell r="H1058" t="str">
            <v>IH</v>
          </cell>
          <cell r="I1058" t="str">
            <v>0034729 - HARPER, ANNA</v>
          </cell>
        </row>
        <row r="1059">
          <cell r="A1059" t="str">
            <v>C24426IH</v>
          </cell>
          <cell r="B1059">
            <v>42185</v>
          </cell>
          <cell r="C1059" t="str">
            <v>C24426</v>
          </cell>
          <cell r="D1059" t="str">
            <v>Century Vault Company</v>
          </cell>
          <cell r="E1059" t="str">
            <v>MA</v>
          </cell>
          <cell r="F1059" t="str">
            <v>P1</v>
          </cell>
          <cell r="G1059" t="str">
            <v>SMALL</v>
          </cell>
          <cell r="H1059" t="str">
            <v>IH</v>
          </cell>
          <cell r="I1059" t="str">
            <v>0002490 - ROGERS &amp; GRAY INSURANCE AGENCY</v>
          </cell>
        </row>
        <row r="1060">
          <cell r="A1060" t="str">
            <v>C24427IH</v>
          </cell>
          <cell r="B1060">
            <v>42185</v>
          </cell>
          <cell r="C1060" t="str">
            <v>C24427</v>
          </cell>
          <cell r="D1060" t="str">
            <v>Giardino's Tastee Tower</v>
          </cell>
          <cell r="E1060" t="str">
            <v>MA</v>
          </cell>
          <cell r="F1060" t="str">
            <v>P1</v>
          </cell>
          <cell r="G1060" t="str">
            <v>SMALL</v>
          </cell>
          <cell r="H1060" t="str">
            <v>IH</v>
          </cell>
          <cell r="I1060" t="str">
            <v>0002606 - FINNELL, MICHAEL G</v>
          </cell>
        </row>
        <row r="1061">
          <cell r="A1061" t="str">
            <v>C24431IH</v>
          </cell>
          <cell r="B1061">
            <v>42185</v>
          </cell>
          <cell r="C1061" t="str">
            <v>C24431</v>
          </cell>
          <cell r="D1061" t="str">
            <v>Hercules SLR US Inc</v>
          </cell>
          <cell r="E1061" t="str">
            <v>MA</v>
          </cell>
          <cell r="F1061" t="str">
            <v>P1</v>
          </cell>
          <cell r="G1061" t="str">
            <v>SMALL</v>
          </cell>
          <cell r="H1061" t="str">
            <v>IH</v>
          </cell>
        </row>
        <row r="1062">
          <cell r="A1062" t="str">
            <v>C24432IH</v>
          </cell>
          <cell r="B1062">
            <v>42185</v>
          </cell>
          <cell r="C1062" t="str">
            <v>C24432</v>
          </cell>
          <cell r="D1062" t="str">
            <v>John H Lewis Md Inc</v>
          </cell>
          <cell r="E1062" t="str">
            <v>MA</v>
          </cell>
          <cell r="F1062" t="str">
            <v>P1</v>
          </cell>
          <cell r="G1062" t="str">
            <v>SMALL</v>
          </cell>
          <cell r="H1062" t="str">
            <v>IH</v>
          </cell>
        </row>
        <row r="1063">
          <cell r="A1063" t="str">
            <v>C24435IH</v>
          </cell>
          <cell r="B1063">
            <v>42185</v>
          </cell>
          <cell r="C1063" t="str">
            <v>C24435</v>
          </cell>
          <cell r="D1063" t="str">
            <v>Mezza Luna Restaurant Inc</v>
          </cell>
          <cell r="E1063" t="str">
            <v>MA</v>
          </cell>
          <cell r="F1063" t="str">
            <v>P1</v>
          </cell>
          <cell r="G1063" t="str">
            <v>SMALL</v>
          </cell>
          <cell r="H1063" t="str">
            <v>IH</v>
          </cell>
          <cell r="I1063" t="str">
            <v>0002491 - FORZIATI, CARL A</v>
          </cell>
        </row>
        <row r="1064">
          <cell r="A1064" t="str">
            <v>C24445IH</v>
          </cell>
          <cell r="B1064">
            <v>42185</v>
          </cell>
          <cell r="C1064" t="str">
            <v>C24445</v>
          </cell>
          <cell r="D1064" t="str">
            <v>Cugini Enterprises Inc</v>
          </cell>
          <cell r="E1064" t="str">
            <v>MA</v>
          </cell>
          <cell r="F1064" t="str">
            <v>P1</v>
          </cell>
          <cell r="G1064" t="str">
            <v>SMALL</v>
          </cell>
          <cell r="H1064" t="str">
            <v>IH</v>
          </cell>
          <cell r="I1064" t="str">
            <v>0017445 - MCCULLOM, PATRICK</v>
          </cell>
        </row>
        <row r="1065">
          <cell r="A1065" t="str">
            <v>C24456IH</v>
          </cell>
          <cell r="B1065">
            <v>42185</v>
          </cell>
          <cell r="C1065" t="str">
            <v>C24456</v>
          </cell>
          <cell r="D1065" t="str">
            <v>Eagle Brook Management</v>
          </cell>
          <cell r="E1065" t="str">
            <v>MA</v>
          </cell>
          <cell r="F1065" t="str">
            <v>P1</v>
          </cell>
          <cell r="G1065" t="str">
            <v>SMALL</v>
          </cell>
          <cell r="H1065" t="str">
            <v>IH</v>
          </cell>
          <cell r="I1065" t="str">
            <v>0016126 - SMALL BUSINESS INSURANCE AGENCY INC</v>
          </cell>
        </row>
        <row r="1066">
          <cell r="A1066" t="str">
            <v>C24469IH</v>
          </cell>
          <cell r="B1066">
            <v>42185</v>
          </cell>
          <cell r="C1066" t="str">
            <v>C24469</v>
          </cell>
          <cell r="D1066" t="str">
            <v>Enos Services Inc.</v>
          </cell>
          <cell r="E1066" t="str">
            <v>MA</v>
          </cell>
          <cell r="F1066" t="str">
            <v>P1</v>
          </cell>
          <cell r="G1066" t="str">
            <v>SMALL</v>
          </cell>
          <cell r="H1066" t="str">
            <v>IH</v>
          </cell>
        </row>
        <row r="1067">
          <cell r="A1067" t="str">
            <v>C24515IH</v>
          </cell>
          <cell r="B1067">
            <v>42185</v>
          </cell>
          <cell r="C1067" t="str">
            <v>C24515</v>
          </cell>
          <cell r="D1067" t="str">
            <v>Tempron Products Company</v>
          </cell>
          <cell r="E1067" t="str">
            <v>MA</v>
          </cell>
          <cell r="F1067" t="str">
            <v>P1</v>
          </cell>
          <cell r="G1067" t="str">
            <v>SMALL</v>
          </cell>
          <cell r="H1067" t="str">
            <v>IH</v>
          </cell>
        </row>
        <row r="1068">
          <cell r="A1068" t="str">
            <v>C24515MI</v>
          </cell>
          <cell r="B1068">
            <v>42185</v>
          </cell>
          <cell r="C1068" t="str">
            <v>C24515</v>
          </cell>
          <cell r="D1068" t="str">
            <v>Tempron Products Company</v>
          </cell>
          <cell r="E1068" t="str">
            <v>MA</v>
          </cell>
          <cell r="F1068" t="str">
            <v>P1</v>
          </cell>
          <cell r="G1068" t="str">
            <v>MCARE</v>
          </cell>
          <cell r="H1068" t="str">
            <v>MI</v>
          </cell>
        </row>
        <row r="1069">
          <cell r="A1069" t="str">
            <v>C24552IH</v>
          </cell>
          <cell r="B1069">
            <v>42185</v>
          </cell>
          <cell r="C1069" t="str">
            <v>C24552</v>
          </cell>
          <cell r="D1069" t="str">
            <v>Mass Taxpayers Foundation Inc.</v>
          </cell>
          <cell r="E1069" t="str">
            <v>MA</v>
          </cell>
          <cell r="F1069" t="str">
            <v>P1</v>
          </cell>
          <cell r="G1069" t="str">
            <v>SMALL</v>
          </cell>
          <cell r="H1069" t="str">
            <v>IH</v>
          </cell>
        </row>
        <row r="1070">
          <cell r="A1070" t="str">
            <v>C24553IH</v>
          </cell>
          <cell r="B1070">
            <v>42185</v>
          </cell>
          <cell r="C1070" t="str">
            <v>C24553</v>
          </cell>
          <cell r="D1070" t="str">
            <v>Noremac Sprinkler Corp</v>
          </cell>
          <cell r="E1070" t="str">
            <v>MA</v>
          </cell>
          <cell r="F1070" t="str">
            <v>P1</v>
          </cell>
          <cell r="G1070" t="str">
            <v>SMALL</v>
          </cell>
          <cell r="H1070" t="str">
            <v>IH</v>
          </cell>
        </row>
        <row r="1071">
          <cell r="A1071" t="str">
            <v>C24600IH</v>
          </cell>
          <cell r="B1071">
            <v>42185</v>
          </cell>
          <cell r="C1071" t="str">
            <v>C24600</v>
          </cell>
          <cell r="D1071" t="str">
            <v>New England Overhead Door &amp; Glass</v>
          </cell>
          <cell r="E1071" t="str">
            <v>MA</v>
          </cell>
          <cell r="F1071" t="str">
            <v>P1</v>
          </cell>
          <cell r="G1071" t="str">
            <v>SMALL</v>
          </cell>
          <cell r="H1071" t="str">
            <v>IH</v>
          </cell>
        </row>
        <row r="1072">
          <cell r="A1072" t="str">
            <v>C24607IH</v>
          </cell>
          <cell r="B1072">
            <v>42185</v>
          </cell>
          <cell r="C1072" t="str">
            <v>C24607</v>
          </cell>
          <cell r="D1072" t="str">
            <v>Bond Construction Corporation</v>
          </cell>
          <cell r="E1072" t="str">
            <v>MA</v>
          </cell>
          <cell r="F1072" t="str">
            <v>P1</v>
          </cell>
          <cell r="G1072" t="str">
            <v>SMALL</v>
          </cell>
          <cell r="H1072" t="str">
            <v>IH</v>
          </cell>
          <cell r="I1072" t="str">
            <v>0017265 - JAMES J HERLIHY INSURANCE AGENCY INC</v>
          </cell>
        </row>
        <row r="1073">
          <cell r="A1073" t="str">
            <v>C24618IH</v>
          </cell>
          <cell r="B1073">
            <v>42185</v>
          </cell>
          <cell r="C1073" t="str">
            <v>C24618</v>
          </cell>
          <cell r="D1073" t="str">
            <v>New England Surface Maintenance</v>
          </cell>
          <cell r="E1073" t="str">
            <v>MA</v>
          </cell>
          <cell r="F1073" t="str">
            <v>P1</v>
          </cell>
          <cell r="G1073" t="str">
            <v>SMALL</v>
          </cell>
          <cell r="H1073" t="str">
            <v>IH</v>
          </cell>
          <cell r="I1073" t="str">
            <v>0022922 - PAYLOR, MARK J</v>
          </cell>
        </row>
        <row r="1074">
          <cell r="A1074" t="str">
            <v>C24626IH</v>
          </cell>
          <cell r="B1074">
            <v>42185</v>
          </cell>
          <cell r="C1074" t="str">
            <v>C24626</v>
          </cell>
          <cell r="D1074" t="str">
            <v>Peppercorns Grill</v>
          </cell>
          <cell r="E1074" t="str">
            <v>MA</v>
          </cell>
          <cell r="F1074" t="str">
            <v>P1</v>
          </cell>
          <cell r="G1074" t="str">
            <v>SMALL</v>
          </cell>
          <cell r="H1074" t="str">
            <v>IH</v>
          </cell>
          <cell r="I1074" t="str">
            <v>0020657 - AISLING PARTNERS INS BROKERAGE</v>
          </cell>
        </row>
        <row r="1075">
          <cell r="A1075" t="str">
            <v>C24701IH</v>
          </cell>
          <cell r="B1075">
            <v>42185</v>
          </cell>
          <cell r="C1075" t="str">
            <v>C24701</v>
          </cell>
          <cell r="D1075" t="str">
            <v>Heatherwood at Kings Way</v>
          </cell>
          <cell r="E1075" t="str">
            <v>MA</v>
          </cell>
          <cell r="F1075" t="str">
            <v>P1</v>
          </cell>
          <cell r="G1075" t="str">
            <v>SMALL</v>
          </cell>
          <cell r="H1075" t="str">
            <v>IH</v>
          </cell>
          <cell r="I1075" t="str">
            <v>0002570 - SULLIVAN, PAUL P</v>
          </cell>
        </row>
        <row r="1076">
          <cell r="A1076" t="str">
            <v>C24702IH</v>
          </cell>
          <cell r="B1076">
            <v>42185</v>
          </cell>
          <cell r="C1076" t="str">
            <v>C24702</v>
          </cell>
          <cell r="D1076" t="str">
            <v>Malden International Designs</v>
          </cell>
          <cell r="E1076" t="str">
            <v>MA</v>
          </cell>
          <cell r="F1076" t="str">
            <v>P1</v>
          </cell>
          <cell r="G1076" t="str">
            <v>SMALL</v>
          </cell>
          <cell r="H1076" t="str">
            <v>IH</v>
          </cell>
          <cell r="I1076" t="str">
            <v>0034002 - GREAT HARBOR BENEFITS INSURANCE AGCY LLC</v>
          </cell>
        </row>
        <row r="1077">
          <cell r="A1077" t="str">
            <v>C24711IA</v>
          </cell>
          <cell r="B1077">
            <v>42185</v>
          </cell>
          <cell r="C1077" t="str">
            <v>C24711</v>
          </cell>
          <cell r="D1077" t="str">
            <v>The Boston Foundation</v>
          </cell>
          <cell r="E1077" t="str">
            <v>MA</v>
          </cell>
          <cell r="F1077" t="str">
            <v>P1</v>
          </cell>
          <cell r="G1077" t="str">
            <v>CRC</v>
          </cell>
          <cell r="H1077" t="str">
            <v>IA</v>
          </cell>
          <cell r="I1077" t="str">
            <v>0017583 - WEST RIDGE INSURANCE AGENCY INC</v>
          </cell>
        </row>
        <row r="1078">
          <cell r="A1078" t="str">
            <v>C24711IH</v>
          </cell>
          <cell r="B1078">
            <v>42185</v>
          </cell>
          <cell r="C1078" t="str">
            <v>C24711</v>
          </cell>
          <cell r="D1078" t="str">
            <v>The Boston Foundation</v>
          </cell>
          <cell r="E1078" t="str">
            <v>MA</v>
          </cell>
          <cell r="F1078" t="str">
            <v>P1</v>
          </cell>
          <cell r="G1078" t="str">
            <v>CRC</v>
          </cell>
          <cell r="H1078" t="str">
            <v>IH</v>
          </cell>
          <cell r="I1078" t="str">
            <v>0017583 - WEST RIDGE INSURANCE AGENCY INC</v>
          </cell>
        </row>
        <row r="1079">
          <cell r="A1079" t="str">
            <v>C24734IH</v>
          </cell>
          <cell r="B1079">
            <v>42185</v>
          </cell>
          <cell r="C1079" t="str">
            <v>C24734</v>
          </cell>
          <cell r="D1079" t="str">
            <v>Vajentic Floor Covering</v>
          </cell>
          <cell r="E1079" t="str">
            <v>MA</v>
          </cell>
          <cell r="F1079" t="str">
            <v>P1</v>
          </cell>
          <cell r="G1079" t="str">
            <v>SMALL</v>
          </cell>
          <cell r="H1079" t="str">
            <v>IH</v>
          </cell>
        </row>
        <row r="1080">
          <cell r="A1080" t="str">
            <v>C24739IA</v>
          </cell>
          <cell r="B1080">
            <v>42185</v>
          </cell>
          <cell r="C1080" t="str">
            <v>C24739</v>
          </cell>
          <cell r="D1080" t="str">
            <v>Vacuum Barrier Corporation</v>
          </cell>
          <cell r="E1080" t="str">
            <v>MA</v>
          </cell>
          <cell r="F1080" t="str">
            <v>P1</v>
          </cell>
          <cell r="G1080" t="str">
            <v>SMALL</v>
          </cell>
          <cell r="H1080" t="str">
            <v>IA</v>
          </cell>
          <cell r="I1080" t="str">
            <v>0035493 - INSIGHT INSURANCE AGENCY LLC</v>
          </cell>
        </row>
        <row r="1081">
          <cell r="A1081" t="str">
            <v>C24739IH</v>
          </cell>
          <cell r="B1081">
            <v>42185</v>
          </cell>
          <cell r="C1081" t="str">
            <v>C24739</v>
          </cell>
          <cell r="D1081" t="str">
            <v>Vacuum Barrier Corporation</v>
          </cell>
          <cell r="E1081" t="str">
            <v>MA</v>
          </cell>
          <cell r="F1081" t="str">
            <v>P1</v>
          </cell>
          <cell r="G1081" t="str">
            <v>SMALL</v>
          </cell>
          <cell r="H1081" t="str">
            <v>IH</v>
          </cell>
          <cell r="I1081" t="str">
            <v>0035493 - INSIGHT INSURANCE AGENCY LLC</v>
          </cell>
        </row>
        <row r="1082">
          <cell r="A1082" t="str">
            <v>C24739JA</v>
          </cell>
          <cell r="B1082">
            <v>42185</v>
          </cell>
          <cell r="C1082" t="str">
            <v>C24739</v>
          </cell>
          <cell r="D1082" t="str">
            <v>Vacuum Barrier Corporation</v>
          </cell>
          <cell r="E1082" t="str">
            <v>MA</v>
          </cell>
          <cell r="F1082" t="str">
            <v>P1</v>
          </cell>
          <cell r="G1082" t="str">
            <v>SMALL</v>
          </cell>
          <cell r="H1082" t="str">
            <v>JA</v>
          </cell>
          <cell r="I1082" t="str">
            <v>0035493 - INSIGHT INSURANCE AGENCY LLC</v>
          </cell>
        </row>
        <row r="1083">
          <cell r="A1083" t="str">
            <v>C24762IV</v>
          </cell>
          <cell r="B1083">
            <v>42185</v>
          </cell>
          <cell r="C1083" t="str">
            <v>C24762</v>
          </cell>
          <cell r="D1083" t="str">
            <v>Jomar Distributors Inc</v>
          </cell>
          <cell r="E1083" t="str">
            <v>MA</v>
          </cell>
          <cell r="F1083" t="str">
            <v>P1</v>
          </cell>
          <cell r="G1083" t="str">
            <v>SMALL</v>
          </cell>
          <cell r="H1083" t="str">
            <v>IV</v>
          </cell>
          <cell r="I1083" t="str">
            <v>0026576 - BENEMAX, INC.</v>
          </cell>
        </row>
        <row r="1084">
          <cell r="A1084" t="str">
            <v>C24769JH</v>
          </cell>
          <cell r="B1084">
            <v>42185</v>
          </cell>
          <cell r="C1084" t="str">
            <v>C24769</v>
          </cell>
          <cell r="D1084" t="str">
            <v>Chase Construction</v>
          </cell>
          <cell r="E1084" t="str">
            <v>ME</v>
          </cell>
          <cell r="F1084" t="str">
            <v>P1</v>
          </cell>
          <cell r="G1084" t="str">
            <v>SMALL</v>
          </cell>
          <cell r="H1084" t="str">
            <v>JH</v>
          </cell>
          <cell r="I1084" t="str">
            <v>0030879 - CLARK INSURANCE</v>
          </cell>
        </row>
        <row r="1085">
          <cell r="A1085" t="str">
            <v>C24779IH</v>
          </cell>
          <cell r="B1085">
            <v>42185</v>
          </cell>
          <cell r="C1085" t="str">
            <v>C24779</v>
          </cell>
          <cell r="D1085" t="str">
            <v>Newcomb Farms Restaurants</v>
          </cell>
          <cell r="E1085" t="str">
            <v>MA</v>
          </cell>
          <cell r="F1085" t="str">
            <v>P1</v>
          </cell>
          <cell r="G1085" t="str">
            <v>SMALL</v>
          </cell>
          <cell r="H1085" t="str">
            <v>IH</v>
          </cell>
          <cell r="I1085" t="str">
            <v>0003149 - GOLDEN, RICHARD J</v>
          </cell>
        </row>
        <row r="1086">
          <cell r="A1086" t="str">
            <v>C24786IH</v>
          </cell>
          <cell r="B1086">
            <v>42185</v>
          </cell>
          <cell r="C1086" t="str">
            <v>C24786</v>
          </cell>
          <cell r="D1086" t="str">
            <v>Valentine Tool &amp; Stamping Inc</v>
          </cell>
          <cell r="E1086" t="str">
            <v>MA</v>
          </cell>
          <cell r="F1086" t="str">
            <v>P1</v>
          </cell>
          <cell r="G1086" t="str">
            <v>SMALL</v>
          </cell>
          <cell r="H1086" t="str">
            <v>IH</v>
          </cell>
          <cell r="I1086" t="str">
            <v>0019262 - EMPLOYERS ASSOCIATED INS AGENCY LLC</v>
          </cell>
        </row>
        <row r="1087">
          <cell r="A1087" t="str">
            <v>C24796IH</v>
          </cell>
          <cell r="B1087">
            <v>42185</v>
          </cell>
          <cell r="C1087" t="str">
            <v>C24796</v>
          </cell>
          <cell r="D1087" t="str">
            <v>CSH Industries Inc</v>
          </cell>
          <cell r="E1087" t="str">
            <v>MA</v>
          </cell>
          <cell r="F1087" t="str">
            <v>P1</v>
          </cell>
          <cell r="G1087" t="str">
            <v>SMALL</v>
          </cell>
          <cell r="H1087" t="str">
            <v>IH</v>
          </cell>
          <cell r="I1087" t="str">
            <v>0034376 - BRABO BENEFITS INC</v>
          </cell>
        </row>
        <row r="1088">
          <cell r="A1088" t="str">
            <v>C24799IH</v>
          </cell>
          <cell r="B1088">
            <v>42185</v>
          </cell>
          <cell r="C1088" t="str">
            <v>C24799</v>
          </cell>
          <cell r="D1088" t="str">
            <v>John Foster Lumber Co.</v>
          </cell>
          <cell r="E1088" t="str">
            <v>MA</v>
          </cell>
          <cell r="F1088" t="str">
            <v>P1</v>
          </cell>
          <cell r="G1088" t="str">
            <v>SMALL</v>
          </cell>
          <cell r="H1088" t="str">
            <v>IH</v>
          </cell>
          <cell r="I1088" t="str">
            <v>0023661 - GOLDMAN &amp; ASSOC INSURANCE  FINANCIAL SVCS INC</v>
          </cell>
        </row>
        <row r="1089">
          <cell r="A1089" t="str">
            <v>C24809IH</v>
          </cell>
          <cell r="B1089">
            <v>42185</v>
          </cell>
          <cell r="C1089" t="str">
            <v>C24809</v>
          </cell>
          <cell r="D1089" t="str">
            <v>Down Cape Engineering Inc</v>
          </cell>
          <cell r="E1089" t="str">
            <v>MA</v>
          </cell>
          <cell r="F1089" t="str">
            <v>P1</v>
          </cell>
          <cell r="G1089" t="str">
            <v>SMALL</v>
          </cell>
          <cell r="H1089" t="str">
            <v>IH</v>
          </cell>
          <cell r="I1089" t="str">
            <v>0035650 - COMPLETE BENEFIT SOLUTIONS LLC</v>
          </cell>
        </row>
        <row r="1090">
          <cell r="A1090" t="str">
            <v>C24811IH</v>
          </cell>
          <cell r="B1090">
            <v>42185</v>
          </cell>
          <cell r="C1090" t="str">
            <v>C24811</v>
          </cell>
          <cell r="D1090" t="str">
            <v>Urology Associates of Cape Cod</v>
          </cell>
          <cell r="E1090" t="str">
            <v>MA</v>
          </cell>
          <cell r="F1090" t="str">
            <v>P1</v>
          </cell>
          <cell r="G1090" t="str">
            <v>SMALL</v>
          </cell>
          <cell r="H1090" t="str">
            <v>IH</v>
          </cell>
          <cell r="I1090" t="str">
            <v>0031983 - NFP CORPORATE SERVICES (NY) LLC</v>
          </cell>
        </row>
        <row r="1091">
          <cell r="A1091" t="str">
            <v>C24820IH</v>
          </cell>
          <cell r="B1091">
            <v>42185</v>
          </cell>
          <cell r="C1091" t="str">
            <v>C24820</v>
          </cell>
          <cell r="D1091" t="str">
            <v>O J Misdea</v>
          </cell>
          <cell r="E1091" t="str">
            <v>MA</v>
          </cell>
          <cell r="F1091" t="str">
            <v>P1</v>
          </cell>
          <cell r="G1091" t="str">
            <v>SMALL</v>
          </cell>
          <cell r="H1091" t="str">
            <v>IH</v>
          </cell>
        </row>
        <row r="1092">
          <cell r="A1092" t="str">
            <v>C24825JM</v>
          </cell>
          <cell r="B1092">
            <v>42185</v>
          </cell>
          <cell r="C1092" t="str">
            <v>C24825</v>
          </cell>
          <cell r="D1092" t="str">
            <v>AmberWave Inc</v>
          </cell>
          <cell r="E1092" t="str">
            <v>NH</v>
          </cell>
          <cell r="F1092" t="str">
            <v>P1</v>
          </cell>
          <cell r="G1092" t="str">
            <v>SMALL</v>
          </cell>
          <cell r="H1092" t="str">
            <v>JM</v>
          </cell>
          <cell r="I1092" t="str">
            <v>0002992 - LANDMARK BENEFITS INC</v>
          </cell>
        </row>
        <row r="1093">
          <cell r="A1093" t="str">
            <v>C24834IH</v>
          </cell>
          <cell r="B1093">
            <v>42185</v>
          </cell>
          <cell r="C1093" t="str">
            <v>C24834</v>
          </cell>
          <cell r="D1093" t="str">
            <v>Revels Inc</v>
          </cell>
          <cell r="E1093" t="str">
            <v>MA</v>
          </cell>
          <cell r="F1093" t="str">
            <v>P1</v>
          </cell>
          <cell r="G1093" t="str">
            <v>SMALL</v>
          </cell>
          <cell r="H1093" t="str">
            <v>IH</v>
          </cell>
          <cell r="I1093" t="str">
            <v>0030442 - DIGITAL INSURANCE AGENCY INC</v>
          </cell>
        </row>
        <row r="1094">
          <cell r="A1094" t="str">
            <v>C24847IA</v>
          </cell>
          <cell r="B1094">
            <v>42185</v>
          </cell>
          <cell r="C1094" t="str">
            <v>C24847</v>
          </cell>
          <cell r="D1094" t="str">
            <v>Merrimack College</v>
          </cell>
          <cell r="E1094" t="str">
            <v>MA</v>
          </cell>
          <cell r="F1094" t="str">
            <v>P1</v>
          </cell>
          <cell r="G1094" t="str">
            <v>ERF</v>
          </cell>
          <cell r="H1094" t="str">
            <v>IA</v>
          </cell>
          <cell r="I1094" t="str">
            <v>0033380 - BP BENEFITS LLC</v>
          </cell>
        </row>
        <row r="1095">
          <cell r="A1095" t="str">
            <v>C24847IH</v>
          </cell>
          <cell r="B1095">
            <v>42185</v>
          </cell>
          <cell r="C1095" t="str">
            <v>C24847</v>
          </cell>
          <cell r="D1095" t="str">
            <v>Merrimack College</v>
          </cell>
          <cell r="E1095" t="str">
            <v>MA</v>
          </cell>
          <cell r="F1095" t="str">
            <v>P1</v>
          </cell>
          <cell r="G1095" t="str">
            <v>ERF</v>
          </cell>
          <cell r="H1095" t="str">
            <v>IH</v>
          </cell>
          <cell r="I1095" t="str">
            <v>0033380 - BP BENEFITS LLC</v>
          </cell>
        </row>
        <row r="1096">
          <cell r="A1096" t="str">
            <v>C24850IH</v>
          </cell>
          <cell r="B1096">
            <v>42185</v>
          </cell>
          <cell r="C1096" t="str">
            <v>C24850</v>
          </cell>
          <cell r="D1096" t="str">
            <v>Bay State Crucible Company</v>
          </cell>
          <cell r="E1096" t="str">
            <v>MA</v>
          </cell>
          <cell r="F1096" t="str">
            <v>P1</v>
          </cell>
          <cell r="G1096" t="str">
            <v>SMALL</v>
          </cell>
          <cell r="H1096" t="str">
            <v>IH</v>
          </cell>
          <cell r="I1096" t="str">
            <v>0016334 - HEALTH NETWORK</v>
          </cell>
        </row>
        <row r="1097">
          <cell r="A1097" t="str">
            <v>C24889IV</v>
          </cell>
          <cell r="B1097">
            <v>42185</v>
          </cell>
          <cell r="C1097" t="str">
            <v>C24889</v>
          </cell>
          <cell r="D1097" t="str">
            <v>Clark Insurance</v>
          </cell>
          <cell r="E1097" t="str">
            <v>ME</v>
          </cell>
          <cell r="F1097" t="str">
            <v>P1</v>
          </cell>
          <cell r="G1097" t="str">
            <v>CRC</v>
          </cell>
          <cell r="H1097" t="str">
            <v>IV</v>
          </cell>
          <cell r="I1097" t="str">
            <v>0027464 - CLARK INSURANCE</v>
          </cell>
        </row>
        <row r="1098">
          <cell r="A1098" t="str">
            <v>C24945IH</v>
          </cell>
          <cell r="B1098">
            <v>42185</v>
          </cell>
          <cell r="C1098" t="str">
            <v>C24945</v>
          </cell>
          <cell r="D1098" t="str">
            <v>Capizzi Home Improvement Inc</v>
          </cell>
          <cell r="E1098" t="str">
            <v>MA</v>
          </cell>
          <cell r="F1098" t="str">
            <v>P1</v>
          </cell>
          <cell r="G1098" t="str">
            <v>SMALL</v>
          </cell>
          <cell r="H1098" t="str">
            <v>IH</v>
          </cell>
          <cell r="I1098" t="str">
            <v>0002360 - ROGERS &amp; GRAY INSURANCE AGENCY</v>
          </cell>
        </row>
        <row r="1099">
          <cell r="A1099" t="str">
            <v>C24945IV</v>
          </cell>
          <cell r="B1099">
            <v>42185</v>
          </cell>
          <cell r="C1099" t="str">
            <v>C24945</v>
          </cell>
          <cell r="D1099" t="str">
            <v>Capizzi Home Improvement Inc</v>
          </cell>
          <cell r="E1099" t="str">
            <v>MA</v>
          </cell>
          <cell r="F1099" t="str">
            <v>P1</v>
          </cell>
          <cell r="G1099" t="str">
            <v>SMALL</v>
          </cell>
          <cell r="H1099" t="str">
            <v>IV</v>
          </cell>
          <cell r="I1099" t="str">
            <v>0002360 - ROGERS &amp; GRAY INSURANCE AGENCY</v>
          </cell>
        </row>
        <row r="1100">
          <cell r="A1100" t="str">
            <v>C24949IH</v>
          </cell>
          <cell r="B1100">
            <v>42185</v>
          </cell>
          <cell r="C1100" t="str">
            <v>C24949</v>
          </cell>
          <cell r="D1100" t="str">
            <v>Martin Brothers Contracting Inc.</v>
          </cell>
          <cell r="E1100" t="str">
            <v>MA</v>
          </cell>
          <cell r="F1100" t="str">
            <v>P1</v>
          </cell>
          <cell r="G1100" t="str">
            <v>SMALL</v>
          </cell>
          <cell r="H1100" t="str">
            <v>IH</v>
          </cell>
          <cell r="I1100" t="str">
            <v>0002387 - COONEY, MATTHEW J</v>
          </cell>
        </row>
        <row r="1101">
          <cell r="A1101" t="str">
            <v>C24951IV</v>
          </cell>
          <cell r="B1101">
            <v>42185</v>
          </cell>
          <cell r="C1101" t="str">
            <v>C24951</v>
          </cell>
          <cell r="D1101" t="str">
            <v>Morris Merchants Inc</v>
          </cell>
          <cell r="E1101" t="str">
            <v>MA</v>
          </cell>
          <cell r="F1101" t="str">
            <v>P1</v>
          </cell>
          <cell r="G1101" t="str">
            <v>SMALL</v>
          </cell>
          <cell r="H1101" t="str">
            <v>IV</v>
          </cell>
          <cell r="I1101" t="str">
            <v>0035431 - BENEMAX, INC.</v>
          </cell>
        </row>
        <row r="1102">
          <cell r="A1102" t="str">
            <v>C24955IH</v>
          </cell>
          <cell r="B1102">
            <v>42185</v>
          </cell>
          <cell r="C1102" t="str">
            <v>C24955</v>
          </cell>
          <cell r="D1102" t="str">
            <v>R Brown Partners Inc.</v>
          </cell>
          <cell r="E1102" t="str">
            <v>MA</v>
          </cell>
          <cell r="F1102" t="str">
            <v>P1</v>
          </cell>
          <cell r="G1102" t="str">
            <v>SMALL</v>
          </cell>
          <cell r="H1102" t="str">
            <v>IH</v>
          </cell>
        </row>
        <row r="1103">
          <cell r="A1103" t="str">
            <v>C24972IH</v>
          </cell>
          <cell r="B1103">
            <v>42185</v>
          </cell>
          <cell r="C1103" t="str">
            <v>C24972</v>
          </cell>
          <cell r="D1103" t="str">
            <v>Henry Perkins Company</v>
          </cell>
          <cell r="E1103" t="str">
            <v>MA</v>
          </cell>
          <cell r="F1103" t="str">
            <v>P1</v>
          </cell>
          <cell r="G1103" t="str">
            <v>SMALL</v>
          </cell>
          <cell r="H1103" t="str">
            <v>IH</v>
          </cell>
        </row>
        <row r="1104">
          <cell r="A1104" t="str">
            <v>C24996IH</v>
          </cell>
          <cell r="B1104">
            <v>42185</v>
          </cell>
          <cell r="C1104" t="str">
            <v>C24996</v>
          </cell>
          <cell r="D1104" t="str">
            <v>Savers Bank</v>
          </cell>
          <cell r="E1104" t="str">
            <v>MA</v>
          </cell>
          <cell r="F1104" t="str">
            <v>P1</v>
          </cell>
          <cell r="G1104" t="str">
            <v>CRC</v>
          </cell>
          <cell r="H1104" t="str">
            <v>IH</v>
          </cell>
          <cell r="I1104" t="str">
            <v>0028349 - HP PLANNING LLC</v>
          </cell>
        </row>
        <row r="1105">
          <cell r="A1105" t="str">
            <v>C24996JA</v>
          </cell>
          <cell r="B1105">
            <v>42185</v>
          </cell>
          <cell r="C1105" t="str">
            <v>C24996</v>
          </cell>
          <cell r="D1105" t="str">
            <v>Savers Bank</v>
          </cell>
          <cell r="E1105" t="str">
            <v>MA</v>
          </cell>
          <cell r="F1105" t="str">
            <v>P1</v>
          </cell>
          <cell r="G1105" t="str">
            <v>CRC</v>
          </cell>
          <cell r="H1105" t="str">
            <v>JA</v>
          </cell>
          <cell r="I1105" t="str">
            <v>0028349 - HP PLANNING LLC</v>
          </cell>
        </row>
        <row r="1106">
          <cell r="A1106" t="str">
            <v>C25012IH</v>
          </cell>
          <cell r="B1106">
            <v>42185</v>
          </cell>
          <cell r="C1106" t="str">
            <v>C25012</v>
          </cell>
          <cell r="D1106" t="str">
            <v>Mansfield Fabric Care</v>
          </cell>
          <cell r="E1106" t="str">
            <v>MA</v>
          </cell>
          <cell r="F1106" t="str">
            <v>P1</v>
          </cell>
          <cell r="G1106" t="str">
            <v>SMALL</v>
          </cell>
          <cell r="H1106" t="str">
            <v>IH</v>
          </cell>
        </row>
        <row r="1107">
          <cell r="A1107" t="str">
            <v>C25012MI</v>
          </cell>
          <cell r="B1107">
            <v>42185</v>
          </cell>
          <cell r="C1107" t="str">
            <v>C25012</v>
          </cell>
          <cell r="D1107" t="str">
            <v>Mansfield Fabric Care</v>
          </cell>
          <cell r="E1107" t="str">
            <v>MA</v>
          </cell>
          <cell r="F1107" t="str">
            <v>P1</v>
          </cell>
          <cell r="G1107" t="str">
            <v>MCARE</v>
          </cell>
          <cell r="H1107" t="str">
            <v>MI</v>
          </cell>
        </row>
        <row r="1108">
          <cell r="A1108" t="str">
            <v>C25014IH</v>
          </cell>
          <cell r="B1108">
            <v>42185</v>
          </cell>
          <cell r="C1108" t="str">
            <v>C25014</v>
          </cell>
          <cell r="D1108" t="str">
            <v>Krohn Hite Corporation</v>
          </cell>
          <cell r="E1108" t="str">
            <v>MA</v>
          </cell>
          <cell r="F1108" t="str">
            <v>P1</v>
          </cell>
          <cell r="G1108" t="str">
            <v>SMALL</v>
          </cell>
          <cell r="H1108" t="str">
            <v>IH</v>
          </cell>
          <cell r="I1108" t="str">
            <v>0004669 - BARRON, JOHN J</v>
          </cell>
        </row>
        <row r="1109">
          <cell r="A1109" t="str">
            <v>C25042IH</v>
          </cell>
          <cell r="B1109">
            <v>42185</v>
          </cell>
          <cell r="C1109" t="str">
            <v>C25042</v>
          </cell>
          <cell r="D1109" t="str">
            <v>Saltonstall Architects, Inc.</v>
          </cell>
          <cell r="E1109" t="str">
            <v>MA</v>
          </cell>
          <cell r="F1109" t="str">
            <v>P1</v>
          </cell>
          <cell r="G1109" t="str">
            <v>SMALL</v>
          </cell>
          <cell r="H1109" t="str">
            <v>IH</v>
          </cell>
        </row>
        <row r="1110">
          <cell r="A1110" t="str">
            <v>C25093IH</v>
          </cell>
          <cell r="B1110">
            <v>42185</v>
          </cell>
          <cell r="C1110" t="str">
            <v>C25093</v>
          </cell>
          <cell r="D1110" t="str">
            <v>South Shore Recovery Home</v>
          </cell>
          <cell r="E1110" t="str">
            <v>MA</v>
          </cell>
          <cell r="F1110" t="str">
            <v>P1</v>
          </cell>
          <cell r="G1110" t="str">
            <v>SMALL</v>
          </cell>
          <cell r="H1110" t="str">
            <v>IH</v>
          </cell>
        </row>
        <row r="1111">
          <cell r="A1111" t="str">
            <v>C25096IH</v>
          </cell>
          <cell r="B1111">
            <v>42185</v>
          </cell>
          <cell r="C1111" t="str">
            <v>C25096</v>
          </cell>
          <cell r="D1111" t="str">
            <v>Brewer FCU</v>
          </cell>
          <cell r="E1111" t="str">
            <v>ME</v>
          </cell>
          <cell r="F1111" t="str">
            <v>P1</v>
          </cell>
          <cell r="G1111" t="str">
            <v>SMALL</v>
          </cell>
          <cell r="H1111" t="str">
            <v>IH</v>
          </cell>
          <cell r="I1111" t="str">
            <v>0034635 - INSURANCE TRUST</v>
          </cell>
        </row>
        <row r="1112">
          <cell r="A1112" t="str">
            <v>C25096JH</v>
          </cell>
          <cell r="B1112">
            <v>42185</v>
          </cell>
          <cell r="C1112" t="str">
            <v>C25096</v>
          </cell>
          <cell r="D1112" t="str">
            <v>Brewer FCU</v>
          </cell>
          <cell r="E1112" t="str">
            <v>ME</v>
          </cell>
          <cell r="F1112" t="str">
            <v>P1</v>
          </cell>
          <cell r="G1112" t="str">
            <v>SMALL</v>
          </cell>
          <cell r="H1112" t="str">
            <v>JH</v>
          </cell>
          <cell r="I1112" t="str">
            <v>0034635 - INSURANCE TRUST</v>
          </cell>
        </row>
        <row r="1113">
          <cell r="A1113" t="str">
            <v>C25098IH</v>
          </cell>
          <cell r="B1113">
            <v>42185</v>
          </cell>
          <cell r="C1113" t="str">
            <v>C25098</v>
          </cell>
          <cell r="D1113" t="str">
            <v>Precision Tape &amp; Label Co Inc</v>
          </cell>
          <cell r="E1113" t="str">
            <v>MA</v>
          </cell>
          <cell r="F1113" t="str">
            <v>P1</v>
          </cell>
          <cell r="G1113" t="str">
            <v>SMALL</v>
          </cell>
          <cell r="H1113" t="str">
            <v>IH</v>
          </cell>
          <cell r="I1113" t="str">
            <v>0016545 - ABG INSURANCE AGENCY INC</v>
          </cell>
        </row>
        <row r="1114">
          <cell r="A1114" t="str">
            <v>C25101IH</v>
          </cell>
          <cell r="B1114">
            <v>42185</v>
          </cell>
          <cell r="C1114" t="str">
            <v>C25101</v>
          </cell>
          <cell r="D1114" t="str">
            <v>Creative Development Management LLC</v>
          </cell>
          <cell r="E1114" t="str">
            <v>MA</v>
          </cell>
          <cell r="F1114" t="str">
            <v>P1</v>
          </cell>
          <cell r="G1114" t="str">
            <v>SMALL</v>
          </cell>
          <cell r="H1114" t="str">
            <v>IH</v>
          </cell>
          <cell r="I1114" t="str">
            <v>0035486 - KAPLAN, ELLEN A</v>
          </cell>
        </row>
        <row r="1115">
          <cell r="A1115" t="str">
            <v>C25108IA</v>
          </cell>
          <cell r="B1115">
            <v>42185</v>
          </cell>
          <cell r="C1115" t="str">
            <v>C25108</v>
          </cell>
          <cell r="D1115" t="str">
            <v>Wheaton College</v>
          </cell>
          <cell r="E1115" t="str">
            <v>MA</v>
          </cell>
          <cell r="F1115" t="str">
            <v>ASO</v>
          </cell>
          <cell r="G1115" t="str">
            <v>ERF</v>
          </cell>
          <cell r="H1115" t="str">
            <v>IA</v>
          </cell>
          <cell r="I1115" t="str">
            <v>0032598 - BOSTONIAN GROUP INSURANCE AGENCY</v>
          </cell>
        </row>
        <row r="1116">
          <cell r="A1116" t="str">
            <v>C25108IH</v>
          </cell>
          <cell r="B1116">
            <v>42185</v>
          </cell>
          <cell r="C1116" t="str">
            <v>C25108</v>
          </cell>
          <cell r="D1116" t="str">
            <v>Wheaton College</v>
          </cell>
          <cell r="E1116" t="str">
            <v>MA</v>
          </cell>
          <cell r="F1116" t="str">
            <v>ASO</v>
          </cell>
          <cell r="G1116" t="str">
            <v>ERF</v>
          </cell>
          <cell r="H1116" t="str">
            <v>IH</v>
          </cell>
          <cell r="I1116" t="str">
            <v>0032598 - BOSTONIAN GROUP INSURANCE AGENCY</v>
          </cell>
        </row>
        <row r="1117">
          <cell r="A1117" t="str">
            <v>C25108IV</v>
          </cell>
          <cell r="B1117">
            <v>42185</v>
          </cell>
          <cell r="C1117" t="str">
            <v>C25108</v>
          </cell>
          <cell r="D1117" t="str">
            <v>Wheaton College</v>
          </cell>
          <cell r="E1117" t="str">
            <v>MA</v>
          </cell>
          <cell r="F1117" t="str">
            <v>ASO</v>
          </cell>
          <cell r="G1117" t="str">
            <v>ERF</v>
          </cell>
          <cell r="H1117" t="str">
            <v>IV</v>
          </cell>
          <cell r="I1117" t="str">
            <v>0032598 - BOSTONIAN GROUP INSURANCE AGENCY</v>
          </cell>
        </row>
        <row r="1118">
          <cell r="A1118" t="str">
            <v>C25110IH</v>
          </cell>
          <cell r="B1118">
            <v>42185</v>
          </cell>
          <cell r="C1118" t="str">
            <v>C25110</v>
          </cell>
          <cell r="D1118" t="str">
            <v>Yomega Corporation</v>
          </cell>
          <cell r="E1118" t="str">
            <v>MA</v>
          </cell>
          <cell r="F1118" t="str">
            <v>P1</v>
          </cell>
          <cell r="G1118" t="str">
            <v>SMALL</v>
          </cell>
          <cell r="H1118" t="str">
            <v>IH</v>
          </cell>
          <cell r="I1118" t="str">
            <v>0035730 - ROGERS &amp; GRAY INSURANCE AGENCY</v>
          </cell>
        </row>
        <row r="1119">
          <cell r="A1119" t="str">
            <v>C25128IH</v>
          </cell>
          <cell r="B1119">
            <v>42185</v>
          </cell>
          <cell r="C1119" t="str">
            <v>C25128</v>
          </cell>
          <cell r="D1119" t="str">
            <v>U Store It Inc</v>
          </cell>
          <cell r="E1119" t="str">
            <v>MA</v>
          </cell>
          <cell r="F1119" t="str">
            <v>P1</v>
          </cell>
          <cell r="G1119" t="str">
            <v>SMALL</v>
          </cell>
          <cell r="H1119" t="str">
            <v>IH</v>
          </cell>
        </row>
        <row r="1120">
          <cell r="A1120" t="str">
            <v>C25134IH</v>
          </cell>
          <cell r="B1120">
            <v>42185</v>
          </cell>
          <cell r="C1120" t="str">
            <v>C25134</v>
          </cell>
          <cell r="D1120" t="str">
            <v>Visidyne Inc</v>
          </cell>
          <cell r="E1120" t="str">
            <v>MA</v>
          </cell>
          <cell r="F1120" t="str">
            <v>P1</v>
          </cell>
          <cell r="G1120" t="str">
            <v>SMALL</v>
          </cell>
          <cell r="H1120" t="str">
            <v>IH</v>
          </cell>
          <cell r="I1120" t="str">
            <v>0016928 - HUB INTERNATIONAL NEW ENGLAND LLC</v>
          </cell>
        </row>
        <row r="1121">
          <cell r="A1121" t="str">
            <v>C25141IV</v>
          </cell>
          <cell r="B1121">
            <v>42185</v>
          </cell>
          <cell r="C1121" t="str">
            <v>C25141</v>
          </cell>
          <cell r="D1121" t="str">
            <v>Meyer Regan &amp; Wilner LLP</v>
          </cell>
          <cell r="E1121" t="str">
            <v>MA</v>
          </cell>
          <cell r="F1121" t="str">
            <v>P1</v>
          </cell>
          <cell r="G1121" t="str">
            <v>SMALL</v>
          </cell>
          <cell r="H1121" t="str">
            <v>IV</v>
          </cell>
        </row>
        <row r="1122">
          <cell r="A1122" t="str">
            <v>C25160IH</v>
          </cell>
          <cell r="B1122">
            <v>42185</v>
          </cell>
          <cell r="C1122" t="str">
            <v>C25160</v>
          </cell>
          <cell r="D1122" t="str">
            <v>Johnson Precision</v>
          </cell>
          <cell r="E1122" t="str">
            <v>NH</v>
          </cell>
          <cell r="F1122" t="str">
            <v>P1</v>
          </cell>
          <cell r="G1122" t="str">
            <v>CRC</v>
          </cell>
          <cell r="H1122" t="str">
            <v>IH</v>
          </cell>
          <cell r="I1122" t="str">
            <v>0023417 - NEW ENGLAND EMPLOYEE BENEFITS COUNCIL</v>
          </cell>
        </row>
        <row r="1123">
          <cell r="A1123" t="str">
            <v>C25161IH</v>
          </cell>
          <cell r="B1123">
            <v>42185</v>
          </cell>
          <cell r="C1123" t="str">
            <v>C25161</v>
          </cell>
          <cell r="D1123" t="str">
            <v>Soikkeli &amp; Company Inc</v>
          </cell>
          <cell r="E1123" t="str">
            <v>MA</v>
          </cell>
          <cell r="F1123" t="str">
            <v>P1</v>
          </cell>
          <cell r="G1123" t="str">
            <v>SMALL</v>
          </cell>
          <cell r="H1123" t="str">
            <v>IH</v>
          </cell>
          <cell r="I1123" t="str">
            <v>0004836 - PENICAUD, DOMINIQUE</v>
          </cell>
        </row>
        <row r="1124">
          <cell r="A1124" t="str">
            <v>C25240IH</v>
          </cell>
          <cell r="B1124">
            <v>42185</v>
          </cell>
          <cell r="C1124" t="str">
            <v>C25240</v>
          </cell>
          <cell r="D1124" t="str">
            <v>Boys &amp; Girls Clubs of Dorchester Inc</v>
          </cell>
          <cell r="E1124" t="str">
            <v>MA</v>
          </cell>
          <cell r="F1124" t="str">
            <v>P1</v>
          </cell>
          <cell r="G1124" t="str">
            <v>SMALL</v>
          </cell>
          <cell r="H1124" t="str">
            <v>IH</v>
          </cell>
          <cell r="I1124" t="str">
            <v>0032541 - BOSTONIAN GROUP INSURANCE AGENCY</v>
          </cell>
        </row>
        <row r="1125">
          <cell r="A1125" t="str">
            <v>C25277IH</v>
          </cell>
          <cell r="B1125">
            <v>42185</v>
          </cell>
          <cell r="C1125" t="str">
            <v>C25277</v>
          </cell>
          <cell r="D1125" t="str">
            <v>Christos Fine Tailoring</v>
          </cell>
          <cell r="E1125" t="str">
            <v>MA</v>
          </cell>
          <cell r="F1125" t="str">
            <v>P1</v>
          </cell>
          <cell r="G1125" t="str">
            <v>SMALL</v>
          </cell>
          <cell r="H1125" t="str">
            <v>IH</v>
          </cell>
        </row>
        <row r="1126">
          <cell r="A1126" t="str">
            <v>C25281IH</v>
          </cell>
          <cell r="B1126">
            <v>42185</v>
          </cell>
          <cell r="C1126" t="str">
            <v>C25281</v>
          </cell>
          <cell r="D1126" t="str">
            <v>Fernandes Lumber</v>
          </cell>
          <cell r="E1126" t="str">
            <v>MA</v>
          </cell>
          <cell r="F1126" t="str">
            <v>P1</v>
          </cell>
          <cell r="G1126" t="str">
            <v>SMALL</v>
          </cell>
          <cell r="H1126" t="str">
            <v>IH</v>
          </cell>
        </row>
        <row r="1127">
          <cell r="A1127" t="str">
            <v>C25293IH</v>
          </cell>
          <cell r="B1127">
            <v>42185</v>
          </cell>
          <cell r="C1127" t="str">
            <v>C25293</v>
          </cell>
          <cell r="D1127" t="str">
            <v>Oakhurst Dairy</v>
          </cell>
          <cell r="E1127" t="str">
            <v>ME</v>
          </cell>
          <cell r="F1127" t="str">
            <v>P1</v>
          </cell>
          <cell r="G1127" t="str">
            <v>ERF</v>
          </cell>
          <cell r="H1127" t="str">
            <v>IH</v>
          </cell>
          <cell r="I1127" t="str">
            <v>0001623 - ACADIA BENEFITS INC</v>
          </cell>
        </row>
        <row r="1128">
          <cell r="A1128" t="str">
            <v>C25293IV</v>
          </cell>
          <cell r="B1128">
            <v>42185</v>
          </cell>
          <cell r="C1128" t="str">
            <v>C25293</v>
          </cell>
          <cell r="D1128" t="str">
            <v>Oakhurst Dairy</v>
          </cell>
          <cell r="E1128" t="str">
            <v>ME</v>
          </cell>
          <cell r="F1128" t="str">
            <v>P1</v>
          </cell>
          <cell r="G1128" t="str">
            <v>ERF</v>
          </cell>
          <cell r="H1128" t="str">
            <v>IV</v>
          </cell>
          <cell r="I1128" t="str">
            <v>0001623 - ACADIA BENEFITS INC</v>
          </cell>
        </row>
        <row r="1129">
          <cell r="A1129" t="str">
            <v>C25311IA</v>
          </cell>
          <cell r="B1129">
            <v>42185</v>
          </cell>
          <cell r="C1129" t="str">
            <v>C25311</v>
          </cell>
          <cell r="D1129" t="str">
            <v>Smith College</v>
          </cell>
          <cell r="E1129" t="str">
            <v>MA</v>
          </cell>
          <cell r="F1129" t="str">
            <v>P1</v>
          </cell>
          <cell r="G1129" t="str">
            <v>ERF</v>
          </cell>
          <cell r="H1129" t="str">
            <v>IA</v>
          </cell>
          <cell r="I1129" t="str">
            <v>0011196 - STRATEGIC BENEFIT ADVISORS INC</v>
          </cell>
        </row>
        <row r="1130">
          <cell r="A1130" t="str">
            <v>C25311IH</v>
          </cell>
          <cell r="B1130">
            <v>42185</v>
          </cell>
          <cell r="C1130" t="str">
            <v>C25311</v>
          </cell>
          <cell r="D1130" t="str">
            <v>Smith College</v>
          </cell>
          <cell r="E1130" t="str">
            <v>MA</v>
          </cell>
          <cell r="F1130" t="str">
            <v>P1</v>
          </cell>
          <cell r="G1130" t="str">
            <v>ERF</v>
          </cell>
          <cell r="H1130" t="str">
            <v>IH</v>
          </cell>
          <cell r="I1130" t="str">
            <v>0011196 - STRATEGIC BENEFIT ADVISORS INC</v>
          </cell>
        </row>
        <row r="1131">
          <cell r="A1131" t="str">
            <v>C25311IP</v>
          </cell>
          <cell r="B1131">
            <v>42185</v>
          </cell>
          <cell r="C1131" t="str">
            <v>C25311</v>
          </cell>
          <cell r="D1131" t="str">
            <v>Smith College</v>
          </cell>
          <cell r="E1131" t="str">
            <v>MA</v>
          </cell>
          <cell r="F1131" t="str">
            <v>P1</v>
          </cell>
          <cell r="G1131" t="str">
            <v>ERF</v>
          </cell>
          <cell r="H1131" t="str">
            <v>IP</v>
          </cell>
          <cell r="I1131" t="str">
            <v>0011196 - STRATEGIC BENEFIT ADVISORS INC</v>
          </cell>
        </row>
        <row r="1132">
          <cell r="A1132" t="str">
            <v>C25322IH</v>
          </cell>
          <cell r="B1132">
            <v>42185</v>
          </cell>
          <cell r="C1132" t="str">
            <v>C25322</v>
          </cell>
          <cell r="D1132" t="str">
            <v>Keohane Funeral Home Inc</v>
          </cell>
          <cell r="E1132" t="str">
            <v>MA</v>
          </cell>
          <cell r="F1132" t="str">
            <v>P1</v>
          </cell>
          <cell r="G1132" t="str">
            <v>SMALL</v>
          </cell>
          <cell r="H1132" t="str">
            <v>IH</v>
          </cell>
          <cell r="I1132" t="str">
            <v>0002519 - MOSSE &amp; MOSSE ASSOCIATES INC</v>
          </cell>
        </row>
        <row r="1133">
          <cell r="A1133" t="str">
            <v>C25335IH</v>
          </cell>
          <cell r="B1133">
            <v>42185</v>
          </cell>
          <cell r="C1133" t="str">
            <v>C25335</v>
          </cell>
          <cell r="D1133" t="str">
            <v>Varney Bros Sand &amp; Gravel</v>
          </cell>
          <cell r="E1133" t="str">
            <v>MA</v>
          </cell>
          <cell r="F1133" t="str">
            <v>P1</v>
          </cell>
          <cell r="G1133" t="str">
            <v>SMALL</v>
          </cell>
          <cell r="H1133" t="str">
            <v>IH</v>
          </cell>
        </row>
        <row r="1134">
          <cell r="A1134" t="str">
            <v>C25335MI</v>
          </cell>
          <cell r="B1134">
            <v>42185</v>
          </cell>
          <cell r="C1134" t="str">
            <v>C25335</v>
          </cell>
          <cell r="D1134" t="str">
            <v>Varney Bros Sand &amp; Gravel</v>
          </cell>
          <cell r="E1134" t="str">
            <v>MA</v>
          </cell>
          <cell r="F1134" t="str">
            <v>P1</v>
          </cell>
          <cell r="G1134" t="str">
            <v>MCARE</v>
          </cell>
          <cell r="H1134" t="str">
            <v>MI</v>
          </cell>
        </row>
        <row r="1135">
          <cell r="A1135" t="str">
            <v>C25342IH</v>
          </cell>
          <cell r="B1135">
            <v>42185</v>
          </cell>
          <cell r="C1135" t="str">
            <v>C25342</v>
          </cell>
          <cell r="D1135" t="str">
            <v>F H Chase Inc</v>
          </cell>
          <cell r="E1135" t="str">
            <v>MA</v>
          </cell>
          <cell r="F1135" t="str">
            <v>P1</v>
          </cell>
          <cell r="G1135" t="str">
            <v>SMALL</v>
          </cell>
          <cell r="H1135" t="str">
            <v>IH</v>
          </cell>
        </row>
        <row r="1136">
          <cell r="A1136" t="str">
            <v>C25390JA</v>
          </cell>
          <cell r="B1136">
            <v>42185</v>
          </cell>
          <cell r="C1136" t="str">
            <v>C25390</v>
          </cell>
          <cell r="D1136" t="str">
            <v>Polytech Filtration Systems Inc</v>
          </cell>
          <cell r="E1136" t="str">
            <v>MA</v>
          </cell>
          <cell r="F1136" t="str">
            <v>P1</v>
          </cell>
          <cell r="G1136" t="str">
            <v>SMALL</v>
          </cell>
          <cell r="H1136" t="str">
            <v>JA</v>
          </cell>
          <cell r="I1136" t="str">
            <v>0025868 - BOSTON COMMONWEALTH ADVANTAGE LLC</v>
          </cell>
        </row>
        <row r="1137">
          <cell r="A1137" t="str">
            <v>C25446IA</v>
          </cell>
          <cell r="B1137">
            <v>42185</v>
          </cell>
          <cell r="C1137" t="str">
            <v>C25446</v>
          </cell>
          <cell r="D1137" t="str">
            <v>Child Health Associates</v>
          </cell>
          <cell r="E1137" t="str">
            <v>MA</v>
          </cell>
          <cell r="F1137" t="str">
            <v>P1</v>
          </cell>
          <cell r="G1137" t="str">
            <v>CRC</v>
          </cell>
          <cell r="H1137" t="str">
            <v>IA</v>
          </cell>
          <cell r="I1137" t="str">
            <v>0032527 - PROTECTOR GROUP INSURANCE AGENCY, THE</v>
          </cell>
        </row>
        <row r="1138">
          <cell r="A1138" t="str">
            <v>C25446IH</v>
          </cell>
          <cell r="B1138">
            <v>42185</v>
          </cell>
          <cell r="C1138" t="str">
            <v>C25446</v>
          </cell>
          <cell r="D1138" t="str">
            <v>Child Health Associates</v>
          </cell>
          <cell r="E1138" t="str">
            <v>MA</v>
          </cell>
          <cell r="F1138" t="str">
            <v>P1</v>
          </cell>
          <cell r="G1138" t="str">
            <v>CRC</v>
          </cell>
          <cell r="H1138" t="str">
            <v>IH</v>
          </cell>
          <cell r="I1138" t="str">
            <v>0032527 - PROTECTOR GROUP INSURANCE AGENCY, THE</v>
          </cell>
        </row>
        <row r="1139">
          <cell r="A1139" t="str">
            <v>C25446JA</v>
          </cell>
          <cell r="B1139">
            <v>42185</v>
          </cell>
          <cell r="C1139" t="str">
            <v>C25446</v>
          </cell>
          <cell r="D1139" t="str">
            <v>Child Health Associates</v>
          </cell>
          <cell r="E1139" t="str">
            <v>MA</v>
          </cell>
          <cell r="F1139" t="str">
            <v>P1</v>
          </cell>
          <cell r="G1139" t="str">
            <v>CRC</v>
          </cell>
          <cell r="H1139" t="str">
            <v>JA</v>
          </cell>
          <cell r="I1139" t="str">
            <v>0032527 - PROTECTOR GROUP INSURANCE AGENCY, THE</v>
          </cell>
        </row>
        <row r="1140">
          <cell r="A1140" t="str">
            <v>C25453IH</v>
          </cell>
          <cell r="B1140">
            <v>42185</v>
          </cell>
          <cell r="C1140" t="str">
            <v>C25453</v>
          </cell>
          <cell r="D1140" t="str">
            <v>Metrowest Oral Surgical Associates</v>
          </cell>
          <cell r="E1140" t="str">
            <v>MA</v>
          </cell>
          <cell r="F1140" t="str">
            <v>P1</v>
          </cell>
          <cell r="G1140" t="str">
            <v>SMALL</v>
          </cell>
          <cell r="H1140" t="str">
            <v>IH</v>
          </cell>
        </row>
        <row r="1141">
          <cell r="A1141" t="str">
            <v>C25472JM</v>
          </cell>
          <cell r="B1141">
            <v>42185</v>
          </cell>
          <cell r="C1141" t="str">
            <v>C25472</v>
          </cell>
          <cell r="D1141" t="str">
            <v>Felton Inc</v>
          </cell>
          <cell r="E1141" t="str">
            <v>NH</v>
          </cell>
          <cell r="F1141" t="str">
            <v>P1</v>
          </cell>
          <cell r="G1141" t="str">
            <v>CRC</v>
          </cell>
          <cell r="H1141" t="str">
            <v>JM</v>
          </cell>
          <cell r="I1141" t="str">
            <v>0028263 - CGI EMPLOYEE BENEFITS GROUP</v>
          </cell>
        </row>
        <row r="1142">
          <cell r="A1142" t="str">
            <v>C25472JN</v>
          </cell>
          <cell r="B1142">
            <v>42185</v>
          </cell>
          <cell r="C1142" t="str">
            <v>C25472</v>
          </cell>
          <cell r="D1142" t="str">
            <v>Felton Inc</v>
          </cell>
          <cell r="E1142" t="str">
            <v>NH</v>
          </cell>
          <cell r="F1142" t="str">
            <v>P1</v>
          </cell>
          <cell r="G1142" t="str">
            <v>CRC</v>
          </cell>
          <cell r="H1142" t="str">
            <v>JN</v>
          </cell>
          <cell r="I1142" t="str">
            <v>0028263 - CGI EMPLOYEE BENEFITS GROUP</v>
          </cell>
        </row>
        <row r="1143">
          <cell r="A1143" t="str">
            <v>C25486IH</v>
          </cell>
          <cell r="B1143">
            <v>42185</v>
          </cell>
          <cell r="C1143" t="str">
            <v>C25486</v>
          </cell>
          <cell r="D1143" t="str">
            <v>Taylor &amp; Murphy Inc</v>
          </cell>
          <cell r="E1143" t="str">
            <v>MA</v>
          </cell>
          <cell r="F1143" t="str">
            <v>P1</v>
          </cell>
          <cell r="G1143" t="str">
            <v>SMALL</v>
          </cell>
          <cell r="H1143" t="str">
            <v>IH</v>
          </cell>
          <cell r="I1143" t="str">
            <v>0035484 - PROCTOR &amp; CO INSURANCE AGENCY INC</v>
          </cell>
        </row>
        <row r="1144">
          <cell r="A1144" t="str">
            <v>C25514IA</v>
          </cell>
          <cell r="B1144">
            <v>42185</v>
          </cell>
          <cell r="C1144" t="str">
            <v>C25514</v>
          </cell>
          <cell r="D1144" t="str">
            <v>C R MACHINE</v>
          </cell>
          <cell r="E1144" t="str">
            <v>MA</v>
          </cell>
          <cell r="F1144" t="str">
            <v>P1</v>
          </cell>
          <cell r="G1144" t="str">
            <v>CRC</v>
          </cell>
          <cell r="H1144" t="str">
            <v>IA</v>
          </cell>
          <cell r="I1144" t="str">
            <v>0014113 - EBS INSURANCE BROKERS INC</v>
          </cell>
        </row>
        <row r="1145">
          <cell r="A1145" t="str">
            <v>C25514IH</v>
          </cell>
          <cell r="B1145">
            <v>42185</v>
          </cell>
          <cell r="C1145" t="str">
            <v>C25514</v>
          </cell>
          <cell r="D1145" t="str">
            <v>C R MACHINE</v>
          </cell>
          <cell r="E1145" t="str">
            <v>MA</v>
          </cell>
          <cell r="F1145" t="str">
            <v>P1</v>
          </cell>
          <cell r="G1145" t="str">
            <v>CRC</v>
          </cell>
          <cell r="H1145" t="str">
            <v>IH</v>
          </cell>
          <cell r="I1145" t="str">
            <v>0014113 - EBS INSURANCE BROKERS INC</v>
          </cell>
        </row>
        <row r="1146">
          <cell r="A1146" t="str">
            <v>C25521IH</v>
          </cell>
          <cell r="B1146">
            <v>42185</v>
          </cell>
          <cell r="C1146" t="str">
            <v>C25521</v>
          </cell>
          <cell r="D1146" t="str">
            <v>Specialty Foundry, Inc.</v>
          </cell>
          <cell r="E1146" t="str">
            <v>MA</v>
          </cell>
          <cell r="F1146" t="str">
            <v>P1</v>
          </cell>
          <cell r="G1146" t="str">
            <v>SMALL</v>
          </cell>
          <cell r="H1146" t="str">
            <v>IH</v>
          </cell>
          <cell r="I1146" t="str">
            <v>0032783 - NFP CORPORATE SERVICES (NY) LLC</v>
          </cell>
        </row>
        <row r="1147">
          <cell r="A1147" t="str">
            <v>C25523IA</v>
          </cell>
          <cell r="B1147">
            <v>42185</v>
          </cell>
          <cell r="C1147" t="str">
            <v>C25523</v>
          </cell>
          <cell r="D1147" t="str">
            <v>Kettle Cuisine LLC</v>
          </cell>
          <cell r="E1147" t="str">
            <v>MA</v>
          </cell>
          <cell r="F1147" t="str">
            <v>P1</v>
          </cell>
          <cell r="G1147" t="str">
            <v>ERF</v>
          </cell>
          <cell r="H1147" t="str">
            <v>IA</v>
          </cell>
          <cell r="I1147" t="str">
            <v>0018708 - EBS INSURANCE BROKERS INC</v>
          </cell>
        </row>
        <row r="1148">
          <cell r="A1148" t="str">
            <v>C25523IH</v>
          </cell>
          <cell r="B1148">
            <v>42185</v>
          </cell>
          <cell r="C1148" t="str">
            <v>C25523</v>
          </cell>
          <cell r="D1148" t="str">
            <v>Kettle Cuisine LLC</v>
          </cell>
          <cell r="E1148" t="str">
            <v>MA</v>
          </cell>
          <cell r="F1148" t="str">
            <v>P1</v>
          </cell>
          <cell r="G1148" t="str">
            <v>ERF</v>
          </cell>
          <cell r="H1148" t="str">
            <v>IH</v>
          </cell>
          <cell r="I1148" t="str">
            <v>0018708 - EBS INSURANCE BROKERS INC</v>
          </cell>
        </row>
        <row r="1149">
          <cell r="A1149" t="str">
            <v>C25537AA</v>
          </cell>
          <cell r="B1149">
            <v>42185</v>
          </cell>
          <cell r="C1149" t="str">
            <v>C25537</v>
          </cell>
          <cell r="D1149" t="str">
            <v>Access TCA Inc</v>
          </cell>
          <cell r="E1149" t="str">
            <v>MA</v>
          </cell>
          <cell r="F1149" t="str">
            <v>P1</v>
          </cell>
          <cell r="G1149" t="str">
            <v>ERF</v>
          </cell>
          <cell r="H1149" t="str">
            <v>AA</v>
          </cell>
          <cell r="I1149" t="str">
            <v>0018752 - MERCER HEALTH &amp; BENEFITS  LLC</v>
          </cell>
        </row>
        <row r="1150">
          <cell r="A1150" t="str">
            <v>C25555IA</v>
          </cell>
          <cell r="B1150">
            <v>42185</v>
          </cell>
          <cell r="C1150" t="str">
            <v>C25555</v>
          </cell>
          <cell r="D1150" t="str">
            <v>Davenport Realty Trust</v>
          </cell>
          <cell r="E1150" t="str">
            <v>MA</v>
          </cell>
          <cell r="F1150" t="str">
            <v>P1</v>
          </cell>
          <cell r="G1150" t="str">
            <v>CRC</v>
          </cell>
          <cell r="H1150" t="str">
            <v>IA</v>
          </cell>
          <cell r="I1150" t="str">
            <v>0026133 - AXIAL BENEFITS GROUP LLC</v>
          </cell>
        </row>
        <row r="1151">
          <cell r="A1151" t="str">
            <v>C25555IH</v>
          </cell>
          <cell r="B1151">
            <v>42185</v>
          </cell>
          <cell r="C1151" t="str">
            <v>C25555</v>
          </cell>
          <cell r="D1151" t="str">
            <v>Davenport Realty Trust</v>
          </cell>
          <cell r="E1151" t="str">
            <v>MA</v>
          </cell>
          <cell r="F1151" t="str">
            <v>P1</v>
          </cell>
          <cell r="G1151" t="str">
            <v>CRC</v>
          </cell>
          <cell r="H1151" t="str">
            <v>IH</v>
          </cell>
          <cell r="I1151" t="str">
            <v>0026133 - AXIAL BENEFITS GROUP LLC</v>
          </cell>
        </row>
        <row r="1152">
          <cell r="A1152" t="str">
            <v>C25555JH</v>
          </cell>
          <cell r="B1152">
            <v>42185</v>
          </cell>
          <cell r="C1152" t="str">
            <v>C25555</v>
          </cell>
          <cell r="D1152" t="str">
            <v>Davenport Realty Trust</v>
          </cell>
          <cell r="E1152" t="str">
            <v>MA</v>
          </cell>
          <cell r="F1152" t="str">
            <v>P1</v>
          </cell>
          <cell r="G1152" t="str">
            <v>CRC</v>
          </cell>
          <cell r="H1152" t="str">
            <v>JH</v>
          </cell>
          <cell r="I1152" t="str">
            <v>0026133 - AXIAL BENEFITS GROUP LLC</v>
          </cell>
        </row>
        <row r="1153">
          <cell r="A1153" t="str">
            <v>C25579IH</v>
          </cell>
          <cell r="B1153">
            <v>42185</v>
          </cell>
          <cell r="C1153" t="str">
            <v>C25579</v>
          </cell>
          <cell r="D1153" t="str">
            <v>Kingston Animal Hospital</v>
          </cell>
          <cell r="E1153" t="str">
            <v>MA</v>
          </cell>
          <cell r="F1153" t="str">
            <v>P1</v>
          </cell>
          <cell r="G1153" t="str">
            <v>SMALL</v>
          </cell>
          <cell r="H1153" t="str">
            <v>IH</v>
          </cell>
        </row>
        <row r="1154">
          <cell r="A1154" t="str">
            <v>C25591IH</v>
          </cell>
          <cell r="B1154">
            <v>42185</v>
          </cell>
          <cell r="C1154" t="str">
            <v>C25591</v>
          </cell>
          <cell r="D1154" t="str">
            <v>Port City Architecture</v>
          </cell>
          <cell r="E1154" t="str">
            <v>ME</v>
          </cell>
          <cell r="F1154" t="str">
            <v>P1</v>
          </cell>
          <cell r="G1154" t="str">
            <v>SMALL</v>
          </cell>
          <cell r="H1154" t="str">
            <v>IH</v>
          </cell>
          <cell r="I1154" t="str">
            <v>0025093 - CLARK INSURANCE</v>
          </cell>
        </row>
        <row r="1155">
          <cell r="A1155" t="str">
            <v>C25609IH</v>
          </cell>
          <cell r="B1155">
            <v>42185</v>
          </cell>
          <cell r="C1155" t="str">
            <v>C25609</v>
          </cell>
          <cell r="D1155" t="str">
            <v>McGovern's Family Restaurant</v>
          </cell>
          <cell r="E1155" t="str">
            <v>MA</v>
          </cell>
          <cell r="F1155" t="str">
            <v>P1</v>
          </cell>
          <cell r="G1155" t="str">
            <v>SMALL</v>
          </cell>
          <cell r="H1155" t="str">
            <v>IH</v>
          </cell>
        </row>
        <row r="1156">
          <cell r="A1156" t="str">
            <v>C25615IV</v>
          </cell>
          <cell r="B1156">
            <v>42185</v>
          </cell>
          <cell r="C1156" t="str">
            <v>C25615</v>
          </cell>
          <cell r="D1156" t="str">
            <v>Bangor Federal Credit Union</v>
          </cell>
          <cell r="E1156" t="str">
            <v>ME</v>
          </cell>
          <cell r="F1156" t="str">
            <v>P1</v>
          </cell>
          <cell r="G1156" t="str">
            <v>SMALL</v>
          </cell>
          <cell r="H1156" t="str">
            <v>IV</v>
          </cell>
          <cell r="I1156" t="str">
            <v>0028368 - INSURANCE TRUST</v>
          </cell>
        </row>
        <row r="1157">
          <cell r="A1157" t="str">
            <v>C25619JH</v>
          </cell>
          <cell r="B1157">
            <v>42185</v>
          </cell>
          <cell r="C1157" t="str">
            <v>C25619</v>
          </cell>
          <cell r="D1157" t="str">
            <v>United Way of Kennebec Valley</v>
          </cell>
          <cell r="E1157" t="str">
            <v>ME</v>
          </cell>
          <cell r="F1157" t="str">
            <v>P1</v>
          </cell>
          <cell r="G1157" t="str">
            <v>SMALL</v>
          </cell>
          <cell r="H1157" t="str">
            <v>JH</v>
          </cell>
          <cell r="I1157" t="str">
            <v>0014552 - JONES-HOXIE CORPORATION</v>
          </cell>
        </row>
        <row r="1158">
          <cell r="A1158" t="str">
            <v>C25652IA</v>
          </cell>
          <cell r="B1158">
            <v>42185</v>
          </cell>
          <cell r="C1158" t="str">
            <v>C25652</v>
          </cell>
          <cell r="D1158" t="str">
            <v>Simons Supply Company Inc</v>
          </cell>
          <cell r="E1158" t="str">
            <v>MA</v>
          </cell>
          <cell r="F1158" t="str">
            <v>P1</v>
          </cell>
          <cell r="G1158" t="str">
            <v>SMALL</v>
          </cell>
          <cell r="H1158" t="str">
            <v>IA</v>
          </cell>
          <cell r="I1158" t="str">
            <v>0023307 - COSTELLO BENEFITS GROUP</v>
          </cell>
        </row>
        <row r="1159">
          <cell r="A1159" t="str">
            <v>C25652IH</v>
          </cell>
          <cell r="B1159">
            <v>42185</v>
          </cell>
          <cell r="C1159" t="str">
            <v>C25652</v>
          </cell>
          <cell r="D1159" t="str">
            <v>Simons Supply Company Inc</v>
          </cell>
          <cell r="E1159" t="str">
            <v>MA</v>
          </cell>
          <cell r="F1159" t="str">
            <v>P1</v>
          </cell>
          <cell r="G1159" t="str">
            <v>SMALL</v>
          </cell>
          <cell r="H1159" t="str">
            <v>IH</v>
          </cell>
          <cell r="I1159" t="str">
            <v>0023307 - COSTELLO BENEFITS GROUP</v>
          </cell>
        </row>
        <row r="1160">
          <cell r="A1160" t="str">
            <v>C25666IH</v>
          </cell>
          <cell r="B1160">
            <v>42185</v>
          </cell>
          <cell r="C1160" t="str">
            <v>C25666</v>
          </cell>
          <cell r="D1160" t="str">
            <v>MIAA</v>
          </cell>
          <cell r="E1160" t="str">
            <v>MA</v>
          </cell>
          <cell r="F1160" t="str">
            <v>P1</v>
          </cell>
          <cell r="G1160" t="str">
            <v>SMALL</v>
          </cell>
          <cell r="H1160" t="str">
            <v>IH</v>
          </cell>
          <cell r="I1160" t="str">
            <v>0014192 - RISEMAN, PAUL R</v>
          </cell>
        </row>
        <row r="1161">
          <cell r="A1161" t="str">
            <v>C25666MI</v>
          </cell>
          <cell r="B1161">
            <v>42185</v>
          </cell>
          <cell r="C1161" t="str">
            <v>C25666</v>
          </cell>
          <cell r="D1161" t="str">
            <v>MIAA</v>
          </cell>
          <cell r="E1161" t="str">
            <v>MA</v>
          </cell>
          <cell r="F1161" t="str">
            <v>P1</v>
          </cell>
          <cell r="G1161" t="str">
            <v>MCARE</v>
          </cell>
          <cell r="H1161" t="str">
            <v>MI</v>
          </cell>
          <cell r="I1161" t="str">
            <v>0014192 - RISEMAN, PAUL R</v>
          </cell>
        </row>
        <row r="1162">
          <cell r="A1162" t="str">
            <v>C25702IH</v>
          </cell>
          <cell r="B1162">
            <v>42185</v>
          </cell>
          <cell r="C1162" t="str">
            <v>C25702</v>
          </cell>
          <cell r="D1162" t="str">
            <v>James M McLaughlin</v>
          </cell>
          <cell r="E1162" t="str">
            <v>MA</v>
          </cell>
          <cell r="F1162" t="str">
            <v>P1</v>
          </cell>
          <cell r="G1162" t="str">
            <v>SMALL</v>
          </cell>
          <cell r="H1162" t="str">
            <v>IH</v>
          </cell>
        </row>
        <row r="1163">
          <cell r="A1163" t="str">
            <v>C25703IH</v>
          </cell>
          <cell r="B1163">
            <v>42185</v>
          </cell>
          <cell r="C1163" t="str">
            <v>C25703</v>
          </cell>
          <cell r="D1163" t="str">
            <v>K &amp; K Acoustical Ceilings</v>
          </cell>
          <cell r="E1163" t="str">
            <v>MA</v>
          </cell>
          <cell r="F1163" t="str">
            <v>P1</v>
          </cell>
          <cell r="G1163" t="str">
            <v>SMALL</v>
          </cell>
          <cell r="H1163" t="str">
            <v>IH</v>
          </cell>
          <cell r="I1163" t="str">
            <v>0021226 - ROGERS &amp; GRAY INSURANCE AGENCY</v>
          </cell>
        </row>
        <row r="1164">
          <cell r="A1164" t="str">
            <v>C25707IH</v>
          </cell>
          <cell r="B1164">
            <v>42185</v>
          </cell>
          <cell r="C1164" t="str">
            <v>C25707</v>
          </cell>
          <cell r="D1164" t="str">
            <v>Verc Enterprises Inc</v>
          </cell>
          <cell r="E1164" t="str">
            <v>MA</v>
          </cell>
          <cell r="F1164" t="str">
            <v>P1</v>
          </cell>
          <cell r="G1164" t="str">
            <v>CRC</v>
          </cell>
          <cell r="H1164" t="str">
            <v>IH</v>
          </cell>
          <cell r="I1164" t="str">
            <v>0032788 - NFP CORPORATE SERVICES (NY) LLC</v>
          </cell>
        </row>
        <row r="1165">
          <cell r="A1165" t="str">
            <v>C25721IH</v>
          </cell>
          <cell r="B1165">
            <v>42185</v>
          </cell>
          <cell r="C1165" t="str">
            <v>C25721</v>
          </cell>
          <cell r="D1165" t="str">
            <v>Trinity EMS Inc</v>
          </cell>
          <cell r="E1165" t="str">
            <v>MA</v>
          </cell>
          <cell r="F1165" t="str">
            <v>P1</v>
          </cell>
          <cell r="G1165" t="str">
            <v>ERF</v>
          </cell>
          <cell r="H1165" t="str">
            <v>IH</v>
          </cell>
          <cell r="I1165" t="str">
            <v>0014818 - NEW ENGLAND MEDICAL INS AGENCY LLC</v>
          </cell>
        </row>
        <row r="1166">
          <cell r="A1166" t="str">
            <v>C25778IH</v>
          </cell>
          <cell r="B1166">
            <v>42185</v>
          </cell>
          <cell r="C1166" t="str">
            <v>C25778</v>
          </cell>
          <cell r="D1166" t="str">
            <v>New England Joint Board H and W Fund</v>
          </cell>
          <cell r="E1166" t="str">
            <v>MA</v>
          </cell>
          <cell r="F1166" t="str">
            <v>P1</v>
          </cell>
          <cell r="G1166" t="str">
            <v>CRC</v>
          </cell>
          <cell r="H1166" t="str">
            <v>IH</v>
          </cell>
          <cell r="I1166" t="str">
            <v>0001604 - BOYLE, BRIAN J</v>
          </cell>
        </row>
        <row r="1167">
          <cell r="A1167" t="str">
            <v>C25784IH</v>
          </cell>
          <cell r="B1167">
            <v>42185</v>
          </cell>
          <cell r="C1167" t="str">
            <v>C25784</v>
          </cell>
          <cell r="D1167" t="str">
            <v>Premier Roll &amp; Tool Inc</v>
          </cell>
          <cell r="E1167" t="str">
            <v>MA</v>
          </cell>
          <cell r="F1167" t="str">
            <v>P1</v>
          </cell>
          <cell r="G1167" t="str">
            <v>SMALL</v>
          </cell>
          <cell r="H1167" t="str">
            <v>IH</v>
          </cell>
          <cell r="I1167" t="str">
            <v>0021087 - WYLIE, DAVID J</v>
          </cell>
        </row>
        <row r="1168">
          <cell r="A1168" t="str">
            <v>C25784MI</v>
          </cell>
          <cell r="B1168">
            <v>42185</v>
          </cell>
          <cell r="C1168" t="str">
            <v>C25784</v>
          </cell>
          <cell r="D1168" t="str">
            <v>Premier Roll &amp; Tool Inc</v>
          </cell>
          <cell r="E1168" t="str">
            <v>MA</v>
          </cell>
          <cell r="F1168" t="str">
            <v>P1</v>
          </cell>
          <cell r="G1168" t="str">
            <v>MCARE</v>
          </cell>
          <cell r="H1168" t="str">
            <v>MI</v>
          </cell>
          <cell r="I1168" t="str">
            <v>0021087 - WYLIE, DAVID J</v>
          </cell>
        </row>
        <row r="1169">
          <cell r="A1169" t="str">
            <v>C25785IH</v>
          </cell>
          <cell r="B1169">
            <v>42185</v>
          </cell>
          <cell r="C1169" t="str">
            <v>C25785</v>
          </cell>
          <cell r="D1169" t="str">
            <v>King Philip Regional School</v>
          </cell>
          <cell r="E1169" t="str">
            <v>MA</v>
          </cell>
          <cell r="F1169" t="str">
            <v>P1</v>
          </cell>
          <cell r="G1169" t="str">
            <v>ERF</v>
          </cell>
          <cell r="H1169" t="str">
            <v>IH</v>
          </cell>
          <cell r="I1169" t="str">
            <v>0028830 - USI INSURANCE SERVICES LLC - BRIARCLIFF</v>
          </cell>
        </row>
        <row r="1170">
          <cell r="A1170" t="str">
            <v>C25785MI</v>
          </cell>
          <cell r="B1170">
            <v>42185</v>
          </cell>
          <cell r="C1170" t="str">
            <v>C25785</v>
          </cell>
          <cell r="D1170" t="str">
            <v>King Philip Regional School</v>
          </cell>
          <cell r="E1170" t="str">
            <v>MA</v>
          </cell>
          <cell r="F1170" t="str">
            <v>P1</v>
          </cell>
          <cell r="G1170" t="str">
            <v>MCARE</v>
          </cell>
          <cell r="H1170" t="str">
            <v>MI</v>
          </cell>
          <cell r="I1170" t="str">
            <v>0028830 - USI INSURANCE SERVICES LLC - BRIARCLIFF</v>
          </cell>
        </row>
        <row r="1171">
          <cell r="A1171" t="str">
            <v>C25785PO</v>
          </cell>
          <cell r="B1171">
            <v>42185</v>
          </cell>
          <cell r="C1171" t="str">
            <v>C25785</v>
          </cell>
          <cell r="D1171" t="str">
            <v>King Philip Regional School</v>
          </cell>
          <cell r="E1171" t="str">
            <v>MA</v>
          </cell>
          <cell r="F1171" t="str">
            <v>P1</v>
          </cell>
          <cell r="G1171" t="str">
            <v>ERF</v>
          </cell>
          <cell r="H1171" t="str">
            <v>PO</v>
          </cell>
          <cell r="I1171" t="str">
            <v>0028830 - USI INSURANCE SERVICES LLC - BRIARCLIFF</v>
          </cell>
        </row>
        <row r="1172">
          <cell r="A1172" t="str">
            <v>C25793IH</v>
          </cell>
          <cell r="B1172">
            <v>42185</v>
          </cell>
          <cell r="C1172" t="str">
            <v>C25793</v>
          </cell>
          <cell r="D1172" t="str">
            <v>Brick Store Museum</v>
          </cell>
          <cell r="E1172" t="str">
            <v>ME</v>
          </cell>
          <cell r="F1172" t="str">
            <v>P1</v>
          </cell>
          <cell r="G1172" t="str">
            <v>SMALL</v>
          </cell>
          <cell r="H1172" t="str">
            <v>IH</v>
          </cell>
          <cell r="I1172" t="str">
            <v>0031232 - MORRIS INSURANCE SERVICES INC</v>
          </cell>
        </row>
        <row r="1173">
          <cell r="A1173" t="str">
            <v>C25809IH</v>
          </cell>
          <cell r="B1173">
            <v>42185</v>
          </cell>
          <cell r="C1173" t="str">
            <v>C25809</v>
          </cell>
          <cell r="D1173" t="str">
            <v>G &amp; M SUPPLY CORP</v>
          </cell>
          <cell r="E1173" t="str">
            <v>MA</v>
          </cell>
          <cell r="F1173" t="str">
            <v>P1</v>
          </cell>
          <cell r="G1173" t="str">
            <v>SMALL</v>
          </cell>
          <cell r="H1173" t="str">
            <v>IH</v>
          </cell>
        </row>
        <row r="1174">
          <cell r="A1174" t="str">
            <v>C25866IH</v>
          </cell>
          <cell r="B1174">
            <v>42185</v>
          </cell>
          <cell r="C1174" t="str">
            <v>C25866</v>
          </cell>
          <cell r="D1174" t="str">
            <v>Wareham Pediatric Associates</v>
          </cell>
          <cell r="E1174" t="str">
            <v>MA</v>
          </cell>
          <cell r="F1174" t="str">
            <v>P1</v>
          </cell>
          <cell r="G1174" t="str">
            <v>SMALL</v>
          </cell>
          <cell r="H1174" t="str">
            <v>IH</v>
          </cell>
          <cell r="I1174" t="str">
            <v>0002399 - STICKLES INSURANCE AGENCY INC</v>
          </cell>
        </row>
        <row r="1175">
          <cell r="A1175" t="str">
            <v>C25869MI</v>
          </cell>
          <cell r="B1175">
            <v>42185</v>
          </cell>
          <cell r="C1175" t="str">
            <v>C25869</v>
          </cell>
          <cell r="D1175" t="str">
            <v>Northeast Equipment Design Inc</v>
          </cell>
          <cell r="E1175" t="str">
            <v>MA</v>
          </cell>
          <cell r="F1175" t="str">
            <v>P1</v>
          </cell>
          <cell r="G1175" t="str">
            <v>MCARE</v>
          </cell>
          <cell r="H1175" t="str">
            <v>MI</v>
          </cell>
          <cell r="I1175" t="str">
            <v>0002355 - GEORGE, DEBORAH LEE</v>
          </cell>
        </row>
        <row r="1176">
          <cell r="A1176" t="str">
            <v>C25875JM</v>
          </cell>
          <cell r="B1176">
            <v>42185</v>
          </cell>
          <cell r="C1176" t="str">
            <v>C25875</v>
          </cell>
          <cell r="D1176" t="str">
            <v>Smith-Weiss Shepard PC</v>
          </cell>
          <cell r="E1176" t="str">
            <v>NH</v>
          </cell>
          <cell r="F1176" t="str">
            <v>P1</v>
          </cell>
          <cell r="G1176" t="str">
            <v>SMALL</v>
          </cell>
          <cell r="H1176" t="str">
            <v>JM</v>
          </cell>
          <cell r="I1176" t="str">
            <v>0004872 - DONOHUE JR, STEPHEN J</v>
          </cell>
        </row>
        <row r="1177">
          <cell r="A1177" t="str">
            <v>C25875JR</v>
          </cell>
          <cell r="B1177">
            <v>42185</v>
          </cell>
          <cell r="C1177" t="str">
            <v>C25875</v>
          </cell>
          <cell r="D1177" t="str">
            <v>Smith-Weiss Shepard PC</v>
          </cell>
          <cell r="E1177" t="str">
            <v>NH</v>
          </cell>
          <cell r="F1177" t="str">
            <v>P1</v>
          </cell>
          <cell r="G1177" t="str">
            <v>SMALL</v>
          </cell>
          <cell r="H1177" t="str">
            <v>JR</v>
          </cell>
          <cell r="I1177" t="str">
            <v>0004872 - DONOHUE JR, STEPHEN J</v>
          </cell>
        </row>
        <row r="1178">
          <cell r="A1178" t="str">
            <v>C25924IA</v>
          </cell>
          <cell r="B1178">
            <v>42185</v>
          </cell>
          <cell r="C1178" t="str">
            <v>C25924</v>
          </cell>
          <cell r="D1178" t="str">
            <v>The Convertible Castle Inc</v>
          </cell>
          <cell r="E1178" t="str">
            <v>MA</v>
          </cell>
          <cell r="F1178" t="str">
            <v>P1</v>
          </cell>
          <cell r="G1178" t="str">
            <v>ERF</v>
          </cell>
          <cell r="H1178" t="str">
            <v>IA</v>
          </cell>
          <cell r="I1178" t="str">
            <v>0031863 - HUB INTERNATIONAL NEW ENGLAND LLC</v>
          </cell>
        </row>
        <row r="1179">
          <cell r="A1179" t="str">
            <v>C25924IH</v>
          </cell>
          <cell r="B1179">
            <v>42185</v>
          </cell>
          <cell r="C1179" t="str">
            <v>C25924</v>
          </cell>
          <cell r="D1179" t="str">
            <v>The Convertible Castle Inc</v>
          </cell>
          <cell r="E1179" t="str">
            <v>MA</v>
          </cell>
          <cell r="F1179" t="str">
            <v>P1</v>
          </cell>
          <cell r="G1179" t="str">
            <v>ERF</v>
          </cell>
          <cell r="H1179" t="str">
            <v>IH</v>
          </cell>
          <cell r="I1179" t="str">
            <v>0031863 - HUB INTERNATIONAL NEW ENGLAND LLC</v>
          </cell>
        </row>
        <row r="1180">
          <cell r="A1180" t="str">
            <v>C25924MI</v>
          </cell>
          <cell r="B1180">
            <v>42185</v>
          </cell>
          <cell r="C1180" t="str">
            <v>C25924</v>
          </cell>
          <cell r="D1180" t="str">
            <v>The Convertible Castle Inc</v>
          </cell>
          <cell r="E1180" t="str">
            <v>MA</v>
          </cell>
          <cell r="F1180" t="str">
            <v>P1</v>
          </cell>
          <cell r="G1180" t="str">
            <v>MCARE</v>
          </cell>
          <cell r="H1180" t="str">
            <v>MI</v>
          </cell>
          <cell r="I1180" t="str">
            <v>0031863 - HUB INTERNATIONAL NEW ENGLAND LLC</v>
          </cell>
        </row>
        <row r="1181">
          <cell r="A1181" t="str">
            <v>C25957IH</v>
          </cell>
          <cell r="B1181">
            <v>42185</v>
          </cell>
          <cell r="C1181" t="str">
            <v>C25957</v>
          </cell>
          <cell r="D1181" t="str">
            <v>You Inc</v>
          </cell>
          <cell r="E1181" t="str">
            <v>MA</v>
          </cell>
          <cell r="F1181" t="str">
            <v>P1</v>
          </cell>
          <cell r="G1181" t="str">
            <v>ERF</v>
          </cell>
          <cell r="H1181" t="str">
            <v>IH</v>
          </cell>
          <cell r="I1181" t="str">
            <v>0035209 - RSC INSURANCE BROKERAGE INC</v>
          </cell>
        </row>
        <row r="1182">
          <cell r="A1182" t="str">
            <v>C25957JA</v>
          </cell>
          <cell r="B1182">
            <v>42185</v>
          </cell>
          <cell r="C1182" t="str">
            <v>C25957</v>
          </cell>
          <cell r="D1182" t="str">
            <v>You Inc</v>
          </cell>
          <cell r="E1182" t="str">
            <v>MA</v>
          </cell>
          <cell r="F1182" t="str">
            <v>P1</v>
          </cell>
          <cell r="G1182" t="str">
            <v>ERF</v>
          </cell>
          <cell r="H1182" t="str">
            <v>JA</v>
          </cell>
          <cell r="I1182" t="str">
            <v>0035209 - RSC INSURANCE BROKERAGE INC</v>
          </cell>
        </row>
        <row r="1183">
          <cell r="A1183" t="str">
            <v>C25966IH</v>
          </cell>
          <cell r="B1183">
            <v>42185</v>
          </cell>
          <cell r="C1183" t="str">
            <v>C25966</v>
          </cell>
          <cell r="D1183" t="str">
            <v>High Street Property Mgt</v>
          </cell>
          <cell r="E1183" t="str">
            <v>MA</v>
          </cell>
          <cell r="F1183" t="str">
            <v>P1</v>
          </cell>
          <cell r="G1183" t="str">
            <v>SMALL</v>
          </cell>
          <cell r="H1183" t="str">
            <v>IH</v>
          </cell>
        </row>
        <row r="1184">
          <cell r="A1184" t="str">
            <v>C25966MI</v>
          </cell>
          <cell r="B1184">
            <v>42185</v>
          </cell>
          <cell r="C1184" t="str">
            <v>C25966</v>
          </cell>
          <cell r="D1184" t="str">
            <v>High Street Property Mgt</v>
          </cell>
          <cell r="E1184" t="str">
            <v>MA</v>
          </cell>
          <cell r="F1184" t="str">
            <v>P1</v>
          </cell>
          <cell r="G1184" t="str">
            <v>MCARE</v>
          </cell>
          <cell r="H1184" t="str">
            <v>MI</v>
          </cell>
        </row>
        <row r="1185">
          <cell r="A1185" t="str">
            <v>C25972IH</v>
          </cell>
          <cell r="B1185">
            <v>42185</v>
          </cell>
          <cell r="C1185" t="str">
            <v>C25972</v>
          </cell>
          <cell r="D1185" t="str">
            <v>Advanced Automotive</v>
          </cell>
          <cell r="E1185" t="str">
            <v>MA</v>
          </cell>
          <cell r="F1185" t="str">
            <v>P1</v>
          </cell>
          <cell r="G1185" t="str">
            <v>SMALL</v>
          </cell>
          <cell r="H1185" t="str">
            <v>IH</v>
          </cell>
        </row>
        <row r="1186">
          <cell r="A1186" t="str">
            <v>C25988JH</v>
          </cell>
          <cell r="B1186">
            <v>42185</v>
          </cell>
          <cell r="C1186" t="str">
            <v>C25988</v>
          </cell>
          <cell r="D1186" t="str">
            <v>Bellingham Lumber Co LLC</v>
          </cell>
          <cell r="E1186" t="str">
            <v>MA</v>
          </cell>
          <cell r="F1186" t="str">
            <v>P1</v>
          </cell>
          <cell r="G1186" t="str">
            <v>SMALL</v>
          </cell>
          <cell r="H1186" t="str">
            <v>JH</v>
          </cell>
          <cell r="I1186" t="str">
            <v>0023259 - MCNELLY, KEVIN F</v>
          </cell>
        </row>
        <row r="1187">
          <cell r="A1187" t="str">
            <v>C26045IH</v>
          </cell>
          <cell r="B1187">
            <v>42185</v>
          </cell>
          <cell r="C1187" t="str">
            <v>C26045</v>
          </cell>
          <cell r="D1187" t="str">
            <v>Centco Architect Metals Inc</v>
          </cell>
          <cell r="E1187" t="str">
            <v>MA</v>
          </cell>
          <cell r="F1187" t="str">
            <v>P1</v>
          </cell>
          <cell r="G1187" t="str">
            <v>SMALL</v>
          </cell>
          <cell r="H1187" t="str">
            <v>IH</v>
          </cell>
          <cell r="I1187" t="str">
            <v>0002402 - CHATTERTON, TROY</v>
          </cell>
        </row>
        <row r="1188">
          <cell r="A1188" t="str">
            <v>C26065IH</v>
          </cell>
          <cell r="B1188">
            <v>42185</v>
          </cell>
          <cell r="C1188" t="str">
            <v>C26065</v>
          </cell>
          <cell r="D1188" t="str">
            <v>Agostinelli &amp; Teller Insurance</v>
          </cell>
          <cell r="E1188" t="str">
            <v>MA</v>
          </cell>
          <cell r="F1188" t="str">
            <v>P1</v>
          </cell>
          <cell r="G1188" t="str">
            <v>SMALL</v>
          </cell>
          <cell r="H1188" t="str">
            <v>IH</v>
          </cell>
        </row>
        <row r="1189">
          <cell r="A1189" t="str">
            <v>C26066IH</v>
          </cell>
          <cell r="B1189">
            <v>42185</v>
          </cell>
          <cell r="C1189" t="str">
            <v>C26066</v>
          </cell>
          <cell r="D1189" t="str">
            <v>Chamberlain Companies, Inc</v>
          </cell>
          <cell r="E1189" t="str">
            <v>NH</v>
          </cell>
          <cell r="F1189" t="str">
            <v>P1</v>
          </cell>
          <cell r="G1189" t="str">
            <v>SMALL</v>
          </cell>
          <cell r="H1189" t="str">
            <v>IH</v>
          </cell>
          <cell r="I1189" t="str">
            <v>0003411 - CHISHOLM, WILLIAM B</v>
          </cell>
        </row>
        <row r="1190">
          <cell r="A1190" t="str">
            <v>C26066JM</v>
          </cell>
          <cell r="B1190">
            <v>42185</v>
          </cell>
          <cell r="C1190" t="str">
            <v>C26066</v>
          </cell>
          <cell r="D1190" t="str">
            <v>Chamberlain Companies, Inc</v>
          </cell>
          <cell r="E1190" t="str">
            <v>NH</v>
          </cell>
          <cell r="F1190" t="str">
            <v>P1</v>
          </cell>
          <cell r="G1190" t="str">
            <v>SMALL</v>
          </cell>
          <cell r="H1190" t="str">
            <v>JM</v>
          </cell>
          <cell r="I1190" t="str">
            <v>0003411 - CHISHOLM, WILLIAM B</v>
          </cell>
        </row>
        <row r="1191">
          <cell r="A1191" t="str">
            <v>C26098IH</v>
          </cell>
          <cell r="B1191">
            <v>42185</v>
          </cell>
          <cell r="C1191" t="str">
            <v>C26098</v>
          </cell>
          <cell r="D1191" t="str">
            <v>AccesSport America</v>
          </cell>
          <cell r="E1191" t="str">
            <v>MA</v>
          </cell>
          <cell r="F1191" t="str">
            <v>P1</v>
          </cell>
          <cell r="G1191" t="str">
            <v>SMALL</v>
          </cell>
          <cell r="H1191" t="str">
            <v>IH</v>
          </cell>
          <cell r="I1191" t="str">
            <v>0022348 - COMPREHENSIVE INS PROVIDERS INC</v>
          </cell>
        </row>
        <row r="1192">
          <cell r="A1192" t="str">
            <v>C26110IH</v>
          </cell>
          <cell r="B1192">
            <v>42185</v>
          </cell>
          <cell r="C1192" t="str">
            <v>C26110</v>
          </cell>
          <cell r="D1192" t="str">
            <v>Bemis Drug Company, Inc.</v>
          </cell>
          <cell r="E1192" t="str">
            <v>MA</v>
          </cell>
          <cell r="F1192" t="str">
            <v>P1</v>
          </cell>
          <cell r="G1192" t="str">
            <v>SMALL</v>
          </cell>
          <cell r="H1192" t="str">
            <v>IH</v>
          </cell>
        </row>
        <row r="1193">
          <cell r="A1193" t="str">
            <v>C26134JH</v>
          </cell>
          <cell r="B1193">
            <v>42185</v>
          </cell>
          <cell r="C1193" t="str">
            <v>C26134</v>
          </cell>
          <cell r="D1193" t="str">
            <v>D McLeod Inc</v>
          </cell>
          <cell r="E1193" t="str">
            <v>NH</v>
          </cell>
          <cell r="F1193" t="str">
            <v>P1</v>
          </cell>
          <cell r="G1193" t="str">
            <v>SMALL</v>
          </cell>
          <cell r="H1193" t="str">
            <v>JH</v>
          </cell>
          <cell r="I1193" t="str">
            <v>0003239 - NEW ENGLAND EMPLOYEE BENEFITS COUNCIL</v>
          </cell>
        </row>
        <row r="1194">
          <cell r="A1194" t="str">
            <v>C26155IV</v>
          </cell>
          <cell r="B1194">
            <v>42185</v>
          </cell>
          <cell r="C1194" t="str">
            <v>C26155</v>
          </cell>
          <cell r="D1194" t="str">
            <v>Commodity Components Intl Inc</v>
          </cell>
          <cell r="E1194" t="str">
            <v>MA</v>
          </cell>
          <cell r="F1194" t="str">
            <v>P1</v>
          </cell>
          <cell r="G1194" t="str">
            <v>SMALL</v>
          </cell>
          <cell r="H1194" t="str">
            <v>IV</v>
          </cell>
          <cell r="I1194" t="str">
            <v>0024367 - BENEMAX, INC.</v>
          </cell>
        </row>
        <row r="1195">
          <cell r="A1195" t="str">
            <v>C26185IH</v>
          </cell>
          <cell r="B1195">
            <v>42185</v>
          </cell>
          <cell r="C1195" t="str">
            <v>C26185</v>
          </cell>
          <cell r="D1195" t="str">
            <v>The Maher Corp.</v>
          </cell>
          <cell r="E1195" t="str">
            <v>MA</v>
          </cell>
          <cell r="F1195" t="str">
            <v>P1</v>
          </cell>
          <cell r="G1195" t="str">
            <v>SMALL</v>
          </cell>
          <cell r="H1195" t="str">
            <v>IH</v>
          </cell>
        </row>
        <row r="1196">
          <cell r="A1196" t="str">
            <v>C26199IA</v>
          </cell>
          <cell r="B1196">
            <v>42185</v>
          </cell>
          <cell r="C1196" t="str">
            <v>C26199</v>
          </cell>
          <cell r="D1196" t="str">
            <v>Alpha Analytical Inc</v>
          </cell>
          <cell r="E1196" t="str">
            <v>MA</v>
          </cell>
          <cell r="F1196" t="str">
            <v>P1</v>
          </cell>
          <cell r="G1196" t="str">
            <v>ERF</v>
          </cell>
          <cell r="H1196" t="str">
            <v>IA</v>
          </cell>
          <cell r="I1196" t="str">
            <v>0022049 - EASTERN BENEFITS GROUP</v>
          </cell>
        </row>
        <row r="1197">
          <cell r="A1197" t="str">
            <v>C26199IH</v>
          </cell>
          <cell r="B1197">
            <v>42185</v>
          </cell>
          <cell r="C1197" t="str">
            <v>C26199</v>
          </cell>
          <cell r="D1197" t="str">
            <v>Alpha Analytical Inc</v>
          </cell>
          <cell r="E1197" t="str">
            <v>MA</v>
          </cell>
          <cell r="F1197" t="str">
            <v>P1</v>
          </cell>
          <cell r="G1197" t="str">
            <v>ERF</v>
          </cell>
          <cell r="H1197" t="str">
            <v>IH</v>
          </cell>
          <cell r="I1197" t="str">
            <v>0022049 - EASTERN BENEFITS GROUP</v>
          </cell>
        </row>
        <row r="1198">
          <cell r="A1198" t="str">
            <v>C26200IH</v>
          </cell>
          <cell r="B1198">
            <v>42185</v>
          </cell>
          <cell r="C1198" t="str">
            <v>C26200</v>
          </cell>
          <cell r="D1198" t="str">
            <v>MLS Property Information Network</v>
          </cell>
          <cell r="E1198" t="str">
            <v>MA</v>
          </cell>
          <cell r="F1198" t="str">
            <v>P1</v>
          </cell>
          <cell r="G1198" t="str">
            <v>CRC</v>
          </cell>
          <cell r="H1198" t="str">
            <v>IH</v>
          </cell>
          <cell r="I1198" t="str">
            <v>0002287 - HEALTH SOLUTIONS INS AGENCY LLC</v>
          </cell>
        </row>
        <row r="1199">
          <cell r="A1199" t="str">
            <v>C26200JA</v>
          </cell>
          <cell r="B1199">
            <v>42185</v>
          </cell>
          <cell r="C1199" t="str">
            <v>C26200</v>
          </cell>
          <cell r="D1199" t="str">
            <v>MLS Property Information Network</v>
          </cell>
          <cell r="E1199" t="str">
            <v>MA</v>
          </cell>
          <cell r="F1199" t="str">
            <v>P1</v>
          </cell>
          <cell r="G1199" t="str">
            <v>CRC</v>
          </cell>
          <cell r="H1199" t="str">
            <v>JA</v>
          </cell>
          <cell r="I1199" t="str">
            <v>0002287 - HEALTH SOLUTIONS INS AGENCY LLC</v>
          </cell>
        </row>
        <row r="1200">
          <cell r="A1200" t="str">
            <v>C26235IA</v>
          </cell>
          <cell r="B1200">
            <v>42185</v>
          </cell>
          <cell r="C1200" t="str">
            <v>C26235</v>
          </cell>
          <cell r="D1200" t="str">
            <v>Ocata Therapeutics, Inc</v>
          </cell>
          <cell r="E1200" t="str">
            <v>MA</v>
          </cell>
          <cell r="F1200" t="str">
            <v>P1</v>
          </cell>
          <cell r="G1200" t="str">
            <v>SMALL</v>
          </cell>
          <cell r="H1200" t="str">
            <v>IA</v>
          </cell>
          <cell r="I1200" t="str">
            <v>0026432 - COSTELLO BENEFITS GROUP</v>
          </cell>
        </row>
        <row r="1201">
          <cell r="A1201" t="str">
            <v>C26235IH</v>
          </cell>
          <cell r="B1201">
            <v>42185</v>
          </cell>
          <cell r="C1201" t="str">
            <v>C26235</v>
          </cell>
          <cell r="D1201" t="str">
            <v>Ocata Therapeutics, Inc</v>
          </cell>
          <cell r="E1201" t="str">
            <v>MA</v>
          </cell>
          <cell r="F1201" t="str">
            <v>P1</v>
          </cell>
          <cell r="G1201" t="str">
            <v>SMALL</v>
          </cell>
          <cell r="H1201" t="str">
            <v>IH</v>
          </cell>
          <cell r="I1201" t="str">
            <v>0026432 - COSTELLO BENEFITS GROUP</v>
          </cell>
        </row>
        <row r="1202">
          <cell r="A1202" t="str">
            <v>C26258AA</v>
          </cell>
          <cell r="B1202">
            <v>42185</v>
          </cell>
          <cell r="C1202" t="str">
            <v>C26258</v>
          </cell>
          <cell r="D1202" t="str">
            <v>Lenze Americas Corporation</v>
          </cell>
          <cell r="E1202" t="str">
            <v>MA</v>
          </cell>
          <cell r="F1202" t="str">
            <v>P1</v>
          </cell>
          <cell r="G1202" t="str">
            <v>ERF</v>
          </cell>
          <cell r="H1202" t="str">
            <v>AA</v>
          </cell>
          <cell r="I1202" t="str">
            <v>0032055 - WEST RIDGE INSURANCE AGENCY INC</v>
          </cell>
        </row>
        <row r="1203">
          <cell r="A1203" t="str">
            <v>C26258IH</v>
          </cell>
          <cell r="B1203">
            <v>42185</v>
          </cell>
          <cell r="C1203" t="str">
            <v>C26258</v>
          </cell>
          <cell r="D1203" t="str">
            <v>Lenze Americas Corporation</v>
          </cell>
          <cell r="E1203" t="str">
            <v>MA</v>
          </cell>
          <cell r="F1203" t="str">
            <v>P1</v>
          </cell>
          <cell r="G1203" t="str">
            <v>ERF</v>
          </cell>
          <cell r="H1203" t="str">
            <v>IH</v>
          </cell>
          <cell r="I1203" t="str">
            <v>0032055 - WEST RIDGE INSURANCE AGENCY INC</v>
          </cell>
        </row>
        <row r="1204">
          <cell r="A1204" t="str">
            <v>C26262IH</v>
          </cell>
          <cell r="B1204">
            <v>42185</v>
          </cell>
          <cell r="C1204" t="str">
            <v>C26262</v>
          </cell>
          <cell r="D1204" t="str">
            <v>Cardigan Nursing Home</v>
          </cell>
          <cell r="E1204" t="str">
            <v>MA</v>
          </cell>
          <cell r="F1204" t="str">
            <v>P1</v>
          </cell>
          <cell r="G1204" t="str">
            <v>SMALL</v>
          </cell>
          <cell r="H1204" t="str">
            <v>IH</v>
          </cell>
          <cell r="I1204" t="str">
            <v>0026999 - CUSTOM BENEFITS GROUP</v>
          </cell>
        </row>
        <row r="1205">
          <cell r="A1205" t="str">
            <v>C26270IH</v>
          </cell>
          <cell r="B1205">
            <v>42185</v>
          </cell>
          <cell r="C1205" t="str">
            <v>C26270</v>
          </cell>
          <cell r="D1205" t="str">
            <v>Paul L Brackett Associates</v>
          </cell>
          <cell r="E1205" t="str">
            <v>MA</v>
          </cell>
          <cell r="F1205" t="str">
            <v>P1</v>
          </cell>
          <cell r="G1205" t="str">
            <v>SMALL</v>
          </cell>
          <cell r="H1205" t="str">
            <v>IH</v>
          </cell>
        </row>
        <row r="1206">
          <cell r="A1206" t="str">
            <v>C26277IV</v>
          </cell>
          <cell r="B1206">
            <v>42185</v>
          </cell>
          <cell r="C1206" t="str">
            <v>C26277</v>
          </cell>
          <cell r="D1206" t="str">
            <v>Circuit Connect Inc</v>
          </cell>
          <cell r="E1206" t="str">
            <v>NH</v>
          </cell>
          <cell r="F1206" t="str">
            <v>P1</v>
          </cell>
          <cell r="G1206" t="str">
            <v>SMALL</v>
          </cell>
          <cell r="H1206" t="str">
            <v>IV</v>
          </cell>
          <cell r="I1206" t="str">
            <v>0018612 - GRANITE GROUP BENEFITS LLC</v>
          </cell>
        </row>
        <row r="1207">
          <cell r="A1207" t="str">
            <v>C26289IA</v>
          </cell>
          <cell r="B1207">
            <v>42185</v>
          </cell>
          <cell r="C1207" t="str">
            <v>C26289</v>
          </cell>
          <cell r="D1207" t="str">
            <v>RJ Kenney Associates</v>
          </cell>
          <cell r="E1207" t="str">
            <v>MA</v>
          </cell>
          <cell r="F1207" t="str">
            <v>P1</v>
          </cell>
          <cell r="G1207" t="str">
            <v>SMALL</v>
          </cell>
          <cell r="H1207" t="str">
            <v>IA</v>
          </cell>
        </row>
        <row r="1208">
          <cell r="A1208" t="str">
            <v>C26289IH</v>
          </cell>
          <cell r="B1208">
            <v>42185</v>
          </cell>
          <cell r="C1208" t="str">
            <v>C26289</v>
          </cell>
          <cell r="D1208" t="str">
            <v>RJ Kenney Associates</v>
          </cell>
          <cell r="E1208" t="str">
            <v>MA</v>
          </cell>
          <cell r="F1208" t="str">
            <v>P1</v>
          </cell>
          <cell r="G1208" t="str">
            <v>SMALL</v>
          </cell>
          <cell r="H1208" t="str">
            <v>IH</v>
          </cell>
        </row>
        <row r="1209">
          <cell r="A1209" t="str">
            <v>C26297IA</v>
          </cell>
          <cell r="B1209">
            <v>42185</v>
          </cell>
          <cell r="C1209" t="str">
            <v>C26297</v>
          </cell>
          <cell r="D1209" t="str">
            <v>Horsley Witten Group Inc</v>
          </cell>
          <cell r="E1209" t="str">
            <v>MA</v>
          </cell>
          <cell r="F1209" t="str">
            <v>P1</v>
          </cell>
          <cell r="G1209" t="str">
            <v>SMALL</v>
          </cell>
          <cell r="H1209" t="str">
            <v>IA</v>
          </cell>
          <cell r="I1209" t="str">
            <v>0019422 - MILLER MCCARTIN INC</v>
          </cell>
        </row>
        <row r="1210">
          <cell r="A1210" t="str">
            <v>C26297IH</v>
          </cell>
          <cell r="B1210">
            <v>42185</v>
          </cell>
          <cell r="C1210" t="str">
            <v>C26297</v>
          </cell>
          <cell r="D1210" t="str">
            <v>Horsley Witten Group Inc</v>
          </cell>
          <cell r="E1210" t="str">
            <v>MA</v>
          </cell>
          <cell r="F1210" t="str">
            <v>P1</v>
          </cell>
          <cell r="G1210" t="str">
            <v>SMALL</v>
          </cell>
          <cell r="H1210" t="str">
            <v>IH</v>
          </cell>
          <cell r="I1210" t="str">
            <v>0019422 - MILLER MCCARTIN INC</v>
          </cell>
        </row>
        <row r="1211">
          <cell r="A1211" t="str">
            <v>C26343IH</v>
          </cell>
          <cell r="B1211">
            <v>42185</v>
          </cell>
          <cell r="C1211" t="str">
            <v>C26343</v>
          </cell>
          <cell r="D1211" t="str">
            <v>Webster Square Day Care Center Inc</v>
          </cell>
          <cell r="E1211" t="str">
            <v>MA</v>
          </cell>
          <cell r="F1211" t="str">
            <v>P1</v>
          </cell>
          <cell r="G1211" t="str">
            <v>SMALL</v>
          </cell>
          <cell r="H1211" t="str">
            <v>IH</v>
          </cell>
          <cell r="I1211" t="str">
            <v>0002299 - ABG INSURANCE AGENCY INC</v>
          </cell>
        </row>
        <row r="1212">
          <cell r="A1212" t="str">
            <v>C26343MI</v>
          </cell>
          <cell r="B1212">
            <v>42185</v>
          </cell>
          <cell r="C1212" t="str">
            <v>C26343</v>
          </cell>
          <cell r="D1212" t="str">
            <v>Webster Square Day Care Center Inc</v>
          </cell>
          <cell r="E1212" t="str">
            <v>MA</v>
          </cell>
          <cell r="F1212" t="str">
            <v>P1</v>
          </cell>
          <cell r="G1212" t="str">
            <v>MCARE</v>
          </cell>
          <cell r="H1212" t="str">
            <v>MI</v>
          </cell>
          <cell r="I1212" t="str">
            <v>0002299 - ABG INSURANCE AGENCY INC</v>
          </cell>
        </row>
        <row r="1213">
          <cell r="A1213" t="str">
            <v>C26347IH</v>
          </cell>
          <cell r="B1213">
            <v>42185</v>
          </cell>
          <cell r="C1213" t="str">
            <v>C26347</v>
          </cell>
          <cell r="D1213" t="str">
            <v>Specialized Plastics</v>
          </cell>
          <cell r="E1213" t="str">
            <v>MA</v>
          </cell>
          <cell r="F1213" t="str">
            <v>P1</v>
          </cell>
          <cell r="G1213" t="str">
            <v>SMALL</v>
          </cell>
          <cell r="H1213" t="str">
            <v>IH</v>
          </cell>
          <cell r="I1213" t="str">
            <v>0029617 - DF MURPHY LIFE INSURANCE AGENCY</v>
          </cell>
        </row>
        <row r="1214">
          <cell r="A1214" t="str">
            <v>C26347JA</v>
          </cell>
          <cell r="B1214">
            <v>42185</v>
          </cell>
          <cell r="C1214" t="str">
            <v>C26347</v>
          </cell>
          <cell r="D1214" t="str">
            <v>Specialized Plastics</v>
          </cell>
          <cell r="E1214" t="str">
            <v>MA</v>
          </cell>
          <cell r="F1214" t="str">
            <v>P1</v>
          </cell>
          <cell r="G1214" t="str">
            <v>SMALL</v>
          </cell>
          <cell r="H1214" t="str">
            <v>JA</v>
          </cell>
          <cell r="I1214" t="str">
            <v>0029617 - DF MURPHY LIFE INSURANCE AGENCY</v>
          </cell>
        </row>
        <row r="1215">
          <cell r="A1215" t="str">
            <v>C26347MI</v>
          </cell>
          <cell r="B1215">
            <v>42185</v>
          </cell>
          <cell r="C1215" t="str">
            <v>C26347</v>
          </cell>
          <cell r="D1215" t="str">
            <v>Specialized Plastics</v>
          </cell>
          <cell r="E1215" t="str">
            <v>MA</v>
          </cell>
          <cell r="F1215" t="str">
            <v>P1</v>
          </cell>
          <cell r="G1215" t="str">
            <v>MCARE</v>
          </cell>
          <cell r="H1215" t="str">
            <v>MI</v>
          </cell>
          <cell r="I1215" t="str">
            <v>0029617 - DF MURPHY LIFE INSURANCE AGENCY</v>
          </cell>
        </row>
        <row r="1216">
          <cell r="A1216" t="str">
            <v>C26349IH</v>
          </cell>
          <cell r="B1216">
            <v>42185</v>
          </cell>
          <cell r="C1216" t="str">
            <v>C26349</v>
          </cell>
          <cell r="D1216" t="str">
            <v>Lanoco Specialty Wire Products Inc</v>
          </cell>
          <cell r="E1216" t="str">
            <v>MA</v>
          </cell>
          <cell r="F1216" t="str">
            <v>P1</v>
          </cell>
          <cell r="G1216" t="str">
            <v>SMALL</v>
          </cell>
          <cell r="H1216" t="str">
            <v>IH</v>
          </cell>
          <cell r="I1216" t="str">
            <v>0019796 - VALLEY INSURANCE PARTNERS INC</v>
          </cell>
        </row>
        <row r="1217">
          <cell r="A1217" t="str">
            <v>C26365IH</v>
          </cell>
          <cell r="B1217">
            <v>42185</v>
          </cell>
          <cell r="C1217" t="str">
            <v>C26365</v>
          </cell>
          <cell r="D1217" t="str">
            <v>Milford Woodworking</v>
          </cell>
          <cell r="E1217" t="str">
            <v>MA</v>
          </cell>
          <cell r="F1217" t="str">
            <v>P1</v>
          </cell>
          <cell r="G1217" t="str">
            <v>SMALL</v>
          </cell>
          <cell r="H1217" t="str">
            <v>IH</v>
          </cell>
          <cell r="I1217" t="str">
            <v>0002245 - JAMES J HERLIHY INSURANCE AGENCY INC</v>
          </cell>
        </row>
        <row r="1218">
          <cell r="A1218" t="str">
            <v>C26369IH</v>
          </cell>
          <cell r="B1218">
            <v>42185</v>
          </cell>
          <cell r="C1218" t="str">
            <v>C26369</v>
          </cell>
          <cell r="D1218" t="str">
            <v>Murray Supply Corp</v>
          </cell>
          <cell r="E1218" t="str">
            <v>MA</v>
          </cell>
          <cell r="F1218" t="str">
            <v>P1</v>
          </cell>
          <cell r="G1218" t="str">
            <v>SMALL</v>
          </cell>
          <cell r="H1218" t="str">
            <v>IH</v>
          </cell>
          <cell r="I1218" t="str">
            <v>0002233 - PROCTOR &amp; CO INSURANCE AGENCY INC</v>
          </cell>
        </row>
        <row r="1219">
          <cell r="A1219" t="str">
            <v>C26382MI</v>
          </cell>
          <cell r="B1219">
            <v>42185</v>
          </cell>
          <cell r="C1219" t="str">
            <v>C26382</v>
          </cell>
          <cell r="D1219" t="str">
            <v>Simione Oil Company Inc</v>
          </cell>
          <cell r="E1219" t="str">
            <v>MA</v>
          </cell>
          <cell r="F1219" t="str">
            <v>P1</v>
          </cell>
          <cell r="G1219" t="str">
            <v>MCARE</v>
          </cell>
          <cell r="H1219" t="str">
            <v>MI</v>
          </cell>
        </row>
        <row r="1220">
          <cell r="A1220" t="str">
            <v>C26422JH</v>
          </cell>
          <cell r="B1220">
            <v>42185</v>
          </cell>
          <cell r="C1220" t="str">
            <v>C26422</v>
          </cell>
          <cell r="D1220" t="str">
            <v>Allied Physical Therapy</v>
          </cell>
          <cell r="E1220" t="str">
            <v>ME</v>
          </cell>
          <cell r="F1220" t="str">
            <v>P1</v>
          </cell>
          <cell r="G1220" t="str">
            <v>SMALL</v>
          </cell>
          <cell r="H1220" t="str">
            <v>JH</v>
          </cell>
          <cell r="I1220" t="str">
            <v>0032421 - KYES AGENCY</v>
          </cell>
        </row>
        <row r="1221">
          <cell r="A1221" t="str">
            <v>C26472IH</v>
          </cell>
          <cell r="B1221">
            <v>42185</v>
          </cell>
          <cell r="C1221" t="str">
            <v>C26472</v>
          </cell>
          <cell r="D1221" t="str">
            <v>Shattuck Childcare Center</v>
          </cell>
          <cell r="E1221" t="str">
            <v>MA</v>
          </cell>
          <cell r="F1221" t="str">
            <v>P1</v>
          </cell>
          <cell r="G1221" t="str">
            <v>SMALL</v>
          </cell>
          <cell r="H1221" t="str">
            <v>IH</v>
          </cell>
        </row>
        <row r="1222">
          <cell r="A1222" t="str">
            <v>C26478IH</v>
          </cell>
          <cell r="B1222">
            <v>42185</v>
          </cell>
          <cell r="C1222" t="str">
            <v>C26478</v>
          </cell>
          <cell r="D1222" t="str">
            <v>Advanced Signing LLC</v>
          </cell>
          <cell r="E1222" t="str">
            <v>MA</v>
          </cell>
          <cell r="F1222" t="str">
            <v>P1</v>
          </cell>
          <cell r="G1222" t="str">
            <v>SMALL</v>
          </cell>
          <cell r="H1222" t="str">
            <v>IH</v>
          </cell>
          <cell r="I1222" t="str">
            <v>0029707 - AXIAL BENEFITS GROUP LLC</v>
          </cell>
        </row>
        <row r="1223">
          <cell r="A1223" t="str">
            <v>C26478JA</v>
          </cell>
          <cell r="B1223">
            <v>42185</v>
          </cell>
          <cell r="C1223" t="str">
            <v>C26478</v>
          </cell>
          <cell r="D1223" t="str">
            <v>Advanced Signing LLC</v>
          </cell>
          <cell r="E1223" t="str">
            <v>MA</v>
          </cell>
          <cell r="F1223" t="str">
            <v>P1</v>
          </cell>
          <cell r="G1223" t="str">
            <v>SMALL</v>
          </cell>
          <cell r="H1223" t="str">
            <v>JA</v>
          </cell>
          <cell r="I1223" t="str">
            <v>0029707 - AXIAL BENEFITS GROUP LLC</v>
          </cell>
        </row>
        <row r="1224">
          <cell r="A1224" t="str">
            <v>C26480IH</v>
          </cell>
          <cell r="B1224">
            <v>42185</v>
          </cell>
          <cell r="C1224" t="str">
            <v>C26480</v>
          </cell>
          <cell r="D1224" t="str">
            <v>Quincy Sheet Metal</v>
          </cell>
          <cell r="E1224" t="str">
            <v>MA</v>
          </cell>
          <cell r="F1224" t="str">
            <v>P1</v>
          </cell>
          <cell r="G1224" t="str">
            <v>SMALL</v>
          </cell>
          <cell r="H1224" t="str">
            <v>IH</v>
          </cell>
          <cell r="I1224" t="str">
            <v>0029421 - ROLANDO A CAPANNA INS AGENCY LLC</v>
          </cell>
        </row>
        <row r="1225">
          <cell r="A1225" t="str">
            <v>C26489IH</v>
          </cell>
          <cell r="B1225">
            <v>42185</v>
          </cell>
          <cell r="C1225" t="str">
            <v>C26489</v>
          </cell>
          <cell r="D1225" t="str">
            <v>Town of Paxton</v>
          </cell>
          <cell r="E1225" t="str">
            <v>MA</v>
          </cell>
          <cell r="F1225" t="str">
            <v>P1</v>
          </cell>
          <cell r="G1225" t="str">
            <v>CRC</v>
          </cell>
          <cell r="H1225" t="str">
            <v>IH</v>
          </cell>
          <cell r="I1225" t="str">
            <v>0001886 - LIVELY INSURANCE BROKERAGE INC</v>
          </cell>
        </row>
        <row r="1226">
          <cell r="A1226" t="str">
            <v>C26489MI</v>
          </cell>
          <cell r="B1226">
            <v>42185</v>
          </cell>
          <cell r="C1226" t="str">
            <v>C26489</v>
          </cell>
          <cell r="D1226" t="str">
            <v>Town of Paxton</v>
          </cell>
          <cell r="E1226" t="str">
            <v>MA</v>
          </cell>
          <cell r="F1226" t="str">
            <v>P1</v>
          </cell>
          <cell r="G1226" t="str">
            <v>MCARE</v>
          </cell>
          <cell r="H1226" t="str">
            <v>MI</v>
          </cell>
          <cell r="I1226" t="str">
            <v>0001886 - LIVELY INSURANCE BROKERAGE INC</v>
          </cell>
        </row>
        <row r="1227">
          <cell r="A1227" t="str">
            <v>C26497IH</v>
          </cell>
          <cell r="B1227">
            <v>42185</v>
          </cell>
          <cell r="C1227" t="str">
            <v>C26497</v>
          </cell>
          <cell r="D1227" t="str">
            <v>The Courville Company</v>
          </cell>
          <cell r="E1227" t="str">
            <v>NH</v>
          </cell>
          <cell r="F1227" t="str">
            <v>P1</v>
          </cell>
          <cell r="G1227" t="str">
            <v>ERF</v>
          </cell>
          <cell r="H1227" t="str">
            <v>IH</v>
          </cell>
          <cell r="I1227" t="str">
            <v>0018103 - INSURANCE PLANNING GROUP INC</v>
          </cell>
        </row>
        <row r="1228">
          <cell r="A1228" t="str">
            <v>C26497PO</v>
          </cell>
          <cell r="B1228">
            <v>42185</v>
          </cell>
          <cell r="C1228" t="str">
            <v>C26497</v>
          </cell>
          <cell r="D1228" t="str">
            <v>The Courville Company</v>
          </cell>
          <cell r="E1228" t="str">
            <v>NH</v>
          </cell>
          <cell r="F1228" t="str">
            <v>P1</v>
          </cell>
          <cell r="G1228" t="str">
            <v>ERF</v>
          </cell>
          <cell r="H1228" t="str">
            <v>PO</v>
          </cell>
          <cell r="I1228" t="str">
            <v>0018103 - INSURANCE PLANNING GROUP INC</v>
          </cell>
        </row>
        <row r="1229">
          <cell r="A1229" t="str">
            <v>C26510IH</v>
          </cell>
          <cell r="B1229">
            <v>42185</v>
          </cell>
          <cell r="C1229" t="str">
            <v>C26510</v>
          </cell>
          <cell r="D1229" t="str">
            <v>Friedline &amp; Carter Adjustment Inc</v>
          </cell>
          <cell r="E1229" t="str">
            <v>MA</v>
          </cell>
          <cell r="F1229" t="str">
            <v>P1</v>
          </cell>
          <cell r="G1229" t="str">
            <v>SMALL</v>
          </cell>
          <cell r="H1229" t="str">
            <v>IH</v>
          </cell>
          <cell r="I1229" t="str">
            <v>0002209 - ROGERS &amp; GRAY INSURANCE AGENCY</v>
          </cell>
        </row>
        <row r="1230">
          <cell r="A1230" t="str">
            <v>C26512IH</v>
          </cell>
          <cell r="B1230">
            <v>42185</v>
          </cell>
          <cell r="C1230" t="str">
            <v>C26512</v>
          </cell>
          <cell r="D1230" t="str">
            <v>Cape Cod Shipbuilding Co</v>
          </cell>
          <cell r="E1230" t="str">
            <v>MA</v>
          </cell>
          <cell r="F1230" t="str">
            <v>P1</v>
          </cell>
          <cell r="G1230" t="str">
            <v>SMALL</v>
          </cell>
          <cell r="H1230" t="str">
            <v>IH</v>
          </cell>
          <cell r="I1230" t="str">
            <v>0021671 - MCCULLOM, PATRICK</v>
          </cell>
        </row>
        <row r="1231">
          <cell r="A1231" t="str">
            <v>C26561MI</v>
          </cell>
          <cell r="B1231">
            <v>42185</v>
          </cell>
          <cell r="C1231" t="str">
            <v>C26561</v>
          </cell>
          <cell r="D1231" t="str">
            <v>Beacon Auto Sales Co Inc</v>
          </cell>
          <cell r="E1231" t="str">
            <v>MA</v>
          </cell>
          <cell r="F1231" t="str">
            <v>P1</v>
          </cell>
          <cell r="G1231" t="str">
            <v>MCARE</v>
          </cell>
          <cell r="H1231" t="str">
            <v>MI</v>
          </cell>
          <cell r="I1231" t="str">
            <v>0017424 - HEALTH SOLUTIONS INS AGENCY LLC</v>
          </cell>
        </row>
        <row r="1232">
          <cell r="A1232" t="str">
            <v>C26564IH</v>
          </cell>
          <cell r="B1232">
            <v>42185</v>
          </cell>
          <cell r="C1232" t="str">
            <v>C26564</v>
          </cell>
          <cell r="D1232" t="str">
            <v>United Way Of Greater Attleboro/Taunton Inc</v>
          </cell>
          <cell r="E1232" t="str">
            <v>MA</v>
          </cell>
          <cell r="F1232" t="str">
            <v>P1</v>
          </cell>
          <cell r="G1232" t="str">
            <v>SMALL</v>
          </cell>
          <cell r="H1232" t="str">
            <v>IH</v>
          </cell>
          <cell r="I1232" t="str">
            <v>0035946 - BENEMAX, INC.</v>
          </cell>
        </row>
        <row r="1233">
          <cell r="A1233" t="str">
            <v>C26613IH</v>
          </cell>
          <cell r="B1233">
            <v>42185</v>
          </cell>
          <cell r="C1233" t="str">
            <v>C26613</v>
          </cell>
          <cell r="D1233" t="str">
            <v>College Towne Siding &amp; Glass</v>
          </cell>
          <cell r="E1233" t="str">
            <v>MA</v>
          </cell>
          <cell r="F1233" t="str">
            <v>P1</v>
          </cell>
          <cell r="G1233" t="str">
            <v>SMALL</v>
          </cell>
          <cell r="H1233" t="str">
            <v>IH</v>
          </cell>
          <cell r="I1233" t="str">
            <v>0018678 - EASTERN BENEFITS GROUP</v>
          </cell>
        </row>
        <row r="1234">
          <cell r="A1234" t="str">
            <v>C26613MI</v>
          </cell>
          <cell r="B1234">
            <v>42185</v>
          </cell>
          <cell r="C1234" t="str">
            <v>C26613</v>
          </cell>
          <cell r="D1234" t="str">
            <v>College Towne Siding &amp; Glass</v>
          </cell>
          <cell r="E1234" t="str">
            <v>MA</v>
          </cell>
          <cell r="F1234" t="str">
            <v>P1</v>
          </cell>
          <cell r="G1234" t="str">
            <v>MCARE</v>
          </cell>
          <cell r="H1234" t="str">
            <v>MI</v>
          </cell>
          <cell r="I1234" t="str">
            <v>0018678 - EASTERN BENEFITS GROUP</v>
          </cell>
        </row>
        <row r="1235">
          <cell r="A1235" t="str">
            <v>C26636IH</v>
          </cell>
          <cell r="B1235">
            <v>42185</v>
          </cell>
          <cell r="C1235" t="str">
            <v>C26636</v>
          </cell>
          <cell r="D1235" t="str">
            <v>Dartmouth Building Supply Inc</v>
          </cell>
          <cell r="E1235" t="str">
            <v>MA</v>
          </cell>
          <cell r="F1235" t="str">
            <v>P1</v>
          </cell>
          <cell r="G1235" t="str">
            <v>CRC</v>
          </cell>
          <cell r="H1235" t="str">
            <v>IH</v>
          </cell>
          <cell r="I1235" t="str">
            <v>0032628 - BENEMAX, INC.</v>
          </cell>
        </row>
        <row r="1236">
          <cell r="A1236" t="str">
            <v>C26636JA</v>
          </cell>
          <cell r="B1236">
            <v>42185</v>
          </cell>
          <cell r="C1236" t="str">
            <v>C26636</v>
          </cell>
          <cell r="D1236" t="str">
            <v>Dartmouth Building Supply Inc</v>
          </cell>
          <cell r="E1236" t="str">
            <v>MA</v>
          </cell>
          <cell r="F1236" t="str">
            <v>P1</v>
          </cell>
          <cell r="G1236" t="str">
            <v>CRC</v>
          </cell>
          <cell r="H1236" t="str">
            <v>JA</v>
          </cell>
          <cell r="I1236" t="str">
            <v>0032628 - BENEMAX, INC.</v>
          </cell>
        </row>
        <row r="1237">
          <cell r="A1237" t="str">
            <v>C26639IH</v>
          </cell>
          <cell r="B1237">
            <v>42185</v>
          </cell>
          <cell r="C1237" t="str">
            <v>C26639</v>
          </cell>
          <cell r="D1237" t="str">
            <v>PDL Palma Dental Laboratory</v>
          </cell>
          <cell r="E1237" t="str">
            <v>MA</v>
          </cell>
          <cell r="F1237" t="str">
            <v>P1</v>
          </cell>
          <cell r="G1237" t="str">
            <v>SMALL</v>
          </cell>
          <cell r="H1237" t="str">
            <v>IH</v>
          </cell>
          <cell r="I1237" t="str">
            <v>0019417 - BRODACKI, JOHN</v>
          </cell>
        </row>
        <row r="1238">
          <cell r="A1238" t="str">
            <v>C26652IH</v>
          </cell>
          <cell r="B1238">
            <v>42185</v>
          </cell>
          <cell r="C1238" t="str">
            <v>C26652</v>
          </cell>
          <cell r="D1238" t="str">
            <v>Pediatric Associates of New Bedford Inc</v>
          </cell>
          <cell r="E1238" t="str">
            <v>MA</v>
          </cell>
          <cell r="F1238" t="str">
            <v>P1</v>
          </cell>
          <cell r="G1238" t="str">
            <v>SMALL</v>
          </cell>
          <cell r="H1238" t="str">
            <v>IH</v>
          </cell>
          <cell r="I1238" t="str">
            <v>0003455 - STICKLES INSURANCE AGENCY INC</v>
          </cell>
        </row>
        <row r="1239">
          <cell r="A1239" t="str">
            <v>C26695IA</v>
          </cell>
          <cell r="B1239">
            <v>42185</v>
          </cell>
          <cell r="C1239" t="str">
            <v>C26695</v>
          </cell>
          <cell r="D1239" t="str">
            <v>The Sage Center for Learning Inc.</v>
          </cell>
          <cell r="E1239" t="str">
            <v>MA</v>
          </cell>
          <cell r="F1239" t="str">
            <v>P1</v>
          </cell>
          <cell r="G1239" t="str">
            <v>SMALL</v>
          </cell>
          <cell r="H1239" t="str">
            <v>IA</v>
          </cell>
          <cell r="I1239" t="str">
            <v>0002415 - ISM INSURANCE INC</v>
          </cell>
        </row>
        <row r="1240">
          <cell r="A1240" t="str">
            <v>C26695IH</v>
          </cell>
          <cell r="B1240">
            <v>42185</v>
          </cell>
          <cell r="C1240" t="str">
            <v>C26695</v>
          </cell>
          <cell r="D1240" t="str">
            <v>The Sage Center for Learning Inc.</v>
          </cell>
          <cell r="E1240" t="str">
            <v>MA</v>
          </cell>
          <cell r="F1240" t="str">
            <v>P1</v>
          </cell>
          <cell r="G1240" t="str">
            <v>SMALL</v>
          </cell>
          <cell r="H1240" t="str">
            <v>IH</v>
          </cell>
          <cell r="I1240" t="str">
            <v>0002415 - ISM INSURANCE INC</v>
          </cell>
        </row>
        <row r="1241">
          <cell r="A1241" t="str">
            <v>C26735IH</v>
          </cell>
          <cell r="B1241">
            <v>42185</v>
          </cell>
          <cell r="C1241" t="str">
            <v>C26735</v>
          </cell>
          <cell r="D1241" t="str">
            <v>Karl Bright Insurance</v>
          </cell>
          <cell r="E1241" t="str">
            <v>MA</v>
          </cell>
          <cell r="F1241" t="str">
            <v>P1</v>
          </cell>
          <cell r="G1241" t="str">
            <v>SMALL</v>
          </cell>
          <cell r="H1241" t="str">
            <v>IH</v>
          </cell>
          <cell r="I1241" t="str">
            <v>0017745 - BRIGHT AGENCY INC</v>
          </cell>
        </row>
        <row r="1242">
          <cell r="A1242" t="str">
            <v>C26735MI</v>
          </cell>
          <cell r="B1242">
            <v>42185</v>
          </cell>
          <cell r="C1242" t="str">
            <v>C26735</v>
          </cell>
          <cell r="D1242" t="str">
            <v>Karl Bright Insurance</v>
          </cell>
          <cell r="E1242" t="str">
            <v>MA</v>
          </cell>
          <cell r="F1242" t="str">
            <v>P1</v>
          </cell>
          <cell r="G1242" t="str">
            <v>MCARE</v>
          </cell>
          <cell r="H1242" t="str">
            <v>MI</v>
          </cell>
          <cell r="I1242" t="str">
            <v>0017745 - BRIGHT AGENCY INC</v>
          </cell>
        </row>
        <row r="1243">
          <cell r="A1243" t="str">
            <v>C26741IA</v>
          </cell>
          <cell r="B1243">
            <v>42185</v>
          </cell>
          <cell r="C1243" t="str">
            <v>C26741</v>
          </cell>
          <cell r="D1243" t="str">
            <v>Bridgewater Raynham Reg Schools</v>
          </cell>
          <cell r="E1243" t="str">
            <v>MA</v>
          </cell>
          <cell r="F1243" t="str">
            <v>P1</v>
          </cell>
          <cell r="G1243" t="str">
            <v>ERF</v>
          </cell>
          <cell r="H1243" t="str">
            <v>IA</v>
          </cell>
          <cell r="I1243" t="str">
            <v>0035719 - NFP CORPORATE SERVICES (NY) LLC</v>
          </cell>
        </row>
        <row r="1244">
          <cell r="A1244" t="str">
            <v>C26741IH</v>
          </cell>
          <cell r="B1244">
            <v>42185</v>
          </cell>
          <cell r="C1244" t="str">
            <v>C26741</v>
          </cell>
          <cell r="D1244" t="str">
            <v>Bridgewater Raynham Reg Schools</v>
          </cell>
          <cell r="E1244" t="str">
            <v>MA</v>
          </cell>
          <cell r="F1244" t="str">
            <v>P1</v>
          </cell>
          <cell r="G1244" t="str">
            <v>ERF</v>
          </cell>
          <cell r="H1244" t="str">
            <v>IH</v>
          </cell>
          <cell r="I1244" t="str">
            <v>0035719 - NFP CORPORATE SERVICES (NY) LLC</v>
          </cell>
        </row>
        <row r="1245">
          <cell r="A1245" t="str">
            <v>C26741MI</v>
          </cell>
          <cell r="B1245">
            <v>42185</v>
          </cell>
          <cell r="C1245" t="str">
            <v>C26741</v>
          </cell>
          <cell r="D1245" t="str">
            <v>Bridgewater Raynham Reg Schools</v>
          </cell>
          <cell r="E1245" t="str">
            <v>MA</v>
          </cell>
          <cell r="F1245" t="str">
            <v>P1</v>
          </cell>
          <cell r="G1245" t="str">
            <v>MCARE</v>
          </cell>
          <cell r="H1245" t="str">
            <v>MI</v>
          </cell>
          <cell r="I1245" t="str">
            <v>0035719 - NFP CORPORATE SERVICES (NY) LLC</v>
          </cell>
        </row>
        <row r="1246">
          <cell r="A1246" t="str">
            <v>C26767JM</v>
          </cell>
          <cell r="B1246">
            <v>42185</v>
          </cell>
          <cell r="C1246" t="str">
            <v>C26767</v>
          </cell>
          <cell r="D1246" t="str">
            <v>Makromed Inc.</v>
          </cell>
          <cell r="E1246" t="str">
            <v>NH</v>
          </cell>
          <cell r="F1246" t="str">
            <v>P1</v>
          </cell>
          <cell r="G1246" t="str">
            <v>SMALL</v>
          </cell>
          <cell r="H1246" t="str">
            <v>JM</v>
          </cell>
          <cell r="I1246" t="str">
            <v>0031651 - CROSS INSURANCE - MANCHESTER</v>
          </cell>
        </row>
        <row r="1247">
          <cell r="A1247" t="str">
            <v>C26768IH</v>
          </cell>
          <cell r="B1247">
            <v>42185</v>
          </cell>
          <cell r="C1247" t="str">
            <v>C26768</v>
          </cell>
          <cell r="D1247" t="str">
            <v>Oliver Ormon Inc</v>
          </cell>
          <cell r="E1247" t="str">
            <v>MA</v>
          </cell>
          <cell r="F1247" t="str">
            <v>P1</v>
          </cell>
          <cell r="G1247" t="str">
            <v>SMALL</v>
          </cell>
          <cell r="H1247" t="str">
            <v>IH</v>
          </cell>
          <cell r="I1247" t="str">
            <v>0002182 - ROGERS &amp; GRAY INSURANCE AGENCY</v>
          </cell>
        </row>
        <row r="1248">
          <cell r="A1248" t="str">
            <v>C26779IV</v>
          </cell>
          <cell r="B1248">
            <v>42185</v>
          </cell>
          <cell r="C1248" t="str">
            <v>C26779</v>
          </cell>
          <cell r="D1248" t="str">
            <v>Attleboro YMCA</v>
          </cell>
          <cell r="E1248" t="str">
            <v>MA</v>
          </cell>
          <cell r="F1248" t="str">
            <v>P1</v>
          </cell>
          <cell r="G1248" t="str">
            <v>SMALL</v>
          </cell>
          <cell r="H1248" t="str">
            <v>IV</v>
          </cell>
          <cell r="I1248" t="str">
            <v>0026718 - BENEMAX, INC.</v>
          </cell>
        </row>
        <row r="1249">
          <cell r="A1249" t="str">
            <v>C26817IV</v>
          </cell>
          <cell r="B1249">
            <v>42185</v>
          </cell>
          <cell r="C1249" t="str">
            <v>C26817</v>
          </cell>
          <cell r="D1249" t="str">
            <v>Turn It Up Inc</v>
          </cell>
          <cell r="E1249" t="str">
            <v>MA</v>
          </cell>
          <cell r="F1249" t="str">
            <v>P1</v>
          </cell>
          <cell r="G1249" t="str">
            <v>SMALL</v>
          </cell>
          <cell r="H1249" t="str">
            <v>IV</v>
          </cell>
          <cell r="I1249" t="str">
            <v>0035716 - WAUGH, MATT</v>
          </cell>
        </row>
        <row r="1250">
          <cell r="A1250" t="str">
            <v>C26848IV</v>
          </cell>
          <cell r="B1250">
            <v>42185</v>
          </cell>
          <cell r="C1250" t="str">
            <v>C26848</v>
          </cell>
          <cell r="D1250" t="str">
            <v>The Community Family Inc</v>
          </cell>
          <cell r="E1250" t="str">
            <v>MA</v>
          </cell>
          <cell r="F1250" t="str">
            <v>P1</v>
          </cell>
          <cell r="G1250" t="str">
            <v>SMALL</v>
          </cell>
          <cell r="H1250" t="str">
            <v>IV</v>
          </cell>
          <cell r="I1250" t="str">
            <v>0034067 - BENEMAX, INC.</v>
          </cell>
        </row>
        <row r="1251">
          <cell r="A1251" t="str">
            <v>C26874IH</v>
          </cell>
          <cell r="B1251">
            <v>42185</v>
          </cell>
          <cell r="C1251" t="str">
            <v>C26874</v>
          </cell>
          <cell r="D1251" t="str">
            <v>The Family Schools Inc</v>
          </cell>
          <cell r="E1251" t="str">
            <v>MA</v>
          </cell>
          <cell r="F1251" t="str">
            <v>P1</v>
          </cell>
          <cell r="G1251" t="str">
            <v>SMALL</v>
          </cell>
          <cell r="H1251" t="str">
            <v>IH</v>
          </cell>
          <cell r="I1251" t="str">
            <v>0014548 - WYLIE, DAVID J</v>
          </cell>
        </row>
        <row r="1252">
          <cell r="A1252" t="str">
            <v>C26893IH</v>
          </cell>
          <cell r="B1252">
            <v>42185</v>
          </cell>
          <cell r="C1252" t="str">
            <v>C26893</v>
          </cell>
          <cell r="D1252" t="str">
            <v>City Fuel Corp</v>
          </cell>
          <cell r="E1252" t="str">
            <v>MA</v>
          </cell>
          <cell r="F1252" t="str">
            <v>P1</v>
          </cell>
          <cell r="G1252" t="str">
            <v>SMALL</v>
          </cell>
          <cell r="H1252" t="str">
            <v>IH</v>
          </cell>
          <cell r="I1252" t="str">
            <v>0030320 - DIGITAL INSURANCE AGENCY INC</v>
          </cell>
        </row>
        <row r="1253">
          <cell r="A1253" t="str">
            <v>C26911IA</v>
          </cell>
          <cell r="B1253">
            <v>42185</v>
          </cell>
          <cell r="C1253" t="str">
            <v>C26911</v>
          </cell>
          <cell r="D1253" t="str">
            <v>Riverdale Mills Corporation</v>
          </cell>
          <cell r="E1253" t="str">
            <v>MA</v>
          </cell>
          <cell r="F1253" t="str">
            <v>P1</v>
          </cell>
          <cell r="G1253" t="str">
            <v>CRC</v>
          </cell>
          <cell r="H1253" t="str">
            <v>IA</v>
          </cell>
          <cell r="I1253" t="str">
            <v>0035216 - RSC INSURANCE BROKERAGE INC</v>
          </cell>
        </row>
        <row r="1254">
          <cell r="A1254" t="str">
            <v>C26911IH</v>
          </cell>
          <cell r="B1254">
            <v>42185</v>
          </cell>
          <cell r="C1254" t="str">
            <v>C26911</v>
          </cell>
          <cell r="D1254" t="str">
            <v>Riverdale Mills Corporation</v>
          </cell>
          <cell r="E1254" t="str">
            <v>MA</v>
          </cell>
          <cell r="F1254" t="str">
            <v>P1</v>
          </cell>
          <cell r="G1254" t="str">
            <v>CRC</v>
          </cell>
          <cell r="H1254" t="str">
            <v>IH</v>
          </cell>
          <cell r="I1254" t="str">
            <v>0035216 - RSC INSURANCE BROKERAGE INC</v>
          </cell>
        </row>
        <row r="1255">
          <cell r="A1255" t="str">
            <v>C26911JA</v>
          </cell>
          <cell r="B1255">
            <v>42185</v>
          </cell>
          <cell r="C1255" t="str">
            <v>C26911</v>
          </cell>
          <cell r="D1255" t="str">
            <v>Riverdale Mills Corporation</v>
          </cell>
          <cell r="E1255" t="str">
            <v>MA</v>
          </cell>
          <cell r="F1255" t="str">
            <v>P1</v>
          </cell>
          <cell r="G1255" t="str">
            <v>CRC</v>
          </cell>
          <cell r="H1255" t="str">
            <v>JA</v>
          </cell>
          <cell r="I1255" t="str">
            <v>0035216 - RSC INSURANCE BROKERAGE INC</v>
          </cell>
        </row>
        <row r="1256">
          <cell r="A1256" t="str">
            <v>C26914IH</v>
          </cell>
          <cell r="B1256">
            <v>42185</v>
          </cell>
          <cell r="C1256" t="str">
            <v>C26914</v>
          </cell>
          <cell r="D1256" t="str">
            <v>Process Software LLC</v>
          </cell>
          <cell r="E1256" t="str">
            <v>MA</v>
          </cell>
          <cell r="F1256" t="str">
            <v>P1</v>
          </cell>
          <cell r="G1256" t="str">
            <v>SMALL</v>
          </cell>
          <cell r="H1256" t="str">
            <v>IH</v>
          </cell>
          <cell r="I1256" t="str">
            <v>0032850 - GROUP INSURANCE ASSOCIATES</v>
          </cell>
        </row>
        <row r="1257">
          <cell r="A1257" t="str">
            <v>C26954IH</v>
          </cell>
          <cell r="B1257">
            <v>42185</v>
          </cell>
          <cell r="C1257" t="str">
            <v>C26954</v>
          </cell>
          <cell r="D1257" t="str">
            <v>Franks Appliances</v>
          </cell>
          <cell r="E1257" t="str">
            <v>MA</v>
          </cell>
          <cell r="F1257" t="str">
            <v>P1</v>
          </cell>
          <cell r="G1257" t="str">
            <v>SMALL</v>
          </cell>
          <cell r="H1257" t="str">
            <v>IH</v>
          </cell>
        </row>
        <row r="1258">
          <cell r="A1258" t="str">
            <v>C26980IH</v>
          </cell>
          <cell r="B1258">
            <v>42185</v>
          </cell>
          <cell r="C1258" t="str">
            <v>C26980</v>
          </cell>
          <cell r="D1258" t="str">
            <v>We Print Today LLC</v>
          </cell>
          <cell r="E1258" t="str">
            <v>MA</v>
          </cell>
          <cell r="F1258" t="str">
            <v>P1</v>
          </cell>
          <cell r="G1258" t="str">
            <v>SMALL</v>
          </cell>
          <cell r="H1258" t="str">
            <v>IH</v>
          </cell>
          <cell r="I1258" t="str">
            <v>0021051 - PECINOVSKY, DAVID</v>
          </cell>
        </row>
        <row r="1259">
          <cell r="A1259" t="str">
            <v>C26982IV</v>
          </cell>
          <cell r="B1259">
            <v>42185</v>
          </cell>
          <cell r="C1259" t="str">
            <v>C26982</v>
          </cell>
          <cell r="D1259" t="str">
            <v>Coan Inc</v>
          </cell>
          <cell r="E1259" t="str">
            <v>MA</v>
          </cell>
          <cell r="F1259" t="str">
            <v>P1</v>
          </cell>
          <cell r="G1259" t="str">
            <v>SMALL</v>
          </cell>
          <cell r="H1259" t="str">
            <v>IV</v>
          </cell>
          <cell r="I1259" t="str">
            <v>0036096 - BENEMAX, INC.</v>
          </cell>
        </row>
        <row r="1260">
          <cell r="A1260" t="str">
            <v>C27001IH</v>
          </cell>
          <cell r="B1260">
            <v>42185</v>
          </cell>
          <cell r="C1260" t="str">
            <v>C27001</v>
          </cell>
          <cell r="D1260" t="str">
            <v>John J Maurer Inc</v>
          </cell>
          <cell r="E1260" t="str">
            <v>MA</v>
          </cell>
          <cell r="F1260" t="str">
            <v>P1</v>
          </cell>
          <cell r="G1260" t="str">
            <v>SMALL</v>
          </cell>
          <cell r="H1260" t="str">
            <v>IH</v>
          </cell>
        </row>
        <row r="1261">
          <cell r="A1261" t="str">
            <v>C27025JM</v>
          </cell>
          <cell r="B1261">
            <v>42185</v>
          </cell>
          <cell r="C1261" t="str">
            <v>C27025</v>
          </cell>
          <cell r="D1261" t="str">
            <v>Schleuniger Incorporated</v>
          </cell>
          <cell r="E1261" t="str">
            <v>NH</v>
          </cell>
          <cell r="F1261" t="str">
            <v>P1</v>
          </cell>
          <cell r="G1261" t="str">
            <v>CRC</v>
          </cell>
          <cell r="H1261" t="str">
            <v>JM</v>
          </cell>
          <cell r="I1261" t="str">
            <v>0019456 - CGI EMPLOYEE BENEFITS GROUP</v>
          </cell>
        </row>
        <row r="1262">
          <cell r="A1262" t="str">
            <v>C27025JN</v>
          </cell>
          <cell r="B1262">
            <v>42185</v>
          </cell>
          <cell r="C1262" t="str">
            <v>C27025</v>
          </cell>
          <cell r="D1262" t="str">
            <v>Schleuniger Incorporated</v>
          </cell>
          <cell r="E1262" t="str">
            <v>NH</v>
          </cell>
          <cell r="F1262" t="str">
            <v>P1</v>
          </cell>
          <cell r="G1262" t="str">
            <v>CRC</v>
          </cell>
          <cell r="H1262" t="str">
            <v>JN</v>
          </cell>
          <cell r="I1262" t="str">
            <v>0019456 - CGI EMPLOYEE BENEFITS GROUP</v>
          </cell>
        </row>
        <row r="1263">
          <cell r="A1263" t="str">
            <v>C27034IH</v>
          </cell>
          <cell r="B1263">
            <v>42185</v>
          </cell>
          <cell r="C1263" t="str">
            <v>C27034</v>
          </cell>
          <cell r="D1263" t="str">
            <v>Schooner Retirement Community</v>
          </cell>
          <cell r="E1263" t="str">
            <v>ME</v>
          </cell>
          <cell r="F1263" t="str">
            <v>P1</v>
          </cell>
          <cell r="G1263" t="str">
            <v>CRC</v>
          </cell>
          <cell r="H1263" t="str">
            <v>IH</v>
          </cell>
          <cell r="I1263" t="str">
            <v>0031817 - ACADIA BENEFITS INC</v>
          </cell>
        </row>
        <row r="1264">
          <cell r="A1264" t="str">
            <v>C27034PO</v>
          </cell>
          <cell r="B1264">
            <v>42185</v>
          </cell>
          <cell r="C1264" t="str">
            <v>C27034</v>
          </cell>
          <cell r="D1264" t="str">
            <v>Schooner Retirement Community</v>
          </cell>
          <cell r="E1264" t="str">
            <v>ME</v>
          </cell>
          <cell r="F1264" t="str">
            <v>P1</v>
          </cell>
          <cell r="G1264" t="str">
            <v>CRC</v>
          </cell>
          <cell r="H1264" t="str">
            <v>PO</v>
          </cell>
          <cell r="I1264" t="str">
            <v>0031817 - ACADIA BENEFITS INC</v>
          </cell>
        </row>
        <row r="1265">
          <cell r="A1265" t="str">
            <v>C27050IH</v>
          </cell>
          <cell r="B1265">
            <v>42185</v>
          </cell>
          <cell r="C1265" t="str">
            <v>C27050</v>
          </cell>
          <cell r="D1265" t="str">
            <v>Family Health Center of Worcester Inc</v>
          </cell>
          <cell r="E1265" t="str">
            <v>MA</v>
          </cell>
          <cell r="F1265" t="str">
            <v>P1</v>
          </cell>
          <cell r="G1265" t="str">
            <v>ERF</v>
          </cell>
          <cell r="H1265" t="str">
            <v>IH</v>
          </cell>
          <cell r="I1265" t="str">
            <v>0035206 - RSC INSURANCE BROKERAGE INC</v>
          </cell>
        </row>
        <row r="1266">
          <cell r="A1266" t="str">
            <v>C27051JM</v>
          </cell>
          <cell r="B1266">
            <v>42185</v>
          </cell>
          <cell r="C1266" t="str">
            <v>C27051</v>
          </cell>
          <cell r="D1266" t="str">
            <v>Lakes Region Community Services Council</v>
          </cell>
          <cell r="E1266" t="str">
            <v>NH</v>
          </cell>
          <cell r="F1266" t="str">
            <v>P1</v>
          </cell>
          <cell r="G1266" t="str">
            <v>ERF</v>
          </cell>
          <cell r="H1266" t="str">
            <v>JM</v>
          </cell>
          <cell r="I1266" t="str">
            <v>0031660 - MELCHER &amp; PRESCOTT AGENCY INC</v>
          </cell>
        </row>
        <row r="1267">
          <cell r="A1267" t="str">
            <v>C27077IH</v>
          </cell>
          <cell r="B1267">
            <v>42185</v>
          </cell>
          <cell r="C1267" t="str">
            <v>C27077</v>
          </cell>
          <cell r="D1267" t="str">
            <v>R G Shakour Inc</v>
          </cell>
          <cell r="E1267" t="str">
            <v>MA</v>
          </cell>
          <cell r="F1267" t="str">
            <v>P1</v>
          </cell>
          <cell r="G1267" t="str">
            <v>SMALL</v>
          </cell>
          <cell r="H1267" t="str">
            <v>IH</v>
          </cell>
          <cell r="I1267" t="str">
            <v>0035863 - RSC INSURANCE BROKERAGE INC</v>
          </cell>
        </row>
        <row r="1268">
          <cell r="A1268" t="str">
            <v>C27121IH</v>
          </cell>
          <cell r="B1268">
            <v>42185</v>
          </cell>
          <cell r="C1268" t="str">
            <v>C27121</v>
          </cell>
          <cell r="D1268" t="str">
            <v>W. Walsh Company Inc</v>
          </cell>
          <cell r="E1268" t="str">
            <v>MA</v>
          </cell>
          <cell r="F1268" t="str">
            <v>P1</v>
          </cell>
          <cell r="G1268" t="str">
            <v>SMALL</v>
          </cell>
          <cell r="H1268" t="str">
            <v>IH</v>
          </cell>
          <cell r="I1268" t="str">
            <v>0031025 - PROCTOR &amp; CO INSURANCE AGENCY INC</v>
          </cell>
        </row>
        <row r="1269">
          <cell r="A1269" t="str">
            <v>C27130JH</v>
          </cell>
          <cell r="B1269">
            <v>42185</v>
          </cell>
          <cell r="C1269" t="str">
            <v>C27130</v>
          </cell>
          <cell r="D1269" t="str">
            <v>J &amp; J Land Development</v>
          </cell>
          <cell r="E1269" t="str">
            <v>MA</v>
          </cell>
          <cell r="F1269" t="str">
            <v>P1</v>
          </cell>
          <cell r="G1269" t="str">
            <v>SMALL</v>
          </cell>
          <cell r="H1269" t="str">
            <v>JH</v>
          </cell>
        </row>
        <row r="1270">
          <cell r="A1270" t="str">
            <v>C27132IH</v>
          </cell>
          <cell r="B1270">
            <v>42185</v>
          </cell>
          <cell r="C1270" t="str">
            <v>C27132</v>
          </cell>
          <cell r="D1270" t="str">
            <v>Montessori School of Angels</v>
          </cell>
          <cell r="E1270" t="str">
            <v>MA</v>
          </cell>
          <cell r="F1270" t="str">
            <v>P1</v>
          </cell>
          <cell r="G1270" t="str">
            <v>SMALL</v>
          </cell>
          <cell r="H1270" t="str">
            <v>IH</v>
          </cell>
          <cell r="I1270" t="str">
            <v>0023654 - ANTHONY F CORDEIRO INSURANCE AGCY LLC</v>
          </cell>
        </row>
        <row r="1271">
          <cell r="A1271" t="str">
            <v>C27170IV</v>
          </cell>
          <cell r="B1271">
            <v>42185</v>
          </cell>
          <cell r="C1271" t="str">
            <v>C27170</v>
          </cell>
          <cell r="D1271" t="str">
            <v>Middleboro Recycling Inc</v>
          </cell>
          <cell r="E1271" t="str">
            <v>MA</v>
          </cell>
          <cell r="F1271" t="str">
            <v>P1</v>
          </cell>
          <cell r="G1271" t="str">
            <v>SMALL</v>
          </cell>
          <cell r="H1271" t="str">
            <v>IV</v>
          </cell>
          <cell r="I1271" t="str">
            <v>0026936 - BENEMAX, INC.</v>
          </cell>
        </row>
        <row r="1272">
          <cell r="A1272" t="str">
            <v>C27171IH</v>
          </cell>
          <cell r="B1272">
            <v>42185</v>
          </cell>
          <cell r="C1272" t="str">
            <v>C27171</v>
          </cell>
          <cell r="D1272" t="str">
            <v>Alewife Company</v>
          </cell>
          <cell r="E1272" t="str">
            <v>MA</v>
          </cell>
          <cell r="F1272" t="str">
            <v>P1</v>
          </cell>
          <cell r="G1272" t="str">
            <v>SMALL</v>
          </cell>
          <cell r="H1272" t="str">
            <v>IH</v>
          </cell>
          <cell r="I1272" t="str">
            <v>0026695 - ROGERS &amp; GRAY INSURANCE AGENCY</v>
          </cell>
        </row>
        <row r="1273">
          <cell r="A1273" t="str">
            <v>C27177IH</v>
          </cell>
          <cell r="B1273">
            <v>42185</v>
          </cell>
          <cell r="C1273" t="str">
            <v>C27177</v>
          </cell>
          <cell r="D1273" t="str">
            <v>Dunning Kirrane McNichols &amp; Garner LLP</v>
          </cell>
          <cell r="E1273" t="str">
            <v>MA</v>
          </cell>
          <cell r="F1273" t="str">
            <v>P1</v>
          </cell>
          <cell r="G1273" t="str">
            <v>SMALL</v>
          </cell>
          <cell r="H1273" t="str">
            <v>IH</v>
          </cell>
          <cell r="I1273" t="str">
            <v>0023730 - INCENTIVE GROUP</v>
          </cell>
        </row>
        <row r="1274">
          <cell r="A1274" t="str">
            <v>C27186IH</v>
          </cell>
          <cell r="B1274">
            <v>42185</v>
          </cell>
          <cell r="C1274" t="str">
            <v>C27186</v>
          </cell>
          <cell r="D1274" t="str">
            <v>Arts International Bakery</v>
          </cell>
          <cell r="E1274" t="str">
            <v>MA</v>
          </cell>
          <cell r="F1274" t="str">
            <v>P1</v>
          </cell>
          <cell r="G1274" t="str">
            <v>SMALL</v>
          </cell>
          <cell r="H1274" t="str">
            <v>IH</v>
          </cell>
        </row>
        <row r="1275">
          <cell r="A1275" t="str">
            <v>C27186MI</v>
          </cell>
          <cell r="B1275">
            <v>42185</v>
          </cell>
          <cell r="C1275" t="str">
            <v>C27186</v>
          </cell>
          <cell r="D1275" t="str">
            <v>Arts International Bakery</v>
          </cell>
          <cell r="E1275" t="str">
            <v>MA</v>
          </cell>
          <cell r="F1275" t="str">
            <v>P1</v>
          </cell>
          <cell r="G1275" t="str">
            <v>MCARE</v>
          </cell>
          <cell r="H1275" t="str">
            <v>MI</v>
          </cell>
        </row>
        <row r="1276">
          <cell r="A1276" t="str">
            <v>C27193IH</v>
          </cell>
          <cell r="B1276">
            <v>42185</v>
          </cell>
          <cell r="C1276" t="str">
            <v>C27193</v>
          </cell>
          <cell r="D1276" t="str">
            <v>Lobster Hut</v>
          </cell>
          <cell r="E1276" t="str">
            <v>MA</v>
          </cell>
          <cell r="F1276" t="str">
            <v>P1</v>
          </cell>
          <cell r="G1276" t="str">
            <v>SMALL</v>
          </cell>
          <cell r="H1276" t="str">
            <v>IH</v>
          </cell>
          <cell r="I1276" t="str">
            <v>0030707 - PAYCHEX AGENCY INC</v>
          </cell>
        </row>
        <row r="1277">
          <cell r="A1277" t="str">
            <v>C27203IH</v>
          </cell>
          <cell r="B1277">
            <v>42185</v>
          </cell>
          <cell r="C1277" t="str">
            <v>C27203</v>
          </cell>
          <cell r="D1277" t="str">
            <v>NE Forestry Foundation</v>
          </cell>
          <cell r="E1277" t="str">
            <v>MA</v>
          </cell>
          <cell r="F1277" t="str">
            <v>P1</v>
          </cell>
          <cell r="G1277" t="str">
            <v>SMALL</v>
          </cell>
          <cell r="H1277" t="str">
            <v>IH</v>
          </cell>
          <cell r="I1277" t="str">
            <v>0025866 - NEW ENGLAND EMPLOYEE BENEFITS COUNCIL</v>
          </cell>
        </row>
        <row r="1278">
          <cell r="A1278" t="str">
            <v>C27223IH</v>
          </cell>
          <cell r="B1278">
            <v>42185</v>
          </cell>
          <cell r="C1278" t="str">
            <v>C27223</v>
          </cell>
          <cell r="D1278" t="str">
            <v>Academy Incorporated</v>
          </cell>
          <cell r="E1278" t="str">
            <v>MA</v>
          </cell>
          <cell r="F1278" t="str">
            <v>P1</v>
          </cell>
          <cell r="G1278" t="str">
            <v>SMALL</v>
          </cell>
          <cell r="H1278" t="str">
            <v>IH</v>
          </cell>
        </row>
        <row r="1279">
          <cell r="A1279" t="str">
            <v>C27224IH</v>
          </cell>
          <cell r="B1279">
            <v>42185</v>
          </cell>
          <cell r="C1279" t="str">
            <v>C27224</v>
          </cell>
          <cell r="D1279" t="str">
            <v>D A Bucci &amp; Sons Inc</v>
          </cell>
          <cell r="E1279" t="str">
            <v>MA</v>
          </cell>
          <cell r="F1279" t="str">
            <v>P1</v>
          </cell>
          <cell r="G1279" t="str">
            <v>SMALL</v>
          </cell>
          <cell r="H1279" t="str">
            <v>IH</v>
          </cell>
          <cell r="I1279" t="str">
            <v>0021403 - KFA BENEFITS INSURANCE LLC</v>
          </cell>
        </row>
        <row r="1280">
          <cell r="A1280" t="str">
            <v>C27224JA</v>
          </cell>
          <cell r="B1280">
            <v>42185</v>
          </cell>
          <cell r="C1280" t="str">
            <v>C27224</v>
          </cell>
          <cell r="D1280" t="str">
            <v>D A Bucci &amp; Sons Inc</v>
          </cell>
          <cell r="E1280" t="str">
            <v>MA</v>
          </cell>
          <cell r="F1280" t="str">
            <v>P1</v>
          </cell>
          <cell r="G1280" t="str">
            <v>SMALL</v>
          </cell>
          <cell r="H1280" t="str">
            <v>JA</v>
          </cell>
          <cell r="I1280" t="str">
            <v>0021403 - KFA BENEFITS INSURANCE LLC</v>
          </cell>
        </row>
        <row r="1281">
          <cell r="A1281" t="str">
            <v>C27228IH</v>
          </cell>
          <cell r="B1281">
            <v>42185</v>
          </cell>
          <cell r="C1281" t="str">
            <v>C27228</v>
          </cell>
          <cell r="D1281" t="str">
            <v>Air &amp; Refrigeration Service Inc</v>
          </cell>
          <cell r="E1281" t="str">
            <v>MA</v>
          </cell>
          <cell r="F1281" t="str">
            <v>P1</v>
          </cell>
          <cell r="G1281" t="str">
            <v>SMALL</v>
          </cell>
          <cell r="H1281" t="str">
            <v>IH</v>
          </cell>
        </row>
        <row r="1282">
          <cell r="A1282" t="str">
            <v>C27240IH</v>
          </cell>
          <cell r="B1282">
            <v>42185</v>
          </cell>
          <cell r="C1282" t="str">
            <v>C27240</v>
          </cell>
          <cell r="D1282" t="str">
            <v>New England Cleaning Services Inc</v>
          </cell>
          <cell r="E1282" t="str">
            <v>MA</v>
          </cell>
          <cell r="F1282" t="str">
            <v>P1</v>
          </cell>
          <cell r="G1282" t="str">
            <v>SMALL</v>
          </cell>
          <cell r="H1282" t="str">
            <v>IH</v>
          </cell>
          <cell r="I1282" t="str">
            <v>0004631 - GEORGE, DEBORAH LEE</v>
          </cell>
        </row>
        <row r="1283">
          <cell r="A1283" t="str">
            <v>C27253IH</v>
          </cell>
          <cell r="B1283">
            <v>42185</v>
          </cell>
          <cell r="C1283" t="str">
            <v>C27253</v>
          </cell>
          <cell r="D1283" t="str">
            <v>Craig R. Ellis Builder</v>
          </cell>
          <cell r="E1283" t="str">
            <v>MA</v>
          </cell>
          <cell r="F1283" t="str">
            <v>P1</v>
          </cell>
          <cell r="G1283" t="str">
            <v>SMALL</v>
          </cell>
          <cell r="H1283" t="str">
            <v>IH</v>
          </cell>
        </row>
        <row r="1284">
          <cell r="A1284" t="str">
            <v>C27269IH</v>
          </cell>
          <cell r="B1284">
            <v>42185</v>
          </cell>
          <cell r="C1284" t="str">
            <v>C27269</v>
          </cell>
          <cell r="D1284" t="str">
            <v>Knollwood Cemetery Corporation</v>
          </cell>
          <cell r="E1284" t="str">
            <v>MA</v>
          </cell>
          <cell r="F1284" t="str">
            <v>P1</v>
          </cell>
          <cell r="G1284" t="str">
            <v>SMALL</v>
          </cell>
          <cell r="H1284" t="str">
            <v>IH</v>
          </cell>
          <cell r="I1284" t="str">
            <v>0033338 - BP BENEFITS LLC</v>
          </cell>
        </row>
        <row r="1285">
          <cell r="A1285" t="str">
            <v>C27277IH</v>
          </cell>
          <cell r="B1285">
            <v>42185</v>
          </cell>
          <cell r="C1285" t="str">
            <v>C27277</v>
          </cell>
          <cell r="D1285" t="str">
            <v>S M Engineering Co., Inc.</v>
          </cell>
          <cell r="E1285" t="str">
            <v>MA</v>
          </cell>
          <cell r="F1285" t="str">
            <v>P1</v>
          </cell>
          <cell r="G1285" t="str">
            <v>SMALL</v>
          </cell>
          <cell r="H1285" t="str">
            <v>IH</v>
          </cell>
          <cell r="I1285" t="str">
            <v>0002296 - KD BENEFITS INS BROKERAGE</v>
          </cell>
        </row>
        <row r="1286">
          <cell r="A1286" t="str">
            <v>C27282IH</v>
          </cell>
          <cell r="B1286">
            <v>42185</v>
          </cell>
          <cell r="C1286" t="str">
            <v>C27282</v>
          </cell>
          <cell r="D1286" t="str">
            <v>Garlan Chain Company</v>
          </cell>
          <cell r="E1286" t="str">
            <v>MA</v>
          </cell>
          <cell r="F1286" t="str">
            <v>P1</v>
          </cell>
          <cell r="G1286" t="str">
            <v>SMALL</v>
          </cell>
          <cell r="H1286" t="str">
            <v>IH</v>
          </cell>
        </row>
        <row r="1287">
          <cell r="A1287" t="str">
            <v>C27282MI</v>
          </cell>
          <cell r="B1287">
            <v>42185</v>
          </cell>
          <cell r="C1287" t="str">
            <v>C27282</v>
          </cell>
          <cell r="D1287" t="str">
            <v>Garlan Chain Company</v>
          </cell>
          <cell r="E1287" t="str">
            <v>MA</v>
          </cell>
          <cell r="F1287" t="str">
            <v>P1</v>
          </cell>
          <cell r="G1287" t="str">
            <v>MCARE</v>
          </cell>
          <cell r="H1287" t="str">
            <v>MI</v>
          </cell>
        </row>
        <row r="1288">
          <cell r="A1288" t="str">
            <v>C27309JR</v>
          </cell>
          <cell r="B1288">
            <v>42185</v>
          </cell>
          <cell r="C1288" t="str">
            <v>C27309</v>
          </cell>
          <cell r="D1288" t="str">
            <v>Wee Play School</v>
          </cell>
          <cell r="E1288" t="str">
            <v>NH</v>
          </cell>
          <cell r="F1288" t="str">
            <v>P1</v>
          </cell>
          <cell r="G1288" t="str">
            <v>SMALL</v>
          </cell>
          <cell r="H1288" t="str">
            <v>JR</v>
          </cell>
          <cell r="I1288" t="str">
            <v>0004934 - AITKEN, MICHAEL T</v>
          </cell>
        </row>
        <row r="1289">
          <cell r="A1289" t="str">
            <v>C27338IH</v>
          </cell>
          <cell r="B1289">
            <v>42185</v>
          </cell>
          <cell r="C1289" t="str">
            <v>C27338</v>
          </cell>
          <cell r="D1289" t="str">
            <v>Curtis Lake Christian Church</v>
          </cell>
          <cell r="E1289" t="str">
            <v>ME</v>
          </cell>
          <cell r="F1289" t="str">
            <v>P1</v>
          </cell>
          <cell r="G1289" t="str">
            <v>SMALL</v>
          </cell>
          <cell r="H1289" t="str">
            <v>IH</v>
          </cell>
          <cell r="I1289" t="str">
            <v>0031237 - HIRST ASSOCIATES</v>
          </cell>
        </row>
        <row r="1290">
          <cell r="A1290" t="str">
            <v>C27347IH</v>
          </cell>
          <cell r="B1290">
            <v>42185</v>
          </cell>
          <cell r="C1290" t="str">
            <v>C27347</v>
          </cell>
          <cell r="D1290" t="str">
            <v>Menards Autobody Co Inc</v>
          </cell>
          <cell r="E1290" t="str">
            <v>MA</v>
          </cell>
          <cell r="F1290" t="str">
            <v>P1</v>
          </cell>
          <cell r="G1290" t="str">
            <v>SMALL</v>
          </cell>
          <cell r="H1290" t="str">
            <v>IH</v>
          </cell>
          <cell r="I1290" t="str">
            <v>0014787 - SMALL BUSINESS INSURANCE AGENCY INC</v>
          </cell>
        </row>
        <row r="1291">
          <cell r="A1291" t="str">
            <v>C27356IH</v>
          </cell>
          <cell r="B1291">
            <v>42185</v>
          </cell>
          <cell r="C1291" t="str">
            <v>C27356</v>
          </cell>
          <cell r="D1291" t="str">
            <v>Balboni Companies</v>
          </cell>
          <cell r="E1291" t="str">
            <v>MA</v>
          </cell>
          <cell r="F1291" t="str">
            <v>P1</v>
          </cell>
          <cell r="G1291" t="str">
            <v>SMALL</v>
          </cell>
          <cell r="H1291" t="str">
            <v>IH</v>
          </cell>
          <cell r="I1291" t="str">
            <v>0033234 - EASTERN BENEFITS GROUP</v>
          </cell>
        </row>
        <row r="1292">
          <cell r="A1292" t="str">
            <v>C27357IH</v>
          </cell>
          <cell r="B1292">
            <v>42185</v>
          </cell>
          <cell r="C1292" t="str">
            <v>C27357</v>
          </cell>
          <cell r="D1292" t="str">
            <v>LaScala Restaurant, Inc</v>
          </cell>
          <cell r="E1292" t="str">
            <v>MA</v>
          </cell>
          <cell r="F1292" t="str">
            <v>P1</v>
          </cell>
          <cell r="G1292" t="str">
            <v>SMALL</v>
          </cell>
          <cell r="H1292" t="str">
            <v>IH</v>
          </cell>
        </row>
        <row r="1293">
          <cell r="A1293" t="str">
            <v>C27370IH</v>
          </cell>
          <cell r="B1293">
            <v>42185</v>
          </cell>
          <cell r="C1293" t="str">
            <v>C27370</v>
          </cell>
          <cell r="D1293" t="str">
            <v>Trinity Property Management Inc</v>
          </cell>
          <cell r="E1293" t="str">
            <v>MA</v>
          </cell>
          <cell r="F1293" t="str">
            <v>P1</v>
          </cell>
          <cell r="G1293" t="str">
            <v>SMALL</v>
          </cell>
          <cell r="H1293" t="str">
            <v>IH</v>
          </cell>
          <cell r="I1293" t="str">
            <v>0021052 - MOSSE &amp; MOSSE ASSOCIATES INC</v>
          </cell>
        </row>
        <row r="1294">
          <cell r="A1294" t="str">
            <v>C27370IV</v>
          </cell>
          <cell r="B1294">
            <v>42185</v>
          </cell>
          <cell r="C1294" t="str">
            <v>C27370</v>
          </cell>
          <cell r="D1294" t="str">
            <v>Trinity Property Management Inc</v>
          </cell>
          <cell r="E1294" t="str">
            <v>MA</v>
          </cell>
          <cell r="F1294" t="str">
            <v>P1</v>
          </cell>
          <cell r="G1294" t="str">
            <v>SMALL</v>
          </cell>
          <cell r="H1294" t="str">
            <v>IV</v>
          </cell>
          <cell r="I1294" t="str">
            <v>0021052 - MOSSE &amp; MOSSE ASSOCIATES INC</v>
          </cell>
        </row>
        <row r="1295">
          <cell r="A1295" t="str">
            <v>C27372IH</v>
          </cell>
          <cell r="B1295">
            <v>42185</v>
          </cell>
          <cell r="C1295" t="str">
            <v>C27372</v>
          </cell>
          <cell r="D1295" t="str">
            <v>Millicent Library</v>
          </cell>
          <cell r="E1295" t="str">
            <v>MA</v>
          </cell>
          <cell r="F1295" t="str">
            <v>P1</v>
          </cell>
          <cell r="G1295" t="str">
            <v>SMALL</v>
          </cell>
          <cell r="H1295" t="str">
            <v>IH</v>
          </cell>
        </row>
        <row r="1296">
          <cell r="A1296" t="str">
            <v>C27372MI</v>
          </cell>
          <cell r="B1296">
            <v>42185</v>
          </cell>
          <cell r="C1296" t="str">
            <v>C27372</v>
          </cell>
          <cell r="D1296" t="str">
            <v>Millicent Library</v>
          </cell>
          <cell r="E1296" t="str">
            <v>MA</v>
          </cell>
          <cell r="F1296" t="str">
            <v>P1</v>
          </cell>
          <cell r="G1296" t="str">
            <v>MCARE</v>
          </cell>
          <cell r="H1296" t="str">
            <v>MI</v>
          </cell>
        </row>
        <row r="1297">
          <cell r="A1297" t="str">
            <v>C27374IH</v>
          </cell>
          <cell r="B1297">
            <v>42185</v>
          </cell>
          <cell r="C1297" t="str">
            <v>C27374</v>
          </cell>
          <cell r="D1297" t="str">
            <v>Currie Management</v>
          </cell>
          <cell r="E1297" t="str">
            <v>MA</v>
          </cell>
          <cell r="F1297" t="str">
            <v>P1</v>
          </cell>
          <cell r="G1297" t="str">
            <v>SMALL</v>
          </cell>
          <cell r="H1297" t="str">
            <v>IH</v>
          </cell>
        </row>
        <row r="1298">
          <cell r="A1298" t="str">
            <v>C27374MI</v>
          </cell>
          <cell r="B1298">
            <v>42185</v>
          </cell>
          <cell r="C1298" t="str">
            <v>C27374</v>
          </cell>
          <cell r="D1298" t="str">
            <v>Currie Management</v>
          </cell>
          <cell r="E1298" t="str">
            <v>MA</v>
          </cell>
          <cell r="F1298" t="str">
            <v>P1</v>
          </cell>
          <cell r="G1298" t="str">
            <v>MCARE</v>
          </cell>
          <cell r="H1298" t="str">
            <v>MI</v>
          </cell>
        </row>
        <row r="1299">
          <cell r="A1299" t="str">
            <v>C27376JA</v>
          </cell>
          <cell r="B1299">
            <v>42185</v>
          </cell>
          <cell r="C1299" t="str">
            <v>C27376</v>
          </cell>
          <cell r="D1299" t="str">
            <v>Lincoln Pharmacy of Milford Inc</v>
          </cell>
          <cell r="E1299" t="str">
            <v>MA</v>
          </cell>
          <cell r="F1299" t="str">
            <v>P1</v>
          </cell>
          <cell r="G1299" t="str">
            <v>SMALL</v>
          </cell>
          <cell r="H1299" t="str">
            <v>JA</v>
          </cell>
          <cell r="I1299" t="str">
            <v>0002080 - KRUPKOWSKI, MARK D</v>
          </cell>
        </row>
        <row r="1300">
          <cell r="A1300" t="str">
            <v>C27416IH</v>
          </cell>
          <cell r="B1300">
            <v>42185</v>
          </cell>
          <cell r="C1300" t="str">
            <v>C27416</v>
          </cell>
          <cell r="D1300" t="str">
            <v>Falmouth Academy Inc</v>
          </cell>
          <cell r="E1300" t="str">
            <v>MA</v>
          </cell>
          <cell r="F1300" t="str">
            <v>P1</v>
          </cell>
          <cell r="G1300" t="str">
            <v>SMALL</v>
          </cell>
          <cell r="H1300" t="str">
            <v>IH</v>
          </cell>
          <cell r="I1300" t="str">
            <v>0025727 - BORISLOW INSURANCE AGENCY</v>
          </cell>
        </row>
        <row r="1301">
          <cell r="A1301" t="str">
            <v>C27442IH</v>
          </cell>
          <cell r="B1301">
            <v>42185</v>
          </cell>
          <cell r="C1301" t="str">
            <v>C27442</v>
          </cell>
          <cell r="D1301" t="str">
            <v>LSV Inc</v>
          </cell>
          <cell r="E1301" t="str">
            <v>MA</v>
          </cell>
          <cell r="F1301" t="str">
            <v>P1</v>
          </cell>
          <cell r="G1301" t="str">
            <v>SMALL</v>
          </cell>
          <cell r="H1301" t="str">
            <v>IH</v>
          </cell>
          <cell r="I1301" t="str">
            <v>0002224 - KAPLAN, ELLEN A</v>
          </cell>
        </row>
        <row r="1302">
          <cell r="A1302" t="str">
            <v>C27457IH</v>
          </cell>
          <cell r="B1302">
            <v>42185</v>
          </cell>
          <cell r="C1302" t="str">
            <v>C27457</v>
          </cell>
          <cell r="D1302" t="str">
            <v>Marlborough Foundry Inc</v>
          </cell>
          <cell r="E1302" t="str">
            <v>MA</v>
          </cell>
          <cell r="F1302" t="str">
            <v>P1</v>
          </cell>
          <cell r="G1302" t="str">
            <v>SMALL</v>
          </cell>
          <cell r="H1302" t="str">
            <v>IH</v>
          </cell>
          <cell r="I1302" t="str">
            <v>0022334 - EASTERN BENEFITS GROUP</v>
          </cell>
        </row>
        <row r="1303">
          <cell r="A1303" t="str">
            <v>C27485IH</v>
          </cell>
          <cell r="B1303">
            <v>42185</v>
          </cell>
          <cell r="C1303" t="str">
            <v>C27485</v>
          </cell>
          <cell r="D1303" t="str">
            <v>Ipsco</v>
          </cell>
          <cell r="E1303" t="str">
            <v>MA</v>
          </cell>
          <cell r="F1303" t="str">
            <v>P1</v>
          </cell>
          <cell r="G1303" t="str">
            <v>SMALL</v>
          </cell>
          <cell r="H1303" t="str">
            <v>IH</v>
          </cell>
        </row>
        <row r="1304">
          <cell r="A1304" t="str">
            <v>C27485MI</v>
          </cell>
          <cell r="B1304">
            <v>42185</v>
          </cell>
          <cell r="C1304" t="str">
            <v>C27485</v>
          </cell>
          <cell r="D1304" t="str">
            <v>Ipsco</v>
          </cell>
          <cell r="E1304" t="str">
            <v>MA</v>
          </cell>
          <cell r="F1304" t="str">
            <v>P1</v>
          </cell>
          <cell r="G1304" t="str">
            <v>MCARE</v>
          </cell>
          <cell r="H1304" t="str">
            <v>MI</v>
          </cell>
        </row>
        <row r="1305">
          <cell r="A1305" t="str">
            <v>C27488IH</v>
          </cell>
          <cell r="B1305">
            <v>42185</v>
          </cell>
          <cell r="C1305" t="str">
            <v>C27488</v>
          </cell>
          <cell r="D1305" t="str">
            <v>The Orleans Convalescent Home Inc DBA The Terraces Orleans</v>
          </cell>
          <cell r="E1305" t="str">
            <v>MA</v>
          </cell>
          <cell r="F1305" t="str">
            <v>P1</v>
          </cell>
          <cell r="G1305" t="str">
            <v>SMALL</v>
          </cell>
          <cell r="H1305" t="str">
            <v>IH</v>
          </cell>
          <cell r="I1305" t="str">
            <v>0035649 - COMPLETE BENEFIT SOLUTIONS LLC</v>
          </cell>
        </row>
        <row r="1306">
          <cell r="A1306" t="str">
            <v>C27499MI</v>
          </cell>
          <cell r="B1306">
            <v>42185</v>
          </cell>
          <cell r="C1306" t="str">
            <v>C27499</v>
          </cell>
          <cell r="D1306" t="str">
            <v>Attleboro Ice &amp; Oil</v>
          </cell>
          <cell r="E1306" t="str">
            <v>MA</v>
          </cell>
          <cell r="F1306" t="str">
            <v>P1</v>
          </cell>
          <cell r="G1306" t="str">
            <v>MCARE</v>
          </cell>
          <cell r="H1306" t="str">
            <v>MI</v>
          </cell>
        </row>
        <row r="1307">
          <cell r="A1307" t="str">
            <v>C27528IH</v>
          </cell>
          <cell r="B1307">
            <v>42185</v>
          </cell>
          <cell r="C1307" t="str">
            <v>C27528</v>
          </cell>
          <cell r="D1307" t="str">
            <v>Rome Restaurant Inc</v>
          </cell>
          <cell r="E1307" t="str">
            <v>MA</v>
          </cell>
          <cell r="F1307" t="str">
            <v>P1</v>
          </cell>
          <cell r="G1307" t="str">
            <v>SMALL</v>
          </cell>
          <cell r="H1307" t="str">
            <v>IH</v>
          </cell>
          <cell r="I1307" t="str">
            <v>0024141 - DEMERITT, TIMOTHY A</v>
          </cell>
        </row>
        <row r="1308">
          <cell r="A1308" t="str">
            <v>C27545IH</v>
          </cell>
          <cell r="B1308">
            <v>42185</v>
          </cell>
          <cell r="C1308" t="str">
            <v>C27545</v>
          </cell>
          <cell r="D1308" t="str">
            <v>Sam &amp; Joes Cafe Inc</v>
          </cell>
          <cell r="E1308" t="str">
            <v>MA</v>
          </cell>
          <cell r="F1308" t="str">
            <v>P1</v>
          </cell>
          <cell r="G1308" t="str">
            <v>SMALL</v>
          </cell>
          <cell r="H1308" t="str">
            <v>IH</v>
          </cell>
        </row>
        <row r="1309">
          <cell r="A1309" t="str">
            <v>C27582IA</v>
          </cell>
          <cell r="B1309">
            <v>42185</v>
          </cell>
          <cell r="C1309" t="str">
            <v>C27582</v>
          </cell>
          <cell r="D1309" t="str">
            <v>Bulldog Fire Apparatus</v>
          </cell>
          <cell r="E1309" t="str">
            <v>MA</v>
          </cell>
          <cell r="F1309" t="str">
            <v>P1</v>
          </cell>
          <cell r="G1309" t="str">
            <v>SMALL</v>
          </cell>
          <cell r="H1309" t="str">
            <v>IA</v>
          </cell>
          <cell r="I1309" t="str">
            <v>0034300 - MID-STATE INSURANCE AGENCY INC</v>
          </cell>
        </row>
        <row r="1310">
          <cell r="A1310" t="str">
            <v>C27582IH</v>
          </cell>
          <cell r="B1310">
            <v>42185</v>
          </cell>
          <cell r="C1310" t="str">
            <v>C27582</v>
          </cell>
          <cell r="D1310" t="str">
            <v>Bulldog Fire Apparatus</v>
          </cell>
          <cell r="E1310" t="str">
            <v>MA</v>
          </cell>
          <cell r="F1310" t="str">
            <v>P1</v>
          </cell>
          <cell r="G1310" t="str">
            <v>SMALL</v>
          </cell>
          <cell r="H1310" t="str">
            <v>IH</v>
          </cell>
          <cell r="I1310" t="str">
            <v>0034300 - MID-STATE INSURANCE AGENCY INC</v>
          </cell>
        </row>
        <row r="1311">
          <cell r="A1311" t="str">
            <v>C27596IH</v>
          </cell>
          <cell r="B1311">
            <v>42185</v>
          </cell>
          <cell r="C1311" t="str">
            <v>C27596</v>
          </cell>
          <cell r="D1311" t="str">
            <v>Fishnet New Media</v>
          </cell>
          <cell r="E1311" t="str">
            <v>MA</v>
          </cell>
          <cell r="F1311" t="str">
            <v>P1</v>
          </cell>
          <cell r="G1311" t="str">
            <v>SMALL</v>
          </cell>
          <cell r="H1311" t="str">
            <v>IH</v>
          </cell>
        </row>
        <row r="1312">
          <cell r="A1312" t="str">
            <v>C27616IH</v>
          </cell>
          <cell r="B1312">
            <v>42185</v>
          </cell>
          <cell r="C1312" t="str">
            <v>C27616</v>
          </cell>
          <cell r="D1312" t="str">
            <v>Injectronics Corporation</v>
          </cell>
          <cell r="E1312" t="str">
            <v>MA</v>
          </cell>
          <cell r="F1312" t="str">
            <v>P1</v>
          </cell>
          <cell r="G1312" t="str">
            <v>CRC</v>
          </cell>
          <cell r="H1312" t="str">
            <v>IH</v>
          </cell>
          <cell r="I1312" t="str">
            <v>0027411 - PARTNERS BENEFIT GROUP INC</v>
          </cell>
        </row>
        <row r="1313">
          <cell r="A1313" t="str">
            <v>C27653IH</v>
          </cell>
          <cell r="B1313">
            <v>42185</v>
          </cell>
          <cell r="C1313" t="str">
            <v>C27653</v>
          </cell>
          <cell r="D1313" t="str">
            <v>R J Heavey</v>
          </cell>
          <cell r="E1313" t="str">
            <v>MA</v>
          </cell>
          <cell r="F1313" t="str">
            <v>P1</v>
          </cell>
          <cell r="G1313" t="str">
            <v>SMALL</v>
          </cell>
          <cell r="H1313" t="str">
            <v>IH</v>
          </cell>
        </row>
        <row r="1314">
          <cell r="A1314" t="str">
            <v>C27684IH</v>
          </cell>
          <cell r="B1314">
            <v>42185</v>
          </cell>
          <cell r="C1314" t="str">
            <v>C27684</v>
          </cell>
          <cell r="D1314" t="str">
            <v>Heat Exchanger</v>
          </cell>
          <cell r="E1314" t="str">
            <v>MA</v>
          </cell>
          <cell r="F1314" t="str">
            <v>P1</v>
          </cell>
          <cell r="G1314" t="str">
            <v>SMALL</v>
          </cell>
          <cell r="H1314" t="str">
            <v>IH</v>
          </cell>
          <cell r="I1314" t="str">
            <v>0030440 - DIGITAL INSURANCE AGENCY INC</v>
          </cell>
        </row>
        <row r="1315">
          <cell r="A1315" t="str">
            <v>C27684MI</v>
          </cell>
          <cell r="B1315">
            <v>42185</v>
          </cell>
          <cell r="C1315" t="str">
            <v>C27684</v>
          </cell>
          <cell r="D1315" t="str">
            <v>Heat Exchanger</v>
          </cell>
          <cell r="E1315" t="str">
            <v>MA</v>
          </cell>
          <cell r="F1315" t="str">
            <v>P1</v>
          </cell>
          <cell r="G1315" t="str">
            <v>MCARE</v>
          </cell>
          <cell r="H1315" t="str">
            <v>MI</v>
          </cell>
          <cell r="I1315" t="str">
            <v>0030440 - DIGITAL INSURANCE AGENCY INC</v>
          </cell>
        </row>
        <row r="1316">
          <cell r="A1316" t="str">
            <v>C27705IH</v>
          </cell>
          <cell r="B1316">
            <v>42185</v>
          </cell>
          <cell r="C1316" t="str">
            <v>C27705</v>
          </cell>
          <cell r="D1316" t="str">
            <v>DeAngelis Iron Work Inc</v>
          </cell>
          <cell r="E1316" t="str">
            <v>MA</v>
          </cell>
          <cell r="F1316" t="str">
            <v>P1</v>
          </cell>
          <cell r="G1316" t="str">
            <v>SMALL</v>
          </cell>
          <cell r="H1316" t="str">
            <v>IH</v>
          </cell>
          <cell r="I1316" t="str">
            <v>0024613 - MURPHY, CHARLES F</v>
          </cell>
        </row>
        <row r="1317">
          <cell r="A1317" t="str">
            <v>C27716IH</v>
          </cell>
          <cell r="B1317">
            <v>42185</v>
          </cell>
          <cell r="C1317" t="str">
            <v>C27716</v>
          </cell>
          <cell r="D1317" t="str">
            <v>William C Bearce Insurance</v>
          </cell>
          <cell r="E1317" t="str">
            <v>MA</v>
          </cell>
          <cell r="F1317" t="str">
            <v>P1</v>
          </cell>
          <cell r="G1317" t="str">
            <v>SMALL</v>
          </cell>
          <cell r="H1317" t="str">
            <v>IH</v>
          </cell>
        </row>
        <row r="1318">
          <cell r="A1318" t="str">
            <v>C27716MI</v>
          </cell>
          <cell r="B1318">
            <v>42185</v>
          </cell>
          <cell r="C1318" t="str">
            <v>C27716</v>
          </cell>
          <cell r="D1318" t="str">
            <v>William C Bearce Insurance</v>
          </cell>
          <cell r="E1318" t="str">
            <v>MA</v>
          </cell>
          <cell r="F1318" t="str">
            <v>P1</v>
          </cell>
          <cell r="G1318" t="str">
            <v>MCARE</v>
          </cell>
          <cell r="H1318" t="str">
            <v>MI</v>
          </cell>
        </row>
        <row r="1319">
          <cell r="A1319" t="str">
            <v>C27730IV</v>
          </cell>
          <cell r="B1319">
            <v>42185</v>
          </cell>
          <cell r="C1319" t="str">
            <v>C27730</v>
          </cell>
          <cell r="D1319" t="str">
            <v>Wells Sanitary District</v>
          </cell>
          <cell r="E1319" t="str">
            <v>ME</v>
          </cell>
          <cell r="F1319" t="str">
            <v>P1</v>
          </cell>
          <cell r="G1319" t="str">
            <v>SMALL</v>
          </cell>
          <cell r="H1319" t="str">
            <v>IV</v>
          </cell>
          <cell r="I1319" t="str">
            <v>0015270 - CLARK INSURANCE</v>
          </cell>
        </row>
        <row r="1320">
          <cell r="A1320" t="str">
            <v>C27794IH</v>
          </cell>
          <cell r="B1320">
            <v>42185</v>
          </cell>
          <cell r="C1320" t="str">
            <v>C27794</v>
          </cell>
          <cell r="D1320" t="str">
            <v>Adler Cohen et al</v>
          </cell>
          <cell r="E1320" t="str">
            <v>MA</v>
          </cell>
          <cell r="F1320" t="str">
            <v>P1</v>
          </cell>
          <cell r="G1320" t="str">
            <v>SMALL</v>
          </cell>
          <cell r="H1320" t="str">
            <v>IH</v>
          </cell>
          <cell r="I1320" t="str">
            <v>0024655 - WEST RIDGE INSURANCE AGENCY INC</v>
          </cell>
        </row>
        <row r="1321">
          <cell r="A1321" t="str">
            <v>C27795IA</v>
          </cell>
          <cell r="B1321">
            <v>42185</v>
          </cell>
          <cell r="C1321" t="str">
            <v>C27795</v>
          </cell>
          <cell r="D1321" t="str">
            <v>Trucchi's Supermarkets</v>
          </cell>
          <cell r="E1321" t="str">
            <v>MA</v>
          </cell>
          <cell r="F1321" t="str">
            <v>P1</v>
          </cell>
          <cell r="G1321" t="str">
            <v>ERF</v>
          </cell>
          <cell r="H1321" t="str">
            <v>IA</v>
          </cell>
          <cell r="I1321" t="str">
            <v>0017743 - INCENTIVE GROUP</v>
          </cell>
        </row>
        <row r="1322">
          <cell r="A1322" t="str">
            <v>C27795IH</v>
          </cell>
          <cell r="B1322">
            <v>42185</v>
          </cell>
          <cell r="C1322" t="str">
            <v>C27795</v>
          </cell>
          <cell r="D1322" t="str">
            <v>Trucchi's Supermarkets</v>
          </cell>
          <cell r="E1322" t="str">
            <v>MA</v>
          </cell>
          <cell r="F1322" t="str">
            <v>P1</v>
          </cell>
          <cell r="G1322" t="str">
            <v>ERF</v>
          </cell>
          <cell r="H1322" t="str">
            <v>IH</v>
          </cell>
          <cell r="I1322" t="str">
            <v>0017743 - INCENTIVE GROUP</v>
          </cell>
        </row>
        <row r="1323">
          <cell r="A1323" t="str">
            <v>C27812IV</v>
          </cell>
          <cell r="B1323">
            <v>42185</v>
          </cell>
          <cell r="C1323" t="str">
            <v>C27812</v>
          </cell>
          <cell r="D1323" t="str">
            <v>RiverWoods at Exeter</v>
          </cell>
          <cell r="E1323" t="str">
            <v>NH</v>
          </cell>
          <cell r="F1323" t="str">
            <v>P1</v>
          </cell>
          <cell r="G1323" t="str">
            <v>ERF</v>
          </cell>
          <cell r="H1323" t="str">
            <v>IV</v>
          </cell>
          <cell r="I1323" t="str">
            <v>0019758 - GRANITE GROUP BENEFITS LLC</v>
          </cell>
        </row>
        <row r="1324">
          <cell r="A1324" t="str">
            <v>C27812JM</v>
          </cell>
          <cell r="B1324">
            <v>42185</v>
          </cell>
          <cell r="C1324" t="str">
            <v>C27812</v>
          </cell>
          <cell r="D1324" t="str">
            <v>RiverWoods at Exeter</v>
          </cell>
          <cell r="E1324" t="str">
            <v>NH</v>
          </cell>
          <cell r="F1324" t="str">
            <v>P1</v>
          </cell>
          <cell r="G1324" t="str">
            <v>ERF</v>
          </cell>
          <cell r="H1324" t="str">
            <v>JM</v>
          </cell>
          <cell r="I1324" t="str">
            <v>0019758 - GRANITE GROUP BENEFITS LLC</v>
          </cell>
        </row>
        <row r="1325">
          <cell r="A1325" t="str">
            <v>C27829IH</v>
          </cell>
          <cell r="B1325">
            <v>42185</v>
          </cell>
          <cell r="C1325" t="str">
            <v>C27829</v>
          </cell>
          <cell r="D1325" t="str">
            <v>Eastward Ho Country Club Inc</v>
          </cell>
          <cell r="E1325" t="str">
            <v>MA</v>
          </cell>
          <cell r="F1325" t="str">
            <v>P1</v>
          </cell>
          <cell r="G1325" t="str">
            <v>SMALL</v>
          </cell>
          <cell r="H1325" t="str">
            <v>IH</v>
          </cell>
          <cell r="I1325" t="str">
            <v>0034518 - BSI INSURANCE AGENCY INC</v>
          </cell>
        </row>
        <row r="1326">
          <cell r="A1326" t="str">
            <v>C27854JA</v>
          </cell>
          <cell r="B1326">
            <v>42185</v>
          </cell>
          <cell r="C1326" t="str">
            <v>C27854</v>
          </cell>
          <cell r="D1326" t="str">
            <v>Strong Landscaping</v>
          </cell>
          <cell r="E1326" t="str">
            <v>MA</v>
          </cell>
          <cell r="F1326" t="str">
            <v>P1</v>
          </cell>
          <cell r="G1326" t="str">
            <v>SMALL</v>
          </cell>
          <cell r="H1326" t="str">
            <v>JA</v>
          </cell>
          <cell r="I1326" t="str">
            <v>0024127 - LIMERICK, SHAWN M</v>
          </cell>
        </row>
        <row r="1327">
          <cell r="A1327" t="str">
            <v>C27856IH</v>
          </cell>
          <cell r="B1327">
            <v>42185</v>
          </cell>
          <cell r="C1327" t="str">
            <v>C27856</v>
          </cell>
          <cell r="D1327" t="str">
            <v>Rocheleau Tool &amp; Die Co Inc</v>
          </cell>
          <cell r="E1327" t="str">
            <v>MA</v>
          </cell>
          <cell r="F1327" t="str">
            <v>P1</v>
          </cell>
          <cell r="G1327" t="str">
            <v>SMALL</v>
          </cell>
          <cell r="H1327" t="str">
            <v>IH</v>
          </cell>
          <cell r="I1327" t="str">
            <v>0032027 - DIGITAL INSURANCE AGENCY INC</v>
          </cell>
        </row>
        <row r="1328">
          <cell r="A1328" t="str">
            <v>C27932IH</v>
          </cell>
          <cell r="B1328">
            <v>42185</v>
          </cell>
          <cell r="C1328" t="str">
            <v>C27932</v>
          </cell>
          <cell r="D1328" t="str">
            <v>Kimball Sand Co Inc</v>
          </cell>
          <cell r="E1328" t="str">
            <v>MA</v>
          </cell>
          <cell r="F1328" t="str">
            <v>P1</v>
          </cell>
          <cell r="G1328" t="str">
            <v>SMALL</v>
          </cell>
          <cell r="H1328" t="str">
            <v>IH</v>
          </cell>
          <cell r="I1328" t="str">
            <v>0035205 - RSC INSURANCE BROKERAGE INC</v>
          </cell>
        </row>
        <row r="1329">
          <cell r="A1329" t="str">
            <v>C27951IH</v>
          </cell>
          <cell r="B1329">
            <v>42185</v>
          </cell>
          <cell r="C1329" t="str">
            <v>C27951</v>
          </cell>
          <cell r="D1329" t="str">
            <v>Guerriere &amp; Halnon Inc</v>
          </cell>
          <cell r="E1329" t="str">
            <v>MA</v>
          </cell>
          <cell r="F1329" t="str">
            <v>P1</v>
          </cell>
          <cell r="G1329" t="str">
            <v>SMALL</v>
          </cell>
          <cell r="H1329" t="str">
            <v>IH</v>
          </cell>
          <cell r="I1329" t="str">
            <v>0001928 - KAPLAN, ELLEN A</v>
          </cell>
        </row>
        <row r="1330">
          <cell r="A1330" t="str">
            <v>C27957IH</v>
          </cell>
          <cell r="B1330">
            <v>42185</v>
          </cell>
          <cell r="C1330" t="str">
            <v>C27957</v>
          </cell>
          <cell r="D1330" t="str">
            <v>Dunlaps Propane Inc.</v>
          </cell>
          <cell r="E1330" t="str">
            <v>MA</v>
          </cell>
          <cell r="F1330" t="str">
            <v>P1</v>
          </cell>
          <cell r="G1330" t="str">
            <v>SMALL</v>
          </cell>
          <cell r="H1330" t="str">
            <v>IH</v>
          </cell>
          <cell r="I1330" t="str">
            <v>0022923 - ROGERS &amp; GRAY INSURANCE AGENCY</v>
          </cell>
        </row>
        <row r="1331">
          <cell r="A1331" t="str">
            <v>C27988IH</v>
          </cell>
          <cell r="B1331">
            <v>42185</v>
          </cell>
          <cell r="C1331" t="str">
            <v>C27988</v>
          </cell>
          <cell r="D1331" t="str">
            <v>Spillane's Nursery &amp; Landscape Co</v>
          </cell>
          <cell r="E1331" t="str">
            <v>MA</v>
          </cell>
          <cell r="F1331" t="str">
            <v>P1</v>
          </cell>
          <cell r="G1331" t="str">
            <v>SMALL</v>
          </cell>
          <cell r="H1331" t="str">
            <v>IH</v>
          </cell>
          <cell r="I1331" t="str">
            <v>0014544 - WYLIE, DAVID J</v>
          </cell>
        </row>
        <row r="1332">
          <cell r="A1332" t="str">
            <v>C27988JA</v>
          </cell>
          <cell r="B1332">
            <v>42185</v>
          </cell>
          <cell r="C1332" t="str">
            <v>C27988</v>
          </cell>
          <cell r="D1332" t="str">
            <v>Spillane's Nursery &amp; Landscape Co</v>
          </cell>
          <cell r="E1332" t="str">
            <v>MA</v>
          </cell>
          <cell r="F1332" t="str">
            <v>P1</v>
          </cell>
          <cell r="G1332" t="str">
            <v>SMALL</v>
          </cell>
          <cell r="H1332" t="str">
            <v>JA</v>
          </cell>
          <cell r="I1332" t="str">
            <v>0014544 - WYLIE, DAVID J</v>
          </cell>
        </row>
        <row r="1333">
          <cell r="A1333" t="str">
            <v>C28011IH</v>
          </cell>
          <cell r="B1333">
            <v>42185</v>
          </cell>
          <cell r="C1333" t="str">
            <v>C28011</v>
          </cell>
          <cell r="D1333" t="str">
            <v>O'Connor Constructors</v>
          </cell>
          <cell r="E1333" t="str">
            <v>MA</v>
          </cell>
          <cell r="F1333" t="str">
            <v>P1</v>
          </cell>
          <cell r="G1333" t="str">
            <v>CRC</v>
          </cell>
          <cell r="H1333" t="str">
            <v>IH</v>
          </cell>
          <cell r="I1333" t="str">
            <v>0001569 - JOHN F CLUNAN INS AGENCY INC</v>
          </cell>
        </row>
        <row r="1334">
          <cell r="A1334" t="str">
            <v>C28029IH</v>
          </cell>
          <cell r="B1334">
            <v>42185</v>
          </cell>
          <cell r="C1334" t="str">
            <v>C28029</v>
          </cell>
          <cell r="D1334" t="str">
            <v>WRT Management Corp</v>
          </cell>
          <cell r="E1334" t="str">
            <v>MA</v>
          </cell>
          <cell r="F1334" t="str">
            <v>P1</v>
          </cell>
          <cell r="G1334" t="str">
            <v>SMALL</v>
          </cell>
          <cell r="H1334" t="str">
            <v>IH</v>
          </cell>
          <cell r="I1334" t="str">
            <v>0019395 - LEISMAN INSURANCE AGENCY INC</v>
          </cell>
        </row>
        <row r="1335">
          <cell r="A1335" t="str">
            <v>C28044IH</v>
          </cell>
          <cell r="B1335">
            <v>42185</v>
          </cell>
          <cell r="C1335" t="str">
            <v>C28044</v>
          </cell>
          <cell r="D1335" t="str">
            <v>Ellis &amp; Associates</v>
          </cell>
          <cell r="E1335" t="str">
            <v>MA</v>
          </cell>
          <cell r="F1335" t="str">
            <v>P1</v>
          </cell>
          <cell r="G1335" t="str">
            <v>SMALL</v>
          </cell>
          <cell r="H1335" t="str">
            <v>IH</v>
          </cell>
          <cell r="I1335" t="str">
            <v>0030183 - ABG INSURANCE AGENCY INC</v>
          </cell>
        </row>
        <row r="1336">
          <cell r="A1336" t="str">
            <v>C28044JA</v>
          </cell>
          <cell r="B1336">
            <v>42185</v>
          </cell>
          <cell r="C1336" t="str">
            <v>C28044</v>
          </cell>
          <cell r="D1336" t="str">
            <v>Ellis &amp; Associates</v>
          </cell>
          <cell r="E1336" t="str">
            <v>MA</v>
          </cell>
          <cell r="F1336" t="str">
            <v>P1</v>
          </cell>
          <cell r="G1336" t="str">
            <v>SMALL</v>
          </cell>
          <cell r="H1336" t="str">
            <v>JA</v>
          </cell>
          <cell r="I1336" t="str">
            <v>0030183 - ABG INSURANCE AGENCY INC</v>
          </cell>
        </row>
        <row r="1337">
          <cell r="A1337" t="str">
            <v>C28067IH</v>
          </cell>
          <cell r="B1337">
            <v>42185</v>
          </cell>
          <cell r="C1337" t="str">
            <v>C28067</v>
          </cell>
          <cell r="D1337" t="str">
            <v>Beauregard Burke &amp; Franco</v>
          </cell>
          <cell r="E1337" t="str">
            <v>MA</v>
          </cell>
          <cell r="F1337" t="str">
            <v>P1</v>
          </cell>
          <cell r="G1337" t="str">
            <v>SMALL</v>
          </cell>
          <cell r="H1337" t="str">
            <v>IH</v>
          </cell>
          <cell r="I1337" t="str">
            <v>0015603 - BOSTON INSURANCE GROUP</v>
          </cell>
        </row>
        <row r="1338">
          <cell r="A1338" t="str">
            <v>C28104IH</v>
          </cell>
          <cell r="B1338">
            <v>42185</v>
          </cell>
          <cell r="C1338" t="str">
            <v>C28104</v>
          </cell>
          <cell r="D1338" t="str">
            <v>Perry Funeral Home Inc</v>
          </cell>
          <cell r="E1338" t="str">
            <v>MA</v>
          </cell>
          <cell r="F1338" t="str">
            <v>P1</v>
          </cell>
          <cell r="G1338" t="str">
            <v>SMALL</v>
          </cell>
          <cell r="H1338" t="str">
            <v>IH</v>
          </cell>
          <cell r="I1338" t="str">
            <v>0025172 - BROWN &amp; BROWN OF MASSACHUSETTS LLC</v>
          </cell>
        </row>
        <row r="1339">
          <cell r="A1339" t="str">
            <v>C28122IH</v>
          </cell>
          <cell r="B1339">
            <v>42185</v>
          </cell>
          <cell r="C1339" t="str">
            <v>C28122</v>
          </cell>
          <cell r="D1339" t="str">
            <v>ENT Specialists Inc</v>
          </cell>
          <cell r="E1339" t="str">
            <v>MA</v>
          </cell>
          <cell r="F1339" t="str">
            <v>P1</v>
          </cell>
          <cell r="G1339" t="str">
            <v>SMALL</v>
          </cell>
          <cell r="H1339" t="str">
            <v>IH</v>
          </cell>
          <cell r="I1339" t="str">
            <v>0022717 - WILLIAM GALLAGHER  ASSOCIATES</v>
          </cell>
        </row>
        <row r="1340">
          <cell r="A1340" t="str">
            <v>C28122IV</v>
          </cell>
          <cell r="B1340">
            <v>42185</v>
          </cell>
          <cell r="C1340" t="str">
            <v>C28122</v>
          </cell>
          <cell r="D1340" t="str">
            <v>ENT Specialists Inc</v>
          </cell>
          <cell r="E1340" t="str">
            <v>MA</v>
          </cell>
          <cell r="F1340" t="str">
            <v>P1</v>
          </cell>
          <cell r="G1340" t="str">
            <v>SMALL</v>
          </cell>
          <cell r="H1340" t="str">
            <v>IV</v>
          </cell>
          <cell r="I1340" t="str">
            <v>0022717 - WILLIAM GALLAGHER  ASSOCIATES</v>
          </cell>
        </row>
        <row r="1341">
          <cell r="A1341" t="str">
            <v>C28142IH</v>
          </cell>
          <cell r="B1341">
            <v>42185</v>
          </cell>
          <cell r="C1341" t="str">
            <v>C28142</v>
          </cell>
          <cell r="D1341" t="str">
            <v>Phase V Technologies, Inc</v>
          </cell>
          <cell r="E1341" t="str">
            <v>MA</v>
          </cell>
          <cell r="F1341" t="str">
            <v>P1</v>
          </cell>
          <cell r="G1341" t="str">
            <v>SMALL</v>
          </cell>
          <cell r="H1341" t="str">
            <v>IH</v>
          </cell>
        </row>
        <row r="1342">
          <cell r="A1342" t="str">
            <v>C28168IH</v>
          </cell>
          <cell r="B1342">
            <v>42185</v>
          </cell>
          <cell r="C1342" t="str">
            <v>C28168</v>
          </cell>
          <cell r="D1342" t="str">
            <v>William McCaskie Inc</v>
          </cell>
          <cell r="E1342" t="str">
            <v>MA</v>
          </cell>
          <cell r="F1342" t="str">
            <v>P1</v>
          </cell>
          <cell r="G1342" t="str">
            <v>SMALL</v>
          </cell>
          <cell r="H1342" t="str">
            <v>IH</v>
          </cell>
          <cell r="I1342" t="str">
            <v>0020193 - MCCULLOM, PATRICK</v>
          </cell>
        </row>
        <row r="1343">
          <cell r="A1343" t="str">
            <v>C28177IH</v>
          </cell>
          <cell r="B1343">
            <v>42185</v>
          </cell>
          <cell r="C1343" t="str">
            <v>C28177</v>
          </cell>
          <cell r="D1343" t="str">
            <v>Fleming &amp; Fleming PC</v>
          </cell>
          <cell r="E1343" t="str">
            <v>MA</v>
          </cell>
          <cell r="F1343" t="str">
            <v>P1</v>
          </cell>
          <cell r="G1343" t="str">
            <v>SMALL</v>
          </cell>
          <cell r="H1343" t="str">
            <v>IH</v>
          </cell>
        </row>
        <row r="1344">
          <cell r="A1344" t="str">
            <v>C28211IH</v>
          </cell>
          <cell r="B1344">
            <v>42185</v>
          </cell>
          <cell r="C1344" t="str">
            <v>C28211</v>
          </cell>
          <cell r="D1344" t="str">
            <v>Peter T Messier</v>
          </cell>
          <cell r="E1344" t="str">
            <v>MA</v>
          </cell>
          <cell r="F1344" t="str">
            <v>P1</v>
          </cell>
          <cell r="G1344" t="str">
            <v>SMALL</v>
          </cell>
          <cell r="H1344" t="str">
            <v>IH</v>
          </cell>
        </row>
        <row r="1345">
          <cell r="A1345" t="str">
            <v>C28211MI</v>
          </cell>
          <cell r="B1345">
            <v>42185</v>
          </cell>
          <cell r="C1345" t="str">
            <v>C28211</v>
          </cell>
          <cell r="D1345" t="str">
            <v>Peter T Messier</v>
          </cell>
          <cell r="E1345" t="str">
            <v>MA</v>
          </cell>
          <cell r="F1345" t="str">
            <v>P1</v>
          </cell>
          <cell r="G1345" t="str">
            <v>MCARE</v>
          </cell>
          <cell r="H1345" t="str">
            <v>MI</v>
          </cell>
        </row>
        <row r="1346">
          <cell r="A1346" t="str">
            <v>C28229IH</v>
          </cell>
          <cell r="B1346">
            <v>42185</v>
          </cell>
          <cell r="C1346" t="str">
            <v>C28229</v>
          </cell>
          <cell r="D1346" t="str">
            <v>Agave Mexican Bistro</v>
          </cell>
          <cell r="E1346" t="str">
            <v>MA</v>
          </cell>
          <cell r="F1346" t="str">
            <v>P1</v>
          </cell>
          <cell r="G1346" t="str">
            <v>SMALL</v>
          </cell>
          <cell r="H1346" t="str">
            <v>IH</v>
          </cell>
          <cell r="I1346" t="str">
            <v>0034949 - MIJAL, DEBORAH G</v>
          </cell>
        </row>
        <row r="1347">
          <cell r="A1347" t="str">
            <v>C28232IH</v>
          </cell>
          <cell r="B1347">
            <v>42185</v>
          </cell>
          <cell r="C1347" t="str">
            <v>C28232</v>
          </cell>
          <cell r="D1347" t="str">
            <v>The Winchendon School</v>
          </cell>
          <cell r="E1347" t="str">
            <v>MA</v>
          </cell>
          <cell r="F1347" t="str">
            <v>P1</v>
          </cell>
          <cell r="G1347" t="str">
            <v>CRC</v>
          </cell>
          <cell r="H1347" t="str">
            <v>IH</v>
          </cell>
          <cell r="I1347" t="str">
            <v>0026244 - ISM INSURANCE INC</v>
          </cell>
        </row>
        <row r="1348">
          <cell r="A1348" t="str">
            <v>C28250IH</v>
          </cell>
          <cell r="B1348">
            <v>42185</v>
          </cell>
          <cell r="C1348" t="str">
            <v>C28250</v>
          </cell>
          <cell r="D1348" t="str">
            <v>Stoughton Town Spa Inc</v>
          </cell>
          <cell r="E1348" t="str">
            <v>MA</v>
          </cell>
          <cell r="F1348" t="str">
            <v>P1</v>
          </cell>
          <cell r="G1348" t="str">
            <v>SMALL</v>
          </cell>
          <cell r="H1348" t="str">
            <v>IH</v>
          </cell>
          <cell r="I1348" t="str">
            <v>0015558 - WALSH, STEVEN</v>
          </cell>
        </row>
        <row r="1349">
          <cell r="A1349" t="str">
            <v>C28255IH</v>
          </cell>
          <cell r="B1349">
            <v>42185</v>
          </cell>
          <cell r="C1349" t="str">
            <v>C28255</v>
          </cell>
          <cell r="D1349" t="str">
            <v>Lynwood Cafe</v>
          </cell>
          <cell r="E1349" t="str">
            <v>MA</v>
          </cell>
          <cell r="F1349" t="str">
            <v>P1</v>
          </cell>
          <cell r="G1349" t="str">
            <v>SMALL</v>
          </cell>
          <cell r="H1349" t="str">
            <v>IH</v>
          </cell>
        </row>
        <row r="1350">
          <cell r="A1350" t="str">
            <v>C28290IH</v>
          </cell>
          <cell r="B1350">
            <v>42185</v>
          </cell>
          <cell r="C1350" t="str">
            <v>C28290</v>
          </cell>
          <cell r="D1350" t="str">
            <v>Advent School</v>
          </cell>
          <cell r="E1350" t="str">
            <v>MA</v>
          </cell>
          <cell r="F1350" t="str">
            <v>P1</v>
          </cell>
          <cell r="G1350" t="str">
            <v>CRC</v>
          </cell>
          <cell r="H1350" t="str">
            <v>IH</v>
          </cell>
          <cell r="I1350" t="str">
            <v>0003081 - KAPLAN, ELLEN A</v>
          </cell>
        </row>
        <row r="1351">
          <cell r="A1351" t="str">
            <v>C28290JA</v>
          </cell>
          <cell r="B1351">
            <v>42185</v>
          </cell>
          <cell r="C1351" t="str">
            <v>C28290</v>
          </cell>
          <cell r="D1351" t="str">
            <v>Advent School</v>
          </cell>
          <cell r="E1351" t="str">
            <v>MA</v>
          </cell>
          <cell r="F1351" t="str">
            <v>P1</v>
          </cell>
          <cell r="G1351" t="str">
            <v>CRC</v>
          </cell>
          <cell r="H1351" t="str">
            <v>JA</v>
          </cell>
          <cell r="I1351" t="str">
            <v>0003081 - KAPLAN, ELLEN A</v>
          </cell>
        </row>
        <row r="1352">
          <cell r="A1352" t="str">
            <v>C28291IH</v>
          </cell>
          <cell r="B1352">
            <v>42185</v>
          </cell>
          <cell r="C1352" t="str">
            <v>C28291</v>
          </cell>
          <cell r="D1352" t="str">
            <v>Bay Farm Montessori Academy</v>
          </cell>
          <cell r="E1352" t="str">
            <v>MA</v>
          </cell>
          <cell r="F1352" t="str">
            <v>P1</v>
          </cell>
          <cell r="G1352" t="str">
            <v>SMALL</v>
          </cell>
          <cell r="H1352" t="str">
            <v>IH</v>
          </cell>
          <cell r="I1352" t="str">
            <v>0024364 - PARTNERS BENEFIT GROUP INC</v>
          </cell>
        </row>
        <row r="1353">
          <cell r="A1353" t="str">
            <v>C28291JA</v>
          </cell>
          <cell r="B1353">
            <v>42185</v>
          </cell>
          <cell r="C1353" t="str">
            <v>C28291</v>
          </cell>
          <cell r="D1353" t="str">
            <v>Bay Farm Montessori Academy</v>
          </cell>
          <cell r="E1353" t="str">
            <v>MA</v>
          </cell>
          <cell r="F1353" t="str">
            <v>P1</v>
          </cell>
          <cell r="G1353" t="str">
            <v>SMALL</v>
          </cell>
          <cell r="H1353" t="str">
            <v>JA</v>
          </cell>
          <cell r="I1353" t="str">
            <v>0024364 - PARTNERS BENEFIT GROUP INC</v>
          </cell>
        </row>
        <row r="1354">
          <cell r="A1354" t="str">
            <v>C28295IH</v>
          </cell>
          <cell r="B1354">
            <v>42185</v>
          </cell>
          <cell r="C1354" t="str">
            <v>C28295</v>
          </cell>
          <cell r="D1354" t="str">
            <v>Chestnut Hill School</v>
          </cell>
          <cell r="E1354" t="str">
            <v>MA</v>
          </cell>
          <cell r="F1354" t="str">
            <v>P1</v>
          </cell>
          <cell r="G1354" t="str">
            <v>CRC</v>
          </cell>
          <cell r="H1354" t="str">
            <v>IH</v>
          </cell>
          <cell r="I1354" t="str">
            <v>0022531 - LAMBERT &amp; CARNEY BENEFITS GROUP</v>
          </cell>
        </row>
        <row r="1355">
          <cell r="A1355" t="str">
            <v>C28298IH</v>
          </cell>
          <cell r="B1355">
            <v>42185</v>
          </cell>
          <cell r="C1355" t="str">
            <v>C28298</v>
          </cell>
          <cell r="D1355" t="str">
            <v>Cambridge Center For Adult Education</v>
          </cell>
          <cell r="E1355" t="str">
            <v>MA</v>
          </cell>
          <cell r="F1355" t="str">
            <v>P1</v>
          </cell>
          <cell r="G1355" t="str">
            <v>SMALL</v>
          </cell>
          <cell r="H1355" t="str">
            <v>IH</v>
          </cell>
          <cell r="I1355" t="str">
            <v>0003078 - COMPREHENSIVE INS PROVIDERS INC</v>
          </cell>
        </row>
        <row r="1356">
          <cell r="A1356" t="str">
            <v>C28299IH</v>
          </cell>
          <cell r="B1356">
            <v>42185</v>
          </cell>
          <cell r="C1356" t="str">
            <v>C28299</v>
          </cell>
          <cell r="D1356" t="str">
            <v>Communication and Power</v>
          </cell>
          <cell r="E1356" t="str">
            <v>MA</v>
          </cell>
          <cell r="F1356" t="str">
            <v>P1</v>
          </cell>
          <cell r="G1356" t="str">
            <v>ERF</v>
          </cell>
          <cell r="H1356" t="str">
            <v>IH</v>
          </cell>
          <cell r="I1356" t="str">
            <v>0034294 - JAMES C JENKINS INSURANCE SERVICE INC</v>
          </cell>
        </row>
        <row r="1357">
          <cell r="A1357" t="str">
            <v>C28311IH</v>
          </cell>
          <cell r="B1357">
            <v>42185</v>
          </cell>
          <cell r="C1357" t="str">
            <v>C28311</v>
          </cell>
          <cell r="D1357" t="str">
            <v>General Wire Products, Inc.</v>
          </cell>
          <cell r="E1357" t="str">
            <v>MA</v>
          </cell>
          <cell r="F1357" t="str">
            <v>P1</v>
          </cell>
          <cell r="G1357" t="str">
            <v>SMALL</v>
          </cell>
          <cell r="H1357" t="str">
            <v>IH</v>
          </cell>
          <cell r="I1357" t="str">
            <v>0018684 - EASTERN BENEFITS GROUP</v>
          </cell>
        </row>
        <row r="1358">
          <cell r="A1358" t="str">
            <v>C28311JA</v>
          </cell>
          <cell r="B1358">
            <v>42185</v>
          </cell>
          <cell r="C1358" t="str">
            <v>C28311</v>
          </cell>
          <cell r="D1358" t="str">
            <v>General Wire Products, Inc.</v>
          </cell>
          <cell r="E1358" t="str">
            <v>MA</v>
          </cell>
          <cell r="F1358" t="str">
            <v>P1</v>
          </cell>
          <cell r="G1358" t="str">
            <v>SMALL</v>
          </cell>
          <cell r="H1358" t="str">
            <v>JA</v>
          </cell>
          <cell r="I1358" t="str">
            <v>0018684 - EASTERN BENEFITS GROUP</v>
          </cell>
        </row>
        <row r="1359">
          <cell r="A1359" t="str">
            <v>C28340IH</v>
          </cell>
          <cell r="B1359">
            <v>42185</v>
          </cell>
          <cell r="C1359" t="str">
            <v>C28340</v>
          </cell>
          <cell r="D1359" t="str">
            <v>ABC Testing Inc</v>
          </cell>
          <cell r="E1359" t="str">
            <v>MA</v>
          </cell>
          <cell r="F1359" t="str">
            <v>P1</v>
          </cell>
          <cell r="G1359" t="str">
            <v>SMALL</v>
          </cell>
          <cell r="H1359" t="str">
            <v>IH</v>
          </cell>
        </row>
        <row r="1360">
          <cell r="A1360" t="str">
            <v>C28367IH</v>
          </cell>
          <cell r="B1360">
            <v>42185</v>
          </cell>
          <cell r="C1360" t="str">
            <v>C28367</v>
          </cell>
          <cell r="D1360" t="str">
            <v>Graycer Screw Products Co Inc</v>
          </cell>
          <cell r="E1360" t="str">
            <v>MA</v>
          </cell>
          <cell r="F1360" t="str">
            <v>P1</v>
          </cell>
          <cell r="G1360" t="str">
            <v>SMALL</v>
          </cell>
          <cell r="H1360" t="str">
            <v>IH</v>
          </cell>
          <cell r="I1360" t="str">
            <v>0033980 - BUSINESS BENEFITS INS BROKERAGE INC</v>
          </cell>
        </row>
        <row r="1361">
          <cell r="A1361" t="str">
            <v>C28370IH</v>
          </cell>
          <cell r="B1361">
            <v>42185</v>
          </cell>
          <cell r="C1361" t="str">
            <v>C28370</v>
          </cell>
          <cell r="D1361" t="str">
            <v>Compass Medical</v>
          </cell>
          <cell r="E1361" t="str">
            <v>MA</v>
          </cell>
          <cell r="F1361" t="str">
            <v>P1</v>
          </cell>
          <cell r="G1361" t="str">
            <v>CRC</v>
          </cell>
          <cell r="H1361" t="str">
            <v>IH</v>
          </cell>
          <cell r="I1361" t="str">
            <v>0035630 - ROGERS &amp; GRAY INSURANCE AGENCY</v>
          </cell>
        </row>
        <row r="1362">
          <cell r="A1362" t="str">
            <v>C28370IV</v>
          </cell>
          <cell r="B1362">
            <v>42185</v>
          </cell>
          <cell r="C1362" t="str">
            <v>C28370</v>
          </cell>
          <cell r="D1362" t="str">
            <v>Compass Medical</v>
          </cell>
          <cell r="E1362" t="str">
            <v>MA</v>
          </cell>
          <cell r="F1362" t="str">
            <v>P1</v>
          </cell>
          <cell r="G1362" t="str">
            <v>CRC</v>
          </cell>
          <cell r="H1362" t="str">
            <v>IV</v>
          </cell>
          <cell r="I1362" t="str">
            <v>0035630 - ROGERS &amp; GRAY INSURANCE AGENCY</v>
          </cell>
        </row>
        <row r="1363">
          <cell r="A1363" t="str">
            <v>C28388IA</v>
          </cell>
          <cell r="B1363">
            <v>42185</v>
          </cell>
          <cell r="C1363" t="str">
            <v>C28388</v>
          </cell>
          <cell r="D1363" t="str">
            <v>Halloran Lukoff &amp; Smith PC</v>
          </cell>
          <cell r="E1363" t="str">
            <v>MA</v>
          </cell>
          <cell r="F1363" t="str">
            <v>P1</v>
          </cell>
          <cell r="G1363" t="str">
            <v>SMALL</v>
          </cell>
          <cell r="H1363" t="str">
            <v>IA</v>
          </cell>
          <cell r="I1363" t="str">
            <v>0001916 - SYLVIA &amp; COMPANY INSURANCE</v>
          </cell>
        </row>
        <row r="1364">
          <cell r="A1364" t="str">
            <v>C28388IH</v>
          </cell>
          <cell r="B1364">
            <v>42185</v>
          </cell>
          <cell r="C1364" t="str">
            <v>C28388</v>
          </cell>
          <cell r="D1364" t="str">
            <v>Halloran Lukoff &amp; Smith PC</v>
          </cell>
          <cell r="E1364" t="str">
            <v>MA</v>
          </cell>
          <cell r="F1364" t="str">
            <v>P1</v>
          </cell>
          <cell r="G1364" t="str">
            <v>SMALL</v>
          </cell>
          <cell r="H1364" t="str">
            <v>IH</v>
          </cell>
          <cell r="I1364" t="str">
            <v>0001916 - SYLVIA &amp; COMPANY INSURANCE</v>
          </cell>
        </row>
        <row r="1365">
          <cell r="A1365" t="str">
            <v>C28413IH</v>
          </cell>
          <cell r="B1365">
            <v>42185</v>
          </cell>
          <cell r="C1365" t="str">
            <v>C28413</v>
          </cell>
          <cell r="D1365" t="str">
            <v>Hopedale Cardiology</v>
          </cell>
          <cell r="E1365" t="str">
            <v>MA</v>
          </cell>
          <cell r="F1365" t="str">
            <v>P1</v>
          </cell>
          <cell r="G1365" t="str">
            <v>SMALL</v>
          </cell>
          <cell r="H1365" t="str">
            <v>IH</v>
          </cell>
          <cell r="I1365" t="str">
            <v>0027167 - AISLING PARTNERS INS BROKERAGE</v>
          </cell>
        </row>
        <row r="1366">
          <cell r="A1366" t="str">
            <v>C28431IH</v>
          </cell>
          <cell r="B1366">
            <v>42185</v>
          </cell>
          <cell r="C1366" t="str">
            <v>C28431</v>
          </cell>
          <cell r="D1366" t="str">
            <v>Young Electrical Services Inc</v>
          </cell>
          <cell r="E1366" t="str">
            <v>MA</v>
          </cell>
          <cell r="F1366" t="str">
            <v>P1</v>
          </cell>
          <cell r="G1366" t="str">
            <v>SMALL</v>
          </cell>
          <cell r="H1366" t="str">
            <v>IH</v>
          </cell>
          <cell r="I1366" t="str">
            <v>0033080 - EASTERN BENEFITS GROUP</v>
          </cell>
        </row>
        <row r="1367">
          <cell r="A1367" t="str">
            <v>C28460IH</v>
          </cell>
          <cell r="B1367">
            <v>42185</v>
          </cell>
          <cell r="C1367" t="str">
            <v>C28460</v>
          </cell>
          <cell r="D1367" t="str">
            <v>G E C Durham Industries</v>
          </cell>
          <cell r="E1367" t="str">
            <v>MA</v>
          </cell>
          <cell r="F1367" t="str">
            <v>P1</v>
          </cell>
          <cell r="G1367" t="str">
            <v>SMALL</v>
          </cell>
          <cell r="H1367" t="str">
            <v>IH</v>
          </cell>
          <cell r="I1367" t="str">
            <v>0022581 - INSURANCE GROUP INC, THE</v>
          </cell>
        </row>
        <row r="1368">
          <cell r="A1368" t="str">
            <v>C28493IV</v>
          </cell>
          <cell r="B1368">
            <v>42185</v>
          </cell>
          <cell r="C1368" t="str">
            <v>C28493</v>
          </cell>
          <cell r="D1368" t="str">
            <v>Warwick Mills</v>
          </cell>
          <cell r="E1368" t="str">
            <v>NH</v>
          </cell>
          <cell r="F1368" t="str">
            <v>P1</v>
          </cell>
          <cell r="G1368" t="str">
            <v>CRC</v>
          </cell>
          <cell r="H1368" t="str">
            <v>IV</v>
          </cell>
          <cell r="I1368" t="str">
            <v>0017120 - RSC INSURANCE BROKERAGE INC</v>
          </cell>
        </row>
        <row r="1369">
          <cell r="A1369" t="str">
            <v>C28493JS</v>
          </cell>
          <cell r="B1369">
            <v>42185</v>
          </cell>
          <cell r="C1369" t="str">
            <v>C28493</v>
          </cell>
          <cell r="D1369" t="str">
            <v>Warwick Mills</v>
          </cell>
          <cell r="E1369" t="str">
            <v>NH</v>
          </cell>
          <cell r="F1369" t="str">
            <v>P1</v>
          </cell>
          <cell r="G1369" t="str">
            <v>CRC</v>
          </cell>
          <cell r="H1369" t="str">
            <v>JS</v>
          </cell>
          <cell r="I1369" t="str">
            <v>0017120 - RSC INSURANCE BROKERAGE INC</v>
          </cell>
        </row>
        <row r="1370">
          <cell r="A1370" t="str">
            <v>C28496IH</v>
          </cell>
          <cell r="B1370">
            <v>42185</v>
          </cell>
          <cell r="C1370" t="str">
            <v>C28496</v>
          </cell>
          <cell r="D1370" t="str">
            <v>Family Homes Construction</v>
          </cell>
          <cell r="E1370" t="str">
            <v>MA</v>
          </cell>
          <cell r="F1370" t="str">
            <v>P1</v>
          </cell>
          <cell r="G1370" t="str">
            <v>SMALL</v>
          </cell>
          <cell r="H1370" t="str">
            <v>IH</v>
          </cell>
        </row>
        <row r="1371">
          <cell r="A1371" t="str">
            <v>C28503IH</v>
          </cell>
          <cell r="B1371">
            <v>42185</v>
          </cell>
          <cell r="C1371" t="str">
            <v>C28503</v>
          </cell>
          <cell r="D1371" t="str">
            <v>Delaney &amp; Muncey PC</v>
          </cell>
          <cell r="E1371" t="str">
            <v>MA</v>
          </cell>
          <cell r="F1371" t="str">
            <v>P1</v>
          </cell>
          <cell r="G1371" t="str">
            <v>SMALL</v>
          </cell>
          <cell r="H1371" t="str">
            <v>IH</v>
          </cell>
          <cell r="I1371" t="str">
            <v>0019476 - FMG INSURANCE AGENCY INC</v>
          </cell>
        </row>
        <row r="1372">
          <cell r="A1372" t="str">
            <v>C28524IH</v>
          </cell>
          <cell r="B1372">
            <v>42185</v>
          </cell>
          <cell r="C1372" t="str">
            <v>C28524</v>
          </cell>
          <cell r="D1372" t="str">
            <v>Pecks Boats Inc</v>
          </cell>
          <cell r="E1372" t="str">
            <v>MA</v>
          </cell>
          <cell r="F1372" t="str">
            <v>P1</v>
          </cell>
          <cell r="G1372" t="str">
            <v>SMALL</v>
          </cell>
          <cell r="H1372" t="str">
            <v>IH</v>
          </cell>
        </row>
        <row r="1373">
          <cell r="A1373" t="str">
            <v>C28530IV</v>
          </cell>
          <cell r="B1373">
            <v>42185</v>
          </cell>
          <cell r="C1373" t="str">
            <v>C28530</v>
          </cell>
          <cell r="D1373" t="str">
            <v>Bonneville &amp; Son Inc</v>
          </cell>
          <cell r="E1373" t="str">
            <v>NH</v>
          </cell>
          <cell r="F1373" t="str">
            <v>P1</v>
          </cell>
          <cell r="G1373" t="str">
            <v>CRC</v>
          </cell>
          <cell r="H1373" t="str">
            <v>IV</v>
          </cell>
          <cell r="I1373" t="str">
            <v>0026246 - CROSS INSURANCE - MANCHESTER</v>
          </cell>
        </row>
        <row r="1374">
          <cell r="A1374" t="str">
            <v>C28530JM</v>
          </cell>
          <cell r="B1374">
            <v>42185</v>
          </cell>
          <cell r="C1374" t="str">
            <v>C28530</v>
          </cell>
          <cell r="D1374" t="str">
            <v>Bonneville &amp; Son Inc</v>
          </cell>
          <cell r="E1374" t="str">
            <v>NH</v>
          </cell>
          <cell r="F1374" t="str">
            <v>P1</v>
          </cell>
          <cell r="G1374" t="str">
            <v>CRC</v>
          </cell>
          <cell r="H1374" t="str">
            <v>JM</v>
          </cell>
          <cell r="I1374" t="str">
            <v>0026246 - CROSS INSURANCE - MANCHESTER</v>
          </cell>
        </row>
        <row r="1375">
          <cell r="A1375" t="str">
            <v>C28530JR</v>
          </cell>
          <cell r="B1375">
            <v>42185</v>
          </cell>
          <cell r="C1375" t="str">
            <v>C28530</v>
          </cell>
          <cell r="D1375" t="str">
            <v>Bonneville &amp; Son Inc</v>
          </cell>
          <cell r="E1375" t="str">
            <v>NH</v>
          </cell>
          <cell r="F1375" t="str">
            <v>P1</v>
          </cell>
          <cell r="G1375" t="str">
            <v>CRC</v>
          </cell>
          <cell r="H1375" t="str">
            <v>JR</v>
          </cell>
          <cell r="I1375" t="str">
            <v>0026246 - CROSS INSURANCE - MANCHESTER</v>
          </cell>
        </row>
        <row r="1376">
          <cell r="A1376" t="str">
            <v>C28530PO</v>
          </cell>
          <cell r="B1376">
            <v>42185</v>
          </cell>
          <cell r="C1376" t="str">
            <v>C28530</v>
          </cell>
          <cell r="D1376" t="str">
            <v>Bonneville &amp; Son Inc</v>
          </cell>
          <cell r="E1376" t="str">
            <v>NH</v>
          </cell>
          <cell r="F1376" t="str">
            <v>P1</v>
          </cell>
          <cell r="G1376" t="str">
            <v>CRC</v>
          </cell>
          <cell r="H1376" t="str">
            <v>PO</v>
          </cell>
          <cell r="I1376" t="str">
            <v>0026246 - CROSS INSURANCE - MANCHESTER</v>
          </cell>
        </row>
        <row r="1377">
          <cell r="A1377" t="str">
            <v>C28541IH</v>
          </cell>
          <cell r="B1377">
            <v>42185</v>
          </cell>
          <cell r="C1377" t="str">
            <v>C28541</v>
          </cell>
          <cell r="D1377" t="str">
            <v>American Machine</v>
          </cell>
          <cell r="E1377" t="str">
            <v>MA</v>
          </cell>
          <cell r="F1377" t="str">
            <v>P1</v>
          </cell>
          <cell r="G1377" t="str">
            <v>SMALL</v>
          </cell>
          <cell r="H1377" t="str">
            <v>IH</v>
          </cell>
          <cell r="I1377" t="str">
            <v>0019877 - PARTNERS BENEFIT GROUP INC</v>
          </cell>
        </row>
        <row r="1378">
          <cell r="A1378" t="str">
            <v>C28572IH</v>
          </cell>
          <cell r="B1378">
            <v>42185</v>
          </cell>
          <cell r="C1378" t="str">
            <v>C28572</v>
          </cell>
          <cell r="D1378" t="str">
            <v>New Bedford Ship Supply Co Inc</v>
          </cell>
          <cell r="E1378" t="str">
            <v>MA</v>
          </cell>
          <cell r="F1378" t="str">
            <v>P1</v>
          </cell>
          <cell r="G1378" t="str">
            <v>SMALL</v>
          </cell>
          <cell r="H1378" t="str">
            <v>IH</v>
          </cell>
          <cell r="I1378" t="str">
            <v>0028142 - EASTERN BENEFITS GROUP</v>
          </cell>
        </row>
        <row r="1379">
          <cell r="A1379" t="str">
            <v>C28575IH</v>
          </cell>
          <cell r="B1379">
            <v>42185</v>
          </cell>
          <cell r="C1379" t="str">
            <v>C28575</v>
          </cell>
          <cell r="D1379" t="str">
            <v>JHA Management Services, LLC</v>
          </cell>
          <cell r="E1379" t="str">
            <v>ME</v>
          </cell>
          <cell r="F1379" t="str">
            <v>P1</v>
          </cell>
          <cell r="G1379" t="str">
            <v>CRC</v>
          </cell>
          <cell r="H1379" t="str">
            <v>IH</v>
          </cell>
          <cell r="I1379" t="str">
            <v>0014188 - ACADIA BENEFITS INC</v>
          </cell>
        </row>
        <row r="1380">
          <cell r="A1380" t="str">
            <v>C28575JH</v>
          </cell>
          <cell r="B1380">
            <v>42185</v>
          </cell>
          <cell r="C1380" t="str">
            <v>C28575</v>
          </cell>
          <cell r="D1380" t="str">
            <v>JHA Management Services, LLC</v>
          </cell>
          <cell r="E1380" t="str">
            <v>ME</v>
          </cell>
          <cell r="F1380" t="str">
            <v>P1</v>
          </cell>
          <cell r="G1380" t="str">
            <v>CRC</v>
          </cell>
          <cell r="H1380" t="str">
            <v>JH</v>
          </cell>
          <cell r="I1380" t="str">
            <v>0014188 - ACADIA BENEFITS INC</v>
          </cell>
        </row>
        <row r="1381">
          <cell r="A1381" t="str">
            <v>C28575PO</v>
          </cell>
          <cell r="B1381">
            <v>42185</v>
          </cell>
          <cell r="C1381" t="str">
            <v>C28575</v>
          </cell>
          <cell r="D1381" t="str">
            <v>JHA Management Services, LLC</v>
          </cell>
          <cell r="E1381" t="str">
            <v>ME</v>
          </cell>
          <cell r="F1381" t="str">
            <v>P1</v>
          </cell>
          <cell r="G1381" t="str">
            <v>CRC</v>
          </cell>
          <cell r="H1381" t="str">
            <v>PO</v>
          </cell>
          <cell r="I1381" t="str">
            <v>0014188 - ACADIA BENEFITS INC</v>
          </cell>
        </row>
        <row r="1382">
          <cell r="A1382" t="str">
            <v>C28576IH</v>
          </cell>
          <cell r="B1382">
            <v>42185</v>
          </cell>
          <cell r="C1382" t="str">
            <v>C28576</v>
          </cell>
          <cell r="D1382" t="str">
            <v>Joseph A Menna DMD Inc</v>
          </cell>
          <cell r="E1382" t="str">
            <v>MA</v>
          </cell>
          <cell r="F1382" t="str">
            <v>P1</v>
          </cell>
          <cell r="G1382" t="str">
            <v>SMALL</v>
          </cell>
          <cell r="H1382" t="str">
            <v>IH</v>
          </cell>
          <cell r="I1382" t="str">
            <v>0002138 - SYLVIA &amp; COMPANY INSURANCE</v>
          </cell>
        </row>
        <row r="1383">
          <cell r="A1383" t="str">
            <v>C28592IH</v>
          </cell>
          <cell r="B1383">
            <v>42185</v>
          </cell>
          <cell r="C1383" t="str">
            <v>C28592</v>
          </cell>
          <cell r="D1383" t="str">
            <v>Greenwood &amp; Sons</v>
          </cell>
          <cell r="E1383" t="str">
            <v>MA</v>
          </cell>
          <cell r="F1383" t="str">
            <v>P1</v>
          </cell>
          <cell r="G1383" t="str">
            <v>SMALL</v>
          </cell>
          <cell r="H1383" t="str">
            <v>IH</v>
          </cell>
          <cell r="I1383" t="str">
            <v>0022600 - CORE BENEFITS GROUP INC</v>
          </cell>
        </row>
        <row r="1384">
          <cell r="A1384" t="str">
            <v>C28606IH</v>
          </cell>
          <cell r="B1384">
            <v>42185</v>
          </cell>
          <cell r="C1384" t="str">
            <v>C28606</v>
          </cell>
          <cell r="D1384" t="str">
            <v>Bruce Diamond Corporation</v>
          </cell>
          <cell r="E1384" t="str">
            <v>MA</v>
          </cell>
          <cell r="F1384" t="str">
            <v>P1</v>
          </cell>
          <cell r="G1384" t="str">
            <v>SMALL</v>
          </cell>
          <cell r="H1384" t="str">
            <v>IH</v>
          </cell>
          <cell r="I1384" t="str">
            <v>0020916 - BSI INSURANCE AGENCY INC</v>
          </cell>
        </row>
        <row r="1385">
          <cell r="A1385" t="str">
            <v>C28611IH</v>
          </cell>
          <cell r="B1385">
            <v>42185</v>
          </cell>
          <cell r="C1385" t="str">
            <v>C28611</v>
          </cell>
          <cell r="D1385" t="str">
            <v>W T Hight Company</v>
          </cell>
          <cell r="E1385" t="str">
            <v>MA</v>
          </cell>
          <cell r="F1385" t="str">
            <v>P1</v>
          </cell>
          <cell r="G1385" t="str">
            <v>SMALL</v>
          </cell>
          <cell r="H1385" t="str">
            <v>IH</v>
          </cell>
          <cell r="I1385" t="str">
            <v>0003748 - GITHMARK, CLIFFORD P</v>
          </cell>
        </row>
        <row r="1386">
          <cell r="A1386" t="str">
            <v>C28635IH</v>
          </cell>
          <cell r="B1386">
            <v>42185</v>
          </cell>
          <cell r="C1386" t="str">
            <v>C28635</v>
          </cell>
          <cell r="D1386" t="str">
            <v>Cape Building System</v>
          </cell>
          <cell r="E1386" t="str">
            <v>MA</v>
          </cell>
          <cell r="F1386" t="str">
            <v>P1</v>
          </cell>
          <cell r="G1386" t="str">
            <v>SMALL</v>
          </cell>
          <cell r="H1386" t="str">
            <v>IH</v>
          </cell>
          <cell r="I1386" t="str">
            <v>0022191 - ROGERS &amp; GRAY INSURANCE AGENCY</v>
          </cell>
        </row>
        <row r="1387">
          <cell r="A1387" t="str">
            <v>C28639IH</v>
          </cell>
          <cell r="B1387">
            <v>42185</v>
          </cell>
          <cell r="C1387" t="str">
            <v>C28639</v>
          </cell>
          <cell r="D1387" t="str">
            <v>Lloyd Center for Environment</v>
          </cell>
          <cell r="E1387" t="str">
            <v>MA</v>
          </cell>
          <cell r="F1387" t="str">
            <v>P1</v>
          </cell>
          <cell r="G1387" t="str">
            <v>SMALL</v>
          </cell>
          <cell r="H1387" t="str">
            <v>IH</v>
          </cell>
          <cell r="I1387" t="str">
            <v>0029403 - GABRIEL BENEFITS LLC</v>
          </cell>
        </row>
        <row r="1388">
          <cell r="A1388" t="str">
            <v>C28663IH</v>
          </cell>
          <cell r="B1388">
            <v>42185</v>
          </cell>
          <cell r="C1388" t="str">
            <v>C28663</v>
          </cell>
          <cell r="D1388" t="str">
            <v>Chenette Plumbing &amp; Heating</v>
          </cell>
          <cell r="E1388" t="str">
            <v>MA</v>
          </cell>
          <cell r="F1388" t="str">
            <v>P1</v>
          </cell>
          <cell r="G1388" t="str">
            <v>SMALL</v>
          </cell>
          <cell r="H1388" t="str">
            <v>IH</v>
          </cell>
        </row>
        <row r="1389">
          <cell r="A1389" t="str">
            <v>C28676IH</v>
          </cell>
          <cell r="B1389">
            <v>42185</v>
          </cell>
          <cell r="C1389" t="str">
            <v>C28676</v>
          </cell>
          <cell r="D1389" t="str">
            <v>Dorchester Supreme Liquors</v>
          </cell>
          <cell r="E1389" t="str">
            <v>MA</v>
          </cell>
          <cell r="F1389" t="str">
            <v>P1</v>
          </cell>
          <cell r="G1389" t="str">
            <v>SMALL</v>
          </cell>
          <cell r="H1389" t="str">
            <v>IH</v>
          </cell>
          <cell r="I1389" t="str">
            <v>0026731 - NORTHERN BENEFITS OF MAINE LLC</v>
          </cell>
        </row>
        <row r="1390">
          <cell r="A1390" t="str">
            <v>C28676MI</v>
          </cell>
          <cell r="B1390">
            <v>42185</v>
          </cell>
          <cell r="C1390" t="str">
            <v>C28676</v>
          </cell>
          <cell r="D1390" t="str">
            <v>Dorchester Supreme Liquors</v>
          </cell>
          <cell r="E1390" t="str">
            <v>MA</v>
          </cell>
          <cell r="F1390" t="str">
            <v>P1</v>
          </cell>
          <cell r="G1390" t="str">
            <v>MCARE</v>
          </cell>
          <cell r="H1390" t="str">
            <v>MI</v>
          </cell>
          <cell r="I1390" t="str">
            <v>0026731 - NORTHERN BENEFITS OF MAINE LLC</v>
          </cell>
        </row>
        <row r="1391">
          <cell r="A1391" t="str">
            <v>C28677IH</v>
          </cell>
          <cell r="B1391">
            <v>42185</v>
          </cell>
          <cell r="C1391" t="str">
            <v>C28677</v>
          </cell>
          <cell r="D1391" t="str">
            <v>North Star Management</v>
          </cell>
          <cell r="E1391" t="str">
            <v>MA</v>
          </cell>
          <cell r="F1391" t="str">
            <v>P1</v>
          </cell>
          <cell r="G1391" t="str">
            <v>SMALL</v>
          </cell>
          <cell r="H1391" t="str">
            <v>IH</v>
          </cell>
          <cell r="I1391" t="str">
            <v>0015557 - GILBERT INSURANCE AGENCY INC</v>
          </cell>
        </row>
        <row r="1392">
          <cell r="A1392" t="str">
            <v>C28712IH</v>
          </cell>
          <cell r="B1392">
            <v>42185</v>
          </cell>
          <cell r="C1392" t="str">
            <v>C28712</v>
          </cell>
          <cell r="D1392" t="str">
            <v>Hurley House Inc</v>
          </cell>
          <cell r="E1392" t="str">
            <v>MA</v>
          </cell>
          <cell r="F1392" t="str">
            <v>P1</v>
          </cell>
          <cell r="G1392" t="str">
            <v>SMALL</v>
          </cell>
          <cell r="H1392" t="str">
            <v>IH</v>
          </cell>
        </row>
        <row r="1393">
          <cell r="A1393" t="str">
            <v>C28731IA</v>
          </cell>
          <cell r="B1393">
            <v>42185</v>
          </cell>
          <cell r="C1393" t="str">
            <v>C28731</v>
          </cell>
          <cell r="D1393" t="str">
            <v>Building Science</v>
          </cell>
          <cell r="E1393" t="str">
            <v>MA</v>
          </cell>
          <cell r="F1393" t="str">
            <v>P1</v>
          </cell>
          <cell r="G1393" t="str">
            <v>SMALL</v>
          </cell>
          <cell r="H1393" t="str">
            <v>IA</v>
          </cell>
          <cell r="I1393" t="str">
            <v>0027958 - PAYCHEX AGENCY INC</v>
          </cell>
        </row>
        <row r="1394">
          <cell r="A1394" t="str">
            <v>C28731IH</v>
          </cell>
          <cell r="B1394">
            <v>42185</v>
          </cell>
          <cell r="C1394" t="str">
            <v>C28731</v>
          </cell>
          <cell r="D1394" t="str">
            <v>Building Science</v>
          </cell>
          <cell r="E1394" t="str">
            <v>MA</v>
          </cell>
          <cell r="F1394" t="str">
            <v>P1</v>
          </cell>
          <cell r="G1394" t="str">
            <v>SMALL</v>
          </cell>
          <cell r="H1394" t="str">
            <v>IH</v>
          </cell>
          <cell r="I1394" t="str">
            <v>0027958 - PAYCHEX AGENCY INC</v>
          </cell>
        </row>
        <row r="1395">
          <cell r="A1395" t="str">
            <v>C28735IH</v>
          </cell>
          <cell r="B1395">
            <v>42185</v>
          </cell>
          <cell r="C1395" t="str">
            <v>C28735</v>
          </cell>
          <cell r="D1395" t="str">
            <v>Waltham Boys and Girls Club</v>
          </cell>
          <cell r="E1395" t="str">
            <v>MA</v>
          </cell>
          <cell r="F1395" t="str">
            <v>P1</v>
          </cell>
          <cell r="G1395" t="str">
            <v>SMALL</v>
          </cell>
          <cell r="H1395" t="str">
            <v>IH</v>
          </cell>
          <cell r="I1395" t="str">
            <v>0021636 - MOSSE &amp; MOSSE ASSOCIATES INC</v>
          </cell>
        </row>
        <row r="1396">
          <cell r="A1396" t="str">
            <v>C28743IH</v>
          </cell>
          <cell r="B1396">
            <v>42185</v>
          </cell>
          <cell r="C1396" t="str">
            <v>C28743</v>
          </cell>
          <cell r="D1396" t="str">
            <v>Primary Home Care Inc</v>
          </cell>
          <cell r="E1396" t="str">
            <v>MA</v>
          </cell>
          <cell r="F1396" t="str">
            <v>P1</v>
          </cell>
          <cell r="G1396" t="str">
            <v>SMALL</v>
          </cell>
          <cell r="H1396" t="str">
            <v>IH</v>
          </cell>
          <cell r="I1396" t="str">
            <v>0024338 - BRIGHT AGENCY INC</v>
          </cell>
        </row>
        <row r="1397">
          <cell r="A1397" t="str">
            <v>C28769IH</v>
          </cell>
          <cell r="B1397">
            <v>42185</v>
          </cell>
          <cell r="C1397" t="str">
            <v>C28769</v>
          </cell>
          <cell r="D1397" t="str">
            <v>Chin &amp; Curtis, LLP</v>
          </cell>
          <cell r="E1397" t="str">
            <v>MA</v>
          </cell>
          <cell r="F1397" t="str">
            <v>P1</v>
          </cell>
          <cell r="G1397" t="str">
            <v>SMALL</v>
          </cell>
          <cell r="H1397" t="str">
            <v>IH</v>
          </cell>
          <cell r="I1397" t="str">
            <v>0022113 - BUSINESS BENEFITS INS BROKERAGE INC</v>
          </cell>
        </row>
        <row r="1398">
          <cell r="A1398" t="str">
            <v>C28769JA</v>
          </cell>
          <cell r="B1398">
            <v>42185</v>
          </cell>
          <cell r="C1398" t="str">
            <v>C28769</v>
          </cell>
          <cell r="D1398" t="str">
            <v>Chin &amp; Curtis, LLP</v>
          </cell>
          <cell r="E1398" t="str">
            <v>MA</v>
          </cell>
          <cell r="F1398" t="str">
            <v>P1</v>
          </cell>
          <cell r="G1398" t="str">
            <v>SMALL</v>
          </cell>
          <cell r="H1398" t="str">
            <v>JA</v>
          </cell>
          <cell r="I1398" t="str">
            <v>0022113 - BUSINESS BENEFITS INS BROKERAGE INC</v>
          </cell>
        </row>
        <row r="1399">
          <cell r="A1399" t="str">
            <v>C28776IH</v>
          </cell>
          <cell r="B1399">
            <v>42185</v>
          </cell>
          <cell r="C1399" t="str">
            <v>C28776</v>
          </cell>
          <cell r="D1399" t="str">
            <v>D &amp; F Afonso Realty Trust</v>
          </cell>
          <cell r="E1399" t="str">
            <v>MA</v>
          </cell>
          <cell r="F1399" t="str">
            <v>P1</v>
          </cell>
          <cell r="G1399" t="str">
            <v>SMALL</v>
          </cell>
          <cell r="H1399" t="str">
            <v>IH</v>
          </cell>
          <cell r="I1399" t="str">
            <v>0024807 - BRIGHT AGENCY INC</v>
          </cell>
        </row>
        <row r="1400">
          <cell r="A1400" t="str">
            <v>C28776MI</v>
          </cell>
          <cell r="B1400">
            <v>42185</v>
          </cell>
          <cell r="C1400" t="str">
            <v>C28776</v>
          </cell>
          <cell r="D1400" t="str">
            <v>D &amp; F Afonso Realty Trust</v>
          </cell>
          <cell r="E1400" t="str">
            <v>MA</v>
          </cell>
          <cell r="F1400" t="str">
            <v>P1</v>
          </cell>
          <cell r="G1400" t="str">
            <v>MCARE</v>
          </cell>
          <cell r="H1400" t="str">
            <v>MI</v>
          </cell>
          <cell r="I1400" t="str">
            <v>0024807 - BRIGHT AGENCY INC</v>
          </cell>
        </row>
        <row r="1401">
          <cell r="A1401" t="str">
            <v>C28783IH</v>
          </cell>
          <cell r="B1401">
            <v>42185</v>
          </cell>
          <cell r="C1401" t="str">
            <v>C28783</v>
          </cell>
          <cell r="D1401" t="str">
            <v>Mary Ann Morse Nursing Home</v>
          </cell>
          <cell r="E1401" t="str">
            <v>MA</v>
          </cell>
          <cell r="F1401" t="str">
            <v>P1</v>
          </cell>
          <cell r="G1401" t="str">
            <v>ERF</v>
          </cell>
          <cell r="H1401" t="str">
            <v>IH</v>
          </cell>
          <cell r="I1401" t="str">
            <v>0018463 - GEORGE, WILLIAM E</v>
          </cell>
        </row>
        <row r="1402">
          <cell r="A1402" t="str">
            <v>C28783JA</v>
          </cell>
          <cell r="B1402">
            <v>42185</v>
          </cell>
          <cell r="C1402" t="str">
            <v>C28783</v>
          </cell>
          <cell r="D1402" t="str">
            <v>Mary Ann Morse Nursing Home</v>
          </cell>
          <cell r="E1402" t="str">
            <v>MA</v>
          </cell>
          <cell r="F1402" t="str">
            <v>P1</v>
          </cell>
          <cell r="G1402" t="str">
            <v>ERF</v>
          </cell>
          <cell r="H1402" t="str">
            <v>JA</v>
          </cell>
          <cell r="I1402" t="str">
            <v>0018463 - GEORGE, WILLIAM E</v>
          </cell>
        </row>
        <row r="1403">
          <cell r="A1403" t="str">
            <v>C28789IH</v>
          </cell>
          <cell r="B1403">
            <v>42185</v>
          </cell>
          <cell r="C1403" t="str">
            <v>C28789</v>
          </cell>
          <cell r="D1403" t="str">
            <v>Tommys Taxi</v>
          </cell>
          <cell r="E1403" t="str">
            <v>MA</v>
          </cell>
          <cell r="F1403" t="str">
            <v>P1</v>
          </cell>
          <cell r="G1403" t="str">
            <v>SMALL</v>
          </cell>
          <cell r="H1403" t="str">
            <v>IH</v>
          </cell>
          <cell r="I1403" t="str">
            <v>0001980 - HEALTH SOLUTIONS INS AGENCY LLC</v>
          </cell>
        </row>
        <row r="1404">
          <cell r="A1404" t="str">
            <v>C28789JA</v>
          </cell>
          <cell r="B1404">
            <v>42185</v>
          </cell>
          <cell r="C1404" t="str">
            <v>C28789</v>
          </cell>
          <cell r="D1404" t="str">
            <v>Tommys Taxi</v>
          </cell>
          <cell r="E1404" t="str">
            <v>MA</v>
          </cell>
          <cell r="F1404" t="str">
            <v>P1</v>
          </cell>
          <cell r="G1404" t="str">
            <v>SMALL</v>
          </cell>
          <cell r="H1404" t="str">
            <v>JA</v>
          </cell>
          <cell r="I1404" t="str">
            <v>0001980 - HEALTH SOLUTIONS INS AGENCY LLC</v>
          </cell>
        </row>
        <row r="1405">
          <cell r="A1405" t="str">
            <v>C28794IH</v>
          </cell>
          <cell r="B1405">
            <v>42185</v>
          </cell>
          <cell r="C1405" t="str">
            <v>C28794</v>
          </cell>
          <cell r="D1405" t="str">
            <v>Skin Pathology Lab</v>
          </cell>
          <cell r="E1405" t="str">
            <v>MA</v>
          </cell>
          <cell r="F1405" t="str">
            <v>P1</v>
          </cell>
          <cell r="G1405" t="str">
            <v>SMALL</v>
          </cell>
          <cell r="H1405" t="str">
            <v>IH</v>
          </cell>
          <cell r="I1405" t="str">
            <v>0026153 - PAYCHEX AGENCY INC</v>
          </cell>
        </row>
        <row r="1406">
          <cell r="A1406" t="str">
            <v>C28798IH</v>
          </cell>
          <cell r="B1406">
            <v>42185</v>
          </cell>
          <cell r="C1406" t="str">
            <v>C28798</v>
          </cell>
          <cell r="D1406" t="str">
            <v>Puritan Clothing Co of Cape Cod Inc</v>
          </cell>
          <cell r="E1406" t="str">
            <v>MA</v>
          </cell>
          <cell r="F1406" t="str">
            <v>P1</v>
          </cell>
          <cell r="G1406" t="str">
            <v>GPC</v>
          </cell>
          <cell r="H1406" t="str">
            <v>IH</v>
          </cell>
          <cell r="I1406" t="str">
            <v>0030739 - BRYDEN &amp; SULLIVAN INS AGENCY INC</v>
          </cell>
        </row>
        <row r="1407">
          <cell r="A1407" t="str">
            <v>C28897IH</v>
          </cell>
          <cell r="B1407">
            <v>42185</v>
          </cell>
          <cell r="C1407" t="str">
            <v>C28897</v>
          </cell>
          <cell r="D1407" t="str">
            <v>Altec Plastics</v>
          </cell>
          <cell r="E1407" t="str">
            <v>MA</v>
          </cell>
          <cell r="F1407" t="str">
            <v>P1</v>
          </cell>
          <cell r="G1407" t="str">
            <v>SMALL</v>
          </cell>
          <cell r="H1407" t="str">
            <v>IH</v>
          </cell>
        </row>
        <row r="1408">
          <cell r="A1408" t="str">
            <v>C28903IA</v>
          </cell>
          <cell r="B1408">
            <v>42185</v>
          </cell>
          <cell r="C1408" t="str">
            <v>C28903</v>
          </cell>
          <cell r="D1408" t="str">
            <v>Milford Regional Medical Center</v>
          </cell>
          <cell r="E1408" t="str">
            <v>MA</v>
          </cell>
          <cell r="F1408" t="str">
            <v>ASO</v>
          </cell>
          <cell r="G1408" t="str">
            <v>ERF</v>
          </cell>
          <cell r="H1408" t="str">
            <v>IA</v>
          </cell>
          <cell r="I1408" t="str">
            <v>0019459 - MERCER HEALTH &amp; BENEFITS  LLC</v>
          </cell>
        </row>
        <row r="1409">
          <cell r="A1409" t="str">
            <v>C28903IH</v>
          </cell>
          <cell r="B1409">
            <v>42185</v>
          </cell>
          <cell r="C1409" t="str">
            <v>C28903</v>
          </cell>
          <cell r="D1409" t="str">
            <v>Milford Regional Medical Center</v>
          </cell>
          <cell r="E1409" t="str">
            <v>MA</v>
          </cell>
          <cell r="F1409" t="str">
            <v>ASO</v>
          </cell>
          <cell r="G1409" t="str">
            <v>ERF</v>
          </cell>
          <cell r="H1409" t="str">
            <v>IH</v>
          </cell>
          <cell r="I1409" t="str">
            <v>0019459 - MERCER HEALTH &amp; BENEFITS  LLC</v>
          </cell>
        </row>
        <row r="1410">
          <cell r="A1410" t="str">
            <v>C28903IV</v>
          </cell>
          <cell r="B1410">
            <v>42185</v>
          </cell>
          <cell r="C1410" t="str">
            <v>C28903</v>
          </cell>
          <cell r="D1410" t="str">
            <v>Milford Regional Medical Center</v>
          </cell>
          <cell r="E1410" t="str">
            <v>MA</v>
          </cell>
          <cell r="F1410" t="str">
            <v>ASO</v>
          </cell>
          <cell r="G1410" t="str">
            <v>ERF</v>
          </cell>
          <cell r="H1410" t="str">
            <v>IV</v>
          </cell>
          <cell r="I1410" t="str">
            <v>0019459 - MERCER HEALTH &amp; BENEFITS  LLC</v>
          </cell>
        </row>
        <row r="1411">
          <cell r="A1411" t="str">
            <v>C28921IH</v>
          </cell>
          <cell r="B1411">
            <v>42185</v>
          </cell>
          <cell r="C1411" t="str">
            <v>C28921</v>
          </cell>
          <cell r="D1411" t="str">
            <v>WT Whalen Engineering</v>
          </cell>
          <cell r="E1411" t="str">
            <v>MA</v>
          </cell>
          <cell r="F1411" t="str">
            <v>P1</v>
          </cell>
          <cell r="G1411" t="str">
            <v>SMALL</v>
          </cell>
          <cell r="H1411" t="str">
            <v>IH</v>
          </cell>
        </row>
        <row r="1412">
          <cell r="A1412" t="str">
            <v>C28938IH</v>
          </cell>
          <cell r="B1412">
            <v>42185</v>
          </cell>
          <cell r="C1412" t="str">
            <v>C28938</v>
          </cell>
          <cell r="D1412" t="str">
            <v>Maine Non-group</v>
          </cell>
          <cell r="E1412" t="str">
            <v>ME</v>
          </cell>
          <cell r="F1412" t="str">
            <v>P1</v>
          </cell>
          <cell r="G1412" t="str">
            <v>NGRP</v>
          </cell>
          <cell r="H1412" t="str">
            <v>IH</v>
          </cell>
        </row>
        <row r="1413">
          <cell r="A1413" t="str">
            <v>C28939IH</v>
          </cell>
          <cell r="B1413">
            <v>42185</v>
          </cell>
          <cell r="C1413" t="str">
            <v>C28939</v>
          </cell>
          <cell r="D1413" t="str">
            <v>New Hampshire Non-Group</v>
          </cell>
          <cell r="E1413" t="str">
            <v>NH</v>
          </cell>
          <cell r="F1413" t="str">
            <v>P1</v>
          </cell>
          <cell r="G1413" t="str">
            <v>NGRP</v>
          </cell>
          <cell r="H1413" t="str">
            <v>IH</v>
          </cell>
        </row>
        <row r="1414">
          <cell r="A1414" t="str">
            <v>C28957IV</v>
          </cell>
          <cell r="B1414">
            <v>42185</v>
          </cell>
          <cell r="C1414" t="str">
            <v>C28957</v>
          </cell>
          <cell r="D1414" t="str">
            <v>YMCA of Southern Maine</v>
          </cell>
          <cell r="E1414" t="str">
            <v>ME</v>
          </cell>
          <cell r="F1414" t="str">
            <v>P1</v>
          </cell>
          <cell r="G1414" t="str">
            <v>CRC</v>
          </cell>
          <cell r="H1414" t="str">
            <v>IV</v>
          </cell>
          <cell r="I1414" t="str">
            <v>0032933 - NORTON FINANCIAL SERVICES INC</v>
          </cell>
        </row>
        <row r="1415">
          <cell r="A1415" t="str">
            <v>C28983IA</v>
          </cell>
          <cell r="B1415">
            <v>42185</v>
          </cell>
          <cell r="C1415" t="str">
            <v>C28983</v>
          </cell>
          <cell r="D1415" t="str">
            <v>Framingham Salvage Company</v>
          </cell>
          <cell r="E1415" t="str">
            <v>MA</v>
          </cell>
          <cell r="F1415" t="str">
            <v>P1</v>
          </cell>
          <cell r="G1415" t="str">
            <v>SMALL</v>
          </cell>
          <cell r="H1415" t="str">
            <v>IA</v>
          </cell>
          <cell r="I1415" t="str">
            <v>0034804 - NORTHWESTERN BENEFIT ASSOC INSURANCE AGCY INC</v>
          </cell>
        </row>
        <row r="1416">
          <cell r="A1416" t="str">
            <v>C28983IH</v>
          </cell>
          <cell r="B1416">
            <v>42185</v>
          </cell>
          <cell r="C1416" t="str">
            <v>C28983</v>
          </cell>
          <cell r="D1416" t="str">
            <v>Framingham Salvage Company</v>
          </cell>
          <cell r="E1416" t="str">
            <v>MA</v>
          </cell>
          <cell r="F1416" t="str">
            <v>P1</v>
          </cell>
          <cell r="G1416" t="str">
            <v>SMALL</v>
          </cell>
          <cell r="H1416" t="str">
            <v>IH</v>
          </cell>
          <cell r="I1416" t="str">
            <v>0034804 - NORTHWESTERN BENEFIT ASSOC INSURANCE AGCY INC</v>
          </cell>
        </row>
        <row r="1417">
          <cell r="A1417" t="str">
            <v>C28999MI</v>
          </cell>
          <cell r="B1417">
            <v>42185</v>
          </cell>
          <cell r="C1417" t="str">
            <v>C28999</v>
          </cell>
          <cell r="D1417" t="str">
            <v>Eastern States Ins Agency Inc</v>
          </cell>
          <cell r="E1417" t="str">
            <v>MA</v>
          </cell>
          <cell r="F1417" t="str">
            <v>P1</v>
          </cell>
          <cell r="G1417" t="str">
            <v>MCARE</v>
          </cell>
          <cell r="H1417" t="str">
            <v>MI</v>
          </cell>
          <cell r="I1417" t="str">
            <v>0031251 - EASTERN STATES INSURANCE AGENCY INC</v>
          </cell>
        </row>
        <row r="1418">
          <cell r="A1418" t="str">
            <v>C29017IH</v>
          </cell>
          <cell r="B1418">
            <v>42185</v>
          </cell>
          <cell r="C1418" t="str">
            <v>C29017</v>
          </cell>
          <cell r="D1418" t="str">
            <v>EasCare Ambulance Company</v>
          </cell>
          <cell r="E1418" t="str">
            <v>MA</v>
          </cell>
          <cell r="F1418" t="str">
            <v>ASO</v>
          </cell>
          <cell r="G1418" t="str">
            <v>ERF</v>
          </cell>
          <cell r="H1418" t="str">
            <v>IH</v>
          </cell>
          <cell r="I1418" t="str">
            <v>0032795 - NFP CORPORATE SERVICES (NY) LLC</v>
          </cell>
        </row>
        <row r="1419">
          <cell r="A1419" t="str">
            <v>C29086IH</v>
          </cell>
          <cell r="B1419">
            <v>42185</v>
          </cell>
          <cell r="C1419" t="str">
            <v>C29086</v>
          </cell>
          <cell r="D1419" t="str">
            <v>Nova Sports USA Inc</v>
          </cell>
          <cell r="E1419" t="str">
            <v>MA</v>
          </cell>
          <cell r="F1419" t="str">
            <v>P1</v>
          </cell>
          <cell r="G1419" t="str">
            <v>SMALL</v>
          </cell>
          <cell r="H1419" t="str">
            <v>IH</v>
          </cell>
          <cell r="I1419" t="str">
            <v>0030593 - COMPREHENSIVE INS PROVIDERS INC</v>
          </cell>
        </row>
        <row r="1420">
          <cell r="A1420" t="str">
            <v>C29113JM</v>
          </cell>
          <cell r="B1420">
            <v>42185</v>
          </cell>
          <cell r="C1420" t="str">
            <v>C29113</v>
          </cell>
          <cell r="D1420" t="str">
            <v>Nashua Regional Cancer Center Inc</v>
          </cell>
          <cell r="E1420" t="str">
            <v>NH</v>
          </cell>
          <cell r="F1420" t="str">
            <v>P1</v>
          </cell>
          <cell r="G1420" t="str">
            <v>SMALL</v>
          </cell>
          <cell r="H1420" t="str">
            <v>JM</v>
          </cell>
          <cell r="I1420" t="str">
            <v>0031016 - GRANITE GROUP BENEFITS LLC</v>
          </cell>
        </row>
        <row r="1421">
          <cell r="A1421" t="str">
            <v>C29116IH</v>
          </cell>
          <cell r="B1421">
            <v>42185</v>
          </cell>
          <cell r="C1421" t="str">
            <v>C29116</v>
          </cell>
          <cell r="D1421" t="str">
            <v>Dentek Dental Laboratory Inc</v>
          </cell>
          <cell r="E1421" t="str">
            <v>MA</v>
          </cell>
          <cell r="F1421" t="str">
            <v>P1</v>
          </cell>
          <cell r="G1421" t="str">
            <v>SMALL</v>
          </cell>
          <cell r="H1421" t="str">
            <v>IH</v>
          </cell>
          <cell r="I1421" t="str">
            <v>0016146 - CLEARY INSURANCE INC</v>
          </cell>
        </row>
        <row r="1422">
          <cell r="A1422" t="str">
            <v>C29118IH</v>
          </cell>
          <cell r="B1422">
            <v>42185</v>
          </cell>
          <cell r="C1422" t="str">
            <v>C29118</v>
          </cell>
          <cell r="D1422" t="str">
            <v>Junior Automotive Inc</v>
          </cell>
          <cell r="E1422" t="str">
            <v>MA</v>
          </cell>
          <cell r="F1422" t="str">
            <v>P1</v>
          </cell>
          <cell r="G1422" t="str">
            <v>SMALL</v>
          </cell>
          <cell r="H1422" t="str">
            <v>IH</v>
          </cell>
        </row>
        <row r="1423">
          <cell r="A1423" t="str">
            <v>C29130IH</v>
          </cell>
          <cell r="B1423">
            <v>42185</v>
          </cell>
          <cell r="C1423" t="str">
            <v>C29130</v>
          </cell>
          <cell r="D1423" t="str">
            <v>McKay Plumbing &amp; Heating</v>
          </cell>
          <cell r="E1423" t="str">
            <v>MA</v>
          </cell>
          <cell r="F1423" t="str">
            <v>P1</v>
          </cell>
          <cell r="G1423" t="str">
            <v>SMALL</v>
          </cell>
          <cell r="H1423" t="str">
            <v>IH</v>
          </cell>
          <cell r="I1423" t="str">
            <v>0018225 - PARTNERS BENEFIT GROUP INC</v>
          </cell>
        </row>
        <row r="1424">
          <cell r="A1424" t="str">
            <v>C29134IH</v>
          </cell>
          <cell r="B1424">
            <v>42185</v>
          </cell>
          <cell r="C1424" t="str">
            <v>C29134</v>
          </cell>
          <cell r="D1424" t="str">
            <v>Burkhardt Brothers Inc</v>
          </cell>
          <cell r="E1424" t="str">
            <v>MA</v>
          </cell>
          <cell r="F1424" t="str">
            <v>P1</v>
          </cell>
          <cell r="G1424" t="str">
            <v>SMALL</v>
          </cell>
          <cell r="H1424" t="str">
            <v>IH</v>
          </cell>
          <cell r="I1424" t="str">
            <v>0013672 - MCCULLOM, PATRICK</v>
          </cell>
        </row>
        <row r="1425">
          <cell r="A1425" t="str">
            <v>C29134MI</v>
          </cell>
          <cell r="B1425">
            <v>42185</v>
          </cell>
          <cell r="C1425" t="str">
            <v>C29134</v>
          </cell>
          <cell r="D1425" t="str">
            <v>Burkhardt Brothers Inc</v>
          </cell>
          <cell r="E1425" t="str">
            <v>MA</v>
          </cell>
          <cell r="F1425" t="str">
            <v>P1</v>
          </cell>
          <cell r="G1425" t="str">
            <v>MCARE</v>
          </cell>
          <cell r="H1425" t="str">
            <v>MI</v>
          </cell>
          <cell r="I1425" t="str">
            <v>0013672 - MCCULLOM, PATRICK</v>
          </cell>
        </row>
        <row r="1426">
          <cell r="A1426" t="str">
            <v>C29138JH</v>
          </cell>
          <cell r="B1426">
            <v>42185</v>
          </cell>
          <cell r="C1426" t="str">
            <v>C29138</v>
          </cell>
          <cell r="D1426" t="str">
            <v>Meisner Brem Corp</v>
          </cell>
          <cell r="E1426" t="str">
            <v>NH</v>
          </cell>
          <cell r="F1426" t="str">
            <v>P1</v>
          </cell>
          <cell r="G1426" t="str">
            <v>SMALL</v>
          </cell>
          <cell r="H1426" t="str">
            <v>JH</v>
          </cell>
          <cell r="I1426" t="str">
            <v>0004971 - CGI EMPLOYEE BENEFITS GROUP</v>
          </cell>
        </row>
        <row r="1427">
          <cell r="A1427" t="str">
            <v>C29151IH</v>
          </cell>
          <cell r="B1427">
            <v>42185</v>
          </cell>
          <cell r="C1427" t="str">
            <v>C29151</v>
          </cell>
          <cell r="D1427" t="str">
            <v>Brockton Radiological Associates</v>
          </cell>
          <cell r="E1427" t="str">
            <v>MA</v>
          </cell>
          <cell r="F1427" t="str">
            <v>P1</v>
          </cell>
          <cell r="G1427" t="str">
            <v>SMALL</v>
          </cell>
          <cell r="H1427" t="str">
            <v>IH</v>
          </cell>
        </row>
        <row r="1428">
          <cell r="A1428" t="str">
            <v>C29152IH</v>
          </cell>
          <cell r="B1428">
            <v>42185</v>
          </cell>
          <cell r="C1428" t="str">
            <v>C29152</v>
          </cell>
          <cell r="D1428" t="str">
            <v>Capeway Physical Therapy Inc</v>
          </cell>
          <cell r="E1428" t="str">
            <v>MA</v>
          </cell>
          <cell r="F1428" t="str">
            <v>P1</v>
          </cell>
          <cell r="G1428" t="str">
            <v>SMALL</v>
          </cell>
          <cell r="H1428" t="str">
            <v>IH</v>
          </cell>
          <cell r="I1428" t="str">
            <v>0028141 - EASTERN BENEFITS GROUP</v>
          </cell>
        </row>
        <row r="1429">
          <cell r="A1429" t="str">
            <v>C29152MI</v>
          </cell>
          <cell r="B1429">
            <v>42185</v>
          </cell>
          <cell r="C1429" t="str">
            <v>C29152</v>
          </cell>
          <cell r="D1429" t="str">
            <v>Capeway Physical Therapy Inc</v>
          </cell>
          <cell r="E1429" t="str">
            <v>MA</v>
          </cell>
          <cell r="F1429" t="str">
            <v>P1</v>
          </cell>
          <cell r="G1429" t="str">
            <v>MCARE</v>
          </cell>
          <cell r="H1429" t="str">
            <v>MI</v>
          </cell>
          <cell r="I1429" t="str">
            <v>0028141 - EASTERN BENEFITS GROUP</v>
          </cell>
        </row>
        <row r="1430">
          <cell r="A1430" t="str">
            <v>C29154IH</v>
          </cell>
          <cell r="B1430">
            <v>42185</v>
          </cell>
          <cell r="C1430" t="str">
            <v>C29154</v>
          </cell>
          <cell r="D1430" t="str">
            <v>Merrimack Valley Library Consortium</v>
          </cell>
          <cell r="E1430" t="str">
            <v>MA</v>
          </cell>
          <cell r="F1430" t="str">
            <v>P1</v>
          </cell>
          <cell r="G1430" t="str">
            <v>SMALL</v>
          </cell>
          <cell r="H1430" t="str">
            <v>IH</v>
          </cell>
        </row>
        <row r="1431">
          <cell r="A1431" t="str">
            <v>C29154MI</v>
          </cell>
          <cell r="B1431">
            <v>42185</v>
          </cell>
          <cell r="C1431" t="str">
            <v>C29154</v>
          </cell>
          <cell r="D1431" t="str">
            <v>Merrimack Valley Library Consortium</v>
          </cell>
          <cell r="E1431" t="str">
            <v>MA</v>
          </cell>
          <cell r="F1431" t="str">
            <v>P1</v>
          </cell>
          <cell r="G1431" t="str">
            <v>MCARE</v>
          </cell>
          <cell r="H1431" t="str">
            <v>MI</v>
          </cell>
        </row>
        <row r="1432">
          <cell r="A1432" t="str">
            <v>C29160IA</v>
          </cell>
          <cell r="B1432">
            <v>42185</v>
          </cell>
          <cell r="C1432" t="str">
            <v>C29160</v>
          </cell>
          <cell r="D1432" t="str">
            <v>Clergy Benefit Plan</v>
          </cell>
          <cell r="E1432" t="str">
            <v>MA</v>
          </cell>
          <cell r="F1432" t="str">
            <v>P1</v>
          </cell>
          <cell r="G1432" t="str">
            <v>ERF</v>
          </cell>
          <cell r="H1432" t="str">
            <v>IA</v>
          </cell>
          <cell r="I1432" t="str">
            <v>0035204 - RSC INSURANCE BROKERAGE INC</v>
          </cell>
        </row>
        <row r="1433">
          <cell r="A1433" t="str">
            <v>C29160IH</v>
          </cell>
          <cell r="B1433">
            <v>42185</v>
          </cell>
          <cell r="C1433" t="str">
            <v>C29160</v>
          </cell>
          <cell r="D1433" t="str">
            <v>Clergy Benefit Plan</v>
          </cell>
          <cell r="E1433" t="str">
            <v>MA</v>
          </cell>
          <cell r="F1433" t="str">
            <v>P1</v>
          </cell>
          <cell r="G1433" t="str">
            <v>ERF</v>
          </cell>
          <cell r="H1433" t="str">
            <v>IH</v>
          </cell>
          <cell r="I1433" t="str">
            <v>0035204 - RSC INSURANCE BROKERAGE INC</v>
          </cell>
        </row>
        <row r="1434">
          <cell r="A1434" t="str">
            <v>C29185IH</v>
          </cell>
          <cell r="B1434">
            <v>42185</v>
          </cell>
          <cell r="C1434" t="str">
            <v>C29185</v>
          </cell>
          <cell r="D1434" t="str">
            <v>Hub Starters &amp; Alternators, Inc</v>
          </cell>
          <cell r="E1434" t="str">
            <v>MA</v>
          </cell>
          <cell r="F1434" t="str">
            <v>P1</v>
          </cell>
          <cell r="G1434" t="str">
            <v>SMALL</v>
          </cell>
          <cell r="H1434" t="str">
            <v>IH</v>
          </cell>
          <cell r="I1434" t="str">
            <v>0001807 - WAS INSURANCE AGENCY LLC</v>
          </cell>
        </row>
        <row r="1435">
          <cell r="A1435" t="str">
            <v>C29185MI</v>
          </cell>
          <cell r="B1435">
            <v>42185</v>
          </cell>
          <cell r="C1435" t="str">
            <v>C29185</v>
          </cell>
          <cell r="D1435" t="str">
            <v>Hub Starters &amp; Alternators, Inc</v>
          </cell>
          <cell r="E1435" t="str">
            <v>MA</v>
          </cell>
          <cell r="F1435" t="str">
            <v>P1</v>
          </cell>
          <cell r="G1435" t="str">
            <v>MCARE</v>
          </cell>
          <cell r="H1435" t="str">
            <v>MI</v>
          </cell>
          <cell r="I1435" t="str">
            <v>0001807 - WAS INSURANCE AGENCY LLC</v>
          </cell>
        </row>
        <row r="1436">
          <cell r="A1436" t="str">
            <v>C29190IA</v>
          </cell>
          <cell r="B1436">
            <v>42185</v>
          </cell>
          <cell r="C1436" t="str">
            <v>C29190</v>
          </cell>
          <cell r="D1436" t="str">
            <v>Singer &amp; Singer</v>
          </cell>
          <cell r="E1436" t="str">
            <v>MA</v>
          </cell>
          <cell r="F1436" t="str">
            <v>P1</v>
          </cell>
          <cell r="G1436" t="str">
            <v>SMALL</v>
          </cell>
          <cell r="H1436" t="str">
            <v>IA</v>
          </cell>
        </row>
        <row r="1437">
          <cell r="A1437" t="str">
            <v>C29190IH</v>
          </cell>
          <cell r="B1437">
            <v>42185</v>
          </cell>
          <cell r="C1437" t="str">
            <v>C29190</v>
          </cell>
          <cell r="D1437" t="str">
            <v>Singer &amp; Singer</v>
          </cell>
          <cell r="E1437" t="str">
            <v>MA</v>
          </cell>
          <cell r="F1437" t="str">
            <v>P1</v>
          </cell>
          <cell r="G1437" t="str">
            <v>SMALL</v>
          </cell>
          <cell r="H1437" t="str">
            <v>IH</v>
          </cell>
        </row>
        <row r="1438">
          <cell r="A1438" t="str">
            <v>C29191IH</v>
          </cell>
          <cell r="B1438">
            <v>42185</v>
          </cell>
          <cell r="C1438" t="str">
            <v>C29191</v>
          </cell>
          <cell r="D1438" t="str">
            <v>Rutherford Advisors Inc. dba The Executive Suite</v>
          </cell>
          <cell r="E1438" t="str">
            <v>MA</v>
          </cell>
          <cell r="F1438" t="str">
            <v>P1</v>
          </cell>
          <cell r="G1438" t="str">
            <v>SMALL</v>
          </cell>
          <cell r="H1438" t="str">
            <v>IH</v>
          </cell>
        </row>
        <row r="1439">
          <cell r="A1439" t="str">
            <v>C29198IH</v>
          </cell>
          <cell r="B1439">
            <v>42185</v>
          </cell>
          <cell r="C1439" t="str">
            <v>C29198</v>
          </cell>
          <cell r="D1439" t="str">
            <v>Air Energy, LLC</v>
          </cell>
          <cell r="E1439" t="str">
            <v>MA</v>
          </cell>
          <cell r="F1439" t="str">
            <v>P1</v>
          </cell>
          <cell r="G1439" t="str">
            <v>SMALL</v>
          </cell>
          <cell r="H1439" t="str">
            <v>IH</v>
          </cell>
          <cell r="I1439" t="str">
            <v>0027849 - EASTERN BENEFITS GROUP</v>
          </cell>
        </row>
        <row r="1440">
          <cell r="A1440" t="str">
            <v>C29208IV</v>
          </cell>
          <cell r="B1440">
            <v>42185</v>
          </cell>
          <cell r="C1440" t="str">
            <v>C29208</v>
          </cell>
          <cell r="D1440" t="str">
            <v>Miller McCartin Inc</v>
          </cell>
          <cell r="E1440" t="str">
            <v>MA</v>
          </cell>
          <cell r="F1440" t="str">
            <v>P1</v>
          </cell>
          <cell r="G1440" t="str">
            <v>SMALL</v>
          </cell>
          <cell r="H1440" t="str">
            <v>IV</v>
          </cell>
          <cell r="I1440" t="str">
            <v>0027319 - HAYS INSURANCE BROKERAGE GRP OF NE LLC</v>
          </cell>
        </row>
        <row r="1441">
          <cell r="A1441" t="str">
            <v>C29211IV</v>
          </cell>
          <cell r="B1441">
            <v>42185</v>
          </cell>
          <cell r="C1441" t="str">
            <v>C29211</v>
          </cell>
          <cell r="D1441" t="str">
            <v>Guardian Anesthesia</v>
          </cell>
          <cell r="E1441" t="str">
            <v>MA</v>
          </cell>
          <cell r="F1441" t="str">
            <v>P1</v>
          </cell>
          <cell r="G1441" t="str">
            <v>SMALL</v>
          </cell>
          <cell r="H1441" t="str">
            <v>IV</v>
          </cell>
          <cell r="I1441" t="str">
            <v>0022506 - PAYCHEX AGENCY INC</v>
          </cell>
        </row>
        <row r="1442">
          <cell r="A1442" t="str">
            <v>C29242IH</v>
          </cell>
          <cell r="B1442">
            <v>42185</v>
          </cell>
          <cell r="C1442" t="str">
            <v>C29242</v>
          </cell>
          <cell r="D1442" t="str">
            <v>Coan Transportation Inc</v>
          </cell>
          <cell r="E1442" t="str">
            <v>MA</v>
          </cell>
          <cell r="F1442" t="str">
            <v>P1</v>
          </cell>
          <cell r="G1442" t="str">
            <v>SMALL</v>
          </cell>
          <cell r="H1442" t="str">
            <v>IH</v>
          </cell>
          <cell r="I1442" t="str">
            <v>0030741 - TIMPANY, CAROLYN Q</v>
          </cell>
        </row>
        <row r="1443">
          <cell r="A1443" t="str">
            <v>C29244IA</v>
          </cell>
          <cell r="B1443">
            <v>42185</v>
          </cell>
          <cell r="C1443" t="str">
            <v>C29244</v>
          </cell>
          <cell r="D1443" t="str">
            <v>Borggaard Construction Corp</v>
          </cell>
          <cell r="E1443" t="str">
            <v>MA</v>
          </cell>
          <cell r="F1443" t="str">
            <v>P1</v>
          </cell>
          <cell r="G1443" t="str">
            <v>SMALL</v>
          </cell>
          <cell r="H1443" t="str">
            <v>IA</v>
          </cell>
        </row>
        <row r="1444">
          <cell r="A1444" t="str">
            <v>C29244IH</v>
          </cell>
          <cell r="B1444">
            <v>42185</v>
          </cell>
          <cell r="C1444" t="str">
            <v>C29244</v>
          </cell>
          <cell r="D1444" t="str">
            <v>Borggaard Construction Corp</v>
          </cell>
          <cell r="E1444" t="str">
            <v>MA</v>
          </cell>
          <cell r="F1444" t="str">
            <v>P1</v>
          </cell>
          <cell r="G1444" t="str">
            <v>SMALL</v>
          </cell>
          <cell r="H1444" t="str">
            <v>IH</v>
          </cell>
        </row>
        <row r="1445">
          <cell r="A1445" t="str">
            <v>C29257IH</v>
          </cell>
          <cell r="B1445">
            <v>42185</v>
          </cell>
          <cell r="C1445" t="str">
            <v>C29257</v>
          </cell>
          <cell r="D1445" t="str">
            <v>Worcester Dental Associates</v>
          </cell>
          <cell r="E1445" t="str">
            <v>MA</v>
          </cell>
          <cell r="F1445" t="str">
            <v>P1</v>
          </cell>
          <cell r="G1445" t="str">
            <v>SMALL</v>
          </cell>
          <cell r="H1445" t="str">
            <v>IH</v>
          </cell>
          <cell r="I1445" t="str">
            <v>0015524 - ABG INSURANCE AGENCY INC</v>
          </cell>
        </row>
        <row r="1446">
          <cell r="A1446" t="str">
            <v>C29257MI</v>
          </cell>
          <cell r="B1446">
            <v>42185</v>
          </cell>
          <cell r="C1446" t="str">
            <v>C29257</v>
          </cell>
          <cell r="D1446" t="str">
            <v>Worcester Dental Associates</v>
          </cell>
          <cell r="E1446" t="str">
            <v>MA</v>
          </cell>
          <cell r="F1446" t="str">
            <v>P1</v>
          </cell>
          <cell r="G1446" t="str">
            <v>MCARE</v>
          </cell>
          <cell r="H1446" t="str">
            <v>MI</v>
          </cell>
          <cell r="I1446" t="str">
            <v>0015524 - ABG INSURANCE AGENCY INC</v>
          </cell>
        </row>
        <row r="1447">
          <cell r="A1447" t="str">
            <v>C29289IA</v>
          </cell>
          <cell r="B1447">
            <v>42185</v>
          </cell>
          <cell r="C1447" t="str">
            <v>C29289</v>
          </cell>
          <cell r="D1447" t="str">
            <v>Alert Ambulance</v>
          </cell>
          <cell r="E1447" t="str">
            <v>MA</v>
          </cell>
          <cell r="F1447" t="str">
            <v>P1</v>
          </cell>
          <cell r="G1447" t="str">
            <v>CRC</v>
          </cell>
          <cell r="H1447" t="str">
            <v>IA</v>
          </cell>
          <cell r="I1447" t="str">
            <v>0026250 - ROLANDO A CAPANNA INS AGENCY LLC</v>
          </cell>
        </row>
        <row r="1448">
          <cell r="A1448" t="str">
            <v>C29289IH</v>
          </cell>
          <cell r="B1448">
            <v>42185</v>
          </cell>
          <cell r="C1448" t="str">
            <v>C29289</v>
          </cell>
          <cell r="D1448" t="str">
            <v>Alert Ambulance</v>
          </cell>
          <cell r="E1448" t="str">
            <v>MA</v>
          </cell>
          <cell r="F1448" t="str">
            <v>P1</v>
          </cell>
          <cell r="G1448" t="str">
            <v>CRC</v>
          </cell>
          <cell r="H1448" t="str">
            <v>IH</v>
          </cell>
          <cell r="I1448" t="str">
            <v>0026250 - ROLANDO A CAPANNA INS AGENCY LLC</v>
          </cell>
        </row>
        <row r="1449">
          <cell r="A1449" t="str">
            <v>C29289JA</v>
          </cell>
          <cell r="B1449">
            <v>42185</v>
          </cell>
          <cell r="C1449" t="str">
            <v>C29289</v>
          </cell>
          <cell r="D1449" t="str">
            <v>Alert Ambulance</v>
          </cell>
          <cell r="E1449" t="str">
            <v>MA</v>
          </cell>
          <cell r="F1449" t="str">
            <v>P1</v>
          </cell>
          <cell r="G1449" t="str">
            <v>CRC</v>
          </cell>
          <cell r="H1449" t="str">
            <v>JA</v>
          </cell>
          <cell r="I1449" t="str">
            <v>0026250 - ROLANDO A CAPANNA INS AGENCY LLC</v>
          </cell>
        </row>
        <row r="1450">
          <cell r="A1450" t="str">
            <v>C29295IH</v>
          </cell>
          <cell r="B1450">
            <v>42185</v>
          </cell>
          <cell r="C1450" t="str">
            <v>C29295</v>
          </cell>
          <cell r="D1450" t="str">
            <v>Flynn Pest Control Inc</v>
          </cell>
          <cell r="E1450" t="str">
            <v>MA</v>
          </cell>
          <cell r="F1450" t="str">
            <v>P1</v>
          </cell>
          <cell r="G1450" t="str">
            <v>SMALL</v>
          </cell>
          <cell r="H1450" t="str">
            <v>IH</v>
          </cell>
          <cell r="I1450" t="str">
            <v>0020079 - HUB INTERNATIONAL NEW ENGLAND LLC</v>
          </cell>
        </row>
        <row r="1451">
          <cell r="A1451" t="str">
            <v>C29296IH</v>
          </cell>
          <cell r="B1451">
            <v>42185</v>
          </cell>
          <cell r="C1451" t="str">
            <v>C29296</v>
          </cell>
          <cell r="D1451" t="str">
            <v>Foxboro Electric Supply, Inc</v>
          </cell>
          <cell r="E1451" t="str">
            <v>MA</v>
          </cell>
          <cell r="F1451" t="str">
            <v>P1</v>
          </cell>
          <cell r="G1451" t="str">
            <v>SMALL</v>
          </cell>
          <cell r="H1451" t="str">
            <v>IH</v>
          </cell>
          <cell r="I1451" t="str">
            <v>0023244 - PAYCHEX AGENCY INC</v>
          </cell>
        </row>
        <row r="1452">
          <cell r="A1452" t="str">
            <v>C29300IH</v>
          </cell>
          <cell r="B1452">
            <v>42185</v>
          </cell>
          <cell r="C1452" t="str">
            <v>C29300</v>
          </cell>
          <cell r="D1452" t="str">
            <v>KFP Architects Inc</v>
          </cell>
          <cell r="E1452" t="str">
            <v>MA</v>
          </cell>
          <cell r="F1452" t="str">
            <v>P1</v>
          </cell>
          <cell r="G1452" t="str">
            <v>SMALL</v>
          </cell>
          <cell r="H1452" t="str">
            <v>IH</v>
          </cell>
        </row>
        <row r="1453">
          <cell r="A1453" t="str">
            <v>C29310IH</v>
          </cell>
          <cell r="B1453">
            <v>42185</v>
          </cell>
          <cell r="C1453" t="str">
            <v>C29310</v>
          </cell>
          <cell r="D1453" t="str">
            <v>G &amp; W Foundry Co Inc</v>
          </cell>
          <cell r="E1453" t="str">
            <v>MA</v>
          </cell>
          <cell r="F1453" t="str">
            <v>P1</v>
          </cell>
          <cell r="G1453" t="str">
            <v>SMALL</v>
          </cell>
          <cell r="H1453" t="str">
            <v>IH</v>
          </cell>
          <cell r="I1453" t="str">
            <v>0035492 - BOSTONIAN GROUP INSURANCE AGENCY</v>
          </cell>
        </row>
        <row r="1454">
          <cell r="A1454" t="str">
            <v>C29316IH</v>
          </cell>
          <cell r="B1454">
            <v>42185</v>
          </cell>
          <cell r="C1454" t="str">
            <v>C29316</v>
          </cell>
          <cell r="D1454" t="str">
            <v>Kool-Aire</v>
          </cell>
          <cell r="E1454" t="str">
            <v>MA</v>
          </cell>
          <cell r="F1454" t="str">
            <v>P1</v>
          </cell>
          <cell r="G1454" t="str">
            <v>SMALL</v>
          </cell>
          <cell r="H1454" t="str">
            <v>IH</v>
          </cell>
        </row>
        <row r="1455">
          <cell r="A1455" t="str">
            <v>C29322IA</v>
          </cell>
          <cell r="B1455">
            <v>42185</v>
          </cell>
          <cell r="C1455" t="str">
            <v>C29322</v>
          </cell>
          <cell r="D1455" t="str">
            <v>Riverview Towers</v>
          </cell>
          <cell r="E1455" t="str">
            <v>MA</v>
          </cell>
          <cell r="F1455" t="str">
            <v>P1</v>
          </cell>
          <cell r="G1455" t="str">
            <v>SMALL</v>
          </cell>
          <cell r="H1455" t="str">
            <v>IA</v>
          </cell>
        </row>
        <row r="1456">
          <cell r="A1456" t="str">
            <v>C29322IH</v>
          </cell>
          <cell r="B1456">
            <v>42185</v>
          </cell>
          <cell r="C1456" t="str">
            <v>C29322</v>
          </cell>
          <cell r="D1456" t="str">
            <v>Riverview Towers</v>
          </cell>
          <cell r="E1456" t="str">
            <v>MA</v>
          </cell>
          <cell r="F1456" t="str">
            <v>P1</v>
          </cell>
          <cell r="G1456" t="str">
            <v>SMALL</v>
          </cell>
          <cell r="H1456" t="str">
            <v>IH</v>
          </cell>
        </row>
        <row r="1457">
          <cell r="A1457" t="str">
            <v>C29327IH</v>
          </cell>
          <cell r="B1457">
            <v>42185</v>
          </cell>
          <cell r="C1457" t="str">
            <v>C29327</v>
          </cell>
          <cell r="D1457" t="str">
            <v>Obstetrical Associates Inc</v>
          </cell>
          <cell r="E1457" t="str">
            <v>MA</v>
          </cell>
          <cell r="F1457" t="str">
            <v>P1</v>
          </cell>
          <cell r="G1457" t="str">
            <v>SMALL</v>
          </cell>
          <cell r="H1457" t="str">
            <v>IH</v>
          </cell>
          <cell r="I1457" t="str">
            <v>0030947 - BOSTON COMMONWEALTH ADVANTAGE LLC</v>
          </cell>
        </row>
        <row r="1458">
          <cell r="A1458" t="str">
            <v>C29327JA</v>
          </cell>
          <cell r="B1458">
            <v>42185</v>
          </cell>
          <cell r="C1458" t="str">
            <v>C29327</v>
          </cell>
          <cell r="D1458" t="str">
            <v>Obstetrical Associates Inc</v>
          </cell>
          <cell r="E1458" t="str">
            <v>MA</v>
          </cell>
          <cell r="F1458" t="str">
            <v>P1</v>
          </cell>
          <cell r="G1458" t="str">
            <v>SMALL</v>
          </cell>
          <cell r="H1458" t="str">
            <v>JA</v>
          </cell>
          <cell r="I1458" t="str">
            <v>0030947 - BOSTON COMMONWEALTH ADVANTAGE LLC</v>
          </cell>
        </row>
        <row r="1459">
          <cell r="A1459" t="str">
            <v>C29340IH</v>
          </cell>
          <cell r="B1459">
            <v>42185</v>
          </cell>
          <cell r="C1459" t="str">
            <v>C29340</v>
          </cell>
          <cell r="D1459" t="str">
            <v>Technical Hardfacing</v>
          </cell>
          <cell r="E1459" t="str">
            <v>MA</v>
          </cell>
          <cell r="F1459" t="str">
            <v>P1</v>
          </cell>
          <cell r="G1459" t="str">
            <v>SMALL</v>
          </cell>
          <cell r="H1459" t="str">
            <v>IH</v>
          </cell>
        </row>
        <row r="1460">
          <cell r="A1460" t="str">
            <v>C29341IH</v>
          </cell>
          <cell r="B1460">
            <v>42185</v>
          </cell>
          <cell r="C1460" t="str">
            <v>C29341</v>
          </cell>
          <cell r="D1460" t="str">
            <v>Superior Drywall Inc</v>
          </cell>
          <cell r="E1460" t="str">
            <v>MA</v>
          </cell>
          <cell r="F1460" t="str">
            <v>P1</v>
          </cell>
          <cell r="G1460" t="str">
            <v>CRC</v>
          </cell>
          <cell r="H1460" t="str">
            <v>IH</v>
          </cell>
          <cell r="I1460" t="str">
            <v>0002018 - MCCULLOM, PATRICK</v>
          </cell>
        </row>
        <row r="1461">
          <cell r="A1461" t="str">
            <v>C29345IH</v>
          </cell>
          <cell r="B1461">
            <v>42185</v>
          </cell>
          <cell r="C1461" t="str">
            <v>C29345</v>
          </cell>
          <cell r="D1461" t="str">
            <v>Day One</v>
          </cell>
          <cell r="E1461" t="str">
            <v>ME</v>
          </cell>
          <cell r="F1461" t="str">
            <v>P1</v>
          </cell>
          <cell r="G1461" t="str">
            <v>SMALL</v>
          </cell>
          <cell r="H1461" t="str">
            <v>IH</v>
          </cell>
          <cell r="I1461" t="str">
            <v>0024887 - NORTON FINANCIAL SERVICES INC</v>
          </cell>
        </row>
        <row r="1462">
          <cell r="A1462" t="str">
            <v>C29345IV</v>
          </cell>
          <cell r="B1462">
            <v>42185</v>
          </cell>
          <cell r="C1462" t="str">
            <v>C29345</v>
          </cell>
          <cell r="D1462" t="str">
            <v>Day One</v>
          </cell>
          <cell r="E1462" t="str">
            <v>ME</v>
          </cell>
          <cell r="F1462" t="str">
            <v>P1</v>
          </cell>
          <cell r="G1462" t="str">
            <v>SMALL</v>
          </cell>
          <cell r="H1462" t="str">
            <v>IV</v>
          </cell>
          <cell r="I1462" t="str">
            <v>0024887 - NORTON FINANCIAL SERVICES INC</v>
          </cell>
        </row>
        <row r="1463">
          <cell r="A1463" t="str">
            <v>C29354IH</v>
          </cell>
          <cell r="B1463">
            <v>42185</v>
          </cell>
          <cell r="C1463" t="str">
            <v>C29354</v>
          </cell>
          <cell r="D1463" t="str">
            <v>Ardito Sweeney Stusse Robertson &amp; Dupuy PC</v>
          </cell>
          <cell r="E1463" t="str">
            <v>MA</v>
          </cell>
          <cell r="F1463" t="str">
            <v>P1</v>
          </cell>
          <cell r="G1463" t="str">
            <v>SMALL</v>
          </cell>
          <cell r="H1463" t="str">
            <v>IH</v>
          </cell>
          <cell r="I1463" t="str">
            <v>0031988 - ROGERS &amp; GRAY INSURANCE AGENCY</v>
          </cell>
        </row>
        <row r="1464">
          <cell r="A1464" t="str">
            <v>C29434IA</v>
          </cell>
          <cell r="B1464">
            <v>42185</v>
          </cell>
          <cell r="C1464" t="str">
            <v>C29434</v>
          </cell>
          <cell r="D1464" t="str">
            <v>Cunningham Woodland</v>
          </cell>
          <cell r="E1464" t="str">
            <v>MA</v>
          </cell>
          <cell r="F1464" t="str">
            <v>P1</v>
          </cell>
          <cell r="G1464" t="str">
            <v>SMALL</v>
          </cell>
          <cell r="H1464" t="str">
            <v>IA</v>
          </cell>
          <cell r="I1464" t="str">
            <v>0032842 - DIXON ASSOCIATES INC</v>
          </cell>
        </row>
        <row r="1465">
          <cell r="A1465" t="str">
            <v>C29434IH</v>
          </cell>
          <cell r="B1465">
            <v>42185</v>
          </cell>
          <cell r="C1465" t="str">
            <v>C29434</v>
          </cell>
          <cell r="D1465" t="str">
            <v>Cunningham Woodland</v>
          </cell>
          <cell r="E1465" t="str">
            <v>MA</v>
          </cell>
          <cell r="F1465" t="str">
            <v>P1</v>
          </cell>
          <cell r="G1465" t="str">
            <v>SMALL</v>
          </cell>
          <cell r="H1465" t="str">
            <v>IH</v>
          </cell>
          <cell r="I1465" t="str">
            <v>0032842 - DIXON ASSOCIATES INC</v>
          </cell>
        </row>
        <row r="1466">
          <cell r="A1466" t="str">
            <v>C29497IH</v>
          </cell>
          <cell r="B1466">
            <v>42185</v>
          </cell>
          <cell r="C1466" t="str">
            <v>C29497</v>
          </cell>
          <cell r="D1466" t="str">
            <v>Pro Tech Automotive</v>
          </cell>
          <cell r="E1466" t="str">
            <v>MA</v>
          </cell>
          <cell r="F1466" t="str">
            <v>P1</v>
          </cell>
          <cell r="G1466" t="str">
            <v>SMALL</v>
          </cell>
          <cell r="H1466" t="str">
            <v>IH</v>
          </cell>
          <cell r="I1466" t="str">
            <v>0033961 - BUSINESS BENEFITS INS BROKERAGE INC</v>
          </cell>
        </row>
        <row r="1467">
          <cell r="A1467" t="str">
            <v>C29521IH</v>
          </cell>
          <cell r="B1467">
            <v>42185</v>
          </cell>
          <cell r="C1467" t="str">
            <v>C29521</v>
          </cell>
          <cell r="D1467" t="str">
            <v>Emerge</v>
          </cell>
          <cell r="E1467" t="str">
            <v>MA</v>
          </cell>
          <cell r="F1467" t="str">
            <v>P1</v>
          </cell>
          <cell r="G1467" t="str">
            <v>SMALL</v>
          </cell>
          <cell r="H1467" t="str">
            <v>IH</v>
          </cell>
        </row>
        <row r="1468">
          <cell r="A1468" t="str">
            <v>C29530IH</v>
          </cell>
          <cell r="B1468">
            <v>42185</v>
          </cell>
          <cell r="C1468" t="str">
            <v>C29530</v>
          </cell>
          <cell r="D1468" t="str">
            <v>Savas Liquors Inc</v>
          </cell>
          <cell r="E1468" t="str">
            <v>MA</v>
          </cell>
          <cell r="F1468" t="str">
            <v>P1</v>
          </cell>
          <cell r="G1468" t="str">
            <v>SMALL</v>
          </cell>
          <cell r="H1468" t="str">
            <v>IH</v>
          </cell>
          <cell r="I1468" t="str">
            <v>0001743 - BEBIS INSURANCE SERVICES INC</v>
          </cell>
        </row>
        <row r="1469">
          <cell r="A1469" t="str">
            <v>C29565IH</v>
          </cell>
          <cell r="B1469">
            <v>42185</v>
          </cell>
          <cell r="C1469" t="str">
            <v>C29565</v>
          </cell>
          <cell r="D1469" t="str">
            <v>Lake Arrowhead Community, Inc.</v>
          </cell>
          <cell r="E1469" t="str">
            <v>ME</v>
          </cell>
          <cell r="F1469" t="str">
            <v>P1</v>
          </cell>
          <cell r="G1469" t="str">
            <v>SMALL</v>
          </cell>
          <cell r="H1469" t="str">
            <v>IH</v>
          </cell>
          <cell r="I1469" t="str">
            <v>0024808 - CLARK INSURANCE</v>
          </cell>
        </row>
        <row r="1470">
          <cell r="A1470" t="str">
            <v>C29570IH</v>
          </cell>
          <cell r="B1470">
            <v>42185</v>
          </cell>
          <cell r="C1470" t="str">
            <v>C29570</v>
          </cell>
          <cell r="D1470" t="str">
            <v>Lappen Auto Supply Company Inc</v>
          </cell>
          <cell r="E1470" t="str">
            <v>MA</v>
          </cell>
          <cell r="F1470" t="str">
            <v>P1</v>
          </cell>
          <cell r="G1470" t="str">
            <v>SMALL</v>
          </cell>
          <cell r="H1470" t="str">
            <v>IH</v>
          </cell>
          <cell r="I1470" t="str">
            <v>0001559 - MOSSE &amp; MOSSE ASSOCIATES INC</v>
          </cell>
        </row>
        <row r="1471">
          <cell r="A1471" t="str">
            <v>C29592IH</v>
          </cell>
          <cell r="B1471">
            <v>42185</v>
          </cell>
          <cell r="C1471" t="str">
            <v>C29592</v>
          </cell>
          <cell r="D1471" t="str">
            <v>S F Management LLC</v>
          </cell>
          <cell r="E1471" t="str">
            <v>MA</v>
          </cell>
          <cell r="F1471" t="str">
            <v>P1</v>
          </cell>
          <cell r="G1471" t="str">
            <v>SMALL</v>
          </cell>
          <cell r="H1471" t="str">
            <v>IH</v>
          </cell>
          <cell r="I1471" t="str">
            <v>0022896 - EASTERN BENEFITS GROUP</v>
          </cell>
        </row>
        <row r="1472">
          <cell r="A1472" t="str">
            <v>C29593IH</v>
          </cell>
          <cell r="B1472">
            <v>42185</v>
          </cell>
          <cell r="C1472" t="str">
            <v>C29593</v>
          </cell>
          <cell r="D1472" t="str">
            <v>Bouvier Pharmacy Inc</v>
          </cell>
          <cell r="E1472" t="str">
            <v>MA</v>
          </cell>
          <cell r="F1472" t="str">
            <v>P1</v>
          </cell>
          <cell r="G1472" t="str">
            <v>SMALL</v>
          </cell>
          <cell r="H1472" t="str">
            <v>IH</v>
          </cell>
          <cell r="I1472" t="str">
            <v>0026522 - ROLANDO A CAPANNA INS AGENCY LLC</v>
          </cell>
        </row>
        <row r="1473">
          <cell r="A1473" t="str">
            <v>C29593JA</v>
          </cell>
          <cell r="B1473">
            <v>42185</v>
          </cell>
          <cell r="C1473" t="str">
            <v>C29593</v>
          </cell>
          <cell r="D1473" t="str">
            <v>Bouvier Pharmacy Inc</v>
          </cell>
          <cell r="E1473" t="str">
            <v>MA</v>
          </cell>
          <cell r="F1473" t="str">
            <v>P1</v>
          </cell>
          <cell r="G1473" t="str">
            <v>SMALL</v>
          </cell>
          <cell r="H1473" t="str">
            <v>JA</v>
          </cell>
          <cell r="I1473" t="str">
            <v>0026522 - ROLANDO A CAPANNA INS AGENCY LLC</v>
          </cell>
        </row>
        <row r="1474">
          <cell r="A1474" t="str">
            <v>C29597IH</v>
          </cell>
          <cell r="B1474">
            <v>42185</v>
          </cell>
          <cell r="C1474" t="str">
            <v>C29597</v>
          </cell>
          <cell r="D1474" t="str">
            <v>George Botelho Contractors</v>
          </cell>
          <cell r="E1474" t="str">
            <v>MA</v>
          </cell>
          <cell r="F1474" t="str">
            <v>P1</v>
          </cell>
          <cell r="G1474" t="str">
            <v>SMALL</v>
          </cell>
          <cell r="H1474" t="str">
            <v>IH</v>
          </cell>
          <cell r="I1474" t="str">
            <v>0017438 - DF MURPHY LIFE INSURANCE AGENCY</v>
          </cell>
        </row>
        <row r="1475">
          <cell r="A1475" t="str">
            <v>C29597MI</v>
          </cell>
          <cell r="B1475">
            <v>42185</v>
          </cell>
          <cell r="C1475" t="str">
            <v>C29597</v>
          </cell>
          <cell r="D1475" t="str">
            <v>George Botelho Contractors</v>
          </cell>
          <cell r="E1475" t="str">
            <v>MA</v>
          </cell>
          <cell r="F1475" t="str">
            <v>P1</v>
          </cell>
          <cell r="G1475" t="str">
            <v>MCARE</v>
          </cell>
          <cell r="H1475" t="str">
            <v>MI</v>
          </cell>
          <cell r="I1475" t="str">
            <v>0017438 - DF MURPHY LIFE INSURANCE AGENCY</v>
          </cell>
        </row>
        <row r="1476">
          <cell r="A1476" t="str">
            <v>C29605IH</v>
          </cell>
          <cell r="B1476">
            <v>42185</v>
          </cell>
          <cell r="C1476" t="str">
            <v>C29605</v>
          </cell>
          <cell r="D1476" t="str">
            <v>Crawford Truck Sales</v>
          </cell>
          <cell r="E1476" t="str">
            <v>MA</v>
          </cell>
          <cell r="F1476" t="str">
            <v>P1</v>
          </cell>
          <cell r="G1476" t="str">
            <v>SMALL</v>
          </cell>
          <cell r="H1476" t="str">
            <v>IH</v>
          </cell>
          <cell r="I1476" t="str">
            <v>0019592 - DF MURPHY LIFE INSURANCE AGENCY</v>
          </cell>
        </row>
        <row r="1477">
          <cell r="A1477" t="str">
            <v>C29636IA</v>
          </cell>
          <cell r="B1477">
            <v>42185</v>
          </cell>
          <cell r="C1477" t="str">
            <v>C29636</v>
          </cell>
          <cell r="D1477" t="str">
            <v>Medivector Inc</v>
          </cell>
          <cell r="E1477" t="str">
            <v>MA</v>
          </cell>
          <cell r="F1477" t="str">
            <v>P1</v>
          </cell>
          <cell r="G1477" t="str">
            <v>SMALL</v>
          </cell>
          <cell r="H1477" t="str">
            <v>IA</v>
          </cell>
          <cell r="I1477" t="str">
            <v>0023060 - WILLIAM GALLAGHER  ASSOCIATES</v>
          </cell>
        </row>
        <row r="1478">
          <cell r="A1478" t="str">
            <v>C29636IH</v>
          </cell>
          <cell r="B1478">
            <v>42185</v>
          </cell>
          <cell r="C1478" t="str">
            <v>C29636</v>
          </cell>
          <cell r="D1478" t="str">
            <v>Medivector Inc</v>
          </cell>
          <cell r="E1478" t="str">
            <v>MA</v>
          </cell>
          <cell r="F1478" t="str">
            <v>P1</v>
          </cell>
          <cell r="G1478" t="str">
            <v>SMALL</v>
          </cell>
          <cell r="H1478" t="str">
            <v>IH</v>
          </cell>
          <cell r="I1478" t="str">
            <v>0023060 - WILLIAM GALLAGHER  ASSOCIATES</v>
          </cell>
        </row>
        <row r="1479">
          <cell r="A1479" t="str">
            <v>C29665IV</v>
          </cell>
          <cell r="B1479">
            <v>42185</v>
          </cell>
          <cell r="C1479" t="str">
            <v>C29665</v>
          </cell>
          <cell r="D1479" t="str">
            <v>CRAWFORD-VOGEL &amp; WENZEL OIL CO</v>
          </cell>
          <cell r="E1479" t="str">
            <v>NH</v>
          </cell>
          <cell r="F1479" t="str">
            <v>P1</v>
          </cell>
          <cell r="G1479" t="str">
            <v>SMALL</v>
          </cell>
          <cell r="H1479" t="str">
            <v>IV</v>
          </cell>
          <cell r="I1479" t="str">
            <v>0025078 - CROSS INSURANCE - MANCHESTER</v>
          </cell>
        </row>
        <row r="1480">
          <cell r="A1480" t="str">
            <v>C29665JM</v>
          </cell>
          <cell r="B1480">
            <v>42185</v>
          </cell>
          <cell r="C1480" t="str">
            <v>C29665</v>
          </cell>
          <cell r="D1480" t="str">
            <v>CRAWFORD-VOGEL &amp; WENZEL OIL CO</v>
          </cell>
          <cell r="E1480" t="str">
            <v>NH</v>
          </cell>
          <cell r="F1480" t="str">
            <v>P1</v>
          </cell>
          <cell r="G1480" t="str">
            <v>SMALL</v>
          </cell>
          <cell r="H1480" t="str">
            <v>JM</v>
          </cell>
          <cell r="I1480" t="str">
            <v>0025078 - CROSS INSURANCE - MANCHESTER</v>
          </cell>
        </row>
        <row r="1481">
          <cell r="A1481" t="str">
            <v>C29665JR</v>
          </cell>
          <cell r="B1481">
            <v>42185</v>
          </cell>
          <cell r="C1481" t="str">
            <v>C29665</v>
          </cell>
          <cell r="D1481" t="str">
            <v>CRAWFORD-VOGEL &amp; WENZEL OIL CO</v>
          </cell>
          <cell r="E1481" t="str">
            <v>NH</v>
          </cell>
          <cell r="F1481" t="str">
            <v>P1</v>
          </cell>
          <cell r="G1481" t="str">
            <v>SMALL</v>
          </cell>
          <cell r="H1481" t="str">
            <v>JR</v>
          </cell>
          <cell r="I1481" t="str">
            <v>0025078 - CROSS INSURANCE - MANCHESTER</v>
          </cell>
        </row>
        <row r="1482">
          <cell r="A1482" t="str">
            <v>C29702IA</v>
          </cell>
          <cell r="B1482">
            <v>42185</v>
          </cell>
          <cell r="C1482" t="str">
            <v>C29702</v>
          </cell>
          <cell r="D1482" t="str">
            <v>Corporate Chefs Inc</v>
          </cell>
          <cell r="E1482" t="str">
            <v>MA</v>
          </cell>
          <cell r="F1482" t="str">
            <v>P1</v>
          </cell>
          <cell r="G1482" t="str">
            <v>ERF</v>
          </cell>
          <cell r="H1482" t="str">
            <v>IA</v>
          </cell>
          <cell r="I1482" t="str">
            <v>0035479 - BRABO BENEFITS INC</v>
          </cell>
        </row>
        <row r="1483">
          <cell r="A1483" t="str">
            <v>C29702IH</v>
          </cell>
          <cell r="B1483">
            <v>42185</v>
          </cell>
          <cell r="C1483" t="str">
            <v>C29702</v>
          </cell>
          <cell r="D1483" t="str">
            <v>Corporate Chefs Inc</v>
          </cell>
          <cell r="E1483" t="str">
            <v>MA</v>
          </cell>
          <cell r="F1483" t="str">
            <v>P1</v>
          </cell>
          <cell r="G1483" t="str">
            <v>ERF</v>
          </cell>
          <cell r="H1483" t="str">
            <v>IH</v>
          </cell>
          <cell r="I1483" t="str">
            <v>0035479 - BRABO BENEFITS INC</v>
          </cell>
        </row>
        <row r="1484">
          <cell r="A1484" t="str">
            <v>C29707JM</v>
          </cell>
          <cell r="B1484">
            <v>42185</v>
          </cell>
          <cell r="C1484" t="str">
            <v>C29707</v>
          </cell>
          <cell r="D1484" t="str">
            <v>Southern NH Services Inc</v>
          </cell>
          <cell r="E1484" t="str">
            <v>NH</v>
          </cell>
          <cell r="F1484" t="str">
            <v>P1</v>
          </cell>
          <cell r="G1484" t="str">
            <v>ERF</v>
          </cell>
          <cell r="H1484" t="str">
            <v>JM</v>
          </cell>
          <cell r="I1484" t="str">
            <v>0027672 - HOLM, JOHN F</v>
          </cell>
        </row>
        <row r="1485">
          <cell r="A1485" t="str">
            <v>C29748JM</v>
          </cell>
          <cell r="B1485">
            <v>42185</v>
          </cell>
          <cell r="C1485" t="str">
            <v>C29748</v>
          </cell>
          <cell r="D1485" t="str">
            <v>Townsend Hospitality LLC</v>
          </cell>
          <cell r="E1485" t="str">
            <v>NH</v>
          </cell>
          <cell r="F1485" t="str">
            <v>P1</v>
          </cell>
          <cell r="G1485" t="str">
            <v>SMALL</v>
          </cell>
          <cell r="H1485" t="str">
            <v>JM</v>
          </cell>
          <cell r="I1485" t="str">
            <v>0015993 - GRANITE GROUP BENEFITS LLC</v>
          </cell>
        </row>
        <row r="1486">
          <cell r="A1486" t="str">
            <v>C29753IH</v>
          </cell>
          <cell r="B1486">
            <v>42185</v>
          </cell>
          <cell r="C1486" t="str">
            <v>C29753</v>
          </cell>
          <cell r="D1486" t="str">
            <v>Curtis Thaxter, LLC</v>
          </cell>
          <cell r="E1486" t="str">
            <v>ME</v>
          </cell>
          <cell r="F1486" t="str">
            <v>P1</v>
          </cell>
          <cell r="G1486" t="str">
            <v>SMALL</v>
          </cell>
          <cell r="H1486" t="str">
            <v>IH</v>
          </cell>
          <cell r="I1486" t="str">
            <v>0013729 - ACADIA BENEFITS INC</v>
          </cell>
        </row>
        <row r="1487">
          <cell r="A1487" t="str">
            <v>C29753IV</v>
          </cell>
          <cell r="B1487">
            <v>42185</v>
          </cell>
          <cell r="C1487" t="str">
            <v>C29753</v>
          </cell>
          <cell r="D1487" t="str">
            <v>Curtis Thaxter, LLC</v>
          </cell>
          <cell r="E1487" t="str">
            <v>ME</v>
          </cell>
          <cell r="F1487" t="str">
            <v>P1</v>
          </cell>
          <cell r="G1487" t="str">
            <v>SMALL</v>
          </cell>
          <cell r="H1487" t="str">
            <v>IV</v>
          </cell>
          <cell r="I1487" t="str">
            <v>0013729 - ACADIA BENEFITS INC</v>
          </cell>
        </row>
        <row r="1488">
          <cell r="A1488" t="str">
            <v>C29753PO</v>
          </cell>
          <cell r="B1488">
            <v>42185</v>
          </cell>
          <cell r="C1488" t="str">
            <v>C29753</v>
          </cell>
          <cell r="D1488" t="str">
            <v>Curtis Thaxter, LLC</v>
          </cell>
          <cell r="E1488" t="str">
            <v>ME</v>
          </cell>
          <cell r="F1488" t="str">
            <v>P1</v>
          </cell>
          <cell r="G1488" t="str">
            <v>SMALL</v>
          </cell>
          <cell r="H1488" t="str">
            <v>PO</v>
          </cell>
          <cell r="I1488" t="str">
            <v>0013729 - ACADIA BENEFITS INC</v>
          </cell>
        </row>
        <row r="1489">
          <cell r="A1489" t="str">
            <v>C29791IH</v>
          </cell>
          <cell r="B1489">
            <v>42185</v>
          </cell>
          <cell r="C1489" t="str">
            <v>C29791</v>
          </cell>
          <cell r="D1489" t="str">
            <v>Conigliaro Industries Inc.</v>
          </cell>
          <cell r="E1489" t="str">
            <v>MA</v>
          </cell>
          <cell r="F1489" t="str">
            <v>P1</v>
          </cell>
          <cell r="G1489" t="str">
            <v>SMALL</v>
          </cell>
          <cell r="H1489" t="str">
            <v>IH</v>
          </cell>
          <cell r="I1489" t="str">
            <v>0028985 - DIGITAL INSURANCE AGENCY INC</v>
          </cell>
        </row>
        <row r="1490">
          <cell r="A1490" t="str">
            <v>C29791JA</v>
          </cell>
          <cell r="B1490">
            <v>42185</v>
          </cell>
          <cell r="C1490" t="str">
            <v>C29791</v>
          </cell>
          <cell r="D1490" t="str">
            <v>Conigliaro Industries Inc.</v>
          </cell>
          <cell r="E1490" t="str">
            <v>MA</v>
          </cell>
          <cell r="F1490" t="str">
            <v>P1</v>
          </cell>
          <cell r="G1490" t="str">
            <v>SMALL</v>
          </cell>
          <cell r="H1490" t="str">
            <v>JA</v>
          </cell>
          <cell r="I1490" t="str">
            <v>0028985 - DIGITAL INSURANCE AGENCY INC</v>
          </cell>
        </row>
        <row r="1491">
          <cell r="A1491" t="str">
            <v>C29805JM</v>
          </cell>
          <cell r="B1491">
            <v>42185</v>
          </cell>
          <cell r="C1491" t="str">
            <v>C29805</v>
          </cell>
          <cell r="D1491" t="str">
            <v>Allen Mello Companies LLC</v>
          </cell>
          <cell r="E1491" t="str">
            <v>NH</v>
          </cell>
          <cell r="F1491" t="str">
            <v>P1</v>
          </cell>
          <cell r="G1491" t="str">
            <v>CRC</v>
          </cell>
          <cell r="H1491" t="str">
            <v>JM</v>
          </cell>
          <cell r="I1491" t="str">
            <v>0031009 - ROWLEY AGENCY INC</v>
          </cell>
        </row>
        <row r="1492">
          <cell r="A1492" t="str">
            <v>C29805JN</v>
          </cell>
          <cell r="B1492">
            <v>42185</v>
          </cell>
          <cell r="C1492" t="str">
            <v>C29805</v>
          </cell>
          <cell r="D1492" t="str">
            <v>Allen Mello Companies LLC</v>
          </cell>
          <cell r="E1492" t="str">
            <v>NH</v>
          </cell>
          <cell r="F1492" t="str">
            <v>P1</v>
          </cell>
          <cell r="G1492" t="str">
            <v>CRC</v>
          </cell>
          <cell r="H1492" t="str">
            <v>JN</v>
          </cell>
          <cell r="I1492" t="str">
            <v>0031009 - ROWLEY AGENCY INC</v>
          </cell>
        </row>
        <row r="1493">
          <cell r="A1493" t="str">
            <v>C29864IH</v>
          </cell>
          <cell r="B1493">
            <v>42185</v>
          </cell>
          <cell r="C1493" t="str">
            <v>C29864</v>
          </cell>
          <cell r="D1493" t="str">
            <v>AA Precision Machine Co Inc</v>
          </cell>
          <cell r="E1493" t="str">
            <v>MA</v>
          </cell>
          <cell r="F1493" t="str">
            <v>P1</v>
          </cell>
          <cell r="G1493" t="str">
            <v>SMALL</v>
          </cell>
          <cell r="H1493" t="str">
            <v>IH</v>
          </cell>
          <cell r="I1493" t="str">
            <v>0025707 - EMPLOYERS INSURANCE GROUP INC</v>
          </cell>
        </row>
        <row r="1494">
          <cell r="A1494" t="str">
            <v>C29891MI</v>
          </cell>
          <cell r="B1494">
            <v>42185</v>
          </cell>
          <cell r="C1494" t="str">
            <v>C29891</v>
          </cell>
          <cell r="D1494" t="str">
            <v>Nemasket Cranberry</v>
          </cell>
          <cell r="E1494" t="str">
            <v>MA</v>
          </cell>
          <cell r="F1494" t="str">
            <v>P1</v>
          </cell>
          <cell r="G1494" t="str">
            <v>MCARE</v>
          </cell>
          <cell r="H1494" t="str">
            <v>MI</v>
          </cell>
        </row>
        <row r="1495">
          <cell r="A1495" t="str">
            <v>C29923IH</v>
          </cell>
          <cell r="B1495">
            <v>42185</v>
          </cell>
          <cell r="C1495" t="str">
            <v>C29923</v>
          </cell>
          <cell r="D1495" t="str">
            <v>Palmer and Sicard Inc</v>
          </cell>
          <cell r="E1495" t="str">
            <v>NH</v>
          </cell>
          <cell r="F1495" t="str">
            <v>P1</v>
          </cell>
          <cell r="G1495" t="str">
            <v>CRC</v>
          </cell>
          <cell r="H1495" t="str">
            <v>IH</v>
          </cell>
          <cell r="I1495" t="str">
            <v>0022816 - ROWLEY AGENCY INC</v>
          </cell>
        </row>
        <row r="1496">
          <cell r="A1496" t="str">
            <v>C29923JM</v>
          </cell>
          <cell r="B1496">
            <v>42185</v>
          </cell>
          <cell r="C1496" t="str">
            <v>C29923</v>
          </cell>
          <cell r="D1496" t="str">
            <v>Palmer and Sicard Inc</v>
          </cell>
          <cell r="E1496" t="str">
            <v>NH</v>
          </cell>
          <cell r="F1496" t="str">
            <v>P1</v>
          </cell>
          <cell r="G1496" t="str">
            <v>CRC</v>
          </cell>
          <cell r="H1496" t="str">
            <v>JM</v>
          </cell>
          <cell r="I1496" t="str">
            <v>0022816 - ROWLEY AGENCY INC</v>
          </cell>
        </row>
        <row r="1497">
          <cell r="A1497" t="str">
            <v>C29923MI</v>
          </cell>
          <cell r="B1497">
            <v>42185</v>
          </cell>
          <cell r="C1497" t="str">
            <v>C29923</v>
          </cell>
          <cell r="D1497" t="str">
            <v>Palmer and Sicard Inc</v>
          </cell>
          <cell r="E1497" t="str">
            <v>NH</v>
          </cell>
          <cell r="F1497" t="str">
            <v>P1</v>
          </cell>
          <cell r="G1497" t="str">
            <v>MCARE</v>
          </cell>
          <cell r="H1497" t="str">
            <v>MI</v>
          </cell>
          <cell r="I1497" t="str">
            <v>0022816 - ROWLEY AGENCY INC</v>
          </cell>
        </row>
        <row r="1498">
          <cell r="A1498" t="str">
            <v>C29935IH</v>
          </cell>
          <cell r="B1498">
            <v>42185</v>
          </cell>
          <cell r="C1498" t="str">
            <v>C29935</v>
          </cell>
          <cell r="D1498" t="str">
            <v>Bayberry Gardens Inc</v>
          </cell>
          <cell r="E1498" t="str">
            <v>MA</v>
          </cell>
          <cell r="F1498" t="str">
            <v>P1</v>
          </cell>
          <cell r="G1498" t="str">
            <v>SMALL</v>
          </cell>
          <cell r="H1498" t="str">
            <v>IH</v>
          </cell>
        </row>
        <row r="1499">
          <cell r="A1499" t="str">
            <v>C30070IH</v>
          </cell>
          <cell r="B1499">
            <v>42185</v>
          </cell>
          <cell r="C1499" t="str">
            <v>C30070</v>
          </cell>
          <cell r="D1499" t="str">
            <v>L N Sherry Company</v>
          </cell>
          <cell r="E1499" t="str">
            <v>MA</v>
          </cell>
          <cell r="F1499" t="str">
            <v>P1</v>
          </cell>
          <cell r="G1499" t="str">
            <v>SMALL</v>
          </cell>
          <cell r="H1499" t="str">
            <v>IH</v>
          </cell>
        </row>
        <row r="1500">
          <cell r="A1500" t="str">
            <v>C30090JB</v>
          </cell>
          <cell r="B1500">
            <v>42185</v>
          </cell>
          <cell r="C1500" t="str">
            <v>C30090</v>
          </cell>
          <cell r="D1500" t="str">
            <v>City of Gardner</v>
          </cell>
          <cell r="E1500" t="str">
            <v>MA</v>
          </cell>
          <cell r="F1500" t="str">
            <v>ASO</v>
          </cell>
          <cell r="G1500" t="str">
            <v>ERF</v>
          </cell>
          <cell r="H1500" t="str">
            <v>JB</v>
          </cell>
        </row>
        <row r="1501">
          <cell r="A1501" t="str">
            <v>C30102JM</v>
          </cell>
          <cell r="B1501">
            <v>42185</v>
          </cell>
          <cell r="C1501" t="str">
            <v>C30102</v>
          </cell>
          <cell r="D1501" t="str">
            <v>Chauvin Arnoux Inc</v>
          </cell>
          <cell r="E1501" t="str">
            <v>NH</v>
          </cell>
          <cell r="F1501" t="str">
            <v>P1</v>
          </cell>
          <cell r="G1501" t="str">
            <v>CRC</v>
          </cell>
          <cell r="H1501" t="str">
            <v>JM</v>
          </cell>
          <cell r="I1501" t="str">
            <v>0023577 - ROWLEY AGENCY INC</v>
          </cell>
        </row>
        <row r="1502">
          <cell r="A1502" t="str">
            <v>C30102PO</v>
          </cell>
          <cell r="B1502">
            <v>42185</v>
          </cell>
          <cell r="C1502" t="str">
            <v>C30102</v>
          </cell>
          <cell r="D1502" t="str">
            <v>Chauvin Arnoux Inc</v>
          </cell>
          <cell r="E1502" t="str">
            <v>NH</v>
          </cell>
          <cell r="F1502" t="str">
            <v>P1</v>
          </cell>
          <cell r="G1502" t="str">
            <v>CRC</v>
          </cell>
          <cell r="H1502" t="str">
            <v>PO</v>
          </cell>
          <cell r="I1502" t="str">
            <v>0023577 - ROWLEY AGENCY INC</v>
          </cell>
        </row>
        <row r="1503">
          <cell r="A1503" t="str">
            <v>C30139IH</v>
          </cell>
          <cell r="B1503">
            <v>42185</v>
          </cell>
          <cell r="C1503" t="str">
            <v>C30139</v>
          </cell>
          <cell r="D1503" t="str">
            <v>Blackstone Valley Regional School Dist</v>
          </cell>
          <cell r="E1503" t="str">
            <v>MA</v>
          </cell>
          <cell r="F1503" t="str">
            <v>P1</v>
          </cell>
          <cell r="G1503" t="str">
            <v>ERF</v>
          </cell>
          <cell r="H1503" t="str">
            <v>IH</v>
          </cell>
          <cell r="I1503" t="str">
            <v>0030658 - BORISLOW INSURANCE AGENCY</v>
          </cell>
        </row>
        <row r="1504">
          <cell r="A1504" t="str">
            <v>C30139MI</v>
          </cell>
          <cell r="B1504">
            <v>42185</v>
          </cell>
          <cell r="C1504" t="str">
            <v>C30139</v>
          </cell>
          <cell r="D1504" t="str">
            <v>Blackstone Valley Regional School Dist</v>
          </cell>
          <cell r="E1504" t="str">
            <v>MA</v>
          </cell>
          <cell r="F1504" t="str">
            <v>P1</v>
          </cell>
          <cell r="G1504" t="str">
            <v>MCARE</v>
          </cell>
          <cell r="H1504" t="str">
            <v>MI</v>
          </cell>
          <cell r="I1504" t="str">
            <v>0030658 - BORISLOW INSURANCE AGENCY</v>
          </cell>
        </row>
        <row r="1505">
          <cell r="A1505" t="str">
            <v>C30173IH</v>
          </cell>
          <cell r="B1505">
            <v>42185</v>
          </cell>
          <cell r="C1505" t="str">
            <v>C30173</v>
          </cell>
          <cell r="D1505" t="str">
            <v>Tri-Community YMCA</v>
          </cell>
          <cell r="E1505" t="str">
            <v>MA</v>
          </cell>
          <cell r="F1505" t="str">
            <v>P1</v>
          </cell>
          <cell r="G1505" t="str">
            <v>SMALL</v>
          </cell>
          <cell r="H1505" t="str">
            <v>IH</v>
          </cell>
          <cell r="I1505" t="str">
            <v>0016575 - ABG INSURANCE AGENCY INC</v>
          </cell>
        </row>
        <row r="1506">
          <cell r="A1506" t="str">
            <v>C30173JA</v>
          </cell>
          <cell r="B1506">
            <v>42185</v>
          </cell>
          <cell r="C1506" t="str">
            <v>C30173</v>
          </cell>
          <cell r="D1506" t="str">
            <v>Tri-Community YMCA</v>
          </cell>
          <cell r="E1506" t="str">
            <v>MA</v>
          </cell>
          <cell r="F1506" t="str">
            <v>P1</v>
          </cell>
          <cell r="G1506" t="str">
            <v>SMALL</v>
          </cell>
          <cell r="H1506" t="str">
            <v>JA</v>
          </cell>
          <cell r="I1506" t="str">
            <v>0016575 - ABG INSURANCE AGENCY INC</v>
          </cell>
        </row>
        <row r="1507">
          <cell r="A1507" t="str">
            <v>C30200IH</v>
          </cell>
          <cell r="B1507">
            <v>42185</v>
          </cell>
          <cell r="C1507" t="str">
            <v>C30200</v>
          </cell>
          <cell r="D1507" t="str">
            <v>Granite State Credit Union</v>
          </cell>
          <cell r="E1507" t="str">
            <v>NH</v>
          </cell>
          <cell r="F1507" t="str">
            <v>P1</v>
          </cell>
          <cell r="G1507" t="str">
            <v>CRC</v>
          </cell>
          <cell r="H1507" t="str">
            <v>IH</v>
          </cell>
          <cell r="I1507" t="str">
            <v>0023017 - NEW ENGLAND EMPLOYEE BENEFITS COUNCIL</v>
          </cell>
        </row>
        <row r="1508">
          <cell r="A1508" t="str">
            <v>C30200MI</v>
          </cell>
          <cell r="B1508">
            <v>42185</v>
          </cell>
          <cell r="C1508" t="str">
            <v>C30200</v>
          </cell>
          <cell r="D1508" t="str">
            <v>Granite State Credit Union</v>
          </cell>
          <cell r="E1508" t="str">
            <v>NH</v>
          </cell>
          <cell r="F1508" t="str">
            <v>P1</v>
          </cell>
          <cell r="G1508" t="str">
            <v>MCARE</v>
          </cell>
          <cell r="H1508" t="str">
            <v>MI</v>
          </cell>
          <cell r="I1508" t="str">
            <v>0023017 - NEW ENGLAND EMPLOYEE BENEFITS COUNCIL</v>
          </cell>
        </row>
        <row r="1509">
          <cell r="A1509" t="str">
            <v>C30236IH</v>
          </cell>
          <cell r="B1509">
            <v>42185</v>
          </cell>
          <cell r="C1509" t="str">
            <v>C30236</v>
          </cell>
          <cell r="D1509" t="str">
            <v>Kiddie Kampus Inc</v>
          </cell>
          <cell r="E1509" t="str">
            <v>MA</v>
          </cell>
          <cell r="F1509" t="str">
            <v>P1</v>
          </cell>
          <cell r="G1509" t="str">
            <v>SMALL</v>
          </cell>
          <cell r="H1509" t="str">
            <v>IH</v>
          </cell>
          <cell r="I1509" t="str">
            <v>0018672 - EASTERN BENEFITS GROUP</v>
          </cell>
        </row>
        <row r="1510">
          <cell r="A1510" t="str">
            <v>C30245IH</v>
          </cell>
          <cell r="B1510">
            <v>42185</v>
          </cell>
          <cell r="C1510" t="str">
            <v>C30245</v>
          </cell>
          <cell r="D1510" t="str">
            <v>UMass Memorial Health Care</v>
          </cell>
          <cell r="E1510" t="str">
            <v>MA</v>
          </cell>
          <cell r="F1510" t="str">
            <v>ASO</v>
          </cell>
          <cell r="G1510" t="str">
            <v>ERF</v>
          </cell>
          <cell r="H1510" t="str">
            <v>IH</v>
          </cell>
        </row>
        <row r="1511">
          <cell r="A1511" t="str">
            <v>C30261JM</v>
          </cell>
          <cell r="B1511">
            <v>42185</v>
          </cell>
          <cell r="C1511" t="str">
            <v>C30261</v>
          </cell>
          <cell r="D1511" t="str">
            <v>Global American Inc</v>
          </cell>
          <cell r="E1511" t="str">
            <v>NH</v>
          </cell>
          <cell r="F1511" t="str">
            <v>P1</v>
          </cell>
          <cell r="G1511" t="str">
            <v>SMALL</v>
          </cell>
          <cell r="H1511" t="str">
            <v>JM</v>
          </cell>
          <cell r="I1511" t="str">
            <v>0004606 - PEARSALL, SONIA R</v>
          </cell>
        </row>
        <row r="1512">
          <cell r="A1512" t="str">
            <v>C30295IA</v>
          </cell>
          <cell r="B1512">
            <v>42185</v>
          </cell>
          <cell r="C1512" t="str">
            <v>C30295</v>
          </cell>
          <cell r="D1512" t="str">
            <v>D A P Fleet Service Inc</v>
          </cell>
          <cell r="E1512" t="str">
            <v>MA</v>
          </cell>
          <cell r="F1512" t="str">
            <v>P1</v>
          </cell>
          <cell r="G1512" t="str">
            <v>SMALL</v>
          </cell>
          <cell r="H1512" t="str">
            <v>IA</v>
          </cell>
        </row>
        <row r="1513">
          <cell r="A1513" t="str">
            <v>C30295IH</v>
          </cell>
          <cell r="B1513">
            <v>42185</v>
          </cell>
          <cell r="C1513" t="str">
            <v>C30295</v>
          </cell>
          <cell r="D1513" t="str">
            <v>D A P Fleet Service Inc</v>
          </cell>
          <cell r="E1513" t="str">
            <v>MA</v>
          </cell>
          <cell r="F1513" t="str">
            <v>P1</v>
          </cell>
          <cell r="G1513" t="str">
            <v>SMALL</v>
          </cell>
          <cell r="H1513" t="str">
            <v>IH</v>
          </cell>
        </row>
        <row r="1514">
          <cell r="A1514" t="str">
            <v>C30385IH</v>
          </cell>
          <cell r="B1514">
            <v>42185</v>
          </cell>
          <cell r="C1514" t="str">
            <v>C30385</v>
          </cell>
          <cell r="D1514" t="str">
            <v>Maine International Trade Center</v>
          </cell>
          <cell r="E1514" t="str">
            <v>ME</v>
          </cell>
          <cell r="F1514" t="str">
            <v>P1</v>
          </cell>
          <cell r="G1514" t="str">
            <v>SMALL</v>
          </cell>
          <cell r="H1514" t="str">
            <v>IH</v>
          </cell>
          <cell r="I1514" t="str">
            <v>0029310 - ACADIA BENEFITS INC</v>
          </cell>
        </row>
        <row r="1515">
          <cell r="A1515" t="str">
            <v>C30402IH</v>
          </cell>
          <cell r="B1515">
            <v>42185</v>
          </cell>
          <cell r="C1515" t="str">
            <v>C30402</v>
          </cell>
          <cell r="D1515" t="str">
            <v>Visics Corporation</v>
          </cell>
          <cell r="E1515" t="str">
            <v>MA</v>
          </cell>
          <cell r="F1515" t="str">
            <v>P1</v>
          </cell>
          <cell r="G1515" t="str">
            <v>SMALL</v>
          </cell>
          <cell r="H1515" t="str">
            <v>IH</v>
          </cell>
        </row>
        <row r="1516">
          <cell r="A1516" t="str">
            <v>C30403IA</v>
          </cell>
          <cell r="B1516">
            <v>42185</v>
          </cell>
          <cell r="C1516" t="str">
            <v>C30403</v>
          </cell>
          <cell r="D1516" t="str">
            <v>HomePortfolio Inc</v>
          </cell>
          <cell r="E1516" t="str">
            <v>MA</v>
          </cell>
          <cell r="F1516" t="str">
            <v>P1</v>
          </cell>
          <cell r="G1516" t="str">
            <v>SMALL</v>
          </cell>
          <cell r="H1516" t="str">
            <v>IA</v>
          </cell>
          <cell r="I1516" t="str">
            <v>0018000 - NORTHWESTERN BENEFIT ASSOC INSURANCE AGCY INC</v>
          </cell>
        </row>
        <row r="1517">
          <cell r="A1517" t="str">
            <v>C30403IH</v>
          </cell>
          <cell r="B1517">
            <v>42185</v>
          </cell>
          <cell r="C1517" t="str">
            <v>C30403</v>
          </cell>
          <cell r="D1517" t="str">
            <v>HomePortfolio Inc</v>
          </cell>
          <cell r="E1517" t="str">
            <v>MA</v>
          </cell>
          <cell r="F1517" t="str">
            <v>P1</v>
          </cell>
          <cell r="G1517" t="str">
            <v>SMALL</v>
          </cell>
          <cell r="H1517" t="str">
            <v>IH</v>
          </cell>
          <cell r="I1517" t="str">
            <v>0018000 - NORTHWESTERN BENEFIT ASSOC INSURANCE AGCY INC</v>
          </cell>
        </row>
        <row r="1518">
          <cell r="A1518" t="str">
            <v>C30420PO</v>
          </cell>
          <cell r="B1518">
            <v>42185</v>
          </cell>
          <cell r="C1518" t="str">
            <v>C30420</v>
          </cell>
          <cell r="D1518" t="str">
            <v>Home Resources of Maine, Inc.</v>
          </cell>
          <cell r="E1518" t="str">
            <v>ME</v>
          </cell>
          <cell r="F1518" t="str">
            <v>P1</v>
          </cell>
          <cell r="G1518" t="str">
            <v>SMALL</v>
          </cell>
          <cell r="H1518" t="str">
            <v>PO</v>
          </cell>
          <cell r="I1518" t="str">
            <v>0028814 - USI INSURANCE SERVICES LLC - BRIARCLIFF</v>
          </cell>
        </row>
        <row r="1519">
          <cell r="A1519" t="str">
            <v>C30455IH</v>
          </cell>
          <cell r="B1519">
            <v>42185</v>
          </cell>
          <cell r="C1519" t="str">
            <v>C30455</v>
          </cell>
          <cell r="D1519" t="str">
            <v>Regional Transportation Program Inc</v>
          </cell>
          <cell r="E1519" t="str">
            <v>ME</v>
          </cell>
          <cell r="F1519" t="str">
            <v>P1</v>
          </cell>
          <cell r="G1519" t="str">
            <v>SMALL</v>
          </cell>
          <cell r="H1519" t="str">
            <v>IH</v>
          </cell>
          <cell r="I1519" t="str">
            <v>0020873 - NORTON FINANCIAL SERVICES INC</v>
          </cell>
        </row>
        <row r="1520">
          <cell r="A1520" t="str">
            <v>C30483IH</v>
          </cell>
          <cell r="B1520">
            <v>42185</v>
          </cell>
          <cell r="C1520" t="str">
            <v>C30483</v>
          </cell>
          <cell r="D1520" t="str">
            <v>Friends of Acadia</v>
          </cell>
          <cell r="E1520" t="str">
            <v>ME</v>
          </cell>
          <cell r="F1520" t="str">
            <v>P1</v>
          </cell>
          <cell r="G1520" t="str">
            <v>SMALL</v>
          </cell>
          <cell r="H1520" t="str">
            <v>IH</v>
          </cell>
          <cell r="I1520" t="str">
            <v>0018389 - CARROLL HARPER &amp; ASSOCIATES INC</v>
          </cell>
        </row>
        <row r="1521">
          <cell r="A1521" t="str">
            <v>C30517IH</v>
          </cell>
          <cell r="B1521">
            <v>42185</v>
          </cell>
          <cell r="C1521" t="str">
            <v>C30517</v>
          </cell>
          <cell r="D1521" t="str">
            <v>Kaswell Flooring Systems</v>
          </cell>
          <cell r="E1521" t="str">
            <v>MA</v>
          </cell>
          <cell r="F1521" t="str">
            <v>P1</v>
          </cell>
          <cell r="G1521" t="str">
            <v>SMALL</v>
          </cell>
          <cell r="H1521" t="str">
            <v>IH</v>
          </cell>
        </row>
        <row r="1522">
          <cell r="A1522" t="str">
            <v>C30532IA</v>
          </cell>
          <cell r="B1522">
            <v>42185</v>
          </cell>
          <cell r="C1522" t="str">
            <v>C30532</v>
          </cell>
          <cell r="D1522" t="str">
            <v>Town of Amherst MA</v>
          </cell>
          <cell r="E1522" t="str">
            <v>MA</v>
          </cell>
          <cell r="F1522" t="str">
            <v>ASO</v>
          </cell>
          <cell r="G1522" t="str">
            <v>ERF</v>
          </cell>
          <cell r="H1522" t="str">
            <v>IA</v>
          </cell>
        </row>
        <row r="1523">
          <cell r="A1523" t="str">
            <v>C30532IH</v>
          </cell>
          <cell r="B1523">
            <v>42185</v>
          </cell>
          <cell r="C1523" t="str">
            <v>C30532</v>
          </cell>
          <cell r="D1523" t="str">
            <v>Town of Amherst MA</v>
          </cell>
          <cell r="E1523" t="str">
            <v>MA</v>
          </cell>
          <cell r="F1523" t="str">
            <v>ASO</v>
          </cell>
          <cell r="G1523" t="str">
            <v>ERF</v>
          </cell>
          <cell r="H1523" t="str">
            <v>IH</v>
          </cell>
        </row>
        <row r="1524">
          <cell r="A1524" t="str">
            <v>C30532MI</v>
          </cell>
          <cell r="B1524">
            <v>42185</v>
          </cell>
          <cell r="C1524" t="str">
            <v>C30532</v>
          </cell>
          <cell r="D1524" t="str">
            <v>Town of Amherst MA</v>
          </cell>
          <cell r="E1524" t="str">
            <v>MA</v>
          </cell>
          <cell r="F1524" t="str">
            <v>ASO</v>
          </cell>
          <cell r="G1524" t="str">
            <v>MCARE</v>
          </cell>
          <cell r="H1524" t="str">
            <v>MI</v>
          </cell>
        </row>
        <row r="1525">
          <cell r="A1525" t="str">
            <v>C30600IA</v>
          </cell>
          <cell r="B1525">
            <v>42185</v>
          </cell>
          <cell r="C1525" t="str">
            <v>C30600</v>
          </cell>
          <cell r="D1525" t="str">
            <v>New Bedford Thread</v>
          </cell>
          <cell r="E1525" t="str">
            <v>MA</v>
          </cell>
          <cell r="F1525" t="str">
            <v>P1</v>
          </cell>
          <cell r="G1525" t="str">
            <v>ERF</v>
          </cell>
          <cell r="H1525" t="str">
            <v>IA</v>
          </cell>
          <cell r="I1525" t="str">
            <v>0023868 - WALSH, STEVEN</v>
          </cell>
        </row>
        <row r="1526">
          <cell r="A1526" t="str">
            <v>C30600IH</v>
          </cell>
          <cell r="B1526">
            <v>42185</v>
          </cell>
          <cell r="C1526" t="str">
            <v>C30600</v>
          </cell>
          <cell r="D1526" t="str">
            <v>New Bedford Thread</v>
          </cell>
          <cell r="E1526" t="str">
            <v>MA</v>
          </cell>
          <cell r="F1526" t="str">
            <v>P1</v>
          </cell>
          <cell r="G1526" t="str">
            <v>ERF</v>
          </cell>
          <cell r="H1526" t="str">
            <v>IH</v>
          </cell>
          <cell r="I1526" t="str">
            <v>0023868 - WALSH, STEVEN</v>
          </cell>
        </row>
        <row r="1527">
          <cell r="A1527" t="str">
            <v>C30602IH</v>
          </cell>
          <cell r="B1527">
            <v>42185</v>
          </cell>
          <cell r="C1527" t="str">
            <v>C30602</v>
          </cell>
          <cell r="D1527" t="str">
            <v>Symes Associates Inc</v>
          </cell>
          <cell r="E1527" t="str">
            <v>MA</v>
          </cell>
          <cell r="F1527" t="str">
            <v>P1</v>
          </cell>
          <cell r="G1527" t="str">
            <v>SMALL</v>
          </cell>
          <cell r="H1527" t="str">
            <v>IH</v>
          </cell>
          <cell r="I1527" t="str">
            <v>0034843 - INSIGHT INSURANCE AGENCY LLC</v>
          </cell>
        </row>
        <row r="1528">
          <cell r="A1528" t="str">
            <v>C30602JA</v>
          </cell>
          <cell r="B1528">
            <v>42185</v>
          </cell>
          <cell r="C1528" t="str">
            <v>C30602</v>
          </cell>
          <cell r="D1528" t="str">
            <v>Symes Associates Inc</v>
          </cell>
          <cell r="E1528" t="str">
            <v>MA</v>
          </cell>
          <cell r="F1528" t="str">
            <v>P1</v>
          </cell>
          <cell r="G1528" t="str">
            <v>SMALL</v>
          </cell>
          <cell r="H1528" t="str">
            <v>JA</v>
          </cell>
          <cell r="I1528" t="str">
            <v>0034843 - INSIGHT INSURANCE AGENCY LLC</v>
          </cell>
        </row>
        <row r="1529">
          <cell r="A1529" t="str">
            <v>C30612IA</v>
          </cell>
          <cell r="B1529">
            <v>42185</v>
          </cell>
          <cell r="C1529" t="str">
            <v>C30612</v>
          </cell>
          <cell r="D1529" t="str">
            <v>Clifton Geriatric Center</v>
          </cell>
          <cell r="E1529" t="str">
            <v>MA</v>
          </cell>
          <cell r="F1529" t="str">
            <v>P1</v>
          </cell>
          <cell r="G1529" t="str">
            <v>ERF</v>
          </cell>
          <cell r="H1529" t="str">
            <v>IA</v>
          </cell>
        </row>
        <row r="1530">
          <cell r="A1530" t="str">
            <v>C30612IH</v>
          </cell>
          <cell r="B1530">
            <v>42185</v>
          </cell>
          <cell r="C1530" t="str">
            <v>C30612</v>
          </cell>
          <cell r="D1530" t="str">
            <v>Clifton Geriatric Center</v>
          </cell>
          <cell r="E1530" t="str">
            <v>MA</v>
          </cell>
          <cell r="F1530" t="str">
            <v>P1</v>
          </cell>
          <cell r="G1530" t="str">
            <v>ERF</v>
          </cell>
          <cell r="H1530" t="str">
            <v>IH</v>
          </cell>
        </row>
        <row r="1531">
          <cell r="A1531" t="str">
            <v>C30625IH</v>
          </cell>
          <cell r="B1531">
            <v>42185</v>
          </cell>
          <cell r="C1531" t="str">
            <v>C30625</v>
          </cell>
          <cell r="D1531" t="str">
            <v>inMetal</v>
          </cell>
          <cell r="E1531" t="str">
            <v>MA</v>
          </cell>
          <cell r="F1531" t="str">
            <v>P1</v>
          </cell>
          <cell r="G1531" t="str">
            <v>SMALL</v>
          </cell>
          <cell r="H1531" t="str">
            <v>IH</v>
          </cell>
          <cell r="I1531" t="str">
            <v>0032588 - BOSTONIAN GROUP INSURANCE AGENCY</v>
          </cell>
        </row>
        <row r="1532">
          <cell r="A1532" t="str">
            <v>C30701IA</v>
          </cell>
          <cell r="B1532">
            <v>42185</v>
          </cell>
          <cell r="C1532" t="str">
            <v>C30701</v>
          </cell>
          <cell r="D1532" t="str">
            <v>Monument Group</v>
          </cell>
          <cell r="E1532" t="str">
            <v>MA</v>
          </cell>
          <cell r="F1532" t="str">
            <v>P1</v>
          </cell>
          <cell r="G1532" t="str">
            <v>SMALL</v>
          </cell>
          <cell r="H1532" t="str">
            <v>IA</v>
          </cell>
          <cell r="I1532" t="str">
            <v>0001695 - AISLING PARTNERS INS BROKERAGE</v>
          </cell>
        </row>
        <row r="1533">
          <cell r="A1533" t="str">
            <v>C30701IH</v>
          </cell>
          <cell r="B1533">
            <v>42185</v>
          </cell>
          <cell r="C1533" t="str">
            <v>C30701</v>
          </cell>
          <cell r="D1533" t="str">
            <v>Monument Group</v>
          </cell>
          <cell r="E1533" t="str">
            <v>MA</v>
          </cell>
          <cell r="F1533" t="str">
            <v>P1</v>
          </cell>
          <cell r="G1533" t="str">
            <v>SMALL</v>
          </cell>
          <cell r="H1533" t="str">
            <v>IH</v>
          </cell>
          <cell r="I1533" t="str">
            <v>0001695 - AISLING PARTNERS INS BROKERAGE</v>
          </cell>
        </row>
        <row r="1534">
          <cell r="A1534" t="str">
            <v>C30753IV</v>
          </cell>
          <cell r="B1534">
            <v>42185</v>
          </cell>
          <cell r="C1534" t="str">
            <v>C30753</v>
          </cell>
          <cell r="D1534" t="str">
            <v>Alacron Inc</v>
          </cell>
          <cell r="E1534" t="str">
            <v>NH</v>
          </cell>
          <cell r="F1534" t="str">
            <v>P1</v>
          </cell>
          <cell r="G1534" t="str">
            <v>SMALL</v>
          </cell>
          <cell r="H1534" t="str">
            <v>IV</v>
          </cell>
          <cell r="I1534" t="str">
            <v>0034999 - MIJAL, DEBORAH G</v>
          </cell>
        </row>
        <row r="1535">
          <cell r="A1535" t="str">
            <v>C30793IA</v>
          </cell>
          <cell r="B1535">
            <v>42185</v>
          </cell>
          <cell r="C1535" t="str">
            <v>C30793</v>
          </cell>
          <cell r="D1535" t="str">
            <v>The Dartmouth Company</v>
          </cell>
          <cell r="E1535" t="str">
            <v>MA</v>
          </cell>
          <cell r="F1535" t="str">
            <v>P1</v>
          </cell>
          <cell r="G1535" t="str">
            <v>SMALL</v>
          </cell>
          <cell r="H1535" t="str">
            <v>IA</v>
          </cell>
          <cell r="I1535" t="str">
            <v>0025169 - BROWN &amp; BROWN OF MASSACHUSETTS LLC</v>
          </cell>
        </row>
        <row r="1536">
          <cell r="A1536" t="str">
            <v>C30793IH</v>
          </cell>
          <cell r="B1536">
            <v>42185</v>
          </cell>
          <cell r="C1536" t="str">
            <v>C30793</v>
          </cell>
          <cell r="D1536" t="str">
            <v>The Dartmouth Company</v>
          </cell>
          <cell r="E1536" t="str">
            <v>MA</v>
          </cell>
          <cell r="F1536" t="str">
            <v>P1</v>
          </cell>
          <cell r="G1536" t="str">
            <v>SMALL</v>
          </cell>
          <cell r="H1536" t="str">
            <v>IH</v>
          </cell>
          <cell r="I1536" t="str">
            <v>0025169 - BROWN &amp; BROWN OF MASSACHUSETTS LLC</v>
          </cell>
        </row>
        <row r="1537">
          <cell r="A1537" t="str">
            <v>C30805IH</v>
          </cell>
          <cell r="B1537">
            <v>42185</v>
          </cell>
          <cell r="C1537" t="str">
            <v>C30805</v>
          </cell>
          <cell r="D1537" t="str">
            <v>Vulcan Industries, Inc.</v>
          </cell>
          <cell r="E1537" t="str">
            <v>MA</v>
          </cell>
          <cell r="F1537" t="str">
            <v>P1</v>
          </cell>
          <cell r="G1537" t="str">
            <v>SMALL</v>
          </cell>
          <cell r="H1537" t="str">
            <v>IH</v>
          </cell>
          <cell r="I1537" t="str">
            <v>0025485 - FITT JR, JOHN J</v>
          </cell>
        </row>
        <row r="1538">
          <cell r="A1538" t="str">
            <v>C30832IH</v>
          </cell>
          <cell r="B1538">
            <v>42185</v>
          </cell>
          <cell r="C1538" t="str">
            <v>C30832</v>
          </cell>
          <cell r="D1538" t="str">
            <v>Boston Electronics Corporation</v>
          </cell>
          <cell r="E1538" t="str">
            <v>MA</v>
          </cell>
          <cell r="F1538" t="str">
            <v>P1</v>
          </cell>
          <cell r="G1538" t="str">
            <v>SMALL</v>
          </cell>
          <cell r="H1538" t="str">
            <v>IH</v>
          </cell>
          <cell r="I1538" t="str">
            <v>0003424 - SMALL BUSINESS INSURANCE AGENCY INC</v>
          </cell>
        </row>
        <row r="1539">
          <cell r="A1539" t="str">
            <v>C30899IH</v>
          </cell>
          <cell r="B1539">
            <v>42185</v>
          </cell>
          <cell r="C1539" t="str">
            <v>C30899</v>
          </cell>
          <cell r="D1539" t="str">
            <v>Tallman Eye Associates PC</v>
          </cell>
          <cell r="E1539" t="str">
            <v>MA</v>
          </cell>
          <cell r="F1539" t="str">
            <v>P1</v>
          </cell>
          <cell r="G1539" t="str">
            <v>CRC</v>
          </cell>
          <cell r="H1539" t="str">
            <v>IH</v>
          </cell>
          <cell r="I1539" t="str">
            <v>0035714 - PAYCHEX AGENCY INC</v>
          </cell>
        </row>
        <row r="1540">
          <cell r="A1540" t="str">
            <v>C30899JA</v>
          </cell>
          <cell r="B1540">
            <v>42185</v>
          </cell>
          <cell r="C1540" t="str">
            <v>C30899</v>
          </cell>
          <cell r="D1540" t="str">
            <v>Tallman Eye Associates PC</v>
          </cell>
          <cell r="E1540" t="str">
            <v>MA</v>
          </cell>
          <cell r="F1540" t="str">
            <v>P1</v>
          </cell>
          <cell r="G1540" t="str">
            <v>CRC</v>
          </cell>
          <cell r="H1540" t="str">
            <v>JA</v>
          </cell>
          <cell r="I1540" t="str">
            <v>0035714 - PAYCHEX AGENCY INC</v>
          </cell>
        </row>
        <row r="1541">
          <cell r="A1541" t="str">
            <v>C30911IH</v>
          </cell>
          <cell r="B1541">
            <v>42185</v>
          </cell>
          <cell r="C1541" t="str">
            <v>C30911</v>
          </cell>
          <cell r="D1541" t="str">
            <v>Michael P Ross, CPA</v>
          </cell>
          <cell r="E1541" t="str">
            <v>MA</v>
          </cell>
          <cell r="F1541" t="str">
            <v>P1</v>
          </cell>
          <cell r="G1541" t="str">
            <v>SMALL</v>
          </cell>
          <cell r="H1541" t="str">
            <v>IH</v>
          </cell>
        </row>
        <row r="1542">
          <cell r="A1542" t="str">
            <v>C30998JM</v>
          </cell>
          <cell r="B1542">
            <v>42185</v>
          </cell>
          <cell r="C1542" t="str">
            <v>C30998</v>
          </cell>
          <cell r="D1542" t="str">
            <v>Specialty Kitchens Inc</v>
          </cell>
          <cell r="E1542" t="str">
            <v>NH</v>
          </cell>
          <cell r="F1542" t="str">
            <v>P1</v>
          </cell>
          <cell r="G1542" t="str">
            <v>SMALL</v>
          </cell>
          <cell r="H1542" t="str">
            <v>JM</v>
          </cell>
          <cell r="I1542" t="str">
            <v>0033792 - CROSS INSURANCE - MANCHESTER</v>
          </cell>
        </row>
        <row r="1543">
          <cell r="A1543" t="str">
            <v>C30998JN</v>
          </cell>
          <cell r="B1543">
            <v>42185</v>
          </cell>
          <cell r="C1543" t="str">
            <v>C30998</v>
          </cell>
          <cell r="D1543" t="str">
            <v>Specialty Kitchens Inc</v>
          </cell>
          <cell r="E1543" t="str">
            <v>NH</v>
          </cell>
          <cell r="F1543" t="str">
            <v>P1</v>
          </cell>
          <cell r="G1543" t="str">
            <v>SMALL</v>
          </cell>
          <cell r="H1543" t="str">
            <v>JN</v>
          </cell>
          <cell r="I1543" t="str">
            <v>0033792 - CROSS INSURANCE - MANCHESTER</v>
          </cell>
        </row>
        <row r="1544">
          <cell r="A1544" t="str">
            <v>C31046IH</v>
          </cell>
          <cell r="B1544">
            <v>42185</v>
          </cell>
          <cell r="C1544" t="str">
            <v>C31046</v>
          </cell>
          <cell r="D1544" t="str">
            <v>Advance Technology, Inc</v>
          </cell>
          <cell r="E1544" t="str">
            <v>ME</v>
          </cell>
          <cell r="F1544" t="str">
            <v>P1</v>
          </cell>
          <cell r="G1544" t="str">
            <v>SMALL</v>
          </cell>
          <cell r="H1544" t="str">
            <v>IH</v>
          </cell>
          <cell r="I1544" t="str">
            <v>0028690 - NORTHERN GROUP BENEFITS LLC</v>
          </cell>
        </row>
        <row r="1545">
          <cell r="A1545" t="str">
            <v>C31046IV</v>
          </cell>
          <cell r="B1545">
            <v>42185</v>
          </cell>
          <cell r="C1545" t="str">
            <v>C31046</v>
          </cell>
          <cell r="D1545" t="str">
            <v>Advance Technology, Inc</v>
          </cell>
          <cell r="E1545" t="str">
            <v>ME</v>
          </cell>
          <cell r="F1545" t="str">
            <v>P1</v>
          </cell>
          <cell r="G1545" t="str">
            <v>SMALL</v>
          </cell>
          <cell r="H1545" t="str">
            <v>IV</v>
          </cell>
          <cell r="I1545" t="str">
            <v>0028690 - NORTHERN GROUP BENEFITS LLC</v>
          </cell>
        </row>
        <row r="1546">
          <cell r="A1546" t="str">
            <v>C31128IH</v>
          </cell>
          <cell r="B1546">
            <v>42185</v>
          </cell>
          <cell r="C1546" t="str">
            <v>C31128</v>
          </cell>
          <cell r="D1546" t="str">
            <v>Faulkner Medical Labs</v>
          </cell>
          <cell r="E1546" t="str">
            <v>MA</v>
          </cell>
          <cell r="F1546" t="str">
            <v>P1</v>
          </cell>
          <cell r="G1546" t="str">
            <v>SMALL</v>
          </cell>
          <cell r="H1546" t="str">
            <v>IH</v>
          </cell>
          <cell r="I1546" t="str">
            <v>0003687 - GITHMARK, CLIFFORD P</v>
          </cell>
        </row>
        <row r="1547">
          <cell r="A1547" t="str">
            <v>C31138IH</v>
          </cell>
          <cell r="B1547">
            <v>42185</v>
          </cell>
          <cell r="C1547" t="str">
            <v>C31138</v>
          </cell>
          <cell r="D1547" t="str">
            <v>T Anthony Restaurant</v>
          </cell>
          <cell r="E1547" t="str">
            <v>MA</v>
          </cell>
          <cell r="F1547" t="str">
            <v>P1</v>
          </cell>
          <cell r="G1547" t="str">
            <v>SMALL</v>
          </cell>
          <cell r="H1547" t="str">
            <v>IH</v>
          </cell>
        </row>
        <row r="1548">
          <cell r="A1548" t="str">
            <v>C31173IH</v>
          </cell>
          <cell r="B1548">
            <v>42185</v>
          </cell>
          <cell r="C1548" t="str">
            <v>C31173</v>
          </cell>
          <cell r="D1548" t="str">
            <v>Billy Tse Restaurant</v>
          </cell>
          <cell r="E1548" t="str">
            <v>MA</v>
          </cell>
          <cell r="F1548" t="str">
            <v>P1</v>
          </cell>
          <cell r="G1548" t="str">
            <v>SMALL</v>
          </cell>
          <cell r="H1548" t="str">
            <v>IH</v>
          </cell>
          <cell r="I1548" t="str">
            <v>0028005 - CORNERSTONE FINANCIAL GROUP</v>
          </cell>
        </row>
        <row r="1549">
          <cell r="A1549" t="str">
            <v>C31176IH</v>
          </cell>
          <cell r="B1549">
            <v>42185</v>
          </cell>
          <cell r="C1549" t="str">
            <v>C31176</v>
          </cell>
          <cell r="D1549" t="str">
            <v>Macpage LLC</v>
          </cell>
          <cell r="E1549" t="str">
            <v>ME</v>
          </cell>
          <cell r="F1549" t="str">
            <v>P1</v>
          </cell>
          <cell r="G1549" t="str">
            <v>CRC</v>
          </cell>
          <cell r="H1549" t="str">
            <v>IH</v>
          </cell>
          <cell r="I1549" t="str">
            <v>0031223 - BUSINESS INSURANCE AGENCY</v>
          </cell>
        </row>
        <row r="1550">
          <cell r="A1550" t="str">
            <v>C31176IV</v>
          </cell>
          <cell r="B1550">
            <v>42185</v>
          </cell>
          <cell r="C1550" t="str">
            <v>C31176</v>
          </cell>
          <cell r="D1550" t="str">
            <v>Macpage LLC</v>
          </cell>
          <cell r="E1550" t="str">
            <v>ME</v>
          </cell>
          <cell r="F1550" t="str">
            <v>P1</v>
          </cell>
          <cell r="G1550" t="str">
            <v>CRC</v>
          </cell>
          <cell r="H1550" t="str">
            <v>IV</v>
          </cell>
          <cell r="I1550" t="str">
            <v>0031223 - BUSINESS INSURANCE AGENCY</v>
          </cell>
        </row>
        <row r="1551">
          <cell r="A1551" t="str">
            <v>C31211IV</v>
          </cell>
          <cell r="B1551">
            <v>42185</v>
          </cell>
          <cell r="C1551" t="str">
            <v>C31211</v>
          </cell>
          <cell r="D1551" t="str">
            <v>Woods Hole Group Inc</v>
          </cell>
          <cell r="E1551" t="str">
            <v>MA</v>
          </cell>
          <cell r="F1551" t="str">
            <v>P1</v>
          </cell>
          <cell r="G1551" t="str">
            <v>SMALL</v>
          </cell>
          <cell r="H1551" t="str">
            <v>IV</v>
          </cell>
          <cell r="I1551" t="str">
            <v>0020882 - CORPORATE BENEFITS GROUP LLC</v>
          </cell>
        </row>
        <row r="1552">
          <cell r="A1552" t="str">
            <v>C31212IH</v>
          </cell>
          <cell r="B1552">
            <v>42185</v>
          </cell>
          <cell r="C1552" t="str">
            <v>C31212</v>
          </cell>
          <cell r="D1552" t="str">
            <v>PSG Framing Inc</v>
          </cell>
          <cell r="E1552" t="str">
            <v>MA</v>
          </cell>
          <cell r="F1552" t="str">
            <v>P1</v>
          </cell>
          <cell r="G1552" t="str">
            <v>SMALL</v>
          </cell>
          <cell r="H1552" t="str">
            <v>IH</v>
          </cell>
          <cell r="I1552" t="str">
            <v>0027243 - HUB INTERNATIONAL NEW ENGLAND LLC</v>
          </cell>
        </row>
        <row r="1553">
          <cell r="A1553" t="str">
            <v>C31212JA</v>
          </cell>
          <cell r="B1553">
            <v>42185</v>
          </cell>
          <cell r="C1553" t="str">
            <v>C31212</v>
          </cell>
          <cell r="D1553" t="str">
            <v>PSG Framing Inc</v>
          </cell>
          <cell r="E1553" t="str">
            <v>MA</v>
          </cell>
          <cell r="F1553" t="str">
            <v>P1</v>
          </cell>
          <cell r="G1553" t="str">
            <v>SMALL</v>
          </cell>
          <cell r="H1553" t="str">
            <v>JA</v>
          </cell>
          <cell r="I1553" t="str">
            <v>0027243 - HUB INTERNATIONAL NEW ENGLAND LLC</v>
          </cell>
        </row>
        <row r="1554">
          <cell r="A1554" t="str">
            <v>C31239IV</v>
          </cell>
          <cell r="B1554">
            <v>42185</v>
          </cell>
          <cell r="C1554" t="str">
            <v>C31239</v>
          </cell>
          <cell r="D1554" t="str">
            <v>Allard Nazarian Group Inc</v>
          </cell>
          <cell r="E1554" t="str">
            <v>NH</v>
          </cell>
          <cell r="F1554" t="str">
            <v>P1</v>
          </cell>
          <cell r="G1554" t="str">
            <v>CRC</v>
          </cell>
          <cell r="H1554" t="str">
            <v>IV</v>
          </cell>
          <cell r="I1554" t="str">
            <v>0001318 - GRANITE GROUP BENEFITS LLC</v>
          </cell>
        </row>
        <row r="1555">
          <cell r="A1555" t="str">
            <v>C31239JH</v>
          </cell>
          <cell r="B1555">
            <v>42185</v>
          </cell>
          <cell r="C1555" t="str">
            <v>C31239</v>
          </cell>
          <cell r="D1555" t="str">
            <v>Allard Nazarian Group Inc</v>
          </cell>
          <cell r="E1555" t="str">
            <v>NH</v>
          </cell>
          <cell r="F1555" t="str">
            <v>P1</v>
          </cell>
          <cell r="G1555" t="str">
            <v>CRC</v>
          </cell>
          <cell r="H1555" t="str">
            <v>JH</v>
          </cell>
          <cell r="I1555" t="str">
            <v>0001318 - GRANITE GROUP BENEFITS LLC</v>
          </cell>
        </row>
        <row r="1556">
          <cell r="A1556" t="str">
            <v>C31239JS</v>
          </cell>
          <cell r="B1556">
            <v>42185</v>
          </cell>
          <cell r="C1556" t="str">
            <v>C31239</v>
          </cell>
          <cell r="D1556" t="str">
            <v>Allard Nazarian Group Inc</v>
          </cell>
          <cell r="E1556" t="str">
            <v>NH</v>
          </cell>
          <cell r="F1556" t="str">
            <v>P1</v>
          </cell>
          <cell r="G1556" t="str">
            <v>CRC</v>
          </cell>
          <cell r="H1556" t="str">
            <v>JS</v>
          </cell>
          <cell r="I1556" t="str">
            <v>0001318 - GRANITE GROUP BENEFITS LLC</v>
          </cell>
        </row>
        <row r="1557">
          <cell r="A1557" t="str">
            <v>C31246IH</v>
          </cell>
          <cell r="B1557">
            <v>42185</v>
          </cell>
          <cell r="C1557" t="str">
            <v>C31246</v>
          </cell>
          <cell r="D1557" t="str">
            <v>Scott Simons Architects</v>
          </cell>
          <cell r="E1557" t="str">
            <v>ME</v>
          </cell>
          <cell r="F1557" t="str">
            <v>P1</v>
          </cell>
          <cell r="G1557" t="str">
            <v>SMALL</v>
          </cell>
          <cell r="H1557" t="str">
            <v>IH</v>
          </cell>
          <cell r="I1557" t="str">
            <v>0014670 - BUSINESS INSURANCE AGENCY</v>
          </cell>
        </row>
        <row r="1558">
          <cell r="A1558" t="str">
            <v>C31246JH</v>
          </cell>
          <cell r="B1558">
            <v>42185</v>
          </cell>
          <cell r="C1558" t="str">
            <v>C31246</v>
          </cell>
          <cell r="D1558" t="str">
            <v>Scott Simons Architects</v>
          </cell>
          <cell r="E1558" t="str">
            <v>ME</v>
          </cell>
          <cell r="F1558" t="str">
            <v>P1</v>
          </cell>
          <cell r="G1558" t="str">
            <v>SMALL</v>
          </cell>
          <cell r="H1558" t="str">
            <v>JH</v>
          </cell>
          <cell r="I1558" t="str">
            <v>0014670 - BUSINESS INSURANCE AGENCY</v>
          </cell>
        </row>
        <row r="1559">
          <cell r="A1559" t="str">
            <v>C31315IH</v>
          </cell>
          <cell r="B1559">
            <v>42185</v>
          </cell>
          <cell r="C1559" t="str">
            <v>C31315</v>
          </cell>
          <cell r="D1559" t="str">
            <v>SPEC Process Engineering &amp; Construction Inc</v>
          </cell>
          <cell r="E1559" t="str">
            <v>MA</v>
          </cell>
          <cell r="F1559" t="str">
            <v>P1</v>
          </cell>
          <cell r="G1559" t="str">
            <v>SMALL</v>
          </cell>
          <cell r="H1559" t="str">
            <v>IH</v>
          </cell>
          <cell r="I1559" t="str">
            <v>0034222 - PARTNERS BENEFIT GROUP INC</v>
          </cell>
        </row>
        <row r="1560">
          <cell r="A1560" t="str">
            <v>C31315JA</v>
          </cell>
          <cell r="B1560">
            <v>42185</v>
          </cell>
          <cell r="C1560" t="str">
            <v>C31315</v>
          </cell>
          <cell r="D1560" t="str">
            <v>SPEC Process Engineering &amp; Construction Inc</v>
          </cell>
          <cell r="E1560" t="str">
            <v>MA</v>
          </cell>
          <cell r="F1560" t="str">
            <v>P1</v>
          </cell>
          <cell r="G1560" t="str">
            <v>SMALL</v>
          </cell>
          <cell r="H1560" t="str">
            <v>JA</v>
          </cell>
          <cell r="I1560" t="str">
            <v>0034222 - PARTNERS BENEFIT GROUP INC</v>
          </cell>
        </row>
        <row r="1561">
          <cell r="A1561" t="str">
            <v>C31358JM</v>
          </cell>
          <cell r="B1561">
            <v>42185</v>
          </cell>
          <cell r="C1561" t="str">
            <v>C31358</v>
          </cell>
          <cell r="D1561" t="str">
            <v>CLOUD-STRATEGY LLC</v>
          </cell>
          <cell r="E1561" t="str">
            <v>NH</v>
          </cell>
          <cell r="F1561" t="str">
            <v>P1</v>
          </cell>
          <cell r="G1561" t="str">
            <v>SMALL</v>
          </cell>
          <cell r="H1561" t="str">
            <v>JM</v>
          </cell>
          <cell r="I1561" t="str">
            <v>0003315 - GRANITE GROUP BENEFITS LLC</v>
          </cell>
        </row>
        <row r="1562">
          <cell r="A1562" t="str">
            <v>C31358JN</v>
          </cell>
          <cell r="B1562">
            <v>42185</v>
          </cell>
          <cell r="C1562" t="str">
            <v>C31358</v>
          </cell>
          <cell r="D1562" t="str">
            <v>CLOUD-STRATEGY LLC</v>
          </cell>
          <cell r="E1562" t="str">
            <v>NH</v>
          </cell>
          <cell r="F1562" t="str">
            <v>P1</v>
          </cell>
          <cell r="G1562" t="str">
            <v>SMALL</v>
          </cell>
          <cell r="H1562" t="str">
            <v>JN</v>
          </cell>
          <cell r="I1562" t="str">
            <v>0003315 - GRANITE GROUP BENEFITS LLC</v>
          </cell>
        </row>
        <row r="1563">
          <cell r="A1563" t="str">
            <v>C31413JH</v>
          </cell>
          <cell r="B1563">
            <v>42185</v>
          </cell>
          <cell r="C1563" t="str">
            <v>C31413</v>
          </cell>
          <cell r="D1563" t="str">
            <v>Machine Craft Company LLC</v>
          </cell>
          <cell r="E1563" t="str">
            <v>NH</v>
          </cell>
          <cell r="F1563" t="str">
            <v>P1</v>
          </cell>
          <cell r="G1563" t="str">
            <v>SMALL</v>
          </cell>
          <cell r="H1563" t="str">
            <v>JH</v>
          </cell>
          <cell r="I1563" t="str">
            <v>0003318 - NEW ENGLAND EMPLOYEE BENEFITS COUNCIL</v>
          </cell>
        </row>
        <row r="1564">
          <cell r="A1564" t="str">
            <v>C31413JM</v>
          </cell>
          <cell r="B1564">
            <v>42185</v>
          </cell>
          <cell r="C1564" t="str">
            <v>C31413</v>
          </cell>
          <cell r="D1564" t="str">
            <v>Machine Craft Company LLC</v>
          </cell>
          <cell r="E1564" t="str">
            <v>NH</v>
          </cell>
          <cell r="F1564" t="str">
            <v>P1</v>
          </cell>
          <cell r="G1564" t="str">
            <v>SMALL</v>
          </cell>
          <cell r="H1564" t="str">
            <v>JM</v>
          </cell>
          <cell r="I1564" t="str">
            <v>0003318 - NEW ENGLAND EMPLOYEE BENEFITS COUNCIL</v>
          </cell>
        </row>
        <row r="1565">
          <cell r="A1565" t="str">
            <v>C31415IH</v>
          </cell>
          <cell r="B1565">
            <v>42185</v>
          </cell>
          <cell r="C1565" t="str">
            <v>C31415</v>
          </cell>
          <cell r="D1565" t="str">
            <v>Carr Development Company</v>
          </cell>
          <cell r="E1565" t="str">
            <v>MA</v>
          </cell>
          <cell r="F1565" t="str">
            <v>P1</v>
          </cell>
          <cell r="G1565" t="str">
            <v>SMALL</v>
          </cell>
          <cell r="H1565" t="str">
            <v>IH</v>
          </cell>
          <cell r="I1565" t="str">
            <v>0032028 - DIGITAL INSURANCE AGENCY INC</v>
          </cell>
        </row>
        <row r="1566">
          <cell r="A1566" t="str">
            <v>C31420JM</v>
          </cell>
          <cell r="B1566">
            <v>42185</v>
          </cell>
          <cell r="C1566" t="str">
            <v>C31420</v>
          </cell>
          <cell r="D1566" t="str">
            <v>Heritage Plumbing &amp; Heating Inc</v>
          </cell>
          <cell r="E1566" t="str">
            <v>NH</v>
          </cell>
          <cell r="F1566" t="str">
            <v>P1</v>
          </cell>
          <cell r="G1566" t="str">
            <v>CRC</v>
          </cell>
          <cell r="H1566" t="str">
            <v>JM</v>
          </cell>
          <cell r="I1566" t="str">
            <v>0003307 - GRANITE GROUP BENEFITS LLC</v>
          </cell>
        </row>
        <row r="1567">
          <cell r="A1567" t="str">
            <v>C31424IH</v>
          </cell>
          <cell r="B1567">
            <v>42185</v>
          </cell>
          <cell r="C1567" t="str">
            <v>C31424</v>
          </cell>
          <cell r="D1567" t="str">
            <v>Radio Oil Company Inc</v>
          </cell>
          <cell r="E1567" t="str">
            <v>MA</v>
          </cell>
          <cell r="F1567" t="str">
            <v>P1</v>
          </cell>
          <cell r="G1567" t="str">
            <v>SMALL</v>
          </cell>
          <cell r="H1567" t="str">
            <v>IH</v>
          </cell>
          <cell r="I1567" t="str">
            <v>0032056 - SMALL BUSINESS INSURANCE AGENCY INC</v>
          </cell>
        </row>
        <row r="1568">
          <cell r="A1568" t="str">
            <v>C31459JM</v>
          </cell>
          <cell r="B1568">
            <v>42185</v>
          </cell>
          <cell r="C1568" t="str">
            <v>C31459</v>
          </cell>
          <cell r="D1568" t="str">
            <v>Waldron Engineering</v>
          </cell>
          <cell r="E1568" t="str">
            <v>NH</v>
          </cell>
          <cell r="F1568" t="str">
            <v>P1</v>
          </cell>
          <cell r="G1568" t="str">
            <v>SMALL</v>
          </cell>
          <cell r="H1568" t="str">
            <v>JM</v>
          </cell>
          <cell r="I1568" t="str">
            <v>0003362 - CGI EMPLOYEE BENEFITS GROUP</v>
          </cell>
        </row>
        <row r="1569">
          <cell r="A1569" t="str">
            <v>C31459JN</v>
          </cell>
          <cell r="B1569">
            <v>42185</v>
          </cell>
          <cell r="C1569" t="str">
            <v>C31459</v>
          </cell>
          <cell r="D1569" t="str">
            <v>Waldron Engineering</v>
          </cell>
          <cell r="E1569" t="str">
            <v>NH</v>
          </cell>
          <cell r="F1569" t="str">
            <v>P1</v>
          </cell>
          <cell r="G1569" t="str">
            <v>SMALL</v>
          </cell>
          <cell r="H1569" t="str">
            <v>JN</v>
          </cell>
          <cell r="I1569" t="str">
            <v>0003362 - CGI EMPLOYEE BENEFITS GROUP</v>
          </cell>
        </row>
        <row r="1570">
          <cell r="A1570" t="str">
            <v>C31463IH</v>
          </cell>
          <cell r="B1570">
            <v>42185</v>
          </cell>
          <cell r="C1570" t="str">
            <v>C31463</v>
          </cell>
          <cell r="D1570" t="str">
            <v>Muzi Motors</v>
          </cell>
          <cell r="E1570" t="str">
            <v>MA</v>
          </cell>
          <cell r="F1570" t="str">
            <v>P1</v>
          </cell>
          <cell r="G1570" t="str">
            <v>CRC</v>
          </cell>
          <cell r="H1570" t="str">
            <v>IH</v>
          </cell>
          <cell r="I1570" t="str">
            <v>0035430 - SMALL BUSINESS INSURANCE AGENCY INC</v>
          </cell>
        </row>
        <row r="1571">
          <cell r="A1571" t="str">
            <v>C31506IH</v>
          </cell>
          <cell r="B1571">
            <v>42185</v>
          </cell>
          <cell r="C1571" t="str">
            <v>C31506</v>
          </cell>
          <cell r="D1571" t="str">
            <v>Leominster Employee Federal Credit Union</v>
          </cell>
          <cell r="E1571" t="str">
            <v>MA</v>
          </cell>
          <cell r="F1571" t="str">
            <v>P1</v>
          </cell>
          <cell r="G1571" t="str">
            <v>SMALL</v>
          </cell>
          <cell r="H1571" t="str">
            <v>IH</v>
          </cell>
          <cell r="I1571" t="str">
            <v>0020646 - PARTNERS BENEFIT GROUP INC</v>
          </cell>
        </row>
        <row r="1572">
          <cell r="A1572" t="str">
            <v>C31522IV</v>
          </cell>
          <cell r="B1572">
            <v>42185</v>
          </cell>
          <cell r="C1572" t="str">
            <v>C31522</v>
          </cell>
          <cell r="D1572" t="str">
            <v>Bay Street OB/GYN Associates</v>
          </cell>
          <cell r="E1572" t="str">
            <v>MA</v>
          </cell>
          <cell r="F1572" t="str">
            <v>P1</v>
          </cell>
          <cell r="G1572" t="str">
            <v>SMALL</v>
          </cell>
          <cell r="H1572" t="str">
            <v>IV</v>
          </cell>
          <cell r="I1572" t="str">
            <v>0004770 - KAPLAN, ELLEN A</v>
          </cell>
        </row>
        <row r="1573">
          <cell r="A1573" t="str">
            <v>C31708IH</v>
          </cell>
          <cell r="B1573">
            <v>42185</v>
          </cell>
          <cell r="C1573" t="str">
            <v>C31708</v>
          </cell>
          <cell r="D1573" t="str">
            <v>CCMHG/Cape Cod Municipal Health Group</v>
          </cell>
          <cell r="E1573" t="str">
            <v>MA</v>
          </cell>
          <cell r="F1573" t="str">
            <v>ASO</v>
          </cell>
          <cell r="G1573" t="str">
            <v>ERF</v>
          </cell>
          <cell r="H1573" t="str">
            <v>IH</v>
          </cell>
        </row>
        <row r="1574">
          <cell r="A1574" t="str">
            <v>C31708MI</v>
          </cell>
          <cell r="B1574">
            <v>42185</v>
          </cell>
          <cell r="C1574" t="str">
            <v>C31708</v>
          </cell>
          <cell r="D1574" t="str">
            <v>CCMHG/Cape Cod Municipal Health Group</v>
          </cell>
          <cell r="E1574" t="str">
            <v>MA</v>
          </cell>
          <cell r="F1574" t="str">
            <v>ASO</v>
          </cell>
          <cell r="G1574" t="str">
            <v>MCARE</v>
          </cell>
          <cell r="H1574" t="str">
            <v>MI</v>
          </cell>
        </row>
        <row r="1575">
          <cell r="A1575" t="str">
            <v>C31708PO</v>
          </cell>
          <cell r="B1575">
            <v>42185</v>
          </cell>
          <cell r="C1575" t="str">
            <v>C31708</v>
          </cell>
          <cell r="D1575" t="str">
            <v>CCMHG/Cape Cod Municipal Health Group</v>
          </cell>
          <cell r="E1575" t="str">
            <v>MA</v>
          </cell>
          <cell r="F1575" t="str">
            <v>ASO</v>
          </cell>
          <cell r="G1575" t="str">
            <v>ERF</v>
          </cell>
          <cell r="H1575" t="str">
            <v>PO</v>
          </cell>
        </row>
        <row r="1576">
          <cell r="A1576" t="str">
            <v>C31716IH</v>
          </cell>
          <cell r="B1576">
            <v>42185</v>
          </cell>
          <cell r="C1576" t="str">
            <v>C31716</v>
          </cell>
          <cell r="D1576" t="str">
            <v>City on a Hill Charter School</v>
          </cell>
          <cell r="E1576" t="str">
            <v>MA</v>
          </cell>
          <cell r="F1576" t="str">
            <v>P1</v>
          </cell>
          <cell r="G1576" t="str">
            <v>CRC</v>
          </cell>
          <cell r="H1576" t="str">
            <v>IH</v>
          </cell>
          <cell r="I1576" t="str">
            <v>0025536 - HRK BROKERAGE SERVICES LLC</v>
          </cell>
        </row>
        <row r="1577">
          <cell r="A1577" t="str">
            <v>C31723IA</v>
          </cell>
          <cell r="B1577">
            <v>42185</v>
          </cell>
          <cell r="C1577" t="str">
            <v>C31723</v>
          </cell>
          <cell r="D1577" t="str">
            <v>Horizon Beverage Company Inc</v>
          </cell>
          <cell r="E1577" t="str">
            <v>MA</v>
          </cell>
          <cell r="F1577" t="str">
            <v>P1</v>
          </cell>
          <cell r="G1577" t="str">
            <v>ERF</v>
          </cell>
          <cell r="H1577" t="str">
            <v>IA</v>
          </cell>
          <cell r="I1577" t="str">
            <v>0035785 - EASTERN BENEFITS GROUP</v>
          </cell>
        </row>
        <row r="1578">
          <cell r="A1578" t="str">
            <v>C31723IH</v>
          </cell>
          <cell r="B1578">
            <v>42185</v>
          </cell>
          <cell r="C1578" t="str">
            <v>C31723</v>
          </cell>
          <cell r="D1578" t="str">
            <v>Horizon Beverage Company Inc</v>
          </cell>
          <cell r="E1578" t="str">
            <v>MA</v>
          </cell>
          <cell r="F1578" t="str">
            <v>P1</v>
          </cell>
          <cell r="G1578" t="str">
            <v>ERF</v>
          </cell>
          <cell r="H1578" t="str">
            <v>IH</v>
          </cell>
          <cell r="I1578" t="str">
            <v>0035785 - EASTERN BENEFITS GROUP</v>
          </cell>
        </row>
        <row r="1579">
          <cell r="A1579" t="str">
            <v>C31734JH</v>
          </cell>
          <cell r="B1579">
            <v>42185</v>
          </cell>
          <cell r="C1579" t="str">
            <v>C31734</v>
          </cell>
          <cell r="D1579" t="str">
            <v>Design Standards Corporation</v>
          </cell>
          <cell r="E1579" t="str">
            <v>NH</v>
          </cell>
          <cell r="F1579" t="str">
            <v>P1</v>
          </cell>
          <cell r="G1579" t="str">
            <v>CRC</v>
          </cell>
          <cell r="H1579" t="str">
            <v>JH</v>
          </cell>
          <cell r="I1579" t="str">
            <v>0031721 - MERIT INSURANCE</v>
          </cell>
        </row>
        <row r="1580">
          <cell r="A1580" t="str">
            <v>C31824IV</v>
          </cell>
          <cell r="B1580">
            <v>42185</v>
          </cell>
          <cell r="C1580" t="str">
            <v>C31824</v>
          </cell>
          <cell r="D1580" t="str">
            <v>VXI Corporation</v>
          </cell>
          <cell r="E1580" t="str">
            <v>NH</v>
          </cell>
          <cell r="F1580" t="str">
            <v>P1</v>
          </cell>
          <cell r="G1580" t="str">
            <v>CRC</v>
          </cell>
          <cell r="H1580" t="str">
            <v>IV</v>
          </cell>
          <cell r="I1580" t="str">
            <v>0020864 - CGI EMPLOYEE BENEFITS GROUP</v>
          </cell>
        </row>
        <row r="1581">
          <cell r="A1581" t="str">
            <v>C31824JM</v>
          </cell>
          <cell r="B1581">
            <v>42185</v>
          </cell>
          <cell r="C1581" t="str">
            <v>C31824</v>
          </cell>
          <cell r="D1581" t="str">
            <v>VXI Corporation</v>
          </cell>
          <cell r="E1581" t="str">
            <v>NH</v>
          </cell>
          <cell r="F1581" t="str">
            <v>P1</v>
          </cell>
          <cell r="G1581" t="str">
            <v>CRC</v>
          </cell>
          <cell r="H1581" t="str">
            <v>JM</v>
          </cell>
          <cell r="I1581" t="str">
            <v>0020864 - CGI EMPLOYEE BENEFITS GROUP</v>
          </cell>
        </row>
        <row r="1582">
          <cell r="A1582" t="str">
            <v>C31860IA</v>
          </cell>
          <cell r="B1582">
            <v>42185</v>
          </cell>
          <cell r="C1582" t="str">
            <v>C31860</v>
          </cell>
          <cell r="D1582" t="str">
            <v>Volunteer Lawyers Project</v>
          </cell>
          <cell r="E1582" t="str">
            <v>MA</v>
          </cell>
          <cell r="F1582" t="str">
            <v>P1</v>
          </cell>
          <cell r="G1582" t="str">
            <v>SMALL</v>
          </cell>
          <cell r="H1582" t="str">
            <v>IA</v>
          </cell>
          <cell r="I1582" t="str">
            <v>0025177 - BROWN &amp; BROWN OF MASSACHUSETTS LLC</v>
          </cell>
        </row>
        <row r="1583">
          <cell r="A1583" t="str">
            <v>C31860IH</v>
          </cell>
          <cell r="B1583">
            <v>42185</v>
          </cell>
          <cell r="C1583" t="str">
            <v>C31860</v>
          </cell>
          <cell r="D1583" t="str">
            <v>Volunteer Lawyers Project</v>
          </cell>
          <cell r="E1583" t="str">
            <v>MA</v>
          </cell>
          <cell r="F1583" t="str">
            <v>P1</v>
          </cell>
          <cell r="G1583" t="str">
            <v>SMALL</v>
          </cell>
          <cell r="H1583" t="str">
            <v>IH</v>
          </cell>
          <cell r="I1583" t="str">
            <v>0025177 - BROWN &amp; BROWN OF MASSACHUSETTS LLC</v>
          </cell>
        </row>
        <row r="1584">
          <cell r="A1584" t="str">
            <v>C31952IA</v>
          </cell>
          <cell r="B1584">
            <v>42185</v>
          </cell>
          <cell r="C1584" t="str">
            <v>C31952</v>
          </cell>
          <cell r="D1584" t="str">
            <v>O'Connor and Drew PC</v>
          </cell>
          <cell r="E1584" t="str">
            <v>MA</v>
          </cell>
          <cell r="F1584" t="str">
            <v>P1</v>
          </cell>
          <cell r="G1584" t="str">
            <v>CRC</v>
          </cell>
          <cell r="H1584" t="str">
            <v>IA</v>
          </cell>
          <cell r="I1584" t="str">
            <v>0021042 - MELTZER GROUP</v>
          </cell>
        </row>
        <row r="1585">
          <cell r="A1585" t="str">
            <v>C31952IH</v>
          </cell>
          <cell r="B1585">
            <v>42185</v>
          </cell>
          <cell r="C1585" t="str">
            <v>C31952</v>
          </cell>
          <cell r="D1585" t="str">
            <v>O'Connor and Drew PC</v>
          </cell>
          <cell r="E1585" t="str">
            <v>MA</v>
          </cell>
          <cell r="F1585" t="str">
            <v>P1</v>
          </cell>
          <cell r="G1585" t="str">
            <v>CRC</v>
          </cell>
          <cell r="H1585" t="str">
            <v>IH</v>
          </cell>
          <cell r="I1585" t="str">
            <v>0021042 - MELTZER GROUP</v>
          </cell>
        </row>
        <row r="1586">
          <cell r="A1586" t="str">
            <v>C31952MI</v>
          </cell>
          <cell r="B1586">
            <v>42185</v>
          </cell>
          <cell r="C1586" t="str">
            <v>C31952</v>
          </cell>
          <cell r="D1586" t="str">
            <v>O'Connor and Drew PC</v>
          </cell>
          <cell r="E1586" t="str">
            <v>MA</v>
          </cell>
          <cell r="F1586" t="str">
            <v>P1</v>
          </cell>
          <cell r="G1586" t="str">
            <v>MCARE</v>
          </cell>
          <cell r="H1586" t="str">
            <v>MI</v>
          </cell>
          <cell r="I1586" t="str">
            <v>0021042 - MELTZER GROUP</v>
          </cell>
        </row>
        <row r="1587">
          <cell r="A1587" t="str">
            <v>C31979JH</v>
          </cell>
          <cell r="B1587">
            <v>42185</v>
          </cell>
          <cell r="C1587" t="str">
            <v>C31979</v>
          </cell>
          <cell r="D1587" t="str">
            <v>Community Council of Nashua</v>
          </cell>
          <cell r="E1587" t="str">
            <v>NH</v>
          </cell>
          <cell r="F1587" t="str">
            <v>P1</v>
          </cell>
          <cell r="G1587" t="str">
            <v>ERF</v>
          </cell>
          <cell r="H1587" t="str">
            <v>JH</v>
          </cell>
          <cell r="I1587" t="str">
            <v>0014179 - CGI EMPLOYEE BENEFITS GROUP</v>
          </cell>
        </row>
        <row r="1588">
          <cell r="A1588" t="str">
            <v>C31979JR</v>
          </cell>
          <cell r="B1588">
            <v>42185</v>
          </cell>
          <cell r="C1588" t="str">
            <v>C31979</v>
          </cell>
          <cell r="D1588" t="str">
            <v>Community Council of Nashua</v>
          </cell>
          <cell r="E1588" t="str">
            <v>NH</v>
          </cell>
          <cell r="F1588" t="str">
            <v>P1</v>
          </cell>
          <cell r="G1588" t="str">
            <v>ERF</v>
          </cell>
          <cell r="H1588" t="str">
            <v>JR</v>
          </cell>
          <cell r="I1588" t="str">
            <v>0014179 - CGI EMPLOYEE BENEFITS GROUP</v>
          </cell>
        </row>
        <row r="1589">
          <cell r="A1589" t="str">
            <v>C31987JM</v>
          </cell>
          <cell r="B1589">
            <v>42185</v>
          </cell>
          <cell r="C1589" t="str">
            <v>C31987</v>
          </cell>
          <cell r="D1589" t="str">
            <v>Fimbel Paunet Corp</v>
          </cell>
          <cell r="E1589" t="str">
            <v>NH</v>
          </cell>
          <cell r="F1589" t="str">
            <v>P1</v>
          </cell>
          <cell r="G1589" t="str">
            <v>SMALL</v>
          </cell>
          <cell r="H1589" t="str">
            <v>JM</v>
          </cell>
          <cell r="I1589" t="str">
            <v>0003461 - SBIA STRATEGIC BENEFIT &amp;</v>
          </cell>
        </row>
        <row r="1590">
          <cell r="A1590" t="str">
            <v>C31989JM</v>
          </cell>
          <cell r="B1590">
            <v>42185</v>
          </cell>
          <cell r="C1590" t="str">
            <v>C31989</v>
          </cell>
          <cell r="D1590" t="str">
            <v>Hoyt Electrical Inst Works Inc</v>
          </cell>
          <cell r="E1590" t="str">
            <v>NH</v>
          </cell>
          <cell r="F1590" t="str">
            <v>P1</v>
          </cell>
          <cell r="G1590" t="str">
            <v>SMALL</v>
          </cell>
          <cell r="H1590" t="str">
            <v>JM</v>
          </cell>
          <cell r="I1590" t="str">
            <v>0028262 - CROSS INSURANCE - MANCHESTER</v>
          </cell>
        </row>
        <row r="1591">
          <cell r="A1591" t="str">
            <v>C31989JN</v>
          </cell>
          <cell r="B1591">
            <v>42185</v>
          </cell>
          <cell r="C1591" t="str">
            <v>C31989</v>
          </cell>
          <cell r="D1591" t="str">
            <v>Hoyt Electrical Inst Works Inc</v>
          </cell>
          <cell r="E1591" t="str">
            <v>NH</v>
          </cell>
          <cell r="F1591" t="str">
            <v>P1</v>
          </cell>
          <cell r="G1591" t="str">
            <v>SMALL</v>
          </cell>
          <cell r="H1591" t="str">
            <v>JN</v>
          </cell>
          <cell r="I1591" t="str">
            <v>0028262 - CROSS INSURANCE - MANCHESTER</v>
          </cell>
        </row>
        <row r="1592">
          <cell r="A1592" t="str">
            <v>C32041JM</v>
          </cell>
          <cell r="B1592">
            <v>42185</v>
          </cell>
          <cell r="C1592" t="str">
            <v>C32041</v>
          </cell>
          <cell r="D1592" t="str">
            <v>Scott Electronics</v>
          </cell>
          <cell r="E1592" t="str">
            <v>NH</v>
          </cell>
          <cell r="F1592" t="str">
            <v>P1</v>
          </cell>
          <cell r="G1592" t="str">
            <v>CRC</v>
          </cell>
          <cell r="H1592" t="str">
            <v>JM</v>
          </cell>
          <cell r="I1592" t="str">
            <v>0022640 - HUB INTERNATIONAL NEW ENGLAND LLC</v>
          </cell>
        </row>
        <row r="1593">
          <cell r="A1593" t="str">
            <v>C32041PO</v>
          </cell>
          <cell r="B1593">
            <v>42185</v>
          </cell>
          <cell r="C1593" t="str">
            <v>C32041</v>
          </cell>
          <cell r="D1593" t="str">
            <v>Scott Electronics</v>
          </cell>
          <cell r="E1593" t="str">
            <v>NH</v>
          </cell>
          <cell r="F1593" t="str">
            <v>P1</v>
          </cell>
          <cell r="G1593" t="str">
            <v>CRC</v>
          </cell>
          <cell r="H1593" t="str">
            <v>PO</v>
          </cell>
          <cell r="I1593" t="str">
            <v>0022640 - HUB INTERNATIONAL NEW ENGLAND LLC</v>
          </cell>
        </row>
        <row r="1594">
          <cell r="A1594" t="str">
            <v>C32062IA</v>
          </cell>
          <cell r="B1594">
            <v>42185</v>
          </cell>
          <cell r="C1594" t="str">
            <v>C32062</v>
          </cell>
          <cell r="D1594" t="str">
            <v>Mirick O'Connell</v>
          </cell>
          <cell r="E1594" t="str">
            <v>MA</v>
          </cell>
          <cell r="F1594" t="str">
            <v>P1</v>
          </cell>
          <cell r="G1594" t="str">
            <v>CRC</v>
          </cell>
          <cell r="H1594" t="str">
            <v>IA</v>
          </cell>
          <cell r="I1594" t="str">
            <v>0032535 - PROTECTOR GROUP INSURANCE AGENCY, THE</v>
          </cell>
        </row>
        <row r="1595">
          <cell r="A1595" t="str">
            <v>C32062IH</v>
          </cell>
          <cell r="B1595">
            <v>42185</v>
          </cell>
          <cell r="C1595" t="str">
            <v>C32062</v>
          </cell>
          <cell r="D1595" t="str">
            <v>Mirick O'Connell</v>
          </cell>
          <cell r="E1595" t="str">
            <v>MA</v>
          </cell>
          <cell r="F1595" t="str">
            <v>P1</v>
          </cell>
          <cell r="G1595" t="str">
            <v>CRC</v>
          </cell>
          <cell r="H1595" t="str">
            <v>IH</v>
          </cell>
          <cell r="I1595" t="str">
            <v>0032535 - PROTECTOR GROUP INSURANCE AGENCY, THE</v>
          </cell>
        </row>
        <row r="1596">
          <cell r="A1596" t="str">
            <v>C32062IV</v>
          </cell>
          <cell r="B1596">
            <v>42185</v>
          </cell>
          <cell r="C1596" t="str">
            <v>C32062</v>
          </cell>
          <cell r="D1596" t="str">
            <v>Mirick O'Connell</v>
          </cell>
          <cell r="E1596" t="str">
            <v>MA</v>
          </cell>
          <cell r="F1596" t="str">
            <v>P1</v>
          </cell>
          <cell r="G1596" t="str">
            <v>CRC</v>
          </cell>
          <cell r="H1596" t="str">
            <v>IV</v>
          </cell>
          <cell r="I1596" t="str">
            <v>0032535 - PROTECTOR GROUP INSURANCE AGENCY, THE</v>
          </cell>
        </row>
        <row r="1597">
          <cell r="A1597" t="str">
            <v>C32074IV</v>
          </cell>
          <cell r="B1597">
            <v>42185</v>
          </cell>
          <cell r="C1597" t="str">
            <v>C32074</v>
          </cell>
          <cell r="D1597" t="str">
            <v>Scientific Solutions</v>
          </cell>
          <cell r="E1597" t="str">
            <v>NH</v>
          </cell>
          <cell r="F1597" t="str">
            <v>P1</v>
          </cell>
          <cell r="G1597" t="str">
            <v>SMALL</v>
          </cell>
          <cell r="H1597" t="str">
            <v>IV</v>
          </cell>
          <cell r="I1597" t="str">
            <v>0003319 - NEW ENGLAND EMPLOYEE BENEFITS COUNCIL</v>
          </cell>
        </row>
        <row r="1598">
          <cell r="A1598" t="str">
            <v>C32144IV</v>
          </cell>
          <cell r="B1598">
            <v>42185</v>
          </cell>
          <cell r="C1598" t="str">
            <v>C32144</v>
          </cell>
          <cell r="D1598" t="str">
            <v>Hope Memorial Chapel</v>
          </cell>
          <cell r="E1598" t="str">
            <v>ME</v>
          </cell>
          <cell r="F1598" t="str">
            <v>P1</v>
          </cell>
          <cell r="G1598" t="str">
            <v>SMALL</v>
          </cell>
          <cell r="H1598" t="str">
            <v>IV</v>
          </cell>
          <cell r="I1598" t="str">
            <v>0026200 - BUSINESS INSURANCE AGENCY</v>
          </cell>
        </row>
        <row r="1599">
          <cell r="A1599" t="str">
            <v>C32162IV</v>
          </cell>
          <cell r="B1599">
            <v>42185</v>
          </cell>
          <cell r="C1599" t="str">
            <v>C32162</v>
          </cell>
          <cell r="D1599" t="str">
            <v>Wynn and Wynn PC</v>
          </cell>
          <cell r="E1599" t="str">
            <v>MA</v>
          </cell>
          <cell r="F1599" t="str">
            <v>P1</v>
          </cell>
          <cell r="G1599" t="str">
            <v>CRC</v>
          </cell>
          <cell r="H1599" t="str">
            <v>IV</v>
          </cell>
          <cell r="I1599" t="str">
            <v>0032779 - NFP CORPORATE SERVICES (NY) LLC</v>
          </cell>
        </row>
        <row r="1600">
          <cell r="A1600" t="str">
            <v>C32193IH</v>
          </cell>
          <cell r="B1600">
            <v>42185</v>
          </cell>
          <cell r="C1600" t="str">
            <v>C32193</v>
          </cell>
          <cell r="D1600" t="str">
            <v>C Talanian Realty Co Inc</v>
          </cell>
          <cell r="E1600" t="str">
            <v>MA</v>
          </cell>
          <cell r="F1600" t="str">
            <v>P1</v>
          </cell>
          <cell r="G1600" t="str">
            <v>SMALL</v>
          </cell>
          <cell r="H1600" t="str">
            <v>IH</v>
          </cell>
          <cell r="I1600" t="str">
            <v>0019734 - PROCTOR &amp; CO INSURANCE AGENCY INC</v>
          </cell>
        </row>
        <row r="1601">
          <cell r="A1601" t="str">
            <v>C32209IH</v>
          </cell>
          <cell r="B1601">
            <v>42185</v>
          </cell>
          <cell r="C1601" t="str">
            <v>C32209</v>
          </cell>
          <cell r="D1601" t="str">
            <v>Collaborative for Educational Services</v>
          </cell>
          <cell r="E1601" t="str">
            <v>MA</v>
          </cell>
          <cell r="F1601" t="str">
            <v>P1</v>
          </cell>
          <cell r="G1601" t="str">
            <v>ERF</v>
          </cell>
          <cell r="H1601" t="str">
            <v>IH</v>
          </cell>
          <cell r="I1601" t="str">
            <v>0019789 - AMERICAN BENEFITS INSURANCE CORP</v>
          </cell>
        </row>
        <row r="1602">
          <cell r="A1602" t="str">
            <v>C32209IV</v>
          </cell>
          <cell r="B1602">
            <v>42185</v>
          </cell>
          <cell r="C1602" t="str">
            <v>C32209</v>
          </cell>
          <cell r="D1602" t="str">
            <v>Collaborative for Educational Services</v>
          </cell>
          <cell r="E1602" t="str">
            <v>MA</v>
          </cell>
          <cell r="F1602" t="str">
            <v>P1</v>
          </cell>
          <cell r="G1602" t="str">
            <v>ERF</v>
          </cell>
          <cell r="H1602" t="str">
            <v>IV</v>
          </cell>
          <cell r="I1602" t="str">
            <v>0019789 - AMERICAN BENEFITS INSURANCE CORP</v>
          </cell>
        </row>
        <row r="1603">
          <cell r="A1603" t="str">
            <v>C32240IH</v>
          </cell>
          <cell r="B1603">
            <v>42185</v>
          </cell>
          <cell r="C1603" t="str">
            <v>C32240</v>
          </cell>
          <cell r="D1603" t="str">
            <v>City of Concord</v>
          </cell>
          <cell r="E1603" t="str">
            <v>NH</v>
          </cell>
          <cell r="F1603" t="str">
            <v>P1</v>
          </cell>
          <cell r="G1603" t="str">
            <v>ERF</v>
          </cell>
          <cell r="H1603" t="str">
            <v>IH</v>
          </cell>
        </row>
        <row r="1604">
          <cell r="A1604" t="str">
            <v>C32240MI</v>
          </cell>
          <cell r="B1604">
            <v>42185</v>
          </cell>
          <cell r="C1604" t="str">
            <v>C32240</v>
          </cell>
          <cell r="D1604" t="str">
            <v>City of Concord</v>
          </cell>
          <cell r="E1604" t="str">
            <v>NH</v>
          </cell>
          <cell r="F1604" t="str">
            <v>P1</v>
          </cell>
          <cell r="G1604" t="str">
            <v>MCARE</v>
          </cell>
          <cell r="H1604" t="str">
            <v>MI</v>
          </cell>
        </row>
        <row r="1605">
          <cell r="A1605" t="str">
            <v>C32240PO</v>
          </cell>
          <cell r="B1605">
            <v>42185</v>
          </cell>
          <cell r="C1605" t="str">
            <v>C32240</v>
          </cell>
          <cell r="D1605" t="str">
            <v>City of Concord</v>
          </cell>
          <cell r="E1605" t="str">
            <v>NH</v>
          </cell>
          <cell r="F1605" t="str">
            <v>P1</v>
          </cell>
          <cell r="G1605" t="str">
            <v>ERF</v>
          </cell>
          <cell r="H1605" t="str">
            <v>PO</v>
          </cell>
        </row>
        <row r="1606">
          <cell r="A1606" t="str">
            <v>C32272IA</v>
          </cell>
          <cell r="B1606">
            <v>42185</v>
          </cell>
          <cell r="C1606" t="str">
            <v>C32272</v>
          </cell>
          <cell r="D1606" t="str">
            <v>Benrick Corp dba Chatham Squire</v>
          </cell>
          <cell r="E1606" t="str">
            <v>MA</v>
          </cell>
          <cell r="F1606" t="str">
            <v>P1</v>
          </cell>
          <cell r="G1606" t="str">
            <v>SMALL</v>
          </cell>
          <cell r="H1606" t="str">
            <v>IA</v>
          </cell>
          <cell r="I1606" t="str">
            <v>0018330 - HUB INTERNATIONAL NEW ENGLAND LLC</v>
          </cell>
        </row>
        <row r="1607">
          <cell r="A1607" t="str">
            <v>C32272IH</v>
          </cell>
          <cell r="B1607">
            <v>42185</v>
          </cell>
          <cell r="C1607" t="str">
            <v>C32272</v>
          </cell>
          <cell r="D1607" t="str">
            <v>Benrick Corp dba Chatham Squire</v>
          </cell>
          <cell r="E1607" t="str">
            <v>MA</v>
          </cell>
          <cell r="F1607" t="str">
            <v>P1</v>
          </cell>
          <cell r="G1607" t="str">
            <v>SMALL</v>
          </cell>
          <cell r="H1607" t="str">
            <v>IH</v>
          </cell>
          <cell r="I1607" t="str">
            <v>0018330 - HUB INTERNATIONAL NEW ENGLAND LLC</v>
          </cell>
        </row>
        <row r="1608">
          <cell r="A1608" t="str">
            <v>C32272MI</v>
          </cell>
          <cell r="B1608">
            <v>42185</v>
          </cell>
          <cell r="C1608" t="str">
            <v>C32272</v>
          </cell>
          <cell r="D1608" t="str">
            <v>Benrick Corp dba Chatham Squire</v>
          </cell>
          <cell r="E1608" t="str">
            <v>MA</v>
          </cell>
          <cell r="F1608" t="str">
            <v>P1</v>
          </cell>
          <cell r="G1608" t="str">
            <v>MCARE</v>
          </cell>
          <cell r="H1608" t="str">
            <v>MI</v>
          </cell>
          <cell r="I1608" t="str">
            <v>0018330 - HUB INTERNATIONAL NEW ENGLAND LLC</v>
          </cell>
        </row>
        <row r="1609">
          <cell r="A1609" t="str">
            <v>C32305IH</v>
          </cell>
          <cell r="B1609">
            <v>42185</v>
          </cell>
          <cell r="C1609" t="str">
            <v>C32305</v>
          </cell>
          <cell r="D1609" t="str">
            <v>Robert A Scott General Contracting</v>
          </cell>
          <cell r="E1609" t="str">
            <v>MA</v>
          </cell>
          <cell r="F1609" t="str">
            <v>P1</v>
          </cell>
          <cell r="G1609" t="str">
            <v>SMALL</v>
          </cell>
          <cell r="H1609" t="str">
            <v>IH</v>
          </cell>
          <cell r="I1609" t="str">
            <v>0005053 - BAR INSURANCE BROKERAGE INC</v>
          </cell>
        </row>
        <row r="1610">
          <cell r="A1610" t="str">
            <v>C32377IV</v>
          </cell>
          <cell r="B1610">
            <v>42185</v>
          </cell>
          <cell r="C1610" t="str">
            <v>C32377</v>
          </cell>
          <cell r="D1610" t="str">
            <v>Northeast Credit Union</v>
          </cell>
          <cell r="E1610" t="str">
            <v>NH</v>
          </cell>
          <cell r="F1610" t="str">
            <v>P1</v>
          </cell>
          <cell r="G1610" t="str">
            <v>ERF</v>
          </cell>
          <cell r="H1610" t="str">
            <v>IV</v>
          </cell>
          <cell r="I1610" t="str">
            <v>0018750 - NEW ENGLAND EMPLOYEE BENEFITS COUNCIL</v>
          </cell>
        </row>
        <row r="1611">
          <cell r="A1611" t="str">
            <v>C32377JH</v>
          </cell>
          <cell r="B1611">
            <v>42185</v>
          </cell>
          <cell r="C1611" t="str">
            <v>C32377</v>
          </cell>
          <cell r="D1611" t="str">
            <v>Northeast Credit Union</v>
          </cell>
          <cell r="E1611" t="str">
            <v>NH</v>
          </cell>
          <cell r="F1611" t="str">
            <v>P1</v>
          </cell>
          <cell r="G1611" t="str">
            <v>ERF</v>
          </cell>
          <cell r="H1611" t="str">
            <v>JH</v>
          </cell>
          <cell r="I1611" t="str">
            <v>0018750 - NEW ENGLAND EMPLOYEE BENEFITS COUNCIL</v>
          </cell>
        </row>
        <row r="1612">
          <cell r="A1612" t="str">
            <v>C32377JM</v>
          </cell>
          <cell r="B1612">
            <v>42185</v>
          </cell>
          <cell r="C1612" t="str">
            <v>C32377</v>
          </cell>
          <cell r="D1612" t="str">
            <v>Northeast Credit Union</v>
          </cell>
          <cell r="E1612" t="str">
            <v>NH</v>
          </cell>
          <cell r="F1612" t="str">
            <v>P1</v>
          </cell>
          <cell r="G1612" t="str">
            <v>ERF</v>
          </cell>
          <cell r="H1612" t="str">
            <v>JM</v>
          </cell>
          <cell r="I1612" t="str">
            <v>0018750 - NEW ENGLAND EMPLOYEE BENEFITS COUNCIL</v>
          </cell>
        </row>
        <row r="1613">
          <cell r="A1613" t="str">
            <v>C32452IH</v>
          </cell>
          <cell r="B1613">
            <v>42185</v>
          </cell>
          <cell r="C1613" t="str">
            <v>C32452</v>
          </cell>
          <cell r="D1613" t="str">
            <v>Monadnock Family Services</v>
          </cell>
          <cell r="E1613" t="str">
            <v>NH</v>
          </cell>
          <cell r="F1613" t="str">
            <v>P1</v>
          </cell>
          <cell r="G1613" t="str">
            <v>ERF</v>
          </cell>
          <cell r="H1613" t="str">
            <v>IH</v>
          </cell>
          <cell r="I1613" t="str">
            <v>0022364 - INSURANCE PLANNING GROUP INC</v>
          </cell>
        </row>
        <row r="1614">
          <cell r="A1614" t="str">
            <v>C32458IH</v>
          </cell>
          <cell r="B1614">
            <v>42185</v>
          </cell>
          <cell r="C1614" t="str">
            <v>C32458</v>
          </cell>
          <cell r="D1614" t="str">
            <v>ConServ Group Inc</v>
          </cell>
          <cell r="E1614" t="str">
            <v>MA</v>
          </cell>
          <cell r="F1614" t="str">
            <v>P1</v>
          </cell>
          <cell r="G1614" t="str">
            <v>SMALL</v>
          </cell>
          <cell r="H1614" t="str">
            <v>IH</v>
          </cell>
          <cell r="I1614" t="str">
            <v>0018685 - EASTERN BENEFITS GROUP</v>
          </cell>
        </row>
        <row r="1615">
          <cell r="A1615" t="str">
            <v>C32466IH</v>
          </cell>
          <cell r="B1615">
            <v>42185</v>
          </cell>
          <cell r="C1615" t="str">
            <v>C32466</v>
          </cell>
          <cell r="D1615" t="str">
            <v>The New England School of English Inc</v>
          </cell>
          <cell r="E1615" t="str">
            <v>MA</v>
          </cell>
          <cell r="F1615" t="str">
            <v>P1</v>
          </cell>
          <cell r="G1615" t="str">
            <v>SMALL</v>
          </cell>
          <cell r="H1615" t="str">
            <v>IH</v>
          </cell>
          <cell r="I1615" t="str">
            <v>0032789 - NFP CORPORATE SERVICES (NY) LLC</v>
          </cell>
        </row>
        <row r="1616">
          <cell r="A1616" t="str">
            <v>C32542IH</v>
          </cell>
          <cell r="B1616">
            <v>42185</v>
          </cell>
          <cell r="C1616" t="str">
            <v>C32542</v>
          </cell>
          <cell r="D1616" t="str">
            <v>Twelve Step Education Program NE</v>
          </cell>
          <cell r="E1616" t="str">
            <v>MA</v>
          </cell>
          <cell r="F1616" t="str">
            <v>P1</v>
          </cell>
          <cell r="G1616" t="str">
            <v>SMALL</v>
          </cell>
          <cell r="H1616" t="str">
            <v>IH</v>
          </cell>
        </row>
        <row r="1617">
          <cell r="A1617" t="str">
            <v>C32623IH</v>
          </cell>
          <cell r="B1617">
            <v>42185</v>
          </cell>
          <cell r="C1617" t="str">
            <v>C32623</v>
          </cell>
          <cell r="D1617" t="str">
            <v>Affirmative Investments</v>
          </cell>
          <cell r="E1617" t="str">
            <v>MA</v>
          </cell>
          <cell r="F1617" t="str">
            <v>P1</v>
          </cell>
          <cell r="G1617" t="str">
            <v>SMALL</v>
          </cell>
          <cell r="H1617" t="str">
            <v>IH</v>
          </cell>
          <cell r="I1617" t="str">
            <v>0034789 - INTEGRATED INSURANCE SOLUTIONS LLC</v>
          </cell>
        </row>
        <row r="1618">
          <cell r="A1618" t="str">
            <v>C32624IV</v>
          </cell>
          <cell r="B1618">
            <v>42185</v>
          </cell>
          <cell r="C1618" t="str">
            <v>C32624</v>
          </cell>
          <cell r="D1618" t="str">
            <v>PhotoMachining Inc</v>
          </cell>
          <cell r="E1618" t="str">
            <v>NH</v>
          </cell>
          <cell r="F1618" t="str">
            <v>P1</v>
          </cell>
          <cell r="G1618" t="str">
            <v>SMALL</v>
          </cell>
          <cell r="H1618" t="str">
            <v>IV</v>
          </cell>
          <cell r="I1618" t="str">
            <v>0025958 - SENTINEL INSURANCE GROUP LLC N H</v>
          </cell>
        </row>
        <row r="1619">
          <cell r="A1619" t="str">
            <v>C32625JM</v>
          </cell>
          <cell r="B1619">
            <v>42185</v>
          </cell>
          <cell r="C1619" t="str">
            <v>C32625</v>
          </cell>
          <cell r="D1619" t="str">
            <v>Drs Helfman Lasky &amp; Assoc</v>
          </cell>
          <cell r="E1619" t="str">
            <v>NH</v>
          </cell>
          <cell r="F1619" t="str">
            <v>P1</v>
          </cell>
          <cell r="G1619" t="str">
            <v>SMALL</v>
          </cell>
          <cell r="H1619" t="str">
            <v>JM</v>
          </cell>
          <cell r="I1619" t="str">
            <v>0005060 - CGI EMPLOYEE BENEFITS GROUP</v>
          </cell>
        </row>
        <row r="1620">
          <cell r="A1620" t="str">
            <v>C32636JA</v>
          </cell>
          <cell r="B1620">
            <v>42185</v>
          </cell>
          <cell r="C1620" t="str">
            <v>C32636</v>
          </cell>
          <cell r="D1620" t="str">
            <v>Complete Car Care, Inc.</v>
          </cell>
          <cell r="E1620" t="str">
            <v>MA</v>
          </cell>
          <cell r="F1620" t="str">
            <v>P1</v>
          </cell>
          <cell r="G1620" t="str">
            <v>SMALL</v>
          </cell>
          <cell r="H1620" t="str">
            <v>JA</v>
          </cell>
          <cell r="I1620" t="str">
            <v>0003410 - PANARESE, PHILIP S</v>
          </cell>
        </row>
        <row r="1621">
          <cell r="A1621" t="str">
            <v>C32646IH</v>
          </cell>
          <cell r="B1621">
            <v>42185</v>
          </cell>
          <cell r="C1621" t="str">
            <v>C32646</v>
          </cell>
          <cell r="D1621" t="str">
            <v>Eye Associates</v>
          </cell>
          <cell r="E1621" t="str">
            <v>MA</v>
          </cell>
          <cell r="F1621" t="str">
            <v>P1</v>
          </cell>
          <cell r="G1621" t="str">
            <v>GPC</v>
          </cell>
          <cell r="H1621" t="str">
            <v>IH</v>
          </cell>
          <cell r="I1621" t="str">
            <v>0026089 - SPRING INSURANCE GROUP LLC</v>
          </cell>
        </row>
        <row r="1622">
          <cell r="A1622" t="str">
            <v>C32685IH</v>
          </cell>
          <cell r="B1622">
            <v>42185</v>
          </cell>
          <cell r="C1622" t="str">
            <v>C32685</v>
          </cell>
          <cell r="D1622" t="str">
            <v>LandCare Company</v>
          </cell>
          <cell r="E1622" t="str">
            <v>MA</v>
          </cell>
          <cell r="F1622" t="str">
            <v>P1</v>
          </cell>
          <cell r="G1622" t="str">
            <v>SMALL</v>
          </cell>
          <cell r="H1622" t="str">
            <v>IH</v>
          </cell>
          <cell r="I1622" t="str">
            <v>0005079 - ROGERS &amp; GRAY INSURANCE AGENCY</v>
          </cell>
        </row>
        <row r="1623">
          <cell r="A1623" t="str">
            <v>C32729IA</v>
          </cell>
          <cell r="B1623">
            <v>42185</v>
          </cell>
          <cell r="C1623" t="str">
            <v>C32729</v>
          </cell>
          <cell r="D1623" t="str">
            <v>Rita's Enterprises Inc</v>
          </cell>
          <cell r="E1623" t="str">
            <v>MA</v>
          </cell>
          <cell r="F1623" t="str">
            <v>P1</v>
          </cell>
          <cell r="G1623" t="str">
            <v>CRC</v>
          </cell>
          <cell r="H1623" t="str">
            <v>IA</v>
          </cell>
          <cell r="I1623" t="str">
            <v>0034355 - BENEFIT SOURCES &amp; SOLUTIONS CHADLER LC</v>
          </cell>
        </row>
        <row r="1624">
          <cell r="A1624" t="str">
            <v>C32729IH</v>
          </cell>
          <cell r="B1624">
            <v>42185</v>
          </cell>
          <cell r="C1624" t="str">
            <v>C32729</v>
          </cell>
          <cell r="D1624" t="str">
            <v>Rita's Enterprises Inc</v>
          </cell>
          <cell r="E1624" t="str">
            <v>MA</v>
          </cell>
          <cell r="F1624" t="str">
            <v>P1</v>
          </cell>
          <cell r="G1624" t="str">
            <v>CRC</v>
          </cell>
          <cell r="H1624" t="str">
            <v>IH</v>
          </cell>
          <cell r="I1624" t="str">
            <v>0034355 - BENEFIT SOURCES &amp; SOLUTIONS CHADLER LC</v>
          </cell>
        </row>
        <row r="1625">
          <cell r="A1625" t="str">
            <v>C32729IV</v>
          </cell>
          <cell r="B1625">
            <v>42185</v>
          </cell>
          <cell r="C1625" t="str">
            <v>C32729</v>
          </cell>
          <cell r="D1625" t="str">
            <v>Rita's Enterprises Inc</v>
          </cell>
          <cell r="E1625" t="str">
            <v>MA</v>
          </cell>
          <cell r="F1625" t="str">
            <v>P1</v>
          </cell>
          <cell r="G1625" t="str">
            <v>CRC</v>
          </cell>
          <cell r="H1625" t="str">
            <v>IV</v>
          </cell>
          <cell r="I1625" t="str">
            <v>0034355 - BENEFIT SOURCES &amp; SOLUTIONS CHADLER LC</v>
          </cell>
        </row>
        <row r="1626">
          <cell r="A1626" t="str">
            <v>C32822IH</v>
          </cell>
          <cell r="B1626">
            <v>42185</v>
          </cell>
          <cell r="C1626" t="str">
            <v>C32822</v>
          </cell>
          <cell r="D1626" t="str">
            <v>Splash Aquatic Construction</v>
          </cell>
          <cell r="E1626" t="str">
            <v>MA</v>
          </cell>
          <cell r="F1626" t="str">
            <v>P1</v>
          </cell>
          <cell r="G1626" t="str">
            <v>SMALL</v>
          </cell>
          <cell r="H1626" t="str">
            <v>IH</v>
          </cell>
          <cell r="I1626" t="str">
            <v>0005075 - BLAISDELL, GEORGE</v>
          </cell>
        </row>
        <row r="1627">
          <cell r="A1627" t="str">
            <v>C32970JH</v>
          </cell>
          <cell r="B1627">
            <v>42185</v>
          </cell>
          <cell r="C1627" t="str">
            <v>C32970</v>
          </cell>
          <cell r="D1627" t="str">
            <v>Harbor Homes Inc</v>
          </cell>
          <cell r="E1627" t="str">
            <v>NH</v>
          </cell>
          <cell r="F1627" t="str">
            <v>P1</v>
          </cell>
          <cell r="G1627" t="str">
            <v>ERF</v>
          </cell>
          <cell r="H1627" t="str">
            <v>JH</v>
          </cell>
          <cell r="I1627" t="str">
            <v>0034777 - GRANITE GROUP BENEFITS LLC</v>
          </cell>
        </row>
        <row r="1628">
          <cell r="A1628" t="str">
            <v>C32970JM</v>
          </cell>
          <cell r="B1628">
            <v>42185</v>
          </cell>
          <cell r="C1628" t="str">
            <v>C32970</v>
          </cell>
          <cell r="D1628" t="str">
            <v>Harbor Homes Inc</v>
          </cell>
          <cell r="E1628" t="str">
            <v>NH</v>
          </cell>
          <cell r="F1628" t="str">
            <v>P1</v>
          </cell>
          <cell r="G1628" t="str">
            <v>ERF</v>
          </cell>
          <cell r="H1628" t="str">
            <v>JM</v>
          </cell>
          <cell r="I1628" t="str">
            <v>0034777 - GRANITE GROUP BENEFITS LLC</v>
          </cell>
        </row>
        <row r="1629">
          <cell r="A1629" t="str">
            <v>C32970JR</v>
          </cell>
          <cell r="B1629">
            <v>42185</v>
          </cell>
          <cell r="C1629" t="str">
            <v>C32970</v>
          </cell>
          <cell r="D1629" t="str">
            <v>Harbor Homes Inc</v>
          </cell>
          <cell r="E1629" t="str">
            <v>NH</v>
          </cell>
          <cell r="F1629" t="str">
            <v>P1</v>
          </cell>
          <cell r="G1629" t="str">
            <v>ERF</v>
          </cell>
          <cell r="H1629" t="str">
            <v>JR</v>
          </cell>
          <cell r="I1629" t="str">
            <v>0034777 - GRANITE GROUP BENEFITS LLC</v>
          </cell>
        </row>
        <row r="1630">
          <cell r="A1630" t="str">
            <v>C33019IH</v>
          </cell>
          <cell r="B1630">
            <v>42185</v>
          </cell>
          <cell r="C1630" t="str">
            <v>C33019</v>
          </cell>
          <cell r="D1630" t="str">
            <v>Blackstone Block Architects</v>
          </cell>
          <cell r="E1630" t="str">
            <v>MA</v>
          </cell>
          <cell r="F1630" t="str">
            <v>P1</v>
          </cell>
          <cell r="G1630" t="str">
            <v>SMALL</v>
          </cell>
          <cell r="H1630" t="str">
            <v>IH</v>
          </cell>
        </row>
        <row r="1631">
          <cell r="A1631" t="str">
            <v>C33121IV</v>
          </cell>
          <cell r="B1631">
            <v>42185</v>
          </cell>
          <cell r="C1631" t="str">
            <v>C33121</v>
          </cell>
          <cell r="D1631" t="str">
            <v>Orr &amp; Reno</v>
          </cell>
          <cell r="E1631" t="str">
            <v>NH</v>
          </cell>
          <cell r="F1631" t="str">
            <v>P1</v>
          </cell>
          <cell r="G1631" t="str">
            <v>CRC</v>
          </cell>
          <cell r="H1631" t="str">
            <v>IV</v>
          </cell>
          <cell r="I1631" t="str">
            <v>0001321 - FIRST BENEFITS INC</v>
          </cell>
        </row>
        <row r="1632">
          <cell r="A1632" t="str">
            <v>C33181IH</v>
          </cell>
          <cell r="B1632">
            <v>42185</v>
          </cell>
          <cell r="C1632" t="str">
            <v>C33181</v>
          </cell>
          <cell r="D1632" t="str">
            <v>Environmental Landscape Management</v>
          </cell>
          <cell r="E1632" t="str">
            <v>MA</v>
          </cell>
          <cell r="F1632" t="str">
            <v>P1</v>
          </cell>
          <cell r="G1632" t="str">
            <v>SMALL</v>
          </cell>
          <cell r="H1632" t="str">
            <v>IH</v>
          </cell>
          <cell r="I1632" t="str">
            <v>0019535 - CLARK &amp; LAVEY</v>
          </cell>
        </row>
        <row r="1633">
          <cell r="A1633" t="str">
            <v>C33237IH</v>
          </cell>
          <cell r="B1633">
            <v>42185</v>
          </cell>
          <cell r="C1633" t="str">
            <v>C33237</v>
          </cell>
          <cell r="D1633" t="str">
            <v>Precision Guesswork</v>
          </cell>
          <cell r="E1633" t="str">
            <v>MA</v>
          </cell>
          <cell r="F1633" t="str">
            <v>P1</v>
          </cell>
          <cell r="G1633" t="str">
            <v>SMALL</v>
          </cell>
          <cell r="H1633" t="str">
            <v>IH</v>
          </cell>
        </row>
        <row r="1634">
          <cell r="A1634" t="str">
            <v>C33269IV</v>
          </cell>
          <cell r="B1634">
            <v>42185</v>
          </cell>
          <cell r="C1634" t="str">
            <v>C33269</v>
          </cell>
          <cell r="D1634" t="str">
            <v>Scribe Software Corporation</v>
          </cell>
          <cell r="E1634" t="str">
            <v>NH</v>
          </cell>
          <cell r="F1634" t="str">
            <v>P1</v>
          </cell>
          <cell r="G1634" t="str">
            <v>CRC</v>
          </cell>
          <cell r="H1634" t="str">
            <v>IV</v>
          </cell>
          <cell r="I1634" t="str">
            <v>0004967 - NEW ENGLAND EMPLOYEE BENEFITS COUNCIL</v>
          </cell>
        </row>
        <row r="1635">
          <cell r="A1635" t="str">
            <v>C33269JM</v>
          </cell>
          <cell r="B1635">
            <v>42185</v>
          </cell>
          <cell r="C1635" t="str">
            <v>C33269</v>
          </cell>
          <cell r="D1635" t="str">
            <v>Scribe Software Corporation</v>
          </cell>
          <cell r="E1635" t="str">
            <v>NH</v>
          </cell>
          <cell r="F1635" t="str">
            <v>P1</v>
          </cell>
          <cell r="G1635" t="str">
            <v>CRC</v>
          </cell>
          <cell r="H1635" t="str">
            <v>JM</v>
          </cell>
          <cell r="I1635" t="str">
            <v>0004967 - NEW ENGLAND EMPLOYEE BENEFITS COUNCIL</v>
          </cell>
        </row>
        <row r="1636">
          <cell r="A1636" t="str">
            <v>C33269JN</v>
          </cell>
          <cell r="B1636">
            <v>42185</v>
          </cell>
          <cell r="C1636" t="str">
            <v>C33269</v>
          </cell>
          <cell r="D1636" t="str">
            <v>Scribe Software Corporation</v>
          </cell>
          <cell r="E1636" t="str">
            <v>NH</v>
          </cell>
          <cell r="F1636" t="str">
            <v>P1</v>
          </cell>
          <cell r="G1636" t="str">
            <v>CRC</v>
          </cell>
          <cell r="H1636" t="str">
            <v>JN</v>
          </cell>
          <cell r="I1636" t="str">
            <v>0004967 - NEW ENGLAND EMPLOYEE BENEFITS COUNCIL</v>
          </cell>
        </row>
        <row r="1637">
          <cell r="A1637" t="str">
            <v>C33289IH</v>
          </cell>
          <cell r="B1637">
            <v>42185</v>
          </cell>
          <cell r="C1637" t="str">
            <v>C33289</v>
          </cell>
          <cell r="D1637" t="str">
            <v>Worcester Natural History Society</v>
          </cell>
          <cell r="E1637" t="str">
            <v>MA</v>
          </cell>
          <cell r="F1637" t="str">
            <v>P1</v>
          </cell>
          <cell r="G1637" t="str">
            <v>SMALL</v>
          </cell>
          <cell r="H1637" t="str">
            <v>IH</v>
          </cell>
          <cell r="I1637" t="str">
            <v>0035355 - RSC INSURANCE BROKERAGE INC</v>
          </cell>
        </row>
        <row r="1638">
          <cell r="A1638" t="str">
            <v>C33289JA</v>
          </cell>
          <cell r="B1638">
            <v>42185</v>
          </cell>
          <cell r="C1638" t="str">
            <v>C33289</v>
          </cell>
          <cell r="D1638" t="str">
            <v>Worcester Natural History Society</v>
          </cell>
          <cell r="E1638" t="str">
            <v>MA</v>
          </cell>
          <cell r="F1638" t="str">
            <v>P1</v>
          </cell>
          <cell r="G1638" t="str">
            <v>SMALL</v>
          </cell>
          <cell r="H1638" t="str">
            <v>JA</v>
          </cell>
          <cell r="I1638" t="str">
            <v>0035355 - RSC INSURANCE BROKERAGE INC</v>
          </cell>
        </row>
        <row r="1639">
          <cell r="A1639" t="str">
            <v>C33331IA</v>
          </cell>
          <cell r="B1639">
            <v>42185</v>
          </cell>
          <cell r="C1639" t="str">
            <v>C33331</v>
          </cell>
          <cell r="D1639" t="str">
            <v>Garlock Printing  Converting</v>
          </cell>
          <cell r="E1639" t="str">
            <v>MA</v>
          </cell>
          <cell r="F1639" t="str">
            <v>P1</v>
          </cell>
          <cell r="G1639" t="str">
            <v>ERF</v>
          </cell>
          <cell r="H1639" t="str">
            <v>IA</v>
          </cell>
          <cell r="I1639" t="str">
            <v>0030434 - DIGITAL INSURANCE AGENCY INC</v>
          </cell>
        </row>
        <row r="1640">
          <cell r="A1640" t="str">
            <v>C33331IH</v>
          </cell>
          <cell r="B1640">
            <v>42185</v>
          </cell>
          <cell r="C1640" t="str">
            <v>C33331</v>
          </cell>
          <cell r="D1640" t="str">
            <v>Garlock Printing  Converting</v>
          </cell>
          <cell r="E1640" t="str">
            <v>MA</v>
          </cell>
          <cell r="F1640" t="str">
            <v>P1</v>
          </cell>
          <cell r="G1640" t="str">
            <v>ERF</v>
          </cell>
          <cell r="H1640" t="str">
            <v>IH</v>
          </cell>
          <cell r="I1640" t="str">
            <v>0030434 - DIGITAL INSURANCE AGENCY INC</v>
          </cell>
        </row>
        <row r="1641">
          <cell r="A1641" t="str">
            <v>C33361IH</v>
          </cell>
          <cell r="B1641">
            <v>42185</v>
          </cell>
          <cell r="C1641" t="str">
            <v>C33361</v>
          </cell>
          <cell r="D1641" t="str">
            <v>AMISTAD, Inc.</v>
          </cell>
          <cell r="E1641" t="str">
            <v>ME</v>
          </cell>
          <cell r="F1641" t="str">
            <v>P1</v>
          </cell>
          <cell r="G1641" t="str">
            <v>SMALL</v>
          </cell>
          <cell r="H1641" t="str">
            <v>IH</v>
          </cell>
          <cell r="I1641" t="str">
            <v>0014467 - HIRST ASSOCIATES</v>
          </cell>
        </row>
        <row r="1642">
          <cell r="A1642" t="str">
            <v>C33411IH</v>
          </cell>
          <cell r="B1642">
            <v>42185</v>
          </cell>
          <cell r="C1642" t="str">
            <v>C33411</v>
          </cell>
          <cell r="D1642" t="str">
            <v>Jean's Waterproofing, Inc.</v>
          </cell>
          <cell r="E1642" t="str">
            <v>ME</v>
          </cell>
          <cell r="F1642" t="str">
            <v>P1</v>
          </cell>
          <cell r="G1642" t="str">
            <v>SMALL</v>
          </cell>
          <cell r="H1642" t="str">
            <v>IH</v>
          </cell>
          <cell r="I1642" t="str">
            <v>0015196 - ACADIA BENEFITS INC</v>
          </cell>
        </row>
        <row r="1643">
          <cell r="A1643" t="str">
            <v>C33411PO</v>
          </cell>
          <cell r="B1643">
            <v>42185</v>
          </cell>
          <cell r="C1643" t="str">
            <v>C33411</v>
          </cell>
          <cell r="D1643" t="str">
            <v>Jean's Waterproofing, Inc.</v>
          </cell>
          <cell r="E1643" t="str">
            <v>ME</v>
          </cell>
          <cell r="F1643" t="str">
            <v>P1</v>
          </cell>
          <cell r="G1643" t="str">
            <v>SMALL</v>
          </cell>
          <cell r="H1643" t="str">
            <v>PO</v>
          </cell>
          <cell r="I1643" t="str">
            <v>0015196 - ACADIA BENEFITS INC</v>
          </cell>
        </row>
        <row r="1644">
          <cell r="A1644" t="str">
            <v>C33425IV</v>
          </cell>
          <cell r="B1644">
            <v>42185</v>
          </cell>
          <cell r="C1644" t="str">
            <v>C33425</v>
          </cell>
          <cell r="D1644" t="str">
            <v>Kentex Manufacturing Corporation</v>
          </cell>
          <cell r="E1644" t="str">
            <v>NH</v>
          </cell>
          <cell r="F1644" t="str">
            <v>P1</v>
          </cell>
          <cell r="G1644" t="str">
            <v>SMALL</v>
          </cell>
          <cell r="H1644" t="str">
            <v>IV</v>
          </cell>
          <cell r="I1644" t="str">
            <v>0003428 - GRANITE GROUP BENEFITS LLC</v>
          </cell>
        </row>
        <row r="1645">
          <cell r="A1645" t="str">
            <v>C33425JM</v>
          </cell>
          <cell r="B1645">
            <v>42185</v>
          </cell>
          <cell r="C1645" t="str">
            <v>C33425</v>
          </cell>
          <cell r="D1645" t="str">
            <v>Kentex Manufacturing Corporation</v>
          </cell>
          <cell r="E1645" t="str">
            <v>NH</v>
          </cell>
          <cell r="F1645" t="str">
            <v>P1</v>
          </cell>
          <cell r="G1645" t="str">
            <v>SMALL</v>
          </cell>
          <cell r="H1645" t="str">
            <v>JM</v>
          </cell>
          <cell r="I1645" t="str">
            <v>0003428 - GRANITE GROUP BENEFITS LLC</v>
          </cell>
        </row>
        <row r="1646">
          <cell r="A1646" t="str">
            <v>C33469IA</v>
          </cell>
          <cell r="B1646">
            <v>42185</v>
          </cell>
          <cell r="C1646" t="str">
            <v>C33469</v>
          </cell>
          <cell r="D1646" t="str">
            <v>BioCardia Diagnostics Inc</v>
          </cell>
          <cell r="E1646" t="str">
            <v>MA</v>
          </cell>
          <cell r="F1646" t="str">
            <v>P1</v>
          </cell>
          <cell r="G1646" t="str">
            <v>SMALL</v>
          </cell>
          <cell r="H1646" t="str">
            <v>IA</v>
          </cell>
          <cell r="I1646" t="str">
            <v>0031200 - PAYCHEX AGENCY INC</v>
          </cell>
        </row>
        <row r="1647">
          <cell r="A1647" t="str">
            <v>C33520IA</v>
          </cell>
          <cell r="B1647">
            <v>42185</v>
          </cell>
          <cell r="C1647" t="str">
            <v>C33520</v>
          </cell>
          <cell r="D1647" t="str">
            <v>Vineyard Gazette LLC</v>
          </cell>
          <cell r="E1647" t="str">
            <v>MA</v>
          </cell>
          <cell r="F1647" t="str">
            <v>P1</v>
          </cell>
          <cell r="G1647" t="str">
            <v>SMALL</v>
          </cell>
          <cell r="H1647" t="str">
            <v>IA</v>
          </cell>
          <cell r="I1647" t="str">
            <v>0030681 - BAYSTATE BENEFIT SERVICES INC</v>
          </cell>
        </row>
        <row r="1648">
          <cell r="A1648" t="str">
            <v>C33520IV</v>
          </cell>
          <cell r="B1648">
            <v>42185</v>
          </cell>
          <cell r="C1648" t="str">
            <v>C33520</v>
          </cell>
          <cell r="D1648" t="str">
            <v>Vineyard Gazette LLC</v>
          </cell>
          <cell r="E1648" t="str">
            <v>MA</v>
          </cell>
          <cell r="F1648" t="str">
            <v>P1</v>
          </cell>
          <cell r="G1648" t="str">
            <v>SMALL</v>
          </cell>
          <cell r="H1648" t="str">
            <v>IV</v>
          </cell>
          <cell r="I1648" t="str">
            <v>0030681 - BAYSTATE BENEFIT SERVICES INC</v>
          </cell>
        </row>
        <row r="1649">
          <cell r="A1649" t="str">
            <v>C33530AA</v>
          </cell>
          <cell r="B1649">
            <v>42185</v>
          </cell>
          <cell r="C1649" t="str">
            <v>C33530</v>
          </cell>
          <cell r="D1649" t="str">
            <v>DentaQuest, LLC</v>
          </cell>
          <cell r="E1649" t="str">
            <v>MA</v>
          </cell>
          <cell r="F1649" t="str">
            <v>ASO</v>
          </cell>
          <cell r="G1649" t="str">
            <v>ERF</v>
          </cell>
          <cell r="H1649" t="str">
            <v>AA</v>
          </cell>
        </row>
        <row r="1650">
          <cell r="A1650" t="str">
            <v>C33551JH</v>
          </cell>
          <cell r="B1650">
            <v>42185</v>
          </cell>
          <cell r="C1650" t="str">
            <v>C33551</v>
          </cell>
          <cell r="D1650" t="str">
            <v>Bucksport Regional Health Center</v>
          </cell>
          <cell r="E1650" t="str">
            <v>ME</v>
          </cell>
          <cell r="F1650" t="str">
            <v>P1</v>
          </cell>
          <cell r="G1650" t="str">
            <v>SMALL</v>
          </cell>
          <cell r="H1650" t="str">
            <v>JH</v>
          </cell>
          <cell r="I1650" t="str">
            <v>0003179 - BRANN, JAMES</v>
          </cell>
        </row>
        <row r="1651">
          <cell r="A1651" t="str">
            <v>C33551PO</v>
          </cell>
          <cell r="B1651">
            <v>42185</v>
          </cell>
          <cell r="C1651" t="str">
            <v>C33551</v>
          </cell>
          <cell r="D1651" t="str">
            <v>Bucksport Regional Health Center</v>
          </cell>
          <cell r="E1651" t="str">
            <v>ME</v>
          </cell>
          <cell r="F1651" t="str">
            <v>P1</v>
          </cell>
          <cell r="G1651" t="str">
            <v>SMALL</v>
          </cell>
          <cell r="H1651" t="str">
            <v>PO</v>
          </cell>
          <cell r="I1651" t="str">
            <v>0003179 - BRANN, JAMES</v>
          </cell>
        </row>
        <row r="1652">
          <cell r="A1652" t="str">
            <v>C33576IH</v>
          </cell>
          <cell r="B1652">
            <v>42185</v>
          </cell>
          <cell r="C1652" t="str">
            <v>C33576</v>
          </cell>
          <cell r="D1652" t="str">
            <v>The Sydney Group d/b/a The Fours</v>
          </cell>
          <cell r="E1652" t="str">
            <v>MA</v>
          </cell>
          <cell r="F1652" t="str">
            <v>P1</v>
          </cell>
          <cell r="G1652" t="str">
            <v>SMALL</v>
          </cell>
          <cell r="H1652" t="str">
            <v>IH</v>
          </cell>
          <cell r="I1652" t="str">
            <v>0033382 - BP BENEFITS LLC</v>
          </cell>
        </row>
        <row r="1653">
          <cell r="A1653" t="str">
            <v>C33584IV</v>
          </cell>
          <cell r="B1653">
            <v>42185</v>
          </cell>
          <cell r="C1653" t="str">
            <v>C33584</v>
          </cell>
          <cell r="D1653" t="str">
            <v>The Kittansett Club</v>
          </cell>
          <cell r="E1653" t="str">
            <v>MA</v>
          </cell>
          <cell r="F1653" t="str">
            <v>P1</v>
          </cell>
          <cell r="G1653" t="str">
            <v>SMALL</v>
          </cell>
          <cell r="H1653" t="str">
            <v>IV</v>
          </cell>
          <cell r="I1653" t="str">
            <v>0035433 - BENEMAX, INC.</v>
          </cell>
        </row>
        <row r="1654">
          <cell r="A1654" t="str">
            <v>C33737IH</v>
          </cell>
          <cell r="B1654">
            <v>42185</v>
          </cell>
          <cell r="C1654" t="str">
            <v>C33737</v>
          </cell>
          <cell r="D1654" t="str">
            <v>Andrew A Flake Inc</v>
          </cell>
          <cell r="E1654" t="str">
            <v>MA</v>
          </cell>
          <cell r="F1654" t="str">
            <v>P1</v>
          </cell>
          <cell r="G1654" t="str">
            <v>SMALL</v>
          </cell>
          <cell r="H1654" t="str">
            <v>IH</v>
          </cell>
          <cell r="I1654" t="str">
            <v>0029680 - DIGITAL INSURANCE AGENCY INC</v>
          </cell>
        </row>
        <row r="1655">
          <cell r="A1655" t="str">
            <v>C33750IH</v>
          </cell>
          <cell r="B1655">
            <v>42185</v>
          </cell>
          <cell r="C1655" t="str">
            <v>C33750</v>
          </cell>
          <cell r="D1655" t="str">
            <v>Massachusetts Dental Society</v>
          </cell>
          <cell r="E1655" t="str">
            <v>MA</v>
          </cell>
          <cell r="F1655" t="str">
            <v>P1</v>
          </cell>
          <cell r="G1655" t="str">
            <v>GPC</v>
          </cell>
          <cell r="H1655" t="str">
            <v>IH</v>
          </cell>
          <cell r="I1655" t="str">
            <v>0020387 - SPRING INSURANCE GROUP LLC</v>
          </cell>
        </row>
        <row r="1656">
          <cell r="A1656" t="str">
            <v>C33787JH</v>
          </cell>
          <cell r="B1656">
            <v>42185</v>
          </cell>
          <cell r="C1656" t="str">
            <v>C33787</v>
          </cell>
          <cell r="D1656" t="str">
            <v>D &amp; L Thomas Equipment Form</v>
          </cell>
          <cell r="E1656" t="str">
            <v>NH</v>
          </cell>
          <cell r="F1656" t="str">
            <v>P1</v>
          </cell>
          <cell r="G1656" t="str">
            <v>SMALL</v>
          </cell>
          <cell r="H1656" t="str">
            <v>JH</v>
          </cell>
          <cell r="I1656" t="str">
            <v>0003253 - BERGERON, JULIANA T</v>
          </cell>
        </row>
        <row r="1657">
          <cell r="A1657" t="str">
            <v>C33787JM</v>
          </cell>
          <cell r="B1657">
            <v>42185</v>
          </cell>
          <cell r="C1657" t="str">
            <v>C33787</v>
          </cell>
          <cell r="D1657" t="str">
            <v>D &amp; L Thomas Equipment Form</v>
          </cell>
          <cell r="E1657" t="str">
            <v>NH</v>
          </cell>
          <cell r="F1657" t="str">
            <v>P1</v>
          </cell>
          <cell r="G1657" t="str">
            <v>SMALL</v>
          </cell>
          <cell r="H1657" t="str">
            <v>JM</v>
          </cell>
          <cell r="I1657" t="str">
            <v>0003253 - BERGERON, JULIANA T</v>
          </cell>
        </row>
        <row r="1658">
          <cell r="A1658" t="str">
            <v>C33787JN</v>
          </cell>
          <cell r="B1658">
            <v>42185</v>
          </cell>
          <cell r="C1658" t="str">
            <v>C33787</v>
          </cell>
          <cell r="D1658" t="str">
            <v>D &amp; L Thomas Equipment Form</v>
          </cell>
          <cell r="E1658" t="str">
            <v>NH</v>
          </cell>
          <cell r="F1658" t="str">
            <v>P1</v>
          </cell>
          <cell r="G1658" t="str">
            <v>SMALL</v>
          </cell>
          <cell r="H1658" t="str">
            <v>JN</v>
          </cell>
          <cell r="I1658" t="str">
            <v>0003253 - BERGERON, JULIANA T</v>
          </cell>
        </row>
        <row r="1659">
          <cell r="A1659" t="str">
            <v>C33798IH</v>
          </cell>
          <cell r="B1659">
            <v>42185</v>
          </cell>
          <cell r="C1659" t="str">
            <v>C33798</v>
          </cell>
          <cell r="D1659" t="str">
            <v>Italian Kitchen Of Brockton Inc</v>
          </cell>
          <cell r="E1659" t="str">
            <v>MA</v>
          </cell>
          <cell r="F1659" t="str">
            <v>P1</v>
          </cell>
          <cell r="G1659" t="str">
            <v>SMALL</v>
          </cell>
          <cell r="H1659" t="str">
            <v>IH</v>
          </cell>
          <cell r="I1659" t="str">
            <v>0025214 - LEVINE, GLENN A</v>
          </cell>
        </row>
        <row r="1660">
          <cell r="A1660" t="str">
            <v>C33799IH</v>
          </cell>
          <cell r="B1660">
            <v>42185</v>
          </cell>
          <cell r="C1660" t="str">
            <v>C33799</v>
          </cell>
          <cell r="D1660" t="str">
            <v>Galinsky Plumbing &amp; Heating Inc.</v>
          </cell>
          <cell r="E1660" t="str">
            <v>MA</v>
          </cell>
          <cell r="F1660" t="str">
            <v>P1</v>
          </cell>
          <cell r="G1660" t="str">
            <v>SMALL</v>
          </cell>
          <cell r="H1660" t="str">
            <v>IH</v>
          </cell>
        </row>
        <row r="1661">
          <cell r="A1661" t="str">
            <v>C33892IH</v>
          </cell>
          <cell r="B1661">
            <v>42185</v>
          </cell>
          <cell r="C1661" t="str">
            <v>C33892</v>
          </cell>
          <cell r="D1661" t="str">
            <v>Seafood Sam's</v>
          </cell>
          <cell r="E1661" t="str">
            <v>MA</v>
          </cell>
          <cell r="F1661" t="str">
            <v>P1</v>
          </cell>
          <cell r="G1661" t="str">
            <v>SMALL</v>
          </cell>
          <cell r="H1661" t="str">
            <v>IH</v>
          </cell>
          <cell r="I1661" t="str">
            <v>0018683 - EASTERN BENEFITS GROUP</v>
          </cell>
        </row>
        <row r="1662">
          <cell r="A1662" t="str">
            <v>C33917IH</v>
          </cell>
          <cell r="B1662">
            <v>42185</v>
          </cell>
          <cell r="C1662" t="str">
            <v>C33917</v>
          </cell>
          <cell r="D1662" t="str">
            <v>Plastic Distributors &amp; Fabricators Inc</v>
          </cell>
          <cell r="E1662" t="str">
            <v>MA</v>
          </cell>
          <cell r="F1662" t="str">
            <v>P1</v>
          </cell>
          <cell r="G1662" t="str">
            <v>SMALL</v>
          </cell>
          <cell r="H1662" t="str">
            <v>IH</v>
          </cell>
          <cell r="I1662" t="str">
            <v>0036035 - FINELLI BENEFITS LLC</v>
          </cell>
        </row>
        <row r="1663">
          <cell r="A1663" t="str">
            <v>C33952IH</v>
          </cell>
          <cell r="B1663">
            <v>42185</v>
          </cell>
          <cell r="C1663" t="str">
            <v>C33952</v>
          </cell>
          <cell r="D1663" t="str">
            <v>Saint Anselm College</v>
          </cell>
          <cell r="E1663" t="str">
            <v>NH</v>
          </cell>
          <cell r="F1663" t="str">
            <v>P1</v>
          </cell>
          <cell r="G1663" t="str">
            <v>ERF</v>
          </cell>
          <cell r="H1663" t="str">
            <v>IH</v>
          </cell>
          <cell r="I1663" t="str">
            <v>0001668 - CGI EMPLOYEE BENEFITS GROUP</v>
          </cell>
        </row>
        <row r="1664">
          <cell r="A1664" t="str">
            <v>C34003IV</v>
          </cell>
          <cell r="B1664">
            <v>42185</v>
          </cell>
          <cell r="C1664" t="str">
            <v>C34003</v>
          </cell>
          <cell r="D1664" t="str">
            <v>Chemtan Company Inc</v>
          </cell>
          <cell r="E1664" t="str">
            <v>NH</v>
          </cell>
          <cell r="F1664" t="str">
            <v>P1</v>
          </cell>
          <cell r="G1664" t="str">
            <v>SMALL</v>
          </cell>
          <cell r="H1664" t="str">
            <v>IV</v>
          </cell>
          <cell r="I1664" t="str">
            <v>0033059 - HAYS INSURANCE BROKERAGE GRP OF NE LLC</v>
          </cell>
        </row>
        <row r="1665">
          <cell r="A1665" t="str">
            <v>C34003JH</v>
          </cell>
          <cell r="B1665">
            <v>42185</v>
          </cell>
          <cell r="C1665" t="str">
            <v>C34003</v>
          </cell>
          <cell r="D1665" t="str">
            <v>Chemtan Company Inc</v>
          </cell>
          <cell r="E1665" t="str">
            <v>NH</v>
          </cell>
          <cell r="F1665" t="str">
            <v>P1</v>
          </cell>
          <cell r="G1665" t="str">
            <v>SMALL</v>
          </cell>
          <cell r="H1665" t="str">
            <v>JH</v>
          </cell>
          <cell r="I1665" t="str">
            <v>0033059 - HAYS INSURANCE BROKERAGE GRP OF NE LLC</v>
          </cell>
        </row>
        <row r="1666">
          <cell r="A1666" t="str">
            <v>C34028JH</v>
          </cell>
          <cell r="B1666">
            <v>42185</v>
          </cell>
          <cell r="C1666" t="str">
            <v>C34028</v>
          </cell>
          <cell r="D1666" t="str">
            <v>Bluecore Networks</v>
          </cell>
          <cell r="E1666" t="str">
            <v>MA</v>
          </cell>
          <cell r="F1666" t="str">
            <v>P1</v>
          </cell>
          <cell r="G1666" t="str">
            <v>SMALL</v>
          </cell>
          <cell r="H1666" t="str">
            <v>JH</v>
          </cell>
          <cell r="I1666" t="str">
            <v>0004962 - AISLING PARTNERS INS BROKERAGE</v>
          </cell>
        </row>
        <row r="1667">
          <cell r="A1667" t="str">
            <v>C34054JM</v>
          </cell>
          <cell r="B1667">
            <v>42185</v>
          </cell>
          <cell r="C1667" t="str">
            <v>C34054</v>
          </cell>
          <cell r="D1667" t="str">
            <v>Spaceflight Systems Corporation</v>
          </cell>
          <cell r="E1667" t="str">
            <v>NH</v>
          </cell>
          <cell r="F1667" t="str">
            <v>P1</v>
          </cell>
          <cell r="G1667" t="str">
            <v>SMALL</v>
          </cell>
          <cell r="H1667" t="str">
            <v>JM</v>
          </cell>
          <cell r="I1667" t="str">
            <v>0003303 - CGI EMPLOYEE BENEFITS GROUP</v>
          </cell>
        </row>
        <row r="1668">
          <cell r="A1668" t="str">
            <v>C34067JM</v>
          </cell>
          <cell r="B1668">
            <v>42185</v>
          </cell>
          <cell r="C1668" t="str">
            <v>C34067</v>
          </cell>
          <cell r="D1668" t="str">
            <v>JAS Industries Inc</v>
          </cell>
          <cell r="E1668" t="str">
            <v>NH</v>
          </cell>
          <cell r="F1668" t="str">
            <v>P1</v>
          </cell>
          <cell r="G1668" t="str">
            <v>SMALL</v>
          </cell>
          <cell r="H1668" t="str">
            <v>JM</v>
          </cell>
          <cell r="I1668" t="str">
            <v>0029960 - CROSS INSURANCE - MANCHESTER</v>
          </cell>
        </row>
        <row r="1669">
          <cell r="A1669" t="str">
            <v>C34067JN</v>
          </cell>
          <cell r="B1669">
            <v>42185</v>
          </cell>
          <cell r="C1669" t="str">
            <v>C34067</v>
          </cell>
          <cell r="D1669" t="str">
            <v>JAS Industries Inc</v>
          </cell>
          <cell r="E1669" t="str">
            <v>NH</v>
          </cell>
          <cell r="F1669" t="str">
            <v>P1</v>
          </cell>
          <cell r="G1669" t="str">
            <v>SMALL</v>
          </cell>
          <cell r="H1669" t="str">
            <v>JN</v>
          </cell>
          <cell r="I1669" t="str">
            <v>0029960 - CROSS INSURANCE - MANCHESTER</v>
          </cell>
        </row>
        <row r="1670">
          <cell r="A1670" t="str">
            <v>C34068JM</v>
          </cell>
          <cell r="B1670">
            <v>42185</v>
          </cell>
          <cell r="C1670" t="str">
            <v>C34068</v>
          </cell>
          <cell r="D1670" t="str">
            <v>Eds Carpet Tile &amp; Hardwood Inc</v>
          </cell>
          <cell r="E1670" t="str">
            <v>NH</v>
          </cell>
          <cell r="F1670" t="str">
            <v>P1</v>
          </cell>
          <cell r="G1670" t="str">
            <v>SMALL</v>
          </cell>
          <cell r="H1670" t="str">
            <v>JM</v>
          </cell>
          <cell r="I1670" t="str">
            <v>0029289 - PAIGE AGENCY, THE</v>
          </cell>
        </row>
        <row r="1671">
          <cell r="A1671" t="str">
            <v>C34121JM</v>
          </cell>
          <cell r="B1671">
            <v>42185</v>
          </cell>
          <cell r="C1671" t="str">
            <v>C34121</v>
          </cell>
          <cell r="D1671" t="str">
            <v>J &amp; K Sales Associates</v>
          </cell>
          <cell r="E1671" t="str">
            <v>NH</v>
          </cell>
          <cell r="F1671" t="str">
            <v>P1</v>
          </cell>
          <cell r="G1671" t="str">
            <v>SMALL</v>
          </cell>
          <cell r="H1671" t="str">
            <v>JM</v>
          </cell>
          <cell r="I1671" t="str">
            <v>0003210 - LIFETIME BENEFITS GROUP INC</v>
          </cell>
        </row>
        <row r="1672">
          <cell r="A1672" t="str">
            <v>C34180IA</v>
          </cell>
          <cell r="B1672">
            <v>42185</v>
          </cell>
          <cell r="C1672" t="str">
            <v>C34180</v>
          </cell>
          <cell r="D1672" t="str">
            <v>Dependable Cleaners</v>
          </cell>
          <cell r="E1672" t="str">
            <v>MA</v>
          </cell>
          <cell r="F1672" t="str">
            <v>P1</v>
          </cell>
          <cell r="G1672" t="str">
            <v>CRC</v>
          </cell>
          <cell r="H1672" t="str">
            <v>IA</v>
          </cell>
          <cell r="I1672" t="str">
            <v>0028810 - USI INSURANCE SERVICES LLC - BRIARCLIFF</v>
          </cell>
        </row>
        <row r="1673">
          <cell r="A1673" t="str">
            <v>C34180IH</v>
          </cell>
          <cell r="B1673">
            <v>42185</v>
          </cell>
          <cell r="C1673" t="str">
            <v>C34180</v>
          </cell>
          <cell r="D1673" t="str">
            <v>Dependable Cleaners</v>
          </cell>
          <cell r="E1673" t="str">
            <v>MA</v>
          </cell>
          <cell r="F1673" t="str">
            <v>P1</v>
          </cell>
          <cell r="G1673" t="str">
            <v>CRC</v>
          </cell>
          <cell r="H1673" t="str">
            <v>IH</v>
          </cell>
          <cell r="I1673" t="str">
            <v>0028810 - USI INSURANCE SERVICES LLC - BRIARCLIFF</v>
          </cell>
        </row>
        <row r="1674">
          <cell r="A1674" t="str">
            <v>C34180JA</v>
          </cell>
          <cell r="B1674">
            <v>42185</v>
          </cell>
          <cell r="C1674" t="str">
            <v>C34180</v>
          </cell>
          <cell r="D1674" t="str">
            <v>Dependable Cleaners</v>
          </cell>
          <cell r="E1674" t="str">
            <v>MA</v>
          </cell>
          <cell r="F1674" t="str">
            <v>P1</v>
          </cell>
          <cell r="G1674" t="str">
            <v>CRC</v>
          </cell>
          <cell r="H1674" t="str">
            <v>JA</v>
          </cell>
          <cell r="I1674" t="str">
            <v>0028810 - USI INSURANCE SERVICES LLC - BRIARCLIFF</v>
          </cell>
        </row>
        <row r="1675">
          <cell r="A1675" t="str">
            <v>C34246IH</v>
          </cell>
          <cell r="B1675">
            <v>42185</v>
          </cell>
          <cell r="C1675" t="str">
            <v>C34246</v>
          </cell>
          <cell r="D1675" t="str">
            <v>Professional Transit Management</v>
          </cell>
          <cell r="E1675" t="str">
            <v>MA</v>
          </cell>
          <cell r="F1675" t="str">
            <v>P1</v>
          </cell>
          <cell r="G1675" t="str">
            <v>CRC</v>
          </cell>
          <cell r="H1675" t="str">
            <v>IH</v>
          </cell>
          <cell r="I1675" t="str">
            <v>0003289 - BLIER, GEORGE D</v>
          </cell>
        </row>
        <row r="1676">
          <cell r="A1676" t="str">
            <v>C34247IH</v>
          </cell>
          <cell r="B1676">
            <v>42185</v>
          </cell>
          <cell r="C1676" t="str">
            <v>C34247</v>
          </cell>
          <cell r="D1676" t="str">
            <v>Clark School For Creative Learning Inc</v>
          </cell>
          <cell r="E1676" t="str">
            <v>MA</v>
          </cell>
          <cell r="F1676" t="str">
            <v>P1</v>
          </cell>
          <cell r="G1676" t="str">
            <v>SMALL</v>
          </cell>
          <cell r="H1676" t="str">
            <v>IH</v>
          </cell>
          <cell r="I1676" t="str">
            <v>0020674 - ISM INSURANCE INC</v>
          </cell>
        </row>
        <row r="1677">
          <cell r="A1677" t="str">
            <v>C34260AA</v>
          </cell>
          <cell r="B1677">
            <v>42185</v>
          </cell>
          <cell r="C1677" t="str">
            <v>C34260</v>
          </cell>
          <cell r="D1677" t="str">
            <v>Papa Gino's Inc</v>
          </cell>
          <cell r="E1677" t="str">
            <v>MA</v>
          </cell>
          <cell r="F1677" t="str">
            <v>P1</v>
          </cell>
          <cell r="G1677" t="str">
            <v>ERF</v>
          </cell>
          <cell r="H1677" t="str">
            <v>AA</v>
          </cell>
          <cell r="I1677" t="str">
            <v>0033945 - BP BENEFITS LLC</v>
          </cell>
        </row>
        <row r="1678">
          <cell r="A1678" t="str">
            <v>C34362PO</v>
          </cell>
          <cell r="B1678">
            <v>42185</v>
          </cell>
          <cell r="C1678" t="str">
            <v>C34362</v>
          </cell>
          <cell r="D1678" t="str">
            <v>Care &amp; Comfort</v>
          </cell>
          <cell r="E1678" t="str">
            <v>ME</v>
          </cell>
          <cell r="F1678" t="str">
            <v>P1</v>
          </cell>
          <cell r="G1678" t="str">
            <v>CRC</v>
          </cell>
          <cell r="H1678" t="str">
            <v>PO</v>
          </cell>
          <cell r="I1678" t="str">
            <v>0034950 - CROSS INSURANCE</v>
          </cell>
        </row>
        <row r="1679">
          <cell r="A1679" t="str">
            <v>C34390IV</v>
          </cell>
          <cell r="B1679">
            <v>42185</v>
          </cell>
          <cell r="C1679" t="str">
            <v>C34390</v>
          </cell>
          <cell r="D1679" t="str">
            <v>Numa Tool Co</v>
          </cell>
          <cell r="E1679" t="str">
            <v>CT</v>
          </cell>
          <cell r="F1679" t="str">
            <v>P1</v>
          </cell>
          <cell r="G1679" t="str">
            <v>CRC</v>
          </cell>
          <cell r="H1679" t="str">
            <v>IV</v>
          </cell>
          <cell r="I1679" t="str">
            <v>0033512 - PAWSON ASSOCIATES INC</v>
          </cell>
        </row>
        <row r="1680">
          <cell r="A1680" t="str">
            <v>C34390PO</v>
          </cell>
          <cell r="B1680">
            <v>42185</v>
          </cell>
          <cell r="C1680" t="str">
            <v>C34390</v>
          </cell>
          <cell r="D1680" t="str">
            <v>Numa Tool Co</v>
          </cell>
          <cell r="E1680" t="str">
            <v>CT</v>
          </cell>
          <cell r="F1680" t="str">
            <v>P1</v>
          </cell>
          <cell r="G1680" t="str">
            <v>CRC</v>
          </cell>
          <cell r="H1680" t="str">
            <v>PO</v>
          </cell>
          <cell r="I1680" t="str">
            <v>0033512 - PAWSON ASSOCIATES INC</v>
          </cell>
        </row>
        <row r="1681">
          <cell r="A1681" t="str">
            <v>C34424IH</v>
          </cell>
          <cell r="B1681">
            <v>42185</v>
          </cell>
          <cell r="C1681" t="str">
            <v>C34424</v>
          </cell>
          <cell r="D1681" t="str">
            <v>Elegant Homes</v>
          </cell>
          <cell r="E1681" t="str">
            <v>ME</v>
          </cell>
          <cell r="F1681" t="str">
            <v>P1</v>
          </cell>
          <cell r="G1681" t="str">
            <v>SMALL</v>
          </cell>
          <cell r="H1681" t="str">
            <v>IH</v>
          </cell>
          <cell r="I1681" t="str">
            <v>0031161 - HIRST ASSOCIATES</v>
          </cell>
        </row>
        <row r="1682">
          <cell r="A1682" t="str">
            <v>C34494IH</v>
          </cell>
          <cell r="B1682">
            <v>42185</v>
          </cell>
          <cell r="C1682" t="str">
            <v>C34494</v>
          </cell>
          <cell r="D1682" t="str">
            <v>All Dental</v>
          </cell>
          <cell r="E1682" t="str">
            <v>MA</v>
          </cell>
          <cell r="F1682" t="str">
            <v>P1</v>
          </cell>
          <cell r="G1682" t="str">
            <v>SMALL</v>
          </cell>
          <cell r="H1682" t="str">
            <v>IH</v>
          </cell>
          <cell r="I1682" t="str">
            <v>0022732 - INSPHERE INSURANCE SOLUTIONS INC</v>
          </cell>
        </row>
        <row r="1683">
          <cell r="A1683" t="str">
            <v>C34570IH</v>
          </cell>
          <cell r="B1683">
            <v>42185</v>
          </cell>
          <cell r="C1683" t="str">
            <v>C34570</v>
          </cell>
          <cell r="D1683" t="str">
            <v>Independent Eye Care</v>
          </cell>
          <cell r="E1683" t="str">
            <v>MA</v>
          </cell>
          <cell r="F1683" t="str">
            <v>P1</v>
          </cell>
          <cell r="G1683" t="str">
            <v>SMALL</v>
          </cell>
          <cell r="H1683" t="str">
            <v>IH</v>
          </cell>
          <cell r="I1683" t="str">
            <v>0005019 - ALBANO, JOSEPH L</v>
          </cell>
        </row>
        <row r="1684">
          <cell r="A1684" t="str">
            <v>C34586IH</v>
          </cell>
          <cell r="B1684">
            <v>42185</v>
          </cell>
          <cell r="C1684" t="str">
            <v>C34586</v>
          </cell>
          <cell r="D1684" t="str">
            <v>GEX INC</v>
          </cell>
          <cell r="E1684" t="str">
            <v>NH</v>
          </cell>
          <cell r="F1684" t="str">
            <v>P1</v>
          </cell>
          <cell r="G1684" t="str">
            <v>CRC</v>
          </cell>
          <cell r="H1684" t="str">
            <v>IH</v>
          </cell>
          <cell r="I1684" t="str">
            <v>0005020 - E &amp; S INSURANCE SERVICES LLC</v>
          </cell>
        </row>
        <row r="1685">
          <cell r="A1685" t="str">
            <v>C34587IH</v>
          </cell>
          <cell r="B1685">
            <v>42185</v>
          </cell>
          <cell r="C1685" t="str">
            <v>C34587</v>
          </cell>
          <cell r="D1685" t="str">
            <v>New England College</v>
          </cell>
          <cell r="E1685" t="str">
            <v>NH</v>
          </cell>
          <cell r="F1685" t="str">
            <v>P1</v>
          </cell>
          <cell r="G1685" t="str">
            <v>ERF</v>
          </cell>
          <cell r="H1685" t="str">
            <v>IH</v>
          </cell>
          <cell r="I1685" t="str">
            <v>0019729 - LANDMARK BENEFITS INC</v>
          </cell>
        </row>
        <row r="1686">
          <cell r="A1686" t="str">
            <v>C34587MI</v>
          </cell>
          <cell r="B1686">
            <v>42185</v>
          </cell>
          <cell r="C1686" t="str">
            <v>C34587</v>
          </cell>
          <cell r="D1686" t="str">
            <v>New England College</v>
          </cell>
          <cell r="E1686" t="str">
            <v>NH</v>
          </cell>
          <cell r="F1686" t="str">
            <v>P1</v>
          </cell>
          <cell r="G1686" t="str">
            <v>MCARE</v>
          </cell>
          <cell r="H1686" t="str">
            <v>MI</v>
          </cell>
          <cell r="I1686" t="str">
            <v>0019729 - LANDMARK BENEFITS INC</v>
          </cell>
        </row>
        <row r="1687">
          <cell r="A1687" t="str">
            <v>C34607IH</v>
          </cell>
          <cell r="B1687">
            <v>42185</v>
          </cell>
          <cell r="C1687" t="str">
            <v>C34607</v>
          </cell>
          <cell r="D1687" t="str">
            <v>Toscanini's Ice Cream</v>
          </cell>
          <cell r="E1687" t="str">
            <v>MA</v>
          </cell>
          <cell r="F1687" t="str">
            <v>P1</v>
          </cell>
          <cell r="G1687" t="str">
            <v>SMALL</v>
          </cell>
          <cell r="H1687" t="str">
            <v>IH</v>
          </cell>
        </row>
        <row r="1688">
          <cell r="A1688" t="str">
            <v>C34665IA</v>
          </cell>
          <cell r="B1688">
            <v>42185</v>
          </cell>
          <cell r="C1688" t="str">
            <v>C34665</v>
          </cell>
          <cell r="D1688" t="str">
            <v>CDW Consultants Inc</v>
          </cell>
          <cell r="E1688" t="str">
            <v>MA</v>
          </cell>
          <cell r="F1688" t="str">
            <v>P1</v>
          </cell>
          <cell r="G1688" t="str">
            <v>SMALL</v>
          </cell>
          <cell r="H1688" t="str">
            <v>IA</v>
          </cell>
          <cell r="I1688" t="str">
            <v>0027611 - INTEGRATED INSURANCE SOLUTIONS LLC</v>
          </cell>
        </row>
        <row r="1689">
          <cell r="A1689" t="str">
            <v>C34665IH</v>
          </cell>
          <cell r="B1689">
            <v>42185</v>
          </cell>
          <cell r="C1689" t="str">
            <v>C34665</v>
          </cell>
          <cell r="D1689" t="str">
            <v>CDW Consultants Inc</v>
          </cell>
          <cell r="E1689" t="str">
            <v>MA</v>
          </cell>
          <cell r="F1689" t="str">
            <v>P1</v>
          </cell>
          <cell r="G1689" t="str">
            <v>SMALL</v>
          </cell>
          <cell r="H1689" t="str">
            <v>IH</v>
          </cell>
          <cell r="I1689" t="str">
            <v>0027611 - INTEGRATED INSURANCE SOLUTIONS LLC</v>
          </cell>
        </row>
        <row r="1690">
          <cell r="A1690" t="str">
            <v>C34673JM</v>
          </cell>
          <cell r="B1690">
            <v>42185</v>
          </cell>
          <cell r="C1690" t="str">
            <v>C34673</v>
          </cell>
          <cell r="D1690" t="str">
            <v>Post Woodworking Inc</v>
          </cell>
          <cell r="E1690" t="str">
            <v>NH</v>
          </cell>
          <cell r="F1690" t="str">
            <v>P1</v>
          </cell>
          <cell r="G1690" t="str">
            <v>SMALL</v>
          </cell>
          <cell r="H1690" t="str">
            <v>JM</v>
          </cell>
          <cell r="I1690" t="str">
            <v>0003336 - ANTKOWIAK, ERIC D</v>
          </cell>
        </row>
        <row r="1691">
          <cell r="A1691" t="str">
            <v>C34689IH</v>
          </cell>
          <cell r="B1691">
            <v>42185</v>
          </cell>
          <cell r="C1691" t="str">
            <v>C34689</v>
          </cell>
          <cell r="D1691" t="str">
            <v>Century House Inc</v>
          </cell>
          <cell r="E1691" t="str">
            <v>MA</v>
          </cell>
          <cell r="F1691" t="str">
            <v>P1</v>
          </cell>
          <cell r="G1691" t="str">
            <v>SMALL</v>
          </cell>
          <cell r="H1691" t="str">
            <v>IH</v>
          </cell>
          <cell r="I1691" t="str">
            <v>0005027 - SYLVIA &amp; COMPANY INSURANCE</v>
          </cell>
        </row>
        <row r="1692">
          <cell r="A1692" t="str">
            <v>C34699IV</v>
          </cell>
          <cell r="B1692">
            <v>42185</v>
          </cell>
          <cell r="C1692" t="str">
            <v>C34699</v>
          </cell>
          <cell r="D1692" t="str">
            <v>Long Cove Builders, Inc.</v>
          </cell>
          <cell r="E1692" t="str">
            <v>ME</v>
          </cell>
          <cell r="F1692" t="str">
            <v>P1</v>
          </cell>
          <cell r="G1692" t="str">
            <v>SMALL</v>
          </cell>
          <cell r="H1692" t="str">
            <v>IV</v>
          </cell>
          <cell r="I1692" t="str">
            <v>0027147 - NORTHERN BENEFITS OF MAINE LLC</v>
          </cell>
        </row>
        <row r="1693">
          <cell r="A1693" t="str">
            <v>C34700IH</v>
          </cell>
          <cell r="B1693">
            <v>42185</v>
          </cell>
          <cell r="C1693" t="str">
            <v>C34700</v>
          </cell>
          <cell r="D1693" t="str">
            <v>Joyce Landscaping Inc</v>
          </cell>
          <cell r="E1693" t="str">
            <v>MA</v>
          </cell>
          <cell r="F1693" t="str">
            <v>P1</v>
          </cell>
          <cell r="G1693" t="str">
            <v>CRC</v>
          </cell>
          <cell r="H1693" t="str">
            <v>IH</v>
          </cell>
          <cell r="I1693" t="str">
            <v>0014492 - COOK &amp; COMPANY INSURANCE AGENCY</v>
          </cell>
        </row>
        <row r="1694">
          <cell r="A1694" t="str">
            <v>C34713PO</v>
          </cell>
          <cell r="B1694">
            <v>42185</v>
          </cell>
          <cell r="C1694" t="str">
            <v>C34713</v>
          </cell>
          <cell r="D1694" t="str">
            <v>Dell Inc.</v>
          </cell>
          <cell r="E1694" t="str">
            <v>MA</v>
          </cell>
          <cell r="F1694" t="str">
            <v>ASO</v>
          </cell>
          <cell r="G1694" t="str">
            <v>ERF</v>
          </cell>
          <cell r="H1694" t="str">
            <v>PO</v>
          </cell>
        </row>
        <row r="1695">
          <cell r="A1695" t="str">
            <v>C34729IA</v>
          </cell>
          <cell r="B1695">
            <v>42185</v>
          </cell>
          <cell r="C1695" t="str">
            <v>C34729</v>
          </cell>
          <cell r="D1695" t="str">
            <v>Universalist Unitarian Service Commitee</v>
          </cell>
          <cell r="E1695" t="str">
            <v>MA</v>
          </cell>
          <cell r="F1695" t="str">
            <v>P1</v>
          </cell>
          <cell r="G1695" t="str">
            <v>SMALL</v>
          </cell>
          <cell r="H1695" t="str">
            <v>IA</v>
          </cell>
          <cell r="I1695" t="str">
            <v>0005032 - CLAUSEN, DAVID A</v>
          </cell>
        </row>
        <row r="1696">
          <cell r="A1696" t="str">
            <v>C34729IH</v>
          </cell>
          <cell r="B1696">
            <v>42185</v>
          </cell>
          <cell r="C1696" t="str">
            <v>C34729</v>
          </cell>
          <cell r="D1696" t="str">
            <v>Universalist Unitarian Service Commitee</v>
          </cell>
          <cell r="E1696" t="str">
            <v>MA</v>
          </cell>
          <cell r="F1696" t="str">
            <v>P1</v>
          </cell>
          <cell r="G1696" t="str">
            <v>SMALL</v>
          </cell>
          <cell r="H1696" t="str">
            <v>IH</v>
          </cell>
          <cell r="I1696" t="str">
            <v>0005032 - CLAUSEN, DAVID A</v>
          </cell>
        </row>
        <row r="1697">
          <cell r="A1697" t="str">
            <v>C34739IH</v>
          </cell>
          <cell r="B1697">
            <v>42185</v>
          </cell>
          <cell r="C1697" t="str">
            <v>C34739</v>
          </cell>
          <cell r="D1697" t="str">
            <v>Southbridge Savings Bank</v>
          </cell>
          <cell r="E1697" t="str">
            <v>MA</v>
          </cell>
          <cell r="F1697" t="str">
            <v>P1</v>
          </cell>
          <cell r="G1697" t="str">
            <v>CRC</v>
          </cell>
          <cell r="H1697" t="str">
            <v>IH</v>
          </cell>
          <cell r="I1697" t="str">
            <v>0028346 - HP PLANNING LLC</v>
          </cell>
        </row>
        <row r="1698">
          <cell r="A1698" t="str">
            <v>C34739JA</v>
          </cell>
          <cell r="B1698">
            <v>42185</v>
          </cell>
          <cell r="C1698" t="str">
            <v>C34739</v>
          </cell>
          <cell r="D1698" t="str">
            <v>Southbridge Savings Bank</v>
          </cell>
          <cell r="E1698" t="str">
            <v>MA</v>
          </cell>
          <cell r="F1698" t="str">
            <v>P1</v>
          </cell>
          <cell r="G1698" t="str">
            <v>CRC</v>
          </cell>
          <cell r="H1698" t="str">
            <v>JA</v>
          </cell>
          <cell r="I1698" t="str">
            <v>0028346 - HP PLANNING LLC</v>
          </cell>
        </row>
        <row r="1699">
          <cell r="A1699" t="str">
            <v>C34777IH</v>
          </cell>
          <cell r="B1699">
            <v>42185</v>
          </cell>
          <cell r="C1699" t="str">
            <v>C34777</v>
          </cell>
          <cell r="D1699" t="str">
            <v>Bishop Guertin High School</v>
          </cell>
          <cell r="E1699" t="str">
            <v>NH</v>
          </cell>
          <cell r="F1699" t="str">
            <v>P1</v>
          </cell>
          <cell r="G1699" t="str">
            <v>CRC</v>
          </cell>
          <cell r="H1699" t="str">
            <v>IH</v>
          </cell>
          <cell r="I1699" t="str">
            <v>0022905 - GRANITE GROUP BENEFITS LLC</v>
          </cell>
        </row>
        <row r="1700">
          <cell r="A1700" t="str">
            <v>C34792IH</v>
          </cell>
          <cell r="B1700">
            <v>42185</v>
          </cell>
          <cell r="C1700" t="str">
            <v>C34792</v>
          </cell>
          <cell r="D1700" t="str">
            <v>Law Offices of David A Camiel PC</v>
          </cell>
          <cell r="E1700" t="str">
            <v>MA</v>
          </cell>
          <cell r="F1700" t="str">
            <v>P1</v>
          </cell>
          <cell r="G1700" t="str">
            <v>SMALL</v>
          </cell>
          <cell r="H1700" t="str">
            <v>IH</v>
          </cell>
          <cell r="I1700" t="str">
            <v>0030968 - BAR INSURANCE BROKERAGE INC</v>
          </cell>
        </row>
        <row r="1701">
          <cell r="A1701" t="str">
            <v>C34797IH</v>
          </cell>
          <cell r="B1701">
            <v>42185</v>
          </cell>
          <cell r="C1701" t="str">
            <v>C34797</v>
          </cell>
          <cell r="D1701" t="str">
            <v>Franklin Pierce University</v>
          </cell>
          <cell r="E1701" t="str">
            <v>NH</v>
          </cell>
          <cell r="F1701" t="str">
            <v>P1</v>
          </cell>
          <cell r="G1701" t="str">
            <v>ERF</v>
          </cell>
          <cell r="H1701" t="str">
            <v>IH</v>
          </cell>
          <cell r="I1701" t="str">
            <v>0004598 - NEW ENGLAND EMPLOYEE BENEFITS COUNCIL</v>
          </cell>
        </row>
        <row r="1702">
          <cell r="A1702" t="str">
            <v>C34797PO</v>
          </cell>
          <cell r="B1702">
            <v>42185</v>
          </cell>
          <cell r="C1702" t="str">
            <v>C34797</v>
          </cell>
          <cell r="D1702" t="str">
            <v>Franklin Pierce University</v>
          </cell>
          <cell r="E1702" t="str">
            <v>NH</v>
          </cell>
          <cell r="F1702" t="str">
            <v>P1</v>
          </cell>
          <cell r="G1702" t="str">
            <v>ERF</v>
          </cell>
          <cell r="H1702" t="str">
            <v>PO</v>
          </cell>
          <cell r="I1702" t="str">
            <v>0004598 - NEW ENGLAND EMPLOYEE BENEFITS COUNCIL</v>
          </cell>
        </row>
        <row r="1703">
          <cell r="A1703" t="str">
            <v>C34806IA</v>
          </cell>
          <cell r="B1703">
            <v>42185</v>
          </cell>
          <cell r="C1703" t="str">
            <v>C34806</v>
          </cell>
          <cell r="D1703" t="str">
            <v>Eduventures, Inc.</v>
          </cell>
          <cell r="E1703" t="str">
            <v>MA</v>
          </cell>
          <cell r="F1703" t="str">
            <v>P1</v>
          </cell>
          <cell r="G1703" t="str">
            <v>SMALL</v>
          </cell>
          <cell r="H1703" t="str">
            <v>IA</v>
          </cell>
          <cell r="I1703" t="str">
            <v>0002928 - SAPERS &amp; WALLACK</v>
          </cell>
        </row>
        <row r="1704">
          <cell r="A1704" t="str">
            <v>C34806IH</v>
          </cell>
          <cell r="B1704">
            <v>42185</v>
          </cell>
          <cell r="C1704" t="str">
            <v>C34806</v>
          </cell>
          <cell r="D1704" t="str">
            <v>Eduventures, Inc.</v>
          </cell>
          <cell r="E1704" t="str">
            <v>MA</v>
          </cell>
          <cell r="F1704" t="str">
            <v>P1</v>
          </cell>
          <cell r="G1704" t="str">
            <v>SMALL</v>
          </cell>
          <cell r="H1704" t="str">
            <v>IH</v>
          </cell>
          <cell r="I1704" t="str">
            <v>0002928 - SAPERS &amp; WALLACK</v>
          </cell>
        </row>
        <row r="1705">
          <cell r="A1705" t="str">
            <v>C34812IA</v>
          </cell>
          <cell r="B1705">
            <v>42185</v>
          </cell>
          <cell r="C1705" t="str">
            <v>C34812</v>
          </cell>
          <cell r="D1705" t="str">
            <v>AJ Biren &amp; Company</v>
          </cell>
          <cell r="E1705" t="str">
            <v>MA</v>
          </cell>
          <cell r="F1705" t="str">
            <v>P1</v>
          </cell>
          <cell r="G1705" t="str">
            <v>SMALL</v>
          </cell>
          <cell r="H1705" t="str">
            <v>IA</v>
          </cell>
          <cell r="I1705" t="str">
            <v>0020400 - ABG INSURANCE AGENCY INC</v>
          </cell>
        </row>
        <row r="1706">
          <cell r="A1706" t="str">
            <v>C34812IH</v>
          </cell>
          <cell r="B1706">
            <v>42185</v>
          </cell>
          <cell r="C1706" t="str">
            <v>C34812</v>
          </cell>
          <cell r="D1706" t="str">
            <v>AJ Biren &amp; Company</v>
          </cell>
          <cell r="E1706" t="str">
            <v>MA</v>
          </cell>
          <cell r="F1706" t="str">
            <v>P1</v>
          </cell>
          <cell r="G1706" t="str">
            <v>SMALL</v>
          </cell>
          <cell r="H1706" t="str">
            <v>IH</v>
          </cell>
          <cell r="I1706" t="str">
            <v>0020400 - ABG INSURANCE AGENCY INC</v>
          </cell>
        </row>
        <row r="1707">
          <cell r="A1707" t="str">
            <v>C34812MI</v>
          </cell>
          <cell r="B1707">
            <v>42185</v>
          </cell>
          <cell r="C1707" t="str">
            <v>C34812</v>
          </cell>
          <cell r="D1707" t="str">
            <v>AJ Biren &amp; Company</v>
          </cell>
          <cell r="E1707" t="str">
            <v>MA</v>
          </cell>
          <cell r="F1707" t="str">
            <v>P1</v>
          </cell>
          <cell r="G1707" t="str">
            <v>MCARE</v>
          </cell>
          <cell r="H1707" t="str">
            <v>MI</v>
          </cell>
          <cell r="I1707" t="str">
            <v>0020400 - ABG INSURANCE AGENCY INC</v>
          </cell>
        </row>
        <row r="1708">
          <cell r="A1708" t="str">
            <v>C34826IH</v>
          </cell>
          <cell r="B1708">
            <v>42185</v>
          </cell>
          <cell r="C1708" t="str">
            <v>C34826</v>
          </cell>
          <cell r="D1708" t="str">
            <v>Galley Plumbing &amp; Heating</v>
          </cell>
          <cell r="E1708" t="str">
            <v>MA</v>
          </cell>
          <cell r="F1708" t="str">
            <v>P1</v>
          </cell>
          <cell r="G1708" t="str">
            <v>SMALL</v>
          </cell>
          <cell r="H1708" t="str">
            <v>IH</v>
          </cell>
          <cell r="I1708" t="str">
            <v>0004766 - PENICAUD, DOMINIQUE</v>
          </cell>
        </row>
        <row r="1709">
          <cell r="A1709" t="str">
            <v>C34830IH</v>
          </cell>
          <cell r="B1709">
            <v>42185</v>
          </cell>
          <cell r="C1709" t="str">
            <v>C34830</v>
          </cell>
          <cell r="D1709" t="str">
            <v>Julie Robinson Interiors Ltd</v>
          </cell>
          <cell r="E1709" t="str">
            <v>MA</v>
          </cell>
          <cell r="F1709" t="str">
            <v>P1</v>
          </cell>
          <cell r="G1709" t="str">
            <v>SMALL</v>
          </cell>
          <cell r="H1709" t="str">
            <v>IH</v>
          </cell>
          <cell r="I1709" t="str">
            <v>0004767 - HODGSON, CHRISTOPHER M</v>
          </cell>
        </row>
        <row r="1710">
          <cell r="A1710" t="str">
            <v>C34830MI</v>
          </cell>
          <cell r="B1710">
            <v>42185</v>
          </cell>
          <cell r="C1710" t="str">
            <v>C34830</v>
          </cell>
          <cell r="D1710" t="str">
            <v>Julie Robinson Interiors Ltd</v>
          </cell>
          <cell r="E1710" t="str">
            <v>MA</v>
          </cell>
          <cell r="F1710" t="str">
            <v>P1</v>
          </cell>
          <cell r="G1710" t="str">
            <v>MCARE</v>
          </cell>
          <cell r="H1710" t="str">
            <v>MI</v>
          </cell>
          <cell r="I1710" t="str">
            <v>0004767 - HODGSON, CHRISTOPHER M</v>
          </cell>
        </row>
        <row r="1711">
          <cell r="A1711" t="str">
            <v>C34854JM</v>
          </cell>
          <cell r="B1711">
            <v>42185</v>
          </cell>
          <cell r="C1711" t="str">
            <v>C34854</v>
          </cell>
          <cell r="D1711" t="str">
            <v>Prime Roofing Corp</v>
          </cell>
          <cell r="E1711" t="str">
            <v>NH</v>
          </cell>
          <cell r="F1711" t="str">
            <v>P1</v>
          </cell>
          <cell r="G1711" t="str">
            <v>SMALL</v>
          </cell>
          <cell r="H1711" t="str">
            <v>JM</v>
          </cell>
          <cell r="I1711" t="str">
            <v>0002929 - CHISHOLM, WILLIAM B</v>
          </cell>
        </row>
        <row r="1712">
          <cell r="A1712" t="str">
            <v>C34888IH</v>
          </cell>
          <cell r="B1712">
            <v>42185</v>
          </cell>
          <cell r="C1712" t="str">
            <v>C34888</v>
          </cell>
          <cell r="D1712" t="str">
            <v>Skyline Contracting &amp; Roofing Corp</v>
          </cell>
          <cell r="E1712" t="str">
            <v>MA</v>
          </cell>
          <cell r="F1712" t="str">
            <v>P1</v>
          </cell>
          <cell r="G1712" t="str">
            <v>SMALL</v>
          </cell>
          <cell r="H1712" t="str">
            <v>IH</v>
          </cell>
          <cell r="I1712" t="str">
            <v>0022639 - BAR INSURANCE BROKERAGE INC</v>
          </cell>
        </row>
        <row r="1713">
          <cell r="A1713" t="str">
            <v>C34960JM</v>
          </cell>
          <cell r="B1713">
            <v>42185</v>
          </cell>
          <cell r="C1713" t="str">
            <v>C34960</v>
          </cell>
          <cell r="D1713" t="str">
            <v>Sophia Institute</v>
          </cell>
          <cell r="E1713" t="str">
            <v>NH</v>
          </cell>
          <cell r="F1713" t="str">
            <v>P1</v>
          </cell>
          <cell r="G1713" t="str">
            <v>SMALL</v>
          </cell>
          <cell r="H1713" t="str">
            <v>JM</v>
          </cell>
          <cell r="I1713" t="str">
            <v>0004794 - COLE, CRAIG D</v>
          </cell>
        </row>
        <row r="1714">
          <cell r="A1714" t="str">
            <v>C34960JN</v>
          </cell>
          <cell r="B1714">
            <v>42185</v>
          </cell>
          <cell r="C1714" t="str">
            <v>C34960</v>
          </cell>
          <cell r="D1714" t="str">
            <v>Sophia Institute</v>
          </cell>
          <cell r="E1714" t="str">
            <v>NH</v>
          </cell>
          <cell r="F1714" t="str">
            <v>P1</v>
          </cell>
          <cell r="G1714" t="str">
            <v>SMALL</v>
          </cell>
          <cell r="H1714" t="str">
            <v>JN</v>
          </cell>
          <cell r="I1714" t="str">
            <v>0004794 - COLE, CRAIG D</v>
          </cell>
        </row>
        <row r="1715">
          <cell r="A1715" t="str">
            <v>C34968IH</v>
          </cell>
          <cell r="B1715">
            <v>42185</v>
          </cell>
          <cell r="C1715" t="str">
            <v>C34968</v>
          </cell>
          <cell r="D1715" t="str">
            <v>The Michel / Shaked Group</v>
          </cell>
          <cell r="E1715" t="str">
            <v>MA</v>
          </cell>
          <cell r="F1715" t="str">
            <v>P1</v>
          </cell>
          <cell r="G1715" t="str">
            <v>SMALL</v>
          </cell>
          <cell r="H1715" t="str">
            <v>IH</v>
          </cell>
          <cell r="I1715" t="str">
            <v>0028149 - EASTERN BENEFITS GROUP</v>
          </cell>
        </row>
        <row r="1716">
          <cell r="A1716" t="str">
            <v>C34969JM</v>
          </cell>
          <cell r="B1716">
            <v>42185</v>
          </cell>
          <cell r="C1716" t="str">
            <v>C34969</v>
          </cell>
          <cell r="D1716" t="str">
            <v>Creare, LLC</v>
          </cell>
          <cell r="E1716" t="str">
            <v>NH</v>
          </cell>
          <cell r="F1716" t="str">
            <v>P1</v>
          </cell>
          <cell r="G1716" t="str">
            <v>ERF</v>
          </cell>
          <cell r="H1716" t="str">
            <v>JM</v>
          </cell>
          <cell r="I1716" t="str">
            <v>0030098 - GRANITE GROUP BENEFITS LLC</v>
          </cell>
        </row>
        <row r="1717">
          <cell r="A1717" t="str">
            <v>C34969JN</v>
          </cell>
          <cell r="B1717">
            <v>42185</v>
          </cell>
          <cell r="C1717" t="str">
            <v>C34969</v>
          </cell>
          <cell r="D1717" t="str">
            <v>Creare, LLC</v>
          </cell>
          <cell r="E1717" t="str">
            <v>NH</v>
          </cell>
          <cell r="F1717" t="str">
            <v>P1</v>
          </cell>
          <cell r="G1717" t="str">
            <v>ERF</v>
          </cell>
          <cell r="H1717" t="str">
            <v>JN</v>
          </cell>
          <cell r="I1717" t="str">
            <v>0030098 - GRANITE GROUP BENEFITS LLC</v>
          </cell>
        </row>
        <row r="1718">
          <cell r="A1718" t="str">
            <v>C34976IH</v>
          </cell>
          <cell r="B1718">
            <v>42185</v>
          </cell>
          <cell r="C1718" t="str">
            <v>C34976</v>
          </cell>
          <cell r="D1718" t="str">
            <v>D Lawton Associates</v>
          </cell>
          <cell r="E1718" t="str">
            <v>MA</v>
          </cell>
          <cell r="F1718" t="str">
            <v>P1</v>
          </cell>
          <cell r="G1718" t="str">
            <v>SMALL</v>
          </cell>
          <cell r="H1718" t="str">
            <v>IH</v>
          </cell>
          <cell r="I1718" t="str">
            <v>0021405 - KFA BENEFITS INSURANCE LLC</v>
          </cell>
        </row>
        <row r="1719">
          <cell r="A1719" t="str">
            <v>C35012IA</v>
          </cell>
          <cell r="B1719">
            <v>42185</v>
          </cell>
          <cell r="C1719" t="str">
            <v>C35012</v>
          </cell>
          <cell r="D1719" t="str">
            <v>Union Specialties Inc.</v>
          </cell>
          <cell r="E1719" t="str">
            <v>MA</v>
          </cell>
          <cell r="F1719" t="str">
            <v>P1</v>
          </cell>
          <cell r="G1719" t="str">
            <v>SMALL</v>
          </cell>
          <cell r="H1719" t="str">
            <v>IA</v>
          </cell>
          <cell r="I1719" t="str">
            <v>0004801 - NIBRI BENEFIT SERVICES INC</v>
          </cell>
        </row>
        <row r="1720">
          <cell r="A1720" t="str">
            <v>C35012IH</v>
          </cell>
          <cell r="B1720">
            <v>42185</v>
          </cell>
          <cell r="C1720" t="str">
            <v>C35012</v>
          </cell>
          <cell r="D1720" t="str">
            <v>Union Specialties Inc.</v>
          </cell>
          <cell r="E1720" t="str">
            <v>MA</v>
          </cell>
          <cell r="F1720" t="str">
            <v>P1</v>
          </cell>
          <cell r="G1720" t="str">
            <v>SMALL</v>
          </cell>
          <cell r="H1720" t="str">
            <v>IH</v>
          </cell>
          <cell r="I1720" t="str">
            <v>0004801 - NIBRI BENEFIT SERVICES INC</v>
          </cell>
        </row>
        <row r="1721">
          <cell r="A1721" t="str">
            <v>C35048IH</v>
          </cell>
          <cell r="B1721">
            <v>42185</v>
          </cell>
          <cell r="C1721" t="str">
            <v>C35048</v>
          </cell>
          <cell r="D1721" t="str">
            <v>August West Chimney Company Inc</v>
          </cell>
          <cell r="E1721" t="str">
            <v>MA</v>
          </cell>
          <cell r="F1721" t="str">
            <v>P1</v>
          </cell>
          <cell r="G1721" t="str">
            <v>SMALL</v>
          </cell>
          <cell r="H1721" t="str">
            <v>IH</v>
          </cell>
          <cell r="I1721" t="str">
            <v>0022704 - EASTERN BENEFITS GROUP</v>
          </cell>
        </row>
        <row r="1722">
          <cell r="A1722" t="str">
            <v>C35082IH</v>
          </cell>
          <cell r="B1722">
            <v>42185</v>
          </cell>
          <cell r="C1722" t="str">
            <v>C35082</v>
          </cell>
          <cell r="D1722" t="str">
            <v>MPMM Management Inc.</v>
          </cell>
          <cell r="E1722" t="str">
            <v>MA</v>
          </cell>
          <cell r="F1722" t="str">
            <v>P1</v>
          </cell>
          <cell r="G1722" t="str">
            <v>CRC</v>
          </cell>
          <cell r="H1722" t="str">
            <v>IH</v>
          </cell>
          <cell r="I1722" t="str">
            <v>0002979 - BORISLOW INSURANCE AGENCY</v>
          </cell>
        </row>
        <row r="1723">
          <cell r="A1723" t="str">
            <v>C35082IP</v>
          </cell>
          <cell r="B1723">
            <v>42185</v>
          </cell>
          <cell r="C1723" t="str">
            <v>C35082</v>
          </cell>
          <cell r="D1723" t="str">
            <v>MPMM Management Inc.</v>
          </cell>
          <cell r="E1723" t="str">
            <v>MA</v>
          </cell>
          <cell r="F1723" t="str">
            <v>P1</v>
          </cell>
          <cell r="G1723" t="str">
            <v>CRC</v>
          </cell>
          <cell r="H1723" t="str">
            <v>IP</v>
          </cell>
          <cell r="I1723" t="str">
            <v>0002979 - BORISLOW INSURANCE AGENCY</v>
          </cell>
        </row>
        <row r="1724">
          <cell r="A1724" t="str">
            <v>C35082JH</v>
          </cell>
          <cell r="B1724">
            <v>42185</v>
          </cell>
          <cell r="C1724" t="str">
            <v>C35082</v>
          </cell>
          <cell r="D1724" t="str">
            <v>MPMM Management Inc.</v>
          </cell>
          <cell r="E1724" t="str">
            <v>MA</v>
          </cell>
          <cell r="F1724" t="str">
            <v>P1</v>
          </cell>
          <cell r="G1724" t="str">
            <v>CRC</v>
          </cell>
          <cell r="H1724" t="str">
            <v>JH</v>
          </cell>
          <cell r="I1724" t="str">
            <v>0002979 - BORISLOW INSURANCE AGENCY</v>
          </cell>
        </row>
        <row r="1725">
          <cell r="A1725" t="str">
            <v>C35086JH</v>
          </cell>
          <cell r="B1725">
            <v>42185</v>
          </cell>
          <cell r="C1725" t="str">
            <v>C35086</v>
          </cell>
          <cell r="D1725" t="str">
            <v>United Church of Christ Retirement Community</v>
          </cell>
          <cell r="E1725" t="str">
            <v>NH</v>
          </cell>
          <cell r="F1725" t="str">
            <v>P1</v>
          </cell>
          <cell r="G1725" t="str">
            <v>ERF</v>
          </cell>
          <cell r="H1725" t="str">
            <v>JH</v>
          </cell>
          <cell r="I1725" t="str">
            <v>0002965 - LIFETIME BENEFITS GROUP INC</v>
          </cell>
        </row>
        <row r="1726">
          <cell r="A1726" t="str">
            <v>C35086JS</v>
          </cell>
          <cell r="B1726">
            <v>42185</v>
          </cell>
          <cell r="C1726" t="str">
            <v>C35086</v>
          </cell>
          <cell r="D1726" t="str">
            <v>United Church of Christ Retirement Community</v>
          </cell>
          <cell r="E1726" t="str">
            <v>NH</v>
          </cell>
          <cell r="F1726" t="str">
            <v>P1</v>
          </cell>
          <cell r="G1726" t="str">
            <v>ERF</v>
          </cell>
          <cell r="H1726" t="str">
            <v>JS</v>
          </cell>
          <cell r="I1726" t="str">
            <v>0002965 - LIFETIME BENEFITS GROUP INC</v>
          </cell>
        </row>
        <row r="1727">
          <cell r="A1727" t="str">
            <v>C35096IH</v>
          </cell>
          <cell r="B1727">
            <v>42185</v>
          </cell>
          <cell r="C1727" t="str">
            <v>C35096</v>
          </cell>
          <cell r="D1727" t="str">
            <v>Readfield Family Market</v>
          </cell>
          <cell r="E1727" t="str">
            <v>ME</v>
          </cell>
          <cell r="F1727" t="str">
            <v>P1</v>
          </cell>
          <cell r="G1727" t="str">
            <v>SMALL</v>
          </cell>
          <cell r="H1727" t="str">
            <v>IH</v>
          </cell>
          <cell r="I1727" t="str">
            <v>0031619 - NORTHERN BENEFITS OF MAINE LLC</v>
          </cell>
        </row>
        <row r="1728">
          <cell r="A1728" t="str">
            <v>C35119IH</v>
          </cell>
          <cell r="B1728">
            <v>42185</v>
          </cell>
          <cell r="C1728" t="str">
            <v>C35119</v>
          </cell>
          <cell r="D1728" t="str">
            <v>The Grossman Companies Inc</v>
          </cell>
          <cell r="E1728" t="str">
            <v>MA</v>
          </cell>
          <cell r="F1728" t="str">
            <v>P1</v>
          </cell>
          <cell r="G1728" t="str">
            <v>SMALL</v>
          </cell>
          <cell r="H1728" t="str">
            <v>IH</v>
          </cell>
          <cell r="I1728" t="str">
            <v>0033192 - TELAMON HUMAN CAPITAL RESOURCES GROUP LLC</v>
          </cell>
        </row>
        <row r="1729">
          <cell r="A1729" t="str">
            <v>C35120IH</v>
          </cell>
          <cell r="B1729">
            <v>42185</v>
          </cell>
          <cell r="C1729" t="str">
            <v>C35120</v>
          </cell>
          <cell r="D1729" t="str">
            <v>ABC Rubbish, Inc.</v>
          </cell>
          <cell r="E1729" t="str">
            <v>ME</v>
          </cell>
          <cell r="F1729" t="str">
            <v>P1</v>
          </cell>
          <cell r="G1729" t="str">
            <v>SMALL</v>
          </cell>
          <cell r="H1729" t="str">
            <v>IH</v>
          </cell>
          <cell r="I1729" t="str">
            <v>0004787 - BUSINESS INSURANCE AGENCY</v>
          </cell>
        </row>
        <row r="1730">
          <cell r="A1730" t="str">
            <v>C35140IV</v>
          </cell>
          <cell r="B1730">
            <v>42185</v>
          </cell>
          <cell r="C1730" t="str">
            <v>C35140</v>
          </cell>
          <cell r="D1730" t="str">
            <v>Darren Clarke Trust</v>
          </cell>
          <cell r="E1730" t="str">
            <v>ME</v>
          </cell>
          <cell r="F1730" t="str">
            <v>P1</v>
          </cell>
          <cell r="G1730" t="str">
            <v>SMALL</v>
          </cell>
          <cell r="H1730" t="str">
            <v>IV</v>
          </cell>
          <cell r="I1730" t="str">
            <v>0028084 - UIG FINANCIAL LLC</v>
          </cell>
        </row>
        <row r="1731">
          <cell r="A1731" t="str">
            <v>C35147IV</v>
          </cell>
          <cell r="B1731">
            <v>42185</v>
          </cell>
          <cell r="C1731" t="str">
            <v>C35147</v>
          </cell>
          <cell r="D1731" t="str">
            <v>Oxford County Regional Recycling Corporation</v>
          </cell>
          <cell r="E1731" t="str">
            <v>ME</v>
          </cell>
          <cell r="F1731" t="str">
            <v>P1</v>
          </cell>
          <cell r="G1731" t="str">
            <v>SMALL</v>
          </cell>
          <cell r="H1731" t="str">
            <v>IV</v>
          </cell>
          <cell r="I1731" t="str">
            <v>0026123 - W J WHEELER &amp; CO INC</v>
          </cell>
        </row>
        <row r="1732">
          <cell r="A1732" t="str">
            <v>C35147MI</v>
          </cell>
          <cell r="B1732">
            <v>42185</v>
          </cell>
          <cell r="C1732" t="str">
            <v>C35147</v>
          </cell>
          <cell r="D1732" t="str">
            <v>Oxford County Regional Recycling Corporation</v>
          </cell>
          <cell r="E1732" t="str">
            <v>ME</v>
          </cell>
          <cell r="F1732" t="str">
            <v>P1</v>
          </cell>
          <cell r="G1732" t="str">
            <v>MCARE</v>
          </cell>
          <cell r="H1732" t="str">
            <v>MI</v>
          </cell>
          <cell r="I1732" t="str">
            <v>0026123 - W J WHEELER &amp; CO INC</v>
          </cell>
        </row>
        <row r="1733">
          <cell r="A1733" t="str">
            <v>C35203IH</v>
          </cell>
          <cell r="B1733">
            <v>42185</v>
          </cell>
          <cell r="C1733" t="str">
            <v>C35203</v>
          </cell>
          <cell r="D1733" t="str">
            <v>Armand's Auto Body Shop Inc</v>
          </cell>
          <cell r="E1733" t="str">
            <v>ME</v>
          </cell>
          <cell r="F1733" t="str">
            <v>P1</v>
          </cell>
          <cell r="G1733" t="str">
            <v>SMALL</v>
          </cell>
          <cell r="H1733" t="str">
            <v>IH</v>
          </cell>
          <cell r="I1733" t="str">
            <v>0029588 - POIRIER, MARC R</v>
          </cell>
        </row>
        <row r="1734">
          <cell r="A1734" t="str">
            <v>C35203JH</v>
          </cell>
          <cell r="B1734">
            <v>42185</v>
          </cell>
          <cell r="C1734" t="str">
            <v>C35203</v>
          </cell>
          <cell r="D1734" t="str">
            <v>Armand's Auto Body Shop Inc</v>
          </cell>
          <cell r="E1734" t="str">
            <v>ME</v>
          </cell>
          <cell r="F1734" t="str">
            <v>P1</v>
          </cell>
          <cell r="G1734" t="str">
            <v>SMALL</v>
          </cell>
          <cell r="H1734" t="str">
            <v>JH</v>
          </cell>
          <cell r="I1734" t="str">
            <v>0029588 - POIRIER, MARC R</v>
          </cell>
        </row>
        <row r="1735">
          <cell r="A1735" t="str">
            <v>C35221IH</v>
          </cell>
          <cell r="B1735">
            <v>42185</v>
          </cell>
          <cell r="C1735" t="str">
            <v>C35221</v>
          </cell>
          <cell r="D1735" t="str">
            <v>Haverhill Cable &amp; Manufacturing Corp</v>
          </cell>
          <cell r="E1735" t="str">
            <v>MA</v>
          </cell>
          <cell r="F1735" t="str">
            <v>P1</v>
          </cell>
          <cell r="G1735" t="str">
            <v>SMALL</v>
          </cell>
          <cell r="H1735" t="str">
            <v>IH</v>
          </cell>
          <cell r="I1735" t="str">
            <v>0023076 - COHEN, MARTIN S</v>
          </cell>
        </row>
        <row r="1736">
          <cell r="A1736" t="str">
            <v>C35223IH</v>
          </cell>
          <cell r="B1736">
            <v>42185</v>
          </cell>
          <cell r="C1736" t="str">
            <v>C35223</v>
          </cell>
          <cell r="D1736" t="str">
            <v>Ace Auto &amp; Plate Glass Co Inc</v>
          </cell>
          <cell r="E1736" t="str">
            <v>MA</v>
          </cell>
          <cell r="F1736" t="str">
            <v>P1</v>
          </cell>
          <cell r="G1736" t="str">
            <v>SMALL</v>
          </cell>
          <cell r="H1736" t="str">
            <v>IH</v>
          </cell>
          <cell r="I1736" t="str">
            <v>0025870 - BOSTON COMMONWEALTH ADVANTAGE LLC</v>
          </cell>
        </row>
        <row r="1737">
          <cell r="A1737" t="str">
            <v>C35231IH</v>
          </cell>
          <cell r="B1737">
            <v>42185</v>
          </cell>
          <cell r="C1737" t="str">
            <v>C35231</v>
          </cell>
          <cell r="D1737" t="str">
            <v>Wellesley Country Club</v>
          </cell>
          <cell r="E1737" t="str">
            <v>MA</v>
          </cell>
          <cell r="F1737" t="str">
            <v>P1</v>
          </cell>
          <cell r="G1737" t="str">
            <v>CRC</v>
          </cell>
          <cell r="H1737" t="str">
            <v>IH</v>
          </cell>
          <cell r="I1737" t="str">
            <v>0001340 - BSI INSURANCE AGENCY INC</v>
          </cell>
        </row>
        <row r="1738">
          <cell r="A1738" t="str">
            <v>C35251IV</v>
          </cell>
          <cell r="B1738">
            <v>42185</v>
          </cell>
          <cell r="C1738" t="str">
            <v>C35251</v>
          </cell>
          <cell r="D1738" t="str">
            <v>Ahern Nichols &amp; Hersey Family Dentist</v>
          </cell>
          <cell r="E1738" t="str">
            <v>NH</v>
          </cell>
          <cell r="F1738" t="str">
            <v>P1</v>
          </cell>
          <cell r="G1738" t="str">
            <v>SMALL</v>
          </cell>
          <cell r="H1738" t="str">
            <v>IV</v>
          </cell>
          <cell r="I1738" t="str">
            <v>0025977 - CGI EMPLOYEE BENEFITS GROUP</v>
          </cell>
        </row>
        <row r="1739">
          <cell r="A1739" t="str">
            <v>C35251JM</v>
          </cell>
          <cell r="B1739">
            <v>42185</v>
          </cell>
          <cell r="C1739" t="str">
            <v>C35251</v>
          </cell>
          <cell r="D1739" t="str">
            <v>Ahern Nichols &amp; Hersey Family Dentist</v>
          </cell>
          <cell r="E1739" t="str">
            <v>NH</v>
          </cell>
          <cell r="F1739" t="str">
            <v>P1</v>
          </cell>
          <cell r="G1739" t="str">
            <v>SMALL</v>
          </cell>
          <cell r="H1739" t="str">
            <v>JM</v>
          </cell>
          <cell r="I1739" t="str">
            <v>0025977 - CGI EMPLOYEE BENEFITS GROUP</v>
          </cell>
        </row>
        <row r="1740">
          <cell r="A1740" t="str">
            <v>C35259JM</v>
          </cell>
          <cell r="B1740">
            <v>42185</v>
          </cell>
          <cell r="C1740" t="str">
            <v>C35259</v>
          </cell>
          <cell r="D1740" t="str">
            <v>Duro Fiber Company</v>
          </cell>
          <cell r="E1740" t="str">
            <v>NH</v>
          </cell>
          <cell r="F1740" t="str">
            <v>P1</v>
          </cell>
          <cell r="G1740" t="str">
            <v>SMALL</v>
          </cell>
          <cell r="H1740" t="str">
            <v>JM</v>
          </cell>
          <cell r="I1740" t="str">
            <v>0027563 - CROSS INSURANCE - MANCHESTER</v>
          </cell>
        </row>
        <row r="1741">
          <cell r="A1741" t="str">
            <v>C35262IV</v>
          </cell>
          <cell r="B1741">
            <v>42185</v>
          </cell>
          <cell r="C1741" t="str">
            <v>C35262</v>
          </cell>
          <cell r="D1741" t="str">
            <v>CW Keller &amp; Associates Inc</v>
          </cell>
          <cell r="E1741" t="str">
            <v>NH</v>
          </cell>
          <cell r="F1741" t="str">
            <v>P1</v>
          </cell>
          <cell r="G1741" t="str">
            <v>SMALL</v>
          </cell>
          <cell r="H1741" t="str">
            <v>IV</v>
          </cell>
          <cell r="I1741" t="str">
            <v>0003028 - GRANITE GROUP BENEFITS LLC</v>
          </cell>
        </row>
        <row r="1742">
          <cell r="A1742" t="str">
            <v>C35262JH</v>
          </cell>
          <cell r="B1742">
            <v>42185</v>
          </cell>
          <cell r="C1742" t="str">
            <v>C35262</v>
          </cell>
          <cell r="D1742" t="str">
            <v>CW Keller &amp; Associates Inc</v>
          </cell>
          <cell r="E1742" t="str">
            <v>NH</v>
          </cell>
          <cell r="F1742" t="str">
            <v>P1</v>
          </cell>
          <cell r="G1742" t="str">
            <v>SMALL</v>
          </cell>
          <cell r="H1742" t="str">
            <v>JH</v>
          </cell>
          <cell r="I1742" t="str">
            <v>0003028 - GRANITE GROUP BENEFITS LLC</v>
          </cell>
        </row>
        <row r="1743">
          <cell r="A1743" t="str">
            <v>C35266JM</v>
          </cell>
          <cell r="B1743">
            <v>42185</v>
          </cell>
          <cell r="C1743" t="str">
            <v>C35266</v>
          </cell>
          <cell r="D1743" t="str">
            <v>Moose Hill Orchards</v>
          </cell>
          <cell r="E1743" t="str">
            <v>NH</v>
          </cell>
          <cell r="F1743" t="str">
            <v>P1</v>
          </cell>
          <cell r="G1743" t="str">
            <v>SMALL</v>
          </cell>
          <cell r="H1743" t="str">
            <v>JM</v>
          </cell>
          <cell r="I1743" t="str">
            <v>0003032 - LICCIARDI, MICHAEL A</v>
          </cell>
        </row>
        <row r="1744">
          <cell r="A1744" t="str">
            <v>C35270IH</v>
          </cell>
          <cell r="B1744">
            <v>42185</v>
          </cell>
          <cell r="C1744" t="str">
            <v>C35270</v>
          </cell>
          <cell r="D1744" t="str">
            <v>New England Historic Genealogical</v>
          </cell>
          <cell r="E1744" t="str">
            <v>MA</v>
          </cell>
          <cell r="F1744" t="str">
            <v>P1</v>
          </cell>
          <cell r="G1744" t="str">
            <v>CRC</v>
          </cell>
          <cell r="H1744" t="str">
            <v>IH</v>
          </cell>
          <cell r="I1744" t="str">
            <v>0016001 - JACOBS, LEWIS D</v>
          </cell>
        </row>
        <row r="1745">
          <cell r="A1745" t="str">
            <v>C35273IH</v>
          </cell>
          <cell r="B1745">
            <v>42185</v>
          </cell>
          <cell r="C1745" t="str">
            <v>C35273</v>
          </cell>
          <cell r="D1745" t="str">
            <v>Wilson &amp; Orcutt PC</v>
          </cell>
          <cell r="E1745" t="str">
            <v>MA</v>
          </cell>
          <cell r="F1745" t="str">
            <v>P1</v>
          </cell>
          <cell r="G1745" t="str">
            <v>SMALL</v>
          </cell>
          <cell r="H1745" t="str">
            <v>IH</v>
          </cell>
          <cell r="I1745" t="str">
            <v>0029468 - AISLING PARTNERS INS BROKERAGE</v>
          </cell>
        </row>
        <row r="1746">
          <cell r="A1746" t="str">
            <v>C35294IH</v>
          </cell>
          <cell r="B1746">
            <v>42185</v>
          </cell>
          <cell r="C1746" t="str">
            <v>C35294</v>
          </cell>
          <cell r="D1746" t="str">
            <v>Algonquin Club of Boston</v>
          </cell>
          <cell r="E1746" t="str">
            <v>MA</v>
          </cell>
          <cell r="F1746" t="str">
            <v>P1</v>
          </cell>
          <cell r="G1746" t="str">
            <v>SMALL</v>
          </cell>
          <cell r="H1746" t="str">
            <v>IH</v>
          </cell>
          <cell r="I1746" t="str">
            <v>0004839 - HUB INTERNATIONAL NEW ENGLAND LLC</v>
          </cell>
        </row>
        <row r="1747">
          <cell r="A1747" t="str">
            <v>C35300IH</v>
          </cell>
          <cell r="B1747">
            <v>42185</v>
          </cell>
          <cell r="C1747" t="str">
            <v>C35300</v>
          </cell>
          <cell r="D1747" t="str">
            <v>Angelview Pet Cemetery</v>
          </cell>
          <cell r="E1747" t="str">
            <v>MA</v>
          </cell>
          <cell r="F1747" t="str">
            <v>P1</v>
          </cell>
          <cell r="G1747" t="str">
            <v>SMALL</v>
          </cell>
          <cell r="H1747" t="str">
            <v>IH</v>
          </cell>
        </row>
        <row r="1748">
          <cell r="A1748" t="str">
            <v>C35317IH</v>
          </cell>
          <cell r="B1748">
            <v>42185</v>
          </cell>
          <cell r="C1748" t="str">
            <v>C35317</v>
          </cell>
          <cell r="D1748" t="str">
            <v>North Charles Mental Health</v>
          </cell>
          <cell r="E1748" t="str">
            <v>MA</v>
          </cell>
          <cell r="F1748" t="str">
            <v>P1</v>
          </cell>
          <cell r="G1748" t="str">
            <v>SMALL</v>
          </cell>
          <cell r="H1748" t="str">
            <v>IH</v>
          </cell>
          <cell r="I1748" t="str">
            <v>0028815 - USI INSURANCE SERVICES LLC - BRIARCLIFF</v>
          </cell>
        </row>
        <row r="1749">
          <cell r="A1749" t="str">
            <v>C35324IH</v>
          </cell>
          <cell r="B1749">
            <v>42185</v>
          </cell>
          <cell r="C1749" t="str">
            <v>C35324</v>
          </cell>
          <cell r="D1749" t="str">
            <v>Charlie's Place, Inc.</v>
          </cell>
          <cell r="E1749" t="str">
            <v>MA</v>
          </cell>
          <cell r="F1749" t="str">
            <v>P1</v>
          </cell>
          <cell r="G1749" t="str">
            <v>SMALL</v>
          </cell>
          <cell r="H1749" t="str">
            <v>IH</v>
          </cell>
        </row>
        <row r="1750">
          <cell r="A1750" t="str">
            <v>C35332IA</v>
          </cell>
          <cell r="B1750">
            <v>42185</v>
          </cell>
          <cell r="C1750" t="str">
            <v>C35332</v>
          </cell>
          <cell r="D1750" t="str">
            <v>Associates For International Research Inc</v>
          </cell>
          <cell r="E1750" t="str">
            <v>MA</v>
          </cell>
          <cell r="F1750" t="str">
            <v>P1</v>
          </cell>
          <cell r="G1750" t="str">
            <v>CRC</v>
          </cell>
          <cell r="H1750" t="str">
            <v>IA</v>
          </cell>
          <cell r="I1750" t="str">
            <v>0030312 - DIGITAL INSURANCE AGENCY INC</v>
          </cell>
        </row>
        <row r="1751">
          <cell r="A1751" t="str">
            <v>C35332IH</v>
          </cell>
          <cell r="B1751">
            <v>42185</v>
          </cell>
          <cell r="C1751" t="str">
            <v>C35332</v>
          </cell>
          <cell r="D1751" t="str">
            <v>Associates For International Research Inc</v>
          </cell>
          <cell r="E1751" t="str">
            <v>MA</v>
          </cell>
          <cell r="F1751" t="str">
            <v>P1</v>
          </cell>
          <cell r="G1751" t="str">
            <v>CRC</v>
          </cell>
          <cell r="H1751" t="str">
            <v>IH</v>
          </cell>
          <cell r="I1751" t="str">
            <v>0030312 - DIGITAL INSURANCE AGENCY INC</v>
          </cell>
        </row>
        <row r="1752">
          <cell r="A1752" t="str">
            <v>C35332MI</v>
          </cell>
          <cell r="B1752">
            <v>42185</v>
          </cell>
          <cell r="C1752" t="str">
            <v>C35332</v>
          </cell>
          <cell r="D1752" t="str">
            <v>Associates For International Research Inc</v>
          </cell>
          <cell r="E1752" t="str">
            <v>MA</v>
          </cell>
          <cell r="F1752" t="str">
            <v>P1</v>
          </cell>
          <cell r="G1752" t="str">
            <v>MCARE</v>
          </cell>
          <cell r="H1752" t="str">
            <v>MI</v>
          </cell>
          <cell r="I1752" t="str">
            <v>0030312 - DIGITAL INSURANCE AGENCY INC</v>
          </cell>
        </row>
        <row r="1753">
          <cell r="A1753" t="str">
            <v>C35335IH</v>
          </cell>
          <cell r="B1753">
            <v>42185</v>
          </cell>
          <cell r="C1753" t="str">
            <v>C35335</v>
          </cell>
          <cell r="D1753" t="str">
            <v>J B Rehab Assoc Inc</v>
          </cell>
          <cell r="E1753" t="str">
            <v>MA</v>
          </cell>
          <cell r="F1753" t="str">
            <v>P1</v>
          </cell>
          <cell r="G1753" t="str">
            <v>SMALL</v>
          </cell>
          <cell r="H1753" t="str">
            <v>IH</v>
          </cell>
          <cell r="I1753" t="str">
            <v>0027554 - UNITED BUSINESSMANS INSURANCE AGENCY</v>
          </cell>
        </row>
        <row r="1754">
          <cell r="A1754" t="str">
            <v>C35337IH</v>
          </cell>
          <cell r="B1754">
            <v>42185</v>
          </cell>
          <cell r="C1754" t="str">
            <v>C35337</v>
          </cell>
          <cell r="D1754" t="str">
            <v>Wellesley Hills Children's Center</v>
          </cell>
          <cell r="E1754" t="str">
            <v>MA</v>
          </cell>
          <cell r="F1754" t="str">
            <v>P1</v>
          </cell>
          <cell r="G1754" t="str">
            <v>SMALL</v>
          </cell>
          <cell r="H1754" t="str">
            <v>IH</v>
          </cell>
        </row>
        <row r="1755">
          <cell r="A1755" t="str">
            <v>C35346IV</v>
          </cell>
          <cell r="B1755">
            <v>42185</v>
          </cell>
          <cell r="C1755" t="str">
            <v>C35346</v>
          </cell>
          <cell r="D1755" t="str">
            <v>Boston Senior Home Care</v>
          </cell>
          <cell r="E1755" t="str">
            <v>MA</v>
          </cell>
          <cell r="F1755" t="str">
            <v>P1</v>
          </cell>
          <cell r="G1755" t="str">
            <v>CRC</v>
          </cell>
          <cell r="H1755" t="str">
            <v>IV</v>
          </cell>
          <cell r="I1755" t="str">
            <v>0020199 - BARSHAN, EDAN</v>
          </cell>
        </row>
        <row r="1756">
          <cell r="A1756" t="str">
            <v>C35357IA</v>
          </cell>
          <cell r="B1756">
            <v>42185</v>
          </cell>
          <cell r="C1756" t="str">
            <v>C35357</v>
          </cell>
          <cell r="D1756" t="str">
            <v>The Bishop Group</v>
          </cell>
          <cell r="E1756" t="str">
            <v>MA</v>
          </cell>
          <cell r="F1756" t="str">
            <v>P1</v>
          </cell>
          <cell r="G1756" t="str">
            <v>SMALL</v>
          </cell>
          <cell r="H1756" t="str">
            <v>IA</v>
          </cell>
          <cell r="I1756" t="str">
            <v>0003128 - HUB INTERNATIONAL NEW ENGLAND LLC</v>
          </cell>
        </row>
        <row r="1757">
          <cell r="A1757" t="str">
            <v>C35357IH</v>
          </cell>
          <cell r="B1757">
            <v>42185</v>
          </cell>
          <cell r="C1757" t="str">
            <v>C35357</v>
          </cell>
          <cell r="D1757" t="str">
            <v>The Bishop Group</v>
          </cell>
          <cell r="E1757" t="str">
            <v>MA</v>
          </cell>
          <cell r="F1757" t="str">
            <v>P1</v>
          </cell>
          <cell r="G1757" t="str">
            <v>SMALL</v>
          </cell>
          <cell r="H1757" t="str">
            <v>IH</v>
          </cell>
          <cell r="I1757" t="str">
            <v>0003128 - HUB INTERNATIONAL NEW ENGLAND LLC</v>
          </cell>
        </row>
        <row r="1758">
          <cell r="A1758" t="str">
            <v>C35376IH</v>
          </cell>
          <cell r="B1758">
            <v>42185</v>
          </cell>
          <cell r="C1758" t="str">
            <v>C35376</v>
          </cell>
          <cell r="D1758" t="str">
            <v>Boston Restaurant Associates Inc</v>
          </cell>
          <cell r="E1758" t="str">
            <v>MA</v>
          </cell>
          <cell r="F1758" t="str">
            <v>P1</v>
          </cell>
          <cell r="G1758" t="str">
            <v>CRC</v>
          </cell>
          <cell r="H1758" t="str">
            <v>IH</v>
          </cell>
          <cell r="I1758" t="str">
            <v>0018479 - LANDMARK BENEFITS INC</v>
          </cell>
        </row>
        <row r="1759">
          <cell r="A1759" t="str">
            <v>C35379IA</v>
          </cell>
          <cell r="B1759">
            <v>42185</v>
          </cell>
          <cell r="C1759" t="str">
            <v>C35379</v>
          </cell>
          <cell r="D1759" t="str">
            <v>Detwiler Fenton &amp; Co</v>
          </cell>
          <cell r="E1759" t="str">
            <v>MA</v>
          </cell>
          <cell r="F1759" t="str">
            <v>P1</v>
          </cell>
          <cell r="G1759" t="str">
            <v>SMALL</v>
          </cell>
          <cell r="H1759" t="str">
            <v>IA</v>
          </cell>
          <cell r="I1759" t="str">
            <v>0032520 - BOSTONIAN GROUP INSURANCE AGENCY</v>
          </cell>
        </row>
        <row r="1760">
          <cell r="A1760" t="str">
            <v>C35379IH</v>
          </cell>
          <cell r="B1760">
            <v>42185</v>
          </cell>
          <cell r="C1760" t="str">
            <v>C35379</v>
          </cell>
          <cell r="D1760" t="str">
            <v>Detwiler Fenton &amp; Co</v>
          </cell>
          <cell r="E1760" t="str">
            <v>MA</v>
          </cell>
          <cell r="F1760" t="str">
            <v>P1</v>
          </cell>
          <cell r="G1760" t="str">
            <v>SMALL</v>
          </cell>
          <cell r="H1760" t="str">
            <v>IH</v>
          </cell>
          <cell r="I1760" t="str">
            <v>0032520 - BOSTONIAN GROUP INSURANCE AGENCY</v>
          </cell>
        </row>
        <row r="1761">
          <cell r="A1761" t="str">
            <v>C35383IH</v>
          </cell>
          <cell r="B1761">
            <v>42185</v>
          </cell>
          <cell r="C1761" t="str">
            <v>C35383</v>
          </cell>
          <cell r="D1761" t="str">
            <v>American Ink Jet Corporation</v>
          </cell>
          <cell r="E1761" t="str">
            <v>MA</v>
          </cell>
          <cell r="F1761" t="str">
            <v>P1</v>
          </cell>
          <cell r="G1761" t="str">
            <v>SMALL</v>
          </cell>
          <cell r="H1761" t="str">
            <v>IH</v>
          </cell>
          <cell r="I1761" t="str">
            <v>0020370 - BORISLOW INSURANCE AGENCY</v>
          </cell>
        </row>
        <row r="1762">
          <cell r="A1762" t="str">
            <v>C35405IV</v>
          </cell>
          <cell r="B1762">
            <v>42185</v>
          </cell>
          <cell r="C1762" t="str">
            <v>C35405</v>
          </cell>
          <cell r="D1762" t="str">
            <v>Praxair Tafa</v>
          </cell>
          <cell r="E1762" t="str">
            <v>NH</v>
          </cell>
          <cell r="F1762" t="str">
            <v>P1</v>
          </cell>
          <cell r="G1762" t="str">
            <v>CRC</v>
          </cell>
          <cell r="H1762" t="str">
            <v>IV</v>
          </cell>
          <cell r="I1762" t="str">
            <v>0001655 - NEW ENGLAND EMPLOYEE BENEFITS COUNCIL</v>
          </cell>
        </row>
        <row r="1763">
          <cell r="A1763" t="str">
            <v>C35407JM</v>
          </cell>
          <cell r="B1763">
            <v>42185</v>
          </cell>
          <cell r="C1763" t="str">
            <v>C35407</v>
          </cell>
          <cell r="D1763" t="str">
            <v>Continental Paving Inc</v>
          </cell>
          <cell r="E1763" t="str">
            <v>NH</v>
          </cell>
          <cell r="F1763" t="str">
            <v>P1</v>
          </cell>
          <cell r="G1763" t="str">
            <v>ERF</v>
          </cell>
          <cell r="H1763" t="str">
            <v>JM</v>
          </cell>
          <cell r="I1763" t="str">
            <v>0001656 - LARRABEE, LISA M</v>
          </cell>
        </row>
        <row r="1764">
          <cell r="A1764" t="str">
            <v>C35419IH</v>
          </cell>
          <cell r="B1764">
            <v>42185</v>
          </cell>
          <cell r="C1764" t="str">
            <v>C35419</v>
          </cell>
          <cell r="D1764" t="str">
            <v>Children's Medical Office</v>
          </cell>
          <cell r="E1764" t="str">
            <v>MA</v>
          </cell>
          <cell r="F1764" t="str">
            <v>P1</v>
          </cell>
          <cell r="G1764" t="str">
            <v>SMALL</v>
          </cell>
          <cell r="H1764" t="str">
            <v>IH</v>
          </cell>
        </row>
        <row r="1765">
          <cell r="A1765" t="str">
            <v>C35424IH</v>
          </cell>
          <cell r="B1765">
            <v>42185</v>
          </cell>
          <cell r="C1765" t="str">
            <v>C35424</v>
          </cell>
          <cell r="D1765" t="str">
            <v>Metrowest Ear Nose &amp; Throat Inc</v>
          </cell>
          <cell r="E1765" t="str">
            <v>MA</v>
          </cell>
          <cell r="F1765" t="str">
            <v>P1</v>
          </cell>
          <cell r="G1765" t="str">
            <v>SMALL</v>
          </cell>
          <cell r="H1765" t="str">
            <v>IH</v>
          </cell>
          <cell r="I1765" t="str">
            <v>0022365 - EMPLOYEE BENEFIT ADVISORS INC</v>
          </cell>
        </row>
        <row r="1766">
          <cell r="A1766" t="str">
            <v>C35424MI</v>
          </cell>
          <cell r="B1766">
            <v>42185</v>
          </cell>
          <cell r="C1766" t="str">
            <v>C35424</v>
          </cell>
          <cell r="D1766" t="str">
            <v>Metrowest Ear Nose &amp; Throat Inc</v>
          </cell>
          <cell r="E1766" t="str">
            <v>MA</v>
          </cell>
          <cell r="F1766" t="str">
            <v>P1</v>
          </cell>
          <cell r="G1766" t="str">
            <v>MCARE</v>
          </cell>
          <cell r="H1766" t="str">
            <v>MI</v>
          </cell>
          <cell r="I1766" t="str">
            <v>0022365 - EMPLOYEE BENEFIT ADVISORS INC</v>
          </cell>
        </row>
        <row r="1767">
          <cell r="A1767" t="str">
            <v>C35427IH</v>
          </cell>
          <cell r="B1767">
            <v>42185</v>
          </cell>
          <cell r="C1767" t="str">
            <v>C35427</v>
          </cell>
          <cell r="D1767" t="str">
            <v>Associates in Dental Health</v>
          </cell>
          <cell r="E1767" t="str">
            <v>MA</v>
          </cell>
          <cell r="F1767" t="str">
            <v>P1</v>
          </cell>
          <cell r="G1767" t="str">
            <v>GPC</v>
          </cell>
          <cell r="H1767" t="str">
            <v>IH</v>
          </cell>
          <cell r="I1767" t="str">
            <v>0034962 - SPRING INSURANCE GROUP LLC</v>
          </cell>
        </row>
        <row r="1768">
          <cell r="A1768" t="str">
            <v>C35439IV</v>
          </cell>
          <cell r="B1768">
            <v>42185</v>
          </cell>
          <cell r="C1768" t="str">
            <v>C35439</v>
          </cell>
          <cell r="D1768" t="str">
            <v>Industrial Control Specialists</v>
          </cell>
          <cell r="E1768" t="str">
            <v>NH</v>
          </cell>
          <cell r="F1768" t="str">
            <v>P1</v>
          </cell>
          <cell r="G1768" t="str">
            <v>SMALL</v>
          </cell>
          <cell r="H1768" t="str">
            <v>IV</v>
          </cell>
          <cell r="I1768" t="str">
            <v>0003008 - DONOHUE JR, STEPHEN J</v>
          </cell>
        </row>
        <row r="1769">
          <cell r="A1769" t="str">
            <v>C35443IA</v>
          </cell>
          <cell r="B1769">
            <v>42185</v>
          </cell>
          <cell r="C1769" t="str">
            <v>C35443</v>
          </cell>
          <cell r="D1769" t="str">
            <v>South Shore Internal Medicine Associates PC</v>
          </cell>
          <cell r="E1769" t="str">
            <v>MA</v>
          </cell>
          <cell r="F1769" t="str">
            <v>P1</v>
          </cell>
          <cell r="G1769" t="str">
            <v>SMALL</v>
          </cell>
          <cell r="H1769" t="str">
            <v>IA</v>
          </cell>
          <cell r="I1769" t="str">
            <v>0017160 - KAPLAN, ELLEN A</v>
          </cell>
        </row>
        <row r="1770">
          <cell r="A1770" t="str">
            <v>C35443IH</v>
          </cell>
          <cell r="B1770">
            <v>42185</v>
          </cell>
          <cell r="C1770" t="str">
            <v>C35443</v>
          </cell>
          <cell r="D1770" t="str">
            <v>South Shore Internal Medicine Associates PC</v>
          </cell>
          <cell r="E1770" t="str">
            <v>MA</v>
          </cell>
          <cell r="F1770" t="str">
            <v>P1</v>
          </cell>
          <cell r="G1770" t="str">
            <v>SMALL</v>
          </cell>
          <cell r="H1770" t="str">
            <v>IH</v>
          </cell>
          <cell r="I1770" t="str">
            <v>0017160 - KAPLAN, ELLEN A</v>
          </cell>
        </row>
        <row r="1771">
          <cell r="A1771" t="str">
            <v>C35451JA</v>
          </cell>
          <cell r="B1771">
            <v>42185</v>
          </cell>
          <cell r="C1771" t="str">
            <v>C35451</v>
          </cell>
          <cell r="D1771" t="str">
            <v>Dermatology Services Inc</v>
          </cell>
          <cell r="E1771" t="str">
            <v>MA</v>
          </cell>
          <cell r="F1771" t="str">
            <v>P1</v>
          </cell>
          <cell r="G1771" t="str">
            <v>SMALL</v>
          </cell>
          <cell r="H1771" t="str">
            <v>JA</v>
          </cell>
          <cell r="I1771" t="str">
            <v>0004814 - STICKLES INSURANCE AGENCY INC</v>
          </cell>
        </row>
        <row r="1772">
          <cell r="A1772" t="str">
            <v>C35452IH</v>
          </cell>
          <cell r="B1772">
            <v>42185</v>
          </cell>
          <cell r="C1772" t="str">
            <v>C35452</v>
          </cell>
          <cell r="D1772" t="str">
            <v>West Cambridge Pediatric &amp; Adolescent Medicine, P.C.</v>
          </cell>
          <cell r="E1772" t="str">
            <v>MA</v>
          </cell>
          <cell r="F1772" t="str">
            <v>P1</v>
          </cell>
          <cell r="G1772" t="str">
            <v>SMALL</v>
          </cell>
          <cell r="H1772" t="str">
            <v>IH</v>
          </cell>
          <cell r="I1772" t="str">
            <v>0030446 - DIGITAL INSURANCE AGENCY INC</v>
          </cell>
        </row>
        <row r="1773">
          <cell r="A1773" t="str">
            <v>C35474JM</v>
          </cell>
          <cell r="B1773">
            <v>42185</v>
          </cell>
          <cell r="C1773" t="str">
            <v>C35474</v>
          </cell>
          <cell r="D1773" t="str">
            <v>Keene Publishing Corporation</v>
          </cell>
          <cell r="E1773" t="str">
            <v>NH</v>
          </cell>
          <cell r="F1773" t="str">
            <v>P1</v>
          </cell>
          <cell r="G1773" t="str">
            <v>ERF</v>
          </cell>
          <cell r="H1773" t="str">
            <v>JM</v>
          </cell>
          <cell r="I1773" t="str">
            <v>0034940 - INSURANCE PLANNING GROUP INC</v>
          </cell>
        </row>
        <row r="1774">
          <cell r="A1774" t="str">
            <v>C35474JR</v>
          </cell>
          <cell r="B1774">
            <v>42185</v>
          </cell>
          <cell r="C1774" t="str">
            <v>C35474</v>
          </cell>
          <cell r="D1774" t="str">
            <v>Keene Publishing Corporation</v>
          </cell>
          <cell r="E1774" t="str">
            <v>NH</v>
          </cell>
          <cell r="F1774" t="str">
            <v>P1</v>
          </cell>
          <cell r="G1774" t="str">
            <v>ERF</v>
          </cell>
          <cell r="H1774" t="str">
            <v>JR</v>
          </cell>
          <cell r="I1774" t="str">
            <v>0034940 - INSURANCE PLANNING GROUP INC</v>
          </cell>
        </row>
        <row r="1775">
          <cell r="A1775" t="str">
            <v>C35482IH</v>
          </cell>
          <cell r="B1775">
            <v>42185</v>
          </cell>
          <cell r="C1775" t="str">
            <v>C35482</v>
          </cell>
          <cell r="D1775" t="str">
            <v>Eastern Machine &amp; Design Corp</v>
          </cell>
          <cell r="E1775" t="str">
            <v>MA</v>
          </cell>
          <cell r="F1775" t="str">
            <v>P1</v>
          </cell>
          <cell r="G1775" t="str">
            <v>SMALL</v>
          </cell>
          <cell r="H1775" t="str">
            <v>IH</v>
          </cell>
          <cell r="I1775" t="str">
            <v>0035489 - EASTERN BENEFITS GROUP</v>
          </cell>
        </row>
        <row r="1776">
          <cell r="A1776" t="str">
            <v>C35501IH</v>
          </cell>
          <cell r="B1776">
            <v>42185</v>
          </cell>
          <cell r="C1776" t="str">
            <v>C35501</v>
          </cell>
          <cell r="D1776" t="str">
            <v>Longwood Security Services Inc</v>
          </cell>
          <cell r="E1776" t="str">
            <v>MA</v>
          </cell>
          <cell r="F1776" t="str">
            <v>P1</v>
          </cell>
          <cell r="G1776" t="str">
            <v>CRC</v>
          </cell>
          <cell r="H1776" t="str">
            <v>IH</v>
          </cell>
          <cell r="I1776" t="str">
            <v>0035182 - NFP CORPORATE SERVICES (NY) LLC</v>
          </cell>
        </row>
        <row r="1777">
          <cell r="A1777" t="str">
            <v>C35501IV</v>
          </cell>
          <cell r="B1777">
            <v>42185</v>
          </cell>
          <cell r="C1777" t="str">
            <v>C35501</v>
          </cell>
          <cell r="D1777" t="str">
            <v>Longwood Security Services Inc</v>
          </cell>
          <cell r="E1777" t="str">
            <v>MA</v>
          </cell>
          <cell r="F1777" t="str">
            <v>P1</v>
          </cell>
          <cell r="G1777" t="str">
            <v>CRC</v>
          </cell>
          <cell r="H1777" t="str">
            <v>IV</v>
          </cell>
          <cell r="I1777" t="str">
            <v>0035182 - NFP CORPORATE SERVICES (NY) LLC</v>
          </cell>
        </row>
        <row r="1778">
          <cell r="A1778" t="str">
            <v>C35526IH</v>
          </cell>
          <cell r="B1778">
            <v>42185</v>
          </cell>
          <cell r="C1778" t="str">
            <v>C35526</v>
          </cell>
          <cell r="D1778" t="str">
            <v>Kimball Farms</v>
          </cell>
          <cell r="E1778" t="str">
            <v>MA</v>
          </cell>
          <cell r="F1778" t="str">
            <v>P1</v>
          </cell>
          <cell r="G1778" t="str">
            <v>SMALL</v>
          </cell>
          <cell r="H1778" t="str">
            <v>IH</v>
          </cell>
          <cell r="I1778" t="str">
            <v>0035353 - HOLLISTER INSURANCE BROKERAGE INC</v>
          </cell>
        </row>
        <row r="1779">
          <cell r="A1779" t="str">
            <v>C35599JM</v>
          </cell>
          <cell r="B1779">
            <v>42185</v>
          </cell>
          <cell r="C1779" t="str">
            <v>C35599</v>
          </cell>
          <cell r="D1779" t="str">
            <v>Ektron Inc</v>
          </cell>
          <cell r="E1779" t="str">
            <v>NH</v>
          </cell>
          <cell r="F1779" t="str">
            <v>P1</v>
          </cell>
          <cell r="G1779" t="str">
            <v>ERF</v>
          </cell>
          <cell r="H1779" t="str">
            <v>JM</v>
          </cell>
          <cell r="I1779" t="str">
            <v>0035947 - BURNHAM BENEFITS INSURANCE SERVICES</v>
          </cell>
        </row>
        <row r="1780">
          <cell r="A1780" t="str">
            <v>C35599PO</v>
          </cell>
          <cell r="B1780">
            <v>42185</v>
          </cell>
          <cell r="C1780" t="str">
            <v>C35599</v>
          </cell>
          <cell r="D1780" t="str">
            <v>Ektron Inc</v>
          </cell>
          <cell r="E1780" t="str">
            <v>NH</v>
          </cell>
          <cell r="F1780" t="str">
            <v>P1</v>
          </cell>
          <cell r="G1780" t="str">
            <v>ERF</v>
          </cell>
          <cell r="H1780" t="str">
            <v>PO</v>
          </cell>
          <cell r="I1780" t="str">
            <v>0035947 - BURNHAM BENEFITS INSURANCE SERVICES</v>
          </cell>
        </row>
        <row r="1781">
          <cell r="A1781" t="str">
            <v>C35601IH</v>
          </cell>
          <cell r="B1781">
            <v>42185</v>
          </cell>
          <cell r="C1781" t="str">
            <v>C35601</v>
          </cell>
          <cell r="D1781" t="str">
            <v>ABCO Electric Inc.</v>
          </cell>
          <cell r="E1781" t="str">
            <v>MA</v>
          </cell>
          <cell r="F1781" t="str">
            <v>P1</v>
          </cell>
          <cell r="G1781" t="str">
            <v>SMALL</v>
          </cell>
          <cell r="H1781" t="str">
            <v>IH</v>
          </cell>
          <cell r="I1781" t="str">
            <v>0031194 - INTEGRATED INSURANCE SOLUTIONS LLC</v>
          </cell>
        </row>
        <row r="1782">
          <cell r="A1782" t="str">
            <v>C35630IV</v>
          </cell>
          <cell r="B1782">
            <v>42185</v>
          </cell>
          <cell r="C1782" t="str">
            <v>C35630</v>
          </cell>
          <cell r="D1782" t="str">
            <v>Professional Fire &amp; Security Inc</v>
          </cell>
          <cell r="E1782" t="str">
            <v>MA</v>
          </cell>
          <cell r="F1782" t="str">
            <v>P1</v>
          </cell>
          <cell r="G1782" t="str">
            <v>SMALL</v>
          </cell>
          <cell r="H1782" t="str">
            <v>IV</v>
          </cell>
          <cell r="I1782" t="str">
            <v>0036095 - BENEMAX, INC.</v>
          </cell>
        </row>
        <row r="1783">
          <cell r="A1783" t="str">
            <v>C35631IH</v>
          </cell>
          <cell r="B1783">
            <v>42185</v>
          </cell>
          <cell r="C1783" t="str">
            <v>C35631</v>
          </cell>
          <cell r="D1783" t="str">
            <v>Overhead Door of Cape Cod</v>
          </cell>
          <cell r="E1783" t="str">
            <v>MA</v>
          </cell>
          <cell r="F1783" t="str">
            <v>P1</v>
          </cell>
          <cell r="G1783" t="str">
            <v>SMALL</v>
          </cell>
          <cell r="H1783" t="str">
            <v>IH</v>
          </cell>
        </row>
        <row r="1784">
          <cell r="A1784" t="str">
            <v>C35632IH</v>
          </cell>
          <cell r="B1784">
            <v>42185</v>
          </cell>
          <cell r="C1784" t="str">
            <v>C35632</v>
          </cell>
          <cell r="D1784" t="str">
            <v>Orthodontic Associates PC</v>
          </cell>
          <cell r="E1784" t="str">
            <v>MA</v>
          </cell>
          <cell r="F1784" t="str">
            <v>P1</v>
          </cell>
          <cell r="G1784" t="str">
            <v>SMALL</v>
          </cell>
          <cell r="H1784" t="str">
            <v>IH</v>
          </cell>
          <cell r="I1784" t="str">
            <v>0035289 - FIRST BENEFITS INC</v>
          </cell>
        </row>
        <row r="1785">
          <cell r="A1785" t="str">
            <v>C35633IH</v>
          </cell>
          <cell r="B1785">
            <v>42185</v>
          </cell>
          <cell r="C1785" t="str">
            <v>C35633</v>
          </cell>
          <cell r="D1785" t="str">
            <v>Holliston Pediatric Group</v>
          </cell>
          <cell r="E1785" t="str">
            <v>MA</v>
          </cell>
          <cell r="F1785" t="str">
            <v>P1</v>
          </cell>
          <cell r="G1785" t="str">
            <v>SMALL</v>
          </cell>
          <cell r="H1785" t="str">
            <v>IH</v>
          </cell>
          <cell r="I1785" t="str">
            <v>0031212 - FMG INSURANCE AGENCY INC</v>
          </cell>
        </row>
        <row r="1786">
          <cell r="A1786" t="str">
            <v>C35635JM</v>
          </cell>
          <cell r="B1786">
            <v>42185</v>
          </cell>
          <cell r="C1786" t="str">
            <v>C35635</v>
          </cell>
          <cell r="D1786" t="str">
            <v>Dutton &amp; Garfield</v>
          </cell>
          <cell r="E1786" t="str">
            <v>NH</v>
          </cell>
          <cell r="F1786" t="str">
            <v>P1</v>
          </cell>
          <cell r="G1786" t="str">
            <v>SMALL</v>
          </cell>
          <cell r="H1786" t="str">
            <v>JM</v>
          </cell>
          <cell r="I1786" t="str">
            <v>0029686 - AGGREGATE FINANCIAL ADVISORS</v>
          </cell>
        </row>
        <row r="1787">
          <cell r="A1787" t="str">
            <v>C35640JM</v>
          </cell>
          <cell r="B1787">
            <v>42185</v>
          </cell>
          <cell r="C1787" t="str">
            <v>C35640</v>
          </cell>
          <cell r="D1787" t="str">
            <v>Paragon Electronic Systems Inc</v>
          </cell>
          <cell r="E1787" t="str">
            <v>NH</v>
          </cell>
          <cell r="F1787" t="str">
            <v>P1</v>
          </cell>
          <cell r="G1787" t="str">
            <v>SMALL</v>
          </cell>
          <cell r="H1787" t="str">
            <v>JM</v>
          </cell>
          <cell r="I1787" t="str">
            <v>0023908 - CGI EMPLOYEE BENEFITS GROUP</v>
          </cell>
        </row>
        <row r="1788">
          <cell r="A1788" t="str">
            <v>C35647IA</v>
          </cell>
          <cell r="B1788">
            <v>42185</v>
          </cell>
          <cell r="C1788" t="str">
            <v>C35647</v>
          </cell>
          <cell r="D1788" t="str">
            <v>Three C Electrical Co</v>
          </cell>
          <cell r="E1788" t="str">
            <v>MA</v>
          </cell>
          <cell r="F1788" t="str">
            <v>P1</v>
          </cell>
          <cell r="G1788" t="str">
            <v>CRC</v>
          </cell>
          <cell r="H1788" t="str">
            <v>IA</v>
          </cell>
          <cell r="I1788" t="str">
            <v>0030708 - INTEGRATED INSURANCE SOLUTIONS LLC</v>
          </cell>
        </row>
        <row r="1789">
          <cell r="A1789" t="str">
            <v>C35647IH</v>
          </cell>
          <cell r="B1789">
            <v>42185</v>
          </cell>
          <cell r="C1789" t="str">
            <v>C35647</v>
          </cell>
          <cell r="D1789" t="str">
            <v>Three C Electrical Co</v>
          </cell>
          <cell r="E1789" t="str">
            <v>MA</v>
          </cell>
          <cell r="F1789" t="str">
            <v>P1</v>
          </cell>
          <cell r="G1789" t="str">
            <v>CRC</v>
          </cell>
          <cell r="H1789" t="str">
            <v>IH</v>
          </cell>
          <cell r="I1789" t="str">
            <v>0030708 - INTEGRATED INSURANCE SOLUTIONS LLC</v>
          </cell>
        </row>
        <row r="1790">
          <cell r="A1790" t="str">
            <v>C35647JA</v>
          </cell>
          <cell r="B1790">
            <v>42185</v>
          </cell>
          <cell r="C1790" t="str">
            <v>C35647</v>
          </cell>
          <cell r="D1790" t="str">
            <v>Three C Electrical Co</v>
          </cell>
          <cell r="E1790" t="str">
            <v>MA</v>
          </cell>
          <cell r="F1790" t="str">
            <v>P1</v>
          </cell>
          <cell r="G1790" t="str">
            <v>CRC</v>
          </cell>
          <cell r="H1790" t="str">
            <v>JA</v>
          </cell>
          <cell r="I1790" t="str">
            <v>0030708 - INTEGRATED INSURANCE SOLUTIONS LLC</v>
          </cell>
        </row>
        <row r="1791">
          <cell r="A1791" t="str">
            <v>C35664IA</v>
          </cell>
          <cell r="B1791">
            <v>42185</v>
          </cell>
          <cell r="C1791" t="str">
            <v>C35664</v>
          </cell>
          <cell r="D1791" t="str">
            <v>Hagen &amp; Co.</v>
          </cell>
          <cell r="E1791" t="str">
            <v>MA</v>
          </cell>
          <cell r="F1791" t="str">
            <v>P1</v>
          </cell>
          <cell r="G1791" t="str">
            <v>SMALL</v>
          </cell>
          <cell r="H1791" t="str">
            <v>IA</v>
          </cell>
          <cell r="I1791" t="str">
            <v>0024658 - TGA CROSS INSURANCE INC</v>
          </cell>
        </row>
        <row r="1792">
          <cell r="A1792" t="str">
            <v>C35666AA</v>
          </cell>
          <cell r="B1792">
            <v>42185</v>
          </cell>
          <cell r="C1792" t="str">
            <v>C35666</v>
          </cell>
          <cell r="D1792" t="str">
            <v>NaviNet Inc.</v>
          </cell>
          <cell r="E1792" t="str">
            <v>MA</v>
          </cell>
          <cell r="F1792" t="str">
            <v>P1</v>
          </cell>
          <cell r="G1792" t="str">
            <v>ERF</v>
          </cell>
          <cell r="H1792" t="str">
            <v>AA</v>
          </cell>
          <cell r="I1792" t="str">
            <v>0032587 - BOSTONIAN GROUP INSURANCE AGENCY</v>
          </cell>
        </row>
        <row r="1793">
          <cell r="A1793" t="str">
            <v>C35678IH</v>
          </cell>
          <cell r="B1793">
            <v>42185</v>
          </cell>
          <cell r="C1793" t="str">
            <v>C35678</v>
          </cell>
          <cell r="D1793" t="str">
            <v>Custom Fiberglass Inc.</v>
          </cell>
          <cell r="E1793" t="str">
            <v>MA</v>
          </cell>
          <cell r="F1793" t="str">
            <v>P1</v>
          </cell>
          <cell r="G1793" t="str">
            <v>SMALL</v>
          </cell>
          <cell r="H1793" t="str">
            <v>IH</v>
          </cell>
        </row>
        <row r="1794">
          <cell r="A1794" t="str">
            <v>C35682IH</v>
          </cell>
          <cell r="B1794">
            <v>42185</v>
          </cell>
          <cell r="C1794" t="str">
            <v>C35682</v>
          </cell>
          <cell r="D1794" t="str">
            <v>Northern Sealcoating &amp; Paving Inc</v>
          </cell>
          <cell r="E1794" t="str">
            <v>MA</v>
          </cell>
          <cell r="F1794" t="str">
            <v>P1</v>
          </cell>
          <cell r="G1794" t="str">
            <v>SMALL</v>
          </cell>
          <cell r="H1794" t="str">
            <v>IH</v>
          </cell>
          <cell r="I1794" t="str">
            <v>0003783 - LOWE, JEFFREY</v>
          </cell>
        </row>
        <row r="1795">
          <cell r="A1795" t="str">
            <v>C35697IA</v>
          </cell>
          <cell r="B1795">
            <v>42185</v>
          </cell>
          <cell r="C1795" t="str">
            <v>C35697</v>
          </cell>
          <cell r="D1795" t="str">
            <v>Egenera Inc</v>
          </cell>
          <cell r="E1795" t="str">
            <v>MA</v>
          </cell>
          <cell r="F1795" t="str">
            <v>P1</v>
          </cell>
          <cell r="G1795" t="str">
            <v>CRC</v>
          </cell>
          <cell r="H1795" t="str">
            <v>IA</v>
          </cell>
          <cell r="I1795" t="str">
            <v>0023250 - CHANDOR INSURANCE AGENCY LLC</v>
          </cell>
        </row>
        <row r="1796">
          <cell r="A1796" t="str">
            <v>C35697IH</v>
          </cell>
          <cell r="B1796">
            <v>42185</v>
          </cell>
          <cell r="C1796" t="str">
            <v>C35697</v>
          </cell>
          <cell r="D1796" t="str">
            <v>Egenera Inc</v>
          </cell>
          <cell r="E1796" t="str">
            <v>MA</v>
          </cell>
          <cell r="F1796" t="str">
            <v>P1</v>
          </cell>
          <cell r="G1796" t="str">
            <v>CRC</v>
          </cell>
          <cell r="H1796" t="str">
            <v>IH</v>
          </cell>
          <cell r="I1796" t="str">
            <v>0023250 - CHANDOR INSURANCE AGENCY LLC</v>
          </cell>
        </row>
        <row r="1797">
          <cell r="A1797" t="str">
            <v>C35709IH</v>
          </cell>
          <cell r="B1797">
            <v>42185</v>
          </cell>
          <cell r="C1797" t="str">
            <v>C35709</v>
          </cell>
          <cell r="D1797" t="str">
            <v>Roman Catholic Diocese Of Worcester</v>
          </cell>
          <cell r="E1797" t="str">
            <v>MA</v>
          </cell>
          <cell r="F1797" t="str">
            <v>P1</v>
          </cell>
          <cell r="G1797" t="str">
            <v>ERF</v>
          </cell>
          <cell r="H1797" t="str">
            <v>IH</v>
          </cell>
          <cell r="I1797" t="str">
            <v>0035201 - RSC INSURANCE BROKERAGE INC</v>
          </cell>
        </row>
        <row r="1798">
          <cell r="A1798" t="str">
            <v>C35709JA</v>
          </cell>
          <cell r="B1798">
            <v>42185</v>
          </cell>
          <cell r="C1798" t="str">
            <v>C35709</v>
          </cell>
          <cell r="D1798" t="str">
            <v>Roman Catholic Diocese Of Worcester</v>
          </cell>
          <cell r="E1798" t="str">
            <v>MA</v>
          </cell>
          <cell r="F1798" t="str">
            <v>P1</v>
          </cell>
          <cell r="G1798" t="str">
            <v>ERF</v>
          </cell>
          <cell r="H1798" t="str">
            <v>JA</v>
          </cell>
          <cell r="I1798" t="str">
            <v>0035201 - RSC INSURANCE BROKERAGE INC</v>
          </cell>
        </row>
        <row r="1799">
          <cell r="A1799" t="str">
            <v>C35720IA</v>
          </cell>
          <cell r="B1799">
            <v>42185</v>
          </cell>
          <cell r="C1799" t="str">
            <v>C35720</v>
          </cell>
          <cell r="D1799" t="str">
            <v>Bridgewell</v>
          </cell>
          <cell r="E1799" t="str">
            <v>MA</v>
          </cell>
          <cell r="F1799" t="str">
            <v>P1</v>
          </cell>
          <cell r="G1799" t="str">
            <v>ERF</v>
          </cell>
          <cell r="H1799" t="str">
            <v>IA</v>
          </cell>
          <cell r="I1799" t="str">
            <v>0034939 - BROWN &amp; BROWN OF MASSACHUSETTS LLC</v>
          </cell>
        </row>
        <row r="1800">
          <cell r="A1800" t="str">
            <v>C35720IH</v>
          </cell>
          <cell r="B1800">
            <v>42185</v>
          </cell>
          <cell r="C1800" t="str">
            <v>C35720</v>
          </cell>
          <cell r="D1800" t="str">
            <v>Bridgewell</v>
          </cell>
          <cell r="E1800" t="str">
            <v>MA</v>
          </cell>
          <cell r="F1800" t="str">
            <v>P1</v>
          </cell>
          <cell r="G1800" t="str">
            <v>ERF</v>
          </cell>
          <cell r="H1800" t="str">
            <v>IH</v>
          </cell>
          <cell r="I1800" t="str">
            <v>0034939 - BROWN &amp; BROWN OF MASSACHUSETTS LLC</v>
          </cell>
        </row>
        <row r="1801">
          <cell r="A1801" t="str">
            <v>C35720JA</v>
          </cell>
          <cell r="B1801">
            <v>42185</v>
          </cell>
          <cell r="C1801" t="str">
            <v>C35720</v>
          </cell>
          <cell r="D1801" t="str">
            <v>Bridgewell</v>
          </cell>
          <cell r="E1801" t="str">
            <v>MA</v>
          </cell>
          <cell r="F1801" t="str">
            <v>P1</v>
          </cell>
          <cell r="G1801" t="str">
            <v>ERF</v>
          </cell>
          <cell r="H1801" t="str">
            <v>JA</v>
          </cell>
          <cell r="I1801" t="str">
            <v>0034939 - BROWN &amp; BROWN OF MASSACHUSETTS LLC</v>
          </cell>
        </row>
        <row r="1802">
          <cell r="A1802" t="str">
            <v>C35736JM</v>
          </cell>
          <cell r="B1802">
            <v>42185</v>
          </cell>
          <cell r="C1802" t="str">
            <v>C35736</v>
          </cell>
          <cell r="D1802" t="str">
            <v>MSI Mechanical</v>
          </cell>
          <cell r="E1802" t="str">
            <v>NH</v>
          </cell>
          <cell r="F1802" t="str">
            <v>P1</v>
          </cell>
          <cell r="G1802" t="str">
            <v>SMALL</v>
          </cell>
          <cell r="H1802" t="str">
            <v>JM</v>
          </cell>
          <cell r="I1802" t="str">
            <v>0005255 - RITTER, DAVID A</v>
          </cell>
        </row>
        <row r="1803">
          <cell r="A1803" t="str">
            <v>C35779JM</v>
          </cell>
          <cell r="B1803">
            <v>42185</v>
          </cell>
          <cell r="C1803" t="str">
            <v>C35779</v>
          </cell>
          <cell r="D1803" t="str">
            <v>New Hampshire Bar Association</v>
          </cell>
          <cell r="E1803" t="str">
            <v>NH</v>
          </cell>
          <cell r="F1803" t="str">
            <v>P1</v>
          </cell>
          <cell r="G1803" t="str">
            <v>SMALL</v>
          </cell>
          <cell r="H1803" t="str">
            <v>JM</v>
          </cell>
          <cell r="I1803" t="str">
            <v>0022048 - NEW ENGLAND EMPLOYEE BENEFITS COUNCIL</v>
          </cell>
        </row>
        <row r="1804">
          <cell r="A1804" t="str">
            <v>C35802IH</v>
          </cell>
          <cell r="B1804">
            <v>42185</v>
          </cell>
          <cell r="C1804" t="str">
            <v>C35802</v>
          </cell>
          <cell r="D1804" t="str">
            <v>Rhino Bites DBA Flying Rhino</v>
          </cell>
          <cell r="E1804" t="str">
            <v>MA</v>
          </cell>
          <cell r="F1804" t="str">
            <v>P1</v>
          </cell>
          <cell r="G1804" t="str">
            <v>SMALL</v>
          </cell>
          <cell r="H1804" t="str">
            <v>IH</v>
          </cell>
          <cell r="I1804" t="str">
            <v>0005265 - SMALL BUSINESS INSURANCE AGENCY INC</v>
          </cell>
        </row>
        <row r="1805">
          <cell r="A1805" t="str">
            <v>C35808IH</v>
          </cell>
          <cell r="B1805">
            <v>42185</v>
          </cell>
          <cell r="C1805" t="str">
            <v>C35808</v>
          </cell>
          <cell r="D1805" t="str">
            <v>Our Market Corp</v>
          </cell>
          <cell r="E1805" t="str">
            <v>MA</v>
          </cell>
          <cell r="F1805" t="str">
            <v>P1</v>
          </cell>
          <cell r="G1805" t="str">
            <v>SMALL</v>
          </cell>
          <cell r="H1805" t="str">
            <v>IH</v>
          </cell>
          <cell r="I1805" t="str">
            <v>0004907 - FINOCCHIO, ANTHONY M</v>
          </cell>
        </row>
        <row r="1806">
          <cell r="A1806" t="str">
            <v>C35821IH</v>
          </cell>
          <cell r="B1806">
            <v>42185</v>
          </cell>
          <cell r="C1806" t="str">
            <v>C35821</v>
          </cell>
          <cell r="D1806" t="str">
            <v>Land Ho Inc</v>
          </cell>
          <cell r="E1806" t="str">
            <v>MA</v>
          </cell>
          <cell r="F1806" t="str">
            <v>P1</v>
          </cell>
          <cell r="G1806" t="str">
            <v>SMALL</v>
          </cell>
          <cell r="H1806" t="str">
            <v>IH</v>
          </cell>
          <cell r="I1806" t="str">
            <v>0035653 - PIKE, FREDERICK</v>
          </cell>
        </row>
        <row r="1807">
          <cell r="A1807" t="str">
            <v>C35823IH</v>
          </cell>
          <cell r="B1807">
            <v>42185</v>
          </cell>
          <cell r="C1807" t="str">
            <v>C35823</v>
          </cell>
          <cell r="D1807" t="str">
            <v>Children's Meeting House</v>
          </cell>
          <cell r="E1807" t="str">
            <v>MA</v>
          </cell>
          <cell r="F1807" t="str">
            <v>P1</v>
          </cell>
          <cell r="G1807" t="str">
            <v>SMALL</v>
          </cell>
          <cell r="H1807" t="str">
            <v>IH</v>
          </cell>
        </row>
        <row r="1808">
          <cell r="A1808" t="str">
            <v>C35835IA</v>
          </cell>
          <cell r="B1808">
            <v>42185</v>
          </cell>
          <cell r="C1808" t="str">
            <v>C35835</v>
          </cell>
          <cell r="D1808" t="str">
            <v>Abby Kelley Foster Public Charter School</v>
          </cell>
          <cell r="E1808" t="str">
            <v>MA</v>
          </cell>
          <cell r="F1808" t="str">
            <v>P1</v>
          </cell>
          <cell r="G1808" t="str">
            <v>ERF</v>
          </cell>
          <cell r="H1808" t="str">
            <v>IA</v>
          </cell>
          <cell r="I1808" t="str">
            <v>0033789 - HRK BROKERAGE SERVICES LLC</v>
          </cell>
        </row>
        <row r="1809">
          <cell r="A1809" t="str">
            <v>C35835IH</v>
          </cell>
          <cell r="B1809">
            <v>42185</v>
          </cell>
          <cell r="C1809" t="str">
            <v>C35835</v>
          </cell>
          <cell r="D1809" t="str">
            <v>Abby Kelley Foster Public Charter School</v>
          </cell>
          <cell r="E1809" t="str">
            <v>MA</v>
          </cell>
          <cell r="F1809" t="str">
            <v>P1</v>
          </cell>
          <cell r="G1809" t="str">
            <v>ERF</v>
          </cell>
          <cell r="H1809" t="str">
            <v>IH</v>
          </cell>
          <cell r="I1809" t="str">
            <v>0033789 - HRK BROKERAGE SERVICES LLC</v>
          </cell>
        </row>
        <row r="1810">
          <cell r="A1810" t="str">
            <v>C35835JA</v>
          </cell>
          <cell r="B1810">
            <v>42185</v>
          </cell>
          <cell r="C1810" t="str">
            <v>C35835</v>
          </cell>
          <cell r="D1810" t="str">
            <v>Abby Kelley Foster Public Charter School</v>
          </cell>
          <cell r="E1810" t="str">
            <v>MA</v>
          </cell>
          <cell r="F1810" t="str">
            <v>P1</v>
          </cell>
          <cell r="G1810" t="str">
            <v>ERF</v>
          </cell>
          <cell r="H1810" t="str">
            <v>JA</v>
          </cell>
          <cell r="I1810" t="str">
            <v>0033789 - HRK BROKERAGE SERVICES LLC</v>
          </cell>
        </row>
        <row r="1811">
          <cell r="A1811" t="str">
            <v>C35840IH</v>
          </cell>
          <cell r="B1811">
            <v>42185</v>
          </cell>
          <cell r="C1811" t="str">
            <v>C35840</v>
          </cell>
          <cell r="D1811" t="str">
            <v>Stephen J Black DMD and John P Blatz Jr DDS</v>
          </cell>
          <cell r="E1811" t="str">
            <v>MA</v>
          </cell>
          <cell r="F1811" t="str">
            <v>P1</v>
          </cell>
          <cell r="G1811" t="str">
            <v>GPC</v>
          </cell>
          <cell r="H1811" t="str">
            <v>IH</v>
          </cell>
          <cell r="I1811" t="str">
            <v>0027250 - SPRING INSURANCE GROUP LLC</v>
          </cell>
        </row>
        <row r="1812">
          <cell r="A1812" t="str">
            <v>C35848IV</v>
          </cell>
          <cell r="B1812">
            <v>42185</v>
          </cell>
          <cell r="C1812" t="str">
            <v>C35848</v>
          </cell>
          <cell r="D1812" t="str">
            <v>Manchester OB/GYN Associates</v>
          </cell>
          <cell r="E1812" t="str">
            <v>NH</v>
          </cell>
          <cell r="F1812" t="str">
            <v>P1</v>
          </cell>
          <cell r="G1812" t="str">
            <v>SMALL</v>
          </cell>
          <cell r="H1812" t="str">
            <v>IV</v>
          </cell>
          <cell r="I1812" t="str">
            <v>0005274 - PLENTZAS, BETH A</v>
          </cell>
        </row>
        <row r="1813">
          <cell r="A1813" t="str">
            <v>C35848JM</v>
          </cell>
          <cell r="B1813">
            <v>42185</v>
          </cell>
          <cell r="C1813" t="str">
            <v>C35848</v>
          </cell>
          <cell r="D1813" t="str">
            <v>Manchester OB/GYN Associates</v>
          </cell>
          <cell r="E1813" t="str">
            <v>NH</v>
          </cell>
          <cell r="F1813" t="str">
            <v>P1</v>
          </cell>
          <cell r="G1813" t="str">
            <v>SMALL</v>
          </cell>
          <cell r="H1813" t="str">
            <v>JM</v>
          </cell>
          <cell r="I1813" t="str">
            <v>0005274 - PLENTZAS, BETH A</v>
          </cell>
        </row>
        <row r="1814">
          <cell r="A1814" t="str">
            <v>C35855IH</v>
          </cell>
          <cell r="B1814">
            <v>42185</v>
          </cell>
          <cell r="C1814" t="str">
            <v>C35855</v>
          </cell>
          <cell r="D1814" t="str">
            <v>Cape Cod &amp; Islands Association of Realtors</v>
          </cell>
          <cell r="E1814" t="str">
            <v>MA</v>
          </cell>
          <cell r="F1814" t="str">
            <v>P1</v>
          </cell>
          <cell r="G1814" t="str">
            <v>SMALL</v>
          </cell>
          <cell r="H1814" t="str">
            <v>IH</v>
          </cell>
          <cell r="I1814" t="str">
            <v>0035922 - MILLER MCCARTIN INC</v>
          </cell>
        </row>
        <row r="1815">
          <cell r="A1815" t="str">
            <v>C35859IH</v>
          </cell>
          <cell r="B1815">
            <v>42185</v>
          </cell>
          <cell r="C1815" t="str">
            <v>C35859</v>
          </cell>
          <cell r="D1815" t="str">
            <v>James G Yankowskas DDS PC</v>
          </cell>
          <cell r="E1815" t="str">
            <v>MA</v>
          </cell>
          <cell r="F1815" t="str">
            <v>P1</v>
          </cell>
          <cell r="G1815" t="str">
            <v>SMALL</v>
          </cell>
          <cell r="H1815" t="str">
            <v>IH</v>
          </cell>
          <cell r="I1815" t="str">
            <v>0020392 - SPRING INSURANCE GROUP LLC</v>
          </cell>
        </row>
        <row r="1816">
          <cell r="A1816" t="str">
            <v>C35860JM</v>
          </cell>
          <cell r="B1816">
            <v>42185</v>
          </cell>
          <cell r="C1816" t="str">
            <v>C35860</v>
          </cell>
          <cell r="D1816" t="str">
            <v>FWM Inc</v>
          </cell>
          <cell r="E1816" t="str">
            <v>NH</v>
          </cell>
          <cell r="F1816" t="str">
            <v>P1</v>
          </cell>
          <cell r="G1816" t="str">
            <v>SMALL</v>
          </cell>
          <cell r="H1816" t="str">
            <v>JM</v>
          </cell>
          <cell r="I1816" t="str">
            <v>0005276 - SAVASTANO, MICHAEL J</v>
          </cell>
        </row>
        <row r="1817">
          <cell r="A1817" t="str">
            <v>C38846IH</v>
          </cell>
          <cell r="B1817">
            <v>42185</v>
          </cell>
          <cell r="C1817" t="str">
            <v>C38846</v>
          </cell>
          <cell r="D1817" t="str">
            <v>Gund Partnership</v>
          </cell>
          <cell r="E1817" t="str">
            <v>MA</v>
          </cell>
          <cell r="F1817" t="str">
            <v>P1</v>
          </cell>
          <cell r="G1817" t="str">
            <v>SMALL</v>
          </cell>
          <cell r="H1817" t="str">
            <v>IH</v>
          </cell>
          <cell r="I1817" t="str">
            <v>0003768 - CARANGELO, JAMES H</v>
          </cell>
        </row>
        <row r="1818">
          <cell r="A1818" t="str">
            <v>C38857IH</v>
          </cell>
          <cell r="B1818">
            <v>42185</v>
          </cell>
          <cell r="C1818" t="str">
            <v>C38857</v>
          </cell>
          <cell r="D1818" t="str">
            <v>Billerica Boys and Girl Club</v>
          </cell>
          <cell r="E1818" t="str">
            <v>MA</v>
          </cell>
          <cell r="F1818" t="str">
            <v>P1</v>
          </cell>
          <cell r="G1818" t="str">
            <v>SMALL</v>
          </cell>
          <cell r="H1818" t="str">
            <v>IH</v>
          </cell>
          <cell r="I1818" t="str">
            <v>0033967 - BUSINESS BENEFITS INS BROKERAGE INC</v>
          </cell>
        </row>
        <row r="1819">
          <cell r="A1819" t="str">
            <v>C38859IH</v>
          </cell>
          <cell r="B1819">
            <v>42185</v>
          </cell>
          <cell r="C1819" t="str">
            <v>C38859</v>
          </cell>
          <cell r="D1819" t="str">
            <v>Aved Electronics Inc</v>
          </cell>
          <cell r="E1819" t="str">
            <v>MA</v>
          </cell>
          <cell r="F1819" t="str">
            <v>P1</v>
          </cell>
          <cell r="G1819" t="str">
            <v>CRC</v>
          </cell>
          <cell r="H1819" t="str">
            <v>IH</v>
          </cell>
          <cell r="I1819" t="str">
            <v>0018836 - BUSINESS BENEFITS INS BROKERAGE INC</v>
          </cell>
        </row>
        <row r="1820">
          <cell r="A1820" t="str">
            <v>C38859IV</v>
          </cell>
          <cell r="B1820">
            <v>42185</v>
          </cell>
          <cell r="C1820" t="str">
            <v>C38859</v>
          </cell>
          <cell r="D1820" t="str">
            <v>Aved Electronics Inc</v>
          </cell>
          <cell r="E1820" t="str">
            <v>MA</v>
          </cell>
          <cell r="F1820" t="str">
            <v>P1</v>
          </cell>
          <cell r="G1820" t="str">
            <v>CRC</v>
          </cell>
          <cell r="H1820" t="str">
            <v>IV</v>
          </cell>
          <cell r="I1820" t="str">
            <v>0018836 - BUSINESS BENEFITS INS BROKERAGE INC</v>
          </cell>
        </row>
        <row r="1821">
          <cell r="A1821" t="str">
            <v>C38859JA</v>
          </cell>
          <cell r="B1821">
            <v>42185</v>
          </cell>
          <cell r="C1821" t="str">
            <v>C38859</v>
          </cell>
          <cell r="D1821" t="str">
            <v>Aved Electronics Inc</v>
          </cell>
          <cell r="E1821" t="str">
            <v>MA</v>
          </cell>
          <cell r="F1821" t="str">
            <v>P1</v>
          </cell>
          <cell r="G1821" t="str">
            <v>CRC</v>
          </cell>
          <cell r="H1821" t="str">
            <v>JA</v>
          </cell>
          <cell r="I1821" t="str">
            <v>0018836 - BUSINESS BENEFITS INS BROKERAGE INC</v>
          </cell>
        </row>
        <row r="1822">
          <cell r="A1822" t="str">
            <v>C38880IH</v>
          </cell>
          <cell r="B1822">
            <v>42185</v>
          </cell>
          <cell r="C1822" t="str">
            <v>C38880</v>
          </cell>
          <cell r="D1822" t="str">
            <v>IVG Hospitals Inc.</v>
          </cell>
          <cell r="E1822" t="str">
            <v>MA</v>
          </cell>
          <cell r="F1822" t="str">
            <v>P1</v>
          </cell>
          <cell r="G1822" t="str">
            <v>ERF</v>
          </cell>
          <cell r="H1822" t="str">
            <v>IH</v>
          </cell>
          <cell r="I1822" t="str">
            <v>0020086 - WILLIAM GALLAGHER  ASSOCIATES</v>
          </cell>
        </row>
        <row r="1823">
          <cell r="A1823" t="str">
            <v>C38885IA</v>
          </cell>
          <cell r="B1823">
            <v>42185</v>
          </cell>
          <cell r="C1823" t="str">
            <v>C38885</v>
          </cell>
          <cell r="D1823" t="str">
            <v>SVS Professional Billing</v>
          </cell>
          <cell r="E1823" t="str">
            <v>MA</v>
          </cell>
          <cell r="F1823" t="str">
            <v>P1</v>
          </cell>
          <cell r="G1823" t="str">
            <v>SMALL</v>
          </cell>
          <cell r="H1823" t="str">
            <v>IA</v>
          </cell>
        </row>
        <row r="1824">
          <cell r="A1824" t="str">
            <v>C38890IA</v>
          </cell>
          <cell r="B1824">
            <v>42185</v>
          </cell>
          <cell r="C1824" t="str">
            <v>C38890</v>
          </cell>
          <cell r="D1824" t="str">
            <v>Trident Booksellers</v>
          </cell>
          <cell r="E1824" t="str">
            <v>MA</v>
          </cell>
          <cell r="F1824" t="str">
            <v>P1</v>
          </cell>
          <cell r="G1824" t="str">
            <v>SMALL</v>
          </cell>
          <cell r="H1824" t="str">
            <v>IA</v>
          </cell>
          <cell r="I1824" t="str">
            <v>0014494 - IMA GROUP BENEFITS LLC</v>
          </cell>
        </row>
        <row r="1825">
          <cell r="A1825" t="str">
            <v>C38890IH</v>
          </cell>
          <cell r="B1825">
            <v>42185</v>
          </cell>
          <cell r="C1825" t="str">
            <v>C38890</v>
          </cell>
          <cell r="D1825" t="str">
            <v>Trident Booksellers</v>
          </cell>
          <cell r="E1825" t="str">
            <v>MA</v>
          </cell>
          <cell r="F1825" t="str">
            <v>P1</v>
          </cell>
          <cell r="G1825" t="str">
            <v>SMALL</v>
          </cell>
          <cell r="H1825" t="str">
            <v>IH</v>
          </cell>
          <cell r="I1825" t="str">
            <v>0014494 - IMA GROUP BENEFITS LLC</v>
          </cell>
        </row>
        <row r="1826">
          <cell r="A1826" t="str">
            <v>C38891JM</v>
          </cell>
          <cell r="B1826">
            <v>42185</v>
          </cell>
          <cell r="C1826" t="str">
            <v>C38891</v>
          </cell>
          <cell r="D1826" t="str">
            <v>Jewell Instruments</v>
          </cell>
          <cell r="E1826" t="str">
            <v>NH</v>
          </cell>
          <cell r="F1826" t="str">
            <v>P1</v>
          </cell>
          <cell r="G1826" t="str">
            <v>CRC</v>
          </cell>
          <cell r="H1826" t="str">
            <v>JM</v>
          </cell>
          <cell r="I1826" t="str">
            <v>0003801 - GRANITE GROUP BENEFITS LLC</v>
          </cell>
        </row>
        <row r="1827">
          <cell r="A1827" t="str">
            <v>C38891JN</v>
          </cell>
          <cell r="B1827">
            <v>42185</v>
          </cell>
          <cell r="C1827" t="str">
            <v>C38891</v>
          </cell>
          <cell r="D1827" t="str">
            <v>Jewell Instruments</v>
          </cell>
          <cell r="E1827" t="str">
            <v>NH</v>
          </cell>
          <cell r="F1827" t="str">
            <v>P1</v>
          </cell>
          <cell r="G1827" t="str">
            <v>CRC</v>
          </cell>
          <cell r="H1827" t="str">
            <v>JN</v>
          </cell>
          <cell r="I1827" t="str">
            <v>0003801 - GRANITE GROUP BENEFITS LLC</v>
          </cell>
        </row>
        <row r="1828">
          <cell r="A1828" t="str">
            <v>C38891JR</v>
          </cell>
          <cell r="B1828">
            <v>42185</v>
          </cell>
          <cell r="C1828" t="str">
            <v>C38891</v>
          </cell>
          <cell r="D1828" t="str">
            <v>Jewell Instruments</v>
          </cell>
          <cell r="E1828" t="str">
            <v>NH</v>
          </cell>
          <cell r="F1828" t="str">
            <v>P1</v>
          </cell>
          <cell r="G1828" t="str">
            <v>CRC</v>
          </cell>
          <cell r="H1828" t="str">
            <v>JR</v>
          </cell>
          <cell r="I1828" t="str">
            <v>0003801 - GRANITE GROUP BENEFITS LLC</v>
          </cell>
        </row>
        <row r="1829">
          <cell r="A1829" t="str">
            <v>C38894IA</v>
          </cell>
          <cell r="B1829">
            <v>42185</v>
          </cell>
          <cell r="C1829" t="str">
            <v>C38894</v>
          </cell>
          <cell r="D1829" t="str">
            <v>Captain Kidd Restaurant</v>
          </cell>
          <cell r="E1829" t="str">
            <v>MA</v>
          </cell>
          <cell r="F1829" t="str">
            <v>P1</v>
          </cell>
          <cell r="G1829" t="str">
            <v>SMALL</v>
          </cell>
          <cell r="H1829" t="str">
            <v>IA</v>
          </cell>
          <cell r="I1829" t="str">
            <v>0032542 - BOSTONIAN GROUP INSURANCE AGENCY</v>
          </cell>
        </row>
        <row r="1830">
          <cell r="A1830" t="str">
            <v>C38894IH</v>
          </cell>
          <cell r="B1830">
            <v>42185</v>
          </cell>
          <cell r="C1830" t="str">
            <v>C38894</v>
          </cell>
          <cell r="D1830" t="str">
            <v>Captain Kidd Restaurant</v>
          </cell>
          <cell r="E1830" t="str">
            <v>MA</v>
          </cell>
          <cell r="F1830" t="str">
            <v>P1</v>
          </cell>
          <cell r="G1830" t="str">
            <v>SMALL</v>
          </cell>
          <cell r="H1830" t="str">
            <v>IH</v>
          </cell>
          <cell r="I1830" t="str">
            <v>0032542 - BOSTONIAN GROUP INSURANCE AGENCY</v>
          </cell>
        </row>
        <row r="1831">
          <cell r="A1831" t="str">
            <v>C38904IH</v>
          </cell>
          <cell r="B1831">
            <v>42185</v>
          </cell>
          <cell r="C1831" t="str">
            <v>C38904</v>
          </cell>
          <cell r="D1831" t="str">
            <v>Allstate Electric Co Inc</v>
          </cell>
          <cell r="E1831" t="str">
            <v>MA</v>
          </cell>
          <cell r="F1831" t="str">
            <v>P1</v>
          </cell>
          <cell r="G1831" t="str">
            <v>SMALL</v>
          </cell>
          <cell r="H1831" t="str">
            <v>IH</v>
          </cell>
          <cell r="I1831" t="str">
            <v>0035411 - INSPHERE INSURANCE SOLUTIONS INC</v>
          </cell>
        </row>
        <row r="1832">
          <cell r="A1832" t="str">
            <v>C38909JA</v>
          </cell>
          <cell r="B1832">
            <v>42185</v>
          </cell>
          <cell r="C1832" t="str">
            <v>C38909</v>
          </cell>
          <cell r="D1832" t="str">
            <v>Diamond Management Services</v>
          </cell>
          <cell r="E1832" t="str">
            <v>MA</v>
          </cell>
          <cell r="F1832" t="str">
            <v>P1</v>
          </cell>
          <cell r="G1832" t="str">
            <v>SMALL</v>
          </cell>
          <cell r="H1832" t="str">
            <v>JA</v>
          </cell>
          <cell r="I1832" t="str">
            <v>0027606 - BROWN &amp; BROWN OF MASSACHUSETTS LLC</v>
          </cell>
        </row>
        <row r="1833">
          <cell r="A1833" t="str">
            <v>C38917IH</v>
          </cell>
          <cell r="B1833">
            <v>42185</v>
          </cell>
          <cell r="C1833" t="str">
            <v>C38917</v>
          </cell>
          <cell r="D1833" t="str">
            <v>Linmar Inc</v>
          </cell>
          <cell r="E1833" t="str">
            <v>MA</v>
          </cell>
          <cell r="F1833" t="str">
            <v>P1</v>
          </cell>
          <cell r="G1833" t="str">
            <v>SMALL</v>
          </cell>
          <cell r="H1833" t="str">
            <v>IH</v>
          </cell>
        </row>
        <row r="1834">
          <cell r="A1834" t="str">
            <v>C38919IV</v>
          </cell>
          <cell r="B1834">
            <v>42185</v>
          </cell>
          <cell r="C1834" t="str">
            <v>C38919</v>
          </cell>
          <cell r="D1834" t="str">
            <v>Merrimack Mortgage Company LLC</v>
          </cell>
          <cell r="E1834" t="str">
            <v>NH</v>
          </cell>
          <cell r="F1834" t="str">
            <v>P1</v>
          </cell>
          <cell r="G1834" t="str">
            <v>ERF</v>
          </cell>
          <cell r="H1834" t="str">
            <v>IV</v>
          </cell>
          <cell r="I1834" t="str">
            <v>0003805 - BORISLOW INSURANCE AGENCY</v>
          </cell>
        </row>
        <row r="1835">
          <cell r="A1835" t="str">
            <v>C38919JH</v>
          </cell>
          <cell r="B1835">
            <v>42185</v>
          </cell>
          <cell r="C1835" t="str">
            <v>C38919</v>
          </cell>
          <cell r="D1835" t="str">
            <v>Merrimack Mortgage Company LLC</v>
          </cell>
          <cell r="E1835" t="str">
            <v>NH</v>
          </cell>
          <cell r="F1835" t="str">
            <v>P1</v>
          </cell>
          <cell r="G1835" t="str">
            <v>ERF</v>
          </cell>
          <cell r="H1835" t="str">
            <v>JH</v>
          </cell>
          <cell r="I1835" t="str">
            <v>0003805 - BORISLOW INSURANCE AGENCY</v>
          </cell>
        </row>
        <row r="1836">
          <cell r="A1836" t="str">
            <v>C38935IA</v>
          </cell>
          <cell r="B1836">
            <v>42185</v>
          </cell>
          <cell r="C1836" t="str">
            <v>C38935</v>
          </cell>
          <cell r="D1836" t="str">
            <v>Donelan's Supermarkets Inc</v>
          </cell>
          <cell r="E1836" t="str">
            <v>MA</v>
          </cell>
          <cell r="F1836" t="str">
            <v>P1</v>
          </cell>
          <cell r="G1836" t="str">
            <v>ERF</v>
          </cell>
          <cell r="H1836" t="str">
            <v>IA</v>
          </cell>
          <cell r="I1836" t="str">
            <v>0018362 - FRED C CHURCH</v>
          </cell>
        </row>
        <row r="1837">
          <cell r="A1837" t="str">
            <v>C38935IH</v>
          </cell>
          <cell r="B1837">
            <v>42185</v>
          </cell>
          <cell r="C1837" t="str">
            <v>C38935</v>
          </cell>
          <cell r="D1837" t="str">
            <v>Donelan's Supermarkets Inc</v>
          </cell>
          <cell r="E1837" t="str">
            <v>MA</v>
          </cell>
          <cell r="F1837" t="str">
            <v>P1</v>
          </cell>
          <cell r="G1837" t="str">
            <v>ERF</v>
          </cell>
          <cell r="H1837" t="str">
            <v>IH</v>
          </cell>
          <cell r="I1837" t="str">
            <v>0018362 - FRED C CHURCH</v>
          </cell>
        </row>
        <row r="1838">
          <cell r="A1838" t="str">
            <v>C38951IH</v>
          </cell>
          <cell r="B1838">
            <v>42185</v>
          </cell>
          <cell r="C1838" t="str">
            <v>C38951</v>
          </cell>
          <cell r="D1838" t="str">
            <v>Double N Inc</v>
          </cell>
          <cell r="E1838" t="str">
            <v>MA</v>
          </cell>
          <cell r="F1838" t="str">
            <v>P1</v>
          </cell>
          <cell r="G1838" t="str">
            <v>CRC</v>
          </cell>
          <cell r="H1838" t="str">
            <v>IH</v>
          </cell>
          <cell r="I1838" t="str">
            <v>0033790 - HUB INTERNATIONAL NEW ENGLAND LLC</v>
          </cell>
        </row>
        <row r="1839">
          <cell r="A1839" t="str">
            <v>C38957IA</v>
          </cell>
          <cell r="B1839">
            <v>42185</v>
          </cell>
          <cell r="C1839" t="str">
            <v>C38957</v>
          </cell>
          <cell r="D1839" t="str">
            <v>Raid Inc.</v>
          </cell>
          <cell r="E1839" t="str">
            <v>MA</v>
          </cell>
          <cell r="F1839" t="str">
            <v>P1</v>
          </cell>
          <cell r="G1839" t="str">
            <v>SMALL</v>
          </cell>
          <cell r="H1839" t="str">
            <v>IA</v>
          </cell>
          <cell r="I1839" t="str">
            <v>0019378 - HR - OUTSIDE THE BOX INC</v>
          </cell>
        </row>
        <row r="1840">
          <cell r="A1840" t="str">
            <v>C38957IH</v>
          </cell>
          <cell r="B1840">
            <v>42185</v>
          </cell>
          <cell r="C1840" t="str">
            <v>C38957</v>
          </cell>
          <cell r="D1840" t="str">
            <v>Raid Inc.</v>
          </cell>
          <cell r="E1840" t="str">
            <v>MA</v>
          </cell>
          <cell r="F1840" t="str">
            <v>P1</v>
          </cell>
          <cell r="G1840" t="str">
            <v>SMALL</v>
          </cell>
          <cell r="H1840" t="str">
            <v>IH</v>
          </cell>
          <cell r="I1840" t="str">
            <v>0019378 - HR - OUTSIDE THE BOX INC</v>
          </cell>
        </row>
        <row r="1841">
          <cell r="A1841" t="str">
            <v>C38964IH</v>
          </cell>
          <cell r="B1841">
            <v>42185</v>
          </cell>
          <cell r="C1841" t="str">
            <v>C38964</v>
          </cell>
          <cell r="D1841" t="str">
            <v>White's Pastry Shop Inc</v>
          </cell>
          <cell r="E1841" t="str">
            <v>MA</v>
          </cell>
          <cell r="F1841" t="str">
            <v>P1</v>
          </cell>
          <cell r="G1841" t="str">
            <v>SMALL</v>
          </cell>
          <cell r="H1841" t="str">
            <v>IH</v>
          </cell>
          <cell r="I1841" t="str">
            <v>0034717 - KEITH MEADOWS &amp; DUNN INS AGENCY LLC</v>
          </cell>
        </row>
        <row r="1842">
          <cell r="A1842" t="str">
            <v>C38964JA</v>
          </cell>
          <cell r="B1842">
            <v>42185</v>
          </cell>
          <cell r="C1842" t="str">
            <v>C38964</v>
          </cell>
          <cell r="D1842" t="str">
            <v>White's Pastry Shop Inc</v>
          </cell>
          <cell r="E1842" t="str">
            <v>MA</v>
          </cell>
          <cell r="F1842" t="str">
            <v>P1</v>
          </cell>
          <cell r="G1842" t="str">
            <v>SMALL</v>
          </cell>
          <cell r="H1842" t="str">
            <v>JA</v>
          </cell>
          <cell r="I1842" t="str">
            <v>0034717 - KEITH MEADOWS &amp; DUNN INS AGENCY LLC</v>
          </cell>
        </row>
        <row r="1843">
          <cell r="A1843" t="str">
            <v>C38971IA</v>
          </cell>
          <cell r="B1843">
            <v>42185</v>
          </cell>
          <cell r="C1843" t="str">
            <v>C38971</v>
          </cell>
          <cell r="D1843" t="str">
            <v>Sabrina Fisheries Corporation</v>
          </cell>
          <cell r="E1843" t="str">
            <v>MA</v>
          </cell>
          <cell r="F1843" t="str">
            <v>P1</v>
          </cell>
          <cell r="G1843" t="str">
            <v>SMALL</v>
          </cell>
          <cell r="H1843" t="str">
            <v>IA</v>
          </cell>
          <cell r="I1843" t="str">
            <v>0016969 - HUB INTERNATIONAL NEW ENGLAND LLC</v>
          </cell>
        </row>
        <row r="1844">
          <cell r="A1844" t="str">
            <v>C38976IH</v>
          </cell>
          <cell r="B1844">
            <v>42185</v>
          </cell>
          <cell r="C1844" t="str">
            <v>C38976</v>
          </cell>
          <cell r="D1844" t="str">
            <v>Penta Auto Body Company Inc</v>
          </cell>
          <cell r="E1844" t="str">
            <v>MA</v>
          </cell>
          <cell r="F1844" t="str">
            <v>P1</v>
          </cell>
          <cell r="G1844" t="str">
            <v>SMALL</v>
          </cell>
          <cell r="H1844" t="str">
            <v>IH</v>
          </cell>
          <cell r="I1844" t="str">
            <v>0032278 - GALLAGHER BENEFIT SERVICES INC</v>
          </cell>
        </row>
        <row r="1845">
          <cell r="A1845" t="str">
            <v>C38983JM</v>
          </cell>
          <cell r="B1845">
            <v>42185</v>
          </cell>
          <cell r="C1845" t="str">
            <v>C38983</v>
          </cell>
          <cell r="D1845" t="str">
            <v>Christian Delivery Chair Service</v>
          </cell>
          <cell r="E1845" t="str">
            <v>NH</v>
          </cell>
          <cell r="F1845" t="str">
            <v>P1</v>
          </cell>
          <cell r="G1845" t="str">
            <v>SMALL</v>
          </cell>
          <cell r="H1845" t="str">
            <v>JM</v>
          </cell>
          <cell r="I1845" t="str">
            <v>0032857 - TENBROECK JR, P DEREK</v>
          </cell>
        </row>
        <row r="1846">
          <cell r="A1846" t="str">
            <v>C38990JM</v>
          </cell>
          <cell r="B1846">
            <v>42185</v>
          </cell>
          <cell r="C1846" t="str">
            <v>C38990</v>
          </cell>
          <cell r="D1846" t="str">
            <v>Cyr Lumber</v>
          </cell>
          <cell r="E1846" t="str">
            <v>NH</v>
          </cell>
          <cell r="F1846" t="str">
            <v>P1</v>
          </cell>
          <cell r="G1846" t="str">
            <v>CRC</v>
          </cell>
          <cell r="H1846" t="str">
            <v>JM</v>
          </cell>
          <cell r="I1846" t="str">
            <v>0003811 - CGI EMPLOYEE BENEFITS GROUP</v>
          </cell>
        </row>
        <row r="1847">
          <cell r="A1847" t="str">
            <v>C38995JB</v>
          </cell>
          <cell r="B1847">
            <v>42185</v>
          </cell>
          <cell r="C1847" t="str">
            <v>C38995</v>
          </cell>
          <cell r="D1847" t="str">
            <v>Cataldo Ambulance Services</v>
          </cell>
          <cell r="E1847" t="str">
            <v>MA</v>
          </cell>
          <cell r="F1847" t="str">
            <v>P1</v>
          </cell>
          <cell r="G1847" t="str">
            <v>ERF</v>
          </cell>
          <cell r="H1847" t="str">
            <v>JB</v>
          </cell>
          <cell r="I1847" t="str">
            <v>0028350 - HUB INTERNATIONAL NEW ENGLAND LLC</v>
          </cell>
        </row>
        <row r="1848">
          <cell r="A1848" t="str">
            <v>C39020IA</v>
          </cell>
          <cell r="B1848">
            <v>42185</v>
          </cell>
          <cell r="C1848" t="str">
            <v>C39020</v>
          </cell>
          <cell r="D1848" t="str">
            <v>Flansburgh Associates Inc</v>
          </cell>
          <cell r="E1848" t="str">
            <v>MA</v>
          </cell>
          <cell r="F1848" t="str">
            <v>P1</v>
          </cell>
          <cell r="G1848" t="str">
            <v>SMALL</v>
          </cell>
          <cell r="H1848" t="str">
            <v>IA</v>
          </cell>
          <cell r="I1848" t="str">
            <v>0028973 - COMPREHENSIVE INS PROVIDERS INC</v>
          </cell>
        </row>
        <row r="1849">
          <cell r="A1849" t="str">
            <v>C39020IH</v>
          </cell>
          <cell r="B1849">
            <v>42185</v>
          </cell>
          <cell r="C1849" t="str">
            <v>C39020</v>
          </cell>
          <cell r="D1849" t="str">
            <v>Flansburgh Associates Inc</v>
          </cell>
          <cell r="E1849" t="str">
            <v>MA</v>
          </cell>
          <cell r="F1849" t="str">
            <v>P1</v>
          </cell>
          <cell r="G1849" t="str">
            <v>SMALL</v>
          </cell>
          <cell r="H1849" t="str">
            <v>IH</v>
          </cell>
          <cell r="I1849" t="str">
            <v>0028973 - COMPREHENSIVE INS PROVIDERS INC</v>
          </cell>
        </row>
        <row r="1850">
          <cell r="A1850" t="str">
            <v>C39061IA</v>
          </cell>
          <cell r="B1850">
            <v>42185</v>
          </cell>
          <cell r="C1850" t="str">
            <v>C39061</v>
          </cell>
          <cell r="D1850" t="str">
            <v>VHS Inc</v>
          </cell>
          <cell r="E1850" t="str">
            <v>MA</v>
          </cell>
          <cell r="F1850" t="str">
            <v>P1</v>
          </cell>
          <cell r="G1850" t="str">
            <v>SMALL</v>
          </cell>
          <cell r="H1850" t="str">
            <v>IA</v>
          </cell>
          <cell r="I1850" t="str">
            <v>0029455 - ALLIANT INSURANCE SERVICES INC</v>
          </cell>
        </row>
        <row r="1851">
          <cell r="A1851" t="str">
            <v>C39061IH</v>
          </cell>
          <cell r="B1851">
            <v>42185</v>
          </cell>
          <cell r="C1851" t="str">
            <v>C39061</v>
          </cell>
          <cell r="D1851" t="str">
            <v>VHS Inc</v>
          </cell>
          <cell r="E1851" t="str">
            <v>MA</v>
          </cell>
          <cell r="F1851" t="str">
            <v>P1</v>
          </cell>
          <cell r="G1851" t="str">
            <v>SMALL</v>
          </cell>
          <cell r="H1851" t="str">
            <v>IH</v>
          </cell>
          <cell r="I1851" t="str">
            <v>0029455 - ALLIANT INSURANCE SERVICES INC</v>
          </cell>
        </row>
        <row r="1852">
          <cell r="A1852" t="str">
            <v>C39062IH</v>
          </cell>
          <cell r="B1852">
            <v>42185</v>
          </cell>
          <cell r="C1852" t="str">
            <v>C39062</v>
          </cell>
          <cell r="D1852" t="str">
            <v>Platinum Equity LLC</v>
          </cell>
          <cell r="E1852" t="str">
            <v>MA</v>
          </cell>
          <cell r="F1852" t="str">
            <v>P1</v>
          </cell>
          <cell r="G1852" t="str">
            <v>CRC</v>
          </cell>
          <cell r="H1852" t="str">
            <v>IH</v>
          </cell>
          <cell r="I1852" t="str">
            <v>0022616 - WELLS FARGO INSURANCE SVCS USA INC</v>
          </cell>
        </row>
        <row r="1853">
          <cell r="A1853" t="str">
            <v>C39077IA</v>
          </cell>
          <cell r="B1853">
            <v>42185</v>
          </cell>
          <cell r="C1853" t="str">
            <v>C39077</v>
          </cell>
          <cell r="D1853" t="str">
            <v>M S Walker Inc</v>
          </cell>
          <cell r="E1853" t="str">
            <v>MA</v>
          </cell>
          <cell r="F1853" t="str">
            <v>P1</v>
          </cell>
          <cell r="G1853" t="str">
            <v>ERF</v>
          </cell>
          <cell r="H1853" t="str">
            <v>IA</v>
          </cell>
          <cell r="I1853" t="str">
            <v>0025773 - STRATEGIC BENEFIT SOLUTIONS INC</v>
          </cell>
        </row>
        <row r="1854">
          <cell r="A1854" t="str">
            <v>C39077IH</v>
          </cell>
          <cell r="B1854">
            <v>42185</v>
          </cell>
          <cell r="C1854" t="str">
            <v>C39077</v>
          </cell>
          <cell r="D1854" t="str">
            <v>M S Walker Inc</v>
          </cell>
          <cell r="E1854" t="str">
            <v>MA</v>
          </cell>
          <cell r="F1854" t="str">
            <v>P1</v>
          </cell>
          <cell r="G1854" t="str">
            <v>ERF</v>
          </cell>
          <cell r="H1854" t="str">
            <v>IH</v>
          </cell>
          <cell r="I1854" t="str">
            <v>0025773 - STRATEGIC BENEFIT SOLUTIONS INC</v>
          </cell>
        </row>
        <row r="1855">
          <cell r="A1855" t="str">
            <v>C39103IH</v>
          </cell>
          <cell r="B1855">
            <v>42185</v>
          </cell>
          <cell r="C1855" t="str">
            <v>C39103</v>
          </cell>
          <cell r="D1855" t="str">
            <v>Mount Auburn Cemetery</v>
          </cell>
          <cell r="E1855" t="str">
            <v>MA</v>
          </cell>
          <cell r="F1855" t="str">
            <v>P1</v>
          </cell>
          <cell r="G1855" t="str">
            <v>CRC</v>
          </cell>
          <cell r="H1855" t="str">
            <v>IH</v>
          </cell>
          <cell r="I1855" t="str">
            <v>0026335 - EASTERN BENEFITS GROUP</v>
          </cell>
        </row>
        <row r="1856">
          <cell r="A1856" t="str">
            <v>C39103JA</v>
          </cell>
          <cell r="B1856">
            <v>42185</v>
          </cell>
          <cell r="C1856" t="str">
            <v>C39103</v>
          </cell>
          <cell r="D1856" t="str">
            <v>Mount Auburn Cemetery</v>
          </cell>
          <cell r="E1856" t="str">
            <v>MA</v>
          </cell>
          <cell r="F1856" t="str">
            <v>P1</v>
          </cell>
          <cell r="G1856" t="str">
            <v>CRC</v>
          </cell>
          <cell r="H1856" t="str">
            <v>JA</v>
          </cell>
          <cell r="I1856" t="str">
            <v>0026335 - EASTERN BENEFITS GROUP</v>
          </cell>
        </row>
        <row r="1857">
          <cell r="A1857" t="str">
            <v>C39114IH</v>
          </cell>
          <cell r="B1857">
            <v>42185</v>
          </cell>
          <cell r="C1857" t="str">
            <v>C39114</v>
          </cell>
          <cell r="D1857" t="str">
            <v>Nutter McClennen &amp; Fish LLP</v>
          </cell>
          <cell r="E1857" t="str">
            <v>MA</v>
          </cell>
          <cell r="F1857" t="str">
            <v>P1</v>
          </cell>
          <cell r="G1857" t="str">
            <v>ERF</v>
          </cell>
          <cell r="H1857" t="str">
            <v>IH</v>
          </cell>
          <cell r="I1857" t="str">
            <v>0030327 - WILLIAM GALLAGHER  ASSOCIATES</v>
          </cell>
        </row>
        <row r="1858">
          <cell r="A1858" t="str">
            <v>C39114IV</v>
          </cell>
          <cell r="B1858">
            <v>42185</v>
          </cell>
          <cell r="C1858" t="str">
            <v>C39114</v>
          </cell>
          <cell r="D1858" t="str">
            <v>Nutter McClennen &amp; Fish LLP</v>
          </cell>
          <cell r="E1858" t="str">
            <v>MA</v>
          </cell>
          <cell r="F1858" t="str">
            <v>P1</v>
          </cell>
          <cell r="G1858" t="str">
            <v>ERF</v>
          </cell>
          <cell r="H1858" t="str">
            <v>IV</v>
          </cell>
          <cell r="I1858" t="str">
            <v>0030327 - WILLIAM GALLAGHER  ASSOCIATES</v>
          </cell>
        </row>
        <row r="1859">
          <cell r="A1859" t="str">
            <v>C39122IA</v>
          </cell>
          <cell r="B1859">
            <v>42185</v>
          </cell>
          <cell r="C1859" t="str">
            <v>C39122</v>
          </cell>
          <cell r="D1859" t="str">
            <v>Brainshark Inc</v>
          </cell>
          <cell r="E1859" t="str">
            <v>MA</v>
          </cell>
          <cell r="F1859" t="str">
            <v>P1</v>
          </cell>
          <cell r="G1859" t="str">
            <v>ERF</v>
          </cell>
          <cell r="H1859" t="str">
            <v>IA</v>
          </cell>
          <cell r="I1859" t="str">
            <v>0033030 - WILLIAM GALLAGHER  ASSOCIATES</v>
          </cell>
        </row>
        <row r="1860">
          <cell r="A1860" t="str">
            <v>C39122IH</v>
          </cell>
          <cell r="B1860">
            <v>42185</v>
          </cell>
          <cell r="C1860" t="str">
            <v>C39122</v>
          </cell>
          <cell r="D1860" t="str">
            <v>Brainshark Inc</v>
          </cell>
          <cell r="E1860" t="str">
            <v>MA</v>
          </cell>
          <cell r="F1860" t="str">
            <v>P1</v>
          </cell>
          <cell r="G1860" t="str">
            <v>ERF</v>
          </cell>
          <cell r="H1860" t="str">
            <v>IH</v>
          </cell>
          <cell r="I1860" t="str">
            <v>0033030 - WILLIAM GALLAGHER  ASSOCIATES</v>
          </cell>
        </row>
        <row r="1861">
          <cell r="A1861" t="str">
            <v>C39122JH</v>
          </cell>
          <cell r="B1861">
            <v>42185</v>
          </cell>
          <cell r="C1861" t="str">
            <v>C39122</v>
          </cell>
          <cell r="D1861" t="str">
            <v>Brainshark Inc</v>
          </cell>
          <cell r="E1861" t="str">
            <v>MA</v>
          </cell>
          <cell r="F1861" t="str">
            <v>P1</v>
          </cell>
          <cell r="G1861" t="str">
            <v>ERF</v>
          </cell>
          <cell r="H1861" t="str">
            <v>JH</v>
          </cell>
          <cell r="I1861" t="str">
            <v>0033030 - WILLIAM GALLAGHER  ASSOCIATES</v>
          </cell>
        </row>
        <row r="1862">
          <cell r="A1862" t="str">
            <v>C39124JM</v>
          </cell>
          <cell r="B1862">
            <v>42185</v>
          </cell>
          <cell r="C1862" t="str">
            <v>C39124</v>
          </cell>
          <cell r="D1862" t="str">
            <v>Salem Haven</v>
          </cell>
          <cell r="E1862" t="str">
            <v>NH</v>
          </cell>
          <cell r="F1862" t="str">
            <v>P1</v>
          </cell>
          <cell r="G1862" t="str">
            <v>CRC</v>
          </cell>
          <cell r="H1862" t="str">
            <v>JM</v>
          </cell>
          <cell r="I1862" t="str">
            <v>0004092 - CGI EMPLOYEE BENEFITS GROUP</v>
          </cell>
        </row>
        <row r="1863">
          <cell r="A1863" t="str">
            <v>C39126IH</v>
          </cell>
          <cell r="B1863">
            <v>42185</v>
          </cell>
          <cell r="C1863" t="str">
            <v>C39126</v>
          </cell>
          <cell r="D1863" t="str">
            <v>Moduform Inc</v>
          </cell>
          <cell r="E1863" t="str">
            <v>MA</v>
          </cell>
          <cell r="F1863" t="str">
            <v>P1</v>
          </cell>
          <cell r="G1863" t="str">
            <v>SMALL</v>
          </cell>
          <cell r="H1863" t="str">
            <v>IH</v>
          </cell>
          <cell r="I1863" t="str">
            <v>0031692 - HUB INTERNATIONAL NEW ENGLAND LLC</v>
          </cell>
        </row>
        <row r="1864">
          <cell r="A1864" t="str">
            <v>C39129IH</v>
          </cell>
          <cell r="B1864">
            <v>42185</v>
          </cell>
          <cell r="C1864" t="str">
            <v>C39129</v>
          </cell>
          <cell r="D1864" t="str">
            <v>Martha's Vineyard Insurance Agency Inc</v>
          </cell>
          <cell r="E1864" t="str">
            <v>MA</v>
          </cell>
          <cell r="F1864" t="str">
            <v>P1</v>
          </cell>
          <cell r="G1864" t="str">
            <v>SMALL</v>
          </cell>
          <cell r="H1864" t="str">
            <v>IH</v>
          </cell>
          <cell r="I1864" t="str">
            <v>0025326 - STARKWEATHER &amp; SHEPLEY INC</v>
          </cell>
        </row>
        <row r="1865">
          <cell r="A1865" t="str">
            <v>C39130IA</v>
          </cell>
          <cell r="B1865">
            <v>42185</v>
          </cell>
          <cell r="C1865" t="str">
            <v>C39130</v>
          </cell>
          <cell r="D1865" t="str">
            <v>Walter Smith Plumbing &amp; Heating</v>
          </cell>
          <cell r="E1865" t="str">
            <v>MA</v>
          </cell>
          <cell r="F1865" t="str">
            <v>P1</v>
          </cell>
          <cell r="G1865" t="str">
            <v>SMALL</v>
          </cell>
          <cell r="H1865" t="str">
            <v>IA</v>
          </cell>
          <cell r="I1865" t="str">
            <v>0005307 - JORDAN, STEVEN C</v>
          </cell>
        </row>
        <row r="1866">
          <cell r="A1866" t="str">
            <v>C39131IH</v>
          </cell>
          <cell r="B1866">
            <v>42185</v>
          </cell>
          <cell r="C1866" t="str">
            <v>C39131</v>
          </cell>
          <cell r="D1866" t="str">
            <v>Boston Neurobehavioral Associates LLP</v>
          </cell>
          <cell r="E1866" t="str">
            <v>MA</v>
          </cell>
          <cell r="F1866" t="str">
            <v>P1</v>
          </cell>
          <cell r="G1866" t="str">
            <v>SMALL</v>
          </cell>
          <cell r="H1866" t="str">
            <v>IH</v>
          </cell>
          <cell r="I1866" t="str">
            <v>0020140 - REID JR, ROBERT J</v>
          </cell>
        </row>
        <row r="1867">
          <cell r="A1867" t="str">
            <v>C39133JM</v>
          </cell>
          <cell r="B1867">
            <v>42185</v>
          </cell>
          <cell r="C1867" t="str">
            <v>C39133</v>
          </cell>
          <cell r="D1867" t="str">
            <v>Appli-Tec Inc</v>
          </cell>
          <cell r="E1867" t="str">
            <v>NH</v>
          </cell>
          <cell r="F1867" t="str">
            <v>P1</v>
          </cell>
          <cell r="G1867" t="str">
            <v>SMALL</v>
          </cell>
          <cell r="H1867" t="str">
            <v>JM</v>
          </cell>
          <cell r="I1867" t="str">
            <v>0032629 - PANICO, MICHAEL</v>
          </cell>
        </row>
        <row r="1868">
          <cell r="A1868" t="str">
            <v>C39135IH</v>
          </cell>
          <cell r="B1868">
            <v>42185</v>
          </cell>
          <cell r="C1868" t="str">
            <v>C39135</v>
          </cell>
          <cell r="D1868" t="str">
            <v>S R Dodge Inc</v>
          </cell>
          <cell r="E1868" t="str">
            <v>MA</v>
          </cell>
          <cell r="F1868" t="str">
            <v>P1</v>
          </cell>
          <cell r="G1868" t="str">
            <v>SMALL</v>
          </cell>
          <cell r="H1868" t="str">
            <v>IH</v>
          </cell>
          <cell r="I1868" t="str">
            <v>0033968 - BUSINESS BENEFITS INS BROKERAGE INC</v>
          </cell>
        </row>
        <row r="1869">
          <cell r="A1869" t="str">
            <v>C39135JA</v>
          </cell>
          <cell r="B1869">
            <v>42185</v>
          </cell>
          <cell r="C1869" t="str">
            <v>C39135</v>
          </cell>
          <cell r="D1869" t="str">
            <v>S R Dodge Inc</v>
          </cell>
          <cell r="E1869" t="str">
            <v>MA</v>
          </cell>
          <cell r="F1869" t="str">
            <v>P1</v>
          </cell>
          <cell r="G1869" t="str">
            <v>SMALL</v>
          </cell>
          <cell r="H1869" t="str">
            <v>JA</v>
          </cell>
          <cell r="I1869" t="str">
            <v>0033968 - BUSINESS BENEFITS INS BROKERAGE INC</v>
          </cell>
        </row>
        <row r="1870">
          <cell r="A1870" t="str">
            <v>C39140IA</v>
          </cell>
          <cell r="B1870">
            <v>42185</v>
          </cell>
          <cell r="C1870" t="str">
            <v>C39140</v>
          </cell>
          <cell r="D1870" t="str">
            <v>Spire Inc</v>
          </cell>
          <cell r="E1870" t="str">
            <v>MA</v>
          </cell>
          <cell r="F1870" t="str">
            <v>P1</v>
          </cell>
          <cell r="G1870" t="str">
            <v>CRC</v>
          </cell>
          <cell r="H1870" t="str">
            <v>IA</v>
          </cell>
          <cell r="I1870" t="str">
            <v>0027564 - BENEFIT STRATEGY PARTNERS LLC</v>
          </cell>
        </row>
        <row r="1871">
          <cell r="A1871" t="str">
            <v>C39140IH</v>
          </cell>
          <cell r="B1871">
            <v>42185</v>
          </cell>
          <cell r="C1871" t="str">
            <v>C39140</v>
          </cell>
          <cell r="D1871" t="str">
            <v>Spire Inc</v>
          </cell>
          <cell r="E1871" t="str">
            <v>MA</v>
          </cell>
          <cell r="F1871" t="str">
            <v>P1</v>
          </cell>
          <cell r="G1871" t="str">
            <v>CRC</v>
          </cell>
          <cell r="H1871" t="str">
            <v>IH</v>
          </cell>
          <cell r="I1871" t="str">
            <v>0027564 - BENEFIT STRATEGY PARTNERS LLC</v>
          </cell>
        </row>
        <row r="1872">
          <cell r="A1872" t="str">
            <v>C39173IH</v>
          </cell>
          <cell r="B1872">
            <v>42185</v>
          </cell>
          <cell r="C1872" t="str">
            <v>C39173</v>
          </cell>
          <cell r="D1872" t="str">
            <v>Boston Cleaning Company Inc</v>
          </cell>
          <cell r="E1872" t="str">
            <v>MA</v>
          </cell>
          <cell r="F1872" t="str">
            <v>P1</v>
          </cell>
          <cell r="G1872" t="str">
            <v>SMALL</v>
          </cell>
          <cell r="H1872" t="str">
            <v>IH</v>
          </cell>
        </row>
        <row r="1873">
          <cell r="A1873" t="str">
            <v>C39173IV</v>
          </cell>
          <cell r="B1873">
            <v>42185</v>
          </cell>
          <cell r="C1873" t="str">
            <v>C39173</v>
          </cell>
          <cell r="D1873" t="str">
            <v>Boston Cleaning Company Inc</v>
          </cell>
          <cell r="E1873" t="str">
            <v>MA</v>
          </cell>
          <cell r="F1873" t="str">
            <v>P1</v>
          </cell>
          <cell r="G1873" t="str">
            <v>SMALL</v>
          </cell>
          <cell r="H1873" t="str">
            <v>IV</v>
          </cell>
        </row>
        <row r="1874">
          <cell r="A1874" t="str">
            <v>C39177IA</v>
          </cell>
          <cell r="B1874">
            <v>42185</v>
          </cell>
          <cell r="C1874" t="str">
            <v>C39177</v>
          </cell>
          <cell r="D1874" t="str">
            <v>Sherman Printing Co Inc</v>
          </cell>
          <cell r="E1874" t="str">
            <v>MA</v>
          </cell>
          <cell r="F1874" t="str">
            <v>P1</v>
          </cell>
          <cell r="G1874" t="str">
            <v>SMALL</v>
          </cell>
          <cell r="H1874" t="str">
            <v>IA</v>
          </cell>
          <cell r="I1874" t="str">
            <v>0034714 - KALISH, ROBERT H</v>
          </cell>
        </row>
        <row r="1875">
          <cell r="A1875" t="str">
            <v>C39177IH</v>
          </cell>
          <cell r="B1875">
            <v>42185</v>
          </cell>
          <cell r="C1875" t="str">
            <v>C39177</v>
          </cell>
          <cell r="D1875" t="str">
            <v>Sherman Printing Co Inc</v>
          </cell>
          <cell r="E1875" t="str">
            <v>MA</v>
          </cell>
          <cell r="F1875" t="str">
            <v>P1</v>
          </cell>
          <cell r="G1875" t="str">
            <v>SMALL</v>
          </cell>
          <cell r="H1875" t="str">
            <v>IH</v>
          </cell>
          <cell r="I1875" t="str">
            <v>0034714 - KALISH, ROBERT H</v>
          </cell>
        </row>
        <row r="1876">
          <cell r="A1876" t="str">
            <v>C39184IH</v>
          </cell>
          <cell r="B1876">
            <v>42185</v>
          </cell>
          <cell r="C1876" t="str">
            <v>C39184</v>
          </cell>
          <cell r="D1876" t="str">
            <v>John Francis Corporation</v>
          </cell>
          <cell r="E1876" t="str">
            <v>MA</v>
          </cell>
          <cell r="F1876" t="str">
            <v>P1</v>
          </cell>
          <cell r="G1876" t="str">
            <v>SMALL</v>
          </cell>
          <cell r="H1876" t="str">
            <v>IH</v>
          </cell>
          <cell r="I1876" t="str">
            <v>0003828 - KAPLAN, ELLEN A</v>
          </cell>
        </row>
        <row r="1877">
          <cell r="A1877" t="str">
            <v>C39185IV</v>
          </cell>
          <cell r="B1877">
            <v>42185</v>
          </cell>
          <cell r="C1877" t="str">
            <v>C39185</v>
          </cell>
          <cell r="D1877" t="str">
            <v>Sheridan Corporation</v>
          </cell>
          <cell r="E1877" t="str">
            <v>ME</v>
          </cell>
          <cell r="F1877" t="str">
            <v>P1</v>
          </cell>
          <cell r="G1877" t="str">
            <v>SMALL</v>
          </cell>
          <cell r="H1877" t="str">
            <v>IV</v>
          </cell>
          <cell r="I1877" t="str">
            <v>0023418 - NORTON FINANCIAL SERVICES INC</v>
          </cell>
        </row>
        <row r="1878">
          <cell r="A1878" t="str">
            <v>C39185PO</v>
          </cell>
          <cell r="B1878">
            <v>42185</v>
          </cell>
          <cell r="C1878" t="str">
            <v>C39185</v>
          </cell>
          <cell r="D1878" t="str">
            <v>Sheridan Corporation</v>
          </cell>
          <cell r="E1878" t="str">
            <v>ME</v>
          </cell>
          <cell r="F1878" t="str">
            <v>P1</v>
          </cell>
          <cell r="G1878" t="str">
            <v>SMALL</v>
          </cell>
          <cell r="H1878" t="str">
            <v>PO</v>
          </cell>
          <cell r="I1878" t="str">
            <v>0023418 - NORTON FINANCIAL SERVICES INC</v>
          </cell>
        </row>
        <row r="1879">
          <cell r="A1879" t="str">
            <v>C39188IH</v>
          </cell>
          <cell r="B1879">
            <v>42185</v>
          </cell>
          <cell r="C1879" t="str">
            <v>C39188</v>
          </cell>
          <cell r="D1879" t="str">
            <v>Plymouth Area Coalition For Homeless</v>
          </cell>
          <cell r="E1879" t="str">
            <v>MA</v>
          </cell>
          <cell r="F1879" t="str">
            <v>P1</v>
          </cell>
          <cell r="G1879" t="str">
            <v>SMALL</v>
          </cell>
          <cell r="H1879" t="str">
            <v>IH</v>
          </cell>
          <cell r="I1879" t="str">
            <v>0022913 - HEALTH NETWORK</v>
          </cell>
        </row>
        <row r="1880">
          <cell r="A1880" t="str">
            <v>C39215IH</v>
          </cell>
          <cell r="B1880">
            <v>42185</v>
          </cell>
          <cell r="C1880" t="str">
            <v>C39215</v>
          </cell>
          <cell r="D1880" t="str">
            <v>Connolly Brothers Inc</v>
          </cell>
          <cell r="E1880" t="str">
            <v>MA</v>
          </cell>
          <cell r="F1880" t="str">
            <v>P1</v>
          </cell>
          <cell r="G1880" t="str">
            <v>SMALL</v>
          </cell>
          <cell r="H1880" t="str">
            <v>IH</v>
          </cell>
          <cell r="I1880" t="str">
            <v>0004442 - DESIGNED BENEFITS GROUP</v>
          </cell>
        </row>
        <row r="1881">
          <cell r="A1881" t="str">
            <v>C39215JA</v>
          </cell>
          <cell r="B1881">
            <v>42185</v>
          </cell>
          <cell r="C1881" t="str">
            <v>C39215</v>
          </cell>
          <cell r="D1881" t="str">
            <v>Connolly Brothers Inc</v>
          </cell>
          <cell r="E1881" t="str">
            <v>MA</v>
          </cell>
          <cell r="F1881" t="str">
            <v>P1</v>
          </cell>
          <cell r="G1881" t="str">
            <v>SMALL</v>
          </cell>
          <cell r="H1881" t="str">
            <v>JA</v>
          </cell>
          <cell r="I1881" t="str">
            <v>0004442 - DESIGNED BENEFITS GROUP</v>
          </cell>
        </row>
        <row r="1882">
          <cell r="A1882" t="str">
            <v>C39221IH</v>
          </cell>
          <cell r="B1882">
            <v>42185</v>
          </cell>
          <cell r="C1882" t="str">
            <v>C39221</v>
          </cell>
          <cell r="D1882" t="str">
            <v>James J Galvin Electrical Contractors</v>
          </cell>
          <cell r="E1882" t="str">
            <v>MA</v>
          </cell>
          <cell r="F1882" t="str">
            <v>P1</v>
          </cell>
          <cell r="G1882" t="str">
            <v>SMALL</v>
          </cell>
          <cell r="H1882" t="str">
            <v>IH</v>
          </cell>
          <cell r="I1882" t="str">
            <v>0004444 - BAR INSURANCE BROKERAGE INC</v>
          </cell>
        </row>
        <row r="1883">
          <cell r="A1883" t="str">
            <v>C39237JM</v>
          </cell>
          <cell r="B1883">
            <v>42185</v>
          </cell>
          <cell r="C1883" t="str">
            <v>C39237</v>
          </cell>
          <cell r="D1883" t="str">
            <v>Bingham Lumber Inc</v>
          </cell>
          <cell r="E1883" t="str">
            <v>NH</v>
          </cell>
          <cell r="F1883" t="str">
            <v>P1</v>
          </cell>
          <cell r="G1883" t="str">
            <v>SMALL</v>
          </cell>
          <cell r="H1883" t="str">
            <v>JM</v>
          </cell>
          <cell r="I1883" t="str">
            <v>0014764 - BHR LIFE &amp; GROUP INSURANCE AGENCY INC</v>
          </cell>
        </row>
        <row r="1884">
          <cell r="A1884" t="str">
            <v>C39249IH</v>
          </cell>
          <cell r="B1884">
            <v>42185</v>
          </cell>
          <cell r="C1884" t="str">
            <v>C39249</v>
          </cell>
          <cell r="D1884" t="str">
            <v>Home Healthcare Hospice And Community Services</v>
          </cell>
          <cell r="E1884" t="str">
            <v>NH</v>
          </cell>
          <cell r="F1884" t="str">
            <v>P1</v>
          </cell>
          <cell r="G1884" t="str">
            <v>ERF</v>
          </cell>
          <cell r="H1884" t="str">
            <v>IH</v>
          </cell>
          <cell r="I1884" t="str">
            <v>0014540 - INSURANCE PLANNING GROUP INC</v>
          </cell>
        </row>
        <row r="1885">
          <cell r="A1885" t="str">
            <v>C39249JR</v>
          </cell>
          <cell r="B1885">
            <v>42185</v>
          </cell>
          <cell r="C1885" t="str">
            <v>C39249</v>
          </cell>
          <cell r="D1885" t="str">
            <v>Home Healthcare Hospice And Community Services</v>
          </cell>
          <cell r="E1885" t="str">
            <v>NH</v>
          </cell>
          <cell r="F1885" t="str">
            <v>P1</v>
          </cell>
          <cell r="G1885" t="str">
            <v>ERF</v>
          </cell>
          <cell r="H1885" t="str">
            <v>JR</v>
          </cell>
          <cell r="I1885" t="str">
            <v>0014540 - INSURANCE PLANNING GROUP INC</v>
          </cell>
        </row>
        <row r="1886">
          <cell r="A1886" t="str">
            <v>C39254IV</v>
          </cell>
          <cell r="B1886">
            <v>42185</v>
          </cell>
          <cell r="C1886" t="str">
            <v>C39254</v>
          </cell>
          <cell r="D1886" t="str">
            <v>Aotco Metal Finishing Inc</v>
          </cell>
          <cell r="E1886" t="str">
            <v>MA</v>
          </cell>
          <cell r="F1886" t="str">
            <v>P1</v>
          </cell>
          <cell r="G1886" t="str">
            <v>SMALL</v>
          </cell>
          <cell r="H1886" t="str">
            <v>IV</v>
          </cell>
          <cell r="I1886" t="str">
            <v>0034954 - BAYSTATE BENEFIT SERVICES INC</v>
          </cell>
        </row>
        <row r="1887">
          <cell r="A1887" t="str">
            <v>C39254JA</v>
          </cell>
          <cell r="B1887">
            <v>42185</v>
          </cell>
          <cell r="C1887" t="str">
            <v>C39254</v>
          </cell>
          <cell r="D1887" t="str">
            <v>Aotco Metal Finishing Inc</v>
          </cell>
          <cell r="E1887" t="str">
            <v>MA</v>
          </cell>
          <cell r="F1887" t="str">
            <v>P1</v>
          </cell>
          <cell r="G1887" t="str">
            <v>SMALL</v>
          </cell>
          <cell r="H1887" t="str">
            <v>JA</v>
          </cell>
          <cell r="I1887" t="str">
            <v>0034954 - BAYSTATE BENEFIT SERVICES INC</v>
          </cell>
        </row>
        <row r="1888">
          <cell r="A1888" t="str">
            <v>C39258IH</v>
          </cell>
          <cell r="B1888">
            <v>42185</v>
          </cell>
          <cell r="C1888" t="str">
            <v>C39258</v>
          </cell>
          <cell r="D1888" t="str">
            <v>Woburn Foreign Motors</v>
          </cell>
          <cell r="E1888" t="str">
            <v>MA</v>
          </cell>
          <cell r="F1888" t="str">
            <v>P1</v>
          </cell>
          <cell r="G1888" t="str">
            <v>CRC</v>
          </cell>
          <cell r="H1888" t="str">
            <v>IH</v>
          </cell>
          <cell r="I1888" t="str">
            <v>0034955 - CLEARY INSURANCE INC</v>
          </cell>
        </row>
        <row r="1889">
          <cell r="A1889" t="str">
            <v>C39258IV</v>
          </cell>
          <cell r="B1889">
            <v>42185</v>
          </cell>
          <cell r="C1889" t="str">
            <v>C39258</v>
          </cell>
          <cell r="D1889" t="str">
            <v>Woburn Foreign Motors</v>
          </cell>
          <cell r="E1889" t="str">
            <v>MA</v>
          </cell>
          <cell r="F1889" t="str">
            <v>P1</v>
          </cell>
          <cell r="G1889" t="str">
            <v>CRC</v>
          </cell>
          <cell r="H1889" t="str">
            <v>IV</v>
          </cell>
          <cell r="I1889" t="str">
            <v>0034955 - CLEARY INSURANCE INC</v>
          </cell>
        </row>
        <row r="1890">
          <cell r="A1890" t="str">
            <v>C39276IA</v>
          </cell>
          <cell r="B1890">
            <v>42185</v>
          </cell>
          <cell r="C1890" t="str">
            <v>C39276</v>
          </cell>
          <cell r="D1890" t="str">
            <v>Wayne B Glazier MD PC</v>
          </cell>
          <cell r="E1890" t="str">
            <v>MA</v>
          </cell>
          <cell r="F1890" t="str">
            <v>P1</v>
          </cell>
          <cell r="G1890" t="str">
            <v>SMALL</v>
          </cell>
          <cell r="H1890" t="str">
            <v>IA</v>
          </cell>
          <cell r="I1890" t="str">
            <v>0034567 - SMALL BUSINESS INSURANCE AGENCY INC</v>
          </cell>
        </row>
        <row r="1891">
          <cell r="A1891" t="str">
            <v>C39276IH</v>
          </cell>
          <cell r="B1891">
            <v>42185</v>
          </cell>
          <cell r="C1891" t="str">
            <v>C39276</v>
          </cell>
          <cell r="D1891" t="str">
            <v>Wayne B Glazier MD PC</v>
          </cell>
          <cell r="E1891" t="str">
            <v>MA</v>
          </cell>
          <cell r="F1891" t="str">
            <v>P1</v>
          </cell>
          <cell r="G1891" t="str">
            <v>SMALL</v>
          </cell>
          <cell r="H1891" t="str">
            <v>IH</v>
          </cell>
          <cell r="I1891" t="str">
            <v>0034567 - SMALL BUSINESS INSURANCE AGENCY INC</v>
          </cell>
        </row>
        <row r="1892">
          <cell r="A1892" t="str">
            <v>C39281JN</v>
          </cell>
          <cell r="B1892">
            <v>42185</v>
          </cell>
          <cell r="C1892" t="str">
            <v>C39281</v>
          </cell>
          <cell r="D1892" t="str">
            <v>Systems &amp; Communications Sciences Inc</v>
          </cell>
          <cell r="E1892" t="str">
            <v>NH</v>
          </cell>
          <cell r="F1892" t="str">
            <v>P1</v>
          </cell>
          <cell r="G1892" t="str">
            <v>SMALL</v>
          </cell>
          <cell r="H1892" t="str">
            <v>JN</v>
          </cell>
          <cell r="I1892" t="str">
            <v>0029710 - GRANITE GROUP BENEFITS LLC</v>
          </cell>
        </row>
        <row r="1893">
          <cell r="A1893" t="str">
            <v>C39283IH</v>
          </cell>
          <cell r="B1893">
            <v>42185</v>
          </cell>
          <cell r="C1893" t="str">
            <v>C39283</v>
          </cell>
          <cell r="D1893" t="str">
            <v>Semikron Inc</v>
          </cell>
          <cell r="E1893" t="str">
            <v>NH</v>
          </cell>
          <cell r="F1893" t="str">
            <v>P1</v>
          </cell>
          <cell r="G1893" t="str">
            <v>CRC</v>
          </cell>
          <cell r="H1893" t="str">
            <v>IH</v>
          </cell>
          <cell r="I1893" t="str">
            <v>0003840 - BLAISDELL, GEORGE</v>
          </cell>
        </row>
        <row r="1894">
          <cell r="A1894" t="str">
            <v>C39283PO</v>
          </cell>
          <cell r="B1894">
            <v>42185</v>
          </cell>
          <cell r="C1894" t="str">
            <v>C39283</v>
          </cell>
          <cell r="D1894" t="str">
            <v>Semikron Inc</v>
          </cell>
          <cell r="E1894" t="str">
            <v>NH</v>
          </cell>
          <cell r="F1894" t="str">
            <v>P1</v>
          </cell>
          <cell r="G1894" t="str">
            <v>CRC</v>
          </cell>
          <cell r="H1894" t="str">
            <v>PO</v>
          </cell>
          <cell r="I1894" t="str">
            <v>0003840 - BLAISDELL, GEORGE</v>
          </cell>
        </row>
        <row r="1895">
          <cell r="A1895" t="str">
            <v>C39291JN</v>
          </cell>
          <cell r="B1895">
            <v>42185</v>
          </cell>
          <cell r="C1895" t="str">
            <v>C39291</v>
          </cell>
          <cell r="D1895" t="str">
            <v>Cirtronics Corporation</v>
          </cell>
          <cell r="E1895" t="str">
            <v>NH</v>
          </cell>
          <cell r="F1895" t="str">
            <v>P1</v>
          </cell>
          <cell r="G1895" t="str">
            <v>ERF</v>
          </cell>
          <cell r="H1895" t="str">
            <v>JN</v>
          </cell>
          <cell r="I1895" t="str">
            <v>0028264 - CGI EMPLOYEE BENEFITS GROUP</v>
          </cell>
        </row>
        <row r="1896">
          <cell r="A1896" t="str">
            <v>C39298JM</v>
          </cell>
          <cell r="B1896">
            <v>42185</v>
          </cell>
          <cell r="C1896" t="str">
            <v>C39298</v>
          </cell>
          <cell r="D1896" t="str">
            <v>SK Management Company</v>
          </cell>
          <cell r="E1896" t="str">
            <v>NH</v>
          </cell>
          <cell r="F1896" t="str">
            <v>P1</v>
          </cell>
          <cell r="G1896" t="str">
            <v>SMALL</v>
          </cell>
          <cell r="H1896" t="str">
            <v>JM</v>
          </cell>
          <cell r="I1896" t="str">
            <v>0033194 - NORTON FINANCIAL SERVICES INC</v>
          </cell>
        </row>
        <row r="1897">
          <cell r="A1897" t="str">
            <v>C39298JN</v>
          </cell>
          <cell r="B1897">
            <v>42185</v>
          </cell>
          <cell r="C1897" t="str">
            <v>C39298</v>
          </cell>
          <cell r="D1897" t="str">
            <v>SK Management Company</v>
          </cell>
          <cell r="E1897" t="str">
            <v>NH</v>
          </cell>
          <cell r="F1897" t="str">
            <v>P1</v>
          </cell>
          <cell r="G1897" t="str">
            <v>SMALL</v>
          </cell>
          <cell r="H1897" t="str">
            <v>JN</v>
          </cell>
          <cell r="I1897" t="str">
            <v>0033194 - NORTON FINANCIAL SERVICES INC</v>
          </cell>
        </row>
        <row r="1898">
          <cell r="A1898" t="str">
            <v>C39301JM</v>
          </cell>
          <cell r="B1898">
            <v>42185</v>
          </cell>
          <cell r="C1898" t="str">
            <v>C39301</v>
          </cell>
          <cell r="D1898" t="str">
            <v>Methuen Construction</v>
          </cell>
          <cell r="E1898" t="str">
            <v>NH</v>
          </cell>
          <cell r="F1898" t="str">
            <v>P1</v>
          </cell>
          <cell r="G1898" t="str">
            <v>ERF</v>
          </cell>
          <cell r="H1898" t="str">
            <v>JM</v>
          </cell>
          <cell r="I1898" t="str">
            <v>0034956 - CGI EMPLOYEE BENEFITS GROUP</v>
          </cell>
        </row>
        <row r="1899">
          <cell r="A1899" t="str">
            <v>C39308JB</v>
          </cell>
          <cell r="B1899">
            <v>42185</v>
          </cell>
          <cell r="C1899" t="str">
            <v>C39308</v>
          </cell>
          <cell r="D1899" t="str">
            <v>Mystic Scenic Studios Inc</v>
          </cell>
          <cell r="E1899" t="str">
            <v>MA</v>
          </cell>
          <cell r="F1899" t="str">
            <v>P1</v>
          </cell>
          <cell r="G1899" t="str">
            <v>CRC</v>
          </cell>
          <cell r="H1899" t="str">
            <v>JB</v>
          </cell>
          <cell r="I1899" t="str">
            <v>0034957 - DIGITAL INSURANCE AGENCY INC</v>
          </cell>
        </row>
        <row r="1900">
          <cell r="A1900" t="str">
            <v>C39321IH</v>
          </cell>
          <cell r="B1900">
            <v>42185</v>
          </cell>
          <cell r="C1900" t="str">
            <v>C39321</v>
          </cell>
          <cell r="D1900" t="str">
            <v>Metrowest Urology PC</v>
          </cell>
          <cell r="E1900" t="str">
            <v>MA</v>
          </cell>
          <cell r="F1900" t="str">
            <v>P1</v>
          </cell>
          <cell r="G1900" t="str">
            <v>SMALL</v>
          </cell>
          <cell r="H1900" t="str">
            <v>IH</v>
          </cell>
          <cell r="I1900" t="str">
            <v>0035432 - PAYCHEX AGENCY INC</v>
          </cell>
        </row>
        <row r="1901">
          <cell r="A1901" t="str">
            <v>C39333IH</v>
          </cell>
          <cell r="B1901">
            <v>42185</v>
          </cell>
          <cell r="C1901" t="str">
            <v>C39333</v>
          </cell>
          <cell r="D1901" t="str">
            <v>Northeast Rehabilitation Hospital Network</v>
          </cell>
          <cell r="E1901" t="str">
            <v>NH</v>
          </cell>
          <cell r="F1901" t="str">
            <v>P1</v>
          </cell>
          <cell r="G1901" t="str">
            <v>ERF</v>
          </cell>
          <cell r="H1901" t="str">
            <v>IH</v>
          </cell>
          <cell r="I1901" t="str">
            <v>0004450 - CGI EMPLOYEE BENEFITS GROUP</v>
          </cell>
        </row>
        <row r="1902">
          <cell r="A1902" t="str">
            <v>C39334IA</v>
          </cell>
          <cell r="B1902">
            <v>42185</v>
          </cell>
          <cell r="C1902" t="str">
            <v>C39334</v>
          </cell>
          <cell r="D1902" t="str">
            <v>Blue Fin Research Partners Inc</v>
          </cell>
          <cell r="E1902" t="str">
            <v>MA</v>
          </cell>
          <cell r="F1902" t="str">
            <v>P1</v>
          </cell>
          <cell r="G1902" t="str">
            <v>SMALL</v>
          </cell>
          <cell r="H1902" t="str">
            <v>IA</v>
          </cell>
          <cell r="I1902" t="str">
            <v>0032778 - NFP CORPORATE SERVICES (NY) LLC</v>
          </cell>
        </row>
        <row r="1903">
          <cell r="A1903" t="str">
            <v>C39334IH</v>
          </cell>
          <cell r="B1903">
            <v>42185</v>
          </cell>
          <cell r="C1903" t="str">
            <v>C39334</v>
          </cell>
          <cell r="D1903" t="str">
            <v>Blue Fin Research Partners Inc</v>
          </cell>
          <cell r="E1903" t="str">
            <v>MA</v>
          </cell>
          <cell r="F1903" t="str">
            <v>P1</v>
          </cell>
          <cell r="G1903" t="str">
            <v>SMALL</v>
          </cell>
          <cell r="H1903" t="str">
            <v>IH</v>
          </cell>
          <cell r="I1903" t="str">
            <v>0032778 - NFP CORPORATE SERVICES (NY) LLC</v>
          </cell>
        </row>
        <row r="1904">
          <cell r="A1904" t="str">
            <v>C39336IH</v>
          </cell>
          <cell r="B1904">
            <v>42185</v>
          </cell>
          <cell r="C1904" t="str">
            <v>C39336</v>
          </cell>
          <cell r="D1904" t="str">
            <v>Hodgdon Yachts Inc.</v>
          </cell>
          <cell r="E1904" t="str">
            <v>ME</v>
          </cell>
          <cell r="F1904" t="str">
            <v>P1</v>
          </cell>
          <cell r="G1904" t="str">
            <v>CRC</v>
          </cell>
          <cell r="H1904" t="str">
            <v>IH</v>
          </cell>
          <cell r="I1904" t="str">
            <v>0033063 - ACADIA BENEFITS INC</v>
          </cell>
        </row>
        <row r="1905">
          <cell r="A1905" t="str">
            <v>C39336IV</v>
          </cell>
          <cell r="B1905">
            <v>42185</v>
          </cell>
          <cell r="C1905" t="str">
            <v>C39336</v>
          </cell>
          <cell r="D1905" t="str">
            <v>Hodgdon Yachts Inc.</v>
          </cell>
          <cell r="E1905" t="str">
            <v>ME</v>
          </cell>
          <cell r="F1905" t="str">
            <v>P1</v>
          </cell>
          <cell r="G1905" t="str">
            <v>CRC</v>
          </cell>
          <cell r="H1905" t="str">
            <v>IV</v>
          </cell>
          <cell r="I1905" t="str">
            <v>0033063 - ACADIA BENEFITS INC</v>
          </cell>
        </row>
        <row r="1906">
          <cell r="A1906" t="str">
            <v>C39336JH</v>
          </cell>
          <cell r="B1906">
            <v>42185</v>
          </cell>
          <cell r="C1906" t="str">
            <v>C39336</v>
          </cell>
          <cell r="D1906" t="str">
            <v>Hodgdon Yachts Inc.</v>
          </cell>
          <cell r="E1906" t="str">
            <v>ME</v>
          </cell>
          <cell r="F1906" t="str">
            <v>P1</v>
          </cell>
          <cell r="G1906" t="str">
            <v>CRC</v>
          </cell>
          <cell r="H1906" t="str">
            <v>JH</v>
          </cell>
          <cell r="I1906" t="str">
            <v>0033063 - ACADIA BENEFITS INC</v>
          </cell>
        </row>
        <row r="1907">
          <cell r="A1907" t="str">
            <v>C39336PO</v>
          </cell>
          <cell r="B1907">
            <v>42185</v>
          </cell>
          <cell r="C1907" t="str">
            <v>C39336</v>
          </cell>
          <cell r="D1907" t="str">
            <v>Hodgdon Yachts Inc.</v>
          </cell>
          <cell r="E1907" t="str">
            <v>ME</v>
          </cell>
          <cell r="F1907" t="str">
            <v>P1</v>
          </cell>
          <cell r="G1907" t="str">
            <v>CRC</v>
          </cell>
          <cell r="H1907" t="str">
            <v>PO</v>
          </cell>
          <cell r="I1907" t="str">
            <v>0033063 - ACADIA BENEFITS INC</v>
          </cell>
        </row>
        <row r="1908">
          <cell r="A1908" t="str">
            <v>C39341IH</v>
          </cell>
          <cell r="B1908">
            <v>42185</v>
          </cell>
          <cell r="C1908" t="str">
            <v>C39341</v>
          </cell>
          <cell r="D1908" t="str">
            <v>Carl F Cavossa Jr Excavating Inc</v>
          </cell>
          <cell r="E1908" t="str">
            <v>MA</v>
          </cell>
          <cell r="F1908" t="str">
            <v>P1</v>
          </cell>
          <cell r="G1908" t="str">
            <v>SMALL</v>
          </cell>
          <cell r="H1908" t="str">
            <v>IH</v>
          </cell>
          <cell r="I1908" t="str">
            <v>0003848 - GETCHELL COMPANIES INSURANCE SVCS INC</v>
          </cell>
        </row>
        <row r="1909">
          <cell r="A1909" t="str">
            <v>C39348IH</v>
          </cell>
          <cell r="B1909">
            <v>42185</v>
          </cell>
          <cell r="C1909" t="str">
            <v>C39348</v>
          </cell>
          <cell r="D1909" t="str">
            <v>AllStar Auto Sales Inc.</v>
          </cell>
          <cell r="E1909" t="str">
            <v>MA</v>
          </cell>
          <cell r="F1909" t="str">
            <v>P1</v>
          </cell>
          <cell r="G1909" t="str">
            <v>SMALL</v>
          </cell>
          <cell r="H1909" t="str">
            <v>IH</v>
          </cell>
          <cell r="I1909" t="str">
            <v>0025730 - PAYCHEX AGENCY INC</v>
          </cell>
        </row>
        <row r="1910">
          <cell r="A1910" t="str">
            <v>C39359IH</v>
          </cell>
          <cell r="B1910">
            <v>42185</v>
          </cell>
          <cell r="C1910" t="str">
            <v>C39359</v>
          </cell>
          <cell r="D1910" t="str">
            <v>JCSI Corporate Staffing Inc</v>
          </cell>
          <cell r="E1910" t="str">
            <v>MA</v>
          </cell>
          <cell r="F1910" t="str">
            <v>P1</v>
          </cell>
          <cell r="G1910" t="str">
            <v>SMALL</v>
          </cell>
          <cell r="H1910" t="str">
            <v>IH</v>
          </cell>
          <cell r="I1910" t="str">
            <v>0005352 - ROGERS &amp; GRAY INSURANCE AGENCY</v>
          </cell>
        </row>
        <row r="1911">
          <cell r="A1911" t="str">
            <v>C39368IH</v>
          </cell>
          <cell r="B1911">
            <v>42185</v>
          </cell>
          <cell r="C1911" t="str">
            <v>C39368</v>
          </cell>
          <cell r="D1911" t="str">
            <v>Killeen Electrical Services</v>
          </cell>
          <cell r="E1911" t="str">
            <v>MA</v>
          </cell>
          <cell r="F1911" t="str">
            <v>P1</v>
          </cell>
          <cell r="G1911" t="str">
            <v>SMALL</v>
          </cell>
          <cell r="H1911" t="str">
            <v>IH</v>
          </cell>
          <cell r="I1911" t="str">
            <v>0005114 - BAR INSURANCE BROKERAGE INC</v>
          </cell>
        </row>
        <row r="1912">
          <cell r="A1912" t="str">
            <v>C39373IH</v>
          </cell>
          <cell r="B1912">
            <v>42185</v>
          </cell>
          <cell r="C1912" t="str">
            <v>C39373</v>
          </cell>
          <cell r="D1912" t="str">
            <v>McPartland Corp</v>
          </cell>
          <cell r="E1912" t="str">
            <v>MA</v>
          </cell>
          <cell r="F1912" t="str">
            <v>P1</v>
          </cell>
          <cell r="G1912" t="str">
            <v>SMALL</v>
          </cell>
          <cell r="H1912" t="str">
            <v>IH</v>
          </cell>
          <cell r="I1912" t="str">
            <v>0004531 - COMPREHENSIVE INS PROVIDERS INC</v>
          </cell>
        </row>
        <row r="1913">
          <cell r="A1913" t="str">
            <v>C39378IH</v>
          </cell>
          <cell r="B1913">
            <v>42185</v>
          </cell>
          <cell r="C1913" t="str">
            <v>C39378</v>
          </cell>
          <cell r="D1913" t="str">
            <v>Atlee of Delaware Inc</v>
          </cell>
          <cell r="E1913" t="str">
            <v>MA</v>
          </cell>
          <cell r="F1913" t="str">
            <v>P1</v>
          </cell>
          <cell r="G1913" t="str">
            <v>SMALL</v>
          </cell>
          <cell r="H1913" t="str">
            <v>IH</v>
          </cell>
          <cell r="I1913" t="str">
            <v>0034958 - EMPLOYERS ASSOCIATED INS AGENCY LLC</v>
          </cell>
        </row>
        <row r="1914">
          <cell r="A1914" t="str">
            <v>C39381IH</v>
          </cell>
          <cell r="B1914">
            <v>42185</v>
          </cell>
          <cell r="C1914" t="str">
            <v>C39381</v>
          </cell>
          <cell r="D1914" t="str">
            <v>Oceanside Inc</v>
          </cell>
          <cell r="E1914" t="str">
            <v>MA</v>
          </cell>
          <cell r="F1914" t="str">
            <v>P1</v>
          </cell>
          <cell r="G1914" t="str">
            <v>SMALL</v>
          </cell>
          <cell r="H1914" t="str">
            <v>IH</v>
          </cell>
          <cell r="I1914" t="str">
            <v>0023997 - PARTNERS BENEFIT GROUP INC</v>
          </cell>
        </row>
        <row r="1915">
          <cell r="A1915" t="str">
            <v>C39382IH</v>
          </cell>
          <cell r="B1915">
            <v>42185</v>
          </cell>
          <cell r="C1915" t="str">
            <v>C39382</v>
          </cell>
          <cell r="D1915" t="str">
            <v>Barley Neck Inn &amp; Lodge</v>
          </cell>
          <cell r="E1915" t="str">
            <v>MA</v>
          </cell>
          <cell r="F1915" t="str">
            <v>P1</v>
          </cell>
          <cell r="G1915" t="str">
            <v>SMALL</v>
          </cell>
          <cell r="H1915" t="str">
            <v>IH</v>
          </cell>
          <cell r="I1915" t="str">
            <v>0030918 - PAYCHEX AGENCY INC</v>
          </cell>
        </row>
        <row r="1916">
          <cell r="A1916" t="str">
            <v>C39385IA</v>
          </cell>
          <cell r="B1916">
            <v>42185</v>
          </cell>
          <cell r="C1916" t="str">
            <v>C39385</v>
          </cell>
          <cell r="D1916" t="str">
            <v>Waltech Inc</v>
          </cell>
          <cell r="E1916" t="str">
            <v>MA</v>
          </cell>
          <cell r="F1916" t="str">
            <v>P1</v>
          </cell>
          <cell r="G1916" t="str">
            <v>SMALL</v>
          </cell>
          <cell r="H1916" t="str">
            <v>IA</v>
          </cell>
          <cell r="I1916" t="str">
            <v>0025174 - BROWN &amp; BROWN OF MASSACHUSETTS LLC</v>
          </cell>
        </row>
        <row r="1917">
          <cell r="A1917" t="str">
            <v>C39385IH</v>
          </cell>
          <cell r="B1917">
            <v>42185</v>
          </cell>
          <cell r="C1917" t="str">
            <v>C39385</v>
          </cell>
          <cell r="D1917" t="str">
            <v>Waltech Inc</v>
          </cell>
          <cell r="E1917" t="str">
            <v>MA</v>
          </cell>
          <cell r="F1917" t="str">
            <v>P1</v>
          </cell>
          <cell r="G1917" t="str">
            <v>SMALL</v>
          </cell>
          <cell r="H1917" t="str">
            <v>IH</v>
          </cell>
          <cell r="I1917" t="str">
            <v>0025174 - BROWN &amp; BROWN OF MASSACHUSETTS LLC</v>
          </cell>
        </row>
        <row r="1918">
          <cell r="A1918" t="str">
            <v>C39397IA</v>
          </cell>
          <cell r="B1918">
            <v>42185</v>
          </cell>
          <cell r="C1918" t="str">
            <v>C39397</v>
          </cell>
          <cell r="D1918" t="str">
            <v>Windhover Veterinary Center</v>
          </cell>
          <cell r="E1918" t="str">
            <v>MA</v>
          </cell>
          <cell r="F1918" t="str">
            <v>P1</v>
          </cell>
          <cell r="G1918" t="str">
            <v>SMALL</v>
          </cell>
          <cell r="H1918" t="str">
            <v>IA</v>
          </cell>
          <cell r="I1918" t="str">
            <v>0018455 - WALSH, JOHN P</v>
          </cell>
        </row>
        <row r="1919">
          <cell r="A1919" t="str">
            <v>C39397IH</v>
          </cell>
          <cell r="B1919">
            <v>42185</v>
          </cell>
          <cell r="C1919" t="str">
            <v>C39397</v>
          </cell>
          <cell r="D1919" t="str">
            <v>Windhover Veterinary Center</v>
          </cell>
          <cell r="E1919" t="str">
            <v>MA</v>
          </cell>
          <cell r="F1919" t="str">
            <v>P1</v>
          </cell>
          <cell r="G1919" t="str">
            <v>SMALL</v>
          </cell>
          <cell r="H1919" t="str">
            <v>IH</v>
          </cell>
          <cell r="I1919" t="str">
            <v>0018455 - WALSH, JOHN P</v>
          </cell>
        </row>
        <row r="1920">
          <cell r="A1920" t="str">
            <v>C39397MI</v>
          </cell>
          <cell r="B1920">
            <v>42185</v>
          </cell>
          <cell r="C1920" t="str">
            <v>C39397</v>
          </cell>
          <cell r="D1920" t="str">
            <v>Windhover Veterinary Center</v>
          </cell>
          <cell r="E1920" t="str">
            <v>MA</v>
          </cell>
          <cell r="F1920" t="str">
            <v>P1</v>
          </cell>
          <cell r="G1920" t="str">
            <v>MCARE</v>
          </cell>
          <cell r="H1920" t="str">
            <v>MI</v>
          </cell>
          <cell r="I1920" t="str">
            <v>0018455 - WALSH, JOHN P</v>
          </cell>
        </row>
        <row r="1921">
          <cell r="A1921" t="str">
            <v>C39404JM</v>
          </cell>
          <cell r="B1921">
            <v>42185</v>
          </cell>
          <cell r="C1921" t="str">
            <v>C39404</v>
          </cell>
          <cell r="D1921" t="str">
            <v>George E Merrill &amp; Sons Inc</v>
          </cell>
          <cell r="E1921" t="str">
            <v>NH</v>
          </cell>
          <cell r="F1921" t="str">
            <v>P1</v>
          </cell>
          <cell r="G1921" t="str">
            <v>SMALL</v>
          </cell>
          <cell r="H1921" t="str">
            <v>JM</v>
          </cell>
          <cell r="I1921" t="str">
            <v>0031904 - DAVIS TOWLE MORRILL &amp; EVERETT INC</v>
          </cell>
        </row>
        <row r="1922">
          <cell r="A1922" t="str">
            <v>C39405JM</v>
          </cell>
          <cell r="B1922">
            <v>42185</v>
          </cell>
          <cell r="C1922" t="str">
            <v>C39405</v>
          </cell>
          <cell r="D1922" t="str">
            <v>Geophysical Survey Systems Inc</v>
          </cell>
          <cell r="E1922" t="str">
            <v>NH</v>
          </cell>
          <cell r="F1922" t="str">
            <v>P1</v>
          </cell>
          <cell r="G1922" t="str">
            <v>CRC</v>
          </cell>
          <cell r="H1922" t="str">
            <v>JM</v>
          </cell>
          <cell r="I1922" t="str">
            <v>0034959 - ROWLEY AGENCY INC</v>
          </cell>
        </row>
        <row r="1923">
          <cell r="A1923" t="str">
            <v>C39405JN</v>
          </cell>
          <cell r="B1923">
            <v>42185</v>
          </cell>
          <cell r="C1923" t="str">
            <v>C39405</v>
          </cell>
          <cell r="D1923" t="str">
            <v>Geophysical Survey Systems Inc</v>
          </cell>
          <cell r="E1923" t="str">
            <v>NH</v>
          </cell>
          <cell r="F1923" t="str">
            <v>P1</v>
          </cell>
          <cell r="G1923" t="str">
            <v>CRC</v>
          </cell>
          <cell r="H1923" t="str">
            <v>JN</v>
          </cell>
          <cell r="I1923" t="str">
            <v>0034959 - ROWLEY AGENCY INC</v>
          </cell>
        </row>
        <row r="1924">
          <cell r="A1924" t="str">
            <v>C39424JM</v>
          </cell>
          <cell r="B1924">
            <v>42185</v>
          </cell>
          <cell r="C1924" t="str">
            <v>C39424</v>
          </cell>
          <cell r="D1924" t="str">
            <v>Fences Unlimited</v>
          </cell>
          <cell r="E1924" t="str">
            <v>NH</v>
          </cell>
          <cell r="F1924" t="str">
            <v>P1</v>
          </cell>
          <cell r="G1924" t="str">
            <v>CRC</v>
          </cell>
          <cell r="H1924" t="str">
            <v>JM</v>
          </cell>
          <cell r="I1924" t="str">
            <v>0027609 - GRANITE GROUP BENEFITS LLC</v>
          </cell>
        </row>
        <row r="1925">
          <cell r="A1925" t="str">
            <v>C39427IH</v>
          </cell>
          <cell r="B1925">
            <v>42185</v>
          </cell>
          <cell r="C1925" t="str">
            <v>C39427</v>
          </cell>
          <cell r="D1925" t="str">
            <v>Eat Well Inc</v>
          </cell>
          <cell r="E1925" t="str">
            <v>MA</v>
          </cell>
          <cell r="F1925" t="str">
            <v>P1</v>
          </cell>
          <cell r="G1925" t="str">
            <v>SMALL</v>
          </cell>
          <cell r="H1925" t="str">
            <v>IH</v>
          </cell>
          <cell r="I1925" t="str">
            <v>0035497 - BRABO BENEFITS INC</v>
          </cell>
        </row>
        <row r="1926">
          <cell r="A1926" t="str">
            <v>C39430IV</v>
          </cell>
          <cell r="B1926">
            <v>42185</v>
          </cell>
          <cell r="C1926" t="str">
            <v>C39430</v>
          </cell>
          <cell r="D1926" t="str">
            <v>Freedom Tire</v>
          </cell>
          <cell r="E1926" t="str">
            <v>MA</v>
          </cell>
          <cell r="F1926" t="str">
            <v>P1</v>
          </cell>
          <cell r="G1926" t="str">
            <v>SMALL</v>
          </cell>
          <cell r="H1926" t="str">
            <v>IV</v>
          </cell>
          <cell r="I1926" t="str">
            <v>0016927 - KRUPKOWSKI, MARK D</v>
          </cell>
        </row>
        <row r="1927">
          <cell r="A1927" t="str">
            <v>C39432IH</v>
          </cell>
          <cell r="B1927">
            <v>42185</v>
          </cell>
          <cell r="C1927" t="str">
            <v>C39432</v>
          </cell>
          <cell r="D1927" t="str">
            <v>Consortium for Energy Efficiency Inc</v>
          </cell>
          <cell r="E1927" t="str">
            <v>MA</v>
          </cell>
          <cell r="F1927" t="str">
            <v>P1</v>
          </cell>
          <cell r="G1927" t="str">
            <v>SMALL</v>
          </cell>
          <cell r="H1927" t="str">
            <v>IH</v>
          </cell>
          <cell r="I1927" t="str">
            <v>0004497 - COMPREHENSIVE INS PROVIDERS INC</v>
          </cell>
        </row>
        <row r="1928">
          <cell r="A1928" t="str">
            <v>C39435IH</v>
          </cell>
          <cell r="B1928">
            <v>42185</v>
          </cell>
          <cell r="C1928" t="str">
            <v>C39435</v>
          </cell>
          <cell r="D1928" t="str">
            <v>Champion Cleaning</v>
          </cell>
          <cell r="E1928" t="str">
            <v>MA</v>
          </cell>
          <cell r="F1928" t="str">
            <v>P1</v>
          </cell>
          <cell r="G1928" t="str">
            <v>SMALL</v>
          </cell>
          <cell r="H1928" t="str">
            <v>IH</v>
          </cell>
          <cell r="I1928" t="str">
            <v>0005126 - BAR INSURANCE BROKERAGE INC</v>
          </cell>
        </row>
        <row r="1929">
          <cell r="A1929" t="str">
            <v>C39438IH</v>
          </cell>
          <cell r="B1929">
            <v>42185</v>
          </cell>
          <cell r="C1929" t="str">
            <v>C39438</v>
          </cell>
          <cell r="D1929" t="str">
            <v>Needham House of Pizza</v>
          </cell>
          <cell r="E1929" t="str">
            <v>MA</v>
          </cell>
          <cell r="F1929" t="str">
            <v>P1</v>
          </cell>
          <cell r="G1929" t="str">
            <v>SMALL</v>
          </cell>
          <cell r="H1929" t="str">
            <v>IH</v>
          </cell>
          <cell r="I1929" t="str">
            <v>0004499 - BAR INSURANCE BROKERAGE INC</v>
          </cell>
        </row>
        <row r="1930">
          <cell r="A1930" t="str">
            <v>C39440IH</v>
          </cell>
          <cell r="B1930">
            <v>42185</v>
          </cell>
          <cell r="C1930" t="str">
            <v>C39440</v>
          </cell>
          <cell r="D1930" t="str">
            <v>Carl F Riedell &amp; Son Inc</v>
          </cell>
          <cell r="E1930" t="str">
            <v>MA</v>
          </cell>
          <cell r="F1930" t="str">
            <v>P1</v>
          </cell>
          <cell r="G1930" t="str">
            <v>SMALL</v>
          </cell>
          <cell r="H1930" t="str">
            <v>IH</v>
          </cell>
          <cell r="I1930" t="str">
            <v>0030671 - COSTELLO BENEFITS GROUP</v>
          </cell>
        </row>
        <row r="1931">
          <cell r="A1931" t="str">
            <v>C39440JH</v>
          </cell>
          <cell r="B1931">
            <v>42185</v>
          </cell>
          <cell r="C1931" t="str">
            <v>C39440</v>
          </cell>
          <cell r="D1931" t="str">
            <v>Carl F Riedell &amp; Son Inc</v>
          </cell>
          <cell r="E1931" t="str">
            <v>MA</v>
          </cell>
          <cell r="F1931" t="str">
            <v>P1</v>
          </cell>
          <cell r="G1931" t="str">
            <v>SMALL</v>
          </cell>
          <cell r="H1931" t="str">
            <v>JH</v>
          </cell>
          <cell r="I1931" t="str">
            <v>0030671 - COSTELLO BENEFITS GROUP</v>
          </cell>
        </row>
        <row r="1932">
          <cell r="A1932" t="str">
            <v>C39442IV</v>
          </cell>
          <cell r="B1932">
            <v>42185</v>
          </cell>
          <cell r="C1932" t="str">
            <v>C39442</v>
          </cell>
          <cell r="D1932" t="str">
            <v>1st Class Auto Body Inc</v>
          </cell>
          <cell r="E1932" t="str">
            <v>MA</v>
          </cell>
          <cell r="F1932" t="str">
            <v>P1</v>
          </cell>
          <cell r="G1932" t="str">
            <v>SMALL</v>
          </cell>
          <cell r="H1932" t="str">
            <v>IV</v>
          </cell>
          <cell r="I1932" t="str">
            <v>0034937 - BENEMAX, INC.</v>
          </cell>
        </row>
        <row r="1933">
          <cell r="A1933" t="str">
            <v>C39444IH</v>
          </cell>
          <cell r="B1933">
            <v>42185</v>
          </cell>
          <cell r="C1933" t="str">
            <v>C39444</v>
          </cell>
          <cell r="D1933" t="str">
            <v>South Shore Rental Llc</v>
          </cell>
          <cell r="E1933" t="str">
            <v>MA</v>
          </cell>
          <cell r="F1933" t="str">
            <v>P1</v>
          </cell>
          <cell r="G1933" t="str">
            <v>SMALL</v>
          </cell>
          <cell r="H1933" t="str">
            <v>IH</v>
          </cell>
          <cell r="I1933" t="str">
            <v>0004500 - BAR INSURANCE BROKERAGE INC</v>
          </cell>
        </row>
        <row r="1934">
          <cell r="A1934" t="str">
            <v>C39447IH</v>
          </cell>
          <cell r="B1934">
            <v>42185</v>
          </cell>
          <cell r="C1934" t="str">
            <v>C39447</v>
          </cell>
          <cell r="D1934" t="str">
            <v>Empire Recycling Llc</v>
          </cell>
          <cell r="E1934" t="str">
            <v>MA</v>
          </cell>
          <cell r="F1934" t="str">
            <v>P1</v>
          </cell>
          <cell r="G1934" t="str">
            <v>SMALL</v>
          </cell>
          <cell r="H1934" t="str">
            <v>IH</v>
          </cell>
          <cell r="I1934" t="str">
            <v>0003581 - BAR INSURANCE BROKERAGE INC</v>
          </cell>
        </row>
        <row r="1935">
          <cell r="A1935" t="str">
            <v>C39448JM</v>
          </cell>
          <cell r="B1935">
            <v>42185</v>
          </cell>
          <cell r="C1935" t="str">
            <v>C39448</v>
          </cell>
          <cell r="D1935" t="str">
            <v>Benson's Lumber</v>
          </cell>
          <cell r="E1935" t="str">
            <v>NH</v>
          </cell>
          <cell r="F1935" t="str">
            <v>P1</v>
          </cell>
          <cell r="G1935" t="str">
            <v>SMALL</v>
          </cell>
          <cell r="H1935" t="str">
            <v>JM</v>
          </cell>
          <cell r="I1935" t="str">
            <v>0004501 - CGI EMPLOYEE BENEFITS GROUP</v>
          </cell>
        </row>
        <row r="1936">
          <cell r="A1936" t="str">
            <v>C39450JM</v>
          </cell>
          <cell r="B1936">
            <v>42185</v>
          </cell>
          <cell r="C1936" t="str">
            <v>C39450</v>
          </cell>
          <cell r="D1936" t="str">
            <v>East Coast Security Inc</v>
          </cell>
          <cell r="E1936" t="str">
            <v>NH</v>
          </cell>
          <cell r="F1936" t="str">
            <v>P1</v>
          </cell>
          <cell r="G1936" t="str">
            <v>SMALL</v>
          </cell>
          <cell r="H1936" t="str">
            <v>JM</v>
          </cell>
          <cell r="I1936" t="str">
            <v>0031776 - ROBERT L BROWN INSURANCE INC</v>
          </cell>
        </row>
        <row r="1937">
          <cell r="A1937" t="str">
            <v>C39459IH</v>
          </cell>
          <cell r="B1937">
            <v>42185</v>
          </cell>
          <cell r="C1937" t="str">
            <v>C39459</v>
          </cell>
          <cell r="D1937" t="str">
            <v>Burlington Physical Therapy PC DBA Orthopaedics Plus</v>
          </cell>
          <cell r="E1937" t="str">
            <v>MA</v>
          </cell>
          <cell r="F1937" t="str">
            <v>P1</v>
          </cell>
          <cell r="G1937" t="str">
            <v>SMALL</v>
          </cell>
          <cell r="H1937" t="str">
            <v>IH</v>
          </cell>
          <cell r="I1937" t="str">
            <v>0005131 - BRUCE M ARONS &amp; CO INS AGENCY INC</v>
          </cell>
        </row>
        <row r="1938">
          <cell r="A1938" t="str">
            <v>C39459JA</v>
          </cell>
          <cell r="B1938">
            <v>42185</v>
          </cell>
          <cell r="C1938" t="str">
            <v>C39459</v>
          </cell>
          <cell r="D1938" t="str">
            <v>Burlington Physical Therapy PC DBA Orthopaedics Plus</v>
          </cell>
          <cell r="E1938" t="str">
            <v>MA</v>
          </cell>
          <cell r="F1938" t="str">
            <v>P1</v>
          </cell>
          <cell r="G1938" t="str">
            <v>SMALL</v>
          </cell>
          <cell r="H1938" t="str">
            <v>JA</v>
          </cell>
          <cell r="I1938" t="str">
            <v>0005131 - BRUCE M ARONS &amp; CO INS AGENCY INC</v>
          </cell>
        </row>
        <row r="1939">
          <cell r="A1939" t="str">
            <v>C39463IH</v>
          </cell>
          <cell r="B1939">
            <v>42185</v>
          </cell>
          <cell r="C1939" t="str">
            <v>C39463</v>
          </cell>
          <cell r="D1939" t="str">
            <v>The Oak Gallery Inc</v>
          </cell>
          <cell r="E1939" t="str">
            <v>MA</v>
          </cell>
          <cell r="F1939" t="str">
            <v>P1</v>
          </cell>
          <cell r="G1939" t="str">
            <v>SMALL</v>
          </cell>
          <cell r="H1939" t="str">
            <v>IH</v>
          </cell>
          <cell r="I1939" t="str">
            <v>0005136 - BAR INSURANCE BROKERAGE INC</v>
          </cell>
        </row>
        <row r="1940">
          <cell r="A1940" t="str">
            <v>C39469IH</v>
          </cell>
          <cell r="B1940">
            <v>42185</v>
          </cell>
          <cell r="C1940" t="str">
            <v>C39469</v>
          </cell>
          <cell r="D1940" t="str">
            <v>Concord Steam Corporation</v>
          </cell>
          <cell r="E1940" t="str">
            <v>NH</v>
          </cell>
          <cell r="F1940" t="str">
            <v>P1</v>
          </cell>
          <cell r="G1940" t="str">
            <v>SMALL</v>
          </cell>
          <cell r="H1940" t="str">
            <v>IH</v>
          </cell>
          <cell r="I1940" t="str">
            <v>0003588 - NEW ENGLAND EMPLOYEE BENEFITS COUNCIL</v>
          </cell>
        </row>
        <row r="1941">
          <cell r="A1941" t="str">
            <v>C39472JM</v>
          </cell>
          <cell r="B1941">
            <v>42185</v>
          </cell>
          <cell r="C1941" t="str">
            <v>C39472</v>
          </cell>
          <cell r="D1941" t="str">
            <v>McDonough, O'Shaughnessy, Whaland &amp; Meagher, PLLC</v>
          </cell>
          <cell r="E1941" t="str">
            <v>NH</v>
          </cell>
          <cell r="F1941" t="str">
            <v>P1</v>
          </cell>
          <cell r="G1941" t="str">
            <v>SMALL</v>
          </cell>
          <cell r="H1941" t="str">
            <v>JM</v>
          </cell>
          <cell r="I1941" t="str">
            <v>0003592 - CGI EMPLOYEE BENEFITS GROUP</v>
          </cell>
        </row>
        <row r="1942">
          <cell r="A1942" t="str">
            <v>C39473JM</v>
          </cell>
          <cell r="B1942">
            <v>42185</v>
          </cell>
          <cell r="C1942" t="str">
            <v>C39473</v>
          </cell>
          <cell r="D1942" t="str">
            <v>EPTAC Corp</v>
          </cell>
          <cell r="E1942" t="str">
            <v>NH</v>
          </cell>
          <cell r="F1942" t="str">
            <v>P1</v>
          </cell>
          <cell r="G1942" t="str">
            <v>SMALL</v>
          </cell>
          <cell r="H1942" t="str">
            <v>JM</v>
          </cell>
          <cell r="I1942" t="str">
            <v>0003593 - CGI EMPLOYEE BENEFITS GROUP</v>
          </cell>
        </row>
        <row r="1943">
          <cell r="A1943" t="str">
            <v>C39473JN</v>
          </cell>
          <cell r="B1943">
            <v>42185</v>
          </cell>
          <cell r="C1943" t="str">
            <v>C39473</v>
          </cell>
          <cell r="D1943" t="str">
            <v>EPTAC Corp</v>
          </cell>
          <cell r="E1943" t="str">
            <v>NH</v>
          </cell>
          <cell r="F1943" t="str">
            <v>P1</v>
          </cell>
          <cell r="G1943" t="str">
            <v>SMALL</v>
          </cell>
          <cell r="H1943" t="str">
            <v>JN</v>
          </cell>
          <cell r="I1943" t="str">
            <v>0003593 - CGI EMPLOYEE BENEFITS GROUP</v>
          </cell>
        </row>
        <row r="1944">
          <cell r="A1944" t="str">
            <v>C39474IH</v>
          </cell>
          <cell r="B1944">
            <v>42185</v>
          </cell>
          <cell r="C1944" t="str">
            <v>C39474</v>
          </cell>
          <cell r="D1944" t="str">
            <v>JG Industries Inc</v>
          </cell>
          <cell r="E1944" t="str">
            <v>MA</v>
          </cell>
          <cell r="F1944" t="str">
            <v>P1</v>
          </cell>
          <cell r="G1944" t="str">
            <v>SMALL</v>
          </cell>
          <cell r="H1944" t="str">
            <v>IH</v>
          </cell>
          <cell r="I1944" t="str">
            <v>0003595 - HUB INTERNATIONAL NEW ENGLAND LLC</v>
          </cell>
        </row>
        <row r="1945">
          <cell r="A1945" t="str">
            <v>C39474MI</v>
          </cell>
          <cell r="B1945">
            <v>42185</v>
          </cell>
          <cell r="C1945" t="str">
            <v>C39474</v>
          </cell>
          <cell r="D1945" t="str">
            <v>JG Industries Inc</v>
          </cell>
          <cell r="E1945" t="str">
            <v>MA</v>
          </cell>
          <cell r="F1945" t="str">
            <v>P1</v>
          </cell>
          <cell r="G1945" t="str">
            <v>MCARE</v>
          </cell>
          <cell r="H1945" t="str">
            <v>MI</v>
          </cell>
          <cell r="I1945" t="str">
            <v>0003595 - HUB INTERNATIONAL NEW ENGLAND LLC</v>
          </cell>
        </row>
        <row r="1946">
          <cell r="A1946" t="str">
            <v>C39483IH</v>
          </cell>
          <cell r="B1946">
            <v>42185</v>
          </cell>
          <cell r="C1946" t="str">
            <v>C39483</v>
          </cell>
          <cell r="D1946" t="str">
            <v>Martha's Vineyard Shipyard Inc</v>
          </cell>
          <cell r="E1946" t="str">
            <v>MA</v>
          </cell>
          <cell r="F1946" t="str">
            <v>P1</v>
          </cell>
          <cell r="G1946" t="str">
            <v>SMALL</v>
          </cell>
          <cell r="H1946" t="str">
            <v>IH</v>
          </cell>
        </row>
        <row r="1947">
          <cell r="A1947" t="str">
            <v>C39484IV</v>
          </cell>
          <cell r="B1947">
            <v>42185</v>
          </cell>
          <cell r="C1947" t="str">
            <v>C39484</v>
          </cell>
          <cell r="D1947" t="str">
            <v>Vittiglio Construction &amp; Development Corp</v>
          </cell>
          <cell r="E1947" t="str">
            <v>MA</v>
          </cell>
          <cell r="F1947" t="str">
            <v>P1</v>
          </cell>
          <cell r="G1947" t="str">
            <v>SMALL</v>
          </cell>
          <cell r="H1947" t="str">
            <v>IV</v>
          </cell>
          <cell r="I1947" t="str">
            <v>0003596 - INTEGRATED BENEFIT GROUP INSURANCE BROKERAGE</v>
          </cell>
        </row>
        <row r="1948">
          <cell r="A1948" t="str">
            <v>C39488IA</v>
          </cell>
          <cell r="B1948">
            <v>42185</v>
          </cell>
          <cell r="C1948" t="str">
            <v>C39488</v>
          </cell>
          <cell r="D1948" t="str">
            <v>Infinity Tapes, LLC</v>
          </cell>
          <cell r="E1948" t="str">
            <v>MA</v>
          </cell>
          <cell r="F1948" t="str">
            <v>P1</v>
          </cell>
          <cell r="G1948" t="str">
            <v>SMALL</v>
          </cell>
          <cell r="H1948" t="str">
            <v>IA</v>
          </cell>
          <cell r="I1948" t="str">
            <v>0021043 - CGI EMPLOYEE BENEFITS GROUP</v>
          </cell>
        </row>
        <row r="1949">
          <cell r="A1949" t="str">
            <v>C39488IH</v>
          </cell>
          <cell r="B1949">
            <v>42185</v>
          </cell>
          <cell r="C1949" t="str">
            <v>C39488</v>
          </cell>
          <cell r="D1949" t="str">
            <v>Infinity Tapes, LLC</v>
          </cell>
          <cell r="E1949" t="str">
            <v>MA</v>
          </cell>
          <cell r="F1949" t="str">
            <v>P1</v>
          </cell>
          <cell r="G1949" t="str">
            <v>SMALL</v>
          </cell>
          <cell r="H1949" t="str">
            <v>IH</v>
          </cell>
          <cell r="I1949" t="str">
            <v>0021043 - CGI EMPLOYEE BENEFITS GROUP</v>
          </cell>
        </row>
        <row r="1950">
          <cell r="A1950" t="str">
            <v>C39492IH</v>
          </cell>
          <cell r="B1950">
            <v>42185</v>
          </cell>
          <cell r="C1950" t="str">
            <v>C39492</v>
          </cell>
          <cell r="D1950" t="str">
            <v>S &amp; M Farms Inc</v>
          </cell>
          <cell r="E1950" t="str">
            <v>MA</v>
          </cell>
          <cell r="F1950" t="str">
            <v>P1</v>
          </cell>
          <cell r="G1950" t="str">
            <v>SMALL</v>
          </cell>
          <cell r="H1950" t="str">
            <v>IH</v>
          </cell>
          <cell r="I1950" t="str">
            <v>0020391 - DF MURPHY LIFE INSURANCE AGENCY</v>
          </cell>
        </row>
        <row r="1951">
          <cell r="A1951" t="str">
            <v>C39492MI</v>
          </cell>
          <cell r="B1951">
            <v>42185</v>
          </cell>
          <cell r="C1951" t="str">
            <v>C39492</v>
          </cell>
          <cell r="D1951" t="str">
            <v>S &amp; M Farms Inc</v>
          </cell>
          <cell r="E1951" t="str">
            <v>MA</v>
          </cell>
          <cell r="F1951" t="str">
            <v>P1</v>
          </cell>
          <cell r="G1951" t="str">
            <v>MCARE</v>
          </cell>
          <cell r="H1951" t="str">
            <v>MI</v>
          </cell>
          <cell r="I1951" t="str">
            <v>0020391 - DF MURPHY LIFE INSURANCE AGENCY</v>
          </cell>
        </row>
        <row r="1952">
          <cell r="A1952" t="str">
            <v>C39495JM</v>
          </cell>
          <cell r="B1952">
            <v>42185</v>
          </cell>
          <cell r="C1952" t="str">
            <v>C39495</v>
          </cell>
          <cell r="D1952" t="str">
            <v>UltraSource Incorporated</v>
          </cell>
          <cell r="E1952" t="str">
            <v>NH</v>
          </cell>
          <cell r="F1952" t="str">
            <v>P1</v>
          </cell>
          <cell r="G1952" t="str">
            <v>CRC</v>
          </cell>
          <cell r="H1952" t="str">
            <v>JM</v>
          </cell>
          <cell r="I1952" t="str">
            <v>0020717 - CGI EMPLOYEE BENEFITS GROUP</v>
          </cell>
        </row>
        <row r="1953">
          <cell r="A1953" t="str">
            <v>C39495JN</v>
          </cell>
          <cell r="B1953">
            <v>42185</v>
          </cell>
          <cell r="C1953" t="str">
            <v>C39495</v>
          </cell>
          <cell r="D1953" t="str">
            <v>UltraSource Incorporated</v>
          </cell>
          <cell r="E1953" t="str">
            <v>NH</v>
          </cell>
          <cell r="F1953" t="str">
            <v>P1</v>
          </cell>
          <cell r="G1953" t="str">
            <v>CRC</v>
          </cell>
          <cell r="H1953" t="str">
            <v>JN</v>
          </cell>
          <cell r="I1953" t="str">
            <v>0020717 - CGI EMPLOYEE BENEFITS GROUP</v>
          </cell>
        </row>
        <row r="1954">
          <cell r="A1954" t="str">
            <v>C39503IH</v>
          </cell>
          <cell r="B1954">
            <v>42185</v>
          </cell>
          <cell r="C1954" t="str">
            <v>C39503</v>
          </cell>
          <cell r="D1954" t="str">
            <v>Village Candle</v>
          </cell>
          <cell r="E1954" t="str">
            <v>ME</v>
          </cell>
          <cell r="F1954" t="str">
            <v>P1</v>
          </cell>
          <cell r="G1954" t="str">
            <v>CRC</v>
          </cell>
          <cell r="H1954" t="str">
            <v>IH</v>
          </cell>
          <cell r="I1954" t="str">
            <v>0022897 - KILBRIDE &amp; HARRIS INSURANCE SVCS LLC</v>
          </cell>
        </row>
        <row r="1955">
          <cell r="A1955" t="str">
            <v>C39503IP</v>
          </cell>
          <cell r="B1955">
            <v>42185</v>
          </cell>
          <cell r="C1955" t="str">
            <v>C39503</v>
          </cell>
          <cell r="D1955" t="str">
            <v>Village Candle</v>
          </cell>
          <cell r="E1955" t="str">
            <v>ME</v>
          </cell>
          <cell r="F1955" t="str">
            <v>P1</v>
          </cell>
          <cell r="G1955" t="str">
            <v>CRC</v>
          </cell>
          <cell r="H1955" t="str">
            <v>IP</v>
          </cell>
          <cell r="I1955" t="str">
            <v>0022897 - KILBRIDE &amp; HARRIS INSURANCE SVCS LLC</v>
          </cell>
        </row>
        <row r="1956">
          <cell r="A1956" t="str">
            <v>C39503PO</v>
          </cell>
          <cell r="B1956">
            <v>42185</v>
          </cell>
          <cell r="C1956" t="str">
            <v>C39503</v>
          </cell>
          <cell r="D1956" t="str">
            <v>Village Candle</v>
          </cell>
          <cell r="E1956" t="str">
            <v>ME</v>
          </cell>
          <cell r="F1956" t="str">
            <v>P1</v>
          </cell>
          <cell r="G1956" t="str">
            <v>CRC</v>
          </cell>
          <cell r="H1956" t="str">
            <v>PO</v>
          </cell>
          <cell r="I1956" t="str">
            <v>0022897 - KILBRIDE &amp; HARRIS INSURANCE SVCS LLC</v>
          </cell>
        </row>
        <row r="1957">
          <cell r="A1957" t="str">
            <v>C39509JH</v>
          </cell>
          <cell r="B1957">
            <v>42185</v>
          </cell>
          <cell r="C1957" t="str">
            <v>C39509</v>
          </cell>
          <cell r="D1957" t="str">
            <v>CAPS Collaborative</v>
          </cell>
          <cell r="E1957" t="str">
            <v>MA</v>
          </cell>
          <cell r="F1957" t="str">
            <v>P1</v>
          </cell>
          <cell r="G1957" t="str">
            <v>CRC</v>
          </cell>
          <cell r="H1957" t="str">
            <v>JH</v>
          </cell>
          <cell r="I1957" t="str">
            <v>0029290 - BORISLOW INSURANCE AGENCY</v>
          </cell>
        </row>
        <row r="1958">
          <cell r="A1958" t="str">
            <v>C39515JM</v>
          </cell>
          <cell r="B1958">
            <v>42185</v>
          </cell>
          <cell r="C1958" t="str">
            <v>C39515</v>
          </cell>
          <cell r="D1958" t="str">
            <v>Equipment Technologies Inc</v>
          </cell>
          <cell r="E1958" t="str">
            <v>NH</v>
          </cell>
          <cell r="F1958" t="str">
            <v>P1</v>
          </cell>
          <cell r="G1958" t="str">
            <v>SMALL</v>
          </cell>
          <cell r="H1958" t="str">
            <v>JM</v>
          </cell>
          <cell r="I1958" t="str">
            <v>0025482 - CROSS INSURANCE - MANCHESTER</v>
          </cell>
        </row>
        <row r="1959">
          <cell r="A1959" t="str">
            <v>C39516IH</v>
          </cell>
          <cell r="B1959">
            <v>42185</v>
          </cell>
          <cell r="C1959" t="str">
            <v>C39516</v>
          </cell>
          <cell r="D1959" t="str">
            <v>Donham &amp; Sweeney Inc Architects</v>
          </cell>
          <cell r="E1959" t="str">
            <v>MA</v>
          </cell>
          <cell r="F1959" t="str">
            <v>P1</v>
          </cell>
          <cell r="G1959" t="str">
            <v>SMALL</v>
          </cell>
          <cell r="H1959" t="str">
            <v>IH</v>
          </cell>
          <cell r="I1959" t="str">
            <v>0016863 - EASTERN BENEFITS GROUP</v>
          </cell>
        </row>
        <row r="1960">
          <cell r="A1960" t="str">
            <v>C39523IV</v>
          </cell>
          <cell r="B1960">
            <v>42185</v>
          </cell>
          <cell r="C1960" t="str">
            <v>C39523</v>
          </cell>
          <cell r="D1960" t="str">
            <v>Benefit Strategies LLC</v>
          </cell>
          <cell r="E1960" t="str">
            <v>NH</v>
          </cell>
          <cell r="F1960" t="str">
            <v>P1</v>
          </cell>
          <cell r="G1960" t="str">
            <v>CRC</v>
          </cell>
          <cell r="H1960" t="str">
            <v>IV</v>
          </cell>
          <cell r="I1960" t="str">
            <v>0027168 - CROSS INSURANCE - MANCHESTER</v>
          </cell>
        </row>
        <row r="1961">
          <cell r="A1961" t="str">
            <v>C39528IA</v>
          </cell>
          <cell r="B1961">
            <v>42185</v>
          </cell>
          <cell r="C1961" t="str">
            <v>C39528</v>
          </cell>
          <cell r="D1961" t="str">
            <v>Summit Educational Group Inc</v>
          </cell>
          <cell r="E1961" t="str">
            <v>MA</v>
          </cell>
          <cell r="F1961" t="str">
            <v>P1</v>
          </cell>
          <cell r="G1961" t="str">
            <v>SMALL</v>
          </cell>
          <cell r="H1961" t="str">
            <v>IA</v>
          </cell>
          <cell r="I1961" t="str">
            <v>0025176 - BROWN &amp; BROWN OF MASSACHUSETTS LLC</v>
          </cell>
        </row>
        <row r="1962">
          <cell r="A1962" t="str">
            <v>C39528IH</v>
          </cell>
          <cell r="B1962">
            <v>42185</v>
          </cell>
          <cell r="C1962" t="str">
            <v>C39528</v>
          </cell>
          <cell r="D1962" t="str">
            <v>Summit Educational Group Inc</v>
          </cell>
          <cell r="E1962" t="str">
            <v>MA</v>
          </cell>
          <cell r="F1962" t="str">
            <v>P1</v>
          </cell>
          <cell r="G1962" t="str">
            <v>SMALL</v>
          </cell>
          <cell r="H1962" t="str">
            <v>IH</v>
          </cell>
          <cell r="I1962" t="str">
            <v>0025176 - BROWN &amp; BROWN OF MASSACHUSETTS LLC</v>
          </cell>
        </row>
        <row r="1963">
          <cell r="A1963" t="str">
            <v>C39530IH</v>
          </cell>
          <cell r="B1963">
            <v>42185</v>
          </cell>
          <cell r="C1963" t="str">
            <v>C39530</v>
          </cell>
          <cell r="D1963" t="str">
            <v>Cape Cod Museum of Art</v>
          </cell>
          <cell r="E1963" t="str">
            <v>MA</v>
          </cell>
          <cell r="F1963" t="str">
            <v>P1</v>
          </cell>
          <cell r="G1963" t="str">
            <v>SMALL</v>
          </cell>
          <cell r="H1963" t="str">
            <v>IH</v>
          </cell>
          <cell r="I1963" t="str">
            <v>0026445 - HUB INTERNATIONAL NEW ENGLAND LLC</v>
          </cell>
        </row>
        <row r="1964">
          <cell r="A1964" t="str">
            <v>C39536JM</v>
          </cell>
          <cell r="B1964">
            <v>42185</v>
          </cell>
          <cell r="C1964" t="str">
            <v>C39536</v>
          </cell>
          <cell r="D1964" t="str">
            <v>Industrial Calibration &amp; Service</v>
          </cell>
          <cell r="E1964" t="str">
            <v>NH</v>
          </cell>
          <cell r="F1964" t="str">
            <v>P1</v>
          </cell>
          <cell r="G1964" t="str">
            <v>SMALL</v>
          </cell>
          <cell r="H1964" t="str">
            <v>JM</v>
          </cell>
          <cell r="I1964" t="str">
            <v>0029818 - GRANITE GROUP BENEFITS LLC</v>
          </cell>
        </row>
        <row r="1965">
          <cell r="A1965" t="str">
            <v>C39546IH</v>
          </cell>
          <cell r="B1965">
            <v>42185</v>
          </cell>
          <cell r="C1965" t="str">
            <v>C39546</v>
          </cell>
          <cell r="D1965" t="str">
            <v>Long Term Care Partners</v>
          </cell>
          <cell r="E1965" t="str">
            <v>NH</v>
          </cell>
          <cell r="F1965" t="str">
            <v>P1</v>
          </cell>
          <cell r="G1965" t="str">
            <v>ERF</v>
          </cell>
          <cell r="H1965" t="str">
            <v>IH</v>
          </cell>
          <cell r="I1965" t="str">
            <v>0022697 - NEW ENGLAND EMPLOYEE BENEFITS COUNCIL</v>
          </cell>
        </row>
        <row r="1966">
          <cell r="A1966" t="str">
            <v>C39546PO</v>
          </cell>
          <cell r="B1966">
            <v>42185</v>
          </cell>
          <cell r="C1966" t="str">
            <v>C39546</v>
          </cell>
          <cell r="D1966" t="str">
            <v>Long Term Care Partners</v>
          </cell>
          <cell r="E1966" t="str">
            <v>NH</v>
          </cell>
          <cell r="F1966" t="str">
            <v>P1</v>
          </cell>
          <cell r="G1966" t="str">
            <v>ERF</v>
          </cell>
          <cell r="H1966" t="str">
            <v>PO</v>
          </cell>
          <cell r="I1966" t="str">
            <v>0022697 - NEW ENGLAND EMPLOYEE BENEFITS COUNCIL</v>
          </cell>
        </row>
        <row r="1967">
          <cell r="A1967" t="str">
            <v>C39552IH</v>
          </cell>
          <cell r="B1967">
            <v>42185</v>
          </cell>
          <cell r="C1967" t="str">
            <v>C39552</v>
          </cell>
          <cell r="D1967" t="str">
            <v>DW Arthur Associates Architecture Inc</v>
          </cell>
          <cell r="E1967" t="str">
            <v>MA</v>
          </cell>
          <cell r="F1967" t="str">
            <v>P1</v>
          </cell>
          <cell r="G1967" t="str">
            <v>SMALL</v>
          </cell>
          <cell r="H1967" t="str">
            <v>IH</v>
          </cell>
          <cell r="I1967" t="str">
            <v>0025131 - BROWN &amp; BROWN OF MASSACHUSETTS LLC</v>
          </cell>
        </row>
        <row r="1968">
          <cell r="A1968" t="str">
            <v>C39558IV</v>
          </cell>
          <cell r="B1968">
            <v>42185</v>
          </cell>
          <cell r="C1968" t="str">
            <v>C39558</v>
          </cell>
          <cell r="D1968" t="str">
            <v>AJ Letizio Sales and Marketing</v>
          </cell>
          <cell r="E1968" t="str">
            <v>NH</v>
          </cell>
          <cell r="F1968" t="str">
            <v>P1</v>
          </cell>
          <cell r="G1968" t="str">
            <v>SMALL</v>
          </cell>
          <cell r="H1968" t="str">
            <v>IV</v>
          </cell>
          <cell r="I1968" t="str">
            <v>0033210 - FREE AGENTS NH LLC</v>
          </cell>
        </row>
        <row r="1969">
          <cell r="A1969" t="str">
            <v>C39562IH</v>
          </cell>
          <cell r="B1969">
            <v>42185</v>
          </cell>
          <cell r="C1969" t="str">
            <v>C39562</v>
          </cell>
          <cell r="D1969" t="str">
            <v>The Chappy Corporation</v>
          </cell>
          <cell r="E1969" t="str">
            <v>MA</v>
          </cell>
          <cell r="F1969" t="str">
            <v>P1</v>
          </cell>
          <cell r="G1969" t="str">
            <v>SMALL</v>
          </cell>
          <cell r="H1969" t="str">
            <v>IH</v>
          </cell>
          <cell r="I1969" t="str">
            <v>0035248 - BENEFIT REPORTS INSURANCE SVCS INC</v>
          </cell>
        </row>
        <row r="1970">
          <cell r="A1970" t="str">
            <v>C39562IV</v>
          </cell>
          <cell r="B1970">
            <v>42185</v>
          </cell>
          <cell r="C1970" t="str">
            <v>C39562</v>
          </cell>
          <cell r="D1970" t="str">
            <v>The Chappy Corporation</v>
          </cell>
          <cell r="E1970" t="str">
            <v>MA</v>
          </cell>
          <cell r="F1970" t="str">
            <v>P1</v>
          </cell>
          <cell r="G1970" t="str">
            <v>SMALL</v>
          </cell>
          <cell r="H1970" t="str">
            <v>IV</v>
          </cell>
          <cell r="I1970" t="str">
            <v>0035248 - BENEFIT REPORTS INSURANCE SVCS INC</v>
          </cell>
        </row>
        <row r="1971">
          <cell r="A1971" t="str">
            <v>C39563IH</v>
          </cell>
          <cell r="B1971">
            <v>42185</v>
          </cell>
          <cell r="C1971" t="str">
            <v>C39563</v>
          </cell>
          <cell r="D1971" t="str">
            <v>Giombetti Electric Inc.</v>
          </cell>
          <cell r="E1971" t="str">
            <v>MA</v>
          </cell>
          <cell r="F1971" t="str">
            <v>P1</v>
          </cell>
          <cell r="G1971" t="str">
            <v>SMALL</v>
          </cell>
          <cell r="H1971" t="str">
            <v>IH</v>
          </cell>
          <cell r="I1971" t="str">
            <v>0032538 - PROTECTOR GROUP INSURANCE AGENCY, THE</v>
          </cell>
        </row>
        <row r="1972">
          <cell r="A1972" t="str">
            <v>C39584JM</v>
          </cell>
          <cell r="B1972">
            <v>42185</v>
          </cell>
          <cell r="C1972" t="str">
            <v>C39584</v>
          </cell>
          <cell r="D1972" t="str">
            <v>Sparton Technology</v>
          </cell>
          <cell r="E1972" t="str">
            <v>NH</v>
          </cell>
          <cell r="F1972" t="str">
            <v>P1</v>
          </cell>
          <cell r="G1972" t="str">
            <v>CRC</v>
          </cell>
          <cell r="H1972" t="str">
            <v>JM</v>
          </cell>
          <cell r="I1972" t="str">
            <v>0001489 - GRANITE GROUP BENEFITS LLC</v>
          </cell>
        </row>
        <row r="1973">
          <cell r="A1973" t="str">
            <v>C39593IH</v>
          </cell>
          <cell r="B1973">
            <v>42185</v>
          </cell>
          <cell r="C1973" t="str">
            <v>C39593</v>
          </cell>
          <cell r="D1973" t="str">
            <v>Dayton Sand &amp; Gravel Company</v>
          </cell>
          <cell r="E1973" t="str">
            <v>ME</v>
          </cell>
          <cell r="F1973" t="str">
            <v>P1</v>
          </cell>
          <cell r="G1973" t="str">
            <v>CRC</v>
          </cell>
          <cell r="H1973" t="str">
            <v>IH</v>
          </cell>
          <cell r="I1973" t="str">
            <v>0030181 - ACADIA BENEFITS INC</v>
          </cell>
        </row>
        <row r="1974">
          <cell r="A1974" t="str">
            <v>C39593IV</v>
          </cell>
          <cell r="B1974">
            <v>42185</v>
          </cell>
          <cell r="C1974" t="str">
            <v>C39593</v>
          </cell>
          <cell r="D1974" t="str">
            <v>Dayton Sand &amp; Gravel Company</v>
          </cell>
          <cell r="E1974" t="str">
            <v>ME</v>
          </cell>
          <cell r="F1974" t="str">
            <v>P1</v>
          </cell>
          <cell r="G1974" t="str">
            <v>CRC</v>
          </cell>
          <cell r="H1974" t="str">
            <v>IV</v>
          </cell>
          <cell r="I1974" t="str">
            <v>0030181 - ACADIA BENEFITS INC</v>
          </cell>
        </row>
        <row r="1975">
          <cell r="A1975" t="str">
            <v>C39595IH</v>
          </cell>
          <cell r="B1975">
            <v>42185</v>
          </cell>
          <cell r="C1975" t="str">
            <v>C39595</v>
          </cell>
          <cell r="D1975" t="str">
            <v>Factory Five Racing Inc</v>
          </cell>
          <cell r="E1975" t="str">
            <v>MA</v>
          </cell>
          <cell r="F1975" t="str">
            <v>P1</v>
          </cell>
          <cell r="G1975" t="str">
            <v>SMALL</v>
          </cell>
          <cell r="H1975" t="str">
            <v>IH</v>
          </cell>
          <cell r="I1975" t="str">
            <v>0032540 - BOSTONIAN GROUP INSURANCE AGENCY</v>
          </cell>
        </row>
        <row r="1976">
          <cell r="A1976" t="str">
            <v>C39596PO</v>
          </cell>
          <cell r="B1976">
            <v>42185</v>
          </cell>
          <cell r="C1976" t="str">
            <v>C39596</v>
          </cell>
          <cell r="D1976" t="str">
            <v>Oxford Management</v>
          </cell>
          <cell r="E1976" t="str">
            <v>ME</v>
          </cell>
          <cell r="F1976" t="str">
            <v>P1</v>
          </cell>
          <cell r="G1976" t="str">
            <v>SMALL</v>
          </cell>
          <cell r="H1976" t="str">
            <v>PO</v>
          </cell>
          <cell r="I1976" t="str">
            <v>0001492 - BORISLOW INSURANCE AGENCY</v>
          </cell>
        </row>
        <row r="1977">
          <cell r="A1977" t="str">
            <v>C39601JM</v>
          </cell>
          <cell r="B1977">
            <v>42185</v>
          </cell>
          <cell r="C1977" t="str">
            <v>C39601</v>
          </cell>
          <cell r="D1977" t="str">
            <v>Siciliano Landscape Co Inc</v>
          </cell>
          <cell r="E1977" t="str">
            <v>NH</v>
          </cell>
          <cell r="F1977" t="str">
            <v>P1</v>
          </cell>
          <cell r="G1977" t="str">
            <v>SMALL</v>
          </cell>
          <cell r="H1977" t="str">
            <v>JM</v>
          </cell>
          <cell r="I1977" t="str">
            <v>0031691 - GRANITE GROUP BENEFITS LLC</v>
          </cell>
        </row>
        <row r="1978">
          <cell r="A1978" t="str">
            <v>C39617IH</v>
          </cell>
          <cell r="B1978">
            <v>42185</v>
          </cell>
          <cell r="C1978" t="str">
            <v>C39617</v>
          </cell>
          <cell r="D1978" t="str">
            <v>G J Towing Inc</v>
          </cell>
          <cell r="E1978" t="str">
            <v>MA</v>
          </cell>
          <cell r="F1978" t="str">
            <v>P1</v>
          </cell>
          <cell r="G1978" t="str">
            <v>CRC</v>
          </cell>
          <cell r="H1978" t="str">
            <v>IH</v>
          </cell>
          <cell r="I1978" t="str">
            <v>0022762 - BAR INSURANCE BROKERAGE INC</v>
          </cell>
        </row>
        <row r="1979">
          <cell r="A1979" t="str">
            <v>C39622IA</v>
          </cell>
          <cell r="B1979">
            <v>42185</v>
          </cell>
          <cell r="C1979" t="str">
            <v>C39622</v>
          </cell>
          <cell r="D1979" t="str">
            <v>Life Is good Inc</v>
          </cell>
          <cell r="E1979" t="str">
            <v>MA</v>
          </cell>
          <cell r="F1979" t="str">
            <v>P1</v>
          </cell>
          <cell r="G1979" t="str">
            <v>ERF</v>
          </cell>
          <cell r="H1979" t="str">
            <v>IA</v>
          </cell>
          <cell r="I1979" t="str">
            <v>0020719 - CGI EMPLOYEE BENEFITS GROUP</v>
          </cell>
        </row>
        <row r="1980">
          <cell r="A1980" t="str">
            <v>C39622IH</v>
          </cell>
          <cell r="B1980">
            <v>42185</v>
          </cell>
          <cell r="C1980" t="str">
            <v>C39622</v>
          </cell>
          <cell r="D1980" t="str">
            <v>Life Is good Inc</v>
          </cell>
          <cell r="E1980" t="str">
            <v>MA</v>
          </cell>
          <cell r="F1980" t="str">
            <v>P1</v>
          </cell>
          <cell r="G1980" t="str">
            <v>ERF</v>
          </cell>
          <cell r="H1980" t="str">
            <v>IH</v>
          </cell>
          <cell r="I1980" t="str">
            <v>0020719 - CGI EMPLOYEE BENEFITS GROUP</v>
          </cell>
        </row>
        <row r="1981">
          <cell r="A1981" t="str">
            <v>C39625IA</v>
          </cell>
          <cell r="B1981">
            <v>42185</v>
          </cell>
          <cell r="C1981" t="str">
            <v>C39625</v>
          </cell>
          <cell r="D1981" t="str">
            <v>Sagamore Plumbing</v>
          </cell>
          <cell r="E1981" t="str">
            <v>MA</v>
          </cell>
          <cell r="F1981" t="str">
            <v>P1</v>
          </cell>
          <cell r="G1981" t="str">
            <v>ERF</v>
          </cell>
          <cell r="H1981" t="str">
            <v>IA</v>
          </cell>
          <cell r="I1981" t="str">
            <v>0035183 - EASTERN BENEFITS GROUP</v>
          </cell>
        </row>
        <row r="1982">
          <cell r="A1982" t="str">
            <v>C39625IH</v>
          </cell>
          <cell r="B1982">
            <v>42185</v>
          </cell>
          <cell r="C1982" t="str">
            <v>C39625</v>
          </cell>
          <cell r="D1982" t="str">
            <v>Sagamore Plumbing</v>
          </cell>
          <cell r="E1982" t="str">
            <v>MA</v>
          </cell>
          <cell r="F1982" t="str">
            <v>P1</v>
          </cell>
          <cell r="G1982" t="str">
            <v>ERF</v>
          </cell>
          <cell r="H1982" t="str">
            <v>IH</v>
          </cell>
          <cell r="I1982" t="str">
            <v>0035183 - EASTERN BENEFITS GROUP</v>
          </cell>
        </row>
        <row r="1983">
          <cell r="A1983" t="str">
            <v>C39638IH</v>
          </cell>
          <cell r="B1983">
            <v>42185</v>
          </cell>
          <cell r="C1983" t="str">
            <v>C39638</v>
          </cell>
          <cell r="D1983" t="str">
            <v>Skin Care Physicians Inc</v>
          </cell>
          <cell r="E1983" t="str">
            <v>MA</v>
          </cell>
          <cell r="F1983" t="str">
            <v>P1</v>
          </cell>
          <cell r="G1983" t="str">
            <v>CRC</v>
          </cell>
          <cell r="H1983" t="str">
            <v>IH</v>
          </cell>
          <cell r="I1983" t="str">
            <v>0004530 - SENTINEL INSURANCE AGENCY INC MA</v>
          </cell>
        </row>
        <row r="1984">
          <cell r="A1984" t="str">
            <v>C39638IV</v>
          </cell>
          <cell r="B1984">
            <v>42185</v>
          </cell>
          <cell r="C1984" t="str">
            <v>C39638</v>
          </cell>
          <cell r="D1984" t="str">
            <v>Skin Care Physicians Inc</v>
          </cell>
          <cell r="E1984" t="str">
            <v>MA</v>
          </cell>
          <cell r="F1984" t="str">
            <v>P1</v>
          </cell>
          <cell r="G1984" t="str">
            <v>CRC</v>
          </cell>
          <cell r="H1984" t="str">
            <v>IV</v>
          </cell>
          <cell r="I1984" t="str">
            <v>0004530 - SENTINEL INSURANCE AGENCY INC MA</v>
          </cell>
        </row>
        <row r="1985">
          <cell r="A1985" t="str">
            <v>C39640JM</v>
          </cell>
          <cell r="B1985">
            <v>42185</v>
          </cell>
          <cell r="C1985" t="str">
            <v>C39640</v>
          </cell>
          <cell r="D1985" t="str">
            <v>Mobility Services International</v>
          </cell>
          <cell r="E1985" t="str">
            <v>NH</v>
          </cell>
          <cell r="F1985" t="str">
            <v>P1</v>
          </cell>
          <cell r="G1985" t="str">
            <v>CRC</v>
          </cell>
          <cell r="H1985" t="str">
            <v>JM</v>
          </cell>
          <cell r="I1985" t="str">
            <v>0032274 - GALLAGHER BENEFIT SERVICES INC</v>
          </cell>
        </row>
        <row r="1986">
          <cell r="A1986" t="str">
            <v>C39640JN</v>
          </cell>
          <cell r="B1986">
            <v>42185</v>
          </cell>
          <cell r="C1986" t="str">
            <v>C39640</v>
          </cell>
          <cell r="D1986" t="str">
            <v>Mobility Services International</v>
          </cell>
          <cell r="E1986" t="str">
            <v>NH</v>
          </cell>
          <cell r="F1986" t="str">
            <v>P1</v>
          </cell>
          <cell r="G1986" t="str">
            <v>CRC</v>
          </cell>
          <cell r="H1986" t="str">
            <v>JN</v>
          </cell>
          <cell r="I1986" t="str">
            <v>0032274 - GALLAGHER BENEFIT SERVICES INC</v>
          </cell>
        </row>
        <row r="1987">
          <cell r="A1987" t="str">
            <v>C39642JM</v>
          </cell>
          <cell r="B1987">
            <v>42185</v>
          </cell>
          <cell r="C1987" t="str">
            <v>C39642</v>
          </cell>
          <cell r="D1987" t="str">
            <v>Nashua Outdoor Power Equipment Equipment Repair</v>
          </cell>
          <cell r="E1987" t="str">
            <v>NH</v>
          </cell>
          <cell r="F1987" t="str">
            <v>P1</v>
          </cell>
          <cell r="G1987" t="str">
            <v>SMALL</v>
          </cell>
          <cell r="H1987" t="str">
            <v>JM</v>
          </cell>
          <cell r="I1987" t="str">
            <v>0003756 - DONOHUE JR, STEPHEN J</v>
          </cell>
        </row>
        <row r="1988">
          <cell r="A1988" t="str">
            <v>C39642JR</v>
          </cell>
          <cell r="B1988">
            <v>42185</v>
          </cell>
          <cell r="C1988" t="str">
            <v>C39642</v>
          </cell>
          <cell r="D1988" t="str">
            <v>Nashua Outdoor Power Equipment Equipment Repair</v>
          </cell>
          <cell r="E1988" t="str">
            <v>NH</v>
          </cell>
          <cell r="F1988" t="str">
            <v>P1</v>
          </cell>
          <cell r="G1988" t="str">
            <v>SMALL</v>
          </cell>
          <cell r="H1988" t="str">
            <v>JR</v>
          </cell>
          <cell r="I1988" t="str">
            <v>0003756 - DONOHUE JR, STEPHEN J</v>
          </cell>
        </row>
        <row r="1989">
          <cell r="A1989" t="str">
            <v>C39653IH</v>
          </cell>
          <cell r="B1989">
            <v>42185</v>
          </cell>
          <cell r="C1989" t="str">
            <v>C39653</v>
          </cell>
          <cell r="D1989" t="str">
            <v>EC Cottle Inc</v>
          </cell>
          <cell r="E1989" t="str">
            <v>MA</v>
          </cell>
          <cell r="F1989" t="str">
            <v>P1</v>
          </cell>
          <cell r="G1989" t="str">
            <v>SMALL</v>
          </cell>
          <cell r="H1989" t="str">
            <v>IH</v>
          </cell>
          <cell r="I1989" t="str">
            <v>0005224 - MARK SYLVIA INSURANCE AGENCY</v>
          </cell>
        </row>
        <row r="1990">
          <cell r="A1990" t="str">
            <v>C39658JM</v>
          </cell>
          <cell r="B1990">
            <v>42185</v>
          </cell>
          <cell r="C1990" t="str">
            <v>C39658</v>
          </cell>
          <cell r="D1990" t="str">
            <v>Ferrite Microwave Technology LLC</v>
          </cell>
          <cell r="E1990" t="str">
            <v>NH</v>
          </cell>
          <cell r="F1990" t="str">
            <v>P1</v>
          </cell>
          <cell r="G1990" t="str">
            <v>SMALL</v>
          </cell>
          <cell r="H1990" t="str">
            <v>JM</v>
          </cell>
          <cell r="I1990" t="str">
            <v>0003611 - GRANITE GROUP BENEFITS LLC</v>
          </cell>
        </row>
        <row r="1991">
          <cell r="A1991" t="str">
            <v>C39662IH</v>
          </cell>
          <cell r="B1991">
            <v>42185</v>
          </cell>
          <cell r="C1991" t="str">
            <v>C39662</v>
          </cell>
          <cell r="D1991" t="str">
            <v>Delphi Construction Inc</v>
          </cell>
          <cell r="E1991" t="str">
            <v>MA</v>
          </cell>
          <cell r="F1991" t="str">
            <v>P1</v>
          </cell>
          <cell r="G1991" t="str">
            <v>CRC</v>
          </cell>
          <cell r="H1991" t="str">
            <v>IH</v>
          </cell>
          <cell r="I1991" t="str">
            <v>0033946 - BP BENEFITS LLC</v>
          </cell>
        </row>
        <row r="1992">
          <cell r="A1992" t="str">
            <v>C39680JM</v>
          </cell>
          <cell r="B1992">
            <v>42185</v>
          </cell>
          <cell r="C1992" t="str">
            <v>C39680</v>
          </cell>
          <cell r="D1992" t="str">
            <v>Arlen Company LLC</v>
          </cell>
          <cell r="E1992" t="str">
            <v>NH</v>
          </cell>
          <cell r="F1992" t="str">
            <v>P1</v>
          </cell>
          <cell r="G1992" t="str">
            <v>SMALL</v>
          </cell>
          <cell r="H1992" t="str">
            <v>JM</v>
          </cell>
          <cell r="I1992" t="str">
            <v>0035494 - SBIA STRATEGIC BENEFIT &amp;</v>
          </cell>
        </row>
        <row r="1993">
          <cell r="A1993" t="str">
            <v>C39688JM</v>
          </cell>
          <cell r="B1993">
            <v>42185</v>
          </cell>
          <cell r="C1993" t="str">
            <v>C39688</v>
          </cell>
          <cell r="D1993" t="str">
            <v>Kenmore Stamp</v>
          </cell>
          <cell r="E1993" t="str">
            <v>NH</v>
          </cell>
          <cell r="F1993" t="str">
            <v>P1</v>
          </cell>
          <cell r="G1993" t="str">
            <v>SMALL</v>
          </cell>
          <cell r="H1993" t="str">
            <v>JM</v>
          </cell>
          <cell r="I1993" t="str">
            <v>0005385 - CGI EMPLOYEE BENEFITS GROUP</v>
          </cell>
        </row>
        <row r="1994">
          <cell r="A1994" t="str">
            <v>C39694IA</v>
          </cell>
          <cell r="B1994">
            <v>42185</v>
          </cell>
          <cell r="C1994" t="str">
            <v>C39694</v>
          </cell>
          <cell r="D1994" t="str">
            <v>Merrimac Spool &amp; Reel Company Inc</v>
          </cell>
          <cell r="E1994" t="str">
            <v>MA</v>
          </cell>
          <cell r="F1994" t="str">
            <v>P1</v>
          </cell>
          <cell r="G1994" t="str">
            <v>SMALL</v>
          </cell>
          <cell r="H1994" t="str">
            <v>IA</v>
          </cell>
          <cell r="I1994" t="str">
            <v>0001506 - LANDMARK BENEFITS INC</v>
          </cell>
        </row>
        <row r="1995">
          <cell r="A1995" t="str">
            <v>C39694IH</v>
          </cell>
          <cell r="B1995">
            <v>42185</v>
          </cell>
          <cell r="C1995" t="str">
            <v>C39694</v>
          </cell>
          <cell r="D1995" t="str">
            <v>Merrimac Spool &amp; Reel Company Inc</v>
          </cell>
          <cell r="E1995" t="str">
            <v>MA</v>
          </cell>
          <cell r="F1995" t="str">
            <v>P1</v>
          </cell>
          <cell r="G1995" t="str">
            <v>SMALL</v>
          </cell>
          <cell r="H1995" t="str">
            <v>IH</v>
          </cell>
          <cell r="I1995" t="str">
            <v>0001506 - LANDMARK BENEFITS INC</v>
          </cell>
        </row>
        <row r="1996">
          <cell r="A1996" t="str">
            <v>C39702JM</v>
          </cell>
          <cell r="B1996">
            <v>42185</v>
          </cell>
          <cell r="C1996" t="str">
            <v>C39702</v>
          </cell>
          <cell r="D1996" t="str">
            <v>HMD Inc</v>
          </cell>
          <cell r="E1996" t="str">
            <v>NH</v>
          </cell>
          <cell r="F1996" t="str">
            <v>P1</v>
          </cell>
          <cell r="G1996" t="str">
            <v>SMALL</v>
          </cell>
          <cell r="H1996" t="str">
            <v>JM</v>
          </cell>
          <cell r="I1996" t="str">
            <v>0001510 - CORNERSTONE BENEFIT &amp; RET GROUP INC</v>
          </cell>
        </row>
        <row r="1997">
          <cell r="A1997" t="str">
            <v>C39708IV</v>
          </cell>
          <cell r="B1997">
            <v>42185</v>
          </cell>
          <cell r="C1997" t="str">
            <v>C39708</v>
          </cell>
          <cell r="D1997" t="str">
            <v>Sullivan Construction</v>
          </cell>
          <cell r="E1997" t="str">
            <v>NH</v>
          </cell>
          <cell r="F1997" t="str">
            <v>P1</v>
          </cell>
          <cell r="G1997" t="str">
            <v>SMALL</v>
          </cell>
          <cell r="H1997" t="str">
            <v>IV</v>
          </cell>
          <cell r="I1997" t="str">
            <v>0004545 - NEW ENGLAND EMPLOYEE BENEFITS COUNCIL</v>
          </cell>
        </row>
        <row r="1998">
          <cell r="A1998" t="str">
            <v>C39708JM</v>
          </cell>
          <cell r="B1998">
            <v>42185</v>
          </cell>
          <cell r="C1998" t="str">
            <v>C39708</v>
          </cell>
          <cell r="D1998" t="str">
            <v>Sullivan Construction</v>
          </cell>
          <cell r="E1998" t="str">
            <v>NH</v>
          </cell>
          <cell r="F1998" t="str">
            <v>P1</v>
          </cell>
          <cell r="G1998" t="str">
            <v>SMALL</v>
          </cell>
          <cell r="H1998" t="str">
            <v>JM</v>
          </cell>
          <cell r="I1998" t="str">
            <v>0004545 - NEW ENGLAND EMPLOYEE BENEFITS COUNCIL</v>
          </cell>
        </row>
        <row r="1999">
          <cell r="A1999" t="str">
            <v>C39709JI</v>
          </cell>
          <cell r="B1999">
            <v>42185</v>
          </cell>
          <cell r="C1999" t="str">
            <v>C39709</v>
          </cell>
          <cell r="D1999" t="str">
            <v>Meridian Associates Inc</v>
          </cell>
          <cell r="E1999" t="str">
            <v>MA</v>
          </cell>
          <cell r="F1999" t="str">
            <v>P1</v>
          </cell>
          <cell r="G1999" t="str">
            <v>SMALL</v>
          </cell>
          <cell r="H1999" t="str">
            <v>JI</v>
          </cell>
          <cell r="I1999" t="str">
            <v>0035648 - INTEGRATED BENEFIT GROUP INSURANCE BROKERAGE</v>
          </cell>
        </row>
        <row r="2000">
          <cell r="A2000" t="str">
            <v>C39709JJ</v>
          </cell>
          <cell r="B2000">
            <v>42185</v>
          </cell>
          <cell r="C2000" t="str">
            <v>C39709</v>
          </cell>
          <cell r="D2000" t="str">
            <v>Meridian Associates Inc</v>
          </cell>
          <cell r="E2000" t="str">
            <v>MA</v>
          </cell>
          <cell r="F2000" t="str">
            <v>P1</v>
          </cell>
          <cell r="G2000" t="str">
            <v>SMALL</v>
          </cell>
          <cell r="H2000" t="str">
            <v>JJ</v>
          </cell>
          <cell r="I2000" t="str">
            <v>0035648 - INTEGRATED BENEFIT GROUP INSURANCE BROKERAGE</v>
          </cell>
        </row>
        <row r="2001">
          <cell r="A2001" t="str">
            <v>C39725IH</v>
          </cell>
          <cell r="B2001">
            <v>42185</v>
          </cell>
          <cell r="C2001" t="str">
            <v>C39725</v>
          </cell>
          <cell r="D2001" t="str">
            <v>Systems Contracting Inc</v>
          </cell>
          <cell r="E2001" t="str">
            <v>MA</v>
          </cell>
          <cell r="F2001" t="str">
            <v>P1</v>
          </cell>
          <cell r="G2001" t="str">
            <v>SMALL</v>
          </cell>
          <cell r="H2001" t="str">
            <v>IH</v>
          </cell>
          <cell r="I2001" t="str">
            <v>0023906 - COMPREHENSIVE INS PROVIDERS INC</v>
          </cell>
        </row>
        <row r="2002">
          <cell r="A2002" t="str">
            <v>C39728IH</v>
          </cell>
          <cell r="B2002">
            <v>42185</v>
          </cell>
          <cell r="C2002" t="str">
            <v>C39728</v>
          </cell>
          <cell r="D2002" t="str">
            <v>Service Master by Gilmore Brothers Inc</v>
          </cell>
          <cell r="E2002" t="str">
            <v>MA</v>
          </cell>
          <cell r="F2002" t="str">
            <v>P1</v>
          </cell>
          <cell r="G2002" t="str">
            <v>CRC</v>
          </cell>
          <cell r="H2002" t="str">
            <v>IH</v>
          </cell>
          <cell r="I2002" t="str">
            <v>0015802 - CORCORAN &amp; HAVLIN BENEFITS INS GROUP INC</v>
          </cell>
        </row>
        <row r="2003">
          <cell r="A2003" t="str">
            <v>C39730IA</v>
          </cell>
          <cell r="B2003">
            <v>42185</v>
          </cell>
          <cell r="C2003" t="str">
            <v>C39730</v>
          </cell>
          <cell r="D2003" t="str">
            <v>Superior Plumbing Inc</v>
          </cell>
          <cell r="E2003" t="str">
            <v>MA</v>
          </cell>
          <cell r="F2003" t="str">
            <v>P1</v>
          </cell>
          <cell r="G2003" t="str">
            <v>ERF</v>
          </cell>
          <cell r="H2003" t="str">
            <v>IA</v>
          </cell>
          <cell r="I2003" t="str">
            <v>0015313 - NORDGREN, CRAIG S</v>
          </cell>
        </row>
        <row r="2004">
          <cell r="A2004" t="str">
            <v>C39730IH</v>
          </cell>
          <cell r="B2004">
            <v>42185</v>
          </cell>
          <cell r="C2004" t="str">
            <v>C39730</v>
          </cell>
          <cell r="D2004" t="str">
            <v>Superior Plumbing Inc</v>
          </cell>
          <cell r="E2004" t="str">
            <v>MA</v>
          </cell>
          <cell r="F2004" t="str">
            <v>P1</v>
          </cell>
          <cell r="G2004" t="str">
            <v>ERF</v>
          </cell>
          <cell r="H2004" t="str">
            <v>IH</v>
          </cell>
          <cell r="I2004" t="str">
            <v>0015313 - NORDGREN, CRAIG S</v>
          </cell>
        </row>
        <row r="2005">
          <cell r="A2005" t="str">
            <v>C39735JM</v>
          </cell>
          <cell r="B2005">
            <v>42185</v>
          </cell>
          <cell r="C2005" t="str">
            <v>C39735</v>
          </cell>
          <cell r="D2005" t="str">
            <v>Degree Controls Inc</v>
          </cell>
          <cell r="E2005" t="str">
            <v>NH</v>
          </cell>
          <cell r="F2005" t="str">
            <v>P1</v>
          </cell>
          <cell r="G2005" t="str">
            <v>SMALL</v>
          </cell>
          <cell r="H2005" t="str">
            <v>JM</v>
          </cell>
          <cell r="I2005" t="str">
            <v>0030313 - DIGITAL INSURANCE AGENCY INC</v>
          </cell>
        </row>
        <row r="2006">
          <cell r="A2006" t="str">
            <v>C39735JR</v>
          </cell>
          <cell r="B2006">
            <v>42185</v>
          </cell>
          <cell r="C2006" t="str">
            <v>C39735</v>
          </cell>
          <cell r="D2006" t="str">
            <v>Degree Controls Inc</v>
          </cell>
          <cell r="E2006" t="str">
            <v>NH</v>
          </cell>
          <cell r="F2006" t="str">
            <v>P1</v>
          </cell>
          <cell r="G2006" t="str">
            <v>SMALL</v>
          </cell>
          <cell r="H2006" t="str">
            <v>JR</v>
          </cell>
          <cell r="I2006" t="str">
            <v>0030313 - DIGITAL INSURANCE AGENCY INC</v>
          </cell>
        </row>
        <row r="2007">
          <cell r="A2007" t="str">
            <v>C39743IH</v>
          </cell>
          <cell r="B2007">
            <v>42185</v>
          </cell>
          <cell r="C2007" t="str">
            <v>C39743</v>
          </cell>
          <cell r="D2007" t="str">
            <v>Ship Shops Inc</v>
          </cell>
          <cell r="E2007" t="str">
            <v>MA</v>
          </cell>
          <cell r="F2007" t="str">
            <v>P1</v>
          </cell>
          <cell r="G2007" t="str">
            <v>SMALL</v>
          </cell>
          <cell r="H2007" t="str">
            <v>IH</v>
          </cell>
          <cell r="I2007" t="str">
            <v>0014120 - ROGERS &amp; GRAY INSURANCE AGENCY</v>
          </cell>
        </row>
        <row r="2008">
          <cell r="A2008" t="str">
            <v>C39744IA</v>
          </cell>
          <cell r="B2008">
            <v>42185</v>
          </cell>
          <cell r="C2008" t="str">
            <v>C39744</v>
          </cell>
          <cell r="D2008" t="str">
            <v>The Dow Company Inc</v>
          </cell>
          <cell r="E2008" t="str">
            <v>MA</v>
          </cell>
          <cell r="F2008" t="str">
            <v>P1</v>
          </cell>
          <cell r="G2008" t="str">
            <v>SMALL</v>
          </cell>
          <cell r="H2008" t="str">
            <v>IA</v>
          </cell>
          <cell r="I2008" t="str">
            <v>0035396 - AMR BENEFITS MANAGEMENT LLC</v>
          </cell>
        </row>
        <row r="2009">
          <cell r="A2009" t="str">
            <v>C39744IH</v>
          </cell>
          <cell r="B2009">
            <v>42185</v>
          </cell>
          <cell r="C2009" t="str">
            <v>C39744</v>
          </cell>
          <cell r="D2009" t="str">
            <v>The Dow Company Inc</v>
          </cell>
          <cell r="E2009" t="str">
            <v>MA</v>
          </cell>
          <cell r="F2009" t="str">
            <v>P1</v>
          </cell>
          <cell r="G2009" t="str">
            <v>SMALL</v>
          </cell>
          <cell r="H2009" t="str">
            <v>IH</v>
          </cell>
          <cell r="I2009" t="str">
            <v>0035396 - AMR BENEFITS MANAGEMENT LLC</v>
          </cell>
        </row>
        <row r="2010">
          <cell r="A2010" t="str">
            <v>C39750IH</v>
          </cell>
          <cell r="B2010">
            <v>42185</v>
          </cell>
          <cell r="C2010" t="str">
            <v>C39750</v>
          </cell>
          <cell r="D2010" t="str">
            <v>AAA Energy Service Co</v>
          </cell>
          <cell r="E2010" t="str">
            <v>ME</v>
          </cell>
          <cell r="F2010" t="str">
            <v>P1</v>
          </cell>
          <cell r="G2010" t="str">
            <v>CRC</v>
          </cell>
          <cell r="H2010" t="str">
            <v>IH</v>
          </cell>
          <cell r="I2010" t="str">
            <v>0030804 - BGA INSURANCE AGENCY INC</v>
          </cell>
        </row>
        <row r="2011">
          <cell r="A2011" t="str">
            <v>C39750IV</v>
          </cell>
          <cell r="B2011">
            <v>42185</v>
          </cell>
          <cell r="C2011" t="str">
            <v>C39750</v>
          </cell>
          <cell r="D2011" t="str">
            <v>AAA Energy Service Co</v>
          </cell>
          <cell r="E2011" t="str">
            <v>ME</v>
          </cell>
          <cell r="F2011" t="str">
            <v>P1</v>
          </cell>
          <cell r="G2011" t="str">
            <v>CRC</v>
          </cell>
          <cell r="H2011" t="str">
            <v>IV</v>
          </cell>
          <cell r="I2011" t="str">
            <v>0030804 - BGA INSURANCE AGENCY INC</v>
          </cell>
        </row>
        <row r="2012">
          <cell r="A2012" t="str">
            <v>C39750PO</v>
          </cell>
          <cell r="B2012">
            <v>42185</v>
          </cell>
          <cell r="C2012" t="str">
            <v>C39750</v>
          </cell>
          <cell r="D2012" t="str">
            <v>AAA Energy Service Co</v>
          </cell>
          <cell r="E2012" t="str">
            <v>ME</v>
          </cell>
          <cell r="F2012" t="str">
            <v>P1</v>
          </cell>
          <cell r="G2012" t="str">
            <v>CRC</v>
          </cell>
          <cell r="H2012" t="str">
            <v>PO</v>
          </cell>
          <cell r="I2012" t="str">
            <v>0030804 - BGA INSURANCE AGENCY INC</v>
          </cell>
        </row>
        <row r="2013">
          <cell r="A2013" t="str">
            <v>C39751IH</v>
          </cell>
          <cell r="B2013">
            <v>42185</v>
          </cell>
          <cell r="C2013" t="str">
            <v>C39751</v>
          </cell>
          <cell r="D2013" t="str">
            <v>John F Murphy Homes Inc</v>
          </cell>
          <cell r="E2013" t="str">
            <v>ME</v>
          </cell>
          <cell r="F2013" t="str">
            <v>P1</v>
          </cell>
          <cell r="G2013" t="str">
            <v>ERF</v>
          </cell>
          <cell r="H2013" t="str">
            <v>IH</v>
          </cell>
        </row>
        <row r="2014">
          <cell r="A2014" t="str">
            <v>C39751IV</v>
          </cell>
          <cell r="B2014">
            <v>42185</v>
          </cell>
          <cell r="C2014" t="str">
            <v>C39751</v>
          </cell>
          <cell r="D2014" t="str">
            <v>John F Murphy Homes Inc</v>
          </cell>
          <cell r="E2014" t="str">
            <v>ME</v>
          </cell>
          <cell r="F2014" t="str">
            <v>P1</v>
          </cell>
          <cell r="G2014" t="str">
            <v>ERF</v>
          </cell>
          <cell r="H2014" t="str">
            <v>IV</v>
          </cell>
        </row>
        <row r="2015">
          <cell r="A2015" t="str">
            <v>C39751JH</v>
          </cell>
          <cell r="B2015">
            <v>42185</v>
          </cell>
          <cell r="C2015" t="str">
            <v>C39751</v>
          </cell>
          <cell r="D2015" t="str">
            <v>John F Murphy Homes Inc</v>
          </cell>
          <cell r="E2015" t="str">
            <v>ME</v>
          </cell>
          <cell r="F2015" t="str">
            <v>P1</v>
          </cell>
          <cell r="G2015" t="str">
            <v>ERF</v>
          </cell>
          <cell r="H2015" t="str">
            <v>JH</v>
          </cell>
        </row>
        <row r="2016">
          <cell r="A2016" t="str">
            <v>C39751PO</v>
          </cell>
          <cell r="B2016">
            <v>42185</v>
          </cell>
          <cell r="C2016" t="str">
            <v>C39751</v>
          </cell>
          <cell r="D2016" t="str">
            <v>John F Murphy Homes Inc</v>
          </cell>
          <cell r="E2016" t="str">
            <v>ME</v>
          </cell>
          <cell r="F2016" t="str">
            <v>P1</v>
          </cell>
          <cell r="G2016" t="str">
            <v>ERF</v>
          </cell>
          <cell r="H2016" t="str">
            <v>PO</v>
          </cell>
        </row>
        <row r="2017">
          <cell r="A2017" t="str">
            <v>C39760IH</v>
          </cell>
          <cell r="B2017">
            <v>42185</v>
          </cell>
          <cell r="C2017" t="str">
            <v>C39760</v>
          </cell>
          <cell r="D2017" t="str">
            <v>Callahan A/C and Heating Services</v>
          </cell>
          <cell r="E2017" t="str">
            <v>MA</v>
          </cell>
          <cell r="F2017" t="str">
            <v>P1</v>
          </cell>
          <cell r="G2017" t="str">
            <v>SMALL</v>
          </cell>
          <cell r="H2017" t="str">
            <v>IH</v>
          </cell>
          <cell r="I2017" t="str">
            <v>0001523 - LICCIARDELLO, THOMAS J</v>
          </cell>
        </row>
        <row r="2018">
          <cell r="A2018" t="str">
            <v>C39762IH</v>
          </cell>
          <cell r="B2018">
            <v>42185</v>
          </cell>
          <cell r="C2018" t="str">
            <v>C39762</v>
          </cell>
          <cell r="D2018" t="str">
            <v>Hancock Lumber Company</v>
          </cell>
          <cell r="E2018" t="str">
            <v>ME</v>
          </cell>
          <cell r="F2018" t="str">
            <v>P1</v>
          </cell>
          <cell r="G2018" t="str">
            <v>ERF</v>
          </cell>
          <cell r="H2018" t="str">
            <v>IH</v>
          </cell>
          <cell r="I2018" t="str">
            <v>0015353 - ACADIA BENEFITS INC</v>
          </cell>
        </row>
        <row r="2019">
          <cell r="A2019" t="str">
            <v>C39762MI</v>
          </cell>
          <cell r="B2019">
            <v>42185</v>
          </cell>
          <cell r="C2019" t="str">
            <v>C39762</v>
          </cell>
          <cell r="D2019" t="str">
            <v>Hancock Lumber Company</v>
          </cell>
          <cell r="E2019" t="str">
            <v>ME</v>
          </cell>
          <cell r="F2019" t="str">
            <v>P1</v>
          </cell>
          <cell r="G2019" t="str">
            <v>MCARE</v>
          </cell>
          <cell r="H2019" t="str">
            <v>MI</v>
          </cell>
          <cell r="I2019" t="str">
            <v>0015353 - ACADIA BENEFITS INC</v>
          </cell>
        </row>
        <row r="2020">
          <cell r="A2020" t="str">
            <v>C39762PO</v>
          </cell>
          <cell r="B2020">
            <v>42185</v>
          </cell>
          <cell r="C2020" t="str">
            <v>C39762</v>
          </cell>
          <cell r="D2020" t="str">
            <v>Hancock Lumber Company</v>
          </cell>
          <cell r="E2020" t="str">
            <v>ME</v>
          </cell>
          <cell r="F2020" t="str">
            <v>P1</v>
          </cell>
          <cell r="G2020" t="str">
            <v>ERF</v>
          </cell>
          <cell r="H2020" t="str">
            <v>PO</v>
          </cell>
          <cell r="I2020" t="str">
            <v>0015353 - ACADIA BENEFITS INC</v>
          </cell>
        </row>
        <row r="2021">
          <cell r="A2021" t="str">
            <v>C39788IH</v>
          </cell>
          <cell r="B2021">
            <v>42185</v>
          </cell>
          <cell r="C2021" t="str">
            <v>C39788</v>
          </cell>
          <cell r="D2021" t="str">
            <v>Thermal Technologies Inc</v>
          </cell>
          <cell r="E2021" t="str">
            <v>MA</v>
          </cell>
          <cell r="F2021" t="str">
            <v>P1</v>
          </cell>
          <cell r="G2021" t="str">
            <v>SMALL</v>
          </cell>
          <cell r="H2021" t="str">
            <v>IH</v>
          </cell>
          <cell r="I2021" t="str">
            <v>0003628 - NEW ENGLAND MEDICAL INS AGENCY LLC</v>
          </cell>
        </row>
        <row r="2022">
          <cell r="A2022" t="str">
            <v>C39788JA</v>
          </cell>
          <cell r="B2022">
            <v>42185</v>
          </cell>
          <cell r="C2022" t="str">
            <v>C39788</v>
          </cell>
          <cell r="D2022" t="str">
            <v>Thermal Technologies Inc</v>
          </cell>
          <cell r="E2022" t="str">
            <v>MA</v>
          </cell>
          <cell r="F2022" t="str">
            <v>P1</v>
          </cell>
          <cell r="G2022" t="str">
            <v>SMALL</v>
          </cell>
          <cell r="H2022" t="str">
            <v>JA</v>
          </cell>
          <cell r="I2022" t="str">
            <v>0003628 - NEW ENGLAND MEDICAL INS AGENCY LLC</v>
          </cell>
        </row>
        <row r="2023">
          <cell r="A2023" t="str">
            <v>C39790IH</v>
          </cell>
          <cell r="B2023">
            <v>42185</v>
          </cell>
          <cell r="C2023" t="str">
            <v>C39790</v>
          </cell>
          <cell r="D2023" t="str">
            <v>Wellesley Therapeutic Services Inc</v>
          </cell>
          <cell r="E2023" t="str">
            <v>MA</v>
          </cell>
          <cell r="F2023" t="str">
            <v>P1</v>
          </cell>
          <cell r="G2023" t="str">
            <v>SMALL</v>
          </cell>
          <cell r="H2023" t="str">
            <v>IH</v>
          </cell>
          <cell r="I2023" t="str">
            <v>0004413 - KALISH, ROBERT H</v>
          </cell>
        </row>
        <row r="2024">
          <cell r="A2024" t="str">
            <v>C39791IH</v>
          </cell>
          <cell r="B2024">
            <v>42185</v>
          </cell>
          <cell r="C2024" t="str">
            <v>C39791</v>
          </cell>
          <cell r="D2024" t="str">
            <v>Somerville Car Care LLC</v>
          </cell>
          <cell r="E2024" t="str">
            <v>MA</v>
          </cell>
          <cell r="F2024" t="str">
            <v>P1</v>
          </cell>
          <cell r="G2024" t="str">
            <v>SMALL</v>
          </cell>
          <cell r="H2024" t="str">
            <v>IH</v>
          </cell>
          <cell r="I2024" t="str">
            <v>0020394 - MOSSE &amp; MOSSE ASSOCIATES INC</v>
          </cell>
        </row>
        <row r="2025">
          <cell r="A2025" t="str">
            <v>C39792JM</v>
          </cell>
          <cell r="B2025">
            <v>42185</v>
          </cell>
          <cell r="C2025" t="str">
            <v>C39792</v>
          </cell>
          <cell r="D2025" t="str">
            <v>International Adhesive</v>
          </cell>
          <cell r="E2025" t="str">
            <v>NH</v>
          </cell>
          <cell r="F2025" t="str">
            <v>P1</v>
          </cell>
          <cell r="G2025" t="str">
            <v>SMALL</v>
          </cell>
          <cell r="H2025" t="str">
            <v>JM</v>
          </cell>
          <cell r="I2025" t="str">
            <v>0027562 - CROSS INSURANCE - MANCHESTER</v>
          </cell>
        </row>
        <row r="2026">
          <cell r="A2026" t="str">
            <v>C39805IH</v>
          </cell>
          <cell r="B2026">
            <v>42185</v>
          </cell>
          <cell r="C2026" t="str">
            <v>C39805</v>
          </cell>
          <cell r="D2026" t="str">
            <v>Likarr Inc</v>
          </cell>
          <cell r="E2026" t="str">
            <v>MA</v>
          </cell>
          <cell r="F2026" t="str">
            <v>P1</v>
          </cell>
          <cell r="G2026" t="str">
            <v>SMALL</v>
          </cell>
          <cell r="H2026" t="str">
            <v>IH</v>
          </cell>
          <cell r="I2026" t="str">
            <v>0032599 - BOSTONIAN GROUP INSURANCE AGENCY</v>
          </cell>
        </row>
        <row r="2027">
          <cell r="A2027" t="str">
            <v>C39819IH</v>
          </cell>
          <cell r="B2027">
            <v>42185</v>
          </cell>
          <cell r="C2027" t="str">
            <v>C39819</v>
          </cell>
          <cell r="D2027" t="str">
            <v>Hutker Architects Inc</v>
          </cell>
          <cell r="E2027" t="str">
            <v>MA</v>
          </cell>
          <cell r="F2027" t="str">
            <v>P1</v>
          </cell>
          <cell r="G2027" t="str">
            <v>SMALL</v>
          </cell>
          <cell r="H2027" t="str">
            <v>IH</v>
          </cell>
          <cell r="I2027" t="str">
            <v>0017452 - CUSTOM BENEFITS GROUP</v>
          </cell>
        </row>
        <row r="2028">
          <cell r="A2028" t="str">
            <v>C39822IH</v>
          </cell>
          <cell r="B2028">
            <v>42185</v>
          </cell>
          <cell r="C2028" t="str">
            <v>C39822</v>
          </cell>
          <cell r="D2028" t="str">
            <v>Minsk Enterprises Ltd</v>
          </cell>
          <cell r="E2028" t="str">
            <v>MA</v>
          </cell>
          <cell r="F2028" t="str">
            <v>P1</v>
          </cell>
          <cell r="G2028" t="str">
            <v>SMALL</v>
          </cell>
          <cell r="H2028" t="str">
            <v>IH</v>
          </cell>
          <cell r="I2028" t="str">
            <v>0004556 - SNYDER, DANA L</v>
          </cell>
        </row>
        <row r="2029">
          <cell r="A2029" t="str">
            <v>C39834IV</v>
          </cell>
          <cell r="B2029">
            <v>42185</v>
          </cell>
          <cell r="C2029" t="str">
            <v>C39834</v>
          </cell>
          <cell r="D2029" t="str">
            <v>Borislow Insurance Agency</v>
          </cell>
          <cell r="E2029" t="str">
            <v>MA</v>
          </cell>
          <cell r="F2029" t="str">
            <v>P1</v>
          </cell>
          <cell r="G2029" t="str">
            <v>SMALL</v>
          </cell>
          <cell r="H2029" t="str">
            <v>IV</v>
          </cell>
          <cell r="I2029" t="str">
            <v>0014107 - BORISLOW INSURANCE AGENCY</v>
          </cell>
        </row>
        <row r="2030">
          <cell r="A2030" t="str">
            <v>C39835IH</v>
          </cell>
          <cell r="B2030">
            <v>42185</v>
          </cell>
          <cell r="C2030" t="str">
            <v>C39835</v>
          </cell>
          <cell r="D2030" t="str">
            <v>East Corp Electrical Services</v>
          </cell>
          <cell r="E2030" t="str">
            <v>MA</v>
          </cell>
          <cell r="F2030" t="str">
            <v>P1</v>
          </cell>
          <cell r="G2030" t="str">
            <v>SMALL</v>
          </cell>
          <cell r="H2030" t="str">
            <v>IH</v>
          </cell>
          <cell r="I2030" t="str">
            <v>0016581 - DF MURPHY LIFE INSURANCE AGENCY</v>
          </cell>
        </row>
        <row r="2031">
          <cell r="A2031" t="str">
            <v>C39836IV</v>
          </cell>
          <cell r="B2031">
            <v>42185</v>
          </cell>
          <cell r="C2031" t="str">
            <v>C39836</v>
          </cell>
          <cell r="D2031" t="str">
            <v>Hopkinton Country Club</v>
          </cell>
          <cell r="E2031" t="str">
            <v>MA</v>
          </cell>
          <cell r="F2031" t="str">
            <v>P1</v>
          </cell>
          <cell r="G2031" t="str">
            <v>SMALL</v>
          </cell>
          <cell r="H2031" t="str">
            <v>IV</v>
          </cell>
          <cell r="I2031" t="str">
            <v>0030437 - DIGITAL INSURANCE AGENCY INC</v>
          </cell>
        </row>
        <row r="2032">
          <cell r="A2032" t="str">
            <v>C39853IV</v>
          </cell>
          <cell r="B2032">
            <v>42185</v>
          </cell>
          <cell r="C2032" t="str">
            <v>C39853</v>
          </cell>
          <cell r="D2032" t="str">
            <v>Bay State Envelope Inc</v>
          </cell>
          <cell r="E2032" t="str">
            <v>MA</v>
          </cell>
          <cell r="F2032" t="str">
            <v>P1</v>
          </cell>
          <cell r="G2032" t="str">
            <v>SMALL</v>
          </cell>
          <cell r="H2032" t="str">
            <v>IV</v>
          </cell>
          <cell r="I2032" t="str">
            <v>0034394 - BENEMAX, INC.</v>
          </cell>
        </row>
        <row r="2033">
          <cell r="A2033" t="str">
            <v>C39857IH</v>
          </cell>
          <cell r="B2033">
            <v>42185</v>
          </cell>
          <cell r="C2033" t="str">
            <v>C39857</v>
          </cell>
          <cell r="D2033" t="str">
            <v>The Canton Dental Collaborative</v>
          </cell>
          <cell r="E2033" t="str">
            <v>MA</v>
          </cell>
          <cell r="F2033" t="str">
            <v>P1</v>
          </cell>
          <cell r="G2033" t="str">
            <v>SMALL</v>
          </cell>
          <cell r="H2033" t="str">
            <v>IH</v>
          </cell>
          <cell r="I2033" t="str">
            <v>0001544 - PROCTOR &amp; CO INSURANCE AGENCY INC</v>
          </cell>
        </row>
        <row r="2034">
          <cell r="A2034" t="str">
            <v>C39859IH</v>
          </cell>
          <cell r="B2034">
            <v>42185</v>
          </cell>
          <cell r="C2034" t="str">
            <v>C39859</v>
          </cell>
          <cell r="D2034" t="str">
            <v>C M Allaire &amp; Sons Inc</v>
          </cell>
          <cell r="E2034" t="str">
            <v>MA</v>
          </cell>
          <cell r="F2034" t="str">
            <v>P1</v>
          </cell>
          <cell r="G2034" t="str">
            <v>SMALL</v>
          </cell>
          <cell r="H2034" t="str">
            <v>IH</v>
          </cell>
          <cell r="I2034" t="str">
            <v>0001545 - SNYDER, DANA L</v>
          </cell>
        </row>
        <row r="2035">
          <cell r="A2035" t="str">
            <v>C39865JM</v>
          </cell>
          <cell r="B2035">
            <v>42185</v>
          </cell>
          <cell r="C2035" t="str">
            <v>C39865</v>
          </cell>
          <cell r="D2035" t="str">
            <v>Pro Con Inc</v>
          </cell>
          <cell r="E2035" t="str">
            <v>NH</v>
          </cell>
          <cell r="F2035" t="str">
            <v>P1</v>
          </cell>
          <cell r="G2035" t="str">
            <v>ERF</v>
          </cell>
          <cell r="H2035" t="str">
            <v>JM</v>
          </cell>
          <cell r="I2035" t="str">
            <v>0034938 - NEW ENGLAND EMPLOYEE BENEFITS COUNCIL</v>
          </cell>
        </row>
        <row r="2036">
          <cell r="A2036" t="str">
            <v>C39865JN</v>
          </cell>
          <cell r="B2036">
            <v>42185</v>
          </cell>
          <cell r="C2036" t="str">
            <v>C39865</v>
          </cell>
          <cell r="D2036" t="str">
            <v>Pro Con Inc</v>
          </cell>
          <cell r="E2036" t="str">
            <v>NH</v>
          </cell>
          <cell r="F2036" t="str">
            <v>P1</v>
          </cell>
          <cell r="G2036" t="str">
            <v>ERF</v>
          </cell>
          <cell r="H2036" t="str">
            <v>JN</v>
          </cell>
          <cell r="I2036" t="str">
            <v>0034938 - NEW ENGLAND EMPLOYEE BENEFITS COUNCIL</v>
          </cell>
        </row>
        <row r="2037">
          <cell r="A2037" t="str">
            <v>C39866AA</v>
          </cell>
          <cell r="B2037">
            <v>42185</v>
          </cell>
          <cell r="C2037" t="str">
            <v>C39866</v>
          </cell>
          <cell r="D2037" t="str">
            <v>Ipswitch Inc</v>
          </cell>
          <cell r="E2037" t="str">
            <v>MA</v>
          </cell>
          <cell r="F2037" t="str">
            <v>P1</v>
          </cell>
          <cell r="G2037" t="str">
            <v>ERF</v>
          </cell>
          <cell r="H2037" t="str">
            <v>AA</v>
          </cell>
          <cell r="I2037" t="str">
            <v>0032275 - GALLAGHER BENEFIT SERVICES INC</v>
          </cell>
        </row>
        <row r="2038">
          <cell r="A2038" t="str">
            <v>C39866IH</v>
          </cell>
          <cell r="B2038">
            <v>42185</v>
          </cell>
          <cell r="C2038" t="str">
            <v>C39866</v>
          </cell>
          <cell r="D2038" t="str">
            <v>Ipswitch Inc</v>
          </cell>
          <cell r="E2038" t="str">
            <v>MA</v>
          </cell>
          <cell r="F2038" t="str">
            <v>P1</v>
          </cell>
          <cell r="G2038" t="str">
            <v>ERF</v>
          </cell>
          <cell r="H2038" t="str">
            <v>IH</v>
          </cell>
          <cell r="I2038" t="str">
            <v>0032275 - GALLAGHER BENEFIT SERVICES INC</v>
          </cell>
        </row>
        <row r="2039">
          <cell r="A2039" t="str">
            <v>C39867IH</v>
          </cell>
          <cell r="B2039">
            <v>42185</v>
          </cell>
          <cell r="C2039" t="str">
            <v>C39867</v>
          </cell>
          <cell r="D2039" t="str">
            <v>Alternate Finishing, Inc.</v>
          </cell>
          <cell r="E2039" t="str">
            <v>MA</v>
          </cell>
          <cell r="F2039" t="str">
            <v>P1</v>
          </cell>
          <cell r="G2039" t="str">
            <v>SMALL</v>
          </cell>
          <cell r="H2039" t="str">
            <v>IH</v>
          </cell>
        </row>
        <row r="2040">
          <cell r="A2040" t="str">
            <v>C39873IH</v>
          </cell>
          <cell r="B2040">
            <v>42185</v>
          </cell>
          <cell r="C2040" t="str">
            <v>C39873</v>
          </cell>
          <cell r="D2040" t="str">
            <v>Architectural Kitchens Inc</v>
          </cell>
          <cell r="E2040" t="str">
            <v>MA</v>
          </cell>
          <cell r="F2040" t="str">
            <v>P1</v>
          </cell>
          <cell r="G2040" t="str">
            <v>SMALL</v>
          </cell>
          <cell r="H2040" t="str">
            <v>IH</v>
          </cell>
          <cell r="I2040" t="str">
            <v>0014101 - FINELLI BENEFITS LLC</v>
          </cell>
        </row>
        <row r="2041">
          <cell r="A2041" t="str">
            <v>C39876JA</v>
          </cell>
          <cell r="B2041">
            <v>42185</v>
          </cell>
          <cell r="C2041" t="str">
            <v>C39876</v>
          </cell>
          <cell r="D2041" t="str">
            <v>Creative Education Inc</v>
          </cell>
          <cell r="E2041" t="str">
            <v>MA</v>
          </cell>
          <cell r="F2041" t="str">
            <v>P1</v>
          </cell>
          <cell r="G2041" t="str">
            <v>SMALL</v>
          </cell>
          <cell r="H2041" t="str">
            <v>JA</v>
          </cell>
          <cell r="I2041" t="str">
            <v>0022533 - LAMBERT &amp; CARNEY BENEFITS GROUP</v>
          </cell>
        </row>
        <row r="2042">
          <cell r="A2042" t="str">
            <v>C39878IH</v>
          </cell>
          <cell r="B2042">
            <v>42185</v>
          </cell>
          <cell r="C2042" t="str">
            <v>C39878</v>
          </cell>
          <cell r="D2042" t="str">
            <v>MacNichol Electric Inc</v>
          </cell>
          <cell r="E2042" t="str">
            <v>MA</v>
          </cell>
          <cell r="F2042" t="str">
            <v>P1</v>
          </cell>
          <cell r="G2042" t="str">
            <v>SMALL</v>
          </cell>
          <cell r="H2042" t="str">
            <v>IH</v>
          </cell>
          <cell r="I2042" t="str">
            <v>0034807 - DIGITAL INSURANCE AGENCY INC</v>
          </cell>
        </row>
        <row r="2043">
          <cell r="A2043" t="str">
            <v>C39879IH</v>
          </cell>
          <cell r="B2043">
            <v>42185</v>
          </cell>
          <cell r="C2043" t="str">
            <v>C39879</v>
          </cell>
          <cell r="D2043" t="str">
            <v>Logan Instruments Inc</v>
          </cell>
          <cell r="E2043" t="str">
            <v>MA</v>
          </cell>
          <cell r="F2043" t="str">
            <v>P1</v>
          </cell>
          <cell r="G2043" t="str">
            <v>SMALL</v>
          </cell>
          <cell r="H2043" t="str">
            <v>IH</v>
          </cell>
          <cell r="I2043" t="str">
            <v>0035242 - JED INSURANCE &amp; FINANCIAL SERVICE AGCY INC</v>
          </cell>
        </row>
        <row r="2044">
          <cell r="A2044" t="str">
            <v>C39880JM</v>
          </cell>
          <cell r="B2044">
            <v>42185</v>
          </cell>
          <cell r="C2044" t="str">
            <v>C39880</v>
          </cell>
          <cell r="D2044" t="str">
            <v>Chamberlin Enterprises LLC</v>
          </cell>
          <cell r="E2044" t="str">
            <v>NH</v>
          </cell>
          <cell r="F2044" t="str">
            <v>P1</v>
          </cell>
          <cell r="G2044" t="str">
            <v>SMALL</v>
          </cell>
          <cell r="H2044" t="str">
            <v>JM</v>
          </cell>
          <cell r="I2044" t="str">
            <v>0029819 - BROWN &amp; BROWN OF NEW HAMPSHIRE. INC</v>
          </cell>
        </row>
        <row r="2045">
          <cell r="A2045" t="str">
            <v>C39881IH</v>
          </cell>
          <cell r="B2045">
            <v>42185</v>
          </cell>
          <cell r="C2045" t="str">
            <v>C39881</v>
          </cell>
          <cell r="D2045" t="str">
            <v>Coffee Pond Productions Inc</v>
          </cell>
          <cell r="E2045" t="str">
            <v>MA</v>
          </cell>
          <cell r="F2045" t="str">
            <v>P1</v>
          </cell>
          <cell r="G2045" t="str">
            <v>SMALL</v>
          </cell>
          <cell r="H2045" t="str">
            <v>IH</v>
          </cell>
          <cell r="I2045" t="str">
            <v>0003656 - RODMAN INSURANCE</v>
          </cell>
        </row>
        <row r="2046">
          <cell r="A2046" t="str">
            <v>C39884IH</v>
          </cell>
          <cell r="B2046">
            <v>42185</v>
          </cell>
          <cell r="C2046" t="str">
            <v>C39884</v>
          </cell>
          <cell r="D2046" t="str">
            <v>Eastern Advertising Company</v>
          </cell>
          <cell r="E2046" t="str">
            <v>MA</v>
          </cell>
          <cell r="F2046" t="str">
            <v>P1</v>
          </cell>
          <cell r="G2046" t="str">
            <v>SMALL</v>
          </cell>
          <cell r="H2046" t="str">
            <v>IH</v>
          </cell>
          <cell r="I2046" t="str">
            <v>0001552 - BAR INSURANCE BROKERAGE INC</v>
          </cell>
        </row>
        <row r="2047">
          <cell r="A2047" t="str">
            <v>C39889JM</v>
          </cell>
          <cell r="B2047">
            <v>42185</v>
          </cell>
          <cell r="C2047" t="str">
            <v>C39889</v>
          </cell>
          <cell r="D2047" t="str">
            <v>Reno-James Investments</v>
          </cell>
          <cell r="E2047" t="str">
            <v>NH</v>
          </cell>
          <cell r="F2047" t="str">
            <v>P1</v>
          </cell>
          <cell r="G2047" t="str">
            <v>SMALL</v>
          </cell>
          <cell r="H2047" t="str">
            <v>JM</v>
          </cell>
          <cell r="I2047" t="str">
            <v>0003657 - SMILEY, MARK W</v>
          </cell>
        </row>
        <row r="2048">
          <cell r="A2048" t="str">
            <v>C39892IH</v>
          </cell>
          <cell r="B2048">
            <v>42185</v>
          </cell>
          <cell r="C2048" t="str">
            <v>C39892</v>
          </cell>
          <cell r="D2048" t="str">
            <v>Terabase Corporation</v>
          </cell>
          <cell r="E2048" t="str">
            <v>MA</v>
          </cell>
          <cell r="F2048" t="str">
            <v>P1</v>
          </cell>
          <cell r="G2048" t="str">
            <v>SMALL</v>
          </cell>
          <cell r="H2048" t="str">
            <v>IH</v>
          </cell>
          <cell r="I2048" t="str">
            <v>0001556 - GENETELLI, ALLISON S</v>
          </cell>
        </row>
        <row r="2049">
          <cell r="A2049" t="str">
            <v>C39892IV</v>
          </cell>
          <cell r="B2049">
            <v>42185</v>
          </cell>
          <cell r="C2049" t="str">
            <v>C39892</v>
          </cell>
          <cell r="D2049" t="str">
            <v>Terabase Corporation</v>
          </cell>
          <cell r="E2049" t="str">
            <v>MA</v>
          </cell>
          <cell r="F2049" t="str">
            <v>P1</v>
          </cell>
          <cell r="G2049" t="str">
            <v>SMALL</v>
          </cell>
          <cell r="H2049" t="str">
            <v>IV</v>
          </cell>
          <cell r="I2049" t="str">
            <v>0001556 - GENETELLI, ALLISON S</v>
          </cell>
        </row>
        <row r="2050">
          <cell r="A2050" t="str">
            <v>C39894IH</v>
          </cell>
          <cell r="B2050">
            <v>42185</v>
          </cell>
          <cell r="C2050" t="str">
            <v>C39894</v>
          </cell>
          <cell r="D2050" t="str">
            <v>Hyde Square Task Force</v>
          </cell>
          <cell r="E2050" t="str">
            <v>MA</v>
          </cell>
          <cell r="F2050" t="str">
            <v>P1</v>
          </cell>
          <cell r="G2050" t="str">
            <v>SMALL</v>
          </cell>
          <cell r="H2050" t="str">
            <v>IH</v>
          </cell>
        </row>
        <row r="2051">
          <cell r="A2051" t="str">
            <v>C39895IH</v>
          </cell>
          <cell r="B2051">
            <v>42185</v>
          </cell>
          <cell r="C2051" t="str">
            <v>C39895</v>
          </cell>
          <cell r="D2051" t="str">
            <v>Hylka Construction Co Inc</v>
          </cell>
          <cell r="E2051" t="str">
            <v>MA</v>
          </cell>
          <cell r="F2051" t="str">
            <v>P1</v>
          </cell>
          <cell r="G2051" t="str">
            <v>SMALL</v>
          </cell>
          <cell r="H2051" t="str">
            <v>IH</v>
          </cell>
        </row>
        <row r="2052">
          <cell r="A2052" t="str">
            <v>C39902IH</v>
          </cell>
          <cell r="B2052">
            <v>42185</v>
          </cell>
          <cell r="C2052" t="str">
            <v>C39902</v>
          </cell>
          <cell r="D2052" t="str">
            <v>Butternut Farms Golf Club</v>
          </cell>
          <cell r="E2052" t="str">
            <v>MA</v>
          </cell>
          <cell r="F2052" t="str">
            <v>P1</v>
          </cell>
          <cell r="G2052" t="str">
            <v>SMALL</v>
          </cell>
          <cell r="H2052" t="str">
            <v>IH</v>
          </cell>
          <cell r="I2052" t="str">
            <v>0001346 - SMALL BUSINESS INSURANCE AGENCY INC</v>
          </cell>
        </row>
        <row r="2053">
          <cell r="A2053" t="str">
            <v>C39904IA</v>
          </cell>
          <cell r="B2053">
            <v>42185</v>
          </cell>
          <cell r="C2053" t="str">
            <v>C39904</v>
          </cell>
          <cell r="D2053" t="str">
            <v>Helfrich Bros Boiler Works Inc</v>
          </cell>
          <cell r="E2053" t="str">
            <v>MA</v>
          </cell>
          <cell r="F2053" t="str">
            <v>P1</v>
          </cell>
          <cell r="G2053" t="str">
            <v>SMALL</v>
          </cell>
          <cell r="H2053" t="str">
            <v>IA</v>
          </cell>
          <cell r="I2053" t="str">
            <v>0001348 - LEFEBVRE, KENNETH M</v>
          </cell>
        </row>
        <row r="2054">
          <cell r="A2054" t="str">
            <v>C39904IH</v>
          </cell>
          <cell r="B2054">
            <v>42185</v>
          </cell>
          <cell r="C2054" t="str">
            <v>C39904</v>
          </cell>
          <cell r="D2054" t="str">
            <v>Helfrich Bros Boiler Works Inc</v>
          </cell>
          <cell r="E2054" t="str">
            <v>MA</v>
          </cell>
          <cell r="F2054" t="str">
            <v>P1</v>
          </cell>
          <cell r="G2054" t="str">
            <v>SMALL</v>
          </cell>
          <cell r="H2054" t="str">
            <v>IH</v>
          </cell>
          <cell r="I2054" t="str">
            <v>0001348 - LEFEBVRE, KENNETH M</v>
          </cell>
        </row>
        <row r="2055">
          <cell r="A2055" t="str">
            <v>C39917IH</v>
          </cell>
          <cell r="B2055">
            <v>42185</v>
          </cell>
          <cell r="C2055" t="str">
            <v>C39917</v>
          </cell>
          <cell r="D2055" t="str">
            <v>Stephen S Raisman DMD PC</v>
          </cell>
          <cell r="E2055" t="str">
            <v>MA</v>
          </cell>
          <cell r="F2055" t="str">
            <v>P1</v>
          </cell>
          <cell r="G2055" t="str">
            <v>GPC</v>
          </cell>
          <cell r="H2055" t="str">
            <v>IH</v>
          </cell>
          <cell r="I2055" t="str">
            <v>0020368 - SPRING INSURANCE GROUP LLC</v>
          </cell>
        </row>
        <row r="2056">
          <cell r="A2056" t="str">
            <v>C39925IH</v>
          </cell>
          <cell r="B2056">
            <v>42185</v>
          </cell>
          <cell r="C2056" t="str">
            <v>C39925</v>
          </cell>
          <cell r="D2056" t="str">
            <v>Aqua Laboratories Inc</v>
          </cell>
          <cell r="E2056" t="str">
            <v>MA</v>
          </cell>
          <cell r="F2056" t="str">
            <v>P1</v>
          </cell>
          <cell r="G2056" t="str">
            <v>SMALL</v>
          </cell>
          <cell r="H2056" t="str">
            <v>IH</v>
          </cell>
          <cell r="I2056" t="str">
            <v>0033747 - BARROWS INSURANCE AGENCY INC</v>
          </cell>
        </row>
        <row r="2057">
          <cell r="A2057" t="str">
            <v>C39929IA</v>
          </cell>
          <cell r="B2057">
            <v>42185</v>
          </cell>
          <cell r="C2057" t="str">
            <v>C39929</v>
          </cell>
          <cell r="D2057" t="str">
            <v>FreshAddress Inc</v>
          </cell>
          <cell r="E2057" t="str">
            <v>MA</v>
          </cell>
          <cell r="F2057" t="str">
            <v>P1</v>
          </cell>
          <cell r="G2057" t="str">
            <v>SMALL</v>
          </cell>
          <cell r="H2057" t="str">
            <v>IA</v>
          </cell>
          <cell r="I2057" t="str">
            <v>0001355 - BAR INSURANCE BROKERAGE INC</v>
          </cell>
        </row>
        <row r="2058">
          <cell r="A2058" t="str">
            <v>C39929IH</v>
          </cell>
          <cell r="B2058">
            <v>42185</v>
          </cell>
          <cell r="C2058" t="str">
            <v>C39929</v>
          </cell>
          <cell r="D2058" t="str">
            <v>FreshAddress Inc</v>
          </cell>
          <cell r="E2058" t="str">
            <v>MA</v>
          </cell>
          <cell r="F2058" t="str">
            <v>P1</v>
          </cell>
          <cell r="G2058" t="str">
            <v>SMALL</v>
          </cell>
          <cell r="H2058" t="str">
            <v>IH</v>
          </cell>
          <cell r="I2058" t="str">
            <v>0001355 - BAR INSURANCE BROKERAGE INC</v>
          </cell>
        </row>
        <row r="2059">
          <cell r="A2059" t="str">
            <v>C39933JA</v>
          </cell>
          <cell r="B2059">
            <v>42185</v>
          </cell>
          <cell r="C2059" t="str">
            <v>C39933</v>
          </cell>
          <cell r="D2059" t="str">
            <v>Boston Welding &amp; Design Inc</v>
          </cell>
          <cell r="E2059" t="str">
            <v>MA</v>
          </cell>
          <cell r="F2059" t="str">
            <v>P1</v>
          </cell>
          <cell r="G2059" t="str">
            <v>SMALL</v>
          </cell>
          <cell r="H2059" t="str">
            <v>JA</v>
          </cell>
          <cell r="I2059" t="str">
            <v>0001357 - SMALL BUSINESS INSURANCE AGENCY INC</v>
          </cell>
        </row>
        <row r="2060">
          <cell r="A2060" t="str">
            <v>C39934IA</v>
          </cell>
          <cell r="B2060">
            <v>42185</v>
          </cell>
          <cell r="C2060" t="str">
            <v>C39934</v>
          </cell>
          <cell r="D2060" t="str">
            <v>Eastern Fisheries Inc</v>
          </cell>
          <cell r="E2060" t="str">
            <v>MA</v>
          </cell>
          <cell r="F2060" t="str">
            <v>P1</v>
          </cell>
          <cell r="G2060" t="str">
            <v>CRC</v>
          </cell>
          <cell r="H2060" t="str">
            <v>IA</v>
          </cell>
          <cell r="I2060" t="str">
            <v>0030435 - DIGITAL INSURANCE AGENCY INC</v>
          </cell>
        </row>
        <row r="2061">
          <cell r="A2061" t="str">
            <v>C39934IH</v>
          </cell>
          <cell r="B2061">
            <v>42185</v>
          </cell>
          <cell r="C2061" t="str">
            <v>C39934</v>
          </cell>
          <cell r="D2061" t="str">
            <v>Eastern Fisheries Inc</v>
          </cell>
          <cell r="E2061" t="str">
            <v>MA</v>
          </cell>
          <cell r="F2061" t="str">
            <v>P1</v>
          </cell>
          <cell r="G2061" t="str">
            <v>CRC</v>
          </cell>
          <cell r="H2061" t="str">
            <v>IH</v>
          </cell>
          <cell r="I2061" t="str">
            <v>0030435 - DIGITAL INSURANCE AGENCY INC</v>
          </cell>
        </row>
        <row r="2062">
          <cell r="A2062" t="str">
            <v>C39934JH</v>
          </cell>
          <cell r="B2062">
            <v>42185</v>
          </cell>
          <cell r="C2062" t="str">
            <v>C39934</v>
          </cell>
          <cell r="D2062" t="str">
            <v>Eastern Fisheries Inc</v>
          </cell>
          <cell r="E2062" t="str">
            <v>MA</v>
          </cell>
          <cell r="F2062" t="str">
            <v>P1</v>
          </cell>
          <cell r="G2062" t="str">
            <v>CRC</v>
          </cell>
          <cell r="H2062" t="str">
            <v>JH</v>
          </cell>
          <cell r="I2062" t="str">
            <v>0030435 - DIGITAL INSURANCE AGENCY INC</v>
          </cell>
        </row>
        <row r="2063">
          <cell r="A2063" t="str">
            <v>C39934MI</v>
          </cell>
          <cell r="B2063">
            <v>42185</v>
          </cell>
          <cell r="C2063" t="str">
            <v>C39934</v>
          </cell>
          <cell r="D2063" t="str">
            <v>Eastern Fisheries Inc</v>
          </cell>
          <cell r="E2063" t="str">
            <v>MA</v>
          </cell>
          <cell r="F2063" t="str">
            <v>P1</v>
          </cell>
          <cell r="G2063" t="str">
            <v>MCARE</v>
          </cell>
          <cell r="H2063" t="str">
            <v>MI</v>
          </cell>
          <cell r="I2063" t="str">
            <v>0030435 - DIGITAL INSURANCE AGENCY INC</v>
          </cell>
        </row>
        <row r="2064">
          <cell r="A2064" t="str">
            <v>C39938IA</v>
          </cell>
          <cell r="B2064">
            <v>42185</v>
          </cell>
          <cell r="C2064" t="str">
            <v>C39938</v>
          </cell>
          <cell r="D2064" t="str">
            <v>Congress Asset Management Co</v>
          </cell>
          <cell r="E2064" t="str">
            <v>MA</v>
          </cell>
          <cell r="F2064" t="str">
            <v>P1</v>
          </cell>
          <cell r="G2064" t="str">
            <v>CRC</v>
          </cell>
          <cell r="H2064" t="str">
            <v>IA</v>
          </cell>
          <cell r="I2064" t="str">
            <v>0026694 - AISLING PARTNERS INS BROKERAGE</v>
          </cell>
        </row>
        <row r="2065">
          <cell r="A2065" t="str">
            <v>C39938IH</v>
          </cell>
          <cell r="B2065">
            <v>42185</v>
          </cell>
          <cell r="C2065" t="str">
            <v>C39938</v>
          </cell>
          <cell r="D2065" t="str">
            <v>Congress Asset Management Co</v>
          </cell>
          <cell r="E2065" t="str">
            <v>MA</v>
          </cell>
          <cell r="F2065" t="str">
            <v>P1</v>
          </cell>
          <cell r="G2065" t="str">
            <v>CRC</v>
          </cell>
          <cell r="H2065" t="str">
            <v>IH</v>
          </cell>
          <cell r="I2065" t="str">
            <v>0026694 - AISLING PARTNERS INS BROKERAGE</v>
          </cell>
        </row>
        <row r="2066">
          <cell r="A2066" t="str">
            <v>C39947IA</v>
          </cell>
          <cell r="B2066">
            <v>42185</v>
          </cell>
          <cell r="C2066" t="str">
            <v>C39947</v>
          </cell>
          <cell r="D2066" t="str">
            <v>Epoxy Technology Inc</v>
          </cell>
          <cell r="E2066" t="str">
            <v>MA</v>
          </cell>
          <cell r="F2066" t="str">
            <v>P1</v>
          </cell>
          <cell r="G2066" t="str">
            <v>SMALL</v>
          </cell>
          <cell r="H2066" t="str">
            <v>IA</v>
          </cell>
          <cell r="I2066" t="str">
            <v>0001363 - MASON, JEFFREY R</v>
          </cell>
        </row>
        <row r="2067">
          <cell r="A2067" t="str">
            <v>C39947IH</v>
          </cell>
          <cell r="B2067">
            <v>42185</v>
          </cell>
          <cell r="C2067" t="str">
            <v>C39947</v>
          </cell>
          <cell r="D2067" t="str">
            <v>Epoxy Technology Inc</v>
          </cell>
          <cell r="E2067" t="str">
            <v>MA</v>
          </cell>
          <cell r="F2067" t="str">
            <v>P1</v>
          </cell>
          <cell r="G2067" t="str">
            <v>SMALL</v>
          </cell>
          <cell r="H2067" t="str">
            <v>IH</v>
          </cell>
          <cell r="I2067" t="str">
            <v>0001363 - MASON, JEFFREY R</v>
          </cell>
        </row>
        <row r="2068">
          <cell r="A2068" t="str">
            <v>C39952IH</v>
          </cell>
          <cell r="B2068">
            <v>42185</v>
          </cell>
          <cell r="C2068" t="str">
            <v>C39952</v>
          </cell>
          <cell r="D2068" t="str">
            <v>Maine Eye Center PA</v>
          </cell>
          <cell r="E2068" t="str">
            <v>ME</v>
          </cell>
          <cell r="F2068" t="str">
            <v>P1</v>
          </cell>
          <cell r="G2068" t="str">
            <v>CRC</v>
          </cell>
          <cell r="H2068" t="str">
            <v>IH</v>
          </cell>
          <cell r="I2068" t="str">
            <v>0017853 - KILBRIDE &amp; HARRIS INSURANCE SVCS LLC</v>
          </cell>
        </row>
        <row r="2069">
          <cell r="A2069" t="str">
            <v>C39952IV</v>
          </cell>
          <cell r="B2069">
            <v>42185</v>
          </cell>
          <cell r="C2069" t="str">
            <v>C39952</v>
          </cell>
          <cell r="D2069" t="str">
            <v>Maine Eye Center PA</v>
          </cell>
          <cell r="E2069" t="str">
            <v>ME</v>
          </cell>
          <cell r="F2069" t="str">
            <v>P1</v>
          </cell>
          <cell r="G2069" t="str">
            <v>CRC</v>
          </cell>
          <cell r="H2069" t="str">
            <v>IV</v>
          </cell>
          <cell r="I2069" t="str">
            <v>0017853 - KILBRIDE &amp; HARRIS INSURANCE SVCS LLC</v>
          </cell>
        </row>
        <row r="2070">
          <cell r="A2070" t="str">
            <v>C39955IH</v>
          </cell>
          <cell r="B2070">
            <v>42185</v>
          </cell>
          <cell r="C2070" t="str">
            <v>C39955</v>
          </cell>
          <cell r="D2070" t="str">
            <v>The Kendall Hotel</v>
          </cell>
          <cell r="E2070" t="str">
            <v>MA</v>
          </cell>
          <cell r="F2070" t="str">
            <v>P1</v>
          </cell>
          <cell r="G2070" t="str">
            <v>SMALL</v>
          </cell>
          <cell r="H2070" t="str">
            <v>IH</v>
          </cell>
          <cell r="I2070" t="str">
            <v>0035496 - BOSTON COMMONWEALTH ADVANTAGE LLC</v>
          </cell>
        </row>
        <row r="2071">
          <cell r="A2071" t="str">
            <v>C39961IH</v>
          </cell>
          <cell r="B2071">
            <v>42185</v>
          </cell>
          <cell r="C2071" t="str">
            <v>C39961</v>
          </cell>
          <cell r="D2071" t="str">
            <v>Tantasqua RSD</v>
          </cell>
          <cell r="E2071" t="str">
            <v>MA</v>
          </cell>
          <cell r="F2071" t="str">
            <v>P1</v>
          </cell>
          <cell r="G2071" t="str">
            <v>ERF</v>
          </cell>
          <cell r="H2071" t="str">
            <v>IH</v>
          </cell>
          <cell r="I2071" t="str">
            <v>0001366 - BOYLE, BRIAN J</v>
          </cell>
        </row>
        <row r="2072">
          <cell r="A2072" t="str">
            <v>C39961IP</v>
          </cell>
          <cell r="B2072">
            <v>42185</v>
          </cell>
          <cell r="C2072" t="str">
            <v>C39961</v>
          </cell>
          <cell r="D2072" t="str">
            <v>Tantasqua RSD</v>
          </cell>
          <cell r="E2072" t="str">
            <v>MA</v>
          </cell>
          <cell r="F2072" t="str">
            <v>P1</v>
          </cell>
          <cell r="G2072" t="str">
            <v>ERF</v>
          </cell>
          <cell r="H2072" t="str">
            <v>IP</v>
          </cell>
          <cell r="I2072" t="str">
            <v>0001366 - BOYLE, BRIAN J</v>
          </cell>
        </row>
        <row r="2073">
          <cell r="A2073" t="str">
            <v>C39961MI</v>
          </cell>
          <cell r="B2073">
            <v>42185</v>
          </cell>
          <cell r="C2073" t="str">
            <v>C39961</v>
          </cell>
          <cell r="D2073" t="str">
            <v>Tantasqua RSD</v>
          </cell>
          <cell r="E2073" t="str">
            <v>MA</v>
          </cell>
          <cell r="F2073" t="str">
            <v>P1</v>
          </cell>
          <cell r="G2073" t="str">
            <v>MCARE</v>
          </cell>
          <cell r="H2073" t="str">
            <v>MI</v>
          </cell>
          <cell r="I2073" t="str">
            <v>0001366 - BOYLE, BRIAN J</v>
          </cell>
        </row>
        <row r="2074">
          <cell r="A2074" t="str">
            <v>C39968IH</v>
          </cell>
          <cell r="B2074">
            <v>42185</v>
          </cell>
          <cell r="C2074" t="str">
            <v>C39968</v>
          </cell>
          <cell r="D2074" t="str">
            <v>Norfolk County Dental Associates</v>
          </cell>
          <cell r="E2074" t="str">
            <v>MA</v>
          </cell>
          <cell r="F2074" t="str">
            <v>P1</v>
          </cell>
          <cell r="G2074" t="str">
            <v>SMALL</v>
          </cell>
          <cell r="H2074" t="str">
            <v>IH</v>
          </cell>
          <cell r="I2074" t="str">
            <v>0029288 - BOSTON COMMONWEALTH ADVANTAGE LLC</v>
          </cell>
        </row>
        <row r="2075">
          <cell r="A2075" t="str">
            <v>C39977IA</v>
          </cell>
          <cell r="B2075">
            <v>42185</v>
          </cell>
          <cell r="C2075" t="str">
            <v>C39977</v>
          </cell>
          <cell r="D2075" t="str">
            <v>The Catered Affair</v>
          </cell>
          <cell r="E2075" t="str">
            <v>MA</v>
          </cell>
          <cell r="F2075" t="str">
            <v>P1</v>
          </cell>
          <cell r="G2075" t="str">
            <v>SMALL</v>
          </cell>
          <cell r="H2075" t="str">
            <v>IA</v>
          </cell>
          <cell r="I2075" t="str">
            <v>0014541 - NORTHWESTERN BENEFIT ASSOC INSURANCE AGCY INC</v>
          </cell>
        </row>
        <row r="2076">
          <cell r="A2076" t="str">
            <v>C39977IH</v>
          </cell>
          <cell r="B2076">
            <v>42185</v>
          </cell>
          <cell r="C2076" t="str">
            <v>C39977</v>
          </cell>
          <cell r="D2076" t="str">
            <v>The Catered Affair</v>
          </cell>
          <cell r="E2076" t="str">
            <v>MA</v>
          </cell>
          <cell r="F2076" t="str">
            <v>P1</v>
          </cell>
          <cell r="G2076" t="str">
            <v>SMALL</v>
          </cell>
          <cell r="H2076" t="str">
            <v>IH</v>
          </cell>
          <cell r="I2076" t="str">
            <v>0014541 - NORTHWESTERN BENEFIT ASSOC INSURANCE AGCY INC</v>
          </cell>
        </row>
        <row r="2077">
          <cell r="A2077" t="str">
            <v>C39995IH</v>
          </cell>
          <cell r="B2077">
            <v>42185</v>
          </cell>
          <cell r="C2077" t="str">
            <v>C39995</v>
          </cell>
          <cell r="D2077" t="str">
            <v>Radisson Hotel Hyannis</v>
          </cell>
          <cell r="E2077" t="str">
            <v>MA</v>
          </cell>
          <cell r="F2077" t="str">
            <v>P1</v>
          </cell>
          <cell r="G2077" t="str">
            <v>CRC</v>
          </cell>
          <cell r="H2077" t="str">
            <v>IH</v>
          </cell>
          <cell r="I2077" t="str">
            <v>0005089 - BALCH, MICHAEL F</v>
          </cell>
        </row>
        <row r="2078">
          <cell r="A2078" t="str">
            <v>C39998IH</v>
          </cell>
          <cell r="B2078">
            <v>42185</v>
          </cell>
          <cell r="C2078" t="str">
            <v>C39998</v>
          </cell>
          <cell r="D2078" t="str">
            <v>Tides at Nahant</v>
          </cell>
          <cell r="E2078" t="str">
            <v>MA</v>
          </cell>
          <cell r="F2078" t="str">
            <v>P1</v>
          </cell>
          <cell r="G2078" t="str">
            <v>SMALL</v>
          </cell>
          <cell r="H2078" t="str">
            <v>IH</v>
          </cell>
          <cell r="I2078" t="str">
            <v>0005091 - QUINN OF LYNN INSURANCE CORP INC</v>
          </cell>
        </row>
        <row r="2079">
          <cell r="A2079" t="str">
            <v>C39999IH</v>
          </cell>
          <cell r="B2079">
            <v>42185</v>
          </cell>
          <cell r="C2079" t="str">
            <v>C39999</v>
          </cell>
          <cell r="D2079" t="str">
            <v>Malden Dockside Inc</v>
          </cell>
          <cell r="E2079" t="str">
            <v>MA</v>
          </cell>
          <cell r="F2079" t="str">
            <v>P1</v>
          </cell>
          <cell r="G2079" t="str">
            <v>SMALL</v>
          </cell>
          <cell r="H2079" t="str">
            <v>IH</v>
          </cell>
          <cell r="I2079" t="str">
            <v>0005092 - CONSOLES, NICHOLAS S</v>
          </cell>
        </row>
        <row r="2080">
          <cell r="A2080" t="str">
            <v>C40009IH</v>
          </cell>
          <cell r="B2080">
            <v>42185</v>
          </cell>
          <cell r="C2080" t="str">
            <v>C40009</v>
          </cell>
          <cell r="D2080" t="str">
            <v>Prezza Inc</v>
          </cell>
          <cell r="E2080" t="str">
            <v>MA</v>
          </cell>
          <cell r="F2080" t="str">
            <v>P1</v>
          </cell>
          <cell r="G2080" t="str">
            <v>SMALL</v>
          </cell>
          <cell r="H2080" t="str">
            <v>IH</v>
          </cell>
          <cell r="I2080" t="str">
            <v>0032311 - NORTHERN BENEFITS OF MAINE LLC</v>
          </cell>
        </row>
        <row r="2081">
          <cell r="A2081" t="str">
            <v>C40029JM</v>
          </cell>
          <cell r="B2081">
            <v>42185</v>
          </cell>
          <cell r="C2081" t="str">
            <v>C40029</v>
          </cell>
          <cell r="D2081" t="str">
            <v>Alliant Metals Inc</v>
          </cell>
          <cell r="E2081" t="str">
            <v>NH</v>
          </cell>
          <cell r="F2081" t="str">
            <v>P1</v>
          </cell>
          <cell r="G2081" t="str">
            <v>SMALL</v>
          </cell>
          <cell r="H2081" t="str">
            <v>JM</v>
          </cell>
          <cell r="I2081" t="str">
            <v>0001387 - ANTKOWIAK, ERIC D</v>
          </cell>
        </row>
        <row r="2082">
          <cell r="A2082" t="str">
            <v>C40033IV</v>
          </cell>
          <cell r="B2082">
            <v>42185</v>
          </cell>
          <cell r="C2082" t="str">
            <v>C40033</v>
          </cell>
          <cell r="D2082" t="str">
            <v>Community Counseling Of Bristol County</v>
          </cell>
          <cell r="E2082" t="str">
            <v>MA</v>
          </cell>
          <cell r="F2082" t="str">
            <v>P1</v>
          </cell>
          <cell r="G2082" t="str">
            <v>ERF</v>
          </cell>
          <cell r="H2082" t="str">
            <v>IV</v>
          </cell>
          <cell r="I2082" t="str">
            <v>0025110 - BROWN &amp; BROWN OF MASSACHUSETTS LLC</v>
          </cell>
        </row>
        <row r="2083">
          <cell r="A2083" t="str">
            <v>C40040IH</v>
          </cell>
          <cell r="B2083">
            <v>42185</v>
          </cell>
          <cell r="C2083" t="str">
            <v>C40040</v>
          </cell>
          <cell r="D2083" t="str">
            <v>Today Real Estate</v>
          </cell>
          <cell r="E2083" t="str">
            <v>MA</v>
          </cell>
          <cell r="F2083" t="str">
            <v>P1</v>
          </cell>
          <cell r="G2083" t="str">
            <v>SMALL</v>
          </cell>
          <cell r="H2083" t="str">
            <v>IH</v>
          </cell>
          <cell r="I2083" t="str">
            <v>0019167 - ROGERS &amp; GRAY INSURANCE AGENCY</v>
          </cell>
        </row>
        <row r="2084">
          <cell r="A2084" t="str">
            <v>C40050IH</v>
          </cell>
          <cell r="B2084">
            <v>42185</v>
          </cell>
          <cell r="C2084" t="str">
            <v>C40050</v>
          </cell>
          <cell r="D2084" t="str">
            <v>DeMelo Brothers Inc</v>
          </cell>
          <cell r="E2084" t="str">
            <v>MA</v>
          </cell>
          <cell r="F2084" t="str">
            <v>P1</v>
          </cell>
          <cell r="G2084" t="str">
            <v>SMALL</v>
          </cell>
          <cell r="H2084" t="str">
            <v>IH</v>
          </cell>
          <cell r="I2084" t="str">
            <v>0004465 - EMERSON, REBECCA S</v>
          </cell>
        </row>
        <row r="2085">
          <cell r="A2085" t="str">
            <v>C40057IH</v>
          </cell>
          <cell r="B2085">
            <v>42185</v>
          </cell>
          <cell r="C2085" t="str">
            <v>C40057</v>
          </cell>
          <cell r="D2085" t="str">
            <v>Spectrum Medical Group</v>
          </cell>
          <cell r="E2085" t="str">
            <v>ME</v>
          </cell>
          <cell r="F2085" t="str">
            <v>P1</v>
          </cell>
          <cell r="G2085" t="str">
            <v>ERF</v>
          </cell>
          <cell r="H2085" t="str">
            <v>IH</v>
          </cell>
          <cell r="I2085" t="str">
            <v>0022251 - ACADIA BENEFITS INC</v>
          </cell>
        </row>
        <row r="2086">
          <cell r="A2086" t="str">
            <v>C40057IV</v>
          </cell>
          <cell r="B2086">
            <v>42185</v>
          </cell>
          <cell r="C2086" t="str">
            <v>C40057</v>
          </cell>
          <cell r="D2086" t="str">
            <v>Spectrum Medical Group</v>
          </cell>
          <cell r="E2086" t="str">
            <v>ME</v>
          </cell>
          <cell r="F2086" t="str">
            <v>P1</v>
          </cell>
          <cell r="G2086" t="str">
            <v>ERF</v>
          </cell>
          <cell r="H2086" t="str">
            <v>IV</v>
          </cell>
          <cell r="I2086" t="str">
            <v>0022251 - ACADIA BENEFITS INC</v>
          </cell>
        </row>
        <row r="2087">
          <cell r="A2087" t="str">
            <v>C40057MI</v>
          </cell>
          <cell r="B2087">
            <v>42185</v>
          </cell>
          <cell r="C2087" t="str">
            <v>C40057</v>
          </cell>
          <cell r="D2087" t="str">
            <v>Spectrum Medical Group</v>
          </cell>
          <cell r="E2087" t="str">
            <v>ME</v>
          </cell>
          <cell r="F2087" t="str">
            <v>P1</v>
          </cell>
          <cell r="G2087" t="str">
            <v>MCARE</v>
          </cell>
          <cell r="H2087" t="str">
            <v>MI</v>
          </cell>
          <cell r="I2087" t="str">
            <v>0022251 - ACADIA BENEFITS INC</v>
          </cell>
        </row>
        <row r="2088">
          <cell r="A2088" t="str">
            <v>C40057PO</v>
          </cell>
          <cell r="B2088">
            <v>42185</v>
          </cell>
          <cell r="C2088" t="str">
            <v>C40057</v>
          </cell>
          <cell r="D2088" t="str">
            <v>Spectrum Medical Group</v>
          </cell>
          <cell r="E2088" t="str">
            <v>ME</v>
          </cell>
          <cell r="F2088" t="str">
            <v>P1</v>
          </cell>
          <cell r="G2088" t="str">
            <v>ERF</v>
          </cell>
          <cell r="H2088" t="str">
            <v>PO</v>
          </cell>
          <cell r="I2088" t="str">
            <v>0022251 - ACADIA BENEFITS INC</v>
          </cell>
        </row>
        <row r="2089">
          <cell r="A2089" t="str">
            <v>C40065IH</v>
          </cell>
          <cell r="B2089">
            <v>42185</v>
          </cell>
          <cell r="C2089" t="str">
            <v>C40065</v>
          </cell>
          <cell r="D2089" t="str">
            <v>Minoga, Inc.</v>
          </cell>
          <cell r="E2089" t="str">
            <v>MA</v>
          </cell>
          <cell r="F2089" t="str">
            <v>P1</v>
          </cell>
          <cell r="G2089" t="str">
            <v>SMALL</v>
          </cell>
          <cell r="H2089" t="str">
            <v>IH</v>
          </cell>
          <cell r="I2089" t="str">
            <v>0029420 - WAS INSURANCE AGENCY LLC</v>
          </cell>
        </row>
        <row r="2090">
          <cell r="A2090" t="str">
            <v>C40076IA</v>
          </cell>
          <cell r="B2090">
            <v>42185</v>
          </cell>
          <cell r="C2090" t="str">
            <v>C40076</v>
          </cell>
          <cell r="D2090" t="str">
            <v>Ding Fann Enterprises LLC DBA Ace-Lon</v>
          </cell>
          <cell r="E2090" t="str">
            <v>MA</v>
          </cell>
          <cell r="F2090" t="str">
            <v>P1</v>
          </cell>
          <cell r="G2090" t="str">
            <v>SMALL</v>
          </cell>
          <cell r="H2090" t="str">
            <v>IA</v>
          </cell>
          <cell r="I2090" t="str">
            <v>0026691 - BROWN &amp; BROWN OF MASSACHUSETTS LLC</v>
          </cell>
        </row>
        <row r="2091">
          <cell r="A2091" t="str">
            <v>C40076IH</v>
          </cell>
          <cell r="B2091">
            <v>42185</v>
          </cell>
          <cell r="C2091" t="str">
            <v>C40076</v>
          </cell>
          <cell r="D2091" t="str">
            <v>Ding Fann Enterprises LLC DBA Ace-Lon</v>
          </cell>
          <cell r="E2091" t="str">
            <v>MA</v>
          </cell>
          <cell r="F2091" t="str">
            <v>P1</v>
          </cell>
          <cell r="G2091" t="str">
            <v>SMALL</v>
          </cell>
          <cell r="H2091" t="str">
            <v>IH</v>
          </cell>
          <cell r="I2091" t="str">
            <v>0026691 - BROWN &amp; BROWN OF MASSACHUSETTS LLC</v>
          </cell>
        </row>
        <row r="2092">
          <cell r="A2092" t="str">
            <v>C40084IA</v>
          </cell>
          <cell r="B2092">
            <v>42185</v>
          </cell>
          <cell r="C2092" t="str">
            <v>C40084</v>
          </cell>
          <cell r="D2092" t="str">
            <v>American Financial Systems Inc</v>
          </cell>
          <cell r="E2092" t="str">
            <v>MA</v>
          </cell>
          <cell r="F2092" t="str">
            <v>P1</v>
          </cell>
          <cell r="G2092" t="str">
            <v>SMALL</v>
          </cell>
          <cell r="H2092" t="str">
            <v>IA</v>
          </cell>
          <cell r="I2092" t="str">
            <v>0026574 - BRUCE CROHN LLC</v>
          </cell>
        </row>
        <row r="2093">
          <cell r="A2093" t="str">
            <v>C40084IH</v>
          </cell>
          <cell r="B2093">
            <v>42185</v>
          </cell>
          <cell r="C2093" t="str">
            <v>C40084</v>
          </cell>
          <cell r="D2093" t="str">
            <v>American Financial Systems Inc</v>
          </cell>
          <cell r="E2093" t="str">
            <v>MA</v>
          </cell>
          <cell r="F2093" t="str">
            <v>P1</v>
          </cell>
          <cell r="G2093" t="str">
            <v>SMALL</v>
          </cell>
          <cell r="H2093" t="str">
            <v>IH</v>
          </cell>
          <cell r="I2093" t="str">
            <v>0026574 - BRUCE CROHN LLC</v>
          </cell>
        </row>
        <row r="2094">
          <cell r="A2094" t="str">
            <v>C40085JM</v>
          </cell>
          <cell r="B2094">
            <v>42185</v>
          </cell>
          <cell r="C2094" t="str">
            <v>C40085</v>
          </cell>
          <cell r="D2094" t="str">
            <v>Spaulding Youth Center</v>
          </cell>
          <cell r="E2094" t="str">
            <v>NH</v>
          </cell>
          <cell r="F2094" t="str">
            <v>P1</v>
          </cell>
          <cell r="G2094" t="str">
            <v>ERF</v>
          </cell>
          <cell r="H2094" t="str">
            <v>JM</v>
          </cell>
          <cell r="I2094" t="str">
            <v>0032859 - INSURANCE PLANNING GROUP INC</v>
          </cell>
        </row>
        <row r="2095">
          <cell r="A2095" t="str">
            <v>C40094IH</v>
          </cell>
          <cell r="B2095">
            <v>42185</v>
          </cell>
          <cell r="C2095" t="str">
            <v>C40094</v>
          </cell>
          <cell r="D2095" t="str">
            <v>Ruberto Israel &amp; Weiner PC</v>
          </cell>
          <cell r="E2095" t="str">
            <v>MA</v>
          </cell>
          <cell r="F2095" t="str">
            <v>P1</v>
          </cell>
          <cell r="G2095" t="str">
            <v>SMALL</v>
          </cell>
          <cell r="H2095" t="str">
            <v>IH</v>
          </cell>
          <cell r="I2095" t="str">
            <v>0030967 - GAUDREAU GROUP INC INS AGENCY</v>
          </cell>
        </row>
        <row r="2096">
          <cell r="A2096" t="str">
            <v>C40097IA</v>
          </cell>
          <cell r="B2096">
            <v>42185</v>
          </cell>
          <cell r="C2096" t="str">
            <v>C40097</v>
          </cell>
          <cell r="D2096" t="str">
            <v>Earthwatch Institute, Inc</v>
          </cell>
          <cell r="E2096" t="str">
            <v>MA</v>
          </cell>
          <cell r="F2096" t="str">
            <v>P1</v>
          </cell>
          <cell r="G2096" t="str">
            <v>SMALL</v>
          </cell>
          <cell r="H2096" t="str">
            <v>IA</v>
          </cell>
          <cell r="I2096" t="str">
            <v>0003904 - SHERBLOM INSURANCE AGENCY</v>
          </cell>
        </row>
        <row r="2097">
          <cell r="A2097" t="str">
            <v>C40097IH</v>
          </cell>
          <cell r="B2097">
            <v>42185</v>
          </cell>
          <cell r="C2097" t="str">
            <v>C40097</v>
          </cell>
          <cell r="D2097" t="str">
            <v>Earthwatch Institute, Inc</v>
          </cell>
          <cell r="E2097" t="str">
            <v>MA</v>
          </cell>
          <cell r="F2097" t="str">
            <v>P1</v>
          </cell>
          <cell r="G2097" t="str">
            <v>SMALL</v>
          </cell>
          <cell r="H2097" t="str">
            <v>IH</v>
          </cell>
          <cell r="I2097" t="str">
            <v>0003904 - SHERBLOM INSURANCE AGENCY</v>
          </cell>
        </row>
        <row r="2098">
          <cell r="A2098" t="str">
            <v>C40097JA</v>
          </cell>
          <cell r="B2098">
            <v>42185</v>
          </cell>
          <cell r="C2098" t="str">
            <v>C40097</v>
          </cell>
          <cell r="D2098" t="str">
            <v>Earthwatch Institute, Inc</v>
          </cell>
          <cell r="E2098" t="str">
            <v>MA</v>
          </cell>
          <cell r="F2098" t="str">
            <v>P1</v>
          </cell>
          <cell r="G2098" t="str">
            <v>SMALL</v>
          </cell>
          <cell r="H2098" t="str">
            <v>JA</v>
          </cell>
          <cell r="I2098" t="str">
            <v>0003904 - SHERBLOM INSURANCE AGENCY</v>
          </cell>
        </row>
        <row r="2099">
          <cell r="A2099" t="str">
            <v>C40101IV</v>
          </cell>
          <cell r="B2099">
            <v>42185</v>
          </cell>
          <cell r="C2099" t="str">
            <v>C40101</v>
          </cell>
          <cell r="D2099" t="str">
            <v>H Goldman Inc</v>
          </cell>
          <cell r="E2099" t="str">
            <v>MA</v>
          </cell>
          <cell r="F2099" t="str">
            <v>P1</v>
          </cell>
          <cell r="G2099" t="str">
            <v>SMALL</v>
          </cell>
          <cell r="H2099" t="str">
            <v>IV</v>
          </cell>
          <cell r="I2099" t="str">
            <v>0034841 - GALLAGHER BENEFIT SERVICES INC</v>
          </cell>
        </row>
        <row r="2100">
          <cell r="A2100" t="str">
            <v>C40112JM</v>
          </cell>
          <cell r="B2100">
            <v>42185</v>
          </cell>
          <cell r="C2100" t="str">
            <v>C40112</v>
          </cell>
          <cell r="D2100" t="str">
            <v>Poultry Products</v>
          </cell>
          <cell r="E2100" t="str">
            <v>NH</v>
          </cell>
          <cell r="F2100" t="str">
            <v>P1</v>
          </cell>
          <cell r="G2100" t="str">
            <v>ERF</v>
          </cell>
          <cell r="H2100" t="str">
            <v>JM</v>
          </cell>
          <cell r="I2100" t="str">
            <v>0030190 - NEW ENGLAND EMPLOYEE BENEFITS COUNCIL</v>
          </cell>
        </row>
        <row r="2101">
          <cell r="A2101" t="str">
            <v>C40112JN</v>
          </cell>
          <cell r="B2101">
            <v>42185</v>
          </cell>
          <cell r="C2101" t="str">
            <v>C40112</v>
          </cell>
          <cell r="D2101" t="str">
            <v>Poultry Products</v>
          </cell>
          <cell r="E2101" t="str">
            <v>NH</v>
          </cell>
          <cell r="F2101" t="str">
            <v>P1</v>
          </cell>
          <cell r="G2101" t="str">
            <v>ERF</v>
          </cell>
          <cell r="H2101" t="str">
            <v>JN</v>
          </cell>
          <cell r="I2101" t="str">
            <v>0030190 - NEW ENGLAND EMPLOYEE BENEFITS COUNCIL</v>
          </cell>
        </row>
        <row r="2102">
          <cell r="A2102" t="str">
            <v>C40114JM</v>
          </cell>
          <cell r="B2102">
            <v>42185</v>
          </cell>
          <cell r="C2102" t="str">
            <v>C40114</v>
          </cell>
          <cell r="D2102" t="str">
            <v>LYRIX INC</v>
          </cell>
          <cell r="E2102" t="str">
            <v>NH</v>
          </cell>
          <cell r="F2102" t="str">
            <v>P1</v>
          </cell>
          <cell r="G2102" t="str">
            <v>SMALL</v>
          </cell>
          <cell r="H2102" t="str">
            <v>JM</v>
          </cell>
          <cell r="I2102" t="str">
            <v>0025378 - FRED C CHURCH</v>
          </cell>
        </row>
        <row r="2103">
          <cell r="A2103" t="str">
            <v>C40114JN</v>
          </cell>
          <cell r="B2103">
            <v>42185</v>
          </cell>
          <cell r="C2103" t="str">
            <v>C40114</v>
          </cell>
          <cell r="D2103" t="str">
            <v>LYRIX INC</v>
          </cell>
          <cell r="E2103" t="str">
            <v>NH</v>
          </cell>
          <cell r="F2103" t="str">
            <v>P1</v>
          </cell>
          <cell r="G2103" t="str">
            <v>SMALL</v>
          </cell>
          <cell r="H2103" t="str">
            <v>JN</v>
          </cell>
          <cell r="I2103" t="str">
            <v>0025378 - FRED C CHURCH</v>
          </cell>
        </row>
        <row r="2104">
          <cell r="A2104" t="str">
            <v>C40123AA</v>
          </cell>
          <cell r="B2104">
            <v>42185</v>
          </cell>
          <cell r="C2104" t="str">
            <v>C40123</v>
          </cell>
          <cell r="D2104" t="str">
            <v>HBM/Malvern</v>
          </cell>
          <cell r="E2104" t="str">
            <v>MA</v>
          </cell>
          <cell r="F2104" t="str">
            <v>P1</v>
          </cell>
          <cell r="G2104" t="str">
            <v>ERF</v>
          </cell>
          <cell r="H2104" t="str">
            <v>AA</v>
          </cell>
          <cell r="I2104" t="str">
            <v>0018296 - MERCER HEALTH &amp; BENEFITS  LLC</v>
          </cell>
        </row>
        <row r="2105">
          <cell r="A2105" t="str">
            <v>C40123IH</v>
          </cell>
          <cell r="B2105">
            <v>42185</v>
          </cell>
          <cell r="C2105" t="str">
            <v>C40123</v>
          </cell>
          <cell r="D2105" t="str">
            <v>HBM/Malvern</v>
          </cell>
          <cell r="E2105" t="str">
            <v>MA</v>
          </cell>
          <cell r="F2105" t="str">
            <v>P1</v>
          </cell>
          <cell r="G2105" t="str">
            <v>ERF</v>
          </cell>
          <cell r="H2105" t="str">
            <v>IH</v>
          </cell>
          <cell r="I2105" t="str">
            <v>0018296 - MERCER HEALTH &amp; BENEFITS  LLC</v>
          </cell>
        </row>
        <row r="2106">
          <cell r="A2106" t="str">
            <v>C40151IH</v>
          </cell>
          <cell r="B2106">
            <v>42185</v>
          </cell>
          <cell r="C2106" t="str">
            <v>C40151</v>
          </cell>
          <cell r="D2106" t="str">
            <v>Sparhawk School Inc.</v>
          </cell>
          <cell r="E2106" t="str">
            <v>MA</v>
          </cell>
          <cell r="F2106" t="str">
            <v>P1</v>
          </cell>
          <cell r="G2106" t="str">
            <v>SMALL</v>
          </cell>
          <cell r="H2106" t="str">
            <v>IH</v>
          </cell>
          <cell r="I2106" t="str">
            <v>0015040 - HAMMOND, CHRISTOPHER</v>
          </cell>
        </row>
        <row r="2107">
          <cell r="A2107" t="str">
            <v>C40151JA</v>
          </cell>
          <cell r="B2107">
            <v>42185</v>
          </cell>
          <cell r="C2107" t="str">
            <v>C40151</v>
          </cell>
          <cell r="D2107" t="str">
            <v>Sparhawk School Inc.</v>
          </cell>
          <cell r="E2107" t="str">
            <v>MA</v>
          </cell>
          <cell r="F2107" t="str">
            <v>P1</v>
          </cell>
          <cell r="G2107" t="str">
            <v>SMALL</v>
          </cell>
          <cell r="H2107" t="str">
            <v>JA</v>
          </cell>
          <cell r="I2107" t="str">
            <v>0015040 - HAMMOND, CHRISTOPHER</v>
          </cell>
        </row>
        <row r="2108">
          <cell r="A2108" t="str">
            <v>C40156IH</v>
          </cell>
          <cell r="B2108">
            <v>42185</v>
          </cell>
          <cell r="C2108" t="str">
            <v>C40156</v>
          </cell>
          <cell r="D2108" t="str">
            <v>Hingham Shipyard Marinas LLC</v>
          </cell>
          <cell r="E2108" t="str">
            <v>MA</v>
          </cell>
          <cell r="F2108" t="str">
            <v>P1</v>
          </cell>
          <cell r="G2108" t="str">
            <v>SMALL</v>
          </cell>
          <cell r="H2108" t="str">
            <v>IH</v>
          </cell>
          <cell r="I2108" t="str">
            <v>0027304 - PARTNERS BENEFIT GROUP INC</v>
          </cell>
        </row>
        <row r="2109">
          <cell r="A2109" t="str">
            <v>C40159JM</v>
          </cell>
          <cell r="B2109">
            <v>42185</v>
          </cell>
          <cell r="C2109" t="str">
            <v>C40159</v>
          </cell>
          <cell r="D2109" t="str">
            <v>Hayner/Swanson Inc</v>
          </cell>
          <cell r="E2109" t="str">
            <v>NH</v>
          </cell>
          <cell r="F2109" t="str">
            <v>P1</v>
          </cell>
          <cell r="G2109" t="str">
            <v>SMALL</v>
          </cell>
          <cell r="H2109" t="str">
            <v>JM</v>
          </cell>
          <cell r="I2109" t="str">
            <v>0001396 - CONNOR, ROBIN</v>
          </cell>
        </row>
        <row r="2110">
          <cell r="A2110" t="str">
            <v>C40169IV</v>
          </cell>
          <cell r="B2110">
            <v>42185</v>
          </cell>
          <cell r="C2110" t="str">
            <v>C40169</v>
          </cell>
          <cell r="D2110" t="str">
            <v>Country Club of Stow, Inc.</v>
          </cell>
          <cell r="E2110" t="str">
            <v>MA</v>
          </cell>
          <cell r="F2110" t="str">
            <v>P1</v>
          </cell>
          <cell r="G2110" t="str">
            <v>SMALL</v>
          </cell>
          <cell r="H2110" t="str">
            <v>IV</v>
          </cell>
          <cell r="I2110" t="str">
            <v>0001400 - BELASTOCK, GERALD</v>
          </cell>
        </row>
        <row r="2111">
          <cell r="A2111" t="str">
            <v>C40169JH</v>
          </cell>
          <cell r="B2111">
            <v>42185</v>
          </cell>
          <cell r="C2111" t="str">
            <v>C40169</v>
          </cell>
          <cell r="D2111" t="str">
            <v>Country Club of Stow, Inc.</v>
          </cell>
          <cell r="E2111" t="str">
            <v>MA</v>
          </cell>
          <cell r="F2111" t="str">
            <v>P1</v>
          </cell>
          <cell r="G2111" t="str">
            <v>SMALL</v>
          </cell>
          <cell r="H2111" t="str">
            <v>JH</v>
          </cell>
          <cell r="I2111" t="str">
            <v>0001400 - BELASTOCK, GERALD</v>
          </cell>
        </row>
        <row r="2112">
          <cell r="A2112" t="str">
            <v>C40172IA</v>
          </cell>
          <cell r="B2112">
            <v>42185</v>
          </cell>
          <cell r="C2112" t="str">
            <v>C40172</v>
          </cell>
          <cell r="D2112" t="str">
            <v>Decas Cranberry Products Inc</v>
          </cell>
          <cell r="E2112" t="str">
            <v>MA</v>
          </cell>
          <cell r="F2112" t="str">
            <v>P1</v>
          </cell>
          <cell r="G2112" t="str">
            <v>CRC</v>
          </cell>
          <cell r="H2112" t="str">
            <v>IA</v>
          </cell>
          <cell r="I2112" t="str">
            <v>0022529 - STICKLES INSURANCE AGENCY INC</v>
          </cell>
        </row>
        <row r="2113">
          <cell r="A2113" t="str">
            <v>C40172IH</v>
          </cell>
          <cell r="B2113">
            <v>42185</v>
          </cell>
          <cell r="C2113" t="str">
            <v>C40172</v>
          </cell>
          <cell r="D2113" t="str">
            <v>Decas Cranberry Products Inc</v>
          </cell>
          <cell r="E2113" t="str">
            <v>MA</v>
          </cell>
          <cell r="F2113" t="str">
            <v>P1</v>
          </cell>
          <cell r="G2113" t="str">
            <v>CRC</v>
          </cell>
          <cell r="H2113" t="str">
            <v>IH</v>
          </cell>
          <cell r="I2113" t="str">
            <v>0022529 - STICKLES INSURANCE AGENCY INC</v>
          </cell>
        </row>
        <row r="2114">
          <cell r="A2114" t="str">
            <v>C40184JM</v>
          </cell>
          <cell r="B2114">
            <v>42185</v>
          </cell>
          <cell r="C2114" t="str">
            <v>C40184</v>
          </cell>
          <cell r="D2114" t="str">
            <v>Pro-Star Aviation</v>
          </cell>
          <cell r="E2114" t="str">
            <v>NH</v>
          </cell>
          <cell r="F2114" t="str">
            <v>P1</v>
          </cell>
          <cell r="G2114" t="str">
            <v>CRC</v>
          </cell>
          <cell r="H2114" t="str">
            <v>JM</v>
          </cell>
          <cell r="I2114" t="str">
            <v>0003927 - LANDMARK BENEFITS INC</v>
          </cell>
        </row>
        <row r="2115">
          <cell r="A2115" t="str">
            <v>C40184JN</v>
          </cell>
          <cell r="B2115">
            <v>42185</v>
          </cell>
          <cell r="C2115" t="str">
            <v>C40184</v>
          </cell>
          <cell r="D2115" t="str">
            <v>Pro-Star Aviation</v>
          </cell>
          <cell r="E2115" t="str">
            <v>NH</v>
          </cell>
          <cell r="F2115" t="str">
            <v>P1</v>
          </cell>
          <cell r="G2115" t="str">
            <v>CRC</v>
          </cell>
          <cell r="H2115" t="str">
            <v>JN</v>
          </cell>
          <cell r="I2115" t="str">
            <v>0003927 - LANDMARK BENEFITS INC</v>
          </cell>
        </row>
        <row r="2116">
          <cell r="A2116" t="str">
            <v>C40185IV</v>
          </cell>
          <cell r="B2116">
            <v>42185</v>
          </cell>
          <cell r="C2116" t="str">
            <v>C40185</v>
          </cell>
          <cell r="D2116" t="str">
            <v>Manchester Urology</v>
          </cell>
          <cell r="E2116" t="str">
            <v>NH</v>
          </cell>
          <cell r="F2116" t="str">
            <v>P1</v>
          </cell>
          <cell r="G2116" t="str">
            <v>SMALL</v>
          </cell>
          <cell r="H2116" t="str">
            <v>IV</v>
          </cell>
          <cell r="I2116" t="str">
            <v>0001407 - NEW ENGLAND EMPLOYEE BENEFITS COUNCIL</v>
          </cell>
        </row>
        <row r="2117">
          <cell r="A2117" t="str">
            <v>C40185JM</v>
          </cell>
          <cell r="B2117">
            <v>42185</v>
          </cell>
          <cell r="C2117" t="str">
            <v>C40185</v>
          </cell>
          <cell r="D2117" t="str">
            <v>Manchester Urology</v>
          </cell>
          <cell r="E2117" t="str">
            <v>NH</v>
          </cell>
          <cell r="F2117" t="str">
            <v>P1</v>
          </cell>
          <cell r="G2117" t="str">
            <v>SMALL</v>
          </cell>
          <cell r="H2117" t="str">
            <v>JM</v>
          </cell>
          <cell r="I2117" t="str">
            <v>0001407 - NEW ENGLAND EMPLOYEE BENEFITS COUNCIL</v>
          </cell>
        </row>
        <row r="2118">
          <cell r="A2118" t="str">
            <v>C40188IV</v>
          </cell>
          <cell r="B2118">
            <v>42185</v>
          </cell>
          <cell r="C2118" t="str">
            <v>C40188</v>
          </cell>
          <cell r="D2118" t="str">
            <v>Tektron Inc</v>
          </cell>
          <cell r="E2118" t="str">
            <v>MA</v>
          </cell>
          <cell r="F2118" t="str">
            <v>P1</v>
          </cell>
          <cell r="G2118" t="str">
            <v>SMALL</v>
          </cell>
          <cell r="H2118" t="str">
            <v>IV</v>
          </cell>
          <cell r="I2118" t="str">
            <v>0028838 - USI INSURANCE SERVICES LLC - BRIARCLIFF</v>
          </cell>
        </row>
        <row r="2119">
          <cell r="A2119" t="str">
            <v>C40195IA</v>
          </cell>
          <cell r="B2119">
            <v>42185</v>
          </cell>
          <cell r="C2119" t="str">
            <v>C40195</v>
          </cell>
          <cell r="D2119" t="str">
            <v>Lexington Alarm Systems Inc</v>
          </cell>
          <cell r="E2119" t="str">
            <v>MA</v>
          </cell>
          <cell r="F2119" t="str">
            <v>P1</v>
          </cell>
          <cell r="G2119" t="str">
            <v>SMALL</v>
          </cell>
          <cell r="H2119" t="str">
            <v>IA</v>
          </cell>
          <cell r="I2119" t="str">
            <v>0033255 - DIGITAL INSURANCE AGENCY INC</v>
          </cell>
        </row>
        <row r="2120">
          <cell r="A2120" t="str">
            <v>C40195JA</v>
          </cell>
          <cell r="B2120">
            <v>42185</v>
          </cell>
          <cell r="C2120" t="str">
            <v>C40195</v>
          </cell>
          <cell r="D2120" t="str">
            <v>Lexington Alarm Systems Inc</v>
          </cell>
          <cell r="E2120" t="str">
            <v>MA</v>
          </cell>
          <cell r="F2120" t="str">
            <v>P1</v>
          </cell>
          <cell r="G2120" t="str">
            <v>SMALL</v>
          </cell>
          <cell r="H2120" t="str">
            <v>JA</v>
          </cell>
          <cell r="I2120" t="str">
            <v>0033255 - DIGITAL INSURANCE AGENCY INC</v>
          </cell>
        </row>
        <row r="2121">
          <cell r="A2121" t="str">
            <v>C40196IH</v>
          </cell>
          <cell r="B2121">
            <v>42185</v>
          </cell>
          <cell r="C2121" t="str">
            <v>C40196</v>
          </cell>
          <cell r="D2121" t="str">
            <v>Brewster Medical Associates, PC</v>
          </cell>
          <cell r="E2121" t="str">
            <v>MA</v>
          </cell>
          <cell r="F2121" t="str">
            <v>P1</v>
          </cell>
          <cell r="G2121" t="str">
            <v>SMALL</v>
          </cell>
          <cell r="H2121" t="str">
            <v>IH</v>
          </cell>
          <cell r="I2121" t="str">
            <v>0035651 - PIKE, FREDERICK</v>
          </cell>
        </row>
        <row r="2122">
          <cell r="A2122" t="str">
            <v>C40201IH</v>
          </cell>
          <cell r="B2122">
            <v>42185</v>
          </cell>
          <cell r="C2122" t="str">
            <v>C40201</v>
          </cell>
          <cell r="D2122" t="str">
            <v>Endodontic Center PC</v>
          </cell>
          <cell r="E2122" t="str">
            <v>MA</v>
          </cell>
          <cell r="F2122" t="str">
            <v>P1</v>
          </cell>
          <cell r="G2122" t="str">
            <v>SMALL</v>
          </cell>
          <cell r="H2122" t="str">
            <v>IH</v>
          </cell>
          <cell r="I2122" t="str">
            <v>0005363 - KAPLAN, ELLEN A</v>
          </cell>
        </row>
        <row r="2123">
          <cell r="A2123" t="str">
            <v>C40201MI</v>
          </cell>
          <cell r="B2123">
            <v>42185</v>
          </cell>
          <cell r="C2123" t="str">
            <v>C40201</v>
          </cell>
          <cell r="D2123" t="str">
            <v>Endodontic Center PC</v>
          </cell>
          <cell r="E2123" t="str">
            <v>MA</v>
          </cell>
          <cell r="F2123" t="str">
            <v>P1</v>
          </cell>
          <cell r="G2123" t="str">
            <v>MCARE</v>
          </cell>
          <cell r="H2123" t="str">
            <v>MI</v>
          </cell>
          <cell r="I2123" t="str">
            <v>0005363 - KAPLAN, ELLEN A</v>
          </cell>
        </row>
        <row r="2124">
          <cell r="A2124" t="str">
            <v>C40204IH</v>
          </cell>
          <cell r="B2124">
            <v>42185</v>
          </cell>
          <cell r="C2124" t="str">
            <v>C40204</v>
          </cell>
          <cell r="D2124" t="str">
            <v>Tonka Donuts Inc</v>
          </cell>
          <cell r="E2124" t="str">
            <v>MA</v>
          </cell>
          <cell r="F2124" t="str">
            <v>P1</v>
          </cell>
          <cell r="G2124" t="str">
            <v>SMALL</v>
          </cell>
          <cell r="H2124" t="str">
            <v>IH</v>
          </cell>
          <cell r="I2124" t="str">
            <v>0005365 - BAR INSURANCE BROKERAGE INC</v>
          </cell>
        </row>
        <row r="2125">
          <cell r="A2125" t="str">
            <v>C40204MI</v>
          </cell>
          <cell r="B2125">
            <v>42185</v>
          </cell>
          <cell r="C2125" t="str">
            <v>C40204</v>
          </cell>
          <cell r="D2125" t="str">
            <v>Tonka Donuts Inc</v>
          </cell>
          <cell r="E2125" t="str">
            <v>MA</v>
          </cell>
          <cell r="F2125" t="str">
            <v>P1</v>
          </cell>
          <cell r="G2125" t="str">
            <v>MCARE</v>
          </cell>
          <cell r="H2125" t="str">
            <v>MI</v>
          </cell>
          <cell r="I2125" t="str">
            <v>0005365 - BAR INSURANCE BROKERAGE INC</v>
          </cell>
        </row>
        <row r="2126">
          <cell r="A2126" t="str">
            <v>C40205IA</v>
          </cell>
          <cell r="B2126">
            <v>42185</v>
          </cell>
          <cell r="C2126" t="str">
            <v>C40205</v>
          </cell>
          <cell r="D2126" t="str">
            <v>Turn-Key Engineering</v>
          </cell>
          <cell r="E2126" t="str">
            <v>MA</v>
          </cell>
          <cell r="F2126" t="str">
            <v>P1</v>
          </cell>
          <cell r="G2126" t="str">
            <v>SMALL</v>
          </cell>
          <cell r="H2126" t="str">
            <v>IA</v>
          </cell>
          <cell r="I2126" t="str">
            <v>0003888 - BAR INSURANCE BROKERAGE INC</v>
          </cell>
        </row>
        <row r="2127">
          <cell r="A2127" t="str">
            <v>C40208IH</v>
          </cell>
          <cell r="B2127">
            <v>42185</v>
          </cell>
          <cell r="C2127" t="str">
            <v>C40208</v>
          </cell>
          <cell r="D2127" t="str">
            <v>Peters Realty Trust II</v>
          </cell>
          <cell r="E2127" t="str">
            <v>MA</v>
          </cell>
          <cell r="F2127" t="str">
            <v>P1</v>
          </cell>
          <cell r="G2127" t="str">
            <v>SMALL</v>
          </cell>
          <cell r="H2127" t="str">
            <v>IH</v>
          </cell>
          <cell r="I2127" t="str">
            <v>0005367 - BAR INSURANCE BROKERAGE INC</v>
          </cell>
        </row>
        <row r="2128">
          <cell r="A2128" t="str">
            <v>C40214IH</v>
          </cell>
          <cell r="B2128">
            <v>42185</v>
          </cell>
          <cell r="C2128" t="str">
            <v>C40214</v>
          </cell>
          <cell r="D2128" t="str">
            <v>Brunelle Bros Electric Inc</v>
          </cell>
          <cell r="E2128" t="str">
            <v>MA</v>
          </cell>
          <cell r="F2128" t="str">
            <v>P1</v>
          </cell>
          <cell r="G2128" t="str">
            <v>SMALL</v>
          </cell>
          <cell r="H2128" t="str">
            <v>IH</v>
          </cell>
          <cell r="I2128" t="str">
            <v>0029711 - CROSS INSURANCE - MANCHESTER</v>
          </cell>
        </row>
        <row r="2129">
          <cell r="A2129" t="str">
            <v>C40217IH</v>
          </cell>
          <cell r="B2129">
            <v>42185</v>
          </cell>
          <cell r="C2129" t="str">
            <v>C40217</v>
          </cell>
          <cell r="D2129" t="str">
            <v>Buildout Construction Corporation</v>
          </cell>
          <cell r="E2129" t="str">
            <v>MA</v>
          </cell>
          <cell r="F2129" t="str">
            <v>P1</v>
          </cell>
          <cell r="G2129" t="str">
            <v>SMALL</v>
          </cell>
          <cell r="H2129" t="str">
            <v>IH</v>
          </cell>
          <cell r="I2129" t="str">
            <v>0025876 - BOSTON COMMONWEALTH ADVANTAGE LLC</v>
          </cell>
        </row>
        <row r="2130">
          <cell r="A2130" t="str">
            <v>C40237JH</v>
          </cell>
          <cell r="B2130">
            <v>42185</v>
          </cell>
          <cell r="C2130" t="str">
            <v>C40237</v>
          </cell>
          <cell r="D2130" t="str">
            <v>Stephens-Marquis Associates Inc</v>
          </cell>
          <cell r="E2130" t="str">
            <v>NH</v>
          </cell>
          <cell r="F2130" t="str">
            <v>P1</v>
          </cell>
          <cell r="G2130" t="str">
            <v>SMALL</v>
          </cell>
          <cell r="H2130" t="str">
            <v>JH</v>
          </cell>
          <cell r="I2130" t="str">
            <v>0024913 - DONOHUE JR, STEPHEN J</v>
          </cell>
        </row>
        <row r="2131">
          <cell r="A2131" t="str">
            <v>C40237JM</v>
          </cell>
          <cell r="B2131">
            <v>42185</v>
          </cell>
          <cell r="C2131" t="str">
            <v>C40237</v>
          </cell>
          <cell r="D2131" t="str">
            <v>Stephens-Marquis Associates Inc</v>
          </cell>
          <cell r="E2131" t="str">
            <v>NH</v>
          </cell>
          <cell r="F2131" t="str">
            <v>P1</v>
          </cell>
          <cell r="G2131" t="str">
            <v>SMALL</v>
          </cell>
          <cell r="H2131" t="str">
            <v>JM</v>
          </cell>
          <cell r="I2131" t="str">
            <v>0024913 - DONOHUE JR, STEPHEN J</v>
          </cell>
        </row>
        <row r="2132">
          <cell r="A2132" t="str">
            <v>C40237JR</v>
          </cell>
          <cell r="B2132">
            <v>42185</v>
          </cell>
          <cell r="C2132" t="str">
            <v>C40237</v>
          </cell>
          <cell r="D2132" t="str">
            <v>Stephens-Marquis Associates Inc</v>
          </cell>
          <cell r="E2132" t="str">
            <v>NH</v>
          </cell>
          <cell r="F2132" t="str">
            <v>P1</v>
          </cell>
          <cell r="G2132" t="str">
            <v>SMALL</v>
          </cell>
          <cell r="H2132" t="str">
            <v>JR</v>
          </cell>
          <cell r="I2132" t="str">
            <v>0024913 - DONOHUE JR, STEPHEN J</v>
          </cell>
        </row>
        <row r="2133">
          <cell r="A2133" t="str">
            <v>C40238JM</v>
          </cell>
          <cell r="B2133">
            <v>42185</v>
          </cell>
          <cell r="C2133" t="str">
            <v>C40238</v>
          </cell>
          <cell r="D2133" t="str">
            <v>Trinity Baptist Church</v>
          </cell>
          <cell r="E2133" t="str">
            <v>NH</v>
          </cell>
          <cell r="F2133" t="str">
            <v>P1</v>
          </cell>
          <cell r="G2133" t="str">
            <v>SMALL</v>
          </cell>
          <cell r="H2133" t="str">
            <v>JM</v>
          </cell>
          <cell r="I2133" t="str">
            <v>0033239 - NEW ENGLAND EMPLOYEE BENEFITS COUNCIL</v>
          </cell>
        </row>
        <row r="2134">
          <cell r="A2134" t="str">
            <v>C40241IH</v>
          </cell>
          <cell r="B2134">
            <v>42185</v>
          </cell>
          <cell r="C2134" t="str">
            <v>C40241</v>
          </cell>
          <cell r="D2134" t="str">
            <v>The Psychological Center Inc</v>
          </cell>
          <cell r="E2134" t="str">
            <v>MA</v>
          </cell>
          <cell r="F2134" t="str">
            <v>P1</v>
          </cell>
          <cell r="G2134" t="str">
            <v>SMALL</v>
          </cell>
          <cell r="H2134" t="str">
            <v>IH</v>
          </cell>
          <cell r="I2134" t="str">
            <v>0034936 - DESIGNED BENEFITS GROUP</v>
          </cell>
        </row>
        <row r="2135">
          <cell r="A2135" t="str">
            <v>C40241JA</v>
          </cell>
          <cell r="B2135">
            <v>42185</v>
          </cell>
          <cell r="C2135" t="str">
            <v>C40241</v>
          </cell>
          <cell r="D2135" t="str">
            <v>The Psychological Center Inc</v>
          </cell>
          <cell r="E2135" t="str">
            <v>MA</v>
          </cell>
          <cell r="F2135" t="str">
            <v>P1</v>
          </cell>
          <cell r="G2135" t="str">
            <v>SMALL</v>
          </cell>
          <cell r="H2135" t="str">
            <v>JA</v>
          </cell>
          <cell r="I2135" t="str">
            <v>0034936 - DESIGNED BENEFITS GROUP</v>
          </cell>
        </row>
        <row r="2136">
          <cell r="A2136" t="str">
            <v>C40253IV</v>
          </cell>
          <cell r="B2136">
            <v>42185</v>
          </cell>
          <cell r="C2136" t="str">
            <v>C40253</v>
          </cell>
          <cell r="D2136" t="str">
            <v>Merchants Automotive Group</v>
          </cell>
          <cell r="E2136" t="str">
            <v>NH</v>
          </cell>
          <cell r="F2136" t="str">
            <v>P1</v>
          </cell>
          <cell r="G2136" t="str">
            <v>ERF</v>
          </cell>
          <cell r="H2136" t="str">
            <v>IV</v>
          </cell>
          <cell r="I2136" t="str">
            <v>0025306 - HUB INTERNATIONAL NEW ENGLAND LLC</v>
          </cell>
        </row>
        <row r="2137">
          <cell r="A2137" t="str">
            <v>C40253JH</v>
          </cell>
          <cell r="B2137">
            <v>42185</v>
          </cell>
          <cell r="C2137" t="str">
            <v>C40253</v>
          </cell>
          <cell r="D2137" t="str">
            <v>Merchants Automotive Group</v>
          </cell>
          <cell r="E2137" t="str">
            <v>NH</v>
          </cell>
          <cell r="F2137" t="str">
            <v>P1</v>
          </cell>
          <cell r="G2137" t="str">
            <v>ERF</v>
          </cell>
          <cell r="H2137" t="str">
            <v>JH</v>
          </cell>
          <cell r="I2137" t="str">
            <v>0025306 - HUB INTERNATIONAL NEW ENGLAND LLC</v>
          </cell>
        </row>
        <row r="2138">
          <cell r="A2138" t="str">
            <v>C40253JR</v>
          </cell>
          <cell r="B2138">
            <v>42185</v>
          </cell>
          <cell r="C2138" t="str">
            <v>C40253</v>
          </cell>
          <cell r="D2138" t="str">
            <v>Merchants Automotive Group</v>
          </cell>
          <cell r="E2138" t="str">
            <v>NH</v>
          </cell>
          <cell r="F2138" t="str">
            <v>P1</v>
          </cell>
          <cell r="G2138" t="str">
            <v>ERF</v>
          </cell>
          <cell r="H2138" t="str">
            <v>JR</v>
          </cell>
          <cell r="I2138" t="str">
            <v>0025306 - HUB INTERNATIONAL NEW ENGLAND LLC</v>
          </cell>
        </row>
        <row r="2139">
          <cell r="A2139" t="str">
            <v>C40253MI</v>
          </cell>
          <cell r="B2139">
            <v>42185</v>
          </cell>
          <cell r="C2139" t="str">
            <v>C40253</v>
          </cell>
          <cell r="D2139" t="str">
            <v>Merchants Automotive Group</v>
          </cell>
          <cell r="E2139" t="str">
            <v>NH</v>
          </cell>
          <cell r="F2139" t="str">
            <v>P1</v>
          </cell>
          <cell r="G2139" t="str">
            <v>MCARE</v>
          </cell>
          <cell r="H2139" t="str">
            <v>MI</v>
          </cell>
          <cell r="I2139" t="str">
            <v>0025306 - HUB INTERNATIONAL NEW ENGLAND LLC</v>
          </cell>
        </row>
        <row r="2140">
          <cell r="A2140" t="str">
            <v>C40258IH</v>
          </cell>
          <cell r="B2140">
            <v>42185</v>
          </cell>
          <cell r="C2140" t="str">
            <v>C40258</v>
          </cell>
          <cell r="D2140" t="str">
            <v>P H Mechanical Corporation</v>
          </cell>
          <cell r="E2140" t="str">
            <v>MA</v>
          </cell>
          <cell r="F2140" t="str">
            <v>P1</v>
          </cell>
          <cell r="G2140" t="str">
            <v>SMALL</v>
          </cell>
          <cell r="H2140" t="str">
            <v>IH</v>
          </cell>
          <cell r="I2140" t="str">
            <v>0024654 - PARTNERS BENEFIT GROUP INC</v>
          </cell>
        </row>
        <row r="2141">
          <cell r="A2141" t="str">
            <v>C40260IH</v>
          </cell>
          <cell r="B2141">
            <v>42185</v>
          </cell>
          <cell r="C2141" t="str">
            <v>C40260</v>
          </cell>
          <cell r="D2141" t="str">
            <v>Greenwood Center - Varney Crossing</v>
          </cell>
          <cell r="E2141" t="str">
            <v>ME</v>
          </cell>
          <cell r="F2141" t="str">
            <v>P1</v>
          </cell>
          <cell r="G2141" t="str">
            <v>CRC</v>
          </cell>
          <cell r="H2141" t="str">
            <v>IH</v>
          </cell>
          <cell r="I2141" t="str">
            <v>0015994 - ACADIA BENEFITS INC</v>
          </cell>
        </row>
        <row r="2142">
          <cell r="A2142" t="str">
            <v>C40260IV</v>
          </cell>
          <cell r="B2142">
            <v>42185</v>
          </cell>
          <cell r="C2142" t="str">
            <v>C40260</v>
          </cell>
          <cell r="D2142" t="str">
            <v>Greenwood Center - Varney Crossing</v>
          </cell>
          <cell r="E2142" t="str">
            <v>ME</v>
          </cell>
          <cell r="F2142" t="str">
            <v>P1</v>
          </cell>
          <cell r="G2142" t="str">
            <v>CRC</v>
          </cell>
          <cell r="H2142" t="str">
            <v>IV</v>
          </cell>
          <cell r="I2142" t="str">
            <v>0015994 - ACADIA BENEFITS INC</v>
          </cell>
        </row>
        <row r="2143">
          <cell r="A2143" t="str">
            <v>C40265IH</v>
          </cell>
          <cell r="B2143">
            <v>42185</v>
          </cell>
          <cell r="C2143" t="str">
            <v>C40265</v>
          </cell>
          <cell r="D2143" t="str">
            <v>DS Contractors Inc.</v>
          </cell>
          <cell r="E2143" t="str">
            <v>MA</v>
          </cell>
          <cell r="F2143" t="str">
            <v>P1</v>
          </cell>
          <cell r="G2143" t="str">
            <v>SMALL</v>
          </cell>
          <cell r="H2143" t="str">
            <v>IH</v>
          </cell>
          <cell r="I2143" t="str">
            <v>0035999 - PAYCHEX AGENCY INC</v>
          </cell>
        </row>
        <row r="2144">
          <cell r="A2144" t="str">
            <v>C40272IA</v>
          </cell>
          <cell r="B2144">
            <v>42185</v>
          </cell>
          <cell r="C2144" t="str">
            <v>C40272</v>
          </cell>
          <cell r="D2144" t="str">
            <v>Ocean House Corporation</v>
          </cell>
          <cell r="E2144" t="str">
            <v>MA</v>
          </cell>
          <cell r="F2144" t="str">
            <v>P1</v>
          </cell>
          <cell r="G2144" t="str">
            <v>SMALL</v>
          </cell>
          <cell r="H2144" t="str">
            <v>IA</v>
          </cell>
          <cell r="I2144" t="str">
            <v>0018181 - HUB INTERNATIONAL NEW ENGLAND LLC</v>
          </cell>
        </row>
        <row r="2145">
          <cell r="A2145" t="str">
            <v>C40272IH</v>
          </cell>
          <cell r="B2145">
            <v>42185</v>
          </cell>
          <cell r="C2145" t="str">
            <v>C40272</v>
          </cell>
          <cell r="D2145" t="str">
            <v>Ocean House Corporation</v>
          </cell>
          <cell r="E2145" t="str">
            <v>MA</v>
          </cell>
          <cell r="F2145" t="str">
            <v>P1</v>
          </cell>
          <cell r="G2145" t="str">
            <v>SMALL</v>
          </cell>
          <cell r="H2145" t="str">
            <v>IH</v>
          </cell>
          <cell r="I2145" t="str">
            <v>0018181 - HUB INTERNATIONAL NEW ENGLAND LLC</v>
          </cell>
        </row>
        <row r="2146">
          <cell r="A2146" t="str">
            <v>C40280IA</v>
          </cell>
          <cell r="B2146">
            <v>42185</v>
          </cell>
          <cell r="C2146" t="str">
            <v>C40280</v>
          </cell>
          <cell r="D2146" t="str">
            <v>Vislink Inc</v>
          </cell>
          <cell r="E2146" t="str">
            <v>MA</v>
          </cell>
          <cell r="F2146" t="str">
            <v>P1</v>
          </cell>
          <cell r="G2146" t="str">
            <v>CRC</v>
          </cell>
          <cell r="H2146" t="str">
            <v>IA</v>
          </cell>
          <cell r="I2146" t="str">
            <v>0022527 - NEW ENGLAND MEDICAL INS AGENCY LLC</v>
          </cell>
        </row>
        <row r="2147">
          <cell r="A2147" t="str">
            <v>C40280IH</v>
          </cell>
          <cell r="B2147">
            <v>42185</v>
          </cell>
          <cell r="C2147" t="str">
            <v>C40280</v>
          </cell>
          <cell r="D2147" t="str">
            <v>Vislink Inc</v>
          </cell>
          <cell r="E2147" t="str">
            <v>MA</v>
          </cell>
          <cell r="F2147" t="str">
            <v>P1</v>
          </cell>
          <cell r="G2147" t="str">
            <v>CRC</v>
          </cell>
          <cell r="H2147" t="str">
            <v>IH</v>
          </cell>
          <cell r="I2147" t="str">
            <v>0022527 - NEW ENGLAND MEDICAL INS AGENCY LLC</v>
          </cell>
        </row>
        <row r="2148">
          <cell r="A2148" t="str">
            <v>C40280JA</v>
          </cell>
          <cell r="B2148">
            <v>42185</v>
          </cell>
          <cell r="C2148" t="str">
            <v>C40280</v>
          </cell>
          <cell r="D2148" t="str">
            <v>Vislink Inc</v>
          </cell>
          <cell r="E2148" t="str">
            <v>MA</v>
          </cell>
          <cell r="F2148" t="str">
            <v>P1</v>
          </cell>
          <cell r="G2148" t="str">
            <v>CRC</v>
          </cell>
          <cell r="H2148" t="str">
            <v>JA</v>
          </cell>
          <cell r="I2148" t="str">
            <v>0022527 - NEW ENGLAND MEDICAL INS AGENCY LLC</v>
          </cell>
        </row>
        <row r="2149">
          <cell r="A2149" t="str">
            <v>C40283IH</v>
          </cell>
          <cell r="B2149">
            <v>42185</v>
          </cell>
          <cell r="C2149" t="str">
            <v>C40283</v>
          </cell>
          <cell r="D2149" t="str">
            <v>Fashion Food Corp.</v>
          </cell>
          <cell r="E2149" t="str">
            <v>MA</v>
          </cell>
          <cell r="F2149" t="str">
            <v>P1</v>
          </cell>
          <cell r="G2149" t="str">
            <v>SMALL</v>
          </cell>
          <cell r="H2149" t="str">
            <v>IH</v>
          </cell>
          <cell r="I2149" t="str">
            <v>0035722 - NFP CORPORATE SERVICES (NY) LLC</v>
          </cell>
        </row>
        <row r="2150">
          <cell r="A2150" t="str">
            <v>C40296IH</v>
          </cell>
          <cell r="B2150">
            <v>42185</v>
          </cell>
          <cell r="C2150" t="str">
            <v>C40296</v>
          </cell>
          <cell r="D2150" t="str">
            <v>Hot Locks Salon &amp; Spa</v>
          </cell>
          <cell r="E2150" t="str">
            <v>MA</v>
          </cell>
          <cell r="F2150" t="str">
            <v>P1</v>
          </cell>
          <cell r="G2150" t="str">
            <v>SMALL</v>
          </cell>
          <cell r="H2150" t="str">
            <v>IH</v>
          </cell>
          <cell r="I2150" t="str">
            <v>0001196 - REID JR, ROBERT J</v>
          </cell>
        </row>
        <row r="2151">
          <cell r="A2151" t="str">
            <v>C40297IH</v>
          </cell>
          <cell r="B2151">
            <v>42185</v>
          </cell>
          <cell r="C2151" t="str">
            <v>C40297</v>
          </cell>
          <cell r="D2151" t="str">
            <v>Central One Federal Credit Union</v>
          </cell>
          <cell r="E2151" t="str">
            <v>MA</v>
          </cell>
          <cell r="F2151" t="str">
            <v>P1</v>
          </cell>
          <cell r="G2151" t="str">
            <v>CRC</v>
          </cell>
          <cell r="H2151" t="str">
            <v>IH</v>
          </cell>
          <cell r="I2151" t="str">
            <v>0020649 - PARTNERS BENEFIT GROUP INC</v>
          </cell>
        </row>
        <row r="2152">
          <cell r="A2152" t="str">
            <v>C40298IA</v>
          </cell>
          <cell r="B2152">
            <v>42185</v>
          </cell>
          <cell r="C2152" t="str">
            <v>C40298</v>
          </cell>
          <cell r="D2152" t="str">
            <v>NICHQ</v>
          </cell>
          <cell r="E2152" t="str">
            <v>MA</v>
          </cell>
          <cell r="F2152" t="str">
            <v>P1</v>
          </cell>
          <cell r="G2152" t="str">
            <v>SMALL</v>
          </cell>
          <cell r="H2152" t="str">
            <v>IA</v>
          </cell>
          <cell r="I2152" t="str">
            <v>0004482 - SAPERS &amp; WALLACK</v>
          </cell>
        </row>
        <row r="2153">
          <cell r="A2153" t="str">
            <v>C40298IH</v>
          </cell>
          <cell r="B2153">
            <v>42185</v>
          </cell>
          <cell r="C2153" t="str">
            <v>C40298</v>
          </cell>
          <cell r="D2153" t="str">
            <v>NICHQ</v>
          </cell>
          <cell r="E2153" t="str">
            <v>MA</v>
          </cell>
          <cell r="F2153" t="str">
            <v>P1</v>
          </cell>
          <cell r="G2153" t="str">
            <v>SMALL</v>
          </cell>
          <cell r="H2153" t="str">
            <v>IH</v>
          </cell>
          <cell r="I2153" t="str">
            <v>0004482 - SAPERS &amp; WALLACK</v>
          </cell>
        </row>
        <row r="2154">
          <cell r="A2154" t="str">
            <v>C40300IH</v>
          </cell>
          <cell r="B2154">
            <v>42185</v>
          </cell>
          <cell r="C2154" t="str">
            <v>C40300</v>
          </cell>
          <cell r="D2154" t="str">
            <v>John F Giglio DMD</v>
          </cell>
          <cell r="E2154" t="str">
            <v>MA</v>
          </cell>
          <cell r="F2154" t="str">
            <v>P1</v>
          </cell>
          <cell r="G2154" t="str">
            <v>SMALL</v>
          </cell>
          <cell r="H2154" t="str">
            <v>IH</v>
          </cell>
          <cell r="I2154" t="str">
            <v>0004483 - INTEGRATED BENEFIT GROUP INSURANCE BROKERAGE</v>
          </cell>
        </row>
        <row r="2155">
          <cell r="A2155" t="str">
            <v>C40314IA</v>
          </cell>
          <cell r="B2155">
            <v>42185</v>
          </cell>
          <cell r="C2155" t="str">
            <v>C40314</v>
          </cell>
          <cell r="D2155" t="str">
            <v>FableVision Inc</v>
          </cell>
          <cell r="E2155" t="str">
            <v>MA</v>
          </cell>
          <cell r="F2155" t="str">
            <v>P1</v>
          </cell>
          <cell r="G2155" t="str">
            <v>SMALL</v>
          </cell>
          <cell r="H2155" t="str">
            <v>IA</v>
          </cell>
          <cell r="I2155" t="str">
            <v>0032539 - BOSTONIAN GROUP INSURANCE AGENCY</v>
          </cell>
        </row>
        <row r="2156">
          <cell r="A2156" t="str">
            <v>C40314IH</v>
          </cell>
          <cell r="B2156">
            <v>42185</v>
          </cell>
          <cell r="C2156" t="str">
            <v>C40314</v>
          </cell>
          <cell r="D2156" t="str">
            <v>FableVision Inc</v>
          </cell>
          <cell r="E2156" t="str">
            <v>MA</v>
          </cell>
          <cell r="F2156" t="str">
            <v>P1</v>
          </cell>
          <cell r="G2156" t="str">
            <v>SMALL</v>
          </cell>
          <cell r="H2156" t="str">
            <v>IH</v>
          </cell>
          <cell r="I2156" t="str">
            <v>0032539 - BOSTONIAN GROUP INSURANCE AGENCY</v>
          </cell>
        </row>
        <row r="2157">
          <cell r="A2157" t="str">
            <v>C40318IA</v>
          </cell>
          <cell r="B2157">
            <v>42185</v>
          </cell>
          <cell r="C2157" t="str">
            <v>C40318</v>
          </cell>
          <cell r="D2157" t="str">
            <v>The Simpson Corporation</v>
          </cell>
          <cell r="E2157" t="str">
            <v>MA</v>
          </cell>
          <cell r="F2157" t="str">
            <v>P1</v>
          </cell>
          <cell r="G2157" t="str">
            <v>SMALL</v>
          </cell>
          <cell r="H2157" t="str">
            <v>IA</v>
          </cell>
          <cell r="I2157" t="str">
            <v>0022459 - PAYCHEX AGENCY INC</v>
          </cell>
        </row>
        <row r="2158">
          <cell r="A2158" t="str">
            <v>C40318IH</v>
          </cell>
          <cell r="B2158">
            <v>42185</v>
          </cell>
          <cell r="C2158" t="str">
            <v>C40318</v>
          </cell>
          <cell r="D2158" t="str">
            <v>The Simpson Corporation</v>
          </cell>
          <cell r="E2158" t="str">
            <v>MA</v>
          </cell>
          <cell r="F2158" t="str">
            <v>P1</v>
          </cell>
          <cell r="G2158" t="str">
            <v>SMALL</v>
          </cell>
          <cell r="H2158" t="str">
            <v>IH</v>
          </cell>
          <cell r="I2158" t="str">
            <v>0022459 - PAYCHEX AGENCY INC</v>
          </cell>
        </row>
        <row r="2159">
          <cell r="A2159" t="str">
            <v>C40321JM</v>
          </cell>
          <cell r="B2159">
            <v>42185</v>
          </cell>
          <cell r="C2159" t="str">
            <v>C40321</v>
          </cell>
          <cell r="D2159" t="str">
            <v>Jennings Excavation Inc</v>
          </cell>
          <cell r="E2159" t="str">
            <v>NH</v>
          </cell>
          <cell r="F2159" t="str">
            <v>P1</v>
          </cell>
          <cell r="G2159" t="str">
            <v>SMALL</v>
          </cell>
          <cell r="H2159" t="str">
            <v>JM</v>
          </cell>
          <cell r="I2159" t="str">
            <v>0003940 - GRANITE GROUP BENEFITS LLC</v>
          </cell>
        </row>
        <row r="2160">
          <cell r="A2160" t="str">
            <v>C40324IH</v>
          </cell>
          <cell r="B2160">
            <v>42185</v>
          </cell>
          <cell r="C2160" t="str">
            <v>C40324</v>
          </cell>
          <cell r="D2160" t="str">
            <v>Atlantic Properties (DUPLICATE)</v>
          </cell>
          <cell r="E2160" t="str">
            <v>MA</v>
          </cell>
          <cell r="F2160" t="str">
            <v>P1</v>
          </cell>
          <cell r="G2160" t="str">
            <v>SMALL</v>
          </cell>
          <cell r="H2160" t="str">
            <v>IH</v>
          </cell>
          <cell r="I2160" t="str">
            <v>0005416 - DIXON ASSOCIATES INC</v>
          </cell>
        </row>
        <row r="2161">
          <cell r="A2161" t="str">
            <v>C40347IH</v>
          </cell>
          <cell r="B2161">
            <v>42185</v>
          </cell>
          <cell r="C2161" t="str">
            <v>C40347</v>
          </cell>
          <cell r="D2161" t="str">
            <v>United Painting Company Inc</v>
          </cell>
          <cell r="E2161" t="str">
            <v>MA</v>
          </cell>
          <cell r="F2161" t="str">
            <v>P1</v>
          </cell>
          <cell r="G2161" t="str">
            <v>SMALL</v>
          </cell>
          <cell r="H2161" t="str">
            <v>IH</v>
          </cell>
          <cell r="I2161" t="str">
            <v>0025175 - BROWN &amp; BROWN OF MASSACHUSETTS LLC</v>
          </cell>
        </row>
        <row r="2162">
          <cell r="A2162" t="str">
            <v>C40347JA</v>
          </cell>
          <cell r="B2162">
            <v>42185</v>
          </cell>
          <cell r="C2162" t="str">
            <v>C40347</v>
          </cell>
          <cell r="D2162" t="str">
            <v>United Painting Company Inc</v>
          </cell>
          <cell r="E2162" t="str">
            <v>MA</v>
          </cell>
          <cell r="F2162" t="str">
            <v>P1</v>
          </cell>
          <cell r="G2162" t="str">
            <v>SMALL</v>
          </cell>
          <cell r="H2162" t="str">
            <v>JA</v>
          </cell>
          <cell r="I2162" t="str">
            <v>0025175 - BROWN &amp; BROWN OF MASSACHUSETTS LLC</v>
          </cell>
        </row>
        <row r="2163">
          <cell r="A2163" t="str">
            <v>C40363IH</v>
          </cell>
          <cell r="B2163">
            <v>42185</v>
          </cell>
          <cell r="C2163" t="str">
            <v>C40363</v>
          </cell>
          <cell r="D2163" t="str">
            <v>American Service Company</v>
          </cell>
          <cell r="E2163" t="str">
            <v>MA</v>
          </cell>
          <cell r="F2163" t="str">
            <v>P1</v>
          </cell>
          <cell r="G2163" t="str">
            <v>SMALL</v>
          </cell>
          <cell r="H2163" t="str">
            <v>IH</v>
          </cell>
          <cell r="I2163" t="str">
            <v>0030324 - PAYCHEX AGENCY INC</v>
          </cell>
        </row>
        <row r="2164">
          <cell r="A2164" t="str">
            <v>C40373IH</v>
          </cell>
          <cell r="B2164">
            <v>42185</v>
          </cell>
          <cell r="C2164" t="str">
            <v>C40373</v>
          </cell>
          <cell r="D2164" t="str">
            <v>TBI Group Inc</v>
          </cell>
          <cell r="E2164" t="str">
            <v>MA</v>
          </cell>
          <cell r="F2164" t="str">
            <v>P1</v>
          </cell>
          <cell r="G2164" t="str">
            <v>SMALL</v>
          </cell>
          <cell r="H2164" t="str">
            <v>IH</v>
          </cell>
          <cell r="I2164" t="str">
            <v>0035652 - MOULTON, STEVEN K</v>
          </cell>
        </row>
        <row r="2165">
          <cell r="A2165" t="str">
            <v>C40386JM</v>
          </cell>
          <cell r="B2165">
            <v>42185</v>
          </cell>
          <cell r="C2165" t="str">
            <v>C40386</v>
          </cell>
          <cell r="D2165" t="str">
            <v>Nashua Eye Associates PA</v>
          </cell>
          <cell r="E2165" t="str">
            <v>NH</v>
          </cell>
          <cell r="F2165" t="str">
            <v>P1</v>
          </cell>
          <cell r="G2165" t="str">
            <v>CRC</v>
          </cell>
          <cell r="H2165" t="str">
            <v>JM</v>
          </cell>
          <cell r="I2165" t="str">
            <v>0030566 - NEW ENGLAND EMPLOYEE BENEFITS COUNCIL</v>
          </cell>
        </row>
        <row r="2166">
          <cell r="A2166" t="str">
            <v>C40386JN</v>
          </cell>
          <cell r="B2166">
            <v>42185</v>
          </cell>
          <cell r="C2166" t="str">
            <v>C40386</v>
          </cell>
          <cell r="D2166" t="str">
            <v>Nashua Eye Associates PA</v>
          </cell>
          <cell r="E2166" t="str">
            <v>NH</v>
          </cell>
          <cell r="F2166" t="str">
            <v>P1</v>
          </cell>
          <cell r="G2166" t="str">
            <v>CRC</v>
          </cell>
          <cell r="H2166" t="str">
            <v>JN</v>
          </cell>
          <cell r="I2166" t="str">
            <v>0030566 - NEW ENGLAND EMPLOYEE BENEFITS COUNCIL</v>
          </cell>
        </row>
        <row r="2167">
          <cell r="A2167" t="str">
            <v>C40401IH</v>
          </cell>
          <cell r="B2167">
            <v>42185</v>
          </cell>
          <cell r="C2167" t="str">
            <v>C40401</v>
          </cell>
          <cell r="D2167" t="str">
            <v>Chestnut Dental Associates</v>
          </cell>
          <cell r="E2167" t="str">
            <v>MA</v>
          </cell>
          <cell r="F2167" t="str">
            <v>P1</v>
          </cell>
          <cell r="G2167" t="str">
            <v>GPC</v>
          </cell>
          <cell r="H2167" t="str">
            <v>IH</v>
          </cell>
          <cell r="I2167" t="str">
            <v>0024245 - SPRING INSURANCE GROUP LLC</v>
          </cell>
        </row>
        <row r="2168">
          <cell r="A2168" t="str">
            <v>C40401JA</v>
          </cell>
          <cell r="B2168">
            <v>42185</v>
          </cell>
          <cell r="C2168" t="str">
            <v>C40401</v>
          </cell>
          <cell r="D2168" t="str">
            <v>Chestnut Dental Associates</v>
          </cell>
          <cell r="E2168" t="str">
            <v>MA</v>
          </cell>
          <cell r="F2168" t="str">
            <v>P1</v>
          </cell>
          <cell r="G2168" t="str">
            <v>GPC</v>
          </cell>
          <cell r="H2168" t="str">
            <v>JA</v>
          </cell>
          <cell r="I2168" t="str">
            <v>0024245 - SPRING INSURANCE GROUP LLC</v>
          </cell>
        </row>
        <row r="2169">
          <cell r="A2169" t="str">
            <v>C40407IA</v>
          </cell>
          <cell r="B2169">
            <v>42185</v>
          </cell>
          <cell r="C2169" t="str">
            <v>C40407</v>
          </cell>
          <cell r="D2169" t="str">
            <v>Continental Restaurant</v>
          </cell>
          <cell r="E2169" t="str">
            <v>MA</v>
          </cell>
          <cell r="F2169" t="str">
            <v>P1</v>
          </cell>
          <cell r="G2169" t="str">
            <v>SMALL</v>
          </cell>
          <cell r="H2169" t="str">
            <v>IA</v>
          </cell>
          <cell r="I2169" t="str">
            <v>0024914 - NORTHERN BENEFITS OF MAINE LLC</v>
          </cell>
        </row>
        <row r="2170">
          <cell r="A2170" t="str">
            <v>C40407IH</v>
          </cell>
          <cell r="B2170">
            <v>42185</v>
          </cell>
          <cell r="C2170" t="str">
            <v>C40407</v>
          </cell>
          <cell r="D2170" t="str">
            <v>Continental Restaurant</v>
          </cell>
          <cell r="E2170" t="str">
            <v>MA</v>
          </cell>
          <cell r="F2170" t="str">
            <v>P1</v>
          </cell>
          <cell r="G2170" t="str">
            <v>SMALL</v>
          </cell>
          <cell r="H2170" t="str">
            <v>IH</v>
          </cell>
          <cell r="I2170" t="str">
            <v>0024914 - NORTHERN BENEFITS OF MAINE LLC</v>
          </cell>
        </row>
        <row r="2171">
          <cell r="A2171" t="str">
            <v>C40409JM</v>
          </cell>
          <cell r="B2171">
            <v>42185</v>
          </cell>
          <cell r="C2171" t="str">
            <v>C40409</v>
          </cell>
          <cell r="D2171" t="str">
            <v>Dunwell Electric</v>
          </cell>
          <cell r="E2171" t="str">
            <v>NH</v>
          </cell>
          <cell r="F2171" t="str">
            <v>P1</v>
          </cell>
          <cell r="G2171" t="str">
            <v>SMALL</v>
          </cell>
          <cell r="H2171" t="str">
            <v>JM</v>
          </cell>
          <cell r="I2171" t="str">
            <v>0004491 - NEW ENGLAND EMPLOYEE BENEFITS COUNCIL</v>
          </cell>
        </row>
        <row r="2172">
          <cell r="A2172" t="str">
            <v>C40412JM</v>
          </cell>
          <cell r="B2172">
            <v>42185</v>
          </cell>
          <cell r="C2172" t="str">
            <v>C40412</v>
          </cell>
          <cell r="D2172" t="str">
            <v>Graphicast Inc</v>
          </cell>
          <cell r="E2172" t="str">
            <v>NH</v>
          </cell>
          <cell r="F2172" t="str">
            <v>P1</v>
          </cell>
          <cell r="G2172" t="str">
            <v>SMALL</v>
          </cell>
          <cell r="H2172" t="str">
            <v>JM</v>
          </cell>
          <cell r="I2172" t="str">
            <v>0032697 - LIFETIME BENEFITS GROUP INC</v>
          </cell>
        </row>
        <row r="2173">
          <cell r="A2173" t="str">
            <v>C40422IH</v>
          </cell>
          <cell r="B2173">
            <v>42185</v>
          </cell>
          <cell r="C2173" t="str">
            <v>C40422</v>
          </cell>
          <cell r="D2173" t="str">
            <v>Visibility Corporation</v>
          </cell>
          <cell r="E2173" t="str">
            <v>MA</v>
          </cell>
          <cell r="F2173" t="str">
            <v>P1</v>
          </cell>
          <cell r="G2173" t="str">
            <v>SMALL</v>
          </cell>
          <cell r="H2173" t="str">
            <v>IH</v>
          </cell>
          <cell r="I2173" t="str">
            <v>0034065 - BUSINESS BENEFITS INS BROKERAGE INC</v>
          </cell>
        </row>
        <row r="2174">
          <cell r="A2174" t="str">
            <v>C40424JH</v>
          </cell>
          <cell r="B2174">
            <v>42185</v>
          </cell>
          <cell r="C2174" t="str">
            <v>C40424</v>
          </cell>
          <cell r="D2174" t="str">
            <v>Alpine Environmental Inc</v>
          </cell>
          <cell r="E2174" t="str">
            <v>MA</v>
          </cell>
          <cell r="F2174" t="str">
            <v>P1</v>
          </cell>
          <cell r="G2174" t="str">
            <v>SMALL</v>
          </cell>
          <cell r="H2174" t="str">
            <v>JH</v>
          </cell>
          <cell r="I2174" t="str">
            <v>0034354 - PAYCHEX AGENCY INC</v>
          </cell>
        </row>
        <row r="2175">
          <cell r="A2175" t="str">
            <v>C40426IH</v>
          </cell>
          <cell r="B2175">
            <v>42185</v>
          </cell>
          <cell r="C2175" t="str">
            <v>C40426</v>
          </cell>
          <cell r="D2175" t="str">
            <v>Jacqui's Design Group Inc</v>
          </cell>
          <cell r="E2175" t="str">
            <v>MA</v>
          </cell>
          <cell r="F2175" t="str">
            <v>P1</v>
          </cell>
          <cell r="G2175" t="str">
            <v>SMALL</v>
          </cell>
          <cell r="H2175" t="str">
            <v>IH</v>
          </cell>
          <cell r="I2175" t="str">
            <v>0014110 - FINELLI BENEFITS LLC</v>
          </cell>
        </row>
        <row r="2176">
          <cell r="A2176" t="str">
            <v>C40435JM</v>
          </cell>
          <cell r="B2176">
            <v>42185</v>
          </cell>
          <cell r="C2176" t="str">
            <v>C40435</v>
          </cell>
          <cell r="D2176" t="str">
            <v>Innovative Cabling Systems Inc</v>
          </cell>
          <cell r="E2176" t="str">
            <v>NH</v>
          </cell>
          <cell r="F2176" t="str">
            <v>P1</v>
          </cell>
          <cell r="G2176" t="str">
            <v>SMALL</v>
          </cell>
          <cell r="H2176" t="str">
            <v>JM</v>
          </cell>
          <cell r="I2176" t="str">
            <v>0032505 - BROWN &amp; BROWN OF NEW HAMPSHIRE. INC</v>
          </cell>
        </row>
        <row r="2177">
          <cell r="A2177" t="str">
            <v>C40435JR</v>
          </cell>
          <cell r="B2177">
            <v>42185</v>
          </cell>
          <cell r="C2177" t="str">
            <v>C40435</v>
          </cell>
          <cell r="D2177" t="str">
            <v>Innovative Cabling Systems Inc</v>
          </cell>
          <cell r="E2177" t="str">
            <v>NH</v>
          </cell>
          <cell r="F2177" t="str">
            <v>P1</v>
          </cell>
          <cell r="G2177" t="str">
            <v>SMALL</v>
          </cell>
          <cell r="H2177" t="str">
            <v>JR</v>
          </cell>
          <cell r="I2177" t="str">
            <v>0032505 - BROWN &amp; BROWN OF NEW HAMPSHIRE. INC</v>
          </cell>
        </row>
        <row r="2178">
          <cell r="A2178" t="str">
            <v>C40436IA</v>
          </cell>
          <cell r="B2178">
            <v>42185</v>
          </cell>
          <cell r="C2178" t="str">
            <v>C40436</v>
          </cell>
          <cell r="D2178" t="str">
            <v>Integra Companies Inc</v>
          </cell>
          <cell r="E2178" t="str">
            <v>MA</v>
          </cell>
          <cell r="F2178" t="str">
            <v>P1</v>
          </cell>
          <cell r="G2178" t="str">
            <v>SMALL</v>
          </cell>
          <cell r="H2178" t="str">
            <v>IA</v>
          </cell>
          <cell r="I2178" t="str">
            <v>0013704 - HR - OUTSIDE THE BOX INC</v>
          </cell>
        </row>
        <row r="2179">
          <cell r="A2179" t="str">
            <v>C40436IH</v>
          </cell>
          <cell r="B2179">
            <v>42185</v>
          </cell>
          <cell r="C2179" t="str">
            <v>C40436</v>
          </cell>
          <cell r="D2179" t="str">
            <v>Integra Companies Inc</v>
          </cell>
          <cell r="E2179" t="str">
            <v>MA</v>
          </cell>
          <cell r="F2179" t="str">
            <v>P1</v>
          </cell>
          <cell r="G2179" t="str">
            <v>SMALL</v>
          </cell>
          <cell r="H2179" t="str">
            <v>IH</v>
          </cell>
          <cell r="I2179" t="str">
            <v>0013704 - HR - OUTSIDE THE BOX INC</v>
          </cell>
        </row>
        <row r="2180">
          <cell r="A2180" t="str">
            <v>C40438IH</v>
          </cell>
          <cell r="B2180">
            <v>42185</v>
          </cell>
          <cell r="C2180" t="str">
            <v>C40438</v>
          </cell>
          <cell r="D2180" t="str">
            <v>MarketOne International LLP</v>
          </cell>
          <cell r="E2180" t="str">
            <v>MA</v>
          </cell>
          <cell r="F2180" t="str">
            <v>P1</v>
          </cell>
          <cell r="G2180" t="str">
            <v>CRC</v>
          </cell>
          <cell r="H2180" t="str">
            <v>IH</v>
          </cell>
          <cell r="I2180" t="str">
            <v>0026242 - HR - OUTSIDE THE BOX INC</v>
          </cell>
        </row>
        <row r="2181">
          <cell r="A2181" t="str">
            <v>C40446IH</v>
          </cell>
          <cell r="B2181">
            <v>42185</v>
          </cell>
          <cell r="C2181" t="str">
            <v>C40446</v>
          </cell>
          <cell r="D2181" t="str">
            <v>Boris B. Maiden, Attorney at Law</v>
          </cell>
          <cell r="E2181" t="str">
            <v>MA</v>
          </cell>
          <cell r="F2181" t="str">
            <v>P1</v>
          </cell>
          <cell r="G2181" t="str">
            <v>SMALL</v>
          </cell>
          <cell r="H2181" t="str">
            <v>IH</v>
          </cell>
        </row>
        <row r="2182">
          <cell r="A2182" t="str">
            <v>C40447IV</v>
          </cell>
          <cell r="B2182">
            <v>42185</v>
          </cell>
          <cell r="C2182" t="str">
            <v>C40447</v>
          </cell>
          <cell r="D2182" t="str">
            <v>Magellan Distribution Corporation</v>
          </cell>
          <cell r="E2182" t="str">
            <v>MA</v>
          </cell>
          <cell r="F2182" t="str">
            <v>P1</v>
          </cell>
          <cell r="G2182" t="str">
            <v>SMALL</v>
          </cell>
          <cell r="H2182" t="str">
            <v>IV</v>
          </cell>
          <cell r="I2182" t="str">
            <v>0003970 - SAPERS &amp; WALLACK</v>
          </cell>
        </row>
        <row r="2183">
          <cell r="A2183" t="str">
            <v>C40459IH</v>
          </cell>
          <cell r="B2183">
            <v>42185</v>
          </cell>
          <cell r="C2183" t="str">
            <v>C40459</v>
          </cell>
          <cell r="D2183" t="str">
            <v>The Independent</v>
          </cell>
          <cell r="E2183" t="str">
            <v>MA</v>
          </cell>
          <cell r="F2183" t="str">
            <v>P1</v>
          </cell>
          <cell r="G2183" t="str">
            <v>SMALL</v>
          </cell>
          <cell r="H2183" t="str">
            <v>IH</v>
          </cell>
          <cell r="I2183" t="str">
            <v>0004494 - BAR INSURANCE BROKERAGE INC</v>
          </cell>
        </row>
        <row r="2184">
          <cell r="A2184" t="str">
            <v>C40462IH</v>
          </cell>
          <cell r="B2184">
            <v>42185</v>
          </cell>
          <cell r="C2184" t="str">
            <v>C40462</v>
          </cell>
          <cell r="D2184" t="str">
            <v>Brian H. Miller DDS</v>
          </cell>
          <cell r="E2184" t="str">
            <v>MA</v>
          </cell>
          <cell r="F2184" t="str">
            <v>P1</v>
          </cell>
          <cell r="G2184" t="str">
            <v>SMALL</v>
          </cell>
          <cell r="H2184" t="str">
            <v>IH</v>
          </cell>
        </row>
        <row r="2185">
          <cell r="A2185" t="str">
            <v>C40465IH</v>
          </cell>
          <cell r="B2185">
            <v>42185</v>
          </cell>
          <cell r="C2185" t="str">
            <v>C40465</v>
          </cell>
          <cell r="D2185" t="str">
            <v>Win Enterprises Inc</v>
          </cell>
          <cell r="E2185" t="str">
            <v>MA</v>
          </cell>
          <cell r="F2185" t="str">
            <v>P1</v>
          </cell>
          <cell r="G2185" t="str">
            <v>SMALL</v>
          </cell>
          <cell r="H2185" t="str">
            <v>IH</v>
          </cell>
          <cell r="I2185" t="str">
            <v>0004496 - SMALL BUSINESS INSURANCE AGENCY INC</v>
          </cell>
        </row>
        <row r="2186">
          <cell r="A2186" t="str">
            <v>C40465JA</v>
          </cell>
          <cell r="B2186">
            <v>42185</v>
          </cell>
          <cell r="C2186" t="str">
            <v>C40465</v>
          </cell>
          <cell r="D2186" t="str">
            <v>Win Enterprises Inc</v>
          </cell>
          <cell r="E2186" t="str">
            <v>MA</v>
          </cell>
          <cell r="F2186" t="str">
            <v>P1</v>
          </cell>
          <cell r="G2186" t="str">
            <v>SMALL</v>
          </cell>
          <cell r="H2186" t="str">
            <v>JA</v>
          </cell>
          <cell r="I2186" t="str">
            <v>0004496 - SMALL BUSINESS INSURANCE AGENCY INC</v>
          </cell>
        </row>
        <row r="2187">
          <cell r="A2187" t="str">
            <v>C40467IA</v>
          </cell>
          <cell r="B2187">
            <v>42185</v>
          </cell>
          <cell r="C2187" t="str">
            <v>C40467</v>
          </cell>
          <cell r="D2187" t="str">
            <v>Wellesley Rosewood dba Wellesley Companies</v>
          </cell>
          <cell r="E2187" t="str">
            <v>MA</v>
          </cell>
          <cell r="F2187" t="str">
            <v>P1</v>
          </cell>
          <cell r="G2187" t="str">
            <v>SMALL</v>
          </cell>
          <cell r="H2187" t="str">
            <v>IA</v>
          </cell>
          <cell r="I2187" t="str">
            <v>0030180 - CLEARY INSURANCE INC</v>
          </cell>
        </row>
        <row r="2188">
          <cell r="A2188" t="str">
            <v>C40467IH</v>
          </cell>
          <cell r="B2188">
            <v>42185</v>
          </cell>
          <cell r="C2188" t="str">
            <v>C40467</v>
          </cell>
          <cell r="D2188" t="str">
            <v>Wellesley Rosewood dba Wellesley Companies</v>
          </cell>
          <cell r="E2188" t="str">
            <v>MA</v>
          </cell>
          <cell r="F2188" t="str">
            <v>P1</v>
          </cell>
          <cell r="G2188" t="str">
            <v>SMALL</v>
          </cell>
          <cell r="H2188" t="str">
            <v>IH</v>
          </cell>
          <cell r="I2188" t="str">
            <v>0030180 - CLEARY INSURANCE INC</v>
          </cell>
        </row>
        <row r="2189">
          <cell r="A2189" t="str">
            <v>C40471IH</v>
          </cell>
          <cell r="B2189">
            <v>42185</v>
          </cell>
          <cell r="C2189" t="str">
            <v>C40471</v>
          </cell>
          <cell r="D2189" t="str">
            <v>Customized Transportation Solutions Inc</v>
          </cell>
          <cell r="E2189" t="str">
            <v>MA</v>
          </cell>
          <cell r="F2189" t="str">
            <v>P1</v>
          </cell>
          <cell r="G2189" t="str">
            <v>SMALL</v>
          </cell>
          <cell r="H2189" t="str">
            <v>IH</v>
          </cell>
          <cell r="I2189" t="str">
            <v>0016645 - HR - OUTSIDE THE BOX INC</v>
          </cell>
        </row>
        <row r="2190">
          <cell r="A2190" t="str">
            <v>C40474IH</v>
          </cell>
          <cell r="B2190">
            <v>42185</v>
          </cell>
          <cell r="C2190" t="str">
            <v>C40474</v>
          </cell>
          <cell r="D2190" t="str">
            <v>Internet Technologies Group Inc</v>
          </cell>
          <cell r="E2190" t="str">
            <v>MA</v>
          </cell>
          <cell r="F2190" t="str">
            <v>P1</v>
          </cell>
          <cell r="G2190" t="str">
            <v>SMALL</v>
          </cell>
          <cell r="H2190" t="str">
            <v>IH</v>
          </cell>
          <cell r="I2190" t="str">
            <v>0003972 - UNITED BUSINESSMANS INSURANCE AGENCY</v>
          </cell>
        </row>
        <row r="2191">
          <cell r="A2191" t="str">
            <v>C40482IA</v>
          </cell>
          <cell r="B2191">
            <v>42185</v>
          </cell>
          <cell r="C2191" t="str">
            <v>C40482</v>
          </cell>
          <cell r="D2191" t="str">
            <v>Boston Insurance Brokerage Inc</v>
          </cell>
          <cell r="E2191" t="str">
            <v>MA</v>
          </cell>
          <cell r="F2191" t="str">
            <v>P1</v>
          </cell>
          <cell r="G2191" t="str">
            <v>SMALL</v>
          </cell>
          <cell r="H2191" t="str">
            <v>IA</v>
          </cell>
          <cell r="I2191" t="str">
            <v>0027561 - CROSS INSURANCE - MANCHESTER</v>
          </cell>
        </row>
        <row r="2192">
          <cell r="A2192" t="str">
            <v>C40482IH</v>
          </cell>
          <cell r="B2192">
            <v>42185</v>
          </cell>
          <cell r="C2192" t="str">
            <v>C40482</v>
          </cell>
          <cell r="D2192" t="str">
            <v>Boston Insurance Brokerage Inc</v>
          </cell>
          <cell r="E2192" t="str">
            <v>MA</v>
          </cell>
          <cell r="F2192" t="str">
            <v>P1</v>
          </cell>
          <cell r="G2192" t="str">
            <v>SMALL</v>
          </cell>
          <cell r="H2192" t="str">
            <v>IH</v>
          </cell>
          <cell r="I2192" t="str">
            <v>0027561 - CROSS INSURANCE - MANCHESTER</v>
          </cell>
        </row>
        <row r="2193">
          <cell r="A2193" t="str">
            <v>C40490IH</v>
          </cell>
          <cell r="B2193">
            <v>42185</v>
          </cell>
          <cell r="C2193" t="str">
            <v>C40490</v>
          </cell>
          <cell r="D2193" t="str">
            <v>Worthington Industries</v>
          </cell>
          <cell r="E2193" t="str">
            <v>MA</v>
          </cell>
          <cell r="F2193" t="str">
            <v>P1</v>
          </cell>
          <cell r="G2193" t="str">
            <v>SMALL</v>
          </cell>
          <cell r="H2193" t="str">
            <v>IH</v>
          </cell>
          <cell r="I2193" t="str">
            <v>0029233 - GABRIEL BENEFITS LLC</v>
          </cell>
        </row>
        <row r="2194">
          <cell r="A2194" t="str">
            <v>C40490JA</v>
          </cell>
          <cell r="B2194">
            <v>42185</v>
          </cell>
          <cell r="C2194" t="str">
            <v>C40490</v>
          </cell>
          <cell r="D2194" t="str">
            <v>Worthington Industries</v>
          </cell>
          <cell r="E2194" t="str">
            <v>MA</v>
          </cell>
          <cell r="F2194" t="str">
            <v>P1</v>
          </cell>
          <cell r="G2194" t="str">
            <v>SMALL</v>
          </cell>
          <cell r="H2194" t="str">
            <v>JA</v>
          </cell>
          <cell r="I2194" t="str">
            <v>0029233 - GABRIEL BENEFITS LLC</v>
          </cell>
        </row>
        <row r="2195">
          <cell r="A2195" t="str">
            <v>C40493IH</v>
          </cell>
          <cell r="B2195">
            <v>42185</v>
          </cell>
          <cell r="C2195" t="str">
            <v>C40493</v>
          </cell>
          <cell r="D2195" t="str">
            <v>Community Health &amp; Counseling Services</v>
          </cell>
          <cell r="E2195" t="str">
            <v>ME</v>
          </cell>
          <cell r="F2195" t="str">
            <v>P1</v>
          </cell>
          <cell r="G2195" t="str">
            <v>ERF</v>
          </cell>
          <cell r="H2195" t="str">
            <v>IH</v>
          </cell>
          <cell r="I2195" t="str">
            <v>0031233 - CROSS INSURANCE</v>
          </cell>
        </row>
        <row r="2196">
          <cell r="A2196" t="str">
            <v>C40493IV</v>
          </cell>
          <cell r="B2196">
            <v>42185</v>
          </cell>
          <cell r="C2196" t="str">
            <v>C40493</v>
          </cell>
          <cell r="D2196" t="str">
            <v>Community Health &amp; Counseling Services</v>
          </cell>
          <cell r="E2196" t="str">
            <v>ME</v>
          </cell>
          <cell r="F2196" t="str">
            <v>P1</v>
          </cell>
          <cell r="G2196" t="str">
            <v>ERF</v>
          </cell>
          <cell r="H2196" t="str">
            <v>IV</v>
          </cell>
          <cell r="I2196" t="str">
            <v>0031233 - CROSS INSURANCE</v>
          </cell>
        </row>
        <row r="2197">
          <cell r="A2197" t="str">
            <v>C40499JM</v>
          </cell>
          <cell r="B2197">
            <v>42185</v>
          </cell>
          <cell r="C2197" t="str">
            <v>C40499</v>
          </cell>
          <cell r="D2197" t="str">
            <v>Merrimack Valley Assistance Program</v>
          </cell>
          <cell r="E2197" t="str">
            <v>NH</v>
          </cell>
          <cell r="F2197" t="str">
            <v>P1</v>
          </cell>
          <cell r="G2197" t="str">
            <v>SMALL</v>
          </cell>
          <cell r="H2197" t="str">
            <v>JM</v>
          </cell>
          <cell r="I2197" t="str">
            <v>0034069 - E &amp; S INSURANCE SERVICES LLC</v>
          </cell>
        </row>
        <row r="2198">
          <cell r="A2198" t="str">
            <v>C40511IH</v>
          </cell>
          <cell r="B2198">
            <v>42185</v>
          </cell>
          <cell r="C2198" t="str">
            <v>C40511</v>
          </cell>
          <cell r="D2198" t="str">
            <v>Proprietors of the Social Law Library</v>
          </cell>
          <cell r="E2198" t="str">
            <v>MA</v>
          </cell>
          <cell r="F2198" t="str">
            <v>P1</v>
          </cell>
          <cell r="G2198" t="str">
            <v>SMALL</v>
          </cell>
          <cell r="H2198" t="str">
            <v>IH</v>
          </cell>
          <cell r="I2198" t="str">
            <v>0030595 - AXIAL BENEFITS GROUP LLC</v>
          </cell>
        </row>
        <row r="2199">
          <cell r="A2199" t="str">
            <v>C40517JM</v>
          </cell>
          <cell r="B2199">
            <v>42185</v>
          </cell>
          <cell r="C2199" t="str">
            <v>C40517</v>
          </cell>
          <cell r="D2199" t="str">
            <v>Stephens &amp; Michaels Associates</v>
          </cell>
          <cell r="E2199" t="str">
            <v>NH</v>
          </cell>
          <cell r="F2199" t="str">
            <v>P1</v>
          </cell>
          <cell r="G2199" t="str">
            <v>CRC</v>
          </cell>
          <cell r="H2199" t="str">
            <v>JM</v>
          </cell>
          <cell r="I2199" t="str">
            <v>0025568 - SBIA STRATEGIC BENEFIT &amp;</v>
          </cell>
        </row>
        <row r="2200">
          <cell r="A2200" t="str">
            <v>C40527IV</v>
          </cell>
          <cell r="B2200">
            <v>42185</v>
          </cell>
          <cell r="C2200" t="str">
            <v>C40527</v>
          </cell>
          <cell r="D2200" t="str">
            <v>American Adhesive Coatings LLC</v>
          </cell>
          <cell r="E2200" t="str">
            <v>MA</v>
          </cell>
          <cell r="F2200" t="str">
            <v>P1</v>
          </cell>
          <cell r="G2200" t="str">
            <v>SMALL</v>
          </cell>
          <cell r="H2200" t="str">
            <v>IV</v>
          </cell>
          <cell r="I2200" t="str">
            <v>0001212 - KRUPKOWSKI, MARK D</v>
          </cell>
        </row>
        <row r="2201">
          <cell r="A2201" t="str">
            <v>C40528IH</v>
          </cell>
          <cell r="B2201">
            <v>42185</v>
          </cell>
          <cell r="C2201" t="str">
            <v>C40528</v>
          </cell>
          <cell r="D2201" t="str">
            <v>Sabre Yachts</v>
          </cell>
          <cell r="E2201" t="str">
            <v>ME</v>
          </cell>
          <cell r="F2201" t="str">
            <v>P1</v>
          </cell>
          <cell r="G2201" t="str">
            <v>ERF</v>
          </cell>
          <cell r="H2201" t="str">
            <v>IH</v>
          </cell>
          <cell r="I2201" t="str">
            <v>0023281 - ACADIA BENEFITS INC</v>
          </cell>
        </row>
        <row r="2202">
          <cell r="A2202" t="str">
            <v>C40528PO</v>
          </cell>
          <cell r="B2202">
            <v>42185</v>
          </cell>
          <cell r="C2202" t="str">
            <v>C40528</v>
          </cell>
          <cell r="D2202" t="str">
            <v>Sabre Yachts</v>
          </cell>
          <cell r="E2202" t="str">
            <v>ME</v>
          </cell>
          <cell r="F2202" t="str">
            <v>P1</v>
          </cell>
          <cell r="G2202" t="str">
            <v>ERF</v>
          </cell>
          <cell r="H2202" t="str">
            <v>PO</v>
          </cell>
          <cell r="I2202" t="str">
            <v>0023281 - ACADIA BENEFITS INC</v>
          </cell>
        </row>
        <row r="2203">
          <cell r="A2203" t="str">
            <v>C40568IH</v>
          </cell>
          <cell r="B2203">
            <v>42185</v>
          </cell>
          <cell r="C2203" t="str">
            <v>C40568</v>
          </cell>
          <cell r="D2203" t="str">
            <v>Fuller Electric Company Inc</v>
          </cell>
          <cell r="E2203" t="str">
            <v>MA</v>
          </cell>
          <cell r="F2203" t="str">
            <v>P1</v>
          </cell>
          <cell r="G2203" t="str">
            <v>SMALL</v>
          </cell>
          <cell r="H2203" t="str">
            <v>IH</v>
          </cell>
          <cell r="I2203" t="str">
            <v>0001214 - ROGERS &amp; GRAY INSURANCE AGENCY</v>
          </cell>
        </row>
        <row r="2204">
          <cell r="A2204" t="str">
            <v>C40571IH</v>
          </cell>
          <cell r="B2204">
            <v>42185</v>
          </cell>
          <cell r="C2204" t="str">
            <v>C40571</v>
          </cell>
          <cell r="D2204" t="str">
            <v>IOXperts</v>
          </cell>
          <cell r="E2204" t="str">
            <v>MA</v>
          </cell>
          <cell r="F2204" t="str">
            <v>P1</v>
          </cell>
          <cell r="G2204" t="str">
            <v>SMALL</v>
          </cell>
          <cell r="H2204" t="str">
            <v>IH</v>
          </cell>
        </row>
        <row r="2205">
          <cell r="A2205" t="str">
            <v>C40576IH</v>
          </cell>
          <cell r="B2205">
            <v>42185</v>
          </cell>
          <cell r="C2205" t="str">
            <v>C40576</v>
          </cell>
          <cell r="D2205" t="str">
            <v>East Coast Investigative Services Inc</v>
          </cell>
          <cell r="E2205" t="str">
            <v>MA</v>
          </cell>
          <cell r="F2205" t="str">
            <v>P1</v>
          </cell>
          <cell r="G2205" t="str">
            <v>SMALL</v>
          </cell>
          <cell r="H2205" t="str">
            <v>IH</v>
          </cell>
          <cell r="I2205" t="str">
            <v>0001215 - HEALTH SOLUTIONS INS AGENCY LLC</v>
          </cell>
        </row>
        <row r="2206">
          <cell r="A2206" t="str">
            <v>C40588IH</v>
          </cell>
          <cell r="B2206">
            <v>42185</v>
          </cell>
          <cell r="C2206" t="str">
            <v>C40588</v>
          </cell>
          <cell r="D2206" t="str">
            <v>Triad OB/Gyn</v>
          </cell>
          <cell r="E2206" t="str">
            <v>MA</v>
          </cell>
          <cell r="F2206" t="str">
            <v>P1</v>
          </cell>
          <cell r="G2206" t="str">
            <v>SMALL</v>
          </cell>
          <cell r="H2206" t="str">
            <v>IH</v>
          </cell>
          <cell r="I2206" t="str">
            <v>0001217 - ROUSSEAU, GERARD R</v>
          </cell>
        </row>
        <row r="2207">
          <cell r="A2207" t="str">
            <v>C40595IA</v>
          </cell>
          <cell r="B2207">
            <v>42185</v>
          </cell>
          <cell r="C2207" t="str">
            <v>C40595</v>
          </cell>
          <cell r="D2207" t="str">
            <v>Enviro Service Inc</v>
          </cell>
          <cell r="E2207" t="str">
            <v>MA</v>
          </cell>
          <cell r="F2207" t="str">
            <v>P1</v>
          </cell>
          <cell r="G2207" t="str">
            <v>SMALL</v>
          </cell>
          <cell r="H2207" t="str">
            <v>IA</v>
          </cell>
          <cell r="I2207" t="str">
            <v>0025339 - EASTERN BENEFITS GROUP</v>
          </cell>
        </row>
        <row r="2208">
          <cell r="A2208" t="str">
            <v>C40595IH</v>
          </cell>
          <cell r="B2208">
            <v>42185</v>
          </cell>
          <cell r="C2208" t="str">
            <v>C40595</v>
          </cell>
          <cell r="D2208" t="str">
            <v>Enviro Service Inc</v>
          </cell>
          <cell r="E2208" t="str">
            <v>MA</v>
          </cell>
          <cell r="F2208" t="str">
            <v>P1</v>
          </cell>
          <cell r="G2208" t="str">
            <v>SMALL</v>
          </cell>
          <cell r="H2208" t="str">
            <v>IH</v>
          </cell>
          <cell r="I2208" t="str">
            <v>0025339 - EASTERN BENEFITS GROUP</v>
          </cell>
        </row>
        <row r="2209">
          <cell r="A2209" t="str">
            <v>C40606IH</v>
          </cell>
          <cell r="B2209">
            <v>42185</v>
          </cell>
          <cell r="C2209" t="str">
            <v>C40606</v>
          </cell>
          <cell r="D2209" t="str">
            <v>Luke Brothers Inc</v>
          </cell>
          <cell r="E2209" t="str">
            <v>MA</v>
          </cell>
          <cell r="F2209" t="str">
            <v>P1</v>
          </cell>
          <cell r="G2209" t="str">
            <v>SMALL</v>
          </cell>
          <cell r="H2209" t="str">
            <v>IH</v>
          </cell>
          <cell r="I2209" t="str">
            <v>0001225 - MCGUIRE, KENNETH J</v>
          </cell>
        </row>
        <row r="2210">
          <cell r="A2210" t="str">
            <v>C40607IH</v>
          </cell>
          <cell r="B2210">
            <v>42185</v>
          </cell>
          <cell r="C2210" t="str">
            <v>C40607</v>
          </cell>
          <cell r="D2210" t="str">
            <v>Wequassett Inn</v>
          </cell>
          <cell r="E2210" t="str">
            <v>MA</v>
          </cell>
          <cell r="F2210" t="str">
            <v>P1</v>
          </cell>
          <cell r="G2210" t="str">
            <v>SMALL</v>
          </cell>
          <cell r="H2210" t="str">
            <v>IH</v>
          </cell>
          <cell r="I2210" t="str">
            <v>0020395 - BORISLOW INSURANCE AGENCY</v>
          </cell>
        </row>
        <row r="2211">
          <cell r="A2211" t="str">
            <v>C40607IV</v>
          </cell>
          <cell r="B2211">
            <v>42185</v>
          </cell>
          <cell r="C2211" t="str">
            <v>C40607</v>
          </cell>
          <cell r="D2211" t="str">
            <v>Wequassett Inn</v>
          </cell>
          <cell r="E2211" t="str">
            <v>MA</v>
          </cell>
          <cell r="F2211" t="str">
            <v>P1</v>
          </cell>
          <cell r="G2211" t="str">
            <v>SMALL</v>
          </cell>
          <cell r="H2211" t="str">
            <v>IV</v>
          </cell>
          <cell r="I2211" t="str">
            <v>0020395 - BORISLOW INSURANCE AGENCY</v>
          </cell>
        </row>
        <row r="2212">
          <cell r="A2212" t="str">
            <v>C40608IH</v>
          </cell>
          <cell r="B2212">
            <v>42185</v>
          </cell>
          <cell r="C2212" t="str">
            <v>C40608</v>
          </cell>
          <cell r="D2212" t="str">
            <v>Pinnacle Site Contractors LLC</v>
          </cell>
          <cell r="E2212" t="str">
            <v>MA</v>
          </cell>
          <cell r="F2212" t="str">
            <v>P1</v>
          </cell>
          <cell r="G2212" t="str">
            <v>SMALL</v>
          </cell>
          <cell r="H2212" t="str">
            <v>IH</v>
          </cell>
          <cell r="I2212" t="str">
            <v>0022723 - INSPHERE INSURANCE SOLUTIONS INC</v>
          </cell>
        </row>
        <row r="2213">
          <cell r="A2213" t="str">
            <v>C40617IA</v>
          </cell>
          <cell r="B2213">
            <v>42185</v>
          </cell>
          <cell r="C2213" t="str">
            <v>C40617</v>
          </cell>
          <cell r="D2213" t="str">
            <v>James A Freedman Management Co</v>
          </cell>
          <cell r="E2213" t="str">
            <v>MA</v>
          </cell>
          <cell r="F2213" t="str">
            <v>P1</v>
          </cell>
          <cell r="G2213" t="str">
            <v>SMALL</v>
          </cell>
          <cell r="H2213" t="str">
            <v>IA</v>
          </cell>
          <cell r="I2213" t="str">
            <v>0005101 - BAR INSURANCE BROKERAGE INC</v>
          </cell>
        </row>
        <row r="2214">
          <cell r="A2214" t="str">
            <v>C40624IH</v>
          </cell>
          <cell r="B2214">
            <v>42185</v>
          </cell>
          <cell r="C2214" t="str">
            <v>C40624</v>
          </cell>
          <cell r="D2214" t="str">
            <v>My Turn Inc</v>
          </cell>
          <cell r="E2214" t="str">
            <v>MA</v>
          </cell>
          <cell r="F2214" t="str">
            <v>P1</v>
          </cell>
          <cell r="G2214" t="str">
            <v>SMALL</v>
          </cell>
          <cell r="H2214" t="str">
            <v>IH</v>
          </cell>
          <cell r="I2214" t="str">
            <v>0032537 - PROTECTOR GROUP INSURANCE AGENCY, THE</v>
          </cell>
        </row>
        <row r="2215">
          <cell r="A2215" t="str">
            <v>C40632IV</v>
          </cell>
          <cell r="B2215">
            <v>42185</v>
          </cell>
          <cell r="C2215" t="str">
            <v>C40632</v>
          </cell>
          <cell r="D2215" t="str">
            <v>AMERICAN POWER DESIGN INC</v>
          </cell>
          <cell r="E2215" t="str">
            <v>NH</v>
          </cell>
          <cell r="F2215" t="str">
            <v>P1</v>
          </cell>
          <cell r="G2215" t="str">
            <v>SMALL</v>
          </cell>
          <cell r="H2215" t="str">
            <v>IV</v>
          </cell>
          <cell r="I2215" t="str">
            <v>0033153 - SENTINEL INSURANCE GROUP LLC N H</v>
          </cell>
        </row>
        <row r="2216">
          <cell r="A2216" t="str">
            <v>C40632JH</v>
          </cell>
          <cell r="B2216">
            <v>42185</v>
          </cell>
          <cell r="C2216" t="str">
            <v>C40632</v>
          </cell>
          <cell r="D2216" t="str">
            <v>AMERICAN POWER DESIGN INC</v>
          </cell>
          <cell r="E2216" t="str">
            <v>NH</v>
          </cell>
          <cell r="F2216" t="str">
            <v>P1</v>
          </cell>
          <cell r="G2216" t="str">
            <v>SMALL</v>
          </cell>
          <cell r="H2216" t="str">
            <v>JH</v>
          </cell>
          <cell r="I2216" t="str">
            <v>0033153 - SENTINEL INSURANCE GROUP LLC N H</v>
          </cell>
        </row>
        <row r="2217">
          <cell r="A2217" t="str">
            <v>C40636IH</v>
          </cell>
          <cell r="B2217">
            <v>42185</v>
          </cell>
          <cell r="C2217" t="str">
            <v>C40636</v>
          </cell>
          <cell r="D2217" t="str">
            <v>Over The Rainbow Nursery School</v>
          </cell>
          <cell r="E2217" t="str">
            <v>MA</v>
          </cell>
          <cell r="F2217" t="str">
            <v>P1</v>
          </cell>
          <cell r="G2217" t="str">
            <v>SMALL</v>
          </cell>
          <cell r="H2217" t="str">
            <v>IH</v>
          </cell>
          <cell r="I2217" t="str">
            <v>0016877 - EASTERN BENEFITS GROUP</v>
          </cell>
        </row>
        <row r="2218">
          <cell r="A2218" t="str">
            <v>C40637IH</v>
          </cell>
          <cell r="B2218">
            <v>42185</v>
          </cell>
          <cell r="C2218" t="str">
            <v>C40637</v>
          </cell>
          <cell r="D2218" t="str">
            <v>TR3 Solutions Inc</v>
          </cell>
          <cell r="E2218" t="str">
            <v>MA</v>
          </cell>
          <cell r="F2218" t="str">
            <v>P1</v>
          </cell>
          <cell r="G2218" t="str">
            <v>SMALL</v>
          </cell>
          <cell r="H2218" t="str">
            <v>IH</v>
          </cell>
          <cell r="I2218" t="str">
            <v>0021234 - GILBERT INSURANCE AGENCY INC</v>
          </cell>
        </row>
        <row r="2219">
          <cell r="A2219" t="str">
            <v>C40658IH</v>
          </cell>
          <cell r="B2219">
            <v>42185</v>
          </cell>
          <cell r="C2219" t="str">
            <v>C40658</v>
          </cell>
          <cell r="D2219" t="str">
            <v>CH Newton Builders Inc</v>
          </cell>
          <cell r="E2219" t="str">
            <v>MA</v>
          </cell>
          <cell r="F2219" t="str">
            <v>P1</v>
          </cell>
          <cell r="G2219" t="str">
            <v>SMALL</v>
          </cell>
          <cell r="H2219" t="str">
            <v>IH</v>
          </cell>
          <cell r="I2219" t="str">
            <v>0030325 - DIGITAL INSURANCE AGENCY INC</v>
          </cell>
        </row>
        <row r="2220">
          <cell r="A2220" t="str">
            <v>C40667IH</v>
          </cell>
          <cell r="B2220">
            <v>42185</v>
          </cell>
          <cell r="C2220" t="str">
            <v>C40667</v>
          </cell>
          <cell r="D2220" t="str">
            <v>Community Teamwork Inc</v>
          </cell>
          <cell r="E2220" t="str">
            <v>MA</v>
          </cell>
          <cell r="F2220" t="str">
            <v>P1</v>
          </cell>
          <cell r="G2220" t="str">
            <v>ERF</v>
          </cell>
          <cell r="H2220" t="str">
            <v>IH</v>
          </cell>
          <cell r="I2220" t="str">
            <v>0018615 - NEW ENGLAND MEDICAL INS AGENCY LLC</v>
          </cell>
        </row>
        <row r="2221">
          <cell r="A2221" t="str">
            <v>C40667JA</v>
          </cell>
          <cell r="B2221">
            <v>42185</v>
          </cell>
          <cell r="C2221" t="str">
            <v>C40667</v>
          </cell>
          <cell r="D2221" t="str">
            <v>Community Teamwork Inc</v>
          </cell>
          <cell r="E2221" t="str">
            <v>MA</v>
          </cell>
          <cell r="F2221" t="str">
            <v>P1</v>
          </cell>
          <cell r="G2221" t="str">
            <v>ERF</v>
          </cell>
          <cell r="H2221" t="str">
            <v>JA</v>
          </cell>
          <cell r="I2221" t="str">
            <v>0018615 - NEW ENGLAND MEDICAL INS AGENCY LLC</v>
          </cell>
        </row>
        <row r="2222">
          <cell r="A2222" t="str">
            <v>C40686IH</v>
          </cell>
          <cell r="B2222">
            <v>42185</v>
          </cell>
          <cell r="C2222" t="str">
            <v>C40686</v>
          </cell>
          <cell r="D2222" t="str">
            <v>LEAP Inc</v>
          </cell>
          <cell r="E2222" t="str">
            <v>ME</v>
          </cell>
          <cell r="F2222" t="str">
            <v>P1</v>
          </cell>
          <cell r="G2222" t="str">
            <v>CRC</v>
          </cell>
          <cell r="H2222" t="str">
            <v>IH</v>
          </cell>
          <cell r="I2222" t="str">
            <v>0024947 - NORTON FINANCIAL SERVICES INC</v>
          </cell>
        </row>
        <row r="2223">
          <cell r="A2223" t="str">
            <v>C40686IV</v>
          </cell>
          <cell r="B2223">
            <v>42185</v>
          </cell>
          <cell r="C2223" t="str">
            <v>C40686</v>
          </cell>
          <cell r="D2223" t="str">
            <v>LEAP Inc</v>
          </cell>
          <cell r="E2223" t="str">
            <v>ME</v>
          </cell>
          <cell r="F2223" t="str">
            <v>P1</v>
          </cell>
          <cell r="G2223" t="str">
            <v>CRC</v>
          </cell>
          <cell r="H2223" t="str">
            <v>IV</v>
          </cell>
          <cell r="I2223" t="str">
            <v>0024947 - NORTON FINANCIAL SERVICES INC</v>
          </cell>
        </row>
        <row r="2224">
          <cell r="A2224" t="str">
            <v>C40710IH</v>
          </cell>
          <cell r="B2224">
            <v>42185</v>
          </cell>
          <cell r="C2224" t="str">
            <v>C40710</v>
          </cell>
          <cell r="D2224" t="str">
            <v>Integrated Communications &amp; Technologies, Inc</v>
          </cell>
          <cell r="E2224" t="str">
            <v>MA</v>
          </cell>
          <cell r="F2224" t="str">
            <v>P1</v>
          </cell>
          <cell r="G2224" t="str">
            <v>SMALL</v>
          </cell>
          <cell r="H2224" t="str">
            <v>IH</v>
          </cell>
          <cell r="I2224" t="str">
            <v>0024771 - COSTELLO BENEFITS GROUP</v>
          </cell>
        </row>
        <row r="2225">
          <cell r="A2225" t="str">
            <v>C40712IH</v>
          </cell>
          <cell r="B2225">
            <v>42185</v>
          </cell>
          <cell r="C2225" t="str">
            <v>C40712</v>
          </cell>
          <cell r="D2225" t="str">
            <v>Geotechnical Consultants Inc.</v>
          </cell>
          <cell r="E2225" t="str">
            <v>MA</v>
          </cell>
          <cell r="F2225" t="str">
            <v>P1</v>
          </cell>
          <cell r="G2225" t="str">
            <v>SMALL</v>
          </cell>
          <cell r="H2225" t="str">
            <v>IH</v>
          </cell>
          <cell r="I2225" t="str">
            <v>0033246 - BP BENEFITS LLC</v>
          </cell>
        </row>
        <row r="2226">
          <cell r="A2226" t="str">
            <v>C40718IA</v>
          </cell>
          <cell r="B2226">
            <v>42185</v>
          </cell>
          <cell r="C2226" t="str">
            <v>C40718</v>
          </cell>
          <cell r="D2226" t="str">
            <v>ADP TotalSource</v>
          </cell>
          <cell r="E2226" t="str">
            <v>MA</v>
          </cell>
          <cell r="F2226" t="str">
            <v>P1</v>
          </cell>
          <cell r="G2226" t="str">
            <v>ERF</v>
          </cell>
          <cell r="H2226" t="str">
            <v>IA</v>
          </cell>
          <cell r="I2226" t="str">
            <v>0018714 - TRUE3 LLC</v>
          </cell>
        </row>
        <row r="2227">
          <cell r="A2227" t="str">
            <v>C40718IH</v>
          </cell>
          <cell r="B2227">
            <v>42185</v>
          </cell>
          <cell r="C2227" t="str">
            <v>C40718</v>
          </cell>
          <cell r="D2227" t="str">
            <v>ADP TotalSource</v>
          </cell>
          <cell r="E2227" t="str">
            <v>MA</v>
          </cell>
          <cell r="F2227" t="str">
            <v>P1</v>
          </cell>
          <cell r="G2227" t="str">
            <v>ERF</v>
          </cell>
          <cell r="H2227" t="str">
            <v>IH</v>
          </cell>
          <cell r="I2227" t="str">
            <v>0018714 - TRUE3 LLC</v>
          </cell>
        </row>
        <row r="2228">
          <cell r="A2228" t="str">
            <v>C40718IV</v>
          </cell>
          <cell r="B2228">
            <v>42185</v>
          </cell>
          <cell r="C2228" t="str">
            <v>C40718</v>
          </cell>
          <cell r="D2228" t="str">
            <v>ADP TotalSource</v>
          </cell>
          <cell r="E2228" t="str">
            <v>MA</v>
          </cell>
          <cell r="F2228" t="str">
            <v>P1</v>
          </cell>
          <cell r="G2228" t="str">
            <v>ERF</v>
          </cell>
          <cell r="H2228" t="str">
            <v>IV</v>
          </cell>
          <cell r="I2228" t="str">
            <v>0018714 - TRUE3 LLC</v>
          </cell>
        </row>
        <row r="2229">
          <cell r="A2229" t="str">
            <v>C40718JA</v>
          </cell>
          <cell r="B2229">
            <v>42185</v>
          </cell>
          <cell r="C2229" t="str">
            <v>C40718</v>
          </cell>
          <cell r="D2229" t="str">
            <v>ADP TotalSource</v>
          </cell>
          <cell r="E2229" t="str">
            <v>MA</v>
          </cell>
          <cell r="F2229" t="str">
            <v>P1</v>
          </cell>
          <cell r="G2229" t="str">
            <v>ERF</v>
          </cell>
          <cell r="H2229" t="str">
            <v>JA</v>
          </cell>
          <cell r="I2229" t="str">
            <v>0018714 - TRUE3 LLC</v>
          </cell>
        </row>
        <row r="2230">
          <cell r="A2230" t="str">
            <v>C40718JH</v>
          </cell>
          <cell r="B2230">
            <v>42185</v>
          </cell>
          <cell r="C2230" t="str">
            <v>C40718</v>
          </cell>
          <cell r="D2230" t="str">
            <v>ADP TotalSource</v>
          </cell>
          <cell r="E2230" t="str">
            <v>MA</v>
          </cell>
          <cell r="F2230" t="str">
            <v>P1</v>
          </cell>
          <cell r="G2230" t="str">
            <v>ERF</v>
          </cell>
          <cell r="H2230" t="str">
            <v>JH</v>
          </cell>
          <cell r="I2230" t="str">
            <v>0018714 - TRUE3 LLC</v>
          </cell>
        </row>
        <row r="2231">
          <cell r="A2231" t="str">
            <v>C40718JI</v>
          </cell>
          <cell r="B2231">
            <v>42185</v>
          </cell>
          <cell r="C2231" t="str">
            <v>C40718</v>
          </cell>
          <cell r="D2231" t="str">
            <v>ADP TotalSource</v>
          </cell>
          <cell r="E2231" t="str">
            <v>MA</v>
          </cell>
          <cell r="F2231" t="str">
            <v>P1</v>
          </cell>
          <cell r="G2231" t="str">
            <v>ERF</v>
          </cell>
          <cell r="H2231" t="str">
            <v>JI</v>
          </cell>
          <cell r="I2231" t="str">
            <v>0018714 - TRUE3 LLC</v>
          </cell>
        </row>
        <row r="2232">
          <cell r="A2232" t="str">
            <v>C40718JJ</v>
          </cell>
          <cell r="B2232">
            <v>42185</v>
          </cell>
          <cell r="C2232" t="str">
            <v>C40718</v>
          </cell>
          <cell r="D2232" t="str">
            <v>ADP TotalSource</v>
          </cell>
          <cell r="E2232" t="str">
            <v>MA</v>
          </cell>
          <cell r="F2232" t="str">
            <v>P1</v>
          </cell>
          <cell r="G2232" t="str">
            <v>ERF</v>
          </cell>
          <cell r="H2232" t="str">
            <v>JJ</v>
          </cell>
          <cell r="I2232" t="str">
            <v>0018714 - TRUE3 LLC</v>
          </cell>
        </row>
        <row r="2233">
          <cell r="A2233" t="str">
            <v>C40727IV</v>
          </cell>
          <cell r="B2233">
            <v>42185</v>
          </cell>
          <cell r="C2233" t="str">
            <v>C40727</v>
          </cell>
          <cell r="D2233" t="str">
            <v>Londonderry Pediatrics PA</v>
          </cell>
          <cell r="E2233" t="str">
            <v>NH</v>
          </cell>
          <cell r="F2233" t="str">
            <v>P1</v>
          </cell>
          <cell r="G2233" t="str">
            <v>SMALL</v>
          </cell>
          <cell r="H2233" t="str">
            <v>IV</v>
          </cell>
          <cell r="I2233" t="str">
            <v>0004029 - NEW ENGLAND EMPLOYEE BENEFITS COUNCIL</v>
          </cell>
        </row>
        <row r="2234">
          <cell r="A2234" t="str">
            <v>C40729JM</v>
          </cell>
          <cell r="B2234">
            <v>42185</v>
          </cell>
          <cell r="C2234" t="str">
            <v>C40729</v>
          </cell>
          <cell r="D2234" t="str">
            <v>Small World Country Day School</v>
          </cell>
          <cell r="E2234" t="str">
            <v>NH</v>
          </cell>
          <cell r="F2234" t="str">
            <v>P1</v>
          </cell>
          <cell r="G2234" t="str">
            <v>CRC</v>
          </cell>
          <cell r="H2234" t="str">
            <v>JM</v>
          </cell>
          <cell r="I2234" t="str">
            <v>0034320 - GRANITE GROUP BENEFITS LLC</v>
          </cell>
        </row>
        <row r="2235">
          <cell r="A2235" t="str">
            <v>C40729JR</v>
          </cell>
          <cell r="B2235">
            <v>42185</v>
          </cell>
          <cell r="C2235" t="str">
            <v>C40729</v>
          </cell>
          <cell r="D2235" t="str">
            <v>Small World Country Day School</v>
          </cell>
          <cell r="E2235" t="str">
            <v>NH</v>
          </cell>
          <cell r="F2235" t="str">
            <v>P1</v>
          </cell>
          <cell r="G2235" t="str">
            <v>CRC</v>
          </cell>
          <cell r="H2235" t="str">
            <v>JR</v>
          </cell>
          <cell r="I2235" t="str">
            <v>0034320 - GRANITE GROUP BENEFITS LLC</v>
          </cell>
        </row>
        <row r="2236">
          <cell r="A2236" t="str">
            <v>C40734IH</v>
          </cell>
          <cell r="B2236">
            <v>42185</v>
          </cell>
          <cell r="C2236" t="str">
            <v>C40734</v>
          </cell>
          <cell r="D2236" t="str">
            <v>Gratta Refrigeration &amp; Air Conditioning Inc</v>
          </cell>
          <cell r="E2236" t="str">
            <v>MA</v>
          </cell>
          <cell r="F2236" t="str">
            <v>P1</v>
          </cell>
          <cell r="G2236" t="str">
            <v>SMALL</v>
          </cell>
          <cell r="H2236" t="str">
            <v>IH</v>
          </cell>
          <cell r="I2236" t="str">
            <v>0027613 - EASTERN BENEFITS GROUP</v>
          </cell>
        </row>
        <row r="2237">
          <cell r="A2237" t="str">
            <v>C40743IH</v>
          </cell>
          <cell r="B2237">
            <v>42185</v>
          </cell>
          <cell r="C2237" t="str">
            <v>C40743</v>
          </cell>
          <cell r="D2237" t="str">
            <v>Ballentines Boat Shop</v>
          </cell>
          <cell r="E2237" t="str">
            <v>MA</v>
          </cell>
          <cell r="F2237" t="str">
            <v>P1</v>
          </cell>
          <cell r="G2237" t="str">
            <v>SMALL</v>
          </cell>
          <cell r="H2237" t="str">
            <v>IH</v>
          </cell>
          <cell r="I2237" t="str">
            <v>0020396 - ROGERS &amp; GRAY INSURANCE AGENCY</v>
          </cell>
        </row>
        <row r="2238">
          <cell r="A2238" t="str">
            <v>C40744IA</v>
          </cell>
          <cell r="B2238">
            <v>42185</v>
          </cell>
          <cell r="C2238" t="str">
            <v>C40744</v>
          </cell>
          <cell r="D2238" t="str">
            <v>Resource Options</v>
          </cell>
          <cell r="E2238" t="str">
            <v>MA</v>
          </cell>
          <cell r="F2238" t="str">
            <v>P1</v>
          </cell>
          <cell r="G2238" t="str">
            <v>SMALL</v>
          </cell>
          <cell r="H2238" t="str">
            <v>IA</v>
          </cell>
          <cell r="I2238" t="str">
            <v>0033189 - EASTERN BENEFITS GROUP</v>
          </cell>
        </row>
        <row r="2239">
          <cell r="A2239" t="str">
            <v>C40744IH</v>
          </cell>
          <cell r="B2239">
            <v>42185</v>
          </cell>
          <cell r="C2239" t="str">
            <v>C40744</v>
          </cell>
          <cell r="D2239" t="str">
            <v>Resource Options</v>
          </cell>
          <cell r="E2239" t="str">
            <v>MA</v>
          </cell>
          <cell r="F2239" t="str">
            <v>P1</v>
          </cell>
          <cell r="G2239" t="str">
            <v>SMALL</v>
          </cell>
          <cell r="H2239" t="str">
            <v>IH</v>
          </cell>
          <cell r="I2239" t="str">
            <v>0033189 - EASTERN BENEFITS GROUP</v>
          </cell>
        </row>
        <row r="2240">
          <cell r="A2240" t="str">
            <v>C40754IH</v>
          </cell>
          <cell r="B2240">
            <v>42185</v>
          </cell>
          <cell r="C2240" t="str">
            <v>C40754</v>
          </cell>
          <cell r="D2240" t="str">
            <v>New England Parts Warehouse Inc</v>
          </cell>
          <cell r="E2240" t="str">
            <v>NH</v>
          </cell>
          <cell r="F2240" t="str">
            <v>P1</v>
          </cell>
          <cell r="G2240" t="str">
            <v>SMALL</v>
          </cell>
          <cell r="H2240" t="str">
            <v>IH</v>
          </cell>
          <cell r="I2240" t="str">
            <v>0035921 - LUCIANI, ADOLPH J</v>
          </cell>
        </row>
        <row r="2241">
          <cell r="A2241" t="str">
            <v>C40754JM</v>
          </cell>
          <cell r="B2241">
            <v>42185</v>
          </cell>
          <cell r="C2241" t="str">
            <v>C40754</v>
          </cell>
          <cell r="D2241" t="str">
            <v>New England Parts Warehouse Inc</v>
          </cell>
          <cell r="E2241" t="str">
            <v>NH</v>
          </cell>
          <cell r="F2241" t="str">
            <v>P1</v>
          </cell>
          <cell r="G2241" t="str">
            <v>SMALL</v>
          </cell>
          <cell r="H2241" t="str">
            <v>JM</v>
          </cell>
          <cell r="I2241" t="str">
            <v>0035921 - LUCIANI, ADOLPH J</v>
          </cell>
        </row>
        <row r="2242">
          <cell r="A2242" t="str">
            <v>C40764IA</v>
          </cell>
          <cell r="B2242">
            <v>42185</v>
          </cell>
          <cell r="C2242" t="str">
            <v>C40764</v>
          </cell>
          <cell r="D2242" t="str">
            <v>Classic Restaurant Concepts</v>
          </cell>
          <cell r="E2242" t="str">
            <v>MA</v>
          </cell>
          <cell r="F2242" t="str">
            <v>P1</v>
          </cell>
          <cell r="G2242" t="str">
            <v>SMALL</v>
          </cell>
          <cell r="H2242" t="str">
            <v>IA</v>
          </cell>
          <cell r="I2242" t="str">
            <v>0030326 - DIGITAL INSURANCE AGENCY INC</v>
          </cell>
        </row>
        <row r="2243">
          <cell r="A2243" t="str">
            <v>C40764IH</v>
          </cell>
          <cell r="B2243">
            <v>42185</v>
          </cell>
          <cell r="C2243" t="str">
            <v>C40764</v>
          </cell>
          <cell r="D2243" t="str">
            <v>Classic Restaurant Concepts</v>
          </cell>
          <cell r="E2243" t="str">
            <v>MA</v>
          </cell>
          <cell r="F2243" t="str">
            <v>P1</v>
          </cell>
          <cell r="G2243" t="str">
            <v>SMALL</v>
          </cell>
          <cell r="H2243" t="str">
            <v>IH</v>
          </cell>
          <cell r="I2243" t="str">
            <v>0030326 - DIGITAL INSURANCE AGENCY INC</v>
          </cell>
        </row>
        <row r="2244">
          <cell r="A2244" t="str">
            <v>C40767JM</v>
          </cell>
          <cell r="B2244">
            <v>42185</v>
          </cell>
          <cell r="C2244" t="str">
            <v>C40767</v>
          </cell>
          <cell r="D2244" t="str">
            <v>Center for Life Management</v>
          </cell>
          <cell r="E2244" t="str">
            <v>NH</v>
          </cell>
          <cell r="F2244" t="str">
            <v>P1</v>
          </cell>
          <cell r="G2244" t="str">
            <v>ERF</v>
          </cell>
          <cell r="H2244" t="str">
            <v>JM</v>
          </cell>
          <cell r="I2244" t="str">
            <v>0016549 - CGI EMPLOYEE BENEFITS GROUP</v>
          </cell>
        </row>
        <row r="2245">
          <cell r="A2245" t="str">
            <v>C40767JR</v>
          </cell>
          <cell r="B2245">
            <v>42185</v>
          </cell>
          <cell r="C2245" t="str">
            <v>C40767</v>
          </cell>
          <cell r="D2245" t="str">
            <v>Center for Life Management</v>
          </cell>
          <cell r="E2245" t="str">
            <v>NH</v>
          </cell>
          <cell r="F2245" t="str">
            <v>P1</v>
          </cell>
          <cell r="G2245" t="str">
            <v>ERF</v>
          </cell>
          <cell r="H2245" t="str">
            <v>JR</v>
          </cell>
          <cell r="I2245" t="str">
            <v>0016549 - CGI EMPLOYEE BENEFITS GROUP</v>
          </cell>
        </row>
        <row r="2246">
          <cell r="A2246" t="str">
            <v>C40768IH</v>
          </cell>
          <cell r="B2246">
            <v>42185</v>
          </cell>
          <cell r="C2246" t="str">
            <v>C40768</v>
          </cell>
          <cell r="D2246" t="str">
            <v>Yale Cordage</v>
          </cell>
          <cell r="E2246" t="str">
            <v>ME</v>
          </cell>
          <cell r="F2246" t="str">
            <v>P1</v>
          </cell>
          <cell r="G2246" t="str">
            <v>CRC</v>
          </cell>
          <cell r="H2246" t="str">
            <v>IH</v>
          </cell>
          <cell r="I2246" t="str">
            <v>0031111 - NORTON FINANCIAL SERVICES INC</v>
          </cell>
        </row>
        <row r="2247">
          <cell r="A2247" t="str">
            <v>C40768IV</v>
          </cell>
          <cell r="B2247">
            <v>42185</v>
          </cell>
          <cell r="C2247" t="str">
            <v>C40768</v>
          </cell>
          <cell r="D2247" t="str">
            <v>Yale Cordage</v>
          </cell>
          <cell r="E2247" t="str">
            <v>ME</v>
          </cell>
          <cell r="F2247" t="str">
            <v>P1</v>
          </cell>
          <cell r="G2247" t="str">
            <v>CRC</v>
          </cell>
          <cell r="H2247" t="str">
            <v>IV</v>
          </cell>
          <cell r="I2247" t="str">
            <v>0031111 - NORTON FINANCIAL SERVICES INC</v>
          </cell>
        </row>
        <row r="2248">
          <cell r="A2248" t="str">
            <v>C40768PO</v>
          </cell>
          <cell r="B2248">
            <v>42185</v>
          </cell>
          <cell r="C2248" t="str">
            <v>C40768</v>
          </cell>
          <cell r="D2248" t="str">
            <v>Yale Cordage</v>
          </cell>
          <cell r="E2248" t="str">
            <v>ME</v>
          </cell>
          <cell r="F2248" t="str">
            <v>P1</v>
          </cell>
          <cell r="G2248" t="str">
            <v>CRC</v>
          </cell>
          <cell r="H2248" t="str">
            <v>PO</v>
          </cell>
          <cell r="I2248" t="str">
            <v>0031111 - NORTON FINANCIAL SERVICES INC</v>
          </cell>
        </row>
        <row r="2249">
          <cell r="A2249" t="str">
            <v>C40773IH</v>
          </cell>
          <cell r="B2249">
            <v>42185</v>
          </cell>
          <cell r="C2249" t="str">
            <v>C40773</v>
          </cell>
          <cell r="D2249" t="str">
            <v>Good Brothers Dodge Inc</v>
          </cell>
          <cell r="E2249" t="str">
            <v>MA</v>
          </cell>
          <cell r="F2249" t="str">
            <v>P1</v>
          </cell>
          <cell r="G2249" t="str">
            <v>SMALL</v>
          </cell>
          <cell r="H2249" t="str">
            <v>IH</v>
          </cell>
          <cell r="I2249" t="str">
            <v>0025599 - EASTERN BENEFITS GROUP</v>
          </cell>
        </row>
        <row r="2250">
          <cell r="A2250" t="str">
            <v>C40774IH</v>
          </cell>
          <cell r="B2250">
            <v>42185</v>
          </cell>
          <cell r="C2250" t="str">
            <v>C40774</v>
          </cell>
          <cell r="D2250" t="str">
            <v>Dental Associates of Walpole</v>
          </cell>
          <cell r="E2250" t="str">
            <v>MA</v>
          </cell>
          <cell r="F2250" t="str">
            <v>P1</v>
          </cell>
          <cell r="G2250" t="str">
            <v>SMALL</v>
          </cell>
          <cell r="H2250" t="str">
            <v>IH</v>
          </cell>
          <cell r="I2250" t="str">
            <v>0020332 - SPRING INSURANCE GROUP LLC</v>
          </cell>
        </row>
        <row r="2251">
          <cell r="A2251" t="str">
            <v>C40774JA</v>
          </cell>
          <cell r="B2251">
            <v>42185</v>
          </cell>
          <cell r="C2251" t="str">
            <v>C40774</v>
          </cell>
          <cell r="D2251" t="str">
            <v>Dental Associates of Walpole</v>
          </cell>
          <cell r="E2251" t="str">
            <v>MA</v>
          </cell>
          <cell r="F2251" t="str">
            <v>P1</v>
          </cell>
          <cell r="G2251" t="str">
            <v>SMALL</v>
          </cell>
          <cell r="H2251" t="str">
            <v>JA</v>
          </cell>
          <cell r="I2251" t="str">
            <v>0020332 - SPRING INSURANCE GROUP LLC</v>
          </cell>
        </row>
        <row r="2252">
          <cell r="A2252" t="str">
            <v>C40789IH</v>
          </cell>
          <cell r="B2252">
            <v>42185</v>
          </cell>
          <cell r="C2252" t="str">
            <v>C40789</v>
          </cell>
          <cell r="D2252" t="str">
            <v>Methuen Oral Surgery PC</v>
          </cell>
          <cell r="E2252" t="str">
            <v>MA</v>
          </cell>
          <cell r="F2252" t="str">
            <v>P1</v>
          </cell>
          <cell r="G2252" t="str">
            <v>SMALL</v>
          </cell>
          <cell r="H2252" t="str">
            <v>IH</v>
          </cell>
          <cell r="I2252" t="str">
            <v>0001524 - NEW ENGLAND EMPLOYEE BENEFITS COUNCIL</v>
          </cell>
        </row>
        <row r="2253">
          <cell r="A2253" t="str">
            <v>C40791IH</v>
          </cell>
          <cell r="B2253">
            <v>42185</v>
          </cell>
          <cell r="C2253" t="str">
            <v>C40791</v>
          </cell>
          <cell r="D2253" t="str">
            <v>Experian Information Solutions, Inc.</v>
          </cell>
          <cell r="E2253" t="str">
            <v>MA</v>
          </cell>
          <cell r="F2253" t="str">
            <v>P1</v>
          </cell>
          <cell r="G2253" t="str">
            <v>ERF</v>
          </cell>
          <cell r="H2253" t="str">
            <v>IH</v>
          </cell>
          <cell r="I2253" t="str">
            <v>0019464 - MERCER HEALTH &amp; BENEFITS  LLC</v>
          </cell>
        </row>
        <row r="2254">
          <cell r="A2254" t="str">
            <v>C40801IH</v>
          </cell>
          <cell r="B2254">
            <v>42185</v>
          </cell>
          <cell r="C2254" t="str">
            <v>C40801</v>
          </cell>
          <cell r="D2254" t="str">
            <v>Baker Newman &amp; Noyes LLC</v>
          </cell>
          <cell r="E2254" t="str">
            <v>ME</v>
          </cell>
          <cell r="F2254" t="str">
            <v>P1</v>
          </cell>
          <cell r="G2254" t="str">
            <v>ERF</v>
          </cell>
          <cell r="H2254" t="str">
            <v>IH</v>
          </cell>
          <cell r="I2254" t="str">
            <v>0003506 - NORTON FINANCIAL SERVICES INC</v>
          </cell>
        </row>
        <row r="2255">
          <cell r="A2255" t="str">
            <v>C40801IV</v>
          </cell>
          <cell r="B2255">
            <v>42185</v>
          </cell>
          <cell r="C2255" t="str">
            <v>C40801</v>
          </cell>
          <cell r="D2255" t="str">
            <v>Baker Newman &amp; Noyes LLC</v>
          </cell>
          <cell r="E2255" t="str">
            <v>ME</v>
          </cell>
          <cell r="F2255" t="str">
            <v>P1</v>
          </cell>
          <cell r="G2255" t="str">
            <v>ERF</v>
          </cell>
          <cell r="H2255" t="str">
            <v>IV</v>
          </cell>
          <cell r="I2255" t="str">
            <v>0003506 - NORTON FINANCIAL SERVICES INC</v>
          </cell>
        </row>
        <row r="2256">
          <cell r="A2256" t="str">
            <v>C40801PO</v>
          </cell>
          <cell r="B2256">
            <v>42185</v>
          </cell>
          <cell r="C2256" t="str">
            <v>C40801</v>
          </cell>
          <cell r="D2256" t="str">
            <v>Baker Newman &amp; Noyes LLC</v>
          </cell>
          <cell r="E2256" t="str">
            <v>ME</v>
          </cell>
          <cell r="F2256" t="str">
            <v>P1</v>
          </cell>
          <cell r="G2256" t="str">
            <v>ERF</v>
          </cell>
          <cell r="H2256" t="str">
            <v>PO</v>
          </cell>
          <cell r="I2256" t="str">
            <v>0003506 - NORTON FINANCIAL SERVICES INC</v>
          </cell>
        </row>
        <row r="2257">
          <cell r="A2257" t="str">
            <v>C40823IA</v>
          </cell>
          <cell r="B2257">
            <v>42185</v>
          </cell>
          <cell r="C2257" t="str">
            <v>C40823</v>
          </cell>
          <cell r="D2257" t="str">
            <v>Design Communications Ltd</v>
          </cell>
          <cell r="E2257" t="str">
            <v>MA</v>
          </cell>
          <cell r="F2257" t="str">
            <v>P1</v>
          </cell>
          <cell r="G2257" t="str">
            <v>ERF</v>
          </cell>
          <cell r="H2257" t="str">
            <v>IA</v>
          </cell>
          <cell r="I2257" t="str">
            <v>0028085 - INCENTIVE GROUP</v>
          </cell>
        </row>
        <row r="2258">
          <cell r="A2258" t="str">
            <v>C40823IH</v>
          </cell>
          <cell r="B2258">
            <v>42185</v>
          </cell>
          <cell r="C2258" t="str">
            <v>C40823</v>
          </cell>
          <cell r="D2258" t="str">
            <v>Design Communications Ltd</v>
          </cell>
          <cell r="E2258" t="str">
            <v>MA</v>
          </cell>
          <cell r="F2258" t="str">
            <v>P1</v>
          </cell>
          <cell r="G2258" t="str">
            <v>ERF</v>
          </cell>
          <cell r="H2258" t="str">
            <v>IH</v>
          </cell>
          <cell r="I2258" t="str">
            <v>0028085 - INCENTIVE GROUP</v>
          </cell>
        </row>
        <row r="2259">
          <cell r="A2259" t="str">
            <v>C40826PO</v>
          </cell>
          <cell r="B2259">
            <v>42185</v>
          </cell>
          <cell r="C2259" t="str">
            <v>C40826</v>
          </cell>
          <cell r="D2259" t="str">
            <v>Enefco USA</v>
          </cell>
          <cell r="E2259" t="str">
            <v>ME</v>
          </cell>
          <cell r="F2259" t="str">
            <v>P1</v>
          </cell>
          <cell r="G2259" t="str">
            <v>CRC</v>
          </cell>
          <cell r="H2259" t="str">
            <v>PO</v>
          </cell>
          <cell r="I2259" t="str">
            <v>0035287 - BUSINESS INSURANCE AGENCY</v>
          </cell>
        </row>
        <row r="2260">
          <cell r="A2260" t="str">
            <v>C40848IH</v>
          </cell>
          <cell r="B2260">
            <v>42185</v>
          </cell>
          <cell r="C2260" t="str">
            <v>C40848</v>
          </cell>
          <cell r="D2260" t="str">
            <v>WJL Associates Inc</v>
          </cell>
          <cell r="E2260" t="str">
            <v>MA</v>
          </cell>
          <cell r="F2260" t="str">
            <v>P1</v>
          </cell>
          <cell r="G2260" t="str">
            <v>SMALL</v>
          </cell>
          <cell r="H2260" t="str">
            <v>IH</v>
          </cell>
          <cell r="I2260" t="str">
            <v>0001238 - MCLEAN, ALLAN T</v>
          </cell>
        </row>
        <row r="2261">
          <cell r="A2261" t="str">
            <v>C40853IH</v>
          </cell>
          <cell r="B2261">
            <v>42185</v>
          </cell>
          <cell r="C2261" t="str">
            <v>C40853</v>
          </cell>
          <cell r="D2261" t="str">
            <v>Wright-Pierce</v>
          </cell>
          <cell r="E2261" t="str">
            <v>ME</v>
          </cell>
          <cell r="F2261" t="str">
            <v>P1</v>
          </cell>
          <cell r="G2261" t="str">
            <v>ERF</v>
          </cell>
          <cell r="H2261" t="str">
            <v>IH</v>
          </cell>
          <cell r="I2261" t="str">
            <v>0026175 - NORTON FINANCIAL SERVICES INC</v>
          </cell>
        </row>
        <row r="2262">
          <cell r="A2262" t="str">
            <v>C40853IV</v>
          </cell>
          <cell r="B2262">
            <v>42185</v>
          </cell>
          <cell r="C2262" t="str">
            <v>C40853</v>
          </cell>
          <cell r="D2262" t="str">
            <v>Wright-Pierce</v>
          </cell>
          <cell r="E2262" t="str">
            <v>ME</v>
          </cell>
          <cell r="F2262" t="str">
            <v>P1</v>
          </cell>
          <cell r="G2262" t="str">
            <v>ERF</v>
          </cell>
          <cell r="H2262" t="str">
            <v>IV</v>
          </cell>
          <cell r="I2262" t="str">
            <v>0026175 - NORTON FINANCIAL SERVICES INC</v>
          </cell>
        </row>
        <row r="2263">
          <cell r="A2263" t="str">
            <v>C40853JH</v>
          </cell>
          <cell r="B2263">
            <v>42185</v>
          </cell>
          <cell r="C2263" t="str">
            <v>C40853</v>
          </cell>
          <cell r="D2263" t="str">
            <v>Wright-Pierce</v>
          </cell>
          <cell r="E2263" t="str">
            <v>ME</v>
          </cell>
          <cell r="F2263" t="str">
            <v>P1</v>
          </cell>
          <cell r="G2263" t="str">
            <v>ERF</v>
          </cell>
          <cell r="H2263" t="str">
            <v>JH</v>
          </cell>
          <cell r="I2263" t="str">
            <v>0026175 - NORTON FINANCIAL SERVICES INC</v>
          </cell>
        </row>
        <row r="2264">
          <cell r="A2264" t="str">
            <v>C40853PO</v>
          </cell>
          <cell r="B2264">
            <v>42185</v>
          </cell>
          <cell r="C2264" t="str">
            <v>C40853</v>
          </cell>
          <cell r="D2264" t="str">
            <v>Wright-Pierce</v>
          </cell>
          <cell r="E2264" t="str">
            <v>ME</v>
          </cell>
          <cell r="F2264" t="str">
            <v>P1</v>
          </cell>
          <cell r="G2264" t="str">
            <v>ERF</v>
          </cell>
          <cell r="H2264" t="str">
            <v>PO</v>
          </cell>
          <cell r="I2264" t="str">
            <v>0026175 - NORTON FINANCIAL SERVICES INC</v>
          </cell>
        </row>
        <row r="2265">
          <cell r="A2265" t="str">
            <v>C40860IH</v>
          </cell>
          <cell r="B2265">
            <v>42185</v>
          </cell>
          <cell r="C2265" t="str">
            <v>C40860</v>
          </cell>
          <cell r="D2265" t="str">
            <v>E &amp; O Mechanical LLC</v>
          </cell>
          <cell r="E2265" t="str">
            <v>MA</v>
          </cell>
          <cell r="F2265" t="str">
            <v>P1</v>
          </cell>
          <cell r="G2265" t="str">
            <v>SMALL</v>
          </cell>
          <cell r="H2265" t="str">
            <v>IH</v>
          </cell>
          <cell r="I2265" t="str">
            <v>0028449 - PAYCHEX AGENCY INC</v>
          </cell>
        </row>
        <row r="2266">
          <cell r="A2266" t="str">
            <v>C40887IH</v>
          </cell>
          <cell r="B2266">
            <v>42185</v>
          </cell>
          <cell r="C2266" t="str">
            <v>C40887</v>
          </cell>
          <cell r="D2266" t="str">
            <v>Auburndale Community Nursery School Inc</v>
          </cell>
          <cell r="E2266" t="str">
            <v>MA</v>
          </cell>
          <cell r="F2266" t="str">
            <v>P1</v>
          </cell>
          <cell r="G2266" t="str">
            <v>SMALL</v>
          </cell>
          <cell r="H2266" t="str">
            <v>IH</v>
          </cell>
          <cell r="I2266" t="str">
            <v>0001252 - PANARESE, PHILIP S</v>
          </cell>
        </row>
        <row r="2267">
          <cell r="A2267" t="str">
            <v>C40894IH</v>
          </cell>
          <cell r="B2267">
            <v>42185</v>
          </cell>
          <cell r="C2267" t="str">
            <v>C40894</v>
          </cell>
          <cell r="D2267" t="str">
            <v>Pleasant Lake Management Co PC</v>
          </cell>
          <cell r="E2267" t="str">
            <v>MA</v>
          </cell>
          <cell r="F2267" t="str">
            <v>P1</v>
          </cell>
          <cell r="G2267" t="str">
            <v>SMALL</v>
          </cell>
          <cell r="H2267" t="str">
            <v>IH</v>
          </cell>
          <cell r="I2267" t="str">
            <v>0016880 - EASTERN BENEFITS GROUP</v>
          </cell>
        </row>
        <row r="2268">
          <cell r="A2268" t="str">
            <v>C40903IH</v>
          </cell>
          <cell r="B2268">
            <v>42185</v>
          </cell>
          <cell r="C2268" t="str">
            <v>C40903</v>
          </cell>
          <cell r="D2268" t="str">
            <v>Air Purchases Inc</v>
          </cell>
          <cell r="E2268" t="str">
            <v>MA</v>
          </cell>
          <cell r="F2268" t="str">
            <v>P1</v>
          </cell>
          <cell r="G2268" t="str">
            <v>SMALL</v>
          </cell>
          <cell r="H2268" t="str">
            <v>IH</v>
          </cell>
          <cell r="I2268" t="str">
            <v>0023243 - GALLAGHER BENEFIT SERVICES INC</v>
          </cell>
        </row>
        <row r="2269">
          <cell r="A2269" t="str">
            <v>C40903JA</v>
          </cell>
          <cell r="B2269">
            <v>42185</v>
          </cell>
          <cell r="C2269" t="str">
            <v>C40903</v>
          </cell>
          <cell r="D2269" t="str">
            <v>Air Purchases Inc</v>
          </cell>
          <cell r="E2269" t="str">
            <v>MA</v>
          </cell>
          <cell r="F2269" t="str">
            <v>P1</v>
          </cell>
          <cell r="G2269" t="str">
            <v>SMALL</v>
          </cell>
          <cell r="H2269" t="str">
            <v>JA</v>
          </cell>
          <cell r="I2269" t="str">
            <v>0023243 - GALLAGHER BENEFIT SERVICES INC</v>
          </cell>
        </row>
        <row r="2270">
          <cell r="A2270" t="str">
            <v>C40907IH</v>
          </cell>
          <cell r="B2270">
            <v>42185</v>
          </cell>
          <cell r="C2270" t="str">
            <v>C40907</v>
          </cell>
          <cell r="D2270" t="str">
            <v>D Masters Enterprises Inc</v>
          </cell>
          <cell r="E2270" t="str">
            <v>MA</v>
          </cell>
          <cell r="F2270" t="str">
            <v>P1</v>
          </cell>
          <cell r="G2270" t="str">
            <v>SMALL</v>
          </cell>
          <cell r="H2270" t="str">
            <v>IH</v>
          </cell>
          <cell r="I2270" t="str">
            <v>0022724 - COMPREHENSIVE INS PROVIDERS INC</v>
          </cell>
        </row>
        <row r="2271">
          <cell r="A2271" t="str">
            <v>C40909JM</v>
          </cell>
          <cell r="B2271">
            <v>42185</v>
          </cell>
          <cell r="C2271" t="str">
            <v>C40909</v>
          </cell>
          <cell r="D2271" t="str">
            <v>Charles George Companies Inc</v>
          </cell>
          <cell r="E2271" t="str">
            <v>NH</v>
          </cell>
          <cell r="F2271" t="str">
            <v>P1</v>
          </cell>
          <cell r="G2271" t="str">
            <v>CRC</v>
          </cell>
          <cell r="H2271" t="str">
            <v>JM</v>
          </cell>
          <cell r="I2271" t="str">
            <v>0027731 - TGA CROSS INSURANCE INC</v>
          </cell>
        </row>
        <row r="2272">
          <cell r="A2272" t="str">
            <v>C40909JN</v>
          </cell>
          <cell r="B2272">
            <v>42185</v>
          </cell>
          <cell r="C2272" t="str">
            <v>C40909</v>
          </cell>
          <cell r="D2272" t="str">
            <v>Charles George Companies Inc</v>
          </cell>
          <cell r="E2272" t="str">
            <v>NH</v>
          </cell>
          <cell r="F2272" t="str">
            <v>P1</v>
          </cell>
          <cell r="G2272" t="str">
            <v>CRC</v>
          </cell>
          <cell r="H2272" t="str">
            <v>JN</v>
          </cell>
          <cell r="I2272" t="str">
            <v>0027731 - TGA CROSS INSURANCE INC</v>
          </cell>
        </row>
        <row r="2273">
          <cell r="A2273" t="str">
            <v>C40920IH</v>
          </cell>
          <cell r="B2273">
            <v>42185</v>
          </cell>
          <cell r="C2273" t="str">
            <v>C40920</v>
          </cell>
          <cell r="D2273" t="str">
            <v>Fanizzi Inc.</v>
          </cell>
          <cell r="E2273" t="str">
            <v>MA</v>
          </cell>
          <cell r="F2273" t="str">
            <v>P1</v>
          </cell>
          <cell r="G2273" t="str">
            <v>SMALL</v>
          </cell>
          <cell r="H2273" t="str">
            <v>IH</v>
          </cell>
          <cell r="I2273" t="str">
            <v>0017616 - UNITED BUSINESSMANS INSURANCE AGENCY</v>
          </cell>
        </row>
        <row r="2274">
          <cell r="A2274" t="str">
            <v>C40929IH</v>
          </cell>
          <cell r="B2274">
            <v>42185</v>
          </cell>
          <cell r="C2274" t="str">
            <v>C40929</v>
          </cell>
          <cell r="D2274" t="str">
            <v>Cape Cod Surgeons P.C.</v>
          </cell>
          <cell r="E2274" t="str">
            <v>MA</v>
          </cell>
          <cell r="F2274" t="str">
            <v>P1</v>
          </cell>
          <cell r="G2274" t="str">
            <v>SMALL</v>
          </cell>
          <cell r="H2274" t="str">
            <v>IH</v>
          </cell>
          <cell r="I2274" t="str">
            <v>0001274 - FORSBERG INSURANCE PLANNING INC</v>
          </cell>
        </row>
        <row r="2275">
          <cell r="A2275" t="str">
            <v>C40930IH</v>
          </cell>
          <cell r="B2275">
            <v>42185</v>
          </cell>
          <cell r="C2275" t="str">
            <v>C40930</v>
          </cell>
          <cell r="D2275" t="str">
            <v>Water Transportation Alternatives Inc.</v>
          </cell>
          <cell r="E2275" t="str">
            <v>MA</v>
          </cell>
          <cell r="F2275" t="str">
            <v>P1</v>
          </cell>
          <cell r="G2275" t="str">
            <v>SMALL</v>
          </cell>
          <cell r="H2275" t="str">
            <v>IH</v>
          </cell>
          <cell r="I2275" t="str">
            <v>0029291 - BROWN &amp; BROWN OF MASSACHUSETTS LLC</v>
          </cell>
        </row>
        <row r="2276">
          <cell r="A2276" t="str">
            <v>C40935IH</v>
          </cell>
          <cell r="B2276">
            <v>42185</v>
          </cell>
          <cell r="C2276" t="str">
            <v>C40935</v>
          </cell>
          <cell r="D2276" t="str">
            <v>Emery Waterhouse Company Inc</v>
          </cell>
          <cell r="E2276" t="str">
            <v>ME</v>
          </cell>
          <cell r="F2276" t="str">
            <v>P1</v>
          </cell>
          <cell r="G2276" t="str">
            <v>ERF</v>
          </cell>
          <cell r="H2276" t="str">
            <v>IH</v>
          </cell>
          <cell r="I2276" t="str">
            <v>0026257 - HOLDEN INSURANCE AGENCY</v>
          </cell>
        </row>
        <row r="2277">
          <cell r="A2277" t="str">
            <v>C40935PO</v>
          </cell>
          <cell r="B2277">
            <v>42185</v>
          </cell>
          <cell r="C2277" t="str">
            <v>C40935</v>
          </cell>
          <cell r="D2277" t="str">
            <v>Emery Waterhouse Company Inc</v>
          </cell>
          <cell r="E2277" t="str">
            <v>ME</v>
          </cell>
          <cell r="F2277" t="str">
            <v>P1</v>
          </cell>
          <cell r="G2277" t="str">
            <v>ERF</v>
          </cell>
          <cell r="H2277" t="str">
            <v>PO</v>
          </cell>
          <cell r="I2277" t="str">
            <v>0026257 - HOLDEN INSURANCE AGENCY</v>
          </cell>
        </row>
        <row r="2278">
          <cell r="A2278" t="str">
            <v>C40944IH</v>
          </cell>
          <cell r="B2278">
            <v>42185</v>
          </cell>
          <cell r="C2278" t="str">
            <v>C40944</v>
          </cell>
          <cell r="D2278" t="str">
            <v>Commercial Cleaning Company</v>
          </cell>
          <cell r="E2278" t="str">
            <v>MA</v>
          </cell>
          <cell r="F2278" t="str">
            <v>P1</v>
          </cell>
          <cell r="G2278" t="str">
            <v>SMALL</v>
          </cell>
          <cell r="H2278" t="str">
            <v>IH</v>
          </cell>
          <cell r="I2278" t="str">
            <v>0017754 - LEFEBVRE, KENNETH M</v>
          </cell>
        </row>
        <row r="2279">
          <cell r="A2279" t="str">
            <v>C40948IH</v>
          </cell>
          <cell r="B2279">
            <v>42185</v>
          </cell>
          <cell r="C2279" t="str">
            <v>C40948</v>
          </cell>
          <cell r="D2279" t="str">
            <v>Renjeau Inc dba Renjeau Galleries</v>
          </cell>
          <cell r="E2279" t="str">
            <v>MA</v>
          </cell>
          <cell r="F2279" t="str">
            <v>P1</v>
          </cell>
          <cell r="G2279" t="str">
            <v>SMALL</v>
          </cell>
          <cell r="H2279" t="str">
            <v>IH</v>
          </cell>
          <cell r="I2279" t="str">
            <v>0004074 - BAR INSURANCE BROKERAGE INC</v>
          </cell>
        </row>
        <row r="2280">
          <cell r="A2280" t="str">
            <v>C40954IH</v>
          </cell>
          <cell r="B2280">
            <v>42185</v>
          </cell>
          <cell r="C2280" t="str">
            <v>C40954</v>
          </cell>
          <cell r="D2280" t="str">
            <v>James F. Drew DMD PC</v>
          </cell>
          <cell r="E2280" t="str">
            <v>MA</v>
          </cell>
          <cell r="F2280" t="str">
            <v>P1</v>
          </cell>
          <cell r="G2280" t="str">
            <v>SMALL</v>
          </cell>
          <cell r="H2280" t="str">
            <v>IH</v>
          </cell>
          <cell r="I2280" t="str">
            <v>0004077 - SMALL BUSINESS INSURANCE AGENCY INC</v>
          </cell>
        </row>
        <row r="2281">
          <cell r="A2281" t="str">
            <v>C40968IH</v>
          </cell>
          <cell r="B2281">
            <v>42185</v>
          </cell>
          <cell r="C2281" t="str">
            <v>C40968</v>
          </cell>
          <cell r="D2281" t="str">
            <v>William Fenney MD dba Cape Cod Internal Medicine</v>
          </cell>
          <cell r="E2281" t="str">
            <v>MA</v>
          </cell>
          <cell r="F2281" t="str">
            <v>P1</v>
          </cell>
          <cell r="G2281" t="str">
            <v>SMALL</v>
          </cell>
          <cell r="H2281" t="str">
            <v>IH</v>
          </cell>
          <cell r="I2281" t="str">
            <v>0035632 - BRABO BENEFITS INC</v>
          </cell>
        </row>
        <row r="2282">
          <cell r="A2282" t="str">
            <v>C40968IV</v>
          </cell>
          <cell r="B2282">
            <v>42185</v>
          </cell>
          <cell r="C2282" t="str">
            <v>C40968</v>
          </cell>
          <cell r="D2282" t="str">
            <v>William Fenney MD dba Cape Cod Internal Medicine</v>
          </cell>
          <cell r="E2282" t="str">
            <v>MA</v>
          </cell>
          <cell r="F2282" t="str">
            <v>P1</v>
          </cell>
          <cell r="G2282" t="str">
            <v>SMALL</v>
          </cell>
          <cell r="H2282" t="str">
            <v>IV</v>
          </cell>
          <cell r="I2282" t="str">
            <v>0035632 - BRABO BENEFITS INC</v>
          </cell>
        </row>
        <row r="2283">
          <cell r="A2283" t="str">
            <v>C40969IH</v>
          </cell>
          <cell r="B2283">
            <v>42185</v>
          </cell>
          <cell r="C2283" t="str">
            <v>C40969</v>
          </cell>
          <cell r="D2283" t="str">
            <v>Somerville Community Corporation</v>
          </cell>
          <cell r="E2283" t="str">
            <v>MA</v>
          </cell>
          <cell r="F2283" t="str">
            <v>P1</v>
          </cell>
          <cell r="G2283" t="str">
            <v>SMALL</v>
          </cell>
          <cell r="H2283" t="str">
            <v>IH</v>
          </cell>
          <cell r="I2283" t="str">
            <v>0028153 - EASTERN BENEFITS GROUP</v>
          </cell>
        </row>
        <row r="2284">
          <cell r="A2284" t="str">
            <v>C40977IH</v>
          </cell>
          <cell r="B2284">
            <v>42185</v>
          </cell>
          <cell r="C2284" t="str">
            <v>C40977</v>
          </cell>
          <cell r="D2284" t="str">
            <v>GJS Management LLC</v>
          </cell>
          <cell r="E2284" t="str">
            <v>MA</v>
          </cell>
          <cell r="F2284" t="str">
            <v>P1</v>
          </cell>
          <cell r="G2284" t="str">
            <v>SMALL</v>
          </cell>
          <cell r="H2284" t="str">
            <v>IH</v>
          </cell>
          <cell r="I2284" t="str">
            <v>0003878 - BAR INSURANCE BROKERAGE INC</v>
          </cell>
        </row>
        <row r="2285">
          <cell r="A2285" t="str">
            <v>C41000IH</v>
          </cell>
          <cell r="B2285">
            <v>42185</v>
          </cell>
          <cell r="C2285" t="str">
            <v>C41000</v>
          </cell>
          <cell r="D2285" t="str">
            <v>Sheehan Phinney Bass &amp; Green</v>
          </cell>
          <cell r="E2285" t="str">
            <v>NH</v>
          </cell>
          <cell r="F2285" t="str">
            <v>P1</v>
          </cell>
          <cell r="G2285" t="str">
            <v>CRC</v>
          </cell>
          <cell r="H2285" t="str">
            <v>IH</v>
          </cell>
          <cell r="I2285" t="str">
            <v>0003884 - GRANITE GROUP BENEFITS LLC</v>
          </cell>
        </row>
        <row r="2286">
          <cell r="A2286" t="str">
            <v>C41000IV</v>
          </cell>
          <cell r="B2286">
            <v>42185</v>
          </cell>
          <cell r="C2286" t="str">
            <v>C41000</v>
          </cell>
          <cell r="D2286" t="str">
            <v>Sheehan Phinney Bass &amp; Green</v>
          </cell>
          <cell r="E2286" t="str">
            <v>NH</v>
          </cell>
          <cell r="F2286" t="str">
            <v>P1</v>
          </cell>
          <cell r="G2286" t="str">
            <v>CRC</v>
          </cell>
          <cell r="H2286" t="str">
            <v>IV</v>
          </cell>
          <cell r="I2286" t="str">
            <v>0003884 - GRANITE GROUP BENEFITS LLC</v>
          </cell>
        </row>
        <row r="2287">
          <cell r="A2287" t="str">
            <v>C41000PO</v>
          </cell>
          <cell r="B2287">
            <v>42185</v>
          </cell>
          <cell r="C2287" t="str">
            <v>C41000</v>
          </cell>
          <cell r="D2287" t="str">
            <v>Sheehan Phinney Bass &amp; Green</v>
          </cell>
          <cell r="E2287" t="str">
            <v>NH</v>
          </cell>
          <cell r="F2287" t="str">
            <v>P1</v>
          </cell>
          <cell r="G2287" t="str">
            <v>CRC</v>
          </cell>
          <cell r="H2287" t="str">
            <v>PO</v>
          </cell>
          <cell r="I2287" t="str">
            <v>0003884 - GRANITE GROUP BENEFITS LLC</v>
          </cell>
        </row>
        <row r="2288">
          <cell r="A2288" t="str">
            <v>C41026IA</v>
          </cell>
          <cell r="B2288">
            <v>42185</v>
          </cell>
          <cell r="C2288" t="str">
            <v>C41026</v>
          </cell>
          <cell r="D2288" t="str">
            <v>Enanta Pharmaceuticals Inc</v>
          </cell>
          <cell r="E2288" t="str">
            <v>MA</v>
          </cell>
          <cell r="F2288" t="str">
            <v>P1</v>
          </cell>
          <cell r="G2288" t="str">
            <v>SMALL</v>
          </cell>
          <cell r="H2288" t="str">
            <v>IA</v>
          </cell>
          <cell r="I2288" t="str">
            <v>0032280 - GALLAGHER BENEFIT SERVICES INC</v>
          </cell>
        </row>
        <row r="2289">
          <cell r="A2289" t="str">
            <v>C41026IH</v>
          </cell>
          <cell r="B2289">
            <v>42185</v>
          </cell>
          <cell r="C2289" t="str">
            <v>C41026</v>
          </cell>
          <cell r="D2289" t="str">
            <v>Enanta Pharmaceuticals Inc</v>
          </cell>
          <cell r="E2289" t="str">
            <v>MA</v>
          </cell>
          <cell r="F2289" t="str">
            <v>P1</v>
          </cell>
          <cell r="G2289" t="str">
            <v>SMALL</v>
          </cell>
          <cell r="H2289" t="str">
            <v>IH</v>
          </cell>
          <cell r="I2289" t="str">
            <v>0032280 - GALLAGHER BENEFIT SERVICES INC</v>
          </cell>
        </row>
        <row r="2290">
          <cell r="A2290" t="str">
            <v>C41029IH</v>
          </cell>
          <cell r="B2290">
            <v>42185</v>
          </cell>
          <cell r="C2290" t="str">
            <v>C41029</v>
          </cell>
          <cell r="D2290" t="str">
            <v>Colony Moving &amp; Storage Inc</v>
          </cell>
          <cell r="E2290" t="str">
            <v>MA</v>
          </cell>
          <cell r="F2290" t="str">
            <v>P1</v>
          </cell>
          <cell r="G2290" t="str">
            <v>SMALL</v>
          </cell>
          <cell r="H2290" t="str">
            <v>IH</v>
          </cell>
          <cell r="I2290" t="str">
            <v>0025569 - SNUG HARBOR FINANCIAL &amp; INSURANCE SVCS LLC</v>
          </cell>
        </row>
        <row r="2291">
          <cell r="A2291" t="str">
            <v>C41032IH</v>
          </cell>
          <cell r="B2291">
            <v>42185</v>
          </cell>
          <cell r="C2291" t="str">
            <v>C41032</v>
          </cell>
          <cell r="D2291" t="str">
            <v>Kaleidoscope Imprints Inc</v>
          </cell>
          <cell r="E2291" t="str">
            <v>MA</v>
          </cell>
          <cell r="F2291" t="str">
            <v>P1</v>
          </cell>
          <cell r="G2291" t="str">
            <v>SMALL</v>
          </cell>
          <cell r="H2291" t="str">
            <v>IH</v>
          </cell>
          <cell r="I2291" t="str">
            <v>0004100 - LOWE, JEFFREY</v>
          </cell>
        </row>
        <row r="2292">
          <cell r="A2292" t="str">
            <v>C41049IV</v>
          </cell>
          <cell r="B2292">
            <v>42185</v>
          </cell>
          <cell r="C2292" t="str">
            <v>C41049</v>
          </cell>
          <cell r="D2292" t="str">
            <v>Dirigo Management Company</v>
          </cell>
          <cell r="E2292" t="str">
            <v>ME</v>
          </cell>
          <cell r="F2292" t="str">
            <v>P1</v>
          </cell>
          <cell r="G2292" t="str">
            <v>CRC</v>
          </cell>
          <cell r="H2292" t="str">
            <v>IV</v>
          </cell>
          <cell r="I2292" t="str">
            <v>0035288 - ACADIA BENEFITS INC</v>
          </cell>
        </row>
        <row r="2293">
          <cell r="A2293" t="str">
            <v>C41049JH</v>
          </cell>
          <cell r="B2293">
            <v>42185</v>
          </cell>
          <cell r="C2293" t="str">
            <v>C41049</v>
          </cell>
          <cell r="D2293" t="str">
            <v>Dirigo Management Company</v>
          </cell>
          <cell r="E2293" t="str">
            <v>ME</v>
          </cell>
          <cell r="F2293" t="str">
            <v>P1</v>
          </cell>
          <cell r="G2293" t="str">
            <v>CRC</v>
          </cell>
          <cell r="H2293" t="str">
            <v>JH</v>
          </cell>
          <cell r="I2293" t="str">
            <v>0035288 - ACADIA BENEFITS INC</v>
          </cell>
        </row>
        <row r="2294">
          <cell r="A2294" t="str">
            <v>C41049PO</v>
          </cell>
          <cell r="B2294">
            <v>42185</v>
          </cell>
          <cell r="C2294" t="str">
            <v>C41049</v>
          </cell>
          <cell r="D2294" t="str">
            <v>Dirigo Management Company</v>
          </cell>
          <cell r="E2294" t="str">
            <v>ME</v>
          </cell>
          <cell r="F2294" t="str">
            <v>P1</v>
          </cell>
          <cell r="G2294" t="str">
            <v>CRC</v>
          </cell>
          <cell r="H2294" t="str">
            <v>PO</v>
          </cell>
          <cell r="I2294" t="str">
            <v>0035288 - ACADIA BENEFITS INC</v>
          </cell>
        </row>
        <row r="2295">
          <cell r="A2295" t="str">
            <v>C41079IH</v>
          </cell>
          <cell r="B2295">
            <v>42185</v>
          </cell>
          <cell r="C2295" t="str">
            <v>C41079</v>
          </cell>
          <cell r="D2295" t="str">
            <v>CLM Inc</v>
          </cell>
          <cell r="E2295" t="str">
            <v>MA</v>
          </cell>
          <cell r="F2295" t="str">
            <v>P1</v>
          </cell>
          <cell r="G2295" t="str">
            <v>SMALL</v>
          </cell>
          <cell r="H2295" t="str">
            <v>IH</v>
          </cell>
          <cell r="I2295" t="str">
            <v>0004236 - GOLDSTEIN, JEFFREY</v>
          </cell>
        </row>
        <row r="2296">
          <cell r="A2296" t="str">
            <v>C41083IA</v>
          </cell>
          <cell r="B2296">
            <v>42185</v>
          </cell>
          <cell r="C2296" t="str">
            <v>C41083</v>
          </cell>
          <cell r="D2296" t="str">
            <v>Atlas Venture Advisors Inc</v>
          </cell>
          <cell r="E2296" t="str">
            <v>MA</v>
          </cell>
          <cell r="F2296" t="str">
            <v>P1</v>
          </cell>
          <cell r="G2296" t="str">
            <v>SMALL</v>
          </cell>
          <cell r="H2296" t="str">
            <v>IA</v>
          </cell>
          <cell r="I2296" t="str">
            <v>0034396 - BRUCE CROHN LLC</v>
          </cell>
        </row>
        <row r="2297">
          <cell r="A2297" t="str">
            <v>C41107JM</v>
          </cell>
          <cell r="B2297">
            <v>42185</v>
          </cell>
          <cell r="C2297" t="str">
            <v>C41107</v>
          </cell>
          <cell r="D2297" t="str">
            <v>McClellan Automation Systems</v>
          </cell>
          <cell r="E2297" t="str">
            <v>NH</v>
          </cell>
          <cell r="F2297" t="str">
            <v>P1</v>
          </cell>
          <cell r="G2297" t="str">
            <v>ERF</v>
          </cell>
          <cell r="H2297" t="str">
            <v>JM</v>
          </cell>
          <cell r="I2297" t="str">
            <v>0034070 - CGI EMPLOYEE BENEFITS GROUP</v>
          </cell>
        </row>
        <row r="2298">
          <cell r="A2298" t="str">
            <v>C41107JN</v>
          </cell>
          <cell r="B2298">
            <v>42185</v>
          </cell>
          <cell r="C2298" t="str">
            <v>C41107</v>
          </cell>
          <cell r="D2298" t="str">
            <v>McClellan Automation Systems</v>
          </cell>
          <cell r="E2298" t="str">
            <v>NH</v>
          </cell>
          <cell r="F2298" t="str">
            <v>P1</v>
          </cell>
          <cell r="G2298" t="str">
            <v>ERF</v>
          </cell>
          <cell r="H2298" t="str">
            <v>JN</v>
          </cell>
          <cell r="I2298" t="str">
            <v>0034070 - CGI EMPLOYEE BENEFITS GROUP</v>
          </cell>
        </row>
        <row r="2299">
          <cell r="A2299" t="str">
            <v>C41117IV</v>
          </cell>
          <cell r="B2299">
            <v>42185</v>
          </cell>
          <cell r="C2299" t="str">
            <v>C41117</v>
          </cell>
          <cell r="D2299" t="str">
            <v>Hitchiner Manufacturing Co Inc</v>
          </cell>
          <cell r="E2299" t="str">
            <v>NH</v>
          </cell>
          <cell r="F2299" t="str">
            <v>P1</v>
          </cell>
          <cell r="G2299" t="str">
            <v>ERF</v>
          </cell>
          <cell r="H2299" t="str">
            <v>IV</v>
          </cell>
          <cell r="I2299" t="str">
            <v>0031235 - HAYS INSURANCE BROKERAGE GRP OF NE LLC</v>
          </cell>
        </row>
        <row r="2300">
          <cell r="A2300" t="str">
            <v>C41117JH</v>
          </cell>
          <cell r="B2300">
            <v>42185</v>
          </cell>
          <cell r="C2300" t="str">
            <v>C41117</v>
          </cell>
          <cell r="D2300" t="str">
            <v>Hitchiner Manufacturing Co Inc</v>
          </cell>
          <cell r="E2300" t="str">
            <v>NH</v>
          </cell>
          <cell r="F2300" t="str">
            <v>P1</v>
          </cell>
          <cell r="G2300" t="str">
            <v>ERF</v>
          </cell>
          <cell r="H2300" t="str">
            <v>JH</v>
          </cell>
          <cell r="I2300" t="str">
            <v>0031235 - HAYS INSURANCE BROKERAGE GRP OF NE LLC</v>
          </cell>
        </row>
        <row r="2301">
          <cell r="A2301" t="str">
            <v>C41136IH</v>
          </cell>
          <cell r="B2301">
            <v>42185</v>
          </cell>
          <cell r="C2301" t="str">
            <v>C41136</v>
          </cell>
          <cell r="D2301" t="str">
            <v>Acorn Child Care</v>
          </cell>
          <cell r="E2301" t="str">
            <v>MA</v>
          </cell>
          <cell r="F2301" t="str">
            <v>P1</v>
          </cell>
          <cell r="G2301" t="str">
            <v>SMALL</v>
          </cell>
          <cell r="H2301" t="str">
            <v>IH</v>
          </cell>
          <cell r="I2301" t="str">
            <v>0027959 - JOHNSON, GREG B</v>
          </cell>
        </row>
        <row r="2302">
          <cell r="A2302" t="str">
            <v>C41140JM</v>
          </cell>
          <cell r="B2302">
            <v>42185</v>
          </cell>
          <cell r="C2302" t="str">
            <v>C41140</v>
          </cell>
          <cell r="D2302" t="str">
            <v>Ultima Nashua Industrial Corp</v>
          </cell>
          <cell r="E2302" t="str">
            <v>NH</v>
          </cell>
          <cell r="F2302" t="str">
            <v>P1</v>
          </cell>
          <cell r="G2302" t="str">
            <v>SMALL</v>
          </cell>
          <cell r="H2302" t="str">
            <v>JM</v>
          </cell>
          <cell r="I2302" t="str">
            <v>0031234 - GRANITE GROUP BENEFITS LLC</v>
          </cell>
        </row>
        <row r="2303">
          <cell r="A2303" t="str">
            <v>C41151IH</v>
          </cell>
          <cell r="B2303">
            <v>42185</v>
          </cell>
          <cell r="C2303" t="str">
            <v>C41151</v>
          </cell>
          <cell r="D2303" t="str">
            <v>MicroPRINT</v>
          </cell>
          <cell r="E2303" t="str">
            <v>MA</v>
          </cell>
          <cell r="F2303" t="str">
            <v>P1</v>
          </cell>
          <cell r="G2303" t="str">
            <v>SMALL</v>
          </cell>
          <cell r="H2303" t="str">
            <v>IH</v>
          </cell>
          <cell r="I2303" t="str">
            <v>0024890 - BRUCE CROHN LLC</v>
          </cell>
        </row>
        <row r="2304">
          <cell r="A2304" t="str">
            <v>C41153IH</v>
          </cell>
          <cell r="B2304">
            <v>42185</v>
          </cell>
          <cell r="C2304" t="str">
            <v>C41153</v>
          </cell>
          <cell r="D2304" t="str">
            <v>Hoxie Landscape Services Inc</v>
          </cell>
          <cell r="E2304" t="str">
            <v>MA</v>
          </cell>
          <cell r="F2304" t="str">
            <v>P1</v>
          </cell>
          <cell r="G2304" t="str">
            <v>SMALL</v>
          </cell>
          <cell r="H2304" t="str">
            <v>IH</v>
          </cell>
          <cell r="I2304" t="str">
            <v>0024615 - RODGERS, ANDREW P</v>
          </cell>
        </row>
        <row r="2305">
          <cell r="A2305" t="str">
            <v>C41185IH</v>
          </cell>
          <cell r="B2305">
            <v>42185</v>
          </cell>
          <cell r="C2305" t="str">
            <v>C41185</v>
          </cell>
          <cell r="D2305" t="str">
            <v>Teamwork Physical Therapy</v>
          </cell>
          <cell r="E2305" t="str">
            <v>MA</v>
          </cell>
          <cell r="F2305" t="str">
            <v>P1</v>
          </cell>
          <cell r="G2305" t="str">
            <v>SMALL</v>
          </cell>
          <cell r="H2305" t="str">
            <v>IH</v>
          </cell>
          <cell r="I2305" t="str">
            <v>0013532 - HADLEY INSURANCE AGENCY INC</v>
          </cell>
        </row>
        <row r="2306">
          <cell r="A2306" t="str">
            <v>C41190IH</v>
          </cell>
          <cell r="B2306">
            <v>42185</v>
          </cell>
          <cell r="C2306" t="str">
            <v>C41190</v>
          </cell>
          <cell r="D2306" t="str">
            <v>MacDougalls Cape Cod Marine Inc</v>
          </cell>
          <cell r="E2306" t="str">
            <v>MA</v>
          </cell>
          <cell r="F2306" t="str">
            <v>P1</v>
          </cell>
          <cell r="G2306" t="str">
            <v>SMALL</v>
          </cell>
          <cell r="H2306" t="str">
            <v>IH</v>
          </cell>
          <cell r="I2306" t="str">
            <v>0028154 - EASTERN BENEFITS GROUP</v>
          </cell>
        </row>
        <row r="2307">
          <cell r="A2307" t="str">
            <v>C41203IH</v>
          </cell>
          <cell r="B2307">
            <v>42185</v>
          </cell>
          <cell r="C2307" t="str">
            <v>C41203</v>
          </cell>
          <cell r="D2307" t="str">
            <v>Administrative Claim Service Inc</v>
          </cell>
          <cell r="E2307" t="str">
            <v>MA</v>
          </cell>
          <cell r="F2307" t="str">
            <v>P1</v>
          </cell>
          <cell r="G2307" t="str">
            <v>SMALL</v>
          </cell>
          <cell r="H2307" t="str">
            <v>IH</v>
          </cell>
          <cell r="I2307" t="str">
            <v>0020716 - CABOT RISK STRATEGIES LLC</v>
          </cell>
        </row>
        <row r="2308">
          <cell r="A2308" t="str">
            <v>C41210IH</v>
          </cell>
          <cell r="B2308">
            <v>42185</v>
          </cell>
          <cell r="C2308" t="str">
            <v>C41210</v>
          </cell>
          <cell r="D2308" t="str">
            <v>Eldredge &amp; Bourne</v>
          </cell>
          <cell r="E2308" t="str">
            <v>MA</v>
          </cell>
          <cell r="F2308" t="str">
            <v>P1</v>
          </cell>
          <cell r="G2308" t="str">
            <v>SMALL</v>
          </cell>
          <cell r="H2308" t="str">
            <v>IH</v>
          </cell>
          <cell r="I2308" t="str">
            <v>0018687 - EASTERN BENEFITS GROUP</v>
          </cell>
        </row>
        <row r="2309">
          <cell r="A2309" t="str">
            <v>C41223IH</v>
          </cell>
          <cell r="B2309">
            <v>42185</v>
          </cell>
          <cell r="C2309" t="str">
            <v>C41223</v>
          </cell>
          <cell r="D2309" t="str">
            <v>Meyer &amp; Meyer, Inc.</v>
          </cell>
          <cell r="E2309" t="str">
            <v>MA</v>
          </cell>
          <cell r="F2309" t="str">
            <v>P1</v>
          </cell>
          <cell r="G2309" t="str">
            <v>SMALL</v>
          </cell>
          <cell r="H2309" t="str">
            <v>IH</v>
          </cell>
          <cell r="I2309" t="str">
            <v>0003542 - LANDRY, ROBERT A</v>
          </cell>
        </row>
        <row r="2310">
          <cell r="A2310" t="str">
            <v>C41226JM</v>
          </cell>
          <cell r="B2310">
            <v>42185</v>
          </cell>
          <cell r="C2310" t="str">
            <v>C41226</v>
          </cell>
          <cell r="D2310" t="str">
            <v>Two-in-One Manufacturing</v>
          </cell>
          <cell r="E2310" t="str">
            <v>NH</v>
          </cell>
          <cell r="F2310" t="str">
            <v>P1</v>
          </cell>
          <cell r="G2310" t="str">
            <v>CRC</v>
          </cell>
          <cell r="H2310" t="str">
            <v>JM</v>
          </cell>
          <cell r="I2310" t="str">
            <v>0005110 - CORNERSTONE BENEFIT &amp; RET GROUP INC</v>
          </cell>
        </row>
        <row r="2311">
          <cell r="A2311" t="str">
            <v>C41226JR</v>
          </cell>
          <cell r="B2311">
            <v>42185</v>
          </cell>
          <cell r="C2311" t="str">
            <v>C41226</v>
          </cell>
          <cell r="D2311" t="str">
            <v>Two-in-One Manufacturing</v>
          </cell>
          <cell r="E2311" t="str">
            <v>NH</v>
          </cell>
          <cell r="F2311" t="str">
            <v>P1</v>
          </cell>
          <cell r="G2311" t="str">
            <v>CRC</v>
          </cell>
          <cell r="H2311" t="str">
            <v>JR</v>
          </cell>
          <cell r="I2311" t="str">
            <v>0005110 - CORNERSTONE BENEFIT &amp; RET GROUP INC</v>
          </cell>
        </row>
        <row r="2312">
          <cell r="A2312" t="str">
            <v>C41231IV</v>
          </cell>
          <cell r="B2312">
            <v>42185</v>
          </cell>
          <cell r="C2312" t="str">
            <v>C41231</v>
          </cell>
          <cell r="D2312" t="str">
            <v>Nashua Anesthesia Partners PLLC</v>
          </cell>
          <cell r="E2312" t="str">
            <v>NH</v>
          </cell>
          <cell r="F2312" t="str">
            <v>P1</v>
          </cell>
          <cell r="G2312" t="str">
            <v>SMALL</v>
          </cell>
          <cell r="H2312" t="str">
            <v>IV</v>
          </cell>
          <cell r="I2312" t="str">
            <v>0026090 - NEW ENGLAND EMPLOYEE BENEFITS COUNCIL</v>
          </cell>
        </row>
        <row r="2313">
          <cell r="A2313" t="str">
            <v>C41234JH</v>
          </cell>
          <cell r="B2313">
            <v>42185</v>
          </cell>
          <cell r="C2313" t="str">
            <v>C41234</v>
          </cell>
          <cell r="D2313" t="str">
            <v>The Lawson Group</v>
          </cell>
          <cell r="E2313" t="str">
            <v>NH</v>
          </cell>
          <cell r="F2313" t="str">
            <v>P1</v>
          </cell>
          <cell r="G2313" t="str">
            <v>SMALL</v>
          </cell>
          <cell r="H2313" t="str">
            <v>JH</v>
          </cell>
          <cell r="I2313" t="str">
            <v>0031231 - MELCHER &amp; PRESCOTT AGENCY INC</v>
          </cell>
        </row>
        <row r="2314">
          <cell r="A2314" t="str">
            <v>C41238IH</v>
          </cell>
          <cell r="B2314">
            <v>42185</v>
          </cell>
          <cell r="C2314" t="str">
            <v>C41238</v>
          </cell>
          <cell r="D2314" t="str">
            <v>Outside In Virtual Running</v>
          </cell>
          <cell r="E2314" t="str">
            <v>MA</v>
          </cell>
          <cell r="F2314" t="str">
            <v>P1</v>
          </cell>
          <cell r="G2314" t="str">
            <v>SMALL</v>
          </cell>
          <cell r="H2314" t="str">
            <v>IH</v>
          </cell>
        </row>
        <row r="2315">
          <cell r="A2315" t="str">
            <v>C41242IH</v>
          </cell>
          <cell r="B2315">
            <v>42185</v>
          </cell>
          <cell r="C2315" t="str">
            <v>C41242</v>
          </cell>
          <cell r="D2315" t="str">
            <v>Car-Risma Inc</v>
          </cell>
          <cell r="E2315" t="str">
            <v>MA</v>
          </cell>
          <cell r="F2315" t="str">
            <v>P1</v>
          </cell>
          <cell r="G2315" t="str">
            <v>SMALL</v>
          </cell>
          <cell r="H2315" t="str">
            <v>IH</v>
          </cell>
          <cell r="I2315" t="str">
            <v>0017836 - FRANCIS E PROVENCHER INSURANCE AGCY INC</v>
          </cell>
        </row>
        <row r="2316">
          <cell r="A2316" t="str">
            <v>C41243IH</v>
          </cell>
          <cell r="B2316">
            <v>42185</v>
          </cell>
          <cell r="C2316" t="str">
            <v>C41243</v>
          </cell>
          <cell r="D2316" t="str">
            <v>Neal A. Price &amp; Associates</v>
          </cell>
          <cell r="E2316" t="str">
            <v>MA</v>
          </cell>
          <cell r="F2316" t="str">
            <v>P1</v>
          </cell>
          <cell r="G2316" t="str">
            <v>SMALL</v>
          </cell>
          <cell r="H2316" t="str">
            <v>IH</v>
          </cell>
          <cell r="I2316" t="str">
            <v>0030659 - INSIGHT INSURANCE AGENCY LLC</v>
          </cell>
        </row>
        <row r="2317">
          <cell r="A2317" t="str">
            <v>C41261JM</v>
          </cell>
          <cell r="B2317">
            <v>42185</v>
          </cell>
          <cell r="C2317" t="str">
            <v>C41261</v>
          </cell>
          <cell r="D2317" t="str">
            <v>Air Purchases of NH Inc</v>
          </cell>
          <cell r="E2317" t="str">
            <v>NH</v>
          </cell>
          <cell r="F2317" t="str">
            <v>P1</v>
          </cell>
          <cell r="G2317" t="str">
            <v>CRC</v>
          </cell>
          <cell r="H2317" t="str">
            <v>JM</v>
          </cell>
          <cell r="I2317" t="str">
            <v>0004159 - SBIA STRATEGIC BENEFIT &amp;</v>
          </cell>
        </row>
        <row r="2318">
          <cell r="A2318" t="str">
            <v>C41275JM</v>
          </cell>
          <cell r="B2318">
            <v>42185</v>
          </cell>
          <cell r="C2318" t="str">
            <v>C41275</v>
          </cell>
          <cell r="D2318" t="str">
            <v>Ran-All Metal Technology Inc</v>
          </cell>
          <cell r="E2318" t="str">
            <v>NH</v>
          </cell>
          <cell r="F2318" t="str">
            <v>P1</v>
          </cell>
          <cell r="G2318" t="str">
            <v>SMALL</v>
          </cell>
          <cell r="H2318" t="str">
            <v>JM</v>
          </cell>
          <cell r="I2318" t="str">
            <v>0033791 - INSURANCE SOLUTIONS CORPORATION</v>
          </cell>
        </row>
        <row r="2319">
          <cell r="A2319" t="str">
            <v>C41275JR</v>
          </cell>
          <cell r="B2319">
            <v>42185</v>
          </cell>
          <cell r="C2319" t="str">
            <v>C41275</v>
          </cell>
          <cell r="D2319" t="str">
            <v>Ran-All Metal Technology Inc</v>
          </cell>
          <cell r="E2319" t="str">
            <v>NH</v>
          </cell>
          <cell r="F2319" t="str">
            <v>P1</v>
          </cell>
          <cell r="G2319" t="str">
            <v>SMALL</v>
          </cell>
          <cell r="H2319" t="str">
            <v>JR</v>
          </cell>
          <cell r="I2319" t="str">
            <v>0033791 - INSURANCE SOLUTIONS CORPORATION</v>
          </cell>
        </row>
        <row r="2320">
          <cell r="A2320" t="str">
            <v>C41280JM</v>
          </cell>
          <cell r="B2320">
            <v>42185</v>
          </cell>
          <cell r="C2320" t="str">
            <v>C41280</v>
          </cell>
          <cell r="D2320" t="str">
            <v>Derry Medical Center</v>
          </cell>
          <cell r="E2320" t="str">
            <v>NH</v>
          </cell>
          <cell r="F2320" t="str">
            <v>P1</v>
          </cell>
          <cell r="G2320" t="str">
            <v>CRC</v>
          </cell>
          <cell r="H2320" t="str">
            <v>JM</v>
          </cell>
          <cell r="I2320" t="str">
            <v>0004330 - LANDMARK BENEFITS INC</v>
          </cell>
        </row>
        <row r="2321">
          <cell r="A2321" t="str">
            <v>C41290JM</v>
          </cell>
          <cell r="B2321">
            <v>42185</v>
          </cell>
          <cell r="C2321" t="str">
            <v>C41290</v>
          </cell>
          <cell r="D2321" t="str">
            <v>Cote Electric LLC</v>
          </cell>
          <cell r="E2321" t="str">
            <v>NH</v>
          </cell>
          <cell r="F2321" t="str">
            <v>P1</v>
          </cell>
          <cell r="G2321" t="str">
            <v>SMALL</v>
          </cell>
          <cell r="H2321" t="str">
            <v>JM</v>
          </cell>
          <cell r="I2321" t="str">
            <v>0004341 - PLENTZAS, BETH A</v>
          </cell>
        </row>
        <row r="2322">
          <cell r="A2322" t="str">
            <v>C41292IA</v>
          </cell>
          <cell r="B2322">
            <v>42185</v>
          </cell>
          <cell r="C2322" t="str">
            <v>C41292</v>
          </cell>
          <cell r="D2322" t="str">
            <v>Mide Technology Corporation</v>
          </cell>
          <cell r="E2322" t="str">
            <v>MA</v>
          </cell>
          <cell r="F2322" t="str">
            <v>P1</v>
          </cell>
          <cell r="G2322" t="str">
            <v>SMALL</v>
          </cell>
          <cell r="H2322" t="str">
            <v>IA</v>
          </cell>
          <cell r="I2322" t="str">
            <v>0004345 - BENEFITS LAB INSURANCE AGENCY INC</v>
          </cell>
        </row>
        <row r="2323">
          <cell r="A2323" t="str">
            <v>C41292IH</v>
          </cell>
          <cell r="B2323">
            <v>42185</v>
          </cell>
          <cell r="C2323" t="str">
            <v>C41292</v>
          </cell>
          <cell r="D2323" t="str">
            <v>Mide Technology Corporation</v>
          </cell>
          <cell r="E2323" t="str">
            <v>MA</v>
          </cell>
          <cell r="F2323" t="str">
            <v>P1</v>
          </cell>
          <cell r="G2323" t="str">
            <v>SMALL</v>
          </cell>
          <cell r="H2323" t="str">
            <v>IH</v>
          </cell>
          <cell r="I2323" t="str">
            <v>0004345 - BENEFITS LAB INSURANCE AGENCY INC</v>
          </cell>
        </row>
        <row r="2324">
          <cell r="A2324" t="str">
            <v>C41296IH</v>
          </cell>
          <cell r="B2324">
            <v>42185</v>
          </cell>
          <cell r="C2324" t="str">
            <v>C41296</v>
          </cell>
          <cell r="D2324" t="str">
            <v>Monte's Inc</v>
          </cell>
          <cell r="E2324" t="str">
            <v>MA</v>
          </cell>
          <cell r="F2324" t="str">
            <v>P1</v>
          </cell>
          <cell r="G2324" t="str">
            <v>SMALL</v>
          </cell>
          <cell r="H2324" t="str">
            <v>IH</v>
          </cell>
          <cell r="I2324" t="str">
            <v>0004350 - COMPREHENSIVE INS PROVIDERS INC</v>
          </cell>
        </row>
        <row r="2325">
          <cell r="A2325" t="str">
            <v>C41300IA</v>
          </cell>
          <cell r="B2325">
            <v>42185</v>
          </cell>
          <cell r="C2325" t="str">
            <v>C41300</v>
          </cell>
          <cell r="D2325" t="str">
            <v>Wm.  Duggan Inc., Co</v>
          </cell>
          <cell r="E2325" t="str">
            <v>MA</v>
          </cell>
          <cell r="F2325" t="str">
            <v>P1</v>
          </cell>
          <cell r="G2325" t="str">
            <v>SMALL</v>
          </cell>
          <cell r="H2325" t="str">
            <v>IA</v>
          </cell>
          <cell r="I2325" t="str">
            <v>0030448 - DIGITAL INSURANCE AGENCY INC</v>
          </cell>
        </row>
        <row r="2326">
          <cell r="A2326" t="str">
            <v>C41301IH</v>
          </cell>
          <cell r="B2326">
            <v>42185</v>
          </cell>
          <cell r="C2326" t="str">
            <v>C41301</v>
          </cell>
          <cell r="D2326" t="str">
            <v>Cranberry Grower's Services</v>
          </cell>
          <cell r="E2326" t="str">
            <v>MA</v>
          </cell>
          <cell r="F2326" t="str">
            <v>P1</v>
          </cell>
          <cell r="G2326" t="str">
            <v>SMALL</v>
          </cell>
          <cell r="H2326" t="str">
            <v>IH</v>
          </cell>
          <cell r="I2326" t="str">
            <v>0004354 - STICKLES INSURANCE AGENCY INC</v>
          </cell>
        </row>
        <row r="2327">
          <cell r="A2327" t="str">
            <v>C41303IA</v>
          </cell>
          <cell r="B2327">
            <v>42185</v>
          </cell>
          <cell r="C2327" t="str">
            <v>C41303</v>
          </cell>
          <cell r="D2327" t="str">
            <v>GBC Inc.</v>
          </cell>
          <cell r="E2327" t="str">
            <v>MA</v>
          </cell>
          <cell r="F2327" t="str">
            <v>P1</v>
          </cell>
          <cell r="G2327" t="str">
            <v>SMALL</v>
          </cell>
          <cell r="H2327" t="str">
            <v>IA</v>
          </cell>
          <cell r="I2327" t="str">
            <v>0004356 - SAPERS &amp; WALLACK</v>
          </cell>
        </row>
        <row r="2328">
          <cell r="A2328" t="str">
            <v>C41303IH</v>
          </cell>
          <cell r="B2328">
            <v>42185</v>
          </cell>
          <cell r="C2328" t="str">
            <v>C41303</v>
          </cell>
          <cell r="D2328" t="str">
            <v>GBC Inc.</v>
          </cell>
          <cell r="E2328" t="str">
            <v>MA</v>
          </cell>
          <cell r="F2328" t="str">
            <v>P1</v>
          </cell>
          <cell r="G2328" t="str">
            <v>SMALL</v>
          </cell>
          <cell r="H2328" t="str">
            <v>IH</v>
          </cell>
          <cell r="I2328" t="str">
            <v>0004356 - SAPERS &amp; WALLACK</v>
          </cell>
        </row>
        <row r="2329">
          <cell r="A2329" t="str">
            <v>C41308IH</v>
          </cell>
          <cell r="B2329">
            <v>42185</v>
          </cell>
          <cell r="C2329" t="str">
            <v>C41308</v>
          </cell>
          <cell r="D2329" t="str">
            <v>New Directions Southcoast Inc</v>
          </cell>
          <cell r="E2329" t="str">
            <v>MA</v>
          </cell>
          <cell r="F2329" t="str">
            <v>P1</v>
          </cell>
          <cell r="G2329" t="str">
            <v>SMALL</v>
          </cell>
          <cell r="H2329" t="str">
            <v>IH</v>
          </cell>
          <cell r="I2329" t="str">
            <v>0005465 - HARPER, ANNA</v>
          </cell>
        </row>
        <row r="2330">
          <cell r="A2330" t="str">
            <v>C41312JR</v>
          </cell>
          <cell r="B2330">
            <v>42185</v>
          </cell>
          <cell r="C2330" t="str">
            <v>C41312</v>
          </cell>
          <cell r="D2330" t="str">
            <v>Cheers Inc</v>
          </cell>
          <cell r="E2330" t="str">
            <v>NH</v>
          </cell>
          <cell r="F2330" t="str">
            <v>P1</v>
          </cell>
          <cell r="G2330" t="str">
            <v>SMALL</v>
          </cell>
          <cell r="H2330" t="str">
            <v>JR</v>
          </cell>
          <cell r="I2330" t="str">
            <v>0004175 - NEW ENGLAND EMPLOYEE BENEFITS COUNCIL</v>
          </cell>
        </row>
        <row r="2331">
          <cell r="A2331" t="str">
            <v>C41313IH</v>
          </cell>
          <cell r="B2331">
            <v>42185</v>
          </cell>
          <cell r="C2331" t="str">
            <v>C41313</v>
          </cell>
          <cell r="D2331" t="str">
            <v>Eastern Vent Systems Inc</v>
          </cell>
          <cell r="E2331" t="str">
            <v>NH</v>
          </cell>
          <cell r="F2331" t="str">
            <v>P1</v>
          </cell>
          <cell r="G2331" t="str">
            <v>SMALL</v>
          </cell>
          <cell r="H2331" t="str">
            <v>IH</v>
          </cell>
          <cell r="I2331" t="str">
            <v>0004285 - CORNERSTONE BENEFIT &amp; RET GROUP INC</v>
          </cell>
        </row>
        <row r="2332">
          <cell r="A2332" t="str">
            <v>C41316JM</v>
          </cell>
          <cell r="B2332">
            <v>42185</v>
          </cell>
          <cell r="C2332" t="str">
            <v>C41316</v>
          </cell>
          <cell r="D2332" t="str">
            <v>Electrical Supply of Milford</v>
          </cell>
          <cell r="E2332" t="str">
            <v>NH</v>
          </cell>
          <cell r="F2332" t="str">
            <v>P1</v>
          </cell>
          <cell r="G2332" t="str">
            <v>SMALL</v>
          </cell>
          <cell r="H2332" t="str">
            <v>JM</v>
          </cell>
          <cell r="I2332" t="str">
            <v>0004179 - TRUDO, DAVID H</v>
          </cell>
        </row>
        <row r="2333">
          <cell r="A2333" t="str">
            <v>C41316JR</v>
          </cell>
          <cell r="B2333">
            <v>42185</v>
          </cell>
          <cell r="C2333" t="str">
            <v>C41316</v>
          </cell>
          <cell r="D2333" t="str">
            <v>Electrical Supply of Milford</v>
          </cell>
          <cell r="E2333" t="str">
            <v>NH</v>
          </cell>
          <cell r="F2333" t="str">
            <v>P1</v>
          </cell>
          <cell r="G2333" t="str">
            <v>SMALL</v>
          </cell>
          <cell r="H2333" t="str">
            <v>JR</v>
          </cell>
          <cell r="I2333" t="str">
            <v>0004179 - TRUDO, DAVID H</v>
          </cell>
        </row>
        <row r="2334">
          <cell r="A2334" t="str">
            <v>C41328JM</v>
          </cell>
          <cell r="B2334">
            <v>42185</v>
          </cell>
          <cell r="C2334" t="str">
            <v>C41328</v>
          </cell>
          <cell r="D2334" t="str">
            <v>Fernald Taft Falby &amp; Little PA</v>
          </cell>
          <cell r="E2334" t="str">
            <v>NH</v>
          </cell>
          <cell r="F2334" t="str">
            <v>P1</v>
          </cell>
          <cell r="G2334" t="str">
            <v>SMALL</v>
          </cell>
          <cell r="H2334" t="str">
            <v>JM</v>
          </cell>
          <cell r="I2334" t="str">
            <v>0004184 - CHISHOLM, WILLIAM B</v>
          </cell>
        </row>
        <row r="2335">
          <cell r="A2335" t="str">
            <v>C41330IH</v>
          </cell>
          <cell r="B2335">
            <v>42185</v>
          </cell>
          <cell r="C2335" t="str">
            <v>C41330</v>
          </cell>
          <cell r="D2335" t="str">
            <v>New England RV &amp; Marine Inc</v>
          </cell>
          <cell r="E2335" t="str">
            <v>MA</v>
          </cell>
          <cell r="F2335" t="str">
            <v>P1</v>
          </cell>
          <cell r="G2335" t="str">
            <v>SMALL</v>
          </cell>
          <cell r="H2335" t="str">
            <v>IH</v>
          </cell>
          <cell r="I2335" t="str">
            <v>0004185 - REID JR, ROBERT J</v>
          </cell>
        </row>
        <row r="2336">
          <cell r="A2336" t="str">
            <v>C41335IH</v>
          </cell>
          <cell r="B2336">
            <v>42185</v>
          </cell>
          <cell r="C2336" t="str">
            <v>C41335</v>
          </cell>
          <cell r="D2336" t="str">
            <v>Quirk Associates</v>
          </cell>
          <cell r="E2336" t="str">
            <v>MA</v>
          </cell>
          <cell r="F2336" t="str">
            <v>P1</v>
          </cell>
          <cell r="G2336" t="str">
            <v>SMALL</v>
          </cell>
          <cell r="H2336" t="str">
            <v>IH</v>
          </cell>
          <cell r="I2336" t="str">
            <v>0019562 - CORPORATE BENEFITS GROUP LLC</v>
          </cell>
        </row>
        <row r="2337">
          <cell r="A2337" t="str">
            <v>C41342IV</v>
          </cell>
          <cell r="B2337">
            <v>42185</v>
          </cell>
          <cell r="C2337" t="str">
            <v>C41342</v>
          </cell>
          <cell r="D2337" t="str">
            <v>KWL Inc</v>
          </cell>
          <cell r="E2337" t="str">
            <v>MA</v>
          </cell>
          <cell r="F2337" t="str">
            <v>P1</v>
          </cell>
          <cell r="G2337" t="str">
            <v>SMALL</v>
          </cell>
          <cell r="H2337" t="str">
            <v>IV</v>
          </cell>
          <cell r="I2337" t="str">
            <v>0034960 - DIXON ASSOCIATES INC</v>
          </cell>
        </row>
        <row r="2338">
          <cell r="A2338" t="str">
            <v>C41342JH</v>
          </cell>
          <cell r="B2338">
            <v>42185</v>
          </cell>
          <cell r="C2338" t="str">
            <v>C41342</v>
          </cell>
          <cell r="D2338" t="str">
            <v>KWL Inc</v>
          </cell>
          <cell r="E2338" t="str">
            <v>MA</v>
          </cell>
          <cell r="F2338" t="str">
            <v>P1</v>
          </cell>
          <cell r="G2338" t="str">
            <v>SMALL</v>
          </cell>
          <cell r="H2338" t="str">
            <v>JH</v>
          </cell>
          <cell r="I2338" t="str">
            <v>0034960 - DIXON ASSOCIATES INC</v>
          </cell>
        </row>
        <row r="2339">
          <cell r="A2339" t="str">
            <v>C41346IH</v>
          </cell>
          <cell r="B2339">
            <v>42185</v>
          </cell>
          <cell r="C2339" t="str">
            <v>C41346</v>
          </cell>
          <cell r="D2339" t="str">
            <v>Olesky Associates Inc</v>
          </cell>
          <cell r="E2339" t="str">
            <v>MA</v>
          </cell>
          <cell r="F2339" t="str">
            <v>P1</v>
          </cell>
          <cell r="G2339" t="str">
            <v>SMALL</v>
          </cell>
          <cell r="H2339" t="str">
            <v>IH</v>
          </cell>
          <cell r="I2339" t="str">
            <v>0017119 - PAYCHEX AGENCY INC</v>
          </cell>
        </row>
        <row r="2340">
          <cell r="A2340" t="str">
            <v>C41354IA</v>
          </cell>
          <cell r="B2340">
            <v>42185</v>
          </cell>
          <cell r="C2340" t="str">
            <v>C41354</v>
          </cell>
          <cell r="D2340" t="str">
            <v>Erecruit Holdings LLC</v>
          </cell>
          <cell r="E2340" t="str">
            <v>MA</v>
          </cell>
          <cell r="F2340" t="str">
            <v>P1</v>
          </cell>
          <cell r="G2340" t="str">
            <v>CRC</v>
          </cell>
          <cell r="H2340" t="str">
            <v>IA</v>
          </cell>
          <cell r="I2340" t="str">
            <v>0034718 - GALLAGHER BENEFIT SERVICES INC</v>
          </cell>
        </row>
        <row r="2341">
          <cell r="A2341" t="str">
            <v>C41354IH</v>
          </cell>
          <cell r="B2341">
            <v>42185</v>
          </cell>
          <cell r="C2341" t="str">
            <v>C41354</v>
          </cell>
          <cell r="D2341" t="str">
            <v>Erecruit Holdings LLC</v>
          </cell>
          <cell r="E2341" t="str">
            <v>MA</v>
          </cell>
          <cell r="F2341" t="str">
            <v>P1</v>
          </cell>
          <cell r="G2341" t="str">
            <v>CRC</v>
          </cell>
          <cell r="H2341" t="str">
            <v>IH</v>
          </cell>
          <cell r="I2341" t="str">
            <v>0034718 - GALLAGHER BENEFIT SERVICES INC</v>
          </cell>
        </row>
        <row r="2342">
          <cell r="A2342" t="str">
            <v>C41355IH</v>
          </cell>
          <cell r="B2342">
            <v>42185</v>
          </cell>
          <cell r="C2342" t="str">
            <v>C41355</v>
          </cell>
          <cell r="D2342" t="str">
            <v>D's Electric LLC</v>
          </cell>
          <cell r="E2342" t="str">
            <v>MA</v>
          </cell>
          <cell r="F2342" t="str">
            <v>P1</v>
          </cell>
          <cell r="G2342" t="str">
            <v>SMALL</v>
          </cell>
          <cell r="H2342" t="str">
            <v>IH</v>
          </cell>
          <cell r="I2342" t="str">
            <v>0028843 - USI INSURANCE SERVICES LLC - BRIARCLIFF</v>
          </cell>
        </row>
        <row r="2343">
          <cell r="A2343" t="str">
            <v>C41378IH</v>
          </cell>
          <cell r="B2343">
            <v>42185</v>
          </cell>
          <cell r="C2343" t="str">
            <v>C41378</v>
          </cell>
          <cell r="D2343" t="str">
            <v>J &amp; S Oil Co Inc</v>
          </cell>
          <cell r="E2343" t="str">
            <v>ME</v>
          </cell>
          <cell r="F2343" t="str">
            <v>P1</v>
          </cell>
          <cell r="G2343" t="str">
            <v>ERF</v>
          </cell>
          <cell r="H2343" t="str">
            <v>IH</v>
          </cell>
          <cell r="I2343" t="str">
            <v>0004306 - ACADIA BENEFITS INC</v>
          </cell>
        </row>
        <row r="2344">
          <cell r="A2344" t="str">
            <v>C41378MI</v>
          </cell>
          <cell r="B2344">
            <v>42185</v>
          </cell>
          <cell r="C2344" t="str">
            <v>C41378</v>
          </cell>
          <cell r="D2344" t="str">
            <v>J &amp; S Oil Co Inc</v>
          </cell>
          <cell r="E2344" t="str">
            <v>ME</v>
          </cell>
          <cell r="F2344" t="str">
            <v>P1</v>
          </cell>
          <cell r="G2344" t="str">
            <v>MCARE</v>
          </cell>
          <cell r="H2344" t="str">
            <v>MI</v>
          </cell>
          <cell r="I2344" t="str">
            <v>0004306 - ACADIA BENEFITS INC</v>
          </cell>
        </row>
        <row r="2345">
          <cell r="A2345" t="str">
            <v>C41378PO</v>
          </cell>
          <cell r="B2345">
            <v>42185</v>
          </cell>
          <cell r="C2345" t="str">
            <v>C41378</v>
          </cell>
          <cell r="D2345" t="str">
            <v>J &amp; S Oil Co Inc</v>
          </cell>
          <cell r="E2345" t="str">
            <v>ME</v>
          </cell>
          <cell r="F2345" t="str">
            <v>P1</v>
          </cell>
          <cell r="G2345" t="str">
            <v>ERF</v>
          </cell>
          <cell r="H2345" t="str">
            <v>PO</v>
          </cell>
          <cell r="I2345" t="str">
            <v>0004306 - ACADIA BENEFITS INC</v>
          </cell>
        </row>
        <row r="2346">
          <cell r="A2346" t="str">
            <v>C41413IH</v>
          </cell>
          <cell r="B2346">
            <v>42185</v>
          </cell>
          <cell r="C2346" t="str">
            <v>C41413</v>
          </cell>
          <cell r="D2346" t="str">
            <v>Animal Hospital of Orleans</v>
          </cell>
          <cell r="E2346" t="str">
            <v>MA</v>
          </cell>
          <cell r="F2346" t="str">
            <v>P1</v>
          </cell>
          <cell r="G2346" t="str">
            <v>SMALL</v>
          </cell>
          <cell r="H2346" t="str">
            <v>IH</v>
          </cell>
          <cell r="I2346" t="str">
            <v>0025317 - LOWE, JEFFREY</v>
          </cell>
        </row>
        <row r="2347">
          <cell r="A2347" t="str">
            <v>C41426IH</v>
          </cell>
          <cell r="B2347">
            <v>42185</v>
          </cell>
          <cell r="C2347" t="str">
            <v>C41426</v>
          </cell>
          <cell r="D2347" t="str">
            <v>Tessier Machine Co</v>
          </cell>
          <cell r="E2347" t="str">
            <v>MA</v>
          </cell>
          <cell r="F2347" t="str">
            <v>P1</v>
          </cell>
          <cell r="G2347" t="str">
            <v>SMALL</v>
          </cell>
          <cell r="H2347" t="str">
            <v>IH</v>
          </cell>
          <cell r="I2347" t="str">
            <v>0004321 - SMALL BUSINESS INSURANCE AGENCY INC</v>
          </cell>
        </row>
        <row r="2348">
          <cell r="A2348" t="str">
            <v>C41426JA</v>
          </cell>
          <cell r="B2348">
            <v>42185</v>
          </cell>
          <cell r="C2348" t="str">
            <v>C41426</v>
          </cell>
          <cell r="D2348" t="str">
            <v>Tessier Machine Co</v>
          </cell>
          <cell r="E2348" t="str">
            <v>MA</v>
          </cell>
          <cell r="F2348" t="str">
            <v>P1</v>
          </cell>
          <cell r="G2348" t="str">
            <v>SMALL</v>
          </cell>
          <cell r="H2348" t="str">
            <v>JA</v>
          </cell>
          <cell r="I2348" t="str">
            <v>0004321 - SMALL BUSINESS INSURANCE AGENCY INC</v>
          </cell>
        </row>
        <row r="2349">
          <cell r="A2349" t="str">
            <v>C41434IH</v>
          </cell>
          <cell r="B2349">
            <v>42185</v>
          </cell>
          <cell r="C2349" t="str">
            <v>C41434</v>
          </cell>
          <cell r="D2349" t="str">
            <v>Shawmut Advertising Inc</v>
          </cell>
          <cell r="E2349" t="str">
            <v>MA</v>
          </cell>
          <cell r="F2349" t="str">
            <v>P1</v>
          </cell>
          <cell r="G2349" t="str">
            <v>SMALL</v>
          </cell>
          <cell r="H2349" t="str">
            <v>IH</v>
          </cell>
          <cell r="I2349" t="str">
            <v>0035354 - PARTNERS BENEFIT GROUP INC</v>
          </cell>
        </row>
        <row r="2350">
          <cell r="A2350" t="str">
            <v>C41435IA</v>
          </cell>
          <cell r="B2350">
            <v>42185</v>
          </cell>
          <cell r="C2350" t="str">
            <v>C41435</v>
          </cell>
          <cell r="D2350" t="str">
            <v>CRS Commercial Refrigeration Specialist Inc</v>
          </cell>
          <cell r="E2350" t="str">
            <v>MA</v>
          </cell>
          <cell r="F2350" t="str">
            <v>P1</v>
          </cell>
          <cell r="G2350" t="str">
            <v>SMALL</v>
          </cell>
          <cell r="H2350" t="str">
            <v>IA</v>
          </cell>
          <cell r="I2350" t="str">
            <v>0030784 - CHARLES RIVER INSURANCE BROKERAGE</v>
          </cell>
        </row>
        <row r="2351">
          <cell r="A2351" t="str">
            <v>C41435IH</v>
          </cell>
          <cell r="B2351">
            <v>42185</v>
          </cell>
          <cell r="C2351" t="str">
            <v>C41435</v>
          </cell>
          <cell r="D2351" t="str">
            <v>CRS Commercial Refrigeration Specialist Inc</v>
          </cell>
          <cell r="E2351" t="str">
            <v>MA</v>
          </cell>
          <cell r="F2351" t="str">
            <v>P1</v>
          </cell>
          <cell r="G2351" t="str">
            <v>SMALL</v>
          </cell>
          <cell r="H2351" t="str">
            <v>IH</v>
          </cell>
          <cell r="I2351" t="str">
            <v>0030784 - CHARLES RIVER INSURANCE BROKERAGE</v>
          </cell>
        </row>
        <row r="2352">
          <cell r="A2352" t="str">
            <v>C41440IA</v>
          </cell>
          <cell r="B2352">
            <v>42185</v>
          </cell>
          <cell r="C2352" t="str">
            <v>C41440</v>
          </cell>
          <cell r="D2352" t="str">
            <v>Friendly Fruit Inc</v>
          </cell>
          <cell r="E2352" t="str">
            <v>MA</v>
          </cell>
          <cell r="F2352" t="str">
            <v>P1</v>
          </cell>
          <cell r="G2352" t="str">
            <v>ERF</v>
          </cell>
          <cell r="H2352" t="str">
            <v>IA</v>
          </cell>
          <cell r="I2352" t="str">
            <v>0034961 - SYLVIA &amp; COMPANY INSURANCE</v>
          </cell>
        </row>
        <row r="2353">
          <cell r="A2353" t="str">
            <v>C41440IH</v>
          </cell>
          <cell r="B2353">
            <v>42185</v>
          </cell>
          <cell r="C2353" t="str">
            <v>C41440</v>
          </cell>
          <cell r="D2353" t="str">
            <v>Friendly Fruit Inc</v>
          </cell>
          <cell r="E2353" t="str">
            <v>MA</v>
          </cell>
          <cell r="F2353" t="str">
            <v>P1</v>
          </cell>
          <cell r="G2353" t="str">
            <v>ERF</v>
          </cell>
          <cell r="H2353" t="str">
            <v>IH</v>
          </cell>
          <cell r="I2353" t="str">
            <v>0034961 - SYLVIA &amp; COMPANY INSURANCE</v>
          </cell>
        </row>
        <row r="2354">
          <cell r="A2354" t="str">
            <v>C41440JA</v>
          </cell>
          <cell r="B2354">
            <v>42185</v>
          </cell>
          <cell r="C2354" t="str">
            <v>C41440</v>
          </cell>
          <cell r="D2354" t="str">
            <v>Friendly Fruit Inc</v>
          </cell>
          <cell r="E2354" t="str">
            <v>MA</v>
          </cell>
          <cell r="F2354" t="str">
            <v>P1</v>
          </cell>
          <cell r="G2354" t="str">
            <v>ERF</v>
          </cell>
          <cell r="H2354" t="str">
            <v>JA</v>
          </cell>
          <cell r="I2354" t="str">
            <v>0034961 - SYLVIA &amp; COMPANY INSURANCE</v>
          </cell>
        </row>
        <row r="2355">
          <cell r="A2355" t="str">
            <v>C41447IH</v>
          </cell>
          <cell r="B2355">
            <v>42185</v>
          </cell>
          <cell r="C2355" t="str">
            <v>C41447</v>
          </cell>
          <cell r="D2355" t="str">
            <v>Disaster Specialists</v>
          </cell>
          <cell r="E2355" t="str">
            <v>MA</v>
          </cell>
          <cell r="F2355" t="str">
            <v>P1</v>
          </cell>
          <cell r="G2355" t="str">
            <v>SMALL</v>
          </cell>
          <cell r="H2355" t="str">
            <v>IH</v>
          </cell>
          <cell r="I2355" t="str">
            <v>0035495 - BRABO BENEFITS INC</v>
          </cell>
        </row>
        <row r="2356">
          <cell r="A2356" t="str">
            <v>C41456JA</v>
          </cell>
          <cell r="B2356">
            <v>42185</v>
          </cell>
          <cell r="C2356" t="str">
            <v>C41456</v>
          </cell>
          <cell r="D2356" t="str">
            <v>SoftLinx Inc</v>
          </cell>
          <cell r="E2356" t="str">
            <v>MA</v>
          </cell>
          <cell r="F2356" t="str">
            <v>P1</v>
          </cell>
          <cell r="G2356" t="str">
            <v>SMALL</v>
          </cell>
          <cell r="H2356" t="str">
            <v>JA</v>
          </cell>
          <cell r="I2356" t="str">
            <v>0004373 - SMALL BUSINESS INSURANCE AGENCY INC</v>
          </cell>
        </row>
        <row r="2357">
          <cell r="A2357" t="str">
            <v>C41461IH</v>
          </cell>
          <cell r="B2357">
            <v>42185</v>
          </cell>
          <cell r="C2357" t="str">
            <v>C41461</v>
          </cell>
          <cell r="D2357" t="str">
            <v>Quinn &amp; Morris</v>
          </cell>
          <cell r="E2357" t="str">
            <v>MA</v>
          </cell>
          <cell r="F2357" t="str">
            <v>P1</v>
          </cell>
          <cell r="G2357" t="str">
            <v>SMALL</v>
          </cell>
          <cell r="H2357" t="str">
            <v>IH</v>
          </cell>
          <cell r="I2357" t="str">
            <v>0019054 - MIRACLE, JUDITH L</v>
          </cell>
        </row>
        <row r="2358">
          <cell r="A2358" t="str">
            <v>C41462JH</v>
          </cell>
          <cell r="B2358">
            <v>42185</v>
          </cell>
          <cell r="C2358" t="str">
            <v>C41462</v>
          </cell>
          <cell r="D2358" t="str">
            <v>American Steel Fabricators Inc</v>
          </cell>
          <cell r="E2358" t="str">
            <v>NH</v>
          </cell>
          <cell r="F2358" t="str">
            <v>P1</v>
          </cell>
          <cell r="G2358" t="str">
            <v>SMALL</v>
          </cell>
          <cell r="H2358" t="str">
            <v>JH</v>
          </cell>
          <cell r="I2358" t="str">
            <v>0031015 - MOSSE &amp; MOSSE ASSOCIATES INC</v>
          </cell>
        </row>
        <row r="2359">
          <cell r="A2359" t="str">
            <v>C41462JS</v>
          </cell>
          <cell r="B2359">
            <v>42185</v>
          </cell>
          <cell r="C2359" t="str">
            <v>C41462</v>
          </cell>
          <cell r="D2359" t="str">
            <v>American Steel Fabricators Inc</v>
          </cell>
          <cell r="E2359" t="str">
            <v>NH</v>
          </cell>
          <cell r="F2359" t="str">
            <v>P1</v>
          </cell>
          <cell r="G2359" t="str">
            <v>SMALL</v>
          </cell>
          <cell r="H2359" t="str">
            <v>JS</v>
          </cell>
          <cell r="I2359" t="str">
            <v>0031015 - MOSSE &amp; MOSSE ASSOCIATES INC</v>
          </cell>
        </row>
        <row r="2360">
          <cell r="A2360" t="str">
            <v>C41467IA</v>
          </cell>
          <cell r="B2360">
            <v>42185</v>
          </cell>
          <cell r="C2360" t="str">
            <v>C41467</v>
          </cell>
          <cell r="D2360" t="str">
            <v>Green Beacon Solutions LLC</v>
          </cell>
          <cell r="E2360" t="str">
            <v>MA</v>
          </cell>
          <cell r="F2360" t="str">
            <v>P1</v>
          </cell>
          <cell r="G2360" t="str">
            <v>CRC</v>
          </cell>
          <cell r="H2360" t="str">
            <v>IA</v>
          </cell>
          <cell r="I2360" t="str">
            <v>0031236 - INSIGHT INSURANCE AGENCY LLC</v>
          </cell>
        </row>
        <row r="2361">
          <cell r="A2361" t="str">
            <v>C41467IH</v>
          </cell>
          <cell r="B2361">
            <v>42185</v>
          </cell>
          <cell r="C2361" t="str">
            <v>C41467</v>
          </cell>
          <cell r="D2361" t="str">
            <v>Green Beacon Solutions LLC</v>
          </cell>
          <cell r="E2361" t="str">
            <v>MA</v>
          </cell>
          <cell r="F2361" t="str">
            <v>P1</v>
          </cell>
          <cell r="G2361" t="str">
            <v>CRC</v>
          </cell>
          <cell r="H2361" t="str">
            <v>IH</v>
          </cell>
          <cell r="I2361" t="str">
            <v>0031236 - INSIGHT INSURANCE AGENCY LLC</v>
          </cell>
        </row>
        <row r="2362">
          <cell r="A2362" t="str">
            <v>C41478IA</v>
          </cell>
          <cell r="B2362">
            <v>42185</v>
          </cell>
          <cell r="C2362" t="str">
            <v>C41478</v>
          </cell>
          <cell r="D2362" t="str">
            <v>TimePayment Corp.</v>
          </cell>
          <cell r="E2362" t="str">
            <v>MA</v>
          </cell>
          <cell r="F2362" t="str">
            <v>P1</v>
          </cell>
          <cell r="G2362" t="str">
            <v>ERF</v>
          </cell>
          <cell r="H2362" t="str">
            <v>IA</v>
          </cell>
          <cell r="I2362" t="str">
            <v>0028840 - NFP CORPORATE SERVICES (NY) LLC</v>
          </cell>
        </row>
        <row r="2363">
          <cell r="A2363" t="str">
            <v>C41478IH</v>
          </cell>
          <cell r="B2363">
            <v>42185</v>
          </cell>
          <cell r="C2363" t="str">
            <v>C41478</v>
          </cell>
          <cell r="D2363" t="str">
            <v>TimePayment Corp.</v>
          </cell>
          <cell r="E2363" t="str">
            <v>MA</v>
          </cell>
          <cell r="F2363" t="str">
            <v>P1</v>
          </cell>
          <cell r="G2363" t="str">
            <v>ERF</v>
          </cell>
          <cell r="H2363" t="str">
            <v>IH</v>
          </cell>
          <cell r="I2363" t="str">
            <v>0028840 - NFP CORPORATE SERVICES (NY) LLC</v>
          </cell>
        </row>
        <row r="2364">
          <cell r="A2364" t="str">
            <v>C41485IA</v>
          </cell>
          <cell r="B2364">
            <v>42185</v>
          </cell>
          <cell r="C2364" t="str">
            <v>C41485</v>
          </cell>
          <cell r="D2364" t="str">
            <v>Applewood Construction Corp</v>
          </cell>
          <cell r="E2364" t="str">
            <v>MA</v>
          </cell>
          <cell r="F2364" t="str">
            <v>P1</v>
          </cell>
          <cell r="G2364" t="str">
            <v>SMALL</v>
          </cell>
          <cell r="H2364" t="str">
            <v>IA</v>
          </cell>
          <cell r="I2364" t="str">
            <v>0021660 - LOWELL FIVE CENT SAVINGS BANK</v>
          </cell>
        </row>
        <row r="2365">
          <cell r="A2365" t="str">
            <v>C41485IH</v>
          </cell>
          <cell r="B2365">
            <v>42185</v>
          </cell>
          <cell r="C2365" t="str">
            <v>C41485</v>
          </cell>
          <cell r="D2365" t="str">
            <v>Applewood Construction Corp</v>
          </cell>
          <cell r="E2365" t="str">
            <v>MA</v>
          </cell>
          <cell r="F2365" t="str">
            <v>P1</v>
          </cell>
          <cell r="G2365" t="str">
            <v>SMALL</v>
          </cell>
          <cell r="H2365" t="str">
            <v>IH</v>
          </cell>
          <cell r="I2365" t="str">
            <v>0021660 - LOWELL FIVE CENT SAVINGS BANK</v>
          </cell>
        </row>
        <row r="2366">
          <cell r="A2366" t="str">
            <v>C41487IA</v>
          </cell>
          <cell r="B2366">
            <v>42185</v>
          </cell>
          <cell r="C2366" t="str">
            <v>C41487</v>
          </cell>
          <cell r="D2366" t="str">
            <v>Reynolds Rappaport Kaplan &amp; Hackney LLC</v>
          </cell>
          <cell r="E2366" t="str">
            <v>MA</v>
          </cell>
          <cell r="F2366" t="str">
            <v>P1</v>
          </cell>
          <cell r="G2366" t="str">
            <v>SMALL</v>
          </cell>
          <cell r="H2366" t="str">
            <v>IA</v>
          </cell>
          <cell r="I2366" t="str">
            <v>0029825 - PAYCHEX AGENCY INC</v>
          </cell>
        </row>
        <row r="2367">
          <cell r="A2367" t="str">
            <v>C41487IH</v>
          </cell>
          <cell r="B2367">
            <v>42185</v>
          </cell>
          <cell r="C2367" t="str">
            <v>C41487</v>
          </cell>
          <cell r="D2367" t="str">
            <v>Reynolds Rappaport Kaplan &amp; Hackney LLC</v>
          </cell>
          <cell r="E2367" t="str">
            <v>MA</v>
          </cell>
          <cell r="F2367" t="str">
            <v>P1</v>
          </cell>
          <cell r="G2367" t="str">
            <v>SMALL</v>
          </cell>
          <cell r="H2367" t="str">
            <v>IH</v>
          </cell>
          <cell r="I2367" t="str">
            <v>0029825 - PAYCHEX AGENCY INC</v>
          </cell>
        </row>
        <row r="2368">
          <cell r="A2368" t="str">
            <v>C41501IH</v>
          </cell>
          <cell r="B2368">
            <v>42185</v>
          </cell>
          <cell r="C2368" t="str">
            <v>C41501</v>
          </cell>
          <cell r="D2368" t="str">
            <v>G Brouillette &amp; Sons Inc</v>
          </cell>
          <cell r="E2368" t="str">
            <v>MA</v>
          </cell>
          <cell r="F2368" t="str">
            <v>P1</v>
          </cell>
          <cell r="G2368" t="str">
            <v>SMALL</v>
          </cell>
          <cell r="H2368" t="str">
            <v>IH</v>
          </cell>
          <cell r="I2368" t="str">
            <v>0005612 - UNITED BUSINESSMANS INSURANCE AGENCY</v>
          </cell>
        </row>
        <row r="2369">
          <cell r="A2369" t="str">
            <v>C41521IA</v>
          </cell>
          <cell r="B2369">
            <v>42185</v>
          </cell>
          <cell r="C2369" t="str">
            <v>C41521</v>
          </cell>
          <cell r="D2369" t="str">
            <v>Reichheld Family Orthodontics, P.C.</v>
          </cell>
          <cell r="E2369" t="str">
            <v>MA</v>
          </cell>
          <cell r="F2369" t="str">
            <v>P1</v>
          </cell>
          <cell r="G2369" t="str">
            <v>SMALL</v>
          </cell>
          <cell r="H2369" t="str">
            <v>IA</v>
          </cell>
          <cell r="I2369" t="str">
            <v>0031239 - GRANITE GROUP BENEFITS LLC</v>
          </cell>
        </row>
        <row r="2370">
          <cell r="A2370" t="str">
            <v>C41521IH</v>
          </cell>
          <cell r="B2370">
            <v>42185</v>
          </cell>
          <cell r="C2370" t="str">
            <v>C41521</v>
          </cell>
          <cell r="D2370" t="str">
            <v>Reichheld Family Orthodontics, P.C.</v>
          </cell>
          <cell r="E2370" t="str">
            <v>MA</v>
          </cell>
          <cell r="F2370" t="str">
            <v>P1</v>
          </cell>
          <cell r="G2370" t="str">
            <v>SMALL</v>
          </cell>
          <cell r="H2370" t="str">
            <v>IH</v>
          </cell>
          <cell r="I2370" t="str">
            <v>0031239 - GRANITE GROUP BENEFITS LLC</v>
          </cell>
        </row>
        <row r="2371">
          <cell r="A2371" t="str">
            <v>C41550JA</v>
          </cell>
          <cell r="B2371">
            <v>42185</v>
          </cell>
          <cell r="C2371" t="str">
            <v>C41550</v>
          </cell>
          <cell r="D2371" t="str">
            <v>J G Electric Co Inc</v>
          </cell>
          <cell r="E2371" t="str">
            <v>MA</v>
          </cell>
          <cell r="F2371" t="str">
            <v>P1</v>
          </cell>
          <cell r="G2371" t="str">
            <v>SMALL</v>
          </cell>
          <cell r="H2371" t="str">
            <v>JA</v>
          </cell>
          <cell r="I2371" t="str">
            <v>0030990 - INTEGRATED INSURANCE SOLUTIONS LLC</v>
          </cell>
        </row>
        <row r="2372">
          <cell r="A2372" t="str">
            <v>C41551IH</v>
          </cell>
          <cell r="B2372">
            <v>42185</v>
          </cell>
          <cell r="C2372" t="str">
            <v>C41551</v>
          </cell>
          <cell r="D2372" t="str">
            <v>Edelstein and Company LLP</v>
          </cell>
          <cell r="E2372" t="str">
            <v>MA</v>
          </cell>
          <cell r="F2372" t="str">
            <v>P1</v>
          </cell>
          <cell r="G2372" t="str">
            <v>CRC</v>
          </cell>
          <cell r="H2372" t="str">
            <v>IH</v>
          </cell>
          <cell r="I2372" t="str">
            <v>0034964 - AMR BENEFITS MANAGEMENT LLC</v>
          </cell>
        </row>
        <row r="2373">
          <cell r="A2373" t="str">
            <v>C41553IH</v>
          </cell>
          <cell r="B2373">
            <v>42185</v>
          </cell>
          <cell r="C2373" t="str">
            <v>C41553</v>
          </cell>
          <cell r="D2373" t="str">
            <v>Michael J Hynes Auto Repair</v>
          </cell>
          <cell r="E2373" t="str">
            <v>MA</v>
          </cell>
          <cell r="F2373" t="str">
            <v>P1</v>
          </cell>
          <cell r="G2373" t="str">
            <v>SMALL</v>
          </cell>
          <cell r="H2373" t="str">
            <v>IH</v>
          </cell>
          <cell r="I2373" t="str">
            <v>0017428 - INCENTIVE GROUP</v>
          </cell>
        </row>
        <row r="2374">
          <cell r="A2374" t="str">
            <v>C41561IH</v>
          </cell>
          <cell r="B2374">
            <v>42185</v>
          </cell>
          <cell r="C2374" t="str">
            <v>C41561</v>
          </cell>
          <cell r="D2374" t="str">
            <v>Presidential Oaks</v>
          </cell>
          <cell r="E2374" t="str">
            <v>NH</v>
          </cell>
          <cell r="F2374" t="str">
            <v>P1</v>
          </cell>
          <cell r="G2374" t="str">
            <v>CRC</v>
          </cell>
          <cell r="H2374" t="str">
            <v>IH</v>
          </cell>
          <cell r="I2374" t="str">
            <v>0015366 - NEW ENGLAND EMPLOYEE BENEFITS COUNCIL</v>
          </cell>
        </row>
        <row r="2375">
          <cell r="A2375" t="str">
            <v>C41565IH</v>
          </cell>
          <cell r="B2375">
            <v>42185</v>
          </cell>
          <cell r="C2375" t="str">
            <v>C41565</v>
          </cell>
          <cell r="D2375" t="str">
            <v>F E Leslie Druggist Inc</v>
          </cell>
          <cell r="E2375" t="str">
            <v>MA</v>
          </cell>
          <cell r="F2375" t="str">
            <v>P1</v>
          </cell>
          <cell r="G2375" t="str">
            <v>SMALL</v>
          </cell>
          <cell r="H2375" t="str">
            <v>IH</v>
          </cell>
        </row>
        <row r="2376">
          <cell r="A2376" t="str">
            <v>C41571IH</v>
          </cell>
          <cell r="B2376">
            <v>42185</v>
          </cell>
          <cell r="C2376" t="str">
            <v>C41571</v>
          </cell>
          <cell r="D2376" t="str">
            <v>Barrett Restaurants Inc</v>
          </cell>
          <cell r="E2376" t="str">
            <v>MA</v>
          </cell>
          <cell r="F2376" t="str">
            <v>P1</v>
          </cell>
          <cell r="G2376" t="str">
            <v>CRC</v>
          </cell>
          <cell r="H2376" t="str">
            <v>IH</v>
          </cell>
          <cell r="I2376" t="str">
            <v>0035949 - BARNARD, RICHARD J</v>
          </cell>
        </row>
        <row r="2377">
          <cell r="A2377" t="str">
            <v>C41578IH</v>
          </cell>
          <cell r="B2377">
            <v>42185</v>
          </cell>
          <cell r="C2377" t="str">
            <v>C41578</v>
          </cell>
          <cell r="D2377" t="str">
            <v>Unified System Inc</v>
          </cell>
          <cell r="E2377" t="str">
            <v>MA</v>
          </cell>
          <cell r="F2377" t="str">
            <v>P1</v>
          </cell>
          <cell r="G2377" t="str">
            <v>SMALL</v>
          </cell>
          <cell r="H2377" t="str">
            <v>IH</v>
          </cell>
          <cell r="I2377" t="str">
            <v>0022367 - EMPLOYEE BENEFIT ADVISORS INC</v>
          </cell>
        </row>
        <row r="2378">
          <cell r="A2378" t="str">
            <v>C41585IH</v>
          </cell>
          <cell r="B2378">
            <v>42185</v>
          </cell>
          <cell r="C2378" t="str">
            <v>C41585</v>
          </cell>
          <cell r="D2378" t="str">
            <v>Roxbury Tenants of Harvard Association</v>
          </cell>
          <cell r="E2378" t="str">
            <v>MA</v>
          </cell>
          <cell r="F2378" t="str">
            <v>P1</v>
          </cell>
          <cell r="G2378" t="str">
            <v>SMALL</v>
          </cell>
          <cell r="H2378" t="str">
            <v>IH</v>
          </cell>
          <cell r="I2378" t="str">
            <v>0005548 - ROLANDO A CAPANNA INS AGENCY LLC</v>
          </cell>
        </row>
        <row r="2379">
          <cell r="A2379" t="str">
            <v>C41586IH</v>
          </cell>
          <cell r="B2379">
            <v>42185</v>
          </cell>
          <cell r="C2379" t="str">
            <v>C41586</v>
          </cell>
          <cell r="D2379" t="str">
            <v>Howard M Kahalas PC</v>
          </cell>
          <cell r="E2379" t="str">
            <v>MA</v>
          </cell>
          <cell r="F2379" t="str">
            <v>P1</v>
          </cell>
          <cell r="G2379" t="str">
            <v>SMALL</v>
          </cell>
          <cell r="H2379" t="str">
            <v>IH</v>
          </cell>
          <cell r="I2379" t="str">
            <v>0026179 - HJ KNIGHT INTERNATIONAL INS AGENCIES INC</v>
          </cell>
        </row>
        <row r="2380">
          <cell r="A2380" t="str">
            <v>C41592IH</v>
          </cell>
          <cell r="B2380">
            <v>42185</v>
          </cell>
          <cell r="C2380" t="str">
            <v>C41592</v>
          </cell>
          <cell r="D2380" t="str">
            <v>Lawrence Boys &amp; Girls Club Inc</v>
          </cell>
          <cell r="E2380" t="str">
            <v>MA</v>
          </cell>
          <cell r="F2380" t="str">
            <v>P1</v>
          </cell>
          <cell r="G2380" t="str">
            <v>SMALL</v>
          </cell>
          <cell r="H2380" t="str">
            <v>IH</v>
          </cell>
          <cell r="I2380" t="str">
            <v>0005552 - BUSINESS BENEFITS INS BROKERAGE INC</v>
          </cell>
        </row>
        <row r="2381">
          <cell r="A2381" t="str">
            <v>C41592JA</v>
          </cell>
          <cell r="B2381">
            <v>42185</v>
          </cell>
          <cell r="C2381" t="str">
            <v>C41592</v>
          </cell>
          <cell r="D2381" t="str">
            <v>Lawrence Boys &amp; Girls Club Inc</v>
          </cell>
          <cell r="E2381" t="str">
            <v>MA</v>
          </cell>
          <cell r="F2381" t="str">
            <v>P1</v>
          </cell>
          <cell r="G2381" t="str">
            <v>SMALL</v>
          </cell>
          <cell r="H2381" t="str">
            <v>JA</v>
          </cell>
          <cell r="I2381" t="str">
            <v>0005552 - BUSINESS BENEFITS INS BROKERAGE INC</v>
          </cell>
        </row>
        <row r="2382">
          <cell r="A2382" t="str">
            <v>C41593JA</v>
          </cell>
          <cell r="B2382">
            <v>42185</v>
          </cell>
          <cell r="C2382" t="str">
            <v>C41593</v>
          </cell>
          <cell r="D2382" t="str">
            <v>Abundant Life Church of Wilmington</v>
          </cell>
          <cell r="E2382" t="str">
            <v>MA</v>
          </cell>
          <cell r="F2382" t="str">
            <v>P1</v>
          </cell>
          <cell r="G2382" t="str">
            <v>SMALL</v>
          </cell>
          <cell r="H2382" t="str">
            <v>JA</v>
          </cell>
          <cell r="I2382" t="str">
            <v>0005623 - LAZARAKIS, CHARLES W</v>
          </cell>
        </row>
        <row r="2383">
          <cell r="A2383" t="str">
            <v>C41599IH</v>
          </cell>
          <cell r="B2383">
            <v>42185</v>
          </cell>
          <cell r="C2383" t="str">
            <v>C41599</v>
          </cell>
          <cell r="D2383" t="str">
            <v>Pembroke Concrete Products Inc</v>
          </cell>
          <cell r="E2383" t="str">
            <v>MA</v>
          </cell>
          <cell r="F2383" t="str">
            <v>P1</v>
          </cell>
          <cell r="G2383" t="str">
            <v>SMALL</v>
          </cell>
          <cell r="H2383" t="str">
            <v>IH</v>
          </cell>
          <cell r="I2383" t="str">
            <v>0035498 - EASTERN BENEFITS GROUP</v>
          </cell>
        </row>
        <row r="2384">
          <cell r="A2384" t="str">
            <v>C41599JA</v>
          </cell>
          <cell r="B2384">
            <v>42185</v>
          </cell>
          <cell r="C2384" t="str">
            <v>C41599</v>
          </cell>
          <cell r="D2384" t="str">
            <v>Pembroke Concrete Products Inc</v>
          </cell>
          <cell r="E2384" t="str">
            <v>MA</v>
          </cell>
          <cell r="F2384" t="str">
            <v>P1</v>
          </cell>
          <cell r="G2384" t="str">
            <v>SMALL</v>
          </cell>
          <cell r="H2384" t="str">
            <v>JA</v>
          </cell>
          <cell r="I2384" t="str">
            <v>0035498 - EASTERN BENEFITS GROUP</v>
          </cell>
        </row>
        <row r="2385">
          <cell r="A2385" t="str">
            <v>C41603IH</v>
          </cell>
          <cell r="B2385">
            <v>42185</v>
          </cell>
          <cell r="C2385" t="str">
            <v>C41603</v>
          </cell>
          <cell r="D2385" t="str">
            <v>Dwyers Enterprises Inc.</v>
          </cell>
          <cell r="E2385" t="str">
            <v>MA</v>
          </cell>
          <cell r="F2385" t="str">
            <v>P1</v>
          </cell>
          <cell r="G2385" t="str">
            <v>SMALL</v>
          </cell>
          <cell r="H2385" t="str">
            <v>IH</v>
          </cell>
          <cell r="I2385" t="str">
            <v>0031199 - EASTERN BENEFITS GROUP</v>
          </cell>
        </row>
        <row r="2386">
          <cell r="A2386" t="str">
            <v>C41605JM</v>
          </cell>
          <cell r="B2386">
            <v>42185</v>
          </cell>
          <cell r="C2386" t="str">
            <v>C41605</v>
          </cell>
          <cell r="D2386" t="str">
            <v>G M Roth Design Remodeling</v>
          </cell>
          <cell r="E2386" t="str">
            <v>NH</v>
          </cell>
          <cell r="F2386" t="str">
            <v>P1</v>
          </cell>
          <cell r="G2386" t="str">
            <v>SMALL</v>
          </cell>
          <cell r="H2386" t="str">
            <v>JM</v>
          </cell>
          <cell r="I2386" t="str">
            <v>0005582 - CLARK &amp; LAVEY</v>
          </cell>
        </row>
        <row r="2387">
          <cell r="A2387" t="str">
            <v>C41605JR</v>
          </cell>
          <cell r="B2387">
            <v>42185</v>
          </cell>
          <cell r="C2387" t="str">
            <v>C41605</v>
          </cell>
          <cell r="D2387" t="str">
            <v>G M Roth Design Remodeling</v>
          </cell>
          <cell r="E2387" t="str">
            <v>NH</v>
          </cell>
          <cell r="F2387" t="str">
            <v>P1</v>
          </cell>
          <cell r="G2387" t="str">
            <v>SMALL</v>
          </cell>
          <cell r="H2387" t="str">
            <v>JR</v>
          </cell>
          <cell r="I2387" t="str">
            <v>0005582 - CLARK &amp; LAVEY</v>
          </cell>
        </row>
        <row r="2388">
          <cell r="A2388" t="str">
            <v>C41608JM</v>
          </cell>
          <cell r="B2388">
            <v>42185</v>
          </cell>
          <cell r="C2388" t="str">
            <v>C41608</v>
          </cell>
          <cell r="D2388" t="str">
            <v>Colonial Electronic Manufacturers Inc</v>
          </cell>
          <cell r="E2388" t="str">
            <v>NH</v>
          </cell>
          <cell r="F2388" t="str">
            <v>P1</v>
          </cell>
          <cell r="G2388" t="str">
            <v>SMALL</v>
          </cell>
          <cell r="H2388" t="str">
            <v>JM</v>
          </cell>
          <cell r="I2388" t="str">
            <v>0005559 - TRUDO, DAVID H</v>
          </cell>
        </row>
        <row r="2389">
          <cell r="A2389" t="str">
            <v>C41608JN</v>
          </cell>
          <cell r="B2389">
            <v>42185</v>
          </cell>
          <cell r="C2389" t="str">
            <v>C41608</v>
          </cell>
          <cell r="D2389" t="str">
            <v>Colonial Electronic Manufacturers Inc</v>
          </cell>
          <cell r="E2389" t="str">
            <v>NH</v>
          </cell>
          <cell r="F2389" t="str">
            <v>P1</v>
          </cell>
          <cell r="G2389" t="str">
            <v>SMALL</v>
          </cell>
          <cell r="H2389" t="str">
            <v>JN</v>
          </cell>
          <cell r="I2389" t="str">
            <v>0005559 - TRUDO, DAVID H</v>
          </cell>
        </row>
        <row r="2390">
          <cell r="A2390" t="str">
            <v>C41610IH</v>
          </cell>
          <cell r="B2390">
            <v>42185</v>
          </cell>
          <cell r="C2390" t="str">
            <v>C41610</v>
          </cell>
          <cell r="D2390" t="str">
            <v>Childrens Center of Lexington</v>
          </cell>
          <cell r="E2390" t="str">
            <v>MA</v>
          </cell>
          <cell r="F2390" t="str">
            <v>P1</v>
          </cell>
          <cell r="G2390" t="str">
            <v>SMALL</v>
          </cell>
          <cell r="H2390" t="str">
            <v>IH</v>
          </cell>
          <cell r="I2390" t="str">
            <v>0021675 - PAYCHEX AGENCY INC</v>
          </cell>
        </row>
        <row r="2391">
          <cell r="A2391" t="str">
            <v>C41611JH</v>
          </cell>
          <cell r="B2391">
            <v>42185</v>
          </cell>
          <cell r="C2391" t="str">
            <v>C41611</v>
          </cell>
          <cell r="D2391" t="str">
            <v>Cape Cod Periodontics PC</v>
          </cell>
          <cell r="E2391" t="str">
            <v>MA</v>
          </cell>
          <cell r="F2391" t="str">
            <v>P1</v>
          </cell>
          <cell r="G2391" t="str">
            <v>SMALL</v>
          </cell>
          <cell r="H2391" t="str">
            <v>JH</v>
          </cell>
          <cell r="I2391" t="str">
            <v>0020309 - SPRING INSURANCE GROUP LLC</v>
          </cell>
        </row>
        <row r="2392">
          <cell r="A2392" t="str">
            <v>C41614IA</v>
          </cell>
          <cell r="B2392">
            <v>42185</v>
          </cell>
          <cell r="C2392" t="str">
            <v>C41614</v>
          </cell>
          <cell r="D2392" t="str">
            <v>Applied Geographics Inc</v>
          </cell>
          <cell r="E2392" t="str">
            <v>MA</v>
          </cell>
          <cell r="F2392" t="str">
            <v>P1</v>
          </cell>
          <cell r="G2392" t="str">
            <v>SMALL</v>
          </cell>
          <cell r="H2392" t="str">
            <v>IA</v>
          </cell>
          <cell r="I2392" t="str">
            <v>0021429 - HUB INTERNATIONAL NEW ENGLAND LLC</v>
          </cell>
        </row>
        <row r="2393">
          <cell r="A2393" t="str">
            <v>C41614IH</v>
          </cell>
          <cell r="B2393">
            <v>42185</v>
          </cell>
          <cell r="C2393" t="str">
            <v>C41614</v>
          </cell>
          <cell r="D2393" t="str">
            <v>Applied Geographics Inc</v>
          </cell>
          <cell r="E2393" t="str">
            <v>MA</v>
          </cell>
          <cell r="F2393" t="str">
            <v>P1</v>
          </cell>
          <cell r="G2393" t="str">
            <v>SMALL</v>
          </cell>
          <cell r="H2393" t="str">
            <v>IH</v>
          </cell>
          <cell r="I2393" t="str">
            <v>0021429 - HUB INTERNATIONAL NEW ENGLAND LLC</v>
          </cell>
        </row>
        <row r="2394">
          <cell r="A2394" t="str">
            <v>C41622IH</v>
          </cell>
          <cell r="B2394">
            <v>42185</v>
          </cell>
          <cell r="C2394" t="str">
            <v>C41622</v>
          </cell>
          <cell r="D2394" t="str">
            <v>Cummaquid Golf Club</v>
          </cell>
          <cell r="E2394" t="str">
            <v>MA</v>
          </cell>
          <cell r="F2394" t="str">
            <v>P1</v>
          </cell>
          <cell r="G2394" t="str">
            <v>SMALL</v>
          </cell>
          <cell r="H2394" t="str">
            <v>IH</v>
          </cell>
          <cell r="I2394" t="str">
            <v>0028990 - DIGITAL INSURANCE AGENCY INC</v>
          </cell>
        </row>
        <row r="2395">
          <cell r="A2395" t="str">
            <v>C41626IH</v>
          </cell>
          <cell r="B2395">
            <v>42185</v>
          </cell>
          <cell r="C2395" t="str">
            <v>C41626</v>
          </cell>
          <cell r="D2395" t="str">
            <v>Mechanical Alliance Service Company Inc</v>
          </cell>
          <cell r="E2395" t="str">
            <v>MA</v>
          </cell>
          <cell r="F2395" t="str">
            <v>P1</v>
          </cell>
          <cell r="G2395" t="str">
            <v>SMALL</v>
          </cell>
          <cell r="H2395" t="str">
            <v>IH</v>
          </cell>
          <cell r="I2395" t="str">
            <v>0032796 - NFP CORPORATE SERVICES (NY) LLC</v>
          </cell>
        </row>
        <row r="2396">
          <cell r="A2396" t="str">
            <v>C41629JM</v>
          </cell>
          <cell r="B2396">
            <v>42185</v>
          </cell>
          <cell r="C2396" t="str">
            <v>C41629</v>
          </cell>
          <cell r="D2396" t="str">
            <v>Voyager Systems</v>
          </cell>
          <cell r="E2396" t="str">
            <v>NH</v>
          </cell>
          <cell r="F2396" t="str">
            <v>P1</v>
          </cell>
          <cell r="G2396" t="str">
            <v>SMALL</v>
          </cell>
          <cell r="H2396" t="str">
            <v>JM</v>
          </cell>
          <cell r="I2396" t="str">
            <v>0005591 - NEW ENGLAND EMPLOYEE BENEFITS COUNCIL</v>
          </cell>
        </row>
        <row r="2397">
          <cell r="A2397" t="str">
            <v>C41632JM</v>
          </cell>
          <cell r="B2397">
            <v>42185</v>
          </cell>
          <cell r="C2397" t="str">
            <v>C41632</v>
          </cell>
          <cell r="D2397" t="str">
            <v>Community Bridges</v>
          </cell>
          <cell r="E2397" t="str">
            <v>NH</v>
          </cell>
          <cell r="F2397" t="str">
            <v>P1</v>
          </cell>
          <cell r="G2397" t="str">
            <v>ERF</v>
          </cell>
          <cell r="H2397" t="str">
            <v>JM</v>
          </cell>
          <cell r="I2397" t="str">
            <v>0005572 - INSURANCE PLANNING GROUP INC</v>
          </cell>
        </row>
        <row r="2398">
          <cell r="A2398" t="str">
            <v>C41632JR</v>
          </cell>
          <cell r="B2398">
            <v>42185</v>
          </cell>
          <cell r="C2398" t="str">
            <v>C41632</v>
          </cell>
          <cell r="D2398" t="str">
            <v>Community Bridges</v>
          </cell>
          <cell r="E2398" t="str">
            <v>NH</v>
          </cell>
          <cell r="F2398" t="str">
            <v>P1</v>
          </cell>
          <cell r="G2398" t="str">
            <v>ERF</v>
          </cell>
          <cell r="H2398" t="str">
            <v>JR</v>
          </cell>
          <cell r="I2398" t="str">
            <v>0005572 - INSURANCE PLANNING GROUP INC</v>
          </cell>
        </row>
        <row r="2399">
          <cell r="A2399" t="str">
            <v>C41633JH</v>
          </cell>
          <cell r="B2399">
            <v>42185</v>
          </cell>
          <cell r="C2399" t="str">
            <v>C41633</v>
          </cell>
          <cell r="D2399" t="str">
            <v>Northeastern Environmental Services</v>
          </cell>
          <cell r="E2399" t="str">
            <v>ME</v>
          </cell>
          <cell r="F2399" t="str">
            <v>P1</v>
          </cell>
          <cell r="G2399" t="str">
            <v>SMALL</v>
          </cell>
          <cell r="H2399" t="str">
            <v>JH</v>
          </cell>
          <cell r="I2399" t="str">
            <v>0035948 - CROSS INSURANCE</v>
          </cell>
        </row>
        <row r="2400">
          <cell r="A2400" t="str">
            <v>C41638IH</v>
          </cell>
          <cell r="B2400">
            <v>42185</v>
          </cell>
          <cell r="C2400" t="str">
            <v>C41638</v>
          </cell>
          <cell r="D2400" t="str">
            <v>Regal House Classic Furniture Inc</v>
          </cell>
          <cell r="E2400" t="str">
            <v>MA</v>
          </cell>
          <cell r="F2400" t="str">
            <v>P1</v>
          </cell>
          <cell r="G2400" t="str">
            <v>GPC</v>
          </cell>
          <cell r="H2400" t="str">
            <v>IH</v>
          </cell>
          <cell r="I2400" t="str">
            <v>0005594 - SYLVIA &amp; COMPANY INSURANCE</v>
          </cell>
        </row>
        <row r="2401">
          <cell r="A2401" t="str">
            <v>C41638JA</v>
          </cell>
          <cell r="B2401">
            <v>42185</v>
          </cell>
          <cell r="C2401" t="str">
            <v>C41638</v>
          </cell>
          <cell r="D2401" t="str">
            <v>Regal House Classic Furniture Inc</v>
          </cell>
          <cell r="E2401" t="str">
            <v>MA</v>
          </cell>
          <cell r="F2401" t="str">
            <v>P1</v>
          </cell>
          <cell r="G2401" t="str">
            <v>GPC</v>
          </cell>
          <cell r="H2401" t="str">
            <v>JA</v>
          </cell>
          <cell r="I2401" t="str">
            <v>0005594 - SYLVIA &amp; COMPANY INSURANCE</v>
          </cell>
        </row>
        <row r="2402">
          <cell r="A2402" t="str">
            <v>C41642IH</v>
          </cell>
          <cell r="B2402">
            <v>42185</v>
          </cell>
          <cell r="C2402" t="str">
            <v>C41642</v>
          </cell>
          <cell r="D2402" t="str">
            <v>Safe &amp; Secure Protection Inc</v>
          </cell>
          <cell r="E2402" t="str">
            <v>MA</v>
          </cell>
          <cell r="F2402" t="str">
            <v>P1</v>
          </cell>
          <cell r="G2402" t="str">
            <v>SMALL</v>
          </cell>
          <cell r="H2402" t="str">
            <v>IH</v>
          </cell>
          <cell r="I2402" t="str">
            <v>0005600 - BAR INSURANCE BROKERAGE INC</v>
          </cell>
        </row>
        <row r="2403">
          <cell r="A2403" t="str">
            <v>C41651IH</v>
          </cell>
          <cell r="B2403">
            <v>42185</v>
          </cell>
          <cell r="C2403" t="str">
            <v>C41651</v>
          </cell>
          <cell r="D2403" t="str">
            <v>Spataro Plumbing &amp; Heating</v>
          </cell>
          <cell r="E2403" t="str">
            <v>MA</v>
          </cell>
          <cell r="F2403" t="str">
            <v>P1</v>
          </cell>
          <cell r="G2403" t="str">
            <v>SMALL</v>
          </cell>
          <cell r="H2403" t="str">
            <v>IH</v>
          </cell>
          <cell r="I2403" t="str">
            <v>0021676 - PARTNERS BENEFIT GROUP INC</v>
          </cell>
        </row>
        <row r="2404">
          <cell r="A2404" t="str">
            <v>C41652IH</v>
          </cell>
          <cell r="B2404">
            <v>42185</v>
          </cell>
          <cell r="C2404" t="str">
            <v>C41652</v>
          </cell>
          <cell r="D2404" t="str">
            <v>Falmouth Ready Mix Inc</v>
          </cell>
          <cell r="E2404" t="str">
            <v>MA</v>
          </cell>
          <cell r="F2404" t="str">
            <v>P1</v>
          </cell>
          <cell r="G2404" t="str">
            <v>SMALL</v>
          </cell>
          <cell r="H2404" t="str">
            <v>IH</v>
          </cell>
          <cell r="I2404" t="str">
            <v>0005502 - REID JR, ROBERT J</v>
          </cell>
        </row>
        <row r="2405">
          <cell r="A2405" t="str">
            <v>C41652MI</v>
          </cell>
          <cell r="B2405">
            <v>42185</v>
          </cell>
          <cell r="C2405" t="str">
            <v>C41652</v>
          </cell>
          <cell r="D2405" t="str">
            <v>Falmouth Ready Mix Inc</v>
          </cell>
          <cell r="E2405" t="str">
            <v>MA</v>
          </cell>
          <cell r="F2405" t="str">
            <v>P1</v>
          </cell>
          <cell r="G2405" t="str">
            <v>MCARE</v>
          </cell>
          <cell r="H2405" t="str">
            <v>MI</v>
          </cell>
          <cell r="I2405" t="str">
            <v>0005502 - REID JR, ROBERT J</v>
          </cell>
        </row>
        <row r="2406">
          <cell r="A2406" t="str">
            <v>C41654IH</v>
          </cell>
          <cell r="B2406">
            <v>42185</v>
          </cell>
          <cell r="C2406" t="str">
            <v>C41654</v>
          </cell>
          <cell r="D2406" t="str">
            <v>Crossroads School for Children New England, Inc.</v>
          </cell>
          <cell r="E2406" t="str">
            <v>MA</v>
          </cell>
          <cell r="F2406" t="str">
            <v>P1</v>
          </cell>
          <cell r="G2406" t="str">
            <v>CRC</v>
          </cell>
          <cell r="H2406" t="str">
            <v>IH</v>
          </cell>
          <cell r="I2406" t="str">
            <v>0035412 - INSURANCE PLANNING GROUP INC</v>
          </cell>
        </row>
        <row r="2407">
          <cell r="A2407" t="str">
            <v>C41661IH</v>
          </cell>
          <cell r="B2407">
            <v>42185</v>
          </cell>
          <cell r="C2407" t="str">
            <v>C41661</v>
          </cell>
          <cell r="D2407" t="str">
            <v>Eye Care of Maine</v>
          </cell>
          <cell r="E2407" t="str">
            <v>ME</v>
          </cell>
          <cell r="F2407" t="str">
            <v>P1</v>
          </cell>
          <cell r="G2407" t="str">
            <v>CRC</v>
          </cell>
          <cell r="H2407" t="str">
            <v>IH</v>
          </cell>
          <cell r="I2407" t="str">
            <v>0030721 - NORTON FINANCIAL SERVICES INC</v>
          </cell>
        </row>
        <row r="2408">
          <cell r="A2408" t="str">
            <v>C41661IV</v>
          </cell>
          <cell r="B2408">
            <v>42185</v>
          </cell>
          <cell r="C2408" t="str">
            <v>C41661</v>
          </cell>
          <cell r="D2408" t="str">
            <v>Eye Care of Maine</v>
          </cell>
          <cell r="E2408" t="str">
            <v>ME</v>
          </cell>
          <cell r="F2408" t="str">
            <v>P1</v>
          </cell>
          <cell r="G2408" t="str">
            <v>CRC</v>
          </cell>
          <cell r="H2408" t="str">
            <v>IV</v>
          </cell>
          <cell r="I2408" t="str">
            <v>0030721 - NORTON FINANCIAL SERVICES INC</v>
          </cell>
        </row>
        <row r="2409">
          <cell r="A2409" t="str">
            <v>C41662IH</v>
          </cell>
          <cell r="B2409">
            <v>42185</v>
          </cell>
          <cell r="C2409" t="str">
            <v>C41662</v>
          </cell>
          <cell r="D2409" t="str">
            <v>Atlantic Regional Federal Credit Union</v>
          </cell>
          <cell r="E2409" t="str">
            <v>ME</v>
          </cell>
          <cell r="F2409" t="str">
            <v>P1</v>
          </cell>
          <cell r="G2409" t="str">
            <v>CRC</v>
          </cell>
          <cell r="H2409" t="str">
            <v>IH</v>
          </cell>
          <cell r="I2409" t="str">
            <v>0005659 - NORTON FINANCIAL SERVICES INC</v>
          </cell>
        </row>
        <row r="2410">
          <cell r="A2410" t="str">
            <v>C41662IV</v>
          </cell>
          <cell r="B2410">
            <v>42185</v>
          </cell>
          <cell r="C2410" t="str">
            <v>C41662</v>
          </cell>
          <cell r="D2410" t="str">
            <v>Atlantic Regional Federal Credit Union</v>
          </cell>
          <cell r="E2410" t="str">
            <v>ME</v>
          </cell>
          <cell r="F2410" t="str">
            <v>P1</v>
          </cell>
          <cell r="G2410" t="str">
            <v>CRC</v>
          </cell>
          <cell r="H2410" t="str">
            <v>IV</v>
          </cell>
          <cell r="I2410" t="str">
            <v>0005659 - NORTON FINANCIAL SERVICES INC</v>
          </cell>
        </row>
        <row r="2411">
          <cell r="A2411" t="str">
            <v>C41663IH</v>
          </cell>
          <cell r="B2411">
            <v>42185</v>
          </cell>
          <cell r="C2411" t="str">
            <v>C41663</v>
          </cell>
          <cell r="D2411" t="str">
            <v>Portland Pipeline Corporation</v>
          </cell>
          <cell r="E2411" t="str">
            <v>ME</v>
          </cell>
          <cell r="F2411" t="str">
            <v>P1</v>
          </cell>
          <cell r="G2411" t="str">
            <v>SMALL</v>
          </cell>
          <cell r="H2411" t="str">
            <v>IH</v>
          </cell>
          <cell r="I2411" t="str">
            <v>0018980 - ACADIA BENEFITS INC</v>
          </cell>
        </row>
        <row r="2412">
          <cell r="A2412" t="str">
            <v>C41663IV</v>
          </cell>
          <cell r="B2412">
            <v>42185</v>
          </cell>
          <cell r="C2412" t="str">
            <v>C41663</v>
          </cell>
          <cell r="D2412" t="str">
            <v>Portland Pipeline Corporation</v>
          </cell>
          <cell r="E2412" t="str">
            <v>ME</v>
          </cell>
          <cell r="F2412" t="str">
            <v>P1</v>
          </cell>
          <cell r="G2412" t="str">
            <v>SMALL</v>
          </cell>
          <cell r="H2412" t="str">
            <v>IV</v>
          </cell>
          <cell r="I2412" t="str">
            <v>0018980 - ACADIA BENEFITS INC</v>
          </cell>
        </row>
        <row r="2413">
          <cell r="A2413" t="str">
            <v>C41664IH</v>
          </cell>
          <cell r="B2413">
            <v>42185</v>
          </cell>
          <cell r="C2413" t="str">
            <v>C41664</v>
          </cell>
          <cell r="D2413" t="str">
            <v>Hutchins Motors Inc dba O'Connor GMC</v>
          </cell>
          <cell r="E2413" t="str">
            <v>ME</v>
          </cell>
          <cell r="F2413" t="str">
            <v>P1</v>
          </cell>
          <cell r="G2413" t="str">
            <v>ERF</v>
          </cell>
          <cell r="H2413" t="str">
            <v>IH</v>
          </cell>
          <cell r="I2413" t="str">
            <v>0031412 - ACADIA BENEFITS INC</v>
          </cell>
        </row>
        <row r="2414">
          <cell r="A2414" t="str">
            <v>C41664MI</v>
          </cell>
          <cell r="B2414">
            <v>42185</v>
          </cell>
          <cell r="C2414" t="str">
            <v>C41664</v>
          </cell>
          <cell r="D2414" t="str">
            <v>Hutchins Motors Inc dba O'Connor GMC</v>
          </cell>
          <cell r="E2414" t="str">
            <v>ME</v>
          </cell>
          <cell r="F2414" t="str">
            <v>P1</v>
          </cell>
          <cell r="G2414" t="str">
            <v>MCARE</v>
          </cell>
          <cell r="H2414" t="str">
            <v>MI</v>
          </cell>
          <cell r="I2414" t="str">
            <v>0031412 - ACADIA BENEFITS INC</v>
          </cell>
        </row>
        <row r="2415">
          <cell r="A2415" t="str">
            <v>C41664PO</v>
          </cell>
          <cell r="B2415">
            <v>42185</v>
          </cell>
          <cell r="C2415" t="str">
            <v>C41664</v>
          </cell>
          <cell r="D2415" t="str">
            <v>Hutchins Motors Inc dba O'Connor GMC</v>
          </cell>
          <cell r="E2415" t="str">
            <v>ME</v>
          </cell>
          <cell r="F2415" t="str">
            <v>P1</v>
          </cell>
          <cell r="G2415" t="str">
            <v>ERF</v>
          </cell>
          <cell r="H2415" t="str">
            <v>PO</v>
          </cell>
          <cell r="I2415" t="str">
            <v>0031412 - ACADIA BENEFITS INC</v>
          </cell>
        </row>
        <row r="2416">
          <cell r="A2416" t="str">
            <v>C41667JM</v>
          </cell>
          <cell r="B2416">
            <v>42185</v>
          </cell>
          <cell r="C2416" t="str">
            <v>C41667</v>
          </cell>
          <cell r="D2416" t="str">
            <v>RF Logic LLC</v>
          </cell>
          <cell r="E2416" t="str">
            <v>NH</v>
          </cell>
          <cell r="F2416" t="str">
            <v>P1</v>
          </cell>
          <cell r="G2416" t="str">
            <v>CRC</v>
          </cell>
          <cell r="H2416" t="str">
            <v>JM</v>
          </cell>
          <cell r="I2416" t="str">
            <v>0005662 - NIBRI BENEFIT SERVICES INC</v>
          </cell>
        </row>
        <row r="2417">
          <cell r="A2417" t="str">
            <v>C41670IH</v>
          </cell>
          <cell r="B2417">
            <v>42185</v>
          </cell>
          <cell r="C2417" t="str">
            <v>C41670</v>
          </cell>
          <cell r="D2417" t="str">
            <v>Bedrock Golf Club</v>
          </cell>
          <cell r="E2417" t="str">
            <v>MA</v>
          </cell>
          <cell r="F2417" t="str">
            <v>P1</v>
          </cell>
          <cell r="G2417" t="str">
            <v>SMALL</v>
          </cell>
          <cell r="H2417" t="str">
            <v>IH</v>
          </cell>
          <cell r="I2417" t="str">
            <v>0023226 - XCEL INSURANCE CORP</v>
          </cell>
        </row>
        <row r="2418">
          <cell r="A2418" t="str">
            <v>C41677IH</v>
          </cell>
          <cell r="B2418">
            <v>42185</v>
          </cell>
          <cell r="C2418" t="str">
            <v>C41677</v>
          </cell>
          <cell r="D2418" t="str">
            <v>Moonakis Cafe Inc</v>
          </cell>
          <cell r="E2418" t="str">
            <v>MA</v>
          </cell>
          <cell r="F2418" t="str">
            <v>P1</v>
          </cell>
          <cell r="G2418" t="str">
            <v>SMALL</v>
          </cell>
          <cell r="H2418" t="str">
            <v>IH</v>
          </cell>
          <cell r="I2418" t="str">
            <v>0005670 - HARPER, ANNA</v>
          </cell>
        </row>
        <row r="2419">
          <cell r="A2419" t="str">
            <v>C41679JM</v>
          </cell>
          <cell r="B2419">
            <v>42185</v>
          </cell>
          <cell r="C2419" t="str">
            <v>C41679</v>
          </cell>
          <cell r="D2419" t="str">
            <v>Pinney Plumbing &amp; Heating</v>
          </cell>
          <cell r="E2419" t="str">
            <v>NH</v>
          </cell>
          <cell r="F2419" t="str">
            <v>P1</v>
          </cell>
          <cell r="G2419" t="str">
            <v>SMALL</v>
          </cell>
          <cell r="H2419" t="str">
            <v>JM</v>
          </cell>
          <cell r="I2419" t="str">
            <v>0005647 - BROWN &amp; BROWN OF NEW HAMPSHIRE. INC</v>
          </cell>
        </row>
        <row r="2420">
          <cell r="A2420" t="str">
            <v>C41680IH</v>
          </cell>
          <cell r="B2420">
            <v>42185</v>
          </cell>
          <cell r="C2420" t="str">
            <v>C41680</v>
          </cell>
          <cell r="D2420" t="str">
            <v>Cohasset Collision Center Inc</v>
          </cell>
          <cell r="E2420" t="str">
            <v>MA</v>
          </cell>
          <cell r="F2420" t="str">
            <v>P1</v>
          </cell>
          <cell r="G2420" t="str">
            <v>SMALL</v>
          </cell>
          <cell r="H2420" t="str">
            <v>IH</v>
          </cell>
          <cell r="I2420" t="str">
            <v>0030596 - EASTERN BENEFITS GROUP</v>
          </cell>
        </row>
        <row r="2421">
          <cell r="A2421" t="str">
            <v>C41687IH</v>
          </cell>
          <cell r="B2421">
            <v>42185</v>
          </cell>
          <cell r="C2421" t="str">
            <v>C41687</v>
          </cell>
          <cell r="D2421" t="str">
            <v>Pediatric Associates of Norwood&amp;Franklin</v>
          </cell>
          <cell r="E2421" t="str">
            <v>MA</v>
          </cell>
          <cell r="F2421" t="str">
            <v>P1</v>
          </cell>
          <cell r="G2421" t="str">
            <v>SMALL</v>
          </cell>
          <cell r="H2421" t="str">
            <v>IH</v>
          </cell>
          <cell r="I2421" t="str">
            <v>0035499 - BRABO BENEFITS INC</v>
          </cell>
        </row>
        <row r="2422">
          <cell r="A2422" t="str">
            <v>C41689IH</v>
          </cell>
          <cell r="B2422">
            <v>42185</v>
          </cell>
          <cell r="C2422" t="str">
            <v>C41689</v>
          </cell>
          <cell r="D2422" t="str">
            <v>Webster Printing Co Inc</v>
          </cell>
          <cell r="E2422" t="str">
            <v>MA</v>
          </cell>
          <cell r="F2422" t="str">
            <v>P1</v>
          </cell>
          <cell r="G2422" t="str">
            <v>SMALL</v>
          </cell>
          <cell r="H2422" t="str">
            <v>IH</v>
          </cell>
          <cell r="I2422" t="str">
            <v>0035500 - PARTNERS BENEFIT GROUP INC</v>
          </cell>
        </row>
        <row r="2423">
          <cell r="A2423" t="str">
            <v>C41689IV</v>
          </cell>
          <cell r="B2423">
            <v>42185</v>
          </cell>
          <cell r="C2423" t="str">
            <v>C41689</v>
          </cell>
          <cell r="D2423" t="str">
            <v>Webster Printing Co Inc</v>
          </cell>
          <cell r="E2423" t="str">
            <v>MA</v>
          </cell>
          <cell r="F2423" t="str">
            <v>P1</v>
          </cell>
          <cell r="G2423" t="str">
            <v>SMALL</v>
          </cell>
          <cell r="H2423" t="str">
            <v>IV</v>
          </cell>
          <cell r="I2423" t="str">
            <v>0035500 - PARTNERS BENEFIT GROUP INC</v>
          </cell>
        </row>
        <row r="2424">
          <cell r="A2424" t="str">
            <v>C41706IH</v>
          </cell>
          <cell r="B2424">
            <v>42185</v>
          </cell>
          <cell r="C2424" t="str">
            <v>C41706</v>
          </cell>
          <cell r="D2424" t="str">
            <v>Lamco Systems Inc</v>
          </cell>
          <cell r="E2424" t="str">
            <v>MA</v>
          </cell>
          <cell r="F2424" t="str">
            <v>P1</v>
          </cell>
          <cell r="G2424" t="str">
            <v>SMALL</v>
          </cell>
          <cell r="H2424" t="str">
            <v>IH</v>
          </cell>
          <cell r="I2424" t="str">
            <v>0005681 - ORCHARD INSURANCE BROKERAGE INC</v>
          </cell>
        </row>
        <row r="2425">
          <cell r="A2425" t="str">
            <v>C41707IH</v>
          </cell>
          <cell r="B2425">
            <v>42185</v>
          </cell>
          <cell r="C2425" t="str">
            <v>C41707</v>
          </cell>
          <cell r="D2425" t="str">
            <v>Willmott &amp; Associates Inc</v>
          </cell>
          <cell r="E2425" t="str">
            <v>MA</v>
          </cell>
          <cell r="F2425" t="str">
            <v>P1</v>
          </cell>
          <cell r="G2425" t="str">
            <v>SMALL</v>
          </cell>
          <cell r="H2425" t="str">
            <v>IH</v>
          </cell>
          <cell r="I2425" t="str">
            <v>0021469 - EAST COAST BENEFIT PLANS INC</v>
          </cell>
        </row>
        <row r="2426">
          <cell r="A2426" t="str">
            <v>C41713IH</v>
          </cell>
          <cell r="B2426">
            <v>42185</v>
          </cell>
          <cell r="C2426" t="str">
            <v>C41713</v>
          </cell>
          <cell r="D2426" t="str">
            <v>Gutter Pro Enterprises Inc</v>
          </cell>
          <cell r="E2426" t="str">
            <v>MA</v>
          </cell>
          <cell r="F2426" t="str">
            <v>P1</v>
          </cell>
          <cell r="G2426" t="str">
            <v>SMALL</v>
          </cell>
          <cell r="H2426" t="str">
            <v>IH</v>
          </cell>
          <cell r="I2426" t="str">
            <v>0021470 - SMALL BUSINESS INSURANCE AGENCY INC</v>
          </cell>
        </row>
        <row r="2427">
          <cell r="A2427" t="str">
            <v>C41718IH</v>
          </cell>
          <cell r="B2427">
            <v>42185</v>
          </cell>
          <cell r="C2427" t="str">
            <v>C41718</v>
          </cell>
          <cell r="D2427" t="str">
            <v>Porter Building Systems</v>
          </cell>
          <cell r="E2427" t="str">
            <v>ME</v>
          </cell>
          <cell r="F2427" t="str">
            <v>P1</v>
          </cell>
          <cell r="G2427" t="str">
            <v>CRC</v>
          </cell>
          <cell r="H2427" t="str">
            <v>IH</v>
          </cell>
          <cell r="I2427" t="str">
            <v>0030002 - BUSINESS INSURANCE AGENCY</v>
          </cell>
        </row>
        <row r="2428">
          <cell r="A2428" t="str">
            <v>C41726IH</v>
          </cell>
          <cell r="B2428">
            <v>42185</v>
          </cell>
          <cell r="C2428" t="str">
            <v>C41726</v>
          </cell>
          <cell r="D2428" t="str">
            <v>Vineyard Christian Fellowship of Cambridge</v>
          </cell>
          <cell r="E2428" t="str">
            <v>MA</v>
          </cell>
          <cell r="F2428" t="str">
            <v>P1</v>
          </cell>
          <cell r="G2428" t="str">
            <v>SMALL</v>
          </cell>
          <cell r="H2428" t="str">
            <v>IH</v>
          </cell>
          <cell r="I2428" t="str">
            <v>0019901 - COMPREHENSIVE INS PROVIDERS INC</v>
          </cell>
        </row>
        <row r="2429">
          <cell r="A2429" t="str">
            <v>C41728IH</v>
          </cell>
          <cell r="B2429">
            <v>42185</v>
          </cell>
          <cell r="C2429" t="str">
            <v>C41728</v>
          </cell>
          <cell r="D2429" t="str">
            <v>Sign of the Surf</v>
          </cell>
          <cell r="E2429" t="str">
            <v>MA</v>
          </cell>
          <cell r="F2429" t="str">
            <v>P1</v>
          </cell>
          <cell r="G2429" t="str">
            <v>SMALL</v>
          </cell>
          <cell r="H2429" t="str">
            <v>IH</v>
          </cell>
          <cell r="I2429" t="str">
            <v>0014726 - HARPER, ANNA</v>
          </cell>
        </row>
        <row r="2430">
          <cell r="A2430" t="str">
            <v>C41735IH</v>
          </cell>
          <cell r="B2430">
            <v>42185</v>
          </cell>
          <cell r="C2430" t="str">
            <v>C41735</v>
          </cell>
          <cell r="D2430" t="str">
            <v>Empire Engineering Co Inc</v>
          </cell>
          <cell r="E2430" t="str">
            <v>MA</v>
          </cell>
          <cell r="F2430" t="str">
            <v>P1</v>
          </cell>
          <cell r="G2430" t="str">
            <v>SMALL</v>
          </cell>
          <cell r="H2430" t="str">
            <v>IH</v>
          </cell>
          <cell r="I2430" t="str">
            <v>0025487 - EASTERN BENEFITS GROUP</v>
          </cell>
        </row>
        <row r="2431">
          <cell r="A2431" t="str">
            <v>C41735MI</v>
          </cell>
          <cell r="B2431">
            <v>42185</v>
          </cell>
          <cell r="C2431" t="str">
            <v>C41735</v>
          </cell>
          <cell r="D2431" t="str">
            <v>Empire Engineering Co Inc</v>
          </cell>
          <cell r="E2431" t="str">
            <v>MA</v>
          </cell>
          <cell r="F2431" t="str">
            <v>P1</v>
          </cell>
          <cell r="G2431" t="str">
            <v>MCARE</v>
          </cell>
          <cell r="H2431" t="str">
            <v>MI</v>
          </cell>
          <cell r="I2431" t="str">
            <v>0025487 - EASTERN BENEFITS GROUP</v>
          </cell>
        </row>
        <row r="2432">
          <cell r="A2432" t="str">
            <v>C41738JM</v>
          </cell>
          <cell r="B2432">
            <v>42185</v>
          </cell>
          <cell r="C2432" t="str">
            <v>C41738</v>
          </cell>
          <cell r="D2432" t="str">
            <v>Phillip J Enterprises</v>
          </cell>
          <cell r="E2432" t="str">
            <v>NH</v>
          </cell>
          <cell r="F2432" t="str">
            <v>P1</v>
          </cell>
          <cell r="G2432" t="str">
            <v>SMALL</v>
          </cell>
          <cell r="H2432" t="str">
            <v>JM</v>
          </cell>
          <cell r="I2432" t="str">
            <v>0032631 - CGI EMPLOYEE BENEFITS GROUP</v>
          </cell>
        </row>
        <row r="2433">
          <cell r="A2433" t="str">
            <v>C41739IH</v>
          </cell>
          <cell r="B2433">
            <v>42185</v>
          </cell>
          <cell r="C2433" t="str">
            <v>C41739</v>
          </cell>
          <cell r="D2433" t="str">
            <v>AIDS Action Committee of Massachusetts</v>
          </cell>
          <cell r="E2433" t="str">
            <v>MA</v>
          </cell>
          <cell r="F2433" t="str">
            <v>P1</v>
          </cell>
          <cell r="G2433" t="str">
            <v>ERF</v>
          </cell>
          <cell r="H2433" t="str">
            <v>IH</v>
          </cell>
          <cell r="I2433" t="str">
            <v>0031652 - BAYSTATE BENEFIT SERVICES INC</v>
          </cell>
        </row>
        <row r="2434">
          <cell r="A2434" t="str">
            <v>C41744IH</v>
          </cell>
          <cell r="B2434">
            <v>42185</v>
          </cell>
          <cell r="C2434" t="str">
            <v>C41744</v>
          </cell>
          <cell r="D2434" t="str">
            <v>Sudbury Design Group</v>
          </cell>
          <cell r="E2434" t="str">
            <v>MA</v>
          </cell>
          <cell r="F2434" t="str">
            <v>P1</v>
          </cell>
          <cell r="G2434" t="str">
            <v>SMALL</v>
          </cell>
          <cell r="H2434" t="str">
            <v>IH</v>
          </cell>
          <cell r="I2434" t="str">
            <v>0005710 - DF MURPHY LIFE INSURANCE AGENCY</v>
          </cell>
        </row>
        <row r="2435">
          <cell r="A2435" t="str">
            <v>C41751IH</v>
          </cell>
          <cell r="B2435">
            <v>42185</v>
          </cell>
          <cell r="C2435" t="str">
            <v>C41751</v>
          </cell>
          <cell r="D2435" t="str">
            <v>Nauset Auto Service</v>
          </cell>
          <cell r="E2435" t="str">
            <v>MA</v>
          </cell>
          <cell r="F2435" t="str">
            <v>P1</v>
          </cell>
          <cell r="G2435" t="str">
            <v>SMALL</v>
          </cell>
          <cell r="H2435" t="str">
            <v>IH</v>
          </cell>
          <cell r="I2435" t="str">
            <v>0027155 - ROY, ROBERT J</v>
          </cell>
        </row>
        <row r="2436">
          <cell r="A2436" t="str">
            <v>C41753IH</v>
          </cell>
          <cell r="B2436">
            <v>42185</v>
          </cell>
          <cell r="C2436" t="str">
            <v>C41753</v>
          </cell>
          <cell r="D2436" t="str">
            <v>PAN Communications Inc</v>
          </cell>
          <cell r="E2436" t="str">
            <v>MA</v>
          </cell>
          <cell r="F2436" t="str">
            <v>P1</v>
          </cell>
          <cell r="G2436" t="str">
            <v>CRC</v>
          </cell>
          <cell r="H2436" t="str">
            <v>IH</v>
          </cell>
          <cell r="I2436" t="str">
            <v>0032797 - NFP CORPORATE SERVICES (NY) LLC</v>
          </cell>
        </row>
        <row r="2437">
          <cell r="A2437" t="str">
            <v>C41772IH</v>
          </cell>
          <cell r="B2437">
            <v>42185</v>
          </cell>
          <cell r="C2437" t="str">
            <v>C41772</v>
          </cell>
          <cell r="D2437" t="str">
            <v>Halvorson Design Partnership Inc</v>
          </cell>
          <cell r="E2437" t="str">
            <v>MA</v>
          </cell>
          <cell r="F2437" t="str">
            <v>P1</v>
          </cell>
          <cell r="G2437" t="str">
            <v>SMALL</v>
          </cell>
          <cell r="H2437" t="str">
            <v>IH</v>
          </cell>
          <cell r="I2437" t="str">
            <v>0015828 - MOSSE &amp; MOSSE ASSOCIATES INC</v>
          </cell>
        </row>
        <row r="2438">
          <cell r="A2438" t="str">
            <v>C41775IA</v>
          </cell>
          <cell r="B2438">
            <v>42185</v>
          </cell>
          <cell r="C2438" t="str">
            <v>C41775</v>
          </cell>
          <cell r="D2438" t="str">
            <v>Oriental Yeast Company, Inc.</v>
          </cell>
          <cell r="E2438" t="str">
            <v>MA</v>
          </cell>
          <cell r="F2438" t="str">
            <v>P1</v>
          </cell>
          <cell r="G2438" t="str">
            <v>SMALL</v>
          </cell>
          <cell r="H2438" t="str">
            <v>IA</v>
          </cell>
          <cell r="I2438" t="str">
            <v>0005737 - BUSINESS BENEFITS INS BROKERAGE INC</v>
          </cell>
        </row>
        <row r="2439">
          <cell r="A2439" t="str">
            <v>C41775IH</v>
          </cell>
          <cell r="B2439">
            <v>42185</v>
          </cell>
          <cell r="C2439" t="str">
            <v>C41775</v>
          </cell>
          <cell r="D2439" t="str">
            <v>Oriental Yeast Company, Inc.</v>
          </cell>
          <cell r="E2439" t="str">
            <v>MA</v>
          </cell>
          <cell r="F2439" t="str">
            <v>P1</v>
          </cell>
          <cell r="G2439" t="str">
            <v>SMALL</v>
          </cell>
          <cell r="H2439" t="str">
            <v>IH</v>
          </cell>
          <cell r="I2439" t="str">
            <v>0005737 - BUSINESS BENEFITS INS BROKERAGE INC</v>
          </cell>
        </row>
        <row r="2440">
          <cell r="A2440" t="str">
            <v>C41777IH</v>
          </cell>
          <cell r="B2440">
            <v>42185</v>
          </cell>
          <cell r="C2440" t="str">
            <v>C41777</v>
          </cell>
          <cell r="D2440" t="str">
            <v>Dentistry By Design</v>
          </cell>
          <cell r="E2440" t="str">
            <v>MA</v>
          </cell>
          <cell r="F2440" t="str">
            <v>P1</v>
          </cell>
          <cell r="G2440" t="str">
            <v>SMALL</v>
          </cell>
          <cell r="H2440" t="str">
            <v>IH</v>
          </cell>
          <cell r="I2440" t="str">
            <v>0005739 - GENETELLI, ALLISON S</v>
          </cell>
        </row>
        <row r="2441">
          <cell r="A2441" t="str">
            <v>C41784IA</v>
          </cell>
          <cell r="B2441">
            <v>42185</v>
          </cell>
          <cell r="C2441" t="str">
            <v>C41784</v>
          </cell>
          <cell r="D2441" t="str">
            <v>William Clark Trust</v>
          </cell>
          <cell r="E2441" t="str">
            <v>MA</v>
          </cell>
          <cell r="F2441" t="str">
            <v>P1</v>
          </cell>
          <cell r="G2441" t="str">
            <v>SMALL</v>
          </cell>
          <cell r="H2441" t="str">
            <v>IA</v>
          </cell>
          <cell r="I2441" t="str">
            <v>0005746 - REID JR, ROBERT J</v>
          </cell>
        </row>
        <row r="2442">
          <cell r="A2442" t="str">
            <v>C41784IH</v>
          </cell>
          <cell r="B2442">
            <v>42185</v>
          </cell>
          <cell r="C2442" t="str">
            <v>C41784</v>
          </cell>
          <cell r="D2442" t="str">
            <v>William Clark Trust</v>
          </cell>
          <cell r="E2442" t="str">
            <v>MA</v>
          </cell>
          <cell r="F2442" t="str">
            <v>P1</v>
          </cell>
          <cell r="G2442" t="str">
            <v>SMALL</v>
          </cell>
          <cell r="H2442" t="str">
            <v>IH</v>
          </cell>
          <cell r="I2442" t="str">
            <v>0005746 - REID JR, ROBERT J</v>
          </cell>
        </row>
        <row r="2443">
          <cell r="A2443" t="str">
            <v>C41787IA</v>
          </cell>
          <cell r="B2443">
            <v>42185</v>
          </cell>
          <cell r="C2443" t="str">
            <v>C41787</v>
          </cell>
          <cell r="D2443" t="str">
            <v>Plumbers Union Local 12</v>
          </cell>
          <cell r="E2443" t="str">
            <v>MA</v>
          </cell>
          <cell r="F2443" t="str">
            <v>P1</v>
          </cell>
          <cell r="G2443" t="str">
            <v>ERF</v>
          </cell>
          <cell r="H2443" t="str">
            <v>IA</v>
          </cell>
          <cell r="I2443" t="str">
            <v>0005749 - CHANDOR INSURANCE AGENCY LLC</v>
          </cell>
        </row>
        <row r="2444">
          <cell r="A2444" t="str">
            <v>C41787IH</v>
          </cell>
          <cell r="B2444">
            <v>42185</v>
          </cell>
          <cell r="C2444" t="str">
            <v>C41787</v>
          </cell>
          <cell r="D2444" t="str">
            <v>Plumbers Union Local 12</v>
          </cell>
          <cell r="E2444" t="str">
            <v>MA</v>
          </cell>
          <cell r="F2444" t="str">
            <v>P1</v>
          </cell>
          <cell r="G2444" t="str">
            <v>ERF</v>
          </cell>
          <cell r="H2444" t="str">
            <v>IH</v>
          </cell>
          <cell r="I2444" t="str">
            <v>0005749 - CHANDOR INSURANCE AGENCY LLC</v>
          </cell>
        </row>
        <row r="2445">
          <cell r="A2445" t="str">
            <v>C41800IH</v>
          </cell>
          <cell r="B2445">
            <v>42185</v>
          </cell>
          <cell r="C2445" t="str">
            <v>C41800</v>
          </cell>
          <cell r="D2445" t="str">
            <v>Barrett Plumbing &amp; Heating Inc</v>
          </cell>
          <cell r="E2445" t="str">
            <v>MA</v>
          </cell>
          <cell r="F2445" t="str">
            <v>P1</v>
          </cell>
          <cell r="G2445" t="str">
            <v>SMALL</v>
          </cell>
          <cell r="H2445" t="str">
            <v>IH</v>
          </cell>
          <cell r="I2445" t="str">
            <v>0028155 - EASTERN BENEFITS GROUP</v>
          </cell>
        </row>
        <row r="2446">
          <cell r="A2446" t="str">
            <v>C41804IH</v>
          </cell>
          <cell r="B2446">
            <v>42185</v>
          </cell>
          <cell r="C2446" t="str">
            <v>C41804</v>
          </cell>
          <cell r="D2446" t="str">
            <v>Bradford Labs</v>
          </cell>
          <cell r="E2446" t="str">
            <v>MA</v>
          </cell>
          <cell r="F2446" t="str">
            <v>P1</v>
          </cell>
          <cell r="G2446" t="str">
            <v>SMALL</v>
          </cell>
          <cell r="H2446" t="str">
            <v>IH</v>
          </cell>
          <cell r="I2446" t="str">
            <v>0033969 - BUSINESS BENEFITS INS BROKERAGE INC</v>
          </cell>
        </row>
        <row r="2447">
          <cell r="A2447" t="str">
            <v>C41810IV</v>
          </cell>
          <cell r="B2447">
            <v>42185</v>
          </cell>
          <cell r="C2447" t="str">
            <v>C41810</v>
          </cell>
          <cell r="D2447" t="str">
            <v>Tamkin &amp; Hochberg, LLP</v>
          </cell>
          <cell r="E2447" t="str">
            <v>MA</v>
          </cell>
          <cell r="F2447" t="str">
            <v>P1</v>
          </cell>
          <cell r="G2447" t="str">
            <v>SMALL</v>
          </cell>
          <cell r="H2447" t="str">
            <v>IV</v>
          </cell>
          <cell r="I2447" t="str">
            <v>0005774 - LEADER, JACK M</v>
          </cell>
        </row>
        <row r="2448">
          <cell r="A2448" t="str">
            <v>C41811IH</v>
          </cell>
          <cell r="B2448">
            <v>42185</v>
          </cell>
          <cell r="C2448" t="str">
            <v>C41811</v>
          </cell>
          <cell r="D2448" t="str">
            <v>Kelsey's Auto Body Inc</v>
          </cell>
          <cell r="E2448" t="str">
            <v>MA</v>
          </cell>
          <cell r="F2448" t="str">
            <v>P1</v>
          </cell>
          <cell r="G2448" t="str">
            <v>SMALL</v>
          </cell>
          <cell r="H2448" t="str">
            <v>IH</v>
          </cell>
          <cell r="I2448" t="str">
            <v>0035654 - PIKE, FREDERICK</v>
          </cell>
        </row>
        <row r="2449">
          <cell r="A2449" t="str">
            <v>C41813IH</v>
          </cell>
          <cell r="B2449">
            <v>42185</v>
          </cell>
          <cell r="C2449" t="str">
            <v>C41813</v>
          </cell>
          <cell r="D2449" t="str">
            <v>Paragon Landscape Construction Inc</v>
          </cell>
          <cell r="E2449" t="str">
            <v>MA</v>
          </cell>
          <cell r="F2449" t="str">
            <v>P1</v>
          </cell>
          <cell r="G2449" t="str">
            <v>SMALL</v>
          </cell>
          <cell r="H2449" t="str">
            <v>IH</v>
          </cell>
          <cell r="I2449" t="str">
            <v>0025179 - BROWN &amp; BROWN OF MASSACHUSETTS LLC</v>
          </cell>
        </row>
        <row r="2450">
          <cell r="A2450" t="str">
            <v>C41818IH</v>
          </cell>
          <cell r="B2450">
            <v>42185</v>
          </cell>
          <cell r="C2450" t="str">
            <v>C41818</v>
          </cell>
          <cell r="D2450" t="str">
            <v>Little River Boat Yard, Inc.</v>
          </cell>
          <cell r="E2450" t="str">
            <v>MA</v>
          </cell>
          <cell r="F2450" t="str">
            <v>P1</v>
          </cell>
          <cell r="G2450" t="str">
            <v>SMALL</v>
          </cell>
          <cell r="H2450" t="str">
            <v>IH</v>
          </cell>
          <cell r="I2450" t="str">
            <v>0005781 - FORZIATI, CARL A</v>
          </cell>
        </row>
        <row r="2451">
          <cell r="A2451" t="str">
            <v>C41819IH</v>
          </cell>
          <cell r="B2451">
            <v>42185</v>
          </cell>
          <cell r="C2451" t="str">
            <v>C41819</v>
          </cell>
          <cell r="D2451" t="str">
            <v>Hydro Test Products Inc</v>
          </cell>
          <cell r="E2451" t="str">
            <v>MA</v>
          </cell>
          <cell r="F2451" t="str">
            <v>P1</v>
          </cell>
          <cell r="G2451" t="str">
            <v>SMALL</v>
          </cell>
          <cell r="H2451" t="str">
            <v>IH</v>
          </cell>
          <cell r="I2451" t="str">
            <v>0005782 - COSTELLO BENEFITS GROUP</v>
          </cell>
        </row>
        <row r="2452">
          <cell r="A2452" t="str">
            <v>C41826IH</v>
          </cell>
          <cell r="B2452">
            <v>42185</v>
          </cell>
          <cell r="C2452" t="str">
            <v>C41826</v>
          </cell>
          <cell r="D2452" t="str">
            <v>Coughlin Betke LLP</v>
          </cell>
          <cell r="E2452" t="str">
            <v>MA</v>
          </cell>
          <cell r="F2452" t="str">
            <v>P1</v>
          </cell>
          <cell r="G2452" t="str">
            <v>SMALL</v>
          </cell>
          <cell r="H2452" t="str">
            <v>IH</v>
          </cell>
          <cell r="I2452" t="str">
            <v>0019046 - EASTERN BENEFITS GROUP</v>
          </cell>
        </row>
        <row r="2453">
          <cell r="A2453" t="str">
            <v>C41829IH</v>
          </cell>
          <cell r="B2453">
            <v>42185</v>
          </cell>
          <cell r="C2453" t="str">
            <v>C41829</v>
          </cell>
          <cell r="D2453" t="str">
            <v>L W Tank Repair Inc</v>
          </cell>
          <cell r="E2453" t="str">
            <v>MA</v>
          </cell>
          <cell r="F2453" t="str">
            <v>P1</v>
          </cell>
          <cell r="G2453" t="str">
            <v>SMALL</v>
          </cell>
          <cell r="H2453" t="str">
            <v>IH</v>
          </cell>
          <cell r="I2453" t="str">
            <v>0005792 - FERREIRA, DAVID J</v>
          </cell>
        </row>
        <row r="2454">
          <cell r="A2454" t="str">
            <v>C41833IA</v>
          </cell>
          <cell r="B2454">
            <v>42185</v>
          </cell>
          <cell r="C2454" t="str">
            <v>C41833</v>
          </cell>
          <cell r="D2454" t="str">
            <v>Bernkopf Goodman LLP</v>
          </cell>
          <cell r="E2454" t="str">
            <v>MA</v>
          </cell>
          <cell r="F2454" t="str">
            <v>P1</v>
          </cell>
          <cell r="G2454" t="str">
            <v>SMALL</v>
          </cell>
          <cell r="H2454" t="str">
            <v>IA</v>
          </cell>
          <cell r="I2454" t="str">
            <v>0036098 - BSI INSURANCE AGENCY INC</v>
          </cell>
        </row>
        <row r="2455">
          <cell r="A2455" t="str">
            <v>C41833IH</v>
          </cell>
          <cell r="B2455">
            <v>42185</v>
          </cell>
          <cell r="C2455" t="str">
            <v>C41833</v>
          </cell>
          <cell r="D2455" t="str">
            <v>Bernkopf Goodman LLP</v>
          </cell>
          <cell r="E2455" t="str">
            <v>MA</v>
          </cell>
          <cell r="F2455" t="str">
            <v>P1</v>
          </cell>
          <cell r="G2455" t="str">
            <v>SMALL</v>
          </cell>
          <cell r="H2455" t="str">
            <v>IH</v>
          </cell>
          <cell r="I2455" t="str">
            <v>0036098 - BSI INSURANCE AGENCY INC</v>
          </cell>
        </row>
        <row r="2456">
          <cell r="A2456" t="str">
            <v>C41834IH</v>
          </cell>
          <cell r="B2456">
            <v>42185</v>
          </cell>
          <cell r="C2456" t="str">
            <v>C41834</v>
          </cell>
          <cell r="D2456" t="str">
            <v>Cape Winds Resort and Condominium Trust</v>
          </cell>
          <cell r="E2456" t="str">
            <v>MA</v>
          </cell>
          <cell r="F2456" t="str">
            <v>P1</v>
          </cell>
          <cell r="G2456" t="str">
            <v>SMALL</v>
          </cell>
          <cell r="H2456" t="str">
            <v>IH</v>
          </cell>
          <cell r="I2456" t="str">
            <v>0005796 - HARPER, ANNA</v>
          </cell>
        </row>
        <row r="2457">
          <cell r="A2457" t="str">
            <v>C41835IH</v>
          </cell>
          <cell r="B2457">
            <v>42185</v>
          </cell>
          <cell r="C2457" t="str">
            <v>C41835</v>
          </cell>
          <cell r="D2457" t="str">
            <v>LEC Environmental Consultants Inc</v>
          </cell>
          <cell r="E2457" t="str">
            <v>MA</v>
          </cell>
          <cell r="F2457" t="str">
            <v>P1</v>
          </cell>
          <cell r="G2457" t="str">
            <v>SMALL</v>
          </cell>
          <cell r="H2457" t="str">
            <v>IH</v>
          </cell>
          <cell r="I2457" t="str">
            <v>0033195 - PROVIDER INSURANCE GROUP INC</v>
          </cell>
        </row>
        <row r="2458">
          <cell r="A2458" t="str">
            <v>C41835JH</v>
          </cell>
          <cell r="B2458">
            <v>42185</v>
          </cell>
          <cell r="C2458" t="str">
            <v>C41835</v>
          </cell>
          <cell r="D2458" t="str">
            <v>LEC Environmental Consultants Inc</v>
          </cell>
          <cell r="E2458" t="str">
            <v>MA</v>
          </cell>
          <cell r="F2458" t="str">
            <v>P1</v>
          </cell>
          <cell r="G2458" t="str">
            <v>SMALL</v>
          </cell>
          <cell r="H2458" t="str">
            <v>JH</v>
          </cell>
          <cell r="I2458" t="str">
            <v>0033195 - PROVIDER INSURANCE GROUP INC</v>
          </cell>
        </row>
        <row r="2459">
          <cell r="A2459" t="str">
            <v>C41841IH</v>
          </cell>
          <cell r="B2459">
            <v>42185</v>
          </cell>
          <cell r="C2459" t="str">
            <v>C41841</v>
          </cell>
          <cell r="D2459" t="str">
            <v>Hughson Electric Inc</v>
          </cell>
          <cell r="E2459" t="str">
            <v>MA</v>
          </cell>
          <cell r="F2459" t="str">
            <v>P1</v>
          </cell>
          <cell r="G2459" t="str">
            <v>SMALL</v>
          </cell>
          <cell r="H2459" t="str">
            <v>IH</v>
          </cell>
        </row>
        <row r="2460">
          <cell r="A2460" t="str">
            <v>C41842IH</v>
          </cell>
          <cell r="B2460">
            <v>42185</v>
          </cell>
          <cell r="C2460" t="str">
            <v>C41842</v>
          </cell>
          <cell r="D2460" t="str">
            <v>Associated Grant Makers Inc</v>
          </cell>
          <cell r="E2460" t="str">
            <v>MA</v>
          </cell>
          <cell r="F2460" t="str">
            <v>P1</v>
          </cell>
          <cell r="G2460" t="str">
            <v>SMALL</v>
          </cell>
          <cell r="H2460" t="str">
            <v>IH</v>
          </cell>
          <cell r="I2460" t="str">
            <v>0005802 - PROCTOR &amp; CO INSURANCE AGENCY INC</v>
          </cell>
        </row>
        <row r="2461">
          <cell r="A2461" t="str">
            <v>C41852IH</v>
          </cell>
          <cell r="B2461">
            <v>42185</v>
          </cell>
          <cell r="C2461" t="str">
            <v>C41852</v>
          </cell>
          <cell r="D2461" t="str">
            <v>Neighbor to Neighbor Massachusetts</v>
          </cell>
          <cell r="E2461" t="str">
            <v>MA</v>
          </cell>
          <cell r="F2461" t="str">
            <v>P1</v>
          </cell>
          <cell r="G2461" t="str">
            <v>SMALL</v>
          </cell>
          <cell r="H2461" t="str">
            <v>IH</v>
          </cell>
          <cell r="I2461" t="str">
            <v>0005815 - SMALL BUSINESS INSURANCE AGENCY INC</v>
          </cell>
        </row>
        <row r="2462">
          <cell r="A2462" t="str">
            <v>C41855IV</v>
          </cell>
          <cell r="B2462">
            <v>42185</v>
          </cell>
          <cell r="C2462" t="str">
            <v>C41855</v>
          </cell>
          <cell r="D2462" t="str">
            <v>Camelot Enterprises Inc</v>
          </cell>
          <cell r="E2462" t="str">
            <v>MA</v>
          </cell>
          <cell r="F2462" t="str">
            <v>P1</v>
          </cell>
          <cell r="G2462" t="str">
            <v>SMALL</v>
          </cell>
          <cell r="H2462" t="str">
            <v>IV</v>
          </cell>
          <cell r="I2462" t="str">
            <v>0032123 - DIGITAL INSURANCE AGENCY INC</v>
          </cell>
        </row>
        <row r="2463">
          <cell r="A2463" t="str">
            <v>C41856IH</v>
          </cell>
          <cell r="B2463">
            <v>42185</v>
          </cell>
          <cell r="C2463" t="str">
            <v>C41856</v>
          </cell>
          <cell r="D2463" t="str">
            <v>New England Oral Surgery Associates LLC</v>
          </cell>
          <cell r="E2463" t="str">
            <v>MA</v>
          </cell>
          <cell r="F2463" t="str">
            <v>P1</v>
          </cell>
          <cell r="G2463" t="str">
            <v>SMALL</v>
          </cell>
          <cell r="H2463" t="str">
            <v>IH</v>
          </cell>
          <cell r="I2463" t="str">
            <v>0005820 - BAR INSURANCE BROKERAGE INC</v>
          </cell>
        </row>
        <row r="2464">
          <cell r="A2464" t="str">
            <v>C41873IV</v>
          </cell>
          <cell r="B2464">
            <v>42185</v>
          </cell>
          <cell r="C2464" t="str">
            <v>C41873</v>
          </cell>
          <cell r="D2464" t="str">
            <v>Thayer Corporation</v>
          </cell>
          <cell r="E2464" t="str">
            <v>ME</v>
          </cell>
          <cell r="F2464" t="str">
            <v>P1</v>
          </cell>
          <cell r="G2464" t="str">
            <v>CRC</v>
          </cell>
          <cell r="H2464" t="str">
            <v>IV</v>
          </cell>
          <cell r="I2464" t="str">
            <v>0034809 - EBM INC</v>
          </cell>
        </row>
        <row r="2465">
          <cell r="A2465" t="str">
            <v>C41874IH</v>
          </cell>
          <cell r="B2465">
            <v>42185</v>
          </cell>
          <cell r="C2465" t="str">
            <v>C41874</v>
          </cell>
          <cell r="D2465" t="str">
            <v>Morehouse MacDonald and Associates Inc</v>
          </cell>
          <cell r="E2465" t="str">
            <v>MA</v>
          </cell>
          <cell r="F2465" t="str">
            <v>P1</v>
          </cell>
          <cell r="G2465" t="str">
            <v>SMALL</v>
          </cell>
          <cell r="H2465" t="str">
            <v>IH</v>
          </cell>
          <cell r="I2465" t="str">
            <v>0005838 - BSI INSURANCE AGENCY INC</v>
          </cell>
        </row>
        <row r="2466">
          <cell r="A2466" t="str">
            <v>C41879IH</v>
          </cell>
          <cell r="B2466">
            <v>42185</v>
          </cell>
          <cell r="C2466" t="str">
            <v>C41879</v>
          </cell>
          <cell r="D2466" t="str">
            <v>Richard Bagni Electrical Contractor</v>
          </cell>
          <cell r="E2466" t="str">
            <v>MA</v>
          </cell>
          <cell r="F2466" t="str">
            <v>P1</v>
          </cell>
          <cell r="G2466" t="str">
            <v>SMALL</v>
          </cell>
          <cell r="H2466" t="str">
            <v>IH</v>
          </cell>
          <cell r="I2466" t="str">
            <v>0031202 - INTEGRATED INSURANCE SOLUTIONS LLC</v>
          </cell>
        </row>
        <row r="2467">
          <cell r="A2467" t="str">
            <v>C41879MI</v>
          </cell>
          <cell r="B2467">
            <v>42185</v>
          </cell>
          <cell r="C2467" t="str">
            <v>C41879</v>
          </cell>
          <cell r="D2467" t="str">
            <v>Richard Bagni Electrical Contractor</v>
          </cell>
          <cell r="E2467" t="str">
            <v>MA</v>
          </cell>
          <cell r="F2467" t="str">
            <v>P1</v>
          </cell>
          <cell r="G2467" t="str">
            <v>MCARE</v>
          </cell>
          <cell r="H2467" t="str">
            <v>MI</v>
          </cell>
          <cell r="I2467" t="str">
            <v>0031202 - INTEGRATED INSURANCE SOLUTIONS LLC</v>
          </cell>
        </row>
        <row r="2468">
          <cell r="A2468" t="str">
            <v>C41882IH</v>
          </cell>
          <cell r="B2468">
            <v>42185</v>
          </cell>
          <cell r="C2468" t="str">
            <v>C41882</v>
          </cell>
          <cell r="D2468" t="str">
            <v>Adkins, Kelston &amp; Zavez, P.C.</v>
          </cell>
          <cell r="E2468" t="str">
            <v>MA</v>
          </cell>
          <cell r="F2468" t="str">
            <v>P1</v>
          </cell>
          <cell r="G2468" t="str">
            <v>SMALL</v>
          </cell>
          <cell r="H2468" t="str">
            <v>IH</v>
          </cell>
          <cell r="I2468" t="str">
            <v>0025878 - BOSTON COMMONWEALTH ADVANTAGE LLC</v>
          </cell>
        </row>
        <row r="2469">
          <cell r="A2469" t="str">
            <v>C41883IH</v>
          </cell>
          <cell r="B2469">
            <v>42185</v>
          </cell>
          <cell r="C2469" t="str">
            <v>C41883</v>
          </cell>
          <cell r="D2469" t="str">
            <v>Dave Duchesney Painting Contractor Inc</v>
          </cell>
          <cell r="E2469" t="str">
            <v>MA</v>
          </cell>
          <cell r="F2469" t="str">
            <v>P1</v>
          </cell>
          <cell r="G2469" t="str">
            <v>SMALL</v>
          </cell>
          <cell r="H2469" t="str">
            <v>IH</v>
          </cell>
          <cell r="I2469" t="str">
            <v>0005845 - ROY, ROBERT J</v>
          </cell>
        </row>
        <row r="2470">
          <cell r="A2470" t="str">
            <v>C41892IA</v>
          </cell>
          <cell r="B2470">
            <v>42185</v>
          </cell>
          <cell r="C2470" t="str">
            <v>C41892</v>
          </cell>
          <cell r="D2470" t="str">
            <v>Building Excellent Schools</v>
          </cell>
          <cell r="E2470" t="str">
            <v>MA</v>
          </cell>
          <cell r="F2470" t="str">
            <v>P1</v>
          </cell>
          <cell r="G2470" t="str">
            <v>SMALL</v>
          </cell>
          <cell r="H2470" t="str">
            <v>IA</v>
          </cell>
          <cell r="I2470" t="str">
            <v>0032460 - TELAMON HUMAN CAPITAL RESOURCES GROUP LLC</v>
          </cell>
        </row>
        <row r="2471">
          <cell r="A2471" t="str">
            <v>C41892IH</v>
          </cell>
          <cell r="B2471">
            <v>42185</v>
          </cell>
          <cell r="C2471" t="str">
            <v>C41892</v>
          </cell>
          <cell r="D2471" t="str">
            <v>Building Excellent Schools</v>
          </cell>
          <cell r="E2471" t="str">
            <v>MA</v>
          </cell>
          <cell r="F2471" t="str">
            <v>P1</v>
          </cell>
          <cell r="G2471" t="str">
            <v>SMALL</v>
          </cell>
          <cell r="H2471" t="str">
            <v>IH</v>
          </cell>
          <cell r="I2471" t="str">
            <v>0032460 - TELAMON HUMAN CAPITAL RESOURCES GROUP LLC</v>
          </cell>
        </row>
        <row r="2472">
          <cell r="A2472" t="str">
            <v>C41894IV</v>
          </cell>
          <cell r="B2472">
            <v>42185</v>
          </cell>
          <cell r="C2472" t="str">
            <v>C41894</v>
          </cell>
          <cell r="D2472" t="str">
            <v>St. Paul's School</v>
          </cell>
          <cell r="E2472" t="str">
            <v>NH</v>
          </cell>
          <cell r="F2472" t="str">
            <v>P1</v>
          </cell>
          <cell r="G2472" t="str">
            <v>ERF</v>
          </cell>
          <cell r="H2472" t="str">
            <v>IV</v>
          </cell>
          <cell r="I2472" t="str">
            <v>0027396 - CGI EMPLOYEE BENEFITS GROUP</v>
          </cell>
        </row>
        <row r="2473">
          <cell r="A2473" t="str">
            <v>C41894MI</v>
          </cell>
          <cell r="B2473">
            <v>42185</v>
          </cell>
          <cell r="C2473" t="str">
            <v>C41894</v>
          </cell>
          <cell r="D2473" t="str">
            <v>St. Paul's School</v>
          </cell>
          <cell r="E2473" t="str">
            <v>NH</v>
          </cell>
          <cell r="F2473" t="str">
            <v>P1</v>
          </cell>
          <cell r="G2473" t="str">
            <v>MCARE</v>
          </cell>
          <cell r="H2473" t="str">
            <v>MI</v>
          </cell>
          <cell r="I2473" t="str">
            <v>0027396 - CGI EMPLOYEE BENEFITS GROUP</v>
          </cell>
        </row>
        <row r="2474">
          <cell r="A2474" t="str">
            <v>C41900IH</v>
          </cell>
          <cell r="B2474">
            <v>42185</v>
          </cell>
          <cell r="C2474" t="str">
            <v>C41900</v>
          </cell>
          <cell r="D2474" t="str">
            <v>Wineland - Thomson Adventures Inc</v>
          </cell>
          <cell r="E2474" t="str">
            <v>MA</v>
          </cell>
          <cell r="F2474" t="str">
            <v>P1</v>
          </cell>
          <cell r="G2474" t="str">
            <v>SMALL</v>
          </cell>
          <cell r="H2474" t="str">
            <v>IH</v>
          </cell>
          <cell r="I2474" t="str">
            <v>0005866 - EIZENBERG, ELLIOT S</v>
          </cell>
        </row>
        <row r="2475">
          <cell r="A2475" t="str">
            <v>C41900IV</v>
          </cell>
          <cell r="B2475">
            <v>42185</v>
          </cell>
          <cell r="C2475" t="str">
            <v>C41900</v>
          </cell>
          <cell r="D2475" t="str">
            <v>Wineland - Thomson Adventures Inc</v>
          </cell>
          <cell r="E2475" t="str">
            <v>MA</v>
          </cell>
          <cell r="F2475" t="str">
            <v>P1</v>
          </cell>
          <cell r="G2475" t="str">
            <v>SMALL</v>
          </cell>
          <cell r="H2475" t="str">
            <v>IV</v>
          </cell>
          <cell r="I2475" t="str">
            <v>0005866 - EIZENBERG, ELLIOT S</v>
          </cell>
        </row>
        <row r="2476">
          <cell r="A2476" t="str">
            <v>C41910IH</v>
          </cell>
          <cell r="B2476">
            <v>42185</v>
          </cell>
          <cell r="C2476" t="str">
            <v>C41910</v>
          </cell>
          <cell r="D2476" t="str">
            <v>Comp Rep Associates Inc</v>
          </cell>
          <cell r="E2476" t="str">
            <v>MA</v>
          </cell>
          <cell r="F2476" t="str">
            <v>P1</v>
          </cell>
          <cell r="G2476" t="str">
            <v>SMALL</v>
          </cell>
          <cell r="H2476" t="str">
            <v>IH</v>
          </cell>
          <cell r="I2476" t="str">
            <v>0005880 - ERNST TYRAKOWSKI BENEFITS INS AGENCY LLC</v>
          </cell>
        </row>
        <row r="2477">
          <cell r="A2477" t="str">
            <v>C41910MI</v>
          </cell>
          <cell r="B2477">
            <v>42185</v>
          </cell>
          <cell r="C2477" t="str">
            <v>C41910</v>
          </cell>
          <cell r="D2477" t="str">
            <v>Comp Rep Associates Inc</v>
          </cell>
          <cell r="E2477" t="str">
            <v>MA</v>
          </cell>
          <cell r="F2477" t="str">
            <v>P1</v>
          </cell>
          <cell r="G2477" t="str">
            <v>MCARE</v>
          </cell>
          <cell r="H2477" t="str">
            <v>MI</v>
          </cell>
          <cell r="I2477" t="str">
            <v>0005880 - ERNST TYRAKOWSKI BENEFITS INS AGENCY LLC</v>
          </cell>
        </row>
        <row r="2478">
          <cell r="A2478" t="str">
            <v>C41912IV</v>
          </cell>
          <cell r="B2478">
            <v>42185</v>
          </cell>
          <cell r="C2478" t="str">
            <v>C41912</v>
          </cell>
          <cell r="D2478" t="str">
            <v>New England Employee Benefits Co / NEEBCO</v>
          </cell>
          <cell r="E2478" t="str">
            <v>NH</v>
          </cell>
          <cell r="F2478" t="str">
            <v>P1</v>
          </cell>
          <cell r="G2478" t="str">
            <v>SMALL</v>
          </cell>
          <cell r="H2478" t="str">
            <v>IV</v>
          </cell>
          <cell r="I2478" t="str">
            <v>0024247 - NEW ENGLAND EMPLOYEE BENEFITS COUNCIL</v>
          </cell>
        </row>
        <row r="2479">
          <cell r="A2479" t="str">
            <v>C41912JM</v>
          </cell>
          <cell r="B2479">
            <v>42185</v>
          </cell>
          <cell r="C2479" t="str">
            <v>C41912</v>
          </cell>
          <cell r="D2479" t="str">
            <v>New England Employee Benefits Co / NEEBCO</v>
          </cell>
          <cell r="E2479" t="str">
            <v>NH</v>
          </cell>
          <cell r="F2479" t="str">
            <v>P1</v>
          </cell>
          <cell r="G2479" t="str">
            <v>SMALL</v>
          </cell>
          <cell r="H2479" t="str">
            <v>JM</v>
          </cell>
          <cell r="I2479" t="str">
            <v>0024247 - NEW ENGLAND EMPLOYEE BENEFITS COUNCIL</v>
          </cell>
        </row>
        <row r="2480">
          <cell r="A2480" t="str">
            <v>C41913IH</v>
          </cell>
          <cell r="B2480">
            <v>42185</v>
          </cell>
          <cell r="C2480" t="str">
            <v>C41913</v>
          </cell>
          <cell r="D2480" t="str">
            <v>The Red School Inc.</v>
          </cell>
          <cell r="E2480" t="str">
            <v>MA</v>
          </cell>
          <cell r="F2480" t="str">
            <v>P1</v>
          </cell>
          <cell r="G2480" t="str">
            <v>SMALL</v>
          </cell>
          <cell r="H2480" t="str">
            <v>IH</v>
          </cell>
          <cell r="I2480" t="str">
            <v>0024373 - BENEMAX, INC.</v>
          </cell>
        </row>
        <row r="2481">
          <cell r="A2481" t="str">
            <v>C41915IH</v>
          </cell>
          <cell r="B2481">
            <v>42185</v>
          </cell>
          <cell r="C2481" t="str">
            <v>C41915</v>
          </cell>
          <cell r="D2481" t="str">
            <v>CPM Constructors</v>
          </cell>
          <cell r="E2481" t="str">
            <v>ME</v>
          </cell>
          <cell r="F2481" t="str">
            <v>P1</v>
          </cell>
          <cell r="G2481" t="str">
            <v>CRC</v>
          </cell>
          <cell r="H2481" t="str">
            <v>IH</v>
          </cell>
          <cell r="I2481" t="str">
            <v>0022253 - BUSINESS INSURANCE AGENCY</v>
          </cell>
        </row>
        <row r="2482">
          <cell r="A2482" t="str">
            <v>C41915IV</v>
          </cell>
          <cell r="B2482">
            <v>42185</v>
          </cell>
          <cell r="C2482" t="str">
            <v>C41915</v>
          </cell>
          <cell r="D2482" t="str">
            <v>CPM Constructors</v>
          </cell>
          <cell r="E2482" t="str">
            <v>ME</v>
          </cell>
          <cell r="F2482" t="str">
            <v>P1</v>
          </cell>
          <cell r="G2482" t="str">
            <v>CRC</v>
          </cell>
          <cell r="H2482" t="str">
            <v>IV</v>
          </cell>
          <cell r="I2482" t="str">
            <v>0022253 - BUSINESS INSURANCE AGENCY</v>
          </cell>
        </row>
        <row r="2483">
          <cell r="A2483" t="str">
            <v>C41915PO</v>
          </cell>
          <cell r="B2483">
            <v>42185</v>
          </cell>
          <cell r="C2483" t="str">
            <v>C41915</v>
          </cell>
          <cell r="D2483" t="str">
            <v>CPM Constructors</v>
          </cell>
          <cell r="E2483" t="str">
            <v>ME</v>
          </cell>
          <cell r="F2483" t="str">
            <v>P1</v>
          </cell>
          <cell r="G2483" t="str">
            <v>CRC</v>
          </cell>
          <cell r="H2483" t="str">
            <v>PO</v>
          </cell>
          <cell r="I2483" t="str">
            <v>0022253 - BUSINESS INSURANCE AGENCY</v>
          </cell>
        </row>
        <row r="2484">
          <cell r="A2484" t="str">
            <v>C41926IH</v>
          </cell>
          <cell r="B2484">
            <v>42185</v>
          </cell>
          <cell r="C2484" t="str">
            <v>C41926</v>
          </cell>
          <cell r="D2484" t="str">
            <v>Robert T. Frieling - The Wellesley Group</v>
          </cell>
          <cell r="E2484" t="str">
            <v>MA</v>
          </cell>
          <cell r="F2484" t="str">
            <v>P1</v>
          </cell>
          <cell r="G2484" t="str">
            <v>SMALL</v>
          </cell>
          <cell r="H2484" t="str">
            <v>IH</v>
          </cell>
          <cell r="I2484" t="str">
            <v>0030451 - DIGITAL INSURANCE AGENCY INC</v>
          </cell>
        </row>
        <row r="2485">
          <cell r="A2485" t="str">
            <v>C41926IV</v>
          </cell>
          <cell r="B2485">
            <v>42185</v>
          </cell>
          <cell r="C2485" t="str">
            <v>C41926</v>
          </cell>
          <cell r="D2485" t="str">
            <v>Robert T. Frieling - The Wellesley Group</v>
          </cell>
          <cell r="E2485" t="str">
            <v>MA</v>
          </cell>
          <cell r="F2485" t="str">
            <v>P1</v>
          </cell>
          <cell r="G2485" t="str">
            <v>SMALL</v>
          </cell>
          <cell r="H2485" t="str">
            <v>IV</v>
          </cell>
          <cell r="I2485" t="str">
            <v>0030451 - DIGITAL INSURANCE AGENCY INC</v>
          </cell>
        </row>
        <row r="2486">
          <cell r="A2486" t="str">
            <v>C41941JM</v>
          </cell>
          <cell r="B2486">
            <v>42185</v>
          </cell>
          <cell r="C2486" t="str">
            <v>C41941</v>
          </cell>
          <cell r="D2486" t="str">
            <v>Project Control Companies, Inc.</v>
          </cell>
          <cell r="E2486" t="str">
            <v>NH</v>
          </cell>
          <cell r="F2486" t="str">
            <v>P1</v>
          </cell>
          <cell r="G2486" t="str">
            <v>SMALL</v>
          </cell>
          <cell r="H2486" t="str">
            <v>JM</v>
          </cell>
          <cell r="I2486" t="str">
            <v>0027565 - CROSS INSURANCE - MANCHESTER</v>
          </cell>
        </row>
        <row r="2487">
          <cell r="A2487" t="str">
            <v>C41941JN</v>
          </cell>
          <cell r="B2487">
            <v>42185</v>
          </cell>
          <cell r="C2487" t="str">
            <v>C41941</v>
          </cell>
          <cell r="D2487" t="str">
            <v>Project Control Companies, Inc.</v>
          </cell>
          <cell r="E2487" t="str">
            <v>NH</v>
          </cell>
          <cell r="F2487" t="str">
            <v>P1</v>
          </cell>
          <cell r="G2487" t="str">
            <v>SMALL</v>
          </cell>
          <cell r="H2487" t="str">
            <v>JN</v>
          </cell>
          <cell r="I2487" t="str">
            <v>0027565 - CROSS INSURANCE - MANCHESTER</v>
          </cell>
        </row>
        <row r="2488">
          <cell r="A2488" t="str">
            <v>C41948IH</v>
          </cell>
          <cell r="B2488">
            <v>42185</v>
          </cell>
          <cell r="C2488" t="str">
            <v>C41948</v>
          </cell>
          <cell r="D2488" t="str">
            <v>Cape Cod Concrete Pumping Inc</v>
          </cell>
          <cell r="E2488" t="str">
            <v>MA</v>
          </cell>
          <cell r="F2488" t="str">
            <v>P1</v>
          </cell>
          <cell r="G2488" t="str">
            <v>SMALL</v>
          </cell>
          <cell r="H2488" t="str">
            <v>IH</v>
          </cell>
          <cell r="I2488" t="str">
            <v>0034379 - BRABO BENEFITS INC</v>
          </cell>
        </row>
        <row r="2489">
          <cell r="A2489" t="str">
            <v>C41954IH</v>
          </cell>
          <cell r="B2489">
            <v>42185</v>
          </cell>
          <cell r="C2489" t="str">
            <v>C41954</v>
          </cell>
          <cell r="D2489" t="str">
            <v>SAILS Inc</v>
          </cell>
          <cell r="E2489" t="str">
            <v>MA</v>
          </cell>
          <cell r="F2489" t="str">
            <v>P1</v>
          </cell>
          <cell r="G2489" t="str">
            <v>SMALL</v>
          </cell>
          <cell r="H2489" t="str">
            <v>IH</v>
          </cell>
          <cell r="I2489" t="str">
            <v>0005930 - SYLVIA &amp; COMPANY INSURANCE</v>
          </cell>
        </row>
        <row r="2490">
          <cell r="A2490" t="str">
            <v>C41963IH</v>
          </cell>
          <cell r="B2490">
            <v>42185</v>
          </cell>
          <cell r="C2490" t="str">
            <v>C41963</v>
          </cell>
          <cell r="D2490" t="str">
            <v>Dumais Electric</v>
          </cell>
          <cell r="E2490" t="str">
            <v>MA</v>
          </cell>
          <cell r="F2490" t="str">
            <v>P1</v>
          </cell>
          <cell r="G2490" t="str">
            <v>SMALL</v>
          </cell>
          <cell r="H2490" t="str">
            <v>IH</v>
          </cell>
          <cell r="I2490" t="str">
            <v>0005940 - LICCIARDELLO, THOMAS J</v>
          </cell>
        </row>
        <row r="2491">
          <cell r="A2491" t="str">
            <v>C41963MI</v>
          </cell>
          <cell r="B2491">
            <v>42185</v>
          </cell>
          <cell r="C2491" t="str">
            <v>C41963</v>
          </cell>
          <cell r="D2491" t="str">
            <v>Dumais Electric</v>
          </cell>
          <cell r="E2491" t="str">
            <v>MA</v>
          </cell>
          <cell r="F2491" t="str">
            <v>P1</v>
          </cell>
          <cell r="G2491" t="str">
            <v>MCARE</v>
          </cell>
          <cell r="H2491" t="str">
            <v>MI</v>
          </cell>
          <cell r="I2491" t="str">
            <v>0005940 - LICCIARDELLO, THOMAS J</v>
          </cell>
        </row>
        <row r="2492">
          <cell r="A2492" t="str">
            <v>C41968IV</v>
          </cell>
          <cell r="B2492">
            <v>42185</v>
          </cell>
          <cell r="C2492" t="str">
            <v>C41968</v>
          </cell>
          <cell r="D2492" t="str">
            <v>Medical Laser Technologies Inc</v>
          </cell>
          <cell r="E2492" t="str">
            <v>MA</v>
          </cell>
          <cell r="F2492" t="str">
            <v>P1</v>
          </cell>
          <cell r="G2492" t="str">
            <v>SMALL</v>
          </cell>
          <cell r="H2492" t="str">
            <v>IV</v>
          </cell>
          <cell r="I2492" t="str">
            <v>0005946 - LICCIARDELLO, THOMAS J</v>
          </cell>
        </row>
        <row r="2493">
          <cell r="A2493" t="str">
            <v>C41971IH</v>
          </cell>
          <cell r="B2493">
            <v>42185</v>
          </cell>
          <cell r="C2493" t="str">
            <v>C41971</v>
          </cell>
          <cell r="D2493" t="str">
            <v>Core Concepts, Inc.</v>
          </cell>
          <cell r="E2493" t="str">
            <v>MA</v>
          </cell>
          <cell r="F2493" t="str">
            <v>P1</v>
          </cell>
          <cell r="G2493" t="str">
            <v>SMALL</v>
          </cell>
          <cell r="H2493" t="str">
            <v>IH</v>
          </cell>
          <cell r="I2493" t="str">
            <v>0021473 - DEMERITT, TIMOTHY A</v>
          </cell>
        </row>
        <row r="2494">
          <cell r="A2494" t="str">
            <v>C41972IA</v>
          </cell>
          <cell r="B2494">
            <v>42185</v>
          </cell>
          <cell r="C2494" t="str">
            <v>C41972</v>
          </cell>
          <cell r="D2494" t="str">
            <v>Fama PR, Inc</v>
          </cell>
          <cell r="E2494" t="str">
            <v>MA</v>
          </cell>
          <cell r="F2494" t="str">
            <v>P1</v>
          </cell>
          <cell r="G2494" t="str">
            <v>SMALL</v>
          </cell>
          <cell r="H2494" t="str">
            <v>IA</v>
          </cell>
          <cell r="I2494" t="str">
            <v>0005948 - NORTHWESTERN BENEFIT ASSOC INSURANCE AGCY INC</v>
          </cell>
        </row>
        <row r="2495">
          <cell r="A2495" t="str">
            <v>C41991JM</v>
          </cell>
          <cell r="B2495">
            <v>42185</v>
          </cell>
          <cell r="C2495" t="str">
            <v>C41991</v>
          </cell>
          <cell r="D2495" t="str">
            <v>Mesiti Development Corp</v>
          </cell>
          <cell r="E2495" t="str">
            <v>NH</v>
          </cell>
          <cell r="F2495" t="str">
            <v>P1</v>
          </cell>
          <cell r="G2495" t="str">
            <v>SMALL</v>
          </cell>
          <cell r="H2495" t="str">
            <v>JM</v>
          </cell>
          <cell r="I2495" t="str">
            <v>0035723 - ROWLEY AGENCY INC</v>
          </cell>
        </row>
        <row r="2496">
          <cell r="A2496" t="str">
            <v>C41991JN</v>
          </cell>
          <cell r="B2496">
            <v>42185</v>
          </cell>
          <cell r="C2496" t="str">
            <v>C41991</v>
          </cell>
          <cell r="D2496" t="str">
            <v>Mesiti Development Corp</v>
          </cell>
          <cell r="E2496" t="str">
            <v>NH</v>
          </cell>
          <cell r="F2496" t="str">
            <v>P1</v>
          </cell>
          <cell r="G2496" t="str">
            <v>SMALL</v>
          </cell>
          <cell r="H2496" t="str">
            <v>JN</v>
          </cell>
          <cell r="I2496" t="str">
            <v>0035723 - ROWLEY AGENCY INC</v>
          </cell>
        </row>
        <row r="2497">
          <cell r="A2497" t="str">
            <v>C41992IH</v>
          </cell>
          <cell r="B2497">
            <v>42185</v>
          </cell>
          <cell r="C2497" t="str">
            <v>C41992</v>
          </cell>
          <cell r="D2497" t="str">
            <v>American Energy Management Corp</v>
          </cell>
          <cell r="E2497" t="str">
            <v>MA</v>
          </cell>
          <cell r="F2497" t="str">
            <v>P1</v>
          </cell>
          <cell r="G2497" t="str">
            <v>SMALL</v>
          </cell>
          <cell r="H2497" t="str">
            <v>IH</v>
          </cell>
          <cell r="I2497" t="str">
            <v>0034519 - DIGITAL INSURANCE AGENCY INC</v>
          </cell>
        </row>
        <row r="2498">
          <cell r="A2498" t="str">
            <v>C41992IV</v>
          </cell>
          <cell r="B2498">
            <v>42185</v>
          </cell>
          <cell r="C2498" t="str">
            <v>C41992</v>
          </cell>
          <cell r="D2498" t="str">
            <v>American Energy Management Corp</v>
          </cell>
          <cell r="E2498" t="str">
            <v>MA</v>
          </cell>
          <cell r="F2498" t="str">
            <v>P1</v>
          </cell>
          <cell r="G2498" t="str">
            <v>SMALL</v>
          </cell>
          <cell r="H2498" t="str">
            <v>IV</v>
          </cell>
          <cell r="I2498" t="str">
            <v>0034519 - DIGITAL INSURANCE AGENCY INC</v>
          </cell>
        </row>
        <row r="2499">
          <cell r="A2499" t="str">
            <v>C41993IH</v>
          </cell>
          <cell r="B2499">
            <v>42185</v>
          </cell>
          <cell r="C2499" t="str">
            <v>C41993</v>
          </cell>
          <cell r="D2499" t="str">
            <v>George O'Brien Company, Inc.</v>
          </cell>
          <cell r="E2499" t="str">
            <v>MA</v>
          </cell>
          <cell r="F2499" t="str">
            <v>P1</v>
          </cell>
          <cell r="G2499" t="str">
            <v>SMALL</v>
          </cell>
          <cell r="H2499" t="str">
            <v>IH</v>
          </cell>
          <cell r="I2499" t="str">
            <v>0017960 - ROGERS &amp; GRAY INSURANCE AGENCY</v>
          </cell>
        </row>
        <row r="2500">
          <cell r="A2500" t="str">
            <v>C41996IH</v>
          </cell>
          <cell r="B2500">
            <v>42185</v>
          </cell>
          <cell r="C2500" t="str">
            <v>C41996</v>
          </cell>
          <cell r="D2500" t="str">
            <v>Papalia Plumbing &amp; Heating Inc</v>
          </cell>
          <cell r="E2500" t="str">
            <v>MA</v>
          </cell>
          <cell r="F2500" t="str">
            <v>P1</v>
          </cell>
          <cell r="G2500" t="str">
            <v>SMALL</v>
          </cell>
          <cell r="H2500" t="str">
            <v>IH</v>
          </cell>
          <cell r="I2500" t="str">
            <v>0035501 - ORENTLICH, MICHAEL S</v>
          </cell>
        </row>
        <row r="2501">
          <cell r="A2501" t="str">
            <v>C41998IH</v>
          </cell>
          <cell r="B2501">
            <v>42185</v>
          </cell>
          <cell r="C2501" t="str">
            <v>C41998</v>
          </cell>
          <cell r="D2501" t="str">
            <v>La Cantina Restaurant</v>
          </cell>
          <cell r="E2501" t="str">
            <v>MA</v>
          </cell>
          <cell r="F2501" t="str">
            <v>P1</v>
          </cell>
          <cell r="G2501" t="str">
            <v>SMALL</v>
          </cell>
          <cell r="H2501" t="str">
            <v>IH</v>
          </cell>
          <cell r="I2501" t="str">
            <v>0014558 - WYLIE, DAVID J</v>
          </cell>
        </row>
        <row r="2502">
          <cell r="A2502" t="str">
            <v>C42001AA</v>
          </cell>
          <cell r="B2502">
            <v>42185</v>
          </cell>
          <cell r="C2502" t="str">
            <v>C42001</v>
          </cell>
          <cell r="D2502" t="str">
            <v>Continental Resources Inc</v>
          </cell>
          <cell r="E2502" t="str">
            <v>MA</v>
          </cell>
          <cell r="F2502" t="str">
            <v>P1</v>
          </cell>
          <cell r="G2502" t="str">
            <v>ERF</v>
          </cell>
          <cell r="H2502" t="str">
            <v>AA</v>
          </cell>
          <cell r="I2502" t="str">
            <v>0032313 - NEW ENGLAND MEDICAL INS AGENCY LLC</v>
          </cell>
        </row>
        <row r="2503">
          <cell r="A2503" t="str">
            <v>C42001IH</v>
          </cell>
          <cell r="B2503">
            <v>42185</v>
          </cell>
          <cell r="C2503" t="str">
            <v>C42001</v>
          </cell>
          <cell r="D2503" t="str">
            <v>Continental Resources Inc</v>
          </cell>
          <cell r="E2503" t="str">
            <v>MA</v>
          </cell>
          <cell r="F2503" t="str">
            <v>P1</v>
          </cell>
          <cell r="G2503" t="str">
            <v>ERF</v>
          </cell>
          <cell r="H2503" t="str">
            <v>IH</v>
          </cell>
          <cell r="I2503" t="str">
            <v>0032313 - NEW ENGLAND MEDICAL INS AGENCY LLC</v>
          </cell>
        </row>
        <row r="2504">
          <cell r="A2504" t="str">
            <v>C42004IH</v>
          </cell>
          <cell r="B2504">
            <v>42185</v>
          </cell>
          <cell r="C2504" t="str">
            <v>C42004</v>
          </cell>
          <cell r="D2504" t="str">
            <v>Bella Sante, Inc.</v>
          </cell>
          <cell r="E2504" t="str">
            <v>MA</v>
          </cell>
          <cell r="F2504" t="str">
            <v>P1</v>
          </cell>
          <cell r="G2504" t="str">
            <v>CRC</v>
          </cell>
          <cell r="H2504" t="str">
            <v>IH</v>
          </cell>
          <cell r="I2504" t="str">
            <v>0005987 - PARTNERS BENEFIT GROUP INC</v>
          </cell>
        </row>
        <row r="2505">
          <cell r="A2505" t="str">
            <v>C42008IA</v>
          </cell>
          <cell r="B2505">
            <v>42185</v>
          </cell>
          <cell r="C2505" t="str">
            <v>C42008</v>
          </cell>
          <cell r="D2505" t="str">
            <v>Drywall Masonry Supplies Inc</v>
          </cell>
          <cell r="E2505" t="str">
            <v>MA</v>
          </cell>
          <cell r="F2505" t="str">
            <v>P1</v>
          </cell>
          <cell r="G2505" t="str">
            <v>SMALL</v>
          </cell>
          <cell r="H2505" t="str">
            <v>IA</v>
          </cell>
          <cell r="I2505" t="str">
            <v>0031240 - GREAT HARBOR BENEFITS INSURANCE AGCY LLC</v>
          </cell>
        </row>
        <row r="2506">
          <cell r="A2506" t="str">
            <v>C42008IH</v>
          </cell>
          <cell r="B2506">
            <v>42185</v>
          </cell>
          <cell r="C2506" t="str">
            <v>C42008</v>
          </cell>
          <cell r="D2506" t="str">
            <v>Drywall Masonry Supplies Inc</v>
          </cell>
          <cell r="E2506" t="str">
            <v>MA</v>
          </cell>
          <cell r="F2506" t="str">
            <v>P1</v>
          </cell>
          <cell r="G2506" t="str">
            <v>SMALL</v>
          </cell>
          <cell r="H2506" t="str">
            <v>IH</v>
          </cell>
          <cell r="I2506" t="str">
            <v>0031240 - GREAT HARBOR BENEFITS INSURANCE AGCY LLC</v>
          </cell>
        </row>
        <row r="2507">
          <cell r="A2507" t="str">
            <v>C42009IH</v>
          </cell>
          <cell r="B2507">
            <v>42185</v>
          </cell>
          <cell r="C2507" t="str">
            <v>C42009</v>
          </cell>
          <cell r="D2507" t="str">
            <v>Edmon Y Jacobson MD PC</v>
          </cell>
          <cell r="E2507" t="str">
            <v>MA</v>
          </cell>
          <cell r="F2507" t="str">
            <v>P1</v>
          </cell>
          <cell r="G2507" t="str">
            <v>SMALL</v>
          </cell>
          <cell r="H2507" t="str">
            <v>IH</v>
          </cell>
          <cell r="I2507" t="str">
            <v>0005994 - JAMES J HERLIHY INSURANCE AGENCY INC</v>
          </cell>
        </row>
        <row r="2508">
          <cell r="A2508" t="str">
            <v>C42011IH</v>
          </cell>
          <cell r="B2508">
            <v>42185</v>
          </cell>
          <cell r="C2508" t="str">
            <v>C42011</v>
          </cell>
          <cell r="D2508" t="str">
            <v>Equipment 4 Rent Inc</v>
          </cell>
          <cell r="E2508" t="str">
            <v>MA</v>
          </cell>
          <cell r="F2508" t="str">
            <v>P1</v>
          </cell>
          <cell r="G2508" t="str">
            <v>SMALL</v>
          </cell>
          <cell r="H2508" t="str">
            <v>IH</v>
          </cell>
          <cell r="I2508" t="str">
            <v>0014123 - FINELLI BENEFITS LLC</v>
          </cell>
        </row>
        <row r="2509">
          <cell r="A2509" t="str">
            <v>C42013IH</v>
          </cell>
          <cell r="B2509">
            <v>42185</v>
          </cell>
          <cell r="C2509" t="str">
            <v>C42013</v>
          </cell>
          <cell r="D2509" t="str">
            <v>Events EMS, Inc.</v>
          </cell>
          <cell r="E2509" t="str">
            <v>MA</v>
          </cell>
          <cell r="F2509" t="str">
            <v>P1</v>
          </cell>
          <cell r="G2509" t="str">
            <v>SMALL</v>
          </cell>
          <cell r="H2509" t="str">
            <v>IH</v>
          </cell>
          <cell r="I2509" t="str">
            <v>0021190 - COMPLETE BENEFIT SOLUTIONS LLC</v>
          </cell>
        </row>
        <row r="2510">
          <cell r="A2510" t="str">
            <v>C42017IH</v>
          </cell>
          <cell r="B2510">
            <v>42185</v>
          </cell>
          <cell r="C2510" t="str">
            <v>C42017</v>
          </cell>
          <cell r="D2510" t="str">
            <v>Expansion Opportunities</v>
          </cell>
          <cell r="E2510" t="str">
            <v>MA</v>
          </cell>
          <cell r="F2510" t="str">
            <v>P1</v>
          </cell>
          <cell r="G2510" t="str">
            <v>SMALL</v>
          </cell>
          <cell r="H2510" t="str">
            <v>IH</v>
          </cell>
          <cell r="I2510" t="str">
            <v>0035502 - HEALTH NETWORK</v>
          </cell>
        </row>
        <row r="2511">
          <cell r="A2511" t="str">
            <v>C42017JA</v>
          </cell>
          <cell r="B2511">
            <v>42185</v>
          </cell>
          <cell r="C2511" t="str">
            <v>C42017</v>
          </cell>
          <cell r="D2511" t="str">
            <v>Expansion Opportunities</v>
          </cell>
          <cell r="E2511" t="str">
            <v>MA</v>
          </cell>
          <cell r="F2511" t="str">
            <v>P1</v>
          </cell>
          <cell r="G2511" t="str">
            <v>SMALL</v>
          </cell>
          <cell r="H2511" t="str">
            <v>JA</v>
          </cell>
          <cell r="I2511" t="str">
            <v>0035502 - HEALTH NETWORK</v>
          </cell>
        </row>
        <row r="2512">
          <cell r="A2512" t="str">
            <v>C42018IH</v>
          </cell>
          <cell r="B2512">
            <v>42185</v>
          </cell>
          <cell r="C2512" t="str">
            <v>C42018</v>
          </cell>
          <cell r="D2512" t="str">
            <v>Jim Dorsey &amp; Son Inc</v>
          </cell>
          <cell r="E2512" t="str">
            <v>MA</v>
          </cell>
          <cell r="F2512" t="str">
            <v>P1</v>
          </cell>
          <cell r="G2512" t="str">
            <v>SMALL</v>
          </cell>
          <cell r="H2512" t="str">
            <v>IH</v>
          </cell>
          <cell r="I2512" t="str">
            <v>0026759 - CORNERSTONE FINANCIAL GROUP</v>
          </cell>
        </row>
        <row r="2513">
          <cell r="A2513" t="str">
            <v>C42045IH</v>
          </cell>
          <cell r="B2513">
            <v>42185</v>
          </cell>
          <cell r="C2513" t="str">
            <v>C42045</v>
          </cell>
          <cell r="D2513" t="str">
            <v>Concord Dental Labs Inc</v>
          </cell>
          <cell r="E2513" t="str">
            <v>MA</v>
          </cell>
          <cell r="F2513" t="str">
            <v>P1</v>
          </cell>
          <cell r="G2513" t="str">
            <v>SMALL</v>
          </cell>
          <cell r="H2513" t="str">
            <v>IH</v>
          </cell>
          <cell r="I2513" t="str">
            <v>0006029 - GITHMARK, CLIFFORD P</v>
          </cell>
        </row>
        <row r="2514">
          <cell r="A2514" t="str">
            <v>C42046IH</v>
          </cell>
          <cell r="B2514">
            <v>42185</v>
          </cell>
          <cell r="C2514" t="str">
            <v>C42046</v>
          </cell>
          <cell r="D2514" t="str">
            <v>Somerset Condominium</v>
          </cell>
          <cell r="E2514" t="str">
            <v>MA</v>
          </cell>
          <cell r="F2514" t="str">
            <v>P1</v>
          </cell>
          <cell r="G2514" t="str">
            <v>SMALL</v>
          </cell>
          <cell r="H2514" t="str">
            <v>IH</v>
          </cell>
          <cell r="I2514" t="str">
            <v>0006030 - COMPREHENSIVE INS PROVIDERS INC</v>
          </cell>
        </row>
        <row r="2515">
          <cell r="A2515" t="str">
            <v>C42052IH</v>
          </cell>
          <cell r="B2515">
            <v>42185</v>
          </cell>
          <cell r="C2515" t="str">
            <v>C42052</v>
          </cell>
          <cell r="D2515" t="str">
            <v>The Staffing Group Inc.</v>
          </cell>
          <cell r="E2515" t="str">
            <v>MA</v>
          </cell>
          <cell r="F2515" t="str">
            <v>P1</v>
          </cell>
          <cell r="G2515" t="str">
            <v>SMALL</v>
          </cell>
          <cell r="H2515" t="str">
            <v>IH</v>
          </cell>
          <cell r="I2515" t="str">
            <v>0006013 - NEW ENGLAND EMPLOYEE BENEFITS COUNCIL</v>
          </cell>
        </row>
        <row r="2516">
          <cell r="A2516" t="str">
            <v>C42052IV</v>
          </cell>
          <cell r="B2516">
            <v>42185</v>
          </cell>
          <cell r="C2516" t="str">
            <v>C42052</v>
          </cell>
          <cell r="D2516" t="str">
            <v>The Staffing Group Inc.</v>
          </cell>
          <cell r="E2516" t="str">
            <v>MA</v>
          </cell>
          <cell r="F2516" t="str">
            <v>P1</v>
          </cell>
          <cell r="G2516" t="str">
            <v>SMALL</v>
          </cell>
          <cell r="H2516" t="str">
            <v>IV</v>
          </cell>
          <cell r="I2516" t="str">
            <v>0006013 - NEW ENGLAND EMPLOYEE BENEFITS COUNCIL</v>
          </cell>
        </row>
        <row r="2517">
          <cell r="A2517" t="str">
            <v>C42053IH</v>
          </cell>
          <cell r="B2517">
            <v>42185</v>
          </cell>
          <cell r="C2517" t="str">
            <v>C42053</v>
          </cell>
          <cell r="D2517" t="str">
            <v>Award Flooring, Inc.</v>
          </cell>
          <cell r="E2517" t="str">
            <v>MA</v>
          </cell>
          <cell r="F2517" t="str">
            <v>P1</v>
          </cell>
          <cell r="G2517" t="str">
            <v>SMALL</v>
          </cell>
          <cell r="H2517" t="str">
            <v>IH</v>
          </cell>
          <cell r="I2517" t="str">
            <v>0006035 - COMPREHENSIVE INS PROVIDERS INC</v>
          </cell>
        </row>
        <row r="2518">
          <cell r="A2518" t="str">
            <v>C42062IH</v>
          </cell>
          <cell r="B2518">
            <v>42185</v>
          </cell>
          <cell r="C2518" t="str">
            <v>C42062</v>
          </cell>
          <cell r="D2518" t="str">
            <v>Sudbury Valley Trustees</v>
          </cell>
          <cell r="E2518" t="str">
            <v>MA</v>
          </cell>
          <cell r="F2518" t="str">
            <v>P1</v>
          </cell>
          <cell r="G2518" t="str">
            <v>SMALL</v>
          </cell>
          <cell r="H2518" t="str">
            <v>IH</v>
          </cell>
          <cell r="I2518" t="str">
            <v>0014496 - CLAUSEN, DAVID A</v>
          </cell>
        </row>
        <row r="2519">
          <cell r="A2519" t="str">
            <v>C42068IH</v>
          </cell>
          <cell r="B2519">
            <v>42185</v>
          </cell>
          <cell r="C2519" t="str">
            <v>C42068</v>
          </cell>
          <cell r="D2519" t="str">
            <v>Baxter Inc</v>
          </cell>
          <cell r="E2519" t="str">
            <v>MA</v>
          </cell>
          <cell r="F2519" t="str">
            <v>P1</v>
          </cell>
          <cell r="G2519" t="str">
            <v>SMALL</v>
          </cell>
          <cell r="H2519" t="str">
            <v>IH</v>
          </cell>
          <cell r="I2519" t="str">
            <v>0006015 - BERZINIS JR, STEPHEN M</v>
          </cell>
        </row>
        <row r="2520">
          <cell r="A2520" t="str">
            <v>C42068IV</v>
          </cell>
          <cell r="B2520">
            <v>42185</v>
          </cell>
          <cell r="C2520" t="str">
            <v>C42068</v>
          </cell>
          <cell r="D2520" t="str">
            <v>Baxter Inc</v>
          </cell>
          <cell r="E2520" t="str">
            <v>MA</v>
          </cell>
          <cell r="F2520" t="str">
            <v>P1</v>
          </cell>
          <cell r="G2520" t="str">
            <v>SMALL</v>
          </cell>
          <cell r="H2520" t="str">
            <v>IV</v>
          </cell>
          <cell r="I2520" t="str">
            <v>0006015 - BERZINIS JR, STEPHEN M</v>
          </cell>
        </row>
        <row r="2521">
          <cell r="A2521" t="str">
            <v>C42068MI</v>
          </cell>
          <cell r="B2521">
            <v>42185</v>
          </cell>
          <cell r="C2521" t="str">
            <v>C42068</v>
          </cell>
          <cell r="D2521" t="str">
            <v>Baxter Inc</v>
          </cell>
          <cell r="E2521" t="str">
            <v>MA</v>
          </cell>
          <cell r="F2521" t="str">
            <v>P1</v>
          </cell>
          <cell r="G2521" t="str">
            <v>MCARE</v>
          </cell>
          <cell r="H2521" t="str">
            <v>MI</v>
          </cell>
          <cell r="I2521" t="str">
            <v>0006015 - BERZINIS JR, STEPHEN M</v>
          </cell>
        </row>
        <row r="2522">
          <cell r="A2522" t="str">
            <v>C42079IH</v>
          </cell>
          <cell r="B2522">
            <v>42185</v>
          </cell>
          <cell r="C2522" t="str">
            <v>C42079</v>
          </cell>
          <cell r="D2522" t="str">
            <v>Parish of the Advent</v>
          </cell>
          <cell r="E2522" t="str">
            <v>MA</v>
          </cell>
          <cell r="F2522" t="str">
            <v>P1</v>
          </cell>
          <cell r="G2522" t="str">
            <v>SMALL</v>
          </cell>
          <cell r="H2522" t="str">
            <v>IH</v>
          </cell>
          <cell r="I2522" t="str">
            <v>0006092 - UNITED BUSINESSMANS INSURANCE AGENCY</v>
          </cell>
        </row>
        <row r="2523">
          <cell r="A2523" t="str">
            <v>C42079MI</v>
          </cell>
          <cell r="B2523">
            <v>42185</v>
          </cell>
          <cell r="C2523" t="str">
            <v>C42079</v>
          </cell>
          <cell r="D2523" t="str">
            <v>Parish of the Advent</v>
          </cell>
          <cell r="E2523" t="str">
            <v>MA</v>
          </cell>
          <cell r="F2523" t="str">
            <v>P1</v>
          </cell>
          <cell r="G2523" t="str">
            <v>MCARE</v>
          </cell>
          <cell r="H2523" t="str">
            <v>MI</v>
          </cell>
          <cell r="I2523" t="str">
            <v>0006092 - UNITED BUSINESSMANS INSURANCE AGENCY</v>
          </cell>
        </row>
        <row r="2524">
          <cell r="A2524" t="str">
            <v>C42082IH</v>
          </cell>
          <cell r="B2524">
            <v>42185</v>
          </cell>
          <cell r="C2524" t="str">
            <v>C42082</v>
          </cell>
          <cell r="D2524" t="str">
            <v>N &amp; N Manufacturing Company</v>
          </cell>
          <cell r="E2524" t="str">
            <v>MA</v>
          </cell>
          <cell r="F2524" t="str">
            <v>P1</v>
          </cell>
          <cell r="G2524" t="str">
            <v>SMALL</v>
          </cell>
          <cell r="H2524" t="str">
            <v>IH</v>
          </cell>
          <cell r="I2524" t="str">
            <v>0006060 - WAS INSURANCE AGENCY LLC</v>
          </cell>
        </row>
        <row r="2525">
          <cell r="A2525" t="str">
            <v>C42087IH</v>
          </cell>
          <cell r="B2525">
            <v>42185</v>
          </cell>
          <cell r="C2525" t="str">
            <v>C42087</v>
          </cell>
          <cell r="D2525" t="str">
            <v>Essex Electrical Services Corp</v>
          </cell>
          <cell r="E2525" t="str">
            <v>MA</v>
          </cell>
          <cell r="F2525" t="str">
            <v>P1</v>
          </cell>
          <cell r="G2525" t="str">
            <v>SMALL</v>
          </cell>
          <cell r="H2525" t="str">
            <v>IH</v>
          </cell>
          <cell r="I2525" t="str">
            <v>0031000 - INTEGRATED INSURANCE SOLUTIONS LLC</v>
          </cell>
        </row>
        <row r="2526">
          <cell r="A2526" t="str">
            <v>C42094IA</v>
          </cell>
          <cell r="B2526">
            <v>42185</v>
          </cell>
          <cell r="C2526" t="str">
            <v>C42094</v>
          </cell>
          <cell r="D2526" t="str">
            <v>Integrated Statistics Inc</v>
          </cell>
          <cell r="E2526" t="str">
            <v>MA</v>
          </cell>
          <cell r="F2526" t="str">
            <v>P1</v>
          </cell>
          <cell r="G2526" t="str">
            <v>ERF</v>
          </cell>
          <cell r="H2526" t="str">
            <v>IA</v>
          </cell>
          <cell r="I2526" t="str">
            <v>0017454 - WATKINS FINANCIAL AND INSURANCE PROFESSIONALS, INC</v>
          </cell>
        </row>
        <row r="2527">
          <cell r="A2527" t="str">
            <v>C42094IH</v>
          </cell>
          <cell r="B2527">
            <v>42185</v>
          </cell>
          <cell r="C2527" t="str">
            <v>C42094</v>
          </cell>
          <cell r="D2527" t="str">
            <v>Integrated Statistics Inc</v>
          </cell>
          <cell r="E2527" t="str">
            <v>MA</v>
          </cell>
          <cell r="F2527" t="str">
            <v>P1</v>
          </cell>
          <cell r="G2527" t="str">
            <v>ERF</v>
          </cell>
          <cell r="H2527" t="str">
            <v>IH</v>
          </cell>
          <cell r="I2527" t="str">
            <v>0017454 - WATKINS FINANCIAL AND INSURANCE PROFESSIONALS, INC</v>
          </cell>
        </row>
        <row r="2528">
          <cell r="A2528" t="str">
            <v>C42108IH</v>
          </cell>
          <cell r="B2528">
            <v>42185</v>
          </cell>
          <cell r="C2528" t="str">
            <v>C42108</v>
          </cell>
          <cell r="D2528" t="str">
            <v>Sara Stock DDS</v>
          </cell>
          <cell r="E2528" t="str">
            <v>MA</v>
          </cell>
          <cell r="F2528" t="str">
            <v>P1</v>
          </cell>
          <cell r="G2528" t="str">
            <v>GPC</v>
          </cell>
          <cell r="H2528" t="str">
            <v>IH</v>
          </cell>
          <cell r="I2528" t="str">
            <v>0020404 - SPRING INSURANCE GROUP LLC</v>
          </cell>
        </row>
        <row r="2529">
          <cell r="A2529" t="str">
            <v>C42109IA</v>
          </cell>
          <cell r="B2529">
            <v>42185</v>
          </cell>
          <cell r="C2529" t="str">
            <v>C42109</v>
          </cell>
          <cell r="D2529" t="str">
            <v>Stellar Restaurant Group Inc</v>
          </cell>
          <cell r="E2529" t="str">
            <v>MA</v>
          </cell>
          <cell r="F2529" t="str">
            <v>P1</v>
          </cell>
          <cell r="G2529" t="str">
            <v>CRC</v>
          </cell>
          <cell r="H2529" t="str">
            <v>IA</v>
          </cell>
          <cell r="I2529" t="str">
            <v>0030452 - DIGITAL INSURANCE AGENCY INC</v>
          </cell>
        </row>
        <row r="2530">
          <cell r="A2530" t="str">
            <v>C42109IH</v>
          </cell>
          <cell r="B2530">
            <v>42185</v>
          </cell>
          <cell r="C2530" t="str">
            <v>C42109</v>
          </cell>
          <cell r="D2530" t="str">
            <v>Stellar Restaurant Group Inc</v>
          </cell>
          <cell r="E2530" t="str">
            <v>MA</v>
          </cell>
          <cell r="F2530" t="str">
            <v>P1</v>
          </cell>
          <cell r="G2530" t="str">
            <v>CRC</v>
          </cell>
          <cell r="H2530" t="str">
            <v>IH</v>
          </cell>
          <cell r="I2530" t="str">
            <v>0030452 - DIGITAL INSURANCE AGENCY INC</v>
          </cell>
        </row>
        <row r="2531">
          <cell r="A2531" t="str">
            <v>C42112IA</v>
          </cell>
          <cell r="B2531">
            <v>42185</v>
          </cell>
          <cell r="C2531" t="str">
            <v>C42112</v>
          </cell>
          <cell r="D2531" t="str">
            <v>Banner Seventeen LLC dba Boston Celtics</v>
          </cell>
          <cell r="E2531" t="str">
            <v>MA</v>
          </cell>
          <cell r="F2531" t="str">
            <v>P1</v>
          </cell>
          <cell r="G2531" t="str">
            <v>CRC</v>
          </cell>
          <cell r="H2531" t="str">
            <v>IA</v>
          </cell>
          <cell r="I2531" t="str">
            <v>0028845 - USI INSURANCE SERVICES LLC - BRIARCLIFF</v>
          </cell>
        </row>
        <row r="2532">
          <cell r="A2532" t="str">
            <v>C42112IH</v>
          </cell>
          <cell r="B2532">
            <v>42185</v>
          </cell>
          <cell r="C2532" t="str">
            <v>C42112</v>
          </cell>
          <cell r="D2532" t="str">
            <v>Banner Seventeen LLC dba Boston Celtics</v>
          </cell>
          <cell r="E2532" t="str">
            <v>MA</v>
          </cell>
          <cell r="F2532" t="str">
            <v>P1</v>
          </cell>
          <cell r="G2532" t="str">
            <v>CRC</v>
          </cell>
          <cell r="H2532" t="str">
            <v>IH</v>
          </cell>
          <cell r="I2532" t="str">
            <v>0028845 - USI INSURANCE SERVICES LLC - BRIARCLIFF</v>
          </cell>
        </row>
        <row r="2533">
          <cell r="A2533" t="str">
            <v>C42116IH</v>
          </cell>
          <cell r="B2533">
            <v>42185</v>
          </cell>
          <cell r="C2533" t="str">
            <v>C42116</v>
          </cell>
          <cell r="D2533" t="str">
            <v>Clam Box of Ipswich, Inc.</v>
          </cell>
          <cell r="E2533" t="str">
            <v>MA</v>
          </cell>
          <cell r="F2533" t="str">
            <v>P1</v>
          </cell>
          <cell r="G2533" t="str">
            <v>SMALL</v>
          </cell>
          <cell r="H2533" t="str">
            <v>IH</v>
          </cell>
          <cell r="I2533" t="str">
            <v>0006142 - IPSWICH BAY ADVISORS</v>
          </cell>
        </row>
        <row r="2534">
          <cell r="A2534" t="str">
            <v>C42118IH</v>
          </cell>
          <cell r="B2534">
            <v>42185</v>
          </cell>
          <cell r="C2534" t="str">
            <v>C42118</v>
          </cell>
          <cell r="D2534" t="str">
            <v>Camp Wingate Kirkland</v>
          </cell>
          <cell r="E2534" t="str">
            <v>MA</v>
          </cell>
          <cell r="F2534" t="str">
            <v>P1</v>
          </cell>
          <cell r="G2534" t="str">
            <v>SMALL</v>
          </cell>
          <cell r="H2534" t="str">
            <v>IH</v>
          </cell>
          <cell r="I2534" t="str">
            <v>0006145 - GREAT HARBOR BENEFITS INSURANCE AGCY LLC</v>
          </cell>
        </row>
        <row r="2535">
          <cell r="A2535" t="str">
            <v>C42119IA</v>
          </cell>
          <cell r="B2535">
            <v>42185</v>
          </cell>
          <cell r="C2535" t="str">
            <v>C42119</v>
          </cell>
          <cell r="D2535" t="str">
            <v>Peterson Party Center</v>
          </cell>
          <cell r="E2535" t="str">
            <v>MA</v>
          </cell>
          <cell r="F2535" t="str">
            <v>P1</v>
          </cell>
          <cell r="G2535" t="str">
            <v>CRC</v>
          </cell>
          <cell r="H2535" t="str">
            <v>IA</v>
          </cell>
          <cell r="I2535" t="str">
            <v>0034797 - GALLAGHER BENEFIT SERVICES INC</v>
          </cell>
        </row>
        <row r="2536">
          <cell r="A2536" t="str">
            <v>C42119IH</v>
          </cell>
          <cell r="B2536">
            <v>42185</v>
          </cell>
          <cell r="C2536" t="str">
            <v>C42119</v>
          </cell>
          <cell r="D2536" t="str">
            <v>Peterson Party Center</v>
          </cell>
          <cell r="E2536" t="str">
            <v>MA</v>
          </cell>
          <cell r="F2536" t="str">
            <v>P1</v>
          </cell>
          <cell r="G2536" t="str">
            <v>CRC</v>
          </cell>
          <cell r="H2536" t="str">
            <v>IH</v>
          </cell>
          <cell r="I2536" t="str">
            <v>0034797 - GALLAGHER BENEFIT SERVICES INC</v>
          </cell>
        </row>
        <row r="2537">
          <cell r="A2537" t="str">
            <v>C42123IH</v>
          </cell>
          <cell r="B2537">
            <v>42185</v>
          </cell>
          <cell r="C2537" t="str">
            <v>C42123</v>
          </cell>
          <cell r="D2537" t="str">
            <v>Dearborn Brothers Construction, Inc.</v>
          </cell>
          <cell r="E2537" t="str">
            <v>ME</v>
          </cell>
          <cell r="F2537" t="str">
            <v>P1</v>
          </cell>
          <cell r="G2537" t="str">
            <v>SMALL</v>
          </cell>
          <cell r="H2537" t="str">
            <v>IH</v>
          </cell>
          <cell r="I2537" t="str">
            <v>0026957 - MAINE BENEFIT SOLUTIONS LLC</v>
          </cell>
        </row>
        <row r="2538">
          <cell r="A2538" t="str">
            <v>C42126IH</v>
          </cell>
          <cell r="B2538">
            <v>42185</v>
          </cell>
          <cell r="C2538" t="str">
            <v>C42126</v>
          </cell>
          <cell r="D2538" t="str">
            <v>Asian Task Force Against Domestic Violence</v>
          </cell>
          <cell r="E2538" t="str">
            <v>MA</v>
          </cell>
          <cell r="F2538" t="str">
            <v>P1</v>
          </cell>
          <cell r="G2538" t="str">
            <v>SMALL</v>
          </cell>
          <cell r="H2538" t="str">
            <v>IH</v>
          </cell>
          <cell r="I2538" t="str">
            <v>0006150 - RUSSELL, JEAN</v>
          </cell>
        </row>
        <row r="2539">
          <cell r="A2539" t="str">
            <v>C42126JA</v>
          </cell>
          <cell r="B2539">
            <v>42185</v>
          </cell>
          <cell r="C2539" t="str">
            <v>C42126</v>
          </cell>
          <cell r="D2539" t="str">
            <v>Asian Task Force Against Domestic Violence</v>
          </cell>
          <cell r="E2539" t="str">
            <v>MA</v>
          </cell>
          <cell r="F2539" t="str">
            <v>P1</v>
          </cell>
          <cell r="G2539" t="str">
            <v>SMALL</v>
          </cell>
          <cell r="H2539" t="str">
            <v>JA</v>
          </cell>
          <cell r="I2539" t="str">
            <v>0006150 - RUSSELL, JEAN</v>
          </cell>
        </row>
        <row r="2540">
          <cell r="A2540" t="str">
            <v>C42131IH</v>
          </cell>
          <cell r="B2540">
            <v>42185</v>
          </cell>
          <cell r="C2540" t="str">
            <v>C42131</v>
          </cell>
          <cell r="D2540" t="str">
            <v>Motti Electric Company</v>
          </cell>
          <cell r="E2540" t="str">
            <v>MA</v>
          </cell>
          <cell r="F2540" t="str">
            <v>P1</v>
          </cell>
          <cell r="G2540" t="str">
            <v>SMALL</v>
          </cell>
          <cell r="H2540" t="str">
            <v>IH</v>
          </cell>
          <cell r="I2540" t="str">
            <v>0031203 - INTEGRATED INSURANCE SOLUTIONS LLC</v>
          </cell>
        </row>
        <row r="2541">
          <cell r="A2541" t="str">
            <v>C42131MI</v>
          </cell>
          <cell r="B2541">
            <v>42185</v>
          </cell>
          <cell r="C2541" t="str">
            <v>C42131</v>
          </cell>
          <cell r="D2541" t="str">
            <v>Motti Electric Company</v>
          </cell>
          <cell r="E2541" t="str">
            <v>MA</v>
          </cell>
          <cell r="F2541" t="str">
            <v>P1</v>
          </cell>
          <cell r="G2541" t="str">
            <v>MCARE</v>
          </cell>
          <cell r="H2541" t="str">
            <v>MI</v>
          </cell>
          <cell r="I2541" t="str">
            <v>0031203 - INTEGRATED INSURANCE SOLUTIONS LLC</v>
          </cell>
        </row>
        <row r="2542">
          <cell r="A2542" t="str">
            <v>C42133IA</v>
          </cell>
          <cell r="B2542">
            <v>42185</v>
          </cell>
          <cell r="C2542" t="str">
            <v>C42133</v>
          </cell>
          <cell r="D2542" t="str">
            <v>Quadrant Health Strategies Inc</v>
          </cell>
          <cell r="E2542" t="str">
            <v>MA</v>
          </cell>
          <cell r="F2542" t="str">
            <v>P1</v>
          </cell>
          <cell r="G2542" t="str">
            <v>SMALL</v>
          </cell>
          <cell r="H2542" t="str">
            <v>IA</v>
          </cell>
          <cell r="I2542" t="str">
            <v>0031723 - EASTERN BENEFITS GROUP</v>
          </cell>
        </row>
        <row r="2543">
          <cell r="A2543" t="str">
            <v>C42133IH</v>
          </cell>
          <cell r="B2543">
            <v>42185</v>
          </cell>
          <cell r="C2543" t="str">
            <v>C42133</v>
          </cell>
          <cell r="D2543" t="str">
            <v>Quadrant Health Strategies Inc</v>
          </cell>
          <cell r="E2543" t="str">
            <v>MA</v>
          </cell>
          <cell r="F2543" t="str">
            <v>P1</v>
          </cell>
          <cell r="G2543" t="str">
            <v>SMALL</v>
          </cell>
          <cell r="H2543" t="str">
            <v>IH</v>
          </cell>
          <cell r="I2543" t="str">
            <v>0031723 - EASTERN BENEFITS GROUP</v>
          </cell>
        </row>
        <row r="2544">
          <cell r="A2544" t="str">
            <v>C42147IH</v>
          </cell>
          <cell r="B2544">
            <v>42185</v>
          </cell>
          <cell r="C2544" t="str">
            <v>C42147</v>
          </cell>
          <cell r="D2544" t="str">
            <v>Massachusetts Interactive Media</v>
          </cell>
          <cell r="E2544" t="str">
            <v>MA</v>
          </cell>
          <cell r="F2544" t="str">
            <v>P1</v>
          </cell>
          <cell r="G2544" t="str">
            <v>SMALL</v>
          </cell>
          <cell r="H2544" t="str">
            <v>IH</v>
          </cell>
          <cell r="I2544" t="str">
            <v>0033211 - SMALL BUSINESS INSURANCE AGENCY INC</v>
          </cell>
        </row>
        <row r="2545">
          <cell r="A2545" t="str">
            <v>C42156IH</v>
          </cell>
          <cell r="B2545">
            <v>42185</v>
          </cell>
          <cell r="C2545" t="str">
            <v>C42156</v>
          </cell>
          <cell r="D2545" t="str">
            <v>A Spolidoro and Sons Inc</v>
          </cell>
          <cell r="E2545" t="str">
            <v>MA</v>
          </cell>
          <cell r="F2545" t="str">
            <v>P1</v>
          </cell>
          <cell r="G2545" t="str">
            <v>SMALL</v>
          </cell>
          <cell r="H2545" t="str">
            <v>IH</v>
          </cell>
          <cell r="I2545" t="str">
            <v>0006392 - BAR INSURANCE BROKERAGE INC</v>
          </cell>
        </row>
        <row r="2546">
          <cell r="A2546" t="str">
            <v>C42162IH</v>
          </cell>
          <cell r="B2546">
            <v>42185</v>
          </cell>
          <cell r="C2546" t="str">
            <v>C42162</v>
          </cell>
          <cell r="D2546" t="str">
            <v>Tyndall &amp; Clark Plumbing &amp; Heating Inc</v>
          </cell>
          <cell r="E2546" t="str">
            <v>MA</v>
          </cell>
          <cell r="F2546" t="str">
            <v>P1</v>
          </cell>
          <cell r="G2546" t="str">
            <v>SMALL</v>
          </cell>
          <cell r="H2546" t="str">
            <v>IH</v>
          </cell>
          <cell r="I2546" t="str">
            <v>0006332 - MCGUIRE, KENNETH J</v>
          </cell>
        </row>
        <row r="2547">
          <cell r="A2547" t="str">
            <v>C42163IA</v>
          </cell>
          <cell r="B2547">
            <v>42185</v>
          </cell>
          <cell r="C2547" t="str">
            <v>C42163</v>
          </cell>
          <cell r="D2547" t="str">
            <v>Boutiette's Auto Body, Inc.</v>
          </cell>
          <cell r="E2547" t="str">
            <v>MA</v>
          </cell>
          <cell r="F2547" t="str">
            <v>P1</v>
          </cell>
          <cell r="G2547" t="str">
            <v>SMALL</v>
          </cell>
          <cell r="H2547" t="str">
            <v>IA</v>
          </cell>
          <cell r="I2547" t="str">
            <v>0006333 - SMALL BUSINESS INSURANCE AGENCY INC</v>
          </cell>
        </row>
        <row r="2548">
          <cell r="A2548" t="str">
            <v>C42163IH</v>
          </cell>
          <cell r="B2548">
            <v>42185</v>
          </cell>
          <cell r="C2548" t="str">
            <v>C42163</v>
          </cell>
          <cell r="D2548" t="str">
            <v>Boutiette's Auto Body, Inc.</v>
          </cell>
          <cell r="E2548" t="str">
            <v>MA</v>
          </cell>
          <cell r="F2548" t="str">
            <v>P1</v>
          </cell>
          <cell r="G2548" t="str">
            <v>SMALL</v>
          </cell>
          <cell r="H2548" t="str">
            <v>IH</v>
          </cell>
          <cell r="I2548" t="str">
            <v>0006333 - SMALL BUSINESS INSURANCE AGENCY INC</v>
          </cell>
        </row>
        <row r="2549">
          <cell r="A2549" t="str">
            <v>C42164IH</v>
          </cell>
          <cell r="B2549">
            <v>42185</v>
          </cell>
          <cell r="C2549" t="str">
            <v>C42164</v>
          </cell>
          <cell r="D2549" t="str">
            <v>Leading Indicator Systems</v>
          </cell>
          <cell r="E2549" t="str">
            <v>MA</v>
          </cell>
          <cell r="F2549" t="str">
            <v>P1</v>
          </cell>
          <cell r="G2549" t="str">
            <v>SMALL</v>
          </cell>
          <cell r="H2549" t="str">
            <v>IH</v>
          </cell>
          <cell r="I2549" t="str">
            <v>0031761 - MID-STATE INSURANCE AGENCY INC</v>
          </cell>
        </row>
        <row r="2550">
          <cell r="A2550" t="str">
            <v>C42164MI</v>
          </cell>
          <cell r="B2550">
            <v>42185</v>
          </cell>
          <cell r="C2550" t="str">
            <v>C42164</v>
          </cell>
          <cell r="D2550" t="str">
            <v>Leading Indicator Systems</v>
          </cell>
          <cell r="E2550" t="str">
            <v>MA</v>
          </cell>
          <cell r="F2550" t="str">
            <v>P1</v>
          </cell>
          <cell r="G2550" t="str">
            <v>MCARE</v>
          </cell>
          <cell r="H2550" t="str">
            <v>MI</v>
          </cell>
          <cell r="I2550" t="str">
            <v>0031761 - MID-STATE INSURANCE AGENCY INC</v>
          </cell>
        </row>
        <row r="2551">
          <cell r="A2551" t="str">
            <v>C42166IH</v>
          </cell>
          <cell r="B2551">
            <v>42185</v>
          </cell>
          <cell r="C2551" t="str">
            <v>C42166</v>
          </cell>
          <cell r="D2551" t="str">
            <v>Harrison McPhee, Inc</v>
          </cell>
          <cell r="E2551" t="str">
            <v>MA</v>
          </cell>
          <cell r="F2551" t="str">
            <v>P1</v>
          </cell>
          <cell r="G2551" t="str">
            <v>SMALL</v>
          </cell>
          <cell r="H2551" t="str">
            <v>IH</v>
          </cell>
          <cell r="I2551" t="str">
            <v>0006337 - UNITED BUSINESSMANS INSURANCE AGENCY</v>
          </cell>
        </row>
        <row r="2552">
          <cell r="A2552" t="str">
            <v>C42169IH</v>
          </cell>
          <cell r="B2552">
            <v>42185</v>
          </cell>
          <cell r="C2552" t="str">
            <v>C42169</v>
          </cell>
          <cell r="D2552" t="str">
            <v>Millinocket Regional Hospital</v>
          </cell>
          <cell r="E2552" t="str">
            <v>ME</v>
          </cell>
          <cell r="F2552" t="str">
            <v>P1</v>
          </cell>
          <cell r="G2552" t="str">
            <v>ERF</v>
          </cell>
          <cell r="H2552" t="str">
            <v>IH</v>
          </cell>
          <cell r="I2552" t="str">
            <v>0034965 - ACADIA BENEFITS INC</v>
          </cell>
        </row>
        <row r="2553">
          <cell r="A2553" t="str">
            <v>C42169IV</v>
          </cell>
          <cell r="B2553">
            <v>42185</v>
          </cell>
          <cell r="C2553" t="str">
            <v>C42169</v>
          </cell>
          <cell r="D2553" t="str">
            <v>Millinocket Regional Hospital</v>
          </cell>
          <cell r="E2553" t="str">
            <v>ME</v>
          </cell>
          <cell r="F2553" t="str">
            <v>P1</v>
          </cell>
          <cell r="G2553" t="str">
            <v>ERF</v>
          </cell>
          <cell r="H2553" t="str">
            <v>IV</v>
          </cell>
          <cell r="I2553" t="str">
            <v>0034965 - ACADIA BENEFITS INC</v>
          </cell>
        </row>
        <row r="2554">
          <cell r="A2554" t="str">
            <v>C42170IH</v>
          </cell>
          <cell r="B2554">
            <v>42185</v>
          </cell>
          <cell r="C2554" t="str">
            <v>C42170</v>
          </cell>
          <cell r="D2554" t="str">
            <v>Massachusetts Gymnastics Center</v>
          </cell>
          <cell r="E2554" t="str">
            <v>MA</v>
          </cell>
          <cell r="F2554" t="str">
            <v>P1</v>
          </cell>
          <cell r="G2554" t="str">
            <v>SMALL</v>
          </cell>
          <cell r="H2554" t="str">
            <v>IH</v>
          </cell>
          <cell r="I2554" t="str">
            <v>0006339 - SMALL BUSINESS INSURANCE AGENCY INC</v>
          </cell>
        </row>
        <row r="2555">
          <cell r="A2555" t="str">
            <v>C42176IH</v>
          </cell>
          <cell r="B2555">
            <v>42185</v>
          </cell>
          <cell r="C2555" t="str">
            <v>C42176</v>
          </cell>
          <cell r="D2555" t="str">
            <v>Feinmann Inc</v>
          </cell>
          <cell r="E2555" t="str">
            <v>MA</v>
          </cell>
          <cell r="F2555" t="str">
            <v>P1</v>
          </cell>
          <cell r="G2555" t="str">
            <v>SMALL</v>
          </cell>
          <cell r="H2555" t="str">
            <v>IH</v>
          </cell>
          <cell r="I2555" t="str">
            <v>0030453 - DIGITAL INSURANCE AGENCY INC</v>
          </cell>
        </row>
        <row r="2556">
          <cell r="A2556" t="str">
            <v>C42176JA</v>
          </cell>
          <cell r="B2556">
            <v>42185</v>
          </cell>
          <cell r="C2556" t="str">
            <v>C42176</v>
          </cell>
          <cell r="D2556" t="str">
            <v>Feinmann Inc</v>
          </cell>
          <cell r="E2556" t="str">
            <v>MA</v>
          </cell>
          <cell r="F2556" t="str">
            <v>P1</v>
          </cell>
          <cell r="G2556" t="str">
            <v>SMALL</v>
          </cell>
          <cell r="H2556" t="str">
            <v>JA</v>
          </cell>
          <cell r="I2556" t="str">
            <v>0030453 - DIGITAL INSURANCE AGENCY INC</v>
          </cell>
        </row>
        <row r="2557">
          <cell r="A2557" t="str">
            <v>C42180IH</v>
          </cell>
          <cell r="B2557">
            <v>42185</v>
          </cell>
          <cell r="C2557" t="str">
            <v>C42180</v>
          </cell>
          <cell r="D2557" t="str">
            <v>Direct Deliveries</v>
          </cell>
          <cell r="E2557" t="str">
            <v>MA</v>
          </cell>
          <cell r="F2557" t="str">
            <v>P1</v>
          </cell>
          <cell r="G2557" t="str">
            <v>SMALL</v>
          </cell>
          <cell r="H2557" t="str">
            <v>IH</v>
          </cell>
          <cell r="I2557" t="str">
            <v>0006345 - FLEXIBLE BENEFIT SOLUTIONS INS BROKERAGE INC</v>
          </cell>
        </row>
        <row r="2558">
          <cell r="A2558" t="str">
            <v>C42181IH</v>
          </cell>
          <cell r="B2558">
            <v>42185</v>
          </cell>
          <cell r="C2558" t="str">
            <v>C42181</v>
          </cell>
          <cell r="D2558" t="str">
            <v>Viking Tree Inc</v>
          </cell>
          <cell r="E2558" t="str">
            <v>MA</v>
          </cell>
          <cell r="F2558" t="str">
            <v>P1</v>
          </cell>
          <cell r="G2558" t="str">
            <v>SMALL</v>
          </cell>
          <cell r="H2558" t="str">
            <v>IH</v>
          </cell>
          <cell r="I2558" t="str">
            <v>0006346 - ROLANDO A CAPANNA INS AGENCY LLC</v>
          </cell>
        </row>
        <row r="2559">
          <cell r="A2559" t="str">
            <v>C42181JA</v>
          </cell>
          <cell r="B2559">
            <v>42185</v>
          </cell>
          <cell r="C2559" t="str">
            <v>C42181</v>
          </cell>
          <cell r="D2559" t="str">
            <v>Viking Tree Inc</v>
          </cell>
          <cell r="E2559" t="str">
            <v>MA</v>
          </cell>
          <cell r="F2559" t="str">
            <v>P1</v>
          </cell>
          <cell r="G2559" t="str">
            <v>SMALL</v>
          </cell>
          <cell r="H2559" t="str">
            <v>JA</v>
          </cell>
          <cell r="I2559" t="str">
            <v>0006346 - ROLANDO A CAPANNA INS AGENCY LLC</v>
          </cell>
        </row>
        <row r="2560">
          <cell r="A2560" t="str">
            <v>C42191IH</v>
          </cell>
          <cell r="B2560">
            <v>42185</v>
          </cell>
          <cell r="C2560" t="str">
            <v>C42191</v>
          </cell>
          <cell r="D2560" t="str">
            <v>Busek Co Inc</v>
          </cell>
          <cell r="E2560" t="str">
            <v>MA</v>
          </cell>
          <cell r="F2560" t="str">
            <v>P1</v>
          </cell>
          <cell r="G2560" t="str">
            <v>SMALL</v>
          </cell>
          <cell r="H2560" t="str">
            <v>IH</v>
          </cell>
          <cell r="I2560" t="str">
            <v>0021475 - BLAZYS, JOHN T</v>
          </cell>
        </row>
        <row r="2561">
          <cell r="A2561" t="str">
            <v>C42193IH</v>
          </cell>
          <cell r="B2561">
            <v>42185</v>
          </cell>
          <cell r="C2561" t="str">
            <v>C42193</v>
          </cell>
          <cell r="D2561" t="str">
            <v>W T Rich Company Inc</v>
          </cell>
          <cell r="E2561" t="str">
            <v>MA</v>
          </cell>
          <cell r="F2561" t="str">
            <v>P1</v>
          </cell>
          <cell r="G2561" t="str">
            <v>SMALL</v>
          </cell>
          <cell r="H2561" t="str">
            <v>IH</v>
          </cell>
          <cell r="I2561" t="str">
            <v>0025147 - WEST RIDGE INSURANCE AGENCY INC</v>
          </cell>
        </row>
        <row r="2562">
          <cell r="A2562" t="str">
            <v>C42194IV</v>
          </cell>
          <cell r="B2562">
            <v>42185</v>
          </cell>
          <cell r="C2562" t="str">
            <v>C42194</v>
          </cell>
          <cell r="D2562" t="str">
            <v>Norian/Siani Engineering Inc</v>
          </cell>
          <cell r="E2562" t="str">
            <v>MA</v>
          </cell>
          <cell r="F2562" t="str">
            <v>P1</v>
          </cell>
          <cell r="G2562" t="str">
            <v>SMALL</v>
          </cell>
          <cell r="H2562" t="str">
            <v>IV</v>
          </cell>
          <cell r="I2562" t="str">
            <v>0028157 - EASTERN BENEFITS GROUP</v>
          </cell>
        </row>
        <row r="2563">
          <cell r="A2563" t="str">
            <v>C42217IH</v>
          </cell>
          <cell r="B2563">
            <v>42185</v>
          </cell>
          <cell r="C2563" t="str">
            <v>C42217</v>
          </cell>
          <cell r="D2563" t="str">
            <v>O'Donnell Electric Inc.</v>
          </cell>
          <cell r="E2563" t="str">
            <v>MA</v>
          </cell>
          <cell r="F2563" t="str">
            <v>P1</v>
          </cell>
          <cell r="G2563" t="str">
            <v>SMALL</v>
          </cell>
          <cell r="H2563" t="str">
            <v>IH</v>
          </cell>
          <cell r="I2563" t="str">
            <v>0031656 - INTEGRATED INSURANCE SOLUTIONS LLC</v>
          </cell>
        </row>
        <row r="2564">
          <cell r="A2564" t="str">
            <v>C42217MI</v>
          </cell>
          <cell r="B2564">
            <v>42185</v>
          </cell>
          <cell r="C2564" t="str">
            <v>C42217</v>
          </cell>
          <cell r="D2564" t="str">
            <v>O'Donnell Electric Inc.</v>
          </cell>
          <cell r="E2564" t="str">
            <v>MA</v>
          </cell>
          <cell r="F2564" t="str">
            <v>P1</v>
          </cell>
          <cell r="G2564" t="str">
            <v>MCARE</v>
          </cell>
          <cell r="H2564" t="str">
            <v>MI</v>
          </cell>
          <cell r="I2564" t="str">
            <v>0031656 - INTEGRATED INSURANCE SOLUTIONS LLC</v>
          </cell>
        </row>
        <row r="2565">
          <cell r="A2565" t="str">
            <v>C42219IH</v>
          </cell>
          <cell r="B2565">
            <v>42185</v>
          </cell>
          <cell r="C2565" t="str">
            <v>C42219</v>
          </cell>
          <cell r="D2565" t="str">
            <v>Global Interconnect Inc</v>
          </cell>
          <cell r="E2565" t="str">
            <v>MA</v>
          </cell>
          <cell r="F2565" t="str">
            <v>P1</v>
          </cell>
          <cell r="G2565" t="str">
            <v>SMALL</v>
          </cell>
          <cell r="H2565" t="str">
            <v>IH</v>
          </cell>
          <cell r="I2565" t="str">
            <v>0006284 - BERZINIS JR, STEPHEN M</v>
          </cell>
        </row>
        <row r="2566">
          <cell r="A2566" t="str">
            <v>C42222IH</v>
          </cell>
          <cell r="B2566">
            <v>42185</v>
          </cell>
          <cell r="C2566" t="str">
            <v>C42222</v>
          </cell>
          <cell r="D2566" t="str">
            <v>Exxcel Gymnastics and Climbing LLC</v>
          </cell>
          <cell r="E2566" t="str">
            <v>MA</v>
          </cell>
          <cell r="F2566" t="str">
            <v>P1</v>
          </cell>
          <cell r="G2566" t="str">
            <v>SMALL</v>
          </cell>
          <cell r="H2566" t="str">
            <v>IH</v>
          </cell>
          <cell r="I2566" t="str">
            <v>0006180 - BAR INSURANCE BROKERAGE INC</v>
          </cell>
        </row>
        <row r="2567">
          <cell r="A2567" t="str">
            <v>C42224IH</v>
          </cell>
          <cell r="B2567">
            <v>42185</v>
          </cell>
          <cell r="C2567" t="str">
            <v>C42224</v>
          </cell>
          <cell r="D2567" t="str">
            <v>Straight Ahead Ministries</v>
          </cell>
          <cell r="E2567" t="str">
            <v>MA</v>
          </cell>
          <cell r="F2567" t="str">
            <v>P1</v>
          </cell>
          <cell r="G2567" t="str">
            <v>SMALL</v>
          </cell>
          <cell r="H2567" t="str">
            <v>IH</v>
          </cell>
          <cell r="I2567" t="str">
            <v>0035218 - RSC INSURANCE BROKERAGE INC</v>
          </cell>
        </row>
        <row r="2568">
          <cell r="A2568" t="str">
            <v>C42224JA</v>
          </cell>
          <cell r="B2568">
            <v>42185</v>
          </cell>
          <cell r="C2568" t="str">
            <v>C42224</v>
          </cell>
          <cell r="D2568" t="str">
            <v>Straight Ahead Ministries</v>
          </cell>
          <cell r="E2568" t="str">
            <v>MA</v>
          </cell>
          <cell r="F2568" t="str">
            <v>P1</v>
          </cell>
          <cell r="G2568" t="str">
            <v>SMALL</v>
          </cell>
          <cell r="H2568" t="str">
            <v>JA</v>
          </cell>
          <cell r="I2568" t="str">
            <v>0035218 - RSC INSURANCE BROKERAGE INC</v>
          </cell>
        </row>
        <row r="2569">
          <cell r="A2569" t="str">
            <v>C42228IA</v>
          </cell>
          <cell r="B2569">
            <v>42185</v>
          </cell>
          <cell r="C2569" t="str">
            <v>C42228</v>
          </cell>
          <cell r="D2569" t="str">
            <v>Louis B Coiro Inc</v>
          </cell>
          <cell r="E2569" t="str">
            <v>MA</v>
          </cell>
          <cell r="F2569" t="str">
            <v>P1</v>
          </cell>
          <cell r="G2569" t="str">
            <v>SMALL</v>
          </cell>
          <cell r="H2569" t="str">
            <v>IA</v>
          </cell>
          <cell r="I2569" t="str">
            <v>0006377 - LANDRY, ROBERT A</v>
          </cell>
        </row>
        <row r="2570">
          <cell r="A2570" t="str">
            <v>C42228IH</v>
          </cell>
          <cell r="B2570">
            <v>42185</v>
          </cell>
          <cell r="C2570" t="str">
            <v>C42228</v>
          </cell>
          <cell r="D2570" t="str">
            <v>Louis B Coiro Inc</v>
          </cell>
          <cell r="E2570" t="str">
            <v>MA</v>
          </cell>
          <cell r="F2570" t="str">
            <v>P1</v>
          </cell>
          <cell r="G2570" t="str">
            <v>SMALL</v>
          </cell>
          <cell r="H2570" t="str">
            <v>IH</v>
          </cell>
          <cell r="I2570" t="str">
            <v>0006377 - LANDRY, ROBERT A</v>
          </cell>
        </row>
        <row r="2571">
          <cell r="A2571" t="str">
            <v>C42237IA</v>
          </cell>
          <cell r="B2571">
            <v>42185</v>
          </cell>
          <cell r="C2571" t="str">
            <v>C42237</v>
          </cell>
          <cell r="D2571" t="str">
            <v>Intelligent Systems &amp; Controls Contractors Inc</v>
          </cell>
          <cell r="E2571" t="str">
            <v>MA</v>
          </cell>
          <cell r="F2571" t="str">
            <v>P1</v>
          </cell>
          <cell r="G2571" t="str">
            <v>SMALL</v>
          </cell>
          <cell r="H2571" t="str">
            <v>IA</v>
          </cell>
          <cell r="I2571" t="str">
            <v>0025879 - BOSTON COMMONWEALTH ADVANTAGE LLC</v>
          </cell>
        </row>
        <row r="2572">
          <cell r="A2572" t="str">
            <v>C42237IH</v>
          </cell>
          <cell r="B2572">
            <v>42185</v>
          </cell>
          <cell r="C2572" t="str">
            <v>C42237</v>
          </cell>
          <cell r="D2572" t="str">
            <v>Intelligent Systems &amp; Controls Contractors Inc</v>
          </cell>
          <cell r="E2572" t="str">
            <v>MA</v>
          </cell>
          <cell r="F2572" t="str">
            <v>P1</v>
          </cell>
          <cell r="G2572" t="str">
            <v>SMALL</v>
          </cell>
          <cell r="H2572" t="str">
            <v>IH</v>
          </cell>
          <cell r="I2572" t="str">
            <v>0025879 - BOSTON COMMONWEALTH ADVANTAGE LLC</v>
          </cell>
        </row>
        <row r="2573">
          <cell r="A2573" t="str">
            <v>C42247IH</v>
          </cell>
          <cell r="B2573">
            <v>42185</v>
          </cell>
          <cell r="C2573" t="str">
            <v>C42247</v>
          </cell>
          <cell r="D2573" t="str">
            <v>Newbury Design Associates Inc</v>
          </cell>
          <cell r="E2573" t="str">
            <v>MA</v>
          </cell>
          <cell r="F2573" t="str">
            <v>P1</v>
          </cell>
          <cell r="G2573" t="str">
            <v>SMALL</v>
          </cell>
          <cell r="H2573" t="str">
            <v>IH</v>
          </cell>
          <cell r="I2573" t="str">
            <v>0016972 - HUB INTERNATIONAL NEW ENGLAND LLC</v>
          </cell>
        </row>
        <row r="2574">
          <cell r="A2574" t="str">
            <v>C42250IH</v>
          </cell>
          <cell r="B2574">
            <v>42185</v>
          </cell>
          <cell r="C2574" t="str">
            <v>C42250</v>
          </cell>
          <cell r="D2574" t="str">
            <v>George Davis, Inc.</v>
          </cell>
          <cell r="E2574" t="str">
            <v>MA</v>
          </cell>
          <cell r="F2574" t="str">
            <v>P1</v>
          </cell>
          <cell r="G2574" t="str">
            <v>SMALL</v>
          </cell>
          <cell r="H2574" t="str">
            <v>IH</v>
          </cell>
          <cell r="I2574" t="str">
            <v>0014213 - VENDETTI JR, DONALD F</v>
          </cell>
        </row>
        <row r="2575">
          <cell r="A2575" t="str">
            <v>C42251IH</v>
          </cell>
          <cell r="B2575">
            <v>42185</v>
          </cell>
          <cell r="C2575" t="str">
            <v>C42251</v>
          </cell>
          <cell r="D2575" t="str">
            <v>Del Greco Coins, Inc.</v>
          </cell>
          <cell r="E2575" t="str">
            <v>MA</v>
          </cell>
          <cell r="F2575" t="str">
            <v>P1</v>
          </cell>
          <cell r="G2575" t="str">
            <v>SMALL</v>
          </cell>
          <cell r="H2575" t="str">
            <v>IH</v>
          </cell>
          <cell r="I2575" t="str">
            <v>0018300 - AE BARNES &amp; CO INSURANCE AGENCY, INC</v>
          </cell>
        </row>
        <row r="2576">
          <cell r="A2576" t="str">
            <v>C42253IH</v>
          </cell>
          <cell r="B2576">
            <v>42185</v>
          </cell>
          <cell r="C2576" t="str">
            <v>C42253</v>
          </cell>
          <cell r="D2576" t="str">
            <v>Massachusetts Anesthesia Corporation</v>
          </cell>
          <cell r="E2576" t="str">
            <v>MA</v>
          </cell>
          <cell r="F2576" t="str">
            <v>P1</v>
          </cell>
          <cell r="G2576" t="str">
            <v>SMALL</v>
          </cell>
          <cell r="H2576" t="str">
            <v>IH</v>
          </cell>
          <cell r="I2576" t="str">
            <v>0006300 - MURRAY, JOHN J</v>
          </cell>
        </row>
        <row r="2577">
          <cell r="A2577" t="str">
            <v>C42254IH</v>
          </cell>
          <cell r="B2577">
            <v>42185</v>
          </cell>
          <cell r="C2577" t="str">
            <v>C42254</v>
          </cell>
          <cell r="D2577" t="str">
            <v>Kid Care Dental PC</v>
          </cell>
          <cell r="E2577" t="str">
            <v>MA</v>
          </cell>
          <cell r="F2577" t="str">
            <v>P1</v>
          </cell>
          <cell r="G2577" t="str">
            <v>SMALL</v>
          </cell>
          <cell r="H2577" t="str">
            <v>IH</v>
          </cell>
          <cell r="I2577" t="str">
            <v>0029619 - PAYCHEX AGENCY INC</v>
          </cell>
        </row>
        <row r="2578">
          <cell r="A2578" t="str">
            <v>C42268IH</v>
          </cell>
          <cell r="B2578">
            <v>42185</v>
          </cell>
          <cell r="C2578" t="str">
            <v>C42268</v>
          </cell>
          <cell r="D2578" t="str">
            <v>Human Relations Service, Inc.</v>
          </cell>
          <cell r="E2578" t="str">
            <v>MA</v>
          </cell>
          <cell r="F2578" t="str">
            <v>P1</v>
          </cell>
          <cell r="G2578" t="str">
            <v>SMALL</v>
          </cell>
          <cell r="H2578" t="str">
            <v>IH</v>
          </cell>
          <cell r="I2578" t="str">
            <v>0006197 - UNITED BUSINESSMANS INSURANCE AGENCY</v>
          </cell>
        </row>
        <row r="2579">
          <cell r="A2579" t="str">
            <v>C42270IH</v>
          </cell>
          <cell r="B2579">
            <v>42185</v>
          </cell>
          <cell r="C2579" t="str">
            <v>C42270</v>
          </cell>
          <cell r="D2579" t="str">
            <v>Massachusetts Biotechnology Council Inc</v>
          </cell>
          <cell r="E2579" t="str">
            <v>MA</v>
          </cell>
          <cell r="F2579" t="str">
            <v>P1</v>
          </cell>
          <cell r="G2579" t="str">
            <v>SMALL</v>
          </cell>
          <cell r="H2579" t="str">
            <v>IH</v>
          </cell>
          <cell r="I2579" t="str">
            <v>0032600 - BOSTONIAN GROUP INSURANCE AGENCY</v>
          </cell>
        </row>
        <row r="2580">
          <cell r="A2580" t="str">
            <v>C42278IH</v>
          </cell>
          <cell r="B2580">
            <v>42185</v>
          </cell>
          <cell r="C2580" t="str">
            <v>C42278</v>
          </cell>
          <cell r="D2580" t="str">
            <v>The First Electronics Corporation</v>
          </cell>
          <cell r="E2580" t="str">
            <v>MA</v>
          </cell>
          <cell r="F2580" t="str">
            <v>P1</v>
          </cell>
          <cell r="G2580" t="str">
            <v>CRC</v>
          </cell>
          <cell r="H2580" t="str">
            <v>IH</v>
          </cell>
          <cell r="I2580" t="str">
            <v>0006209 - COSTELLO BENEFITS GROUP</v>
          </cell>
        </row>
        <row r="2581">
          <cell r="A2581" t="str">
            <v>C42280IH</v>
          </cell>
          <cell r="B2581">
            <v>42185</v>
          </cell>
          <cell r="C2581" t="str">
            <v>C42280</v>
          </cell>
          <cell r="D2581" t="str">
            <v>Richard Burck Associates, Inc.</v>
          </cell>
          <cell r="E2581" t="str">
            <v>MA</v>
          </cell>
          <cell r="F2581" t="str">
            <v>P1</v>
          </cell>
          <cell r="G2581" t="str">
            <v>SMALL</v>
          </cell>
          <cell r="H2581" t="str">
            <v>IH</v>
          </cell>
          <cell r="I2581" t="str">
            <v>0006211 - NORTHWESTERN BENEFIT ASSOC INSURANCE AGCY INC</v>
          </cell>
        </row>
        <row r="2582">
          <cell r="A2582" t="str">
            <v>C42282IV</v>
          </cell>
          <cell r="B2582">
            <v>42185</v>
          </cell>
          <cell r="C2582" t="str">
            <v>C42282</v>
          </cell>
          <cell r="D2582" t="str">
            <v>Available Light Inc</v>
          </cell>
          <cell r="E2582" t="str">
            <v>MA</v>
          </cell>
          <cell r="F2582" t="str">
            <v>P1</v>
          </cell>
          <cell r="G2582" t="str">
            <v>SMALL</v>
          </cell>
          <cell r="H2582" t="str">
            <v>IV</v>
          </cell>
          <cell r="I2582" t="str">
            <v>0006214 - CONSOLES, NICHOLAS S</v>
          </cell>
        </row>
        <row r="2583">
          <cell r="A2583" t="str">
            <v>C42285IH</v>
          </cell>
          <cell r="B2583">
            <v>42185</v>
          </cell>
          <cell r="C2583" t="str">
            <v>C42285</v>
          </cell>
          <cell r="D2583" t="str">
            <v>Burke Electric Inc</v>
          </cell>
          <cell r="E2583" t="str">
            <v>MA</v>
          </cell>
          <cell r="F2583" t="str">
            <v>P1</v>
          </cell>
          <cell r="G2583" t="str">
            <v>SMALL</v>
          </cell>
          <cell r="H2583" t="str">
            <v>IH</v>
          </cell>
          <cell r="I2583" t="str">
            <v>0029406 - PAYCHEX AGENCY INC</v>
          </cell>
        </row>
        <row r="2584">
          <cell r="A2584" t="str">
            <v>C42292IH</v>
          </cell>
          <cell r="B2584">
            <v>42185</v>
          </cell>
          <cell r="C2584" t="str">
            <v>C42292</v>
          </cell>
          <cell r="D2584" t="str">
            <v>Primary Source, Inc.</v>
          </cell>
          <cell r="E2584" t="str">
            <v>MA</v>
          </cell>
          <cell r="F2584" t="str">
            <v>P1</v>
          </cell>
          <cell r="G2584" t="str">
            <v>SMALL</v>
          </cell>
          <cell r="H2584" t="str">
            <v>IH</v>
          </cell>
          <cell r="I2584" t="str">
            <v>0006224 - UNITED BUSINESSMANS INSURANCE AGENCY</v>
          </cell>
        </row>
        <row r="2585">
          <cell r="A2585" t="str">
            <v>C42293IA</v>
          </cell>
          <cell r="B2585">
            <v>42185</v>
          </cell>
          <cell r="C2585" t="str">
            <v>C42293</v>
          </cell>
          <cell r="D2585" t="str">
            <v>Proveris Scientific Corp.</v>
          </cell>
          <cell r="E2585" t="str">
            <v>MA</v>
          </cell>
          <cell r="F2585" t="str">
            <v>P1</v>
          </cell>
          <cell r="G2585" t="str">
            <v>SMALL</v>
          </cell>
          <cell r="H2585" t="str">
            <v>IA</v>
          </cell>
          <cell r="I2585" t="str">
            <v>0006225 - BBS INSURANCE BROKERAGE INC</v>
          </cell>
        </row>
        <row r="2586">
          <cell r="A2586" t="str">
            <v>C42293IH</v>
          </cell>
          <cell r="B2586">
            <v>42185</v>
          </cell>
          <cell r="C2586" t="str">
            <v>C42293</v>
          </cell>
          <cell r="D2586" t="str">
            <v>Proveris Scientific Corp.</v>
          </cell>
          <cell r="E2586" t="str">
            <v>MA</v>
          </cell>
          <cell r="F2586" t="str">
            <v>P1</v>
          </cell>
          <cell r="G2586" t="str">
            <v>SMALL</v>
          </cell>
          <cell r="H2586" t="str">
            <v>IH</v>
          </cell>
          <cell r="I2586" t="str">
            <v>0006225 - BBS INSURANCE BROKERAGE INC</v>
          </cell>
        </row>
        <row r="2587">
          <cell r="A2587" t="str">
            <v>C42294IH</v>
          </cell>
          <cell r="B2587">
            <v>42185</v>
          </cell>
          <cell r="C2587" t="str">
            <v>C42294</v>
          </cell>
          <cell r="D2587" t="str">
            <v>DDC LLC</v>
          </cell>
          <cell r="E2587" t="str">
            <v>MA</v>
          </cell>
          <cell r="F2587" t="str">
            <v>P1</v>
          </cell>
          <cell r="G2587" t="str">
            <v>SMALL</v>
          </cell>
          <cell r="H2587" t="str">
            <v>IH</v>
          </cell>
          <cell r="I2587" t="str">
            <v>0006226 - LOWE, JEFFREY</v>
          </cell>
        </row>
        <row r="2588">
          <cell r="A2588" t="str">
            <v>C42294MI</v>
          </cell>
          <cell r="B2588">
            <v>42185</v>
          </cell>
          <cell r="C2588" t="str">
            <v>C42294</v>
          </cell>
          <cell r="D2588" t="str">
            <v>DDC LLC</v>
          </cell>
          <cell r="E2588" t="str">
            <v>MA</v>
          </cell>
          <cell r="F2588" t="str">
            <v>P1</v>
          </cell>
          <cell r="G2588" t="str">
            <v>MCARE</v>
          </cell>
          <cell r="H2588" t="str">
            <v>MI</v>
          </cell>
          <cell r="I2588" t="str">
            <v>0006226 - LOWE, JEFFREY</v>
          </cell>
        </row>
        <row r="2589">
          <cell r="A2589" t="str">
            <v>C42299IH</v>
          </cell>
          <cell r="B2589">
            <v>42185</v>
          </cell>
          <cell r="C2589" t="str">
            <v>C42299</v>
          </cell>
          <cell r="D2589" t="str">
            <v>Daniel O Coyne DDS PC</v>
          </cell>
          <cell r="E2589" t="str">
            <v>MA</v>
          </cell>
          <cell r="F2589" t="str">
            <v>P1</v>
          </cell>
          <cell r="G2589" t="str">
            <v>SMALL</v>
          </cell>
          <cell r="H2589" t="str">
            <v>IH</v>
          </cell>
          <cell r="I2589" t="str">
            <v>0033415 - BP BENEFITS LLC</v>
          </cell>
        </row>
        <row r="2590">
          <cell r="A2590" t="str">
            <v>C42303IH</v>
          </cell>
          <cell r="B2590">
            <v>42185</v>
          </cell>
          <cell r="C2590" t="str">
            <v>C42303</v>
          </cell>
          <cell r="D2590" t="str">
            <v>Conway Homer &amp; Chin-Caplan PC</v>
          </cell>
          <cell r="E2590" t="str">
            <v>MA</v>
          </cell>
          <cell r="F2590" t="str">
            <v>P1</v>
          </cell>
          <cell r="G2590" t="str">
            <v>SMALL</v>
          </cell>
          <cell r="H2590" t="str">
            <v>IH</v>
          </cell>
          <cell r="I2590" t="str">
            <v>0030970 - GAUDREAU GROUP INC INS AGENCY</v>
          </cell>
        </row>
        <row r="2591">
          <cell r="A2591" t="str">
            <v>C42311IH</v>
          </cell>
          <cell r="B2591">
            <v>42185</v>
          </cell>
          <cell r="C2591" t="str">
            <v>C42311</v>
          </cell>
          <cell r="D2591" t="str">
            <v>Ribeiro DeSousa Associates</v>
          </cell>
          <cell r="E2591" t="str">
            <v>MA</v>
          </cell>
          <cell r="F2591" t="str">
            <v>P1</v>
          </cell>
          <cell r="G2591" t="str">
            <v>SMALL</v>
          </cell>
          <cell r="H2591" t="str">
            <v>IH</v>
          </cell>
          <cell r="I2591" t="str">
            <v>0019104 - UNITED BUSINESSMANS INSURANCE AGENCY</v>
          </cell>
        </row>
        <row r="2592">
          <cell r="A2592" t="str">
            <v>C42312IH</v>
          </cell>
          <cell r="B2592">
            <v>42185</v>
          </cell>
          <cell r="C2592" t="str">
            <v>C42312</v>
          </cell>
          <cell r="D2592" t="str">
            <v>The Dental Place</v>
          </cell>
          <cell r="E2592" t="str">
            <v>MA</v>
          </cell>
          <cell r="F2592" t="str">
            <v>P1</v>
          </cell>
          <cell r="G2592" t="str">
            <v>GPC</v>
          </cell>
          <cell r="H2592" t="str">
            <v>IH</v>
          </cell>
          <cell r="I2592" t="str">
            <v>0020407 - SPRING INSURANCE GROUP LLC</v>
          </cell>
        </row>
        <row r="2593">
          <cell r="A2593" t="str">
            <v>C42326IH</v>
          </cell>
          <cell r="B2593">
            <v>42185</v>
          </cell>
          <cell r="C2593" t="str">
            <v>C42326</v>
          </cell>
          <cell r="D2593" t="str">
            <v>Bioforce Solutions</v>
          </cell>
          <cell r="E2593" t="str">
            <v>MA</v>
          </cell>
          <cell r="F2593" t="str">
            <v>P1</v>
          </cell>
          <cell r="G2593" t="str">
            <v>SMALL</v>
          </cell>
          <cell r="H2593" t="str">
            <v>IH</v>
          </cell>
          <cell r="I2593" t="str">
            <v>0006321 - COMPREHENSIVE INS PROVIDERS INC</v>
          </cell>
        </row>
        <row r="2594">
          <cell r="A2594" t="str">
            <v>C42326JA</v>
          </cell>
          <cell r="B2594">
            <v>42185</v>
          </cell>
          <cell r="C2594" t="str">
            <v>C42326</v>
          </cell>
          <cell r="D2594" t="str">
            <v>Bioforce Solutions</v>
          </cell>
          <cell r="E2594" t="str">
            <v>MA</v>
          </cell>
          <cell r="F2594" t="str">
            <v>P1</v>
          </cell>
          <cell r="G2594" t="str">
            <v>SMALL</v>
          </cell>
          <cell r="H2594" t="str">
            <v>JA</v>
          </cell>
          <cell r="I2594" t="str">
            <v>0006321 - COMPREHENSIVE INS PROVIDERS INC</v>
          </cell>
        </row>
        <row r="2595">
          <cell r="A2595" t="str">
            <v>C42327IH</v>
          </cell>
          <cell r="B2595">
            <v>42185</v>
          </cell>
          <cell r="C2595" t="str">
            <v>C42327</v>
          </cell>
          <cell r="D2595" t="str">
            <v>Puddle Duck Day Care, Inc.</v>
          </cell>
          <cell r="E2595" t="str">
            <v>MA</v>
          </cell>
          <cell r="F2595" t="str">
            <v>P1</v>
          </cell>
          <cell r="G2595" t="str">
            <v>SMALL</v>
          </cell>
          <cell r="H2595" t="str">
            <v>IH</v>
          </cell>
        </row>
        <row r="2596">
          <cell r="A2596" t="str">
            <v>C42331IH</v>
          </cell>
          <cell r="B2596">
            <v>42185</v>
          </cell>
          <cell r="C2596" t="str">
            <v>C42331</v>
          </cell>
          <cell r="D2596" t="str">
            <v>Dedham Auto Mall</v>
          </cell>
          <cell r="E2596" t="str">
            <v>MA</v>
          </cell>
          <cell r="F2596" t="str">
            <v>P1</v>
          </cell>
          <cell r="G2596" t="str">
            <v>SMALL</v>
          </cell>
          <cell r="H2596" t="str">
            <v>IH</v>
          </cell>
        </row>
        <row r="2597">
          <cell r="A2597" t="str">
            <v>C42335IH</v>
          </cell>
          <cell r="B2597">
            <v>42185</v>
          </cell>
          <cell r="C2597" t="str">
            <v>C42335</v>
          </cell>
          <cell r="D2597" t="str">
            <v>Physical Therapy Health Services, Inc.</v>
          </cell>
          <cell r="E2597" t="str">
            <v>MA</v>
          </cell>
          <cell r="F2597" t="str">
            <v>P1</v>
          </cell>
          <cell r="G2597" t="str">
            <v>SMALL</v>
          </cell>
          <cell r="H2597" t="str">
            <v>IH</v>
          </cell>
          <cell r="I2597" t="str">
            <v>0006328 - UNITED BUSINESSMANS INSURANCE AGENCY</v>
          </cell>
        </row>
        <row r="2598">
          <cell r="A2598" t="str">
            <v>C42346IH</v>
          </cell>
          <cell r="B2598">
            <v>42185</v>
          </cell>
          <cell r="C2598" t="str">
            <v>C42346</v>
          </cell>
          <cell r="D2598" t="str">
            <v>Neighborhood Housing Services</v>
          </cell>
          <cell r="E2598" t="str">
            <v>MA</v>
          </cell>
          <cell r="F2598" t="str">
            <v>P1</v>
          </cell>
          <cell r="G2598" t="str">
            <v>GPC</v>
          </cell>
          <cell r="H2598" t="str">
            <v>IH</v>
          </cell>
          <cell r="I2598" t="str">
            <v>0017122 - EASTERN BENEFITS GROUP</v>
          </cell>
        </row>
        <row r="2599">
          <cell r="A2599" t="str">
            <v>C42347IH</v>
          </cell>
          <cell r="B2599">
            <v>42185</v>
          </cell>
          <cell r="C2599" t="str">
            <v>C42347</v>
          </cell>
          <cell r="D2599" t="str">
            <v>Brennan Interior Contractors Inc.</v>
          </cell>
          <cell r="E2599" t="str">
            <v>MA</v>
          </cell>
          <cell r="F2599" t="str">
            <v>P1</v>
          </cell>
          <cell r="G2599" t="str">
            <v>SMALL</v>
          </cell>
          <cell r="H2599" t="str">
            <v>IH</v>
          </cell>
          <cell r="I2599" t="str">
            <v>0031653 - BOSTON COMMONWEALTH ADVANTAGE LLC</v>
          </cell>
        </row>
        <row r="2600">
          <cell r="A2600" t="str">
            <v>C42350IH</v>
          </cell>
          <cell r="B2600">
            <v>42185</v>
          </cell>
          <cell r="C2600" t="str">
            <v>C42350</v>
          </cell>
          <cell r="D2600" t="str">
            <v>F L Quinn Construction</v>
          </cell>
          <cell r="E2600" t="str">
            <v>MA</v>
          </cell>
          <cell r="F2600" t="str">
            <v>P1</v>
          </cell>
          <cell r="G2600" t="str">
            <v>SMALL</v>
          </cell>
          <cell r="H2600" t="str">
            <v>IH</v>
          </cell>
          <cell r="I2600" t="str">
            <v>0027156 - ROY, ROBERT J</v>
          </cell>
        </row>
        <row r="2601">
          <cell r="A2601" t="str">
            <v>C42354JH</v>
          </cell>
          <cell r="B2601">
            <v>42185</v>
          </cell>
          <cell r="C2601" t="str">
            <v>C42354</v>
          </cell>
          <cell r="D2601" t="str">
            <v>Monte Carlo Salon, Inc.</v>
          </cell>
          <cell r="E2601" t="str">
            <v>MA</v>
          </cell>
          <cell r="F2601" t="str">
            <v>P1</v>
          </cell>
          <cell r="G2601" t="str">
            <v>SMALL</v>
          </cell>
          <cell r="H2601" t="str">
            <v>JH</v>
          </cell>
          <cell r="I2601" t="str">
            <v>0006256 - SENTINEL INSURANCE AGENCY INC MA</v>
          </cell>
        </row>
        <row r="2602">
          <cell r="A2602" t="str">
            <v>C42360IH</v>
          </cell>
          <cell r="B2602">
            <v>42185</v>
          </cell>
          <cell r="C2602" t="str">
            <v>C42360</v>
          </cell>
          <cell r="D2602" t="str">
            <v>512 Main Street Inc</v>
          </cell>
          <cell r="E2602" t="str">
            <v>MA</v>
          </cell>
          <cell r="F2602" t="str">
            <v>P1</v>
          </cell>
          <cell r="G2602" t="str">
            <v>SMALL</v>
          </cell>
          <cell r="H2602" t="str">
            <v>IH</v>
          </cell>
          <cell r="I2602" t="str">
            <v>0032798 - NFP CORPORATE SERVICES (NY) LLC</v>
          </cell>
        </row>
        <row r="2603">
          <cell r="A2603" t="str">
            <v>C42361IA</v>
          </cell>
          <cell r="B2603">
            <v>42185</v>
          </cell>
          <cell r="C2603" t="str">
            <v>C42361</v>
          </cell>
          <cell r="D2603" t="str">
            <v>Steven D Spitz DMD</v>
          </cell>
          <cell r="E2603" t="str">
            <v>MA</v>
          </cell>
          <cell r="F2603" t="str">
            <v>P1</v>
          </cell>
          <cell r="G2603" t="str">
            <v>SMALL</v>
          </cell>
          <cell r="H2603" t="str">
            <v>IA</v>
          </cell>
          <cell r="I2603" t="str">
            <v>0026942 - SUPPO, MARTIN</v>
          </cell>
        </row>
        <row r="2604">
          <cell r="A2604" t="str">
            <v>C42361IH</v>
          </cell>
          <cell r="B2604">
            <v>42185</v>
          </cell>
          <cell r="C2604" t="str">
            <v>C42361</v>
          </cell>
          <cell r="D2604" t="str">
            <v>Steven D Spitz DMD</v>
          </cell>
          <cell r="E2604" t="str">
            <v>MA</v>
          </cell>
          <cell r="F2604" t="str">
            <v>P1</v>
          </cell>
          <cell r="G2604" t="str">
            <v>SMALL</v>
          </cell>
          <cell r="H2604" t="str">
            <v>IH</v>
          </cell>
          <cell r="I2604" t="str">
            <v>0026942 - SUPPO, MARTIN</v>
          </cell>
        </row>
        <row r="2605">
          <cell r="A2605" t="str">
            <v>C42368IH</v>
          </cell>
          <cell r="B2605">
            <v>42185</v>
          </cell>
          <cell r="C2605" t="str">
            <v>C42368</v>
          </cell>
          <cell r="D2605" t="str">
            <v>La Novita Inc</v>
          </cell>
          <cell r="E2605" t="str">
            <v>MA</v>
          </cell>
          <cell r="F2605" t="str">
            <v>P1</v>
          </cell>
          <cell r="G2605" t="str">
            <v>SMALL</v>
          </cell>
          <cell r="H2605" t="str">
            <v>IH</v>
          </cell>
          <cell r="I2605" t="str">
            <v>0006269 - BAR INSURANCE BROKERAGE INC</v>
          </cell>
        </row>
        <row r="2606">
          <cell r="A2606" t="str">
            <v>C42371IH</v>
          </cell>
          <cell r="B2606">
            <v>42185</v>
          </cell>
          <cell r="C2606" t="str">
            <v>C42371</v>
          </cell>
          <cell r="D2606" t="str">
            <v>David G Wyman DMD PC</v>
          </cell>
          <cell r="E2606" t="str">
            <v>MA</v>
          </cell>
          <cell r="F2606" t="str">
            <v>P1</v>
          </cell>
          <cell r="G2606" t="str">
            <v>GPC</v>
          </cell>
          <cell r="H2606" t="str">
            <v>IH</v>
          </cell>
          <cell r="I2606" t="str">
            <v>0020311 - SPRING INSURANCE GROUP LLC</v>
          </cell>
        </row>
        <row r="2607">
          <cell r="A2607" t="str">
            <v>C42374IH</v>
          </cell>
          <cell r="B2607">
            <v>42185</v>
          </cell>
          <cell r="C2607" t="str">
            <v>C42374</v>
          </cell>
          <cell r="D2607" t="str">
            <v>Peter Delli Colli DMD</v>
          </cell>
          <cell r="E2607" t="str">
            <v>MA</v>
          </cell>
          <cell r="F2607" t="str">
            <v>P1</v>
          </cell>
          <cell r="G2607" t="str">
            <v>GPC</v>
          </cell>
          <cell r="H2607" t="str">
            <v>IH</v>
          </cell>
          <cell r="I2607" t="str">
            <v>0020406 - SPRING INSURANCE GROUP LLC</v>
          </cell>
        </row>
        <row r="2608">
          <cell r="A2608" t="str">
            <v>C42379IH</v>
          </cell>
          <cell r="B2608">
            <v>42185</v>
          </cell>
          <cell r="C2608" t="str">
            <v>C42379</v>
          </cell>
          <cell r="D2608" t="str">
            <v>Dell Mitchell Architects Inc</v>
          </cell>
          <cell r="E2608" t="str">
            <v>MA</v>
          </cell>
          <cell r="F2608" t="str">
            <v>P1</v>
          </cell>
          <cell r="G2608" t="str">
            <v>SMALL</v>
          </cell>
          <cell r="H2608" t="str">
            <v>IH</v>
          </cell>
          <cell r="I2608" t="str">
            <v>0006281 - UNITED BUSINESSMANS INSURANCE AGENCY</v>
          </cell>
        </row>
        <row r="2609">
          <cell r="A2609" t="str">
            <v>C42387IA</v>
          </cell>
          <cell r="B2609">
            <v>42185</v>
          </cell>
          <cell r="C2609" t="str">
            <v>C42387</v>
          </cell>
          <cell r="D2609" t="str">
            <v>Psyche Systems Corporation</v>
          </cell>
          <cell r="E2609" t="str">
            <v>MA</v>
          </cell>
          <cell r="F2609" t="str">
            <v>P1</v>
          </cell>
          <cell r="G2609" t="str">
            <v>SMALL</v>
          </cell>
          <cell r="H2609" t="str">
            <v>IA</v>
          </cell>
          <cell r="I2609" t="str">
            <v>0006405 - GERBER, MICHAEL H</v>
          </cell>
        </row>
        <row r="2610">
          <cell r="A2610" t="str">
            <v>C42387IH</v>
          </cell>
          <cell r="B2610">
            <v>42185</v>
          </cell>
          <cell r="C2610" t="str">
            <v>C42387</v>
          </cell>
          <cell r="D2610" t="str">
            <v>Psyche Systems Corporation</v>
          </cell>
          <cell r="E2610" t="str">
            <v>MA</v>
          </cell>
          <cell r="F2610" t="str">
            <v>P1</v>
          </cell>
          <cell r="G2610" t="str">
            <v>SMALL</v>
          </cell>
          <cell r="H2610" t="str">
            <v>IH</v>
          </cell>
          <cell r="I2610" t="str">
            <v>0006405 - GERBER, MICHAEL H</v>
          </cell>
        </row>
        <row r="2611">
          <cell r="A2611" t="str">
            <v>C42390IA</v>
          </cell>
          <cell r="B2611">
            <v>42185</v>
          </cell>
          <cell r="C2611" t="str">
            <v>C42390</v>
          </cell>
          <cell r="D2611" t="str">
            <v>GTA Collision Inc</v>
          </cell>
          <cell r="E2611" t="str">
            <v>MA</v>
          </cell>
          <cell r="F2611" t="str">
            <v>P1</v>
          </cell>
          <cell r="G2611" t="str">
            <v>SMALL</v>
          </cell>
          <cell r="H2611" t="str">
            <v>IA</v>
          </cell>
          <cell r="I2611" t="str">
            <v>0006411 - INTEGRATED BENEFIT GROUP INSURANCE BROKERAGE</v>
          </cell>
        </row>
        <row r="2612">
          <cell r="A2612" t="str">
            <v>C42390IH</v>
          </cell>
          <cell r="B2612">
            <v>42185</v>
          </cell>
          <cell r="C2612" t="str">
            <v>C42390</v>
          </cell>
          <cell r="D2612" t="str">
            <v>GTA Collision Inc</v>
          </cell>
          <cell r="E2612" t="str">
            <v>MA</v>
          </cell>
          <cell r="F2612" t="str">
            <v>P1</v>
          </cell>
          <cell r="G2612" t="str">
            <v>SMALL</v>
          </cell>
          <cell r="H2612" t="str">
            <v>IH</v>
          </cell>
          <cell r="I2612" t="str">
            <v>0006411 - INTEGRATED BENEFIT GROUP INSURANCE BROKERAGE</v>
          </cell>
        </row>
        <row r="2613">
          <cell r="A2613" t="str">
            <v>C42394JM</v>
          </cell>
          <cell r="B2613">
            <v>42185</v>
          </cell>
          <cell r="C2613" t="str">
            <v>C42394</v>
          </cell>
          <cell r="D2613" t="str">
            <v>Granite State Baptist Church</v>
          </cell>
          <cell r="E2613" t="str">
            <v>NH</v>
          </cell>
          <cell r="F2613" t="str">
            <v>P1</v>
          </cell>
          <cell r="G2613" t="str">
            <v>SMALL</v>
          </cell>
          <cell r="H2613" t="str">
            <v>JM</v>
          </cell>
          <cell r="I2613" t="str">
            <v>0006438 - NIBRI BENEFIT SERVICES INC</v>
          </cell>
        </row>
        <row r="2614">
          <cell r="A2614" t="str">
            <v>C42399JM</v>
          </cell>
          <cell r="B2614">
            <v>42185</v>
          </cell>
          <cell r="C2614" t="str">
            <v>C42399</v>
          </cell>
          <cell r="D2614" t="str">
            <v>Site Acquisitions</v>
          </cell>
          <cell r="E2614" t="str">
            <v>NH</v>
          </cell>
          <cell r="F2614" t="str">
            <v>P1</v>
          </cell>
          <cell r="G2614" t="str">
            <v>ERF</v>
          </cell>
          <cell r="H2614" t="str">
            <v>JM</v>
          </cell>
          <cell r="I2614" t="str">
            <v>0006443 - LANDMARK BENEFITS INC</v>
          </cell>
        </row>
        <row r="2615">
          <cell r="A2615" t="str">
            <v>C42399JN</v>
          </cell>
          <cell r="B2615">
            <v>42185</v>
          </cell>
          <cell r="C2615" t="str">
            <v>C42399</v>
          </cell>
          <cell r="D2615" t="str">
            <v>Site Acquisitions</v>
          </cell>
          <cell r="E2615" t="str">
            <v>NH</v>
          </cell>
          <cell r="F2615" t="str">
            <v>P1</v>
          </cell>
          <cell r="G2615" t="str">
            <v>ERF</v>
          </cell>
          <cell r="H2615" t="str">
            <v>JN</v>
          </cell>
          <cell r="I2615" t="str">
            <v>0006443 - LANDMARK BENEFITS INC</v>
          </cell>
        </row>
        <row r="2616">
          <cell r="A2616" t="str">
            <v>C42405IH</v>
          </cell>
          <cell r="B2616">
            <v>42185</v>
          </cell>
          <cell r="C2616" t="str">
            <v>C42405</v>
          </cell>
          <cell r="D2616" t="str">
            <v>PACE</v>
          </cell>
          <cell r="E2616" t="str">
            <v>MA</v>
          </cell>
          <cell r="F2616" t="str">
            <v>P1</v>
          </cell>
          <cell r="G2616" t="str">
            <v>CRC</v>
          </cell>
          <cell r="H2616" t="str">
            <v>IH</v>
          </cell>
          <cell r="I2616" t="str">
            <v>0032799 - NFP CORPORATE SERVICES (NY) LLC</v>
          </cell>
        </row>
        <row r="2617">
          <cell r="A2617" t="str">
            <v>C42407IH</v>
          </cell>
          <cell r="B2617">
            <v>42185</v>
          </cell>
          <cell r="C2617" t="str">
            <v>C42407</v>
          </cell>
          <cell r="D2617" t="str">
            <v>Atlantis Charter School</v>
          </cell>
          <cell r="E2617" t="str">
            <v>MA</v>
          </cell>
          <cell r="F2617" t="str">
            <v>P1</v>
          </cell>
          <cell r="G2617" t="str">
            <v>CRC</v>
          </cell>
          <cell r="H2617" t="str">
            <v>IH</v>
          </cell>
          <cell r="I2617" t="str">
            <v>0022337 - ANTHONY F CORDEIRO INSURANCE AGCY LLC</v>
          </cell>
        </row>
        <row r="2618">
          <cell r="A2618" t="str">
            <v>C42414IH</v>
          </cell>
          <cell r="B2618">
            <v>42185</v>
          </cell>
          <cell r="C2618" t="str">
            <v>C42414</v>
          </cell>
          <cell r="D2618" t="str">
            <v>Dr Meera Ohri &amp; Assoc</v>
          </cell>
          <cell r="E2618" t="str">
            <v>MA</v>
          </cell>
          <cell r="F2618" t="str">
            <v>P1</v>
          </cell>
          <cell r="G2618" t="str">
            <v>SMALL</v>
          </cell>
          <cell r="H2618" t="str">
            <v>IH</v>
          </cell>
          <cell r="I2618" t="str">
            <v>0020313 - SPRING INSURANCE GROUP LLC</v>
          </cell>
        </row>
        <row r="2619">
          <cell r="A2619" t="str">
            <v>C42418JH</v>
          </cell>
          <cell r="B2619">
            <v>42185</v>
          </cell>
          <cell r="C2619" t="str">
            <v>C42418</v>
          </cell>
          <cell r="D2619" t="str">
            <v>Gilford Well Company Inc</v>
          </cell>
          <cell r="E2619" t="str">
            <v>NH</v>
          </cell>
          <cell r="F2619" t="str">
            <v>P1</v>
          </cell>
          <cell r="G2619" t="str">
            <v>SMALL</v>
          </cell>
          <cell r="H2619" t="str">
            <v>JH</v>
          </cell>
          <cell r="I2619" t="str">
            <v>0029147 - NEW ENGLAND EMPLOYEE BENEFITS COUNCIL</v>
          </cell>
        </row>
        <row r="2620">
          <cell r="A2620" t="str">
            <v>C42430JA</v>
          </cell>
          <cell r="B2620">
            <v>42185</v>
          </cell>
          <cell r="C2620" t="str">
            <v>C42430</v>
          </cell>
          <cell r="D2620" t="str">
            <v>Fred Borges Electric Inc</v>
          </cell>
          <cell r="E2620" t="str">
            <v>MA</v>
          </cell>
          <cell r="F2620" t="str">
            <v>P1</v>
          </cell>
          <cell r="G2620" t="str">
            <v>SMALL</v>
          </cell>
          <cell r="H2620" t="str">
            <v>JA</v>
          </cell>
          <cell r="I2620" t="str">
            <v>0006473 - BLIER, GEORGE D</v>
          </cell>
        </row>
        <row r="2621">
          <cell r="A2621" t="str">
            <v>C42432IH</v>
          </cell>
          <cell r="B2621">
            <v>42185</v>
          </cell>
          <cell r="C2621" t="str">
            <v>C42432</v>
          </cell>
          <cell r="D2621" t="str">
            <v>Receivable Management Corp</v>
          </cell>
          <cell r="E2621" t="str">
            <v>MA</v>
          </cell>
          <cell r="F2621" t="str">
            <v>P1</v>
          </cell>
          <cell r="G2621" t="str">
            <v>SMALL</v>
          </cell>
          <cell r="H2621" t="str">
            <v>IH</v>
          </cell>
          <cell r="I2621" t="str">
            <v>0006475 - SMALL BUSINESS INSURANCE AGENCY INC</v>
          </cell>
        </row>
        <row r="2622">
          <cell r="A2622" t="str">
            <v>C42432JA</v>
          </cell>
          <cell r="B2622">
            <v>42185</v>
          </cell>
          <cell r="C2622" t="str">
            <v>C42432</v>
          </cell>
          <cell r="D2622" t="str">
            <v>Receivable Management Corp</v>
          </cell>
          <cell r="E2622" t="str">
            <v>MA</v>
          </cell>
          <cell r="F2622" t="str">
            <v>P1</v>
          </cell>
          <cell r="G2622" t="str">
            <v>SMALL</v>
          </cell>
          <cell r="H2622" t="str">
            <v>JA</v>
          </cell>
          <cell r="I2622" t="str">
            <v>0006475 - SMALL BUSINESS INSURANCE AGENCY INC</v>
          </cell>
        </row>
        <row r="2623">
          <cell r="A2623" t="str">
            <v>C42441IH</v>
          </cell>
          <cell r="B2623">
            <v>42185</v>
          </cell>
          <cell r="C2623" t="str">
            <v>C42441</v>
          </cell>
          <cell r="D2623" t="str">
            <v>The Cove at Yarmouth</v>
          </cell>
          <cell r="E2623" t="str">
            <v>MA</v>
          </cell>
          <cell r="F2623" t="str">
            <v>P1</v>
          </cell>
          <cell r="G2623" t="str">
            <v>SMALL</v>
          </cell>
          <cell r="H2623" t="str">
            <v>IH</v>
          </cell>
          <cell r="I2623" t="str">
            <v>0006482 - HARPER, ANNA</v>
          </cell>
        </row>
        <row r="2624">
          <cell r="A2624" t="str">
            <v>C42446IV</v>
          </cell>
          <cell r="B2624">
            <v>42185</v>
          </cell>
          <cell r="C2624" t="str">
            <v>C42446</v>
          </cell>
          <cell r="D2624" t="str">
            <v>Chewonki Foundation</v>
          </cell>
          <cell r="E2624" t="str">
            <v>ME</v>
          </cell>
          <cell r="F2624" t="str">
            <v>P1</v>
          </cell>
          <cell r="G2624" t="str">
            <v>CRC</v>
          </cell>
          <cell r="H2624" t="str">
            <v>IV</v>
          </cell>
          <cell r="I2624" t="str">
            <v>0019884 - HEALEY &amp; ASSOCIATES INC</v>
          </cell>
        </row>
        <row r="2625">
          <cell r="A2625" t="str">
            <v>C42449IH</v>
          </cell>
          <cell r="B2625">
            <v>42185</v>
          </cell>
          <cell r="C2625" t="str">
            <v>C42449</v>
          </cell>
          <cell r="D2625" t="str">
            <v>Blanchard's Liquors Inc.</v>
          </cell>
          <cell r="E2625" t="str">
            <v>MA</v>
          </cell>
          <cell r="F2625" t="str">
            <v>P1</v>
          </cell>
          <cell r="G2625" t="str">
            <v>SMALL</v>
          </cell>
          <cell r="H2625" t="str">
            <v>IH</v>
          </cell>
          <cell r="I2625" t="str">
            <v>0006490 - MILLER MCCARTIN INC</v>
          </cell>
        </row>
        <row r="2626">
          <cell r="A2626" t="str">
            <v>C42449JA</v>
          </cell>
          <cell r="B2626">
            <v>42185</v>
          </cell>
          <cell r="C2626" t="str">
            <v>C42449</v>
          </cell>
          <cell r="D2626" t="str">
            <v>Blanchard's Liquors Inc.</v>
          </cell>
          <cell r="E2626" t="str">
            <v>MA</v>
          </cell>
          <cell r="F2626" t="str">
            <v>P1</v>
          </cell>
          <cell r="G2626" t="str">
            <v>SMALL</v>
          </cell>
          <cell r="H2626" t="str">
            <v>JA</v>
          </cell>
          <cell r="I2626" t="str">
            <v>0006490 - MILLER MCCARTIN INC</v>
          </cell>
        </row>
        <row r="2627">
          <cell r="A2627" t="str">
            <v>C42449MI</v>
          </cell>
          <cell r="B2627">
            <v>42185</v>
          </cell>
          <cell r="C2627" t="str">
            <v>C42449</v>
          </cell>
          <cell r="D2627" t="str">
            <v>Blanchard's Liquors Inc.</v>
          </cell>
          <cell r="E2627" t="str">
            <v>MA</v>
          </cell>
          <cell r="F2627" t="str">
            <v>P1</v>
          </cell>
          <cell r="G2627" t="str">
            <v>MCARE</v>
          </cell>
          <cell r="H2627" t="str">
            <v>MI</v>
          </cell>
          <cell r="I2627" t="str">
            <v>0006490 - MILLER MCCARTIN INC</v>
          </cell>
        </row>
        <row r="2628">
          <cell r="A2628" t="str">
            <v>C42463IH</v>
          </cell>
          <cell r="B2628">
            <v>42185</v>
          </cell>
          <cell r="C2628" t="str">
            <v>C42463</v>
          </cell>
          <cell r="D2628" t="str">
            <v>Allied Pediatrics of Greater Brockton In</v>
          </cell>
          <cell r="E2628" t="str">
            <v>MA</v>
          </cell>
          <cell r="F2628" t="str">
            <v>P1</v>
          </cell>
          <cell r="G2628" t="str">
            <v>SMALL</v>
          </cell>
          <cell r="H2628" t="str">
            <v>IH</v>
          </cell>
          <cell r="I2628" t="str">
            <v>0035655 - COSTELLO BENEFITS GROUP</v>
          </cell>
        </row>
        <row r="2629">
          <cell r="A2629" t="str">
            <v>C42463IV</v>
          </cell>
          <cell r="B2629">
            <v>42185</v>
          </cell>
          <cell r="C2629" t="str">
            <v>C42463</v>
          </cell>
          <cell r="D2629" t="str">
            <v>Allied Pediatrics of Greater Brockton In</v>
          </cell>
          <cell r="E2629" t="str">
            <v>MA</v>
          </cell>
          <cell r="F2629" t="str">
            <v>P1</v>
          </cell>
          <cell r="G2629" t="str">
            <v>SMALL</v>
          </cell>
          <cell r="H2629" t="str">
            <v>IV</v>
          </cell>
          <cell r="I2629" t="str">
            <v>0035655 - COSTELLO BENEFITS GROUP</v>
          </cell>
        </row>
        <row r="2630">
          <cell r="A2630" t="str">
            <v>C42466IH</v>
          </cell>
          <cell r="B2630">
            <v>42185</v>
          </cell>
          <cell r="C2630" t="str">
            <v>C42466</v>
          </cell>
          <cell r="D2630" t="str">
            <v>Coffee, Tea &amp; Beverage</v>
          </cell>
          <cell r="E2630" t="str">
            <v>MA</v>
          </cell>
          <cell r="F2630" t="str">
            <v>P1</v>
          </cell>
          <cell r="G2630" t="str">
            <v>SMALL</v>
          </cell>
          <cell r="H2630" t="str">
            <v>IH</v>
          </cell>
          <cell r="I2630" t="str">
            <v>0025880 - BOSTON COMMONWEALTH ADVANTAGE LLC</v>
          </cell>
        </row>
        <row r="2631">
          <cell r="A2631" t="str">
            <v>C42468IH</v>
          </cell>
          <cell r="B2631">
            <v>42185</v>
          </cell>
          <cell r="C2631" t="str">
            <v>C42468</v>
          </cell>
          <cell r="D2631" t="str">
            <v>Alloy Fabricators Of New England Inc</v>
          </cell>
          <cell r="E2631" t="str">
            <v>MA</v>
          </cell>
          <cell r="F2631" t="str">
            <v>P1</v>
          </cell>
          <cell r="G2631" t="str">
            <v>SMALL</v>
          </cell>
          <cell r="H2631" t="str">
            <v>IH</v>
          </cell>
          <cell r="I2631" t="str">
            <v>0006506 - KOHN, JACK B</v>
          </cell>
        </row>
        <row r="2632">
          <cell r="A2632" t="str">
            <v>C42468JA</v>
          </cell>
          <cell r="B2632">
            <v>42185</v>
          </cell>
          <cell r="C2632" t="str">
            <v>C42468</v>
          </cell>
          <cell r="D2632" t="str">
            <v>Alloy Fabricators Of New England Inc</v>
          </cell>
          <cell r="E2632" t="str">
            <v>MA</v>
          </cell>
          <cell r="F2632" t="str">
            <v>P1</v>
          </cell>
          <cell r="G2632" t="str">
            <v>SMALL</v>
          </cell>
          <cell r="H2632" t="str">
            <v>JA</v>
          </cell>
          <cell r="I2632" t="str">
            <v>0006506 - KOHN, JACK B</v>
          </cell>
        </row>
        <row r="2633">
          <cell r="A2633" t="str">
            <v>C42469IH</v>
          </cell>
          <cell r="B2633">
            <v>42185</v>
          </cell>
          <cell r="C2633" t="str">
            <v>C42469</v>
          </cell>
          <cell r="D2633" t="str">
            <v>The Shoe Salon Inc</v>
          </cell>
          <cell r="E2633" t="str">
            <v>MA</v>
          </cell>
          <cell r="F2633" t="str">
            <v>P1</v>
          </cell>
          <cell r="G2633" t="str">
            <v>SMALL</v>
          </cell>
          <cell r="H2633" t="str">
            <v>IH</v>
          </cell>
          <cell r="I2633" t="str">
            <v>0006507 - ROGERS &amp; GRAY INSURANCE AGENCY</v>
          </cell>
        </row>
        <row r="2634">
          <cell r="A2634" t="str">
            <v>C42470IH</v>
          </cell>
          <cell r="B2634">
            <v>42185</v>
          </cell>
          <cell r="C2634" t="str">
            <v>C42470</v>
          </cell>
          <cell r="D2634" t="str">
            <v>NNI Inc</v>
          </cell>
          <cell r="E2634" t="str">
            <v>MA</v>
          </cell>
          <cell r="F2634" t="str">
            <v>P1</v>
          </cell>
          <cell r="G2634" t="str">
            <v>SMALL</v>
          </cell>
          <cell r="H2634" t="str">
            <v>IH</v>
          </cell>
          <cell r="I2634" t="str">
            <v>0016649 - INSURANCE CENTER OF NEW ENGLAND INC</v>
          </cell>
        </row>
        <row r="2635">
          <cell r="A2635" t="str">
            <v>C42470JA</v>
          </cell>
          <cell r="B2635">
            <v>42185</v>
          </cell>
          <cell r="C2635" t="str">
            <v>C42470</v>
          </cell>
          <cell r="D2635" t="str">
            <v>NNI Inc</v>
          </cell>
          <cell r="E2635" t="str">
            <v>MA</v>
          </cell>
          <cell r="F2635" t="str">
            <v>P1</v>
          </cell>
          <cell r="G2635" t="str">
            <v>SMALL</v>
          </cell>
          <cell r="H2635" t="str">
            <v>JA</v>
          </cell>
          <cell r="I2635" t="str">
            <v>0016649 - INSURANCE CENTER OF NEW ENGLAND INC</v>
          </cell>
        </row>
        <row r="2636">
          <cell r="A2636" t="str">
            <v>C42475IH</v>
          </cell>
          <cell r="B2636">
            <v>42185</v>
          </cell>
          <cell r="C2636" t="str">
            <v>C42475</v>
          </cell>
          <cell r="D2636" t="str">
            <v>Southeast Truck Center</v>
          </cell>
          <cell r="E2636" t="str">
            <v>MA</v>
          </cell>
          <cell r="F2636" t="str">
            <v>P1</v>
          </cell>
          <cell r="G2636" t="str">
            <v>SMALL</v>
          </cell>
          <cell r="H2636" t="str">
            <v>IH</v>
          </cell>
          <cell r="I2636" t="str">
            <v>0022825 - MCCULLOM, PATRICK</v>
          </cell>
        </row>
        <row r="2637">
          <cell r="A2637" t="str">
            <v>C42476JM</v>
          </cell>
          <cell r="B2637">
            <v>42185</v>
          </cell>
          <cell r="C2637" t="str">
            <v>C42476</v>
          </cell>
          <cell r="D2637" t="str">
            <v>C/A Design</v>
          </cell>
          <cell r="E2637" t="str">
            <v>NH</v>
          </cell>
          <cell r="F2637" t="str">
            <v>P1</v>
          </cell>
          <cell r="G2637" t="str">
            <v>SMALL</v>
          </cell>
          <cell r="H2637" t="str">
            <v>JM</v>
          </cell>
          <cell r="I2637" t="str">
            <v>0006516 - NEW ENGLAND EMPLOYEE BENEFITS COUNCIL</v>
          </cell>
        </row>
        <row r="2638">
          <cell r="A2638" t="str">
            <v>C42478IH</v>
          </cell>
          <cell r="B2638">
            <v>42185</v>
          </cell>
          <cell r="C2638" t="str">
            <v>C42478</v>
          </cell>
          <cell r="D2638" t="str">
            <v>DGI Invisuals LLC</v>
          </cell>
          <cell r="E2638" t="str">
            <v>MA</v>
          </cell>
          <cell r="F2638" t="str">
            <v>P1</v>
          </cell>
          <cell r="G2638" t="str">
            <v>CRC</v>
          </cell>
          <cell r="H2638" t="str">
            <v>IH</v>
          </cell>
          <cell r="I2638" t="str">
            <v>0030331 - DIGITAL INSURANCE AGENCY INC</v>
          </cell>
        </row>
        <row r="2639">
          <cell r="A2639" t="str">
            <v>C42478IV</v>
          </cell>
          <cell r="B2639">
            <v>42185</v>
          </cell>
          <cell r="C2639" t="str">
            <v>C42478</v>
          </cell>
          <cell r="D2639" t="str">
            <v>DGI Invisuals LLC</v>
          </cell>
          <cell r="E2639" t="str">
            <v>MA</v>
          </cell>
          <cell r="F2639" t="str">
            <v>P1</v>
          </cell>
          <cell r="G2639" t="str">
            <v>CRC</v>
          </cell>
          <cell r="H2639" t="str">
            <v>IV</v>
          </cell>
          <cell r="I2639" t="str">
            <v>0030331 - DIGITAL INSURANCE AGENCY INC</v>
          </cell>
        </row>
        <row r="2640">
          <cell r="A2640" t="str">
            <v>C42481IH</v>
          </cell>
          <cell r="B2640">
            <v>42185</v>
          </cell>
          <cell r="C2640" t="str">
            <v>C42481</v>
          </cell>
          <cell r="D2640" t="str">
            <v>Maine Veterans' Homes</v>
          </cell>
          <cell r="E2640" t="str">
            <v>ME</v>
          </cell>
          <cell r="F2640" t="str">
            <v>P1</v>
          </cell>
          <cell r="G2640" t="str">
            <v>ERF</v>
          </cell>
          <cell r="H2640" t="str">
            <v>IH</v>
          </cell>
          <cell r="I2640" t="str">
            <v>0028002 - ACADIA BENEFITS INC</v>
          </cell>
        </row>
        <row r="2641">
          <cell r="A2641" t="str">
            <v>C42481IV</v>
          </cell>
          <cell r="B2641">
            <v>42185</v>
          </cell>
          <cell r="C2641" t="str">
            <v>C42481</v>
          </cell>
          <cell r="D2641" t="str">
            <v>Maine Veterans' Homes</v>
          </cell>
          <cell r="E2641" t="str">
            <v>ME</v>
          </cell>
          <cell r="F2641" t="str">
            <v>P1</v>
          </cell>
          <cell r="G2641" t="str">
            <v>ERF</v>
          </cell>
          <cell r="H2641" t="str">
            <v>IV</v>
          </cell>
          <cell r="I2641" t="str">
            <v>0028002 - ACADIA BENEFITS INC</v>
          </cell>
        </row>
        <row r="2642">
          <cell r="A2642" t="str">
            <v>C42491IH</v>
          </cell>
          <cell r="B2642">
            <v>42185</v>
          </cell>
          <cell r="C2642" t="str">
            <v>C42491</v>
          </cell>
          <cell r="D2642" t="str">
            <v>Mid Cape Dental Laboratory, Inc.</v>
          </cell>
          <cell r="E2642" t="str">
            <v>MA</v>
          </cell>
          <cell r="F2642" t="str">
            <v>P1</v>
          </cell>
          <cell r="G2642" t="str">
            <v>SMALL</v>
          </cell>
          <cell r="H2642" t="str">
            <v>IH</v>
          </cell>
          <cell r="I2642" t="str">
            <v>0006532 - MCGUIRE, KENNETH J</v>
          </cell>
        </row>
        <row r="2643">
          <cell r="A2643" t="str">
            <v>C42492IH</v>
          </cell>
          <cell r="B2643">
            <v>42185</v>
          </cell>
          <cell r="C2643" t="str">
            <v>C42492</v>
          </cell>
          <cell r="D2643" t="str">
            <v>Massachusetts Bay Lines</v>
          </cell>
          <cell r="E2643" t="str">
            <v>MA</v>
          </cell>
          <cell r="F2643" t="str">
            <v>P1</v>
          </cell>
          <cell r="G2643" t="str">
            <v>SMALL</v>
          </cell>
          <cell r="H2643" t="str">
            <v>IH</v>
          </cell>
          <cell r="I2643" t="str">
            <v>0016889 - EASTERN BENEFITS GROUP</v>
          </cell>
        </row>
        <row r="2644">
          <cell r="A2644" t="str">
            <v>C42493IH</v>
          </cell>
          <cell r="B2644">
            <v>42185</v>
          </cell>
          <cell r="C2644" t="str">
            <v>C42493</v>
          </cell>
          <cell r="D2644" t="str">
            <v>Foley Buhl Roberts &amp; Associates, Inc</v>
          </cell>
          <cell r="E2644" t="str">
            <v>MA</v>
          </cell>
          <cell r="F2644" t="str">
            <v>P1</v>
          </cell>
          <cell r="G2644" t="str">
            <v>SMALL</v>
          </cell>
          <cell r="H2644" t="str">
            <v>IH</v>
          </cell>
          <cell r="I2644" t="str">
            <v>0006534 - BSI INSURANCE AGENCY INC</v>
          </cell>
        </row>
        <row r="2645">
          <cell r="A2645" t="str">
            <v>C42494IH</v>
          </cell>
          <cell r="B2645">
            <v>42185</v>
          </cell>
          <cell r="C2645" t="str">
            <v>C42494</v>
          </cell>
          <cell r="D2645" t="str">
            <v>Boston Asian Youth Essential Service</v>
          </cell>
          <cell r="E2645" t="str">
            <v>MA</v>
          </cell>
          <cell r="F2645" t="str">
            <v>P1</v>
          </cell>
          <cell r="G2645" t="str">
            <v>SMALL</v>
          </cell>
          <cell r="H2645" t="str">
            <v>IH</v>
          </cell>
          <cell r="I2645" t="str">
            <v>0025881 - BOSTON COMMONWEALTH ADVANTAGE LLC</v>
          </cell>
        </row>
        <row r="2646">
          <cell r="A2646" t="str">
            <v>C42501IH</v>
          </cell>
          <cell r="B2646">
            <v>42185</v>
          </cell>
          <cell r="C2646" t="str">
            <v>C42501</v>
          </cell>
          <cell r="D2646" t="str">
            <v>Bilt-Rite Construction Inc</v>
          </cell>
          <cell r="E2646" t="str">
            <v>MA</v>
          </cell>
          <cell r="F2646" t="str">
            <v>P1</v>
          </cell>
          <cell r="G2646" t="str">
            <v>SMALL</v>
          </cell>
          <cell r="H2646" t="str">
            <v>IH</v>
          </cell>
          <cell r="I2646" t="str">
            <v>0017943 - COMPLETE BENEFIT SOLUTIONS LLC</v>
          </cell>
        </row>
        <row r="2647">
          <cell r="A2647" t="str">
            <v>C42505IH</v>
          </cell>
          <cell r="B2647">
            <v>42185</v>
          </cell>
          <cell r="C2647" t="str">
            <v>C42505</v>
          </cell>
          <cell r="D2647" t="str">
            <v>EVOO Restaurant Inc</v>
          </cell>
          <cell r="E2647" t="str">
            <v>MA</v>
          </cell>
          <cell r="F2647" t="str">
            <v>P1</v>
          </cell>
          <cell r="G2647" t="str">
            <v>SMALL</v>
          </cell>
          <cell r="H2647" t="str">
            <v>IH</v>
          </cell>
          <cell r="I2647" t="str">
            <v>0006559 - JACOBS, LEWIS D</v>
          </cell>
        </row>
        <row r="2648">
          <cell r="A2648" t="str">
            <v>C42505JA</v>
          </cell>
          <cell r="B2648">
            <v>42185</v>
          </cell>
          <cell r="C2648" t="str">
            <v>C42505</v>
          </cell>
          <cell r="D2648" t="str">
            <v>EVOO Restaurant Inc</v>
          </cell>
          <cell r="E2648" t="str">
            <v>MA</v>
          </cell>
          <cell r="F2648" t="str">
            <v>P1</v>
          </cell>
          <cell r="G2648" t="str">
            <v>SMALL</v>
          </cell>
          <cell r="H2648" t="str">
            <v>JA</v>
          </cell>
          <cell r="I2648" t="str">
            <v>0006559 - JACOBS, LEWIS D</v>
          </cell>
        </row>
        <row r="2649">
          <cell r="A2649" t="str">
            <v>C42508IH</v>
          </cell>
          <cell r="B2649">
            <v>42185</v>
          </cell>
          <cell r="C2649" t="str">
            <v>C42508</v>
          </cell>
          <cell r="D2649" t="str">
            <v>Nashoba Air, Inc.</v>
          </cell>
          <cell r="E2649" t="str">
            <v>MA</v>
          </cell>
          <cell r="F2649" t="str">
            <v>P1</v>
          </cell>
          <cell r="G2649" t="str">
            <v>SMALL</v>
          </cell>
          <cell r="H2649" t="str">
            <v>IH</v>
          </cell>
          <cell r="I2649" t="str">
            <v>0014214 - HARRINGTON, TIMOTHY P</v>
          </cell>
        </row>
        <row r="2650">
          <cell r="A2650" t="str">
            <v>C42511IH</v>
          </cell>
          <cell r="B2650">
            <v>42185</v>
          </cell>
          <cell r="C2650" t="str">
            <v>C42511</v>
          </cell>
          <cell r="D2650" t="str">
            <v>The Next Place, LLC</v>
          </cell>
          <cell r="E2650" t="str">
            <v>MA</v>
          </cell>
          <cell r="F2650" t="str">
            <v>P1</v>
          </cell>
          <cell r="G2650" t="str">
            <v>SMALL</v>
          </cell>
          <cell r="H2650" t="str">
            <v>IH</v>
          </cell>
          <cell r="I2650" t="str">
            <v>0026180 - NEW ENGLAND MEDICAL INS AGENCY LLC</v>
          </cell>
        </row>
        <row r="2651">
          <cell r="A2651" t="str">
            <v>C42520IH</v>
          </cell>
          <cell r="B2651">
            <v>42185</v>
          </cell>
          <cell r="C2651" t="str">
            <v>C42520</v>
          </cell>
          <cell r="D2651" t="str">
            <v>Capone Iron Corporation</v>
          </cell>
          <cell r="E2651" t="str">
            <v>MA</v>
          </cell>
          <cell r="F2651" t="str">
            <v>P1</v>
          </cell>
          <cell r="G2651" t="str">
            <v>SMALL</v>
          </cell>
          <cell r="H2651" t="str">
            <v>IH</v>
          </cell>
          <cell r="I2651" t="str">
            <v>0022254 - SENTINEL INSURANCE AGENCY INC MA</v>
          </cell>
        </row>
        <row r="2652">
          <cell r="A2652" t="str">
            <v>C42530IH</v>
          </cell>
          <cell r="B2652">
            <v>42185</v>
          </cell>
          <cell r="C2652" t="str">
            <v>C42530</v>
          </cell>
          <cell r="D2652" t="str">
            <v>Boston Freight Terminals</v>
          </cell>
          <cell r="E2652" t="str">
            <v>MA</v>
          </cell>
          <cell r="F2652" t="str">
            <v>P1</v>
          </cell>
          <cell r="G2652" t="str">
            <v>SMALL</v>
          </cell>
          <cell r="H2652" t="str">
            <v>IH</v>
          </cell>
          <cell r="I2652" t="str">
            <v>0022764 - DF MURPHY LIFE INSURANCE AGENCY</v>
          </cell>
        </row>
        <row r="2653">
          <cell r="A2653" t="str">
            <v>C42530MI</v>
          </cell>
          <cell r="B2653">
            <v>42185</v>
          </cell>
          <cell r="C2653" t="str">
            <v>C42530</v>
          </cell>
          <cell r="D2653" t="str">
            <v>Boston Freight Terminals</v>
          </cell>
          <cell r="E2653" t="str">
            <v>MA</v>
          </cell>
          <cell r="F2653" t="str">
            <v>P1</v>
          </cell>
          <cell r="G2653" t="str">
            <v>MCARE</v>
          </cell>
          <cell r="H2653" t="str">
            <v>MI</v>
          </cell>
          <cell r="I2653" t="str">
            <v>0022764 - DF MURPHY LIFE INSURANCE AGENCY</v>
          </cell>
        </row>
        <row r="2654">
          <cell r="A2654" t="str">
            <v>C42535IH</v>
          </cell>
          <cell r="B2654">
            <v>42185</v>
          </cell>
          <cell r="C2654" t="str">
            <v>C42535</v>
          </cell>
          <cell r="D2654" t="str">
            <v>Cape Cod ASC Management LLC</v>
          </cell>
          <cell r="E2654" t="str">
            <v>MA</v>
          </cell>
          <cell r="F2654" t="str">
            <v>P1</v>
          </cell>
          <cell r="G2654" t="str">
            <v>SMALL</v>
          </cell>
          <cell r="H2654" t="str">
            <v>IH</v>
          </cell>
          <cell r="I2654" t="str">
            <v>0029713 - LOWE, JEFFREY</v>
          </cell>
        </row>
        <row r="2655">
          <cell r="A2655" t="str">
            <v>C42536JA</v>
          </cell>
          <cell r="B2655">
            <v>42185</v>
          </cell>
          <cell r="C2655" t="str">
            <v>C42536</v>
          </cell>
          <cell r="D2655" t="str">
            <v>Draco Homes, Inc.</v>
          </cell>
          <cell r="E2655" t="str">
            <v>MA</v>
          </cell>
          <cell r="F2655" t="str">
            <v>P1</v>
          </cell>
          <cell r="G2655" t="str">
            <v>SMALL</v>
          </cell>
          <cell r="H2655" t="str">
            <v>JA</v>
          </cell>
          <cell r="I2655" t="str">
            <v>0018923 - WILLIS OF MASSACHUSETTS INC</v>
          </cell>
        </row>
        <row r="2656">
          <cell r="A2656" t="str">
            <v>C42536MI</v>
          </cell>
          <cell r="B2656">
            <v>42185</v>
          </cell>
          <cell r="C2656" t="str">
            <v>C42536</v>
          </cell>
          <cell r="D2656" t="str">
            <v>Draco Homes, Inc.</v>
          </cell>
          <cell r="E2656" t="str">
            <v>MA</v>
          </cell>
          <cell r="F2656" t="str">
            <v>P1</v>
          </cell>
          <cell r="G2656" t="str">
            <v>MCARE</v>
          </cell>
          <cell r="H2656" t="str">
            <v>MI</v>
          </cell>
          <cell r="I2656" t="str">
            <v>0018923 - WILLIS OF MASSACHUSETTS INC</v>
          </cell>
        </row>
        <row r="2657">
          <cell r="A2657" t="str">
            <v>C42538IH</v>
          </cell>
          <cell r="B2657">
            <v>42185</v>
          </cell>
          <cell r="C2657" t="str">
            <v>C42538</v>
          </cell>
          <cell r="D2657" t="str">
            <v>Bruno's Rolloff Inc</v>
          </cell>
          <cell r="E2657" t="str">
            <v>MA</v>
          </cell>
          <cell r="F2657" t="str">
            <v>P1</v>
          </cell>
          <cell r="G2657" t="str">
            <v>SMALL</v>
          </cell>
          <cell r="H2657" t="str">
            <v>IH</v>
          </cell>
          <cell r="I2657" t="str">
            <v>0006594 - FINOCCHIO, ANTHONY M</v>
          </cell>
        </row>
        <row r="2658">
          <cell r="A2658" t="str">
            <v>C42540IH</v>
          </cell>
          <cell r="B2658">
            <v>42185</v>
          </cell>
          <cell r="C2658" t="str">
            <v>C42540</v>
          </cell>
          <cell r="D2658" t="str">
            <v>J J Sullivan Plumbing &amp; Heating Co Inc</v>
          </cell>
          <cell r="E2658" t="str">
            <v>MA</v>
          </cell>
          <cell r="F2658" t="str">
            <v>P1</v>
          </cell>
          <cell r="G2658" t="str">
            <v>SMALL</v>
          </cell>
          <cell r="H2658" t="str">
            <v>IH</v>
          </cell>
          <cell r="I2658" t="str">
            <v>0025308 - HUB INTERNATIONAL NEW ENGLAND LLC</v>
          </cell>
        </row>
        <row r="2659">
          <cell r="A2659" t="str">
            <v>C42543IH</v>
          </cell>
          <cell r="B2659">
            <v>42185</v>
          </cell>
          <cell r="C2659" t="str">
            <v>C42543</v>
          </cell>
          <cell r="D2659" t="str">
            <v>Teds Stateline Mobil LLC</v>
          </cell>
          <cell r="E2659" t="str">
            <v>MA</v>
          </cell>
          <cell r="F2659" t="str">
            <v>P1</v>
          </cell>
          <cell r="G2659" t="str">
            <v>SMALL</v>
          </cell>
          <cell r="H2659" t="str">
            <v>IH</v>
          </cell>
          <cell r="I2659" t="str">
            <v>0006591 - BUSINESS BENEFITS INS BROKERAGE INC</v>
          </cell>
        </row>
        <row r="2660">
          <cell r="A2660" t="str">
            <v>C42548IH</v>
          </cell>
          <cell r="B2660">
            <v>42185</v>
          </cell>
          <cell r="C2660" t="str">
            <v>C42548</v>
          </cell>
          <cell r="D2660" t="str">
            <v>New England Drain Service Inc</v>
          </cell>
          <cell r="E2660" t="str">
            <v>MA</v>
          </cell>
          <cell r="F2660" t="str">
            <v>P1</v>
          </cell>
          <cell r="G2660" t="str">
            <v>SMALL</v>
          </cell>
          <cell r="H2660" t="str">
            <v>IH</v>
          </cell>
        </row>
        <row r="2661">
          <cell r="A2661" t="str">
            <v>C42557IH</v>
          </cell>
          <cell r="B2661">
            <v>42185</v>
          </cell>
          <cell r="C2661" t="str">
            <v>C42557</v>
          </cell>
          <cell r="D2661" t="str">
            <v>Period Furniture Hardware Company Inc</v>
          </cell>
          <cell r="E2661" t="str">
            <v>MA</v>
          </cell>
          <cell r="F2661" t="str">
            <v>P1</v>
          </cell>
          <cell r="G2661" t="str">
            <v>SMALL</v>
          </cell>
          <cell r="H2661" t="str">
            <v>IH</v>
          </cell>
          <cell r="I2661" t="str">
            <v>0035503 - BRABO BENEFITS INC</v>
          </cell>
        </row>
        <row r="2662">
          <cell r="A2662" t="str">
            <v>C42562IH</v>
          </cell>
          <cell r="B2662">
            <v>42185</v>
          </cell>
          <cell r="C2662" t="str">
            <v>C42562</v>
          </cell>
          <cell r="D2662" t="str">
            <v>Shalom House, Inc.</v>
          </cell>
          <cell r="E2662" t="str">
            <v>ME</v>
          </cell>
          <cell r="F2662" t="str">
            <v>P1</v>
          </cell>
          <cell r="G2662" t="str">
            <v>ERF</v>
          </cell>
          <cell r="H2662" t="str">
            <v>IH</v>
          </cell>
          <cell r="I2662" t="str">
            <v>0015831 - LOMBARD BENEFITS GROUP INC</v>
          </cell>
        </row>
        <row r="2663">
          <cell r="A2663" t="str">
            <v>C42562PO</v>
          </cell>
          <cell r="B2663">
            <v>42185</v>
          </cell>
          <cell r="C2663" t="str">
            <v>C42562</v>
          </cell>
          <cell r="D2663" t="str">
            <v>Shalom House, Inc.</v>
          </cell>
          <cell r="E2663" t="str">
            <v>ME</v>
          </cell>
          <cell r="F2663" t="str">
            <v>P1</v>
          </cell>
          <cell r="G2663" t="str">
            <v>ERF</v>
          </cell>
          <cell r="H2663" t="str">
            <v>PO</v>
          </cell>
          <cell r="I2663" t="str">
            <v>0015831 - LOMBARD BENEFITS GROUP INC</v>
          </cell>
        </row>
        <row r="2664">
          <cell r="A2664" t="str">
            <v>C42566JM</v>
          </cell>
          <cell r="B2664">
            <v>42185</v>
          </cell>
          <cell r="C2664" t="str">
            <v>C42566</v>
          </cell>
          <cell r="D2664" t="str">
            <v>Taylor Community</v>
          </cell>
          <cell r="E2664" t="str">
            <v>NH</v>
          </cell>
          <cell r="F2664" t="str">
            <v>P1</v>
          </cell>
          <cell r="G2664" t="str">
            <v>CRC</v>
          </cell>
          <cell r="H2664" t="str">
            <v>JM</v>
          </cell>
          <cell r="I2664" t="str">
            <v>0006613 - MELCHER &amp; PRESCOTT AGENCY INC</v>
          </cell>
        </row>
        <row r="2665">
          <cell r="A2665" t="str">
            <v>C42586IH</v>
          </cell>
          <cell r="B2665">
            <v>42185</v>
          </cell>
          <cell r="C2665" t="str">
            <v>C42586</v>
          </cell>
          <cell r="D2665" t="str">
            <v>One Family, Inc</v>
          </cell>
          <cell r="E2665" t="str">
            <v>MA</v>
          </cell>
          <cell r="F2665" t="str">
            <v>P1</v>
          </cell>
          <cell r="G2665" t="str">
            <v>SMALL</v>
          </cell>
          <cell r="H2665" t="str">
            <v>IH</v>
          </cell>
          <cell r="I2665" t="str">
            <v>0013685 - AISLING PARTNERS INS BROKERAGE</v>
          </cell>
        </row>
        <row r="2666">
          <cell r="A2666" t="str">
            <v>C42592IH</v>
          </cell>
          <cell r="B2666">
            <v>42185</v>
          </cell>
          <cell r="C2666" t="str">
            <v>C42592</v>
          </cell>
          <cell r="D2666" t="str">
            <v>Stick Inc</v>
          </cell>
          <cell r="E2666" t="str">
            <v>MA</v>
          </cell>
          <cell r="F2666" t="str">
            <v>P1</v>
          </cell>
          <cell r="G2666" t="str">
            <v>SMALL</v>
          </cell>
          <cell r="H2666" t="str">
            <v>IH</v>
          </cell>
          <cell r="I2666" t="str">
            <v>0006624 - BAR INSURANCE BROKERAGE INC</v>
          </cell>
        </row>
        <row r="2667">
          <cell r="A2667" t="str">
            <v>C42612IH</v>
          </cell>
          <cell r="B2667">
            <v>42185</v>
          </cell>
          <cell r="C2667" t="str">
            <v>C42612</v>
          </cell>
          <cell r="D2667" t="str">
            <v>Gill Metal Fab Inc</v>
          </cell>
          <cell r="E2667" t="str">
            <v>MA</v>
          </cell>
          <cell r="F2667" t="str">
            <v>P1</v>
          </cell>
          <cell r="G2667" t="str">
            <v>SMALL</v>
          </cell>
          <cell r="H2667" t="str">
            <v>IH</v>
          </cell>
          <cell r="I2667" t="str">
            <v>0006639 - PROCTOR &amp; CO INSURANCE AGENCY INC</v>
          </cell>
        </row>
        <row r="2668">
          <cell r="A2668" t="str">
            <v>C42616JA</v>
          </cell>
          <cell r="B2668">
            <v>42185</v>
          </cell>
          <cell r="C2668" t="str">
            <v>C42616</v>
          </cell>
          <cell r="D2668" t="str">
            <v>J &amp; B Dental Studio</v>
          </cell>
          <cell r="E2668" t="str">
            <v>MA</v>
          </cell>
          <cell r="F2668" t="str">
            <v>P1</v>
          </cell>
          <cell r="G2668" t="str">
            <v>SMALL</v>
          </cell>
          <cell r="H2668" t="str">
            <v>JA</v>
          </cell>
          <cell r="I2668" t="str">
            <v>0006636 - BURKE-DALY &amp; ASSOC</v>
          </cell>
        </row>
        <row r="2669">
          <cell r="A2669" t="str">
            <v>C42618IH</v>
          </cell>
          <cell r="B2669">
            <v>42185</v>
          </cell>
          <cell r="C2669" t="str">
            <v>C42618</v>
          </cell>
          <cell r="D2669" t="str">
            <v>Family Affair Inc</v>
          </cell>
          <cell r="E2669" t="str">
            <v>MA</v>
          </cell>
          <cell r="F2669" t="str">
            <v>P1</v>
          </cell>
          <cell r="G2669" t="str">
            <v>SMALL</v>
          </cell>
          <cell r="H2669" t="str">
            <v>IH</v>
          </cell>
          <cell r="I2669" t="str">
            <v>0006643 - SLATTERY, WAYNE F</v>
          </cell>
        </row>
        <row r="2670">
          <cell r="A2670" t="str">
            <v>C42628IH</v>
          </cell>
          <cell r="B2670">
            <v>42185</v>
          </cell>
          <cell r="C2670" t="str">
            <v>C42628</v>
          </cell>
          <cell r="D2670" t="str">
            <v>Digregorio &amp; Goodman</v>
          </cell>
          <cell r="E2670" t="str">
            <v>MA</v>
          </cell>
          <cell r="F2670" t="str">
            <v>P1</v>
          </cell>
          <cell r="G2670" t="str">
            <v>SMALL</v>
          </cell>
          <cell r="H2670" t="str">
            <v>IH</v>
          </cell>
          <cell r="I2670" t="str">
            <v>0020314 - SPRING INSURANCE GROUP LLC</v>
          </cell>
        </row>
        <row r="2671">
          <cell r="A2671" t="str">
            <v>C42636JH</v>
          </cell>
          <cell r="B2671">
            <v>42185</v>
          </cell>
          <cell r="C2671" t="str">
            <v>C42636</v>
          </cell>
          <cell r="D2671" t="str">
            <v>Anthony &amp; Dodge, PC</v>
          </cell>
          <cell r="E2671" t="str">
            <v>MA</v>
          </cell>
          <cell r="F2671" t="str">
            <v>P1</v>
          </cell>
          <cell r="G2671" t="str">
            <v>SMALL</v>
          </cell>
          <cell r="H2671" t="str">
            <v>JH</v>
          </cell>
          <cell r="I2671" t="str">
            <v>0006666 - WAS INSURANCE AGENCY LLC</v>
          </cell>
        </row>
        <row r="2672">
          <cell r="A2672" t="str">
            <v>C42637JM</v>
          </cell>
          <cell r="B2672">
            <v>42185</v>
          </cell>
          <cell r="C2672" t="str">
            <v>C42637</v>
          </cell>
          <cell r="D2672" t="str">
            <v>River Road Pediatrics PLLC</v>
          </cell>
          <cell r="E2672" t="str">
            <v>NH</v>
          </cell>
          <cell r="F2672" t="str">
            <v>P1</v>
          </cell>
          <cell r="G2672" t="str">
            <v>SMALL</v>
          </cell>
          <cell r="H2672" t="str">
            <v>JM</v>
          </cell>
          <cell r="I2672" t="str">
            <v>0006658 - NEW ENGLAND EMPLOYEE BENEFITS COUNCIL</v>
          </cell>
        </row>
        <row r="2673">
          <cell r="A2673" t="str">
            <v>C42644IH</v>
          </cell>
          <cell r="B2673">
            <v>42185</v>
          </cell>
          <cell r="C2673" t="str">
            <v>C42644</v>
          </cell>
          <cell r="D2673" t="str">
            <v>Aloft Group Inc.</v>
          </cell>
          <cell r="E2673" t="str">
            <v>MA</v>
          </cell>
          <cell r="F2673" t="str">
            <v>P1</v>
          </cell>
          <cell r="G2673" t="str">
            <v>SMALL</v>
          </cell>
          <cell r="H2673" t="str">
            <v>IH</v>
          </cell>
          <cell r="I2673" t="str">
            <v>0027185 - CLARK &amp; LAVEY</v>
          </cell>
        </row>
        <row r="2674">
          <cell r="A2674" t="str">
            <v>C42646IH</v>
          </cell>
          <cell r="B2674">
            <v>42185</v>
          </cell>
          <cell r="C2674" t="str">
            <v>C42646</v>
          </cell>
          <cell r="D2674" t="str">
            <v>Green Electric, Inc.</v>
          </cell>
          <cell r="E2674" t="str">
            <v>MA</v>
          </cell>
          <cell r="F2674" t="str">
            <v>P1</v>
          </cell>
          <cell r="G2674" t="str">
            <v>SMALL</v>
          </cell>
          <cell r="H2674" t="str">
            <v>IH</v>
          </cell>
          <cell r="I2674" t="str">
            <v>0035356 - EASTERN BENEFITS GROUP</v>
          </cell>
        </row>
        <row r="2675">
          <cell r="A2675" t="str">
            <v>C42648IV</v>
          </cell>
          <cell r="B2675">
            <v>42185</v>
          </cell>
          <cell r="C2675" t="str">
            <v>C42648</v>
          </cell>
          <cell r="D2675" t="str">
            <v>Bedford Commons OB/GYN</v>
          </cell>
          <cell r="E2675" t="str">
            <v>NH</v>
          </cell>
          <cell r="F2675" t="str">
            <v>P1</v>
          </cell>
          <cell r="G2675" t="str">
            <v>SMALL</v>
          </cell>
          <cell r="H2675" t="str">
            <v>IV</v>
          </cell>
          <cell r="I2675" t="str">
            <v>0006674 - GRANITE GROUP BENEFITS LLC</v>
          </cell>
        </row>
        <row r="2676">
          <cell r="A2676" t="str">
            <v>C42648JH</v>
          </cell>
          <cell r="B2676">
            <v>42185</v>
          </cell>
          <cell r="C2676" t="str">
            <v>C42648</v>
          </cell>
          <cell r="D2676" t="str">
            <v>Bedford Commons OB/GYN</v>
          </cell>
          <cell r="E2676" t="str">
            <v>NH</v>
          </cell>
          <cell r="F2676" t="str">
            <v>P1</v>
          </cell>
          <cell r="G2676" t="str">
            <v>SMALL</v>
          </cell>
          <cell r="H2676" t="str">
            <v>JH</v>
          </cell>
          <cell r="I2676" t="str">
            <v>0006674 - GRANITE GROUP BENEFITS LLC</v>
          </cell>
        </row>
        <row r="2677">
          <cell r="A2677" t="str">
            <v>C42654IH</v>
          </cell>
          <cell r="B2677">
            <v>42185</v>
          </cell>
          <cell r="C2677" t="str">
            <v>C42654</v>
          </cell>
          <cell r="D2677" t="str">
            <v>Ryder &amp; Wilcox Inc</v>
          </cell>
          <cell r="E2677" t="str">
            <v>MA</v>
          </cell>
          <cell r="F2677" t="str">
            <v>P1</v>
          </cell>
          <cell r="G2677" t="str">
            <v>SMALL</v>
          </cell>
          <cell r="H2677" t="str">
            <v>IH</v>
          </cell>
          <cell r="I2677" t="str">
            <v>0018840 - BERZINIS JR, STEPHEN M</v>
          </cell>
        </row>
        <row r="2678">
          <cell r="A2678" t="str">
            <v>C42656IH</v>
          </cell>
          <cell r="B2678">
            <v>42185</v>
          </cell>
          <cell r="C2678" t="str">
            <v>C42656</v>
          </cell>
          <cell r="D2678" t="str">
            <v>Parker's Boat Yard Inc</v>
          </cell>
          <cell r="E2678" t="str">
            <v>MA</v>
          </cell>
          <cell r="F2678" t="str">
            <v>P1</v>
          </cell>
          <cell r="G2678" t="str">
            <v>SMALL</v>
          </cell>
          <cell r="H2678" t="str">
            <v>IH</v>
          </cell>
          <cell r="I2678" t="str">
            <v>0006673 - REID JR, ROBERT J</v>
          </cell>
        </row>
        <row r="2679">
          <cell r="A2679" t="str">
            <v>C42664IH</v>
          </cell>
          <cell r="B2679">
            <v>42185</v>
          </cell>
          <cell r="C2679" t="str">
            <v>C42664</v>
          </cell>
          <cell r="D2679" t="str">
            <v>Vanguard Parking Services Inc</v>
          </cell>
          <cell r="E2679" t="str">
            <v>MA</v>
          </cell>
          <cell r="F2679" t="str">
            <v>P1</v>
          </cell>
          <cell r="G2679" t="str">
            <v>SMALL</v>
          </cell>
          <cell r="H2679" t="str">
            <v>IH</v>
          </cell>
          <cell r="I2679" t="str">
            <v>0006692 - SMALL BUSINESS INSURANCE AGENCY INC</v>
          </cell>
        </row>
        <row r="2680">
          <cell r="A2680" t="str">
            <v>C42666JH</v>
          </cell>
          <cell r="B2680">
            <v>42185</v>
          </cell>
          <cell r="C2680" t="str">
            <v>C42666</v>
          </cell>
          <cell r="D2680" t="str">
            <v>NeighborWorks Greater Manchester</v>
          </cell>
          <cell r="E2680" t="str">
            <v>NH</v>
          </cell>
          <cell r="F2680" t="str">
            <v>P1</v>
          </cell>
          <cell r="G2680" t="str">
            <v>SMALL</v>
          </cell>
          <cell r="H2680" t="str">
            <v>JH</v>
          </cell>
          <cell r="I2680" t="str">
            <v>0015201 - LIFETIME BENEFITS GROUP INC</v>
          </cell>
        </row>
        <row r="2681">
          <cell r="A2681" t="str">
            <v>C42666JS</v>
          </cell>
          <cell r="B2681">
            <v>42185</v>
          </cell>
          <cell r="C2681" t="str">
            <v>C42666</v>
          </cell>
          <cell r="D2681" t="str">
            <v>NeighborWorks Greater Manchester</v>
          </cell>
          <cell r="E2681" t="str">
            <v>NH</v>
          </cell>
          <cell r="F2681" t="str">
            <v>P1</v>
          </cell>
          <cell r="G2681" t="str">
            <v>SMALL</v>
          </cell>
          <cell r="H2681" t="str">
            <v>JS</v>
          </cell>
          <cell r="I2681" t="str">
            <v>0015201 - LIFETIME BENEFITS GROUP INC</v>
          </cell>
        </row>
        <row r="2682">
          <cell r="A2682" t="str">
            <v>C42667JH</v>
          </cell>
          <cell r="B2682">
            <v>42185</v>
          </cell>
          <cell r="C2682" t="str">
            <v>C42667</v>
          </cell>
          <cell r="D2682" t="str">
            <v>The Counseling Center of Nashua</v>
          </cell>
          <cell r="E2682" t="str">
            <v>NH</v>
          </cell>
          <cell r="F2682" t="str">
            <v>P1</v>
          </cell>
          <cell r="G2682" t="str">
            <v>SMALL</v>
          </cell>
          <cell r="H2682" t="str">
            <v>JH</v>
          </cell>
          <cell r="I2682" t="str">
            <v>0006694 - MELCHER &amp; PRESCOTT AGENCY INC</v>
          </cell>
        </row>
        <row r="2683">
          <cell r="A2683" t="str">
            <v>C42667JM</v>
          </cell>
          <cell r="B2683">
            <v>42185</v>
          </cell>
          <cell r="C2683" t="str">
            <v>C42667</v>
          </cell>
          <cell r="D2683" t="str">
            <v>The Counseling Center of Nashua</v>
          </cell>
          <cell r="E2683" t="str">
            <v>NH</v>
          </cell>
          <cell r="F2683" t="str">
            <v>P1</v>
          </cell>
          <cell r="G2683" t="str">
            <v>SMALL</v>
          </cell>
          <cell r="H2683" t="str">
            <v>JM</v>
          </cell>
          <cell r="I2683" t="str">
            <v>0006694 - MELCHER &amp; PRESCOTT AGENCY INC</v>
          </cell>
        </row>
        <row r="2684">
          <cell r="A2684" t="str">
            <v>C42678IH</v>
          </cell>
          <cell r="B2684">
            <v>42185</v>
          </cell>
          <cell r="C2684" t="str">
            <v>C42678</v>
          </cell>
          <cell r="D2684" t="str">
            <v>Vulcan Electric Company</v>
          </cell>
          <cell r="E2684" t="str">
            <v>ME</v>
          </cell>
          <cell r="F2684" t="str">
            <v>P1</v>
          </cell>
          <cell r="G2684" t="str">
            <v>SMALL</v>
          </cell>
          <cell r="H2684" t="str">
            <v>IH</v>
          </cell>
          <cell r="I2684" t="str">
            <v>0035923 - USI INSURANCE SERVICES LLC - BRIARCLIFF</v>
          </cell>
        </row>
        <row r="2685">
          <cell r="A2685" t="str">
            <v>C42678PO</v>
          </cell>
          <cell r="B2685">
            <v>42185</v>
          </cell>
          <cell r="C2685" t="str">
            <v>C42678</v>
          </cell>
          <cell r="D2685" t="str">
            <v>Vulcan Electric Company</v>
          </cell>
          <cell r="E2685" t="str">
            <v>ME</v>
          </cell>
          <cell r="F2685" t="str">
            <v>P1</v>
          </cell>
          <cell r="G2685" t="str">
            <v>SMALL</v>
          </cell>
          <cell r="H2685" t="str">
            <v>PO</v>
          </cell>
          <cell r="I2685" t="str">
            <v>0035923 - USI INSURANCE SERVICES LLC - BRIARCLIFF</v>
          </cell>
        </row>
        <row r="2686">
          <cell r="A2686" t="str">
            <v>C42680IH</v>
          </cell>
          <cell r="B2686">
            <v>42185</v>
          </cell>
          <cell r="C2686" t="str">
            <v>C42680</v>
          </cell>
          <cell r="D2686" t="str">
            <v>Joel Pearlman DMD &amp; Associates</v>
          </cell>
          <cell r="E2686" t="str">
            <v>MA</v>
          </cell>
          <cell r="F2686" t="str">
            <v>P1</v>
          </cell>
          <cell r="G2686" t="str">
            <v>SMALL</v>
          </cell>
          <cell r="H2686" t="str">
            <v>IH</v>
          </cell>
          <cell r="I2686" t="str">
            <v>0024736 - SPRING INSURANCE GROUP LLC</v>
          </cell>
        </row>
        <row r="2687">
          <cell r="A2687" t="str">
            <v>C42688IH</v>
          </cell>
          <cell r="B2687">
            <v>42185</v>
          </cell>
          <cell r="C2687" t="str">
            <v>C42688</v>
          </cell>
          <cell r="D2687" t="str">
            <v>F A Williams Inc</v>
          </cell>
          <cell r="E2687" t="str">
            <v>MA</v>
          </cell>
          <cell r="F2687" t="str">
            <v>P1</v>
          </cell>
          <cell r="G2687" t="str">
            <v>SMALL</v>
          </cell>
          <cell r="H2687" t="str">
            <v>IH</v>
          </cell>
          <cell r="I2687" t="str">
            <v>0029620 - INTEGRATED BENEFIT GROUP INSURANCE BROKERAGE</v>
          </cell>
        </row>
        <row r="2688">
          <cell r="A2688" t="str">
            <v>C42693JM</v>
          </cell>
          <cell r="B2688">
            <v>42185</v>
          </cell>
          <cell r="C2688" t="str">
            <v>C42693</v>
          </cell>
          <cell r="D2688" t="str">
            <v>Nashua Area Family Dentistry PA</v>
          </cell>
          <cell r="E2688" t="str">
            <v>NH</v>
          </cell>
          <cell r="F2688" t="str">
            <v>P1</v>
          </cell>
          <cell r="G2688" t="str">
            <v>SMALL</v>
          </cell>
          <cell r="H2688" t="str">
            <v>JM</v>
          </cell>
          <cell r="I2688" t="str">
            <v>0006712 - NIBRI BENEFIT SERVICES INC</v>
          </cell>
        </row>
        <row r="2689">
          <cell r="A2689" t="str">
            <v>C42698IV</v>
          </cell>
          <cell r="B2689">
            <v>42185</v>
          </cell>
          <cell r="C2689" t="str">
            <v>C42698</v>
          </cell>
          <cell r="D2689" t="str">
            <v>Anesthesia Care Group</v>
          </cell>
          <cell r="E2689" t="str">
            <v>NH</v>
          </cell>
          <cell r="F2689" t="str">
            <v>P1</v>
          </cell>
          <cell r="G2689" t="str">
            <v>SMALL</v>
          </cell>
          <cell r="H2689" t="str">
            <v>IV</v>
          </cell>
          <cell r="I2689" t="str">
            <v>0006714 - DONOHUE JR, STEPHEN J</v>
          </cell>
        </row>
        <row r="2690">
          <cell r="A2690" t="str">
            <v>C42698JM</v>
          </cell>
          <cell r="B2690">
            <v>42185</v>
          </cell>
          <cell r="C2690" t="str">
            <v>C42698</v>
          </cell>
          <cell r="D2690" t="str">
            <v>Anesthesia Care Group</v>
          </cell>
          <cell r="E2690" t="str">
            <v>NH</v>
          </cell>
          <cell r="F2690" t="str">
            <v>P1</v>
          </cell>
          <cell r="G2690" t="str">
            <v>SMALL</v>
          </cell>
          <cell r="H2690" t="str">
            <v>JM</v>
          </cell>
          <cell r="I2690" t="str">
            <v>0006714 - DONOHUE JR, STEPHEN J</v>
          </cell>
        </row>
        <row r="2691">
          <cell r="A2691" t="str">
            <v>C42708IH</v>
          </cell>
          <cell r="B2691">
            <v>42185</v>
          </cell>
          <cell r="C2691" t="str">
            <v>C42708</v>
          </cell>
          <cell r="D2691" t="str">
            <v>Carparts Distribution Center</v>
          </cell>
          <cell r="E2691" t="str">
            <v>NH</v>
          </cell>
          <cell r="F2691" t="str">
            <v>P1</v>
          </cell>
          <cell r="G2691" t="str">
            <v>CRC</v>
          </cell>
          <cell r="H2691" t="str">
            <v>IH</v>
          </cell>
          <cell r="I2691" t="str">
            <v>0029250 - DAVIS &amp; TOWLE-WALNUT HILL LLC</v>
          </cell>
        </row>
        <row r="2692">
          <cell r="A2692" t="str">
            <v>C42708PO</v>
          </cell>
          <cell r="B2692">
            <v>42185</v>
          </cell>
          <cell r="C2692" t="str">
            <v>C42708</v>
          </cell>
          <cell r="D2692" t="str">
            <v>Carparts Distribution Center</v>
          </cell>
          <cell r="E2692" t="str">
            <v>NH</v>
          </cell>
          <cell r="F2692" t="str">
            <v>P1</v>
          </cell>
          <cell r="G2692" t="str">
            <v>CRC</v>
          </cell>
          <cell r="H2692" t="str">
            <v>PO</v>
          </cell>
          <cell r="I2692" t="str">
            <v>0029250 - DAVIS &amp; TOWLE-WALNUT HILL LLC</v>
          </cell>
        </row>
        <row r="2693">
          <cell r="A2693" t="str">
            <v>C42709IH</v>
          </cell>
          <cell r="B2693">
            <v>42185</v>
          </cell>
          <cell r="C2693" t="str">
            <v>C42709</v>
          </cell>
          <cell r="D2693" t="str">
            <v>Construction Materials Services Inc</v>
          </cell>
          <cell r="E2693" t="str">
            <v>MA</v>
          </cell>
          <cell r="F2693" t="str">
            <v>P1</v>
          </cell>
          <cell r="G2693" t="str">
            <v>SMALL</v>
          </cell>
          <cell r="H2693" t="str">
            <v>IH</v>
          </cell>
          <cell r="I2693" t="str">
            <v>0006726 - DF MURPHY LIFE INSURANCE AGENCY</v>
          </cell>
        </row>
        <row r="2694">
          <cell r="A2694" t="str">
            <v>C42712IH</v>
          </cell>
          <cell r="B2694">
            <v>42185</v>
          </cell>
          <cell r="C2694" t="str">
            <v>C42712</v>
          </cell>
          <cell r="D2694" t="str">
            <v>Banville Optical Incorporated</v>
          </cell>
          <cell r="E2694" t="str">
            <v>MA</v>
          </cell>
          <cell r="F2694" t="str">
            <v>P1</v>
          </cell>
          <cell r="G2694" t="str">
            <v>SMALL</v>
          </cell>
          <cell r="H2694" t="str">
            <v>IH</v>
          </cell>
          <cell r="I2694" t="str">
            <v>0006729 - DIVIRGILIO INSURANCE AGENCY INC</v>
          </cell>
        </row>
        <row r="2695">
          <cell r="A2695" t="str">
            <v>C42714IH</v>
          </cell>
          <cell r="B2695">
            <v>42185</v>
          </cell>
          <cell r="C2695" t="str">
            <v>C42714</v>
          </cell>
          <cell r="D2695" t="str">
            <v>Boston Renaissance Charter School</v>
          </cell>
          <cell r="E2695" t="str">
            <v>MA</v>
          </cell>
          <cell r="F2695" t="str">
            <v>P1</v>
          </cell>
          <cell r="G2695" t="str">
            <v>ERF</v>
          </cell>
          <cell r="H2695" t="str">
            <v>IH</v>
          </cell>
          <cell r="I2695" t="str">
            <v>0030159 - HRK BROKERAGE SERVICES LLC</v>
          </cell>
        </row>
        <row r="2696">
          <cell r="A2696" t="str">
            <v>C42714JA</v>
          </cell>
          <cell r="B2696">
            <v>42185</v>
          </cell>
          <cell r="C2696" t="str">
            <v>C42714</v>
          </cell>
          <cell r="D2696" t="str">
            <v>Boston Renaissance Charter School</v>
          </cell>
          <cell r="E2696" t="str">
            <v>MA</v>
          </cell>
          <cell r="F2696" t="str">
            <v>P1</v>
          </cell>
          <cell r="G2696" t="str">
            <v>ERF</v>
          </cell>
          <cell r="H2696" t="str">
            <v>JA</v>
          </cell>
          <cell r="I2696" t="str">
            <v>0030159 - HRK BROKERAGE SERVICES LLC</v>
          </cell>
        </row>
        <row r="2697">
          <cell r="A2697" t="str">
            <v>C42717IH</v>
          </cell>
          <cell r="B2697">
            <v>42185</v>
          </cell>
          <cell r="C2697" t="str">
            <v>C42717</v>
          </cell>
          <cell r="D2697" t="str">
            <v>Odd Fellows Home Of Massachusetts</v>
          </cell>
          <cell r="E2697" t="str">
            <v>MA</v>
          </cell>
          <cell r="F2697" t="str">
            <v>P1</v>
          </cell>
          <cell r="G2697" t="str">
            <v>CRC</v>
          </cell>
          <cell r="H2697" t="str">
            <v>IH</v>
          </cell>
          <cell r="I2697" t="str">
            <v>0030191 - NEW ENGLAND MEDICAL INS AGENCY LLC</v>
          </cell>
        </row>
        <row r="2698">
          <cell r="A2698" t="str">
            <v>C42717JA</v>
          </cell>
          <cell r="B2698">
            <v>42185</v>
          </cell>
          <cell r="C2698" t="str">
            <v>C42717</v>
          </cell>
          <cell r="D2698" t="str">
            <v>Odd Fellows Home Of Massachusetts</v>
          </cell>
          <cell r="E2698" t="str">
            <v>MA</v>
          </cell>
          <cell r="F2698" t="str">
            <v>P1</v>
          </cell>
          <cell r="G2698" t="str">
            <v>CRC</v>
          </cell>
          <cell r="H2698" t="str">
            <v>JA</v>
          </cell>
          <cell r="I2698" t="str">
            <v>0030191 - NEW ENGLAND MEDICAL INS AGENCY LLC</v>
          </cell>
        </row>
        <row r="2699">
          <cell r="A2699" t="str">
            <v>C42722IH</v>
          </cell>
          <cell r="B2699">
            <v>42185</v>
          </cell>
          <cell r="C2699" t="str">
            <v>C42722</v>
          </cell>
          <cell r="D2699" t="str">
            <v>M A Razzano Plumbing &amp; Heating Co Inc</v>
          </cell>
          <cell r="E2699" t="str">
            <v>MA</v>
          </cell>
          <cell r="F2699" t="str">
            <v>P1</v>
          </cell>
          <cell r="G2699" t="str">
            <v>SMALL</v>
          </cell>
          <cell r="H2699" t="str">
            <v>IH</v>
          </cell>
          <cell r="I2699" t="str">
            <v>0006735 - UNITED BUSINESSMANS INSURANCE AGENCY</v>
          </cell>
        </row>
        <row r="2700">
          <cell r="A2700" t="str">
            <v>C42724IV</v>
          </cell>
          <cell r="B2700">
            <v>42185</v>
          </cell>
          <cell r="C2700" t="str">
            <v>C42724</v>
          </cell>
          <cell r="D2700" t="str">
            <v>Intercontinental Energy Group</v>
          </cell>
          <cell r="E2700" t="str">
            <v>MA</v>
          </cell>
          <cell r="F2700" t="str">
            <v>P1</v>
          </cell>
          <cell r="G2700" t="str">
            <v>SMALL</v>
          </cell>
          <cell r="H2700" t="str">
            <v>IV</v>
          </cell>
          <cell r="I2700" t="str">
            <v>0006737 - INCENTIVE GROUP</v>
          </cell>
        </row>
        <row r="2701">
          <cell r="A2701" t="str">
            <v>C42731IH</v>
          </cell>
          <cell r="B2701">
            <v>42185</v>
          </cell>
          <cell r="C2701" t="str">
            <v>C42731</v>
          </cell>
          <cell r="D2701" t="str">
            <v>Spotless Carpet Inc dba Flooring America</v>
          </cell>
          <cell r="E2701" t="str">
            <v>MA</v>
          </cell>
          <cell r="F2701" t="str">
            <v>P1</v>
          </cell>
          <cell r="G2701" t="str">
            <v>SMALL</v>
          </cell>
          <cell r="H2701" t="str">
            <v>IH</v>
          </cell>
          <cell r="I2701" t="str">
            <v>0017849 - SHAW, RICHARD A</v>
          </cell>
        </row>
        <row r="2702">
          <cell r="A2702" t="str">
            <v>C42733IH</v>
          </cell>
          <cell r="B2702">
            <v>42185</v>
          </cell>
          <cell r="C2702" t="str">
            <v>C42733</v>
          </cell>
          <cell r="D2702" t="str">
            <v>Blinn &amp; Farrell</v>
          </cell>
          <cell r="E2702" t="str">
            <v>MA</v>
          </cell>
          <cell r="F2702" t="str">
            <v>P1</v>
          </cell>
          <cell r="G2702" t="str">
            <v>SMALL</v>
          </cell>
          <cell r="H2702" t="str">
            <v>IH</v>
          </cell>
          <cell r="I2702" t="str">
            <v>0006745 - UNITED BUSINESSMANS INSURANCE AGENCY</v>
          </cell>
        </row>
        <row r="2703">
          <cell r="A2703" t="str">
            <v>C42734IH</v>
          </cell>
          <cell r="B2703">
            <v>42185</v>
          </cell>
          <cell r="C2703" t="str">
            <v>C42734</v>
          </cell>
          <cell r="D2703" t="str">
            <v>New Wading River Country Club, LLC</v>
          </cell>
          <cell r="E2703" t="str">
            <v>MA</v>
          </cell>
          <cell r="F2703" t="str">
            <v>P1</v>
          </cell>
          <cell r="G2703" t="str">
            <v>SMALL</v>
          </cell>
          <cell r="H2703" t="str">
            <v>IH</v>
          </cell>
          <cell r="I2703" t="str">
            <v>0006751 - PROCTOR &amp; CO INSURANCE AGENCY INC</v>
          </cell>
        </row>
        <row r="2704">
          <cell r="A2704" t="str">
            <v>C42741IH</v>
          </cell>
          <cell r="B2704">
            <v>42185</v>
          </cell>
          <cell r="C2704" t="str">
            <v>C42741</v>
          </cell>
          <cell r="D2704" t="str">
            <v>MVS Corporation</v>
          </cell>
          <cell r="E2704" t="str">
            <v>MA</v>
          </cell>
          <cell r="F2704" t="str">
            <v>P1</v>
          </cell>
          <cell r="G2704" t="str">
            <v>SMALL</v>
          </cell>
          <cell r="H2704" t="str">
            <v>IH</v>
          </cell>
          <cell r="I2704" t="str">
            <v>0024664 - TGA CROSS INSURANCE INC</v>
          </cell>
        </row>
        <row r="2705">
          <cell r="A2705" t="str">
            <v>C42745JI</v>
          </cell>
          <cell r="B2705">
            <v>42185</v>
          </cell>
          <cell r="C2705" t="str">
            <v>C42745</v>
          </cell>
          <cell r="D2705" t="str">
            <v>Diversified Credit Services</v>
          </cell>
          <cell r="E2705" t="str">
            <v>MA</v>
          </cell>
          <cell r="F2705" t="str">
            <v>P1</v>
          </cell>
          <cell r="G2705" t="str">
            <v>SMALL</v>
          </cell>
          <cell r="H2705" t="str">
            <v>JI</v>
          </cell>
          <cell r="I2705" t="str">
            <v>0006767 - INCENTIVE GROUP</v>
          </cell>
        </row>
        <row r="2706">
          <cell r="A2706" t="str">
            <v>C42750IH</v>
          </cell>
          <cell r="B2706">
            <v>42185</v>
          </cell>
          <cell r="C2706" t="str">
            <v>C42750</v>
          </cell>
          <cell r="D2706" t="str">
            <v>Dalton &amp; Finegold LLP</v>
          </cell>
          <cell r="E2706" t="str">
            <v>MA</v>
          </cell>
          <cell r="F2706" t="str">
            <v>P1</v>
          </cell>
          <cell r="G2706" t="str">
            <v>SMALL</v>
          </cell>
          <cell r="H2706" t="str">
            <v>IH</v>
          </cell>
          <cell r="I2706" t="str">
            <v>0033793 - NEW ENGLAND MEDICAL INS AGENCY LLC</v>
          </cell>
        </row>
        <row r="2707">
          <cell r="A2707" t="str">
            <v>C42750JA</v>
          </cell>
          <cell r="B2707">
            <v>42185</v>
          </cell>
          <cell r="C2707" t="str">
            <v>C42750</v>
          </cell>
          <cell r="D2707" t="str">
            <v>Dalton &amp; Finegold LLP</v>
          </cell>
          <cell r="E2707" t="str">
            <v>MA</v>
          </cell>
          <cell r="F2707" t="str">
            <v>P1</v>
          </cell>
          <cell r="G2707" t="str">
            <v>SMALL</v>
          </cell>
          <cell r="H2707" t="str">
            <v>JA</v>
          </cell>
          <cell r="I2707" t="str">
            <v>0033793 - NEW ENGLAND MEDICAL INS AGENCY LLC</v>
          </cell>
        </row>
        <row r="2708">
          <cell r="A2708" t="str">
            <v>C42751IH</v>
          </cell>
          <cell r="B2708">
            <v>42185</v>
          </cell>
          <cell r="C2708" t="str">
            <v>C42751</v>
          </cell>
          <cell r="D2708" t="str">
            <v>Supershag Mega Dance Complex</v>
          </cell>
          <cell r="E2708" t="str">
            <v>MA</v>
          </cell>
          <cell r="F2708" t="str">
            <v>P1</v>
          </cell>
          <cell r="G2708" t="str">
            <v>SMALL</v>
          </cell>
          <cell r="H2708" t="str">
            <v>IH</v>
          </cell>
          <cell r="I2708" t="str">
            <v>0006768 - NORTHWESTERN BENEFIT ASSOC INSURANCE AGCY INC</v>
          </cell>
        </row>
        <row r="2709">
          <cell r="A2709" t="str">
            <v>C42761IH</v>
          </cell>
          <cell r="B2709">
            <v>42185</v>
          </cell>
          <cell r="C2709" t="str">
            <v>C42761</v>
          </cell>
          <cell r="D2709" t="str">
            <v>EPublishing Partners</v>
          </cell>
          <cell r="E2709" t="str">
            <v>MA</v>
          </cell>
          <cell r="F2709" t="str">
            <v>P1</v>
          </cell>
          <cell r="G2709" t="str">
            <v>SMALL</v>
          </cell>
          <cell r="H2709" t="str">
            <v>IH</v>
          </cell>
          <cell r="I2709" t="str">
            <v>0006787 - PMH INSURANCE ASSOCIATES INC</v>
          </cell>
        </row>
        <row r="2710">
          <cell r="A2710" t="str">
            <v>C42776IV</v>
          </cell>
          <cell r="B2710">
            <v>42185</v>
          </cell>
          <cell r="C2710" t="str">
            <v>C42776</v>
          </cell>
          <cell r="D2710" t="str">
            <v>Amoskeag Anesthesia</v>
          </cell>
          <cell r="E2710" t="str">
            <v>NH</v>
          </cell>
          <cell r="F2710" t="str">
            <v>P1</v>
          </cell>
          <cell r="G2710" t="str">
            <v>SMALL</v>
          </cell>
          <cell r="H2710" t="str">
            <v>IV</v>
          </cell>
          <cell r="I2710" t="str">
            <v>0006804 - NEW ENGLAND EMPLOYEE BENEFITS COUNCIL</v>
          </cell>
        </row>
        <row r="2711">
          <cell r="A2711" t="str">
            <v>C42776JM</v>
          </cell>
          <cell r="B2711">
            <v>42185</v>
          </cell>
          <cell r="C2711" t="str">
            <v>C42776</v>
          </cell>
          <cell r="D2711" t="str">
            <v>Amoskeag Anesthesia</v>
          </cell>
          <cell r="E2711" t="str">
            <v>NH</v>
          </cell>
          <cell r="F2711" t="str">
            <v>P1</v>
          </cell>
          <cell r="G2711" t="str">
            <v>SMALL</v>
          </cell>
          <cell r="H2711" t="str">
            <v>JM</v>
          </cell>
          <cell r="I2711" t="str">
            <v>0006804 - NEW ENGLAND EMPLOYEE BENEFITS COUNCIL</v>
          </cell>
        </row>
        <row r="2712">
          <cell r="A2712" t="str">
            <v>C42779IV</v>
          </cell>
          <cell r="B2712">
            <v>42185</v>
          </cell>
          <cell r="C2712" t="str">
            <v>C42779</v>
          </cell>
          <cell r="D2712" t="str">
            <v>Orthopedic Professional Association</v>
          </cell>
          <cell r="E2712" t="str">
            <v>NH</v>
          </cell>
          <cell r="F2712" t="str">
            <v>P1</v>
          </cell>
          <cell r="G2712" t="str">
            <v>SMALL</v>
          </cell>
          <cell r="H2712" t="str">
            <v>IV</v>
          </cell>
          <cell r="I2712" t="str">
            <v>0006792 - NEW ENGLAND EMPLOYEE BENEFITS COUNCIL</v>
          </cell>
        </row>
        <row r="2713">
          <cell r="A2713" t="str">
            <v>C42780IA</v>
          </cell>
          <cell r="B2713">
            <v>42185</v>
          </cell>
          <cell r="C2713" t="str">
            <v>C42780</v>
          </cell>
          <cell r="D2713" t="str">
            <v>Harborlight-Stoneridge Montessori School Inc</v>
          </cell>
          <cell r="E2713" t="str">
            <v>MA</v>
          </cell>
          <cell r="F2713" t="str">
            <v>P1</v>
          </cell>
          <cell r="G2713" t="str">
            <v>CRC</v>
          </cell>
          <cell r="H2713" t="str">
            <v>IA</v>
          </cell>
          <cell r="I2713" t="str">
            <v>0006795 - ISM INSURANCE INC</v>
          </cell>
        </row>
        <row r="2714">
          <cell r="A2714" t="str">
            <v>C42780IH</v>
          </cell>
          <cell r="B2714">
            <v>42185</v>
          </cell>
          <cell r="C2714" t="str">
            <v>C42780</v>
          </cell>
          <cell r="D2714" t="str">
            <v>Harborlight-Stoneridge Montessori School Inc</v>
          </cell>
          <cell r="E2714" t="str">
            <v>MA</v>
          </cell>
          <cell r="F2714" t="str">
            <v>P1</v>
          </cell>
          <cell r="G2714" t="str">
            <v>CRC</v>
          </cell>
          <cell r="H2714" t="str">
            <v>IH</v>
          </cell>
          <cell r="I2714" t="str">
            <v>0006795 - ISM INSURANCE INC</v>
          </cell>
        </row>
        <row r="2715">
          <cell r="A2715" t="str">
            <v>C42784IH</v>
          </cell>
          <cell r="B2715">
            <v>42185</v>
          </cell>
          <cell r="C2715" t="str">
            <v>C42784</v>
          </cell>
          <cell r="D2715" t="str">
            <v>Beyond Beauty</v>
          </cell>
          <cell r="E2715" t="str">
            <v>MA</v>
          </cell>
          <cell r="F2715" t="str">
            <v>P1</v>
          </cell>
          <cell r="G2715" t="str">
            <v>SMALL</v>
          </cell>
          <cell r="H2715" t="str">
            <v>IH</v>
          </cell>
          <cell r="I2715" t="str">
            <v>0006807 - UNITED BUSINESSMANS INSURANCE AGENCY</v>
          </cell>
        </row>
        <row r="2716">
          <cell r="A2716" t="str">
            <v>C42786IH</v>
          </cell>
          <cell r="B2716">
            <v>42185</v>
          </cell>
          <cell r="C2716" t="str">
            <v>C42786</v>
          </cell>
          <cell r="D2716" t="str">
            <v>Alpine Air Conditioning Corp</v>
          </cell>
          <cell r="E2716" t="str">
            <v>MA</v>
          </cell>
          <cell r="F2716" t="str">
            <v>P1</v>
          </cell>
          <cell r="G2716" t="str">
            <v>SMALL</v>
          </cell>
          <cell r="H2716" t="str">
            <v>IH</v>
          </cell>
          <cell r="I2716" t="str">
            <v>0030597 - DIGITAL INSURANCE AGENCY INC</v>
          </cell>
        </row>
        <row r="2717">
          <cell r="A2717" t="str">
            <v>C42791IH</v>
          </cell>
          <cell r="B2717">
            <v>42185</v>
          </cell>
          <cell r="C2717" t="str">
            <v>C42791</v>
          </cell>
          <cell r="D2717" t="str">
            <v>Hi-Gear Products Inc</v>
          </cell>
          <cell r="E2717" t="str">
            <v>MA</v>
          </cell>
          <cell r="F2717" t="str">
            <v>P1</v>
          </cell>
          <cell r="G2717" t="str">
            <v>SMALL</v>
          </cell>
          <cell r="H2717" t="str">
            <v>IH</v>
          </cell>
          <cell r="I2717" t="str">
            <v>0026157 - FINE, MATTHEW A</v>
          </cell>
        </row>
        <row r="2718">
          <cell r="A2718" t="str">
            <v>C42795IH</v>
          </cell>
          <cell r="B2718">
            <v>42185</v>
          </cell>
          <cell r="C2718" t="str">
            <v>C42795</v>
          </cell>
          <cell r="D2718" t="str">
            <v>TMF Logistics, Inc.</v>
          </cell>
          <cell r="E2718" t="str">
            <v>MA</v>
          </cell>
          <cell r="F2718" t="str">
            <v>P1</v>
          </cell>
          <cell r="G2718" t="str">
            <v>SMALL</v>
          </cell>
          <cell r="H2718" t="str">
            <v>IH</v>
          </cell>
          <cell r="I2718" t="str">
            <v>0006812 - FINOCCHIO, ANTHONY M</v>
          </cell>
        </row>
        <row r="2719">
          <cell r="A2719" t="str">
            <v>C42798IH</v>
          </cell>
          <cell r="B2719">
            <v>42185</v>
          </cell>
          <cell r="C2719" t="str">
            <v>C42798</v>
          </cell>
          <cell r="D2719" t="str">
            <v>Holly Cleaners Inc</v>
          </cell>
          <cell r="E2719" t="str">
            <v>MA</v>
          </cell>
          <cell r="F2719" t="str">
            <v>P1</v>
          </cell>
          <cell r="G2719" t="str">
            <v>SMALL</v>
          </cell>
          <cell r="H2719" t="str">
            <v>IH</v>
          </cell>
          <cell r="I2719" t="str">
            <v>0006815 - BAR INSURANCE BROKERAGE INC</v>
          </cell>
        </row>
        <row r="2720">
          <cell r="A2720" t="str">
            <v>C42804IH</v>
          </cell>
          <cell r="B2720">
            <v>42185</v>
          </cell>
          <cell r="C2720" t="str">
            <v>C42804</v>
          </cell>
          <cell r="D2720" t="str">
            <v>Skinner Overlook Landscaping</v>
          </cell>
          <cell r="E2720" t="str">
            <v>MA</v>
          </cell>
          <cell r="F2720" t="str">
            <v>P1</v>
          </cell>
          <cell r="G2720" t="str">
            <v>SMALL</v>
          </cell>
          <cell r="H2720" t="str">
            <v>IH</v>
          </cell>
          <cell r="I2720" t="str">
            <v>0034810 - DIGITAL INSURANCE AGENCY INC</v>
          </cell>
        </row>
        <row r="2721">
          <cell r="A2721" t="str">
            <v>C42808IH</v>
          </cell>
          <cell r="B2721">
            <v>42185</v>
          </cell>
          <cell r="C2721" t="str">
            <v>C42808</v>
          </cell>
          <cell r="D2721" t="str">
            <v>Pierce Collision Inc</v>
          </cell>
          <cell r="E2721" t="str">
            <v>MA</v>
          </cell>
          <cell r="F2721" t="str">
            <v>P1</v>
          </cell>
          <cell r="G2721" t="str">
            <v>SMALL</v>
          </cell>
          <cell r="H2721" t="str">
            <v>IH</v>
          </cell>
          <cell r="I2721" t="str">
            <v>0006827 - ORENTLICH, MICHAEL S</v>
          </cell>
        </row>
        <row r="2722">
          <cell r="A2722" t="str">
            <v>C42812JI</v>
          </cell>
          <cell r="B2722">
            <v>42185</v>
          </cell>
          <cell r="C2722" t="str">
            <v>C42812</v>
          </cell>
          <cell r="D2722" t="str">
            <v>Boston Atlantic Technology, Inc.</v>
          </cell>
          <cell r="E2722" t="str">
            <v>MA</v>
          </cell>
          <cell r="F2722" t="str">
            <v>P1</v>
          </cell>
          <cell r="G2722" t="str">
            <v>SMALL</v>
          </cell>
          <cell r="H2722" t="str">
            <v>JI</v>
          </cell>
          <cell r="I2722" t="str">
            <v>0006829 - HEALTH SOLUTIONS INS AGENCY LLC</v>
          </cell>
        </row>
        <row r="2723">
          <cell r="A2723" t="str">
            <v>C42813IA</v>
          </cell>
          <cell r="B2723">
            <v>42185</v>
          </cell>
          <cell r="C2723" t="str">
            <v>C42813</v>
          </cell>
          <cell r="D2723" t="str">
            <v>Curis Inc</v>
          </cell>
          <cell r="E2723" t="str">
            <v>MA</v>
          </cell>
          <cell r="F2723" t="str">
            <v>P1</v>
          </cell>
          <cell r="G2723" t="str">
            <v>SMALL</v>
          </cell>
          <cell r="H2723" t="str">
            <v>IA</v>
          </cell>
          <cell r="I2723" t="str">
            <v>0016008 - SHERBLOM INSURANCE AGENCY</v>
          </cell>
        </row>
        <row r="2724">
          <cell r="A2724" t="str">
            <v>C42813IH</v>
          </cell>
          <cell r="B2724">
            <v>42185</v>
          </cell>
          <cell r="C2724" t="str">
            <v>C42813</v>
          </cell>
          <cell r="D2724" t="str">
            <v>Curis Inc</v>
          </cell>
          <cell r="E2724" t="str">
            <v>MA</v>
          </cell>
          <cell r="F2724" t="str">
            <v>P1</v>
          </cell>
          <cell r="G2724" t="str">
            <v>SMALL</v>
          </cell>
          <cell r="H2724" t="str">
            <v>IH</v>
          </cell>
          <cell r="I2724" t="str">
            <v>0016008 - SHERBLOM INSURANCE AGENCY</v>
          </cell>
        </row>
        <row r="2725">
          <cell r="A2725" t="str">
            <v>C42815IH</v>
          </cell>
          <cell r="B2725">
            <v>42185</v>
          </cell>
          <cell r="C2725" t="str">
            <v>C42815</v>
          </cell>
          <cell r="D2725" t="str">
            <v>Millerco Inc dba Courtyard</v>
          </cell>
          <cell r="E2725" t="str">
            <v>MA</v>
          </cell>
          <cell r="F2725" t="str">
            <v>P1</v>
          </cell>
          <cell r="G2725" t="str">
            <v>SMALL</v>
          </cell>
          <cell r="H2725" t="str">
            <v>IH</v>
          </cell>
          <cell r="I2725" t="str">
            <v>0006830 - SULLIVAN, PAUL P</v>
          </cell>
        </row>
        <row r="2726">
          <cell r="A2726" t="str">
            <v>C42816IH</v>
          </cell>
          <cell r="B2726">
            <v>42185</v>
          </cell>
          <cell r="C2726" t="str">
            <v>C42816</v>
          </cell>
          <cell r="D2726" t="str">
            <v>G Street Associates, Inc.</v>
          </cell>
          <cell r="E2726" t="str">
            <v>MA</v>
          </cell>
          <cell r="F2726" t="str">
            <v>P1</v>
          </cell>
          <cell r="G2726" t="str">
            <v>CRC</v>
          </cell>
          <cell r="H2726" t="str">
            <v>IH</v>
          </cell>
          <cell r="I2726" t="str">
            <v>0006836 - COMPREHENSIVE INS PROVIDERS INC</v>
          </cell>
        </row>
        <row r="2727">
          <cell r="A2727" t="str">
            <v>C42817IH</v>
          </cell>
          <cell r="B2727">
            <v>42185</v>
          </cell>
          <cell r="C2727" t="str">
            <v>C42817</v>
          </cell>
          <cell r="D2727" t="str">
            <v>Walter B Stockwood  Inc</v>
          </cell>
          <cell r="E2727" t="str">
            <v>MA</v>
          </cell>
          <cell r="F2727" t="str">
            <v>P1</v>
          </cell>
          <cell r="G2727" t="str">
            <v>SMALL</v>
          </cell>
          <cell r="H2727" t="str">
            <v>IH</v>
          </cell>
          <cell r="I2727" t="str">
            <v>0024665 - TGA CROSS INSURANCE INC</v>
          </cell>
        </row>
        <row r="2728">
          <cell r="A2728" t="str">
            <v>C42822IH</v>
          </cell>
          <cell r="B2728">
            <v>42185</v>
          </cell>
          <cell r="C2728" t="str">
            <v>C42822</v>
          </cell>
          <cell r="D2728" t="str">
            <v>Tradeloop Corporation</v>
          </cell>
          <cell r="E2728" t="str">
            <v>MA</v>
          </cell>
          <cell r="F2728" t="str">
            <v>P1</v>
          </cell>
          <cell r="G2728" t="str">
            <v>SMALL</v>
          </cell>
          <cell r="H2728" t="str">
            <v>IH</v>
          </cell>
          <cell r="I2728" t="str">
            <v>0015203 - COMPREHENSIVE INS PROVIDERS INC</v>
          </cell>
        </row>
        <row r="2729">
          <cell r="A2729" t="str">
            <v>C42824IH</v>
          </cell>
          <cell r="B2729">
            <v>42185</v>
          </cell>
          <cell r="C2729" t="str">
            <v>C42824</v>
          </cell>
          <cell r="D2729" t="str">
            <v>Vineyard Decorators Inc</v>
          </cell>
          <cell r="E2729" t="str">
            <v>MA</v>
          </cell>
          <cell r="F2729" t="str">
            <v>P1</v>
          </cell>
          <cell r="G2729" t="str">
            <v>SMALL</v>
          </cell>
          <cell r="H2729" t="str">
            <v>IH</v>
          </cell>
        </row>
        <row r="2730">
          <cell r="A2730" t="str">
            <v>C42826IH</v>
          </cell>
          <cell r="B2730">
            <v>42185</v>
          </cell>
          <cell r="C2730" t="str">
            <v>C42826</v>
          </cell>
          <cell r="D2730" t="str">
            <v>Arts Boston Inc</v>
          </cell>
          <cell r="E2730" t="str">
            <v>MA</v>
          </cell>
          <cell r="F2730" t="str">
            <v>P1</v>
          </cell>
          <cell r="G2730" t="str">
            <v>SMALL</v>
          </cell>
          <cell r="H2730" t="str">
            <v>IH</v>
          </cell>
          <cell r="I2730" t="str">
            <v>0006848 - ERNST TYRAKOWSKI BENEFITS INS AGENCY LLC</v>
          </cell>
        </row>
        <row r="2731">
          <cell r="A2731" t="str">
            <v>C42837JM</v>
          </cell>
          <cell r="B2731">
            <v>42185</v>
          </cell>
          <cell r="C2731" t="str">
            <v>C42837</v>
          </cell>
          <cell r="D2731" t="str">
            <v>Pine Hill Waldorf School Inc</v>
          </cell>
          <cell r="E2731" t="str">
            <v>NH</v>
          </cell>
          <cell r="F2731" t="str">
            <v>P1</v>
          </cell>
          <cell r="G2731" t="str">
            <v>SMALL</v>
          </cell>
          <cell r="H2731" t="str">
            <v>JM</v>
          </cell>
          <cell r="I2731" t="str">
            <v>0006857 - TRUDO, DAVID H</v>
          </cell>
        </row>
        <row r="2732">
          <cell r="A2732" t="str">
            <v>C42847IH</v>
          </cell>
          <cell r="B2732">
            <v>42185</v>
          </cell>
          <cell r="C2732" t="str">
            <v>C42847</v>
          </cell>
          <cell r="D2732" t="str">
            <v>Mobile Insulation Company Inc</v>
          </cell>
          <cell r="E2732" t="str">
            <v>MA</v>
          </cell>
          <cell r="F2732" t="str">
            <v>P1</v>
          </cell>
          <cell r="G2732" t="str">
            <v>SMALL</v>
          </cell>
          <cell r="H2732" t="str">
            <v>IH</v>
          </cell>
          <cell r="I2732" t="str">
            <v>0015566 - MURPHY, CHARLES F</v>
          </cell>
        </row>
        <row r="2733">
          <cell r="A2733" t="str">
            <v>C42852IH</v>
          </cell>
          <cell r="B2733">
            <v>42185</v>
          </cell>
          <cell r="C2733" t="str">
            <v>C42852</v>
          </cell>
          <cell r="D2733" t="str">
            <v>Meninno Construction Co Inc.</v>
          </cell>
          <cell r="E2733" t="str">
            <v>MA</v>
          </cell>
          <cell r="F2733" t="str">
            <v>P1</v>
          </cell>
          <cell r="G2733" t="str">
            <v>SMALL</v>
          </cell>
          <cell r="H2733" t="str">
            <v>IH</v>
          </cell>
          <cell r="I2733" t="str">
            <v>0022118 - INTEGRATED BENEFIT GROUP INSURANCE BROKERAGE</v>
          </cell>
        </row>
        <row r="2734">
          <cell r="A2734" t="str">
            <v>C42869IH</v>
          </cell>
          <cell r="B2734">
            <v>42185</v>
          </cell>
          <cell r="C2734" t="str">
            <v>C42869</v>
          </cell>
          <cell r="D2734" t="str">
            <v>Commercial Gear &amp; Sprocket Co Inc</v>
          </cell>
          <cell r="E2734" t="str">
            <v>MA</v>
          </cell>
          <cell r="F2734" t="str">
            <v>P1</v>
          </cell>
          <cell r="G2734" t="str">
            <v>SMALL</v>
          </cell>
          <cell r="H2734" t="str">
            <v>IH</v>
          </cell>
          <cell r="I2734" t="str">
            <v>0033435 - BP BENEFITS LLC</v>
          </cell>
        </row>
        <row r="2735">
          <cell r="A2735" t="str">
            <v>C42878JM</v>
          </cell>
          <cell r="B2735">
            <v>42185</v>
          </cell>
          <cell r="C2735" t="str">
            <v>C42878</v>
          </cell>
          <cell r="D2735" t="str">
            <v>High Mowing School</v>
          </cell>
          <cell r="E2735" t="str">
            <v>NH</v>
          </cell>
          <cell r="F2735" t="str">
            <v>P1</v>
          </cell>
          <cell r="G2735" t="str">
            <v>SMALL</v>
          </cell>
          <cell r="H2735" t="str">
            <v>JM</v>
          </cell>
          <cell r="I2735" t="str">
            <v>0035238 - PAYCHEX AGENCY INC</v>
          </cell>
        </row>
        <row r="2736">
          <cell r="A2736" t="str">
            <v>C42888IV</v>
          </cell>
          <cell r="B2736">
            <v>42185</v>
          </cell>
          <cell r="C2736" t="str">
            <v>C42888</v>
          </cell>
          <cell r="D2736" t="str">
            <v>Down East Enterprise, Inc.</v>
          </cell>
          <cell r="E2736" t="str">
            <v>ME</v>
          </cell>
          <cell r="F2736" t="str">
            <v>P1</v>
          </cell>
          <cell r="G2736" t="str">
            <v>SMALL</v>
          </cell>
          <cell r="H2736" t="str">
            <v>IV</v>
          </cell>
          <cell r="I2736" t="str">
            <v>0027475 - ALLEN FINANCIAL GROUP</v>
          </cell>
        </row>
        <row r="2737">
          <cell r="A2737" t="str">
            <v>C42888JH</v>
          </cell>
          <cell r="B2737">
            <v>42185</v>
          </cell>
          <cell r="C2737" t="str">
            <v>C42888</v>
          </cell>
          <cell r="D2737" t="str">
            <v>Down East Enterprise, Inc.</v>
          </cell>
          <cell r="E2737" t="str">
            <v>ME</v>
          </cell>
          <cell r="F2737" t="str">
            <v>P1</v>
          </cell>
          <cell r="G2737" t="str">
            <v>SMALL</v>
          </cell>
          <cell r="H2737" t="str">
            <v>JH</v>
          </cell>
          <cell r="I2737" t="str">
            <v>0027475 - ALLEN FINANCIAL GROUP</v>
          </cell>
        </row>
        <row r="2738">
          <cell r="A2738" t="str">
            <v>C42888PO</v>
          </cell>
          <cell r="B2738">
            <v>42185</v>
          </cell>
          <cell r="C2738" t="str">
            <v>C42888</v>
          </cell>
          <cell r="D2738" t="str">
            <v>Down East Enterprise, Inc.</v>
          </cell>
          <cell r="E2738" t="str">
            <v>ME</v>
          </cell>
          <cell r="F2738" t="str">
            <v>P1</v>
          </cell>
          <cell r="G2738" t="str">
            <v>SMALL</v>
          </cell>
          <cell r="H2738" t="str">
            <v>PO</v>
          </cell>
          <cell r="I2738" t="str">
            <v>0027475 - ALLEN FINANCIAL GROUP</v>
          </cell>
        </row>
        <row r="2739">
          <cell r="A2739" t="str">
            <v>C42894IH</v>
          </cell>
          <cell r="B2739">
            <v>42185</v>
          </cell>
          <cell r="C2739" t="str">
            <v>C42894</v>
          </cell>
          <cell r="D2739" t="str">
            <v>Silvertone Restaurant Inc.</v>
          </cell>
          <cell r="E2739" t="str">
            <v>MA</v>
          </cell>
          <cell r="F2739" t="str">
            <v>P1</v>
          </cell>
          <cell r="G2739" t="str">
            <v>SMALL</v>
          </cell>
          <cell r="H2739" t="str">
            <v>IH</v>
          </cell>
          <cell r="I2739" t="str">
            <v>0019570 - KAPLAN, ELLEN A</v>
          </cell>
        </row>
        <row r="2740">
          <cell r="A2740" t="str">
            <v>C42897JM</v>
          </cell>
          <cell r="B2740">
            <v>42185</v>
          </cell>
          <cell r="C2740" t="str">
            <v>C42897</v>
          </cell>
          <cell r="D2740" t="str">
            <v>Denron Plumbing and HVAC LLC</v>
          </cell>
          <cell r="E2740" t="str">
            <v>NH</v>
          </cell>
          <cell r="F2740" t="str">
            <v>P1</v>
          </cell>
          <cell r="G2740" t="str">
            <v>CRC</v>
          </cell>
          <cell r="H2740" t="str">
            <v>JM</v>
          </cell>
          <cell r="I2740" t="str">
            <v>0006912 - ROWLEY AGENCY INC</v>
          </cell>
        </row>
        <row r="2741">
          <cell r="A2741" t="str">
            <v>C42898IV</v>
          </cell>
          <cell r="B2741">
            <v>42185</v>
          </cell>
          <cell r="C2741" t="str">
            <v>C42898</v>
          </cell>
          <cell r="D2741" t="str">
            <v>Stratton Lumber Inc</v>
          </cell>
          <cell r="E2741" t="str">
            <v>ME</v>
          </cell>
          <cell r="F2741" t="str">
            <v>P1</v>
          </cell>
          <cell r="G2741" t="str">
            <v>SMALL</v>
          </cell>
          <cell r="H2741" t="str">
            <v>IV</v>
          </cell>
          <cell r="I2741" t="str">
            <v>0034844 - NATIONAL WORKSITE BENEFIT GROUP</v>
          </cell>
        </row>
        <row r="2742">
          <cell r="A2742" t="str">
            <v>C42905IA</v>
          </cell>
          <cell r="B2742">
            <v>42185</v>
          </cell>
          <cell r="C2742" t="str">
            <v>C42905</v>
          </cell>
          <cell r="D2742" t="str">
            <v>Fort Point Project Management, Inc.</v>
          </cell>
          <cell r="E2742" t="str">
            <v>MA</v>
          </cell>
          <cell r="F2742" t="str">
            <v>P1</v>
          </cell>
          <cell r="G2742" t="str">
            <v>SMALL</v>
          </cell>
          <cell r="H2742" t="str">
            <v>IA</v>
          </cell>
          <cell r="I2742" t="str">
            <v>0028159 - EASTERN BENEFITS GROUP</v>
          </cell>
        </row>
        <row r="2743">
          <cell r="A2743" t="str">
            <v>C42905IH</v>
          </cell>
          <cell r="B2743">
            <v>42185</v>
          </cell>
          <cell r="C2743" t="str">
            <v>C42905</v>
          </cell>
          <cell r="D2743" t="str">
            <v>Fort Point Project Management, Inc.</v>
          </cell>
          <cell r="E2743" t="str">
            <v>MA</v>
          </cell>
          <cell r="F2743" t="str">
            <v>P1</v>
          </cell>
          <cell r="G2743" t="str">
            <v>SMALL</v>
          </cell>
          <cell r="H2743" t="str">
            <v>IH</v>
          </cell>
          <cell r="I2743" t="str">
            <v>0028159 - EASTERN BENEFITS GROUP</v>
          </cell>
        </row>
        <row r="2744">
          <cell r="A2744" t="str">
            <v>C42915IA</v>
          </cell>
          <cell r="B2744">
            <v>42185</v>
          </cell>
          <cell r="C2744" t="str">
            <v>C42915</v>
          </cell>
          <cell r="D2744" t="str">
            <v>United Electronic Industries Inc</v>
          </cell>
          <cell r="E2744" t="str">
            <v>MA</v>
          </cell>
          <cell r="F2744" t="str">
            <v>P1</v>
          </cell>
          <cell r="G2744" t="str">
            <v>SMALL</v>
          </cell>
          <cell r="H2744" t="str">
            <v>IA</v>
          </cell>
          <cell r="I2744" t="str">
            <v>0036099 - DIGITAL INSURANCE AGENCY INC</v>
          </cell>
        </row>
        <row r="2745">
          <cell r="A2745" t="str">
            <v>C42915IH</v>
          </cell>
          <cell r="B2745">
            <v>42185</v>
          </cell>
          <cell r="C2745" t="str">
            <v>C42915</v>
          </cell>
          <cell r="D2745" t="str">
            <v>United Electronic Industries Inc</v>
          </cell>
          <cell r="E2745" t="str">
            <v>MA</v>
          </cell>
          <cell r="F2745" t="str">
            <v>P1</v>
          </cell>
          <cell r="G2745" t="str">
            <v>SMALL</v>
          </cell>
          <cell r="H2745" t="str">
            <v>IH</v>
          </cell>
          <cell r="I2745" t="str">
            <v>0036099 - DIGITAL INSURANCE AGENCY INC</v>
          </cell>
        </row>
        <row r="2746">
          <cell r="A2746" t="str">
            <v>C42922IA</v>
          </cell>
          <cell r="B2746">
            <v>42185</v>
          </cell>
          <cell r="C2746" t="str">
            <v>C42922</v>
          </cell>
          <cell r="D2746" t="str">
            <v>Sea-Dar Construction</v>
          </cell>
          <cell r="E2746" t="str">
            <v>MA</v>
          </cell>
          <cell r="F2746" t="str">
            <v>P1</v>
          </cell>
          <cell r="G2746" t="str">
            <v>SMALL</v>
          </cell>
          <cell r="H2746" t="str">
            <v>IA</v>
          </cell>
          <cell r="I2746" t="str">
            <v>0021680 - ROBLIN INSURANCE AGENCY</v>
          </cell>
        </row>
        <row r="2747">
          <cell r="A2747" t="str">
            <v>C42922IH</v>
          </cell>
          <cell r="B2747">
            <v>42185</v>
          </cell>
          <cell r="C2747" t="str">
            <v>C42922</v>
          </cell>
          <cell r="D2747" t="str">
            <v>Sea-Dar Construction</v>
          </cell>
          <cell r="E2747" t="str">
            <v>MA</v>
          </cell>
          <cell r="F2747" t="str">
            <v>P1</v>
          </cell>
          <cell r="G2747" t="str">
            <v>SMALL</v>
          </cell>
          <cell r="H2747" t="str">
            <v>IH</v>
          </cell>
          <cell r="I2747" t="str">
            <v>0021680 - ROBLIN INSURANCE AGENCY</v>
          </cell>
        </row>
        <row r="2748">
          <cell r="A2748" t="str">
            <v>C42923IH</v>
          </cell>
          <cell r="B2748">
            <v>42185</v>
          </cell>
          <cell r="C2748" t="str">
            <v>C42923</v>
          </cell>
          <cell r="D2748" t="str">
            <v>America East Conference</v>
          </cell>
          <cell r="E2748" t="str">
            <v>MA</v>
          </cell>
          <cell r="F2748" t="str">
            <v>P1</v>
          </cell>
          <cell r="G2748" t="str">
            <v>SMALL</v>
          </cell>
          <cell r="H2748" t="str">
            <v>IH</v>
          </cell>
          <cell r="I2748" t="str">
            <v>0006946 - PECINOVSKY, DAVID</v>
          </cell>
        </row>
        <row r="2749">
          <cell r="A2749" t="str">
            <v>C42931IA</v>
          </cell>
          <cell r="B2749">
            <v>42185</v>
          </cell>
          <cell r="C2749" t="str">
            <v>C42931</v>
          </cell>
          <cell r="D2749" t="str">
            <v>Copley Dental Associates</v>
          </cell>
          <cell r="E2749" t="str">
            <v>MA</v>
          </cell>
          <cell r="F2749" t="str">
            <v>P1</v>
          </cell>
          <cell r="G2749" t="str">
            <v>SMALL</v>
          </cell>
          <cell r="H2749" t="str">
            <v>IA</v>
          </cell>
          <cell r="I2749" t="str">
            <v>0006957 - INTEGRATED INSURANCE SOLUTIONS LLC</v>
          </cell>
        </row>
        <row r="2750">
          <cell r="A2750" t="str">
            <v>C42934IA</v>
          </cell>
          <cell r="B2750">
            <v>42185</v>
          </cell>
          <cell r="C2750" t="str">
            <v>C42934</v>
          </cell>
          <cell r="D2750" t="str">
            <v>Boston Cedar Inc</v>
          </cell>
          <cell r="E2750" t="str">
            <v>MA</v>
          </cell>
          <cell r="F2750" t="str">
            <v>P1</v>
          </cell>
          <cell r="G2750" t="str">
            <v>SMALL</v>
          </cell>
          <cell r="H2750" t="str">
            <v>IA</v>
          </cell>
          <cell r="I2750" t="str">
            <v>0032543 - BOSTONIAN GROUP INSURANCE AGENCY</v>
          </cell>
        </row>
        <row r="2751">
          <cell r="A2751" t="str">
            <v>C42934IH</v>
          </cell>
          <cell r="B2751">
            <v>42185</v>
          </cell>
          <cell r="C2751" t="str">
            <v>C42934</v>
          </cell>
          <cell r="D2751" t="str">
            <v>Boston Cedar Inc</v>
          </cell>
          <cell r="E2751" t="str">
            <v>MA</v>
          </cell>
          <cell r="F2751" t="str">
            <v>P1</v>
          </cell>
          <cell r="G2751" t="str">
            <v>SMALL</v>
          </cell>
          <cell r="H2751" t="str">
            <v>IH</v>
          </cell>
          <cell r="I2751" t="str">
            <v>0032543 - BOSTONIAN GROUP INSURANCE AGENCY</v>
          </cell>
        </row>
        <row r="2752">
          <cell r="A2752" t="str">
            <v>C42940IH</v>
          </cell>
          <cell r="B2752">
            <v>42185</v>
          </cell>
          <cell r="C2752" t="str">
            <v>C42940</v>
          </cell>
          <cell r="D2752" t="str">
            <v>Choices Are For Everyone, Inc.</v>
          </cell>
          <cell r="E2752" t="str">
            <v>ME</v>
          </cell>
          <cell r="F2752" t="str">
            <v>P1</v>
          </cell>
          <cell r="G2752" t="str">
            <v>SMALL</v>
          </cell>
          <cell r="H2752" t="str">
            <v>IH</v>
          </cell>
          <cell r="I2752" t="str">
            <v>0024992 - HOLDEN INSURANCE AGENCY</v>
          </cell>
        </row>
        <row r="2753">
          <cell r="A2753" t="str">
            <v>C42947IH</v>
          </cell>
          <cell r="B2753">
            <v>42185</v>
          </cell>
          <cell r="C2753" t="str">
            <v>C42947</v>
          </cell>
          <cell r="D2753" t="str">
            <v>Young's Furniture Company</v>
          </cell>
          <cell r="E2753" t="str">
            <v>ME</v>
          </cell>
          <cell r="F2753" t="str">
            <v>P1</v>
          </cell>
          <cell r="G2753" t="str">
            <v>SMALL</v>
          </cell>
          <cell r="H2753" t="str">
            <v>IH</v>
          </cell>
          <cell r="I2753" t="str">
            <v>0022641 - ACADIA BENEFITS INC</v>
          </cell>
        </row>
        <row r="2754">
          <cell r="A2754" t="str">
            <v>C42947PO</v>
          </cell>
          <cell r="B2754">
            <v>42185</v>
          </cell>
          <cell r="C2754" t="str">
            <v>C42947</v>
          </cell>
          <cell r="D2754" t="str">
            <v>Young's Furniture Company</v>
          </cell>
          <cell r="E2754" t="str">
            <v>ME</v>
          </cell>
          <cell r="F2754" t="str">
            <v>P1</v>
          </cell>
          <cell r="G2754" t="str">
            <v>SMALL</v>
          </cell>
          <cell r="H2754" t="str">
            <v>PO</v>
          </cell>
          <cell r="I2754" t="str">
            <v>0022641 - ACADIA BENEFITS INC</v>
          </cell>
        </row>
        <row r="2755">
          <cell r="A2755" t="str">
            <v>C42949IA</v>
          </cell>
          <cell r="B2755">
            <v>42185</v>
          </cell>
          <cell r="C2755" t="str">
            <v>C42949</v>
          </cell>
          <cell r="D2755" t="str">
            <v>The Pulse Network Managment</v>
          </cell>
          <cell r="E2755" t="str">
            <v>MA</v>
          </cell>
          <cell r="F2755" t="str">
            <v>P1</v>
          </cell>
          <cell r="G2755" t="str">
            <v>SMALL</v>
          </cell>
          <cell r="H2755" t="str">
            <v>IA</v>
          </cell>
          <cell r="I2755" t="str">
            <v>0029827 - NORTHWESTERN BENEFIT ASSOC INSURANCE AGCY INC</v>
          </cell>
        </row>
        <row r="2756">
          <cell r="A2756" t="str">
            <v>C42949IH</v>
          </cell>
          <cell r="B2756">
            <v>42185</v>
          </cell>
          <cell r="C2756" t="str">
            <v>C42949</v>
          </cell>
          <cell r="D2756" t="str">
            <v>The Pulse Network Managment</v>
          </cell>
          <cell r="E2756" t="str">
            <v>MA</v>
          </cell>
          <cell r="F2756" t="str">
            <v>P1</v>
          </cell>
          <cell r="G2756" t="str">
            <v>SMALL</v>
          </cell>
          <cell r="H2756" t="str">
            <v>IH</v>
          </cell>
          <cell r="I2756" t="str">
            <v>0029827 - NORTHWESTERN BENEFIT ASSOC INSURANCE AGCY INC</v>
          </cell>
        </row>
        <row r="2757">
          <cell r="A2757" t="str">
            <v>C42950IA</v>
          </cell>
          <cell r="B2757">
            <v>42185</v>
          </cell>
          <cell r="C2757" t="str">
            <v>C42950</v>
          </cell>
          <cell r="D2757" t="str">
            <v>TriCore Solutions LLC</v>
          </cell>
          <cell r="E2757" t="str">
            <v>MA</v>
          </cell>
          <cell r="F2757" t="str">
            <v>P1</v>
          </cell>
          <cell r="G2757" t="str">
            <v>ERF</v>
          </cell>
          <cell r="H2757" t="str">
            <v>IA</v>
          </cell>
          <cell r="I2757" t="str">
            <v>0033437 - NFP CORPORATE SERVICES (NY) LLC</v>
          </cell>
        </row>
        <row r="2758">
          <cell r="A2758" t="str">
            <v>C42950IH</v>
          </cell>
          <cell r="B2758">
            <v>42185</v>
          </cell>
          <cell r="C2758" t="str">
            <v>C42950</v>
          </cell>
          <cell r="D2758" t="str">
            <v>TriCore Solutions LLC</v>
          </cell>
          <cell r="E2758" t="str">
            <v>MA</v>
          </cell>
          <cell r="F2758" t="str">
            <v>P1</v>
          </cell>
          <cell r="G2758" t="str">
            <v>ERF</v>
          </cell>
          <cell r="H2758" t="str">
            <v>IH</v>
          </cell>
          <cell r="I2758" t="str">
            <v>0033437 - NFP CORPORATE SERVICES (NY) LLC</v>
          </cell>
        </row>
        <row r="2759">
          <cell r="A2759" t="str">
            <v>C42956IH</v>
          </cell>
          <cell r="B2759">
            <v>42185</v>
          </cell>
          <cell r="C2759" t="str">
            <v>C42956</v>
          </cell>
          <cell r="D2759" t="str">
            <v>TBD Pizza Inc</v>
          </cell>
          <cell r="E2759" t="str">
            <v>MA</v>
          </cell>
          <cell r="F2759" t="str">
            <v>P1</v>
          </cell>
          <cell r="G2759" t="str">
            <v>CRC</v>
          </cell>
          <cell r="H2759" t="str">
            <v>IH</v>
          </cell>
          <cell r="I2759" t="str">
            <v>0035656 - BAYPOINT BENEFITS &amp; INSURANCE SERVICES INC</v>
          </cell>
        </row>
        <row r="2760">
          <cell r="A2760" t="str">
            <v>C42957IA</v>
          </cell>
          <cell r="B2760">
            <v>42185</v>
          </cell>
          <cell r="C2760" t="str">
            <v>C42957</v>
          </cell>
          <cell r="D2760" t="str">
            <v>Behavioral Concepts Inc</v>
          </cell>
          <cell r="E2760" t="str">
            <v>MA</v>
          </cell>
          <cell r="F2760" t="str">
            <v>P1</v>
          </cell>
          <cell r="G2760" t="str">
            <v>CRC</v>
          </cell>
          <cell r="H2760" t="str">
            <v>IA</v>
          </cell>
          <cell r="I2760" t="str">
            <v>0030160 - HRK BROKERAGE SERVICES LLC</v>
          </cell>
        </row>
        <row r="2761">
          <cell r="A2761" t="str">
            <v>C42957IH</v>
          </cell>
          <cell r="B2761">
            <v>42185</v>
          </cell>
          <cell r="C2761" t="str">
            <v>C42957</v>
          </cell>
          <cell r="D2761" t="str">
            <v>Behavioral Concepts Inc</v>
          </cell>
          <cell r="E2761" t="str">
            <v>MA</v>
          </cell>
          <cell r="F2761" t="str">
            <v>P1</v>
          </cell>
          <cell r="G2761" t="str">
            <v>CRC</v>
          </cell>
          <cell r="H2761" t="str">
            <v>IH</v>
          </cell>
          <cell r="I2761" t="str">
            <v>0030160 - HRK BROKERAGE SERVICES LLC</v>
          </cell>
        </row>
        <row r="2762">
          <cell r="A2762" t="str">
            <v>C42959IH</v>
          </cell>
          <cell r="B2762">
            <v>42185</v>
          </cell>
          <cell r="C2762" t="str">
            <v>C42959</v>
          </cell>
          <cell r="D2762" t="str">
            <v>Falcon Global Edge, Inc.</v>
          </cell>
          <cell r="E2762" t="str">
            <v>MA</v>
          </cell>
          <cell r="F2762" t="str">
            <v>P1</v>
          </cell>
          <cell r="G2762" t="str">
            <v>SMALL</v>
          </cell>
          <cell r="H2762" t="str">
            <v>IH</v>
          </cell>
          <cell r="I2762" t="str">
            <v>0006975 - ROGERS &amp; GRAY INSURANCE AGENCY</v>
          </cell>
        </row>
        <row r="2763">
          <cell r="A2763" t="str">
            <v>C42960IA</v>
          </cell>
          <cell r="B2763">
            <v>42185</v>
          </cell>
          <cell r="C2763" t="str">
            <v>C42960</v>
          </cell>
          <cell r="D2763" t="str">
            <v>BOC International Inc</v>
          </cell>
          <cell r="E2763" t="str">
            <v>MA</v>
          </cell>
          <cell r="F2763" t="str">
            <v>P1</v>
          </cell>
          <cell r="G2763" t="str">
            <v>CRC</v>
          </cell>
          <cell r="H2763" t="str">
            <v>IA</v>
          </cell>
          <cell r="I2763" t="str">
            <v>0006976 - HUB INTERNATIONAL NEW ENGLAND LLC</v>
          </cell>
        </row>
        <row r="2764">
          <cell r="A2764" t="str">
            <v>C42960IH</v>
          </cell>
          <cell r="B2764">
            <v>42185</v>
          </cell>
          <cell r="C2764" t="str">
            <v>C42960</v>
          </cell>
          <cell r="D2764" t="str">
            <v>BOC International Inc</v>
          </cell>
          <cell r="E2764" t="str">
            <v>MA</v>
          </cell>
          <cell r="F2764" t="str">
            <v>P1</v>
          </cell>
          <cell r="G2764" t="str">
            <v>CRC</v>
          </cell>
          <cell r="H2764" t="str">
            <v>IH</v>
          </cell>
          <cell r="I2764" t="str">
            <v>0006976 - HUB INTERNATIONAL NEW ENGLAND LLC</v>
          </cell>
        </row>
        <row r="2765">
          <cell r="A2765" t="str">
            <v>C42976IH</v>
          </cell>
          <cell r="B2765">
            <v>42185</v>
          </cell>
          <cell r="C2765" t="str">
            <v>C42976</v>
          </cell>
          <cell r="D2765" t="str">
            <v>Integrated Security Inc</v>
          </cell>
          <cell r="E2765" t="str">
            <v>MA</v>
          </cell>
          <cell r="F2765" t="str">
            <v>P1</v>
          </cell>
          <cell r="G2765" t="str">
            <v>SMALL</v>
          </cell>
          <cell r="H2765" t="str">
            <v>IH</v>
          </cell>
          <cell r="I2765" t="str">
            <v>0032832 - GALLAGHER BENEFIT SERVICES INC</v>
          </cell>
        </row>
        <row r="2766">
          <cell r="A2766" t="str">
            <v>C42979IH</v>
          </cell>
          <cell r="B2766">
            <v>42185</v>
          </cell>
          <cell r="C2766" t="str">
            <v>C42979</v>
          </cell>
          <cell r="D2766" t="str">
            <v>The Dry Cleaner by Val, Inc.</v>
          </cell>
          <cell r="E2766" t="str">
            <v>MA</v>
          </cell>
          <cell r="F2766" t="str">
            <v>P1</v>
          </cell>
          <cell r="G2766" t="str">
            <v>SMALL</v>
          </cell>
          <cell r="H2766" t="str">
            <v>IH</v>
          </cell>
          <cell r="I2766" t="str">
            <v>0006985 - INTEGRATED BENEFIT GROUP INSURANCE BROKERAGE</v>
          </cell>
        </row>
        <row r="2767">
          <cell r="A2767" t="str">
            <v>C42979IV</v>
          </cell>
          <cell r="B2767">
            <v>42185</v>
          </cell>
          <cell r="C2767" t="str">
            <v>C42979</v>
          </cell>
          <cell r="D2767" t="str">
            <v>The Dry Cleaner by Val, Inc.</v>
          </cell>
          <cell r="E2767" t="str">
            <v>MA</v>
          </cell>
          <cell r="F2767" t="str">
            <v>P1</v>
          </cell>
          <cell r="G2767" t="str">
            <v>SMALL</v>
          </cell>
          <cell r="H2767" t="str">
            <v>IV</v>
          </cell>
          <cell r="I2767" t="str">
            <v>0006985 - INTEGRATED BENEFIT GROUP INSURANCE BROKERAGE</v>
          </cell>
        </row>
        <row r="2768">
          <cell r="A2768" t="str">
            <v>C42991IV</v>
          </cell>
          <cell r="B2768">
            <v>42185</v>
          </cell>
          <cell r="C2768" t="str">
            <v>C42991</v>
          </cell>
          <cell r="D2768" t="str">
            <v>Douglas R. Crabtree CPA MST</v>
          </cell>
          <cell r="E2768" t="str">
            <v>MA</v>
          </cell>
          <cell r="F2768" t="str">
            <v>P1</v>
          </cell>
          <cell r="G2768" t="str">
            <v>SMALL</v>
          </cell>
          <cell r="H2768" t="str">
            <v>IV</v>
          </cell>
          <cell r="I2768" t="str">
            <v>0019408 - SOARES, GARY</v>
          </cell>
        </row>
        <row r="2769">
          <cell r="A2769" t="str">
            <v>C42994IH</v>
          </cell>
          <cell r="B2769">
            <v>42185</v>
          </cell>
          <cell r="C2769" t="str">
            <v>C42994</v>
          </cell>
          <cell r="D2769" t="str">
            <v>50's Diner Inc</v>
          </cell>
          <cell r="E2769" t="str">
            <v>MA</v>
          </cell>
          <cell r="F2769" t="str">
            <v>P1</v>
          </cell>
          <cell r="G2769" t="str">
            <v>SMALL</v>
          </cell>
          <cell r="H2769" t="str">
            <v>IH</v>
          </cell>
          <cell r="I2769" t="str">
            <v>0007009 - NORDSTROM, HAROLD A</v>
          </cell>
        </row>
        <row r="2770">
          <cell r="A2770" t="str">
            <v>C42997IA</v>
          </cell>
          <cell r="B2770">
            <v>42185</v>
          </cell>
          <cell r="C2770" t="str">
            <v>C42997</v>
          </cell>
          <cell r="D2770" t="str">
            <v>KOBO Utility Construction Corp</v>
          </cell>
          <cell r="E2770" t="str">
            <v>MA</v>
          </cell>
          <cell r="F2770" t="str">
            <v>P1</v>
          </cell>
          <cell r="G2770" t="str">
            <v>SMALL</v>
          </cell>
          <cell r="H2770" t="str">
            <v>IA</v>
          </cell>
          <cell r="I2770" t="str">
            <v>0031413 - PARTNERS BENEFIT GROUP INC</v>
          </cell>
        </row>
        <row r="2771">
          <cell r="A2771" t="str">
            <v>C42997IH</v>
          </cell>
          <cell r="B2771">
            <v>42185</v>
          </cell>
          <cell r="C2771" t="str">
            <v>C42997</v>
          </cell>
          <cell r="D2771" t="str">
            <v>KOBO Utility Construction Corp</v>
          </cell>
          <cell r="E2771" t="str">
            <v>MA</v>
          </cell>
          <cell r="F2771" t="str">
            <v>P1</v>
          </cell>
          <cell r="G2771" t="str">
            <v>SMALL</v>
          </cell>
          <cell r="H2771" t="str">
            <v>IH</v>
          </cell>
          <cell r="I2771" t="str">
            <v>0031413 - PARTNERS BENEFIT GROUP INC</v>
          </cell>
        </row>
        <row r="2772">
          <cell r="A2772" t="str">
            <v>C42998IA</v>
          </cell>
          <cell r="B2772">
            <v>42185</v>
          </cell>
          <cell r="C2772" t="str">
            <v>C42998</v>
          </cell>
          <cell r="D2772" t="str">
            <v>Jonathan E Neumann DDS</v>
          </cell>
          <cell r="E2772" t="str">
            <v>MA</v>
          </cell>
          <cell r="F2772" t="str">
            <v>P1</v>
          </cell>
          <cell r="G2772" t="str">
            <v>GPC</v>
          </cell>
          <cell r="H2772" t="str">
            <v>IA</v>
          </cell>
          <cell r="I2772" t="str">
            <v>0020410 - SPRING INSURANCE GROUP LLC</v>
          </cell>
        </row>
        <row r="2773">
          <cell r="A2773" t="str">
            <v>C42999IH</v>
          </cell>
          <cell r="B2773">
            <v>42185</v>
          </cell>
          <cell r="C2773" t="str">
            <v>C42999</v>
          </cell>
          <cell r="D2773" t="str">
            <v>Bopas</v>
          </cell>
          <cell r="E2773" t="str">
            <v>MA</v>
          </cell>
          <cell r="F2773" t="str">
            <v>P1</v>
          </cell>
          <cell r="G2773" t="str">
            <v>SMALL</v>
          </cell>
          <cell r="H2773" t="str">
            <v>IH</v>
          </cell>
        </row>
        <row r="2774">
          <cell r="A2774" t="str">
            <v>C43001IH</v>
          </cell>
          <cell r="B2774">
            <v>42185</v>
          </cell>
          <cell r="C2774" t="str">
            <v>C43001</v>
          </cell>
          <cell r="D2774" t="str">
            <v>Bass River Sports World, Inc.</v>
          </cell>
          <cell r="E2774" t="str">
            <v>MA</v>
          </cell>
          <cell r="F2774" t="str">
            <v>P1</v>
          </cell>
          <cell r="G2774" t="str">
            <v>SMALL</v>
          </cell>
          <cell r="H2774" t="str">
            <v>IH</v>
          </cell>
          <cell r="I2774" t="str">
            <v>0007013 - HARPER, ANNA</v>
          </cell>
        </row>
        <row r="2775">
          <cell r="A2775" t="str">
            <v>C43008IA</v>
          </cell>
          <cell r="B2775">
            <v>42185</v>
          </cell>
          <cell r="C2775" t="str">
            <v>C43008</v>
          </cell>
          <cell r="D2775" t="str">
            <v>Signet Electronic Systems Inc</v>
          </cell>
          <cell r="E2775" t="str">
            <v>MA</v>
          </cell>
          <cell r="F2775" t="str">
            <v>P1</v>
          </cell>
          <cell r="G2775" t="str">
            <v>CRC</v>
          </cell>
          <cell r="H2775" t="str">
            <v>IA</v>
          </cell>
          <cell r="I2775" t="str">
            <v>0032800 - NFP CORPORATE SERVICES (NY) LLC</v>
          </cell>
        </row>
        <row r="2776">
          <cell r="A2776" t="str">
            <v>C43008IH</v>
          </cell>
          <cell r="B2776">
            <v>42185</v>
          </cell>
          <cell r="C2776" t="str">
            <v>C43008</v>
          </cell>
          <cell r="D2776" t="str">
            <v>Signet Electronic Systems Inc</v>
          </cell>
          <cell r="E2776" t="str">
            <v>MA</v>
          </cell>
          <cell r="F2776" t="str">
            <v>P1</v>
          </cell>
          <cell r="G2776" t="str">
            <v>CRC</v>
          </cell>
          <cell r="H2776" t="str">
            <v>IH</v>
          </cell>
          <cell r="I2776" t="str">
            <v>0032800 - NFP CORPORATE SERVICES (NY) LLC</v>
          </cell>
        </row>
        <row r="2777">
          <cell r="A2777" t="str">
            <v>C43022IV</v>
          </cell>
          <cell r="B2777">
            <v>42185</v>
          </cell>
          <cell r="C2777" t="str">
            <v>C43022</v>
          </cell>
          <cell r="D2777" t="str">
            <v>Northeast Airmotive</v>
          </cell>
          <cell r="E2777" t="str">
            <v>ME</v>
          </cell>
          <cell r="F2777" t="str">
            <v>P1</v>
          </cell>
          <cell r="G2777" t="str">
            <v>SMALL</v>
          </cell>
          <cell r="H2777" t="str">
            <v>IV</v>
          </cell>
          <cell r="I2777" t="str">
            <v>0031241 - BUSINESS INSURANCE AGENCY</v>
          </cell>
        </row>
        <row r="2778">
          <cell r="A2778" t="str">
            <v>C43022PO</v>
          </cell>
          <cell r="B2778">
            <v>42185</v>
          </cell>
          <cell r="C2778" t="str">
            <v>C43022</v>
          </cell>
          <cell r="D2778" t="str">
            <v>Northeast Airmotive</v>
          </cell>
          <cell r="E2778" t="str">
            <v>ME</v>
          </cell>
          <cell r="F2778" t="str">
            <v>P1</v>
          </cell>
          <cell r="G2778" t="str">
            <v>SMALL</v>
          </cell>
          <cell r="H2778" t="str">
            <v>PO</v>
          </cell>
          <cell r="I2778" t="str">
            <v>0031241 - BUSINESS INSURANCE AGENCY</v>
          </cell>
        </row>
        <row r="2779">
          <cell r="A2779" t="str">
            <v>C43030PO</v>
          </cell>
          <cell r="B2779">
            <v>42185</v>
          </cell>
          <cell r="C2779" t="str">
            <v>C43030</v>
          </cell>
          <cell r="D2779" t="str">
            <v>VIP Inc</v>
          </cell>
          <cell r="E2779" t="str">
            <v>ME</v>
          </cell>
          <cell r="F2779" t="str">
            <v>P1</v>
          </cell>
          <cell r="G2779" t="str">
            <v>ERF</v>
          </cell>
          <cell r="H2779" t="str">
            <v>PO</v>
          </cell>
          <cell r="I2779" t="str">
            <v>0035227 - RSC INSURANCE BROKERAGE INC</v>
          </cell>
        </row>
        <row r="2780">
          <cell r="A2780" t="str">
            <v>C43033IV</v>
          </cell>
          <cell r="B2780">
            <v>42185</v>
          </cell>
          <cell r="C2780" t="str">
            <v>C43033</v>
          </cell>
          <cell r="D2780" t="str">
            <v>Safar Inc</v>
          </cell>
          <cell r="E2780" t="str">
            <v>MA</v>
          </cell>
          <cell r="F2780" t="str">
            <v>P1</v>
          </cell>
          <cell r="G2780" t="str">
            <v>SMALL</v>
          </cell>
          <cell r="H2780" t="str">
            <v>IV</v>
          </cell>
          <cell r="I2780" t="str">
            <v>0025883 - BOSTON COMMONWEALTH ADVANTAGE LLC</v>
          </cell>
        </row>
        <row r="2781">
          <cell r="A2781" t="str">
            <v>C43034IH</v>
          </cell>
          <cell r="B2781">
            <v>42185</v>
          </cell>
          <cell r="C2781" t="str">
            <v>C43034</v>
          </cell>
          <cell r="D2781" t="str">
            <v>Cerebral Palsy Association of Eastern Mass Inc</v>
          </cell>
          <cell r="E2781" t="str">
            <v>MA</v>
          </cell>
          <cell r="F2781" t="str">
            <v>P1</v>
          </cell>
          <cell r="G2781" t="str">
            <v>SMALL</v>
          </cell>
          <cell r="H2781" t="str">
            <v>IH</v>
          </cell>
          <cell r="I2781" t="str">
            <v>0015346 - HUNTER GROUP INSURANCE AGENCY LLC</v>
          </cell>
        </row>
        <row r="2782">
          <cell r="A2782" t="str">
            <v>C43055IA</v>
          </cell>
          <cell r="B2782">
            <v>42185</v>
          </cell>
          <cell r="C2782" t="str">
            <v>C43055</v>
          </cell>
          <cell r="D2782" t="str">
            <v>Mario Russo, Inc.</v>
          </cell>
          <cell r="E2782" t="str">
            <v>MA</v>
          </cell>
          <cell r="F2782" t="str">
            <v>P1</v>
          </cell>
          <cell r="G2782" t="str">
            <v>SMALL</v>
          </cell>
          <cell r="H2782" t="str">
            <v>IA</v>
          </cell>
          <cell r="I2782" t="str">
            <v>0033440 - NFP CORPORATE SERVICES (NY) LLC</v>
          </cell>
        </row>
        <row r="2783">
          <cell r="A2783" t="str">
            <v>C43055IH</v>
          </cell>
          <cell r="B2783">
            <v>42185</v>
          </cell>
          <cell r="C2783" t="str">
            <v>C43055</v>
          </cell>
          <cell r="D2783" t="str">
            <v>Mario Russo, Inc.</v>
          </cell>
          <cell r="E2783" t="str">
            <v>MA</v>
          </cell>
          <cell r="F2783" t="str">
            <v>P1</v>
          </cell>
          <cell r="G2783" t="str">
            <v>SMALL</v>
          </cell>
          <cell r="H2783" t="str">
            <v>IH</v>
          </cell>
          <cell r="I2783" t="str">
            <v>0033440 - NFP CORPORATE SERVICES (NY) LLC</v>
          </cell>
        </row>
        <row r="2784">
          <cell r="A2784" t="str">
            <v>C43057PO</v>
          </cell>
          <cell r="B2784">
            <v>42185</v>
          </cell>
          <cell r="C2784" t="str">
            <v>C43057</v>
          </cell>
          <cell r="D2784" t="str">
            <v>Good Will Home Association</v>
          </cell>
          <cell r="E2784" t="str">
            <v>ME</v>
          </cell>
          <cell r="F2784" t="str">
            <v>P1</v>
          </cell>
          <cell r="G2784" t="str">
            <v>SMALL</v>
          </cell>
          <cell r="H2784" t="str">
            <v>PO</v>
          </cell>
          <cell r="I2784" t="str">
            <v>0030598 - B &amp; B HOLDINGS INC</v>
          </cell>
        </row>
        <row r="2785">
          <cell r="A2785" t="str">
            <v>C43064IH</v>
          </cell>
          <cell r="B2785">
            <v>42185</v>
          </cell>
          <cell r="C2785" t="str">
            <v>C43064</v>
          </cell>
          <cell r="D2785" t="str">
            <v>Woodfords Family Services</v>
          </cell>
          <cell r="E2785" t="str">
            <v>ME</v>
          </cell>
          <cell r="F2785" t="str">
            <v>P1</v>
          </cell>
          <cell r="G2785" t="str">
            <v>ERF</v>
          </cell>
          <cell r="H2785" t="str">
            <v>IH</v>
          </cell>
          <cell r="I2785" t="str">
            <v>0031242 - BUSINESS INSURANCE AGENCY</v>
          </cell>
        </row>
        <row r="2786">
          <cell r="A2786" t="str">
            <v>C43064IV</v>
          </cell>
          <cell r="B2786">
            <v>42185</v>
          </cell>
          <cell r="C2786" t="str">
            <v>C43064</v>
          </cell>
          <cell r="D2786" t="str">
            <v>Woodfords Family Services</v>
          </cell>
          <cell r="E2786" t="str">
            <v>ME</v>
          </cell>
          <cell r="F2786" t="str">
            <v>P1</v>
          </cell>
          <cell r="G2786" t="str">
            <v>ERF</v>
          </cell>
          <cell r="H2786" t="str">
            <v>IV</v>
          </cell>
          <cell r="I2786" t="str">
            <v>0031242 - BUSINESS INSURANCE AGENCY</v>
          </cell>
        </row>
        <row r="2787">
          <cell r="A2787" t="str">
            <v>C43069IH</v>
          </cell>
          <cell r="B2787">
            <v>42185</v>
          </cell>
          <cell r="C2787" t="str">
            <v>C43069</v>
          </cell>
          <cell r="D2787" t="str">
            <v>Pacific Bay Inc. dba Tiki Port Rest.</v>
          </cell>
          <cell r="E2787" t="str">
            <v>MA</v>
          </cell>
          <cell r="F2787" t="str">
            <v>P1</v>
          </cell>
          <cell r="G2787" t="str">
            <v>SMALL</v>
          </cell>
          <cell r="H2787" t="str">
            <v>IH</v>
          </cell>
          <cell r="I2787" t="str">
            <v>0007053 - SOARES, GARY</v>
          </cell>
        </row>
        <row r="2788">
          <cell r="A2788" t="str">
            <v>C43069MI</v>
          </cell>
          <cell r="B2788">
            <v>42185</v>
          </cell>
          <cell r="C2788" t="str">
            <v>C43069</v>
          </cell>
          <cell r="D2788" t="str">
            <v>Pacific Bay Inc. dba Tiki Port Rest.</v>
          </cell>
          <cell r="E2788" t="str">
            <v>MA</v>
          </cell>
          <cell r="F2788" t="str">
            <v>P1</v>
          </cell>
          <cell r="G2788" t="str">
            <v>MCARE</v>
          </cell>
          <cell r="H2788" t="str">
            <v>MI</v>
          </cell>
          <cell r="I2788" t="str">
            <v>0007053 - SOARES, GARY</v>
          </cell>
        </row>
        <row r="2789">
          <cell r="A2789" t="str">
            <v>C43073IH</v>
          </cell>
          <cell r="B2789">
            <v>42185</v>
          </cell>
          <cell r="C2789" t="str">
            <v>C43073</v>
          </cell>
          <cell r="D2789" t="str">
            <v>Feeney Brothers Excavation LLC</v>
          </cell>
          <cell r="E2789" t="str">
            <v>MA</v>
          </cell>
          <cell r="F2789" t="str">
            <v>P1</v>
          </cell>
          <cell r="G2789" t="str">
            <v>ERF</v>
          </cell>
          <cell r="H2789" t="str">
            <v>IH</v>
          </cell>
          <cell r="I2789" t="str">
            <v>0030275 - ROGERS &amp; GRAY INSURANCE AGENCY</v>
          </cell>
        </row>
        <row r="2790">
          <cell r="A2790" t="str">
            <v>C43078IV</v>
          </cell>
          <cell r="B2790">
            <v>42185</v>
          </cell>
          <cell r="C2790" t="str">
            <v>C43078</v>
          </cell>
          <cell r="D2790" t="str">
            <v>Granite State Anesthesiologists</v>
          </cell>
          <cell r="E2790" t="str">
            <v>NH</v>
          </cell>
          <cell r="F2790" t="str">
            <v>P1</v>
          </cell>
          <cell r="G2790" t="str">
            <v>SMALL</v>
          </cell>
          <cell r="H2790" t="str">
            <v>IV</v>
          </cell>
          <cell r="I2790" t="str">
            <v>0007052 - NEW ENGLAND EMPLOYEE BENEFITS COUNCIL</v>
          </cell>
        </row>
        <row r="2791">
          <cell r="A2791" t="str">
            <v>C43078JM</v>
          </cell>
          <cell r="B2791">
            <v>42185</v>
          </cell>
          <cell r="C2791" t="str">
            <v>C43078</v>
          </cell>
          <cell r="D2791" t="str">
            <v>Granite State Anesthesiologists</v>
          </cell>
          <cell r="E2791" t="str">
            <v>NH</v>
          </cell>
          <cell r="F2791" t="str">
            <v>P1</v>
          </cell>
          <cell r="G2791" t="str">
            <v>SMALL</v>
          </cell>
          <cell r="H2791" t="str">
            <v>JM</v>
          </cell>
          <cell r="I2791" t="str">
            <v>0007052 - NEW ENGLAND EMPLOYEE BENEFITS COUNCIL</v>
          </cell>
        </row>
        <row r="2792">
          <cell r="A2792" t="str">
            <v>C43083IA</v>
          </cell>
          <cell r="B2792">
            <v>42185</v>
          </cell>
          <cell r="C2792" t="str">
            <v>C43083</v>
          </cell>
          <cell r="D2792" t="str">
            <v>Third Sector New England Inc</v>
          </cell>
          <cell r="E2792" t="str">
            <v>MA</v>
          </cell>
          <cell r="F2792" t="str">
            <v>P1</v>
          </cell>
          <cell r="G2792" t="str">
            <v>ERF</v>
          </cell>
          <cell r="H2792" t="str">
            <v>IA</v>
          </cell>
          <cell r="I2792" t="str">
            <v>0020204 - CLAUSEN, DAVID A</v>
          </cell>
        </row>
        <row r="2793">
          <cell r="A2793" t="str">
            <v>C43083IH</v>
          </cell>
          <cell r="B2793">
            <v>42185</v>
          </cell>
          <cell r="C2793" t="str">
            <v>C43083</v>
          </cell>
          <cell r="D2793" t="str">
            <v>Third Sector New England Inc</v>
          </cell>
          <cell r="E2793" t="str">
            <v>MA</v>
          </cell>
          <cell r="F2793" t="str">
            <v>P1</v>
          </cell>
          <cell r="G2793" t="str">
            <v>ERF</v>
          </cell>
          <cell r="H2793" t="str">
            <v>IH</v>
          </cell>
          <cell r="I2793" t="str">
            <v>0020204 - CLAUSEN, DAVID A</v>
          </cell>
        </row>
        <row r="2794">
          <cell r="A2794" t="str">
            <v>C43083IP</v>
          </cell>
          <cell r="B2794">
            <v>42185</v>
          </cell>
          <cell r="C2794" t="str">
            <v>C43083</v>
          </cell>
          <cell r="D2794" t="str">
            <v>Third Sector New England Inc</v>
          </cell>
          <cell r="E2794" t="str">
            <v>MA</v>
          </cell>
          <cell r="F2794" t="str">
            <v>P1</v>
          </cell>
          <cell r="G2794" t="str">
            <v>ERF</v>
          </cell>
          <cell r="H2794" t="str">
            <v>IP</v>
          </cell>
          <cell r="I2794" t="str">
            <v>0020204 - CLAUSEN, DAVID A</v>
          </cell>
        </row>
        <row r="2795">
          <cell r="A2795" t="str">
            <v>C43084IA</v>
          </cell>
          <cell r="B2795">
            <v>42185</v>
          </cell>
          <cell r="C2795" t="str">
            <v>C43084</v>
          </cell>
          <cell r="D2795" t="str">
            <v>Jewish Community Relations Council</v>
          </cell>
          <cell r="E2795" t="str">
            <v>MA</v>
          </cell>
          <cell r="F2795" t="str">
            <v>P1</v>
          </cell>
          <cell r="G2795" t="str">
            <v>SMALL</v>
          </cell>
          <cell r="H2795" t="str">
            <v>IA</v>
          </cell>
          <cell r="I2795" t="str">
            <v>0007059 - SAPERS &amp; WALLACK</v>
          </cell>
        </row>
        <row r="2796">
          <cell r="A2796" t="str">
            <v>C43084IH</v>
          </cell>
          <cell r="B2796">
            <v>42185</v>
          </cell>
          <cell r="C2796" t="str">
            <v>C43084</v>
          </cell>
          <cell r="D2796" t="str">
            <v>Jewish Community Relations Council</v>
          </cell>
          <cell r="E2796" t="str">
            <v>MA</v>
          </cell>
          <cell r="F2796" t="str">
            <v>P1</v>
          </cell>
          <cell r="G2796" t="str">
            <v>SMALL</v>
          </cell>
          <cell r="H2796" t="str">
            <v>IH</v>
          </cell>
          <cell r="I2796" t="str">
            <v>0007059 - SAPERS &amp; WALLACK</v>
          </cell>
        </row>
        <row r="2797">
          <cell r="A2797" t="str">
            <v>C43090IH</v>
          </cell>
          <cell r="B2797">
            <v>42185</v>
          </cell>
          <cell r="C2797" t="str">
            <v>C43090</v>
          </cell>
          <cell r="D2797" t="str">
            <v>Interlocks Inc</v>
          </cell>
          <cell r="E2797" t="str">
            <v>MA</v>
          </cell>
          <cell r="F2797" t="str">
            <v>P1</v>
          </cell>
          <cell r="G2797" t="str">
            <v>SMALL</v>
          </cell>
          <cell r="H2797" t="str">
            <v>IH</v>
          </cell>
          <cell r="I2797" t="str">
            <v>0007060 - WAS INSURANCE AGENCY LLC</v>
          </cell>
        </row>
        <row r="2798">
          <cell r="A2798" t="str">
            <v>C43090JA</v>
          </cell>
          <cell r="B2798">
            <v>42185</v>
          </cell>
          <cell r="C2798" t="str">
            <v>C43090</v>
          </cell>
          <cell r="D2798" t="str">
            <v>Interlocks Inc</v>
          </cell>
          <cell r="E2798" t="str">
            <v>MA</v>
          </cell>
          <cell r="F2798" t="str">
            <v>P1</v>
          </cell>
          <cell r="G2798" t="str">
            <v>SMALL</v>
          </cell>
          <cell r="H2798" t="str">
            <v>JA</v>
          </cell>
          <cell r="I2798" t="str">
            <v>0007060 - WAS INSURANCE AGENCY LLC</v>
          </cell>
        </row>
        <row r="2799">
          <cell r="A2799" t="str">
            <v>C43092IH</v>
          </cell>
          <cell r="B2799">
            <v>42185</v>
          </cell>
          <cell r="C2799" t="str">
            <v>C43092</v>
          </cell>
          <cell r="D2799" t="str">
            <v>Rolynda Salons, Inc. dba Procuts</v>
          </cell>
          <cell r="E2799" t="str">
            <v>MA</v>
          </cell>
          <cell r="F2799" t="str">
            <v>P1</v>
          </cell>
          <cell r="G2799" t="str">
            <v>SMALL</v>
          </cell>
          <cell r="H2799" t="str">
            <v>IH</v>
          </cell>
          <cell r="I2799" t="str">
            <v>0007065 - DIXON ASSOCIATES INC</v>
          </cell>
        </row>
        <row r="2800">
          <cell r="A2800" t="str">
            <v>C43096IH</v>
          </cell>
          <cell r="B2800">
            <v>42185</v>
          </cell>
          <cell r="C2800" t="str">
            <v>C43096</v>
          </cell>
          <cell r="D2800" t="str">
            <v>Manchester Marine Corporation</v>
          </cell>
          <cell r="E2800" t="str">
            <v>MA</v>
          </cell>
          <cell r="F2800" t="str">
            <v>P1</v>
          </cell>
          <cell r="G2800" t="str">
            <v>SMALL</v>
          </cell>
          <cell r="H2800" t="str">
            <v>IH</v>
          </cell>
          <cell r="I2800" t="str">
            <v>0018088 - ROWLEY AGENCY INC</v>
          </cell>
        </row>
        <row r="2801">
          <cell r="A2801" t="str">
            <v>C43119IH</v>
          </cell>
          <cell r="B2801">
            <v>42185</v>
          </cell>
          <cell r="C2801" t="str">
            <v>C43119</v>
          </cell>
          <cell r="D2801" t="str">
            <v>GFA Federal Credit Union</v>
          </cell>
          <cell r="E2801" t="str">
            <v>MA</v>
          </cell>
          <cell r="F2801" t="str">
            <v>P1</v>
          </cell>
          <cell r="G2801" t="str">
            <v>CRC</v>
          </cell>
          <cell r="H2801" t="str">
            <v>IH</v>
          </cell>
          <cell r="I2801" t="str">
            <v>0033947 - BP BENEFITS LLC</v>
          </cell>
        </row>
        <row r="2802">
          <cell r="A2802" t="str">
            <v>C43119JA</v>
          </cell>
          <cell r="B2802">
            <v>42185</v>
          </cell>
          <cell r="C2802" t="str">
            <v>C43119</v>
          </cell>
          <cell r="D2802" t="str">
            <v>GFA Federal Credit Union</v>
          </cell>
          <cell r="E2802" t="str">
            <v>MA</v>
          </cell>
          <cell r="F2802" t="str">
            <v>P1</v>
          </cell>
          <cell r="G2802" t="str">
            <v>CRC</v>
          </cell>
          <cell r="H2802" t="str">
            <v>JA</v>
          </cell>
          <cell r="I2802" t="str">
            <v>0033947 - BP BENEFITS LLC</v>
          </cell>
        </row>
        <row r="2803">
          <cell r="A2803" t="str">
            <v>C43146IH</v>
          </cell>
          <cell r="B2803">
            <v>42185</v>
          </cell>
          <cell r="C2803" t="str">
            <v>C43146</v>
          </cell>
          <cell r="D2803" t="str">
            <v>Lumina Power Inc.</v>
          </cell>
          <cell r="E2803" t="str">
            <v>MA</v>
          </cell>
          <cell r="F2803" t="str">
            <v>P1</v>
          </cell>
          <cell r="G2803" t="str">
            <v>SMALL</v>
          </cell>
          <cell r="H2803" t="str">
            <v>IH</v>
          </cell>
          <cell r="I2803" t="str">
            <v>0007109 - WAS INSURANCE AGENCY LLC</v>
          </cell>
        </row>
        <row r="2804">
          <cell r="A2804" t="str">
            <v>C43162JM</v>
          </cell>
          <cell r="B2804">
            <v>42185</v>
          </cell>
          <cell r="C2804" t="str">
            <v>C43162</v>
          </cell>
          <cell r="D2804" t="str">
            <v>James M Lavelle Associates</v>
          </cell>
          <cell r="E2804" t="str">
            <v>NH</v>
          </cell>
          <cell r="F2804" t="str">
            <v>P1</v>
          </cell>
          <cell r="G2804" t="str">
            <v>SMALL</v>
          </cell>
          <cell r="H2804" t="str">
            <v>JM</v>
          </cell>
          <cell r="I2804" t="str">
            <v>0028007 - BORISLOW INSURANCE AGENCY</v>
          </cell>
        </row>
        <row r="2805">
          <cell r="A2805" t="str">
            <v>C43181IH</v>
          </cell>
          <cell r="B2805">
            <v>42185</v>
          </cell>
          <cell r="C2805" t="str">
            <v>C43181</v>
          </cell>
          <cell r="D2805" t="str">
            <v>Mashpee Wampanoag Tribal Council Inc</v>
          </cell>
          <cell r="E2805" t="str">
            <v>MA</v>
          </cell>
          <cell r="F2805" t="str">
            <v>P1</v>
          </cell>
          <cell r="G2805" t="str">
            <v>SMALL</v>
          </cell>
          <cell r="H2805" t="str">
            <v>IH</v>
          </cell>
          <cell r="I2805" t="str">
            <v>0022642 - FMG INSURANCE AGENCY INC</v>
          </cell>
        </row>
        <row r="2806">
          <cell r="A2806" t="str">
            <v>C43183IH</v>
          </cell>
          <cell r="B2806">
            <v>42185</v>
          </cell>
          <cell r="C2806" t="str">
            <v>C43183</v>
          </cell>
          <cell r="D2806" t="str">
            <v>Cape Gynecology LLC</v>
          </cell>
          <cell r="E2806" t="str">
            <v>MA</v>
          </cell>
          <cell r="F2806" t="str">
            <v>P1</v>
          </cell>
          <cell r="G2806" t="str">
            <v>SMALL</v>
          </cell>
          <cell r="H2806" t="str">
            <v>IH</v>
          </cell>
          <cell r="I2806" t="str">
            <v>0007134 - SYLVESTER, RICHARD</v>
          </cell>
        </row>
        <row r="2807">
          <cell r="A2807" t="str">
            <v>C43185IH</v>
          </cell>
          <cell r="B2807">
            <v>42185</v>
          </cell>
          <cell r="C2807" t="str">
            <v>C43185</v>
          </cell>
          <cell r="D2807" t="str">
            <v>Hall Oil Co Inc</v>
          </cell>
          <cell r="E2807" t="str">
            <v>MA</v>
          </cell>
          <cell r="F2807" t="str">
            <v>P1</v>
          </cell>
          <cell r="G2807" t="str">
            <v>SMALL</v>
          </cell>
          <cell r="H2807" t="str">
            <v>IH</v>
          </cell>
          <cell r="I2807" t="str">
            <v>0014103 - VENDETTI JR, DONALD F</v>
          </cell>
        </row>
        <row r="2808">
          <cell r="A2808" t="str">
            <v>C43190IA</v>
          </cell>
          <cell r="B2808">
            <v>42185</v>
          </cell>
          <cell r="C2808" t="str">
            <v>C43190</v>
          </cell>
          <cell r="D2808" t="str">
            <v>NEHI Inc</v>
          </cell>
          <cell r="E2808" t="str">
            <v>MA</v>
          </cell>
          <cell r="F2808" t="str">
            <v>P1</v>
          </cell>
          <cell r="G2808" t="str">
            <v>SMALL</v>
          </cell>
          <cell r="H2808" t="str">
            <v>IA</v>
          </cell>
          <cell r="I2808" t="str">
            <v>0025601 - BROWN &amp; BROWN OF MASSACHUSETTS LLC</v>
          </cell>
        </row>
        <row r="2809">
          <cell r="A2809" t="str">
            <v>C43190IH</v>
          </cell>
          <cell r="B2809">
            <v>42185</v>
          </cell>
          <cell r="C2809" t="str">
            <v>C43190</v>
          </cell>
          <cell r="D2809" t="str">
            <v>NEHI Inc</v>
          </cell>
          <cell r="E2809" t="str">
            <v>MA</v>
          </cell>
          <cell r="F2809" t="str">
            <v>P1</v>
          </cell>
          <cell r="G2809" t="str">
            <v>SMALL</v>
          </cell>
          <cell r="H2809" t="str">
            <v>IH</v>
          </cell>
          <cell r="I2809" t="str">
            <v>0025601 - BROWN &amp; BROWN OF MASSACHUSETTS LLC</v>
          </cell>
        </row>
        <row r="2810">
          <cell r="A2810" t="str">
            <v>C43190MI</v>
          </cell>
          <cell r="B2810">
            <v>42185</v>
          </cell>
          <cell r="C2810" t="str">
            <v>C43190</v>
          </cell>
          <cell r="D2810" t="str">
            <v>NEHI Inc</v>
          </cell>
          <cell r="E2810" t="str">
            <v>MA</v>
          </cell>
          <cell r="F2810" t="str">
            <v>P1</v>
          </cell>
          <cell r="G2810" t="str">
            <v>MCARE</v>
          </cell>
          <cell r="H2810" t="str">
            <v>MI</v>
          </cell>
          <cell r="I2810" t="str">
            <v>0025601 - BROWN &amp; BROWN OF MASSACHUSETTS LLC</v>
          </cell>
        </row>
        <row r="2811">
          <cell r="A2811" t="str">
            <v>C43207JM</v>
          </cell>
          <cell r="B2811">
            <v>42185</v>
          </cell>
          <cell r="C2811" t="str">
            <v>C43207</v>
          </cell>
          <cell r="D2811" t="str">
            <v>Wilkins Mechanical</v>
          </cell>
          <cell r="E2811" t="str">
            <v>NH</v>
          </cell>
          <cell r="F2811" t="str">
            <v>P1</v>
          </cell>
          <cell r="G2811" t="str">
            <v>SMALL</v>
          </cell>
          <cell r="H2811" t="str">
            <v>JM</v>
          </cell>
          <cell r="I2811" t="str">
            <v>0033794 - CROSS INSURANCE - MANCHESTER</v>
          </cell>
        </row>
        <row r="2812">
          <cell r="A2812" t="str">
            <v>C43210JM</v>
          </cell>
          <cell r="B2812">
            <v>42185</v>
          </cell>
          <cell r="C2812" t="str">
            <v>C43210</v>
          </cell>
          <cell r="D2812" t="str">
            <v>Health First Family Care Center</v>
          </cell>
          <cell r="E2812" t="str">
            <v>NH</v>
          </cell>
          <cell r="F2812" t="str">
            <v>P1</v>
          </cell>
          <cell r="G2812" t="str">
            <v>SMALL</v>
          </cell>
          <cell r="H2812" t="str">
            <v>JM</v>
          </cell>
          <cell r="I2812" t="str">
            <v>0007159 - NEW ENGLAND EMPLOYEE BENEFITS COUNCIL</v>
          </cell>
        </row>
        <row r="2813">
          <cell r="A2813" t="str">
            <v>C43222IH</v>
          </cell>
          <cell r="B2813">
            <v>42185</v>
          </cell>
          <cell r="C2813" t="str">
            <v>C43222</v>
          </cell>
          <cell r="D2813" t="str">
            <v>Botanic Gardens Children's Center Inc</v>
          </cell>
          <cell r="E2813" t="str">
            <v>MA</v>
          </cell>
          <cell r="F2813" t="str">
            <v>P1</v>
          </cell>
          <cell r="G2813" t="str">
            <v>SMALL</v>
          </cell>
          <cell r="H2813" t="str">
            <v>IH</v>
          </cell>
          <cell r="I2813" t="str">
            <v>0033196 - PAYCHEX AGENCY INC</v>
          </cell>
        </row>
        <row r="2814">
          <cell r="A2814" t="str">
            <v>C43235IH</v>
          </cell>
          <cell r="B2814">
            <v>42185</v>
          </cell>
          <cell r="C2814" t="str">
            <v>C43235</v>
          </cell>
          <cell r="D2814" t="str">
            <v>VNA of Middlesex East</v>
          </cell>
          <cell r="E2814" t="str">
            <v>MA</v>
          </cell>
          <cell r="F2814" t="str">
            <v>P1</v>
          </cell>
          <cell r="G2814" t="str">
            <v>CRC</v>
          </cell>
          <cell r="H2814" t="str">
            <v>IH</v>
          </cell>
          <cell r="I2814" t="str">
            <v>0020411 - NEW ENGLAND MEDICAL INS AGENCY LLC</v>
          </cell>
        </row>
        <row r="2815">
          <cell r="A2815" t="str">
            <v>C43235JA</v>
          </cell>
          <cell r="B2815">
            <v>42185</v>
          </cell>
          <cell r="C2815" t="str">
            <v>C43235</v>
          </cell>
          <cell r="D2815" t="str">
            <v>VNA of Middlesex East</v>
          </cell>
          <cell r="E2815" t="str">
            <v>MA</v>
          </cell>
          <cell r="F2815" t="str">
            <v>P1</v>
          </cell>
          <cell r="G2815" t="str">
            <v>CRC</v>
          </cell>
          <cell r="H2815" t="str">
            <v>JA</v>
          </cell>
          <cell r="I2815" t="str">
            <v>0020411 - NEW ENGLAND MEDICAL INS AGENCY LLC</v>
          </cell>
        </row>
        <row r="2816">
          <cell r="A2816" t="str">
            <v>C43237IH</v>
          </cell>
          <cell r="B2816">
            <v>42185</v>
          </cell>
          <cell r="C2816" t="str">
            <v>C43237</v>
          </cell>
          <cell r="D2816" t="str">
            <v>Community Rehab Care Inc</v>
          </cell>
          <cell r="E2816" t="str">
            <v>MA</v>
          </cell>
          <cell r="F2816" t="str">
            <v>P1</v>
          </cell>
          <cell r="G2816" t="str">
            <v>SMALL</v>
          </cell>
          <cell r="H2816" t="str">
            <v>IH</v>
          </cell>
          <cell r="I2816" t="str">
            <v>0025082 - BENEMAX, INC.</v>
          </cell>
        </row>
        <row r="2817">
          <cell r="A2817" t="str">
            <v>C43237JA</v>
          </cell>
          <cell r="B2817">
            <v>42185</v>
          </cell>
          <cell r="C2817" t="str">
            <v>C43237</v>
          </cell>
          <cell r="D2817" t="str">
            <v>Community Rehab Care Inc</v>
          </cell>
          <cell r="E2817" t="str">
            <v>MA</v>
          </cell>
          <cell r="F2817" t="str">
            <v>P1</v>
          </cell>
          <cell r="G2817" t="str">
            <v>SMALL</v>
          </cell>
          <cell r="H2817" t="str">
            <v>JA</v>
          </cell>
          <cell r="I2817" t="str">
            <v>0025082 - BENEMAX, INC.</v>
          </cell>
        </row>
        <row r="2818">
          <cell r="A2818" t="str">
            <v>C43242IV</v>
          </cell>
          <cell r="B2818">
            <v>42185</v>
          </cell>
          <cell r="C2818" t="str">
            <v>C43242</v>
          </cell>
          <cell r="D2818" t="str">
            <v>Orbotech</v>
          </cell>
          <cell r="E2818" t="str">
            <v>MA</v>
          </cell>
          <cell r="F2818" t="str">
            <v>P1</v>
          </cell>
          <cell r="G2818" t="str">
            <v>CRC</v>
          </cell>
          <cell r="H2818" t="str">
            <v>IV</v>
          </cell>
          <cell r="I2818" t="str">
            <v>0035239 - WILLIAM GALLAGHER  ASSOCIATES</v>
          </cell>
        </row>
        <row r="2819">
          <cell r="A2819" t="str">
            <v>C43247IH</v>
          </cell>
          <cell r="B2819">
            <v>42185</v>
          </cell>
          <cell r="C2819" t="str">
            <v>C43247</v>
          </cell>
          <cell r="D2819" t="str">
            <v>Norwell Visiting Nurse Association Inc</v>
          </cell>
          <cell r="E2819" t="str">
            <v>MA</v>
          </cell>
          <cell r="F2819" t="str">
            <v>P1</v>
          </cell>
          <cell r="G2819" t="str">
            <v>CRC</v>
          </cell>
          <cell r="H2819" t="str">
            <v>IH</v>
          </cell>
          <cell r="I2819" t="str">
            <v>0023097 - WILLIAM GALLAGHER  ASSOCIATES</v>
          </cell>
        </row>
        <row r="2820">
          <cell r="A2820" t="str">
            <v>C43250IH</v>
          </cell>
          <cell r="B2820">
            <v>42185</v>
          </cell>
          <cell r="C2820" t="str">
            <v>C43250</v>
          </cell>
          <cell r="D2820" t="str">
            <v>Harry A Janice &amp; Sons Inc</v>
          </cell>
          <cell r="E2820" t="str">
            <v>MA</v>
          </cell>
          <cell r="F2820" t="str">
            <v>P1</v>
          </cell>
          <cell r="G2820" t="str">
            <v>SMALL</v>
          </cell>
          <cell r="H2820" t="str">
            <v>IH</v>
          </cell>
        </row>
        <row r="2821">
          <cell r="A2821" t="str">
            <v>C43253JM</v>
          </cell>
          <cell r="B2821">
            <v>42185</v>
          </cell>
          <cell r="C2821" t="str">
            <v>C43253</v>
          </cell>
          <cell r="D2821" t="str">
            <v>Hanover Hill Health Care Center Services Inc</v>
          </cell>
          <cell r="E2821" t="str">
            <v>NH</v>
          </cell>
          <cell r="F2821" t="str">
            <v>P1</v>
          </cell>
          <cell r="G2821" t="str">
            <v>ERF</v>
          </cell>
          <cell r="H2821" t="str">
            <v>JM</v>
          </cell>
          <cell r="I2821" t="str">
            <v>0007197 - NEW ENGLAND EMPLOYEE BENEFITS COUNCIL</v>
          </cell>
        </row>
        <row r="2822">
          <cell r="A2822" t="str">
            <v>C43253JR</v>
          </cell>
          <cell r="B2822">
            <v>42185</v>
          </cell>
          <cell r="C2822" t="str">
            <v>C43253</v>
          </cell>
          <cell r="D2822" t="str">
            <v>Hanover Hill Health Care Center Services Inc</v>
          </cell>
          <cell r="E2822" t="str">
            <v>NH</v>
          </cell>
          <cell r="F2822" t="str">
            <v>P1</v>
          </cell>
          <cell r="G2822" t="str">
            <v>ERF</v>
          </cell>
          <cell r="H2822" t="str">
            <v>JR</v>
          </cell>
          <cell r="I2822" t="str">
            <v>0007197 - NEW ENGLAND EMPLOYEE BENEFITS COUNCIL</v>
          </cell>
        </row>
        <row r="2823">
          <cell r="A2823" t="str">
            <v>C43258IH</v>
          </cell>
          <cell r="B2823">
            <v>42185</v>
          </cell>
          <cell r="C2823" t="str">
            <v>C43258</v>
          </cell>
          <cell r="D2823" t="str">
            <v>Daniel J Bley D.D.S</v>
          </cell>
          <cell r="E2823" t="str">
            <v>MA</v>
          </cell>
          <cell r="F2823" t="str">
            <v>P1</v>
          </cell>
          <cell r="G2823" t="str">
            <v>SMALL</v>
          </cell>
          <cell r="H2823" t="str">
            <v>IH</v>
          </cell>
          <cell r="I2823" t="str">
            <v>0025884 - BOSTON COMMONWEALTH ADVANTAGE LLC</v>
          </cell>
        </row>
        <row r="2824">
          <cell r="A2824" t="str">
            <v>C43259JM</v>
          </cell>
          <cell r="B2824">
            <v>42185</v>
          </cell>
          <cell r="C2824" t="str">
            <v>C43259</v>
          </cell>
          <cell r="D2824" t="str">
            <v>Fremont Pizzeria</v>
          </cell>
          <cell r="E2824" t="str">
            <v>NH</v>
          </cell>
          <cell r="F2824" t="str">
            <v>P1</v>
          </cell>
          <cell r="G2824" t="str">
            <v>SMALL</v>
          </cell>
          <cell r="H2824" t="str">
            <v>JM</v>
          </cell>
          <cell r="I2824" t="str">
            <v>0018210 - AZIZ, ROBERT</v>
          </cell>
        </row>
        <row r="2825">
          <cell r="A2825" t="str">
            <v>C43260JH</v>
          </cell>
          <cell r="B2825">
            <v>42185</v>
          </cell>
          <cell r="C2825" t="str">
            <v>C43260</v>
          </cell>
          <cell r="D2825" t="str">
            <v>Daigle Plumbing &amp; Heating</v>
          </cell>
          <cell r="E2825" t="str">
            <v>NH</v>
          </cell>
          <cell r="F2825" t="str">
            <v>P1</v>
          </cell>
          <cell r="G2825" t="str">
            <v>SMALL</v>
          </cell>
          <cell r="H2825" t="str">
            <v>JH</v>
          </cell>
          <cell r="I2825" t="str">
            <v>0007199 - NEW ENGLAND EMPLOYEE BENEFITS COUNCIL</v>
          </cell>
        </row>
        <row r="2826">
          <cell r="A2826" t="str">
            <v>C43264IH</v>
          </cell>
          <cell r="B2826">
            <v>42185</v>
          </cell>
          <cell r="C2826" t="str">
            <v>C43264</v>
          </cell>
          <cell r="D2826" t="str">
            <v>E Salon Inc dba Bellezza Day Spa</v>
          </cell>
          <cell r="E2826" t="str">
            <v>MA</v>
          </cell>
          <cell r="F2826" t="str">
            <v>P1</v>
          </cell>
          <cell r="G2826" t="str">
            <v>SMALL</v>
          </cell>
          <cell r="H2826" t="str">
            <v>IH</v>
          </cell>
          <cell r="I2826" t="str">
            <v>0007205 - FINNELL, MICHAEL G</v>
          </cell>
        </row>
        <row r="2827">
          <cell r="A2827" t="str">
            <v>C43271IV</v>
          </cell>
          <cell r="B2827">
            <v>42185</v>
          </cell>
          <cell r="C2827" t="str">
            <v>C43271</v>
          </cell>
          <cell r="D2827" t="str">
            <v>The Kraematon Group Communications Corporation</v>
          </cell>
          <cell r="E2827" t="str">
            <v>MA</v>
          </cell>
          <cell r="F2827" t="str">
            <v>P1</v>
          </cell>
          <cell r="G2827" t="str">
            <v>SMALL</v>
          </cell>
          <cell r="H2827" t="str">
            <v>IV</v>
          </cell>
          <cell r="I2827" t="str">
            <v>0013262 - EASTERN BENEFITS GROUP</v>
          </cell>
        </row>
        <row r="2828">
          <cell r="A2828" t="str">
            <v>C43272IH</v>
          </cell>
          <cell r="B2828">
            <v>42185</v>
          </cell>
          <cell r="C2828" t="str">
            <v>C43272</v>
          </cell>
          <cell r="D2828" t="str">
            <v>The Neighborhood Hardware Group</v>
          </cell>
          <cell r="E2828" t="str">
            <v>MA</v>
          </cell>
          <cell r="F2828" t="str">
            <v>P1</v>
          </cell>
          <cell r="G2828" t="str">
            <v>SMALL</v>
          </cell>
          <cell r="H2828" t="str">
            <v>IH</v>
          </cell>
        </row>
        <row r="2829">
          <cell r="A2829" t="str">
            <v>C43274IH</v>
          </cell>
          <cell r="B2829">
            <v>42185</v>
          </cell>
          <cell r="C2829" t="str">
            <v>C43274</v>
          </cell>
          <cell r="D2829" t="str">
            <v>Massachusetts Youth Service Alliance</v>
          </cell>
          <cell r="E2829" t="str">
            <v>MA</v>
          </cell>
          <cell r="F2829" t="str">
            <v>P1</v>
          </cell>
          <cell r="G2829" t="str">
            <v>SMALL</v>
          </cell>
          <cell r="H2829" t="str">
            <v>IH</v>
          </cell>
          <cell r="I2829" t="str">
            <v>0007212 - KOHN, JACK B</v>
          </cell>
        </row>
        <row r="2830">
          <cell r="A2830" t="str">
            <v>C43274JA</v>
          </cell>
          <cell r="B2830">
            <v>42185</v>
          </cell>
          <cell r="C2830" t="str">
            <v>C43274</v>
          </cell>
          <cell r="D2830" t="str">
            <v>Massachusetts Youth Service Alliance</v>
          </cell>
          <cell r="E2830" t="str">
            <v>MA</v>
          </cell>
          <cell r="F2830" t="str">
            <v>P1</v>
          </cell>
          <cell r="G2830" t="str">
            <v>SMALL</v>
          </cell>
          <cell r="H2830" t="str">
            <v>JA</v>
          </cell>
          <cell r="I2830" t="str">
            <v>0007212 - KOHN, JACK B</v>
          </cell>
        </row>
        <row r="2831">
          <cell r="A2831" t="str">
            <v>C43289IH</v>
          </cell>
          <cell r="B2831">
            <v>42185</v>
          </cell>
          <cell r="C2831" t="str">
            <v>C43289</v>
          </cell>
          <cell r="D2831" t="str">
            <v>Great Works Internet</v>
          </cell>
          <cell r="E2831" t="str">
            <v>ME</v>
          </cell>
          <cell r="F2831" t="str">
            <v>P1</v>
          </cell>
          <cell r="G2831" t="str">
            <v>CRC</v>
          </cell>
          <cell r="H2831" t="str">
            <v>IH</v>
          </cell>
          <cell r="I2831" t="str">
            <v>0030785 - CLARK INSURANCE</v>
          </cell>
        </row>
        <row r="2832">
          <cell r="A2832" t="str">
            <v>C43289IV</v>
          </cell>
          <cell r="B2832">
            <v>42185</v>
          </cell>
          <cell r="C2832" t="str">
            <v>C43289</v>
          </cell>
          <cell r="D2832" t="str">
            <v>Great Works Internet</v>
          </cell>
          <cell r="E2832" t="str">
            <v>ME</v>
          </cell>
          <cell r="F2832" t="str">
            <v>P1</v>
          </cell>
          <cell r="G2832" t="str">
            <v>CRC</v>
          </cell>
          <cell r="H2832" t="str">
            <v>IV</v>
          </cell>
          <cell r="I2832" t="str">
            <v>0030785 - CLARK INSURANCE</v>
          </cell>
        </row>
        <row r="2833">
          <cell r="A2833" t="str">
            <v>C43296IH</v>
          </cell>
          <cell r="B2833">
            <v>42185</v>
          </cell>
          <cell r="C2833" t="str">
            <v>C43296</v>
          </cell>
          <cell r="D2833" t="str">
            <v>A &amp; C Associates Inc</v>
          </cell>
          <cell r="E2833" t="str">
            <v>MA</v>
          </cell>
          <cell r="F2833" t="str">
            <v>P1</v>
          </cell>
          <cell r="G2833" t="str">
            <v>SMALL</v>
          </cell>
          <cell r="H2833" t="str">
            <v>IH</v>
          </cell>
          <cell r="I2833" t="str">
            <v>0030333 - DIGITAL INSURANCE AGENCY INC</v>
          </cell>
        </row>
        <row r="2834">
          <cell r="A2834" t="str">
            <v>C43296MI</v>
          </cell>
          <cell r="B2834">
            <v>42185</v>
          </cell>
          <cell r="C2834" t="str">
            <v>C43296</v>
          </cell>
          <cell r="D2834" t="str">
            <v>A &amp; C Associates Inc</v>
          </cell>
          <cell r="E2834" t="str">
            <v>MA</v>
          </cell>
          <cell r="F2834" t="str">
            <v>P1</v>
          </cell>
          <cell r="G2834" t="str">
            <v>MCARE</v>
          </cell>
          <cell r="H2834" t="str">
            <v>MI</v>
          </cell>
          <cell r="I2834" t="str">
            <v>0030333 - DIGITAL INSURANCE AGENCY INC</v>
          </cell>
        </row>
        <row r="2835">
          <cell r="A2835" t="str">
            <v>C43301IH</v>
          </cell>
          <cell r="B2835">
            <v>42185</v>
          </cell>
          <cell r="C2835" t="str">
            <v>C43301</v>
          </cell>
          <cell r="D2835" t="str">
            <v>Dream Smile Dental</v>
          </cell>
          <cell r="E2835" t="str">
            <v>MA</v>
          </cell>
          <cell r="F2835" t="str">
            <v>P1</v>
          </cell>
          <cell r="G2835" t="str">
            <v>SMALL</v>
          </cell>
          <cell r="H2835" t="str">
            <v>IH</v>
          </cell>
          <cell r="I2835" t="str">
            <v>0007232 - KAPLAN, ELLEN A</v>
          </cell>
        </row>
        <row r="2836">
          <cell r="A2836" t="str">
            <v>C43303IA</v>
          </cell>
          <cell r="B2836">
            <v>42185</v>
          </cell>
          <cell r="C2836" t="str">
            <v>C43303</v>
          </cell>
          <cell r="D2836" t="str">
            <v>T &amp; K Asphalt Services</v>
          </cell>
          <cell r="E2836" t="str">
            <v>MA</v>
          </cell>
          <cell r="F2836" t="str">
            <v>P1</v>
          </cell>
          <cell r="G2836" t="str">
            <v>CRC</v>
          </cell>
          <cell r="H2836" t="str">
            <v>IA</v>
          </cell>
          <cell r="I2836" t="str">
            <v>0024433 - EASTERN BENEFITS GROUP</v>
          </cell>
        </row>
        <row r="2837">
          <cell r="A2837" t="str">
            <v>C43303IH</v>
          </cell>
          <cell r="B2837">
            <v>42185</v>
          </cell>
          <cell r="C2837" t="str">
            <v>C43303</v>
          </cell>
          <cell r="D2837" t="str">
            <v>T &amp; K Asphalt Services</v>
          </cell>
          <cell r="E2837" t="str">
            <v>MA</v>
          </cell>
          <cell r="F2837" t="str">
            <v>P1</v>
          </cell>
          <cell r="G2837" t="str">
            <v>CRC</v>
          </cell>
          <cell r="H2837" t="str">
            <v>IH</v>
          </cell>
          <cell r="I2837" t="str">
            <v>0024433 - EASTERN BENEFITS GROUP</v>
          </cell>
        </row>
        <row r="2838">
          <cell r="A2838" t="str">
            <v>C43372JM</v>
          </cell>
          <cell r="B2838">
            <v>42185</v>
          </cell>
          <cell r="C2838" t="str">
            <v>C43372</v>
          </cell>
          <cell r="D2838" t="str">
            <v>Magdalen College</v>
          </cell>
          <cell r="E2838" t="str">
            <v>NH</v>
          </cell>
          <cell r="F2838" t="str">
            <v>P1</v>
          </cell>
          <cell r="G2838" t="str">
            <v>SMALL</v>
          </cell>
          <cell r="H2838" t="str">
            <v>JM</v>
          </cell>
          <cell r="I2838" t="str">
            <v>0033446 - BP BENEFITS LLC</v>
          </cell>
        </row>
        <row r="2839">
          <cell r="A2839" t="str">
            <v>C43374IA</v>
          </cell>
          <cell r="B2839">
            <v>42185</v>
          </cell>
          <cell r="C2839" t="str">
            <v>C43374</v>
          </cell>
          <cell r="D2839" t="str">
            <v>The Commonwealth Institute</v>
          </cell>
          <cell r="E2839" t="str">
            <v>MA</v>
          </cell>
          <cell r="F2839" t="str">
            <v>P1</v>
          </cell>
          <cell r="G2839" t="str">
            <v>SMALL</v>
          </cell>
          <cell r="H2839" t="str">
            <v>IA</v>
          </cell>
        </row>
        <row r="2840">
          <cell r="A2840" t="str">
            <v>C43378IA</v>
          </cell>
          <cell r="B2840">
            <v>42185</v>
          </cell>
          <cell r="C2840" t="str">
            <v>C43378</v>
          </cell>
          <cell r="D2840" t="str">
            <v>Hellenic College</v>
          </cell>
          <cell r="E2840" t="str">
            <v>MA</v>
          </cell>
          <cell r="F2840" t="str">
            <v>P1</v>
          </cell>
          <cell r="G2840" t="str">
            <v>CRC</v>
          </cell>
          <cell r="H2840" t="str">
            <v>IA</v>
          </cell>
          <cell r="I2840" t="str">
            <v>0032042 - SENTINEL INSURANCE AGENCY INC MA</v>
          </cell>
        </row>
        <row r="2841">
          <cell r="A2841" t="str">
            <v>C43378IH</v>
          </cell>
          <cell r="B2841">
            <v>42185</v>
          </cell>
          <cell r="C2841" t="str">
            <v>C43378</v>
          </cell>
          <cell r="D2841" t="str">
            <v>Hellenic College</v>
          </cell>
          <cell r="E2841" t="str">
            <v>MA</v>
          </cell>
          <cell r="F2841" t="str">
            <v>P1</v>
          </cell>
          <cell r="G2841" t="str">
            <v>CRC</v>
          </cell>
          <cell r="H2841" t="str">
            <v>IH</v>
          </cell>
          <cell r="I2841" t="str">
            <v>0032042 - SENTINEL INSURANCE AGENCY INC MA</v>
          </cell>
        </row>
        <row r="2842">
          <cell r="A2842" t="str">
            <v>C43379AA</v>
          </cell>
          <cell r="B2842">
            <v>42185</v>
          </cell>
          <cell r="C2842" t="str">
            <v>C43379</v>
          </cell>
          <cell r="D2842" t="str">
            <v>GreenPages Inc</v>
          </cell>
          <cell r="E2842" t="str">
            <v>ME</v>
          </cell>
          <cell r="F2842" t="str">
            <v>P1</v>
          </cell>
          <cell r="G2842" t="str">
            <v>ERF</v>
          </cell>
          <cell r="H2842" t="str">
            <v>AA</v>
          </cell>
          <cell r="I2842" t="str">
            <v>0014560 - ACADIA BENEFITS INC</v>
          </cell>
        </row>
        <row r="2843">
          <cell r="A2843" t="str">
            <v>C43379IH</v>
          </cell>
          <cell r="B2843">
            <v>42185</v>
          </cell>
          <cell r="C2843" t="str">
            <v>C43379</v>
          </cell>
          <cell r="D2843" t="str">
            <v>GreenPages Inc</v>
          </cell>
          <cell r="E2843" t="str">
            <v>ME</v>
          </cell>
          <cell r="F2843" t="str">
            <v>P1</v>
          </cell>
          <cell r="G2843" t="str">
            <v>ERF</v>
          </cell>
          <cell r="H2843" t="str">
            <v>IH</v>
          </cell>
          <cell r="I2843" t="str">
            <v>0014560 - ACADIA BENEFITS INC</v>
          </cell>
        </row>
        <row r="2844">
          <cell r="A2844" t="str">
            <v>C43380IH</v>
          </cell>
          <cell r="B2844">
            <v>42185</v>
          </cell>
          <cell r="C2844" t="str">
            <v>C43380</v>
          </cell>
          <cell r="D2844" t="str">
            <v>Creative Work Systems</v>
          </cell>
          <cell r="E2844" t="str">
            <v>ME</v>
          </cell>
          <cell r="F2844" t="str">
            <v>P1</v>
          </cell>
          <cell r="G2844" t="str">
            <v>ERF</v>
          </cell>
          <cell r="H2844" t="str">
            <v>IH</v>
          </cell>
          <cell r="I2844" t="str">
            <v>0020892 - HOLDEN INSURANCE AGENCY</v>
          </cell>
        </row>
        <row r="2845">
          <cell r="A2845" t="str">
            <v>C43380PO</v>
          </cell>
          <cell r="B2845">
            <v>42185</v>
          </cell>
          <cell r="C2845" t="str">
            <v>C43380</v>
          </cell>
          <cell r="D2845" t="str">
            <v>Creative Work Systems</v>
          </cell>
          <cell r="E2845" t="str">
            <v>ME</v>
          </cell>
          <cell r="F2845" t="str">
            <v>P1</v>
          </cell>
          <cell r="G2845" t="str">
            <v>ERF</v>
          </cell>
          <cell r="H2845" t="str">
            <v>PO</v>
          </cell>
          <cell r="I2845" t="str">
            <v>0020892 - HOLDEN INSURANCE AGENCY</v>
          </cell>
        </row>
        <row r="2846">
          <cell r="A2846" t="str">
            <v>C43384IH</v>
          </cell>
          <cell r="B2846">
            <v>42185</v>
          </cell>
          <cell r="C2846" t="str">
            <v>C43384</v>
          </cell>
          <cell r="D2846" t="str">
            <v>Monomoy Community Services</v>
          </cell>
          <cell r="E2846" t="str">
            <v>MA</v>
          </cell>
          <cell r="F2846" t="str">
            <v>P1</v>
          </cell>
          <cell r="G2846" t="str">
            <v>SMALL</v>
          </cell>
          <cell r="H2846" t="str">
            <v>IH</v>
          </cell>
          <cell r="I2846" t="str">
            <v>0018185 - HUB INTERNATIONAL NEW ENGLAND LLC</v>
          </cell>
        </row>
        <row r="2847">
          <cell r="A2847" t="str">
            <v>C43406IH</v>
          </cell>
          <cell r="B2847">
            <v>42185</v>
          </cell>
          <cell r="C2847" t="str">
            <v>C43406</v>
          </cell>
          <cell r="D2847" t="str">
            <v>G &amp; G Mechanical Inc</v>
          </cell>
          <cell r="E2847" t="str">
            <v>MA</v>
          </cell>
          <cell r="F2847" t="str">
            <v>P1</v>
          </cell>
          <cell r="G2847" t="str">
            <v>SMALL</v>
          </cell>
          <cell r="H2847" t="str">
            <v>IH</v>
          </cell>
          <cell r="I2847" t="str">
            <v>0007320 - CONSOLES, NICHOLAS S</v>
          </cell>
        </row>
        <row r="2848">
          <cell r="A2848" t="str">
            <v>C43420IH</v>
          </cell>
          <cell r="B2848">
            <v>42185</v>
          </cell>
          <cell r="C2848" t="str">
            <v>C43420</v>
          </cell>
          <cell r="D2848" t="str">
            <v>Orleans Medical Center PC</v>
          </cell>
          <cell r="E2848" t="str">
            <v>MA</v>
          </cell>
          <cell r="F2848" t="str">
            <v>P1</v>
          </cell>
          <cell r="G2848" t="str">
            <v>SMALL</v>
          </cell>
          <cell r="H2848" t="str">
            <v>IH</v>
          </cell>
          <cell r="I2848" t="str">
            <v>0007329 - ROGERS &amp; GRAY INSURANCE AGENCY</v>
          </cell>
        </row>
        <row r="2849">
          <cell r="A2849" t="str">
            <v>C43422IH</v>
          </cell>
          <cell r="B2849">
            <v>42185</v>
          </cell>
          <cell r="C2849" t="str">
            <v>C43422</v>
          </cell>
          <cell r="D2849" t="str">
            <v>Millennium Place Primary Condominium</v>
          </cell>
          <cell r="E2849" t="str">
            <v>MA</v>
          </cell>
          <cell r="F2849" t="str">
            <v>P1</v>
          </cell>
          <cell r="G2849" t="str">
            <v>SMALL</v>
          </cell>
          <cell r="H2849" t="str">
            <v>IH</v>
          </cell>
          <cell r="I2849" t="str">
            <v>0025158 - BROWN &amp; BROWN OF MASSACHUSETTS LLC</v>
          </cell>
        </row>
        <row r="2850">
          <cell r="A2850" t="str">
            <v>C43435IH</v>
          </cell>
          <cell r="B2850">
            <v>42185</v>
          </cell>
          <cell r="C2850" t="str">
            <v>C43435</v>
          </cell>
          <cell r="D2850" t="str">
            <v>Falmouth Pediatric Associates</v>
          </cell>
          <cell r="E2850" t="str">
            <v>MA</v>
          </cell>
          <cell r="F2850" t="str">
            <v>P1</v>
          </cell>
          <cell r="G2850" t="str">
            <v>SMALL</v>
          </cell>
          <cell r="H2850" t="str">
            <v>IH</v>
          </cell>
          <cell r="I2850" t="str">
            <v>0018690 - EASTERN BENEFITS GROUP</v>
          </cell>
        </row>
        <row r="2851">
          <cell r="A2851" t="str">
            <v>C43439IH</v>
          </cell>
          <cell r="B2851">
            <v>42185</v>
          </cell>
          <cell r="C2851" t="str">
            <v>C43439</v>
          </cell>
          <cell r="D2851" t="str">
            <v>For Kids Only Afterschool Inc</v>
          </cell>
          <cell r="E2851" t="str">
            <v>MA</v>
          </cell>
          <cell r="F2851" t="str">
            <v>P1</v>
          </cell>
          <cell r="G2851" t="str">
            <v>SMALL</v>
          </cell>
          <cell r="H2851" t="str">
            <v>IH</v>
          </cell>
          <cell r="I2851" t="str">
            <v>0034574 - TGA CROSS INSURANCE INC</v>
          </cell>
        </row>
        <row r="2852">
          <cell r="A2852" t="str">
            <v>C43440IA</v>
          </cell>
          <cell r="B2852">
            <v>42185</v>
          </cell>
          <cell r="C2852" t="str">
            <v>C43440</v>
          </cell>
          <cell r="D2852" t="str">
            <v>ProcessUnity Inc</v>
          </cell>
          <cell r="E2852" t="str">
            <v>MA</v>
          </cell>
          <cell r="F2852" t="str">
            <v>P1</v>
          </cell>
          <cell r="G2852" t="str">
            <v>SMALL</v>
          </cell>
          <cell r="H2852" t="str">
            <v>IA</v>
          </cell>
          <cell r="I2852" t="str">
            <v>0007343 - INCENTIVE GROUP</v>
          </cell>
        </row>
        <row r="2853">
          <cell r="A2853" t="str">
            <v>C43440IH</v>
          </cell>
          <cell r="B2853">
            <v>42185</v>
          </cell>
          <cell r="C2853" t="str">
            <v>C43440</v>
          </cell>
          <cell r="D2853" t="str">
            <v>ProcessUnity Inc</v>
          </cell>
          <cell r="E2853" t="str">
            <v>MA</v>
          </cell>
          <cell r="F2853" t="str">
            <v>P1</v>
          </cell>
          <cell r="G2853" t="str">
            <v>SMALL</v>
          </cell>
          <cell r="H2853" t="str">
            <v>IH</v>
          </cell>
          <cell r="I2853" t="str">
            <v>0007343 - INCENTIVE GROUP</v>
          </cell>
        </row>
        <row r="2854">
          <cell r="A2854" t="str">
            <v>C43441IH</v>
          </cell>
          <cell r="B2854">
            <v>42185</v>
          </cell>
          <cell r="C2854" t="str">
            <v>C43441</v>
          </cell>
          <cell r="D2854" t="str">
            <v>Turbocam Inc</v>
          </cell>
          <cell r="E2854" t="str">
            <v>NH</v>
          </cell>
          <cell r="F2854" t="str">
            <v>P1</v>
          </cell>
          <cell r="G2854" t="str">
            <v>ERF</v>
          </cell>
          <cell r="H2854" t="str">
            <v>IH</v>
          </cell>
          <cell r="I2854" t="str">
            <v>0029942 - CGI EMPLOYEE BENEFITS GROUP</v>
          </cell>
        </row>
        <row r="2855">
          <cell r="A2855" t="str">
            <v>C43441IV</v>
          </cell>
          <cell r="B2855">
            <v>42185</v>
          </cell>
          <cell r="C2855" t="str">
            <v>C43441</v>
          </cell>
          <cell r="D2855" t="str">
            <v>Turbocam Inc</v>
          </cell>
          <cell r="E2855" t="str">
            <v>NH</v>
          </cell>
          <cell r="F2855" t="str">
            <v>P1</v>
          </cell>
          <cell r="G2855" t="str">
            <v>ERF</v>
          </cell>
          <cell r="H2855" t="str">
            <v>IV</v>
          </cell>
          <cell r="I2855" t="str">
            <v>0029942 - CGI EMPLOYEE BENEFITS GROUP</v>
          </cell>
        </row>
        <row r="2856">
          <cell r="A2856" t="str">
            <v>C43442JH</v>
          </cell>
          <cell r="B2856">
            <v>42185</v>
          </cell>
          <cell r="C2856" t="str">
            <v>C43442</v>
          </cell>
          <cell r="D2856" t="str">
            <v>Vitex Extrusion LLC</v>
          </cell>
          <cell r="E2856" t="str">
            <v>NH</v>
          </cell>
          <cell r="F2856" t="str">
            <v>P1</v>
          </cell>
          <cell r="G2856" t="str">
            <v>CRC</v>
          </cell>
          <cell r="H2856" t="str">
            <v>JH</v>
          </cell>
          <cell r="I2856" t="str">
            <v>0023422 - NEW ENGLAND EMPLOYEE BENEFITS COUNCIL</v>
          </cell>
        </row>
        <row r="2857">
          <cell r="A2857" t="str">
            <v>C43442JM</v>
          </cell>
          <cell r="B2857">
            <v>42185</v>
          </cell>
          <cell r="C2857" t="str">
            <v>C43442</v>
          </cell>
          <cell r="D2857" t="str">
            <v>Vitex Extrusion LLC</v>
          </cell>
          <cell r="E2857" t="str">
            <v>NH</v>
          </cell>
          <cell r="F2857" t="str">
            <v>P1</v>
          </cell>
          <cell r="G2857" t="str">
            <v>CRC</v>
          </cell>
          <cell r="H2857" t="str">
            <v>JM</v>
          </cell>
          <cell r="I2857" t="str">
            <v>0023422 - NEW ENGLAND EMPLOYEE BENEFITS COUNCIL</v>
          </cell>
        </row>
        <row r="2858">
          <cell r="A2858" t="str">
            <v>C43442JN</v>
          </cell>
          <cell r="B2858">
            <v>42185</v>
          </cell>
          <cell r="C2858" t="str">
            <v>C43442</v>
          </cell>
          <cell r="D2858" t="str">
            <v>Vitex Extrusion LLC</v>
          </cell>
          <cell r="E2858" t="str">
            <v>NH</v>
          </cell>
          <cell r="F2858" t="str">
            <v>P1</v>
          </cell>
          <cell r="G2858" t="str">
            <v>CRC</v>
          </cell>
          <cell r="H2858" t="str">
            <v>JN</v>
          </cell>
          <cell r="I2858" t="str">
            <v>0023422 - NEW ENGLAND EMPLOYEE BENEFITS COUNCIL</v>
          </cell>
        </row>
        <row r="2859">
          <cell r="A2859" t="str">
            <v>C43445IH</v>
          </cell>
          <cell r="B2859">
            <v>42185</v>
          </cell>
          <cell r="C2859" t="str">
            <v>C43445</v>
          </cell>
          <cell r="D2859" t="str">
            <v>Boston Cafe &amp; Catering Inc</v>
          </cell>
          <cell r="E2859" t="str">
            <v>MA</v>
          </cell>
          <cell r="F2859" t="str">
            <v>P1</v>
          </cell>
          <cell r="G2859" t="str">
            <v>SMALL</v>
          </cell>
          <cell r="H2859" t="str">
            <v>IH</v>
          </cell>
          <cell r="I2859" t="str">
            <v>0007346 - LINCOLN GROUP FOR INS &amp; FINANCIAL SERVICES LLC</v>
          </cell>
        </row>
        <row r="2860">
          <cell r="A2860" t="str">
            <v>C43464IH</v>
          </cell>
          <cell r="B2860">
            <v>42185</v>
          </cell>
          <cell r="C2860" t="str">
            <v>C43464</v>
          </cell>
          <cell r="D2860" t="str">
            <v>Cape Cod Outboard Inc dba Cape Marine</v>
          </cell>
          <cell r="E2860" t="str">
            <v>MA</v>
          </cell>
          <cell r="F2860" t="str">
            <v>P1</v>
          </cell>
          <cell r="G2860" t="str">
            <v>SMALL</v>
          </cell>
          <cell r="H2860" t="str">
            <v>IH</v>
          </cell>
          <cell r="I2860" t="str">
            <v>0007515 - REID JR, ROBERT J</v>
          </cell>
        </row>
        <row r="2861">
          <cell r="A2861" t="str">
            <v>C43470IH</v>
          </cell>
          <cell r="B2861">
            <v>42185</v>
          </cell>
          <cell r="C2861" t="str">
            <v>C43470</v>
          </cell>
          <cell r="D2861" t="str">
            <v>Unity College</v>
          </cell>
          <cell r="E2861" t="str">
            <v>ME</v>
          </cell>
          <cell r="F2861" t="str">
            <v>P1</v>
          </cell>
          <cell r="G2861" t="str">
            <v>ERF</v>
          </cell>
          <cell r="H2861" t="str">
            <v>IH</v>
          </cell>
          <cell r="I2861" t="str">
            <v>0024812 - ALLEN FINANCIAL GROUP</v>
          </cell>
        </row>
        <row r="2862">
          <cell r="A2862" t="str">
            <v>C43470IV</v>
          </cell>
          <cell r="B2862">
            <v>42185</v>
          </cell>
          <cell r="C2862" t="str">
            <v>C43470</v>
          </cell>
          <cell r="D2862" t="str">
            <v>Unity College</v>
          </cell>
          <cell r="E2862" t="str">
            <v>ME</v>
          </cell>
          <cell r="F2862" t="str">
            <v>P1</v>
          </cell>
          <cell r="G2862" t="str">
            <v>ERF</v>
          </cell>
          <cell r="H2862" t="str">
            <v>IV</v>
          </cell>
          <cell r="I2862" t="str">
            <v>0024812 - ALLEN FINANCIAL GROUP</v>
          </cell>
        </row>
        <row r="2863">
          <cell r="A2863" t="str">
            <v>C43470PO</v>
          </cell>
          <cell r="B2863">
            <v>42185</v>
          </cell>
          <cell r="C2863" t="str">
            <v>C43470</v>
          </cell>
          <cell r="D2863" t="str">
            <v>Unity College</v>
          </cell>
          <cell r="E2863" t="str">
            <v>ME</v>
          </cell>
          <cell r="F2863" t="str">
            <v>P1</v>
          </cell>
          <cell r="G2863" t="str">
            <v>ERF</v>
          </cell>
          <cell r="H2863" t="str">
            <v>PO</v>
          </cell>
          <cell r="I2863" t="str">
            <v>0024812 - ALLEN FINANCIAL GROUP</v>
          </cell>
        </row>
        <row r="2864">
          <cell r="A2864" t="str">
            <v>C43471JM</v>
          </cell>
          <cell r="B2864">
            <v>42185</v>
          </cell>
          <cell r="C2864" t="str">
            <v>C43471</v>
          </cell>
          <cell r="D2864" t="str">
            <v>Members First Credit Union</v>
          </cell>
          <cell r="E2864" t="str">
            <v>NH</v>
          </cell>
          <cell r="F2864" t="str">
            <v>P1</v>
          </cell>
          <cell r="G2864" t="str">
            <v>SMALL</v>
          </cell>
          <cell r="H2864" t="str">
            <v>JM</v>
          </cell>
          <cell r="I2864" t="str">
            <v>0022053 - CGI EMPLOYEE BENEFITS GROUP</v>
          </cell>
        </row>
        <row r="2865">
          <cell r="A2865" t="str">
            <v>C43475JM</v>
          </cell>
          <cell r="B2865">
            <v>42185</v>
          </cell>
          <cell r="C2865" t="str">
            <v>C43475</v>
          </cell>
          <cell r="D2865" t="str">
            <v>The Anthony Galluzzo Corp</v>
          </cell>
          <cell r="E2865" t="str">
            <v>NH</v>
          </cell>
          <cell r="F2865" t="str">
            <v>P1</v>
          </cell>
          <cell r="G2865" t="str">
            <v>SMALL</v>
          </cell>
          <cell r="H2865" t="str">
            <v>JM</v>
          </cell>
          <cell r="I2865" t="str">
            <v>0007350 - SBIA STRATEGIC BENEFIT &amp;</v>
          </cell>
        </row>
        <row r="2866">
          <cell r="A2866" t="str">
            <v>C43477JH</v>
          </cell>
          <cell r="B2866">
            <v>42185</v>
          </cell>
          <cell r="C2866" t="str">
            <v>C43477</v>
          </cell>
          <cell r="D2866" t="str">
            <v>Wayfarer Marine Corporation</v>
          </cell>
          <cell r="E2866" t="str">
            <v>ME</v>
          </cell>
          <cell r="F2866" t="str">
            <v>P1</v>
          </cell>
          <cell r="G2866" t="str">
            <v>SMALL</v>
          </cell>
          <cell r="H2866" t="str">
            <v>JH</v>
          </cell>
          <cell r="I2866" t="str">
            <v>0028351 - ALLEN FINANCIAL GROUP</v>
          </cell>
        </row>
        <row r="2867">
          <cell r="A2867" t="str">
            <v>C43479IH</v>
          </cell>
          <cell r="B2867">
            <v>42185</v>
          </cell>
          <cell r="C2867" t="str">
            <v>C43479</v>
          </cell>
          <cell r="D2867" t="str">
            <v>Morris Yachts Inc</v>
          </cell>
          <cell r="E2867" t="str">
            <v>ME</v>
          </cell>
          <cell r="F2867" t="str">
            <v>P1</v>
          </cell>
          <cell r="G2867" t="str">
            <v>CRC</v>
          </cell>
          <cell r="H2867" t="str">
            <v>IH</v>
          </cell>
          <cell r="I2867" t="str">
            <v>0033222 - BARRESI FINANCIAL INC</v>
          </cell>
        </row>
        <row r="2868">
          <cell r="A2868" t="str">
            <v>C43479IV</v>
          </cell>
          <cell r="B2868">
            <v>42185</v>
          </cell>
          <cell r="C2868" t="str">
            <v>C43479</v>
          </cell>
          <cell r="D2868" t="str">
            <v>Morris Yachts Inc</v>
          </cell>
          <cell r="E2868" t="str">
            <v>ME</v>
          </cell>
          <cell r="F2868" t="str">
            <v>P1</v>
          </cell>
          <cell r="G2868" t="str">
            <v>CRC</v>
          </cell>
          <cell r="H2868" t="str">
            <v>IV</v>
          </cell>
          <cell r="I2868" t="str">
            <v>0033222 - BARRESI FINANCIAL INC</v>
          </cell>
        </row>
        <row r="2869">
          <cell r="A2869" t="str">
            <v>C43482IH</v>
          </cell>
          <cell r="B2869">
            <v>42185</v>
          </cell>
          <cell r="C2869" t="str">
            <v>C43482</v>
          </cell>
          <cell r="D2869" t="str">
            <v>Richard Alemian</v>
          </cell>
          <cell r="E2869" t="str">
            <v>MA</v>
          </cell>
          <cell r="F2869" t="str">
            <v>P1</v>
          </cell>
          <cell r="G2869" t="str">
            <v>SMALL</v>
          </cell>
          <cell r="H2869" t="str">
            <v>IH</v>
          </cell>
          <cell r="I2869" t="str">
            <v>0007447 - KEITH MEADOWS &amp; DUNN INS AGENCY LLC</v>
          </cell>
        </row>
        <row r="2870">
          <cell r="A2870" t="str">
            <v>C43483IH</v>
          </cell>
          <cell r="B2870">
            <v>42185</v>
          </cell>
          <cell r="C2870" t="str">
            <v>C43483</v>
          </cell>
          <cell r="D2870" t="str">
            <v>Bart Alfano MD</v>
          </cell>
          <cell r="E2870" t="str">
            <v>MA</v>
          </cell>
          <cell r="F2870" t="str">
            <v>P1</v>
          </cell>
          <cell r="G2870" t="str">
            <v>SMALL</v>
          </cell>
          <cell r="H2870" t="str">
            <v>IH</v>
          </cell>
          <cell r="I2870" t="str">
            <v>0007449 - KEITH MEADOWS &amp; DUNN INS AGENCY LLC</v>
          </cell>
        </row>
        <row r="2871">
          <cell r="A2871" t="str">
            <v>C43494IH</v>
          </cell>
          <cell r="B2871">
            <v>42185</v>
          </cell>
          <cell r="C2871" t="str">
            <v>C43494</v>
          </cell>
          <cell r="D2871" t="str">
            <v>Berry &amp; Lobel PC</v>
          </cell>
          <cell r="E2871" t="str">
            <v>MA</v>
          </cell>
          <cell r="F2871" t="str">
            <v>P1</v>
          </cell>
          <cell r="G2871" t="str">
            <v>SMALL</v>
          </cell>
          <cell r="H2871" t="str">
            <v>IH</v>
          </cell>
          <cell r="I2871" t="str">
            <v>0007519 - KEITH MEADOWS &amp; DUNN INS AGENCY LLC</v>
          </cell>
        </row>
        <row r="2872">
          <cell r="A2872" t="str">
            <v>C43497JH</v>
          </cell>
          <cell r="B2872">
            <v>42185</v>
          </cell>
          <cell r="C2872" t="str">
            <v>C43497</v>
          </cell>
          <cell r="D2872" t="str">
            <v>Cape Cod Endodontics PC</v>
          </cell>
          <cell r="E2872" t="str">
            <v>MA</v>
          </cell>
          <cell r="F2872" t="str">
            <v>P1</v>
          </cell>
          <cell r="G2872" t="str">
            <v>SMALL</v>
          </cell>
          <cell r="H2872" t="str">
            <v>JH</v>
          </cell>
          <cell r="I2872" t="str">
            <v>0021902 - SPRING INSURANCE GROUP LLC</v>
          </cell>
        </row>
        <row r="2873">
          <cell r="A2873" t="str">
            <v>C43505IH</v>
          </cell>
          <cell r="B2873">
            <v>42185</v>
          </cell>
          <cell r="C2873" t="str">
            <v>C43505</v>
          </cell>
          <cell r="D2873" t="str">
            <v>Neurology Partners</v>
          </cell>
          <cell r="E2873" t="str">
            <v>MA</v>
          </cell>
          <cell r="F2873" t="str">
            <v>P1</v>
          </cell>
          <cell r="G2873" t="str">
            <v>SMALL</v>
          </cell>
          <cell r="H2873" t="str">
            <v>IH</v>
          </cell>
          <cell r="I2873" t="str">
            <v>0007541 - KEITH MEADOWS &amp; DUNN INS AGENCY LLC</v>
          </cell>
        </row>
        <row r="2874">
          <cell r="A2874" t="str">
            <v>C43506IH</v>
          </cell>
          <cell r="B2874">
            <v>42185</v>
          </cell>
          <cell r="C2874" t="str">
            <v>C43506</v>
          </cell>
          <cell r="D2874" t="str">
            <v>Cape &amp; Islands OMS</v>
          </cell>
          <cell r="E2874" t="str">
            <v>MA</v>
          </cell>
          <cell r="F2874" t="str">
            <v>P1</v>
          </cell>
          <cell r="G2874" t="str">
            <v>SMALL</v>
          </cell>
          <cell r="H2874" t="str">
            <v>IH</v>
          </cell>
          <cell r="I2874" t="str">
            <v>0007543 - KEITH MEADOWS &amp; DUNN INS AGENCY LLC</v>
          </cell>
        </row>
        <row r="2875">
          <cell r="A2875" t="str">
            <v>C43509IH</v>
          </cell>
          <cell r="B2875">
            <v>42185</v>
          </cell>
          <cell r="C2875" t="str">
            <v>C43509</v>
          </cell>
          <cell r="D2875" t="str">
            <v>Cavernosa Corp/Men's Health</v>
          </cell>
          <cell r="E2875" t="str">
            <v>MA</v>
          </cell>
          <cell r="F2875" t="str">
            <v>P1</v>
          </cell>
          <cell r="G2875" t="str">
            <v>SMALL</v>
          </cell>
          <cell r="H2875" t="str">
            <v>IH</v>
          </cell>
          <cell r="I2875" t="str">
            <v>0007549 - KEITH MEADOWS &amp; DUNN INS AGENCY LLC</v>
          </cell>
        </row>
        <row r="2876">
          <cell r="A2876" t="str">
            <v>C43517IH</v>
          </cell>
          <cell r="B2876">
            <v>42185</v>
          </cell>
          <cell r="C2876" t="str">
            <v>C43517</v>
          </cell>
          <cell r="D2876" t="str">
            <v>Newton Cochran, MD</v>
          </cell>
          <cell r="E2876" t="str">
            <v>MA</v>
          </cell>
          <cell r="F2876" t="str">
            <v>P1</v>
          </cell>
          <cell r="G2876" t="str">
            <v>SMALL</v>
          </cell>
          <cell r="H2876" t="str">
            <v>IH</v>
          </cell>
          <cell r="I2876" t="str">
            <v>0007455 - KEITH MEADOWS &amp; DUNN INS AGENCY LLC</v>
          </cell>
        </row>
        <row r="2877">
          <cell r="A2877" t="str">
            <v>C43518IH</v>
          </cell>
          <cell r="B2877">
            <v>42185</v>
          </cell>
          <cell r="C2877" t="str">
            <v>C43518</v>
          </cell>
          <cell r="D2877" t="str">
            <v>Leominster Family Dental Ctr. PC</v>
          </cell>
          <cell r="E2877" t="str">
            <v>MA</v>
          </cell>
          <cell r="F2877" t="str">
            <v>P1</v>
          </cell>
          <cell r="G2877" t="str">
            <v>SMALL</v>
          </cell>
          <cell r="H2877" t="str">
            <v>IH</v>
          </cell>
          <cell r="I2877" t="str">
            <v>0007457 - KEITH MEADOWS &amp; DUNN INS AGENCY LLC</v>
          </cell>
        </row>
        <row r="2878">
          <cell r="A2878" t="str">
            <v>C43521IH</v>
          </cell>
          <cell r="B2878">
            <v>42185</v>
          </cell>
          <cell r="C2878" t="str">
            <v>C43521</v>
          </cell>
          <cell r="D2878" t="str">
            <v>Patrick M MacDonald DDS PC</v>
          </cell>
          <cell r="E2878" t="str">
            <v>MA</v>
          </cell>
          <cell r="F2878" t="str">
            <v>P1</v>
          </cell>
          <cell r="G2878" t="str">
            <v>GPC</v>
          </cell>
          <cell r="H2878" t="str">
            <v>IH</v>
          </cell>
          <cell r="I2878" t="str">
            <v>0020415 - SPRING INSURANCE GROUP LLC</v>
          </cell>
        </row>
        <row r="2879">
          <cell r="A2879" t="str">
            <v>C43532IV</v>
          </cell>
          <cell r="B2879">
            <v>42185</v>
          </cell>
          <cell r="C2879" t="str">
            <v>C43532</v>
          </cell>
          <cell r="D2879" t="str">
            <v>Diana W Liu, DDS, PC</v>
          </cell>
          <cell r="E2879" t="str">
            <v>MA</v>
          </cell>
          <cell r="F2879" t="str">
            <v>P1</v>
          </cell>
          <cell r="G2879" t="str">
            <v>SMALL</v>
          </cell>
          <cell r="H2879" t="str">
            <v>IV</v>
          </cell>
          <cell r="I2879" t="str">
            <v>0007569 - KEITH MEADOWS &amp; DUNN INS AGENCY LLC</v>
          </cell>
        </row>
        <row r="2880">
          <cell r="A2880" t="str">
            <v>C43541JH</v>
          </cell>
          <cell r="B2880">
            <v>42185</v>
          </cell>
          <cell r="C2880" t="str">
            <v>C43541</v>
          </cell>
          <cell r="D2880" t="str">
            <v>John Frasca MD</v>
          </cell>
          <cell r="E2880" t="str">
            <v>MA</v>
          </cell>
          <cell r="F2880" t="str">
            <v>P1</v>
          </cell>
          <cell r="G2880" t="str">
            <v>SMALL</v>
          </cell>
          <cell r="H2880" t="str">
            <v>JH</v>
          </cell>
          <cell r="I2880" t="str">
            <v>0007583 - KEITH MEADOWS &amp; DUNN INS AGENCY LLC</v>
          </cell>
        </row>
        <row r="2881">
          <cell r="A2881" t="str">
            <v>C43544IH</v>
          </cell>
          <cell r="B2881">
            <v>42185</v>
          </cell>
          <cell r="C2881" t="str">
            <v>C43544</v>
          </cell>
          <cell r="D2881" t="str">
            <v>Robert Garber DMD</v>
          </cell>
          <cell r="E2881" t="str">
            <v>MA</v>
          </cell>
          <cell r="F2881" t="str">
            <v>P1</v>
          </cell>
          <cell r="G2881" t="str">
            <v>GPC</v>
          </cell>
          <cell r="H2881" t="str">
            <v>IH</v>
          </cell>
          <cell r="I2881" t="str">
            <v>0029621 - SPRING INSURANCE GROUP LLC</v>
          </cell>
        </row>
        <row r="2882">
          <cell r="A2882" t="str">
            <v>C43544JA</v>
          </cell>
          <cell r="B2882">
            <v>42185</v>
          </cell>
          <cell r="C2882" t="str">
            <v>C43544</v>
          </cell>
          <cell r="D2882" t="str">
            <v>Robert Garber DMD</v>
          </cell>
          <cell r="E2882" t="str">
            <v>MA</v>
          </cell>
          <cell r="F2882" t="str">
            <v>P1</v>
          </cell>
          <cell r="G2882" t="str">
            <v>GPC</v>
          </cell>
          <cell r="H2882" t="str">
            <v>JA</v>
          </cell>
          <cell r="I2882" t="str">
            <v>0029621 - SPRING INSURANCE GROUP LLC</v>
          </cell>
        </row>
        <row r="2883">
          <cell r="A2883" t="str">
            <v>C43546IH</v>
          </cell>
          <cell r="B2883">
            <v>42185</v>
          </cell>
          <cell r="C2883" t="str">
            <v>C43546</v>
          </cell>
          <cell r="D2883" t="str">
            <v>Gerhard Chiropractic Office</v>
          </cell>
          <cell r="E2883" t="str">
            <v>MA</v>
          </cell>
          <cell r="F2883" t="str">
            <v>P1</v>
          </cell>
          <cell r="G2883" t="str">
            <v>SMALL</v>
          </cell>
          <cell r="H2883" t="str">
            <v>IH</v>
          </cell>
        </row>
        <row r="2884">
          <cell r="A2884" t="str">
            <v>C43556IH</v>
          </cell>
          <cell r="B2884">
            <v>42185</v>
          </cell>
          <cell r="C2884" t="str">
            <v>C43556</v>
          </cell>
          <cell r="D2884" t="str">
            <v>Lawrence Handler, MD</v>
          </cell>
          <cell r="E2884" t="str">
            <v>MA</v>
          </cell>
          <cell r="F2884" t="str">
            <v>P1</v>
          </cell>
          <cell r="G2884" t="str">
            <v>SMALL</v>
          </cell>
          <cell r="H2884" t="str">
            <v>IH</v>
          </cell>
          <cell r="I2884" t="str">
            <v>0007605 - KEITH MEADOWS &amp; DUNN INS AGENCY LLC</v>
          </cell>
        </row>
        <row r="2885">
          <cell r="A2885" t="str">
            <v>C43557IH</v>
          </cell>
          <cell r="B2885">
            <v>42185</v>
          </cell>
          <cell r="C2885" t="str">
            <v>C43557</v>
          </cell>
          <cell r="D2885" t="str">
            <v>Paul A Fugazzotto DDS PC</v>
          </cell>
          <cell r="E2885" t="str">
            <v>MA</v>
          </cell>
          <cell r="F2885" t="str">
            <v>P1</v>
          </cell>
          <cell r="G2885" t="str">
            <v>SMALL</v>
          </cell>
          <cell r="H2885" t="str">
            <v>IH</v>
          </cell>
          <cell r="I2885" t="str">
            <v>0007474 - KEITH MEADOWS &amp; DUNN INS AGENCY LLC</v>
          </cell>
        </row>
        <row r="2886">
          <cell r="A2886" t="str">
            <v>C43559IH</v>
          </cell>
          <cell r="B2886">
            <v>42185</v>
          </cell>
          <cell r="C2886" t="str">
            <v>C43559</v>
          </cell>
          <cell r="D2886" t="str">
            <v>Hearing Solutions</v>
          </cell>
          <cell r="E2886" t="str">
            <v>MA</v>
          </cell>
          <cell r="F2886" t="str">
            <v>P1</v>
          </cell>
          <cell r="G2886" t="str">
            <v>SMALL</v>
          </cell>
          <cell r="H2886" t="str">
            <v>IH</v>
          </cell>
          <cell r="I2886" t="str">
            <v>0007478 - KEITH MEADOWS &amp; DUNN INS AGENCY LLC</v>
          </cell>
        </row>
        <row r="2887">
          <cell r="A2887" t="str">
            <v>C43560IH</v>
          </cell>
          <cell r="B2887">
            <v>42185</v>
          </cell>
          <cell r="C2887" t="str">
            <v>C43560</v>
          </cell>
          <cell r="D2887" t="str">
            <v>Neponset Valley Oral &amp; Maxillofacial Surgery Associates, PC</v>
          </cell>
          <cell r="E2887" t="str">
            <v>MA</v>
          </cell>
          <cell r="F2887" t="str">
            <v>P1</v>
          </cell>
          <cell r="G2887" t="str">
            <v>SMALL</v>
          </cell>
          <cell r="H2887" t="str">
            <v>IH</v>
          </cell>
          <cell r="I2887" t="str">
            <v>0007480 - KEITH MEADOWS &amp; DUNN INS AGENCY LLC</v>
          </cell>
        </row>
        <row r="2888">
          <cell r="A2888" t="str">
            <v>C43562IH</v>
          </cell>
          <cell r="B2888">
            <v>42185</v>
          </cell>
          <cell r="C2888" t="str">
            <v>C43562</v>
          </cell>
          <cell r="D2888" t="str">
            <v>Jill C. Hoffman, LMT</v>
          </cell>
          <cell r="E2888" t="str">
            <v>MA</v>
          </cell>
          <cell r="F2888" t="str">
            <v>P1</v>
          </cell>
          <cell r="G2888" t="str">
            <v>SMALL</v>
          </cell>
          <cell r="H2888" t="str">
            <v>IH</v>
          </cell>
          <cell r="I2888" t="str">
            <v>0007484 - KEITH MEADOWS &amp; DUNN INS AGENCY LLC</v>
          </cell>
        </row>
        <row r="2889">
          <cell r="A2889" t="str">
            <v>C43590IV</v>
          </cell>
          <cell r="B2889">
            <v>42185</v>
          </cell>
          <cell r="C2889" t="str">
            <v>C43590</v>
          </cell>
          <cell r="D2889" t="str">
            <v>Hanover Psychological Associates</v>
          </cell>
          <cell r="E2889" t="str">
            <v>MA</v>
          </cell>
          <cell r="F2889" t="str">
            <v>P1</v>
          </cell>
          <cell r="G2889" t="str">
            <v>SMALL</v>
          </cell>
          <cell r="H2889" t="str">
            <v>IV</v>
          </cell>
          <cell r="I2889" t="str">
            <v>0007783 - KEITH MEADOWS &amp; DUNN INS AGENCY LLC</v>
          </cell>
        </row>
        <row r="2890">
          <cell r="A2890" t="str">
            <v>C43597IA</v>
          </cell>
          <cell r="B2890">
            <v>42185</v>
          </cell>
          <cell r="C2890" t="str">
            <v>C43597</v>
          </cell>
          <cell r="D2890" t="str">
            <v>Masci &amp; Dehm Eye Associates Llp</v>
          </cell>
          <cell r="E2890" t="str">
            <v>MA</v>
          </cell>
          <cell r="F2890" t="str">
            <v>P1</v>
          </cell>
          <cell r="G2890" t="str">
            <v>SMALL</v>
          </cell>
          <cell r="H2890" t="str">
            <v>IA</v>
          </cell>
          <cell r="I2890" t="str">
            <v>0013686 - COMPLETE BENEFIT SOLUTIONS LLC</v>
          </cell>
        </row>
        <row r="2891">
          <cell r="A2891" t="str">
            <v>C43597IH</v>
          </cell>
          <cell r="B2891">
            <v>42185</v>
          </cell>
          <cell r="C2891" t="str">
            <v>C43597</v>
          </cell>
          <cell r="D2891" t="str">
            <v>Masci &amp; Dehm Eye Associates Llp</v>
          </cell>
          <cell r="E2891" t="str">
            <v>MA</v>
          </cell>
          <cell r="F2891" t="str">
            <v>P1</v>
          </cell>
          <cell r="G2891" t="str">
            <v>SMALL</v>
          </cell>
          <cell r="H2891" t="str">
            <v>IH</v>
          </cell>
          <cell r="I2891" t="str">
            <v>0013686 - COMPLETE BENEFIT SOLUTIONS LLC</v>
          </cell>
        </row>
        <row r="2892">
          <cell r="A2892" t="str">
            <v>C43603IH</v>
          </cell>
          <cell r="B2892">
            <v>42185</v>
          </cell>
          <cell r="C2892" t="str">
            <v>C43603</v>
          </cell>
          <cell r="D2892" t="str">
            <v>Milford Gastroenterology Associates</v>
          </cell>
          <cell r="E2892" t="str">
            <v>MA</v>
          </cell>
          <cell r="F2892" t="str">
            <v>P1</v>
          </cell>
          <cell r="G2892" t="str">
            <v>SMALL</v>
          </cell>
          <cell r="H2892" t="str">
            <v>IH</v>
          </cell>
          <cell r="I2892" t="str">
            <v>0007632 - KEITH MEADOWS &amp; DUNN INS AGENCY LLC</v>
          </cell>
        </row>
        <row r="2893">
          <cell r="A2893" t="str">
            <v>C43608IH</v>
          </cell>
          <cell r="B2893">
            <v>42185</v>
          </cell>
          <cell r="C2893" t="str">
            <v>C43608</v>
          </cell>
          <cell r="D2893" t="str">
            <v>Thomas Mone</v>
          </cell>
          <cell r="E2893" t="str">
            <v>MA</v>
          </cell>
          <cell r="F2893" t="str">
            <v>P1</v>
          </cell>
          <cell r="G2893" t="str">
            <v>SMALL</v>
          </cell>
          <cell r="H2893" t="str">
            <v>IH</v>
          </cell>
          <cell r="I2893" t="str">
            <v>0007638 - KEITH MEADOWS &amp; DUNN INS AGENCY LLC</v>
          </cell>
        </row>
        <row r="2894">
          <cell r="A2894" t="str">
            <v>C43613IH</v>
          </cell>
          <cell r="B2894">
            <v>42185</v>
          </cell>
          <cell r="C2894" t="str">
            <v>C43613</v>
          </cell>
          <cell r="D2894" t="str">
            <v>Oral &amp; Maxillofacial Surgery Inc</v>
          </cell>
          <cell r="E2894" t="str">
            <v>MA</v>
          </cell>
          <cell r="F2894" t="str">
            <v>P1</v>
          </cell>
          <cell r="G2894" t="str">
            <v>SMALL</v>
          </cell>
          <cell r="H2894" t="str">
            <v>IH</v>
          </cell>
          <cell r="I2894" t="str">
            <v>0007743 - KEITH MEADOWS &amp; DUNN INS AGENCY LLC</v>
          </cell>
        </row>
        <row r="2895">
          <cell r="A2895" t="str">
            <v>C43614IH</v>
          </cell>
          <cell r="B2895">
            <v>42185</v>
          </cell>
          <cell r="C2895" t="str">
            <v>C43614</v>
          </cell>
          <cell r="D2895" t="str">
            <v>Katherine A Haltom DMD dba Oral &amp; Maxillofacial Surgical Center</v>
          </cell>
          <cell r="E2895" t="str">
            <v>MA</v>
          </cell>
          <cell r="F2895" t="str">
            <v>P1</v>
          </cell>
          <cell r="G2895" t="str">
            <v>SMALL</v>
          </cell>
          <cell r="H2895" t="str">
            <v>IH</v>
          </cell>
          <cell r="I2895" t="str">
            <v>0007745 - KEITH MEADOWS &amp; DUNN INS AGENCY LLC</v>
          </cell>
        </row>
        <row r="2896">
          <cell r="A2896" t="str">
            <v>C43626IH</v>
          </cell>
          <cell r="B2896">
            <v>42185</v>
          </cell>
          <cell r="C2896" t="str">
            <v>C43626</v>
          </cell>
          <cell r="D2896" t="str">
            <v>Endodontic Health PC</v>
          </cell>
          <cell r="E2896" t="str">
            <v>MA</v>
          </cell>
          <cell r="F2896" t="str">
            <v>P1</v>
          </cell>
          <cell r="G2896" t="str">
            <v>SMALL</v>
          </cell>
          <cell r="H2896" t="str">
            <v>IH</v>
          </cell>
          <cell r="I2896" t="str">
            <v>0007789 - KEITH MEADOWS &amp; DUNN INS AGENCY LLC</v>
          </cell>
        </row>
        <row r="2897">
          <cell r="A2897" t="str">
            <v>C43630IH</v>
          </cell>
          <cell r="B2897">
            <v>42185</v>
          </cell>
          <cell r="C2897" t="str">
            <v>C43630</v>
          </cell>
          <cell r="D2897" t="str">
            <v>Mark Polasky</v>
          </cell>
          <cell r="E2897" t="str">
            <v>MA</v>
          </cell>
          <cell r="F2897" t="str">
            <v>P1</v>
          </cell>
          <cell r="G2897" t="str">
            <v>SMALL</v>
          </cell>
          <cell r="H2897" t="str">
            <v>IH</v>
          </cell>
          <cell r="I2897" t="str">
            <v>0007797 - KEITH MEADOWS &amp; DUNN INS AGENCY LLC</v>
          </cell>
        </row>
        <row r="2898">
          <cell r="A2898" t="str">
            <v>C43642IH</v>
          </cell>
          <cell r="B2898">
            <v>42185</v>
          </cell>
          <cell r="C2898" t="str">
            <v>C43642</v>
          </cell>
          <cell r="D2898" t="str">
            <v>Rehabilitation Medical Associates</v>
          </cell>
          <cell r="E2898" t="str">
            <v>MA</v>
          </cell>
          <cell r="F2898" t="str">
            <v>P1</v>
          </cell>
          <cell r="G2898" t="str">
            <v>SMALL</v>
          </cell>
          <cell r="H2898" t="str">
            <v>IH</v>
          </cell>
          <cell r="I2898" t="str">
            <v>0024775 - JED INSURANCE &amp; FINANCIAL SERVICE AGCY INC</v>
          </cell>
        </row>
        <row r="2899">
          <cell r="A2899" t="str">
            <v>C43651IH</v>
          </cell>
          <cell r="B2899">
            <v>42185</v>
          </cell>
          <cell r="C2899" t="str">
            <v>C43651</v>
          </cell>
          <cell r="D2899" t="str">
            <v>Eli Rubin, DDS</v>
          </cell>
          <cell r="E2899" t="str">
            <v>MA</v>
          </cell>
          <cell r="F2899" t="str">
            <v>P1</v>
          </cell>
          <cell r="G2899" t="str">
            <v>SMALL</v>
          </cell>
          <cell r="H2899" t="str">
            <v>IH</v>
          </cell>
          <cell r="I2899" t="str">
            <v>0007374 - KEITH MEADOWS &amp; DUNN INS AGENCY LLC</v>
          </cell>
        </row>
        <row r="2900">
          <cell r="A2900" t="str">
            <v>C43657IH</v>
          </cell>
          <cell r="B2900">
            <v>42185</v>
          </cell>
          <cell r="C2900" t="str">
            <v>C43657</v>
          </cell>
          <cell r="D2900" t="str">
            <v>J Alan Sasson DMD</v>
          </cell>
          <cell r="E2900" t="str">
            <v>MA</v>
          </cell>
          <cell r="F2900" t="str">
            <v>P1</v>
          </cell>
          <cell r="G2900" t="str">
            <v>SMALL</v>
          </cell>
          <cell r="H2900" t="str">
            <v>IH</v>
          </cell>
          <cell r="I2900" t="str">
            <v>0031762 - INTEGRATED INSURANCE SOLUTIONS LLC</v>
          </cell>
        </row>
        <row r="2901">
          <cell r="A2901" t="str">
            <v>C43657IV</v>
          </cell>
          <cell r="B2901">
            <v>42185</v>
          </cell>
          <cell r="C2901" t="str">
            <v>C43657</v>
          </cell>
          <cell r="D2901" t="str">
            <v>J Alan Sasson DMD</v>
          </cell>
          <cell r="E2901" t="str">
            <v>MA</v>
          </cell>
          <cell r="F2901" t="str">
            <v>P1</v>
          </cell>
          <cell r="G2901" t="str">
            <v>SMALL</v>
          </cell>
          <cell r="H2901" t="str">
            <v>IV</v>
          </cell>
          <cell r="I2901" t="str">
            <v>0031762 - INTEGRATED INSURANCE SOLUTIONS LLC</v>
          </cell>
        </row>
        <row r="2902">
          <cell r="A2902" t="str">
            <v>C43658IH</v>
          </cell>
          <cell r="B2902">
            <v>42185</v>
          </cell>
          <cell r="C2902" t="str">
            <v>C43658</v>
          </cell>
          <cell r="D2902" t="str">
            <v>Eugene Savitt, DMD</v>
          </cell>
          <cell r="E2902" t="str">
            <v>MA</v>
          </cell>
          <cell r="F2902" t="str">
            <v>P1</v>
          </cell>
          <cell r="G2902" t="str">
            <v>SMALL</v>
          </cell>
          <cell r="H2902" t="str">
            <v>IH</v>
          </cell>
          <cell r="I2902" t="str">
            <v>0007386 - KEITH MEADOWS &amp; DUNN INS AGENCY LLC</v>
          </cell>
        </row>
        <row r="2903">
          <cell r="A2903" t="str">
            <v>C43659IH</v>
          </cell>
          <cell r="B2903">
            <v>42185</v>
          </cell>
          <cell r="C2903" t="str">
            <v>C43659</v>
          </cell>
          <cell r="D2903" t="str">
            <v>Michael Scanlon</v>
          </cell>
          <cell r="E2903" t="str">
            <v>MA</v>
          </cell>
          <cell r="F2903" t="str">
            <v>P1</v>
          </cell>
          <cell r="G2903" t="str">
            <v>SMALL</v>
          </cell>
          <cell r="H2903" t="str">
            <v>IH</v>
          </cell>
          <cell r="I2903" t="str">
            <v>0025779 - FBINSURE LLC</v>
          </cell>
        </row>
        <row r="2904">
          <cell r="A2904" t="str">
            <v>C43671IH</v>
          </cell>
          <cell r="B2904">
            <v>42185</v>
          </cell>
          <cell r="C2904" t="str">
            <v>C43671</v>
          </cell>
          <cell r="D2904" t="str">
            <v>Medway Family Medical</v>
          </cell>
          <cell r="E2904" t="str">
            <v>MA</v>
          </cell>
          <cell r="F2904" t="str">
            <v>P1</v>
          </cell>
          <cell r="G2904" t="str">
            <v>SMALL</v>
          </cell>
          <cell r="H2904" t="str">
            <v>IH</v>
          </cell>
          <cell r="I2904" t="str">
            <v>0007659 - KEITH MEADOWS &amp; DUNN INS AGENCY LLC</v>
          </cell>
        </row>
        <row r="2905">
          <cell r="A2905" t="str">
            <v>C43674IH</v>
          </cell>
          <cell r="B2905">
            <v>42185</v>
          </cell>
          <cell r="C2905" t="str">
            <v>C43674</v>
          </cell>
          <cell r="D2905" t="str">
            <v>Southeastern Surgical Associates PC</v>
          </cell>
          <cell r="E2905" t="str">
            <v>MA</v>
          </cell>
          <cell r="F2905" t="str">
            <v>P1</v>
          </cell>
          <cell r="G2905" t="str">
            <v>SMALL</v>
          </cell>
          <cell r="H2905" t="str">
            <v>IH</v>
          </cell>
          <cell r="I2905" t="str">
            <v>0034380 - BRABO BENEFITS INC</v>
          </cell>
        </row>
        <row r="2906">
          <cell r="A2906" t="str">
            <v>C43674IV</v>
          </cell>
          <cell r="B2906">
            <v>42185</v>
          </cell>
          <cell r="C2906" t="str">
            <v>C43674</v>
          </cell>
          <cell r="D2906" t="str">
            <v>Southeastern Surgical Associates PC</v>
          </cell>
          <cell r="E2906" t="str">
            <v>MA</v>
          </cell>
          <cell r="F2906" t="str">
            <v>P1</v>
          </cell>
          <cell r="G2906" t="str">
            <v>SMALL</v>
          </cell>
          <cell r="H2906" t="str">
            <v>IV</v>
          </cell>
          <cell r="I2906" t="str">
            <v>0034380 - BRABO BENEFITS INC</v>
          </cell>
        </row>
        <row r="2907">
          <cell r="A2907" t="str">
            <v>C43675IH</v>
          </cell>
          <cell r="B2907">
            <v>42185</v>
          </cell>
          <cell r="C2907" t="str">
            <v>C43675</v>
          </cell>
          <cell r="D2907" t="str">
            <v>Hamilton M Sporborg DDS</v>
          </cell>
          <cell r="E2907" t="str">
            <v>MA</v>
          </cell>
          <cell r="F2907" t="str">
            <v>P1</v>
          </cell>
          <cell r="G2907" t="str">
            <v>SMALL</v>
          </cell>
          <cell r="H2907" t="str">
            <v>IH</v>
          </cell>
          <cell r="I2907" t="str">
            <v>0007668 - KEITH MEADOWS &amp; DUNN INS AGENCY LLC</v>
          </cell>
        </row>
        <row r="2908">
          <cell r="A2908" t="str">
            <v>C43676IH</v>
          </cell>
          <cell r="B2908">
            <v>42185</v>
          </cell>
          <cell r="C2908" t="str">
            <v>C43676</v>
          </cell>
          <cell r="D2908" t="str">
            <v>Elizabeth Stefos, DC</v>
          </cell>
          <cell r="E2908" t="str">
            <v>MA</v>
          </cell>
          <cell r="F2908" t="str">
            <v>P1</v>
          </cell>
          <cell r="G2908" t="str">
            <v>SMALL</v>
          </cell>
          <cell r="H2908" t="str">
            <v>IH</v>
          </cell>
          <cell r="I2908" t="str">
            <v>0007670 - KEITH MEADOWS &amp; DUNN INS AGENCY LLC</v>
          </cell>
        </row>
        <row r="2909">
          <cell r="A2909" t="str">
            <v>C43679IH</v>
          </cell>
          <cell r="B2909">
            <v>42185</v>
          </cell>
          <cell r="C2909" t="str">
            <v>C43679</v>
          </cell>
          <cell r="D2909" t="str">
            <v>T A Nelson Construction</v>
          </cell>
          <cell r="E2909" t="str">
            <v>MA</v>
          </cell>
          <cell r="F2909" t="str">
            <v>P1</v>
          </cell>
          <cell r="G2909" t="str">
            <v>SMALL</v>
          </cell>
          <cell r="H2909" t="str">
            <v>IH</v>
          </cell>
          <cell r="I2909" t="str">
            <v>0007678 - KEITH MEADOWS &amp; DUNN INS AGENCY LLC</v>
          </cell>
        </row>
        <row r="2910">
          <cell r="A2910" t="str">
            <v>C43680IA</v>
          </cell>
          <cell r="B2910">
            <v>42185</v>
          </cell>
          <cell r="C2910" t="str">
            <v>C43680</v>
          </cell>
          <cell r="D2910" t="str">
            <v>Carol Takvorian, MD</v>
          </cell>
          <cell r="E2910" t="str">
            <v>MA</v>
          </cell>
          <cell r="F2910" t="str">
            <v>P1</v>
          </cell>
          <cell r="G2910" t="str">
            <v>SMALL</v>
          </cell>
          <cell r="H2910" t="str">
            <v>IA</v>
          </cell>
          <cell r="I2910" t="str">
            <v>0007680 - KEITH MEADOWS &amp; DUNN INS AGENCY LLC</v>
          </cell>
        </row>
        <row r="2911">
          <cell r="A2911" t="str">
            <v>C43683IH</v>
          </cell>
          <cell r="B2911">
            <v>42185</v>
          </cell>
          <cell r="C2911" t="str">
            <v>C43683</v>
          </cell>
          <cell r="D2911" t="str">
            <v>The Foot Specialist</v>
          </cell>
          <cell r="E2911" t="str">
            <v>MA</v>
          </cell>
          <cell r="F2911" t="str">
            <v>P1</v>
          </cell>
          <cell r="G2911" t="str">
            <v>SMALL</v>
          </cell>
          <cell r="H2911" t="str">
            <v>IH</v>
          </cell>
          <cell r="I2911" t="str">
            <v>0007686 - KEITH MEADOWS &amp; DUNN INS AGENCY LLC</v>
          </cell>
        </row>
        <row r="2912">
          <cell r="A2912" t="str">
            <v>C43704IH</v>
          </cell>
          <cell r="B2912">
            <v>42185</v>
          </cell>
          <cell r="C2912" t="str">
            <v>C43704</v>
          </cell>
          <cell r="D2912" t="str">
            <v>Allergy &amp; Asthma Associates-South</v>
          </cell>
          <cell r="E2912" t="str">
            <v>MA</v>
          </cell>
          <cell r="F2912" t="str">
            <v>P1</v>
          </cell>
          <cell r="G2912" t="str">
            <v>SMALL</v>
          </cell>
          <cell r="H2912" t="str">
            <v>IH</v>
          </cell>
          <cell r="I2912" t="str">
            <v>0007708 - KEITH MEADOWS &amp; DUNN INS AGENCY LLC</v>
          </cell>
        </row>
        <row r="2913">
          <cell r="A2913" t="str">
            <v>C43713IA</v>
          </cell>
          <cell r="B2913">
            <v>42185</v>
          </cell>
          <cell r="C2913" t="str">
            <v>C43713</v>
          </cell>
          <cell r="D2913" t="str">
            <v>Steven Aveni, DDS</v>
          </cell>
          <cell r="E2913" t="str">
            <v>MA</v>
          </cell>
          <cell r="F2913" t="str">
            <v>P1</v>
          </cell>
          <cell r="G2913" t="str">
            <v>SMALL</v>
          </cell>
          <cell r="H2913" t="str">
            <v>IA</v>
          </cell>
          <cell r="I2913" t="str">
            <v>0007416 - KEITH MEADOWS &amp; DUNN INS AGENCY LLC</v>
          </cell>
        </row>
        <row r="2914">
          <cell r="A2914" t="str">
            <v>C43715IH</v>
          </cell>
          <cell r="B2914">
            <v>42185</v>
          </cell>
          <cell r="C2914" t="str">
            <v>C43715</v>
          </cell>
          <cell r="D2914" t="str">
            <v>Homefield Credit Union</v>
          </cell>
          <cell r="E2914" t="str">
            <v>MA</v>
          </cell>
          <cell r="F2914" t="str">
            <v>P1</v>
          </cell>
          <cell r="G2914" t="str">
            <v>SMALL</v>
          </cell>
          <cell r="H2914" t="str">
            <v>IH</v>
          </cell>
          <cell r="I2914" t="str">
            <v>0032601 - BOSTONIAN GROUP INSURANCE AGENCY</v>
          </cell>
        </row>
        <row r="2915">
          <cell r="A2915" t="str">
            <v>C43720IH</v>
          </cell>
          <cell r="B2915">
            <v>42185</v>
          </cell>
          <cell r="C2915" t="str">
            <v>C43720</v>
          </cell>
          <cell r="D2915" t="str">
            <v>Grand Image Inc</v>
          </cell>
          <cell r="E2915" t="str">
            <v>MA</v>
          </cell>
          <cell r="F2915" t="str">
            <v>P1</v>
          </cell>
          <cell r="G2915" t="str">
            <v>SMALL</v>
          </cell>
          <cell r="H2915" t="str">
            <v>IH</v>
          </cell>
          <cell r="I2915" t="str">
            <v>0034520 - DIGITAL INSURANCE AGENCY INC</v>
          </cell>
        </row>
        <row r="2916">
          <cell r="A2916" t="str">
            <v>C43720JA</v>
          </cell>
          <cell r="B2916">
            <v>42185</v>
          </cell>
          <cell r="C2916" t="str">
            <v>C43720</v>
          </cell>
          <cell r="D2916" t="str">
            <v>Grand Image Inc</v>
          </cell>
          <cell r="E2916" t="str">
            <v>MA</v>
          </cell>
          <cell r="F2916" t="str">
            <v>P1</v>
          </cell>
          <cell r="G2916" t="str">
            <v>SMALL</v>
          </cell>
          <cell r="H2916" t="str">
            <v>JA</v>
          </cell>
          <cell r="I2916" t="str">
            <v>0034520 - DIGITAL INSURANCE AGENCY INC</v>
          </cell>
        </row>
        <row r="2917">
          <cell r="A2917" t="str">
            <v>C43726IH</v>
          </cell>
          <cell r="B2917">
            <v>42185</v>
          </cell>
          <cell r="C2917" t="str">
            <v>C43726</v>
          </cell>
          <cell r="D2917" t="str">
            <v>Eastern Metal Industries Inc</v>
          </cell>
          <cell r="E2917" t="str">
            <v>MA</v>
          </cell>
          <cell r="F2917" t="str">
            <v>P1</v>
          </cell>
          <cell r="G2917" t="str">
            <v>SMALL</v>
          </cell>
          <cell r="H2917" t="str">
            <v>IH</v>
          </cell>
          <cell r="I2917" t="str">
            <v>0007720 - SMALL BUSINESS INSURANCE AGENCY INC</v>
          </cell>
        </row>
        <row r="2918">
          <cell r="A2918" t="str">
            <v>C43740JM</v>
          </cell>
          <cell r="B2918">
            <v>42185</v>
          </cell>
          <cell r="C2918" t="str">
            <v>C43740</v>
          </cell>
          <cell r="D2918" t="str">
            <v>Belknap Landscape Company Inc</v>
          </cell>
          <cell r="E2918" t="str">
            <v>NH</v>
          </cell>
          <cell r="F2918" t="str">
            <v>P1</v>
          </cell>
          <cell r="G2918" t="str">
            <v>SMALL</v>
          </cell>
          <cell r="H2918" t="str">
            <v>JM</v>
          </cell>
          <cell r="I2918" t="str">
            <v>0007502 - MELCHER &amp; PRESCOTT AGENCY INC</v>
          </cell>
        </row>
        <row r="2919">
          <cell r="A2919" t="str">
            <v>C43741JM</v>
          </cell>
          <cell r="B2919">
            <v>42185</v>
          </cell>
          <cell r="C2919" t="str">
            <v>C43741</v>
          </cell>
          <cell r="D2919" t="str">
            <v>Frase Electric</v>
          </cell>
          <cell r="E2919" t="str">
            <v>NH</v>
          </cell>
          <cell r="F2919" t="str">
            <v>P1</v>
          </cell>
          <cell r="G2919" t="str">
            <v>SMALL</v>
          </cell>
          <cell r="H2919" t="str">
            <v>JM</v>
          </cell>
          <cell r="I2919" t="str">
            <v>0016770 - MELCHER &amp; PRESCOTT AGENCY INC</v>
          </cell>
        </row>
        <row r="2920">
          <cell r="A2920" t="str">
            <v>C43742IH</v>
          </cell>
          <cell r="B2920">
            <v>42185</v>
          </cell>
          <cell r="C2920" t="str">
            <v>C43742</v>
          </cell>
          <cell r="D2920" t="str">
            <v>New England Boring Contractors</v>
          </cell>
          <cell r="E2920" t="str">
            <v>NH</v>
          </cell>
          <cell r="F2920" t="str">
            <v>P1</v>
          </cell>
          <cell r="G2920" t="str">
            <v>CRC</v>
          </cell>
          <cell r="H2920" t="str">
            <v>IH</v>
          </cell>
          <cell r="I2920" t="str">
            <v>0007503 - NIBRI BENEFIT SERVICES INC</v>
          </cell>
        </row>
        <row r="2921">
          <cell r="A2921" t="str">
            <v>C43742PO</v>
          </cell>
          <cell r="B2921">
            <v>42185</v>
          </cell>
          <cell r="C2921" t="str">
            <v>C43742</v>
          </cell>
          <cell r="D2921" t="str">
            <v>New England Boring Contractors</v>
          </cell>
          <cell r="E2921" t="str">
            <v>NH</v>
          </cell>
          <cell r="F2921" t="str">
            <v>P1</v>
          </cell>
          <cell r="G2921" t="str">
            <v>CRC</v>
          </cell>
          <cell r="H2921" t="str">
            <v>PO</v>
          </cell>
          <cell r="I2921" t="str">
            <v>0007503 - NIBRI BENEFIT SERVICES INC</v>
          </cell>
        </row>
        <row r="2922">
          <cell r="A2922" t="str">
            <v>C43746IV</v>
          </cell>
          <cell r="B2922">
            <v>42185</v>
          </cell>
          <cell r="C2922" t="str">
            <v>C43746</v>
          </cell>
          <cell r="D2922" t="str">
            <v>Pain Solutions Management Group</v>
          </cell>
          <cell r="E2922" t="str">
            <v>NH</v>
          </cell>
          <cell r="F2922" t="str">
            <v>P1</v>
          </cell>
          <cell r="G2922" t="str">
            <v>SMALL</v>
          </cell>
          <cell r="H2922" t="str">
            <v>IV</v>
          </cell>
          <cell r="I2922" t="str">
            <v>0024146 - NEW ENGLAND EMPLOYEE BENEFITS COUNCIL</v>
          </cell>
        </row>
        <row r="2923">
          <cell r="A2923" t="str">
            <v>C43746JR</v>
          </cell>
          <cell r="B2923">
            <v>42185</v>
          </cell>
          <cell r="C2923" t="str">
            <v>C43746</v>
          </cell>
          <cell r="D2923" t="str">
            <v>Pain Solutions Management Group</v>
          </cell>
          <cell r="E2923" t="str">
            <v>NH</v>
          </cell>
          <cell r="F2923" t="str">
            <v>P1</v>
          </cell>
          <cell r="G2923" t="str">
            <v>SMALL</v>
          </cell>
          <cell r="H2923" t="str">
            <v>JR</v>
          </cell>
          <cell r="I2923" t="str">
            <v>0024146 - NEW ENGLAND EMPLOYEE BENEFITS COUNCIL</v>
          </cell>
        </row>
        <row r="2924">
          <cell r="A2924" t="str">
            <v>C43746JS</v>
          </cell>
          <cell r="B2924">
            <v>42185</v>
          </cell>
          <cell r="C2924" t="str">
            <v>C43746</v>
          </cell>
          <cell r="D2924" t="str">
            <v>Pain Solutions Management Group</v>
          </cell>
          <cell r="E2924" t="str">
            <v>NH</v>
          </cell>
          <cell r="F2924" t="str">
            <v>P1</v>
          </cell>
          <cell r="G2924" t="str">
            <v>SMALL</v>
          </cell>
          <cell r="H2924" t="str">
            <v>JS</v>
          </cell>
          <cell r="I2924" t="str">
            <v>0024146 - NEW ENGLAND EMPLOYEE BENEFITS COUNCIL</v>
          </cell>
        </row>
        <row r="2925">
          <cell r="A2925" t="str">
            <v>C43750IH</v>
          </cell>
          <cell r="B2925">
            <v>42185</v>
          </cell>
          <cell r="C2925" t="str">
            <v>C43750</v>
          </cell>
          <cell r="D2925" t="str">
            <v>Robert Childs Inc</v>
          </cell>
          <cell r="E2925" t="str">
            <v>MA</v>
          </cell>
          <cell r="F2925" t="str">
            <v>P1</v>
          </cell>
          <cell r="G2925" t="str">
            <v>SMALL</v>
          </cell>
          <cell r="H2925" t="str">
            <v>IH</v>
          </cell>
          <cell r="I2925" t="str">
            <v>0020667 - HUB INTERNATIONAL NEW ENGLAND LLC</v>
          </cell>
        </row>
        <row r="2926">
          <cell r="A2926" t="str">
            <v>C43752JM</v>
          </cell>
          <cell r="B2926">
            <v>42185</v>
          </cell>
          <cell r="C2926" t="str">
            <v>C43752</v>
          </cell>
          <cell r="D2926" t="str">
            <v>Blake Brothers</v>
          </cell>
          <cell r="E2926" t="str">
            <v>NH</v>
          </cell>
          <cell r="F2926" t="str">
            <v>P1</v>
          </cell>
          <cell r="G2926" t="str">
            <v>SMALL</v>
          </cell>
          <cell r="H2926" t="str">
            <v>JM</v>
          </cell>
          <cell r="I2926" t="str">
            <v>0024918 - CGI EMPLOYEE BENEFITS GROUP</v>
          </cell>
        </row>
        <row r="2927">
          <cell r="A2927" t="str">
            <v>C43752JN</v>
          </cell>
          <cell r="B2927">
            <v>42185</v>
          </cell>
          <cell r="C2927" t="str">
            <v>C43752</v>
          </cell>
          <cell r="D2927" t="str">
            <v>Blake Brothers</v>
          </cell>
          <cell r="E2927" t="str">
            <v>NH</v>
          </cell>
          <cell r="F2927" t="str">
            <v>P1</v>
          </cell>
          <cell r="G2927" t="str">
            <v>SMALL</v>
          </cell>
          <cell r="H2927" t="str">
            <v>JN</v>
          </cell>
          <cell r="I2927" t="str">
            <v>0024918 - CGI EMPLOYEE BENEFITS GROUP</v>
          </cell>
        </row>
        <row r="2928">
          <cell r="A2928" t="str">
            <v>C43756IH</v>
          </cell>
          <cell r="B2928">
            <v>42185</v>
          </cell>
          <cell r="C2928" t="str">
            <v>C43756</v>
          </cell>
          <cell r="D2928" t="str">
            <v>Charles River Insurance Brokerage</v>
          </cell>
          <cell r="E2928" t="str">
            <v>MA</v>
          </cell>
          <cell r="F2928" t="str">
            <v>P1</v>
          </cell>
          <cell r="G2928" t="str">
            <v>SMALL</v>
          </cell>
          <cell r="H2928" t="str">
            <v>IH</v>
          </cell>
          <cell r="I2928" t="str">
            <v>0027961 - NORTHERN BENEFITS OF MAINE LLC</v>
          </cell>
        </row>
        <row r="2929">
          <cell r="A2929" t="str">
            <v>C43760JM</v>
          </cell>
          <cell r="B2929">
            <v>42185</v>
          </cell>
          <cell r="C2929" t="str">
            <v>C43760</v>
          </cell>
          <cell r="D2929" t="str">
            <v>Lake Sunapee Country Club Inc</v>
          </cell>
          <cell r="E2929" t="str">
            <v>NH</v>
          </cell>
          <cell r="F2929" t="str">
            <v>P1</v>
          </cell>
          <cell r="G2929" t="str">
            <v>SMALL</v>
          </cell>
          <cell r="H2929" t="str">
            <v>JM</v>
          </cell>
          <cell r="I2929" t="str">
            <v>0032023 - SENTINEL INSURANCE GROUP LLC N H</v>
          </cell>
        </row>
        <row r="2930">
          <cell r="A2930" t="str">
            <v>C43764IH</v>
          </cell>
          <cell r="B2930">
            <v>42185</v>
          </cell>
          <cell r="C2930" t="str">
            <v>C43764</v>
          </cell>
          <cell r="D2930" t="str">
            <v>Chinese Bible Church of Greater Bosto</v>
          </cell>
          <cell r="E2930" t="str">
            <v>MA</v>
          </cell>
          <cell r="F2930" t="str">
            <v>P1</v>
          </cell>
          <cell r="G2930" t="str">
            <v>SMALL</v>
          </cell>
          <cell r="H2930" t="str">
            <v>IH</v>
          </cell>
          <cell r="I2930" t="str">
            <v>0007508 - WILLIAM GALLAGHER  ASSOCIATES</v>
          </cell>
        </row>
        <row r="2931">
          <cell r="A2931" t="str">
            <v>C43770JM</v>
          </cell>
          <cell r="B2931">
            <v>42185</v>
          </cell>
          <cell r="C2931" t="str">
            <v>C43770</v>
          </cell>
          <cell r="D2931" t="str">
            <v>A &amp; E Mechanical Services, Inc</v>
          </cell>
          <cell r="E2931" t="str">
            <v>NH</v>
          </cell>
          <cell r="F2931" t="str">
            <v>P1</v>
          </cell>
          <cell r="G2931" t="str">
            <v>SMALL</v>
          </cell>
          <cell r="H2931" t="str">
            <v>JM</v>
          </cell>
          <cell r="I2931" t="str">
            <v>0007404 - RITTER, DAVID A</v>
          </cell>
        </row>
        <row r="2932">
          <cell r="A2932" t="str">
            <v>C43770JN</v>
          </cell>
          <cell r="B2932">
            <v>42185</v>
          </cell>
          <cell r="C2932" t="str">
            <v>C43770</v>
          </cell>
          <cell r="D2932" t="str">
            <v>A &amp; E Mechanical Services, Inc</v>
          </cell>
          <cell r="E2932" t="str">
            <v>NH</v>
          </cell>
          <cell r="F2932" t="str">
            <v>P1</v>
          </cell>
          <cell r="G2932" t="str">
            <v>SMALL</v>
          </cell>
          <cell r="H2932" t="str">
            <v>JN</v>
          </cell>
          <cell r="I2932" t="str">
            <v>0007404 - RITTER, DAVID A</v>
          </cell>
        </row>
        <row r="2933">
          <cell r="A2933" t="str">
            <v>C43771IH</v>
          </cell>
          <cell r="B2933">
            <v>42185</v>
          </cell>
          <cell r="C2933" t="str">
            <v>C43771</v>
          </cell>
          <cell r="D2933" t="str">
            <v>Lets Eat LLC</v>
          </cell>
          <cell r="E2933" t="str">
            <v>MA</v>
          </cell>
          <cell r="F2933" t="str">
            <v>P1</v>
          </cell>
          <cell r="G2933" t="str">
            <v>SMALL</v>
          </cell>
          <cell r="H2933" t="str">
            <v>IH</v>
          </cell>
          <cell r="I2933" t="str">
            <v>0007510 - STOP LOSS INSURANCE BROKERS INC</v>
          </cell>
        </row>
        <row r="2934">
          <cell r="A2934" t="str">
            <v>C43773IH</v>
          </cell>
          <cell r="B2934">
            <v>42185</v>
          </cell>
          <cell r="C2934" t="str">
            <v>C43773</v>
          </cell>
          <cell r="D2934" t="str">
            <v>Weston Wing Inc</v>
          </cell>
          <cell r="E2934" t="str">
            <v>MA</v>
          </cell>
          <cell r="F2934" t="str">
            <v>P1</v>
          </cell>
          <cell r="G2934" t="str">
            <v>SMALL</v>
          </cell>
          <cell r="H2934" t="str">
            <v>IH</v>
          </cell>
          <cell r="I2934" t="str">
            <v>0032489 - AISLING PARTNERS INS BROKERAGE</v>
          </cell>
        </row>
        <row r="2935">
          <cell r="A2935" t="str">
            <v>C43775IH</v>
          </cell>
          <cell r="B2935">
            <v>42185</v>
          </cell>
          <cell r="C2935" t="str">
            <v>C43775</v>
          </cell>
          <cell r="D2935" t="str">
            <v>Cape Cod Alarm Company Inc</v>
          </cell>
          <cell r="E2935" t="str">
            <v>MA</v>
          </cell>
          <cell r="F2935" t="str">
            <v>P1</v>
          </cell>
          <cell r="G2935" t="str">
            <v>SMALL</v>
          </cell>
          <cell r="H2935" t="str">
            <v>IH</v>
          </cell>
          <cell r="I2935" t="str">
            <v>0035724 - NFP CORPORATE SERVICES (NY) LLC</v>
          </cell>
        </row>
        <row r="2936">
          <cell r="A2936" t="str">
            <v>C43776IH</v>
          </cell>
          <cell r="B2936">
            <v>42185</v>
          </cell>
          <cell r="C2936" t="str">
            <v>C43776</v>
          </cell>
          <cell r="D2936" t="str">
            <v>Coastal Sun Self Storage Inc</v>
          </cell>
          <cell r="E2936" t="str">
            <v>MA</v>
          </cell>
          <cell r="F2936" t="str">
            <v>P1</v>
          </cell>
          <cell r="G2936" t="str">
            <v>SMALL</v>
          </cell>
          <cell r="H2936" t="str">
            <v>IH</v>
          </cell>
          <cell r="I2936" t="str">
            <v>0018540 - HUB INTERNATIONAL NEW ENGLAND LLC</v>
          </cell>
        </row>
        <row r="2937">
          <cell r="A2937" t="str">
            <v>C43777IV</v>
          </cell>
          <cell r="B2937">
            <v>42185</v>
          </cell>
          <cell r="C2937" t="str">
            <v>C43777</v>
          </cell>
          <cell r="D2937" t="str">
            <v>Bass River Marina LLLP</v>
          </cell>
          <cell r="E2937" t="str">
            <v>MA</v>
          </cell>
          <cell r="F2937" t="str">
            <v>P1</v>
          </cell>
          <cell r="G2937" t="str">
            <v>SMALL</v>
          </cell>
          <cell r="H2937" t="str">
            <v>IV</v>
          </cell>
          <cell r="I2937" t="str">
            <v>0014128 - FINELLI BENEFITS LLC</v>
          </cell>
        </row>
        <row r="2938">
          <cell r="A2938" t="str">
            <v>C43788JM</v>
          </cell>
          <cell r="B2938">
            <v>42185</v>
          </cell>
          <cell r="C2938" t="str">
            <v>C43788</v>
          </cell>
          <cell r="D2938" t="str">
            <v>EastPoint Properties Inc</v>
          </cell>
          <cell r="E2938" t="str">
            <v>NH</v>
          </cell>
          <cell r="F2938" t="str">
            <v>P1</v>
          </cell>
          <cell r="G2938" t="str">
            <v>SMALL</v>
          </cell>
          <cell r="H2938" t="str">
            <v>JM</v>
          </cell>
          <cell r="I2938" t="str">
            <v>0018757 - NEW ENGLAND EMPLOYEE BENEFITS COUNCIL</v>
          </cell>
        </row>
        <row r="2939">
          <cell r="A2939" t="str">
            <v>C43788JN</v>
          </cell>
          <cell r="B2939">
            <v>42185</v>
          </cell>
          <cell r="C2939" t="str">
            <v>C43788</v>
          </cell>
          <cell r="D2939" t="str">
            <v>EastPoint Properties Inc</v>
          </cell>
          <cell r="E2939" t="str">
            <v>NH</v>
          </cell>
          <cell r="F2939" t="str">
            <v>P1</v>
          </cell>
          <cell r="G2939" t="str">
            <v>SMALL</v>
          </cell>
          <cell r="H2939" t="str">
            <v>JN</v>
          </cell>
          <cell r="I2939" t="str">
            <v>0018757 - NEW ENGLAND EMPLOYEE BENEFITS COUNCIL</v>
          </cell>
        </row>
        <row r="2940">
          <cell r="A2940" t="str">
            <v>C43790IH</v>
          </cell>
          <cell r="B2940">
            <v>42185</v>
          </cell>
          <cell r="C2940" t="str">
            <v>C43790</v>
          </cell>
          <cell r="D2940" t="str">
            <v>Access Investigations Inc</v>
          </cell>
          <cell r="E2940" t="str">
            <v>MA</v>
          </cell>
          <cell r="F2940" t="str">
            <v>P1</v>
          </cell>
          <cell r="G2940" t="str">
            <v>SMALL</v>
          </cell>
          <cell r="H2940" t="str">
            <v>IH</v>
          </cell>
          <cell r="I2940" t="str">
            <v>0007514 - COMPREHENSIVE INS PROVIDERS INC</v>
          </cell>
        </row>
        <row r="2941">
          <cell r="A2941" t="str">
            <v>C43803JM</v>
          </cell>
          <cell r="B2941">
            <v>42185</v>
          </cell>
          <cell r="C2941" t="str">
            <v>C43803</v>
          </cell>
          <cell r="D2941" t="str">
            <v>Green Eacker's Plant Maintenance Co</v>
          </cell>
          <cell r="E2941" t="str">
            <v>NH</v>
          </cell>
          <cell r="F2941" t="str">
            <v>P1</v>
          </cell>
          <cell r="G2941" t="str">
            <v>SMALL</v>
          </cell>
          <cell r="H2941" t="str">
            <v>JM</v>
          </cell>
          <cell r="I2941" t="str">
            <v>0000025 - LANDMARK BENEFITS INC</v>
          </cell>
        </row>
        <row r="2942">
          <cell r="A2942" t="str">
            <v>C43813JM</v>
          </cell>
          <cell r="B2942">
            <v>42185</v>
          </cell>
          <cell r="C2942" t="str">
            <v>C43813</v>
          </cell>
          <cell r="D2942" t="str">
            <v>Brimac Electrical Services</v>
          </cell>
          <cell r="E2942" t="str">
            <v>NH</v>
          </cell>
          <cell r="F2942" t="str">
            <v>P1</v>
          </cell>
          <cell r="G2942" t="str">
            <v>SMALL</v>
          </cell>
          <cell r="H2942" t="str">
            <v>JM</v>
          </cell>
          <cell r="I2942" t="str">
            <v>0000050 - UNITED BUSINESSMANS INSURANCE AGENCY</v>
          </cell>
        </row>
        <row r="2943">
          <cell r="A2943" t="str">
            <v>C43814JM</v>
          </cell>
          <cell r="B2943">
            <v>42185</v>
          </cell>
          <cell r="C2943" t="str">
            <v>C43814</v>
          </cell>
          <cell r="D2943" t="str">
            <v>Caldarola Design Associates PC</v>
          </cell>
          <cell r="E2943" t="str">
            <v>NH</v>
          </cell>
          <cell r="F2943" t="str">
            <v>P1</v>
          </cell>
          <cell r="G2943" t="str">
            <v>SMALL</v>
          </cell>
          <cell r="H2943" t="str">
            <v>JM</v>
          </cell>
          <cell r="I2943" t="str">
            <v>0000052 - UNITED BUSINESSMANS INSURANCE AGENCY</v>
          </cell>
        </row>
        <row r="2944">
          <cell r="A2944" t="str">
            <v>C43832JM</v>
          </cell>
          <cell r="B2944">
            <v>42185</v>
          </cell>
          <cell r="C2944" t="str">
            <v>C43832</v>
          </cell>
          <cell r="D2944" t="str">
            <v>Air Quality Experts Inc</v>
          </cell>
          <cell r="E2944" t="str">
            <v>NH</v>
          </cell>
          <cell r="F2944" t="str">
            <v>P1</v>
          </cell>
          <cell r="G2944" t="str">
            <v>SMALL</v>
          </cell>
          <cell r="H2944" t="str">
            <v>JM</v>
          </cell>
          <cell r="I2944" t="str">
            <v>0000092 - CGI EMPLOYEE BENEFITS GROUP</v>
          </cell>
        </row>
        <row r="2945">
          <cell r="A2945" t="str">
            <v>C43835JM</v>
          </cell>
          <cell r="B2945">
            <v>42185</v>
          </cell>
          <cell r="C2945" t="str">
            <v>C43835</v>
          </cell>
          <cell r="D2945" t="str">
            <v>Grimard's Auto Sales &amp; Service, Inc.</v>
          </cell>
          <cell r="E2945" t="str">
            <v>NH</v>
          </cell>
          <cell r="F2945" t="str">
            <v>P1</v>
          </cell>
          <cell r="G2945" t="str">
            <v>SMALL</v>
          </cell>
          <cell r="H2945" t="str">
            <v>JM</v>
          </cell>
          <cell r="I2945" t="str">
            <v>0030151 - CGI EMPLOYEE BENEFITS GROUP</v>
          </cell>
        </row>
        <row r="2946">
          <cell r="A2946" t="str">
            <v>C43837JM</v>
          </cell>
          <cell r="B2946">
            <v>42185</v>
          </cell>
          <cell r="C2946" t="str">
            <v>C43837</v>
          </cell>
          <cell r="D2946" t="str">
            <v>D &amp; R Towing Inc</v>
          </cell>
          <cell r="E2946" t="str">
            <v>NH</v>
          </cell>
          <cell r="F2946" t="str">
            <v>P1</v>
          </cell>
          <cell r="G2946" t="str">
            <v>SMALL</v>
          </cell>
          <cell r="H2946" t="str">
            <v>JM</v>
          </cell>
          <cell r="I2946" t="str">
            <v>0033113 - GRANITE GROUP BENEFITS LLC</v>
          </cell>
        </row>
        <row r="2947">
          <cell r="A2947" t="str">
            <v>C43851JM</v>
          </cell>
          <cell r="B2947">
            <v>42185</v>
          </cell>
          <cell r="C2947" t="str">
            <v>C43851</v>
          </cell>
          <cell r="D2947" t="str">
            <v>Adventures in Golf</v>
          </cell>
          <cell r="E2947" t="str">
            <v>NH</v>
          </cell>
          <cell r="F2947" t="str">
            <v>P1</v>
          </cell>
          <cell r="G2947" t="str">
            <v>SMALL</v>
          </cell>
          <cell r="H2947" t="str">
            <v>JM</v>
          </cell>
          <cell r="I2947" t="str">
            <v>0029699 - GRANITE GROUP BENEFITS LLC</v>
          </cell>
        </row>
        <row r="2948">
          <cell r="A2948" t="str">
            <v>C43878JM</v>
          </cell>
          <cell r="B2948">
            <v>42185</v>
          </cell>
          <cell r="C2948" t="str">
            <v>C43878</v>
          </cell>
          <cell r="D2948" t="str">
            <v>Nadema A Gemmell CPA</v>
          </cell>
          <cell r="E2948" t="str">
            <v>NH</v>
          </cell>
          <cell r="F2948" t="str">
            <v>P1</v>
          </cell>
          <cell r="G2948" t="str">
            <v>SMALL</v>
          </cell>
          <cell r="H2948" t="str">
            <v>JM</v>
          </cell>
          <cell r="I2948" t="str">
            <v>0000154 - COHEN, MARTIN S</v>
          </cell>
        </row>
        <row r="2949">
          <cell r="A2949" t="str">
            <v>C43889JM</v>
          </cell>
          <cell r="B2949">
            <v>42185</v>
          </cell>
          <cell r="C2949" t="str">
            <v>C43889</v>
          </cell>
          <cell r="D2949" t="str">
            <v>JAD Home Design</v>
          </cell>
          <cell r="E2949" t="str">
            <v>NH</v>
          </cell>
          <cell r="F2949" t="str">
            <v>P1</v>
          </cell>
          <cell r="G2949" t="str">
            <v>SMALL</v>
          </cell>
          <cell r="H2949" t="str">
            <v>JM</v>
          </cell>
          <cell r="I2949" t="str">
            <v>0016542 - NIBRI BENEFIT SERVICES INC</v>
          </cell>
        </row>
        <row r="2950">
          <cell r="A2950" t="str">
            <v>C43895JM</v>
          </cell>
          <cell r="B2950">
            <v>42185</v>
          </cell>
          <cell r="C2950" t="str">
            <v>C43895</v>
          </cell>
          <cell r="D2950" t="str">
            <v>Grace Family Dentistry PA</v>
          </cell>
          <cell r="E2950" t="str">
            <v>NH</v>
          </cell>
          <cell r="F2950" t="str">
            <v>P1</v>
          </cell>
          <cell r="G2950" t="str">
            <v>SMALL</v>
          </cell>
          <cell r="H2950" t="str">
            <v>JM</v>
          </cell>
          <cell r="I2950" t="str">
            <v>0034934 - JARVIS III, HAROLD F</v>
          </cell>
        </row>
        <row r="2951">
          <cell r="A2951" t="str">
            <v>C43901JM</v>
          </cell>
          <cell r="B2951">
            <v>42185</v>
          </cell>
          <cell r="C2951" t="str">
            <v>C43901</v>
          </cell>
          <cell r="D2951" t="str">
            <v>Transupport Inc</v>
          </cell>
          <cell r="E2951" t="str">
            <v>NH</v>
          </cell>
          <cell r="F2951" t="str">
            <v>P1</v>
          </cell>
          <cell r="G2951" t="str">
            <v>SMALL</v>
          </cell>
          <cell r="H2951" t="str">
            <v>JM</v>
          </cell>
          <cell r="I2951" t="str">
            <v>0034663 - CGI EMPLOYEE BENEFITS GROUP</v>
          </cell>
        </row>
        <row r="2952">
          <cell r="A2952" t="str">
            <v>C43920JM</v>
          </cell>
          <cell r="B2952">
            <v>42185</v>
          </cell>
          <cell r="C2952" t="str">
            <v>C43920</v>
          </cell>
          <cell r="D2952" t="str">
            <v>Norway Hill Associates</v>
          </cell>
          <cell r="E2952" t="str">
            <v>NH</v>
          </cell>
          <cell r="F2952" t="str">
            <v>P1</v>
          </cell>
          <cell r="G2952" t="str">
            <v>SMALL</v>
          </cell>
          <cell r="H2952" t="str">
            <v>JM</v>
          </cell>
          <cell r="I2952" t="str">
            <v>0028256 - EASTERN BENEFITS GROUP</v>
          </cell>
        </row>
        <row r="2953">
          <cell r="A2953" t="str">
            <v>C43950JH</v>
          </cell>
          <cell r="B2953">
            <v>42185</v>
          </cell>
          <cell r="C2953" t="str">
            <v>C43950</v>
          </cell>
          <cell r="D2953" t="str">
            <v>Wilson Foundation</v>
          </cell>
          <cell r="E2953" t="str">
            <v>NH</v>
          </cell>
          <cell r="F2953" t="str">
            <v>P1</v>
          </cell>
          <cell r="G2953" t="str">
            <v>SMALL</v>
          </cell>
          <cell r="H2953" t="str">
            <v>JH</v>
          </cell>
          <cell r="I2953" t="str">
            <v>0000246 - AMADIO, WALTER</v>
          </cell>
        </row>
        <row r="2954">
          <cell r="A2954" t="str">
            <v>C43954JM</v>
          </cell>
          <cell r="B2954">
            <v>42185</v>
          </cell>
          <cell r="C2954" t="str">
            <v>C43954</v>
          </cell>
          <cell r="D2954" t="str">
            <v>Precision Temperature Control</v>
          </cell>
          <cell r="E2954" t="str">
            <v>NH</v>
          </cell>
          <cell r="F2954" t="str">
            <v>P1</v>
          </cell>
          <cell r="G2954" t="str">
            <v>SMALL</v>
          </cell>
          <cell r="H2954" t="str">
            <v>JM</v>
          </cell>
        </row>
        <row r="2955">
          <cell r="A2955" t="str">
            <v>C43959JM</v>
          </cell>
          <cell r="B2955">
            <v>42185</v>
          </cell>
          <cell r="C2955" t="str">
            <v>C43959</v>
          </cell>
          <cell r="D2955" t="str">
            <v>Global Network Systems Inc</v>
          </cell>
          <cell r="E2955" t="str">
            <v>NH</v>
          </cell>
          <cell r="F2955" t="str">
            <v>P1</v>
          </cell>
          <cell r="G2955" t="str">
            <v>SMALL</v>
          </cell>
          <cell r="H2955" t="str">
            <v>JM</v>
          </cell>
          <cell r="I2955" t="str">
            <v>0029700 - GRANITE GROUP BENEFITS LLC</v>
          </cell>
        </row>
        <row r="2956">
          <cell r="A2956" t="str">
            <v>C43979JM</v>
          </cell>
          <cell r="B2956">
            <v>42185</v>
          </cell>
          <cell r="C2956" t="str">
            <v>C43979</v>
          </cell>
          <cell r="D2956" t="str">
            <v>Advanced Scale Inc</v>
          </cell>
          <cell r="E2956" t="str">
            <v>NH</v>
          </cell>
          <cell r="F2956" t="str">
            <v>P1</v>
          </cell>
          <cell r="G2956" t="str">
            <v>SMALL</v>
          </cell>
          <cell r="H2956" t="str">
            <v>JM</v>
          </cell>
          <cell r="I2956" t="str">
            <v>0029894 - TRUDO, DAVID H</v>
          </cell>
        </row>
        <row r="2957">
          <cell r="A2957" t="str">
            <v>C43979JR</v>
          </cell>
          <cell r="B2957">
            <v>42185</v>
          </cell>
          <cell r="C2957" t="str">
            <v>C43979</v>
          </cell>
          <cell r="D2957" t="str">
            <v>Advanced Scale Inc</v>
          </cell>
          <cell r="E2957" t="str">
            <v>NH</v>
          </cell>
          <cell r="F2957" t="str">
            <v>P1</v>
          </cell>
          <cell r="G2957" t="str">
            <v>SMALL</v>
          </cell>
          <cell r="H2957" t="str">
            <v>JR</v>
          </cell>
          <cell r="I2957" t="str">
            <v>0029894 - TRUDO, DAVID H</v>
          </cell>
        </row>
        <row r="2958">
          <cell r="A2958" t="str">
            <v>C43982JM</v>
          </cell>
          <cell r="B2958">
            <v>42185</v>
          </cell>
          <cell r="C2958" t="str">
            <v>C43982</v>
          </cell>
          <cell r="D2958" t="str">
            <v>Anco Plumbing and Heating</v>
          </cell>
          <cell r="E2958" t="str">
            <v>NH</v>
          </cell>
          <cell r="F2958" t="str">
            <v>P1</v>
          </cell>
          <cell r="G2958" t="str">
            <v>SMALL</v>
          </cell>
          <cell r="H2958" t="str">
            <v>JM</v>
          </cell>
          <cell r="I2958" t="str">
            <v>0000291 - CGI EMPLOYEE BENEFITS GROUP</v>
          </cell>
        </row>
        <row r="2959">
          <cell r="A2959" t="str">
            <v>C43990JM</v>
          </cell>
          <cell r="B2959">
            <v>42185</v>
          </cell>
          <cell r="C2959" t="str">
            <v>C43990</v>
          </cell>
          <cell r="D2959" t="str">
            <v>Burbee Sand and Gravel Inc</v>
          </cell>
          <cell r="E2959" t="str">
            <v>NH</v>
          </cell>
          <cell r="F2959" t="str">
            <v>P1</v>
          </cell>
          <cell r="G2959" t="str">
            <v>SMALL</v>
          </cell>
          <cell r="H2959" t="str">
            <v>JM</v>
          </cell>
          <cell r="I2959" t="str">
            <v>0024542 - TRUDO, DAVID H</v>
          </cell>
        </row>
        <row r="2960">
          <cell r="A2960" t="str">
            <v>C44014JM</v>
          </cell>
          <cell r="B2960">
            <v>42185</v>
          </cell>
          <cell r="C2960" t="str">
            <v>C44014</v>
          </cell>
          <cell r="D2960" t="str">
            <v>Tri State Kitchens Inc</v>
          </cell>
          <cell r="E2960" t="str">
            <v>NH</v>
          </cell>
          <cell r="F2960" t="str">
            <v>P1</v>
          </cell>
          <cell r="G2960" t="str">
            <v>SMALL</v>
          </cell>
          <cell r="H2960" t="str">
            <v>JM</v>
          </cell>
          <cell r="I2960" t="str">
            <v>0000341 - CORNERSTONE BENEFIT &amp; RET GROUP INC</v>
          </cell>
        </row>
        <row r="2961">
          <cell r="A2961" t="str">
            <v>C44080IV</v>
          </cell>
          <cell r="B2961">
            <v>42185</v>
          </cell>
          <cell r="C2961" t="str">
            <v>C44080</v>
          </cell>
          <cell r="D2961" t="str">
            <v>The Barker Foundation</v>
          </cell>
          <cell r="E2961" t="str">
            <v>NH</v>
          </cell>
          <cell r="F2961" t="str">
            <v>P1</v>
          </cell>
          <cell r="G2961" t="str">
            <v>SMALL</v>
          </cell>
          <cell r="H2961" t="str">
            <v>IV</v>
          </cell>
          <cell r="I2961" t="str">
            <v>0029702 - GRANITE GROUP BENEFITS LLC</v>
          </cell>
        </row>
        <row r="2962">
          <cell r="A2962" t="str">
            <v>C44084JM</v>
          </cell>
          <cell r="B2962">
            <v>42185</v>
          </cell>
          <cell r="C2962" t="str">
            <v>C44084</v>
          </cell>
          <cell r="D2962" t="str">
            <v>Ozz-E Electrical Service Inc</v>
          </cell>
          <cell r="E2962" t="str">
            <v>NH</v>
          </cell>
          <cell r="F2962" t="str">
            <v>P1</v>
          </cell>
          <cell r="G2962" t="str">
            <v>SMALL</v>
          </cell>
          <cell r="H2962" t="str">
            <v>JM</v>
          </cell>
          <cell r="I2962" t="str">
            <v>0026174 - CROSS INSURANCE - MANCHESTER</v>
          </cell>
        </row>
        <row r="2963">
          <cell r="A2963" t="str">
            <v>C44101JM</v>
          </cell>
          <cell r="B2963">
            <v>42185</v>
          </cell>
          <cell r="C2963" t="str">
            <v>C44101</v>
          </cell>
          <cell r="D2963" t="str">
            <v>Image Xpert Inc</v>
          </cell>
          <cell r="E2963" t="str">
            <v>NH</v>
          </cell>
          <cell r="F2963" t="str">
            <v>P1</v>
          </cell>
          <cell r="G2963" t="str">
            <v>SMALL</v>
          </cell>
          <cell r="H2963" t="str">
            <v>JM</v>
          </cell>
          <cell r="I2963" t="str">
            <v>0027559 - CROSS INSURANCE - MANCHESTER</v>
          </cell>
        </row>
        <row r="2964">
          <cell r="A2964" t="str">
            <v>C44110JN</v>
          </cell>
          <cell r="B2964">
            <v>42185</v>
          </cell>
          <cell r="C2964" t="str">
            <v>C44110</v>
          </cell>
          <cell r="D2964" t="str">
            <v>Airbrush Unlimited Inc</v>
          </cell>
          <cell r="E2964" t="str">
            <v>NH</v>
          </cell>
          <cell r="F2964" t="str">
            <v>P1</v>
          </cell>
          <cell r="G2964" t="str">
            <v>SMALL</v>
          </cell>
          <cell r="H2964" t="str">
            <v>JN</v>
          </cell>
          <cell r="I2964" t="str">
            <v>0027023 - PAYCHEX AGENCY INC</v>
          </cell>
        </row>
        <row r="2965">
          <cell r="A2965" t="str">
            <v>C44110JR</v>
          </cell>
          <cell r="B2965">
            <v>42185</v>
          </cell>
          <cell r="C2965" t="str">
            <v>C44110</v>
          </cell>
          <cell r="D2965" t="str">
            <v>Airbrush Unlimited Inc</v>
          </cell>
          <cell r="E2965" t="str">
            <v>NH</v>
          </cell>
          <cell r="F2965" t="str">
            <v>P1</v>
          </cell>
          <cell r="G2965" t="str">
            <v>SMALL</v>
          </cell>
          <cell r="H2965" t="str">
            <v>JR</v>
          </cell>
          <cell r="I2965" t="str">
            <v>0027023 - PAYCHEX AGENCY INC</v>
          </cell>
        </row>
        <row r="2966">
          <cell r="A2966" t="str">
            <v>C44118JM</v>
          </cell>
          <cell r="B2966">
            <v>42185</v>
          </cell>
          <cell r="C2966" t="str">
            <v>C44118</v>
          </cell>
          <cell r="D2966" t="str">
            <v>CMC Software</v>
          </cell>
          <cell r="E2966" t="str">
            <v>NH</v>
          </cell>
          <cell r="F2966" t="str">
            <v>P1</v>
          </cell>
          <cell r="G2966" t="str">
            <v>SMALL</v>
          </cell>
          <cell r="H2966" t="str">
            <v>JM</v>
          </cell>
          <cell r="I2966" t="str">
            <v>0029815 - GRANITE GROUP BENEFITS LLC</v>
          </cell>
        </row>
        <row r="2967">
          <cell r="A2967" t="str">
            <v>C44118JN</v>
          </cell>
          <cell r="B2967">
            <v>42185</v>
          </cell>
          <cell r="C2967" t="str">
            <v>C44118</v>
          </cell>
          <cell r="D2967" t="str">
            <v>CMC Software</v>
          </cell>
          <cell r="E2967" t="str">
            <v>NH</v>
          </cell>
          <cell r="F2967" t="str">
            <v>P1</v>
          </cell>
          <cell r="G2967" t="str">
            <v>SMALL</v>
          </cell>
          <cell r="H2967" t="str">
            <v>JN</v>
          </cell>
          <cell r="I2967" t="str">
            <v>0029815 - GRANITE GROUP BENEFITS LLC</v>
          </cell>
        </row>
        <row r="2968">
          <cell r="A2968" t="str">
            <v>C44148JM</v>
          </cell>
          <cell r="B2968">
            <v>42185</v>
          </cell>
          <cell r="C2968" t="str">
            <v>C44148</v>
          </cell>
          <cell r="D2968" t="str">
            <v>LGS Inc dba Richters Diamonds</v>
          </cell>
          <cell r="E2968" t="str">
            <v>NH</v>
          </cell>
          <cell r="F2968" t="str">
            <v>P1</v>
          </cell>
          <cell r="G2968" t="str">
            <v>SMALL</v>
          </cell>
          <cell r="H2968" t="str">
            <v>JM</v>
          </cell>
          <cell r="I2968" t="str">
            <v>0025073 - CROSS INSURANCE - MANCHESTER</v>
          </cell>
        </row>
        <row r="2969">
          <cell r="A2969" t="str">
            <v>C44150JM</v>
          </cell>
          <cell r="B2969">
            <v>42185</v>
          </cell>
          <cell r="C2969" t="str">
            <v>C44150</v>
          </cell>
          <cell r="D2969" t="str">
            <v>Advanced Hair Etc North Inc</v>
          </cell>
          <cell r="E2969" t="str">
            <v>NH</v>
          </cell>
          <cell r="F2969" t="str">
            <v>P1</v>
          </cell>
          <cell r="G2969" t="str">
            <v>SMALL</v>
          </cell>
          <cell r="H2969" t="str">
            <v>JM</v>
          </cell>
          <cell r="I2969" t="str">
            <v>0034935 - INTEGRATED INSURANCE SOLUTIONS LLC</v>
          </cell>
        </row>
        <row r="2970">
          <cell r="A2970" t="str">
            <v>C44153JN</v>
          </cell>
          <cell r="B2970">
            <v>42185</v>
          </cell>
          <cell r="C2970" t="str">
            <v>C44153</v>
          </cell>
          <cell r="D2970" t="str">
            <v>Wasteland Inc</v>
          </cell>
          <cell r="E2970" t="str">
            <v>NH</v>
          </cell>
          <cell r="F2970" t="str">
            <v>P1</v>
          </cell>
          <cell r="G2970" t="str">
            <v>SMALL</v>
          </cell>
          <cell r="H2970" t="str">
            <v>JN</v>
          </cell>
          <cell r="I2970" t="str">
            <v>0000527 - MASON, JEFFREY R</v>
          </cell>
        </row>
        <row r="2971">
          <cell r="A2971" t="str">
            <v>C44161JM</v>
          </cell>
          <cell r="B2971">
            <v>42185</v>
          </cell>
          <cell r="C2971" t="str">
            <v>C44161</v>
          </cell>
          <cell r="D2971" t="str">
            <v>Helix Design Inc</v>
          </cell>
          <cell r="E2971" t="str">
            <v>NH</v>
          </cell>
          <cell r="F2971" t="str">
            <v>P1</v>
          </cell>
          <cell r="G2971" t="str">
            <v>SMALL</v>
          </cell>
          <cell r="H2971" t="str">
            <v>JM</v>
          </cell>
          <cell r="I2971" t="str">
            <v>0031008 - PAYCHEX AGENCY INC</v>
          </cell>
        </row>
        <row r="2972">
          <cell r="A2972" t="str">
            <v>C44161JN</v>
          </cell>
          <cell r="B2972">
            <v>42185</v>
          </cell>
          <cell r="C2972" t="str">
            <v>C44161</v>
          </cell>
          <cell r="D2972" t="str">
            <v>Helix Design Inc</v>
          </cell>
          <cell r="E2972" t="str">
            <v>NH</v>
          </cell>
          <cell r="F2972" t="str">
            <v>P1</v>
          </cell>
          <cell r="G2972" t="str">
            <v>SMALL</v>
          </cell>
          <cell r="H2972" t="str">
            <v>JN</v>
          </cell>
          <cell r="I2972" t="str">
            <v>0031008 - PAYCHEX AGENCY INC</v>
          </cell>
        </row>
        <row r="2973">
          <cell r="A2973" t="str">
            <v>C44176JM</v>
          </cell>
          <cell r="B2973">
            <v>42185</v>
          </cell>
          <cell r="C2973" t="str">
            <v>C44176</v>
          </cell>
          <cell r="D2973" t="str">
            <v>A-Plus Finishing, Inc.</v>
          </cell>
          <cell r="E2973" t="str">
            <v>NH</v>
          </cell>
          <cell r="F2973" t="str">
            <v>P1</v>
          </cell>
          <cell r="G2973" t="str">
            <v>SMALL</v>
          </cell>
          <cell r="H2973" t="str">
            <v>JM</v>
          </cell>
          <cell r="I2973" t="str">
            <v>0027468 - ALLEN ASSOCIATES OF MANCHESTER LLC</v>
          </cell>
        </row>
        <row r="2974">
          <cell r="A2974" t="str">
            <v>C44181JM</v>
          </cell>
          <cell r="B2974">
            <v>42185</v>
          </cell>
          <cell r="C2974" t="str">
            <v>C44181</v>
          </cell>
          <cell r="D2974" t="str">
            <v>J &amp; D Machine LLC</v>
          </cell>
          <cell r="E2974" t="str">
            <v>NH</v>
          </cell>
          <cell r="F2974" t="str">
            <v>P1</v>
          </cell>
          <cell r="G2974" t="str">
            <v>SMALL</v>
          </cell>
          <cell r="H2974" t="str">
            <v>JM</v>
          </cell>
          <cell r="I2974" t="str">
            <v>0000561 - CORNERSTONE BENEFIT &amp; RET GROUP INC</v>
          </cell>
        </row>
        <row r="2975">
          <cell r="A2975" t="str">
            <v>C44189JM</v>
          </cell>
          <cell r="B2975">
            <v>42185</v>
          </cell>
          <cell r="C2975" t="str">
            <v>C44189</v>
          </cell>
          <cell r="D2975" t="str">
            <v>Kunysz-Winder,LLC</v>
          </cell>
          <cell r="E2975" t="str">
            <v>NH</v>
          </cell>
          <cell r="F2975" t="str">
            <v>P1</v>
          </cell>
          <cell r="G2975" t="str">
            <v>SMALL</v>
          </cell>
          <cell r="H2975" t="str">
            <v>JM</v>
          </cell>
          <cell r="I2975" t="str">
            <v>0000572 - COPPOLA, ALFRED J</v>
          </cell>
        </row>
        <row r="2976">
          <cell r="A2976" t="str">
            <v>C44200JM</v>
          </cell>
          <cell r="B2976">
            <v>42185</v>
          </cell>
          <cell r="C2976" t="str">
            <v>C44200</v>
          </cell>
          <cell r="D2976" t="str">
            <v>New England Paving - NH</v>
          </cell>
          <cell r="E2976" t="str">
            <v>NH</v>
          </cell>
          <cell r="F2976" t="str">
            <v>P1</v>
          </cell>
          <cell r="G2976" t="str">
            <v>SMALL</v>
          </cell>
          <cell r="H2976" t="str">
            <v>JM</v>
          </cell>
          <cell r="I2976" t="str">
            <v>0000585 - CGI EMPLOYEE BENEFITS GROUP</v>
          </cell>
        </row>
        <row r="2977">
          <cell r="A2977" t="str">
            <v>C44202JM</v>
          </cell>
          <cell r="B2977">
            <v>42185</v>
          </cell>
          <cell r="C2977" t="str">
            <v>C44202</v>
          </cell>
          <cell r="D2977" t="str">
            <v>David J Apostoloff</v>
          </cell>
          <cell r="E2977" t="str">
            <v>NH</v>
          </cell>
          <cell r="F2977" t="str">
            <v>P1</v>
          </cell>
          <cell r="G2977" t="str">
            <v>SMALL</v>
          </cell>
          <cell r="H2977" t="str">
            <v>JM</v>
          </cell>
          <cell r="I2977" t="str">
            <v>0031861 - CGI EMPLOYEE BENEFITS GROUP</v>
          </cell>
        </row>
        <row r="2978">
          <cell r="A2978" t="str">
            <v>C44208JM</v>
          </cell>
          <cell r="B2978">
            <v>42185</v>
          </cell>
          <cell r="C2978" t="str">
            <v>C44208</v>
          </cell>
          <cell r="D2978" t="str">
            <v>Daansen USA</v>
          </cell>
          <cell r="E2978" t="str">
            <v>NH</v>
          </cell>
          <cell r="F2978" t="str">
            <v>P1</v>
          </cell>
          <cell r="G2978" t="str">
            <v>SMALL</v>
          </cell>
          <cell r="H2978" t="str">
            <v>JM</v>
          </cell>
          <cell r="I2978" t="str">
            <v>0027999 - MELCHER &amp; PRESCOTT AGENCY INC</v>
          </cell>
        </row>
        <row r="2979">
          <cell r="A2979" t="str">
            <v>C44211JM</v>
          </cell>
          <cell r="B2979">
            <v>42185</v>
          </cell>
          <cell r="C2979" t="str">
            <v>C44211</v>
          </cell>
          <cell r="D2979" t="str">
            <v>WWW Sarette Brothers</v>
          </cell>
          <cell r="E2979" t="str">
            <v>NH</v>
          </cell>
          <cell r="F2979" t="str">
            <v>P1</v>
          </cell>
          <cell r="G2979" t="str">
            <v>SMALL</v>
          </cell>
          <cell r="H2979" t="str">
            <v>JM</v>
          </cell>
          <cell r="I2979" t="str">
            <v>0030705 - LIFETIME BENEFITS GROUP INC</v>
          </cell>
        </row>
        <row r="2980">
          <cell r="A2980" t="str">
            <v>C44216JM</v>
          </cell>
          <cell r="B2980">
            <v>42185</v>
          </cell>
          <cell r="C2980" t="str">
            <v>C44216</v>
          </cell>
          <cell r="D2980" t="str">
            <v>James Ferraiolo DMD LLC</v>
          </cell>
          <cell r="E2980" t="str">
            <v>NH</v>
          </cell>
          <cell r="F2980" t="str">
            <v>P1</v>
          </cell>
          <cell r="G2980" t="str">
            <v>SMALL</v>
          </cell>
          <cell r="H2980" t="str">
            <v>JM</v>
          </cell>
          <cell r="I2980" t="str">
            <v>0000602 - COPPOLA, ALFRED J</v>
          </cell>
        </row>
        <row r="2981">
          <cell r="A2981" t="str">
            <v>C44225JM</v>
          </cell>
          <cell r="B2981">
            <v>42185</v>
          </cell>
          <cell r="C2981" t="str">
            <v>C44225</v>
          </cell>
          <cell r="D2981" t="str">
            <v>JN Express LLC</v>
          </cell>
          <cell r="E2981" t="str">
            <v>NH</v>
          </cell>
          <cell r="F2981" t="str">
            <v>P1</v>
          </cell>
          <cell r="G2981" t="str">
            <v>SMALL</v>
          </cell>
          <cell r="H2981" t="str">
            <v>JM</v>
          </cell>
          <cell r="I2981" t="str">
            <v>0031719 - TRIVANTUS INC</v>
          </cell>
        </row>
        <row r="2982">
          <cell r="A2982" t="str">
            <v>C44226JM</v>
          </cell>
          <cell r="B2982">
            <v>42185</v>
          </cell>
          <cell r="C2982" t="str">
            <v>C44226</v>
          </cell>
          <cell r="D2982" t="str">
            <v>Santo Insurance &amp; Financial Services Inc</v>
          </cell>
          <cell r="E2982" t="str">
            <v>NH</v>
          </cell>
          <cell r="F2982" t="str">
            <v>P1</v>
          </cell>
          <cell r="G2982" t="str">
            <v>SMALL</v>
          </cell>
          <cell r="H2982" t="str">
            <v>JM</v>
          </cell>
          <cell r="I2982" t="str">
            <v>0031862 - CGI EMPLOYEE BENEFITS GROUP</v>
          </cell>
        </row>
        <row r="2983">
          <cell r="A2983" t="str">
            <v>C44230JM</v>
          </cell>
          <cell r="B2983">
            <v>42185</v>
          </cell>
          <cell r="C2983" t="str">
            <v>C44230</v>
          </cell>
          <cell r="D2983" t="str">
            <v>Archetti Sales &amp; Marketing</v>
          </cell>
          <cell r="E2983" t="str">
            <v>NH</v>
          </cell>
          <cell r="F2983" t="str">
            <v>P1</v>
          </cell>
          <cell r="G2983" t="str">
            <v>SMALL</v>
          </cell>
          <cell r="H2983" t="str">
            <v>JM</v>
          </cell>
          <cell r="I2983" t="str">
            <v>0000621 - FORTIER, ROBERT W</v>
          </cell>
        </row>
        <row r="2984">
          <cell r="A2984" t="str">
            <v>C44238JM</v>
          </cell>
          <cell r="B2984">
            <v>42185</v>
          </cell>
          <cell r="C2984" t="str">
            <v>C44238</v>
          </cell>
          <cell r="D2984" t="str">
            <v>Joseph Equipment Co</v>
          </cell>
          <cell r="E2984" t="str">
            <v>NH</v>
          </cell>
          <cell r="F2984" t="str">
            <v>P1</v>
          </cell>
          <cell r="G2984" t="str">
            <v>SMALL</v>
          </cell>
          <cell r="H2984" t="str">
            <v>JM</v>
          </cell>
          <cell r="I2984" t="str">
            <v>0000630 - PLENTZAS, BETH A</v>
          </cell>
        </row>
        <row r="2985">
          <cell r="A2985" t="str">
            <v>C44283IV</v>
          </cell>
          <cell r="B2985">
            <v>42185</v>
          </cell>
          <cell r="C2985" t="str">
            <v>C44283</v>
          </cell>
          <cell r="D2985" t="str">
            <v>Atlantic Benefit Company</v>
          </cell>
          <cell r="E2985" t="str">
            <v>NH</v>
          </cell>
          <cell r="F2985" t="str">
            <v>P1</v>
          </cell>
          <cell r="G2985" t="str">
            <v>SMALL</v>
          </cell>
          <cell r="H2985" t="str">
            <v>IV</v>
          </cell>
          <cell r="I2985" t="str">
            <v>0000682 - DONOHUE JR, STEPHEN J</v>
          </cell>
        </row>
        <row r="2986">
          <cell r="A2986" t="str">
            <v>C44299JM</v>
          </cell>
          <cell r="B2986">
            <v>42185</v>
          </cell>
          <cell r="C2986" t="str">
            <v>C44299</v>
          </cell>
          <cell r="D2986" t="str">
            <v>J &amp; K Staffing Solutions Inc</v>
          </cell>
          <cell r="E2986" t="str">
            <v>NH</v>
          </cell>
          <cell r="F2986" t="str">
            <v>P1</v>
          </cell>
          <cell r="G2986" t="str">
            <v>SMALL</v>
          </cell>
          <cell r="H2986" t="str">
            <v>JM</v>
          </cell>
          <cell r="I2986" t="str">
            <v>0029248 - GRANITE GROUP BENEFITS LLC</v>
          </cell>
        </row>
        <row r="2987">
          <cell r="A2987" t="str">
            <v>C44308IV</v>
          </cell>
          <cell r="B2987">
            <v>42185</v>
          </cell>
          <cell r="C2987" t="str">
            <v>C44308</v>
          </cell>
          <cell r="D2987" t="str">
            <v>Ads on Wheels Inc</v>
          </cell>
          <cell r="E2987" t="str">
            <v>NH</v>
          </cell>
          <cell r="F2987" t="str">
            <v>P1</v>
          </cell>
          <cell r="G2987" t="str">
            <v>SMALL</v>
          </cell>
          <cell r="H2987" t="str">
            <v>IV</v>
          </cell>
          <cell r="I2987" t="str">
            <v>0007275 - NIBRI BENEFIT SERVICES INC</v>
          </cell>
        </row>
        <row r="2988">
          <cell r="A2988" t="str">
            <v>C44330JM</v>
          </cell>
          <cell r="B2988">
            <v>42185</v>
          </cell>
          <cell r="C2988" t="str">
            <v>C44330</v>
          </cell>
          <cell r="D2988" t="str">
            <v>Minda's Donuts</v>
          </cell>
          <cell r="E2988" t="str">
            <v>NH</v>
          </cell>
          <cell r="F2988" t="str">
            <v>P1</v>
          </cell>
          <cell r="G2988" t="str">
            <v>SMALL</v>
          </cell>
          <cell r="H2988" t="str">
            <v>JM</v>
          </cell>
          <cell r="I2988" t="str">
            <v>0028004 - BORISLOW INSURANCE AGENCY</v>
          </cell>
        </row>
        <row r="2989">
          <cell r="A2989" t="str">
            <v>C44373JH</v>
          </cell>
          <cell r="B2989">
            <v>42185</v>
          </cell>
          <cell r="C2989" t="str">
            <v>C44373</v>
          </cell>
          <cell r="D2989" t="str">
            <v>Burnell-Johnson Architects</v>
          </cell>
          <cell r="E2989" t="str">
            <v>NH</v>
          </cell>
          <cell r="F2989" t="str">
            <v>P1</v>
          </cell>
          <cell r="G2989" t="str">
            <v>SMALL</v>
          </cell>
          <cell r="H2989" t="str">
            <v>JH</v>
          </cell>
          <cell r="I2989" t="str">
            <v>0000781 - PARSONS, JEFFREY A</v>
          </cell>
        </row>
        <row r="2990">
          <cell r="A2990" t="str">
            <v>C44419IV</v>
          </cell>
          <cell r="B2990">
            <v>42185</v>
          </cell>
          <cell r="C2990" t="str">
            <v>C44419</v>
          </cell>
          <cell r="D2990" t="str">
            <v>Thomas A Dube Construction</v>
          </cell>
          <cell r="E2990" t="str">
            <v>NH</v>
          </cell>
          <cell r="F2990" t="str">
            <v>P1</v>
          </cell>
          <cell r="G2990" t="str">
            <v>SMALL</v>
          </cell>
          <cell r="H2990" t="str">
            <v>IV</v>
          </cell>
          <cell r="I2990" t="str">
            <v>0025742 - SENTINEL INSURANCE GROUP LLC N H</v>
          </cell>
        </row>
        <row r="2991">
          <cell r="A2991" t="str">
            <v>C44430JM</v>
          </cell>
          <cell r="B2991">
            <v>42185</v>
          </cell>
          <cell r="C2991" t="str">
            <v>C44430</v>
          </cell>
          <cell r="D2991" t="str">
            <v>Sylro Sales Corp</v>
          </cell>
          <cell r="E2991" t="str">
            <v>NH</v>
          </cell>
          <cell r="F2991" t="str">
            <v>P1</v>
          </cell>
          <cell r="G2991" t="str">
            <v>SMALL</v>
          </cell>
          <cell r="H2991" t="str">
            <v>JM</v>
          </cell>
          <cell r="I2991" t="str">
            <v>0000848 - CGI EMPLOYEE BENEFITS GROUP</v>
          </cell>
        </row>
        <row r="2992">
          <cell r="A2992" t="str">
            <v>C44441IV</v>
          </cell>
          <cell r="B2992">
            <v>42185</v>
          </cell>
          <cell r="C2992" t="str">
            <v>C44441</v>
          </cell>
          <cell r="D2992" t="str">
            <v>Dr Brian Fradette</v>
          </cell>
          <cell r="E2992" t="str">
            <v>NH</v>
          </cell>
          <cell r="F2992" t="str">
            <v>P1</v>
          </cell>
          <cell r="G2992" t="str">
            <v>SMALL</v>
          </cell>
          <cell r="H2992" t="str">
            <v>IV</v>
          </cell>
          <cell r="I2992" t="str">
            <v>0027560 - CROSS INSURANCE - MANCHESTER</v>
          </cell>
        </row>
        <row r="2993">
          <cell r="A2993" t="str">
            <v>C44443JR</v>
          </cell>
          <cell r="B2993">
            <v>42185</v>
          </cell>
          <cell r="C2993" t="str">
            <v>C44443</v>
          </cell>
          <cell r="D2993" t="str">
            <v>Birch Hill Landscaping</v>
          </cell>
          <cell r="E2993" t="str">
            <v>NH</v>
          </cell>
          <cell r="F2993" t="str">
            <v>P1</v>
          </cell>
          <cell r="G2993" t="str">
            <v>SMALL</v>
          </cell>
          <cell r="H2993" t="str">
            <v>JR</v>
          </cell>
          <cell r="I2993" t="str">
            <v>0032691 - DONOHUE JR, STEPHEN J</v>
          </cell>
        </row>
        <row r="2994">
          <cell r="A2994" t="str">
            <v>C44475JM</v>
          </cell>
          <cell r="B2994">
            <v>42185</v>
          </cell>
          <cell r="C2994" t="str">
            <v>C44475</v>
          </cell>
          <cell r="D2994" t="str">
            <v>Alapage</v>
          </cell>
          <cell r="E2994" t="str">
            <v>NH</v>
          </cell>
          <cell r="F2994" t="str">
            <v>P1</v>
          </cell>
          <cell r="G2994" t="str">
            <v>SMALL</v>
          </cell>
          <cell r="H2994" t="str">
            <v>JM</v>
          </cell>
          <cell r="I2994" t="str">
            <v>0028960 - EASTERN BENEFITS GROUP</v>
          </cell>
        </row>
        <row r="2995">
          <cell r="A2995" t="str">
            <v>C44494JM</v>
          </cell>
          <cell r="B2995">
            <v>42185</v>
          </cell>
          <cell r="C2995" t="str">
            <v>C44494</v>
          </cell>
          <cell r="D2995" t="str">
            <v>MRM Inc</v>
          </cell>
          <cell r="E2995" t="str">
            <v>NH</v>
          </cell>
          <cell r="F2995" t="str">
            <v>P1</v>
          </cell>
          <cell r="G2995" t="str">
            <v>SMALL</v>
          </cell>
          <cell r="H2995" t="str">
            <v>JM</v>
          </cell>
          <cell r="I2995" t="str">
            <v>0000922 - LANDMARK BENEFITS INC</v>
          </cell>
        </row>
        <row r="2996">
          <cell r="A2996" t="str">
            <v>C44514JM</v>
          </cell>
          <cell r="B2996">
            <v>42185</v>
          </cell>
          <cell r="C2996" t="str">
            <v>C44514</v>
          </cell>
          <cell r="D2996" t="str">
            <v>Northside Animal Hospital PLLC</v>
          </cell>
          <cell r="E2996" t="str">
            <v>NH</v>
          </cell>
          <cell r="F2996" t="str">
            <v>P1</v>
          </cell>
          <cell r="G2996" t="str">
            <v>SMALL</v>
          </cell>
          <cell r="H2996" t="str">
            <v>JM</v>
          </cell>
          <cell r="I2996" t="str">
            <v>0031840 - LIFETIME BENEFITS GROUP INC</v>
          </cell>
        </row>
        <row r="2997">
          <cell r="A2997" t="str">
            <v>C44514JR</v>
          </cell>
          <cell r="B2997">
            <v>42185</v>
          </cell>
          <cell r="C2997" t="str">
            <v>C44514</v>
          </cell>
          <cell r="D2997" t="str">
            <v>Northside Animal Hospital PLLC</v>
          </cell>
          <cell r="E2997" t="str">
            <v>NH</v>
          </cell>
          <cell r="F2997" t="str">
            <v>P1</v>
          </cell>
          <cell r="G2997" t="str">
            <v>SMALL</v>
          </cell>
          <cell r="H2997" t="str">
            <v>JR</v>
          </cell>
          <cell r="I2997" t="str">
            <v>0031840 - LIFETIME BENEFITS GROUP INC</v>
          </cell>
        </row>
        <row r="2998">
          <cell r="A2998" t="str">
            <v>C44523IV</v>
          </cell>
          <cell r="B2998">
            <v>42185</v>
          </cell>
          <cell r="C2998" t="str">
            <v>C44523</v>
          </cell>
          <cell r="D2998" t="str">
            <v>George Dinsmore Associates Inc</v>
          </cell>
          <cell r="E2998" t="str">
            <v>NH</v>
          </cell>
          <cell r="F2998" t="str">
            <v>P1</v>
          </cell>
          <cell r="G2998" t="str">
            <v>SMALL</v>
          </cell>
          <cell r="H2998" t="str">
            <v>IV</v>
          </cell>
          <cell r="I2998" t="str">
            <v>0025766 - CROSS INSURANCE - MANCHESTER</v>
          </cell>
        </row>
        <row r="2999">
          <cell r="A2999" t="str">
            <v>C44549JM</v>
          </cell>
          <cell r="B2999">
            <v>42185</v>
          </cell>
          <cell r="C2999" t="str">
            <v>C44549</v>
          </cell>
          <cell r="D2999" t="str">
            <v>Atomic Tree Service</v>
          </cell>
          <cell r="E2999" t="str">
            <v>NH</v>
          </cell>
          <cell r="F2999" t="str">
            <v>P1</v>
          </cell>
          <cell r="G2999" t="str">
            <v>SMALL</v>
          </cell>
          <cell r="H2999" t="str">
            <v>JM</v>
          </cell>
          <cell r="I2999" t="str">
            <v>0000984 - ENTREKIN, DONALD E</v>
          </cell>
        </row>
        <row r="3000">
          <cell r="A3000" t="str">
            <v>C44550JM</v>
          </cell>
          <cell r="B3000">
            <v>42185</v>
          </cell>
          <cell r="C3000" t="str">
            <v>C44550</v>
          </cell>
          <cell r="D3000" t="str">
            <v>Baroff Professional Association</v>
          </cell>
          <cell r="E3000" t="str">
            <v>NH</v>
          </cell>
          <cell r="F3000" t="str">
            <v>P1</v>
          </cell>
          <cell r="G3000" t="str">
            <v>SMALL</v>
          </cell>
          <cell r="H3000" t="str">
            <v>JM</v>
          </cell>
          <cell r="I3000" t="str">
            <v>0000985 - CGI EMPLOYEE BENEFITS GROUP</v>
          </cell>
        </row>
        <row r="3001">
          <cell r="A3001" t="str">
            <v>C44552JM</v>
          </cell>
          <cell r="B3001">
            <v>42185</v>
          </cell>
          <cell r="C3001" t="str">
            <v>C44552</v>
          </cell>
          <cell r="D3001" t="str">
            <v>International Signal Inc.</v>
          </cell>
          <cell r="E3001" t="str">
            <v>NH</v>
          </cell>
          <cell r="F3001" t="str">
            <v>P1</v>
          </cell>
          <cell r="G3001" t="str">
            <v>SMALL</v>
          </cell>
          <cell r="H3001" t="str">
            <v>JM</v>
          </cell>
          <cell r="I3001" t="str">
            <v>0000987 - LANDMARK BENEFITS INC</v>
          </cell>
        </row>
        <row r="3002">
          <cell r="A3002" t="str">
            <v>C44561JH</v>
          </cell>
          <cell r="B3002">
            <v>42185</v>
          </cell>
          <cell r="C3002" t="str">
            <v>C44561</v>
          </cell>
          <cell r="D3002" t="str">
            <v>Human Resource Concepts Llc</v>
          </cell>
          <cell r="E3002" t="str">
            <v>NH</v>
          </cell>
          <cell r="F3002" t="str">
            <v>P1</v>
          </cell>
          <cell r="G3002" t="str">
            <v>SMALL</v>
          </cell>
          <cell r="H3002" t="str">
            <v>JH</v>
          </cell>
          <cell r="I3002" t="str">
            <v>0014082 - BORISLOW INSURANCE AGENCY</v>
          </cell>
        </row>
        <row r="3003">
          <cell r="A3003" t="str">
            <v>C44561JM</v>
          </cell>
          <cell r="B3003">
            <v>42185</v>
          </cell>
          <cell r="C3003" t="str">
            <v>C44561</v>
          </cell>
          <cell r="D3003" t="str">
            <v>Human Resource Concepts Llc</v>
          </cell>
          <cell r="E3003" t="str">
            <v>NH</v>
          </cell>
          <cell r="F3003" t="str">
            <v>P1</v>
          </cell>
          <cell r="G3003" t="str">
            <v>SMALL</v>
          </cell>
          <cell r="H3003" t="str">
            <v>JM</v>
          </cell>
          <cell r="I3003" t="str">
            <v>0014082 - BORISLOW INSURANCE AGENCY</v>
          </cell>
        </row>
        <row r="3004">
          <cell r="A3004" t="str">
            <v>C44565IH</v>
          </cell>
          <cell r="B3004">
            <v>42185</v>
          </cell>
          <cell r="C3004" t="str">
            <v>C44565</v>
          </cell>
          <cell r="D3004" t="str">
            <v>Environmental Health Inc</v>
          </cell>
          <cell r="E3004" t="str">
            <v>MA</v>
          </cell>
          <cell r="F3004" t="str">
            <v>P1</v>
          </cell>
          <cell r="G3004" t="str">
            <v>SMALL</v>
          </cell>
          <cell r="H3004" t="str">
            <v>IH</v>
          </cell>
          <cell r="I3004" t="str">
            <v>0001002 - FOY INSURANCE GROUP</v>
          </cell>
        </row>
        <row r="3005">
          <cell r="A3005" t="str">
            <v>C44573JM</v>
          </cell>
          <cell r="B3005">
            <v>42185</v>
          </cell>
          <cell r="C3005" t="str">
            <v>C44573</v>
          </cell>
          <cell r="D3005" t="str">
            <v>Dalpe Electric LLC</v>
          </cell>
          <cell r="E3005" t="str">
            <v>NH</v>
          </cell>
          <cell r="F3005" t="str">
            <v>P1</v>
          </cell>
          <cell r="G3005" t="str">
            <v>SMALL</v>
          </cell>
          <cell r="H3005" t="str">
            <v>JM</v>
          </cell>
          <cell r="I3005" t="str">
            <v>0017596 - INSURANCE SOLUTIONS CORPORATION</v>
          </cell>
        </row>
        <row r="3006">
          <cell r="A3006" t="str">
            <v>C44586JM</v>
          </cell>
          <cell r="B3006">
            <v>42185</v>
          </cell>
          <cell r="C3006" t="str">
            <v>C44586</v>
          </cell>
          <cell r="D3006" t="str">
            <v>Alpine Outfitters Inc</v>
          </cell>
          <cell r="E3006" t="str">
            <v>NH</v>
          </cell>
          <cell r="F3006" t="str">
            <v>P1</v>
          </cell>
          <cell r="G3006" t="str">
            <v>SMALL</v>
          </cell>
          <cell r="H3006" t="str">
            <v>JM</v>
          </cell>
          <cell r="I3006" t="str">
            <v>0026724 - NEW ENGLAND EMPLOYEE BENEFITS COUNCIL</v>
          </cell>
        </row>
        <row r="3007">
          <cell r="A3007" t="str">
            <v>C44610JM</v>
          </cell>
          <cell r="B3007">
            <v>42185</v>
          </cell>
          <cell r="C3007" t="str">
            <v>C44610</v>
          </cell>
          <cell r="D3007" t="str">
            <v>Michael P Romanowsky MD</v>
          </cell>
          <cell r="E3007" t="str">
            <v>NH</v>
          </cell>
          <cell r="F3007" t="str">
            <v>P1</v>
          </cell>
          <cell r="G3007" t="str">
            <v>SMALL</v>
          </cell>
          <cell r="H3007" t="str">
            <v>JM</v>
          </cell>
          <cell r="I3007" t="str">
            <v>0033162 - PLENTZAS, BETH A</v>
          </cell>
        </row>
        <row r="3008">
          <cell r="A3008" t="str">
            <v>C44620JM</v>
          </cell>
          <cell r="B3008">
            <v>42185</v>
          </cell>
          <cell r="C3008" t="str">
            <v>C44620</v>
          </cell>
          <cell r="D3008" t="str">
            <v>The Print Factory</v>
          </cell>
          <cell r="E3008" t="str">
            <v>NH</v>
          </cell>
          <cell r="F3008" t="str">
            <v>P1</v>
          </cell>
          <cell r="G3008" t="str">
            <v>SMALL</v>
          </cell>
          <cell r="H3008" t="str">
            <v>JM</v>
          </cell>
          <cell r="I3008" t="str">
            <v>0001066 - NEW ENGLAND EMPLOYEE BENEFITS COUNCIL</v>
          </cell>
        </row>
        <row r="3009">
          <cell r="A3009" t="str">
            <v>C44626JM</v>
          </cell>
          <cell r="B3009">
            <v>42185</v>
          </cell>
          <cell r="C3009" t="str">
            <v>C44626</v>
          </cell>
          <cell r="D3009" t="str">
            <v>H &amp; B Homes Corp</v>
          </cell>
          <cell r="E3009" t="str">
            <v>NH</v>
          </cell>
          <cell r="F3009" t="str">
            <v>P1</v>
          </cell>
          <cell r="G3009" t="str">
            <v>SMALL</v>
          </cell>
          <cell r="H3009" t="str">
            <v>JM</v>
          </cell>
          <cell r="I3009" t="str">
            <v>0001073 - LANDMARK BENEFITS INC</v>
          </cell>
        </row>
        <row r="3010">
          <cell r="A3010" t="str">
            <v>C44644JM</v>
          </cell>
          <cell r="B3010">
            <v>42185</v>
          </cell>
          <cell r="C3010" t="str">
            <v>C44644</v>
          </cell>
          <cell r="D3010" t="str">
            <v>Lifetime Benefits Group, Inc.</v>
          </cell>
          <cell r="E3010" t="str">
            <v>NH</v>
          </cell>
          <cell r="F3010" t="str">
            <v>P1</v>
          </cell>
          <cell r="G3010" t="str">
            <v>SMALL</v>
          </cell>
          <cell r="H3010" t="str">
            <v>JM</v>
          </cell>
          <cell r="I3010" t="str">
            <v>0001091 - LIFETIME BENEFITS GROUP INC</v>
          </cell>
        </row>
        <row r="3011">
          <cell r="A3011" t="str">
            <v>C44647JM</v>
          </cell>
          <cell r="B3011">
            <v>42185</v>
          </cell>
          <cell r="C3011" t="str">
            <v>C44647</v>
          </cell>
          <cell r="D3011" t="str">
            <v>Hillsborough County Veterinary Hospital</v>
          </cell>
          <cell r="E3011" t="str">
            <v>NH</v>
          </cell>
          <cell r="F3011" t="str">
            <v>P1</v>
          </cell>
          <cell r="G3011" t="str">
            <v>SMALL</v>
          </cell>
          <cell r="H3011" t="str">
            <v>JM</v>
          </cell>
          <cell r="I3011" t="str">
            <v>0001095 - PLENTZAS, BETH A</v>
          </cell>
        </row>
        <row r="3012">
          <cell r="A3012" t="str">
            <v>C44649IV</v>
          </cell>
          <cell r="B3012">
            <v>42185</v>
          </cell>
          <cell r="C3012" t="str">
            <v>C44649</v>
          </cell>
          <cell r="D3012" t="str">
            <v>BMR Thermal Inc</v>
          </cell>
          <cell r="E3012" t="str">
            <v>NH</v>
          </cell>
          <cell r="F3012" t="str">
            <v>P1</v>
          </cell>
          <cell r="G3012" t="str">
            <v>SMALL</v>
          </cell>
          <cell r="H3012" t="str">
            <v>IV</v>
          </cell>
          <cell r="I3012" t="str">
            <v>0024223 - JACOBSOHN, MARK S</v>
          </cell>
        </row>
        <row r="3013">
          <cell r="A3013" t="str">
            <v>C44684JM</v>
          </cell>
          <cell r="B3013">
            <v>42185</v>
          </cell>
          <cell r="C3013" t="str">
            <v>C44684</v>
          </cell>
          <cell r="D3013" t="str">
            <v>Devprotek Inc</v>
          </cell>
          <cell r="E3013" t="str">
            <v>NH</v>
          </cell>
          <cell r="F3013" t="str">
            <v>P1</v>
          </cell>
          <cell r="G3013" t="str">
            <v>SMALL</v>
          </cell>
          <cell r="H3013" t="str">
            <v>JM</v>
          </cell>
          <cell r="I3013" t="str">
            <v>0001136 - ESP EMPLOYEE BENEFITS STATEGIES LLC</v>
          </cell>
        </row>
        <row r="3014">
          <cell r="A3014" t="str">
            <v>C44684MI</v>
          </cell>
          <cell r="B3014">
            <v>42185</v>
          </cell>
          <cell r="C3014" t="str">
            <v>C44684</v>
          </cell>
          <cell r="D3014" t="str">
            <v>Devprotek Inc</v>
          </cell>
          <cell r="E3014" t="str">
            <v>NH</v>
          </cell>
          <cell r="F3014" t="str">
            <v>P1</v>
          </cell>
          <cell r="G3014" t="str">
            <v>MCARE</v>
          </cell>
          <cell r="H3014" t="str">
            <v>MI</v>
          </cell>
          <cell r="I3014" t="str">
            <v>0001136 - ESP EMPLOYEE BENEFITS STATEGIES LLC</v>
          </cell>
        </row>
        <row r="3015">
          <cell r="A3015" t="str">
            <v>C44692JM</v>
          </cell>
          <cell r="B3015">
            <v>42185</v>
          </cell>
          <cell r="C3015" t="str">
            <v>C44692</v>
          </cell>
          <cell r="D3015" t="str">
            <v>Nashua Sew and Vac Inc</v>
          </cell>
          <cell r="E3015" t="str">
            <v>NH</v>
          </cell>
          <cell r="F3015" t="str">
            <v>P1</v>
          </cell>
          <cell r="G3015" t="str">
            <v>SMALL</v>
          </cell>
          <cell r="H3015" t="str">
            <v>JM</v>
          </cell>
          <cell r="I3015" t="str">
            <v>0001146 - PLENTZAS, BETH A</v>
          </cell>
        </row>
        <row r="3016">
          <cell r="A3016" t="str">
            <v>C44705IV</v>
          </cell>
          <cell r="B3016">
            <v>42185</v>
          </cell>
          <cell r="C3016" t="str">
            <v>C44705</v>
          </cell>
          <cell r="D3016" t="str">
            <v>Metabolic Solutions Inc</v>
          </cell>
          <cell r="E3016" t="str">
            <v>NH</v>
          </cell>
          <cell r="F3016" t="str">
            <v>P1</v>
          </cell>
          <cell r="G3016" t="str">
            <v>SMALL</v>
          </cell>
          <cell r="H3016" t="str">
            <v>IV</v>
          </cell>
          <cell r="I3016" t="str">
            <v>0001161 - TRUDO, DAVID H</v>
          </cell>
        </row>
        <row r="3017">
          <cell r="A3017" t="str">
            <v>C44706JM</v>
          </cell>
          <cell r="B3017">
            <v>42185</v>
          </cell>
          <cell r="C3017" t="str">
            <v>C44706</v>
          </cell>
          <cell r="D3017" t="str">
            <v>Beau's Trucking Inc</v>
          </cell>
          <cell r="E3017" t="str">
            <v>NH</v>
          </cell>
          <cell r="F3017" t="str">
            <v>P1</v>
          </cell>
          <cell r="G3017" t="str">
            <v>SMALL</v>
          </cell>
          <cell r="H3017" t="str">
            <v>JM</v>
          </cell>
          <cell r="I3017" t="str">
            <v>0031720 - NEW ENGLAND MEDICAL INS AGENCY LLC</v>
          </cell>
        </row>
        <row r="3018">
          <cell r="A3018" t="str">
            <v>C44708JM</v>
          </cell>
          <cell r="B3018">
            <v>42185</v>
          </cell>
          <cell r="C3018" t="str">
            <v>C44708</v>
          </cell>
          <cell r="D3018" t="str">
            <v>Egon Zimmermann Ski Chalet Inc</v>
          </cell>
          <cell r="E3018" t="str">
            <v>NH</v>
          </cell>
          <cell r="F3018" t="str">
            <v>P1</v>
          </cell>
          <cell r="G3018" t="str">
            <v>SMALL</v>
          </cell>
          <cell r="H3018" t="str">
            <v>JM</v>
          </cell>
          <cell r="I3018" t="str">
            <v>0029816 - GRANITE GROUP BENEFITS LLC</v>
          </cell>
        </row>
        <row r="3019">
          <cell r="A3019" t="str">
            <v>C44719JM</v>
          </cell>
          <cell r="B3019">
            <v>42185</v>
          </cell>
          <cell r="C3019" t="str">
            <v>C44719</v>
          </cell>
          <cell r="D3019" t="str">
            <v>R H Murphy Co Inc</v>
          </cell>
          <cell r="E3019" t="str">
            <v>NH</v>
          </cell>
          <cell r="F3019" t="str">
            <v>P1</v>
          </cell>
          <cell r="G3019" t="str">
            <v>SMALL</v>
          </cell>
          <cell r="H3019" t="str">
            <v>JM</v>
          </cell>
          <cell r="I3019" t="str">
            <v>0029706 - GRANITE GROUP BENEFITS LLC</v>
          </cell>
        </row>
        <row r="3020">
          <cell r="A3020" t="str">
            <v>C44722JM</v>
          </cell>
          <cell r="B3020">
            <v>42185</v>
          </cell>
          <cell r="C3020" t="str">
            <v>C44722</v>
          </cell>
          <cell r="D3020" t="str">
            <v>Pro Stock Kitchens</v>
          </cell>
          <cell r="E3020" t="str">
            <v>NH</v>
          </cell>
          <cell r="F3020" t="str">
            <v>P1</v>
          </cell>
          <cell r="G3020" t="str">
            <v>SMALL</v>
          </cell>
          <cell r="H3020" t="str">
            <v>JM</v>
          </cell>
          <cell r="I3020" t="str">
            <v>0005468 - LIFETIME BENEFITS GROUP INC</v>
          </cell>
        </row>
        <row r="3021">
          <cell r="A3021" t="str">
            <v>C44722MI</v>
          </cell>
          <cell r="B3021">
            <v>42185</v>
          </cell>
          <cell r="C3021" t="str">
            <v>C44722</v>
          </cell>
          <cell r="D3021" t="str">
            <v>Pro Stock Kitchens</v>
          </cell>
          <cell r="E3021" t="str">
            <v>NH</v>
          </cell>
          <cell r="F3021" t="str">
            <v>P1</v>
          </cell>
          <cell r="G3021" t="str">
            <v>MCARE</v>
          </cell>
          <cell r="H3021" t="str">
            <v>MI</v>
          </cell>
          <cell r="I3021" t="str">
            <v>0005468 - LIFETIME BENEFITS GROUP INC</v>
          </cell>
        </row>
        <row r="3022">
          <cell r="A3022" t="str">
            <v>C44727JR</v>
          </cell>
          <cell r="B3022">
            <v>42185</v>
          </cell>
          <cell r="C3022" t="str">
            <v>C44727</v>
          </cell>
          <cell r="D3022" t="str">
            <v>Impact Drilling Company Llc</v>
          </cell>
          <cell r="E3022" t="str">
            <v>NH</v>
          </cell>
          <cell r="F3022" t="str">
            <v>P1</v>
          </cell>
          <cell r="G3022" t="str">
            <v>SMALL</v>
          </cell>
          <cell r="H3022" t="str">
            <v>JR</v>
          </cell>
          <cell r="I3022" t="str">
            <v>0024661 - TGA CROSS INSURANCE INC</v>
          </cell>
        </row>
        <row r="3023">
          <cell r="A3023" t="str">
            <v>C44738IV</v>
          </cell>
          <cell r="B3023">
            <v>42185</v>
          </cell>
          <cell r="C3023" t="str">
            <v>C44738</v>
          </cell>
          <cell r="D3023" t="str">
            <v>DB Healthcare Inc</v>
          </cell>
          <cell r="E3023" t="str">
            <v>MA</v>
          </cell>
          <cell r="F3023" t="str">
            <v>P1</v>
          </cell>
          <cell r="G3023" t="str">
            <v>SMALL</v>
          </cell>
          <cell r="H3023" t="str">
            <v>IV</v>
          </cell>
          <cell r="I3023" t="str">
            <v>0029201 - ZIZZA BENEFITS GROUP INC</v>
          </cell>
        </row>
        <row r="3024">
          <cell r="A3024" t="str">
            <v>C44743JM</v>
          </cell>
          <cell r="B3024">
            <v>42185</v>
          </cell>
          <cell r="C3024" t="str">
            <v>C44743</v>
          </cell>
          <cell r="D3024" t="str">
            <v>Pro Start Recruiting Resources</v>
          </cell>
          <cell r="E3024" t="str">
            <v>NH</v>
          </cell>
          <cell r="F3024" t="str">
            <v>P1</v>
          </cell>
          <cell r="G3024" t="str">
            <v>SMALL</v>
          </cell>
          <cell r="H3024" t="str">
            <v>JM</v>
          </cell>
          <cell r="I3024" t="str">
            <v>0005482 - BORISLOW INSURANCE AGENCY</v>
          </cell>
        </row>
        <row r="3025">
          <cell r="A3025" t="str">
            <v>C44747IV</v>
          </cell>
          <cell r="B3025">
            <v>42185</v>
          </cell>
          <cell r="C3025" t="str">
            <v>C44747</v>
          </cell>
          <cell r="D3025" t="str">
            <v>Cambray's Automotive Service</v>
          </cell>
          <cell r="E3025" t="str">
            <v>NH</v>
          </cell>
          <cell r="F3025" t="str">
            <v>P1</v>
          </cell>
          <cell r="G3025" t="str">
            <v>SMALL</v>
          </cell>
          <cell r="H3025" t="str">
            <v>IV</v>
          </cell>
          <cell r="I3025" t="str">
            <v>0005633 - DONOHUE JR, STEPHEN J</v>
          </cell>
        </row>
        <row r="3026">
          <cell r="A3026" t="str">
            <v>C44747JM</v>
          </cell>
          <cell r="B3026">
            <v>42185</v>
          </cell>
          <cell r="C3026" t="str">
            <v>C44747</v>
          </cell>
          <cell r="D3026" t="str">
            <v>Cambray's Automotive Service</v>
          </cell>
          <cell r="E3026" t="str">
            <v>NH</v>
          </cell>
          <cell r="F3026" t="str">
            <v>P1</v>
          </cell>
          <cell r="G3026" t="str">
            <v>SMALL</v>
          </cell>
          <cell r="H3026" t="str">
            <v>JM</v>
          </cell>
          <cell r="I3026" t="str">
            <v>0005633 - DONOHUE JR, STEPHEN J</v>
          </cell>
        </row>
        <row r="3027">
          <cell r="A3027" t="str">
            <v>C44748JM</v>
          </cell>
          <cell r="B3027">
            <v>42185</v>
          </cell>
          <cell r="C3027" t="str">
            <v>C44748</v>
          </cell>
          <cell r="D3027" t="str">
            <v>WesBell Electronics Inc</v>
          </cell>
          <cell r="E3027" t="str">
            <v>NH</v>
          </cell>
          <cell r="F3027" t="str">
            <v>P1</v>
          </cell>
          <cell r="G3027" t="str">
            <v>SMALL</v>
          </cell>
          <cell r="H3027" t="str">
            <v>JM</v>
          </cell>
          <cell r="I3027" t="str">
            <v>0005486 - NEW ENGLAND EMPLOYEE BENEFITS COUNCIL</v>
          </cell>
        </row>
        <row r="3028">
          <cell r="A3028" t="str">
            <v>C44755IV</v>
          </cell>
          <cell r="B3028">
            <v>42185</v>
          </cell>
          <cell r="C3028" t="str">
            <v>C44755</v>
          </cell>
          <cell r="D3028" t="str">
            <v>Senior Financial Resources</v>
          </cell>
          <cell r="E3028" t="str">
            <v>NH</v>
          </cell>
          <cell r="F3028" t="str">
            <v>P1</v>
          </cell>
          <cell r="G3028" t="str">
            <v>SMALL</v>
          </cell>
          <cell r="H3028" t="str">
            <v>IV</v>
          </cell>
          <cell r="I3028" t="str">
            <v>0005636 - DONOHUE JR, STEPHEN J</v>
          </cell>
        </row>
        <row r="3029">
          <cell r="A3029" t="str">
            <v>C44758JM</v>
          </cell>
          <cell r="B3029">
            <v>42185</v>
          </cell>
          <cell r="C3029" t="str">
            <v>C44758</v>
          </cell>
          <cell r="D3029" t="str">
            <v>PRM Builders Inc</v>
          </cell>
          <cell r="E3029" t="str">
            <v>NH</v>
          </cell>
          <cell r="F3029" t="str">
            <v>P1</v>
          </cell>
          <cell r="G3029" t="str">
            <v>SMALL</v>
          </cell>
          <cell r="H3029" t="str">
            <v>JM</v>
          </cell>
          <cell r="I3029" t="str">
            <v>0005637 - LANDMARK BENEFITS INC</v>
          </cell>
        </row>
        <row r="3030">
          <cell r="A3030" t="str">
            <v>C44798JM</v>
          </cell>
          <cell r="B3030">
            <v>42185</v>
          </cell>
          <cell r="C3030" t="str">
            <v>C44798</v>
          </cell>
          <cell r="D3030" t="str">
            <v>Ion Beam Milling Inc</v>
          </cell>
          <cell r="E3030" t="str">
            <v>NH</v>
          </cell>
          <cell r="F3030" t="str">
            <v>P1</v>
          </cell>
          <cell r="G3030" t="str">
            <v>SMALL</v>
          </cell>
          <cell r="H3030" t="str">
            <v>JM</v>
          </cell>
          <cell r="I3030" t="str">
            <v>0006123 - DOUGLASS, KEVIN D</v>
          </cell>
        </row>
        <row r="3031">
          <cell r="A3031" t="str">
            <v>C44798JN</v>
          </cell>
          <cell r="B3031">
            <v>42185</v>
          </cell>
          <cell r="C3031" t="str">
            <v>C44798</v>
          </cell>
          <cell r="D3031" t="str">
            <v>Ion Beam Milling Inc</v>
          </cell>
          <cell r="E3031" t="str">
            <v>NH</v>
          </cell>
          <cell r="F3031" t="str">
            <v>P1</v>
          </cell>
          <cell r="G3031" t="str">
            <v>SMALL</v>
          </cell>
          <cell r="H3031" t="str">
            <v>JN</v>
          </cell>
          <cell r="I3031" t="str">
            <v>0006123 - DOUGLASS, KEVIN D</v>
          </cell>
        </row>
        <row r="3032">
          <cell r="A3032" t="str">
            <v>C44812JM</v>
          </cell>
          <cell r="B3032">
            <v>42185</v>
          </cell>
          <cell r="C3032" t="str">
            <v>C44812</v>
          </cell>
          <cell r="D3032" t="str">
            <v>Silverwatch Architects LLC</v>
          </cell>
          <cell r="E3032" t="str">
            <v>NH</v>
          </cell>
          <cell r="F3032" t="str">
            <v>P1</v>
          </cell>
          <cell r="G3032" t="str">
            <v>SMALL</v>
          </cell>
          <cell r="H3032" t="str">
            <v>JM</v>
          </cell>
          <cell r="I3032" t="str">
            <v>0031864 - CGI EMPLOYEE BENEFITS GROUP</v>
          </cell>
        </row>
        <row r="3033">
          <cell r="A3033" t="str">
            <v>C44840JM</v>
          </cell>
          <cell r="B3033">
            <v>42185</v>
          </cell>
          <cell r="C3033" t="str">
            <v>C44840</v>
          </cell>
          <cell r="D3033" t="str">
            <v>Chiron Murnay Corp dba The Goddard School</v>
          </cell>
          <cell r="E3033" t="str">
            <v>NH</v>
          </cell>
          <cell r="F3033" t="str">
            <v>P1</v>
          </cell>
          <cell r="G3033" t="str">
            <v>SMALL</v>
          </cell>
          <cell r="H3033" t="str">
            <v>JM</v>
          </cell>
          <cell r="I3033" t="str">
            <v>0007186 - LANDMARK BENEFITS INC</v>
          </cell>
        </row>
        <row r="3034">
          <cell r="A3034" t="str">
            <v>C44841JM</v>
          </cell>
          <cell r="B3034">
            <v>42185</v>
          </cell>
          <cell r="C3034" t="str">
            <v>C44841</v>
          </cell>
          <cell r="D3034" t="str">
            <v>Swisset Tool Company Inc</v>
          </cell>
          <cell r="E3034" t="str">
            <v>NH</v>
          </cell>
          <cell r="F3034" t="str">
            <v>P1</v>
          </cell>
          <cell r="G3034" t="str">
            <v>SMALL</v>
          </cell>
          <cell r="H3034" t="str">
            <v>JM</v>
          </cell>
          <cell r="I3034" t="str">
            <v>0032699 - LIFETIME BENEFITS GROUP INC</v>
          </cell>
        </row>
        <row r="3035">
          <cell r="A3035" t="str">
            <v>C44842JR</v>
          </cell>
          <cell r="B3035">
            <v>42185</v>
          </cell>
          <cell r="C3035" t="str">
            <v>C44842</v>
          </cell>
          <cell r="D3035" t="str">
            <v>S E Cummings &amp; Assoc Inc</v>
          </cell>
          <cell r="E3035" t="str">
            <v>NH</v>
          </cell>
          <cell r="F3035" t="str">
            <v>P1</v>
          </cell>
          <cell r="G3035" t="str">
            <v>SMALL</v>
          </cell>
          <cell r="H3035" t="str">
            <v>JR</v>
          </cell>
          <cell r="I3035" t="str">
            <v>0031865 - CGI EMPLOYEE BENEFITS GROUP</v>
          </cell>
        </row>
        <row r="3036">
          <cell r="A3036" t="str">
            <v>C44847JH</v>
          </cell>
          <cell r="B3036">
            <v>42185</v>
          </cell>
          <cell r="C3036" t="str">
            <v>C44847</v>
          </cell>
          <cell r="D3036" t="str">
            <v>Fougere Planning &amp; Development Inc</v>
          </cell>
          <cell r="E3036" t="str">
            <v>NH</v>
          </cell>
          <cell r="F3036" t="str">
            <v>P1</v>
          </cell>
          <cell r="G3036" t="str">
            <v>SMALL</v>
          </cell>
          <cell r="H3036" t="str">
            <v>JH</v>
          </cell>
          <cell r="I3036" t="str">
            <v>0032701 - PLENTZAS, BETH A</v>
          </cell>
        </row>
        <row r="3037">
          <cell r="A3037" t="str">
            <v>C44847JM</v>
          </cell>
          <cell r="B3037">
            <v>42185</v>
          </cell>
          <cell r="C3037" t="str">
            <v>C44847</v>
          </cell>
          <cell r="D3037" t="str">
            <v>Fougere Planning &amp; Development Inc</v>
          </cell>
          <cell r="E3037" t="str">
            <v>NH</v>
          </cell>
          <cell r="F3037" t="str">
            <v>P1</v>
          </cell>
          <cell r="G3037" t="str">
            <v>SMALL</v>
          </cell>
          <cell r="H3037" t="str">
            <v>JM</v>
          </cell>
          <cell r="I3037" t="str">
            <v>0032701 - PLENTZAS, BETH A</v>
          </cell>
        </row>
        <row r="3038">
          <cell r="A3038" t="str">
            <v>C44858JH</v>
          </cell>
          <cell r="B3038">
            <v>42185</v>
          </cell>
          <cell r="C3038" t="str">
            <v>C44858</v>
          </cell>
          <cell r="D3038" t="str">
            <v>Adek Technical Sales</v>
          </cell>
          <cell r="E3038" t="str">
            <v>NH</v>
          </cell>
          <cell r="F3038" t="str">
            <v>P1</v>
          </cell>
          <cell r="G3038" t="str">
            <v>SMALL</v>
          </cell>
          <cell r="H3038" t="str">
            <v>JH</v>
          </cell>
          <cell r="I3038" t="str">
            <v>0028458 - LIFETIME BENEFITS GROUP INC</v>
          </cell>
        </row>
        <row r="3039">
          <cell r="A3039" t="str">
            <v>C44863JM</v>
          </cell>
          <cell r="B3039">
            <v>42185</v>
          </cell>
          <cell r="C3039" t="str">
            <v>C44863</v>
          </cell>
          <cell r="D3039" t="str">
            <v>QMAGIQ LLC</v>
          </cell>
          <cell r="E3039" t="str">
            <v>NH</v>
          </cell>
          <cell r="F3039" t="str">
            <v>P1</v>
          </cell>
          <cell r="G3039" t="str">
            <v>SMALL</v>
          </cell>
          <cell r="H3039" t="str">
            <v>JM</v>
          </cell>
          <cell r="I3039" t="str">
            <v>0007168 - LANDMARK BENEFITS INC</v>
          </cell>
        </row>
        <row r="3040">
          <cell r="A3040" t="str">
            <v>C44881IH</v>
          </cell>
          <cell r="B3040">
            <v>42185</v>
          </cell>
          <cell r="C3040" t="str">
            <v>C44881</v>
          </cell>
          <cell r="D3040" t="str">
            <v>M&amp;M Tree Services Inc</v>
          </cell>
          <cell r="E3040" t="str">
            <v>MA</v>
          </cell>
          <cell r="F3040" t="str">
            <v>P1</v>
          </cell>
          <cell r="G3040" t="str">
            <v>SMALL</v>
          </cell>
          <cell r="H3040" t="str">
            <v>IH</v>
          </cell>
          <cell r="I3040" t="str">
            <v>0025885 - BOSTON COMMONWEALTH ADVANTAGE LLC</v>
          </cell>
        </row>
        <row r="3041">
          <cell r="A3041" t="str">
            <v>C44886IH</v>
          </cell>
          <cell r="B3041">
            <v>42185</v>
          </cell>
          <cell r="C3041" t="str">
            <v>C44886</v>
          </cell>
          <cell r="D3041" t="str">
            <v>Elite Hair Design</v>
          </cell>
          <cell r="E3041" t="str">
            <v>MA</v>
          </cell>
          <cell r="F3041" t="str">
            <v>P1</v>
          </cell>
          <cell r="G3041" t="str">
            <v>SMALL</v>
          </cell>
          <cell r="H3041" t="str">
            <v>IH</v>
          </cell>
          <cell r="I3041" t="str">
            <v>0007909 - SMALL BUSINESS INSURANCE AGENCY INC</v>
          </cell>
        </row>
        <row r="3042">
          <cell r="A3042" t="str">
            <v>C44888IA</v>
          </cell>
          <cell r="B3042">
            <v>42185</v>
          </cell>
          <cell r="C3042" t="str">
            <v>C44888</v>
          </cell>
          <cell r="D3042" t="str">
            <v>822 Realty Trust &amp; Afilliated Companies</v>
          </cell>
          <cell r="E3042" t="str">
            <v>MA</v>
          </cell>
          <cell r="F3042" t="str">
            <v>P1</v>
          </cell>
          <cell r="G3042" t="str">
            <v>SMALL</v>
          </cell>
          <cell r="H3042" t="str">
            <v>IA</v>
          </cell>
          <cell r="I3042" t="str">
            <v>0035725 - NFP CORPORATE SERVICES (NY) LLC</v>
          </cell>
        </row>
        <row r="3043">
          <cell r="A3043" t="str">
            <v>C44888IH</v>
          </cell>
          <cell r="B3043">
            <v>42185</v>
          </cell>
          <cell r="C3043" t="str">
            <v>C44888</v>
          </cell>
          <cell r="D3043" t="str">
            <v>822 Realty Trust &amp; Afilliated Companies</v>
          </cell>
          <cell r="E3043" t="str">
            <v>MA</v>
          </cell>
          <cell r="F3043" t="str">
            <v>P1</v>
          </cell>
          <cell r="G3043" t="str">
            <v>SMALL</v>
          </cell>
          <cell r="H3043" t="str">
            <v>IH</v>
          </cell>
          <cell r="I3043" t="str">
            <v>0035725 - NFP CORPORATE SERVICES (NY) LLC</v>
          </cell>
        </row>
        <row r="3044">
          <cell r="A3044" t="str">
            <v>C44890IA</v>
          </cell>
          <cell r="B3044">
            <v>42185</v>
          </cell>
          <cell r="C3044" t="str">
            <v>C44890</v>
          </cell>
          <cell r="D3044" t="str">
            <v>Central Mass Allergy and Asthma Care</v>
          </cell>
          <cell r="E3044" t="str">
            <v>MA</v>
          </cell>
          <cell r="F3044" t="str">
            <v>P1</v>
          </cell>
          <cell r="G3044" t="str">
            <v>SMALL</v>
          </cell>
          <cell r="H3044" t="str">
            <v>IA</v>
          </cell>
          <cell r="I3044" t="str">
            <v>0034966 - SMALL BUSINESS INSURANCE AGENCY INC</v>
          </cell>
        </row>
        <row r="3045">
          <cell r="A3045" t="str">
            <v>C44890IH</v>
          </cell>
          <cell r="B3045">
            <v>42185</v>
          </cell>
          <cell r="C3045" t="str">
            <v>C44890</v>
          </cell>
          <cell r="D3045" t="str">
            <v>Central Mass Allergy and Asthma Care</v>
          </cell>
          <cell r="E3045" t="str">
            <v>MA</v>
          </cell>
          <cell r="F3045" t="str">
            <v>P1</v>
          </cell>
          <cell r="G3045" t="str">
            <v>SMALL</v>
          </cell>
          <cell r="H3045" t="str">
            <v>IH</v>
          </cell>
          <cell r="I3045" t="str">
            <v>0034966 - SMALL BUSINESS INSURANCE AGENCY INC</v>
          </cell>
        </row>
        <row r="3046">
          <cell r="A3046" t="str">
            <v>C44893IH</v>
          </cell>
          <cell r="B3046">
            <v>42185</v>
          </cell>
          <cell r="C3046" t="str">
            <v>C44893</v>
          </cell>
          <cell r="D3046" t="str">
            <v>Buccellati Inc dba Mamma Maria</v>
          </cell>
          <cell r="E3046" t="str">
            <v>MA</v>
          </cell>
          <cell r="F3046" t="str">
            <v>P1</v>
          </cell>
          <cell r="G3046" t="str">
            <v>SMALL</v>
          </cell>
          <cell r="H3046" t="str">
            <v>IH</v>
          </cell>
          <cell r="I3046" t="str">
            <v>0025978 - AMR BENEFITS MANAGEMENT LLC</v>
          </cell>
        </row>
        <row r="3047">
          <cell r="A3047" t="str">
            <v>C44896IH</v>
          </cell>
          <cell r="B3047">
            <v>42185</v>
          </cell>
          <cell r="C3047" t="str">
            <v>C44896</v>
          </cell>
          <cell r="D3047" t="str">
            <v>The Boland Group I, LLC</v>
          </cell>
          <cell r="E3047" t="str">
            <v>MA</v>
          </cell>
          <cell r="F3047" t="str">
            <v>P1</v>
          </cell>
          <cell r="G3047" t="str">
            <v>SMALL</v>
          </cell>
          <cell r="H3047" t="str">
            <v>IH</v>
          </cell>
          <cell r="I3047" t="str">
            <v>0034298 - GALLAGHER BENEFIT SERVICES INC</v>
          </cell>
        </row>
        <row r="3048">
          <cell r="A3048" t="str">
            <v>C44903IH</v>
          </cell>
          <cell r="B3048">
            <v>42185</v>
          </cell>
          <cell r="C3048" t="str">
            <v>C44903</v>
          </cell>
          <cell r="D3048" t="str">
            <v>New England Franchise</v>
          </cell>
          <cell r="E3048" t="str">
            <v>MA</v>
          </cell>
          <cell r="F3048" t="str">
            <v>P1</v>
          </cell>
          <cell r="G3048" t="str">
            <v>SMALL</v>
          </cell>
          <cell r="H3048" t="str">
            <v>IH</v>
          </cell>
          <cell r="I3048" t="str">
            <v>0007919 - GANNON ASSOCIATES</v>
          </cell>
        </row>
        <row r="3049">
          <cell r="A3049" t="str">
            <v>C44904IA</v>
          </cell>
          <cell r="B3049">
            <v>42185</v>
          </cell>
          <cell r="C3049" t="str">
            <v>C44904</v>
          </cell>
          <cell r="D3049" t="str">
            <v>M John Pautienis DDS</v>
          </cell>
          <cell r="E3049" t="str">
            <v>MA</v>
          </cell>
          <cell r="F3049" t="str">
            <v>P1</v>
          </cell>
          <cell r="G3049" t="str">
            <v>SMALL</v>
          </cell>
          <cell r="H3049" t="str">
            <v>IA</v>
          </cell>
          <cell r="I3049" t="str">
            <v>0020416 - SPRING INSURANCE GROUP LLC</v>
          </cell>
        </row>
        <row r="3050">
          <cell r="A3050" t="str">
            <v>C44905IH</v>
          </cell>
          <cell r="B3050">
            <v>42185</v>
          </cell>
          <cell r="C3050" t="str">
            <v>C44905</v>
          </cell>
          <cell r="D3050" t="str">
            <v>Orthopaedic Specialists, LLC</v>
          </cell>
          <cell r="E3050" t="str">
            <v>MA</v>
          </cell>
          <cell r="F3050" t="str">
            <v>P1</v>
          </cell>
          <cell r="G3050" t="str">
            <v>SMALL</v>
          </cell>
          <cell r="H3050" t="str">
            <v>IH</v>
          </cell>
          <cell r="I3050" t="str">
            <v>0007920 - MILLER MCCARTIN INC</v>
          </cell>
        </row>
        <row r="3051">
          <cell r="A3051" t="str">
            <v>C44914IV</v>
          </cell>
          <cell r="B3051">
            <v>42185</v>
          </cell>
          <cell r="C3051" t="str">
            <v>C44914</v>
          </cell>
          <cell r="D3051" t="str">
            <v>Skillings &amp; Sons Inc</v>
          </cell>
          <cell r="E3051" t="str">
            <v>NH</v>
          </cell>
          <cell r="F3051" t="str">
            <v>P1</v>
          </cell>
          <cell r="G3051" t="str">
            <v>CRC</v>
          </cell>
          <cell r="H3051" t="str">
            <v>IV</v>
          </cell>
          <cell r="I3051" t="str">
            <v>0035398 - CGI EMPLOYEE BENEFITS GROUP</v>
          </cell>
        </row>
        <row r="3052">
          <cell r="A3052" t="str">
            <v>C44914JS</v>
          </cell>
          <cell r="B3052">
            <v>42185</v>
          </cell>
          <cell r="C3052" t="str">
            <v>C44914</v>
          </cell>
          <cell r="D3052" t="str">
            <v>Skillings &amp; Sons Inc</v>
          </cell>
          <cell r="E3052" t="str">
            <v>NH</v>
          </cell>
          <cell r="F3052" t="str">
            <v>P1</v>
          </cell>
          <cell r="G3052" t="str">
            <v>CRC</v>
          </cell>
          <cell r="H3052" t="str">
            <v>JS</v>
          </cell>
          <cell r="I3052" t="str">
            <v>0035398 - CGI EMPLOYEE BENEFITS GROUP</v>
          </cell>
        </row>
        <row r="3053">
          <cell r="A3053" t="str">
            <v>C44925IH</v>
          </cell>
          <cell r="B3053">
            <v>42185</v>
          </cell>
          <cell r="C3053" t="str">
            <v>C44925</v>
          </cell>
          <cell r="D3053" t="str">
            <v>Woodlands Senior Living LLC</v>
          </cell>
          <cell r="E3053" t="str">
            <v>ME</v>
          </cell>
          <cell r="F3053" t="str">
            <v>P1</v>
          </cell>
          <cell r="G3053" t="str">
            <v>CRC</v>
          </cell>
          <cell r="H3053" t="str">
            <v>IH</v>
          </cell>
          <cell r="I3053" t="str">
            <v>0021432 - HEALEY &amp; ASSOCIATES INC</v>
          </cell>
        </row>
        <row r="3054">
          <cell r="A3054" t="str">
            <v>C44925IV</v>
          </cell>
          <cell r="B3054">
            <v>42185</v>
          </cell>
          <cell r="C3054" t="str">
            <v>C44925</v>
          </cell>
          <cell r="D3054" t="str">
            <v>Woodlands Senior Living LLC</v>
          </cell>
          <cell r="E3054" t="str">
            <v>ME</v>
          </cell>
          <cell r="F3054" t="str">
            <v>P1</v>
          </cell>
          <cell r="G3054" t="str">
            <v>CRC</v>
          </cell>
          <cell r="H3054" t="str">
            <v>IV</v>
          </cell>
          <cell r="I3054" t="str">
            <v>0021432 - HEALEY &amp; ASSOCIATES INC</v>
          </cell>
        </row>
        <row r="3055">
          <cell r="A3055" t="str">
            <v>C44934JM</v>
          </cell>
          <cell r="B3055">
            <v>42185</v>
          </cell>
          <cell r="C3055" t="str">
            <v>C44934</v>
          </cell>
          <cell r="D3055" t="str">
            <v>Town of Candia</v>
          </cell>
          <cell r="E3055" t="str">
            <v>NH</v>
          </cell>
          <cell r="F3055" t="str">
            <v>P1</v>
          </cell>
          <cell r="G3055" t="str">
            <v>SMALL</v>
          </cell>
          <cell r="H3055" t="str">
            <v>JM</v>
          </cell>
          <cell r="I3055" t="str">
            <v>0007939 - GRANITE GROUP BENEFITS LLC</v>
          </cell>
        </row>
        <row r="3056">
          <cell r="A3056" t="str">
            <v>C44957IH</v>
          </cell>
          <cell r="B3056">
            <v>42185</v>
          </cell>
          <cell r="C3056" t="str">
            <v>C44957</v>
          </cell>
          <cell r="D3056" t="str">
            <v>Facials Etc dba Elizabeth Grady</v>
          </cell>
          <cell r="E3056" t="str">
            <v>MA</v>
          </cell>
          <cell r="F3056" t="str">
            <v>P1</v>
          </cell>
          <cell r="G3056" t="str">
            <v>SMALL</v>
          </cell>
          <cell r="H3056" t="str">
            <v>IH</v>
          </cell>
          <cell r="I3056" t="str">
            <v>0007945 - SMALL BUSINESS INSURANCE AGENCY INC</v>
          </cell>
        </row>
        <row r="3057">
          <cell r="A3057" t="str">
            <v>C44959IA</v>
          </cell>
          <cell r="B3057">
            <v>42185</v>
          </cell>
          <cell r="C3057" t="str">
            <v>C44959</v>
          </cell>
          <cell r="D3057" t="str">
            <v>Joan Petros DMD</v>
          </cell>
          <cell r="E3057" t="str">
            <v>MA</v>
          </cell>
          <cell r="F3057" t="str">
            <v>P1</v>
          </cell>
          <cell r="G3057" t="str">
            <v>SMALL</v>
          </cell>
          <cell r="H3057" t="str">
            <v>IA</v>
          </cell>
          <cell r="I3057" t="str">
            <v>0020417 - SPRING INSURANCE GROUP LLC</v>
          </cell>
        </row>
        <row r="3058">
          <cell r="A3058" t="str">
            <v>C44960IV</v>
          </cell>
          <cell r="B3058">
            <v>42185</v>
          </cell>
          <cell r="C3058" t="str">
            <v>C44960</v>
          </cell>
          <cell r="D3058" t="str">
            <v>Berube's Truck Accessories, Inc.</v>
          </cell>
          <cell r="E3058" t="str">
            <v>NH</v>
          </cell>
          <cell r="F3058" t="str">
            <v>P1</v>
          </cell>
          <cell r="G3058" t="str">
            <v>SMALL</v>
          </cell>
          <cell r="H3058" t="str">
            <v>IV</v>
          </cell>
          <cell r="I3058" t="str">
            <v>0027875 - ESP EMPLOYEE BENEFITS STATEGIES LLC</v>
          </cell>
        </row>
        <row r="3059">
          <cell r="A3059" t="str">
            <v>C44960JM</v>
          </cell>
          <cell r="B3059">
            <v>42185</v>
          </cell>
          <cell r="C3059" t="str">
            <v>C44960</v>
          </cell>
          <cell r="D3059" t="str">
            <v>Berube's Truck Accessories, Inc.</v>
          </cell>
          <cell r="E3059" t="str">
            <v>NH</v>
          </cell>
          <cell r="F3059" t="str">
            <v>P1</v>
          </cell>
          <cell r="G3059" t="str">
            <v>SMALL</v>
          </cell>
          <cell r="H3059" t="str">
            <v>JM</v>
          </cell>
          <cell r="I3059" t="str">
            <v>0027875 - ESP EMPLOYEE BENEFITS STATEGIES LLC</v>
          </cell>
        </row>
        <row r="3060">
          <cell r="A3060" t="str">
            <v>C44963JM</v>
          </cell>
          <cell r="B3060">
            <v>42185</v>
          </cell>
          <cell r="C3060" t="str">
            <v>C44963</v>
          </cell>
          <cell r="D3060" t="str">
            <v>Clark &amp; Lavey Benefits Solutions Inc</v>
          </cell>
          <cell r="E3060" t="str">
            <v>NH</v>
          </cell>
          <cell r="F3060" t="str">
            <v>P1</v>
          </cell>
          <cell r="G3060" t="str">
            <v>SMALL</v>
          </cell>
          <cell r="H3060" t="str">
            <v>JM</v>
          </cell>
          <cell r="I3060" t="str">
            <v>0015377 - CLARK &amp; LAVEY</v>
          </cell>
        </row>
        <row r="3061">
          <cell r="A3061" t="str">
            <v>C44966IA</v>
          </cell>
          <cell r="B3061">
            <v>42185</v>
          </cell>
          <cell r="C3061" t="str">
            <v>C44966</v>
          </cell>
          <cell r="D3061" t="str">
            <v>Atlantic Bridge &amp; Engineering Inc</v>
          </cell>
          <cell r="E3061" t="str">
            <v>MA</v>
          </cell>
          <cell r="F3061" t="str">
            <v>P1</v>
          </cell>
          <cell r="G3061" t="str">
            <v>SMALL</v>
          </cell>
          <cell r="H3061" t="str">
            <v>IA</v>
          </cell>
          <cell r="I3061" t="str">
            <v>0007950 - EASTERN STATES INSURANCE AGENCY INC</v>
          </cell>
        </row>
        <row r="3062">
          <cell r="A3062" t="str">
            <v>C44970JM</v>
          </cell>
          <cell r="B3062">
            <v>42185</v>
          </cell>
          <cell r="C3062" t="str">
            <v>C44970</v>
          </cell>
          <cell r="D3062" t="str">
            <v>Portsmouth Chowder Co</v>
          </cell>
          <cell r="E3062" t="str">
            <v>NH</v>
          </cell>
          <cell r="F3062" t="str">
            <v>P1</v>
          </cell>
          <cell r="G3062" t="str">
            <v>SMALL</v>
          </cell>
          <cell r="H3062" t="str">
            <v>JM</v>
          </cell>
          <cell r="I3062" t="str">
            <v>0007964 - SBIA STRATEGIC BENEFIT &amp;</v>
          </cell>
        </row>
        <row r="3063">
          <cell r="A3063" t="str">
            <v>C44978IV</v>
          </cell>
          <cell r="B3063">
            <v>42185</v>
          </cell>
          <cell r="C3063" t="str">
            <v>C44978</v>
          </cell>
          <cell r="D3063" t="str">
            <v>Commonwealth Pathology Partners PC</v>
          </cell>
          <cell r="E3063" t="str">
            <v>MA</v>
          </cell>
          <cell r="F3063" t="str">
            <v>P1</v>
          </cell>
          <cell r="G3063" t="str">
            <v>SMALL</v>
          </cell>
          <cell r="H3063" t="str">
            <v>IV</v>
          </cell>
          <cell r="I3063" t="str">
            <v>0007963 - KAPLAN, ELLEN A</v>
          </cell>
        </row>
        <row r="3064">
          <cell r="A3064" t="str">
            <v>C44979JM</v>
          </cell>
          <cell r="B3064">
            <v>42185</v>
          </cell>
          <cell r="C3064" t="str">
            <v>C44979</v>
          </cell>
          <cell r="D3064" t="str">
            <v>Latva Machine Incorporated</v>
          </cell>
          <cell r="E3064" t="str">
            <v>NH</v>
          </cell>
          <cell r="F3064" t="str">
            <v>P1</v>
          </cell>
          <cell r="G3064" t="str">
            <v>SMALL</v>
          </cell>
          <cell r="H3064" t="str">
            <v>JM</v>
          </cell>
          <cell r="I3064" t="str">
            <v>0021479 - NEW ENGLAND EMPLOYEE BENEFITS COUNCIL</v>
          </cell>
        </row>
        <row r="3065">
          <cell r="A3065" t="str">
            <v>C44984IA</v>
          </cell>
          <cell r="B3065">
            <v>42185</v>
          </cell>
          <cell r="C3065" t="str">
            <v>C44984</v>
          </cell>
          <cell r="D3065" t="str">
            <v>Lewis Skeirik DMD Inc</v>
          </cell>
          <cell r="E3065" t="str">
            <v>MA</v>
          </cell>
          <cell r="F3065" t="str">
            <v>P1</v>
          </cell>
          <cell r="G3065" t="str">
            <v>SMALL</v>
          </cell>
          <cell r="H3065" t="str">
            <v>IA</v>
          </cell>
          <cell r="I3065" t="str">
            <v>0020418 - SPRING INSURANCE GROUP LLC</v>
          </cell>
        </row>
        <row r="3066">
          <cell r="A3066" t="str">
            <v>C44989IV</v>
          </cell>
          <cell r="B3066">
            <v>42185</v>
          </cell>
          <cell r="C3066" t="str">
            <v>C44989</v>
          </cell>
          <cell r="D3066" t="str">
            <v>Built Right Networks, LLC</v>
          </cell>
          <cell r="E3066" t="str">
            <v>NH</v>
          </cell>
          <cell r="F3066" t="str">
            <v>P1</v>
          </cell>
          <cell r="G3066" t="str">
            <v>SMALL</v>
          </cell>
          <cell r="H3066" t="str">
            <v>IV</v>
          </cell>
          <cell r="I3066" t="str">
            <v>0027566 - CROSS INSURANCE - MANCHESTER</v>
          </cell>
        </row>
        <row r="3067">
          <cell r="A3067" t="str">
            <v>C44989JM</v>
          </cell>
          <cell r="B3067">
            <v>42185</v>
          </cell>
          <cell r="C3067" t="str">
            <v>C44989</v>
          </cell>
          <cell r="D3067" t="str">
            <v>Built Right Networks, LLC</v>
          </cell>
          <cell r="E3067" t="str">
            <v>NH</v>
          </cell>
          <cell r="F3067" t="str">
            <v>P1</v>
          </cell>
          <cell r="G3067" t="str">
            <v>SMALL</v>
          </cell>
          <cell r="H3067" t="str">
            <v>JM</v>
          </cell>
          <cell r="I3067" t="str">
            <v>0027566 - CROSS INSURANCE - MANCHESTER</v>
          </cell>
        </row>
        <row r="3068">
          <cell r="A3068" t="str">
            <v>C44990IH</v>
          </cell>
          <cell r="B3068">
            <v>42185</v>
          </cell>
          <cell r="C3068" t="str">
            <v>C44990</v>
          </cell>
          <cell r="D3068" t="str">
            <v>Camp Thoreau Inc</v>
          </cell>
          <cell r="E3068" t="str">
            <v>MA</v>
          </cell>
          <cell r="F3068" t="str">
            <v>P1</v>
          </cell>
          <cell r="G3068" t="str">
            <v>SMALL</v>
          </cell>
          <cell r="H3068" t="str">
            <v>IH</v>
          </cell>
          <cell r="I3068" t="str">
            <v>0034967 - BAYSTATE BENEFIT SERVICES INC</v>
          </cell>
        </row>
        <row r="3069">
          <cell r="A3069" t="str">
            <v>C44990JA</v>
          </cell>
          <cell r="B3069">
            <v>42185</v>
          </cell>
          <cell r="C3069" t="str">
            <v>C44990</v>
          </cell>
          <cell r="D3069" t="str">
            <v>Camp Thoreau Inc</v>
          </cell>
          <cell r="E3069" t="str">
            <v>MA</v>
          </cell>
          <cell r="F3069" t="str">
            <v>P1</v>
          </cell>
          <cell r="G3069" t="str">
            <v>SMALL</v>
          </cell>
          <cell r="H3069" t="str">
            <v>JA</v>
          </cell>
          <cell r="I3069" t="str">
            <v>0034967 - BAYSTATE BENEFIT SERVICES INC</v>
          </cell>
        </row>
        <row r="3070">
          <cell r="A3070" t="str">
            <v>C45008IH</v>
          </cell>
          <cell r="B3070">
            <v>42185</v>
          </cell>
          <cell r="C3070" t="str">
            <v>C45008</v>
          </cell>
          <cell r="D3070" t="str">
            <v>Pandolfo Company Inc</v>
          </cell>
          <cell r="E3070" t="str">
            <v>MA</v>
          </cell>
          <cell r="F3070" t="str">
            <v>P1</v>
          </cell>
          <cell r="G3070" t="str">
            <v>SMALL</v>
          </cell>
          <cell r="H3070" t="str">
            <v>IH</v>
          </cell>
          <cell r="I3070" t="str">
            <v>0007983 - UNITED BUSINESSMANS INSURANCE AGENCY</v>
          </cell>
        </row>
        <row r="3071">
          <cell r="A3071" t="str">
            <v>C45013JM</v>
          </cell>
          <cell r="B3071">
            <v>42185</v>
          </cell>
          <cell r="C3071" t="str">
            <v>C45013</v>
          </cell>
          <cell r="D3071" t="str">
            <v>Boyd/Steiner DMD PC</v>
          </cell>
          <cell r="E3071" t="str">
            <v>NH</v>
          </cell>
          <cell r="F3071" t="str">
            <v>P1</v>
          </cell>
          <cell r="G3071" t="str">
            <v>SMALL</v>
          </cell>
          <cell r="H3071" t="str">
            <v>JM</v>
          </cell>
          <cell r="I3071" t="str">
            <v>0007985 - NEW ENGLAND EMPLOYEE BENEFITS COUNCIL</v>
          </cell>
        </row>
        <row r="3072">
          <cell r="A3072" t="str">
            <v>C45014IA</v>
          </cell>
          <cell r="B3072">
            <v>42185</v>
          </cell>
          <cell r="C3072" t="str">
            <v>C45014</v>
          </cell>
          <cell r="D3072" t="str">
            <v>Provident Healthcare Partners, LLC</v>
          </cell>
          <cell r="E3072" t="str">
            <v>MA</v>
          </cell>
          <cell r="F3072" t="str">
            <v>P1</v>
          </cell>
          <cell r="G3072" t="str">
            <v>SMALL</v>
          </cell>
          <cell r="H3072" t="str">
            <v>IA</v>
          </cell>
          <cell r="I3072" t="str">
            <v>0007986 - UNITED BUSINESSMANS INSURANCE AGENCY</v>
          </cell>
        </row>
        <row r="3073">
          <cell r="A3073" t="str">
            <v>C45014IH</v>
          </cell>
          <cell r="B3073">
            <v>42185</v>
          </cell>
          <cell r="C3073" t="str">
            <v>C45014</v>
          </cell>
          <cell r="D3073" t="str">
            <v>Provident Healthcare Partners, LLC</v>
          </cell>
          <cell r="E3073" t="str">
            <v>MA</v>
          </cell>
          <cell r="F3073" t="str">
            <v>P1</v>
          </cell>
          <cell r="G3073" t="str">
            <v>SMALL</v>
          </cell>
          <cell r="H3073" t="str">
            <v>IH</v>
          </cell>
          <cell r="I3073" t="str">
            <v>0007986 - UNITED BUSINESSMANS INSURANCE AGENCY</v>
          </cell>
        </row>
        <row r="3074">
          <cell r="A3074" t="str">
            <v>C45016IV</v>
          </cell>
          <cell r="B3074">
            <v>42185</v>
          </cell>
          <cell r="C3074" t="str">
            <v>C45016</v>
          </cell>
          <cell r="D3074" t="str">
            <v>Volunteers of America NNE, Inc</v>
          </cell>
          <cell r="E3074" t="str">
            <v>ME</v>
          </cell>
          <cell r="F3074" t="str">
            <v>P1</v>
          </cell>
          <cell r="G3074" t="str">
            <v>CRC</v>
          </cell>
          <cell r="H3074" t="str">
            <v>IV</v>
          </cell>
          <cell r="I3074" t="str">
            <v>0015035 - BUSINESS INSURANCE AGENCY</v>
          </cell>
        </row>
        <row r="3075">
          <cell r="A3075" t="str">
            <v>C45017IH</v>
          </cell>
          <cell r="B3075">
            <v>42185</v>
          </cell>
          <cell r="C3075" t="str">
            <v>C45017</v>
          </cell>
          <cell r="D3075" t="str">
            <v>RALCO Electric Inc</v>
          </cell>
          <cell r="E3075" t="str">
            <v>MA</v>
          </cell>
          <cell r="F3075" t="str">
            <v>P1</v>
          </cell>
          <cell r="G3075" t="str">
            <v>SMALL</v>
          </cell>
          <cell r="H3075" t="str">
            <v>IH</v>
          </cell>
          <cell r="I3075" t="str">
            <v>0031646 - CORNERSTONE FINANCIAL GROUP</v>
          </cell>
        </row>
        <row r="3076">
          <cell r="A3076" t="str">
            <v>C45021IH</v>
          </cell>
          <cell r="B3076">
            <v>42185</v>
          </cell>
          <cell r="C3076" t="str">
            <v>C45021</v>
          </cell>
          <cell r="D3076" t="str">
            <v>Beacon Hill Bistro, LLC</v>
          </cell>
          <cell r="E3076" t="str">
            <v>MA</v>
          </cell>
          <cell r="F3076" t="str">
            <v>P1</v>
          </cell>
          <cell r="G3076" t="str">
            <v>SMALL</v>
          </cell>
          <cell r="H3076" t="str">
            <v>IH</v>
          </cell>
          <cell r="I3076" t="str">
            <v>0035290 - KAPLAN, ELLEN A</v>
          </cell>
        </row>
        <row r="3077">
          <cell r="A3077" t="str">
            <v>C45029JM</v>
          </cell>
          <cell r="B3077">
            <v>42185</v>
          </cell>
          <cell r="C3077" t="str">
            <v>C45029</v>
          </cell>
          <cell r="D3077" t="str">
            <v>Mark Carrier Construction</v>
          </cell>
          <cell r="E3077" t="str">
            <v>NH</v>
          </cell>
          <cell r="F3077" t="str">
            <v>P1</v>
          </cell>
          <cell r="G3077" t="str">
            <v>SMALL</v>
          </cell>
          <cell r="H3077" t="str">
            <v>JM</v>
          </cell>
          <cell r="I3077" t="str">
            <v>0032124 - NEW ENGLAND EMPLOYEE BENEFITS COUNCIL</v>
          </cell>
        </row>
        <row r="3078">
          <cell r="A3078" t="str">
            <v>C45029JR</v>
          </cell>
          <cell r="B3078">
            <v>42185</v>
          </cell>
          <cell r="C3078" t="str">
            <v>C45029</v>
          </cell>
          <cell r="D3078" t="str">
            <v>Mark Carrier Construction</v>
          </cell>
          <cell r="E3078" t="str">
            <v>NH</v>
          </cell>
          <cell r="F3078" t="str">
            <v>P1</v>
          </cell>
          <cell r="G3078" t="str">
            <v>SMALL</v>
          </cell>
          <cell r="H3078" t="str">
            <v>JR</v>
          </cell>
          <cell r="I3078" t="str">
            <v>0032124 - NEW ENGLAND EMPLOYEE BENEFITS COUNCIL</v>
          </cell>
        </row>
        <row r="3079">
          <cell r="A3079" t="str">
            <v>C45037IH</v>
          </cell>
          <cell r="B3079">
            <v>42185</v>
          </cell>
          <cell r="C3079" t="str">
            <v>C45037</v>
          </cell>
          <cell r="D3079" t="str">
            <v>EJ Jaxtimer Builder Inc.</v>
          </cell>
          <cell r="E3079" t="str">
            <v>MA</v>
          </cell>
          <cell r="F3079" t="str">
            <v>P1</v>
          </cell>
          <cell r="G3079" t="str">
            <v>SMALL</v>
          </cell>
          <cell r="H3079" t="str">
            <v>IH</v>
          </cell>
          <cell r="I3079" t="str">
            <v>0034181 - COSTELLO BENEFITS GROUP</v>
          </cell>
        </row>
        <row r="3080">
          <cell r="A3080" t="str">
            <v>C45049JM</v>
          </cell>
          <cell r="B3080">
            <v>42185</v>
          </cell>
          <cell r="C3080" t="str">
            <v>C45049</v>
          </cell>
          <cell r="D3080" t="str">
            <v>Monadnock Security Systems Inc</v>
          </cell>
          <cell r="E3080" t="str">
            <v>NH</v>
          </cell>
          <cell r="F3080" t="str">
            <v>P1</v>
          </cell>
          <cell r="G3080" t="str">
            <v>SMALL</v>
          </cell>
          <cell r="H3080" t="str">
            <v>JM</v>
          </cell>
          <cell r="I3080" t="str">
            <v>0029830 - GRANITE GROUP BENEFITS LLC</v>
          </cell>
        </row>
        <row r="3081">
          <cell r="A3081" t="str">
            <v>C45052JM</v>
          </cell>
          <cell r="B3081">
            <v>42185</v>
          </cell>
          <cell r="C3081" t="str">
            <v>C45052</v>
          </cell>
          <cell r="D3081" t="str">
            <v>Phoenix Restaurant Management Corp</v>
          </cell>
          <cell r="E3081" t="str">
            <v>NH</v>
          </cell>
          <cell r="F3081" t="str">
            <v>P1</v>
          </cell>
          <cell r="G3081" t="str">
            <v>SMALL</v>
          </cell>
          <cell r="H3081" t="str">
            <v>JM</v>
          </cell>
          <cell r="I3081" t="str">
            <v>0008011 - NEW ENGLAND EMPLOYEE BENEFITS COUNCIL</v>
          </cell>
        </row>
        <row r="3082">
          <cell r="A3082" t="str">
            <v>C45065JM</v>
          </cell>
          <cell r="B3082">
            <v>42185</v>
          </cell>
          <cell r="C3082" t="str">
            <v>C45065</v>
          </cell>
          <cell r="D3082" t="str">
            <v>LAN Network Connections Inc</v>
          </cell>
          <cell r="E3082" t="str">
            <v>NH</v>
          </cell>
          <cell r="F3082" t="str">
            <v>P1</v>
          </cell>
          <cell r="G3082" t="str">
            <v>SMALL</v>
          </cell>
          <cell r="H3082" t="str">
            <v>JM</v>
          </cell>
          <cell r="I3082" t="str">
            <v>0025493 - NIBRI BENEFIT SERVICES INC</v>
          </cell>
        </row>
        <row r="3083">
          <cell r="A3083" t="str">
            <v>C45073IH</v>
          </cell>
          <cell r="B3083">
            <v>42185</v>
          </cell>
          <cell r="C3083" t="str">
            <v>C45073</v>
          </cell>
          <cell r="D3083" t="str">
            <v>Linmel Associates Inc dba Sir Speedy</v>
          </cell>
          <cell r="E3083" t="str">
            <v>MA</v>
          </cell>
          <cell r="F3083" t="str">
            <v>P1</v>
          </cell>
          <cell r="G3083" t="str">
            <v>SMALL</v>
          </cell>
          <cell r="H3083" t="str">
            <v>IH</v>
          </cell>
          <cell r="I3083" t="str">
            <v>0025887 - BOSTON COMMONWEALTH ADVANTAGE LLC</v>
          </cell>
        </row>
        <row r="3084">
          <cell r="A3084" t="str">
            <v>C45077IA</v>
          </cell>
          <cell r="B3084">
            <v>42185</v>
          </cell>
          <cell r="C3084" t="str">
            <v>C45077</v>
          </cell>
          <cell r="D3084" t="str">
            <v>SSG Hospitality Corp</v>
          </cell>
          <cell r="E3084" t="str">
            <v>MA</v>
          </cell>
          <cell r="F3084" t="str">
            <v>P1</v>
          </cell>
          <cell r="G3084" t="str">
            <v>CRC</v>
          </cell>
          <cell r="H3084" t="str">
            <v>IA</v>
          </cell>
          <cell r="I3084" t="str">
            <v>0008032 - HEALTH SOLUTIONS INS AGENCY LLC</v>
          </cell>
        </row>
        <row r="3085">
          <cell r="A3085" t="str">
            <v>C45077IH</v>
          </cell>
          <cell r="B3085">
            <v>42185</v>
          </cell>
          <cell r="C3085" t="str">
            <v>C45077</v>
          </cell>
          <cell r="D3085" t="str">
            <v>SSG Hospitality Corp</v>
          </cell>
          <cell r="E3085" t="str">
            <v>MA</v>
          </cell>
          <cell r="F3085" t="str">
            <v>P1</v>
          </cell>
          <cell r="G3085" t="str">
            <v>CRC</v>
          </cell>
          <cell r="H3085" t="str">
            <v>IH</v>
          </cell>
          <cell r="I3085" t="str">
            <v>0008032 - HEALTH SOLUTIONS INS AGENCY LLC</v>
          </cell>
        </row>
        <row r="3086">
          <cell r="A3086" t="str">
            <v>C45077JA</v>
          </cell>
          <cell r="B3086">
            <v>42185</v>
          </cell>
          <cell r="C3086" t="str">
            <v>C45077</v>
          </cell>
          <cell r="D3086" t="str">
            <v>SSG Hospitality Corp</v>
          </cell>
          <cell r="E3086" t="str">
            <v>MA</v>
          </cell>
          <cell r="F3086" t="str">
            <v>P1</v>
          </cell>
          <cell r="G3086" t="str">
            <v>CRC</v>
          </cell>
          <cell r="H3086" t="str">
            <v>JA</v>
          </cell>
          <cell r="I3086" t="str">
            <v>0008032 - HEALTH SOLUTIONS INS AGENCY LLC</v>
          </cell>
        </row>
        <row r="3087">
          <cell r="A3087" t="str">
            <v>C45079IH</v>
          </cell>
          <cell r="B3087">
            <v>42185</v>
          </cell>
          <cell r="C3087" t="str">
            <v>C45079</v>
          </cell>
          <cell r="D3087" t="str">
            <v>Reservoir Medical Associates PC</v>
          </cell>
          <cell r="E3087" t="str">
            <v>MA</v>
          </cell>
          <cell r="F3087" t="str">
            <v>P1</v>
          </cell>
          <cell r="G3087" t="str">
            <v>SMALL</v>
          </cell>
          <cell r="H3087" t="str">
            <v>IH</v>
          </cell>
          <cell r="I3087" t="str">
            <v>0008033 - KAPLAN, ELLEN A</v>
          </cell>
        </row>
        <row r="3088">
          <cell r="A3088" t="str">
            <v>C45079IV</v>
          </cell>
          <cell r="B3088">
            <v>42185</v>
          </cell>
          <cell r="C3088" t="str">
            <v>C45079</v>
          </cell>
          <cell r="D3088" t="str">
            <v>Reservoir Medical Associates PC</v>
          </cell>
          <cell r="E3088" t="str">
            <v>MA</v>
          </cell>
          <cell r="F3088" t="str">
            <v>P1</v>
          </cell>
          <cell r="G3088" t="str">
            <v>SMALL</v>
          </cell>
          <cell r="H3088" t="str">
            <v>IV</v>
          </cell>
          <cell r="I3088" t="str">
            <v>0008033 - KAPLAN, ELLEN A</v>
          </cell>
        </row>
        <row r="3089">
          <cell r="A3089" t="str">
            <v>C45085IA</v>
          </cell>
          <cell r="B3089">
            <v>42185</v>
          </cell>
          <cell r="C3089" t="str">
            <v>C45085</v>
          </cell>
          <cell r="D3089" t="str">
            <v>Merrimack Valley Endodontics LLP</v>
          </cell>
          <cell r="E3089" t="str">
            <v>MA</v>
          </cell>
          <cell r="F3089" t="str">
            <v>P1</v>
          </cell>
          <cell r="G3089" t="str">
            <v>SMALL</v>
          </cell>
          <cell r="H3089" t="str">
            <v>IA</v>
          </cell>
          <cell r="I3089" t="str">
            <v>0008040 - KAPLAN, ELLEN A</v>
          </cell>
        </row>
        <row r="3090">
          <cell r="A3090" t="str">
            <v>C45096IH</v>
          </cell>
          <cell r="B3090">
            <v>42185</v>
          </cell>
          <cell r="C3090" t="str">
            <v>C45096</v>
          </cell>
          <cell r="D3090" t="str">
            <v>Pleasant Valley Internists, PC</v>
          </cell>
          <cell r="E3090" t="str">
            <v>MA</v>
          </cell>
          <cell r="F3090" t="str">
            <v>P1</v>
          </cell>
          <cell r="G3090" t="str">
            <v>SMALL</v>
          </cell>
          <cell r="H3090" t="str">
            <v>IH</v>
          </cell>
          <cell r="I3090" t="str">
            <v>0030455 - DIGITAL INSURANCE AGENCY INC</v>
          </cell>
        </row>
        <row r="3091">
          <cell r="A3091" t="str">
            <v>C45097IH</v>
          </cell>
          <cell r="B3091">
            <v>42185</v>
          </cell>
          <cell r="C3091" t="str">
            <v>C45097</v>
          </cell>
          <cell r="D3091" t="str">
            <v>Stanley J Burba DDS dba Burba Dental Partners</v>
          </cell>
          <cell r="E3091" t="str">
            <v>MA</v>
          </cell>
          <cell r="F3091" t="str">
            <v>P1</v>
          </cell>
          <cell r="G3091" t="str">
            <v>GPC</v>
          </cell>
          <cell r="H3091" t="str">
            <v>IH</v>
          </cell>
          <cell r="I3091" t="str">
            <v>0021244 - SPRING INSURANCE GROUP LLC</v>
          </cell>
        </row>
        <row r="3092">
          <cell r="A3092" t="str">
            <v>C45106IH</v>
          </cell>
          <cell r="B3092">
            <v>42185</v>
          </cell>
          <cell r="C3092" t="str">
            <v>C45106</v>
          </cell>
          <cell r="D3092" t="str">
            <v>Taekwondo USA Family Fitness Center, Inc.</v>
          </cell>
          <cell r="E3092" t="str">
            <v>NH</v>
          </cell>
          <cell r="F3092" t="str">
            <v>P1</v>
          </cell>
          <cell r="G3092" t="str">
            <v>SMALL</v>
          </cell>
          <cell r="H3092" t="str">
            <v>IH</v>
          </cell>
          <cell r="I3092" t="str">
            <v>0008057 - SMALL BUSINESS INSURANCE AGENCY INC</v>
          </cell>
        </row>
        <row r="3093">
          <cell r="A3093" t="str">
            <v>C45113JM</v>
          </cell>
          <cell r="B3093">
            <v>42185</v>
          </cell>
          <cell r="C3093" t="str">
            <v>C45113</v>
          </cell>
          <cell r="D3093" t="str">
            <v>William J. Devaney DMD</v>
          </cell>
          <cell r="E3093" t="str">
            <v>NH</v>
          </cell>
          <cell r="F3093" t="str">
            <v>P1</v>
          </cell>
          <cell r="G3093" t="str">
            <v>SMALL</v>
          </cell>
          <cell r="H3093" t="str">
            <v>JM</v>
          </cell>
          <cell r="I3093" t="str">
            <v>0031859 - BEACON INTEGRATED RESOURCES</v>
          </cell>
        </row>
        <row r="3094">
          <cell r="A3094" t="str">
            <v>C45154JM</v>
          </cell>
          <cell r="B3094">
            <v>42185</v>
          </cell>
          <cell r="C3094" t="str">
            <v>C45154</v>
          </cell>
          <cell r="D3094" t="str">
            <v>James Collins Inc</v>
          </cell>
          <cell r="E3094" t="str">
            <v>NH</v>
          </cell>
          <cell r="F3094" t="str">
            <v>P1</v>
          </cell>
          <cell r="G3094" t="str">
            <v>SMALL</v>
          </cell>
          <cell r="H3094" t="str">
            <v>JM</v>
          </cell>
          <cell r="I3094" t="str">
            <v>0024926 - CORNERSTONE BENEFIT &amp; RET GROUP INC</v>
          </cell>
        </row>
        <row r="3095">
          <cell r="A3095" t="str">
            <v>C45157JM</v>
          </cell>
          <cell r="B3095">
            <v>42185</v>
          </cell>
          <cell r="C3095" t="str">
            <v>C45157</v>
          </cell>
          <cell r="D3095" t="str">
            <v>NEW ENGLAND GYMNASTICS TRAINING CENTER</v>
          </cell>
          <cell r="E3095" t="str">
            <v>NH</v>
          </cell>
          <cell r="F3095" t="str">
            <v>P1</v>
          </cell>
          <cell r="G3095" t="str">
            <v>SMALL</v>
          </cell>
          <cell r="H3095" t="str">
            <v>JM</v>
          </cell>
          <cell r="I3095" t="str">
            <v>0007875 - UNITED BUSINESSMANS INSURANCE AGENCY</v>
          </cell>
        </row>
        <row r="3096">
          <cell r="A3096" t="str">
            <v>C45163JM</v>
          </cell>
          <cell r="B3096">
            <v>42185</v>
          </cell>
          <cell r="C3096" t="str">
            <v>C45163</v>
          </cell>
          <cell r="D3096" t="str">
            <v>Mill Electrical Inc</v>
          </cell>
          <cell r="E3096" t="str">
            <v>NH</v>
          </cell>
          <cell r="F3096" t="str">
            <v>P1</v>
          </cell>
          <cell r="G3096" t="str">
            <v>SMALL</v>
          </cell>
          <cell r="H3096" t="str">
            <v>JM</v>
          </cell>
          <cell r="I3096" t="str">
            <v>0020159 - INSURANCE SOLUTIONS CORPORATION</v>
          </cell>
        </row>
        <row r="3097">
          <cell r="A3097" t="str">
            <v>C45201JM</v>
          </cell>
          <cell r="B3097">
            <v>42185</v>
          </cell>
          <cell r="C3097" t="str">
            <v>C45201</v>
          </cell>
          <cell r="D3097" t="str">
            <v>Boys &amp; Girls Club of Greater Nashua</v>
          </cell>
          <cell r="E3097" t="str">
            <v>NH</v>
          </cell>
          <cell r="F3097" t="str">
            <v>P1</v>
          </cell>
          <cell r="G3097" t="str">
            <v>SMALL</v>
          </cell>
          <cell r="H3097" t="str">
            <v>JM</v>
          </cell>
          <cell r="I3097" t="str">
            <v>0025544 - CGI EMPLOYEE BENEFITS GROUP</v>
          </cell>
        </row>
        <row r="3098">
          <cell r="A3098" t="str">
            <v>C45203JH</v>
          </cell>
          <cell r="B3098">
            <v>42185</v>
          </cell>
          <cell r="C3098" t="str">
            <v>C45203</v>
          </cell>
          <cell r="D3098" t="str">
            <v>Gorman-Thomas Inc</v>
          </cell>
          <cell r="E3098" t="str">
            <v>NH</v>
          </cell>
          <cell r="F3098" t="str">
            <v>P1</v>
          </cell>
          <cell r="G3098" t="str">
            <v>SMALL</v>
          </cell>
          <cell r="H3098" t="str">
            <v>JH</v>
          </cell>
          <cell r="I3098" t="str">
            <v>0035657 - MILLER, ROBERT</v>
          </cell>
        </row>
        <row r="3099">
          <cell r="A3099" t="str">
            <v>C45220JM</v>
          </cell>
          <cell r="B3099">
            <v>42185</v>
          </cell>
          <cell r="C3099" t="str">
            <v>C45220</v>
          </cell>
          <cell r="D3099" t="str">
            <v>Imtek Reprographics Inc</v>
          </cell>
          <cell r="E3099" t="str">
            <v>NH</v>
          </cell>
          <cell r="F3099" t="str">
            <v>P1</v>
          </cell>
          <cell r="G3099" t="str">
            <v>SMALL</v>
          </cell>
          <cell r="H3099" t="str">
            <v>JM</v>
          </cell>
          <cell r="I3099" t="str">
            <v>0008083 - GRACE, KATHRYN J</v>
          </cell>
        </row>
        <row r="3100">
          <cell r="A3100" t="str">
            <v>C45224JM</v>
          </cell>
          <cell r="B3100">
            <v>42185</v>
          </cell>
          <cell r="C3100" t="str">
            <v>C45224</v>
          </cell>
          <cell r="D3100" t="str">
            <v>Miller Engineering &amp; Testing Inc</v>
          </cell>
          <cell r="E3100" t="str">
            <v>NH</v>
          </cell>
          <cell r="F3100" t="str">
            <v>P1</v>
          </cell>
          <cell r="G3100" t="str">
            <v>SMALL</v>
          </cell>
          <cell r="H3100" t="str">
            <v>JM</v>
          </cell>
          <cell r="I3100" t="str">
            <v>0029293 - CROSS INSURANCE - MANCHESTER</v>
          </cell>
        </row>
        <row r="3101">
          <cell r="A3101" t="str">
            <v>C45227JH</v>
          </cell>
          <cell r="B3101">
            <v>42185</v>
          </cell>
          <cell r="C3101" t="str">
            <v>C45227</v>
          </cell>
          <cell r="D3101" t="str">
            <v>Seabrook Tire &amp; Auto Inc</v>
          </cell>
          <cell r="E3101" t="str">
            <v>NH</v>
          </cell>
          <cell r="F3101" t="str">
            <v>P1</v>
          </cell>
          <cell r="G3101" t="str">
            <v>SMALL</v>
          </cell>
          <cell r="H3101" t="str">
            <v>JH</v>
          </cell>
          <cell r="I3101" t="str">
            <v>0028849 - USI INSURANCE SERVICES LLC - BRIARCLIFF</v>
          </cell>
        </row>
        <row r="3102">
          <cell r="A3102" t="str">
            <v>C45239IV</v>
          </cell>
          <cell r="B3102">
            <v>42185</v>
          </cell>
          <cell r="C3102" t="str">
            <v>C45239</v>
          </cell>
          <cell r="D3102" t="str">
            <v>Nelson Kinder + Mosseau PC</v>
          </cell>
          <cell r="E3102" t="str">
            <v>NH</v>
          </cell>
          <cell r="F3102" t="str">
            <v>P1</v>
          </cell>
          <cell r="G3102" t="str">
            <v>SMALL</v>
          </cell>
          <cell r="H3102" t="str">
            <v>IV</v>
          </cell>
          <cell r="I3102" t="str">
            <v>0032361 - GRANITE GROUP BENEFITS LLC</v>
          </cell>
        </row>
        <row r="3103">
          <cell r="A3103" t="str">
            <v>C45239JM</v>
          </cell>
          <cell r="B3103">
            <v>42185</v>
          </cell>
          <cell r="C3103" t="str">
            <v>C45239</v>
          </cell>
          <cell r="D3103" t="str">
            <v>Nelson Kinder + Mosseau PC</v>
          </cell>
          <cell r="E3103" t="str">
            <v>NH</v>
          </cell>
          <cell r="F3103" t="str">
            <v>P1</v>
          </cell>
          <cell r="G3103" t="str">
            <v>SMALL</v>
          </cell>
          <cell r="H3103" t="str">
            <v>JM</v>
          </cell>
          <cell r="I3103" t="str">
            <v>0032361 - GRANITE GROUP BENEFITS LLC</v>
          </cell>
        </row>
        <row r="3104">
          <cell r="A3104" t="str">
            <v>C45239JN</v>
          </cell>
          <cell r="B3104">
            <v>42185</v>
          </cell>
          <cell r="C3104" t="str">
            <v>C45239</v>
          </cell>
          <cell r="D3104" t="str">
            <v>Nelson Kinder + Mosseau PC</v>
          </cell>
          <cell r="E3104" t="str">
            <v>NH</v>
          </cell>
          <cell r="F3104" t="str">
            <v>P1</v>
          </cell>
          <cell r="G3104" t="str">
            <v>SMALL</v>
          </cell>
          <cell r="H3104" t="str">
            <v>JN</v>
          </cell>
          <cell r="I3104" t="str">
            <v>0032361 - GRANITE GROUP BENEFITS LLC</v>
          </cell>
        </row>
        <row r="3105">
          <cell r="A3105" t="str">
            <v>C45246IH</v>
          </cell>
          <cell r="B3105">
            <v>42185</v>
          </cell>
          <cell r="C3105" t="str">
            <v>C45246</v>
          </cell>
          <cell r="D3105" t="str">
            <v>Mark Knipe Goldsmiths Llc</v>
          </cell>
          <cell r="E3105" t="str">
            <v>NH</v>
          </cell>
          <cell r="F3105" t="str">
            <v>P1</v>
          </cell>
          <cell r="G3105" t="str">
            <v>SMALL</v>
          </cell>
          <cell r="H3105" t="str">
            <v>IH</v>
          </cell>
          <cell r="I3105" t="str">
            <v>0008096 - FOY INSURANCE GROUP</v>
          </cell>
        </row>
        <row r="3106">
          <cell r="A3106" t="str">
            <v>C45247IH</v>
          </cell>
          <cell r="B3106">
            <v>42185</v>
          </cell>
          <cell r="C3106" t="str">
            <v>C45247</v>
          </cell>
          <cell r="D3106" t="str">
            <v>Carol L.A. Smith</v>
          </cell>
          <cell r="E3106" t="str">
            <v>MA</v>
          </cell>
          <cell r="F3106" t="str">
            <v>P1</v>
          </cell>
          <cell r="G3106" t="str">
            <v>SMALL</v>
          </cell>
          <cell r="H3106" t="str">
            <v>IH</v>
          </cell>
        </row>
        <row r="3107">
          <cell r="A3107" t="str">
            <v>C45249IH</v>
          </cell>
          <cell r="B3107">
            <v>42185</v>
          </cell>
          <cell r="C3107" t="str">
            <v>C45249</v>
          </cell>
          <cell r="D3107" t="str">
            <v>Document Technologies Inc.</v>
          </cell>
          <cell r="E3107" t="str">
            <v>MA</v>
          </cell>
          <cell r="F3107" t="str">
            <v>P1</v>
          </cell>
          <cell r="G3107" t="str">
            <v>SMALL</v>
          </cell>
          <cell r="H3107" t="str">
            <v>IH</v>
          </cell>
          <cell r="I3107" t="str">
            <v>0008099 - DYER, THOMAS J</v>
          </cell>
        </row>
        <row r="3108">
          <cell r="A3108" t="str">
            <v>C45257IV</v>
          </cell>
          <cell r="B3108">
            <v>42185</v>
          </cell>
          <cell r="C3108" t="str">
            <v>C45257</v>
          </cell>
          <cell r="D3108" t="str">
            <v>Profile Inspection Services</v>
          </cell>
          <cell r="E3108" t="str">
            <v>NH</v>
          </cell>
          <cell r="F3108" t="str">
            <v>P1</v>
          </cell>
          <cell r="G3108" t="str">
            <v>SMALL</v>
          </cell>
          <cell r="H3108" t="str">
            <v>IV</v>
          </cell>
          <cell r="I3108" t="str">
            <v>0008106 - PLENTZAS, BETH A</v>
          </cell>
        </row>
        <row r="3109">
          <cell r="A3109" t="str">
            <v>C45265IV</v>
          </cell>
          <cell r="B3109">
            <v>42185</v>
          </cell>
          <cell r="C3109" t="str">
            <v>C45265</v>
          </cell>
          <cell r="D3109" t="str">
            <v>Compliance Designs Inc</v>
          </cell>
          <cell r="E3109" t="str">
            <v>NH</v>
          </cell>
          <cell r="F3109" t="str">
            <v>P1</v>
          </cell>
          <cell r="G3109" t="str">
            <v>SMALL</v>
          </cell>
          <cell r="H3109" t="str">
            <v>IV</v>
          </cell>
          <cell r="I3109" t="str">
            <v>0008112 - CORNERSTONE BENEFIT &amp; RET GROUP INC</v>
          </cell>
        </row>
        <row r="3110">
          <cell r="A3110" t="str">
            <v>C45265JM</v>
          </cell>
          <cell r="B3110">
            <v>42185</v>
          </cell>
          <cell r="C3110" t="str">
            <v>C45265</v>
          </cell>
          <cell r="D3110" t="str">
            <v>Compliance Designs Inc</v>
          </cell>
          <cell r="E3110" t="str">
            <v>NH</v>
          </cell>
          <cell r="F3110" t="str">
            <v>P1</v>
          </cell>
          <cell r="G3110" t="str">
            <v>SMALL</v>
          </cell>
          <cell r="H3110" t="str">
            <v>JM</v>
          </cell>
          <cell r="I3110" t="str">
            <v>0008112 - CORNERSTONE BENEFIT &amp; RET GROUP INC</v>
          </cell>
        </row>
        <row r="3111">
          <cell r="A3111" t="str">
            <v>C45265JR</v>
          </cell>
          <cell r="B3111">
            <v>42185</v>
          </cell>
          <cell r="C3111" t="str">
            <v>C45265</v>
          </cell>
          <cell r="D3111" t="str">
            <v>Compliance Designs Inc</v>
          </cell>
          <cell r="E3111" t="str">
            <v>NH</v>
          </cell>
          <cell r="F3111" t="str">
            <v>P1</v>
          </cell>
          <cell r="G3111" t="str">
            <v>SMALL</v>
          </cell>
          <cell r="H3111" t="str">
            <v>JR</v>
          </cell>
          <cell r="I3111" t="str">
            <v>0008112 - CORNERSTONE BENEFIT &amp; RET GROUP INC</v>
          </cell>
        </row>
        <row r="3112">
          <cell r="A3112" t="str">
            <v>C45266JM</v>
          </cell>
          <cell r="B3112">
            <v>42185</v>
          </cell>
          <cell r="C3112" t="str">
            <v>C45266</v>
          </cell>
          <cell r="D3112" t="str">
            <v>RTH Mechanical Contractors Inc</v>
          </cell>
          <cell r="E3112" t="str">
            <v>NH</v>
          </cell>
          <cell r="F3112" t="str">
            <v>P1</v>
          </cell>
          <cell r="G3112" t="str">
            <v>SMALL</v>
          </cell>
          <cell r="H3112" t="str">
            <v>JM</v>
          </cell>
          <cell r="I3112" t="str">
            <v>0033114 - GRANITE GROUP BENEFITS LLC</v>
          </cell>
        </row>
        <row r="3113">
          <cell r="A3113" t="str">
            <v>C45267IH</v>
          </cell>
          <cell r="B3113">
            <v>42185</v>
          </cell>
          <cell r="C3113" t="str">
            <v>C45267</v>
          </cell>
          <cell r="D3113" t="str">
            <v>Astro International</v>
          </cell>
          <cell r="E3113" t="str">
            <v>MA</v>
          </cell>
          <cell r="F3113" t="str">
            <v>P1</v>
          </cell>
          <cell r="G3113" t="str">
            <v>SMALL</v>
          </cell>
          <cell r="H3113" t="str">
            <v>IH</v>
          </cell>
          <cell r="I3113" t="str">
            <v>0008116 - COMPREHENSIVE INS PROVIDERS INC</v>
          </cell>
        </row>
        <row r="3114">
          <cell r="A3114" t="str">
            <v>C45288JM</v>
          </cell>
          <cell r="B3114">
            <v>42185</v>
          </cell>
          <cell r="C3114" t="str">
            <v>C45288</v>
          </cell>
          <cell r="D3114" t="str">
            <v>Mitchell Animal Hospital PLLC</v>
          </cell>
          <cell r="E3114" t="str">
            <v>NH</v>
          </cell>
          <cell r="F3114" t="str">
            <v>P1</v>
          </cell>
          <cell r="G3114" t="str">
            <v>SMALL</v>
          </cell>
          <cell r="H3114" t="str">
            <v>JM</v>
          </cell>
          <cell r="I3114" t="str">
            <v>0008137 - DIXON, CARL R</v>
          </cell>
        </row>
        <row r="3115">
          <cell r="A3115" t="str">
            <v>C45298JM</v>
          </cell>
          <cell r="B3115">
            <v>42185</v>
          </cell>
          <cell r="C3115" t="str">
            <v>C45298</v>
          </cell>
          <cell r="D3115" t="str">
            <v>Weare Animal Hospital Inc</v>
          </cell>
          <cell r="E3115" t="str">
            <v>NH</v>
          </cell>
          <cell r="F3115" t="str">
            <v>P1</v>
          </cell>
          <cell r="G3115" t="str">
            <v>SMALL</v>
          </cell>
          <cell r="H3115" t="str">
            <v>JM</v>
          </cell>
          <cell r="I3115" t="str">
            <v>0034968 - ROWLEY AGENCY INC</v>
          </cell>
        </row>
        <row r="3116">
          <cell r="A3116" t="str">
            <v>C45301IV</v>
          </cell>
          <cell r="B3116">
            <v>42185</v>
          </cell>
          <cell r="C3116" t="str">
            <v>C45301</v>
          </cell>
          <cell r="D3116" t="str">
            <v>Davis &amp; Bujold</v>
          </cell>
          <cell r="E3116" t="str">
            <v>NH</v>
          </cell>
          <cell r="F3116" t="str">
            <v>P1</v>
          </cell>
          <cell r="G3116" t="str">
            <v>SMALL</v>
          </cell>
          <cell r="H3116" t="str">
            <v>IV</v>
          </cell>
          <cell r="I3116" t="str">
            <v>0008146 - NIBRI BENEFIT SERVICES INC</v>
          </cell>
        </row>
        <row r="3117">
          <cell r="A3117" t="str">
            <v>C45309IA</v>
          </cell>
          <cell r="B3117">
            <v>42185</v>
          </cell>
          <cell r="C3117" t="str">
            <v>C45309</v>
          </cell>
          <cell r="D3117" t="str">
            <v>Town of West Boylston</v>
          </cell>
          <cell r="E3117" t="str">
            <v>MA</v>
          </cell>
          <cell r="F3117" t="str">
            <v>P1</v>
          </cell>
          <cell r="G3117" t="str">
            <v>ERF</v>
          </cell>
          <cell r="H3117" t="str">
            <v>IA</v>
          </cell>
          <cell r="I3117" t="str">
            <v>0035726 - NFP CORPORATE SERVICES (NY) LLC</v>
          </cell>
        </row>
        <row r="3118">
          <cell r="A3118" t="str">
            <v>C45309IH</v>
          </cell>
          <cell r="B3118">
            <v>42185</v>
          </cell>
          <cell r="C3118" t="str">
            <v>C45309</v>
          </cell>
          <cell r="D3118" t="str">
            <v>Town of West Boylston</v>
          </cell>
          <cell r="E3118" t="str">
            <v>MA</v>
          </cell>
          <cell r="F3118" t="str">
            <v>P1</v>
          </cell>
          <cell r="G3118" t="str">
            <v>ERF</v>
          </cell>
          <cell r="H3118" t="str">
            <v>IH</v>
          </cell>
          <cell r="I3118" t="str">
            <v>0035726 - NFP CORPORATE SERVICES (NY) LLC</v>
          </cell>
        </row>
        <row r="3119">
          <cell r="A3119" t="str">
            <v>C45309IP</v>
          </cell>
          <cell r="B3119">
            <v>42185</v>
          </cell>
          <cell r="C3119" t="str">
            <v>C45309</v>
          </cell>
          <cell r="D3119" t="str">
            <v>Town of West Boylston</v>
          </cell>
          <cell r="E3119" t="str">
            <v>MA</v>
          </cell>
          <cell r="F3119" t="str">
            <v>P1</v>
          </cell>
          <cell r="G3119" t="str">
            <v>ERF</v>
          </cell>
          <cell r="H3119" t="str">
            <v>IP</v>
          </cell>
          <cell r="I3119" t="str">
            <v>0035726 - NFP CORPORATE SERVICES (NY) LLC</v>
          </cell>
        </row>
        <row r="3120">
          <cell r="A3120" t="str">
            <v>C45309MI</v>
          </cell>
          <cell r="B3120">
            <v>42185</v>
          </cell>
          <cell r="C3120" t="str">
            <v>C45309</v>
          </cell>
          <cell r="D3120" t="str">
            <v>Town of West Boylston</v>
          </cell>
          <cell r="E3120" t="str">
            <v>MA</v>
          </cell>
          <cell r="F3120" t="str">
            <v>P1</v>
          </cell>
          <cell r="G3120" t="str">
            <v>MCARE</v>
          </cell>
          <cell r="H3120" t="str">
            <v>MI</v>
          </cell>
          <cell r="I3120" t="str">
            <v>0035726 - NFP CORPORATE SERVICES (NY) LLC</v>
          </cell>
        </row>
        <row r="3121">
          <cell r="A3121" t="str">
            <v>C45325IH</v>
          </cell>
          <cell r="B3121">
            <v>42185</v>
          </cell>
          <cell r="C3121" t="str">
            <v>C45325</v>
          </cell>
          <cell r="D3121" t="str">
            <v>Polachi &amp; Company Inc</v>
          </cell>
          <cell r="E3121" t="str">
            <v>MA</v>
          </cell>
          <cell r="F3121" t="str">
            <v>P1</v>
          </cell>
          <cell r="G3121" t="str">
            <v>SMALL</v>
          </cell>
          <cell r="H3121" t="str">
            <v>IH</v>
          </cell>
          <cell r="I3121" t="str">
            <v>0014498 - BHR LIFE &amp; GROUP INSURANCE AGENCY INC</v>
          </cell>
        </row>
        <row r="3122">
          <cell r="A3122" t="str">
            <v>C45325MI</v>
          </cell>
          <cell r="B3122">
            <v>42185</v>
          </cell>
          <cell r="C3122" t="str">
            <v>C45325</v>
          </cell>
          <cell r="D3122" t="str">
            <v>Polachi &amp; Company Inc</v>
          </cell>
          <cell r="E3122" t="str">
            <v>MA</v>
          </cell>
          <cell r="F3122" t="str">
            <v>P1</v>
          </cell>
          <cell r="G3122" t="str">
            <v>MCARE</v>
          </cell>
          <cell r="H3122" t="str">
            <v>MI</v>
          </cell>
          <cell r="I3122" t="str">
            <v>0014498 - BHR LIFE &amp; GROUP INSURANCE AGENCY INC</v>
          </cell>
        </row>
        <row r="3123">
          <cell r="A3123" t="str">
            <v>C45326JM</v>
          </cell>
          <cell r="B3123">
            <v>42185</v>
          </cell>
          <cell r="C3123" t="str">
            <v>C45326</v>
          </cell>
          <cell r="D3123" t="str">
            <v>Brookstone Builders</v>
          </cell>
          <cell r="E3123" t="str">
            <v>NH</v>
          </cell>
          <cell r="F3123" t="str">
            <v>P1</v>
          </cell>
          <cell r="G3123" t="str">
            <v>SMALL</v>
          </cell>
          <cell r="H3123" t="str">
            <v>JM</v>
          </cell>
          <cell r="I3123" t="str">
            <v>0008156 - NIBRI BENEFIT SERVICES INC</v>
          </cell>
        </row>
        <row r="3124">
          <cell r="A3124" t="str">
            <v>C45331IH</v>
          </cell>
          <cell r="B3124">
            <v>42185</v>
          </cell>
          <cell r="C3124" t="str">
            <v>C45331</v>
          </cell>
          <cell r="D3124" t="str">
            <v>Franklin Cape Ann &amp; Franklin Cafe</v>
          </cell>
          <cell r="E3124" t="str">
            <v>MA</v>
          </cell>
          <cell r="F3124" t="str">
            <v>P1</v>
          </cell>
          <cell r="G3124" t="str">
            <v>SMALL</v>
          </cell>
          <cell r="H3124" t="str">
            <v>IH</v>
          </cell>
          <cell r="I3124" t="str">
            <v>0030694 - EASTERN BENEFITS GROUP</v>
          </cell>
        </row>
        <row r="3125">
          <cell r="A3125" t="str">
            <v>C45331JH</v>
          </cell>
          <cell r="B3125">
            <v>42185</v>
          </cell>
          <cell r="C3125" t="str">
            <v>C45331</v>
          </cell>
          <cell r="D3125" t="str">
            <v>Franklin Cape Ann &amp; Franklin Cafe</v>
          </cell>
          <cell r="E3125" t="str">
            <v>MA</v>
          </cell>
          <cell r="F3125" t="str">
            <v>P1</v>
          </cell>
          <cell r="G3125" t="str">
            <v>SMALL</v>
          </cell>
          <cell r="H3125" t="str">
            <v>JH</v>
          </cell>
          <cell r="I3125" t="str">
            <v>0030694 - EASTERN BENEFITS GROUP</v>
          </cell>
        </row>
        <row r="3126">
          <cell r="A3126" t="str">
            <v>C45339JH</v>
          </cell>
          <cell r="B3126">
            <v>42185</v>
          </cell>
          <cell r="C3126" t="str">
            <v>C45339</v>
          </cell>
          <cell r="D3126" t="str">
            <v>Hampshire Hospitality Holdings Inc</v>
          </cell>
          <cell r="E3126" t="str">
            <v>NH</v>
          </cell>
          <cell r="F3126" t="str">
            <v>P1</v>
          </cell>
          <cell r="G3126" t="str">
            <v>ERF</v>
          </cell>
          <cell r="H3126" t="str">
            <v>JH</v>
          </cell>
          <cell r="I3126" t="str">
            <v>0034969 - LIFETIME BENEFITS GROUP INC</v>
          </cell>
        </row>
        <row r="3127">
          <cell r="A3127" t="str">
            <v>C45339JM</v>
          </cell>
          <cell r="B3127">
            <v>42185</v>
          </cell>
          <cell r="C3127" t="str">
            <v>C45339</v>
          </cell>
          <cell r="D3127" t="str">
            <v>Hampshire Hospitality Holdings Inc</v>
          </cell>
          <cell r="E3127" t="str">
            <v>NH</v>
          </cell>
          <cell r="F3127" t="str">
            <v>P1</v>
          </cell>
          <cell r="G3127" t="str">
            <v>ERF</v>
          </cell>
          <cell r="H3127" t="str">
            <v>JM</v>
          </cell>
          <cell r="I3127" t="str">
            <v>0034969 - LIFETIME BENEFITS GROUP INC</v>
          </cell>
        </row>
        <row r="3128">
          <cell r="A3128" t="str">
            <v>C45346IA</v>
          </cell>
          <cell r="B3128">
            <v>42185</v>
          </cell>
          <cell r="C3128" t="str">
            <v>C45346</v>
          </cell>
          <cell r="D3128" t="str">
            <v>LPM Holding &amp; Affiliates</v>
          </cell>
          <cell r="E3128" t="str">
            <v>MA</v>
          </cell>
          <cell r="F3128" t="str">
            <v>P1</v>
          </cell>
          <cell r="G3128" t="str">
            <v>ERF</v>
          </cell>
          <cell r="H3128" t="str">
            <v>IA</v>
          </cell>
          <cell r="I3128" t="str">
            <v>0036100 - BOSTONIAN GROUP INSURANCE AGENCY</v>
          </cell>
        </row>
        <row r="3129">
          <cell r="A3129" t="str">
            <v>C45346IH</v>
          </cell>
          <cell r="B3129">
            <v>42185</v>
          </cell>
          <cell r="C3129" t="str">
            <v>C45346</v>
          </cell>
          <cell r="D3129" t="str">
            <v>LPM Holding &amp; Affiliates</v>
          </cell>
          <cell r="E3129" t="str">
            <v>MA</v>
          </cell>
          <cell r="F3129" t="str">
            <v>P1</v>
          </cell>
          <cell r="G3129" t="str">
            <v>ERF</v>
          </cell>
          <cell r="H3129" t="str">
            <v>IH</v>
          </cell>
          <cell r="I3129" t="str">
            <v>0036100 - BOSTONIAN GROUP INSURANCE AGENCY</v>
          </cell>
        </row>
        <row r="3130">
          <cell r="A3130" t="str">
            <v>C45346IV</v>
          </cell>
          <cell r="B3130">
            <v>42185</v>
          </cell>
          <cell r="C3130" t="str">
            <v>C45346</v>
          </cell>
          <cell r="D3130" t="str">
            <v>LPM Holding &amp; Affiliates</v>
          </cell>
          <cell r="E3130" t="str">
            <v>MA</v>
          </cell>
          <cell r="F3130" t="str">
            <v>P1</v>
          </cell>
          <cell r="G3130" t="str">
            <v>ERF</v>
          </cell>
          <cell r="H3130" t="str">
            <v>IV</v>
          </cell>
          <cell r="I3130" t="str">
            <v>0036100 - BOSTONIAN GROUP INSURANCE AGENCY</v>
          </cell>
        </row>
        <row r="3131">
          <cell r="A3131" t="str">
            <v>C45349JH</v>
          </cell>
          <cell r="B3131">
            <v>42185</v>
          </cell>
          <cell r="C3131" t="str">
            <v>C45349</v>
          </cell>
          <cell r="D3131" t="str">
            <v>Computers Etc of New Hampshire Inc</v>
          </cell>
          <cell r="E3131" t="str">
            <v>NH</v>
          </cell>
          <cell r="F3131" t="str">
            <v>P1</v>
          </cell>
          <cell r="G3131" t="str">
            <v>SMALL</v>
          </cell>
          <cell r="H3131" t="str">
            <v>JH</v>
          </cell>
          <cell r="I3131" t="str">
            <v>0008189 - NEW ENGLAND EMPLOYEE BENEFITS COUNCIL</v>
          </cell>
        </row>
        <row r="3132">
          <cell r="A3132" t="str">
            <v>C45364JM</v>
          </cell>
          <cell r="B3132">
            <v>42185</v>
          </cell>
          <cell r="C3132" t="str">
            <v>C45364</v>
          </cell>
          <cell r="D3132" t="str">
            <v>Oztek Corp</v>
          </cell>
          <cell r="E3132" t="str">
            <v>NH</v>
          </cell>
          <cell r="F3132" t="str">
            <v>P1</v>
          </cell>
          <cell r="G3132" t="str">
            <v>SMALL</v>
          </cell>
          <cell r="H3132" t="str">
            <v>JM</v>
          </cell>
          <cell r="I3132" t="str">
            <v>0032125 - CGI EMPLOYEE BENEFITS GROUP</v>
          </cell>
        </row>
        <row r="3133">
          <cell r="A3133" t="str">
            <v>C45369IH</v>
          </cell>
          <cell r="B3133">
            <v>42185</v>
          </cell>
          <cell r="C3133" t="str">
            <v>C45369</v>
          </cell>
          <cell r="D3133" t="str">
            <v>International Institute of Greater Lawrence</v>
          </cell>
          <cell r="E3133" t="str">
            <v>MA</v>
          </cell>
          <cell r="F3133" t="str">
            <v>P1</v>
          </cell>
          <cell r="G3133" t="str">
            <v>SMALL</v>
          </cell>
          <cell r="H3133" t="str">
            <v>IH</v>
          </cell>
          <cell r="I3133" t="str">
            <v>0008205 - PROCTOR &amp; CO INSURANCE AGENCY INC</v>
          </cell>
        </row>
        <row r="3134">
          <cell r="A3134" t="str">
            <v>C45381JA</v>
          </cell>
          <cell r="B3134">
            <v>42185</v>
          </cell>
          <cell r="C3134" t="str">
            <v>C45381</v>
          </cell>
          <cell r="D3134" t="str">
            <v>Lynco Fire Protection Inc</v>
          </cell>
          <cell r="E3134" t="str">
            <v>MA</v>
          </cell>
          <cell r="F3134" t="str">
            <v>P1</v>
          </cell>
          <cell r="G3134" t="str">
            <v>SMALL</v>
          </cell>
          <cell r="H3134" t="str">
            <v>JA</v>
          </cell>
          <cell r="I3134" t="str">
            <v>0008211 - LEADER, JACK M</v>
          </cell>
        </row>
        <row r="3135">
          <cell r="A3135" t="str">
            <v>C45384IA</v>
          </cell>
          <cell r="B3135">
            <v>42185</v>
          </cell>
          <cell r="C3135" t="str">
            <v>C45384</v>
          </cell>
          <cell r="D3135" t="str">
            <v>Home Market Foods</v>
          </cell>
          <cell r="E3135" t="str">
            <v>MA</v>
          </cell>
          <cell r="F3135" t="str">
            <v>P1</v>
          </cell>
          <cell r="G3135" t="str">
            <v>ERF</v>
          </cell>
          <cell r="H3135" t="str">
            <v>IA</v>
          </cell>
          <cell r="I3135" t="str">
            <v>0028964 - USI INSURANCE SERVICES LLC - BRIARCLIFF</v>
          </cell>
        </row>
        <row r="3136">
          <cell r="A3136" t="str">
            <v>C45384IH</v>
          </cell>
          <cell r="B3136">
            <v>42185</v>
          </cell>
          <cell r="C3136" t="str">
            <v>C45384</v>
          </cell>
          <cell r="D3136" t="str">
            <v>Home Market Foods</v>
          </cell>
          <cell r="E3136" t="str">
            <v>MA</v>
          </cell>
          <cell r="F3136" t="str">
            <v>P1</v>
          </cell>
          <cell r="G3136" t="str">
            <v>ERF</v>
          </cell>
          <cell r="H3136" t="str">
            <v>IH</v>
          </cell>
          <cell r="I3136" t="str">
            <v>0028964 - USI INSURANCE SERVICES LLC - BRIARCLIFF</v>
          </cell>
        </row>
        <row r="3137">
          <cell r="A3137" t="str">
            <v>C45384MI</v>
          </cell>
          <cell r="B3137">
            <v>42185</v>
          </cell>
          <cell r="C3137" t="str">
            <v>C45384</v>
          </cell>
          <cell r="D3137" t="str">
            <v>Home Market Foods</v>
          </cell>
          <cell r="E3137" t="str">
            <v>MA</v>
          </cell>
          <cell r="F3137" t="str">
            <v>P1</v>
          </cell>
          <cell r="G3137" t="str">
            <v>MCARE</v>
          </cell>
          <cell r="H3137" t="str">
            <v>MI</v>
          </cell>
          <cell r="I3137" t="str">
            <v>0028964 - USI INSURANCE SERVICES LLC - BRIARCLIFF</v>
          </cell>
        </row>
        <row r="3138">
          <cell r="A3138" t="str">
            <v>C45386IA</v>
          </cell>
          <cell r="B3138">
            <v>42185</v>
          </cell>
          <cell r="C3138" t="str">
            <v>C45386</v>
          </cell>
          <cell r="D3138" t="str">
            <v>The 1911 Trust Company LLC</v>
          </cell>
          <cell r="E3138" t="str">
            <v>MA</v>
          </cell>
          <cell r="F3138" t="str">
            <v>P1</v>
          </cell>
          <cell r="G3138" t="str">
            <v>SMALL</v>
          </cell>
          <cell r="H3138" t="str">
            <v>IA</v>
          </cell>
          <cell r="I3138" t="str">
            <v>0023656 - HUB INTERNATIONAL NEW ENGLAND LLC</v>
          </cell>
        </row>
        <row r="3139">
          <cell r="A3139" t="str">
            <v>C45398IV</v>
          </cell>
          <cell r="B3139">
            <v>42185</v>
          </cell>
          <cell r="C3139" t="str">
            <v>C45398</v>
          </cell>
          <cell r="D3139" t="str">
            <v>Silver Lounge Inc.</v>
          </cell>
          <cell r="E3139" t="str">
            <v>MA</v>
          </cell>
          <cell r="F3139" t="str">
            <v>P1</v>
          </cell>
          <cell r="G3139" t="str">
            <v>SMALL</v>
          </cell>
          <cell r="H3139" t="str">
            <v>IV</v>
          </cell>
          <cell r="I3139" t="str">
            <v>0035504 - BRABO BENEFITS INC</v>
          </cell>
        </row>
        <row r="3140">
          <cell r="A3140" t="str">
            <v>C45399IH</v>
          </cell>
          <cell r="B3140">
            <v>42185</v>
          </cell>
          <cell r="C3140" t="str">
            <v>C45399</v>
          </cell>
          <cell r="D3140" t="str">
            <v>Thoracic Associates Inc</v>
          </cell>
          <cell r="E3140" t="str">
            <v>MA</v>
          </cell>
          <cell r="F3140" t="str">
            <v>P1</v>
          </cell>
          <cell r="G3140" t="str">
            <v>SMALL</v>
          </cell>
          <cell r="H3140" t="str">
            <v>IH</v>
          </cell>
          <cell r="I3140" t="str">
            <v>0008220 - PHYSICIANS INSURANCE AGENCY OF MA</v>
          </cell>
        </row>
        <row r="3141">
          <cell r="A3141" t="str">
            <v>C45401IH</v>
          </cell>
          <cell r="B3141">
            <v>42185</v>
          </cell>
          <cell r="C3141" t="str">
            <v>C45401</v>
          </cell>
          <cell r="D3141" t="str">
            <v>AKUITY Technologies</v>
          </cell>
          <cell r="E3141" t="str">
            <v>MA</v>
          </cell>
          <cell r="F3141" t="str">
            <v>P1</v>
          </cell>
          <cell r="G3141" t="str">
            <v>SMALL</v>
          </cell>
          <cell r="H3141" t="str">
            <v>IH</v>
          </cell>
          <cell r="I3141" t="str">
            <v>0008223 - MARSH-KEMP INSURANCE</v>
          </cell>
        </row>
        <row r="3142">
          <cell r="A3142" t="str">
            <v>C45407IA</v>
          </cell>
          <cell r="B3142">
            <v>42185</v>
          </cell>
          <cell r="C3142" t="str">
            <v>C45407</v>
          </cell>
          <cell r="D3142" t="str">
            <v>Trinity Financial Inc.</v>
          </cell>
          <cell r="E3142" t="str">
            <v>MA</v>
          </cell>
          <cell r="F3142" t="str">
            <v>P1</v>
          </cell>
          <cell r="G3142" t="str">
            <v>SMALL</v>
          </cell>
          <cell r="H3142" t="str">
            <v>IA</v>
          </cell>
          <cell r="I3142" t="str">
            <v>0017430 - AIENA, MICHAEL J</v>
          </cell>
        </row>
        <row r="3143">
          <cell r="A3143" t="str">
            <v>C45407IH</v>
          </cell>
          <cell r="B3143">
            <v>42185</v>
          </cell>
          <cell r="C3143" t="str">
            <v>C45407</v>
          </cell>
          <cell r="D3143" t="str">
            <v>Trinity Financial Inc.</v>
          </cell>
          <cell r="E3143" t="str">
            <v>MA</v>
          </cell>
          <cell r="F3143" t="str">
            <v>P1</v>
          </cell>
          <cell r="G3143" t="str">
            <v>SMALL</v>
          </cell>
          <cell r="H3143" t="str">
            <v>IH</v>
          </cell>
          <cell r="I3143" t="str">
            <v>0017430 - AIENA, MICHAEL J</v>
          </cell>
        </row>
        <row r="3144">
          <cell r="A3144" t="str">
            <v>C45408IH</v>
          </cell>
          <cell r="B3144">
            <v>42185</v>
          </cell>
          <cell r="C3144" t="str">
            <v>C45408</v>
          </cell>
          <cell r="D3144" t="str">
            <v>Stephen J Wessling Architects Inc</v>
          </cell>
          <cell r="E3144" t="str">
            <v>MA</v>
          </cell>
          <cell r="F3144" t="str">
            <v>P1</v>
          </cell>
          <cell r="G3144" t="str">
            <v>SMALL</v>
          </cell>
          <cell r="H3144" t="str">
            <v>IH</v>
          </cell>
          <cell r="I3144" t="str">
            <v>0032602 - BOSTONIAN GROUP INSURANCE AGENCY</v>
          </cell>
        </row>
        <row r="3145">
          <cell r="A3145" t="str">
            <v>C45410JM</v>
          </cell>
          <cell r="B3145">
            <v>42185</v>
          </cell>
          <cell r="C3145" t="str">
            <v>C45410</v>
          </cell>
          <cell r="D3145" t="str">
            <v>Atlas Motor Express Inc</v>
          </cell>
          <cell r="E3145" t="str">
            <v>NH</v>
          </cell>
          <cell r="F3145" t="str">
            <v>P1</v>
          </cell>
          <cell r="G3145" t="str">
            <v>SMALL</v>
          </cell>
          <cell r="H3145" t="str">
            <v>JM</v>
          </cell>
          <cell r="I3145" t="str">
            <v>0030786 - CROSS INSURANCE - MANCHESTER</v>
          </cell>
        </row>
        <row r="3146">
          <cell r="A3146" t="str">
            <v>C45412IV</v>
          </cell>
          <cell r="B3146">
            <v>42185</v>
          </cell>
          <cell r="C3146" t="str">
            <v>C45412</v>
          </cell>
          <cell r="D3146" t="str">
            <v>Rockingham Electric Supply Company Incorporated</v>
          </cell>
          <cell r="E3146" t="str">
            <v>NH</v>
          </cell>
          <cell r="F3146" t="str">
            <v>P1</v>
          </cell>
          <cell r="G3146" t="str">
            <v>CRC</v>
          </cell>
          <cell r="H3146" t="str">
            <v>IV</v>
          </cell>
          <cell r="I3146" t="str">
            <v>0019469 - BORISLOW INSURANCE AGENCY</v>
          </cell>
        </row>
        <row r="3147">
          <cell r="A3147" t="str">
            <v>C45412JH</v>
          </cell>
          <cell r="B3147">
            <v>42185</v>
          </cell>
          <cell r="C3147" t="str">
            <v>C45412</v>
          </cell>
          <cell r="D3147" t="str">
            <v>Rockingham Electric Supply Company Incorporated</v>
          </cell>
          <cell r="E3147" t="str">
            <v>NH</v>
          </cell>
          <cell r="F3147" t="str">
            <v>P1</v>
          </cell>
          <cell r="G3147" t="str">
            <v>CRC</v>
          </cell>
          <cell r="H3147" t="str">
            <v>JH</v>
          </cell>
          <cell r="I3147" t="str">
            <v>0019469 - BORISLOW INSURANCE AGENCY</v>
          </cell>
        </row>
        <row r="3148">
          <cell r="A3148" t="str">
            <v>C45424IH</v>
          </cell>
          <cell r="B3148">
            <v>42185</v>
          </cell>
          <cell r="C3148" t="str">
            <v>C45424</v>
          </cell>
          <cell r="D3148" t="str">
            <v>The Taylor Group</v>
          </cell>
          <cell r="E3148" t="str">
            <v>MA</v>
          </cell>
          <cell r="F3148" t="str">
            <v>P1</v>
          </cell>
          <cell r="G3148" t="str">
            <v>SMALL</v>
          </cell>
          <cell r="H3148" t="str">
            <v>IH</v>
          </cell>
          <cell r="I3148" t="str">
            <v>0014129 - FINELLI BENEFITS LLC</v>
          </cell>
        </row>
        <row r="3149">
          <cell r="A3149" t="str">
            <v>C45427IH</v>
          </cell>
          <cell r="B3149">
            <v>42185</v>
          </cell>
          <cell r="C3149" t="str">
            <v>C45427</v>
          </cell>
          <cell r="D3149" t="str">
            <v>Northern Light Productions</v>
          </cell>
          <cell r="E3149" t="str">
            <v>MA</v>
          </cell>
          <cell r="F3149" t="str">
            <v>P1</v>
          </cell>
          <cell r="G3149" t="str">
            <v>SMALL</v>
          </cell>
          <cell r="H3149" t="str">
            <v>IH</v>
          </cell>
          <cell r="I3149" t="str">
            <v>0030456 - DIGITAL INSURANCE AGENCY INC</v>
          </cell>
        </row>
        <row r="3150">
          <cell r="A3150" t="str">
            <v>C45430IH</v>
          </cell>
          <cell r="B3150">
            <v>42185</v>
          </cell>
          <cell r="C3150" t="str">
            <v>C45430</v>
          </cell>
          <cell r="D3150" t="str">
            <v>Franklin Veterinary Clinic Inc</v>
          </cell>
          <cell r="E3150" t="str">
            <v>MA</v>
          </cell>
          <cell r="F3150" t="str">
            <v>P1</v>
          </cell>
          <cell r="G3150" t="str">
            <v>SMALL</v>
          </cell>
          <cell r="H3150" t="str">
            <v>IH</v>
          </cell>
          <cell r="I3150" t="str">
            <v>0008247 - UNITED BUSINESSMANS INSURANCE AGENCY</v>
          </cell>
        </row>
        <row r="3151">
          <cell r="A3151" t="str">
            <v>C45432IV</v>
          </cell>
          <cell r="B3151">
            <v>42185</v>
          </cell>
          <cell r="C3151" t="str">
            <v>C45432</v>
          </cell>
          <cell r="D3151" t="str">
            <v>Assembly Guidance Systems Inc.</v>
          </cell>
          <cell r="E3151" t="str">
            <v>MA</v>
          </cell>
          <cell r="F3151" t="str">
            <v>P1</v>
          </cell>
          <cell r="G3151" t="str">
            <v>SMALL</v>
          </cell>
          <cell r="H3151" t="str">
            <v>IV</v>
          </cell>
          <cell r="I3151" t="str">
            <v>0031905 - NILSON JR, PAUL A</v>
          </cell>
        </row>
        <row r="3152">
          <cell r="A3152" t="str">
            <v>C45432MI</v>
          </cell>
          <cell r="B3152">
            <v>42185</v>
          </cell>
          <cell r="C3152" t="str">
            <v>C45432</v>
          </cell>
          <cell r="D3152" t="str">
            <v>Assembly Guidance Systems Inc.</v>
          </cell>
          <cell r="E3152" t="str">
            <v>MA</v>
          </cell>
          <cell r="F3152" t="str">
            <v>P1</v>
          </cell>
          <cell r="G3152" t="str">
            <v>MCARE</v>
          </cell>
          <cell r="H3152" t="str">
            <v>MI</v>
          </cell>
          <cell r="I3152" t="str">
            <v>0031905 - NILSON JR, PAUL A</v>
          </cell>
        </row>
        <row r="3153">
          <cell r="A3153" t="str">
            <v>C45434IH</v>
          </cell>
          <cell r="B3153">
            <v>42185</v>
          </cell>
          <cell r="C3153" t="str">
            <v>C45434</v>
          </cell>
          <cell r="D3153" t="str">
            <v>O&amp;S Refrigeration Inc.</v>
          </cell>
          <cell r="E3153" t="str">
            <v>MA</v>
          </cell>
          <cell r="F3153" t="str">
            <v>P1</v>
          </cell>
          <cell r="G3153" t="str">
            <v>SMALL</v>
          </cell>
          <cell r="H3153" t="str">
            <v>IH</v>
          </cell>
          <cell r="I3153" t="str">
            <v>0024550 - PAYCHEX AGENCY INC</v>
          </cell>
        </row>
        <row r="3154">
          <cell r="A3154" t="str">
            <v>C45438JM</v>
          </cell>
          <cell r="B3154">
            <v>42185</v>
          </cell>
          <cell r="C3154" t="str">
            <v>C45438</v>
          </cell>
          <cell r="D3154" t="str">
            <v>Remcon/ North Corp</v>
          </cell>
          <cell r="E3154" t="str">
            <v>NH</v>
          </cell>
          <cell r="F3154" t="str">
            <v>P1</v>
          </cell>
          <cell r="G3154" t="str">
            <v>SMALL</v>
          </cell>
          <cell r="H3154" t="str">
            <v>JM</v>
          </cell>
          <cell r="I3154" t="str">
            <v>0029831 - CROSS INSURANCE - MANCHESTER</v>
          </cell>
        </row>
        <row r="3155">
          <cell r="A3155" t="str">
            <v>C45440IH</v>
          </cell>
          <cell r="B3155">
            <v>42185</v>
          </cell>
          <cell r="C3155" t="str">
            <v>C45440</v>
          </cell>
          <cell r="D3155" t="str">
            <v>Red Lion Smoke Shop</v>
          </cell>
          <cell r="E3155" t="str">
            <v>MA</v>
          </cell>
          <cell r="F3155" t="str">
            <v>P1</v>
          </cell>
          <cell r="G3155" t="str">
            <v>SMALL</v>
          </cell>
          <cell r="H3155" t="str">
            <v>IH</v>
          </cell>
          <cell r="I3155" t="str">
            <v>0008277 - IVERS, HENRY</v>
          </cell>
        </row>
        <row r="3156">
          <cell r="A3156" t="str">
            <v>C45441IH</v>
          </cell>
          <cell r="B3156">
            <v>42185</v>
          </cell>
          <cell r="C3156" t="str">
            <v>C45441</v>
          </cell>
          <cell r="D3156" t="str">
            <v>Alltech Building Systems Inc</v>
          </cell>
          <cell r="E3156" t="str">
            <v>MA</v>
          </cell>
          <cell r="F3156" t="str">
            <v>P1</v>
          </cell>
          <cell r="G3156" t="str">
            <v>SMALL</v>
          </cell>
          <cell r="H3156" t="str">
            <v>IH</v>
          </cell>
          <cell r="I3156" t="str">
            <v>0008271 - UNITED BUSINESSMANS INSURANCE AGENCY</v>
          </cell>
        </row>
        <row r="3157">
          <cell r="A3157" t="str">
            <v>C45445IH</v>
          </cell>
          <cell r="B3157">
            <v>42185</v>
          </cell>
          <cell r="C3157" t="str">
            <v>C45445</v>
          </cell>
          <cell r="D3157" t="str">
            <v>Cushing &amp; Dolan PC</v>
          </cell>
          <cell r="E3157" t="str">
            <v>MA</v>
          </cell>
          <cell r="F3157" t="str">
            <v>P1</v>
          </cell>
          <cell r="G3157" t="str">
            <v>SMALL</v>
          </cell>
          <cell r="H3157" t="str">
            <v>IH</v>
          </cell>
          <cell r="I3157" t="str">
            <v>0027043 - PARTNERS BENEFIT GROUP INC</v>
          </cell>
        </row>
        <row r="3158">
          <cell r="A3158" t="str">
            <v>C45445JA</v>
          </cell>
          <cell r="B3158">
            <v>42185</v>
          </cell>
          <cell r="C3158" t="str">
            <v>C45445</v>
          </cell>
          <cell r="D3158" t="str">
            <v>Cushing &amp; Dolan PC</v>
          </cell>
          <cell r="E3158" t="str">
            <v>MA</v>
          </cell>
          <cell r="F3158" t="str">
            <v>P1</v>
          </cell>
          <cell r="G3158" t="str">
            <v>SMALL</v>
          </cell>
          <cell r="H3158" t="str">
            <v>JA</v>
          </cell>
          <cell r="I3158" t="str">
            <v>0027043 - PARTNERS BENEFIT GROUP INC</v>
          </cell>
        </row>
        <row r="3159">
          <cell r="A3159" t="str">
            <v>C45448IH</v>
          </cell>
          <cell r="B3159">
            <v>42185</v>
          </cell>
          <cell r="C3159" t="str">
            <v>C45448</v>
          </cell>
          <cell r="D3159" t="str">
            <v>Spruce Street Nursery School Inc</v>
          </cell>
          <cell r="E3159" t="str">
            <v>MA</v>
          </cell>
          <cell r="F3159" t="str">
            <v>P1</v>
          </cell>
          <cell r="G3159" t="str">
            <v>SMALL</v>
          </cell>
          <cell r="H3159" t="str">
            <v>IH</v>
          </cell>
          <cell r="I3159" t="str">
            <v>0033970 - BUSINESS BENEFITS INS BROKERAGE INC</v>
          </cell>
        </row>
        <row r="3160">
          <cell r="A3160" t="str">
            <v>C45449IA</v>
          </cell>
          <cell r="B3160">
            <v>42185</v>
          </cell>
          <cell r="C3160" t="str">
            <v>C45449</v>
          </cell>
          <cell r="D3160" t="str">
            <v>Moody Lynn &amp; Co.</v>
          </cell>
          <cell r="E3160" t="str">
            <v>MA</v>
          </cell>
          <cell r="F3160" t="str">
            <v>P1</v>
          </cell>
          <cell r="G3160" t="str">
            <v>SMALL</v>
          </cell>
          <cell r="H3160" t="str">
            <v>IA</v>
          </cell>
          <cell r="I3160" t="str">
            <v>0023079 - EASTERN BENEFITS GROUP</v>
          </cell>
        </row>
        <row r="3161">
          <cell r="A3161" t="str">
            <v>C45449IH</v>
          </cell>
          <cell r="B3161">
            <v>42185</v>
          </cell>
          <cell r="C3161" t="str">
            <v>C45449</v>
          </cell>
          <cell r="D3161" t="str">
            <v>Moody Lynn &amp; Co.</v>
          </cell>
          <cell r="E3161" t="str">
            <v>MA</v>
          </cell>
          <cell r="F3161" t="str">
            <v>P1</v>
          </cell>
          <cell r="G3161" t="str">
            <v>SMALL</v>
          </cell>
          <cell r="H3161" t="str">
            <v>IH</v>
          </cell>
          <cell r="I3161" t="str">
            <v>0023079 - EASTERN BENEFITS GROUP</v>
          </cell>
        </row>
        <row r="3162">
          <cell r="A3162" t="str">
            <v>C45455JM</v>
          </cell>
          <cell r="B3162">
            <v>42185</v>
          </cell>
          <cell r="C3162" t="str">
            <v>C45455</v>
          </cell>
          <cell r="D3162" t="str">
            <v>Software Concepts International LLC</v>
          </cell>
          <cell r="E3162" t="str">
            <v>NH</v>
          </cell>
          <cell r="F3162" t="str">
            <v>P1</v>
          </cell>
          <cell r="G3162" t="str">
            <v>SMALL</v>
          </cell>
          <cell r="H3162" t="str">
            <v>JM</v>
          </cell>
          <cell r="I3162" t="str">
            <v>0021903 - CGI EMPLOYEE BENEFITS GROUP</v>
          </cell>
        </row>
        <row r="3163">
          <cell r="A3163" t="str">
            <v>C45455JN</v>
          </cell>
          <cell r="B3163">
            <v>42185</v>
          </cell>
          <cell r="C3163" t="str">
            <v>C45455</v>
          </cell>
          <cell r="D3163" t="str">
            <v>Software Concepts International LLC</v>
          </cell>
          <cell r="E3163" t="str">
            <v>NH</v>
          </cell>
          <cell r="F3163" t="str">
            <v>P1</v>
          </cell>
          <cell r="G3163" t="str">
            <v>SMALL</v>
          </cell>
          <cell r="H3163" t="str">
            <v>JN</v>
          </cell>
          <cell r="I3163" t="str">
            <v>0021903 - CGI EMPLOYEE BENEFITS GROUP</v>
          </cell>
        </row>
        <row r="3164">
          <cell r="A3164" t="str">
            <v>C45457IH</v>
          </cell>
          <cell r="B3164">
            <v>42185</v>
          </cell>
          <cell r="C3164" t="str">
            <v>C45457</v>
          </cell>
          <cell r="D3164" t="str">
            <v>Owens Management</v>
          </cell>
          <cell r="E3164" t="str">
            <v>MA</v>
          </cell>
          <cell r="F3164" t="str">
            <v>P1</v>
          </cell>
          <cell r="G3164" t="str">
            <v>SMALL</v>
          </cell>
          <cell r="H3164" t="str">
            <v>IH</v>
          </cell>
          <cell r="I3164" t="str">
            <v>0008269 - UNITED BUSINESSMANS INSURANCE AGENCY</v>
          </cell>
        </row>
        <row r="3165">
          <cell r="A3165" t="str">
            <v>C45458IA</v>
          </cell>
          <cell r="B3165">
            <v>42185</v>
          </cell>
          <cell r="C3165" t="str">
            <v>C45458</v>
          </cell>
          <cell r="D3165" t="str">
            <v>North American Professional Liability In</v>
          </cell>
          <cell r="E3165" t="str">
            <v>MA</v>
          </cell>
          <cell r="F3165" t="str">
            <v>P1</v>
          </cell>
          <cell r="G3165" t="str">
            <v>SMALL</v>
          </cell>
          <cell r="H3165" t="str">
            <v>IA</v>
          </cell>
          <cell r="I3165" t="str">
            <v>0008270 - LAZZARI, ERIC</v>
          </cell>
        </row>
        <row r="3166">
          <cell r="A3166" t="str">
            <v>C45458IH</v>
          </cell>
          <cell r="B3166">
            <v>42185</v>
          </cell>
          <cell r="C3166" t="str">
            <v>C45458</v>
          </cell>
          <cell r="D3166" t="str">
            <v>North American Professional Liability In</v>
          </cell>
          <cell r="E3166" t="str">
            <v>MA</v>
          </cell>
          <cell r="F3166" t="str">
            <v>P1</v>
          </cell>
          <cell r="G3166" t="str">
            <v>SMALL</v>
          </cell>
          <cell r="H3166" t="str">
            <v>IH</v>
          </cell>
          <cell r="I3166" t="str">
            <v>0008270 - LAZZARI, ERIC</v>
          </cell>
        </row>
        <row r="3167">
          <cell r="A3167" t="str">
            <v>C45469IH</v>
          </cell>
          <cell r="B3167">
            <v>42185</v>
          </cell>
          <cell r="C3167" t="str">
            <v>C45469</v>
          </cell>
          <cell r="D3167" t="str">
            <v>Doherty Ciechanowski Dugan &amp; Cannon PC</v>
          </cell>
          <cell r="E3167" t="str">
            <v>MA</v>
          </cell>
          <cell r="F3167" t="str">
            <v>P1</v>
          </cell>
          <cell r="G3167" t="str">
            <v>SMALL</v>
          </cell>
          <cell r="H3167" t="str">
            <v>IH</v>
          </cell>
          <cell r="I3167" t="str">
            <v>0021480 - WARD, MICHAEL  J</v>
          </cell>
        </row>
        <row r="3168">
          <cell r="A3168" t="str">
            <v>C45470IH</v>
          </cell>
          <cell r="B3168">
            <v>42185</v>
          </cell>
          <cell r="C3168" t="str">
            <v>C45470</v>
          </cell>
          <cell r="D3168" t="str">
            <v>Uxbridge Universal Auto Body Inc.</v>
          </cell>
          <cell r="E3168" t="str">
            <v>MA</v>
          </cell>
          <cell r="F3168" t="str">
            <v>P1</v>
          </cell>
          <cell r="G3168" t="str">
            <v>SMALL</v>
          </cell>
          <cell r="H3168" t="str">
            <v>IH</v>
          </cell>
          <cell r="I3168" t="str">
            <v>0008303 - SHAW, RICHARD A</v>
          </cell>
        </row>
        <row r="3169">
          <cell r="A3169" t="str">
            <v>C45484IH</v>
          </cell>
          <cell r="B3169">
            <v>42185</v>
          </cell>
          <cell r="C3169" t="str">
            <v>C45484</v>
          </cell>
          <cell r="D3169" t="str">
            <v>DataStar Inc.</v>
          </cell>
          <cell r="E3169" t="str">
            <v>MA</v>
          </cell>
          <cell r="F3169" t="str">
            <v>P1</v>
          </cell>
          <cell r="G3169" t="str">
            <v>SMALL</v>
          </cell>
          <cell r="H3169" t="str">
            <v>IH</v>
          </cell>
          <cell r="I3169" t="str">
            <v>0008295 - STANTON INSURANCE AGENCY INC</v>
          </cell>
        </row>
        <row r="3170">
          <cell r="A3170" t="str">
            <v>C45485IH</v>
          </cell>
          <cell r="B3170">
            <v>42185</v>
          </cell>
          <cell r="C3170" t="str">
            <v>C45485</v>
          </cell>
          <cell r="D3170" t="str">
            <v>Captains of Industry Inc</v>
          </cell>
          <cell r="E3170" t="str">
            <v>MA</v>
          </cell>
          <cell r="F3170" t="str">
            <v>P1</v>
          </cell>
          <cell r="G3170" t="str">
            <v>SMALL</v>
          </cell>
          <cell r="H3170" t="str">
            <v>IH</v>
          </cell>
          <cell r="I3170" t="str">
            <v>0026524 - PAYCHEX AGENCY INC</v>
          </cell>
        </row>
        <row r="3171">
          <cell r="A3171" t="str">
            <v>C45487IH</v>
          </cell>
          <cell r="B3171">
            <v>42185</v>
          </cell>
          <cell r="C3171" t="str">
            <v>C45487</v>
          </cell>
          <cell r="D3171" t="str">
            <v>Cape Cod Sports Medicine Inc</v>
          </cell>
          <cell r="E3171" t="str">
            <v>MA</v>
          </cell>
          <cell r="F3171" t="str">
            <v>P1</v>
          </cell>
          <cell r="G3171" t="str">
            <v>SMALL</v>
          </cell>
          <cell r="H3171" t="str">
            <v>IH</v>
          </cell>
          <cell r="I3171" t="str">
            <v>0008313 - SMALL BUSINESS INSURANCE AGENCY INC</v>
          </cell>
        </row>
        <row r="3172">
          <cell r="A3172" t="str">
            <v>C45488IH</v>
          </cell>
          <cell r="B3172">
            <v>42185</v>
          </cell>
          <cell r="C3172" t="str">
            <v>C45488</v>
          </cell>
          <cell r="D3172" t="str">
            <v>Norman I. Rogers</v>
          </cell>
          <cell r="E3172" t="str">
            <v>MA</v>
          </cell>
          <cell r="F3172" t="str">
            <v>P1</v>
          </cell>
          <cell r="G3172" t="str">
            <v>SMALL</v>
          </cell>
          <cell r="H3172" t="str">
            <v>IH</v>
          </cell>
          <cell r="I3172" t="str">
            <v>0008314 - SMALL BUSINESS INSURANCE AGENCY INC</v>
          </cell>
        </row>
        <row r="3173">
          <cell r="A3173" t="str">
            <v>C45500IH</v>
          </cell>
          <cell r="B3173">
            <v>42185</v>
          </cell>
          <cell r="C3173" t="str">
            <v>C45500</v>
          </cell>
          <cell r="D3173" t="str">
            <v>Beacon Hill Dental Associates</v>
          </cell>
          <cell r="E3173" t="str">
            <v>MA</v>
          </cell>
          <cell r="F3173" t="str">
            <v>P1</v>
          </cell>
          <cell r="G3173" t="str">
            <v>SMALL</v>
          </cell>
          <cell r="H3173" t="str">
            <v>IH</v>
          </cell>
          <cell r="I3173" t="str">
            <v>0008346 - BAR INSURANCE BROKERAGE INC</v>
          </cell>
        </row>
        <row r="3174">
          <cell r="A3174" t="str">
            <v>C45506IH</v>
          </cell>
          <cell r="B3174">
            <v>42185</v>
          </cell>
          <cell r="C3174" t="str">
            <v>C45506</v>
          </cell>
          <cell r="D3174" t="str">
            <v>HDS Architecture Inc.</v>
          </cell>
          <cell r="E3174" t="str">
            <v>MA</v>
          </cell>
          <cell r="F3174" t="str">
            <v>P1</v>
          </cell>
          <cell r="G3174" t="str">
            <v>SMALL</v>
          </cell>
          <cell r="H3174" t="str">
            <v>IH</v>
          </cell>
          <cell r="I3174" t="str">
            <v>0008326 - UNITED BUSINESSMANS INSURANCE AGENCY</v>
          </cell>
        </row>
        <row r="3175">
          <cell r="A3175" t="str">
            <v>C45508IH</v>
          </cell>
          <cell r="B3175">
            <v>42185</v>
          </cell>
          <cell r="C3175" t="str">
            <v>C45508</v>
          </cell>
          <cell r="D3175" t="str">
            <v>RK/NE Management, Inc</v>
          </cell>
          <cell r="E3175" t="str">
            <v>MA</v>
          </cell>
          <cell r="F3175" t="str">
            <v>P1</v>
          </cell>
          <cell r="G3175" t="str">
            <v>SMALL</v>
          </cell>
          <cell r="H3175" t="str">
            <v>IH</v>
          </cell>
          <cell r="I3175" t="str">
            <v>0008328 - UNITED BUSINESSMANS INSURANCE AGENCY</v>
          </cell>
        </row>
        <row r="3176">
          <cell r="A3176" t="str">
            <v>C45514IH</v>
          </cell>
          <cell r="B3176">
            <v>42185</v>
          </cell>
          <cell r="C3176" t="str">
            <v>C45514</v>
          </cell>
          <cell r="D3176" t="str">
            <v>Iandoli Desai &amp; Cronin P.C</v>
          </cell>
          <cell r="E3176" t="str">
            <v>MA</v>
          </cell>
          <cell r="F3176" t="str">
            <v>P1</v>
          </cell>
          <cell r="G3176" t="str">
            <v>SMALL</v>
          </cell>
          <cell r="H3176" t="str">
            <v>IH</v>
          </cell>
          <cell r="I3176" t="str">
            <v>0008332 - UNITED BUSINESSMANS INSURANCE AGENCY</v>
          </cell>
        </row>
        <row r="3177">
          <cell r="A3177" t="str">
            <v>C45514MI</v>
          </cell>
          <cell r="B3177">
            <v>42185</v>
          </cell>
          <cell r="C3177" t="str">
            <v>C45514</v>
          </cell>
          <cell r="D3177" t="str">
            <v>Iandoli Desai &amp; Cronin P.C</v>
          </cell>
          <cell r="E3177" t="str">
            <v>MA</v>
          </cell>
          <cell r="F3177" t="str">
            <v>P1</v>
          </cell>
          <cell r="G3177" t="str">
            <v>MCARE</v>
          </cell>
          <cell r="H3177" t="str">
            <v>MI</v>
          </cell>
          <cell r="I3177" t="str">
            <v>0008332 - UNITED BUSINESSMANS INSURANCE AGENCY</v>
          </cell>
        </row>
        <row r="3178">
          <cell r="A3178" t="str">
            <v>C45521IV</v>
          </cell>
          <cell r="B3178">
            <v>42185</v>
          </cell>
          <cell r="C3178" t="str">
            <v>C45521</v>
          </cell>
          <cell r="D3178" t="str">
            <v>Renzo Salon Inc</v>
          </cell>
          <cell r="E3178" t="str">
            <v>MA</v>
          </cell>
          <cell r="F3178" t="str">
            <v>P1</v>
          </cell>
          <cell r="G3178" t="str">
            <v>SMALL</v>
          </cell>
          <cell r="H3178" t="str">
            <v>IV</v>
          </cell>
          <cell r="I3178" t="str">
            <v>0021075 - SCHMICKRATH, STEPHEN</v>
          </cell>
        </row>
        <row r="3179">
          <cell r="A3179" t="str">
            <v>C45531JM</v>
          </cell>
          <cell r="B3179">
            <v>42185</v>
          </cell>
          <cell r="C3179" t="str">
            <v>C45531</v>
          </cell>
          <cell r="D3179" t="str">
            <v>American Cryotech LLC</v>
          </cell>
          <cell r="E3179" t="str">
            <v>NH</v>
          </cell>
          <cell r="F3179" t="str">
            <v>P1</v>
          </cell>
          <cell r="G3179" t="str">
            <v>SMALL</v>
          </cell>
          <cell r="H3179" t="str">
            <v>JM</v>
          </cell>
          <cell r="I3179" t="str">
            <v>0018617 - DONOHUE JR, STEPHEN J</v>
          </cell>
        </row>
        <row r="3180">
          <cell r="A3180" t="str">
            <v>C45540IH</v>
          </cell>
          <cell r="B3180">
            <v>42185</v>
          </cell>
          <cell r="C3180" t="str">
            <v>C45540</v>
          </cell>
          <cell r="D3180" t="str">
            <v>Bourne Consulting Engineering</v>
          </cell>
          <cell r="E3180" t="str">
            <v>MA</v>
          </cell>
          <cell r="F3180" t="str">
            <v>P1</v>
          </cell>
          <cell r="G3180" t="str">
            <v>SMALL</v>
          </cell>
          <cell r="H3180" t="str">
            <v>IH</v>
          </cell>
          <cell r="I3180" t="str">
            <v>0008356 - UNITED BUSINESSMANS INSURANCE AGENCY</v>
          </cell>
        </row>
        <row r="3181">
          <cell r="A3181" t="str">
            <v>C45541IH</v>
          </cell>
          <cell r="B3181">
            <v>42185</v>
          </cell>
          <cell r="C3181" t="str">
            <v>C45541</v>
          </cell>
          <cell r="D3181" t="str">
            <v>Ingrid Balcomb, MD aka AFA OB/Gyn</v>
          </cell>
          <cell r="E3181" t="str">
            <v>MA</v>
          </cell>
          <cell r="F3181" t="str">
            <v>P1</v>
          </cell>
          <cell r="G3181" t="str">
            <v>SMALL</v>
          </cell>
          <cell r="H3181" t="str">
            <v>IH</v>
          </cell>
          <cell r="I3181" t="str">
            <v>0018318 - DUNSMORE, RICHARD V</v>
          </cell>
        </row>
        <row r="3182">
          <cell r="A3182" t="str">
            <v>C45542IH</v>
          </cell>
          <cell r="B3182">
            <v>42185</v>
          </cell>
          <cell r="C3182" t="str">
            <v>C45542</v>
          </cell>
          <cell r="D3182" t="str">
            <v>Paul Brown Inc</v>
          </cell>
          <cell r="E3182" t="str">
            <v>MA</v>
          </cell>
          <cell r="F3182" t="str">
            <v>P1</v>
          </cell>
          <cell r="G3182" t="str">
            <v>SMALL</v>
          </cell>
          <cell r="H3182" t="str">
            <v>IH</v>
          </cell>
          <cell r="I3182" t="str">
            <v>0008376 - UNITED BUSINESSMANS INSURANCE AGENCY</v>
          </cell>
        </row>
        <row r="3183">
          <cell r="A3183" t="str">
            <v>C45542MI</v>
          </cell>
          <cell r="B3183">
            <v>42185</v>
          </cell>
          <cell r="C3183" t="str">
            <v>C45542</v>
          </cell>
          <cell r="D3183" t="str">
            <v>Paul Brown Inc</v>
          </cell>
          <cell r="E3183" t="str">
            <v>MA</v>
          </cell>
          <cell r="F3183" t="str">
            <v>P1</v>
          </cell>
          <cell r="G3183" t="str">
            <v>MCARE</v>
          </cell>
          <cell r="H3183" t="str">
            <v>MI</v>
          </cell>
          <cell r="I3183" t="str">
            <v>0008376 - UNITED BUSINESSMANS INSURANCE AGENCY</v>
          </cell>
        </row>
        <row r="3184">
          <cell r="A3184" t="str">
            <v>C45547IV</v>
          </cell>
          <cell r="B3184">
            <v>42185</v>
          </cell>
          <cell r="C3184" t="str">
            <v>C45547</v>
          </cell>
          <cell r="D3184" t="str">
            <v>Law Offices of Michael S Askenaizer PLLC</v>
          </cell>
          <cell r="E3184" t="str">
            <v>NH</v>
          </cell>
          <cell r="F3184" t="str">
            <v>P1</v>
          </cell>
          <cell r="G3184" t="str">
            <v>SMALL</v>
          </cell>
          <cell r="H3184" t="str">
            <v>IV</v>
          </cell>
          <cell r="I3184" t="str">
            <v>0029832 - GRANITE GROUP BENEFITS LLC</v>
          </cell>
        </row>
        <row r="3185">
          <cell r="A3185" t="str">
            <v>C45549JM</v>
          </cell>
          <cell r="B3185">
            <v>42185</v>
          </cell>
          <cell r="C3185" t="str">
            <v>C45549</v>
          </cell>
          <cell r="D3185" t="str">
            <v>The Woodworks Architectural Millwork Inc</v>
          </cell>
          <cell r="E3185" t="str">
            <v>NH</v>
          </cell>
          <cell r="F3185" t="str">
            <v>P1</v>
          </cell>
          <cell r="G3185" t="str">
            <v>SMALL</v>
          </cell>
          <cell r="H3185" t="str">
            <v>JM</v>
          </cell>
          <cell r="I3185" t="str">
            <v>0028163 - EASTERN BENEFITS GROUP</v>
          </cell>
        </row>
        <row r="3186">
          <cell r="A3186" t="str">
            <v>C45549JR</v>
          </cell>
          <cell r="B3186">
            <v>42185</v>
          </cell>
          <cell r="C3186" t="str">
            <v>C45549</v>
          </cell>
          <cell r="D3186" t="str">
            <v>The Woodworks Architectural Millwork Inc</v>
          </cell>
          <cell r="E3186" t="str">
            <v>NH</v>
          </cell>
          <cell r="F3186" t="str">
            <v>P1</v>
          </cell>
          <cell r="G3186" t="str">
            <v>SMALL</v>
          </cell>
          <cell r="H3186" t="str">
            <v>JR</v>
          </cell>
          <cell r="I3186" t="str">
            <v>0028163 - EASTERN BENEFITS GROUP</v>
          </cell>
        </row>
        <row r="3187">
          <cell r="A3187" t="str">
            <v>C45557IH</v>
          </cell>
          <cell r="B3187">
            <v>42185</v>
          </cell>
          <cell r="C3187" t="str">
            <v>C45557</v>
          </cell>
          <cell r="D3187" t="str">
            <v>Lynch Landscape Inc.</v>
          </cell>
          <cell r="E3187" t="str">
            <v>MA</v>
          </cell>
          <cell r="F3187" t="str">
            <v>P1</v>
          </cell>
          <cell r="G3187" t="str">
            <v>SMALL</v>
          </cell>
          <cell r="H3187" t="str">
            <v>IH</v>
          </cell>
          <cell r="I3187" t="str">
            <v>0035292 - WASHEK, MATTHEW</v>
          </cell>
        </row>
        <row r="3188">
          <cell r="A3188" t="str">
            <v>C45558JA</v>
          </cell>
          <cell r="B3188">
            <v>42185</v>
          </cell>
          <cell r="C3188" t="str">
            <v>C45558</v>
          </cell>
          <cell r="D3188" t="str">
            <v>Thorson Restoration &amp; Construction LLC</v>
          </cell>
          <cell r="E3188" t="str">
            <v>MA</v>
          </cell>
          <cell r="F3188" t="str">
            <v>P1</v>
          </cell>
          <cell r="G3188" t="str">
            <v>SMALL</v>
          </cell>
          <cell r="H3188" t="str">
            <v>JA</v>
          </cell>
          <cell r="I3188" t="str">
            <v>0008382 - PERONI FINANCIAL GROUP LLC</v>
          </cell>
        </row>
        <row r="3189">
          <cell r="A3189" t="str">
            <v>C45563IH</v>
          </cell>
          <cell r="B3189">
            <v>42185</v>
          </cell>
          <cell r="C3189" t="str">
            <v>C45563</v>
          </cell>
          <cell r="D3189" t="str">
            <v>Nashoba Heating &amp; Cooling, Inc.</v>
          </cell>
          <cell r="E3189" t="str">
            <v>MA</v>
          </cell>
          <cell r="F3189" t="str">
            <v>P1</v>
          </cell>
          <cell r="G3189" t="str">
            <v>SMALL</v>
          </cell>
          <cell r="H3189" t="str">
            <v>IH</v>
          </cell>
          <cell r="I3189" t="str">
            <v>0008397 - HEALTH SOLUTIONS INS AGENCY LLC</v>
          </cell>
        </row>
        <row r="3190">
          <cell r="A3190" t="str">
            <v>C45563JA</v>
          </cell>
          <cell r="B3190">
            <v>42185</v>
          </cell>
          <cell r="C3190" t="str">
            <v>C45563</v>
          </cell>
          <cell r="D3190" t="str">
            <v>Nashoba Heating &amp; Cooling, Inc.</v>
          </cell>
          <cell r="E3190" t="str">
            <v>MA</v>
          </cell>
          <cell r="F3190" t="str">
            <v>P1</v>
          </cell>
          <cell r="G3190" t="str">
            <v>SMALL</v>
          </cell>
          <cell r="H3190" t="str">
            <v>JA</v>
          </cell>
          <cell r="I3190" t="str">
            <v>0008397 - HEALTH SOLUTIONS INS AGENCY LLC</v>
          </cell>
        </row>
        <row r="3191">
          <cell r="A3191" t="str">
            <v>C45573IV</v>
          </cell>
          <cell r="B3191">
            <v>42185</v>
          </cell>
          <cell r="C3191" t="str">
            <v>C45573</v>
          </cell>
          <cell r="D3191" t="str">
            <v>Farmer -HL- &amp; Sons Funeral Homes</v>
          </cell>
          <cell r="E3191" t="str">
            <v>MA</v>
          </cell>
          <cell r="F3191" t="str">
            <v>P1</v>
          </cell>
          <cell r="G3191" t="str">
            <v>SMALL</v>
          </cell>
          <cell r="H3191" t="str">
            <v>IV</v>
          </cell>
          <cell r="I3191" t="str">
            <v>0025990 - PAYCHEX AGENCY INC</v>
          </cell>
        </row>
        <row r="3192">
          <cell r="A3192" t="str">
            <v>C45574IH</v>
          </cell>
          <cell r="B3192">
            <v>42185</v>
          </cell>
          <cell r="C3192" t="str">
            <v>C45574</v>
          </cell>
          <cell r="D3192" t="str">
            <v>Ribcraft USA  LLC</v>
          </cell>
          <cell r="E3192" t="str">
            <v>MA</v>
          </cell>
          <cell r="F3192" t="str">
            <v>P1</v>
          </cell>
          <cell r="G3192" t="str">
            <v>SMALL</v>
          </cell>
          <cell r="H3192" t="str">
            <v>IH</v>
          </cell>
          <cell r="I3192" t="str">
            <v>0008404 - SENTINEL INSURANCE AGENCY INC MA</v>
          </cell>
        </row>
        <row r="3193">
          <cell r="A3193" t="str">
            <v>C45574JH</v>
          </cell>
          <cell r="B3193">
            <v>42185</v>
          </cell>
          <cell r="C3193" t="str">
            <v>C45574</v>
          </cell>
          <cell r="D3193" t="str">
            <v>Ribcraft USA  LLC</v>
          </cell>
          <cell r="E3193" t="str">
            <v>MA</v>
          </cell>
          <cell r="F3193" t="str">
            <v>P1</v>
          </cell>
          <cell r="G3193" t="str">
            <v>SMALL</v>
          </cell>
          <cell r="H3193" t="str">
            <v>JH</v>
          </cell>
          <cell r="I3193" t="str">
            <v>0008404 - SENTINEL INSURANCE AGENCY INC MA</v>
          </cell>
        </row>
        <row r="3194">
          <cell r="A3194" t="str">
            <v>C45584IH</v>
          </cell>
          <cell r="B3194">
            <v>42185</v>
          </cell>
          <cell r="C3194" t="str">
            <v>C45584</v>
          </cell>
          <cell r="D3194" t="str">
            <v>A &amp; M Land Corp</v>
          </cell>
          <cell r="E3194" t="str">
            <v>MA</v>
          </cell>
          <cell r="F3194" t="str">
            <v>P1</v>
          </cell>
          <cell r="G3194" t="str">
            <v>SMALL</v>
          </cell>
          <cell r="H3194" t="str">
            <v>IH</v>
          </cell>
          <cell r="I3194" t="str">
            <v>0008413 - BAR INSURANCE BROKERAGE INC</v>
          </cell>
        </row>
        <row r="3195">
          <cell r="A3195" t="str">
            <v>C45585IA</v>
          </cell>
          <cell r="B3195">
            <v>42185</v>
          </cell>
          <cell r="C3195" t="str">
            <v>C45585</v>
          </cell>
          <cell r="D3195" t="str">
            <v>SADD Inc</v>
          </cell>
          <cell r="E3195" t="str">
            <v>MA</v>
          </cell>
          <cell r="F3195" t="str">
            <v>P1</v>
          </cell>
          <cell r="G3195" t="str">
            <v>SMALL</v>
          </cell>
          <cell r="H3195" t="str">
            <v>IA</v>
          </cell>
          <cell r="I3195" t="str">
            <v>0025888 - BOSTON COMMONWEALTH ADVANTAGE LLC</v>
          </cell>
        </row>
        <row r="3196">
          <cell r="A3196" t="str">
            <v>C45585IH</v>
          </cell>
          <cell r="B3196">
            <v>42185</v>
          </cell>
          <cell r="C3196" t="str">
            <v>C45585</v>
          </cell>
          <cell r="D3196" t="str">
            <v>SADD Inc</v>
          </cell>
          <cell r="E3196" t="str">
            <v>MA</v>
          </cell>
          <cell r="F3196" t="str">
            <v>P1</v>
          </cell>
          <cell r="G3196" t="str">
            <v>SMALL</v>
          </cell>
          <cell r="H3196" t="str">
            <v>IH</v>
          </cell>
          <cell r="I3196" t="str">
            <v>0025888 - BOSTON COMMONWEALTH ADVANTAGE LLC</v>
          </cell>
        </row>
        <row r="3197">
          <cell r="A3197" t="str">
            <v>C45589IH</v>
          </cell>
          <cell r="B3197">
            <v>42185</v>
          </cell>
          <cell r="C3197" t="str">
            <v>C45589</v>
          </cell>
          <cell r="D3197" t="str">
            <v>Framingham Pediatrics PC</v>
          </cell>
          <cell r="E3197" t="str">
            <v>MA</v>
          </cell>
          <cell r="F3197" t="str">
            <v>P1</v>
          </cell>
          <cell r="G3197" t="str">
            <v>SMALL</v>
          </cell>
          <cell r="H3197" t="str">
            <v>IH</v>
          </cell>
          <cell r="I3197" t="str">
            <v>0008429 - JAMES J HERLIHY INSURANCE AGENCY INC</v>
          </cell>
        </row>
        <row r="3198">
          <cell r="A3198" t="str">
            <v>C45597IH</v>
          </cell>
          <cell r="B3198">
            <v>42185</v>
          </cell>
          <cell r="C3198" t="str">
            <v>C45597</v>
          </cell>
          <cell r="D3198" t="str">
            <v>Allen Roche Group</v>
          </cell>
          <cell r="E3198" t="str">
            <v>MA</v>
          </cell>
          <cell r="F3198" t="str">
            <v>P1</v>
          </cell>
          <cell r="G3198" t="str">
            <v>SMALL</v>
          </cell>
          <cell r="H3198" t="str">
            <v>IH</v>
          </cell>
          <cell r="I3198" t="str">
            <v>0008434 - UNITED BUSINESSMANS INSURANCE AGENCY</v>
          </cell>
        </row>
        <row r="3199">
          <cell r="A3199" t="str">
            <v>C45598IH</v>
          </cell>
          <cell r="B3199">
            <v>42185</v>
          </cell>
          <cell r="C3199" t="str">
            <v>C45598</v>
          </cell>
          <cell r="D3199" t="str">
            <v>AA Beardsley Inc.</v>
          </cell>
          <cell r="E3199" t="str">
            <v>MA</v>
          </cell>
          <cell r="F3199" t="str">
            <v>P1</v>
          </cell>
          <cell r="G3199" t="str">
            <v>SMALL</v>
          </cell>
          <cell r="H3199" t="str">
            <v>IH</v>
          </cell>
          <cell r="I3199" t="str">
            <v>0023870 - EASTERN BENEFITS GROUP</v>
          </cell>
        </row>
        <row r="3200">
          <cell r="A3200" t="str">
            <v>C45604IH</v>
          </cell>
          <cell r="B3200">
            <v>42185</v>
          </cell>
          <cell r="C3200" t="str">
            <v>C45604</v>
          </cell>
          <cell r="D3200" t="str">
            <v>Corporate IT Solutions Inc</v>
          </cell>
          <cell r="E3200" t="str">
            <v>MA</v>
          </cell>
          <cell r="F3200" t="str">
            <v>P1</v>
          </cell>
          <cell r="G3200" t="str">
            <v>SMALL</v>
          </cell>
          <cell r="H3200" t="str">
            <v>IH</v>
          </cell>
          <cell r="I3200" t="str">
            <v>0027774 - PAYCHEX AGENCY INC</v>
          </cell>
        </row>
        <row r="3201">
          <cell r="A3201" t="str">
            <v>C45615IV</v>
          </cell>
          <cell r="B3201">
            <v>42185</v>
          </cell>
          <cell r="C3201" t="str">
            <v>C45615</v>
          </cell>
          <cell r="D3201" t="str">
            <v>BeFree Community Church</v>
          </cell>
          <cell r="E3201" t="str">
            <v>NH</v>
          </cell>
          <cell r="F3201" t="str">
            <v>P1</v>
          </cell>
          <cell r="G3201" t="str">
            <v>SMALL</v>
          </cell>
          <cell r="H3201" t="str">
            <v>IV</v>
          </cell>
          <cell r="I3201" t="str">
            <v>0008452 - DIXON, CARL R</v>
          </cell>
        </row>
        <row r="3202">
          <cell r="A3202" t="str">
            <v>C45620IH</v>
          </cell>
          <cell r="B3202">
            <v>42185</v>
          </cell>
          <cell r="C3202" t="str">
            <v>C45620</v>
          </cell>
          <cell r="D3202" t="str">
            <v>ACS Services Inc</v>
          </cell>
          <cell r="E3202" t="str">
            <v>MA</v>
          </cell>
          <cell r="F3202" t="str">
            <v>P1</v>
          </cell>
          <cell r="G3202" t="str">
            <v>SMALL</v>
          </cell>
          <cell r="H3202" t="str">
            <v>IH</v>
          </cell>
          <cell r="I3202" t="str">
            <v>0032544 - BOSTONIAN GROUP INSURANCE AGENCY</v>
          </cell>
        </row>
        <row r="3203">
          <cell r="A3203" t="str">
            <v>C45623JH</v>
          </cell>
          <cell r="B3203">
            <v>42185</v>
          </cell>
          <cell r="C3203" t="str">
            <v>C45623</v>
          </cell>
          <cell r="D3203" t="str">
            <v>All Screens Entertainment Inc</v>
          </cell>
          <cell r="E3203" t="str">
            <v>MA</v>
          </cell>
          <cell r="F3203" t="str">
            <v>P1</v>
          </cell>
          <cell r="G3203" t="str">
            <v>SMALL</v>
          </cell>
          <cell r="H3203" t="str">
            <v>JH</v>
          </cell>
          <cell r="I3203" t="str">
            <v>0031213 - BENEMAX, INC.</v>
          </cell>
        </row>
        <row r="3204">
          <cell r="A3204" t="str">
            <v>C45632IV</v>
          </cell>
          <cell r="B3204">
            <v>42185</v>
          </cell>
          <cell r="C3204" t="str">
            <v>C45632</v>
          </cell>
          <cell r="D3204" t="str">
            <v>ERGO Corp dba Persona</v>
          </cell>
          <cell r="E3204" t="str">
            <v>MA</v>
          </cell>
          <cell r="F3204" t="str">
            <v>P1</v>
          </cell>
          <cell r="G3204" t="str">
            <v>SMALL</v>
          </cell>
          <cell r="H3204" t="str">
            <v>IV</v>
          </cell>
          <cell r="I3204" t="str">
            <v>0025134 - BROWN &amp; BROWN OF MASSACHUSETTS LLC</v>
          </cell>
        </row>
        <row r="3205">
          <cell r="A3205" t="str">
            <v>C45642IH</v>
          </cell>
          <cell r="B3205">
            <v>42185</v>
          </cell>
          <cell r="C3205" t="str">
            <v>C45642</v>
          </cell>
          <cell r="D3205" t="str">
            <v>Sul-Low Inc. dba Taylor Rental Center</v>
          </cell>
          <cell r="E3205" t="str">
            <v>MA</v>
          </cell>
          <cell r="F3205" t="str">
            <v>P1</v>
          </cell>
          <cell r="G3205" t="str">
            <v>SMALL</v>
          </cell>
          <cell r="H3205" t="str">
            <v>IH</v>
          </cell>
          <cell r="I3205" t="str">
            <v>0022618 - DIGITAL INSURANCE AGENCY INC</v>
          </cell>
        </row>
        <row r="3206">
          <cell r="A3206" t="str">
            <v>C45651IH</v>
          </cell>
          <cell r="B3206">
            <v>42185</v>
          </cell>
          <cell r="C3206" t="str">
            <v>C45651</v>
          </cell>
          <cell r="D3206" t="str">
            <v>Locke &amp; White Dental Associates LLC</v>
          </cell>
          <cell r="E3206" t="str">
            <v>MA</v>
          </cell>
          <cell r="F3206" t="str">
            <v>P1</v>
          </cell>
          <cell r="G3206" t="str">
            <v>SMALL</v>
          </cell>
          <cell r="H3206" t="str">
            <v>IH</v>
          </cell>
          <cell r="I3206" t="str">
            <v>0008458 - BARRON, JOHN J</v>
          </cell>
        </row>
        <row r="3207">
          <cell r="A3207" t="str">
            <v>C45652IH</v>
          </cell>
          <cell r="B3207">
            <v>42185</v>
          </cell>
          <cell r="C3207" t="str">
            <v>C45652</v>
          </cell>
          <cell r="D3207" t="str">
            <v>Unique Dental Care</v>
          </cell>
          <cell r="E3207" t="str">
            <v>MA</v>
          </cell>
          <cell r="F3207" t="str">
            <v>P1</v>
          </cell>
          <cell r="G3207" t="str">
            <v>SMALL</v>
          </cell>
          <cell r="H3207" t="str">
            <v>IH</v>
          </cell>
          <cell r="I3207" t="str">
            <v>0034182 - HEALTH &amp; WEALTH INC</v>
          </cell>
        </row>
        <row r="3208">
          <cell r="A3208" t="str">
            <v>C45653IH</v>
          </cell>
          <cell r="B3208">
            <v>42185</v>
          </cell>
          <cell r="C3208" t="str">
            <v>C45653</v>
          </cell>
          <cell r="D3208" t="str">
            <v>Tyngsboro Family Dental Practice</v>
          </cell>
          <cell r="E3208" t="str">
            <v>MA</v>
          </cell>
          <cell r="F3208" t="str">
            <v>P1</v>
          </cell>
          <cell r="G3208" t="str">
            <v>GPC</v>
          </cell>
          <cell r="H3208" t="str">
            <v>IH</v>
          </cell>
          <cell r="I3208" t="str">
            <v>0020421 - SPRING INSURANCE GROUP LLC</v>
          </cell>
        </row>
        <row r="3209">
          <cell r="A3209" t="str">
            <v>C45654IH</v>
          </cell>
          <cell r="B3209">
            <v>42185</v>
          </cell>
          <cell r="C3209" t="str">
            <v>C45654</v>
          </cell>
          <cell r="D3209" t="str">
            <v>JCW Cormier Jewelers Inc</v>
          </cell>
          <cell r="E3209" t="str">
            <v>MA</v>
          </cell>
          <cell r="F3209" t="str">
            <v>P1</v>
          </cell>
          <cell r="G3209" t="str">
            <v>SMALL</v>
          </cell>
          <cell r="H3209" t="str">
            <v>IH</v>
          </cell>
          <cell r="I3209" t="str">
            <v>0017650 - UNITED BUSINESSMANS INSURANCE AGENCY</v>
          </cell>
        </row>
        <row r="3210">
          <cell r="A3210" t="str">
            <v>C45660IH</v>
          </cell>
          <cell r="B3210">
            <v>42185</v>
          </cell>
          <cell r="C3210" t="str">
            <v>C45660</v>
          </cell>
          <cell r="D3210" t="str">
            <v>MA Council on Compulsive Gambling</v>
          </cell>
          <cell r="E3210" t="str">
            <v>MA</v>
          </cell>
          <cell r="F3210" t="str">
            <v>P1</v>
          </cell>
          <cell r="G3210" t="str">
            <v>SMALL</v>
          </cell>
          <cell r="H3210" t="str">
            <v>IH</v>
          </cell>
          <cell r="I3210" t="str">
            <v>0014730 - CUSTOM BENEFITS GROUP</v>
          </cell>
        </row>
        <row r="3211">
          <cell r="A3211" t="str">
            <v>C45669IH</v>
          </cell>
          <cell r="B3211">
            <v>42185</v>
          </cell>
          <cell r="C3211" t="str">
            <v>C45669</v>
          </cell>
          <cell r="D3211" t="str">
            <v>Rizkalla Dental Associates</v>
          </cell>
          <cell r="E3211" t="str">
            <v>MA</v>
          </cell>
          <cell r="F3211" t="str">
            <v>P1</v>
          </cell>
          <cell r="G3211" t="str">
            <v>GPC</v>
          </cell>
          <cell r="H3211" t="str">
            <v>IH</v>
          </cell>
          <cell r="I3211" t="str">
            <v>0021481 - SPRING INSURANCE GROUP LLC</v>
          </cell>
        </row>
        <row r="3212">
          <cell r="A3212" t="str">
            <v>C45676JM</v>
          </cell>
          <cell r="B3212">
            <v>42185</v>
          </cell>
          <cell r="C3212" t="str">
            <v>C45676</v>
          </cell>
          <cell r="D3212" t="str">
            <v>DiaCom Corporation</v>
          </cell>
          <cell r="E3212" t="str">
            <v>NH</v>
          </cell>
          <cell r="F3212" t="str">
            <v>P1</v>
          </cell>
          <cell r="G3212" t="str">
            <v>ERF</v>
          </cell>
          <cell r="H3212" t="str">
            <v>JM</v>
          </cell>
          <cell r="I3212" t="str">
            <v>0032314 - CLEARY INSURANCE INC</v>
          </cell>
        </row>
        <row r="3213">
          <cell r="A3213" t="str">
            <v>C45678IH</v>
          </cell>
          <cell r="B3213">
            <v>42185</v>
          </cell>
          <cell r="C3213" t="str">
            <v>C45678</v>
          </cell>
          <cell r="D3213" t="str">
            <v>S and J Exco Inc</v>
          </cell>
          <cell r="E3213" t="str">
            <v>MA</v>
          </cell>
          <cell r="F3213" t="str">
            <v>P1</v>
          </cell>
          <cell r="G3213" t="str">
            <v>SMALL</v>
          </cell>
          <cell r="H3213" t="str">
            <v>IH</v>
          </cell>
          <cell r="I3213" t="str">
            <v>0024147 - MILLER MCCARTIN INC</v>
          </cell>
        </row>
        <row r="3214">
          <cell r="A3214" t="str">
            <v>C45682IH</v>
          </cell>
          <cell r="B3214">
            <v>42185</v>
          </cell>
          <cell r="C3214" t="str">
            <v>C45682</v>
          </cell>
          <cell r="D3214" t="str">
            <v>Boston Applied Technologies Inc</v>
          </cell>
          <cell r="E3214" t="str">
            <v>MA</v>
          </cell>
          <cell r="F3214" t="str">
            <v>P1</v>
          </cell>
          <cell r="G3214" t="str">
            <v>SMALL</v>
          </cell>
          <cell r="H3214" t="str">
            <v>IH</v>
          </cell>
          <cell r="I3214" t="str">
            <v>0008506 - BEGLEY INSURANCE SERVICES INC</v>
          </cell>
        </row>
        <row r="3215">
          <cell r="A3215" t="str">
            <v>C45683IH</v>
          </cell>
          <cell r="B3215">
            <v>42185</v>
          </cell>
          <cell r="C3215" t="str">
            <v>C45683</v>
          </cell>
          <cell r="D3215" t="str">
            <v>Bourque Heating &amp; Cooling, Inc.</v>
          </cell>
          <cell r="E3215" t="str">
            <v>MA</v>
          </cell>
          <cell r="F3215" t="str">
            <v>P1</v>
          </cell>
          <cell r="G3215" t="str">
            <v>SMALL</v>
          </cell>
          <cell r="H3215" t="str">
            <v>IH</v>
          </cell>
          <cell r="I3215" t="str">
            <v>0035357 - NFP CORPORATE SERVICES (NY) LLC</v>
          </cell>
        </row>
        <row r="3216">
          <cell r="A3216" t="str">
            <v>C45685IV</v>
          </cell>
          <cell r="B3216">
            <v>42185</v>
          </cell>
          <cell r="C3216" t="str">
            <v>C45685</v>
          </cell>
          <cell r="D3216" t="str">
            <v>OSAC/TIE</v>
          </cell>
          <cell r="E3216" t="str">
            <v>MA</v>
          </cell>
          <cell r="F3216" t="str">
            <v>P1</v>
          </cell>
          <cell r="G3216" t="str">
            <v>SMALL</v>
          </cell>
          <cell r="H3216" t="str">
            <v>IV</v>
          </cell>
          <cell r="I3216" t="str">
            <v>0032514 - MCCULLOM, PATRICK</v>
          </cell>
        </row>
        <row r="3217">
          <cell r="A3217" t="str">
            <v>C45685MI</v>
          </cell>
          <cell r="B3217">
            <v>42185</v>
          </cell>
          <cell r="C3217" t="str">
            <v>C45685</v>
          </cell>
          <cell r="D3217" t="str">
            <v>OSAC/TIE</v>
          </cell>
          <cell r="E3217" t="str">
            <v>MA</v>
          </cell>
          <cell r="F3217" t="str">
            <v>P1</v>
          </cell>
          <cell r="G3217" t="str">
            <v>MCARE</v>
          </cell>
          <cell r="H3217" t="str">
            <v>MI</v>
          </cell>
          <cell r="I3217" t="str">
            <v>0032514 - MCCULLOM, PATRICK</v>
          </cell>
        </row>
        <row r="3218">
          <cell r="A3218" t="str">
            <v>C45693JM</v>
          </cell>
          <cell r="B3218">
            <v>42185</v>
          </cell>
          <cell r="C3218" t="str">
            <v>C45693</v>
          </cell>
          <cell r="D3218" t="str">
            <v>Homeseer Technologies</v>
          </cell>
          <cell r="E3218" t="str">
            <v>NH</v>
          </cell>
          <cell r="F3218" t="str">
            <v>P1</v>
          </cell>
          <cell r="G3218" t="str">
            <v>SMALL</v>
          </cell>
          <cell r="H3218" t="str">
            <v>JM</v>
          </cell>
          <cell r="I3218" t="str">
            <v>0026183 - CROSS INSURANCE - MANCHESTER</v>
          </cell>
        </row>
        <row r="3219">
          <cell r="A3219" t="str">
            <v>C45705IA</v>
          </cell>
          <cell r="B3219">
            <v>42185</v>
          </cell>
          <cell r="C3219" t="str">
            <v>C45705</v>
          </cell>
          <cell r="D3219" t="str">
            <v>John Caravolas DDS PC</v>
          </cell>
          <cell r="E3219" t="str">
            <v>MA</v>
          </cell>
          <cell r="F3219" t="str">
            <v>P1</v>
          </cell>
          <cell r="G3219" t="str">
            <v>SMALL</v>
          </cell>
          <cell r="H3219" t="str">
            <v>IA</v>
          </cell>
          <cell r="I3219" t="str">
            <v>0019424 - INTEGRATED INSURANCE SOLUTIONS LLC</v>
          </cell>
        </row>
        <row r="3220">
          <cell r="A3220" t="str">
            <v>C45711IH</v>
          </cell>
          <cell r="B3220">
            <v>42185</v>
          </cell>
          <cell r="C3220" t="str">
            <v>C45711</v>
          </cell>
          <cell r="D3220" t="str">
            <v>Helping Hands: Monkey Helpers</v>
          </cell>
          <cell r="E3220" t="str">
            <v>MA</v>
          </cell>
          <cell r="F3220" t="str">
            <v>P1</v>
          </cell>
          <cell r="G3220" t="str">
            <v>SMALL</v>
          </cell>
          <cell r="H3220" t="str">
            <v>IH</v>
          </cell>
          <cell r="I3220" t="str">
            <v>0008567 - LENHARDT, MARY JANE</v>
          </cell>
        </row>
        <row r="3221">
          <cell r="A3221" t="str">
            <v>C45712IH</v>
          </cell>
          <cell r="B3221">
            <v>42185</v>
          </cell>
          <cell r="C3221" t="str">
            <v>C45712</v>
          </cell>
          <cell r="D3221" t="str">
            <v>Fitzgerald Landscaping</v>
          </cell>
          <cell r="E3221" t="str">
            <v>MA</v>
          </cell>
          <cell r="F3221" t="str">
            <v>P1</v>
          </cell>
          <cell r="G3221" t="str">
            <v>SMALL</v>
          </cell>
          <cell r="H3221" t="str">
            <v>IH</v>
          </cell>
          <cell r="I3221" t="str">
            <v>0008550 - BAR INSURANCE BROKERAGE INC</v>
          </cell>
        </row>
        <row r="3222">
          <cell r="A3222" t="str">
            <v>C45714IH</v>
          </cell>
          <cell r="B3222">
            <v>42185</v>
          </cell>
          <cell r="C3222" t="str">
            <v>C45714</v>
          </cell>
          <cell r="D3222" t="str">
            <v>Massachusetts Energy Consumers Alliance</v>
          </cell>
          <cell r="E3222" t="str">
            <v>MA</v>
          </cell>
          <cell r="F3222" t="str">
            <v>P1</v>
          </cell>
          <cell r="G3222" t="str">
            <v>SMALL</v>
          </cell>
          <cell r="H3222" t="str">
            <v>IH</v>
          </cell>
          <cell r="I3222" t="str">
            <v>0008552 - SMALL BUSINESS INSURANCE AGENCY INC</v>
          </cell>
        </row>
        <row r="3223">
          <cell r="A3223" t="str">
            <v>C45715IH</v>
          </cell>
          <cell r="B3223">
            <v>42185</v>
          </cell>
          <cell r="C3223" t="str">
            <v>C45715</v>
          </cell>
          <cell r="D3223" t="str">
            <v>New England Tire Center</v>
          </cell>
          <cell r="E3223" t="str">
            <v>MA</v>
          </cell>
          <cell r="F3223" t="str">
            <v>P1</v>
          </cell>
          <cell r="G3223" t="str">
            <v>SMALL</v>
          </cell>
          <cell r="H3223" t="str">
            <v>IH</v>
          </cell>
          <cell r="I3223" t="str">
            <v>0008553 - BUSINESS BENEFITS INS BROKERAGE INC</v>
          </cell>
        </row>
        <row r="3224">
          <cell r="A3224" t="str">
            <v>C45719IH</v>
          </cell>
          <cell r="B3224">
            <v>42185</v>
          </cell>
          <cell r="C3224" t="str">
            <v>C45719</v>
          </cell>
          <cell r="D3224" t="str">
            <v>Walter C. Cranston &amp; Son, Inc.</v>
          </cell>
          <cell r="E3224" t="str">
            <v>MA</v>
          </cell>
          <cell r="F3224" t="str">
            <v>P1</v>
          </cell>
          <cell r="G3224" t="str">
            <v>SMALL</v>
          </cell>
          <cell r="H3224" t="str">
            <v>IH</v>
          </cell>
          <cell r="I3224" t="str">
            <v>0008536 - SMALL BUSINESS INSURANCE AGENCY INC</v>
          </cell>
        </row>
        <row r="3225">
          <cell r="A3225" t="str">
            <v>C45719MI</v>
          </cell>
          <cell r="B3225">
            <v>42185</v>
          </cell>
          <cell r="C3225" t="str">
            <v>C45719</v>
          </cell>
          <cell r="D3225" t="str">
            <v>Walter C. Cranston &amp; Son, Inc.</v>
          </cell>
          <cell r="E3225" t="str">
            <v>MA</v>
          </cell>
          <cell r="F3225" t="str">
            <v>P1</v>
          </cell>
          <cell r="G3225" t="str">
            <v>MCARE</v>
          </cell>
          <cell r="H3225" t="str">
            <v>MI</v>
          </cell>
          <cell r="I3225" t="str">
            <v>0008536 - SMALL BUSINESS INSURANCE AGENCY INC</v>
          </cell>
        </row>
        <row r="3226">
          <cell r="A3226" t="str">
            <v>C45737IA</v>
          </cell>
          <cell r="B3226">
            <v>42185</v>
          </cell>
          <cell r="C3226" t="str">
            <v>C45737</v>
          </cell>
          <cell r="D3226" t="str">
            <v>360 Public Relations, LLC</v>
          </cell>
          <cell r="E3226" t="str">
            <v>MA</v>
          </cell>
          <cell r="F3226" t="str">
            <v>P1</v>
          </cell>
          <cell r="G3226" t="str">
            <v>SMALL</v>
          </cell>
          <cell r="H3226" t="str">
            <v>IA</v>
          </cell>
          <cell r="I3226" t="str">
            <v>0028165 - EASTERN BENEFITS GROUP</v>
          </cell>
        </row>
        <row r="3227">
          <cell r="A3227" t="str">
            <v>C45737IH</v>
          </cell>
          <cell r="B3227">
            <v>42185</v>
          </cell>
          <cell r="C3227" t="str">
            <v>C45737</v>
          </cell>
          <cell r="D3227" t="str">
            <v>360 Public Relations, LLC</v>
          </cell>
          <cell r="E3227" t="str">
            <v>MA</v>
          </cell>
          <cell r="F3227" t="str">
            <v>P1</v>
          </cell>
          <cell r="G3227" t="str">
            <v>SMALL</v>
          </cell>
          <cell r="H3227" t="str">
            <v>IH</v>
          </cell>
          <cell r="I3227" t="str">
            <v>0028165 - EASTERN BENEFITS GROUP</v>
          </cell>
        </row>
        <row r="3228">
          <cell r="A3228" t="str">
            <v>C45740IH</v>
          </cell>
          <cell r="B3228">
            <v>42185</v>
          </cell>
          <cell r="C3228" t="str">
            <v>C45740</v>
          </cell>
          <cell r="D3228" t="str">
            <v>Shaheen Guerrera &amp; O'Leary LLC</v>
          </cell>
          <cell r="E3228" t="str">
            <v>MA</v>
          </cell>
          <cell r="F3228" t="str">
            <v>P1</v>
          </cell>
          <cell r="G3228" t="str">
            <v>SMALL</v>
          </cell>
          <cell r="H3228" t="str">
            <v>IH</v>
          </cell>
          <cell r="I3228" t="str">
            <v>0027732 - SBIA STRATEGIC BENEFIT &amp;</v>
          </cell>
        </row>
        <row r="3229">
          <cell r="A3229" t="str">
            <v>C45752IH</v>
          </cell>
          <cell r="B3229">
            <v>42185</v>
          </cell>
          <cell r="C3229" t="str">
            <v>C45752</v>
          </cell>
          <cell r="D3229" t="str">
            <v>New England Trade Inc</v>
          </cell>
          <cell r="E3229" t="str">
            <v>MA</v>
          </cell>
          <cell r="F3229" t="str">
            <v>P1</v>
          </cell>
          <cell r="G3229" t="str">
            <v>SMALL</v>
          </cell>
          <cell r="H3229" t="str">
            <v>IH</v>
          </cell>
          <cell r="I3229" t="str">
            <v>0026583 - GIARRATANA, JOHN</v>
          </cell>
        </row>
        <row r="3230">
          <cell r="A3230" t="str">
            <v>C45754IH</v>
          </cell>
          <cell r="B3230">
            <v>42185</v>
          </cell>
          <cell r="C3230" t="str">
            <v>C45754</v>
          </cell>
          <cell r="D3230" t="str">
            <v>Auburn Vision Center Inc</v>
          </cell>
          <cell r="E3230" t="str">
            <v>MA</v>
          </cell>
          <cell r="F3230" t="str">
            <v>P1</v>
          </cell>
          <cell r="G3230" t="str">
            <v>SMALL</v>
          </cell>
          <cell r="H3230" t="str">
            <v>IH</v>
          </cell>
          <cell r="I3230" t="str">
            <v>0020317 - SPRING INSURANCE GROUP LLC</v>
          </cell>
        </row>
        <row r="3231">
          <cell r="A3231" t="str">
            <v>C45759IH</v>
          </cell>
          <cell r="B3231">
            <v>42185</v>
          </cell>
          <cell r="C3231" t="str">
            <v>C45759</v>
          </cell>
          <cell r="D3231" t="str">
            <v>Maguire Enterprises Inc</v>
          </cell>
          <cell r="E3231" t="str">
            <v>MA</v>
          </cell>
          <cell r="F3231" t="str">
            <v>P1</v>
          </cell>
          <cell r="G3231" t="str">
            <v>SMALL</v>
          </cell>
          <cell r="H3231" t="str">
            <v>IH</v>
          </cell>
          <cell r="I3231" t="str">
            <v>0032422 - EMPLOYER ADVANTAGE GROUP LLC</v>
          </cell>
        </row>
        <row r="3232">
          <cell r="A3232" t="str">
            <v>C45766IH</v>
          </cell>
          <cell r="B3232">
            <v>42185</v>
          </cell>
          <cell r="C3232" t="str">
            <v>C45766</v>
          </cell>
          <cell r="D3232" t="str">
            <v>Grateful Dentists</v>
          </cell>
          <cell r="E3232" t="str">
            <v>MA</v>
          </cell>
          <cell r="F3232" t="str">
            <v>P1</v>
          </cell>
          <cell r="G3232" t="str">
            <v>GPC</v>
          </cell>
          <cell r="H3232" t="str">
            <v>IH</v>
          </cell>
          <cell r="I3232" t="str">
            <v>0020319 - SPRING INSURANCE GROUP LLC</v>
          </cell>
        </row>
        <row r="3233">
          <cell r="A3233" t="str">
            <v>C45767IH</v>
          </cell>
          <cell r="B3233">
            <v>42185</v>
          </cell>
          <cell r="C3233" t="str">
            <v>C45767</v>
          </cell>
          <cell r="D3233" t="str">
            <v>G&amp;O Inc</v>
          </cell>
          <cell r="E3233" t="str">
            <v>MA</v>
          </cell>
          <cell r="F3233" t="str">
            <v>P1</v>
          </cell>
          <cell r="G3233" t="str">
            <v>SMALL</v>
          </cell>
          <cell r="H3233" t="str">
            <v>IH</v>
          </cell>
          <cell r="I3233" t="str">
            <v>0008631 - UNITED BUSINESSMANS INSURANCE AGENCY</v>
          </cell>
        </row>
        <row r="3234">
          <cell r="A3234" t="str">
            <v>C45768IH</v>
          </cell>
          <cell r="B3234">
            <v>42185</v>
          </cell>
          <cell r="C3234" t="str">
            <v>C45768</v>
          </cell>
          <cell r="D3234" t="str">
            <v>DiNucci Electrical Corp</v>
          </cell>
          <cell r="E3234" t="str">
            <v>MA</v>
          </cell>
          <cell r="F3234" t="str">
            <v>P1</v>
          </cell>
          <cell r="G3234" t="str">
            <v>SMALL</v>
          </cell>
          <cell r="H3234" t="str">
            <v>IH</v>
          </cell>
          <cell r="I3234" t="str">
            <v>0008639 - UNITED BUSINESSMANS INSURANCE AGENCY</v>
          </cell>
        </row>
        <row r="3235">
          <cell r="A3235" t="str">
            <v>C45773IH</v>
          </cell>
          <cell r="B3235">
            <v>42185</v>
          </cell>
          <cell r="C3235" t="str">
            <v>C45773</v>
          </cell>
          <cell r="D3235" t="str">
            <v>REACH Beyond Domestic Violence</v>
          </cell>
          <cell r="E3235" t="str">
            <v>MA</v>
          </cell>
          <cell r="F3235" t="str">
            <v>P1</v>
          </cell>
          <cell r="G3235" t="str">
            <v>SMALL</v>
          </cell>
          <cell r="H3235" t="str">
            <v>IH</v>
          </cell>
          <cell r="I3235" t="str">
            <v>0008640 - UNITED BUSINESSMANS INSURANCE AGENCY</v>
          </cell>
        </row>
        <row r="3236">
          <cell r="A3236" t="str">
            <v>C45779IV</v>
          </cell>
          <cell r="B3236">
            <v>42185</v>
          </cell>
          <cell r="C3236" t="str">
            <v>C45779</v>
          </cell>
          <cell r="D3236" t="str">
            <v>Edward P Nelson DMD</v>
          </cell>
          <cell r="E3236" t="str">
            <v>MA</v>
          </cell>
          <cell r="F3236" t="str">
            <v>P1</v>
          </cell>
          <cell r="G3236" t="str">
            <v>SMALL</v>
          </cell>
          <cell r="H3236" t="str">
            <v>IV</v>
          </cell>
          <cell r="I3236" t="str">
            <v>0020423 - SPRING INSURANCE GROUP LLC</v>
          </cell>
        </row>
        <row r="3237">
          <cell r="A3237" t="str">
            <v>C45784IH</v>
          </cell>
          <cell r="B3237">
            <v>42185</v>
          </cell>
          <cell r="C3237" t="str">
            <v>C45784</v>
          </cell>
          <cell r="D3237" t="str">
            <v>Atlantic Steel Fabricators</v>
          </cell>
          <cell r="E3237" t="str">
            <v>MA</v>
          </cell>
          <cell r="F3237" t="str">
            <v>P1</v>
          </cell>
          <cell r="G3237" t="str">
            <v>SMALL</v>
          </cell>
          <cell r="H3237" t="str">
            <v>IH</v>
          </cell>
          <cell r="I3237" t="str">
            <v>0008624 - DESIGNED BENEFITS GROUP</v>
          </cell>
        </row>
        <row r="3238">
          <cell r="A3238" t="str">
            <v>C45786IH</v>
          </cell>
          <cell r="B3238">
            <v>42185</v>
          </cell>
          <cell r="C3238" t="str">
            <v>C45786</v>
          </cell>
          <cell r="D3238" t="str">
            <v>Advanced Surgical Associates</v>
          </cell>
          <cell r="E3238" t="str">
            <v>MA</v>
          </cell>
          <cell r="F3238" t="str">
            <v>P1</v>
          </cell>
          <cell r="G3238" t="str">
            <v>SMALL</v>
          </cell>
          <cell r="H3238" t="str">
            <v>IH</v>
          </cell>
          <cell r="I3238" t="str">
            <v>0020320 - SPRING INSURANCE GROUP LLC</v>
          </cell>
        </row>
        <row r="3239">
          <cell r="A3239" t="str">
            <v>C45802IH</v>
          </cell>
          <cell r="B3239">
            <v>42185</v>
          </cell>
          <cell r="C3239" t="str">
            <v>C45802</v>
          </cell>
          <cell r="D3239" t="str">
            <v>Donald E Fisher DDS &amp; Sein H Siao DMD LLP</v>
          </cell>
          <cell r="E3239" t="str">
            <v>MA</v>
          </cell>
          <cell r="F3239" t="str">
            <v>P1</v>
          </cell>
          <cell r="G3239" t="str">
            <v>GPC</v>
          </cell>
          <cell r="H3239" t="str">
            <v>IH</v>
          </cell>
          <cell r="I3239" t="str">
            <v>0024002 - SPRING INSURANCE GROUP LLC</v>
          </cell>
        </row>
        <row r="3240">
          <cell r="A3240" t="str">
            <v>C45809JH</v>
          </cell>
          <cell r="B3240">
            <v>42185</v>
          </cell>
          <cell r="C3240" t="str">
            <v>C45809</v>
          </cell>
          <cell r="D3240" t="str">
            <v>North Branch Construction Inc</v>
          </cell>
          <cell r="E3240" t="str">
            <v>NH</v>
          </cell>
          <cell r="F3240" t="str">
            <v>P1</v>
          </cell>
          <cell r="G3240" t="str">
            <v>SMALL</v>
          </cell>
          <cell r="H3240" t="str">
            <v>JH</v>
          </cell>
          <cell r="I3240" t="str">
            <v>0019425 - MILLER, ROBERT</v>
          </cell>
        </row>
        <row r="3241">
          <cell r="A3241" t="str">
            <v>C45812IH</v>
          </cell>
          <cell r="B3241">
            <v>42185</v>
          </cell>
          <cell r="C3241" t="str">
            <v>C45812</v>
          </cell>
          <cell r="D3241" t="str">
            <v>Fitzgerald &amp; Theoharidis PC</v>
          </cell>
          <cell r="E3241" t="str">
            <v>MA</v>
          </cell>
          <cell r="F3241" t="str">
            <v>P1</v>
          </cell>
          <cell r="G3241" t="str">
            <v>GPC</v>
          </cell>
          <cell r="H3241" t="str">
            <v>IH</v>
          </cell>
          <cell r="I3241" t="str">
            <v>0020426 - SPRING INSURANCE GROUP LLC</v>
          </cell>
        </row>
        <row r="3242">
          <cell r="A3242" t="str">
            <v>C45816IH</v>
          </cell>
          <cell r="B3242">
            <v>42185</v>
          </cell>
          <cell r="C3242" t="str">
            <v>C45816</v>
          </cell>
          <cell r="D3242" t="str">
            <v>Azzaro Mashpee Inc</v>
          </cell>
          <cell r="E3242" t="str">
            <v>MA</v>
          </cell>
          <cell r="F3242" t="str">
            <v>P1</v>
          </cell>
          <cell r="G3242" t="str">
            <v>SMALL</v>
          </cell>
          <cell r="H3242" t="str">
            <v>IH</v>
          </cell>
          <cell r="I3242" t="str">
            <v>0008666 - WALSH, JOHN P</v>
          </cell>
        </row>
        <row r="3243">
          <cell r="A3243" t="str">
            <v>C45831IH</v>
          </cell>
          <cell r="B3243">
            <v>42185</v>
          </cell>
          <cell r="C3243" t="str">
            <v>C45831</v>
          </cell>
          <cell r="D3243" t="str">
            <v>McGregor &amp; Associates PC</v>
          </cell>
          <cell r="E3243" t="str">
            <v>MA</v>
          </cell>
          <cell r="F3243" t="str">
            <v>P1</v>
          </cell>
          <cell r="G3243" t="str">
            <v>SMALL</v>
          </cell>
          <cell r="H3243" t="str">
            <v>IH</v>
          </cell>
          <cell r="I3243" t="str">
            <v>0026420 - AISLING PARTNERS INS BROKERAGE</v>
          </cell>
        </row>
        <row r="3244">
          <cell r="A3244" t="str">
            <v>C45833IH</v>
          </cell>
          <cell r="B3244">
            <v>42185</v>
          </cell>
          <cell r="C3244" t="str">
            <v>C45833</v>
          </cell>
          <cell r="D3244" t="str">
            <v>Carpet Caravan dba</v>
          </cell>
          <cell r="E3244" t="str">
            <v>MA</v>
          </cell>
          <cell r="F3244" t="str">
            <v>P1</v>
          </cell>
          <cell r="G3244" t="str">
            <v>SMALL</v>
          </cell>
          <cell r="H3244" t="str">
            <v>IH</v>
          </cell>
        </row>
        <row r="3245">
          <cell r="A3245" t="str">
            <v>C45834IH</v>
          </cell>
          <cell r="B3245">
            <v>42185</v>
          </cell>
          <cell r="C3245" t="str">
            <v>C45834</v>
          </cell>
          <cell r="D3245" t="str">
            <v>Bobcon Inc. / Conrads Restaurant</v>
          </cell>
          <cell r="E3245" t="str">
            <v>MA</v>
          </cell>
          <cell r="F3245" t="str">
            <v>P1</v>
          </cell>
          <cell r="G3245" t="str">
            <v>SMALL</v>
          </cell>
          <cell r="H3245" t="str">
            <v>IH</v>
          </cell>
          <cell r="I3245" t="str">
            <v>0008682 - UNITED BUSINESSMANS INSURANCE AGENCY</v>
          </cell>
        </row>
        <row r="3246">
          <cell r="A3246" t="str">
            <v>C45848IH</v>
          </cell>
          <cell r="B3246">
            <v>42185</v>
          </cell>
          <cell r="C3246" t="str">
            <v>C45848</v>
          </cell>
          <cell r="D3246" t="str">
            <v>King Forest Industries Inc</v>
          </cell>
          <cell r="E3246" t="str">
            <v>NH</v>
          </cell>
          <cell r="F3246" t="str">
            <v>P1</v>
          </cell>
          <cell r="G3246" t="str">
            <v>CRC</v>
          </cell>
          <cell r="H3246" t="str">
            <v>IH</v>
          </cell>
          <cell r="I3246" t="str">
            <v>0022394 - NEW ENGLAND EMPLOYEE BENEFITS COUNCIL</v>
          </cell>
        </row>
        <row r="3247">
          <cell r="A3247" t="str">
            <v>C45858IH</v>
          </cell>
          <cell r="B3247">
            <v>42185</v>
          </cell>
          <cell r="C3247" t="str">
            <v>C45858</v>
          </cell>
          <cell r="D3247" t="str">
            <v>Bruce Bolen DMD</v>
          </cell>
          <cell r="E3247" t="str">
            <v>MA</v>
          </cell>
          <cell r="F3247" t="str">
            <v>P1</v>
          </cell>
          <cell r="G3247" t="str">
            <v>SMALL</v>
          </cell>
          <cell r="H3247" t="str">
            <v>IH</v>
          </cell>
          <cell r="I3247" t="str">
            <v>0008704 - NORTHWESTERN BENEFIT ASSOC INSURANCE AGCY INC</v>
          </cell>
        </row>
        <row r="3248">
          <cell r="A3248" t="str">
            <v>C45858MI</v>
          </cell>
          <cell r="B3248">
            <v>42185</v>
          </cell>
          <cell r="C3248" t="str">
            <v>C45858</v>
          </cell>
          <cell r="D3248" t="str">
            <v>Bruce Bolen DMD</v>
          </cell>
          <cell r="E3248" t="str">
            <v>MA</v>
          </cell>
          <cell r="F3248" t="str">
            <v>P1</v>
          </cell>
          <cell r="G3248" t="str">
            <v>MCARE</v>
          </cell>
          <cell r="H3248" t="str">
            <v>MI</v>
          </cell>
          <cell r="I3248" t="str">
            <v>0008704 - NORTHWESTERN BENEFIT ASSOC INSURANCE AGCY INC</v>
          </cell>
        </row>
        <row r="3249">
          <cell r="A3249" t="str">
            <v>C45867IH</v>
          </cell>
          <cell r="B3249">
            <v>42185</v>
          </cell>
          <cell r="C3249" t="str">
            <v>C45867</v>
          </cell>
          <cell r="D3249" t="str">
            <v>Thermo Mechanical Systems Inc</v>
          </cell>
          <cell r="E3249" t="str">
            <v>MA</v>
          </cell>
          <cell r="F3249" t="str">
            <v>P1</v>
          </cell>
          <cell r="G3249" t="str">
            <v>SMALL</v>
          </cell>
          <cell r="H3249" t="str">
            <v>IH</v>
          </cell>
          <cell r="I3249" t="str">
            <v>0008706 - PERONI FINANCIAL GROUP LLC</v>
          </cell>
        </row>
        <row r="3250">
          <cell r="A3250" t="str">
            <v>C45873IA</v>
          </cell>
          <cell r="B3250">
            <v>42185</v>
          </cell>
          <cell r="C3250" t="str">
            <v>C45873</v>
          </cell>
          <cell r="D3250" t="str">
            <v>Progressive Gourmet Inc</v>
          </cell>
          <cell r="E3250" t="str">
            <v>MA</v>
          </cell>
          <cell r="F3250" t="str">
            <v>P1</v>
          </cell>
          <cell r="G3250" t="str">
            <v>CRC</v>
          </cell>
          <cell r="H3250" t="str">
            <v>IA</v>
          </cell>
          <cell r="I3250" t="str">
            <v>0028459 - ROBLIN INSURANCE AGENCY</v>
          </cell>
        </row>
        <row r="3251">
          <cell r="A3251" t="str">
            <v>C45873IH</v>
          </cell>
          <cell r="B3251">
            <v>42185</v>
          </cell>
          <cell r="C3251" t="str">
            <v>C45873</v>
          </cell>
          <cell r="D3251" t="str">
            <v>Progressive Gourmet Inc</v>
          </cell>
          <cell r="E3251" t="str">
            <v>MA</v>
          </cell>
          <cell r="F3251" t="str">
            <v>P1</v>
          </cell>
          <cell r="G3251" t="str">
            <v>CRC</v>
          </cell>
          <cell r="H3251" t="str">
            <v>IH</v>
          </cell>
          <cell r="I3251" t="str">
            <v>0028459 - ROBLIN INSURANCE AGENCY</v>
          </cell>
        </row>
        <row r="3252">
          <cell r="A3252" t="str">
            <v>C45873JA</v>
          </cell>
          <cell r="B3252">
            <v>42185</v>
          </cell>
          <cell r="C3252" t="str">
            <v>C45873</v>
          </cell>
          <cell r="D3252" t="str">
            <v>Progressive Gourmet Inc</v>
          </cell>
          <cell r="E3252" t="str">
            <v>MA</v>
          </cell>
          <cell r="F3252" t="str">
            <v>P1</v>
          </cell>
          <cell r="G3252" t="str">
            <v>CRC</v>
          </cell>
          <cell r="H3252" t="str">
            <v>JA</v>
          </cell>
          <cell r="I3252" t="str">
            <v>0028459 - ROBLIN INSURANCE AGENCY</v>
          </cell>
        </row>
        <row r="3253">
          <cell r="A3253" t="str">
            <v>C45890IH</v>
          </cell>
          <cell r="B3253">
            <v>42185</v>
          </cell>
          <cell r="C3253" t="str">
            <v>C45890</v>
          </cell>
          <cell r="D3253" t="str">
            <v>Mashpee Rotary Inc</v>
          </cell>
          <cell r="E3253" t="str">
            <v>MA</v>
          </cell>
          <cell r="F3253" t="str">
            <v>P1</v>
          </cell>
          <cell r="G3253" t="str">
            <v>SMALL</v>
          </cell>
          <cell r="H3253" t="str">
            <v>IH</v>
          </cell>
          <cell r="I3253" t="str">
            <v>0035924 - MCGUIRE KATES, AMY</v>
          </cell>
        </row>
        <row r="3254">
          <cell r="A3254" t="str">
            <v>C45902JH</v>
          </cell>
          <cell r="B3254">
            <v>42185</v>
          </cell>
          <cell r="C3254" t="str">
            <v>C45902</v>
          </cell>
          <cell r="D3254" t="str">
            <v>Law Office of Harry P Kotseas PC</v>
          </cell>
          <cell r="E3254" t="str">
            <v>MA</v>
          </cell>
          <cell r="F3254" t="str">
            <v>P1</v>
          </cell>
          <cell r="G3254" t="str">
            <v>SMALL</v>
          </cell>
          <cell r="H3254" t="str">
            <v>JH</v>
          </cell>
          <cell r="I3254" t="str">
            <v>0023881 - AISLING PARTNERS INS BROKERAGE</v>
          </cell>
        </row>
        <row r="3255">
          <cell r="A3255" t="str">
            <v>C45908IH</v>
          </cell>
          <cell r="B3255">
            <v>42185</v>
          </cell>
          <cell r="C3255" t="str">
            <v>C45908</v>
          </cell>
          <cell r="D3255" t="str">
            <v>Sea Mist Resort Condominium Trust</v>
          </cell>
          <cell r="E3255" t="str">
            <v>MA</v>
          </cell>
          <cell r="F3255" t="str">
            <v>P1</v>
          </cell>
          <cell r="G3255" t="str">
            <v>SMALL</v>
          </cell>
          <cell r="H3255" t="str">
            <v>IH</v>
          </cell>
          <cell r="I3255" t="str">
            <v>0008746 - HARPER, ANNA</v>
          </cell>
        </row>
        <row r="3256">
          <cell r="A3256" t="str">
            <v>C45918IH</v>
          </cell>
          <cell r="B3256">
            <v>42185</v>
          </cell>
          <cell r="C3256" t="str">
            <v>C45918</v>
          </cell>
          <cell r="D3256" t="str">
            <v>Thomas B Puschak DMD</v>
          </cell>
          <cell r="E3256" t="str">
            <v>MA</v>
          </cell>
          <cell r="F3256" t="str">
            <v>P1</v>
          </cell>
          <cell r="G3256" t="str">
            <v>GPC</v>
          </cell>
          <cell r="H3256" t="str">
            <v>IH</v>
          </cell>
          <cell r="I3256" t="str">
            <v>0020428 - SPRING INSURANCE GROUP LLC</v>
          </cell>
        </row>
        <row r="3257">
          <cell r="A3257" t="str">
            <v>C45925IA</v>
          </cell>
          <cell r="B3257">
            <v>42185</v>
          </cell>
          <cell r="C3257" t="str">
            <v>C45925</v>
          </cell>
          <cell r="D3257" t="str">
            <v>Verndale Corporation</v>
          </cell>
          <cell r="E3257" t="str">
            <v>MA</v>
          </cell>
          <cell r="F3257" t="str">
            <v>P1</v>
          </cell>
          <cell r="G3257" t="str">
            <v>CRC</v>
          </cell>
          <cell r="H3257" t="str">
            <v>IA</v>
          </cell>
          <cell r="I3257" t="str">
            <v>0027003 - CGI EMPLOYEE BENEFITS GROUP</v>
          </cell>
        </row>
        <row r="3258">
          <cell r="A3258" t="str">
            <v>C45925IH</v>
          </cell>
          <cell r="B3258">
            <v>42185</v>
          </cell>
          <cell r="C3258" t="str">
            <v>C45925</v>
          </cell>
          <cell r="D3258" t="str">
            <v>Verndale Corporation</v>
          </cell>
          <cell r="E3258" t="str">
            <v>MA</v>
          </cell>
          <cell r="F3258" t="str">
            <v>P1</v>
          </cell>
          <cell r="G3258" t="str">
            <v>CRC</v>
          </cell>
          <cell r="H3258" t="str">
            <v>IH</v>
          </cell>
          <cell r="I3258" t="str">
            <v>0027003 - CGI EMPLOYEE BENEFITS GROUP</v>
          </cell>
        </row>
        <row r="3259">
          <cell r="A3259" t="str">
            <v>C45926IH</v>
          </cell>
          <cell r="B3259">
            <v>42185</v>
          </cell>
          <cell r="C3259" t="str">
            <v>C45926</v>
          </cell>
          <cell r="D3259" t="str">
            <v>C &amp; L Sales</v>
          </cell>
          <cell r="E3259" t="str">
            <v>MA</v>
          </cell>
          <cell r="F3259" t="str">
            <v>P1</v>
          </cell>
          <cell r="G3259" t="str">
            <v>SMALL</v>
          </cell>
          <cell r="H3259" t="str">
            <v>IH</v>
          </cell>
          <cell r="I3259" t="str">
            <v>0032545 - BOSTONIAN GROUP INSURANCE AGENCY</v>
          </cell>
        </row>
        <row r="3260">
          <cell r="A3260" t="str">
            <v>C45946JM</v>
          </cell>
          <cell r="B3260">
            <v>42185</v>
          </cell>
          <cell r="C3260" t="str">
            <v>C45946</v>
          </cell>
          <cell r="D3260" t="str">
            <v>Uni-Cast Inc</v>
          </cell>
          <cell r="E3260" t="str">
            <v>NH</v>
          </cell>
          <cell r="F3260" t="str">
            <v>P1</v>
          </cell>
          <cell r="G3260" t="str">
            <v>CRC</v>
          </cell>
          <cell r="H3260" t="str">
            <v>JM</v>
          </cell>
          <cell r="I3260" t="str">
            <v>0015206 - CGI EMPLOYEE BENEFITS GROUP</v>
          </cell>
        </row>
        <row r="3261">
          <cell r="A3261" t="str">
            <v>C45946JN</v>
          </cell>
          <cell r="B3261">
            <v>42185</v>
          </cell>
          <cell r="C3261" t="str">
            <v>C45946</v>
          </cell>
          <cell r="D3261" t="str">
            <v>Uni-Cast Inc</v>
          </cell>
          <cell r="E3261" t="str">
            <v>NH</v>
          </cell>
          <cell r="F3261" t="str">
            <v>P1</v>
          </cell>
          <cell r="G3261" t="str">
            <v>CRC</v>
          </cell>
          <cell r="H3261" t="str">
            <v>JN</v>
          </cell>
          <cell r="I3261" t="str">
            <v>0015206 - CGI EMPLOYEE BENEFITS GROUP</v>
          </cell>
        </row>
        <row r="3262">
          <cell r="A3262" t="str">
            <v>C45947IH</v>
          </cell>
          <cell r="B3262">
            <v>42185</v>
          </cell>
          <cell r="C3262" t="str">
            <v>C45947</v>
          </cell>
          <cell r="D3262" t="str">
            <v>Gateway Dental Associates</v>
          </cell>
          <cell r="E3262" t="str">
            <v>MA</v>
          </cell>
          <cell r="F3262" t="str">
            <v>P1</v>
          </cell>
          <cell r="G3262" t="str">
            <v>GPC</v>
          </cell>
          <cell r="H3262" t="str">
            <v>IH</v>
          </cell>
          <cell r="I3262" t="str">
            <v>0020429 - SPRING INSURANCE GROUP LLC</v>
          </cell>
        </row>
        <row r="3263">
          <cell r="A3263" t="str">
            <v>C45949IA</v>
          </cell>
          <cell r="B3263">
            <v>42185</v>
          </cell>
          <cell r="C3263" t="str">
            <v>C45949</v>
          </cell>
          <cell r="D3263" t="str">
            <v>Fitzhugh &amp; Mariani LLP</v>
          </cell>
          <cell r="E3263" t="str">
            <v>MA</v>
          </cell>
          <cell r="F3263" t="str">
            <v>P1</v>
          </cell>
          <cell r="G3263" t="str">
            <v>SMALL</v>
          </cell>
          <cell r="H3263" t="str">
            <v>IA</v>
          </cell>
          <cell r="I3263" t="str">
            <v>0008780 - SMALL BUSINESS INSURANCE AGENCY INC</v>
          </cell>
        </row>
        <row r="3264">
          <cell r="A3264" t="str">
            <v>C45949IH</v>
          </cell>
          <cell r="B3264">
            <v>42185</v>
          </cell>
          <cell r="C3264" t="str">
            <v>C45949</v>
          </cell>
          <cell r="D3264" t="str">
            <v>Fitzhugh &amp; Mariani LLP</v>
          </cell>
          <cell r="E3264" t="str">
            <v>MA</v>
          </cell>
          <cell r="F3264" t="str">
            <v>P1</v>
          </cell>
          <cell r="G3264" t="str">
            <v>SMALL</v>
          </cell>
          <cell r="H3264" t="str">
            <v>IH</v>
          </cell>
          <cell r="I3264" t="str">
            <v>0008780 - SMALL BUSINESS INSURANCE AGENCY INC</v>
          </cell>
        </row>
        <row r="3265">
          <cell r="A3265" t="str">
            <v>C45951IH</v>
          </cell>
          <cell r="B3265">
            <v>42185</v>
          </cell>
          <cell r="C3265" t="str">
            <v>C45951</v>
          </cell>
          <cell r="D3265" t="str">
            <v>Test Devices Inc</v>
          </cell>
          <cell r="E3265" t="str">
            <v>MA</v>
          </cell>
          <cell r="F3265" t="str">
            <v>P1</v>
          </cell>
          <cell r="G3265" t="str">
            <v>SMALL</v>
          </cell>
          <cell r="H3265" t="str">
            <v>IH</v>
          </cell>
          <cell r="I3265" t="str">
            <v>0032029 - EMPLOYEE BENEFITS CONSULTANTS OF N E LLC</v>
          </cell>
        </row>
        <row r="3266">
          <cell r="A3266" t="str">
            <v>C45951JA</v>
          </cell>
          <cell r="B3266">
            <v>42185</v>
          </cell>
          <cell r="C3266" t="str">
            <v>C45951</v>
          </cell>
          <cell r="D3266" t="str">
            <v>Test Devices Inc</v>
          </cell>
          <cell r="E3266" t="str">
            <v>MA</v>
          </cell>
          <cell r="F3266" t="str">
            <v>P1</v>
          </cell>
          <cell r="G3266" t="str">
            <v>SMALL</v>
          </cell>
          <cell r="H3266" t="str">
            <v>JA</v>
          </cell>
          <cell r="I3266" t="str">
            <v>0032029 - EMPLOYEE BENEFITS CONSULTANTS OF N E LLC</v>
          </cell>
        </row>
        <row r="3267">
          <cell r="A3267" t="str">
            <v>C45951MI</v>
          </cell>
          <cell r="B3267">
            <v>42185</v>
          </cell>
          <cell r="C3267" t="str">
            <v>C45951</v>
          </cell>
          <cell r="D3267" t="str">
            <v>Test Devices Inc</v>
          </cell>
          <cell r="E3267" t="str">
            <v>MA</v>
          </cell>
          <cell r="F3267" t="str">
            <v>P1</v>
          </cell>
          <cell r="G3267" t="str">
            <v>MCARE</v>
          </cell>
          <cell r="H3267" t="str">
            <v>MI</v>
          </cell>
          <cell r="I3267" t="str">
            <v>0032029 - EMPLOYEE BENEFITS CONSULTANTS OF N E LLC</v>
          </cell>
        </row>
        <row r="3268">
          <cell r="A3268" t="str">
            <v>C45956JM</v>
          </cell>
          <cell r="B3268">
            <v>42185</v>
          </cell>
          <cell r="C3268" t="str">
            <v>C45956</v>
          </cell>
          <cell r="D3268" t="str">
            <v>MAS Medical Staffing Inc</v>
          </cell>
          <cell r="E3268" t="str">
            <v>NH</v>
          </cell>
          <cell r="F3268" t="str">
            <v>P1</v>
          </cell>
          <cell r="G3268" t="str">
            <v>CRC</v>
          </cell>
          <cell r="H3268" t="str">
            <v>JM</v>
          </cell>
          <cell r="I3268" t="str">
            <v>0008785 - NIBRI BENEFIT SERVICES INC</v>
          </cell>
        </row>
        <row r="3269">
          <cell r="A3269" t="str">
            <v>C45956JN</v>
          </cell>
          <cell r="B3269">
            <v>42185</v>
          </cell>
          <cell r="C3269" t="str">
            <v>C45956</v>
          </cell>
          <cell r="D3269" t="str">
            <v>MAS Medical Staffing Inc</v>
          </cell>
          <cell r="E3269" t="str">
            <v>NH</v>
          </cell>
          <cell r="F3269" t="str">
            <v>P1</v>
          </cell>
          <cell r="G3269" t="str">
            <v>CRC</v>
          </cell>
          <cell r="H3269" t="str">
            <v>JN</v>
          </cell>
          <cell r="I3269" t="str">
            <v>0008785 - NIBRI BENEFIT SERVICES INC</v>
          </cell>
        </row>
        <row r="3270">
          <cell r="A3270" t="str">
            <v>C45961IH</v>
          </cell>
          <cell r="B3270">
            <v>42185</v>
          </cell>
          <cell r="C3270" t="str">
            <v>C45961</v>
          </cell>
          <cell r="D3270" t="str">
            <v>Davis Advertising Services Inc</v>
          </cell>
          <cell r="E3270" t="str">
            <v>MA</v>
          </cell>
          <cell r="F3270" t="str">
            <v>P1</v>
          </cell>
          <cell r="G3270" t="str">
            <v>SMALL</v>
          </cell>
          <cell r="H3270" t="str">
            <v>IH</v>
          </cell>
          <cell r="I3270" t="str">
            <v>0034575 - PROTECTOR GROUP INSURANCE AGENCY, THE</v>
          </cell>
        </row>
        <row r="3271">
          <cell r="A3271" t="str">
            <v>C45977JM</v>
          </cell>
          <cell r="B3271">
            <v>42185</v>
          </cell>
          <cell r="C3271" t="str">
            <v>C45977</v>
          </cell>
          <cell r="D3271" t="str">
            <v>Dover Rentals Inc</v>
          </cell>
          <cell r="E3271" t="str">
            <v>NH</v>
          </cell>
          <cell r="F3271" t="str">
            <v>P1</v>
          </cell>
          <cell r="G3271" t="str">
            <v>SMALL</v>
          </cell>
          <cell r="H3271" t="str">
            <v>JM</v>
          </cell>
          <cell r="I3271" t="str">
            <v>0008806 - CGI EMPLOYEE BENEFITS GROUP</v>
          </cell>
        </row>
        <row r="3272">
          <cell r="A3272" t="str">
            <v>C45983JA</v>
          </cell>
          <cell r="B3272">
            <v>42185</v>
          </cell>
          <cell r="C3272" t="str">
            <v>C45983</v>
          </cell>
          <cell r="D3272" t="str">
            <v>Thomas Chew Memorial Boys &amp; Girls Club</v>
          </cell>
          <cell r="E3272" t="str">
            <v>MA</v>
          </cell>
          <cell r="F3272" t="str">
            <v>P1</v>
          </cell>
          <cell r="G3272" t="str">
            <v>SMALL</v>
          </cell>
          <cell r="H3272" t="str">
            <v>JA</v>
          </cell>
          <cell r="I3272" t="str">
            <v>0008815 - ANTHONY F CORDEIRO INSURANCE AGCY LLC</v>
          </cell>
        </row>
        <row r="3273">
          <cell r="A3273" t="str">
            <v>C45986IH</v>
          </cell>
          <cell r="B3273">
            <v>42185</v>
          </cell>
          <cell r="C3273" t="str">
            <v>C45986</v>
          </cell>
          <cell r="D3273" t="str">
            <v>Boston Roofing and Design Corp</v>
          </cell>
          <cell r="E3273" t="str">
            <v>MA</v>
          </cell>
          <cell r="F3273" t="str">
            <v>P1</v>
          </cell>
          <cell r="G3273" t="str">
            <v>SMALL</v>
          </cell>
          <cell r="H3273" t="str">
            <v>IH</v>
          </cell>
          <cell r="I3273" t="str">
            <v>0008813 - HEALTH SOLUTIONS INS AGENCY LLC</v>
          </cell>
        </row>
        <row r="3274">
          <cell r="A3274" t="str">
            <v>C45988IH</v>
          </cell>
          <cell r="B3274">
            <v>42185</v>
          </cell>
          <cell r="C3274" t="str">
            <v>C45988</v>
          </cell>
          <cell r="D3274" t="str">
            <v>Melissa A Moeckel DMD Inc</v>
          </cell>
          <cell r="E3274" t="str">
            <v>MA</v>
          </cell>
          <cell r="F3274" t="str">
            <v>P1</v>
          </cell>
          <cell r="G3274" t="str">
            <v>SMALL</v>
          </cell>
          <cell r="H3274" t="str">
            <v>IH</v>
          </cell>
          <cell r="I3274" t="str">
            <v>0026649 - PAYCHEX AGENCY INC</v>
          </cell>
        </row>
        <row r="3275">
          <cell r="A3275" t="str">
            <v>C45989JM</v>
          </cell>
          <cell r="B3275">
            <v>42185</v>
          </cell>
          <cell r="C3275" t="str">
            <v>C45989</v>
          </cell>
          <cell r="D3275" t="str">
            <v>CLD Consulting Engineers Inc</v>
          </cell>
          <cell r="E3275" t="str">
            <v>NH</v>
          </cell>
          <cell r="F3275" t="str">
            <v>P1</v>
          </cell>
          <cell r="G3275" t="str">
            <v>CRC</v>
          </cell>
          <cell r="H3275" t="str">
            <v>JM</v>
          </cell>
          <cell r="I3275" t="str">
            <v>0020305 - LANDMARK BENEFITS INC</v>
          </cell>
        </row>
        <row r="3276">
          <cell r="A3276" t="str">
            <v>C45989JN</v>
          </cell>
          <cell r="B3276">
            <v>42185</v>
          </cell>
          <cell r="C3276" t="str">
            <v>C45989</v>
          </cell>
          <cell r="D3276" t="str">
            <v>CLD Consulting Engineers Inc</v>
          </cell>
          <cell r="E3276" t="str">
            <v>NH</v>
          </cell>
          <cell r="F3276" t="str">
            <v>P1</v>
          </cell>
          <cell r="G3276" t="str">
            <v>CRC</v>
          </cell>
          <cell r="H3276" t="str">
            <v>JN</v>
          </cell>
          <cell r="I3276" t="str">
            <v>0020305 - LANDMARK BENEFITS INC</v>
          </cell>
        </row>
        <row r="3277">
          <cell r="A3277" t="str">
            <v>C45989JR</v>
          </cell>
          <cell r="B3277">
            <v>42185</v>
          </cell>
          <cell r="C3277" t="str">
            <v>C45989</v>
          </cell>
          <cell r="D3277" t="str">
            <v>CLD Consulting Engineers Inc</v>
          </cell>
          <cell r="E3277" t="str">
            <v>NH</v>
          </cell>
          <cell r="F3277" t="str">
            <v>P1</v>
          </cell>
          <cell r="G3277" t="str">
            <v>CRC</v>
          </cell>
          <cell r="H3277" t="str">
            <v>JR</v>
          </cell>
          <cell r="I3277" t="str">
            <v>0020305 - LANDMARK BENEFITS INC</v>
          </cell>
        </row>
        <row r="3278">
          <cell r="A3278" t="str">
            <v>C45992IH</v>
          </cell>
          <cell r="B3278">
            <v>42185</v>
          </cell>
          <cell r="C3278" t="str">
            <v>C45992</v>
          </cell>
          <cell r="D3278" t="str">
            <v>Element Productions</v>
          </cell>
          <cell r="E3278" t="str">
            <v>MA</v>
          </cell>
          <cell r="F3278" t="str">
            <v>P1</v>
          </cell>
          <cell r="G3278" t="str">
            <v>SMALL</v>
          </cell>
          <cell r="H3278" t="str">
            <v>IH</v>
          </cell>
          <cell r="I3278" t="str">
            <v>0024891 - BRUCE CROHN LLC</v>
          </cell>
        </row>
        <row r="3279">
          <cell r="A3279" t="str">
            <v>C46000IH</v>
          </cell>
          <cell r="B3279">
            <v>42185</v>
          </cell>
          <cell r="C3279" t="str">
            <v>C46000</v>
          </cell>
          <cell r="D3279" t="str">
            <v>Massachusetts Technology Collaborative</v>
          </cell>
          <cell r="E3279" t="str">
            <v>MA</v>
          </cell>
          <cell r="F3279" t="str">
            <v>P1</v>
          </cell>
          <cell r="G3279" t="str">
            <v>CRC</v>
          </cell>
          <cell r="H3279" t="str">
            <v>IH</v>
          </cell>
          <cell r="I3279" t="str">
            <v>0016304 - EAST COAST BENEFIT PLANS INC</v>
          </cell>
        </row>
        <row r="3280">
          <cell r="A3280" t="str">
            <v>C46012JH</v>
          </cell>
          <cell r="B3280">
            <v>42185</v>
          </cell>
          <cell r="C3280" t="str">
            <v>C46012</v>
          </cell>
          <cell r="D3280" t="str">
            <v>Nuwave Technologies</v>
          </cell>
          <cell r="E3280" t="str">
            <v>NH</v>
          </cell>
          <cell r="F3280" t="str">
            <v>P1</v>
          </cell>
          <cell r="G3280" t="str">
            <v>SMALL</v>
          </cell>
          <cell r="H3280" t="str">
            <v>JH</v>
          </cell>
          <cell r="I3280" t="str">
            <v>0008835 - DONOHUE JR, STEPHEN J</v>
          </cell>
        </row>
        <row r="3281">
          <cell r="A3281" t="str">
            <v>C46023IH</v>
          </cell>
          <cell r="B3281">
            <v>42185</v>
          </cell>
          <cell r="C3281" t="str">
            <v>C46023</v>
          </cell>
          <cell r="D3281" t="str">
            <v>Tsakalos Realty</v>
          </cell>
          <cell r="E3281" t="str">
            <v>MA</v>
          </cell>
          <cell r="F3281" t="str">
            <v>P1</v>
          </cell>
          <cell r="G3281" t="str">
            <v>SMALL</v>
          </cell>
          <cell r="H3281" t="str">
            <v>IH</v>
          </cell>
          <cell r="I3281" t="str">
            <v>0008841 - MURRAY &amp; MACDONALD INSURANCE SVCS INC</v>
          </cell>
        </row>
        <row r="3282">
          <cell r="A3282" t="str">
            <v>C46024IH</v>
          </cell>
          <cell r="B3282">
            <v>42185</v>
          </cell>
          <cell r="C3282" t="str">
            <v>C46024</v>
          </cell>
          <cell r="D3282" t="str">
            <v>Massachusetts Lodging Association</v>
          </cell>
          <cell r="E3282" t="str">
            <v>MA</v>
          </cell>
          <cell r="F3282" t="str">
            <v>P1</v>
          </cell>
          <cell r="G3282" t="str">
            <v>SMALL</v>
          </cell>
          <cell r="H3282" t="str">
            <v>IH</v>
          </cell>
          <cell r="I3282" t="str">
            <v>0017654 - UNITED BUSINESSMANS INSURANCE AGENCY</v>
          </cell>
        </row>
        <row r="3283">
          <cell r="A3283" t="str">
            <v>C46025IH</v>
          </cell>
          <cell r="B3283">
            <v>42185</v>
          </cell>
          <cell r="C3283" t="str">
            <v>C46025</v>
          </cell>
          <cell r="D3283" t="str">
            <v>David A. Bosworth</v>
          </cell>
          <cell r="E3283" t="str">
            <v>MA</v>
          </cell>
          <cell r="F3283" t="str">
            <v>P1</v>
          </cell>
          <cell r="G3283" t="str">
            <v>SMALL</v>
          </cell>
          <cell r="H3283" t="str">
            <v>IH</v>
          </cell>
          <cell r="I3283" t="str">
            <v>0030334 - DIGITAL INSURANCE AGENCY INC</v>
          </cell>
        </row>
        <row r="3284">
          <cell r="A3284" t="str">
            <v>C46027IH</v>
          </cell>
          <cell r="B3284">
            <v>42185</v>
          </cell>
          <cell r="C3284" t="str">
            <v>C46027</v>
          </cell>
          <cell r="D3284" t="str">
            <v>GTA Landscape</v>
          </cell>
          <cell r="E3284" t="str">
            <v>MA</v>
          </cell>
          <cell r="F3284" t="str">
            <v>P1</v>
          </cell>
          <cell r="G3284" t="str">
            <v>SMALL</v>
          </cell>
          <cell r="H3284" t="str">
            <v>IH</v>
          </cell>
          <cell r="I3284" t="str">
            <v>0021483 - SMALL BUSINESS INSURANCE AGENCY INC</v>
          </cell>
        </row>
        <row r="3285">
          <cell r="A3285" t="str">
            <v>C46032JM</v>
          </cell>
          <cell r="B3285">
            <v>42185</v>
          </cell>
          <cell r="C3285" t="str">
            <v>C46032</v>
          </cell>
          <cell r="D3285" t="str">
            <v>All Metals Industries Inc</v>
          </cell>
          <cell r="E3285" t="str">
            <v>NH</v>
          </cell>
          <cell r="F3285" t="str">
            <v>P1</v>
          </cell>
          <cell r="G3285" t="str">
            <v>SMALL</v>
          </cell>
          <cell r="H3285" t="str">
            <v>JM</v>
          </cell>
          <cell r="I3285" t="str">
            <v>0028266 - SCHOENBAUER, JOHN E</v>
          </cell>
        </row>
        <row r="3286">
          <cell r="A3286" t="str">
            <v>C46032JN</v>
          </cell>
          <cell r="B3286">
            <v>42185</v>
          </cell>
          <cell r="C3286" t="str">
            <v>C46032</v>
          </cell>
          <cell r="D3286" t="str">
            <v>All Metals Industries Inc</v>
          </cell>
          <cell r="E3286" t="str">
            <v>NH</v>
          </cell>
          <cell r="F3286" t="str">
            <v>P1</v>
          </cell>
          <cell r="G3286" t="str">
            <v>SMALL</v>
          </cell>
          <cell r="H3286" t="str">
            <v>JN</v>
          </cell>
          <cell r="I3286" t="str">
            <v>0028266 - SCHOENBAUER, JOHN E</v>
          </cell>
        </row>
        <row r="3287">
          <cell r="A3287" t="str">
            <v>C46032MI</v>
          </cell>
          <cell r="B3287">
            <v>42185</v>
          </cell>
          <cell r="C3287" t="str">
            <v>C46032</v>
          </cell>
          <cell r="D3287" t="str">
            <v>All Metals Industries Inc</v>
          </cell>
          <cell r="E3287" t="str">
            <v>NH</v>
          </cell>
          <cell r="F3287" t="str">
            <v>P1</v>
          </cell>
          <cell r="G3287" t="str">
            <v>MCARE</v>
          </cell>
          <cell r="H3287" t="str">
            <v>MI</v>
          </cell>
          <cell r="I3287" t="str">
            <v>0028266 - SCHOENBAUER, JOHN E</v>
          </cell>
        </row>
        <row r="3288">
          <cell r="A3288" t="str">
            <v>C46034JM</v>
          </cell>
          <cell r="B3288">
            <v>42185</v>
          </cell>
          <cell r="C3288" t="str">
            <v>C46034</v>
          </cell>
          <cell r="D3288" t="str">
            <v>Wilton Animal Hospital</v>
          </cell>
          <cell r="E3288" t="str">
            <v>NH</v>
          </cell>
          <cell r="F3288" t="str">
            <v>P1</v>
          </cell>
          <cell r="G3288" t="str">
            <v>SMALL</v>
          </cell>
          <cell r="H3288" t="str">
            <v>JM</v>
          </cell>
          <cell r="I3288" t="str">
            <v>0032702 - GRANITE GROUP BENEFITS LLC</v>
          </cell>
        </row>
        <row r="3289">
          <cell r="A3289" t="str">
            <v>C46040IH</v>
          </cell>
          <cell r="B3289">
            <v>42185</v>
          </cell>
          <cell r="C3289" t="str">
            <v>C46040</v>
          </cell>
          <cell r="D3289" t="str">
            <v>Professional Ambulance &amp; Oxygen Service</v>
          </cell>
          <cell r="E3289" t="str">
            <v>MA</v>
          </cell>
          <cell r="F3289" t="str">
            <v>P1</v>
          </cell>
          <cell r="G3289" t="str">
            <v>CRC</v>
          </cell>
          <cell r="H3289" t="str">
            <v>IH</v>
          </cell>
          <cell r="I3289" t="str">
            <v>0008861 - BSI INSURANCE AGENCY INC</v>
          </cell>
        </row>
        <row r="3290">
          <cell r="A3290" t="str">
            <v>C46040JA</v>
          </cell>
          <cell r="B3290">
            <v>42185</v>
          </cell>
          <cell r="C3290" t="str">
            <v>C46040</v>
          </cell>
          <cell r="D3290" t="str">
            <v>Professional Ambulance &amp; Oxygen Service</v>
          </cell>
          <cell r="E3290" t="str">
            <v>MA</v>
          </cell>
          <cell r="F3290" t="str">
            <v>P1</v>
          </cell>
          <cell r="G3290" t="str">
            <v>CRC</v>
          </cell>
          <cell r="H3290" t="str">
            <v>JA</v>
          </cell>
          <cell r="I3290" t="str">
            <v>0008861 - BSI INSURANCE AGENCY INC</v>
          </cell>
        </row>
        <row r="3291">
          <cell r="A3291" t="str">
            <v>C46051IA</v>
          </cell>
          <cell r="B3291">
            <v>42185</v>
          </cell>
          <cell r="C3291" t="str">
            <v>C46051</v>
          </cell>
          <cell r="D3291" t="str">
            <v>State Legislative Leaders Foundation Inc</v>
          </cell>
          <cell r="E3291" t="str">
            <v>MA</v>
          </cell>
          <cell r="F3291" t="str">
            <v>P1</v>
          </cell>
          <cell r="G3291" t="str">
            <v>SMALL</v>
          </cell>
          <cell r="H3291" t="str">
            <v>IA</v>
          </cell>
          <cell r="I3291" t="str">
            <v>0030457 - DIGITAL INSURANCE AGENCY INC</v>
          </cell>
        </row>
        <row r="3292">
          <cell r="A3292" t="str">
            <v>C46051IH</v>
          </cell>
          <cell r="B3292">
            <v>42185</v>
          </cell>
          <cell r="C3292" t="str">
            <v>C46051</v>
          </cell>
          <cell r="D3292" t="str">
            <v>State Legislative Leaders Foundation Inc</v>
          </cell>
          <cell r="E3292" t="str">
            <v>MA</v>
          </cell>
          <cell r="F3292" t="str">
            <v>P1</v>
          </cell>
          <cell r="G3292" t="str">
            <v>SMALL</v>
          </cell>
          <cell r="H3292" t="str">
            <v>IH</v>
          </cell>
          <cell r="I3292" t="str">
            <v>0030457 - DIGITAL INSURANCE AGENCY INC</v>
          </cell>
        </row>
        <row r="3293">
          <cell r="A3293" t="str">
            <v>C46051MI</v>
          </cell>
          <cell r="B3293">
            <v>42185</v>
          </cell>
          <cell r="C3293" t="str">
            <v>C46051</v>
          </cell>
          <cell r="D3293" t="str">
            <v>State Legislative Leaders Foundation Inc</v>
          </cell>
          <cell r="E3293" t="str">
            <v>MA</v>
          </cell>
          <cell r="F3293" t="str">
            <v>P1</v>
          </cell>
          <cell r="G3293" t="str">
            <v>MCARE</v>
          </cell>
          <cell r="H3293" t="str">
            <v>MI</v>
          </cell>
          <cell r="I3293" t="str">
            <v>0030457 - DIGITAL INSURANCE AGENCY INC</v>
          </cell>
        </row>
        <row r="3294">
          <cell r="A3294" t="str">
            <v>C46070JM</v>
          </cell>
          <cell r="B3294">
            <v>42185</v>
          </cell>
          <cell r="C3294" t="str">
            <v>C46070</v>
          </cell>
          <cell r="D3294" t="str">
            <v>CHRISOM BRICK &amp; STONE, INC.</v>
          </cell>
          <cell r="E3294" t="str">
            <v>NH</v>
          </cell>
          <cell r="F3294" t="str">
            <v>P1</v>
          </cell>
          <cell r="G3294" t="str">
            <v>SMALL</v>
          </cell>
          <cell r="H3294" t="str">
            <v>JM</v>
          </cell>
          <cell r="I3294" t="str">
            <v>0008881 - FELONEY, JOHN A</v>
          </cell>
        </row>
        <row r="3295">
          <cell r="A3295" t="str">
            <v>C46073IH</v>
          </cell>
          <cell r="B3295">
            <v>42185</v>
          </cell>
          <cell r="C3295" t="str">
            <v>C46073</v>
          </cell>
          <cell r="D3295" t="str">
            <v>Fireplace LLC</v>
          </cell>
          <cell r="E3295" t="str">
            <v>MA</v>
          </cell>
          <cell r="F3295" t="str">
            <v>P1</v>
          </cell>
          <cell r="G3295" t="str">
            <v>SMALL</v>
          </cell>
          <cell r="H3295" t="str">
            <v>IH</v>
          </cell>
          <cell r="I3295" t="str">
            <v>0008878 - JACOBS, LEWIS D</v>
          </cell>
        </row>
        <row r="3296">
          <cell r="A3296" t="str">
            <v>C46077JM</v>
          </cell>
          <cell r="B3296">
            <v>42185</v>
          </cell>
          <cell r="C3296" t="str">
            <v>C46077</v>
          </cell>
          <cell r="D3296" t="str">
            <v>D Fluet Associates Inc</v>
          </cell>
          <cell r="E3296" t="str">
            <v>NH</v>
          </cell>
          <cell r="F3296" t="str">
            <v>P1</v>
          </cell>
          <cell r="G3296" t="str">
            <v>SMALL</v>
          </cell>
          <cell r="H3296" t="str">
            <v>JM</v>
          </cell>
          <cell r="I3296" t="str">
            <v>0008885 - SMALL BUSINESS INSURANCE AGENCY INC</v>
          </cell>
        </row>
        <row r="3297">
          <cell r="A3297" t="str">
            <v>C46090MI</v>
          </cell>
          <cell r="B3297">
            <v>42185</v>
          </cell>
          <cell r="C3297" t="str">
            <v>C46090</v>
          </cell>
          <cell r="D3297" t="str">
            <v>C-21 McLennan &amp; Company</v>
          </cell>
          <cell r="E3297" t="str">
            <v>MA</v>
          </cell>
          <cell r="F3297" t="str">
            <v>P1</v>
          </cell>
          <cell r="G3297" t="str">
            <v>MCARE</v>
          </cell>
          <cell r="H3297" t="str">
            <v>MI</v>
          </cell>
          <cell r="I3297" t="str">
            <v>0026713 - SCHMICKRATH, STEPHEN</v>
          </cell>
        </row>
        <row r="3298">
          <cell r="A3298" t="str">
            <v>C46092IH</v>
          </cell>
          <cell r="B3298">
            <v>42185</v>
          </cell>
          <cell r="C3298" t="str">
            <v>C46092</v>
          </cell>
          <cell r="D3298" t="str">
            <v>Waters &amp; Brown Inc</v>
          </cell>
          <cell r="E3298" t="str">
            <v>MA</v>
          </cell>
          <cell r="F3298" t="str">
            <v>P1</v>
          </cell>
          <cell r="G3298" t="str">
            <v>SMALL</v>
          </cell>
          <cell r="H3298" t="str">
            <v>IH</v>
          </cell>
          <cell r="I3298" t="str">
            <v>0031777 - HUB INTERNATIONAL NEW ENGLAND LLC</v>
          </cell>
        </row>
        <row r="3299">
          <cell r="A3299" t="str">
            <v>C46092JA</v>
          </cell>
          <cell r="B3299">
            <v>42185</v>
          </cell>
          <cell r="C3299" t="str">
            <v>C46092</v>
          </cell>
          <cell r="D3299" t="str">
            <v>Waters &amp; Brown Inc</v>
          </cell>
          <cell r="E3299" t="str">
            <v>MA</v>
          </cell>
          <cell r="F3299" t="str">
            <v>P1</v>
          </cell>
          <cell r="G3299" t="str">
            <v>SMALL</v>
          </cell>
          <cell r="H3299" t="str">
            <v>JA</v>
          </cell>
          <cell r="I3299" t="str">
            <v>0031777 - HUB INTERNATIONAL NEW ENGLAND LLC</v>
          </cell>
        </row>
        <row r="3300">
          <cell r="A3300" t="str">
            <v>C46093JM</v>
          </cell>
          <cell r="B3300">
            <v>42185</v>
          </cell>
          <cell r="C3300" t="str">
            <v>C46093</v>
          </cell>
          <cell r="D3300" t="str">
            <v>Summa Humma Enterprises LLC</v>
          </cell>
          <cell r="E3300" t="str">
            <v>NH</v>
          </cell>
          <cell r="F3300" t="str">
            <v>P1</v>
          </cell>
          <cell r="G3300" t="str">
            <v>CRC</v>
          </cell>
          <cell r="H3300" t="str">
            <v>JM</v>
          </cell>
          <cell r="I3300" t="str">
            <v>0029961 - CROSS INSURANCE - MANCHESTER</v>
          </cell>
        </row>
        <row r="3301">
          <cell r="A3301" t="str">
            <v>C46093JN</v>
          </cell>
          <cell r="B3301">
            <v>42185</v>
          </cell>
          <cell r="C3301" t="str">
            <v>C46093</v>
          </cell>
          <cell r="D3301" t="str">
            <v>Summa Humma Enterprises LLC</v>
          </cell>
          <cell r="E3301" t="str">
            <v>NH</v>
          </cell>
          <cell r="F3301" t="str">
            <v>P1</v>
          </cell>
          <cell r="G3301" t="str">
            <v>CRC</v>
          </cell>
          <cell r="H3301" t="str">
            <v>JN</v>
          </cell>
          <cell r="I3301" t="str">
            <v>0029961 - CROSS INSURANCE - MANCHESTER</v>
          </cell>
        </row>
        <row r="3302">
          <cell r="A3302" t="str">
            <v>C46106IA</v>
          </cell>
          <cell r="B3302">
            <v>42185</v>
          </cell>
          <cell r="C3302" t="str">
            <v>C46106</v>
          </cell>
          <cell r="D3302" t="str">
            <v>Joshi Medical Services PC</v>
          </cell>
          <cell r="E3302" t="str">
            <v>MA</v>
          </cell>
          <cell r="F3302" t="str">
            <v>P1</v>
          </cell>
          <cell r="G3302" t="str">
            <v>SMALL</v>
          </cell>
          <cell r="H3302" t="str">
            <v>IA</v>
          </cell>
          <cell r="I3302" t="str">
            <v>0033463 - BP BENEFITS LLC</v>
          </cell>
        </row>
        <row r="3303">
          <cell r="A3303" t="str">
            <v>C46106IH</v>
          </cell>
          <cell r="B3303">
            <v>42185</v>
          </cell>
          <cell r="C3303" t="str">
            <v>C46106</v>
          </cell>
          <cell r="D3303" t="str">
            <v>Joshi Medical Services PC</v>
          </cell>
          <cell r="E3303" t="str">
            <v>MA</v>
          </cell>
          <cell r="F3303" t="str">
            <v>P1</v>
          </cell>
          <cell r="G3303" t="str">
            <v>SMALL</v>
          </cell>
          <cell r="H3303" t="str">
            <v>IH</v>
          </cell>
          <cell r="I3303" t="str">
            <v>0033463 - BP BENEFITS LLC</v>
          </cell>
        </row>
        <row r="3304">
          <cell r="A3304" t="str">
            <v>C46107JA</v>
          </cell>
          <cell r="B3304">
            <v>42185</v>
          </cell>
          <cell r="C3304" t="str">
            <v>C46107</v>
          </cell>
          <cell r="D3304" t="str">
            <v>Wedgewood Country Club of Stow Inc</v>
          </cell>
          <cell r="E3304" t="str">
            <v>MA</v>
          </cell>
          <cell r="F3304" t="str">
            <v>P1</v>
          </cell>
          <cell r="G3304" t="str">
            <v>SMALL</v>
          </cell>
          <cell r="H3304" t="str">
            <v>JA</v>
          </cell>
          <cell r="I3304" t="str">
            <v>0008909 - JAMES J HERLIHY INSURANCE AGENCY INC</v>
          </cell>
        </row>
        <row r="3305">
          <cell r="A3305" t="str">
            <v>C46108JM</v>
          </cell>
          <cell r="B3305">
            <v>42185</v>
          </cell>
          <cell r="C3305" t="str">
            <v>C46108</v>
          </cell>
          <cell r="D3305" t="str">
            <v>Beaver Brook Association</v>
          </cell>
          <cell r="E3305" t="str">
            <v>NH</v>
          </cell>
          <cell r="F3305" t="str">
            <v>P1</v>
          </cell>
          <cell r="G3305" t="str">
            <v>SMALL</v>
          </cell>
          <cell r="H3305" t="str">
            <v>JM</v>
          </cell>
          <cell r="I3305" t="str">
            <v>0008910 - ROWLEY AGENCY INC</v>
          </cell>
        </row>
        <row r="3306">
          <cell r="A3306" t="str">
            <v>C46109JM</v>
          </cell>
          <cell r="B3306">
            <v>42185</v>
          </cell>
          <cell r="C3306" t="str">
            <v>C46109</v>
          </cell>
          <cell r="D3306" t="str">
            <v>Underground Testing &amp; Services LLC</v>
          </cell>
          <cell r="E3306" t="str">
            <v>NH</v>
          </cell>
          <cell r="F3306" t="str">
            <v>P1</v>
          </cell>
          <cell r="G3306" t="str">
            <v>SMALL</v>
          </cell>
          <cell r="H3306" t="str">
            <v>JM</v>
          </cell>
          <cell r="I3306" t="str">
            <v>0034397 - GRANITE GROUP BENEFITS LLC</v>
          </cell>
        </row>
        <row r="3307">
          <cell r="A3307" t="str">
            <v>C46110IH</v>
          </cell>
          <cell r="B3307">
            <v>42185</v>
          </cell>
          <cell r="C3307" t="str">
            <v>C46110</v>
          </cell>
          <cell r="D3307" t="str">
            <v>Northeast Real Estate Advisors Inc.</v>
          </cell>
          <cell r="E3307" t="str">
            <v>MA</v>
          </cell>
          <cell r="F3307" t="str">
            <v>P1</v>
          </cell>
          <cell r="G3307" t="str">
            <v>SMALL</v>
          </cell>
          <cell r="H3307" t="str">
            <v>IH</v>
          </cell>
          <cell r="I3307" t="str">
            <v>0008915 - FINE, RANDY S</v>
          </cell>
        </row>
        <row r="3308">
          <cell r="A3308" t="str">
            <v>C46113IH</v>
          </cell>
          <cell r="B3308">
            <v>42185</v>
          </cell>
          <cell r="C3308" t="str">
            <v>C46113</v>
          </cell>
          <cell r="D3308" t="str">
            <v>Kirk Dental Associates PC</v>
          </cell>
          <cell r="E3308" t="str">
            <v>MA</v>
          </cell>
          <cell r="F3308" t="str">
            <v>P1</v>
          </cell>
          <cell r="G3308" t="str">
            <v>GPC</v>
          </cell>
          <cell r="H3308" t="str">
            <v>IH</v>
          </cell>
          <cell r="I3308" t="str">
            <v>0020431 - SPRING INSURANCE GROUP LLC</v>
          </cell>
        </row>
        <row r="3309">
          <cell r="A3309" t="str">
            <v>C46121JM</v>
          </cell>
          <cell r="B3309">
            <v>42185</v>
          </cell>
          <cell r="C3309" t="str">
            <v>C46121</v>
          </cell>
          <cell r="D3309" t="str">
            <v>Manchester Christian Church</v>
          </cell>
          <cell r="E3309" t="str">
            <v>NH</v>
          </cell>
          <cell r="F3309" t="str">
            <v>P1</v>
          </cell>
          <cell r="G3309" t="str">
            <v>SMALL</v>
          </cell>
          <cell r="H3309" t="str">
            <v>JM</v>
          </cell>
          <cell r="I3309" t="str">
            <v>0034576 - JARVIS III, HAROLD F</v>
          </cell>
        </row>
        <row r="3310">
          <cell r="A3310" t="str">
            <v>C46130JM</v>
          </cell>
          <cell r="B3310">
            <v>42185</v>
          </cell>
          <cell r="C3310" t="str">
            <v>C46130</v>
          </cell>
          <cell r="D3310" t="str">
            <v>Harris Center For Conservation Education</v>
          </cell>
          <cell r="E3310" t="str">
            <v>NH</v>
          </cell>
          <cell r="F3310" t="str">
            <v>P1</v>
          </cell>
          <cell r="G3310" t="str">
            <v>SMALL</v>
          </cell>
          <cell r="H3310" t="str">
            <v>JM</v>
          </cell>
          <cell r="I3310" t="str">
            <v>0008938 - E &amp; S INSURANCE SERVICES LLC</v>
          </cell>
        </row>
        <row r="3311">
          <cell r="A3311" t="str">
            <v>C46143IH</v>
          </cell>
          <cell r="B3311">
            <v>42185</v>
          </cell>
          <cell r="C3311" t="str">
            <v>C46143</v>
          </cell>
          <cell r="D3311" t="str">
            <v>The Harbor Group, Inc</v>
          </cell>
          <cell r="E3311" t="str">
            <v>NH</v>
          </cell>
          <cell r="F3311" t="str">
            <v>P1</v>
          </cell>
          <cell r="G3311" t="str">
            <v>SMALL</v>
          </cell>
          <cell r="H3311" t="str">
            <v>IH</v>
          </cell>
          <cell r="I3311" t="str">
            <v>0008941 - HARBOR RISK MANAGEMENT INC</v>
          </cell>
        </row>
        <row r="3312">
          <cell r="A3312" t="str">
            <v>C46146JM</v>
          </cell>
          <cell r="B3312">
            <v>42185</v>
          </cell>
          <cell r="C3312" t="str">
            <v>C46146</v>
          </cell>
          <cell r="D3312" t="str">
            <v>Auger Dental Laboratory LLC</v>
          </cell>
          <cell r="E3312" t="str">
            <v>NH</v>
          </cell>
          <cell r="F3312" t="str">
            <v>P1</v>
          </cell>
          <cell r="G3312" t="str">
            <v>SMALL</v>
          </cell>
          <cell r="H3312" t="str">
            <v>JM</v>
          </cell>
          <cell r="I3312" t="str">
            <v>0008945 - GRANITE GROUP BENEFITS LLC</v>
          </cell>
        </row>
        <row r="3313">
          <cell r="A3313" t="str">
            <v>C46160JM</v>
          </cell>
          <cell r="B3313">
            <v>42185</v>
          </cell>
          <cell r="C3313" t="str">
            <v>C46160</v>
          </cell>
          <cell r="D3313" t="str">
            <v>ESI Electrical Systems</v>
          </cell>
          <cell r="E3313" t="str">
            <v>NH</v>
          </cell>
          <cell r="F3313" t="str">
            <v>P1</v>
          </cell>
          <cell r="G3313" t="str">
            <v>SMALL</v>
          </cell>
          <cell r="H3313" t="str">
            <v>JM</v>
          </cell>
          <cell r="I3313" t="str">
            <v>0008958 - RITTER, DAVID A</v>
          </cell>
        </row>
        <row r="3314">
          <cell r="A3314" t="str">
            <v>C46161IH</v>
          </cell>
          <cell r="B3314">
            <v>42185</v>
          </cell>
          <cell r="C3314" t="str">
            <v>C46161</v>
          </cell>
          <cell r="D3314" t="str">
            <v>HUNT SENIOR LIVING</v>
          </cell>
          <cell r="E3314" t="str">
            <v>NH</v>
          </cell>
          <cell r="F3314" t="str">
            <v>P1</v>
          </cell>
          <cell r="G3314" t="str">
            <v>ERF</v>
          </cell>
          <cell r="H3314" t="str">
            <v>IH</v>
          </cell>
          <cell r="I3314" t="str">
            <v>0025219 - NEW ENGLAND EMPLOYEE BENEFITS COUNCIL</v>
          </cell>
        </row>
        <row r="3315">
          <cell r="A3315" t="str">
            <v>C46161JM</v>
          </cell>
          <cell r="B3315">
            <v>42185</v>
          </cell>
          <cell r="C3315" t="str">
            <v>C46161</v>
          </cell>
          <cell r="D3315" t="str">
            <v>HUNT SENIOR LIVING</v>
          </cell>
          <cell r="E3315" t="str">
            <v>NH</v>
          </cell>
          <cell r="F3315" t="str">
            <v>P1</v>
          </cell>
          <cell r="G3315" t="str">
            <v>ERF</v>
          </cell>
          <cell r="H3315" t="str">
            <v>JM</v>
          </cell>
          <cell r="I3315" t="str">
            <v>0025219 - NEW ENGLAND EMPLOYEE BENEFITS COUNCIL</v>
          </cell>
        </row>
        <row r="3316">
          <cell r="A3316" t="str">
            <v>C46171IH</v>
          </cell>
          <cell r="B3316">
            <v>42185</v>
          </cell>
          <cell r="C3316" t="str">
            <v>C46171</v>
          </cell>
          <cell r="D3316" t="str">
            <v>The Learning Zone</v>
          </cell>
          <cell r="E3316" t="str">
            <v>MA</v>
          </cell>
          <cell r="F3316" t="str">
            <v>P1</v>
          </cell>
          <cell r="G3316" t="str">
            <v>SMALL</v>
          </cell>
          <cell r="H3316" t="str">
            <v>IH</v>
          </cell>
          <cell r="I3316" t="str">
            <v>0008967 - UNITED BUSINESSMANS INSURANCE AGENCY</v>
          </cell>
        </row>
        <row r="3317">
          <cell r="A3317" t="str">
            <v>C46172IH</v>
          </cell>
          <cell r="B3317">
            <v>42185</v>
          </cell>
          <cell r="C3317" t="str">
            <v>C46172</v>
          </cell>
          <cell r="D3317" t="str">
            <v>Lower Cape Ambulance Association Inc.</v>
          </cell>
          <cell r="E3317" t="str">
            <v>MA</v>
          </cell>
          <cell r="F3317" t="str">
            <v>P1</v>
          </cell>
          <cell r="G3317" t="str">
            <v>SMALL</v>
          </cell>
          <cell r="H3317" t="str">
            <v>IH</v>
          </cell>
          <cell r="I3317" t="str">
            <v>0008961 - BENSON YOUNG &amp; DOWNS INSURANCE AGCY INC</v>
          </cell>
        </row>
        <row r="3318">
          <cell r="A3318" t="str">
            <v>C46174IH</v>
          </cell>
          <cell r="B3318">
            <v>42185</v>
          </cell>
          <cell r="C3318" t="str">
            <v>C46174</v>
          </cell>
          <cell r="D3318" t="str">
            <v>Superior Kitchen Designs Inc</v>
          </cell>
          <cell r="E3318" t="str">
            <v>MA</v>
          </cell>
          <cell r="F3318" t="str">
            <v>P1</v>
          </cell>
          <cell r="G3318" t="str">
            <v>SMALL</v>
          </cell>
          <cell r="H3318" t="str">
            <v>IH</v>
          </cell>
          <cell r="I3318" t="str">
            <v>0008969 - HEALTH SOLUTIONS INS AGENCY LLC</v>
          </cell>
        </row>
        <row r="3319">
          <cell r="A3319" t="str">
            <v>C46203JM</v>
          </cell>
          <cell r="B3319">
            <v>42185</v>
          </cell>
          <cell r="C3319" t="str">
            <v>C46203</v>
          </cell>
          <cell r="D3319" t="str">
            <v>Airex Filter Corporation</v>
          </cell>
          <cell r="E3319" t="str">
            <v>NH</v>
          </cell>
          <cell r="F3319" t="str">
            <v>P1</v>
          </cell>
          <cell r="G3319" t="str">
            <v>SMALL</v>
          </cell>
          <cell r="H3319" t="str">
            <v>JM</v>
          </cell>
          <cell r="I3319" t="str">
            <v>0009000 - GRANITE GROUP BENEFITS LLC</v>
          </cell>
        </row>
        <row r="3320">
          <cell r="A3320" t="str">
            <v>C46205IV</v>
          </cell>
          <cell r="B3320">
            <v>42185</v>
          </cell>
          <cell r="C3320" t="str">
            <v>C46205</v>
          </cell>
          <cell r="D3320" t="str">
            <v>Filtrine Manufacturing Company</v>
          </cell>
          <cell r="E3320" t="str">
            <v>NH</v>
          </cell>
          <cell r="F3320" t="str">
            <v>P1</v>
          </cell>
          <cell r="G3320" t="str">
            <v>CRC</v>
          </cell>
          <cell r="H3320" t="str">
            <v>IV</v>
          </cell>
          <cell r="I3320" t="str">
            <v>0033795 - CROSS INSURANCE - MANCHESTER</v>
          </cell>
        </row>
        <row r="3321">
          <cell r="A3321" t="str">
            <v>C46205JM</v>
          </cell>
          <cell r="B3321">
            <v>42185</v>
          </cell>
          <cell r="C3321" t="str">
            <v>C46205</v>
          </cell>
          <cell r="D3321" t="str">
            <v>Filtrine Manufacturing Company</v>
          </cell>
          <cell r="E3321" t="str">
            <v>NH</v>
          </cell>
          <cell r="F3321" t="str">
            <v>P1</v>
          </cell>
          <cell r="G3321" t="str">
            <v>CRC</v>
          </cell>
          <cell r="H3321" t="str">
            <v>JM</v>
          </cell>
          <cell r="I3321" t="str">
            <v>0033795 - CROSS INSURANCE - MANCHESTER</v>
          </cell>
        </row>
        <row r="3322">
          <cell r="A3322" t="str">
            <v>C46205JR</v>
          </cell>
          <cell r="B3322">
            <v>42185</v>
          </cell>
          <cell r="C3322" t="str">
            <v>C46205</v>
          </cell>
          <cell r="D3322" t="str">
            <v>Filtrine Manufacturing Company</v>
          </cell>
          <cell r="E3322" t="str">
            <v>NH</v>
          </cell>
          <cell r="F3322" t="str">
            <v>P1</v>
          </cell>
          <cell r="G3322" t="str">
            <v>CRC</v>
          </cell>
          <cell r="H3322" t="str">
            <v>JR</v>
          </cell>
          <cell r="I3322" t="str">
            <v>0033795 - CROSS INSURANCE - MANCHESTER</v>
          </cell>
        </row>
        <row r="3323">
          <cell r="A3323" t="str">
            <v>C46207IH</v>
          </cell>
          <cell r="B3323">
            <v>42185</v>
          </cell>
          <cell r="C3323" t="str">
            <v>C46207</v>
          </cell>
          <cell r="D3323" t="str">
            <v>Aluminum Products of Cape Cod Inc</v>
          </cell>
          <cell r="E3323" t="str">
            <v>MA</v>
          </cell>
          <cell r="F3323" t="str">
            <v>P1</v>
          </cell>
          <cell r="G3323" t="str">
            <v>SMALL</v>
          </cell>
          <cell r="H3323" t="str">
            <v>IH</v>
          </cell>
          <cell r="I3323" t="str">
            <v>0024737 - ROGERS &amp; GRAY INSURANCE AGENCY</v>
          </cell>
        </row>
        <row r="3324">
          <cell r="A3324" t="str">
            <v>C46210JM</v>
          </cell>
          <cell r="B3324">
            <v>42185</v>
          </cell>
          <cell r="C3324" t="str">
            <v>C46210</v>
          </cell>
          <cell r="D3324" t="str">
            <v>Capital Appraisal Assoc</v>
          </cell>
          <cell r="E3324" t="str">
            <v>NH</v>
          </cell>
          <cell r="F3324" t="str">
            <v>P1</v>
          </cell>
          <cell r="G3324" t="str">
            <v>SMALL</v>
          </cell>
          <cell r="H3324" t="str">
            <v>JM</v>
          </cell>
          <cell r="I3324" t="str">
            <v>0009003 - CGI EMPLOYEE BENEFITS GROUP</v>
          </cell>
        </row>
        <row r="3325">
          <cell r="A3325" t="str">
            <v>C46213IH</v>
          </cell>
          <cell r="B3325">
            <v>42185</v>
          </cell>
          <cell r="C3325" t="str">
            <v>C46213</v>
          </cell>
          <cell r="D3325" t="str">
            <v>Lightship Engineering LLC</v>
          </cell>
          <cell r="E3325" t="str">
            <v>MA</v>
          </cell>
          <cell r="F3325" t="str">
            <v>P1</v>
          </cell>
          <cell r="G3325" t="str">
            <v>SMALL</v>
          </cell>
          <cell r="H3325" t="str">
            <v>IH</v>
          </cell>
          <cell r="I3325" t="str">
            <v>0018367 - ERNST TYRAKOWSKI BENEFITS INS AGENCY LLC</v>
          </cell>
        </row>
        <row r="3326">
          <cell r="A3326" t="str">
            <v>C46215IH</v>
          </cell>
          <cell r="B3326">
            <v>42185</v>
          </cell>
          <cell r="C3326" t="str">
            <v>C46215</v>
          </cell>
          <cell r="D3326" t="str">
            <v>Town Line Ten Pin</v>
          </cell>
          <cell r="E3326" t="str">
            <v>MA</v>
          </cell>
          <cell r="F3326" t="str">
            <v>P1</v>
          </cell>
          <cell r="G3326" t="str">
            <v>SMALL</v>
          </cell>
          <cell r="H3326" t="str">
            <v>IH</v>
          </cell>
          <cell r="I3326" t="str">
            <v>0022766 - HERITAGE FINANCIAL GROUP INC</v>
          </cell>
        </row>
        <row r="3327">
          <cell r="A3327" t="str">
            <v>C46223IH</v>
          </cell>
          <cell r="B3327">
            <v>42185</v>
          </cell>
          <cell r="C3327" t="str">
            <v>C46223</v>
          </cell>
          <cell r="D3327" t="str">
            <v>Eastward Companies Business Trust</v>
          </cell>
          <cell r="E3327" t="str">
            <v>MA</v>
          </cell>
          <cell r="F3327" t="str">
            <v>P1</v>
          </cell>
          <cell r="G3327" t="str">
            <v>SMALL</v>
          </cell>
          <cell r="H3327" t="str">
            <v>IH</v>
          </cell>
          <cell r="I3327" t="str">
            <v>0018214 - HUB INTERNATIONAL NEW ENGLAND LLC</v>
          </cell>
        </row>
        <row r="3328">
          <cell r="A3328" t="str">
            <v>C46226IH</v>
          </cell>
          <cell r="B3328">
            <v>42185</v>
          </cell>
          <cell r="C3328" t="str">
            <v>C46226</v>
          </cell>
          <cell r="D3328" t="str">
            <v>Healing Abuse Working for Change</v>
          </cell>
          <cell r="E3328" t="str">
            <v>MA</v>
          </cell>
          <cell r="F3328" t="str">
            <v>P1</v>
          </cell>
          <cell r="G3328" t="str">
            <v>SMALL</v>
          </cell>
          <cell r="H3328" t="str">
            <v>IH</v>
          </cell>
          <cell r="I3328" t="str">
            <v>0032632 - COMPREHENSIVE INS PROVIDERS INC</v>
          </cell>
        </row>
        <row r="3329">
          <cell r="A3329" t="str">
            <v>C46226IV</v>
          </cell>
          <cell r="B3329">
            <v>42185</v>
          </cell>
          <cell r="C3329" t="str">
            <v>C46226</v>
          </cell>
          <cell r="D3329" t="str">
            <v>Healing Abuse Working for Change</v>
          </cell>
          <cell r="E3329" t="str">
            <v>MA</v>
          </cell>
          <cell r="F3329" t="str">
            <v>P1</v>
          </cell>
          <cell r="G3329" t="str">
            <v>SMALL</v>
          </cell>
          <cell r="H3329" t="str">
            <v>IV</v>
          </cell>
          <cell r="I3329" t="str">
            <v>0032632 - COMPREHENSIVE INS PROVIDERS INC</v>
          </cell>
        </row>
        <row r="3330">
          <cell r="A3330" t="str">
            <v>C46229IV</v>
          </cell>
          <cell r="B3330">
            <v>42185</v>
          </cell>
          <cell r="C3330" t="str">
            <v>C46229</v>
          </cell>
          <cell r="D3330" t="str">
            <v>Midnight Drilling LLC</v>
          </cell>
          <cell r="E3330" t="str">
            <v>NH</v>
          </cell>
          <cell r="F3330" t="str">
            <v>P1</v>
          </cell>
          <cell r="G3330" t="str">
            <v>SMALL</v>
          </cell>
          <cell r="H3330" t="str">
            <v>IV</v>
          </cell>
          <cell r="I3330" t="str">
            <v>0018193 - CAMERON, CHRISTOPHER K</v>
          </cell>
        </row>
        <row r="3331">
          <cell r="A3331" t="str">
            <v>C46230JM</v>
          </cell>
          <cell r="B3331">
            <v>42185</v>
          </cell>
          <cell r="C3331" t="str">
            <v>C46230</v>
          </cell>
          <cell r="D3331" t="str">
            <v>Women's Medical Associates of So NH PLLC</v>
          </cell>
          <cell r="E3331" t="str">
            <v>NH</v>
          </cell>
          <cell r="F3331" t="str">
            <v>P1</v>
          </cell>
          <cell r="G3331" t="str">
            <v>SMALL</v>
          </cell>
          <cell r="H3331" t="str">
            <v>JM</v>
          </cell>
          <cell r="I3331" t="str">
            <v>0030161 - GRANITE GROUP BENEFITS LLC</v>
          </cell>
        </row>
        <row r="3332">
          <cell r="A3332" t="str">
            <v>C46231IH</v>
          </cell>
          <cell r="B3332">
            <v>42185</v>
          </cell>
          <cell r="C3332" t="str">
            <v>C46231</v>
          </cell>
          <cell r="D3332" t="str">
            <v>Continental Biomass Industries</v>
          </cell>
          <cell r="E3332" t="str">
            <v>NH</v>
          </cell>
          <cell r="F3332" t="str">
            <v>P1</v>
          </cell>
          <cell r="G3332" t="str">
            <v>CRC</v>
          </cell>
          <cell r="H3332" t="str">
            <v>IH</v>
          </cell>
          <cell r="I3332" t="str">
            <v>0017268 - NORTON FINANCIAL SERVICES INC</v>
          </cell>
        </row>
        <row r="3333">
          <cell r="A3333" t="str">
            <v>C46231JH</v>
          </cell>
          <cell r="B3333">
            <v>42185</v>
          </cell>
          <cell r="C3333" t="str">
            <v>C46231</v>
          </cell>
          <cell r="D3333" t="str">
            <v>Continental Biomass Industries</v>
          </cell>
          <cell r="E3333" t="str">
            <v>NH</v>
          </cell>
          <cell r="F3333" t="str">
            <v>P1</v>
          </cell>
          <cell r="G3333" t="str">
            <v>CRC</v>
          </cell>
          <cell r="H3333" t="str">
            <v>JH</v>
          </cell>
          <cell r="I3333" t="str">
            <v>0017268 - NORTON FINANCIAL SERVICES INC</v>
          </cell>
        </row>
        <row r="3334">
          <cell r="A3334" t="str">
            <v>C46233IH</v>
          </cell>
          <cell r="B3334">
            <v>42185</v>
          </cell>
          <cell r="C3334" t="str">
            <v>C46233</v>
          </cell>
          <cell r="D3334" t="str">
            <v>Webco Engineering Company</v>
          </cell>
          <cell r="E3334" t="str">
            <v>MA</v>
          </cell>
          <cell r="F3334" t="str">
            <v>P1</v>
          </cell>
          <cell r="G3334" t="str">
            <v>SMALL</v>
          </cell>
          <cell r="H3334" t="str">
            <v>IH</v>
          </cell>
          <cell r="I3334" t="str">
            <v>0009015 - HEALTH SOLUTIONS INS AGENCY LLC</v>
          </cell>
        </row>
        <row r="3335">
          <cell r="A3335" t="str">
            <v>C46234IH</v>
          </cell>
          <cell r="B3335">
            <v>42185</v>
          </cell>
          <cell r="C3335" t="str">
            <v>C46234</v>
          </cell>
          <cell r="D3335" t="str">
            <v>Roca Inc</v>
          </cell>
          <cell r="E3335" t="str">
            <v>MA</v>
          </cell>
          <cell r="F3335" t="str">
            <v>P1</v>
          </cell>
          <cell r="G3335" t="str">
            <v>CRC</v>
          </cell>
          <cell r="H3335" t="str">
            <v>IH</v>
          </cell>
          <cell r="I3335" t="str">
            <v>0028851 - USI INSURANCE SERVICES LLC - BRIARCLIFF</v>
          </cell>
        </row>
        <row r="3336">
          <cell r="A3336" t="str">
            <v>C46236JM</v>
          </cell>
          <cell r="B3336">
            <v>42185</v>
          </cell>
          <cell r="C3336" t="str">
            <v>C46236</v>
          </cell>
          <cell r="D3336" t="str">
            <v>C&amp;M Machine Products Inc</v>
          </cell>
          <cell r="E3336" t="str">
            <v>NH</v>
          </cell>
          <cell r="F3336" t="str">
            <v>P1</v>
          </cell>
          <cell r="G3336" t="str">
            <v>CRC</v>
          </cell>
          <cell r="H3336" t="str">
            <v>JM</v>
          </cell>
          <cell r="I3336" t="str">
            <v>0033078 - LOCKTON COMPANIES LLC (KANSAS CITY SERIES)</v>
          </cell>
        </row>
        <row r="3337">
          <cell r="A3337" t="str">
            <v>C46236JN</v>
          </cell>
          <cell r="B3337">
            <v>42185</v>
          </cell>
          <cell r="C3337" t="str">
            <v>C46236</v>
          </cell>
          <cell r="D3337" t="str">
            <v>C&amp;M Machine Products Inc</v>
          </cell>
          <cell r="E3337" t="str">
            <v>NH</v>
          </cell>
          <cell r="F3337" t="str">
            <v>P1</v>
          </cell>
          <cell r="G3337" t="str">
            <v>CRC</v>
          </cell>
          <cell r="H3337" t="str">
            <v>JN</v>
          </cell>
          <cell r="I3337" t="str">
            <v>0033078 - LOCKTON COMPANIES LLC (KANSAS CITY SERIES)</v>
          </cell>
        </row>
        <row r="3338">
          <cell r="A3338" t="str">
            <v>C46238IA</v>
          </cell>
          <cell r="B3338">
            <v>42185</v>
          </cell>
          <cell r="C3338" t="str">
            <v>C46238</v>
          </cell>
          <cell r="D3338" t="str">
            <v>CWC Builders Inc</v>
          </cell>
          <cell r="E3338" t="str">
            <v>MA</v>
          </cell>
          <cell r="F3338" t="str">
            <v>P1</v>
          </cell>
          <cell r="G3338" t="str">
            <v>SMALL</v>
          </cell>
          <cell r="H3338" t="str">
            <v>IA</v>
          </cell>
          <cell r="I3338" t="str">
            <v>0009023 - BECKERMAN, LOUIS A</v>
          </cell>
        </row>
        <row r="3339">
          <cell r="A3339" t="str">
            <v>C46238IH</v>
          </cell>
          <cell r="B3339">
            <v>42185</v>
          </cell>
          <cell r="C3339" t="str">
            <v>C46238</v>
          </cell>
          <cell r="D3339" t="str">
            <v>CWC Builders Inc</v>
          </cell>
          <cell r="E3339" t="str">
            <v>MA</v>
          </cell>
          <cell r="F3339" t="str">
            <v>P1</v>
          </cell>
          <cell r="G3339" t="str">
            <v>SMALL</v>
          </cell>
          <cell r="H3339" t="str">
            <v>IH</v>
          </cell>
          <cell r="I3339" t="str">
            <v>0009023 - BECKERMAN, LOUIS A</v>
          </cell>
        </row>
        <row r="3340">
          <cell r="A3340" t="str">
            <v>C46240IH</v>
          </cell>
          <cell r="B3340">
            <v>42185</v>
          </cell>
          <cell r="C3340" t="str">
            <v>C46240</v>
          </cell>
          <cell r="D3340" t="str">
            <v>BMC HealthNet Plan</v>
          </cell>
          <cell r="E3340" t="str">
            <v>MA</v>
          </cell>
          <cell r="F3340" t="str">
            <v>P1</v>
          </cell>
          <cell r="G3340" t="str">
            <v>ERF</v>
          </cell>
          <cell r="H3340" t="str">
            <v>IH</v>
          </cell>
          <cell r="I3340" t="str">
            <v>0034970 - BOSTONIAN GROUP INSURANCE AGENCY</v>
          </cell>
        </row>
        <row r="3341">
          <cell r="A3341" t="str">
            <v>C46240IV</v>
          </cell>
          <cell r="B3341">
            <v>42185</v>
          </cell>
          <cell r="C3341" t="str">
            <v>C46240</v>
          </cell>
          <cell r="D3341" t="str">
            <v>BMC HealthNet Plan</v>
          </cell>
          <cell r="E3341" t="str">
            <v>MA</v>
          </cell>
          <cell r="F3341" t="str">
            <v>P1</v>
          </cell>
          <cell r="G3341" t="str">
            <v>ERF</v>
          </cell>
          <cell r="H3341" t="str">
            <v>IV</v>
          </cell>
          <cell r="I3341" t="str">
            <v>0034970 - BOSTONIAN GROUP INSURANCE AGENCY</v>
          </cell>
        </row>
        <row r="3342">
          <cell r="A3342" t="str">
            <v>C46245IH</v>
          </cell>
          <cell r="B3342">
            <v>42185</v>
          </cell>
          <cell r="C3342" t="str">
            <v>C46245</v>
          </cell>
          <cell r="D3342" t="str">
            <v>Pulmonary Care PC</v>
          </cell>
          <cell r="E3342" t="str">
            <v>MA</v>
          </cell>
          <cell r="F3342" t="str">
            <v>P1</v>
          </cell>
          <cell r="G3342" t="str">
            <v>SMALL</v>
          </cell>
          <cell r="H3342" t="str">
            <v>IH</v>
          </cell>
          <cell r="I3342" t="str">
            <v>0024919 - BENEMAX, INC.</v>
          </cell>
        </row>
        <row r="3343">
          <cell r="A3343" t="str">
            <v>C46249IH</v>
          </cell>
          <cell r="B3343">
            <v>42185</v>
          </cell>
          <cell r="C3343" t="str">
            <v>C46249</v>
          </cell>
          <cell r="D3343" t="str">
            <v>Collegiate Hospitality Capital</v>
          </cell>
          <cell r="E3343" t="str">
            <v>MA</v>
          </cell>
          <cell r="F3343" t="str">
            <v>P1</v>
          </cell>
          <cell r="G3343" t="str">
            <v>SMALL</v>
          </cell>
          <cell r="H3343" t="str">
            <v>IH</v>
          </cell>
          <cell r="I3343" t="str">
            <v>0016973 - HUB INTERNATIONAL NEW ENGLAND LLC</v>
          </cell>
        </row>
        <row r="3344">
          <cell r="A3344" t="str">
            <v>C46256IH</v>
          </cell>
          <cell r="B3344">
            <v>42185</v>
          </cell>
          <cell r="C3344" t="str">
            <v>C46256</v>
          </cell>
          <cell r="D3344" t="str">
            <v>Carvalho and Roth Orthodontics</v>
          </cell>
          <cell r="E3344" t="str">
            <v>MA</v>
          </cell>
          <cell r="F3344" t="str">
            <v>P1</v>
          </cell>
          <cell r="G3344" t="str">
            <v>SMALL</v>
          </cell>
          <cell r="H3344" t="str">
            <v>IH</v>
          </cell>
          <cell r="I3344" t="str">
            <v>0025890 - BOSTON COMMONWEALTH ADVANTAGE LLC</v>
          </cell>
        </row>
        <row r="3345">
          <cell r="A3345" t="str">
            <v>C46261IH</v>
          </cell>
          <cell r="B3345">
            <v>42185</v>
          </cell>
          <cell r="C3345" t="str">
            <v>C46261</v>
          </cell>
          <cell r="D3345" t="str">
            <v>Kidsbooks, Inc</v>
          </cell>
          <cell r="E3345" t="str">
            <v>MA</v>
          </cell>
          <cell r="F3345" t="str">
            <v>P1</v>
          </cell>
          <cell r="G3345" t="str">
            <v>SMALL</v>
          </cell>
          <cell r="H3345" t="str">
            <v>IH</v>
          </cell>
        </row>
        <row r="3346">
          <cell r="A3346" t="str">
            <v>C46271IH</v>
          </cell>
          <cell r="B3346">
            <v>42185</v>
          </cell>
          <cell r="C3346" t="str">
            <v>C46271</v>
          </cell>
          <cell r="D3346" t="str">
            <v>Trova Inc dba Bailey's Surf N Turf</v>
          </cell>
          <cell r="E3346" t="str">
            <v>MA</v>
          </cell>
          <cell r="F3346" t="str">
            <v>P1</v>
          </cell>
          <cell r="G3346" t="str">
            <v>SMALL</v>
          </cell>
          <cell r="H3346" t="str">
            <v>IH</v>
          </cell>
          <cell r="I3346" t="str">
            <v>0022721 - NORTHERN BENEFITS OF MAINE LLC</v>
          </cell>
        </row>
        <row r="3347">
          <cell r="A3347" t="str">
            <v>C46278IH</v>
          </cell>
          <cell r="B3347">
            <v>42185</v>
          </cell>
          <cell r="C3347" t="str">
            <v>C46278</v>
          </cell>
          <cell r="D3347" t="str">
            <v>United Way of Tri-County</v>
          </cell>
          <cell r="E3347" t="str">
            <v>MA</v>
          </cell>
          <cell r="F3347" t="str">
            <v>P1</v>
          </cell>
          <cell r="G3347" t="str">
            <v>SMALL</v>
          </cell>
          <cell r="H3347" t="str">
            <v>IH</v>
          </cell>
          <cell r="I3347" t="str">
            <v>0032504 - ABG INSURANCE AGENCY INC</v>
          </cell>
        </row>
        <row r="3348">
          <cell r="A3348" t="str">
            <v>C46280IH</v>
          </cell>
          <cell r="B3348">
            <v>42185</v>
          </cell>
          <cell r="C3348" t="str">
            <v>C46280</v>
          </cell>
          <cell r="D3348" t="str">
            <v>John Gurley MD PC</v>
          </cell>
          <cell r="E3348" t="str">
            <v>MA</v>
          </cell>
          <cell r="F3348" t="str">
            <v>P1</v>
          </cell>
          <cell r="G3348" t="str">
            <v>SMALL</v>
          </cell>
          <cell r="H3348" t="str">
            <v>IH</v>
          </cell>
          <cell r="I3348" t="str">
            <v>0009058 - DONOHUE JR, STEPHEN J</v>
          </cell>
        </row>
        <row r="3349">
          <cell r="A3349" t="str">
            <v>C46280IV</v>
          </cell>
          <cell r="B3349">
            <v>42185</v>
          </cell>
          <cell r="C3349" t="str">
            <v>C46280</v>
          </cell>
          <cell r="D3349" t="str">
            <v>John Gurley MD PC</v>
          </cell>
          <cell r="E3349" t="str">
            <v>MA</v>
          </cell>
          <cell r="F3349" t="str">
            <v>P1</v>
          </cell>
          <cell r="G3349" t="str">
            <v>SMALL</v>
          </cell>
          <cell r="H3349" t="str">
            <v>IV</v>
          </cell>
          <cell r="I3349" t="str">
            <v>0009058 - DONOHUE JR, STEPHEN J</v>
          </cell>
        </row>
        <row r="3350">
          <cell r="A3350" t="str">
            <v>C46286IH</v>
          </cell>
          <cell r="B3350">
            <v>42185</v>
          </cell>
          <cell r="C3350" t="str">
            <v>C46286</v>
          </cell>
          <cell r="D3350" t="str">
            <v>Nydam Oil Co Inc</v>
          </cell>
          <cell r="E3350" t="str">
            <v>MA</v>
          </cell>
          <cell r="F3350" t="str">
            <v>P1</v>
          </cell>
          <cell r="G3350" t="str">
            <v>SMALL</v>
          </cell>
          <cell r="H3350" t="str">
            <v>IH</v>
          </cell>
          <cell r="I3350" t="str">
            <v>0009068 - FERREIRA, DAVID J</v>
          </cell>
        </row>
        <row r="3351">
          <cell r="A3351" t="str">
            <v>C46286MI</v>
          </cell>
          <cell r="B3351">
            <v>42185</v>
          </cell>
          <cell r="C3351" t="str">
            <v>C46286</v>
          </cell>
          <cell r="D3351" t="str">
            <v>Nydam Oil Co Inc</v>
          </cell>
          <cell r="E3351" t="str">
            <v>MA</v>
          </cell>
          <cell r="F3351" t="str">
            <v>P1</v>
          </cell>
          <cell r="G3351" t="str">
            <v>MCARE</v>
          </cell>
          <cell r="H3351" t="str">
            <v>MI</v>
          </cell>
          <cell r="I3351" t="str">
            <v>0009068 - FERREIRA, DAVID J</v>
          </cell>
        </row>
        <row r="3352">
          <cell r="A3352" t="str">
            <v>C46287IH</v>
          </cell>
          <cell r="B3352">
            <v>42185</v>
          </cell>
          <cell r="C3352" t="str">
            <v>C46287</v>
          </cell>
          <cell r="D3352" t="str">
            <v>Stellar Industries Corp</v>
          </cell>
          <cell r="E3352" t="str">
            <v>MA</v>
          </cell>
          <cell r="F3352" t="str">
            <v>P1</v>
          </cell>
          <cell r="G3352" t="str">
            <v>SMALL</v>
          </cell>
          <cell r="H3352" t="str">
            <v>IH</v>
          </cell>
          <cell r="I3352" t="str">
            <v>0009065 - BENEFITS LAB INSURANCE AGENCY INC</v>
          </cell>
        </row>
        <row r="3353">
          <cell r="A3353" t="str">
            <v>C46294IH</v>
          </cell>
          <cell r="B3353">
            <v>42185</v>
          </cell>
          <cell r="C3353" t="str">
            <v>C46294</v>
          </cell>
          <cell r="D3353" t="str">
            <v>SCM Elderbus</v>
          </cell>
          <cell r="E3353" t="str">
            <v>MA</v>
          </cell>
          <cell r="F3353" t="str">
            <v>P1</v>
          </cell>
          <cell r="G3353" t="str">
            <v>SMALL</v>
          </cell>
          <cell r="H3353" t="str">
            <v>IH</v>
          </cell>
          <cell r="I3353" t="str">
            <v>0029718 - INTEGRATED INSURANCE SOLUTIONS LLC</v>
          </cell>
        </row>
        <row r="3354">
          <cell r="A3354" t="str">
            <v>C46299IA</v>
          </cell>
          <cell r="B3354">
            <v>42185</v>
          </cell>
          <cell r="C3354" t="str">
            <v>C46299</v>
          </cell>
          <cell r="D3354" t="str">
            <v>NeuroAdvance Inc</v>
          </cell>
          <cell r="E3354" t="str">
            <v>MA</v>
          </cell>
          <cell r="F3354" t="str">
            <v>P1</v>
          </cell>
          <cell r="G3354" t="str">
            <v>SMALL</v>
          </cell>
          <cell r="H3354" t="str">
            <v>IA</v>
          </cell>
          <cell r="I3354" t="str">
            <v>0016896 - EASTERN BENEFITS GROUP</v>
          </cell>
        </row>
        <row r="3355">
          <cell r="A3355" t="str">
            <v>C46299IH</v>
          </cell>
          <cell r="B3355">
            <v>42185</v>
          </cell>
          <cell r="C3355" t="str">
            <v>C46299</v>
          </cell>
          <cell r="D3355" t="str">
            <v>NeuroAdvance Inc</v>
          </cell>
          <cell r="E3355" t="str">
            <v>MA</v>
          </cell>
          <cell r="F3355" t="str">
            <v>P1</v>
          </cell>
          <cell r="G3355" t="str">
            <v>SMALL</v>
          </cell>
          <cell r="H3355" t="str">
            <v>IH</v>
          </cell>
          <cell r="I3355" t="str">
            <v>0016896 - EASTERN BENEFITS GROUP</v>
          </cell>
        </row>
        <row r="3356">
          <cell r="A3356" t="str">
            <v>C46306IA</v>
          </cell>
          <cell r="B3356">
            <v>42185</v>
          </cell>
          <cell r="C3356" t="str">
            <v>C46306</v>
          </cell>
          <cell r="D3356" t="str">
            <v>Benjamin T Nickerson, Inc.</v>
          </cell>
          <cell r="E3356" t="str">
            <v>MA</v>
          </cell>
          <cell r="F3356" t="str">
            <v>P1</v>
          </cell>
          <cell r="G3356" t="str">
            <v>SMALL</v>
          </cell>
          <cell r="H3356" t="str">
            <v>IA</v>
          </cell>
          <cell r="I3356" t="str">
            <v>0018186 - HUB INTERNATIONAL NEW ENGLAND LLC</v>
          </cell>
        </row>
        <row r="3357">
          <cell r="A3357" t="str">
            <v>C46334IH</v>
          </cell>
          <cell r="B3357">
            <v>42185</v>
          </cell>
          <cell r="C3357" t="str">
            <v>C46334</v>
          </cell>
          <cell r="D3357" t="str">
            <v>Maine Masonry Company Inc</v>
          </cell>
          <cell r="E3357" t="str">
            <v>ME</v>
          </cell>
          <cell r="F3357" t="str">
            <v>P1</v>
          </cell>
          <cell r="G3357" t="str">
            <v>CRC</v>
          </cell>
          <cell r="H3357" t="str">
            <v>IH</v>
          </cell>
          <cell r="I3357" t="str">
            <v>0034299 - CLARK INSURANCE</v>
          </cell>
        </row>
        <row r="3358">
          <cell r="A3358" t="str">
            <v>C46334PO</v>
          </cell>
          <cell r="B3358">
            <v>42185</v>
          </cell>
          <cell r="C3358" t="str">
            <v>C46334</v>
          </cell>
          <cell r="D3358" t="str">
            <v>Maine Masonry Company Inc</v>
          </cell>
          <cell r="E3358" t="str">
            <v>ME</v>
          </cell>
          <cell r="F3358" t="str">
            <v>P1</v>
          </cell>
          <cell r="G3358" t="str">
            <v>CRC</v>
          </cell>
          <cell r="H3358" t="str">
            <v>PO</v>
          </cell>
          <cell r="I3358" t="str">
            <v>0034299 - CLARK INSURANCE</v>
          </cell>
        </row>
        <row r="3359">
          <cell r="A3359" t="str">
            <v>C46336IH</v>
          </cell>
          <cell r="B3359">
            <v>42185</v>
          </cell>
          <cell r="C3359" t="str">
            <v>C46336</v>
          </cell>
          <cell r="D3359" t="str">
            <v>Vinwood Food Service Inc</v>
          </cell>
          <cell r="E3359" t="str">
            <v>MA</v>
          </cell>
          <cell r="F3359" t="str">
            <v>P1</v>
          </cell>
          <cell r="G3359" t="str">
            <v>SMALL</v>
          </cell>
          <cell r="H3359" t="str">
            <v>IH</v>
          </cell>
          <cell r="I3359" t="str">
            <v>0009117 - CONSOLES, NICHOLAS S</v>
          </cell>
        </row>
        <row r="3360">
          <cell r="A3360" t="str">
            <v>C46341IH</v>
          </cell>
          <cell r="B3360">
            <v>42185</v>
          </cell>
          <cell r="C3360" t="str">
            <v>C46341</v>
          </cell>
          <cell r="D3360" t="str">
            <v>Wright-Ryan Construction</v>
          </cell>
          <cell r="E3360" t="str">
            <v>ME</v>
          </cell>
          <cell r="F3360" t="str">
            <v>P1</v>
          </cell>
          <cell r="G3360" t="str">
            <v>CRC</v>
          </cell>
          <cell r="H3360" t="str">
            <v>IH</v>
          </cell>
          <cell r="I3360" t="str">
            <v>0028352 - CLARK INSURANCE</v>
          </cell>
        </row>
        <row r="3361">
          <cell r="A3361" t="str">
            <v>C46341IV</v>
          </cell>
          <cell r="B3361">
            <v>42185</v>
          </cell>
          <cell r="C3361" t="str">
            <v>C46341</v>
          </cell>
          <cell r="D3361" t="str">
            <v>Wright-Ryan Construction</v>
          </cell>
          <cell r="E3361" t="str">
            <v>ME</v>
          </cell>
          <cell r="F3361" t="str">
            <v>P1</v>
          </cell>
          <cell r="G3361" t="str">
            <v>CRC</v>
          </cell>
          <cell r="H3361" t="str">
            <v>IV</v>
          </cell>
          <cell r="I3361" t="str">
            <v>0028352 - CLARK INSURANCE</v>
          </cell>
        </row>
        <row r="3362">
          <cell r="A3362" t="str">
            <v>C46344JM</v>
          </cell>
          <cell r="B3362">
            <v>42185</v>
          </cell>
          <cell r="C3362" t="str">
            <v>C46344</v>
          </cell>
          <cell r="D3362" t="str">
            <v>Burns Industries Inc</v>
          </cell>
          <cell r="E3362" t="str">
            <v>NH</v>
          </cell>
          <cell r="F3362" t="str">
            <v>P1</v>
          </cell>
          <cell r="G3362" t="str">
            <v>SMALL</v>
          </cell>
          <cell r="H3362" t="str">
            <v>JM</v>
          </cell>
          <cell r="I3362" t="str">
            <v>0009138 - TRUDO, DAVID H</v>
          </cell>
        </row>
        <row r="3363">
          <cell r="A3363" t="str">
            <v>C46349JM</v>
          </cell>
          <cell r="B3363">
            <v>42185</v>
          </cell>
          <cell r="C3363" t="str">
            <v>C46349</v>
          </cell>
          <cell r="D3363" t="str">
            <v>Mary A Sweeney Home</v>
          </cell>
          <cell r="E3363" t="str">
            <v>NH</v>
          </cell>
          <cell r="F3363" t="str">
            <v>P1</v>
          </cell>
          <cell r="G3363" t="str">
            <v>SMALL</v>
          </cell>
          <cell r="H3363" t="str">
            <v>JM</v>
          </cell>
          <cell r="I3363" t="str">
            <v>0019409 - TENBROECK JR, P DEREK</v>
          </cell>
        </row>
        <row r="3364">
          <cell r="A3364" t="str">
            <v>C46350IH</v>
          </cell>
          <cell r="B3364">
            <v>42185</v>
          </cell>
          <cell r="C3364" t="str">
            <v>C46350</v>
          </cell>
          <cell r="D3364" t="str">
            <v>F W Madigan Company Inc</v>
          </cell>
          <cell r="E3364" t="str">
            <v>MA</v>
          </cell>
          <cell r="F3364" t="str">
            <v>P1</v>
          </cell>
          <cell r="G3364" t="str">
            <v>SMALL</v>
          </cell>
          <cell r="H3364" t="str">
            <v>IH</v>
          </cell>
          <cell r="I3364" t="str">
            <v>0009125 - COONEY, MATTHEW J</v>
          </cell>
        </row>
        <row r="3365">
          <cell r="A3365" t="str">
            <v>C46350JA</v>
          </cell>
          <cell r="B3365">
            <v>42185</v>
          </cell>
          <cell r="C3365" t="str">
            <v>C46350</v>
          </cell>
          <cell r="D3365" t="str">
            <v>F W Madigan Company Inc</v>
          </cell>
          <cell r="E3365" t="str">
            <v>MA</v>
          </cell>
          <cell r="F3365" t="str">
            <v>P1</v>
          </cell>
          <cell r="G3365" t="str">
            <v>SMALL</v>
          </cell>
          <cell r="H3365" t="str">
            <v>JA</v>
          </cell>
          <cell r="I3365" t="str">
            <v>0009125 - COONEY, MATTHEW J</v>
          </cell>
        </row>
        <row r="3366">
          <cell r="A3366" t="str">
            <v>C46357IH</v>
          </cell>
          <cell r="B3366">
            <v>42185</v>
          </cell>
          <cell r="C3366" t="str">
            <v>C46357</v>
          </cell>
          <cell r="D3366" t="str">
            <v>Robertson Chase Fibers LLC</v>
          </cell>
          <cell r="E3366" t="str">
            <v>MA</v>
          </cell>
          <cell r="F3366" t="str">
            <v>P1</v>
          </cell>
          <cell r="G3366" t="str">
            <v>SMALL</v>
          </cell>
          <cell r="H3366" t="str">
            <v>IH</v>
          </cell>
          <cell r="I3366" t="str">
            <v>0009140 - PROCTOR &amp; CO INSURANCE AGENCY INC</v>
          </cell>
        </row>
        <row r="3367">
          <cell r="A3367" t="str">
            <v>C46357JA</v>
          </cell>
          <cell r="B3367">
            <v>42185</v>
          </cell>
          <cell r="C3367" t="str">
            <v>C46357</v>
          </cell>
          <cell r="D3367" t="str">
            <v>Robertson Chase Fibers LLC</v>
          </cell>
          <cell r="E3367" t="str">
            <v>MA</v>
          </cell>
          <cell r="F3367" t="str">
            <v>P1</v>
          </cell>
          <cell r="G3367" t="str">
            <v>SMALL</v>
          </cell>
          <cell r="H3367" t="str">
            <v>JA</v>
          </cell>
          <cell r="I3367" t="str">
            <v>0009140 - PROCTOR &amp; CO INSURANCE AGENCY INC</v>
          </cell>
        </row>
        <row r="3368">
          <cell r="A3368" t="str">
            <v>C46358IA</v>
          </cell>
          <cell r="B3368">
            <v>42185</v>
          </cell>
          <cell r="C3368" t="str">
            <v>C46358</v>
          </cell>
          <cell r="D3368" t="str">
            <v>Dens Partners Inc</v>
          </cell>
          <cell r="E3368" t="str">
            <v>MA</v>
          </cell>
          <cell r="F3368" t="str">
            <v>P1</v>
          </cell>
          <cell r="G3368" t="str">
            <v>SMALL</v>
          </cell>
          <cell r="H3368" t="str">
            <v>IA</v>
          </cell>
          <cell r="I3368" t="str">
            <v>0009145 - NEWCOMBE, JAMES E</v>
          </cell>
        </row>
        <row r="3369">
          <cell r="A3369" t="str">
            <v>C46360JM</v>
          </cell>
          <cell r="B3369">
            <v>42185</v>
          </cell>
          <cell r="C3369" t="str">
            <v>C46360</v>
          </cell>
          <cell r="D3369" t="str">
            <v>Hampshire Development Corporation</v>
          </cell>
          <cell r="E3369" t="str">
            <v>NH</v>
          </cell>
          <cell r="F3369" t="str">
            <v>P1</v>
          </cell>
          <cell r="G3369" t="str">
            <v>SMALL</v>
          </cell>
          <cell r="H3369" t="str">
            <v>JM</v>
          </cell>
          <cell r="I3369" t="str">
            <v>0030237 - ROWLEY AGENCY INC</v>
          </cell>
        </row>
        <row r="3370">
          <cell r="A3370" t="str">
            <v>C46362JM</v>
          </cell>
          <cell r="B3370">
            <v>42185</v>
          </cell>
          <cell r="C3370" t="str">
            <v>C46362</v>
          </cell>
          <cell r="D3370" t="str">
            <v>New Hampshire Institute of Art</v>
          </cell>
          <cell r="E3370" t="str">
            <v>NH</v>
          </cell>
          <cell r="F3370" t="str">
            <v>P1</v>
          </cell>
          <cell r="G3370" t="str">
            <v>CRC</v>
          </cell>
          <cell r="H3370" t="str">
            <v>JM</v>
          </cell>
          <cell r="I3370" t="str">
            <v>0024631 - NEW ENGLAND EMPLOYEE BENEFITS COUNCIL</v>
          </cell>
        </row>
        <row r="3371">
          <cell r="A3371" t="str">
            <v>C46362JN</v>
          </cell>
          <cell r="B3371">
            <v>42185</v>
          </cell>
          <cell r="C3371" t="str">
            <v>C46362</v>
          </cell>
          <cell r="D3371" t="str">
            <v>New Hampshire Institute of Art</v>
          </cell>
          <cell r="E3371" t="str">
            <v>NH</v>
          </cell>
          <cell r="F3371" t="str">
            <v>P1</v>
          </cell>
          <cell r="G3371" t="str">
            <v>CRC</v>
          </cell>
          <cell r="H3371" t="str">
            <v>JN</v>
          </cell>
          <cell r="I3371" t="str">
            <v>0024631 - NEW ENGLAND EMPLOYEE BENEFITS COUNCIL</v>
          </cell>
        </row>
        <row r="3372">
          <cell r="A3372" t="str">
            <v>C46371JA</v>
          </cell>
          <cell r="B3372">
            <v>42185</v>
          </cell>
          <cell r="C3372" t="str">
            <v>C46371</v>
          </cell>
          <cell r="D3372" t="str">
            <v>Sterling Golf Management Inc</v>
          </cell>
          <cell r="E3372" t="str">
            <v>MA</v>
          </cell>
          <cell r="F3372" t="str">
            <v>P1</v>
          </cell>
          <cell r="G3372" t="str">
            <v>SMALL</v>
          </cell>
          <cell r="H3372" t="str">
            <v>JA</v>
          </cell>
          <cell r="I3372" t="str">
            <v>0034363 - PAYCHEX AGENCY INC</v>
          </cell>
        </row>
        <row r="3373">
          <cell r="A3373" t="str">
            <v>C46379IH</v>
          </cell>
          <cell r="B3373">
            <v>42185</v>
          </cell>
          <cell r="C3373" t="str">
            <v>C46379</v>
          </cell>
          <cell r="D3373" t="str">
            <v>Courtyard By Marriott / Copley Square</v>
          </cell>
          <cell r="E3373" t="str">
            <v>MA</v>
          </cell>
          <cell r="F3373" t="str">
            <v>P1</v>
          </cell>
          <cell r="G3373" t="str">
            <v>SMALL</v>
          </cell>
          <cell r="H3373" t="str">
            <v>IH</v>
          </cell>
          <cell r="I3373" t="str">
            <v>0032253 - MERCER HEALTH &amp; BENEFITS  LLC</v>
          </cell>
        </row>
        <row r="3374">
          <cell r="A3374" t="str">
            <v>C46379JH</v>
          </cell>
          <cell r="B3374">
            <v>42185</v>
          </cell>
          <cell r="C3374" t="str">
            <v>C46379</v>
          </cell>
          <cell r="D3374" t="str">
            <v>Courtyard By Marriott / Copley Square</v>
          </cell>
          <cell r="E3374" t="str">
            <v>MA</v>
          </cell>
          <cell r="F3374" t="str">
            <v>P1</v>
          </cell>
          <cell r="G3374" t="str">
            <v>SMALL</v>
          </cell>
          <cell r="H3374" t="str">
            <v>JH</v>
          </cell>
          <cell r="I3374" t="str">
            <v>0032253 - MERCER HEALTH &amp; BENEFITS  LLC</v>
          </cell>
        </row>
        <row r="3375">
          <cell r="A3375" t="str">
            <v>C46385JA</v>
          </cell>
          <cell r="B3375">
            <v>42185</v>
          </cell>
          <cell r="C3375" t="str">
            <v>C46385</v>
          </cell>
          <cell r="D3375" t="str">
            <v>Island Counseling Center, P. C.</v>
          </cell>
          <cell r="E3375" t="str">
            <v>MA</v>
          </cell>
          <cell r="F3375" t="str">
            <v>P1</v>
          </cell>
          <cell r="G3375" t="str">
            <v>SMALL</v>
          </cell>
          <cell r="H3375" t="str">
            <v>JA</v>
          </cell>
          <cell r="I3375" t="str">
            <v>0009170 - SMALL BUSINESS INSURANCE AGENCY INC</v>
          </cell>
        </row>
        <row r="3376">
          <cell r="A3376" t="str">
            <v>C46401JM</v>
          </cell>
          <cell r="B3376">
            <v>42185</v>
          </cell>
          <cell r="C3376" t="str">
            <v>C46401</v>
          </cell>
          <cell r="D3376" t="str">
            <v>Lakes Region Mental Health Center Inc</v>
          </cell>
          <cell r="E3376" t="str">
            <v>NH</v>
          </cell>
          <cell r="F3376" t="str">
            <v>P1</v>
          </cell>
          <cell r="G3376" t="str">
            <v>ERF</v>
          </cell>
          <cell r="H3376" t="str">
            <v>JM</v>
          </cell>
          <cell r="I3376" t="str">
            <v>0031246 - INSURANCE PLANNING GROUP INC</v>
          </cell>
        </row>
        <row r="3377">
          <cell r="A3377" t="str">
            <v>C46403IH</v>
          </cell>
          <cell r="B3377">
            <v>42185</v>
          </cell>
          <cell r="C3377" t="str">
            <v>C46403</v>
          </cell>
          <cell r="D3377" t="str">
            <v>Benjamin Martin Corp</v>
          </cell>
          <cell r="E3377" t="str">
            <v>MA</v>
          </cell>
          <cell r="F3377" t="str">
            <v>P1</v>
          </cell>
          <cell r="G3377" t="str">
            <v>SMALL</v>
          </cell>
          <cell r="H3377" t="str">
            <v>IH</v>
          </cell>
          <cell r="I3377" t="str">
            <v>0030145 - BAR INSURANCE BROKERAGE INC</v>
          </cell>
        </row>
        <row r="3378">
          <cell r="A3378" t="str">
            <v>C46403MI</v>
          </cell>
          <cell r="B3378">
            <v>42185</v>
          </cell>
          <cell r="C3378" t="str">
            <v>C46403</v>
          </cell>
          <cell r="D3378" t="str">
            <v>Benjamin Martin Corp</v>
          </cell>
          <cell r="E3378" t="str">
            <v>MA</v>
          </cell>
          <cell r="F3378" t="str">
            <v>P1</v>
          </cell>
          <cell r="G3378" t="str">
            <v>MCARE</v>
          </cell>
          <cell r="H3378" t="str">
            <v>MI</v>
          </cell>
          <cell r="I3378" t="str">
            <v>0030145 - BAR INSURANCE BROKERAGE INC</v>
          </cell>
        </row>
        <row r="3379">
          <cell r="A3379" t="str">
            <v>C46404JH</v>
          </cell>
          <cell r="B3379">
            <v>42185</v>
          </cell>
          <cell r="C3379" t="str">
            <v>C46404</v>
          </cell>
          <cell r="D3379" t="str">
            <v>Gorham Sand &amp; Gravel</v>
          </cell>
          <cell r="E3379" t="str">
            <v>ME</v>
          </cell>
          <cell r="F3379" t="str">
            <v>P1</v>
          </cell>
          <cell r="G3379" t="str">
            <v>SMALL</v>
          </cell>
          <cell r="H3379" t="str">
            <v>JH</v>
          </cell>
          <cell r="I3379" t="str">
            <v>0034845 - NATIONAL WORKSITE BENEFIT GROUP</v>
          </cell>
        </row>
        <row r="3380">
          <cell r="A3380" t="str">
            <v>C46411IH</v>
          </cell>
          <cell r="B3380">
            <v>42185</v>
          </cell>
          <cell r="C3380" t="str">
            <v>C46411</v>
          </cell>
          <cell r="D3380" t="str">
            <v>Micci Fuel Co., Inc.</v>
          </cell>
          <cell r="E3380" t="str">
            <v>MA</v>
          </cell>
          <cell r="F3380" t="str">
            <v>P1</v>
          </cell>
          <cell r="G3380" t="str">
            <v>SMALL</v>
          </cell>
          <cell r="H3380" t="str">
            <v>IH</v>
          </cell>
          <cell r="I3380" t="str">
            <v>0019056 - MIRACLE, JUDITH L</v>
          </cell>
        </row>
        <row r="3381">
          <cell r="A3381" t="str">
            <v>C46411MI</v>
          </cell>
          <cell r="B3381">
            <v>42185</v>
          </cell>
          <cell r="C3381" t="str">
            <v>C46411</v>
          </cell>
          <cell r="D3381" t="str">
            <v>Micci Fuel Co., Inc.</v>
          </cell>
          <cell r="E3381" t="str">
            <v>MA</v>
          </cell>
          <cell r="F3381" t="str">
            <v>P1</v>
          </cell>
          <cell r="G3381" t="str">
            <v>MCARE</v>
          </cell>
          <cell r="H3381" t="str">
            <v>MI</v>
          </cell>
          <cell r="I3381" t="str">
            <v>0019056 - MIRACLE, JUDITH L</v>
          </cell>
        </row>
        <row r="3382">
          <cell r="A3382" t="str">
            <v>C46422IH</v>
          </cell>
          <cell r="B3382">
            <v>42185</v>
          </cell>
          <cell r="C3382" t="str">
            <v>C46422</v>
          </cell>
          <cell r="D3382" t="str">
            <v>DECM Essex</v>
          </cell>
          <cell r="E3382" t="str">
            <v>NH</v>
          </cell>
          <cell r="F3382" t="str">
            <v>P1</v>
          </cell>
          <cell r="G3382" t="str">
            <v>SMALL</v>
          </cell>
          <cell r="H3382" t="str">
            <v>IH</v>
          </cell>
        </row>
        <row r="3383">
          <cell r="A3383" t="str">
            <v>C46433IV</v>
          </cell>
          <cell r="B3383">
            <v>42185</v>
          </cell>
          <cell r="C3383" t="str">
            <v>C46433</v>
          </cell>
          <cell r="D3383" t="str">
            <v>Hummel Consultation Services</v>
          </cell>
          <cell r="E3383" t="str">
            <v>NH</v>
          </cell>
          <cell r="F3383" t="str">
            <v>P1</v>
          </cell>
          <cell r="G3383" t="str">
            <v>SMALL</v>
          </cell>
          <cell r="H3383" t="str">
            <v>IV</v>
          </cell>
          <cell r="I3383" t="str">
            <v>0009191 - STATE AGENCY INC</v>
          </cell>
        </row>
        <row r="3384">
          <cell r="A3384" t="str">
            <v>C46436JM</v>
          </cell>
          <cell r="B3384">
            <v>42185</v>
          </cell>
          <cell r="C3384" t="str">
            <v>C46436</v>
          </cell>
          <cell r="D3384" t="str">
            <v>Fairview Healthcare</v>
          </cell>
          <cell r="E3384" t="str">
            <v>NH</v>
          </cell>
          <cell r="F3384" t="str">
            <v>P1</v>
          </cell>
          <cell r="G3384" t="str">
            <v>CRC</v>
          </cell>
          <cell r="H3384" t="str">
            <v>JM</v>
          </cell>
          <cell r="I3384" t="str">
            <v>0022512 - BUSINESS BENEFITS INS BROKERAGE INC</v>
          </cell>
        </row>
        <row r="3385">
          <cell r="A3385" t="str">
            <v>C46451JM</v>
          </cell>
          <cell r="B3385">
            <v>42185</v>
          </cell>
          <cell r="C3385" t="str">
            <v>C46451</v>
          </cell>
          <cell r="D3385" t="str">
            <v>Mass Design Inc</v>
          </cell>
          <cell r="E3385" t="str">
            <v>NH</v>
          </cell>
          <cell r="F3385" t="str">
            <v>P1</v>
          </cell>
          <cell r="G3385" t="str">
            <v>CRC</v>
          </cell>
          <cell r="H3385" t="str">
            <v>JM</v>
          </cell>
          <cell r="I3385" t="str">
            <v>0009205 - CGI EMPLOYEE BENEFITS GROUP</v>
          </cell>
        </row>
        <row r="3386">
          <cell r="A3386" t="str">
            <v>C46454IH</v>
          </cell>
          <cell r="B3386">
            <v>42185</v>
          </cell>
          <cell r="C3386" t="str">
            <v>C46454</v>
          </cell>
          <cell r="D3386" t="str">
            <v>Andover Classic Wines</v>
          </cell>
          <cell r="E3386" t="str">
            <v>MA</v>
          </cell>
          <cell r="F3386" t="str">
            <v>P1</v>
          </cell>
          <cell r="G3386" t="str">
            <v>SMALL</v>
          </cell>
          <cell r="H3386" t="str">
            <v>IH</v>
          </cell>
          <cell r="I3386" t="str">
            <v>0009212 - BUSINESS BENEFITS INS BROKERAGE INC</v>
          </cell>
        </row>
        <row r="3387">
          <cell r="A3387" t="str">
            <v>C46455IH</v>
          </cell>
          <cell r="B3387">
            <v>42185</v>
          </cell>
          <cell r="C3387" t="str">
            <v>C46455</v>
          </cell>
          <cell r="D3387" t="str">
            <v>East Side Package/Worc Discount Liquors</v>
          </cell>
          <cell r="E3387" t="str">
            <v>MA</v>
          </cell>
          <cell r="F3387" t="str">
            <v>P1</v>
          </cell>
          <cell r="G3387" t="str">
            <v>SMALL</v>
          </cell>
          <cell r="H3387" t="str">
            <v>IH</v>
          </cell>
          <cell r="I3387" t="str">
            <v>0009211 - SMALL BUSINESS INSURANCE AGENCY INC</v>
          </cell>
        </row>
        <row r="3388">
          <cell r="A3388" t="str">
            <v>C46463IH</v>
          </cell>
          <cell r="B3388">
            <v>42185</v>
          </cell>
          <cell r="C3388" t="str">
            <v>C46463</v>
          </cell>
          <cell r="D3388" t="str">
            <v>Wilson Brothers HVAC Inc</v>
          </cell>
          <cell r="E3388" t="str">
            <v>MA</v>
          </cell>
          <cell r="F3388" t="str">
            <v>P1</v>
          </cell>
          <cell r="G3388" t="str">
            <v>SMALL</v>
          </cell>
          <cell r="H3388" t="str">
            <v>IH</v>
          </cell>
          <cell r="I3388" t="str">
            <v>0023228 - TENBROECK JR, P DEREK</v>
          </cell>
        </row>
        <row r="3389">
          <cell r="A3389" t="str">
            <v>C46463JH</v>
          </cell>
          <cell r="B3389">
            <v>42185</v>
          </cell>
          <cell r="C3389" t="str">
            <v>C46463</v>
          </cell>
          <cell r="D3389" t="str">
            <v>Wilson Brothers HVAC Inc</v>
          </cell>
          <cell r="E3389" t="str">
            <v>MA</v>
          </cell>
          <cell r="F3389" t="str">
            <v>P1</v>
          </cell>
          <cell r="G3389" t="str">
            <v>SMALL</v>
          </cell>
          <cell r="H3389" t="str">
            <v>JH</v>
          </cell>
          <cell r="I3389" t="str">
            <v>0023228 - TENBROECK JR, P DEREK</v>
          </cell>
        </row>
        <row r="3390">
          <cell r="A3390" t="str">
            <v>C46464IH</v>
          </cell>
          <cell r="B3390">
            <v>42185</v>
          </cell>
          <cell r="C3390" t="str">
            <v>C46464</v>
          </cell>
          <cell r="D3390" t="str">
            <v>Confidential Center</v>
          </cell>
          <cell r="E3390" t="str">
            <v>MA</v>
          </cell>
          <cell r="F3390" t="str">
            <v>P1</v>
          </cell>
          <cell r="G3390" t="str">
            <v>SMALL</v>
          </cell>
          <cell r="H3390" t="str">
            <v>IH</v>
          </cell>
          <cell r="I3390" t="str">
            <v>0009220 - SMALL BUSINESS INSURANCE AGENCY INC</v>
          </cell>
        </row>
        <row r="3391">
          <cell r="A3391" t="str">
            <v>C46466IH</v>
          </cell>
          <cell r="B3391">
            <v>42185</v>
          </cell>
          <cell r="C3391" t="str">
            <v>C46466</v>
          </cell>
          <cell r="D3391" t="str">
            <v>Conte Insurance Agency, Inc.</v>
          </cell>
          <cell r="E3391" t="str">
            <v>MA</v>
          </cell>
          <cell r="F3391" t="str">
            <v>P1</v>
          </cell>
          <cell r="G3391" t="str">
            <v>SMALL</v>
          </cell>
          <cell r="H3391" t="str">
            <v>IH</v>
          </cell>
          <cell r="I3391" t="str">
            <v>0022370 - EMPLOYEE BENEFIT ADVISORS INC</v>
          </cell>
        </row>
        <row r="3392">
          <cell r="A3392" t="str">
            <v>C46474IH</v>
          </cell>
          <cell r="B3392">
            <v>42185</v>
          </cell>
          <cell r="C3392" t="str">
            <v>C46474</v>
          </cell>
          <cell r="D3392" t="str">
            <v>Murphy &amp; McManus LLC</v>
          </cell>
          <cell r="E3392" t="str">
            <v>MA</v>
          </cell>
          <cell r="F3392" t="str">
            <v>P1</v>
          </cell>
          <cell r="G3392" t="str">
            <v>SMALL</v>
          </cell>
          <cell r="H3392" t="str">
            <v>IH</v>
          </cell>
          <cell r="I3392" t="str">
            <v>0009227 - HOJLO, DAVID L</v>
          </cell>
        </row>
        <row r="3393">
          <cell r="A3393" t="str">
            <v>C46477JM</v>
          </cell>
          <cell r="B3393">
            <v>42185</v>
          </cell>
          <cell r="C3393" t="str">
            <v>C46477</v>
          </cell>
          <cell r="D3393" t="str">
            <v>Keith D Jorgensen MD Professional Association</v>
          </cell>
          <cell r="E3393" t="str">
            <v>NH</v>
          </cell>
          <cell r="F3393" t="str">
            <v>P1</v>
          </cell>
          <cell r="G3393" t="str">
            <v>SMALL</v>
          </cell>
          <cell r="H3393" t="str">
            <v>JM</v>
          </cell>
          <cell r="I3393" t="str">
            <v>0009234 - PLENTZAS, BETH A</v>
          </cell>
        </row>
        <row r="3394">
          <cell r="A3394" t="str">
            <v>C46491IH</v>
          </cell>
          <cell r="B3394">
            <v>42185</v>
          </cell>
          <cell r="C3394" t="str">
            <v>C46491</v>
          </cell>
          <cell r="D3394" t="str">
            <v>Lab Medical Manufacturing Inc</v>
          </cell>
          <cell r="E3394" t="str">
            <v>MA</v>
          </cell>
          <cell r="F3394" t="str">
            <v>P1</v>
          </cell>
          <cell r="G3394" t="str">
            <v>CRC</v>
          </cell>
          <cell r="H3394" t="str">
            <v>IH</v>
          </cell>
          <cell r="I3394" t="str">
            <v>0024777 - EASTERN BENEFITS GROUP</v>
          </cell>
        </row>
        <row r="3395">
          <cell r="A3395" t="str">
            <v>C46508JH</v>
          </cell>
          <cell r="B3395">
            <v>42185</v>
          </cell>
          <cell r="C3395" t="str">
            <v>C46508</v>
          </cell>
          <cell r="D3395" t="str">
            <v>Jotul - North America</v>
          </cell>
          <cell r="E3395" t="str">
            <v>ME</v>
          </cell>
          <cell r="F3395" t="str">
            <v>P1</v>
          </cell>
          <cell r="G3395" t="str">
            <v>CRC</v>
          </cell>
          <cell r="H3395" t="str">
            <v>JH</v>
          </cell>
          <cell r="I3395" t="str">
            <v>0027680 - NORTON FINANCIAL SERVICES INC</v>
          </cell>
        </row>
        <row r="3396">
          <cell r="A3396" t="str">
            <v>C46508PO</v>
          </cell>
          <cell r="B3396">
            <v>42185</v>
          </cell>
          <cell r="C3396" t="str">
            <v>C46508</v>
          </cell>
          <cell r="D3396" t="str">
            <v>Jotul - North America</v>
          </cell>
          <cell r="E3396" t="str">
            <v>ME</v>
          </cell>
          <cell r="F3396" t="str">
            <v>P1</v>
          </cell>
          <cell r="G3396" t="str">
            <v>CRC</v>
          </cell>
          <cell r="H3396" t="str">
            <v>PO</v>
          </cell>
          <cell r="I3396" t="str">
            <v>0027680 - NORTON FINANCIAL SERVICES INC</v>
          </cell>
        </row>
        <row r="3397">
          <cell r="A3397" t="str">
            <v>C46522JM</v>
          </cell>
          <cell r="B3397">
            <v>42185</v>
          </cell>
          <cell r="C3397" t="str">
            <v>C46522</v>
          </cell>
          <cell r="D3397" t="str">
            <v>Crowne Plaza Hotel</v>
          </cell>
          <cell r="E3397" t="str">
            <v>NH</v>
          </cell>
          <cell r="F3397" t="str">
            <v>P1</v>
          </cell>
          <cell r="G3397" t="str">
            <v>CRC</v>
          </cell>
          <cell r="H3397" t="str">
            <v>JM</v>
          </cell>
          <cell r="I3397" t="str">
            <v>0033031 - ROWLEY AGENCY INC</v>
          </cell>
        </row>
        <row r="3398">
          <cell r="A3398" t="str">
            <v>C46536JM</v>
          </cell>
          <cell r="B3398">
            <v>42185</v>
          </cell>
          <cell r="C3398" t="str">
            <v>C46536</v>
          </cell>
          <cell r="D3398" t="str">
            <v>ALL STATE ABATEMENT PROFESSIONALS INC</v>
          </cell>
          <cell r="E3398" t="str">
            <v>NH</v>
          </cell>
          <cell r="F3398" t="str">
            <v>P1</v>
          </cell>
          <cell r="G3398" t="str">
            <v>SMALL</v>
          </cell>
          <cell r="H3398" t="str">
            <v>JM</v>
          </cell>
          <cell r="I3398" t="str">
            <v>0035925 - INSURANCE SOLUTIONS CORPORATION</v>
          </cell>
        </row>
        <row r="3399">
          <cell r="A3399" t="str">
            <v>C46557JH</v>
          </cell>
          <cell r="B3399">
            <v>42185</v>
          </cell>
          <cell r="C3399" t="str">
            <v>C46557</v>
          </cell>
          <cell r="D3399" t="str">
            <v>Allserve</v>
          </cell>
          <cell r="E3399" t="str">
            <v>ME</v>
          </cell>
          <cell r="F3399" t="str">
            <v>P1</v>
          </cell>
          <cell r="G3399" t="str">
            <v>CRC</v>
          </cell>
          <cell r="H3399" t="str">
            <v>JH</v>
          </cell>
          <cell r="I3399" t="str">
            <v>0009303 - BACHELDER, LAURIE</v>
          </cell>
        </row>
        <row r="3400">
          <cell r="A3400" t="str">
            <v>C46557PO</v>
          </cell>
          <cell r="B3400">
            <v>42185</v>
          </cell>
          <cell r="C3400" t="str">
            <v>C46557</v>
          </cell>
          <cell r="D3400" t="str">
            <v>Allserve</v>
          </cell>
          <cell r="E3400" t="str">
            <v>ME</v>
          </cell>
          <cell r="F3400" t="str">
            <v>P1</v>
          </cell>
          <cell r="G3400" t="str">
            <v>CRC</v>
          </cell>
          <cell r="H3400" t="str">
            <v>PO</v>
          </cell>
          <cell r="I3400" t="str">
            <v>0009303 - BACHELDER, LAURIE</v>
          </cell>
        </row>
        <row r="3401">
          <cell r="A3401" t="str">
            <v>C46559IH</v>
          </cell>
          <cell r="B3401">
            <v>42185</v>
          </cell>
          <cell r="C3401" t="str">
            <v>C46559</v>
          </cell>
          <cell r="D3401" t="str">
            <v>Upton Tea Imports</v>
          </cell>
          <cell r="E3401" t="str">
            <v>MA</v>
          </cell>
          <cell r="F3401" t="str">
            <v>P1</v>
          </cell>
          <cell r="G3401" t="str">
            <v>SMALL</v>
          </cell>
          <cell r="H3401" t="str">
            <v>IH</v>
          </cell>
          <cell r="I3401" t="str">
            <v>0022619 - PAYCHEX AGENCY INC</v>
          </cell>
        </row>
        <row r="3402">
          <cell r="A3402" t="str">
            <v>C46571JR</v>
          </cell>
          <cell r="B3402">
            <v>42185</v>
          </cell>
          <cell r="C3402" t="str">
            <v>C46571</v>
          </cell>
          <cell r="D3402" t="str">
            <v>Fibercast</v>
          </cell>
          <cell r="E3402" t="str">
            <v>NH</v>
          </cell>
          <cell r="F3402" t="str">
            <v>P1</v>
          </cell>
          <cell r="G3402" t="str">
            <v>SMALL</v>
          </cell>
          <cell r="H3402" t="str">
            <v>JR</v>
          </cell>
          <cell r="I3402" t="str">
            <v>0009315 - LIFETIME BENEFITS GROUP INC</v>
          </cell>
        </row>
        <row r="3403">
          <cell r="A3403" t="str">
            <v>C46592JM</v>
          </cell>
          <cell r="B3403">
            <v>42185</v>
          </cell>
          <cell r="C3403" t="str">
            <v>C46592</v>
          </cell>
          <cell r="D3403" t="str">
            <v>B&amp;Z Plastics Inc</v>
          </cell>
          <cell r="E3403" t="str">
            <v>NH</v>
          </cell>
          <cell r="F3403" t="str">
            <v>P1</v>
          </cell>
          <cell r="G3403" t="str">
            <v>SMALL</v>
          </cell>
          <cell r="H3403" t="str">
            <v>JM</v>
          </cell>
          <cell r="I3403" t="str">
            <v>0029719 - GRANITE GROUP BENEFITS LLC</v>
          </cell>
        </row>
        <row r="3404">
          <cell r="A3404" t="str">
            <v>C46597JM</v>
          </cell>
          <cell r="B3404">
            <v>42185</v>
          </cell>
          <cell r="C3404" t="str">
            <v>C46597</v>
          </cell>
          <cell r="D3404" t="str">
            <v>Resource Technical Services</v>
          </cell>
          <cell r="E3404" t="str">
            <v>NH</v>
          </cell>
          <cell r="F3404" t="str">
            <v>P1</v>
          </cell>
          <cell r="G3404" t="str">
            <v>SMALL</v>
          </cell>
          <cell r="H3404" t="str">
            <v>JM</v>
          </cell>
          <cell r="I3404" t="str">
            <v>0009328 - SPURLING INSURANCE &amp; FINANCIAL SERVICES</v>
          </cell>
        </row>
        <row r="3405">
          <cell r="A3405" t="str">
            <v>C46603JM</v>
          </cell>
          <cell r="B3405">
            <v>42185</v>
          </cell>
          <cell r="C3405" t="str">
            <v>C46603</v>
          </cell>
          <cell r="D3405" t="str">
            <v>Rockingham Christian Church</v>
          </cell>
          <cell r="E3405" t="str">
            <v>NH</v>
          </cell>
          <cell r="F3405" t="str">
            <v>P1</v>
          </cell>
          <cell r="G3405" t="str">
            <v>SMALL</v>
          </cell>
          <cell r="H3405" t="str">
            <v>JM</v>
          </cell>
          <cell r="I3405" t="str">
            <v>0033796 - FREE AGENTS NH LLC</v>
          </cell>
        </row>
        <row r="3406">
          <cell r="A3406" t="str">
            <v>C46608IH</v>
          </cell>
          <cell r="B3406">
            <v>42185</v>
          </cell>
          <cell r="C3406" t="str">
            <v>C46608</v>
          </cell>
          <cell r="D3406" t="str">
            <v>Hyannis Harbor Dental PC</v>
          </cell>
          <cell r="E3406" t="str">
            <v>MA</v>
          </cell>
          <cell r="F3406" t="str">
            <v>P1</v>
          </cell>
          <cell r="G3406" t="str">
            <v>GPC</v>
          </cell>
          <cell r="H3406" t="str">
            <v>IH</v>
          </cell>
          <cell r="I3406" t="str">
            <v>0020432 - SPRING INSURANCE GROUP LLC</v>
          </cell>
        </row>
        <row r="3407">
          <cell r="A3407" t="str">
            <v>C46612IH</v>
          </cell>
          <cell r="B3407">
            <v>42185</v>
          </cell>
          <cell r="C3407" t="str">
            <v>C46612</v>
          </cell>
          <cell r="D3407" t="str">
            <v>Knight Fuel Co</v>
          </cell>
          <cell r="E3407" t="str">
            <v>MA</v>
          </cell>
          <cell r="F3407" t="str">
            <v>P1</v>
          </cell>
          <cell r="G3407" t="str">
            <v>SMALL</v>
          </cell>
          <cell r="H3407" t="str">
            <v>IH</v>
          </cell>
          <cell r="I3407" t="str">
            <v>0009336 - DF MURPHY LIFE INSURANCE AGENCY</v>
          </cell>
        </row>
        <row r="3408">
          <cell r="A3408" t="str">
            <v>C46612MI</v>
          </cell>
          <cell r="B3408">
            <v>42185</v>
          </cell>
          <cell r="C3408" t="str">
            <v>C46612</v>
          </cell>
          <cell r="D3408" t="str">
            <v>Knight Fuel Co</v>
          </cell>
          <cell r="E3408" t="str">
            <v>MA</v>
          </cell>
          <cell r="F3408" t="str">
            <v>P1</v>
          </cell>
          <cell r="G3408" t="str">
            <v>MCARE</v>
          </cell>
          <cell r="H3408" t="str">
            <v>MI</v>
          </cell>
          <cell r="I3408" t="str">
            <v>0009336 - DF MURPHY LIFE INSURANCE AGENCY</v>
          </cell>
        </row>
        <row r="3409">
          <cell r="A3409" t="str">
            <v>C46616IH</v>
          </cell>
          <cell r="B3409">
            <v>42185</v>
          </cell>
          <cell r="C3409" t="str">
            <v>C46616</v>
          </cell>
          <cell r="D3409" t="str">
            <v>Downing Electric Inc</v>
          </cell>
          <cell r="E3409" t="str">
            <v>MA</v>
          </cell>
          <cell r="F3409" t="str">
            <v>P1</v>
          </cell>
          <cell r="G3409" t="str">
            <v>SMALL</v>
          </cell>
          <cell r="H3409" t="str">
            <v>IH</v>
          </cell>
          <cell r="I3409" t="str">
            <v>0009348 - SMALL BUSINESS INSURANCE AGENCY INC</v>
          </cell>
        </row>
        <row r="3410">
          <cell r="A3410" t="str">
            <v>C46617IH</v>
          </cell>
          <cell r="B3410">
            <v>42185</v>
          </cell>
          <cell r="C3410" t="str">
            <v>C46617</v>
          </cell>
          <cell r="D3410" t="str">
            <v>Hanlon Sheet Metal Contractors</v>
          </cell>
          <cell r="E3410" t="str">
            <v>MA</v>
          </cell>
          <cell r="F3410" t="str">
            <v>P1</v>
          </cell>
          <cell r="G3410" t="str">
            <v>SMALL</v>
          </cell>
          <cell r="H3410" t="str">
            <v>IH</v>
          </cell>
          <cell r="I3410" t="str">
            <v>0024667 - TGA CROSS INSURANCE INC</v>
          </cell>
        </row>
        <row r="3411">
          <cell r="A3411" t="str">
            <v>C46629IH</v>
          </cell>
          <cell r="B3411">
            <v>42185</v>
          </cell>
          <cell r="C3411" t="str">
            <v>C46629</v>
          </cell>
          <cell r="D3411" t="str">
            <v>A J's Inc</v>
          </cell>
          <cell r="E3411" t="str">
            <v>MA</v>
          </cell>
          <cell r="F3411" t="str">
            <v>P1</v>
          </cell>
          <cell r="G3411" t="str">
            <v>SMALL</v>
          </cell>
          <cell r="H3411" t="str">
            <v>IH</v>
          </cell>
          <cell r="I3411" t="str">
            <v>0009355 - KAPLAN, ELLEN A</v>
          </cell>
        </row>
        <row r="3412">
          <cell r="A3412" t="str">
            <v>C46632IH</v>
          </cell>
          <cell r="B3412">
            <v>42185</v>
          </cell>
          <cell r="C3412" t="str">
            <v>C46632</v>
          </cell>
          <cell r="D3412" t="str">
            <v>Penney Electrical Corp</v>
          </cell>
          <cell r="E3412" t="str">
            <v>MA</v>
          </cell>
          <cell r="F3412" t="str">
            <v>P1</v>
          </cell>
          <cell r="G3412" t="str">
            <v>SMALL</v>
          </cell>
          <cell r="H3412" t="str">
            <v>IH</v>
          </cell>
          <cell r="I3412" t="str">
            <v>0033473 - STONEBRIDGE BENEFITS GROUP</v>
          </cell>
        </row>
        <row r="3413">
          <cell r="A3413" t="str">
            <v>C46633JM</v>
          </cell>
          <cell r="B3413">
            <v>42185</v>
          </cell>
          <cell r="C3413" t="str">
            <v>C46633</v>
          </cell>
          <cell r="D3413" t="str">
            <v>Hakala Foundations</v>
          </cell>
          <cell r="E3413" t="str">
            <v>NH</v>
          </cell>
          <cell r="F3413" t="str">
            <v>P1</v>
          </cell>
          <cell r="G3413" t="str">
            <v>SMALL</v>
          </cell>
          <cell r="H3413" t="str">
            <v>JM</v>
          </cell>
          <cell r="I3413" t="str">
            <v>0009362 - LIFETIME BENEFITS GROUP INC</v>
          </cell>
        </row>
        <row r="3414">
          <cell r="A3414" t="str">
            <v>C46643IH</v>
          </cell>
          <cell r="B3414">
            <v>42185</v>
          </cell>
          <cell r="C3414" t="str">
            <v>C46643</v>
          </cell>
          <cell r="D3414" t="str">
            <v>Donald L Feldman DMD</v>
          </cell>
          <cell r="E3414" t="str">
            <v>MA</v>
          </cell>
          <cell r="F3414" t="str">
            <v>P1</v>
          </cell>
          <cell r="G3414" t="str">
            <v>GPC</v>
          </cell>
          <cell r="H3414" t="str">
            <v>IH</v>
          </cell>
          <cell r="I3414" t="str">
            <v>0020321 - SPRING INSURANCE GROUP LLC</v>
          </cell>
        </row>
        <row r="3415">
          <cell r="A3415" t="str">
            <v>C46654JM</v>
          </cell>
          <cell r="B3415">
            <v>42185</v>
          </cell>
          <cell r="C3415" t="str">
            <v>C46654</v>
          </cell>
          <cell r="D3415" t="str">
            <v>Strafford Health Alliance</v>
          </cell>
          <cell r="E3415" t="str">
            <v>NH</v>
          </cell>
          <cell r="F3415" t="str">
            <v>P1</v>
          </cell>
          <cell r="G3415" t="str">
            <v>CRC</v>
          </cell>
          <cell r="H3415" t="str">
            <v>JM</v>
          </cell>
          <cell r="I3415" t="str">
            <v>0020723 - BUSINESS INSURANCE AGENCY</v>
          </cell>
        </row>
        <row r="3416">
          <cell r="A3416" t="str">
            <v>C46657IH</v>
          </cell>
          <cell r="B3416">
            <v>42185</v>
          </cell>
          <cell r="C3416" t="str">
            <v>C46657</v>
          </cell>
          <cell r="D3416" t="str">
            <v>Ken Jones Inc</v>
          </cell>
          <cell r="E3416" t="str">
            <v>MA</v>
          </cell>
          <cell r="F3416" t="str">
            <v>P1</v>
          </cell>
          <cell r="G3416" t="str">
            <v>SMALL</v>
          </cell>
          <cell r="H3416" t="str">
            <v>IH</v>
          </cell>
          <cell r="I3416" t="str">
            <v>0009379 - HOLLISTER INSURANCE BROKERAGE INC</v>
          </cell>
        </row>
        <row r="3417">
          <cell r="A3417" t="str">
            <v>C46657MI</v>
          </cell>
          <cell r="B3417">
            <v>42185</v>
          </cell>
          <cell r="C3417" t="str">
            <v>C46657</v>
          </cell>
          <cell r="D3417" t="str">
            <v>Ken Jones Inc</v>
          </cell>
          <cell r="E3417" t="str">
            <v>MA</v>
          </cell>
          <cell r="F3417" t="str">
            <v>P1</v>
          </cell>
          <cell r="G3417" t="str">
            <v>MCARE</v>
          </cell>
          <cell r="H3417" t="str">
            <v>MI</v>
          </cell>
          <cell r="I3417" t="str">
            <v>0009379 - HOLLISTER INSURANCE BROKERAGE INC</v>
          </cell>
        </row>
        <row r="3418">
          <cell r="A3418" t="str">
            <v>C46684IH</v>
          </cell>
          <cell r="B3418">
            <v>42185</v>
          </cell>
          <cell r="C3418" t="str">
            <v>C46684</v>
          </cell>
          <cell r="D3418" t="str">
            <v>George Marston Whitin Memorial Community Center</v>
          </cell>
          <cell r="E3418" t="str">
            <v>MA</v>
          </cell>
          <cell r="F3418" t="str">
            <v>P1</v>
          </cell>
          <cell r="G3418" t="str">
            <v>SMALL</v>
          </cell>
          <cell r="H3418" t="str">
            <v>IH</v>
          </cell>
          <cell r="I3418" t="str">
            <v>0009401 - MCCULLOM, PATRICK</v>
          </cell>
        </row>
        <row r="3419">
          <cell r="A3419" t="str">
            <v>C46690JM</v>
          </cell>
          <cell r="B3419">
            <v>42185</v>
          </cell>
          <cell r="C3419" t="str">
            <v>C46690</v>
          </cell>
          <cell r="D3419" t="str">
            <v>Exothermics Inc</v>
          </cell>
          <cell r="E3419" t="str">
            <v>NH</v>
          </cell>
          <cell r="F3419" t="str">
            <v>P1</v>
          </cell>
          <cell r="G3419" t="str">
            <v>SMALL</v>
          </cell>
          <cell r="H3419" t="str">
            <v>JM</v>
          </cell>
          <cell r="I3419" t="str">
            <v>0031019 - GRANITE GROUP BENEFITS LLC</v>
          </cell>
        </row>
        <row r="3420">
          <cell r="A3420" t="str">
            <v>C46691IV</v>
          </cell>
          <cell r="B3420">
            <v>42185</v>
          </cell>
          <cell r="C3420" t="str">
            <v>C46691</v>
          </cell>
          <cell r="D3420" t="str">
            <v>Geosphere Environmental Management</v>
          </cell>
          <cell r="E3420" t="str">
            <v>NH</v>
          </cell>
          <cell r="F3420" t="str">
            <v>P1</v>
          </cell>
          <cell r="G3420" t="str">
            <v>SMALL</v>
          </cell>
          <cell r="H3420" t="str">
            <v>IV</v>
          </cell>
          <cell r="I3420" t="str">
            <v>0020433 - SIROIS, RICHARD L</v>
          </cell>
        </row>
        <row r="3421">
          <cell r="A3421" t="str">
            <v>C46691JM</v>
          </cell>
          <cell r="B3421">
            <v>42185</v>
          </cell>
          <cell r="C3421" t="str">
            <v>C46691</v>
          </cell>
          <cell r="D3421" t="str">
            <v>Geosphere Environmental Management</v>
          </cell>
          <cell r="E3421" t="str">
            <v>NH</v>
          </cell>
          <cell r="F3421" t="str">
            <v>P1</v>
          </cell>
          <cell r="G3421" t="str">
            <v>SMALL</v>
          </cell>
          <cell r="H3421" t="str">
            <v>JM</v>
          </cell>
          <cell r="I3421" t="str">
            <v>0020433 - SIROIS, RICHARD L</v>
          </cell>
        </row>
        <row r="3422">
          <cell r="A3422" t="str">
            <v>C46699IH</v>
          </cell>
          <cell r="B3422">
            <v>42185</v>
          </cell>
          <cell r="C3422" t="str">
            <v>C46699</v>
          </cell>
          <cell r="D3422" t="str">
            <v>Buffs Pub Inc</v>
          </cell>
          <cell r="E3422" t="str">
            <v>MA</v>
          </cell>
          <cell r="F3422" t="str">
            <v>P1</v>
          </cell>
          <cell r="G3422" t="str">
            <v>SMALL</v>
          </cell>
          <cell r="H3422" t="str">
            <v>IH</v>
          </cell>
          <cell r="I3422" t="str">
            <v>0014499 - IMA GROUP BENEFITS LLC</v>
          </cell>
        </row>
        <row r="3423">
          <cell r="A3423" t="str">
            <v>C46717IH</v>
          </cell>
          <cell r="B3423">
            <v>42185</v>
          </cell>
          <cell r="C3423" t="str">
            <v>C46717</v>
          </cell>
          <cell r="D3423" t="str">
            <v>Davis Dairy, Inc.</v>
          </cell>
          <cell r="E3423" t="str">
            <v>MA</v>
          </cell>
          <cell r="F3423" t="str">
            <v>P1</v>
          </cell>
          <cell r="G3423" t="str">
            <v>SMALL</v>
          </cell>
          <cell r="H3423" t="str">
            <v>IH</v>
          </cell>
          <cell r="I3423" t="str">
            <v>0009425 - HOLLISTER INSURANCE BROKERAGE INC</v>
          </cell>
        </row>
        <row r="3424">
          <cell r="A3424" t="str">
            <v>C46728JM</v>
          </cell>
          <cell r="B3424">
            <v>42185</v>
          </cell>
          <cell r="C3424" t="str">
            <v>C46728</v>
          </cell>
          <cell r="D3424" t="str">
            <v>Hampshire Fire Protection Co Inc</v>
          </cell>
          <cell r="E3424" t="str">
            <v>NH</v>
          </cell>
          <cell r="F3424" t="str">
            <v>P1</v>
          </cell>
          <cell r="G3424" t="str">
            <v>CRC</v>
          </cell>
          <cell r="H3424" t="str">
            <v>JM</v>
          </cell>
          <cell r="I3424" t="str">
            <v>0028460 - GRANITE GROUP BENEFITS LLC</v>
          </cell>
        </row>
        <row r="3425">
          <cell r="A3425" t="str">
            <v>C46736IH</v>
          </cell>
          <cell r="B3425">
            <v>42185</v>
          </cell>
          <cell r="C3425" t="str">
            <v>C46736</v>
          </cell>
          <cell r="D3425" t="str">
            <v>Janitech Inc</v>
          </cell>
          <cell r="E3425" t="str">
            <v>MA</v>
          </cell>
          <cell r="F3425" t="str">
            <v>P1</v>
          </cell>
          <cell r="G3425" t="str">
            <v>SMALL</v>
          </cell>
          <cell r="H3425" t="str">
            <v>IH</v>
          </cell>
          <cell r="I3425" t="str">
            <v>0033476 - BROWN &amp; BROWN OF MASSACHUSETTS LLC</v>
          </cell>
        </row>
        <row r="3426">
          <cell r="A3426" t="str">
            <v>C46747IH</v>
          </cell>
          <cell r="B3426">
            <v>42185</v>
          </cell>
          <cell r="C3426" t="str">
            <v>C46747</v>
          </cell>
          <cell r="D3426" t="str">
            <v>Lemay Associates Inc</v>
          </cell>
          <cell r="E3426" t="str">
            <v>MA</v>
          </cell>
          <cell r="F3426" t="str">
            <v>P1</v>
          </cell>
          <cell r="G3426" t="str">
            <v>SMALL</v>
          </cell>
          <cell r="H3426" t="str">
            <v>IH</v>
          </cell>
          <cell r="I3426" t="str">
            <v>0009475 - DF MURPHY LIFE INSURANCE AGENCY</v>
          </cell>
        </row>
        <row r="3427">
          <cell r="A3427" t="str">
            <v>C46748IH</v>
          </cell>
          <cell r="B3427">
            <v>42185</v>
          </cell>
          <cell r="C3427" t="str">
            <v>C46748</v>
          </cell>
          <cell r="D3427" t="str">
            <v>Alex Johns &amp; Sons Inc</v>
          </cell>
          <cell r="E3427" t="str">
            <v>MA</v>
          </cell>
          <cell r="F3427" t="str">
            <v>P1</v>
          </cell>
          <cell r="G3427" t="str">
            <v>SMALL</v>
          </cell>
          <cell r="H3427" t="str">
            <v>IH</v>
          </cell>
          <cell r="I3427" t="str">
            <v>0009477 - JAMES J HERLIHY INSURANCE AGENCY INC</v>
          </cell>
        </row>
        <row r="3428">
          <cell r="A3428" t="str">
            <v>C46755IH</v>
          </cell>
          <cell r="B3428">
            <v>42185</v>
          </cell>
          <cell r="C3428" t="str">
            <v>C46755</v>
          </cell>
          <cell r="D3428" t="str">
            <v>Zecco &amp; Sons, Inc.</v>
          </cell>
          <cell r="E3428" t="str">
            <v>MA</v>
          </cell>
          <cell r="F3428" t="str">
            <v>P1</v>
          </cell>
          <cell r="G3428" t="str">
            <v>SMALL</v>
          </cell>
          <cell r="H3428" t="str">
            <v>IH</v>
          </cell>
          <cell r="I3428" t="str">
            <v>0016552 - RODGERS, ANDREW P</v>
          </cell>
        </row>
        <row r="3429">
          <cell r="A3429" t="str">
            <v>C46756IH</v>
          </cell>
          <cell r="B3429">
            <v>42185</v>
          </cell>
          <cell r="C3429" t="str">
            <v>C46756</v>
          </cell>
          <cell r="D3429" t="str">
            <v>Microsearch Corporation</v>
          </cell>
          <cell r="E3429" t="str">
            <v>MA</v>
          </cell>
          <cell r="F3429" t="str">
            <v>P1</v>
          </cell>
          <cell r="G3429" t="str">
            <v>SMALL</v>
          </cell>
          <cell r="H3429" t="str">
            <v>IH</v>
          </cell>
          <cell r="I3429" t="str">
            <v>0034780 - PROCTOR &amp; CO INSURANCE AGENCY INC</v>
          </cell>
        </row>
        <row r="3430">
          <cell r="A3430" t="str">
            <v>C46756JH</v>
          </cell>
          <cell r="B3430">
            <v>42185</v>
          </cell>
          <cell r="C3430" t="str">
            <v>C46756</v>
          </cell>
          <cell r="D3430" t="str">
            <v>Microsearch Corporation</v>
          </cell>
          <cell r="E3430" t="str">
            <v>MA</v>
          </cell>
          <cell r="F3430" t="str">
            <v>P1</v>
          </cell>
          <cell r="G3430" t="str">
            <v>SMALL</v>
          </cell>
          <cell r="H3430" t="str">
            <v>JH</v>
          </cell>
          <cell r="I3430" t="str">
            <v>0034780 - PROCTOR &amp; CO INSURANCE AGENCY INC</v>
          </cell>
        </row>
        <row r="3431">
          <cell r="A3431" t="str">
            <v>C46771IH</v>
          </cell>
          <cell r="B3431">
            <v>42185</v>
          </cell>
          <cell r="C3431" t="str">
            <v>C46771</v>
          </cell>
          <cell r="D3431" t="str">
            <v>Stetson Dental</v>
          </cell>
          <cell r="E3431" t="str">
            <v>MA</v>
          </cell>
          <cell r="F3431" t="str">
            <v>P1</v>
          </cell>
          <cell r="G3431" t="str">
            <v>SMALL</v>
          </cell>
          <cell r="H3431" t="str">
            <v>IH</v>
          </cell>
          <cell r="I3431" t="str">
            <v>0020322 - SPRING INSURANCE GROUP LLC</v>
          </cell>
        </row>
        <row r="3432">
          <cell r="A3432" t="str">
            <v>C46780JM</v>
          </cell>
          <cell r="B3432">
            <v>42185</v>
          </cell>
          <cell r="C3432" t="str">
            <v>C46780</v>
          </cell>
          <cell r="D3432" t="str">
            <v>The Center For Excellence in Operations</v>
          </cell>
          <cell r="E3432" t="str">
            <v>NH</v>
          </cell>
          <cell r="F3432" t="str">
            <v>P1</v>
          </cell>
          <cell r="G3432" t="str">
            <v>SMALL</v>
          </cell>
          <cell r="H3432" t="str">
            <v>JM</v>
          </cell>
          <cell r="I3432" t="str">
            <v>0009490 - CGI EMPLOYEE BENEFITS GROUP</v>
          </cell>
        </row>
        <row r="3433">
          <cell r="A3433" t="str">
            <v>C46784IA</v>
          </cell>
          <cell r="B3433">
            <v>42185</v>
          </cell>
          <cell r="C3433" t="str">
            <v>C46784</v>
          </cell>
          <cell r="D3433" t="str">
            <v>HireMinds LLC</v>
          </cell>
          <cell r="E3433" t="str">
            <v>MA</v>
          </cell>
          <cell r="F3433" t="str">
            <v>P1</v>
          </cell>
          <cell r="G3433" t="str">
            <v>SMALL</v>
          </cell>
          <cell r="H3433" t="str">
            <v>IA</v>
          </cell>
          <cell r="I3433" t="str">
            <v>0028168 - EASTERN BENEFITS GROUP</v>
          </cell>
        </row>
        <row r="3434">
          <cell r="A3434" t="str">
            <v>C46784IH</v>
          </cell>
          <cell r="B3434">
            <v>42185</v>
          </cell>
          <cell r="C3434" t="str">
            <v>C46784</v>
          </cell>
          <cell r="D3434" t="str">
            <v>HireMinds LLC</v>
          </cell>
          <cell r="E3434" t="str">
            <v>MA</v>
          </cell>
          <cell r="F3434" t="str">
            <v>P1</v>
          </cell>
          <cell r="G3434" t="str">
            <v>SMALL</v>
          </cell>
          <cell r="H3434" t="str">
            <v>IH</v>
          </cell>
          <cell r="I3434" t="str">
            <v>0028168 - EASTERN BENEFITS GROUP</v>
          </cell>
        </row>
        <row r="3435">
          <cell r="A3435" t="str">
            <v>C46786IH</v>
          </cell>
          <cell r="B3435">
            <v>42185</v>
          </cell>
          <cell r="C3435" t="str">
            <v>C46786</v>
          </cell>
          <cell r="D3435" t="str">
            <v>Salon Serode</v>
          </cell>
          <cell r="E3435" t="str">
            <v>MA</v>
          </cell>
          <cell r="F3435" t="str">
            <v>P1</v>
          </cell>
          <cell r="G3435" t="str">
            <v>SMALL</v>
          </cell>
          <cell r="H3435" t="str">
            <v>IH</v>
          </cell>
          <cell r="I3435" t="str">
            <v>0009495 - KAPLAN, ELLEN A</v>
          </cell>
        </row>
        <row r="3436">
          <cell r="A3436" t="str">
            <v>C46787IH</v>
          </cell>
          <cell r="B3436">
            <v>42185</v>
          </cell>
          <cell r="C3436" t="str">
            <v>C46787</v>
          </cell>
          <cell r="D3436" t="str">
            <v>Alicante LLC</v>
          </cell>
          <cell r="E3436" t="str">
            <v>MA</v>
          </cell>
          <cell r="F3436" t="str">
            <v>P1</v>
          </cell>
          <cell r="G3436" t="str">
            <v>SMALL</v>
          </cell>
          <cell r="H3436" t="str">
            <v>IH</v>
          </cell>
          <cell r="I3436" t="str">
            <v>0029234 - BRIGHT AGENCY INC</v>
          </cell>
        </row>
        <row r="3437">
          <cell r="A3437" t="str">
            <v>C46792JM</v>
          </cell>
          <cell r="B3437">
            <v>42185</v>
          </cell>
          <cell r="C3437" t="str">
            <v>C46792</v>
          </cell>
          <cell r="D3437" t="str">
            <v>Eptam Plastics Inc.</v>
          </cell>
          <cell r="E3437" t="str">
            <v>NH</v>
          </cell>
          <cell r="F3437" t="str">
            <v>P1</v>
          </cell>
          <cell r="G3437" t="str">
            <v>CRC</v>
          </cell>
          <cell r="H3437" t="str">
            <v>JM</v>
          </cell>
          <cell r="I3437" t="str">
            <v>0013752 - NEW ENGLAND EMPLOYEE BENEFITS COUNCIL</v>
          </cell>
        </row>
        <row r="3438">
          <cell r="A3438" t="str">
            <v>C46792JN</v>
          </cell>
          <cell r="B3438">
            <v>42185</v>
          </cell>
          <cell r="C3438" t="str">
            <v>C46792</v>
          </cell>
          <cell r="D3438" t="str">
            <v>Eptam Plastics Inc.</v>
          </cell>
          <cell r="E3438" t="str">
            <v>NH</v>
          </cell>
          <cell r="F3438" t="str">
            <v>P1</v>
          </cell>
          <cell r="G3438" t="str">
            <v>CRC</v>
          </cell>
          <cell r="H3438" t="str">
            <v>JN</v>
          </cell>
          <cell r="I3438" t="str">
            <v>0013752 - NEW ENGLAND EMPLOYEE BENEFITS COUNCIL</v>
          </cell>
        </row>
        <row r="3439">
          <cell r="A3439" t="str">
            <v>C46804JM</v>
          </cell>
          <cell r="B3439">
            <v>42185</v>
          </cell>
          <cell r="C3439" t="str">
            <v>C46804</v>
          </cell>
          <cell r="D3439" t="str">
            <v>JSA Inc</v>
          </cell>
          <cell r="E3439" t="str">
            <v>NH</v>
          </cell>
          <cell r="F3439" t="str">
            <v>P1</v>
          </cell>
          <cell r="G3439" t="str">
            <v>SMALL</v>
          </cell>
          <cell r="H3439" t="str">
            <v>JM</v>
          </cell>
          <cell r="I3439" t="str">
            <v>0013557 - NEW ENGLAND MEDICAL INS AGENCY LLC</v>
          </cell>
        </row>
        <row r="3440">
          <cell r="A3440" t="str">
            <v>C46804JN</v>
          </cell>
          <cell r="B3440">
            <v>42185</v>
          </cell>
          <cell r="C3440" t="str">
            <v>C46804</v>
          </cell>
          <cell r="D3440" t="str">
            <v>JSA Inc</v>
          </cell>
          <cell r="E3440" t="str">
            <v>NH</v>
          </cell>
          <cell r="F3440" t="str">
            <v>P1</v>
          </cell>
          <cell r="G3440" t="str">
            <v>SMALL</v>
          </cell>
          <cell r="H3440" t="str">
            <v>JN</v>
          </cell>
          <cell r="I3440" t="str">
            <v>0013557 - NEW ENGLAND MEDICAL INS AGENCY LLC</v>
          </cell>
        </row>
        <row r="3441">
          <cell r="A3441" t="str">
            <v>C46816JM</v>
          </cell>
          <cell r="B3441">
            <v>42185</v>
          </cell>
          <cell r="C3441" t="str">
            <v>C46816</v>
          </cell>
          <cell r="D3441" t="str">
            <v>Metal Works Inc</v>
          </cell>
          <cell r="E3441" t="str">
            <v>NH</v>
          </cell>
          <cell r="F3441" t="str">
            <v>P1</v>
          </cell>
          <cell r="G3441" t="str">
            <v>CRC</v>
          </cell>
          <cell r="H3441" t="str">
            <v>JM</v>
          </cell>
          <cell r="I3441" t="str">
            <v>0018332 - CLARK &amp; LAVEY</v>
          </cell>
        </row>
        <row r="3442">
          <cell r="A3442" t="str">
            <v>C46816JN</v>
          </cell>
          <cell r="B3442">
            <v>42185</v>
          </cell>
          <cell r="C3442" t="str">
            <v>C46816</v>
          </cell>
          <cell r="D3442" t="str">
            <v>Metal Works Inc</v>
          </cell>
          <cell r="E3442" t="str">
            <v>NH</v>
          </cell>
          <cell r="F3442" t="str">
            <v>P1</v>
          </cell>
          <cell r="G3442" t="str">
            <v>CRC</v>
          </cell>
          <cell r="H3442" t="str">
            <v>JN</v>
          </cell>
          <cell r="I3442" t="str">
            <v>0018332 - CLARK &amp; LAVEY</v>
          </cell>
        </row>
        <row r="3443">
          <cell r="A3443" t="str">
            <v>C46816JR</v>
          </cell>
          <cell r="B3443">
            <v>42185</v>
          </cell>
          <cell r="C3443" t="str">
            <v>C46816</v>
          </cell>
          <cell r="D3443" t="str">
            <v>Metal Works Inc</v>
          </cell>
          <cell r="E3443" t="str">
            <v>NH</v>
          </cell>
          <cell r="F3443" t="str">
            <v>P1</v>
          </cell>
          <cell r="G3443" t="str">
            <v>CRC</v>
          </cell>
          <cell r="H3443" t="str">
            <v>JR</v>
          </cell>
          <cell r="I3443" t="str">
            <v>0018332 - CLARK &amp; LAVEY</v>
          </cell>
        </row>
        <row r="3444">
          <cell r="A3444" t="str">
            <v>C46817IH</v>
          </cell>
          <cell r="B3444">
            <v>42185</v>
          </cell>
          <cell r="C3444" t="str">
            <v>C46817</v>
          </cell>
          <cell r="D3444" t="str">
            <v>Commonwealth Health Systems</v>
          </cell>
          <cell r="E3444" t="str">
            <v>MA</v>
          </cell>
          <cell r="F3444" t="str">
            <v>P1</v>
          </cell>
          <cell r="G3444" t="str">
            <v>SMALL</v>
          </cell>
          <cell r="H3444" t="str">
            <v>IH</v>
          </cell>
          <cell r="I3444" t="str">
            <v>0033972 - BUSINESS BENEFITS INS BROKERAGE INC</v>
          </cell>
        </row>
        <row r="3445">
          <cell r="A3445" t="str">
            <v>C46817JA</v>
          </cell>
          <cell r="B3445">
            <v>42185</v>
          </cell>
          <cell r="C3445" t="str">
            <v>C46817</v>
          </cell>
          <cell r="D3445" t="str">
            <v>Commonwealth Health Systems</v>
          </cell>
          <cell r="E3445" t="str">
            <v>MA</v>
          </cell>
          <cell r="F3445" t="str">
            <v>P1</v>
          </cell>
          <cell r="G3445" t="str">
            <v>SMALL</v>
          </cell>
          <cell r="H3445" t="str">
            <v>JA</v>
          </cell>
          <cell r="I3445" t="str">
            <v>0033972 - BUSINESS BENEFITS INS BROKERAGE INC</v>
          </cell>
        </row>
        <row r="3446">
          <cell r="A3446" t="str">
            <v>C46836JM</v>
          </cell>
          <cell r="B3446">
            <v>42185</v>
          </cell>
          <cell r="C3446" t="str">
            <v>C46836</v>
          </cell>
          <cell r="D3446" t="str">
            <v>D R GUILBEAULT AIR COMPRESSOR LLC</v>
          </cell>
          <cell r="E3446" t="str">
            <v>NH</v>
          </cell>
          <cell r="F3446" t="str">
            <v>P1</v>
          </cell>
          <cell r="G3446" t="str">
            <v>SMALL</v>
          </cell>
          <cell r="H3446" t="str">
            <v>JM</v>
          </cell>
          <cell r="I3446" t="str">
            <v>0009523 - CLARK &amp; LAVEY</v>
          </cell>
        </row>
        <row r="3447">
          <cell r="A3447" t="str">
            <v>C46842IH</v>
          </cell>
          <cell r="B3447">
            <v>42185</v>
          </cell>
          <cell r="C3447" t="str">
            <v>C46842</v>
          </cell>
          <cell r="D3447" t="str">
            <v>Ralph S McCracken Jr DDS Inc</v>
          </cell>
          <cell r="E3447" t="str">
            <v>MA</v>
          </cell>
          <cell r="F3447" t="str">
            <v>P1</v>
          </cell>
          <cell r="G3447" t="str">
            <v>SMALL</v>
          </cell>
          <cell r="H3447" t="str">
            <v>IH</v>
          </cell>
          <cell r="I3447" t="str">
            <v>0034023 - DEMERITT, TIMOTHY A</v>
          </cell>
        </row>
        <row r="3448">
          <cell r="A3448" t="str">
            <v>C46871JM</v>
          </cell>
          <cell r="B3448">
            <v>42185</v>
          </cell>
          <cell r="C3448" t="str">
            <v>C46871</v>
          </cell>
          <cell r="D3448" t="str">
            <v>Wards Woodworking</v>
          </cell>
          <cell r="E3448" t="str">
            <v>NH</v>
          </cell>
          <cell r="F3448" t="str">
            <v>P1</v>
          </cell>
          <cell r="G3448" t="str">
            <v>SMALL</v>
          </cell>
          <cell r="H3448" t="str">
            <v>JM</v>
          </cell>
          <cell r="I3448" t="str">
            <v>0009542 - NEW ENGLAND EMPLOYEE BENEFITS COUNCIL</v>
          </cell>
        </row>
        <row r="3449">
          <cell r="A3449" t="str">
            <v>C46873PO</v>
          </cell>
          <cell r="B3449">
            <v>42185</v>
          </cell>
          <cell r="C3449" t="str">
            <v>C46873</v>
          </cell>
          <cell r="D3449" t="str">
            <v>Avesta Housing &amp; Development Corp</v>
          </cell>
          <cell r="E3449" t="str">
            <v>ME</v>
          </cell>
          <cell r="F3449" t="str">
            <v>P1</v>
          </cell>
          <cell r="G3449" t="str">
            <v>CRC</v>
          </cell>
          <cell r="H3449" t="str">
            <v>PO</v>
          </cell>
          <cell r="I3449" t="str">
            <v>0020027 - HOLDEN INSURANCE AGENCY</v>
          </cell>
        </row>
        <row r="3450">
          <cell r="A3450" t="str">
            <v>C46879IV</v>
          </cell>
          <cell r="B3450">
            <v>42185</v>
          </cell>
          <cell r="C3450" t="str">
            <v>C46879</v>
          </cell>
          <cell r="D3450" t="str">
            <v>Sarnia Properties Inc</v>
          </cell>
          <cell r="E3450" t="str">
            <v>NH</v>
          </cell>
          <cell r="F3450" t="str">
            <v>P1</v>
          </cell>
          <cell r="G3450" t="str">
            <v>SMALL</v>
          </cell>
          <cell r="H3450" t="str">
            <v>IV</v>
          </cell>
          <cell r="I3450" t="str">
            <v>0009565 - R W ASSOCIATES INC</v>
          </cell>
        </row>
        <row r="3451">
          <cell r="A3451" t="str">
            <v>C46892JM</v>
          </cell>
          <cell r="B3451">
            <v>42185</v>
          </cell>
          <cell r="C3451" t="str">
            <v>C46892</v>
          </cell>
          <cell r="D3451" t="str">
            <v>Thomas J Caron</v>
          </cell>
          <cell r="E3451" t="str">
            <v>NH</v>
          </cell>
          <cell r="F3451" t="str">
            <v>P1</v>
          </cell>
          <cell r="G3451" t="str">
            <v>SMALL</v>
          </cell>
          <cell r="H3451" t="str">
            <v>JM</v>
          </cell>
          <cell r="I3451" t="str">
            <v>0009559 - GRANITE GROUP BENEFITS LLC</v>
          </cell>
        </row>
        <row r="3452">
          <cell r="A3452" t="str">
            <v>C46896IH</v>
          </cell>
          <cell r="B3452">
            <v>42185</v>
          </cell>
          <cell r="C3452" t="str">
            <v>C46896</v>
          </cell>
          <cell r="D3452" t="str">
            <v>Nizhoni Health Systems</v>
          </cell>
          <cell r="E3452" t="str">
            <v>MA</v>
          </cell>
          <cell r="F3452" t="str">
            <v>P1</v>
          </cell>
          <cell r="G3452" t="str">
            <v>ERF</v>
          </cell>
          <cell r="H3452" t="str">
            <v>IH</v>
          </cell>
          <cell r="I3452" t="str">
            <v>0030600 - HUB INTERNATIONAL NEW ENGLAND LLC</v>
          </cell>
        </row>
        <row r="3453">
          <cell r="A3453" t="str">
            <v>C46902IH</v>
          </cell>
          <cell r="B3453">
            <v>42185</v>
          </cell>
          <cell r="C3453" t="str">
            <v>C46902</v>
          </cell>
          <cell r="D3453" t="str">
            <v>Solstice Restaurant</v>
          </cell>
          <cell r="E3453" t="str">
            <v>MA</v>
          </cell>
          <cell r="F3453" t="str">
            <v>P1</v>
          </cell>
          <cell r="G3453" t="str">
            <v>SMALL</v>
          </cell>
          <cell r="H3453" t="str">
            <v>IH</v>
          </cell>
          <cell r="I3453" t="str">
            <v>0016897 - EASTERN BENEFITS GROUP</v>
          </cell>
        </row>
        <row r="3454">
          <cell r="A3454" t="str">
            <v>C46903IV</v>
          </cell>
          <cell r="B3454">
            <v>42185</v>
          </cell>
          <cell r="C3454" t="str">
            <v>C46903</v>
          </cell>
          <cell r="D3454" t="str">
            <v>Royal Environmental Services Inc</v>
          </cell>
          <cell r="E3454" t="str">
            <v>MA</v>
          </cell>
          <cell r="F3454" t="str">
            <v>P1</v>
          </cell>
          <cell r="G3454" t="str">
            <v>SMALL</v>
          </cell>
          <cell r="H3454" t="str">
            <v>IV</v>
          </cell>
          <cell r="I3454" t="str">
            <v>0009580 - KRUPKOWSKI, MARK D</v>
          </cell>
        </row>
        <row r="3455">
          <cell r="A3455" t="str">
            <v>C46910JM</v>
          </cell>
          <cell r="B3455">
            <v>42185</v>
          </cell>
          <cell r="C3455" t="str">
            <v>C46910</v>
          </cell>
          <cell r="D3455" t="str">
            <v>Will-Mor Manufacturing Inc</v>
          </cell>
          <cell r="E3455" t="str">
            <v>NH</v>
          </cell>
          <cell r="F3455" t="str">
            <v>P1</v>
          </cell>
          <cell r="G3455" t="str">
            <v>CRC</v>
          </cell>
          <cell r="H3455" t="str">
            <v>JM</v>
          </cell>
          <cell r="I3455" t="str">
            <v>0026184 - AISLING PARTNERS INS BROKERAGE</v>
          </cell>
        </row>
        <row r="3456">
          <cell r="A3456" t="str">
            <v>C46910JR</v>
          </cell>
          <cell r="B3456">
            <v>42185</v>
          </cell>
          <cell r="C3456" t="str">
            <v>C46910</v>
          </cell>
          <cell r="D3456" t="str">
            <v>Will-Mor Manufacturing Inc</v>
          </cell>
          <cell r="E3456" t="str">
            <v>NH</v>
          </cell>
          <cell r="F3456" t="str">
            <v>P1</v>
          </cell>
          <cell r="G3456" t="str">
            <v>CRC</v>
          </cell>
          <cell r="H3456" t="str">
            <v>JR</v>
          </cell>
          <cell r="I3456" t="str">
            <v>0026184 - AISLING PARTNERS INS BROKERAGE</v>
          </cell>
        </row>
        <row r="3457">
          <cell r="A3457" t="str">
            <v>C46913JM</v>
          </cell>
          <cell r="B3457">
            <v>42185</v>
          </cell>
          <cell r="C3457" t="str">
            <v>C46913</v>
          </cell>
          <cell r="D3457" t="str">
            <v>The Yard Restaurant</v>
          </cell>
          <cell r="E3457" t="str">
            <v>NH</v>
          </cell>
          <cell r="F3457" t="str">
            <v>P1</v>
          </cell>
          <cell r="G3457" t="str">
            <v>CRC</v>
          </cell>
          <cell r="H3457" t="str">
            <v>JM</v>
          </cell>
          <cell r="I3457" t="str">
            <v>0009585 - BLAISDELL, GEORGE</v>
          </cell>
        </row>
        <row r="3458">
          <cell r="A3458" t="str">
            <v>C46917IH</v>
          </cell>
          <cell r="B3458">
            <v>42185</v>
          </cell>
          <cell r="C3458" t="str">
            <v>C46917</v>
          </cell>
          <cell r="D3458" t="str">
            <v>Southborough Dental Associates LLP</v>
          </cell>
          <cell r="E3458" t="str">
            <v>MA</v>
          </cell>
          <cell r="F3458" t="str">
            <v>P1</v>
          </cell>
          <cell r="G3458" t="str">
            <v>GPC</v>
          </cell>
          <cell r="H3458" t="str">
            <v>IH</v>
          </cell>
          <cell r="I3458" t="str">
            <v>0020436 - SPRING INSURANCE GROUP LLC</v>
          </cell>
        </row>
        <row r="3459">
          <cell r="A3459" t="str">
            <v>C46919MI</v>
          </cell>
          <cell r="B3459">
            <v>42185</v>
          </cell>
          <cell r="C3459" t="str">
            <v>C46919</v>
          </cell>
          <cell r="D3459" t="str">
            <v>Casher Associates Inc</v>
          </cell>
          <cell r="E3459" t="str">
            <v>MA</v>
          </cell>
          <cell r="F3459" t="str">
            <v>P1</v>
          </cell>
          <cell r="G3459" t="str">
            <v>MCARE</v>
          </cell>
          <cell r="H3459" t="str">
            <v>MI</v>
          </cell>
        </row>
        <row r="3460">
          <cell r="A3460" t="str">
            <v>C46926IH</v>
          </cell>
          <cell r="B3460">
            <v>42185</v>
          </cell>
          <cell r="C3460" t="str">
            <v>C46926</v>
          </cell>
          <cell r="D3460" t="str">
            <v>ESE Marketing Inc.</v>
          </cell>
          <cell r="E3460" t="str">
            <v>MA</v>
          </cell>
          <cell r="F3460" t="str">
            <v>P1</v>
          </cell>
          <cell r="G3460" t="str">
            <v>SMALL</v>
          </cell>
          <cell r="H3460" t="str">
            <v>IH</v>
          </cell>
          <cell r="I3460" t="str">
            <v>0018481 - MCKOWN, KIMBERLY</v>
          </cell>
        </row>
        <row r="3461">
          <cell r="A3461" t="str">
            <v>C46932JM</v>
          </cell>
          <cell r="B3461">
            <v>42185</v>
          </cell>
          <cell r="C3461" t="str">
            <v>C46932</v>
          </cell>
          <cell r="D3461" t="str">
            <v>Laconia Clinic PC</v>
          </cell>
          <cell r="E3461" t="str">
            <v>NH</v>
          </cell>
          <cell r="F3461" t="str">
            <v>P1</v>
          </cell>
          <cell r="G3461" t="str">
            <v>ERF</v>
          </cell>
          <cell r="H3461" t="str">
            <v>JM</v>
          </cell>
          <cell r="I3461" t="str">
            <v>0018255 - LANDMARK BENEFITS INC</v>
          </cell>
        </row>
        <row r="3462">
          <cell r="A3462" t="str">
            <v>C46932JN</v>
          </cell>
          <cell r="B3462">
            <v>42185</v>
          </cell>
          <cell r="C3462" t="str">
            <v>C46932</v>
          </cell>
          <cell r="D3462" t="str">
            <v>Laconia Clinic PC</v>
          </cell>
          <cell r="E3462" t="str">
            <v>NH</v>
          </cell>
          <cell r="F3462" t="str">
            <v>P1</v>
          </cell>
          <cell r="G3462" t="str">
            <v>ERF</v>
          </cell>
          <cell r="H3462" t="str">
            <v>JN</v>
          </cell>
          <cell r="I3462" t="str">
            <v>0018255 - LANDMARK BENEFITS INC</v>
          </cell>
        </row>
        <row r="3463">
          <cell r="A3463" t="str">
            <v>C46938IV</v>
          </cell>
          <cell r="B3463">
            <v>42185</v>
          </cell>
          <cell r="C3463" t="str">
            <v>C46938</v>
          </cell>
          <cell r="D3463" t="str">
            <v>Wadleigh, Starr &amp; Peters, P.L.L.C.</v>
          </cell>
          <cell r="E3463" t="str">
            <v>NH</v>
          </cell>
          <cell r="F3463" t="str">
            <v>P1</v>
          </cell>
          <cell r="G3463" t="str">
            <v>CRC</v>
          </cell>
          <cell r="H3463" t="str">
            <v>IV</v>
          </cell>
          <cell r="I3463" t="str">
            <v>0023423 - BORISLOW INSURANCE AGENCY</v>
          </cell>
        </row>
        <row r="3464">
          <cell r="A3464" t="str">
            <v>C46938JH</v>
          </cell>
          <cell r="B3464">
            <v>42185</v>
          </cell>
          <cell r="C3464" t="str">
            <v>C46938</v>
          </cell>
          <cell r="D3464" t="str">
            <v>Wadleigh, Starr &amp; Peters, P.L.L.C.</v>
          </cell>
          <cell r="E3464" t="str">
            <v>NH</v>
          </cell>
          <cell r="F3464" t="str">
            <v>P1</v>
          </cell>
          <cell r="G3464" t="str">
            <v>CRC</v>
          </cell>
          <cell r="H3464" t="str">
            <v>JH</v>
          </cell>
          <cell r="I3464" t="str">
            <v>0023423 - BORISLOW INSURANCE AGENCY</v>
          </cell>
        </row>
        <row r="3465">
          <cell r="A3465" t="str">
            <v>C46939IA</v>
          </cell>
          <cell r="B3465">
            <v>42185</v>
          </cell>
          <cell r="C3465" t="str">
            <v>C46939</v>
          </cell>
          <cell r="D3465" t="str">
            <v>W H Bennett Inc</v>
          </cell>
          <cell r="E3465" t="str">
            <v>MA</v>
          </cell>
          <cell r="F3465" t="str">
            <v>P1</v>
          </cell>
          <cell r="G3465" t="str">
            <v>SMALL</v>
          </cell>
          <cell r="H3465" t="str">
            <v>IA</v>
          </cell>
          <cell r="I3465" t="str">
            <v>0009596 - FINOCCHIO, ANTHONY M</v>
          </cell>
        </row>
        <row r="3466">
          <cell r="A3466" t="str">
            <v>C46939IH</v>
          </cell>
          <cell r="B3466">
            <v>42185</v>
          </cell>
          <cell r="C3466" t="str">
            <v>C46939</v>
          </cell>
          <cell r="D3466" t="str">
            <v>W H Bennett Inc</v>
          </cell>
          <cell r="E3466" t="str">
            <v>MA</v>
          </cell>
          <cell r="F3466" t="str">
            <v>P1</v>
          </cell>
          <cell r="G3466" t="str">
            <v>SMALL</v>
          </cell>
          <cell r="H3466" t="str">
            <v>IH</v>
          </cell>
          <cell r="I3466" t="str">
            <v>0009596 - FINOCCHIO, ANTHONY M</v>
          </cell>
        </row>
        <row r="3467">
          <cell r="A3467" t="str">
            <v>C46943JM</v>
          </cell>
          <cell r="B3467">
            <v>42185</v>
          </cell>
          <cell r="C3467" t="str">
            <v>C46943</v>
          </cell>
          <cell r="D3467" t="str">
            <v>Green Meadow Golf Club Inc</v>
          </cell>
          <cell r="E3467" t="str">
            <v>NH</v>
          </cell>
          <cell r="F3467" t="str">
            <v>P1</v>
          </cell>
          <cell r="G3467" t="str">
            <v>SMALL</v>
          </cell>
          <cell r="H3467" t="str">
            <v>JM</v>
          </cell>
          <cell r="I3467" t="str">
            <v>0030964 - DIGITAL INSURANCE AGENCY INC</v>
          </cell>
        </row>
        <row r="3468">
          <cell r="A3468" t="str">
            <v>C46943JN</v>
          </cell>
          <cell r="B3468">
            <v>42185</v>
          </cell>
          <cell r="C3468" t="str">
            <v>C46943</v>
          </cell>
          <cell r="D3468" t="str">
            <v>Green Meadow Golf Club Inc</v>
          </cell>
          <cell r="E3468" t="str">
            <v>NH</v>
          </cell>
          <cell r="F3468" t="str">
            <v>P1</v>
          </cell>
          <cell r="G3468" t="str">
            <v>SMALL</v>
          </cell>
          <cell r="H3468" t="str">
            <v>JN</v>
          </cell>
          <cell r="I3468" t="str">
            <v>0030964 - DIGITAL INSURANCE AGENCY INC</v>
          </cell>
        </row>
        <row r="3469">
          <cell r="A3469" t="str">
            <v>C46946JM</v>
          </cell>
          <cell r="B3469">
            <v>42185</v>
          </cell>
          <cell r="C3469" t="str">
            <v>C46946</v>
          </cell>
          <cell r="D3469" t="str">
            <v>LELC Inc</v>
          </cell>
          <cell r="E3469" t="str">
            <v>NH</v>
          </cell>
          <cell r="F3469" t="str">
            <v>P1</v>
          </cell>
          <cell r="G3469" t="str">
            <v>SMALL</v>
          </cell>
          <cell r="H3469" t="str">
            <v>JM</v>
          </cell>
          <cell r="I3469" t="str">
            <v>0009599 - CGI EMPLOYEE BENEFITS GROUP</v>
          </cell>
        </row>
        <row r="3470">
          <cell r="A3470" t="str">
            <v>C46951IH</v>
          </cell>
          <cell r="B3470">
            <v>42185</v>
          </cell>
          <cell r="C3470" t="str">
            <v>C46951</v>
          </cell>
          <cell r="D3470" t="str">
            <v>Pennichuck Water Works Inc</v>
          </cell>
          <cell r="E3470" t="str">
            <v>NH</v>
          </cell>
          <cell r="F3470" t="str">
            <v>P1</v>
          </cell>
          <cell r="G3470" t="str">
            <v>ERF</v>
          </cell>
          <cell r="H3470" t="str">
            <v>IH</v>
          </cell>
          <cell r="I3470" t="str">
            <v>0028691 - CGI EMPLOYEE BENEFITS GROUP</v>
          </cell>
        </row>
        <row r="3471">
          <cell r="A3471" t="str">
            <v>C46951IV</v>
          </cell>
          <cell r="B3471">
            <v>42185</v>
          </cell>
          <cell r="C3471" t="str">
            <v>C46951</v>
          </cell>
          <cell r="D3471" t="str">
            <v>Pennichuck Water Works Inc</v>
          </cell>
          <cell r="E3471" t="str">
            <v>NH</v>
          </cell>
          <cell r="F3471" t="str">
            <v>P1</v>
          </cell>
          <cell r="G3471" t="str">
            <v>ERF</v>
          </cell>
          <cell r="H3471" t="str">
            <v>IV</v>
          </cell>
          <cell r="I3471" t="str">
            <v>0028691 - CGI EMPLOYEE BENEFITS GROUP</v>
          </cell>
        </row>
        <row r="3472">
          <cell r="A3472" t="str">
            <v>C46951JR</v>
          </cell>
          <cell r="B3472">
            <v>42185</v>
          </cell>
          <cell r="C3472" t="str">
            <v>C46951</v>
          </cell>
          <cell r="D3472" t="str">
            <v>Pennichuck Water Works Inc</v>
          </cell>
          <cell r="E3472" t="str">
            <v>NH</v>
          </cell>
          <cell r="F3472" t="str">
            <v>P1</v>
          </cell>
          <cell r="G3472" t="str">
            <v>ERF</v>
          </cell>
          <cell r="H3472" t="str">
            <v>JR</v>
          </cell>
          <cell r="I3472" t="str">
            <v>0028691 - CGI EMPLOYEE BENEFITS GROUP</v>
          </cell>
        </row>
        <row r="3473">
          <cell r="A3473" t="str">
            <v>C46969JH</v>
          </cell>
          <cell r="B3473">
            <v>42185</v>
          </cell>
          <cell r="C3473" t="str">
            <v>C46969</v>
          </cell>
          <cell r="D3473" t="str">
            <v>Damon Insulation</v>
          </cell>
          <cell r="E3473" t="str">
            <v>NH</v>
          </cell>
          <cell r="F3473" t="str">
            <v>P1</v>
          </cell>
          <cell r="G3473" t="str">
            <v>SMALL</v>
          </cell>
          <cell r="H3473" t="str">
            <v>JH</v>
          </cell>
          <cell r="I3473" t="str">
            <v>0017298 - NEW ENGLAND EMPLOYEE BENEFITS COUNCIL</v>
          </cell>
        </row>
        <row r="3474">
          <cell r="A3474" t="str">
            <v>C46970JM</v>
          </cell>
          <cell r="B3474">
            <v>42185</v>
          </cell>
          <cell r="C3474" t="str">
            <v>C46970</v>
          </cell>
          <cell r="D3474" t="str">
            <v>DF Richard Inc</v>
          </cell>
          <cell r="E3474" t="str">
            <v>NH</v>
          </cell>
          <cell r="F3474" t="str">
            <v>P1</v>
          </cell>
          <cell r="G3474" t="str">
            <v>SMALL</v>
          </cell>
          <cell r="H3474" t="str">
            <v>JM</v>
          </cell>
          <cell r="I3474" t="str">
            <v>0018842 - POLYCHRONIS, JOHN</v>
          </cell>
        </row>
        <row r="3475">
          <cell r="A3475" t="str">
            <v>C46971JH</v>
          </cell>
          <cell r="B3475">
            <v>42185</v>
          </cell>
          <cell r="C3475" t="str">
            <v>C46971</v>
          </cell>
          <cell r="D3475" t="str">
            <v>Thomas F Moran Incorporated</v>
          </cell>
          <cell r="E3475" t="str">
            <v>NH</v>
          </cell>
          <cell r="F3475" t="str">
            <v>P1</v>
          </cell>
          <cell r="G3475" t="str">
            <v>SMALL</v>
          </cell>
          <cell r="H3475" t="str">
            <v>JH</v>
          </cell>
          <cell r="I3475" t="str">
            <v>0035658 - MILLER, ROBERT</v>
          </cell>
        </row>
        <row r="3476">
          <cell r="A3476" t="str">
            <v>C46976IH</v>
          </cell>
          <cell r="B3476">
            <v>42185</v>
          </cell>
          <cell r="C3476" t="str">
            <v>C46976</v>
          </cell>
          <cell r="D3476" t="str">
            <v>Mercadante Funeral Home Inc</v>
          </cell>
          <cell r="E3476" t="str">
            <v>MA</v>
          </cell>
          <cell r="F3476" t="str">
            <v>P1</v>
          </cell>
          <cell r="G3476" t="str">
            <v>SMALL</v>
          </cell>
          <cell r="H3476" t="str">
            <v>IH</v>
          </cell>
          <cell r="I3476" t="str">
            <v>0009611 - SMALL BUSINESS INSURANCE AGENCY INC</v>
          </cell>
        </row>
        <row r="3477">
          <cell r="A3477" t="str">
            <v>C46980IH</v>
          </cell>
          <cell r="B3477">
            <v>42185</v>
          </cell>
          <cell r="C3477" t="str">
            <v>C46980</v>
          </cell>
          <cell r="D3477" t="str">
            <v>Damian D Meola DMD PC</v>
          </cell>
          <cell r="E3477" t="str">
            <v>MA</v>
          </cell>
          <cell r="F3477" t="str">
            <v>P1</v>
          </cell>
          <cell r="G3477" t="str">
            <v>GPC</v>
          </cell>
          <cell r="H3477" t="str">
            <v>IH</v>
          </cell>
          <cell r="I3477" t="str">
            <v>0020437 - SPRING INSURANCE GROUP LLC</v>
          </cell>
        </row>
        <row r="3478">
          <cell r="A3478" t="str">
            <v>C46984IH</v>
          </cell>
          <cell r="B3478">
            <v>42185</v>
          </cell>
          <cell r="C3478" t="str">
            <v>C46984</v>
          </cell>
          <cell r="D3478" t="str">
            <v>General Woodworking Inc</v>
          </cell>
          <cell r="E3478" t="str">
            <v>MA</v>
          </cell>
          <cell r="F3478" t="str">
            <v>P1</v>
          </cell>
          <cell r="G3478" t="str">
            <v>CRC</v>
          </cell>
          <cell r="H3478" t="str">
            <v>IH</v>
          </cell>
          <cell r="I3478" t="str">
            <v>0034971 - PROTECTOR GROUP INSURANCE AGENCY, THE</v>
          </cell>
        </row>
        <row r="3479">
          <cell r="A3479" t="str">
            <v>C46984JA</v>
          </cell>
          <cell r="B3479">
            <v>42185</v>
          </cell>
          <cell r="C3479" t="str">
            <v>C46984</v>
          </cell>
          <cell r="D3479" t="str">
            <v>General Woodworking Inc</v>
          </cell>
          <cell r="E3479" t="str">
            <v>MA</v>
          </cell>
          <cell r="F3479" t="str">
            <v>P1</v>
          </cell>
          <cell r="G3479" t="str">
            <v>CRC</v>
          </cell>
          <cell r="H3479" t="str">
            <v>JA</v>
          </cell>
          <cell r="I3479" t="str">
            <v>0034971 - PROTECTOR GROUP INSURANCE AGENCY, THE</v>
          </cell>
        </row>
        <row r="3480">
          <cell r="A3480" t="str">
            <v>C46985IH</v>
          </cell>
          <cell r="B3480">
            <v>42185</v>
          </cell>
          <cell r="C3480" t="str">
            <v>C46985</v>
          </cell>
          <cell r="D3480" t="str">
            <v>Preti Flaherty</v>
          </cell>
          <cell r="E3480" t="str">
            <v>ME</v>
          </cell>
          <cell r="F3480" t="str">
            <v>P1</v>
          </cell>
          <cell r="G3480" t="str">
            <v>ERF</v>
          </cell>
          <cell r="H3480" t="str">
            <v>IH</v>
          </cell>
          <cell r="I3480" t="str">
            <v>0018700 - HOLDEN INSURANCE AGENCY</v>
          </cell>
        </row>
        <row r="3481">
          <cell r="A3481" t="str">
            <v>C46985JH</v>
          </cell>
          <cell r="B3481">
            <v>42185</v>
          </cell>
          <cell r="C3481" t="str">
            <v>C46985</v>
          </cell>
          <cell r="D3481" t="str">
            <v>Preti Flaherty</v>
          </cell>
          <cell r="E3481" t="str">
            <v>ME</v>
          </cell>
          <cell r="F3481" t="str">
            <v>P1</v>
          </cell>
          <cell r="G3481" t="str">
            <v>ERF</v>
          </cell>
          <cell r="H3481" t="str">
            <v>JH</v>
          </cell>
          <cell r="I3481" t="str">
            <v>0018700 - HOLDEN INSURANCE AGENCY</v>
          </cell>
        </row>
        <row r="3482">
          <cell r="A3482" t="str">
            <v>C46985PO</v>
          </cell>
          <cell r="B3482">
            <v>42185</v>
          </cell>
          <cell r="C3482" t="str">
            <v>C46985</v>
          </cell>
          <cell r="D3482" t="str">
            <v>Preti Flaherty</v>
          </cell>
          <cell r="E3482" t="str">
            <v>ME</v>
          </cell>
          <cell r="F3482" t="str">
            <v>P1</v>
          </cell>
          <cell r="G3482" t="str">
            <v>ERF</v>
          </cell>
          <cell r="H3482" t="str">
            <v>PO</v>
          </cell>
          <cell r="I3482" t="str">
            <v>0018700 - HOLDEN INSURANCE AGENCY</v>
          </cell>
        </row>
        <row r="3483">
          <cell r="A3483" t="str">
            <v>C46991JM</v>
          </cell>
          <cell r="B3483">
            <v>42185</v>
          </cell>
          <cell r="C3483" t="str">
            <v>C46991</v>
          </cell>
          <cell r="D3483" t="str">
            <v>Yorgo Foods Inc</v>
          </cell>
          <cell r="E3483" t="str">
            <v>NH</v>
          </cell>
          <cell r="F3483" t="str">
            <v>P1</v>
          </cell>
          <cell r="G3483" t="str">
            <v>SMALL</v>
          </cell>
          <cell r="H3483" t="str">
            <v>JM</v>
          </cell>
          <cell r="I3483" t="str">
            <v>0009622 - DONOHUE JR, STEPHEN J</v>
          </cell>
        </row>
        <row r="3484">
          <cell r="A3484" t="str">
            <v>C46998IH</v>
          </cell>
          <cell r="B3484">
            <v>42185</v>
          </cell>
          <cell r="C3484" t="str">
            <v>C46998</v>
          </cell>
          <cell r="D3484" t="str">
            <v>REMAX  Advantage Real Estate</v>
          </cell>
          <cell r="E3484" t="str">
            <v>MA</v>
          </cell>
          <cell r="F3484" t="str">
            <v>P1</v>
          </cell>
          <cell r="G3484" t="str">
            <v>SMALL</v>
          </cell>
          <cell r="H3484" t="str">
            <v>IH</v>
          </cell>
          <cell r="I3484" t="str">
            <v>0034177 - CORPORATE BENEFITS GROUP LLC</v>
          </cell>
        </row>
        <row r="3485">
          <cell r="A3485" t="str">
            <v>C47000IH</v>
          </cell>
          <cell r="B3485">
            <v>42185</v>
          </cell>
          <cell r="C3485" t="str">
            <v>C47000</v>
          </cell>
          <cell r="D3485" t="str">
            <v>Shawsheen Rubber Co Inc</v>
          </cell>
          <cell r="E3485" t="str">
            <v>MA</v>
          </cell>
          <cell r="F3485" t="str">
            <v>P1</v>
          </cell>
          <cell r="G3485" t="str">
            <v>SMALL</v>
          </cell>
          <cell r="H3485" t="str">
            <v>IH</v>
          </cell>
          <cell r="I3485" t="str">
            <v>0034972 - BUSINESS BENEFITS INS BROKERAGE INC</v>
          </cell>
        </row>
        <row r="3486">
          <cell r="A3486" t="str">
            <v>C47002IH</v>
          </cell>
          <cell r="B3486">
            <v>42185</v>
          </cell>
          <cell r="C3486" t="str">
            <v>C47002</v>
          </cell>
          <cell r="D3486" t="str">
            <v>Gavitt Wire &amp; Cable Co Inc</v>
          </cell>
          <cell r="E3486" t="str">
            <v>MA</v>
          </cell>
          <cell r="F3486" t="str">
            <v>P1</v>
          </cell>
          <cell r="G3486" t="str">
            <v>SMALL</v>
          </cell>
          <cell r="H3486" t="str">
            <v>IH</v>
          </cell>
          <cell r="I3486" t="str">
            <v>0014500 - IMA GROUP BENEFITS LLC</v>
          </cell>
        </row>
        <row r="3487">
          <cell r="A3487" t="str">
            <v>C47002JA</v>
          </cell>
          <cell r="B3487">
            <v>42185</v>
          </cell>
          <cell r="C3487" t="str">
            <v>C47002</v>
          </cell>
          <cell r="D3487" t="str">
            <v>Gavitt Wire &amp; Cable Co Inc</v>
          </cell>
          <cell r="E3487" t="str">
            <v>MA</v>
          </cell>
          <cell r="F3487" t="str">
            <v>P1</v>
          </cell>
          <cell r="G3487" t="str">
            <v>SMALL</v>
          </cell>
          <cell r="H3487" t="str">
            <v>JA</v>
          </cell>
          <cell r="I3487" t="str">
            <v>0014500 - IMA GROUP BENEFITS LLC</v>
          </cell>
        </row>
        <row r="3488">
          <cell r="A3488" t="str">
            <v>C47012IH</v>
          </cell>
          <cell r="B3488">
            <v>42185</v>
          </cell>
          <cell r="C3488" t="str">
            <v>C47012</v>
          </cell>
          <cell r="D3488" t="str">
            <v>New England Cooling Towers Inc.</v>
          </cell>
          <cell r="E3488" t="str">
            <v>MA</v>
          </cell>
          <cell r="F3488" t="str">
            <v>P1</v>
          </cell>
          <cell r="G3488" t="str">
            <v>SMALL</v>
          </cell>
          <cell r="H3488" t="str">
            <v>IH</v>
          </cell>
          <cell r="I3488" t="str">
            <v>0034155 - MOSSE &amp; MOSSE ASSOCIATES INC</v>
          </cell>
        </row>
        <row r="3489">
          <cell r="A3489" t="str">
            <v>C47012JA</v>
          </cell>
          <cell r="B3489">
            <v>42185</v>
          </cell>
          <cell r="C3489" t="str">
            <v>C47012</v>
          </cell>
          <cell r="D3489" t="str">
            <v>New England Cooling Towers Inc.</v>
          </cell>
          <cell r="E3489" t="str">
            <v>MA</v>
          </cell>
          <cell r="F3489" t="str">
            <v>P1</v>
          </cell>
          <cell r="G3489" t="str">
            <v>SMALL</v>
          </cell>
          <cell r="H3489" t="str">
            <v>JA</v>
          </cell>
          <cell r="I3489" t="str">
            <v>0034155 - MOSSE &amp; MOSSE ASSOCIATES INC</v>
          </cell>
        </row>
        <row r="3490">
          <cell r="A3490" t="str">
            <v>C47020JM</v>
          </cell>
          <cell r="B3490">
            <v>42185</v>
          </cell>
          <cell r="C3490" t="str">
            <v>C47020</v>
          </cell>
          <cell r="D3490" t="str">
            <v>CHI Engineering - Portsmouth</v>
          </cell>
          <cell r="E3490" t="str">
            <v>NH</v>
          </cell>
          <cell r="F3490" t="str">
            <v>P1</v>
          </cell>
          <cell r="G3490" t="str">
            <v>SMALL</v>
          </cell>
          <cell r="H3490" t="str">
            <v>JM</v>
          </cell>
          <cell r="I3490" t="str">
            <v>0029251 - SUMMIT FINANCIAL INSURANCE AGCY</v>
          </cell>
        </row>
        <row r="3491">
          <cell r="A3491" t="str">
            <v>C47020JN</v>
          </cell>
          <cell r="B3491">
            <v>42185</v>
          </cell>
          <cell r="C3491" t="str">
            <v>C47020</v>
          </cell>
          <cell r="D3491" t="str">
            <v>CHI Engineering - Portsmouth</v>
          </cell>
          <cell r="E3491" t="str">
            <v>NH</v>
          </cell>
          <cell r="F3491" t="str">
            <v>P1</v>
          </cell>
          <cell r="G3491" t="str">
            <v>SMALL</v>
          </cell>
          <cell r="H3491" t="str">
            <v>JN</v>
          </cell>
          <cell r="I3491" t="str">
            <v>0029251 - SUMMIT FINANCIAL INSURANCE AGCY</v>
          </cell>
        </row>
        <row r="3492">
          <cell r="A3492" t="str">
            <v>C47022IH</v>
          </cell>
          <cell r="B3492">
            <v>42185</v>
          </cell>
          <cell r="C3492" t="str">
            <v>C47022</v>
          </cell>
          <cell r="D3492" t="str">
            <v>James Joseph Salons LLC</v>
          </cell>
          <cell r="E3492" t="str">
            <v>MA</v>
          </cell>
          <cell r="F3492" t="str">
            <v>P1</v>
          </cell>
          <cell r="G3492" t="str">
            <v>CRC</v>
          </cell>
          <cell r="H3492" t="str">
            <v>IH</v>
          </cell>
          <cell r="I3492" t="str">
            <v>0025546 - PAYCHEX AGENCY INC</v>
          </cell>
        </row>
        <row r="3493">
          <cell r="A3493" t="str">
            <v>C47025IH</v>
          </cell>
          <cell r="B3493">
            <v>42185</v>
          </cell>
          <cell r="C3493" t="str">
            <v>C47025</v>
          </cell>
          <cell r="D3493" t="str">
            <v>Athol Area YMCA</v>
          </cell>
          <cell r="E3493" t="str">
            <v>MA</v>
          </cell>
          <cell r="F3493" t="str">
            <v>P1</v>
          </cell>
          <cell r="G3493" t="str">
            <v>SMALL</v>
          </cell>
          <cell r="H3493" t="str">
            <v>IH</v>
          </cell>
          <cell r="I3493" t="str">
            <v>0034577 - CHOICE GROUP INSURANCE SERVICES INC</v>
          </cell>
        </row>
        <row r="3494">
          <cell r="A3494" t="str">
            <v>C47044JH</v>
          </cell>
          <cell r="B3494">
            <v>42185</v>
          </cell>
          <cell r="C3494" t="str">
            <v>C47044</v>
          </cell>
          <cell r="D3494" t="str">
            <v>Sea View Retreat Inc</v>
          </cell>
          <cell r="E3494" t="str">
            <v>MA</v>
          </cell>
          <cell r="F3494" t="str">
            <v>P1</v>
          </cell>
          <cell r="G3494" t="str">
            <v>SMALL</v>
          </cell>
          <cell r="H3494" t="str">
            <v>JH</v>
          </cell>
          <cell r="I3494" t="str">
            <v>0009657 - KRUPKOWSKI, MARK D</v>
          </cell>
        </row>
        <row r="3495">
          <cell r="A3495" t="str">
            <v>C47048JM</v>
          </cell>
          <cell r="B3495">
            <v>42185</v>
          </cell>
          <cell r="C3495" t="str">
            <v>C47048</v>
          </cell>
          <cell r="D3495" t="str">
            <v>The Water Store</v>
          </cell>
          <cell r="E3495" t="str">
            <v>NH</v>
          </cell>
          <cell r="F3495" t="str">
            <v>P1</v>
          </cell>
          <cell r="G3495" t="str">
            <v>SMALL</v>
          </cell>
          <cell r="H3495" t="str">
            <v>JM</v>
          </cell>
          <cell r="I3495" t="str">
            <v>0009662 - LIFETIME BENEFITS GROUP INC</v>
          </cell>
        </row>
        <row r="3496">
          <cell r="A3496" t="str">
            <v>C47051IH</v>
          </cell>
          <cell r="B3496">
            <v>42185</v>
          </cell>
          <cell r="C3496" t="str">
            <v>C47051</v>
          </cell>
          <cell r="D3496" t="str">
            <v>Brunswick Publishing LLC</v>
          </cell>
          <cell r="E3496" t="str">
            <v>ME</v>
          </cell>
          <cell r="F3496" t="str">
            <v>P1</v>
          </cell>
          <cell r="G3496" t="str">
            <v>SMALL</v>
          </cell>
          <cell r="H3496" t="str">
            <v>IH</v>
          </cell>
          <cell r="I3496" t="str">
            <v>0032863 - KRAINIS, JOHN</v>
          </cell>
        </row>
        <row r="3497">
          <cell r="A3497" t="str">
            <v>C47052JM</v>
          </cell>
          <cell r="B3497">
            <v>42185</v>
          </cell>
          <cell r="C3497" t="str">
            <v>C47052</v>
          </cell>
          <cell r="D3497" t="str">
            <v>J Lawrence Hall Co Inc</v>
          </cell>
          <cell r="E3497" t="str">
            <v>NH</v>
          </cell>
          <cell r="F3497" t="str">
            <v>P1</v>
          </cell>
          <cell r="G3497" t="str">
            <v>ERF</v>
          </cell>
          <cell r="H3497" t="str">
            <v>JM</v>
          </cell>
          <cell r="I3497" t="str">
            <v>0009664 - CLARK &amp; LAVEY</v>
          </cell>
        </row>
        <row r="3498">
          <cell r="A3498" t="str">
            <v>C47052JR</v>
          </cell>
          <cell r="B3498">
            <v>42185</v>
          </cell>
          <cell r="C3498" t="str">
            <v>C47052</v>
          </cell>
          <cell r="D3498" t="str">
            <v>J Lawrence Hall Co Inc</v>
          </cell>
          <cell r="E3498" t="str">
            <v>NH</v>
          </cell>
          <cell r="F3498" t="str">
            <v>P1</v>
          </cell>
          <cell r="G3498" t="str">
            <v>ERF</v>
          </cell>
          <cell r="H3498" t="str">
            <v>JR</v>
          </cell>
          <cell r="I3498" t="str">
            <v>0009664 - CLARK &amp; LAVEY</v>
          </cell>
        </row>
        <row r="3499">
          <cell r="A3499" t="str">
            <v>C47057IH</v>
          </cell>
          <cell r="B3499">
            <v>42185</v>
          </cell>
          <cell r="C3499" t="str">
            <v>C47057</v>
          </cell>
          <cell r="D3499" t="str">
            <v>Crisis &amp; Counseling Centers, Inc.</v>
          </cell>
          <cell r="E3499" t="str">
            <v>ME</v>
          </cell>
          <cell r="F3499" t="str">
            <v>P1</v>
          </cell>
          <cell r="G3499" t="str">
            <v>CRC</v>
          </cell>
          <cell r="H3499" t="str">
            <v>IH</v>
          </cell>
          <cell r="I3499" t="str">
            <v>0032936 - NORTON FINANCIAL SERVICES INC</v>
          </cell>
        </row>
        <row r="3500">
          <cell r="A3500" t="str">
            <v>C47057IV</v>
          </cell>
          <cell r="B3500">
            <v>42185</v>
          </cell>
          <cell r="C3500" t="str">
            <v>C47057</v>
          </cell>
          <cell r="D3500" t="str">
            <v>Crisis &amp; Counseling Centers, Inc.</v>
          </cell>
          <cell r="E3500" t="str">
            <v>ME</v>
          </cell>
          <cell r="F3500" t="str">
            <v>P1</v>
          </cell>
          <cell r="G3500" t="str">
            <v>CRC</v>
          </cell>
          <cell r="H3500" t="str">
            <v>IV</v>
          </cell>
          <cell r="I3500" t="str">
            <v>0032936 - NORTON FINANCIAL SERVICES INC</v>
          </cell>
        </row>
        <row r="3501">
          <cell r="A3501" t="str">
            <v>C47057PO</v>
          </cell>
          <cell r="B3501">
            <v>42185</v>
          </cell>
          <cell r="C3501" t="str">
            <v>C47057</v>
          </cell>
          <cell r="D3501" t="str">
            <v>Crisis &amp; Counseling Centers, Inc.</v>
          </cell>
          <cell r="E3501" t="str">
            <v>ME</v>
          </cell>
          <cell r="F3501" t="str">
            <v>P1</v>
          </cell>
          <cell r="G3501" t="str">
            <v>CRC</v>
          </cell>
          <cell r="H3501" t="str">
            <v>PO</v>
          </cell>
          <cell r="I3501" t="str">
            <v>0032936 - NORTON FINANCIAL SERVICES INC</v>
          </cell>
        </row>
        <row r="3502">
          <cell r="A3502" t="str">
            <v>C47060JB</v>
          </cell>
          <cell r="B3502">
            <v>42185</v>
          </cell>
          <cell r="C3502" t="str">
            <v>C47060</v>
          </cell>
          <cell r="D3502" t="str">
            <v>Nolan Associates LLC</v>
          </cell>
          <cell r="E3502" t="str">
            <v>MA</v>
          </cell>
          <cell r="F3502" t="str">
            <v>P1</v>
          </cell>
          <cell r="G3502" t="str">
            <v>CRC</v>
          </cell>
          <cell r="H3502" t="str">
            <v>JB</v>
          </cell>
          <cell r="I3502" t="str">
            <v>0029467 - CORPORATE BENEFITS GROUP LLC</v>
          </cell>
        </row>
        <row r="3503">
          <cell r="A3503" t="str">
            <v>C47070IH</v>
          </cell>
          <cell r="B3503">
            <v>42185</v>
          </cell>
          <cell r="C3503" t="str">
            <v>C47070</v>
          </cell>
          <cell r="D3503" t="str">
            <v>The Via Agency</v>
          </cell>
          <cell r="E3503" t="str">
            <v>ME</v>
          </cell>
          <cell r="F3503" t="str">
            <v>P1</v>
          </cell>
          <cell r="G3503" t="str">
            <v>CRC</v>
          </cell>
          <cell r="H3503" t="str">
            <v>IH</v>
          </cell>
          <cell r="I3503" t="str">
            <v>0034156 - NFP CORPORATE SERVICES (NY) LLC</v>
          </cell>
        </row>
        <row r="3504">
          <cell r="A3504" t="str">
            <v>C47070IV</v>
          </cell>
          <cell r="B3504">
            <v>42185</v>
          </cell>
          <cell r="C3504" t="str">
            <v>C47070</v>
          </cell>
          <cell r="D3504" t="str">
            <v>The Via Agency</v>
          </cell>
          <cell r="E3504" t="str">
            <v>ME</v>
          </cell>
          <cell r="F3504" t="str">
            <v>P1</v>
          </cell>
          <cell r="G3504" t="str">
            <v>CRC</v>
          </cell>
          <cell r="H3504" t="str">
            <v>IV</v>
          </cell>
          <cell r="I3504" t="str">
            <v>0034156 - NFP CORPORATE SERVICES (NY) LLC</v>
          </cell>
        </row>
        <row r="3505">
          <cell r="A3505" t="str">
            <v>C47070PO</v>
          </cell>
          <cell r="B3505">
            <v>42185</v>
          </cell>
          <cell r="C3505" t="str">
            <v>C47070</v>
          </cell>
          <cell r="D3505" t="str">
            <v>The Via Agency</v>
          </cell>
          <cell r="E3505" t="str">
            <v>ME</v>
          </cell>
          <cell r="F3505" t="str">
            <v>P1</v>
          </cell>
          <cell r="G3505" t="str">
            <v>CRC</v>
          </cell>
          <cell r="H3505" t="str">
            <v>PO</v>
          </cell>
          <cell r="I3505" t="str">
            <v>0034156 - NFP CORPORATE SERVICES (NY) LLC</v>
          </cell>
        </row>
        <row r="3506">
          <cell r="A3506" t="str">
            <v>C47080IH</v>
          </cell>
          <cell r="B3506">
            <v>42185</v>
          </cell>
          <cell r="C3506" t="str">
            <v>C47080</v>
          </cell>
          <cell r="D3506" t="str">
            <v>Verrill Dana, LLP</v>
          </cell>
          <cell r="E3506" t="str">
            <v>ME</v>
          </cell>
          <cell r="F3506" t="str">
            <v>P1</v>
          </cell>
          <cell r="G3506" t="str">
            <v>ERF</v>
          </cell>
          <cell r="H3506" t="str">
            <v>IH</v>
          </cell>
          <cell r="I3506" t="str">
            <v>0028353 - HOLDEN INSURANCE AGENCY</v>
          </cell>
        </row>
        <row r="3507">
          <cell r="A3507" t="str">
            <v>C47080IV</v>
          </cell>
          <cell r="B3507">
            <v>42185</v>
          </cell>
          <cell r="C3507" t="str">
            <v>C47080</v>
          </cell>
          <cell r="D3507" t="str">
            <v>Verrill Dana, LLP</v>
          </cell>
          <cell r="E3507" t="str">
            <v>ME</v>
          </cell>
          <cell r="F3507" t="str">
            <v>P1</v>
          </cell>
          <cell r="G3507" t="str">
            <v>ERF</v>
          </cell>
          <cell r="H3507" t="str">
            <v>IV</v>
          </cell>
          <cell r="I3507" t="str">
            <v>0028353 - HOLDEN INSURANCE AGENCY</v>
          </cell>
        </row>
        <row r="3508">
          <cell r="A3508" t="str">
            <v>C47080JH</v>
          </cell>
          <cell r="B3508">
            <v>42185</v>
          </cell>
          <cell r="C3508" t="str">
            <v>C47080</v>
          </cell>
          <cell r="D3508" t="str">
            <v>Verrill Dana, LLP</v>
          </cell>
          <cell r="E3508" t="str">
            <v>ME</v>
          </cell>
          <cell r="F3508" t="str">
            <v>P1</v>
          </cell>
          <cell r="G3508" t="str">
            <v>ERF</v>
          </cell>
          <cell r="H3508" t="str">
            <v>JH</v>
          </cell>
          <cell r="I3508" t="str">
            <v>0028353 - HOLDEN INSURANCE AGENCY</v>
          </cell>
        </row>
        <row r="3509">
          <cell r="A3509" t="str">
            <v>C47081IH</v>
          </cell>
          <cell r="B3509">
            <v>42185</v>
          </cell>
          <cell r="C3509" t="str">
            <v>C47081</v>
          </cell>
          <cell r="D3509" t="str">
            <v>Giovanna's Salon &amp; Day Spa</v>
          </cell>
          <cell r="E3509" t="str">
            <v>MA</v>
          </cell>
          <cell r="F3509" t="str">
            <v>P1</v>
          </cell>
          <cell r="G3509" t="str">
            <v>SMALL</v>
          </cell>
          <cell r="H3509" t="str">
            <v>IH</v>
          </cell>
          <cell r="I3509" t="str">
            <v>0009673 - UNITED BUSINESSMANS INSURANCE AGENCY</v>
          </cell>
        </row>
        <row r="3510">
          <cell r="A3510" t="str">
            <v>C47085IH</v>
          </cell>
          <cell r="B3510">
            <v>42185</v>
          </cell>
          <cell r="C3510" t="str">
            <v>C47085</v>
          </cell>
          <cell r="D3510" t="str">
            <v>Digital Insurance Agency Inc</v>
          </cell>
          <cell r="E3510" t="str">
            <v>MA</v>
          </cell>
          <cell r="F3510" t="str">
            <v>P1</v>
          </cell>
          <cell r="G3510" t="str">
            <v>SMALL</v>
          </cell>
          <cell r="H3510" t="str">
            <v>IH</v>
          </cell>
          <cell r="I3510" t="str">
            <v>0034974 - DIGITAL INSURANCE AGENCY INC</v>
          </cell>
        </row>
        <row r="3511">
          <cell r="A3511" t="str">
            <v>C47089IV</v>
          </cell>
          <cell r="B3511">
            <v>42185</v>
          </cell>
          <cell r="C3511" t="str">
            <v>C47089</v>
          </cell>
          <cell r="D3511" t="str">
            <v>Concord Litho Group</v>
          </cell>
          <cell r="E3511" t="str">
            <v>NH</v>
          </cell>
          <cell r="F3511" t="str">
            <v>P1</v>
          </cell>
          <cell r="G3511" t="str">
            <v>ERF</v>
          </cell>
          <cell r="H3511" t="str">
            <v>IV</v>
          </cell>
          <cell r="I3511" t="str">
            <v>0028270 - CGI EMPLOYEE BENEFITS GROUP</v>
          </cell>
        </row>
        <row r="3512">
          <cell r="A3512" t="str">
            <v>C47106AA</v>
          </cell>
          <cell r="B3512">
            <v>42185</v>
          </cell>
          <cell r="C3512" t="str">
            <v>C47106</v>
          </cell>
          <cell r="D3512" t="str">
            <v>KBACE Technologies NNP</v>
          </cell>
          <cell r="E3512" t="str">
            <v>NH</v>
          </cell>
          <cell r="F3512" t="str">
            <v>P1</v>
          </cell>
          <cell r="G3512" t="str">
            <v>ERF</v>
          </cell>
          <cell r="H3512" t="str">
            <v>AA</v>
          </cell>
          <cell r="I3512" t="str">
            <v>0029226 - EBS INSURANCE BROKERS INC</v>
          </cell>
        </row>
        <row r="3513">
          <cell r="A3513" t="str">
            <v>C47107JM</v>
          </cell>
          <cell r="B3513">
            <v>42185</v>
          </cell>
          <cell r="C3513" t="str">
            <v>C47107</v>
          </cell>
          <cell r="D3513" t="str">
            <v>Sagamore  Animal Hospital</v>
          </cell>
          <cell r="E3513" t="str">
            <v>NH</v>
          </cell>
          <cell r="F3513" t="str">
            <v>P1</v>
          </cell>
          <cell r="G3513" t="str">
            <v>SMALL</v>
          </cell>
          <cell r="H3513" t="str">
            <v>JM</v>
          </cell>
          <cell r="I3513" t="str">
            <v>0009679 - SPURLING INSURANCE &amp; FINANCIAL SERVICES</v>
          </cell>
        </row>
        <row r="3514">
          <cell r="A3514" t="str">
            <v>C47118IA</v>
          </cell>
          <cell r="B3514">
            <v>42185</v>
          </cell>
          <cell r="C3514" t="str">
            <v>C47118</v>
          </cell>
          <cell r="D3514" t="str">
            <v>Recycling Associates Inc</v>
          </cell>
          <cell r="E3514" t="str">
            <v>MA</v>
          </cell>
          <cell r="F3514" t="str">
            <v>P1</v>
          </cell>
          <cell r="G3514" t="str">
            <v>SMALL</v>
          </cell>
          <cell r="H3514" t="str">
            <v>IA</v>
          </cell>
          <cell r="I3514" t="str">
            <v>0009688 - AZIZ, ROBERT</v>
          </cell>
        </row>
        <row r="3515">
          <cell r="A3515" t="str">
            <v>C47118IH</v>
          </cell>
          <cell r="B3515">
            <v>42185</v>
          </cell>
          <cell r="C3515" t="str">
            <v>C47118</v>
          </cell>
          <cell r="D3515" t="str">
            <v>Recycling Associates Inc</v>
          </cell>
          <cell r="E3515" t="str">
            <v>MA</v>
          </cell>
          <cell r="F3515" t="str">
            <v>P1</v>
          </cell>
          <cell r="G3515" t="str">
            <v>SMALL</v>
          </cell>
          <cell r="H3515" t="str">
            <v>IH</v>
          </cell>
          <cell r="I3515" t="str">
            <v>0009688 - AZIZ, ROBERT</v>
          </cell>
        </row>
        <row r="3516">
          <cell r="A3516" t="str">
            <v>C47120IA</v>
          </cell>
          <cell r="B3516">
            <v>42185</v>
          </cell>
          <cell r="C3516" t="str">
            <v>C47120</v>
          </cell>
          <cell r="D3516" t="str">
            <v>The Metropolitan Club</v>
          </cell>
          <cell r="E3516" t="str">
            <v>MA</v>
          </cell>
          <cell r="F3516" t="str">
            <v>P1</v>
          </cell>
          <cell r="G3516" t="str">
            <v>CRC</v>
          </cell>
          <cell r="H3516" t="str">
            <v>IA</v>
          </cell>
          <cell r="I3516" t="str">
            <v>0016351 - COMPREHENSIVE INS PROVIDERS INC</v>
          </cell>
        </row>
        <row r="3517">
          <cell r="A3517" t="str">
            <v>C47120IH</v>
          </cell>
          <cell r="B3517">
            <v>42185</v>
          </cell>
          <cell r="C3517" t="str">
            <v>C47120</v>
          </cell>
          <cell r="D3517" t="str">
            <v>The Metropolitan Club</v>
          </cell>
          <cell r="E3517" t="str">
            <v>MA</v>
          </cell>
          <cell r="F3517" t="str">
            <v>P1</v>
          </cell>
          <cell r="G3517" t="str">
            <v>CRC</v>
          </cell>
          <cell r="H3517" t="str">
            <v>IH</v>
          </cell>
          <cell r="I3517" t="str">
            <v>0016351 - COMPREHENSIVE INS PROVIDERS INC</v>
          </cell>
        </row>
        <row r="3518">
          <cell r="A3518" t="str">
            <v>C47123IH</v>
          </cell>
          <cell r="B3518">
            <v>42185</v>
          </cell>
          <cell r="C3518" t="str">
            <v>C47123</v>
          </cell>
          <cell r="D3518" t="str">
            <v>Advanced Imaging Technologies Inc</v>
          </cell>
          <cell r="E3518" t="str">
            <v>MA</v>
          </cell>
          <cell r="F3518" t="str">
            <v>P1</v>
          </cell>
          <cell r="G3518" t="str">
            <v>SMALL</v>
          </cell>
          <cell r="H3518" t="str">
            <v>IH</v>
          </cell>
          <cell r="I3518" t="str">
            <v>0009695 - LOWE, JEFFREY</v>
          </cell>
        </row>
        <row r="3519">
          <cell r="A3519" t="str">
            <v>C47124JH</v>
          </cell>
          <cell r="B3519">
            <v>42185</v>
          </cell>
          <cell r="C3519" t="str">
            <v>C47124</v>
          </cell>
          <cell r="D3519" t="str">
            <v>Portsmouth Anesthesia Associates</v>
          </cell>
          <cell r="E3519" t="str">
            <v>NH</v>
          </cell>
          <cell r="F3519" t="str">
            <v>P1</v>
          </cell>
          <cell r="G3519" t="str">
            <v>SMALL</v>
          </cell>
          <cell r="H3519" t="str">
            <v>JH</v>
          </cell>
          <cell r="I3519" t="str">
            <v>0020438 - NEW ENGLAND EMPLOYEE BENEFITS COUNCIL</v>
          </cell>
        </row>
        <row r="3520">
          <cell r="A3520" t="str">
            <v>C47125JM</v>
          </cell>
          <cell r="B3520">
            <v>42185</v>
          </cell>
          <cell r="C3520" t="str">
            <v>C47125</v>
          </cell>
          <cell r="D3520" t="str">
            <v>Strawbery Banke Museum</v>
          </cell>
          <cell r="E3520" t="str">
            <v>NH</v>
          </cell>
          <cell r="F3520" t="str">
            <v>P1</v>
          </cell>
          <cell r="G3520" t="str">
            <v>SMALL</v>
          </cell>
          <cell r="H3520" t="str">
            <v>JM</v>
          </cell>
          <cell r="I3520" t="str">
            <v>0009697 - NEW ENGLAND MEDICAL INS AGENCY LLC</v>
          </cell>
        </row>
        <row r="3521">
          <cell r="A3521" t="str">
            <v>C47130IV</v>
          </cell>
          <cell r="B3521">
            <v>42185</v>
          </cell>
          <cell r="C3521" t="str">
            <v>C47130</v>
          </cell>
          <cell r="D3521" t="str">
            <v>Sousa Realty &amp; Development</v>
          </cell>
          <cell r="E3521" t="str">
            <v>NH</v>
          </cell>
          <cell r="F3521" t="str">
            <v>P1</v>
          </cell>
          <cell r="G3521" t="str">
            <v>SMALL</v>
          </cell>
          <cell r="H3521" t="str">
            <v>IV</v>
          </cell>
          <cell r="I3521" t="str">
            <v>0009703 - NEW ENGLAND EMPLOYEE BENEFITS COUNCIL</v>
          </cell>
        </row>
        <row r="3522">
          <cell r="A3522" t="str">
            <v>C47130JM</v>
          </cell>
          <cell r="B3522">
            <v>42185</v>
          </cell>
          <cell r="C3522" t="str">
            <v>C47130</v>
          </cell>
          <cell r="D3522" t="str">
            <v>Sousa Realty &amp; Development</v>
          </cell>
          <cell r="E3522" t="str">
            <v>NH</v>
          </cell>
          <cell r="F3522" t="str">
            <v>P1</v>
          </cell>
          <cell r="G3522" t="str">
            <v>SMALL</v>
          </cell>
          <cell r="H3522" t="str">
            <v>JM</v>
          </cell>
          <cell r="I3522" t="str">
            <v>0009703 - NEW ENGLAND EMPLOYEE BENEFITS COUNCIL</v>
          </cell>
        </row>
        <row r="3523">
          <cell r="A3523" t="str">
            <v>C47132IH</v>
          </cell>
          <cell r="B3523">
            <v>42185</v>
          </cell>
          <cell r="C3523" t="str">
            <v>C47132</v>
          </cell>
          <cell r="D3523" t="str">
            <v>Joker's Two, Inc.</v>
          </cell>
          <cell r="E3523" t="str">
            <v>ME</v>
          </cell>
          <cell r="F3523" t="str">
            <v>P1</v>
          </cell>
          <cell r="G3523" t="str">
            <v>SMALL</v>
          </cell>
          <cell r="H3523" t="str">
            <v>IH</v>
          </cell>
          <cell r="I3523" t="str">
            <v>0027568 - CROSS INSURANCE - MANCHESTER</v>
          </cell>
        </row>
        <row r="3524">
          <cell r="A3524" t="str">
            <v>C47165IH</v>
          </cell>
          <cell r="B3524">
            <v>42185</v>
          </cell>
          <cell r="C3524" t="str">
            <v>C47165</v>
          </cell>
          <cell r="D3524" t="str">
            <v>Decatur House Inc</v>
          </cell>
          <cell r="E3524" t="str">
            <v>MA</v>
          </cell>
          <cell r="F3524" t="str">
            <v>P1</v>
          </cell>
          <cell r="G3524" t="str">
            <v>SMALL</v>
          </cell>
          <cell r="H3524" t="str">
            <v>IH</v>
          </cell>
          <cell r="I3524" t="str">
            <v>0016352 - MELYMUKA, WILLIAM</v>
          </cell>
        </row>
        <row r="3525">
          <cell r="A3525" t="str">
            <v>C47171JM</v>
          </cell>
          <cell r="B3525">
            <v>42185</v>
          </cell>
          <cell r="C3525" t="str">
            <v>C47171</v>
          </cell>
          <cell r="D3525" t="str">
            <v>Companion Animal Hospital</v>
          </cell>
          <cell r="E3525" t="str">
            <v>NH</v>
          </cell>
          <cell r="F3525" t="str">
            <v>P1</v>
          </cell>
          <cell r="G3525" t="str">
            <v>SMALL</v>
          </cell>
          <cell r="H3525" t="str">
            <v>JM</v>
          </cell>
          <cell r="I3525" t="str">
            <v>0027180 - BUSINESS INSURANCE AGENCY</v>
          </cell>
        </row>
        <row r="3526">
          <cell r="A3526" t="str">
            <v>C47179IH</v>
          </cell>
          <cell r="B3526">
            <v>42185</v>
          </cell>
          <cell r="C3526" t="str">
            <v>C47179</v>
          </cell>
          <cell r="D3526" t="str">
            <v>Idris Inc</v>
          </cell>
          <cell r="E3526" t="str">
            <v>MA</v>
          </cell>
          <cell r="F3526" t="str">
            <v>P1</v>
          </cell>
          <cell r="G3526" t="str">
            <v>SMALL</v>
          </cell>
          <cell r="H3526" t="str">
            <v>IH</v>
          </cell>
          <cell r="I3526" t="str">
            <v>0009734 - HEALTH SOLUTIONS INS AGENCY LLC</v>
          </cell>
        </row>
        <row r="3527">
          <cell r="A3527" t="str">
            <v>C47179JA</v>
          </cell>
          <cell r="B3527">
            <v>42185</v>
          </cell>
          <cell r="C3527" t="str">
            <v>C47179</v>
          </cell>
          <cell r="D3527" t="str">
            <v>Idris Inc</v>
          </cell>
          <cell r="E3527" t="str">
            <v>MA</v>
          </cell>
          <cell r="F3527" t="str">
            <v>P1</v>
          </cell>
          <cell r="G3527" t="str">
            <v>SMALL</v>
          </cell>
          <cell r="H3527" t="str">
            <v>JA</v>
          </cell>
          <cell r="I3527" t="str">
            <v>0009734 - HEALTH SOLUTIONS INS AGENCY LLC</v>
          </cell>
        </row>
        <row r="3528">
          <cell r="A3528" t="str">
            <v>C47181IH</v>
          </cell>
          <cell r="B3528">
            <v>42185</v>
          </cell>
          <cell r="C3528" t="str">
            <v>C47181</v>
          </cell>
          <cell r="D3528" t="str">
            <v>Smuttynose Brewing Company (and Portsmouth Brewery)</v>
          </cell>
          <cell r="E3528" t="str">
            <v>NH</v>
          </cell>
          <cell r="F3528" t="str">
            <v>P1</v>
          </cell>
          <cell r="G3528" t="str">
            <v>CRC</v>
          </cell>
          <cell r="H3528" t="str">
            <v>IH</v>
          </cell>
          <cell r="I3528" t="str">
            <v>0009747 - BLAISDELL, GEORGE</v>
          </cell>
        </row>
        <row r="3529">
          <cell r="A3529" t="str">
            <v>C47181PO</v>
          </cell>
          <cell r="B3529">
            <v>42185</v>
          </cell>
          <cell r="C3529" t="str">
            <v>C47181</v>
          </cell>
          <cell r="D3529" t="str">
            <v>Smuttynose Brewing Company (and Portsmouth Brewery)</v>
          </cell>
          <cell r="E3529" t="str">
            <v>NH</v>
          </cell>
          <cell r="F3529" t="str">
            <v>P1</v>
          </cell>
          <cell r="G3529" t="str">
            <v>CRC</v>
          </cell>
          <cell r="H3529" t="str">
            <v>PO</v>
          </cell>
          <cell r="I3529" t="str">
            <v>0009747 - BLAISDELL, GEORGE</v>
          </cell>
        </row>
        <row r="3530">
          <cell r="A3530" t="str">
            <v>C47183JM</v>
          </cell>
          <cell r="B3530">
            <v>42185</v>
          </cell>
          <cell r="C3530" t="str">
            <v>C47183</v>
          </cell>
          <cell r="D3530" t="str">
            <v>Piquette &amp; Howard Electric Service Inc</v>
          </cell>
          <cell r="E3530" t="str">
            <v>NH</v>
          </cell>
          <cell r="F3530" t="str">
            <v>P1</v>
          </cell>
          <cell r="G3530" t="str">
            <v>CRC</v>
          </cell>
          <cell r="H3530" t="str">
            <v>JM</v>
          </cell>
          <cell r="I3530" t="str">
            <v>0033115 - CROSS INSURANCE - MANCHESTER</v>
          </cell>
        </row>
        <row r="3531">
          <cell r="A3531" t="str">
            <v>C47186JM</v>
          </cell>
          <cell r="B3531">
            <v>42185</v>
          </cell>
          <cell r="C3531" t="str">
            <v>C47186</v>
          </cell>
          <cell r="D3531" t="str">
            <v>First Congregational Church - Merrimack</v>
          </cell>
          <cell r="E3531" t="str">
            <v>NH</v>
          </cell>
          <cell r="F3531" t="str">
            <v>P1</v>
          </cell>
          <cell r="G3531" t="str">
            <v>SMALL</v>
          </cell>
          <cell r="H3531" t="str">
            <v>JM</v>
          </cell>
          <cell r="I3531" t="str">
            <v>0009759 - DONOHUE JR, STEPHEN J</v>
          </cell>
        </row>
        <row r="3532">
          <cell r="A3532" t="str">
            <v>C47187IV</v>
          </cell>
          <cell r="B3532">
            <v>42185</v>
          </cell>
          <cell r="C3532" t="str">
            <v>C47187</v>
          </cell>
          <cell r="D3532" t="str">
            <v>TMS Architects PA</v>
          </cell>
          <cell r="E3532" t="str">
            <v>NH</v>
          </cell>
          <cell r="F3532" t="str">
            <v>P1</v>
          </cell>
          <cell r="G3532" t="str">
            <v>SMALL</v>
          </cell>
          <cell r="H3532" t="str">
            <v>IV</v>
          </cell>
          <cell r="I3532" t="str">
            <v>0009750 - FIRST BENEFITS INC</v>
          </cell>
        </row>
        <row r="3533">
          <cell r="A3533" t="str">
            <v>C47188IV</v>
          </cell>
          <cell r="B3533">
            <v>42185</v>
          </cell>
          <cell r="C3533" t="str">
            <v>C47188</v>
          </cell>
          <cell r="D3533" t="str">
            <v>Lunder Manufacturing</v>
          </cell>
          <cell r="E3533" t="str">
            <v>ME</v>
          </cell>
          <cell r="F3533" t="str">
            <v>P1</v>
          </cell>
          <cell r="G3533" t="str">
            <v>SMALL</v>
          </cell>
          <cell r="H3533" t="str">
            <v>IV</v>
          </cell>
          <cell r="I3533" t="str">
            <v>0009758 - ALLEN FINANCIAL GROUP</v>
          </cell>
        </row>
        <row r="3534">
          <cell r="A3534" t="str">
            <v>C47189IH</v>
          </cell>
          <cell r="B3534">
            <v>42185</v>
          </cell>
          <cell r="C3534" t="str">
            <v>C47189</v>
          </cell>
          <cell r="D3534" t="str">
            <v>Windham Millwork Inc</v>
          </cell>
          <cell r="E3534" t="str">
            <v>ME</v>
          </cell>
          <cell r="F3534" t="str">
            <v>P1</v>
          </cell>
          <cell r="G3534" t="str">
            <v>CRC</v>
          </cell>
          <cell r="H3534" t="str">
            <v>IH</v>
          </cell>
          <cell r="I3534" t="str">
            <v>0026504 - NORTON FINANCIAL SERVICES INC</v>
          </cell>
        </row>
        <row r="3535">
          <cell r="A3535" t="str">
            <v>C47189IV</v>
          </cell>
          <cell r="B3535">
            <v>42185</v>
          </cell>
          <cell r="C3535" t="str">
            <v>C47189</v>
          </cell>
          <cell r="D3535" t="str">
            <v>Windham Millwork Inc</v>
          </cell>
          <cell r="E3535" t="str">
            <v>ME</v>
          </cell>
          <cell r="F3535" t="str">
            <v>P1</v>
          </cell>
          <cell r="G3535" t="str">
            <v>CRC</v>
          </cell>
          <cell r="H3535" t="str">
            <v>IV</v>
          </cell>
          <cell r="I3535" t="str">
            <v>0026504 - NORTON FINANCIAL SERVICES INC</v>
          </cell>
        </row>
        <row r="3536">
          <cell r="A3536" t="str">
            <v>C47192IH</v>
          </cell>
          <cell r="B3536">
            <v>42185</v>
          </cell>
          <cell r="C3536" t="str">
            <v>C47192</v>
          </cell>
          <cell r="D3536" t="str">
            <v>Kildub Ind dba The Chieftain</v>
          </cell>
          <cell r="E3536" t="str">
            <v>MA</v>
          </cell>
          <cell r="F3536" t="str">
            <v>P1</v>
          </cell>
          <cell r="G3536" t="str">
            <v>SMALL</v>
          </cell>
          <cell r="H3536" t="str">
            <v>IH</v>
          </cell>
          <cell r="I3536" t="str">
            <v>0025892 - BOSTON COMMONWEALTH ADVANTAGE LLC</v>
          </cell>
        </row>
        <row r="3537">
          <cell r="A3537" t="str">
            <v>C47196IH</v>
          </cell>
          <cell r="B3537">
            <v>42185</v>
          </cell>
          <cell r="C3537" t="str">
            <v>C47196</v>
          </cell>
          <cell r="D3537" t="str">
            <v>Barbara T Scanlon DMD</v>
          </cell>
          <cell r="E3537" t="str">
            <v>MA</v>
          </cell>
          <cell r="F3537" t="str">
            <v>P1</v>
          </cell>
          <cell r="G3537" t="str">
            <v>SMALL</v>
          </cell>
          <cell r="H3537" t="str">
            <v>IH</v>
          </cell>
          <cell r="I3537" t="str">
            <v>0020323 - SPRING INSURANCE GROUP LLC</v>
          </cell>
        </row>
        <row r="3538">
          <cell r="A3538" t="str">
            <v>C47199IH</v>
          </cell>
          <cell r="B3538">
            <v>42185</v>
          </cell>
          <cell r="C3538" t="str">
            <v>C47199</v>
          </cell>
          <cell r="D3538" t="str">
            <v>Bisson Moving &amp; Storage</v>
          </cell>
          <cell r="E3538" t="str">
            <v>ME</v>
          </cell>
          <cell r="F3538" t="str">
            <v>P1</v>
          </cell>
          <cell r="G3538" t="str">
            <v>CRC</v>
          </cell>
          <cell r="H3538" t="str">
            <v>IH</v>
          </cell>
          <cell r="I3538" t="str">
            <v>0010747 - NORTON FINANCIAL SERVICES INC</v>
          </cell>
        </row>
        <row r="3539">
          <cell r="A3539" t="str">
            <v>C47199IV</v>
          </cell>
          <cell r="B3539">
            <v>42185</v>
          </cell>
          <cell r="C3539" t="str">
            <v>C47199</v>
          </cell>
          <cell r="D3539" t="str">
            <v>Bisson Moving &amp; Storage</v>
          </cell>
          <cell r="E3539" t="str">
            <v>ME</v>
          </cell>
          <cell r="F3539" t="str">
            <v>P1</v>
          </cell>
          <cell r="G3539" t="str">
            <v>CRC</v>
          </cell>
          <cell r="H3539" t="str">
            <v>IV</v>
          </cell>
          <cell r="I3539" t="str">
            <v>0010747 - NORTON FINANCIAL SERVICES INC</v>
          </cell>
        </row>
        <row r="3540">
          <cell r="A3540" t="str">
            <v>C47202JM</v>
          </cell>
          <cell r="B3540">
            <v>42185</v>
          </cell>
          <cell r="C3540" t="str">
            <v>C47202</v>
          </cell>
          <cell r="D3540" t="str">
            <v>Buzz Durkin's Uechi Karate Inc</v>
          </cell>
          <cell r="E3540" t="str">
            <v>NH</v>
          </cell>
          <cell r="F3540" t="str">
            <v>P1</v>
          </cell>
          <cell r="G3540" t="str">
            <v>SMALL</v>
          </cell>
          <cell r="H3540" t="str">
            <v>JM</v>
          </cell>
          <cell r="I3540" t="str">
            <v>0009760 - INSURANCE SOLUTIONS CORPORATION</v>
          </cell>
        </row>
        <row r="3541">
          <cell r="A3541" t="str">
            <v>C47215IH</v>
          </cell>
          <cell r="B3541">
            <v>42185</v>
          </cell>
          <cell r="C3541" t="str">
            <v>C47215</v>
          </cell>
          <cell r="D3541" t="str">
            <v>Oakham Pine Acres Inc</v>
          </cell>
          <cell r="E3541" t="str">
            <v>MA</v>
          </cell>
          <cell r="F3541" t="str">
            <v>P1</v>
          </cell>
          <cell r="G3541" t="str">
            <v>SMALL</v>
          </cell>
          <cell r="H3541" t="str">
            <v>IH</v>
          </cell>
          <cell r="I3541" t="str">
            <v>0009761 - CUDWORTH, DEAN D</v>
          </cell>
        </row>
        <row r="3542">
          <cell r="A3542" t="str">
            <v>C47215JA</v>
          </cell>
          <cell r="B3542">
            <v>42185</v>
          </cell>
          <cell r="C3542" t="str">
            <v>C47215</v>
          </cell>
          <cell r="D3542" t="str">
            <v>Oakham Pine Acres Inc</v>
          </cell>
          <cell r="E3542" t="str">
            <v>MA</v>
          </cell>
          <cell r="F3542" t="str">
            <v>P1</v>
          </cell>
          <cell r="G3542" t="str">
            <v>SMALL</v>
          </cell>
          <cell r="H3542" t="str">
            <v>JA</v>
          </cell>
          <cell r="I3542" t="str">
            <v>0009761 - CUDWORTH, DEAN D</v>
          </cell>
        </row>
        <row r="3543">
          <cell r="A3543" t="str">
            <v>C47216JM</v>
          </cell>
          <cell r="B3543">
            <v>42185</v>
          </cell>
          <cell r="C3543" t="str">
            <v>C47216</v>
          </cell>
          <cell r="D3543" t="str">
            <v>Data Electronic Devices</v>
          </cell>
          <cell r="E3543" t="str">
            <v>NH</v>
          </cell>
          <cell r="F3543" t="str">
            <v>P1</v>
          </cell>
          <cell r="G3543" t="str">
            <v>CRC</v>
          </cell>
          <cell r="H3543" t="str">
            <v>JM</v>
          </cell>
          <cell r="I3543" t="str">
            <v>0009781 - INSURANCE SOLUTIONS CORPORATION</v>
          </cell>
        </row>
        <row r="3544">
          <cell r="A3544" t="str">
            <v>C47216JR</v>
          </cell>
          <cell r="B3544">
            <v>42185</v>
          </cell>
          <cell r="C3544" t="str">
            <v>C47216</v>
          </cell>
          <cell r="D3544" t="str">
            <v>Data Electronic Devices</v>
          </cell>
          <cell r="E3544" t="str">
            <v>NH</v>
          </cell>
          <cell r="F3544" t="str">
            <v>P1</v>
          </cell>
          <cell r="G3544" t="str">
            <v>CRC</v>
          </cell>
          <cell r="H3544" t="str">
            <v>JR</v>
          </cell>
          <cell r="I3544" t="str">
            <v>0009781 - INSURANCE SOLUTIONS CORPORATION</v>
          </cell>
        </row>
        <row r="3545">
          <cell r="A3545" t="str">
            <v>C47218IH</v>
          </cell>
          <cell r="B3545">
            <v>42185</v>
          </cell>
          <cell r="C3545" t="str">
            <v>C47218</v>
          </cell>
          <cell r="D3545" t="str">
            <v>Chair City Meats Inc</v>
          </cell>
          <cell r="E3545" t="str">
            <v>MA</v>
          </cell>
          <cell r="F3545" t="str">
            <v>P1</v>
          </cell>
          <cell r="G3545" t="str">
            <v>SMALL</v>
          </cell>
          <cell r="H3545" t="str">
            <v>IH</v>
          </cell>
          <cell r="I3545" t="str">
            <v>0034521 - CHOICE GROUP INSURANCE SERVICES INC</v>
          </cell>
        </row>
        <row r="3546">
          <cell r="A3546" t="str">
            <v>C47219JM</v>
          </cell>
          <cell r="B3546">
            <v>42185</v>
          </cell>
          <cell r="C3546" t="str">
            <v>C47219</v>
          </cell>
          <cell r="D3546" t="str">
            <v>TCD Construction Inc</v>
          </cell>
          <cell r="E3546" t="str">
            <v>NH</v>
          </cell>
          <cell r="F3546" t="str">
            <v>P1</v>
          </cell>
          <cell r="G3546" t="str">
            <v>SMALL</v>
          </cell>
          <cell r="H3546" t="str">
            <v>JM</v>
          </cell>
          <cell r="I3546" t="str">
            <v>0009780 - NIBRI BENEFIT SERVICES INC</v>
          </cell>
        </row>
        <row r="3547">
          <cell r="A3547" t="str">
            <v>C47223JM</v>
          </cell>
          <cell r="B3547">
            <v>42185</v>
          </cell>
          <cell r="C3547" t="str">
            <v>C47223</v>
          </cell>
          <cell r="D3547" t="str">
            <v>Sisters Of Holy Cross</v>
          </cell>
          <cell r="E3547" t="str">
            <v>NH</v>
          </cell>
          <cell r="F3547" t="str">
            <v>P1</v>
          </cell>
          <cell r="G3547" t="str">
            <v>CRC</v>
          </cell>
          <cell r="H3547" t="str">
            <v>JM</v>
          </cell>
          <cell r="I3547" t="str">
            <v>0014221 - E &amp; S INSURANCE SERVICES LLC</v>
          </cell>
        </row>
        <row r="3548">
          <cell r="A3548" t="str">
            <v>C47225IH</v>
          </cell>
          <cell r="B3548">
            <v>42185</v>
          </cell>
          <cell r="C3548" t="str">
            <v>C47225</v>
          </cell>
          <cell r="D3548" t="str">
            <v>RJ McDonald Inc</v>
          </cell>
          <cell r="E3548" t="str">
            <v>MA</v>
          </cell>
          <cell r="F3548" t="str">
            <v>P1</v>
          </cell>
          <cell r="G3548" t="str">
            <v>SMALL</v>
          </cell>
          <cell r="H3548" t="str">
            <v>IH</v>
          </cell>
          <cell r="I3548" t="str">
            <v>0009778 - FMG INSURANCE AGENCY INC</v>
          </cell>
        </row>
        <row r="3549">
          <cell r="A3549" t="str">
            <v>C47225JA</v>
          </cell>
          <cell r="B3549">
            <v>42185</v>
          </cell>
          <cell r="C3549" t="str">
            <v>C47225</v>
          </cell>
          <cell r="D3549" t="str">
            <v>RJ McDonald Inc</v>
          </cell>
          <cell r="E3549" t="str">
            <v>MA</v>
          </cell>
          <cell r="F3549" t="str">
            <v>P1</v>
          </cell>
          <cell r="G3549" t="str">
            <v>SMALL</v>
          </cell>
          <cell r="H3549" t="str">
            <v>JA</v>
          </cell>
          <cell r="I3549" t="str">
            <v>0009778 - FMG INSURANCE AGENCY INC</v>
          </cell>
        </row>
        <row r="3550">
          <cell r="A3550" t="str">
            <v>C47226IH</v>
          </cell>
          <cell r="B3550">
            <v>42185</v>
          </cell>
          <cell r="C3550" t="str">
            <v>C47226</v>
          </cell>
          <cell r="D3550" t="str">
            <v>The Gagnon Group LLC</v>
          </cell>
          <cell r="E3550" t="str">
            <v>MA</v>
          </cell>
          <cell r="F3550" t="str">
            <v>P1</v>
          </cell>
          <cell r="G3550" t="str">
            <v>SMALL</v>
          </cell>
          <cell r="H3550" t="str">
            <v>IH</v>
          </cell>
          <cell r="I3550" t="str">
            <v>0009787 - NORTHWESTERN BENEFIT ASSOC INSURANCE AGCY INC</v>
          </cell>
        </row>
        <row r="3551">
          <cell r="A3551" t="str">
            <v>C47229JM</v>
          </cell>
          <cell r="B3551">
            <v>42185</v>
          </cell>
          <cell r="C3551" t="str">
            <v>C47229</v>
          </cell>
          <cell r="D3551" t="str">
            <v>DBU Construction Inc</v>
          </cell>
          <cell r="E3551" t="str">
            <v>NH</v>
          </cell>
          <cell r="F3551" t="str">
            <v>P1</v>
          </cell>
          <cell r="G3551" t="str">
            <v>SMALL</v>
          </cell>
          <cell r="H3551" t="str">
            <v>JM</v>
          </cell>
          <cell r="I3551" t="str">
            <v>0030882 - DAVIS TOWLE MORRILL &amp; EVERETT INC</v>
          </cell>
        </row>
        <row r="3552">
          <cell r="A3552" t="str">
            <v>C47230IV</v>
          </cell>
          <cell r="B3552">
            <v>42185</v>
          </cell>
          <cell r="C3552" t="str">
            <v>C47230</v>
          </cell>
          <cell r="D3552" t="str">
            <v>Waldorf Association of Cape Cod Inc</v>
          </cell>
          <cell r="E3552" t="str">
            <v>MA</v>
          </cell>
          <cell r="F3552" t="str">
            <v>P1</v>
          </cell>
          <cell r="G3552" t="str">
            <v>SMALL</v>
          </cell>
          <cell r="H3552" t="str">
            <v>IV</v>
          </cell>
          <cell r="I3552" t="str">
            <v>0019474 - SULLIVAN, PAUL P</v>
          </cell>
        </row>
        <row r="3553">
          <cell r="A3553" t="str">
            <v>C47232JM</v>
          </cell>
          <cell r="B3553">
            <v>42185</v>
          </cell>
          <cell r="C3553" t="str">
            <v>C47232</v>
          </cell>
          <cell r="D3553" t="str">
            <v>American Excavating</v>
          </cell>
          <cell r="E3553" t="str">
            <v>NH</v>
          </cell>
          <cell r="F3553" t="str">
            <v>P1</v>
          </cell>
          <cell r="G3553" t="str">
            <v>CRC</v>
          </cell>
          <cell r="H3553" t="str">
            <v>JM</v>
          </cell>
          <cell r="I3553" t="str">
            <v>0031020 - LANDMARK BENEFITS INC</v>
          </cell>
        </row>
        <row r="3554">
          <cell r="A3554" t="str">
            <v>C47246IH</v>
          </cell>
          <cell r="B3554">
            <v>42185</v>
          </cell>
          <cell r="C3554" t="str">
            <v>C47246</v>
          </cell>
          <cell r="D3554" t="str">
            <v>Drain Shooter Inc</v>
          </cell>
          <cell r="E3554" t="str">
            <v>MA</v>
          </cell>
          <cell r="F3554" t="str">
            <v>P1</v>
          </cell>
          <cell r="G3554" t="str">
            <v>SMALL</v>
          </cell>
          <cell r="H3554" t="str">
            <v>IH</v>
          </cell>
          <cell r="I3554" t="str">
            <v>0015572 - CLEARY INSURANCE INC</v>
          </cell>
        </row>
        <row r="3555">
          <cell r="A3555" t="str">
            <v>C47259IH</v>
          </cell>
          <cell r="B3555">
            <v>42185</v>
          </cell>
          <cell r="C3555" t="str">
            <v>C47259</v>
          </cell>
          <cell r="D3555" t="str">
            <v>Felco, Inc.</v>
          </cell>
          <cell r="E3555" t="str">
            <v>MA</v>
          </cell>
          <cell r="F3555" t="str">
            <v>P1</v>
          </cell>
          <cell r="G3555" t="str">
            <v>SMALL</v>
          </cell>
          <cell r="H3555" t="str">
            <v>IH</v>
          </cell>
          <cell r="I3555" t="str">
            <v>0009810 - HARPER, ANNA</v>
          </cell>
        </row>
        <row r="3556">
          <cell r="A3556" t="str">
            <v>C47261IH</v>
          </cell>
          <cell r="B3556">
            <v>42185</v>
          </cell>
          <cell r="C3556" t="str">
            <v>C47261</v>
          </cell>
          <cell r="D3556" t="str">
            <v>Boston Eye Care Consultants</v>
          </cell>
          <cell r="E3556" t="str">
            <v>MA</v>
          </cell>
          <cell r="F3556" t="str">
            <v>P1</v>
          </cell>
          <cell r="G3556" t="str">
            <v>SMALL</v>
          </cell>
          <cell r="H3556" t="str">
            <v>IH</v>
          </cell>
          <cell r="I3556" t="str">
            <v>0009813 - ROGERS &amp; GRAY INSURANCE AGENCY</v>
          </cell>
        </row>
        <row r="3557">
          <cell r="A3557" t="str">
            <v>C47264IV</v>
          </cell>
          <cell r="B3557">
            <v>42185</v>
          </cell>
          <cell r="C3557" t="str">
            <v>C47264</v>
          </cell>
          <cell r="D3557" t="str">
            <v>Perico PC</v>
          </cell>
          <cell r="E3557" t="str">
            <v>MA</v>
          </cell>
          <cell r="F3557" t="str">
            <v>P1</v>
          </cell>
          <cell r="G3557" t="str">
            <v>SMALL</v>
          </cell>
          <cell r="H3557" t="str">
            <v>IV</v>
          </cell>
          <cell r="I3557" t="str">
            <v>0024378 - RSC INSURANCE BROKERAGE INC</v>
          </cell>
        </row>
        <row r="3558">
          <cell r="A3558" t="str">
            <v>C47266JM</v>
          </cell>
          <cell r="B3558">
            <v>42185</v>
          </cell>
          <cell r="C3558" t="str">
            <v>C47266</v>
          </cell>
          <cell r="D3558" t="str">
            <v>L &amp; R Rentals Inc</v>
          </cell>
          <cell r="E3558" t="str">
            <v>NH</v>
          </cell>
          <cell r="F3558" t="str">
            <v>P1</v>
          </cell>
          <cell r="G3558" t="str">
            <v>SMALL</v>
          </cell>
          <cell r="H3558" t="str">
            <v>JM</v>
          </cell>
          <cell r="I3558" t="str">
            <v>0009818 - CLARK &amp; LAVEY</v>
          </cell>
        </row>
        <row r="3559">
          <cell r="A3559" t="str">
            <v>C47268JM</v>
          </cell>
          <cell r="B3559">
            <v>42185</v>
          </cell>
          <cell r="C3559" t="str">
            <v>C47268</v>
          </cell>
          <cell r="D3559" t="str">
            <v>David Kramer Electric</v>
          </cell>
          <cell r="E3559" t="str">
            <v>NH</v>
          </cell>
          <cell r="F3559" t="str">
            <v>P1</v>
          </cell>
          <cell r="G3559" t="str">
            <v>SMALL</v>
          </cell>
          <cell r="H3559" t="str">
            <v>JM</v>
          </cell>
          <cell r="I3559" t="str">
            <v>0009819 - R W ASSOCIATES INC</v>
          </cell>
        </row>
        <row r="3560">
          <cell r="A3560" t="str">
            <v>C47271JN</v>
          </cell>
          <cell r="B3560">
            <v>42185</v>
          </cell>
          <cell r="C3560" t="str">
            <v>C47271</v>
          </cell>
          <cell r="D3560" t="str">
            <v>Lortie Plumbing and Heating</v>
          </cell>
          <cell r="E3560" t="str">
            <v>NH</v>
          </cell>
          <cell r="F3560" t="str">
            <v>P1</v>
          </cell>
          <cell r="G3560" t="str">
            <v>SMALL</v>
          </cell>
          <cell r="H3560" t="str">
            <v>JN</v>
          </cell>
          <cell r="I3560" t="str">
            <v>0034071 - BROWN &amp; BROWN OF NEW HAMPSHIRE. INC</v>
          </cell>
        </row>
        <row r="3561">
          <cell r="A3561" t="str">
            <v>C47272AA</v>
          </cell>
          <cell r="B3561">
            <v>42185</v>
          </cell>
          <cell r="C3561" t="str">
            <v>C47272</v>
          </cell>
          <cell r="D3561" t="str">
            <v>Newforma Inc</v>
          </cell>
          <cell r="E3561" t="str">
            <v>NH</v>
          </cell>
          <cell r="F3561" t="str">
            <v>P1</v>
          </cell>
          <cell r="G3561" t="str">
            <v>ERF</v>
          </cell>
          <cell r="H3561" t="str">
            <v>AA</v>
          </cell>
          <cell r="I3561" t="str">
            <v>0033209 - SAPERS &amp; WALLACK</v>
          </cell>
        </row>
        <row r="3562">
          <cell r="A3562" t="str">
            <v>C47284IV</v>
          </cell>
          <cell r="B3562">
            <v>42185</v>
          </cell>
          <cell r="C3562" t="str">
            <v>C47284</v>
          </cell>
          <cell r="D3562" t="str">
            <v>Bright Star Engineering Inc.</v>
          </cell>
          <cell r="E3562" t="str">
            <v>MA</v>
          </cell>
          <cell r="F3562" t="str">
            <v>P1</v>
          </cell>
          <cell r="G3562" t="str">
            <v>SMALL</v>
          </cell>
          <cell r="H3562" t="str">
            <v>IV</v>
          </cell>
          <cell r="I3562" t="str">
            <v>0019743 - CABOT RISK STRATEGIES LLC</v>
          </cell>
        </row>
        <row r="3563">
          <cell r="A3563" t="str">
            <v>C47286JN</v>
          </cell>
          <cell r="B3563">
            <v>42185</v>
          </cell>
          <cell r="C3563" t="str">
            <v>C47286</v>
          </cell>
          <cell r="D3563" t="str">
            <v>Bayside Distributing Inc</v>
          </cell>
          <cell r="E3563" t="str">
            <v>NH</v>
          </cell>
          <cell r="F3563" t="str">
            <v>P1</v>
          </cell>
          <cell r="G3563" t="str">
            <v>CRC</v>
          </cell>
          <cell r="H3563" t="str">
            <v>JN</v>
          </cell>
          <cell r="I3563" t="str">
            <v>0031906 - R W ASSOCIATES INC</v>
          </cell>
        </row>
        <row r="3564">
          <cell r="A3564" t="str">
            <v>C47287MI</v>
          </cell>
          <cell r="B3564">
            <v>42185</v>
          </cell>
          <cell r="C3564" t="str">
            <v>C47287</v>
          </cell>
          <cell r="D3564" t="str">
            <v>Hallett Funeral Home</v>
          </cell>
          <cell r="E3564" t="str">
            <v>MA</v>
          </cell>
          <cell r="F3564" t="str">
            <v>P1</v>
          </cell>
          <cell r="G3564" t="str">
            <v>MCARE</v>
          </cell>
          <cell r="H3564" t="str">
            <v>MI</v>
          </cell>
          <cell r="I3564" t="str">
            <v>0009836 - VENDETTI JR, DONALD F</v>
          </cell>
        </row>
        <row r="3565">
          <cell r="A3565" t="str">
            <v>C47288JM</v>
          </cell>
          <cell r="B3565">
            <v>42185</v>
          </cell>
          <cell r="C3565" t="str">
            <v>C47288</v>
          </cell>
          <cell r="D3565" t="str">
            <v>Savvy  Workshop, LLC</v>
          </cell>
          <cell r="E3565" t="str">
            <v>NH</v>
          </cell>
          <cell r="F3565" t="str">
            <v>P1</v>
          </cell>
          <cell r="G3565" t="str">
            <v>SMALL</v>
          </cell>
          <cell r="H3565" t="str">
            <v>JM</v>
          </cell>
          <cell r="I3565" t="str">
            <v>0027476 - ALLEN ASSOCIATES OF MANCHESTER LLC</v>
          </cell>
        </row>
        <row r="3566">
          <cell r="A3566" t="str">
            <v>C47296IH</v>
          </cell>
          <cell r="B3566">
            <v>42185</v>
          </cell>
          <cell r="C3566" t="str">
            <v>C47296</v>
          </cell>
          <cell r="D3566" t="str">
            <v>Kathy Corrigan's School of Gymnastics &amp; Dance</v>
          </cell>
          <cell r="E3566" t="str">
            <v>MA</v>
          </cell>
          <cell r="F3566" t="str">
            <v>P1</v>
          </cell>
          <cell r="G3566" t="str">
            <v>SMALL</v>
          </cell>
          <cell r="H3566" t="str">
            <v>IH</v>
          </cell>
          <cell r="I3566" t="str">
            <v>0014808 - MCCULLOM, PATRICK</v>
          </cell>
        </row>
        <row r="3567">
          <cell r="A3567" t="str">
            <v>C47298JR</v>
          </cell>
          <cell r="B3567">
            <v>42185</v>
          </cell>
          <cell r="C3567" t="str">
            <v>C47298</v>
          </cell>
          <cell r="D3567" t="str">
            <v>Helm Automotive Inc</v>
          </cell>
          <cell r="E3567" t="str">
            <v>NH</v>
          </cell>
          <cell r="F3567" t="str">
            <v>P1</v>
          </cell>
          <cell r="G3567" t="str">
            <v>SMALL</v>
          </cell>
          <cell r="H3567" t="str">
            <v>JR</v>
          </cell>
          <cell r="I3567" t="str">
            <v>0034398 - NEW ENGLAND EMPLOYEE BENEFITS COUNCIL</v>
          </cell>
        </row>
        <row r="3568">
          <cell r="A3568" t="str">
            <v>C47300IH</v>
          </cell>
          <cell r="B3568">
            <v>42185</v>
          </cell>
          <cell r="C3568" t="str">
            <v>C47300</v>
          </cell>
          <cell r="D3568" t="str">
            <v>Andover School of Montessori</v>
          </cell>
          <cell r="E3568" t="str">
            <v>MA</v>
          </cell>
          <cell r="F3568" t="str">
            <v>P1</v>
          </cell>
          <cell r="G3568" t="str">
            <v>SMALL</v>
          </cell>
          <cell r="H3568" t="str">
            <v>IH</v>
          </cell>
          <cell r="I3568" t="str">
            <v>0021246 - BORISLOW INSURANCE AGENCY</v>
          </cell>
        </row>
        <row r="3569">
          <cell r="A3569" t="str">
            <v>C47301IH</v>
          </cell>
          <cell r="B3569">
            <v>42185</v>
          </cell>
          <cell r="C3569" t="str">
            <v>C47301</v>
          </cell>
          <cell r="D3569" t="str">
            <v>Pro Wine, Inc.</v>
          </cell>
          <cell r="E3569" t="str">
            <v>MA</v>
          </cell>
          <cell r="F3569" t="str">
            <v>P1</v>
          </cell>
          <cell r="G3569" t="str">
            <v>SMALL</v>
          </cell>
          <cell r="H3569" t="str">
            <v>IH</v>
          </cell>
          <cell r="I3569" t="str">
            <v>0022372 - EMPLOYEE BENEFIT ADVISORS INC</v>
          </cell>
        </row>
        <row r="3570">
          <cell r="A3570" t="str">
            <v>C47301JA</v>
          </cell>
          <cell r="B3570">
            <v>42185</v>
          </cell>
          <cell r="C3570" t="str">
            <v>C47301</v>
          </cell>
          <cell r="D3570" t="str">
            <v>Pro Wine, Inc.</v>
          </cell>
          <cell r="E3570" t="str">
            <v>MA</v>
          </cell>
          <cell r="F3570" t="str">
            <v>P1</v>
          </cell>
          <cell r="G3570" t="str">
            <v>SMALL</v>
          </cell>
          <cell r="H3570" t="str">
            <v>JA</v>
          </cell>
          <cell r="I3570" t="str">
            <v>0022372 - EMPLOYEE BENEFIT ADVISORS INC</v>
          </cell>
        </row>
        <row r="3571">
          <cell r="A3571" t="str">
            <v>C47309JH</v>
          </cell>
          <cell r="B3571">
            <v>42185</v>
          </cell>
          <cell r="C3571" t="str">
            <v>C47309</v>
          </cell>
          <cell r="D3571" t="str">
            <v>Opti-Sciences Inc</v>
          </cell>
          <cell r="E3571" t="str">
            <v>NH</v>
          </cell>
          <cell r="F3571" t="str">
            <v>P1</v>
          </cell>
          <cell r="G3571" t="str">
            <v>SMALL</v>
          </cell>
          <cell r="H3571" t="str">
            <v>JH</v>
          </cell>
          <cell r="I3571" t="str">
            <v>0017665 - UNITED BUSINESSMANS INSURANCE AGENCY</v>
          </cell>
        </row>
        <row r="3572">
          <cell r="A3572" t="str">
            <v>C47318IV</v>
          </cell>
          <cell r="B3572">
            <v>42185</v>
          </cell>
          <cell r="C3572" t="str">
            <v>C47318</v>
          </cell>
          <cell r="D3572" t="str">
            <v>Johnson Abrasives Company Inc</v>
          </cell>
          <cell r="E3572" t="str">
            <v>NH</v>
          </cell>
          <cell r="F3572" t="str">
            <v>P1</v>
          </cell>
          <cell r="G3572" t="str">
            <v>SMALL</v>
          </cell>
          <cell r="H3572" t="str">
            <v>IV</v>
          </cell>
          <cell r="I3572" t="str">
            <v>0035637 - NEWCOMBE, JAMES E</v>
          </cell>
        </row>
        <row r="3573">
          <cell r="A3573" t="str">
            <v>C47325JM</v>
          </cell>
          <cell r="B3573">
            <v>42185</v>
          </cell>
          <cell r="C3573" t="str">
            <v>C47325</v>
          </cell>
          <cell r="D3573" t="str">
            <v>Martel Plumbing &amp; Heating Inc</v>
          </cell>
          <cell r="E3573" t="str">
            <v>NH</v>
          </cell>
          <cell r="F3573" t="str">
            <v>P1</v>
          </cell>
          <cell r="G3573" t="str">
            <v>SMALL</v>
          </cell>
          <cell r="H3573" t="str">
            <v>JM</v>
          </cell>
          <cell r="I3573" t="str">
            <v>0009880 - NEW ENGLAND MEDICAL INS AGENCY LLC</v>
          </cell>
        </row>
        <row r="3574">
          <cell r="A3574" t="str">
            <v>C47335IA</v>
          </cell>
          <cell r="B3574">
            <v>42185</v>
          </cell>
          <cell r="C3574" t="str">
            <v>C47335</v>
          </cell>
          <cell r="D3574" t="str">
            <v>Technology Container Corp</v>
          </cell>
          <cell r="E3574" t="str">
            <v>MA</v>
          </cell>
          <cell r="F3574" t="str">
            <v>P1</v>
          </cell>
          <cell r="G3574" t="str">
            <v>CRC</v>
          </cell>
          <cell r="H3574" t="str">
            <v>IA</v>
          </cell>
          <cell r="I3574" t="str">
            <v>0028122 - PORTNOY, EVAN S</v>
          </cell>
        </row>
        <row r="3575">
          <cell r="A3575" t="str">
            <v>C47335IH</v>
          </cell>
          <cell r="B3575">
            <v>42185</v>
          </cell>
          <cell r="C3575" t="str">
            <v>C47335</v>
          </cell>
          <cell r="D3575" t="str">
            <v>Technology Container Corp</v>
          </cell>
          <cell r="E3575" t="str">
            <v>MA</v>
          </cell>
          <cell r="F3575" t="str">
            <v>P1</v>
          </cell>
          <cell r="G3575" t="str">
            <v>CRC</v>
          </cell>
          <cell r="H3575" t="str">
            <v>IH</v>
          </cell>
          <cell r="I3575" t="str">
            <v>0028122 - PORTNOY, EVAN S</v>
          </cell>
        </row>
        <row r="3576">
          <cell r="A3576" t="str">
            <v>C47336IA</v>
          </cell>
          <cell r="B3576">
            <v>42185</v>
          </cell>
          <cell r="C3576" t="str">
            <v>C47336</v>
          </cell>
          <cell r="D3576" t="str">
            <v>Screening for Mental Health Inc.</v>
          </cell>
          <cell r="E3576" t="str">
            <v>MA</v>
          </cell>
          <cell r="F3576" t="str">
            <v>P1</v>
          </cell>
          <cell r="G3576" t="str">
            <v>SMALL</v>
          </cell>
          <cell r="H3576" t="str">
            <v>IA</v>
          </cell>
          <cell r="I3576" t="str">
            <v>0009876 - SMALL BUSINESS INSURANCE AGENCY INC</v>
          </cell>
        </row>
        <row r="3577">
          <cell r="A3577" t="str">
            <v>C47336IH</v>
          </cell>
          <cell r="B3577">
            <v>42185</v>
          </cell>
          <cell r="C3577" t="str">
            <v>C47336</v>
          </cell>
          <cell r="D3577" t="str">
            <v>Screening for Mental Health Inc.</v>
          </cell>
          <cell r="E3577" t="str">
            <v>MA</v>
          </cell>
          <cell r="F3577" t="str">
            <v>P1</v>
          </cell>
          <cell r="G3577" t="str">
            <v>SMALL</v>
          </cell>
          <cell r="H3577" t="str">
            <v>IH</v>
          </cell>
          <cell r="I3577" t="str">
            <v>0009876 - SMALL BUSINESS INSURANCE AGENCY INC</v>
          </cell>
        </row>
        <row r="3578">
          <cell r="A3578" t="str">
            <v>C47337PO</v>
          </cell>
          <cell r="B3578">
            <v>42185</v>
          </cell>
          <cell r="C3578" t="str">
            <v>C47337</v>
          </cell>
          <cell r="D3578" t="str">
            <v>Dennis Paper &amp; Food Service</v>
          </cell>
          <cell r="E3578" t="str">
            <v>ME</v>
          </cell>
          <cell r="F3578" t="str">
            <v>P1</v>
          </cell>
          <cell r="G3578" t="str">
            <v>CRC</v>
          </cell>
          <cell r="H3578" t="str">
            <v>PO</v>
          </cell>
          <cell r="I3578" t="str">
            <v>0031248 - CROSS INSURANCE</v>
          </cell>
        </row>
        <row r="3579">
          <cell r="A3579" t="str">
            <v>C47342IA</v>
          </cell>
          <cell r="B3579">
            <v>42185</v>
          </cell>
          <cell r="C3579" t="str">
            <v>C47342</v>
          </cell>
          <cell r="D3579" t="str">
            <v>Group One Partners Inc</v>
          </cell>
          <cell r="E3579" t="str">
            <v>MA</v>
          </cell>
          <cell r="F3579" t="str">
            <v>P1</v>
          </cell>
          <cell r="G3579" t="str">
            <v>SMALL</v>
          </cell>
          <cell r="H3579" t="str">
            <v>IA</v>
          </cell>
          <cell r="I3579" t="str">
            <v>0034721 - MATHIESON, PATRICIA</v>
          </cell>
        </row>
        <row r="3580">
          <cell r="A3580" t="str">
            <v>C47342IH</v>
          </cell>
          <cell r="B3580">
            <v>42185</v>
          </cell>
          <cell r="C3580" t="str">
            <v>C47342</v>
          </cell>
          <cell r="D3580" t="str">
            <v>Group One Partners Inc</v>
          </cell>
          <cell r="E3580" t="str">
            <v>MA</v>
          </cell>
          <cell r="F3580" t="str">
            <v>P1</v>
          </cell>
          <cell r="G3580" t="str">
            <v>SMALL</v>
          </cell>
          <cell r="H3580" t="str">
            <v>IH</v>
          </cell>
          <cell r="I3580" t="str">
            <v>0034721 - MATHIESON, PATRICIA</v>
          </cell>
        </row>
        <row r="3581">
          <cell r="A3581" t="str">
            <v>C47345JM</v>
          </cell>
          <cell r="B3581">
            <v>42185</v>
          </cell>
          <cell r="C3581" t="str">
            <v>C47345</v>
          </cell>
          <cell r="D3581" t="str">
            <v>Nel-Tech Labs Inc</v>
          </cell>
          <cell r="E3581" t="str">
            <v>NH</v>
          </cell>
          <cell r="F3581" t="str">
            <v>P1</v>
          </cell>
          <cell r="G3581" t="str">
            <v>SMALL</v>
          </cell>
          <cell r="H3581" t="str">
            <v>JM</v>
          </cell>
          <cell r="I3581" t="str">
            <v>0031725 - LIFETIME BENEFITS GROUP INC</v>
          </cell>
        </row>
        <row r="3582">
          <cell r="A3582" t="str">
            <v>C47364JS</v>
          </cell>
          <cell r="B3582">
            <v>42185</v>
          </cell>
          <cell r="C3582" t="str">
            <v>C47364</v>
          </cell>
          <cell r="D3582" t="str">
            <v>Christopher Bush DPM PLLC</v>
          </cell>
          <cell r="E3582" t="str">
            <v>NH</v>
          </cell>
          <cell r="F3582" t="str">
            <v>P1</v>
          </cell>
          <cell r="G3582" t="str">
            <v>SMALL</v>
          </cell>
          <cell r="H3582" t="str">
            <v>JS</v>
          </cell>
          <cell r="I3582" t="str">
            <v>0009906 - CONSOLES, NICHOLAS S</v>
          </cell>
        </row>
        <row r="3583">
          <cell r="A3583" t="str">
            <v>C47369IH</v>
          </cell>
          <cell r="B3583">
            <v>42185</v>
          </cell>
          <cell r="C3583" t="str">
            <v>C47369</v>
          </cell>
          <cell r="D3583" t="str">
            <v>Make-Way Machine Inc</v>
          </cell>
          <cell r="E3583" t="str">
            <v>NH</v>
          </cell>
          <cell r="F3583" t="str">
            <v>P1</v>
          </cell>
          <cell r="G3583" t="str">
            <v>SMALL</v>
          </cell>
          <cell r="H3583" t="str">
            <v>IH</v>
          </cell>
          <cell r="I3583" t="str">
            <v>0009911 - GRANITE GROUP BENEFITS LLC</v>
          </cell>
        </row>
        <row r="3584">
          <cell r="A3584" t="str">
            <v>C47373JM</v>
          </cell>
          <cell r="B3584">
            <v>42185</v>
          </cell>
          <cell r="C3584" t="str">
            <v>C47373</v>
          </cell>
          <cell r="D3584" t="str">
            <v>Galaxy Glass &amp; Aluminum Inc</v>
          </cell>
          <cell r="E3584" t="str">
            <v>NH</v>
          </cell>
          <cell r="F3584" t="str">
            <v>P1</v>
          </cell>
          <cell r="G3584" t="str">
            <v>CRC</v>
          </cell>
          <cell r="H3584" t="str">
            <v>JM</v>
          </cell>
          <cell r="I3584" t="str">
            <v>0029294 - NEW ENGLAND EMPLOYEE BENEFITS COUNCIL</v>
          </cell>
        </row>
        <row r="3585">
          <cell r="A3585" t="str">
            <v>C47373JN</v>
          </cell>
          <cell r="B3585">
            <v>42185</v>
          </cell>
          <cell r="C3585" t="str">
            <v>C47373</v>
          </cell>
          <cell r="D3585" t="str">
            <v>Galaxy Glass &amp; Aluminum Inc</v>
          </cell>
          <cell r="E3585" t="str">
            <v>NH</v>
          </cell>
          <cell r="F3585" t="str">
            <v>P1</v>
          </cell>
          <cell r="G3585" t="str">
            <v>CRC</v>
          </cell>
          <cell r="H3585" t="str">
            <v>JN</v>
          </cell>
          <cell r="I3585" t="str">
            <v>0029294 - NEW ENGLAND EMPLOYEE BENEFITS COUNCIL</v>
          </cell>
        </row>
        <row r="3586">
          <cell r="A3586" t="str">
            <v>C47373PO</v>
          </cell>
          <cell r="B3586">
            <v>42185</v>
          </cell>
          <cell r="C3586" t="str">
            <v>C47373</v>
          </cell>
          <cell r="D3586" t="str">
            <v>Galaxy Glass &amp; Aluminum Inc</v>
          </cell>
          <cell r="E3586" t="str">
            <v>NH</v>
          </cell>
          <cell r="F3586" t="str">
            <v>P1</v>
          </cell>
          <cell r="G3586" t="str">
            <v>CRC</v>
          </cell>
          <cell r="H3586" t="str">
            <v>PO</v>
          </cell>
          <cell r="I3586" t="str">
            <v>0029294 - NEW ENGLAND EMPLOYEE BENEFITS COUNCIL</v>
          </cell>
        </row>
        <row r="3587">
          <cell r="A3587" t="str">
            <v>C47380IH</v>
          </cell>
          <cell r="B3587">
            <v>42185</v>
          </cell>
          <cell r="C3587" t="str">
            <v>C47380</v>
          </cell>
          <cell r="D3587" t="str">
            <v>Freedom Ring Communications LLC dba BayRing Communications</v>
          </cell>
          <cell r="E3587" t="str">
            <v>NH</v>
          </cell>
          <cell r="F3587" t="str">
            <v>P1</v>
          </cell>
          <cell r="G3587" t="str">
            <v>CRC</v>
          </cell>
          <cell r="H3587" t="str">
            <v>IH</v>
          </cell>
          <cell r="I3587" t="str">
            <v>0033223 - CGI EMPLOYEE BENEFITS GROUP</v>
          </cell>
        </row>
        <row r="3588">
          <cell r="A3588" t="str">
            <v>C47380JH</v>
          </cell>
          <cell r="B3588">
            <v>42185</v>
          </cell>
          <cell r="C3588" t="str">
            <v>C47380</v>
          </cell>
          <cell r="D3588" t="str">
            <v>Freedom Ring Communications LLC dba BayRing Communications</v>
          </cell>
          <cell r="E3588" t="str">
            <v>NH</v>
          </cell>
          <cell r="F3588" t="str">
            <v>P1</v>
          </cell>
          <cell r="G3588" t="str">
            <v>CRC</v>
          </cell>
          <cell r="H3588" t="str">
            <v>JH</v>
          </cell>
          <cell r="I3588" t="str">
            <v>0033223 - CGI EMPLOYEE BENEFITS GROUP</v>
          </cell>
        </row>
        <row r="3589">
          <cell r="A3589" t="str">
            <v>C47389IH</v>
          </cell>
          <cell r="B3589">
            <v>42185</v>
          </cell>
          <cell r="C3589" t="str">
            <v>C47389</v>
          </cell>
          <cell r="D3589" t="str">
            <v>Handel and Haydn Society</v>
          </cell>
          <cell r="E3589" t="str">
            <v>MA</v>
          </cell>
          <cell r="F3589" t="str">
            <v>P1</v>
          </cell>
          <cell r="G3589" t="str">
            <v>SMALL</v>
          </cell>
          <cell r="H3589" t="str">
            <v>IH</v>
          </cell>
          <cell r="I3589" t="str">
            <v>0035786 - YOURPEOPLE INC</v>
          </cell>
        </row>
        <row r="3590">
          <cell r="A3590" t="str">
            <v>C47391IH</v>
          </cell>
          <cell r="B3590">
            <v>42185</v>
          </cell>
          <cell r="C3590" t="str">
            <v>C47391</v>
          </cell>
          <cell r="D3590" t="str">
            <v>Lawyers Committee for Civil Rights Under</v>
          </cell>
          <cell r="E3590" t="str">
            <v>MA</v>
          </cell>
          <cell r="F3590" t="str">
            <v>P1</v>
          </cell>
          <cell r="G3590" t="str">
            <v>SMALL</v>
          </cell>
          <cell r="H3590" t="str">
            <v>IH</v>
          </cell>
          <cell r="I3590" t="str">
            <v>0025161 - BROWN &amp; BROWN OF MASSACHUSETTS LLC</v>
          </cell>
        </row>
        <row r="3591">
          <cell r="A3591" t="str">
            <v>C47396IA</v>
          </cell>
          <cell r="B3591">
            <v>42185</v>
          </cell>
          <cell r="C3591" t="str">
            <v>C47396</v>
          </cell>
          <cell r="D3591" t="str">
            <v>HMFP</v>
          </cell>
          <cell r="E3591" t="str">
            <v>MA</v>
          </cell>
          <cell r="F3591" t="str">
            <v>ASO</v>
          </cell>
          <cell r="G3591" t="str">
            <v>ERF</v>
          </cell>
          <cell r="H3591" t="str">
            <v>IA</v>
          </cell>
        </row>
        <row r="3592">
          <cell r="A3592" t="str">
            <v>C47396JD</v>
          </cell>
          <cell r="B3592">
            <v>42185</v>
          </cell>
          <cell r="C3592" t="str">
            <v>C47396</v>
          </cell>
          <cell r="D3592" t="str">
            <v>HMFP</v>
          </cell>
          <cell r="E3592" t="str">
            <v>MA</v>
          </cell>
          <cell r="F3592" t="str">
            <v>ASO</v>
          </cell>
          <cell r="G3592" t="str">
            <v>ERF</v>
          </cell>
          <cell r="H3592" t="str">
            <v>JD</v>
          </cell>
        </row>
        <row r="3593">
          <cell r="A3593" t="str">
            <v>C47397IA</v>
          </cell>
          <cell r="B3593">
            <v>42185</v>
          </cell>
          <cell r="C3593" t="str">
            <v>C47397</v>
          </cell>
          <cell r="D3593" t="str">
            <v>New England Baptist Hospital</v>
          </cell>
          <cell r="E3593" t="str">
            <v>MA</v>
          </cell>
          <cell r="F3593" t="str">
            <v>P1</v>
          </cell>
          <cell r="G3593" t="str">
            <v>ERF</v>
          </cell>
          <cell r="H3593" t="str">
            <v>IA</v>
          </cell>
          <cell r="I3593" t="str">
            <v>0022342 - STRATEGIC BENEFIT ADVISORS INC</v>
          </cell>
        </row>
        <row r="3594">
          <cell r="A3594" t="str">
            <v>C47397IV</v>
          </cell>
          <cell r="B3594">
            <v>42185</v>
          </cell>
          <cell r="C3594" t="str">
            <v>C47397</v>
          </cell>
          <cell r="D3594" t="str">
            <v>New England Baptist Hospital</v>
          </cell>
          <cell r="E3594" t="str">
            <v>MA</v>
          </cell>
          <cell r="F3594" t="str">
            <v>P1</v>
          </cell>
          <cell r="G3594" t="str">
            <v>ERF</v>
          </cell>
          <cell r="H3594" t="str">
            <v>IV</v>
          </cell>
          <cell r="I3594" t="str">
            <v>0022342 - STRATEGIC BENEFIT ADVISORS INC</v>
          </cell>
        </row>
        <row r="3595">
          <cell r="A3595" t="str">
            <v>C47397PO</v>
          </cell>
          <cell r="B3595">
            <v>42185</v>
          </cell>
          <cell r="C3595" t="str">
            <v>C47397</v>
          </cell>
          <cell r="D3595" t="str">
            <v>New England Baptist Hospital</v>
          </cell>
          <cell r="E3595" t="str">
            <v>MA</v>
          </cell>
          <cell r="F3595" t="str">
            <v>P1</v>
          </cell>
          <cell r="G3595" t="str">
            <v>ERF</v>
          </cell>
          <cell r="H3595" t="str">
            <v>PO</v>
          </cell>
          <cell r="I3595" t="str">
            <v>0022342 - STRATEGIC BENEFIT ADVISORS INC</v>
          </cell>
        </row>
        <row r="3596">
          <cell r="A3596" t="str">
            <v>C47404JM</v>
          </cell>
          <cell r="B3596">
            <v>42185</v>
          </cell>
          <cell r="C3596" t="str">
            <v>C47404</v>
          </cell>
          <cell r="D3596" t="str">
            <v>New Hampshire Federal Credit Union</v>
          </cell>
          <cell r="E3596" t="str">
            <v>NH</v>
          </cell>
          <cell r="F3596" t="str">
            <v>P1</v>
          </cell>
          <cell r="G3596" t="str">
            <v>SMALL</v>
          </cell>
          <cell r="H3596" t="str">
            <v>JM</v>
          </cell>
          <cell r="I3596" t="str">
            <v>0009936 - NEW ENGLAND EMPLOYEE BENEFITS COUNCIL</v>
          </cell>
        </row>
        <row r="3597">
          <cell r="A3597" t="str">
            <v>C47405IV</v>
          </cell>
          <cell r="B3597">
            <v>42185</v>
          </cell>
          <cell r="C3597" t="str">
            <v>C47405</v>
          </cell>
          <cell r="D3597" t="str">
            <v>Dahle North America Inc</v>
          </cell>
          <cell r="E3597" t="str">
            <v>NH</v>
          </cell>
          <cell r="F3597" t="str">
            <v>P1</v>
          </cell>
          <cell r="G3597" t="str">
            <v>SMALL</v>
          </cell>
          <cell r="H3597" t="str">
            <v>IV</v>
          </cell>
          <cell r="I3597" t="str">
            <v>0009941 - LIFETIME BENEFITS GROUP INC</v>
          </cell>
        </row>
        <row r="3598">
          <cell r="A3598" t="str">
            <v>C47405JH</v>
          </cell>
          <cell r="B3598">
            <v>42185</v>
          </cell>
          <cell r="C3598" t="str">
            <v>C47405</v>
          </cell>
          <cell r="D3598" t="str">
            <v>Dahle North America Inc</v>
          </cell>
          <cell r="E3598" t="str">
            <v>NH</v>
          </cell>
          <cell r="F3598" t="str">
            <v>P1</v>
          </cell>
          <cell r="G3598" t="str">
            <v>SMALL</v>
          </cell>
          <cell r="H3598" t="str">
            <v>JH</v>
          </cell>
          <cell r="I3598" t="str">
            <v>0009941 - LIFETIME BENEFITS GROUP INC</v>
          </cell>
        </row>
        <row r="3599">
          <cell r="A3599" t="str">
            <v>C47405JS</v>
          </cell>
          <cell r="B3599">
            <v>42185</v>
          </cell>
          <cell r="C3599" t="str">
            <v>C47405</v>
          </cell>
          <cell r="D3599" t="str">
            <v>Dahle North America Inc</v>
          </cell>
          <cell r="E3599" t="str">
            <v>NH</v>
          </cell>
          <cell r="F3599" t="str">
            <v>P1</v>
          </cell>
          <cell r="G3599" t="str">
            <v>SMALL</v>
          </cell>
          <cell r="H3599" t="str">
            <v>JS</v>
          </cell>
          <cell r="I3599" t="str">
            <v>0009941 - LIFETIME BENEFITS GROUP INC</v>
          </cell>
        </row>
        <row r="3600">
          <cell r="A3600" t="str">
            <v>C47412JM</v>
          </cell>
          <cell r="B3600">
            <v>42185</v>
          </cell>
          <cell r="C3600" t="str">
            <v>C47412</v>
          </cell>
          <cell r="D3600" t="str">
            <v>APS Motorcycles LLC</v>
          </cell>
          <cell r="E3600" t="str">
            <v>NH</v>
          </cell>
          <cell r="F3600" t="str">
            <v>P1</v>
          </cell>
          <cell r="G3600" t="str">
            <v>SMALL</v>
          </cell>
          <cell r="H3600" t="str">
            <v>JM</v>
          </cell>
          <cell r="I3600" t="str">
            <v>0009949 - CLARK-MORTENSON AGENCY INC</v>
          </cell>
        </row>
        <row r="3601">
          <cell r="A3601" t="str">
            <v>C47413IA</v>
          </cell>
          <cell r="B3601">
            <v>42185</v>
          </cell>
          <cell r="C3601" t="str">
            <v>C47413</v>
          </cell>
          <cell r="D3601" t="str">
            <v>Commonwealth Resources Inc</v>
          </cell>
          <cell r="E3601" t="str">
            <v>MA</v>
          </cell>
          <cell r="F3601" t="str">
            <v>P1</v>
          </cell>
          <cell r="G3601" t="str">
            <v>SMALL</v>
          </cell>
          <cell r="H3601" t="str">
            <v>IA</v>
          </cell>
          <cell r="I3601" t="str">
            <v>0009942 - CORKIN INSURANCE AGENCY INC</v>
          </cell>
        </row>
        <row r="3602">
          <cell r="A3602" t="str">
            <v>C47413IH</v>
          </cell>
          <cell r="B3602">
            <v>42185</v>
          </cell>
          <cell r="C3602" t="str">
            <v>C47413</v>
          </cell>
          <cell r="D3602" t="str">
            <v>Commonwealth Resources Inc</v>
          </cell>
          <cell r="E3602" t="str">
            <v>MA</v>
          </cell>
          <cell r="F3602" t="str">
            <v>P1</v>
          </cell>
          <cell r="G3602" t="str">
            <v>SMALL</v>
          </cell>
          <cell r="H3602" t="str">
            <v>IH</v>
          </cell>
          <cell r="I3602" t="str">
            <v>0009942 - CORKIN INSURANCE AGENCY INC</v>
          </cell>
        </row>
        <row r="3603">
          <cell r="A3603" t="str">
            <v>C47417JR</v>
          </cell>
          <cell r="B3603">
            <v>42185</v>
          </cell>
          <cell r="C3603" t="str">
            <v>C47417</v>
          </cell>
          <cell r="D3603" t="str">
            <v>Better Smiles Dental Care PC</v>
          </cell>
          <cell r="E3603" t="str">
            <v>NH</v>
          </cell>
          <cell r="F3603" t="str">
            <v>P1</v>
          </cell>
          <cell r="G3603" t="str">
            <v>SMALL</v>
          </cell>
          <cell r="H3603" t="str">
            <v>JR</v>
          </cell>
          <cell r="I3603" t="str">
            <v>0032362 - SPRING INSURANCE GROUP LLC</v>
          </cell>
        </row>
        <row r="3604">
          <cell r="A3604" t="str">
            <v>C47430IH</v>
          </cell>
          <cell r="B3604">
            <v>42185</v>
          </cell>
          <cell r="C3604" t="str">
            <v>C47430</v>
          </cell>
          <cell r="D3604" t="str">
            <v>Arcari Dental Lab</v>
          </cell>
          <cell r="E3604" t="str">
            <v>MA</v>
          </cell>
          <cell r="F3604" t="str">
            <v>P1</v>
          </cell>
          <cell r="G3604" t="str">
            <v>SMALL</v>
          </cell>
          <cell r="H3604" t="str">
            <v>IH</v>
          </cell>
          <cell r="I3604" t="str">
            <v>0009963 - PROCTOR &amp; CO INSURANCE AGENCY INC</v>
          </cell>
        </row>
        <row r="3605">
          <cell r="A3605" t="str">
            <v>C47434IH</v>
          </cell>
          <cell r="B3605">
            <v>42185</v>
          </cell>
          <cell r="C3605" t="str">
            <v>C47434</v>
          </cell>
          <cell r="D3605" t="str">
            <v>Ace Ticket</v>
          </cell>
          <cell r="E3605" t="str">
            <v>MA</v>
          </cell>
          <cell r="F3605" t="str">
            <v>P1</v>
          </cell>
          <cell r="G3605" t="str">
            <v>SMALL</v>
          </cell>
          <cell r="H3605" t="str">
            <v>IH</v>
          </cell>
          <cell r="I3605" t="str">
            <v>0009958 - ROBLIN INSURANCE AGENCY</v>
          </cell>
        </row>
        <row r="3606">
          <cell r="A3606" t="str">
            <v>C47434JA</v>
          </cell>
          <cell r="B3606">
            <v>42185</v>
          </cell>
          <cell r="C3606" t="str">
            <v>C47434</v>
          </cell>
          <cell r="D3606" t="str">
            <v>Ace Ticket</v>
          </cell>
          <cell r="E3606" t="str">
            <v>MA</v>
          </cell>
          <cell r="F3606" t="str">
            <v>P1</v>
          </cell>
          <cell r="G3606" t="str">
            <v>SMALL</v>
          </cell>
          <cell r="H3606" t="str">
            <v>JA</v>
          </cell>
          <cell r="I3606" t="str">
            <v>0009958 - ROBLIN INSURANCE AGENCY</v>
          </cell>
        </row>
        <row r="3607">
          <cell r="A3607" t="str">
            <v>C47447JM</v>
          </cell>
          <cell r="B3607">
            <v>42185</v>
          </cell>
          <cell r="C3607" t="str">
            <v>C47447</v>
          </cell>
          <cell r="D3607" t="str">
            <v>D B Warlick &amp; Co Inc</v>
          </cell>
          <cell r="E3607" t="str">
            <v>NH</v>
          </cell>
          <cell r="F3607" t="str">
            <v>P1</v>
          </cell>
          <cell r="G3607" t="str">
            <v>SMALL</v>
          </cell>
          <cell r="H3607" t="str">
            <v>JM</v>
          </cell>
          <cell r="I3607" t="str">
            <v>0009970 - CGI EMPLOYEE BENEFITS GROUP</v>
          </cell>
        </row>
        <row r="3608">
          <cell r="A3608" t="str">
            <v>C47456IA</v>
          </cell>
          <cell r="B3608">
            <v>42185</v>
          </cell>
          <cell r="C3608" t="str">
            <v>C47456</v>
          </cell>
          <cell r="D3608" t="str">
            <v>Rediker Software Inc</v>
          </cell>
          <cell r="E3608" t="str">
            <v>MA</v>
          </cell>
          <cell r="F3608" t="str">
            <v>P1</v>
          </cell>
          <cell r="G3608" t="str">
            <v>CRC</v>
          </cell>
          <cell r="H3608" t="str">
            <v>IA</v>
          </cell>
          <cell r="I3608" t="str">
            <v>0029483 - GAUDREAU GROUP INC INS AGENCY</v>
          </cell>
        </row>
        <row r="3609">
          <cell r="A3609" t="str">
            <v>C47456IH</v>
          </cell>
          <cell r="B3609">
            <v>42185</v>
          </cell>
          <cell r="C3609" t="str">
            <v>C47456</v>
          </cell>
          <cell r="D3609" t="str">
            <v>Rediker Software Inc</v>
          </cell>
          <cell r="E3609" t="str">
            <v>MA</v>
          </cell>
          <cell r="F3609" t="str">
            <v>P1</v>
          </cell>
          <cell r="G3609" t="str">
            <v>CRC</v>
          </cell>
          <cell r="H3609" t="str">
            <v>IH</v>
          </cell>
          <cell r="I3609" t="str">
            <v>0029483 - GAUDREAU GROUP INC INS AGENCY</v>
          </cell>
        </row>
        <row r="3610">
          <cell r="A3610" t="str">
            <v>C47456JA</v>
          </cell>
          <cell r="B3610">
            <v>42185</v>
          </cell>
          <cell r="C3610" t="str">
            <v>C47456</v>
          </cell>
          <cell r="D3610" t="str">
            <v>Rediker Software Inc</v>
          </cell>
          <cell r="E3610" t="str">
            <v>MA</v>
          </cell>
          <cell r="F3610" t="str">
            <v>P1</v>
          </cell>
          <cell r="G3610" t="str">
            <v>CRC</v>
          </cell>
          <cell r="H3610" t="str">
            <v>JA</v>
          </cell>
          <cell r="I3610" t="str">
            <v>0029483 - GAUDREAU GROUP INC INS AGENCY</v>
          </cell>
        </row>
        <row r="3611">
          <cell r="A3611" t="str">
            <v>C47457IA</v>
          </cell>
          <cell r="B3611">
            <v>42185</v>
          </cell>
          <cell r="C3611" t="str">
            <v>C47457</v>
          </cell>
          <cell r="D3611" t="str">
            <v>Tomasso Trattoria Inc.</v>
          </cell>
          <cell r="E3611" t="str">
            <v>MA</v>
          </cell>
          <cell r="F3611" t="str">
            <v>P1</v>
          </cell>
          <cell r="G3611" t="str">
            <v>SMALL</v>
          </cell>
          <cell r="H3611" t="str">
            <v>IA</v>
          </cell>
          <cell r="I3611" t="str">
            <v>0030458 - DIGITAL INSURANCE AGENCY INC</v>
          </cell>
        </row>
        <row r="3612">
          <cell r="A3612" t="str">
            <v>C47457IH</v>
          </cell>
          <cell r="B3612">
            <v>42185</v>
          </cell>
          <cell r="C3612" t="str">
            <v>C47457</v>
          </cell>
          <cell r="D3612" t="str">
            <v>Tomasso Trattoria Inc.</v>
          </cell>
          <cell r="E3612" t="str">
            <v>MA</v>
          </cell>
          <cell r="F3612" t="str">
            <v>P1</v>
          </cell>
          <cell r="G3612" t="str">
            <v>SMALL</v>
          </cell>
          <cell r="H3612" t="str">
            <v>IH</v>
          </cell>
          <cell r="I3612" t="str">
            <v>0030458 - DIGITAL INSURANCE AGENCY INC</v>
          </cell>
        </row>
        <row r="3613">
          <cell r="A3613" t="str">
            <v>C47459IH</v>
          </cell>
          <cell r="B3613">
            <v>42185</v>
          </cell>
          <cell r="C3613" t="str">
            <v>C47459</v>
          </cell>
          <cell r="D3613" t="str">
            <v>Worcester Business Development Corp.</v>
          </cell>
          <cell r="E3613" t="str">
            <v>MA</v>
          </cell>
          <cell r="F3613" t="str">
            <v>P1</v>
          </cell>
          <cell r="G3613" t="str">
            <v>SMALL</v>
          </cell>
          <cell r="H3613" t="str">
            <v>IH</v>
          </cell>
          <cell r="I3613" t="str">
            <v>0022373 - EMPLOYEE BENEFIT ADVISORS INC</v>
          </cell>
        </row>
        <row r="3614">
          <cell r="A3614" t="str">
            <v>C47460IH</v>
          </cell>
          <cell r="B3614">
            <v>42185</v>
          </cell>
          <cell r="C3614" t="str">
            <v>C47460</v>
          </cell>
          <cell r="D3614" t="str">
            <v>West Suburban YMCA</v>
          </cell>
          <cell r="E3614" t="str">
            <v>MA</v>
          </cell>
          <cell r="F3614" t="str">
            <v>P1</v>
          </cell>
          <cell r="G3614" t="str">
            <v>SMALL</v>
          </cell>
          <cell r="H3614" t="str">
            <v>IH</v>
          </cell>
          <cell r="I3614" t="str">
            <v>0018928 - WILLIS OF MASSACHUSETTS INC</v>
          </cell>
        </row>
        <row r="3615">
          <cell r="A3615" t="str">
            <v>C47464IA</v>
          </cell>
          <cell r="B3615">
            <v>42185</v>
          </cell>
          <cell r="C3615" t="str">
            <v>C47464</v>
          </cell>
          <cell r="D3615" t="str">
            <v>ikaSystems Corporation</v>
          </cell>
          <cell r="E3615" t="str">
            <v>MA</v>
          </cell>
          <cell r="F3615" t="str">
            <v>P1</v>
          </cell>
          <cell r="G3615" t="str">
            <v>ERF</v>
          </cell>
          <cell r="H3615" t="str">
            <v>IA</v>
          </cell>
          <cell r="I3615" t="str">
            <v>0027186 - BAYSTATE BENEFIT SERVICES INC</v>
          </cell>
        </row>
        <row r="3616">
          <cell r="A3616" t="str">
            <v>C47464IH</v>
          </cell>
          <cell r="B3616">
            <v>42185</v>
          </cell>
          <cell r="C3616" t="str">
            <v>C47464</v>
          </cell>
          <cell r="D3616" t="str">
            <v>ikaSystems Corporation</v>
          </cell>
          <cell r="E3616" t="str">
            <v>MA</v>
          </cell>
          <cell r="F3616" t="str">
            <v>P1</v>
          </cell>
          <cell r="G3616" t="str">
            <v>ERF</v>
          </cell>
          <cell r="H3616" t="str">
            <v>IH</v>
          </cell>
          <cell r="I3616" t="str">
            <v>0027186 - BAYSTATE BENEFIT SERVICES INC</v>
          </cell>
        </row>
        <row r="3617">
          <cell r="A3617" t="str">
            <v>C47470IV</v>
          </cell>
          <cell r="B3617">
            <v>42185</v>
          </cell>
          <cell r="C3617" t="str">
            <v>C47470</v>
          </cell>
          <cell r="D3617" t="str">
            <v>Contour Semiconductor Inc</v>
          </cell>
          <cell r="E3617" t="str">
            <v>MA</v>
          </cell>
          <cell r="F3617" t="str">
            <v>P1</v>
          </cell>
          <cell r="G3617" t="str">
            <v>SMALL</v>
          </cell>
          <cell r="H3617" t="str">
            <v>IV</v>
          </cell>
          <cell r="I3617" t="str">
            <v>0010007 - GRANITE GROUP BENEFITS LLC</v>
          </cell>
        </row>
        <row r="3618">
          <cell r="A3618" t="str">
            <v>C47472IH</v>
          </cell>
          <cell r="B3618">
            <v>42185</v>
          </cell>
          <cell r="C3618" t="str">
            <v>C47472</v>
          </cell>
          <cell r="D3618" t="str">
            <v>Charles White DMD PA</v>
          </cell>
          <cell r="E3618" t="str">
            <v>NH</v>
          </cell>
          <cell r="F3618" t="str">
            <v>P1</v>
          </cell>
          <cell r="G3618" t="str">
            <v>SMALL</v>
          </cell>
          <cell r="H3618" t="str">
            <v>IH</v>
          </cell>
          <cell r="I3618" t="str">
            <v>0009991 - LANDMARK BENEFITS INC</v>
          </cell>
        </row>
        <row r="3619">
          <cell r="A3619" t="str">
            <v>C47478JM</v>
          </cell>
          <cell r="B3619">
            <v>42185</v>
          </cell>
          <cell r="C3619" t="str">
            <v>C47478</v>
          </cell>
          <cell r="D3619" t="str">
            <v>New Hampshire Health Care Association</v>
          </cell>
          <cell r="E3619" t="str">
            <v>NH</v>
          </cell>
          <cell r="F3619" t="str">
            <v>P1</v>
          </cell>
          <cell r="G3619" t="str">
            <v>SMALL</v>
          </cell>
          <cell r="H3619" t="str">
            <v>JM</v>
          </cell>
          <cell r="I3619" t="str">
            <v>0029408 - SBIA STRATEGIC BENEFIT &amp;</v>
          </cell>
        </row>
        <row r="3620">
          <cell r="A3620" t="str">
            <v>C47481JA</v>
          </cell>
          <cell r="B3620">
            <v>42185</v>
          </cell>
          <cell r="C3620" t="str">
            <v>C47481</v>
          </cell>
          <cell r="D3620" t="str">
            <v>Employment Links, Inc.</v>
          </cell>
          <cell r="E3620" t="str">
            <v>MA</v>
          </cell>
          <cell r="F3620" t="str">
            <v>P1</v>
          </cell>
          <cell r="G3620" t="str">
            <v>SMALL</v>
          </cell>
          <cell r="H3620" t="str">
            <v>JA</v>
          </cell>
          <cell r="I3620" t="str">
            <v>0020209 - PAYCHEX AGENCY INC</v>
          </cell>
        </row>
        <row r="3621">
          <cell r="A3621" t="str">
            <v>C47482IH</v>
          </cell>
          <cell r="B3621">
            <v>42185</v>
          </cell>
          <cell r="C3621" t="str">
            <v>C47482</v>
          </cell>
          <cell r="D3621" t="str">
            <v>Pyara Spa and Salon</v>
          </cell>
          <cell r="E3621" t="str">
            <v>MA</v>
          </cell>
          <cell r="F3621" t="str">
            <v>P1</v>
          </cell>
          <cell r="G3621" t="str">
            <v>CRC</v>
          </cell>
          <cell r="H3621" t="str">
            <v>IH</v>
          </cell>
          <cell r="I3621" t="str">
            <v>0010005 - GUARINO, CHRISTOPHER</v>
          </cell>
        </row>
        <row r="3622">
          <cell r="A3622" t="str">
            <v>C47484IA</v>
          </cell>
          <cell r="B3622">
            <v>42185</v>
          </cell>
          <cell r="C3622" t="str">
            <v>C47484</v>
          </cell>
          <cell r="D3622" t="str">
            <v>Wampanoag Tribe of Gay Head Aquinnah</v>
          </cell>
          <cell r="E3622" t="str">
            <v>MA</v>
          </cell>
          <cell r="F3622" t="str">
            <v>P1</v>
          </cell>
          <cell r="G3622" t="str">
            <v>SMALL</v>
          </cell>
          <cell r="H3622" t="str">
            <v>IA</v>
          </cell>
          <cell r="I3622" t="str">
            <v>0010003 - FINOCCHIO, ANTHONY M</v>
          </cell>
        </row>
        <row r="3623">
          <cell r="A3623" t="str">
            <v>C47484IH</v>
          </cell>
          <cell r="B3623">
            <v>42185</v>
          </cell>
          <cell r="C3623" t="str">
            <v>C47484</v>
          </cell>
          <cell r="D3623" t="str">
            <v>Wampanoag Tribe of Gay Head Aquinnah</v>
          </cell>
          <cell r="E3623" t="str">
            <v>MA</v>
          </cell>
          <cell r="F3623" t="str">
            <v>P1</v>
          </cell>
          <cell r="G3623" t="str">
            <v>SMALL</v>
          </cell>
          <cell r="H3623" t="str">
            <v>IH</v>
          </cell>
          <cell r="I3623" t="str">
            <v>0010003 - FINOCCHIO, ANTHONY M</v>
          </cell>
        </row>
        <row r="3624">
          <cell r="A3624" t="str">
            <v>C47488JM</v>
          </cell>
          <cell r="B3624">
            <v>42185</v>
          </cell>
          <cell r="C3624" t="str">
            <v>C47488</v>
          </cell>
          <cell r="D3624" t="str">
            <v>New Hampshire Historical Society</v>
          </cell>
          <cell r="E3624" t="str">
            <v>NH</v>
          </cell>
          <cell r="F3624" t="str">
            <v>P1</v>
          </cell>
          <cell r="G3624" t="str">
            <v>SMALL</v>
          </cell>
          <cell r="H3624" t="str">
            <v>JM</v>
          </cell>
          <cell r="I3624" t="str">
            <v>0010012 - NEW ENGLAND MEDICAL INS AGENCY LLC</v>
          </cell>
        </row>
        <row r="3625">
          <cell r="A3625" t="str">
            <v>C47489JM</v>
          </cell>
          <cell r="B3625">
            <v>42185</v>
          </cell>
          <cell r="C3625" t="str">
            <v>C47489</v>
          </cell>
          <cell r="D3625" t="str">
            <v>Harborside Associates</v>
          </cell>
          <cell r="E3625" t="str">
            <v>NH</v>
          </cell>
          <cell r="F3625" t="str">
            <v>P1</v>
          </cell>
          <cell r="G3625" t="str">
            <v>ERF</v>
          </cell>
          <cell r="H3625" t="str">
            <v>JM</v>
          </cell>
          <cell r="I3625" t="str">
            <v>0034834 - HUB INTERNATIONAL NEW ENGLAND LLC</v>
          </cell>
        </row>
        <row r="3626">
          <cell r="A3626" t="str">
            <v>C47489PO</v>
          </cell>
          <cell r="B3626">
            <v>42185</v>
          </cell>
          <cell r="C3626" t="str">
            <v>C47489</v>
          </cell>
          <cell r="D3626" t="str">
            <v>Harborside Associates</v>
          </cell>
          <cell r="E3626" t="str">
            <v>NH</v>
          </cell>
          <cell r="F3626" t="str">
            <v>P1</v>
          </cell>
          <cell r="G3626" t="str">
            <v>ERF</v>
          </cell>
          <cell r="H3626" t="str">
            <v>PO</v>
          </cell>
          <cell r="I3626" t="str">
            <v>0034834 - HUB INTERNATIONAL NEW ENGLAND LLC</v>
          </cell>
        </row>
        <row r="3627">
          <cell r="A3627" t="str">
            <v>C47490IA</v>
          </cell>
          <cell r="B3627">
            <v>42185</v>
          </cell>
          <cell r="C3627" t="str">
            <v>C47490</v>
          </cell>
          <cell r="D3627" t="str">
            <v>United Communications Group</v>
          </cell>
          <cell r="E3627" t="str">
            <v>MA</v>
          </cell>
          <cell r="F3627" t="str">
            <v>P1</v>
          </cell>
          <cell r="G3627" t="str">
            <v>CRC</v>
          </cell>
          <cell r="H3627" t="str">
            <v>IA</v>
          </cell>
          <cell r="I3627" t="str">
            <v>0010013 - HELLMUTH, JAMES R</v>
          </cell>
        </row>
        <row r="3628">
          <cell r="A3628" t="str">
            <v>C47490IH</v>
          </cell>
          <cell r="B3628">
            <v>42185</v>
          </cell>
          <cell r="C3628" t="str">
            <v>C47490</v>
          </cell>
          <cell r="D3628" t="str">
            <v>United Communications Group</v>
          </cell>
          <cell r="E3628" t="str">
            <v>MA</v>
          </cell>
          <cell r="F3628" t="str">
            <v>P1</v>
          </cell>
          <cell r="G3628" t="str">
            <v>CRC</v>
          </cell>
          <cell r="H3628" t="str">
            <v>IH</v>
          </cell>
          <cell r="I3628" t="str">
            <v>0010013 - HELLMUTH, JAMES R</v>
          </cell>
        </row>
        <row r="3629">
          <cell r="A3629" t="str">
            <v>C47494JM</v>
          </cell>
          <cell r="B3629">
            <v>42185</v>
          </cell>
          <cell r="C3629" t="str">
            <v>C47494</v>
          </cell>
          <cell r="D3629" t="str">
            <v>Durham House of Pizza Inc</v>
          </cell>
          <cell r="E3629" t="str">
            <v>NH</v>
          </cell>
          <cell r="F3629" t="str">
            <v>P1</v>
          </cell>
          <cell r="G3629" t="str">
            <v>SMALL</v>
          </cell>
          <cell r="H3629" t="str">
            <v>JM</v>
          </cell>
          <cell r="I3629" t="str">
            <v>0010023 - R W ASSOCIATES INC</v>
          </cell>
        </row>
        <row r="3630">
          <cell r="A3630" t="str">
            <v>C47496JM</v>
          </cell>
          <cell r="B3630">
            <v>42185</v>
          </cell>
          <cell r="C3630" t="str">
            <v>C47496</v>
          </cell>
          <cell r="D3630" t="str">
            <v>Landmark Family Healthcare PC Inc</v>
          </cell>
          <cell r="E3630" t="str">
            <v>NH</v>
          </cell>
          <cell r="F3630" t="str">
            <v>P1</v>
          </cell>
          <cell r="G3630" t="str">
            <v>SMALL</v>
          </cell>
          <cell r="H3630" t="str">
            <v>JM</v>
          </cell>
          <cell r="I3630" t="str">
            <v>0010020 - INSURANCE SOLUTIONS CORPORATION</v>
          </cell>
        </row>
        <row r="3631">
          <cell r="A3631" t="str">
            <v>C47502JR</v>
          </cell>
          <cell r="B3631">
            <v>42185</v>
          </cell>
          <cell r="C3631" t="str">
            <v>C47502</v>
          </cell>
          <cell r="D3631" t="str">
            <v>AMRO Environmental Laboratories Corp</v>
          </cell>
          <cell r="E3631" t="str">
            <v>NH</v>
          </cell>
          <cell r="F3631" t="str">
            <v>P1</v>
          </cell>
          <cell r="G3631" t="str">
            <v>SMALL</v>
          </cell>
          <cell r="H3631" t="str">
            <v>JR</v>
          </cell>
          <cell r="I3631" t="str">
            <v>0036101 - CROSS INSURANCE - MANCHESTER</v>
          </cell>
        </row>
        <row r="3632">
          <cell r="A3632" t="str">
            <v>C47507IV</v>
          </cell>
          <cell r="B3632">
            <v>42185</v>
          </cell>
          <cell r="C3632" t="str">
            <v>C47507</v>
          </cell>
          <cell r="D3632" t="str">
            <v>Eck MacNeely Architects</v>
          </cell>
          <cell r="E3632" t="str">
            <v>MA</v>
          </cell>
          <cell r="F3632" t="str">
            <v>P1</v>
          </cell>
          <cell r="G3632" t="str">
            <v>SMALL</v>
          </cell>
          <cell r="H3632" t="str">
            <v>IV</v>
          </cell>
          <cell r="I3632" t="str">
            <v>0030920 - SUMMIT FINANCIAL INSURANCE AGCY</v>
          </cell>
        </row>
        <row r="3633">
          <cell r="A3633" t="str">
            <v>C47509IH</v>
          </cell>
          <cell r="B3633">
            <v>42185</v>
          </cell>
          <cell r="C3633" t="str">
            <v>C47509</v>
          </cell>
          <cell r="D3633" t="str">
            <v>Hometown Auto Framingham</v>
          </cell>
          <cell r="E3633" t="str">
            <v>MA</v>
          </cell>
          <cell r="F3633" t="str">
            <v>P1</v>
          </cell>
          <cell r="G3633" t="str">
            <v>CRC</v>
          </cell>
          <cell r="H3633" t="str">
            <v>IH</v>
          </cell>
          <cell r="I3633" t="str">
            <v>0010031 - FINE, RANDY S</v>
          </cell>
        </row>
        <row r="3634">
          <cell r="A3634" t="str">
            <v>C47513IH</v>
          </cell>
          <cell r="B3634">
            <v>42185</v>
          </cell>
          <cell r="C3634" t="str">
            <v>C47513</v>
          </cell>
          <cell r="D3634" t="str">
            <v>Orchard Hill Learning Ctr for Children</v>
          </cell>
          <cell r="E3634" t="str">
            <v>MA</v>
          </cell>
          <cell r="F3634" t="str">
            <v>P1</v>
          </cell>
          <cell r="G3634" t="str">
            <v>SMALL</v>
          </cell>
          <cell r="H3634" t="str">
            <v>IH</v>
          </cell>
          <cell r="I3634" t="str">
            <v>0010032 - WAS INSURANCE AGENCY LLC</v>
          </cell>
        </row>
        <row r="3635">
          <cell r="A3635" t="str">
            <v>C47513MI</v>
          </cell>
          <cell r="B3635">
            <v>42185</v>
          </cell>
          <cell r="C3635" t="str">
            <v>C47513</v>
          </cell>
          <cell r="D3635" t="str">
            <v>Orchard Hill Learning Ctr for Children</v>
          </cell>
          <cell r="E3635" t="str">
            <v>MA</v>
          </cell>
          <cell r="F3635" t="str">
            <v>P1</v>
          </cell>
          <cell r="G3635" t="str">
            <v>MCARE</v>
          </cell>
          <cell r="H3635" t="str">
            <v>MI</v>
          </cell>
          <cell r="I3635" t="str">
            <v>0010032 - WAS INSURANCE AGENCY LLC</v>
          </cell>
        </row>
        <row r="3636">
          <cell r="A3636" t="str">
            <v>C47528IA</v>
          </cell>
          <cell r="B3636">
            <v>42185</v>
          </cell>
          <cell r="C3636" t="str">
            <v>C47528</v>
          </cell>
          <cell r="D3636" t="str">
            <v>Heat Trace Products, LLC</v>
          </cell>
          <cell r="E3636" t="str">
            <v>MA</v>
          </cell>
          <cell r="F3636" t="str">
            <v>P1</v>
          </cell>
          <cell r="G3636" t="str">
            <v>SMALL</v>
          </cell>
          <cell r="H3636" t="str">
            <v>IA</v>
          </cell>
          <cell r="I3636" t="str">
            <v>0018411 - EASTERN BENEFITS GROUP</v>
          </cell>
        </row>
        <row r="3637">
          <cell r="A3637" t="str">
            <v>C47528IH</v>
          </cell>
          <cell r="B3637">
            <v>42185</v>
          </cell>
          <cell r="C3637" t="str">
            <v>C47528</v>
          </cell>
          <cell r="D3637" t="str">
            <v>Heat Trace Products, LLC</v>
          </cell>
          <cell r="E3637" t="str">
            <v>MA</v>
          </cell>
          <cell r="F3637" t="str">
            <v>P1</v>
          </cell>
          <cell r="G3637" t="str">
            <v>SMALL</v>
          </cell>
          <cell r="H3637" t="str">
            <v>IH</v>
          </cell>
          <cell r="I3637" t="str">
            <v>0018411 - EASTERN BENEFITS GROUP</v>
          </cell>
        </row>
        <row r="3638">
          <cell r="A3638" t="str">
            <v>C47542JM</v>
          </cell>
          <cell r="B3638">
            <v>42185</v>
          </cell>
          <cell r="C3638" t="str">
            <v>C47542</v>
          </cell>
          <cell r="D3638" t="str">
            <v>Port City Nissan Inc</v>
          </cell>
          <cell r="E3638" t="str">
            <v>NH</v>
          </cell>
          <cell r="F3638" t="str">
            <v>P1</v>
          </cell>
          <cell r="G3638" t="str">
            <v>SMALL</v>
          </cell>
          <cell r="H3638" t="str">
            <v>JM</v>
          </cell>
          <cell r="I3638" t="str">
            <v>0010043 - BEACON INTEGRATED RESOURCES</v>
          </cell>
        </row>
        <row r="3639">
          <cell r="A3639" t="str">
            <v>C47546IH</v>
          </cell>
          <cell r="B3639">
            <v>42185</v>
          </cell>
          <cell r="C3639" t="str">
            <v>C47546</v>
          </cell>
          <cell r="D3639" t="str">
            <v>Camp Nashoba North Inc</v>
          </cell>
          <cell r="E3639" t="str">
            <v>ME</v>
          </cell>
          <cell r="F3639" t="str">
            <v>P1</v>
          </cell>
          <cell r="G3639" t="str">
            <v>SMALL</v>
          </cell>
          <cell r="H3639" t="str">
            <v>IH</v>
          </cell>
          <cell r="I3639" t="str">
            <v>0031811 - GREAT HARBOR BENEFITS INSURANCE AGCY LLC</v>
          </cell>
        </row>
        <row r="3640">
          <cell r="A3640" t="str">
            <v>C47548IA</v>
          </cell>
          <cell r="B3640">
            <v>42185</v>
          </cell>
          <cell r="C3640" t="str">
            <v>C47548</v>
          </cell>
          <cell r="D3640" t="str">
            <v>Advance Realty Management</v>
          </cell>
          <cell r="E3640" t="str">
            <v>MA</v>
          </cell>
          <cell r="F3640" t="str">
            <v>P1</v>
          </cell>
          <cell r="G3640" t="str">
            <v>CRC</v>
          </cell>
          <cell r="H3640" t="str">
            <v>IA</v>
          </cell>
          <cell r="I3640" t="str">
            <v>0032819 - NFP CORPORATE SERVICES (NY) LLC</v>
          </cell>
        </row>
        <row r="3641">
          <cell r="A3641" t="str">
            <v>C47548IH</v>
          </cell>
          <cell r="B3641">
            <v>42185</v>
          </cell>
          <cell r="C3641" t="str">
            <v>C47548</v>
          </cell>
          <cell r="D3641" t="str">
            <v>Advance Realty Management</v>
          </cell>
          <cell r="E3641" t="str">
            <v>MA</v>
          </cell>
          <cell r="F3641" t="str">
            <v>P1</v>
          </cell>
          <cell r="G3641" t="str">
            <v>CRC</v>
          </cell>
          <cell r="H3641" t="str">
            <v>IH</v>
          </cell>
          <cell r="I3641" t="str">
            <v>0032819 - NFP CORPORATE SERVICES (NY) LLC</v>
          </cell>
        </row>
        <row r="3642">
          <cell r="A3642" t="str">
            <v>C47549IV</v>
          </cell>
          <cell r="B3642">
            <v>42185</v>
          </cell>
          <cell r="C3642" t="str">
            <v>C47549</v>
          </cell>
          <cell r="D3642" t="str">
            <v>John E Canesi DMD PC</v>
          </cell>
          <cell r="E3642" t="str">
            <v>MA</v>
          </cell>
          <cell r="F3642" t="str">
            <v>P1</v>
          </cell>
          <cell r="G3642" t="str">
            <v>GPC</v>
          </cell>
          <cell r="H3642" t="str">
            <v>IV</v>
          </cell>
          <cell r="I3642" t="str">
            <v>0020440 - SPRING INSURANCE GROUP LLC</v>
          </cell>
        </row>
        <row r="3643">
          <cell r="A3643" t="str">
            <v>C47549MI</v>
          </cell>
          <cell r="B3643">
            <v>42185</v>
          </cell>
          <cell r="C3643" t="str">
            <v>C47549</v>
          </cell>
          <cell r="D3643" t="str">
            <v>John E Canesi DMD PC</v>
          </cell>
          <cell r="E3643" t="str">
            <v>MA</v>
          </cell>
          <cell r="F3643" t="str">
            <v>P1</v>
          </cell>
          <cell r="G3643" t="str">
            <v>MCARE</v>
          </cell>
          <cell r="H3643" t="str">
            <v>MI</v>
          </cell>
          <cell r="I3643" t="str">
            <v>0020440 - SPRING INSURANCE GROUP LLC</v>
          </cell>
        </row>
        <row r="3644">
          <cell r="A3644" t="str">
            <v>C47551JM</v>
          </cell>
          <cell r="B3644">
            <v>42185</v>
          </cell>
          <cell r="C3644" t="str">
            <v>C47551</v>
          </cell>
          <cell r="D3644" t="str">
            <v>R G Wicklund &amp; Son LLC</v>
          </cell>
          <cell r="E3644" t="str">
            <v>NH</v>
          </cell>
          <cell r="F3644" t="str">
            <v>P1</v>
          </cell>
          <cell r="G3644" t="str">
            <v>SMALL</v>
          </cell>
          <cell r="H3644" t="str">
            <v>JM</v>
          </cell>
          <cell r="I3644" t="str">
            <v>0034973 - LARRABEE, LISA M</v>
          </cell>
        </row>
        <row r="3645">
          <cell r="A3645" t="str">
            <v>C47587IA</v>
          </cell>
          <cell r="B3645">
            <v>42185</v>
          </cell>
          <cell r="C3645" t="str">
            <v>C47587</v>
          </cell>
          <cell r="D3645" t="str">
            <v>Gallant Inc</v>
          </cell>
          <cell r="E3645" t="str">
            <v>MA</v>
          </cell>
          <cell r="F3645" t="str">
            <v>P1</v>
          </cell>
          <cell r="G3645" t="str">
            <v>SMALL</v>
          </cell>
          <cell r="H3645" t="str">
            <v>IA</v>
          </cell>
          <cell r="I3645" t="str">
            <v>0030103 - LIVELY INSURANCE BROKERAGE INC</v>
          </cell>
        </row>
        <row r="3646">
          <cell r="A3646" t="str">
            <v>C47587IH</v>
          </cell>
          <cell r="B3646">
            <v>42185</v>
          </cell>
          <cell r="C3646" t="str">
            <v>C47587</v>
          </cell>
          <cell r="D3646" t="str">
            <v>Gallant Inc</v>
          </cell>
          <cell r="E3646" t="str">
            <v>MA</v>
          </cell>
          <cell r="F3646" t="str">
            <v>P1</v>
          </cell>
          <cell r="G3646" t="str">
            <v>SMALL</v>
          </cell>
          <cell r="H3646" t="str">
            <v>IH</v>
          </cell>
          <cell r="I3646" t="str">
            <v>0030103 - LIVELY INSURANCE BROKERAGE INC</v>
          </cell>
        </row>
        <row r="3647">
          <cell r="A3647" t="str">
            <v>C47590IH</v>
          </cell>
          <cell r="B3647">
            <v>42185</v>
          </cell>
          <cell r="C3647" t="str">
            <v>C47590</v>
          </cell>
          <cell r="D3647" t="str">
            <v>L &amp; B Services dba Don &amp; Wallys Svc Ctr</v>
          </cell>
          <cell r="E3647" t="str">
            <v>MA</v>
          </cell>
          <cell r="F3647" t="str">
            <v>P1</v>
          </cell>
          <cell r="G3647" t="str">
            <v>SMALL</v>
          </cell>
          <cell r="H3647" t="str">
            <v>IH</v>
          </cell>
          <cell r="I3647" t="str">
            <v>0010094 - BARROWS INSURANCE AGENCY INC</v>
          </cell>
        </row>
        <row r="3648">
          <cell r="A3648" t="str">
            <v>C47598IH</v>
          </cell>
          <cell r="B3648">
            <v>42185</v>
          </cell>
          <cell r="C3648" t="str">
            <v>C47598</v>
          </cell>
          <cell r="D3648" t="str">
            <v>Neetal Enterprises Inc</v>
          </cell>
          <cell r="E3648" t="str">
            <v>MA</v>
          </cell>
          <cell r="F3648" t="str">
            <v>P1</v>
          </cell>
          <cell r="G3648" t="str">
            <v>SMALL</v>
          </cell>
          <cell r="H3648" t="str">
            <v>IH</v>
          </cell>
          <cell r="I3648" t="str">
            <v>0022374 - EMPLOYEE BENEFIT ADVISORS INC</v>
          </cell>
        </row>
        <row r="3649">
          <cell r="A3649" t="str">
            <v>C47601JM</v>
          </cell>
          <cell r="B3649">
            <v>42185</v>
          </cell>
          <cell r="C3649" t="str">
            <v>C47601</v>
          </cell>
          <cell r="D3649" t="str">
            <v>Abode Home Furnishings</v>
          </cell>
          <cell r="E3649" t="str">
            <v>NH</v>
          </cell>
          <cell r="F3649" t="str">
            <v>P1</v>
          </cell>
          <cell r="G3649" t="str">
            <v>SMALL</v>
          </cell>
          <cell r="H3649" t="str">
            <v>JM</v>
          </cell>
          <cell r="I3649" t="str">
            <v>0010108 - CGI EMPLOYEE BENEFITS GROUP</v>
          </cell>
        </row>
        <row r="3650">
          <cell r="A3650" t="str">
            <v>C47602IH</v>
          </cell>
          <cell r="B3650">
            <v>42185</v>
          </cell>
          <cell r="C3650" t="str">
            <v>C47602</v>
          </cell>
          <cell r="D3650" t="str">
            <v>Bellwether Systems</v>
          </cell>
          <cell r="E3650" t="str">
            <v>MA</v>
          </cell>
          <cell r="F3650" t="str">
            <v>P1</v>
          </cell>
          <cell r="G3650" t="str">
            <v>SMALL</v>
          </cell>
          <cell r="H3650" t="str">
            <v>IH</v>
          </cell>
          <cell r="I3650" t="str">
            <v>0010100 - SMALL BUSINESS INSURANCE AGENCY INC</v>
          </cell>
        </row>
        <row r="3651">
          <cell r="A3651" t="str">
            <v>C47605IV</v>
          </cell>
          <cell r="B3651">
            <v>42185</v>
          </cell>
          <cell r="C3651" t="str">
            <v>C47605</v>
          </cell>
          <cell r="D3651" t="str">
            <v>Monadnock Paper Mills Inc</v>
          </cell>
          <cell r="E3651" t="str">
            <v>NH</v>
          </cell>
          <cell r="F3651" t="str">
            <v>P1</v>
          </cell>
          <cell r="G3651" t="str">
            <v>ERF</v>
          </cell>
          <cell r="H3651" t="str">
            <v>IV</v>
          </cell>
          <cell r="I3651" t="str">
            <v>0025633 - WILLIS OF MASSACHUSETTS INC</v>
          </cell>
        </row>
        <row r="3652">
          <cell r="A3652" t="str">
            <v>C47605MI</v>
          </cell>
          <cell r="B3652">
            <v>42185</v>
          </cell>
          <cell r="C3652" t="str">
            <v>C47605</v>
          </cell>
          <cell r="D3652" t="str">
            <v>Monadnock Paper Mills Inc</v>
          </cell>
          <cell r="E3652" t="str">
            <v>NH</v>
          </cell>
          <cell r="F3652" t="str">
            <v>P1</v>
          </cell>
          <cell r="G3652" t="str">
            <v>MCARE</v>
          </cell>
          <cell r="H3652" t="str">
            <v>MI</v>
          </cell>
          <cell r="I3652" t="str">
            <v>0025633 - WILLIS OF MASSACHUSETTS INC</v>
          </cell>
        </row>
        <row r="3653">
          <cell r="A3653" t="str">
            <v>C47606IA</v>
          </cell>
          <cell r="B3653">
            <v>42185</v>
          </cell>
          <cell r="C3653" t="str">
            <v>C47606</v>
          </cell>
          <cell r="D3653" t="str">
            <v>JC Cannistraro LLC</v>
          </cell>
          <cell r="E3653" t="str">
            <v>MA</v>
          </cell>
          <cell r="F3653" t="str">
            <v>P1</v>
          </cell>
          <cell r="G3653" t="str">
            <v>ERF</v>
          </cell>
          <cell r="H3653" t="str">
            <v>IA</v>
          </cell>
          <cell r="I3653" t="str">
            <v>0017764 - SUMMIT FINANCIAL INSURANCE AGCY</v>
          </cell>
        </row>
        <row r="3654">
          <cell r="A3654" t="str">
            <v>C47606IH</v>
          </cell>
          <cell r="B3654">
            <v>42185</v>
          </cell>
          <cell r="C3654" t="str">
            <v>C47606</v>
          </cell>
          <cell r="D3654" t="str">
            <v>JC Cannistraro LLC</v>
          </cell>
          <cell r="E3654" t="str">
            <v>MA</v>
          </cell>
          <cell r="F3654" t="str">
            <v>P1</v>
          </cell>
          <cell r="G3654" t="str">
            <v>ERF</v>
          </cell>
          <cell r="H3654" t="str">
            <v>IH</v>
          </cell>
          <cell r="I3654" t="str">
            <v>0017764 - SUMMIT FINANCIAL INSURANCE AGCY</v>
          </cell>
        </row>
        <row r="3655">
          <cell r="A3655" t="str">
            <v>C47606IV</v>
          </cell>
          <cell r="B3655">
            <v>42185</v>
          </cell>
          <cell r="C3655" t="str">
            <v>C47606</v>
          </cell>
          <cell r="D3655" t="str">
            <v>JC Cannistraro LLC</v>
          </cell>
          <cell r="E3655" t="str">
            <v>MA</v>
          </cell>
          <cell r="F3655" t="str">
            <v>P1</v>
          </cell>
          <cell r="G3655" t="str">
            <v>ERF</v>
          </cell>
          <cell r="H3655" t="str">
            <v>IV</v>
          </cell>
          <cell r="I3655" t="str">
            <v>0017764 - SUMMIT FINANCIAL INSURANCE AGCY</v>
          </cell>
        </row>
        <row r="3656">
          <cell r="A3656" t="str">
            <v>C47619IA</v>
          </cell>
          <cell r="B3656">
            <v>42185</v>
          </cell>
          <cell r="C3656" t="str">
            <v>C47619</v>
          </cell>
          <cell r="D3656" t="str">
            <v>Schlee &amp; Stillman</v>
          </cell>
          <cell r="E3656" t="str">
            <v>MA</v>
          </cell>
          <cell r="F3656" t="str">
            <v>P1</v>
          </cell>
          <cell r="G3656" t="str">
            <v>CRC</v>
          </cell>
          <cell r="H3656" t="str">
            <v>IA</v>
          </cell>
          <cell r="I3656" t="str">
            <v>0026733 - CROSS INSURANCE - MANCHESTER</v>
          </cell>
        </row>
        <row r="3657">
          <cell r="A3657" t="str">
            <v>C47619IH</v>
          </cell>
          <cell r="B3657">
            <v>42185</v>
          </cell>
          <cell r="C3657" t="str">
            <v>C47619</v>
          </cell>
          <cell r="D3657" t="str">
            <v>Schlee &amp; Stillman</v>
          </cell>
          <cell r="E3657" t="str">
            <v>MA</v>
          </cell>
          <cell r="F3657" t="str">
            <v>P1</v>
          </cell>
          <cell r="G3657" t="str">
            <v>CRC</v>
          </cell>
          <cell r="H3657" t="str">
            <v>IH</v>
          </cell>
          <cell r="I3657" t="str">
            <v>0026733 - CROSS INSURANCE - MANCHESTER</v>
          </cell>
        </row>
        <row r="3658">
          <cell r="A3658" t="str">
            <v>C47623IH</v>
          </cell>
          <cell r="B3658">
            <v>42185</v>
          </cell>
          <cell r="C3658" t="str">
            <v>C47623</v>
          </cell>
          <cell r="D3658" t="str">
            <v>Acadia Management Co., Inc.</v>
          </cell>
          <cell r="E3658" t="str">
            <v>MA</v>
          </cell>
          <cell r="F3658" t="str">
            <v>P1</v>
          </cell>
          <cell r="G3658" t="str">
            <v>SMALL</v>
          </cell>
          <cell r="H3658" t="str">
            <v>IH</v>
          </cell>
          <cell r="I3658" t="str">
            <v>0010112 - SMALL BUSINESS INSURANCE AGENCY INC</v>
          </cell>
        </row>
        <row r="3659">
          <cell r="A3659" t="str">
            <v>C47625IA</v>
          </cell>
          <cell r="B3659">
            <v>42185</v>
          </cell>
          <cell r="C3659" t="str">
            <v>C47625</v>
          </cell>
          <cell r="D3659" t="str">
            <v>Kee Enterprises</v>
          </cell>
          <cell r="E3659" t="str">
            <v>MA</v>
          </cell>
          <cell r="F3659" t="str">
            <v>P1</v>
          </cell>
          <cell r="G3659" t="str">
            <v>SMALL</v>
          </cell>
          <cell r="H3659" t="str">
            <v>IA</v>
          </cell>
          <cell r="I3659" t="str">
            <v>0010111 - HEALTH PLANS INSURANCE GROUP INC</v>
          </cell>
        </row>
        <row r="3660">
          <cell r="A3660" t="str">
            <v>C47625IH</v>
          </cell>
          <cell r="B3660">
            <v>42185</v>
          </cell>
          <cell r="C3660" t="str">
            <v>C47625</v>
          </cell>
          <cell r="D3660" t="str">
            <v>Kee Enterprises</v>
          </cell>
          <cell r="E3660" t="str">
            <v>MA</v>
          </cell>
          <cell r="F3660" t="str">
            <v>P1</v>
          </cell>
          <cell r="G3660" t="str">
            <v>SMALL</v>
          </cell>
          <cell r="H3660" t="str">
            <v>IH</v>
          </cell>
          <cell r="I3660" t="str">
            <v>0010111 - HEALTH PLANS INSURANCE GROUP INC</v>
          </cell>
        </row>
        <row r="3661">
          <cell r="A3661" t="str">
            <v>C47627JM</v>
          </cell>
          <cell r="B3661">
            <v>42185</v>
          </cell>
          <cell r="C3661" t="str">
            <v>C47627</v>
          </cell>
          <cell r="D3661" t="str">
            <v>A Merrie Sweepe Chimney Service Inc</v>
          </cell>
          <cell r="E3661" t="str">
            <v>NH</v>
          </cell>
          <cell r="F3661" t="str">
            <v>P1</v>
          </cell>
          <cell r="G3661" t="str">
            <v>SMALL</v>
          </cell>
          <cell r="H3661" t="str">
            <v>JM</v>
          </cell>
          <cell r="I3661" t="str">
            <v>0010114 - BOISVERT, DONALD R</v>
          </cell>
        </row>
        <row r="3662">
          <cell r="A3662" t="str">
            <v>C47632IA</v>
          </cell>
          <cell r="B3662">
            <v>42185</v>
          </cell>
          <cell r="C3662" t="str">
            <v>C47632</v>
          </cell>
          <cell r="D3662" t="str">
            <v>Days Hotel Boston</v>
          </cell>
          <cell r="E3662" t="str">
            <v>MA</v>
          </cell>
          <cell r="F3662" t="str">
            <v>P1</v>
          </cell>
          <cell r="G3662" t="str">
            <v>SMALL</v>
          </cell>
          <cell r="H3662" t="str">
            <v>IA</v>
          </cell>
          <cell r="I3662" t="str">
            <v>0010118 - MODEST, ALAN K</v>
          </cell>
        </row>
        <row r="3663">
          <cell r="A3663" t="str">
            <v>C47632IH</v>
          </cell>
          <cell r="B3663">
            <v>42185</v>
          </cell>
          <cell r="C3663" t="str">
            <v>C47632</v>
          </cell>
          <cell r="D3663" t="str">
            <v>Days Hotel Boston</v>
          </cell>
          <cell r="E3663" t="str">
            <v>MA</v>
          </cell>
          <cell r="F3663" t="str">
            <v>P1</v>
          </cell>
          <cell r="G3663" t="str">
            <v>SMALL</v>
          </cell>
          <cell r="H3663" t="str">
            <v>IH</v>
          </cell>
          <cell r="I3663" t="str">
            <v>0010118 - MODEST, ALAN K</v>
          </cell>
        </row>
        <row r="3664">
          <cell r="A3664" t="str">
            <v>C47638IA</v>
          </cell>
          <cell r="B3664">
            <v>42185</v>
          </cell>
          <cell r="C3664" t="str">
            <v>C47638</v>
          </cell>
          <cell r="D3664" t="str">
            <v>TriPyramid Structures Inc</v>
          </cell>
          <cell r="E3664" t="str">
            <v>MA</v>
          </cell>
          <cell r="F3664" t="str">
            <v>P1</v>
          </cell>
          <cell r="G3664" t="str">
            <v>SMALL</v>
          </cell>
          <cell r="H3664" t="str">
            <v>IA</v>
          </cell>
          <cell r="I3664" t="str">
            <v>0016978 - HUB INTERNATIONAL NEW ENGLAND LLC</v>
          </cell>
        </row>
        <row r="3665">
          <cell r="A3665" t="str">
            <v>C47646IH</v>
          </cell>
          <cell r="B3665">
            <v>42185</v>
          </cell>
          <cell r="C3665" t="str">
            <v>C47646</v>
          </cell>
          <cell r="D3665" t="str">
            <v>Massachusetts Advocates for Children</v>
          </cell>
          <cell r="E3665" t="str">
            <v>MA</v>
          </cell>
          <cell r="F3665" t="str">
            <v>P1</v>
          </cell>
          <cell r="G3665" t="str">
            <v>SMALL</v>
          </cell>
          <cell r="H3665" t="str">
            <v>IH</v>
          </cell>
          <cell r="I3665" t="str">
            <v>0010125 - CLAUSEN, DAVID A</v>
          </cell>
        </row>
        <row r="3666">
          <cell r="A3666" t="str">
            <v>C47647IH</v>
          </cell>
          <cell r="B3666">
            <v>42185</v>
          </cell>
          <cell r="C3666" t="str">
            <v>C47647</v>
          </cell>
          <cell r="D3666" t="str">
            <v>Zisson &amp; Veara P.C.</v>
          </cell>
          <cell r="E3666" t="str">
            <v>MA</v>
          </cell>
          <cell r="F3666" t="str">
            <v>P1</v>
          </cell>
          <cell r="G3666" t="str">
            <v>SMALL</v>
          </cell>
          <cell r="H3666" t="str">
            <v>IH</v>
          </cell>
          <cell r="I3666" t="str">
            <v>0023424 - COMPLETE BENEFIT SOLUTIONS LLC</v>
          </cell>
        </row>
        <row r="3667">
          <cell r="A3667" t="str">
            <v>C47651IH</v>
          </cell>
          <cell r="B3667">
            <v>42185</v>
          </cell>
          <cell r="C3667" t="str">
            <v>C47651</v>
          </cell>
          <cell r="D3667" t="str">
            <v>Arona Hair Designs</v>
          </cell>
          <cell r="E3667" t="str">
            <v>MA</v>
          </cell>
          <cell r="F3667" t="str">
            <v>P1</v>
          </cell>
          <cell r="G3667" t="str">
            <v>SMALL</v>
          </cell>
          <cell r="H3667" t="str">
            <v>IH</v>
          </cell>
          <cell r="I3667" t="str">
            <v>0010133 - MCCULLOM, PATRICK</v>
          </cell>
        </row>
        <row r="3668">
          <cell r="A3668" t="str">
            <v>C47652IH</v>
          </cell>
          <cell r="B3668">
            <v>42185</v>
          </cell>
          <cell r="C3668" t="str">
            <v>C47652</v>
          </cell>
          <cell r="D3668" t="str">
            <v>David Cormier DDS</v>
          </cell>
          <cell r="E3668" t="str">
            <v>MA</v>
          </cell>
          <cell r="F3668" t="str">
            <v>P1</v>
          </cell>
          <cell r="G3668" t="str">
            <v>SMALL</v>
          </cell>
          <cell r="H3668" t="str">
            <v>IH</v>
          </cell>
          <cell r="I3668" t="str">
            <v>0010137 - SMALL BUSINESS INSURANCE AGENCY INC</v>
          </cell>
        </row>
        <row r="3669">
          <cell r="A3669" t="str">
            <v>C47654IH</v>
          </cell>
          <cell r="B3669">
            <v>42185</v>
          </cell>
          <cell r="C3669" t="str">
            <v>C47654</v>
          </cell>
          <cell r="D3669" t="str">
            <v>F L Caulfield &amp; Sons Inc</v>
          </cell>
          <cell r="E3669" t="str">
            <v>MA</v>
          </cell>
          <cell r="F3669" t="str">
            <v>P1</v>
          </cell>
          <cell r="G3669" t="str">
            <v>SMALL</v>
          </cell>
          <cell r="H3669" t="str">
            <v>IH</v>
          </cell>
          <cell r="I3669" t="str">
            <v>0010145 - UNITED BUSINESSMANS INSURANCE AGENCY</v>
          </cell>
        </row>
        <row r="3670">
          <cell r="A3670" t="str">
            <v>C47656JI</v>
          </cell>
          <cell r="B3670">
            <v>42185</v>
          </cell>
          <cell r="C3670" t="str">
            <v>C47656</v>
          </cell>
          <cell r="D3670" t="str">
            <v>Fisher Experience</v>
          </cell>
          <cell r="E3670" t="str">
            <v>MA</v>
          </cell>
          <cell r="F3670" t="str">
            <v>P1</v>
          </cell>
          <cell r="G3670" t="str">
            <v>SMALL</v>
          </cell>
          <cell r="H3670" t="str">
            <v>JI</v>
          </cell>
          <cell r="I3670" t="str">
            <v>0018585 - PARTNERS BENEFIT GROUP INC</v>
          </cell>
        </row>
        <row r="3671">
          <cell r="A3671" t="str">
            <v>C47659JR</v>
          </cell>
          <cell r="B3671">
            <v>42185</v>
          </cell>
          <cell r="C3671" t="str">
            <v>C47659</v>
          </cell>
          <cell r="D3671" t="str">
            <v>Boys &amp; Girls Club of Souhegan Valley</v>
          </cell>
          <cell r="E3671" t="str">
            <v>NH</v>
          </cell>
          <cell r="F3671" t="str">
            <v>P1</v>
          </cell>
          <cell r="G3671" t="str">
            <v>SMALL</v>
          </cell>
          <cell r="H3671" t="str">
            <v>JR</v>
          </cell>
          <cell r="I3671" t="str">
            <v>0029149 - INSURANCE PLANNING GROUP INC</v>
          </cell>
        </row>
        <row r="3672">
          <cell r="A3672" t="str">
            <v>C47666AA</v>
          </cell>
          <cell r="B3672">
            <v>42185</v>
          </cell>
          <cell r="C3672" t="str">
            <v>C47666</v>
          </cell>
          <cell r="D3672" t="str">
            <v>Karmaloop Inc</v>
          </cell>
          <cell r="E3672" t="str">
            <v>MA</v>
          </cell>
          <cell r="F3672" t="str">
            <v>P1</v>
          </cell>
          <cell r="G3672" t="str">
            <v>ERF</v>
          </cell>
          <cell r="H3672" t="str">
            <v>AA</v>
          </cell>
          <cell r="I3672" t="str">
            <v>0029295 - LOCKTON COMPANIES LLC (KANSAS CITY SERIES)</v>
          </cell>
        </row>
        <row r="3673">
          <cell r="A3673" t="str">
            <v>C47666IH</v>
          </cell>
          <cell r="B3673">
            <v>42185</v>
          </cell>
          <cell r="C3673" t="str">
            <v>C47666</v>
          </cell>
          <cell r="D3673" t="str">
            <v>Karmaloop Inc</v>
          </cell>
          <cell r="E3673" t="str">
            <v>MA</v>
          </cell>
          <cell r="F3673" t="str">
            <v>P1</v>
          </cell>
          <cell r="G3673" t="str">
            <v>ERF</v>
          </cell>
          <cell r="H3673" t="str">
            <v>IH</v>
          </cell>
          <cell r="I3673" t="str">
            <v>0029295 - LOCKTON COMPANIES LLC (KANSAS CITY SERIES)</v>
          </cell>
        </row>
        <row r="3674">
          <cell r="A3674" t="str">
            <v>C47666JA</v>
          </cell>
          <cell r="B3674">
            <v>42185</v>
          </cell>
          <cell r="C3674" t="str">
            <v>C47666</v>
          </cell>
          <cell r="D3674" t="str">
            <v>Karmaloop Inc</v>
          </cell>
          <cell r="E3674" t="str">
            <v>MA</v>
          </cell>
          <cell r="F3674" t="str">
            <v>P1</v>
          </cell>
          <cell r="G3674" t="str">
            <v>ERF</v>
          </cell>
          <cell r="H3674" t="str">
            <v>JA</v>
          </cell>
          <cell r="I3674" t="str">
            <v>0029295 - LOCKTON COMPANIES LLC (KANSAS CITY SERIES)</v>
          </cell>
        </row>
        <row r="3675">
          <cell r="A3675" t="str">
            <v>C47670IA</v>
          </cell>
          <cell r="B3675">
            <v>42185</v>
          </cell>
          <cell r="C3675" t="str">
            <v>C47670</v>
          </cell>
          <cell r="D3675" t="str">
            <v>Curtis Liquor Stores Inc</v>
          </cell>
          <cell r="E3675" t="str">
            <v>MA</v>
          </cell>
          <cell r="F3675" t="str">
            <v>P1</v>
          </cell>
          <cell r="G3675" t="str">
            <v>SMALL</v>
          </cell>
          <cell r="H3675" t="str">
            <v>IA</v>
          </cell>
          <cell r="I3675" t="str">
            <v>0010152 - MEEHAN, MAUREEN</v>
          </cell>
        </row>
        <row r="3676">
          <cell r="A3676" t="str">
            <v>C47670IH</v>
          </cell>
          <cell r="B3676">
            <v>42185</v>
          </cell>
          <cell r="C3676" t="str">
            <v>C47670</v>
          </cell>
          <cell r="D3676" t="str">
            <v>Curtis Liquor Stores Inc</v>
          </cell>
          <cell r="E3676" t="str">
            <v>MA</v>
          </cell>
          <cell r="F3676" t="str">
            <v>P1</v>
          </cell>
          <cell r="G3676" t="str">
            <v>SMALL</v>
          </cell>
          <cell r="H3676" t="str">
            <v>IH</v>
          </cell>
          <cell r="I3676" t="str">
            <v>0010152 - MEEHAN, MAUREEN</v>
          </cell>
        </row>
        <row r="3677">
          <cell r="A3677" t="str">
            <v>C47676JM</v>
          </cell>
          <cell r="B3677">
            <v>42185</v>
          </cell>
          <cell r="C3677" t="str">
            <v>C47676</v>
          </cell>
          <cell r="D3677" t="str">
            <v>Seacoast Mental Health Center</v>
          </cell>
          <cell r="E3677" t="str">
            <v>NH</v>
          </cell>
          <cell r="F3677" t="str">
            <v>P1</v>
          </cell>
          <cell r="G3677" t="str">
            <v>ERF</v>
          </cell>
          <cell r="H3677" t="str">
            <v>JM</v>
          </cell>
          <cell r="I3677" t="str">
            <v>0029946 - CGI EMPLOYEE BENEFITS GROUP</v>
          </cell>
        </row>
        <row r="3678">
          <cell r="A3678" t="str">
            <v>C47676JR</v>
          </cell>
          <cell r="B3678">
            <v>42185</v>
          </cell>
          <cell r="C3678" t="str">
            <v>C47676</v>
          </cell>
          <cell r="D3678" t="str">
            <v>Seacoast Mental Health Center</v>
          </cell>
          <cell r="E3678" t="str">
            <v>NH</v>
          </cell>
          <cell r="F3678" t="str">
            <v>P1</v>
          </cell>
          <cell r="G3678" t="str">
            <v>ERF</v>
          </cell>
          <cell r="H3678" t="str">
            <v>JR</v>
          </cell>
          <cell r="I3678" t="str">
            <v>0029946 - CGI EMPLOYEE BENEFITS GROUP</v>
          </cell>
        </row>
        <row r="3679">
          <cell r="A3679" t="str">
            <v>C47677IH</v>
          </cell>
          <cell r="B3679">
            <v>42185</v>
          </cell>
          <cell r="C3679" t="str">
            <v>C47677</v>
          </cell>
          <cell r="D3679" t="str">
            <v>Sweet Electric Corp</v>
          </cell>
          <cell r="E3679" t="str">
            <v>MA</v>
          </cell>
          <cell r="F3679" t="str">
            <v>P1</v>
          </cell>
          <cell r="G3679" t="str">
            <v>SMALL</v>
          </cell>
          <cell r="H3679" t="str">
            <v>IH</v>
          </cell>
          <cell r="I3679" t="str">
            <v>0025489 - BAR INSURANCE BROKERAGE INC</v>
          </cell>
        </row>
        <row r="3680">
          <cell r="A3680" t="str">
            <v>C47681IV</v>
          </cell>
          <cell r="B3680">
            <v>42185</v>
          </cell>
          <cell r="C3680" t="str">
            <v>C47681</v>
          </cell>
          <cell r="D3680" t="str">
            <v>Planet Gymnastics of Natick</v>
          </cell>
          <cell r="E3680" t="str">
            <v>MA</v>
          </cell>
          <cell r="F3680" t="str">
            <v>P1</v>
          </cell>
          <cell r="G3680" t="str">
            <v>SMALL</v>
          </cell>
          <cell r="H3680" t="str">
            <v>IV</v>
          </cell>
          <cell r="I3680" t="str">
            <v>0010174 - KAPLAN, ELLEN A</v>
          </cell>
        </row>
        <row r="3681">
          <cell r="A3681" t="str">
            <v>C47687IH</v>
          </cell>
          <cell r="B3681">
            <v>42185</v>
          </cell>
          <cell r="C3681" t="str">
            <v>C47687</v>
          </cell>
          <cell r="D3681" t="str">
            <v>John D Murphy Management Co.</v>
          </cell>
          <cell r="E3681" t="str">
            <v>MA</v>
          </cell>
          <cell r="F3681" t="str">
            <v>P1</v>
          </cell>
          <cell r="G3681" t="str">
            <v>SMALL</v>
          </cell>
          <cell r="H3681" t="str">
            <v>IH</v>
          </cell>
          <cell r="I3681" t="str">
            <v>0010166 - UNITED BUSINESSMANS INSURANCE AGENCY</v>
          </cell>
        </row>
        <row r="3682">
          <cell r="A3682" t="str">
            <v>C47688IH</v>
          </cell>
          <cell r="B3682">
            <v>42185</v>
          </cell>
          <cell r="C3682" t="str">
            <v>C47688</v>
          </cell>
          <cell r="D3682" t="str">
            <v>Wambolt Plumbing and Heating Corp</v>
          </cell>
          <cell r="E3682" t="str">
            <v>MA</v>
          </cell>
          <cell r="F3682" t="str">
            <v>P1</v>
          </cell>
          <cell r="G3682" t="str">
            <v>SMALL</v>
          </cell>
          <cell r="H3682" t="str">
            <v>IH</v>
          </cell>
          <cell r="I3682" t="str">
            <v>0030459 - DIGITAL INSURANCE AGENCY INC</v>
          </cell>
        </row>
        <row r="3683">
          <cell r="A3683" t="str">
            <v>C47690IH</v>
          </cell>
          <cell r="B3683">
            <v>42185</v>
          </cell>
          <cell r="C3683" t="str">
            <v>C47690</v>
          </cell>
          <cell r="D3683" t="str">
            <v>McClaren Heating &amp; Air Conditioning</v>
          </cell>
          <cell r="E3683" t="str">
            <v>MA</v>
          </cell>
          <cell r="F3683" t="str">
            <v>P1</v>
          </cell>
          <cell r="G3683" t="str">
            <v>SMALL</v>
          </cell>
          <cell r="H3683" t="str">
            <v>IH</v>
          </cell>
          <cell r="I3683" t="str">
            <v>0010179 - UNITED BUSINESSMANS INSURANCE AGENCY</v>
          </cell>
        </row>
        <row r="3684">
          <cell r="A3684" t="str">
            <v>C47692IV</v>
          </cell>
          <cell r="B3684">
            <v>42185</v>
          </cell>
          <cell r="C3684" t="str">
            <v>C47692</v>
          </cell>
          <cell r="D3684" t="str">
            <v>Franklin Back &amp; Joint Care Inc</v>
          </cell>
          <cell r="E3684" t="str">
            <v>MA</v>
          </cell>
          <cell r="F3684" t="str">
            <v>P1</v>
          </cell>
          <cell r="G3684" t="str">
            <v>SMALL</v>
          </cell>
          <cell r="H3684" t="str">
            <v>IV</v>
          </cell>
          <cell r="I3684" t="str">
            <v>0024006 - VALLEY INSURANCE PARTNERS INC</v>
          </cell>
        </row>
        <row r="3685">
          <cell r="A3685" t="str">
            <v>C47693IH</v>
          </cell>
          <cell r="B3685">
            <v>42185</v>
          </cell>
          <cell r="C3685" t="str">
            <v>C47693</v>
          </cell>
          <cell r="D3685" t="str">
            <v>P C's Inc dba Paul's Pizza &amp; Seafood</v>
          </cell>
          <cell r="E3685" t="str">
            <v>MA</v>
          </cell>
          <cell r="F3685" t="str">
            <v>P1</v>
          </cell>
          <cell r="G3685" t="str">
            <v>SMALL</v>
          </cell>
          <cell r="H3685" t="str">
            <v>IH</v>
          </cell>
          <cell r="I3685" t="str">
            <v>0010180 - UNITED BUSINESSMANS INSURANCE AGENCY</v>
          </cell>
        </row>
        <row r="3686">
          <cell r="A3686" t="str">
            <v>C47703IH</v>
          </cell>
          <cell r="B3686">
            <v>42185</v>
          </cell>
          <cell r="C3686" t="str">
            <v>C47703</v>
          </cell>
          <cell r="D3686" t="str">
            <v>Blessed Stephen Bellisini OSA Academy</v>
          </cell>
          <cell r="E3686" t="str">
            <v>MA</v>
          </cell>
          <cell r="F3686" t="str">
            <v>P1</v>
          </cell>
          <cell r="G3686" t="str">
            <v>SMALL</v>
          </cell>
          <cell r="H3686" t="str">
            <v>IH</v>
          </cell>
          <cell r="I3686" t="str">
            <v>0010187 - UNITED BUSINESSMANS INSURANCE AGENCY</v>
          </cell>
        </row>
        <row r="3687">
          <cell r="A3687" t="str">
            <v>C47707IH</v>
          </cell>
          <cell r="B3687">
            <v>42185</v>
          </cell>
          <cell r="C3687" t="str">
            <v>C47707</v>
          </cell>
          <cell r="D3687" t="str">
            <v>Unique Smile Dental</v>
          </cell>
          <cell r="E3687" t="str">
            <v>MA</v>
          </cell>
          <cell r="F3687" t="str">
            <v>P1</v>
          </cell>
          <cell r="G3687" t="str">
            <v>SMALL</v>
          </cell>
          <cell r="H3687" t="str">
            <v>IH</v>
          </cell>
          <cell r="I3687" t="str">
            <v>0032604 - BOSTONIAN GROUP INSURANCE AGENCY</v>
          </cell>
        </row>
        <row r="3688">
          <cell r="A3688" t="str">
            <v>C47711JM</v>
          </cell>
          <cell r="B3688">
            <v>42185</v>
          </cell>
          <cell r="C3688" t="str">
            <v>C47711</v>
          </cell>
          <cell r="D3688" t="str">
            <v>Terence G McCormick</v>
          </cell>
          <cell r="E3688" t="str">
            <v>NH</v>
          </cell>
          <cell r="F3688" t="str">
            <v>P1</v>
          </cell>
          <cell r="G3688" t="str">
            <v>SMALL</v>
          </cell>
          <cell r="H3688" t="str">
            <v>JM</v>
          </cell>
        </row>
        <row r="3689">
          <cell r="A3689" t="str">
            <v>C47713JM</v>
          </cell>
          <cell r="B3689">
            <v>42185</v>
          </cell>
          <cell r="C3689" t="str">
            <v>C47713</v>
          </cell>
          <cell r="D3689" t="str">
            <v>Digital Networks/Vnetek Communications</v>
          </cell>
          <cell r="E3689" t="str">
            <v>NH</v>
          </cell>
          <cell r="F3689" t="str">
            <v>P1</v>
          </cell>
          <cell r="G3689" t="str">
            <v>SMALL</v>
          </cell>
          <cell r="H3689" t="str">
            <v>JM</v>
          </cell>
          <cell r="I3689" t="str">
            <v>0030805 - R W ASSOCIATES INC</v>
          </cell>
        </row>
        <row r="3690">
          <cell r="A3690" t="str">
            <v>C47713JR</v>
          </cell>
          <cell r="B3690">
            <v>42185</v>
          </cell>
          <cell r="C3690" t="str">
            <v>C47713</v>
          </cell>
          <cell r="D3690" t="str">
            <v>Digital Networks/Vnetek Communications</v>
          </cell>
          <cell r="E3690" t="str">
            <v>NH</v>
          </cell>
          <cell r="F3690" t="str">
            <v>P1</v>
          </cell>
          <cell r="G3690" t="str">
            <v>SMALL</v>
          </cell>
          <cell r="H3690" t="str">
            <v>JR</v>
          </cell>
          <cell r="I3690" t="str">
            <v>0030805 - R W ASSOCIATES INC</v>
          </cell>
        </row>
        <row r="3691">
          <cell r="A3691" t="str">
            <v>C47717IH</v>
          </cell>
          <cell r="B3691">
            <v>42185</v>
          </cell>
          <cell r="C3691" t="str">
            <v>C47717</v>
          </cell>
          <cell r="D3691" t="str">
            <v>Cotuit Liquors</v>
          </cell>
          <cell r="E3691" t="str">
            <v>MA</v>
          </cell>
          <cell r="F3691" t="str">
            <v>P1</v>
          </cell>
          <cell r="G3691" t="str">
            <v>SMALL</v>
          </cell>
          <cell r="H3691" t="str">
            <v>IH</v>
          </cell>
          <cell r="I3691" t="str">
            <v>0035728 - NFP CORPORATE SERVICES (NY) LLC</v>
          </cell>
        </row>
        <row r="3692">
          <cell r="A3692" t="str">
            <v>C47718IH</v>
          </cell>
          <cell r="B3692">
            <v>42185</v>
          </cell>
          <cell r="C3692" t="str">
            <v>C47718</v>
          </cell>
          <cell r="D3692" t="str">
            <v>Pie in the Sky Bakery Inc</v>
          </cell>
          <cell r="E3692" t="str">
            <v>MA</v>
          </cell>
          <cell r="F3692" t="str">
            <v>P1</v>
          </cell>
          <cell r="G3692" t="str">
            <v>SMALL</v>
          </cell>
          <cell r="H3692" t="str">
            <v>IH</v>
          </cell>
          <cell r="I3692" t="str">
            <v>0010184 - UNITED BUSINESSMANS INSURANCE AGENCY</v>
          </cell>
        </row>
        <row r="3693">
          <cell r="A3693" t="str">
            <v>C47720IA</v>
          </cell>
          <cell r="B3693">
            <v>42185</v>
          </cell>
          <cell r="C3693" t="str">
            <v>C47720</v>
          </cell>
          <cell r="D3693" t="str">
            <v>Neil Fried DMD</v>
          </cell>
          <cell r="E3693" t="str">
            <v>MA</v>
          </cell>
          <cell r="F3693" t="str">
            <v>P1</v>
          </cell>
          <cell r="G3693" t="str">
            <v>SMALL</v>
          </cell>
          <cell r="H3693" t="str">
            <v>IA</v>
          </cell>
          <cell r="I3693" t="str">
            <v>0020442 - SPRING INSURANCE GROUP LLC</v>
          </cell>
        </row>
        <row r="3694">
          <cell r="A3694" t="str">
            <v>C47721IH</v>
          </cell>
          <cell r="B3694">
            <v>42185</v>
          </cell>
          <cell r="C3694" t="str">
            <v>C47721</v>
          </cell>
          <cell r="D3694" t="str">
            <v>Laser Technologies Service Inc</v>
          </cell>
          <cell r="E3694" t="str">
            <v>MA</v>
          </cell>
          <cell r="F3694" t="str">
            <v>P1</v>
          </cell>
          <cell r="G3694" t="str">
            <v>SMALL</v>
          </cell>
          <cell r="H3694" t="str">
            <v>IH</v>
          </cell>
          <cell r="I3694" t="str">
            <v>0026856 - SMALL BUSINESS INSURANCE AGENCY INC</v>
          </cell>
        </row>
        <row r="3695">
          <cell r="A3695" t="str">
            <v>C47722IH</v>
          </cell>
          <cell r="B3695">
            <v>42185</v>
          </cell>
          <cell r="C3695" t="str">
            <v>C47722</v>
          </cell>
          <cell r="D3695" t="str">
            <v>Thacher Montessori School</v>
          </cell>
          <cell r="E3695" t="str">
            <v>MA</v>
          </cell>
          <cell r="F3695" t="str">
            <v>P1</v>
          </cell>
          <cell r="G3695" t="str">
            <v>SMALL</v>
          </cell>
          <cell r="H3695" t="str">
            <v>IH</v>
          </cell>
          <cell r="I3695" t="str">
            <v>0013558 - ISM INSURANCE INC</v>
          </cell>
        </row>
        <row r="3696">
          <cell r="A3696" t="str">
            <v>C47730JM</v>
          </cell>
          <cell r="B3696">
            <v>42185</v>
          </cell>
          <cell r="C3696" t="str">
            <v>C47730</v>
          </cell>
          <cell r="D3696" t="str">
            <v>Ken Jones Inc - NH</v>
          </cell>
          <cell r="E3696" t="str">
            <v>NH</v>
          </cell>
          <cell r="F3696" t="str">
            <v>P1</v>
          </cell>
          <cell r="G3696" t="str">
            <v>SMALL</v>
          </cell>
          <cell r="H3696" t="str">
            <v>JM</v>
          </cell>
          <cell r="I3696" t="str">
            <v>0025584 - GRANITE GROUP BENEFITS LLC</v>
          </cell>
        </row>
        <row r="3697">
          <cell r="A3697" t="str">
            <v>C47739JH</v>
          </cell>
          <cell r="B3697">
            <v>42185</v>
          </cell>
          <cell r="C3697" t="str">
            <v>C47739</v>
          </cell>
          <cell r="D3697" t="str">
            <v>New Hampshire Oncology-Hematology PA</v>
          </cell>
          <cell r="E3697" t="str">
            <v>NH</v>
          </cell>
          <cell r="F3697" t="str">
            <v>P1</v>
          </cell>
          <cell r="G3697" t="str">
            <v>CRC</v>
          </cell>
          <cell r="H3697" t="str">
            <v>JH</v>
          </cell>
          <cell r="I3697" t="str">
            <v>0033154 - NEW ENGLAND EMPLOYEE BENEFITS COUNCIL</v>
          </cell>
        </row>
        <row r="3698">
          <cell r="A3698" t="str">
            <v>C47742IH</v>
          </cell>
          <cell r="B3698">
            <v>42185</v>
          </cell>
          <cell r="C3698" t="str">
            <v>C47742</v>
          </cell>
          <cell r="D3698" t="str">
            <v>AFFM Pizza Inc</v>
          </cell>
          <cell r="E3698" t="str">
            <v>MA</v>
          </cell>
          <cell r="F3698" t="str">
            <v>P1</v>
          </cell>
          <cell r="G3698" t="str">
            <v>SMALL</v>
          </cell>
          <cell r="H3698" t="str">
            <v>IH</v>
          </cell>
          <cell r="I3698" t="str">
            <v>0010220 - COMPREHENSIVE INS PROVIDERS INC</v>
          </cell>
        </row>
        <row r="3699">
          <cell r="A3699" t="str">
            <v>C47744IH</v>
          </cell>
          <cell r="B3699">
            <v>42185</v>
          </cell>
          <cell r="C3699" t="str">
            <v>C47744</v>
          </cell>
          <cell r="D3699" t="str">
            <v>Colonial Fence Co</v>
          </cell>
          <cell r="E3699" t="str">
            <v>MA</v>
          </cell>
          <cell r="F3699" t="str">
            <v>P1</v>
          </cell>
          <cell r="G3699" t="str">
            <v>SMALL</v>
          </cell>
          <cell r="H3699" t="str">
            <v>IH</v>
          </cell>
          <cell r="I3699" t="str">
            <v>0010222 - UNITED BUSINESSMANS INSURANCE AGENCY</v>
          </cell>
        </row>
        <row r="3700">
          <cell r="A3700" t="str">
            <v>C47745IA</v>
          </cell>
          <cell r="B3700">
            <v>42185</v>
          </cell>
          <cell r="C3700" t="str">
            <v>C47745</v>
          </cell>
          <cell r="D3700" t="str">
            <v>Opus Regulatory</v>
          </cell>
          <cell r="E3700" t="str">
            <v>MA</v>
          </cell>
          <cell r="F3700" t="str">
            <v>P1</v>
          </cell>
          <cell r="G3700" t="str">
            <v>SMALL</v>
          </cell>
          <cell r="H3700" t="str">
            <v>IA</v>
          </cell>
          <cell r="I3700" t="str">
            <v>0016709 - FRANK CRYSTAL &amp; CO INC</v>
          </cell>
        </row>
        <row r="3701">
          <cell r="A3701" t="str">
            <v>C47746IH</v>
          </cell>
          <cell r="B3701">
            <v>42185</v>
          </cell>
          <cell r="C3701" t="str">
            <v>C47746</v>
          </cell>
          <cell r="D3701" t="str">
            <v>A Francis Contracting, Inc.</v>
          </cell>
          <cell r="E3701" t="str">
            <v>MA</v>
          </cell>
          <cell r="F3701" t="str">
            <v>P1</v>
          </cell>
          <cell r="G3701" t="str">
            <v>SMALL</v>
          </cell>
          <cell r="H3701" t="str">
            <v>IH</v>
          </cell>
          <cell r="I3701" t="str">
            <v>0010233 - AMR BENEFITS MANAGEMENT LLC</v>
          </cell>
        </row>
        <row r="3702">
          <cell r="A3702" t="str">
            <v>C47755IH</v>
          </cell>
          <cell r="B3702">
            <v>42185</v>
          </cell>
          <cell r="C3702" t="str">
            <v>C47755</v>
          </cell>
          <cell r="D3702" t="str">
            <v>Joseph's Two Restaurant</v>
          </cell>
          <cell r="E3702" t="str">
            <v>MA</v>
          </cell>
          <cell r="F3702" t="str">
            <v>P1</v>
          </cell>
          <cell r="G3702" t="str">
            <v>SMALL</v>
          </cell>
          <cell r="H3702" t="str">
            <v>IH</v>
          </cell>
          <cell r="I3702" t="str">
            <v>0010231 - HEALTH SOLUTIONS INS AGENCY LLC</v>
          </cell>
        </row>
        <row r="3703">
          <cell r="A3703" t="str">
            <v>C47757IH</v>
          </cell>
          <cell r="B3703">
            <v>42185</v>
          </cell>
          <cell r="C3703" t="str">
            <v>C47757</v>
          </cell>
          <cell r="D3703" t="str">
            <v>Backbone Media</v>
          </cell>
          <cell r="E3703" t="str">
            <v>MA</v>
          </cell>
          <cell r="F3703" t="str">
            <v>P1</v>
          </cell>
          <cell r="G3703" t="str">
            <v>SMALL</v>
          </cell>
          <cell r="H3703" t="str">
            <v>IH</v>
          </cell>
          <cell r="I3703" t="str">
            <v>0010236 - BELSANTI, STEPHEN P</v>
          </cell>
        </row>
        <row r="3704">
          <cell r="A3704" t="str">
            <v>C47761IH</v>
          </cell>
          <cell r="B3704">
            <v>42185</v>
          </cell>
          <cell r="C3704" t="str">
            <v>C47761</v>
          </cell>
          <cell r="D3704" t="str">
            <v>JDM Co, Inc.</v>
          </cell>
          <cell r="E3704" t="str">
            <v>MA</v>
          </cell>
          <cell r="F3704" t="str">
            <v>P1</v>
          </cell>
          <cell r="G3704" t="str">
            <v>SMALL</v>
          </cell>
          <cell r="H3704" t="str">
            <v>IH</v>
          </cell>
        </row>
        <row r="3705">
          <cell r="A3705" t="str">
            <v>C47761MI</v>
          </cell>
          <cell r="B3705">
            <v>42185</v>
          </cell>
          <cell r="C3705" t="str">
            <v>C47761</v>
          </cell>
          <cell r="D3705" t="str">
            <v>JDM Co, Inc.</v>
          </cell>
          <cell r="E3705" t="str">
            <v>MA</v>
          </cell>
          <cell r="F3705" t="str">
            <v>P1</v>
          </cell>
          <cell r="G3705" t="str">
            <v>MCARE</v>
          </cell>
          <cell r="H3705" t="str">
            <v>MI</v>
          </cell>
        </row>
        <row r="3706">
          <cell r="A3706" t="str">
            <v>C47765IH</v>
          </cell>
          <cell r="B3706">
            <v>42185</v>
          </cell>
          <cell r="C3706" t="str">
            <v>C47765</v>
          </cell>
          <cell r="D3706" t="str">
            <v>Allcare Medical Supply Corporation</v>
          </cell>
          <cell r="E3706" t="str">
            <v>MA</v>
          </cell>
          <cell r="F3706" t="str">
            <v>P1</v>
          </cell>
          <cell r="G3706" t="str">
            <v>SMALL</v>
          </cell>
          <cell r="H3706" t="str">
            <v>IH</v>
          </cell>
          <cell r="I3706" t="str">
            <v>0034811 - PAYCHEX AGENCY INC</v>
          </cell>
        </row>
        <row r="3707">
          <cell r="A3707" t="str">
            <v>C47770IH</v>
          </cell>
          <cell r="B3707">
            <v>42185</v>
          </cell>
          <cell r="C3707" t="str">
            <v>C47770</v>
          </cell>
          <cell r="D3707" t="str">
            <v>G &amp; S Marine Inc</v>
          </cell>
          <cell r="E3707" t="str">
            <v>MA</v>
          </cell>
          <cell r="F3707" t="str">
            <v>P1</v>
          </cell>
          <cell r="G3707" t="str">
            <v>SMALL</v>
          </cell>
          <cell r="H3707" t="str">
            <v>IH</v>
          </cell>
          <cell r="I3707" t="str">
            <v>0024149 - CLEARY INSURANCE INC</v>
          </cell>
        </row>
        <row r="3708">
          <cell r="A3708" t="str">
            <v>C47772IH</v>
          </cell>
          <cell r="B3708">
            <v>42185</v>
          </cell>
          <cell r="C3708" t="str">
            <v>C47772</v>
          </cell>
          <cell r="D3708" t="str">
            <v>Microbiology Research Associates Inc</v>
          </cell>
          <cell r="E3708" t="str">
            <v>MA</v>
          </cell>
          <cell r="F3708" t="str">
            <v>P1</v>
          </cell>
          <cell r="G3708" t="str">
            <v>SMALL</v>
          </cell>
          <cell r="H3708" t="str">
            <v>IH</v>
          </cell>
          <cell r="I3708" t="str">
            <v>0035951 - CLJM LLC</v>
          </cell>
        </row>
        <row r="3709">
          <cell r="A3709" t="str">
            <v>C47776IH</v>
          </cell>
          <cell r="B3709">
            <v>42185</v>
          </cell>
          <cell r="C3709" t="str">
            <v>C47776</v>
          </cell>
          <cell r="D3709" t="str">
            <v>East Coast Fire &amp; Ventilation Inc</v>
          </cell>
          <cell r="E3709" t="str">
            <v>MA</v>
          </cell>
          <cell r="F3709" t="str">
            <v>P1</v>
          </cell>
          <cell r="G3709" t="str">
            <v>SMALL</v>
          </cell>
          <cell r="H3709" t="str">
            <v>IH</v>
          </cell>
          <cell r="I3709" t="str">
            <v>0034356 - ROGERS &amp; GRAY INSURANCE AGENCY</v>
          </cell>
        </row>
        <row r="3710">
          <cell r="A3710" t="str">
            <v>C47778IH</v>
          </cell>
          <cell r="B3710">
            <v>42185</v>
          </cell>
          <cell r="C3710" t="str">
            <v>C47778</v>
          </cell>
          <cell r="D3710" t="str">
            <v>Trinity Christian Academy</v>
          </cell>
          <cell r="E3710" t="str">
            <v>MA</v>
          </cell>
          <cell r="F3710" t="str">
            <v>P1</v>
          </cell>
          <cell r="G3710" t="str">
            <v>SMALL</v>
          </cell>
          <cell r="H3710" t="str">
            <v>IH</v>
          </cell>
          <cell r="I3710" t="str">
            <v>0017299 - HARPER, ANNA</v>
          </cell>
        </row>
        <row r="3711">
          <cell r="A3711" t="str">
            <v>C47784IH</v>
          </cell>
          <cell r="B3711">
            <v>42185</v>
          </cell>
          <cell r="C3711" t="str">
            <v>C47784</v>
          </cell>
          <cell r="D3711" t="str">
            <v>Betty Gibson Associates Inc</v>
          </cell>
          <cell r="E3711" t="str">
            <v>MA</v>
          </cell>
          <cell r="F3711" t="str">
            <v>P1</v>
          </cell>
          <cell r="G3711" t="str">
            <v>SMALL</v>
          </cell>
          <cell r="H3711" t="str">
            <v>IH</v>
          </cell>
          <cell r="I3711" t="str">
            <v>0014135 - INTEGRATED BENEFIT GROUP INSURANCE BROKERAGE</v>
          </cell>
        </row>
        <row r="3712">
          <cell r="A3712" t="str">
            <v>C47786IH</v>
          </cell>
          <cell r="B3712">
            <v>42185</v>
          </cell>
          <cell r="C3712" t="str">
            <v>C47786</v>
          </cell>
          <cell r="D3712" t="str">
            <v>Crowell Construction, Inc.</v>
          </cell>
          <cell r="E3712" t="str">
            <v>MA</v>
          </cell>
          <cell r="F3712" t="str">
            <v>P1</v>
          </cell>
          <cell r="G3712" t="str">
            <v>SMALL</v>
          </cell>
          <cell r="H3712" t="str">
            <v>IH</v>
          </cell>
          <cell r="I3712" t="str">
            <v>0010272 - FINNELL, MICHAEL G</v>
          </cell>
        </row>
        <row r="3713">
          <cell r="A3713" t="str">
            <v>C47790IV</v>
          </cell>
          <cell r="B3713">
            <v>42185</v>
          </cell>
          <cell r="C3713" t="str">
            <v>C47790</v>
          </cell>
          <cell r="D3713" t="str">
            <v>Berluti McLaughlin &amp; Kutchin LLP</v>
          </cell>
          <cell r="E3713" t="str">
            <v>MA</v>
          </cell>
          <cell r="F3713" t="str">
            <v>P1</v>
          </cell>
          <cell r="G3713" t="str">
            <v>SMALL</v>
          </cell>
          <cell r="H3713" t="str">
            <v>IV</v>
          </cell>
          <cell r="I3713" t="str">
            <v>0010275 - UNITED BUSINESSMANS INSURANCE AGENCY</v>
          </cell>
        </row>
        <row r="3714">
          <cell r="A3714" t="str">
            <v>C47790JH</v>
          </cell>
          <cell r="B3714">
            <v>42185</v>
          </cell>
          <cell r="C3714" t="str">
            <v>C47790</v>
          </cell>
          <cell r="D3714" t="str">
            <v>Berluti McLaughlin &amp; Kutchin LLP</v>
          </cell>
          <cell r="E3714" t="str">
            <v>MA</v>
          </cell>
          <cell r="F3714" t="str">
            <v>P1</v>
          </cell>
          <cell r="G3714" t="str">
            <v>SMALL</v>
          </cell>
          <cell r="H3714" t="str">
            <v>JH</v>
          </cell>
          <cell r="I3714" t="str">
            <v>0010275 - UNITED BUSINESSMANS INSURANCE AGENCY</v>
          </cell>
        </row>
        <row r="3715">
          <cell r="A3715" t="str">
            <v>C47791IH</v>
          </cell>
          <cell r="B3715">
            <v>42185</v>
          </cell>
          <cell r="C3715" t="str">
            <v>C47791</v>
          </cell>
          <cell r="D3715" t="str">
            <v>Hyannis Dental Associates</v>
          </cell>
          <cell r="E3715" t="str">
            <v>MA</v>
          </cell>
          <cell r="F3715" t="str">
            <v>P1</v>
          </cell>
          <cell r="G3715" t="str">
            <v>GPC</v>
          </cell>
          <cell r="H3715" t="str">
            <v>IH</v>
          </cell>
          <cell r="I3715" t="str">
            <v>0020444 - SPRING INSURANCE GROUP LLC</v>
          </cell>
        </row>
        <row r="3716">
          <cell r="A3716" t="str">
            <v>C47793IH</v>
          </cell>
          <cell r="B3716">
            <v>42185</v>
          </cell>
          <cell r="C3716" t="str">
            <v>C47793</v>
          </cell>
          <cell r="D3716" t="str">
            <v>Dentistry On Park LLC</v>
          </cell>
          <cell r="E3716" t="str">
            <v>MA</v>
          </cell>
          <cell r="F3716" t="str">
            <v>P1</v>
          </cell>
          <cell r="G3716" t="str">
            <v>GPC</v>
          </cell>
          <cell r="H3716" t="str">
            <v>IH</v>
          </cell>
          <cell r="I3716" t="str">
            <v>0020324 - SPRING INSURANCE GROUP LLC</v>
          </cell>
        </row>
        <row r="3717">
          <cell r="A3717" t="str">
            <v>C47795IH</v>
          </cell>
          <cell r="B3717">
            <v>42185</v>
          </cell>
          <cell r="C3717" t="str">
            <v>C47795</v>
          </cell>
          <cell r="D3717" t="str">
            <v>Irish Pub, Inc.</v>
          </cell>
          <cell r="E3717" t="str">
            <v>MA</v>
          </cell>
          <cell r="F3717" t="str">
            <v>P1</v>
          </cell>
          <cell r="G3717" t="str">
            <v>SMALL</v>
          </cell>
          <cell r="H3717" t="str">
            <v>IH</v>
          </cell>
          <cell r="I3717" t="str">
            <v>0010278 - FELONEY, JOHN A</v>
          </cell>
        </row>
        <row r="3718">
          <cell r="A3718" t="str">
            <v>C47803IH</v>
          </cell>
          <cell r="B3718">
            <v>42185</v>
          </cell>
          <cell r="C3718" t="str">
            <v>C47803</v>
          </cell>
          <cell r="D3718" t="str">
            <v>American Society of Medicine, Law &amp;</v>
          </cell>
          <cell r="E3718" t="str">
            <v>MA</v>
          </cell>
          <cell r="F3718" t="str">
            <v>P1</v>
          </cell>
          <cell r="G3718" t="str">
            <v>SMALL</v>
          </cell>
          <cell r="H3718" t="str">
            <v>IH</v>
          </cell>
          <cell r="I3718" t="str">
            <v>0010291 - UNITED BUSINESSMANS INSURANCE AGENCY</v>
          </cell>
        </row>
        <row r="3719">
          <cell r="A3719" t="str">
            <v>C47804IH</v>
          </cell>
          <cell r="B3719">
            <v>42185</v>
          </cell>
          <cell r="C3719" t="str">
            <v>C47804</v>
          </cell>
          <cell r="D3719" t="str">
            <v>Black Cow Tap &amp; Grill</v>
          </cell>
          <cell r="E3719" t="str">
            <v>MA</v>
          </cell>
          <cell r="F3719" t="str">
            <v>P1</v>
          </cell>
          <cell r="G3719" t="str">
            <v>SMALL</v>
          </cell>
          <cell r="H3719" t="str">
            <v>IH</v>
          </cell>
          <cell r="I3719" t="str">
            <v>0030695 - INSIGHT INSURANCE AGENCY LLC</v>
          </cell>
        </row>
        <row r="3720">
          <cell r="A3720" t="str">
            <v>C47805IH</v>
          </cell>
          <cell r="B3720">
            <v>42185</v>
          </cell>
          <cell r="C3720" t="str">
            <v>C47805</v>
          </cell>
          <cell r="D3720" t="str">
            <v>Best Friends Early Learning Center Inc</v>
          </cell>
          <cell r="E3720" t="str">
            <v>MA</v>
          </cell>
          <cell r="F3720" t="str">
            <v>P1</v>
          </cell>
          <cell r="G3720" t="str">
            <v>SMALL</v>
          </cell>
          <cell r="H3720" t="str">
            <v>IH</v>
          </cell>
          <cell r="I3720" t="str">
            <v>0017765 - PAYCHEX AGENCY INC</v>
          </cell>
        </row>
        <row r="3721">
          <cell r="A3721" t="str">
            <v>C47812IH</v>
          </cell>
          <cell r="B3721">
            <v>42185</v>
          </cell>
          <cell r="C3721" t="str">
            <v>C47812</v>
          </cell>
          <cell r="D3721" t="str">
            <v>P T Marine Inc</v>
          </cell>
          <cell r="E3721" t="str">
            <v>MA</v>
          </cell>
          <cell r="F3721" t="str">
            <v>P1</v>
          </cell>
          <cell r="G3721" t="str">
            <v>SMALL</v>
          </cell>
          <cell r="H3721" t="str">
            <v>IH</v>
          </cell>
          <cell r="I3721" t="str">
            <v>0032058 - HARPER, ANNA</v>
          </cell>
        </row>
        <row r="3722">
          <cell r="A3722" t="str">
            <v>C47813IA</v>
          </cell>
          <cell r="B3722">
            <v>42185</v>
          </cell>
          <cell r="C3722" t="str">
            <v>C47813</v>
          </cell>
          <cell r="D3722" t="str">
            <v>The Financial Resources LLP</v>
          </cell>
          <cell r="E3722" t="str">
            <v>MA</v>
          </cell>
          <cell r="F3722" t="str">
            <v>P1</v>
          </cell>
          <cell r="G3722" t="str">
            <v>SMALL</v>
          </cell>
          <cell r="H3722" t="str">
            <v>IA</v>
          </cell>
          <cell r="I3722" t="str">
            <v>0010296 - BAR INSURANCE BROKERAGE INC</v>
          </cell>
        </row>
        <row r="3723">
          <cell r="A3723" t="str">
            <v>C47813MI</v>
          </cell>
          <cell r="B3723">
            <v>42185</v>
          </cell>
          <cell r="C3723" t="str">
            <v>C47813</v>
          </cell>
          <cell r="D3723" t="str">
            <v>The Financial Resources LLP</v>
          </cell>
          <cell r="E3723" t="str">
            <v>MA</v>
          </cell>
          <cell r="F3723" t="str">
            <v>P1</v>
          </cell>
          <cell r="G3723" t="str">
            <v>MCARE</v>
          </cell>
          <cell r="H3723" t="str">
            <v>MI</v>
          </cell>
          <cell r="I3723" t="str">
            <v>0010296 - BAR INSURANCE BROKERAGE INC</v>
          </cell>
        </row>
        <row r="3724">
          <cell r="A3724" t="str">
            <v>C47820IH</v>
          </cell>
          <cell r="B3724">
            <v>42185</v>
          </cell>
          <cell r="C3724" t="str">
            <v>C47820</v>
          </cell>
          <cell r="D3724" t="str">
            <v>Studley Law Office</v>
          </cell>
          <cell r="E3724" t="str">
            <v>MA</v>
          </cell>
          <cell r="F3724" t="str">
            <v>P1</v>
          </cell>
          <cell r="G3724" t="str">
            <v>SMALL</v>
          </cell>
          <cell r="H3724" t="str">
            <v>IH</v>
          </cell>
          <cell r="I3724" t="str">
            <v>0025893 - BOSTON COMMONWEALTH ADVANTAGE LLC</v>
          </cell>
        </row>
        <row r="3725">
          <cell r="A3725" t="str">
            <v>C47825IH</v>
          </cell>
          <cell r="B3725">
            <v>42185</v>
          </cell>
          <cell r="C3725" t="str">
            <v>C47825</v>
          </cell>
          <cell r="D3725" t="str">
            <v>Kenneth L. Bouchard DDS</v>
          </cell>
          <cell r="E3725" t="str">
            <v>MA</v>
          </cell>
          <cell r="F3725" t="str">
            <v>P1</v>
          </cell>
          <cell r="G3725" t="str">
            <v>GPC</v>
          </cell>
          <cell r="H3725" t="str">
            <v>IH</v>
          </cell>
          <cell r="I3725" t="str">
            <v>0020445 - SPRING INSURANCE GROUP LLC</v>
          </cell>
        </row>
        <row r="3726">
          <cell r="A3726" t="str">
            <v>C47832IH</v>
          </cell>
          <cell r="B3726">
            <v>42185</v>
          </cell>
          <cell r="C3726" t="str">
            <v>C47832</v>
          </cell>
          <cell r="D3726" t="str">
            <v>Franklin Perkins School</v>
          </cell>
          <cell r="E3726" t="str">
            <v>MA</v>
          </cell>
          <cell r="F3726" t="str">
            <v>P1</v>
          </cell>
          <cell r="G3726" t="str">
            <v>ERF</v>
          </cell>
          <cell r="H3726" t="str">
            <v>IH</v>
          </cell>
          <cell r="I3726" t="str">
            <v>0015842 - FRED C CHURCH</v>
          </cell>
        </row>
        <row r="3727">
          <cell r="A3727" t="str">
            <v>C47833IH</v>
          </cell>
          <cell r="B3727">
            <v>42185</v>
          </cell>
          <cell r="C3727" t="str">
            <v>C47833</v>
          </cell>
          <cell r="D3727" t="str">
            <v>Les Petits Nursery School</v>
          </cell>
          <cell r="E3727" t="str">
            <v>MA</v>
          </cell>
          <cell r="F3727" t="str">
            <v>P1</v>
          </cell>
          <cell r="G3727" t="str">
            <v>SMALL</v>
          </cell>
          <cell r="H3727" t="str">
            <v>IH</v>
          </cell>
          <cell r="I3727" t="str">
            <v>0017671 - UNITED BUSINESSMANS INSURANCE AGENCY</v>
          </cell>
        </row>
        <row r="3728">
          <cell r="A3728" t="str">
            <v>C47834IH</v>
          </cell>
          <cell r="B3728">
            <v>42185</v>
          </cell>
          <cell r="C3728" t="str">
            <v>C47834</v>
          </cell>
          <cell r="D3728" t="str">
            <v>First Path Inc</v>
          </cell>
          <cell r="E3728" t="str">
            <v>MA</v>
          </cell>
          <cell r="F3728" t="str">
            <v>P1</v>
          </cell>
          <cell r="G3728" t="str">
            <v>SMALL</v>
          </cell>
          <cell r="H3728" t="str">
            <v>IH</v>
          </cell>
          <cell r="I3728" t="str">
            <v>0010323 - UNITED BUSINESSMANS INSURANCE AGENCY</v>
          </cell>
        </row>
        <row r="3729">
          <cell r="A3729" t="str">
            <v>C47835JH</v>
          </cell>
          <cell r="B3729">
            <v>42185</v>
          </cell>
          <cell r="C3729" t="str">
            <v>C47835</v>
          </cell>
          <cell r="D3729" t="str">
            <v>Netria Corporation</v>
          </cell>
          <cell r="E3729" t="str">
            <v>NH</v>
          </cell>
          <cell r="F3729" t="str">
            <v>P1</v>
          </cell>
          <cell r="G3729" t="str">
            <v>SMALL</v>
          </cell>
          <cell r="H3729" t="str">
            <v>JH</v>
          </cell>
          <cell r="I3729" t="str">
            <v>0029484 - CAMERON, CHRISTOPHER K</v>
          </cell>
        </row>
        <row r="3730">
          <cell r="A3730" t="str">
            <v>C47835JM</v>
          </cell>
          <cell r="B3730">
            <v>42185</v>
          </cell>
          <cell r="C3730" t="str">
            <v>C47835</v>
          </cell>
          <cell r="D3730" t="str">
            <v>Netria Corporation</v>
          </cell>
          <cell r="E3730" t="str">
            <v>NH</v>
          </cell>
          <cell r="F3730" t="str">
            <v>P1</v>
          </cell>
          <cell r="G3730" t="str">
            <v>SMALL</v>
          </cell>
          <cell r="H3730" t="str">
            <v>JM</v>
          </cell>
          <cell r="I3730" t="str">
            <v>0029484 - CAMERON, CHRISTOPHER K</v>
          </cell>
        </row>
        <row r="3731">
          <cell r="A3731" t="str">
            <v>C47837IH</v>
          </cell>
          <cell r="B3731">
            <v>42185</v>
          </cell>
          <cell r="C3731" t="str">
            <v>C47837</v>
          </cell>
          <cell r="D3731" t="str">
            <v>Janiene Gresla DDS PC</v>
          </cell>
          <cell r="E3731" t="str">
            <v>MA</v>
          </cell>
          <cell r="F3731" t="str">
            <v>P1</v>
          </cell>
          <cell r="G3731" t="str">
            <v>GPC</v>
          </cell>
          <cell r="H3731" t="str">
            <v>IH</v>
          </cell>
          <cell r="I3731" t="str">
            <v>0020446 - SPRING INSURANCE GROUP LLC</v>
          </cell>
        </row>
        <row r="3732">
          <cell r="A3732" t="str">
            <v>C47844IV</v>
          </cell>
          <cell r="B3732">
            <v>42185</v>
          </cell>
          <cell r="C3732" t="str">
            <v>C47844</v>
          </cell>
          <cell r="D3732" t="str">
            <v>Monadnock OB GYN Assoc PA</v>
          </cell>
          <cell r="E3732" t="str">
            <v>NH</v>
          </cell>
          <cell r="F3732" t="str">
            <v>P1</v>
          </cell>
          <cell r="G3732" t="str">
            <v>SMALL</v>
          </cell>
          <cell r="H3732" t="str">
            <v>IV</v>
          </cell>
          <cell r="I3732" t="str">
            <v>0010326 - MOSSE &amp; MOSSE ASSOCIATES INC</v>
          </cell>
        </row>
        <row r="3733">
          <cell r="A3733" t="str">
            <v>C47844JS</v>
          </cell>
          <cell r="B3733">
            <v>42185</v>
          </cell>
          <cell r="C3733" t="str">
            <v>C47844</v>
          </cell>
          <cell r="D3733" t="str">
            <v>Monadnock OB GYN Assoc PA</v>
          </cell>
          <cell r="E3733" t="str">
            <v>NH</v>
          </cell>
          <cell r="F3733" t="str">
            <v>P1</v>
          </cell>
          <cell r="G3733" t="str">
            <v>SMALL</v>
          </cell>
          <cell r="H3733" t="str">
            <v>JS</v>
          </cell>
          <cell r="I3733" t="str">
            <v>0010326 - MOSSE &amp; MOSSE ASSOCIATES INC</v>
          </cell>
        </row>
        <row r="3734">
          <cell r="A3734" t="str">
            <v>C47845IH</v>
          </cell>
          <cell r="B3734">
            <v>42185</v>
          </cell>
          <cell r="C3734" t="str">
            <v>C47845</v>
          </cell>
          <cell r="D3734" t="str">
            <v>Cool-Rite Mechanical Inc</v>
          </cell>
          <cell r="E3734" t="str">
            <v>MA</v>
          </cell>
          <cell r="F3734" t="str">
            <v>P1</v>
          </cell>
          <cell r="G3734" t="str">
            <v>SMALL</v>
          </cell>
          <cell r="H3734" t="str">
            <v>IH</v>
          </cell>
          <cell r="I3734" t="str">
            <v>0010341 - BAR INSURANCE BROKERAGE INC</v>
          </cell>
        </row>
        <row r="3735">
          <cell r="A3735" t="str">
            <v>C47848IH</v>
          </cell>
          <cell r="B3735">
            <v>42185</v>
          </cell>
          <cell r="C3735" t="str">
            <v>C47848</v>
          </cell>
          <cell r="D3735" t="str">
            <v>Framingham Liquors</v>
          </cell>
          <cell r="E3735" t="str">
            <v>MA</v>
          </cell>
          <cell r="F3735" t="str">
            <v>P1</v>
          </cell>
          <cell r="G3735" t="str">
            <v>SMALL</v>
          </cell>
          <cell r="H3735" t="str">
            <v>IH</v>
          </cell>
          <cell r="I3735" t="str">
            <v>0016354 - HEALTH NETWORK</v>
          </cell>
        </row>
        <row r="3736">
          <cell r="A3736" t="str">
            <v>C47851JH</v>
          </cell>
          <cell r="B3736">
            <v>42185</v>
          </cell>
          <cell r="C3736" t="str">
            <v>C47851</v>
          </cell>
          <cell r="D3736" t="str">
            <v>Steven E Berglund DMD</v>
          </cell>
          <cell r="E3736" t="str">
            <v>MA</v>
          </cell>
          <cell r="F3736" t="str">
            <v>P1</v>
          </cell>
          <cell r="G3736" t="str">
            <v>GPC</v>
          </cell>
          <cell r="H3736" t="str">
            <v>JH</v>
          </cell>
          <cell r="I3736" t="str">
            <v>0035050 - SPRING INSURANCE GROUP LLC</v>
          </cell>
        </row>
        <row r="3737">
          <cell r="A3737" t="str">
            <v>C47852IH</v>
          </cell>
          <cell r="B3737">
            <v>42185</v>
          </cell>
          <cell r="C3737" t="str">
            <v>C47852</v>
          </cell>
          <cell r="D3737" t="str">
            <v>Anthoy Contarino dba Tremonte</v>
          </cell>
          <cell r="E3737" t="str">
            <v>MA</v>
          </cell>
          <cell r="F3737" t="str">
            <v>P1</v>
          </cell>
          <cell r="G3737" t="str">
            <v>SMALL</v>
          </cell>
          <cell r="H3737" t="str">
            <v>IH</v>
          </cell>
          <cell r="I3737" t="str">
            <v>0010335 - SMALL BUSINESS INSURANCE AGENCY INC</v>
          </cell>
        </row>
        <row r="3738">
          <cell r="A3738" t="str">
            <v>C47854JH</v>
          </cell>
          <cell r="B3738">
            <v>42185</v>
          </cell>
          <cell r="C3738" t="str">
            <v>C47854</v>
          </cell>
          <cell r="D3738" t="str">
            <v>Mountainshade LLC</v>
          </cell>
          <cell r="E3738" t="str">
            <v>NH</v>
          </cell>
          <cell r="F3738" t="str">
            <v>P1</v>
          </cell>
          <cell r="G3738" t="str">
            <v>SMALL</v>
          </cell>
          <cell r="H3738" t="str">
            <v>JH</v>
          </cell>
          <cell r="I3738" t="str">
            <v>0010337 - CHISHOLM, WILLIAM B</v>
          </cell>
        </row>
        <row r="3739">
          <cell r="A3739" t="str">
            <v>C47860IH</v>
          </cell>
          <cell r="B3739">
            <v>42185</v>
          </cell>
          <cell r="C3739" t="str">
            <v>C47860</v>
          </cell>
          <cell r="D3739" t="str">
            <v>Shapiro Haber &amp; Urmy, LLP</v>
          </cell>
          <cell r="E3739" t="str">
            <v>MA</v>
          </cell>
          <cell r="F3739" t="str">
            <v>P1</v>
          </cell>
          <cell r="G3739" t="str">
            <v>SMALL</v>
          </cell>
          <cell r="H3739" t="str">
            <v>IH</v>
          </cell>
          <cell r="I3739" t="str">
            <v>0021393 - KAPLAN, ELLEN A</v>
          </cell>
        </row>
        <row r="3740">
          <cell r="A3740" t="str">
            <v>C47862JH</v>
          </cell>
          <cell r="B3740">
            <v>42185</v>
          </cell>
          <cell r="C3740" t="str">
            <v>C47862</v>
          </cell>
          <cell r="D3740" t="str">
            <v>Stephen J Kerr DMD</v>
          </cell>
          <cell r="E3740" t="str">
            <v>MA</v>
          </cell>
          <cell r="F3740" t="str">
            <v>P1</v>
          </cell>
          <cell r="G3740" t="str">
            <v>SMALL</v>
          </cell>
          <cell r="H3740" t="str">
            <v>JH</v>
          </cell>
          <cell r="I3740" t="str">
            <v>0017242 - INCENTIVE GROUP</v>
          </cell>
        </row>
        <row r="3741">
          <cell r="A3741" t="str">
            <v>C47863IH</v>
          </cell>
          <cell r="B3741">
            <v>42185</v>
          </cell>
          <cell r="C3741" t="str">
            <v>C47863</v>
          </cell>
          <cell r="D3741" t="str">
            <v>Anthony G DiMatteo DDS</v>
          </cell>
          <cell r="E3741" t="str">
            <v>MA</v>
          </cell>
          <cell r="F3741" t="str">
            <v>P1</v>
          </cell>
          <cell r="G3741" t="str">
            <v>GPC</v>
          </cell>
          <cell r="H3741" t="str">
            <v>IH</v>
          </cell>
          <cell r="I3741" t="str">
            <v>0020325 - SPRING INSURANCE GROUP LLC</v>
          </cell>
        </row>
        <row r="3742">
          <cell r="A3742" t="str">
            <v>C47863MI</v>
          </cell>
          <cell r="B3742">
            <v>42185</v>
          </cell>
          <cell r="C3742" t="str">
            <v>C47863</v>
          </cell>
          <cell r="D3742" t="str">
            <v>Anthony G DiMatteo DDS</v>
          </cell>
          <cell r="E3742" t="str">
            <v>MA</v>
          </cell>
          <cell r="F3742" t="str">
            <v>P1</v>
          </cell>
          <cell r="G3742" t="str">
            <v>MCARE</v>
          </cell>
          <cell r="H3742" t="str">
            <v>MI</v>
          </cell>
          <cell r="I3742" t="str">
            <v>0020325 - SPRING INSURANCE GROUP LLC</v>
          </cell>
        </row>
        <row r="3743">
          <cell r="A3743" t="str">
            <v>C47865IH</v>
          </cell>
          <cell r="B3743">
            <v>42185</v>
          </cell>
          <cell r="C3743" t="str">
            <v>C47865</v>
          </cell>
          <cell r="D3743" t="str">
            <v>RMH Electric Company Inc</v>
          </cell>
          <cell r="E3743" t="str">
            <v>MA</v>
          </cell>
          <cell r="F3743" t="str">
            <v>P1</v>
          </cell>
          <cell r="G3743" t="str">
            <v>SMALL</v>
          </cell>
          <cell r="H3743" t="str">
            <v>IH</v>
          </cell>
          <cell r="I3743" t="str">
            <v>0033487 - BP BENEFITS LLC</v>
          </cell>
        </row>
        <row r="3744">
          <cell r="A3744" t="str">
            <v>C47866IH</v>
          </cell>
          <cell r="B3744">
            <v>42185</v>
          </cell>
          <cell r="C3744" t="str">
            <v>C47866</v>
          </cell>
          <cell r="D3744" t="str">
            <v>J &amp; J Machine Company</v>
          </cell>
          <cell r="E3744" t="str">
            <v>MA</v>
          </cell>
          <cell r="F3744" t="str">
            <v>P1</v>
          </cell>
          <cell r="G3744" t="str">
            <v>SMALL</v>
          </cell>
          <cell r="H3744" t="str">
            <v>IH</v>
          </cell>
          <cell r="I3744" t="str">
            <v>0025315 - PAYCHEX AGENCY INC</v>
          </cell>
        </row>
        <row r="3745">
          <cell r="A3745" t="str">
            <v>C47867IH</v>
          </cell>
          <cell r="B3745">
            <v>42185</v>
          </cell>
          <cell r="C3745" t="str">
            <v>C47867</v>
          </cell>
          <cell r="D3745" t="str">
            <v>Aegis Engineering Services Inc</v>
          </cell>
          <cell r="E3745" t="str">
            <v>MA</v>
          </cell>
          <cell r="F3745" t="str">
            <v>P1</v>
          </cell>
          <cell r="G3745" t="str">
            <v>SMALL</v>
          </cell>
          <cell r="H3745" t="str">
            <v>IH</v>
          </cell>
          <cell r="I3745" t="str">
            <v>0035505 - EASTERN BENEFITS GROUP</v>
          </cell>
        </row>
        <row r="3746">
          <cell r="A3746" t="str">
            <v>C47868IV</v>
          </cell>
          <cell r="B3746">
            <v>42185</v>
          </cell>
          <cell r="C3746" t="str">
            <v>C47868</v>
          </cell>
          <cell r="D3746" t="str">
            <v>Milford Franklin Eye Center</v>
          </cell>
          <cell r="E3746" t="str">
            <v>MA</v>
          </cell>
          <cell r="F3746" t="str">
            <v>P1</v>
          </cell>
          <cell r="G3746" t="str">
            <v>SMALL</v>
          </cell>
          <cell r="H3746" t="str">
            <v>IV</v>
          </cell>
          <cell r="I3746" t="str">
            <v>0021485 - VALLEY INSURANCE PARTNERS INC</v>
          </cell>
        </row>
        <row r="3747">
          <cell r="A3747" t="str">
            <v>C47876IH</v>
          </cell>
          <cell r="B3747">
            <v>42185</v>
          </cell>
          <cell r="C3747" t="str">
            <v>C47876</v>
          </cell>
          <cell r="D3747" t="str">
            <v>Grazing Fields Inc</v>
          </cell>
          <cell r="E3747" t="str">
            <v>MA</v>
          </cell>
          <cell r="F3747" t="str">
            <v>P1</v>
          </cell>
          <cell r="G3747" t="str">
            <v>SMALL</v>
          </cell>
          <cell r="H3747" t="str">
            <v>IH</v>
          </cell>
          <cell r="I3747" t="str">
            <v>0030152 - HIGGINS INSURANCE GROUP INC.</v>
          </cell>
        </row>
        <row r="3748">
          <cell r="A3748" t="str">
            <v>C47887IH</v>
          </cell>
          <cell r="B3748">
            <v>42185</v>
          </cell>
          <cell r="C3748" t="str">
            <v>C47887</v>
          </cell>
          <cell r="D3748" t="str">
            <v>Cusp Dental Research Inc</v>
          </cell>
          <cell r="E3748" t="str">
            <v>MA</v>
          </cell>
          <cell r="F3748" t="str">
            <v>P1</v>
          </cell>
          <cell r="G3748" t="str">
            <v>SMALL</v>
          </cell>
          <cell r="H3748" t="str">
            <v>IH</v>
          </cell>
          <cell r="I3748" t="str">
            <v>0028252 - ANDERSON, TODD W</v>
          </cell>
        </row>
        <row r="3749">
          <cell r="A3749" t="str">
            <v>C47891IH</v>
          </cell>
          <cell r="B3749">
            <v>42185</v>
          </cell>
          <cell r="C3749" t="str">
            <v>C47891</v>
          </cell>
          <cell r="D3749" t="str">
            <v>Brennan &amp; Co. LLC</v>
          </cell>
          <cell r="E3749" t="str">
            <v>MA</v>
          </cell>
          <cell r="F3749" t="str">
            <v>P1</v>
          </cell>
          <cell r="G3749" t="str">
            <v>SMALL</v>
          </cell>
          <cell r="H3749" t="str">
            <v>IH</v>
          </cell>
          <cell r="I3749" t="str">
            <v>0010385 - UNITED BUSINESSMANS INSURANCE AGENCY</v>
          </cell>
        </row>
        <row r="3750">
          <cell r="A3750" t="str">
            <v>C47898JH</v>
          </cell>
          <cell r="B3750">
            <v>42185</v>
          </cell>
          <cell r="C3750" t="str">
            <v>C47898</v>
          </cell>
          <cell r="D3750" t="str">
            <v>Boucher Energy Systems Inc</v>
          </cell>
          <cell r="E3750" t="str">
            <v>MA</v>
          </cell>
          <cell r="F3750" t="str">
            <v>P1</v>
          </cell>
          <cell r="G3750" t="str">
            <v>SMALL</v>
          </cell>
          <cell r="H3750" t="str">
            <v>JH</v>
          </cell>
          <cell r="I3750" t="str">
            <v>0029235 - VALLEY INSURANCE PARTNERS INC</v>
          </cell>
        </row>
        <row r="3751">
          <cell r="A3751" t="str">
            <v>C47901IH</v>
          </cell>
          <cell r="B3751">
            <v>42185</v>
          </cell>
          <cell r="C3751" t="str">
            <v>C47901</v>
          </cell>
          <cell r="D3751" t="str">
            <v>Crayon Campus Inc</v>
          </cell>
          <cell r="E3751" t="str">
            <v>MA</v>
          </cell>
          <cell r="F3751" t="str">
            <v>P1</v>
          </cell>
          <cell r="G3751" t="str">
            <v>SMALL</v>
          </cell>
          <cell r="H3751" t="str">
            <v>IH</v>
          </cell>
          <cell r="I3751" t="str">
            <v>0019035 - INTEGRATED INSURANCE SERVICES INC     INC</v>
          </cell>
        </row>
        <row r="3752">
          <cell r="A3752" t="str">
            <v>C47902IH</v>
          </cell>
          <cell r="B3752">
            <v>42185</v>
          </cell>
          <cell r="C3752" t="str">
            <v>C47902</v>
          </cell>
          <cell r="D3752" t="str">
            <v>Snow's Enterprises LLC</v>
          </cell>
          <cell r="E3752" t="str">
            <v>MA</v>
          </cell>
          <cell r="F3752" t="str">
            <v>P1</v>
          </cell>
          <cell r="G3752" t="str">
            <v>SMALL</v>
          </cell>
          <cell r="H3752" t="str">
            <v>IH</v>
          </cell>
          <cell r="I3752" t="str">
            <v>0010387 - UNITED BUSINESSMANS INSURANCE AGENCY</v>
          </cell>
        </row>
        <row r="3753">
          <cell r="A3753" t="str">
            <v>C47903IH</v>
          </cell>
          <cell r="B3753">
            <v>42185</v>
          </cell>
          <cell r="C3753" t="str">
            <v>C47903</v>
          </cell>
          <cell r="D3753" t="str">
            <v>Gaboury Building</v>
          </cell>
          <cell r="E3753" t="str">
            <v>MA</v>
          </cell>
          <cell r="F3753" t="str">
            <v>P1</v>
          </cell>
          <cell r="G3753" t="str">
            <v>SMALL</v>
          </cell>
          <cell r="H3753" t="str">
            <v>IH</v>
          </cell>
          <cell r="I3753" t="str">
            <v>0010396 - UNITED BUSINESSMANS INSURANCE AGENCY</v>
          </cell>
        </row>
        <row r="3754">
          <cell r="A3754" t="str">
            <v>C47907IH</v>
          </cell>
          <cell r="B3754">
            <v>42185</v>
          </cell>
          <cell r="C3754" t="str">
            <v>C47907</v>
          </cell>
          <cell r="D3754" t="str">
            <v>Robert M Currey &amp; Associates Inc</v>
          </cell>
          <cell r="E3754" t="str">
            <v>MA</v>
          </cell>
          <cell r="F3754" t="str">
            <v>P1</v>
          </cell>
          <cell r="G3754" t="str">
            <v>SMALL</v>
          </cell>
          <cell r="H3754" t="str">
            <v>IH</v>
          </cell>
          <cell r="I3754" t="str">
            <v>0010389 - UNITED BUSINESSMANS INSURANCE AGENCY</v>
          </cell>
        </row>
        <row r="3755">
          <cell r="A3755" t="str">
            <v>C47907IV</v>
          </cell>
          <cell r="B3755">
            <v>42185</v>
          </cell>
          <cell r="C3755" t="str">
            <v>C47907</v>
          </cell>
          <cell r="D3755" t="str">
            <v>Robert M Currey &amp; Associates Inc</v>
          </cell>
          <cell r="E3755" t="str">
            <v>MA</v>
          </cell>
          <cell r="F3755" t="str">
            <v>P1</v>
          </cell>
          <cell r="G3755" t="str">
            <v>SMALL</v>
          </cell>
          <cell r="H3755" t="str">
            <v>IV</v>
          </cell>
          <cell r="I3755" t="str">
            <v>0010389 - UNITED BUSINESSMANS INSURANCE AGENCY</v>
          </cell>
        </row>
        <row r="3756">
          <cell r="A3756" t="str">
            <v>C47908IH</v>
          </cell>
          <cell r="B3756">
            <v>42185</v>
          </cell>
          <cell r="C3756" t="str">
            <v>C47908</v>
          </cell>
          <cell r="D3756" t="str">
            <v>James P Wall DMD</v>
          </cell>
          <cell r="E3756" t="str">
            <v>MA</v>
          </cell>
          <cell r="F3756" t="str">
            <v>P1</v>
          </cell>
          <cell r="G3756" t="str">
            <v>SMALL</v>
          </cell>
          <cell r="H3756" t="str">
            <v>IH</v>
          </cell>
          <cell r="I3756" t="str">
            <v>0020448 - SPRING INSURANCE GROUP LLC</v>
          </cell>
        </row>
        <row r="3757">
          <cell r="A3757" t="str">
            <v>C47910IA</v>
          </cell>
          <cell r="B3757">
            <v>42185</v>
          </cell>
          <cell r="C3757" t="str">
            <v>C47910</v>
          </cell>
          <cell r="D3757" t="str">
            <v>National Immigration Project</v>
          </cell>
          <cell r="E3757" t="str">
            <v>MA</v>
          </cell>
          <cell r="F3757" t="str">
            <v>P1</v>
          </cell>
          <cell r="G3757" t="str">
            <v>SMALL</v>
          </cell>
          <cell r="H3757" t="str">
            <v>IA</v>
          </cell>
          <cell r="I3757" t="str">
            <v>0010391 - SMALL BUSINESS INSURANCE AGENCY INC</v>
          </cell>
        </row>
        <row r="3758">
          <cell r="A3758" t="str">
            <v>C47910IH</v>
          </cell>
          <cell r="B3758">
            <v>42185</v>
          </cell>
          <cell r="C3758" t="str">
            <v>C47910</v>
          </cell>
          <cell r="D3758" t="str">
            <v>National Immigration Project</v>
          </cell>
          <cell r="E3758" t="str">
            <v>MA</v>
          </cell>
          <cell r="F3758" t="str">
            <v>P1</v>
          </cell>
          <cell r="G3758" t="str">
            <v>SMALL</v>
          </cell>
          <cell r="H3758" t="str">
            <v>IH</v>
          </cell>
          <cell r="I3758" t="str">
            <v>0010391 - SMALL BUSINESS INSURANCE AGENCY INC</v>
          </cell>
        </row>
        <row r="3759">
          <cell r="A3759" t="str">
            <v>C47911IH</v>
          </cell>
          <cell r="B3759">
            <v>42185</v>
          </cell>
          <cell r="C3759" t="str">
            <v>C47911</v>
          </cell>
          <cell r="D3759" t="str">
            <v>Hall Pump Sales &amp; Service Corp.</v>
          </cell>
          <cell r="E3759" t="str">
            <v>MA</v>
          </cell>
          <cell r="F3759" t="str">
            <v>P1</v>
          </cell>
          <cell r="G3759" t="str">
            <v>SMALL</v>
          </cell>
          <cell r="H3759" t="str">
            <v>IH</v>
          </cell>
          <cell r="I3759" t="str">
            <v>0010394 - SMALL BUSINESS INSURANCE AGENCY INC</v>
          </cell>
        </row>
        <row r="3760">
          <cell r="A3760" t="str">
            <v>C47911MI</v>
          </cell>
          <cell r="B3760">
            <v>42185</v>
          </cell>
          <cell r="C3760" t="str">
            <v>C47911</v>
          </cell>
          <cell r="D3760" t="str">
            <v>Hall Pump Sales &amp; Service Corp.</v>
          </cell>
          <cell r="E3760" t="str">
            <v>MA</v>
          </cell>
          <cell r="F3760" t="str">
            <v>P1</v>
          </cell>
          <cell r="G3760" t="str">
            <v>MCARE</v>
          </cell>
          <cell r="H3760" t="str">
            <v>MI</v>
          </cell>
          <cell r="I3760" t="str">
            <v>0010394 - SMALL BUSINESS INSURANCE AGENCY INC</v>
          </cell>
        </row>
        <row r="3761">
          <cell r="A3761" t="str">
            <v>C47913IH</v>
          </cell>
          <cell r="B3761">
            <v>42185</v>
          </cell>
          <cell r="C3761" t="str">
            <v>C47913</v>
          </cell>
          <cell r="D3761" t="str">
            <v>William H. Glancy &amp; Sons, Inc.</v>
          </cell>
          <cell r="E3761" t="str">
            <v>MA</v>
          </cell>
          <cell r="F3761" t="str">
            <v>P1</v>
          </cell>
          <cell r="G3761" t="str">
            <v>GPC</v>
          </cell>
          <cell r="H3761" t="str">
            <v>IH</v>
          </cell>
          <cell r="I3761" t="str">
            <v>0032801 - NFP CORPORATE SERVICES (NY) LLC</v>
          </cell>
        </row>
        <row r="3762">
          <cell r="A3762" t="str">
            <v>C47924IH</v>
          </cell>
          <cell r="B3762">
            <v>42185</v>
          </cell>
          <cell r="C3762" t="str">
            <v>C47924</v>
          </cell>
          <cell r="D3762" t="str">
            <v>Burnham &amp; Nale Insurance Agency</v>
          </cell>
          <cell r="E3762" t="str">
            <v>MA</v>
          </cell>
          <cell r="F3762" t="str">
            <v>P1</v>
          </cell>
          <cell r="G3762" t="str">
            <v>SMALL</v>
          </cell>
          <cell r="H3762" t="str">
            <v>IH</v>
          </cell>
          <cell r="I3762" t="str">
            <v>0013538 - PAYCHEX AGENCY INC</v>
          </cell>
        </row>
        <row r="3763">
          <cell r="A3763" t="str">
            <v>C47925JM</v>
          </cell>
          <cell r="B3763">
            <v>42185</v>
          </cell>
          <cell r="C3763" t="str">
            <v>C47925</v>
          </cell>
          <cell r="D3763" t="str">
            <v>AKA Tool Inc</v>
          </cell>
          <cell r="E3763" t="str">
            <v>NH</v>
          </cell>
          <cell r="F3763" t="str">
            <v>P1</v>
          </cell>
          <cell r="G3763" t="str">
            <v>SMALL</v>
          </cell>
          <cell r="H3763" t="str">
            <v>JM</v>
          </cell>
          <cell r="I3763" t="str">
            <v>0032363 - MELCHER &amp; PRESCOTT AGENCY INC</v>
          </cell>
        </row>
        <row r="3764">
          <cell r="A3764" t="str">
            <v>C47932JM</v>
          </cell>
          <cell r="B3764">
            <v>42185</v>
          </cell>
          <cell r="C3764" t="str">
            <v>C47932</v>
          </cell>
          <cell r="D3764" t="str">
            <v>Recycling Mechanical of New England</v>
          </cell>
          <cell r="E3764" t="str">
            <v>NH</v>
          </cell>
          <cell r="F3764" t="str">
            <v>P1</v>
          </cell>
          <cell r="G3764" t="str">
            <v>SMALL</v>
          </cell>
          <cell r="H3764" t="str">
            <v>JM</v>
          </cell>
          <cell r="I3764" t="str">
            <v>0032424 - SURGE BENEFITS CORPORATION</v>
          </cell>
        </row>
        <row r="3765">
          <cell r="A3765" t="str">
            <v>C47932JR</v>
          </cell>
          <cell r="B3765">
            <v>42185</v>
          </cell>
          <cell r="C3765" t="str">
            <v>C47932</v>
          </cell>
          <cell r="D3765" t="str">
            <v>Recycling Mechanical of New England</v>
          </cell>
          <cell r="E3765" t="str">
            <v>NH</v>
          </cell>
          <cell r="F3765" t="str">
            <v>P1</v>
          </cell>
          <cell r="G3765" t="str">
            <v>SMALL</v>
          </cell>
          <cell r="H3765" t="str">
            <v>JR</v>
          </cell>
          <cell r="I3765" t="str">
            <v>0032424 - SURGE BENEFITS CORPORATION</v>
          </cell>
        </row>
        <row r="3766">
          <cell r="A3766" t="str">
            <v>C47933IH</v>
          </cell>
          <cell r="B3766">
            <v>42185</v>
          </cell>
          <cell r="C3766" t="str">
            <v>C47933</v>
          </cell>
          <cell r="D3766" t="str">
            <v>Universal Tag Inc</v>
          </cell>
          <cell r="E3766" t="str">
            <v>MA</v>
          </cell>
          <cell r="F3766" t="str">
            <v>P1</v>
          </cell>
          <cell r="G3766" t="str">
            <v>SMALL</v>
          </cell>
          <cell r="H3766" t="str">
            <v>IH</v>
          </cell>
          <cell r="I3766" t="str">
            <v>0034846 - GABRIEL BENEFITS LLC</v>
          </cell>
        </row>
        <row r="3767">
          <cell r="A3767" t="str">
            <v>C47936IA</v>
          </cell>
          <cell r="B3767">
            <v>42185</v>
          </cell>
          <cell r="C3767" t="str">
            <v>C47936</v>
          </cell>
          <cell r="D3767" t="str">
            <v>Massachusetts Bay Commuter Railroad</v>
          </cell>
          <cell r="E3767" t="str">
            <v>MA</v>
          </cell>
          <cell r="F3767" t="str">
            <v>P1</v>
          </cell>
          <cell r="G3767" t="str">
            <v>SMALL</v>
          </cell>
          <cell r="H3767" t="str">
            <v>IA</v>
          </cell>
        </row>
        <row r="3768">
          <cell r="A3768" t="str">
            <v>C47941IH</v>
          </cell>
          <cell r="B3768">
            <v>42185</v>
          </cell>
          <cell r="C3768" t="str">
            <v>C47941</v>
          </cell>
          <cell r="D3768" t="str">
            <v>E Morgan Scheiber DMD PC</v>
          </cell>
          <cell r="E3768" t="str">
            <v>MA</v>
          </cell>
          <cell r="F3768" t="str">
            <v>P1</v>
          </cell>
          <cell r="G3768" t="str">
            <v>SMALL</v>
          </cell>
          <cell r="H3768" t="str">
            <v>IH</v>
          </cell>
          <cell r="I3768" t="str">
            <v>0010420 - HURST CLU, LARRIE E</v>
          </cell>
        </row>
        <row r="3769">
          <cell r="A3769" t="str">
            <v>C47942IH</v>
          </cell>
          <cell r="B3769">
            <v>42185</v>
          </cell>
          <cell r="C3769" t="str">
            <v>C47942</v>
          </cell>
          <cell r="D3769" t="str">
            <v>American Concrete Industries</v>
          </cell>
          <cell r="E3769" t="str">
            <v>ME</v>
          </cell>
          <cell r="F3769" t="str">
            <v>P1</v>
          </cell>
          <cell r="G3769" t="str">
            <v>CRC</v>
          </cell>
          <cell r="H3769" t="str">
            <v>IH</v>
          </cell>
          <cell r="I3769" t="str">
            <v>0020901 - BUSINESS INSURANCE AGENCY</v>
          </cell>
        </row>
        <row r="3770">
          <cell r="A3770" t="str">
            <v>C47942JH</v>
          </cell>
          <cell r="B3770">
            <v>42185</v>
          </cell>
          <cell r="C3770" t="str">
            <v>C47942</v>
          </cell>
          <cell r="D3770" t="str">
            <v>American Concrete Industries</v>
          </cell>
          <cell r="E3770" t="str">
            <v>ME</v>
          </cell>
          <cell r="F3770" t="str">
            <v>P1</v>
          </cell>
          <cell r="G3770" t="str">
            <v>CRC</v>
          </cell>
          <cell r="H3770" t="str">
            <v>JH</v>
          </cell>
          <cell r="I3770" t="str">
            <v>0020901 - BUSINESS INSURANCE AGENCY</v>
          </cell>
        </row>
        <row r="3771">
          <cell r="A3771" t="str">
            <v>C47942PO</v>
          </cell>
          <cell r="B3771">
            <v>42185</v>
          </cell>
          <cell r="C3771" t="str">
            <v>C47942</v>
          </cell>
          <cell r="D3771" t="str">
            <v>American Concrete Industries</v>
          </cell>
          <cell r="E3771" t="str">
            <v>ME</v>
          </cell>
          <cell r="F3771" t="str">
            <v>P1</v>
          </cell>
          <cell r="G3771" t="str">
            <v>CRC</v>
          </cell>
          <cell r="H3771" t="str">
            <v>PO</v>
          </cell>
          <cell r="I3771" t="str">
            <v>0020901 - BUSINESS INSURANCE AGENCY</v>
          </cell>
        </row>
        <row r="3772">
          <cell r="A3772" t="str">
            <v>C47945JM</v>
          </cell>
          <cell r="B3772">
            <v>42185</v>
          </cell>
          <cell r="C3772" t="str">
            <v>C47945</v>
          </cell>
          <cell r="D3772" t="str">
            <v>William A Bilodeau DMD</v>
          </cell>
          <cell r="E3772" t="str">
            <v>NH</v>
          </cell>
          <cell r="F3772" t="str">
            <v>P1</v>
          </cell>
          <cell r="G3772" t="str">
            <v>SMALL</v>
          </cell>
          <cell r="H3772" t="str">
            <v>JM</v>
          </cell>
          <cell r="I3772" t="str">
            <v>0010423 - NIBRI BENEFIT SERVICES INC</v>
          </cell>
        </row>
        <row r="3773">
          <cell r="A3773" t="str">
            <v>C47953IV</v>
          </cell>
          <cell r="B3773">
            <v>42185</v>
          </cell>
          <cell r="C3773" t="str">
            <v>C47953</v>
          </cell>
          <cell r="D3773" t="str">
            <v>Consulting Engineers Group Inc</v>
          </cell>
          <cell r="E3773" t="str">
            <v>MA</v>
          </cell>
          <cell r="F3773" t="str">
            <v>P1</v>
          </cell>
          <cell r="G3773" t="str">
            <v>SMALL</v>
          </cell>
          <cell r="H3773" t="str">
            <v>IV</v>
          </cell>
          <cell r="I3773" t="str">
            <v>0010426 - SMALL BUSINESS INSURANCE AGENCY INC</v>
          </cell>
        </row>
        <row r="3774">
          <cell r="A3774" t="str">
            <v>C47963IA</v>
          </cell>
          <cell r="B3774">
            <v>42185</v>
          </cell>
          <cell r="C3774" t="str">
            <v>C47963</v>
          </cell>
          <cell r="D3774" t="str">
            <v>Inotek Pharmaceuticals Corporation</v>
          </cell>
          <cell r="E3774" t="str">
            <v>MA</v>
          </cell>
          <cell r="F3774" t="str">
            <v>P1</v>
          </cell>
          <cell r="G3774" t="str">
            <v>SMALL</v>
          </cell>
          <cell r="H3774" t="str">
            <v>IA</v>
          </cell>
          <cell r="I3774" t="str">
            <v>0021646 - GROUP INSURANCE SOLUTIONS INC</v>
          </cell>
        </row>
        <row r="3775">
          <cell r="A3775" t="str">
            <v>C47974IH</v>
          </cell>
          <cell r="B3775">
            <v>42185</v>
          </cell>
          <cell r="C3775" t="str">
            <v>C47974</v>
          </cell>
          <cell r="D3775" t="str">
            <v>Special Olympics Massachusetts Inc</v>
          </cell>
          <cell r="E3775" t="str">
            <v>MA</v>
          </cell>
          <cell r="F3775" t="str">
            <v>P1</v>
          </cell>
          <cell r="G3775" t="str">
            <v>SMALL</v>
          </cell>
          <cell r="H3775" t="str">
            <v>IH</v>
          </cell>
          <cell r="I3775" t="str">
            <v>0032285 - GALLAGHER BENEFIT SERVICES INC</v>
          </cell>
        </row>
        <row r="3776">
          <cell r="A3776" t="str">
            <v>C47974JA</v>
          </cell>
          <cell r="B3776">
            <v>42185</v>
          </cell>
          <cell r="C3776" t="str">
            <v>C47974</v>
          </cell>
          <cell r="D3776" t="str">
            <v>Special Olympics Massachusetts Inc</v>
          </cell>
          <cell r="E3776" t="str">
            <v>MA</v>
          </cell>
          <cell r="F3776" t="str">
            <v>P1</v>
          </cell>
          <cell r="G3776" t="str">
            <v>SMALL</v>
          </cell>
          <cell r="H3776" t="str">
            <v>JA</v>
          </cell>
          <cell r="I3776" t="str">
            <v>0032285 - GALLAGHER BENEFIT SERVICES INC</v>
          </cell>
        </row>
        <row r="3777">
          <cell r="A3777" t="str">
            <v>C47980IH</v>
          </cell>
          <cell r="B3777">
            <v>42185</v>
          </cell>
          <cell r="C3777" t="str">
            <v>C47980</v>
          </cell>
          <cell r="D3777" t="str">
            <v>Psychiatric Associates of Lynn, PC</v>
          </cell>
          <cell r="E3777" t="str">
            <v>MA</v>
          </cell>
          <cell r="F3777" t="str">
            <v>P1</v>
          </cell>
          <cell r="G3777" t="str">
            <v>SMALL</v>
          </cell>
          <cell r="H3777" t="str">
            <v>IH</v>
          </cell>
          <cell r="I3777" t="str">
            <v>0030460 - DIGITAL INSURANCE AGENCY INC</v>
          </cell>
        </row>
        <row r="3778">
          <cell r="A3778" t="str">
            <v>C47986IH</v>
          </cell>
          <cell r="B3778">
            <v>42185</v>
          </cell>
          <cell r="C3778" t="str">
            <v>C47986</v>
          </cell>
          <cell r="D3778" t="str">
            <v>Joseph G DiTullio DMD</v>
          </cell>
          <cell r="E3778" t="str">
            <v>MA</v>
          </cell>
          <cell r="F3778" t="str">
            <v>P1</v>
          </cell>
          <cell r="G3778" t="str">
            <v>SMALL</v>
          </cell>
          <cell r="H3778" t="str">
            <v>IH</v>
          </cell>
          <cell r="I3778" t="str">
            <v>0020450 - SPRING INSURANCE GROUP LLC</v>
          </cell>
        </row>
        <row r="3779">
          <cell r="A3779" t="str">
            <v>C47987IA</v>
          </cell>
          <cell r="B3779">
            <v>42185</v>
          </cell>
          <cell r="C3779" t="str">
            <v>C47987</v>
          </cell>
          <cell r="D3779" t="str">
            <v>James R Sunners DDS PC</v>
          </cell>
          <cell r="E3779" t="str">
            <v>MA</v>
          </cell>
          <cell r="F3779" t="str">
            <v>P1</v>
          </cell>
          <cell r="G3779" t="str">
            <v>GPC</v>
          </cell>
          <cell r="H3779" t="str">
            <v>IA</v>
          </cell>
          <cell r="I3779" t="str">
            <v>0020451 - SPRING INSURANCE GROUP LLC</v>
          </cell>
        </row>
        <row r="3780">
          <cell r="A3780" t="str">
            <v>C47991IH</v>
          </cell>
          <cell r="B3780">
            <v>42185</v>
          </cell>
          <cell r="C3780" t="str">
            <v>C47991</v>
          </cell>
          <cell r="D3780" t="str">
            <v>Diamond Casting &amp; Machine Co Inc</v>
          </cell>
          <cell r="E3780" t="str">
            <v>NH</v>
          </cell>
          <cell r="F3780" t="str">
            <v>P1</v>
          </cell>
          <cell r="G3780" t="str">
            <v>CRC</v>
          </cell>
          <cell r="H3780" t="str">
            <v>IH</v>
          </cell>
          <cell r="I3780" t="str">
            <v>0019809 - CGI EMPLOYEE BENEFITS GROUP</v>
          </cell>
        </row>
        <row r="3781">
          <cell r="A3781" t="str">
            <v>C48005IA</v>
          </cell>
          <cell r="B3781">
            <v>42185</v>
          </cell>
          <cell r="C3781" t="str">
            <v>C48005</v>
          </cell>
          <cell r="D3781" t="str">
            <v>Carriage Trade Service Co Inc</v>
          </cell>
          <cell r="E3781" t="str">
            <v>MA</v>
          </cell>
          <cell r="F3781" t="str">
            <v>P1</v>
          </cell>
          <cell r="G3781" t="str">
            <v>SMALL</v>
          </cell>
          <cell r="H3781" t="str">
            <v>IA</v>
          </cell>
          <cell r="I3781" t="str">
            <v>0026943 - NORTHERN BENEFITS OF MAINE LLC</v>
          </cell>
        </row>
        <row r="3782">
          <cell r="A3782" t="str">
            <v>C48005IH</v>
          </cell>
          <cell r="B3782">
            <v>42185</v>
          </cell>
          <cell r="C3782" t="str">
            <v>C48005</v>
          </cell>
          <cell r="D3782" t="str">
            <v>Carriage Trade Service Co Inc</v>
          </cell>
          <cell r="E3782" t="str">
            <v>MA</v>
          </cell>
          <cell r="F3782" t="str">
            <v>P1</v>
          </cell>
          <cell r="G3782" t="str">
            <v>SMALL</v>
          </cell>
          <cell r="H3782" t="str">
            <v>IH</v>
          </cell>
          <cell r="I3782" t="str">
            <v>0026943 - NORTHERN BENEFITS OF MAINE LLC</v>
          </cell>
        </row>
        <row r="3783">
          <cell r="A3783" t="str">
            <v>C48018JM</v>
          </cell>
          <cell r="B3783">
            <v>42185</v>
          </cell>
          <cell r="C3783" t="str">
            <v>C48018</v>
          </cell>
          <cell r="D3783" t="str">
            <v>Multi-Media Specialists Inc</v>
          </cell>
          <cell r="E3783" t="str">
            <v>NH</v>
          </cell>
          <cell r="F3783" t="str">
            <v>P1</v>
          </cell>
          <cell r="G3783" t="str">
            <v>SMALL</v>
          </cell>
          <cell r="H3783" t="str">
            <v>JM</v>
          </cell>
          <cell r="I3783" t="str">
            <v>0030971 - CROSS INSURANCE - MANCHESTER</v>
          </cell>
        </row>
        <row r="3784">
          <cell r="A3784" t="str">
            <v>C48025JM</v>
          </cell>
          <cell r="B3784">
            <v>42185</v>
          </cell>
          <cell r="C3784" t="str">
            <v>C48025</v>
          </cell>
          <cell r="D3784" t="str">
            <v>Fixtures Etc Llc</v>
          </cell>
          <cell r="E3784" t="str">
            <v>NH</v>
          </cell>
          <cell r="F3784" t="str">
            <v>P1</v>
          </cell>
          <cell r="G3784" t="str">
            <v>SMALL</v>
          </cell>
          <cell r="H3784" t="str">
            <v>JM</v>
          </cell>
          <cell r="I3784" t="str">
            <v>0033212 - FREE AGENTS NH LLC</v>
          </cell>
        </row>
        <row r="3785">
          <cell r="A3785" t="str">
            <v>C48028JM</v>
          </cell>
          <cell r="B3785">
            <v>42185</v>
          </cell>
          <cell r="C3785" t="str">
            <v>C48028</v>
          </cell>
          <cell r="D3785" t="str">
            <v>New England Finish Systems Inc.</v>
          </cell>
          <cell r="E3785" t="str">
            <v>NH</v>
          </cell>
          <cell r="F3785" t="str">
            <v>P1</v>
          </cell>
          <cell r="G3785" t="str">
            <v>SMALL</v>
          </cell>
          <cell r="H3785" t="str">
            <v>JM</v>
          </cell>
          <cell r="I3785" t="str">
            <v>0033064 - CROSS INSURANCE - MANCHESTER</v>
          </cell>
        </row>
        <row r="3786">
          <cell r="A3786" t="str">
            <v>C48028JN</v>
          </cell>
          <cell r="B3786">
            <v>42185</v>
          </cell>
          <cell r="C3786" t="str">
            <v>C48028</v>
          </cell>
          <cell r="D3786" t="str">
            <v>New England Finish Systems Inc.</v>
          </cell>
          <cell r="E3786" t="str">
            <v>NH</v>
          </cell>
          <cell r="F3786" t="str">
            <v>P1</v>
          </cell>
          <cell r="G3786" t="str">
            <v>SMALL</v>
          </cell>
          <cell r="H3786" t="str">
            <v>JN</v>
          </cell>
          <cell r="I3786" t="str">
            <v>0033064 - CROSS INSURANCE - MANCHESTER</v>
          </cell>
        </row>
        <row r="3787">
          <cell r="A3787" t="str">
            <v>C48034JM</v>
          </cell>
          <cell r="B3787">
            <v>42185</v>
          </cell>
          <cell r="C3787" t="str">
            <v>C48034</v>
          </cell>
          <cell r="D3787" t="str">
            <v>Morrison Hospital Association</v>
          </cell>
          <cell r="E3787" t="str">
            <v>NH</v>
          </cell>
          <cell r="F3787" t="str">
            <v>P1</v>
          </cell>
          <cell r="G3787" t="str">
            <v>CRC</v>
          </cell>
          <cell r="H3787" t="str">
            <v>JM</v>
          </cell>
          <cell r="I3787" t="str">
            <v>0036102 - NEW ENGLAND EMPLOYEE BENEFITS COUNCIL</v>
          </cell>
        </row>
        <row r="3788">
          <cell r="A3788" t="str">
            <v>C48034JR</v>
          </cell>
          <cell r="B3788">
            <v>42185</v>
          </cell>
          <cell r="C3788" t="str">
            <v>C48034</v>
          </cell>
          <cell r="D3788" t="str">
            <v>Morrison Hospital Association</v>
          </cell>
          <cell r="E3788" t="str">
            <v>NH</v>
          </cell>
          <cell r="F3788" t="str">
            <v>P1</v>
          </cell>
          <cell r="G3788" t="str">
            <v>CRC</v>
          </cell>
          <cell r="H3788" t="str">
            <v>JR</v>
          </cell>
          <cell r="I3788" t="str">
            <v>0036102 - NEW ENGLAND EMPLOYEE BENEFITS COUNCIL</v>
          </cell>
        </row>
        <row r="3789">
          <cell r="A3789" t="str">
            <v>C48036IA</v>
          </cell>
          <cell r="B3789">
            <v>42185</v>
          </cell>
          <cell r="C3789" t="str">
            <v>C48036</v>
          </cell>
          <cell r="D3789" t="str">
            <v>Orbis Clinical LLC</v>
          </cell>
          <cell r="E3789" t="str">
            <v>MA</v>
          </cell>
          <cell r="F3789" t="str">
            <v>P1</v>
          </cell>
          <cell r="G3789" t="str">
            <v>SMALL</v>
          </cell>
          <cell r="H3789" t="str">
            <v>IA</v>
          </cell>
          <cell r="I3789" t="str">
            <v>0010489 - ANTKOWIAK, ERIC D</v>
          </cell>
        </row>
        <row r="3790">
          <cell r="A3790" t="str">
            <v>C48036IH</v>
          </cell>
          <cell r="B3790">
            <v>42185</v>
          </cell>
          <cell r="C3790" t="str">
            <v>C48036</v>
          </cell>
          <cell r="D3790" t="str">
            <v>Orbis Clinical LLC</v>
          </cell>
          <cell r="E3790" t="str">
            <v>MA</v>
          </cell>
          <cell r="F3790" t="str">
            <v>P1</v>
          </cell>
          <cell r="G3790" t="str">
            <v>SMALL</v>
          </cell>
          <cell r="H3790" t="str">
            <v>IH</v>
          </cell>
          <cell r="I3790" t="str">
            <v>0010489 - ANTKOWIAK, ERIC D</v>
          </cell>
        </row>
        <row r="3791">
          <cell r="A3791" t="str">
            <v>C48044IH</v>
          </cell>
          <cell r="B3791">
            <v>42185</v>
          </cell>
          <cell r="C3791" t="str">
            <v>C48044</v>
          </cell>
          <cell r="D3791" t="str">
            <v>Portland Gastroenterology Center</v>
          </cell>
          <cell r="E3791" t="str">
            <v>ME</v>
          </cell>
          <cell r="F3791" t="str">
            <v>P1</v>
          </cell>
          <cell r="G3791" t="str">
            <v>CRC</v>
          </cell>
          <cell r="H3791" t="str">
            <v>IH</v>
          </cell>
          <cell r="I3791" t="str">
            <v>0018046 - ACADIA BENEFITS INC</v>
          </cell>
        </row>
        <row r="3792">
          <cell r="A3792" t="str">
            <v>C48044IV</v>
          </cell>
          <cell r="B3792">
            <v>42185</v>
          </cell>
          <cell r="C3792" t="str">
            <v>C48044</v>
          </cell>
          <cell r="D3792" t="str">
            <v>Portland Gastroenterology Center</v>
          </cell>
          <cell r="E3792" t="str">
            <v>ME</v>
          </cell>
          <cell r="F3792" t="str">
            <v>P1</v>
          </cell>
          <cell r="G3792" t="str">
            <v>CRC</v>
          </cell>
          <cell r="H3792" t="str">
            <v>IV</v>
          </cell>
          <cell r="I3792" t="str">
            <v>0018046 - ACADIA BENEFITS INC</v>
          </cell>
        </row>
        <row r="3793">
          <cell r="A3793" t="str">
            <v>C48044PO</v>
          </cell>
          <cell r="B3793">
            <v>42185</v>
          </cell>
          <cell r="C3793" t="str">
            <v>C48044</v>
          </cell>
          <cell r="D3793" t="str">
            <v>Portland Gastroenterology Center</v>
          </cell>
          <cell r="E3793" t="str">
            <v>ME</v>
          </cell>
          <cell r="F3793" t="str">
            <v>P1</v>
          </cell>
          <cell r="G3793" t="str">
            <v>CRC</v>
          </cell>
          <cell r="H3793" t="str">
            <v>PO</v>
          </cell>
          <cell r="I3793" t="str">
            <v>0018046 - ACADIA BENEFITS INC</v>
          </cell>
        </row>
        <row r="3794">
          <cell r="A3794" t="str">
            <v>C48050IH</v>
          </cell>
          <cell r="B3794">
            <v>42185</v>
          </cell>
          <cell r="C3794" t="str">
            <v>C48050</v>
          </cell>
          <cell r="D3794" t="str">
            <v>Harvey Construction</v>
          </cell>
          <cell r="E3794" t="str">
            <v>NH</v>
          </cell>
          <cell r="F3794" t="str">
            <v>P1</v>
          </cell>
          <cell r="G3794" t="str">
            <v>CRC</v>
          </cell>
          <cell r="H3794" t="str">
            <v>IH</v>
          </cell>
          <cell r="I3794" t="str">
            <v>0010494 - CLARK &amp; LAVEY</v>
          </cell>
        </row>
        <row r="3795">
          <cell r="A3795" t="str">
            <v>C48050IV</v>
          </cell>
          <cell r="B3795">
            <v>42185</v>
          </cell>
          <cell r="C3795" t="str">
            <v>C48050</v>
          </cell>
          <cell r="D3795" t="str">
            <v>Harvey Construction</v>
          </cell>
          <cell r="E3795" t="str">
            <v>NH</v>
          </cell>
          <cell r="F3795" t="str">
            <v>P1</v>
          </cell>
          <cell r="G3795" t="str">
            <v>CRC</v>
          </cell>
          <cell r="H3795" t="str">
            <v>IV</v>
          </cell>
          <cell r="I3795" t="str">
            <v>0010494 - CLARK &amp; LAVEY</v>
          </cell>
        </row>
        <row r="3796">
          <cell r="A3796" t="str">
            <v>C48058IH</v>
          </cell>
          <cell r="B3796">
            <v>42185</v>
          </cell>
          <cell r="C3796" t="str">
            <v>C48058</v>
          </cell>
          <cell r="D3796" t="str">
            <v>Valley Associates Inc.</v>
          </cell>
          <cell r="E3796" t="str">
            <v>MA</v>
          </cell>
          <cell r="F3796" t="str">
            <v>P1</v>
          </cell>
          <cell r="G3796" t="str">
            <v>SMALL</v>
          </cell>
          <cell r="H3796" t="str">
            <v>IH</v>
          </cell>
          <cell r="I3796" t="str">
            <v>0010505 - CONSOLES, NICHOLAS S</v>
          </cell>
        </row>
        <row r="3797">
          <cell r="A3797" t="str">
            <v>C48059IH</v>
          </cell>
          <cell r="B3797">
            <v>42185</v>
          </cell>
          <cell r="C3797" t="str">
            <v>C48059</v>
          </cell>
          <cell r="D3797" t="str">
            <v>Another Cafe Fiorellas</v>
          </cell>
          <cell r="E3797" t="str">
            <v>MA</v>
          </cell>
          <cell r="F3797" t="str">
            <v>P1</v>
          </cell>
          <cell r="G3797" t="str">
            <v>SMALL</v>
          </cell>
          <cell r="H3797" t="str">
            <v>IH</v>
          </cell>
          <cell r="I3797" t="str">
            <v>0028991 - DIGITAL INSURANCE AGENCY INC</v>
          </cell>
        </row>
        <row r="3798">
          <cell r="A3798" t="str">
            <v>C48069IA</v>
          </cell>
          <cell r="B3798">
            <v>42185</v>
          </cell>
          <cell r="C3798" t="str">
            <v>C48069</v>
          </cell>
          <cell r="D3798" t="str">
            <v>INDO</v>
          </cell>
          <cell r="E3798" t="str">
            <v>MA</v>
          </cell>
          <cell r="F3798" t="str">
            <v>P1</v>
          </cell>
          <cell r="G3798" t="str">
            <v>SMALL</v>
          </cell>
          <cell r="H3798" t="str">
            <v>IA</v>
          </cell>
          <cell r="I3798" t="str">
            <v>0010512 - MCCULLOM, PATRICK</v>
          </cell>
        </row>
        <row r="3799">
          <cell r="A3799" t="str">
            <v>C48072IH</v>
          </cell>
          <cell r="B3799">
            <v>42185</v>
          </cell>
          <cell r="C3799" t="str">
            <v>C48072</v>
          </cell>
          <cell r="D3799" t="str">
            <v>The Music Emporium</v>
          </cell>
          <cell r="E3799" t="str">
            <v>MA</v>
          </cell>
          <cell r="F3799" t="str">
            <v>P1</v>
          </cell>
          <cell r="G3799" t="str">
            <v>SMALL</v>
          </cell>
          <cell r="H3799" t="str">
            <v>IH</v>
          </cell>
          <cell r="I3799" t="str">
            <v>0024981 - PAYCHEX AGENCY INC</v>
          </cell>
        </row>
        <row r="3800">
          <cell r="A3800" t="str">
            <v>C48074IH</v>
          </cell>
          <cell r="B3800">
            <v>42185</v>
          </cell>
          <cell r="C3800" t="str">
            <v>C48074</v>
          </cell>
          <cell r="D3800" t="str">
            <v>Gateway Health Group</v>
          </cell>
          <cell r="E3800" t="str">
            <v>MA</v>
          </cell>
          <cell r="F3800" t="str">
            <v>ASO</v>
          </cell>
          <cell r="G3800" t="str">
            <v>ERF</v>
          </cell>
          <cell r="H3800" t="str">
            <v>IH</v>
          </cell>
        </row>
        <row r="3801">
          <cell r="A3801" t="str">
            <v>C48074MI</v>
          </cell>
          <cell r="B3801">
            <v>42185</v>
          </cell>
          <cell r="C3801" t="str">
            <v>C48074</v>
          </cell>
          <cell r="D3801" t="str">
            <v>Gateway Health Group</v>
          </cell>
          <cell r="E3801" t="str">
            <v>MA</v>
          </cell>
          <cell r="F3801" t="str">
            <v>P1</v>
          </cell>
          <cell r="G3801" t="str">
            <v>MCARE</v>
          </cell>
          <cell r="H3801" t="str">
            <v>MI</v>
          </cell>
        </row>
        <row r="3802">
          <cell r="A3802" t="str">
            <v>C48080IH</v>
          </cell>
          <cell r="B3802">
            <v>42185</v>
          </cell>
          <cell r="C3802" t="str">
            <v>C48080</v>
          </cell>
          <cell r="D3802" t="str">
            <v>Somerset Club</v>
          </cell>
          <cell r="E3802" t="str">
            <v>MA</v>
          </cell>
          <cell r="F3802" t="str">
            <v>P1</v>
          </cell>
          <cell r="G3802" t="str">
            <v>SMALL</v>
          </cell>
          <cell r="H3802" t="str">
            <v>IH</v>
          </cell>
          <cell r="I3802" t="str">
            <v>0010515 - BBS INSURANCE BROKERAGE INC</v>
          </cell>
        </row>
        <row r="3803">
          <cell r="A3803" t="str">
            <v>C48085IH</v>
          </cell>
          <cell r="B3803">
            <v>42185</v>
          </cell>
          <cell r="C3803" t="str">
            <v>C48085</v>
          </cell>
          <cell r="D3803" t="str">
            <v>Kaizen Corporation</v>
          </cell>
          <cell r="E3803" t="str">
            <v>MA</v>
          </cell>
          <cell r="F3803" t="str">
            <v>P1</v>
          </cell>
          <cell r="G3803" t="str">
            <v>SMALL</v>
          </cell>
          <cell r="H3803" t="str">
            <v>IH</v>
          </cell>
          <cell r="I3803" t="str">
            <v>0010522 - COMPREHENSIVE INS PROVIDERS INC</v>
          </cell>
        </row>
        <row r="3804">
          <cell r="A3804" t="str">
            <v>C48089IH</v>
          </cell>
          <cell r="B3804">
            <v>42185</v>
          </cell>
          <cell r="C3804" t="str">
            <v>C48089</v>
          </cell>
          <cell r="D3804" t="str">
            <v>York Pain Consultants, LLC, PA</v>
          </cell>
          <cell r="E3804" t="str">
            <v>ME</v>
          </cell>
          <cell r="F3804" t="str">
            <v>P1</v>
          </cell>
          <cell r="G3804" t="str">
            <v>SMALL</v>
          </cell>
          <cell r="H3804" t="str">
            <v>IH</v>
          </cell>
          <cell r="I3804" t="str">
            <v>0010524 - DOBBINS, JOSHUA</v>
          </cell>
        </row>
        <row r="3805">
          <cell r="A3805" t="str">
            <v>C48091JM</v>
          </cell>
          <cell r="B3805">
            <v>42185</v>
          </cell>
          <cell r="C3805" t="str">
            <v>C48091</v>
          </cell>
          <cell r="D3805" t="str">
            <v>EigenLight Corporation</v>
          </cell>
          <cell r="E3805" t="str">
            <v>NH</v>
          </cell>
          <cell r="F3805" t="str">
            <v>P1</v>
          </cell>
          <cell r="G3805" t="str">
            <v>SMALL</v>
          </cell>
          <cell r="H3805" t="str">
            <v>JM</v>
          </cell>
          <cell r="I3805" t="str">
            <v>0010526 - NEW ENGLAND MEDICAL INS AGENCY LLC</v>
          </cell>
        </row>
        <row r="3806">
          <cell r="A3806" t="str">
            <v>C48115IH</v>
          </cell>
          <cell r="B3806">
            <v>42185</v>
          </cell>
          <cell r="C3806" t="str">
            <v>C48115</v>
          </cell>
          <cell r="D3806" t="str">
            <v>Q Cafe LLC dba Fireflys</v>
          </cell>
          <cell r="E3806" t="str">
            <v>MA</v>
          </cell>
          <cell r="F3806" t="str">
            <v>P1</v>
          </cell>
          <cell r="G3806" t="str">
            <v>SMALL</v>
          </cell>
          <cell r="H3806" t="str">
            <v>IH</v>
          </cell>
          <cell r="I3806" t="str">
            <v>0010548 - JACOBS, LEWIS D</v>
          </cell>
        </row>
        <row r="3807">
          <cell r="A3807" t="str">
            <v>C48116IH</v>
          </cell>
          <cell r="B3807">
            <v>42185</v>
          </cell>
          <cell r="C3807" t="str">
            <v>C48116</v>
          </cell>
          <cell r="D3807" t="str">
            <v>Alan J Albert, MD</v>
          </cell>
          <cell r="E3807" t="str">
            <v>MA</v>
          </cell>
          <cell r="F3807" t="str">
            <v>P1</v>
          </cell>
          <cell r="G3807" t="str">
            <v>SMALL</v>
          </cell>
          <cell r="H3807" t="str">
            <v>IH</v>
          </cell>
          <cell r="I3807" t="str">
            <v>0010549 - SMALL BUSINESS INSURANCE AGENCY INC</v>
          </cell>
        </row>
        <row r="3808">
          <cell r="A3808" t="str">
            <v>C48118IA</v>
          </cell>
          <cell r="B3808">
            <v>42185</v>
          </cell>
          <cell r="C3808" t="str">
            <v>C48118</v>
          </cell>
          <cell r="D3808" t="str">
            <v>Dr Richard J Celli</v>
          </cell>
          <cell r="E3808" t="str">
            <v>MA</v>
          </cell>
          <cell r="F3808" t="str">
            <v>P1</v>
          </cell>
          <cell r="G3808" t="str">
            <v>SMALL</v>
          </cell>
          <cell r="H3808" t="str">
            <v>IA</v>
          </cell>
          <cell r="I3808" t="str">
            <v>0020328 - SPRING INSURANCE GROUP LLC</v>
          </cell>
        </row>
        <row r="3809">
          <cell r="A3809" t="str">
            <v>C48120IH</v>
          </cell>
          <cell r="B3809">
            <v>42185</v>
          </cell>
          <cell r="C3809" t="str">
            <v>C48120</v>
          </cell>
          <cell r="D3809" t="str">
            <v>Boston Obstetrics &amp; Gynecology</v>
          </cell>
          <cell r="E3809" t="str">
            <v>MA</v>
          </cell>
          <cell r="F3809" t="str">
            <v>P1</v>
          </cell>
          <cell r="G3809" t="str">
            <v>SMALL</v>
          </cell>
          <cell r="H3809" t="str">
            <v>IH</v>
          </cell>
          <cell r="I3809" t="str">
            <v>0010551 - UNITED BUSINESSMANS INSURANCE AGENCY</v>
          </cell>
        </row>
        <row r="3810">
          <cell r="A3810" t="str">
            <v>C48122IH</v>
          </cell>
          <cell r="B3810">
            <v>42185</v>
          </cell>
          <cell r="C3810" t="str">
            <v>C48122</v>
          </cell>
          <cell r="D3810" t="str">
            <v>Pre-School Playmates, Inc.</v>
          </cell>
          <cell r="E3810" t="str">
            <v>MA</v>
          </cell>
          <cell r="F3810" t="str">
            <v>P1</v>
          </cell>
          <cell r="G3810" t="str">
            <v>SMALL</v>
          </cell>
          <cell r="H3810" t="str">
            <v>IH</v>
          </cell>
          <cell r="I3810" t="str">
            <v>0030461 - DIGITAL INSURANCE AGENCY INC</v>
          </cell>
        </row>
        <row r="3811">
          <cell r="A3811" t="str">
            <v>C48124IA</v>
          </cell>
          <cell r="B3811">
            <v>42185</v>
          </cell>
          <cell r="C3811" t="str">
            <v>C48124</v>
          </cell>
          <cell r="D3811" t="str">
            <v>Northeast Energy Efficiency Partnerships Inc</v>
          </cell>
          <cell r="E3811" t="str">
            <v>MA</v>
          </cell>
          <cell r="F3811" t="str">
            <v>P1</v>
          </cell>
          <cell r="G3811" t="str">
            <v>SMALL</v>
          </cell>
          <cell r="H3811" t="str">
            <v>IA</v>
          </cell>
          <cell r="I3811" t="str">
            <v>0027255 - EASTERN BENEFITS GROUP</v>
          </cell>
        </row>
        <row r="3812">
          <cell r="A3812" t="str">
            <v>C48124IH</v>
          </cell>
          <cell r="B3812">
            <v>42185</v>
          </cell>
          <cell r="C3812" t="str">
            <v>C48124</v>
          </cell>
          <cell r="D3812" t="str">
            <v>Northeast Energy Efficiency Partnerships Inc</v>
          </cell>
          <cell r="E3812" t="str">
            <v>MA</v>
          </cell>
          <cell r="F3812" t="str">
            <v>P1</v>
          </cell>
          <cell r="G3812" t="str">
            <v>SMALL</v>
          </cell>
          <cell r="H3812" t="str">
            <v>IH</v>
          </cell>
          <cell r="I3812" t="str">
            <v>0027255 - EASTERN BENEFITS GROUP</v>
          </cell>
        </row>
        <row r="3813">
          <cell r="A3813" t="str">
            <v>C48126JH</v>
          </cell>
          <cell r="B3813">
            <v>42185</v>
          </cell>
          <cell r="C3813" t="str">
            <v>C48126</v>
          </cell>
          <cell r="D3813" t="str">
            <v>Petey's Summertime Seafood</v>
          </cell>
          <cell r="E3813" t="str">
            <v>NH</v>
          </cell>
          <cell r="F3813" t="str">
            <v>P1</v>
          </cell>
          <cell r="G3813" t="str">
            <v>SMALL</v>
          </cell>
          <cell r="H3813" t="str">
            <v>JH</v>
          </cell>
          <cell r="I3813" t="str">
            <v>0010554 - CGI EMPLOYEE BENEFITS GROUP</v>
          </cell>
        </row>
        <row r="3814">
          <cell r="A3814" t="str">
            <v>C48132JM</v>
          </cell>
          <cell r="B3814">
            <v>42185</v>
          </cell>
          <cell r="C3814" t="str">
            <v>C48132</v>
          </cell>
          <cell r="D3814" t="str">
            <v>McMahon Sales Co Inc</v>
          </cell>
          <cell r="E3814" t="str">
            <v>NH</v>
          </cell>
          <cell r="F3814" t="str">
            <v>P1</v>
          </cell>
          <cell r="G3814" t="str">
            <v>SMALL</v>
          </cell>
          <cell r="H3814" t="str">
            <v>JM</v>
          </cell>
          <cell r="I3814" t="str">
            <v>0010564 - SAVASTANO, MICHAEL J</v>
          </cell>
        </row>
        <row r="3815">
          <cell r="A3815" t="str">
            <v>C48140JM</v>
          </cell>
          <cell r="B3815">
            <v>42185</v>
          </cell>
          <cell r="C3815" t="str">
            <v>C48140</v>
          </cell>
          <cell r="D3815" t="str">
            <v>Joyce Cooling and Heating Inc</v>
          </cell>
          <cell r="E3815" t="str">
            <v>NH</v>
          </cell>
          <cell r="F3815" t="str">
            <v>P1</v>
          </cell>
          <cell r="G3815" t="str">
            <v>SMALL</v>
          </cell>
          <cell r="H3815" t="str">
            <v>JM</v>
          </cell>
          <cell r="I3815" t="str">
            <v>0031021 - STEIN, JAMIE</v>
          </cell>
        </row>
        <row r="3816">
          <cell r="A3816" t="str">
            <v>C48141JM</v>
          </cell>
          <cell r="B3816">
            <v>42185</v>
          </cell>
          <cell r="C3816" t="str">
            <v>C48141</v>
          </cell>
          <cell r="D3816" t="str">
            <v>The Childrens Museum of NH</v>
          </cell>
          <cell r="E3816" t="str">
            <v>NH</v>
          </cell>
          <cell r="F3816" t="str">
            <v>P1</v>
          </cell>
          <cell r="G3816" t="str">
            <v>SMALL</v>
          </cell>
          <cell r="H3816" t="str">
            <v>JM</v>
          </cell>
          <cell r="I3816" t="str">
            <v>0029898 - GRANITE GROUP BENEFITS LLC</v>
          </cell>
        </row>
        <row r="3817">
          <cell r="A3817" t="str">
            <v>C48149IH</v>
          </cell>
          <cell r="B3817">
            <v>42185</v>
          </cell>
          <cell r="C3817" t="str">
            <v>C48149</v>
          </cell>
          <cell r="D3817" t="str">
            <v>Easter Seals Massachusetts Inc</v>
          </cell>
          <cell r="E3817" t="str">
            <v>MA</v>
          </cell>
          <cell r="F3817" t="str">
            <v>P1</v>
          </cell>
          <cell r="G3817" t="str">
            <v>CRC</v>
          </cell>
          <cell r="H3817" t="str">
            <v>IH</v>
          </cell>
          <cell r="I3817" t="str">
            <v>0035219 - RSC INSURANCE BROKERAGE INC</v>
          </cell>
        </row>
        <row r="3818">
          <cell r="A3818" t="str">
            <v>C48149JA</v>
          </cell>
          <cell r="B3818">
            <v>42185</v>
          </cell>
          <cell r="C3818" t="str">
            <v>C48149</v>
          </cell>
          <cell r="D3818" t="str">
            <v>Easter Seals Massachusetts Inc</v>
          </cell>
          <cell r="E3818" t="str">
            <v>MA</v>
          </cell>
          <cell r="F3818" t="str">
            <v>P1</v>
          </cell>
          <cell r="G3818" t="str">
            <v>CRC</v>
          </cell>
          <cell r="H3818" t="str">
            <v>JA</v>
          </cell>
          <cell r="I3818" t="str">
            <v>0035219 - RSC INSURANCE BROKERAGE INC</v>
          </cell>
        </row>
        <row r="3819">
          <cell r="A3819" t="str">
            <v>C48154IH</v>
          </cell>
          <cell r="B3819">
            <v>42185</v>
          </cell>
          <cell r="C3819" t="str">
            <v>C48154</v>
          </cell>
          <cell r="D3819" t="str">
            <v>Oyster Harbors Club, Inc.</v>
          </cell>
          <cell r="E3819" t="str">
            <v>MA</v>
          </cell>
          <cell r="F3819" t="str">
            <v>P1</v>
          </cell>
          <cell r="G3819" t="str">
            <v>SMALL</v>
          </cell>
          <cell r="H3819" t="str">
            <v>IH</v>
          </cell>
          <cell r="I3819" t="str">
            <v>0010583 - MILLER MCCARTIN INC</v>
          </cell>
        </row>
        <row r="3820">
          <cell r="A3820" t="str">
            <v>C48156IA</v>
          </cell>
          <cell r="B3820">
            <v>42185</v>
          </cell>
          <cell r="C3820" t="str">
            <v>C48156</v>
          </cell>
          <cell r="D3820" t="str">
            <v>St Vincent Radiological Associates</v>
          </cell>
          <cell r="E3820" t="str">
            <v>MA</v>
          </cell>
          <cell r="F3820" t="str">
            <v>P1</v>
          </cell>
          <cell r="G3820" t="str">
            <v>SMALL</v>
          </cell>
          <cell r="H3820" t="str">
            <v>IA</v>
          </cell>
          <cell r="I3820" t="str">
            <v>0035220 - RSC INSURANCE BROKERAGE INC</v>
          </cell>
        </row>
        <row r="3821">
          <cell r="A3821" t="str">
            <v>C48159IV</v>
          </cell>
          <cell r="B3821">
            <v>42185</v>
          </cell>
          <cell r="C3821" t="str">
            <v>C48159</v>
          </cell>
          <cell r="D3821" t="str">
            <v>Charles P Blouin Inc.</v>
          </cell>
          <cell r="E3821" t="str">
            <v>NH</v>
          </cell>
          <cell r="F3821" t="str">
            <v>P1</v>
          </cell>
          <cell r="G3821" t="str">
            <v>SMALL</v>
          </cell>
          <cell r="H3821" t="str">
            <v>IV</v>
          </cell>
          <cell r="I3821" t="str">
            <v>0010589 - NORDSTROM, HAROLD A</v>
          </cell>
        </row>
        <row r="3822">
          <cell r="A3822" t="str">
            <v>C48159JM</v>
          </cell>
          <cell r="B3822">
            <v>42185</v>
          </cell>
          <cell r="C3822" t="str">
            <v>C48159</v>
          </cell>
          <cell r="D3822" t="str">
            <v>Charles P Blouin Inc.</v>
          </cell>
          <cell r="E3822" t="str">
            <v>NH</v>
          </cell>
          <cell r="F3822" t="str">
            <v>P1</v>
          </cell>
          <cell r="G3822" t="str">
            <v>SMALL</v>
          </cell>
          <cell r="H3822" t="str">
            <v>JM</v>
          </cell>
          <cell r="I3822" t="str">
            <v>0010589 - NORDSTROM, HAROLD A</v>
          </cell>
        </row>
        <row r="3823">
          <cell r="A3823" t="str">
            <v>C48163IA</v>
          </cell>
          <cell r="B3823">
            <v>42185</v>
          </cell>
          <cell r="C3823" t="str">
            <v>C48163</v>
          </cell>
          <cell r="D3823" t="str">
            <v>State Liquor Exchange</v>
          </cell>
          <cell r="E3823" t="str">
            <v>MA</v>
          </cell>
          <cell r="F3823" t="str">
            <v>P1</v>
          </cell>
          <cell r="G3823" t="str">
            <v>SMALL</v>
          </cell>
          <cell r="H3823" t="str">
            <v>IA</v>
          </cell>
          <cell r="I3823" t="str">
            <v>0017674 - UNITED BUSINESSMANS INSURANCE AGENCY</v>
          </cell>
        </row>
        <row r="3824">
          <cell r="A3824" t="str">
            <v>C48163IH</v>
          </cell>
          <cell r="B3824">
            <v>42185</v>
          </cell>
          <cell r="C3824" t="str">
            <v>C48163</v>
          </cell>
          <cell r="D3824" t="str">
            <v>State Liquor Exchange</v>
          </cell>
          <cell r="E3824" t="str">
            <v>MA</v>
          </cell>
          <cell r="F3824" t="str">
            <v>P1</v>
          </cell>
          <cell r="G3824" t="str">
            <v>SMALL</v>
          </cell>
          <cell r="H3824" t="str">
            <v>IH</v>
          </cell>
          <cell r="I3824" t="str">
            <v>0017674 - UNITED BUSINESSMANS INSURANCE AGENCY</v>
          </cell>
        </row>
        <row r="3825">
          <cell r="A3825" t="str">
            <v>C48169IH</v>
          </cell>
          <cell r="B3825">
            <v>42185</v>
          </cell>
          <cell r="C3825" t="str">
            <v>C48169</v>
          </cell>
          <cell r="D3825" t="str">
            <v>Conway, Cahill-Brodeur Funeral Home, LLC</v>
          </cell>
          <cell r="E3825" t="str">
            <v>MA</v>
          </cell>
          <cell r="F3825" t="str">
            <v>P1</v>
          </cell>
          <cell r="G3825" t="str">
            <v>SMALL</v>
          </cell>
          <cell r="H3825" t="str">
            <v>IH</v>
          </cell>
          <cell r="I3825" t="str">
            <v>0017675 - UNITED BUSINESSMANS INSURANCE AGENCY</v>
          </cell>
        </row>
        <row r="3826">
          <cell r="A3826" t="str">
            <v>C48169MI</v>
          </cell>
          <cell r="B3826">
            <v>42185</v>
          </cell>
          <cell r="C3826" t="str">
            <v>C48169</v>
          </cell>
          <cell r="D3826" t="str">
            <v>Conway, Cahill-Brodeur Funeral Home, LLC</v>
          </cell>
          <cell r="E3826" t="str">
            <v>MA</v>
          </cell>
          <cell r="F3826" t="str">
            <v>P1</v>
          </cell>
          <cell r="G3826" t="str">
            <v>MCARE</v>
          </cell>
          <cell r="H3826" t="str">
            <v>MI</v>
          </cell>
          <cell r="I3826" t="str">
            <v>0017675 - UNITED BUSINESSMANS INSURANCE AGENCY</v>
          </cell>
        </row>
        <row r="3827">
          <cell r="A3827" t="str">
            <v>C48174IH</v>
          </cell>
          <cell r="B3827">
            <v>42185</v>
          </cell>
          <cell r="C3827" t="str">
            <v>C48174</v>
          </cell>
          <cell r="D3827" t="str">
            <v>Blonde Ink, LLC</v>
          </cell>
          <cell r="E3827" t="str">
            <v>MA</v>
          </cell>
          <cell r="F3827" t="str">
            <v>P1</v>
          </cell>
          <cell r="G3827" t="str">
            <v>SMALL</v>
          </cell>
          <cell r="H3827" t="str">
            <v>IH</v>
          </cell>
          <cell r="I3827" t="str">
            <v>0030335 - DIGITAL INSURANCE AGENCY INC</v>
          </cell>
        </row>
        <row r="3828">
          <cell r="A3828" t="str">
            <v>C48178IA</v>
          </cell>
          <cell r="B3828">
            <v>42185</v>
          </cell>
          <cell r="C3828" t="str">
            <v>C48178</v>
          </cell>
          <cell r="D3828" t="str">
            <v>Jaybird &amp; Mais Inc</v>
          </cell>
          <cell r="E3828" t="str">
            <v>MA</v>
          </cell>
          <cell r="F3828" t="str">
            <v>P1</v>
          </cell>
          <cell r="G3828" t="str">
            <v>SMALL</v>
          </cell>
          <cell r="H3828" t="str">
            <v>IA</v>
          </cell>
          <cell r="I3828" t="str">
            <v>0026715 - BENEFIT STRATEGY PARTNERS LLC</v>
          </cell>
        </row>
        <row r="3829">
          <cell r="A3829" t="str">
            <v>C48178IH</v>
          </cell>
          <cell r="B3829">
            <v>42185</v>
          </cell>
          <cell r="C3829" t="str">
            <v>C48178</v>
          </cell>
          <cell r="D3829" t="str">
            <v>Jaybird &amp; Mais Inc</v>
          </cell>
          <cell r="E3829" t="str">
            <v>MA</v>
          </cell>
          <cell r="F3829" t="str">
            <v>P1</v>
          </cell>
          <cell r="G3829" t="str">
            <v>SMALL</v>
          </cell>
          <cell r="H3829" t="str">
            <v>IH</v>
          </cell>
          <cell r="I3829" t="str">
            <v>0026715 - BENEFIT STRATEGY PARTNERS LLC</v>
          </cell>
        </row>
        <row r="3830">
          <cell r="A3830" t="str">
            <v>C48184IA</v>
          </cell>
          <cell r="B3830">
            <v>42185</v>
          </cell>
          <cell r="C3830" t="str">
            <v>C48184</v>
          </cell>
          <cell r="D3830" t="str">
            <v>HITEC Sensor Solutions Inc</v>
          </cell>
          <cell r="E3830" t="str">
            <v>MA</v>
          </cell>
          <cell r="F3830" t="str">
            <v>P1</v>
          </cell>
          <cell r="G3830" t="str">
            <v>CRC</v>
          </cell>
          <cell r="H3830" t="str">
            <v>IA</v>
          </cell>
          <cell r="I3830" t="str">
            <v>0019810 - TIMBERLAND GROUP SERVICES INC</v>
          </cell>
        </row>
        <row r="3831">
          <cell r="A3831" t="str">
            <v>C48184IH</v>
          </cell>
          <cell r="B3831">
            <v>42185</v>
          </cell>
          <cell r="C3831" t="str">
            <v>C48184</v>
          </cell>
          <cell r="D3831" t="str">
            <v>HITEC Sensor Solutions Inc</v>
          </cell>
          <cell r="E3831" t="str">
            <v>MA</v>
          </cell>
          <cell r="F3831" t="str">
            <v>P1</v>
          </cell>
          <cell r="G3831" t="str">
            <v>CRC</v>
          </cell>
          <cell r="H3831" t="str">
            <v>IH</v>
          </cell>
          <cell r="I3831" t="str">
            <v>0019810 - TIMBERLAND GROUP SERVICES INC</v>
          </cell>
        </row>
        <row r="3832">
          <cell r="A3832" t="str">
            <v>C48201IH</v>
          </cell>
          <cell r="B3832">
            <v>42185</v>
          </cell>
          <cell r="C3832" t="str">
            <v>C48201</v>
          </cell>
          <cell r="D3832" t="str">
            <v>Total Orthopedic Care PC</v>
          </cell>
          <cell r="E3832" t="str">
            <v>MA</v>
          </cell>
          <cell r="F3832" t="str">
            <v>P1</v>
          </cell>
          <cell r="G3832" t="str">
            <v>SMALL</v>
          </cell>
          <cell r="H3832" t="str">
            <v>IH</v>
          </cell>
          <cell r="I3832" t="str">
            <v>0025725 - MILLER MCCARTIN INC</v>
          </cell>
        </row>
        <row r="3833">
          <cell r="A3833" t="str">
            <v>C48206IH</v>
          </cell>
          <cell r="B3833">
            <v>42185</v>
          </cell>
          <cell r="C3833" t="str">
            <v>C48206</v>
          </cell>
          <cell r="D3833" t="str">
            <v>Lawrence Community Works Inc</v>
          </cell>
          <cell r="E3833" t="str">
            <v>MA</v>
          </cell>
          <cell r="F3833" t="str">
            <v>P1</v>
          </cell>
          <cell r="G3833" t="str">
            <v>SMALL</v>
          </cell>
          <cell r="H3833" t="str">
            <v>IH</v>
          </cell>
          <cell r="I3833" t="str">
            <v>0010622 - DONOHUE JR, STEPHEN J</v>
          </cell>
        </row>
        <row r="3834">
          <cell r="A3834" t="str">
            <v>C48209IH</v>
          </cell>
          <cell r="B3834">
            <v>42185</v>
          </cell>
          <cell r="C3834" t="str">
            <v>C48209</v>
          </cell>
          <cell r="D3834" t="str">
            <v>Family Services of the Merrimack Valley</v>
          </cell>
          <cell r="E3834" t="str">
            <v>MA</v>
          </cell>
          <cell r="F3834" t="str">
            <v>P1</v>
          </cell>
          <cell r="G3834" t="str">
            <v>SMALL</v>
          </cell>
          <cell r="H3834" t="str">
            <v>IH</v>
          </cell>
          <cell r="I3834" t="str">
            <v>0010625 - LANDMARK BENEFITS INC</v>
          </cell>
        </row>
        <row r="3835">
          <cell r="A3835" t="str">
            <v>C48214IH</v>
          </cell>
          <cell r="B3835">
            <v>42185</v>
          </cell>
          <cell r="C3835" t="str">
            <v>C48214</v>
          </cell>
          <cell r="D3835" t="str">
            <v>YBF, Inc. dba Kappy's Distributors</v>
          </cell>
          <cell r="E3835" t="str">
            <v>MA</v>
          </cell>
          <cell r="F3835" t="str">
            <v>P1</v>
          </cell>
          <cell r="G3835" t="str">
            <v>SMALL</v>
          </cell>
          <cell r="H3835" t="str">
            <v>IH</v>
          </cell>
          <cell r="I3835" t="str">
            <v>0010628 - KOHN, JACK B</v>
          </cell>
        </row>
        <row r="3836">
          <cell r="A3836" t="str">
            <v>C48214IV</v>
          </cell>
          <cell r="B3836">
            <v>42185</v>
          </cell>
          <cell r="C3836" t="str">
            <v>C48214</v>
          </cell>
          <cell r="D3836" t="str">
            <v>YBF, Inc. dba Kappy's Distributors</v>
          </cell>
          <cell r="E3836" t="str">
            <v>MA</v>
          </cell>
          <cell r="F3836" t="str">
            <v>P1</v>
          </cell>
          <cell r="G3836" t="str">
            <v>SMALL</v>
          </cell>
          <cell r="H3836" t="str">
            <v>IV</v>
          </cell>
          <cell r="I3836" t="str">
            <v>0010628 - KOHN, JACK B</v>
          </cell>
        </row>
        <row r="3837">
          <cell r="A3837" t="str">
            <v>C48215IH</v>
          </cell>
          <cell r="B3837">
            <v>42185</v>
          </cell>
          <cell r="C3837" t="str">
            <v>C48215</v>
          </cell>
          <cell r="D3837" t="str">
            <v>Edward W Brooke Charter School</v>
          </cell>
          <cell r="E3837" t="str">
            <v>MA</v>
          </cell>
          <cell r="F3837" t="str">
            <v>P1</v>
          </cell>
          <cell r="G3837" t="str">
            <v>ERF</v>
          </cell>
          <cell r="H3837" t="str">
            <v>IH</v>
          </cell>
          <cell r="I3837" t="str">
            <v>0025548 - HRK BROKERAGE SERVICES LLC</v>
          </cell>
        </row>
        <row r="3838">
          <cell r="A3838" t="str">
            <v>C48221JM</v>
          </cell>
          <cell r="B3838">
            <v>42185</v>
          </cell>
          <cell r="C3838" t="str">
            <v>C48221</v>
          </cell>
          <cell r="D3838" t="str">
            <v>Properties One Inc dba RE/MAX Properties</v>
          </cell>
          <cell r="E3838" t="str">
            <v>NH</v>
          </cell>
          <cell r="F3838" t="str">
            <v>P1</v>
          </cell>
          <cell r="G3838" t="str">
            <v>SMALL</v>
          </cell>
          <cell r="H3838" t="str">
            <v>JM</v>
          </cell>
          <cell r="I3838" t="str">
            <v>0014751 - CLARK &amp; LAVEY</v>
          </cell>
        </row>
        <row r="3839">
          <cell r="A3839" t="str">
            <v>C48237IH</v>
          </cell>
          <cell r="B3839">
            <v>42185</v>
          </cell>
          <cell r="C3839" t="str">
            <v>C48237</v>
          </cell>
          <cell r="D3839" t="str">
            <v>University Credit Union</v>
          </cell>
          <cell r="E3839" t="str">
            <v>ME</v>
          </cell>
          <cell r="F3839" t="str">
            <v>P1</v>
          </cell>
          <cell r="G3839" t="str">
            <v>CRC</v>
          </cell>
          <cell r="H3839" t="str">
            <v>IH</v>
          </cell>
          <cell r="I3839" t="str">
            <v>0031250 - INSURANCE TRUST</v>
          </cell>
        </row>
        <row r="3840">
          <cell r="A3840" t="str">
            <v>C48237IV</v>
          </cell>
          <cell r="B3840">
            <v>42185</v>
          </cell>
          <cell r="C3840" t="str">
            <v>C48237</v>
          </cell>
          <cell r="D3840" t="str">
            <v>University Credit Union</v>
          </cell>
          <cell r="E3840" t="str">
            <v>ME</v>
          </cell>
          <cell r="F3840" t="str">
            <v>P1</v>
          </cell>
          <cell r="G3840" t="str">
            <v>CRC</v>
          </cell>
          <cell r="H3840" t="str">
            <v>IV</v>
          </cell>
          <cell r="I3840" t="str">
            <v>0031250 - INSURANCE TRUST</v>
          </cell>
        </row>
        <row r="3841">
          <cell r="A3841" t="str">
            <v>C48240JM</v>
          </cell>
          <cell r="B3841">
            <v>42185</v>
          </cell>
          <cell r="C3841" t="str">
            <v>C48240</v>
          </cell>
          <cell r="D3841" t="str">
            <v>Modern Dental PLLC</v>
          </cell>
          <cell r="E3841" t="str">
            <v>NH</v>
          </cell>
          <cell r="F3841" t="str">
            <v>P1</v>
          </cell>
          <cell r="G3841" t="str">
            <v>SMALL</v>
          </cell>
          <cell r="H3841" t="str">
            <v>JM</v>
          </cell>
          <cell r="I3841" t="str">
            <v>0010638 - DONOHUE JR, STEPHEN J</v>
          </cell>
        </row>
        <row r="3842">
          <cell r="A3842" t="str">
            <v>C48241JM</v>
          </cell>
          <cell r="B3842">
            <v>42185</v>
          </cell>
          <cell r="C3842" t="str">
            <v>C48241</v>
          </cell>
          <cell r="D3842" t="str">
            <v>New England Orbital Services Inc</v>
          </cell>
          <cell r="E3842" t="str">
            <v>NH</v>
          </cell>
          <cell r="F3842" t="str">
            <v>P1</v>
          </cell>
          <cell r="G3842" t="str">
            <v>SMALL</v>
          </cell>
          <cell r="H3842" t="str">
            <v>JM</v>
          </cell>
          <cell r="I3842" t="str">
            <v>0031113 - CORPORATE BENEFITS GROUP LLC</v>
          </cell>
        </row>
        <row r="3843">
          <cell r="A3843" t="str">
            <v>C48242IH</v>
          </cell>
          <cell r="B3843">
            <v>42185</v>
          </cell>
          <cell r="C3843" t="str">
            <v>C48242</v>
          </cell>
          <cell r="D3843" t="str">
            <v>Frederick Bayon DMD &amp; Jeffrey Maher DMD</v>
          </cell>
          <cell r="E3843" t="str">
            <v>MA</v>
          </cell>
          <cell r="F3843" t="str">
            <v>P1</v>
          </cell>
          <cell r="G3843" t="str">
            <v>SMALL</v>
          </cell>
          <cell r="H3843" t="str">
            <v>IH</v>
          </cell>
          <cell r="I3843" t="str">
            <v>0010635 - JAMES J HERLIHY INSURANCE AGENCY INC</v>
          </cell>
        </row>
        <row r="3844">
          <cell r="A3844" t="str">
            <v>C48242MI</v>
          </cell>
          <cell r="B3844">
            <v>42185</v>
          </cell>
          <cell r="C3844" t="str">
            <v>C48242</v>
          </cell>
          <cell r="D3844" t="str">
            <v>Frederick Bayon DMD &amp; Jeffrey Maher DMD</v>
          </cell>
          <cell r="E3844" t="str">
            <v>MA</v>
          </cell>
          <cell r="F3844" t="str">
            <v>P1</v>
          </cell>
          <cell r="G3844" t="str">
            <v>MCARE</v>
          </cell>
          <cell r="H3844" t="str">
            <v>MI</v>
          </cell>
          <cell r="I3844" t="str">
            <v>0010635 - JAMES J HERLIHY INSURANCE AGENCY INC</v>
          </cell>
        </row>
        <row r="3845">
          <cell r="A3845" t="str">
            <v>C48247IH</v>
          </cell>
          <cell r="B3845">
            <v>42185</v>
          </cell>
          <cell r="C3845" t="str">
            <v>C48247</v>
          </cell>
          <cell r="D3845" t="str">
            <v>A &amp; E Forms, Inc.</v>
          </cell>
          <cell r="E3845" t="str">
            <v>MA</v>
          </cell>
          <cell r="F3845" t="str">
            <v>P1</v>
          </cell>
          <cell r="G3845" t="str">
            <v>SMALL</v>
          </cell>
          <cell r="H3845" t="str">
            <v>IH</v>
          </cell>
          <cell r="I3845" t="str">
            <v>0010644 - HALL, ROBERT E</v>
          </cell>
        </row>
        <row r="3846">
          <cell r="A3846" t="str">
            <v>C48264IH</v>
          </cell>
          <cell r="B3846">
            <v>42185</v>
          </cell>
          <cell r="C3846" t="str">
            <v>C48264</v>
          </cell>
          <cell r="D3846" t="str">
            <v>AHN Animal Hospital Services Inc</v>
          </cell>
          <cell r="E3846" t="str">
            <v>NH</v>
          </cell>
          <cell r="F3846" t="str">
            <v>P1</v>
          </cell>
          <cell r="G3846" t="str">
            <v>CRC</v>
          </cell>
          <cell r="H3846" t="str">
            <v>IH</v>
          </cell>
          <cell r="I3846" t="str">
            <v>0034790 - CGI EMPLOYEE BENEFITS GROUP</v>
          </cell>
        </row>
        <row r="3847">
          <cell r="A3847" t="str">
            <v>C48264JM</v>
          </cell>
          <cell r="B3847">
            <v>42185</v>
          </cell>
          <cell r="C3847" t="str">
            <v>C48264</v>
          </cell>
          <cell r="D3847" t="str">
            <v>AHN Animal Hospital Services Inc</v>
          </cell>
          <cell r="E3847" t="str">
            <v>NH</v>
          </cell>
          <cell r="F3847" t="str">
            <v>P1</v>
          </cell>
          <cell r="G3847" t="str">
            <v>CRC</v>
          </cell>
          <cell r="H3847" t="str">
            <v>JM</v>
          </cell>
          <cell r="I3847" t="str">
            <v>0034790 - CGI EMPLOYEE BENEFITS GROUP</v>
          </cell>
        </row>
        <row r="3848">
          <cell r="A3848" t="str">
            <v>C48264PO</v>
          </cell>
          <cell r="B3848">
            <v>42185</v>
          </cell>
          <cell r="C3848" t="str">
            <v>C48264</v>
          </cell>
          <cell r="D3848" t="str">
            <v>AHN Animal Hospital Services Inc</v>
          </cell>
          <cell r="E3848" t="str">
            <v>NH</v>
          </cell>
          <cell r="F3848" t="str">
            <v>P1</v>
          </cell>
          <cell r="G3848" t="str">
            <v>CRC</v>
          </cell>
          <cell r="H3848" t="str">
            <v>PO</v>
          </cell>
          <cell r="I3848" t="str">
            <v>0034790 - CGI EMPLOYEE BENEFITS GROUP</v>
          </cell>
        </row>
        <row r="3849">
          <cell r="A3849" t="str">
            <v>C48272IH</v>
          </cell>
          <cell r="B3849">
            <v>42185</v>
          </cell>
          <cell r="C3849" t="str">
            <v>C48272</v>
          </cell>
          <cell r="D3849" t="str">
            <v>True Blue Atlantic dba Mahoney's Atlanti</v>
          </cell>
          <cell r="E3849" t="str">
            <v>MA</v>
          </cell>
          <cell r="F3849" t="str">
            <v>P1</v>
          </cell>
          <cell r="G3849" t="str">
            <v>SMALL</v>
          </cell>
          <cell r="H3849" t="str">
            <v>IH</v>
          </cell>
          <cell r="I3849" t="str">
            <v>0010667 - HARPER, ANNA</v>
          </cell>
        </row>
        <row r="3850">
          <cell r="A3850" t="str">
            <v>C48277JM</v>
          </cell>
          <cell r="B3850">
            <v>42185</v>
          </cell>
          <cell r="C3850" t="str">
            <v>C48277</v>
          </cell>
          <cell r="D3850" t="str">
            <v>Focus Technology Solutions Inc</v>
          </cell>
          <cell r="E3850" t="str">
            <v>NH</v>
          </cell>
          <cell r="F3850" t="str">
            <v>P1</v>
          </cell>
          <cell r="G3850" t="str">
            <v>SMALL</v>
          </cell>
          <cell r="H3850" t="str">
            <v>JM</v>
          </cell>
          <cell r="I3850" t="str">
            <v>0033492 - BP BENEFITS LLC</v>
          </cell>
        </row>
        <row r="3851">
          <cell r="A3851" t="str">
            <v>C48287IV</v>
          </cell>
          <cell r="B3851">
            <v>42185</v>
          </cell>
          <cell r="C3851" t="str">
            <v>C48287</v>
          </cell>
          <cell r="D3851" t="str">
            <v>Concord Eye Center</v>
          </cell>
          <cell r="E3851" t="str">
            <v>NH</v>
          </cell>
          <cell r="F3851" t="str">
            <v>P1</v>
          </cell>
          <cell r="G3851" t="str">
            <v>CRC</v>
          </cell>
          <cell r="H3851" t="str">
            <v>IV</v>
          </cell>
          <cell r="I3851" t="str">
            <v>0019603 - NEW ENGLAND EMPLOYEE BENEFITS COUNCIL</v>
          </cell>
        </row>
        <row r="3852">
          <cell r="A3852" t="str">
            <v>C48287JM</v>
          </cell>
          <cell r="B3852">
            <v>42185</v>
          </cell>
          <cell r="C3852" t="str">
            <v>C48287</v>
          </cell>
          <cell r="D3852" t="str">
            <v>Concord Eye Center</v>
          </cell>
          <cell r="E3852" t="str">
            <v>NH</v>
          </cell>
          <cell r="F3852" t="str">
            <v>P1</v>
          </cell>
          <cell r="G3852" t="str">
            <v>CRC</v>
          </cell>
          <cell r="H3852" t="str">
            <v>JM</v>
          </cell>
          <cell r="I3852" t="str">
            <v>0019603 - NEW ENGLAND EMPLOYEE BENEFITS COUNCIL</v>
          </cell>
        </row>
        <row r="3853">
          <cell r="A3853" t="str">
            <v>C48292JM</v>
          </cell>
          <cell r="B3853">
            <v>42185</v>
          </cell>
          <cell r="C3853" t="str">
            <v>C48292</v>
          </cell>
          <cell r="D3853" t="str">
            <v>Edgewood Manor Inc</v>
          </cell>
          <cell r="E3853" t="str">
            <v>NH</v>
          </cell>
          <cell r="F3853" t="str">
            <v>P1</v>
          </cell>
          <cell r="G3853" t="str">
            <v>CRC</v>
          </cell>
          <cell r="H3853" t="str">
            <v>JM</v>
          </cell>
          <cell r="I3853" t="str">
            <v>0030601 - CGI EMPLOYEE BENEFITS GROUP</v>
          </cell>
        </row>
        <row r="3854">
          <cell r="A3854" t="str">
            <v>C48299IH</v>
          </cell>
          <cell r="B3854">
            <v>42185</v>
          </cell>
          <cell r="C3854" t="str">
            <v>C48299</v>
          </cell>
          <cell r="D3854" t="str">
            <v>Rick Roy Construction LLC</v>
          </cell>
          <cell r="E3854" t="str">
            <v>MA</v>
          </cell>
          <cell r="F3854" t="str">
            <v>P1</v>
          </cell>
          <cell r="G3854" t="str">
            <v>SMALL</v>
          </cell>
          <cell r="H3854" t="str">
            <v>IH</v>
          </cell>
          <cell r="I3854" t="str">
            <v>0010681 - ROY, ROBERT J</v>
          </cell>
        </row>
        <row r="3855">
          <cell r="A3855" t="str">
            <v>C48305IH</v>
          </cell>
          <cell r="B3855">
            <v>42185</v>
          </cell>
          <cell r="C3855" t="str">
            <v>C48305</v>
          </cell>
          <cell r="D3855" t="str">
            <v>Atlas Liquors, Inc.</v>
          </cell>
          <cell r="E3855" t="str">
            <v>MA</v>
          </cell>
          <cell r="F3855" t="str">
            <v>P1</v>
          </cell>
          <cell r="G3855" t="str">
            <v>SMALL</v>
          </cell>
          <cell r="H3855" t="str">
            <v>IH</v>
          </cell>
          <cell r="I3855" t="str">
            <v>0010685 - TARTARO, VICTOR</v>
          </cell>
        </row>
        <row r="3856">
          <cell r="A3856" t="str">
            <v>C48310JM</v>
          </cell>
          <cell r="B3856">
            <v>42185</v>
          </cell>
          <cell r="C3856" t="str">
            <v>C48310</v>
          </cell>
          <cell r="D3856" t="str">
            <v>CruCon Cruise Outlet Plus Inc</v>
          </cell>
          <cell r="E3856" t="str">
            <v>NH</v>
          </cell>
          <cell r="F3856" t="str">
            <v>P1</v>
          </cell>
          <cell r="G3856" t="str">
            <v>CRC</v>
          </cell>
          <cell r="H3856" t="str">
            <v>JM</v>
          </cell>
          <cell r="I3856" t="str">
            <v>0030162 - MELCHER &amp; PRESCOTT AGENCY INC</v>
          </cell>
        </row>
        <row r="3857">
          <cell r="A3857" t="str">
            <v>C48321PO</v>
          </cell>
          <cell r="B3857">
            <v>42185</v>
          </cell>
          <cell r="C3857" t="str">
            <v>C48321</v>
          </cell>
          <cell r="D3857" t="str">
            <v>Genest Concrete Works Inc</v>
          </cell>
          <cell r="E3857" t="str">
            <v>ME</v>
          </cell>
          <cell r="F3857" t="str">
            <v>P1</v>
          </cell>
          <cell r="G3857" t="str">
            <v>CRC</v>
          </cell>
          <cell r="H3857" t="str">
            <v>PO</v>
          </cell>
          <cell r="I3857" t="str">
            <v>0020210 - ACADIA BENEFITS INC</v>
          </cell>
        </row>
        <row r="3858">
          <cell r="A3858" t="str">
            <v>C48326JM</v>
          </cell>
          <cell r="B3858">
            <v>42185</v>
          </cell>
          <cell r="C3858" t="str">
            <v>C48326</v>
          </cell>
          <cell r="D3858" t="str">
            <v>Northpoint Engineering LLC</v>
          </cell>
          <cell r="E3858" t="str">
            <v>NH</v>
          </cell>
          <cell r="F3858" t="str">
            <v>P1</v>
          </cell>
          <cell r="G3858" t="str">
            <v>SMALL</v>
          </cell>
          <cell r="H3858" t="str">
            <v>JM</v>
          </cell>
          <cell r="I3858" t="str">
            <v>0017462 - NEW ENGLAND EMPLOYEE BENEFITS COUNCIL</v>
          </cell>
        </row>
        <row r="3859">
          <cell r="A3859" t="str">
            <v>C48328IV</v>
          </cell>
          <cell r="B3859">
            <v>42185</v>
          </cell>
          <cell r="C3859" t="str">
            <v>C48328</v>
          </cell>
          <cell r="D3859" t="str">
            <v>Salem Refractories</v>
          </cell>
          <cell r="E3859" t="str">
            <v>NH</v>
          </cell>
          <cell r="F3859" t="str">
            <v>P1</v>
          </cell>
          <cell r="G3859" t="str">
            <v>SMALL</v>
          </cell>
          <cell r="H3859" t="str">
            <v>IV</v>
          </cell>
          <cell r="I3859" t="str">
            <v>0025785 - CROSS INSURANCE - MANCHESTER</v>
          </cell>
        </row>
        <row r="3860">
          <cell r="A3860" t="str">
            <v>C48332IH</v>
          </cell>
          <cell r="B3860">
            <v>42185</v>
          </cell>
          <cell r="C3860" t="str">
            <v>C48332</v>
          </cell>
          <cell r="D3860" t="str">
            <v>SJH Mechanical, Inc.</v>
          </cell>
          <cell r="E3860" t="str">
            <v>MA</v>
          </cell>
          <cell r="F3860" t="str">
            <v>P1</v>
          </cell>
          <cell r="G3860" t="str">
            <v>SMALL</v>
          </cell>
          <cell r="H3860" t="str">
            <v>IH</v>
          </cell>
          <cell r="I3860" t="str">
            <v>0010703 - SMALL BUSINESS INSURANCE AGENCY INC</v>
          </cell>
        </row>
        <row r="3861">
          <cell r="A3861" t="str">
            <v>C48333IA</v>
          </cell>
          <cell r="B3861">
            <v>42185</v>
          </cell>
          <cell r="C3861" t="str">
            <v>C48333</v>
          </cell>
          <cell r="D3861" t="str">
            <v>Arrow Construction Company Inc</v>
          </cell>
          <cell r="E3861" t="str">
            <v>MA</v>
          </cell>
          <cell r="F3861" t="str">
            <v>P1</v>
          </cell>
          <cell r="G3861" t="str">
            <v>SMALL</v>
          </cell>
          <cell r="H3861" t="str">
            <v>IA</v>
          </cell>
          <cell r="I3861" t="str">
            <v>0010704 - PROCTOR &amp; CO INSURANCE AGENCY INC</v>
          </cell>
        </row>
        <row r="3862">
          <cell r="A3862" t="str">
            <v>C48336JM</v>
          </cell>
          <cell r="B3862">
            <v>42185</v>
          </cell>
          <cell r="C3862" t="str">
            <v>C48336</v>
          </cell>
          <cell r="D3862" t="str">
            <v>Contoocook Artesian Well Co Inc</v>
          </cell>
          <cell r="E3862" t="str">
            <v>NH</v>
          </cell>
          <cell r="F3862" t="str">
            <v>P1</v>
          </cell>
          <cell r="G3862" t="str">
            <v>SMALL</v>
          </cell>
          <cell r="H3862" t="str">
            <v>JM</v>
          </cell>
          <cell r="I3862" t="str">
            <v>0028354 - GRANITE GROUP BENEFITS LLC</v>
          </cell>
        </row>
        <row r="3863">
          <cell r="A3863" t="str">
            <v>C48339IA</v>
          </cell>
          <cell r="B3863">
            <v>42185</v>
          </cell>
          <cell r="C3863" t="str">
            <v>C48339</v>
          </cell>
          <cell r="D3863" t="str">
            <v>Stephanie's Restaurant Group</v>
          </cell>
          <cell r="E3863" t="str">
            <v>MA</v>
          </cell>
          <cell r="F3863" t="str">
            <v>P1</v>
          </cell>
          <cell r="G3863" t="str">
            <v>CRC</v>
          </cell>
          <cell r="H3863" t="str">
            <v>IA</v>
          </cell>
          <cell r="I3863" t="str">
            <v>0035952 - COMPREHENSIVE INS PROVIDERS INC</v>
          </cell>
        </row>
        <row r="3864">
          <cell r="A3864" t="str">
            <v>C48339IH</v>
          </cell>
          <cell r="B3864">
            <v>42185</v>
          </cell>
          <cell r="C3864" t="str">
            <v>C48339</v>
          </cell>
          <cell r="D3864" t="str">
            <v>Stephanie's Restaurant Group</v>
          </cell>
          <cell r="E3864" t="str">
            <v>MA</v>
          </cell>
          <cell r="F3864" t="str">
            <v>P1</v>
          </cell>
          <cell r="G3864" t="str">
            <v>CRC</v>
          </cell>
          <cell r="H3864" t="str">
            <v>IH</v>
          </cell>
          <cell r="I3864" t="str">
            <v>0035952 - COMPREHENSIVE INS PROVIDERS INC</v>
          </cell>
        </row>
        <row r="3865">
          <cell r="A3865" t="str">
            <v>C48341JM</v>
          </cell>
          <cell r="B3865">
            <v>42185</v>
          </cell>
          <cell r="C3865" t="str">
            <v>C48341</v>
          </cell>
          <cell r="D3865" t="str">
            <v>Flood Sheehan &amp; Tobin PLLC</v>
          </cell>
          <cell r="E3865" t="str">
            <v>NH</v>
          </cell>
          <cell r="F3865" t="str">
            <v>P1</v>
          </cell>
          <cell r="G3865" t="str">
            <v>SMALL</v>
          </cell>
          <cell r="H3865" t="str">
            <v>JM</v>
          </cell>
          <cell r="I3865" t="str">
            <v>0019744 - NEW ENGLAND EMPLOYEE BENEFITS COUNCIL</v>
          </cell>
        </row>
        <row r="3866">
          <cell r="A3866" t="str">
            <v>C48348JM</v>
          </cell>
          <cell r="B3866">
            <v>42185</v>
          </cell>
          <cell r="C3866" t="str">
            <v>C48348</v>
          </cell>
          <cell r="D3866" t="str">
            <v>Coastal Specialty Forest Products Inc</v>
          </cell>
          <cell r="E3866" t="str">
            <v>NH</v>
          </cell>
          <cell r="F3866" t="str">
            <v>P1</v>
          </cell>
          <cell r="G3866" t="str">
            <v>ERF</v>
          </cell>
          <cell r="H3866" t="str">
            <v>JM</v>
          </cell>
          <cell r="I3866" t="str">
            <v>0033798 - CGI EMPLOYEE BENEFITS GROUP</v>
          </cell>
        </row>
        <row r="3867">
          <cell r="A3867" t="str">
            <v>C48348JN</v>
          </cell>
          <cell r="B3867">
            <v>42185</v>
          </cell>
          <cell r="C3867" t="str">
            <v>C48348</v>
          </cell>
          <cell r="D3867" t="str">
            <v>Coastal Specialty Forest Products Inc</v>
          </cell>
          <cell r="E3867" t="str">
            <v>NH</v>
          </cell>
          <cell r="F3867" t="str">
            <v>P1</v>
          </cell>
          <cell r="G3867" t="str">
            <v>ERF</v>
          </cell>
          <cell r="H3867" t="str">
            <v>JN</v>
          </cell>
          <cell r="I3867" t="str">
            <v>0033798 - CGI EMPLOYEE BENEFITS GROUP</v>
          </cell>
        </row>
        <row r="3868">
          <cell r="A3868" t="str">
            <v>C48364JM</v>
          </cell>
          <cell r="B3868">
            <v>42185</v>
          </cell>
          <cell r="C3868" t="str">
            <v>C48364</v>
          </cell>
          <cell r="D3868" t="str">
            <v>Toyota of Nashua</v>
          </cell>
          <cell r="E3868" t="str">
            <v>NH</v>
          </cell>
          <cell r="F3868" t="str">
            <v>P1</v>
          </cell>
          <cell r="G3868" t="str">
            <v>ERF</v>
          </cell>
          <cell r="H3868" t="str">
            <v>JM</v>
          </cell>
          <cell r="I3868" t="str">
            <v>0018258 - CGI EMPLOYEE BENEFITS GROUP</v>
          </cell>
        </row>
        <row r="3869">
          <cell r="A3869" t="str">
            <v>C48364PO</v>
          </cell>
          <cell r="B3869">
            <v>42185</v>
          </cell>
          <cell r="C3869" t="str">
            <v>C48364</v>
          </cell>
          <cell r="D3869" t="str">
            <v>Toyota of Nashua</v>
          </cell>
          <cell r="E3869" t="str">
            <v>NH</v>
          </cell>
          <cell r="F3869" t="str">
            <v>P1</v>
          </cell>
          <cell r="G3869" t="str">
            <v>ERF</v>
          </cell>
          <cell r="H3869" t="str">
            <v>PO</v>
          </cell>
          <cell r="I3869" t="str">
            <v>0018258 - CGI EMPLOYEE BENEFITS GROUP</v>
          </cell>
        </row>
        <row r="3870">
          <cell r="A3870" t="str">
            <v>C48365IH</v>
          </cell>
          <cell r="B3870">
            <v>42185</v>
          </cell>
          <cell r="C3870" t="str">
            <v>C48365</v>
          </cell>
          <cell r="D3870" t="str">
            <v>Paul J Hubley, DMD PC</v>
          </cell>
          <cell r="E3870" t="str">
            <v>MA</v>
          </cell>
          <cell r="F3870" t="str">
            <v>P1</v>
          </cell>
          <cell r="G3870" t="str">
            <v>SMALL</v>
          </cell>
          <cell r="H3870" t="str">
            <v>IH</v>
          </cell>
          <cell r="I3870" t="str">
            <v>0011186 - ORENTLICH, MICHAEL S</v>
          </cell>
        </row>
        <row r="3871">
          <cell r="A3871" t="str">
            <v>C48366IH</v>
          </cell>
          <cell r="B3871">
            <v>42185</v>
          </cell>
          <cell r="C3871" t="str">
            <v>C48366</v>
          </cell>
          <cell r="D3871" t="str">
            <v>Dr. Daniel Fitzgerald</v>
          </cell>
          <cell r="E3871" t="str">
            <v>MA</v>
          </cell>
          <cell r="F3871" t="str">
            <v>P1</v>
          </cell>
          <cell r="G3871" t="str">
            <v>SMALL</v>
          </cell>
          <cell r="H3871" t="str">
            <v>IH</v>
          </cell>
          <cell r="I3871" t="str">
            <v>0011035 - INTEGRATED INSURANCE SOLUTIONS LLC</v>
          </cell>
        </row>
        <row r="3872">
          <cell r="A3872" t="str">
            <v>C48369IA</v>
          </cell>
          <cell r="B3872">
            <v>42185</v>
          </cell>
          <cell r="C3872" t="str">
            <v>C48369</v>
          </cell>
          <cell r="D3872" t="str">
            <v>End Management Services</v>
          </cell>
          <cell r="E3872" t="str">
            <v>MA</v>
          </cell>
          <cell r="F3872" t="str">
            <v>P1</v>
          </cell>
          <cell r="G3872" t="str">
            <v>SMALL</v>
          </cell>
          <cell r="H3872" t="str">
            <v>IA</v>
          </cell>
          <cell r="I3872" t="str">
            <v>0014572 - KAPLAN, ELLEN A</v>
          </cell>
        </row>
        <row r="3873">
          <cell r="A3873" t="str">
            <v>C48378IV</v>
          </cell>
          <cell r="B3873">
            <v>42185</v>
          </cell>
          <cell r="C3873" t="str">
            <v>C48378</v>
          </cell>
          <cell r="D3873" t="str">
            <v>Advanced Concrete Technologies Inc</v>
          </cell>
          <cell r="E3873" t="str">
            <v>NH</v>
          </cell>
          <cell r="F3873" t="str">
            <v>P1</v>
          </cell>
          <cell r="G3873" t="str">
            <v>SMALL</v>
          </cell>
          <cell r="H3873" t="str">
            <v>IV</v>
          </cell>
          <cell r="I3873" t="str">
            <v>0020941 - SBIA STRATEGIC BENEFIT &amp;</v>
          </cell>
        </row>
        <row r="3874">
          <cell r="A3874" t="str">
            <v>C48378JM</v>
          </cell>
          <cell r="B3874">
            <v>42185</v>
          </cell>
          <cell r="C3874" t="str">
            <v>C48378</v>
          </cell>
          <cell r="D3874" t="str">
            <v>Advanced Concrete Technologies Inc</v>
          </cell>
          <cell r="E3874" t="str">
            <v>NH</v>
          </cell>
          <cell r="F3874" t="str">
            <v>P1</v>
          </cell>
          <cell r="G3874" t="str">
            <v>SMALL</v>
          </cell>
          <cell r="H3874" t="str">
            <v>JM</v>
          </cell>
          <cell r="I3874" t="str">
            <v>0020941 - SBIA STRATEGIC BENEFIT &amp;</v>
          </cell>
        </row>
        <row r="3875">
          <cell r="A3875" t="str">
            <v>C48388JM</v>
          </cell>
          <cell r="B3875">
            <v>42185</v>
          </cell>
          <cell r="C3875" t="str">
            <v>C48388</v>
          </cell>
          <cell r="D3875" t="str">
            <v>Delta Dental of New Hampshire</v>
          </cell>
          <cell r="E3875" t="str">
            <v>NH</v>
          </cell>
          <cell r="F3875" t="str">
            <v>P1</v>
          </cell>
          <cell r="G3875" t="str">
            <v>ERF</v>
          </cell>
          <cell r="H3875" t="str">
            <v>JM</v>
          </cell>
          <cell r="I3875" t="str">
            <v>0032611 - CAMMACK HEALTH LLC</v>
          </cell>
        </row>
        <row r="3876">
          <cell r="A3876" t="str">
            <v>C48388JN</v>
          </cell>
          <cell r="B3876">
            <v>42185</v>
          </cell>
          <cell r="C3876" t="str">
            <v>C48388</v>
          </cell>
          <cell r="D3876" t="str">
            <v>Delta Dental of New Hampshire</v>
          </cell>
          <cell r="E3876" t="str">
            <v>NH</v>
          </cell>
          <cell r="F3876" t="str">
            <v>P1</v>
          </cell>
          <cell r="G3876" t="str">
            <v>ERF</v>
          </cell>
          <cell r="H3876" t="str">
            <v>JN</v>
          </cell>
          <cell r="I3876" t="str">
            <v>0032611 - CAMMACK HEALTH LLC</v>
          </cell>
        </row>
        <row r="3877">
          <cell r="A3877" t="str">
            <v>C48398IH</v>
          </cell>
          <cell r="B3877">
            <v>42185</v>
          </cell>
          <cell r="C3877" t="str">
            <v>C48398</v>
          </cell>
          <cell r="D3877" t="str">
            <v>CD &amp; M Communications</v>
          </cell>
          <cell r="E3877" t="str">
            <v>ME</v>
          </cell>
          <cell r="F3877" t="str">
            <v>P1</v>
          </cell>
          <cell r="G3877" t="str">
            <v>SMALL</v>
          </cell>
          <cell r="H3877" t="str">
            <v>IH</v>
          </cell>
          <cell r="I3877" t="str">
            <v>0028874 - NFP CORPORATE SERVICES (NY) LLC</v>
          </cell>
        </row>
        <row r="3878">
          <cell r="A3878" t="str">
            <v>C48400IH</v>
          </cell>
          <cell r="B3878">
            <v>42185</v>
          </cell>
          <cell r="C3878" t="str">
            <v>C48400</v>
          </cell>
          <cell r="D3878" t="str">
            <v>Associated Elevator Companies Inc</v>
          </cell>
          <cell r="E3878" t="str">
            <v>MA</v>
          </cell>
          <cell r="F3878" t="str">
            <v>P1</v>
          </cell>
          <cell r="G3878" t="str">
            <v>SMALL</v>
          </cell>
          <cell r="H3878" t="str">
            <v>IH</v>
          </cell>
          <cell r="I3878" t="str">
            <v>0035926 - ROGERS &amp; GRAY INSURANCE AGENCY</v>
          </cell>
        </row>
        <row r="3879">
          <cell r="A3879" t="str">
            <v>C48402IV</v>
          </cell>
          <cell r="B3879">
            <v>42185</v>
          </cell>
          <cell r="C3879" t="str">
            <v>C48402</v>
          </cell>
          <cell r="D3879" t="str">
            <v>Rubb, Inc.</v>
          </cell>
          <cell r="E3879" t="str">
            <v>ME</v>
          </cell>
          <cell r="F3879" t="str">
            <v>P1</v>
          </cell>
          <cell r="G3879" t="str">
            <v>SMALL</v>
          </cell>
          <cell r="H3879" t="str">
            <v>IV</v>
          </cell>
          <cell r="I3879" t="str">
            <v>0010750 - ACADIA BENEFITS INC</v>
          </cell>
        </row>
        <row r="3880">
          <cell r="A3880" t="str">
            <v>C48402JH</v>
          </cell>
          <cell r="B3880">
            <v>42185</v>
          </cell>
          <cell r="C3880" t="str">
            <v>C48402</v>
          </cell>
          <cell r="D3880" t="str">
            <v>Rubb, Inc.</v>
          </cell>
          <cell r="E3880" t="str">
            <v>ME</v>
          </cell>
          <cell r="F3880" t="str">
            <v>P1</v>
          </cell>
          <cell r="G3880" t="str">
            <v>SMALL</v>
          </cell>
          <cell r="H3880" t="str">
            <v>JH</v>
          </cell>
          <cell r="I3880" t="str">
            <v>0010750 - ACADIA BENEFITS INC</v>
          </cell>
        </row>
        <row r="3881">
          <cell r="A3881" t="str">
            <v>C48416IH</v>
          </cell>
          <cell r="B3881">
            <v>42185</v>
          </cell>
          <cell r="C3881" t="str">
            <v>C48416</v>
          </cell>
          <cell r="D3881" t="str">
            <v>Portland Research Group</v>
          </cell>
          <cell r="E3881" t="str">
            <v>ME</v>
          </cell>
          <cell r="F3881" t="str">
            <v>P1</v>
          </cell>
          <cell r="G3881" t="str">
            <v>SMALL</v>
          </cell>
          <cell r="H3881" t="str">
            <v>IH</v>
          </cell>
          <cell r="I3881" t="str">
            <v>0011246 - ACADIA BENEFITS INC</v>
          </cell>
        </row>
        <row r="3882">
          <cell r="A3882" t="str">
            <v>C48424IA</v>
          </cell>
          <cell r="B3882">
            <v>42185</v>
          </cell>
          <cell r="C3882" t="str">
            <v>C48424</v>
          </cell>
          <cell r="D3882" t="str">
            <v>Daniel E Viders MD PC</v>
          </cell>
          <cell r="E3882" t="str">
            <v>MA</v>
          </cell>
          <cell r="F3882" t="str">
            <v>P1</v>
          </cell>
          <cell r="G3882" t="str">
            <v>SMALL</v>
          </cell>
          <cell r="H3882" t="str">
            <v>IA</v>
          </cell>
          <cell r="I3882" t="str">
            <v>0011134 - MCGRATH INSURANCE GROUP INC</v>
          </cell>
        </row>
        <row r="3883">
          <cell r="A3883" t="str">
            <v>C48424IH</v>
          </cell>
          <cell r="B3883">
            <v>42185</v>
          </cell>
          <cell r="C3883" t="str">
            <v>C48424</v>
          </cell>
          <cell r="D3883" t="str">
            <v>Daniel E Viders MD PC</v>
          </cell>
          <cell r="E3883" t="str">
            <v>MA</v>
          </cell>
          <cell r="F3883" t="str">
            <v>P1</v>
          </cell>
          <cell r="G3883" t="str">
            <v>SMALL</v>
          </cell>
          <cell r="H3883" t="str">
            <v>IH</v>
          </cell>
          <cell r="I3883" t="str">
            <v>0011134 - MCGRATH INSURANCE GROUP INC</v>
          </cell>
        </row>
        <row r="3884">
          <cell r="A3884" t="str">
            <v>C48428IH</v>
          </cell>
          <cell r="B3884">
            <v>42185</v>
          </cell>
          <cell r="C3884" t="str">
            <v>C48428</v>
          </cell>
          <cell r="D3884" t="str">
            <v>Luke's Fine Wines &amp; Spirits LLC</v>
          </cell>
          <cell r="E3884" t="str">
            <v>MA</v>
          </cell>
          <cell r="F3884" t="str">
            <v>P1</v>
          </cell>
          <cell r="G3884" t="str">
            <v>SMALL</v>
          </cell>
          <cell r="H3884" t="str">
            <v>IH</v>
          </cell>
          <cell r="I3884" t="str">
            <v>0010978 - FINOCCHIO, ANTHONY M</v>
          </cell>
        </row>
        <row r="3885">
          <cell r="A3885" t="str">
            <v>C48429JM</v>
          </cell>
          <cell r="B3885">
            <v>42185</v>
          </cell>
          <cell r="C3885" t="str">
            <v>C48429</v>
          </cell>
          <cell r="D3885" t="str">
            <v>P &amp; L Landscaping LLC</v>
          </cell>
          <cell r="E3885" t="str">
            <v>NH</v>
          </cell>
          <cell r="F3885" t="str">
            <v>P1</v>
          </cell>
          <cell r="G3885" t="str">
            <v>SMALL</v>
          </cell>
          <cell r="H3885" t="str">
            <v>JM</v>
          </cell>
          <cell r="I3885" t="str">
            <v>0029814 - GRANITE GROUP BENEFITS LLC</v>
          </cell>
        </row>
        <row r="3886">
          <cell r="A3886" t="str">
            <v>C48438IH</v>
          </cell>
          <cell r="B3886">
            <v>42185</v>
          </cell>
          <cell r="C3886" t="str">
            <v>C48438</v>
          </cell>
          <cell r="D3886" t="str">
            <v>Tri State Truck Center Inc</v>
          </cell>
          <cell r="E3886" t="str">
            <v>MA</v>
          </cell>
          <cell r="F3886" t="str">
            <v>P1</v>
          </cell>
          <cell r="G3886" t="str">
            <v>CRC</v>
          </cell>
          <cell r="H3886" t="str">
            <v>IH</v>
          </cell>
          <cell r="I3886" t="str">
            <v>0034193 - FMG INSURANCE AGENCY INC</v>
          </cell>
        </row>
        <row r="3887">
          <cell r="A3887" t="str">
            <v>C48438JB</v>
          </cell>
          <cell r="B3887">
            <v>42185</v>
          </cell>
          <cell r="C3887" t="str">
            <v>C48438</v>
          </cell>
          <cell r="D3887" t="str">
            <v>Tri State Truck Center Inc</v>
          </cell>
          <cell r="E3887" t="str">
            <v>MA</v>
          </cell>
          <cell r="F3887" t="str">
            <v>P1</v>
          </cell>
          <cell r="G3887" t="str">
            <v>CRC</v>
          </cell>
          <cell r="H3887" t="str">
            <v>JB</v>
          </cell>
          <cell r="I3887" t="str">
            <v>0034193 - FMG INSURANCE AGENCY INC</v>
          </cell>
        </row>
        <row r="3888">
          <cell r="A3888" t="str">
            <v>C48439JM</v>
          </cell>
          <cell r="B3888">
            <v>42185</v>
          </cell>
          <cell r="C3888" t="str">
            <v>C48439</v>
          </cell>
          <cell r="D3888" t="str">
            <v>Feuer Lumber Company Inc</v>
          </cell>
          <cell r="E3888" t="str">
            <v>NH</v>
          </cell>
          <cell r="F3888" t="str">
            <v>P1</v>
          </cell>
          <cell r="G3888" t="str">
            <v>SMALL</v>
          </cell>
          <cell r="H3888" t="str">
            <v>JM</v>
          </cell>
          <cell r="I3888" t="str">
            <v>0033803 - SENTINEL INSURANCE GROUP LLC N H</v>
          </cell>
        </row>
        <row r="3889">
          <cell r="A3889" t="str">
            <v>C48441JM</v>
          </cell>
          <cell r="B3889">
            <v>42185</v>
          </cell>
          <cell r="C3889" t="str">
            <v>C48441</v>
          </cell>
          <cell r="D3889" t="str">
            <v>Global Technical Talent Inc</v>
          </cell>
          <cell r="E3889" t="str">
            <v>NH</v>
          </cell>
          <cell r="F3889" t="str">
            <v>P1</v>
          </cell>
          <cell r="G3889" t="str">
            <v>CRC</v>
          </cell>
          <cell r="H3889" t="str">
            <v>JM</v>
          </cell>
          <cell r="I3889" t="str">
            <v>0027718 - CROSS INSURANCE - MANCHESTER</v>
          </cell>
        </row>
        <row r="3890">
          <cell r="A3890" t="str">
            <v>C48441JN</v>
          </cell>
          <cell r="B3890">
            <v>42185</v>
          </cell>
          <cell r="C3890" t="str">
            <v>C48441</v>
          </cell>
          <cell r="D3890" t="str">
            <v>Global Technical Talent Inc</v>
          </cell>
          <cell r="E3890" t="str">
            <v>NH</v>
          </cell>
          <cell r="F3890" t="str">
            <v>P1</v>
          </cell>
          <cell r="G3890" t="str">
            <v>CRC</v>
          </cell>
          <cell r="H3890" t="str">
            <v>JN</v>
          </cell>
          <cell r="I3890" t="str">
            <v>0027718 - CROSS INSURANCE - MANCHESTER</v>
          </cell>
        </row>
        <row r="3891">
          <cell r="A3891" t="str">
            <v>C48449IH</v>
          </cell>
          <cell r="B3891">
            <v>42185</v>
          </cell>
          <cell r="C3891" t="str">
            <v>C48449</v>
          </cell>
          <cell r="D3891" t="str">
            <v>Sisters of Notre Dame</v>
          </cell>
          <cell r="E3891" t="str">
            <v>MA</v>
          </cell>
          <cell r="F3891" t="str">
            <v>P1</v>
          </cell>
          <cell r="G3891" t="str">
            <v>SMALL</v>
          </cell>
          <cell r="H3891" t="str">
            <v>IH</v>
          </cell>
          <cell r="I3891" t="str">
            <v>0011107 - CLARK &amp; LAVEY</v>
          </cell>
        </row>
        <row r="3892">
          <cell r="A3892" t="str">
            <v>C48451IH</v>
          </cell>
          <cell r="B3892">
            <v>42185</v>
          </cell>
          <cell r="C3892" t="str">
            <v>C48451</v>
          </cell>
          <cell r="D3892" t="str">
            <v>Bertram Inn</v>
          </cell>
          <cell r="E3892" t="str">
            <v>MA</v>
          </cell>
          <cell r="F3892" t="str">
            <v>P1</v>
          </cell>
          <cell r="G3892" t="str">
            <v>SMALL</v>
          </cell>
          <cell r="H3892" t="str">
            <v>IH</v>
          </cell>
          <cell r="I3892" t="str">
            <v>0011178 - BAR INSURANCE BROKERAGE INC</v>
          </cell>
        </row>
        <row r="3893">
          <cell r="A3893" t="str">
            <v>C48452IH</v>
          </cell>
          <cell r="B3893">
            <v>42185</v>
          </cell>
          <cell r="C3893" t="str">
            <v>C48452</v>
          </cell>
          <cell r="D3893" t="str">
            <v>Cosimi Corporation</v>
          </cell>
          <cell r="E3893" t="str">
            <v>MA</v>
          </cell>
          <cell r="F3893" t="str">
            <v>P1</v>
          </cell>
          <cell r="G3893" t="str">
            <v>SMALL</v>
          </cell>
          <cell r="H3893" t="str">
            <v>IH</v>
          </cell>
          <cell r="I3893" t="str">
            <v>0011121 - LIVELY INSURANCE BROKERAGE INC</v>
          </cell>
        </row>
        <row r="3894">
          <cell r="A3894" t="str">
            <v>C48465JM</v>
          </cell>
          <cell r="B3894">
            <v>42185</v>
          </cell>
          <cell r="C3894" t="str">
            <v>C48465</v>
          </cell>
          <cell r="D3894" t="str">
            <v>Asian Atlantic Industries Inc</v>
          </cell>
          <cell r="E3894" t="str">
            <v>NH</v>
          </cell>
          <cell r="F3894" t="str">
            <v>P1</v>
          </cell>
          <cell r="G3894" t="str">
            <v>SMALL</v>
          </cell>
          <cell r="H3894" t="str">
            <v>JM</v>
          </cell>
          <cell r="I3894" t="str">
            <v>0011038 - CLARK &amp; LAVEY</v>
          </cell>
        </row>
        <row r="3895">
          <cell r="A3895" t="str">
            <v>C48467JM</v>
          </cell>
          <cell r="B3895">
            <v>42185</v>
          </cell>
          <cell r="C3895" t="str">
            <v>C48467</v>
          </cell>
          <cell r="D3895" t="str">
            <v>Comac Pump &amp; Well LLC</v>
          </cell>
          <cell r="E3895" t="str">
            <v>NH</v>
          </cell>
          <cell r="F3895" t="str">
            <v>P1</v>
          </cell>
          <cell r="G3895" t="str">
            <v>SMALL</v>
          </cell>
          <cell r="H3895" t="str">
            <v>JM</v>
          </cell>
          <cell r="I3895" t="str">
            <v>0033804 - SENTINEL INSURANCE GROUP LLC N H</v>
          </cell>
        </row>
        <row r="3896">
          <cell r="A3896" t="str">
            <v>C48467JN</v>
          </cell>
          <cell r="B3896">
            <v>42185</v>
          </cell>
          <cell r="C3896" t="str">
            <v>C48467</v>
          </cell>
          <cell r="D3896" t="str">
            <v>Comac Pump &amp; Well LLC</v>
          </cell>
          <cell r="E3896" t="str">
            <v>NH</v>
          </cell>
          <cell r="F3896" t="str">
            <v>P1</v>
          </cell>
          <cell r="G3896" t="str">
            <v>SMALL</v>
          </cell>
          <cell r="H3896" t="str">
            <v>JN</v>
          </cell>
          <cell r="I3896" t="str">
            <v>0033804 - SENTINEL INSURANCE GROUP LLC N H</v>
          </cell>
        </row>
        <row r="3897">
          <cell r="A3897" t="str">
            <v>C48469IH</v>
          </cell>
          <cell r="B3897">
            <v>42185</v>
          </cell>
          <cell r="C3897" t="str">
            <v>C48469</v>
          </cell>
          <cell r="D3897" t="str">
            <v>Lifeworks Chiropractic Center</v>
          </cell>
          <cell r="E3897" t="str">
            <v>ME</v>
          </cell>
          <cell r="F3897" t="str">
            <v>P1</v>
          </cell>
          <cell r="G3897" t="str">
            <v>SMALL</v>
          </cell>
          <cell r="H3897" t="str">
            <v>IH</v>
          </cell>
          <cell r="I3897" t="str">
            <v>0031422 - NORTHERN GROUP BENEFITS LLC</v>
          </cell>
        </row>
        <row r="3898">
          <cell r="A3898" t="str">
            <v>C48472IV</v>
          </cell>
          <cell r="B3898">
            <v>42185</v>
          </cell>
          <cell r="C3898" t="str">
            <v>C48472</v>
          </cell>
          <cell r="D3898" t="str">
            <v>Brown Goldsmiths &amp; Co Inc</v>
          </cell>
          <cell r="E3898" t="str">
            <v>ME</v>
          </cell>
          <cell r="F3898" t="str">
            <v>P1</v>
          </cell>
          <cell r="G3898" t="str">
            <v>SMALL</v>
          </cell>
          <cell r="H3898" t="str">
            <v>IV</v>
          </cell>
          <cell r="I3898" t="str">
            <v>0030637 - CLARK INSURANCE</v>
          </cell>
        </row>
        <row r="3899">
          <cell r="A3899" t="str">
            <v>C48472PO</v>
          </cell>
          <cell r="B3899">
            <v>42185</v>
          </cell>
          <cell r="C3899" t="str">
            <v>C48472</v>
          </cell>
          <cell r="D3899" t="str">
            <v>Brown Goldsmiths &amp; Co Inc</v>
          </cell>
          <cell r="E3899" t="str">
            <v>ME</v>
          </cell>
          <cell r="F3899" t="str">
            <v>P1</v>
          </cell>
          <cell r="G3899" t="str">
            <v>SMALL</v>
          </cell>
          <cell r="H3899" t="str">
            <v>PO</v>
          </cell>
          <cell r="I3899" t="str">
            <v>0030637 - CLARK INSURANCE</v>
          </cell>
        </row>
        <row r="3900">
          <cell r="A3900" t="str">
            <v>C48475JM</v>
          </cell>
          <cell r="B3900">
            <v>42185</v>
          </cell>
          <cell r="C3900" t="str">
            <v>C48475</v>
          </cell>
          <cell r="D3900" t="str">
            <v>Great Bay Kids Company</v>
          </cell>
          <cell r="E3900" t="str">
            <v>NH</v>
          </cell>
          <cell r="F3900" t="str">
            <v>P1</v>
          </cell>
          <cell r="G3900" t="str">
            <v>CRC</v>
          </cell>
          <cell r="H3900" t="str">
            <v>JM</v>
          </cell>
          <cell r="I3900" t="str">
            <v>0030569 - NORTON FINANCIAL SERVICES INC</v>
          </cell>
        </row>
        <row r="3901">
          <cell r="A3901" t="str">
            <v>C48483IH</v>
          </cell>
          <cell r="B3901">
            <v>42185</v>
          </cell>
          <cell r="C3901" t="str">
            <v>C48483</v>
          </cell>
          <cell r="D3901" t="str">
            <v>Portland Water District</v>
          </cell>
          <cell r="E3901" t="str">
            <v>ME</v>
          </cell>
          <cell r="F3901" t="str">
            <v>P1</v>
          </cell>
          <cell r="G3901" t="str">
            <v>ERF</v>
          </cell>
          <cell r="H3901" t="str">
            <v>IH</v>
          </cell>
          <cell r="I3901" t="str">
            <v>0018759 - INSURANCE PLANNING GROUP INC</v>
          </cell>
        </row>
        <row r="3902">
          <cell r="A3902" t="str">
            <v>C48483IP</v>
          </cell>
          <cell r="B3902">
            <v>42185</v>
          </cell>
          <cell r="C3902" t="str">
            <v>C48483</v>
          </cell>
          <cell r="D3902" t="str">
            <v>Portland Water District</v>
          </cell>
          <cell r="E3902" t="str">
            <v>ME</v>
          </cell>
          <cell r="F3902" t="str">
            <v>P1</v>
          </cell>
          <cell r="G3902" t="str">
            <v>ERF</v>
          </cell>
          <cell r="H3902" t="str">
            <v>IP</v>
          </cell>
          <cell r="I3902" t="str">
            <v>0018759 - INSURANCE PLANNING GROUP INC</v>
          </cell>
        </row>
        <row r="3903">
          <cell r="A3903" t="str">
            <v>C48483PO</v>
          </cell>
          <cell r="B3903">
            <v>42185</v>
          </cell>
          <cell r="C3903" t="str">
            <v>C48483</v>
          </cell>
          <cell r="D3903" t="str">
            <v>Portland Water District</v>
          </cell>
          <cell r="E3903" t="str">
            <v>ME</v>
          </cell>
          <cell r="F3903" t="str">
            <v>P1</v>
          </cell>
          <cell r="G3903" t="str">
            <v>ERF</v>
          </cell>
          <cell r="H3903" t="str">
            <v>PO</v>
          </cell>
          <cell r="I3903" t="str">
            <v>0018759 - INSURANCE PLANNING GROUP INC</v>
          </cell>
        </row>
        <row r="3904">
          <cell r="A3904" t="str">
            <v>C48485JM</v>
          </cell>
          <cell r="B3904">
            <v>42185</v>
          </cell>
          <cell r="C3904" t="str">
            <v>C48485</v>
          </cell>
          <cell r="D3904" t="str">
            <v>Maldini Electric Inc</v>
          </cell>
          <cell r="E3904" t="str">
            <v>NH</v>
          </cell>
          <cell r="F3904" t="str">
            <v>P1</v>
          </cell>
          <cell r="G3904" t="str">
            <v>SMALL</v>
          </cell>
          <cell r="H3904" t="str">
            <v>JM</v>
          </cell>
          <cell r="I3904" t="str">
            <v>0011292 - JEFFERSON, STEVEN</v>
          </cell>
        </row>
        <row r="3905">
          <cell r="A3905" t="str">
            <v>C48491IH</v>
          </cell>
          <cell r="B3905">
            <v>42185</v>
          </cell>
          <cell r="C3905" t="str">
            <v>C48491</v>
          </cell>
          <cell r="D3905" t="str">
            <v>JOHNA Inc</v>
          </cell>
          <cell r="E3905" t="str">
            <v>MA</v>
          </cell>
          <cell r="F3905" t="str">
            <v>P1</v>
          </cell>
          <cell r="G3905" t="str">
            <v>SMALL</v>
          </cell>
          <cell r="H3905" t="str">
            <v>IH</v>
          </cell>
          <cell r="I3905" t="str">
            <v>0016705 - SMALL BUSINESS INSURANCE AGENCY INC</v>
          </cell>
        </row>
        <row r="3906">
          <cell r="A3906" t="str">
            <v>C48492JR</v>
          </cell>
          <cell r="B3906">
            <v>42185</v>
          </cell>
          <cell r="C3906" t="str">
            <v>C48492</v>
          </cell>
          <cell r="D3906" t="str">
            <v>The SportsZone</v>
          </cell>
          <cell r="E3906" t="str">
            <v>NH</v>
          </cell>
          <cell r="F3906" t="str">
            <v>P1</v>
          </cell>
          <cell r="G3906" t="str">
            <v>SMALL</v>
          </cell>
          <cell r="H3906" t="str">
            <v>JR</v>
          </cell>
          <cell r="I3906" t="str">
            <v>0035735 - NEW ENGLAND EMPLOYEE BENEFITS COUNCIL</v>
          </cell>
        </row>
        <row r="3907">
          <cell r="A3907" t="str">
            <v>C48504IH</v>
          </cell>
          <cell r="B3907">
            <v>42185</v>
          </cell>
          <cell r="C3907" t="str">
            <v>C48504</v>
          </cell>
          <cell r="D3907" t="str">
            <v>RJ Franey Mechanical Services Inc</v>
          </cell>
          <cell r="E3907" t="str">
            <v>MA</v>
          </cell>
          <cell r="F3907" t="str">
            <v>P1</v>
          </cell>
          <cell r="G3907" t="str">
            <v>SMALL</v>
          </cell>
          <cell r="H3907" t="str">
            <v>IH</v>
          </cell>
          <cell r="I3907" t="str">
            <v>0011256 - SMALL BUSINESS INSURANCE AGENCY INC</v>
          </cell>
        </row>
        <row r="3908">
          <cell r="A3908" t="str">
            <v>C48510JA</v>
          </cell>
          <cell r="B3908">
            <v>42185</v>
          </cell>
          <cell r="C3908" t="str">
            <v>C48510</v>
          </cell>
          <cell r="D3908" t="str">
            <v>Sham Tang Tam PC</v>
          </cell>
          <cell r="E3908" t="str">
            <v>MA</v>
          </cell>
          <cell r="F3908" t="str">
            <v>P1</v>
          </cell>
          <cell r="G3908" t="str">
            <v>GPC</v>
          </cell>
          <cell r="H3908" t="str">
            <v>JA</v>
          </cell>
          <cell r="I3908" t="str">
            <v>0034228 - SPRING INSURANCE GROUP LLC</v>
          </cell>
        </row>
        <row r="3909">
          <cell r="A3909" t="str">
            <v>C48511IH</v>
          </cell>
          <cell r="B3909">
            <v>42185</v>
          </cell>
          <cell r="C3909" t="str">
            <v>C48511</v>
          </cell>
          <cell r="D3909" t="str">
            <v>Building Restoration Services</v>
          </cell>
          <cell r="E3909" t="str">
            <v>MA</v>
          </cell>
          <cell r="F3909" t="str">
            <v>P1</v>
          </cell>
          <cell r="G3909" t="str">
            <v>SMALL</v>
          </cell>
          <cell r="H3909" t="str">
            <v>IH</v>
          </cell>
          <cell r="I3909" t="str">
            <v>0032009 - CROSS INSURANCE - MANCHESTER</v>
          </cell>
        </row>
        <row r="3910">
          <cell r="A3910" t="str">
            <v>C48526IH</v>
          </cell>
          <cell r="B3910">
            <v>42185</v>
          </cell>
          <cell r="C3910" t="str">
            <v>C48526</v>
          </cell>
          <cell r="D3910" t="str">
            <v>Community Charter School of Cambridge</v>
          </cell>
          <cell r="E3910" t="str">
            <v>MA</v>
          </cell>
          <cell r="F3910" t="str">
            <v>P1</v>
          </cell>
          <cell r="G3910" t="str">
            <v>CRC</v>
          </cell>
          <cell r="H3910" t="str">
            <v>IH</v>
          </cell>
          <cell r="I3910" t="str">
            <v>0032465 - TELAMON HUMAN CAPITAL RESOURCES GROUP LLC</v>
          </cell>
        </row>
        <row r="3911">
          <cell r="A3911" t="str">
            <v>C48529JA</v>
          </cell>
          <cell r="B3911">
            <v>42185</v>
          </cell>
          <cell r="C3911" t="str">
            <v>C48529</v>
          </cell>
          <cell r="D3911" t="str">
            <v>Orthopaedic &amp; Sports Medicine Specialists Inc</v>
          </cell>
          <cell r="E3911" t="str">
            <v>MA</v>
          </cell>
          <cell r="F3911" t="str">
            <v>P1</v>
          </cell>
          <cell r="G3911" t="str">
            <v>SMALL</v>
          </cell>
          <cell r="H3911" t="str">
            <v>JA</v>
          </cell>
          <cell r="I3911" t="str">
            <v>0025900 - BOSTON COMMONWEALTH ADVANTAGE LLC</v>
          </cell>
        </row>
        <row r="3912">
          <cell r="A3912" t="str">
            <v>C48533JM</v>
          </cell>
          <cell r="B3912">
            <v>42185</v>
          </cell>
          <cell r="C3912" t="str">
            <v>C48533</v>
          </cell>
          <cell r="D3912" t="str">
            <v>Eagle Printing &amp; Publishing LLC</v>
          </cell>
          <cell r="E3912" t="str">
            <v>NH</v>
          </cell>
          <cell r="F3912" t="str">
            <v>P1</v>
          </cell>
          <cell r="G3912" t="str">
            <v>SMALL</v>
          </cell>
          <cell r="H3912" t="str">
            <v>JM</v>
          </cell>
          <cell r="I3912" t="str">
            <v>0032937 - NEW ENGLAND EMPLOYEE BENEFITS COUNCIL</v>
          </cell>
        </row>
        <row r="3913">
          <cell r="A3913" t="str">
            <v>C48539IA</v>
          </cell>
          <cell r="B3913">
            <v>42185</v>
          </cell>
          <cell r="C3913" t="str">
            <v>C48539</v>
          </cell>
          <cell r="D3913" t="str">
            <v>J. F. Shaw Company, Inc.</v>
          </cell>
          <cell r="E3913" t="str">
            <v>MA</v>
          </cell>
          <cell r="F3913" t="str">
            <v>P1</v>
          </cell>
          <cell r="G3913" t="str">
            <v>SMALL</v>
          </cell>
          <cell r="H3913" t="str">
            <v>IA</v>
          </cell>
          <cell r="I3913" t="str">
            <v>0011194 - BLAISDELL, GEORGE</v>
          </cell>
        </row>
        <row r="3914">
          <cell r="A3914" t="str">
            <v>C48542IH</v>
          </cell>
          <cell r="B3914">
            <v>42185</v>
          </cell>
          <cell r="C3914" t="str">
            <v>C48542</v>
          </cell>
          <cell r="D3914" t="str">
            <v>Norman, Hanson &amp; DeTroy, LLC</v>
          </cell>
          <cell r="E3914" t="str">
            <v>ME</v>
          </cell>
          <cell r="F3914" t="str">
            <v>P1</v>
          </cell>
          <cell r="G3914" t="str">
            <v>CRC</v>
          </cell>
          <cell r="H3914" t="str">
            <v>IH</v>
          </cell>
          <cell r="I3914" t="str">
            <v>0031252 - BUSINESS INSURANCE AGENCY</v>
          </cell>
        </row>
        <row r="3915">
          <cell r="A3915" t="str">
            <v>C48542IV</v>
          </cell>
          <cell r="B3915">
            <v>42185</v>
          </cell>
          <cell r="C3915" t="str">
            <v>C48542</v>
          </cell>
          <cell r="D3915" t="str">
            <v>Norman, Hanson &amp; DeTroy, LLC</v>
          </cell>
          <cell r="E3915" t="str">
            <v>ME</v>
          </cell>
          <cell r="F3915" t="str">
            <v>P1</v>
          </cell>
          <cell r="G3915" t="str">
            <v>CRC</v>
          </cell>
          <cell r="H3915" t="str">
            <v>IV</v>
          </cell>
          <cell r="I3915" t="str">
            <v>0031252 - BUSINESS INSURANCE AGENCY</v>
          </cell>
        </row>
        <row r="3916">
          <cell r="A3916" t="str">
            <v>C48542JH</v>
          </cell>
          <cell r="B3916">
            <v>42185</v>
          </cell>
          <cell r="C3916" t="str">
            <v>C48542</v>
          </cell>
          <cell r="D3916" t="str">
            <v>Norman, Hanson &amp; DeTroy, LLC</v>
          </cell>
          <cell r="E3916" t="str">
            <v>ME</v>
          </cell>
          <cell r="F3916" t="str">
            <v>P1</v>
          </cell>
          <cell r="G3916" t="str">
            <v>CRC</v>
          </cell>
          <cell r="H3916" t="str">
            <v>JH</v>
          </cell>
          <cell r="I3916" t="str">
            <v>0031252 - BUSINESS INSURANCE AGENCY</v>
          </cell>
        </row>
        <row r="3917">
          <cell r="A3917" t="str">
            <v>C48542PO</v>
          </cell>
          <cell r="B3917">
            <v>42185</v>
          </cell>
          <cell r="C3917" t="str">
            <v>C48542</v>
          </cell>
          <cell r="D3917" t="str">
            <v>Norman, Hanson &amp; DeTroy, LLC</v>
          </cell>
          <cell r="E3917" t="str">
            <v>ME</v>
          </cell>
          <cell r="F3917" t="str">
            <v>P1</v>
          </cell>
          <cell r="G3917" t="str">
            <v>CRC</v>
          </cell>
          <cell r="H3917" t="str">
            <v>PO</v>
          </cell>
          <cell r="I3917" t="str">
            <v>0031252 - BUSINESS INSURANCE AGENCY</v>
          </cell>
        </row>
        <row r="3918">
          <cell r="A3918" t="str">
            <v>C48544IH</v>
          </cell>
          <cell r="B3918">
            <v>42185</v>
          </cell>
          <cell r="C3918" t="str">
            <v>C48544</v>
          </cell>
          <cell r="D3918" t="str">
            <v>Benjamin L Hall Real Estate of MV Inc</v>
          </cell>
          <cell r="E3918" t="str">
            <v>MA</v>
          </cell>
          <cell r="F3918" t="str">
            <v>P1</v>
          </cell>
          <cell r="G3918" t="str">
            <v>SMALL</v>
          </cell>
          <cell r="H3918" t="str">
            <v>IH</v>
          </cell>
          <cell r="I3918" t="str">
            <v>0011330 - FINOCCHIO, ANTHONY M</v>
          </cell>
        </row>
        <row r="3919">
          <cell r="A3919" t="str">
            <v>C48545IH</v>
          </cell>
          <cell r="B3919">
            <v>42185</v>
          </cell>
          <cell r="C3919" t="str">
            <v>C48545</v>
          </cell>
          <cell r="D3919" t="str">
            <v>Hirshberg Dental</v>
          </cell>
          <cell r="E3919" t="str">
            <v>MA</v>
          </cell>
          <cell r="F3919" t="str">
            <v>P1</v>
          </cell>
          <cell r="G3919" t="str">
            <v>SMALL</v>
          </cell>
          <cell r="H3919" t="str">
            <v>IH</v>
          </cell>
          <cell r="I3919" t="str">
            <v>0011262 - SMALL BUSINESS INSURANCE AGENCY INC</v>
          </cell>
        </row>
        <row r="3920">
          <cell r="A3920" t="str">
            <v>C48548IH</v>
          </cell>
          <cell r="B3920">
            <v>42185</v>
          </cell>
          <cell r="C3920" t="str">
            <v>C48548</v>
          </cell>
          <cell r="D3920" t="str">
            <v>Three Initials, Inc.</v>
          </cell>
          <cell r="E3920" t="str">
            <v>MA</v>
          </cell>
          <cell r="F3920" t="str">
            <v>P1</v>
          </cell>
          <cell r="G3920" t="str">
            <v>SMALL</v>
          </cell>
          <cell r="H3920" t="str">
            <v>IH</v>
          </cell>
          <cell r="I3920" t="str">
            <v>0011325 - JACOBS, LEWIS D</v>
          </cell>
        </row>
        <row r="3921">
          <cell r="A3921" t="str">
            <v>C48550IA</v>
          </cell>
          <cell r="B3921">
            <v>42185</v>
          </cell>
          <cell r="C3921" t="str">
            <v>C48550</v>
          </cell>
          <cell r="D3921" t="str">
            <v>Optra Inc</v>
          </cell>
          <cell r="E3921" t="str">
            <v>MA</v>
          </cell>
          <cell r="F3921" t="str">
            <v>P1</v>
          </cell>
          <cell r="G3921" t="str">
            <v>SMALL</v>
          </cell>
          <cell r="H3921" t="str">
            <v>IA</v>
          </cell>
          <cell r="I3921" t="str">
            <v>0010744 - SENTINEL INSURANCE AGENCY INC MA</v>
          </cell>
        </row>
        <row r="3922">
          <cell r="A3922" t="str">
            <v>C48550IH</v>
          </cell>
          <cell r="B3922">
            <v>42185</v>
          </cell>
          <cell r="C3922" t="str">
            <v>C48550</v>
          </cell>
          <cell r="D3922" t="str">
            <v>Optra Inc</v>
          </cell>
          <cell r="E3922" t="str">
            <v>MA</v>
          </cell>
          <cell r="F3922" t="str">
            <v>P1</v>
          </cell>
          <cell r="G3922" t="str">
            <v>SMALL</v>
          </cell>
          <cell r="H3922" t="str">
            <v>IH</v>
          </cell>
          <cell r="I3922" t="str">
            <v>0010744 - SENTINEL INSURANCE AGENCY INC MA</v>
          </cell>
        </row>
        <row r="3923">
          <cell r="A3923" t="str">
            <v>C48572IA</v>
          </cell>
          <cell r="B3923">
            <v>42185</v>
          </cell>
          <cell r="C3923" t="str">
            <v>C48572</v>
          </cell>
          <cell r="D3923" t="str">
            <v>Second Street Iron and Metal Company Inc</v>
          </cell>
          <cell r="E3923" t="str">
            <v>MA</v>
          </cell>
          <cell r="F3923" t="str">
            <v>P1</v>
          </cell>
          <cell r="G3923" t="str">
            <v>SMALL</v>
          </cell>
          <cell r="H3923" t="str">
            <v>IA</v>
          </cell>
          <cell r="I3923" t="str">
            <v>0030543 - IPSWICH BAY ADVISORS</v>
          </cell>
        </row>
        <row r="3924">
          <cell r="A3924" t="str">
            <v>C48572IH</v>
          </cell>
          <cell r="B3924">
            <v>42185</v>
          </cell>
          <cell r="C3924" t="str">
            <v>C48572</v>
          </cell>
          <cell r="D3924" t="str">
            <v>Second Street Iron and Metal Company Inc</v>
          </cell>
          <cell r="E3924" t="str">
            <v>MA</v>
          </cell>
          <cell r="F3924" t="str">
            <v>P1</v>
          </cell>
          <cell r="G3924" t="str">
            <v>SMALL</v>
          </cell>
          <cell r="H3924" t="str">
            <v>IH</v>
          </cell>
          <cell r="I3924" t="str">
            <v>0030543 - IPSWICH BAY ADVISORS</v>
          </cell>
        </row>
        <row r="3925">
          <cell r="A3925" t="str">
            <v>C48578IH</v>
          </cell>
          <cell r="B3925">
            <v>42185</v>
          </cell>
          <cell r="C3925" t="str">
            <v>C48578</v>
          </cell>
          <cell r="D3925" t="str">
            <v>Kenway Corporation</v>
          </cell>
          <cell r="E3925" t="str">
            <v>ME</v>
          </cell>
          <cell r="F3925" t="str">
            <v>P1</v>
          </cell>
          <cell r="G3925" t="str">
            <v>CRC</v>
          </cell>
          <cell r="H3925" t="str">
            <v>IH</v>
          </cell>
          <cell r="I3925" t="str">
            <v>0034848 - NORTON FINANCIAL SERVICES INC</v>
          </cell>
        </row>
        <row r="3926">
          <cell r="A3926" t="str">
            <v>C48578JH</v>
          </cell>
          <cell r="B3926">
            <v>42185</v>
          </cell>
          <cell r="C3926" t="str">
            <v>C48578</v>
          </cell>
          <cell r="D3926" t="str">
            <v>Kenway Corporation</v>
          </cell>
          <cell r="E3926" t="str">
            <v>ME</v>
          </cell>
          <cell r="F3926" t="str">
            <v>P1</v>
          </cell>
          <cell r="G3926" t="str">
            <v>CRC</v>
          </cell>
          <cell r="H3926" t="str">
            <v>JH</v>
          </cell>
          <cell r="I3926" t="str">
            <v>0034848 - NORTON FINANCIAL SERVICES INC</v>
          </cell>
        </row>
        <row r="3927">
          <cell r="A3927" t="str">
            <v>C48578PO</v>
          </cell>
          <cell r="B3927">
            <v>42185</v>
          </cell>
          <cell r="C3927" t="str">
            <v>C48578</v>
          </cell>
          <cell r="D3927" t="str">
            <v>Kenway Corporation</v>
          </cell>
          <cell r="E3927" t="str">
            <v>ME</v>
          </cell>
          <cell r="F3927" t="str">
            <v>P1</v>
          </cell>
          <cell r="G3927" t="str">
            <v>CRC</v>
          </cell>
          <cell r="H3927" t="str">
            <v>PO</v>
          </cell>
          <cell r="I3927" t="str">
            <v>0034848 - NORTON FINANCIAL SERVICES INC</v>
          </cell>
        </row>
        <row r="3928">
          <cell r="A3928" t="str">
            <v>C48581IA</v>
          </cell>
          <cell r="B3928">
            <v>42185</v>
          </cell>
          <cell r="C3928" t="str">
            <v>C48581</v>
          </cell>
          <cell r="D3928" t="str">
            <v>Chamber Theatre Productions Inc</v>
          </cell>
          <cell r="E3928" t="str">
            <v>MA</v>
          </cell>
          <cell r="F3928" t="str">
            <v>P1</v>
          </cell>
          <cell r="G3928" t="str">
            <v>SMALL</v>
          </cell>
          <cell r="H3928" t="str">
            <v>IA</v>
          </cell>
          <cell r="I3928" t="str">
            <v>0028995 - DIGITAL INSURANCE AGENCY INC</v>
          </cell>
        </row>
        <row r="3929">
          <cell r="A3929" t="str">
            <v>C48581IH</v>
          </cell>
          <cell r="B3929">
            <v>42185</v>
          </cell>
          <cell r="C3929" t="str">
            <v>C48581</v>
          </cell>
          <cell r="D3929" t="str">
            <v>Chamber Theatre Productions Inc</v>
          </cell>
          <cell r="E3929" t="str">
            <v>MA</v>
          </cell>
          <cell r="F3929" t="str">
            <v>P1</v>
          </cell>
          <cell r="G3929" t="str">
            <v>SMALL</v>
          </cell>
          <cell r="H3929" t="str">
            <v>IH</v>
          </cell>
          <cell r="I3929" t="str">
            <v>0028995 - DIGITAL INSURANCE AGENCY INC</v>
          </cell>
        </row>
        <row r="3930">
          <cell r="A3930" t="str">
            <v>C48586IV</v>
          </cell>
          <cell r="B3930">
            <v>42185</v>
          </cell>
          <cell r="C3930" t="str">
            <v>C48586</v>
          </cell>
          <cell r="D3930" t="str">
            <v>Peca Aviation LLC</v>
          </cell>
          <cell r="E3930" t="str">
            <v>NH</v>
          </cell>
          <cell r="F3930" t="str">
            <v>P1</v>
          </cell>
          <cell r="G3930" t="str">
            <v>SMALL</v>
          </cell>
          <cell r="H3930" t="str">
            <v>IV</v>
          </cell>
          <cell r="I3930" t="str">
            <v>0011356 - INSURANCE SOLUTIONS CORPORATION</v>
          </cell>
        </row>
        <row r="3931">
          <cell r="A3931" t="str">
            <v>C48596IH</v>
          </cell>
          <cell r="B3931">
            <v>42185</v>
          </cell>
          <cell r="C3931" t="str">
            <v>C48596</v>
          </cell>
          <cell r="D3931" t="str">
            <v>The Travel Collaborative Inc</v>
          </cell>
          <cell r="E3931" t="str">
            <v>MA</v>
          </cell>
          <cell r="F3931" t="str">
            <v>P1</v>
          </cell>
          <cell r="G3931" t="str">
            <v>SMALL</v>
          </cell>
          <cell r="H3931" t="str">
            <v>IH</v>
          </cell>
          <cell r="I3931" t="str">
            <v>0016992 - HUB INTERNATIONAL NEW ENGLAND LLC</v>
          </cell>
        </row>
        <row r="3932">
          <cell r="A3932" t="str">
            <v>C48608IH</v>
          </cell>
          <cell r="B3932">
            <v>42185</v>
          </cell>
          <cell r="C3932" t="str">
            <v>C48608</v>
          </cell>
          <cell r="D3932" t="str">
            <v>Mark C Beal DMD LLC</v>
          </cell>
          <cell r="E3932" t="str">
            <v>MA</v>
          </cell>
          <cell r="F3932" t="str">
            <v>P1</v>
          </cell>
          <cell r="G3932" t="str">
            <v>GPC</v>
          </cell>
          <cell r="H3932" t="str">
            <v>IH</v>
          </cell>
          <cell r="I3932" t="str">
            <v>0022909 - SPRING INSURANCE GROUP LLC</v>
          </cell>
        </row>
        <row r="3933">
          <cell r="A3933" t="str">
            <v>C48610JM</v>
          </cell>
          <cell r="B3933">
            <v>42185</v>
          </cell>
          <cell r="C3933" t="str">
            <v>C48610</v>
          </cell>
          <cell r="D3933" t="str">
            <v>Rapid Manufacturing Group LLC</v>
          </cell>
          <cell r="E3933" t="str">
            <v>NH</v>
          </cell>
          <cell r="F3933" t="str">
            <v>P1</v>
          </cell>
          <cell r="G3933" t="str">
            <v>ERF</v>
          </cell>
          <cell r="H3933" t="str">
            <v>JM</v>
          </cell>
          <cell r="I3933" t="str">
            <v>0030300 - LANDMARK BENEFITS INC</v>
          </cell>
        </row>
        <row r="3934">
          <cell r="A3934" t="str">
            <v>C48610JN</v>
          </cell>
          <cell r="B3934">
            <v>42185</v>
          </cell>
          <cell r="C3934" t="str">
            <v>C48610</v>
          </cell>
          <cell r="D3934" t="str">
            <v>Rapid Manufacturing Group LLC</v>
          </cell>
          <cell r="E3934" t="str">
            <v>NH</v>
          </cell>
          <cell r="F3934" t="str">
            <v>P1</v>
          </cell>
          <cell r="G3934" t="str">
            <v>ERF</v>
          </cell>
          <cell r="H3934" t="str">
            <v>JN</v>
          </cell>
          <cell r="I3934" t="str">
            <v>0030300 - LANDMARK BENEFITS INC</v>
          </cell>
        </row>
        <row r="3935">
          <cell r="A3935" t="str">
            <v>C48613IH</v>
          </cell>
          <cell r="B3935">
            <v>42185</v>
          </cell>
          <cell r="C3935" t="str">
            <v>C48613</v>
          </cell>
          <cell r="D3935" t="str">
            <v>Churches In The Lead</v>
          </cell>
          <cell r="E3935" t="str">
            <v>MA</v>
          </cell>
          <cell r="F3935" t="str">
            <v>P1</v>
          </cell>
          <cell r="G3935" t="str">
            <v>SMALL</v>
          </cell>
          <cell r="H3935" t="str">
            <v>IH</v>
          </cell>
          <cell r="I3935" t="str">
            <v>0011235 - BLAISDELL, GEORGE</v>
          </cell>
        </row>
        <row r="3936">
          <cell r="A3936" t="str">
            <v>C48614JM</v>
          </cell>
          <cell r="B3936">
            <v>42185</v>
          </cell>
          <cell r="C3936" t="str">
            <v>C48614</v>
          </cell>
          <cell r="D3936" t="str">
            <v>O'Neil Textile</v>
          </cell>
          <cell r="E3936" t="str">
            <v>NH</v>
          </cell>
          <cell r="F3936" t="str">
            <v>P1</v>
          </cell>
          <cell r="G3936" t="str">
            <v>SMALL</v>
          </cell>
          <cell r="H3936" t="str">
            <v>JM</v>
          </cell>
          <cell r="I3936" t="str">
            <v>0026381 - CROSS INSURANCE - MANCHESTER</v>
          </cell>
        </row>
        <row r="3937">
          <cell r="A3937" t="str">
            <v>C48617IH</v>
          </cell>
          <cell r="B3937">
            <v>42185</v>
          </cell>
          <cell r="C3937" t="str">
            <v>C48617</v>
          </cell>
          <cell r="D3937" t="str">
            <v>Mayo Regional Hospital</v>
          </cell>
          <cell r="E3937" t="str">
            <v>ME</v>
          </cell>
          <cell r="F3937" t="str">
            <v>P1</v>
          </cell>
          <cell r="G3937" t="str">
            <v>ERF</v>
          </cell>
          <cell r="H3937" t="str">
            <v>IH</v>
          </cell>
          <cell r="I3937" t="str">
            <v>0023314 - ACADIA BENEFITS INC</v>
          </cell>
        </row>
        <row r="3938">
          <cell r="A3938" t="str">
            <v>C48617IV</v>
          </cell>
          <cell r="B3938">
            <v>42185</v>
          </cell>
          <cell r="C3938" t="str">
            <v>C48617</v>
          </cell>
          <cell r="D3938" t="str">
            <v>Mayo Regional Hospital</v>
          </cell>
          <cell r="E3938" t="str">
            <v>ME</v>
          </cell>
          <cell r="F3938" t="str">
            <v>P1</v>
          </cell>
          <cell r="G3938" t="str">
            <v>ERF</v>
          </cell>
          <cell r="H3938" t="str">
            <v>IV</v>
          </cell>
          <cell r="I3938" t="str">
            <v>0023314 - ACADIA BENEFITS INC</v>
          </cell>
        </row>
        <row r="3939">
          <cell r="A3939" t="str">
            <v>C48617PO</v>
          </cell>
          <cell r="B3939">
            <v>42185</v>
          </cell>
          <cell r="C3939" t="str">
            <v>C48617</v>
          </cell>
          <cell r="D3939" t="str">
            <v>Mayo Regional Hospital</v>
          </cell>
          <cell r="E3939" t="str">
            <v>ME</v>
          </cell>
          <cell r="F3939" t="str">
            <v>P1</v>
          </cell>
          <cell r="G3939" t="str">
            <v>ERF</v>
          </cell>
          <cell r="H3939" t="str">
            <v>PO</v>
          </cell>
          <cell r="I3939" t="str">
            <v>0023314 - ACADIA BENEFITS INC</v>
          </cell>
        </row>
        <row r="3940">
          <cell r="A3940" t="str">
            <v>C48631IH</v>
          </cell>
          <cell r="B3940">
            <v>42185</v>
          </cell>
          <cell r="C3940" t="str">
            <v>C48631</v>
          </cell>
          <cell r="D3940" t="str">
            <v>Boston Baptist College</v>
          </cell>
          <cell r="E3940" t="str">
            <v>MA</v>
          </cell>
          <cell r="F3940" t="str">
            <v>P1</v>
          </cell>
          <cell r="G3940" t="str">
            <v>SMALL</v>
          </cell>
          <cell r="H3940" t="str">
            <v>IH</v>
          </cell>
          <cell r="I3940" t="str">
            <v>0011037 - HEALTH SOLUTIONS INS AGENCY LLC</v>
          </cell>
        </row>
        <row r="3941">
          <cell r="A3941" t="str">
            <v>C48639JM</v>
          </cell>
          <cell r="B3941">
            <v>42185</v>
          </cell>
          <cell r="C3941" t="str">
            <v>C48639</v>
          </cell>
          <cell r="D3941" t="str">
            <v>The Pines Seafood House LLC</v>
          </cell>
          <cell r="E3941" t="str">
            <v>NH</v>
          </cell>
          <cell r="F3941" t="str">
            <v>P1</v>
          </cell>
          <cell r="G3941" t="str">
            <v>SMALL</v>
          </cell>
          <cell r="H3941" t="str">
            <v>JM</v>
          </cell>
          <cell r="I3941" t="str">
            <v>0029731 - GRANITE GROUP BENEFITS LLC</v>
          </cell>
        </row>
        <row r="3942">
          <cell r="A3942" t="str">
            <v>C48654IV</v>
          </cell>
          <cell r="B3942">
            <v>42185</v>
          </cell>
          <cell r="C3942" t="str">
            <v>C48654</v>
          </cell>
          <cell r="D3942" t="str">
            <v>Great NH Restaurants</v>
          </cell>
          <cell r="E3942" t="str">
            <v>NH</v>
          </cell>
          <cell r="F3942" t="str">
            <v>P1</v>
          </cell>
          <cell r="G3942" t="str">
            <v>ERF</v>
          </cell>
          <cell r="H3942" t="str">
            <v>IV</v>
          </cell>
          <cell r="I3942" t="str">
            <v>0030713 - HUB INTERNATIONAL NEW ENGLAND LLC</v>
          </cell>
        </row>
        <row r="3943">
          <cell r="A3943" t="str">
            <v>C48654JH</v>
          </cell>
          <cell r="B3943">
            <v>42185</v>
          </cell>
          <cell r="C3943" t="str">
            <v>C48654</v>
          </cell>
          <cell r="D3943" t="str">
            <v>Great NH Restaurants</v>
          </cell>
          <cell r="E3943" t="str">
            <v>NH</v>
          </cell>
          <cell r="F3943" t="str">
            <v>P1</v>
          </cell>
          <cell r="G3943" t="str">
            <v>ERF</v>
          </cell>
          <cell r="H3943" t="str">
            <v>JH</v>
          </cell>
          <cell r="I3943" t="str">
            <v>0030713 - HUB INTERNATIONAL NEW ENGLAND LLC</v>
          </cell>
        </row>
        <row r="3944">
          <cell r="A3944" t="str">
            <v>C48671IA</v>
          </cell>
          <cell r="B3944">
            <v>42185</v>
          </cell>
          <cell r="C3944" t="str">
            <v>C48671</v>
          </cell>
          <cell r="D3944" t="str">
            <v>Sullivan Kreiss Financial</v>
          </cell>
          <cell r="E3944" t="str">
            <v>MA</v>
          </cell>
          <cell r="F3944" t="str">
            <v>P1</v>
          </cell>
          <cell r="G3944" t="str">
            <v>SMALL</v>
          </cell>
          <cell r="H3944" t="str">
            <v>IA</v>
          </cell>
          <cell r="I3944" t="str">
            <v>0011328 - SULLIVAN-KREISS, KERRI M</v>
          </cell>
        </row>
        <row r="3945">
          <cell r="A3945" t="str">
            <v>C48673IH</v>
          </cell>
          <cell r="B3945">
            <v>42185</v>
          </cell>
          <cell r="C3945" t="str">
            <v>C48673</v>
          </cell>
          <cell r="D3945" t="str">
            <v>BUREAU VERITAS CONSUMER</v>
          </cell>
          <cell r="E3945" t="str">
            <v>MA</v>
          </cell>
          <cell r="F3945" t="str">
            <v>P1</v>
          </cell>
          <cell r="G3945" t="str">
            <v>CRC</v>
          </cell>
          <cell r="H3945" t="str">
            <v>IH</v>
          </cell>
          <cell r="I3945" t="str">
            <v>0017011 - AON BENEFITS SERVICES INC</v>
          </cell>
        </row>
        <row r="3946">
          <cell r="A3946" t="str">
            <v>C48675IH</v>
          </cell>
          <cell r="B3946">
            <v>42185</v>
          </cell>
          <cell r="C3946" t="str">
            <v>C48675</v>
          </cell>
          <cell r="D3946" t="str">
            <v>Fisher Family Dentistry</v>
          </cell>
          <cell r="E3946" t="str">
            <v>MA</v>
          </cell>
          <cell r="F3946" t="str">
            <v>P1</v>
          </cell>
          <cell r="G3946" t="str">
            <v>SMALL</v>
          </cell>
          <cell r="H3946" t="str">
            <v>IH</v>
          </cell>
          <cell r="I3946" t="str">
            <v>0011400 - SMALL BUSINESS INSURANCE AGENCY INC</v>
          </cell>
        </row>
        <row r="3947">
          <cell r="A3947" t="str">
            <v>C48675MI</v>
          </cell>
          <cell r="B3947">
            <v>42185</v>
          </cell>
          <cell r="C3947" t="str">
            <v>C48675</v>
          </cell>
          <cell r="D3947" t="str">
            <v>Fisher Family Dentistry</v>
          </cell>
          <cell r="E3947" t="str">
            <v>MA</v>
          </cell>
          <cell r="F3947" t="str">
            <v>P1</v>
          </cell>
          <cell r="G3947" t="str">
            <v>MCARE</v>
          </cell>
          <cell r="H3947" t="str">
            <v>MI</v>
          </cell>
          <cell r="I3947" t="str">
            <v>0011400 - SMALL BUSINESS INSURANCE AGENCY INC</v>
          </cell>
        </row>
        <row r="3948">
          <cell r="A3948" t="str">
            <v>C48677JA</v>
          </cell>
          <cell r="B3948">
            <v>42185</v>
          </cell>
          <cell r="C3948" t="str">
            <v>C48677</v>
          </cell>
          <cell r="D3948" t="str">
            <v>Pediatric Dental Associates of Brookline PC</v>
          </cell>
          <cell r="E3948" t="str">
            <v>MA</v>
          </cell>
          <cell r="F3948" t="str">
            <v>P1</v>
          </cell>
          <cell r="G3948" t="str">
            <v>SMALL</v>
          </cell>
          <cell r="H3948" t="str">
            <v>JA</v>
          </cell>
          <cell r="I3948" t="str">
            <v>0021211 - SPRING INSURANCE GROUP LLC</v>
          </cell>
        </row>
        <row r="3949">
          <cell r="A3949" t="str">
            <v>C48686IH</v>
          </cell>
          <cell r="B3949">
            <v>42185</v>
          </cell>
          <cell r="C3949" t="str">
            <v>C48686</v>
          </cell>
          <cell r="D3949" t="str">
            <v>Michael J Connolly &amp; Sons Incorporated</v>
          </cell>
          <cell r="E3949" t="str">
            <v>MA</v>
          </cell>
          <cell r="F3949" t="str">
            <v>P1</v>
          </cell>
          <cell r="G3949" t="str">
            <v>SMALL</v>
          </cell>
          <cell r="H3949" t="str">
            <v>IH</v>
          </cell>
          <cell r="I3949" t="str">
            <v>0010805 - COMPREHENSIVE INS PROVIDERS INC</v>
          </cell>
        </row>
        <row r="3950">
          <cell r="A3950" t="str">
            <v>C48686JA</v>
          </cell>
          <cell r="B3950">
            <v>42185</v>
          </cell>
          <cell r="C3950" t="str">
            <v>C48686</v>
          </cell>
          <cell r="D3950" t="str">
            <v>Michael J Connolly &amp; Sons Incorporated</v>
          </cell>
          <cell r="E3950" t="str">
            <v>MA</v>
          </cell>
          <cell r="F3950" t="str">
            <v>P1</v>
          </cell>
          <cell r="G3950" t="str">
            <v>SMALL</v>
          </cell>
          <cell r="H3950" t="str">
            <v>JA</v>
          </cell>
          <cell r="I3950" t="str">
            <v>0010805 - COMPREHENSIVE INS PROVIDERS INC</v>
          </cell>
        </row>
        <row r="3951">
          <cell r="A3951" t="str">
            <v>C48691IH</v>
          </cell>
          <cell r="B3951">
            <v>42185</v>
          </cell>
          <cell r="C3951" t="str">
            <v>C48691</v>
          </cell>
          <cell r="D3951" t="str">
            <v>Lazarus House Inc</v>
          </cell>
          <cell r="E3951" t="str">
            <v>MA</v>
          </cell>
          <cell r="F3951" t="str">
            <v>P1</v>
          </cell>
          <cell r="G3951" t="str">
            <v>SMALL</v>
          </cell>
          <cell r="H3951" t="str">
            <v>IH</v>
          </cell>
          <cell r="I3951" t="str">
            <v>0011212 - FRED C CHURCH</v>
          </cell>
        </row>
        <row r="3952">
          <cell r="A3952" t="str">
            <v>C48695IA</v>
          </cell>
          <cell r="B3952">
            <v>42185</v>
          </cell>
          <cell r="C3952" t="str">
            <v>C48695</v>
          </cell>
          <cell r="D3952" t="str">
            <v>EST - Environmental Sampling Technology Inc</v>
          </cell>
          <cell r="E3952" t="str">
            <v>MA</v>
          </cell>
          <cell r="F3952" t="str">
            <v>P1</v>
          </cell>
          <cell r="G3952" t="str">
            <v>SMALL</v>
          </cell>
          <cell r="H3952" t="str">
            <v>IA</v>
          </cell>
          <cell r="I3952" t="str">
            <v>0033951 - BP BENEFITS LLC</v>
          </cell>
        </row>
        <row r="3953">
          <cell r="A3953" t="str">
            <v>C48695IH</v>
          </cell>
          <cell r="B3953">
            <v>42185</v>
          </cell>
          <cell r="C3953" t="str">
            <v>C48695</v>
          </cell>
          <cell r="D3953" t="str">
            <v>EST - Environmental Sampling Technology Inc</v>
          </cell>
          <cell r="E3953" t="str">
            <v>MA</v>
          </cell>
          <cell r="F3953" t="str">
            <v>P1</v>
          </cell>
          <cell r="G3953" t="str">
            <v>SMALL</v>
          </cell>
          <cell r="H3953" t="str">
            <v>IH</v>
          </cell>
          <cell r="I3953" t="str">
            <v>0033951 - BP BENEFITS LLC</v>
          </cell>
        </row>
        <row r="3954">
          <cell r="A3954" t="str">
            <v>C48714IH</v>
          </cell>
          <cell r="B3954">
            <v>42185</v>
          </cell>
          <cell r="C3954" t="str">
            <v>C48714</v>
          </cell>
          <cell r="D3954" t="str">
            <v>Law Office of Scott D Kriss LLC</v>
          </cell>
          <cell r="E3954" t="str">
            <v>MA</v>
          </cell>
          <cell r="F3954" t="str">
            <v>P1</v>
          </cell>
          <cell r="G3954" t="str">
            <v>SMALL</v>
          </cell>
          <cell r="H3954" t="str">
            <v>IH</v>
          </cell>
          <cell r="I3954" t="str">
            <v>0022132 - GENCORP INSURANCE GROUP INC</v>
          </cell>
        </row>
        <row r="3955">
          <cell r="A3955" t="str">
            <v>C48717IH</v>
          </cell>
          <cell r="B3955">
            <v>42185</v>
          </cell>
          <cell r="C3955" t="str">
            <v>C48717</v>
          </cell>
          <cell r="D3955" t="str">
            <v>Pleasant River Lumber</v>
          </cell>
          <cell r="E3955" t="str">
            <v>ME</v>
          </cell>
          <cell r="F3955" t="str">
            <v>P1</v>
          </cell>
          <cell r="G3955" t="str">
            <v>CRC</v>
          </cell>
          <cell r="H3955" t="str">
            <v>IH</v>
          </cell>
          <cell r="I3955" t="str">
            <v>0030809 - BGA INSURANCE AGENCY INC</v>
          </cell>
        </row>
        <row r="3956">
          <cell r="A3956" t="str">
            <v>C48717IV</v>
          </cell>
          <cell r="B3956">
            <v>42185</v>
          </cell>
          <cell r="C3956" t="str">
            <v>C48717</v>
          </cell>
          <cell r="D3956" t="str">
            <v>Pleasant River Lumber</v>
          </cell>
          <cell r="E3956" t="str">
            <v>ME</v>
          </cell>
          <cell r="F3956" t="str">
            <v>P1</v>
          </cell>
          <cell r="G3956" t="str">
            <v>CRC</v>
          </cell>
          <cell r="H3956" t="str">
            <v>IV</v>
          </cell>
          <cell r="I3956" t="str">
            <v>0030809 - BGA INSURANCE AGENCY INC</v>
          </cell>
        </row>
        <row r="3957">
          <cell r="A3957" t="str">
            <v>C48718JM</v>
          </cell>
          <cell r="B3957">
            <v>42185</v>
          </cell>
          <cell r="C3957" t="str">
            <v>C48718</v>
          </cell>
          <cell r="D3957" t="str">
            <v>ARC Technology Solutions</v>
          </cell>
          <cell r="E3957" t="str">
            <v>NH</v>
          </cell>
          <cell r="F3957" t="str">
            <v>P1</v>
          </cell>
          <cell r="G3957" t="str">
            <v>SMALL</v>
          </cell>
          <cell r="H3957" t="str">
            <v>JM</v>
          </cell>
          <cell r="I3957" t="str">
            <v>0011408 - CLARK &amp; LAVEY</v>
          </cell>
        </row>
        <row r="3958">
          <cell r="A3958" t="str">
            <v>C48718JN</v>
          </cell>
          <cell r="B3958">
            <v>42185</v>
          </cell>
          <cell r="C3958" t="str">
            <v>C48718</v>
          </cell>
          <cell r="D3958" t="str">
            <v>ARC Technology Solutions</v>
          </cell>
          <cell r="E3958" t="str">
            <v>NH</v>
          </cell>
          <cell r="F3958" t="str">
            <v>P1</v>
          </cell>
          <cell r="G3958" t="str">
            <v>SMALL</v>
          </cell>
          <cell r="H3958" t="str">
            <v>JN</v>
          </cell>
          <cell r="I3958" t="str">
            <v>0011408 - CLARK &amp; LAVEY</v>
          </cell>
        </row>
        <row r="3959">
          <cell r="A3959" t="str">
            <v>C48721IA</v>
          </cell>
          <cell r="B3959">
            <v>42185</v>
          </cell>
          <cell r="C3959" t="str">
            <v>C48721</v>
          </cell>
          <cell r="D3959" t="str">
            <v>Morrissey Hawkins &amp; Lynch</v>
          </cell>
          <cell r="E3959" t="str">
            <v>MA</v>
          </cell>
          <cell r="F3959" t="str">
            <v>P1</v>
          </cell>
          <cell r="G3959" t="str">
            <v>SMALL</v>
          </cell>
          <cell r="H3959" t="str">
            <v>IA</v>
          </cell>
          <cell r="I3959" t="str">
            <v>0010724 - NORTHWESTERN BENEFIT ASSOC INSURANCE AGCY INC</v>
          </cell>
        </row>
        <row r="3960">
          <cell r="A3960" t="str">
            <v>C48722IH</v>
          </cell>
          <cell r="B3960">
            <v>42185</v>
          </cell>
          <cell r="C3960" t="str">
            <v>C48722</v>
          </cell>
          <cell r="D3960" t="str">
            <v>The Rothfeld Center For Integrative Medicine</v>
          </cell>
          <cell r="E3960" t="str">
            <v>MA</v>
          </cell>
          <cell r="F3960" t="str">
            <v>P1</v>
          </cell>
          <cell r="G3960" t="str">
            <v>SMALL</v>
          </cell>
          <cell r="H3960" t="str">
            <v>IH</v>
          </cell>
          <cell r="I3960" t="str">
            <v>0011448 - LEVINE, GLENN A</v>
          </cell>
        </row>
        <row r="3961">
          <cell r="A3961" t="str">
            <v>C48723IH</v>
          </cell>
          <cell r="B3961">
            <v>42185</v>
          </cell>
          <cell r="C3961" t="str">
            <v>C48723</v>
          </cell>
          <cell r="D3961" t="str">
            <v>Systems Engineering, Inc.</v>
          </cell>
          <cell r="E3961" t="str">
            <v>ME</v>
          </cell>
          <cell r="F3961" t="str">
            <v>P1</v>
          </cell>
          <cell r="G3961" t="str">
            <v>CRC</v>
          </cell>
          <cell r="H3961" t="str">
            <v>IH</v>
          </cell>
          <cell r="I3961" t="str">
            <v>0018623 - NORTON FINANCIAL SERVICES INC</v>
          </cell>
        </row>
        <row r="3962">
          <cell r="A3962" t="str">
            <v>C48723IV</v>
          </cell>
          <cell r="B3962">
            <v>42185</v>
          </cell>
          <cell r="C3962" t="str">
            <v>C48723</v>
          </cell>
          <cell r="D3962" t="str">
            <v>Systems Engineering, Inc.</v>
          </cell>
          <cell r="E3962" t="str">
            <v>ME</v>
          </cell>
          <cell r="F3962" t="str">
            <v>P1</v>
          </cell>
          <cell r="G3962" t="str">
            <v>CRC</v>
          </cell>
          <cell r="H3962" t="str">
            <v>IV</v>
          </cell>
          <cell r="I3962" t="str">
            <v>0018623 - NORTON FINANCIAL SERVICES INC</v>
          </cell>
        </row>
        <row r="3963">
          <cell r="A3963" t="str">
            <v>C48723PO</v>
          </cell>
          <cell r="B3963">
            <v>42185</v>
          </cell>
          <cell r="C3963" t="str">
            <v>C48723</v>
          </cell>
          <cell r="D3963" t="str">
            <v>Systems Engineering, Inc.</v>
          </cell>
          <cell r="E3963" t="str">
            <v>ME</v>
          </cell>
          <cell r="F3963" t="str">
            <v>P1</v>
          </cell>
          <cell r="G3963" t="str">
            <v>CRC</v>
          </cell>
          <cell r="H3963" t="str">
            <v>PO</v>
          </cell>
          <cell r="I3963" t="str">
            <v>0018623 - NORTON FINANCIAL SERVICES INC</v>
          </cell>
        </row>
        <row r="3964">
          <cell r="A3964" t="str">
            <v>C48726IH</v>
          </cell>
          <cell r="B3964">
            <v>42185</v>
          </cell>
          <cell r="C3964" t="str">
            <v>C48726</v>
          </cell>
          <cell r="D3964" t="str">
            <v>Deck View Management Co LLC</v>
          </cell>
          <cell r="E3964" t="str">
            <v>MA</v>
          </cell>
          <cell r="F3964" t="str">
            <v>P1</v>
          </cell>
          <cell r="G3964" t="str">
            <v>SMALL</v>
          </cell>
          <cell r="H3964" t="str">
            <v>IH</v>
          </cell>
          <cell r="I3964" t="str">
            <v>0011047 - HAYES, JOSEPH W</v>
          </cell>
        </row>
        <row r="3965">
          <cell r="A3965" t="str">
            <v>C48730JH</v>
          </cell>
          <cell r="B3965">
            <v>42185</v>
          </cell>
          <cell r="C3965" t="str">
            <v>C48730</v>
          </cell>
          <cell r="D3965" t="str">
            <v>Textiles Coated International</v>
          </cell>
          <cell r="E3965" t="str">
            <v>NH</v>
          </cell>
          <cell r="F3965" t="str">
            <v>P1</v>
          </cell>
          <cell r="G3965" t="str">
            <v>CRC</v>
          </cell>
          <cell r="H3965" t="str">
            <v>JH</v>
          </cell>
          <cell r="I3965" t="str">
            <v>0018412 - NIBRI BENEFIT SERVICES INC</v>
          </cell>
        </row>
        <row r="3966">
          <cell r="A3966" t="str">
            <v>C48730JM</v>
          </cell>
          <cell r="B3966">
            <v>42185</v>
          </cell>
          <cell r="C3966" t="str">
            <v>C48730</v>
          </cell>
          <cell r="D3966" t="str">
            <v>Textiles Coated International</v>
          </cell>
          <cell r="E3966" t="str">
            <v>NH</v>
          </cell>
          <cell r="F3966" t="str">
            <v>P1</v>
          </cell>
          <cell r="G3966" t="str">
            <v>CRC</v>
          </cell>
          <cell r="H3966" t="str">
            <v>JM</v>
          </cell>
          <cell r="I3966" t="str">
            <v>0018412 - NIBRI BENEFIT SERVICES INC</v>
          </cell>
        </row>
        <row r="3967">
          <cell r="A3967" t="str">
            <v>C48730JN</v>
          </cell>
          <cell r="B3967">
            <v>42185</v>
          </cell>
          <cell r="C3967" t="str">
            <v>C48730</v>
          </cell>
          <cell r="D3967" t="str">
            <v>Textiles Coated International</v>
          </cell>
          <cell r="E3967" t="str">
            <v>NH</v>
          </cell>
          <cell r="F3967" t="str">
            <v>P1</v>
          </cell>
          <cell r="G3967" t="str">
            <v>CRC</v>
          </cell>
          <cell r="H3967" t="str">
            <v>JN</v>
          </cell>
          <cell r="I3967" t="str">
            <v>0018412 - NIBRI BENEFIT SERVICES INC</v>
          </cell>
        </row>
        <row r="3968">
          <cell r="A3968" t="str">
            <v>C48731IH</v>
          </cell>
          <cell r="B3968">
            <v>42185</v>
          </cell>
          <cell r="C3968" t="str">
            <v>C48731</v>
          </cell>
          <cell r="D3968" t="str">
            <v>First Event Inc</v>
          </cell>
          <cell r="E3968" t="str">
            <v>MA</v>
          </cell>
          <cell r="F3968" t="str">
            <v>P1</v>
          </cell>
          <cell r="G3968" t="str">
            <v>SMALL</v>
          </cell>
          <cell r="H3968" t="str">
            <v>IH</v>
          </cell>
          <cell r="I3968" t="str">
            <v>0016310 - PAYCHEX AGENCY INC</v>
          </cell>
        </row>
        <row r="3969">
          <cell r="A3969" t="str">
            <v>C48734IV</v>
          </cell>
          <cell r="B3969">
            <v>42185</v>
          </cell>
          <cell r="C3969" t="str">
            <v>C48734</v>
          </cell>
          <cell r="D3969" t="str">
            <v>CCB, Inc.</v>
          </cell>
          <cell r="E3969" t="str">
            <v>ME</v>
          </cell>
          <cell r="F3969" t="str">
            <v>P1</v>
          </cell>
          <cell r="G3969" t="str">
            <v>SMALL</v>
          </cell>
          <cell r="H3969" t="str">
            <v>IV</v>
          </cell>
          <cell r="I3969" t="str">
            <v>0020792 - CLARK INSURANCE</v>
          </cell>
        </row>
        <row r="3970">
          <cell r="A3970" t="str">
            <v>C48751JM</v>
          </cell>
          <cell r="B3970">
            <v>42185</v>
          </cell>
          <cell r="C3970" t="str">
            <v>C48751</v>
          </cell>
          <cell r="D3970" t="str">
            <v>William P Dobbin DMD PA</v>
          </cell>
          <cell r="E3970" t="str">
            <v>NH</v>
          </cell>
          <cell r="F3970" t="str">
            <v>P1</v>
          </cell>
          <cell r="G3970" t="str">
            <v>SMALL</v>
          </cell>
          <cell r="H3970" t="str">
            <v>JM</v>
          </cell>
          <cell r="I3970" t="str">
            <v>0034588 - JARVIS III, HAROLD F</v>
          </cell>
        </row>
        <row r="3971">
          <cell r="A3971" t="str">
            <v>C48752IH</v>
          </cell>
          <cell r="B3971">
            <v>42185</v>
          </cell>
          <cell r="C3971" t="str">
            <v>C48752</v>
          </cell>
          <cell r="D3971" t="str">
            <v>Microwave Components &amp; Systems Inc</v>
          </cell>
          <cell r="E3971" t="str">
            <v>MA</v>
          </cell>
          <cell r="F3971" t="str">
            <v>P1</v>
          </cell>
          <cell r="G3971" t="str">
            <v>SMALL</v>
          </cell>
          <cell r="H3971" t="str">
            <v>IH</v>
          </cell>
          <cell r="I3971" t="str">
            <v>0010980 - DF MURPHY LIFE INSURANCE AGENCY</v>
          </cell>
        </row>
        <row r="3972">
          <cell r="A3972" t="str">
            <v>C48753IH</v>
          </cell>
          <cell r="B3972">
            <v>42185</v>
          </cell>
          <cell r="C3972" t="str">
            <v>C48753</v>
          </cell>
          <cell r="D3972" t="str">
            <v>Fernwood Cove</v>
          </cell>
          <cell r="E3972" t="str">
            <v>ME</v>
          </cell>
          <cell r="F3972" t="str">
            <v>P1</v>
          </cell>
          <cell r="G3972" t="str">
            <v>SMALL</v>
          </cell>
          <cell r="H3972" t="str">
            <v>IH</v>
          </cell>
          <cell r="I3972" t="str">
            <v>0011479 - ACADIA BENEFITS INC</v>
          </cell>
        </row>
        <row r="3973">
          <cell r="A3973" t="str">
            <v>C48756IH</v>
          </cell>
          <cell r="B3973">
            <v>42185</v>
          </cell>
          <cell r="C3973" t="str">
            <v>C48756</v>
          </cell>
          <cell r="D3973" t="str">
            <v>Soil Exploration Corp</v>
          </cell>
          <cell r="E3973" t="str">
            <v>MA</v>
          </cell>
          <cell r="F3973" t="str">
            <v>P1</v>
          </cell>
          <cell r="G3973" t="str">
            <v>SMALL</v>
          </cell>
          <cell r="H3973" t="str">
            <v>IH</v>
          </cell>
          <cell r="I3973" t="str">
            <v>0033949 - BP BENEFITS LLC</v>
          </cell>
        </row>
        <row r="3974">
          <cell r="A3974" t="str">
            <v>C48761JH</v>
          </cell>
          <cell r="B3974">
            <v>42185</v>
          </cell>
          <cell r="C3974" t="str">
            <v>C48761</v>
          </cell>
          <cell r="D3974" t="str">
            <v>Eyesight Ophthalmic Services PA</v>
          </cell>
          <cell r="E3974" t="str">
            <v>NH</v>
          </cell>
          <cell r="F3974" t="str">
            <v>P1</v>
          </cell>
          <cell r="G3974" t="str">
            <v>CRC</v>
          </cell>
          <cell r="H3974" t="str">
            <v>JH</v>
          </cell>
          <cell r="I3974" t="str">
            <v>0026506 - NEW ENGLAND EMPLOYEE BENEFITS COUNCIL</v>
          </cell>
        </row>
        <row r="3975">
          <cell r="A3975" t="str">
            <v>C48761JM</v>
          </cell>
          <cell r="B3975">
            <v>42185</v>
          </cell>
          <cell r="C3975" t="str">
            <v>C48761</v>
          </cell>
          <cell r="D3975" t="str">
            <v>Eyesight Ophthalmic Services PA</v>
          </cell>
          <cell r="E3975" t="str">
            <v>NH</v>
          </cell>
          <cell r="F3975" t="str">
            <v>P1</v>
          </cell>
          <cell r="G3975" t="str">
            <v>CRC</v>
          </cell>
          <cell r="H3975" t="str">
            <v>JM</v>
          </cell>
          <cell r="I3975" t="str">
            <v>0026506 - NEW ENGLAND EMPLOYEE BENEFITS COUNCIL</v>
          </cell>
        </row>
        <row r="3976">
          <cell r="A3976" t="str">
            <v>C48769IV</v>
          </cell>
          <cell r="B3976">
            <v>42185</v>
          </cell>
          <cell r="C3976" t="str">
            <v>C48769</v>
          </cell>
          <cell r="D3976" t="str">
            <v>Amphenol</v>
          </cell>
          <cell r="E3976" t="str">
            <v>NH</v>
          </cell>
          <cell r="F3976" t="str">
            <v>P1</v>
          </cell>
          <cell r="G3976" t="str">
            <v>ERF</v>
          </cell>
          <cell r="H3976" t="str">
            <v>IV</v>
          </cell>
          <cell r="I3976" t="str">
            <v>0019485 - MERCER HEALTH &amp; BENEFITS  LLC</v>
          </cell>
        </row>
        <row r="3977">
          <cell r="A3977" t="str">
            <v>C48770IA</v>
          </cell>
          <cell r="B3977">
            <v>42185</v>
          </cell>
          <cell r="C3977" t="str">
            <v>C48770</v>
          </cell>
          <cell r="D3977" t="str">
            <v>Briarwood Rehabilitation  Healthcare Center</v>
          </cell>
          <cell r="E3977" t="str">
            <v>MA</v>
          </cell>
          <cell r="F3977" t="str">
            <v>P1</v>
          </cell>
          <cell r="G3977" t="str">
            <v>CRC</v>
          </cell>
          <cell r="H3977" t="str">
            <v>IA</v>
          </cell>
          <cell r="I3977" t="str">
            <v>0034079 - BUSINESS BENEFITS INS BROKERAGE INC</v>
          </cell>
        </row>
        <row r="3978">
          <cell r="A3978" t="str">
            <v>C48770IH</v>
          </cell>
          <cell r="B3978">
            <v>42185</v>
          </cell>
          <cell r="C3978" t="str">
            <v>C48770</v>
          </cell>
          <cell r="D3978" t="str">
            <v>Briarwood Rehabilitation  Healthcare Center</v>
          </cell>
          <cell r="E3978" t="str">
            <v>MA</v>
          </cell>
          <cell r="F3978" t="str">
            <v>P1</v>
          </cell>
          <cell r="G3978" t="str">
            <v>CRC</v>
          </cell>
          <cell r="H3978" t="str">
            <v>IH</v>
          </cell>
          <cell r="I3978" t="str">
            <v>0034079 - BUSINESS BENEFITS INS BROKERAGE INC</v>
          </cell>
        </row>
        <row r="3979">
          <cell r="A3979" t="str">
            <v>C48770JA</v>
          </cell>
          <cell r="B3979">
            <v>42185</v>
          </cell>
          <cell r="C3979" t="str">
            <v>C48770</v>
          </cell>
          <cell r="D3979" t="str">
            <v>Briarwood Rehabilitation  Healthcare Center</v>
          </cell>
          <cell r="E3979" t="str">
            <v>MA</v>
          </cell>
          <cell r="F3979" t="str">
            <v>P1</v>
          </cell>
          <cell r="G3979" t="str">
            <v>CRC</v>
          </cell>
          <cell r="H3979" t="str">
            <v>JA</v>
          </cell>
          <cell r="I3979" t="str">
            <v>0034079 - BUSINESS BENEFITS INS BROKERAGE INC</v>
          </cell>
        </row>
        <row r="3980">
          <cell r="A3980" t="str">
            <v>C48776IA</v>
          </cell>
          <cell r="B3980">
            <v>42185</v>
          </cell>
          <cell r="C3980" t="str">
            <v>C48776</v>
          </cell>
          <cell r="D3980" t="str">
            <v>CSL International,LTD</v>
          </cell>
          <cell r="E3980" t="str">
            <v>MA</v>
          </cell>
          <cell r="F3980" t="str">
            <v>P1</v>
          </cell>
          <cell r="G3980" t="str">
            <v>SMALL</v>
          </cell>
          <cell r="H3980" t="str">
            <v>IA</v>
          </cell>
          <cell r="I3980" t="str">
            <v>0020142 - NFP CORPORATE SERVICES (NY) LLC</v>
          </cell>
        </row>
        <row r="3981">
          <cell r="A3981" t="str">
            <v>C48787IH</v>
          </cell>
          <cell r="B3981">
            <v>42185</v>
          </cell>
          <cell r="C3981" t="str">
            <v>C48787</v>
          </cell>
          <cell r="D3981" t="str">
            <v>Milford Dental</v>
          </cell>
          <cell r="E3981" t="str">
            <v>MA</v>
          </cell>
          <cell r="F3981" t="str">
            <v>P1</v>
          </cell>
          <cell r="G3981" t="str">
            <v>SMALL</v>
          </cell>
          <cell r="H3981" t="str">
            <v>IH</v>
          </cell>
          <cell r="I3981" t="str">
            <v>0011349 - SNYDER, DANA L</v>
          </cell>
        </row>
        <row r="3982">
          <cell r="A3982" t="str">
            <v>C48797IA</v>
          </cell>
          <cell r="B3982">
            <v>42185</v>
          </cell>
          <cell r="C3982" t="str">
            <v>C48797</v>
          </cell>
          <cell r="D3982" t="str">
            <v>Butters Brazilian LLP</v>
          </cell>
          <cell r="E3982" t="str">
            <v>MA</v>
          </cell>
          <cell r="F3982" t="str">
            <v>P1</v>
          </cell>
          <cell r="G3982" t="str">
            <v>SMALL</v>
          </cell>
          <cell r="H3982" t="str">
            <v>IA</v>
          </cell>
          <cell r="I3982" t="str">
            <v>0011053 - FRED C CHURCH</v>
          </cell>
        </row>
        <row r="3983">
          <cell r="A3983" t="str">
            <v>C48797IH</v>
          </cell>
          <cell r="B3983">
            <v>42185</v>
          </cell>
          <cell r="C3983" t="str">
            <v>C48797</v>
          </cell>
          <cell r="D3983" t="str">
            <v>Butters Brazilian LLP</v>
          </cell>
          <cell r="E3983" t="str">
            <v>MA</v>
          </cell>
          <cell r="F3983" t="str">
            <v>P1</v>
          </cell>
          <cell r="G3983" t="str">
            <v>SMALL</v>
          </cell>
          <cell r="H3983" t="str">
            <v>IH</v>
          </cell>
          <cell r="I3983" t="str">
            <v>0011053 - FRED C CHURCH</v>
          </cell>
        </row>
        <row r="3984">
          <cell r="A3984" t="str">
            <v>C48797MI</v>
          </cell>
          <cell r="B3984">
            <v>42185</v>
          </cell>
          <cell r="C3984" t="str">
            <v>C48797</v>
          </cell>
          <cell r="D3984" t="str">
            <v>Butters Brazilian LLP</v>
          </cell>
          <cell r="E3984" t="str">
            <v>MA</v>
          </cell>
          <cell r="F3984" t="str">
            <v>P1</v>
          </cell>
          <cell r="G3984" t="str">
            <v>MCARE</v>
          </cell>
          <cell r="H3984" t="str">
            <v>MI</v>
          </cell>
          <cell r="I3984" t="str">
            <v>0011053 - FRED C CHURCH</v>
          </cell>
        </row>
        <row r="3985">
          <cell r="A3985" t="str">
            <v>C48815IA</v>
          </cell>
          <cell r="B3985">
            <v>42185</v>
          </cell>
          <cell r="C3985" t="str">
            <v>C48815</v>
          </cell>
          <cell r="D3985" t="str">
            <v>B Good LLC</v>
          </cell>
          <cell r="E3985" t="str">
            <v>MA</v>
          </cell>
          <cell r="F3985" t="str">
            <v>P1</v>
          </cell>
          <cell r="G3985" t="str">
            <v>SMALL</v>
          </cell>
          <cell r="H3985" t="str">
            <v>IA</v>
          </cell>
          <cell r="I3985" t="str">
            <v>0018053 - LAVINE, MARK R</v>
          </cell>
        </row>
        <row r="3986">
          <cell r="A3986" t="str">
            <v>C48815IH</v>
          </cell>
          <cell r="B3986">
            <v>42185</v>
          </cell>
          <cell r="C3986" t="str">
            <v>C48815</v>
          </cell>
          <cell r="D3986" t="str">
            <v>B Good LLC</v>
          </cell>
          <cell r="E3986" t="str">
            <v>MA</v>
          </cell>
          <cell r="F3986" t="str">
            <v>P1</v>
          </cell>
          <cell r="G3986" t="str">
            <v>SMALL</v>
          </cell>
          <cell r="H3986" t="str">
            <v>IH</v>
          </cell>
          <cell r="I3986" t="str">
            <v>0018053 - LAVINE, MARK R</v>
          </cell>
        </row>
        <row r="3987">
          <cell r="A3987" t="str">
            <v>C48828IH</v>
          </cell>
          <cell r="B3987">
            <v>42185</v>
          </cell>
          <cell r="C3987" t="str">
            <v>C48828</v>
          </cell>
          <cell r="D3987" t="str">
            <v>ElderCare Network of Lincoln County</v>
          </cell>
          <cell r="E3987" t="str">
            <v>ME</v>
          </cell>
          <cell r="F3987" t="str">
            <v>P1</v>
          </cell>
          <cell r="G3987" t="str">
            <v>SMALL</v>
          </cell>
          <cell r="H3987" t="str">
            <v>IH</v>
          </cell>
          <cell r="I3987" t="str">
            <v>0011504 - ACADIA BENEFITS INC</v>
          </cell>
        </row>
        <row r="3988">
          <cell r="A3988" t="str">
            <v>C48828PO</v>
          </cell>
          <cell r="B3988">
            <v>42185</v>
          </cell>
          <cell r="C3988" t="str">
            <v>C48828</v>
          </cell>
          <cell r="D3988" t="str">
            <v>ElderCare Network of Lincoln County</v>
          </cell>
          <cell r="E3988" t="str">
            <v>ME</v>
          </cell>
          <cell r="F3988" t="str">
            <v>P1</v>
          </cell>
          <cell r="G3988" t="str">
            <v>SMALL</v>
          </cell>
          <cell r="H3988" t="str">
            <v>PO</v>
          </cell>
          <cell r="I3988" t="str">
            <v>0011504 - ACADIA BENEFITS INC</v>
          </cell>
        </row>
        <row r="3989">
          <cell r="A3989" t="str">
            <v>C48835IV</v>
          </cell>
          <cell r="B3989">
            <v>42185</v>
          </cell>
          <cell r="C3989" t="str">
            <v>C48835</v>
          </cell>
          <cell r="D3989" t="str">
            <v>Seacoast Security, Inc</v>
          </cell>
          <cell r="E3989" t="str">
            <v>ME</v>
          </cell>
          <cell r="F3989" t="str">
            <v>P1</v>
          </cell>
          <cell r="G3989" t="str">
            <v>CRC</v>
          </cell>
          <cell r="H3989" t="str">
            <v>IV</v>
          </cell>
          <cell r="I3989" t="str">
            <v>0010752 - ALLEN FINANCIAL GROUP</v>
          </cell>
        </row>
        <row r="3990">
          <cell r="A3990" t="str">
            <v>C48835JH</v>
          </cell>
          <cell r="B3990">
            <v>42185</v>
          </cell>
          <cell r="C3990" t="str">
            <v>C48835</v>
          </cell>
          <cell r="D3990" t="str">
            <v>Seacoast Security, Inc</v>
          </cell>
          <cell r="E3990" t="str">
            <v>ME</v>
          </cell>
          <cell r="F3990" t="str">
            <v>P1</v>
          </cell>
          <cell r="G3990" t="str">
            <v>CRC</v>
          </cell>
          <cell r="H3990" t="str">
            <v>JH</v>
          </cell>
          <cell r="I3990" t="str">
            <v>0010752 - ALLEN FINANCIAL GROUP</v>
          </cell>
        </row>
        <row r="3991">
          <cell r="A3991" t="str">
            <v>C48835PO</v>
          </cell>
          <cell r="B3991">
            <v>42185</v>
          </cell>
          <cell r="C3991" t="str">
            <v>C48835</v>
          </cell>
          <cell r="D3991" t="str">
            <v>Seacoast Security, Inc</v>
          </cell>
          <cell r="E3991" t="str">
            <v>ME</v>
          </cell>
          <cell r="F3991" t="str">
            <v>P1</v>
          </cell>
          <cell r="G3991" t="str">
            <v>CRC</v>
          </cell>
          <cell r="H3991" t="str">
            <v>PO</v>
          </cell>
          <cell r="I3991" t="str">
            <v>0010752 - ALLEN FINANCIAL GROUP</v>
          </cell>
        </row>
        <row r="3992">
          <cell r="A3992" t="str">
            <v>C48845IV</v>
          </cell>
          <cell r="B3992">
            <v>42185</v>
          </cell>
          <cell r="C3992" t="str">
            <v>C48845</v>
          </cell>
          <cell r="D3992" t="str">
            <v>Ouellette &amp; Associates, P.A.</v>
          </cell>
          <cell r="E3992" t="str">
            <v>ME</v>
          </cell>
          <cell r="F3992" t="str">
            <v>P1</v>
          </cell>
          <cell r="G3992" t="str">
            <v>SMALL</v>
          </cell>
          <cell r="H3992" t="str">
            <v>IV</v>
          </cell>
          <cell r="I3992" t="str">
            <v>0011489 - BUSINESS INSURANCE AGENCY</v>
          </cell>
        </row>
        <row r="3993">
          <cell r="A3993" t="str">
            <v>C48848IH</v>
          </cell>
          <cell r="B3993">
            <v>42185</v>
          </cell>
          <cell r="C3993" t="str">
            <v>C48848</v>
          </cell>
          <cell r="D3993" t="str">
            <v>Cherubs Child Development Center Inc.</v>
          </cell>
          <cell r="E3993" t="str">
            <v>MA</v>
          </cell>
          <cell r="F3993" t="str">
            <v>P1</v>
          </cell>
          <cell r="G3993" t="str">
            <v>SMALL</v>
          </cell>
          <cell r="H3993" t="str">
            <v>IH</v>
          </cell>
          <cell r="I3993" t="str">
            <v>0022626 - SNUG HARBOR FINANCIAL &amp; INSURANCE SVCS LLC</v>
          </cell>
        </row>
        <row r="3994">
          <cell r="A3994" t="str">
            <v>C48849IH</v>
          </cell>
          <cell r="B3994">
            <v>42185</v>
          </cell>
          <cell r="C3994" t="str">
            <v>C48849</v>
          </cell>
          <cell r="D3994" t="str">
            <v>Merrow Sewing Machine Co Inc</v>
          </cell>
          <cell r="E3994" t="str">
            <v>MA</v>
          </cell>
          <cell r="F3994" t="str">
            <v>P1</v>
          </cell>
          <cell r="G3994" t="str">
            <v>SMALL</v>
          </cell>
          <cell r="H3994" t="str">
            <v>IH</v>
          </cell>
          <cell r="I3994" t="str">
            <v>0011470 - STICKLES INSURANCE AGENCY INC</v>
          </cell>
        </row>
        <row r="3995">
          <cell r="A3995" t="str">
            <v>C48849JA</v>
          </cell>
          <cell r="B3995">
            <v>42185</v>
          </cell>
          <cell r="C3995" t="str">
            <v>C48849</v>
          </cell>
          <cell r="D3995" t="str">
            <v>Merrow Sewing Machine Co Inc</v>
          </cell>
          <cell r="E3995" t="str">
            <v>MA</v>
          </cell>
          <cell r="F3995" t="str">
            <v>P1</v>
          </cell>
          <cell r="G3995" t="str">
            <v>SMALL</v>
          </cell>
          <cell r="H3995" t="str">
            <v>JA</v>
          </cell>
          <cell r="I3995" t="str">
            <v>0011470 - STICKLES INSURANCE AGENCY INC</v>
          </cell>
        </row>
        <row r="3996">
          <cell r="A3996" t="str">
            <v>C48850JM</v>
          </cell>
          <cell r="B3996">
            <v>42185</v>
          </cell>
          <cell r="C3996" t="str">
            <v>C48850</v>
          </cell>
          <cell r="D3996" t="str">
            <v>Saxon Manufacturing</v>
          </cell>
          <cell r="E3996" t="str">
            <v>NH</v>
          </cell>
          <cell r="F3996" t="str">
            <v>P1</v>
          </cell>
          <cell r="G3996" t="str">
            <v>SMALL</v>
          </cell>
          <cell r="H3996" t="str">
            <v>JM</v>
          </cell>
          <cell r="I3996" t="str">
            <v>0031778 - ROBERT L BROWN INSURANCE INC</v>
          </cell>
        </row>
        <row r="3997">
          <cell r="A3997" t="str">
            <v>C48852IA</v>
          </cell>
          <cell r="B3997">
            <v>42185</v>
          </cell>
          <cell r="C3997" t="str">
            <v>C48852</v>
          </cell>
          <cell r="D3997" t="str">
            <v>Mark Fried DMD</v>
          </cell>
          <cell r="E3997" t="str">
            <v>MA</v>
          </cell>
          <cell r="F3997" t="str">
            <v>P1</v>
          </cell>
          <cell r="G3997" t="str">
            <v>SMALL</v>
          </cell>
          <cell r="H3997" t="str">
            <v>IA</v>
          </cell>
          <cell r="I3997" t="str">
            <v>0011314 - BAR INSURANCE BROKERAGE INC</v>
          </cell>
        </row>
        <row r="3998">
          <cell r="A3998" t="str">
            <v>C48852IH</v>
          </cell>
          <cell r="B3998">
            <v>42185</v>
          </cell>
          <cell r="C3998" t="str">
            <v>C48852</v>
          </cell>
          <cell r="D3998" t="str">
            <v>Mark Fried DMD</v>
          </cell>
          <cell r="E3998" t="str">
            <v>MA</v>
          </cell>
          <cell r="F3998" t="str">
            <v>P1</v>
          </cell>
          <cell r="G3998" t="str">
            <v>SMALL</v>
          </cell>
          <cell r="H3998" t="str">
            <v>IH</v>
          </cell>
          <cell r="I3998" t="str">
            <v>0011314 - BAR INSURANCE BROKERAGE INC</v>
          </cell>
        </row>
        <row r="3999">
          <cell r="A3999" t="str">
            <v>C48854IH</v>
          </cell>
          <cell r="B3999">
            <v>42185</v>
          </cell>
          <cell r="C3999" t="str">
            <v>C48854</v>
          </cell>
          <cell r="D3999" t="str">
            <v>Cuisine Chez -Vous</v>
          </cell>
          <cell r="E3999" t="str">
            <v>MA</v>
          </cell>
          <cell r="F3999" t="str">
            <v>P1</v>
          </cell>
          <cell r="G3999" t="str">
            <v>SMALL</v>
          </cell>
          <cell r="H3999" t="str">
            <v>IH</v>
          </cell>
          <cell r="I3999" t="str">
            <v>0010991 - SMALL BUSINESS INSURANCE AGENCY INC</v>
          </cell>
        </row>
        <row r="4000">
          <cell r="A4000" t="str">
            <v>C48855IH</v>
          </cell>
          <cell r="B4000">
            <v>42185</v>
          </cell>
          <cell r="C4000" t="str">
            <v>C48855</v>
          </cell>
          <cell r="D4000" t="str">
            <v>Pine Tree Legal Assistance</v>
          </cell>
          <cell r="E4000" t="str">
            <v>ME</v>
          </cell>
          <cell r="F4000" t="str">
            <v>P1</v>
          </cell>
          <cell r="G4000" t="str">
            <v>CRC</v>
          </cell>
          <cell r="H4000" t="str">
            <v>IH</v>
          </cell>
          <cell r="I4000" t="str">
            <v>0018770 - KILBRIDE &amp; HARRIS INSURANCE SVCS LLC</v>
          </cell>
        </row>
        <row r="4001">
          <cell r="A4001" t="str">
            <v>C48855IV</v>
          </cell>
          <cell r="B4001">
            <v>42185</v>
          </cell>
          <cell r="C4001" t="str">
            <v>C48855</v>
          </cell>
          <cell r="D4001" t="str">
            <v>Pine Tree Legal Assistance</v>
          </cell>
          <cell r="E4001" t="str">
            <v>ME</v>
          </cell>
          <cell r="F4001" t="str">
            <v>P1</v>
          </cell>
          <cell r="G4001" t="str">
            <v>CRC</v>
          </cell>
          <cell r="H4001" t="str">
            <v>IV</v>
          </cell>
          <cell r="I4001" t="str">
            <v>0018770 - KILBRIDE &amp; HARRIS INSURANCE SVCS LLC</v>
          </cell>
        </row>
        <row r="4002">
          <cell r="A4002" t="str">
            <v>C48857IA</v>
          </cell>
          <cell r="B4002">
            <v>42185</v>
          </cell>
          <cell r="C4002" t="str">
            <v>C48857</v>
          </cell>
          <cell r="D4002" t="str">
            <v>Nyacol Nano Technologies Inc</v>
          </cell>
          <cell r="E4002" t="str">
            <v>MA</v>
          </cell>
          <cell r="F4002" t="str">
            <v>P1</v>
          </cell>
          <cell r="G4002" t="str">
            <v>SMALL</v>
          </cell>
          <cell r="H4002" t="str">
            <v>IA</v>
          </cell>
          <cell r="I4002" t="str">
            <v>0028180 - EASTERN BENEFITS GROUP</v>
          </cell>
        </row>
        <row r="4003">
          <cell r="A4003" t="str">
            <v>C48857IH</v>
          </cell>
          <cell r="B4003">
            <v>42185</v>
          </cell>
          <cell r="C4003" t="str">
            <v>C48857</v>
          </cell>
          <cell r="D4003" t="str">
            <v>Nyacol Nano Technologies Inc</v>
          </cell>
          <cell r="E4003" t="str">
            <v>MA</v>
          </cell>
          <cell r="F4003" t="str">
            <v>P1</v>
          </cell>
          <cell r="G4003" t="str">
            <v>SMALL</v>
          </cell>
          <cell r="H4003" t="str">
            <v>IH</v>
          </cell>
          <cell r="I4003" t="str">
            <v>0028180 - EASTERN BENEFITS GROUP</v>
          </cell>
        </row>
        <row r="4004">
          <cell r="A4004" t="str">
            <v>C48861JM</v>
          </cell>
          <cell r="B4004">
            <v>42185</v>
          </cell>
          <cell r="C4004" t="str">
            <v>C48861</v>
          </cell>
          <cell r="D4004" t="str">
            <v>NorthPoint Construction Mgmt LLC</v>
          </cell>
          <cell r="E4004" t="str">
            <v>NH</v>
          </cell>
          <cell r="F4004" t="str">
            <v>P1</v>
          </cell>
          <cell r="G4004" t="str">
            <v>SMALL</v>
          </cell>
          <cell r="H4004" t="str">
            <v>JM</v>
          </cell>
          <cell r="I4004" t="str">
            <v>0033805 - CROSS INSURANCE - MANCHESTER</v>
          </cell>
        </row>
        <row r="4005">
          <cell r="A4005" t="str">
            <v>C48864IH</v>
          </cell>
          <cell r="B4005">
            <v>42185</v>
          </cell>
          <cell r="C4005" t="str">
            <v>C48864</v>
          </cell>
          <cell r="D4005" t="str">
            <v>Corrib Pub &amp; Restaurant</v>
          </cell>
          <cell r="E4005" t="str">
            <v>MA</v>
          </cell>
          <cell r="F4005" t="str">
            <v>P1</v>
          </cell>
          <cell r="G4005" t="str">
            <v>SMALL</v>
          </cell>
          <cell r="H4005" t="str">
            <v>IH</v>
          </cell>
          <cell r="I4005" t="str">
            <v>0013407 - UNITED BUSINESSMANS INSURANCE AGENCY</v>
          </cell>
        </row>
        <row r="4006">
          <cell r="A4006" t="str">
            <v>C48868IH</v>
          </cell>
          <cell r="B4006">
            <v>42185</v>
          </cell>
          <cell r="C4006" t="str">
            <v>C48868</v>
          </cell>
          <cell r="D4006" t="str">
            <v>Eclectic Dining</v>
          </cell>
          <cell r="E4006" t="str">
            <v>MA</v>
          </cell>
          <cell r="F4006" t="str">
            <v>P1</v>
          </cell>
          <cell r="G4006" t="str">
            <v>SMALL</v>
          </cell>
          <cell r="H4006" t="str">
            <v>IH</v>
          </cell>
          <cell r="I4006" t="str">
            <v>0011467 - CLAUSEN, DAVID A</v>
          </cell>
        </row>
        <row r="4007">
          <cell r="A4007" t="str">
            <v>C48879JM</v>
          </cell>
          <cell r="B4007">
            <v>42185</v>
          </cell>
          <cell r="C4007" t="str">
            <v>C48879</v>
          </cell>
          <cell r="D4007" t="str">
            <v>Friel Golf Management Co Inc</v>
          </cell>
          <cell r="E4007" t="str">
            <v>NH</v>
          </cell>
          <cell r="F4007" t="str">
            <v>P1</v>
          </cell>
          <cell r="G4007" t="str">
            <v>SMALL</v>
          </cell>
          <cell r="H4007" t="str">
            <v>JM</v>
          </cell>
          <cell r="I4007" t="str">
            <v>0028274 - CROSS INSURANCE - MANCHESTER</v>
          </cell>
        </row>
        <row r="4008">
          <cell r="A4008" t="str">
            <v>C48879JN</v>
          </cell>
          <cell r="B4008">
            <v>42185</v>
          </cell>
          <cell r="C4008" t="str">
            <v>C48879</v>
          </cell>
          <cell r="D4008" t="str">
            <v>Friel Golf Management Co Inc</v>
          </cell>
          <cell r="E4008" t="str">
            <v>NH</v>
          </cell>
          <cell r="F4008" t="str">
            <v>P1</v>
          </cell>
          <cell r="G4008" t="str">
            <v>SMALL</v>
          </cell>
          <cell r="H4008" t="str">
            <v>JN</v>
          </cell>
          <cell r="I4008" t="str">
            <v>0028274 - CROSS INSURANCE - MANCHESTER</v>
          </cell>
        </row>
        <row r="4009">
          <cell r="A4009" t="str">
            <v>C48883IH</v>
          </cell>
          <cell r="B4009">
            <v>42185</v>
          </cell>
          <cell r="C4009" t="str">
            <v>C48883</v>
          </cell>
          <cell r="D4009" t="str">
            <v>F H Perry Builders</v>
          </cell>
          <cell r="E4009" t="str">
            <v>MA</v>
          </cell>
          <cell r="F4009" t="str">
            <v>P1</v>
          </cell>
          <cell r="G4009" t="str">
            <v>SMALL</v>
          </cell>
          <cell r="H4009" t="str">
            <v>IH</v>
          </cell>
          <cell r="I4009" t="str">
            <v>0032802 - NFP CORPORATE SERVICES (NY) LLC</v>
          </cell>
        </row>
        <row r="4010">
          <cell r="A4010" t="str">
            <v>C48891IH</v>
          </cell>
          <cell r="B4010">
            <v>42185</v>
          </cell>
          <cell r="C4010" t="str">
            <v>C48891</v>
          </cell>
          <cell r="D4010" t="str">
            <v>The Webber Restaurant Group</v>
          </cell>
          <cell r="E4010" t="str">
            <v>MA</v>
          </cell>
          <cell r="F4010" t="str">
            <v>P1</v>
          </cell>
          <cell r="G4010" t="str">
            <v>CRC</v>
          </cell>
          <cell r="H4010" t="str">
            <v>IH</v>
          </cell>
          <cell r="I4010" t="str">
            <v>0033927 - CORCORAN &amp; HAVLIN BENEFITS INS GROUP INC</v>
          </cell>
        </row>
        <row r="4011">
          <cell r="A4011" t="str">
            <v>C48897IH</v>
          </cell>
          <cell r="B4011">
            <v>42185</v>
          </cell>
          <cell r="C4011" t="str">
            <v>C48897</v>
          </cell>
          <cell r="D4011" t="str">
            <v>800 Washington Street Inc</v>
          </cell>
          <cell r="E4011" t="str">
            <v>MA</v>
          </cell>
          <cell r="F4011" t="str">
            <v>P1</v>
          </cell>
          <cell r="G4011" t="str">
            <v>SMALL</v>
          </cell>
          <cell r="H4011" t="str">
            <v>IH</v>
          </cell>
          <cell r="I4011" t="str">
            <v>0034306 - BENEMAX, INC.</v>
          </cell>
        </row>
        <row r="4012">
          <cell r="A4012" t="str">
            <v>C48899IH</v>
          </cell>
          <cell r="B4012">
            <v>42185</v>
          </cell>
          <cell r="C4012" t="str">
            <v>C48899</v>
          </cell>
          <cell r="D4012" t="str">
            <v>Margulies Perruzzi Architects Inc</v>
          </cell>
          <cell r="E4012" t="str">
            <v>MA</v>
          </cell>
          <cell r="F4012" t="str">
            <v>P1</v>
          </cell>
          <cell r="G4012" t="str">
            <v>SMALL</v>
          </cell>
          <cell r="H4012" t="str">
            <v>IH</v>
          </cell>
          <cell r="I4012" t="str">
            <v>0028177 - EASTERN BENEFITS GROUP</v>
          </cell>
        </row>
        <row r="4013">
          <cell r="A4013" t="str">
            <v>C48903IH</v>
          </cell>
          <cell r="B4013">
            <v>42185</v>
          </cell>
          <cell r="C4013" t="str">
            <v>C48903</v>
          </cell>
          <cell r="D4013" t="str">
            <v>KOB Inc</v>
          </cell>
          <cell r="E4013" t="str">
            <v>MA</v>
          </cell>
          <cell r="F4013" t="str">
            <v>P1</v>
          </cell>
          <cell r="G4013" t="str">
            <v>SMALL</v>
          </cell>
          <cell r="H4013" t="str">
            <v>IH</v>
          </cell>
          <cell r="I4013" t="str">
            <v>0024386 - BENEMAX, INC.</v>
          </cell>
        </row>
        <row r="4014">
          <cell r="A4014" t="str">
            <v>C48911IH</v>
          </cell>
          <cell r="B4014">
            <v>42185</v>
          </cell>
          <cell r="C4014" t="str">
            <v>C48911</v>
          </cell>
          <cell r="D4014" t="str">
            <v>Cape Cod Emergency Associates</v>
          </cell>
          <cell r="E4014" t="str">
            <v>MA</v>
          </cell>
          <cell r="F4014" t="str">
            <v>P1</v>
          </cell>
          <cell r="G4014" t="str">
            <v>SMALL</v>
          </cell>
          <cell r="H4014" t="str">
            <v>IH</v>
          </cell>
          <cell r="I4014" t="str">
            <v>0013408 - ROGERS &amp; GRAY INSURANCE AGENCY</v>
          </cell>
        </row>
        <row r="4015">
          <cell r="A4015" t="str">
            <v>C48912IH</v>
          </cell>
          <cell r="B4015">
            <v>42185</v>
          </cell>
          <cell r="C4015" t="str">
            <v>C48912</v>
          </cell>
          <cell r="D4015" t="str">
            <v>Shawmut Metal Products</v>
          </cell>
          <cell r="E4015" t="str">
            <v>MA</v>
          </cell>
          <cell r="F4015" t="str">
            <v>P1</v>
          </cell>
          <cell r="G4015" t="str">
            <v>SMALL</v>
          </cell>
          <cell r="H4015" t="str">
            <v>IH</v>
          </cell>
          <cell r="I4015" t="str">
            <v>0027724 - HUB INTERNATIONAL NEW ENGLAND LLC</v>
          </cell>
        </row>
        <row r="4016">
          <cell r="A4016" t="str">
            <v>C48913JM</v>
          </cell>
          <cell r="B4016">
            <v>42185</v>
          </cell>
          <cell r="C4016" t="str">
            <v>C48913</v>
          </cell>
          <cell r="D4016" t="str">
            <v>Brueckner Group USA, Inc</v>
          </cell>
          <cell r="E4016" t="str">
            <v>NH</v>
          </cell>
          <cell r="F4016" t="str">
            <v>P1</v>
          </cell>
          <cell r="G4016" t="str">
            <v>SMALL</v>
          </cell>
          <cell r="H4016" t="str">
            <v>JM</v>
          </cell>
          <cell r="I4016" t="str">
            <v>0010815 - NEW ENGLAND MEDICAL INS AGENCY LLC</v>
          </cell>
        </row>
        <row r="4017">
          <cell r="A4017" t="str">
            <v>C48913JN</v>
          </cell>
          <cell r="B4017">
            <v>42185</v>
          </cell>
          <cell r="C4017" t="str">
            <v>C48913</v>
          </cell>
          <cell r="D4017" t="str">
            <v>Brueckner Group USA, Inc</v>
          </cell>
          <cell r="E4017" t="str">
            <v>NH</v>
          </cell>
          <cell r="F4017" t="str">
            <v>P1</v>
          </cell>
          <cell r="G4017" t="str">
            <v>SMALL</v>
          </cell>
          <cell r="H4017" t="str">
            <v>JN</v>
          </cell>
          <cell r="I4017" t="str">
            <v>0010815 - NEW ENGLAND MEDICAL INS AGENCY LLC</v>
          </cell>
        </row>
        <row r="4018">
          <cell r="A4018" t="str">
            <v>C48914JH</v>
          </cell>
          <cell r="B4018">
            <v>42185</v>
          </cell>
          <cell r="C4018" t="str">
            <v>C48914</v>
          </cell>
          <cell r="D4018" t="str">
            <v>Lake Machine Co Inc</v>
          </cell>
          <cell r="E4018" t="str">
            <v>NH</v>
          </cell>
          <cell r="F4018" t="str">
            <v>P1</v>
          </cell>
          <cell r="G4018" t="str">
            <v>SMALL</v>
          </cell>
          <cell r="H4018" t="str">
            <v>JH</v>
          </cell>
          <cell r="I4018" t="str">
            <v>0011545 - CBS INSURANCE INC</v>
          </cell>
        </row>
        <row r="4019">
          <cell r="A4019" t="str">
            <v>C48922IH</v>
          </cell>
          <cell r="B4019">
            <v>42185</v>
          </cell>
          <cell r="C4019" t="str">
            <v>C48922</v>
          </cell>
          <cell r="D4019" t="str">
            <v>IAM Local 2336 at Formtek</v>
          </cell>
          <cell r="E4019" t="str">
            <v>ME</v>
          </cell>
          <cell r="F4019" t="str">
            <v>P1</v>
          </cell>
          <cell r="G4019" t="str">
            <v>CRC</v>
          </cell>
          <cell r="H4019" t="str">
            <v>IH</v>
          </cell>
          <cell r="I4019" t="str">
            <v>0026411 - MCLABOR LLC</v>
          </cell>
        </row>
        <row r="4020">
          <cell r="A4020" t="str">
            <v>C48924IH</v>
          </cell>
          <cell r="B4020">
            <v>42185</v>
          </cell>
          <cell r="C4020" t="str">
            <v>C48924</v>
          </cell>
          <cell r="D4020" t="str">
            <v>Gillies &amp; Prittie, Inc.</v>
          </cell>
          <cell r="E4020" t="str">
            <v>ME</v>
          </cell>
          <cell r="F4020" t="str">
            <v>P1</v>
          </cell>
          <cell r="G4020" t="str">
            <v>SMALL</v>
          </cell>
          <cell r="H4020" t="str">
            <v>IH</v>
          </cell>
          <cell r="I4020" t="str">
            <v>0011549 - ACADIA BENEFITS INC</v>
          </cell>
        </row>
        <row r="4021">
          <cell r="A4021" t="str">
            <v>C48924MI</v>
          </cell>
          <cell r="B4021">
            <v>42185</v>
          </cell>
          <cell r="C4021" t="str">
            <v>C48924</v>
          </cell>
          <cell r="D4021" t="str">
            <v>Gillies &amp; Prittie, Inc.</v>
          </cell>
          <cell r="E4021" t="str">
            <v>ME</v>
          </cell>
          <cell r="F4021" t="str">
            <v>P1</v>
          </cell>
          <cell r="G4021" t="str">
            <v>MCARE</v>
          </cell>
          <cell r="H4021" t="str">
            <v>MI</v>
          </cell>
          <cell r="I4021" t="str">
            <v>0011549 - ACADIA BENEFITS INC</v>
          </cell>
        </row>
        <row r="4022">
          <cell r="A4022" t="str">
            <v>C48930IH</v>
          </cell>
          <cell r="B4022">
            <v>42185</v>
          </cell>
          <cell r="C4022" t="str">
            <v>C48930</v>
          </cell>
          <cell r="D4022" t="str">
            <v>Oxford Networks</v>
          </cell>
          <cell r="E4022" t="str">
            <v>ME</v>
          </cell>
          <cell r="F4022" t="str">
            <v>P1</v>
          </cell>
          <cell r="G4022" t="str">
            <v>CRC</v>
          </cell>
          <cell r="H4022" t="str">
            <v>IH</v>
          </cell>
          <cell r="I4022" t="str">
            <v>0034850 - NORTON FINANCIAL SERVICES INC</v>
          </cell>
        </row>
        <row r="4023">
          <cell r="A4023" t="str">
            <v>C48930IV</v>
          </cell>
          <cell r="B4023">
            <v>42185</v>
          </cell>
          <cell r="C4023" t="str">
            <v>C48930</v>
          </cell>
          <cell r="D4023" t="str">
            <v>Oxford Networks</v>
          </cell>
          <cell r="E4023" t="str">
            <v>ME</v>
          </cell>
          <cell r="F4023" t="str">
            <v>P1</v>
          </cell>
          <cell r="G4023" t="str">
            <v>CRC</v>
          </cell>
          <cell r="H4023" t="str">
            <v>IV</v>
          </cell>
          <cell r="I4023" t="str">
            <v>0034850 - NORTON FINANCIAL SERVICES INC</v>
          </cell>
        </row>
        <row r="4024">
          <cell r="A4024" t="str">
            <v>C48934IH</v>
          </cell>
          <cell r="B4024">
            <v>42185</v>
          </cell>
          <cell r="C4024" t="str">
            <v>C48934</v>
          </cell>
          <cell r="D4024" t="str">
            <v>Hyannis Auto Inc</v>
          </cell>
          <cell r="E4024" t="str">
            <v>MA</v>
          </cell>
          <cell r="F4024" t="str">
            <v>P1</v>
          </cell>
          <cell r="G4024" t="str">
            <v>SMALL</v>
          </cell>
          <cell r="H4024" t="str">
            <v>IH</v>
          </cell>
          <cell r="I4024" t="str">
            <v>0011471 - MCGUIRE KATES, AMY</v>
          </cell>
        </row>
        <row r="4025">
          <cell r="A4025" t="str">
            <v>C48936IH</v>
          </cell>
          <cell r="B4025">
            <v>42185</v>
          </cell>
          <cell r="C4025" t="str">
            <v>C48936</v>
          </cell>
          <cell r="D4025" t="str">
            <v>Robinson, Kriger &amp; McCallum PA</v>
          </cell>
          <cell r="E4025" t="str">
            <v>ME</v>
          </cell>
          <cell r="F4025" t="str">
            <v>P1</v>
          </cell>
          <cell r="G4025" t="str">
            <v>SMALL</v>
          </cell>
          <cell r="H4025" t="str">
            <v>IH</v>
          </cell>
          <cell r="I4025" t="str">
            <v>0011553 - NORTON FINANCIAL SERVICES INC</v>
          </cell>
        </row>
        <row r="4026">
          <cell r="A4026" t="str">
            <v>C48936IV</v>
          </cell>
          <cell r="B4026">
            <v>42185</v>
          </cell>
          <cell r="C4026" t="str">
            <v>C48936</v>
          </cell>
          <cell r="D4026" t="str">
            <v>Robinson, Kriger &amp; McCallum PA</v>
          </cell>
          <cell r="E4026" t="str">
            <v>ME</v>
          </cell>
          <cell r="F4026" t="str">
            <v>P1</v>
          </cell>
          <cell r="G4026" t="str">
            <v>SMALL</v>
          </cell>
          <cell r="H4026" t="str">
            <v>IV</v>
          </cell>
          <cell r="I4026" t="str">
            <v>0011553 - NORTON FINANCIAL SERVICES INC</v>
          </cell>
        </row>
        <row r="4027">
          <cell r="A4027" t="str">
            <v>C48941IH</v>
          </cell>
          <cell r="B4027">
            <v>42185</v>
          </cell>
          <cell r="C4027" t="str">
            <v>C48941</v>
          </cell>
          <cell r="D4027" t="str">
            <v>R S Audley Inc</v>
          </cell>
          <cell r="E4027" t="str">
            <v>NH</v>
          </cell>
          <cell r="F4027" t="str">
            <v>P1</v>
          </cell>
          <cell r="G4027" t="str">
            <v>CRC</v>
          </cell>
          <cell r="H4027" t="str">
            <v>IH</v>
          </cell>
          <cell r="I4027" t="str">
            <v>0035359 - ROWLEY AGENCY INC</v>
          </cell>
        </row>
        <row r="4028">
          <cell r="A4028" t="str">
            <v>C48941JM</v>
          </cell>
          <cell r="B4028">
            <v>42185</v>
          </cell>
          <cell r="C4028" t="str">
            <v>C48941</v>
          </cell>
          <cell r="D4028" t="str">
            <v>R S Audley Inc</v>
          </cell>
          <cell r="E4028" t="str">
            <v>NH</v>
          </cell>
          <cell r="F4028" t="str">
            <v>P1</v>
          </cell>
          <cell r="G4028" t="str">
            <v>CRC</v>
          </cell>
          <cell r="H4028" t="str">
            <v>JM</v>
          </cell>
          <cell r="I4028" t="str">
            <v>0035359 - ROWLEY AGENCY INC</v>
          </cell>
        </row>
        <row r="4029">
          <cell r="A4029" t="str">
            <v>C48947IH</v>
          </cell>
          <cell r="B4029">
            <v>42185</v>
          </cell>
          <cell r="C4029" t="str">
            <v>C48947</v>
          </cell>
          <cell r="D4029" t="str">
            <v>Onpoint Health Data</v>
          </cell>
          <cell r="E4029" t="str">
            <v>ME</v>
          </cell>
          <cell r="F4029" t="str">
            <v>P1</v>
          </cell>
          <cell r="G4029" t="str">
            <v>SMALL</v>
          </cell>
          <cell r="H4029" t="str">
            <v>IH</v>
          </cell>
          <cell r="I4029" t="str">
            <v>0028088 - NORTHERN GROUP BENEFITS LLC</v>
          </cell>
        </row>
        <row r="4030">
          <cell r="A4030" t="str">
            <v>C48947IV</v>
          </cell>
          <cell r="B4030">
            <v>42185</v>
          </cell>
          <cell r="C4030" t="str">
            <v>C48947</v>
          </cell>
          <cell r="D4030" t="str">
            <v>Onpoint Health Data</v>
          </cell>
          <cell r="E4030" t="str">
            <v>ME</v>
          </cell>
          <cell r="F4030" t="str">
            <v>P1</v>
          </cell>
          <cell r="G4030" t="str">
            <v>SMALL</v>
          </cell>
          <cell r="H4030" t="str">
            <v>IV</v>
          </cell>
          <cell r="I4030" t="str">
            <v>0028088 - NORTHERN GROUP BENEFITS LLC</v>
          </cell>
        </row>
        <row r="4031">
          <cell r="A4031" t="str">
            <v>C48947PO</v>
          </cell>
          <cell r="B4031">
            <v>42185</v>
          </cell>
          <cell r="C4031" t="str">
            <v>C48947</v>
          </cell>
          <cell r="D4031" t="str">
            <v>Onpoint Health Data</v>
          </cell>
          <cell r="E4031" t="str">
            <v>ME</v>
          </cell>
          <cell r="F4031" t="str">
            <v>P1</v>
          </cell>
          <cell r="G4031" t="str">
            <v>SMALL</v>
          </cell>
          <cell r="H4031" t="str">
            <v>PO</v>
          </cell>
          <cell r="I4031" t="str">
            <v>0028088 - NORTHERN GROUP BENEFITS LLC</v>
          </cell>
        </row>
        <row r="4032">
          <cell r="A4032" t="str">
            <v>C48950JM</v>
          </cell>
          <cell r="B4032">
            <v>42185</v>
          </cell>
          <cell r="C4032" t="str">
            <v>C48950</v>
          </cell>
          <cell r="D4032" t="str">
            <v>Merrimack Building Supply Inc</v>
          </cell>
          <cell r="E4032" t="str">
            <v>NH</v>
          </cell>
          <cell r="F4032" t="str">
            <v>P1</v>
          </cell>
          <cell r="G4032" t="str">
            <v>SMALL</v>
          </cell>
          <cell r="H4032" t="str">
            <v>JM</v>
          </cell>
          <cell r="I4032" t="str">
            <v>0031026 - NIBRI BENEFIT SERVICES INC</v>
          </cell>
        </row>
        <row r="4033">
          <cell r="A4033" t="str">
            <v>C48953IV</v>
          </cell>
          <cell r="B4033">
            <v>42185</v>
          </cell>
          <cell r="C4033" t="str">
            <v>C48953</v>
          </cell>
          <cell r="D4033" t="str">
            <v>Shiebler Design Drafting Services LLC</v>
          </cell>
          <cell r="E4033" t="str">
            <v>NH</v>
          </cell>
          <cell r="F4033" t="str">
            <v>P1</v>
          </cell>
          <cell r="G4033" t="str">
            <v>SMALL</v>
          </cell>
          <cell r="H4033" t="str">
            <v>IV</v>
          </cell>
          <cell r="I4033" t="str">
            <v>0011582 - CORNERSTONE BENEFIT &amp; RET GROUP INC</v>
          </cell>
        </row>
        <row r="4034">
          <cell r="A4034" t="str">
            <v>C48953JM</v>
          </cell>
          <cell r="B4034">
            <v>42185</v>
          </cell>
          <cell r="C4034" t="str">
            <v>C48953</v>
          </cell>
          <cell r="D4034" t="str">
            <v>Shiebler Design Drafting Services LLC</v>
          </cell>
          <cell r="E4034" t="str">
            <v>NH</v>
          </cell>
          <cell r="F4034" t="str">
            <v>P1</v>
          </cell>
          <cell r="G4034" t="str">
            <v>SMALL</v>
          </cell>
          <cell r="H4034" t="str">
            <v>JM</v>
          </cell>
          <cell r="I4034" t="str">
            <v>0011582 - CORNERSTONE BENEFIT &amp; RET GROUP INC</v>
          </cell>
        </row>
        <row r="4035">
          <cell r="A4035" t="str">
            <v>C48959IH</v>
          </cell>
          <cell r="B4035">
            <v>42185</v>
          </cell>
          <cell r="C4035" t="str">
            <v>C48959</v>
          </cell>
          <cell r="D4035" t="str">
            <v>Preferred Automotive Inc</v>
          </cell>
          <cell r="E4035" t="str">
            <v>MA</v>
          </cell>
          <cell r="F4035" t="str">
            <v>P1</v>
          </cell>
          <cell r="G4035" t="str">
            <v>SMALL</v>
          </cell>
          <cell r="H4035" t="str">
            <v>IH</v>
          </cell>
          <cell r="I4035" t="str">
            <v>0011559 - MCCULLOM, PATRICK</v>
          </cell>
        </row>
        <row r="4036">
          <cell r="A4036" t="str">
            <v>C48961IH</v>
          </cell>
          <cell r="B4036">
            <v>42185</v>
          </cell>
          <cell r="C4036" t="str">
            <v>C48961</v>
          </cell>
          <cell r="D4036" t="str">
            <v>Drs Thiel Wang &amp; Associates, Inc.</v>
          </cell>
          <cell r="E4036" t="str">
            <v>MA</v>
          </cell>
          <cell r="F4036" t="str">
            <v>P1</v>
          </cell>
          <cell r="G4036" t="str">
            <v>SMALL</v>
          </cell>
          <cell r="H4036" t="str">
            <v>IH</v>
          </cell>
          <cell r="I4036" t="str">
            <v>0011464 - TOMICH, SUSAN M</v>
          </cell>
        </row>
        <row r="4037">
          <cell r="A4037" t="str">
            <v>C48962IH</v>
          </cell>
          <cell r="B4037">
            <v>42185</v>
          </cell>
          <cell r="C4037" t="str">
            <v>C48962</v>
          </cell>
          <cell r="D4037" t="str">
            <v>Geiger-Phillips Inc</v>
          </cell>
          <cell r="E4037" t="str">
            <v>MA</v>
          </cell>
          <cell r="F4037" t="str">
            <v>P1</v>
          </cell>
          <cell r="G4037" t="str">
            <v>SMALL</v>
          </cell>
          <cell r="H4037" t="str">
            <v>IH</v>
          </cell>
          <cell r="I4037" t="str">
            <v>0020460 - ROGERS &amp; GRAY INSURANCE AGENCY</v>
          </cell>
        </row>
        <row r="4038">
          <cell r="A4038" t="str">
            <v>C48962MI</v>
          </cell>
          <cell r="B4038">
            <v>42185</v>
          </cell>
          <cell r="C4038" t="str">
            <v>C48962</v>
          </cell>
          <cell r="D4038" t="str">
            <v>Geiger-Phillips Inc</v>
          </cell>
          <cell r="E4038" t="str">
            <v>MA</v>
          </cell>
          <cell r="F4038" t="str">
            <v>P1</v>
          </cell>
          <cell r="G4038" t="str">
            <v>MCARE</v>
          </cell>
          <cell r="H4038" t="str">
            <v>MI</v>
          </cell>
          <cell r="I4038" t="str">
            <v>0020460 - ROGERS &amp; GRAY INSURANCE AGENCY</v>
          </cell>
        </row>
        <row r="4039">
          <cell r="A4039" t="str">
            <v>C48963IH</v>
          </cell>
          <cell r="B4039">
            <v>42185</v>
          </cell>
          <cell r="C4039" t="str">
            <v>C48963</v>
          </cell>
          <cell r="D4039" t="str">
            <v>Ron Levenbaum DMD PC</v>
          </cell>
          <cell r="E4039" t="str">
            <v>MA</v>
          </cell>
          <cell r="F4039" t="str">
            <v>P1</v>
          </cell>
          <cell r="G4039" t="str">
            <v>GPC</v>
          </cell>
          <cell r="H4039" t="str">
            <v>IH</v>
          </cell>
          <cell r="I4039" t="str">
            <v>0021212 - SPRING INSURANCE GROUP LLC</v>
          </cell>
        </row>
        <row r="4040">
          <cell r="A4040" t="str">
            <v>C48964IA</v>
          </cell>
          <cell r="B4040">
            <v>42185</v>
          </cell>
          <cell r="C4040" t="str">
            <v>C48964</v>
          </cell>
          <cell r="D4040" t="str">
            <v>Invest Northern Ireland</v>
          </cell>
          <cell r="E4040" t="str">
            <v>MA</v>
          </cell>
          <cell r="F4040" t="str">
            <v>P1</v>
          </cell>
          <cell r="G4040" t="str">
            <v>SMALL</v>
          </cell>
          <cell r="H4040" t="str">
            <v>IA</v>
          </cell>
          <cell r="I4040" t="str">
            <v>0032287 - GALLAGHER BENEFIT SERVICES INC</v>
          </cell>
        </row>
        <row r="4041">
          <cell r="A4041" t="str">
            <v>C48967IH</v>
          </cell>
          <cell r="B4041">
            <v>42185</v>
          </cell>
          <cell r="C4041" t="str">
            <v>C48967</v>
          </cell>
          <cell r="D4041" t="str">
            <v>The Maine Tour Connection</v>
          </cell>
          <cell r="E4041" t="str">
            <v>ME</v>
          </cell>
          <cell r="F4041" t="str">
            <v>P1</v>
          </cell>
          <cell r="G4041" t="str">
            <v>SMALL</v>
          </cell>
          <cell r="H4041" t="str">
            <v>IH</v>
          </cell>
          <cell r="I4041" t="str">
            <v>0011589 - BUSINESS INSURANCE AGENCY</v>
          </cell>
        </row>
        <row r="4042">
          <cell r="A4042" t="str">
            <v>C48969JM</v>
          </cell>
          <cell r="B4042">
            <v>42185</v>
          </cell>
          <cell r="C4042" t="str">
            <v>C48969</v>
          </cell>
          <cell r="D4042" t="str">
            <v>William C Huff Trucking Inc</v>
          </cell>
          <cell r="E4042" t="str">
            <v>NH</v>
          </cell>
          <cell r="F4042" t="str">
            <v>P1</v>
          </cell>
          <cell r="G4042" t="str">
            <v>SMALL</v>
          </cell>
          <cell r="H4042" t="str">
            <v>JM</v>
          </cell>
          <cell r="I4042" t="str">
            <v>0033806 - BROWN &amp; BROWN OF NEW HAMPSHIRE. INC</v>
          </cell>
        </row>
        <row r="4043">
          <cell r="A4043" t="str">
            <v>C48969JR</v>
          </cell>
          <cell r="B4043">
            <v>42185</v>
          </cell>
          <cell r="C4043" t="str">
            <v>C48969</v>
          </cell>
          <cell r="D4043" t="str">
            <v>William C Huff Trucking Inc</v>
          </cell>
          <cell r="E4043" t="str">
            <v>NH</v>
          </cell>
          <cell r="F4043" t="str">
            <v>P1</v>
          </cell>
          <cell r="G4043" t="str">
            <v>SMALL</v>
          </cell>
          <cell r="H4043" t="str">
            <v>JR</v>
          </cell>
          <cell r="I4043" t="str">
            <v>0033806 - BROWN &amp; BROWN OF NEW HAMPSHIRE. INC</v>
          </cell>
        </row>
        <row r="4044">
          <cell r="A4044" t="str">
            <v>C48974IH</v>
          </cell>
          <cell r="B4044">
            <v>42185</v>
          </cell>
          <cell r="C4044" t="str">
            <v>C48974</v>
          </cell>
          <cell r="D4044" t="str">
            <v>Boston Lyric Opera Company</v>
          </cell>
          <cell r="E4044" t="str">
            <v>MA</v>
          </cell>
          <cell r="F4044" t="str">
            <v>P1</v>
          </cell>
          <cell r="G4044" t="str">
            <v>SMALL</v>
          </cell>
          <cell r="H4044" t="str">
            <v>IH</v>
          </cell>
          <cell r="I4044" t="str">
            <v>0030340 - DIGITAL INSURANCE AGENCY INC</v>
          </cell>
        </row>
        <row r="4045">
          <cell r="A4045" t="str">
            <v>C48974JH</v>
          </cell>
          <cell r="B4045">
            <v>42185</v>
          </cell>
          <cell r="C4045" t="str">
            <v>C48974</v>
          </cell>
          <cell r="D4045" t="str">
            <v>Boston Lyric Opera Company</v>
          </cell>
          <cell r="E4045" t="str">
            <v>MA</v>
          </cell>
          <cell r="F4045" t="str">
            <v>P1</v>
          </cell>
          <cell r="G4045" t="str">
            <v>SMALL</v>
          </cell>
          <cell r="H4045" t="str">
            <v>JH</v>
          </cell>
          <cell r="I4045" t="str">
            <v>0030340 - DIGITAL INSURANCE AGENCY INC</v>
          </cell>
        </row>
        <row r="4046">
          <cell r="A4046" t="str">
            <v>C48984IH</v>
          </cell>
          <cell r="B4046">
            <v>42185</v>
          </cell>
          <cell r="C4046" t="str">
            <v>C48984</v>
          </cell>
          <cell r="D4046" t="str">
            <v>Scituate Raquet &amp; Fitness</v>
          </cell>
          <cell r="E4046" t="str">
            <v>MA</v>
          </cell>
          <cell r="F4046" t="str">
            <v>P1</v>
          </cell>
          <cell r="G4046" t="str">
            <v>SMALL</v>
          </cell>
          <cell r="H4046" t="str">
            <v>IH</v>
          </cell>
          <cell r="I4046" t="str">
            <v>0011152 - WITHERS, TIMOTHY C</v>
          </cell>
        </row>
        <row r="4047">
          <cell r="A4047" t="str">
            <v>C48987JM</v>
          </cell>
          <cell r="B4047">
            <v>42185</v>
          </cell>
          <cell r="C4047" t="str">
            <v>C48987</v>
          </cell>
          <cell r="D4047" t="str">
            <v>Lobster Boat Restaurant</v>
          </cell>
          <cell r="E4047" t="str">
            <v>NH</v>
          </cell>
          <cell r="F4047" t="str">
            <v>P1</v>
          </cell>
          <cell r="G4047" t="str">
            <v>SMALL</v>
          </cell>
          <cell r="H4047" t="str">
            <v>JM</v>
          </cell>
          <cell r="I4047" t="str">
            <v>0034403 - GRANITE GROUP BENEFITS LLC</v>
          </cell>
        </row>
        <row r="4048">
          <cell r="A4048" t="str">
            <v>C48993IH</v>
          </cell>
          <cell r="B4048">
            <v>42185</v>
          </cell>
          <cell r="C4048" t="str">
            <v>C48993</v>
          </cell>
          <cell r="D4048" t="str">
            <v>Drobnis Dental Lab</v>
          </cell>
          <cell r="E4048" t="str">
            <v>MA</v>
          </cell>
          <cell r="F4048" t="str">
            <v>P1</v>
          </cell>
          <cell r="G4048" t="str">
            <v>SMALL</v>
          </cell>
          <cell r="H4048" t="str">
            <v>IH</v>
          </cell>
          <cell r="I4048" t="str">
            <v>0028996 - DIGITAL INSURANCE AGENCY INC</v>
          </cell>
        </row>
        <row r="4049">
          <cell r="A4049" t="str">
            <v>C48997JM</v>
          </cell>
          <cell r="B4049">
            <v>42185</v>
          </cell>
          <cell r="C4049" t="str">
            <v>C48997</v>
          </cell>
          <cell r="D4049" t="str">
            <v>Shaker Road Child Care Center</v>
          </cell>
          <cell r="E4049" t="str">
            <v>NH</v>
          </cell>
          <cell r="F4049" t="str">
            <v>P1</v>
          </cell>
          <cell r="G4049" t="str">
            <v>SMALL</v>
          </cell>
          <cell r="H4049" t="str">
            <v>JM</v>
          </cell>
          <cell r="I4049" t="str">
            <v>0028273 - CGI EMPLOYEE BENEFITS GROUP</v>
          </cell>
        </row>
        <row r="4050">
          <cell r="A4050" t="str">
            <v>C49007IH</v>
          </cell>
          <cell r="B4050">
            <v>42185</v>
          </cell>
          <cell r="C4050" t="str">
            <v>C49007</v>
          </cell>
          <cell r="D4050" t="str">
            <v>Dr. Charles W. Malta PC</v>
          </cell>
          <cell r="E4050" t="str">
            <v>MA</v>
          </cell>
          <cell r="F4050" t="str">
            <v>P1</v>
          </cell>
          <cell r="G4050" t="str">
            <v>SMALL</v>
          </cell>
          <cell r="H4050" t="str">
            <v>IH</v>
          </cell>
          <cell r="I4050" t="str">
            <v>0011612 - FLEXIBLE BENEFIT SOLUTIONS INS BROKERAGE INC</v>
          </cell>
        </row>
        <row r="4051">
          <cell r="A4051" t="str">
            <v>C49007MI</v>
          </cell>
          <cell r="B4051">
            <v>42185</v>
          </cell>
          <cell r="C4051" t="str">
            <v>C49007</v>
          </cell>
          <cell r="D4051" t="str">
            <v>Dr. Charles W. Malta PC</v>
          </cell>
          <cell r="E4051" t="str">
            <v>MA</v>
          </cell>
          <cell r="F4051" t="str">
            <v>P1</v>
          </cell>
          <cell r="G4051" t="str">
            <v>MCARE</v>
          </cell>
          <cell r="H4051" t="str">
            <v>MI</v>
          </cell>
          <cell r="I4051" t="str">
            <v>0011612 - FLEXIBLE BENEFIT SOLUTIONS INS BROKERAGE INC</v>
          </cell>
        </row>
        <row r="4052">
          <cell r="A4052" t="str">
            <v>C49011IH</v>
          </cell>
          <cell r="B4052">
            <v>42185</v>
          </cell>
          <cell r="C4052" t="str">
            <v>C49011</v>
          </cell>
          <cell r="D4052" t="str">
            <v>Robinhood Marine Center Inc</v>
          </cell>
          <cell r="E4052" t="str">
            <v>ME</v>
          </cell>
          <cell r="F4052" t="str">
            <v>P1</v>
          </cell>
          <cell r="G4052" t="str">
            <v>SMALL</v>
          </cell>
          <cell r="H4052" t="str">
            <v>IH</v>
          </cell>
          <cell r="I4052" t="str">
            <v>0011611 - ACADIA BENEFITS INC</v>
          </cell>
        </row>
        <row r="4053">
          <cell r="A4053" t="str">
            <v>C49011JH</v>
          </cell>
          <cell r="B4053">
            <v>42185</v>
          </cell>
          <cell r="C4053" t="str">
            <v>C49011</v>
          </cell>
          <cell r="D4053" t="str">
            <v>Robinhood Marine Center Inc</v>
          </cell>
          <cell r="E4053" t="str">
            <v>ME</v>
          </cell>
          <cell r="F4053" t="str">
            <v>P1</v>
          </cell>
          <cell r="G4053" t="str">
            <v>SMALL</v>
          </cell>
          <cell r="H4053" t="str">
            <v>JH</v>
          </cell>
          <cell r="I4053" t="str">
            <v>0011611 - ACADIA BENEFITS INC</v>
          </cell>
        </row>
        <row r="4054">
          <cell r="A4054" t="str">
            <v>C49012JM</v>
          </cell>
          <cell r="B4054">
            <v>42185</v>
          </cell>
          <cell r="C4054" t="str">
            <v>C49012</v>
          </cell>
          <cell r="D4054" t="str">
            <v>Associated Buyers Inc</v>
          </cell>
          <cell r="E4054" t="str">
            <v>NH</v>
          </cell>
          <cell r="F4054" t="str">
            <v>P1</v>
          </cell>
          <cell r="G4054" t="str">
            <v>ERF</v>
          </cell>
          <cell r="H4054" t="str">
            <v>JM</v>
          </cell>
          <cell r="I4054" t="str">
            <v>0034992 - SIROIS, RICHARD L</v>
          </cell>
        </row>
        <row r="4055">
          <cell r="A4055" t="str">
            <v>C49012JR</v>
          </cell>
          <cell r="B4055">
            <v>42185</v>
          </cell>
          <cell r="C4055" t="str">
            <v>C49012</v>
          </cell>
          <cell r="D4055" t="str">
            <v>Associated Buyers Inc</v>
          </cell>
          <cell r="E4055" t="str">
            <v>NH</v>
          </cell>
          <cell r="F4055" t="str">
            <v>P1</v>
          </cell>
          <cell r="G4055" t="str">
            <v>ERF</v>
          </cell>
          <cell r="H4055" t="str">
            <v>JR</v>
          </cell>
          <cell r="I4055" t="str">
            <v>0034992 - SIROIS, RICHARD L</v>
          </cell>
        </row>
        <row r="4056">
          <cell r="A4056" t="str">
            <v>C49029IH</v>
          </cell>
          <cell r="B4056">
            <v>42185</v>
          </cell>
          <cell r="C4056" t="str">
            <v>C49029</v>
          </cell>
          <cell r="D4056" t="str">
            <v>Jason M Gilbert, MD PC</v>
          </cell>
          <cell r="E4056" t="str">
            <v>MA</v>
          </cell>
          <cell r="F4056" t="str">
            <v>P1</v>
          </cell>
          <cell r="G4056" t="str">
            <v>SMALL</v>
          </cell>
          <cell r="H4056" t="str">
            <v>IH</v>
          </cell>
          <cell r="I4056" t="str">
            <v>0030292 - WILLIAM GALLAGHER  ASSOCIATES</v>
          </cell>
        </row>
        <row r="4057">
          <cell r="A4057" t="str">
            <v>C49033IA</v>
          </cell>
          <cell r="B4057">
            <v>42185</v>
          </cell>
          <cell r="C4057" t="str">
            <v>C49033</v>
          </cell>
          <cell r="D4057" t="str">
            <v>John Galt Staffing Inc</v>
          </cell>
          <cell r="E4057" t="str">
            <v>MA</v>
          </cell>
          <cell r="F4057" t="str">
            <v>P1</v>
          </cell>
          <cell r="G4057" t="str">
            <v>SMALL</v>
          </cell>
          <cell r="H4057" t="str">
            <v>IA</v>
          </cell>
          <cell r="I4057" t="str">
            <v>0011073 - JOHN F CLUNAN INS AGENCY INC</v>
          </cell>
        </row>
        <row r="4058">
          <cell r="A4058" t="str">
            <v>C49033IH</v>
          </cell>
          <cell r="B4058">
            <v>42185</v>
          </cell>
          <cell r="C4058" t="str">
            <v>C49033</v>
          </cell>
          <cell r="D4058" t="str">
            <v>John Galt Staffing Inc</v>
          </cell>
          <cell r="E4058" t="str">
            <v>MA</v>
          </cell>
          <cell r="F4058" t="str">
            <v>P1</v>
          </cell>
          <cell r="G4058" t="str">
            <v>SMALL</v>
          </cell>
          <cell r="H4058" t="str">
            <v>IH</v>
          </cell>
          <cell r="I4058" t="str">
            <v>0011073 - JOHN F CLUNAN INS AGENCY INC</v>
          </cell>
        </row>
        <row r="4059">
          <cell r="A4059" t="str">
            <v>C49033JA</v>
          </cell>
          <cell r="B4059">
            <v>42185</v>
          </cell>
          <cell r="C4059" t="str">
            <v>C49033</v>
          </cell>
          <cell r="D4059" t="str">
            <v>John Galt Staffing Inc</v>
          </cell>
          <cell r="E4059" t="str">
            <v>MA</v>
          </cell>
          <cell r="F4059" t="str">
            <v>P1</v>
          </cell>
          <cell r="G4059" t="str">
            <v>SMALL</v>
          </cell>
          <cell r="H4059" t="str">
            <v>JA</v>
          </cell>
          <cell r="I4059" t="str">
            <v>0011073 - JOHN F CLUNAN INS AGENCY INC</v>
          </cell>
        </row>
        <row r="4060">
          <cell r="A4060" t="str">
            <v>C49038JM</v>
          </cell>
          <cell r="B4060">
            <v>42185</v>
          </cell>
          <cell r="C4060" t="str">
            <v>C49038</v>
          </cell>
          <cell r="D4060" t="str">
            <v>Hudson Medical Associates</v>
          </cell>
          <cell r="E4060" t="str">
            <v>NH</v>
          </cell>
          <cell r="F4060" t="str">
            <v>P1</v>
          </cell>
          <cell r="G4060" t="str">
            <v>SMALL</v>
          </cell>
          <cell r="H4060" t="str">
            <v>JM</v>
          </cell>
          <cell r="I4060" t="str">
            <v>0011626 - DONOHUE JR, STEPHEN J</v>
          </cell>
        </row>
        <row r="4061">
          <cell r="A4061" t="str">
            <v>C49044IV</v>
          </cell>
          <cell r="B4061">
            <v>42185</v>
          </cell>
          <cell r="C4061" t="str">
            <v>C49044</v>
          </cell>
          <cell r="D4061" t="str">
            <v>Eagleson Institute</v>
          </cell>
          <cell r="E4061" t="str">
            <v>ME</v>
          </cell>
          <cell r="F4061" t="str">
            <v>P1</v>
          </cell>
          <cell r="G4061" t="str">
            <v>SMALL</v>
          </cell>
          <cell r="H4061" t="str">
            <v>IV</v>
          </cell>
          <cell r="I4061" t="str">
            <v>0011565 - BUSINESS INSURANCE AGENCY</v>
          </cell>
        </row>
        <row r="4062">
          <cell r="A4062" t="str">
            <v>C49047IV</v>
          </cell>
          <cell r="B4062">
            <v>42185</v>
          </cell>
          <cell r="C4062" t="str">
            <v>C49047</v>
          </cell>
          <cell r="D4062" t="str">
            <v>Para Research Inc</v>
          </cell>
          <cell r="E4062" t="str">
            <v>MA</v>
          </cell>
          <cell r="F4062" t="str">
            <v>P1</v>
          </cell>
          <cell r="G4062" t="str">
            <v>SMALL</v>
          </cell>
          <cell r="H4062" t="str">
            <v>IV</v>
          </cell>
          <cell r="I4062" t="str">
            <v>0010985 - BUSINESS BENEFITS INS BROKERAGE INC</v>
          </cell>
        </row>
        <row r="4063">
          <cell r="A4063" t="str">
            <v>C49049PO</v>
          </cell>
          <cell r="B4063">
            <v>42185</v>
          </cell>
          <cell r="C4063" t="str">
            <v>C49049</v>
          </cell>
          <cell r="D4063" t="str">
            <v>Gendron &amp; Gendron, Inc.</v>
          </cell>
          <cell r="E4063" t="str">
            <v>ME</v>
          </cell>
          <cell r="F4063" t="str">
            <v>P1</v>
          </cell>
          <cell r="G4063" t="str">
            <v>SMALL</v>
          </cell>
          <cell r="H4063" t="str">
            <v>PO</v>
          </cell>
          <cell r="I4063" t="str">
            <v>0011624 - POIRIER, MARC R</v>
          </cell>
        </row>
        <row r="4064">
          <cell r="A4064" t="str">
            <v>C49051IV</v>
          </cell>
          <cell r="B4064">
            <v>42185</v>
          </cell>
          <cell r="C4064" t="str">
            <v>C49051</v>
          </cell>
          <cell r="D4064" t="str">
            <v>Greater Salem Family Footcare Associates PC</v>
          </cell>
          <cell r="E4064" t="str">
            <v>NH</v>
          </cell>
          <cell r="F4064" t="str">
            <v>P1</v>
          </cell>
          <cell r="G4064" t="str">
            <v>SMALL</v>
          </cell>
          <cell r="H4064" t="str">
            <v>IV</v>
          </cell>
          <cell r="I4064" t="str">
            <v>0011641 - FIRST BENEFITS INC</v>
          </cell>
        </row>
        <row r="4065">
          <cell r="A4065" t="str">
            <v>C49061IH</v>
          </cell>
          <cell r="B4065">
            <v>42185</v>
          </cell>
          <cell r="C4065" t="str">
            <v>C49061</v>
          </cell>
          <cell r="D4065" t="str">
            <v>Port Harbor Marine</v>
          </cell>
          <cell r="E4065" t="str">
            <v>ME</v>
          </cell>
          <cell r="F4065" t="str">
            <v>P1</v>
          </cell>
          <cell r="G4065" t="str">
            <v>CRC</v>
          </cell>
          <cell r="H4065" t="str">
            <v>IH</v>
          </cell>
          <cell r="I4065" t="str">
            <v>0031264 - HOLDEN INSURANCE AGENCY</v>
          </cell>
        </row>
        <row r="4066">
          <cell r="A4066" t="str">
            <v>C49061PO</v>
          </cell>
          <cell r="B4066">
            <v>42185</v>
          </cell>
          <cell r="C4066" t="str">
            <v>C49061</v>
          </cell>
          <cell r="D4066" t="str">
            <v>Port Harbor Marine</v>
          </cell>
          <cell r="E4066" t="str">
            <v>ME</v>
          </cell>
          <cell r="F4066" t="str">
            <v>P1</v>
          </cell>
          <cell r="G4066" t="str">
            <v>CRC</v>
          </cell>
          <cell r="H4066" t="str">
            <v>PO</v>
          </cell>
          <cell r="I4066" t="str">
            <v>0031264 - HOLDEN INSURANCE AGENCY</v>
          </cell>
        </row>
        <row r="4067">
          <cell r="A4067" t="str">
            <v>C49068IH</v>
          </cell>
          <cell r="B4067">
            <v>42185</v>
          </cell>
          <cell r="C4067" t="str">
            <v>C49068</v>
          </cell>
          <cell r="D4067" t="str">
            <v>Point Sebago Resort</v>
          </cell>
          <cell r="E4067" t="str">
            <v>ME</v>
          </cell>
          <cell r="F4067" t="str">
            <v>P1</v>
          </cell>
          <cell r="G4067" t="str">
            <v>SMALL</v>
          </cell>
          <cell r="H4067" t="str">
            <v>IH</v>
          </cell>
          <cell r="I4067" t="str">
            <v>0013574 - ACADIA BENEFITS INC</v>
          </cell>
        </row>
        <row r="4068">
          <cell r="A4068" t="str">
            <v>C49068IV</v>
          </cell>
          <cell r="B4068">
            <v>42185</v>
          </cell>
          <cell r="C4068" t="str">
            <v>C49068</v>
          </cell>
          <cell r="D4068" t="str">
            <v>Point Sebago Resort</v>
          </cell>
          <cell r="E4068" t="str">
            <v>ME</v>
          </cell>
          <cell r="F4068" t="str">
            <v>P1</v>
          </cell>
          <cell r="G4068" t="str">
            <v>SMALL</v>
          </cell>
          <cell r="H4068" t="str">
            <v>IV</v>
          </cell>
          <cell r="I4068" t="str">
            <v>0013574 - ACADIA BENEFITS INC</v>
          </cell>
        </row>
        <row r="4069">
          <cell r="A4069" t="str">
            <v>C49068PO</v>
          </cell>
          <cell r="B4069">
            <v>42185</v>
          </cell>
          <cell r="C4069" t="str">
            <v>C49068</v>
          </cell>
          <cell r="D4069" t="str">
            <v>Point Sebago Resort</v>
          </cell>
          <cell r="E4069" t="str">
            <v>ME</v>
          </cell>
          <cell r="F4069" t="str">
            <v>P1</v>
          </cell>
          <cell r="G4069" t="str">
            <v>SMALL</v>
          </cell>
          <cell r="H4069" t="str">
            <v>PO</v>
          </cell>
          <cell r="I4069" t="str">
            <v>0013574 - ACADIA BENEFITS INC</v>
          </cell>
        </row>
        <row r="4070">
          <cell r="A4070" t="str">
            <v>C49069JM</v>
          </cell>
          <cell r="B4070">
            <v>42185</v>
          </cell>
          <cell r="C4070" t="str">
            <v>C49069</v>
          </cell>
          <cell r="D4070" t="str">
            <v>Eckman Construction Company Inc</v>
          </cell>
          <cell r="E4070" t="str">
            <v>NH</v>
          </cell>
          <cell r="F4070" t="str">
            <v>P1</v>
          </cell>
          <cell r="G4070" t="str">
            <v>SMALL</v>
          </cell>
          <cell r="H4070" t="str">
            <v>JM</v>
          </cell>
          <cell r="I4070" t="str">
            <v>0010856 - ROWLEY AGENCY INC</v>
          </cell>
        </row>
        <row r="4071">
          <cell r="A4071" t="str">
            <v>C49070IH</v>
          </cell>
          <cell r="B4071">
            <v>42185</v>
          </cell>
          <cell r="C4071" t="str">
            <v>C49070</v>
          </cell>
          <cell r="D4071" t="str">
            <v>Marblehead Childrens Center</v>
          </cell>
          <cell r="E4071" t="str">
            <v>MA</v>
          </cell>
          <cell r="F4071" t="str">
            <v>P1</v>
          </cell>
          <cell r="G4071" t="str">
            <v>SMALL</v>
          </cell>
          <cell r="H4071" t="str">
            <v>IH</v>
          </cell>
          <cell r="I4071" t="str">
            <v>0010766 - PROCTOR &amp; CO INSURANCE AGENCY INC</v>
          </cell>
        </row>
        <row r="4072">
          <cell r="A4072" t="str">
            <v>C49070MI</v>
          </cell>
          <cell r="B4072">
            <v>42185</v>
          </cell>
          <cell r="C4072" t="str">
            <v>C49070</v>
          </cell>
          <cell r="D4072" t="str">
            <v>Marblehead Childrens Center</v>
          </cell>
          <cell r="E4072" t="str">
            <v>MA</v>
          </cell>
          <cell r="F4072" t="str">
            <v>P1</v>
          </cell>
          <cell r="G4072" t="str">
            <v>MCARE</v>
          </cell>
          <cell r="H4072" t="str">
            <v>MI</v>
          </cell>
          <cell r="I4072" t="str">
            <v>0010766 - PROCTOR &amp; CO INSURANCE AGENCY INC</v>
          </cell>
        </row>
        <row r="4073">
          <cell r="A4073" t="str">
            <v>C49074JH</v>
          </cell>
          <cell r="B4073">
            <v>42185</v>
          </cell>
          <cell r="C4073" t="str">
            <v>C49074</v>
          </cell>
          <cell r="D4073" t="str">
            <v>The Kyes Agency</v>
          </cell>
          <cell r="E4073" t="str">
            <v>ME</v>
          </cell>
          <cell r="F4073" t="str">
            <v>P1</v>
          </cell>
          <cell r="G4073" t="str">
            <v>SMALL</v>
          </cell>
          <cell r="H4073" t="str">
            <v>JH</v>
          </cell>
          <cell r="I4073" t="str">
            <v>0018624 - KYES AGENCY</v>
          </cell>
        </row>
        <row r="4074">
          <cell r="A4074" t="str">
            <v>C49074PO</v>
          </cell>
          <cell r="B4074">
            <v>42185</v>
          </cell>
          <cell r="C4074" t="str">
            <v>C49074</v>
          </cell>
          <cell r="D4074" t="str">
            <v>The Kyes Agency</v>
          </cell>
          <cell r="E4074" t="str">
            <v>ME</v>
          </cell>
          <cell r="F4074" t="str">
            <v>P1</v>
          </cell>
          <cell r="G4074" t="str">
            <v>SMALL</v>
          </cell>
          <cell r="H4074" t="str">
            <v>PO</v>
          </cell>
          <cell r="I4074" t="str">
            <v>0018624 - KYES AGENCY</v>
          </cell>
        </row>
        <row r="4075">
          <cell r="A4075" t="str">
            <v>C49076IH</v>
          </cell>
          <cell r="B4075">
            <v>42185</v>
          </cell>
          <cell r="C4075" t="str">
            <v>C49076</v>
          </cell>
          <cell r="D4075" t="str">
            <v>Raffael's Restaurant</v>
          </cell>
          <cell r="E4075" t="str">
            <v>MA</v>
          </cell>
          <cell r="F4075" t="str">
            <v>P1</v>
          </cell>
          <cell r="G4075" t="str">
            <v>SMALL</v>
          </cell>
          <cell r="H4075" t="str">
            <v>IH</v>
          </cell>
          <cell r="I4075" t="str">
            <v>0020171 - EASTERN BENEFITS GROUP</v>
          </cell>
        </row>
        <row r="4076">
          <cell r="A4076" t="str">
            <v>C49079IH</v>
          </cell>
          <cell r="B4076">
            <v>42185</v>
          </cell>
          <cell r="C4076" t="str">
            <v>C49079</v>
          </cell>
          <cell r="D4076" t="str">
            <v>Temple Beth Avodah</v>
          </cell>
          <cell r="E4076" t="str">
            <v>MA</v>
          </cell>
          <cell r="F4076" t="str">
            <v>P1</v>
          </cell>
          <cell r="G4076" t="str">
            <v>SMALL</v>
          </cell>
          <cell r="H4076" t="str">
            <v>IH</v>
          </cell>
          <cell r="I4076" t="str">
            <v>0032252 - CBIZ BENEFITS &amp; INSURANCE SVCS INC</v>
          </cell>
        </row>
        <row r="4077">
          <cell r="A4077" t="str">
            <v>C49082IH</v>
          </cell>
          <cell r="B4077">
            <v>42185</v>
          </cell>
          <cell r="C4077" t="str">
            <v>C49082</v>
          </cell>
          <cell r="D4077" t="str">
            <v>Park Ave Minit Car Wash Inc</v>
          </cell>
          <cell r="E4077" t="str">
            <v>MA</v>
          </cell>
          <cell r="F4077" t="str">
            <v>P1</v>
          </cell>
          <cell r="G4077" t="str">
            <v>SMALL</v>
          </cell>
          <cell r="H4077" t="str">
            <v>IH</v>
          </cell>
          <cell r="I4077" t="str">
            <v>0011655 - MANCUSO JR, JOSEPH C</v>
          </cell>
        </row>
        <row r="4078">
          <cell r="A4078" t="str">
            <v>C49083IH</v>
          </cell>
          <cell r="B4078">
            <v>42185</v>
          </cell>
          <cell r="C4078" t="str">
            <v>C49083</v>
          </cell>
          <cell r="D4078" t="str">
            <v>CJK Sherman Limited</v>
          </cell>
          <cell r="E4078" t="str">
            <v>MA</v>
          </cell>
          <cell r="F4078" t="str">
            <v>P1</v>
          </cell>
          <cell r="G4078" t="str">
            <v>SMALL</v>
          </cell>
          <cell r="H4078" t="str">
            <v>IH</v>
          </cell>
          <cell r="I4078" t="str">
            <v>0033506 - EASTERN BENEFITS GROUP</v>
          </cell>
        </row>
        <row r="4079">
          <cell r="A4079" t="str">
            <v>C49085JM</v>
          </cell>
          <cell r="B4079">
            <v>42185</v>
          </cell>
          <cell r="C4079" t="str">
            <v>C49085</v>
          </cell>
          <cell r="D4079" t="str">
            <v>Faith Tabernacle</v>
          </cell>
          <cell r="E4079" t="str">
            <v>NH</v>
          </cell>
          <cell r="F4079" t="str">
            <v>P1</v>
          </cell>
          <cell r="G4079" t="str">
            <v>SMALL</v>
          </cell>
          <cell r="H4079" t="str">
            <v>JM</v>
          </cell>
          <cell r="I4079" t="str">
            <v>0011661 - FIRST BENEFITS INC</v>
          </cell>
        </row>
        <row r="4080">
          <cell r="A4080" t="str">
            <v>C49087IA</v>
          </cell>
          <cell r="B4080">
            <v>42185</v>
          </cell>
          <cell r="C4080" t="str">
            <v>C49087</v>
          </cell>
          <cell r="D4080" t="str">
            <v>Kart Management LLC</v>
          </cell>
          <cell r="E4080" t="str">
            <v>MA</v>
          </cell>
          <cell r="F4080" t="str">
            <v>P1</v>
          </cell>
          <cell r="G4080" t="str">
            <v>SMALL</v>
          </cell>
          <cell r="H4080" t="str">
            <v>IA</v>
          </cell>
          <cell r="I4080" t="str">
            <v>0011530 - UNITED BUSINESSMANS INSURANCE AGENCY</v>
          </cell>
        </row>
        <row r="4081">
          <cell r="A4081" t="str">
            <v>C49087IH</v>
          </cell>
          <cell r="B4081">
            <v>42185</v>
          </cell>
          <cell r="C4081" t="str">
            <v>C49087</v>
          </cell>
          <cell r="D4081" t="str">
            <v>Kart Management LLC</v>
          </cell>
          <cell r="E4081" t="str">
            <v>MA</v>
          </cell>
          <cell r="F4081" t="str">
            <v>P1</v>
          </cell>
          <cell r="G4081" t="str">
            <v>SMALL</v>
          </cell>
          <cell r="H4081" t="str">
            <v>IH</v>
          </cell>
          <cell r="I4081" t="str">
            <v>0011530 - UNITED BUSINESSMANS INSURANCE AGENCY</v>
          </cell>
        </row>
        <row r="4082">
          <cell r="A4082" t="str">
            <v>C49088IA</v>
          </cell>
          <cell r="B4082">
            <v>42185</v>
          </cell>
          <cell r="C4082" t="str">
            <v>C49088</v>
          </cell>
          <cell r="D4082" t="str">
            <v>Gymnastics Learning Center Inc</v>
          </cell>
          <cell r="E4082" t="str">
            <v>MA</v>
          </cell>
          <cell r="F4082" t="str">
            <v>P1</v>
          </cell>
          <cell r="G4082" t="str">
            <v>SMALL</v>
          </cell>
          <cell r="H4082" t="str">
            <v>IA</v>
          </cell>
          <cell r="I4082" t="str">
            <v>0010914 - SMALL BUSINESS INSURANCE AGENCY INC</v>
          </cell>
        </row>
        <row r="4083">
          <cell r="A4083" t="str">
            <v>C49088IH</v>
          </cell>
          <cell r="B4083">
            <v>42185</v>
          </cell>
          <cell r="C4083" t="str">
            <v>C49088</v>
          </cell>
          <cell r="D4083" t="str">
            <v>Gymnastics Learning Center Inc</v>
          </cell>
          <cell r="E4083" t="str">
            <v>MA</v>
          </cell>
          <cell r="F4083" t="str">
            <v>P1</v>
          </cell>
          <cell r="G4083" t="str">
            <v>SMALL</v>
          </cell>
          <cell r="H4083" t="str">
            <v>IH</v>
          </cell>
          <cell r="I4083" t="str">
            <v>0010914 - SMALL BUSINESS INSURANCE AGENCY INC</v>
          </cell>
        </row>
        <row r="4084">
          <cell r="A4084" t="str">
            <v>C49090IV</v>
          </cell>
          <cell r="B4084">
            <v>42185</v>
          </cell>
          <cell r="C4084" t="str">
            <v>C49090</v>
          </cell>
          <cell r="D4084" t="str">
            <v>Presidential Estates</v>
          </cell>
          <cell r="E4084" t="str">
            <v>MA</v>
          </cell>
          <cell r="F4084" t="str">
            <v>P1</v>
          </cell>
          <cell r="G4084" t="str">
            <v>SMALL</v>
          </cell>
          <cell r="H4084" t="str">
            <v>IV</v>
          </cell>
          <cell r="I4084" t="str">
            <v>0036104 - PROCTOR &amp; CO INSURANCE AGENCY INC</v>
          </cell>
        </row>
        <row r="4085">
          <cell r="A4085" t="str">
            <v>C49090MI</v>
          </cell>
          <cell r="B4085">
            <v>42185</v>
          </cell>
          <cell r="C4085" t="str">
            <v>C49090</v>
          </cell>
          <cell r="D4085" t="str">
            <v>Presidential Estates</v>
          </cell>
          <cell r="E4085" t="str">
            <v>MA</v>
          </cell>
          <cell r="F4085" t="str">
            <v>P1</v>
          </cell>
          <cell r="G4085" t="str">
            <v>MCARE</v>
          </cell>
          <cell r="H4085" t="str">
            <v>MI</v>
          </cell>
          <cell r="I4085" t="str">
            <v>0036104 - PROCTOR &amp; CO INSURANCE AGENCY INC</v>
          </cell>
        </row>
        <row r="4086">
          <cell r="A4086" t="str">
            <v>C49094IH</v>
          </cell>
          <cell r="B4086">
            <v>42185</v>
          </cell>
          <cell r="C4086" t="str">
            <v>C49094</v>
          </cell>
          <cell r="D4086" t="str">
            <v>Pediatric Associates of Wellesley</v>
          </cell>
          <cell r="E4086" t="str">
            <v>MA</v>
          </cell>
          <cell r="F4086" t="str">
            <v>P1</v>
          </cell>
          <cell r="G4086" t="str">
            <v>SMALL</v>
          </cell>
          <cell r="H4086" t="str">
            <v>IH</v>
          </cell>
          <cell r="I4086" t="str">
            <v>0010946 - LAZZARI, ERIC</v>
          </cell>
        </row>
        <row r="4087">
          <cell r="A4087" t="str">
            <v>C49095JH</v>
          </cell>
          <cell r="B4087">
            <v>42185</v>
          </cell>
          <cell r="C4087" t="str">
            <v>C49095</v>
          </cell>
          <cell r="D4087" t="str">
            <v>Norris A Preble Co., Inc.</v>
          </cell>
          <cell r="E4087" t="str">
            <v>ME</v>
          </cell>
          <cell r="F4087" t="str">
            <v>P1</v>
          </cell>
          <cell r="G4087" t="str">
            <v>SMALL</v>
          </cell>
          <cell r="H4087" t="str">
            <v>JH</v>
          </cell>
          <cell r="I4087" t="str">
            <v>0011648 - KYES AGENCY</v>
          </cell>
        </row>
        <row r="4088">
          <cell r="A4088" t="str">
            <v>C49095MI</v>
          </cell>
          <cell r="B4088">
            <v>42185</v>
          </cell>
          <cell r="C4088" t="str">
            <v>C49095</v>
          </cell>
          <cell r="D4088" t="str">
            <v>Norris A Preble Co., Inc.</v>
          </cell>
          <cell r="E4088" t="str">
            <v>ME</v>
          </cell>
          <cell r="F4088" t="str">
            <v>P1</v>
          </cell>
          <cell r="G4088" t="str">
            <v>MCARE</v>
          </cell>
          <cell r="H4088" t="str">
            <v>MI</v>
          </cell>
          <cell r="I4088" t="str">
            <v>0011648 - KYES AGENCY</v>
          </cell>
        </row>
        <row r="4089">
          <cell r="A4089" t="str">
            <v>C49100IH</v>
          </cell>
          <cell r="B4089">
            <v>42185</v>
          </cell>
          <cell r="C4089" t="str">
            <v>C49100</v>
          </cell>
          <cell r="D4089" t="str">
            <v>The Cape Playhouse - RMF Inc.</v>
          </cell>
          <cell r="E4089" t="str">
            <v>MA</v>
          </cell>
          <cell r="F4089" t="str">
            <v>P1</v>
          </cell>
          <cell r="G4089" t="str">
            <v>SMALL</v>
          </cell>
          <cell r="H4089" t="str">
            <v>IH</v>
          </cell>
        </row>
        <row r="4090">
          <cell r="A4090" t="str">
            <v>C49105IV</v>
          </cell>
          <cell r="B4090">
            <v>42185</v>
          </cell>
          <cell r="C4090" t="str">
            <v>C49105</v>
          </cell>
          <cell r="D4090" t="str">
            <v>Standard Tube Sales Corporation</v>
          </cell>
          <cell r="E4090" t="str">
            <v>MA</v>
          </cell>
          <cell r="F4090" t="str">
            <v>P1</v>
          </cell>
          <cell r="G4090" t="str">
            <v>SMALL</v>
          </cell>
          <cell r="H4090" t="str">
            <v>IV</v>
          </cell>
          <cell r="I4090" t="str">
            <v>0032492 - SMALL BUSINESS INSURANCE AGENCY INC</v>
          </cell>
        </row>
        <row r="4091">
          <cell r="A4091" t="str">
            <v>C49113IV</v>
          </cell>
          <cell r="B4091">
            <v>42185</v>
          </cell>
          <cell r="C4091" t="str">
            <v>C49113</v>
          </cell>
          <cell r="D4091" t="str">
            <v>Interim Healthcare - NH</v>
          </cell>
          <cell r="E4091" t="str">
            <v>NH</v>
          </cell>
          <cell r="F4091" t="str">
            <v>P1</v>
          </cell>
          <cell r="G4091" t="str">
            <v>SMALL</v>
          </cell>
          <cell r="H4091" t="str">
            <v>IV</v>
          </cell>
          <cell r="I4091" t="str">
            <v>0025320 - E &amp; S INSURANCE SERVICES LLC</v>
          </cell>
        </row>
        <row r="4092">
          <cell r="A4092" t="str">
            <v>C49115IH</v>
          </cell>
          <cell r="B4092">
            <v>42185</v>
          </cell>
          <cell r="C4092" t="str">
            <v>C49115</v>
          </cell>
          <cell r="D4092" t="str">
            <v>Great State Beverages Inc</v>
          </cell>
          <cell r="E4092" t="str">
            <v>NH</v>
          </cell>
          <cell r="F4092" t="str">
            <v>P1</v>
          </cell>
          <cell r="G4092" t="str">
            <v>ERF</v>
          </cell>
          <cell r="H4092" t="str">
            <v>IH</v>
          </cell>
          <cell r="I4092" t="str">
            <v>0021280 - CGI EMPLOYEE BENEFITS GROUP</v>
          </cell>
        </row>
        <row r="4093">
          <cell r="A4093" t="str">
            <v>C49115PO</v>
          </cell>
          <cell r="B4093">
            <v>42185</v>
          </cell>
          <cell r="C4093" t="str">
            <v>C49115</v>
          </cell>
          <cell r="D4093" t="str">
            <v>Great State Beverages Inc</v>
          </cell>
          <cell r="E4093" t="str">
            <v>NH</v>
          </cell>
          <cell r="F4093" t="str">
            <v>P1</v>
          </cell>
          <cell r="G4093" t="str">
            <v>ERF</v>
          </cell>
          <cell r="H4093" t="str">
            <v>PO</v>
          </cell>
          <cell r="I4093" t="str">
            <v>0021280 - CGI EMPLOYEE BENEFITS GROUP</v>
          </cell>
        </row>
        <row r="4094">
          <cell r="A4094" t="str">
            <v>C49116JA</v>
          </cell>
          <cell r="B4094">
            <v>42185</v>
          </cell>
          <cell r="C4094" t="str">
            <v>C49116</v>
          </cell>
          <cell r="D4094" t="str">
            <v>Hershel Ellenbogen DMD</v>
          </cell>
          <cell r="E4094" t="str">
            <v>MA</v>
          </cell>
          <cell r="F4094" t="str">
            <v>P1</v>
          </cell>
          <cell r="G4094" t="str">
            <v>GPC</v>
          </cell>
          <cell r="H4094" t="str">
            <v>JA</v>
          </cell>
          <cell r="I4094" t="str">
            <v>0031028 - SPRING INSURANCE GROUP LLC</v>
          </cell>
        </row>
        <row r="4095">
          <cell r="A4095" t="str">
            <v>C49122JM</v>
          </cell>
          <cell r="B4095">
            <v>42185</v>
          </cell>
          <cell r="C4095" t="str">
            <v>C49122</v>
          </cell>
          <cell r="D4095" t="str">
            <v>Hill Packaging</v>
          </cell>
          <cell r="E4095" t="str">
            <v>NH</v>
          </cell>
          <cell r="F4095" t="str">
            <v>P1</v>
          </cell>
          <cell r="G4095" t="str">
            <v>SMALL</v>
          </cell>
          <cell r="H4095" t="str">
            <v>JM</v>
          </cell>
          <cell r="I4095" t="str">
            <v>0032708 - E &amp; S INSURANCE SERVICES LLC</v>
          </cell>
        </row>
        <row r="4096">
          <cell r="A4096" t="str">
            <v>C49122JN</v>
          </cell>
          <cell r="B4096">
            <v>42185</v>
          </cell>
          <cell r="C4096" t="str">
            <v>C49122</v>
          </cell>
          <cell r="D4096" t="str">
            <v>Hill Packaging</v>
          </cell>
          <cell r="E4096" t="str">
            <v>NH</v>
          </cell>
          <cell r="F4096" t="str">
            <v>P1</v>
          </cell>
          <cell r="G4096" t="str">
            <v>SMALL</v>
          </cell>
          <cell r="H4096" t="str">
            <v>JN</v>
          </cell>
          <cell r="I4096" t="str">
            <v>0032708 - E &amp; S INSURANCE SERVICES LLC</v>
          </cell>
        </row>
        <row r="4097">
          <cell r="A4097" t="str">
            <v>C49123IH</v>
          </cell>
          <cell r="B4097">
            <v>42185</v>
          </cell>
          <cell r="C4097" t="str">
            <v>C49123</v>
          </cell>
          <cell r="D4097" t="str">
            <v>H &amp; D Title &amp; Closing Services</v>
          </cell>
          <cell r="E4097" t="str">
            <v>ME</v>
          </cell>
          <cell r="F4097" t="str">
            <v>P1</v>
          </cell>
          <cell r="G4097" t="str">
            <v>SMALL</v>
          </cell>
          <cell r="H4097" t="str">
            <v>IH</v>
          </cell>
          <cell r="I4097" t="str">
            <v>0030015 - CGI EMPLOYEE BENEFITS GROUP</v>
          </cell>
        </row>
        <row r="4098">
          <cell r="A4098" t="str">
            <v>C49127JM</v>
          </cell>
          <cell r="B4098">
            <v>42185</v>
          </cell>
          <cell r="C4098" t="str">
            <v>C49127</v>
          </cell>
          <cell r="D4098" t="str">
            <v>Superior Power Equipment</v>
          </cell>
          <cell r="E4098" t="str">
            <v>NH</v>
          </cell>
          <cell r="F4098" t="str">
            <v>P1</v>
          </cell>
          <cell r="G4098" t="str">
            <v>SMALL</v>
          </cell>
          <cell r="H4098" t="str">
            <v>JM</v>
          </cell>
          <cell r="I4098" t="str">
            <v>0031780 - ROBERT L BROWN INSURANCE INC</v>
          </cell>
        </row>
        <row r="4099">
          <cell r="A4099" t="str">
            <v>C49127JN</v>
          </cell>
          <cell r="B4099">
            <v>42185</v>
          </cell>
          <cell r="C4099" t="str">
            <v>C49127</v>
          </cell>
          <cell r="D4099" t="str">
            <v>Superior Power Equipment</v>
          </cell>
          <cell r="E4099" t="str">
            <v>NH</v>
          </cell>
          <cell r="F4099" t="str">
            <v>P1</v>
          </cell>
          <cell r="G4099" t="str">
            <v>SMALL</v>
          </cell>
          <cell r="H4099" t="str">
            <v>JN</v>
          </cell>
          <cell r="I4099" t="str">
            <v>0031780 - ROBERT L BROWN INSURANCE INC</v>
          </cell>
        </row>
        <row r="4100">
          <cell r="A4100" t="str">
            <v>C49130PO</v>
          </cell>
          <cell r="B4100">
            <v>42185</v>
          </cell>
          <cell r="C4100" t="str">
            <v>C49130</v>
          </cell>
          <cell r="D4100" t="str">
            <v>Tonys Donut Shop, Inc.</v>
          </cell>
          <cell r="E4100" t="str">
            <v>ME</v>
          </cell>
          <cell r="F4100" t="str">
            <v>P1</v>
          </cell>
          <cell r="G4100" t="str">
            <v>SMALL</v>
          </cell>
          <cell r="H4100" t="str">
            <v>PO</v>
          </cell>
          <cell r="I4100" t="str">
            <v>0011672 - WEST, ERIC M</v>
          </cell>
        </row>
        <row r="4101">
          <cell r="A4101" t="str">
            <v>C49134IH</v>
          </cell>
          <cell r="B4101">
            <v>42185</v>
          </cell>
          <cell r="C4101" t="str">
            <v>C49134</v>
          </cell>
          <cell r="D4101" t="str">
            <v>Women's Health Inc</v>
          </cell>
          <cell r="E4101" t="str">
            <v>MA</v>
          </cell>
          <cell r="F4101" t="str">
            <v>P1</v>
          </cell>
          <cell r="G4101" t="str">
            <v>SMALL</v>
          </cell>
          <cell r="H4101" t="str">
            <v>IH</v>
          </cell>
          <cell r="I4101" t="str">
            <v>0011492 - PHYSICIANS INSURANCE AGENCY OF MA</v>
          </cell>
        </row>
        <row r="4102">
          <cell r="A4102" t="str">
            <v>C49138IH</v>
          </cell>
          <cell r="B4102">
            <v>42185</v>
          </cell>
          <cell r="C4102" t="str">
            <v>C49138</v>
          </cell>
          <cell r="D4102" t="str">
            <v>Kiddie Haven Day Care</v>
          </cell>
          <cell r="E4102" t="str">
            <v>MA</v>
          </cell>
          <cell r="F4102" t="str">
            <v>P1</v>
          </cell>
          <cell r="G4102" t="str">
            <v>SMALL</v>
          </cell>
          <cell r="H4102" t="str">
            <v>IH</v>
          </cell>
          <cell r="I4102" t="str">
            <v>0028861 - USI INSURANCE SERVICES LLC - BRIARCLIFF</v>
          </cell>
        </row>
        <row r="4103">
          <cell r="A4103" t="str">
            <v>C49150IV</v>
          </cell>
          <cell r="B4103">
            <v>42185</v>
          </cell>
          <cell r="C4103" t="str">
            <v>C49150</v>
          </cell>
          <cell r="D4103" t="str">
            <v>Irwin Corporation dba Irwin Marine</v>
          </cell>
          <cell r="E4103" t="str">
            <v>NH</v>
          </cell>
          <cell r="F4103" t="str">
            <v>P1</v>
          </cell>
          <cell r="G4103" t="str">
            <v>SMALL</v>
          </cell>
          <cell r="H4103" t="str">
            <v>IV</v>
          </cell>
          <cell r="I4103" t="str">
            <v>0018774 - KRUPKOWSKI, MARK D</v>
          </cell>
        </row>
        <row r="4104">
          <cell r="A4104" t="str">
            <v>C49153IA</v>
          </cell>
          <cell r="B4104">
            <v>42185</v>
          </cell>
          <cell r="C4104" t="str">
            <v>C49153</v>
          </cell>
          <cell r="D4104" t="str">
            <v>WBC Extrusion Products Inc</v>
          </cell>
          <cell r="E4104" t="str">
            <v>MA</v>
          </cell>
          <cell r="F4104" t="str">
            <v>P1</v>
          </cell>
          <cell r="G4104" t="str">
            <v>SMALL</v>
          </cell>
          <cell r="H4104" t="str">
            <v>IA</v>
          </cell>
          <cell r="I4104" t="str">
            <v>0016998 - HUB INTERNATIONAL NEW ENGLAND LLC</v>
          </cell>
        </row>
        <row r="4105">
          <cell r="A4105" t="str">
            <v>C49153IH</v>
          </cell>
          <cell r="B4105">
            <v>42185</v>
          </cell>
          <cell r="C4105" t="str">
            <v>C49153</v>
          </cell>
          <cell r="D4105" t="str">
            <v>WBC Extrusion Products Inc</v>
          </cell>
          <cell r="E4105" t="str">
            <v>MA</v>
          </cell>
          <cell r="F4105" t="str">
            <v>P1</v>
          </cell>
          <cell r="G4105" t="str">
            <v>SMALL</v>
          </cell>
          <cell r="H4105" t="str">
            <v>IH</v>
          </cell>
          <cell r="I4105" t="str">
            <v>0016998 - HUB INTERNATIONAL NEW ENGLAND LLC</v>
          </cell>
        </row>
        <row r="4106">
          <cell r="A4106" t="str">
            <v>C49154IH</v>
          </cell>
          <cell r="B4106">
            <v>42185</v>
          </cell>
          <cell r="C4106" t="str">
            <v>C49154</v>
          </cell>
          <cell r="D4106" t="str">
            <v>Meeting House Road Inc</v>
          </cell>
          <cell r="E4106" t="str">
            <v>MA</v>
          </cell>
          <cell r="F4106" t="str">
            <v>P1</v>
          </cell>
          <cell r="G4106" t="str">
            <v>SMALL</v>
          </cell>
          <cell r="H4106" t="str">
            <v>IH</v>
          </cell>
          <cell r="I4106" t="str">
            <v>0010986 - HALL, ROBERT E</v>
          </cell>
        </row>
        <row r="4107">
          <cell r="A4107" t="str">
            <v>C49156JH</v>
          </cell>
          <cell r="B4107">
            <v>42185</v>
          </cell>
          <cell r="C4107" t="str">
            <v>C49156</v>
          </cell>
          <cell r="D4107" t="str">
            <v>Otis Federal Credit Union</v>
          </cell>
          <cell r="E4107" t="str">
            <v>ME</v>
          </cell>
          <cell r="F4107" t="str">
            <v>P1</v>
          </cell>
          <cell r="G4107" t="str">
            <v>SMALL</v>
          </cell>
          <cell r="H4107" t="str">
            <v>JH</v>
          </cell>
          <cell r="I4107" t="str">
            <v>0034405 - BGA INSURANCE AGENCY INC</v>
          </cell>
        </row>
        <row r="4108">
          <cell r="A4108" t="str">
            <v>C49159IH</v>
          </cell>
          <cell r="B4108">
            <v>42185</v>
          </cell>
          <cell r="C4108" t="str">
            <v>C49159</v>
          </cell>
          <cell r="D4108" t="str">
            <v>Marchionda &amp; Associates LP</v>
          </cell>
          <cell r="E4108" t="str">
            <v>MA</v>
          </cell>
          <cell r="F4108" t="str">
            <v>P1</v>
          </cell>
          <cell r="G4108" t="str">
            <v>SMALL</v>
          </cell>
          <cell r="H4108" t="str">
            <v>IH</v>
          </cell>
          <cell r="I4108" t="str">
            <v>0023891 - ALEO, EDWARD J</v>
          </cell>
        </row>
        <row r="4109">
          <cell r="A4109" t="str">
            <v>C49160IH</v>
          </cell>
          <cell r="B4109">
            <v>42185</v>
          </cell>
          <cell r="C4109" t="str">
            <v>C49160</v>
          </cell>
          <cell r="D4109" t="str">
            <v>Platinum Worksite Benefits</v>
          </cell>
          <cell r="E4109" t="str">
            <v>MA</v>
          </cell>
          <cell r="F4109" t="str">
            <v>P1</v>
          </cell>
          <cell r="G4109" t="str">
            <v>SMALL</v>
          </cell>
          <cell r="H4109" t="str">
            <v>IH</v>
          </cell>
          <cell r="I4109" t="str">
            <v>0023840 - AISLING PARTNERS INS BROKERAGE</v>
          </cell>
        </row>
        <row r="4110">
          <cell r="A4110" t="str">
            <v>C49166JM</v>
          </cell>
          <cell r="B4110">
            <v>42185</v>
          </cell>
          <cell r="C4110" t="str">
            <v>C49166</v>
          </cell>
          <cell r="D4110" t="str">
            <v>LT Software Solutions Inc.</v>
          </cell>
          <cell r="E4110" t="str">
            <v>NH</v>
          </cell>
          <cell r="F4110" t="str">
            <v>P1</v>
          </cell>
          <cell r="G4110" t="str">
            <v>SMALL</v>
          </cell>
          <cell r="H4110" t="str">
            <v>JM</v>
          </cell>
          <cell r="I4110" t="str">
            <v>0011696 - BLAISDELL, GEORGE</v>
          </cell>
        </row>
        <row r="4111">
          <cell r="A4111" t="str">
            <v>C49168JR</v>
          </cell>
          <cell r="B4111">
            <v>42185</v>
          </cell>
          <cell r="C4111" t="str">
            <v>C49168</v>
          </cell>
          <cell r="D4111" t="str">
            <v>Lombardi &amp; Lombardi DMD</v>
          </cell>
          <cell r="E4111" t="str">
            <v>NH</v>
          </cell>
          <cell r="F4111" t="str">
            <v>P1</v>
          </cell>
          <cell r="G4111" t="str">
            <v>SMALL</v>
          </cell>
          <cell r="H4111" t="str">
            <v>JR</v>
          </cell>
          <cell r="I4111" t="str">
            <v>0015078 - BENEFITS PLUS UNDERWRITERS LLC</v>
          </cell>
        </row>
        <row r="4112">
          <cell r="A4112" t="str">
            <v>C49176JM</v>
          </cell>
          <cell r="B4112">
            <v>42185</v>
          </cell>
          <cell r="C4112" t="str">
            <v>C49176</v>
          </cell>
          <cell r="D4112" t="str">
            <v>Port O Lite Company Inc</v>
          </cell>
          <cell r="E4112" t="str">
            <v>NH</v>
          </cell>
          <cell r="F4112" t="str">
            <v>P1</v>
          </cell>
          <cell r="G4112" t="str">
            <v>SMALL</v>
          </cell>
          <cell r="H4112" t="str">
            <v>JM</v>
          </cell>
          <cell r="I4112" t="str">
            <v>0034401 - LARRABEE, LISA M</v>
          </cell>
        </row>
        <row r="4113">
          <cell r="A4113" t="str">
            <v>C49179IA</v>
          </cell>
          <cell r="B4113">
            <v>42185</v>
          </cell>
          <cell r="C4113" t="str">
            <v>C49179</v>
          </cell>
          <cell r="D4113" t="str">
            <v>McCarthy Kenney &amp; Reidy PC</v>
          </cell>
          <cell r="E4113" t="str">
            <v>MA</v>
          </cell>
          <cell r="F4113" t="str">
            <v>P1</v>
          </cell>
          <cell r="G4113" t="str">
            <v>SMALL</v>
          </cell>
          <cell r="H4113" t="str">
            <v>IA</v>
          </cell>
          <cell r="I4113" t="str">
            <v>0025302 - AISLING PARTNERS INS BROKERAGE</v>
          </cell>
        </row>
        <row r="4114">
          <cell r="A4114" t="str">
            <v>C49179IH</v>
          </cell>
          <cell r="B4114">
            <v>42185</v>
          </cell>
          <cell r="C4114" t="str">
            <v>C49179</v>
          </cell>
          <cell r="D4114" t="str">
            <v>McCarthy Kenney &amp; Reidy PC</v>
          </cell>
          <cell r="E4114" t="str">
            <v>MA</v>
          </cell>
          <cell r="F4114" t="str">
            <v>P1</v>
          </cell>
          <cell r="G4114" t="str">
            <v>SMALL</v>
          </cell>
          <cell r="H4114" t="str">
            <v>IH</v>
          </cell>
          <cell r="I4114" t="str">
            <v>0025302 - AISLING PARTNERS INS BROKERAGE</v>
          </cell>
        </row>
        <row r="4115">
          <cell r="A4115" t="str">
            <v>C49182IH</v>
          </cell>
          <cell r="B4115">
            <v>42185</v>
          </cell>
          <cell r="C4115" t="str">
            <v>C49182</v>
          </cell>
          <cell r="D4115" t="str">
            <v>Ski Ward Inc</v>
          </cell>
          <cell r="E4115" t="str">
            <v>MA</v>
          </cell>
          <cell r="F4115" t="str">
            <v>P1</v>
          </cell>
          <cell r="G4115" t="str">
            <v>SMALL</v>
          </cell>
          <cell r="H4115" t="str">
            <v>IH</v>
          </cell>
          <cell r="I4115" t="str">
            <v>0011668 - SMALL BUSINESS INSURANCE AGENCY INC</v>
          </cell>
        </row>
        <row r="4116">
          <cell r="A4116" t="str">
            <v>C49187IV</v>
          </cell>
          <cell r="B4116">
            <v>42185</v>
          </cell>
          <cell r="C4116" t="str">
            <v>C49187</v>
          </cell>
          <cell r="D4116" t="str">
            <v>Beverly Anesthesia Assoc</v>
          </cell>
          <cell r="E4116" t="str">
            <v>MA</v>
          </cell>
          <cell r="F4116" t="str">
            <v>P1</v>
          </cell>
          <cell r="G4116" t="str">
            <v>SMALL</v>
          </cell>
          <cell r="H4116" t="str">
            <v>IV</v>
          </cell>
          <cell r="I4116" t="str">
            <v>0011029 - KAPLAN, ELLEN A</v>
          </cell>
        </row>
        <row r="4117">
          <cell r="A4117" t="str">
            <v>C49191IH</v>
          </cell>
          <cell r="B4117">
            <v>42185</v>
          </cell>
          <cell r="C4117" t="str">
            <v>C49191</v>
          </cell>
          <cell r="D4117" t="str">
            <v>NEL Corporation</v>
          </cell>
          <cell r="E4117" t="str">
            <v>MA</v>
          </cell>
          <cell r="F4117" t="str">
            <v>P1</v>
          </cell>
          <cell r="G4117" t="str">
            <v>CRC</v>
          </cell>
          <cell r="H4117" t="str">
            <v>IH</v>
          </cell>
          <cell r="I4117" t="str">
            <v>0035358 - WALSH, STEVEN</v>
          </cell>
        </row>
        <row r="4118">
          <cell r="A4118" t="str">
            <v>C49192IA</v>
          </cell>
          <cell r="B4118">
            <v>42185</v>
          </cell>
          <cell r="C4118" t="str">
            <v>C49192</v>
          </cell>
          <cell r="D4118" t="str">
            <v>Oral Surgery South PC</v>
          </cell>
          <cell r="E4118" t="str">
            <v>MA</v>
          </cell>
          <cell r="F4118" t="str">
            <v>P1</v>
          </cell>
          <cell r="G4118" t="str">
            <v>SMALL</v>
          </cell>
          <cell r="H4118" t="str">
            <v>IA</v>
          </cell>
          <cell r="I4118" t="str">
            <v>0020748 - COMPREHENSIVE INS PROVIDERS INC</v>
          </cell>
        </row>
        <row r="4119">
          <cell r="A4119" t="str">
            <v>C49192IH</v>
          </cell>
          <cell r="B4119">
            <v>42185</v>
          </cell>
          <cell r="C4119" t="str">
            <v>C49192</v>
          </cell>
          <cell r="D4119" t="str">
            <v>Oral Surgery South PC</v>
          </cell>
          <cell r="E4119" t="str">
            <v>MA</v>
          </cell>
          <cell r="F4119" t="str">
            <v>P1</v>
          </cell>
          <cell r="G4119" t="str">
            <v>SMALL</v>
          </cell>
          <cell r="H4119" t="str">
            <v>IH</v>
          </cell>
          <cell r="I4119" t="str">
            <v>0020748 - COMPREHENSIVE INS PROVIDERS INC</v>
          </cell>
        </row>
        <row r="4120">
          <cell r="A4120" t="str">
            <v>C49193IH</v>
          </cell>
          <cell r="B4120">
            <v>42185</v>
          </cell>
          <cell r="C4120" t="str">
            <v>C49193</v>
          </cell>
          <cell r="D4120" t="str">
            <v>New England Foundation for the Arts</v>
          </cell>
          <cell r="E4120" t="str">
            <v>MA</v>
          </cell>
          <cell r="F4120" t="str">
            <v>P1</v>
          </cell>
          <cell r="G4120" t="str">
            <v>SMALL</v>
          </cell>
          <cell r="H4120" t="str">
            <v>IH</v>
          </cell>
          <cell r="I4120" t="str">
            <v>0026161 - CHECKOWAY, ALLAN B</v>
          </cell>
        </row>
        <row r="4121">
          <cell r="A4121" t="str">
            <v>C49196JM</v>
          </cell>
          <cell r="B4121">
            <v>42185</v>
          </cell>
          <cell r="C4121" t="str">
            <v>C49196</v>
          </cell>
          <cell r="D4121" t="str">
            <v>Bethany Church</v>
          </cell>
          <cell r="E4121" t="str">
            <v>NH</v>
          </cell>
          <cell r="F4121" t="str">
            <v>P1</v>
          </cell>
          <cell r="G4121" t="str">
            <v>SMALL</v>
          </cell>
          <cell r="H4121" t="str">
            <v>JM</v>
          </cell>
          <cell r="I4121" t="str">
            <v>0011716 - NIBRI BENEFIT SERVICES INC</v>
          </cell>
        </row>
        <row r="4122">
          <cell r="A4122" t="str">
            <v>C49199JM</v>
          </cell>
          <cell r="B4122">
            <v>42185</v>
          </cell>
          <cell r="C4122" t="str">
            <v>C49199</v>
          </cell>
          <cell r="D4122" t="str">
            <v>Gagliuso &amp; Gagliuso PA</v>
          </cell>
          <cell r="E4122" t="str">
            <v>NH</v>
          </cell>
          <cell r="F4122" t="str">
            <v>P1</v>
          </cell>
          <cell r="G4122" t="str">
            <v>SMALL</v>
          </cell>
          <cell r="H4122" t="str">
            <v>JM</v>
          </cell>
          <cell r="I4122" t="str">
            <v>0028192 - EASTERN BENEFITS GROUP</v>
          </cell>
        </row>
        <row r="4123">
          <cell r="A4123" t="str">
            <v>C49207JH</v>
          </cell>
          <cell r="B4123">
            <v>42185</v>
          </cell>
          <cell r="C4123" t="str">
            <v>C49207</v>
          </cell>
          <cell r="D4123" t="str">
            <v>Capital Vision Center, PC</v>
          </cell>
          <cell r="E4123" t="str">
            <v>NH</v>
          </cell>
          <cell r="F4123" t="str">
            <v>P1</v>
          </cell>
          <cell r="G4123" t="str">
            <v>SMALL</v>
          </cell>
          <cell r="H4123" t="str">
            <v>JH</v>
          </cell>
          <cell r="I4123" t="str">
            <v>0011721 - NIBRI BENEFIT SERVICES INC</v>
          </cell>
        </row>
        <row r="4124">
          <cell r="A4124" t="str">
            <v>C49207JM</v>
          </cell>
          <cell r="B4124">
            <v>42185</v>
          </cell>
          <cell r="C4124" t="str">
            <v>C49207</v>
          </cell>
          <cell r="D4124" t="str">
            <v>Capital Vision Center, PC</v>
          </cell>
          <cell r="E4124" t="str">
            <v>NH</v>
          </cell>
          <cell r="F4124" t="str">
            <v>P1</v>
          </cell>
          <cell r="G4124" t="str">
            <v>SMALL</v>
          </cell>
          <cell r="H4124" t="str">
            <v>JM</v>
          </cell>
          <cell r="I4124" t="str">
            <v>0011721 - NIBRI BENEFIT SERVICES INC</v>
          </cell>
        </row>
        <row r="4125">
          <cell r="A4125" t="str">
            <v>C49212IH</v>
          </cell>
          <cell r="B4125">
            <v>42185</v>
          </cell>
          <cell r="C4125" t="str">
            <v>C49212</v>
          </cell>
          <cell r="D4125" t="str">
            <v>Sullivan's Castle Island,LLC</v>
          </cell>
          <cell r="E4125" t="str">
            <v>MA</v>
          </cell>
          <cell r="F4125" t="str">
            <v>P1</v>
          </cell>
          <cell r="G4125" t="str">
            <v>SMALL</v>
          </cell>
          <cell r="H4125" t="str">
            <v>IH</v>
          </cell>
          <cell r="I4125" t="str">
            <v>0035792 - PAYCHEX AGENCY INC</v>
          </cell>
        </row>
        <row r="4126">
          <cell r="A4126" t="str">
            <v>C49217JM</v>
          </cell>
          <cell r="B4126">
            <v>42185</v>
          </cell>
          <cell r="C4126" t="str">
            <v>C49217</v>
          </cell>
          <cell r="D4126" t="str">
            <v>Bocra Industries Inc</v>
          </cell>
          <cell r="E4126" t="str">
            <v>NH</v>
          </cell>
          <cell r="F4126" t="str">
            <v>P1</v>
          </cell>
          <cell r="G4126" t="str">
            <v>SMALL</v>
          </cell>
          <cell r="H4126" t="str">
            <v>JM</v>
          </cell>
          <cell r="I4126" t="str">
            <v>0011731 - NEW ENGLAND MEDICAL INS AGENCY LLC</v>
          </cell>
        </row>
        <row r="4127">
          <cell r="A4127" t="str">
            <v>C49218IH</v>
          </cell>
          <cell r="B4127">
            <v>42185</v>
          </cell>
          <cell r="C4127" t="str">
            <v>C49218</v>
          </cell>
          <cell r="D4127" t="str">
            <v>Big Brother Big Sister Foundation</v>
          </cell>
          <cell r="E4127" t="str">
            <v>MA</v>
          </cell>
          <cell r="F4127" t="str">
            <v>P1</v>
          </cell>
          <cell r="G4127" t="str">
            <v>SMALL</v>
          </cell>
          <cell r="H4127" t="str">
            <v>IH</v>
          </cell>
          <cell r="I4127" t="str">
            <v>0022836 - KAPLAN, ELLEN A</v>
          </cell>
        </row>
        <row r="4128">
          <cell r="A4128" t="str">
            <v>C49218JA</v>
          </cell>
          <cell r="B4128">
            <v>42185</v>
          </cell>
          <cell r="C4128" t="str">
            <v>C49218</v>
          </cell>
          <cell r="D4128" t="str">
            <v>Big Brother Big Sister Foundation</v>
          </cell>
          <cell r="E4128" t="str">
            <v>MA</v>
          </cell>
          <cell r="F4128" t="str">
            <v>P1</v>
          </cell>
          <cell r="G4128" t="str">
            <v>SMALL</v>
          </cell>
          <cell r="H4128" t="str">
            <v>JA</v>
          </cell>
          <cell r="I4128" t="str">
            <v>0022836 - KAPLAN, ELLEN A</v>
          </cell>
        </row>
        <row r="4129">
          <cell r="A4129" t="str">
            <v>C49223JH</v>
          </cell>
          <cell r="B4129">
            <v>42185</v>
          </cell>
          <cell r="C4129" t="str">
            <v>C49223</v>
          </cell>
          <cell r="D4129" t="str">
            <v>Lee Baxter Enterprises, Inc.</v>
          </cell>
          <cell r="E4129" t="str">
            <v>ME</v>
          </cell>
          <cell r="F4129" t="str">
            <v>P1</v>
          </cell>
          <cell r="G4129" t="str">
            <v>SMALL</v>
          </cell>
          <cell r="H4129" t="str">
            <v>JH</v>
          </cell>
          <cell r="I4129" t="str">
            <v>0011732 - BUSINESS INSURANCE AGENCY</v>
          </cell>
        </row>
        <row r="4130">
          <cell r="A4130" t="str">
            <v>C49227IH</v>
          </cell>
          <cell r="B4130">
            <v>42185</v>
          </cell>
          <cell r="C4130" t="str">
            <v>C49227</v>
          </cell>
          <cell r="D4130" t="str">
            <v>Center For Teen Empowerment</v>
          </cell>
          <cell r="E4130" t="str">
            <v>MA</v>
          </cell>
          <cell r="F4130" t="str">
            <v>P1</v>
          </cell>
          <cell r="G4130" t="str">
            <v>SMALL</v>
          </cell>
          <cell r="H4130" t="str">
            <v>IH</v>
          </cell>
          <cell r="I4130" t="str">
            <v>0030286 - BOSTON COMMONWEALTH ADVANTAGE LLC</v>
          </cell>
        </row>
        <row r="4131">
          <cell r="A4131" t="str">
            <v>C49229IV</v>
          </cell>
          <cell r="B4131">
            <v>42185</v>
          </cell>
          <cell r="C4131" t="str">
            <v>C49229</v>
          </cell>
          <cell r="D4131" t="str">
            <v>Milford Anesthesia Associates</v>
          </cell>
          <cell r="E4131" t="str">
            <v>MA</v>
          </cell>
          <cell r="F4131" t="str">
            <v>P1</v>
          </cell>
          <cell r="G4131" t="str">
            <v>SMALL</v>
          </cell>
          <cell r="H4131" t="str">
            <v>IV</v>
          </cell>
          <cell r="I4131" t="str">
            <v>0011043 - KAPLAN, ELLEN A</v>
          </cell>
        </row>
        <row r="4132">
          <cell r="A4132" t="str">
            <v>C49230IH</v>
          </cell>
          <cell r="B4132">
            <v>42185</v>
          </cell>
          <cell r="C4132" t="str">
            <v>C49230</v>
          </cell>
          <cell r="D4132" t="str">
            <v>House of Shoes of Dartmouth Inc</v>
          </cell>
          <cell r="E4132" t="str">
            <v>MA</v>
          </cell>
          <cell r="F4132" t="str">
            <v>P1</v>
          </cell>
          <cell r="G4132" t="str">
            <v>SMALL</v>
          </cell>
          <cell r="H4132" t="str">
            <v>IH</v>
          </cell>
          <cell r="I4132" t="str">
            <v>0011075 - MCCULLOM, PATRICK</v>
          </cell>
        </row>
        <row r="4133">
          <cell r="A4133" t="str">
            <v>C49230MI</v>
          </cell>
          <cell r="B4133">
            <v>42185</v>
          </cell>
          <cell r="C4133" t="str">
            <v>C49230</v>
          </cell>
          <cell r="D4133" t="str">
            <v>House of Shoes of Dartmouth Inc</v>
          </cell>
          <cell r="E4133" t="str">
            <v>MA</v>
          </cell>
          <cell r="F4133" t="str">
            <v>P1</v>
          </cell>
          <cell r="G4133" t="str">
            <v>MCARE</v>
          </cell>
          <cell r="H4133" t="str">
            <v>MI</v>
          </cell>
          <cell r="I4133" t="str">
            <v>0011075 - MCCULLOM, PATRICK</v>
          </cell>
        </row>
        <row r="4134">
          <cell r="A4134" t="str">
            <v>C49241IA</v>
          </cell>
          <cell r="B4134">
            <v>42185</v>
          </cell>
          <cell r="C4134" t="str">
            <v>C49241</v>
          </cell>
          <cell r="D4134" t="str">
            <v>J B Cole &amp; Son Inc</v>
          </cell>
          <cell r="E4134" t="str">
            <v>MA</v>
          </cell>
          <cell r="F4134" t="str">
            <v>P1</v>
          </cell>
          <cell r="G4134" t="str">
            <v>SMALL</v>
          </cell>
          <cell r="H4134" t="str">
            <v>IA</v>
          </cell>
          <cell r="I4134" t="str">
            <v>0011568 - FELONEY, JOHN A</v>
          </cell>
        </row>
        <row r="4135">
          <cell r="A4135" t="str">
            <v>C49241IH</v>
          </cell>
          <cell r="B4135">
            <v>42185</v>
          </cell>
          <cell r="C4135" t="str">
            <v>C49241</v>
          </cell>
          <cell r="D4135" t="str">
            <v>J B Cole &amp; Son Inc</v>
          </cell>
          <cell r="E4135" t="str">
            <v>MA</v>
          </cell>
          <cell r="F4135" t="str">
            <v>P1</v>
          </cell>
          <cell r="G4135" t="str">
            <v>SMALL</v>
          </cell>
          <cell r="H4135" t="str">
            <v>IH</v>
          </cell>
          <cell r="I4135" t="str">
            <v>0011568 - FELONEY, JOHN A</v>
          </cell>
        </row>
        <row r="4136">
          <cell r="A4136" t="str">
            <v>C49243IA</v>
          </cell>
          <cell r="B4136">
            <v>42185</v>
          </cell>
          <cell r="C4136" t="str">
            <v>C49243</v>
          </cell>
          <cell r="D4136" t="str">
            <v>Jay M DeCoteau DMD PC</v>
          </cell>
          <cell r="E4136" t="str">
            <v>MA</v>
          </cell>
          <cell r="F4136" t="str">
            <v>P1</v>
          </cell>
          <cell r="G4136" t="str">
            <v>SMALL</v>
          </cell>
          <cell r="H4136" t="str">
            <v>IA</v>
          </cell>
          <cell r="I4136" t="str">
            <v>0010953 - INTEGRATED INSURANCE SOLUTIONS LLC</v>
          </cell>
        </row>
        <row r="4137">
          <cell r="A4137" t="str">
            <v>C49244IA</v>
          </cell>
          <cell r="B4137">
            <v>42185</v>
          </cell>
          <cell r="C4137" t="str">
            <v>C49244</v>
          </cell>
          <cell r="D4137" t="str">
            <v>Boston Ballroom Corporation</v>
          </cell>
          <cell r="E4137" t="str">
            <v>MA</v>
          </cell>
          <cell r="F4137" t="str">
            <v>P1</v>
          </cell>
          <cell r="G4137" t="str">
            <v>SMALL</v>
          </cell>
          <cell r="H4137" t="str">
            <v>IA</v>
          </cell>
          <cell r="I4137" t="str">
            <v>0011347 - BARNARD, RICHARD J</v>
          </cell>
        </row>
        <row r="4138">
          <cell r="A4138" t="str">
            <v>C49244IH</v>
          </cell>
          <cell r="B4138">
            <v>42185</v>
          </cell>
          <cell r="C4138" t="str">
            <v>C49244</v>
          </cell>
          <cell r="D4138" t="str">
            <v>Boston Ballroom Corporation</v>
          </cell>
          <cell r="E4138" t="str">
            <v>MA</v>
          </cell>
          <cell r="F4138" t="str">
            <v>P1</v>
          </cell>
          <cell r="G4138" t="str">
            <v>SMALL</v>
          </cell>
          <cell r="H4138" t="str">
            <v>IH</v>
          </cell>
          <cell r="I4138" t="str">
            <v>0011347 - BARNARD, RICHARD J</v>
          </cell>
        </row>
        <row r="4139">
          <cell r="A4139" t="str">
            <v>C49246JM</v>
          </cell>
          <cell r="B4139">
            <v>42185</v>
          </cell>
          <cell r="C4139" t="str">
            <v>C49246</v>
          </cell>
          <cell r="D4139" t="str">
            <v>Window Fantasies</v>
          </cell>
          <cell r="E4139" t="str">
            <v>NH</v>
          </cell>
          <cell r="F4139" t="str">
            <v>P1</v>
          </cell>
          <cell r="G4139" t="str">
            <v>SMALL</v>
          </cell>
          <cell r="H4139" t="str">
            <v>JM</v>
          </cell>
          <cell r="I4139" t="str">
            <v>0029734 - GRANITE GROUP BENEFITS LLC</v>
          </cell>
        </row>
        <row r="4140">
          <cell r="A4140" t="str">
            <v>C49248JM</v>
          </cell>
          <cell r="B4140">
            <v>42185</v>
          </cell>
          <cell r="C4140" t="str">
            <v>C49248</v>
          </cell>
          <cell r="D4140" t="str">
            <v>imagic inc</v>
          </cell>
          <cell r="E4140" t="str">
            <v>NH</v>
          </cell>
          <cell r="F4140" t="str">
            <v>P1</v>
          </cell>
          <cell r="G4140" t="str">
            <v>SMALL</v>
          </cell>
          <cell r="H4140" t="str">
            <v>JM</v>
          </cell>
          <cell r="I4140" t="str">
            <v>0010842 - FOY JR, MARTIN J</v>
          </cell>
        </row>
        <row r="4141">
          <cell r="A4141" t="str">
            <v>C49262IV</v>
          </cell>
          <cell r="B4141">
            <v>42185</v>
          </cell>
          <cell r="C4141" t="str">
            <v>C49262</v>
          </cell>
          <cell r="D4141" t="str">
            <v>Company C Inc.</v>
          </cell>
          <cell r="E4141" t="str">
            <v>NH</v>
          </cell>
          <cell r="F4141" t="str">
            <v>P1</v>
          </cell>
          <cell r="G4141" t="str">
            <v>SMALL</v>
          </cell>
          <cell r="H4141" t="str">
            <v>IV</v>
          </cell>
          <cell r="I4141" t="str">
            <v>0011737 - NEW ENGLAND EMPLOYEE BENEFITS COUNCIL</v>
          </cell>
        </row>
        <row r="4142">
          <cell r="A4142" t="str">
            <v>C49262JH</v>
          </cell>
          <cell r="B4142">
            <v>42185</v>
          </cell>
          <cell r="C4142" t="str">
            <v>C49262</v>
          </cell>
          <cell r="D4142" t="str">
            <v>Company C Inc.</v>
          </cell>
          <cell r="E4142" t="str">
            <v>NH</v>
          </cell>
          <cell r="F4142" t="str">
            <v>P1</v>
          </cell>
          <cell r="G4142" t="str">
            <v>SMALL</v>
          </cell>
          <cell r="H4142" t="str">
            <v>JH</v>
          </cell>
          <cell r="I4142" t="str">
            <v>0011737 - NEW ENGLAND EMPLOYEE BENEFITS COUNCIL</v>
          </cell>
        </row>
        <row r="4143">
          <cell r="A4143" t="str">
            <v>C49262JM</v>
          </cell>
          <cell r="B4143">
            <v>42185</v>
          </cell>
          <cell r="C4143" t="str">
            <v>C49262</v>
          </cell>
          <cell r="D4143" t="str">
            <v>Company C Inc.</v>
          </cell>
          <cell r="E4143" t="str">
            <v>NH</v>
          </cell>
          <cell r="F4143" t="str">
            <v>P1</v>
          </cell>
          <cell r="G4143" t="str">
            <v>SMALL</v>
          </cell>
          <cell r="H4143" t="str">
            <v>JM</v>
          </cell>
          <cell r="I4143" t="str">
            <v>0011737 - NEW ENGLAND EMPLOYEE BENEFITS COUNCIL</v>
          </cell>
        </row>
        <row r="4144">
          <cell r="A4144" t="str">
            <v>C49267JM</v>
          </cell>
          <cell r="B4144">
            <v>42185</v>
          </cell>
          <cell r="C4144" t="str">
            <v>C49267</v>
          </cell>
          <cell r="D4144" t="str">
            <v>A J Cameron Sod Farms Inc</v>
          </cell>
          <cell r="E4144" t="str">
            <v>NH</v>
          </cell>
          <cell r="F4144" t="str">
            <v>P1</v>
          </cell>
          <cell r="G4144" t="str">
            <v>SMALL</v>
          </cell>
          <cell r="H4144" t="str">
            <v>JM</v>
          </cell>
          <cell r="I4144" t="str">
            <v>0011736 - R W ASSOCIATES INC</v>
          </cell>
        </row>
        <row r="4145">
          <cell r="A4145" t="str">
            <v>C49267JR</v>
          </cell>
          <cell r="B4145">
            <v>42185</v>
          </cell>
          <cell r="C4145" t="str">
            <v>C49267</v>
          </cell>
          <cell r="D4145" t="str">
            <v>A J Cameron Sod Farms Inc</v>
          </cell>
          <cell r="E4145" t="str">
            <v>NH</v>
          </cell>
          <cell r="F4145" t="str">
            <v>P1</v>
          </cell>
          <cell r="G4145" t="str">
            <v>SMALL</v>
          </cell>
          <cell r="H4145" t="str">
            <v>JR</v>
          </cell>
          <cell r="I4145" t="str">
            <v>0011736 - R W ASSOCIATES INC</v>
          </cell>
        </row>
        <row r="4146">
          <cell r="A4146" t="str">
            <v>C49269JM</v>
          </cell>
          <cell r="B4146">
            <v>42185</v>
          </cell>
          <cell r="C4146" t="str">
            <v>C49269</v>
          </cell>
          <cell r="D4146" t="str">
            <v>Multiprocess Computer Corp</v>
          </cell>
          <cell r="E4146" t="str">
            <v>NH</v>
          </cell>
          <cell r="F4146" t="str">
            <v>P1</v>
          </cell>
          <cell r="G4146" t="str">
            <v>SMALL</v>
          </cell>
          <cell r="H4146" t="str">
            <v>JM</v>
          </cell>
          <cell r="I4146" t="str">
            <v>0010812 - SBIA STRATEGIC BENEFIT &amp;</v>
          </cell>
        </row>
        <row r="4147">
          <cell r="A4147" t="str">
            <v>C49269MI</v>
          </cell>
          <cell r="B4147">
            <v>42185</v>
          </cell>
          <cell r="C4147" t="str">
            <v>C49269</v>
          </cell>
          <cell r="D4147" t="str">
            <v>Multiprocess Computer Corp</v>
          </cell>
          <cell r="E4147" t="str">
            <v>NH</v>
          </cell>
          <cell r="F4147" t="str">
            <v>P1</v>
          </cell>
          <cell r="G4147" t="str">
            <v>MCARE</v>
          </cell>
          <cell r="H4147" t="str">
            <v>MI</v>
          </cell>
          <cell r="I4147" t="str">
            <v>0010812 - SBIA STRATEGIC BENEFIT &amp;</v>
          </cell>
        </row>
        <row r="4148">
          <cell r="A4148" t="str">
            <v>C49270IV</v>
          </cell>
          <cell r="B4148">
            <v>42185</v>
          </cell>
          <cell r="C4148" t="str">
            <v>C49270</v>
          </cell>
          <cell r="D4148" t="str">
            <v>Boston Eye Physicians &amp; Surgeons</v>
          </cell>
          <cell r="E4148" t="str">
            <v>MA</v>
          </cell>
          <cell r="F4148" t="str">
            <v>P1</v>
          </cell>
          <cell r="G4148" t="str">
            <v>SMALL</v>
          </cell>
          <cell r="H4148" t="str">
            <v>IV</v>
          </cell>
          <cell r="I4148" t="str">
            <v>0011685 - EMPLOYEE BENEFIT RES INS BROKERAGE INC</v>
          </cell>
        </row>
        <row r="4149">
          <cell r="A4149" t="str">
            <v>C49271JM</v>
          </cell>
          <cell r="B4149">
            <v>42185</v>
          </cell>
          <cell r="C4149" t="str">
            <v>C49271</v>
          </cell>
          <cell r="D4149" t="str">
            <v>Cocheco Valley Humane Society</v>
          </cell>
          <cell r="E4149" t="str">
            <v>NH</v>
          </cell>
          <cell r="F4149" t="str">
            <v>P1</v>
          </cell>
          <cell r="G4149" t="str">
            <v>SMALL</v>
          </cell>
          <cell r="H4149" t="str">
            <v>JM</v>
          </cell>
          <cell r="I4149" t="str">
            <v>0034592 - BUSINESS INSURANCE AGENCY</v>
          </cell>
        </row>
        <row r="4150">
          <cell r="A4150" t="str">
            <v>C49271JR</v>
          </cell>
          <cell r="B4150">
            <v>42185</v>
          </cell>
          <cell r="C4150" t="str">
            <v>C49271</v>
          </cell>
          <cell r="D4150" t="str">
            <v>Cocheco Valley Humane Society</v>
          </cell>
          <cell r="E4150" t="str">
            <v>NH</v>
          </cell>
          <cell r="F4150" t="str">
            <v>P1</v>
          </cell>
          <cell r="G4150" t="str">
            <v>SMALL</v>
          </cell>
          <cell r="H4150" t="str">
            <v>JR</v>
          </cell>
          <cell r="I4150" t="str">
            <v>0034592 - BUSINESS INSURANCE AGENCY</v>
          </cell>
        </row>
        <row r="4151">
          <cell r="A4151" t="str">
            <v>C49272IA</v>
          </cell>
          <cell r="B4151">
            <v>42185</v>
          </cell>
          <cell r="C4151" t="str">
            <v>C49272</v>
          </cell>
          <cell r="D4151" t="str">
            <v>Physicians For Human Rights</v>
          </cell>
          <cell r="E4151" t="str">
            <v>MA</v>
          </cell>
          <cell r="F4151" t="str">
            <v>P1</v>
          </cell>
          <cell r="G4151" t="str">
            <v>SMALL</v>
          </cell>
          <cell r="H4151" t="str">
            <v>IA</v>
          </cell>
          <cell r="I4151" t="str">
            <v>0025310 - BBS INSURANCE BROKERAGE INC</v>
          </cell>
        </row>
        <row r="4152">
          <cell r="A4152" t="str">
            <v>C49272IH</v>
          </cell>
          <cell r="B4152">
            <v>42185</v>
          </cell>
          <cell r="C4152" t="str">
            <v>C49272</v>
          </cell>
          <cell r="D4152" t="str">
            <v>Physicians For Human Rights</v>
          </cell>
          <cell r="E4152" t="str">
            <v>MA</v>
          </cell>
          <cell r="F4152" t="str">
            <v>P1</v>
          </cell>
          <cell r="G4152" t="str">
            <v>SMALL</v>
          </cell>
          <cell r="H4152" t="str">
            <v>IH</v>
          </cell>
          <cell r="I4152" t="str">
            <v>0025310 - BBS INSURANCE BROKERAGE INC</v>
          </cell>
        </row>
        <row r="4153">
          <cell r="A4153" t="str">
            <v>C49274IV</v>
          </cell>
          <cell r="B4153">
            <v>42185</v>
          </cell>
          <cell r="C4153" t="str">
            <v>C49274</v>
          </cell>
          <cell r="D4153" t="str">
            <v>Becker Becker &amp; Silvius LLC</v>
          </cell>
          <cell r="E4153" t="str">
            <v>MA</v>
          </cell>
          <cell r="F4153" t="str">
            <v>P1</v>
          </cell>
          <cell r="G4153" t="str">
            <v>GPC</v>
          </cell>
          <cell r="H4153" t="str">
            <v>IV</v>
          </cell>
          <cell r="I4153" t="str">
            <v>0020338 - SPRING INSURANCE GROUP LLC</v>
          </cell>
        </row>
        <row r="4154">
          <cell r="A4154" t="str">
            <v>C49276JM</v>
          </cell>
          <cell r="B4154">
            <v>42185</v>
          </cell>
          <cell r="C4154" t="str">
            <v>C49276</v>
          </cell>
          <cell r="D4154" t="str">
            <v>Chiocca Homes LLC</v>
          </cell>
          <cell r="E4154" t="str">
            <v>NH</v>
          </cell>
          <cell r="F4154" t="str">
            <v>P1</v>
          </cell>
          <cell r="G4154" t="str">
            <v>SMALL</v>
          </cell>
          <cell r="H4154" t="str">
            <v>JM</v>
          </cell>
          <cell r="I4154" t="str">
            <v>0011781 - NEW ENGLAND EMPLOYEE BENEFITS COUNCIL</v>
          </cell>
        </row>
        <row r="4155">
          <cell r="A4155" t="str">
            <v>C49282JM</v>
          </cell>
          <cell r="B4155">
            <v>42185</v>
          </cell>
          <cell r="C4155" t="str">
            <v>C49282</v>
          </cell>
          <cell r="D4155" t="str">
            <v>Storbridge Global Inc.</v>
          </cell>
          <cell r="E4155" t="str">
            <v>NH</v>
          </cell>
          <cell r="F4155" t="str">
            <v>P1</v>
          </cell>
          <cell r="G4155" t="str">
            <v>SMALL</v>
          </cell>
          <cell r="H4155" t="str">
            <v>JM</v>
          </cell>
          <cell r="I4155" t="str">
            <v>0011768 - TRUDO, DAVID H</v>
          </cell>
        </row>
        <row r="4156">
          <cell r="A4156" t="str">
            <v>C49282JN</v>
          </cell>
          <cell r="B4156">
            <v>42185</v>
          </cell>
          <cell r="C4156" t="str">
            <v>C49282</v>
          </cell>
          <cell r="D4156" t="str">
            <v>Storbridge Global Inc.</v>
          </cell>
          <cell r="E4156" t="str">
            <v>NH</v>
          </cell>
          <cell r="F4156" t="str">
            <v>P1</v>
          </cell>
          <cell r="G4156" t="str">
            <v>SMALL</v>
          </cell>
          <cell r="H4156" t="str">
            <v>JN</v>
          </cell>
          <cell r="I4156" t="str">
            <v>0011768 - TRUDO, DAVID H</v>
          </cell>
        </row>
        <row r="4157">
          <cell r="A4157" t="str">
            <v>C49284IV</v>
          </cell>
          <cell r="B4157">
            <v>42185</v>
          </cell>
          <cell r="C4157" t="str">
            <v>C49284</v>
          </cell>
          <cell r="D4157" t="str">
            <v>PCI Specialty Chemical Inc.</v>
          </cell>
          <cell r="E4157" t="str">
            <v>NH</v>
          </cell>
          <cell r="F4157" t="str">
            <v>P1</v>
          </cell>
          <cell r="G4157" t="str">
            <v>SMALL</v>
          </cell>
          <cell r="H4157" t="str">
            <v>IV</v>
          </cell>
          <cell r="I4157" t="str">
            <v>0027570 - CROSS INSURANCE - MANCHESTER</v>
          </cell>
        </row>
        <row r="4158">
          <cell r="A4158" t="str">
            <v>C49289IH</v>
          </cell>
          <cell r="B4158">
            <v>42185</v>
          </cell>
          <cell r="C4158" t="str">
            <v>C49289</v>
          </cell>
          <cell r="D4158" t="str">
            <v>The University Club Of Boston</v>
          </cell>
          <cell r="E4158" t="str">
            <v>MA</v>
          </cell>
          <cell r="F4158" t="str">
            <v>P1</v>
          </cell>
          <cell r="G4158" t="str">
            <v>SMALL</v>
          </cell>
          <cell r="H4158" t="str">
            <v>IH</v>
          </cell>
          <cell r="I4158" t="str">
            <v>0026944 - BUSINESS BENEFITS INS BROKERAGE INC</v>
          </cell>
        </row>
        <row r="4159">
          <cell r="A4159" t="str">
            <v>C49302IV</v>
          </cell>
          <cell r="B4159">
            <v>42185</v>
          </cell>
          <cell r="C4159" t="str">
            <v>C49302</v>
          </cell>
          <cell r="D4159" t="str">
            <v>AIE Company</v>
          </cell>
          <cell r="E4159" t="str">
            <v>ME</v>
          </cell>
          <cell r="F4159" t="str">
            <v>P1</v>
          </cell>
          <cell r="G4159" t="str">
            <v>CRC</v>
          </cell>
          <cell r="H4159" t="str">
            <v>IV</v>
          </cell>
          <cell r="I4159" t="str">
            <v>0025499 - BUSINESS INSURANCE AGENCY</v>
          </cell>
        </row>
        <row r="4160">
          <cell r="A4160" t="str">
            <v>C49305JS</v>
          </cell>
          <cell r="B4160">
            <v>42185</v>
          </cell>
          <cell r="C4160" t="str">
            <v>C49305</v>
          </cell>
          <cell r="D4160" t="str">
            <v>Bridgmans Furniture Inc</v>
          </cell>
          <cell r="E4160" t="str">
            <v>NH</v>
          </cell>
          <cell r="F4160" t="str">
            <v>P1</v>
          </cell>
          <cell r="G4160" t="str">
            <v>SMALL</v>
          </cell>
          <cell r="H4160" t="str">
            <v>JS</v>
          </cell>
          <cell r="I4160" t="str">
            <v>0031423 - NEW ENGLAND EMPLOYEE BENEFITS COUNCIL</v>
          </cell>
        </row>
        <row r="4161">
          <cell r="A4161" t="str">
            <v>C49306JM</v>
          </cell>
          <cell r="B4161">
            <v>42185</v>
          </cell>
          <cell r="C4161" t="str">
            <v>C49306</v>
          </cell>
          <cell r="D4161" t="str">
            <v>James S Fishbein DDS</v>
          </cell>
          <cell r="E4161" t="str">
            <v>NH</v>
          </cell>
          <cell r="F4161" t="str">
            <v>P1</v>
          </cell>
          <cell r="G4161" t="str">
            <v>SMALL</v>
          </cell>
          <cell r="H4161" t="str">
            <v>JM</v>
          </cell>
          <cell r="I4161" t="str">
            <v>0000315 - ST CYR, CRAIG R</v>
          </cell>
        </row>
        <row r="4162">
          <cell r="A4162" t="str">
            <v>C49307JR</v>
          </cell>
          <cell r="B4162">
            <v>42185</v>
          </cell>
          <cell r="C4162" t="str">
            <v>C49307</v>
          </cell>
          <cell r="D4162" t="str">
            <v>HDSNE LLC</v>
          </cell>
          <cell r="E4162" t="str">
            <v>NH</v>
          </cell>
          <cell r="F4162" t="str">
            <v>P1</v>
          </cell>
          <cell r="G4162" t="str">
            <v>SMALL</v>
          </cell>
          <cell r="H4162" t="str">
            <v>JR</v>
          </cell>
          <cell r="I4162" t="str">
            <v>0011769 - NEW ENGLAND EMPLOYEE BENEFITS COUNCIL</v>
          </cell>
        </row>
        <row r="4163">
          <cell r="A4163" t="str">
            <v>C49308JM</v>
          </cell>
          <cell r="B4163">
            <v>42185</v>
          </cell>
          <cell r="C4163" t="str">
            <v>C49308</v>
          </cell>
          <cell r="D4163" t="str">
            <v>ATC Power Systems Inc</v>
          </cell>
          <cell r="E4163" t="str">
            <v>NH</v>
          </cell>
          <cell r="F4163" t="str">
            <v>P1</v>
          </cell>
          <cell r="G4163" t="str">
            <v>SMALL</v>
          </cell>
          <cell r="H4163" t="str">
            <v>JM</v>
          </cell>
          <cell r="I4163" t="str">
            <v>0033808 - CROSS INSURANCE - MANCHESTER</v>
          </cell>
        </row>
        <row r="4164">
          <cell r="A4164" t="str">
            <v>C49319IH</v>
          </cell>
          <cell r="B4164">
            <v>42185</v>
          </cell>
          <cell r="C4164" t="str">
            <v>C49319</v>
          </cell>
          <cell r="D4164" t="str">
            <v>Solomon Metals Corp.</v>
          </cell>
          <cell r="E4164" t="str">
            <v>MA</v>
          </cell>
          <cell r="F4164" t="str">
            <v>P1</v>
          </cell>
          <cell r="G4164" t="str">
            <v>SMALL</v>
          </cell>
          <cell r="H4164" t="str">
            <v>IH</v>
          </cell>
          <cell r="I4164" t="str">
            <v>0028173 - EASTERN BENEFITS GROUP</v>
          </cell>
        </row>
        <row r="4165">
          <cell r="A4165" t="str">
            <v>C49321IV</v>
          </cell>
          <cell r="B4165">
            <v>42185</v>
          </cell>
          <cell r="C4165" t="str">
            <v>C49321</v>
          </cell>
          <cell r="D4165" t="str">
            <v>Essex Neurological Associates</v>
          </cell>
          <cell r="E4165" t="str">
            <v>MA</v>
          </cell>
          <cell r="F4165" t="str">
            <v>P1</v>
          </cell>
          <cell r="G4165" t="str">
            <v>SMALL</v>
          </cell>
          <cell r="H4165" t="str">
            <v>IV</v>
          </cell>
          <cell r="I4165" t="str">
            <v>0010896 - KAPLAN, ELLEN A</v>
          </cell>
        </row>
        <row r="4166">
          <cell r="A4166" t="str">
            <v>C49328JM</v>
          </cell>
          <cell r="B4166">
            <v>42185</v>
          </cell>
          <cell r="C4166" t="str">
            <v>C49328</v>
          </cell>
          <cell r="D4166" t="str">
            <v>F L Merrill Construction Inc</v>
          </cell>
          <cell r="E4166" t="str">
            <v>NH</v>
          </cell>
          <cell r="F4166" t="str">
            <v>P1</v>
          </cell>
          <cell r="G4166" t="str">
            <v>SMALL</v>
          </cell>
          <cell r="H4166" t="str">
            <v>JM</v>
          </cell>
          <cell r="I4166" t="str">
            <v>0011809 - NEW ENGLAND EMPLOYEE BENEFITS COUNCIL</v>
          </cell>
        </row>
        <row r="4167">
          <cell r="A4167" t="str">
            <v>C49337IH</v>
          </cell>
          <cell r="B4167">
            <v>42185</v>
          </cell>
          <cell r="C4167" t="str">
            <v>C49337</v>
          </cell>
          <cell r="D4167" t="str">
            <v>Paul Kenneth Salon Ltd</v>
          </cell>
          <cell r="E4167" t="str">
            <v>MA</v>
          </cell>
          <cell r="F4167" t="str">
            <v>P1</v>
          </cell>
          <cell r="G4167" t="str">
            <v>SMALL</v>
          </cell>
          <cell r="H4167" t="str">
            <v>IH</v>
          </cell>
          <cell r="I4167" t="str">
            <v>0025907 - BOSTON COMMONWEALTH ADVANTAGE LLC</v>
          </cell>
        </row>
        <row r="4168">
          <cell r="A4168" t="str">
            <v>C49337JH</v>
          </cell>
          <cell r="B4168">
            <v>42185</v>
          </cell>
          <cell r="C4168" t="str">
            <v>C49337</v>
          </cell>
          <cell r="D4168" t="str">
            <v>Paul Kenneth Salon Ltd</v>
          </cell>
          <cell r="E4168" t="str">
            <v>MA</v>
          </cell>
          <cell r="F4168" t="str">
            <v>P1</v>
          </cell>
          <cell r="G4168" t="str">
            <v>SMALL</v>
          </cell>
          <cell r="H4168" t="str">
            <v>JH</v>
          </cell>
          <cell r="I4168" t="str">
            <v>0025907 - BOSTON COMMONWEALTH ADVANTAGE LLC</v>
          </cell>
        </row>
        <row r="4169">
          <cell r="A4169" t="str">
            <v>C49343IH</v>
          </cell>
          <cell r="B4169">
            <v>42185</v>
          </cell>
          <cell r="C4169" t="str">
            <v>C49343</v>
          </cell>
          <cell r="D4169" t="str">
            <v>Garden City Pediatric Associates</v>
          </cell>
          <cell r="E4169" t="str">
            <v>MA</v>
          </cell>
          <cell r="F4169" t="str">
            <v>P1</v>
          </cell>
          <cell r="G4169" t="str">
            <v>SMALL</v>
          </cell>
          <cell r="H4169" t="str">
            <v>IH</v>
          </cell>
          <cell r="I4169" t="str">
            <v>0030669 - TGA CROSS INSURANCE INC</v>
          </cell>
        </row>
        <row r="4170">
          <cell r="A4170" t="str">
            <v>C49346PO</v>
          </cell>
          <cell r="B4170">
            <v>42185</v>
          </cell>
          <cell r="C4170" t="str">
            <v>C49346</v>
          </cell>
          <cell r="D4170" t="str">
            <v>McTeague, Higbee, Case, Cohen, Whitney &amp; Toker PA</v>
          </cell>
          <cell r="E4170" t="str">
            <v>ME</v>
          </cell>
          <cell r="F4170" t="str">
            <v>P1</v>
          </cell>
          <cell r="G4170" t="str">
            <v>SMALL</v>
          </cell>
          <cell r="H4170" t="str">
            <v>PO</v>
          </cell>
          <cell r="I4170" t="str">
            <v>0011792 - NORTON FINANCIAL SERVICES INC</v>
          </cell>
        </row>
        <row r="4171">
          <cell r="A4171" t="str">
            <v>C49357IH</v>
          </cell>
          <cell r="B4171">
            <v>42185</v>
          </cell>
          <cell r="C4171" t="str">
            <v>C49357</v>
          </cell>
          <cell r="D4171" t="str">
            <v>OTA Wakefield</v>
          </cell>
          <cell r="E4171" t="str">
            <v>MA</v>
          </cell>
          <cell r="F4171" t="str">
            <v>P1</v>
          </cell>
          <cell r="G4171" t="str">
            <v>SMALL</v>
          </cell>
          <cell r="H4171" t="str">
            <v>IH</v>
          </cell>
          <cell r="I4171" t="str">
            <v>0011339 - UNITED BUSINESSMANS INSURANCE AGENCY</v>
          </cell>
        </row>
        <row r="4172">
          <cell r="A4172" t="str">
            <v>C49360IH</v>
          </cell>
          <cell r="B4172">
            <v>42185</v>
          </cell>
          <cell r="C4172" t="str">
            <v>C49360</v>
          </cell>
          <cell r="D4172" t="str">
            <v>Littlefield Management, Inc.</v>
          </cell>
          <cell r="E4172" t="str">
            <v>MA</v>
          </cell>
          <cell r="F4172" t="str">
            <v>P1</v>
          </cell>
          <cell r="G4172" t="str">
            <v>SMALL</v>
          </cell>
          <cell r="H4172" t="str">
            <v>IH</v>
          </cell>
          <cell r="I4172" t="str">
            <v>0011761 - COMPREHENSIVE INS PROVIDERS INC</v>
          </cell>
        </row>
        <row r="4173">
          <cell r="A4173" t="str">
            <v>C49361IH</v>
          </cell>
          <cell r="B4173">
            <v>42185</v>
          </cell>
          <cell r="C4173" t="str">
            <v>C49361</v>
          </cell>
          <cell r="D4173" t="str">
            <v>Laura B Glicksman DMD PC</v>
          </cell>
          <cell r="E4173" t="str">
            <v>MA</v>
          </cell>
          <cell r="F4173" t="str">
            <v>P1</v>
          </cell>
          <cell r="G4173" t="str">
            <v>GPC</v>
          </cell>
          <cell r="H4173" t="str">
            <v>IH</v>
          </cell>
          <cell r="I4173" t="str">
            <v>0020489 - SPRING INSURANCE GROUP LLC</v>
          </cell>
        </row>
        <row r="4174">
          <cell r="A4174" t="str">
            <v>C49362IH</v>
          </cell>
          <cell r="B4174">
            <v>42185</v>
          </cell>
          <cell r="C4174" t="str">
            <v>C49362</v>
          </cell>
          <cell r="D4174" t="str">
            <v>Associates in Otolaryngology Head and Neck Surgery, P.C.</v>
          </cell>
          <cell r="E4174" t="str">
            <v>MA</v>
          </cell>
          <cell r="F4174" t="str">
            <v>P1</v>
          </cell>
          <cell r="G4174" t="str">
            <v>SMALL</v>
          </cell>
          <cell r="H4174" t="str">
            <v>IH</v>
          </cell>
          <cell r="I4174" t="str">
            <v>0022386 - EMPLOYEE BENEFIT ADVISORS INC</v>
          </cell>
        </row>
        <row r="4175">
          <cell r="A4175" t="str">
            <v>C49364IA</v>
          </cell>
          <cell r="B4175">
            <v>42185</v>
          </cell>
          <cell r="C4175" t="str">
            <v>C49364</v>
          </cell>
          <cell r="D4175" t="str">
            <v>New England Cryogenic Center Inc</v>
          </cell>
          <cell r="E4175" t="str">
            <v>MA</v>
          </cell>
          <cell r="F4175" t="str">
            <v>P1</v>
          </cell>
          <cell r="G4175" t="str">
            <v>SMALL</v>
          </cell>
          <cell r="H4175" t="str">
            <v>IA</v>
          </cell>
          <cell r="I4175" t="str">
            <v>0017016 - HUB INTERNATIONAL NEW ENGLAND LLC</v>
          </cell>
        </row>
        <row r="4176">
          <cell r="A4176" t="str">
            <v>C49364IH</v>
          </cell>
          <cell r="B4176">
            <v>42185</v>
          </cell>
          <cell r="C4176" t="str">
            <v>C49364</v>
          </cell>
          <cell r="D4176" t="str">
            <v>New England Cryogenic Center Inc</v>
          </cell>
          <cell r="E4176" t="str">
            <v>MA</v>
          </cell>
          <cell r="F4176" t="str">
            <v>P1</v>
          </cell>
          <cell r="G4176" t="str">
            <v>SMALL</v>
          </cell>
          <cell r="H4176" t="str">
            <v>IH</v>
          </cell>
          <cell r="I4176" t="str">
            <v>0017016 - HUB INTERNATIONAL NEW ENGLAND LLC</v>
          </cell>
        </row>
        <row r="4177">
          <cell r="A4177" t="str">
            <v>C49371JM</v>
          </cell>
          <cell r="B4177">
            <v>42185</v>
          </cell>
          <cell r="C4177" t="str">
            <v>C49371</v>
          </cell>
          <cell r="D4177" t="str">
            <v>Thaxter Enterprises, LLC.</v>
          </cell>
          <cell r="E4177" t="str">
            <v>NH</v>
          </cell>
          <cell r="F4177" t="str">
            <v>P1</v>
          </cell>
          <cell r="G4177" t="str">
            <v>SMALL</v>
          </cell>
          <cell r="H4177" t="str">
            <v>JM</v>
          </cell>
          <cell r="I4177" t="str">
            <v>0027993 - AFFORDABLE HEALTH SOLUTIONS</v>
          </cell>
        </row>
        <row r="4178">
          <cell r="A4178" t="str">
            <v>C49372IV</v>
          </cell>
          <cell r="B4178">
            <v>42185</v>
          </cell>
          <cell r="C4178" t="str">
            <v>C49372</v>
          </cell>
          <cell r="D4178" t="str">
            <v>David A Ness DMD PA</v>
          </cell>
          <cell r="E4178" t="str">
            <v>NH</v>
          </cell>
          <cell r="F4178" t="str">
            <v>P1</v>
          </cell>
          <cell r="G4178" t="str">
            <v>SMALL</v>
          </cell>
          <cell r="H4178" t="str">
            <v>IV</v>
          </cell>
          <cell r="I4178" t="str">
            <v>0011793 - R W ASSOCIATES INC</v>
          </cell>
        </row>
        <row r="4179">
          <cell r="A4179" t="str">
            <v>C49372JM</v>
          </cell>
          <cell r="B4179">
            <v>42185</v>
          </cell>
          <cell r="C4179" t="str">
            <v>C49372</v>
          </cell>
          <cell r="D4179" t="str">
            <v>David A Ness DMD PA</v>
          </cell>
          <cell r="E4179" t="str">
            <v>NH</v>
          </cell>
          <cell r="F4179" t="str">
            <v>P1</v>
          </cell>
          <cell r="G4179" t="str">
            <v>SMALL</v>
          </cell>
          <cell r="H4179" t="str">
            <v>JM</v>
          </cell>
          <cell r="I4179" t="str">
            <v>0011793 - R W ASSOCIATES INC</v>
          </cell>
        </row>
        <row r="4180">
          <cell r="A4180" t="str">
            <v>C49373JH</v>
          </cell>
          <cell r="B4180">
            <v>42185</v>
          </cell>
          <cell r="C4180" t="str">
            <v>C49373</v>
          </cell>
          <cell r="D4180" t="str">
            <v>Redington Memorial Home</v>
          </cell>
          <cell r="E4180" t="str">
            <v>ME</v>
          </cell>
          <cell r="F4180" t="str">
            <v>P1</v>
          </cell>
          <cell r="G4180" t="str">
            <v>SMALL</v>
          </cell>
          <cell r="H4180" t="str">
            <v>JH</v>
          </cell>
          <cell r="I4180" t="str">
            <v>0011825 - KYES AGENCY</v>
          </cell>
        </row>
        <row r="4181">
          <cell r="A4181" t="str">
            <v>C49375JH</v>
          </cell>
          <cell r="B4181">
            <v>42185</v>
          </cell>
          <cell r="C4181" t="str">
            <v>C49375</v>
          </cell>
          <cell r="D4181" t="str">
            <v>Northeast Merchandising Corp.</v>
          </cell>
          <cell r="E4181" t="str">
            <v>ME</v>
          </cell>
          <cell r="F4181" t="str">
            <v>P1</v>
          </cell>
          <cell r="G4181" t="str">
            <v>SMALL</v>
          </cell>
          <cell r="H4181" t="str">
            <v>JH</v>
          </cell>
          <cell r="I4181" t="str">
            <v>0011826 - KYES AGENCY</v>
          </cell>
        </row>
        <row r="4182">
          <cell r="A4182" t="str">
            <v>C49378PO</v>
          </cell>
          <cell r="B4182">
            <v>42185</v>
          </cell>
          <cell r="C4182" t="str">
            <v>C49378</v>
          </cell>
          <cell r="D4182" t="str">
            <v>RH Wales &amp; Son</v>
          </cell>
          <cell r="E4182" t="str">
            <v>ME</v>
          </cell>
          <cell r="F4182" t="str">
            <v>P1</v>
          </cell>
          <cell r="G4182" t="str">
            <v>SMALL</v>
          </cell>
          <cell r="H4182" t="str">
            <v>PO</v>
          </cell>
          <cell r="I4182" t="str">
            <v>0011818 - ACADIA BENEFITS INC</v>
          </cell>
        </row>
        <row r="4183">
          <cell r="A4183" t="str">
            <v>C49379IH</v>
          </cell>
          <cell r="B4183">
            <v>42185</v>
          </cell>
          <cell r="C4183" t="str">
            <v>C49379</v>
          </cell>
          <cell r="D4183" t="str">
            <v>Orthodontic Associates, PA</v>
          </cell>
          <cell r="E4183" t="str">
            <v>ME</v>
          </cell>
          <cell r="F4183" t="str">
            <v>P1</v>
          </cell>
          <cell r="G4183" t="str">
            <v>SMALL</v>
          </cell>
          <cell r="H4183" t="str">
            <v>IH</v>
          </cell>
          <cell r="I4183" t="str">
            <v>0011840 - ACADIA BENEFITS INC</v>
          </cell>
        </row>
        <row r="4184">
          <cell r="A4184" t="str">
            <v>C49379IV</v>
          </cell>
          <cell r="B4184">
            <v>42185</v>
          </cell>
          <cell r="C4184" t="str">
            <v>C49379</v>
          </cell>
          <cell r="D4184" t="str">
            <v>Orthodontic Associates, PA</v>
          </cell>
          <cell r="E4184" t="str">
            <v>ME</v>
          </cell>
          <cell r="F4184" t="str">
            <v>P1</v>
          </cell>
          <cell r="G4184" t="str">
            <v>SMALL</v>
          </cell>
          <cell r="H4184" t="str">
            <v>IV</v>
          </cell>
          <cell r="I4184" t="str">
            <v>0011840 - ACADIA BENEFITS INC</v>
          </cell>
        </row>
        <row r="4185">
          <cell r="A4185" t="str">
            <v>C49380PO</v>
          </cell>
          <cell r="B4185">
            <v>42185</v>
          </cell>
          <cell r="C4185" t="str">
            <v>C49380</v>
          </cell>
          <cell r="D4185" t="str">
            <v>CSP Mobile Productions, LLC</v>
          </cell>
          <cell r="E4185" t="str">
            <v>ME</v>
          </cell>
          <cell r="F4185" t="str">
            <v>P1</v>
          </cell>
          <cell r="G4185" t="str">
            <v>SMALL</v>
          </cell>
          <cell r="H4185" t="str">
            <v>PO</v>
          </cell>
          <cell r="I4185" t="str">
            <v>0011839 - ACADIA BENEFITS INC</v>
          </cell>
        </row>
        <row r="4186">
          <cell r="A4186" t="str">
            <v>C49384JM</v>
          </cell>
          <cell r="B4186">
            <v>42185</v>
          </cell>
          <cell r="C4186" t="str">
            <v>C49384</v>
          </cell>
          <cell r="D4186" t="str">
            <v>Merrimac Tile Company Inc</v>
          </cell>
          <cell r="E4186" t="str">
            <v>NH</v>
          </cell>
          <cell r="F4186" t="str">
            <v>P1</v>
          </cell>
          <cell r="G4186" t="str">
            <v>SMALL</v>
          </cell>
          <cell r="H4186" t="str">
            <v>JM</v>
          </cell>
          <cell r="I4186" t="str">
            <v>0023435 - LANDMARK BENEFITS INC</v>
          </cell>
        </row>
        <row r="4187">
          <cell r="A4187" t="str">
            <v>C49386JM</v>
          </cell>
          <cell r="B4187">
            <v>42185</v>
          </cell>
          <cell r="C4187" t="str">
            <v>C49386</v>
          </cell>
          <cell r="D4187" t="str">
            <v>Eastern New England Hydraulics</v>
          </cell>
          <cell r="E4187" t="str">
            <v>NH</v>
          </cell>
          <cell r="F4187" t="str">
            <v>P1</v>
          </cell>
          <cell r="G4187" t="str">
            <v>SMALL</v>
          </cell>
          <cell r="H4187" t="str">
            <v>JM</v>
          </cell>
          <cell r="I4187" t="str">
            <v>0011828 - SBIA STRATEGIC BENEFIT &amp;</v>
          </cell>
        </row>
        <row r="4188">
          <cell r="A4188" t="str">
            <v>C49387JM</v>
          </cell>
          <cell r="B4188">
            <v>42185</v>
          </cell>
          <cell r="C4188" t="str">
            <v>C49387</v>
          </cell>
          <cell r="D4188" t="str">
            <v>Dover Pediatrics PLLC</v>
          </cell>
          <cell r="E4188" t="str">
            <v>NH</v>
          </cell>
          <cell r="F4188" t="str">
            <v>P1</v>
          </cell>
          <cell r="G4188" t="str">
            <v>SMALL</v>
          </cell>
          <cell r="H4188" t="str">
            <v>JM</v>
          </cell>
          <cell r="I4188" t="str">
            <v>0011831 - NEW ENGLAND EMPLOYEE BENEFITS COUNCIL</v>
          </cell>
        </row>
        <row r="4189">
          <cell r="A4189" t="str">
            <v>C49390IH</v>
          </cell>
          <cell r="B4189">
            <v>42185</v>
          </cell>
          <cell r="C4189" t="str">
            <v>C49390</v>
          </cell>
          <cell r="D4189" t="str">
            <v>South Shore Urology Inc</v>
          </cell>
          <cell r="E4189" t="str">
            <v>MA</v>
          </cell>
          <cell r="F4189" t="str">
            <v>P1</v>
          </cell>
          <cell r="G4189" t="str">
            <v>SMALL</v>
          </cell>
          <cell r="H4189" t="str">
            <v>IH</v>
          </cell>
          <cell r="I4189" t="str">
            <v>0010783 - KAPLAN, ELLEN A</v>
          </cell>
        </row>
        <row r="4190">
          <cell r="A4190" t="str">
            <v>C49390IV</v>
          </cell>
          <cell r="B4190">
            <v>42185</v>
          </cell>
          <cell r="C4190" t="str">
            <v>C49390</v>
          </cell>
          <cell r="D4190" t="str">
            <v>South Shore Urology Inc</v>
          </cell>
          <cell r="E4190" t="str">
            <v>MA</v>
          </cell>
          <cell r="F4190" t="str">
            <v>P1</v>
          </cell>
          <cell r="G4190" t="str">
            <v>SMALL</v>
          </cell>
          <cell r="H4190" t="str">
            <v>IV</v>
          </cell>
          <cell r="I4190" t="str">
            <v>0010783 - KAPLAN, ELLEN A</v>
          </cell>
        </row>
        <row r="4191">
          <cell r="A4191" t="str">
            <v>C49403JH</v>
          </cell>
          <cell r="B4191">
            <v>42185</v>
          </cell>
          <cell r="C4191" t="str">
            <v>C49403</v>
          </cell>
          <cell r="D4191" t="str">
            <v>Alton Bay Christian Conference Center</v>
          </cell>
          <cell r="E4191" t="str">
            <v>NH</v>
          </cell>
          <cell r="F4191" t="str">
            <v>P1</v>
          </cell>
          <cell r="G4191" t="str">
            <v>SMALL</v>
          </cell>
          <cell r="H4191" t="str">
            <v>JH</v>
          </cell>
        </row>
        <row r="4192">
          <cell r="A4192" t="str">
            <v>C49409IH</v>
          </cell>
          <cell r="B4192">
            <v>42185</v>
          </cell>
          <cell r="C4192" t="str">
            <v>C49409</v>
          </cell>
          <cell r="D4192" t="str">
            <v>Johnson &amp; Borenstein LLC</v>
          </cell>
          <cell r="E4192" t="str">
            <v>MA</v>
          </cell>
          <cell r="F4192" t="str">
            <v>P1</v>
          </cell>
          <cell r="G4192" t="str">
            <v>SMALL</v>
          </cell>
          <cell r="H4192" t="str">
            <v>IH</v>
          </cell>
          <cell r="I4192" t="str">
            <v>0027719 - BUSINESS BENEFITS INS BROKERAGE INC</v>
          </cell>
        </row>
        <row r="4193">
          <cell r="A4193" t="str">
            <v>C49411IA</v>
          </cell>
          <cell r="B4193">
            <v>42185</v>
          </cell>
          <cell r="C4193" t="str">
            <v>C49411</v>
          </cell>
          <cell r="D4193" t="str">
            <v>Cast Inc</v>
          </cell>
          <cell r="E4193" t="str">
            <v>MA</v>
          </cell>
          <cell r="F4193" t="str">
            <v>P1</v>
          </cell>
          <cell r="G4193" t="str">
            <v>SMALL</v>
          </cell>
          <cell r="H4193" t="str">
            <v>IA</v>
          </cell>
          <cell r="I4193" t="str">
            <v>0010769 - CUSTOM BENEFITS GROUP</v>
          </cell>
        </row>
        <row r="4194">
          <cell r="A4194" t="str">
            <v>C49411IH</v>
          </cell>
          <cell r="B4194">
            <v>42185</v>
          </cell>
          <cell r="C4194" t="str">
            <v>C49411</v>
          </cell>
          <cell r="D4194" t="str">
            <v>Cast Inc</v>
          </cell>
          <cell r="E4194" t="str">
            <v>MA</v>
          </cell>
          <cell r="F4194" t="str">
            <v>P1</v>
          </cell>
          <cell r="G4194" t="str">
            <v>SMALL</v>
          </cell>
          <cell r="H4194" t="str">
            <v>IH</v>
          </cell>
          <cell r="I4194" t="str">
            <v>0010769 - CUSTOM BENEFITS GROUP</v>
          </cell>
        </row>
        <row r="4195">
          <cell r="A4195" t="str">
            <v>C49413IH</v>
          </cell>
          <cell r="B4195">
            <v>42185</v>
          </cell>
          <cell r="C4195" t="str">
            <v>C49413</v>
          </cell>
          <cell r="D4195" t="str">
            <v>DE Foods LLC</v>
          </cell>
          <cell r="E4195" t="str">
            <v>MA</v>
          </cell>
          <cell r="F4195" t="str">
            <v>P1</v>
          </cell>
          <cell r="G4195" t="str">
            <v>SMALL</v>
          </cell>
          <cell r="H4195" t="str">
            <v>IH</v>
          </cell>
          <cell r="I4195" t="str">
            <v>0018558 - GEORGE, WILLIAM E</v>
          </cell>
        </row>
        <row r="4196">
          <cell r="A4196" t="str">
            <v>C49418JH</v>
          </cell>
          <cell r="B4196">
            <v>42185</v>
          </cell>
          <cell r="C4196" t="str">
            <v>C49418</v>
          </cell>
          <cell r="D4196" t="str">
            <v>Portland Maine Baseball, Inc.</v>
          </cell>
          <cell r="E4196" t="str">
            <v>ME</v>
          </cell>
          <cell r="F4196" t="str">
            <v>P1</v>
          </cell>
          <cell r="G4196" t="str">
            <v>SMALL</v>
          </cell>
          <cell r="H4196" t="str">
            <v>JH</v>
          </cell>
          <cell r="I4196" t="str">
            <v>0011877 - BUSINESS INSURANCE AGENCY</v>
          </cell>
        </row>
        <row r="4197">
          <cell r="A4197" t="str">
            <v>C49419IV</v>
          </cell>
          <cell r="B4197">
            <v>42185</v>
          </cell>
          <cell r="C4197" t="str">
            <v>C49419</v>
          </cell>
          <cell r="D4197" t="str">
            <v>MVP Anesthesia</v>
          </cell>
          <cell r="E4197" t="str">
            <v>MA</v>
          </cell>
          <cell r="F4197" t="str">
            <v>P1</v>
          </cell>
          <cell r="G4197" t="str">
            <v>SMALL</v>
          </cell>
          <cell r="H4197" t="str">
            <v>IV</v>
          </cell>
          <cell r="I4197" t="str">
            <v>0010913 - KAPLAN, ELLEN A</v>
          </cell>
        </row>
        <row r="4198">
          <cell r="A4198" t="str">
            <v>C49421IH</v>
          </cell>
          <cell r="B4198">
            <v>42185</v>
          </cell>
          <cell r="C4198" t="str">
            <v>C49421</v>
          </cell>
          <cell r="D4198" t="str">
            <v>Rustic Kitchen</v>
          </cell>
          <cell r="E4198" t="str">
            <v>MA</v>
          </cell>
          <cell r="F4198" t="str">
            <v>P1</v>
          </cell>
          <cell r="G4198" t="str">
            <v>SMALL</v>
          </cell>
          <cell r="H4198" t="str">
            <v>IH</v>
          </cell>
          <cell r="I4198" t="str">
            <v>0015642 - DOWLING INSURANCE AGENCY INC</v>
          </cell>
        </row>
        <row r="4199">
          <cell r="A4199" t="str">
            <v>C49439IH</v>
          </cell>
          <cell r="B4199">
            <v>42185</v>
          </cell>
          <cell r="C4199" t="str">
            <v>C49439</v>
          </cell>
          <cell r="D4199" t="str">
            <v>DRAC PT Inc</v>
          </cell>
          <cell r="E4199" t="str">
            <v>MA</v>
          </cell>
          <cell r="F4199" t="str">
            <v>P1</v>
          </cell>
          <cell r="G4199" t="str">
            <v>SMALL</v>
          </cell>
          <cell r="H4199" t="str">
            <v>IH</v>
          </cell>
          <cell r="I4199" t="str">
            <v>0011893 - TARTARO, VICTOR</v>
          </cell>
        </row>
        <row r="4200">
          <cell r="A4200" t="str">
            <v>C49440IH</v>
          </cell>
          <cell r="B4200">
            <v>42185</v>
          </cell>
          <cell r="C4200" t="str">
            <v>C49440</v>
          </cell>
          <cell r="D4200" t="str">
            <v>John F Noons Inc</v>
          </cell>
          <cell r="E4200" t="str">
            <v>MA</v>
          </cell>
          <cell r="F4200" t="str">
            <v>P1</v>
          </cell>
          <cell r="G4200" t="str">
            <v>SMALL</v>
          </cell>
          <cell r="H4200" t="str">
            <v>IH</v>
          </cell>
          <cell r="I4200" t="str">
            <v>0027158 - ROY, ROBERT J</v>
          </cell>
        </row>
        <row r="4201">
          <cell r="A4201" t="str">
            <v>C49441JM</v>
          </cell>
          <cell r="B4201">
            <v>42185</v>
          </cell>
          <cell r="C4201" t="str">
            <v>C49441</v>
          </cell>
          <cell r="D4201" t="str">
            <v>Seacoast Science Center Inc</v>
          </cell>
          <cell r="E4201" t="str">
            <v>NH</v>
          </cell>
          <cell r="F4201" t="str">
            <v>P1</v>
          </cell>
          <cell r="G4201" t="str">
            <v>SMALL</v>
          </cell>
          <cell r="H4201" t="str">
            <v>JM</v>
          </cell>
          <cell r="I4201" t="str">
            <v>0033116 - MURRAY, ANNE H</v>
          </cell>
        </row>
        <row r="4202">
          <cell r="A4202" t="str">
            <v>C49444JM</v>
          </cell>
          <cell r="B4202">
            <v>42185</v>
          </cell>
          <cell r="C4202" t="str">
            <v>C49444</v>
          </cell>
          <cell r="D4202" t="str">
            <v>Meredith Farm Growers LLC</v>
          </cell>
          <cell r="E4202" t="str">
            <v>NH</v>
          </cell>
          <cell r="F4202" t="str">
            <v>P1</v>
          </cell>
          <cell r="G4202" t="str">
            <v>SMALL</v>
          </cell>
          <cell r="H4202" t="str">
            <v>JM</v>
          </cell>
          <cell r="I4202" t="str">
            <v>0011853 - MELCHER &amp; PRESCOTT AGENCY INC</v>
          </cell>
        </row>
        <row r="4203">
          <cell r="A4203" t="str">
            <v>C49445IV</v>
          </cell>
          <cell r="B4203">
            <v>42185</v>
          </cell>
          <cell r="C4203" t="str">
            <v>C49445</v>
          </cell>
          <cell r="D4203" t="str">
            <v>Pineview Apartments Realty, LLC</v>
          </cell>
          <cell r="E4203" t="str">
            <v>NH</v>
          </cell>
          <cell r="F4203" t="str">
            <v>P1</v>
          </cell>
          <cell r="G4203" t="str">
            <v>SMALL</v>
          </cell>
          <cell r="H4203" t="str">
            <v>IV</v>
          </cell>
          <cell r="I4203" t="str">
            <v>0025578 - SENTINEL INSURANCE GROUP LLC N H</v>
          </cell>
        </row>
        <row r="4204">
          <cell r="A4204" t="str">
            <v>C49448JM</v>
          </cell>
          <cell r="B4204">
            <v>42185</v>
          </cell>
          <cell r="C4204" t="str">
            <v>C49448</v>
          </cell>
          <cell r="D4204" t="str">
            <v>James Verra &amp; Associates Inc</v>
          </cell>
          <cell r="E4204" t="str">
            <v>NH</v>
          </cell>
          <cell r="F4204" t="str">
            <v>P1</v>
          </cell>
          <cell r="G4204" t="str">
            <v>SMALL</v>
          </cell>
          <cell r="H4204" t="str">
            <v>JM</v>
          </cell>
          <cell r="I4204" t="str">
            <v>0011890 - NEW ENGLAND MEDICAL INS AGENCY LLC</v>
          </cell>
        </row>
        <row r="4205">
          <cell r="A4205" t="str">
            <v>C49451IV</v>
          </cell>
          <cell r="B4205">
            <v>42185</v>
          </cell>
          <cell r="C4205" t="str">
            <v>C49451</v>
          </cell>
          <cell r="D4205" t="str">
            <v>Safety Net Solutions</v>
          </cell>
          <cell r="E4205" t="str">
            <v>NH</v>
          </cell>
          <cell r="F4205" t="str">
            <v>P1</v>
          </cell>
          <cell r="G4205" t="str">
            <v>SMALL</v>
          </cell>
          <cell r="H4205" t="str">
            <v>IV</v>
          </cell>
          <cell r="I4205" t="str">
            <v>0025791 - CROSS INSURANCE - MANCHESTER</v>
          </cell>
        </row>
        <row r="4206">
          <cell r="A4206" t="str">
            <v>C49451JM</v>
          </cell>
          <cell r="B4206">
            <v>42185</v>
          </cell>
          <cell r="C4206" t="str">
            <v>C49451</v>
          </cell>
          <cell r="D4206" t="str">
            <v>Safety Net Solutions</v>
          </cell>
          <cell r="E4206" t="str">
            <v>NH</v>
          </cell>
          <cell r="F4206" t="str">
            <v>P1</v>
          </cell>
          <cell r="G4206" t="str">
            <v>SMALL</v>
          </cell>
          <cell r="H4206" t="str">
            <v>JM</v>
          </cell>
          <cell r="I4206" t="str">
            <v>0025791 - CROSS INSURANCE - MANCHESTER</v>
          </cell>
        </row>
        <row r="4207">
          <cell r="A4207" t="str">
            <v>C49451JN</v>
          </cell>
          <cell r="B4207">
            <v>42185</v>
          </cell>
          <cell r="C4207" t="str">
            <v>C49451</v>
          </cell>
          <cell r="D4207" t="str">
            <v>Safety Net Solutions</v>
          </cell>
          <cell r="E4207" t="str">
            <v>NH</v>
          </cell>
          <cell r="F4207" t="str">
            <v>P1</v>
          </cell>
          <cell r="G4207" t="str">
            <v>SMALL</v>
          </cell>
          <cell r="H4207" t="str">
            <v>JN</v>
          </cell>
          <cell r="I4207" t="str">
            <v>0025791 - CROSS INSURANCE - MANCHESTER</v>
          </cell>
        </row>
        <row r="4208">
          <cell r="A4208" t="str">
            <v>C49454IV</v>
          </cell>
          <cell r="B4208">
            <v>42185</v>
          </cell>
          <cell r="C4208" t="str">
            <v>C49454</v>
          </cell>
          <cell r="D4208" t="str">
            <v>Family Doctors LLC</v>
          </cell>
          <cell r="E4208" t="str">
            <v>MA</v>
          </cell>
          <cell r="F4208" t="str">
            <v>P1</v>
          </cell>
          <cell r="G4208" t="str">
            <v>SMALL</v>
          </cell>
          <cell r="H4208" t="str">
            <v>IV</v>
          </cell>
          <cell r="I4208" t="str">
            <v>0028866 - USI INSURANCE SERVICES LLC - BRIARCLIFF</v>
          </cell>
        </row>
        <row r="4209">
          <cell r="A4209" t="str">
            <v>C49456IH</v>
          </cell>
          <cell r="B4209">
            <v>42185</v>
          </cell>
          <cell r="C4209" t="str">
            <v>C49456</v>
          </cell>
          <cell r="D4209" t="str">
            <v>South Coastal Counties Legal Services Inc</v>
          </cell>
          <cell r="E4209" t="str">
            <v>MA</v>
          </cell>
          <cell r="F4209" t="str">
            <v>P1</v>
          </cell>
          <cell r="G4209" t="str">
            <v>SMALL</v>
          </cell>
          <cell r="H4209" t="str">
            <v>IH</v>
          </cell>
          <cell r="I4209" t="str">
            <v>0026593 - BROWN &amp; BROWN OF MASSACHUSETTS LLC</v>
          </cell>
        </row>
        <row r="4210">
          <cell r="A4210" t="str">
            <v>C49468IA</v>
          </cell>
          <cell r="B4210">
            <v>42185</v>
          </cell>
          <cell r="C4210" t="str">
            <v>C49468</v>
          </cell>
          <cell r="D4210" t="str">
            <v>Thermatron Engineering</v>
          </cell>
          <cell r="E4210" t="str">
            <v>MA</v>
          </cell>
          <cell r="F4210" t="str">
            <v>P1</v>
          </cell>
          <cell r="G4210" t="str">
            <v>SMALL</v>
          </cell>
          <cell r="H4210" t="str">
            <v>IA</v>
          </cell>
          <cell r="I4210" t="str">
            <v>0028859 - USI INSURANCE SERVICES LLC - BRIARCLIFF</v>
          </cell>
        </row>
        <row r="4211">
          <cell r="A4211" t="str">
            <v>C49468IH</v>
          </cell>
          <cell r="B4211">
            <v>42185</v>
          </cell>
          <cell r="C4211" t="str">
            <v>C49468</v>
          </cell>
          <cell r="D4211" t="str">
            <v>Thermatron Engineering</v>
          </cell>
          <cell r="E4211" t="str">
            <v>MA</v>
          </cell>
          <cell r="F4211" t="str">
            <v>P1</v>
          </cell>
          <cell r="G4211" t="str">
            <v>SMALL</v>
          </cell>
          <cell r="H4211" t="str">
            <v>IH</v>
          </cell>
          <cell r="I4211" t="str">
            <v>0028859 - USI INSURANCE SERVICES LLC - BRIARCLIFF</v>
          </cell>
        </row>
        <row r="4212">
          <cell r="A4212" t="str">
            <v>C49471IH</v>
          </cell>
          <cell r="B4212">
            <v>42185</v>
          </cell>
          <cell r="C4212" t="str">
            <v>C49471</v>
          </cell>
          <cell r="D4212" t="str">
            <v>Imagine LAN Inc.</v>
          </cell>
          <cell r="E4212" t="str">
            <v>NH</v>
          </cell>
          <cell r="F4212" t="str">
            <v>P1</v>
          </cell>
          <cell r="G4212" t="str">
            <v>SMALL</v>
          </cell>
          <cell r="H4212" t="str">
            <v>IH</v>
          </cell>
          <cell r="I4212" t="str">
            <v>0029736 - GRANITE GROUP BENEFITS LLC</v>
          </cell>
        </row>
        <row r="4213">
          <cell r="A4213" t="str">
            <v>C49473IH</v>
          </cell>
          <cell r="B4213">
            <v>42185</v>
          </cell>
          <cell r="C4213" t="str">
            <v>C49473</v>
          </cell>
          <cell r="D4213" t="str">
            <v>Salon Raffaele/Nina's</v>
          </cell>
          <cell r="E4213" t="str">
            <v>MA</v>
          </cell>
          <cell r="F4213" t="str">
            <v>P1</v>
          </cell>
          <cell r="G4213" t="str">
            <v>SMALL</v>
          </cell>
          <cell r="H4213" t="str">
            <v>IH</v>
          </cell>
          <cell r="I4213" t="str">
            <v>0031209 - BRYDEN &amp; SULLIVAN INS AGENCY INC</v>
          </cell>
        </row>
        <row r="4214">
          <cell r="A4214" t="str">
            <v>C49484IH</v>
          </cell>
          <cell r="B4214">
            <v>42185</v>
          </cell>
          <cell r="C4214" t="str">
            <v>C49484</v>
          </cell>
          <cell r="D4214" t="str">
            <v>Blue Ribbon Barbecue Inc</v>
          </cell>
          <cell r="E4214" t="str">
            <v>MA</v>
          </cell>
          <cell r="F4214" t="str">
            <v>P1</v>
          </cell>
          <cell r="G4214" t="str">
            <v>SMALL</v>
          </cell>
          <cell r="H4214" t="str">
            <v>IH</v>
          </cell>
          <cell r="I4214" t="str">
            <v>0020944 - KAPLAN, ELLEN A</v>
          </cell>
        </row>
        <row r="4215">
          <cell r="A4215" t="str">
            <v>C49487IV</v>
          </cell>
          <cell r="B4215">
            <v>42185</v>
          </cell>
          <cell r="C4215" t="str">
            <v>C49487</v>
          </cell>
          <cell r="D4215" t="str">
            <v>Trident Building LLC</v>
          </cell>
          <cell r="E4215" t="str">
            <v>NH</v>
          </cell>
          <cell r="F4215" t="str">
            <v>P1</v>
          </cell>
          <cell r="G4215" t="str">
            <v>SMALL</v>
          </cell>
          <cell r="H4215" t="str">
            <v>IV</v>
          </cell>
          <cell r="I4215" t="str">
            <v>0018775 - NEW ENGLAND EMPLOYEE BENEFITS COUNCIL</v>
          </cell>
        </row>
        <row r="4216">
          <cell r="A4216" t="str">
            <v>C49493IH</v>
          </cell>
          <cell r="B4216">
            <v>42185</v>
          </cell>
          <cell r="C4216" t="str">
            <v>C49493</v>
          </cell>
          <cell r="D4216" t="str">
            <v>Oak Point Associates</v>
          </cell>
          <cell r="E4216" t="str">
            <v>ME</v>
          </cell>
          <cell r="F4216" t="str">
            <v>P1</v>
          </cell>
          <cell r="G4216" t="str">
            <v>CRC</v>
          </cell>
          <cell r="H4216" t="str">
            <v>IH</v>
          </cell>
          <cell r="I4216" t="str">
            <v>0014842 - HIRST ASSOCIATES</v>
          </cell>
        </row>
        <row r="4217">
          <cell r="A4217" t="str">
            <v>C49493PO</v>
          </cell>
          <cell r="B4217">
            <v>42185</v>
          </cell>
          <cell r="C4217" t="str">
            <v>C49493</v>
          </cell>
          <cell r="D4217" t="str">
            <v>Oak Point Associates</v>
          </cell>
          <cell r="E4217" t="str">
            <v>ME</v>
          </cell>
          <cell r="F4217" t="str">
            <v>P1</v>
          </cell>
          <cell r="G4217" t="str">
            <v>CRC</v>
          </cell>
          <cell r="H4217" t="str">
            <v>PO</v>
          </cell>
          <cell r="I4217" t="str">
            <v>0014842 - HIRST ASSOCIATES</v>
          </cell>
        </row>
        <row r="4218">
          <cell r="A4218" t="str">
            <v>C49494JH</v>
          </cell>
          <cell r="B4218">
            <v>42185</v>
          </cell>
          <cell r="C4218" t="str">
            <v>C49494</v>
          </cell>
          <cell r="D4218" t="str">
            <v>East Coast Yacht Sales</v>
          </cell>
          <cell r="E4218" t="str">
            <v>ME</v>
          </cell>
          <cell r="F4218" t="str">
            <v>P1</v>
          </cell>
          <cell r="G4218" t="str">
            <v>SMALL</v>
          </cell>
          <cell r="H4218" t="str">
            <v>JH</v>
          </cell>
          <cell r="I4218" t="str">
            <v>0011915 - BUSINESS INSURANCE AGENCY</v>
          </cell>
        </row>
        <row r="4219">
          <cell r="A4219" t="str">
            <v>C49508IH</v>
          </cell>
          <cell r="B4219">
            <v>42185</v>
          </cell>
          <cell r="C4219" t="str">
            <v>C49508</v>
          </cell>
          <cell r="D4219" t="str">
            <v>The Montryan Corporation</v>
          </cell>
          <cell r="E4219" t="str">
            <v>ME</v>
          </cell>
          <cell r="F4219" t="str">
            <v>P1</v>
          </cell>
          <cell r="G4219" t="str">
            <v>SMALL</v>
          </cell>
          <cell r="H4219" t="str">
            <v>IH</v>
          </cell>
          <cell r="I4219" t="str">
            <v>0023683 - CLARK INSURANCE</v>
          </cell>
        </row>
        <row r="4220">
          <cell r="A4220" t="str">
            <v>C49508PO</v>
          </cell>
          <cell r="B4220">
            <v>42185</v>
          </cell>
          <cell r="C4220" t="str">
            <v>C49508</v>
          </cell>
          <cell r="D4220" t="str">
            <v>The Montryan Corporation</v>
          </cell>
          <cell r="E4220" t="str">
            <v>ME</v>
          </cell>
          <cell r="F4220" t="str">
            <v>P1</v>
          </cell>
          <cell r="G4220" t="str">
            <v>SMALL</v>
          </cell>
          <cell r="H4220" t="str">
            <v>PO</v>
          </cell>
          <cell r="I4220" t="str">
            <v>0023683 - CLARK INSURANCE</v>
          </cell>
        </row>
        <row r="4221">
          <cell r="A4221" t="str">
            <v>C49518IA</v>
          </cell>
          <cell r="B4221">
            <v>42185</v>
          </cell>
          <cell r="C4221" t="str">
            <v>C49518</v>
          </cell>
          <cell r="D4221" t="str">
            <v>Legendary Food Concepts</v>
          </cell>
          <cell r="E4221" t="str">
            <v>MA</v>
          </cell>
          <cell r="F4221" t="str">
            <v>P1</v>
          </cell>
          <cell r="G4221" t="str">
            <v>SMALL</v>
          </cell>
          <cell r="H4221" t="str">
            <v>IA</v>
          </cell>
          <cell r="I4221" t="str">
            <v>0026173 - LEISMAN INSURANCE AGENCY INC</v>
          </cell>
        </row>
        <row r="4222">
          <cell r="A4222" t="str">
            <v>C49518IH</v>
          </cell>
          <cell r="B4222">
            <v>42185</v>
          </cell>
          <cell r="C4222" t="str">
            <v>C49518</v>
          </cell>
          <cell r="D4222" t="str">
            <v>Legendary Food Concepts</v>
          </cell>
          <cell r="E4222" t="str">
            <v>MA</v>
          </cell>
          <cell r="F4222" t="str">
            <v>P1</v>
          </cell>
          <cell r="G4222" t="str">
            <v>SMALL</v>
          </cell>
          <cell r="H4222" t="str">
            <v>IH</v>
          </cell>
          <cell r="I4222" t="str">
            <v>0026173 - LEISMAN INSURANCE AGENCY INC</v>
          </cell>
        </row>
        <row r="4223">
          <cell r="A4223" t="str">
            <v>C49529JH</v>
          </cell>
          <cell r="B4223">
            <v>42185</v>
          </cell>
          <cell r="C4223" t="str">
            <v>C49529</v>
          </cell>
          <cell r="D4223" t="str">
            <v>CaLLogix</v>
          </cell>
          <cell r="E4223" t="str">
            <v>NH</v>
          </cell>
          <cell r="F4223" t="str">
            <v>P1</v>
          </cell>
          <cell r="G4223" t="str">
            <v>CRC</v>
          </cell>
          <cell r="H4223" t="str">
            <v>JH</v>
          </cell>
          <cell r="I4223" t="str">
            <v>0032554 - BOSTONIAN GROUP INSURANCE AGENCY</v>
          </cell>
        </row>
        <row r="4224">
          <cell r="A4224" t="str">
            <v>C49546IH</v>
          </cell>
          <cell r="B4224">
            <v>42185</v>
          </cell>
          <cell r="C4224" t="str">
            <v>C49546</v>
          </cell>
          <cell r="D4224" t="str">
            <v>Estabrook Farm &amp; Greenhouses, Inc.</v>
          </cell>
          <cell r="E4224" t="str">
            <v>ME</v>
          </cell>
          <cell r="F4224" t="str">
            <v>P1</v>
          </cell>
          <cell r="G4224" t="str">
            <v>SMALL</v>
          </cell>
          <cell r="H4224" t="str">
            <v>IH</v>
          </cell>
          <cell r="I4224" t="str">
            <v>0011957 - LMR INSURANCE INC</v>
          </cell>
        </row>
        <row r="4225">
          <cell r="A4225" t="str">
            <v>C49546PO</v>
          </cell>
          <cell r="B4225">
            <v>42185</v>
          </cell>
          <cell r="C4225" t="str">
            <v>C49546</v>
          </cell>
          <cell r="D4225" t="str">
            <v>Estabrook Farm &amp; Greenhouses, Inc.</v>
          </cell>
          <cell r="E4225" t="str">
            <v>ME</v>
          </cell>
          <cell r="F4225" t="str">
            <v>P1</v>
          </cell>
          <cell r="G4225" t="str">
            <v>SMALL</v>
          </cell>
          <cell r="H4225" t="str">
            <v>PO</v>
          </cell>
          <cell r="I4225" t="str">
            <v>0011957 - LMR INSURANCE INC</v>
          </cell>
        </row>
        <row r="4226">
          <cell r="A4226" t="str">
            <v>C49549JN</v>
          </cell>
          <cell r="B4226">
            <v>42185</v>
          </cell>
          <cell r="C4226" t="str">
            <v>C49549</v>
          </cell>
          <cell r="D4226" t="str">
            <v>Edward N Herbert Asc</v>
          </cell>
          <cell r="E4226" t="str">
            <v>NH</v>
          </cell>
          <cell r="F4226" t="str">
            <v>P1</v>
          </cell>
          <cell r="G4226" t="str">
            <v>SMALL</v>
          </cell>
          <cell r="H4226" t="str">
            <v>JN</v>
          </cell>
          <cell r="I4226" t="str">
            <v>0028010 - BORISLOW INSURANCE AGENCY</v>
          </cell>
        </row>
        <row r="4227">
          <cell r="A4227" t="str">
            <v>C49553IH</v>
          </cell>
          <cell r="B4227">
            <v>42185</v>
          </cell>
          <cell r="C4227" t="str">
            <v>C49553</v>
          </cell>
          <cell r="D4227" t="str">
            <v>Emmaus Inc.</v>
          </cell>
          <cell r="E4227" t="str">
            <v>MA</v>
          </cell>
          <cell r="F4227" t="str">
            <v>P1</v>
          </cell>
          <cell r="G4227" t="str">
            <v>SMALL</v>
          </cell>
          <cell r="H4227" t="str">
            <v>IH</v>
          </cell>
          <cell r="I4227" t="str">
            <v>0010760 - BORISLOW INSURANCE AGENCY</v>
          </cell>
        </row>
        <row r="4228">
          <cell r="A4228" t="str">
            <v>C49555IV</v>
          </cell>
          <cell r="B4228">
            <v>42185</v>
          </cell>
          <cell r="C4228" t="str">
            <v>C49555</v>
          </cell>
          <cell r="D4228" t="str">
            <v>Downstream Technologies</v>
          </cell>
          <cell r="E4228" t="str">
            <v>MA</v>
          </cell>
          <cell r="F4228" t="str">
            <v>P1</v>
          </cell>
          <cell r="G4228" t="str">
            <v>SMALL</v>
          </cell>
          <cell r="H4228" t="str">
            <v>IV</v>
          </cell>
          <cell r="I4228" t="str">
            <v>0011693 - KAPLAN, ELLEN A</v>
          </cell>
        </row>
        <row r="4229">
          <cell r="A4229" t="str">
            <v>C49557IH</v>
          </cell>
          <cell r="B4229">
            <v>42185</v>
          </cell>
          <cell r="C4229" t="str">
            <v>C49557</v>
          </cell>
          <cell r="D4229" t="str">
            <v>Richard A Guarino Dental Laboratory Inc.</v>
          </cell>
          <cell r="E4229" t="str">
            <v>MA</v>
          </cell>
          <cell r="F4229" t="str">
            <v>P1</v>
          </cell>
          <cell r="G4229" t="str">
            <v>SMALL</v>
          </cell>
          <cell r="H4229" t="str">
            <v>IH</v>
          </cell>
          <cell r="I4229" t="str">
            <v>0011953 - PROCTOR &amp; CO INSURANCE AGENCY INC</v>
          </cell>
        </row>
        <row r="4230">
          <cell r="A4230" t="str">
            <v>C49557MI</v>
          </cell>
          <cell r="B4230">
            <v>42185</v>
          </cell>
          <cell r="C4230" t="str">
            <v>C49557</v>
          </cell>
          <cell r="D4230" t="str">
            <v>Richard A Guarino Dental Laboratory Inc.</v>
          </cell>
          <cell r="E4230" t="str">
            <v>MA</v>
          </cell>
          <cell r="F4230" t="str">
            <v>P1</v>
          </cell>
          <cell r="G4230" t="str">
            <v>MCARE</v>
          </cell>
          <cell r="H4230" t="str">
            <v>MI</v>
          </cell>
          <cell r="I4230" t="str">
            <v>0011953 - PROCTOR &amp; CO INSURANCE AGENCY INC</v>
          </cell>
        </row>
        <row r="4231">
          <cell r="A4231" t="str">
            <v>C49558JM</v>
          </cell>
          <cell r="B4231">
            <v>42185</v>
          </cell>
          <cell r="C4231" t="str">
            <v>C49558</v>
          </cell>
          <cell r="D4231" t="str">
            <v>Nanocomp Technologies Inc</v>
          </cell>
          <cell r="E4231" t="str">
            <v>NH</v>
          </cell>
          <cell r="F4231" t="str">
            <v>P1</v>
          </cell>
          <cell r="G4231" t="str">
            <v>CRC</v>
          </cell>
          <cell r="H4231" t="str">
            <v>JM</v>
          </cell>
          <cell r="I4231" t="str">
            <v>0028277 - CROSS INSURANCE - MANCHESTER</v>
          </cell>
        </row>
        <row r="4232">
          <cell r="A4232" t="str">
            <v>C49558JN</v>
          </cell>
          <cell r="B4232">
            <v>42185</v>
          </cell>
          <cell r="C4232" t="str">
            <v>C49558</v>
          </cell>
          <cell r="D4232" t="str">
            <v>Nanocomp Technologies Inc</v>
          </cell>
          <cell r="E4232" t="str">
            <v>NH</v>
          </cell>
          <cell r="F4232" t="str">
            <v>P1</v>
          </cell>
          <cell r="G4232" t="str">
            <v>CRC</v>
          </cell>
          <cell r="H4232" t="str">
            <v>JN</v>
          </cell>
          <cell r="I4232" t="str">
            <v>0028277 - CROSS INSURANCE - MANCHESTER</v>
          </cell>
        </row>
        <row r="4233">
          <cell r="A4233" t="str">
            <v>C49562JM</v>
          </cell>
          <cell r="B4233">
            <v>42185</v>
          </cell>
          <cell r="C4233" t="str">
            <v>C49562</v>
          </cell>
          <cell r="D4233" t="str">
            <v>Wicked Good Software Inc</v>
          </cell>
          <cell r="E4233" t="str">
            <v>NH</v>
          </cell>
          <cell r="F4233" t="str">
            <v>P1</v>
          </cell>
          <cell r="G4233" t="str">
            <v>SMALL</v>
          </cell>
          <cell r="H4233" t="str">
            <v>JM</v>
          </cell>
          <cell r="I4233" t="str">
            <v>0011966 - NEW ENGLAND EMPLOYEE BENEFITS COUNCIL</v>
          </cell>
        </row>
        <row r="4234">
          <cell r="A4234" t="str">
            <v>C49567JM</v>
          </cell>
          <cell r="B4234">
            <v>42185</v>
          </cell>
          <cell r="C4234" t="str">
            <v>C49567</v>
          </cell>
          <cell r="D4234" t="str">
            <v>Agility MFG</v>
          </cell>
          <cell r="E4234" t="str">
            <v>NH</v>
          </cell>
          <cell r="F4234" t="str">
            <v>P1</v>
          </cell>
          <cell r="G4234" t="str">
            <v>SMALL</v>
          </cell>
          <cell r="H4234" t="str">
            <v>JM</v>
          </cell>
          <cell r="I4234" t="str">
            <v>0030797 - BROWN &amp; BROWN OF NEW HAMPSHIRE. INC</v>
          </cell>
        </row>
        <row r="4235">
          <cell r="A4235" t="str">
            <v>C49571IV</v>
          </cell>
          <cell r="B4235">
            <v>42185</v>
          </cell>
          <cell r="C4235" t="str">
            <v>C49571</v>
          </cell>
          <cell r="D4235" t="str">
            <v>Bootstrap Software</v>
          </cell>
          <cell r="E4235" t="str">
            <v>NH</v>
          </cell>
          <cell r="F4235" t="str">
            <v>P1</v>
          </cell>
          <cell r="G4235" t="str">
            <v>SMALL</v>
          </cell>
          <cell r="H4235" t="str">
            <v>IV</v>
          </cell>
          <cell r="I4235" t="str">
            <v>0020848 - GRANITE GROUP BENEFITS LLC</v>
          </cell>
        </row>
        <row r="4236">
          <cell r="A4236" t="str">
            <v>C49571JM</v>
          </cell>
          <cell r="B4236">
            <v>42185</v>
          </cell>
          <cell r="C4236" t="str">
            <v>C49571</v>
          </cell>
          <cell r="D4236" t="str">
            <v>Bootstrap Software</v>
          </cell>
          <cell r="E4236" t="str">
            <v>NH</v>
          </cell>
          <cell r="F4236" t="str">
            <v>P1</v>
          </cell>
          <cell r="G4236" t="str">
            <v>SMALL</v>
          </cell>
          <cell r="H4236" t="str">
            <v>JM</v>
          </cell>
          <cell r="I4236" t="str">
            <v>0020848 - GRANITE GROUP BENEFITS LLC</v>
          </cell>
        </row>
        <row r="4237">
          <cell r="A4237" t="str">
            <v>C49574JM</v>
          </cell>
          <cell r="B4237">
            <v>42185</v>
          </cell>
          <cell r="C4237" t="str">
            <v>C49574</v>
          </cell>
          <cell r="D4237" t="str">
            <v>ZSK USA Inc</v>
          </cell>
          <cell r="E4237" t="str">
            <v>NH</v>
          </cell>
          <cell r="F4237" t="str">
            <v>P1</v>
          </cell>
          <cell r="G4237" t="str">
            <v>SMALL</v>
          </cell>
          <cell r="H4237" t="str">
            <v>JM</v>
          </cell>
          <cell r="I4237" t="str">
            <v>0011963 - NEW ENGLAND EMPLOYEE BENEFITS COUNCIL</v>
          </cell>
        </row>
        <row r="4238">
          <cell r="A4238" t="str">
            <v>C49582IH</v>
          </cell>
          <cell r="B4238">
            <v>42185</v>
          </cell>
          <cell r="C4238" t="str">
            <v>C49582</v>
          </cell>
          <cell r="D4238" t="str">
            <v>Biskup Construction Inc</v>
          </cell>
          <cell r="E4238" t="str">
            <v>ME</v>
          </cell>
          <cell r="F4238" t="str">
            <v>P1</v>
          </cell>
          <cell r="G4238" t="str">
            <v>SMALL</v>
          </cell>
          <cell r="H4238" t="str">
            <v>IH</v>
          </cell>
          <cell r="I4238" t="str">
            <v>0031031 - CLARK INSURANCE</v>
          </cell>
        </row>
        <row r="4239">
          <cell r="A4239" t="str">
            <v>C49583JM</v>
          </cell>
          <cell r="B4239">
            <v>42185</v>
          </cell>
          <cell r="C4239" t="str">
            <v>C49583</v>
          </cell>
          <cell r="D4239" t="str">
            <v>Color Trends Hair Salon</v>
          </cell>
          <cell r="E4239" t="str">
            <v>NH</v>
          </cell>
          <cell r="F4239" t="str">
            <v>P1</v>
          </cell>
          <cell r="G4239" t="str">
            <v>SMALL</v>
          </cell>
          <cell r="H4239" t="str">
            <v>JM</v>
          </cell>
          <cell r="I4239" t="str">
            <v>0011993 - NIBRI BENEFIT SERVICES INC</v>
          </cell>
        </row>
        <row r="4240">
          <cell r="A4240" t="str">
            <v>C49590JM</v>
          </cell>
          <cell r="B4240">
            <v>42185</v>
          </cell>
          <cell r="C4240" t="str">
            <v>C49590</v>
          </cell>
          <cell r="D4240" t="str">
            <v>Santa Cruz Gunlocks LLC</v>
          </cell>
          <cell r="E4240" t="str">
            <v>NH</v>
          </cell>
          <cell r="F4240" t="str">
            <v>P1</v>
          </cell>
          <cell r="G4240" t="str">
            <v>SMALL</v>
          </cell>
          <cell r="H4240" t="str">
            <v>JM</v>
          </cell>
          <cell r="I4240" t="str">
            <v>0027572 - CROSS INSURANCE - MANCHESTER</v>
          </cell>
        </row>
        <row r="4241">
          <cell r="A4241" t="str">
            <v>C49593JM</v>
          </cell>
          <cell r="B4241">
            <v>42185</v>
          </cell>
          <cell r="C4241" t="str">
            <v>C49593</v>
          </cell>
          <cell r="D4241" t="str">
            <v>PixelMedia Inc</v>
          </cell>
          <cell r="E4241" t="str">
            <v>NH</v>
          </cell>
          <cell r="F4241" t="str">
            <v>P1</v>
          </cell>
          <cell r="G4241" t="str">
            <v>CRC</v>
          </cell>
          <cell r="H4241" t="str">
            <v>JM</v>
          </cell>
          <cell r="I4241" t="str">
            <v>0017244 - CGI EMPLOYEE BENEFITS GROUP</v>
          </cell>
        </row>
        <row r="4242">
          <cell r="A4242" t="str">
            <v>C49597IH</v>
          </cell>
          <cell r="B4242">
            <v>42185</v>
          </cell>
          <cell r="C4242" t="str">
            <v>C49597</v>
          </cell>
          <cell r="D4242" t="str">
            <v>Odd Fellows &amp; Rebekahs Home of Maine</v>
          </cell>
          <cell r="E4242" t="str">
            <v>ME</v>
          </cell>
          <cell r="F4242" t="str">
            <v>P1</v>
          </cell>
          <cell r="G4242" t="str">
            <v>SMALL</v>
          </cell>
          <cell r="H4242" t="str">
            <v>IH</v>
          </cell>
          <cell r="I4242" t="str">
            <v>0012006 - NORTON FINANCIAL SERVICES INC</v>
          </cell>
        </row>
        <row r="4243">
          <cell r="A4243" t="str">
            <v>C49597IV</v>
          </cell>
          <cell r="B4243">
            <v>42185</v>
          </cell>
          <cell r="C4243" t="str">
            <v>C49597</v>
          </cell>
          <cell r="D4243" t="str">
            <v>Odd Fellows &amp; Rebekahs Home of Maine</v>
          </cell>
          <cell r="E4243" t="str">
            <v>ME</v>
          </cell>
          <cell r="F4243" t="str">
            <v>P1</v>
          </cell>
          <cell r="G4243" t="str">
            <v>SMALL</v>
          </cell>
          <cell r="H4243" t="str">
            <v>IV</v>
          </cell>
          <cell r="I4243" t="str">
            <v>0012006 - NORTON FINANCIAL SERVICES INC</v>
          </cell>
        </row>
        <row r="4244">
          <cell r="A4244" t="str">
            <v>C49609JM</v>
          </cell>
          <cell r="B4244">
            <v>42185</v>
          </cell>
          <cell r="C4244" t="str">
            <v>C49609</v>
          </cell>
          <cell r="D4244" t="str">
            <v>Member Benefits LLC</v>
          </cell>
          <cell r="E4244" t="str">
            <v>NH</v>
          </cell>
          <cell r="F4244" t="str">
            <v>P1</v>
          </cell>
          <cell r="G4244" t="str">
            <v>SMALL</v>
          </cell>
          <cell r="H4244" t="str">
            <v>JM</v>
          </cell>
          <cell r="I4244" t="str">
            <v>0011960 - BLAISDELL, GEORGE</v>
          </cell>
        </row>
        <row r="4245">
          <cell r="A4245" t="str">
            <v>C49609JN</v>
          </cell>
          <cell r="B4245">
            <v>42185</v>
          </cell>
          <cell r="C4245" t="str">
            <v>C49609</v>
          </cell>
          <cell r="D4245" t="str">
            <v>Member Benefits LLC</v>
          </cell>
          <cell r="E4245" t="str">
            <v>NH</v>
          </cell>
          <cell r="F4245" t="str">
            <v>P1</v>
          </cell>
          <cell r="G4245" t="str">
            <v>SMALL</v>
          </cell>
          <cell r="H4245" t="str">
            <v>JN</v>
          </cell>
          <cell r="I4245" t="str">
            <v>0011960 - BLAISDELL, GEORGE</v>
          </cell>
        </row>
        <row r="4246">
          <cell r="A4246" t="str">
            <v>C49613JM</v>
          </cell>
          <cell r="B4246">
            <v>42185</v>
          </cell>
          <cell r="C4246" t="str">
            <v>C49613</v>
          </cell>
          <cell r="D4246" t="str">
            <v>Thurston Enterprises Inc</v>
          </cell>
          <cell r="E4246" t="str">
            <v>NH</v>
          </cell>
          <cell r="F4246" t="str">
            <v>P1</v>
          </cell>
          <cell r="G4246" t="str">
            <v>SMALL</v>
          </cell>
          <cell r="H4246" t="str">
            <v>JM</v>
          </cell>
          <cell r="I4246" t="str">
            <v>0027182 - BUSINESS INSURANCE AGENCY</v>
          </cell>
        </row>
        <row r="4247">
          <cell r="A4247" t="str">
            <v>C49622IA</v>
          </cell>
          <cell r="B4247">
            <v>42185</v>
          </cell>
          <cell r="C4247" t="str">
            <v>C49622</v>
          </cell>
          <cell r="D4247" t="str">
            <v>Commonwealth Anesthesia Associates</v>
          </cell>
          <cell r="E4247" t="str">
            <v>MA</v>
          </cell>
          <cell r="F4247" t="str">
            <v>P1</v>
          </cell>
          <cell r="G4247" t="str">
            <v>SMALL</v>
          </cell>
          <cell r="H4247" t="str">
            <v>IA</v>
          </cell>
          <cell r="I4247" t="str">
            <v>0035736 - NFP CORPORATE SERVICES (NY) LLC</v>
          </cell>
        </row>
        <row r="4248">
          <cell r="A4248" t="str">
            <v>C49622IH</v>
          </cell>
          <cell r="B4248">
            <v>42185</v>
          </cell>
          <cell r="C4248" t="str">
            <v>C49622</v>
          </cell>
          <cell r="D4248" t="str">
            <v>Commonwealth Anesthesia Associates</v>
          </cell>
          <cell r="E4248" t="str">
            <v>MA</v>
          </cell>
          <cell r="F4248" t="str">
            <v>P1</v>
          </cell>
          <cell r="G4248" t="str">
            <v>SMALL</v>
          </cell>
          <cell r="H4248" t="str">
            <v>IH</v>
          </cell>
          <cell r="I4248" t="str">
            <v>0035736 - NFP CORPORATE SERVICES (NY) LLC</v>
          </cell>
        </row>
        <row r="4249">
          <cell r="A4249" t="str">
            <v>C49623IV</v>
          </cell>
          <cell r="B4249">
            <v>42185</v>
          </cell>
          <cell r="C4249" t="str">
            <v>C49623</v>
          </cell>
          <cell r="D4249" t="str">
            <v>BIOMETRIX CORPORATION</v>
          </cell>
          <cell r="E4249" t="str">
            <v>MA</v>
          </cell>
          <cell r="F4249" t="str">
            <v>P1</v>
          </cell>
          <cell r="G4249" t="str">
            <v>SMALL</v>
          </cell>
          <cell r="H4249" t="str">
            <v>IV</v>
          </cell>
          <cell r="I4249" t="str">
            <v>0010795 - MATHIESON, PATRICIA</v>
          </cell>
        </row>
        <row r="4250">
          <cell r="A4250" t="str">
            <v>C49625IH</v>
          </cell>
          <cell r="B4250">
            <v>42185</v>
          </cell>
          <cell r="C4250" t="str">
            <v>C49625</v>
          </cell>
          <cell r="D4250" t="str">
            <v>Breaking New Grounds Inc</v>
          </cell>
          <cell r="E4250" t="str">
            <v>NH</v>
          </cell>
          <cell r="F4250" t="str">
            <v>P1</v>
          </cell>
          <cell r="G4250" t="str">
            <v>SMALL</v>
          </cell>
          <cell r="H4250" t="str">
            <v>IH</v>
          </cell>
          <cell r="I4250" t="str">
            <v>0012037 - JEFFERSON, STEVEN</v>
          </cell>
        </row>
        <row r="4251">
          <cell r="A4251" t="str">
            <v>C49625IV</v>
          </cell>
          <cell r="B4251">
            <v>42185</v>
          </cell>
          <cell r="C4251" t="str">
            <v>C49625</v>
          </cell>
          <cell r="D4251" t="str">
            <v>Breaking New Grounds Inc</v>
          </cell>
          <cell r="E4251" t="str">
            <v>NH</v>
          </cell>
          <cell r="F4251" t="str">
            <v>P1</v>
          </cell>
          <cell r="G4251" t="str">
            <v>SMALL</v>
          </cell>
          <cell r="H4251" t="str">
            <v>IV</v>
          </cell>
          <cell r="I4251" t="str">
            <v>0012037 - JEFFERSON, STEVEN</v>
          </cell>
        </row>
        <row r="4252">
          <cell r="A4252" t="str">
            <v>C49630JM</v>
          </cell>
          <cell r="B4252">
            <v>42185</v>
          </cell>
          <cell r="C4252" t="str">
            <v>C49630</v>
          </cell>
          <cell r="D4252" t="str">
            <v>Kokko Builders Inc</v>
          </cell>
          <cell r="E4252" t="str">
            <v>NH</v>
          </cell>
          <cell r="F4252" t="str">
            <v>P1</v>
          </cell>
          <cell r="G4252" t="str">
            <v>SMALL</v>
          </cell>
          <cell r="H4252" t="str">
            <v>JM</v>
          </cell>
          <cell r="I4252" t="str">
            <v>0012043 - TRUDO, DAVID H</v>
          </cell>
        </row>
        <row r="4253">
          <cell r="A4253" t="str">
            <v>C49630JR</v>
          </cell>
          <cell r="B4253">
            <v>42185</v>
          </cell>
          <cell r="C4253" t="str">
            <v>C49630</v>
          </cell>
          <cell r="D4253" t="str">
            <v>Kokko Builders Inc</v>
          </cell>
          <cell r="E4253" t="str">
            <v>NH</v>
          </cell>
          <cell r="F4253" t="str">
            <v>P1</v>
          </cell>
          <cell r="G4253" t="str">
            <v>SMALL</v>
          </cell>
          <cell r="H4253" t="str">
            <v>JR</v>
          </cell>
          <cell r="I4253" t="str">
            <v>0012043 - TRUDO, DAVID H</v>
          </cell>
        </row>
        <row r="4254">
          <cell r="A4254" t="str">
            <v>C49633IH</v>
          </cell>
          <cell r="B4254">
            <v>42185</v>
          </cell>
          <cell r="C4254" t="str">
            <v>C49633</v>
          </cell>
          <cell r="D4254" t="str">
            <v>WA Bernard Inc</v>
          </cell>
          <cell r="E4254" t="str">
            <v>MA</v>
          </cell>
          <cell r="F4254" t="str">
            <v>P1</v>
          </cell>
          <cell r="G4254" t="str">
            <v>SMALL</v>
          </cell>
          <cell r="H4254" t="str">
            <v>IH</v>
          </cell>
          <cell r="I4254" t="str">
            <v>0012010 - SMALL BUSINESS INSURANCE AGENCY INC</v>
          </cell>
        </row>
        <row r="4255">
          <cell r="A4255" t="str">
            <v>C49641IV</v>
          </cell>
          <cell r="B4255">
            <v>42185</v>
          </cell>
          <cell r="C4255" t="str">
            <v>C49641</v>
          </cell>
          <cell r="D4255" t="str">
            <v>Lake Sunapee Region VNA and Hospice</v>
          </cell>
          <cell r="E4255" t="str">
            <v>NH</v>
          </cell>
          <cell r="F4255" t="str">
            <v>P1</v>
          </cell>
          <cell r="G4255" t="str">
            <v>CRC</v>
          </cell>
          <cell r="H4255" t="str">
            <v>IV</v>
          </cell>
          <cell r="I4255" t="str">
            <v>0026963 - CLARK &amp; LAVEY</v>
          </cell>
        </row>
        <row r="4256">
          <cell r="A4256" t="str">
            <v>C49641JM</v>
          </cell>
          <cell r="B4256">
            <v>42185</v>
          </cell>
          <cell r="C4256" t="str">
            <v>C49641</v>
          </cell>
          <cell r="D4256" t="str">
            <v>Lake Sunapee Region VNA and Hospice</v>
          </cell>
          <cell r="E4256" t="str">
            <v>NH</v>
          </cell>
          <cell r="F4256" t="str">
            <v>P1</v>
          </cell>
          <cell r="G4256" t="str">
            <v>CRC</v>
          </cell>
          <cell r="H4256" t="str">
            <v>JM</v>
          </cell>
          <cell r="I4256" t="str">
            <v>0026963 - CLARK &amp; LAVEY</v>
          </cell>
        </row>
        <row r="4257">
          <cell r="A4257" t="str">
            <v>C49641JR</v>
          </cell>
          <cell r="B4257">
            <v>42185</v>
          </cell>
          <cell r="C4257" t="str">
            <v>C49641</v>
          </cell>
          <cell r="D4257" t="str">
            <v>Lake Sunapee Region VNA and Hospice</v>
          </cell>
          <cell r="E4257" t="str">
            <v>NH</v>
          </cell>
          <cell r="F4257" t="str">
            <v>P1</v>
          </cell>
          <cell r="G4257" t="str">
            <v>CRC</v>
          </cell>
          <cell r="H4257" t="str">
            <v>JR</v>
          </cell>
          <cell r="I4257" t="str">
            <v>0026963 - CLARK &amp; LAVEY</v>
          </cell>
        </row>
        <row r="4258">
          <cell r="A4258" t="str">
            <v>C49659JM</v>
          </cell>
          <cell r="B4258">
            <v>42185</v>
          </cell>
          <cell r="C4258" t="str">
            <v>C49659</v>
          </cell>
          <cell r="D4258" t="str">
            <v>Dodge Grain Company</v>
          </cell>
          <cell r="E4258" t="str">
            <v>NH</v>
          </cell>
          <cell r="F4258" t="str">
            <v>P1</v>
          </cell>
          <cell r="G4258" t="str">
            <v>SMALL</v>
          </cell>
          <cell r="H4258" t="str">
            <v>JM</v>
          </cell>
          <cell r="I4258" t="str">
            <v>0012061 - NEW ENGLAND EMPLOYEE BENEFITS COUNCIL</v>
          </cell>
        </row>
        <row r="4259">
          <cell r="A4259" t="str">
            <v>C49661IH</v>
          </cell>
          <cell r="B4259">
            <v>42185</v>
          </cell>
          <cell r="C4259" t="str">
            <v>C49661</v>
          </cell>
          <cell r="D4259" t="str">
            <v>William Reisner Corporation</v>
          </cell>
          <cell r="E4259" t="str">
            <v>MA</v>
          </cell>
          <cell r="F4259" t="str">
            <v>P1</v>
          </cell>
          <cell r="G4259" t="str">
            <v>SMALL</v>
          </cell>
          <cell r="H4259" t="str">
            <v>IH</v>
          </cell>
          <cell r="I4259" t="str">
            <v>0023736 - IMA GROUP BENEFITS LLC</v>
          </cell>
        </row>
        <row r="4260">
          <cell r="A4260" t="str">
            <v>C49687JM</v>
          </cell>
          <cell r="B4260">
            <v>42185</v>
          </cell>
          <cell r="C4260" t="str">
            <v>C49687</v>
          </cell>
          <cell r="D4260" t="str">
            <v>HighData Software Corp.</v>
          </cell>
          <cell r="E4260" t="str">
            <v>NH</v>
          </cell>
          <cell r="F4260" t="str">
            <v>P1</v>
          </cell>
          <cell r="G4260" t="str">
            <v>CRC</v>
          </cell>
          <cell r="H4260" t="str">
            <v>JM</v>
          </cell>
          <cell r="I4260" t="str">
            <v>0010897 - CGI EMPLOYEE BENEFITS GROUP</v>
          </cell>
        </row>
        <row r="4261">
          <cell r="A4261" t="str">
            <v>C49687JN</v>
          </cell>
          <cell r="B4261">
            <v>42185</v>
          </cell>
          <cell r="C4261" t="str">
            <v>C49687</v>
          </cell>
          <cell r="D4261" t="str">
            <v>HighData Software Corp.</v>
          </cell>
          <cell r="E4261" t="str">
            <v>NH</v>
          </cell>
          <cell r="F4261" t="str">
            <v>P1</v>
          </cell>
          <cell r="G4261" t="str">
            <v>CRC</v>
          </cell>
          <cell r="H4261" t="str">
            <v>JN</v>
          </cell>
          <cell r="I4261" t="str">
            <v>0010897 - CGI EMPLOYEE BENEFITS GROUP</v>
          </cell>
        </row>
        <row r="4262">
          <cell r="A4262" t="str">
            <v>C49691IV</v>
          </cell>
          <cell r="B4262">
            <v>42185</v>
          </cell>
          <cell r="C4262" t="str">
            <v>C49691</v>
          </cell>
          <cell r="D4262" t="str">
            <v>Heine USA Ltd</v>
          </cell>
          <cell r="E4262" t="str">
            <v>NH</v>
          </cell>
          <cell r="F4262" t="str">
            <v>P1</v>
          </cell>
          <cell r="G4262" t="str">
            <v>SMALL</v>
          </cell>
          <cell r="H4262" t="str">
            <v>IV</v>
          </cell>
          <cell r="I4262" t="str">
            <v>0027573 - CROSS INSURANCE - MANCHESTER</v>
          </cell>
        </row>
        <row r="4263">
          <cell r="A4263" t="str">
            <v>C49719IH</v>
          </cell>
          <cell r="B4263">
            <v>42185</v>
          </cell>
          <cell r="C4263" t="str">
            <v>C49719</v>
          </cell>
          <cell r="D4263" t="str">
            <v>Aphios Corporation</v>
          </cell>
          <cell r="E4263" t="str">
            <v>MA</v>
          </cell>
          <cell r="F4263" t="str">
            <v>P1</v>
          </cell>
          <cell r="G4263" t="str">
            <v>SMALL</v>
          </cell>
          <cell r="H4263" t="str">
            <v>IH</v>
          </cell>
          <cell r="I4263" t="str">
            <v>0012078 - SMALL BUSINESS INSURANCE AGENCY INC</v>
          </cell>
        </row>
        <row r="4264">
          <cell r="A4264" t="str">
            <v>C49734IH</v>
          </cell>
          <cell r="B4264">
            <v>42185</v>
          </cell>
          <cell r="C4264" t="str">
            <v>C49734</v>
          </cell>
          <cell r="D4264" t="str">
            <v>Good Neighbors, Inc.</v>
          </cell>
          <cell r="E4264" t="str">
            <v>ME</v>
          </cell>
          <cell r="F4264" t="str">
            <v>P1</v>
          </cell>
          <cell r="G4264" t="str">
            <v>CRC</v>
          </cell>
          <cell r="H4264" t="str">
            <v>IH</v>
          </cell>
          <cell r="I4264" t="str">
            <v>0024920 - NORTON FINANCIAL SERVICES INC</v>
          </cell>
        </row>
        <row r="4265">
          <cell r="A4265" t="str">
            <v>C49737IV</v>
          </cell>
          <cell r="B4265">
            <v>42185</v>
          </cell>
          <cell r="C4265" t="str">
            <v>C49737</v>
          </cell>
          <cell r="D4265" t="str">
            <v>Mark R. Hammond Associates, Inc.</v>
          </cell>
          <cell r="E4265" t="str">
            <v>ME</v>
          </cell>
          <cell r="F4265" t="str">
            <v>P1</v>
          </cell>
          <cell r="G4265" t="str">
            <v>SMALL</v>
          </cell>
          <cell r="H4265" t="str">
            <v>IV</v>
          </cell>
          <cell r="I4265" t="str">
            <v>0029301 - PAYCHEX AGENCY INC</v>
          </cell>
        </row>
        <row r="4266">
          <cell r="A4266" t="str">
            <v>C49758IH</v>
          </cell>
          <cell r="B4266">
            <v>42185</v>
          </cell>
          <cell r="C4266" t="str">
            <v>C49758</v>
          </cell>
          <cell r="D4266" t="str">
            <v>Fellowship Bible Church</v>
          </cell>
          <cell r="E4266" t="str">
            <v>MA</v>
          </cell>
          <cell r="F4266" t="str">
            <v>P1</v>
          </cell>
          <cell r="G4266" t="str">
            <v>SMALL</v>
          </cell>
          <cell r="H4266" t="str">
            <v>IH</v>
          </cell>
          <cell r="I4266" t="str">
            <v>0011022 - PROCTOR &amp; CO INSURANCE AGENCY INC</v>
          </cell>
        </row>
        <row r="4267">
          <cell r="A4267" t="str">
            <v>C49771IV</v>
          </cell>
          <cell r="B4267">
            <v>42185</v>
          </cell>
          <cell r="C4267" t="str">
            <v>C49771</v>
          </cell>
          <cell r="D4267" t="str">
            <v>Schatzki Associates Inc</v>
          </cell>
          <cell r="E4267" t="str">
            <v>MA</v>
          </cell>
          <cell r="F4267" t="str">
            <v>P1</v>
          </cell>
          <cell r="G4267" t="str">
            <v>SMALL</v>
          </cell>
          <cell r="H4267" t="str">
            <v>IV</v>
          </cell>
          <cell r="I4267" t="str">
            <v>0010823 - KAPLAN, ELLEN A</v>
          </cell>
        </row>
        <row r="4268">
          <cell r="A4268" t="str">
            <v>C49773JM</v>
          </cell>
          <cell r="B4268">
            <v>42185</v>
          </cell>
          <cell r="C4268" t="str">
            <v>C49773</v>
          </cell>
          <cell r="D4268" t="str">
            <v>Absolute Title LLC</v>
          </cell>
          <cell r="E4268" t="str">
            <v>NH</v>
          </cell>
          <cell r="F4268" t="str">
            <v>P1</v>
          </cell>
          <cell r="G4268" t="str">
            <v>SMALL</v>
          </cell>
          <cell r="H4268" t="str">
            <v>JM</v>
          </cell>
          <cell r="I4268" t="str">
            <v>0029737 - GRANITE GROUP BENEFITS LLC</v>
          </cell>
        </row>
        <row r="4269">
          <cell r="A4269" t="str">
            <v>C49779IA</v>
          </cell>
          <cell r="B4269">
            <v>42185</v>
          </cell>
          <cell r="C4269" t="str">
            <v>C49779</v>
          </cell>
          <cell r="D4269" t="str">
            <v>New England Association of Schools &amp; Colleges Inc</v>
          </cell>
          <cell r="E4269" t="str">
            <v>MA</v>
          </cell>
          <cell r="F4269" t="str">
            <v>P1</v>
          </cell>
          <cell r="G4269" t="str">
            <v>SMALL</v>
          </cell>
          <cell r="H4269" t="str">
            <v>IA</v>
          </cell>
          <cell r="I4269" t="str">
            <v>0010777 - PROCTOR &amp; CO INSURANCE AGENCY INC</v>
          </cell>
        </row>
        <row r="4270">
          <cell r="A4270" t="str">
            <v>C49779IH</v>
          </cell>
          <cell r="B4270">
            <v>42185</v>
          </cell>
          <cell r="C4270" t="str">
            <v>C49779</v>
          </cell>
          <cell r="D4270" t="str">
            <v>New England Association of Schools &amp; Colleges Inc</v>
          </cell>
          <cell r="E4270" t="str">
            <v>MA</v>
          </cell>
          <cell r="F4270" t="str">
            <v>P1</v>
          </cell>
          <cell r="G4270" t="str">
            <v>SMALL</v>
          </cell>
          <cell r="H4270" t="str">
            <v>IH</v>
          </cell>
          <cell r="I4270" t="str">
            <v>0010777 - PROCTOR &amp; CO INSURANCE AGENCY INC</v>
          </cell>
        </row>
        <row r="4271">
          <cell r="A4271" t="str">
            <v>C49783JN</v>
          </cell>
          <cell r="B4271">
            <v>42185</v>
          </cell>
          <cell r="C4271" t="str">
            <v>C49783</v>
          </cell>
          <cell r="D4271" t="str">
            <v>Koor Communications Inc</v>
          </cell>
          <cell r="E4271" t="str">
            <v>NH</v>
          </cell>
          <cell r="F4271" t="str">
            <v>P1</v>
          </cell>
          <cell r="G4271" t="str">
            <v>SMALL</v>
          </cell>
          <cell r="H4271" t="str">
            <v>JN</v>
          </cell>
          <cell r="I4271" t="str">
            <v>0012135 - CBS INSURANCE INC</v>
          </cell>
        </row>
        <row r="4272">
          <cell r="A4272" t="str">
            <v>C49791JM</v>
          </cell>
          <cell r="B4272">
            <v>42185</v>
          </cell>
          <cell r="C4272" t="str">
            <v>C49791</v>
          </cell>
          <cell r="D4272" t="str">
            <v>Actio Software Corporation</v>
          </cell>
          <cell r="E4272" t="str">
            <v>NH</v>
          </cell>
          <cell r="F4272" t="str">
            <v>P1</v>
          </cell>
          <cell r="G4272" t="str">
            <v>SMALL</v>
          </cell>
          <cell r="H4272" t="str">
            <v>JM</v>
          </cell>
          <cell r="I4272" t="str">
            <v>0012150 - NEW ENGLAND MEDICAL INS AGENCY LLC</v>
          </cell>
        </row>
        <row r="4273">
          <cell r="A4273" t="str">
            <v>C49791JN</v>
          </cell>
          <cell r="B4273">
            <v>42185</v>
          </cell>
          <cell r="C4273" t="str">
            <v>C49791</v>
          </cell>
          <cell r="D4273" t="str">
            <v>Actio Software Corporation</v>
          </cell>
          <cell r="E4273" t="str">
            <v>NH</v>
          </cell>
          <cell r="F4273" t="str">
            <v>P1</v>
          </cell>
          <cell r="G4273" t="str">
            <v>SMALL</v>
          </cell>
          <cell r="H4273" t="str">
            <v>JN</v>
          </cell>
          <cell r="I4273" t="str">
            <v>0012150 - NEW ENGLAND MEDICAL INS AGENCY LLC</v>
          </cell>
        </row>
        <row r="4274">
          <cell r="A4274" t="str">
            <v>C49792JH</v>
          </cell>
          <cell r="B4274">
            <v>42185</v>
          </cell>
          <cell r="C4274" t="str">
            <v>C49792</v>
          </cell>
          <cell r="D4274" t="str">
            <v>Sherman Law PLLC</v>
          </cell>
          <cell r="E4274" t="str">
            <v>NH</v>
          </cell>
          <cell r="F4274" t="str">
            <v>P1</v>
          </cell>
          <cell r="G4274" t="str">
            <v>SMALL</v>
          </cell>
          <cell r="H4274" t="str">
            <v>JH</v>
          </cell>
          <cell r="I4274" t="str">
            <v>0028278 - AFFORDABLE HEALTH SOLUTIONS</v>
          </cell>
        </row>
        <row r="4275">
          <cell r="A4275" t="str">
            <v>C49802IH</v>
          </cell>
          <cell r="B4275">
            <v>42185</v>
          </cell>
          <cell r="C4275" t="str">
            <v>C49802</v>
          </cell>
          <cell r="D4275" t="str">
            <v>Wesson &amp; Niro Eye Care PC</v>
          </cell>
          <cell r="E4275" t="str">
            <v>MA</v>
          </cell>
          <cell r="F4275" t="str">
            <v>P1</v>
          </cell>
          <cell r="G4275" t="str">
            <v>GPC</v>
          </cell>
          <cell r="H4275" t="str">
            <v>IH</v>
          </cell>
          <cell r="I4275" t="str">
            <v>0021494 - SPRING INSURANCE GROUP LLC</v>
          </cell>
        </row>
        <row r="4276">
          <cell r="A4276" t="str">
            <v>C49802MI</v>
          </cell>
          <cell r="B4276">
            <v>42185</v>
          </cell>
          <cell r="C4276" t="str">
            <v>C49802</v>
          </cell>
          <cell r="D4276" t="str">
            <v>Wesson &amp; Niro Eye Care PC</v>
          </cell>
          <cell r="E4276" t="str">
            <v>MA</v>
          </cell>
          <cell r="F4276" t="str">
            <v>P1</v>
          </cell>
          <cell r="G4276" t="str">
            <v>MCARE</v>
          </cell>
          <cell r="H4276" t="str">
            <v>MI</v>
          </cell>
          <cell r="I4276" t="str">
            <v>0021494 - SPRING INSURANCE GROUP LLC</v>
          </cell>
        </row>
        <row r="4277">
          <cell r="A4277" t="str">
            <v>C49821IH</v>
          </cell>
          <cell r="B4277">
            <v>42185</v>
          </cell>
          <cell r="C4277" t="str">
            <v>C49821</v>
          </cell>
          <cell r="D4277" t="str">
            <v>Lupine Incorporated</v>
          </cell>
          <cell r="E4277" t="str">
            <v>NH</v>
          </cell>
          <cell r="F4277" t="str">
            <v>P1</v>
          </cell>
          <cell r="G4277" t="str">
            <v>CRC</v>
          </cell>
          <cell r="H4277" t="str">
            <v>IH</v>
          </cell>
          <cell r="I4277" t="str">
            <v>0023555 - REGENCY EMPLOYEE BENEFITS</v>
          </cell>
        </row>
        <row r="4278">
          <cell r="A4278" t="str">
            <v>C49822JM</v>
          </cell>
          <cell r="B4278">
            <v>42185</v>
          </cell>
          <cell r="C4278" t="str">
            <v>C49822</v>
          </cell>
          <cell r="D4278" t="str">
            <v>Aeroweld Inc</v>
          </cell>
          <cell r="E4278" t="str">
            <v>NH</v>
          </cell>
          <cell r="F4278" t="str">
            <v>P1</v>
          </cell>
          <cell r="G4278" t="str">
            <v>SMALL</v>
          </cell>
          <cell r="H4278" t="str">
            <v>JM</v>
          </cell>
          <cell r="I4278" t="str">
            <v>0012172 - MELCHER &amp; PRESCOTT AGENCY INC</v>
          </cell>
        </row>
        <row r="4279">
          <cell r="A4279" t="str">
            <v>C49833IA</v>
          </cell>
          <cell r="B4279">
            <v>42185</v>
          </cell>
          <cell r="C4279" t="str">
            <v>C49833</v>
          </cell>
          <cell r="D4279" t="str">
            <v>Baker Testing Services</v>
          </cell>
          <cell r="E4279" t="str">
            <v>MA</v>
          </cell>
          <cell r="F4279" t="str">
            <v>P1</v>
          </cell>
          <cell r="G4279" t="str">
            <v>SMALL</v>
          </cell>
          <cell r="H4279" t="str">
            <v>IA</v>
          </cell>
          <cell r="I4279" t="str">
            <v>0010761 - DIXON ASSOCIATES INC</v>
          </cell>
        </row>
        <row r="4280">
          <cell r="A4280" t="str">
            <v>C49833IH</v>
          </cell>
          <cell r="B4280">
            <v>42185</v>
          </cell>
          <cell r="C4280" t="str">
            <v>C49833</v>
          </cell>
          <cell r="D4280" t="str">
            <v>Baker Testing Services</v>
          </cell>
          <cell r="E4280" t="str">
            <v>MA</v>
          </cell>
          <cell r="F4280" t="str">
            <v>P1</v>
          </cell>
          <cell r="G4280" t="str">
            <v>SMALL</v>
          </cell>
          <cell r="H4280" t="str">
            <v>IH</v>
          </cell>
          <cell r="I4280" t="str">
            <v>0010761 - DIXON ASSOCIATES INC</v>
          </cell>
        </row>
        <row r="4281">
          <cell r="A4281" t="str">
            <v>C49834JH</v>
          </cell>
          <cell r="B4281">
            <v>42185</v>
          </cell>
          <cell r="C4281" t="str">
            <v>C49834</v>
          </cell>
          <cell r="D4281" t="str">
            <v>Grenon Trading Co Inc</v>
          </cell>
          <cell r="E4281" t="str">
            <v>NH</v>
          </cell>
          <cell r="F4281" t="str">
            <v>P1</v>
          </cell>
          <cell r="G4281" t="str">
            <v>SMALL</v>
          </cell>
          <cell r="H4281" t="str">
            <v>JH</v>
          </cell>
          <cell r="I4281" t="str">
            <v>0012185 - TRUDO, DAVID H</v>
          </cell>
        </row>
        <row r="4282">
          <cell r="A4282" t="str">
            <v>C49843JM</v>
          </cell>
          <cell r="B4282">
            <v>42185</v>
          </cell>
          <cell r="C4282" t="str">
            <v>C49843</v>
          </cell>
          <cell r="D4282" t="str">
            <v>James T Lovell CFP</v>
          </cell>
          <cell r="E4282" t="str">
            <v>NH</v>
          </cell>
          <cell r="F4282" t="str">
            <v>P1</v>
          </cell>
          <cell r="G4282" t="str">
            <v>SMALL</v>
          </cell>
          <cell r="H4282" t="str">
            <v>JM</v>
          </cell>
          <cell r="I4282" t="str">
            <v>0012184 - SBIA STRATEGIC BENEFIT &amp;</v>
          </cell>
        </row>
        <row r="4283">
          <cell r="A4283" t="str">
            <v>C49845IH</v>
          </cell>
          <cell r="B4283">
            <v>42185</v>
          </cell>
          <cell r="C4283" t="str">
            <v>C49845</v>
          </cell>
          <cell r="D4283" t="str">
            <v>A M Pizza Inc.</v>
          </cell>
          <cell r="E4283" t="str">
            <v>MA</v>
          </cell>
          <cell r="F4283" t="str">
            <v>P1</v>
          </cell>
          <cell r="G4283" t="str">
            <v>CRC</v>
          </cell>
          <cell r="H4283" t="str">
            <v>IH</v>
          </cell>
          <cell r="I4283" t="str">
            <v>0012158 - WATKINS FINANCIAL AND INSURANCE PROFESSIONALS, INC</v>
          </cell>
        </row>
        <row r="4284">
          <cell r="A4284" t="str">
            <v>C49848IH</v>
          </cell>
          <cell r="B4284">
            <v>42185</v>
          </cell>
          <cell r="C4284" t="str">
            <v>C49848</v>
          </cell>
          <cell r="D4284" t="str">
            <v>Wachusett Emergency Physicians PC</v>
          </cell>
          <cell r="E4284" t="str">
            <v>MA</v>
          </cell>
          <cell r="F4284" t="str">
            <v>P1</v>
          </cell>
          <cell r="G4284" t="str">
            <v>SMALL</v>
          </cell>
          <cell r="H4284" t="str">
            <v>IH</v>
          </cell>
          <cell r="I4284" t="str">
            <v>0022383 - EMPLOYEE BENEFIT ADVISORS INC</v>
          </cell>
        </row>
        <row r="4285">
          <cell r="A4285" t="str">
            <v>C49848IV</v>
          </cell>
          <cell r="B4285">
            <v>42185</v>
          </cell>
          <cell r="C4285" t="str">
            <v>C49848</v>
          </cell>
          <cell r="D4285" t="str">
            <v>Wachusett Emergency Physicians PC</v>
          </cell>
          <cell r="E4285" t="str">
            <v>MA</v>
          </cell>
          <cell r="F4285" t="str">
            <v>P1</v>
          </cell>
          <cell r="G4285" t="str">
            <v>SMALL</v>
          </cell>
          <cell r="H4285" t="str">
            <v>IV</v>
          </cell>
          <cell r="I4285" t="str">
            <v>0022383 - EMPLOYEE BENEFIT ADVISORS INC</v>
          </cell>
        </row>
        <row r="4286">
          <cell r="A4286" t="str">
            <v>C49859IV</v>
          </cell>
          <cell r="B4286">
            <v>42185</v>
          </cell>
          <cell r="C4286" t="str">
            <v>C49859</v>
          </cell>
          <cell r="D4286" t="str">
            <v>Affiliated HVAC Services</v>
          </cell>
          <cell r="E4286" t="str">
            <v>NH</v>
          </cell>
          <cell r="F4286" t="str">
            <v>P1</v>
          </cell>
          <cell r="G4286" t="str">
            <v>SMALL</v>
          </cell>
          <cell r="H4286" t="str">
            <v>IV</v>
          </cell>
          <cell r="I4286" t="str">
            <v>0012205 - NORTHEAST PLANNING ASSOCIATES</v>
          </cell>
        </row>
        <row r="4287">
          <cell r="A4287" t="str">
            <v>C49861IH</v>
          </cell>
          <cell r="B4287">
            <v>42185</v>
          </cell>
          <cell r="C4287" t="str">
            <v>C49861</v>
          </cell>
          <cell r="D4287" t="str">
            <v>Paisanos Pizza Inc</v>
          </cell>
          <cell r="E4287" t="str">
            <v>MA</v>
          </cell>
          <cell r="F4287" t="str">
            <v>P1</v>
          </cell>
          <cell r="G4287" t="str">
            <v>SMALL</v>
          </cell>
          <cell r="H4287" t="str">
            <v>IH</v>
          </cell>
          <cell r="I4287" t="str">
            <v>0012181 - SMALL BUSINESS INSURANCE AGENCY INC</v>
          </cell>
        </row>
        <row r="4288">
          <cell r="A4288" t="str">
            <v>C49872IH</v>
          </cell>
          <cell r="B4288">
            <v>42185</v>
          </cell>
          <cell r="C4288" t="str">
            <v>C49872</v>
          </cell>
          <cell r="D4288" t="str">
            <v>Jeffrey-Ellen Corporation</v>
          </cell>
          <cell r="E4288" t="str">
            <v>MA</v>
          </cell>
          <cell r="F4288" t="str">
            <v>P1</v>
          </cell>
          <cell r="G4288" t="str">
            <v>SMALL</v>
          </cell>
          <cell r="H4288" t="str">
            <v>IH</v>
          </cell>
          <cell r="I4288" t="str">
            <v>0031910 - NORTHERN BENEFITS OF MAINE LLC</v>
          </cell>
        </row>
        <row r="4289">
          <cell r="A4289" t="str">
            <v>C49873JM</v>
          </cell>
          <cell r="B4289">
            <v>42185</v>
          </cell>
          <cell r="C4289" t="str">
            <v>C49873</v>
          </cell>
          <cell r="D4289" t="str">
            <v>Spectex LLC</v>
          </cell>
          <cell r="E4289" t="str">
            <v>NH</v>
          </cell>
          <cell r="F4289" t="str">
            <v>P1</v>
          </cell>
          <cell r="G4289" t="str">
            <v>SMALL</v>
          </cell>
          <cell r="H4289" t="str">
            <v>JM</v>
          </cell>
          <cell r="I4289" t="str">
            <v>0012216 - GERALD A GOVATSOS INSURANCE AGCY INC</v>
          </cell>
        </row>
        <row r="4290">
          <cell r="A4290" t="str">
            <v>C49885JM</v>
          </cell>
          <cell r="B4290">
            <v>42185</v>
          </cell>
          <cell r="C4290" t="str">
            <v>C49885</v>
          </cell>
          <cell r="D4290" t="str">
            <v>McEneaney Survey Associates Inc</v>
          </cell>
          <cell r="E4290" t="str">
            <v>NH</v>
          </cell>
          <cell r="F4290" t="str">
            <v>P1</v>
          </cell>
          <cell r="G4290" t="str">
            <v>SMALL</v>
          </cell>
          <cell r="H4290" t="str">
            <v>JM</v>
          </cell>
          <cell r="I4290" t="str">
            <v>0012223 - R W ASSOCIATES INC</v>
          </cell>
        </row>
        <row r="4291">
          <cell r="A4291" t="str">
            <v>C49897JM</v>
          </cell>
          <cell r="B4291">
            <v>42185</v>
          </cell>
          <cell r="C4291" t="str">
            <v>C49897</v>
          </cell>
          <cell r="D4291" t="str">
            <v>Abrasives &amp; Tools of New Hampshire Inc</v>
          </cell>
          <cell r="E4291" t="str">
            <v>NH</v>
          </cell>
          <cell r="F4291" t="str">
            <v>P1</v>
          </cell>
          <cell r="G4291" t="str">
            <v>SMALL</v>
          </cell>
          <cell r="H4291" t="str">
            <v>JM</v>
          </cell>
          <cell r="I4291" t="str">
            <v>0012232 - NEW ENGLAND EMPLOYEE BENEFITS COUNCIL</v>
          </cell>
        </row>
        <row r="4292">
          <cell r="A4292" t="str">
            <v>C49897MI</v>
          </cell>
          <cell r="B4292">
            <v>42185</v>
          </cell>
          <cell r="C4292" t="str">
            <v>C49897</v>
          </cell>
          <cell r="D4292" t="str">
            <v>Abrasives &amp; Tools of New Hampshire Inc</v>
          </cell>
          <cell r="E4292" t="str">
            <v>NH</v>
          </cell>
          <cell r="F4292" t="str">
            <v>P1</v>
          </cell>
          <cell r="G4292" t="str">
            <v>MCARE</v>
          </cell>
          <cell r="H4292" t="str">
            <v>MI</v>
          </cell>
          <cell r="I4292" t="str">
            <v>0012232 - NEW ENGLAND EMPLOYEE BENEFITS COUNCIL</v>
          </cell>
        </row>
        <row r="4293">
          <cell r="A4293" t="str">
            <v>C49899JH</v>
          </cell>
          <cell r="B4293">
            <v>42185</v>
          </cell>
          <cell r="C4293" t="str">
            <v>C49899</v>
          </cell>
          <cell r="D4293" t="str">
            <v>Balance Rehabilitation &amp; Health Science LLC</v>
          </cell>
          <cell r="E4293" t="str">
            <v>NH</v>
          </cell>
          <cell r="F4293" t="str">
            <v>P1</v>
          </cell>
          <cell r="G4293" t="str">
            <v>SMALL</v>
          </cell>
          <cell r="H4293" t="str">
            <v>JH</v>
          </cell>
          <cell r="I4293" t="str">
            <v>0012233 - LIFETIME BENEFITS GROUP INC</v>
          </cell>
        </row>
        <row r="4294">
          <cell r="A4294" t="str">
            <v>C49903JM</v>
          </cell>
          <cell r="B4294">
            <v>42185</v>
          </cell>
          <cell r="C4294" t="str">
            <v>C49903</v>
          </cell>
          <cell r="D4294" t="str">
            <v>Nu-Cast Incorporated</v>
          </cell>
          <cell r="E4294" t="str">
            <v>NH</v>
          </cell>
          <cell r="F4294" t="str">
            <v>P1</v>
          </cell>
          <cell r="G4294" t="str">
            <v>SMALL</v>
          </cell>
          <cell r="H4294" t="str">
            <v>JM</v>
          </cell>
          <cell r="I4294" t="str">
            <v>0019478 - SBIA STRATEGIC BENEFIT &amp;</v>
          </cell>
        </row>
        <row r="4295">
          <cell r="A4295" t="str">
            <v>C49911IV</v>
          </cell>
          <cell r="B4295">
            <v>42185</v>
          </cell>
          <cell r="C4295" t="str">
            <v>C49911</v>
          </cell>
          <cell r="D4295" t="str">
            <v>SDMS Resources LTD</v>
          </cell>
          <cell r="E4295" t="str">
            <v>NH</v>
          </cell>
          <cell r="F4295" t="str">
            <v>P1</v>
          </cell>
          <cell r="G4295" t="str">
            <v>SMALL</v>
          </cell>
          <cell r="H4295" t="str">
            <v>IV</v>
          </cell>
          <cell r="I4295" t="str">
            <v>0029738 - GRANITE GROUP BENEFITS LLC</v>
          </cell>
        </row>
        <row r="4296">
          <cell r="A4296" t="str">
            <v>C49912IH</v>
          </cell>
          <cell r="B4296">
            <v>42185</v>
          </cell>
          <cell r="C4296" t="str">
            <v>C49912</v>
          </cell>
          <cell r="D4296" t="str">
            <v>Northern Human Services</v>
          </cell>
          <cell r="E4296" t="str">
            <v>NH</v>
          </cell>
          <cell r="F4296" t="str">
            <v>P1</v>
          </cell>
          <cell r="G4296" t="str">
            <v>ERF</v>
          </cell>
          <cell r="H4296" t="str">
            <v>IH</v>
          </cell>
          <cell r="I4296" t="str">
            <v>0032869 - INSURANCE PLANNING GROUP INC</v>
          </cell>
        </row>
        <row r="4297">
          <cell r="A4297" t="str">
            <v>C49923JM</v>
          </cell>
          <cell r="B4297">
            <v>42185</v>
          </cell>
          <cell r="C4297" t="str">
            <v>C49923</v>
          </cell>
          <cell r="D4297" t="str">
            <v>Exeter Decorating Center Inc</v>
          </cell>
          <cell r="E4297" t="str">
            <v>NH</v>
          </cell>
          <cell r="F4297" t="str">
            <v>P1</v>
          </cell>
          <cell r="G4297" t="str">
            <v>SMALL</v>
          </cell>
          <cell r="H4297" t="str">
            <v>JM</v>
          </cell>
          <cell r="I4297" t="str">
            <v>0012240 - PLENTZAS, BETH A</v>
          </cell>
        </row>
        <row r="4298">
          <cell r="A4298" t="str">
            <v>C49924IH</v>
          </cell>
          <cell r="B4298">
            <v>42185</v>
          </cell>
          <cell r="C4298" t="str">
            <v>C49924</v>
          </cell>
          <cell r="D4298" t="str">
            <v>Dr Carlo F Latino DDS</v>
          </cell>
          <cell r="E4298" t="str">
            <v>MA</v>
          </cell>
          <cell r="F4298" t="str">
            <v>P1</v>
          </cell>
          <cell r="G4298" t="str">
            <v>GPC</v>
          </cell>
          <cell r="H4298" t="str">
            <v>IH</v>
          </cell>
          <cell r="I4298" t="str">
            <v>0031911 - SPRING INSURANCE GROUP LLC</v>
          </cell>
        </row>
        <row r="4299">
          <cell r="A4299" t="str">
            <v>C49926IV</v>
          </cell>
          <cell r="B4299">
            <v>42185</v>
          </cell>
          <cell r="C4299" t="str">
            <v>C49926</v>
          </cell>
          <cell r="D4299" t="str">
            <v>Testvonics Inc</v>
          </cell>
          <cell r="E4299" t="str">
            <v>NH</v>
          </cell>
          <cell r="F4299" t="str">
            <v>P1</v>
          </cell>
          <cell r="G4299" t="str">
            <v>SMALL</v>
          </cell>
          <cell r="H4299" t="str">
            <v>IV</v>
          </cell>
          <cell r="I4299" t="str">
            <v>0012252 - GOODELL, DUANE</v>
          </cell>
        </row>
        <row r="4300">
          <cell r="A4300" t="str">
            <v>C49926JM</v>
          </cell>
          <cell r="B4300">
            <v>42185</v>
          </cell>
          <cell r="C4300" t="str">
            <v>C49926</v>
          </cell>
          <cell r="D4300" t="str">
            <v>Testvonics Inc</v>
          </cell>
          <cell r="E4300" t="str">
            <v>NH</v>
          </cell>
          <cell r="F4300" t="str">
            <v>P1</v>
          </cell>
          <cell r="G4300" t="str">
            <v>SMALL</v>
          </cell>
          <cell r="H4300" t="str">
            <v>JM</v>
          </cell>
          <cell r="I4300" t="str">
            <v>0012252 - GOODELL, DUANE</v>
          </cell>
        </row>
        <row r="4301">
          <cell r="A4301" t="str">
            <v>C49942IH</v>
          </cell>
          <cell r="B4301">
            <v>42185</v>
          </cell>
          <cell r="C4301" t="str">
            <v>C49942</v>
          </cell>
          <cell r="D4301" t="str">
            <v>Three Squares a Day Inc dba The Square Cafe</v>
          </cell>
          <cell r="E4301" t="str">
            <v>MA</v>
          </cell>
          <cell r="F4301" t="str">
            <v>P1</v>
          </cell>
          <cell r="G4301" t="str">
            <v>SMALL</v>
          </cell>
          <cell r="H4301" t="str">
            <v>IH</v>
          </cell>
          <cell r="I4301" t="str">
            <v>0030480 - DIGITAL INSURANCE AGENCY INC</v>
          </cell>
        </row>
        <row r="4302">
          <cell r="A4302" t="str">
            <v>C49958JH</v>
          </cell>
          <cell r="B4302">
            <v>42185</v>
          </cell>
          <cell r="C4302" t="str">
            <v>C49958</v>
          </cell>
          <cell r="D4302" t="str">
            <v>Tewksbury Dental Associates PC</v>
          </cell>
          <cell r="E4302" t="str">
            <v>MA</v>
          </cell>
          <cell r="F4302" t="str">
            <v>P1</v>
          </cell>
          <cell r="G4302" t="str">
            <v>SMALL</v>
          </cell>
          <cell r="H4302" t="str">
            <v>JH</v>
          </cell>
          <cell r="I4302" t="str">
            <v>0010911 - INTEGRATED INSURANCE SOLUTIONS LLC</v>
          </cell>
        </row>
        <row r="4303">
          <cell r="A4303" t="str">
            <v>C49984IH</v>
          </cell>
          <cell r="B4303">
            <v>42185</v>
          </cell>
          <cell r="C4303" t="str">
            <v>C49984</v>
          </cell>
          <cell r="D4303" t="str">
            <v>Michael Lisnow Respite Center</v>
          </cell>
          <cell r="E4303" t="str">
            <v>MA</v>
          </cell>
          <cell r="F4303" t="str">
            <v>P1</v>
          </cell>
          <cell r="G4303" t="str">
            <v>SMALL</v>
          </cell>
          <cell r="H4303" t="str">
            <v>IH</v>
          </cell>
          <cell r="I4303" t="str">
            <v>0012282 - SMALL BUSINESS INSURANCE AGENCY INC</v>
          </cell>
        </row>
        <row r="4304">
          <cell r="A4304" t="str">
            <v>C49985IH</v>
          </cell>
          <cell r="B4304">
            <v>42185</v>
          </cell>
          <cell r="C4304" t="str">
            <v>C49985</v>
          </cell>
          <cell r="D4304" t="str">
            <v>Liberty Assembly of God</v>
          </cell>
          <cell r="E4304" t="str">
            <v>MA</v>
          </cell>
          <cell r="F4304" t="str">
            <v>P1</v>
          </cell>
          <cell r="G4304" t="str">
            <v>SMALL</v>
          </cell>
          <cell r="H4304" t="str">
            <v>IH</v>
          </cell>
          <cell r="I4304" t="str">
            <v>0024343 - BIG BROWN LLC</v>
          </cell>
        </row>
        <row r="4305">
          <cell r="A4305" t="str">
            <v>C50005IH</v>
          </cell>
          <cell r="B4305">
            <v>42185</v>
          </cell>
          <cell r="C4305" t="str">
            <v>C50005</v>
          </cell>
          <cell r="D4305" t="str">
            <v>Boston Paintball Supply Inc</v>
          </cell>
          <cell r="E4305" t="str">
            <v>MA</v>
          </cell>
          <cell r="F4305" t="str">
            <v>P1</v>
          </cell>
          <cell r="G4305" t="str">
            <v>SMALL</v>
          </cell>
          <cell r="H4305" t="str">
            <v>IH</v>
          </cell>
          <cell r="I4305" t="str">
            <v>0032464 - TELAMON HUMAN CAPITAL RESOURCES GROUP LLC</v>
          </cell>
        </row>
        <row r="4306">
          <cell r="A4306" t="str">
            <v>C50026IH</v>
          </cell>
          <cell r="B4306">
            <v>42185</v>
          </cell>
          <cell r="C4306" t="str">
            <v>C50026</v>
          </cell>
          <cell r="D4306" t="str">
            <v>Metropolitan Communications LLC</v>
          </cell>
          <cell r="E4306" t="str">
            <v>MA</v>
          </cell>
          <cell r="F4306" t="str">
            <v>P1</v>
          </cell>
          <cell r="G4306" t="str">
            <v>SMALL</v>
          </cell>
          <cell r="H4306" t="str">
            <v>IH</v>
          </cell>
          <cell r="I4306" t="str">
            <v>0012306 - SMALL BUSINESS INSURANCE AGENCY INC</v>
          </cell>
        </row>
        <row r="4307">
          <cell r="A4307" t="str">
            <v>C50039IH</v>
          </cell>
          <cell r="B4307">
            <v>42185</v>
          </cell>
          <cell r="C4307" t="str">
            <v>C50039</v>
          </cell>
          <cell r="D4307" t="str">
            <v>Alternative Solutions Inc</v>
          </cell>
          <cell r="E4307" t="str">
            <v>MA</v>
          </cell>
          <cell r="F4307" t="str">
            <v>P1</v>
          </cell>
          <cell r="G4307" t="str">
            <v>SMALL</v>
          </cell>
          <cell r="H4307" t="str">
            <v>IH</v>
          </cell>
          <cell r="I4307" t="str">
            <v>0024670 - TGA CROSS INSURANCE INC</v>
          </cell>
        </row>
        <row r="4308">
          <cell r="A4308" t="str">
            <v>C50043IH</v>
          </cell>
          <cell r="B4308">
            <v>42185</v>
          </cell>
          <cell r="C4308" t="str">
            <v>C50043</v>
          </cell>
          <cell r="D4308" t="str">
            <v>TPD Inc</v>
          </cell>
          <cell r="E4308" t="str">
            <v>NH</v>
          </cell>
          <cell r="F4308" t="str">
            <v>P1</v>
          </cell>
          <cell r="G4308" t="str">
            <v>SMALL</v>
          </cell>
          <cell r="H4308" t="str">
            <v>IH</v>
          </cell>
          <cell r="I4308" t="str">
            <v>0018165 - RICHARDS GROUP</v>
          </cell>
        </row>
        <row r="4309">
          <cell r="A4309" t="str">
            <v>C50043IV</v>
          </cell>
          <cell r="B4309">
            <v>42185</v>
          </cell>
          <cell r="C4309" t="str">
            <v>C50043</v>
          </cell>
          <cell r="D4309" t="str">
            <v>TPD Inc</v>
          </cell>
          <cell r="E4309" t="str">
            <v>NH</v>
          </cell>
          <cell r="F4309" t="str">
            <v>P1</v>
          </cell>
          <cell r="G4309" t="str">
            <v>SMALL</v>
          </cell>
          <cell r="H4309" t="str">
            <v>IV</v>
          </cell>
          <cell r="I4309" t="str">
            <v>0018165 - RICHARDS GROUP</v>
          </cell>
        </row>
        <row r="4310">
          <cell r="A4310" t="str">
            <v>C50050IA</v>
          </cell>
          <cell r="B4310">
            <v>42185</v>
          </cell>
          <cell r="C4310" t="str">
            <v>C50050</v>
          </cell>
          <cell r="D4310" t="str">
            <v>Inflexxion Inc</v>
          </cell>
          <cell r="E4310" t="str">
            <v>MA</v>
          </cell>
          <cell r="F4310" t="str">
            <v>P1</v>
          </cell>
          <cell r="G4310" t="str">
            <v>CRC</v>
          </cell>
          <cell r="H4310" t="str">
            <v>IA</v>
          </cell>
          <cell r="I4310" t="str">
            <v>0022128 - WILLIAM GALLAGHER  ASSOCIATES</v>
          </cell>
        </row>
        <row r="4311">
          <cell r="A4311" t="str">
            <v>C50050IH</v>
          </cell>
          <cell r="B4311">
            <v>42185</v>
          </cell>
          <cell r="C4311" t="str">
            <v>C50050</v>
          </cell>
          <cell r="D4311" t="str">
            <v>Inflexxion Inc</v>
          </cell>
          <cell r="E4311" t="str">
            <v>MA</v>
          </cell>
          <cell r="F4311" t="str">
            <v>P1</v>
          </cell>
          <cell r="G4311" t="str">
            <v>CRC</v>
          </cell>
          <cell r="H4311" t="str">
            <v>IH</v>
          </cell>
          <cell r="I4311" t="str">
            <v>0022128 - WILLIAM GALLAGHER  ASSOCIATES</v>
          </cell>
        </row>
        <row r="4312">
          <cell r="A4312" t="str">
            <v>C50067IH</v>
          </cell>
          <cell r="B4312">
            <v>42185</v>
          </cell>
          <cell r="C4312" t="str">
            <v>C50067</v>
          </cell>
          <cell r="D4312" t="str">
            <v>Minuteman Library Network</v>
          </cell>
          <cell r="E4312" t="str">
            <v>MA</v>
          </cell>
          <cell r="F4312" t="str">
            <v>P1</v>
          </cell>
          <cell r="G4312" t="str">
            <v>SMALL</v>
          </cell>
          <cell r="H4312" t="str">
            <v>IH</v>
          </cell>
          <cell r="I4312" t="str">
            <v>0011078 - SMALL BUSINESS INSURANCE AGENCY INC</v>
          </cell>
        </row>
        <row r="4313">
          <cell r="A4313" t="str">
            <v>C50067MI</v>
          </cell>
          <cell r="B4313">
            <v>42185</v>
          </cell>
          <cell r="C4313" t="str">
            <v>C50067</v>
          </cell>
          <cell r="D4313" t="str">
            <v>Minuteman Library Network</v>
          </cell>
          <cell r="E4313" t="str">
            <v>MA</v>
          </cell>
          <cell r="F4313" t="str">
            <v>P1</v>
          </cell>
          <cell r="G4313" t="str">
            <v>MCARE</v>
          </cell>
          <cell r="H4313" t="str">
            <v>MI</v>
          </cell>
          <cell r="I4313" t="str">
            <v>0011078 - SMALL BUSINESS INSURANCE AGENCY INC</v>
          </cell>
        </row>
        <row r="4314">
          <cell r="A4314" t="str">
            <v>C50081IH</v>
          </cell>
          <cell r="B4314">
            <v>42185</v>
          </cell>
          <cell r="C4314" t="str">
            <v>C50081</v>
          </cell>
          <cell r="D4314" t="str">
            <v>Shared Diagnostic Services Inc</v>
          </cell>
          <cell r="E4314" t="str">
            <v>MA</v>
          </cell>
          <cell r="F4314" t="str">
            <v>P1</v>
          </cell>
          <cell r="G4314" t="str">
            <v>SMALL</v>
          </cell>
          <cell r="H4314" t="str">
            <v>IH</v>
          </cell>
          <cell r="I4314" t="str">
            <v>0019176 - INTEGRATED INSURANCE SOLUTIONS LLC</v>
          </cell>
        </row>
        <row r="4315">
          <cell r="A4315" t="str">
            <v>C50082IH</v>
          </cell>
          <cell r="B4315">
            <v>42185</v>
          </cell>
          <cell r="C4315" t="str">
            <v>C50082</v>
          </cell>
          <cell r="D4315" t="str">
            <v>The Collings Foundation</v>
          </cell>
          <cell r="E4315" t="str">
            <v>MA</v>
          </cell>
          <cell r="F4315" t="str">
            <v>P1</v>
          </cell>
          <cell r="G4315" t="str">
            <v>SMALL</v>
          </cell>
          <cell r="H4315" t="str">
            <v>IH</v>
          </cell>
          <cell r="I4315" t="str">
            <v>0012319 - SMALL BUSINESS INSURANCE AGENCY INC</v>
          </cell>
        </row>
        <row r="4316">
          <cell r="A4316" t="str">
            <v>C50084IH</v>
          </cell>
          <cell r="B4316">
            <v>42185</v>
          </cell>
          <cell r="C4316" t="str">
            <v>C50084</v>
          </cell>
          <cell r="D4316" t="str">
            <v>Greenleaf Farms Development</v>
          </cell>
          <cell r="E4316" t="str">
            <v>MA</v>
          </cell>
          <cell r="F4316" t="str">
            <v>P1</v>
          </cell>
          <cell r="G4316" t="str">
            <v>SMALL</v>
          </cell>
          <cell r="H4316" t="str">
            <v>IH</v>
          </cell>
          <cell r="I4316" t="str">
            <v>0012283 - SMALL BUSINESS INSURANCE AGENCY INC</v>
          </cell>
        </row>
        <row r="4317">
          <cell r="A4317" t="str">
            <v>C50090JH</v>
          </cell>
          <cell r="B4317">
            <v>42185</v>
          </cell>
          <cell r="C4317" t="str">
            <v>C50090</v>
          </cell>
          <cell r="D4317" t="str">
            <v>Technical Research &amp; Manufacturing</v>
          </cell>
          <cell r="E4317" t="str">
            <v>NH</v>
          </cell>
          <cell r="F4317" t="str">
            <v>P1</v>
          </cell>
          <cell r="G4317" t="str">
            <v>SMALL</v>
          </cell>
          <cell r="H4317" t="str">
            <v>JH</v>
          </cell>
          <cell r="I4317" t="str">
            <v>0035399 - CLAIMLINIX LLC</v>
          </cell>
        </row>
        <row r="4318">
          <cell r="A4318" t="str">
            <v>C50105IH</v>
          </cell>
          <cell r="B4318">
            <v>42185</v>
          </cell>
          <cell r="C4318" t="str">
            <v>C50105</v>
          </cell>
          <cell r="D4318" t="str">
            <v>Blue Field Service</v>
          </cell>
          <cell r="E4318" t="str">
            <v>MA</v>
          </cell>
          <cell r="F4318" t="str">
            <v>P1</v>
          </cell>
          <cell r="G4318" t="str">
            <v>SMALL</v>
          </cell>
          <cell r="H4318" t="str">
            <v>IH</v>
          </cell>
          <cell r="I4318" t="str">
            <v>0013694 - SMALL BUSINESS INSURANCE AGENCY INC</v>
          </cell>
        </row>
        <row r="4319">
          <cell r="A4319" t="str">
            <v>C50108IH</v>
          </cell>
          <cell r="B4319">
            <v>42185</v>
          </cell>
          <cell r="C4319" t="str">
            <v>C50108</v>
          </cell>
          <cell r="D4319" t="str">
            <v>Fall River Vision Center Inc</v>
          </cell>
          <cell r="E4319" t="str">
            <v>MA</v>
          </cell>
          <cell r="F4319" t="str">
            <v>P1</v>
          </cell>
          <cell r="G4319" t="str">
            <v>SMALL</v>
          </cell>
          <cell r="H4319" t="str">
            <v>IH</v>
          </cell>
          <cell r="I4319" t="str">
            <v>0012371 - MCCULLOM, PATRICK</v>
          </cell>
        </row>
        <row r="4320">
          <cell r="A4320" t="str">
            <v>C50113IH</v>
          </cell>
          <cell r="B4320">
            <v>42185</v>
          </cell>
          <cell r="C4320" t="str">
            <v>C50113</v>
          </cell>
          <cell r="D4320" t="str">
            <v>The Bonazzoli Corporation</v>
          </cell>
          <cell r="E4320" t="str">
            <v>MA</v>
          </cell>
          <cell r="F4320" t="str">
            <v>P1</v>
          </cell>
          <cell r="G4320" t="str">
            <v>SMALL</v>
          </cell>
          <cell r="H4320" t="str">
            <v>IH</v>
          </cell>
          <cell r="I4320" t="str">
            <v>0012108 - HULME, BRUCE S</v>
          </cell>
        </row>
        <row r="4321">
          <cell r="A4321" t="str">
            <v>C50116JM</v>
          </cell>
          <cell r="B4321">
            <v>42185</v>
          </cell>
          <cell r="C4321" t="str">
            <v>C50116</v>
          </cell>
          <cell r="D4321" t="str">
            <v>Radiation Safety &amp; Control Services</v>
          </cell>
          <cell r="E4321" t="str">
            <v>NH</v>
          </cell>
          <cell r="F4321" t="str">
            <v>P1</v>
          </cell>
          <cell r="G4321" t="str">
            <v>SMALL</v>
          </cell>
          <cell r="H4321" t="str">
            <v>JM</v>
          </cell>
          <cell r="I4321" t="str">
            <v>0011015 - HEALTH SOLUTIONS INS AGENCY LLC</v>
          </cell>
        </row>
        <row r="4322">
          <cell r="A4322" t="str">
            <v>C50116JN</v>
          </cell>
          <cell r="B4322">
            <v>42185</v>
          </cell>
          <cell r="C4322" t="str">
            <v>C50116</v>
          </cell>
          <cell r="D4322" t="str">
            <v>Radiation Safety &amp; Control Services</v>
          </cell>
          <cell r="E4322" t="str">
            <v>NH</v>
          </cell>
          <cell r="F4322" t="str">
            <v>P1</v>
          </cell>
          <cell r="G4322" t="str">
            <v>SMALL</v>
          </cell>
          <cell r="H4322" t="str">
            <v>JN</v>
          </cell>
          <cell r="I4322" t="str">
            <v>0011015 - HEALTH SOLUTIONS INS AGENCY LLC</v>
          </cell>
        </row>
        <row r="4323">
          <cell r="A4323" t="str">
            <v>C50122IH</v>
          </cell>
          <cell r="B4323">
            <v>42185</v>
          </cell>
          <cell r="C4323" t="str">
            <v>C50122</v>
          </cell>
          <cell r="D4323" t="str">
            <v>Franklin Foot Care PC</v>
          </cell>
          <cell r="E4323" t="str">
            <v>MA</v>
          </cell>
          <cell r="F4323" t="str">
            <v>P1</v>
          </cell>
          <cell r="G4323" t="str">
            <v>SMALL</v>
          </cell>
          <cell r="H4323" t="str">
            <v>IH</v>
          </cell>
          <cell r="I4323" t="str">
            <v>0012391 - MCCULLOM, PATRICK</v>
          </cell>
        </row>
        <row r="4324">
          <cell r="A4324" t="str">
            <v>C50129IA</v>
          </cell>
          <cell r="B4324">
            <v>42185</v>
          </cell>
          <cell r="C4324" t="str">
            <v>C50129</v>
          </cell>
          <cell r="D4324" t="str">
            <v>Boston BioMedical Associates</v>
          </cell>
          <cell r="E4324" t="str">
            <v>MA</v>
          </cell>
          <cell r="F4324" t="str">
            <v>P1</v>
          </cell>
          <cell r="G4324" t="str">
            <v>SMALL</v>
          </cell>
          <cell r="H4324" t="str">
            <v>IA</v>
          </cell>
          <cell r="I4324" t="str">
            <v>0010981 - NORTHWESTERN BENEFIT ASSOC INSURANCE AGCY INC</v>
          </cell>
        </row>
        <row r="4325">
          <cell r="A4325" t="str">
            <v>C50129IH</v>
          </cell>
          <cell r="B4325">
            <v>42185</v>
          </cell>
          <cell r="C4325" t="str">
            <v>C50129</v>
          </cell>
          <cell r="D4325" t="str">
            <v>Boston BioMedical Associates</v>
          </cell>
          <cell r="E4325" t="str">
            <v>MA</v>
          </cell>
          <cell r="F4325" t="str">
            <v>P1</v>
          </cell>
          <cell r="G4325" t="str">
            <v>SMALL</v>
          </cell>
          <cell r="H4325" t="str">
            <v>IH</v>
          </cell>
          <cell r="I4325" t="str">
            <v>0010981 - NORTHWESTERN BENEFIT ASSOC INSURANCE AGCY INC</v>
          </cell>
        </row>
        <row r="4326">
          <cell r="A4326" t="str">
            <v>C50137IH</v>
          </cell>
          <cell r="B4326">
            <v>42185</v>
          </cell>
          <cell r="C4326" t="str">
            <v>C50137</v>
          </cell>
          <cell r="D4326" t="str">
            <v>IvyMedia Corporation</v>
          </cell>
          <cell r="E4326" t="str">
            <v>MA</v>
          </cell>
          <cell r="F4326" t="str">
            <v>P1</v>
          </cell>
          <cell r="G4326" t="str">
            <v>SMALL</v>
          </cell>
          <cell r="H4326" t="str">
            <v>IH</v>
          </cell>
          <cell r="I4326" t="str">
            <v>0012389 - SMALL BUSINESS INSURANCE AGENCY INC</v>
          </cell>
        </row>
        <row r="4327">
          <cell r="A4327" t="str">
            <v>C50152IH</v>
          </cell>
          <cell r="B4327">
            <v>42185</v>
          </cell>
          <cell r="C4327" t="str">
            <v>C50152</v>
          </cell>
          <cell r="D4327" t="str">
            <v>Ocean Edge Landscaping Inc</v>
          </cell>
          <cell r="E4327" t="str">
            <v>MA</v>
          </cell>
          <cell r="F4327" t="str">
            <v>P1</v>
          </cell>
          <cell r="G4327" t="str">
            <v>SMALL</v>
          </cell>
          <cell r="H4327" t="str">
            <v>IH</v>
          </cell>
          <cell r="I4327" t="str">
            <v>0028878 - USI INSURANCE SERVICES LLC - BRIARCLIFF</v>
          </cell>
        </row>
        <row r="4328">
          <cell r="A4328" t="str">
            <v>C50156IV</v>
          </cell>
          <cell r="B4328">
            <v>42185</v>
          </cell>
          <cell r="C4328" t="str">
            <v>C50156</v>
          </cell>
          <cell r="D4328" t="str">
            <v>Prime Asia Leather Company</v>
          </cell>
          <cell r="E4328" t="str">
            <v>NH</v>
          </cell>
          <cell r="F4328" t="str">
            <v>P1</v>
          </cell>
          <cell r="G4328" t="str">
            <v>SMALL</v>
          </cell>
          <cell r="H4328" t="str">
            <v>IV</v>
          </cell>
          <cell r="I4328" t="str">
            <v>0030810 - BGA INSURANCE AGENCY INC</v>
          </cell>
        </row>
        <row r="4329">
          <cell r="A4329" t="str">
            <v>C50161IH</v>
          </cell>
          <cell r="B4329">
            <v>42185</v>
          </cell>
          <cell r="C4329" t="str">
            <v>C50161</v>
          </cell>
          <cell r="D4329" t="str">
            <v>Desmond Well Drilling Inc</v>
          </cell>
          <cell r="E4329" t="str">
            <v>MA</v>
          </cell>
          <cell r="F4329" t="str">
            <v>P1</v>
          </cell>
          <cell r="G4329" t="str">
            <v>SMALL</v>
          </cell>
          <cell r="H4329" t="str">
            <v>IH</v>
          </cell>
          <cell r="I4329" t="str">
            <v>0030992 - ROGERS &amp; GRAY INSURANCE AGENCY</v>
          </cell>
        </row>
        <row r="4330">
          <cell r="A4330" t="str">
            <v>C50162IH</v>
          </cell>
          <cell r="B4330">
            <v>42185</v>
          </cell>
          <cell r="C4330" t="str">
            <v>C50162</v>
          </cell>
          <cell r="D4330" t="str">
            <v>Kerfoot Technologies Inc</v>
          </cell>
          <cell r="E4330" t="str">
            <v>MA</v>
          </cell>
          <cell r="F4330" t="str">
            <v>P1</v>
          </cell>
          <cell r="G4330" t="str">
            <v>SMALL</v>
          </cell>
          <cell r="H4330" t="str">
            <v>IH</v>
          </cell>
          <cell r="I4330" t="str">
            <v>0012414 - DAVIS, JAMES K</v>
          </cell>
        </row>
        <row r="4331">
          <cell r="A4331" t="str">
            <v>C50167IH</v>
          </cell>
          <cell r="B4331">
            <v>42185</v>
          </cell>
          <cell r="C4331" t="str">
            <v>C50167</v>
          </cell>
          <cell r="D4331" t="str">
            <v>Kendall School</v>
          </cell>
          <cell r="E4331" t="str">
            <v>MA</v>
          </cell>
          <cell r="F4331" t="str">
            <v>P1</v>
          </cell>
          <cell r="G4331" t="str">
            <v>SMALL</v>
          </cell>
          <cell r="H4331" t="str">
            <v>IH</v>
          </cell>
          <cell r="I4331" t="str">
            <v>0012405 - SMALL BUSINESS INSURANCE AGENCY INC</v>
          </cell>
        </row>
        <row r="4332">
          <cell r="A4332" t="str">
            <v>C50176IV</v>
          </cell>
          <cell r="B4332">
            <v>42185</v>
          </cell>
          <cell r="C4332" t="str">
            <v>C50176</v>
          </cell>
          <cell r="D4332" t="str">
            <v>Goedecke &amp; Co LLC</v>
          </cell>
          <cell r="E4332" t="str">
            <v>MA</v>
          </cell>
          <cell r="F4332" t="str">
            <v>P1</v>
          </cell>
          <cell r="G4332" t="str">
            <v>SMALL</v>
          </cell>
          <cell r="H4332" t="str">
            <v>IV</v>
          </cell>
          <cell r="I4332" t="str">
            <v>0030471 - DIGITAL INSURANCE AGENCY INC</v>
          </cell>
        </row>
        <row r="4333">
          <cell r="A4333" t="str">
            <v>C50191IA</v>
          </cell>
          <cell r="B4333">
            <v>42185</v>
          </cell>
          <cell r="C4333" t="str">
            <v>C50191</v>
          </cell>
          <cell r="D4333" t="str">
            <v>Wolf Architects Inc</v>
          </cell>
          <cell r="E4333" t="str">
            <v>MA</v>
          </cell>
          <cell r="F4333" t="str">
            <v>P1</v>
          </cell>
          <cell r="G4333" t="str">
            <v>SMALL</v>
          </cell>
          <cell r="H4333" t="str">
            <v>IA</v>
          </cell>
          <cell r="I4333" t="str">
            <v>0012408 - SMALL BUSINESS INSURANCE AGENCY INC</v>
          </cell>
        </row>
        <row r="4334">
          <cell r="A4334" t="str">
            <v>C50195IA</v>
          </cell>
          <cell r="B4334">
            <v>42185</v>
          </cell>
          <cell r="C4334" t="str">
            <v>C50195</v>
          </cell>
          <cell r="D4334" t="str">
            <v>Reliable Self-Service Market Inc</v>
          </cell>
          <cell r="E4334" t="str">
            <v>MA</v>
          </cell>
          <cell r="F4334" t="str">
            <v>P1</v>
          </cell>
          <cell r="G4334" t="str">
            <v>SMALL</v>
          </cell>
          <cell r="H4334" t="str">
            <v>IA</v>
          </cell>
          <cell r="I4334" t="str">
            <v>0012342 - PETERS, JAMES I</v>
          </cell>
        </row>
        <row r="4335">
          <cell r="A4335" t="str">
            <v>C50197IA</v>
          </cell>
          <cell r="B4335">
            <v>42185</v>
          </cell>
          <cell r="C4335" t="str">
            <v>C50197</v>
          </cell>
          <cell r="D4335" t="str">
            <v>Highland Dental Associates</v>
          </cell>
          <cell r="E4335" t="str">
            <v>MA</v>
          </cell>
          <cell r="F4335" t="str">
            <v>P1</v>
          </cell>
          <cell r="G4335" t="str">
            <v>SMALL</v>
          </cell>
          <cell r="H4335" t="str">
            <v>IA</v>
          </cell>
          <cell r="I4335" t="str">
            <v>0011155 - BAR INSURANCE BROKERAGE INC</v>
          </cell>
        </row>
        <row r="4336">
          <cell r="A4336" t="str">
            <v>C50199IH</v>
          </cell>
          <cell r="B4336">
            <v>42185</v>
          </cell>
          <cell r="C4336" t="str">
            <v>C50199</v>
          </cell>
          <cell r="D4336" t="str">
            <v>Comap Inc</v>
          </cell>
          <cell r="E4336" t="str">
            <v>MA</v>
          </cell>
          <cell r="F4336" t="str">
            <v>P1</v>
          </cell>
          <cell r="G4336" t="str">
            <v>SMALL</v>
          </cell>
          <cell r="H4336" t="str">
            <v>IH</v>
          </cell>
          <cell r="I4336" t="str">
            <v>0010903 - COSTELLO BENEFITS GROUP</v>
          </cell>
        </row>
        <row r="4337">
          <cell r="A4337" t="str">
            <v>C50208IH</v>
          </cell>
          <cell r="B4337">
            <v>42185</v>
          </cell>
          <cell r="C4337" t="str">
            <v>C50208</v>
          </cell>
          <cell r="D4337" t="str">
            <v>Bouffard Ventures, Inc.</v>
          </cell>
          <cell r="E4337" t="str">
            <v>MA</v>
          </cell>
          <cell r="F4337" t="str">
            <v>P1</v>
          </cell>
          <cell r="G4337" t="str">
            <v>SMALL</v>
          </cell>
          <cell r="H4337" t="str">
            <v>IH</v>
          </cell>
          <cell r="I4337" t="str">
            <v>0012373 - SMALL BUSINESS INSURANCE AGENCY INC</v>
          </cell>
        </row>
        <row r="4338">
          <cell r="A4338" t="str">
            <v>C50210IH</v>
          </cell>
          <cell r="B4338">
            <v>42185</v>
          </cell>
          <cell r="C4338" t="str">
            <v>C50210</v>
          </cell>
          <cell r="D4338" t="str">
            <v>T D Verrochi Inc</v>
          </cell>
          <cell r="E4338" t="str">
            <v>MA</v>
          </cell>
          <cell r="F4338" t="str">
            <v>P1</v>
          </cell>
          <cell r="G4338" t="str">
            <v>SMALL</v>
          </cell>
          <cell r="H4338" t="str">
            <v>IH</v>
          </cell>
          <cell r="I4338" t="str">
            <v>0016381 - HEALTH NETWORK</v>
          </cell>
        </row>
        <row r="4339">
          <cell r="A4339" t="str">
            <v>C50212IH</v>
          </cell>
          <cell r="B4339">
            <v>42185</v>
          </cell>
          <cell r="C4339" t="str">
            <v>C50212</v>
          </cell>
          <cell r="D4339" t="str">
            <v>SmartSustainability dba Sustaibable Performance Institute</v>
          </cell>
          <cell r="E4339" t="str">
            <v>MA</v>
          </cell>
          <cell r="F4339" t="str">
            <v>P1</v>
          </cell>
          <cell r="G4339" t="str">
            <v>SMALL</v>
          </cell>
          <cell r="H4339" t="str">
            <v>IH</v>
          </cell>
          <cell r="I4339" t="str">
            <v>0012452 - LINNANE, ROBERT M</v>
          </cell>
        </row>
        <row r="4340">
          <cell r="A4340" t="str">
            <v>C50215IH</v>
          </cell>
          <cell r="B4340">
            <v>42185</v>
          </cell>
          <cell r="C4340" t="str">
            <v>C50215</v>
          </cell>
          <cell r="D4340" t="str">
            <v>Community Development Services Inc</v>
          </cell>
          <cell r="E4340" t="str">
            <v>ME</v>
          </cell>
          <cell r="F4340" t="str">
            <v>P1</v>
          </cell>
          <cell r="G4340" t="str">
            <v>SMALL</v>
          </cell>
          <cell r="H4340" t="str">
            <v>IH</v>
          </cell>
          <cell r="I4340" t="str">
            <v>0031118 - PAQUIN &amp; CARROLL LLC</v>
          </cell>
        </row>
        <row r="4341">
          <cell r="A4341" t="str">
            <v>C50221IH</v>
          </cell>
          <cell r="B4341">
            <v>42185</v>
          </cell>
          <cell r="C4341" t="str">
            <v>C50221</v>
          </cell>
          <cell r="D4341" t="str">
            <v>Polaris Capital Management LLC</v>
          </cell>
          <cell r="E4341" t="str">
            <v>MA</v>
          </cell>
          <cell r="F4341" t="str">
            <v>P1</v>
          </cell>
          <cell r="G4341" t="str">
            <v>SMALL</v>
          </cell>
          <cell r="H4341" t="str">
            <v>IH</v>
          </cell>
          <cell r="I4341" t="str">
            <v>0035666 - PAYCHEX AGENCY INC</v>
          </cell>
        </row>
        <row r="4342">
          <cell r="A4342" t="str">
            <v>C50222JM</v>
          </cell>
          <cell r="B4342">
            <v>42185</v>
          </cell>
          <cell r="C4342" t="str">
            <v>C50222</v>
          </cell>
          <cell r="D4342" t="str">
            <v>Robert Donaldson Carpentry</v>
          </cell>
          <cell r="E4342" t="str">
            <v>NH</v>
          </cell>
          <cell r="F4342" t="str">
            <v>P1</v>
          </cell>
          <cell r="G4342" t="str">
            <v>SMALL</v>
          </cell>
          <cell r="H4342" t="str">
            <v>JM</v>
          </cell>
          <cell r="I4342" t="str">
            <v>0012494 - FOY INSURANCE GROUP</v>
          </cell>
        </row>
        <row r="4343">
          <cell r="A4343" t="str">
            <v>C50235IH</v>
          </cell>
          <cell r="B4343">
            <v>42185</v>
          </cell>
          <cell r="C4343" t="str">
            <v>C50235</v>
          </cell>
          <cell r="D4343" t="str">
            <v>Family Dentistry Stoneham</v>
          </cell>
          <cell r="E4343" t="str">
            <v>MA</v>
          </cell>
          <cell r="F4343" t="str">
            <v>P1</v>
          </cell>
          <cell r="G4343" t="str">
            <v>SMALL</v>
          </cell>
          <cell r="H4343" t="str">
            <v>IH</v>
          </cell>
          <cell r="I4343" t="str">
            <v>0012431 - SMALL BUSINESS INSURANCE AGENCY INC</v>
          </cell>
        </row>
        <row r="4344">
          <cell r="A4344" t="str">
            <v>C50244IH</v>
          </cell>
          <cell r="B4344">
            <v>42185</v>
          </cell>
          <cell r="C4344" t="str">
            <v>C50244</v>
          </cell>
          <cell r="D4344" t="str">
            <v>Therafit Riveredge Inc</v>
          </cell>
          <cell r="E4344" t="str">
            <v>MA</v>
          </cell>
          <cell r="F4344" t="str">
            <v>P1</v>
          </cell>
          <cell r="G4344" t="str">
            <v>SMALL</v>
          </cell>
          <cell r="H4344" t="str">
            <v>IH</v>
          </cell>
          <cell r="I4344" t="str">
            <v>0022381 - EMPLOYEE BENEFIT ADVISORS INC</v>
          </cell>
        </row>
        <row r="4345">
          <cell r="A4345" t="str">
            <v>C50246JM</v>
          </cell>
          <cell r="B4345">
            <v>42185</v>
          </cell>
          <cell r="C4345" t="str">
            <v>C50246</v>
          </cell>
          <cell r="D4345" t="str">
            <v>Chadwick &amp; Trefethen</v>
          </cell>
          <cell r="E4345" t="str">
            <v>NH</v>
          </cell>
          <cell r="F4345" t="str">
            <v>P1</v>
          </cell>
          <cell r="G4345" t="str">
            <v>SMALL</v>
          </cell>
          <cell r="H4345" t="str">
            <v>JM</v>
          </cell>
          <cell r="I4345" t="str">
            <v>0010870 - NEW ENGLAND MEDICAL INS AGENCY LLC</v>
          </cell>
        </row>
        <row r="4346">
          <cell r="A4346" t="str">
            <v>C50247IH</v>
          </cell>
          <cell r="B4346">
            <v>42185</v>
          </cell>
          <cell r="C4346" t="str">
            <v>C50247</v>
          </cell>
          <cell r="D4346" t="str">
            <v>Paradigm BioDevices Inc</v>
          </cell>
          <cell r="E4346" t="str">
            <v>MA</v>
          </cell>
          <cell r="F4346" t="str">
            <v>P1</v>
          </cell>
          <cell r="G4346" t="str">
            <v>SMALL</v>
          </cell>
          <cell r="H4346" t="str">
            <v>IH</v>
          </cell>
          <cell r="I4346" t="str">
            <v>0034369 - DIGITAL INSURANCE AGENCY INC</v>
          </cell>
        </row>
        <row r="4347">
          <cell r="A4347" t="str">
            <v>C50252IH</v>
          </cell>
          <cell r="B4347">
            <v>42185</v>
          </cell>
          <cell r="C4347" t="str">
            <v>C50252</v>
          </cell>
          <cell r="D4347" t="str">
            <v>Fair Acres Country Day School</v>
          </cell>
          <cell r="E4347" t="str">
            <v>MA</v>
          </cell>
          <cell r="F4347" t="str">
            <v>P1</v>
          </cell>
          <cell r="G4347" t="str">
            <v>SMALL</v>
          </cell>
          <cell r="H4347" t="str">
            <v>IH</v>
          </cell>
          <cell r="I4347" t="str">
            <v>0012094 - COONEY, MATTHEW J</v>
          </cell>
        </row>
        <row r="4348">
          <cell r="A4348" t="str">
            <v>C50253JM</v>
          </cell>
          <cell r="B4348">
            <v>42185</v>
          </cell>
          <cell r="C4348" t="str">
            <v>C50253</v>
          </cell>
          <cell r="D4348" t="str">
            <v>Lafayette Animal Hospital PLLC</v>
          </cell>
          <cell r="E4348" t="str">
            <v>NH</v>
          </cell>
          <cell r="F4348" t="str">
            <v>P1</v>
          </cell>
          <cell r="G4348" t="str">
            <v>SMALL</v>
          </cell>
          <cell r="H4348" t="str">
            <v>JM</v>
          </cell>
          <cell r="I4348" t="str">
            <v>0012511 - BEACON INTEGRATED RESOURCES</v>
          </cell>
        </row>
        <row r="4349">
          <cell r="A4349" t="str">
            <v>C50257IA</v>
          </cell>
          <cell r="B4349">
            <v>42185</v>
          </cell>
          <cell r="C4349" t="str">
            <v>C50257</v>
          </cell>
          <cell r="D4349" t="str">
            <v>Novobiotic Pharmaceuticals LLC</v>
          </cell>
          <cell r="E4349" t="str">
            <v>MA</v>
          </cell>
          <cell r="F4349" t="str">
            <v>P1</v>
          </cell>
          <cell r="G4349" t="str">
            <v>SMALL</v>
          </cell>
          <cell r="H4349" t="str">
            <v>IA</v>
          </cell>
          <cell r="I4349" t="str">
            <v>0012225 - COMPREHENSIVE INS PROVIDERS INC</v>
          </cell>
        </row>
        <row r="4350">
          <cell r="A4350" t="str">
            <v>C50257IH</v>
          </cell>
          <cell r="B4350">
            <v>42185</v>
          </cell>
          <cell r="C4350" t="str">
            <v>C50257</v>
          </cell>
          <cell r="D4350" t="str">
            <v>Novobiotic Pharmaceuticals LLC</v>
          </cell>
          <cell r="E4350" t="str">
            <v>MA</v>
          </cell>
          <cell r="F4350" t="str">
            <v>P1</v>
          </cell>
          <cell r="G4350" t="str">
            <v>SMALL</v>
          </cell>
          <cell r="H4350" t="str">
            <v>IH</v>
          </cell>
          <cell r="I4350" t="str">
            <v>0012225 - COMPREHENSIVE INS PROVIDERS INC</v>
          </cell>
        </row>
        <row r="4351">
          <cell r="A4351" t="str">
            <v>C50262IH</v>
          </cell>
          <cell r="B4351">
            <v>42185</v>
          </cell>
          <cell r="C4351" t="str">
            <v>C50262</v>
          </cell>
          <cell r="D4351" t="str">
            <v>Cambridge Polymer Group Inc</v>
          </cell>
          <cell r="E4351" t="str">
            <v>MA</v>
          </cell>
          <cell r="F4351" t="str">
            <v>P1</v>
          </cell>
          <cell r="G4351" t="str">
            <v>SMALL</v>
          </cell>
          <cell r="H4351" t="str">
            <v>IH</v>
          </cell>
          <cell r="I4351" t="str">
            <v>0031267 - CBIZ BENEFITS &amp; INSURANCE SVCS INC</v>
          </cell>
        </row>
        <row r="4352">
          <cell r="A4352" t="str">
            <v>C50266JM</v>
          </cell>
          <cell r="B4352">
            <v>42185</v>
          </cell>
          <cell r="C4352" t="str">
            <v>C50266</v>
          </cell>
          <cell r="D4352" t="str">
            <v>Coos County Family Health Services</v>
          </cell>
          <cell r="E4352" t="str">
            <v>NH</v>
          </cell>
          <cell r="F4352" t="str">
            <v>P1</v>
          </cell>
          <cell r="G4352" t="str">
            <v>CRC</v>
          </cell>
          <cell r="H4352" t="str">
            <v>JM</v>
          </cell>
          <cell r="I4352" t="str">
            <v>0019619 - NEW ENGLAND EMPLOYEE BENEFITS COUNCIL</v>
          </cell>
        </row>
        <row r="4353">
          <cell r="A4353" t="str">
            <v>C50269IH</v>
          </cell>
          <cell r="B4353">
            <v>42185</v>
          </cell>
          <cell r="C4353" t="str">
            <v>C50269</v>
          </cell>
          <cell r="D4353" t="str">
            <v>Billerica Dental Associates</v>
          </cell>
          <cell r="E4353" t="str">
            <v>MA</v>
          </cell>
          <cell r="F4353" t="str">
            <v>P1</v>
          </cell>
          <cell r="G4353" t="str">
            <v>GPC</v>
          </cell>
          <cell r="H4353" t="str">
            <v>IH</v>
          </cell>
          <cell r="I4353" t="str">
            <v>0020344 - SPRING INSURANCE GROUP LLC</v>
          </cell>
        </row>
        <row r="4354">
          <cell r="A4354" t="str">
            <v>C50271IH</v>
          </cell>
          <cell r="B4354">
            <v>42185</v>
          </cell>
          <cell r="C4354" t="str">
            <v>C50271</v>
          </cell>
          <cell r="D4354" t="str">
            <v>Salli &amp; Rocco Hair Studio</v>
          </cell>
          <cell r="E4354" t="str">
            <v>MA</v>
          </cell>
          <cell r="F4354" t="str">
            <v>P1</v>
          </cell>
          <cell r="G4354" t="str">
            <v>SMALL</v>
          </cell>
          <cell r="H4354" t="str">
            <v>IH</v>
          </cell>
          <cell r="I4354" t="str">
            <v>0026720 - GERALD A GOVATSOS INSURANCE AGCY INC</v>
          </cell>
        </row>
        <row r="4355">
          <cell r="A4355" t="str">
            <v>C50286IH</v>
          </cell>
          <cell r="B4355">
            <v>42185</v>
          </cell>
          <cell r="C4355" t="str">
            <v>C50286</v>
          </cell>
          <cell r="D4355" t="str">
            <v>Ledyard Financial Group Inc</v>
          </cell>
          <cell r="E4355" t="str">
            <v>NH</v>
          </cell>
          <cell r="F4355" t="str">
            <v>P1</v>
          </cell>
          <cell r="G4355" t="str">
            <v>ERF</v>
          </cell>
          <cell r="H4355" t="str">
            <v>IH</v>
          </cell>
          <cell r="I4355" t="str">
            <v>0032868 - CENTURION CORPORATION</v>
          </cell>
        </row>
        <row r="4356">
          <cell r="A4356" t="str">
            <v>C50286JM</v>
          </cell>
          <cell r="B4356">
            <v>42185</v>
          </cell>
          <cell r="C4356" t="str">
            <v>C50286</v>
          </cell>
          <cell r="D4356" t="str">
            <v>Ledyard Financial Group Inc</v>
          </cell>
          <cell r="E4356" t="str">
            <v>NH</v>
          </cell>
          <cell r="F4356" t="str">
            <v>P1</v>
          </cell>
          <cell r="G4356" t="str">
            <v>ERF</v>
          </cell>
          <cell r="H4356" t="str">
            <v>JM</v>
          </cell>
          <cell r="I4356" t="str">
            <v>0032868 - CENTURION CORPORATION</v>
          </cell>
        </row>
        <row r="4357">
          <cell r="A4357" t="str">
            <v>C50286JN</v>
          </cell>
          <cell r="B4357">
            <v>42185</v>
          </cell>
          <cell r="C4357" t="str">
            <v>C50286</v>
          </cell>
          <cell r="D4357" t="str">
            <v>Ledyard Financial Group Inc</v>
          </cell>
          <cell r="E4357" t="str">
            <v>NH</v>
          </cell>
          <cell r="F4357" t="str">
            <v>P1</v>
          </cell>
          <cell r="G4357" t="str">
            <v>ERF</v>
          </cell>
          <cell r="H4357" t="str">
            <v>JN</v>
          </cell>
          <cell r="I4357" t="str">
            <v>0032868 - CENTURION CORPORATION</v>
          </cell>
        </row>
        <row r="4358">
          <cell r="A4358" t="str">
            <v>C50288IH</v>
          </cell>
          <cell r="B4358">
            <v>42185</v>
          </cell>
          <cell r="C4358" t="str">
            <v>C50288</v>
          </cell>
          <cell r="D4358" t="str">
            <v>Chien Ching Juan DMD</v>
          </cell>
          <cell r="E4358" t="str">
            <v>MA</v>
          </cell>
          <cell r="F4358" t="str">
            <v>P1</v>
          </cell>
          <cell r="G4358" t="str">
            <v>SMALL</v>
          </cell>
          <cell r="H4358" t="str">
            <v>IH</v>
          </cell>
          <cell r="I4358" t="str">
            <v>0017157 - LINNANE, ROBERT M</v>
          </cell>
        </row>
        <row r="4359">
          <cell r="A4359" t="str">
            <v>C50289IH</v>
          </cell>
          <cell r="B4359">
            <v>42185</v>
          </cell>
          <cell r="C4359" t="str">
            <v>C50289</v>
          </cell>
          <cell r="D4359" t="str">
            <v>New England Complex Systems Institute</v>
          </cell>
          <cell r="E4359" t="str">
            <v>MA</v>
          </cell>
          <cell r="F4359" t="str">
            <v>P1</v>
          </cell>
          <cell r="G4359" t="str">
            <v>SMALL</v>
          </cell>
          <cell r="H4359" t="str">
            <v>IH</v>
          </cell>
          <cell r="I4359" t="str">
            <v>0012407 - UNITED BUSINESSMANS INSURANCE AGENCY</v>
          </cell>
        </row>
        <row r="4360">
          <cell r="A4360" t="str">
            <v>C50303JM</v>
          </cell>
          <cell r="B4360">
            <v>42185</v>
          </cell>
          <cell r="C4360" t="str">
            <v>C50303</v>
          </cell>
          <cell r="D4360" t="str">
            <v>Manchester Community Music School</v>
          </cell>
          <cell r="E4360" t="str">
            <v>NH</v>
          </cell>
          <cell r="F4360" t="str">
            <v>P1</v>
          </cell>
          <cell r="G4360" t="str">
            <v>SMALL</v>
          </cell>
          <cell r="H4360" t="str">
            <v>JM</v>
          </cell>
          <cell r="I4360" t="str">
            <v>0017416 - TRIVANTUS INC</v>
          </cell>
        </row>
        <row r="4361">
          <cell r="A4361" t="str">
            <v>C50313IV</v>
          </cell>
          <cell r="B4361">
            <v>42185</v>
          </cell>
          <cell r="C4361" t="str">
            <v>C50313</v>
          </cell>
          <cell r="D4361" t="str">
            <v>Demers Auto Service Inc</v>
          </cell>
          <cell r="E4361" t="str">
            <v>MA</v>
          </cell>
          <cell r="F4361" t="str">
            <v>P1</v>
          </cell>
          <cell r="G4361" t="str">
            <v>SMALL</v>
          </cell>
          <cell r="H4361" t="str">
            <v>IV</v>
          </cell>
          <cell r="I4361" t="str">
            <v>0035438 - PAYCHEX AGENCY INC</v>
          </cell>
        </row>
        <row r="4362">
          <cell r="A4362" t="str">
            <v>C50331IA</v>
          </cell>
          <cell r="B4362">
            <v>42185</v>
          </cell>
          <cell r="C4362" t="str">
            <v>C50331</v>
          </cell>
          <cell r="D4362" t="str">
            <v>Tibersoft Corporation</v>
          </cell>
          <cell r="E4362" t="str">
            <v>MA</v>
          </cell>
          <cell r="F4362" t="str">
            <v>P1</v>
          </cell>
          <cell r="G4362" t="str">
            <v>SMALL</v>
          </cell>
          <cell r="H4362" t="str">
            <v>IA</v>
          </cell>
          <cell r="I4362" t="str">
            <v>0029207 - COONEY, MATTHEW J</v>
          </cell>
        </row>
        <row r="4363">
          <cell r="A4363" t="str">
            <v>C50331IH</v>
          </cell>
          <cell r="B4363">
            <v>42185</v>
          </cell>
          <cell r="C4363" t="str">
            <v>C50331</v>
          </cell>
          <cell r="D4363" t="str">
            <v>Tibersoft Corporation</v>
          </cell>
          <cell r="E4363" t="str">
            <v>MA</v>
          </cell>
          <cell r="F4363" t="str">
            <v>P1</v>
          </cell>
          <cell r="G4363" t="str">
            <v>SMALL</v>
          </cell>
          <cell r="H4363" t="str">
            <v>IH</v>
          </cell>
          <cell r="I4363" t="str">
            <v>0029207 - COONEY, MATTHEW J</v>
          </cell>
        </row>
        <row r="4364">
          <cell r="A4364" t="str">
            <v>C50336IH</v>
          </cell>
          <cell r="B4364">
            <v>42185</v>
          </cell>
          <cell r="C4364" t="str">
            <v>C50336</v>
          </cell>
          <cell r="D4364" t="str">
            <v>MicroNet Associates Inc</v>
          </cell>
          <cell r="E4364" t="str">
            <v>MA</v>
          </cell>
          <cell r="F4364" t="str">
            <v>P1</v>
          </cell>
          <cell r="G4364" t="str">
            <v>SMALL</v>
          </cell>
          <cell r="H4364" t="str">
            <v>IH</v>
          </cell>
          <cell r="I4364" t="str">
            <v>0012534 - KAPLAN, ELLEN A</v>
          </cell>
        </row>
        <row r="4365">
          <cell r="A4365" t="str">
            <v>C50349IH</v>
          </cell>
          <cell r="B4365">
            <v>42185</v>
          </cell>
          <cell r="C4365" t="str">
            <v>C50349</v>
          </cell>
          <cell r="D4365" t="str">
            <v>C &amp; E Corporation</v>
          </cell>
          <cell r="E4365" t="str">
            <v>MA</v>
          </cell>
          <cell r="F4365" t="str">
            <v>P1</v>
          </cell>
          <cell r="G4365" t="str">
            <v>SMALL</v>
          </cell>
          <cell r="H4365" t="str">
            <v>IH</v>
          </cell>
          <cell r="I4365" t="str">
            <v>0012547 - UNITED BUSINESSMANS INSURANCE AGENCY</v>
          </cell>
        </row>
        <row r="4366">
          <cell r="A4366" t="str">
            <v>C50361JM</v>
          </cell>
          <cell r="B4366">
            <v>42185</v>
          </cell>
          <cell r="C4366" t="str">
            <v>C50361</v>
          </cell>
          <cell r="D4366" t="str">
            <v>Proulx Oil &amp; Propane Inc</v>
          </cell>
          <cell r="E4366" t="str">
            <v>NH</v>
          </cell>
          <cell r="F4366" t="str">
            <v>P1</v>
          </cell>
          <cell r="G4366" t="str">
            <v>SMALL</v>
          </cell>
          <cell r="H4366" t="str">
            <v>JM</v>
          </cell>
          <cell r="I4366" t="str">
            <v>0012605 - NEW ENGLAND MEDICAL INS AGENCY LLC</v>
          </cell>
        </row>
        <row r="4367">
          <cell r="A4367" t="str">
            <v>C50370IH</v>
          </cell>
          <cell r="B4367">
            <v>42185</v>
          </cell>
          <cell r="C4367" t="str">
            <v>C50370</v>
          </cell>
          <cell r="D4367" t="str">
            <v>Wanda Febo Cuello PC</v>
          </cell>
          <cell r="E4367" t="str">
            <v>MA</v>
          </cell>
          <cell r="F4367" t="str">
            <v>P1</v>
          </cell>
          <cell r="G4367" t="str">
            <v>SMALL</v>
          </cell>
          <cell r="H4367" t="str">
            <v>IH</v>
          </cell>
          <cell r="I4367" t="str">
            <v>0012583 - UNITED BUSINESSMANS INSURANCE AGENCY</v>
          </cell>
        </row>
        <row r="4368">
          <cell r="A4368" t="str">
            <v>C50371IH</v>
          </cell>
          <cell r="B4368">
            <v>42185</v>
          </cell>
          <cell r="C4368" t="str">
            <v>C50371</v>
          </cell>
          <cell r="D4368" t="str">
            <v>David D Gianino Dds Pc</v>
          </cell>
          <cell r="E4368" t="str">
            <v>MA</v>
          </cell>
          <cell r="F4368" t="str">
            <v>P1</v>
          </cell>
          <cell r="G4368" t="str">
            <v>SMALL</v>
          </cell>
          <cell r="H4368" t="str">
            <v>IH</v>
          </cell>
          <cell r="I4368" t="str">
            <v>0020343 - SPRING INSURANCE GROUP LLC</v>
          </cell>
        </row>
        <row r="4369">
          <cell r="A4369" t="str">
            <v>C50386IH</v>
          </cell>
          <cell r="B4369">
            <v>42185</v>
          </cell>
          <cell r="C4369" t="str">
            <v>C50386</v>
          </cell>
          <cell r="D4369" t="str">
            <v>Bolt Depot Inc</v>
          </cell>
          <cell r="E4369" t="str">
            <v>MA</v>
          </cell>
          <cell r="F4369" t="str">
            <v>P1</v>
          </cell>
          <cell r="G4369" t="str">
            <v>SMALL</v>
          </cell>
          <cell r="H4369" t="str">
            <v>IH</v>
          </cell>
          <cell r="I4369" t="str">
            <v>0012536 - UNITED BUSINESSMANS INSURANCE AGENCY</v>
          </cell>
        </row>
        <row r="4370">
          <cell r="A4370" t="str">
            <v>C50388IA</v>
          </cell>
          <cell r="B4370">
            <v>42185</v>
          </cell>
          <cell r="C4370" t="str">
            <v>C50388</v>
          </cell>
          <cell r="D4370" t="str">
            <v>Cooper Perkins Inc</v>
          </cell>
          <cell r="E4370" t="str">
            <v>MA</v>
          </cell>
          <cell r="F4370" t="str">
            <v>P1</v>
          </cell>
          <cell r="G4370" t="str">
            <v>SMALL</v>
          </cell>
          <cell r="H4370" t="str">
            <v>IA</v>
          </cell>
          <cell r="I4370" t="str">
            <v>0031032 - BOSTON COMMONWEALTH ADVANTAGE LLC</v>
          </cell>
        </row>
        <row r="4371">
          <cell r="A4371" t="str">
            <v>C50388IH</v>
          </cell>
          <cell r="B4371">
            <v>42185</v>
          </cell>
          <cell r="C4371" t="str">
            <v>C50388</v>
          </cell>
          <cell r="D4371" t="str">
            <v>Cooper Perkins Inc</v>
          </cell>
          <cell r="E4371" t="str">
            <v>MA</v>
          </cell>
          <cell r="F4371" t="str">
            <v>P1</v>
          </cell>
          <cell r="G4371" t="str">
            <v>SMALL</v>
          </cell>
          <cell r="H4371" t="str">
            <v>IH</v>
          </cell>
          <cell r="I4371" t="str">
            <v>0031032 - BOSTON COMMONWEALTH ADVANTAGE LLC</v>
          </cell>
        </row>
        <row r="4372">
          <cell r="A4372" t="str">
            <v>C50390IH</v>
          </cell>
          <cell r="B4372">
            <v>42185</v>
          </cell>
          <cell r="C4372" t="str">
            <v>C50390</v>
          </cell>
          <cell r="D4372" t="str">
            <v>Neshamkin French Architects</v>
          </cell>
          <cell r="E4372" t="str">
            <v>MA</v>
          </cell>
          <cell r="F4372" t="str">
            <v>P1</v>
          </cell>
          <cell r="G4372" t="str">
            <v>SMALL</v>
          </cell>
          <cell r="H4372" t="str">
            <v>IH</v>
          </cell>
          <cell r="I4372" t="str">
            <v>0012033 - UNITED BUSINESSMANS INSURANCE AGENCY</v>
          </cell>
        </row>
        <row r="4373">
          <cell r="A4373" t="str">
            <v>C50390MI</v>
          </cell>
          <cell r="B4373">
            <v>42185</v>
          </cell>
          <cell r="C4373" t="str">
            <v>C50390</v>
          </cell>
          <cell r="D4373" t="str">
            <v>Neshamkin French Architects</v>
          </cell>
          <cell r="E4373" t="str">
            <v>MA</v>
          </cell>
          <cell r="F4373" t="str">
            <v>P1</v>
          </cell>
          <cell r="G4373" t="str">
            <v>MCARE</v>
          </cell>
          <cell r="H4373" t="str">
            <v>MI</v>
          </cell>
          <cell r="I4373" t="str">
            <v>0012033 - UNITED BUSINESSMANS INSURANCE AGENCY</v>
          </cell>
        </row>
        <row r="4374">
          <cell r="A4374" t="str">
            <v>C50394JM</v>
          </cell>
          <cell r="B4374">
            <v>42185</v>
          </cell>
          <cell r="C4374" t="str">
            <v>C50394</v>
          </cell>
          <cell r="D4374" t="str">
            <v>J Conrad Coffey Insurance LLC</v>
          </cell>
          <cell r="E4374" t="str">
            <v>NH</v>
          </cell>
          <cell r="F4374" t="str">
            <v>P1</v>
          </cell>
          <cell r="G4374" t="str">
            <v>SMALL</v>
          </cell>
          <cell r="H4374" t="str">
            <v>JM</v>
          </cell>
          <cell r="I4374" t="str">
            <v>0032064 - LAVINE, MARK R</v>
          </cell>
        </row>
        <row r="4375">
          <cell r="A4375" t="str">
            <v>C50395IH</v>
          </cell>
          <cell r="B4375">
            <v>42185</v>
          </cell>
          <cell r="C4375" t="str">
            <v>C50395</v>
          </cell>
          <cell r="D4375" t="str">
            <v>Delta Partners LLC</v>
          </cell>
          <cell r="E4375" t="str">
            <v>MA</v>
          </cell>
          <cell r="F4375" t="str">
            <v>P1</v>
          </cell>
          <cell r="G4375" t="str">
            <v>SMALL</v>
          </cell>
          <cell r="H4375" t="str">
            <v>IH</v>
          </cell>
          <cell r="I4375" t="str">
            <v>0012498 - UNITED BUSINESSMANS INSURANCE AGENCY</v>
          </cell>
        </row>
        <row r="4376">
          <cell r="A4376" t="str">
            <v>C50402JM</v>
          </cell>
          <cell r="B4376">
            <v>42185</v>
          </cell>
          <cell r="C4376" t="str">
            <v>C50402</v>
          </cell>
          <cell r="D4376" t="str">
            <v>Beasley &amp; Ferber PA</v>
          </cell>
          <cell r="E4376" t="str">
            <v>NH</v>
          </cell>
          <cell r="F4376" t="str">
            <v>P1</v>
          </cell>
          <cell r="G4376" t="str">
            <v>SMALL</v>
          </cell>
          <cell r="H4376" t="str">
            <v>JM</v>
          </cell>
          <cell r="I4376" t="str">
            <v>0032133 - PLENTZAS, BETH A</v>
          </cell>
        </row>
        <row r="4377">
          <cell r="A4377" t="str">
            <v>C50411IH</v>
          </cell>
          <cell r="B4377">
            <v>42185</v>
          </cell>
          <cell r="C4377" t="str">
            <v>C50411</v>
          </cell>
          <cell r="D4377" t="str">
            <v>Anmahian Winton Associates Inc</v>
          </cell>
          <cell r="E4377" t="str">
            <v>MA</v>
          </cell>
          <cell r="F4377" t="str">
            <v>P1</v>
          </cell>
          <cell r="G4377" t="str">
            <v>SMALL</v>
          </cell>
          <cell r="H4377" t="str">
            <v>IH</v>
          </cell>
          <cell r="I4377" t="str">
            <v>0012514 - UNITED BUSINESSMANS INSURANCE AGENCY</v>
          </cell>
        </row>
        <row r="4378">
          <cell r="A4378" t="str">
            <v>C50421IH</v>
          </cell>
          <cell r="B4378">
            <v>42185</v>
          </cell>
          <cell r="C4378" t="str">
            <v>C50421</v>
          </cell>
          <cell r="D4378" t="str">
            <v>Hannah B Griffith Shaw Home for the Aged Inc</v>
          </cell>
          <cell r="E4378" t="str">
            <v>MA</v>
          </cell>
          <cell r="F4378" t="str">
            <v>P1</v>
          </cell>
          <cell r="G4378" t="str">
            <v>SMALL</v>
          </cell>
          <cell r="H4378" t="str">
            <v>IH</v>
          </cell>
          <cell r="I4378" t="str">
            <v>0032636 - BOSTONIAN GROUP INSURANCE AGENCY</v>
          </cell>
        </row>
        <row r="4379">
          <cell r="A4379" t="str">
            <v>C50421JA</v>
          </cell>
          <cell r="B4379">
            <v>42185</v>
          </cell>
          <cell r="C4379" t="str">
            <v>C50421</v>
          </cell>
          <cell r="D4379" t="str">
            <v>Hannah B Griffith Shaw Home for the Aged Inc</v>
          </cell>
          <cell r="E4379" t="str">
            <v>MA</v>
          </cell>
          <cell r="F4379" t="str">
            <v>P1</v>
          </cell>
          <cell r="G4379" t="str">
            <v>SMALL</v>
          </cell>
          <cell r="H4379" t="str">
            <v>JA</v>
          </cell>
          <cell r="I4379" t="str">
            <v>0032636 - BOSTONIAN GROUP INSURANCE AGENCY</v>
          </cell>
        </row>
        <row r="4380">
          <cell r="A4380" t="str">
            <v>C50436IV</v>
          </cell>
          <cell r="B4380">
            <v>42185</v>
          </cell>
          <cell r="C4380" t="str">
            <v>C50436</v>
          </cell>
          <cell r="D4380" t="str">
            <v>Crowley &amp; Cummings</v>
          </cell>
          <cell r="E4380" t="str">
            <v>MA</v>
          </cell>
          <cell r="F4380" t="str">
            <v>P1</v>
          </cell>
          <cell r="G4380" t="str">
            <v>SMALL</v>
          </cell>
          <cell r="H4380" t="str">
            <v>IV</v>
          </cell>
          <cell r="I4380" t="str">
            <v>0034816 - KAPLAN, ELLEN A</v>
          </cell>
        </row>
        <row r="4381">
          <cell r="A4381" t="str">
            <v>C50441IA</v>
          </cell>
          <cell r="B4381">
            <v>42185</v>
          </cell>
          <cell r="C4381" t="str">
            <v>C50441</v>
          </cell>
          <cell r="D4381" t="str">
            <v>Frisch Limited Partnership</v>
          </cell>
          <cell r="E4381" t="str">
            <v>MA</v>
          </cell>
          <cell r="F4381" t="str">
            <v>P1</v>
          </cell>
          <cell r="G4381" t="str">
            <v>SMALL</v>
          </cell>
          <cell r="H4381" t="str">
            <v>IA</v>
          </cell>
          <cell r="I4381" t="str">
            <v>0012608 - BAR INSURANCE BROKERAGE INC</v>
          </cell>
        </row>
        <row r="4382">
          <cell r="A4382" t="str">
            <v>C50443IA</v>
          </cell>
          <cell r="B4382">
            <v>42185</v>
          </cell>
          <cell r="C4382" t="str">
            <v>C50443</v>
          </cell>
          <cell r="D4382" t="str">
            <v>Carmen Kimball Insurance Agency Inc</v>
          </cell>
          <cell r="E4382" t="str">
            <v>MA</v>
          </cell>
          <cell r="F4382" t="str">
            <v>P1</v>
          </cell>
          <cell r="G4382" t="str">
            <v>SMALL</v>
          </cell>
          <cell r="H4382" t="str">
            <v>IA</v>
          </cell>
          <cell r="I4382" t="str">
            <v>0012549 - BAR INSURANCE BROKERAGE INC</v>
          </cell>
        </row>
        <row r="4383">
          <cell r="A4383" t="str">
            <v>C50445IH</v>
          </cell>
          <cell r="B4383">
            <v>42185</v>
          </cell>
          <cell r="C4383" t="str">
            <v>C50445</v>
          </cell>
          <cell r="D4383" t="str">
            <v>Competitive Edge Services</v>
          </cell>
          <cell r="E4383" t="str">
            <v>MA</v>
          </cell>
          <cell r="F4383" t="str">
            <v>P1</v>
          </cell>
          <cell r="G4383" t="str">
            <v>SMALL</v>
          </cell>
          <cell r="H4383" t="str">
            <v>IH</v>
          </cell>
          <cell r="I4383" t="str">
            <v>0011558 - DONOHUE JR, STEPHEN J</v>
          </cell>
        </row>
        <row r="4384">
          <cell r="A4384" t="str">
            <v>C50445IV</v>
          </cell>
          <cell r="B4384">
            <v>42185</v>
          </cell>
          <cell r="C4384" t="str">
            <v>C50445</v>
          </cell>
          <cell r="D4384" t="str">
            <v>Competitive Edge Services</v>
          </cell>
          <cell r="E4384" t="str">
            <v>MA</v>
          </cell>
          <cell r="F4384" t="str">
            <v>P1</v>
          </cell>
          <cell r="G4384" t="str">
            <v>SMALL</v>
          </cell>
          <cell r="H4384" t="str">
            <v>IV</v>
          </cell>
          <cell r="I4384" t="str">
            <v>0011558 - DONOHUE JR, STEPHEN J</v>
          </cell>
        </row>
        <row r="4385">
          <cell r="A4385" t="str">
            <v>C50454JM</v>
          </cell>
          <cell r="B4385">
            <v>42185</v>
          </cell>
          <cell r="C4385" t="str">
            <v>C50454</v>
          </cell>
          <cell r="D4385" t="str">
            <v>Pizza by George</v>
          </cell>
          <cell r="E4385" t="str">
            <v>NH</v>
          </cell>
          <cell r="F4385" t="str">
            <v>P1</v>
          </cell>
          <cell r="G4385" t="str">
            <v>SMALL</v>
          </cell>
          <cell r="H4385" t="str">
            <v>JM</v>
          </cell>
          <cell r="I4385" t="str">
            <v>0012672 - LIFETIME BENEFITS GROUP INC</v>
          </cell>
        </row>
        <row r="4386">
          <cell r="A4386" t="str">
            <v>C50459IA</v>
          </cell>
          <cell r="B4386">
            <v>42185</v>
          </cell>
          <cell r="C4386" t="str">
            <v>C50459</v>
          </cell>
          <cell r="D4386" t="str">
            <v>Commodore Builders</v>
          </cell>
          <cell r="E4386" t="str">
            <v>MA</v>
          </cell>
          <cell r="F4386" t="str">
            <v>P1</v>
          </cell>
          <cell r="G4386" t="str">
            <v>ERF</v>
          </cell>
          <cell r="H4386" t="str">
            <v>IA</v>
          </cell>
          <cell r="I4386" t="str">
            <v>0034402 - BOSTONIAN GROUP INSURANCE AGENCY</v>
          </cell>
        </row>
        <row r="4387">
          <cell r="A4387" t="str">
            <v>C50459IH</v>
          </cell>
          <cell r="B4387">
            <v>42185</v>
          </cell>
          <cell r="C4387" t="str">
            <v>C50459</v>
          </cell>
          <cell r="D4387" t="str">
            <v>Commodore Builders</v>
          </cell>
          <cell r="E4387" t="str">
            <v>MA</v>
          </cell>
          <cell r="F4387" t="str">
            <v>P1</v>
          </cell>
          <cell r="G4387" t="str">
            <v>ERF</v>
          </cell>
          <cell r="H4387" t="str">
            <v>IH</v>
          </cell>
          <cell r="I4387" t="str">
            <v>0034402 - BOSTONIAN GROUP INSURANCE AGENCY</v>
          </cell>
        </row>
        <row r="4388">
          <cell r="A4388" t="str">
            <v>C50460IH</v>
          </cell>
          <cell r="B4388">
            <v>42185</v>
          </cell>
          <cell r="C4388" t="str">
            <v>C50460</v>
          </cell>
          <cell r="D4388" t="str">
            <v>JPB Construction Inc</v>
          </cell>
          <cell r="E4388" t="str">
            <v>MA</v>
          </cell>
          <cell r="F4388" t="str">
            <v>P1</v>
          </cell>
          <cell r="G4388" t="str">
            <v>SMALL</v>
          </cell>
          <cell r="H4388" t="str">
            <v>IH</v>
          </cell>
          <cell r="I4388" t="str">
            <v>0028187 - EASTERN BENEFITS GROUP</v>
          </cell>
        </row>
        <row r="4389">
          <cell r="A4389" t="str">
            <v>C50460MI</v>
          </cell>
          <cell r="B4389">
            <v>42185</v>
          </cell>
          <cell r="C4389" t="str">
            <v>C50460</v>
          </cell>
          <cell r="D4389" t="str">
            <v>JPB Construction Inc</v>
          </cell>
          <cell r="E4389" t="str">
            <v>MA</v>
          </cell>
          <cell r="F4389" t="str">
            <v>P1</v>
          </cell>
          <cell r="G4389" t="str">
            <v>MCARE</v>
          </cell>
          <cell r="H4389" t="str">
            <v>MI</v>
          </cell>
          <cell r="I4389" t="str">
            <v>0028187 - EASTERN BENEFITS GROUP</v>
          </cell>
        </row>
        <row r="4390">
          <cell r="A4390" t="str">
            <v>C50461IH</v>
          </cell>
          <cell r="B4390">
            <v>42185</v>
          </cell>
          <cell r="C4390" t="str">
            <v>C50461</v>
          </cell>
          <cell r="D4390" t="str">
            <v>Tocci &amp; Lee, LLC</v>
          </cell>
          <cell r="E4390" t="str">
            <v>MA</v>
          </cell>
          <cell r="F4390" t="str">
            <v>P1</v>
          </cell>
          <cell r="G4390" t="str">
            <v>SMALL</v>
          </cell>
          <cell r="H4390" t="str">
            <v>IH</v>
          </cell>
          <cell r="I4390" t="str">
            <v>0012661 - SMALL BUSINESS INSURANCE AGENCY INC</v>
          </cell>
        </row>
        <row r="4391">
          <cell r="A4391" t="str">
            <v>C50470JH</v>
          </cell>
          <cell r="B4391">
            <v>42185</v>
          </cell>
          <cell r="C4391" t="str">
            <v>C50470</v>
          </cell>
          <cell r="D4391" t="str">
            <v>North Manchester Oral &amp; Maxillofacial Surgery</v>
          </cell>
          <cell r="E4391" t="str">
            <v>NH</v>
          </cell>
          <cell r="F4391" t="str">
            <v>P1</v>
          </cell>
          <cell r="G4391" t="str">
            <v>SMALL</v>
          </cell>
          <cell r="H4391" t="str">
            <v>JH</v>
          </cell>
          <cell r="I4391" t="str">
            <v>0012590 - SBIA STRATEGIC BENEFIT &amp;</v>
          </cell>
        </row>
        <row r="4392">
          <cell r="A4392" t="str">
            <v>C50470JM</v>
          </cell>
          <cell r="B4392">
            <v>42185</v>
          </cell>
          <cell r="C4392" t="str">
            <v>C50470</v>
          </cell>
          <cell r="D4392" t="str">
            <v>North Manchester Oral &amp; Maxillofacial Surgery</v>
          </cell>
          <cell r="E4392" t="str">
            <v>NH</v>
          </cell>
          <cell r="F4392" t="str">
            <v>P1</v>
          </cell>
          <cell r="G4392" t="str">
            <v>SMALL</v>
          </cell>
          <cell r="H4392" t="str">
            <v>JM</v>
          </cell>
          <cell r="I4392" t="str">
            <v>0012590 - SBIA STRATEGIC BENEFIT &amp;</v>
          </cell>
        </row>
        <row r="4393">
          <cell r="A4393" t="str">
            <v>C50471IV</v>
          </cell>
          <cell r="B4393">
            <v>42185</v>
          </cell>
          <cell r="C4393" t="str">
            <v>C50471</v>
          </cell>
          <cell r="D4393" t="str">
            <v>Park Square Revival Corp</v>
          </cell>
          <cell r="E4393" t="str">
            <v>MA</v>
          </cell>
          <cell r="F4393" t="str">
            <v>P1</v>
          </cell>
          <cell r="G4393" t="str">
            <v>SMALL</v>
          </cell>
          <cell r="H4393" t="str">
            <v>IV</v>
          </cell>
          <cell r="I4393" t="str">
            <v>0012132 - INCENTIVE GROUP</v>
          </cell>
        </row>
        <row r="4394">
          <cell r="A4394" t="str">
            <v>C50477JM</v>
          </cell>
          <cell r="B4394">
            <v>42185</v>
          </cell>
          <cell r="C4394" t="str">
            <v>C50477</v>
          </cell>
          <cell r="D4394" t="str">
            <v>Black Rock Paving Inc</v>
          </cell>
          <cell r="E4394" t="str">
            <v>NH</v>
          </cell>
          <cell r="F4394" t="str">
            <v>P1</v>
          </cell>
          <cell r="G4394" t="str">
            <v>SMALL</v>
          </cell>
          <cell r="H4394" t="str">
            <v>JM</v>
          </cell>
          <cell r="I4394" t="str">
            <v>0012686 - INSURANCE SOLUTIONS CORPORATION</v>
          </cell>
        </row>
        <row r="4395">
          <cell r="A4395" t="str">
            <v>C50480IH</v>
          </cell>
          <cell r="B4395">
            <v>42185</v>
          </cell>
          <cell r="C4395" t="str">
            <v>C50480</v>
          </cell>
          <cell r="D4395" t="str">
            <v>CJTomkinson Real Estate</v>
          </cell>
          <cell r="E4395" t="str">
            <v>MA</v>
          </cell>
          <cell r="F4395" t="str">
            <v>P1</v>
          </cell>
          <cell r="G4395" t="str">
            <v>SMALL</v>
          </cell>
          <cell r="H4395" t="str">
            <v>IH</v>
          </cell>
          <cell r="I4395" t="str">
            <v>0012584 - UNITED BUSINESSMANS INSURANCE AGENCY</v>
          </cell>
        </row>
        <row r="4396">
          <cell r="A4396" t="str">
            <v>C50482IH</v>
          </cell>
          <cell r="B4396">
            <v>42185</v>
          </cell>
          <cell r="C4396" t="str">
            <v>C50482</v>
          </cell>
          <cell r="D4396" t="str">
            <v>Gary H Mikels DMD</v>
          </cell>
          <cell r="E4396" t="str">
            <v>MA</v>
          </cell>
          <cell r="F4396" t="str">
            <v>P1</v>
          </cell>
          <cell r="G4396" t="str">
            <v>GPC</v>
          </cell>
          <cell r="H4396" t="str">
            <v>IH</v>
          </cell>
          <cell r="I4396" t="str">
            <v>0020493 - SPRING INSURANCE GROUP LLC</v>
          </cell>
        </row>
        <row r="4397">
          <cell r="A4397" t="str">
            <v>C50484IH</v>
          </cell>
          <cell r="B4397">
            <v>42185</v>
          </cell>
          <cell r="C4397" t="str">
            <v>C50484</v>
          </cell>
          <cell r="D4397" t="str">
            <v>Peter T Schock Electric Inc</v>
          </cell>
          <cell r="E4397" t="str">
            <v>MA</v>
          </cell>
          <cell r="F4397" t="str">
            <v>P1</v>
          </cell>
          <cell r="G4397" t="str">
            <v>SMALL</v>
          </cell>
          <cell r="H4397" t="str">
            <v>IH</v>
          </cell>
          <cell r="I4397" t="str">
            <v>0012591 - SMALL BUSINESS INSURANCE AGENCY INC</v>
          </cell>
        </row>
        <row r="4398">
          <cell r="A4398" t="str">
            <v>C50485IH</v>
          </cell>
          <cell r="B4398">
            <v>42185</v>
          </cell>
          <cell r="C4398" t="str">
            <v>C50485</v>
          </cell>
          <cell r="D4398" t="str">
            <v>Peters Construction, Inc.</v>
          </cell>
          <cell r="E4398" t="str">
            <v>ME</v>
          </cell>
          <cell r="F4398" t="str">
            <v>P1</v>
          </cell>
          <cell r="G4398" t="str">
            <v>SMALL</v>
          </cell>
          <cell r="H4398" t="str">
            <v>IH</v>
          </cell>
          <cell r="I4398" t="str">
            <v>0012607 - HOLDEN INSURANCE AGENCY</v>
          </cell>
        </row>
        <row r="4399">
          <cell r="A4399" t="str">
            <v>C50489IH</v>
          </cell>
          <cell r="B4399">
            <v>42185</v>
          </cell>
          <cell r="C4399" t="str">
            <v>C50489</v>
          </cell>
          <cell r="D4399" t="str">
            <v>Sweeney Drywall</v>
          </cell>
          <cell r="E4399" t="str">
            <v>MA</v>
          </cell>
          <cell r="F4399" t="str">
            <v>P1</v>
          </cell>
          <cell r="G4399" t="str">
            <v>SMALL</v>
          </cell>
          <cell r="H4399" t="str">
            <v>IH</v>
          </cell>
          <cell r="I4399" t="str">
            <v>0030347 - USI INSURANCE SERVICES LLC - BRIARCLIFF</v>
          </cell>
        </row>
        <row r="4400">
          <cell r="A4400" t="str">
            <v>C50492IH</v>
          </cell>
          <cell r="B4400">
            <v>42185</v>
          </cell>
          <cell r="C4400" t="str">
            <v>C50492</v>
          </cell>
          <cell r="D4400" t="str">
            <v>DBar</v>
          </cell>
          <cell r="E4400" t="str">
            <v>MA</v>
          </cell>
          <cell r="F4400" t="str">
            <v>P1</v>
          </cell>
          <cell r="G4400" t="str">
            <v>SMALL</v>
          </cell>
          <cell r="H4400" t="str">
            <v>IH</v>
          </cell>
          <cell r="I4400" t="str">
            <v>0030349 - DIGITAL INSURANCE AGENCY INC</v>
          </cell>
        </row>
        <row r="4401">
          <cell r="A4401" t="str">
            <v>C50494IH</v>
          </cell>
          <cell r="B4401">
            <v>42185</v>
          </cell>
          <cell r="C4401" t="str">
            <v>C50494</v>
          </cell>
          <cell r="D4401" t="str">
            <v>The Trustees of Cushing Academy</v>
          </cell>
          <cell r="E4401" t="str">
            <v>MA</v>
          </cell>
          <cell r="F4401" t="str">
            <v>P1</v>
          </cell>
          <cell r="G4401" t="str">
            <v>CRC</v>
          </cell>
          <cell r="H4401" t="str">
            <v>IH</v>
          </cell>
          <cell r="I4401" t="str">
            <v>0032709 - SUMMIT FINANCIAL INSURANCE AGCY</v>
          </cell>
        </row>
        <row r="4402">
          <cell r="A4402" t="str">
            <v>C50494JH</v>
          </cell>
          <cell r="B4402">
            <v>42185</v>
          </cell>
          <cell r="C4402" t="str">
            <v>C50494</v>
          </cell>
          <cell r="D4402" t="str">
            <v>The Trustees of Cushing Academy</v>
          </cell>
          <cell r="E4402" t="str">
            <v>MA</v>
          </cell>
          <cell r="F4402" t="str">
            <v>P1</v>
          </cell>
          <cell r="G4402" t="str">
            <v>CRC</v>
          </cell>
          <cell r="H4402" t="str">
            <v>JH</v>
          </cell>
          <cell r="I4402" t="str">
            <v>0032709 - SUMMIT FINANCIAL INSURANCE AGCY</v>
          </cell>
        </row>
        <row r="4403">
          <cell r="A4403" t="str">
            <v>C50495JN</v>
          </cell>
          <cell r="B4403">
            <v>42185</v>
          </cell>
          <cell r="C4403" t="str">
            <v>C50495</v>
          </cell>
          <cell r="D4403" t="str">
            <v>Rockingham Internal Medical Care PC</v>
          </cell>
          <cell r="E4403" t="str">
            <v>NH</v>
          </cell>
          <cell r="F4403" t="str">
            <v>P1</v>
          </cell>
          <cell r="G4403" t="str">
            <v>SMALL</v>
          </cell>
          <cell r="H4403" t="str">
            <v>JN</v>
          </cell>
          <cell r="I4403" t="str">
            <v>0017699 - UNITED BUSINESSMANS INSURANCE AGENCY</v>
          </cell>
        </row>
        <row r="4404">
          <cell r="A4404" t="str">
            <v>C50497IH</v>
          </cell>
          <cell r="B4404">
            <v>42185</v>
          </cell>
          <cell r="C4404" t="str">
            <v>C50497</v>
          </cell>
          <cell r="D4404" t="str">
            <v>The Bridge Center</v>
          </cell>
          <cell r="E4404" t="str">
            <v>MA</v>
          </cell>
          <cell r="F4404" t="str">
            <v>P1</v>
          </cell>
          <cell r="G4404" t="str">
            <v>SMALL</v>
          </cell>
          <cell r="H4404" t="str">
            <v>IH</v>
          </cell>
          <cell r="I4404" t="str">
            <v>0035409 - NFP CORPORATE SERVICES (NY) LLC</v>
          </cell>
        </row>
        <row r="4405">
          <cell r="A4405" t="str">
            <v>C50498IV</v>
          </cell>
          <cell r="B4405">
            <v>42185</v>
          </cell>
          <cell r="C4405" t="str">
            <v>C50498</v>
          </cell>
          <cell r="D4405" t="str">
            <v>South Suburban Gastroenterology PC</v>
          </cell>
          <cell r="E4405" t="str">
            <v>MA</v>
          </cell>
          <cell r="F4405" t="str">
            <v>P1</v>
          </cell>
          <cell r="G4405" t="str">
            <v>SMALL</v>
          </cell>
          <cell r="H4405" t="str">
            <v>IV</v>
          </cell>
          <cell r="I4405" t="str">
            <v>0010959 - BELASTOCK, GERALD</v>
          </cell>
        </row>
        <row r="4406">
          <cell r="A4406" t="str">
            <v>C50501JA</v>
          </cell>
          <cell r="B4406">
            <v>42185</v>
          </cell>
          <cell r="C4406" t="str">
            <v>C50501</v>
          </cell>
          <cell r="D4406" t="str">
            <v>Greater Boston Chinese Golden Age Center</v>
          </cell>
          <cell r="E4406" t="str">
            <v>MA</v>
          </cell>
          <cell r="F4406" t="str">
            <v>P1</v>
          </cell>
          <cell r="G4406" t="str">
            <v>SMALL</v>
          </cell>
          <cell r="H4406" t="str">
            <v>JA</v>
          </cell>
          <cell r="I4406" t="str">
            <v>0017246 - HEALTH SOLUTIONS INS AGENCY LLC</v>
          </cell>
        </row>
        <row r="4407">
          <cell r="A4407" t="str">
            <v>C50502IH</v>
          </cell>
          <cell r="B4407">
            <v>42185</v>
          </cell>
          <cell r="C4407" t="str">
            <v>C50502</v>
          </cell>
          <cell r="D4407" t="str">
            <v>Bond Baiano dba Childs Gallery</v>
          </cell>
          <cell r="E4407" t="str">
            <v>MA</v>
          </cell>
          <cell r="F4407" t="str">
            <v>P1</v>
          </cell>
          <cell r="G4407" t="str">
            <v>SMALL</v>
          </cell>
          <cell r="H4407" t="str">
            <v>IH</v>
          </cell>
          <cell r="I4407" t="str">
            <v>0012577 - UNITED BUSINESSMANS INSURANCE AGENCY</v>
          </cell>
        </row>
        <row r="4408">
          <cell r="A4408" t="str">
            <v>C50503IH</v>
          </cell>
          <cell r="B4408">
            <v>42185</v>
          </cell>
          <cell r="C4408" t="str">
            <v>C50503</v>
          </cell>
          <cell r="D4408" t="str">
            <v>MDM Transportation Consultants Inc</v>
          </cell>
          <cell r="E4408" t="str">
            <v>MA</v>
          </cell>
          <cell r="F4408" t="str">
            <v>P1</v>
          </cell>
          <cell r="G4408" t="str">
            <v>SMALL</v>
          </cell>
          <cell r="H4408" t="str">
            <v>IH</v>
          </cell>
          <cell r="I4408" t="str">
            <v>0012691 - KAPLAN, ELLEN A</v>
          </cell>
        </row>
        <row r="4409">
          <cell r="A4409" t="str">
            <v>C50504IH</v>
          </cell>
          <cell r="B4409">
            <v>42185</v>
          </cell>
          <cell r="C4409" t="str">
            <v>C50504</v>
          </cell>
          <cell r="D4409" t="str">
            <v>MPC Services Inc</v>
          </cell>
          <cell r="E4409" t="str">
            <v>MA</v>
          </cell>
          <cell r="F4409" t="str">
            <v>P1</v>
          </cell>
          <cell r="G4409" t="str">
            <v>SMALL</v>
          </cell>
          <cell r="H4409" t="str">
            <v>IH</v>
          </cell>
          <cell r="I4409" t="str">
            <v>0012559 - GETCHELL COMPANIES INSURANCE SVCS INC</v>
          </cell>
        </row>
        <row r="4410">
          <cell r="A4410" t="str">
            <v>C50510JA</v>
          </cell>
          <cell r="B4410">
            <v>42185</v>
          </cell>
          <cell r="C4410" t="str">
            <v>C50510</v>
          </cell>
          <cell r="D4410" t="str">
            <v>DNS Group Inc</v>
          </cell>
          <cell r="E4410" t="str">
            <v>MA</v>
          </cell>
          <cell r="F4410" t="str">
            <v>P1</v>
          </cell>
          <cell r="G4410" t="str">
            <v>SMALL</v>
          </cell>
          <cell r="H4410" t="str">
            <v>JA</v>
          </cell>
          <cell r="I4410" t="str">
            <v>0014506 - IMA GROUP BENEFITS LLC</v>
          </cell>
        </row>
        <row r="4411">
          <cell r="A4411" t="str">
            <v>C50516IV</v>
          </cell>
          <cell r="B4411">
            <v>42185</v>
          </cell>
          <cell r="C4411" t="str">
            <v>C50516</v>
          </cell>
          <cell r="D4411" t="str">
            <v>United Construction Corporation</v>
          </cell>
          <cell r="E4411" t="str">
            <v>NH</v>
          </cell>
          <cell r="F4411" t="str">
            <v>P1</v>
          </cell>
          <cell r="G4411" t="str">
            <v>SMALL</v>
          </cell>
          <cell r="H4411" t="str">
            <v>IV</v>
          </cell>
          <cell r="I4411" t="str">
            <v>0018264 - NEW ENGLAND EMPLOYEE BENEFITS COUNCIL</v>
          </cell>
        </row>
        <row r="4412">
          <cell r="A4412" t="str">
            <v>C50519IH</v>
          </cell>
          <cell r="B4412">
            <v>42185</v>
          </cell>
          <cell r="C4412" t="str">
            <v>C50519</v>
          </cell>
          <cell r="D4412" t="str">
            <v>DF Callahan Inc</v>
          </cell>
          <cell r="E4412" t="str">
            <v>MA</v>
          </cell>
          <cell r="F4412" t="str">
            <v>P1</v>
          </cell>
          <cell r="G4412" t="str">
            <v>SMALL</v>
          </cell>
          <cell r="H4412" t="str">
            <v>IH</v>
          </cell>
          <cell r="I4412" t="str">
            <v>0012698 - SMALL BUSINESS INSURANCE AGENCY INC</v>
          </cell>
        </row>
        <row r="4413">
          <cell r="A4413" t="str">
            <v>C50524IV</v>
          </cell>
          <cell r="B4413">
            <v>42185</v>
          </cell>
          <cell r="C4413" t="str">
            <v>C50524</v>
          </cell>
          <cell r="D4413" t="str">
            <v>Exeter Veterinary Hospital, PC</v>
          </cell>
          <cell r="E4413" t="str">
            <v>NH</v>
          </cell>
          <cell r="F4413" t="str">
            <v>P1</v>
          </cell>
          <cell r="G4413" t="str">
            <v>SMALL</v>
          </cell>
          <cell r="H4413" t="str">
            <v>IV</v>
          </cell>
          <cell r="I4413" t="str">
            <v>0019155 - INSURANCE SOLUTIONS CORPORATION</v>
          </cell>
        </row>
        <row r="4414">
          <cell r="A4414" t="str">
            <v>C50527JM</v>
          </cell>
          <cell r="B4414">
            <v>42185</v>
          </cell>
          <cell r="C4414" t="str">
            <v>C50527</v>
          </cell>
          <cell r="D4414" t="str">
            <v>Morin Contracting Services Inc</v>
          </cell>
          <cell r="E4414" t="str">
            <v>NH</v>
          </cell>
          <cell r="F4414" t="str">
            <v>P1</v>
          </cell>
          <cell r="G4414" t="str">
            <v>SMALL</v>
          </cell>
          <cell r="H4414" t="str">
            <v>JM</v>
          </cell>
          <cell r="I4414" t="str">
            <v>0012707 - CGI EMPLOYEE BENEFITS GROUP</v>
          </cell>
        </row>
        <row r="4415">
          <cell r="A4415" t="str">
            <v>C50529IH</v>
          </cell>
          <cell r="B4415">
            <v>42185</v>
          </cell>
          <cell r="C4415" t="str">
            <v>C50529</v>
          </cell>
          <cell r="D4415" t="str">
            <v>Preble Street Resource Center</v>
          </cell>
          <cell r="E4415" t="str">
            <v>ME</v>
          </cell>
          <cell r="F4415" t="str">
            <v>P1</v>
          </cell>
          <cell r="G4415" t="str">
            <v>ERF</v>
          </cell>
          <cell r="H4415" t="str">
            <v>IH</v>
          </cell>
          <cell r="I4415" t="str">
            <v>0019750 - HEALEY &amp; ASSOCIATES INC</v>
          </cell>
        </row>
        <row r="4416">
          <cell r="A4416" t="str">
            <v>C50529IV</v>
          </cell>
          <cell r="B4416">
            <v>42185</v>
          </cell>
          <cell r="C4416" t="str">
            <v>C50529</v>
          </cell>
          <cell r="D4416" t="str">
            <v>Preble Street Resource Center</v>
          </cell>
          <cell r="E4416" t="str">
            <v>ME</v>
          </cell>
          <cell r="F4416" t="str">
            <v>P1</v>
          </cell>
          <cell r="G4416" t="str">
            <v>ERF</v>
          </cell>
          <cell r="H4416" t="str">
            <v>IV</v>
          </cell>
          <cell r="I4416" t="str">
            <v>0019750 - HEALEY &amp; ASSOCIATES INC</v>
          </cell>
        </row>
        <row r="4417">
          <cell r="A4417" t="str">
            <v>C50532IH</v>
          </cell>
          <cell r="B4417">
            <v>42185</v>
          </cell>
          <cell r="C4417" t="str">
            <v>C50532</v>
          </cell>
          <cell r="D4417" t="str">
            <v>Jewish Community Day School Inc</v>
          </cell>
          <cell r="E4417" t="str">
            <v>MA</v>
          </cell>
          <cell r="F4417" t="str">
            <v>P1</v>
          </cell>
          <cell r="G4417" t="str">
            <v>SMALL</v>
          </cell>
          <cell r="H4417" t="str">
            <v>IH</v>
          </cell>
          <cell r="I4417" t="str">
            <v>0033981 - BUSINESS BENEFITS INS BROKERAGE INC</v>
          </cell>
        </row>
        <row r="4418">
          <cell r="A4418" t="str">
            <v>C50532IV</v>
          </cell>
          <cell r="B4418">
            <v>42185</v>
          </cell>
          <cell r="C4418" t="str">
            <v>C50532</v>
          </cell>
          <cell r="D4418" t="str">
            <v>Jewish Community Day School Inc</v>
          </cell>
          <cell r="E4418" t="str">
            <v>MA</v>
          </cell>
          <cell r="F4418" t="str">
            <v>P1</v>
          </cell>
          <cell r="G4418" t="str">
            <v>SMALL</v>
          </cell>
          <cell r="H4418" t="str">
            <v>IV</v>
          </cell>
          <cell r="I4418" t="str">
            <v>0033981 - BUSINESS BENEFITS INS BROKERAGE INC</v>
          </cell>
        </row>
        <row r="4419">
          <cell r="A4419" t="str">
            <v>C50532JH</v>
          </cell>
          <cell r="B4419">
            <v>42185</v>
          </cell>
          <cell r="C4419" t="str">
            <v>C50532</v>
          </cell>
          <cell r="D4419" t="str">
            <v>Jewish Community Day School Inc</v>
          </cell>
          <cell r="E4419" t="str">
            <v>MA</v>
          </cell>
          <cell r="F4419" t="str">
            <v>P1</v>
          </cell>
          <cell r="G4419" t="str">
            <v>SMALL</v>
          </cell>
          <cell r="H4419" t="str">
            <v>JH</v>
          </cell>
          <cell r="I4419" t="str">
            <v>0033981 - BUSINESS BENEFITS INS BROKERAGE INC</v>
          </cell>
        </row>
        <row r="4420">
          <cell r="A4420" t="str">
            <v>C50546JH</v>
          </cell>
          <cell r="B4420">
            <v>42185</v>
          </cell>
          <cell r="C4420" t="str">
            <v>C50546</v>
          </cell>
          <cell r="D4420" t="str">
            <v>Metro Health Foundation of NH Inc</v>
          </cell>
          <cell r="E4420" t="str">
            <v>NH</v>
          </cell>
          <cell r="F4420" t="str">
            <v>P1</v>
          </cell>
          <cell r="G4420" t="str">
            <v>CRC</v>
          </cell>
          <cell r="H4420" t="str">
            <v>JH</v>
          </cell>
          <cell r="I4420" t="str">
            <v>0022267 - NEW ENGLAND EMPLOYEE BENEFITS COUNCIL</v>
          </cell>
        </row>
        <row r="4421">
          <cell r="A4421" t="str">
            <v>C50546JM</v>
          </cell>
          <cell r="B4421">
            <v>42185</v>
          </cell>
          <cell r="C4421" t="str">
            <v>C50546</v>
          </cell>
          <cell r="D4421" t="str">
            <v>Metro Health Foundation of NH Inc</v>
          </cell>
          <cell r="E4421" t="str">
            <v>NH</v>
          </cell>
          <cell r="F4421" t="str">
            <v>P1</v>
          </cell>
          <cell r="G4421" t="str">
            <v>CRC</v>
          </cell>
          <cell r="H4421" t="str">
            <v>JM</v>
          </cell>
          <cell r="I4421" t="str">
            <v>0022267 - NEW ENGLAND EMPLOYEE BENEFITS COUNCIL</v>
          </cell>
        </row>
        <row r="4422">
          <cell r="A4422" t="str">
            <v>C50546JR</v>
          </cell>
          <cell r="B4422">
            <v>42185</v>
          </cell>
          <cell r="C4422" t="str">
            <v>C50546</v>
          </cell>
          <cell r="D4422" t="str">
            <v>Metro Health Foundation of NH Inc</v>
          </cell>
          <cell r="E4422" t="str">
            <v>NH</v>
          </cell>
          <cell r="F4422" t="str">
            <v>P1</v>
          </cell>
          <cell r="G4422" t="str">
            <v>CRC</v>
          </cell>
          <cell r="H4422" t="str">
            <v>JR</v>
          </cell>
          <cell r="I4422" t="str">
            <v>0022267 - NEW ENGLAND EMPLOYEE BENEFITS COUNCIL</v>
          </cell>
        </row>
        <row r="4423">
          <cell r="A4423" t="str">
            <v>C50546PO</v>
          </cell>
          <cell r="B4423">
            <v>42185</v>
          </cell>
          <cell r="C4423" t="str">
            <v>C50546</v>
          </cell>
          <cell r="D4423" t="str">
            <v>Metro Health Foundation of NH Inc</v>
          </cell>
          <cell r="E4423" t="str">
            <v>NH</v>
          </cell>
          <cell r="F4423" t="str">
            <v>P1</v>
          </cell>
          <cell r="G4423" t="str">
            <v>CRC</v>
          </cell>
          <cell r="H4423" t="str">
            <v>PO</v>
          </cell>
          <cell r="I4423" t="str">
            <v>0022267 - NEW ENGLAND EMPLOYEE BENEFITS COUNCIL</v>
          </cell>
        </row>
        <row r="4424">
          <cell r="A4424" t="str">
            <v>C50547IH</v>
          </cell>
          <cell r="B4424">
            <v>42185</v>
          </cell>
          <cell r="C4424" t="str">
            <v>C50547</v>
          </cell>
          <cell r="D4424" t="str">
            <v>Green Mountain Chocolate Co</v>
          </cell>
          <cell r="E4424" t="str">
            <v>MA</v>
          </cell>
          <cell r="F4424" t="str">
            <v>P1</v>
          </cell>
          <cell r="G4424" t="str">
            <v>SMALL</v>
          </cell>
          <cell r="H4424" t="str">
            <v>IH</v>
          </cell>
        </row>
        <row r="4425">
          <cell r="A4425" t="str">
            <v>C50550IH</v>
          </cell>
          <cell r="B4425">
            <v>42185</v>
          </cell>
          <cell r="C4425" t="str">
            <v>C50550</v>
          </cell>
          <cell r="D4425" t="str">
            <v>Parmenter VNA &amp; Community Care Inc</v>
          </cell>
          <cell r="E4425" t="str">
            <v>MA</v>
          </cell>
          <cell r="F4425" t="str">
            <v>P1</v>
          </cell>
          <cell r="G4425" t="str">
            <v>SMALL</v>
          </cell>
          <cell r="H4425" t="str">
            <v>IH</v>
          </cell>
          <cell r="I4425" t="str">
            <v>0027259 - PARTNERS BENEFIT GROUP INC</v>
          </cell>
        </row>
        <row r="4426">
          <cell r="A4426" t="str">
            <v>C50550JA</v>
          </cell>
          <cell r="B4426">
            <v>42185</v>
          </cell>
          <cell r="C4426" t="str">
            <v>C50550</v>
          </cell>
          <cell r="D4426" t="str">
            <v>Parmenter VNA &amp; Community Care Inc</v>
          </cell>
          <cell r="E4426" t="str">
            <v>MA</v>
          </cell>
          <cell r="F4426" t="str">
            <v>P1</v>
          </cell>
          <cell r="G4426" t="str">
            <v>SMALL</v>
          </cell>
          <cell r="H4426" t="str">
            <v>JA</v>
          </cell>
          <cell r="I4426" t="str">
            <v>0027259 - PARTNERS BENEFIT GROUP INC</v>
          </cell>
        </row>
        <row r="4427">
          <cell r="A4427" t="str">
            <v>C50551IV</v>
          </cell>
          <cell r="B4427">
            <v>42185</v>
          </cell>
          <cell r="C4427" t="str">
            <v>C50551</v>
          </cell>
          <cell r="D4427" t="str">
            <v>Alden Shoe Company - Non Union</v>
          </cell>
          <cell r="E4427" t="str">
            <v>MA</v>
          </cell>
          <cell r="F4427" t="str">
            <v>P1</v>
          </cell>
          <cell r="G4427" t="str">
            <v>CRC</v>
          </cell>
          <cell r="H4427" t="str">
            <v>IV</v>
          </cell>
          <cell r="I4427" t="str">
            <v>0024450 - HUB INTERNATIONAL NEW ENGLAND LLC</v>
          </cell>
        </row>
        <row r="4428">
          <cell r="A4428" t="str">
            <v>C50551JH</v>
          </cell>
          <cell r="B4428">
            <v>42185</v>
          </cell>
          <cell r="C4428" t="str">
            <v>C50551</v>
          </cell>
          <cell r="D4428" t="str">
            <v>Alden Shoe Company - Non Union</v>
          </cell>
          <cell r="E4428" t="str">
            <v>MA</v>
          </cell>
          <cell r="F4428" t="str">
            <v>P1</v>
          </cell>
          <cell r="G4428" t="str">
            <v>CRC</v>
          </cell>
          <cell r="H4428" t="str">
            <v>JH</v>
          </cell>
          <cell r="I4428" t="str">
            <v>0024450 - HUB INTERNATIONAL NEW ENGLAND LLC</v>
          </cell>
        </row>
        <row r="4429">
          <cell r="A4429" t="str">
            <v>C50552JM</v>
          </cell>
          <cell r="B4429">
            <v>42185</v>
          </cell>
          <cell r="C4429" t="str">
            <v>C50552</v>
          </cell>
          <cell r="D4429" t="str">
            <v>Paul McInnis Inc</v>
          </cell>
          <cell r="E4429" t="str">
            <v>NH</v>
          </cell>
          <cell r="F4429" t="str">
            <v>P1</v>
          </cell>
          <cell r="G4429" t="str">
            <v>SMALL</v>
          </cell>
          <cell r="H4429" t="str">
            <v>JM</v>
          </cell>
          <cell r="I4429" t="str">
            <v>0032943 - LAVINE, MARK R</v>
          </cell>
        </row>
        <row r="4430">
          <cell r="A4430" t="str">
            <v>C50554JM</v>
          </cell>
          <cell r="B4430">
            <v>42185</v>
          </cell>
          <cell r="C4430" t="str">
            <v>C50554</v>
          </cell>
          <cell r="D4430" t="str">
            <v>Barlow Architectural Millwork LLC</v>
          </cell>
          <cell r="E4430" t="str">
            <v>NH</v>
          </cell>
          <cell r="F4430" t="str">
            <v>P1</v>
          </cell>
          <cell r="G4430" t="str">
            <v>SMALL</v>
          </cell>
          <cell r="H4430" t="str">
            <v>JM</v>
          </cell>
          <cell r="I4430" t="str">
            <v>0032944 - INSURANCE SOLUTIONS CORPORATION</v>
          </cell>
        </row>
        <row r="4431">
          <cell r="A4431" t="str">
            <v>C50555JM</v>
          </cell>
          <cell r="B4431">
            <v>42185</v>
          </cell>
          <cell r="C4431" t="str">
            <v>C50555</v>
          </cell>
          <cell r="D4431" t="str">
            <v>Aquafax Inc</v>
          </cell>
          <cell r="E4431" t="str">
            <v>NH</v>
          </cell>
          <cell r="F4431" t="str">
            <v>P1</v>
          </cell>
          <cell r="G4431" t="str">
            <v>SMALL</v>
          </cell>
          <cell r="H4431" t="str">
            <v>JM</v>
          </cell>
          <cell r="I4431" t="str">
            <v>0029701 - GRANITE GROUP BENEFITS LLC</v>
          </cell>
        </row>
        <row r="4432">
          <cell r="A4432" t="str">
            <v>C50557IA</v>
          </cell>
          <cell r="B4432">
            <v>42185</v>
          </cell>
          <cell r="C4432" t="str">
            <v>C50557</v>
          </cell>
          <cell r="D4432" t="str">
            <v>TTE Laboratories Inc</v>
          </cell>
          <cell r="E4432" t="str">
            <v>MA</v>
          </cell>
          <cell r="F4432" t="str">
            <v>P1</v>
          </cell>
          <cell r="G4432" t="str">
            <v>SMALL</v>
          </cell>
          <cell r="H4432" t="str">
            <v>IA</v>
          </cell>
          <cell r="I4432" t="str">
            <v>0021640 - NORTHERN BENEFITS OF MAINE LLC</v>
          </cell>
        </row>
        <row r="4433">
          <cell r="A4433" t="str">
            <v>C50557IH</v>
          </cell>
          <cell r="B4433">
            <v>42185</v>
          </cell>
          <cell r="C4433" t="str">
            <v>C50557</v>
          </cell>
          <cell r="D4433" t="str">
            <v>TTE Laboratories Inc</v>
          </cell>
          <cell r="E4433" t="str">
            <v>MA</v>
          </cell>
          <cell r="F4433" t="str">
            <v>P1</v>
          </cell>
          <cell r="G4433" t="str">
            <v>SMALL</v>
          </cell>
          <cell r="H4433" t="str">
            <v>IH</v>
          </cell>
          <cell r="I4433" t="str">
            <v>0021640 - NORTHERN BENEFITS OF MAINE LLC</v>
          </cell>
        </row>
        <row r="4434">
          <cell r="A4434" t="str">
            <v>C50558JH</v>
          </cell>
          <cell r="B4434">
            <v>42185</v>
          </cell>
          <cell r="C4434" t="str">
            <v>C50558</v>
          </cell>
          <cell r="D4434" t="str">
            <v>Superior Sheet Metal</v>
          </cell>
          <cell r="E4434" t="str">
            <v>NH</v>
          </cell>
          <cell r="F4434" t="str">
            <v>P1</v>
          </cell>
          <cell r="G4434" t="str">
            <v>SMALL</v>
          </cell>
          <cell r="H4434" t="str">
            <v>JH</v>
          </cell>
          <cell r="I4434" t="str">
            <v>0028196 - EASTERN BENEFITS GROUP</v>
          </cell>
        </row>
        <row r="4435">
          <cell r="A4435" t="str">
            <v>C50558JM</v>
          </cell>
          <cell r="B4435">
            <v>42185</v>
          </cell>
          <cell r="C4435" t="str">
            <v>C50558</v>
          </cell>
          <cell r="D4435" t="str">
            <v>Superior Sheet Metal</v>
          </cell>
          <cell r="E4435" t="str">
            <v>NH</v>
          </cell>
          <cell r="F4435" t="str">
            <v>P1</v>
          </cell>
          <cell r="G4435" t="str">
            <v>SMALL</v>
          </cell>
          <cell r="H4435" t="str">
            <v>JM</v>
          </cell>
          <cell r="I4435" t="str">
            <v>0028196 - EASTERN BENEFITS GROUP</v>
          </cell>
        </row>
        <row r="4436">
          <cell r="A4436" t="str">
            <v>C50560JM</v>
          </cell>
          <cell r="B4436">
            <v>42185</v>
          </cell>
          <cell r="C4436" t="str">
            <v>C50560</v>
          </cell>
          <cell r="D4436" t="str">
            <v>Tate Brothers Paving Co Inc</v>
          </cell>
          <cell r="E4436" t="str">
            <v>NH</v>
          </cell>
          <cell r="F4436" t="str">
            <v>P1</v>
          </cell>
          <cell r="G4436" t="str">
            <v>SMALL</v>
          </cell>
          <cell r="H4436" t="str">
            <v>JM</v>
          </cell>
          <cell r="I4436" t="str">
            <v>0035793 - UIG FINANCIAL LLC</v>
          </cell>
        </row>
        <row r="4437">
          <cell r="A4437" t="str">
            <v>C50565IH</v>
          </cell>
          <cell r="B4437">
            <v>42185</v>
          </cell>
          <cell r="C4437" t="str">
            <v>C50565</v>
          </cell>
          <cell r="D4437" t="str">
            <v>Spa Ni'Joli and Salon</v>
          </cell>
          <cell r="E4437" t="str">
            <v>MA</v>
          </cell>
          <cell r="F4437" t="str">
            <v>P1</v>
          </cell>
          <cell r="G4437" t="str">
            <v>SMALL</v>
          </cell>
          <cell r="H4437" t="str">
            <v>IH</v>
          </cell>
          <cell r="I4437" t="str">
            <v>0030475 - DIGITAL INSURANCE AGENCY INC</v>
          </cell>
        </row>
        <row r="4438">
          <cell r="A4438" t="str">
            <v>C50571JM</v>
          </cell>
          <cell r="B4438">
            <v>42185</v>
          </cell>
          <cell r="C4438" t="str">
            <v>C50571</v>
          </cell>
          <cell r="D4438" t="str">
            <v>Clark-Mortenson Agency Inc</v>
          </cell>
          <cell r="E4438" t="str">
            <v>NH</v>
          </cell>
          <cell r="F4438" t="str">
            <v>P1</v>
          </cell>
          <cell r="G4438" t="str">
            <v>CRC</v>
          </cell>
          <cell r="H4438" t="str">
            <v>JM</v>
          </cell>
          <cell r="I4438" t="str">
            <v>0032864 - CLARK-MORTENSON AGENCY INC</v>
          </cell>
        </row>
        <row r="4439">
          <cell r="A4439" t="str">
            <v>C50571JN</v>
          </cell>
          <cell r="B4439">
            <v>42185</v>
          </cell>
          <cell r="C4439" t="str">
            <v>C50571</v>
          </cell>
          <cell r="D4439" t="str">
            <v>Clark-Mortenson Agency Inc</v>
          </cell>
          <cell r="E4439" t="str">
            <v>NH</v>
          </cell>
          <cell r="F4439" t="str">
            <v>P1</v>
          </cell>
          <cell r="G4439" t="str">
            <v>CRC</v>
          </cell>
          <cell r="H4439" t="str">
            <v>JN</v>
          </cell>
          <cell r="I4439" t="str">
            <v>0032864 - CLARK-MORTENSON AGENCY INC</v>
          </cell>
        </row>
        <row r="4440">
          <cell r="A4440" t="str">
            <v>C50572IH</v>
          </cell>
          <cell r="B4440">
            <v>42185</v>
          </cell>
          <cell r="C4440" t="str">
            <v>C50572</v>
          </cell>
          <cell r="D4440" t="str">
            <v>Bryan Dental Associates</v>
          </cell>
          <cell r="E4440" t="str">
            <v>MA</v>
          </cell>
          <cell r="F4440" t="str">
            <v>P1</v>
          </cell>
          <cell r="G4440" t="str">
            <v>SMALL</v>
          </cell>
          <cell r="H4440" t="str">
            <v>IH</v>
          </cell>
          <cell r="I4440" t="str">
            <v>0020345 - SPRING INSURANCE GROUP LLC</v>
          </cell>
        </row>
        <row r="4441">
          <cell r="A4441" t="str">
            <v>C50572MI</v>
          </cell>
          <cell r="B4441">
            <v>42185</v>
          </cell>
          <cell r="C4441" t="str">
            <v>C50572</v>
          </cell>
          <cell r="D4441" t="str">
            <v>Bryan Dental Associates</v>
          </cell>
          <cell r="E4441" t="str">
            <v>MA</v>
          </cell>
          <cell r="F4441" t="str">
            <v>P1</v>
          </cell>
          <cell r="G4441" t="str">
            <v>MCARE</v>
          </cell>
          <cell r="H4441" t="str">
            <v>MI</v>
          </cell>
          <cell r="I4441" t="str">
            <v>0020345 - SPRING INSURANCE GROUP LLC</v>
          </cell>
        </row>
        <row r="4442">
          <cell r="A4442" t="str">
            <v>C50577IH</v>
          </cell>
          <cell r="B4442">
            <v>42185</v>
          </cell>
          <cell r="C4442" t="str">
            <v>C50577</v>
          </cell>
          <cell r="D4442" t="str">
            <v>New England Gas Systems Inc</v>
          </cell>
          <cell r="E4442" t="str">
            <v>MA</v>
          </cell>
          <cell r="F4442" t="str">
            <v>P1</v>
          </cell>
          <cell r="G4442" t="str">
            <v>SMALL</v>
          </cell>
          <cell r="H4442" t="str">
            <v>IH</v>
          </cell>
          <cell r="I4442" t="str">
            <v>0023101 - CROSS INSURANCE - PEABODY</v>
          </cell>
        </row>
        <row r="4443">
          <cell r="A4443" t="str">
            <v>C50586IH</v>
          </cell>
          <cell r="B4443">
            <v>42185</v>
          </cell>
          <cell r="C4443" t="str">
            <v>C50586</v>
          </cell>
          <cell r="D4443" t="str">
            <v>Bella's Restaurant II, Inc.</v>
          </cell>
          <cell r="E4443" t="str">
            <v>MA</v>
          </cell>
          <cell r="F4443" t="str">
            <v>P1</v>
          </cell>
          <cell r="G4443" t="str">
            <v>SMALL</v>
          </cell>
          <cell r="H4443" t="str">
            <v>IH</v>
          </cell>
          <cell r="I4443" t="str">
            <v>0010751 - BARNARD, RICHARD J</v>
          </cell>
        </row>
        <row r="4444">
          <cell r="A4444" t="str">
            <v>C50600IH</v>
          </cell>
          <cell r="B4444">
            <v>42185</v>
          </cell>
          <cell r="C4444" t="str">
            <v>C50600</v>
          </cell>
          <cell r="D4444" t="str">
            <v>Fisher Bus Inc</v>
          </cell>
          <cell r="E4444" t="str">
            <v>MA</v>
          </cell>
          <cell r="F4444" t="str">
            <v>P1</v>
          </cell>
          <cell r="G4444" t="str">
            <v>SMALL</v>
          </cell>
          <cell r="H4444" t="str">
            <v>IH</v>
          </cell>
          <cell r="I4444" t="str">
            <v>0010877 - MCCULLOM, PATRICK</v>
          </cell>
        </row>
        <row r="4445">
          <cell r="A4445" t="str">
            <v>C50607IH</v>
          </cell>
          <cell r="B4445">
            <v>42185</v>
          </cell>
          <cell r="C4445" t="str">
            <v>C50607</v>
          </cell>
          <cell r="D4445" t="str">
            <v>A H Grover Inc</v>
          </cell>
          <cell r="E4445" t="str">
            <v>ME</v>
          </cell>
          <cell r="F4445" t="str">
            <v>P1</v>
          </cell>
          <cell r="G4445" t="str">
            <v>SMALL</v>
          </cell>
          <cell r="H4445" t="str">
            <v>IH</v>
          </cell>
          <cell r="I4445" t="str">
            <v>0019491 - CLARK INSURANCE</v>
          </cell>
        </row>
        <row r="4446">
          <cell r="A4446" t="str">
            <v>C50609JM</v>
          </cell>
          <cell r="B4446">
            <v>42185</v>
          </cell>
          <cell r="C4446" t="str">
            <v>C50609</v>
          </cell>
          <cell r="D4446" t="str">
            <v>Skehan Home Center Inc</v>
          </cell>
          <cell r="E4446" t="str">
            <v>NH</v>
          </cell>
          <cell r="F4446" t="str">
            <v>P1</v>
          </cell>
          <cell r="G4446" t="str">
            <v>SMALL</v>
          </cell>
          <cell r="H4446" t="str">
            <v>JM</v>
          </cell>
          <cell r="I4446" t="str">
            <v>0012754 - MELCHER &amp; PRESCOTT AGENCY INC</v>
          </cell>
        </row>
        <row r="4447">
          <cell r="A4447" t="str">
            <v>C50612JM</v>
          </cell>
          <cell r="B4447">
            <v>42185</v>
          </cell>
          <cell r="C4447" t="str">
            <v>C50612</v>
          </cell>
          <cell r="D4447" t="str">
            <v>SIS-USA Inc</v>
          </cell>
          <cell r="E4447" t="str">
            <v>NH</v>
          </cell>
          <cell r="F4447" t="str">
            <v>P1</v>
          </cell>
          <cell r="G4447" t="str">
            <v>SMALL</v>
          </cell>
          <cell r="H4447" t="str">
            <v>JM</v>
          </cell>
          <cell r="I4447" t="str">
            <v>0012757 - GRANITE GROUP BENEFITS LLC</v>
          </cell>
        </row>
        <row r="4448">
          <cell r="A4448" t="str">
            <v>C50612JN</v>
          </cell>
          <cell r="B4448">
            <v>42185</v>
          </cell>
          <cell r="C4448" t="str">
            <v>C50612</v>
          </cell>
          <cell r="D4448" t="str">
            <v>SIS-USA Inc</v>
          </cell>
          <cell r="E4448" t="str">
            <v>NH</v>
          </cell>
          <cell r="F4448" t="str">
            <v>P1</v>
          </cell>
          <cell r="G4448" t="str">
            <v>SMALL</v>
          </cell>
          <cell r="H4448" t="str">
            <v>JN</v>
          </cell>
          <cell r="I4448" t="str">
            <v>0012757 - GRANITE GROUP BENEFITS LLC</v>
          </cell>
        </row>
        <row r="4449">
          <cell r="A4449" t="str">
            <v>C50616IH</v>
          </cell>
          <cell r="B4449">
            <v>42185</v>
          </cell>
          <cell r="C4449" t="str">
            <v>C50616</v>
          </cell>
          <cell r="D4449" t="str">
            <v>The Arc of Cape Cod</v>
          </cell>
          <cell r="E4449" t="str">
            <v>MA</v>
          </cell>
          <cell r="F4449" t="str">
            <v>P1</v>
          </cell>
          <cell r="G4449" t="str">
            <v>SMALL</v>
          </cell>
          <cell r="H4449" t="str">
            <v>IH</v>
          </cell>
          <cell r="I4449" t="str">
            <v>0026382 - BUTLER BENEFIT GROUP LLC</v>
          </cell>
        </row>
        <row r="4450">
          <cell r="A4450" t="str">
            <v>C50618IH</v>
          </cell>
          <cell r="B4450">
            <v>42185</v>
          </cell>
          <cell r="C4450" t="str">
            <v>C50618</v>
          </cell>
          <cell r="D4450" t="str">
            <v>Ronnies Seafood</v>
          </cell>
          <cell r="E4450" t="str">
            <v>MA</v>
          </cell>
          <cell r="F4450" t="str">
            <v>P1</v>
          </cell>
          <cell r="G4450" t="str">
            <v>SMALL</v>
          </cell>
          <cell r="H4450" t="str">
            <v>IH</v>
          </cell>
          <cell r="I4450" t="str">
            <v>0012680 - SMALL BUSINESS INSURANCE AGENCY INC</v>
          </cell>
        </row>
        <row r="4451">
          <cell r="A4451" t="str">
            <v>C50620IH</v>
          </cell>
          <cell r="B4451">
            <v>42185</v>
          </cell>
          <cell r="C4451" t="str">
            <v>C50620</v>
          </cell>
          <cell r="D4451" t="str">
            <v>Miley Construction Co. Inc.</v>
          </cell>
          <cell r="E4451" t="str">
            <v>MA</v>
          </cell>
          <cell r="F4451" t="str">
            <v>P1</v>
          </cell>
          <cell r="G4451" t="str">
            <v>SMALL</v>
          </cell>
          <cell r="H4451" t="str">
            <v>IH</v>
          </cell>
          <cell r="I4451" t="str">
            <v>0012749 - UNITED BUSINESSMANS INSURANCE AGENCY</v>
          </cell>
        </row>
        <row r="4452">
          <cell r="A4452" t="str">
            <v>C50622IH</v>
          </cell>
          <cell r="B4452">
            <v>42185</v>
          </cell>
          <cell r="C4452" t="str">
            <v>C50622</v>
          </cell>
          <cell r="D4452" t="str">
            <v>Cape Cod Childrens Place Inc.</v>
          </cell>
          <cell r="E4452" t="str">
            <v>MA</v>
          </cell>
          <cell r="F4452" t="str">
            <v>P1</v>
          </cell>
          <cell r="G4452" t="str">
            <v>SMALL</v>
          </cell>
          <cell r="H4452" t="str">
            <v>IH</v>
          </cell>
          <cell r="I4452" t="str">
            <v>0012654 - UNITED BUSINESSMANS INSURANCE AGENCY</v>
          </cell>
        </row>
        <row r="4453">
          <cell r="A4453" t="str">
            <v>C50626JM</v>
          </cell>
          <cell r="B4453">
            <v>42185</v>
          </cell>
          <cell r="C4453" t="str">
            <v>C50626</v>
          </cell>
          <cell r="D4453" t="str">
            <v>Sunrise Labs Inc</v>
          </cell>
          <cell r="E4453" t="str">
            <v>NH</v>
          </cell>
          <cell r="F4453" t="str">
            <v>P1</v>
          </cell>
          <cell r="G4453" t="str">
            <v>SMALL</v>
          </cell>
          <cell r="H4453" t="str">
            <v>JM</v>
          </cell>
          <cell r="I4453" t="str">
            <v>0032010 - CROSS INSURANCE - MANCHESTER</v>
          </cell>
        </row>
        <row r="4454">
          <cell r="A4454" t="str">
            <v>C50627IV</v>
          </cell>
          <cell r="B4454">
            <v>42185</v>
          </cell>
          <cell r="C4454" t="str">
            <v>C50627</v>
          </cell>
          <cell r="D4454" t="str">
            <v>Terminal Velocity FM</v>
          </cell>
          <cell r="E4454" t="str">
            <v>NH</v>
          </cell>
          <cell r="F4454" t="str">
            <v>P1</v>
          </cell>
          <cell r="G4454" t="str">
            <v>SMALL</v>
          </cell>
          <cell r="H4454" t="str">
            <v>IV</v>
          </cell>
          <cell r="I4454" t="str">
            <v>0027575 - CROSS INSURANCE - MANCHESTER</v>
          </cell>
        </row>
        <row r="4455">
          <cell r="A4455" t="str">
            <v>C50632JM</v>
          </cell>
          <cell r="B4455">
            <v>42185</v>
          </cell>
          <cell r="C4455" t="str">
            <v>C50632</v>
          </cell>
          <cell r="D4455" t="str">
            <v>ABC Flooring Specialists</v>
          </cell>
          <cell r="E4455" t="str">
            <v>NH</v>
          </cell>
          <cell r="F4455" t="str">
            <v>P1</v>
          </cell>
          <cell r="G4455" t="str">
            <v>SMALL</v>
          </cell>
          <cell r="H4455" t="str">
            <v>JM</v>
          </cell>
          <cell r="I4455" t="str">
            <v>0029739 - GRANITE GROUP BENEFITS LLC</v>
          </cell>
        </row>
        <row r="4456">
          <cell r="A4456" t="str">
            <v>C50637IH</v>
          </cell>
          <cell r="B4456">
            <v>42185</v>
          </cell>
          <cell r="C4456" t="str">
            <v>C50637</v>
          </cell>
          <cell r="D4456" t="str">
            <v>GZ Riders Inc dba Cape Cod Harley Davidson</v>
          </cell>
          <cell r="E4456" t="str">
            <v>MA</v>
          </cell>
          <cell r="F4456" t="str">
            <v>P1</v>
          </cell>
          <cell r="G4456" t="str">
            <v>SMALL</v>
          </cell>
          <cell r="H4456" t="str">
            <v>IH</v>
          </cell>
          <cell r="I4456" t="str">
            <v>0027589 - FRED C CHURCH</v>
          </cell>
        </row>
        <row r="4457">
          <cell r="A4457" t="str">
            <v>C50639IH</v>
          </cell>
          <cell r="B4457">
            <v>42185</v>
          </cell>
          <cell r="C4457" t="str">
            <v>C50639</v>
          </cell>
          <cell r="D4457" t="str">
            <v>Turner Inc</v>
          </cell>
          <cell r="E4457" t="str">
            <v>MA</v>
          </cell>
          <cell r="F4457" t="str">
            <v>P1</v>
          </cell>
          <cell r="G4457" t="str">
            <v>SMALL</v>
          </cell>
          <cell r="H4457" t="str">
            <v>IH</v>
          </cell>
          <cell r="I4457" t="str">
            <v>0010828 - JAMGOCHIAN, GERALD S</v>
          </cell>
        </row>
        <row r="4458">
          <cell r="A4458" t="str">
            <v>C50645IH</v>
          </cell>
          <cell r="B4458">
            <v>42185</v>
          </cell>
          <cell r="C4458" t="str">
            <v>C50645</v>
          </cell>
          <cell r="D4458" t="str">
            <v>Community Concepts, Inc.</v>
          </cell>
          <cell r="E4458" t="str">
            <v>ME</v>
          </cell>
          <cell r="F4458" t="str">
            <v>P1</v>
          </cell>
          <cell r="G4458" t="str">
            <v>ERF</v>
          </cell>
          <cell r="H4458" t="str">
            <v>IH</v>
          </cell>
          <cell r="I4458" t="str">
            <v>0034526 - CGI EMPLOYEE BENEFITS GROUP</v>
          </cell>
        </row>
        <row r="4459">
          <cell r="A4459" t="str">
            <v>C50645IP</v>
          </cell>
          <cell r="B4459">
            <v>42185</v>
          </cell>
          <cell r="C4459" t="str">
            <v>C50645</v>
          </cell>
          <cell r="D4459" t="str">
            <v>Community Concepts, Inc.</v>
          </cell>
          <cell r="E4459" t="str">
            <v>ME</v>
          </cell>
          <cell r="F4459" t="str">
            <v>P1</v>
          </cell>
          <cell r="G4459" t="str">
            <v>ERF</v>
          </cell>
          <cell r="H4459" t="str">
            <v>IP</v>
          </cell>
          <cell r="I4459" t="str">
            <v>0034526 - CGI EMPLOYEE BENEFITS GROUP</v>
          </cell>
        </row>
        <row r="4460">
          <cell r="A4460" t="str">
            <v>C50645IV</v>
          </cell>
          <cell r="B4460">
            <v>42185</v>
          </cell>
          <cell r="C4460" t="str">
            <v>C50645</v>
          </cell>
          <cell r="D4460" t="str">
            <v>Community Concepts, Inc.</v>
          </cell>
          <cell r="E4460" t="str">
            <v>ME</v>
          </cell>
          <cell r="F4460" t="str">
            <v>P1</v>
          </cell>
          <cell r="G4460" t="str">
            <v>ERF</v>
          </cell>
          <cell r="H4460" t="str">
            <v>IV</v>
          </cell>
          <cell r="I4460" t="str">
            <v>0034526 - CGI EMPLOYEE BENEFITS GROUP</v>
          </cell>
        </row>
        <row r="4461">
          <cell r="A4461" t="str">
            <v>C50651IH</v>
          </cell>
          <cell r="B4461">
            <v>42185</v>
          </cell>
          <cell r="C4461" t="str">
            <v>C50651</v>
          </cell>
          <cell r="D4461" t="str">
            <v>GL Synthesis Inc</v>
          </cell>
          <cell r="E4461" t="str">
            <v>MA</v>
          </cell>
          <cell r="F4461" t="str">
            <v>P1</v>
          </cell>
          <cell r="G4461" t="str">
            <v>SMALL</v>
          </cell>
          <cell r="H4461" t="str">
            <v>IH</v>
          </cell>
          <cell r="I4461" t="str">
            <v>0022385 - EMPLOYEE BENEFIT ADVISORS INC</v>
          </cell>
        </row>
        <row r="4462">
          <cell r="A4462" t="str">
            <v>C50651JA</v>
          </cell>
          <cell r="B4462">
            <v>42185</v>
          </cell>
          <cell r="C4462" t="str">
            <v>C50651</v>
          </cell>
          <cell r="D4462" t="str">
            <v>GL Synthesis Inc</v>
          </cell>
          <cell r="E4462" t="str">
            <v>MA</v>
          </cell>
          <cell r="F4462" t="str">
            <v>P1</v>
          </cell>
          <cell r="G4462" t="str">
            <v>SMALL</v>
          </cell>
          <cell r="H4462" t="str">
            <v>JA</v>
          </cell>
          <cell r="I4462" t="str">
            <v>0022385 - EMPLOYEE BENEFIT ADVISORS INC</v>
          </cell>
        </row>
        <row r="4463">
          <cell r="A4463" t="str">
            <v>C50662IA</v>
          </cell>
          <cell r="B4463">
            <v>42185</v>
          </cell>
          <cell r="C4463" t="str">
            <v>C50662</v>
          </cell>
          <cell r="D4463" t="str">
            <v>ChemGenes Corporation</v>
          </cell>
          <cell r="E4463" t="str">
            <v>MA</v>
          </cell>
          <cell r="F4463" t="str">
            <v>P1</v>
          </cell>
          <cell r="G4463" t="str">
            <v>SMALL</v>
          </cell>
          <cell r="H4463" t="str">
            <v>IA</v>
          </cell>
          <cell r="I4463" t="str">
            <v>0011094 - LUZZO JR, RICHARD J</v>
          </cell>
        </row>
        <row r="4464">
          <cell r="A4464" t="str">
            <v>C50662IH</v>
          </cell>
          <cell r="B4464">
            <v>42185</v>
          </cell>
          <cell r="C4464" t="str">
            <v>C50662</v>
          </cell>
          <cell r="D4464" t="str">
            <v>ChemGenes Corporation</v>
          </cell>
          <cell r="E4464" t="str">
            <v>MA</v>
          </cell>
          <cell r="F4464" t="str">
            <v>P1</v>
          </cell>
          <cell r="G4464" t="str">
            <v>SMALL</v>
          </cell>
          <cell r="H4464" t="str">
            <v>IH</v>
          </cell>
          <cell r="I4464" t="str">
            <v>0011094 - LUZZO JR, RICHARD J</v>
          </cell>
        </row>
        <row r="4465">
          <cell r="A4465" t="str">
            <v>C50662JA</v>
          </cell>
          <cell r="B4465">
            <v>42185</v>
          </cell>
          <cell r="C4465" t="str">
            <v>C50662</v>
          </cell>
          <cell r="D4465" t="str">
            <v>ChemGenes Corporation</v>
          </cell>
          <cell r="E4465" t="str">
            <v>MA</v>
          </cell>
          <cell r="F4465" t="str">
            <v>P1</v>
          </cell>
          <cell r="G4465" t="str">
            <v>SMALL</v>
          </cell>
          <cell r="H4465" t="str">
            <v>JA</v>
          </cell>
          <cell r="I4465" t="str">
            <v>0011094 - LUZZO JR, RICHARD J</v>
          </cell>
        </row>
        <row r="4466">
          <cell r="A4466" t="str">
            <v>C50664IH</v>
          </cell>
          <cell r="B4466">
            <v>42185</v>
          </cell>
          <cell r="C4466" t="str">
            <v>C50664</v>
          </cell>
          <cell r="D4466" t="str">
            <v>A Gerry Montillo DMD</v>
          </cell>
          <cell r="E4466" t="str">
            <v>MA</v>
          </cell>
          <cell r="F4466" t="str">
            <v>P1</v>
          </cell>
          <cell r="G4466" t="str">
            <v>SMALL</v>
          </cell>
          <cell r="H4466" t="str">
            <v>IH</v>
          </cell>
          <cell r="I4466" t="str">
            <v>0028957 - MCCARTHY, DANIEL</v>
          </cell>
        </row>
        <row r="4467">
          <cell r="A4467" t="str">
            <v>C50666IH</v>
          </cell>
          <cell r="B4467">
            <v>42185</v>
          </cell>
          <cell r="C4467" t="str">
            <v>C50666</v>
          </cell>
          <cell r="D4467" t="str">
            <v>Worcester Common Ground</v>
          </cell>
          <cell r="E4467" t="str">
            <v>MA</v>
          </cell>
          <cell r="F4467" t="str">
            <v>P1</v>
          </cell>
          <cell r="G4467" t="str">
            <v>SMALL</v>
          </cell>
          <cell r="H4467" t="str">
            <v>IH</v>
          </cell>
          <cell r="I4467" t="str">
            <v>0012767 - SMALL BUSINESS INSURANCE AGENCY INC</v>
          </cell>
        </row>
        <row r="4468">
          <cell r="A4468" t="str">
            <v>C50667IA</v>
          </cell>
          <cell r="B4468">
            <v>42185</v>
          </cell>
          <cell r="C4468" t="str">
            <v>C50667</v>
          </cell>
          <cell r="D4468" t="str">
            <v>DeLuca Builders LLC</v>
          </cell>
          <cell r="E4468" t="str">
            <v>MA</v>
          </cell>
          <cell r="F4468" t="str">
            <v>P1</v>
          </cell>
          <cell r="G4468" t="str">
            <v>SMALL</v>
          </cell>
          <cell r="H4468" t="str">
            <v>IA</v>
          </cell>
          <cell r="I4468" t="str">
            <v>0029203 - ZIZZA BENEFITS GROUP INC</v>
          </cell>
        </row>
        <row r="4469">
          <cell r="A4469" t="str">
            <v>C50667IH</v>
          </cell>
          <cell r="B4469">
            <v>42185</v>
          </cell>
          <cell r="C4469" t="str">
            <v>C50667</v>
          </cell>
          <cell r="D4469" t="str">
            <v>DeLuca Builders LLC</v>
          </cell>
          <cell r="E4469" t="str">
            <v>MA</v>
          </cell>
          <cell r="F4469" t="str">
            <v>P1</v>
          </cell>
          <cell r="G4469" t="str">
            <v>SMALL</v>
          </cell>
          <cell r="H4469" t="str">
            <v>IH</v>
          </cell>
          <cell r="I4469" t="str">
            <v>0029203 - ZIZZA BENEFITS GROUP INC</v>
          </cell>
        </row>
        <row r="4470">
          <cell r="A4470" t="str">
            <v>C50675JM</v>
          </cell>
          <cell r="B4470">
            <v>42185</v>
          </cell>
          <cell r="C4470" t="str">
            <v>C50675</v>
          </cell>
          <cell r="D4470" t="str">
            <v>Hagan Design and Machine Inc</v>
          </cell>
          <cell r="E4470" t="str">
            <v>NH</v>
          </cell>
          <cell r="F4470" t="str">
            <v>P1</v>
          </cell>
          <cell r="G4470" t="str">
            <v>SMALL</v>
          </cell>
          <cell r="H4470" t="str">
            <v>JM</v>
          </cell>
          <cell r="I4470" t="str">
            <v>0012797 - FOY INSURANCE GROUP</v>
          </cell>
        </row>
        <row r="4471">
          <cell r="A4471" t="str">
            <v>C50676JM</v>
          </cell>
          <cell r="B4471">
            <v>42185</v>
          </cell>
          <cell r="C4471" t="str">
            <v>C50676</v>
          </cell>
          <cell r="D4471" t="str">
            <v>Granite Bay Connections</v>
          </cell>
          <cell r="E4471" t="str">
            <v>NH</v>
          </cell>
          <cell r="F4471" t="str">
            <v>P1</v>
          </cell>
          <cell r="G4471" t="str">
            <v>SMALL</v>
          </cell>
          <cell r="H4471" t="str">
            <v>JM</v>
          </cell>
          <cell r="I4471" t="str">
            <v>0012796 - MELCHER &amp; PRESCOTT AGENCY INC</v>
          </cell>
        </row>
        <row r="4472">
          <cell r="A4472" t="str">
            <v>C50677IH</v>
          </cell>
          <cell r="B4472">
            <v>42185</v>
          </cell>
          <cell r="C4472" t="str">
            <v>C50677</v>
          </cell>
          <cell r="D4472" t="str">
            <v>Berik &amp; Walsh DMD PC</v>
          </cell>
          <cell r="E4472" t="str">
            <v>MA</v>
          </cell>
          <cell r="F4472" t="str">
            <v>P1</v>
          </cell>
          <cell r="G4472" t="str">
            <v>SMALL</v>
          </cell>
          <cell r="H4472" t="str">
            <v>IH</v>
          </cell>
          <cell r="I4472" t="str">
            <v>0033565 - BP BENEFITS LLC</v>
          </cell>
        </row>
        <row r="4473">
          <cell r="A4473" t="str">
            <v>C50682JM</v>
          </cell>
          <cell r="B4473">
            <v>42185</v>
          </cell>
          <cell r="C4473" t="str">
            <v>C50682</v>
          </cell>
          <cell r="D4473" t="str">
            <v>Lighthouse MFG</v>
          </cell>
          <cell r="E4473" t="str">
            <v>NH</v>
          </cell>
          <cell r="F4473" t="str">
            <v>P1</v>
          </cell>
          <cell r="G4473" t="str">
            <v>CRC</v>
          </cell>
          <cell r="H4473" t="str">
            <v>JM</v>
          </cell>
          <cell r="I4473" t="str">
            <v>0030568 - OLD SANDOWN INS. AGENCY</v>
          </cell>
        </row>
        <row r="4474">
          <cell r="A4474" t="str">
            <v>C50689IA</v>
          </cell>
          <cell r="B4474">
            <v>42185</v>
          </cell>
          <cell r="C4474" t="str">
            <v>C50689</v>
          </cell>
          <cell r="D4474" t="str">
            <v>Occupational Resource Network</v>
          </cell>
          <cell r="E4474" t="str">
            <v>MA</v>
          </cell>
          <cell r="F4474" t="str">
            <v>P1</v>
          </cell>
          <cell r="G4474" t="str">
            <v>SMALL</v>
          </cell>
          <cell r="H4474" t="str">
            <v>IA</v>
          </cell>
          <cell r="I4474" t="str">
            <v>0012772 - SEGREVE AND HALL INSURANCE ASSOC INC</v>
          </cell>
        </row>
        <row r="4475">
          <cell r="A4475" t="str">
            <v>C50689IH</v>
          </cell>
          <cell r="B4475">
            <v>42185</v>
          </cell>
          <cell r="C4475" t="str">
            <v>C50689</v>
          </cell>
          <cell r="D4475" t="str">
            <v>Occupational Resource Network</v>
          </cell>
          <cell r="E4475" t="str">
            <v>MA</v>
          </cell>
          <cell r="F4475" t="str">
            <v>P1</v>
          </cell>
          <cell r="G4475" t="str">
            <v>SMALL</v>
          </cell>
          <cell r="H4475" t="str">
            <v>IH</v>
          </cell>
          <cell r="I4475" t="str">
            <v>0012772 - SEGREVE AND HALL INSURANCE ASSOC INC</v>
          </cell>
        </row>
        <row r="4476">
          <cell r="A4476" t="str">
            <v>C50689MI</v>
          </cell>
          <cell r="B4476">
            <v>42185</v>
          </cell>
          <cell r="C4476" t="str">
            <v>C50689</v>
          </cell>
          <cell r="D4476" t="str">
            <v>Occupational Resource Network</v>
          </cell>
          <cell r="E4476" t="str">
            <v>MA</v>
          </cell>
          <cell r="F4476" t="str">
            <v>P1</v>
          </cell>
          <cell r="G4476" t="str">
            <v>MCARE</v>
          </cell>
          <cell r="H4476" t="str">
            <v>MI</v>
          </cell>
          <cell r="I4476" t="str">
            <v>0012772 - SEGREVE AND HALL INSURANCE ASSOC INC</v>
          </cell>
        </row>
        <row r="4477">
          <cell r="A4477" t="str">
            <v>C50692JH</v>
          </cell>
          <cell r="B4477">
            <v>42185</v>
          </cell>
          <cell r="C4477" t="str">
            <v>C50692</v>
          </cell>
          <cell r="D4477" t="str">
            <v>Sebasticook Valley Federal Credit Union</v>
          </cell>
          <cell r="E4477" t="str">
            <v>ME</v>
          </cell>
          <cell r="F4477" t="str">
            <v>P1</v>
          </cell>
          <cell r="G4477" t="str">
            <v>SMALL</v>
          </cell>
          <cell r="H4477" t="str">
            <v>JH</v>
          </cell>
          <cell r="I4477" t="str">
            <v>0023436 - INSURANCE TRUST</v>
          </cell>
        </row>
        <row r="4478">
          <cell r="A4478" t="str">
            <v>C50699JM</v>
          </cell>
          <cell r="B4478">
            <v>42185</v>
          </cell>
          <cell r="C4478" t="str">
            <v>C50699</v>
          </cell>
          <cell r="D4478" t="str">
            <v>Dave Walton's Interior Demo</v>
          </cell>
          <cell r="E4478" t="str">
            <v>NH</v>
          </cell>
          <cell r="F4478" t="str">
            <v>P1</v>
          </cell>
          <cell r="G4478" t="str">
            <v>SMALL</v>
          </cell>
          <cell r="H4478" t="str">
            <v>JM</v>
          </cell>
          <cell r="I4478" t="str">
            <v>0012808 - CABANEL, DANIEL F</v>
          </cell>
        </row>
        <row r="4479">
          <cell r="A4479" t="str">
            <v>C50702IA</v>
          </cell>
          <cell r="B4479">
            <v>42185</v>
          </cell>
          <cell r="C4479" t="str">
            <v>C50702</v>
          </cell>
          <cell r="D4479" t="str">
            <v>Community Provider of Adolescent Services DBA Compass Inc</v>
          </cell>
          <cell r="E4479" t="str">
            <v>MA</v>
          </cell>
          <cell r="F4479" t="str">
            <v>P1</v>
          </cell>
          <cell r="G4479" t="str">
            <v>CRC</v>
          </cell>
          <cell r="H4479" t="str">
            <v>IA</v>
          </cell>
          <cell r="I4479" t="str">
            <v>0032549 - BOSTONIAN GROUP INSURANCE AGENCY</v>
          </cell>
        </row>
        <row r="4480">
          <cell r="A4480" t="str">
            <v>C50702IH</v>
          </cell>
          <cell r="B4480">
            <v>42185</v>
          </cell>
          <cell r="C4480" t="str">
            <v>C50702</v>
          </cell>
          <cell r="D4480" t="str">
            <v>Community Provider of Adolescent Services DBA Compass Inc</v>
          </cell>
          <cell r="E4480" t="str">
            <v>MA</v>
          </cell>
          <cell r="F4480" t="str">
            <v>P1</v>
          </cell>
          <cell r="G4480" t="str">
            <v>CRC</v>
          </cell>
          <cell r="H4480" t="str">
            <v>IH</v>
          </cell>
          <cell r="I4480" t="str">
            <v>0032549 - BOSTONIAN GROUP INSURANCE AGENCY</v>
          </cell>
        </row>
        <row r="4481">
          <cell r="A4481" t="str">
            <v>C50702JA</v>
          </cell>
          <cell r="B4481">
            <v>42185</v>
          </cell>
          <cell r="C4481" t="str">
            <v>C50702</v>
          </cell>
          <cell r="D4481" t="str">
            <v>Community Provider of Adolescent Services DBA Compass Inc</v>
          </cell>
          <cell r="E4481" t="str">
            <v>MA</v>
          </cell>
          <cell r="F4481" t="str">
            <v>P1</v>
          </cell>
          <cell r="G4481" t="str">
            <v>CRC</v>
          </cell>
          <cell r="H4481" t="str">
            <v>JA</v>
          </cell>
          <cell r="I4481" t="str">
            <v>0032549 - BOSTONIAN GROUP INSURANCE AGENCY</v>
          </cell>
        </row>
        <row r="4482">
          <cell r="A4482" t="str">
            <v>C50706IH</v>
          </cell>
          <cell r="B4482">
            <v>42185</v>
          </cell>
          <cell r="C4482" t="str">
            <v>C50706</v>
          </cell>
          <cell r="D4482" t="str">
            <v>Zip Enterprises Inc</v>
          </cell>
          <cell r="E4482" t="str">
            <v>MA</v>
          </cell>
          <cell r="F4482" t="str">
            <v>P1</v>
          </cell>
          <cell r="G4482" t="str">
            <v>SMALL</v>
          </cell>
          <cell r="H4482" t="str">
            <v>IH</v>
          </cell>
          <cell r="I4482" t="str">
            <v>0011172 - BAR INSURANCE BROKERAGE INC</v>
          </cell>
        </row>
        <row r="4483">
          <cell r="A4483" t="str">
            <v>C50709IH</v>
          </cell>
          <cell r="B4483">
            <v>42185</v>
          </cell>
          <cell r="C4483" t="str">
            <v>C50709</v>
          </cell>
          <cell r="D4483" t="str">
            <v>River Valley Charter School</v>
          </cell>
          <cell r="E4483" t="str">
            <v>MA</v>
          </cell>
          <cell r="F4483" t="str">
            <v>P1</v>
          </cell>
          <cell r="G4483" t="str">
            <v>SMALL</v>
          </cell>
          <cell r="H4483" t="str">
            <v>IH</v>
          </cell>
          <cell r="I4483" t="str">
            <v>0033053 - EASTERN BENEFITS GROUP</v>
          </cell>
        </row>
        <row r="4484">
          <cell r="A4484" t="str">
            <v>C50715IH</v>
          </cell>
          <cell r="B4484">
            <v>42185</v>
          </cell>
          <cell r="C4484" t="str">
            <v>C50715</v>
          </cell>
          <cell r="D4484" t="str">
            <v>Wardwell Assisted Living Services, Inc.</v>
          </cell>
          <cell r="E4484" t="str">
            <v>ME</v>
          </cell>
          <cell r="F4484" t="str">
            <v>P1</v>
          </cell>
          <cell r="G4484" t="str">
            <v>SMALL</v>
          </cell>
          <cell r="H4484" t="str">
            <v>IH</v>
          </cell>
          <cell r="I4484" t="str">
            <v>0012810 - GAGNE, ROGER N</v>
          </cell>
        </row>
        <row r="4485">
          <cell r="A4485" t="str">
            <v>C50715IV</v>
          </cell>
          <cell r="B4485">
            <v>42185</v>
          </cell>
          <cell r="C4485" t="str">
            <v>C50715</v>
          </cell>
          <cell r="D4485" t="str">
            <v>Wardwell Assisted Living Services, Inc.</v>
          </cell>
          <cell r="E4485" t="str">
            <v>ME</v>
          </cell>
          <cell r="F4485" t="str">
            <v>P1</v>
          </cell>
          <cell r="G4485" t="str">
            <v>SMALL</v>
          </cell>
          <cell r="H4485" t="str">
            <v>IV</v>
          </cell>
          <cell r="I4485" t="str">
            <v>0012810 - GAGNE, ROGER N</v>
          </cell>
        </row>
        <row r="4486">
          <cell r="A4486" t="str">
            <v>C50719IH</v>
          </cell>
          <cell r="B4486">
            <v>42185</v>
          </cell>
          <cell r="C4486" t="str">
            <v>C50719</v>
          </cell>
          <cell r="D4486" t="str">
            <v>Tri -County Community Action Program of Berlin</v>
          </cell>
          <cell r="E4486" t="str">
            <v>NH</v>
          </cell>
          <cell r="F4486" t="str">
            <v>P1</v>
          </cell>
          <cell r="G4486" t="str">
            <v>ERF</v>
          </cell>
          <cell r="H4486" t="str">
            <v>IH</v>
          </cell>
          <cell r="I4486" t="str">
            <v>0012802 - NEW ENGLAND EMPLOYEE BENEFITS COUNCIL</v>
          </cell>
        </row>
        <row r="4487">
          <cell r="A4487" t="str">
            <v>C50719JM</v>
          </cell>
          <cell r="B4487">
            <v>42185</v>
          </cell>
          <cell r="C4487" t="str">
            <v>C50719</v>
          </cell>
          <cell r="D4487" t="str">
            <v>Tri -County Community Action Program of Berlin</v>
          </cell>
          <cell r="E4487" t="str">
            <v>NH</v>
          </cell>
          <cell r="F4487" t="str">
            <v>P1</v>
          </cell>
          <cell r="G4487" t="str">
            <v>ERF</v>
          </cell>
          <cell r="H4487" t="str">
            <v>JM</v>
          </cell>
          <cell r="I4487" t="str">
            <v>0012802 - NEW ENGLAND EMPLOYEE BENEFITS COUNCIL</v>
          </cell>
        </row>
        <row r="4488">
          <cell r="A4488" t="str">
            <v>C50719PO</v>
          </cell>
          <cell r="B4488">
            <v>42185</v>
          </cell>
          <cell r="C4488" t="str">
            <v>C50719</v>
          </cell>
          <cell r="D4488" t="str">
            <v>Tri -County Community Action Program of Berlin</v>
          </cell>
          <cell r="E4488" t="str">
            <v>NH</v>
          </cell>
          <cell r="F4488" t="str">
            <v>P1</v>
          </cell>
          <cell r="G4488" t="str">
            <v>ERF</v>
          </cell>
          <cell r="H4488" t="str">
            <v>PO</v>
          </cell>
          <cell r="I4488" t="str">
            <v>0012802 - NEW ENGLAND EMPLOYEE BENEFITS COUNCIL</v>
          </cell>
        </row>
        <row r="4489">
          <cell r="A4489" t="str">
            <v>C50726IV</v>
          </cell>
          <cell r="B4489">
            <v>42185</v>
          </cell>
          <cell r="C4489" t="str">
            <v>C50726</v>
          </cell>
          <cell r="D4489" t="str">
            <v>Robbins Garage Inc</v>
          </cell>
          <cell r="E4489" t="str">
            <v>MA</v>
          </cell>
          <cell r="F4489" t="str">
            <v>P1</v>
          </cell>
          <cell r="G4489" t="str">
            <v>SMALL</v>
          </cell>
          <cell r="H4489" t="str">
            <v>IV</v>
          </cell>
          <cell r="I4489" t="str">
            <v>0033033 - PAYCHEX AGENCY INC</v>
          </cell>
        </row>
        <row r="4490">
          <cell r="A4490" t="str">
            <v>C50731JM</v>
          </cell>
          <cell r="B4490">
            <v>42185</v>
          </cell>
          <cell r="C4490" t="str">
            <v>C50731</v>
          </cell>
          <cell r="D4490" t="str">
            <v>Russell Animal Hospital PA</v>
          </cell>
          <cell r="E4490" t="str">
            <v>NH</v>
          </cell>
          <cell r="F4490" t="str">
            <v>P1</v>
          </cell>
          <cell r="G4490" t="str">
            <v>SMALL</v>
          </cell>
          <cell r="H4490" t="str">
            <v>JM</v>
          </cell>
          <cell r="I4490" t="str">
            <v>0010834 - LIFETIME BENEFITS GROUP INC</v>
          </cell>
        </row>
        <row r="4491">
          <cell r="A4491" t="str">
            <v>C50737JM</v>
          </cell>
          <cell r="B4491">
            <v>42185</v>
          </cell>
          <cell r="C4491" t="str">
            <v>C50737</v>
          </cell>
          <cell r="D4491" t="str">
            <v>Newport Construction Corporation</v>
          </cell>
          <cell r="E4491" t="str">
            <v>NH</v>
          </cell>
          <cell r="F4491" t="str">
            <v>P1</v>
          </cell>
          <cell r="G4491" t="str">
            <v>SMALL</v>
          </cell>
          <cell r="H4491" t="str">
            <v>JM</v>
          </cell>
          <cell r="I4491" t="str">
            <v>0025496 - CARON, EDWARD ROBERT</v>
          </cell>
        </row>
        <row r="4492">
          <cell r="A4492" t="str">
            <v>C50742JM</v>
          </cell>
          <cell r="B4492">
            <v>42185</v>
          </cell>
          <cell r="C4492" t="str">
            <v>C50742</v>
          </cell>
          <cell r="D4492" t="str">
            <v>MERLINOS STEAK HOUSE</v>
          </cell>
          <cell r="E4492" t="str">
            <v>NH</v>
          </cell>
          <cell r="F4492" t="str">
            <v>P1</v>
          </cell>
          <cell r="G4492" t="str">
            <v>SMALL</v>
          </cell>
          <cell r="H4492" t="str">
            <v>JM</v>
          </cell>
          <cell r="I4492" t="str">
            <v>0012828 - ELLISON, GEORGE E</v>
          </cell>
        </row>
        <row r="4493">
          <cell r="A4493" t="str">
            <v>C50746JM</v>
          </cell>
          <cell r="B4493">
            <v>42185</v>
          </cell>
          <cell r="C4493" t="str">
            <v>C50746</v>
          </cell>
          <cell r="D4493" t="str">
            <v>Lakes Region Partnership for Public Health Inc</v>
          </cell>
          <cell r="E4493" t="str">
            <v>NH</v>
          </cell>
          <cell r="F4493" t="str">
            <v>P1</v>
          </cell>
          <cell r="G4493" t="str">
            <v>SMALL</v>
          </cell>
          <cell r="H4493" t="str">
            <v>JM</v>
          </cell>
          <cell r="I4493" t="str">
            <v>0012831 - E &amp; S INSURANCE SERVICES LLC</v>
          </cell>
        </row>
        <row r="4494">
          <cell r="A4494" t="str">
            <v>C50747IH</v>
          </cell>
          <cell r="B4494">
            <v>42185</v>
          </cell>
          <cell r="C4494" t="str">
            <v>C50747</v>
          </cell>
          <cell r="D4494" t="str">
            <v>Chalmers Insurance Group</v>
          </cell>
          <cell r="E4494" t="str">
            <v>ME</v>
          </cell>
          <cell r="F4494" t="str">
            <v>P1</v>
          </cell>
          <cell r="G4494" t="str">
            <v>CRC</v>
          </cell>
          <cell r="H4494" t="str">
            <v>IH</v>
          </cell>
          <cell r="I4494" t="str">
            <v>0029843 - CHALMERS FINANCIAL SERVICES LLC</v>
          </cell>
        </row>
        <row r="4495">
          <cell r="A4495" t="str">
            <v>C50747IV</v>
          </cell>
          <cell r="B4495">
            <v>42185</v>
          </cell>
          <cell r="C4495" t="str">
            <v>C50747</v>
          </cell>
          <cell r="D4495" t="str">
            <v>Chalmers Insurance Group</v>
          </cell>
          <cell r="E4495" t="str">
            <v>ME</v>
          </cell>
          <cell r="F4495" t="str">
            <v>P1</v>
          </cell>
          <cell r="G4495" t="str">
            <v>CRC</v>
          </cell>
          <cell r="H4495" t="str">
            <v>IV</v>
          </cell>
          <cell r="I4495" t="str">
            <v>0029843 - CHALMERS FINANCIAL SERVICES LLC</v>
          </cell>
        </row>
        <row r="4496">
          <cell r="A4496" t="str">
            <v>C50747PO</v>
          </cell>
          <cell r="B4496">
            <v>42185</v>
          </cell>
          <cell r="C4496" t="str">
            <v>C50747</v>
          </cell>
          <cell r="D4496" t="str">
            <v>Chalmers Insurance Group</v>
          </cell>
          <cell r="E4496" t="str">
            <v>ME</v>
          </cell>
          <cell r="F4496" t="str">
            <v>P1</v>
          </cell>
          <cell r="G4496" t="str">
            <v>CRC</v>
          </cell>
          <cell r="H4496" t="str">
            <v>PO</v>
          </cell>
          <cell r="I4496" t="str">
            <v>0029843 - CHALMERS FINANCIAL SERVICES LLC</v>
          </cell>
        </row>
        <row r="4497">
          <cell r="A4497" t="str">
            <v>C50760JM</v>
          </cell>
          <cell r="B4497">
            <v>42185</v>
          </cell>
          <cell r="C4497" t="str">
            <v>C50760</v>
          </cell>
          <cell r="D4497" t="str">
            <v>Appropriate Solutions Inc</v>
          </cell>
          <cell r="E4497" t="str">
            <v>NH</v>
          </cell>
          <cell r="F4497" t="str">
            <v>P1</v>
          </cell>
          <cell r="G4497" t="str">
            <v>SMALL</v>
          </cell>
          <cell r="H4497" t="str">
            <v>JM</v>
          </cell>
          <cell r="I4497" t="str">
            <v>0030608 - BELLOWS NICHOLS AGENCY INC</v>
          </cell>
        </row>
        <row r="4498">
          <cell r="A4498" t="str">
            <v>C50778IH</v>
          </cell>
          <cell r="B4498">
            <v>42185</v>
          </cell>
          <cell r="C4498" t="str">
            <v>C50778</v>
          </cell>
          <cell r="D4498" t="str">
            <v>German International School Boston</v>
          </cell>
          <cell r="E4498" t="str">
            <v>MA</v>
          </cell>
          <cell r="F4498" t="str">
            <v>P1</v>
          </cell>
          <cell r="G4498" t="str">
            <v>SMALL</v>
          </cell>
          <cell r="H4498" t="str">
            <v>IH</v>
          </cell>
          <cell r="I4498" t="str">
            <v>0012606 - ISM INSURANCE INC</v>
          </cell>
        </row>
        <row r="4499">
          <cell r="A4499" t="str">
            <v>C50779JM</v>
          </cell>
          <cell r="B4499">
            <v>42185</v>
          </cell>
          <cell r="C4499" t="str">
            <v>C50779</v>
          </cell>
          <cell r="D4499" t="str">
            <v>ZCO Corporation</v>
          </cell>
          <cell r="E4499" t="str">
            <v>NH</v>
          </cell>
          <cell r="F4499" t="str">
            <v>P1</v>
          </cell>
          <cell r="G4499" t="str">
            <v>SMALL</v>
          </cell>
          <cell r="H4499" t="str">
            <v>JM</v>
          </cell>
          <cell r="I4499" t="str">
            <v>0029733 - GRANITE GROUP BENEFITS LLC</v>
          </cell>
        </row>
        <row r="4500">
          <cell r="A4500" t="str">
            <v>C50779JN</v>
          </cell>
          <cell r="B4500">
            <v>42185</v>
          </cell>
          <cell r="C4500" t="str">
            <v>C50779</v>
          </cell>
          <cell r="D4500" t="str">
            <v>ZCO Corporation</v>
          </cell>
          <cell r="E4500" t="str">
            <v>NH</v>
          </cell>
          <cell r="F4500" t="str">
            <v>P1</v>
          </cell>
          <cell r="G4500" t="str">
            <v>SMALL</v>
          </cell>
          <cell r="H4500" t="str">
            <v>JN</v>
          </cell>
          <cell r="I4500" t="str">
            <v>0029733 - GRANITE GROUP BENEFITS LLC</v>
          </cell>
        </row>
        <row r="4501">
          <cell r="A4501" t="str">
            <v>C50792JM</v>
          </cell>
          <cell r="B4501">
            <v>42185</v>
          </cell>
          <cell r="C4501" t="str">
            <v>C50792</v>
          </cell>
          <cell r="D4501" t="str">
            <v>Image 4 Concepts</v>
          </cell>
          <cell r="E4501" t="str">
            <v>NH</v>
          </cell>
          <cell r="F4501" t="str">
            <v>P1</v>
          </cell>
          <cell r="G4501" t="str">
            <v>SMALL</v>
          </cell>
          <cell r="H4501" t="str">
            <v>JM</v>
          </cell>
          <cell r="I4501" t="str">
            <v>0032641 - CROSS INSURANCE - MANCHESTER</v>
          </cell>
        </row>
        <row r="4502">
          <cell r="A4502" t="str">
            <v>C50793IH</v>
          </cell>
          <cell r="B4502">
            <v>42185</v>
          </cell>
          <cell r="C4502" t="str">
            <v>C50793</v>
          </cell>
          <cell r="D4502" t="str">
            <v>Harris House</v>
          </cell>
          <cell r="E4502" t="str">
            <v>ME</v>
          </cell>
          <cell r="F4502" t="str">
            <v>P1</v>
          </cell>
          <cell r="G4502" t="str">
            <v>CRC</v>
          </cell>
          <cell r="H4502" t="str">
            <v>IH</v>
          </cell>
          <cell r="I4502" t="str">
            <v>0012859 - ACADIA BENEFITS INC</v>
          </cell>
        </row>
        <row r="4503">
          <cell r="A4503" t="str">
            <v>C50794JM</v>
          </cell>
          <cell r="B4503">
            <v>42185</v>
          </cell>
          <cell r="C4503" t="str">
            <v>C50794</v>
          </cell>
          <cell r="D4503" t="str">
            <v>Trustee Service</v>
          </cell>
          <cell r="E4503" t="str">
            <v>NH</v>
          </cell>
          <cell r="F4503" t="str">
            <v>P1</v>
          </cell>
          <cell r="G4503" t="str">
            <v>SMALL</v>
          </cell>
          <cell r="H4503" t="str">
            <v>JM</v>
          </cell>
          <cell r="I4503" t="str">
            <v>0014514 - BELLOWS NICHOLS AGENCY INC</v>
          </cell>
        </row>
        <row r="4504">
          <cell r="A4504" t="str">
            <v>C50795IH</v>
          </cell>
          <cell r="B4504">
            <v>42185</v>
          </cell>
          <cell r="C4504" t="str">
            <v>C50795</v>
          </cell>
          <cell r="D4504" t="str">
            <v>Professional Counseling Services Inc</v>
          </cell>
          <cell r="E4504" t="str">
            <v>MA</v>
          </cell>
          <cell r="F4504" t="str">
            <v>P1</v>
          </cell>
          <cell r="G4504" t="str">
            <v>SMALL</v>
          </cell>
          <cell r="H4504" t="str">
            <v>IH</v>
          </cell>
          <cell r="I4504" t="str">
            <v>0012684 - LEFEBVRE, KENNETH M</v>
          </cell>
        </row>
        <row r="4505">
          <cell r="A4505" t="str">
            <v>C50795MI</v>
          </cell>
          <cell r="B4505">
            <v>42185</v>
          </cell>
          <cell r="C4505" t="str">
            <v>C50795</v>
          </cell>
          <cell r="D4505" t="str">
            <v>Professional Counseling Services Inc</v>
          </cell>
          <cell r="E4505" t="str">
            <v>MA</v>
          </cell>
          <cell r="F4505" t="str">
            <v>P1</v>
          </cell>
          <cell r="G4505" t="str">
            <v>MCARE</v>
          </cell>
          <cell r="H4505" t="str">
            <v>MI</v>
          </cell>
          <cell r="I4505" t="str">
            <v>0012684 - LEFEBVRE, KENNETH M</v>
          </cell>
        </row>
        <row r="4506">
          <cell r="A4506" t="str">
            <v>C50797IA</v>
          </cell>
          <cell r="B4506">
            <v>42185</v>
          </cell>
          <cell r="C4506" t="str">
            <v>C50797</v>
          </cell>
          <cell r="D4506" t="str">
            <v>Hans Kissle</v>
          </cell>
          <cell r="E4506" t="str">
            <v>MA</v>
          </cell>
          <cell r="F4506" t="str">
            <v>P1</v>
          </cell>
          <cell r="G4506" t="str">
            <v>ERF</v>
          </cell>
          <cell r="H4506" t="str">
            <v>IA</v>
          </cell>
          <cell r="I4506" t="str">
            <v>0025311 - HUB INTERNATIONAL NEW ENGLAND LLC</v>
          </cell>
        </row>
        <row r="4507">
          <cell r="A4507" t="str">
            <v>C50797IH</v>
          </cell>
          <cell r="B4507">
            <v>42185</v>
          </cell>
          <cell r="C4507" t="str">
            <v>C50797</v>
          </cell>
          <cell r="D4507" t="str">
            <v>Hans Kissle</v>
          </cell>
          <cell r="E4507" t="str">
            <v>MA</v>
          </cell>
          <cell r="F4507" t="str">
            <v>P1</v>
          </cell>
          <cell r="G4507" t="str">
            <v>ERF</v>
          </cell>
          <cell r="H4507" t="str">
            <v>IH</v>
          </cell>
          <cell r="I4507" t="str">
            <v>0025311 - HUB INTERNATIONAL NEW ENGLAND LLC</v>
          </cell>
        </row>
        <row r="4508">
          <cell r="A4508" t="str">
            <v>C50798JM</v>
          </cell>
          <cell r="B4508">
            <v>42185</v>
          </cell>
          <cell r="C4508" t="str">
            <v>C50798</v>
          </cell>
          <cell r="D4508" t="str">
            <v>JGS Construction</v>
          </cell>
          <cell r="E4508" t="str">
            <v>NH</v>
          </cell>
          <cell r="F4508" t="str">
            <v>P1</v>
          </cell>
          <cell r="G4508" t="str">
            <v>SMALL</v>
          </cell>
          <cell r="H4508" t="str">
            <v>JM</v>
          </cell>
          <cell r="I4508" t="str">
            <v>0012869 - HOLM, JOHN F</v>
          </cell>
        </row>
        <row r="4509">
          <cell r="A4509" t="str">
            <v>C50803IH</v>
          </cell>
          <cell r="B4509">
            <v>42185</v>
          </cell>
          <cell r="C4509" t="str">
            <v>C50803</v>
          </cell>
          <cell r="D4509" t="str">
            <v>Leonard L Weldon DDS</v>
          </cell>
          <cell r="E4509" t="str">
            <v>NH</v>
          </cell>
          <cell r="F4509" t="str">
            <v>P1</v>
          </cell>
          <cell r="G4509" t="str">
            <v>SMALL</v>
          </cell>
          <cell r="H4509" t="str">
            <v>IH</v>
          </cell>
          <cell r="I4509" t="str">
            <v>0012873 - NEWCOMBE, JAMES E</v>
          </cell>
        </row>
        <row r="4510">
          <cell r="A4510" t="str">
            <v>C50806JM</v>
          </cell>
          <cell r="B4510">
            <v>42185</v>
          </cell>
          <cell r="C4510" t="str">
            <v>C50806</v>
          </cell>
          <cell r="D4510" t="str">
            <v>SERESC Inc</v>
          </cell>
          <cell r="E4510" t="str">
            <v>NH</v>
          </cell>
          <cell r="F4510" t="str">
            <v>P1</v>
          </cell>
          <cell r="G4510" t="str">
            <v>ERF</v>
          </cell>
          <cell r="H4510" t="str">
            <v>JM</v>
          </cell>
          <cell r="I4510" t="str">
            <v>0032865 - GRANITE GROUP BENEFITS LLC</v>
          </cell>
        </row>
        <row r="4511">
          <cell r="A4511" t="str">
            <v>C50807JM</v>
          </cell>
          <cell r="B4511">
            <v>42185</v>
          </cell>
          <cell r="C4511" t="str">
            <v>C50807</v>
          </cell>
          <cell r="D4511" t="str">
            <v>Classic Curb Inc</v>
          </cell>
          <cell r="E4511" t="str">
            <v>NH</v>
          </cell>
          <cell r="F4511" t="str">
            <v>P1</v>
          </cell>
          <cell r="G4511" t="str">
            <v>SMALL</v>
          </cell>
          <cell r="H4511" t="str">
            <v>JM</v>
          </cell>
          <cell r="I4511" t="str">
            <v>0015547 - NEW ENGLAND EMPLOYEE BENEFITS COUNCIL</v>
          </cell>
        </row>
        <row r="4512">
          <cell r="A4512" t="str">
            <v>C50812IH</v>
          </cell>
          <cell r="B4512">
            <v>42185</v>
          </cell>
          <cell r="C4512" t="str">
            <v>C50812</v>
          </cell>
          <cell r="D4512" t="str">
            <v>Jeepers Tree's Place, Inc.</v>
          </cell>
          <cell r="E4512" t="str">
            <v>MA</v>
          </cell>
          <cell r="F4512" t="str">
            <v>P1</v>
          </cell>
          <cell r="G4512" t="str">
            <v>SMALL</v>
          </cell>
          <cell r="H4512" t="str">
            <v>IH</v>
          </cell>
          <cell r="I4512" t="str">
            <v>0016384 - DIXON ASSOCIATES INC</v>
          </cell>
        </row>
        <row r="4513">
          <cell r="A4513" t="str">
            <v>C50819JN</v>
          </cell>
          <cell r="B4513">
            <v>42185</v>
          </cell>
          <cell r="C4513" t="str">
            <v>C50819</v>
          </cell>
          <cell r="D4513" t="str">
            <v>ConverterTechnology Inc</v>
          </cell>
          <cell r="E4513" t="str">
            <v>NH</v>
          </cell>
          <cell r="F4513" t="str">
            <v>P1</v>
          </cell>
          <cell r="G4513" t="str">
            <v>SMALL</v>
          </cell>
          <cell r="H4513" t="str">
            <v>JN</v>
          </cell>
          <cell r="I4513" t="str">
            <v>0022091 - CGI EMPLOYEE BENEFITS GROUP</v>
          </cell>
        </row>
        <row r="4514">
          <cell r="A4514" t="str">
            <v>C50827JH</v>
          </cell>
          <cell r="B4514">
            <v>42185</v>
          </cell>
          <cell r="C4514" t="str">
            <v>C50827</v>
          </cell>
          <cell r="D4514" t="str">
            <v>Profile Self Storage LLC</v>
          </cell>
          <cell r="E4514" t="str">
            <v>NH</v>
          </cell>
          <cell r="F4514" t="str">
            <v>P1</v>
          </cell>
          <cell r="G4514" t="str">
            <v>SMALL</v>
          </cell>
          <cell r="H4514" t="str">
            <v>JH</v>
          </cell>
          <cell r="I4514" t="str">
            <v>0012892 - CGI EMPLOYEE BENEFITS GROUP</v>
          </cell>
        </row>
        <row r="4515">
          <cell r="A4515" t="str">
            <v>C50828JM</v>
          </cell>
          <cell r="B4515">
            <v>42185</v>
          </cell>
          <cell r="C4515" t="str">
            <v>C50828</v>
          </cell>
          <cell r="D4515" t="str">
            <v>Cheshire Animal Hospital</v>
          </cell>
          <cell r="E4515" t="str">
            <v>NH</v>
          </cell>
          <cell r="F4515" t="str">
            <v>P1</v>
          </cell>
          <cell r="G4515" t="str">
            <v>SMALL</v>
          </cell>
          <cell r="H4515" t="str">
            <v>JM</v>
          </cell>
          <cell r="I4515" t="str">
            <v>0012894 - GOODELL, DUANE</v>
          </cell>
        </row>
        <row r="4516">
          <cell r="A4516" t="str">
            <v>C50832JH</v>
          </cell>
          <cell r="B4516">
            <v>42185</v>
          </cell>
          <cell r="C4516" t="str">
            <v>C50832</v>
          </cell>
          <cell r="D4516" t="str">
            <v>Bob &amp; Terrys Ski and Sports Outlet</v>
          </cell>
          <cell r="E4516" t="str">
            <v>NH</v>
          </cell>
          <cell r="F4516" t="str">
            <v>P1</v>
          </cell>
          <cell r="G4516" t="str">
            <v>SMALL</v>
          </cell>
          <cell r="H4516" t="str">
            <v>JH</v>
          </cell>
          <cell r="I4516" t="str">
            <v>0033569 - DORAN INDEPENDENT INSURANCE LLC</v>
          </cell>
        </row>
        <row r="4517">
          <cell r="A4517" t="str">
            <v>C50834IV</v>
          </cell>
          <cell r="B4517">
            <v>42185</v>
          </cell>
          <cell r="C4517" t="str">
            <v>C50834</v>
          </cell>
          <cell r="D4517" t="str">
            <v>Beverly Radiology Associates</v>
          </cell>
          <cell r="E4517" t="str">
            <v>MA</v>
          </cell>
          <cell r="F4517" t="str">
            <v>P1</v>
          </cell>
          <cell r="G4517" t="str">
            <v>SMALL</v>
          </cell>
          <cell r="H4517" t="str">
            <v>IV</v>
          </cell>
          <cell r="I4517" t="str">
            <v>0026701 - EASTERN BENEFITS GROUP</v>
          </cell>
        </row>
        <row r="4518">
          <cell r="A4518" t="str">
            <v>C50838IH</v>
          </cell>
          <cell r="B4518">
            <v>42185</v>
          </cell>
          <cell r="C4518" t="str">
            <v>C50838</v>
          </cell>
          <cell r="D4518" t="str">
            <v>East Coast Electrical Contractors Inc</v>
          </cell>
          <cell r="E4518" t="str">
            <v>MA</v>
          </cell>
          <cell r="F4518" t="str">
            <v>P1</v>
          </cell>
          <cell r="G4518" t="str">
            <v>SMALL</v>
          </cell>
          <cell r="H4518" t="str">
            <v>IH</v>
          </cell>
          <cell r="I4518" t="str">
            <v>0017006 - HUB INTERNATIONAL NEW ENGLAND LLC</v>
          </cell>
        </row>
        <row r="4519">
          <cell r="A4519" t="str">
            <v>C50839IA</v>
          </cell>
          <cell r="B4519">
            <v>42185</v>
          </cell>
          <cell r="C4519" t="str">
            <v>C50839</v>
          </cell>
          <cell r="D4519" t="str">
            <v>Ryan Development LLC</v>
          </cell>
          <cell r="E4519" t="str">
            <v>MA</v>
          </cell>
          <cell r="F4519" t="str">
            <v>P1</v>
          </cell>
          <cell r="G4519" t="str">
            <v>SMALL</v>
          </cell>
          <cell r="H4519" t="str">
            <v>IA</v>
          </cell>
          <cell r="I4519" t="str">
            <v>0017019 - HUB INTERNATIONAL NEW ENGLAND LLC</v>
          </cell>
        </row>
        <row r="4520">
          <cell r="A4520" t="str">
            <v>C50839IH</v>
          </cell>
          <cell r="B4520">
            <v>42185</v>
          </cell>
          <cell r="C4520" t="str">
            <v>C50839</v>
          </cell>
          <cell r="D4520" t="str">
            <v>Ryan Development LLC</v>
          </cell>
          <cell r="E4520" t="str">
            <v>MA</v>
          </cell>
          <cell r="F4520" t="str">
            <v>P1</v>
          </cell>
          <cell r="G4520" t="str">
            <v>SMALL</v>
          </cell>
          <cell r="H4520" t="str">
            <v>IH</v>
          </cell>
          <cell r="I4520" t="str">
            <v>0017019 - HUB INTERNATIONAL NEW ENGLAND LLC</v>
          </cell>
        </row>
        <row r="4521">
          <cell r="A4521" t="str">
            <v>C50847JA</v>
          </cell>
          <cell r="B4521">
            <v>42185</v>
          </cell>
          <cell r="C4521" t="str">
            <v>C50847</v>
          </cell>
          <cell r="D4521" t="str">
            <v>John E Boyd Center</v>
          </cell>
          <cell r="E4521" t="str">
            <v>MA</v>
          </cell>
          <cell r="F4521" t="str">
            <v>P1</v>
          </cell>
          <cell r="G4521" t="str">
            <v>SMALL</v>
          </cell>
          <cell r="H4521" t="str">
            <v>JA</v>
          </cell>
          <cell r="I4521" t="str">
            <v>0023246 - PARTNERS BENEFIT GROUP INC</v>
          </cell>
        </row>
        <row r="4522">
          <cell r="A4522" t="str">
            <v>C50854JH</v>
          </cell>
          <cell r="B4522">
            <v>42185</v>
          </cell>
          <cell r="C4522" t="str">
            <v>C50854</v>
          </cell>
          <cell r="D4522" t="str">
            <v>JEM Electrical &amp; HVAC Corp</v>
          </cell>
          <cell r="E4522" t="str">
            <v>NH</v>
          </cell>
          <cell r="F4522" t="str">
            <v>P1</v>
          </cell>
          <cell r="G4522" t="str">
            <v>SMALL</v>
          </cell>
          <cell r="H4522" t="str">
            <v>JH</v>
          </cell>
          <cell r="I4522" t="str">
            <v>0017022 - BUSINESS INSURANCE AGENCY</v>
          </cell>
        </row>
        <row r="4523">
          <cell r="A4523" t="str">
            <v>C50859JM</v>
          </cell>
          <cell r="B4523">
            <v>42185</v>
          </cell>
          <cell r="C4523" t="str">
            <v>C50859</v>
          </cell>
          <cell r="D4523" t="str">
            <v>Dignard Architectural Services</v>
          </cell>
          <cell r="E4523" t="str">
            <v>NH</v>
          </cell>
          <cell r="F4523" t="str">
            <v>P1</v>
          </cell>
          <cell r="G4523" t="str">
            <v>SMALL</v>
          </cell>
          <cell r="H4523" t="str">
            <v>JM</v>
          </cell>
          <cell r="I4523" t="str">
            <v>0012915 - TRUDO, DAVID H</v>
          </cell>
        </row>
        <row r="4524">
          <cell r="A4524" t="str">
            <v>C50866JM</v>
          </cell>
          <cell r="B4524">
            <v>42185</v>
          </cell>
          <cell r="C4524" t="str">
            <v>C50866</v>
          </cell>
          <cell r="D4524" t="str">
            <v>Utility Analytics Inc</v>
          </cell>
          <cell r="E4524" t="str">
            <v>NH</v>
          </cell>
          <cell r="F4524" t="str">
            <v>P1</v>
          </cell>
          <cell r="G4524" t="str">
            <v>SMALL</v>
          </cell>
          <cell r="H4524" t="str">
            <v>JM</v>
          </cell>
          <cell r="I4524" t="str">
            <v>0012922 - NEW ENGLAND MEDICAL INS AGENCY LLC</v>
          </cell>
        </row>
        <row r="4525">
          <cell r="A4525" t="str">
            <v>C50867JH</v>
          </cell>
          <cell r="B4525">
            <v>42185</v>
          </cell>
          <cell r="C4525" t="str">
            <v>C50867</v>
          </cell>
          <cell r="D4525" t="str">
            <v>Joseph Labrie Plumbing &amp; Heating Services Inc</v>
          </cell>
          <cell r="E4525" t="str">
            <v>NH</v>
          </cell>
          <cell r="F4525" t="str">
            <v>P1</v>
          </cell>
          <cell r="G4525" t="str">
            <v>SMALL</v>
          </cell>
          <cell r="H4525" t="str">
            <v>JH</v>
          </cell>
          <cell r="I4525" t="str">
            <v>0012923 - DONOHUE JR, STEPHEN J</v>
          </cell>
        </row>
        <row r="4526">
          <cell r="A4526" t="str">
            <v>C50870IH</v>
          </cell>
          <cell r="B4526">
            <v>42185</v>
          </cell>
          <cell r="C4526" t="str">
            <v>C50870</v>
          </cell>
          <cell r="D4526" t="str">
            <v>Bristol County Broadcasting, Inc.</v>
          </cell>
          <cell r="E4526" t="str">
            <v>MA</v>
          </cell>
          <cell r="F4526" t="str">
            <v>P1</v>
          </cell>
          <cell r="G4526" t="str">
            <v>SMALL</v>
          </cell>
          <cell r="H4526" t="str">
            <v>IH</v>
          </cell>
          <cell r="I4526" t="str">
            <v>0030955 - BOSTON COMMONWEALTH ADVANTAGE LLC</v>
          </cell>
        </row>
        <row r="4527">
          <cell r="A4527" t="str">
            <v>C50870MI</v>
          </cell>
          <cell r="B4527">
            <v>42185</v>
          </cell>
          <cell r="C4527" t="str">
            <v>C50870</v>
          </cell>
          <cell r="D4527" t="str">
            <v>Bristol County Broadcasting, Inc.</v>
          </cell>
          <cell r="E4527" t="str">
            <v>MA</v>
          </cell>
          <cell r="F4527" t="str">
            <v>P1</v>
          </cell>
          <cell r="G4527" t="str">
            <v>MCARE</v>
          </cell>
          <cell r="H4527" t="str">
            <v>MI</v>
          </cell>
          <cell r="I4527" t="str">
            <v>0030955 - BOSTON COMMONWEALTH ADVANTAGE LLC</v>
          </cell>
        </row>
        <row r="4528">
          <cell r="A4528" t="str">
            <v>C50884JM</v>
          </cell>
          <cell r="B4528">
            <v>42185</v>
          </cell>
          <cell r="C4528" t="str">
            <v>C50884</v>
          </cell>
          <cell r="D4528" t="str">
            <v>Technicraft</v>
          </cell>
          <cell r="E4528" t="str">
            <v>NH</v>
          </cell>
          <cell r="F4528" t="str">
            <v>P1</v>
          </cell>
          <cell r="G4528" t="str">
            <v>SMALL</v>
          </cell>
          <cell r="H4528" t="str">
            <v>JM</v>
          </cell>
          <cell r="I4528" t="str">
            <v>0012936 - BROWN &amp; BROWN OF NEW HAMPSHIRE. INC</v>
          </cell>
        </row>
        <row r="4529">
          <cell r="A4529" t="str">
            <v>C50885IA</v>
          </cell>
          <cell r="B4529">
            <v>42185</v>
          </cell>
          <cell r="C4529" t="str">
            <v>C50885</v>
          </cell>
          <cell r="D4529" t="str">
            <v>John F Kennedy Library Foundation</v>
          </cell>
          <cell r="E4529" t="str">
            <v>MA</v>
          </cell>
          <cell r="F4529" t="str">
            <v>P1</v>
          </cell>
          <cell r="G4529" t="str">
            <v>SMALL</v>
          </cell>
          <cell r="H4529" t="str">
            <v>IA</v>
          </cell>
          <cell r="I4529" t="str">
            <v>0032707 - CLEARY INSURANCE INC</v>
          </cell>
        </row>
        <row r="4530">
          <cell r="A4530" t="str">
            <v>C50887IH</v>
          </cell>
          <cell r="B4530">
            <v>42185</v>
          </cell>
          <cell r="C4530" t="str">
            <v>C50887</v>
          </cell>
          <cell r="D4530" t="str">
            <v>Drs Garofoli &amp; Heffernan</v>
          </cell>
          <cell r="E4530" t="str">
            <v>MA</v>
          </cell>
          <cell r="F4530" t="str">
            <v>P1</v>
          </cell>
          <cell r="G4530" t="str">
            <v>SMALL</v>
          </cell>
          <cell r="H4530" t="str">
            <v>IH</v>
          </cell>
          <cell r="I4530" t="str">
            <v>0021107 - EMPLOYEE BENEFITS CONSULTANTS OF N E LLC</v>
          </cell>
        </row>
        <row r="4531">
          <cell r="A4531" t="str">
            <v>C50889IH</v>
          </cell>
          <cell r="B4531">
            <v>42185</v>
          </cell>
          <cell r="C4531" t="str">
            <v>C50889</v>
          </cell>
          <cell r="D4531" t="str">
            <v>Chelsea Collaborative</v>
          </cell>
          <cell r="E4531" t="str">
            <v>MA</v>
          </cell>
          <cell r="F4531" t="str">
            <v>P1</v>
          </cell>
          <cell r="G4531" t="str">
            <v>SMALL</v>
          </cell>
          <cell r="H4531" t="str">
            <v>IH</v>
          </cell>
          <cell r="I4531" t="str">
            <v>0018458 - MAHONEY, JOSEPH W</v>
          </cell>
        </row>
        <row r="4532">
          <cell r="A4532" t="str">
            <v>C50890JM</v>
          </cell>
          <cell r="B4532">
            <v>42185</v>
          </cell>
          <cell r="C4532" t="str">
            <v>C50890</v>
          </cell>
          <cell r="D4532" t="str">
            <v>ConEst Corporation</v>
          </cell>
          <cell r="E4532" t="str">
            <v>NH</v>
          </cell>
          <cell r="F4532" t="str">
            <v>P1</v>
          </cell>
          <cell r="G4532" t="str">
            <v>SMALL</v>
          </cell>
          <cell r="H4532" t="str">
            <v>JM</v>
          </cell>
          <cell r="I4532" t="str">
            <v>0012940 - LIFETIME BENEFITS GROUP INC</v>
          </cell>
        </row>
        <row r="4533">
          <cell r="A4533" t="str">
            <v>C50891IA</v>
          </cell>
          <cell r="B4533">
            <v>42185</v>
          </cell>
          <cell r="C4533" t="str">
            <v>C50891</v>
          </cell>
          <cell r="D4533" t="str">
            <v>Aries Systems Corporation</v>
          </cell>
          <cell r="E4533" t="str">
            <v>MA</v>
          </cell>
          <cell r="F4533" t="str">
            <v>P1</v>
          </cell>
          <cell r="G4533" t="str">
            <v>SMALL</v>
          </cell>
          <cell r="H4533" t="str">
            <v>IA</v>
          </cell>
          <cell r="I4533" t="str">
            <v>0011173 - KRUPKOWSKI, MARK D</v>
          </cell>
        </row>
        <row r="4534">
          <cell r="A4534" t="str">
            <v>C50891IH</v>
          </cell>
          <cell r="B4534">
            <v>42185</v>
          </cell>
          <cell r="C4534" t="str">
            <v>C50891</v>
          </cell>
          <cell r="D4534" t="str">
            <v>Aries Systems Corporation</v>
          </cell>
          <cell r="E4534" t="str">
            <v>MA</v>
          </cell>
          <cell r="F4534" t="str">
            <v>P1</v>
          </cell>
          <cell r="G4534" t="str">
            <v>SMALL</v>
          </cell>
          <cell r="H4534" t="str">
            <v>IH</v>
          </cell>
          <cell r="I4534" t="str">
            <v>0011173 - KRUPKOWSKI, MARK D</v>
          </cell>
        </row>
        <row r="4535">
          <cell r="A4535" t="str">
            <v>C50892IH</v>
          </cell>
          <cell r="B4535">
            <v>42185</v>
          </cell>
          <cell r="C4535" t="str">
            <v>C50892</v>
          </cell>
          <cell r="D4535" t="str">
            <v>EnergySavers Inc</v>
          </cell>
          <cell r="E4535" t="str">
            <v>NH</v>
          </cell>
          <cell r="F4535" t="str">
            <v>P1</v>
          </cell>
          <cell r="G4535" t="str">
            <v>SMALL</v>
          </cell>
          <cell r="H4535" t="str">
            <v>IH</v>
          </cell>
          <cell r="I4535" t="str">
            <v>0012941 - PATTY STEWART &amp; ASSOCIATES INS AGENCY INC</v>
          </cell>
        </row>
        <row r="4536">
          <cell r="A4536" t="str">
            <v>C50901JM</v>
          </cell>
          <cell r="B4536">
            <v>42185</v>
          </cell>
          <cell r="C4536" t="str">
            <v>C50901</v>
          </cell>
          <cell r="D4536" t="str">
            <v>Conproco Corporation</v>
          </cell>
          <cell r="E4536" t="str">
            <v>NH</v>
          </cell>
          <cell r="F4536" t="str">
            <v>P1</v>
          </cell>
          <cell r="G4536" t="str">
            <v>SMALL</v>
          </cell>
          <cell r="H4536" t="str">
            <v>JM</v>
          </cell>
          <cell r="I4536" t="str">
            <v>0012947 - NEW ENGLAND MEDICAL INS AGENCY LLC</v>
          </cell>
        </row>
        <row r="4537">
          <cell r="A4537" t="str">
            <v>C50901JN</v>
          </cell>
          <cell r="B4537">
            <v>42185</v>
          </cell>
          <cell r="C4537" t="str">
            <v>C50901</v>
          </cell>
          <cell r="D4537" t="str">
            <v>Conproco Corporation</v>
          </cell>
          <cell r="E4537" t="str">
            <v>NH</v>
          </cell>
          <cell r="F4537" t="str">
            <v>P1</v>
          </cell>
          <cell r="G4537" t="str">
            <v>SMALL</v>
          </cell>
          <cell r="H4537" t="str">
            <v>JN</v>
          </cell>
          <cell r="I4537" t="str">
            <v>0012947 - NEW ENGLAND MEDICAL INS AGENCY LLC</v>
          </cell>
        </row>
        <row r="4538">
          <cell r="A4538" t="str">
            <v>C50910IH</v>
          </cell>
          <cell r="B4538">
            <v>42185</v>
          </cell>
          <cell r="C4538" t="str">
            <v>C50910</v>
          </cell>
          <cell r="D4538" t="str">
            <v>West Suburban Eye Surgery Center</v>
          </cell>
          <cell r="E4538" t="str">
            <v>MA</v>
          </cell>
          <cell r="F4538" t="str">
            <v>P1</v>
          </cell>
          <cell r="G4538" t="str">
            <v>SMALL</v>
          </cell>
          <cell r="H4538" t="str">
            <v>IH</v>
          </cell>
          <cell r="I4538" t="str">
            <v>0012795 - HUB INTERNATIONAL NEW ENGLAND LLC</v>
          </cell>
        </row>
        <row r="4539">
          <cell r="A4539" t="str">
            <v>C50911IH</v>
          </cell>
          <cell r="B4539">
            <v>42185</v>
          </cell>
          <cell r="C4539" t="str">
            <v>C50911</v>
          </cell>
          <cell r="D4539" t="str">
            <v>The Salon on Haven Inc</v>
          </cell>
          <cell r="E4539" t="str">
            <v>MA</v>
          </cell>
          <cell r="F4539" t="str">
            <v>P1</v>
          </cell>
          <cell r="G4539" t="str">
            <v>SMALL</v>
          </cell>
          <cell r="H4539" t="str">
            <v>IH</v>
          </cell>
        </row>
        <row r="4540">
          <cell r="A4540" t="str">
            <v>C50912JM</v>
          </cell>
          <cell r="B4540">
            <v>42185</v>
          </cell>
          <cell r="C4540" t="str">
            <v>C50912</v>
          </cell>
          <cell r="D4540" t="str">
            <v>Tufpak Inc</v>
          </cell>
          <cell r="E4540" t="str">
            <v>NH</v>
          </cell>
          <cell r="F4540" t="str">
            <v>P1</v>
          </cell>
          <cell r="G4540" t="str">
            <v>SMALL</v>
          </cell>
          <cell r="H4540" t="str">
            <v>JM</v>
          </cell>
          <cell r="I4540" t="str">
            <v>0012948 - NEW ENGLAND EMPLOYEE BENEFITS COUNCIL</v>
          </cell>
        </row>
        <row r="4541">
          <cell r="A4541" t="str">
            <v>C50918JM</v>
          </cell>
          <cell r="B4541">
            <v>42185</v>
          </cell>
          <cell r="C4541" t="str">
            <v>C50918</v>
          </cell>
          <cell r="D4541" t="str">
            <v>Rapid Finishing Corp</v>
          </cell>
          <cell r="E4541" t="str">
            <v>NH</v>
          </cell>
          <cell r="F4541" t="str">
            <v>P1</v>
          </cell>
          <cell r="G4541" t="str">
            <v>SMALL</v>
          </cell>
          <cell r="H4541" t="str">
            <v>JM</v>
          </cell>
          <cell r="I4541" t="str">
            <v>0027354 - DONOHUE JR, STEPHEN J</v>
          </cell>
        </row>
        <row r="4542">
          <cell r="A4542" t="str">
            <v>C50918JR</v>
          </cell>
          <cell r="B4542">
            <v>42185</v>
          </cell>
          <cell r="C4542" t="str">
            <v>C50918</v>
          </cell>
          <cell r="D4542" t="str">
            <v>Rapid Finishing Corp</v>
          </cell>
          <cell r="E4542" t="str">
            <v>NH</v>
          </cell>
          <cell r="F4542" t="str">
            <v>P1</v>
          </cell>
          <cell r="G4542" t="str">
            <v>SMALL</v>
          </cell>
          <cell r="H4542" t="str">
            <v>JR</v>
          </cell>
          <cell r="I4542" t="str">
            <v>0027354 - DONOHUE JR, STEPHEN J</v>
          </cell>
        </row>
        <row r="4543">
          <cell r="A4543" t="str">
            <v>C50922IH</v>
          </cell>
          <cell r="B4543">
            <v>42185</v>
          </cell>
          <cell r="C4543" t="str">
            <v>C50922</v>
          </cell>
          <cell r="D4543" t="str">
            <v>Colonial Gardens</v>
          </cell>
          <cell r="E4543" t="str">
            <v>ME</v>
          </cell>
          <cell r="F4543" t="str">
            <v>P1</v>
          </cell>
          <cell r="G4543" t="str">
            <v>SMALL</v>
          </cell>
          <cell r="H4543" t="str">
            <v>IH</v>
          </cell>
          <cell r="I4543" t="str">
            <v>0012937 - BUSINESS INSURANCE AGENCY</v>
          </cell>
        </row>
        <row r="4544">
          <cell r="A4544" t="str">
            <v>C50930IH</v>
          </cell>
          <cell r="B4544">
            <v>42185</v>
          </cell>
          <cell r="C4544" t="str">
            <v>C50930</v>
          </cell>
          <cell r="D4544" t="str">
            <v>Kennedy Brothers Physical Therapy</v>
          </cell>
          <cell r="E4544" t="str">
            <v>MA</v>
          </cell>
          <cell r="F4544" t="str">
            <v>P1</v>
          </cell>
          <cell r="G4544" t="str">
            <v>SMALL</v>
          </cell>
          <cell r="H4544" t="str">
            <v>IH</v>
          </cell>
          <cell r="I4544" t="str">
            <v>0033996 - DIXON ASSOCIATES INC</v>
          </cell>
        </row>
        <row r="4545">
          <cell r="A4545" t="str">
            <v>C50930JH</v>
          </cell>
          <cell r="B4545">
            <v>42185</v>
          </cell>
          <cell r="C4545" t="str">
            <v>C50930</v>
          </cell>
          <cell r="D4545" t="str">
            <v>Kennedy Brothers Physical Therapy</v>
          </cell>
          <cell r="E4545" t="str">
            <v>MA</v>
          </cell>
          <cell r="F4545" t="str">
            <v>P1</v>
          </cell>
          <cell r="G4545" t="str">
            <v>SMALL</v>
          </cell>
          <cell r="H4545" t="str">
            <v>JH</v>
          </cell>
          <cell r="I4545" t="str">
            <v>0033996 - DIXON ASSOCIATES INC</v>
          </cell>
        </row>
        <row r="4546">
          <cell r="A4546" t="str">
            <v>C50939JM</v>
          </cell>
          <cell r="B4546">
            <v>42185</v>
          </cell>
          <cell r="C4546" t="str">
            <v>C50939</v>
          </cell>
          <cell r="D4546" t="str">
            <v>Mackensen &amp; Company Inc</v>
          </cell>
          <cell r="E4546" t="str">
            <v>NH</v>
          </cell>
          <cell r="F4546" t="str">
            <v>P1</v>
          </cell>
          <cell r="G4546" t="str">
            <v>SMALL</v>
          </cell>
          <cell r="H4546" t="str">
            <v>JM</v>
          </cell>
          <cell r="I4546" t="str">
            <v>0032871 - CONSOLES, NICHOLAS S</v>
          </cell>
        </row>
        <row r="4547">
          <cell r="A4547" t="str">
            <v>C50943IH</v>
          </cell>
          <cell r="B4547">
            <v>42185</v>
          </cell>
          <cell r="C4547" t="str">
            <v>C50943</v>
          </cell>
          <cell r="D4547" t="str">
            <v>Michael R Dion DMD</v>
          </cell>
          <cell r="E4547" t="str">
            <v>NH</v>
          </cell>
          <cell r="F4547" t="str">
            <v>P1</v>
          </cell>
          <cell r="G4547" t="str">
            <v>SMALL</v>
          </cell>
          <cell r="H4547" t="str">
            <v>IH</v>
          </cell>
          <cell r="I4547" t="str">
            <v>0012966 - KNAPTON, READE &amp; WOODS AGENCY</v>
          </cell>
        </row>
        <row r="4548">
          <cell r="A4548" t="str">
            <v>C50949IV</v>
          </cell>
          <cell r="B4548">
            <v>42185</v>
          </cell>
          <cell r="C4548" t="str">
            <v>C50949</v>
          </cell>
          <cell r="D4548" t="str">
            <v>JSR Merchandising</v>
          </cell>
          <cell r="E4548" t="str">
            <v>NH</v>
          </cell>
          <cell r="F4548" t="str">
            <v>P1</v>
          </cell>
          <cell r="G4548" t="str">
            <v>SMALL</v>
          </cell>
          <cell r="H4548" t="str">
            <v>IV</v>
          </cell>
          <cell r="I4548" t="str">
            <v>0032642 - BENEMAX, INC.</v>
          </cell>
        </row>
        <row r="4549">
          <cell r="A4549" t="str">
            <v>C50950IV</v>
          </cell>
          <cell r="B4549">
            <v>42185</v>
          </cell>
          <cell r="C4549" t="str">
            <v>C50950</v>
          </cell>
          <cell r="D4549" t="str">
            <v>Capital Orthotics &amp; Prosthetics</v>
          </cell>
          <cell r="E4549" t="str">
            <v>NH</v>
          </cell>
          <cell r="F4549" t="str">
            <v>P1</v>
          </cell>
          <cell r="G4549" t="str">
            <v>SMALL</v>
          </cell>
          <cell r="H4549" t="str">
            <v>IV</v>
          </cell>
          <cell r="I4549" t="str">
            <v>0035667 - CGI EMPLOYEE BENEFITS GROUP</v>
          </cell>
        </row>
        <row r="4550">
          <cell r="A4550" t="str">
            <v>C50950JH</v>
          </cell>
          <cell r="B4550">
            <v>42185</v>
          </cell>
          <cell r="C4550" t="str">
            <v>C50950</v>
          </cell>
          <cell r="D4550" t="str">
            <v>Capital Orthotics &amp; Prosthetics</v>
          </cell>
          <cell r="E4550" t="str">
            <v>NH</v>
          </cell>
          <cell r="F4550" t="str">
            <v>P1</v>
          </cell>
          <cell r="G4550" t="str">
            <v>SMALL</v>
          </cell>
          <cell r="H4550" t="str">
            <v>JH</v>
          </cell>
          <cell r="I4550" t="str">
            <v>0035667 - CGI EMPLOYEE BENEFITS GROUP</v>
          </cell>
        </row>
        <row r="4551">
          <cell r="A4551" t="str">
            <v>C50959JM</v>
          </cell>
          <cell r="B4551">
            <v>42185</v>
          </cell>
          <cell r="C4551" t="str">
            <v>C50959</v>
          </cell>
          <cell r="D4551" t="str">
            <v>Northeast Hinge Distributors Inc</v>
          </cell>
          <cell r="E4551" t="str">
            <v>NH</v>
          </cell>
          <cell r="F4551" t="str">
            <v>P1</v>
          </cell>
          <cell r="G4551" t="str">
            <v>SMALL</v>
          </cell>
          <cell r="H4551" t="str">
            <v>JM</v>
          </cell>
          <cell r="I4551" t="str">
            <v>0032945 - GRANITE GROUP BENEFITS LLC</v>
          </cell>
        </row>
        <row r="4552">
          <cell r="A4552" t="str">
            <v>C50972JH</v>
          </cell>
          <cell r="B4552">
            <v>42185</v>
          </cell>
          <cell r="C4552" t="str">
            <v>C50972</v>
          </cell>
          <cell r="D4552" t="str">
            <v>Xuron Corp.</v>
          </cell>
          <cell r="E4552" t="str">
            <v>ME</v>
          </cell>
          <cell r="F4552" t="str">
            <v>P1</v>
          </cell>
          <cell r="G4552" t="str">
            <v>SMALL</v>
          </cell>
          <cell r="H4552" t="str">
            <v>JH</v>
          </cell>
          <cell r="I4552" t="str">
            <v>0034158 - PAQUIN &amp; CARROLL LLC</v>
          </cell>
        </row>
        <row r="4553">
          <cell r="A4553" t="str">
            <v>C50975IH</v>
          </cell>
          <cell r="B4553">
            <v>42185</v>
          </cell>
          <cell r="C4553" t="str">
            <v>C50975</v>
          </cell>
          <cell r="D4553" t="str">
            <v>New Marblehead Landing LLC</v>
          </cell>
          <cell r="E4553" t="str">
            <v>MA</v>
          </cell>
          <cell r="F4553" t="str">
            <v>P1</v>
          </cell>
          <cell r="G4553" t="str">
            <v>SMALL</v>
          </cell>
          <cell r="H4553" t="str">
            <v>IH</v>
          </cell>
          <cell r="I4553" t="str">
            <v>0010875 - JACOBS, LEWIS D</v>
          </cell>
        </row>
        <row r="4554">
          <cell r="A4554" t="str">
            <v>C50977JM</v>
          </cell>
          <cell r="B4554">
            <v>42185</v>
          </cell>
          <cell r="C4554" t="str">
            <v>C50977</v>
          </cell>
          <cell r="D4554" t="str">
            <v>Advanced Refrigeration &amp; Air Conditioning Inc</v>
          </cell>
          <cell r="E4554" t="str">
            <v>NH</v>
          </cell>
          <cell r="F4554" t="str">
            <v>P1</v>
          </cell>
          <cell r="G4554" t="str">
            <v>SMALL</v>
          </cell>
          <cell r="H4554" t="str">
            <v>JM</v>
          </cell>
          <cell r="I4554" t="str">
            <v>0012986 - CORNERSTONE BENEFIT &amp; RET GROUP INC</v>
          </cell>
        </row>
        <row r="4555">
          <cell r="A4555" t="str">
            <v>C50978JH</v>
          </cell>
          <cell r="B4555">
            <v>42185</v>
          </cell>
          <cell r="C4555" t="str">
            <v>C50978</v>
          </cell>
          <cell r="D4555" t="str">
            <v>Goodwin Community Health</v>
          </cell>
          <cell r="E4555" t="str">
            <v>NH</v>
          </cell>
          <cell r="F4555" t="str">
            <v>P1</v>
          </cell>
          <cell r="G4555" t="str">
            <v>CRC</v>
          </cell>
          <cell r="H4555" t="str">
            <v>JH</v>
          </cell>
          <cell r="I4555" t="str">
            <v>0027350 - R W ASSOCIATES INC</v>
          </cell>
        </row>
        <row r="4556">
          <cell r="A4556" t="str">
            <v>C50978JM</v>
          </cell>
          <cell r="B4556">
            <v>42185</v>
          </cell>
          <cell r="C4556" t="str">
            <v>C50978</v>
          </cell>
          <cell r="D4556" t="str">
            <v>Goodwin Community Health</v>
          </cell>
          <cell r="E4556" t="str">
            <v>NH</v>
          </cell>
          <cell r="F4556" t="str">
            <v>P1</v>
          </cell>
          <cell r="G4556" t="str">
            <v>CRC</v>
          </cell>
          <cell r="H4556" t="str">
            <v>JM</v>
          </cell>
          <cell r="I4556" t="str">
            <v>0027350 - R W ASSOCIATES INC</v>
          </cell>
        </row>
        <row r="4557">
          <cell r="A4557" t="str">
            <v>C50979IA</v>
          </cell>
          <cell r="B4557">
            <v>42185</v>
          </cell>
          <cell r="C4557" t="str">
            <v>C50979</v>
          </cell>
          <cell r="D4557" t="str">
            <v>Metallized Products Inc.</v>
          </cell>
          <cell r="E4557" t="str">
            <v>MA</v>
          </cell>
          <cell r="F4557" t="str">
            <v>P1</v>
          </cell>
          <cell r="G4557" t="str">
            <v>CRC</v>
          </cell>
          <cell r="H4557" t="str">
            <v>IA</v>
          </cell>
          <cell r="I4557" t="str">
            <v>0032547 - PROTECTOR GROUP INSURANCE AGENCY, THE</v>
          </cell>
        </row>
        <row r="4558">
          <cell r="A4558" t="str">
            <v>C50979IH</v>
          </cell>
          <cell r="B4558">
            <v>42185</v>
          </cell>
          <cell r="C4558" t="str">
            <v>C50979</v>
          </cell>
          <cell r="D4558" t="str">
            <v>Metallized Products Inc.</v>
          </cell>
          <cell r="E4558" t="str">
            <v>MA</v>
          </cell>
          <cell r="F4558" t="str">
            <v>P1</v>
          </cell>
          <cell r="G4558" t="str">
            <v>CRC</v>
          </cell>
          <cell r="H4558" t="str">
            <v>IH</v>
          </cell>
          <cell r="I4558" t="str">
            <v>0032547 - PROTECTOR GROUP INSURANCE AGENCY, THE</v>
          </cell>
        </row>
        <row r="4559">
          <cell r="A4559" t="str">
            <v>C50979JA</v>
          </cell>
          <cell r="B4559">
            <v>42185</v>
          </cell>
          <cell r="C4559" t="str">
            <v>C50979</v>
          </cell>
          <cell r="D4559" t="str">
            <v>Metallized Products Inc.</v>
          </cell>
          <cell r="E4559" t="str">
            <v>MA</v>
          </cell>
          <cell r="F4559" t="str">
            <v>P1</v>
          </cell>
          <cell r="G4559" t="str">
            <v>CRC</v>
          </cell>
          <cell r="H4559" t="str">
            <v>JA</v>
          </cell>
          <cell r="I4559" t="str">
            <v>0032547 - PROTECTOR GROUP INSURANCE AGENCY, THE</v>
          </cell>
        </row>
        <row r="4560">
          <cell r="A4560" t="str">
            <v>C50980IV</v>
          </cell>
          <cell r="B4560">
            <v>42185</v>
          </cell>
          <cell r="C4560" t="str">
            <v>C50980</v>
          </cell>
          <cell r="D4560" t="str">
            <v>Endodontic Associates of Cape Cod PC</v>
          </cell>
          <cell r="E4560" t="str">
            <v>MA</v>
          </cell>
          <cell r="F4560" t="str">
            <v>P1</v>
          </cell>
          <cell r="G4560" t="str">
            <v>SMALL</v>
          </cell>
          <cell r="H4560" t="str">
            <v>IV</v>
          </cell>
          <cell r="I4560" t="str">
            <v>0035665 - PIKE, FREDERICK</v>
          </cell>
        </row>
        <row r="4561">
          <cell r="A4561" t="str">
            <v>C50991IH</v>
          </cell>
          <cell r="B4561">
            <v>42185</v>
          </cell>
          <cell r="C4561" t="str">
            <v>C50991</v>
          </cell>
          <cell r="D4561" t="str">
            <v>Buzzards Bay House of Pizza</v>
          </cell>
          <cell r="E4561" t="str">
            <v>MA</v>
          </cell>
          <cell r="F4561" t="str">
            <v>P1</v>
          </cell>
          <cell r="G4561" t="str">
            <v>SMALL</v>
          </cell>
          <cell r="H4561" t="str">
            <v>IH</v>
          </cell>
          <cell r="I4561" t="str">
            <v>0017961 - PANARESE, PHILIP S</v>
          </cell>
        </row>
        <row r="4562">
          <cell r="A4562" t="str">
            <v>C50992JM</v>
          </cell>
          <cell r="B4562">
            <v>42185</v>
          </cell>
          <cell r="C4562" t="str">
            <v>C50992</v>
          </cell>
          <cell r="D4562" t="str">
            <v>Ragged Mountain Equipment Inc</v>
          </cell>
          <cell r="E4562" t="str">
            <v>NH</v>
          </cell>
          <cell r="F4562" t="str">
            <v>P1</v>
          </cell>
          <cell r="G4562" t="str">
            <v>SMALL</v>
          </cell>
          <cell r="H4562" t="str">
            <v>JM</v>
          </cell>
          <cell r="I4562" t="str">
            <v>0012300 - MELCHER &amp; PRESCOTT AGENCY INC</v>
          </cell>
        </row>
        <row r="4563">
          <cell r="A4563" t="str">
            <v>C50993JM</v>
          </cell>
          <cell r="B4563">
            <v>42185</v>
          </cell>
          <cell r="C4563" t="str">
            <v>C50993</v>
          </cell>
          <cell r="D4563" t="str">
            <v>Bandtel LLC</v>
          </cell>
          <cell r="E4563" t="str">
            <v>NH</v>
          </cell>
          <cell r="F4563" t="str">
            <v>P1</v>
          </cell>
          <cell r="G4563" t="str">
            <v>SMALL</v>
          </cell>
          <cell r="H4563" t="str">
            <v>JM</v>
          </cell>
          <cell r="I4563" t="str">
            <v>0034159 - MELCHER &amp; PRESCOTT AGENCY INC</v>
          </cell>
        </row>
        <row r="4564">
          <cell r="A4564" t="str">
            <v>C50996JM</v>
          </cell>
          <cell r="B4564">
            <v>42185</v>
          </cell>
          <cell r="C4564" t="str">
            <v>C50996</v>
          </cell>
          <cell r="D4564" t="str">
            <v>Tip Top Tree Service LLC</v>
          </cell>
          <cell r="E4564" t="str">
            <v>NH</v>
          </cell>
          <cell r="F4564" t="str">
            <v>P1</v>
          </cell>
          <cell r="G4564" t="str">
            <v>SMALL</v>
          </cell>
          <cell r="H4564" t="str">
            <v>JM</v>
          </cell>
          <cell r="I4564" t="str">
            <v>0013001 - FOY INSURANCE GROUP</v>
          </cell>
        </row>
        <row r="4565">
          <cell r="A4565" t="str">
            <v>C51006IH</v>
          </cell>
          <cell r="B4565">
            <v>42185</v>
          </cell>
          <cell r="C4565" t="str">
            <v>C51006</v>
          </cell>
          <cell r="D4565" t="str">
            <v>NLCK Inc</v>
          </cell>
          <cell r="E4565" t="str">
            <v>MA</v>
          </cell>
          <cell r="F4565" t="str">
            <v>P1</v>
          </cell>
          <cell r="G4565" t="str">
            <v>SMALL</v>
          </cell>
          <cell r="H4565" t="str">
            <v>IH</v>
          </cell>
          <cell r="I4565" t="str">
            <v>0030482 - DIGITAL INSURANCE AGENCY INC</v>
          </cell>
        </row>
        <row r="4566">
          <cell r="A4566" t="str">
            <v>C51009IH</v>
          </cell>
          <cell r="B4566">
            <v>42185</v>
          </cell>
          <cell r="C4566" t="str">
            <v>C51009</v>
          </cell>
          <cell r="D4566" t="str">
            <v>Northeast Pharmacy Service Corp</v>
          </cell>
          <cell r="E4566" t="str">
            <v>MA</v>
          </cell>
          <cell r="F4566" t="str">
            <v>P1</v>
          </cell>
          <cell r="G4566" t="str">
            <v>SMALL</v>
          </cell>
          <cell r="H4566" t="str">
            <v>IH</v>
          </cell>
          <cell r="I4566" t="str">
            <v>0010999 - WASKIEWICZ, ROBERT J</v>
          </cell>
        </row>
        <row r="4567">
          <cell r="A4567" t="str">
            <v>C51010IA</v>
          </cell>
          <cell r="B4567">
            <v>42185</v>
          </cell>
          <cell r="C4567" t="str">
            <v>C51010</v>
          </cell>
          <cell r="D4567" t="str">
            <v>Drs Athanasoulas &amp; Pappey Associates in Dentistry Inc</v>
          </cell>
          <cell r="E4567" t="str">
            <v>MA</v>
          </cell>
          <cell r="F4567" t="str">
            <v>P1</v>
          </cell>
          <cell r="G4567" t="str">
            <v>GPC</v>
          </cell>
          <cell r="H4567" t="str">
            <v>IA</v>
          </cell>
          <cell r="I4567" t="str">
            <v>0025585 - SPRING INSURANCE GROUP LLC</v>
          </cell>
        </row>
        <row r="4568">
          <cell r="A4568" t="str">
            <v>C51010IH</v>
          </cell>
          <cell r="B4568">
            <v>42185</v>
          </cell>
          <cell r="C4568" t="str">
            <v>C51010</v>
          </cell>
          <cell r="D4568" t="str">
            <v>Drs Athanasoulas &amp; Pappey Associates in Dentistry Inc</v>
          </cell>
          <cell r="E4568" t="str">
            <v>MA</v>
          </cell>
          <cell r="F4568" t="str">
            <v>P1</v>
          </cell>
          <cell r="G4568" t="str">
            <v>GPC</v>
          </cell>
          <cell r="H4568" t="str">
            <v>IH</v>
          </cell>
          <cell r="I4568" t="str">
            <v>0025585 - SPRING INSURANCE GROUP LLC</v>
          </cell>
        </row>
        <row r="4569">
          <cell r="A4569" t="str">
            <v>C51021IH</v>
          </cell>
          <cell r="B4569">
            <v>42185</v>
          </cell>
          <cell r="C4569" t="str">
            <v>C51021</v>
          </cell>
          <cell r="D4569" t="str">
            <v>Broadway Rental Inc</v>
          </cell>
          <cell r="E4569" t="str">
            <v>MA</v>
          </cell>
          <cell r="F4569" t="str">
            <v>P1</v>
          </cell>
          <cell r="G4569" t="str">
            <v>SMALL</v>
          </cell>
          <cell r="H4569" t="str">
            <v>IH</v>
          </cell>
          <cell r="I4569" t="str">
            <v>0011083 - FOY INSURANCE GROUP</v>
          </cell>
        </row>
        <row r="4570">
          <cell r="A4570" t="str">
            <v>C51023JM</v>
          </cell>
          <cell r="B4570">
            <v>42185</v>
          </cell>
          <cell r="C4570" t="str">
            <v>C51023</v>
          </cell>
          <cell r="D4570" t="str">
            <v>MyPhysician PC</v>
          </cell>
          <cell r="E4570" t="str">
            <v>NH</v>
          </cell>
          <cell r="F4570" t="str">
            <v>P1</v>
          </cell>
          <cell r="G4570" t="str">
            <v>SMALL</v>
          </cell>
          <cell r="H4570" t="str">
            <v>JM</v>
          </cell>
          <cell r="I4570" t="str">
            <v>0013015 - DONOHUE JR, STEPHEN J</v>
          </cell>
        </row>
        <row r="4571">
          <cell r="A4571" t="str">
            <v>C51028IV</v>
          </cell>
          <cell r="B4571">
            <v>42185</v>
          </cell>
          <cell r="C4571" t="str">
            <v>C51028</v>
          </cell>
          <cell r="D4571" t="str">
            <v>Plymouth Pathology Associates</v>
          </cell>
          <cell r="E4571" t="str">
            <v>MA</v>
          </cell>
          <cell r="F4571" t="str">
            <v>P1</v>
          </cell>
          <cell r="G4571" t="str">
            <v>SMALL</v>
          </cell>
          <cell r="H4571" t="str">
            <v>IV</v>
          </cell>
          <cell r="I4571" t="str">
            <v>0012110 - KAPLAN, ELLEN A</v>
          </cell>
        </row>
        <row r="4572">
          <cell r="A4572" t="str">
            <v>C51029IA</v>
          </cell>
          <cell r="B4572">
            <v>42185</v>
          </cell>
          <cell r="C4572" t="str">
            <v>C51029</v>
          </cell>
          <cell r="D4572" t="str">
            <v>Cytonome ST LLC</v>
          </cell>
          <cell r="E4572" t="str">
            <v>MA</v>
          </cell>
          <cell r="F4572" t="str">
            <v>P1</v>
          </cell>
          <cell r="G4572" t="str">
            <v>SMALL</v>
          </cell>
          <cell r="H4572" t="str">
            <v>IA</v>
          </cell>
          <cell r="I4572" t="str">
            <v>0011162 - SHERBLOM INSURANCE AGENCY</v>
          </cell>
        </row>
        <row r="4573">
          <cell r="A4573" t="str">
            <v>C51029IH</v>
          </cell>
          <cell r="B4573">
            <v>42185</v>
          </cell>
          <cell r="C4573" t="str">
            <v>C51029</v>
          </cell>
          <cell r="D4573" t="str">
            <v>Cytonome ST LLC</v>
          </cell>
          <cell r="E4573" t="str">
            <v>MA</v>
          </cell>
          <cell r="F4573" t="str">
            <v>P1</v>
          </cell>
          <cell r="G4573" t="str">
            <v>SMALL</v>
          </cell>
          <cell r="H4573" t="str">
            <v>IH</v>
          </cell>
          <cell r="I4573" t="str">
            <v>0011162 - SHERBLOM INSURANCE AGENCY</v>
          </cell>
        </row>
        <row r="4574">
          <cell r="A4574" t="str">
            <v>C51030IH</v>
          </cell>
          <cell r="B4574">
            <v>42185</v>
          </cell>
          <cell r="C4574" t="str">
            <v>C51030</v>
          </cell>
          <cell r="D4574" t="str">
            <v>Span Inc</v>
          </cell>
          <cell r="E4574" t="str">
            <v>MA</v>
          </cell>
          <cell r="F4574" t="str">
            <v>P1</v>
          </cell>
          <cell r="G4574" t="str">
            <v>SMALL</v>
          </cell>
          <cell r="H4574" t="str">
            <v>IH</v>
          </cell>
          <cell r="I4574" t="str">
            <v>0033975 - BUSINESS BENEFITS INS BROKERAGE INC</v>
          </cell>
        </row>
        <row r="4575">
          <cell r="A4575" t="str">
            <v>C51030JA</v>
          </cell>
          <cell r="B4575">
            <v>42185</v>
          </cell>
          <cell r="C4575" t="str">
            <v>C51030</v>
          </cell>
          <cell r="D4575" t="str">
            <v>Span Inc</v>
          </cell>
          <cell r="E4575" t="str">
            <v>MA</v>
          </cell>
          <cell r="F4575" t="str">
            <v>P1</v>
          </cell>
          <cell r="G4575" t="str">
            <v>SMALL</v>
          </cell>
          <cell r="H4575" t="str">
            <v>JA</v>
          </cell>
          <cell r="I4575" t="str">
            <v>0033975 - BUSINESS BENEFITS INS BROKERAGE INC</v>
          </cell>
        </row>
        <row r="4576">
          <cell r="A4576" t="str">
            <v>C51034IH</v>
          </cell>
          <cell r="B4576">
            <v>42185</v>
          </cell>
          <cell r="C4576" t="str">
            <v>C51034</v>
          </cell>
          <cell r="D4576" t="str">
            <v>Urology Consultants of the North Shore</v>
          </cell>
          <cell r="E4576" t="str">
            <v>MA</v>
          </cell>
          <cell r="F4576" t="str">
            <v>P1</v>
          </cell>
          <cell r="G4576" t="str">
            <v>SMALL</v>
          </cell>
          <cell r="H4576" t="str">
            <v>IH</v>
          </cell>
          <cell r="I4576" t="str">
            <v>0028185 - EASTERN BENEFITS GROUP</v>
          </cell>
        </row>
        <row r="4577">
          <cell r="A4577" t="str">
            <v>C51034IV</v>
          </cell>
          <cell r="B4577">
            <v>42185</v>
          </cell>
          <cell r="C4577" t="str">
            <v>C51034</v>
          </cell>
          <cell r="D4577" t="str">
            <v>Urology Consultants of the North Shore</v>
          </cell>
          <cell r="E4577" t="str">
            <v>MA</v>
          </cell>
          <cell r="F4577" t="str">
            <v>P1</v>
          </cell>
          <cell r="G4577" t="str">
            <v>SMALL</v>
          </cell>
          <cell r="H4577" t="str">
            <v>IV</v>
          </cell>
          <cell r="I4577" t="str">
            <v>0028185 - EASTERN BENEFITS GROUP</v>
          </cell>
        </row>
        <row r="4578">
          <cell r="A4578" t="str">
            <v>C51043IV</v>
          </cell>
          <cell r="B4578">
            <v>42185</v>
          </cell>
          <cell r="C4578" t="str">
            <v>C51043</v>
          </cell>
          <cell r="D4578" t="str">
            <v>WORK OPPORTUNITIES UNLIMITED INCORPORATED</v>
          </cell>
          <cell r="E4578" t="str">
            <v>NH</v>
          </cell>
          <cell r="F4578" t="str">
            <v>P1</v>
          </cell>
          <cell r="G4578" t="str">
            <v>CRC</v>
          </cell>
          <cell r="H4578" t="str">
            <v>IV</v>
          </cell>
          <cell r="I4578" t="str">
            <v>0022388 - E &amp; S INSURANCE SERVICES LLC</v>
          </cell>
        </row>
        <row r="4579">
          <cell r="A4579" t="str">
            <v>C51043JM</v>
          </cell>
          <cell r="B4579">
            <v>42185</v>
          </cell>
          <cell r="C4579" t="str">
            <v>C51043</v>
          </cell>
          <cell r="D4579" t="str">
            <v>WORK OPPORTUNITIES UNLIMITED INCORPORATED</v>
          </cell>
          <cell r="E4579" t="str">
            <v>NH</v>
          </cell>
          <cell r="F4579" t="str">
            <v>P1</v>
          </cell>
          <cell r="G4579" t="str">
            <v>CRC</v>
          </cell>
          <cell r="H4579" t="str">
            <v>JM</v>
          </cell>
          <cell r="I4579" t="str">
            <v>0022388 - E &amp; S INSURANCE SERVICES LLC</v>
          </cell>
        </row>
        <row r="4580">
          <cell r="A4580" t="str">
            <v>C51043JN</v>
          </cell>
          <cell r="B4580">
            <v>42185</v>
          </cell>
          <cell r="C4580" t="str">
            <v>C51043</v>
          </cell>
          <cell r="D4580" t="str">
            <v>WORK OPPORTUNITIES UNLIMITED INCORPORATED</v>
          </cell>
          <cell r="E4580" t="str">
            <v>NH</v>
          </cell>
          <cell r="F4580" t="str">
            <v>P1</v>
          </cell>
          <cell r="G4580" t="str">
            <v>CRC</v>
          </cell>
          <cell r="H4580" t="str">
            <v>JN</v>
          </cell>
          <cell r="I4580" t="str">
            <v>0022388 - E &amp; S INSURANCE SERVICES LLC</v>
          </cell>
        </row>
        <row r="4581">
          <cell r="A4581" t="str">
            <v>C51047JH</v>
          </cell>
          <cell r="B4581">
            <v>42185</v>
          </cell>
          <cell r="C4581" t="str">
            <v>C51047</v>
          </cell>
          <cell r="D4581" t="str">
            <v>Richard P. Waltz Plumbing &amp; Heating Co.</v>
          </cell>
          <cell r="E4581" t="str">
            <v>ME</v>
          </cell>
          <cell r="F4581" t="str">
            <v>P1</v>
          </cell>
          <cell r="G4581" t="str">
            <v>SMALL</v>
          </cell>
          <cell r="H4581" t="str">
            <v>JH</v>
          </cell>
          <cell r="I4581" t="str">
            <v>0032318 - ROWLEY AGENCY INC</v>
          </cell>
        </row>
        <row r="4582">
          <cell r="A4582" t="str">
            <v>C51066JH</v>
          </cell>
          <cell r="B4582">
            <v>42185</v>
          </cell>
          <cell r="C4582" t="str">
            <v>C51066</v>
          </cell>
          <cell r="D4582" t="str">
            <v>William A Day Jr &amp; Sons Inc</v>
          </cell>
          <cell r="E4582" t="str">
            <v>ME</v>
          </cell>
          <cell r="F4582" t="str">
            <v>P1</v>
          </cell>
          <cell r="G4582" t="str">
            <v>SMALL</v>
          </cell>
          <cell r="H4582" t="str">
            <v>JH</v>
          </cell>
          <cell r="I4582" t="str">
            <v>0013033 - NELSON, SARAH T</v>
          </cell>
        </row>
        <row r="4583">
          <cell r="A4583" t="str">
            <v>C51067IH</v>
          </cell>
          <cell r="B4583">
            <v>42185</v>
          </cell>
          <cell r="C4583" t="str">
            <v>C51067</v>
          </cell>
          <cell r="D4583" t="str">
            <v>Amy Alward Agency, Inc.</v>
          </cell>
          <cell r="E4583" t="str">
            <v>ME</v>
          </cell>
          <cell r="F4583" t="str">
            <v>P1</v>
          </cell>
          <cell r="G4583" t="str">
            <v>SMALL</v>
          </cell>
          <cell r="H4583" t="str">
            <v>IH</v>
          </cell>
          <cell r="I4583" t="str">
            <v>0013038 - GAGNE, ROGER N</v>
          </cell>
        </row>
        <row r="4584">
          <cell r="A4584" t="str">
            <v>C51067IV</v>
          </cell>
          <cell r="B4584">
            <v>42185</v>
          </cell>
          <cell r="C4584" t="str">
            <v>C51067</v>
          </cell>
          <cell r="D4584" t="str">
            <v>Amy Alward Agency, Inc.</v>
          </cell>
          <cell r="E4584" t="str">
            <v>ME</v>
          </cell>
          <cell r="F4584" t="str">
            <v>P1</v>
          </cell>
          <cell r="G4584" t="str">
            <v>SMALL</v>
          </cell>
          <cell r="H4584" t="str">
            <v>IV</v>
          </cell>
          <cell r="I4584" t="str">
            <v>0013038 - GAGNE, ROGER N</v>
          </cell>
        </row>
        <row r="4585">
          <cell r="A4585" t="str">
            <v>C51072IV</v>
          </cell>
          <cell r="B4585">
            <v>42185</v>
          </cell>
          <cell r="C4585" t="str">
            <v>C51072</v>
          </cell>
          <cell r="D4585" t="str">
            <v>Little Bay Broadcast Services LLC</v>
          </cell>
          <cell r="E4585" t="str">
            <v>NH</v>
          </cell>
          <cell r="F4585" t="str">
            <v>P1</v>
          </cell>
          <cell r="G4585" t="str">
            <v>SMALL</v>
          </cell>
          <cell r="H4585" t="str">
            <v>IV</v>
          </cell>
          <cell r="I4585" t="str">
            <v>0022467 - PAYCHEX AGENCY INC</v>
          </cell>
        </row>
        <row r="4586">
          <cell r="A4586" t="str">
            <v>C51075JM</v>
          </cell>
          <cell r="B4586">
            <v>42185</v>
          </cell>
          <cell r="C4586" t="str">
            <v>C51075</v>
          </cell>
          <cell r="D4586" t="str">
            <v>Humphreys Industrial Products Inc</v>
          </cell>
          <cell r="E4586" t="str">
            <v>NH</v>
          </cell>
          <cell r="F4586" t="str">
            <v>P1</v>
          </cell>
          <cell r="G4586" t="str">
            <v>SMALL</v>
          </cell>
          <cell r="H4586" t="str">
            <v>JM</v>
          </cell>
          <cell r="I4586" t="str">
            <v>0032946 - PAQUIN &amp; CARROLL LLC</v>
          </cell>
        </row>
        <row r="4587">
          <cell r="A4587" t="str">
            <v>C51075JN</v>
          </cell>
          <cell r="B4587">
            <v>42185</v>
          </cell>
          <cell r="C4587" t="str">
            <v>C51075</v>
          </cell>
          <cell r="D4587" t="str">
            <v>Humphreys Industrial Products Inc</v>
          </cell>
          <cell r="E4587" t="str">
            <v>NH</v>
          </cell>
          <cell r="F4587" t="str">
            <v>P1</v>
          </cell>
          <cell r="G4587" t="str">
            <v>SMALL</v>
          </cell>
          <cell r="H4587" t="str">
            <v>JN</v>
          </cell>
          <cell r="I4587" t="str">
            <v>0032946 - PAQUIN &amp; CARROLL LLC</v>
          </cell>
        </row>
        <row r="4588">
          <cell r="A4588" t="str">
            <v>C51077IH</v>
          </cell>
          <cell r="B4588">
            <v>42185</v>
          </cell>
          <cell r="C4588" t="str">
            <v>C51077</v>
          </cell>
          <cell r="D4588" t="str">
            <v>Industrium, LLC.</v>
          </cell>
          <cell r="E4588" t="str">
            <v>ME</v>
          </cell>
          <cell r="F4588" t="str">
            <v>P1</v>
          </cell>
          <cell r="G4588" t="str">
            <v>SMALL</v>
          </cell>
          <cell r="H4588" t="str">
            <v>IH</v>
          </cell>
          <cell r="I4588" t="str">
            <v>0013031 - BUSINESS INSURANCE AGENCY</v>
          </cell>
        </row>
        <row r="4589">
          <cell r="A4589" t="str">
            <v>C51077IV</v>
          </cell>
          <cell r="B4589">
            <v>42185</v>
          </cell>
          <cell r="C4589" t="str">
            <v>C51077</v>
          </cell>
          <cell r="D4589" t="str">
            <v>Industrium, LLC.</v>
          </cell>
          <cell r="E4589" t="str">
            <v>ME</v>
          </cell>
          <cell r="F4589" t="str">
            <v>P1</v>
          </cell>
          <cell r="G4589" t="str">
            <v>SMALL</v>
          </cell>
          <cell r="H4589" t="str">
            <v>IV</v>
          </cell>
          <cell r="I4589" t="str">
            <v>0013031 - BUSINESS INSURANCE AGENCY</v>
          </cell>
        </row>
        <row r="4590">
          <cell r="A4590" t="str">
            <v>C51077PO</v>
          </cell>
          <cell r="B4590">
            <v>42185</v>
          </cell>
          <cell r="C4590" t="str">
            <v>C51077</v>
          </cell>
          <cell r="D4590" t="str">
            <v>Industrium, LLC.</v>
          </cell>
          <cell r="E4590" t="str">
            <v>ME</v>
          </cell>
          <cell r="F4590" t="str">
            <v>P1</v>
          </cell>
          <cell r="G4590" t="str">
            <v>SMALL</v>
          </cell>
          <cell r="H4590" t="str">
            <v>PO</v>
          </cell>
          <cell r="I4590" t="str">
            <v>0013031 - BUSINESS INSURANCE AGENCY</v>
          </cell>
        </row>
        <row r="4591">
          <cell r="A4591" t="str">
            <v>C51080IA</v>
          </cell>
          <cell r="B4591">
            <v>42185</v>
          </cell>
          <cell r="C4591" t="str">
            <v>C51080</v>
          </cell>
          <cell r="D4591" t="str">
            <v>Stockholm Environment Institute Inc</v>
          </cell>
          <cell r="E4591" t="str">
            <v>MA</v>
          </cell>
          <cell r="F4591" t="str">
            <v>P1</v>
          </cell>
          <cell r="G4591" t="str">
            <v>SMALL</v>
          </cell>
          <cell r="H4591" t="str">
            <v>IA</v>
          </cell>
          <cell r="I4591" t="str">
            <v>0012146 - AISLING PARTNERS INS BROKERAGE</v>
          </cell>
        </row>
        <row r="4592">
          <cell r="A4592" t="str">
            <v>C51080IH</v>
          </cell>
          <cell r="B4592">
            <v>42185</v>
          </cell>
          <cell r="C4592" t="str">
            <v>C51080</v>
          </cell>
          <cell r="D4592" t="str">
            <v>Stockholm Environment Institute Inc</v>
          </cell>
          <cell r="E4592" t="str">
            <v>MA</v>
          </cell>
          <cell r="F4592" t="str">
            <v>P1</v>
          </cell>
          <cell r="G4592" t="str">
            <v>SMALL</v>
          </cell>
          <cell r="H4592" t="str">
            <v>IH</v>
          </cell>
          <cell r="I4592" t="str">
            <v>0012146 - AISLING PARTNERS INS BROKERAGE</v>
          </cell>
        </row>
        <row r="4593">
          <cell r="A4593" t="str">
            <v>C51091IH</v>
          </cell>
          <cell r="B4593">
            <v>42185</v>
          </cell>
          <cell r="C4593" t="str">
            <v>C51091</v>
          </cell>
          <cell r="D4593" t="str">
            <v>Alex J. Callejas DmD, LLC dba Kendall Square Dental Associates</v>
          </cell>
          <cell r="E4593" t="str">
            <v>MA</v>
          </cell>
          <cell r="F4593" t="str">
            <v>P1</v>
          </cell>
          <cell r="G4593" t="str">
            <v>SMALL</v>
          </cell>
          <cell r="H4593" t="str">
            <v>IH</v>
          </cell>
        </row>
        <row r="4594">
          <cell r="A4594" t="str">
            <v>C51092IH</v>
          </cell>
          <cell r="B4594">
            <v>42185</v>
          </cell>
          <cell r="C4594" t="str">
            <v>C51092</v>
          </cell>
          <cell r="D4594" t="str">
            <v>Merrimack Valley Internal Medicine Associates PC</v>
          </cell>
          <cell r="E4594" t="str">
            <v>MA</v>
          </cell>
          <cell r="F4594" t="str">
            <v>P1</v>
          </cell>
          <cell r="G4594" t="str">
            <v>SMALL</v>
          </cell>
          <cell r="H4594" t="str">
            <v>IH</v>
          </cell>
        </row>
        <row r="4595">
          <cell r="A4595" t="str">
            <v>C51101IH</v>
          </cell>
          <cell r="B4595">
            <v>42185</v>
          </cell>
          <cell r="C4595" t="str">
            <v>C51101</v>
          </cell>
          <cell r="D4595" t="str">
            <v>Bombolloti Inc</v>
          </cell>
          <cell r="E4595" t="str">
            <v>MA</v>
          </cell>
          <cell r="F4595" t="str">
            <v>P1</v>
          </cell>
          <cell r="G4595" t="str">
            <v>SMALL</v>
          </cell>
          <cell r="H4595" t="str">
            <v>IH</v>
          </cell>
          <cell r="I4595" t="str">
            <v>0027146 - TGA CROSS INSURANCE INC</v>
          </cell>
        </row>
        <row r="4596">
          <cell r="A4596" t="str">
            <v>C51103IH</v>
          </cell>
          <cell r="B4596">
            <v>42185</v>
          </cell>
          <cell r="C4596" t="str">
            <v>C51103</v>
          </cell>
          <cell r="D4596" t="str">
            <v>Oral Design Boston</v>
          </cell>
          <cell r="E4596" t="str">
            <v>MA</v>
          </cell>
          <cell r="F4596" t="str">
            <v>P1</v>
          </cell>
          <cell r="G4596" t="str">
            <v>SMALL</v>
          </cell>
          <cell r="H4596" t="str">
            <v>IH</v>
          </cell>
          <cell r="I4596" t="str">
            <v>0020854 - PAYCHEX AGENCY INC</v>
          </cell>
        </row>
        <row r="4597">
          <cell r="A4597" t="str">
            <v>C51106IH</v>
          </cell>
          <cell r="B4597">
            <v>42185</v>
          </cell>
          <cell r="C4597" t="str">
            <v>C51106</v>
          </cell>
          <cell r="D4597" t="str">
            <v>Ardeo</v>
          </cell>
          <cell r="E4597" t="str">
            <v>MA</v>
          </cell>
          <cell r="F4597" t="str">
            <v>P1</v>
          </cell>
          <cell r="G4597" t="str">
            <v>SMALL</v>
          </cell>
          <cell r="H4597" t="str">
            <v>IH</v>
          </cell>
          <cell r="I4597" t="str">
            <v>0012681 - SOARES, GARY</v>
          </cell>
        </row>
        <row r="4598">
          <cell r="A4598" t="str">
            <v>C51108IH</v>
          </cell>
          <cell r="B4598">
            <v>42185</v>
          </cell>
          <cell r="C4598" t="str">
            <v>C51108</v>
          </cell>
          <cell r="D4598" t="str">
            <v>Weldon Group Inc</v>
          </cell>
          <cell r="E4598" t="str">
            <v>MA</v>
          </cell>
          <cell r="F4598" t="str">
            <v>P1</v>
          </cell>
          <cell r="G4598" t="str">
            <v>SMALL</v>
          </cell>
          <cell r="H4598" t="str">
            <v>IH</v>
          </cell>
          <cell r="I4598" t="str">
            <v>0033571 - BP BENEFITS LLC</v>
          </cell>
        </row>
        <row r="4599">
          <cell r="A4599" t="str">
            <v>C51110IV</v>
          </cell>
          <cell r="B4599">
            <v>42185</v>
          </cell>
          <cell r="C4599" t="str">
            <v>C51110</v>
          </cell>
          <cell r="D4599" t="str">
            <v>Bartlett Management Inc</v>
          </cell>
          <cell r="E4599" t="str">
            <v>NH</v>
          </cell>
          <cell r="F4599" t="str">
            <v>P1</v>
          </cell>
          <cell r="G4599" t="str">
            <v>SMALL</v>
          </cell>
          <cell r="H4599" t="str">
            <v>IV</v>
          </cell>
          <cell r="I4599" t="str">
            <v>0013066 - KAPLAN, ELLEN A</v>
          </cell>
        </row>
        <row r="4600">
          <cell r="A4600" t="str">
            <v>C51110MI</v>
          </cell>
          <cell r="B4600">
            <v>42185</v>
          </cell>
          <cell r="C4600" t="str">
            <v>C51110</v>
          </cell>
          <cell r="D4600" t="str">
            <v>Bartlett Management Inc</v>
          </cell>
          <cell r="E4600" t="str">
            <v>NH</v>
          </cell>
          <cell r="F4600" t="str">
            <v>P1</v>
          </cell>
          <cell r="G4600" t="str">
            <v>MCARE</v>
          </cell>
          <cell r="H4600" t="str">
            <v>MI</v>
          </cell>
          <cell r="I4600" t="str">
            <v>0013066 - KAPLAN, ELLEN A</v>
          </cell>
        </row>
        <row r="4601">
          <cell r="A4601" t="str">
            <v>C51116IH</v>
          </cell>
          <cell r="B4601">
            <v>42185</v>
          </cell>
          <cell r="C4601" t="str">
            <v>C51116</v>
          </cell>
          <cell r="D4601" t="str">
            <v>Vitreo-Retinal Associates of Worcester, PC</v>
          </cell>
          <cell r="E4601" t="str">
            <v>MA</v>
          </cell>
          <cell r="F4601" t="str">
            <v>P1</v>
          </cell>
          <cell r="G4601" t="str">
            <v>SMALL</v>
          </cell>
          <cell r="H4601" t="str">
            <v>IH</v>
          </cell>
          <cell r="I4601" t="str">
            <v>0025806 - NORTHWESTERN BENEFIT ASSOC INSURANCE AGCY INC</v>
          </cell>
        </row>
        <row r="4602">
          <cell r="A4602" t="str">
            <v>C51117JH</v>
          </cell>
          <cell r="B4602">
            <v>42185</v>
          </cell>
          <cell r="C4602" t="str">
            <v>C51117</v>
          </cell>
          <cell r="D4602" t="str">
            <v>Madison Lumber Mill Inc</v>
          </cell>
          <cell r="E4602" t="str">
            <v>NH</v>
          </cell>
          <cell r="F4602" t="str">
            <v>P1</v>
          </cell>
          <cell r="G4602" t="str">
            <v>SMALL</v>
          </cell>
          <cell r="H4602" t="str">
            <v>JH</v>
          </cell>
          <cell r="I4602" t="str">
            <v>0020948 - NEW ENGLAND EMPLOYEE BENEFITS COUNCIL</v>
          </cell>
        </row>
        <row r="4603">
          <cell r="A4603" t="str">
            <v>C51117JM</v>
          </cell>
          <cell r="B4603">
            <v>42185</v>
          </cell>
          <cell r="C4603" t="str">
            <v>C51117</v>
          </cell>
          <cell r="D4603" t="str">
            <v>Madison Lumber Mill Inc</v>
          </cell>
          <cell r="E4603" t="str">
            <v>NH</v>
          </cell>
          <cell r="F4603" t="str">
            <v>P1</v>
          </cell>
          <cell r="G4603" t="str">
            <v>SMALL</v>
          </cell>
          <cell r="H4603" t="str">
            <v>JM</v>
          </cell>
          <cell r="I4603" t="str">
            <v>0020948 - NEW ENGLAND EMPLOYEE BENEFITS COUNCIL</v>
          </cell>
        </row>
        <row r="4604">
          <cell r="A4604" t="str">
            <v>C51123JM</v>
          </cell>
          <cell r="B4604">
            <v>42185</v>
          </cell>
          <cell r="C4604" t="str">
            <v>C51123</v>
          </cell>
          <cell r="D4604" t="str">
            <v>Driscoll &amp; Company PLLC</v>
          </cell>
          <cell r="E4604" t="str">
            <v>NH</v>
          </cell>
          <cell r="F4604" t="str">
            <v>P1</v>
          </cell>
          <cell r="G4604" t="str">
            <v>SMALL</v>
          </cell>
          <cell r="H4604" t="str">
            <v>JM</v>
          </cell>
          <cell r="I4604" t="str">
            <v>0033157 - NEW ENGLAND EMPLOYEE BENEFITS COUNCIL</v>
          </cell>
        </row>
        <row r="4605">
          <cell r="A4605" t="str">
            <v>C51130IH</v>
          </cell>
          <cell r="B4605">
            <v>42185</v>
          </cell>
          <cell r="C4605" t="str">
            <v>C51130</v>
          </cell>
          <cell r="D4605" t="str">
            <v>Vels Inc</v>
          </cell>
          <cell r="E4605" t="str">
            <v>MA</v>
          </cell>
          <cell r="F4605" t="str">
            <v>P1</v>
          </cell>
          <cell r="G4605" t="str">
            <v>SMALL</v>
          </cell>
          <cell r="H4605" t="str">
            <v>IH</v>
          </cell>
          <cell r="I4605" t="str">
            <v>0034382 - BRABO BENEFITS INC</v>
          </cell>
        </row>
        <row r="4606">
          <cell r="A4606" t="str">
            <v>C51132JM</v>
          </cell>
          <cell r="B4606">
            <v>42185</v>
          </cell>
          <cell r="C4606" t="str">
            <v>C51132</v>
          </cell>
          <cell r="D4606" t="str">
            <v>Barry &amp; Honorow PLLC</v>
          </cell>
          <cell r="E4606" t="str">
            <v>NH</v>
          </cell>
          <cell r="F4606" t="str">
            <v>P1</v>
          </cell>
          <cell r="G4606" t="str">
            <v>SMALL</v>
          </cell>
          <cell r="H4606" t="str">
            <v>JM</v>
          </cell>
          <cell r="I4606" t="str">
            <v>0029742 - GRANITE GROUP BENEFITS LLC</v>
          </cell>
        </row>
        <row r="4607">
          <cell r="A4607" t="str">
            <v>C51135IH</v>
          </cell>
          <cell r="B4607">
            <v>42185</v>
          </cell>
          <cell r="C4607" t="str">
            <v>C51135</v>
          </cell>
          <cell r="D4607" t="str">
            <v>Cottage Hospital</v>
          </cell>
          <cell r="E4607" t="str">
            <v>NH</v>
          </cell>
          <cell r="F4607" t="str">
            <v>P1</v>
          </cell>
          <cell r="G4607" t="str">
            <v>ERF</v>
          </cell>
          <cell r="H4607" t="str">
            <v>IH</v>
          </cell>
          <cell r="I4607" t="str">
            <v>0031269 - HAYS INSURANCE BROKERAGE GRP OF NE LLC</v>
          </cell>
        </row>
        <row r="4608">
          <cell r="A4608" t="str">
            <v>C51135JR</v>
          </cell>
          <cell r="B4608">
            <v>42185</v>
          </cell>
          <cell r="C4608" t="str">
            <v>C51135</v>
          </cell>
          <cell r="D4608" t="str">
            <v>Cottage Hospital</v>
          </cell>
          <cell r="E4608" t="str">
            <v>NH</v>
          </cell>
          <cell r="F4608" t="str">
            <v>P1</v>
          </cell>
          <cell r="G4608" t="str">
            <v>ERF</v>
          </cell>
          <cell r="H4608" t="str">
            <v>JR</v>
          </cell>
          <cell r="I4608" t="str">
            <v>0031269 - HAYS INSURANCE BROKERAGE GRP OF NE LLC</v>
          </cell>
        </row>
        <row r="4609">
          <cell r="A4609" t="str">
            <v>C51136IV</v>
          </cell>
          <cell r="B4609">
            <v>42185</v>
          </cell>
          <cell r="C4609" t="str">
            <v>C51136</v>
          </cell>
          <cell r="D4609" t="str">
            <v>Benjamin Garber PhD</v>
          </cell>
          <cell r="E4609" t="str">
            <v>NH</v>
          </cell>
          <cell r="F4609" t="str">
            <v>P1</v>
          </cell>
          <cell r="G4609" t="str">
            <v>SMALL</v>
          </cell>
          <cell r="H4609" t="str">
            <v>IV</v>
          </cell>
          <cell r="I4609" t="str">
            <v>0013077 - ESP EMPLOYEE BENEFITS STATEGIES LLC</v>
          </cell>
        </row>
        <row r="4610">
          <cell r="A4610" t="str">
            <v>C51141JM</v>
          </cell>
          <cell r="B4610">
            <v>42185</v>
          </cell>
          <cell r="C4610" t="str">
            <v>C51141</v>
          </cell>
          <cell r="D4610" t="str">
            <v>Thistle Communications LLC</v>
          </cell>
          <cell r="E4610" t="str">
            <v>NH</v>
          </cell>
          <cell r="F4610" t="str">
            <v>P1</v>
          </cell>
          <cell r="G4610" t="str">
            <v>SMALL</v>
          </cell>
          <cell r="H4610" t="str">
            <v>JM</v>
          </cell>
          <cell r="I4610" t="str">
            <v>0013073 - ROCCO, JOHN</v>
          </cell>
        </row>
        <row r="4611">
          <cell r="A4611" t="str">
            <v>C51147IV</v>
          </cell>
          <cell r="B4611">
            <v>42185</v>
          </cell>
          <cell r="C4611" t="str">
            <v>C51147</v>
          </cell>
          <cell r="D4611" t="str">
            <v>Pittsburgh Networks LLC</v>
          </cell>
          <cell r="E4611" t="str">
            <v>NH</v>
          </cell>
          <cell r="F4611" t="str">
            <v>P1</v>
          </cell>
          <cell r="G4611" t="str">
            <v>SMALL</v>
          </cell>
          <cell r="H4611" t="str">
            <v>IV</v>
          </cell>
          <cell r="I4611" t="str">
            <v>0013084 - CORNERSTONE BENEFIT &amp; RET GROUP INC</v>
          </cell>
        </row>
        <row r="4612">
          <cell r="A4612" t="str">
            <v>C51156JH</v>
          </cell>
          <cell r="B4612">
            <v>42185</v>
          </cell>
          <cell r="C4612" t="str">
            <v>C51156</v>
          </cell>
          <cell r="D4612" t="str">
            <v>HL Turner Group</v>
          </cell>
          <cell r="E4612" t="str">
            <v>NH</v>
          </cell>
          <cell r="F4612" t="str">
            <v>P1</v>
          </cell>
          <cell r="G4612" t="str">
            <v>SMALL</v>
          </cell>
          <cell r="H4612" t="str">
            <v>JH</v>
          </cell>
          <cell r="I4612" t="str">
            <v>0017484 - INSURANCE PLANNING GROUP INC</v>
          </cell>
        </row>
        <row r="4613">
          <cell r="A4613" t="str">
            <v>C51156JM</v>
          </cell>
          <cell r="B4613">
            <v>42185</v>
          </cell>
          <cell r="C4613" t="str">
            <v>C51156</v>
          </cell>
          <cell r="D4613" t="str">
            <v>HL Turner Group</v>
          </cell>
          <cell r="E4613" t="str">
            <v>NH</v>
          </cell>
          <cell r="F4613" t="str">
            <v>P1</v>
          </cell>
          <cell r="G4613" t="str">
            <v>SMALL</v>
          </cell>
          <cell r="H4613" t="str">
            <v>JM</v>
          </cell>
          <cell r="I4613" t="str">
            <v>0017484 - INSURANCE PLANNING GROUP INC</v>
          </cell>
        </row>
        <row r="4614">
          <cell r="A4614" t="str">
            <v>C51156JR</v>
          </cell>
          <cell r="B4614">
            <v>42185</v>
          </cell>
          <cell r="C4614" t="str">
            <v>C51156</v>
          </cell>
          <cell r="D4614" t="str">
            <v>HL Turner Group</v>
          </cell>
          <cell r="E4614" t="str">
            <v>NH</v>
          </cell>
          <cell r="F4614" t="str">
            <v>P1</v>
          </cell>
          <cell r="G4614" t="str">
            <v>SMALL</v>
          </cell>
          <cell r="H4614" t="str">
            <v>JR</v>
          </cell>
          <cell r="I4614" t="str">
            <v>0017484 - INSURANCE PLANNING GROUP INC</v>
          </cell>
        </row>
        <row r="4615">
          <cell r="A4615" t="str">
            <v>C51160IA</v>
          </cell>
          <cell r="B4615">
            <v>42185</v>
          </cell>
          <cell r="C4615" t="str">
            <v>C51160</v>
          </cell>
          <cell r="D4615" t="str">
            <v>Radius Health Inc</v>
          </cell>
          <cell r="E4615" t="str">
            <v>MA</v>
          </cell>
          <cell r="F4615" t="str">
            <v>P1</v>
          </cell>
          <cell r="G4615" t="str">
            <v>SMALL</v>
          </cell>
          <cell r="H4615" t="str">
            <v>IA</v>
          </cell>
          <cell r="I4615" t="str">
            <v>0026736 - AISLING PARTNERS INS BROKERAGE</v>
          </cell>
        </row>
        <row r="4616">
          <cell r="A4616" t="str">
            <v>C51165JM</v>
          </cell>
          <cell r="B4616">
            <v>42185</v>
          </cell>
          <cell r="C4616" t="str">
            <v>C51165</v>
          </cell>
          <cell r="D4616" t="str">
            <v>A &amp; L Machine LLC</v>
          </cell>
          <cell r="E4616" t="str">
            <v>NH</v>
          </cell>
          <cell r="F4616" t="str">
            <v>P1</v>
          </cell>
          <cell r="G4616" t="str">
            <v>SMALL</v>
          </cell>
          <cell r="H4616" t="str">
            <v>JM</v>
          </cell>
          <cell r="I4616" t="str">
            <v>0013096 - INSURANCE SOLUTIONS CORPORATION</v>
          </cell>
        </row>
        <row r="4617">
          <cell r="A4617" t="str">
            <v>C51169IA</v>
          </cell>
          <cell r="B4617">
            <v>42185</v>
          </cell>
          <cell r="C4617" t="str">
            <v>C51169</v>
          </cell>
          <cell r="D4617" t="str">
            <v>Smartshift Technologies, Inc.</v>
          </cell>
          <cell r="E4617" t="str">
            <v>MA</v>
          </cell>
          <cell r="F4617" t="str">
            <v>P1</v>
          </cell>
          <cell r="G4617" t="str">
            <v>CRC</v>
          </cell>
          <cell r="H4617" t="str">
            <v>IA</v>
          </cell>
          <cell r="I4617" t="str">
            <v>0029582 - BRUCE CROHN LLC</v>
          </cell>
        </row>
        <row r="4618">
          <cell r="A4618" t="str">
            <v>C51177IH</v>
          </cell>
          <cell r="B4618">
            <v>42185</v>
          </cell>
          <cell r="C4618" t="str">
            <v>C51177</v>
          </cell>
          <cell r="D4618" t="str">
            <v>Douglas Company Inc</v>
          </cell>
          <cell r="E4618" t="str">
            <v>NH</v>
          </cell>
          <cell r="F4618" t="str">
            <v>P1</v>
          </cell>
          <cell r="G4618" t="str">
            <v>SMALL</v>
          </cell>
          <cell r="H4618" t="str">
            <v>IH</v>
          </cell>
          <cell r="I4618" t="str">
            <v>0033032 - NEWCOMBE, JAMES E</v>
          </cell>
        </row>
        <row r="4619">
          <cell r="A4619" t="str">
            <v>C51177JM</v>
          </cell>
          <cell r="B4619">
            <v>42185</v>
          </cell>
          <cell r="C4619" t="str">
            <v>C51177</v>
          </cell>
          <cell r="D4619" t="str">
            <v>Douglas Company Inc</v>
          </cell>
          <cell r="E4619" t="str">
            <v>NH</v>
          </cell>
          <cell r="F4619" t="str">
            <v>P1</v>
          </cell>
          <cell r="G4619" t="str">
            <v>SMALL</v>
          </cell>
          <cell r="H4619" t="str">
            <v>JM</v>
          </cell>
          <cell r="I4619" t="str">
            <v>0033032 - NEWCOMBE, JAMES E</v>
          </cell>
        </row>
        <row r="4620">
          <cell r="A4620" t="str">
            <v>C51183IH</v>
          </cell>
          <cell r="B4620">
            <v>42185</v>
          </cell>
          <cell r="C4620" t="str">
            <v>C51183</v>
          </cell>
          <cell r="D4620" t="str">
            <v>Massachusetts Restaurant Association</v>
          </cell>
          <cell r="E4620" t="str">
            <v>MA</v>
          </cell>
          <cell r="F4620" t="str">
            <v>P1</v>
          </cell>
          <cell r="G4620" t="str">
            <v>SMALL</v>
          </cell>
          <cell r="H4620" t="str">
            <v>IH</v>
          </cell>
          <cell r="I4620" t="str">
            <v>0021643 - DIGITAL INSURANCE AGENCY INC</v>
          </cell>
        </row>
        <row r="4621">
          <cell r="A4621" t="str">
            <v>C51183MI</v>
          </cell>
          <cell r="B4621">
            <v>42185</v>
          </cell>
          <cell r="C4621" t="str">
            <v>C51183</v>
          </cell>
          <cell r="D4621" t="str">
            <v>Massachusetts Restaurant Association</v>
          </cell>
          <cell r="E4621" t="str">
            <v>MA</v>
          </cell>
          <cell r="F4621" t="str">
            <v>P1</v>
          </cell>
          <cell r="G4621" t="str">
            <v>MCARE</v>
          </cell>
          <cell r="H4621" t="str">
            <v>MI</v>
          </cell>
          <cell r="I4621" t="str">
            <v>0021643 - DIGITAL INSURANCE AGENCY INC</v>
          </cell>
        </row>
        <row r="4622">
          <cell r="A4622" t="str">
            <v>C51202IA</v>
          </cell>
          <cell r="B4622">
            <v>42185</v>
          </cell>
          <cell r="C4622" t="str">
            <v>C51202</v>
          </cell>
          <cell r="D4622" t="str">
            <v>Black Duck Software Inc</v>
          </cell>
          <cell r="E4622" t="str">
            <v>MA</v>
          </cell>
          <cell r="F4622" t="str">
            <v>P1</v>
          </cell>
          <cell r="G4622" t="str">
            <v>ERF</v>
          </cell>
          <cell r="H4622" t="str">
            <v>IA</v>
          </cell>
          <cell r="I4622" t="str">
            <v>0035258 - EASTERN BENEFITS GROUP</v>
          </cell>
        </row>
        <row r="4623">
          <cell r="A4623" t="str">
            <v>C51202IH</v>
          </cell>
          <cell r="B4623">
            <v>42185</v>
          </cell>
          <cell r="C4623" t="str">
            <v>C51202</v>
          </cell>
          <cell r="D4623" t="str">
            <v>Black Duck Software Inc</v>
          </cell>
          <cell r="E4623" t="str">
            <v>MA</v>
          </cell>
          <cell r="F4623" t="str">
            <v>P1</v>
          </cell>
          <cell r="G4623" t="str">
            <v>ERF</v>
          </cell>
          <cell r="H4623" t="str">
            <v>IH</v>
          </cell>
          <cell r="I4623" t="str">
            <v>0035258 - EASTERN BENEFITS GROUP</v>
          </cell>
        </row>
        <row r="4624">
          <cell r="A4624" t="str">
            <v>C51205JM</v>
          </cell>
          <cell r="B4624">
            <v>42185</v>
          </cell>
          <cell r="C4624" t="str">
            <v>C51205</v>
          </cell>
          <cell r="D4624" t="str">
            <v>Valley Welding &amp; Fabricating Inc</v>
          </cell>
          <cell r="E4624" t="str">
            <v>NH</v>
          </cell>
          <cell r="F4624" t="str">
            <v>P1</v>
          </cell>
          <cell r="G4624" t="str">
            <v>SMALL</v>
          </cell>
          <cell r="H4624" t="str">
            <v>JM</v>
          </cell>
          <cell r="I4624" t="str">
            <v>0034585 - JARVIS III, HAROLD F</v>
          </cell>
        </row>
        <row r="4625">
          <cell r="A4625" t="str">
            <v>C51205MI</v>
          </cell>
          <cell r="B4625">
            <v>42185</v>
          </cell>
          <cell r="C4625" t="str">
            <v>C51205</v>
          </cell>
          <cell r="D4625" t="str">
            <v>Valley Welding &amp; Fabricating Inc</v>
          </cell>
          <cell r="E4625" t="str">
            <v>NH</v>
          </cell>
          <cell r="F4625" t="str">
            <v>P1</v>
          </cell>
          <cell r="G4625" t="str">
            <v>MCARE</v>
          </cell>
          <cell r="H4625" t="str">
            <v>MI</v>
          </cell>
          <cell r="I4625" t="str">
            <v>0034585 - JARVIS III, HAROLD F</v>
          </cell>
        </row>
        <row r="4626">
          <cell r="A4626" t="str">
            <v>C51206IH</v>
          </cell>
          <cell r="B4626">
            <v>42185</v>
          </cell>
          <cell r="C4626" t="str">
            <v>C51206</v>
          </cell>
          <cell r="D4626" t="str">
            <v>Acella Construction Corporation</v>
          </cell>
          <cell r="E4626" t="str">
            <v>MA</v>
          </cell>
          <cell r="F4626" t="str">
            <v>P1</v>
          </cell>
          <cell r="G4626" t="str">
            <v>SMALL</v>
          </cell>
          <cell r="H4626" t="str">
            <v>IH</v>
          </cell>
          <cell r="I4626" t="str">
            <v>0028184 - EASTERN BENEFITS GROUP</v>
          </cell>
        </row>
        <row r="4627">
          <cell r="A4627" t="str">
            <v>C51217JM</v>
          </cell>
          <cell r="B4627">
            <v>42185</v>
          </cell>
          <cell r="C4627" t="str">
            <v>C51217</v>
          </cell>
          <cell r="D4627" t="str">
            <v>Vitali Bondar DDS PLLC/Smile Design Center</v>
          </cell>
          <cell r="E4627" t="str">
            <v>NH</v>
          </cell>
          <cell r="F4627" t="str">
            <v>P1</v>
          </cell>
          <cell r="G4627" t="str">
            <v>SMALL</v>
          </cell>
          <cell r="H4627" t="str">
            <v>JM</v>
          </cell>
          <cell r="I4627" t="str">
            <v>0025243 - MELCHER &amp; PRESCOTT AGENCY INC</v>
          </cell>
        </row>
        <row r="4628">
          <cell r="A4628" t="str">
            <v>C51233JM</v>
          </cell>
          <cell r="B4628">
            <v>42185</v>
          </cell>
          <cell r="C4628" t="str">
            <v>C51233</v>
          </cell>
          <cell r="D4628" t="str">
            <v>The BaySon Company</v>
          </cell>
          <cell r="E4628" t="str">
            <v>NH</v>
          </cell>
          <cell r="F4628" t="str">
            <v>P1</v>
          </cell>
          <cell r="G4628" t="str">
            <v>SMALL</v>
          </cell>
          <cell r="H4628" t="str">
            <v>JM</v>
          </cell>
          <cell r="I4628" t="str">
            <v>0013131 - CENTURION CORPORATION</v>
          </cell>
        </row>
        <row r="4629">
          <cell r="A4629" t="str">
            <v>C51233JN</v>
          </cell>
          <cell r="B4629">
            <v>42185</v>
          </cell>
          <cell r="C4629" t="str">
            <v>C51233</v>
          </cell>
          <cell r="D4629" t="str">
            <v>The BaySon Company</v>
          </cell>
          <cell r="E4629" t="str">
            <v>NH</v>
          </cell>
          <cell r="F4629" t="str">
            <v>P1</v>
          </cell>
          <cell r="G4629" t="str">
            <v>SMALL</v>
          </cell>
          <cell r="H4629" t="str">
            <v>JN</v>
          </cell>
          <cell r="I4629" t="str">
            <v>0013131 - CENTURION CORPORATION</v>
          </cell>
        </row>
        <row r="4630">
          <cell r="A4630" t="str">
            <v>C51237JM</v>
          </cell>
          <cell r="B4630">
            <v>42185</v>
          </cell>
          <cell r="C4630" t="str">
            <v>C51237</v>
          </cell>
          <cell r="D4630" t="str">
            <v>Madeira USA LTD</v>
          </cell>
          <cell r="E4630" t="str">
            <v>NH</v>
          </cell>
          <cell r="F4630" t="str">
            <v>P1</v>
          </cell>
          <cell r="G4630" t="str">
            <v>SMALL</v>
          </cell>
          <cell r="H4630" t="str">
            <v>JM</v>
          </cell>
          <cell r="I4630" t="str">
            <v>0033810 - CGI EMPLOYEE BENEFITS GROUP</v>
          </cell>
        </row>
        <row r="4631">
          <cell r="A4631" t="str">
            <v>C51237JN</v>
          </cell>
          <cell r="B4631">
            <v>42185</v>
          </cell>
          <cell r="C4631" t="str">
            <v>C51237</v>
          </cell>
          <cell r="D4631" t="str">
            <v>Madeira USA LTD</v>
          </cell>
          <cell r="E4631" t="str">
            <v>NH</v>
          </cell>
          <cell r="F4631" t="str">
            <v>P1</v>
          </cell>
          <cell r="G4631" t="str">
            <v>SMALL</v>
          </cell>
          <cell r="H4631" t="str">
            <v>JN</v>
          </cell>
          <cell r="I4631" t="str">
            <v>0033810 - CGI EMPLOYEE BENEFITS GROUP</v>
          </cell>
        </row>
        <row r="4632">
          <cell r="A4632" t="str">
            <v>C51238IH</v>
          </cell>
          <cell r="B4632">
            <v>42185</v>
          </cell>
          <cell r="C4632" t="str">
            <v>C51238</v>
          </cell>
          <cell r="D4632" t="str">
            <v>Braintree Pediatric Dental Assoc LLC</v>
          </cell>
          <cell r="E4632" t="str">
            <v>MA</v>
          </cell>
          <cell r="F4632" t="str">
            <v>P1</v>
          </cell>
          <cell r="G4632" t="str">
            <v>SMALL</v>
          </cell>
          <cell r="H4632" t="str">
            <v>IH</v>
          </cell>
          <cell r="I4632" t="str">
            <v>0020346 - SPRING INSURANCE GROUP LLC</v>
          </cell>
        </row>
        <row r="4633">
          <cell r="A4633" t="str">
            <v>C51245IH</v>
          </cell>
          <cell r="B4633">
            <v>42185</v>
          </cell>
          <cell r="C4633" t="str">
            <v>C51245</v>
          </cell>
          <cell r="D4633" t="str">
            <v>Drs Giordano &amp; Lem PC</v>
          </cell>
          <cell r="E4633" t="str">
            <v>MA</v>
          </cell>
          <cell r="F4633" t="str">
            <v>P1</v>
          </cell>
          <cell r="G4633" t="str">
            <v>SMALL</v>
          </cell>
          <cell r="H4633" t="str">
            <v>IH</v>
          </cell>
          <cell r="I4633" t="str">
            <v>0010762 - BUSINESS BENEFITS INS BROKERAGE INC</v>
          </cell>
        </row>
        <row r="4634">
          <cell r="A4634" t="str">
            <v>C51248IH</v>
          </cell>
          <cell r="B4634">
            <v>42185</v>
          </cell>
          <cell r="C4634" t="str">
            <v>C51248</v>
          </cell>
          <cell r="D4634" t="str">
            <v>PMI, Inc.</v>
          </cell>
          <cell r="E4634" t="str">
            <v>ME</v>
          </cell>
          <cell r="F4634" t="str">
            <v>P1</v>
          </cell>
          <cell r="G4634" t="str">
            <v>SMALL</v>
          </cell>
          <cell r="H4634" t="str">
            <v>IH</v>
          </cell>
          <cell r="I4634" t="str">
            <v>0025244 - BUSINESS INSURANCE AGENCY</v>
          </cell>
        </row>
        <row r="4635">
          <cell r="A4635" t="str">
            <v>C51250IH</v>
          </cell>
          <cell r="B4635">
            <v>42185</v>
          </cell>
          <cell r="C4635" t="str">
            <v>C51250</v>
          </cell>
          <cell r="D4635" t="str">
            <v>Northeast Urologic Surgery PC</v>
          </cell>
          <cell r="E4635" t="str">
            <v>MA</v>
          </cell>
          <cell r="F4635" t="str">
            <v>P1</v>
          </cell>
          <cell r="G4635" t="str">
            <v>SMALL</v>
          </cell>
          <cell r="H4635" t="str">
            <v>IH</v>
          </cell>
          <cell r="I4635" t="str">
            <v>0010767 - KAPLAN, ELLEN A</v>
          </cell>
        </row>
        <row r="4636">
          <cell r="A4636" t="str">
            <v>C51250IV</v>
          </cell>
          <cell r="B4636">
            <v>42185</v>
          </cell>
          <cell r="C4636" t="str">
            <v>C51250</v>
          </cell>
          <cell r="D4636" t="str">
            <v>Northeast Urologic Surgery PC</v>
          </cell>
          <cell r="E4636" t="str">
            <v>MA</v>
          </cell>
          <cell r="F4636" t="str">
            <v>P1</v>
          </cell>
          <cell r="G4636" t="str">
            <v>SMALL</v>
          </cell>
          <cell r="H4636" t="str">
            <v>IV</v>
          </cell>
          <cell r="I4636" t="str">
            <v>0010767 - KAPLAN, ELLEN A</v>
          </cell>
        </row>
        <row r="4637">
          <cell r="A4637" t="str">
            <v>C51255JM</v>
          </cell>
          <cell r="B4637">
            <v>42185</v>
          </cell>
          <cell r="C4637" t="str">
            <v>C51255</v>
          </cell>
          <cell r="D4637" t="str">
            <v>Chappell Tractor Sales, Inc.</v>
          </cell>
          <cell r="E4637" t="str">
            <v>NH</v>
          </cell>
          <cell r="F4637" t="str">
            <v>P1</v>
          </cell>
          <cell r="G4637" t="str">
            <v>CRC</v>
          </cell>
          <cell r="H4637" t="str">
            <v>JM</v>
          </cell>
          <cell r="I4637" t="str">
            <v>0025642 - ROWLEY AGENCY INC</v>
          </cell>
        </row>
        <row r="4638">
          <cell r="A4638" t="str">
            <v>C51257IH</v>
          </cell>
          <cell r="B4638">
            <v>42185</v>
          </cell>
          <cell r="C4638" t="str">
            <v>C51257</v>
          </cell>
          <cell r="D4638" t="str">
            <v>Bill Vagenas DMD LLC</v>
          </cell>
          <cell r="E4638" t="str">
            <v>MA</v>
          </cell>
          <cell r="F4638" t="str">
            <v>P1</v>
          </cell>
          <cell r="G4638" t="str">
            <v>SMALL</v>
          </cell>
          <cell r="H4638" t="str">
            <v>IH</v>
          </cell>
          <cell r="I4638" t="str">
            <v>0020347 - SPRING INSURANCE GROUP LLC</v>
          </cell>
        </row>
        <row r="4639">
          <cell r="A4639" t="str">
            <v>C51259IH</v>
          </cell>
          <cell r="B4639">
            <v>42185</v>
          </cell>
          <cell r="C4639" t="str">
            <v>C51259</v>
          </cell>
          <cell r="D4639" t="str">
            <v>Navy Yard Bistro Inc</v>
          </cell>
          <cell r="E4639" t="str">
            <v>MA</v>
          </cell>
          <cell r="F4639" t="str">
            <v>P1</v>
          </cell>
          <cell r="G4639" t="str">
            <v>SMALL</v>
          </cell>
          <cell r="H4639" t="str">
            <v>IH</v>
          </cell>
          <cell r="I4639" t="str">
            <v>0013145 - FINOCCHIO, ANTHONY M</v>
          </cell>
        </row>
        <row r="4640">
          <cell r="A4640" t="str">
            <v>C51263JH</v>
          </cell>
          <cell r="B4640">
            <v>42185</v>
          </cell>
          <cell r="C4640" t="str">
            <v>C51263</v>
          </cell>
          <cell r="D4640" t="str">
            <v>Sport Thoma</v>
          </cell>
          <cell r="E4640" t="str">
            <v>NH</v>
          </cell>
          <cell r="F4640" t="str">
            <v>P1</v>
          </cell>
          <cell r="G4640" t="str">
            <v>SMALL</v>
          </cell>
          <cell r="H4640" t="str">
            <v>JH</v>
          </cell>
          <cell r="I4640" t="str">
            <v>0026654 - NEW ENGLAND EMPLOYEE BENEFITS COUNCIL</v>
          </cell>
        </row>
        <row r="4641">
          <cell r="A4641" t="str">
            <v>C51264IH</v>
          </cell>
          <cell r="B4641">
            <v>42185</v>
          </cell>
          <cell r="C4641" t="str">
            <v>C51264</v>
          </cell>
          <cell r="D4641" t="str">
            <v>Planet Ventures dba Planet Dog, LLC</v>
          </cell>
          <cell r="E4641" t="str">
            <v>ME</v>
          </cell>
          <cell r="F4641" t="str">
            <v>P1</v>
          </cell>
          <cell r="G4641" t="str">
            <v>SMALL</v>
          </cell>
          <cell r="H4641" t="str">
            <v>IH</v>
          </cell>
          <cell r="I4641" t="str">
            <v>0028880 - NFP CORPORATE SERVICES (NY) LLC</v>
          </cell>
        </row>
        <row r="4642">
          <cell r="A4642" t="str">
            <v>C51264IV</v>
          </cell>
          <cell r="B4642">
            <v>42185</v>
          </cell>
          <cell r="C4642" t="str">
            <v>C51264</v>
          </cell>
          <cell r="D4642" t="str">
            <v>Planet Ventures dba Planet Dog, LLC</v>
          </cell>
          <cell r="E4642" t="str">
            <v>ME</v>
          </cell>
          <cell r="F4642" t="str">
            <v>P1</v>
          </cell>
          <cell r="G4642" t="str">
            <v>SMALL</v>
          </cell>
          <cell r="H4642" t="str">
            <v>IV</v>
          </cell>
          <cell r="I4642" t="str">
            <v>0028880 - NFP CORPORATE SERVICES (NY) LLC</v>
          </cell>
        </row>
        <row r="4643">
          <cell r="A4643" t="str">
            <v>C51264PO</v>
          </cell>
          <cell r="B4643">
            <v>42185</v>
          </cell>
          <cell r="C4643" t="str">
            <v>C51264</v>
          </cell>
          <cell r="D4643" t="str">
            <v>Planet Ventures dba Planet Dog, LLC</v>
          </cell>
          <cell r="E4643" t="str">
            <v>ME</v>
          </cell>
          <cell r="F4643" t="str">
            <v>P1</v>
          </cell>
          <cell r="G4643" t="str">
            <v>SMALL</v>
          </cell>
          <cell r="H4643" t="str">
            <v>PO</v>
          </cell>
          <cell r="I4643" t="str">
            <v>0028880 - NFP CORPORATE SERVICES (NY) LLC</v>
          </cell>
        </row>
        <row r="4644">
          <cell r="A4644" t="str">
            <v>C51265PO</v>
          </cell>
          <cell r="B4644">
            <v>42185</v>
          </cell>
          <cell r="C4644" t="str">
            <v>C51265</v>
          </cell>
          <cell r="D4644" t="str">
            <v>Research on Innovation</v>
          </cell>
          <cell r="E4644" t="str">
            <v>ME</v>
          </cell>
          <cell r="F4644" t="str">
            <v>P1</v>
          </cell>
          <cell r="G4644" t="str">
            <v>SMALL</v>
          </cell>
          <cell r="H4644" t="str">
            <v>PO</v>
          </cell>
          <cell r="I4644" t="str">
            <v>0013144 - KYES AGENCY</v>
          </cell>
        </row>
        <row r="4645">
          <cell r="A4645" t="str">
            <v>C51268JR</v>
          </cell>
          <cell r="B4645">
            <v>42185</v>
          </cell>
          <cell r="C4645" t="str">
            <v>C51268</v>
          </cell>
          <cell r="D4645" t="str">
            <v>Monadnock Economic Development Corp</v>
          </cell>
          <cell r="E4645" t="str">
            <v>NH</v>
          </cell>
          <cell r="F4645" t="str">
            <v>P1</v>
          </cell>
          <cell r="G4645" t="str">
            <v>SMALL</v>
          </cell>
          <cell r="H4645" t="str">
            <v>JR</v>
          </cell>
          <cell r="I4645" t="str">
            <v>0013149 - BERGERON, JULIANA T</v>
          </cell>
        </row>
        <row r="4646">
          <cell r="A4646" t="str">
            <v>C51286IH</v>
          </cell>
          <cell r="B4646">
            <v>42185</v>
          </cell>
          <cell r="C4646" t="str">
            <v>C51286</v>
          </cell>
          <cell r="D4646" t="str">
            <v>University System Of New Hampshire</v>
          </cell>
          <cell r="E4646" t="str">
            <v>NH</v>
          </cell>
          <cell r="F4646" t="str">
            <v>ASO</v>
          </cell>
          <cell r="G4646" t="str">
            <v>ERF</v>
          </cell>
          <cell r="H4646" t="str">
            <v>IH</v>
          </cell>
        </row>
        <row r="4647">
          <cell r="A4647" t="str">
            <v>C51286IP</v>
          </cell>
          <cell r="B4647">
            <v>42185</v>
          </cell>
          <cell r="C4647" t="str">
            <v>C51286</v>
          </cell>
          <cell r="D4647" t="str">
            <v>University System Of New Hampshire</v>
          </cell>
          <cell r="E4647" t="str">
            <v>NH</v>
          </cell>
          <cell r="F4647" t="str">
            <v>ASO</v>
          </cell>
          <cell r="G4647" t="str">
            <v>ERF</v>
          </cell>
          <cell r="H4647" t="str">
            <v>IP</v>
          </cell>
        </row>
        <row r="4648">
          <cell r="A4648" t="str">
            <v>C51286IV</v>
          </cell>
          <cell r="B4648">
            <v>42185</v>
          </cell>
          <cell r="C4648" t="str">
            <v>C51286</v>
          </cell>
          <cell r="D4648" t="str">
            <v>University System Of New Hampshire</v>
          </cell>
          <cell r="E4648" t="str">
            <v>NH</v>
          </cell>
          <cell r="F4648" t="str">
            <v>ASO</v>
          </cell>
          <cell r="G4648" t="str">
            <v>ERF</v>
          </cell>
          <cell r="H4648" t="str">
            <v>IV</v>
          </cell>
        </row>
        <row r="4649">
          <cell r="A4649" t="str">
            <v>C51286PO</v>
          </cell>
          <cell r="B4649">
            <v>42185</v>
          </cell>
          <cell r="C4649" t="str">
            <v>C51286</v>
          </cell>
          <cell r="D4649" t="str">
            <v>University System Of New Hampshire</v>
          </cell>
          <cell r="E4649" t="str">
            <v>NH</v>
          </cell>
          <cell r="F4649" t="str">
            <v>ASO</v>
          </cell>
          <cell r="G4649" t="str">
            <v>ERF</v>
          </cell>
          <cell r="H4649" t="str">
            <v>PO</v>
          </cell>
        </row>
        <row r="4650">
          <cell r="A4650" t="str">
            <v>C51289JM</v>
          </cell>
          <cell r="B4650">
            <v>42185</v>
          </cell>
          <cell r="C4650" t="str">
            <v>C51289</v>
          </cell>
          <cell r="D4650" t="str">
            <v>Claremont Glassworks Inc</v>
          </cell>
          <cell r="E4650" t="str">
            <v>NH</v>
          </cell>
          <cell r="F4650" t="str">
            <v>P1</v>
          </cell>
          <cell r="G4650" t="str">
            <v>SMALL</v>
          </cell>
          <cell r="H4650" t="str">
            <v>JM</v>
          </cell>
          <cell r="I4650" t="str">
            <v>0013161 - CBS INSURANCE INC</v>
          </cell>
        </row>
        <row r="4651">
          <cell r="A4651" t="str">
            <v>C51291PO</v>
          </cell>
          <cell r="B4651">
            <v>42185</v>
          </cell>
          <cell r="C4651" t="str">
            <v>C51291</v>
          </cell>
          <cell r="D4651" t="str">
            <v>The Smart Shopper, Inc.</v>
          </cell>
          <cell r="E4651" t="str">
            <v>ME</v>
          </cell>
          <cell r="F4651" t="str">
            <v>P1</v>
          </cell>
          <cell r="G4651" t="str">
            <v>SMALL</v>
          </cell>
          <cell r="H4651" t="str">
            <v>PO</v>
          </cell>
          <cell r="I4651" t="str">
            <v>0013159 - NELSON, SARAH T</v>
          </cell>
        </row>
        <row r="4652">
          <cell r="A4652" t="str">
            <v>C51292IA</v>
          </cell>
          <cell r="B4652">
            <v>42185</v>
          </cell>
          <cell r="C4652" t="str">
            <v>C51292</v>
          </cell>
          <cell r="D4652" t="str">
            <v>Central Massachusetts Independent Physician Association</v>
          </cell>
          <cell r="E4652" t="str">
            <v>MA</v>
          </cell>
          <cell r="F4652" t="str">
            <v>P1</v>
          </cell>
          <cell r="G4652" t="str">
            <v>ERF</v>
          </cell>
          <cell r="H4652" t="str">
            <v>IA</v>
          </cell>
          <cell r="I4652" t="str">
            <v>0030923 - SMALL BUSINESS INSURANCE AGENCY INC</v>
          </cell>
        </row>
        <row r="4653">
          <cell r="A4653" t="str">
            <v>C51292IH</v>
          </cell>
          <cell r="B4653">
            <v>42185</v>
          </cell>
          <cell r="C4653" t="str">
            <v>C51292</v>
          </cell>
          <cell r="D4653" t="str">
            <v>Central Massachusetts Independent Physician Association</v>
          </cell>
          <cell r="E4653" t="str">
            <v>MA</v>
          </cell>
          <cell r="F4653" t="str">
            <v>P1</v>
          </cell>
          <cell r="G4653" t="str">
            <v>ERF</v>
          </cell>
          <cell r="H4653" t="str">
            <v>IH</v>
          </cell>
          <cell r="I4653" t="str">
            <v>0030923 - SMALL BUSINESS INSURANCE AGENCY INC</v>
          </cell>
        </row>
        <row r="4654">
          <cell r="A4654" t="str">
            <v>C51296JM</v>
          </cell>
          <cell r="B4654">
            <v>42185</v>
          </cell>
          <cell r="C4654" t="str">
            <v>C51296</v>
          </cell>
          <cell r="D4654" t="str">
            <v>Pivital Solutions</v>
          </cell>
          <cell r="E4654" t="str">
            <v>NH</v>
          </cell>
          <cell r="F4654" t="str">
            <v>P1</v>
          </cell>
          <cell r="G4654" t="str">
            <v>SMALL</v>
          </cell>
          <cell r="H4654" t="str">
            <v>JM</v>
          </cell>
          <cell r="I4654" t="str">
            <v>0013166 - NIBRI BENEFIT SERVICES INC</v>
          </cell>
        </row>
        <row r="4655">
          <cell r="A4655" t="str">
            <v>C51298JM</v>
          </cell>
          <cell r="B4655">
            <v>42185</v>
          </cell>
          <cell r="C4655" t="str">
            <v>C51298</v>
          </cell>
          <cell r="D4655" t="str">
            <v>Lake Sunapee Protective Association</v>
          </cell>
          <cell r="E4655" t="str">
            <v>NH</v>
          </cell>
          <cell r="F4655" t="str">
            <v>P1</v>
          </cell>
          <cell r="G4655" t="str">
            <v>SMALL</v>
          </cell>
          <cell r="H4655" t="str">
            <v>JM</v>
          </cell>
          <cell r="I4655" t="str">
            <v>0013168 - E &amp; S INSURANCE SERVICES LLC</v>
          </cell>
        </row>
        <row r="4656">
          <cell r="A4656" t="str">
            <v>C51299JR</v>
          </cell>
          <cell r="B4656">
            <v>42185</v>
          </cell>
          <cell r="C4656" t="str">
            <v>C51299</v>
          </cell>
          <cell r="D4656" t="str">
            <v>Keach-Nordstrom Associates Inc</v>
          </cell>
          <cell r="E4656" t="str">
            <v>NH</v>
          </cell>
          <cell r="F4656" t="str">
            <v>P1</v>
          </cell>
          <cell r="G4656" t="str">
            <v>SMALL</v>
          </cell>
          <cell r="H4656" t="str">
            <v>JR</v>
          </cell>
          <cell r="I4656" t="str">
            <v>0013169 - CORNERSTONE BENEFIT &amp; RET GROUP INC</v>
          </cell>
        </row>
        <row r="4657">
          <cell r="A4657" t="str">
            <v>C51312IH</v>
          </cell>
          <cell r="B4657">
            <v>42185</v>
          </cell>
          <cell r="C4657" t="str">
            <v>C51312</v>
          </cell>
          <cell r="D4657" t="str">
            <v>Bolton General &amp; Cosmetic Dentistry</v>
          </cell>
          <cell r="E4657" t="str">
            <v>MA</v>
          </cell>
          <cell r="F4657" t="str">
            <v>P1</v>
          </cell>
          <cell r="G4657" t="str">
            <v>SMALL</v>
          </cell>
          <cell r="H4657" t="str">
            <v>IH</v>
          </cell>
          <cell r="I4657" t="str">
            <v>0013251 - HOLLISTER INSURANCE BROKERAGE INC</v>
          </cell>
        </row>
        <row r="4658">
          <cell r="A4658" t="str">
            <v>C51313JH</v>
          </cell>
          <cell r="B4658">
            <v>42185</v>
          </cell>
          <cell r="C4658" t="str">
            <v>C51313</v>
          </cell>
          <cell r="D4658" t="str">
            <v>Cornerstone Visiting Nurse Association</v>
          </cell>
          <cell r="E4658" t="str">
            <v>NH</v>
          </cell>
          <cell r="F4658" t="str">
            <v>P1</v>
          </cell>
          <cell r="G4658" t="str">
            <v>CRC</v>
          </cell>
          <cell r="H4658" t="str">
            <v>JH</v>
          </cell>
          <cell r="I4658" t="str">
            <v>0035296 - INSIGHT INSURANCE AGENCY LLC</v>
          </cell>
        </row>
        <row r="4659">
          <cell r="A4659" t="str">
            <v>C51313JM</v>
          </cell>
          <cell r="B4659">
            <v>42185</v>
          </cell>
          <cell r="C4659" t="str">
            <v>C51313</v>
          </cell>
          <cell r="D4659" t="str">
            <v>Cornerstone Visiting Nurse Association</v>
          </cell>
          <cell r="E4659" t="str">
            <v>NH</v>
          </cell>
          <cell r="F4659" t="str">
            <v>P1</v>
          </cell>
          <cell r="G4659" t="str">
            <v>CRC</v>
          </cell>
          <cell r="H4659" t="str">
            <v>JM</v>
          </cell>
          <cell r="I4659" t="str">
            <v>0035296 - INSIGHT INSURANCE AGENCY LLC</v>
          </cell>
        </row>
        <row r="4660">
          <cell r="A4660" t="str">
            <v>C51315JH</v>
          </cell>
          <cell r="B4660">
            <v>42185</v>
          </cell>
          <cell r="C4660" t="str">
            <v>C51315</v>
          </cell>
          <cell r="D4660" t="str">
            <v>Sail Energy Management</v>
          </cell>
          <cell r="E4660" t="str">
            <v>ME</v>
          </cell>
          <cell r="F4660" t="str">
            <v>P1</v>
          </cell>
          <cell r="G4660" t="str">
            <v>SMALL</v>
          </cell>
          <cell r="H4660" t="str">
            <v>JH</v>
          </cell>
          <cell r="I4660" t="str">
            <v>0035299 - BUSINESS INSURANCE AGENCY</v>
          </cell>
        </row>
        <row r="4661">
          <cell r="A4661" t="str">
            <v>C51315PO</v>
          </cell>
          <cell r="B4661">
            <v>42185</v>
          </cell>
          <cell r="C4661" t="str">
            <v>C51315</v>
          </cell>
          <cell r="D4661" t="str">
            <v>Sail Energy Management</v>
          </cell>
          <cell r="E4661" t="str">
            <v>ME</v>
          </cell>
          <cell r="F4661" t="str">
            <v>P1</v>
          </cell>
          <cell r="G4661" t="str">
            <v>SMALL</v>
          </cell>
          <cell r="H4661" t="str">
            <v>PO</v>
          </cell>
          <cell r="I4661" t="str">
            <v>0035299 - BUSINESS INSURANCE AGENCY</v>
          </cell>
        </row>
        <row r="4662">
          <cell r="A4662" t="str">
            <v>C51323IH</v>
          </cell>
          <cell r="B4662">
            <v>42185</v>
          </cell>
          <cell r="C4662" t="str">
            <v>C51323</v>
          </cell>
          <cell r="D4662" t="str">
            <v>Industrial Heat Treating Inc</v>
          </cell>
          <cell r="E4662" t="str">
            <v>MA</v>
          </cell>
          <cell r="F4662" t="str">
            <v>P1</v>
          </cell>
          <cell r="G4662" t="str">
            <v>SMALL</v>
          </cell>
          <cell r="H4662" t="str">
            <v>IH</v>
          </cell>
          <cell r="I4662" t="str">
            <v>0011213 - EAST COAST BENEFIT PLANS INC</v>
          </cell>
        </row>
        <row r="4663">
          <cell r="A4663" t="str">
            <v>C51328JM</v>
          </cell>
          <cell r="B4663">
            <v>42185</v>
          </cell>
          <cell r="C4663" t="str">
            <v>C51328</v>
          </cell>
          <cell r="D4663" t="str">
            <v>Life Visions LLC</v>
          </cell>
          <cell r="E4663" t="str">
            <v>NH</v>
          </cell>
          <cell r="F4663" t="str">
            <v>P1</v>
          </cell>
          <cell r="G4663" t="str">
            <v>SMALL</v>
          </cell>
          <cell r="H4663" t="str">
            <v>JM</v>
          </cell>
          <cell r="I4663" t="str">
            <v>0035927 - YOURPEOPLE INC</v>
          </cell>
        </row>
        <row r="4664">
          <cell r="A4664" t="str">
            <v>C51331JH</v>
          </cell>
          <cell r="B4664">
            <v>42185</v>
          </cell>
          <cell r="C4664" t="str">
            <v>C51331</v>
          </cell>
          <cell r="D4664" t="str">
            <v>Colby Lumber Company</v>
          </cell>
          <cell r="E4664" t="str">
            <v>NH</v>
          </cell>
          <cell r="F4664" t="str">
            <v>P1</v>
          </cell>
          <cell r="G4664" t="str">
            <v>SMALL</v>
          </cell>
          <cell r="H4664" t="str">
            <v>JH</v>
          </cell>
          <cell r="I4664" t="str">
            <v>0017466 - NEW ENGLAND EMPLOYEE BENEFITS COUNCIL</v>
          </cell>
        </row>
        <row r="4665">
          <cell r="A4665" t="str">
            <v>C51332JM</v>
          </cell>
          <cell r="B4665">
            <v>42185</v>
          </cell>
          <cell r="C4665" t="str">
            <v>C51332</v>
          </cell>
          <cell r="D4665" t="str">
            <v>Berlin Foundry &amp; Machine Company</v>
          </cell>
          <cell r="E4665" t="str">
            <v>NH</v>
          </cell>
          <cell r="F4665" t="str">
            <v>P1</v>
          </cell>
          <cell r="G4665" t="str">
            <v>SMALL</v>
          </cell>
          <cell r="H4665" t="str">
            <v>JM</v>
          </cell>
          <cell r="I4665" t="str">
            <v>0030351 - BROWN &amp; BROWN OF NEW HAMPSHIRE. INC</v>
          </cell>
        </row>
        <row r="4666">
          <cell r="A4666" t="str">
            <v>C51341IV</v>
          </cell>
          <cell r="B4666">
            <v>42185</v>
          </cell>
          <cell r="C4666" t="str">
            <v>C51341</v>
          </cell>
          <cell r="D4666" t="str">
            <v>Colonial Adjustment, Inc.</v>
          </cell>
          <cell r="E4666" t="str">
            <v>ME</v>
          </cell>
          <cell r="F4666" t="str">
            <v>P1</v>
          </cell>
          <cell r="G4666" t="str">
            <v>SMALL</v>
          </cell>
          <cell r="H4666" t="str">
            <v>IV</v>
          </cell>
          <cell r="I4666" t="str">
            <v>0030280 - DILWORTH, MICHAEL R</v>
          </cell>
        </row>
        <row r="4667">
          <cell r="A4667" t="str">
            <v>C51343JM</v>
          </cell>
          <cell r="B4667">
            <v>42185</v>
          </cell>
          <cell r="C4667" t="str">
            <v>C51343</v>
          </cell>
          <cell r="D4667" t="str">
            <v>The Housing Partnership</v>
          </cell>
          <cell r="E4667" t="str">
            <v>NH</v>
          </cell>
          <cell r="F4667" t="str">
            <v>P1</v>
          </cell>
          <cell r="G4667" t="str">
            <v>SMALL</v>
          </cell>
          <cell r="H4667" t="str">
            <v>JM</v>
          </cell>
          <cell r="I4667" t="str">
            <v>0013198 - SPURLING INSURANCE &amp; FINANCIAL SERVICES</v>
          </cell>
        </row>
        <row r="4668">
          <cell r="A4668" t="str">
            <v>C51357IV</v>
          </cell>
          <cell r="B4668">
            <v>42185</v>
          </cell>
          <cell r="C4668" t="str">
            <v>C51357</v>
          </cell>
          <cell r="D4668" t="str">
            <v>Electronic Imaging Materials</v>
          </cell>
          <cell r="E4668" t="str">
            <v>NH</v>
          </cell>
          <cell r="F4668" t="str">
            <v>P1</v>
          </cell>
          <cell r="G4668" t="str">
            <v>SMALL</v>
          </cell>
          <cell r="H4668" t="str">
            <v>IV</v>
          </cell>
          <cell r="I4668" t="str">
            <v>0010851 - BERGERON, JULIANA T</v>
          </cell>
        </row>
        <row r="4669">
          <cell r="A4669" t="str">
            <v>C51357JM</v>
          </cell>
          <cell r="B4669">
            <v>42185</v>
          </cell>
          <cell r="C4669" t="str">
            <v>C51357</v>
          </cell>
          <cell r="D4669" t="str">
            <v>Electronic Imaging Materials</v>
          </cell>
          <cell r="E4669" t="str">
            <v>NH</v>
          </cell>
          <cell r="F4669" t="str">
            <v>P1</v>
          </cell>
          <cell r="G4669" t="str">
            <v>SMALL</v>
          </cell>
          <cell r="H4669" t="str">
            <v>JM</v>
          </cell>
          <cell r="I4669" t="str">
            <v>0010851 - BERGERON, JULIANA T</v>
          </cell>
        </row>
        <row r="4670">
          <cell r="A4670" t="str">
            <v>C51358IV</v>
          </cell>
          <cell r="B4670">
            <v>42185</v>
          </cell>
          <cell r="C4670" t="str">
            <v>C51358</v>
          </cell>
          <cell r="D4670" t="str">
            <v>isee systems inc</v>
          </cell>
          <cell r="E4670" t="str">
            <v>NH</v>
          </cell>
          <cell r="F4670" t="str">
            <v>P1</v>
          </cell>
          <cell r="G4670" t="str">
            <v>SMALL</v>
          </cell>
          <cell r="H4670" t="str">
            <v>IV</v>
          </cell>
          <cell r="I4670" t="str">
            <v>0018167 - RICHARDS GROUP</v>
          </cell>
        </row>
        <row r="4671">
          <cell r="A4671" t="str">
            <v>C51363IA</v>
          </cell>
          <cell r="B4671">
            <v>42185</v>
          </cell>
          <cell r="C4671" t="str">
            <v>C51363</v>
          </cell>
          <cell r="D4671" t="str">
            <v>Folderwave Inc</v>
          </cell>
          <cell r="E4671" t="str">
            <v>MA</v>
          </cell>
          <cell r="F4671" t="str">
            <v>P1</v>
          </cell>
          <cell r="G4671" t="str">
            <v>SMALL</v>
          </cell>
          <cell r="H4671" t="str">
            <v>IA</v>
          </cell>
          <cell r="I4671" t="str">
            <v>0013196 - BORISLOW INSURANCE AGENCY</v>
          </cell>
        </row>
        <row r="4672">
          <cell r="A4672" t="str">
            <v>C51367IH</v>
          </cell>
          <cell r="B4672">
            <v>42185</v>
          </cell>
          <cell r="C4672" t="str">
            <v>C51367</v>
          </cell>
          <cell r="D4672" t="str">
            <v>Adams &amp; Fogg Oil Equipment Co.</v>
          </cell>
          <cell r="E4672" t="str">
            <v>ME</v>
          </cell>
          <cell r="F4672" t="str">
            <v>P1</v>
          </cell>
          <cell r="G4672" t="str">
            <v>SMALL</v>
          </cell>
          <cell r="H4672" t="str">
            <v>IH</v>
          </cell>
          <cell r="I4672" t="str">
            <v>0013195 - NORTON FINANCIAL SERVICES INC</v>
          </cell>
        </row>
        <row r="4673">
          <cell r="A4673" t="str">
            <v>C51367PO</v>
          </cell>
          <cell r="B4673">
            <v>42185</v>
          </cell>
          <cell r="C4673" t="str">
            <v>C51367</v>
          </cell>
          <cell r="D4673" t="str">
            <v>Adams &amp; Fogg Oil Equipment Co.</v>
          </cell>
          <cell r="E4673" t="str">
            <v>ME</v>
          </cell>
          <cell r="F4673" t="str">
            <v>P1</v>
          </cell>
          <cell r="G4673" t="str">
            <v>SMALL</v>
          </cell>
          <cell r="H4673" t="str">
            <v>PO</v>
          </cell>
          <cell r="I4673" t="str">
            <v>0013195 - NORTON FINANCIAL SERVICES INC</v>
          </cell>
        </row>
        <row r="4674">
          <cell r="A4674" t="str">
            <v>C51387IA</v>
          </cell>
          <cell r="B4674">
            <v>42185</v>
          </cell>
          <cell r="C4674" t="str">
            <v>C51387</v>
          </cell>
          <cell r="D4674" t="str">
            <v>Cambridge Biomedical Inc.</v>
          </cell>
          <cell r="E4674" t="str">
            <v>MA</v>
          </cell>
          <cell r="F4674" t="str">
            <v>P1</v>
          </cell>
          <cell r="G4674" t="str">
            <v>SMALL</v>
          </cell>
          <cell r="H4674" t="str">
            <v>IA</v>
          </cell>
          <cell r="I4674" t="str">
            <v>0018894 - EASTERN BENEFITS GROUP</v>
          </cell>
        </row>
        <row r="4675">
          <cell r="A4675" t="str">
            <v>C51387IH</v>
          </cell>
          <cell r="B4675">
            <v>42185</v>
          </cell>
          <cell r="C4675" t="str">
            <v>C51387</v>
          </cell>
          <cell r="D4675" t="str">
            <v>Cambridge Biomedical Inc.</v>
          </cell>
          <cell r="E4675" t="str">
            <v>MA</v>
          </cell>
          <cell r="F4675" t="str">
            <v>P1</v>
          </cell>
          <cell r="G4675" t="str">
            <v>SMALL</v>
          </cell>
          <cell r="H4675" t="str">
            <v>IH</v>
          </cell>
          <cell r="I4675" t="str">
            <v>0018894 - EASTERN BENEFITS GROUP</v>
          </cell>
        </row>
        <row r="4676">
          <cell r="A4676" t="str">
            <v>C51392JM</v>
          </cell>
          <cell r="B4676">
            <v>42185</v>
          </cell>
          <cell r="C4676" t="str">
            <v>C51392</v>
          </cell>
          <cell r="D4676" t="str">
            <v>RMON Networks Inc</v>
          </cell>
          <cell r="E4676" t="str">
            <v>NH</v>
          </cell>
          <cell r="F4676" t="str">
            <v>P1</v>
          </cell>
          <cell r="G4676" t="str">
            <v>SMALL</v>
          </cell>
          <cell r="H4676" t="str">
            <v>JM</v>
          </cell>
          <cell r="I4676" t="str">
            <v>0013224 - ANTKOWIAK, ERIC D</v>
          </cell>
        </row>
        <row r="4677">
          <cell r="A4677" t="str">
            <v>C51396IA</v>
          </cell>
          <cell r="B4677">
            <v>42185</v>
          </cell>
          <cell r="C4677" t="str">
            <v>C51396</v>
          </cell>
          <cell r="D4677" t="str">
            <v>Jenike &amp; Johanson Inc</v>
          </cell>
          <cell r="E4677" t="str">
            <v>MA</v>
          </cell>
          <cell r="F4677" t="str">
            <v>P1</v>
          </cell>
          <cell r="G4677" t="str">
            <v>CRC</v>
          </cell>
          <cell r="H4677" t="str">
            <v>IA</v>
          </cell>
          <cell r="I4677" t="str">
            <v>0025389 - GALLAGHER BENEFIT SERVICES INC</v>
          </cell>
        </row>
        <row r="4678">
          <cell r="A4678" t="str">
            <v>C51396IH</v>
          </cell>
          <cell r="B4678">
            <v>42185</v>
          </cell>
          <cell r="C4678" t="str">
            <v>C51396</v>
          </cell>
          <cell r="D4678" t="str">
            <v>Jenike &amp; Johanson Inc</v>
          </cell>
          <cell r="E4678" t="str">
            <v>MA</v>
          </cell>
          <cell r="F4678" t="str">
            <v>P1</v>
          </cell>
          <cell r="G4678" t="str">
            <v>CRC</v>
          </cell>
          <cell r="H4678" t="str">
            <v>IH</v>
          </cell>
          <cell r="I4678" t="str">
            <v>0025389 - GALLAGHER BENEFIT SERVICES INC</v>
          </cell>
        </row>
        <row r="4679">
          <cell r="A4679" t="str">
            <v>C51405IH</v>
          </cell>
          <cell r="B4679">
            <v>42185</v>
          </cell>
          <cell r="C4679" t="str">
            <v>C51405</v>
          </cell>
          <cell r="D4679" t="str">
            <v>New Hope for Women</v>
          </cell>
          <cell r="E4679" t="str">
            <v>ME</v>
          </cell>
          <cell r="F4679" t="str">
            <v>P1</v>
          </cell>
          <cell r="G4679" t="str">
            <v>SMALL</v>
          </cell>
          <cell r="H4679" t="str">
            <v>IH</v>
          </cell>
          <cell r="I4679" t="str">
            <v>0028882 - USI INSURANCE SERVICES LLC - BRIARCLIFF</v>
          </cell>
        </row>
        <row r="4680">
          <cell r="A4680" t="str">
            <v>C51405PO</v>
          </cell>
          <cell r="B4680">
            <v>42185</v>
          </cell>
          <cell r="C4680" t="str">
            <v>C51405</v>
          </cell>
          <cell r="D4680" t="str">
            <v>New Hope for Women</v>
          </cell>
          <cell r="E4680" t="str">
            <v>ME</v>
          </cell>
          <cell r="F4680" t="str">
            <v>P1</v>
          </cell>
          <cell r="G4680" t="str">
            <v>SMALL</v>
          </cell>
          <cell r="H4680" t="str">
            <v>PO</v>
          </cell>
          <cell r="I4680" t="str">
            <v>0028882 - USI INSURANCE SERVICES LLC - BRIARCLIFF</v>
          </cell>
        </row>
        <row r="4681">
          <cell r="A4681" t="str">
            <v>C51411IH</v>
          </cell>
          <cell r="B4681">
            <v>42185</v>
          </cell>
          <cell r="C4681" t="str">
            <v>C51411</v>
          </cell>
          <cell r="D4681" t="str">
            <v>Plan It Marketing Intelligence Inc.</v>
          </cell>
          <cell r="E4681" t="str">
            <v>MA</v>
          </cell>
          <cell r="F4681" t="str">
            <v>P1</v>
          </cell>
          <cell r="G4681" t="str">
            <v>SMALL</v>
          </cell>
          <cell r="H4681" t="str">
            <v>IH</v>
          </cell>
          <cell r="I4681" t="str">
            <v>0010883 - SMALL BUSINESS INSURANCE AGENCY INC</v>
          </cell>
        </row>
        <row r="4682">
          <cell r="A4682" t="str">
            <v>C51420IH</v>
          </cell>
          <cell r="B4682">
            <v>42185</v>
          </cell>
          <cell r="C4682" t="str">
            <v>C51420</v>
          </cell>
          <cell r="D4682" t="str">
            <v>Patco Construction</v>
          </cell>
          <cell r="E4682" t="str">
            <v>ME</v>
          </cell>
          <cell r="F4682" t="str">
            <v>P1</v>
          </cell>
          <cell r="G4682" t="str">
            <v>SMALL</v>
          </cell>
          <cell r="H4682" t="str">
            <v>IH</v>
          </cell>
          <cell r="I4682" t="str">
            <v>0013232 - ROWLEY AGENCY INC</v>
          </cell>
        </row>
        <row r="4683">
          <cell r="A4683" t="str">
            <v>C51420IV</v>
          </cell>
          <cell r="B4683">
            <v>42185</v>
          </cell>
          <cell r="C4683" t="str">
            <v>C51420</v>
          </cell>
          <cell r="D4683" t="str">
            <v>Patco Construction</v>
          </cell>
          <cell r="E4683" t="str">
            <v>ME</v>
          </cell>
          <cell r="F4683" t="str">
            <v>P1</v>
          </cell>
          <cell r="G4683" t="str">
            <v>SMALL</v>
          </cell>
          <cell r="H4683" t="str">
            <v>IV</v>
          </cell>
          <cell r="I4683" t="str">
            <v>0013232 - ROWLEY AGENCY INC</v>
          </cell>
        </row>
        <row r="4684">
          <cell r="A4684" t="str">
            <v>C51421IV</v>
          </cell>
          <cell r="B4684">
            <v>42185</v>
          </cell>
          <cell r="C4684" t="str">
            <v>C51421</v>
          </cell>
          <cell r="D4684" t="str">
            <v>Town of Naples</v>
          </cell>
          <cell r="E4684" t="str">
            <v>ME</v>
          </cell>
          <cell r="F4684" t="str">
            <v>P1</v>
          </cell>
          <cell r="G4684" t="str">
            <v>SMALL</v>
          </cell>
          <cell r="H4684" t="str">
            <v>IV</v>
          </cell>
          <cell r="I4684" t="str">
            <v>0028966 - USI INSURANCE SERVICES LLC - BRIARCLIFF</v>
          </cell>
        </row>
        <row r="4685">
          <cell r="A4685" t="str">
            <v>C51436IH</v>
          </cell>
          <cell r="B4685">
            <v>42185</v>
          </cell>
          <cell r="C4685" t="str">
            <v>C51436</v>
          </cell>
          <cell r="D4685" t="str">
            <v>Michael Penney Photography</v>
          </cell>
          <cell r="E4685" t="str">
            <v>NH</v>
          </cell>
          <cell r="F4685" t="str">
            <v>P1</v>
          </cell>
          <cell r="G4685" t="str">
            <v>SMALL</v>
          </cell>
          <cell r="H4685" t="str">
            <v>IH</v>
          </cell>
          <cell r="I4685" t="str">
            <v>0013296 - NIBRI BENEFIT SERVICES INC</v>
          </cell>
        </row>
        <row r="4686">
          <cell r="A4686" t="str">
            <v>C51442JM</v>
          </cell>
          <cell r="B4686">
            <v>42185</v>
          </cell>
          <cell r="C4686" t="str">
            <v>C51442</v>
          </cell>
          <cell r="D4686" t="str">
            <v>Connors Fong and Mancuso Inc</v>
          </cell>
          <cell r="E4686" t="str">
            <v>NH</v>
          </cell>
          <cell r="F4686" t="str">
            <v>P1</v>
          </cell>
          <cell r="G4686" t="str">
            <v>CRC</v>
          </cell>
          <cell r="H4686" t="str">
            <v>JM</v>
          </cell>
          <cell r="I4686" t="str">
            <v>0031521 - NEW ENGLAND EMPLOYEE BENEFITS COUNCIL</v>
          </cell>
        </row>
        <row r="4687">
          <cell r="A4687" t="str">
            <v>C51442JN</v>
          </cell>
          <cell r="B4687">
            <v>42185</v>
          </cell>
          <cell r="C4687" t="str">
            <v>C51442</v>
          </cell>
          <cell r="D4687" t="str">
            <v>Connors Fong and Mancuso Inc</v>
          </cell>
          <cell r="E4687" t="str">
            <v>NH</v>
          </cell>
          <cell r="F4687" t="str">
            <v>P1</v>
          </cell>
          <cell r="G4687" t="str">
            <v>CRC</v>
          </cell>
          <cell r="H4687" t="str">
            <v>JN</v>
          </cell>
          <cell r="I4687" t="str">
            <v>0031521 - NEW ENGLAND EMPLOYEE BENEFITS COUNCIL</v>
          </cell>
        </row>
        <row r="4688">
          <cell r="A4688" t="str">
            <v>C51448JM</v>
          </cell>
          <cell r="B4688">
            <v>42185</v>
          </cell>
          <cell r="C4688" t="str">
            <v>C51448</v>
          </cell>
          <cell r="D4688" t="str">
            <v>Pelletier Financial Group LLC</v>
          </cell>
          <cell r="E4688" t="str">
            <v>NH</v>
          </cell>
          <cell r="F4688" t="str">
            <v>P1</v>
          </cell>
          <cell r="G4688" t="str">
            <v>SMALL</v>
          </cell>
          <cell r="H4688" t="str">
            <v>JM</v>
          </cell>
          <cell r="I4688" t="str">
            <v>0013301 - NORTHEAST PLANNING ASSOCIATES</v>
          </cell>
        </row>
        <row r="4689">
          <cell r="A4689" t="str">
            <v>C51448JN</v>
          </cell>
          <cell r="B4689">
            <v>42185</v>
          </cell>
          <cell r="C4689" t="str">
            <v>C51448</v>
          </cell>
          <cell r="D4689" t="str">
            <v>Pelletier Financial Group LLC</v>
          </cell>
          <cell r="E4689" t="str">
            <v>NH</v>
          </cell>
          <cell r="F4689" t="str">
            <v>P1</v>
          </cell>
          <cell r="G4689" t="str">
            <v>SMALL</v>
          </cell>
          <cell r="H4689" t="str">
            <v>JN</v>
          </cell>
          <cell r="I4689" t="str">
            <v>0013301 - NORTHEAST PLANNING ASSOCIATES</v>
          </cell>
        </row>
        <row r="4690">
          <cell r="A4690" t="str">
            <v>C51460IH</v>
          </cell>
          <cell r="B4690">
            <v>42185</v>
          </cell>
          <cell r="C4690" t="str">
            <v>C51460</v>
          </cell>
          <cell r="D4690" t="str">
            <v>Cancer Community Center</v>
          </cell>
          <cell r="E4690" t="str">
            <v>ME</v>
          </cell>
          <cell r="F4690" t="str">
            <v>P1</v>
          </cell>
          <cell r="G4690" t="str">
            <v>SMALL</v>
          </cell>
          <cell r="H4690" t="str">
            <v>IH</v>
          </cell>
          <cell r="I4690" t="str">
            <v>0013298 - HOLDEN INSURANCE AGENCY</v>
          </cell>
        </row>
        <row r="4691">
          <cell r="A4691" t="str">
            <v>C51464IA</v>
          </cell>
          <cell r="B4691">
            <v>42185</v>
          </cell>
          <cell r="C4691" t="str">
            <v>C51464</v>
          </cell>
          <cell r="D4691" t="str">
            <v>Millennium Anesthesia PC</v>
          </cell>
          <cell r="E4691" t="str">
            <v>MA</v>
          </cell>
          <cell r="F4691" t="str">
            <v>P1</v>
          </cell>
          <cell r="G4691" t="str">
            <v>SMALL</v>
          </cell>
          <cell r="H4691" t="str">
            <v>IA</v>
          </cell>
          <cell r="I4691" t="str">
            <v>0010923 - KAPLAN, ELLEN A</v>
          </cell>
        </row>
        <row r="4692">
          <cell r="A4692" t="str">
            <v>C51465IA</v>
          </cell>
          <cell r="B4692">
            <v>42185</v>
          </cell>
          <cell r="C4692" t="str">
            <v>C51465</v>
          </cell>
          <cell r="D4692" t="str">
            <v>Bergman &amp; Song LLP</v>
          </cell>
          <cell r="E4692" t="str">
            <v>MA</v>
          </cell>
          <cell r="F4692" t="str">
            <v>P1</v>
          </cell>
          <cell r="G4692" t="str">
            <v>SMALL</v>
          </cell>
          <cell r="H4692" t="str">
            <v>IA</v>
          </cell>
        </row>
        <row r="4693">
          <cell r="A4693" t="str">
            <v>C51465IH</v>
          </cell>
          <cell r="B4693">
            <v>42185</v>
          </cell>
          <cell r="C4693" t="str">
            <v>C51465</v>
          </cell>
          <cell r="D4693" t="str">
            <v>Bergman &amp; Song LLP</v>
          </cell>
          <cell r="E4693" t="str">
            <v>MA</v>
          </cell>
          <cell r="F4693" t="str">
            <v>P1</v>
          </cell>
          <cell r="G4693" t="str">
            <v>SMALL</v>
          </cell>
          <cell r="H4693" t="str">
            <v>IH</v>
          </cell>
        </row>
        <row r="4694">
          <cell r="A4694" t="str">
            <v>C51468JM</v>
          </cell>
          <cell r="B4694">
            <v>42185</v>
          </cell>
          <cell r="C4694" t="str">
            <v>C51468</v>
          </cell>
          <cell r="D4694" t="str">
            <v>Market Square Jewelers</v>
          </cell>
          <cell r="E4694" t="str">
            <v>NH</v>
          </cell>
          <cell r="F4694" t="str">
            <v>P1</v>
          </cell>
          <cell r="G4694" t="str">
            <v>SMALL</v>
          </cell>
          <cell r="H4694" t="str">
            <v>JM</v>
          </cell>
          <cell r="I4694" t="str">
            <v>0034596 - JARVIS III, HAROLD F</v>
          </cell>
        </row>
        <row r="4695">
          <cell r="A4695" t="str">
            <v>C51470IV</v>
          </cell>
          <cell r="B4695">
            <v>42185</v>
          </cell>
          <cell r="C4695" t="str">
            <v>C51470</v>
          </cell>
          <cell r="D4695" t="str">
            <v>Bigelow LLC</v>
          </cell>
          <cell r="E4695" t="str">
            <v>NH</v>
          </cell>
          <cell r="F4695" t="str">
            <v>P1</v>
          </cell>
          <cell r="G4695" t="str">
            <v>SMALL</v>
          </cell>
          <cell r="H4695" t="str">
            <v>IV</v>
          </cell>
          <cell r="I4695" t="str">
            <v>0023058 - INSURANCE PLANNING GROUP INC</v>
          </cell>
        </row>
        <row r="4696">
          <cell r="A4696" t="str">
            <v>C51488IV</v>
          </cell>
          <cell r="B4696">
            <v>42185</v>
          </cell>
          <cell r="C4696" t="str">
            <v>C51488</v>
          </cell>
          <cell r="D4696" t="str">
            <v>Retail Control Systems, Inc.</v>
          </cell>
          <cell r="E4696" t="str">
            <v>NH</v>
          </cell>
          <cell r="F4696" t="str">
            <v>P1</v>
          </cell>
          <cell r="G4696" t="str">
            <v>SMALL</v>
          </cell>
          <cell r="H4696" t="str">
            <v>IV</v>
          </cell>
          <cell r="I4696" t="str">
            <v>0029844 - NEW ENGLAND EMPLOYEE BENEFITS COUNCIL</v>
          </cell>
        </row>
        <row r="4697">
          <cell r="A4697" t="str">
            <v>C51488JS</v>
          </cell>
          <cell r="B4697">
            <v>42185</v>
          </cell>
          <cell r="C4697" t="str">
            <v>C51488</v>
          </cell>
          <cell r="D4697" t="str">
            <v>Retail Control Systems, Inc.</v>
          </cell>
          <cell r="E4697" t="str">
            <v>NH</v>
          </cell>
          <cell r="F4697" t="str">
            <v>P1</v>
          </cell>
          <cell r="G4697" t="str">
            <v>SMALL</v>
          </cell>
          <cell r="H4697" t="str">
            <v>JS</v>
          </cell>
          <cell r="I4697" t="str">
            <v>0029844 - NEW ENGLAND EMPLOYEE BENEFITS COUNCIL</v>
          </cell>
        </row>
        <row r="4698">
          <cell r="A4698" t="str">
            <v>C51513IH</v>
          </cell>
          <cell r="B4698">
            <v>42185</v>
          </cell>
          <cell r="C4698" t="str">
            <v>C51513</v>
          </cell>
          <cell r="D4698" t="str">
            <v>Coastal Sleep Diagnostics Inc</v>
          </cell>
          <cell r="E4698" t="str">
            <v>MA</v>
          </cell>
          <cell r="F4698" t="str">
            <v>P1</v>
          </cell>
          <cell r="G4698" t="str">
            <v>SMALL</v>
          </cell>
          <cell r="H4698" t="str">
            <v>IH</v>
          </cell>
          <cell r="I4698" t="str">
            <v>0013304 - UNITED BUSINESSMANS INSURANCE AGENCY</v>
          </cell>
        </row>
        <row r="4699">
          <cell r="A4699" t="str">
            <v>C51516JH</v>
          </cell>
          <cell r="B4699">
            <v>42185</v>
          </cell>
          <cell r="C4699" t="str">
            <v>C51516</v>
          </cell>
          <cell r="D4699" t="str">
            <v>Tibbetts Homes Inc</v>
          </cell>
          <cell r="E4699" t="str">
            <v>NH</v>
          </cell>
          <cell r="F4699" t="str">
            <v>P1</v>
          </cell>
          <cell r="G4699" t="str">
            <v>SMALL</v>
          </cell>
          <cell r="H4699" t="str">
            <v>JH</v>
          </cell>
          <cell r="I4699" t="str">
            <v>0013325 - NEW ENGLAND EMPLOYEE BENEFITS COUNCIL</v>
          </cell>
        </row>
        <row r="4700">
          <cell r="A4700" t="str">
            <v>C51517PO</v>
          </cell>
          <cell r="B4700">
            <v>42185</v>
          </cell>
          <cell r="C4700" t="str">
            <v>C51517</v>
          </cell>
          <cell r="D4700" t="str">
            <v>Maine Coast Lumber</v>
          </cell>
          <cell r="E4700" t="str">
            <v>ME</v>
          </cell>
          <cell r="F4700" t="str">
            <v>P1</v>
          </cell>
          <cell r="G4700" t="str">
            <v>SMALL</v>
          </cell>
          <cell r="H4700" t="str">
            <v>PO</v>
          </cell>
          <cell r="I4700" t="str">
            <v>0030983 - BARTLETT, JOSHUA I</v>
          </cell>
        </row>
        <row r="4701">
          <cell r="A4701" t="str">
            <v>C51524IV</v>
          </cell>
          <cell r="B4701">
            <v>42185</v>
          </cell>
          <cell r="C4701" t="str">
            <v>C51524</v>
          </cell>
          <cell r="D4701" t="str">
            <v>Kathy Walsh Real Estate Inc</v>
          </cell>
          <cell r="E4701" t="str">
            <v>NH</v>
          </cell>
          <cell r="F4701" t="str">
            <v>P1</v>
          </cell>
          <cell r="G4701" t="str">
            <v>SMALL</v>
          </cell>
          <cell r="H4701" t="str">
            <v>IV</v>
          </cell>
          <cell r="I4701" t="str">
            <v>0014740 - NEW ENGLAND EMPLOYEE BENEFITS COUNCIL</v>
          </cell>
        </row>
        <row r="4702">
          <cell r="A4702" t="str">
            <v>C51551IH</v>
          </cell>
          <cell r="B4702">
            <v>42185</v>
          </cell>
          <cell r="C4702" t="str">
            <v>C51551</v>
          </cell>
          <cell r="D4702" t="str">
            <v>Falmouth Scientific Inc</v>
          </cell>
          <cell r="E4702" t="str">
            <v>MA</v>
          </cell>
          <cell r="F4702" t="str">
            <v>P1</v>
          </cell>
          <cell r="G4702" t="str">
            <v>SMALL</v>
          </cell>
          <cell r="H4702" t="str">
            <v>IH</v>
          </cell>
          <cell r="I4702" t="str">
            <v>0013269 - MCCULLOM, PATRICK</v>
          </cell>
        </row>
        <row r="4703">
          <cell r="A4703" t="str">
            <v>C51553JM</v>
          </cell>
          <cell r="B4703">
            <v>42185</v>
          </cell>
          <cell r="C4703" t="str">
            <v>C51553</v>
          </cell>
          <cell r="D4703" t="str">
            <v>Wolfeboro Power Equipment Co</v>
          </cell>
          <cell r="E4703" t="str">
            <v>NH</v>
          </cell>
          <cell r="F4703" t="str">
            <v>P1</v>
          </cell>
          <cell r="G4703" t="str">
            <v>SMALL</v>
          </cell>
          <cell r="H4703" t="str">
            <v>JM</v>
          </cell>
          <cell r="I4703" t="str">
            <v>0013340 - DEVORK, DWIGHT A</v>
          </cell>
        </row>
        <row r="4704">
          <cell r="A4704" t="str">
            <v>C51555IH</v>
          </cell>
          <cell r="B4704">
            <v>42185</v>
          </cell>
          <cell r="C4704" t="str">
            <v>C51555</v>
          </cell>
          <cell r="D4704" t="str">
            <v>Imaging Associates Inc</v>
          </cell>
          <cell r="E4704" t="str">
            <v>MA</v>
          </cell>
          <cell r="F4704" t="str">
            <v>P1</v>
          </cell>
          <cell r="G4704" t="str">
            <v>SMALL</v>
          </cell>
          <cell r="H4704" t="str">
            <v>IH</v>
          </cell>
          <cell r="I4704" t="str">
            <v>0013270 - BOSTON INSURANCE GROUP</v>
          </cell>
        </row>
        <row r="4705">
          <cell r="A4705" t="str">
            <v>C51559IH</v>
          </cell>
          <cell r="B4705">
            <v>42185</v>
          </cell>
          <cell r="C4705" t="str">
            <v>C51559</v>
          </cell>
          <cell r="D4705" t="str">
            <v>CC &amp; J McDonalds</v>
          </cell>
          <cell r="E4705" t="str">
            <v>MA</v>
          </cell>
          <cell r="F4705" t="str">
            <v>P1</v>
          </cell>
          <cell r="G4705" t="str">
            <v>SMALL</v>
          </cell>
          <cell r="H4705" t="str">
            <v>IH</v>
          </cell>
          <cell r="I4705" t="str">
            <v>0025091 - BEGLEY INSURANCE SERVICES INC</v>
          </cell>
        </row>
        <row r="4706">
          <cell r="A4706" t="str">
            <v>C51561IH</v>
          </cell>
          <cell r="B4706">
            <v>42185</v>
          </cell>
          <cell r="C4706" t="str">
            <v>C51561</v>
          </cell>
          <cell r="D4706" t="str">
            <v>Highland Dental Group</v>
          </cell>
          <cell r="E4706" t="str">
            <v>MA</v>
          </cell>
          <cell r="F4706" t="str">
            <v>P1</v>
          </cell>
          <cell r="G4706" t="str">
            <v>SMALL</v>
          </cell>
          <cell r="H4706" t="str">
            <v>IH</v>
          </cell>
          <cell r="I4706" t="str">
            <v>0020502 - SPRING INSURANCE GROUP LLC</v>
          </cell>
        </row>
        <row r="4707">
          <cell r="A4707" t="str">
            <v>C51562IH</v>
          </cell>
          <cell r="B4707">
            <v>42185</v>
          </cell>
          <cell r="C4707" t="str">
            <v>C51562</v>
          </cell>
          <cell r="D4707" t="str">
            <v>Central Paper Products Co Inc</v>
          </cell>
          <cell r="E4707" t="str">
            <v>NH</v>
          </cell>
          <cell r="F4707" t="str">
            <v>P1</v>
          </cell>
          <cell r="G4707" t="str">
            <v>CRC</v>
          </cell>
          <cell r="H4707" t="str">
            <v>IH</v>
          </cell>
          <cell r="I4707" t="str">
            <v>0028279 - CGI EMPLOYEE BENEFITS GROUP</v>
          </cell>
        </row>
        <row r="4708">
          <cell r="A4708" t="str">
            <v>C51562JM</v>
          </cell>
          <cell r="B4708">
            <v>42185</v>
          </cell>
          <cell r="C4708" t="str">
            <v>C51562</v>
          </cell>
          <cell r="D4708" t="str">
            <v>Central Paper Products Co Inc</v>
          </cell>
          <cell r="E4708" t="str">
            <v>NH</v>
          </cell>
          <cell r="F4708" t="str">
            <v>P1</v>
          </cell>
          <cell r="G4708" t="str">
            <v>CRC</v>
          </cell>
          <cell r="H4708" t="str">
            <v>JM</v>
          </cell>
          <cell r="I4708" t="str">
            <v>0028279 - CGI EMPLOYEE BENEFITS GROUP</v>
          </cell>
        </row>
        <row r="4709">
          <cell r="A4709" t="str">
            <v>C51562PO</v>
          </cell>
          <cell r="B4709">
            <v>42185</v>
          </cell>
          <cell r="C4709" t="str">
            <v>C51562</v>
          </cell>
          <cell r="D4709" t="str">
            <v>Central Paper Products Co Inc</v>
          </cell>
          <cell r="E4709" t="str">
            <v>NH</v>
          </cell>
          <cell r="F4709" t="str">
            <v>P1</v>
          </cell>
          <cell r="G4709" t="str">
            <v>CRC</v>
          </cell>
          <cell r="H4709" t="str">
            <v>PO</v>
          </cell>
          <cell r="I4709" t="str">
            <v>0028279 - CGI EMPLOYEE BENEFITS GROUP</v>
          </cell>
        </row>
        <row r="4710">
          <cell r="A4710" t="str">
            <v>C51578JH</v>
          </cell>
          <cell r="B4710">
            <v>42185</v>
          </cell>
          <cell r="C4710" t="str">
            <v>C51578</v>
          </cell>
          <cell r="D4710" t="str">
            <v>Law Office of Stanley N Wallerstein</v>
          </cell>
          <cell r="E4710" t="str">
            <v>NH</v>
          </cell>
          <cell r="F4710" t="str">
            <v>P1</v>
          </cell>
          <cell r="G4710" t="str">
            <v>SMALL</v>
          </cell>
          <cell r="H4710" t="str">
            <v>JH</v>
          </cell>
          <cell r="I4710" t="str">
            <v>0013353 - NEW ENGLAND EMPLOYEE BENEFITS COUNCIL</v>
          </cell>
        </row>
        <row r="4711">
          <cell r="A4711" t="str">
            <v>C51584IV</v>
          </cell>
          <cell r="B4711">
            <v>42185</v>
          </cell>
          <cell r="C4711" t="str">
            <v>C51584</v>
          </cell>
          <cell r="D4711" t="str">
            <v>Economy Plumbing &amp; Heating Inc</v>
          </cell>
          <cell r="E4711" t="str">
            <v>NH</v>
          </cell>
          <cell r="F4711" t="str">
            <v>P1</v>
          </cell>
          <cell r="G4711" t="str">
            <v>SMALL</v>
          </cell>
          <cell r="H4711" t="str">
            <v>IV</v>
          </cell>
          <cell r="I4711" t="str">
            <v>0028958 - MOSSE &amp; MOSSE ASSOCIATES INC</v>
          </cell>
        </row>
        <row r="4712">
          <cell r="A4712" t="str">
            <v>C51584JM</v>
          </cell>
          <cell r="B4712">
            <v>42185</v>
          </cell>
          <cell r="C4712" t="str">
            <v>C51584</v>
          </cell>
          <cell r="D4712" t="str">
            <v>Economy Plumbing &amp; Heating Inc</v>
          </cell>
          <cell r="E4712" t="str">
            <v>NH</v>
          </cell>
          <cell r="F4712" t="str">
            <v>P1</v>
          </cell>
          <cell r="G4712" t="str">
            <v>SMALL</v>
          </cell>
          <cell r="H4712" t="str">
            <v>JM</v>
          </cell>
          <cell r="I4712" t="str">
            <v>0028958 - MOSSE &amp; MOSSE ASSOCIATES INC</v>
          </cell>
        </row>
        <row r="4713">
          <cell r="A4713" t="str">
            <v>C51589IV</v>
          </cell>
          <cell r="B4713">
            <v>42185</v>
          </cell>
          <cell r="C4713" t="str">
            <v>C51589</v>
          </cell>
          <cell r="D4713" t="str">
            <v>Medicine World Inc</v>
          </cell>
          <cell r="E4713" t="str">
            <v>NH</v>
          </cell>
          <cell r="F4713" t="str">
            <v>P1</v>
          </cell>
          <cell r="G4713" t="str">
            <v>SMALL</v>
          </cell>
          <cell r="H4713" t="str">
            <v>IV</v>
          </cell>
          <cell r="I4713" t="str">
            <v>0033158 - NIBRI BENEFIT SERVICES INC</v>
          </cell>
        </row>
        <row r="4714">
          <cell r="A4714" t="str">
            <v>C51596PO</v>
          </cell>
          <cell r="B4714">
            <v>42185</v>
          </cell>
          <cell r="C4714" t="str">
            <v>C51596</v>
          </cell>
          <cell r="D4714" t="str">
            <v>VBF, LLC</v>
          </cell>
          <cell r="E4714" t="str">
            <v>ME</v>
          </cell>
          <cell r="F4714" t="str">
            <v>P1</v>
          </cell>
          <cell r="G4714" t="str">
            <v>SMALL</v>
          </cell>
          <cell r="H4714" t="str">
            <v>PO</v>
          </cell>
          <cell r="I4714" t="str">
            <v>0013344 - NEW ENGLAND MEDICAL INS AGENCY LLC</v>
          </cell>
        </row>
        <row r="4715">
          <cell r="A4715" t="str">
            <v>C51611IH</v>
          </cell>
          <cell r="B4715">
            <v>42185</v>
          </cell>
          <cell r="C4715" t="str">
            <v>C51611</v>
          </cell>
          <cell r="D4715" t="str">
            <v>Longleaf Lumber Inc.</v>
          </cell>
          <cell r="E4715" t="str">
            <v>ME</v>
          </cell>
          <cell r="F4715" t="str">
            <v>P1</v>
          </cell>
          <cell r="G4715" t="str">
            <v>SMALL</v>
          </cell>
          <cell r="H4715" t="str">
            <v>IH</v>
          </cell>
          <cell r="I4715" t="str">
            <v>0013479 - ACADIA BENEFITS INC</v>
          </cell>
        </row>
        <row r="4716">
          <cell r="A4716" t="str">
            <v>C51611PO</v>
          </cell>
          <cell r="B4716">
            <v>42185</v>
          </cell>
          <cell r="C4716" t="str">
            <v>C51611</v>
          </cell>
          <cell r="D4716" t="str">
            <v>Longleaf Lumber Inc.</v>
          </cell>
          <cell r="E4716" t="str">
            <v>ME</v>
          </cell>
          <cell r="F4716" t="str">
            <v>P1</v>
          </cell>
          <cell r="G4716" t="str">
            <v>SMALL</v>
          </cell>
          <cell r="H4716" t="str">
            <v>PO</v>
          </cell>
          <cell r="I4716" t="str">
            <v>0013479 - ACADIA BENEFITS INC</v>
          </cell>
        </row>
        <row r="4717">
          <cell r="A4717" t="str">
            <v>C51618PO</v>
          </cell>
          <cell r="B4717">
            <v>42185</v>
          </cell>
          <cell r="C4717" t="str">
            <v>C51618</v>
          </cell>
          <cell r="D4717" t="str">
            <v>Infinity Federal Credit Union</v>
          </cell>
          <cell r="E4717" t="str">
            <v>ME</v>
          </cell>
          <cell r="F4717" t="str">
            <v>P1</v>
          </cell>
          <cell r="G4717" t="str">
            <v>CRC</v>
          </cell>
          <cell r="H4717" t="str">
            <v>PO</v>
          </cell>
          <cell r="I4717" t="str">
            <v>0021533 - NORTON FINANCIAL SERVICES INC</v>
          </cell>
        </row>
        <row r="4718">
          <cell r="A4718" t="str">
            <v>C51625IH</v>
          </cell>
          <cell r="B4718">
            <v>42185</v>
          </cell>
          <cell r="C4718" t="str">
            <v>C51625</v>
          </cell>
          <cell r="D4718" t="str">
            <v>Quincy Pediatric Dental</v>
          </cell>
          <cell r="E4718" t="str">
            <v>MA</v>
          </cell>
          <cell r="F4718" t="str">
            <v>P1</v>
          </cell>
          <cell r="G4718" t="str">
            <v>SMALL</v>
          </cell>
          <cell r="H4718" t="str">
            <v>IH</v>
          </cell>
          <cell r="I4718" t="str">
            <v>0020506 - SPRING INSURANCE GROUP LLC</v>
          </cell>
        </row>
        <row r="4719">
          <cell r="A4719" t="str">
            <v>C51626JM</v>
          </cell>
          <cell r="B4719">
            <v>42185</v>
          </cell>
          <cell r="C4719" t="str">
            <v>C51626</v>
          </cell>
          <cell r="D4719" t="str">
            <v>BNI Distribution Inc</v>
          </cell>
          <cell r="E4719" t="str">
            <v>NH</v>
          </cell>
          <cell r="F4719" t="str">
            <v>P1</v>
          </cell>
          <cell r="G4719" t="str">
            <v>SMALL</v>
          </cell>
          <cell r="H4719" t="str">
            <v>JM</v>
          </cell>
          <cell r="I4719" t="str">
            <v>0013500 - MELCHER &amp; PRESCOTT AGENCY INC</v>
          </cell>
        </row>
        <row r="4720">
          <cell r="A4720" t="str">
            <v>C51627JM</v>
          </cell>
          <cell r="B4720">
            <v>42185</v>
          </cell>
          <cell r="C4720" t="str">
            <v>C51627</v>
          </cell>
          <cell r="D4720" t="str">
            <v>NTI Data Products Inc</v>
          </cell>
          <cell r="E4720" t="str">
            <v>NH</v>
          </cell>
          <cell r="F4720" t="str">
            <v>P1</v>
          </cell>
          <cell r="G4720" t="str">
            <v>SMALL</v>
          </cell>
          <cell r="H4720" t="str">
            <v>JM</v>
          </cell>
          <cell r="I4720" t="str">
            <v>0034081 - GRANITE GROUP BENEFITS LLC</v>
          </cell>
        </row>
        <row r="4721">
          <cell r="A4721" t="str">
            <v>C51627JN</v>
          </cell>
          <cell r="B4721">
            <v>42185</v>
          </cell>
          <cell r="C4721" t="str">
            <v>C51627</v>
          </cell>
          <cell r="D4721" t="str">
            <v>NTI Data Products Inc</v>
          </cell>
          <cell r="E4721" t="str">
            <v>NH</v>
          </cell>
          <cell r="F4721" t="str">
            <v>P1</v>
          </cell>
          <cell r="G4721" t="str">
            <v>SMALL</v>
          </cell>
          <cell r="H4721" t="str">
            <v>JN</v>
          </cell>
          <cell r="I4721" t="str">
            <v>0034081 - GRANITE GROUP BENEFITS LLC</v>
          </cell>
        </row>
        <row r="4722">
          <cell r="A4722" t="str">
            <v>C51642IH</v>
          </cell>
          <cell r="B4722">
            <v>42185</v>
          </cell>
          <cell r="C4722" t="str">
            <v>C51642</v>
          </cell>
          <cell r="D4722" t="str">
            <v>Craig &amp; Daughters Electrical</v>
          </cell>
          <cell r="E4722" t="str">
            <v>NH</v>
          </cell>
          <cell r="F4722" t="str">
            <v>P1</v>
          </cell>
          <cell r="G4722" t="str">
            <v>SMALL</v>
          </cell>
          <cell r="H4722" t="str">
            <v>IH</v>
          </cell>
          <cell r="I4722" t="str">
            <v>0013511 - SPURLING INSURANCE &amp; FINANCIAL SERVICES</v>
          </cell>
        </row>
        <row r="4723">
          <cell r="A4723" t="str">
            <v>C51643JM</v>
          </cell>
          <cell r="B4723">
            <v>42185</v>
          </cell>
          <cell r="C4723" t="str">
            <v>C51643</v>
          </cell>
          <cell r="D4723" t="str">
            <v>Northeast Water Wells Inc</v>
          </cell>
          <cell r="E4723" t="str">
            <v>NH</v>
          </cell>
          <cell r="F4723" t="str">
            <v>P1</v>
          </cell>
          <cell r="G4723" t="str">
            <v>SMALL</v>
          </cell>
          <cell r="H4723" t="str">
            <v>JM</v>
          </cell>
          <cell r="I4723" t="str">
            <v>0027784 - SENTINEL INSURANCE GROUP LLC N H</v>
          </cell>
        </row>
        <row r="4724">
          <cell r="A4724" t="str">
            <v>C51644IH</v>
          </cell>
          <cell r="B4724">
            <v>42185</v>
          </cell>
          <cell r="C4724" t="str">
            <v>C51644</v>
          </cell>
          <cell r="D4724" t="str">
            <v>Catherine McAuley High School</v>
          </cell>
          <cell r="E4724" t="str">
            <v>ME</v>
          </cell>
          <cell r="F4724" t="str">
            <v>P1</v>
          </cell>
          <cell r="G4724" t="str">
            <v>SMALL</v>
          </cell>
          <cell r="H4724" t="str">
            <v>IH</v>
          </cell>
          <cell r="I4724" t="str">
            <v>0027466 - CLARK INSURANCE</v>
          </cell>
        </row>
        <row r="4725">
          <cell r="A4725" t="str">
            <v>C51651IH</v>
          </cell>
          <cell r="B4725">
            <v>42185</v>
          </cell>
          <cell r="C4725" t="str">
            <v>C51651</v>
          </cell>
          <cell r="D4725" t="str">
            <v>Thatcher Farm</v>
          </cell>
          <cell r="E4725" t="str">
            <v>MA</v>
          </cell>
          <cell r="F4725" t="str">
            <v>P1</v>
          </cell>
          <cell r="G4725" t="str">
            <v>SMALL</v>
          </cell>
          <cell r="H4725" t="str">
            <v>IH</v>
          </cell>
          <cell r="I4725" t="str">
            <v>0015338 - BUTLER BENEFITS BROKERS INC</v>
          </cell>
        </row>
        <row r="4726">
          <cell r="A4726" t="str">
            <v>C51651MI</v>
          </cell>
          <cell r="B4726">
            <v>42185</v>
          </cell>
          <cell r="C4726" t="str">
            <v>C51651</v>
          </cell>
          <cell r="D4726" t="str">
            <v>Thatcher Farm</v>
          </cell>
          <cell r="E4726" t="str">
            <v>MA</v>
          </cell>
          <cell r="F4726" t="str">
            <v>P1</v>
          </cell>
          <cell r="G4726" t="str">
            <v>MCARE</v>
          </cell>
          <cell r="H4726" t="str">
            <v>MI</v>
          </cell>
          <cell r="I4726" t="str">
            <v>0015338 - BUTLER BENEFITS BROKERS INC</v>
          </cell>
        </row>
        <row r="4727">
          <cell r="A4727" t="str">
            <v>C51656JH</v>
          </cell>
          <cell r="B4727">
            <v>42185</v>
          </cell>
          <cell r="C4727" t="str">
            <v>C51656</v>
          </cell>
          <cell r="D4727" t="str">
            <v>IMarc Inc</v>
          </cell>
          <cell r="E4727" t="str">
            <v>NH</v>
          </cell>
          <cell r="F4727" t="str">
            <v>P1</v>
          </cell>
          <cell r="G4727" t="str">
            <v>SMALL</v>
          </cell>
          <cell r="H4727" t="str">
            <v>JH</v>
          </cell>
          <cell r="I4727" t="str">
            <v>0013519 - LIFETIME BENEFITS GROUP INC</v>
          </cell>
        </row>
        <row r="4728">
          <cell r="A4728" t="str">
            <v>C51662IH</v>
          </cell>
          <cell r="B4728">
            <v>42185</v>
          </cell>
          <cell r="C4728" t="str">
            <v>C51662</v>
          </cell>
          <cell r="D4728" t="str">
            <v>Pathway Vineyard Church</v>
          </cell>
          <cell r="E4728" t="str">
            <v>ME</v>
          </cell>
          <cell r="F4728" t="str">
            <v>P1</v>
          </cell>
          <cell r="G4728" t="str">
            <v>SMALL</v>
          </cell>
          <cell r="H4728" t="str">
            <v>IH</v>
          </cell>
          <cell r="I4728" t="str">
            <v>0035300 - BUSINESS INSURANCE AGENCY</v>
          </cell>
        </row>
        <row r="4729">
          <cell r="A4729" t="str">
            <v>C51663PO</v>
          </cell>
          <cell r="B4729">
            <v>42185</v>
          </cell>
          <cell r="C4729" t="str">
            <v>C51663</v>
          </cell>
          <cell r="D4729" t="str">
            <v>Cameron Tire &amp; Service Co. Inc.</v>
          </cell>
          <cell r="E4729" t="str">
            <v>ME</v>
          </cell>
          <cell r="F4729" t="str">
            <v>P1</v>
          </cell>
          <cell r="G4729" t="str">
            <v>SMALL</v>
          </cell>
          <cell r="H4729" t="str">
            <v>PO</v>
          </cell>
          <cell r="I4729" t="str">
            <v>0013357 - POIRIER, MARC R</v>
          </cell>
        </row>
        <row r="4730">
          <cell r="A4730" t="str">
            <v>C51665IA</v>
          </cell>
          <cell r="B4730">
            <v>42185</v>
          </cell>
          <cell r="C4730" t="str">
            <v>C51665</v>
          </cell>
          <cell r="D4730" t="str">
            <v>Tervela Inc</v>
          </cell>
          <cell r="E4730" t="str">
            <v>MA</v>
          </cell>
          <cell r="F4730" t="str">
            <v>P1</v>
          </cell>
          <cell r="G4730" t="str">
            <v>SMALL</v>
          </cell>
          <cell r="H4730" t="str">
            <v>IA</v>
          </cell>
          <cell r="I4730" t="str">
            <v>0034160 - WILLIAM GALLAGHER  ASSOCIATES</v>
          </cell>
        </row>
        <row r="4731">
          <cell r="A4731" t="str">
            <v>C51667IH</v>
          </cell>
          <cell r="B4731">
            <v>42185</v>
          </cell>
          <cell r="C4731" t="str">
            <v>C51667</v>
          </cell>
          <cell r="D4731" t="str">
            <v>TEM Inc</v>
          </cell>
          <cell r="E4731" t="str">
            <v>ME</v>
          </cell>
          <cell r="F4731" t="str">
            <v>P1</v>
          </cell>
          <cell r="G4731" t="str">
            <v>SMALL</v>
          </cell>
          <cell r="H4731" t="str">
            <v>IH</v>
          </cell>
          <cell r="I4731" t="str">
            <v>0031034 - CLARK INSURANCE</v>
          </cell>
        </row>
        <row r="4732">
          <cell r="A4732" t="str">
            <v>C51667JH</v>
          </cell>
          <cell r="B4732">
            <v>42185</v>
          </cell>
          <cell r="C4732" t="str">
            <v>C51667</v>
          </cell>
          <cell r="D4732" t="str">
            <v>TEM Inc</v>
          </cell>
          <cell r="E4732" t="str">
            <v>ME</v>
          </cell>
          <cell r="F4732" t="str">
            <v>P1</v>
          </cell>
          <cell r="G4732" t="str">
            <v>SMALL</v>
          </cell>
          <cell r="H4732" t="str">
            <v>JH</v>
          </cell>
          <cell r="I4732" t="str">
            <v>0031034 - CLARK INSURANCE</v>
          </cell>
        </row>
        <row r="4733">
          <cell r="A4733" t="str">
            <v>C51667PO</v>
          </cell>
          <cell r="B4733">
            <v>42185</v>
          </cell>
          <cell r="C4733" t="str">
            <v>C51667</v>
          </cell>
          <cell r="D4733" t="str">
            <v>TEM Inc</v>
          </cell>
          <cell r="E4733" t="str">
            <v>ME</v>
          </cell>
          <cell r="F4733" t="str">
            <v>P1</v>
          </cell>
          <cell r="G4733" t="str">
            <v>SMALL</v>
          </cell>
          <cell r="H4733" t="str">
            <v>PO</v>
          </cell>
          <cell r="I4733" t="str">
            <v>0031034 - CLARK INSURANCE</v>
          </cell>
        </row>
        <row r="4734">
          <cell r="A4734" t="str">
            <v>C51668JM</v>
          </cell>
          <cell r="B4734">
            <v>42185</v>
          </cell>
          <cell r="C4734" t="str">
            <v>C51668</v>
          </cell>
          <cell r="D4734" t="str">
            <v>Mailhot Industries USA Inc</v>
          </cell>
          <cell r="E4734" t="str">
            <v>NH</v>
          </cell>
          <cell r="F4734" t="str">
            <v>P1</v>
          </cell>
          <cell r="G4734" t="str">
            <v>SMALL</v>
          </cell>
          <cell r="H4734" t="str">
            <v>JM</v>
          </cell>
          <cell r="I4734" t="str">
            <v>0013590 - NIBRI BENEFIT SERVICES INC</v>
          </cell>
        </row>
        <row r="4735">
          <cell r="A4735" t="str">
            <v>C51668JN</v>
          </cell>
          <cell r="B4735">
            <v>42185</v>
          </cell>
          <cell r="C4735" t="str">
            <v>C51668</v>
          </cell>
          <cell r="D4735" t="str">
            <v>Mailhot Industries USA Inc</v>
          </cell>
          <cell r="E4735" t="str">
            <v>NH</v>
          </cell>
          <cell r="F4735" t="str">
            <v>P1</v>
          </cell>
          <cell r="G4735" t="str">
            <v>SMALL</v>
          </cell>
          <cell r="H4735" t="str">
            <v>JN</v>
          </cell>
          <cell r="I4735" t="str">
            <v>0013590 - NIBRI BENEFIT SERVICES INC</v>
          </cell>
        </row>
        <row r="4736">
          <cell r="A4736" t="str">
            <v>C51669IH</v>
          </cell>
          <cell r="B4736">
            <v>42185</v>
          </cell>
          <cell r="C4736" t="str">
            <v>C51669</v>
          </cell>
          <cell r="D4736" t="str">
            <v>P &amp; JV Management</v>
          </cell>
          <cell r="E4736" t="str">
            <v>MA</v>
          </cell>
          <cell r="F4736" t="str">
            <v>P1</v>
          </cell>
          <cell r="G4736" t="str">
            <v>SMALL</v>
          </cell>
          <cell r="H4736" t="str">
            <v>IH</v>
          </cell>
          <cell r="I4736" t="str">
            <v>0016139 - FORSBERG INSURANCE PLANNING INC</v>
          </cell>
        </row>
        <row r="4737">
          <cell r="A4737" t="str">
            <v>C51669JA</v>
          </cell>
          <cell r="B4737">
            <v>42185</v>
          </cell>
          <cell r="C4737" t="str">
            <v>C51669</v>
          </cell>
          <cell r="D4737" t="str">
            <v>P &amp; JV Management</v>
          </cell>
          <cell r="E4737" t="str">
            <v>MA</v>
          </cell>
          <cell r="F4737" t="str">
            <v>P1</v>
          </cell>
          <cell r="G4737" t="str">
            <v>SMALL</v>
          </cell>
          <cell r="H4737" t="str">
            <v>JA</v>
          </cell>
          <cell r="I4737" t="str">
            <v>0016139 - FORSBERG INSURANCE PLANNING INC</v>
          </cell>
        </row>
        <row r="4738">
          <cell r="A4738" t="str">
            <v>C51675IH</v>
          </cell>
          <cell r="B4738">
            <v>42185</v>
          </cell>
          <cell r="C4738" t="str">
            <v>C51675</v>
          </cell>
          <cell r="D4738" t="str">
            <v>Red Line Wall Systems</v>
          </cell>
          <cell r="E4738" t="str">
            <v>MA</v>
          </cell>
          <cell r="F4738" t="str">
            <v>P1</v>
          </cell>
          <cell r="G4738" t="str">
            <v>CRC</v>
          </cell>
          <cell r="H4738" t="str">
            <v>IH</v>
          </cell>
          <cell r="I4738" t="str">
            <v>0025495 - EASTERN BENEFITS GROUP</v>
          </cell>
        </row>
        <row r="4739">
          <cell r="A4739" t="str">
            <v>C51677IH</v>
          </cell>
          <cell r="B4739">
            <v>42185</v>
          </cell>
          <cell r="C4739" t="str">
            <v>C51677</v>
          </cell>
          <cell r="D4739" t="str">
            <v>Katharine M Munn DDS &amp; Philip Cabrera</v>
          </cell>
          <cell r="E4739" t="str">
            <v>MA</v>
          </cell>
          <cell r="F4739" t="str">
            <v>P1</v>
          </cell>
          <cell r="G4739" t="str">
            <v>SMALL</v>
          </cell>
          <cell r="H4739" t="str">
            <v>IH</v>
          </cell>
          <cell r="I4739" t="str">
            <v>0020504 - SPRING INSURANCE GROUP LLC</v>
          </cell>
        </row>
        <row r="4740">
          <cell r="A4740" t="str">
            <v>C51678IH</v>
          </cell>
          <cell r="B4740">
            <v>42185</v>
          </cell>
          <cell r="C4740" t="str">
            <v>C51678</v>
          </cell>
          <cell r="D4740" t="str">
            <v>James W Skillings DDS PC</v>
          </cell>
          <cell r="E4740" t="str">
            <v>MA</v>
          </cell>
          <cell r="F4740" t="str">
            <v>P1</v>
          </cell>
          <cell r="G4740" t="str">
            <v>GPC</v>
          </cell>
          <cell r="H4740" t="str">
            <v>IH</v>
          </cell>
          <cell r="I4740" t="str">
            <v>0020505 - SPRING INSURANCE GROUP LLC</v>
          </cell>
        </row>
        <row r="4741">
          <cell r="A4741" t="str">
            <v>C51681IH</v>
          </cell>
          <cell r="B4741">
            <v>42185</v>
          </cell>
          <cell r="C4741" t="str">
            <v>C51681</v>
          </cell>
          <cell r="D4741" t="str">
            <v>Bath Area Family YMCA</v>
          </cell>
          <cell r="E4741" t="str">
            <v>ME</v>
          </cell>
          <cell r="F4741" t="str">
            <v>P1</v>
          </cell>
          <cell r="G4741" t="str">
            <v>SMALL</v>
          </cell>
          <cell r="H4741" t="str">
            <v>IH</v>
          </cell>
          <cell r="I4741" t="str">
            <v>0013482 - BUSINESS INSURANCE AGENCY</v>
          </cell>
        </row>
        <row r="4742">
          <cell r="A4742" t="str">
            <v>C51691JH</v>
          </cell>
          <cell r="B4742">
            <v>42185</v>
          </cell>
          <cell r="C4742" t="str">
            <v>C51691</v>
          </cell>
          <cell r="D4742" t="str">
            <v>Androscoggin Valley Hospital</v>
          </cell>
          <cell r="E4742" t="str">
            <v>NH</v>
          </cell>
          <cell r="F4742" t="str">
            <v>P1</v>
          </cell>
          <cell r="G4742" t="str">
            <v>ERF</v>
          </cell>
          <cell r="H4742" t="str">
            <v>JH</v>
          </cell>
          <cell r="I4742" t="str">
            <v>0031430 - CGI EMPLOYEE BENEFITS GROUP</v>
          </cell>
        </row>
        <row r="4743">
          <cell r="A4743" t="str">
            <v>C51691JM</v>
          </cell>
          <cell r="B4743">
            <v>42185</v>
          </cell>
          <cell r="C4743" t="str">
            <v>C51691</v>
          </cell>
          <cell r="D4743" t="str">
            <v>Androscoggin Valley Hospital</v>
          </cell>
          <cell r="E4743" t="str">
            <v>NH</v>
          </cell>
          <cell r="F4743" t="str">
            <v>P1</v>
          </cell>
          <cell r="G4743" t="str">
            <v>ERF</v>
          </cell>
          <cell r="H4743" t="str">
            <v>JM</v>
          </cell>
          <cell r="I4743" t="str">
            <v>0031430 - CGI EMPLOYEE BENEFITS GROUP</v>
          </cell>
        </row>
        <row r="4744">
          <cell r="A4744" t="str">
            <v>C51692IH</v>
          </cell>
          <cell r="B4744">
            <v>42185</v>
          </cell>
          <cell r="C4744" t="str">
            <v>C51692</v>
          </cell>
          <cell r="D4744" t="str">
            <v>Icon Dental</v>
          </cell>
          <cell r="E4744" t="str">
            <v>MA</v>
          </cell>
          <cell r="F4744" t="str">
            <v>P1</v>
          </cell>
          <cell r="G4744" t="str">
            <v>SMALL</v>
          </cell>
          <cell r="H4744" t="str">
            <v>IH</v>
          </cell>
        </row>
        <row r="4745">
          <cell r="A4745" t="str">
            <v>C51700IA</v>
          </cell>
          <cell r="B4745">
            <v>42185</v>
          </cell>
          <cell r="C4745" t="str">
            <v>C51700</v>
          </cell>
          <cell r="D4745" t="str">
            <v>EyeGate Pharmaceuticals Inc</v>
          </cell>
          <cell r="E4745" t="str">
            <v>MA</v>
          </cell>
          <cell r="F4745" t="str">
            <v>P1</v>
          </cell>
          <cell r="G4745" t="str">
            <v>SMALL</v>
          </cell>
          <cell r="H4745" t="str">
            <v>IA</v>
          </cell>
          <cell r="I4745" t="str">
            <v>0024897 - BRUCE CROHN LLC</v>
          </cell>
        </row>
        <row r="4746">
          <cell r="A4746" t="str">
            <v>C51705JM</v>
          </cell>
          <cell r="B4746">
            <v>42185</v>
          </cell>
          <cell r="C4746" t="str">
            <v>C51705</v>
          </cell>
          <cell r="D4746" t="str">
            <v>Geoinsight Inc</v>
          </cell>
          <cell r="E4746" t="str">
            <v>NH</v>
          </cell>
          <cell r="F4746" t="str">
            <v>P1</v>
          </cell>
          <cell r="G4746" t="str">
            <v>SMALL</v>
          </cell>
          <cell r="H4746" t="str">
            <v>JM</v>
          </cell>
          <cell r="I4746" t="str">
            <v>0034995 - CGI EMPLOYEE BENEFITS GROUP</v>
          </cell>
        </row>
        <row r="4747">
          <cell r="A4747" t="str">
            <v>C51705JN</v>
          </cell>
          <cell r="B4747">
            <v>42185</v>
          </cell>
          <cell r="C4747" t="str">
            <v>C51705</v>
          </cell>
          <cell r="D4747" t="str">
            <v>Geoinsight Inc</v>
          </cell>
          <cell r="E4747" t="str">
            <v>NH</v>
          </cell>
          <cell r="F4747" t="str">
            <v>P1</v>
          </cell>
          <cell r="G4747" t="str">
            <v>SMALL</v>
          </cell>
          <cell r="H4747" t="str">
            <v>JN</v>
          </cell>
          <cell r="I4747" t="str">
            <v>0034995 - CGI EMPLOYEE BENEFITS GROUP</v>
          </cell>
        </row>
        <row r="4748">
          <cell r="A4748" t="str">
            <v>C51706IA</v>
          </cell>
          <cell r="B4748">
            <v>42185</v>
          </cell>
          <cell r="C4748" t="str">
            <v>C51706</v>
          </cell>
          <cell r="D4748" t="str">
            <v>Zoom Technical Services Inc</v>
          </cell>
          <cell r="E4748" t="str">
            <v>MA</v>
          </cell>
          <cell r="F4748" t="str">
            <v>P1</v>
          </cell>
          <cell r="G4748" t="str">
            <v>SMALL</v>
          </cell>
          <cell r="H4748" t="str">
            <v>IA</v>
          </cell>
          <cell r="I4748" t="str">
            <v>0018014 - CLARK &amp; LAVEY</v>
          </cell>
        </row>
        <row r="4749">
          <cell r="A4749" t="str">
            <v>C51706IH</v>
          </cell>
          <cell r="B4749">
            <v>42185</v>
          </cell>
          <cell r="C4749" t="str">
            <v>C51706</v>
          </cell>
          <cell r="D4749" t="str">
            <v>Zoom Technical Services Inc</v>
          </cell>
          <cell r="E4749" t="str">
            <v>MA</v>
          </cell>
          <cell r="F4749" t="str">
            <v>P1</v>
          </cell>
          <cell r="G4749" t="str">
            <v>SMALL</v>
          </cell>
          <cell r="H4749" t="str">
            <v>IH</v>
          </cell>
          <cell r="I4749" t="str">
            <v>0018014 - CLARK &amp; LAVEY</v>
          </cell>
        </row>
        <row r="4750">
          <cell r="A4750" t="str">
            <v>C51712IV</v>
          </cell>
          <cell r="B4750">
            <v>42185</v>
          </cell>
          <cell r="C4750" t="str">
            <v>C51712</v>
          </cell>
          <cell r="D4750" t="str">
            <v>Multi-State Billing Services LLC</v>
          </cell>
          <cell r="E4750" t="str">
            <v>NH</v>
          </cell>
          <cell r="F4750" t="str">
            <v>P1</v>
          </cell>
          <cell r="G4750" t="str">
            <v>SMALL</v>
          </cell>
          <cell r="H4750" t="str">
            <v>IV</v>
          </cell>
          <cell r="I4750" t="str">
            <v>0028024 - BEACON INTEGRATED RESOURCES</v>
          </cell>
        </row>
        <row r="4751">
          <cell r="A4751" t="str">
            <v>C51714JN</v>
          </cell>
          <cell r="B4751">
            <v>42185</v>
          </cell>
          <cell r="C4751" t="str">
            <v>C51714</v>
          </cell>
          <cell r="D4751" t="str">
            <v>Prepco Inc</v>
          </cell>
          <cell r="E4751" t="str">
            <v>NH</v>
          </cell>
          <cell r="F4751" t="str">
            <v>P1</v>
          </cell>
          <cell r="G4751" t="str">
            <v>SMALL</v>
          </cell>
          <cell r="H4751" t="str">
            <v>JN</v>
          </cell>
          <cell r="I4751" t="str">
            <v>0013579 - NIBRI BENEFIT SERVICES INC</v>
          </cell>
        </row>
        <row r="4752">
          <cell r="A4752" t="str">
            <v>C51717IH</v>
          </cell>
          <cell r="B4752">
            <v>42185</v>
          </cell>
          <cell r="C4752" t="str">
            <v>C51717</v>
          </cell>
          <cell r="D4752" t="str">
            <v>Dr. Newton's Naturals</v>
          </cell>
          <cell r="E4752" t="str">
            <v>ME</v>
          </cell>
          <cell r="F4752" t="str">
            <v>P1</v>
          </cell>
          <cell r="G4752" t="str">
            <v>CRC</v>
          </cell>
          <cell r="H4752" t="str">
            <v>IH</v>
          </cell>
          <cell r="I4752" t="str">
            <v>0030154 - CLARK INSURANCE</v>
          </cell>
        </row>
        <row r="4753">
          <cell r="A4753" t="str">
            <v>C51717IV</v>
          </cell>
          <cell r="B4753">
            <v>42185</v>
          </cell>
          <cell r="C4753" t="str">
            <v>C51717</v>
          </cell>
          <cell r="D4753" t="str">
            <v>Dr. Newton's Naturals</v>
          </cell>
          <cell r="E4753" t="str">
            <v>ME</v>
          </cell>
          <cell r="F4753" t="str">
            <v>P1</v>
          </cell>
          <cell r="G4753" t="str">
            <v>CRC</v>
          </cell>
          <cell r="H4753" t="str">
            <v>IV</v>
          </cell>
          <cell r="I4753" t="str">
            <v>0030154 - CLARK INSURANCE</v>
          </cell>
        </row>
        <row r="4754">
          <cell r="A4754" t="str">
            <v>C51720IH</v>
          </cell>
          <cell r="B4754">
            <v>42185</v>
          </cell>
          <cell r="C4754" t="str">
            <v>C51720</v>
          </cell>
          <cell r="D4754" t="str">
            <v>Frank P Marinace Architect</v>
          </cell>
          <cell r="E4754" t="str">
            <v>NH</v>
          </cell>
          <cell r="F4754" t="str">
            <v>P1</v>
          </cell>
          <cell r="G4754" t="str">
            <v>SMALL</v>
          </cell>
          <cell r="H4754" t="str">
            <v>IH</v>
          </cell>
          <cell r="I4754" t="str">
            <v>0013604 - PATTY STEWART &amp; ASSOCIATES INS AGENCY INC</v>
          </cell>
        </row>
        <row r="4755">
          <cell r="A4755" t="str">
            <v>C51722IH</v>
          </cell>
          <cell r="B4755">
            <v>42185</v>
          </cell>
          <cell r="C4755" t="str">
            <v>C51722</v>
          </cell>
          <cell r="D4755" t="str">
            <v>Roper Technologies, Inc.</v>
          </cell>
          <cell r="E4755" t="str">
            <v>MA</v>
          </cell>
          <cell r="F4755" t="str">
            <v>P1</v>
          </cell>
          <cell r="G4755" t="str">
            <v>ERF</v>
          </cell>
          <cell r="H4755" t="str">
            <v>IH</v>
          </cell>
          <cell r="I4755" t="str">
            <v>0017840 - ELLIS JR, JOSEPH S</v>
          </cell>
        </row>
        <row r="4756">
          <cell r="A4756" t="str">
            <v>C51725IV</v>
          </cell>
          <cell r="B4756">
            <v>42185</v>
          </cell>
          <cell r="C4756" t="str">
            <v>C51725</v>
          </cell>
          <cell r="D4756" t="str">
            <v>Gil Bolduc Carpentry</v>
          </cell>
          <cell r="E4756" t="str">
            <v>ME</v>
          </cell>
          <cell r="F4756" t="str">
            <v>P1</v>
          </cell>
          <cell r="G4756" t="str">
            <v>SMALL</v>
          </cell>
          <cell r="H4756" t="str">
            <v>IV</v>
          </cell>
          <cell r="I4756" t="str">
            <v>0013600 - LENNOX INSURANCE AND FINANCIAL LLC</v>
          </cell>
        </row>
        <row r="4757">
          <cell r="A4757" t="str">
            <v>C51728IA</v>
          </cell>
          <cell r="B4757">
            <v>42185</v>
          </cell>
          <cell r="C4757" t="str">
            <v>C51728</v>
          </cell>
          <cell r="D4757" t="str">
            <v>Bullhorn Inc</v>
          </cell>
          <cell r="E4757" t="str">
            <v>MA</v>
          </cell>
          <cell r="F4757" t="str">
            <v>P1</v>
          </cell>
          <cell r="G4757" t="str">
            <v>ERF</v>
          </cell>
          <cell r="H4757" t="str">
            <v>IA</v>
          </cell>
          <cell r="I4757" t="str">
            <v>0027715 - LOCKTON COMPANIES</v>
          </cell>
        </row>
        <row r="4758">
          <cell r="A4758" t="str">
            <v>C51728IH</v>
          </cell>
          <cell r="B4758">
            <v>42185</v>
          </cell>
          <cell r="C4758" t="str">
            <v>C51728</v>
          </cell>
          <cell r="D4758" t="str">
            <v>Bullhorn Inc</v>
          </cell>
          <cell r="E4758" t="str">
            <v>MA</v>
          </cell>
          <cell r="F4758" t="str">
            <v>P1</v>
          </cell>
          <cell r="G4758" t="str">
            <v>ERF</v>
          </cell>
          <cell r="H4758" t="str">
            <v>IH</v>
          </cell>
          <cell r="I4758" t="str">
            <v>0027715 - LOCKTON COMPANIES</v>
          </cell>
        </row>
        <row r="4759">
          <cell r="A4759" t="str">
            <v>C51729JM</v>
          </cell>
          <cell r="B4759">
            <v>42185</v>
          </cell>
          <cell r="C4759" t="str">
            <v>C51729</v>
          </cell>
          <cell r="D4759" t="str">
            <v>Audio Accessories Inc</v>
          </cell>
          <cell r="E4759" t="str">
            <v>NH</v>
          </cell>
          <cell r="F4759" t="str">
            <v>P1</v>
          </cell>
          <cell r="G4759" t="str">
            <v>SMALL</v>
          </cell>
          <cell r="H4759" t="str">
            <v>JM</v>
          </cell>
          <cell r="I4759" t="str">
            <v>0013569 - INSURANCE PLANNING GROUP INC</v>
          </cell>
        </row>
        <row r="4760">
          <cell r="A4760" t="str">
            <v>C51733IA</v>
          </cell>
          <cell r="B4760">
            <v>42185</v>
          </cell>
          <cell r="C4760" t="str">
            <v>C51733</v>
          </cell>
          <cell r="D4760" t="str">
            <v>Morton Financial</v>
          </cell>
          <cell r="E4760" t="str">
            <v>MA</v>
          </cell>
          <cell r="F4760" t="str">
            <v>P1</v>
          </cell>
          <cell r="G4760" t="str">
            <v>SMALL</v>
          </cell>
          <cell r="H4760" t="str">
            <v>IA</v>
          </cell>
          <cell r="I4760" t="str">
            <v>0018904 - CORCORAN &amp; HAVLIN BENEFITS INS GROUP INC</v>
          </cell>
        </row>
        <row r="4761">
          <cell r="A4761" t="str">
            <v>C51733IH</v>
          </cell>
          <cell r="B4761">
            <v>42185</v>
          </cell>
          <cell r="C4761" t="str">
            <v>C51733</v>
          </cell>
          <cell r="D4761" t="str">
            <v>Morton Financial</v>
          </cell>
          <cell r="E4761" t="str">
            <v>MA</v>
          </cell>
          <cell r="F4761" t="str">
            <v>P1</v>
          </cell>
          <cell r="G4761" t="str">
            <v>SMALL</v>
          </cell>
          <cell r="H4761" t="str">
            <v>IH</v>
          </cell>
          <cell r="I4761" t="str">
            <v>0018904 - CORCORAN &amp; HAVLIN BENEFITS INS GROUP INC</v>
          </cell>
        </row>
        <row r="4762">
          <cell r="A4762" t="str">
            <v>C51741IA</v>
          </cell>
          <cell r="B4762">
            <v>42185</v>
          </cell>
          <cell r="C4762" t="str">
            <v>C51741</v>
          </cell>
          <cell r="D4762" t="str">
            <v>Excel Orthopaedic Specialists Inc</v>
          </cell>
          <cell r="E4762" t="str">
            <v>MA</v>
          </cell>
          <cell r="F4762" t="str">
            <v>P1</v>
          </cell>
          <cell r="G4762" t="str">
            <v>CRC</v>
          </cell>
          <cell r="H4762" t="str">
            <v>IA</v>
          </cell>
          <cell r="I4762" t="str">
            <v>0035791 - USI INSURANCE SERVICES LLC - BRIARCLIFF</v>
          </cell>
        </row>
        <row r="4763">
          <cell r="A4763" t="str">
            <v>C51741IH</v>
          </cell>
          <cell r="B4763">
            <v>42185</v>
          </cell>
          <cell r="C4763" t="str">
            <v>C51741</v>
          </cell>
          <cell r="D4763" t="str">
            <v>Excel Orthopaedic Specialists Inc</v>
          </cell>
          <cell r="E4763" t="str">
            <v>MA</v>
          </cell>
          <cell r="F4763" t="str">
            <v>P1</v>
          </cell>
          <cell r="G4763" t="str">
            <v>CRC</v>
          </cell>
          <cell r="H4763" t="str">
            <v>IH</v>
          </cell>
          <cell r="I4763" t="str">
            <v>0035791 - USI INSURANCE SERVICES LLC - BRIARCLIFF</v>
          </cell>
        </row>
        <row r="4764">
          <cell r="A4764" t="str">
            <v>C51743JM</v>
          </cell>
          <cell r="B4764">
            <v>42185</v>
          </cell>
          <cell r="C4764" t="str">
            <v>C51743</v>
          </cell>
          <cell r="D4764" t="str">
            <v>Bradley R Jones Roofing Contractor</v>
          </cell>
          <cell r="E4764" t="str">
            <v>NH</v>
          </cell>
          <cell r="F4764" t="str">
            <v>P1</v>
          </cell>
          <cell r="G4764" t="str">
            <v>SMALL</v>
          </cell>
          <cell r="H4764" t="str">
            <v>JM</v>
          </cell>
          <cell r="I4764" t="str">
            <v>0013614 - NEW ENGLAND MEDICAL INS AGENCY LLC</v>
          </cell>
        </row>
        <row r="4765">
          <cell r="A4765" t="str">
            <v>C51745IH</v>
          </cell>
          <cell r="B4765">
            <v>42185</v>
          </cell>
          <cell r="C4765" t="str">
            <v>C51745</v>
          </cell>
          <cell r="D4765" t="str">
            <v>Landtree Design Inc</v>
          </cell>
          <cell r="E4765" t="str">
            <v>MA</v>
          </cell>
          <cell r="F4765" t="str">
            <v>P1</v>
          </cell>
          <cell r="G4765" t="str">
            <v>SMALL</v>
          </cell>
          <cell r="H4765" t="str">
            <v>IH</v>
          </cell>
          <cell r="I4765" t="str">
            <v>0013594 - PAYCHEX AGENCY INC</v>
          </cell>
        </row>
        <row r="4766">
          <cell r="A4766" t="str">
            <v>C51746IH</v>
          </cell>
          <cell r="B4766">
            <v>42185</v>
          </cell>
          <cell r="C4766" t="str">
            <v>C51746</v>
          </cell>
          <cell r="D4766" t="str">
            <v>Oxford County Mental Health Services</v>
          </cell>
          <cell r="E4766" t="str">
            <v>ME</v>
          </cell>
          <cell r="F4766" t="str">
            <v>P1</v>
          </cell>
          <cell r="G4766" t="str">
            <v>SMALL</v>
          </cell>
          <cell r="H4766" t="str">
            <v>IH</v>
          </cell>
          <cell r="I4766" t="str">
            <v>0028698 - NATIONAL WORKSITE BENEFIT GROUP</v>
          </cell>
        </row>
        <row r="4767">
          <cell r="A4767" t="str">
            <v>C51746IV</v>
          </cell>
          <cell r="B4767">
            <v>42185</v>
          </cell>
          <cell r="C4767" t="str">
            <v>C51746</v>
          </cell>
          <cell r="D4767" t="str">
            <v>Oxford County Mental Health Services</v>
          </cell>
          <cell r="E4767" t="str">
            <v>ME</v>
          </cell>
          <cell r="F4767" t="str">
            <v>P1</v>
          </cell>
          <cell r="G4767" t="str">
            <v>SMALL</v>
          </cell>
          <cell r="H4767" t="str">
            <v>IV</v>
          </cell>
          <cell r="I4767" t="str">
            <v>0028698 - NATIONAL WORKSITE BENEFIT GROUP</v>
          </cell>
        </row>
        <row r="4768">
          <cell r="A4768" t="str">
            <v>C51751JM</v>
          </cell>
          <cell r="B4768">
            <v>42185</v>
          </cell>
          <cell r="C4768" t="str">
            <v>C51751</v>
          </cell>
          <cell r="D4768" t="str">
            <v>New Hampshire Hospital Association</v>
          </cell>
          <cell r="E4768" t="str">
            <v>NH</v>
          </cell>
          <cell r="F4768" t="str">
            <v>P1</v>
          </cell>
          <cell r="G4768" t="str">
            <v>SMALL</v>
          </cell>
          <cell r="H4768" t="str">
            <v>JM</v>
          </cell>
          <cell r="I4768" t="str">
            <v>0013620 - NEW ENGLAND EMPLOYEE BENEFITS COUNCIL</v>
          </cell>
        </row>
        <row r="4769">
          <cell r="A4769" t="str">
            <v>C51753JM</v>
          </cell>
          <cell r="B4769">
            <v>42185</v>
          </cell>
          <cell r="C4769" t="str">
            <v>C51753</v>
          </cell>
          <cell r="D4769" t="str">
            <v>Baldwin &amp; Gallagher</v>
          </cell>
          <cell r="E4769" t="str">
            <v>NH</v>
          </cell>
          <cell r="F4769" t="str">
            <v>P1</v>
          </cell>
          <cell r="G4769" t="str">
            <v>SMALL</v>
          </cell>
          <cell r="H4769" t="str">
            <v>JM</v>
          </cell>
          <cell r="I4769" t="str">
            <v>0013626 - DONOHUE JR, STEPHEN J</v>
          </cell>
        </row>
        <row r="4770">
          <cell r="A4770" t="str">
            <v>C51753JN</v>
          </cell>
          <cell r="B4770">
            <v>42185</v>
          </cell>
          <cell r="C4770" t="str">
            <v>C51753</v>
          </cell>
          <cell r="D4770" t="str">
            <v>Baldwin &amp; Gallagher</v>
          </cell>
          <cell r="E4770" t="str">
            <v>NH</v>
          </cell>
          <cell r="F4770" t="str">
            <v>P1</v>
          </cell>
          <cell r="G4770" t="str">
            <v>SMALL</v>
          </cell>
          <cell r="H4770" t="str">
            <v>JN</v>
          </cell>
          <cell r="I4770" t="str">
            <v>0013626 - DONOHUE JR, STEPHEN J</v>
          </cell>
        </row>
        <row r="4771">
          <cell r="A4771" t="str">
            <v>C51754IH</v>
          </cell>
          <cell r="B4771">
            <v>42185</v>
          </cell>
          <cell r="C4771" t="str">
            <v>C51754</v>
          </cell>
          <cell r="D4771" t="str">
            <v>Gallant Insurance Agency</v>
          </cell>
          <cell r="E4771" t="str">
            <v>MA</v>
          </cell>
          <cell r="F4771" t="str">
            <v>P1</v>
          </cell>
          <cell r="G4771" t="str">
            <v>SMALL</v>
          </cell>
          <cell r="H4771" t="str">
            <v>IH</v>
          </cell>
          <cell r="I4771" t="str">
            <v>0013414 - RYAN, MARK B</v>
          </cell>
        </row>
        <row r="4772">
          <cell r="A4772" t="str">
            <v>C51754MI</v>
          </cell>
          <cell r="B4772">
            <v>42185</v>
          </cell>
          <cell r="C4772" t="str">
            <v>C51754</v>
          </cell>
          <cell r="D4772" t="str">
            <v>Gallant Insurance Agency</v>
          </cell>
          <cell r="E4772" t="str">
            <v>MA</v>
          </cell>
          <cell r="F4772" t="str">
            <v>P1</v>
          </cell>
          <cell r="G4772" t="str">
            <v>MCARE</v>
          </cell>
          <cell r="H4772" t="str">
            <v>MI</v>
          </cell>
          <cell r="I4772" t="str">
            <v>0013414 - RYAN, MARK B</v>
          </cell>
        </row>
        <row r="4773">
          <cell r="A4773" t="str">
            <v>C51769IH</v>
          </cell>
          <cell r="B4773">
            <v>42185</v>
          </cell>
          <cell r="C4773" t="str">
            <v>C51769</v>
          </cell>
          <cell r="D4773" t="str">
            <v>Portland Country Club</v>
          </cell>
          <cell r="E4773" t="str">
            <v>ME</v>
          </cell>
          <cell r="F4773" t="str">
            <v>P1</v>
          </cell>
          <cell r="G4773" t="str">
            <v>SMALL</v>
          </cell>
          <cell r="H4773" t="str">
            <v>IH</v>
          </cell>
          <cell r="I4773" t="str">
            <v>0028887 - USI INSURANCE SERVICES LLC - BRIARCLIFF</v>
          </cell>
        </row>
        <row r="4774">
          <cell r="A4774" t="str">
            <v>C51769PO</v>
          </cell>
          <cell r="B4774">
            <v>42185</v>
          </cell>
          <cell r="C4774" t="str">
            <v>C51769</v>
          </cell>
          <cell r="D4774" t="str">
            <v>Portland Country Club</v>
          </cell>
          <cell r="E4774" t="str">
            <v>ME</v>
          </cell>
          <cell r="F4774" t="str">
            <v>P1</v>
          </cell>
          <cell r="G4774" t="str">
            <v>SMALL</v>
          </cell>
          <cell r="H4774" t="str">
            <v>PO</v>
          </cell>
          <cell r="I4774" t="str">
            <v>0028887 - USI INSURANCE SERVICES LLC - BRIARCLIFF</v>
          </cell>
        </row>
        <row r="4775">
          <cell r="A4775" t="str">
            <v>C51772IH</v>
          </cell>
          <cell r="B4775">
            <v>42185</v>
          </cell>
          <cell r="C4775" t="str">
            <v>C51772</v>
          </cell>
          <cell r="D4775" t="str">
            <v>NETCo, Inc.</v>
          </cell>
          <cell r="E4775" t="str">
            <v>ME</v>
          </cell>
          <cell r="F4775" t="str">
            <v>P1</v>
          </cell>
          <cell r="G4775" t="str">
            <v>SMALL</v>
          </cell>
          <cell r="H4775" t="str">
            <v>IH</v>
          </cell>
          <cell r="I4775" t="str">
            <v>0028124 - UIG FINANCIAL LLC</v>
          </cell>
        </row>
        <row r="4776">
          <cell r="A4776" t="str">
            <v>C51774JH</v>
          </cell>
          <cell r="B4776">
            <v>42185</v>
          </cell>
          <cell r="C4776" t="str">
            <v>C51774</v>
          </cell>
          <cell r="D4776" t="str">
            <v>Rodgers Ski and Sport Inc</v>
          </cell>
          <cell r="E4776" t="str">
            <v>NH</v>
          </cell>
          <cell r="F4776" t="str">
            <v>P1</v>
          </cell>
          <cell r="G4776" t="str">
            <v>SMALL</v>
          </cell>
          <cell r="H4776" t="str">
            <v>JH</v>
          </cell>
          <cell r="I4776" t="str">
            <v>0027881 - GRANITE GROUP BENEFITS LLC</v>
          </cell>
        </row>
        <row r="4777">
          <cell r="A4777" t="str">
            <v>C51777IV</v>
          </cell>
          <cell r="B4777">
            <v>42185</v>
          </cell>
          <cell r="C4777" t="str">
            <v>C51777</v>
          </cell>
          <cell r="D4777" t="str">
            <v>Friends of Casco Bay</v>
          </cell>
          <cell r="E4777" t="str">
            <v>ME</v>
          </cell>
          <cell r="F4777" t="str">
            <v>P1</v>
          </cell>
          <cell r="G4777" t="str">
            <v>SMALL</v>
          </cell>
          <cell r="H4777" t="str">
            <v>IV</v>
          </cell>
          <cell r="I4777" t="str">
            <v>0013634 - NELSON, SARAH T</v>
          </cell>
        </row>
        <row r="4778">
          <cell r="A4778" t="str">
            <v>C51778IA</v>
          </cell>
          <cell r="B4778">
            <v>42185</v>
          </cell>
          <cell r="C4778" t="str">
            <v>C51778</v>
          </cell>
          <cell r="D4778" t="str">
            <v>United Solutions Inc</v>
          </cell>
          <cell r="E4778" t="str">
            <v>MA</v>
          </cell>
          <cell r="F4778" t="str">
            <v>P1</v>
          </cell>
          <cell r="G4778" t="str">
            <v>SMALL</v>
          </cell>
          <cell r="H4778" t="str">
            <v>IA</v>
          </cell>
          <cell r="I4778" t="str">
            <v>0034749 - GABRIEL BENEFITS LLC</v>
          </cell>
        </row>
        <row r="4779">
          <cell r="A4779" t="str">
            <v>C51778IH</v>
          </cell>
          <cell r="B4779">
            <v>42185</v>
          </cell>
          <cell r="C4779" t="str">
            <v>C51778</v>
          </cell>
          <cell r="D4779" t="str">
            <v>United Solutions Inc</v>
          </cell>
          <cell r="E4779" t="str">
            <v>MA</v>
          </cell>
          <cell r="F4779" t="str">
            <v>P1</v>
          </cell>
          <cell r="G4779" t="str">
            <v>SMALL</v>
          </cell>
          <cell r="H4779" t="str">
            <v>IH</v>
          </cell>
          <cell r="I4779" t="str">
            <v>0034749 - GABRIEL BENEFITS LLC</v>
          </cell>
        </row>
        <row r="4780">
          <cell r="A4780" t="str">
            <v>C51787JM</v>
          </cell>
          <cell r="B4780">
            <v>42185</v>
          </cell>
          <cell r="C4780" t="str">
            <v>C51787</v>
          </cell>
          <cell r="D4780" t="str">
            <v>Proctor Jones Ski Inc</v>
          </cell>
          <cell r="E4780" t="str">
            <v>NH</v>
          </cell>
          <cell r="F4780" t="str">
            <v>P1</v>
          </cell>
          <cell r="G4780" t="str">
            <v>SMALL</v>
          </cell>
          <cell r="H4780" t="str">
            <v>JM</v>
          </cell>
          <cell r="I4780" t="str">
            <v>0034238 - NEW ENGLAND EMPLOYEE BENEFITS COUNCIL</v>
          </cell>
        </row>
        <row r="4781">
          <cell r="A4781" t="str">
            <v>C51791IH</v>
          </cell>
          <cell r="B4781">
            <v>42185</v>
          </cell>
          <cell r="C4781" t="str">
            <v>C51791</v>
          </cell>
          <cell r="D4781" t="str">
            <v>Maine Children's Alliance</v>
          </cell>
          <cell r="E4781" t="str">
            <v>ME</v>
          </cell>
          <cell r="F4781" t="str">
            <v>P1</v>
          </cell>
          <cell r="G4781" t="str">
            <v>SMALL</v>
          </cell>
          <cell r="H4781" t="str">
            <v>IH</v>
          </cell>
          <cell r="I4781" t="str">
            <v>0030107 - CLARK INSURANCE</v>
          </cell>
        </row>
        <row r="4782">
          <cell r="A4782" t="str">
            <v>C51796IV</v>
          </cell>
          <cell r="B4782">
            <v>42185</v>
          </cell>
          <cell r="C4782" t="str">
            <v>C51796</v>
          </cell>
          <cell r="D4782" t="str">
            <v>Atlantic Salmon Federation</v>
          </cell>
          <cell r="E4782" t="str">
            <v>ME</v>
          </cell>
          <cell r="F4782" t="str">
            <v>P1</v>
          </cell>
          <cell r="G4782" t="str">
            <v>SMALL</v>
          </cell>
          <cell r="H4782" t="str">
            <v>IV</v>
          </cell>
          <cell r="I4782" t="str">
            <v>0026964 - NORTHERN GROUP BENEFITS LLC</v>
          </cell>
        </row>
        <row r="4783">
          <cell r="A4783" t="str">
            <v>C51802IH</v>
          </cell>
          <cell r="B4783">
            <v>42185</v>
          </cell>
          <cell r="C4783" t="str">
            <v>C51802</v>
          </cell>
          <cell r="D4783" t="str">
            <v>Scarborough Terrace LTD</v>
          </cell>
          <cell r="E4783" t="str">
            <v>ME</v>
          </cell>
          <cell r="F4783" t="str">
            <v>P1</v>
          </cell>
          <cell r="G4783" t="str">
            <v>SMALL</v>
          </cell>
          <cell r="H4783" t="str">
            <v>IH</v>
          </cell>
          <cell r="I4783" t="str">
            <v>0017134 - PAQUIN &amp; CARROLL LLC</v>
          </cell>
        </row>
        <row r="4784">
          <cell r="A4784" t="str">
            <v>C51807PO</v>
          </cell>
          <cell r="B4784">
            <v>42185</v>
          </cell>
          <cell r="C4784" t="str">
            <v>C51807</v>
          </cell>
          <cell r="D4784" t="str">
            <v>Northeast Civil Solutions, Inc.</v>
          </cell>
          <cell r="E4784" t="str">
            <v>ME</v>
          </cell>
          <cell r="F4784" t="str">
            <v>P1</v>
          </cell>
          <cell r="G4784" t="str">
            <v>SMALL</v>
          </cell>
          <cell r="H4784" t="str">
            <v>PO</v>
          </cell>
          <cell r="I4784" t="str">
            <v>0028886 - NFP CORPORATE SERVICES (NY) LLC</v>
          </cell>
        </row>
        <row r="4785">
          <cell r="A4785" t="str">
            <v>C51809IH</v>
          </cell>
          <cell r="B4785">
            <v>42185</v>
          </cell>
          <cell r="C4785" t="str">
            <v>C51809</v>
          </cell>
          <cell r="D4785" t="str">
            <v>Integra Network Services LLC</v>
          </cell>
          <cell r="E4785" t="str">
            <v>MA</v>
          </cell>
          <cell r="F4785" t="str">
            <v>P1</v>
          </cell>
          <cell r="G4785" t="str">
            <v>SMALL</v>
          </cell>
          <cell r="H4785" t="str">
            <v>IH</v>
          </cell>
          <cell r="I4785" t="str">
            <v>0013629 - NORDSTROM, HAROLD A</v>
          </cell>
        </row>
        <row r="4786">
          <cell r="A4786" t="str">
            <v>C51815JM</v>
          </cell>
          <cell r="B4786">
            <v>42185</v>
          </cell>
          <cell r="C4786" t="str">
            <v>C51815</v>
          </cell>
          <cell r="D4786" t="str">
            <v>Joseph M Wichert LLS Inc</v>
          </cell>
          <cell r="E4786" t="str">
            <v>NH</v>
          </cell>
          <cell r="F4786" t="str">
            <v>P1</v>
          </cell>
          <cell r="G4786" t="str">
            <v>SMALL</v>
          </cell>
          <cell r="H4786" t="str">
            <v>JM</v>
          </cell>
          <cell r="I4786" t="str">
            <v>0018138 - CGI EMPLOYEE BENEFITS GROUP</v>
          </cell>
        </row>
        <row r="4787">
          <cell r="A4787" t="str">
            <v>C51818IH</v>
          </cell>
          <cell r="B4787">
            <v>42185</v>
          </cell>
          <cell r="C4787" t="str">
            <v>C51818</v>
          </cell>
          <cell r="D4787" t="str">
            <v>Framingham Oral and Maxillofacial Surgery PC</v>
          </cell>
          <cell r="E4787" t="str">
            <v>MA</v>
          </cell>
          <cell r="F4787" t="str">
            <v>P1</v>
          </cell>
          <cell r="G4787" t="str">
            <v>SMALL</v>
          </cell>
          <cell r="H4787" t="str">
            <v>IH</v>
          </cell>
          <cell r="I4787" t="str">
            <v>0013650 - INTEGRATED INSURANCE SOLUTIONS LLC</v>
          </cell>
        </row>
        <row r="4788">
          <cell r="A4788" t="str">
            <v>C51818JA</v>
          </cell>
          <cell r="B4788">
            <v>42185</v>
          </cell>
          <cell r="C4788" t="str">
            <v>C51818</v>
          </cell>
          <cell r="D4788" t="str">
            <v>Framingham Oral and Maxillofacial Surgery PC</v>
          </cell>
          <cell r="E4788" t="str">
            <v>MA</v>
          </cell>
          <cell r="F4788" t="str">
            <v>P1</v>
          </cell>
          <cell r="G4788" t="str">
            <v>SMALL</v>
          </cell>
          <cell r="H4788" t="str">
            <v>JA</v>
          </cell>
          <cell r="I4788" t="str">
            <v>0013650 - INTEGRATED INSURANCE SOLUTIONS LLC</v>
          </cell>
        </row>
        <row r="4789">
          <cell r="A4789" t="str">
            <v>C51822IH</v>
          </cell>
          <cell r="B4789">
            <v>42185</v>
          </cell>
          <cell r="C4789" t="str">
            <v>C51822</v>
          </cell>
          <cell r="D4789" t="str">
            <v>Taggart Construction, Inc.</v>
          </cell>
          <cell r="E4789" t="str">
            <v>ME</v>
          </cell>
          <cell r="F4789" t="str">
            <v>P1</v>
          </cell>
          <cell r="G4789" t="str">
            <v>SMALL</v>
          </cell>
          <cell r="H4789" t="str">
            <v>IH</v>
          </cell>
          <cell r="I4789" t="str">
            <v>0013876 - GHM AGENCY INC</v>
          </cell>
        </row>
        <row r="4790">
          <cell r="A4790" t="str">
            <v>C51822JH</v>
          </cell>
          <cell r="B4790">
            <v>42185</v>
          </cell>
          <cell r="C4790" t="str">
            <v>C51822</v>
          </cell>
          <cell r="D4790" t="str">
            <v>Taggart Construction, Inc.</v>
          </cell>
          <cell r="E4790" t="str">
            <v>ME</v>
          </cell>
          <cell r="F4790" t="str">
            <v>P1</v>
          </cell>
          <cell r="G4790" t="str">
            <v>SMALL</v>
          </cell>
          <cell r="H4790" t="str">
            <v>JH</v>
          </cell>
          <cell r="I4790" t="str">
            <v>0013876 - GHM AGENCY INC</v>
          </cell>
        </row>
        <row r="4791">
          <cell r="A4791" t="str">
            <v>C51827IV</v>
          </cell>
          <cell r="B4791">
            <v>42185</v>
          </cell>
          <cell r="C4791" t="str">
            <v>C51827</v>
          </cell>
          <cell r="D4791" t="str">
            <v>Metrowest Emergency Physicians</v>
          </cell>
          <cell r="E4791" t="str">
            <v>MA</v>
          </cell>
          <cell r="F4791" t="str">
            <v>P1</v>
          </cell>
          <cell r="G4791" t="str">
            <v>SMALL</v>
          </cell>
          <cell r="H4791" t="str">
            <v>IV</v>
          </cell>
          <cell r="I4791" t="str">
            <v>0013566 - KAPLAN, ELLEN A</v>
          </cell>
        </row>
        <row r="4792">
          <cell r="A4792" t="str">
            <v>C51839IH</v>
          </cell>
          <cell r="B4792">
            <v>42185</v>
          </cell>
          <cell r="C4792" t="str">
            <v>C51839</v>
          </cell>
          <cell r="D4792" t="str">
            <v>The Charlotte Inn</v>
          </cell>
          <cell r="E4792" t="str">
            <v>MA</v>
          </cell>
          <cell r="F4792" t="str">
            <v>P1</v>
          </cell>
          <cell r="G4792" t="str">
            <v>SMALL</v>
          </cell>
          <cell r="H4792" t="str">
            <v>IH</v>
          </cell>
          <cell r="I4792" t="str">
            <v>0013577 - CONSOLES, NICHOLAS S</v>
          </cell>
        </row>
        <row r="4793">
          <cell r="A4793" t="str">
            <v>C51839MI</v>
          </cell>
          <cell r="B4793">
            <v>42185</v>
          </cell>
          <cell r="C4793" t="str">
            <v>C51839</v>
          </cell>
          <cell r="D4793" t="str">
            <v>The Charlotte Inn</v>
          </cell>
          <cell r="E4793" t="str">
            <v>MA</v>
          </cell>
          <cell r="F4793" t="str">
            <v>P1</v>
          </cell>
          <cell r="G4793" t="str">
            <v>MCARE</v>
          </cell>
          <cell r="H4793" t="str">
            <v>MI</v>
          </cell>
          <cell r="I4793" t="str">
            <v>0013577 - CONSOLES, NICHOLAS S</v>
          </cell>
        </row>
        <row r="4794">
          <cell r="A4794" t="str">
            <v>C51840IH</v>
          </cell>
          <cell r="B4794">
            <v>42185</v>
          </cell>
          <cell r="C4794" t="str">
            <v>C51840</v>
          </cell>
          <cell r="D4794" t="str">
            <v>Titan Mechanical, Inc.</v>
          </cell>
          <cell r="E4794" t="str">
            <v>ME</v>
          </cell>
          <cell r="F4794" t="str">
            <v>P1</v>
          </cell>
          <cell r="G4794" t="str">
            <v>SMALL</v>
          </cell>
          <cell r="H4794" t="str">
            <v>IH</v>
          </cell>
          <cell r="I4794" t="str">
            <v>0027747 - ACADIA BENEFITS INC</v>
          </cell>
        </row>
        <row r="4795">
          <cell r="A4795" t="str">
            <v>C51840IV</v>
          </cell>
          <cell r="B4795">
            <v>42185</v>
          </cell>
          <cell r="C4795" t="str">
            <v>C51840</v>
          </cell>
          <cell r="D4795" t="str">
            <v>Titan Mechanical, Inc.</v>
          </cell>
          <cell r="E4795" t="str">
            <v>ME</v>
          </cell>
          <cell r="F4795" t="str">
            <v>P1</v>
          </cell>
          <cell r="G4795" t="str">
            <v>SMALL</v>
          </cell>
          <cell r="H4795" t="str">
            <v>IV</v>
          </cell>
          <cell r="I4795" t="str">
            <v>0027747 - ACADIA BENEFITS INC</v>
          </cell>
        </row>
        <row r="4796">
          <cell r="A4796" t="str">
            <v>C51862PO</v>
          </cell>
          <cell r="B4796">
            <v>42185</v>
          </cell>
          <cell r="C4796" t="str">
            <v>C51862</v>
          </cell>
          <cell r="D4796" t="str">
            <v>LeBlanc's Pharmacy, LLC</v>
          </cell>
          <cell r="E4796" t="str">
            <v>ME</v>
          </cell>
          <cell r="F4796" t="str">
            <v>P1</v>
          </cell>
          <cell r="G4796" t="str">
            <v>SMALL</v>
          </cell>
          <cell r="H4796" t="str">
            <v>PO</v>
          </cell>
          <cell r="I4796" t="str">
            <v>0013926 - KYES AGENCY</v>
          </cell>
        </row>
        <row r="4797">
          <cell r="A4797" t="str">
            <v>C51865IV</v>
          </cell>
          <cell r="B4797">
            <v>42185</v>
          </cell>
          <cell r="C4797" t="str">
            <v>C51865</v>
          </cell>
          <cell r="D4797" t="str">
            <v>Melrose Internal Medicine Associates PC</v>
          </cell>
          <cell r="E4797" t="str">
            <v>MA</v>
          </cell>
          <cell r="F4797" t="str">
            <v>P1</v>
          </cell>
          <cell r="G4797" t="str">
            <v>SMALL</v>
          </cell>
          <cell r="H4797" t="str">
            <v>IV</v>
          </cell>
          <cell r="I4797" t="str">
            <v>0013567 - INCENTIVE GROUP</v>
          </cell>
        </row>
        <row r="4798">
          <cell r="A4798" t="str">
            <v>C51865JH</v>
          </cell>
          <cell r="B4798">
            <v>42185</v>
          </cell>
          <cell r="C4798" t="str">
            <v>C51865</v>
          </cell>
          <cell r="D4798" t="str">
            <v>Melrose Internal Medicine Associates PC</v>
          </cell>
          <cell r="E4798" t="str">
            <v>MA</v>
          </cell>
          <cell r="F4798" t="str">
            <v>P1</v>
          </cell>
          <cell r="G4798" t="str">
            <v>SMALL</v>
          </cell>
          <cell r="H4798" t="str">
            <v>JH</v>
          </cell>
          <cell r="I4798" t="str">
            <v>0013567 - INCENTIVE GROUP</v>
          </cell>
        </row>
        <row r="4799">
          <cell r="A4799" t="str">
            <v>C51868IH</v>
          </cell>
          <cell r="B4799">
            <v>42185</v>
          </cell>
          <cell r="C4799" t="str">
            <v>C51868</v>
          </cell>
          <cell r="D4799" t="str">
            <v>Families and Children Together</v>
          </cell>
          <cell r="E4799" t="str">
            <v>ME</v>
          </cell>
          <cell r="F4799" t="str">
            <v>P1</v>
          </cell>
          <cell r="G4799" t="str">
            <v>SMALL</v>
          </cell>
          <cell r="H4799" t="str">
            <v>IH</v>
          </cell>
          <cell r="I4799" t="str">
            <v>0024955 - NORTON FINANCIAL SERVICES INC</v>
          </cell>
        </row>
        <row r="4800">
          <cell r="A4800" t="str">
            <v>C51883IH</v>
          </cell>
          <cell r="B4800">
            <v>42185</v>
          </cell>
          <cell r="C4800" t="str">
            <v>C51883</v>
          </cell>
          <cell r="D4800" t="str">
            <v>Begin &amp; Associates, P.A.</v>
          </cell>
          <cell r="E4800" t="str">
            <v>ME</v>
          </cell>
          <cell r="F4800" t="str">
            <v>P1</v>
          </cell>
          <cell r="G4800" t="str">
            <v>SMALL</v>
          </cell>
          <cell r="H4800" t="str">
            <v>IH</v>
          </cell>
          <cell r="I4800" t="str">
            <v>0029845 - PAQUIN &amp; CARROLL LLC</v>
          </cell>
        </row>
        <row r="4801">
          <cell r="A4801" t="str">
            <v>C51884PO</v>
          </cell>
          <cell r="B4801">
            <v>42185</v>
          </cell>
          <cell r="C4801" t="str">
            <v>C51884</v>
          </cell>
          <cell r="D4801" t="str">
            <v>Coastal Kitchen &amp; Bath Designs, Inc.</v>
          </cell>
          <cell r="E4801" t="str">
            <v>ME</v>
          </cell>
          <cell r="F4801" t="str">
            <v>P1</v>
          </cell>
          <cell r="G4801" t="str">
            <v>SMALL</v>
          </cell>
          <cell r="H4801" t="str">
            <v>PO</v>
          </cell>
          <cell r="I4801" t="str">
            <v>0024565 - PEOPLES UNITED INSURANCE AGENCY INC</v>
          </cell>
        </row>
        <row r="4802">
          <cell r="A4802" t="str">
            <v>C51885JH</v>
          </cell>
          <cell r="B4802">
            <v>42185</v>
          </cell>
          <cell r="C4802" t="str">
            <v>C51885</v>
          </cell>
          <cell r="D4802" t="str">
            <v>Don Guay's Service Center, Inc</v>
          </cell>
          <cell r="E4802" t="str">
            <v>ME</v>
          </cell>
          <cell r="F4802" t="str">
            <v>P1</v>
          </cell>
          <cell r="G4802" t="str">
            <v>SMALL</v>
          </cell>
          <cell r="H4802" t="str">
            <v>JH</v>
          </cell>
          <cell r="I4802" t="str">
            <v>0030663 - MORRIS INSURANCE SERVICES INC</v>
          </cell>
        </row>
        <row r="4803">
          <cell r="A4803" t="str">
            <v>C51890IH</v>
          </cell>
          <cell r="B4803">
            <v>42185</v>
          </cell>
          <cell r="C4803" t="str">
            <v>C51890</v>
          </cell>
          <cell r="D4803" t="str">
            <v>Robert W Libby &amp; Sons Inc</v>
          </cell>
          <cell r="E4803" t="str">
            <v>ME</v>
          </cell>
          <cell r="F4803" t="str">
            <v>P1</v>
          </cell>
          <cell r="G4803" t="str">
            <v>SMALL</v>
          </cell>
          <cell r="H4803" t="str">
            <v>IH</v>
          </cell>
          <cell r="I4803" t="str">
            <v>0013669 - HIRST ASSOCIATES</v>
          </cell>
        </row>
        <row r="4804">
          <cell r="A4804" t="str">
            <v>C51891PO</v>
          </cell>
          <cell r="B4804">
            <v>42185</v>
          </cell>
          <cell r="C4804" t="str">
            <v>C51891</v>
          </cell>
          <cell r="D4804" t="str">
            <v>Johnson's Garage Inc</v>
          </cell>
          <cell r="E4804" t="str">
            <v>ME</v>
          </cell>
          <cell r="F4804" t="str">
            <v>P1</v>
          </cell>
          <cell r="G4804" t="str">
            <v>SMALL</v>
          </cell>
          <cell r="H4804" t="str">
            <v>PO</v>
          </cell>
          <cell r="I4804" t="str">
            <v>0013932 - BUSINESS INSURANCE AGENCY</v>
          </cell>
        </row>
        <row r="4805">
          <cell r="A4805" t="str">
            <v>C51892IH</v>
          </cell>
          <cell r="B4805">
            <v>42185</v>
          </cell>
          <cell r="C4805" t="str">
            <v>C51892</v>
          </cell>
          <cell r="D4805" t="str">
            <v>The Thaxter Company</v>
          </cell>
          <cell r="E4805" t="str">
            <v>ME</v>
          </cell>
          <cell r="F4805" t="str">
            <v>P1</v>
          </cell>
          <cell r="G4805" t="str">
            <v>SMALL</v>
          </cell>
          <cell r="H4805" t="str">
            <v>IH</v>
          </cell>
          <cell r="I4805" t="str">
            <v>0025715 - CLARK INSURANCE</v>
          </cell>
        </row>
        <row r="4806">
          <cell r="A4806" t="str">
            <v>C51892IV</v>
          </cell>
          <cell r="B4806">
            <v>42185</v>
          </cell>
          <cell r="C4806" t="str">
            <v>C51892</v>
          </cell>
          <cell r="D4806" t="str">
            <v>The Thaxter Company</v>
          </cell>
          <cell r="E4806" t="str">
            <v>ME</v>
          </cell>
          <cell r="F4806" t="str">
            <v>P1</v>
          </cell>
          <cell r="G4806" t="str">
            <v>SMALL</v>
          </cell>
          <cell r="H4806" t="str">
            <v>IV</v>
          </cell>
          <cell r="I4806" t="str">
            <v>0025715 - CLARK INSURANCE</v>
          </cell>
        </row>
        <row r="4807">
          <cell r="A4807" t="str">
            <v>C51899IV</v>
          </cell>
          <cell r="B4807">
            <v>42185</v>
          </cell>
          <cell r="C4807" t="str">
            <v>C51899</v>
          </cell>
          <cell r="D4807" t="str">
            <v>Litchfield Tower Corporation</v>
          </cell>
          <cell r="E4807" t="str">
            <v>ME</v>
          </cell>
          <cell r="F4807" t="str">
            <v>P1</v>
          </cell>
          <cell r="G4807" t="str">
            <v>SMALL</v>
          </cell>
          <cell r="H4807" t="str">
            <v>IV</v>
          </cell>
          <cell r="I4807" t="str">
            <v>0030108 - CLARK INSURANCE</v>
          </cell>
        </row>
        <row r="4808">
          <cell r="A4808" t="str">
            <v>C51903JM</v>
          </cell>
          <cell r="B4808">
            <v>42185</v>
          </cell>
          <cell r="C4808" t="str">
            <v>C51903</v>
          </cell>
          <cell r="D4808" t="str">
            <v>Dynamic Network Services Inc</v>
          </cell>
          <cell r="E4808" t="str">
            <v>NH</v>
          </cell>
          <cell r="F4808" t="str">
            <v>P1</v>
          </cell>
          <cell r="G4808" t="str">
            <v>ERF</v>
          </cell>
          <cell r="H4808" t="str">
            <v>JM</v>
          </cell>
          <cell r="I4808" t="str">
            <v>0029306 - HAYS GROUP INC</v>
          </cell>
        </row>
        <row r="4809">
          <cell r="A4809" t="str">
            <v>C51903PO</v>
          </cell>
          <cell r="B4809">
            <v>42185</v>
          </cell>
          <cell r="C4809" t="str">
            <v>C51903</v>
          </cell>
          <cell r="D4809" t="str">
            <v>Dynamic Network Services Inc</v>
          </cell>
          <cell r="E4809" t="str">
            <v>NH</v>
          </cell>
          <cell r="F4809" t="str">
            <v>P1</v>
          </cell>
          <cell r="G4809" t="str">
            <v>ERF</v>
          </cell>
          <cell r="H4809" t="str">
            <v>PO</v>
          </cell>
          <cell r="I4809" t="str">
            <v>0029306 - HAYS GROUP INC</v>
          </cell>
        </row>
        <row r="4810">
          <cell r="A4810" t="str">
            <v>C51908JH</v>
          </cell>
          <cell r="B4810">
            <v>42185</v>
          </cell>
          <cell r="C4810" t="str">
            <v>C51908</v>
          </cell>
          <cell r="D4810" t="str">
            <v>Souhegan Septic Tank Service LLC</v>
          </cell>
          <cell r="E4810" t="str">
            <v>NH</v>
          </cell>
          <cell r="F4810" t="str">
            <v>P1</v>
          </cell>
          <cell r="G4810" t="str">
            <v>SMALL</v>
          </cell>
          <cell r="H4810" t="str">
            <v>JH</v>
          </cell>
          <cell r="I4810" t="str">
            <v>0013877 - BLAISDELL, GEORGE</v>
          </cell>
        </row>
        <row r="4811">
          <cell r="A4811" t="str">
            <v>C51909JM</v>
          </cell>
          <cell r="B4811">
            <v>42185</v>
          </cell>
          <cell r="C4811" t="str">
            <v>C51909</v>
          </cell>
          <cell r="D4811" t="str">
            <v>PistolStar Inc</v>
          </cell>
          <cell r="E4811" t="str">
            <v>NH</v>
          </cell>
          <cell r="F4811" t="str">
            <v>P1</v>
          </cell>
          <cell r="G4811" t="str">
            <v>SMALL</v>
          </cell>
          <cell r="H4811" t="str">
            <v>JM</v>
          </cell>
          <cell r="I4811" t="str">
            <v>0029744 - GRANITE GROUP BENEFITS LLC</v>
          </cell>
        </row>
        <row r="4812">
          <cell r="A4812" t="str">
            <v>C51913PO</v>
          </cell>
          <cell r="B4812">
            <v>42185</v>
          </cell>
          <cell r="C4812" t="str">
            <v>C51913</v>
          </cell>
          <cell r="D4812" t="str">
            <v>Coastal Women's Healthcare</v>
          </cell>
          <cell r="E4812" t="str">
            <v>ME</v>
          </cell>
          <cell r="F4812" t="str">
            <v>P1</v>
          </cell>
          <cell r="G4812" t="str">
            <v>SMALL</v>
          </cell>
          <cell r="H4812" t="str">
            <v>PO</v>
          </cell>
          <cell r="I4812" t="str">
            <v>0031120 - NORTON FINANCIAL SERVICES INC</v>
          </cell>
        </row>
        <row r="4813">
          <cell r="A4813" t="str">
            <v>C51918IH</v>
          </cell>
          <cell r="B4813">
            <v>42185</v>
          </cell>
          <cell r="C4813" t="str">
            <v>C51918</v>
          </cell>
          <cell r="D4813" t="str">
            <v>New England Beverage and Redemption</v>
          </cell>
          <cell r="E4813" t="str">
            <v>MA</v>
          </cell>
          <cell r="F4813" t="str">
            <v>P1</v>
          </cell>
          <cell r="G4813" t="str">
            <v>SMALL</v>
          </cell>
          <cell r="H4813" t="str">
            <v>IH</v>
          </cell>
          <cell r="I4813" t="str">
            <v>0025912 - BOSTON COMMONWEALTH ADVANTAGE LLC</v>
          </cell>
        </row>
        <row r="4814">
          <cell r="A4814" t="str">
            <v>C51924IH</v>
          </cell>
          <cell r="B4814">
            <v>42185</v>
          </cell>
          <cell r="C4814" t="str">
            <v>C51924</v>
          </cell>
          <cell r="D4814" t="str">
            <v>Home &amp; Auto Professional Services Inc</v>
          </cell>
          <cell r="E4814" t="str">
            <v>MA</v>
          </cell>
          <cell r="F4814" t="str">
            <v>P1</v>
          </cell>
          <cell r="G4814" t="str">
            <v>SMALL</v>
          </cell>
          <cell r="H4814" t="str">
            <v>IH</v>
          </cell>
          <cell r="I4814" t="str">
            <v>0035295 - JAMES, KEITH A</v>
          </cell>
        </row>
        <row r="4815">
          <cell r="A4815" t="str">
            <v>C51927IA</v>
          </cell>
          <cell r="B4815">
            <v>42185</v>
          </cell>
          <cell r="C4815" t="str">
            <v>C51927</v>
          </cell>
          <cell r="D4815" t="str">
            <v>Hydra Biosciences Inc</v>
          </cell>
          <cell r="E4815" t="str">
            <v>MA</v>
          </cell>
          <cell r="F4815" t="str">
            <v>P1</v>
          </cell>
          <cell r="G4815" t="str">
            <v>SMALL</v>
          </cell>
          <cell r="H4815" t="str">
            <v>IA</v>
          </cell>
          <cell r="I4815" t="str">
            <v>0013813 - SHERBLOM INSURANCE AGENCY</v>
          </cell>
        </row>
        <row r="4816">
          <cell r="A4816" t="str">
            <v>C51927IH</v>
          </cell>
          <cell r="B4816">
            <v>42185</v>
          </cell>
          <cell r="C4816" t="str">
            <v>C51927</v>
          </cell>
          <cell r="D4816" t="str">
            <v>Hydra Biosciences Inc</v>
          </cell>
          <cell r="E4816" t="str">
            <v>MA</v>
          </cell>
          <cell r="F4816" t="str">
            <v>P1</v>
          </cell>
          <cell r="G4816" t="str">
            <v>SMALL</v>
          </cell>
          <cell r="H4816" t="str">
            <v>IH</v>
          </cell>
          <cell r="I4816" t="str">
            <v>0013813 - SHERBLOM INSURANCE AGENCY</v>
          </cell>
        </row>
        <row r="4817">
          <cell r="A4817" t="str">
            <v>C51930JN</v>
          </cell>
          <cell r="B4817">
            <v>42185</v>
          </cell>
          <cell r="C4817" t="str">
            <v>C51930</v>
          </cell>
          <cell r="D4817" t="str">
            <v>Highland Tool Co Inc</v>
          </cell>
          <cell r="E4817" t="str">
            <v>NH</v>
          </cell>
          <cell r="F4817" t="str">
            <v>P1</v>
          </cell>
          <cell r="G4817" t="str">
            <v>SMALL</v>
          </cell>
          <cell r="H4817" t="str">
            <v>JN</v>
          </cell>
          <cell r="I4817" t="str">
            <v>0034983 - MELCHER &amp; PRESCOTT AGENCY INC</v>
          </cell>
        </row>
        <row r="4818">
          <cell r="A4818" t="str">
            <v>C51943IH</v>
          </cell>
          <cell r="B4818">
            <v>42185</v>
          </cell>
          <cell r="C4818" t="str">
            <v>C51943</v>
          </cell>
          <cell r="D4818" t="str">
            <v>Goodwin Well &amp; Water, Inc.</v>
          </cell>
          <cell r="E4818" t="str">
            <v>ME</v>
          </cell>
          <cell r="F4818" t="str">
            <v>P1</v>
          </cell>
          <cell r="G4818" t="str">
            <v>SMALL</v>
          </cell>
          <cell r="H4818" t="str">
            <v>IH</v>
          </cell>
          <cell r="I4818" t="str">
            <v>0035522 - CLARK INSURANCE</v>
          </cell>
        </row>
        <row r="4819">
          <cell r="A4819" t="str">
            <v>C51943IV</v>
          </cell>
          <cell r="B4819">
            <v>42185</v>
          </cell>
          <cell r="C4819" t="str">
            <v>C51943</v>
          </cell>
          <cell r="D4819" t="str">
            <v>Goodwin Well &amp; Water, Inc.</v>
          </cell>
          <cell r="E4819" t="str">
            <v>ME</v>
          </cell>
          <cell r="F4819" t="str">
            <v>P1</v>
          </cell>
          <cell r="G4819" t="str">
            <v>SMALL</v>
          </cell>
          <cell r="H4819" t="str">
            <v>IV</v>
          </cell>
          <cell r="I4819" t="str">
            <v>0035522 - CLARK INSURANCE</v>
          </cell>
        </row>
        <row r="4820">
          <cell r="A4820" t="str">
            <v>C51944IH</v>
          </cell>
          <cell r="B4820">
            <v>42185</v>
          </cell>
          <cell r="C4820" t="str">
            <v>C51944</v>
          </cell>
          <cell r="D4820" t="str">
            <v>Falmouth Veterinary Hospital, Inc.</v>
          </cell>
          <cell r="E4820" t="str">
            <v>ME</v>
          </cell>
          <cell r="F4820" t="str">
            <v>P1</v>
          </cell>
          <cell r="G4820" t="str">
            <v>SMALL</v>
          </cell>
          <cell r="H4820" t="str">
            <v>IH</v>
          </cell>
          <cell r="I4820" t="str">
            <v>0013974 - NELSON, SARAH T</v>
          </cell>
        </row>
        <row r="4821">
          <cell r="A4821" t="str">
            <v>C51948IH</v>
          </cell>
          <cell r="B4821">
            <v>42185</v>
          </cell>
          <cell r="C4821" t="str">
            <v>C51948</v>
          </cell>
          <cell r="D4821" t="str">
            <v>United Insurance Group</v>
          </cell>
          <cell r="E4821" t="str">
            <v>ME</v>
          </cell>
          <cell r="F4821" t="str">
            <v>P1</v>
          </cell>
          <cell r="G4821" t="str">
            <v>CRC</v>
          </cell>
          <cell r="H4821" t="str">
            <v>IH</v>
          </cell>
          <cell r="I4821" t="str">
            <v>0018845 - UIG FINANCIAL LLC</v>
          </cell>
        </row>
        <row r="4822">
          <cell r="A4822" t="str">
            <v>C51948IV</v>
          </cell>
          <cell r="B4822">
            <v>42185</v>
          </cell>
          <cell r="C4822" t="str">
            <v>C51948</v>
          </cell>
          <cell r="D4822" t="str">
            <v>United Insurance Group</v>
          </cell>
          <cell r="E4822" t="str">
            <v>ME</v>
          </cell>
          <cell r="F4822" t="str">
            <v>P1</v>
          </cell>
          <cell r="G4822" t="str">
            <v>CRC</v>
          </cell>
          <cell r="H4822" t="str">
            <v>IV</v>
          </cell>
          <cell r="I4822" t="str">
            <v>0018845 - UIG FINANCIAL LLC</v>
          </cell>
        </row>
        <row r="4823">
          <cell r="A4823" t="str">
            <v>C51949IH</v>
          </cell>
          <cell r="B4823">
            <v>42185</v>
          </cell>
          <cell r="C4823" t="str">
            <v>C51949</v>
          </cell>
          <cell r="D4823" t="str">
            <v>Cape Obstetrics &amp; Gynecology PC</v>
          </cell>
          <cell r="E4823" t="str">
            <v>MA</v>
          </cell>
          <cell r="F4823" t="str">
            <v>P1</v>
          </cell>
          <cell r="G4823" t="str">
            <v>SMALL</v>
          </cell>
          <cell r="H4823" t="str">
            <v>IH</v>
          </cell>
          <cell r="I4823" t="str">
            <v>0035788 - NEW ENGLAND EMPLOYEE BENEFITS COUNCIL</v>
          </cell>
        </row>
        <row r="4824">
          <cell r="A4824" t="str">
            <v>C51955JM</v>
          </cell>
          <cell r="B4824">
            <v>42185</v>
          </cell>
          <cell r="C4824" t="str">
            <v>C51955</v>
          </cell>
          <cell r="D4824" t="str">
            <v>Robert A Lucas &amp; Associates</v>
          </cell>
          <cell r="E4824" t="str">
            <v>NH</v>
          </cell>
          <cell r="F4824" t="str">
            <v>P1</v>
          </cell>
          <cell r="G4824" t="str">
            <v>SMALL</v>
          </cell>
          <cell r="H4824" t="str">
            <v>JM</v>
          </cell>
          <cell r="I4824" t="str">
            <v>0013885 - CGI EMPLOYEE BENEFITS GROUP</v>
          </cell>
        </row>
        <row r="4825">
          <cell r="A4825" t="str">
            <v>C51957IH</v>
          </cell>
          <cell r="B4825">
            <v>42185</v>
          </cell>
          <cell r="C4825" t="str">
            <v>C51957</v>
          </cell>
          <cell r="D4825" t="str">
            <v>Family Eye Care Center and Optical Gallery</v>
          </cell>
          <cell r="E4825" t="str">
            <v>MA</v>
          </cell>
          <cell r="F4825" t="str">
            <v>P1</v>
          </cell>
          <cell r="G4825" t="str">
            <v>SMALL</v>
          </cell>
          <cell r="H4825" t="str">
            <v>IH</v>
          </cell>
          <cell r="I4825" t="str">
            <v>0028197 - EASTERN BENEFITS GROUP</v>
          </cell>
        </row>
        <row r="4826">
          <cell r="A4826" t="str">
            <v>C51965IV</v>
          </cell>
          <cell r="B4826">
            <v>42185</v>
          </cell>
          <cell r="C4826" t="str">
            <v>C51965</v>
          </cell>
          <cell r="D4826" t="str">
            <v>Murray, Plumb &amp; Murray</v>
          </cell>
          <cell r="E4826" t="str">
            <v>ME</v>
          </cell>
          <cell r="F4826" t="str">
            <v>P1</v>
          </cell>
          <cell r="G4826" t="str">
            <v>SMALL</v>
          </cell>
          <cell r="H4826" t="str">
            <v>IV</v>
          </cell>
          <cell r="I4826" t="str">
            <v>0013984 - ACADIA BENEFITS INC</v>
          </cell>
        </row>
        <row r="4827">
          <cell r="A4827" t="str">
            <v>C51965PO</v>
          </cell>
          <cell r="B4827">
            <v>42185</v>
          </cell>
          <cell r="C4827" t="str">
            <v>C51965</v>
          </cell>
          <cell r="D4827" t="str">
            <v>Murray, Plumb &amp; Murray</v>
          </cell>
          <cell r="E4827" t="str">
            <v>ME</v>
          </cell>
          <cell r="F4827" t="str">
            <v>P1</v>
          </cell>
          <cell r="G4827" t="str">
            <v>SMALL</v>
          </cell>
          <cell r="H4827" t="str">
            <v>PO</v>
          </cell>
          <cell r="I4827" t="str">
            <v>0013984 - ACADIA BENEFITS INC</v>
          </cell>
        </row>
        <row r="4828">
          <cell r="A4828" t="str">
            <v>C51967IH</v>
          </cell>
          <cell r="B4828">
            <v>42185</v>
          </cell>
          <cell r="C4828" t="str">
            <v>C51967</v>
          </cell>
          <cell r="D4828" t="str">
            <v>Waterman Farm Machinery, Inc.</v>
          </cell>
          <cell r="E4828" t="str">
            <v>ME</v>
          </cell>
          <cell r="F4828" t="str">
            <v>P1</v>
          </cell>
          <cell r="G4828" t="str">
            <v>SMALL</v>
          </cell>
          <cell r="H4828" t="str">
            <v>IH</v>
          </cell>
          <cell r="I4828" t="str">
            <v>0020512 - POIRIER, MARC R</v>
          </cell>
        </row>
        <row r="4829">
          <cell r="A4829" t="str">
            <v>C51967JH</v>
          </cell>
          <cell r="B4829">
            <v>42185</v>
          </cell>
          <cell r="C4829" t="str">
            <v>C51967</v>
          </cell>
          <cell r="D4829" t="str">
            <v>Waterman Farm Machinery, Inc.</v>
          </cell>
          <cell r="E4829" t="str">
            <v>ME</v>
          </cell>
          <cell r="F4829" t="str">
            <v>P1</v>
          </cell>
          <cell r="G4829" t="str">
            <v>SMALL</v>
          </cell>
          <cell r="H4829" t="str">
            <v>JH</v>
          </cell>
          <cell r="I4829" t="str">
            <v>0020512 - POIRIER, MARC R</v>
          </cell>
        </row>
        <row r="4830">
          <cell r="A4830" t="str">
            <v>C51969JH</v>
          </cell>
          <cell r="B4830">
            <v>42185</v>
          </cell>
          <cell r="C4830" t="str">
            <v>C51969</v>
          </cell>
          <cell r="D4830" t="str">
            <v>Marsh Agency - Craig Marsh</v>
          </cell>
          <cell r="E4830" t="str">
            <v>ME</v>
          </cell>
          <cell r="F4830" t="str">
            <v>P1</v>
          </cell>
          <cell r="G4830" t="str">
            <v>SMALL</v>
          </cell>
          <cell r="H4830" t="str">
            <v>JH</v>
          </cell>
          <cell r="I4830" t="str">
            <v>0033750 - BILODEAU INSURANCE AGENCY INC</v>
          </cell>
        </row>
        <row r="4831">
          <cell r="A4831" t="str">
            <v>C51970IH</v>
          </cell>
          <cell r="B4831">
            <v>42185</v>
          </cell>
          <cell r="C4831" t="str">
            <v>C51970</v>
          </cell>
          <cell r="D4831" t="str">
            <v>Danvers Dental Associates Inc</v>
          </cell>
          <cell r="E4831" t="str">
            <v>MA</v>
          </cell>
          <cell r="F4831" t="str">
            <v>P1</v>
          </cell>
          <cell r="G4831" t="str">
            <v>SMALL</v>
          </cell>
          <cell r="H4831" t="str">
            <v>IH</v>
          </cell>
          <cell r="I4831" t="str">
            <v>0013820 - INTEGRATED INSURANCE SOLUTIONS LLC</v>
          </cell>
        </row>
        <row r="4832">
          <cell r="A4832" t="str">
            <v>C51973IH</v>
          </cell>
          <cell r="B4832">
            <v>42185</v>
          </cell>
          <cell r="C4832" t="str">
            <v>C51973</v>
          </cell>
          <cell r="D4832" t="str">
            <v>Givertz, Hambley, Scheffee &amp; Lavoie, P.A.</v>
          </cell>
          <cell r="E4832" t="str">
            <v>ME</v>
          </cell>
          <cell r="F4832" t="str">
            <v>P1</v>
          </cell>
          <cell r="G4832" t="str">
            <v>SMALL</v>
          </cell>
          <cell r="H4832" t="str">
            <v>IH</v>
          </cell>
          <cell r="I4832" t="str">
            <v>0014003 - PERRY, LAWRENCE J</v>
          </cell>
        </row>
        <row r="4833">
          <cell r="A4833" t="str">
            <v>C51984JM</v>
          </cell>
          <cell r="B4833">
            <v>42185</v>
          </cell>
          <cell r="C4833" t="str">
            <v>C51984</v>
          </cell>
          <cell r="D4833" t="str">
            <v>Indian Head Athletics Inc</v>
          </cell>
          <cell r="E4833" t="str">
            <v>NH</v>
          </cell>
          <cell r="F4833" t="str">
            <v>P1</v>
          </cell>
          <cell r="G4833" t="str">
            <v>SMALL</v>
          </cell>
          <cell r="H4833" t="str">
            <v>JM</v>
          </cell>
          <cell r="I4833" t="str">
            <v>0029849 - GRANITE GROUP BENEFITS LLC</v>
          </cell>
        </row>
        <row r="4834">
          <cell r="A4834" t="str">
            <v>C51987IH</v>
          </cell>
          <cell r="B4834">
            <v>42185</v>
          </cell>
          <cell r="C4834" t="str">
            <v>C51987</v>
          </cell>
          <cell r="D4834" t="str">
            <v>Schaedler Corporation</v>
          </cell>
          <cell r="E4834" t="str">
            <v>ME</v>
          </cell>
          <cell r="F4834" t="str">
            <v>P1</v>
          </cell>
          <cell r="G4834" t="str">
            <v>SMALL</v>
          </cell>
          <cell r="H4834" t="str">
            <v>IH</v>
          </cell>
          <cell r="I4834" t="str">
            <v>0013988 - POIRIER, MARC R</v>
          </cell>
        </row>
        <row r="4835">
          <cell r="A4835" t="str">
            <v>C51988IH</v>
          </cell>
          <cell r="B4835">
            <v>42185</v>
          </cell>
          <cell r="C4835" t="str">
            <v>C51988</v>
          </cell>
          <cell r="D4835" t="str">
            <v>Olympus Asset Management Inc</v>
          </cell>
          <cell r="E4835" t="str">
            <v>ME</v>
          </cell>
          <cell r="F4835" t="str">
            <v>P1</v>
          </cell>
          <cell r="G4835" t="str">
            <v>SMALL</v>
          </cell>
          <cell r="H4835" t="str">
            <v>IH</v>
          </cell>
          <cell r="I4835" t="str">
            <v>0034365 - NEW ENGLAND FINANCIAL SERVICES</v>
          </cell>
        </row>
        <row r="4836">
          <cell r="A4836" t="str">
            <v>C51988PO</v>
          </cell>
          <cell r="B4836">
            <v>42185</v>
          </cell>
          <cell r="C4836" t="str">
            <v>C51988</v>
          </cell>
          <cell r="D4836" t="str">
            <v>Olympus Asset Management Inc</v>
          </cell>
          <cell r="E4836" t="str">
            <v>ME</v>
          </cell>
          <cell r="F4836" t="str">
            <v>P1</v>
          </cell>
          <cell r="G4836" t="str">
            <v>SMALL</v>
          </cell>
          <cell r="H4836" t="str">
            <v>PO</v>
          </cell>
          <cell r="I4836" t="str">
            <v>0034365 - NEW ENGLAND FINANCIAL SERVICES</v>
          </cell>
        </row>
        <row r="4837">
          <cell r="A4837" t="str">
            <v>C51994IA</v>
          </cell>
          <cell r="B4837">
            <v>42185</v>
          </cell>
          <cell r="C4837" t="str">
            <v>C51994</v>
          </cell>
          <cell r="D4837" t="str">
            <v>Cayan</v>
          </cell>
          <cell r="E4837" t="str">
            <v>MA</v>
          </cell>
          <cell r="F4837" t="str">
            <v>P1</v>
          </cell>
          <cell r="G4837" t="str">
            <v>ERF</v>
          </cell>
          <cell r="H4837" t="str">
            <v>IA</v>
          </cell>
          <cell r="I4837" t="str">
            <v>0029848 - ASCENSION INSURANCE AGENCY INC</v>
          </cell>
        </row>
        <row r="4838">
          <cell r="A4838" t="str">
            <v>C51994IH</v>
          </cell>
          <cell r="B4838">
            <v>42185</v>
          </cell>
          <cell r="C4838" t="str">
            <v>C51994</v>
          </cell>
          <cell r="D4838" t="str">
            <v>Cayan</v>
          </cell>
          <cell r="E4838" t="str">
            <v>MA</v>
          </cell>
          <cell r="F4838" t="str">
            <v>P1</v>
          </cell>
          <cell r="G4838" t="str">
            <v>ERF</v>
          </cell>
          <cell r="H4838" t="str">
            <v>IH</v>
          </cell>
          <cell r="I4838" t="str">
            <v>0029848 - ASCENSION INSURANCE AGENCY INC</v>
          </cell>
        </row>
        <row r="4839">
          <cell r="A4839" t="str">
            <v>C52000JM</v>
          </cell>
          <cell r="B4839">
            <v>42185</v>
          </cell>
          <cell r="C4839" t="str">
            <v>C52000</v>
          </cell>
          <cell r="D4839" t="str">
            <v>Nashua Pathology PA</v>
          </cell>
          <cell r="E4839" t="str">
            <v>NH</v>
          </cell>
          <cell r="F4839" t="str">
            <v>P1</v>
          </cell>
          <cell r="G4839" t="str">
            <v>SMALL</v>
          </cell>
          <cell r="H4839" t="str">
            <v>JM</v>
          </cell>
          <cell r="I4839" t="str">
            <v>0029850 - GRANITE GROUP BENEFITS LLC</v>
          </cell>
        </row>
        <row r="4840">
          <cell r="A4840" t="str">
            <v>C52000JN</v>
          </cell>
          <cell r="B4840">
            <v>42185</v>
          </cell>
          <cell r="C4840" t="str">
            <v>C52000</v>
          </cell>
          <cell r="D4840" t="str">
            <v>Nashua Pathology PA</v>
          </cell>
          <cell r="E4840" t="str">
            <v>NH</v>
          </cell>
          <cell r="F4840" t="str">
            <v>P1</v>
          </cell>
          <cell r="G4840" t="str">
            <v>SMALL</v>
          </cell>
          <cell r="H4840" t="str">
            <v>JN</v>
          </cell>
          <cell r="I4840" t="str">
            <v>0029850 - GRANITE GROUP BENEFITS LLC</v>
          </cell>
        </row>
        <row r="4841">
          <cell r="A4841" t="str">
            <v>C52002IH</v>
          </cell>
          <cell r="B4841">
            <v>42185</v>
          </cell>
          <cell r="C4841" t="str">
            <v>C52002</v>
          </cell>
          <cell r="D4841" t="str">
            <v>Chris Mark &amp; Sons Inc</v>
          </cell>
          <cell r="E4841" t="str">
            <v>MA</v>
          </cell>
          <cell r="F4841" t="str">
            <v>P1</v>
          </cell>
          <cell r="G4841" t="str">
            <v>SMALL</v>
          </cell>
          <cell r="H4841" t="str">
            <v>IH</v>
          </cell>
          <cell r="I4841" t="str">
            <v>0024452 - DIXON ASSOCIATES INC</v>
          </cell>
        </row>
        <row r="4842">
          <cell r="A4842" t="str">
            <v>C52002MI</v>
          </cell>
          <cell r="B4842">
            <v>42185</v>
          </cell>
          <cell r="C4842" t="str">
            <v>C52002</v>
          </cell>
          <cell r="D4842" t="str">
            <v>Chris Mark &amp; Sons Inc</v>
          </cell>
          <cell r="E4842" t="str">
            <v>MA</v>
          </cell>
          <cell r="F4842" t="str">
            <v>P1</v>
          </cell>
          <cell r="G4842" t="str">
            <v>MCARE</v>
          </cell>
          <cell r="H4842" t="str">
            <v>MI</v>
          </cell>
          <cell r="I4842" t="str">
            <v>0024452 - DIXON ASSOCIATES INC</v>
          </cell>
        </row>
        <row r="4843">
          <cell r="A4843" t="str">
            <v>C52008IH</v>
          </cell>
          <cell r="B4843">
            <v>42185</v>
          </cell>
          <cell r="C4843" t="str">
            <v>C52008</v>
          </cell>
          <cell r="D4843" t="str">
            <v>Sounds Good Corporation</v>
          </cell>
          <cell r="E4843" t="str">
            <v>MA</v>
          </cell>
          <cell r="F4843" t="str">
            <v>P1</v>
          </cell>
          <cell r="G4843" t="str">
            <v>SMALL</v>
          </cell>
          <cell r="H4843" t="str">
            <v>IH</v>
          </cell>
          <cell r="I4843" t="str">
            <v>0034536 - TELAMON HUMAN CAPITAL RESOURCES GROUP LLC</v>
          </cell>
        </row>
        <row r="4844">
          <cell r="A4844" t="str">
            <v>C52010IH</v>
          </cell>
          <cell r="B4844">
            <v>42185</v>
          </cell>
          <cell r="C4844" t="str">
            <v>C52010</v>
          </cell>
          <cell r="D4844" t="str">
            <v>American Assoc of Variable Star Observers</v>
          </cell>
          <cell r="E4844" t="str">
            <v>MA</v>
          </cell>
          <cell r="F4844" t="str">
            <v>P1</v>
          </cell>
          <cell r="G4844" t="str">
            <v>SMALL</v>
          </cell>
          <cell r="H4844" t="str">
            <v>IH</v>
          </cell>
          <cell r="I4844" t="str">
            <v>0025403 - PAYCHEX AGENCY INC</v>
          </cell>
        </row>
        <row r="4845">
          <cell r="A4845" t="str">
            <v>C52012JM</v>
          </cell>
          <cell r="B4845">
            <v>42185</v>
          </cell>
          <cell r="C4845" t="str">
            <v>C52012</v>
          </cell>
          <cell r="D4845" t="str">
            <v>Puckhaber Law Offices PLLC</v>
          </cell>
          <cell r="E4845" t="str">
            <v>NH</v>
          </cell>
          <cell r="F4845" t="str">
            <v>P1</v>
          </cell>
          <cell r="G4845" t="str">
            <v>SMALL</v>
          </cell>
          <cell r="H4845" t="str">
            <v>JM</v>
          </cell>
          <cell r="I4845" t="str">
            <v>0034409 - ROBERT L BROWN INSURANCE INC</v>
          </cell>
        </row>
        <row r="4846">
          <cell r="A4846" t="str">
            <v>C52012JN</v>
          </cell>
          <cell r="B4846">
            <v>42185</v>
          </cell>
          <cell r="C4846" t="str">
            <v>C52012</v>
          </cell>
          <cell r="D4846" t="str">
            <v>Puckhaber Law Offices PLLC</v>
          </cell>
          <cell r="E4846" t="str">
            <v>NH</v>
          </cell>
          <cell r="F4846" t="str">
            <v>P1</v>
          </cell>
          <cell r="G4846" t="str">
            <v>SMALL</v>
          </cell>
          <cell r="H4846" t="str">
            <v>JN</v>
          </cell>
          <cell r="I4846" t="str">
            <v>0034409 - ROBERT L BROWN INSURANCE INC</v>
          </cell>
        </row>
        <row r="4847">
          <cell r="A4847" t="str">
            <v>C52018IV</v>
          </cell>
          <cell r="B4847">
            <v>42185</v>
          </cell>
          <cell r="C4847" t="str">
            <v>C52018</v>
          </cell>
          <cell r="D4847" t="str">
            <v>Green Design Furniture</v>
          </cell>
          <cell r="E4847" t="str">
            <v>ME</v>
          </cell>
          <cell r="F4847" t="str">
            <v>P1</v>
          </cell>
          <cell r="G4847" t="str">
            <v>SMALL</v>
          </cell>
          <cell r="H4847" t="str">
            <v>IV</v>
          </cell>
          <cell r="I4847" t="str">
            <v>0014025 - BUSINESS INSURANCE AGENCY</v>
          </cell>
        </row>
        <row r="4848">
          <cell r="A4848" t="str">
            <v>C52027IH</v>
          </cell>
          <cell r="B4848">
            <v>42185</v>
          </cell>
          <cell r="C4848" t="str">
            <v>C52027</v>
          </cell>
          <cell r="D4848" t="str">
            <v>Marc Anthony's LaPizzeria</v>
          </cell>
          <cell r="E4848" t="str">
            <v>MA</v>
          </cell>
          <cell r="F4848" t="str">
            <v>P1</v>
          </cell>
          <cell r="G4848" t="str">
            <v>SMALL</v>
          </cell>
          <cell r="H4848" t="str">
            <v>IH</v>
          </cell>
          <cell r="I4848" t="str">
            <v>0013846 - HARBOR INSURANCE GROUP LLC</v>
          </cell>
        </row>
        <row r="4849">
          <cell r="A4849" t="str">
            <v>C52032IH</v>
          </cell>
          <cell r="B4849">
            <v>42185</v>
          </cell>
          <cell r="C4849" t="str">
            <v>C52032</v>
          </cell>
          <cell r="D4849" t="str">
            <v>DSM Metal Fabrication Inc</v>
          </cell>
          <cell r="E4849" t="str">
            <v>ME</v>
          </cell>
          <cell r="F4849" t="str">
            <v>P1</v>
          </cell>
          <cell r="G4849" t="str">
            <v>SMALL</v>
          </cell>
          <cell r="H4849" t="str">
            <v>IH</v>
          </cell>
          <cell r="I4849" t="str">
            <v>0031122 - PAQUIN &amp; CARROLL LLC</v>
          </cell>
        </row>
        <row r="4850">
          <cell r="A4850" t="str">
            <v>C52033PO</v>
          </cell>
          <cell r="B4850">
            <v>42185</v>
          </cell>
          <cell r="C4850" t="str">
            <v>C52033</v>
          </cell>
          <cell r="D4850" t="str">
            <v>Shankman &amp; Associates</v>
          </cell>
          <cell r="E4850" t="str">
            <v>ME</v>
          </cell>
          <cell r="F4850" t="str">
            <v>P1</v>
          </cell>
          <cell r="G4850" t="str">
            <v>SMALL</v>
          </cell>
          <cell r="H4850" t="str">
            <v>PO</v>
          </cell>
          <cell r="I4850" t="str">
            <v>0022930 - POIRIER, MARC R</v>
          </cell>
        </row>
        <row r="4851">
          <cell r="A4851" t="str">
            <v>C52034IH</v>
          </cell>
          <cell r="B4851">
            <v>42185</v>
          </cell>
          <cell r="C4851" t="str">
            <v>C52034</v>
          </cell>
          <cell r="D4851" t="str">
            <v>Associated Eye Care</v>
          </cell>
          <cell r="E4851" t="str">
            <v>ME</v>
          </cell>
          <cell r="F4851" t="str">
            <v>P1</v>
          </cell>
          <cell r="G4851" t="str">
            <v>SMALL</v>
          </cell>
          <cell r="H4851" t="str">
            <v>IH</v>
          </cell>
          <cell r="I4851" t="str">
            <v>0028888 - USI INSURANCE SERVICES LLC - BRIARCLIFF</v>
          </cell>
        </row>
        <row r="4852">
          <cell r="A4852" t="str">
            <v>C52036IV</v>
          </cell>
          <cell r="B4852">
            <v>42185</v>
          </cell>
          <cell r="C4852" t="str">
            <v>C52036</v>
          </cell>
          <cell r="D4852" t="str">
            <v>Advocates for Children</v>
          </cell>
          <cell r="E4852" t="str">
            <v>ME</v>
          </cell>
          <cell r="F4852" t="str">
            <v>P1</v>
          </cell>
          <cell r="G4852" t="str">
            <v>SMALL</v>
          </cell>
          <cell r="H4852" t="str">
            <v>IV</v>
          </cell>
          <cell r="I4852" t="str">
            <v>0031037 - CLARK INSURANCE</v>
          </cell>
        </row>
        <row r="4853">
          <cell r="A4853" t="str">
            <v>C52036JH</v>
          </cell>
          <cell r="B4853">
            <v>42185</v>
          </cell>
          <cell r="C4853" t="str">
            <v>C52036</v>
          </cell>
          <cell r="D4853" t="str">
            <v>Advocates for Children</v>
          </cell>
          <cell r="E4853" t="str">
            <v>ME</v>
          </cell>
          <cell r="F4853" t="str">
            <v>P1</v>
          </cell>
          <cell r="G4853" t="str">
            <v>SMALL</v>
          </cell>
          <cell r="H4853" t="str">
            <v>JH</v>
          </cell>
          <cell r="I4853" t="str">
            <v>0031037 - CLARK INSURANCE</v>
          </cell>
        </row>
        <row r="4854">
          <cell r="A4854" t="str">
            <v>C52044IV</v>
          </cell>
          <cell r="B4854">
            <v>42185</v>
          </cell>
          <cell r="C4854" t="str">
            <v>C52044</v>
          </cell>
          <cell r="D4854" t="str">
            <v>Endodontics Inc</v>
          </cell>
          <cell r="E4854" t="str">
            <v>MA</v>
          </cell>
          <cell r="F4854" t="str">
            <v>P1</v>
          </cell>
          <cell r="G4854" t="str">
            <v>SMALL</v>
          </cell>
          <cell r="H4854" t="str">
            <v>IV</v>
          </cell>
          <cell r="I4854" t="str">
            <v>0023091 - SPRING INSURANCE GROUP LLC</v>
          </cell>
        </row>
        <row r="4855">
          <cell r="A4855" t="str">
            <v>C52044JH</v>
          </cell>
          <cell r="B4855">
            <v>42185</v>
          </cell>
          <cell r="C4855" t="str">
            <v>C52044</v>
          </cell>
          <cell r="D4855" t="str">
            <v>Endodontics Inc</v>
          </cell>
          <cell r="E4855" t="str">
            <v>MA</v>
          </cell>
          <cell r="F4855" t="str">
            <v>P1</v>
          </cell>
          <cell r="G4855" t="str">
            <v>SMALL</v>
          </cell>
          <cell r="H4855" t="str">
            <v>JH</v>
          </cell>
          <cell r="I4855" t="str">
            <v>0023091 - SPRING INSURANCE GROUP LLC</v>
          </cell>
        </row>
        <row r="4856">
          <cell r="A4856" t="str">
            <v>C52046IA</v>
          </cell>
          <cell r="B4856">
            <v>42185</v>
          </cell>
          <cell r="C4856" t="str">
            <v>C52046</v>
          </cell>
          <cell r="D4856" t="str">
            <v>KAM Appliances &amp; Home Electronics</v>
          </cell>
          <cell r="E4856" t="str">
            <v>MA</v>
          </cell>
          <cell r="F4856" t="str">
            <v>P1</v>
          </cell>
          <cell r="G4856" t="str">
            <v>SMALL</v>
          </cell>
          <cell r="H4856" t="str">
            <v>IA</v>
          </cell>
          <cell r="I4856" t="str">
            <v>0028873 - USI INSURANCE SERVICES LLC - BRIARCLIFF</v>
          </cell>
        </row>
        <row r="4857">
          <cell r="A4857" t="str">
            <v>C52046IH</v>
          </cell>
          <cell r="B4857">
            <v>42185</v>
          </cell>
          <cell r="C4857" t="str">
            <v>C52046</v>
          </cell>
          <cell r="D4857" t="str">
            <v>KAM Appliances &amp; Home Electronics</v>
          </cell>
          <cell r="E4857" t="str">
            <v>MA</v>
          </cell>
          <cell r="F4857" t="str">
            <v>P1</v>
          </cell>
          <cell r="G4857" t="str">
            <v>SMALL</v>
          </cell>
          <cell r="H4857" t="str">
            <v>IH</v>
          </cell>
          <cell r="I4857" t="str">
            <v>0028873 - USI INSURANCE SERVICES LLC - BRIARCLIFF</v>
          </cell>
        </row>
        <row r="4858">
          <cell r="A4858" t="str">
            <v>C52050IV</v>
          </cell>
          <cell r="B4858">
            <v>42185</v>
          </cell>
          <cell r="C4858" t="str">
            <v>C52050</v>
          </cell>
          <cell r="D4858" t="str">
            <v>Teds of Fayville Inc</v>
          </cell>
          <cell r="E4858" t="str">
            <v>MA</v>
          </cell>
          <cell r="F4858" t="str">
            <v>P1</v>
          </cell>
          <cell r="G4858" t="str">
            <v>SMALL</v>
          </cell>
          <cell r="H4858" t="str">
            <v>IV</v>
          </cell>
          <cell r="I4858" t="str">
            <v>0034224 - BENEMAX, INC.</v>
          </cell>
        </row>
        <row r="4859">
          <cell r="A4859" t="str">
            <v>C52053IV</v>
          </cell>
          <cell r="B4859">
            <v>42185</v>
          </cell>
          <cell r="C4859" t="str">
            <v>C52053</v>
          </cell>
          <cell r="D4859" t="str">
            <v>Hanson Enterprises</v>
          </cell>
          <cell r="E4859" t="str">
            <v>ME</v>
          </cell>
          <cell r="F4859" t="str">
            <v>P1</v>
          </cell>
          <cell r="G4859" t="str">
            <v>SMALL</v>
          </cell>
          <cell r="H4859" t="str">
            <v>IV</v>
          </cell>
          <cell r="I4859" t="str">
            <v>0014027 - BUSINESS INSURANCE AGENCY</v>
          </cell>
        </row>
        <row r="4860">
          <cell r="A4860" t="str">
            <v>C52053PO</v>
          </cell>
          <cell r="B4860">
            <v>42185</v>
          </cell>
          <cell r="C4860" t="str">
            <v>C52053</v>
          </cell>
          <cell r="D4860" t="str">
            <v>Hanson Enterprises</v>
          </cell>
          <cell r="E4860" t="str">
            <v>ME</v>
          </cell>
          <cell r="F4860" t="str">
            <v>P1</v>
          </cell>
          <cell r="G4860" t="str">
            <v>SMALL</v>
          </cell>
          <cell r="H4860" t="str">
            <v>PO</v>
          </cell>
          <cell r="I4860" t="str">
            <v>0014027 - BUSINESS INSURANCE AGENCY</v>
          </cell>
        </row>
        <row r="4861">
          <cell r="A4861" t="str">
            <v>C52054IV</v>
          </cell>
          <cell r="B4861">
            <v>42185</v>
          </cell>
          <cell r="C4861" t="str">
            <v>C52054</v>
          </cell>
          <cell r="D4861" t="str">
            <v>Isaacson &amp; Raymond, P.A.</v>
          </cell>
          <cell r="E4861" t="str">
            <v>ME</v>
          </cell>
          <cell r="F4861" t="str">
            <v>P1</v>
          </cell>
          <cell r="G4861" t="str">
            <v>SMALL</v>
          </cell>
          <cell r="H4861" t="str">
            <v>IV</v>
          </cell>
          <cell r="I4861" t="str">
            <v>0014029 - TOLMAN ASSOCIATES INC</v>
          </cell>
        </row>
        <row r="4862">
          <cell r="A4862" t="str">
            <v>C52055IH</v>
          </cell>
          <cell r="B4862">
            <v>42185</v>
          </cell>
          <cell r="C4862" t="str">
            <v>C52055</v>
          </cell>
          <cell r="D4862" t="str">
            <v>Lab USA Inc</v>
          </cell>
          <cell r="E4862" t="str">
            <v>MA</v>
          </cell>
          <cell r="F4862" t="str">
            <v>P1</v>
          </cell>
          <cell r="G4862" t="str">
            <v>SMALL</v>
          </cell>
          <cell r="H4862" t="str">
            <v>IH</v>
          </cell>
          <cell r="I4862" t="str">
            <v>0013854 - BUSINESS BENEFITS INS BROKERAGE INC</v>
          </cell>
        </row>
        <row r="4863">
          <cell r="A4863" t="str">
            <v>C52055JA</v>
          </cell>
          <cell r="B4863">
            <v>42185</v>
          </cell>
          <cell r="C4863" t="str">
            <v>C52055</v>
          </cell>
          <cell r="D4863" t="str">
            <v>Lab USA Inc</v>
          </cell>
          <cell r="E4863" t="str">
            <v>MA</v>
          </cell>
          <cell r="F4863" t="str">
            <v>P1</v>
          </cell>
          <cell r="G4863" t="str">
            <v>SMALL</v>
          </cell>
          <cell r="H4863" t="str">
            <v>JA</v>
          </cell>
          <cell r="I4863" t="str">
            <v>0013854 - BUSINESS BENEFITS INS BROKERAGE INC</v>
          </cell>
        </row>
        <row r="4864">
          <cell r="A4864" t="str">
            <v>C52062PO</v>
          </cell>
          <cell r="B4864">
            <v>42185</v>
          </cell>
          <cell r="C4864" t="str">
            <v>C52062</v>
          </cell>
          <cell r="D4864" t="str">
            <v>Jordan Equipment Company</v>
          </cell>
          <cell r="E4864" t="str">
            <v>ME</v>
          </cell>
          <cell r="F4864" t="str">
            <v>P1</v>
          </cell>
          <cell r="G4864" t="str">
            <v>SMALL</v>
          </cell>
          <cell r="H4864" t="str">
            <v>PO</v>
          </cell>
          <cell r="I4864" t="str">
            <v>0027706 - NORTON FINANCIAL SERVICES INC</v>
          </cell>
        </row>
        <row r="4865">
          <cell r="A4865" t="str">
            <v>C52063JH</v>
          </cell>
          <cell r="B4865">
            <v>42185</v>
          </cell>
          <cell r="C4865" t="str">
            <v>C52063</v>
          </cell>
          <cell r="D4865" t="str">
            <v>Maine Radio</v>
          </cell>
          <cell r="E4865" t="str">
            <v>ME</v>
          </cell>
          <cell r="F4865" t="str">
            <v>P1</v>
          </cell>
          <cell r="G4865" t="str">
            <v>SMALL</v>
          </cell>
          <cell r="H4865" t="str">
            <v>JH</v>
          </cell>
          <cell r="I4865" t="str">
            <v>0028475 - BUSINESS INSURANCE AGENCY</v>
          </cell>
        </row>
        <row r="4866">
          <cell r="A4866" t="str">
            <v>C52064IV</v>
          </cell>
          <cell r="B4866">
            <v>42185</v>
          </cell>
          <cell r="C4866" t="str">
            <v>C52064</v>
          </cell>
          <cell r="D4866" t="str">
            <v>Vose Smith Florist</v>
          </cell>
          <cell r="E4866" t="str">
            <v>ME</v>
          </cell>
          <cell r="F4866" t="str">
            <v>P1</v>
          </cell>
          <cell r="G4866" t="str">
            <v>SMALL</v>
          </cell>
          <cell r="H4866" t="str">
            <v>IV</v>
          </cell>
          <cell r="I4866" t="str">
            <v>0027994 - INSURANCE TRUST</v>
          </cell>
        </row>
        <row r="4867">
          <cell r="A4867" t="str">
            <v>C52066IA</v>
          </cell>
          <cell r="B4867">
            <v>42185</v>
          </cell>
          <cell r="C4867" t="str">
            <v>C52066</v>
          </cell>
          <cell r="D4867" t="str">
            <v>Digital Guardian</v>
          </cell>
          <cell r="E4867" t="str">
            <v>MA</v>
          </cell>
          <cell r="F4867" t="str">
            <v>P1</v>
          </cell>
          <cell r="G4867" t="str">
            <v>CRC</v>
          </cell>
          <cell r="H4867" t="str">
            <v>IA</v>
          </cell>
          <cell r="I4867" t="str">
            <v>0029299 - EASTERN BENEFITS GROUP</v>
          </cell>
        </row>
        <row r="4868">
          <cell r="A4868" t="str">
            <v>C52066IH</v>
          </cell>
          <cell r="B4868">
            <v>42185</v>
          </cell>
          <cell r="C4868" t="str">
            <v>C52066</v>
          </cell>
          <cell r="D4868" t="str">
            <v>Digital Guardian</v>
          </cell>
          <cell r="E4868" t="str">
            <v>MA</v>
          </cell>
          <cell r="F4868" t="str">
            <v>P1</v>
          </cell>
          <cell r="G4868" t="str">
            <v>CRC</v>
          </cell>
          <cell r="H4868" t="str">
            <v>IH</v>
          </cell>
          <cell r="I4868" t="str">
            <v>0029299 - EASTERN BENEFITS GROUP</v>
          </cell>
        </row>
        <row r="4869">
          <cell r="A4869" t="str">
            <v>C52072IH</v>
          </cell>
          <cell r="B4869">
            <v>42185</v>
          </cell>
          <cell r="C4869" t="str">
            <v>C52072</v>
          </cell>
          <cell r="D4869" t="str">
            <v>Drywall Services Inc</v>
          </cell>
          <cell r="E4869" t="str">
            <v>MA</v>
          </cell>
          <cell r="F4869" t="str">
            <v>P1</v>
          </cell>
          <cell r="G4869" t="str">
            <v>SMALL</v>
          </cell>
          <cell r="H4869" t="str">
            <v>IH</v>
          </cell>
          <cell r="I4869" t="str">
            <v>0026350 - CHOICE GROUP INSURANCE SERVICES INC</v>
          </cell>
        </row>
        <row r="4870">
          <cell r="A4870" t="str">
            <v>C52075IH</v>
          </cell>
          <cell r="B4870">
            <v>42185</v>
          </cell>
          <cell r="C4870" t="str">
            <v>C52075</v>
          </cell>
          <cell r="D4870" t="str">
            <v>Leominster Family Dentists</v>
          </cell>
          <cell r="E4870" t="str">
            <v>MA</v>
          </cell>
          <cell r="F4870" t="str">
            <v>P1</v>
          </cell>
          <cell r="G4870" t="str">
            <v>SMALL</v>
          </cell>
          <cell r="H4870" t="str">
            <v>IH</v>
          </cell>
          <cell r="I4870" t="str">
            <v>0030486 - DIGITAL INSURANCE AGENCY INC</v>
          </cell>
        </row>
        <row r="4871">
          <cell r="A4871" t="str">
            <v>C52080IV</v>
          </cell>
          <cell r="B4871">
            <v>42185</v>
          </cell>
          <cell r="C4871" t="str">
            <v>C52080</v>
          </cell>
          <cell r="D4871" t="str">
            <v>Nautel Maine Inc</v>
          </cell>
          <cell r="E4871" t="str">
            <v>ME</v>
          </cell>
          <cell r="F4871" t="str">
            <v>P1</v>
          </cell>
          <cell r="G4871" t="str">
            <v>SMALL</v>
          </cell>
          <cell r="H4871" t="str">
            <v>IV</v>
          </cell>
          <cell r="I4871" t="str">
            <v>0034852 - UIG FINANCIAL LLC</v>
          </cell>
        </row>
        <row r="4872">
          <cell r="A4872" t="str">
            <v>C52083IH</v>
          </cell>
          <cell r="B4872">
            <v>42185</v>
          </cell>
          <cell r="C4872" t="str">
            <v>C52083</v>
          </cell>
          <cell r="D4872" t="str">
            <v>Gray &amp; Osgood</v>
          </cell>
          <cell r="E4872" t="str">
            <v>ME</v>
          </cell>
          <cell r="F4872" t="str">
            <v>P1</v>
          </cell>
          <cell r="G4872" t="str">
            <v>SMALL</v>
          </cell>
          <cell r="H4872" t="str">
            <v>IH</v>
          </cell>
          <cell r="I4872" t="str">
            <v>0014045 - ACADIA BENEFITS INC</v>
          </cell>
        </row>
        <row r="4873">
          <cell r="A4873" t="str">
            <v>C52084JH</v>
          </cell>
          <cell r="B4873">
            <v>42185</v>
          </cell>
          <cell r="C4873" t="str">
            <v>C52084</v>
          </cell>
          <cell r="D4873" t="str">
            <v>Payroll Management Inc</v>
          </cell>
          <cell r="E4873" t="str">
            <v>ME</v>
          </cell>
          <cell r="F4873" t="str">
            <v>P1</v>
          </cell>
          <cell r="G4873" t="str">
            <v>SMALL</v>
          </cell>
          <cell r="H4873" t="str">
            <v>JH</v>
          </cell>
          <cell r="I4873" t="str">
            <v>0028089 - POIRIER, MARC R</v>
          </cell>
        </row>
        <row r="4874">
          <cell r="A4874" t="str">
            <v>C52084PO</v>
          </cell>
          <cell r="B4874">
            <v>42185</v>
          </cell>
          <cell r="C4874" t="str">
            <v>C52084</v>
          </cell>
          <cell r="D4874" t="str">
            <v>Payroll Management Inc</v>
          </cell>
          <cell r="E4874" t="str">
            <v>ME</v>
          </cell>
          <cell r="F4874" t="str">
            <v>P1</v>
          </cell>
          <cell r="G4874" t="str">
            <v>SMALL</v>
          </cell>
          <cell r="H4874" t="str">
            <v>PO</v>
          </cell>
          <cell r="I4874" t="str">
            <v>0028089 - POIRIER, MARC R</v>
          </cell>
        </row>
        <row r="4875">
          <cell r="A4875" t="str">
            <v>C52085IH</v>
          </cell>
          <cell r="B4875">
            <v>42185</v>
          </cell>
          <cell r="C4875" t="str">
            <v>C52085</v>
          </cell>
          <cell r="D4875" t="str">
            <v>Bridges of Maine LLC</v>
          </cell>
          <cell r="E4875" t="str">
            <v>ME</v>
          </cell>
          <cell r="F4875" t="str">
            <v>P1</v>
          </cell>
          <cell r="G4875" t="str">
            <v>SMALL</v>
          </cell>
          <cell r="H4875" t="str">
            <v>IH</v>
          </cell>
          <cell r="I4875" t="str">
            <v>0029308 - BAY AGENCY INC</v>
          </cell>
        </row>
        <row r="4876">
          <cell r="A4876" t="str">
            <v>C52085PO</v>
          </cell>
          <cell r="B4876">
            <v>42185</v>
          </cell>
          <cell r="C4876" t="str">
            <v>C52085</v>
          </cell>
          <cell r="D4876" t="str">
            <v>Bridges of Maine LLC</v>
          </cell>
          <cell r="E4876" t="str">
            <v>ME</v>
          </cell>
          <cell r="F4876" t="str">
            <v>P1</v>
          </cell>
          <cell r="G4876" t="str">
            <v>SMALL</v>
          </cell>
          <cell r="H4876" t="str">
            <v>PO</v>
          </cell>
          <cell r="I4876" t="str">
            <v>0029308 - BAY AGENCY INC</v>
          </cell>
        </row>
        <row r="4877">
          <cell r="A4877" t="str">
            <v>C52086IH</v>
          </cell>
          <cell r="B4877">
            <v>42185</v>
          </cell>
          <cell r="C4877" t="str">
            <v>C52086</v>
          </cell>
          <cell r="D4877" t="str">
            <v>Hopkinson &amp; Abbondanza</v>
          </cell>
          <cell r="E4877" t="str">
            <v>ME</v>
          </cell>
          <cell r="F4877" t="str">
            <v>P1</v>
          </cell>
          <cell r="G4877" t="str">
            <v>SMALL</v>
          </cell>
          <cell r="H4877" t="str">
            <v>IH</v>
          </cell>
          <cell r="I4877" t="str">
            <v>0033585 - UIG FINANCIAL LLC</v>
          </cell>
        </row>
        <row r="4878">
          <cell r="A4878" t="str">
            <v>C52091JM</v>
          </cell>
          <cell r="B4878">
            <v>42185</v>
          </cell>
          <cell r="C4878" t="str">
            <v>C52091</v>
          </cell>
          <cell r="D4878" t="str">
            <v>Lumbard and Kellner LLC</v>
          </cell>
          <cell r="E4878" t="str">
            <v>NH</v>
          </cell>
          <cell r="F4878" t="str">
            <v>P1</v>
          </cell>
          <cell r="G4878" t="str">
            <v>SMALL</v>
          </cell>
          <cell r="H4878" t="str">
            <v>JM</v>
          </cell>
          <cell r="I4878" t="str">
            <v>0013886 - FOY INSURANCE GROUP</v>
          </cell>
        </row>
        <row r="4879">
          <cell r="A4879" t="str">
            <v>C52092IV</v>
          </cell>
          <cell r="B4879">
            <v>42185</v>
          </cell>
          <cell r="C4879" t="str">
            <v>C52092</v>
          </cell>
          <cell r="D4879" t="str">
            <v>Veterinary Surgery of NE</v>
          </cell>
          <cell r="E4879" t="str">
            <v>NH</v>
          </cell>
          <cell r="F4879" t="str">
            <v>P1</v>
          </cell>
          <cell r="G4879" t="str">
            <v>SMALL</v>
          </cell>
          <cell r="H4879" t="str">
            <v>IV</v>
          </cell>
          <cell r="I4879" t="str">
            <v>0013970 - JER INC</v>
          </cell>
        </row>
        <row r="4880">
          <cell r="A4880" t="str">
            <v>C52097IH</v>
          </cell>
          <cell r="B4880">
            <v>42185</v>
          </cell>
          <cell r="C4880" t="str">
            <v>C52097</v>
          </cell>
          <cell r="D4880" t="str">
            <v>Michael R Pellegrini DMD</v>
          </cell>
          <cell r="E4880" t="str">
            <v>MA</v>
          </cell>
          <cell r="F4880" t="str">
            <v>P1</v>
          </cell>
          <cell r="G4880" t="str">
            <v>GPC</v>
          </cell>
          <cell r="H4880" t="str">
            <v>IH</v>
          </cell>
          <cell r="I4880" t="str">
            <v>0020517 - SPRING INSURANCE GROUP LLC</v>
          </cell>
        </row>
        <row r="4881">
          <cell r="A4881" t="str">
            <v>C52099IH</v>
          </cell>
          <cell r="B4881">
            <v>42185</v>
          </cell>
          <cell r="C4881" t="str">
            <v>C52099</v>
          </cell>
          <cell r="D4881" t="str">
            <v>Summit of New England</v>
          </cell>
          <cell r="E4881" t="str">
            <v>ME</v>
          </cell>
          <cell r="F4881" t="str">
            <v>P1</v>
          </cell>
          <cell r="G4881" t="str">
            <v>CRC</v>
          </cell>
          <cell r="H4881" t="str">
            <v>IH</v>
          </cell>
          <cell r="I4881" t="str">
            <v>0018060 - BUSINESS INSURANCE AGENCY</v>
          </cell>
        </row>
        <row r="4882">
          <cell r="A4882" t="str">
            <v>C52099IV</v>
          </cell>
          <cell r="B4882">
            <v>42185</v>
          </cell>
          <cell r="C4882" t="str">
            <v>C52099</v>
          </cell>
          <cell r="D4882" t="str">
            <v>Summit of New England</v>
          </cell>
          <cell r="E4882" t="str">
            <v>ME</v>
          </cell>
          <cell r="F4882" t="str">
            <v>P1</v>
          </cell>
          <cell r="G4882" t="str">
            <v>CRC</v>
          </cell>
          <cell r="H4882" t="str">
            <v>IV</v>
          </cell>
          <cell r="I4882" t="str">
            <v>0018060 - BUSINESS INSURANCE AGENCY</v>
          </cell>
        </row>
        <row r="4883">
          <cell r="A4883" t="str">
            <v>C52099PO</v>
          </cell>
          <cell r="B4883">
            <v>42185</v>
          </cell>
          <cell r="C4883" t="str">
            <v>C52099</v>
          </cell>
          <cell r="D4883" t="str">
            <v>Summit of New England</v>
          </cell>
          <cell r="E4883" t="str">
            <v>ME</v>
          </cell>
          <cell r="F4883" t="str">
            <v>P1</v>
          </cell>
          <cell r="G4883" t="str">
            <v>CRC</v>
          </cell>
          <cell r="H4883" t="str">
            <v>PO</v>
          </cell>
          <cell r="I4883" t="str">
            <v>0018060 - BUSINESS INSURANCE AGENCY</v>
          </cell>
        </row>
        <row r="4884">
          <cell r="A4884" t="str">
            <v>C52105IH</v>
          </cell>
          <cell r="B4884">
            <v>42185</v>
          </cell>
          <cell r="C4884" t="str">
            <v>C52105</v>
          </cell>
          <cell r="D4884" t="str">
            <v>Certuse Adjustment Inc</v>
          </cell>
          <cell r="E4884" t="str">
            <v>MA</v>
          </cell>
          <cell r="F4884" t="str">
            <v>P1</v>
          </cell>
          <cell r="G4884" t="str">
            <v>SMALL</v>
          </cell>
          <cell r="H4884" t="str">
            <v>IH</v>
          </cell>
          <cell r="I4884" t="str">
            <v>0013821 - BARROWS INSURANCE AGENCY INC</v>
          </cell>
        </row>
        <row r="4885">
          <cell r="A4885" t="str">
            <v>C52106IH</v>
          </cell>
          <cell r="B4885">
            <v>42185</v>
          </cell>
          <cell r="C4885" t="str">
            <v>C52106</v>
          </cell>
          <cell r="D4885" t="str">
            <v>Dunsky Rehabilitation &amp; Spine Center PC</v>
          </cell>
          <cell r="E4885" t="str">
            <v>MA</v>
          </cell>
          <cell r="F4885" t="str">
            <v>P1</v>
          </cell>
          <cell r="G4885" t="str">
            <v>SMALL</v>
          </cell>
          <cell r="H4885" t="str">
            <v>IH</v>
          </cell>
          <cell r="I4885" t="str">
            <v>0013924 - BBS INSURANCE BROKERAGE INC</v>
          </cell>
        </row>
        <row r="4886">
          <cell r="A4886" t="str">
            <v>C52111IA</v>
          </cell>
          <cell r="B4886">
            <v>42185</v>
          </cell>
          <cell r="C4886" t="str">
            <v>C52111</v>
          </cell>
          <cell r="D4886" t="str">
            <v>Pediatricians Inc</v>
          </cell>
          <cell r="E4886" t="str">
            <v>MA</v>
          </cell>
          <cell r="F4886" t="str">
            <v>P1</v>
          </cell>
          <cell r="G4886" t="str">
            <v>SMALL</v>
          </cell>
          <cell r="H4886" t="str">
            <v>IA</v>
          </cell>
        </row>
        <row r="4887">
          <cell r="A4887" t="str">
            <v>C52117IA</v>
          </cell>
          <cell r="B4887">
            <v>42185</v>
          </cell>
          <cell r="C4887" t="str">
            <v>C52117</v>
          </cell>
          <cell r="D4887" t="str">
            <v>Drs Merle &amp; Zicherman PC</v>
          </cell>
          <cell r="E4887" t="str">
            <v>MA</v>
          </cell>
          <cell r="F4887" t="str">
            <v>P1</v>
          </cell>
          <cell r="G4887" t="str">
            <v>SMALL</v>
          </cell>
          <cell r="H4887" t="str">
            <v>IA</v>
          </cell>
        </row>
        <row r="4888">
          <cell r="A4888" t="str">
            <v>C52118PO</v>
          </cell>
          <cell r="B4888">
            <v>42185</v>
          </cell>
          <cell r="C4888" t="str">
            <v>C52118</v>
          </cell>
          <cell r="D4888" t="str">
            <v>Jackman Powersports</v>
          </cell>
          <cell r="E4888" t="str">
            <v>ME</v>
          </cell>
          <cell r="F4888" t="str">
            <v>P1</v>
          </cell>
          <cell r="G4888" t="str">
            <v>SMALL</v>
          </cell>
          <cell r="H4888" t="str">
            <v>PO</v>
          </cell>
          <cell r="I4888" t="str">
            <v>0014056 - KYES AGENCY</v>
          </cell>
        </row>
        <row r="4889">
          <cell r="A4889" t="str">
            <v>C52121IH</v>
          </cell>
          <cell r="B4889">
            <v>42185</v>
          </cell>
          <cell r="C4889" t="str">
            <v>C52121</v>
          </cell>
          <cell r="D4889" t="str">
            <v>Dance Fix LLC</v>
          </cell>
          <cell r="E4889" t="str">
            <v>MA</v>
          </cell>
          <cell r="F4889" t="str">
            <v>P1</v>
          </cell>
          <cell r="G4889" t="str">
            <v>SMALL</v>
          </cell>
          <cell r="H4889" t="str">
            <v>IH</v>
          </cell>
          <cell r="I4889" t="str">
            <v>0024128 - PAYCHEX AGENCY INC</v>
          </cell>
        </row>
        <row r="4890">
          <cell r="A4890" t="str">
            <v>C52122IV</v>
          </cell>
          <cell r="B4890">
            <v>42185</v>
          </cell>
          <cell r="C4890" t="str">
            <v>C52122</v>
          </cell>
          <cell r="D4890" t="str">
            <v>Somatex Inc</v>
          </cell>
          <cell r="E4890" t="str">
            <v>ME</v>
          </cell>
          <cell r="F4890" t="str">
            <v>P1</v>
          </cell>
          <cell r="G4890" t="str">
            <v>SMALL</v>
          </cell>
          <cell r="H4890" t="str">
            <v>IV</v>
          </cell>
          <cell r="I4890" t="str">
            <v>0014061 - KYES AGENCY</v>
          </cell>
        </row>
        <row r="4891">
          <cell r="A4891" t="str">
            <v>C52122JH</v>
          </cell>
          <cell r="B4891">
            <v>42185</v>
          </cell>
          <cell r="C4891" t="str">
            <v>C52122</v>
          </cell>
          <cell r="D4891" t="str">
            <v>Somatex Inc</v>
          </cell>
          <cell r="E4891" t="str">
            <v>ME</v>
          </cell>
          <cell r="F4891" t="str">
            <v>P1</v>
          </cell>
          <cell r="G4891" t="str">
            <v>SMALL</v>
          </cell>
          <cell r="H4891" t="str">
            <v>JH</v>
          </cell>
          <cell r="I4891" t="str">
            <v>0014061 - KYES AGENCY</v>
          </cell>
        </row>
        <row r="4892">
          <cell r="A4892" t="str">
            <v>C52129JM</v>
          </cell>
          <cell r="B4892">
            <v>42185</v>
          </cell>
          <cell r="C4892" t="str">
            <v>C52129</v>
          </cell>
          <cell r="D4892" t="str">
            <v>Monadnock Flooring &amp; Decorating</v>
          </cell>
          <cell r="E4892" t="str">
            <v>NH</v>
          </cell>
          <cell r="F4892" t="str">
            <v>P1</v>
          </cell>
          <cell r="G4892" t="str">
            <v>SMALL</v>
          </cell>
          <cell r="H4892" t="str">
            <v>JM</v>
          </cell>
          <cell r="I4892" t="str">
            <v>0016595 - CLARK-MORTENSON AGENCY INC</v>
          </cell>
        </row>
        <row r="4893">
          <cell r="A4893" t="str">
            <v>C52129JN</v>
          </cell>
          <cell r="B4893">
            <v>42185</v>
          </cell>
          <cell r="C4893" t="str">
            <v>C52129</v>
          </cell>
          <cell r="D4893" t="str">
            <v>Monadnock Flooring &amp; Decorating</v>
          </cell>
          <cell r="E4893" t="str">
            <v>NH</v>
          </cell>
          <cell r="F4893" t="str">
            <v>P1</v>
          </cell>
          <cell r="G4893" t="str">
            <v>SMALL</v>
          </cell>
          <cell r="H4893" t="str">
            <v>JN</v>
          </cell>
          <cell r="I4893" t="str">
            <v>0016595 - CLARK-MORTENSON AGENCY INC</v>
          </cell>
        </row>
        <row r="4894">
          <cell r="A4894" t="str">
            <v>C52131PO</v>
          </cell>
          <cell r="B4894">
            <v>42185</v>
          </cell>
          <cell r="C4894" t="str">
            <v>C52131</v>
          </cell>
          <cell r="D4894" t="str">
            <v>All Souls Congregational Church</v>
          </cell>
          <cell r="E4894" t="str">
            <v>ME</v>
          </cell>
          <cell r="F4894" t="str">
            <v>P1</v>
          </cell>
          <cell r="G4894" t="str">
            <v>SMALL</v>
          </cell>
          <cell r="H4894" t="str">
            <v>PO</v>
          </cell>
          <cell r="I4894" t="str">
            <v>0014023 - ACADIA BENEFITS INC</v>
          </cell>
        </row>
        <row r="4895">
          <cell r="A4895" t="str">
            <v>C52135IH</v>
          </cell>
          <cell r="B4895">
            <v>42185</v>
          </cell>
          <cell r="C4895" t="str">
            <v>C52135</v>
          </cell>
          <cell r="D4895" t="str">
            <v>Glovsky &amp; Glovsky LLC</v>
          </cell>
          <cell r="E4895" t="str">
            <v>MA</v>
          </cell>
          <cell r="F4895" t="str">
            <v>P1</v>
          </cell>
          <cell r="G4895" t="str">
            <v>SMALL</v>
          </cell>
          <cell r="H4895" t="str">
            <v>IH</v>
          </cell>
          <cell r="I4895" t="str">
            <v>0013761 - DESIGNED BENEFITS GROUP</v>
          </cell>
        </row>
        <row r="4896">
          <cell r="A4896" t="str">
            <v>C52139IH</v>
          </cell>
          <cell r="B4896">
            <v>42185</v>
          </cell>
          <cell r="C4896" t="str">
            <v>C52139</v>
          </cell>
          <cell r="D4896" t="str">
            <v>Joymark Inc</v>
          </cell>
          <cell r="E4896" t="str">
            <v>MA</v>
          </cell>
          <cell r="F4896" t="str">
            <v>P1</v>
          </cell>
          <cell r="G4896" t="str">
            <v>SMALL</v>
          </cell>
          <cell r="H4896" t="str">
            <v>IH</v>
          </cell>
          <cell r="I4896" t="str">
            <v>0025092 - CROSS INSURANCE - MANCHESTER</v>
          </cell>
        </row>
        <row r="4897">
          <cell r="A4897" t="str">
            <v>C52144PO</v>
          </cell>
          <cell r="B4897">
            <v>42185</v>
          </cell>
          <cell r="C4897" t="str">
            <v>C52144</v>
          </cell>
          <cell r="D4897" t="str">
            <v>Classic Car Services</v>
          </cell>
          <cell r="E4897" t="str">
            <v>ME</v>
          </cell>
          <cell r="F4897" t="str">
            <v>P1</v>
          </cell>
          <cell r="G4897" t="str">
            <v>SMALL</v>
          </cell>
          <cell r="H4897" t="str">
            <v>PO</v>
          </cell>
          <cell r="I4897" t="str">
            <v>0028026 - GILPATRICK, BRIAN S</v>
          </cell>
        </row>
        <row r="4898">
          <cell r="A4898" t="str">
            <v>C52162IH</v>
          </cell>
          <cell r="B4898">
            <v>42185</v>
          </cell>
          <cell r="C4898" t="str">
            <v>C52162</v>
          </cell>
          <cell r="D4898" t="str">
            <v>Nagel Cuttrell Wendell and Associates, PC</v>
          </cell>
          <cell r="E4898" t="str">
            <v>MA</v>
          </cell>
          <cell r="F4898" t="str">
            <v>P1</v>
          </cell>
          <cell r="G4898" t="str">
            <v>SMALL</v>
          </cell>
          <cell r="H4898" t="str">
            <v>IH</v>
          </cell>
          <cell r="I4898" t="str">
            <v>0014088 - INTEGRATED INSURANCE SOLUTIONS LLC</v>
          </cell>
        </row>
        <row r="4899">
          <cell r="A4899" t="str">
            <v>C52162JA</v>
          </cell>
          <cell r="B4899">
            <v>42185</v>
          </cell>
          <cell r="C4899" t="str">
            <v>C52162</v>
          </cell>
          <cell r="D4899" t="str">
            <v>Nagel Cuttrell Wendell and Associates, PC</v>
          </cell>
          <cell r="E4899" t="str">
            <v>MA</v>
          </cell>
          <cell r="F4899" t="str">
            <v>P1</v>
          </cell>
          <cell r="G4899" t="str">
            <v>SMALL</v>
          </cell>
          <cell r="H4899" t="str">
            <v>JA</v>
          </cell>
          <cell r="I4899" t="str">
            <v>0014088 - INTEGRATED INSURANCE SOLUTIONS LLC</v>
          </cell>
        </row>
        <row r="4900">
          <cell r="A4900" t="str">
            <v>C52164IA</v>
          </cell>
          <cell r="B4900">
            <v>42185</v>
          </cell>
          <cell r="C4900" t="str">
            <v>C52164</v>
          </cell>
          <cell r="D4900" t="str">
            <v>Northeast Health Systems</v>
          </cell>
          <cell r="E4900" t="str">
            <v>MA</v>
          </cell>
          <cell r="F4900" t="str">
            <v>ASO</v>
          </cell>
          <cell r="G4900" t="str">
            <v>ERF</v>
          </cell>
          <cell r="H4900" t="str">
            <v>IA</v>
          </cell>
          <cell r="I4900" t="str">
            <v>0015311 - RSC INSURANCE BROKERAGE INC</v>
          </cell>
        </row>
        <row r="4901">
          <cell r="A4901" t="str">
            <v>C52164IV</v>
          </cell>
          <cell r="B4901">
            <v>42185</v>
          </cell>
          <cell r="C4901" t="str">
            <v>C52164</v>
          </cell>
          <cell r="D4901" t="str">
            <v>Northeast Health Systems</v>
          </cell>
          <cell r="E4901" t="str">
            <v>MA</v>
          </cell>
          <cell r="F4901" t="str">
            <v>ASO</v>
          </cell>
          <cell r="G4901" t="str">
            <v>ERF</v>
          </cell>
          <cell r="H4901" t="str">
            <v>IV</v>
          </cell>
          <cell r="I4901" t="str">
            <v>0015311 - RSC INSURANCE BROKERAGE INC</v>
          </cell>
        </row>
        <row r="4902">
          <cell r="A4902" t="str">
            <v>C52164JF</v>
          </cell>
          <cell r="B4902">
            <v>42185</v>
          </cell>
          <cell r="C4902" t="str">
            <v>C52164</v>
          </cell>
          <cell r="D4902" t="str">
            <v>Northeast Health Systems</v>
          </cell>
          <cell r="E4902" t="str">
            <v>MA</v>
          </cell>
          <cell r="F4902" t="str">
            <v>ASO</v>
          </cell>
          <cell r="G4902" t="str">
            <v>ERF</v>
          </cell>
          <cell r="H4902" t="str">
            <v>JF</v>
          </cell>
          <cell r="I4902" t="str">
            <v>0015311 - RSC INSURANCE BROKERAGE INC</v>
          </cell>
        </row>
        <row r="4903">
          <cell r="A4903" t="str">
            <v>C52166IH</v>
          </cell>
          <cell r="B4903">
            <v>42185</v>
          </cell>
          <cell r="C4903" t="str">
            <v>C52166</v>
          </cell>
          <cell r="D4903" t="str">
            <v>Pediatric Dentistry</v>
          </cell>
          <cell r="E4903" t="str">
            <v>MA</v>
          </cell>
          <cell r="F4903" t="str">
            <v>P1</v>
          </cell>
          <cell r="G4903" t="str">
            <v>SMALL</v>
          </cell>
          <cell r="H4903" t="str">
            <v>IH</v>
          </cell>
          <cell r="I4903" t="str">
            <v>0018464 - TENBROECK JR, P DEREK</v>
          </cell>
        </row>
        <row r="4904">
          <cell r="A4904" t="str">
            <v>C52166IV</v>
          </cell>
          <cell r="B4904">
            <v>42185</v>
          </cell>
          <cell r="C4904" t="str">
            <v>C52166</v>
          </cell>
          <cell r="D4904" t="str">
            <v>Pediatric Dentistry</v>
          </cell>
          <cell r="E4904" t="str">
            <v>MA</v>
          </cell>
          <cell r="F4904" t="str">
            <v>P1</v>
          </cell>
          <cell r="G4904" t="str">
            <v>SMALL</v>
          </cell>
          <cell r="H4904" t="str">
            <v>IV</v>
          </cell>
          <cell r="I4904" t="str">
            <v>0018464 - TENBROECK JR, P DEREK</v>
          </cell>
        </row>
        <row r="4905">
          <cell r="A4905" t="str">
            <v>C52179IV</v>
          </cell>
          <cell r="B4905">
            <v>42185</v>
          </cell>
          <cell r="C4905" t="str">
            <v>C52179</v>
          </cell>
          <cell r="D4905" t="str">
            <v>Sewall Associates, Inc.</v>
          </cell>
          <cell r="E4905" t="str">
            <v>ME</v>
          </cell>
          <cell r="F4905" t="str">
            <v>P1</v>
          </cell>
          <cell r="G4905" t="str">
            <v>SMALL</v>
          </cell>
          <cell r="H4905" t="str">
            <v>IV</v>
          </cell>
          <cell r="I4905" t="str">
            <v>0026966 - NORTHERN GROUP BENEFITS LLC</v>
          </cell>
        </row>
        <row r="4906">
          <cell r="A4906" t="str">
            <v>C52184JH</v>
          </cell>
          <cell r="B4906">
            <v>42185</v>
          </cell>
          <cell r="C4906" t="str">
            <v>C52184</v>
          </cell>
          <cell r="D4906" t="str">
            <v>Kennebec Internal Medicine Associates, P.A.</v>
          </cell>
          <cell r="E4906" t="str">
            <v>ME</v>
          </cell>
          <cell r="F4906" t="str">
            <v>P1</v>
          </cell>
          <cell r="G4906" t="str">
            <v>SMALL</v>
          </cell>
          <cell r="H4906" t="str">
            <v>JH</v>
          </cell>
          <cell r="I4906" t="str">
            <v>0026965 - NORTHERN GROUP BENEFITS LLC</v>
          </cell>
        </row>
        <row r="4907">
          <cell r="A4907" t="str">
            <v>C52185IV</v>
          </cell>
          <cell r="B4907">
            <v>42185</v>
          </cell>
          <cell r="C4907" t="str">
            <v>C52185</v>
          </cell>
          <cell r="D4907" t="str">
            <v>SemiConductor of Maine FCU</v>
          </cell>
          <cell r="E4907" t="str">
            <v>ME</v>
          </cell>
          <cell r="F4907" t="str">
            <v>P1</v>
          </cell>
          <cell r="G4907" t="str">
            <v>SMALL</v>
          </cell>
          <cell r="H4907" t="str">
            <v>IV</v>
          </cell>
          <cell r="I4907" t="str">
            <v>0019716 - INSURANCE TRUST</v>
          </cell>
        </row>
        <row r="4908">
          <cell r="A4908" t="str">
            <v>C52187JM</v>
          </cell>
          <cell r="B4908">
            <v>42185</v>
          </cell>
          <cell r="C4908" t="str">
            <v>C52187</v>
          </cell>
          <cell r="D4908" t="str">
            <v>Michie Corporation</v>
          </cell>
          <cell r="E4908" t="str">
            <v>NH</v>
          </cell>
          <cell r="F4908" t="str">
            <v>P1</v>
          </cell>
          <cell r="G4908" t="str">
            <v>CRC</v>
          </cell>
          <cell r="H4908" t="str">
            <v>JM</v>
          </cell>
          <cell r="I4908" t="str">
            <v>0028027 - LANDMARK BENEFITS INC</v>
          </cell>
        </row>
        <row r="4909">
          <cell r="A4909" t="str">
            <v>C52187JR</v>
          </cell>
          <cell r="B4909">
            <v>42185</v>
          </cell>
          <cell r="C4909" t="str">
            <v>C52187</v>
          </cell>
          <cell r="D4909" t="str">
            <v>Michie Corporation</v>
          </cell>
          <cell r="E4909" t="str">
            <v>NH</v>
          </cell>
          <cell r="F4909" t="str">
            <v>P1</v>
          </cell>
          <cell r="G4909" t="str">
            <v>CRC</v>
          </cell>
          <cell r="H4909" t="str">
            <v>JR</v>
          </cell>
          <cell r="I4909" t="str">
            <v>0028027 - LANDMARK BENEFITS INC</v>
          </cell>
        </row>
        <row r="4910">
          <cell r="A4910" t="str">
            <v>C52192IH</v>
          </cell>
          <cell r="B4910">
            <v>42185</v>
          </cell>
          <cell r="C4910" t="str">
            <v>C52192</v>
          </cell>
          <cell r="D4910" t="str">
            <v>Acadia Benefits Inc</v>
          </cell>
          <cell r="E4910" t="str">
            <v>ME</v>
          </cell>
          <cell r="F4910" t="str">
            <v>P1</v>
          </cell>
          <cell r="G4910" t="str">
            <v>SMALL</v>
          </cell>
          <cell r="H4910" t="str">
            <v>IH</v>
          </cell>
          <cell r="I4910" t="str">
            <v>0014225 - ACADIA BENEFITS INC</v>
          </cell>
        </row>
        <row r="4911">
          <cell r="A4911" t="str">
            <v>C52192JH</v>
          </cell>
          <cell r="B4911">
            <v>42185</v>
          </cell>
          <cell r="C4911" t="str">
            <v>C52192</v>
          </cell>
          <cell r="D4911" t="str">
            <v>Acadia Benefits Inc</v>
          </cell>
          <cell r="E4911" t="str">
            <v>ME</v>
          </cell>
          <cell r="F4911" t="str">
            <v>P1</v>
          </cell>
          <cell r="G4911" t="str">
            <v>SMALL</v>
          </cell>
          <cell r="H4911" t="str">
            <v>JH</v>
          </cell>
          <cell r="I4911" t="str">
            <v>0014225 - ACADIA BENEFITS INC</v>
          </cell>
        </row>
        <row r="4912">
          <cell r="A4912" t="str">
            <v>C52201IV</v>
          </cell>
          <cell r="B4912">
            <v>42185</v>
          </cell>
          <cell r="C4912" t="str">
            <v>C52201</v>
          </cell>
          <cell r="D4912" t="str">
            <v>GG Direct</v>
          </cell>
          <cell r="E4912" t="str">
            <v>ME</v>
          </cell>
          <cell r="F4912" t="str">
            <v>P1</v>
          </cell>
          <cell r="G4912" t="str">
            <v>SMALL</v>
          </cell>
          <cell r="H4912" t="str">
            <v>IV</v>
          </cell>
          <cell r="I4912" t="str">
            <v>0027748 - ACADIA BENEFITS INC</v>
          </cell>
        </row>
        <row r="4913">
          <cell r="A4913" t="str">
            <v>C52202JM</v>
          </cell>
          <cell r="B4913">
            <v>42185</v>
          </cell>
          <cell r="C4913" t="str">
            <v>C52202</v>
          </cell>
          <cell r="D4913" t="str">
            <v>Jenness &amp; Jenness Agency Inc</v>
          </cell>
          <cell r="E4913" t="str">
            <v>NH</v>
          </cell>
          <cell r="F4913" t="str">
            <v>P1</v>
          </cell>
          <cell r="G4913" t="str">
            <v>SMALL</v>
          </cell>
          <cell r="H4913" t="str">
            <v>JM</v>
          </cell>
          <cell r="I4913" t="str">
            <v>0014319 - SPURLING INSURANCE &amp; FINANCIAL SERVICES</v>
          </cell>
        </row>
        <row r="4914">
          <cell r="A4914" t="str">
            <v>C52207IH</v>
          </cell>
          <cell r="B4914">
            <v>42185</v>
          </cell>
          <cell r="C4914" t="str">
            <v>C52207</v>
          </cell>
          <cell r="D4914" t="str">
            <v>Advance 1 Cleaning Services, Inc.</v>
          </cell>
          <cell r="E4914" t="str">
            <v>ME</v>
          </cell>
          <cell r="F4914" t="str">
            <v>P1</v>
          </cell>
          <cell r="G4914" t="str">
            <v>SMALL</v>
          </cell>
          <cell r="H4914" t="str">
            <v>IH</v>
          </cell>
          <cell r="I4914" t="str">
            <v>0014388 - HIGGINS &amp; BOLDUC AGENCY INC</v>
          </cell>
        </row>
        <row r="4915">
          <cell r="A4915" t="str">
            <v>C52208IV</v>
          </cell>
          <cell r="B4915">
            <v>42185</v>
          </cell>
          <cell r="C4915" t="str">
            <v>C52208</v>
          </cell>
          <cell r="D4915" t="str">
            <v>Southern Maine Optical Inc</v>
          </cell>
          <cell r="E4915" t="str">
            <v>ME</v>
          </cell>
          <cell r="F4915" t="str">
            <v>P1</v>
          </cell>
          <cell r="G4915" t="str">
            <v>SMALL</v>
          </cell>
          <cell r="H4915" t="str">
            <v>IV</v>
          </cell>
          <cell r="I4915" t="str">
            <v>0031124 - NEW ENGLAND FINANCIAL SERVICES</v>
          </cell>
        </row>
        <row r="4916">
          <cell r="A4916" t="str">
            <v>C52212IA</v>
          </cell>
          <cell r="B4916">
            <v>42185</v>
          </cell>
          <cell r="C4916" t="str">
            <v>C52212</v>
          </cell>
          <cell r="D4916" t="str">
            <v>Epiphany School</v>
          </cell>
          <cell r="E4916" t="str">
            <v>MA</v>
          </cell>
          <cell r="F4916" t="str">
            <v>P1</v>
          </cell>
          <cell r="G4916" t="str">
            <v>SMALL</v>
          </cell>
          <cell r="H4916" t="str">
            <v>IA</v>
          </cell>
          <cell r="I4916" t="str">
            <v>0022543 - LAMBERT &amp; CARNEY BENEFITS GROUP</v>
          </cell>
        </row>
        <row r="4917">
          <cell r="A4917" t="str">
            <v>C52212IH</v>
          </cell>
          <cell r="B4917">
            <v>42185</v>
          </cell>
          <cell r="C4917" t="str">
            <v>C52212</v>
          </cell>
          <cell r="D4917" t="str">
            <v>Epiphany School</v>
          </cell>
          <cell r="E4917" t="str">
            <v>MA</v>
          </cell>
          <cell r="F4917" t="str">
            <v>P1</v>
          </cell>
          <cell r="G4917" t="str">
            <v>SMALL</v>
          </cell>
          <cell r="H4917" t="str">
            <v>IH</v>
          </cell>
          <cell r="I4917" t="str">
            <v>0022543 - LAMBERT &amp; CARNEY BENEFITS GROUP</v>
          </cell>
        </row>
        <row r="4918">
          <cell r="A4918" t="str">
            <v>C52216IA</v>
          </cell>
          <cell r="B4918">
            <v>42185</v>
          </cell>
          <cell r="C4918" t="str">
            <v>C52216</v>
          </cell>
          <cell r="D4918" t="str">
            <v>Healthcare Financial Inc</v>
          </cell>
          <cell r="E4918" t="str">
            <v>MA</v>
          </cell>
          <cell r="F4918" t="str">
            <v>P1</v>
          </cell>
          <cell r="G4918" t="str">
            <v>CRC</v>
          </cell>
          <cell r="H4918" t="str">
            <v>IA</v>
          </cell>
          <cell r="I4918" t="str">
            <v>0026191 - HJ KNIGHT INTERNATIONAL INS AGENCIES INC</v>
          </cell>
        </row>
        <row r="4919">
          <cell r="A4919" t="str">
            <v>C52216IH</v>
          </cell>
          <cell r="B4919">
            <v>42185</v>
          </cell>
          <cell r="C4919" t="str">
            <v>C52216</v>
          </cell>
          <cell r="D4919" t="str">
            <v>Healthcare Financial Inc</v>
          </cell>
          <cell r="E4919" t="str">
            <v>MA</v>
          </cell>
          <cell r="F4919" t="str">
            <v>P1</v>
          </cell>
          <cell r="G4919" t="str">
            <v>CRC</v>
          </cell>
          <cell r="H4919" t="str">
            <v>IH</v>
          </cell>
          <cell r="I4919" t="str">
            <v>0026191 - HJ KNIGHT INTERNATIONAL INS AGENCIES INC</v>
          </cell>
        </row>
        <row r="4920">
          <cell r="A4920" t="str">
            <v>C52218IV</v>
          </cell>
          <cell r="B4920">
            <v>42185</v>
          </cell>
          <cell r="C4920" t="str">
            <v>C52218</v>
          </cell>
          <cell r="D4920" t="str">
            <v>Paul W. Cadigan Attorney at Law</v>
          </cell>
          <cell r="E4920" t="str">
            <v>ME</v>
          </cell>
          <cell r="F4920" t="str">
            <v>P1</v>
          </cell>
          <cell r="G4920" t="str">
            <v>SMALL</v>
          </cell>
          <cell r="H4920" t="str">
            <v>IV</v>
          </cell>
          <cell r="I4920" t="str">
            <v>0014411 - ACADIA BENEFITS INC</v>
          </cell>
        </row>
        <row r="4921">
          <cell r="A4921" t="str">
            <v>C52219IV</v>
          </cell>
          <cell r="B4921">
            <v>42185</v>
          </cell>
          <cell r="C4921" t="str">
            <v>C52219</v>
          </cell>
          <cell r="D4921" t="str">
            <v>Bread &amp; Roses Bakery, Inc.</v>
          </cell>
          <cell r="E4921" t="str">
            <v>ME</v>
          </cell>
          <cell r="F4921" t="str">
            <v>P1</v>
          </cell>
          <cell r="G4921" t="str">
            <v>SMALL</v>
          </cell>
          <cell r="H4921" t="str">
            <v>IV</v>
          </cell>
          <cell r="I4921" t="str">
            <v>0014384 - MORRIS INSURANCE SERVICES INC</v>
          </cell>
        </row>
        <row r="4922">
          <cell r="A4922" t="str">
            <v>C52220IV</v>
          </cell>
          <cell r="B4922">
            <v>42185</v>
          </cell>
          <cell r="C4922" t="str">
            <v>C52220</v>
          </cell>
          <cell r="D4922" t="str">
            <v>Lambert Coffin</v>
          </cell>
          <cell r="E4922" t="str">
            <v>ME</v>
          </cell>
          <cell r="F4922" t="str">
            <v>P1</v>
          </cell>
          <cell r="G4922" t="str">
            <v>SMALL</v>
          </cell>
          <cell r="H4922" t="str">
            <v>IV</v>
          </cell>
          <cell r="I4922" t="str">
            <v>0028476 - BROWN &amp; BROWN OF MASSACHUSETTS LLC</v>
          </cell>
        </row>
        <row r="4923">
          <cell r="A4923" t="str">
            <v>C52221IH</v>
          </cell>
          <cell r="B4923">
            <v>42185</v>
          </cell>
          <cell r="C4923" t="str">
            <v>C52221</v>
          </cell>
          <cell r="D4923" t="str">
            <v>Dale Rand Printing</v>
          </cell>
          <cell r="E4923" t="str">
            <v>ME</v>
          </cell>
          <cell r="F4923" t="str">
            <v>P1</v>
          </cell>
          <cell r="G4923" t="str">
            <v>SMALL</v>
          </cell>
          <cell r="H4923" t="str">
            <v>IH</v>
          </cell>
          <cell r="I4923" t="str">
            <v>0031439 - NEW ENGLAND FINANCIAL SERVICES</v>
          </cell>
        </row>
        <row r="4924">
          <cell r="A4924" t="str">
            <v>C52223IH</v>
          </cell>
          <cell r="B4924">
            <v>42185</v>
          </cell>
          <cell r="C4924" t="str">
            <v>C52223</v>
          </cell>
          <cell r="D4924" t="str">
            <v>The Samaritans Inc</v>
          </cell>
          <cell r="E4924" t="str">
            <v>MA</v>
          </cell>
          <cell r="F4924" t="str">
            <v>P1</v>
          </cell>
          <cell r="G4924" t="str">
            <v>SMALL</v>
          </cell>
          <cell r="H4924" t="str">
            <v>IH</v>
          </cell>
          <cell r="I4924" t="str">
            <v>0013826 - PROCTOR &amp; CO INSURANCE AGENCY INC</v>
          </cell>
        </row>
        <row r="4925">
          <cell r="A4925" t="str">
            <v>C52226IH</v>
          </cell>
          <cell r="B4925">
            <v>42185</v>
          </cell>
          <cell r="C4925" t="str">
            <v>C52226</v>
          </cell>
          <cell r="D4925" t="str">
            <v>Globe Composite Solutions LTD</v>
          </cell>
          <cell r="E4925" t="str">
            <v>MA</v>
          </cell>
          <cell r="F4925" t="str">
            <v>P1</v>
          </cell>
          <cell r="G4925" t="str">
            <v>SMALL</v>
          </cell>
          <cell r="H4925" t="str">
            <v>IH</v>
          </cell>
          <cell r="I4925" t="str">
            <v>0025519 - HRK BROKERAGE SERVICES LLC</v>
          </cell>
        </row>
        <row r="4926">
          <cell r="A4926" t="str">
            <v>C52226JA</v>
          </cell>
          <cell r="B4926">
            <v>42185</v>
          </cell>
          <cell r="C4926" t="str">
            <v>C52226</v>
          </cell>
          <cell r="D4926" t="str">
            <v>Globe Composite Solutions LTD</v>
          </cell>
          <cell r="E4926" t="str">
            <v>MA</v>
          </cell>
          <cell r="F4926" t="str">
            <v>P1</v>
          </cell>
          <cell r="G4926" t="str">
            <v>SMALL</v>
          </cell>
          <cell r="H4926" t="str">
            <v>JA</v>
          </cell>
          <cell r="I4926" t="str">
            <v>0025519 - HRK BROKERAGE SERVICES LLC</v>
          </cell>
        </row>
        <row r="4927">
          <cell r="A4927" t="str">
            <v>C52229IH</v>
          </cell>
          <cell r="B4927">
            <v>42185</v>
          </cell>
          <cell r="C4927" t="str">
            <v>C52229</v>
          </cell>
          <cell r="D4927" t="str">
            <v>Rome Sales Co Inc</v>
          </cell>
          <cell r="E4927" t="str">
            <v>MA</v>
          </cell>
          <cell r="F4927" t="str">
            <v>P1</v>
          </cell>
          <cell r="G4927" t="str">
            <v>SMALL</v>
          </cell>
          <cell r="H4927" t="str">
            <v>IH</v>
          </cell>
          <cell r="I4927" t="str">
            <v>0013788 - HEALTH SOLUTIONS INS AGENCY LLC</v>
          </cell>
        </row>
        <row r="4928">
          <cell r="A4928" t="str">
            <v>C52236IV</v>
          </cell>
          <cell r="B4928">
            <v>42185</v>
          </cell>
          <cell r="C4928" t="str">
            <v>C52236</v>
          </cell>
          <cell r="D4928" t="str">
            <v>Jon D Turesky DMD PC</v>
          </cell>
          <cell r="E4928" t="str">
            <v>MA</v>
          </cell>
          <cell r="F4928" t="str">
            <v>P1</v>
          </cell>
          <cell r="G4928" t="str">
            <v>SMALL</v>
          </cell>
          <cell r="H4928" t="str">
            <v>IV</v>
          </cell>
          <cell r="I4928" t="str">
            <v>0026100 - SPRING INSURANCE GROUP LLC</v>
          </cell>
        </row>
        <row r="4929">
          <cell r="A4929" t="str">
            <v>C52242IH</v>
          </cell>
          <cell r="B4929">
            <v>42185</v>
          </cell>
          <cell r="C4929" t="str">
            <v>C52242</v>
          </cell>
          <cell r="D4929" t="str">
            <v>N E Reliance Electric Corporation</v>
          </cell>
          <cell r="E4929" t="str">
            <v>MA</v>
          </cell>
          <cell r="F4929" t="str">
            <v>P1</v>
          </cell>
          <cell r="G4929" t="str">
            <v>SMALL</v>
          </cell>
          <cell r="H4929" t="str">
            <v>IH</v>
          </cell>
          <cell r="I4929" t="str">
            <v>0013776 - BAR INSURANCE BROKERAGE INC</v>
          </cell>
        </row>
        <row r="4930">
          <cell r="A4930" t="str">
            <v>C52245IV</v>
          </cell>
          <cell r="B4930">
            <v>42185</v>
          </cell>
          <cell r="C4930" t="str">
            <v>C52245</v>
          </cell>
          <cell r="D4930" t="str">
            <v>Orthopaedic Associates of Marlborough</v>
          </cell>
          <cell r="E4930" t="str">
            <v>MA</v>
          </cell>
          <cell r="F4930" t="str">
            <v>P1</v>
          </cell>
          <cell r="G4930" t="str">
            <v>SMALL</v>
          </cell>
          <cell r="H4930" t="str">
            <v>IV</v>
          </cell>
          <cell r="I4930" t="str">
            <v>0014249 - KAPLAN, ELLEN A</v>
          </cell>
        </row>
        <row r="4931">
          <cell r="A4931" t="str">
            <v>C52246IH</v>
          </cell>
          <cell r="B4931">
            <v>42185</v>
          </cell>
          <cell r="C4931" t="str">
            <v>C52246</v>
          </cell>
          <cell r="D4931" t="str">
            <v>Auclair Funeral Home Inc</v>
          </cell>
          <cell r="E4931" t="str">
            <v>MA</v>
          </cell>
          <cell r="F4931" t="str">
            <v>P1</v>
          </cell>
          <cell r="G4931" t="str">
            <v>SMALL</v>
          </cell>
          <cell r="H4931" t="str">
            <v>IH</v>
          </cell>
          <cell r="I4931" t="str">
            <v>0013897 - MCCULLOM, PATRICK</v>
          </cell>
        </row>
        <row r="4932">
          <cell r="A4932" t="str">
            <v>C52248IV</v>
          </cell>
          <cell r="B4932">
            <v>42185</v>
          </cell>
          <cell r="C4932" t="str">
            <v>C52248</v>
          </cell>
          <cell r="D4932" t="str">
            <v>Souhegan Wood Products Inc</v>
          </cell>
          <cell r="E4932" t="str">
            <v>NH</v>
          </cell>
          <cell r="F4932" t="str">
            <v>P1</v>
          </cell>
          <cell r="G4932" t="str">
            <v>SMALL</v>
          </cell>
          <cell r="H4932" t="str">
            <v>IV</v>
          </cell>
          <cell r="I4932" t="str">
            <v>0014267 - FIRST BENEFITS INC</v>
          </cell>
        </row>
        <row r="4933">
          <cell r="A4933" t="str">
            <v>C52249IH</v>
          </cell>
          <cell r="B4933">
            <v>42185</v>
          </cell>
          <cell r="C4933" t="str">
            <v>C52249</v>
          </cell>
          <cell r="D4933" t="str">
            <v>Brockton Animal Hospital</v>
          </cell>
          <cell r="E4933" t="str">
            <v>MA</v>
          </cell>
          <cell r="F4933" t="str">
            <v>P1</v>
          </cell>
          <cell r="G4933" t="str">
            <v>SMALL</v>
          </cell>
          <cell r="H4933" t="str">
            <v>IH</v>
          </cell>
          <cell r="I4933" t="str">
            <v>0034582 - COHEN, MARTIN S</v>
          </cell>
        </row>
        <row r="4934">
          <cell r="A4934" t="str">
            <v>C52250IH</v>
          </cell>
          <cell r="B4934">
            <v>42185</v>
          </cell>
          <cell r="C4934" t="str">
            <v>C52250</v>
          </cell>
          <cell r="D4934" t="str">
            <v>Northeast Emergency Associates</v>
          </cell>
          <cell r="E4934" t="str">
            <v>MA</v>
          </cell>
          <cell r="F4934" t="str">
            <v>P1</v>
          </cell>
          <cell r="G4934" t="str">
            <v>SMALL</v>
          </cell>
          <cell r="H4934" t="str">
            <v>IH</v>
          </cell>
          <cell r="I4934" t="str">
            <v>0014263 - KAPLAN, ELLEN A</v>
          </cell>
        </row>
        <row r="4935">
          <cell r="A4935" t="str">
            <v>C52250IV</v>
          </cell>
          <cell r="B4935">
            <v>42185</v>
          </cell>
          <cell r="C4935" t="str">
            <v>C52250</v>
          </cell>
          <cell r="D4935" t="str">
            <v>Northeast Emergency Associates</v>
          </cell>
          <cell r="E4935" t="str">
            <v>MA</v>
          </cell>
          <cell r="F4935" t="str">
            <v>P1</v>
          </cell>
          <cell r="G4935" t="str">
            <v>SMALL</v>
          </cell>
          <cell r="H4935" t="str">
            <v>IV</v>
          </cell>
          <cell r="I4935" t="str">
            <v>0014263 - KAPLAN, ELLEN A</v>
          </cell>
        </row>
        <row r="4936">
          <cell r="A4936" t="str">
            <v>C52256JM</v>
          </cell>
          <cell r="B4936">
            <v>42185</v>
          </cell>
          <cell r="C4936" t="str">
            <v>C52256</v>
          </cell>
          <cell r="D4936" t="str">
            <v>Linzer Products Corp</v>
          </cell>
          <cell r="E4936" t="str">
            <v>NH</v>
          </cell>
          <cell r="F4936" t="str">
            <v>P1</v>
          </cell>
          <cell r="G4936" t="str">
            <v>SMALL</v>
          </cell>
          <cell r="H4936" t="str">
            <v>JM</v>
          </cell>
          <cell r="I4936" t="str">
            <v>0035302 - DUNTON, JOHN</v>
          </cell>
        </row>
        <row r="4937">
          <cell r="A4937" t="str">
            <v>C52256JR</v>
          </cell>
          <cell r="B4937">
            <v>42185</v>
          </cell>
          <cell r="C4937" t="str">
            <v>C52256</v>
          </cell>
          <cell r="D4937" t="str">
            <v>Linzer Products Corp</v>
          </cell>
          <cell r="E4937" t="str">
            <v>NH</v>
          </cell>
          <cell r="F4937" t="str">
            <v>P1</v>
          </cell>
          <cell r="G4937" t="str">
            <v>SMALL</v>
          </cell>
          <cell r="H4937" t="str">
            <v>JR</v>
          </cell>
          <cell r="I4937" t="str">
            <v>0035302 - DUNTON, JOHN</v>
          </cell>
        </row>
        <row r="4938">
          <cell r="A4938" t="str">
            <v>C52257IH</v>
          </cell>
          <cell r="B4938">
            <v>42185</v>
          </cell>
          <cell r="C4938" t="str">
            <v>C52257</v>
          </cell>
          <cell r="D4938" t="str">
            <v>Parish Cafe Incorporated</v>
          </cell>
          <cell r="E4938" t="str">
            <v>MA</v>
          </cell>
          <cell r="F4938" t="str">
            <v>P1</v>
          </cell>
          <cell r="G4938" t="str">
            <v>SMALL</v>
          </cell>
          <cell r="H4938" t="str">
            <v>IH</v>
          </cell>
          <cell r="I4938" t="str">
            <v>0014075 - NORTHWESTERN BENEFIT ASSOC INSURANCE AGCY INC</v>
          </cell>
        </row>
        <row r="4939">
          <cell r="A4939" t="str">
            <v>C52259IH</v>
          </cell>
          <cell r="B4939">
            <v>42185</v>
          </cell>
          <cell r="C4939" t="str">
            <v>C52259</v>
          </cell>
          <cell r="D4939" t="str">
            <v>Two Lights Settlement Services, LLC</v>
          </cell>
          <cell r="E4939" t="str">
            <v>ME</v>
          </cell>
          <cell r="F4939" t="str">
            <v>P1</v>
          </cell>
          <cell r="G4939" t="str">
            <v>SMALL</v>
          </cell>
          <cell r="H4939" t="str">
            <v>IH</v>
          </cell>
          <cell r="I4939" t="str">
            <v>0023848 - CGI EMPLOYEE BENEFITS GROUP</v>
          </cell>
        </row>
        <row r="4940">
          <cell r="A4940" t="str">
            <v>C52260JH</v>
          </cell>
          <cell r="B4940">
            <v>42185</v>
          </cell>
          <cell r="C4940" t="str">
            <v>C52260</v>
          </cell>
          <cell r="D4940" t="str">
            <v>Kennebec Cabinetry Inc.</v>
          </cell>
          <cell r="E4940" t="str">
            <v>ME</v>
          </cell>
          <cell r="F4940" t="str">
            <v>P1</v>
          </cell>
          <cell r="G4940" t="str">
            <v>SMALL</v>
          </cell>
          <cell r="H4940" t="str">
            <v>JH</v>
          </cell>
          <cell r="I4940" t="str">
            <v>0014412 - NORTON FINANCIAL SERVICES INC</v>
          </cell>
        </row>
        <row r="4941">
          <cell r="A4941" t="str">
            <v>C52261PO</v>
          </cell>
          <cell r="B4941">
            <v>42185</v>
          </cell>
          <cell r="C4941" t="str">
            <v>C52261</v>
          </cell>
          <cell r="D4941" t="str">
            <v>Jipson Brothers Repair Inc</v>
          </cell>
          <cell r="E4941" t="str">
            <v>ME</v>
          </cell>
          <cell r="F4941" t="str">
            <v>P1</v>
          </cell>
          <cell r="G4941" t="str">
            <v>SMALL</v>
          </cell>
          <cell r="H4941" t="str">
            <v>PO</v>
          </cell>
          <cell r="I4941" t="str">
            <v>0031276 - JONES-HOXIE CORPORATION</v>
          </cell>
        </row>
        <row r="4942">
          <cell r="A4942" t="str">
            <v>C52262JH</v>
          </cell>
          <cell r="B4942">
            <v>42185</v>
          </cell>
          <cell r="C4942" t="str">
            <v>C52262</v>
          </cell>
          <cell r="D4942" t="str">
            <v>Maguire Construction Inc</v>
          </cell>
          <cell r="E4942" t="str">
            <v>ME</v>
          </cell>
          <cell r="F4942" t="str">
            <v>P1</v>
          </cell>
          <cell r="G4942" t="str">
            <v>SMALL</v>
          </cell>
          <cell r="H4942" t="str">
            <v>JH</v>
          </cell>
          <cell r="I4942" t="str">
            <v>0028700 - UIG FINANCIAL LLC</v>
          </cell>
        </row>
        <row r="4943">
          <cell r="A4943" t="str">
            <v>C52267IH</v>
          </cell>
          <cell r="B4943">
            <v>42185</v>
          </cell>
          <cell r="C4943" t="str">
            <v>C52267</v>
          </cell>
          <cell r="D4943" t="str">
            <v>B &amp; W Press Inc</v>
          </cell>
          <cell r="E4943" t="str">
            <v>MA</v>
          </cell>
          <cell r="F4943" t="str">
            <v>P1</v>
          </cell>
          <cell r="G4943" t="str">
            <v>SMALL</v>
          </cell>
          <cell r="H4943" t="str">
            <v>IH</v>
          </cell>
          <cell r="I4943" t="str">
            <v>0023676 - COONEY, MATTHEW J</v>
          </cell>
        </row>
        <row r="4944">
          <cell r="A4944" t="str">
            <v>C52267JA</v>
          </cell>
          <cell r="B4944">
            <v>42185</v>
          </cell>
          <cell r="C4944" t="str">
            <v>C52267</v>
          </cell>
          <cell r="D4944" t="str">
            <v>B &amp; W Press Inc</v>
          </cell>
          <cell r="E4944" t="str">
            <v>MA</v>
          </cell>
          <cell r="F4944" t="str">
            <v>P1</v>
          </cell>
          <cell r="G4944" t="str">
            <v>SMALL</v>
          </cell>
          <cell r="H4944" t="str">
            <v>JA</v>
          </cell>
          <cell r="I4944" t="str">
            <v>0023676 - COONEY, MATTHEW J</v>
          </cell>
        </row>
        <row r="4945">
          <cell r="A4945" t="str">
            <v>C52268JN</v>
          </cell>
          <cell r="B4945">
            <v>42185</v>
          </cell>
          <cell r="C4945" t="str">
            <v>C52268</v>
          </cell>
          <cell r="D4945" t="str">
            <v>Cooper Human Systems LLC</v>
          </cell>
          <cell r="E4945" t="str">
            <v>NH</v>
          </cell>
          <cell r="F4945" t="str">
            <v>P1</v>
          </cell>
          <cell r="G4945" t="str">
            <v>SMALL</v>
          </cell>
          <cell r="H4945" t="str">
            <v>JN</v>
          </cell>
          <cell r="I4945" t="str">
            <v>0029846 - GRANITE GROUP BENEFITS LLC</v>
          </cell>
        </row>
        <row r="4946">
          <cell r="A4946" t="str">
            <v>C52273JH</v>
          </cell>
          <cell r="B4946">
            <v>42185</v>
          </cell>
          <cell r="C4946" t="str">
            <v>C52273</v>
          </cell>
          <cell r="D4946" t="str">
            <v>Monadnock Cooling Systems Inc</v>
          </cell>
          <cell r="E4946" t="str">
            <v>NH</v>
          </cell>
          <cell r="F4946" t="str">
            <v>P1</v>
          </cell>
          <cell r="G4946" t="str">
            <v>SMALL</v>
          </cell>
          <cell r="H4946" t="str">
            <v>JH</v>
          </cell>
          <cell r="I4946" t="str">
            <v>0030546 - ROWLEY AGENCY INC</v>
          </cell>
        </row>
        <row r="4947">
          <cell r="A4947" t="str">
            <v>C52274IH</v>
          </cell>
          <cell r="B4947">
            <v>42185</v>
          </cell>
          <cell r="C4947" t="str">
            <v>C52274</v>
          </cell>
          <cell r="D4947" t="str">
            <v>Integrated Insurance Solutions</v>
          </cell>
          <cell r="E4947" t="str">
            <v>MA</v>
          </cell>
          <cell r="F4947" t="str">
            <v>P1</v>
          </cell>
          <cell r="G4947" t="str">
            <v>SMALL</v>
          </cell>
          <cell r="H4947" t="str">
            <v>IH</v>
          </cell>
          <cell r="I4947" t="str">
            <v>0013831 - INTEGRATED INSURANCE SOLUTIONS LLC</v>
          </cell>
        </row>
        <row r="4948">
          <cell r="A4948" t="str">
            <v>C52274JA</v>
          </cell>
          <cell r="B4948">
            <v>42185</v>
          </cell>
          <cell r="C4948" t="str">
            <v>C52274</v>
          </cell>
          <cell r="D4948" t="str">
            <v>Integrated Insurance Solutions</v>
          </cell>
          <cell r="E4948" t="str">
            <v>MA</v>
          </cell>
          <cell r="F4948" t="str">
            <v>P1</v>
          </cell>
          <cell r="G4948" t="str">
            <v>SMALL</v>
          </cell>
          <cell r="H4948" t="str">
            <v>JA</v>
          </cell>
          <cell r="I4948" t="str">
            <v>0013831 - INTEGRATED INSURANCE SOLUTIONS LLC</v>
          </cell>
        </row>
        <row r="4949">
          <cell r="A4949" t="str">
            <v>C52275IH</v>
          </cell>
          <cell r="B4949">
            <v>42185</v>
          </cell>
          <cell r="C4949" t="str">
            <v>C52275</v>
          </cell>
          <cell r="D4949" t="str">
            <v>Parsons Commercial Group Inc</v>
          </cell>
          <cell r="E4949" t="str">
            <v>MA</v>
          </cell>
          <cell r="F4949" t="str">
            <v>P1</v>
          </cell>
          <cell r="G4949" t="str">
            <v>SMALL</v>
          </cell>
          <cell r="H4949" t="str">
            <v>IH</v>
          </cell>
          <cell r="I4949" t="str">
            <v>0013823 - INTEGRATED INSURANCE SOLUTIONS LLC</v>
          </cell>
        </row>
        <row r="4950">
          <cell r="A4950" t="str">
            <v>C52275JA</v>
          </cell>
          <cell r="B4950">
            <v>42185</v>
          </cell>
          <cell r="C4950" t="str">
            <v>C52275</v>
          </cell>
          <cell r="D4950" t="str">
            <v>Parsons Commercial Group Inc</v>
          </cell>
          <cell r="E4950" t="str">
            <v>MA</v>
          </cell>
          <cell r="F4950" t="str">
            <v>P1</v>
          </cell>
          <cell r="G4950" t="str">
            <v>SMALL</v>
          </cell>
          <cell r="H4950" t="str">
            <v>JA</v>
          </cell>
          <cell r="I4950" t="str">
            <v>0013823 - INTEGRATED INSURANCE SOLUTIONS LLC</v>
          </cell>
        </row>
        <row r="4951">
          <cell r="A4951" t="str">
            <v>C52277JH</v>
          </cell>
          <cell r="B4951">
            <v>42185</v>
          </cell>
          <cell r="C4951" t="str">
            <v>C52277</v>
          </cell>
          <cell r="D4951" t="str">
            <v>Reid &amp; Company Executive Search Ltd</v>
          </cell>
          <cell r="E4951" t="str">
            <v>NH</v>
          </cell>
          <cell r="F4951" t="str">
            <v>P1</v>
          </cell>
          <cell r="G4951" t="str">
            <v>SMALL</v>
          </cell>
          <cell r="H4951" t="str">
            <v>JH</v>
          </cell>
          <cell r="I4951" t="str">
            <v>0014329 - BLAISDELL, GEORGE</v>
          </cell>
        </row>
        <row r="4952">
          <cell r="A4952" t="str">
            <v>C52277JM</v>
          </cell>
          <cell r="B4952">
            <v>42185</v>
          </cell>
          <cell r="C4952" t="str">
            <v>C52277</v>
          </cell>
          <cell r="D4952" t="str">
            <v>Reid &amp; Company Executive Search Ltd</v>
          </cell>
          <cell r="E4952" t="str">
            <v>NH</v>
          </cell>
          <cell r="F4952" t="str">
            <v>P1</v>
          </cell>
          <cell r="G4952" t="str">
            <v>SMALL</v>
          </cell>
          <cell r="H4952" t="str">
            <v>JM</v>
          </cell>
          <cell r="I4952" t="str">
            <v>0014329 - BLAISDELL, GEORGE</v>
          </cell>
        </row>
        <row r="4953">
          <cell r="A4953" t="str">
            <v>C52279JR</v>
          </cell>
          <cell r="B4953">
            <v>42185</v>
          </cell>
          <cell r="C4953" t="str">
            <v>C52279</v>
          </cell>
          <cell r="D4953" t="str">
            <v>Pat Rawson Construction Inc</v>
          </cell>
          <cell r="E4953" t="str">
            <v>NH</v>
          </cell>
          <cell r="F4953" t="str">
            <v>P1</v>
          </cell>
          <cell r="G4953" t="str">
            <v>SMALL</v>
          </cell>
          <cell r="H4953" t="str">
            <v>JR</v>
          </cell>
          <cell r="I4953" t="str">
            <v>0014278 - BERGERON, JULIANA T</v>
          </cell>
        </row>
        <row r="4954">
          <cell r="A4954" t="str">
            <v>C52281IA</v>
          </cell>
          <cell r="B4954">
            <v>42185</v>
          </cell>
          <cell r="C4954" t="str">
            <v>C52281</v>
          </cell>
          <cell r="D4954" t="str">
            <v>New France LLC</v>
          </cell>
          <cell r="E4954" t="str">
            <v>MA</v>
          </cell>
          <cell r="F4954" t="str">
            <v>P1</v>
          </cell>
          <cell r="G4954" t="str">
            <v>CRC</v>
          </cell>
          <cell r="H4954" t="str">
            <v>IA</v>
          </cell>
          <cell r="I4954" t="str">
            <v>0032494 - WILLIAM GALLAGHER  ASSOCIATES</v>
          </cell>
        </row>
        <row r="4955">
          <cell r="A4955" t="str">
            <v>C52281IH</v>
          </cell>
          <cell r="B4955">
            <v>42185</v>
          </cell>
          <cell r="C4955" t="str">
            <v>C52281</v>
          </cell>
          <cell r="D4955" t="str">
            <v>New France LLC</v>
          </cell>
          <cell r="E4955" t="str">
            <v>MA</v>
          </cell>
          <cell r="F4955" t="str">
            <v>P1</v>
          </cell>
          <cell r="G4955" t="str">
            <v>CRC</v>
          </cell>
          <cell r="H4955" t="str">
            <v>IH</v>
          </cell>
          <cell r="I4955" t="str">
            <v>0032494 - WILLIAM GALLAGHER  ASSOCIATES</v>
          </cell>
        </row>
        <row r="4956">
          <cell r="A4956" t="str">
            <v>C52287IV</v>
          </cell>
          <cell r="B4956">
            <v>42185</v>
          </cell>
          <cell r="C4956" t="str">
            <v>C52287</v>
          </cell>
          <cell r="D4956" t="str">
            <v>Winchester Anesthesia Associates</v>
          </cell>
          <cell r="E4956" t="str">
            <v>MA</v>
          </cell>
          <cell r="F4956" t="str">
            <v>P1</v>
          </cell>
          <cell r="G4956" t="str">
            <v>SMALL</v>
          </cell>
          <cell r="H4956" t="str">
            <v>IV</v>
          </cell>
          <cell r="I4956" t="str">
            <v>0014259 - KAPLAN, ELLEN A</v>
          </cell>
        </row>
        <row r="4957">
          <cell r="A4957" t="str">
            <v>C52289JM</v>
          </cell>
          <cell r="B4957">
            <v>42185</v>
          </cell>
          <cell r="C4957" t="str">
            <v>C52289</v>
          </cell>
          <cell r="D4957" t="str">
            <v>Wiggin Purdy McCooey Dion Funeral Home</v>
          </cell>
          <cell r="E4957" t="str">
            <v>NH</v>
          </cell>
          <cell r="F4957" t="str">
            <v>P1</v>
          </cell>
          <cell r="G4957" t="str">
            <v>SMALL</v>
          </cell>
          <cell r="H4957" t="str">
            <v>JM</v>
          </cell>
          <cell r="I4957" t="str">
            <v>0014382 - ASSOCIATED BROKERS OF NH &amp; MAINE INC</v>
          </cell>
        </row>
        <row r="4958">
          <cell r="A4958" t="str">
            <v>C52290IH</v>
          </cell>
          <cell r="B4958">
            <v>42185</v>
          </cell>
          <cell r="C4958" t="str">
            <v>C52290</v>
          </cell>
          <cell r="D4958" t="str">
            <v>Whitman Castings Inc</v>
          </cell>
          <cell r="E4958" t="str">
            <v>MA</v>
          </cell>
          <cell r="F4958" t="str">
            <v>P1</v>
          </cell>
          <cell r="G4958" t="str">
            <v>SMALL</v>
          </cell>
          <cell r="H4958" t="str">
            <v>IH</v>
          </cell>
          <cell r="I4958" t="str">
            <v>0013763 - BARNARD, RICHARD J</v>
          </cell>
        </row>
        <row r="4959">
          <cell r="A4959" t="str">
            <v>C52292IH</v>
          </cell>
          <cell r="B4959">
            <v>42185</v>
          </cell>
          <cell r="C4959" t="str">
            <v>C52292</v>
          </cell>
          <cell r="D4959" t="str">
            <v>S.F. Flynn-Z Company, Inc.</v>
          </cell>
          <cell r="E4959" t="str">
            <v>ME</v>
          </cell>
          <cell r="F4959" t="str">
            <v>P1</v>
          </cell>
          <cell r="G4959" t="str">
            <v>SMALL</v>
          </cell>
          <cell r="H4959" t="str">
            <v>IH</v>
          </cell>
          <cell r="I4959" t="str">
            <v>0014425 - HOLDEN INSURANCE AGENCY</v>
          </cell>
        </row>
        <row r="4960">
          <cell r="A4960" t="str">
            <v>C52293IH</v>
          </cell>
          <cell r="B4960">
            <v>42185</v>
          </cell>
          <cell r="C4960" t="str">
            <v>C52293</v>
          </cell>
          <cell r="D4960" t="str">
            <v>Troiano Waste Services</v>
          </cell>
          <cell r="E4960" t="str">
            <v>ME</v>
          </cell>
          <cell r="F4960" t="str">
            <v>P1</v>
          </cell>
          <cell r="G4960" t="str">
            <v>SMALL</v>
          </cell>
          <cell r="H4960" t="str">
            <v>IH</v>
          </cell>
          <cell r="I4960" t="str">
            <v>0014419 - HOLDEN INSURANCE AGENCY</v>
          </cell>
        </row>
        <row r="4961">
          <cell r="A4961" t="str">
            <v>C52293JH</v>
          </cell>
          <cell r="B4961">
            <v>42185</v>
          </cell>
          <cell r="C4961" t="str">
            <v>C52293</v>
          </cell>
          <cell r="D4961" t="str">
            <v>Troiano Waste Services</v>
          </cell>
          <cell r="E4961" t="str">
            <v>ME</v>
          </cell>
          <cell r="F4961" t="str">
            <v>P1</v>
          </cell>
          <cell r="G4961" t="str">
            <v>SMALL</v>
          </cell>
          <cell r="H4961" t="str">
            <v>JH</v>
          </cell>
          <cell r="I4961" t="str">
            <v>0014419 - HOLDEN INSURANCE AGENCY</v>
          </cell>
        </row>
        <row r="4962">
          <cell r="A4962" t="str">
            <v>C52293PO</v>
          </cell>
          <cell r="B4962">
            <v>42185</v>
          </cell>
          <cell r="C4962" t="str">
            <v>C52293</v>
          </cell>
          <cell r="D4962" t="str">
            <v>Troiano Waste Services</v>
          </cell>
          <cell r="E4962" t="str">
            <v>ME</v>
          </cell>
          <cell r="F4962" t="str">
            <v>P1</v>
          </cell>
          <cell r="G4962" t="str">
            <v>SMALL</v>
          </cell>
          <cell r="H4962" t="str">
            <v>PO</v>
          </cell>
          <cell r="I4962" t="str">
            <v>0014419 - HOLDEN INSURANCE AGENCY</v>
          </cell>
        </row>
        <row r="4963">
          <cell r="A4963" t="str">
            <v>C52296IH</v>
          </cell>
          <cell r="B4963">
            <v>42185</v>
          </cell>
          <cell r="C4963" t="str">
            <v>C52296</v>
          </cell>
          <cell r="D4963" t="str">
            <v>Kaplan &amp; Grant</v>
          </cell>
          <cell r="E4963" t="str">
            <v>ME</v>
          </cell>
          <cell r="F4963" t="str">
            <v>P1</v>
          </cell>
          <cell r="G4963" t="str">
            <v>SMALL</v>
          </cell>
          <cell r="H4963" t="str">
            <v>IH</v>
          </cell>
          <cell r="I4963" t="str">
            <v>0014429 - SBIA STRATEGIC BENEFIT &amp;</v>
          </cell>
        </row>
        <row r="4964">
          <cell r="A4964" t="str">
            <v>C52296JH</v>
          </cell>
          <cell r="B4964">
            <v>42185</v>
          </cell>
          <cell r="C4964" t="str">
            <v>C52296</v>
          </cell>
          <cell r="D4964" t="str">
            <v>Kaplan &amp; Grant</v>
          </cell>
          <cell r="E4964" t="str">
            <v>ME</v>
          </cell>
          <cell r="F4964" t="str">
            <v>P1</v>
          </cell>
          <cell r="G4964" t="str">
            <v>SMALL</v>
          </cell>
          <cell r="H4964" t="str">
            <v>JH</v>
          </cell>
          <cell r="I4964" t="str">
            <v>0014429 - SBIA STRATEGIC BENEFIT &amp;</v>
          </cell>
        </row>
        <row r="4965">
          <cell r="A4965" t="str">
            <v>C52297IV</v>
          </cell>
          <cell r="B4965">
            <v>42185</v>
          </cell>
          <cell r="C4965" t="str">
            <v>C52297</v>
          </cell>
          <cell r="D4965" t="str">
            <v>LeBlanc &amp; Young, P.A.</v>
          </cell>
          <cell r="E4965" t="str">
            <v>ME</v>
          </cell>
          <cell r="F4965" t="str">
            <v>P1</v>
          </cell>
          <cell r="G4965" t="str">
            <v>SMALL</v>
          </cell>
          <cell r="H4965" t="str">
            <v>IV</v>
          </cell>
          <cell r="I4965" t="str">
            <v>0014433 - NORTON FINANCIAL SERVICES INC</v>
          </cell>
        </row>
        <row r="4966">
          <cell r="A4966" t="str">
            <v>C52299IA</v>
          </cell>
          <cell r="B4966">
            <v>42185</v>
          </cell>
          <cell r="C4966" t="str">
            <v>C52299</v>
          </cell>
          <cell r="D4966" t="str">
            <v>Pickering Wharf Hotel Management Co</v>
          </cell>
          <cell r="E4966" t="str">
            <v>MA</v>
          </cell>
          <cell r="F4966" t="str">
            <v>P1</v>
          </cell>
          <cell r="G4966" t="str">
            <v>SMALL</v>
          </cell>
          <cell r="H4966" t="str">
            <v>IA</v>
          </cell>
          <cell r="I4966" t="str">
            <v>0018908 - FIDUCIARY INTERMEDIARY LTD</v>
          </cell>
        </row>
        <row r="4967">
          <cell r="A4967" t="str">
            <v>C52299IH</v>
          </cell>
          <cell r="B4967">
            <v>42185</v>
          </cell>
          <cell r="C4967" t="str">
            <v>C52299</v>
          </cell>
          <cell r="D4967" t="str">
            <v>Pickering Wharf Hotel Management Co</v>
          </cell>
          <cell r="E4967" t="str">
            <v>MA</v>
          </cell>
          <cell r="F4967" t="str">
            <v>P1</v>
          </cell>
          <cell r="G4967" t="str">
            <v>SMALL</v>
          </cell>
          <cell r="H4967" t="str">
            <v>IH</v>
          </cell>
          <cell r="I4967" t="str">
            <v>0018908 - FIDUCIARY INTERMEDIARY LTD</v>
          </cell>
        </row>
        <row r="4968">
          <cell r="A4968" t="str">
            <v>C52303JM</v>
          </cell>
          <cell r="B4968">
            <v>42185</v>
          </cell>
          <cell r="C4968" t="str">
            <v>C52303</v>
          </cell>
          <cell r="D4968" t="str">
            <v>John L Carter Sprinkler Co Inc</v>
          </cell>
          <cell r="E4968" t="str">
            <v>NH</v>
          </cell>
          <cell r="F4968" t="str">
            <v>P1</v>
          </cell>
          <cell r="G4968" t="str">
            <v>SMALL</v>
          </cell>
          <cell r="H4968" t="str">
            <v>JM</v>
          </cell>
          <cell r="I4968" t="str">
            <v>0014312 - NIBRI BENEFIT SERVICES INC</v>
          </cell>
        </row>
        <row r="4969">
          <cell r="A4969" t="str">
            <v>C52304IH</v>
          </cell>
          <cell r="B4969">
            <v>42185</v>
          </cell>
          <cell r="C4969" t="str">
            <v>C52304</v>
          </cell>
          <cell r="D4969" t="str">
            <v>David Sullivan DMD PC</v>
          </cell>
          <cell r="E4969" t="str">
            <v>MA</v>
          </cell>
          <cell r="F4969" t="str">
            <v>P1</v>
          </cell>
          <cell r="G4969" t="str">
            <v>GPC</v>
          </cell>
          <cell r="H4969" t="str">
            <v>IH</v>
          </cell>
          <cell r="I4969" t="str">
            <v>0020349 - SPRING INSURANCE GROUP LLC</v>
          </cell>
        </row>
        <row r="4970">
          <cell r="A4970" t="str">
            <v>C52307IH</v>
          </cell>
          <cell r="B4970">
            <v>42185</v>
          </cell>
          <cell r="C4970" t="str">
            <v>C52307</v>
          </cell>
          <cell r="D4970" t="str">
            <v>TruChoice Federal Credit Union</v>
          </cell>
          <cell r="E4970" t="str">
            <v>ME</v>
          </cell>
          <cell r="F4970" t="str">
            <v>P1</v>
          </cell>
          <cell r="G4970" t="str">
            <v>SMALL</v>
          </cell>
          <cell r="H4970" t="str">
            <v>IH</v>
          </cell>
          <cell r="I4970" t="str">
            <v>0014439 - HOLDEN INSURANCE AGENCY</v>
          </cell>
        </row>
        <row r="4971">
          <cell r="A4971" t="str">
            <v>C52314IV</v>
          </cell>
          <cell r="B4971">
            <v>42185</v>
          </cell>
          <cell r="C4971" t="str">
            <v>C52314</v>
          </cell>
          <cell r="D4971" t="str">
            <v>KV Federal Credit Union</v>
          </cell>
          <cell r="E4971" t="str">
            <v>ME</v>
          </cell>
          <cell r="F4971" t="str">
            <v>P1</v>
          </cell>
          <cell r="G4971" t="str">
            <v>SMALL</v>
          </cell>
          <cell r="H4971" t="str">
            <v>IV</v>
          </cell>
          <cell r="I4971" t="str">
            <v>0028790 - NATIONAL WORKSITE BENEFIT GROUP</v>
          </cell>
        </row>
        <row r="4972">
          <cell r="A4972" t="str">
            <v>C52315PO</v>
          </cell>
          <cell r="B4972">
            <v>42185</v>
          </cell>
          <cell r="C4972" t="str">
            <v>C52315</v>
          </cell>
          <cell r="D4972" t="str">
            <v>Advanced Building Products, Inc.</v>
          </cell>
          <cell r="E4972" t="str">
            <v>ME</v>
          </cell>
          <cell r="F4972" t="str">
            <v>P1</v>
          </cell>
          <cell r="G4972" t="str">
            <v>SMALL</v>
          </cell>
          <cell r="H4972" t="str">
            <v>PO</v>
          </cell>
          <cell r="I4972" t="str">
            <v>0014441 - ACADIA BENEFITS INC</v>
          </cell>
        </row>
        <row r="4973">
          <cell r="A4973" t="str">
            <v>C52318IH</v>
          </cell>
          <cell r="B4973">
            <v>42185</v>
          </cell>
          <cell r="C4973" t="str">
            <v>C52318</v>
          </cell>
          <cell r="D4973" t="str">
            <v>Pralix Company</v>
          </cell>
          <cell r="E4973" t="str">
            <v>MA</v>
          </cell>
          <cell r="F4973" t="str">
            <v>P1</v>
          </cell>
          <cell r="G4973" t="str">
            <v>SMALL</v>
          </cell>
          <cell r="H4973" t="str">
            <v>IH</v>
          </cell>
          <cell r="I4973" t="str">
            <v>0013871 - BAR INSURANCE BROKERAGE INC</v>
          </cell>
        </row>
        <row r="4974">
          <cell r="A4974" t="str">
            <v>C52321IV</v>
          </cell>
          <cell r="B4974">
            <v>42185</v>
          </cell>
          <cell r="C4974" t="str">
            <v>C52321</v>
          </cell>
          <cell r="D4974" t="str">
            <v>United Ambulance Service</v>
          </cell>
          <cell r="E4974" t="str">
            <v>ME</v>
          </cell>
          <cell r="F4974" t="str">
            <v>P1</v>
          </cell>
          <cell r="G4974" t="str">
            <v>CRC</v>
          </cell>
          <cell r="H4974" t="str">
            <v>IV</v>
          </cell>
          <cell r="I4974" t="str">
            <v>0031440 - BGA INSURANCE AGENCY INC</v>
          </cell>
        </row>
        <row r="4975">
          <cell r="A4975" t="str">
            <v>C52321JH</v>
          </cell>
          <cell r="B4975">
            <v>42185</v>
          </cell>
          <cell r="C4975" t="str">
            <v>C52321</v>
          </cell>
          <cell r="D4975" t="str">
            <v>United Ambulance Service</v>
          </cell>
          <cell r="E4975" t="str">
            <v>ME</v>
          </cell>
          <cell r="F4975" t="str">
            <v>P1</v>
          </cell>
          <cell r="G4975" t="str">
            <v>CRC</v>
          </cell>
          <cell r="H4975" t="str">
            <v>JH</v>
          </cell>
          <cell r="I4975" t="str">
            <v>0031440 - BGA INSURANCE AGENCY INC</v>
          </cell>
        </row>
        <row r="4976">
          <cell r="A4976" t="str">
            <v>C52323JM</v>
          </cell>
          <cell r="B4976">
            <v>42185</v>
          </cell>
          <cell r="C4976" t="str">
            <v>C52323</v>
          </cell>
          <cell r="D4976" t="str">
            <v>BANK W Holdings LLC</v>
          </cell>
          <cell r="E4976" t="str">
            <v>NH</v>
          </cell>
          <cell r="F4976" t="str">
            <v>P1</v>
          </cell>
          <cell r="G4976" t="str">
            <v>CRC</v>
          </cell>
          <cell r="H4976" t="str">
            <v>JM</v>
          </cell>
          <cell r="I4976" t="str">
            <v>0014320 - ROWLEY AGENCY INC</v>
          </cell>
        </row>
        <row r="4977">
          <cell r="A4977" t="str">
            <v>C52324IH</v>
          </cell>
          <cell r="B4977">
            <v>42185</v>
          </cell>
          <cell r="C4977" t="str">
            <v>C52324</v>
          </cell>
          <cell r="D4977" t="str">
            <v>Allergy Associates Inc</v>
          </cell>
          <cell r="E4977" t="str">
            <v>MA</v>
          </cell>
          <cell r="F4977" t="str">
            <v>P1</v>
          </cell>
          <cell r="G4977" t="str">
            <v>SMALL</v>
          </cell>
          <cell r="H4977" t="str">
            <v>IH</v>
          </cell>
          <cell r="I4977" t="str">
            <v>0016900 - EASTERN BENEFITS GROUP</v>
          </cell>
        </row>
        <row r="4978">
          <cell r="A4978" t="str">
            <v>C52324IV</v>
          </cell>
          <cell r="B4978">
            <v>42185</v>
          </cell>
          <cell r="C4978" t="str">
            <v>C52324</v>
          </cell>
          <cell r="D4978" t="str">
            <v>Allergy Associates Inc</v>
          </cell>
          <cell r="E4978" t="str">
            <v>MA</v>
          </cell>
          <cell r="F4978" t="str">
            <v>P1</v>
          </cell>
          <cell r="G4978" t="str">
            <v>SMALL</v>
          </cell>
          <cell r="H4978" t="str">
            <v>IV</v>
          </cell>
          <cell r="I4978" t="str">
            <v>0016900 - EASTERN BENEFITS GROUP</v>
          </cell>
        </row>
        <row r="4979">
          <cell r="A4979" t="str">
            <v>C52327JA</v>
          </cell>
          <cell r="B4979">
            <v>42185</v>
          </cell>
          <cell r="C4979" t="str">
            <v>C52327</v>
          </cell>
          <cell r="D4979" t="str">
            <v>Howe Insurance Agency</v>
          </cell>
          <cell r="E4979" t="str">
            <v>MA</v>
          </cell>
          <cell r="F4979" t="str">
            <v>P1</v>
          </cell>
          <cell r="G4979" t="str">
            <v>SMALL</v>
          </cell>
          <cell r="H4979" t="str">
            <v>JA</v>
          </cell>
          <cell r="I4979" t="str">
            <v>0013799 - BUSINESS BENEFITS INS BROKERAGE INC</v>
          </cell>
        </row>
        <row r="4980">
          <cell r="A4980" t="str">
            <v>C52328IA</v>
          </cell>
          <cell r="B4980">
            <v>42185</v>
          </cell>
          <cell r="C4980" t="str">
            <v>C52328</v>
          </cell>
          <cell r="D4980" t="str">
            <v>Red Hat Inc</v>
          </cell>
          <cell r="E4980" t="str">
            <v>MA</v>
          </cell>
          <cell r="F4980" t="str">
            <v>P1</v>
          </cell>
          <cell r="G4980" t="str">
            <v>ERF</v>
          </cell>
          <cell r="H4980" t="str">
            <v>IA</v>
          </cell>
          <cell r="I4980" t="str">
            <v>0022606 - HEWITT INSURANCE BROKERAGE LLC</v>
          </cell>
        </row>
        <row r="4981">
          <cell r="A4981" t="str">
            <v>C52328IV</v>
          </cell>
          <cell r="B4981">
            <v>42185</v>
          </cell>
          <cell r="C4981" t="str">
            <v>C52328</v>
          </cell>
          <cell r="D4981" t="str">
            <v>Red Hat Inc</v>
          </cell>
          <cell r="E4981" t="str">
            <v>MA</v>
          </cell>
          <cell r="F4981" t="str">
            <v>P1</v>
          </cell>
          <cell r="G4981" t="str">
            <v>ERF</v>
          </cell>
          <cell r="H4981" t="str">
            <v>IV</v>
          </cell>
          <cell r="I4981" t="str">
            <v>0022606 - HEWITT INSURANCE BROKERAGE LLC</v>
          </cell>
        </row>
        <row r="4982">
          <cell r="A4982" t="str">
            <v>C52334IH</v>
          </cell>
          <cell r="B4982">
            <v>42185</v>
          </cell>
          <cell r="C4982" t="str">
            <v>C52334</v>
          </cell>
          <cell r="D4982" t="str">
            <v>Gnome Inc</v>
          </cell>
          <cell r="E4982" t="str">
            <v>ME</v>
          </cell>
          <cell r="F4982" t="str">
            <v>P1</v>
          </cell>
          <cell r="G4982" t="str">
            <v>SMALL</v>
          </cell>
          <cell r="H4982" t="str">
            <v>IH</v>
          </cell>
          <cell r="I4982" t="str">
            <v>0014436 - GRAFFAM INSURANCE GROUP LLC</v>
          </cell>
        </row>
        <row r="4983">
          <cell r="A4983" t="str">
            <v>C52337IV</v>
          </cell>
          <cell r="B4983">
            <v>42185</v>
          </cell>
          <cell r="C4983" t="str">
            <v>C52337</v>
          </cell>
          <cell r="D4983" t="str">
            <v>Packgen Corp</v>
          </cell>
          <cell r="E4983" t="str">
            <v>ME</v>
          </cell>
          <cell r="F4983" t="str">
            <v>P1</v>
          </cell>
          <cell r="G4983" t="str">
            <v>SMALL</v>
          </cell>
          <cell r="H4983" t="str">
            <v>IV</v>
          </cell>
          <cell r="I4983" t="str">
            <v>0018563 - BARRESI FINANCIAL INC</v>
          </cell>
        </row>
        <row r="4984">
          <cell r="A4984" t="str">
            <v>C52340IV</v>
          </cell>
          <cell r="B4984">
            <v>42185</v>
          </cell>
          <cell r="C4984" t="str">
            <v>C52340</v>
          </cell>
          <cell r="D4984" t="str">
            <v>Lavallee/Brensinger Architects</v>
          </cell>
          <cell r="E4984" t="str">
            <v>NH</v>
          </cell>
          <cell r="F4984" t="str">
            <v>P1</v>
          </cell>
          <cell r="G4984" t="str">
            <v>CRC</v>
          </cell>
          <cell r="H4984" t="str">
            <v>IV</v>
          </cell>
          <cell r="I4984" t="str">
            <v>0014237 - TRUNCELLITO, JAMES H</v>
          </cell>
        </row>
        <row r="4985">
          <cell r="A4985" t="str">
            <v>C52340JM</v>
          </cell>
          <cell r="B4985">
            <v>42185</v>
          </cell>
          <cell r="C4985" t="str">
            <v>C52340</v>
          </cell>
          <cell r="D4985" t="str">
            <v>Lavallee/Brensinger Architects</v>
          </cell>
          <cell r="E4985" t="str">
            <v>NH</v>
          </cell>
          <cell r="F4985" t="str">
            <v>P1</v>
          </cell>
          <cell r="G4985" t="str">
            <v>CRC</v>
          </cell>
          <cell r="H4985" t="str">
            <v>JM</v>
          </cell>
          <cell r="I4985" t="str">
            <v>0014237 - TRUNCELLITO, JAMES H</v>
          </cell>
        </row>
        <row r="4986">
          <cell r="A4986" t="str">
            <v>C52341IV</v>
          </cell>
          <cell r="B4986">
            <v>42185</v>
          </cell>
          <cell r="C4986" t="str">
            <v>C52341</v>
          </cell>
          <cell r="D4986" t="str">
            <v>Northeast Planning Associates</v>
          </cell>
          <cell r="E4986" t="str">
            <v>NH</v>
          </cell>
          <cell r="F4986" t="str">
            <v>P1</v>
          </cell>
          <cell r="G4986" t="str">
            <v>SMALL</v>
          </cell>
          <cell r="H4986" t="str">
            <v>IV</v>
          </cell>
          <cell r="I4986" t="str">
            <v>0031716 - PLENTZAS, BETH A</v>
          </cell>
        </row>
        <row r="4987">
          <cell r="A4987" t="str">
            <v>C52341JM</v>
          </cell>
          <cell r="B4987">
            <v>42185</v>
          </cell>
          <cell r="C4987" t="str">
            <v>C52341</v>
          </cell>
          <cell r="D4987" t="str">
            <v>Northeast Planning Associates</v>
          </cell>
          <cell r="E4987" t="str">
            <v>NH</v>
          </cell>
          <cell r="F4987" t="str">
            <v>P1</v>
          </cell>
          <cell r="G4987" t="str">
            <v>SMALL</v>
          </cell>
          <cell r="H4987" t="str">
            <v>JM</v>
          </cell>
          <cell r="I4987" t="str">
            <v>0031716 - PLENTZAS, BETH A</v>
          </cell>
        </row>
        <row r="4988">
          <cell r="A4988" t="str">
            <v>C52353JM</v>
          </cell>
          <cell r="B4988">
            <v>42185</v>
          </cell>
          <cell r="C4988" t="str">
            <v>C52353</v>
          </cell>
          <cell r="D4988" t="str">
            <v>Pemi-Baker Community Health</v>
          </cell>
          <cell r="E4988" t="str">
            <v>NH</v>
          </cell>
          <cell r="F4988" t="str">
            <v>P1</v>
          </cell>
          <cell r="G4988" t="str">
            <v>SMALL</v>
          </cell>
          <cell r="H4988" t="str">
            <v>JM</v>
          </cell>
          <cell r="I4988" t="str">
            <v>0014291 - NEW ENGLAND EMPLOYEE BENEFITS COUNCIL</v>
          </cell>
        </row>
        <row r="4989">
          <cell r="A4989" t="str">
            <v>C52354IH</v>
          </cell>
          <cell r="B4989">
            <v>42185</v>
          </cell>
          <cell r="C4989" t="str">
            <v>C52354</v>
          </cell>
          <cell r="D4989" t="str">
            <v>Party Cape Cod Inc</v>
          </cell>
          <cell r="E4989" t="str">
            <v>MA</v>
          </cell>
          <cell r="F4989" t="str">
            <v>P1</v>
          </cell>
          <cell r="G4989" t="str">
            <v>SMALL</v>
          </cell>
          <cell r="H4989" t="str">
            <v>IH</v>
          </cell>
          <cell r="I4989" t="str">
            <v>0013835 - VENDETTI JR, DONALD F</v>
          </cell>
        </row>
        <row r="4990">
          <cell r="A4990" t="str">
            <v>C52357IH</v>
          </cell>
          <cell r="B4990">
            <v>42185</v>
          </cell>
          <cell r="C4990" t="str">
            <v>C52357</v>
          </cell>
          <cell r="D4990" t="str">
            <v>R.M. Davis, Inc.</v>
          </cell>
          <cell r="E4990" t="str">
            <v>ME</v>
          </cell>
          <cell r="F4990" t="str">
            <v>P1</v>
          </cell>
          <cell r="G4990" t="str">
            <v>SMALL</v>
          </cell>
          <cell r="H4990" t="str">
            <v>IH</v>
          </cell>
          <cell r="I4990" t="str">
            <v>0024956 - NORTON FINANCIAL SERVICES INC</v>
          </cell>
        </row>
        <row r="4991">
          <cell r="A4991" t="str">
            <v>C52357IV</v>
          </cell>
          <cell r="B4991">
            <v>42185</v>
          </cell>
          <cell r="C4991" t="str">
            <v>C52357</v>
          </cell>
          <cell r="D4991" t="str">
            <v>R.M. Davis, Inc.</v>
          </cell>
          <cell r="E4991" t="str">
            <v>ME</v>
          </cell>
          <cell r="F4991" t="str">
            <v>P1</v>
          </cell>
          <cell r="G4991" t="str">
            <v>SMALL</v>
          </cell>
          <cell r="H4991" t="str">
            <v>IV</v>
          </cell>
          <cell r="I4991" t="str">
            <v>0024956 - NORTON FINANCIAL SERVICES INC</v>
          </cell>
        </row>
        <row r="4992">
          <cell r="A4992" t="str">
            <v>C52357PO</v>
          </cell>
          <cell r="B4992">
            <v>42185</v>
          </cell>
          <cell r="C4992" t="str">
            <v>C52357</v>
          </cell>
          <cell r="D4992" t="str">
            <v>R.M. Davis, Inc.</v>
          </cell>
          <cell r="E4992" t="str">
            <v>ME</v>
          </cell>
          <cell r="F4992" t="str">
            <v>P1</v>
          </cell>
          <cell r="G4992" t="str">
            <v>SMALL</v>
          </cell>
          <cell r="H4992" t="str">
            <v>PO</v>
          </cell>
          <cell r="I4992" t="str">
            <v>0024956 - NORTON FINANCIAL SERVICES INC</v>
          </cell>
        </row>
        <row r="4993">
          <cell r="A4993" t="str">
            <v>C52358JM</v>
          </cell>
          <cell r="B4993">
            <v>42185</v>
          </cell>
          <cell r="C4993" t="str">
            <v>C52358</v>
          </cell>
          <cell r="D4993" t="str">
            <v>Tru Form Foundations Inc</v>
          </cell>
          <cell r="E4993" t="str">
            <v>NH</v>
          </cell>
          <cell r="F4993" t="str">
            <v>P1</v>
          </cell>
          <cell r="G4993" t="str">
            <v>SMALL</v>
          </cell>
          <cell r="H4993" t="str">
            <v>JM</v>
          </cell>
          <cell r="I4993" t="str">
            <v>0014517 - BELLOWS NICHOLS AGENCY INC</v>
          </cell>
        </row>
        <row r="4994">
          <cell r="A4994" t="str">
            <v>C52362IV</v>
          </cell>
          <cell r="B4994">
            <v>42185</v>
          </cell>
          <cell r="C4994" t="str">
            <v>C52362</v>
          </cell>
          <cell r="D4994" t="str">
            <v>Krainin Real Estate</v>
          </cell>
          <cell r="E4994" t="str">
            <v>ME</v>
          </cell>
          <cell r="F4994" t="str">
            <v>P1</v>
          </cell>
          <cell r="G4994" t="str">
            <v>SMALL</v>
          </cell>
          <cell r="H4994" t="str">
            <v>IV</v>
          </cell>
          <cell r="I4994" t="str">
            <v>0014437 - CLARK INSURANCE</v>
          </cell>
        </row>
        <row r="4995">
          <cell r="A4995" t="str">
            <v>C52367IH</v>
          </cell>
          <cell r="B4995">
            <v>42185</v>
          </cell>
          <cell r="C4995" t="str">
            <v>C52367</v>
          </cell>
          <cell r="D4995" t="str">
            <v>New England Clambake Inc</v>
          </cell>
          <cell r="E4995" t="str">
            <v>MA</v>
          </cell>
          <cell r="F4995" t="str">
            <v>P1</v>
          </cell>
          <cell r="G4995" t="str">
            <v>SMALL</v>
          </cell>
          <cell r="H4995" t="str">
            <v>IH</v>
          </cell>
          <cell r="I4995" t="str">
            <v>0013790 - HARPER, ANNA</v>
          </cell>
        </row>
        <row r="4996">
          <cell r="A4996" t="str">
            <v>C52370IH</v>
          </cell>
          <cell r="B4996">
            <v>42185</v>
          </cell>
          <cell r="C4996" t="str">
            <v>C52370</v>
          </cell>
          <cell r="D4996" t="str">
            <v>North Deering Veterinary Hospital</v>
          </cell>
          <cell r="E4996" t="str">
            <v>ME</v>
          </cell>
          <cell r="F4996" t="str">
            <v>P1</v>
          </cell>
          <cell r="G4996" t="str">
            <v>SMALL</v>
          </cell>
          <cell r="H4996" t="str">
            <v>IH</v>
          </cell>
          <cell r="I4996" t="str">
            <v>0014450 - HOLDEN INSURANCE AGENCY</v>
          </cell>
        </row>
        <row r="4997">
          <cell r="A4997" t="str">
            <v>C52372IV</v>
          </cell>
          <cell r="B4997">
            <v>42185</v>
          </cell>
          <cell r="C4997" t="str">
            <v>C52372</v>
          </cell>
          <cell r="D4997" t="str">
            <v>Garrand Marketing Communications</v>
          </cell>
          <cell r="E4997" t="str">
            <v>ME</v>
          </cell>
          <cell r="F4997" t="str">
            <v>P1</v>
          </cell>
          <cell r="G4997" t="str">
            <v>SMALL</v>
          </cell>
          <cell r="H4997" t="str">
            <v>IV</v>
          </cell>
          <cell r="I4997" t="str">
            <v>0030812 - BGA INSURANCE AGENCY INC</v>
          </cell>
        </row>
        <row r="4998">
          <cell r="A4998" t="str">
            <v>C52372PO</v>
          </cell>
          <cell r="B4998">
            <v>42185</v>
          </cell>
          <cell r="C4998" t="str">
            <v>C52372</v>
          </cell>
          <cell r="D4998" t="str">
            <v>Garrand Marketing Communications</v>
          </cell>
          <cell r="E4998" t="str">
            <v>ME</v>
          </cell>
          <cell r="F4998" t="str">
            <v>P1</v>
          </cell>
          <cell r="G4998" t="str">
            <v>SMALL</v>
          </cell>
          <cell r="H4998" t="str">
            <v>PO</v>
          </cell>
          <cell r="I4998" t="str">
            <v>0030812 - BGA INSURANCE AGENCY INC</v>
          </cell>
        </row>
        <row r="4999">
          <cell r="A4999" t="str">
            <v>C52375IH</v>
          </cell>
          <cell r="B4999">
            <v>42185</v>
          </cell>
          <cell r="C4999" t="str">
            <v>C52375</v>
          </cell>
          <cell r="D4999" t="str">
            <v>Northeast Group Inc</v>
          </cell>
          <cell r="E4999" t="str">
            <v>MA</v>
          </cell>
          <cell r="F4999" t="str">
            <v>P1</v>
          </cell>
          <cell r="G4999" t="str">
            <v>SMALL</v>
          </cell>
          <cell r="H4999" t="str">
            <v>IH</v>
          </cell>
          <cell r="I4999" t="str">
            <v>0014081 - LEVINE, GLENN A</v>
          </cell>
        </row>
        <row r="5000">
          <cell r="A5000" t="str">
            <v>C52375IV</v>
          </cell>
          <cell r="B5000">
            <v>42185</v>
          </cell>
          <cell r="C5000" t="str">
            <v>C52375</v>
          </cell>
          <cell r="D5000" t="str">
            <v>Northeast Group Inc</v>
          </cell>
          <cell r="E5000" t="str">
            <v>MA</v>
          </cell>
          <cell r="F5000" t="str">
            <v>P1</v>
          </cell>
          <cell r="G5000" t="str">
            <v>SMALL</v>
          </cell>
          <cell r="H5000" t="str">
            <v>IV</v>
          </cell>
          <cell r="I5000" t="str">
            <v>0014081 - LEVINE, GLENN A</v>
          </cell>
        </row>
        <row r="5001">
          <cell r="A5001" t="str">
            <v>C52382IV</v>
          </cell>
          <cell r="B5001">
            <v>42185</v>
          </cell>
          <cell r="C5001" t="str">
            <v>C52382</v>
          </cell>
          <cell r="D5001" t="str">
            <v>WES Construction Corp</v>
          </cell>
          <cell r="E5001" t="str">
            <v>MA</v>
          </cell>
          <cell r="F5001" t="str">
            <v>P1</v>
          </cell>
          <cell r="G5001" t="str">
            <v>SMALL</v>
          </cell>
          <cell r="H5001" t="str">
            <v>IV</v>
          </cell>
          <cell r="I5001" t="str">
            <v>0033952 - BP BENEFITS LLC</v>
          </cell>
        </row>
        <row r="5002">
          <cell r="A5002" t="str">
            <v>C52383JM</v>
          </cell>
          <cell r="B5002">
            <v>42185</v>
          </cell>
          <cell r="C5002" t="str">
            <v>C52383</v>
          </cell>
          <cell r="D5002" t="str">
            <v>D J Roberts LLC</v>
          </cell>
          <cell r="E5002" t="str">
            <v>NH</v>
          </cell>
          <cell r="F5002" t="str">
            <v>P1</v>
          </cell>
          <cell r="G5002" t="str">
            <v>SMALL</v>
          </cell>
          <cell r="H5002" t="str">
            <v>JM</v>
          </cell>
          <cell r="I5002" t="str">
            <v>0014430 - ASSOCIATED BROKERS OF NH &amp; MAINE INC</v>
          </cell>
        </row>
        <row r="5003">
          <cell r="A5003" t="str">
            <v>C52384IH</v>
          </cell>
          <cell r="B5003">
            <v>42185</v>
          </cell>
          <cell r="C5003" t="str">
            <v>C52384</v>
          </cell>
          <cell r="D5003" t="str">
            <v>Procopio Enterprises Inc</v>
          </cell>
          <cell r="E5003" t="str">
            <v>MA</v>
          </cell>
          <cell r="F5003" t="str">
            <v>P1</v>
          </cell>
          <cell r="G5003" t="str">
            <v>SMALL</v>
          </cell>
          <cell r="H5003" t="str">
            <v>IH</v>
          </cell>
          <cell r="I5003" t="str">
            <v>0014069 - BERTZ, ERIC</v>
          </cell>
        </row>
        <row r="5004">
          <cell r="A5004" t="str">
            <v>C52395IH</v>
          </cell>
          <cell r="B5004">
            <v>42185</v>
          </cell>
          <cell r="C5004" t="str">
            <v>C52395</v>
          </cell>
          <cell r="D5004" t="str">
            <v>Runyon Kersteen Ouellette, P.A.</v>
          </cell>
          <cell r="E5004" t="str">
            <v>ME</v>
          </cell>
          <cell r="F5004" t="str">
            <v>P1</v>
          </cell>
          <cell r="G5004" t="str">
            <v>SMALL</v>
          </cell>
          <cell r="H5004" t="str">
            <v>IH</v>
          </cell>
          <cell r="I5004" t="str">
            <v>0027871 - CLARK INSURANCE</v>
          </cell>
        </row>
        <row r="5005">
          <cell r="A5005" t="str">
            <v>C52395IV</v>
          </cell>
          <cell r="B5005">
            <v>42185</v>
          </cell>
          <cell r="C5005" t="str">
            <v>C52395</v>
          </cell>
          <cell r="D5005" t="str">
            <v>Runyon Kersteen Ouellette, P.A.</v>
          </cell>
          <cell r="E5005" t="str">
            <v>ME</v>
          </cell>
          <cell r="F5005" t="str">
            <v>P1</v>
          </cell>
          <cell r="G5005" t="str">
            <v>SMALL</v>
          </cell>
          <cell r="H5005" t="str">
            <v>IV</v>
          </cell>
          <cell r="I5005" t="str">
            <v>0027871 - CLARK INSURANCE</v>
          </cell>
        </row>
        <row r="5006">
          <cell r="A5006" t="str">
            <v>C52396IH</v>
          </cell>
          <cell r="B5006">
            <v>42185</v>
          </cell>
          <cell r="C5006" t="str">
            <v>C52396</v>
          </cell>
          <cell r="D5006" t="str">
            <v>The Martins Companies</v>
          </cell>
          <cell r="E5006" t="str">
            <v>MA</v>
          </cell>
          <cell r="F5006" t="str">
            <v>P1</v>
          </cell>
          <cell r="G5006" t="str">
            <v>SMALL</v>
          </cell>
          <cell r="H5006" t="str">
            <v>IH</v>
          </cell>
          <cell r="I5006" t="str">
            <v>0014152 - CLARK &amp; LAVEY</v>
          </cell>
        </row>
        <row r="5007">
          <cell r="A5007" t="str">
            <v>C52397IV</v>
          </cell>
          <cell r="B5007">
            <v>42185</v>
          </cell>
          <cell r="C5007" t="str">
            <v>C52397</v>
          </cell>
          <cell r="D5007" t="str">
            <v>Mass Premier Courts LLC</v>
          </cell>
          <cell r="E5007" t="str">
            <v>MA</v>
          </cell>
          <cell r="F5007" t="str">
            <v>P1</v>
          </cell>
          <cell r="G5007" t="str">
            <v>SMALL</v>
          </cell>
          <cell r="H5007" t="str">
            <v>IV</v>
          </cell>
          <cell r="I5007" t="str">
            <v>0024395 - BENEMAX, INC.</v>
          </cell>
        </row>
        <row r="5008">
          <cell r="A5008" t="str">
            <v>C52401JM</v>
          </cell>
          <cell r="B5008">
            <v>42185</v>
          </cell>
          <cell r="C5008" t="str">
            <v>C52401</v>
          </cell>
          <cell r="D5008" t="str">
            <v>Alltech Resources LLC</v>
          </cell>
          <cell r="E5008" t="str">
            <v>NH</v>
          </cell>
          <cell r="F5008" t="str">
            <v>P1</v>
          </cell>
          <cell r="G5008" t="str">
            <v>SMALL</v>
          </cell>
          <cell r="H5008" t="str">
            <v>JM</v>
          </cell>
          <cell r="I5008" t="str">
            <v>0035003 - CONSOLES, NICHOLAS S</v>
          </cell>
        </row>
        <row r="5009">
          <cell r="A5009" t="str">
            <v>C52412IH</v>
          </cell>
          <cell r="B5009">
            <v>42185</v>
          </cell>
          <cell r="C5009" t="str">
            <v>C52412</v>
          </cell>
          <cell r="D5009" t="str">
            <v>Falmouth Motorcar Inc</v>
          </cell>
          <cell r="E5009" t="str">
            <v>MA</v>
          </cell>
          <cell r="F5009" t="str">
            <v>P1</v>
          </cell>
          <cell r="G5009" t="str">
            <v>SMALL</v>
          </cell>
          <cell r="H5009" t="str">
            <v>IH</v>
          </cell>
          <cell r="I5009" t="str">
            <v>0034591 - DIGITAL INSURANCE AGENCY INC</v>
          </cell>
        </row>
        <row r="5010">
          <cell r="A5010" t="str">
            <v>C52417IH</v>
          </cell>
          <cell r="B5010">
            <v>42185</v>
          </cell>
          <cell r="C5010" t="str">
            <v>C52417</v>
          </cell>
          <cell r="D5010" t="str">
            <v>Delmar Marine LLC</v>
          </cell>
          <cell r="E5010" t="str">
            <v>ME</v>
          </cell>
          <cell r="F5010" t="str">
            <v>P1</v>
          </cell>
          <cell r="G5010" t="str">
            <v>SMALL</v>
          </cell>
          <cell r="H5010" t="str">
            <v>IH</v>
          </cell>
          <cell r="I5010" t="str">
            <v>0018421 - NORTON FINANCIAL SERVICES INC</v>
          </cell>
        </row>
        <row r="5011">
          <cell r="A5011" t="str">
            <v>C52419IV</v>
          </cell>
          <cell r="B5011">
            <v>42185</v>
          </cell>
          <cell r="C5011" t="str">
            <v>C52419</v>
          </cell>
          <cell r="D5011" t="str">
            <v>Hi-Tech Software, Inc.</v>
          </cell>
          <cell r="E5011" t="str">
            <v>ME</v>
          </cell>
          <cell r="F5011" t="str">
            <v>P1</v>
          </cell>
          <cell r="G5011" t="str">
            <v>SMALL</v>
          </cell>
          <cell r="H5011" t="str">
            <v>IV</v>
          </cell>
          <cell r="I5011" t="str">
            <v>0014473 - KYES AGENCY</v>
          </cell>
        </row>
        <row r="5012">
          <cell r="A5012" t="str">
            <v>C52419MI</v>
          </cell>
          <cell r="B5012">
            <v>42185</v>
          </cell>
          <cell r="C5012" t="str">
            <v>C52419</v>
          </cell>
          <cell r="D5012" t="str">
            <v>Hi-Tech Software, Inc.</v>
          </cell>
          <cell r="E5012" t="str">
            <v>ME</v>
          </cell>
          <cell r="F5012" t="str">
            <v>P1</v>
          </cell>
          <cell r="G5012" t="str">
            <v>MCARE</v>
          </cell>
          <cell r="H5012" t="str">
            <v>MI</v>
          </cell>
          <cell r="I5012" t="str">
            <v>0014473 - KYES AGENCY</v>
          </cell>
        </row>
        <row r="5013">
          <cell r="A5013" t="str">
            <v>C52422IH</v>
          </cell>
          <cell r="B5013">
            <v>42185</v>
          </cell>
          <cell r="C5013" t="str">
            <v>C52422</v>
          </cell>
          <cell r="D5013" t="str">
            <v>John Hoadley &amp; Sons Inc</v>
          </cell>
          <cell r="E5013" t="str">
            <v>MA</v>
          </cell>
          <cell r="F5013" t="str">
            <v>P1</v>
          </cell>
          <cell r="G5013" t="str">
            <v>SMALL</v>
          </cell>
          <cell r="H5013" t="str">
            <v>IH</v>
          </cell>
          <cell r="I5013" t="str">
            <v>0014141 - BARNARD, RICHARD J</v>
          </cell>
        </row>
        <row r="5014">
          <cell r="A5014" t="str">
            <v>C52429IH</v>
          </cell>
          <cell r="B5014">
            <v>42185</v>
          </cell>
          <cell r="C5014" t="str">
            <v>C52429</v>
          </cell>
          <cell r="D5014" t="str">
            <v>Cambridge Radio Dispatch Inc</v>
          </cell>
          <cell r="E5014" t="str">
            <v>MA</v>
          </cell>
          <cell r="F5014" t="str">
            <v>P1</v>
          </cell>
          <cell r="G5014" t="str">
            <v>SMALL</v>
          </cell>
          <cell r="H5014" t="str">
            <v>IH</v>
          </cell>
          <cell r="I5014" t="str">
            <v>0016314 - GERALD A GOVATSOS INSURANCE AGCY INC</v>
          </cell>
        </row>
        <row r="5015">
          <cell r="A5015" t="str">
            <v>C52435JR</v>
          </cell>
          <cell r="B5015">
            <v>42185</v>
          </cell>
          <cell r="C5015" t="str">
            <v>C52435</v>
          </cell>
          <cell r="D5015" t="str">
            <v>Parrot Computer Systems</v>
          </cell>
          <cell r="E5015" t="str">
            <v>NH</v>
          </cell>
          <cell r="F5015" t="str">
            <v>P1</v>
          </cell>
          <cell r="G5015" t="str">
            <v>SMALL</v>
          </cell>
          <cell r="H5015" t="str">
            <v>JR</v>
          </cell>
          <cell r="I5015" t="str">
            <v>0031438 - E &amp; S INSURANCE SERVICES LLC</v>
          </cell>
        </row>
        <row r="5016">
          <cell r="A5016" t="str">
            <v>C52447IH</v>
          </cell>
          <cell r="B5016">
            <v>42185</v>
          </cell>
          <cell r="C5016" t="str">
            <v>C52447</v>
          </cell>
          <cell r="D5016" t="str">
            <v>McCabe &amp; Duval, Inc.</v>
          </cell>
          <cell r="E5016" t="str">
            <v>ME</v>
          </cell>
          <cell r="F5016" t="str">
            <v>P1</v>
          </cell>
          <cell r="G5016" t="str">
            <v>SMALL</v>
          </cell>
          <cell r="H5016" t="str">
            <v>IH</v>
          </cell>
          <cell r="I5016" t="str">
            <v>0028468 - CLARK INSURANCE</v>
          </cell>
        </row>
        <row r="5017">
          <cell r="A5017" t="str">
            <v>C52448JH</v>
          </cell>
          <cell r="B5017">
            <v>42185</v>
          </cell>
          <cell r="C5017" t="str">
            <v>C52448</v>
          </cell>
          <cell r="D5017" t="str">
            <v>Penchansky &amp; Co PLLC</v>
          </cell>
          <cell r="E5017" t="str">
            <v>NH</v>
          </cell>
          <cell r="F5017" t="str">
            <v>P1</v>
          </cell>
          <cell r="G5017" t="str">
            <v>SMALL</v>
          </cell>
          <cell r="H5017" t="str">
            <v>JH</v>
          </cell>
          <cell r="I5017" t="str">
            <v>0014358 - LIFETIME BENEFITS GROUP INC</v>
          </cell>
        </row>
        <row r="5018">
          <cell r="A5018" t="str">
            <v>C52449IV</v>
          </cell>
          <cell r="B5018">
            <v>42185</v>
          </cell>
          <cell r="C5018" t="str">
            <v>C52449</v>
          </cell>
          <cell r="D5018" t="str">
            <v>ResourceSoft Inc</v>
          </cell>
          <cell r="E5018" t="str">
            <v>MA</v>
          </cell>
          <cell r="F5018" t="str">
            <v>P1</v>
          </cell>
          <cell r="G5018" t="str">
            <v>SMALL</v>
          </cell>
          <cell r="H5018" t="str">
            <v>IV</v>
          </cell>
        </row>
        <row r="5019">
          <cell r="A5019" t="str">
            <v>C52450IH</v>
          </cell>
          <cell r="B5019">
            <v>42185</v>
          </cell>
          <cell r="C5019" t="str">
            <v>C52450</v>
          </cell>
          <cell r="D5019" t="str">
            <v>Schiavi Homes, LLC</v>
          </cell>
          <cell r="E5019" t="str">
            <v>ME</v>
          </cell>
          <cell r="F5019" t="str">
            <v>P1</v>
          </cell>
          <cell r="G5019" t="str">
            <v>SMALL</v>
          </cell>
          <cell r="H5019" t="str">
            <v>IH</v>
          </cell>
          <cell r="I5019" t="str">
            <v>0014474 - BUSINESS INSURANCE AGENCY</v>
          </cell>
        </row>
        <row r="5020">
          <cell r="A5020" t="str">
            <v>C52450IV</v>
          </cell>
          <cell r="B5020">
            <v>42185</v>
          </cell>
          <cell r="C5020" t="str">
            <v>C52450</v>
          </cell>
          <cell r="D5020" t="str">
            <v>Schiavi Homes, LLC</v>
          </cell>
          <cell r="E5020" t="str">
            <v>ME</v>
          </cell>
          <cell r="F5020" t="str">
            <v>P1</v>
          </cell>
          <cell r="G5020" t="str">
            <v>SMALL</v>
          </cell>
          <cell r="H5020" t="str">
            <v>IV</v>
          </cell>
          <cell r="I5020" t="str">
            <v>0014474 - BUSINESS INSURANCE AGENCY</v>
          </cell>
        </row>
        <row r="5021">
          <cell r="A5021" t="str">
            <v>C52453IV</v>
          </cell>
          <cell r="B5021">
            <v>42185</v>
          </cell>
          <cell r="C5021" t="str">
            <v>C52453</v>
          </cell>
          <cell r="D5021" t="str">
            <v>Rutter Networking Technologies</v>
          </cell>
          <cell r="E5021" t="str">
            <v>MA</v>
          </cell>
          <cell r="F5021" t="str">
            <v>P1</v>
          </cell>
          <cell r="G5021" t="str">
            <v>SMALL</v>
          </cell>
          <cell r="H5021" t="str">
            <v>IV</v>
          </cell>
          <cell r="I5021" t="str">
            <v>0027851 - BENEMAX, INC.</v>
          </cell>
        </row>
        <row r="5022">
          <cell r="A5022" t="str">
            <v>C52455IV</v>
          </cell>
          <cell r="B5022">
            <v>42185</v>
          </cell>
          <cell r="C5022" t="str">
            <v>C52455</v>
          </cell>
          <cell r="D5022" t="str">
            <v>First Physicians Corporation</v>
          </cell>
          <cell r="E5022" t="str">
            <v>MA</v>
          </cell>
          <cell r="F5022" t="str">
            <v>P1</v>
          </cell>
          <cell r="G5022" t="str">
            <v>SMALL</v>
          </cell>
          <cell r="H5022" t="str">
            <v>IV</v>
          </cell>
          <cell r="I5022" t="str">
            <v>0014243 - KAPLAN, ELLEN A</v>
          </cell>
        </row>
        <row r="5023">
          <cell r="A5023" t="str">
            <v>C52456JM</v>
          </cell>
          <cell r="B5023">
            <v>42185</v>
          </cell>
          <cell r="C5023" t="str">
            <v>C52456</v>
          </cell>
          <cell r="D5023" t="str">
            <v>Adhesive Technologies Inc</v>
          </cell>
          <cell r="E5023" t="str">
            <v>NH</v>
          </cell>
          <cell r="F5023" t="str">
            <v>P1</v>
          </cell>
          <cell r="G5023" t="str">
            <v>SMALL</v>
          </cell>
          <cell r="H5023" t="str">
            <v>JM</v>
          </cell>
          <cell r="I5023" t="str">
            <v>0024117 - TGA CROSS INSURANCE INC</v>
          </cell>
        </row>
        <row r="5024">
          <cell r="A5024" t="str">
            <v>C52456JN</v>
          </cell>
          <cell r="B5024">
            <v>42185</v>
          </cell>
          <cell r="C5024" t="str">
            <v>C52456</v>
          </cell>
          <cell r="D5024" t="str">
            <v>Adhesive Technologies Inc</v>
          </cell>
          <cell r="E5024" t="str">
            <v>NH</v>
          </cell>
          <cell r="F5024" t="str">
            <v>P1</v>
          </cell>
          <cell r="G5024" t="str">
            <v>SMALL</v>
          </cell>
          <cell r="H5024" t="str">
            <v>JN</v>
          </cell>
          <cell r="I5024" t="str">
            <v>0024117 - TGA CROSS INSURANCE INC</v>
          </cell>
        </row>
        <row r="5025">
          <cell r="A5025" t="str">
            <v>C52463IV</v>
          </cell>
          <cell r="B5025">
            <v>42185</v>
          </cell>
          <cell r="C5025" t="str">
            <v>C52463</v>
          </cell>
          <cell r="D5025" t="str">
            <v>Curtis, Walter, Stewart Architects</v>
          </cell>
          <cell r="E5025" t="str">
            <v>ME</v>
          </cell>
          <cell r="F5025" t="str">
            <v>P1</v>
          </cell>
          <cell r="G5025" t="str">
            <v>SMALL</v>
          </cell>
          <cell r="H5025" t="str">
            <v>IV</v>
          </cell>
          <cell r="I5025" t="str">
            <v>0014465 - SBIA STRATEGIC BENEFIT &amp;</v>
          </cell>
        </row>
        <row r="5026">
          <cell r="A5026" t="str">
            <v>C52464IV</v>
          </cell>
          <cell r="B5026">
            <v>42185</v>
          </cell>
          <cell r="C5026" t="str">
            <v>C52464</v>
          </cell>
          <cell r="D5026" t="str">
            <v>Office of Cornelia C Viek CPA</v>
          </cell>
          <cell r="E5026" t="str">
            <v>ME</v>
          </cell>
          <cell r="F5026" t="str">
            <v>P1</v>
          </cell>
          <cell r="G5026" t="str">
            <v>SMALL</v>
          </cell>
          <cell r="H5026" t="str">
            <v>IV</v>
          </cell>
          <cell r="I5026" t="str">
            <v>0014479 - ALLEN FINANCIAL GROUP</v>
          </cell>
        </row>
        <row r="5027">
          <cell r="A5027" t="str">
            <v>C52470IV</v>
          </cell>
          <cell r="B5027">
            <v>42185</v>
          </cell>
          <cell r="C5027" t="str">
            <v>C52470</v>
          </cell>
          <cell r="D5027" t="str">
            <v>Milad Bozorgnia DMD PA</v>
          </cell>
          <cell r="E5027" t="str">
            <v>ME</v>
          </cell>
          <cell r="F5027" t="str">
            <v>P1</v>
          </cell>
          <cell r="G5027" t="str">
            <v>SMALL</v>
          </cell>
          <cell r="H5027" t="str">
            <v>IV</v>
          </cell>
          <cell r="I5027" t="str">
            <v>0014780 - KYES AGENCY</v>
          </cell>
        </row>
        <row r="5028">
          <cell r="A5028" t="str">
            <v>C52470JH</v>
          </cell>
          <cell r="B5028">
            <v>42185</v>
          </cell>
          <cell r="C5028" t="str">
            <v>C52470</v>
          </cell>
          <cell r="D5028" t="str">
            <v>Milad Bozorgnia DMD PA</v>
          </cell>
          <cell r="E5028" t="str">
            <v>ME</v>
          </cell>
          <cell r="F5028" t="str">
            <v>P1</v>
          </cell>
          <cell r="G5028" t="str">
            <v>SMALL</v>
          </cell>
          <cell r="H5028" t="str">
            <v>JH</v>
          </cell>
          <cell r="I5028" t="str">
            <v>0014780 - KYES AGENCY</v>
          </cell>
        </row>
        <row r="5029">
          <cell r="A5029" t="str">
            <v>C52475IH</v>
          </cell>
          <cell r="B5029">
            <v>42185</v>
          </cell>
          <cell r="C5029" t="str">
            <v>C52475</v>
          </cell>
          <cell r="D5029" t="str">
            <v>Epstein Lipsey &amp; Clifford PC</v>
          </cell>
          <cell r="E5029" t="str">
            <v>MA</v>
          </cell>
          <cell r="F5029" t="str">
            <v>P1</v>
          </cell>
          <cell r="G5029" t="str">
            <v>SMALL</v>
          </cell>
          <cell r="H5029" t="str">
            <v>IH</v>
          </cell>
          <cell r="I5029" t="str">
            <v>0026768 - ROGERS &amp; GRAY INSURANCE AGENCY</v>
          </cell>
        </row>
        <row r="5030">
          <cell r="A5030" t="str">
            <v>C52476IH</v>
          </cell>
          <cell r="B5030">
            <v>42185</v>
          </cell>
          <cell r="C5030" t="str">
            <v>C52476</v>
          </cell>
          <cell r="D5030" t="str">
            <v>John Breen Memorial Funeral Home Inc</v>
          </cell>
          <cell r="E5030" t="str">
            <v>MA</v>
          </cell>
          <cell r="F5030" t="str">
            <v>P1</v>
          </cell>
          <cell r="G5030" t="str">
            <v>SMALL</v>
          </cell>
          <cell r="H5030" t="str">
            <v>IH</v>
          </cell>
          <cell r="I5030" t="str">
            <v>0014478 - NEW ENGLAND MEDICAL INS AGENCY LLC</v>
          </cell>
        </row>
        <row r="5031">
          <cell r="A5031" t="str">
            <v>C52477JM</v>
          </cell>
          <cell r="B5031">
            <v>42185</v>
          </cell>
          <cell r="C5031" t="str">
            <v>C52477</v>
          </cell>
          <cell r="D5031" t="str">
            <v>Access A/V LLC</v>
          </cell>
          <cell r="E5031" t="str">
            <v>NH</v>
          </cell>
          <cell r="F5031" t="str">
            <v>P1</v>
          </cell>
          <cell r="G5031" t="str">
            <v>SMALL</v>
          </cell>
          <cell r="H5031" t="str">
            <v>JM</v>
          </cell>
          <cell r="I5031" t="str">
            <v>0023887 - FOY INSURANCE GROUP</v>
          </cell>
        </row>
        <row r="5032">
          <cell r="A5032" t="str">
            <v>C52480IV</v>
          </cell>
          <cell r="B5032">
            <v>42185</v>
          </cell>
          <cell r="C5032" t="str">
            <v>C52480</v>
          </cell>
          <cell r="D5032" t="str">
            <v>Packard Machinery</v>
          </cell>
          <cell r="E5032" t="str">
            <v>MA</v>
          </cell>
          <cell r="F5032" t="str">
            <v>P1</v>
          </cell>
          <cell r="G5032" t="str">
            <v>SMALL</v>
          </cell>
          <cell r="H5032" t="str">
            <v>IV</v>
          </cell>
          <cell r="I5032" t="str">
            <v>0016560 - LOWELL FIVE CENT SAVINGS BANK</v>
          </cell>
        </row>
        <row r="5033">
          <cell r="A5033" t="str">
            <v>C52483IA</v>
          </cell>
          <cell r="B5033">
            <v>42185</v>
          </cell>
          <cell r="C5033" t="str">
            <v>C52483</v>
          </cell>
          <cell r="D5033" t="str">
            <v>Insight Meditation Society</v>
          </cell>
          <cell r="E5033" t="str">
            <v>MA</v>
          </cell>
          <cell r="F5033" t="str">
            <v>P1</v>
          </cell>
          <cell r="G5033" t="str">
            <v>SMALL</v>
          </cell>
          <cell r="H5033" t="str">
            <v>IA</v>
          </cell>
          <cell r="I5033" t="str">
            <v>0034579 - PROTECTOR GROUP INSURANCE AGENCY, THE</v>
          </cell>
        </row>
        <row r="5034">
          <cell r="A5034" t="str">
            <v>C52483IH</v>
          </cell>
          <cell r="B5034">
            <v>42185</v>
          </cell>
          <cell r="C5034" t="str">
            <v>C52483</v>
          </cell>
          <cell r="D5034" t="str">
            <v>Insight Meditation Society</v>
          </cell>
          <cell r="E5034" t="str">
            <v>MA</v>
          </cell>
          <cell r="F5034" t="str">
            <v>P1</v>
          </cell>
          <cell r="G5034" t="str">
            <v>SMALL</v>
          </cell>
          <cell r="H5034" t="str">
            <v>IH</v>
          </cell>
          <cell r="I5034" t="str">
            <v>0034579 - PROTECTOR GROUP INSURANCE AGENCY, THE</v>
          </cell>
        </row>
        <row r="5035">
          <cell r="A5035" t="str">
            <v>C52484JM</v>
          </cell>
          <cell r="B5035">
            <v>42185</v>
          </cell>
          <cell r="C5035" t="str">
            <v>C52484</v>
          </cell>
          <cell r="D5035" t="str">
            <v>Municipal Resources, Inc.</v>
          </cell>
          <cell r="E5035" t="str">
            <v>NH</v>
          </cell>
          <cell r="F5035" t="str">
            <v>P1</v>
          </cell>
          <cell r="G5035" t="str">
            <v>SMALL</v>
          </cell>
          <cell r="H5035" t="str">
            <v>JM</v>
          </cell>
          <cell r="I5035" t="str">
            <v>0014315 - MELCHER &amp; PRESCOTT AGENCY INC</v>
          </cell>
        </row>
        <row r="5036">
          <cell r="A5036" t="str">
            <v>C52490IH</v>
          </cell>
          <cell r="B5036">
            <v>42185</v>
          </cell>
          <cell r="C5036" t="str">
            <v>C52490</v>
          </cell>
          <cell r="D5036" t="str">
            <v>Nashoba Learning Group</v>
          </cell>
          <cell r="E5036" t="str">
            <v>MA</v>
          </cell>
          <cell r="F5036" t="str">
            <v>P1</v>
          </cell>
          <cell r="G5036" t="str">
            <v>ERF</v>
          </cell>
          <cell r="H5036" t="str">
            <v>IH</v>
          </cell>
          <cell r="I5036" t="str">
            <v>0014170 - ALLEN, CHRISTOPHER M</v>
          </cell>
        </row>
        <row r="5037">
          <cell r="A5037" t="str">
            <v>C52493IV</v>
          </cell>
          <cell r="B5037">
            <v>42185</v>
          </cell>
          <cell r="C5037" t="str">
            <v>C52493</v>
          </cell>
          <cell r="D5037" t="str">
            <v>Stephen Y. Hodsdon, P.A.</v>
          </cell>
          <cell r="E5037" t="str">
            <v>ME</v>
          </cell>
          <cell r="F5037" t="str">
            <v>P1</v>
          </cell>
          <cell r="G5037" t="str">
            <v>SMALL</v>
          </cell>
          <cell r="H5037" t="str">
            <v>IV</v>
          </cell>
          <cell r="I5037" t="str">
            <v>0014470 - MORRIS INSURANCE SERVICES INC</v>
          </cell>
        </row>
        <row r="5038">
          <cell r="A5038" t="str">
            <v>C52496PO</v>
          </cell>
          <cell r="B5038">
            <v>42185</v>
          </cell>
          <cell r="C5038" t="str">
            <v>C52496</v>
          </cell>
          <cell r="D5038" t="str">
            <v>Jensen Baird Gardner &amp; Henry</v>
          </cell>
          <cell r="E5038" t="str">
            <v>ME</v>
          </cell>
          <cell r="F5038" t="str">
            <v>P1</v>
          </cell>
          <cell r="G5038" t="str">
            <v>SMALL</v>
          </cell>
          <cell r="H5038" t="str">
            <v>PO</v>
          </cell>
          <cell r="I5038" t="str">
            <v>0014485 - NORTON FINANCIAL SERVICES INC</v>
          </cell>
        </row>
        <row r="5039">
          <cell r="A5039" t="str">
            <v>C52498IH</v>
          </cell>
          <cell r="B5039">
            <v>42185</v>
          </cell>
          <cell r="C5039" t="str">
            <v>C52498</v>
          </cell>
          <cell r="D5039" t="str">
            <v>John J Flatley Co</v>
          </cell>
          <cell r="E5039" t="str">
            <v>MA</v>
          </cell>
          <cell r="F5039" t="str">
            <v>P1</v>
          </cell>
          <cell r="G5039" t="str">
            <v>SMALL</v>
          </cell>
          <cell r="H5039" t="str">
            <v>IH</v>
          </cell>
          <cell r="I5039" t="str">
            <v>0032609 - BOSTONIAN GROUP INSURANCE AGENCY</v>
          </cell>
        </row>
        <row r="5040">
          <cell r="A5040" t="str">
            <v>C52523IH</v>
          </cell>
          <cell r="B5040">
            <v>42185</v>
          </cell>
          <cell r="C5040" t="str">
            <v>C52523</v>
          </cell>
          <cell r="D5040" t="str">
            <v>Jarvis Inc</v>
          </cell>
          <cell r="E5040" t="str">
            <v>MA</v>
          </cell>
          <cell r="F5040" t="str">
            <v>P1</v>
          </cell>
          <cell r="G5040" t="str">
            <v>SMALL</v>
          </cell>
          <cell r="H5040" t="str">
            <v>IH</v>
          </cell>
          <cell r="I5040" t="str">
            <v>0014254 - REID JR, ROBERT J</v>
          </cell>
        </row>
        <row r="5041">
          <cell r="A5041" t="str">
            <v>C52525JR</v>
          </cell>
          <cell r="B5041">
            <v>42185</v>
          </cell>
          <cell r="C5041" t="str">
            <v>C52525</v>
          </cell>
          <cell r="D5041" t="str">
            <v>Ponemah Veterinary Hospital PLLC</v>
          </cell>
          <cell r="E5041" t="str">
            <v>NH</v>
          </cell>
          <cell r="F5041" t="str">
            <v>P1</v>
          </cell>
          <cell r="G5041" t="str">
            <v>SMALL</v>
          </cell>
          <cell r="H5041" t="str">
            <v>JR</v>
          </cell>
          <cell r="I5041" t="str">
            <v>0014366 - GRANITE GROUP BENEFITS LLC</v>
          </cell>
        </row>
        <row r="5042">
          <cell r="A5042" t="str">
            <v>C52528IH</v>
          </cell>
          <cell r="B5042">
            <v>42185</v>
          </cell>
          <cell r="C5042" t="str">
            <v>C52528</v>
          </cell>
          <cell r="D5042" t="str">
            <v>Strategic Retail Advisors Inc</v>
          </cell>
          <cell r="E5042" t="str">
            <v>MA</v>
          </cell>
          <cell r="F5042" t="str">
            <v>P1</v>
          </cell>
          <cell r="G5042" t="str">
            <v>SMALL</v>
          </cell>
          <cell r="H5042" t="str">
            <v>IH</v>
          </cell>
          <cell r="I5042" t="str">
            <v>0014174 - CONSOLES, NICHOLAS S</v>
          </cell>
        </row>
        <row r="5043">
          <cell r="A5043" t="str">
            <v>C52531IH</v>
          </cell>
          <cell r="B5043">
            <v>42185</v>
          </cell>
          <cell r="C5043" t="str">
            <v>C52531</v>
          </cell>
          <cell r="D5043" t="str">
            <v>EM Falmouth LLC</v>
          </cell>
          <cell r="E5043" t="str">
            <v>MA</v>
          </cell>
          <cell r="F5043" t="str">
            <v>P1</v>
          </cell>
          <cell r="G5043" t="str">
            <v>SMALL</v>
          </cell>
          <cell r="H5043" t="str">
            <v>IH</v>
          </cell>
          <cell r="I5043" t="str">
            <v>0014781 - GEORGE, DEBORAH LEE</v>
          </cell>
        </row>
        <row r="5044">
          <cell r="A5044" t="str">
            <v>C52532JM</v>
          </cell>
          <cell r="B5044">
            <v>42185</v>
          </cell>
          <cell r="C5044" t="str">
            <v>C52532</v>
          </cell>
          <cell r="D5044" t="str">
            <v>R P Abrasives &amp; Machine Inc</v>
          </cell>
          <cell r="E5044" t="str">
            <v>NH</v>
          </cell>
          <cell r="F5044" t="str">
            <v>P1</v>
          </cell>
          <cell r="G5044" t="str">
            <v>SMALL</v>
          </cell>
          <cell r="H5044" t="str">
            <v>JM</v>
          </cell>
          <cell r="I5044" t="str">
            <v>0022470 - BUSINESS INSURANCE AGENCY</v>
          </cell>
        </row>
        <row r="5045">
          <cell r="A5045" t="str">
            <v>C52535IH</v>
          </cell>
          <cell r="B5045">
            <v>42185</v>
          </cell>
          <cell r="C5045" t="str">
            <v>C52535</v>
          </cell>
          <cell r="D5045" t="str">
            <v>Computers Without Fear</v>
          </cell>
          <cell r="E5045" t="str">
            <v>MA</v>
          </cell>
          <cell r="F5045" t="str">
            <v>P1</v>
          </cell>
          <cell r="G5045" t="str">
            <v>SMALL</v>
          </cell>
          <cell r="H5045" t="str">
            <v>IH</v>
          </cell>
          <cell r="I5045" t="str">
            <v>0020173 - MURRAY &amp; MACDONALD INSURANCE SVCS INC</v>
          </cell>
        </row>
        <row r="5046">
          <cell r="A5046" t="str">
            <v>C52542IH</v>
          </cell>
          <cell r="B5046">
            <v>42185</v>
          </cell>
          <cell r="C5046" t="str">
            <v>C52542</v>
          </cell>
          <cell r="D5046" t="str">
            <v>Honeck O'Toole</v>
          </cell>
          <cell r="E5046" t="str">
            <v>ME</v>
          </cell>
          <cell r="F5046" t="str">
            <v>P1</v>
          </cell>
          <cell r="G5046" t="str">
            <v>SMALL</v>
          </cell>
          <cell r="H5046" t="str">
            <v>IH</v>
          </cell>
          <cell r="I5046" t="str">
            <v>0014460 - ACADIA BENEFITS INC</v>
          </cell>
        </row>
        <row r="5047">
          <cell r="A5047" t="str">
            <v>C52542JH</v>
          </cell>
          <cell r="B5047">
            <v>42185</v>
          </cell>
          <cell r="C5047" t="str">
            <v>C52542</v>
          </cell>
          <cell r="D5047" t="str">
            <v>Honeck O'Toole</v>
          </cell>
          <cell r="E5047" t="str">
            <v>ME</v>
          </cell>
          <cell r="F5047" t="str">
            <v>P1</v>
          </cell>
          <cell r="G5047" t="str">
            <v>SMALL</v>
          </cell>
          <cell r="H5047" t="str">
            <v>JH</v>
          </cell>
          <cell r="I5047" t="str">
            <v>0014460 - ACADIA BENEFITS INC</v>
          </cell>
        </row>
        <row r="5048">
          <cell r="A5048" t="str">
            <v>C52543IH</v>
          </cell>
          <cell r="B5048">
            <v>42185</v>
          </cell>
          <cell r="C5048" t="str">
            <v>C52543</v>
          </cell>
          <cell r="D5048" t="str">
            <v>Law Offices of Peter L. Thompson, LLC</v>
          </cell>
          <cell r="E5048" t="str">
            <v>ME</v>
          </cell>
          <cell r="F5048" t="str">
            <v>P1</v>
          </cell>
          <cell r="G5048" t="str">
            <v>SMALL</v>
          </cell>
          <cell r="H5048" t="str">
            <v>IH</v>
          </cell>
          <cell r="I5048" t="str">
            <v>0031277 - BUSINESS INSURANCE AGENCY</v>
          </cell>
        </row>
        <row r="5049">
          <cell r="A5049" t="str">
            <v>C52548IV</v>
          </cell>
          <cell r="B5049">
            <v>42185</v>
          </cell>
          <cell r="C5049" t="str">
            <v>C52548</v>
          </cell>
          <cell r="D5049" t="str">
            <v>Insyde Software Inc</v>
          </cell>
          <cell r="E5049" t="str">
            <v>MA</v>
          </cell>
          <cell r="F5049" t="str">
            <v>P1</v>
          </cell>
          <cell r="G5049" t="str">
            <v>SMALL</v>
          </cell>
          <cell r="H5049" t="str">
            <v>IV</v>
          </cell>
          <cell r="I5049" t="str">
            <v>0030469 - DIGITAL INSURANCE AGENCY INC</v>
          </cell>
        </row>
        <row r="5050">
          <cell r="A5050" t="str">
            <v>C52554JN</v>
          </cell>
          <cell r="B5050">
            <v>42185</v>
          </cell>
          <cell r="C5050" t="str">
            <v>C52554</v>
          </cell>
          <cell r="D5050" t="str">
            <v>Jones Financial Group Inc</v>
          </cell>
          <cell r="E5050" t="str">
            <v>NH</v>
          </cell>
          <cell r="F5050" t="str">
            <v>P1</v>
          </cell>
          <cell r="G5050" t="str">
            <v>SMALL</v>
          </cell>
          <cell r="H5050" t="str">
            <v>JN</v>
          </cell>
          <cell r="I5050" t="str">
            <v>0014605 - JONES FINANCIAL GROUP INC</v>
          </cell>
        </row>
        <row r="5051">
          <cell r="A5051" t="str">
            <v>C52556IH</v>
          </cell>
          <cell r="B5051">
            <v>42185</v>
          </cell>
          <cell r="C5051" t="str">
            <v>C52556</v>
          </cell>
          <cell r="D5051" t="str">
            <v>Affinity Home Health Care Inc</v>
          </cell>
          <cell r="E5051" t="str">
            <v>MA</v>
          </cell>
          <cell r="F5051" t="str">
            <v>P1</v>
          </cell>
          <cell r="G5051" t="str">
            <v>SMALL</v>
          </cell>
          <cell r="H5051" t="str">
            <v>IH</v>
          </cell>
          <cell r="I5051" t="str">
            <v>0023746 - LAMBERT &amp; CARNEY BENEFITS GROUP</v>
          </cell>
        </row>
        <row r="5052">
          <cell r="A5052" t="str">
            <v>C52556JA</v>
          </cell>
          <cell r="B5052">
            <v>42185</v>
          </cell>
          <cell r="C5052" t="str">
            <v>C52556</v>
          </cell>
          <cell r="D5052" t="str">
            <v>Affinity Home Health Care Inc</v>
          </cell>
          <cell r="E5052" t="str">
            <v>MA</v>
          </cell>
          <cell r="F5052" t="str">
            <v>P1</v>
          </cell>
          <cell r="G5052" t="str">
            <v>SMALL</v>
          </cell>
          <cell r="H5052" t="str">
            <v>JA</v>
          </cell>
          <cell r="I5052" t="str">
            <v>0023746 - LAMBERT &amp; CARNEY BENEFITS GROUP</v>
          </cell>
        </row>
        <row r="5053">
          <cell r="A5053" t="str">
            <v>C52557IV</v>
          </cell>
          <cell r="B5053">
            <v>42185</v>
          </cell>
          <cell r="C5053" t="str">
            <v>C52557</v>
          </cell>
          <cell r="D5053" t="str">
            <v>Family Violence Project</v>
          </cell>
          <cell r="E5053" t="str">
            <v>ME</v>
          </cell>
          <cell r="F5053" t="str">
            <v>P1</v>
          </cell>
          <cell r="G5053" t="str">
            <v>SMALL</v>
          </cell>
          <cell r="H5053" t="str">
            <v>IV</v>
          </cell>
          <cell r="I5053" t="str">
            <v>0014266 - HEALEY &amp; ASSOCIATES INC</v>
          </cell>
        </row>
        <row r="5054">
          <cell r="A5054" t="str">
            <v>C52565IH</v>
          </cell>
          <cell r="B5054">
            <v>42185</v>
          </cell>
          <cell r="C5054" t="str">
            <v>C52565</v>
          </cell>
          <cell r="D5054" t="str">
            <v>H.A. Mapes, Inc.</v>
          </cell>
          <cell r="E5054" t="str">
            <v>ME</v>
          </cell>
          <cell r="F5054" t="str">
            <v>P1</v>
          </cell>
          <cell r="G5054" t="str">
            <v>SMALL</v>
          </cell>
          <cell r="H5054" t="str">
            <v>IH</v>
          </cell>
          <cell r="I5054" t="str">
            <v>0014662 - ACADIA BENEFITS INC</v>
          </cell>
        </row>
        <row r="5055">
          <cell r="A5055" t="str">
            <v>C52565MI</v>
          </cell>
          <cell r="B5055">
            <v>42185</v>
          </cell>
          <cell r="C5055" t="str">
            <v>C52565</v>
          </cell>
          <cell r="D5055" t="str">
            <v>H.A. Mapes, Inc.</v>
          </cell>
          <cell r="E5055" t="str">
            <v>ME</v>
          </cell>
          <cell r="F5055" t="str">
            <v>P1</v>
          </cell>
          <cell r="G5055" t="str">
            <v>MCARE</v>
          </cell>
          <cell r="H5055" t="str">
            <v>MI</v>
          </cell>
          <cell r="I5055" t="str">
            <v>0014662 - ACADIA BENEFITS INC</v>
          </cell>
        </row>
        <row r="5056">
          <cell r="A5056" t="str">
            <v>C52565PO</v>
          </cell>
          <cell r="B5056">
            <v>42185</v>
          </cell>
          <cell r="C5056" t="str">
            <v>C52565</v>
          </cell>
          <cell r="D5056" t="str">
            <v>H.A. Mapes, Inc.</v>
          </cell>
          <cell r="E5056" t="str">
            <v>ME</v>
          </cell>
          <cell r="F5056" t="str">
            <v>P1</v>
          </cell>
          <cell r="G5056" t="str">
            <v>SMALL</v>
          </cell>
          <cell r="H5056" t="str">
            <v>PO</v>
          </cell>
          <cell r="I5056" t="str">
            <v>0014662 - ACADIA BENEFITS INC</v>
          </cell>
        </row>
        <row r="5057">
          <cell r="A5057" t="str">
            <v>C52568IH</v>
          </cell>
          <cell r="B5057">
            <v>42185</v>
          </cell>
          <cell r="C5057" t="str">
            <v>C52568</v>
          </cell>
          <cell r="D5057" t="str">
            <v>Bob's Clam Hut Inc</v>
          </cell>
          <cell r="E5057" t="str">
            <v>ME</v>
          </cell>
          <cell r="F5057" t="str">
            <v>P1</v>
          </cell>
          <cell r="G5057" t="str">
            <v>SMALL</v>
          </cell>
          <cell r="H5057" t="str">
            <v>IH</v>
          </cell>
          <cell r="I5057" t="str">
            <v>0026459 - CGI EMPLOYEE BENEFITS GROUP</v>
          </cell>
        </row>
        <row r="5058">
          <cell r="A5058" t="str">
            <v>C52568IV</v>
          </cell>
          <cell r="B5058">
            <v>42185</v>
          </cell>
          <cell r="C5058" t="str">
            <v>C52568</v>
          </cell>
          <cell r="D5058" t="str">
            <v>Bob's Clam Hut Inc</v>
          </cell>
          <cell r="E5058" t="str">
            <v>ME</v>
          </cell>
          <cell r="F5058" t="str">
            <v>P1</v>
          </cell>
          <cell r="G5058" t="str">
            <v>SMALL</v>
          </cell>
          <cell r="H5058" t="str">
            <v>IV</v>
          </cell>
          <cell r="I5058" t="str">
            <v>0026459 - CGI EMPLOYEE BENEFITS GROUP</v>
          </cell>
        </row>
        <row r="5059">
          <cell r="A5059" t="str">
            <v>C52568PO</v>
          </cell>
          <cell r="B5059">
            <v>42185</v>
          </cell>
          <cell r="C5059" t="str">
            <v>C52568</v>
          </cell>
          <cell r="D5059" t="str">
            <v>Bob's Clam Hut Inc</v>
          </cell>
          <cell r="E5059" t="str">
            <v>ME</v>
          </cell>
          <cell r="F5059" t="str">
            <v>P1</v>
          </cell>
          <cell r="G5059" t="str">
            <v>SMALL</v>
          </cell>
          <cell r="H5059" t="str">
            <v>PO</v>
          </cell>
          <cell r="I5059" t="str">
            <v>0026459 - CGI EMPLOYEE BENEFITS GROUP</v>
          </cell>
        </row>
        <row r="5060">
          <cell r="A5060" t="str">
            <v>C52569IH</v>
          </cell>
          <cell r="B5060">
            <v>42185</v>
          </cell>
          <cell r="C5060" t="str">
            <v>C52569</v>
          </cell>
          <cell r="D5060" t="str">
            <v>Bramblebush Pediatrics, LLP</v>
          </cell>
          <cell r="E5060" t="str">
            <v>MA</v>
          </cell>
          <cell r="F5060" t="str">
            <v>P1</v>
          </cell>
          <cell r="G5060" t="str">
            <v>SMALL</v>
          </cell>
          <cell r="H5060" t="str">
            <v>IH</v>
          </cell>
          <cell r="I5060" t="str">
            <v>0018761 - PHYSICIANS INSURANCE AGENCY OF MA</v>
          </cell>
        </row>
        <row r="5061">
          <cell r="A5061" t="str">
            <v>C52574JM</v>
          </cell>
          <cell r="B5061">
            <v>42185</v>
          </cell>
          <cell r="C5061" t="str">
            <v>C52574</v>
          </cell>
          <cell r="D5061" t="str">
            <v>Just Oil LLC</v>
          </cell>
          <cell r="E5061" t="str">
            <v>NH</v>
          </cell>
          <cell r="F5061" t="str">
            <v>P1</v>
          </cell>
          <cell r="G5061" t="str">
            <v>SMALL</v>
          </cell>
          <cell r="H5061" t="str">
            <v>JM</v>
          </cell>
          <cell r="I5061" t="str">
            <v>0014647 - DIXON, CARL R</v>
          </cell>
        </row>
        <row r="5062">
          <cell r="A5062" t="str">
            <v>C52575IH</v>
          </cell>
          <cell r="B5062">
            <v>42185</v>
          </cell>
          <cell r="C5062" t="str">
            <v>C52575</v>
          </cell>
          <cell r="D5062" t="str">
            <v>Image Works</v>
          </cell>
          <cell r="E5062" t="str">
            <v>ME</v>
          </cell>
          <cell r="F5062" t="str">
            <v>P1</v>
          </cell>
          <cell r="G5062" t="str">
            <v>SMALL</v>
          </cell>
          <cell r="H5062" t="str">
            <v>IH</v>
          </cell>
          <cell r="I5062" t="str">
            <v>0014665 - NORTON FINANCIAL SERVICES INC</v>
          </cell>
        </row>
        <row r="5063">
          <cell r="A5063" t="str">
            <v>C52576JH</v>
          </cell>
          <cell r="B5063">
            <v>42185</v>
          </cell>
          <cell r="C5063" t="str">
            <v>C52576</v>
          </cell>
          <cell r="D5063" t="str">
            <v>Sunridge Farm LLC</v>
          </cell>
          <cell r="E5063" t="str">
            <v>NH</v>
          </cell>
          <cell r="F5063" t="str">
            <v>P1</v>
          </cell>
          <cell r="G5063" t="str">
            <v>SMALL</v>
          </cell>
          <cell r="H5063" t="str">
            <v>JH</v>
          </cell>
          <cell r="I5063" t="str">
            <v>0014644 - INSURANCE PLANNING GROUP INC</v>
          </cell>
        </row>
        <row r="5064">
          <cell r="A5064" t="str">
            <v>C52577IH</v>
          </cell>
          <cell r="B5064">
            <v>42185</v>
          </cell>
          <cell r="C5064" t="str">
            <v>C52577</v>
          </cell>
          <cell r="D5064" t="str">
            <v>Downeast Pension Services, Inc.</v>
          </cell>
          <cell r="E5064" t="str">
            <v>ME</v>
          </cell>
          <cell r="F5064" t="str">
            <v>P1</v>
          </cell>
          <cell r="G5064" t="str">
            <v>SMALL</v>
          </cell>
          <cell r="H5064" t="str">
            <v>IH</v>
          </cell>
          <cell r="I5064" t="str">
            <v>0031869 - BGA INSURANCE AGENCY INC</v>
          </cell>
        </row>
        <row r="5065">
          <cell r="A5065" t="str">
            <v>C52577IV</v>
          </cell>
          <cell r="B5065">
            <v>42185</v>
          </cell>
          <cell r="C5065" t="str">
            <v>C52577</v>
          </cell>
          <cell r="D5065" t="str">
            <v>Downeast Pension Services, Inc.</v>
          </cell>
          <cell r="E5065" t="str">
            <v>ME</v>
          </cell>
          <cell r="F5065" t="str">
            <v>P1</v>
          </cell>
          <cell r="G5065" t="str">
            <v>SMALL</v>
          </cell>
          <cell r="H5065" t="str">
            <v>IV</v>
          </cell>
          <cell r="I5065" t="str">
            <v>0031869 - BGA INSURANCE AGENCY INC</v>
          </cell>
        </row>
        <row r="5066">
          <cell r="A5066" t="str">
            <v>C52577PO</v>
          </cell>
          <cell r="B5066">
            <v>42185</v>
          </cell>
          <cell r="C5066" t="str">
            <v>C52577</v>
          </cell>
          <cell r="D5066" t="str">
            <v>Downeast Pension Services, Inc.</v>
          </cell>
          <cell r="E5066" t="str">
            <v>ME</v>
          </cell>
          <cell r="F5066" t="str">
            <v>P1</v>
          </cell>
          <cell r="G5066" t="str">
            <v>SMALL</v>
          </cell>
          <cell r="H5066" t="str">
            <v>PO</v>
          </cell>
          <cell r="I5066" t="str">
            <v>0031869 - BGA INSURANCE AGENCY INC</v>
          </cell>
        </row>
        <row r="5067">
          <cell r="A5067" t="str">
            <v>C52578JM</v>
          </cell>
          <cell r="B5067">
            <v>42185</v>
          </cell>
          <cell r="C5067" t="str">
            <v>C52578</v>
          </cell>
          <cell r="D5067" t="str">
            <v>EP Masonry</v>
          </cell>
          <cell r="E5067" t="str">
            <v>NH</v>
          </cell>
          <cell r="F5067" t="str">
            <v>P1</v>
          </cell>
          <cell r="G5067" t="str">
            <v>SMALL</v>
          </cell>
          <cell r="H5067" t="str">
            <v>JM</v>
          </cell>
          <cell r="I5067" t="str">
            <v>0014643 - BEACON INTEGRATED RESOURCES</v>
          </cell>
        </row>
        <row r="5068">
          <cell r="A5068" t="str">
            <v>C52580IV</v>
          </cell>
          <cell r="B5068">
            <v>42185</v>
          </cell>
          <cell r="C5068" t="str">
            <v>C52580</v>
          </cell>
          <cell r="D5068" t="str">
            <v>Hydrocomp Inc</v>
          </cell>
          <cell r="E5068" t="str">
            <v>NH</v>
          </cell>
          <cell r="F5068" t="str">
            <v>P1</v>
          </cell>
          <cell r="G5068" t="str">
            <v>SMALL</v>
          </cell>
          <cell r="H5068" t="str">
            <v>IV</v>
          </cell>
          <cell r="I5068" t="str">
            <v>0014593 - R W ASSOCIATES INC</v>
          </cell>
        </row>
        <row r="5069">
          <cell r="A5069" t="str">
            <v>C52584JH</v>
          </cell>
          <cell r="B5069">
            <v>42185</v>
          </cell>
          <cell r="C5069" t="str">
            <v>C52584</v>
          </cell>
          <cell r="D5069" t="str">
            <v>Vault Solutions LLC</v>
          </cell>
          <cell r="E5069" t="str">
            <v>NH</v>
          </cell>
          <cell r="F5069" t="str">
            <v>P1</v>
          </cell>
          <cell r="G5069" t="str">
            <v>SMALL</v>
          </cell>
          <cell r="H5069" t="str">
            <v>JH</v>
          </cell>
          <cell r="I5069" t="str">
            <v>0014650 - TRUDO, DAVID H</v>
          </cell>
        </row>
        <row r="5070">
          <cell r="A5070" t="str">
            <v>C52588IA</v>
          </cell>
          <cell r="B5070">
            <v>42185</v>
          </cell>
          <cell r="C5070" t="str">
            <v>C52588</v>
          </cell>
          <cell r="D5070" t="str">
            <v>Wrightsoft Corporation</v>
          </cell>
          <cell r="E5070" t="str">
            <v>MA</v>
          </cell>
          <cell r="F5070" t="str">
            <v>P1</v>
          </cell>
          <cell r="G5070" t="str">
            <v>SMALL</v>
          </cell>
          <cell r="H5070" t="str">
            <v>IA</v>
          </cell>
          <cell r="I5070" t="str">
            <v>0014571 - AMR BENEFITS MANAGEMENT LLC</v>
          </cell>
        </row>
        <row r="5071">
          <cell r="A5071" t="str">
            <v>C52588IH</v>
          </cell>
          <cell r="B5071">
            <v>42185</v>
          </cell>
          <cell r="C5071" t="str">
            <v>C52588</v>
          </cell>
          <cell r="D5071" t="str">
            <v>Wrightsoft Corporation</v>
          </cell>
          <cell r="E5071" t="str">
            <v>MA</v>
          </cell>
          <cell r="F5071" t="str">
            <v>P1</v>
          </cell>
          <cell r="G5071" t="str">
            <v>SMALL</v>
          </cell>
          <cell r="H5071" t="str">
            <v>IH</v>
          </cell>
          <cell r="I5071" t="str">
            <v>0014571 - AMR BENEFITS MANAGEMENT LLC</v>
          </cell>
        </row>
        <row r="5072">
          <cell r="A5072" t="str">
            <v>C52595JH</v>
          </cell>
          <cell r="B5072">
            <v>42185</v>
          </cell>
          <cell r="C5072" t="str">
            <v>C52595</v>
          </cell>
          <cell r="D5072" t="str">
            <v>Cardinal &amp; Glidden Oil Company Inc</v>
          </cell>
          <cell r="E5072" t="str">
            <v>NH</v>
          </cell>
          <cell r="F5072" t="str">
            <v>P1</v>
          </cell>
          <cell r="G5072" t="str">
            <v>SMALL</v>
          </cell>
          <cell r="H5072" t="str">
            <v>JH</v>
          </cell>
          <cell r="I5072" t="str">
            <v>0030206 - BROWN &amp; BROWN OF NEW HAMPSHIRE. INC</v>
          </cell>
        </row>
        <row r="5073">
          <cell r="A5073" t="str">
            <v>C52610IH</v>
          </cell>
          <cell r="B5073">
            <v>42185</v>
          </cell>
          <cell r="C5073" t="str">
            <v>C52610</v>
          </cell>
          <cell r="D5073" t="str">
            <v>Putnam Pipe Corp</v>
          </cell>
          <cell r="E5073" t="str">
            <v>MA</v>
          </cell>
          <cell r="F5073" t="str">
            <v>P1</v>
          </cell>
          <cell r="G5073" t="str">
            <v>SMALL</v>
          </cell>
          <cell r="H5073" t="str">
            <v>IH</v>
          </cell>
          <cell r="I5073" t="str">
            <v>0018693 - EASTERN BENEFITS GROUP</v>
          </cell>
        </row>
        <row r="5074">
          <cell r="A5074" t="str">
            <v>C52610MI</v>
          </cell>
          <cell r="B5074">
            <v>42185</v>
          </cell>
          <cell r="C5074" t="str">
            <v>C52610</v>
          </cell>
          <cell r="D5074" t="str">
            <v>Putnam Pipe Corp</v>
          </cell>
          <cell r="E5074" t="str">
            <v>MA</v>
          </cell>
          <cell r="F5074" t="str">
            <v>P1</v>
          </cell>
          <cell r="G5074" t="str">
            <v>MCARE</v>
          </cell>
          <cell r="H5074" t="str">
            <v>MI</v>
          </cell>
          <cell r="I5074" t="str">
            <v>0018693 - EASTERN BENEFITS GROUP</v>
          </cell>
        </row>
        <row r="5075">
          <cell r="A5075" t="str">
            <v>C52615JM</v>
          </cell>
          <cell r="B5075">
            <v>42185</v>
          </cell>
          <cell r="C5075" t="str">
            <v>C52615</v>
          </cell>
          <cell r="D5075" t="str">
            <v>Northeast Creations Inc</v>
          </cell>
          <cell r="E5075" t="str">
            <v>NH</v>
          </cell>
          <cell r="F5075" t="str">
            <v>P1</v>
          </cell>
          <cell r="G5075" t="str">
            <v>SMALL</v>
          </cell>
          <cell r="H5075" t="str">
            <v>JM</v>
          </cell>
          <cell r="I5075" t="str">
            <v>0021125 - CGI EMPLOYEE BENEFITS GROUP</v>
          </cell>
        </row>
        <row r="5076">
          <cell r="A5076" t="str">
            <v>C52617JM</v>
          </cell>
          <cell r="B5076">
            <v>42185</v>
          </cell>
          <cell r="C5076" t="str">
            <v>C52617</v>
          </cell>
          <cell r="D5076" t="str">
            <v>High Speed Technologies Inc</v>
          </cell>
          <cell r="E5076" t="str">
            <v>NH</v>
          </cell>
          <cell r="F5076" t="str">
            <v>P1</v>
          </cell>
          <cell r="G5076" t="str">
            <v>SMALL</v>
          </cell>
          <cell r="H5076" t="str">
            <v>JM</v>
          </cell>
          <cell r="I5076" t="str">
            <v>0029023 - CROSS INSURANCE - MANCHESTER</v>
          </cell>
        </row>
        <row r="5077">
          <cell r="A5077" t="str">
            <v>C52620JM</v>
          </cell>
          <cell r="B5077">
            <v>42185</v>
          </cell>
          <cell r="C5077" t="str">
            <v>C52620</v>
          </cell>
          <cell r="D5077" t="str">
            <v>Bid2Win Software Inc</v>
          </cell>
          <cell r="E5077" t="str">
            <v>NH</v>
          </cell>
          <cell r="F5077" t="str">
            <v>P1</v>
          </cell>
          <cell r="G5077" t="str">
            <v>CRC</v>
          </cell>
          <cell r="H5077" t="str">
            <v>JM</v>
          </cell>
          <cell r="I5077" t="str">
            <v>0029153 - TOURVILLE, ROBERT C</v>
          </cell>
        </row>
        <row r="5078">
          <cell r="A5078" t="str">
            <v>C52620JN</v>
          </cell>
          <cell r="B5078">
            <v>42185</v>
          </cell>
          <cell r="C5078" t="str">
            <v>C52620</v>
          </cell>
          <cell r="D5078" t="str">
            <v>Bid2Win Software Inc</v>
          </cell>
          <cell r="E5078" t="str">
            <v>NH</v>
          </cell>
          <cell r="F5078" t="str">
            <v>P1</v>
          </cell>
          <cell r="G5078" t="str">
            <v>CRC</v>
          </cell>
          <cell r="H5078" t="str">
            <v>JN</v>
          </cell>
          <cell r="I5078" t="str">
            <v>0029153 - TOURVILLE, ROBERT C</v>
          </cell>
        </row>
        <row r="5079">
          <cell r="A5079" t="str">
            <v>C52623IV</v>
          </cell>
          <cell r="B5079">
            <v>42185</v>
          </cell>
          <cell r="C5079" t="str">
            <v>C52623</v>
          </cell>
          <cell r="D5079" t="str">
            <v>Bramlie Corporation</v>
          </cell>
          <cell r="E5079" t="str">
            <v>ME</v>
          </cell>
          <cell r="F5079" t="str">
            <v>P1</v>
          </cell>
          <cell r="G5079" t="str">
            <v>SMALL</v>
          </cell>
          <cell r="H5079" t="str">
            <v>IV</v>
          </cell>
          <cell r="I5079" t="str">
            <v>0014680 - CLARK INSURANCE</v>
          </cell>
        </row>
        <row r="5080">
          <cell r="A5080" t="str">
            <v>C52625PO</v>
          </cell>
          <cell r="B5080">
            <v>42185</v>
          </cell>
          <cell r="C5080" t="str">
            <v>C52625</v>
          </cell>
          <cell r="D5080" t="str">
            <v>Leete &amp; Lemieux PA</v>
          </cell>
          <cell r="E5080" t="str">
            <v>ME</v>
          </cell>
          <cell r="F5080" t="str">
            <v>P1</v>
          </cell>
          <cell r="G5080" t="str">
            <v>SMALL</v>
          </cell>
          <cell r="H5080" t="str">
            <v>PO</v>
          </cell>
          <cell r="I5080" t="str">
            <v>0014684 - HOLDEN INSURANCE AGENCY</v>
          </cell>
        </row>
        <row r="5081">
          <cell r="A5081" t="str">
            <v>C52627IV</v>
          </cell>
          <cell r="B5081">
            <v>42185</v>
          </cell>
          <cell r="C5081" t="str">
            <v>C52627</v>
          </cell>
          <cell r="D5081" t="str">
            <v>Alphen &amp; Santos PC</v>
          </cell>
          <cell r="E5081" t="str">
            <v>MA</v>
          </cell>
          <cell r="F5081" t="str">
            <v>P1</v>
          </cell>
          <cell r="G5081" t="str">
            <v>SMALL</v>
          </cell>
          <cell r="H5081" t="str">
            <v>IV</v>
          </cell>
          <cell r="I5081" t="str">
            <v>0035413 - LEFEBVRE, KENNETH M</v>
          </cell>
        </row>
        <row r="5082">
          <cell r="A5082" t="str">
            <v>C52628IA</v>
          </cell>
          <cell r="B5082">
            <v>42185</v>
          </cell>
          <cell r="C5082" t="str">
            <v>C52628</v>
          </cell>
          <cell r="D5082" t="str">
            <v>Donovan Hatem LLP</v>
          </cell>
          <cell r="E5082" t="str">
            <v>MA</v>
          </cell>
          <cell r="F5082" t="str">
            <v>P1</v>
          </cell>
          <cell r="G5082" t="str">
            <v>CRC</v>
          </cell>
          <cell r="H5082" t="str">
            <v>IA</v>
          </cell>
          <cell r="I5082" t="str">
            <v>0031818 - AON BENEFITS SERVICES INC</v>
          </cell>
        </row>
        <row r="5083">
          <cell r="A5083" t="str">
            <v>C52628IH</v>
          </cell>
          <cell r="B5083">
            <v>42185</v>
          </cell>
          <cell r="C5083" t="str">
            <v>C52628</v>
          </cell>
          <cell r="D5083" t="str">
            <v>Donovan Hatem LLP</v>
          </cell>
          <cell r="E5083" t="str">
            <v>MA</v>
          </cell>
          <cell r="F5083" t="str">
            <v>P1</v>
          </cell>
          <cell r="G5083" t="str">
            <v>CRC</v>
          </cell>
          <cell r="H5083" t="str">
            <v>IH</v>
          </cell>
          <cell r="I5083" t="str">
            <v>0031818 - AON BENEFITS SERVICES INC</v>
          </cell>
        </row>
        <row r="5084">
          <cell r="A5084" t="str">
            <v>C52630IH</v>
          </cell>
          <cell r="B5084">
            <v>42185</v>
          </cell>
          <cell r="C5084" t="str">
            <v>C52630</v>
          </cell>
          <cell r="D5084" t="str">
            <v>Worcester Cosmetic &amp; Restorative Dentistry LLC</v>
          </cell>
          <cell r="E5084" t="str">
            <v>MA</v>
          </cell>
          <cell r="F5084" t="str">
            <v>P1</v>
          </cell>
          <cell r="G5084" t="str">
            <v>SMALL</v>
          </cell>
          <cell r="H5084" t="str">
            <v>IH</v>
          </cell>
          <cell r="I5084" t="str">
            <v>0018203 - CAMERON, CHRISTOPHER K</v>
          </cell>
        </row>
        <row r="5085">
          <cell r="A5085" t="str">
            <v>C52631IH</v>
          </cell>
          <cell r="B5085">
            <v>42185</v>
          </cell>
          <cell r="C5085" t="str">
            <v>C52631</v>
          </cell>
          <cell r="D5085" t="str">
            <v>The Body Smith Shop</v>
          </cell>
          <cell r="E5085" t="str">
            <v>MA</v>
          </cell>
          <cell r="F5085" t="str">
            <v>P1</v>
          </cell>
          <cell r="G5085" t="str">
            <v>SMALL</v>
          </cell>
          <cell r="H5085" t="str">
            <v>IH</v>
          </cell>
          <cell r="I5085" t="str">
            <v>0014620 - MCCULLOM, PATRICK</v>
          </cell>
        </row>
        <row r="5086">
          <cell r="A5086" t="str">
            <v>C52631MI</v>
          </cell>
          <cell r="B5086">
            <v>42185</v>
          </cell>
          <cell r="C5086" t="str">
            <v>C52631</v>
          </cell>
          <cell r="D5086" t="str">
            <v>The Body Smith Shop</v>
          </cell>
          <cell r="E5086" t="str">
            <v>MA</v>
          </cell>
          <cell r="F5086" t="str">
            <v>P1</v>
          </cell>
          <cell r="G5086" t="str">
            <v>MCARE</v>
          </cell>
          <cell r="H5086" t="str">
            <v>MI</v>
          </cell>
          <cell r="I5086" t="str">
            <v>0014620 - MCCULLOM, PATRICK</v>
          </cell>
        </row>
        <row r="5087">
          <cell r="A5087" t="str">
            <v>C52634IV</v>
          </cell>
          <cell r="B5087">
            <v>42185</v>
          </cell>
          <cell r="C5087" t="str">
            <v>C52634</v>
          </cell>
          <cell r="D5087" t="str">
            <v>Berwick Iron &amp; Metal Recycling, Inc.</v>
          </cell>
          <cell r="E5087" t="str">
            <v>ME</v>
          </cell>
          <cell r="F5087" t="str">
            <v>P1</v>
          </cell>
          <cell r="G5087" t="str">
            <v>SMALL</v>
          </cell>
          <cell r="H5087" t="str">
            <v>IV</v>
          </cell>
          <cell r="I5087" t="str">
            <v>0014685 - NEW ENGLAND EMPLOYEE BENEFITS COUNCIL</v>
          </cell>
        </row>
        <row r="5088">
          <cell r="A5088" t="str">
            <v>C52635IH</v>
          </cell>
          <cell r="B5088">
            <v>42185</v>
          </cell>
          <cell r="C5088" t="str">
            <v>C52635</v>
          </cell>
          <cell r="D5088" t="str">
            <v>Muscongus Bay Aquaculture, Inc.</v>
          </cell>
          <cell r="E5088" t="str">
            <v>ME</v>
          </cell>
          <cell r="F5088" t="str">
            <v>P1</v>
          </cell>
          <cell r="G5088" t="str">
            <v>SMALL</v>
          </cell>
          <cell r="H5088" t="str">
            <v>IH</v>
          </cell>
          <cell r="I5088" t="str">
            <v>0014683 - FIRST BENEFITS INC</v>
          </cell>
        </row>
        <row r="5089">
          <cell r="A5089" t="str">
            <v>C52638IV</v>
          </cell>
          <cell r="B5089">
            <v>42185</v>
          </cell>
          <cell r="C5089" t="str">
            <v>C52638</v>
          </cell>
          <cell r="D5089" t="str">
            <v>James D Julia Inc</v>
          </cell>
          <cell r="E5089" t="str">
            <v>ME</v>
          </cell>
          <cell r="F5089" t="str">
            <v>P1</v>
          </cell>
          <cell r="G5089" t="str">
            <v>SMALL</v>
          </cell>
          <cell r="H5089" t="str">
            <v>IV</v>
          </cell>
          <cell r="I5089" t="str">
            <v>0026599 - BUSINESS INSURANCE AGENCY</v>
          </cell>
        </row>
        <row r="5090">
          <cell r="A5090" t="str">
            <v>C52642JM</v>
          </cell>
          <cell r="B5090">
            <v>42185</v>
          </cell>
          <cell r="C5090" t="str">
            <v>C52642</v>
          </cell>
          <cell r="D5090" t="str">
            <v>Law Office of Joseph Annutto</v>
          </cell>
          <cell r="E5090" t="str">
            <v>NH</v>
          </cell>
          <cell r="F5090" t="str">
            <v>P1</v>
          </cell>
          <cell r="G5090" t="str">
            <v>SMALL</v>
          </cell>
          <cell r="H5090" t="str">
            <v>JM</v>
          </cell>
          <cell r="I5090" t="str">
            <v>0029748 - GRANITE GROUP BENEFITS LLC</v>
          </cell>
        </row>
        <row r="5091">
          <cell r="A5091" t="str">
            <v>C52644IA</v>
          </cell>
          <cell r="B5091">
            <v>42185</v>
          </cell>
          <cell r="C5091" t="str">
            <v>C52644</v>
          </cell>
          <cell r="D5091" t="str">
            <v>Quality Tree and Landscaping</v>
          </cell>
          <cell r="E5091" t="str">
            <v>MA</v>
          </cell>
          <cell r="F5091" t="str">
            <v>P1</v>
          </cell>
          <cell r="G5091" t="str">
            <v>SMALL</v>
          </cell>
          <cell r="H5091" t="str">
            <v>IA</v>
          </cell>
          <cell r="I5091" t="str">
            <v>0016141 - BAR INSURANCE BROKERAGE INC</v>
          </cell>
        </row>
        <row r="5092">
          <cell r="A5092" t="str">
            <v>C52646IH</v>
          </cell>
          <cell r="B5092">
            <v>42185</v>
          </cell>
          <cell r="C5092" t="str">
            <v>C52646</v>
          </cell>
          <cell r="D5092" t="str">
            <v>AgaMatrix Incorporated</v>
          </cell>
          <cell r="E5092" t="str">
            <v>NH</v>
          </cell>
          <cell r="F5092" t="str">
            <v>P1</v>
          </cell>
          <cell r="G5092" t="str">
            <v>ERF</v>
          </cell>
          <cell r="H5092" t="str">
            <v>IH</v>
          </cell>
          <cell r="I5092" t="str">
            <v>0019122 - SBIA STRATEGIC BENEFIT &amp;</v>
          </cell>
        </row>
        <row r="5093">
          <cell r="A5093" t="str">
            <v>C52646PO</v>
          </cell>
          <cell r="B5093">
            <v>42185</v>
          </cell>
          <cell r="C5093" t="str">
            <v>C52646</v>
          </cell>
          <cell r="D5093" t="str">
            <v>AgaMatrix Incorporated</v>
          </cell>
          <cell r="E5093" t="str">
            <v>NH</v>
          </cell>
          <cell r="F5093" t="str">
            <v>P1</v>
          </cell>
          <cell r="G5093" t="str">
            <v>ERF</v>
          </cell>
          <cell r="H5093" t="str">
            <v>PO</v>
          </cell>
          <cell r="I5093" t="str">
            <v>0019122 - SBIA STRATEGIC BENEFIT &amp;</v>
          </cell>
        </row>
        <row r="5094">
          <cell r="A5094" t="str">
            <v>C52648IH</v>
          </cell>
          <cell r="B5094">
            <v>42185</v>
          </cell>
          <cell r="C5094" t="str">
            <v>C52648</v>
          </cell>
          <cell r="D5094" t="str">
            <v>Coffee By Design, Inc.</v>
          </cell>
          <cell r="E5094" t="str">
            <v>ME</v>
          </cell>
          <cell r="F5094" t="str">
            <v>P1</v>
          </cell>
          <cell r="G5094" t="str">
            <v>SMALL</v>
          </cell>
          <cell r="H5094" t="str">
            <v>IH</v>
          </cell>
          <cell r="I5094" t="str">
            <v>0018578 - CLARK INSURANCE</v>
          </cell>
        </row>
        <row r="5095">
          <cell r="A5095" t="str">
            <v>C52648PO</v>
          </cell>
          <cell r="B5095">
            <v>42185</v>
          </cell>
          <cell r="C5095" t="str">
            <v>C52648</v>
          </cell>
          <cell r="D5095" t="str">
            <v>Coffee By Design, Inc.</v>
          </cell>
          <cell r="E5095" t="str">
            <v>ME</v>
          </cell>
          <cell r="F5095" t="str">
            <v>P1</v>
          </cell>
          <cell r="G5095" t="str">
            <v>SMALL</v>
          </cell>
          <cell r="H5095" t="str">
            <v>PO</v>
          </cell>
          <cell r="I5095" t="str">
            <v>0018578 - CLARK INSURANCE</v>
          </cell>
        </row>
        <row r="5096">
          <cell r="A5096" t="str">
            <v>C52649IH</v>
          </cell>
          <cell r="B5096">
            <v>42185</v>
          </cell>
          <cell r="C5096" t="str">
            <v>C52649</v>
          </cell>
          <cell r="D5096" t="str">
            <v>Dawson, Smith, Purvis &amp; Bassett, P.A.</v>
          </cell>
          <cell r="E5096" t="str">
            <v>ME</v>
          </cell>
          <cell r="F5096" t="str">
            <v>P1</v>
          </cell>
          <cell r="G5096" t="str">
            <v>SMALL</v>
          </cell>
          <cell r="H5096" t="str">
            <v>IH</v>
          </cell>
          <cell r="I5096" t="str">
            <v>0014689 - NORTON FINANCIAL SERVICES INC</v>
          </cell>
        </row>
        <row r="5097">
          <cell r="A5097" t="str">
            <v>C52649JH</v>
          </cell>
          <cell r="B5097">
            <v>42185</v>
          </cell>
          <cell r="C5097" t="str">
            <v>C52649</v>
          </cell>
          <cell r="D5097" t="str">
            <v>Dawson, Smith, Purvis &amp; Bassett, P.A.</v>
          </cell>
          <cell r="E5097" t="str">
            <v>ME</v>
          </cell>
          <cell r="F5097" t="str">
            <v>P1</v>
          </cell>
          <cell r="G5097" t="str">
            <v>SMALL</v>
          </cell>
          <cell r="H5097" t="str">
            <v>JH</v>
          </cell>
          <cell r="I5097" t="str">
            <v>0014689 - NORTON FINANCIAL SERVICES INC</v>
          </cell>
        </row>
        <row r="5098">
          <cell r="A5098" t="str">
            <v>C52650PO</v>
          </cell>
          <cell r="B5098">
            <v>42185</v>
          </cell>
          <cell r="C5098" t="str">
            <v>C52650</v>
          </cell>
          <cell r="D5098" t="str">
            <v>Lafayette Hotels</v>
          </cell>
          <cell r="E5098" t="str">
            <v>ME</v>
          </cell>
          <cell r="F5098" t="str">
            <v>P1</v>
          </cell>
          <cell r="G5098" t="str">
            <v>SMALL</v>
          </cell>
          <cell r="H5098" t="str">
            <v>PO</v>
          </cell>
          <cell r="I5098" t="str">
            <v>0029956 - BUSINESS INSURANCE AGENCY</v>
          </cell>
        </row>
        <row r="5099">
          <cell r="A5099" t="str">
            <v>C52654JM</v>
          </cell>
          <cell r="B5099">
            <v>42185</v>
          </cell>
          <cell r="C5099" t="str">
            <v>C52654</v>
          </cell>
          <cell r="D5099" t="str">
            <v>Monadnock Mountain Spring Water</v>
          </cell>
          <cell r="E5099" t="str">
            <v>NH</v>
          </cell>
          <cell r="F5099" t="str">
            <v>P1</v>
          </cell>
          <cell r="G5099" t="str">
            <v>SMALL</v>
          </cell>
          <cell r="H5099" t="str">
            <v>JM</v>
          </cell>
          <cell r="I5099" t="str">
            <v>0014569 - ROWLEY AGENCY INC</v>
          </cell>
        </row>
        <row r="5100">
          <cell r="A5100" t="str">
            <v>C52659IH</v>
          </cell>
          <cell r="B5100">
            <v>42185</v>
          </cell>
          <cell r="C5100" t="str">
            <v>C52659</v>
          </cell>
          <cell r="D5100" t="str">
            <v>Doyle Wood Flooring LLC</v>
          </cell>
          <cell r="E5100" t="str">
            <v>MA</v>
          </cell>
          <cell r="F5100" t="str">
            <v>P1</v>
          </cell>
          <cell r="G5100" t="str">
            <v>SMALL</v>
          </cell>
          <cell r="H5100" t="str">
            <v>IH</v>
          </cell>
        </row>
        <row r="5101">
          <cell r="A5101" t="str">
            <v>C52659MI</v>
          </cell>
          <cell r="B5101">
            <v>42185</v>
          </cell>
          <cell r="C5101" t="str">
            <v>C52659</v>
          </cell>
          <cell r="D5101" t="str">
            <v>Doyle Wood Flooring LLC</v>
          </cell>
          <cell r="E5101" t="str">
            <v>MA</v>
          </cell>
          <cell r="F5101" t="str">
            <v>P1</v>
          </cell>
          <cell r="G5101" t="str">
            <v>MCARE</v>
          </cell>
          <cell r="H5101" t="str">
            <v>MI</v>
          </cell>
        </row>
        <row r="5102">
          <cell r="A5102" t="str">
            <v>C52673JM</v>
          </cell>
          <cell r="B5102">
            <v>42185</v>
          </cell>
          <cell r="C5102" t="str">
            <v>C52673</v>
          </cell>
          <cell r="D5102" t="str">
            <v>Stephens Associates Consulting Engineers LLC</v>
          </cell>
          <cell r="E5102" t="str">
            <v>NH</v>
          </cell>
          <cell r="F5102" t="str">
            <v>P1</v>
          </cell>
          <cell r="G5102" t="str">
            <v>SMALL</v>
          </cell>
          <cell r="H5102" t="str">
            <v>JM</v>
          </cell>
          <cell r="I5102" t="str">
            <v>0014599 - PELTZ, CLAUDE</v>
          </cell>
        </row>
        <row r="5103">
          <cell r="A5103" t="str">
            <v>C52675IH</v>
          </cell>
          <cell r="B5103">
            <v>42185</v>
          </cell>
          <cell r="C5103" t="str">
            <v>C52675</v>
          </cell>
          <cell r="D5103" t="str">
            <v>Interstate Transmission</v>
          </cell>
          <cell r="E5103" t="str">
            <v>MA</v>
          </cell>
          <cell r="F5103" t="str">
            <v>P1</v>
          </cell>
          <cell r="G5103" t="str">
            <v>SMALL</v>
          </cell>
          <cell r="H5103" t="str">
            <v>IH</v>
          </cell>
          <cell r="I5103" t="str">
            <v>0026408 - JAMES J HERLIHY INSURANCE AGENCY INC</v>
          </cell>
        </row>
        <row r="5104">
          <cell r="A5104" t="str">
            <v>C52689IH</v>
          </cell>
          <cell r="B5104">
            <v>42185</v>
          </cell>
          <cell r="C5104" t="str">
            <v>C52689</v>
          </cell>
          <cell r="D5104" t="str">
            <v>New England Discount Retailers, Inc.</v>
          </cell>
          <cell r="E5104" t="str">
            <v>ME</v>
          </cell>
          <cell r="F5104" t="str">
            <v>P1</v>
          </cell>
          <cell r="G5104" t="str">
            <v>SMALL</v>
          </cell>
          <cell r="H5104" t="str">
            <v>IH</v>
          </cell>
          <cell r="I5104" t="str">
            <v>0014702 - TOMLINSON &amp; ONEIL INSURANCE AGCY INC</v>
          </cell>
        </row>
        <row r="5105">
          <cell r="A5105" t="str">
            <v>C52690IH</v>
          </cell>
          <cell r="B5105">
            <v>42185</v>
          </cell>
          <cell r="C5105" t="str">
            <v>C52690</v>
          </cell>
          <cell r="D5105" t="str">
            <v>Walker Industrial Services Inc</v>
          </cell>
          <cell r="E5105" t="str">
            <v>ME</v>
          </cell>
          <cell r="F5105" t="str">
            <v>P1</v>
          </cell>
          <cell r="G5105" t="str">
            <v>SMALL</v>
          </cell>
          <cell r="H5105" t="str">
            <v>IH</v>
          </cell>
          <cell r="I5105" t="str">
            <v>0014700 - BUSINESS INSURANCE AGENCY</v>
          </cell>
        </row>
        <row r="5106">
          <cell r="A5106" t="str">
            <v>C52690PO</v>
          </cell>
          <cell r="B5106">
            <v>42185</v>
          </cell>
          <cell r="C5106" t="str">
            <v>C52690</v>
          </cell>
          <cell r="D5106" t="str">
            <v>Walker Industrial Services Inc</v>
          </cell>
          <cell r="E5106" t="str">
            <v>ME</v>
          </cell>
          <cell r="F5106" t="str">
            <v>P1</v>
          </cell>
          <cell r="G5106" t="str">
            <v>SMALL</v>
          </cell>
          <cell r="H5106" t="str">
            <v>PO</v>
          </cell>
          <cell r="I5106" t="str">
            <v>0014700 - BUSINESS INSURANCE AGENCY</v>
          </cell>
        </row>
        <row r="5107">
          <cell r="A5107" t="str">
            <v>C52693IV</v>
          </cell>
          <cell r="B5107">
            <v>42185</v>
          </cell>
          <cell r="C5107" t="str">
            <v>C52693</v>
          </cell>
          <cell r="D5107" t="str">
            <v>Houses &amp; Barns by John Libby</v>
          </cell>
          <cell r="E5107" t="str">
            <v>ME</v>
          </cell>
          <cell r="F5107" t="str">
            <v>P1</v>
          </cell>
          <cell r="G5107" t="str">
            <v>SMALL</v>
          </cell>
          <cell r="H5107" t="str">
            <v>IV</v>
          </cell>
          <cell r="I5107" t="str">
            <v>0031444 - NEW ENGLAND FINANCIAL SERVICES</v>
          </cell>
        </row>
        <row r="5108">
          <cell r="A5108" t="str">
            <v>C52699IV</v>
          </cell>
          <cell r="B5108">
            <v>42185</v>
          </cell>
          <cell r="C5108" t="str">
            <v>C52699</v>
          </cell>
          <cell r="D5108" t="str">
            <v>Thermax  Inc</v>
          </cell>
          <cell r="E5108" t="str">
            <v>MA</v>
          </cell>
          <cell r="F5108" t="str">
            <v>P1</v>
          </cell>
          <cell r="G5108" t="str">
            <v>SMALL</v>
          </cell>
          <cell r="H5108" t="str">
            <v>IV</v>
          </cell>
          <cell r="I5108" t="str">
            <v>0030744 - PAYCHEX AGENCY INC</v>
          </cell>
        </row>
        <row r="5109">
          <cell r="A5109" t="str">
            <v>C52703IH</v>
          </cell>
          <cell r="B5109">
            <v>42185</v>
          </cell>
          <cell r="C5109" t="str">
            <v>C52703</v>
          </cell>
          <cell r="D5109" t="str">
            <v>Home Fashions Distributors, Inc.</v>
          </cell>
          <cell r="E5109" t="str">
            <v>ME</v>
          </cell>
          <cell r="F5109" t="str">
            <v>P1</v>
          </cell>
          <cell r="G5109" t="str">
            <v>SMALL</v>
          </cell>
          <cell r="H5109" t="str">
            <v>IH</v>
          </cell>
          <cell r="I5109" t="str">
            <v>0014699 - BUSINESS INSURANCE AGENCY</v>
          </cell>
        </row>
        <row r="5110">
          <cell r="A5110" t="str">
            <v>C52709IV</v>
          </cell>
          <cell r="B5110">
            <v>42185</v>
          </cell>
          <cell r="C5110" t="str">
            <v>C52709</v>
          </cell>
          <cell r="D5110" t="str">
            <v>Foreside Real Estate Management, Inc.</v>
          </cell>
          <cell r="E5110" t="str">
            <v>ME</v>
          </cell>
          <cell r="F5110" t="str">
            <v>P1</v>
          </cell>
          <cell r="G5110" t="str">
            <v>SMALL</v>
          </cell>
          <cell r="H5110" t="str">
            <v>IV</v>
          </cell>
          <cell r="I5110" t="str">
            <v>0029047 - BUSINESS INSURANCE AGENCY</v>
          </cell>
        </row>
        <row r="5111">
          <cell r="A5111" t="str">
            <v>C52721IH</v>
          </cell>
          <cell r="B5111">
            <v>42185</v>
          </cell>
          <cell r="C5111" t="str">
            <v>C52721</v>
          </cell>
          <cell r="D5111" t="str">
            <v>Camp Matoaka Inc.</v>
          </cell>
          <cell r="E5111" t="str">
            <v>ME</v>
          </cell>
          <cell r="F5111" t="str">
            <v>P1</v>
          </cell>
          <cell r="G5111" t="str">
            <v>SMALL</v>
          </cell>
          <cell r="H5111" t="str">
            <v>IH</v>
          </cell>
          <cell r="I5111" t="str">
            <v>0014703 - HIGGINS &amp; BOLDUC AGENCY INC</v>
          </cell>
        </row>
        <row r="5112">
          <cell r="A5112" t="str">
            <v>C52728IH</v>
          </cell>
          <cell r="B5112">
            <v>42185</v>
          </cell>
          <cell r="C5112" t="str">
            <v>C52728</v>
          </cell>
          <cell r="D5112" t="str">
            <v>Arenhall Corp.</v>
          </cell>
          <cell r="E5112" t="str">
            <v>ME</v>
          </cell>
          <cell r="F5112" t="str">
            <v>P1</v>
          </cell>
          <cell r="G5112" t="str">
            <v>SMALL</v>
          </cell>
          <cell r="H5112" t="str">
            <v>IH</v>
          </cell>
          <cell r="I5112" t="str">
            <v>0031621 - UIG FINANCIAL LLC</v>
          </cell>
        </row>
        <row r="5113">
          <cell r="A5113" t="str">
            <v>C52729IH</v>
          </cell>
          <cell r="B5113">
            <v>42185</v>
          </cell>
          <cell r="C5113" t="str">
            <v>C52729</v>
          </cell>
          <cell r="D5113" t="str">
            <v>Downeast Food Distributors</v>
          </cell>
          <cell r="E5113" t="str">
            <v>ME</v>
          </cell>
          <cell r="F5113" t="str">
            <v>P1</v>
          </cell>
          <cell r="G5113" t="str">
            <v>SMALL</v>
          </cell>
          <cell r="H5113" t="str">
            <v>IH</v>
          </cell>
          <cell r="I5113" t="str">
            <v>0030813 - BGA INSURANCE AGENCY INC</v>
          </cell>
        </row>
        <row r="5114">
          <cell r="A5114" t="str">
            <v>C52734IH</v>
          </cell>
          <cell r="B5114">
            <v>42185</v>
          </cell>
          <cell r="C5114" t="str">
            <v>C52734</v>
          </cell>
          <cell r="D5114" t="str">
            <v>A R Gibbons Co</v>
          </cell>
          <cell r="E5114" t="str">
            <v>MA</v>
          </cell>
          <cell r="F5114" t="str">
            <v>P1</v>
          </cell>
          <cell r="G5114" t="str">
            <v>SMALL</v>
          </cell>
          <cell r="H5114" t="str">
            <v>IH</v>
          </cell>
          <cell r="I5114" t="str">
            <v>0014564 - BAR INSURANCE BROKERAGE INC</v>
          </cell>
        </row>
        <row r="5115">
          <cell r="A5115" t="str">
            <v>C52734MI</v>
          </cell>
          <cell r="B5115">
            <v>42185</v>
          </cell>
          <cell r="C5115" t="str">
            <v>C52734</v>
          </cell>
          <cell r="D5115" t="str">
            <v>A R Gibbons Co</v>
          </cell>
          <cell r="E5115" t="str">
            <v>MA</v>
          </cell>
          <cell r="F5115" t="str">
            <v>P1</v>
          </cell>
          <cell r="G5115" t="str">
            <v>MCARE</v>
          </cell>
          <cell r="H5115" t="str">
            <v>MI</v>
          </cell>
          <cell r="I5115" t="str">
            <v>0014564 - BAR INSURANCE BROKERAGE INC</v>
          </cell>
        </row>
        <row r="5116">
          <cell r="A5116" t="str">
            <v>C52746IA</v>
          </cell>
          <cell r="B5116">
            <v>42185</v>
          </cell>
          <cell r="C5116" t="str">
            <v>C52746</v>
          </cell>
          <cell r="D5116" t="str">
            <v>Keshet Inc</v>
          </cell>
          <cell r="E5116" t="str">
            <v>MA</v>
          </cell>
          <cell r="F5116" t="str">
            <v>P1</v>
          </cell>
          <cell r="G5116" t="str">
            <v>SMALL</v>
          </cell>
          <cell r="H5116" t="str">
            <v>IA</v>
          </cell>
          <cell r="I5116" t="str">
            <v>0014857 - PERKINS, BARRY P</v>
          </cell>
        </row>
        <row r="5117">
          <cell r="A5117" t="str">
            <v>C52746IH</v>
          </cell>
          <cell r="B5117">
            <v>42185</v>
          </cell>
          <cell r="C5117" t="str">
            <v>C52746</v>
          </cell>
          <cell r="D5117" t="str">
            <v>Keshet Inc</v>
          </cell>
          <cell r="E5117" t="str">
            <v>MA</v>
          </cell>
          <cell r="F5117" t="str">
            <v>P1</v>
          </cell>
          <cell r="G5117" t="str">
            <v>SMALL</v>
          </cell>
          <cell r="H5117" t="str">
            <v>IH</v>
          </cell>
          <cell r="I5117" t="str">
            <v>0014857 - PERKINS, BARRY P</v>
          </cell>
        </row>
        <row r="5118">
          <cell r="A5118" t="str">
            <v>C52751IH</v>
          </cell>
          <cell r="B5118">
            <v>42185</v>
          </cell>
          <cell r="C5118" t="str">
            <v>C52751</v>
          </cell>
          <cell r="D5118" t="str">
            <v>Whitten Architects</v>
          </cell>
          <cell r="E5118" t="str">
            <v>ME</v>
          </cell>
          <cell r="F5118" t="str">
            <v>P1</v>
          </cell>
          <cell r="G5118" t="str">
            <v>SMALL</v>
          </cell>
          <cell r="H5118" t="str">
            <v>IH</v>
          </cell>
          <cell r="I5118" t="str">
            <v>0034829 - HOLDEN INSURANCE AGENCY</v>
          </cell>
        </row>
        <row r="5119">
          <cell r="A5119" t="str">
            <v>C52752IH</v>
          </cell>
          <cell r="B5119">
            <v>42185</v>
          </cell>
          <cell r="C5119" t="str">
            <v>C52752</v>
          </cell>
          <cell r="D5119" t="str">
            <v>Cooke Aquaculture USA Inc</v>
          </cell>
          <cell r="E5119" t="str">
            <v>ME</v>
          </cell>
          <cell r="F5119" t="str">
            <v>P1</v>
          </cell>
          <cell r="G5119" t="str">
            <v>CRC</v>
          </cell>
          <cell r="H5119" t="str">
            <v>IH</v>
          </cell>
        </row>
        <row r="5120">
          <cell r="A5120" t="str">
            <v>C52752IV</v>
          </cell>
          <cell r="B5120">
            <v>42185</v>
          </cell>
          <cell r="C5120" t="str">
            <v>C52752</v>
          </cell>
          <cell r="D5120" t="str">
            <v>Cooke Aquaculture USA Inc</v>
          </cell>
          <cell r="E5120" t="str">
            <v>ME</v>
          </cell>
          <cell r="F5120" t="str">
            <v>P1</v>
          </cell>
          <cell r="G5120" t="str">
            <v>CRC</v>
          </cell>
          <cell r="H5120" t="str">
            <v>IV</v>
          </cell>
        </row>
        <row r="5121">
          <cell r="A5121" t="str">
            <v>C52752PO</v>
          </cell>
          <cell r="B5121">
            <v>42185</v>
          </cell>
          <cell r="C5121" t="str">
            <v>C52752</v>
          </cell>
          <cell r="D5121" t="str">
            <v>Cooke Aquaculture USA Inc</v>
          </cell>
          <cell r="E5121" t="str">
            <v>ME</v>
          </cell>
          <cell r="F5121" t="str">
            <v>P1</v>
          </cell>
          <cell r="G5121" t="str">
            <v>CRC</v>
          </cell>
          <cell r="H5121" t="str">
            <v>PO</v>
          </cell>
        </row>
        <row r="5122">
          <cell r="A5122" t="str">
            <v>C52753JH</v>
          </cell>
          <cell r="B5122">
            <v>42185</v>
          </cell>
          <cell r="C5122" t="str">
            <v>C52753</v>
          </cell>
          <cell r="D5122" t="str">
            <v>Pearsons Inc</v>
          </cell>
          <cell r="E5122" t="str">
            <v>NH</v>
          </cell>
          <cell r="F5122" t="str">
            <v>P1</v>
          </cell>
          <cell r="G5122" t="str">
            <v>SMALL</v>
          </cell>
          <cell r="H5122" t="str">
            <v>JH</v>
          </cell>
          <cell r="I5122" t="str">
            <v>0025737 - SENTINEL INSURANCE GROUP LLC N H</v>
          </cell>
        </row>
        <row r="5123">
          <cell r="A5123" t="str">
            <v>C52754JM</v>
          </cell>
          <cell r="B5123">
            <v>42185</v>
          </cell>
          <cell r="C5123" t="str">
            <v>C52754</v>
          </cell>
          <cell r="D5123" t="str">
            <v>Promised Land Survey LLC</v>
          </cell>
          <cell r="E5123" t="str">
            <v>NH</v>
          </cell>
          <cell r="F5123" t="str">
            <v>P1</v>
          </cell>
          <cell r="G5123" t="str">
            <v>SMALL</v>
          </cell>
          <cell r="H5123" t="str">
            <v>JM</v>
          </cell>
          <cell r="I5123" t="str">
            <v>0014884 - FOY INSURANCE GROUP</v>
          </cell>
        </row>
        <row r="5124">
          <cell r="A5124" t="str">
            <v>C52755JH</v>
          </cell>
          <cell r="B5124">
            <v>42185</v>
          </cell>
          <cell r="C5124" t="str">
            <v>C52755</v>
          </cell>
          <cell r="D5124" t="str">
            <v>Bailey Sign Inc</v>
          </cell>
          <cell r="E5124" t="str">
            <v>ME</v>
          </cell>
          <cell r="F5124" t="str">
            <v>P1</v>
          </cell>
          <cell r="G5124" t="str">
            <v>SMALL</v>
          </cell>
          <cell r="H5124" t="str">
            <v>JH</v>
          </cell>
          <cell r="I5124" t="str">
            <v>0030110 - CLARK INSURANCE</v>
          </cell>
        </row>
        <row r="5125">
          <cell r="A5125" t="str">
            <v>C52755PO</v>
          </cell>
          <cell r="B5125">
            <v>42185</v>
          </cell>
          <cell r="C5125" t="str">
            <v>C52755</v>
          </cell>
          <cell r="D5125" t="str">
            <v>Bailey Sign Inc</v>
          </cell>
          <cell r="E5125" t="str">
            <v>ME</v>
          </cell>
          <cell r="F5125" t="str">
            <v>P1</v>
          </cell>
          <cell r="G5125" t="str">
            <v>SMALL</v>
          </cell>
          <cell r="H5125" t="str">
            <v>PO</v>
          </cell>
          <cell r="I5125" t="str">
            <v>0030110 - CLARK INSURANCE</v>
          </cell>
        </row>
        <row r="5126">
          <cell r="A5126" t="str">
            <v>C52757IH</v>
          </cell>
          <cell r="B5126">
            <v>42185</v>
          </cell>
          <cell r="C5126" t="str">
            <v>C52757</v>
          </cell>
          <cell r="D5126" t="str">
            <v>Marblehead Community Store Inc</v>
          </cell>
          <cell r="E5126" t="str">
            <v>MA</v>
          </cell>
          <cell r="F5126" t="str">
            <v>P1</v>
          </cell>
          <cell r="G5126" t="str">
            <v>SMALL</v>
          </cell>
          <cell r="H5126" t="str">
            <v>IH</v>
          </cell>
          <cell r="I5126" t="str">
            <v>0028246 - EASTERN BENEFITS GROUP</v>
          </cell>
        </row>
        <row r="5127">
          <cell r="A5127" t="str">
            <v>C52773IH</v>
          </cell>
          <cell r="B5127">
            <v>42185</v>
          </cell>
          <cell r="C5127" t="str">
            <v>C52773</v>
          </cell>
          <cell r="D5127" t="str">
            <v>SPC Transport, Co.</v>
          </cell>
          <cell r="E5127" t="str">
            <v>ME</v>
          </cell>
          <cell r="F5127" t="str">
            <v>P1</v>
          </cell>
          <cell r="G5127" t="str">
            <v>SMALL</v>
          </cell>
          <cell r="H5127" t="str">
            <v>IH</v>
          </cell>
          <cell r="I5127" t="str">
            <v>0030610 - B &amp; B HOLDINGS INC</v>
          </cell>
        </row>
        <row r="5128">
          <cell r="A5128" t="str">
            <v>C52773MI</v>
          </cell>
          <cell r="B5128">
            <v>42185</v>
          </cell>
          <cell r="C5128" t="str">
            <v>C52773</v>
          </cell>
          <cell r="D5128" t="str">
            <v>SPC Transport, Co.</v>
          </cell>
          <cell r="E5128" t="str">
            <v>ME</v>
          </cell>
          <cell r="F5128" t="str">
            <v>P1</v>
          </cell>
          <cell r="G5128" t="str">
            <v>MCARE</v>
          </cell>
          <cell r="H5128" t="str">
            <v>MI</v>
          </cell>
          <cell r="I5128" t="str">
            <v>0030610 - B &amp; B HOLDINGS INC</v>
          </cell>
        </row>
        <row r="5129">
          <cell r="A5129" t="str">
            <v>C52773PO</v>
          </cell>
          <cell r="B5129">
            <v>42185</v>
          </cell>
          <cell r="C5129" t="str">
            <v>C52773</v>
          </cell>
          <cell r="D5129" t="str">
            <v>SPC Transport, Co.</v>
          </cell>
          <cell r="E5129" t="str">
            <v>ME</v>
          </cell>
          <cell r="F5129" t="str">
            <v>P1</v>
          </cell>
          <cell r="G5129" t="str">
            <v>SMALL</v>
          </cell>
          <cell r="H5129" t="str">
            <v>PO</v>
          </cell>
          <cell r="I5129" t="str">
            <v>0030610 - B &amp; B HOLDINGS INC</v>
          </cell>
        </row>
        <row r="5130">
          <cell r="A5130" t="str">
            <v>C52774JR</v>
          </cell>
          <cell r="B5130">
            <v>42185</v>
          </cell>
          <cell r="C5130" t="str">
            <v>C52774</v>
          </cell>
          <cell r="D5130" t="str">
            <v>Dominick's Restaurant</v>
          </cell>
          <cell r="E5130" t="str">
            <v>NH</v>
          </cell>
          <cell r="F5130" t="str">
            <v>P1</v>
          </cell>
          <cell r="G5130" t="str">
            <v>SMALL</v>
          </cell>
          <cell r="H5130" t="str">
            <v>JR</v>
          </cell>
          <cell r="I5130" t="str">
            <v>0014890 - ZIMMEL, JEROME F</v>
          </cell>
        </row>
        <row r="5131">
          <cell r="A5131" t="str">
            <v>C52780JM</v>
          </cell>
          <cell r="B5131">
            <v>42185</v>
          </cell>
          <cell r="C5131" t="str">
            <v>C52780</v>
          </cell>
          <cell r="D5131" t="str">
            <v>Lawson Persson &amp; Weldon-Francke PC</v>
          </cell>
          <cell r="E5131" t="str">
            <v>NH</v>
          </cell>
          <cell r="F5131" t="str">
            <v>P1</v>
          </cell>
          <cell r="G5131" t="str">
            <v>SMALL</v>
          </cell>
          <cell r="H5131" t="str">
            <v>JM</v>
          </cell>
          <cell r="I5131" t="str">
            <v>0014888 - MELCHER &amp; PRESCOTT AGENCY INC</v>
          </cell>
        </row>
        <row r="5132">
          <cell r="A5132" t="str">
            <v>C52781IA</v>
          </cell>
          <cell r="B5132">
            <v>42185</v>
          </cell>
          <cell r="C5132" t="str">
            <v>C52781</v>
          </cell>
          <cell r="D5132" t="str">
            <v>High Output Inc</v>
          </cell>
          <cell r="E5132" t="str">
            <v>MA</v>
          </cell>
          <cell r="F5132" t="str">
            <v>P1</v>
          </cell>
          <cell r="G5132" t="str">
            <v>CRC</v>
          </cell>
          <cell r="H5132" t="str">
            <v>IA</v>
          </cell>
          <cell r="I5132" t="str">
            <v>0032066 - RASNICK, MARTIN K</v>
          </cell>
        </row>
        <row r="5133">
          <cell r="A5133" t="str">
            <v>C52781IH</v>
          </cell>
          <cell r="B5133">
            <v>42185</v>
          </cell>
          <cell r="C5133" t="str">
            <v>C52781</v>
          </cell>
          <cell r="D5133" t="str">
            <v>High Output Inc</v>
          </cell>
          <cell r="E5133" t="str">
            <v>MA</v>
          </cell>
          <cell r="F5133" t="str">
            <v>P1</v>
          </cell>
          <cell r="G5133" t="str">
            <v>CRC</v>
          </cell>
          <cell r="H5133" t="str">
            <v>IH</v>
          </cell>
          <cell r="I5133" t="str">
            <v>0032066 - RASNICK, MARTIN K</v>
          </cell>
        </row>
        <row r="5134">
          <cell r="A5134" t="str">
            <v>C52784IH</v>
          </cell>
          <cell r="B5134">
            <v>42185</v>
          </cell>
          <cell r="C5134" t="str">
            <v>C52784</v>
          </cell>
          <cell r="D5134" t="str">
            <v>Falmouth Orthopaedic Center PA</v>
          </cell>
          <cell r="E5134" t="str">
            <v>ME</v>
          </cell>
          <cell r="F5134" t="str">
            <v>P1</v>
          </cell>
          <cell r="G5134" t="str">
            <v>SMALL</v>
          </cell>
          <cell r="H5134" t="str">
            <v>IH</v>
          </cell>
          <cell r="I5134" t="str">
            <v>0032012 - SBIA STRATEGIC BENEFIT &amp;</v>
          </cell>
        </row>
        <row r="5135">
          <cell r="A5135" t="str">
            <v>C52784JH</v>
          </cell>
          <cell r="B5135">
            <v>42185</v>
          </cell>
          <cell r="C5135" t="str">
            <v>C52784</v>
          </cell>
          <cell r="D5135" t="str">
            <v>Falmouth Orthopaedic Center PA</v>
          </cell>
          <cell r="E5135" t="str">
            <v>ME</v>
          </cell>
          <cell r="F5135" t="str">
            <v>P1</v>
          </cell>
          <cell r="G5135" t="str">
            <v>SMALL</v>
          </cell>
          <cell r="H5135" t="str">
            <v>JH</v>
          </cell>
          <cell r="I5135" t="str">
            <v>0032012 - SBIA STRATEGIC BENEFIT &amp;</v>
          </cell>
        </row>
        <row r="5136">
          <cell r="A5136" t="str">
            <v>C52787IH</v>
          </cell>
          <cell r="B5136">
            <v>42185</v>
          </cell>
          <cell r="C5136" t="str">
            <v>C52787</v>
          </cell>
          <cell r="D5136" t="str">
            <v>Worcester Oral Surgery</v>
          </cell>
          <cell r="E5136" t="str">
            <v>MA</v>
          </cell>
          <cell r="F5136" t="str">
            <v>P1</v>
          </cell>
          <cell r="G5136" t="str">
            <v>SMALL</v>
          </cell>
          <cell r="H5136" t="str">
            <v>IH</v>
          </cell>
          <cell r="I5136" t="str">
            <v>0014717 - INTEGRATED INSURANCE SOLUTIONS LLC</v>
          </cell>
        </row>
        <row r="5137">
          <cell r="A5137" t="str">
            <v>C52788JM</v>
          </cell>
          <cell r="B5137">
            <v>42185</v>
          </cell>
          <cell r="C5137" t="str">
            <v>C52788</v>
          </cell>
          <cell r="D5137" t="str">
            <v>Rudy's Market</v>
          </cell>
          <cell r="E5137" t="str">
            <v>NH</v>
          </cell>
          <cell r="F5137" t="str">
            <v>P1</v>
          </cell>
          <cell r="G5137" t="str">
            <v>SMALL</v>
          </cell>
          <cell r="H5137" t="str">
            <v>JM</v>
          </cell>
          <cell r="I5137" t="str">
            <v>0014896 - VAILLANCOURT &amp; WOODWARD INC</v>
          </cell>
        </row>
        <row r="5138">
          <cell r="A5138" t="str">
            <v>C52792JM</v>
          </cell>
          <cell r="B5138">
            <v>42185</v>
          </cell>
          <cell r="C5138" t="str">
            <v>C52792</v>
          </cell>
          <cell r="D5138" t="str">
            <v>B &amp; S Locksmiths Inc</v>
          </cell>
          <cell r="E5138" t="str">
            <v>NH</v>
          </cell>
          <cell r="F5138" t="str">
            <v>P1</v>
          </cell>
          <cell r="G5138" t="str">
            <v>SMALL</v>
          </cell>
          <cell r="H5138" t="str">
            <v>JM</v>
          </cell>
          <cell r="I5138" t="str">
            <v>0031842 - GRANITE GROUP BENEFITS LLC</v>
          </cell>
        </row>
        <row r="5139">
          <cell r="A5139" t="str">
            <v>C52795JN</v>
          </cell>
          <cell r="B5139">
            <v>42185</v>
          </cell>
          <cell r="C5139" t="str">
            <v>C52795</v>
          </cell>
          <cell r="D5139" t="str">
            <v>Garret K Taoka DDS</v>
          </cell>
          <cell r="E5139" t="str">
            <v>NH</v>
          </cell>
          <cell r="F5139" t="str">
            <v>P1</v>
          </cell>
          <cell r="G5139" t="str">
            <v>SMALL</v>
          </cell>
          <cell r="H5139" t="str">
            <v>JN</v>
          </cell>
          <cell r="I5139" t="str">
            <v>0014921 - PATTY STEWART &amp; ASSOCIATES INS AGENCY INC</v>
          </cell>
        </row>
        <row r="5140">
          <cell r="A5140" t="str">
            <v>C52802IH</v>
          </cell>
          <cell r="B5140">
            <v>42185</v>
          </cell>
          <cell r="C5140" t="str">
            <v>C52802</v>
          </cell>
          <cell r="D5140" t="str">
            <v>Bee At Ezz Services</v>
          </cell>
          <cell r="E5140" t="str">
            <v>ME</v>
          </cell>
          <cell r="F5140" t="str">
            <v>P1</v>
          </cell>
          <cell r="G5140" t="str">
            <v>SMALL</v>
          </cell>
          <cell r="H5140" t="str">
            <v>IH</v>
          </cell>
          <cell r="I5140" t="str">
            <v>0026600 - CLARK INSURANCE</v>
          </cell>
        </row>
        <row r="5141">
          <cell r="A5141" t="str">
            <v>C52805JH</v>
          </cell>
          <cell r="B5141">
            <v>42185</v>
          </cell>
          <cell r="C5141" t="str">
            <v>C52805</v>
          </cell>
          <cell r="D5141" t="str">
            <v>Smith &amp; Duggan LLP</v>
          </cell>
          <cell r="E5141" t="str">
            <v>MA</v>
          </cell>
          <cell r="F5141" t="str">
            <v>P1</v>
          </cell>
          <cell r="G5141" t="str">
            <v>SMALL</v>
          </cell>
          <cell r="H5141" t="str">
            <v>JH</v>
          </cell>
          <cell r="I5141" t="str">
            <v>0014567 - BELASTOCK, GERALD</v>
          </cell>
        </row>
        <row r="5142">
          <cell r="A5142" t="str">
            <v>C52809IV</v>
          </cell>
          <cell r="B5142">
            <v>42185</v>
          </cell>
          <cell r="C5142" t="str">
            <v>C52809</v>
          </cell>
          <cell r="D5142" t="str">
            <v>Piscataquis County Commissioners</v>
          </cell>
          <cell r="E5142" t="str">
            <v>ME</v>
          </cell>
          <cell r="F5142" t="str">
            <v>P1</v>
          </cell>
          <cell r="G5142" t="str">
            <v>SMALL</v>
          </cell>
          <cell r="H5142" t="str">
            <v>IV</v>
          </cell>
          <cell r="I5142" t="str">
            <v>0014954 - BRANN, JAMES</v>
          </cell>
        </row>
        <row r="5143">
          <cell r="A5143" t="str">
            <v>C52814IV</v>
          </cell>
          <cell r="B5143">
            <v>42185</v>
          </cell>
          <cell r="C5143" t="str">
            <v>C52814</v>
          </cell>
          <cell r="D5143" t="str">
            <v>Boom Boom LTD</v>
          </cell>
          <cell r="E5143" t="str">
            <v>ME</v>
          </cell>
          <cell r="F5143" t="str">
            <v>P1</v>
          </cell>
          <cell r="G5143" t="str">
            <v>SMALL</v>
          </cell>
          <cell r="H5143" t="str">
            <v>IV</v>
          </cell>
          <cell r="I5143" t="str">
            <v>0014951 - FIRST BENEFITS INC</v>
          </cell>
        </row>
        <row r="5144">
          <cell r="A5144" t="str">
            <v>C52827IH</v>
          </cell>
          <cell r="B5144">
            <v>42185</v>
          </cell>
          <cell r="C5144" t="str">
            <v>C52827</v>
          </cell>
          <cell r="D5144" t="str">
            <v>Law Office of Sherwin L Kantrovitz PC</v>
          </cell>
          <cell r="E5144" t="str">
            <v>MA</v>
          </cell>
          <cell r="F5144" t="str">
            <v>P1</v>
          </cell>
          <cell r="G5144" t="str">
            <v>SMALL</v>
          </cell>
          <cell r="H5144" t="str">
            <v>IH</v>
          </cell>
          <cell r="I5144" t="str">
            <v>0014820 - SMALL BUSINESS INSURANCE AGENCY INC</v>
          </cell>
        </row>
        <row r="5145">
          <cell r="A5145" t="str">
            <v>C52832IH</v>
          </cell>
          <cell r="B5145">
            <v>42185</v>
          </cell>
          <cell r="C5145" t="str">
            <v>C52832</v>
          </cell>
          <cell r="D5145" t="str">
            <v>Nap Corp Inc</v>
          </cell>
          <cell r="E5145" t="str">
            <v>MA</v>
          </cell>
          <cell r="F5145" t="str">
            <v>P1</v>
          </cell>
          <cell r="G5145" t="str">
            <v>SMALL</v>
          </cell>
          <cell r="H5145" t="str">
            <v>IH</v>
          </cell>
          <cell r="I5145" t="str">
            <v>0018694 - EASTERN BENEFITS GROUP</v>
          </cell>
        </row>
        <row r="5146">
          <cell r="A5146" t="str">
            <v>C52833IH</v>
          </cell>
          <cell r="B5146">
            <v>42185</v>
          </cell>
          <cell r="C5146" t="str">
            <v>C52833</v>
          </cell>
          <cell r="D5146" t="str">
            <v>Norton Financial Services</v>
          </cell>
          <cell r="E5146" t="str">
            <v>ME</v>
          </cell>
          <cell r="F5146" t="str">
            <v>P1</v>
          </cell>
          <cell r="G5146" t="str">
            <v>SMALL</v>
          </cell>
          <cell r="H5146" t="str">
            <v>IH</v>
          </cell>
          <cell r="I5146" t="str">
            <v>0014809 - NORTON FINANCIAL SERVICES INC</v>
          </cell>
        </row>
        <row r="5147">
          <cell r="A5147" t="str">
            <v>C52833IV</v>
          </cell>
          <cell r="B5147">
            <v>42185</v>
          </cell>
          <cell r="C5147" t="str">
            <v>C52833</v>
          </cell>
          <cell r="D5147" t="str">
            <v>Norton Financial Services</v>
          </cell>
          <cell r="E5147" t="str">
            <v>ME</v>
          </cell>
          <cell r="F5147" t="str">
            <v>P1</v>
          </cell>
          <cell r="G5147" t="str">
            <v>SMALL</v>
          </cell>
          <cell r="H5147" t="str">
            <v>IV</v>
          </cell>
          <cell r="I5147" t="str">
            <v>0014809 - NORTON FINANCIAL SERVICES INC</v>
          </cell>
        </row>
        <row r="5148">
          <cell r="A5148" t="str">
            <v>C52833PO</v>
          </cell>
          <cell r="B5148">
            <v>42185</v>
          </cell>
          <cell r="C5148" t="str">
            <v>C52833</v>
          </cell>
          <cell r="D5148" t="str">
            <v>Norton Financial Services</v>
          </cell>
          <cell r="E5148" t="str">
            <v>ME</v>
          </cell>
          <cell r="F5148" t="str">
            <v>P1</v>
          </cell>
          <cell r="G5148" t="str">
            <v>SMALL</v>
          </cell>
          <cell r="H5148" t="str">
            <v>PO</v>
          </cell>
          <cell r="I5148" t="str">
            <v>0014809 - NORTON FINANCIAL SERVICES INC</v>
          </cell>
        </row>
        <row r="5149">
          <cell r="A5149" t="str">
            <v>C52835IH</v>
          </cell>
          <cell r="B5149">
            <v>42185</v>
          </cell>
          <cell r="C5149" t="str">
            <v>C52835</v>
          </cell>
          <cell r="D5149" t="str">
            <v>Brockton Oral &amp; Maxillofacial Surgery Inc</v>
          </cell>
          <cell r="E5149" t="str">
            <v>MA</v>
          </cell>
          <cell r="F5149" t="str">
            <v>P1</v>
          </cell>
          <cell r="G5149" t="str">
            <v>GPC</v>
          </cell>
          <cell r="H5149" t="str">
            <v>IH</v>
          </cell>
          <cell r="I5149" t="str">
            <v>0020335 - SPRING INSURANCE GROUP LLC</v>
          </cell>
        </row>
        <row r="5150">
          <cell r="A5150" t="str">
            <v>C52837IH</v>
          </cell>
          <cell r="B5150">
            <v>42185</v>
          </cell>
          <cell r="C5150" t="str">
            <v>C52837</v>
          </cell>
          <cell r="D5150" t="str">
            <v>King Optical</v>
          </cell>
          <cell r="E5150" t="str">
            <v>MA</v>
          </cell>
          <cell r="F5150" t="str">
            <v>P1</v>
          </cell>
          <cell r="G5150" t="str">
            <v>SMALL</v>
          </cell>
          <cell r="H5150" t="str">
            <v>IH</v>
          </cell>
          <cell r="I5150" t="str">
            <v>0014816 - EASTERN BENEFITS GROUP</v>
          </cell>
        </row>
        <row r="5151">
          <cell r="A5151" t="str">
            <v>C52838PO</v>
          </cell>
          <cell r="B5151">
            <v>42185</v>
          </cell>
          <cell r="C5151" t="str">
            <v>C52838</v>
          </cell>
          <cell r="D5151" t="str">
            <v>Maine Nephrology Associates P.A.</v>
          </cell>
          <cell r="E5151" t="str">
            <v>ME</v>
          </cell>
          <cell r="F5151" t="str">
            <v>P1</v>
          </cell>
          <cell r="G5151" t="str">
            <v>SMALL</v>
          </cell>
          <cell r="H5151" t="str">
            <v>PO</v>
          </cell>
          <cell r="I5151" t="str">
            <v>0028702 - NORTON FINANCIAL SERVICES INC</v>
          </cell>
        </row>
        <row r="5152">
          <cell r="A5152" t="str">
            <v>C52843IH</v>
          </cell>
          <cell r="B5152">
            <v>42185</v>
          </cell>
          <cell r="C5152" t="str">
            <v>C52843</v>
          </cell>
          <cell r="D5152" t="str">
            <v>Jan Gleysteen Architects Inc</v>
          </cell>
          <cell r="E5152" t="str">
            <v>MA</v>
          </cell>
          <cell r="F5152" t="str">
            <v>P1</v>
          </cell>
          <cell r="G5152" t="str">
            <v>SMALL</v>
          </cell>
          <cell r="H5152" t="str">
            <v>IH</v>
          </cell>
          <cell r="I5152" t="str">
            <v>0014956 - SMALL BUSINESS INSURANCE AGENCY INC</v>
          </cell>
        </row>
        <row r="5153">
          <cell r="A5153" t="str">
            <v>C52848IH</v>
          </cell>
          <cell r="B5153">
            <v>42185</v>
          </cell>
          <cell r="C5153" t="str">
            <v>C52848</v>
          </cell>
          <cell r="D5153" t="str">
            <v>Drs Perlman &amp; Koidin PC</v>
          </cell>
          <cell r="E5153" t="str">
            <v>MA</v>
          </cell>
          <cell r="F5153" t="str">
            <v>P1</v>
          </cell>
          <cell r="G5153" t="str">
            <v>SMALL</v>
          </cell>
          <cell r="H5153" t="str">
            <v>IH</v>
          </cell>
          <cell r="I5153" t="str">
            <v>0014819 - AMR BENEFITS MANAGEMENT LLC</v>
          </cell>
        </row>
        <row r="5154">
          <cell r="A5154" t="str">
            <v>C52852JH</v>
          </cell>
          <cell r="B5154">
            <v>42185</v>
          </cell>
          <cell r="C5154" t="str">
            <v>C52852</v>
          </cell>
          <cell r="D5154" t="str">
            <v>Saunders Electronics</v>
          </cell>
          <cell r="E5154" t="str">
            <v>ME</v>
          </cell>
          <cell r="F5154" t="str">
            <v>P1</v>
          </cell>
          <cell r="G5154" t="str">
            <v>SMALL</v>
          </cell>
          <cell r="H5154" t="str">
            <v>JH</v>
          </cell>
          <cell r="I5154" t="str">
            <v>0018909 - BUSINESS INSURANCE AGENCY</v>
          </cell>
        </row>
        <row r="5155">
          <cell r="A5155" t="str">
            <v>C52854IV</v>
          </cell>
          <cell r="B5155">
            <v>42185</v>
          </cell>
          <cell r="C5155" t="str">
            <v>C52854</v>
          </cell>
          <cell r="D5155" t="str">
            <v>Portland Fish Exchange</v>
          </cell>
          <cell r="E5155" t="str">
            <v>ME</v>
          </cell>
          <cell r="F5155" t="str">
            <v>P1</v>
          </cell>
          <cell r="G5155" t="str">
            <v>SMALL</v>
          </cell>
          <cell r="H5155" t="str">
            <v>IV</v>
          </cell>
          <cell r="I5155" t="str">
            <v>0031279 - BUSINESS INSURANCE AGENCY</v>
          </cell>
        </row>
        <row r="5156">
          <cell r="A5156" t="str">
            <v>C52854PO</v>
          </cell>
          <cell r="B5156">
            <v>42185</v>
          </cell>
          <cell r="C5156" t="str">
            <v>C52854</v>
          </cell>
          <cell r="D5156" t="str">
            <v>Portland Fish Exchange</v>
          </cell>
          <cell r="E5156" t="str">
            <v>ME</v>
          </cell>
          <cell r="F5156" t="str">
            <v>P1</v>
          </cell>
          <cell r="G5156" t="str">
            <v>SMALL</v>
          </cell>
          <cell r="H5156" t="str">
            <v>PO</v>
          </cell>
          <cell r="I5156" t="str">
            <v>0031279 - BUSINESS INSURANCE AGENCY</v>
          </cell>
        </row>
        <row r="5157">
          <cell r="A5157" t="str">
            <v>C52862JM</v>
          </cell>
          <cell r="B5157">
            <v>42185</v>
          </cell>
          <cell r="C5157" t="str">
            <v>C52862</v>
          </cell>
          <cell r="D5157" t="str">
            <v>Daniel Hebert Inc</v>
          </cell>
          <cell r="E5157" t="str">
            <v>NH</v>
          </cell>
          <cell r="F5157" t="str">
            <v>P1</v>
          </cell>
          <cell r="G5157" t="str">
            <v>SMALL</v>
          </cell>
          <cell r="H5157" t="str">
            <v>JM</v>
          </cell>
          <cell r="I5157" t="str">
            <v>0017417 - NEW ENGLAND EMPLOYEE BENEFITS COUNCIL</v>
          </cell>
        </row>
        <row r="5158">
          <cell r="A5158" t="str">
            <v>C52868IH</v>
          </cell>
          <cell r="B5158">
            <v>42185</v>
          </cell>
          <cell r="C5158" t="str">
            <v>C52868</v>
          </cell>
          <cell r="D5158" t="str">
            <v>Elizabeth Shin Perry DMD</v>
          </cell>
          <cell r="E5158" t="str">
            <v>MA</v>
          </cell>
          <cell r="F5158" t="str">
            <v>P1</v>
          </cell>
          <cell r="G5158" t="str">
            <v>GPC</v>
          </cell>
          <cell r="H5158" t="str">
            <v>IH</v>
          </cell>
          <cell r="I5158" t="str">
            <v>0031038 - SPRING INSURANCE GROUP LLC</v>
          </cell>
        </row>
        <row r="5159">
          <cell r="A5159" t="str">
            <v>C52874IA</v>
          </cell>
          <cell r="B5159">
            <v>42185</v>
          </cell>
          <cell r="C5159" t="str">
            <v>C52874</v>
          </cell>
          <cell r="D5159" t="str">
            <v>International Society for Infectious Diseases</v>
          </cell>
          <cell r="E5159" t="str">
            <v>MA</v>
          </cell>
          <cell r="F5159" t="str">
            <v>P1</v>
          </cell>
          <cell r="G5159" t="str">
            <v>SMALL</v>
          </cell>
          <cell r="H5159" t="str">
            <v>IA</v>
          </cell>
        </row>
        <row r="5160">
          <cell r="A5160" t="str">
            <v>C52875JM</v>
          </cell>
          <cell r="B5160">
            <v>42185</v>
          </cell>
          <cell r="C5160" t="str">
            <v>C52875</v>
          </cell>
          <cell r="D5160" t="str">
            <v>D &amp; M Mechanical Inc</v>
          </cell>
          <cell r="E5160" t="str">
            <v>NH</v>
          </cell>
          <cell r="F5160" t="str">
            <v>P1</v>
          </cell>
          <cell r="G5160" t="str">
            <v>SMALL</v>
          </cell>
          <cell r="H5160" t="str">
            <v>JM</v>
          </cell>
          <cell r="I5160" t="str">
            <v>0014882 - NEW ENGLAND EMPLOYEE BENEFITS COUNCIL</v>
          </cell>
        </row>
        <row r="5161">
          <cell r="A5161" t="str">
            <v>C52877JM</v>
          </cell>
          <cell r="B5161">
            <v>42185</v>
          </cell>
          <cell r="C5161" t="str">
            <v>C52877</v>
          </cell>
          <cell r="D5161" t="str">
            <v>Alexander &amp; Roberts</v>
          </cell>
          <cell r="E5161" t="str">
            <v>NH</v>
          </cell>
          <cell r="F5161" t="str">
            <v>P1</v>
          </cell>
          <cell r="G5161" t="str">
            <v>SMALL</v>
          </cell>
          <cell r="H5161" t="str">
            <v>JM</v>
          </cell>
          <cell r="I5161" t="str">
            <v>0031841 - INSURANCE PLANNING GROUP INC</v>
          </cell>
        </row>
        <row r="5162">
          <cell r="A5162" t="str">
            <v>C52877JN</v>
          </cell>
          <cell r="B5162">
            <v>42185</v>
          </cell>
          <cell r="C5162" t="str">
            <v>C52877</v>
          </cell>
          <cell r="D5162" t="str">
            <v>Alexander &amp; Roberts</v>
          </cell>
          <cell r="E5162" t="str">
            <v>NH</v>
          </cell>
          <cell r="F5162" t="str">
            <v>P1</v>
          </cell>
          <cell r="G5162" t="str">
            <v>SMALL</v>
          </cell>
          <cell r="H5162" t="str">
            <v>JN</v>
          </cell>
          <cell r="I5162" t="str">
            <v>0031841 - INSURANCE PLANNING GROUP INC</v>
          </cell>
        </row>
        <row r="5163">
          <cell r="A5163" t="str">
            <v>C52879IH</v>
          </cell>
          <cell r="B5163">
            <v>42185</v>
          </cell>
          <cell r="C5163" t="str">
            <v>C52879</v>
          </cell>
          <cell r="D5163" t="str">
            <v>Boynton Cafe of Worcester Inc</v>
          </cell>
          <cell r="E5163" t="str">
            <v>MA</v>
          </cell>
          <cell r="F5163" t="str">
            <v>P1</v>
          </cell>
          <cell r="G5163" t="str">
            <v>SMALL</v>
          </cell>
          <cell r="H5163" t="str">
            <v>IH</v>
          </cell>
          <cell r="I5163" t="str">
            <v>0015054 - JAMES J HERLIHY INSURANCE AGENCY INC</v>
          </cell>
        </row>
        <row r="5164">
          <cell r="A5164" t="str">
            <v>C52883JH</v>
          </cell>
          <cell r="B5164">
            <v>42185</v>
          </cell>
          <cell r="C5164" t="str">
            <v>C52883</v>
          </cell>
          <cell r="D5164" t="str">
            <v>George R. Roberts Company</v>
          </cell>
          <cell r="E5164" t="str">
            <v>ME</v>
          </cell>
          <cell r="F5164" t="str">
            <v>P1</v>
          </cell>
          <cell r="G5164" t="str">
            <v>SMALL</v>
          </cell>
          <cell r="H5164" t="str">
            <v>JH</v>
          </cell>
          <cell r="I5164" t="str">
            <v>0030112 - CLARK INSURANCE</v>
          </cell>
        </row>
        <row r="5165">
          <cell r="A5165" t="str">
            <v>C52884IV</v>
          </cell>
          <cell r="B5165">
            <v>42185</v>
          </cell>
          <cell r="C5165" t="str">
            <v>C52884</v>
          </cell>
          <cell r="D5165" t="str">
            <v>Stanley D. Armstrong D.M.D.</v>
          </cell>
          <cell r="E5165" t="str">
            <v>ME</v>
          </cell>
          <cell r="F5165" t="str">
            <v>P1</v>
          </cell>
          <cell r="G5165" t="str">
            <v>SMALL</v>
          </cell>
          <cell r="H5165" t="str">
            <v>IV</v>
          </cell>
          <cell r="I5165" t="str">
            <v>0014980 - GAGNE, ROGER N</v>
          </cell>
        </row>
        <row r="5166">
          <cell r="A5166" t="str">
            <v>C52889IV</v>
          </cell>
          <cell r="B5166">
            <v>42185</v>
          </cell>
          <cell r="C5166" t="str">
            <v>C52889</v>
          </cell>
          <cell r="D5166" t="str">
            <v>Transparent Audio, Inc.</v>
          </cell>
          <cell r="E5166" t="str">
            <v>ME</v>
          </cell>
          <cell r="F5166" t="str">
            <v>P1</v>
          </cell>
          <cell r="G5166" t="str">
            <v>SMALL</v>
          </cell>
          <cell r="H5166" t="str">
            <v>IV</v>
          </cell>
          <cell r="I5166" t="str">
            <v>0018933 - NORTON FINANCIAL SERVICES INC</v>
          </cell>
        </row>
        <row r="5167">
          <cell r="A5167" t="str">
            <v>C52892IH</v>
          </cell>
          <cell r="B5167">
            <v>42185</v>
          </cell>
          <cell r="C5167" t="str">
            <v>C52892</v>
          </cell>
          <cell r="D5167" t="str">
            <v>Nason Mechanical Systems, Inc.</v>
          </cell>
          <cell r="E5167" t="str">
            <v>ME</v>
          </cell>
          <cell r="F5167" t="str">
            <v>P1</v>
          </cell>
          <cell r="G5167" t="str">
            <v>SMALL</v>
          </cell>
          <cell r="H5167" t="str">
            <v>IH</v>
          </cell>
          <cell r="I5167" t="str">
            <v>0033224 - USI INSURANCE SERVICES LLC - BRIARCLIFF</v>
          </cell>
        </row>
        <row r="5168">
          <cell r="A5168" t="str">
            <v>C52892PO</v>
          </cell>
          <cell r="B5168">
            <v>42185</v>
          </cell>
          <cell r="C5168" t="str">
            <v>C52892</v>
          </cell>
          <cell r="D5168" t="str">
            <v>Nason Mechanical Systems, Inc.</v>
          </cell>
          <cell r="E5168" t="str">
            <v>ME</v>
          </cell>
          <cell r="F5168" t="str">
            <v>P1</v>
          </cell>
          <cell r="G5168" t="str">
            <v>SMALL</v>
          </cell>
          <cell r="H5168" t="str">
            <v>PO</v>
          </cell>
          <cell r="I5168" t="str">
            <v>0033224 - USI INSURANCE SERVICES LLC - BRIARCLIFF</v>
          </cell>
        </row>
        <row r="5169">
          <cell r="A5169" t="str">
            <v>C52895IH</v>
          </cell>
          <cell r="B5169">
            <v>42185</v>
          </cell>
          <cell r="C5169" t="str">
            <v>C52895</v>
          </cell>
          <cell r="D5169" t="str">
            <v>Womens Healthcare Associates PC</v>
          </cell>
          <cell r="E5169" t="str">
            <v>MA</v>
          </cell>
          <cell r="F5169" t="str">
            <v>P1</v>
          </cell>
          <cell r="G5169" t="str">
            <v>SMALL</v>
          </cell>
          <cell r="H5169" t="str">
            <v>IH</v>
          </cell>
          <cell r="I5169" t="str">
            <v>0032291 - GALLAGHER BENEFIT SERVICES INC</v>
          </cell>
        </row>
        <row r="5170">
          <cell r="A5170" t="str">
            <v>C52905IV</v>
          </cell>
          <cell r="B5170">
            <v>42185</v>
          </cell>
          <cell r="C5170" t="str">
            <v>C52905</v>
          </cell>
          <cell r="D5170" t="str">
            <v>Meadow Pond Animal Hospital</v>
          </cell>
          <cell r="E5170" t="str">
            <v>NH</v>
          </cell>
          <cell r="F5170" t="str">
            <v>P1</v>
          </cell>
          <cell r="G5170" t="str">
            <v>SMALL</v>
          </cell>
          <cell r="H5170" t="str">
            <v>IV</v>
          </cell>
          <cell r="I5170" t="str">
            <v>0031992 - MELCHER &amp; PRESCOTT AGENCY INC</v>
          </cell>
        </row>
        <row r="5171">
          <cell r="A5171" t="str">
            <v>C52905JM</v>
          </cell>
          <cell r="B5171">
            <v>42185</v>
          </cell>
          <cell r="C5171" t="str">
            <v>C52905</v>
          </cell>
          <cell r="D5171" t="str">
            <v>Meadow Pond Animal Hospital</v>
          </cell>
          <cell r="E5171" t="str">
            <v>NH</v>
          </cell>
          <cell r="F5171" t="str">
            <v>P1</v>
          </cell>
          <cell r="G5171" t="str">
            <v>SMALL</v>
          </cell>
          <cell r="H5171" t="str">
            <v>JM</v>
          </cell>
          <cell r="I5171" t="str">
            <v>0031992 - MELCHER &amp; PRESCOTT AGENCY INC</v>
          </cell>
        </row>
        <row r="5172">
          <cell r="A5172" t="str">
            <v>C52907JM</v>
          </cell>
          <cell r="B5172">
            <v>42185</v>
          </cell>
          <cell r="C5172" t="str">
            <v>C52907</v>
          </cell>
          <cell r="D5172" t="str">
            <v>KIVA Group Inc</v>
          </cell>
          <cell r="E5172" t="str">
            <v>NH</v>
          </cell>
          <cell r="F5172" t="str">
            <v>P1</v>
          </cell>
          <cell r="G5172" t="str">
            <v>SMALL</v>
          </cell>
          <cell r="H5172" t="str">
            <v>JM</v>
          </cell>
          <cell r="I5172" t="str">
            <v>0027580 - CROSS INSURANCE - MANCHESTER</v>
          </cell>
        </row>
        <row r="5173">
          <cell r="A5173" t="str">
            <v>C52907JN</v>
          </cell>
          <cell r="B5173">
            <v>42185</v>
          </cell>
          <cell r="C5173" t="str">
            <v>C52907</v>
          </cell>
          <cell r="D5173" t="str">
            <v>KIVA Group Inc</v>
          </cell>
          <cell r="E5173" t="str">
            <v>NH</v>
          </cell>
          <cell r="F5173" t="str">
            <v>P1</v>
          </cell>
          <cell r="G5173" t="str">
            <v>SMALL</v>
          </cell>
          <cell r="H5173" t="str">
            <v>JN</v>
          </cell>
          <cell r="I5173" t="str">
            <v>0027580 - CROSS INSURANCE - MANCHESTER</v>
          </cell>
        </row>
        <row r="5174">
          <cell r="A5174" t="str">
            <v>C52909IH</v>
          </cell>
          <cell r="B5174">
            <v>42185</v>
          </cell>
          <cell r="C5174" t="str">
            <v>C52909</v>
          </cell>
          <cell r="D5174" t="str">
            <v>Peter C Niarhos DMD</v>
          </cell>
          <cell r="E5174" t="str">
            <v>MA</v>
          </cell>
          <cell r="F5174" t="str">
            <v>P1</v>
          </cell>
          <cell r="G5174" t="str">
            <v>GPC</v>
          </cell>
          <cell r="H5174" t="str">
            <v>IH</v>
          </cell>
          <cell r="I5174" t="str">
            <v>0020524 - SPRING INSURANCE GROUP LLC</v>
          </cell>
        </row>
        <row r="5175">
          <cell r="A5175" t="str">
            <v>C52909IV</v>
          </cell>
          <cell r="B5175">
            <v>42185</v>
          </cell>
          <cell r="C5175" t="str">
            <v>C52909</v>
          </cell>
          <cell r="D5175" t="str">
            <v>Peter C Niarhos DMD</v>
          </cell>
          <cell r="E5175" t="str">
            <v>MA</v>
          </cell>
          <cell r="F5175" t="str">
            <v>P1</v>
          </cell>
          <cell r="G5175" t="str">
            <v>GPC</v>
          </cell>
          <cell r="H5175" t="str">
            <v>IV</v>
          </cell>
          <cell r="I5175" t="str">
            <v>0020524 - SPRING INSURANCE GROUP LLC</v>
          </cell>
        </row>
        <row r="5176">
          <cell r="A5176" t="str">
            <v>C52925JM</v>
          </cell>
          <cell r="B5176">
            <v>42185</v>
          </cell>
          <cell r="C5176" t="str">
            <v>C52925</v>
          </cell>
          <cell r="D5176" t="str">
            <v>A &amp; T Entertainment</v>
          </cell>
          <cell r="E5176" t="str">
            <v>NH</v>
          </cell>
          <cell r="F5176" t="str">
            <v>P1</v>
          </cell>
          <cell r="G5176" t="str">
            <v>SMALL</v>
          </cell>
          <cell r="H5176" t="str">
            <v>JM</v>
          </cell>
          <cell r="I5176" t="str">
            <v>0015146 - ROCCO, JOHN</v>
          </cell>
        </row>
        <row r="5177">
          <cell r="A5177" t="str">
            <v>C52940IA</v>
          </cell>
          <cell r="B5177">
            <v>42185</v>
          </cell>
          <cell r="C5177" t="str">
            <v>C52940</v>
          </cell>
          <cell r="D5177" t="str">
            <v>Kowalski Dental PC</v>
          </cell>
          <cell r="E5177" t="str">
            <v>MA</v>
          </cell>
          <cell r="F5177" t="str">
            <v>P1</v>
          </cell>
          <cell r="G5177" t="str">
            <v>SMALL</v>
          </cell>
          <cell r="H5177" t="str">
            <v>IA</v>
          </cell>
          <cell r="I5177" t="str">
            <v>0020350 - SPRING INSURANCE GROUP LLC</v>
          </cell>
        </row>
        <row r="5178">
          <cell r="A5178" t="str">
            <v>C52940IH</v>
          </cell>
          <cell r="B5178">
            <v>42185</v>
          </cell>
          <cell r="C5178" t="str">
            <v>C52940</v>
          </cell>
          <cell r="D5178" t="str">
            <v>Kowalski Dental PC</v>
          </cell>
          <cell r="E5178" t="str">
            <v>MA</v>
          </cell>
          <cell r="F5178" t="str">
            <v>P1</v>
          </cell>
          <cell r="G5178" t="str">
            <v>SMALL</v>
          </cell>
          <cell r="H5178" t="str">
            <v>IH</v>
          </cell>
          <cell r="I5178" t="str">
            <v>0020350 - SPRING INSURANCE GROUP LLC</v>
          </cell>
        </row>
        <row r="5179">
          <cell r="A5179" t="str">
            <v>C52946IH</v>
          </cell>
          <cell r="B5179">
            <v>42185</v>
          </cell>
          <cell r="C5179" t="str">
            <v>C52946</v>
          </cell>
          <cell r="D5179" t="str">
            <v>Braga Transportation Inc</v>
          </cell>
          <cell r="E5179" t="str">
            <v>MA</v>
          </cell>
          <cell r="F5179" t="str">
            <v>P1</v>
          </cell>
          <cell r="G5179" t="str">
            <v>SMALL</v>
          </cell>
          <cell r="H5179" t="str">
            <v>IH</v>
          </cell>
          <cell r="I5179" t="str">
            <v>0014811 - COMPREHENSIVE INS PROVIDERS INC</v>
          </cell>
        </row>
        <row r="5180">
          <cell r="A5180" t="str">
            <v>C52955IA</v>
          </cell>
          <cell r="B5180">
            <v>42185</v>
          </cell>
          <cell r="C5180" t="str">
            <v>C52955</v>
          </cell>
          <cell r="D5180" t="str">
            <v>Michael F Moynihan DMD</v>
          </cell>
          <cell r="E5180" t="str">
            <v>MA</v>
          </cell>
          <cell r="F5180" t="str">
            <v>P1</v>
          </cell>
          <cell r="G5180" t="str">
            <v>SMALL</v>
          </cell>
          <cell r="H5180" t="str">
            <v>IA</v>
          </cell>
          <cell r="I5180" t="str">
            <v>0020521 - SPRING INSURANCE GROUP LLC</v>
          </cell>
        </row>
        <row r="5181">
          <cell r="A5181" t="str">
            <v>C52958IH</v>
          </cell>
          <cell r="B5181">
            <v>42185</v>
          </cell>
          <cell r="C5181" t="str">
            <v>C52958</v>
          </cell>
          <cell r="D5181" t="str">
            <v>Herfco Inc</v>
          </cell>
          <cell r="E5181" t="str">
            <v>MA</v>
          </cell>
          <cell r="F5181" t="str">
            <v>P1</v>
          </cell>
          <cell r="G5181" t="str">
            <v>SMALL</v>
          </cell>
          <cell r="H5181" t="str">
            <v>IH</v>
          </cell>
          <cell r="I5181" t="str">
            <v>0014828 - HEALTH SOLUTIONS INS AGENCY LLC</v>
          </cell>
        </row>
        <row r="5182">
          <cell r="A5182" t="str">
            <v>C52958MI</v>
          </cell>
          <cell r="B5182">
            <v>42185</v>
          </cell>
          <cell r="C5182" t="str">
            <v>C52958</v>
          </cell>
          <cell r="D5182" t="str">
            <v>Herfco Inc</v>
          </cell>
          <cell r="E5182" t="str">
            <v>MA</v>
          </cell>
          <cell r="F5182" t="str">
            <v>P1</v>
          </cell>
          <cell r="G5182" t="str">
            <v>MCARE</v>
          </cell>
          <cell r="H5182" t="str">
            <v>MI</v>
          </cell>
          <cell r="I5182" t="str">
            <v>0014828 - HEALTH SOLUTIONS INS AGENCY LLC</v>
          </cell>
        </row>
        <row r="5183">
          <cell r="A5183" t="str">
            <v>C52959IH</v>
          </cell>
          <cell r="B5183">
            <v>42185</v>
          </cell>
          <cell r="C5183" t="str">
            <v>C52959</v>
          </cell>
          <cell r="D5183" t="str">
            <v>H Johnson Landscaping Service Inc</v>
          </cell>
          <cell r="E5183" t="str">
            <v>MA</v>
          </cell>
          <cell r="F5183" t="str">
            <v>P1</v>
          </cell>
          <cell r="G5183" t="str">
            <v>SMALL</v>
          </cell>
          <cell r="H5183" t="str">
            <v>IH</v>
          </cell>
          <cell r="I5183" t="str">
            <v>0017715 - UNITED BUSINESSMANS INSURANCE AGENCY</v>
          </cell>
        </row>
        <row r="5184">
          <cell r="A5184" t="str">
            <v>C52963MI</v>
          </cell>
          <cell r="B5184">
            <v>42185</v>
          </cell>
          <cell r="C5184" t="str">
            <v>C52963</v>
          </cell>
          <cell r="D5184" t="str">
            <v>S &amp; G Partnership</v>
          </cell>
          <cell r="E5184" t="str">
            <v>MA</v>
          </cell>
          <cell r="F5184" t="str">
            <v>P1</v>
          </cell>
          <cell r="G5184" t="str">
            <v>MCARE</v>
          </cell>
          <cell r="H5184" t="str">
            <v>MI</v>
          </cell>
          <cell r="I5184" t="str">
            <v>0015349 - PERRY, ROBERT L</v>
          </cell>
        </row>
        <row r="5185">
          <cell r="A5185" t="str">
            <v>C52964IH</v>
          </cell>
          <cell r="B5185">
            <v>42185</v>
          </cell>
          <cell r="C5185" t="str">
            <v>C52964</v>
          </cell>
          <cell r="D5185" t="str">
            <v>Scott Septic Inc</v>
          </cell>
          <cell r="E5185" t="str">
            <v>MA</v>
          </cell>
          <cell r="F5185" t="str">
            <v>P1</v>
          </cell>
          <cell r="G5185" t="str">
            <v>SMALL</v>
          </cell>
          <cell r="H5185" t="str">
            <v>IH</v>
          </cell>
          <cell r="I5185" t="str">
            <v>0014986 - SMALL BUSINESS INSURANCE AGENCY INC</v>
          </cell>
        </row>
        <row r="5186">
          <cell r="A5186" t="str">
            <v>C52966IH</v>
          </cell>
          <cell r="B5186">
            <v>42185</v>
          </cell>
          <cell r="C5186" t="str">
            <v>C52966</v>
          </cell>
          <cell r="D5186" t="str">
            <v>Stuart Family Trust</v>
          </cell>
          <cell r="E5186" t="str">
            <v>MA</v>
          </cell>
          <cell r="F5186" t="str">
            <v>P1</v>
          </cell>
          <cell r="G5186" t="str">
            <v>SMALL</v>
          </cell>
          <cell r="H5186" t="str">
            <v>IH</v>
          </cell>
        </row>
        <row r="5187">
          <cell r="A5187" t="str">
            <v>C52969IH</v>
          </cell>
          <cell r="B5187">
            <v>42185</v>
          </cell>
          <cell r="C5187" t="str">
            <v>C52969</v>
          </cell>
          <cell r="D5187" t="str">
            <v>Kennebec Savings Bank</v>
          </cell>
          <cell r="E5187" t="str">
            <v>ME</v>
          </cell>
          <cell r="F5187" t="str">
            <v>P1</v>
          </cell>
          <cell r="G5187" t="str">
            <v>ERF</v>
          </cell>
          <cell r="H5187" t="str">
            <v>IH</v>
          </cell>
          <cell r="I5187" t="str">
            <v>0023453 - GHM AGENCY INC</v>
          </cell>
        </row>
        <row r="5188">
          <cell r="A5188" t="str">
            <v>C52969IV</v>
          </cell>
          <cell r="B5188">
            <v>42185</v>
          </cell>
          <cell r="C5188" t="str">
            <v>C52969</v>
          </cell>
          <cell r="D5188" t="str">
            <v>Kennebec Savings Bank</v>
          </cell>
          <cell r="E5188" t="str">
            <v>ME</v>
          </cell>
          <cell r="F5188" t="str">
            <v>P1</v>
          </cell>
          <cell r="G5188" t="str">
            <v>ERF</v>
          </cell>
          <cell r="H5188" t="str">
            <v>IV</v>
          </cell>
          <cell r="I5188" t="str">
            <v>0023453 - GHM AGENCY INC</v>
          </cell>
        </row>
        <row r="5189">
          <cell r="A5189" t="str">
            <v>C52969MI</v>
          </cell>
          <cell r="B5189">
            <v>42185</v>
          </cell>
          <cell r="C5189" t="str">
            <v>C52969</v>
          </cell>
          <cell r="D5189" t="str">
            <v>Kennebec Savings Bank</v>
          </cell>
          <cell r="E5189" t="str">
            <v>ME</v>
          </cell>
          <cell r="F5189" t="str">
            <v>P1</v>
          </cell>
          <cell r="G5189" t="str">
            <v>MCARE</v>
          </cell>
          <cell r="H5189" t="str">
            <v>MI</v>
          </cell>
          <cell r="I5189" t="str">
            <v>0023453 - GHM AGENCY INC</v>
          </cell>
        </row>
        <row r="5190">
          <cell r="A5190" t="str">
            <v>C52969PO</v>
          </cell>
          <cell r="B5190">
            <v>42185</v>
          </cell>
          <cell r="C5190" t="str">
            <v>C52969</v>
          </cell>
          <cell r="D5190" t="str">
            <v>Kennebec Savings Bank</v>
          </cell>
          <cell r="E5190" t="str">
            <v>ME</v>
          </cell>
          <cell r="F5190" t="str">
            <v>P1</v>
          </cell>
          <cell r="G5190" t="str">
            <v>ERF</v>
          </cell>
          <cell r="H5190" t="str">
            <v>PO</v>
          </cell>
          <cell r="I5190" t="str">
            <v>0023453 - GHM AGENCY INC</v>
          </cell>
        </row>
        <row r="5191">
          <cell r="A5191" t="str">
            <v>C52971JM</v>
          </cell>
          <cell r="B5191">
            <v>42185</v>
          </cell>
          <cell r="C5191" t="str">
            <v>C52971</v>
          </cell>
          <cell r="D5191" t="str">
            <v>Bellwether Community Credit Union</v>
          </cell>
          <cell r="E5191" t="str">
            <v>NH</v>
          </cell>
          <cell r="F5191" t="str">
            <v>P1</v>
          </cell>
          <cell r="G5191" t="str">
            <v>CRC</v>
          </cell>
          <cell r="H5191" t="str">
            <v>JM</v>
          </cell>
          <cell r="I5191" t="str">
            <v>0031661 - CGI EMPLOYEE BENEFITS GROUP</v>
          </cell>
        </row>
        <row r="5192">
          <cell r="A5192" t="str">
            <v>C52971JR</v>
          </cell>
          <cell r="B5192">
            <v>42185</v>
          </cell>
          <cell r="C5192" t="str">
            <v>C52971</v>
          </cell>
          <cell r="D5192" t="str">
            <v>Bellwether Community Credit Union</v>
          </cell>
          <cell r="E5192" t="str">
            <v>NH</v>
          </cell>
          <cell r="F5192" t="str">
            <v>P1</v>
          </cell>
          <cell r="G5192" t="str">
            <v>CRC</v>
          </cell>
          <cell r="H5192" t="str">
            <v>JR</v>
          </cell>
          <cell r="I5192" t="str">
            <v>0031661 - CGI EMPLOYEE BENEFITS GROUP</v>
          </cell>
        </row>
        <row r="5193">
          <cell r="A5193" t="str">
            <v>C52972IH</v>
          </cell>
          <cell r="B5193">
            <v>42185</v>
          </cell>
          <cell r="C5193" t="str">
            <v>C52972</v>
          </cell>
          <cell r="D5193" t="str">
            <v>American Civil Liberties Union of Maine Foundation</v>
          </cell>
          <cell r="E5193" t="str">
            <v>ME</v>
          </cell>
          <cell r="F5193" t="str">
            <v>P1</v>
          </cell>
          <cell r="G5193" t="str">
            <v>SMALL</v>
          </cell>
          <cell r="H5193" t="str">
            <v>IH</v>
          </cell>
          <cell r="I5193" t="str">
            <v>0030113 - CLARK INSURANCE</v>
          </cell>
        </row>
        <row r="5194">
          <cell r="A5194" t="str">
            <v>C52972JH</v>
          </cell>
          <cell r="B5194">
            <v>42185</v>
          </cell>
          <cell r="C5194" t="str">
            <v>C52972</v>
          </cell>
          <cell r="D5194" t="str">
            <v>American Civil Liberties Union of Maine Foundation</v>
          </cell>
          <cell r="E5194" t="str">
            <v>ME</v>
          </cell>
          <cell r="F5194" t="str">
            <v>P1</v>
          </cell>
          <cell r="G5194" t="str">
            <v>SMALL</v>
          </cell>
          <cell r="H5194" t="str">
            <v>JH</v>
          </cell>
          <cell r="I5194" t="str">
            <v>0030113 - CLARK INSURANCE</v>
          </cell>
        </row>
        <row r="5195">
          <cell r="A5195" t="str">
            <v>C52985IH</v>
          </cell>
          <cell r="B5195">
            <v>42185</v>
          </cell>
          <cell r="C5195" t="str">
            <v>C52985</v>
          </cell>
          <cell r="D5195" t="str">
            <v>Cambridge Focus Inc</v>
          </cell>
          <cell r="E5195" t="str">
            <v>MA</v>
          </cell>
          <cell r="F5195" t="str">
            <v>P1</v>
          </cell>
          <cell r="G5195" t="str">
            <v>SMALL</v>
          </cell>
          <cell r="H5195" t="str">
            <v>IH</v>
          </cell>
        </row>
        <row r="5196">
          <cell r="A5196" t="str">
            <v>C52987IH</v>
          </cell>
          <cell r="B5196">
            <v>42185</v>
          </cell>
          <cell r="C5196" t="str">
            <v>C52987</v>
          </cell>
          <cell r="D5196" t="str">
            <v>Richard A Weiler JR DDS and Charles S Walkley DDS PC</v>
          </cell>
          <cell r="E5196" t="str">
            <v>MA</v>
          </cell>
          <cell r="F5196" t="str">
            <v>P1</v>
          </cell>
          <cell r="G5196" t="str">
            <v>GPC</v>
          </cell>
          <cell r="H5196" t="str">
            <v>IH</v>
          </cell>
          <cell r="I5196" t="str">
            <v>0031920 - SPRING INSURANCE GROUP LLC</v>
          </cell>
        </row>
        <row r="5197">
          <cell r="A5197" t="str">
            <v>C52994IA</v>
          </cell>
          <cell r="B5197">
            <v>42185</v>
          </cell>
          <cell r="C5197" t="str">
            <v>C52994</v>
          </cell>
          <cell r="D5197" t="str">
            <v>Deborah A Himelhoch DDS MS</v>
          </cell>
          <cell r="E5197" t="str">
            <v>MA</v>
          </cell>
          <cell r="F5197" t="str">
            <v>P1</v>
          </cell>
          <cell r="G5197" t="str">
            <v>SMALL</v>
          </cell>
          <cell r="H5197" t="str">
            <v>IA</v>
          </cell>
          <cell r="I5197" t="str">
            <v>0014953 - NILSON JR, PAUL A</v>
          </cell>
        </row>
        <row r="5198">
          <cell r="A5198" t="str">
            <v>C52997IH</v>
          </cell>
          <cell r="B5198">
            <v>42185</v>
          </cell>
          <cell r="C5198" t="str">
            <v>C52997</v>
          </cell>
          <cell r="D5198" t="str">
            <v>Dudley &amp; Borland/Ellis &amp; Andrews Insurance Agency Inc</v>
          </cell>
          <cell r="E5198" t="str">
            <v>MA</v>
          </cell>
          <cell r="F5198" t="str">
            <v>P1</v>
          </cell>
          <cell r="G5198" t="str">
            <v>SMALL</v>
          </cell>
          <cell r="H5198" t="str">
            <v>IH</v>
          </cell>
          <cell r="I5198" t="str">
            <v>0015004 - NORTHWESTERN BENEFIT ASSOC INSURANCE AGCY INC</v>
          </cell>
        </row>
        <row r="5199">
          <cell r="A5199" t="str">
            <v>C52997MI</v>
          </cell>
          <cell r="B5199">
            <v>42185</v>
          </cell>
          <cell r="C5199" t="str">
            <v>C52997</v>
          </cell>
          <cell r="D5199" t="str">
            <v>Dudley &amp; Borland/Ellis &amp; Andrews Insurance Agency Inc</v>
          </cell>
          <cell r="E5199" t="str">
            <v>MA</v>
          </cell>
          <cell r="F5199" t="str">
            <v>P1</v>
          </cell>
          <cell r="G5199" t="str">
            <v>MCARE</v>
          </cell>
          <cell r="H5199" t="str">
            <v>MI</v>
          </cell>
          <cell r="I5199" t="str">
            <v>0015004 - NORTHWESTERN BENEFIT ASSOC INSURANCE AGCY INC</v>
          </cell>
        </row>
        <row r="5200">
          <cell r="A5200" t="str">
            <v>C53001JM</v>
          </cell>
          <cell r="B5200">
            <v>42185</v>
          </cell>
          <cell r="C5200" t="str">
            <v>C53001</v>
          </cell>
          <cell r="D5200" t="str">
            <v>Center for Anthroposophy</v>
          </cell>
          <cell r="E5200" t="str">
            <v>NH</v>
          </cell>
          <cell r="F5200" t="str">
            <v>P1</v>
          </cell>
          <cell r="G5200" t="str">
            <v>SMALL</v>
          </cell>
          <cell r="H5200" t="str">
            <v>JM</v>
          </cell>
          <cell r="I5200" t="str">
            <v>0015128 - TRUDO, DAVID H</v>
          </cell>
        </row>
        <row r="5201">
          <cell r="A5201" t="str">
            <v>C53002JM</v>
          </cell>
          <cell r="B5201">
            <v>42185</v>
          </cell>
          <cell r="C5201" t="str">
            <v>C53002</v>
          </cell>
          <cell r="D5201" t="str">
            <v>Dunton Construction LLC</v>
          </cell>
          <cell r="E5201" t="str">
            <v>NH</v>
          </cell>
          <cell r="F5201" t="str">
            <v>P1</v>
          </cell>
          <cell r="G5201" t="str">
            <v>SMALL</v>
          </cell>
          <cell r="H5201" t="str">
            <v>JM</v>
          </cell>
          <cell r="I5201" t="str">
            <v>0015222 - FIRST BENEFITS INC</v>
          </cell>
        </row>
        <row r="5202">
          <cell r="A5202" t="str">
            <v>C53019JH</v>
          </cell>
          <cell r="B5202">
            <v>42185</v>
          </cell>
          <cell r="C5202" t="str">
            <v>C53019</v>
          </cell>
          <cell r="D5202" t="str">
            <v>Down Maine Veterinary Clinic</v>
          </cell>
          <cell r="E5202" t="str">
            <v>ME</v>
          </cell>
          <cell r="F5202" t="str">
            <v>P1</v>
          </cell>
          <cell r="G5202" t="str">
            <v>SMALL</v>
          </cell>
          <cell r="H5202" t="str">
            <v>JH</v>
          </cell>
          <cell r="I5202" t="str">
            <v>0017189 - CLARK INSURANCE</v>
          </cell>
        </row>
        <row r="5203">
          <cell r="A5203" t="str">
            <v>C53021JM</v>
          </cell>
          <cell r="B5203">
            <v>42185</v>
          </cell>
          <cell r="C5203" t="str">
            <v>C53021</v>
          </cell>
          <cell r="D5203" t="str">
            <v>Danley Demolition</v>
          </cell>
          <cell r="E5203" t="str">
            <v>NH</v>
          </cell>
          <cell r="F5203" t="str">
            <v>P1</v>
          </cell>
          <cell r="G5203" t="str">
            <v>SMALL</v>
          </cell>
          <cell r="H5203" t="str">
            <v>JM</v>
          </cell>
          <cell r="I5203" t="str">
            <v>0029752 - GRANITE GROUP BENEFITS LLC</v>
          </cell>
        </row>
        <row r="5204">
          <cell r="A5204" t="str">
            <v>C53023IV</v>
          </cell>
          <cell r="B5204">
            <v>42185</v>
          </cell>
          <cell r="C5204" t="str">
            <v>C53023</v>
          </cell>
          <cell r="D5204" t="str">
            <v>Swansea Vision Center</v>
          </cell>
          <cell r="E5204" t="str">
            <v>MA</v>
          </cell>
          <cell r="F5204" t="str">
            <v>P1</v>
          </cell>
          <cell r="G5204" t="str">
            <v>SMALL</v>
          </cell>
          <cell r="H5204" t="str">
            <v>IV</v>
          </cell>
          <cell r="I5204" t="str">
            <v>0020526 - SPRING INSURANCE GROUP LLC</v>
          </cell>
        </row>
        <row r="5205">
          <cell r="A5205" t="str">
            <v>C53025IV</v>
          </cell>
          <cell r="B5205">
            <v>42185</v>
          </cell>
          <cell r="C5205" t="str">
            <v>C53025</v>
          </cell>
          <cell r="D5205" t="str">
            <v>Russell Fradkin OD</v>
          </cell>
          <cell r="E5205" t="str">
            <v>MA</v>
          </cell>
          <cell r="F5205" t="str">
            <v>P1</v>
          </cell>
          <cell r="G5205" t="str">
            <v>GPC</v>
          </cell>
          <cell r="H5205" t="str">
            <v>IV</v>
          </cell>
          <cell r="I5205" t="str">
            <v>0020520 - SPRING INSURANCE GROUP LLC</v>
          </cell>
        </row>
        <row r="5206">
          <cell r="A5206" t="str">
            <v>C53032JM</v>
          </cell>
          <cell r="B5206">
            <v>42185</v>
          </cell>
          <cell r="C5206" t="str">
            <v>C53032</v>
          </cell>
          <cell r="D5206" t="str">
            <v>JBR Associates LLC</v>
          </cell>
          <cell r="E5206" t="str">
            <v>NH</v>
          </cell>
          <cell r="F5206" t="str">
            <v>P1</v>
          </cell>
          <cell r="G5206" t="str">
            <v>SMALL</v>
          </cell>
          <cell r="H5206" t="str">
            <v>JM</v>
          </cell>
          <cell r="I5206" t="str">
            <v>0015223 - ESP EMPLOYEE BENEFITS STATEGIES LLC</v>
          </cell>
        </row>
        <row r="5207">
          <cell r="A5207" t="str">
            <v>C53035IH</v>
          </cell>
          <cell r="B5207">
            <v>42185</v>
          </cell>
          <cell r="C5207" t="str">
            <v>C53035</v>
          </cell>
          <cell r="D5207" t="str">
            <v>Boys &amp; Girls Clubs of Middlesex County</v>
          </cell>
          <cell r="E5207" t="str">
            <v>MA</v>
          </cell>
          <cell r="F5207" t="str">
            <v>P1</v>
          </cell>
          <cell r="G5207" t="str">
            <v>SMALL</v>
          </cell>
          <cell r="H5207" t="str">
            <v>IH</v>
          </cell>
          <cell r="I5207" t="str">
            <v>0014829 - NORTHWESTERN BENEFIT ASSOC INSURANCE AGCY INC</v>
          </cell>
        </row>
        <row r="5208">
          <cell r="A5208" t="str">
            <v>C53036IH</v>
          </cell>
          <cell r="B5208">
            <v>42185</v>
          </cell>
          <cell r="C5208" t="str">
            <v>C53036</v>
          </cell>
          <cell r="D5208" t="str">
            <v>Fat Mike's Pizza</v>
          </cell>
          <cell r="E5208" t="str">
            <v>MA</v>
          </cell>
          <cell r="F5208" t="str">
            <v>P1</v>
          </cell>
          <cell r="G5208" t="str">
            <v>SMALL</v>
          </cell>
          <cell r="H5208" t="str">
            <v>IH</v>
          </cell>
          <cell r="I5208" t="str">
            <v>0035739 - NFP CORPORATE SERVICES (NY) LLC</v>
          </cell>
        </row>
        <row r="5209">
          <cell r="A5209" t="str">
            <v>C53040JM</v>
          </cell>
          <cell r="B5209">
            <v>42185</v>
          </cell>
          <cell r="C5209" t="str">
            <v>C53040</v>
          </cell>
          <cell r="D5209" t="str">
            <v>PC Solutions Corp</v>
          </cell>
          <cell r="E5209" t="str">
            <v>NH</v>
          </cell>
          <cell r="F5209" t="str">
            <v>P1</v>
          </cell>
          <cell r="G5209" t="str">
            <v>SMALL</v>
          </cell>
          <cell r="H5209" t="str">
            <v>JM</v>
          </cell>
          <cell r="I5209" t="str">
            <v>0029313 - CROSS INSURANCE - MANCHESTER</v>
          </cell>
        </row>
        <row r="5210">
          <cell r="A5210" t="str">
            <v>C53042IH</v>
          </cell>
          <cell r="B5210">
            <v>42185</v>
          </cell>
          <cell r="C5210" t="str">
            <v>C53042</v>
          </cell>
          <cell r="D5210" t="str">
            <v>Ischemix, LLC</v>
          </cell>
          <cell r="E5210" t="str">
            <v>MA</v>
          </cell>
          <cell r="F5210" t="str">
            <v>P1</v>
          </cell>
          <cell r="G5210" t="str">
            <v>SMALL</v>
          </cell>
          <cell r="H5210" t="str">
            <v>IH</v>
          </cell>
          <cell r="I5210" t="str">
            <v>0033956 - BP BENEFITS LLC</v>
          </cell>
        </row>
        <row r="5211">
          <cell r="A5211" t="str">
            <v>C53043IA</v>
          </cell>
          <cell r="B5211">
            <v>42185</v>
          </cell>
          <cell r="C5211" t="str">
            <v>C53043</v>
          </cell>
          <cell r="D5211" t="str">
            <v>Lavastorm Technologies</v>
          </cell>
          <cell r="E5211" t="str">
            <v>MA</v>
          </cell>
          <cell r="F5211" t="str">
            <v>P1</v>
          </cell>
          <cell r="G5211" t="str">
            <v>CRC</v>
          </cell>
          <cell r="H5211" t="str">
            <v>IA</v>
          </cell>
          <cell r="I5211" t="str">
            <v>0017125 - HOLLISTER INSURANCE BROKERAGE INC</v>
          </cell>
        </row>
        <row r="5212">
          <cell r="A5212" t="str">
            <v>C53043IH</v>
          </cell>
          <cell r="B5212">
            <v>42185</v>
          </cell>
          <cell r="C5212" t="str">
            <v>C53043</v>
          </cell>
          <cell r="D5212" t="str">
            <v>Lavastorm Technologies</v>
          </cell>
          <cell r="E5212" t="str">
            <v>MA</v>
          </cell>
          <cell r="F5212" t="str">
            <v>P1</v>
          </cell>
          <cell r="G5212" t="str">
            <v>CRC</v>
          </cell>
          <cell r="H5212" t="str">
            <v>IH</v>
          </cell>
          <cell r="I5212" t="str">
            <v>0017125 - HOLLISTER INSURANCE BROKERAGE INC</v>
          </cell>
        </row>
        <row r="5213">
          <cell r="A5213" t="str">
            <v>C53045IV</v>
          </cell>
          <cell r="B5213">
            <v>42185</v>
          </cell>
          <cell r="C5213" t="str">
            <v>C53045</v>
          </cell>
          <cell r="D5213" t="str">
            <v>Institute for Enviromental Education Inc</v>
          </cell>
          <cell r="E5213" t="str">
            <v>MA</v>
          </cell>
          <cell r="F5213" t="str">
            <v>P1</v>
          </cell>
          <cell r="G5213" t="str">
            <v>SMALL</v>
          </cell>
          <cell r="H5213" t="str">
            <v>IV</v>
          </cell>
          <cell r="I5213" t="str">
            <v>0030489 - DIGITAL INSURANCE AGENCY INC</v>
          </cell>
        </row>
        <row r="5214">
          <cell r="A5214" t="str">
            <v>C53049IH</v>
          </cell>
          <cell r="B5214">
            <v>42185</v>
          </cell>
          <cell r="C5214" t="str">
            <v>C53049</v>
          </cell>
          <cell r="D5214" t="str">
            <v>Metrowest Center for Independent Living</v>
          </cell>
          <cell r="E5214" t="str">
            <v>MA</v>
          </cell>
          <cell r="F5214" t="str">
            <v>P1</v>
          </cell>
          <cell r="G5214" t="str">
            <v>SMALL</v>
          </cell>
          <cell r="H5214" t="str">
            <v>IH</v>
          </cell>
          <cell r="I5214" t="str">
            <v>0015013 - UNITED BUSINESSMANS INSURANCE AGENCY</v>
          </cell>
        </row>
        <row r="5215">
          <cell r="A5215" t="str">
            <v>C53055JM</v>
          </cell>
          <cell r="B5215">
            <v>42185</v>
          </cell>
          <cell r="C5215" t="str">
            <v>C53055</v>
          </cell>
          <cell r="D5215" t="str">
            <v>Granite State Sewer &amp; Drain Cleaning</v>
          </cell>
          <cell r="E5215" t="str">
            <v>NH</v>
          </cell>
          <cell r="F5215" t="str">
            <v>P1</v>
          </cell>
          <cell r="G5215" t="str">
            <v>SMALL</v>
          </cell>
          <cell r="H5215" t="str">
            <v>JM</v>
          </cell>
          <cell r="I5215" t="str">
            <v>0031915 - ROBERT L BROWN INSURANCE INC</v>
          </cell>
        </row>
        <row r="5216">
          <cell r="A5216" t="str">
            <v>C53059IH</v>
          </cell>
          <cell r="B5216">
            <v>42185</v>
          </cell>
          <cell r="C5216" t="str">
            <v>C53059</v>
          </cell>
          <cell r="D5216" t="str">
            <v>WSP Health Workforce Transformation</v>
          </cell>
          <cell r="E5216" t="str">
            <v>MA</v>
          </cell>
          <cell r="F5216" t="str">
            <v>P1</v>
          </cell>
          <cell r="G5216" t="str">
            <v>SMALL</v>
          </cell>
          <cell r="H5216" t="str">
            <v>IH</v>
          </cell>
          <cell r="I5216" t="str">
            <v>0015000 - UNITED BUSINESSMANS INSURANCE AGENCY</v>
          </cell>
        </row>
        <row r="5217">
          <cell r="A5217" t="str">
            <v>C53061IV</v>
          </cell>
          <cell r="B5217">
            <v>42185</v>
          </cell>
          <cell r="C5217" t="str">
            <v>C53061</v>
          </cell>
          <cell r="D5217" t="str">
            <v>Milford Imaging Inc</v>
          </cell>
          <cell r="E5217" t="str">
            <v>MA</v>
          </cell>
          <cell r="F5217" t="str">
            <v>P1</v>
          </cell>
          <cell r="G5217" t="str">
            <v>SMALL</v>
          </cell>
          <cell r="H5217" t="str">
            <v>IV</v>
          </cell>
          <cell r="I5217" t="str">
            <v>0014847 - SHAW, RICHARD A</v>
          </cell>
        </row>
        <row r="5218">
          <cell r="A5218" t="str">
            <v>C53063IH</v>
          </cell>
          <cell r="B5218">
            <v>42185</v>
          </cell>
          <cell r="C5218" t="str">
            <v>C53063</v>
          </cell>
          <cell r="D5218" t="str">
            <v>Chase and Merchant Inc</v>
          </cell>
          <cell r="E5218" t="str">
            <v>MA</v>
          </cell>
          <cell r="F5218" t="str">
            <v>P1</v>
          </cell>
          <cell r="G5218" t="str">
            <v>SMALL</v>
          </cell>
          <cell r="H5218" t="str">
            <v>IH</v>
          </cell>
          <cell r="I5218" t="str">
            <v>0015170 - VENDETTI JR, DONALD F</v>
          </cell>
        </row>
        <row r="5219">
          <cell r="A5219" t="str">
            <v>C53065IH</v>
          </cell>
          <cell r="B5219">
            <v>42185</v>
          </cell>
          <cell r="C5219" t="str">
            <v>C53065</v>
          </cell>
          <cell r="D5219" t="str">
            <v>Arthur F Hannigan DMD</v>
          </cell>
          <cell r="E5219" t="str">
            <v>MA</v>
          </cell>
          <cell r="F5219" t="str">
            <v>P1</v>
          </cell>
          <cell r="G5219" t="str">
            <v>GPC</v>
          </cell>
          <cell r="H5219" t="str">
            <v>IH</v>
          </cell>
          <cell r="I5219" t="str">
            <v>0020353 - SPRING INSURANCE GROUP LLC</v>
          </cell>
        </row>
        <row r="5220">
          <cell r="A5220" t="str">
            <v>C53067IH</v>
          </cell>
          <cell r="B5220">
            <v>42185</v>
          </cell>
          <cell r="C5220" t="str">
            <v>C53067</v>
          </cell>
          <cell r="D5220" t="str">
            <v>Peregrine Corp.</v>
          </cell>
          <cell r="E5220" t="str">
            <v>ME</v>
          </cell>
          <cell r="F5220" t="str">
            <v>P1</v>
          </cell>
          <cell r="G5220" t="str">
            <v>CRC</v>
          </cell>
          <cell r="H5220" t="str">
            <v>IH</v>
          </cell>
          <cell r="I5220" t="str">
            <v>0035240 - NORTON FINANCIAL SERVICES INC</v>
          </cell>
        </row>
        <row r="5221">
          <cell r="A5221" t="str">
            <v>C53067IV</v>
          </cell>
          <cell r="B5221">
            <v>42185</v>
          </cell>
          <cell r="C5221" t="str">
            <v>C53067</v>
          </cell>
          <cell r="D5221" t="str">
            <v>Peregrine Corp.</v>
          </cell>
          <cell r="E5221" t="str">
            <v>ME</v>
          </cell>
          <cell r="F5221" t="str">
            <v>P1</v>
          </cell>
          <cell r="G5221" t="str">
            <v>CRC</v>
          </cell>
          <cell r="H5221" t="str">
            <v>IV</v>
          </cell>
          <cell r="I5221" t="str">
            <v>0035240 - NORTON FINANCIAL SERVICES INC</v>
          </cell>
        </row>
        <row r="5222">
          <cell r="A5222" t="str">
            <v>C53070IH</v>
          </cell>
          <cell r="B5222">
            <v>42185</v>
          </cell>
          <cell r="C5222" t="str">
            <v>C53070</v>
          </cell>
          <cell r="D5222" t="str">
            <v>Medical Network, Inc.</v>
          </cell>
          <cell r="E5222" t="str">
            <v>ME</v>
          </cell>
          <cell r="F5222" t="str">
            <v>P1</v>
          </cell>
          <cell r="G5222" t="str">
            <v>SMALL</v>
          </cell>
          <cell r="H5222" t="str">
            <v>IH</v>
          </cell>
          <cell r="I5222" t="str">
            <v>0015350 - BUSINESS INSURANCE AGENCY</v>
          </cell>
        </row>
        <row r="5223">
          <cell r="A5223" t="str">
            <v>C53079IH</v>
          </cell>
          <cell r="B5223">
            <v>42185</v>
          </cell>
          <cell r="C5223" t="str">
            <v>C53079</v>
          </cell>
          <cell r="D5223" t="str">
            <v>Davies Chiropractic Office  Inc</v>
          </cell>
          <cell r="E5223" t="str">
            <v>MA</v>
          </cell>
          <cell r="F5223" t="str">
            <v>P1</v>
          </cell>
          <cell r="G5223" t="str">
            <v>SMALL</v>
          </cell>
          <cell r="H5223" t="str">
            <v>IH</v>
          </cell>
          <cell r="I5223" t="str">
            <v>0026540 - PROCTOR &amp; CO INSURANCE AGENCY INC</v>
          </cell>
        </row>
        <row r="5224">
          <cell r="A5224" t="str">
            <v>C53081IH</v>
          </cell>
          <cell r="B5224">
            <v>42185</v>
          </cell>
          <cell r="C5224" t="str">
            <v>C53081</v>
          </cell>
          <cell r="D5224" t="str">
            <v>Presidents Landscape &amp; Design Inc</v>
          </cell>
          <cell r="E5224" t="str">
            <v>MA</v>
          </cell>
          <cell r="F5224" t="str">
            <v>P1</v>
          </cell>
          <cell r="G5224" t="str">
            <v>SMALL</v>
          </cell>
          <cell r="H5224" t="str">
            <v>IH</v>
          </cell>
          <cell r="I5224" t="str">
            <v>0015018 - SMALL BUSINESS INSURANCE AGENCY INC</v>
          </cell>
        </row>
        <row r="5225">
          <cell r="A5225" t="str">
            <v>C53081JA</v>
          </cell>
          <cell r="B5225">
            <v>42185</v>
          </cell>
          <cell r="C5225" t="str">
            <v>C53081</v>
          </cell>
          <cell r="D5225" t="str">
            <v>Presidents Landscape &amp; Design Inc</v>
          </cell>
          <cell r="E5225" t="str">
            <v>MA</v>
          </cell>
          <cell r="F5225" t="str">
            <v>P1</v>
          </cell>
          <cell r="G5225" t="str">
            <v>SMALL</v>
          </cell>
          <cell r="H5225" t="str">
            <v>JA</v>
          </cell>
          <cell r="I5225" t="str">
            <v>0015018 - SMALL BUSINESS INSURANCE AGENCY INC</v>
          </cell>
        </row>
        <row r="5226">
          <cell r="A5226" t="str">
            <v>C53085IV</v>
          </cell>
          <cell r="B5226">
            <v>42185</v>
          </cell>
          <cell r="C5226" t="str">
            <v>C53085</v>
          </cell>
          <cell r="D5226" t="str">
            <v>Belmont Orthodontics PC</v>
          </cell>
          <cell r="E5226" t="str">
            <v>MA</v>
          </cell>
          <cell r="F5226" t="str">
            <v>P1</v>
          </cell>
          <cell r="G5226" t="str">
            <v>SMALL</v>
          </cell>
          <cell r="H5226" t="str">
            <v>IV</v>
          </cell>
          <cell r="I5226" t="str">
            <v>0020354 - SPRING INSURANCE GROUP LLC</v>
          </cell>
        </row>
        <row r="5227">
          <cell r="A5227" t="str">
            <v>C53093JM</v>
          </cell>
          <cell r="B5227">
            <v>42185</v>
          </cell>
          <cell r="C5227" t="str">
            <v>C53093</v>
          </cell>
          <cell r="D5227" t="str">
            <v>Hale Bros Inc</v>
          </cell>
          <cell r="E5227" t="str">
            <v>NH</v>
          </cell>
          <cell r="F5227" t="str">
            <v>P1</v>
          </cell>
          <cell r="G5227" t="str">
            <v>SMALL</v>
          </cell>
          <cell r="H5227" t="str">
            <v>JM</v>
          </cell>
          <cell r="I5227" t="str">
            <v>0015214 - INSURANCE SOLUTIONS CORPORATION</v>
          </cell>
        </row>
        <row r="5228">
          <cell r="A5228" t="str">
            <v>C53101IH</v>
          </cell>
          <cell r="B5228">
            <v>42185</v>
          </cell>
          <cell r="C5228" t="str">
            <v>C53101</v>
          </cell>
          <cell r="D5228" t="str">
            <v>The Parker Company Limited INC</v>
          </cell>
          <cell r="E5228" t="str">
            <v>MA</v>
          </cell>
          <cell r="F5228" t="str">
            <v>P1</v>
          </cell>
          <cell r="G5228" t="str">
            <v>SMALL</v>
          </cell>
          <cell r="H5228" t="str">
            <v>IH</v>
          </cell>
          <cell r="I5228" t="str">
            <v>0023844 - AXIAL BENEFITS GROUP LLC</v>
          </cell>
        </row>
        <row r="5229">
          <cell r="A5229" t="str">
            <v>C53103IH</v>
          </cell>
          <cell r="B5229">
            <v>42185</v>
          </cell>
          <cell r="C5229" t="str">
            <v>C53103</v>
          </cell>
          <cell r="D5229" t="str">
            <v>Brookline Dental Center</v>
          </cell>
          <cell r="E5229" t="str">
            <v>MA</v>
          </cell>
          <cell r="F5229" t="str">
            <v>P1</v>
          </cell>
          <cell r="G5229" t="str">
            <v>GPC</v>
          </cell>
          <cell r="H5229" t="str">
            <v>IH</v>
          </cell>
          <cell r="I5229" t="str">
            <v>0020348 - SPRING INSURANCE GROUP LLC</v>
          </cell>
        </row>
        <row r="5230">
          <cell r="A5230" t="str">
            <v>C53112IH</v>
          </cell>
          <cell r="B5230">
            <v>42185</v>
          </cell>
          <cell r="C5230" t="str">
            <v>C53112</v>
          </cell>
          <cell r="D5230" t="str">
            <v>Patriot Custom Homes LLC</v>
          </cell>
          <cell r="E5230" t="str">
            <v>MA</v>
          </cell>
          <cell r="F5230" t="str">
            <v>P1</v>
          </cell>
          <cell r="G5230" t="str">
            <v>SMALL</v>
          </cell>
          <cell r="H5230" t="str">
            <v>IH</v>
          </cell>
          <cell r="I5230" t="str">
            <v>0015025 - SMALL BUSINESS INSURANCE AGENCY INC</v>
          </cell>
        </row>
        <row r="5231">
          <cell r="A5231" t="str">
            <v>C53116JM</v>
          </cell>
          <cell r="B5231">
            <v>42185</v>
          </cell>
          <cell r="C5231" t="str">
            <v>C53116</v>
          </cell>
          <cell r="D5231" t="str">
            <v>A W Peters Inc</v>
          </cell>
          <cell r="E5231" t="str">
            <v>NH</v>
          </cell>
          <cell r="F5231" t="str">
            <v>P1</v>
          </cell>
          <cell r="G5231" t="str">
            <v>SMALL</v>
          </cell>
          <cell r="H5231" t="str">
            <v>JM</v>
          </cell>
          <cell r="I5231" t="str">
            <v>0028857 - USI INSURANCE SERVICES LLC - BRIARCLIFF</v>
          </cell>
        </row>
        <row r="5232">
          <cell r="A5232" t="str">
            <v>C53118JM</v>
          </cell>
          <cell r="B5232">
            <v>42185</v>
          </cell>
          <cell r="C5232" t="str">
            <v>C53118</v>
          </cell>
          <cell r="D5232" t="str">
            <v>Anvab Inc</v>
          </cell>
          <cell r="E5232" t="str">
            <v>NH</v>
          </cell>
          <cell r="F5232" t="str">
            <v>P1</v>
          </cell>
          <cell r="G5232" t="str">
            <v>SMALL</v>
          </cell>
          <cell r="H5232" t="str">
            <v>JM</v>
          </cell>
          <cell r="I5232" t="str">
            <v>0031844 - GRANITE GROUP BENEFITS LLC</v>
          </cell>
        </row>
        <row r="5233">
          <cell r="A5233" t="str">
            <v>C53120IH</v>
          </cell>
          <cell r="B5233">
            <v>42185</v>
          </cell>
          <cell r="C5233" t="str">
            <v>C53120</v>
          </cell>
          <cell r="D5233" t="str">
            <v>Kelly Engineering Group</v>
          </cell>
          <cell r="E5233" t="str">
            <v>MA</v>
          </cell>
          <cell r="F5233" t="str">
            <v>P1</v>
          </cell>
          <cell r="G5233" t="str">
            <v>SMALL</v>
          </cell>
          <cell r="H5233" t="str">
            <v>IH</v>
          </cell>
          <cell r="I5233" t="str">
            <v>0015019 - UNITED BUSINESSMANS INSURANCE AGENCY</v>
          </cell>
        </row>
        <row r="5234">
          <cell r="A5234" t="str">
            <v>C53121IH</v>
          </cell>
          <cell r="B5234">
            <v>42185</v>
          </cell>
          <cell r="C5234" t="str">
            <v>C53121</v>
          </cell>
          <cell r="D5234" t="str">
            <v>Boston Investor Services Inc</v>
          </cell>
          <cell r="E5234" t="str">
            <v>MA</v>
          </cell>
          <cell r="F5234" t="str">
            <v>P1</v>
          </cell>
          <cell r="G5234" t="str">
            <v>SMALL</v>
          </cell>
          <cell r="H5234" t="str">
            <v>IH</v>
          </cell>
          <cell r="I5234" t="str">
            <v>0015020 - UNITED BUSINESSMANS INSURANCE AGENCY</v>
          </cell>
        </row>
        <row r="5235">
          <cell r="A5235" t="str">
            <v>C53125IH</v>
          </cell>
          <cell r="B5235">
            <v>42185</v>
          </cell>
          <cell r="C5235" t="str">
            <v>C53125</v>
          </cell>
          <cell r="D5235" t="str">
            <v>Valuing Our Children</v>
          </cell>
          <cell r="E5235" t="str">
            <v>MA</v>
          </cell>
          <cell r="F5235" t="str">
            <v>P1</v>
          </cell>
          <cell r="G5235" t="str">
            <v>SMALL</v>
          </cell>
          <cell r="H5235" t="str">
            <v>IH</v>
          </cell>
          <cell r="I5235" t="str">
            <v>0035520 - CHOICE GROUP INSURANCE SERVICES INC</v>
          </cell>
        </row>
        <row r="5236">
          <cell r="A5236" t="str">
            <v>C53130IH</v>
          </cell>
          <cell r="B5236">
            <v>42185</v>
          </cell>
          <cell r="C5236" t="str">
            <v>C53130</v>
          </cell>
          <cell r="D5236" t="str">
            <v>Marceau Construction Corp</v>
          </cell>
          <cell r="E5236" t="str">
            <v>MA</v>
          </cell>
          <cell r="F5236" t="str">
            <v>P1</v>
          </cell>
          <cell r="G5236" t="str">
            <v>SMALL</v>
          </cell>
          <cell r="H5236" t="str">
            <v>IH</v>
          </cell>
          <cell r="I5236" t="str">
            <v>0034798 - GROUP INSURANCE SOLUTIONS INC</v>
          </cell>
        </row>
        <row r="5237">
          <cell r="A5237" t="str">
            <v>C53133IH</v>
          </cell>
          <cell r="B5237">
            <v>42185</v>
          </cell>
          <cell r="C5237" t="str">
            <v>C53133</v>
          </cell>
          <cell r="D5237" t="str">
            <v>Dental Surgeons</v>
          </cell>
          <cell r="E5237" t="str">
            <v>MA</v>
          </cell>
          <cell r="F5237" t="str">
            <v>P1</v>
          </cell>
          <cell r="G5237" t="str">
            <v>GPC</v>
          </cell>
          <cell r="H5237" t="str">
            <v>IH</v>
          </cell>
          <cell r="I5237" t="str">
            <v>0020352 - SPRING INSURANCE GROUP LLC</v>
          </cell>
        </row>
        <row r="5238">
          <cell r="A5238" t="str">
            <v>C53134IH</v>
          </cell>
          <cell r="B5238">
            <v>42185</v>
          </cell>
          <cell r="C5238" t="str">
            <v>C53134</v>
          </cell>
          <cell r="D5238" t="str">
            <v>Summit Montessori School</v>
          </cell>
          <cell r="E5238" t="str">
            <v>MA</v>
          </cell>
          <cell r="F5238" t="str">
            <v>P1</v>
          </cell>
          <cell r="G5238" t="str">
            <v>SMALL</v>
          </cell>
          <cell r="H5238" t="str">
            <v>IH</v>
          </cell>
          <cell r="I5238" t="str">
            <v>0015079 - ISM INSURANCE INC</v>
          </cell>
        </row>
        <row r="5239">
          <cell r="A5239" t="str">
            <v>C53135IH</v>
          </cell>
          <cell r="B5239">
            <v>42185</v>
          </cell>
          <cell r="C5239" t="str">
            <v>C53135</v>
          </cell>
          <cell r="D5239" t="str">
            <v>Bay View Campgrounds Inc</v>
          </cell>
          <cell r="E5239" t="str">
            <v>MA</v>
          </cell>
          <cell r="F5239" t="str">
            <v>P1</v>
          </cell>
          <cell r="G5239" t="str">
            <v>SMALL</v>
          </cell>
          <cell r="H5239" t="str">
            <v>IH</v>
          </cell>
          <cell r="I5239" t="str">
            <v>0030715 - PAYCHEX AGENCY INC</v>
          </cell>
        </row>
        <row r="5240">
          <cell r="A5240" t="str">
            <v>C53136IH</v>
          </cell>
          <cell r="B5240">
            <v>42185</v>
          </cell>
          <cell r="C5240" t="str">
            <v>C53136</v>
          </cell>
          <cell r="D5240" t="str">
            <v>Friends of the Children Boston</v>
          </cell>
          <cell r="E5240" t="str">
            <v>MA</v>
          </cell>
          <cell r="F5240" t="str">
            <v>P1</v>
          </cell>
          <cell r="G5240" t="str">
            <v>SMALL</v>
          </cell>
          <cell r="H5240" t="str">
            <v>IH</v>
          </cell>
          <cell r="I5240" t="str">
            <v>0023646 - LICCIARDELLO, THOMAS J</v>
          </cell>
        </row>
        <row r="5241">
          <cell r="A5241" t="str">
            <v>C53139IH</v>
          </cell>
          <cell r="B5241">
            <v>42185</v>
          </cell>
          <cell r="C5241" t="str">
            <v>C53139</v>
          </cell>
          <cell r="D5241" t="str">
            <v>Briarpatch Pediatrics Inc</v>
          </cell>
          <cell r="E5241" t="str">
            <v>MA</v>
          </cell>
          <cell r="F5241" t="str">
            <v>P1</v>
          </cell>
          <cell r="G5241" t="str">
            <v>SMALL</v>
          </cell>
          <cell r="H5241" t="str">
            <v>IH</v>
          </cell>
          <cell r="I5241" t="str">
            <v>0015074 - VENDETTI JR, DONALD F</v>
          </cell>
        </row>
        <row r="5242">
          <cell r="A5242" t="str">
            <v>C53144IH</v>
          </cell>
          <cell r="B5242">
            <v>42185</v>
          </cell>
          <cell r="C5242" t="str">
            <v>C53144</v>
          </cell>
          <cell r="D5242" t="str">
            <v>Carbon Composites Inc</v>
          </cell>
          <cell r="E5242" t="str">
            <v>MA</v>
          </cell>
          <cell r="F5242" t="str">
            <v>P1</v>
          </cell>
          <cell r="G5242" t="str">
            <v>SMALL</v>
          </cell>
          <cell r="H5242" t="str">
            <v>IH</v>
          </cell>
          <cell r="I5242" t="str">
            <v>0014858 - UNITED BUSINESSMANS INSURANCE AGENCY</v>
          </cell>
        </row>
        <row r="5243">
          <cell r="A5243" t="str">
            <v>C53145IH</v>
          </cell>
          <cell r="B5243">
            <v>42185</v>
          </cell>
          <cell r="C5243" t="str">
            <v>C53145</v>
          </cell>
          <cell r="D5243" t="str">
            <v>World Link Communications Inc</v>
          </cell>
          <cell r="E5243" t="str">
            <v>MA</v>
          </cell>
          <cell r="F5243" t="str">
            <v>P1</v>
          </cell>
          <cell r="G5243" t="str">
            <v>SMALL</v>
          </cell>
          <cell r="H5243" t="str">
            <v>IH</v>
          </cell>
          <cell r="I5243" t="str">
            <v>0015024 - UNITED BUSINESSMANS INSURANCE AGENCY</v>
          </cell>
        </row>
        <row r="5244">
          <cell r="A5244" t="str">
            <v>C53147IH</v>
          </cell>
          <cell r="B5244">
            <v>42185</v>
          </cell>
          <cell r="C5244" t="str">
            <v>C53147</v>
          </cell>
          <cell r="D5244" t="str">
            <v>Nily Abramovitz DMD PC</v>
          </cell>
          <cell r="E5244" t="str">
            <v>MA</v>
          </cell>
          <cell r="F5244" t="str">
            <v>P1</v>
          </cell>
          <cell r="G5244" t="str">
            <v>GPC</v>
          </cell>
          <cell r="H5244" t="str">
            <v>IH</v>
          </cell>
          <cell r="I5244" t="str">
            <v>0020530 - SPRING INSURANCE GROUP LLC</v>
          </cell>
        </row>
        <row r="5245">
          <cell r="A5245" t="str">
            <v>C53149IH</v>
          </cell>
          <cell r="B5245">
            <v>42185</v>
          </cell>
          <cell r="C5245" t="str">
            <v>C53149</v>
          </cell>
          <cell r="D5245" t="str">
            <v>Accurate Automotive</v>
          </cell>
          <cell r="E5245" t="str">
            <v>MA</v>
          </cell>
          <cell r="F5245" t="str">
            <v>P1</v>
          </cell>
          <cell r="G5245" t="str">
            <v>SMALL</v>
          </cell>
          <cell r="H5245" t="str">
            <v>IH</v>
          </cell>
          <cell r="I5245" t="str">
            <v>0022845 - INSPHERE INSURANCE SOLUTIONS INC</v>
          </cell>
        </row>
        <row r="5246">
          <cell r="A5246" t="str">
            <v>C53151IV</v>
          </cell>
          <cell r="B5246">
            <v>42185</v>
          </cell>
          <cell r="C5246" t="str">
            <v>C53151</v>
          </cell>
          <cell r="D5246" t="str">
            <v>Aite Group LLC</v>
          </cell>
          <cell r="E5246" t="str">
            <v>MA</v>
          </cell>
          <cell r="F5246" t="str">
            <v>P1</v>
          </cell>
          <cell r="G5246" t="str">
            <v>SMALL</v>
          </cell>
          <cell r="H5246" t="str">
            <v>IV</v>
          </cell>
          <cell r="I5246" t="str">
            <v>0019755 - CLEARY INSURANCE INC</v>
          </cell>
        </row>
        <row r="5247">
          <cell r="A5247" t="str">
            <v>C53157JH</v>
          </cell>
          <cell r="B5247">
            <v>42185</v>
          </cell>
          <cell r="C5247" t="str">
            <v>C53157</v>
          </cell>
          <cell r="D5247" t="str">
            <v>Law Offices of Carl D Aframe</v>
          </cell>
          <cell r="E5247" t="str">
            <v>MA</v>
          </cell>
          <cell r="F5247" t="str">
            <v>P1</v>
          </cell>
          <cell r="G5247" t="str">
            <v>SMALL</v>
          </cell>
          <cell r="H5247" t="str">
            <v>JH</v>
          </cell>
          <cell r="I5247" t="str">
            <v>0014996 - COONEY, MATTHEW J</v>
          </cell>
        </row>
        <row r="5248">
          <cell r="A5248" t="str">
            <v>C53161IH</v>
          </cell>
          <cell r="B5248">
            <v>42185</v>
          </cell>
          <cell r="C5248" t="str">
            <v>C53161</v>
          </cell>
          <cell r="D5248" t="str">
            <v>PeakPoint Technologies Inc</v>
          </cell>
          <cell r="E5248" t="str">
            <v>MA</v>
          </cell>
          <cell r="F5248" t="str">
            <v>P1</v>
          </cell>
          <cell r="G5248" t="str">
            <v>SMALL</v>
          </cell>
          <cell r="H5248" t="str">
            <v>IH</v>
          </cell>
          <cell r="I5248" t="str">
            <v>0014971 - DONOHUE JR, STEPHEN J</v>
          </cell>
        </row>
        <row r="5249">
          <cell r="A5249" t="str">
            <v>C53161IV</v>
          </cell>
          <cell r="B5249">
            <v>42185</v>
          </cell>
          <cell r="C5249" t="str">
            <v>C53161</v>
          </cell>
          <cell r="D5249" t="str">
            <v>PeakPoint Technologies Inc</v>
          </cell>
          <cell r="E5249" t="str">
            <v>MA</v>
          </cell>
          <cell r="F5249" t="str">
            <v>P1</v>
          </cell>
          <cell r="G5249" t="str">
            <v>SMALL</v>
          </cell>
          <cell r="H5249" t="str">
            <v>IV</v>
          </cell>
          <cell r="I5249" t="str">
            <v>0014971 - DONOHUE JR, STEPHEN J</v>
          </cell>
        </row>
        <row r="5250">
          <cell r="A5250" t="str">
            <v>C53167IH</v>
          </cell>
          <cell r="B5250">
            <v>42185</v>
          </cell>
          <cell r="C5250" t="str">
            <v>C53167</v>
          </cell>
          <cell r="D5250" t="str">
            <v>RE Lyons &amp; Son Fire Equipment Corp</v>
          </cell>
          <cell r="E5250" t="str">
            <v>MA</v>
          </cell>
          <cell r="F5250" t="str">
            <v>P1</v>
          </cell>
          <cell r="G5250" t="str">
            <v>SMALL</v>
          </cell>
          <cell r="H5250" t="str">
            <v>IH</v>
          </cell>
          <cell r="I5250" t="str">
            <v>0016402 - DIXON ASSOCIATES INC</v>
          </cell>
        </row>
        <row r="5251">
          <cell r="A5251" t="str">
            <v>C53168IH</v>
          </cell>
          <cell r="B5251">
            <v>42185</v>
          </cell>
          <cell r="C5251" t="str">
            <v>C53168</v>
          </cell>
          <cell r="D5251" t="str">
            <v>Brewster Veterinary Hospital</v>
          </cell>
          <cell r="E5251" t="str">
            <v>MA</v>
          </cell>
          <cell r="F5251" t="str">
            <v>P1</v>
          </cell>
          <cell r="G5251" t="str">
            <v>SMALL</v>
          </cell>
          <cell r="H5251" t="str">
            <v>IH</v>
          </cell>
          <cell r="I5251" t="str">
            <v>0014825 - ROGERS &amp; GRAY INSURANCE AGENCY</v>
          </cell>
        </row>
        <row r="5252">
          <cell r="A5252" t="str">
            <v>C53169IA</v>
          </cell>
          <cell r="B5252">
            <v>42185</v>
          </cell>
          <cell r="C5252" t="str">
            <v>C53169</v>
          </cell>
          <cell r="D5252" t="str">
            <v>Co-Energy America Inc</v>
          </cell>
          <cell r="E5252" t="str">
            <v>MA</v>
          </cell>
          <cell r="F5252" t="str">
            <v>P1</v>
          </cell>
          <cell r="G5252" t="str">
            <v>SMALL</v>
          </cell>
          <cell r="H5252" t="str">
            <v>IA</v>
          </cell>
          <cell r="I5252" t="str">
            <v>0014992 - RITTER, DAVID A</v>
          </cell>
        </row>
        <row r="5253">
          <cell r="A5253" t="str">
            <v>C53169IH</v>
          </cell>
          <cell r="B5253">
            <v>42185</v>
          </cell>
          <cell r="C5253" t="str">
            <v>C53169</v>
          </cell>
          <cell r="D5253" t="str">
            <v>Co-Energy America Inc</v>
          </cell>
          <cell r="E5253" t="str">
            <v>MA</v>
          </cell>
          <cell r="F5253" t="str">
            <v>P1</v>
          </cell>
          <cell r="G5253" t="str">
            <v>SMALL</v>
          </cell>
          <cell r="H5253" t="str">
            <v>IH</v>
          </cell>
          <cell r="I5253" t="str">
            <v>0014992 - RITTER, DAVID A</v>
          </cell>
        </row>
        <row r="5254">
          <cell r="A5254" t="str">
            <v>C53174IH</v>
          </cell>
          <cell r="B5254">
            <v>42185</v>
          </cell>
          <cell r="C5254" t="str">
            <v>C53174</v>
          </cell>
          <cell r="D5254" t="str">
            <v>CRC Consulting LLC</v>
          </cell>
          <cell r="E5254" t="str">
            <v>MA</v>
          </cell>
          <cell r="F5254" t="str">
            <v>P1</v>
          </cell>
          <cell r="G5254" t="str">
            <v>SMALL</v>
          </cell>
          <cell r="H5254" t="str">
            <v>IH</v>
          </cell>
          <cell r="I5254" t="str">
            <v>0015026 - COMPREHENSIVE INS PROVIDERS INC</v>
          </cell>
        </row>
        <row r="5255">
          <cell r="A5255" t="str">
            <v>C53174JA</v>
          </cell>
          <cell r="B5255">
            <v>42185</v>
          </cell>
          <cell r="C5255" t="str">
            <v>C53174</v>
          </cell>
          <cell r="D5255" t="str">
            <v>CRC Consulting LLC</v>
          </cell>
          <cell r="E5255" t="str">
            <v>MA</v>
          </cell>
          <cell r="F5255" t="str">
            <v>P1</v>
          </cell>
          <cell r="G5255" t="str">
            <v>SMALL</v>
          </cell>
          <cell r="H5255" t="str">
            <v>JA</v>
          </cell>
          <cell r="I5255" t="str">
            <v>0015026 - COMPREHENSIVE INS PROVIDERS INC</v>
          </cell>
        </row>
        <row r="5256">
          <cell r="A5256" t="str">
            <v>C53179IH</v>
          </cell>
          <cell r="B5256">
            <v>42185</v>
          </cell>
          <cell r="C5256" t="str">
            <v>C53179</v>
          </cell>
          <cell r="D5256" t="str">
            <v>Omniworks Consulting Inc</v>
          </cell>
          <cell r="E5256" t="str">
            <v>MA</v>
          </cell>
          <cell r="F5256" t="str">
            <v>P1</v>
          </cell>
          <cell r="G5256" t="str">
            <v>SMALL</v>
          </cell>
          <cell r="H5256" t="str">
            <v>IH</v>
          </cell>
          <cell r="I5256" t="str">
            <v>0014997 - FLEXIBLE BENEFIT SOLUTIONS INS BROKERAGE INC</v>
          </cell>
        </row>
        <row r="5257">
          <cell r="A5257" t="str">
            <v>C53182IH</v>
          </cell>
          <cell r="B5257">
            <v>42185</v>
          </cell>
          <cell r="C5257" t="str">
            <v>C53182</v>
          </cell>
          <cell r="D5257" t="str">
            <v>Bobson Realty</v>
          </cell>
          <cell r="E5257" t="str">
            <v>MA</v>
          </cell>
          <cell r="F5257" t="str">
            <v>P1</v>
          </cell>
          <cell r="G5257" t="str">
            <v>SMALL</v>
          </cell>
          <cell r="H5257" t="str">
            <v>IH</v>
          </cell>
          <cell r="I5257" t="str">
            <v>0015085 - UNITED BUSINESSMANS INSURANCE AGENCY</v>
          </cell>
        </row>
        <row r="5258">
          <cell r="A5258" t="str">
            <v>C53182MI</v>
          </cell>
          <cell r="B5258">
            <v>42185</v>
          </cell>
          <cell r="C5258" t="str">
            <v>C53182</v>
          </cell>
          <cell r="D5258" t="str">
            <v>Bobson Realty</v>
          </cell>
          <cell r="E5258" t="str">
            <v>MA</v>
          </cell>
          <cell r="F5258" t="str">
            <v>P1</v>
          </cell>
          <cell r="G5258" t="str">
            <v>MCARE</v>
          </cell>
          <cell r="H5258" t="str">
            <v>MI</v>
          </cell>
          <cell r="I5258" t="str">
            <v>0015085 - UNITED BUSINESSMANS INSURANCE AGENCY</v>
          </cell>
        </row>
        <row r="5259">
          <cell r="A5259" t="str">
            <v>C53185JM</v>
          </cell>
          <cell r="B5259">
            <v>42185</v>
          </cell>
          <cell r="C5259" t="str">
            <v>C53185</v>
          </cell>
          <cell r="D5259" t="str">
            <v>Haughey Philpot &amp; Laurent</v>
          </cell>
          <cell r="E5259" t="str">
            <v>NH</v>
          </cell>
          <cell r="F5259" t="str">
            <v>P1</v>
          </cell>
          <cell r="G5259" t="str">
            <v>SMALL</v>
          </cell>
          <cell r="H5259" t="str">
            <v>JM</v>
          </cell>
          <cell r="I5259" t="str">
            <v>0015254 - LANDMARK BENEFITS INC</v>
          </cell>
        </row>
        <row r="5260">
          <cell r="A5260" t="str">
            <v>C53194IH</v>
          </cell>
          <cell r="B5260">
            <v>42185</v>
          </cell>
          <cell r="C5260" t="str">
            <v>C53194</v>
          </cell>
          <cell r="D5260" t="str">
            <v>Heaney &amp; Small LLP</v>
          </cell>
          <cell r="E5260" t="str">
            <v>MA</v>
          </cell>
          <cell r="F5260" t="str">
            <v>P1</v>
          </cell>
          <cell r="G5260" t="str">
            <v>SMALL</v>
          </cell>
          <cell r="H5260" t="str">
            <v>IH</v>
          </cell>
          <cell r="I5260" t="str">
            <v>0023888 - ROBERT LANCIAULT INSURANCE INC</v>
          </cell>
        </row>
        <row r="5261">
          <cell r="A5261" t="str">
            <v>C53195JH</v>
          </cell>
          <cell r="B5261">
            <v>42185</v>
          </cell>
          <cell r="C5261" t="str">
            <v>C53195</v>
          </cell>
          <cell r="D5261" t="str">
            <v>Drouin Enterprises, Inc.</v>
          </cell>
          <cell r="E5261" t="str">
            <v>ME</v>
          </cell>
          <cell r="F5261" t="str">
            <v>P1</v>
          </cell>
          <cell r="G5261" t="str">
            <v>SMALL</v>
          </cell>
          <cell r="H5261" t="str">
            <v>JH</v>
          </cell>
          <cell r="I5261" t="str">
            <v>0024271 - NORTHERN BENEFITS OF MAINE LLC</v>
          </cell>
        </row>
        <row r="5262">
          <cell r="A5262" t="str">
            <v>C53197IH</v>
          </cell>
          <cell r="B5262">
            <v>42185</v>
          </cell>
          <cell r="C5262" t="str">
            <v>C53197</v>
          </cell>
          <cell r="D5262" t="str">
            <v>Southern Maine Specialties, Inc.</v>
          </cell>
          <cell r="E5262" t="str">
            <v>ME</v>
          </cell>
          <cell r="F5262" t="str">
            <v>P1</v>
          </cell>
          <cell r="G5262" t="str">
            <v>SMALL</v>
          </cell>
          <cell r="H5262" t="str">
            <v>IH</v>
          </cell>
          <cell r="I5262" t="str">
            <v>0015459 - HIRST ASSOCIATES</v>
          </cell>
        </row>
        <row r="5263">
          <cell r="A5263" t="str">
            <v>C53197PO</v>
          </cell>
          <cell r="B5263">
            <v>42185</v>
          </cell>
          <cell r="C5263" t="str">
            <v>C53197</v>
          </cell>
          <cell r="D5263" t="str">
            <v>Southern Maine Specialties, Inc.</v>
          </cell>
          <cell r="E5263" t="str">
            <v>ME</v>
          </cell>
          <cell r="F5263" t="str">
            <v>P1</v>
          </cell>
          <cell r="G5263" t="str">
            <v>SMALL</v>
          </cell>
          <cell r="H5263" t="str">
            <v>PO</v>
          </cell>
          <cell r="I5263" t="str">
            <v>0015459 - HIRST ASSOCIATES</v>
          </cell>
        </row>
        <row r="5264">
          <cell r="A5264" t="str">
            <v>C53200IH</v>
          </cell>
          <cell r="B5264">
            <v>42185</v>
          </cell>
          <cell r="C5264" t="str">
            <v>C53200</v>
          </cell>
          <cell r="D5264" t="str">
            <v>McDonough &amp; Novak Inc</v>
          </cell>
          <cell r="E5264" t="str">
            <v>MA</v>
          </cell>
          <cell r="F5264" t="str">
            <v>P1</v>
          </cell>
          <cell r="G5264" t="str">
            <v>SMALL</v>
          </cell>
          <cell r="H5264" t="str">
            <v>IH</v>
          </cell>
          <cell r="I5264" t="str">
            <v>0015087 - UNITED BUSINESSMANS INSURANCE AGENCY</v>
          </cell>
        </row>
        <row r="5265">
          <cell r="A5265" t="str">
            <v>C53200JA</v>
          </cell>
          <cell r="B5265">
            <v>42185</v>
          </cell>
          <cell r="C5265" t="str">
            <v>C53200</v>
          </cell>
          <cell r="D5265" t="str">
            <v>McDonough &amp; Novak Inc</v>
          </cell>
          <cell r="E5265" t="str">
            <v>MA</v>
          </cell>
          <cell r="F5265" t="str">
            <v>P1</v>
          </cell>
          <cell r="G5265" t="str">
            <v>SMALL</v>
          </cell>
          <cell r="H5265" t="str">
            <v>JA</v>
          </cell>
          <cell r="I5265" t="str">
            <v>0015087 - UNITED BUSINESSMANS INSURANCE AGENCY</v>
          </cell>
        </row>
        <row r="5266">
          <cell r="A5266" t="str">
            <v>C53201IV</v>
          </cell>
          <cell r="B5266">
            <v>42185</v>
          </cell>
          <cell r="C5266" t="str">
            <v>C53201</v>
          </cell>
          <cell r="D5266" t="str">
            <v>Corsetti's Market</v>
          </cell>
          <cell r="E5266" t="str">
            <v>ME</v>
          </cell>
          <cell r="F5266" t="str">
            <v>P1</v>
          </cell>
          <cell r="G5266" t="str">
            <v>SMALL</v>
          </cell>
          <cell r="H5266" t="str">
            <v>IV</v>
          </cell>
          <cell r="I5266" t="str">
            <v>0015600 - BUSINESS INSURANCE AGENCY</v>
          </cell>
        </row>
        <row r="5267">
          <cell r="A5267" t="str">
            <v>C53204JH</v>
          </cell>
          <cell r="B5267">
            <v>42185</v>
          </cell>
          <cell r="C5267" t="str">
            <v>C53204</v>
          </cell>
          <cell r="D5267" t="str">
            <v>Vessel Services Inc</v>
          </cell>
          <cell r="E5267" t="str">
            <v>ME</v>
          </cell>
          <cell r="F5267" t="str">
            <v>P1</v>
          </cell>
          <cell r="G5267" t="str">
            <v>SMALL</v>
          </cell>
          <cell r="H5267" t="str">
            <v>JH</v>
          </cell>
          <cell r="I5267" t="str">
            <v>0032141 - CLARK INSURANCE</v>
          </cell>
        </row>
        <row r="5268">
          <cell r="A5268" t="str">
            <v>C53210JM</v>
          </cell>
          <cell r="B5268">
            <v>42185</v>
          </cell>
          <cell r="C5268" t="str">
            <v>C53210</v>
          </cell>
          <cell r="D5268" t="str">
            <v>MDC Recovery Services Inc</v>
          </cell>
          <cell r="E5268" t="str">
            <v>NH</v>
          </cell>
          <cell r="F5268" t="str">
            <v>P1</v>
          </cell>
          <cell r="G5268" t="str">
            <v>SMALL</v>
          </cell>
          <cell r="H5268" t="str">
            <v>JM</v>
          </cell>
          <cell r="I5268" t="str">
            <v>0032139 - NEW ENGLAND EMPLOYEE BENEFITS COUNCIL</v>
          </cell>
        </row>
        <row r="5269">
          <cell r="A5269" t="str">
            <v>C53218IH</v>
          </cell>
          <cell r="B5269">
            <v>42185</v>
          </cell>
          <cell r="C5269" t="str">
            <v>C53218</v>
          </cell>
          <cell r="D5269" t="str">
            <v>Rim Pro Inc</v>
          </cell>
          <cell r="E5269" t="str">
            <v>MA</v>
          </cell>
          <cell r="F5269" t="str">
            <v>P1</v>
          </cell>
          <cell r="G5269" t="str">
            <v>SMALL</v>
          </cell>
          <cell r="H5269" t="str">
            <v>IH</v>
          </cell>
          <cell r="I5269" t="str">
            <v>0026527 - PAYCHEX AGENCY INC</v>
          </cell>
        </row>
        <row r="5270">
          <cell r="A5270" t="str">
            <v>C53220IA</v>
          </cell>
          <cell r="B5270">
            <v>42185</v>
          </cell>
          <cell r="C5270" t="str">
            <v>C53220</v>
          </cell>
          <cell r="D5270" t="str">
            <v>Frederick J Norfolk DMD LLC</v>
          </cell>
          <cell r="E5270" t="str">
            <v>MA</v>
          </cell>
          <cell r="F5270" t="str">
            <v>P1</v>
          </cell>
          <cell r="G5270" t="str">
            <v>SMALL</v>
          </cell>
          <cell r="H5270" t="str">
            <v>IA</v>
          </cell>
          <cell r="I5270" t="str">
            <v>0020534 - SPRING INSURANCE GROUP LLC</v>
          </cell>
        </row>
        <row r="5271">
          <cell r="A5271" t="str">
            <v>C53220IH</v>
          </cell>
          <cell r="B5271">
            <v>42185</v>
          </cell>
          <cell r="C5271" t="str">
            <v>C53220</v>
          </cell>
          <cell r="D5271" t="str">
            <v>Frederick J Norfolk DMD LLC</v>
          </cell>
          <cell r="E5271" t="str">
            <v>MA</v>
          </cell>
          <cell r="F5271" t="str">
            <v>P1</v>
          </cell>
          <cell r="G5271" t="str">
            <v>SMALL</v>
          </cell>
          <cell r="H5271" t="str">
            <v>IH</v>
          </cell>
          <cell r="I5271" t="str">
            <v>0020534 - SPRING INSURANCE GROUP LLC</v>
          </cell>
        </row>
        <row r="5272">
          <cell r="A5272" t="str">
            <v>C53221IH</v>
          </cell>
          <cell r="B5272">
            <v>42185</v>
          </cell>
          <cell r="C5272" t="str">
            <v>C53221</v>
          </cell>
          <cell r="D5272" t="str">
            <v>Michael S Garber DMD</v>
          </cell>
          <cell r="E5272" t="str">
            <v>MA</v>
          </cell>
          <cell r="F5272" t="str">
            <v>P1</v>
          </cell>
          <cell r="G5272" t="str">
            <v>GPC</v>
          </cell>
          <cell r="H5272" t="str">
            <v>IH</v>
          </cell>
          <cell r="I5272" t="str">
            <v>0020531 - SPRING INSURANCE GROUP LLC</v>
          </cell>
        </row>
        <row r="5273">
          <cell r="A5273" t="str">
            <v>C53226IV</v>
          </cell>
          <cell r="B5273">
            <v>42185</v>
          </cell>
          <cell r="C5273" t="str">
            <v>C53226</v>
          </cell>
          <cell r="D5273" t="str">
            <v>Stone Edge Design Inc</v>
          </cell>
          <cell r="E5273" t="str">
            <v>MA</v>
          </cell>
          <cell r="F5273" t="str">
            <v>P1</v>
          </cell>
          <cell r="G5273" t="str">
            <v>SMALL</v>
          </cell>
          <cell r="H5273" t="str">
            <v>IV</v>
          </cell>
          <cell r="I5273" t="str">
            <v>0025811 - CROSS INSURANCE - MANCHESTER</v>
          </cell>
        </row>
        <row r="5274">
          <cell r="A5274" t="str">
            <v>C53228JM</v>
          </cell>
          <cell r="B5274">
            <v>42185</v>
          </cell>
          <cell r="C5274" t="str">
            <v>C53228</v>
          </cell>
          <cell r="D5274" t="str">
            <v>Labonville Inc</v>
          </cell>
          <cell r="E5274" t="str">
            <v>NH</v>
          </cell>
          <cell r="F5274" t="str">
            <v>P1</v>
          </cell>
          <cell r="G5274" t="str">
            <v>SMALL</v>
          </cell>
          <cell r="H5274" t="str">
            <v>JM</v>
          </cell>
          <cell r="I5274" t="str">
            <v>0028890 - USI INSURANCE SERVICES LLC - BRIARCLIFF</v>
          </cell>
        </row>
        <row r="5275">
          <cell r="A5275" t="str">
            <v>C53229IH</v>
          </cell>
          <cell r="B5275">
            <v>42185</v>
          </cell>
          <cell r="C5275" t="str">
            <v>C53229</v>
          </cell>
          <cell r="D5275" t="str">
            <v>Periodontology Associates</v>
          </cell>
          <cell r="E5275" t="str">
            <v>MA</v>
          </cell>
          <cell r="F5275" t="str">
            <v>P1</v>
          </cell>
          <cell r="G5275" t="str">
            <v>SMALL</v>
          </cell>
          <cell r="H5275" t="str">
            <v>IH</v>
          </cell>
          <cell r="I5275" t="str">
            <v>0022401 - EMPLOYEE BENEFIT ADVISORS INC</v>
          </cell>
        </row>
        <row r="5276">
          <cell r="A5276" t="str">
            <v>C53234IH</v>
          </cell>
          <cell r="B5276">
            <v>42185</v>
          </cell>
          <cell r="C5276" t="str">
            <v>C53234</v>
          </cell>
          <cell r="D5276" t="str">
            <v>Nauset Associates</v>
          </cell>
          <cell r="E5276" t="str">
            <v>ME</v>
          </cell>
          <cell r="F5276" t="str">
            <v>P1</v>
          </cell>
          <cell r="G5276" t="str">
            <v>CRC</v>
          </cell>
          <cell r="H5276" t="str">
            <v>IH</v>
          </cell>
          <cell r="I5276" t="str">
            <v>0031280 - BUSINESS INSURANCE AGENCY</v>
          </cell>
        </row>
        <row r="5277">
          <cell r="A5277" t="str">
            <v>C53234IV</v>
          </cell>
          <cell r="B5277">
            <v>42185</v>
          </cell>
          <cell r="C5277" t="str">
            <v>C53234</v>
          </cell>
          <cell r="D5277" t="str">
            <v>Nauset Associates</v>
          </cell>
          <cell r="E5277" t="str">
            <v>ME</v>
          </cell>
          <cell r="F5277" t="str">
            <v>P1</v>
          </cell>
          <cell r="G5277" t="str">
            <v>CRC</v>
          </cell>
          <cell r="H5277" t="str">
            <v>IV</v>
          </cell>
          <cell r="I5277" t="str">
            <v>0031280 - BUSINESS INSURANCE AGENCY</v>
          </cell>
        </row>
        <row r="5278">
          <cell r="A5278" t="str">
            <v>C53235IH</v>
          </cell>
          <cell r="B5278">
            <v>42185</v>
          </cell>
          <cell r="C5278" t="str">
            <v>C53235</v>
          </cell>
          <cell r="D5278" t="str">
            <v>P &amp; L Construction Corp</v>
          </cell>
          <cell r="E5278" t="str">
            <v>MA</v>
          </cell>
          <cell r="F5278" t="str">
            <v>P1</v>
          </cell>
          <cell r="G5278" t="str">
            <v>SMALL</v>
          </cell>
          <cell r="H5278" t="str">
            <v>IH</v>
          </cell>
          <cell r="I5278" t="str">
            <v>0015176 - UNITED BUSINESSMANS INSURANCE AGENCY</v>
          </cell>
        </row>
        <row r="5279">
          <cell r="A5279" t="str">
            <v>C53236IV</v>
          </cell>
          <cell r="B5279">
            <v>42185</v>
          </cell>
          <cell r="C5279" t="str">
            <v>C53236</v>
          </cell>
          <cell r="D5279" t="str">
            <v>Lawrence S Miller DMD</v>
          </cell>
          <cell r="E5279" t="str">
            <v>MA</v>
          </cell>
          <cell r="F5279" t="str">
            <v>P1</v>
          </cell>
          <cell r="G5279" t="str">
            <v>GPC</v>
          </cell>
          <cell r="H5279" t="str">
            <v>IV</v>
          </cell>
          <cell r="I5279" t="str">
            <v>0020533 - SPRING INSURANCE GROUP LLC</v>
          </cell>
        </row>
        <row r="5280">
          <cell r="A5280" t="str">
            <v>C53238IA</v>
          </cell>
          <cell r="B5280">
            <v>42185</v>
          </cell>
          <cell r="C5280" t="str">
            <v>C53238</v>
          </cell>
          <cell r="D5280" t="str">
            <v>Paul McCoy Family Services LLP</v>
          </cell>
          <cell r="E5280" t="str">
            <v>MA</v>
          </cell>
          <cell r="F5280" t="str">
            <v>P1</v>
          </cell>
          <cell r="G5280" t="str">
            <v>SMALL</v>
          </cell>
          <cell r="H5280" t="str">
            <v>IA</v>
          </cell>
          <cell r="I5280" t="str">
            <v>0015168 - UNITED BUSINESSMANS INSURANCE AGENCY</v>
          </cell>
        </row>
        <row r="5281">
          <cell r="A5281" t="str">
            <v>C53251IH</v>
          </cell>
          <cell r="B5281">
            <v>42185</v>
          </cell>
          <cell r="C5281" t="str">
            <v>C53251</v>
          </cell>
          <cell r="D5281" t="str">
            <v>Prestige Scientific Staffing</v>
          </cell>
          <cell r="E5281" t="str">
            <v>MA</v>
          </cell>
          <cell r="F5281" t="str">
            <v>P1</v>
          </cell>
          <cell r="G5281" t="str">
            <v>SMALL</v>
          </cell>
          <cell r="H5281" t="str">
            <v>IH</v>
          </cell>
          <cell r="I5281" t="str">
            <v>0019125 - DEMERITT, TIMOTHY A</v>
          </cell>
        </row>
        <row r="5282">
          <cell r="A5282" t="str">
            <v>C53253IH</v>
          </cell>
          <cell r="B5282">
            <v>42185</v>
          </cell>
          <cell r="C5282" t="str">
            <v>C53253</v>
          </cell>
          <cell r="D5282" t="str">
            <v>Essex National Heritage Commission Inc</v>
          </cell>
          <cell r="E5282" t="str">
            <v>MA</v>
          </cell>
          <cell r="F5282" t="str">
            <v>P1</v>
          </cell>
          <cell r="G5282" t="str">
            <v>SMALL</v>
          </cell>
          <cell r="H5282" t="str">
            <v>IH</v>
          </cell>
          <cell r="I5282" t="str">
            <v>0016535 - EASTERN BENEFITS GROUP</v>
          </cell>
        </row>
        <row r="5283">
          <cell r="A5283" t="str">
            <v>C53258JM</v>
          </cell>
          <cell r="B5283">
            <v>42185</v>
          </cell>
          <cell r="C5283" t="str">
            <v>C53258</v>
          </cell>
          <cell r="D5283" t="str">
            <v>Raymond Bros Steel Erectors Corporation</v>
          </cell>
          <cell r="E5283" t="str">
            <v>NH</v>
          </cell>
          <cell r="F5283" t="str">
            <v>P1</v>
          </cell>
          <cell r="G5283" t="str">
            <v>SMALL</v>
          </cell>
          <cell r="H5283" t="str">
            <v>JM</v>
          </cell>
          <cell r="I5283" t="str">
            <v>0015429 - NEW ENGLAND EMPLOYEE BENEFITS COUNCIL</v>
          </cell>
        </row>
        <row r="5284">
          <cell r="A5284" t="str">
            <v>C53259IA</v>
          </cell>
          <cell r="B5284">
            <v>42185</v>
          </cell>
          <cell r="C5284" t="str">
            <v>C53259</v>
          </cell>
          <cell r="D5284" t="str">
            <v>Skyword Inc</v>
          </cell>
          <cell r="E5284" t="str">
            <v>MA</v>
          </cell>
          <cell r="F5284" t="str">
            <v>P1</v>
          </cell>
          <cell r="G5284" t="str">
            <v>CRC</v>
          </cell>
          <cell r="H5284" t="str">
            <v>IA</v>
          </cell>
          <cell r="I5284" t="str">
            <v>0025088 - CROSS INSURANCE - MANCHESTER</v>
          </cell>
        </row>
        <row r="5285">
          <cell r="A5285" t="str">
            <v>C53259IH</v>
          </cell>
          <cell r="B5285">
            <v>42185</v>
          </cell>
          <cell r="C5285" t="str">
            <v>C53259</v>
          </cell>
          <cell r="D5285" t="str">
            <v>Skyword Inc</v>
          </cell>
          <cell r="E5285" t="str">
            <v>MA</v>
          </cell>
          <cell r="F5285" t="str">
            <v>P1</v>
          </cell>
          <cell r="G5285" t="str">
            <v>CRC</v>
          </cell>
          <cell r="H5285" t="str">
            <v>IH</v>
          </cell>
          <cell r="I5285" t="str">
            <v>0025088 - CROSS INSURANCE - MANCHESTER</v>
          </cell>
        </row>
        <row r="5286">
          <cell r="A5286" t="str">
            <v>C53260IA</v>
          </cell>
          <cell r="B5286">
            <v>42185</v>
          </cell>
          <cell r="C5286" t="str">
            <v>C53260</v>
          </cell>
          <cell r="D5286" t="str">
            <v>Imaginatik Ltd</v>
          </cell>
          <cell r="E5286" t="str">
            <v>MA</v>
          </cell>
          <cell r="F5286" t="str">
            <v>P1</v>
          </cell>
          <cell r="G5286" t="str">
            <v>SMALL</v>
          </cell>
          <cell r="H5286" t="str">
            <v>IA</v>
          </cell>
          <cell r="I5286" t="str">
            <v>0032242 - BAR INSURANCE BROKERAGE INC</v>
          </cell>
        </row>
        <row r="5287">
          <cell r="A5287" t="str">
            <v>C53260IH</v>
          </cell>
          <cell r="B5287">
            <v>42185</v>
          </cell>
          <cell r="C5287" t="str">
            <v>C53260</v>
          </cell>
          <cell r="D5287" t="str">
            <v>Imaginatik Ltd</v>
          </cell>
          <cell r="E5287" t="str">
            <v>MA</v>
          </cell>
          <cell r="F5287" t="str">
            <v>P1</v>
          </cell>
          <cell r="G5287" t="str">
            <v>SMALL</v>
          </cell>
          <cell r="H5287" t="str">
            <v>IH</v>
          </cell>
          <cell r="I5287" t="str">
            <v>0032242 - BAR INSURANCE BROKERAGE INC</v>
          </cell>
        </row>
        <row r="5288">
          <cell r="A5288" t="str">
            <v>C53261IV</v>
          </cell>
          <cell r="B5288">
            <v>42185</v>
          </cell>
          <cell r="C5288" t="str">
            <v>C53261</v>
          </cell>
          <cell r="D5288" t="str">
            <v>Carrie Reddish DMD PC</v>
          </cell>
          <cell r="E5288" t="str">
            <v>MA</v>
          </cell>
          <cell r="F5288" t="str">
            <v>P1</v>
          </cell>
          <cell r="G5288" t="str">
            <v>SMALL</v>
          </cell>
          <cell r="H5288" t="str">
            <v>IV</v>
          </cell>
          <cell r="I5288" t="str">
            <v>0020532 - SPRING INSURANCE GROUP LLC</v>
          </cell>
        </row>
        <row r="5289">
          <cell r="A5289" t="str">
            <v>C53267IH</v>
          </cell>
          <cell r="B5289">
            <v>42185</v>
          </cell>
          <cell r="C5289" t="str">
            <v>C53267</v>
          </cell>
          <cell r="D5289" t="str">
            <v>O'Connells Bodyworks Inc</v>
          </cell>
          <cell r="E5289" t="str">
            <v>MA</v>
          </cell>
          <cell r="F5289" t="str">
            <v>P1</v>
          </cell>
          <cell r="G5289" t="str">
            <v>SMALL</v>
          </cell>
          <cell r="H5289" t="str">
            <v>IH</v>
          </cell>
          <cell r="I5289" t="str">
            <v>0015188 - UNITED BUSINESSMANS INSURANCE AGENCY</v>
          </cell>
        </row>
        <row r="5290">
          <cell r="A5290" t="str">
            <v>C53268IH</v>
          </cell>
          <cell r="B5290">
            <v>42185</v>
          </cell>
          <cell r="C5290" t="str">
            <v>C53268</v>
          </cell>
          <cell r="D5290" t="str">
            <v>John L Benecchi DMD</v>
          </cell>
          <cell r="E5290" t="str">
            <v>MA</v>
          </cell>
          <cell r="F5290" t="str">
            <v>P1</v>
          </cell>
          <cell r="G5290" t="str">
            <v>SMALL</v>
          </cell>
          <cell r="H5290" t="str">
            <v>IH</v>
          </cell>
          <cell r="I5290" t="str">
            <v>0020536 - SPRING INSURANCE GROUP LLC</v>
          </cell>
        </row>
        <row r="5291">
          <cell r="A5291" t="str">
            <v>C53270JM</v>
          </cell>
          <cell r="B5291">
            <v>42185</v>
          </cell>
          <cell r="C5291" t="str">
            <v>C53270</v>
          </cell>
          <cell r="D5291" t="str">
            <v>Colonial Poplin Nursing and Rehabilitation Facility</v>
          </cell>
          <cell r="E5291" t="str">
            <v>NH</v>
          </cell>
          <cell r="F5291" t="str">
            <v>P1</v>
          </cell>
          <cell r="G5291" t="str">
            <v>CRC</v>
          </cell>
          <cell r="H5291" t="str">
            <v>JM</v>
          </cell>
          <cell r="I5291" t="str">
            <v>0030207 - CGI EMPLOYEE BENEFITS GROUP</v>
          </cell>
        </row>
        <row r="5292">
          <cell r="A5292" t="str">
            <v>C53274JM</v>
          </cell>
          <cell r="B5292">
            <v>42185</v>
          </cell>
          <cell r="C5292" t="str">
            <v>C53274</v>
          </cell>
          <cell r="D5292" t="str">
            <v>New Hampshire Center for Public Policy Studies</v>
          </cell>
          <cell r="E5292" t="str">
            <v>NH</v>
          </cell>
          <cell r="F5292" t="str">
            <v>P1</v>
          </cell>
          <cell r="G5292" t="str">
            <v>SMALL</v>
          </cell>
          <cell r="H5292" t="str">
            <v>JM</v>
          </cell>
          <cell r="I5292" t="str">
            <v>0015427 - INSURANCE PLANNING GROUP INC</v>
          </cell>
        </row>
        <row r="5293">
          <cell r="A5293" t="str">
            <v>C53280IH</v>
          </cell>
          <cell r="B5293">
            <v>42185</v>
          </cell>
          <cell r="C5293" t="str">
            <v>C53280</v>
          </cell>
          <cell r="D5293" t="str">
            <v>Piping Specialties, Inc.</v>
          </cell>
          <cell r="E5293" t="str">
            <v>ME</v>
          </cell>
          <cell r="F5293" t="str">
            <v>P1</v>
          </cell>
          <cell r="G5293" t="str">
            <v>SMALL</v>
          </cell>
          <cell r="H5293" t="str">
            <v>IH</v>
          </cell>
          <cell r="I5293" t="str">
            <v>0015480 - CLARK INSURANCE</v>
          </cell>
        </row>
        <row r="5294">
          <cell r="A5294" t="str">
            <v>C53285IV</v>
          </cell>
          <cell r="B5294">
            <v>42185</v>
          </cell>
          <cell r="C5294" t="str">
            <v>C53285</v>
          </cell>
          <cell r="D5294" t="str">
            <v>Reflexis Systems Inc</v>
          </cell>
          <cell r="E5294" t="str">
            <v>MA</v>
          </cell>
          <cell r="F5294" t="str">
            <v>P1</v>
          </cell>
          <cell r="G5294" t="str">
            <v>CRC</v>
          </cell>
          <cell r="H5294" t="str">
            <v>IV</v>
          </cell>
          <cell r="I5294" t="str">
            <v>0015417 - KAPLAN, ELLEN A</v>
          </cell>
        </row>
        <row r="5295">
          <cell r="A5295" t="str">
            <v>C53294JM</v>
          </cell>
          <cell r="B5295">
            <v>42185</v>
          </cell>
          <cell r="C5295" t="str">
            <v>C53294</v>
          </cell>
          <cell r="D5295" t="str">
            <v>OVP Management Inc</v>
          </cell>
          <cell r="E5295" t="str">
            <v>NH</v>
          </cell>
          <cell r="F5295" t="str">
            <v>P1</v>
          </cell>
          <cell r="G5295" t="str">
            <v>SMALL</v>
          </cell>
          <cell r="H5295" t="str">
            <v>JM</v>
          </cell>
          <cell r="I5295" t="str">
            <v>0032875 - CROSS INSURANCE - MANCHESTER</v>
          </cell>
        </row>
        <row r="5296">
          <cell r="A5296" t="str">
            <v>C53295JM</v>
          </cell>
          <cell r="B5296">
            <v>42185</v>
          </cell>
          <cell r="C5296" t="str">
            <v>C53295</v>
          </cell>
          <cell r="D5296" t="str">
            <v>Meridian Land Services Inc</v>
          </cell>
          <cell r="E5296" t="str">
            <v>NH</v>
          </cell>
          <cell r="F5296" t="str">
            <v>P1</v>
          </cell>
          <cell r="G5296" t="str">
            <v>SMALL</v>
          </cell>
          <cell r="H5296" t="str">
            <v>JM</v>
          </cell>
          <cell r="I5296" t="str">
            <v>0015432 - SBIA STRATEGIC BENEFIT &amp;</v>
          </cell>
        </row>
        <row r="5297">
          <cell r="A5297" t="str">
            <v>C53298JM</v>
          </cell>
          <cell r="B5297">
            <v>42185</v>
          </cell>
          <cell r="C5297" t="str">
            <v>C53298</v>
          </cell>
          <cell r="D5297" t="str">
            <v>NEPS LLC</v>
          </cell>
          <cell r="E5297" t="str">
            <v>NH</v>
          </cell>
          <cell r="F5297" t="str">
            <v>P1</v>
          </cell>
          <cell r="G5297" t="str">
            <v>SMALL</v>
          </cell>
          <cell r="H5297" t="str">
            <v>JM</v>
          </cell>
          <cell r="I5297" t="str">
            <v>0032427 - NEW ENGLAND MEDICAL INS AGENCY LLC</v>
          </cell>
        </row>
        <row r="5298">
          <cell r="A5298" t="str">
            <v>C53298JN</v>
          </cell>
          <cell r="B5298">
            <v>42185</v>
          </cell>
          <cell r="C5298" t="str">
            <v>C53298</v>
          </cell>
          <cell r="D5298" t="str">
            <v>NEPS LLC</v>
          </cell>
          <cell r="E5298" t="str">
            <v>NH</v>
          </cell>
          <cell r="F5298" t="str">
            <v>P1</v>
          </cell>
          <cell r="G5298" t="str">
            <v>SMALL</v>
          </cell>
          <cell r="H5298" t="str">
            <v>JN</v>
          </cell>
          <cell r="I5298" t="str">
            <v>0032427 - NEW ENGLAND MEDICAL INS AGENCY LLC</v>
          </cell>
        </row>
        <row r="5299">
          <cell r="A5299" t="str">
            <v>C53301IH</v>
          </cell>
          <cell r="B5299">
            <v>42185</v>
          </cell>
          <cell r="C5299" t="str">
            <v>C53301</v>
          </cell>
          <cell r="D5299" t="str">
            <v>Casco Bay Island Transit District</v>
          </cell>
          <cell r="E5299" t="str">
            <v>ME</v>
          </cell>
          <cell r="F5299" t="str">
            <v>P1</v>
          </cell>
          <cell r="G5299" t="str">
            <v>SMALL</v>
          </cell>
          <cell r="H5299" t="str">
            <v>IH</v>
          </cell>
          <cell r="I5299" t="str">
            <v>0015494 - ACADIA BENEFITS INC</v>
          </cell>
        </row>
        <row r="5300">
          <cell r="A5300" t="str">
            <v>C53301IV</v>
          </cell>
          <cell r="B5300">
            <v>42185</v>
          </cell>
          <cell r="C5300" t="str">
            <v>C53301</v>
          </cell>
          <cell r="D5300" t="str">
            <v>Casco Bay Island Transit District</v>
          </cell>
          <cell r="E5300" t="str">
            <v>ME</v>
          </cell>
          <cell r="F5300" t="str">
            <v>P1</v>
          </cell>
          <cell r="G5300" t="str">
            <v>SMALL</v>
          </cell>
          <cell r="H5300" t="str">
            <v>IV</v>
          </cell>
          <cell r="I5300" t="str">
            <v>0015494 - ACADIA BENEFITS INC</v>
          </cell>
        </row>
        <row r="5301">
          <cell r="A5301" t="str">
            <v>C53312JM</v>
          </cell>
          <cell r="B5301">
            <v>42185</v>
          </cell>
          <cell r="C5301" t="str">
            <v>C53312</v>
          </cell>
          <cell r="D5301" t="str">
            <v>JC International LLC</v>
          </cell>
          <cell r="E5301" t="str">
            <v>NH</v>
          </cell>
          <cell r="F5301" t="str">
            <v>P1</v>
          </cell>
          <cell r="G5301" t="str">
            <v>SMALL</v>
          </cell>
          <cell r="H5301" t="str">
            <v>JM</v>
          </cell>
          <cell r="I5301" t="str">
            <v>0035867 - NEW ENGLAND MEDICAL INS AGENCY LLC</v>
          </cell>
        </row>
        <row r="5302">
          <cell r="A5302" t="str">
            <v>C53315JM</v>
          </cell>
          <cell r="B5302">
            <v>42185</v>
          </cell>
          <cell r="C5302" t="str">
            <v>C53315</v>
          </cell>
          <cell r="D5302" t="str">
            <v>OEMXS Inc</v>
          </cell>
          <cell r="E5302" t="str">
            <v>NH</v>
          </cell>
          <cell r="F5302" t="str">
            <v>P1</v>
          </cell>
          <cell r="G5302" t="str">
            <v>SMALL</v>
          </cell>
          <cell r="H5302" t="str">
            <v>JM</v>
          </cell>
          <cell r="I5302" t="str">
            <v>0015438 - CORNERSTONE BENEFIT &amp; RET GROUP INC</v>
          </cell>
        </row>
        <row r="5303">
          <cell r="A5303" t="str">
            <v>C53324IH</v>
          </cell>
          <cell r="B5303">
            <v>42185</v>
          </cell>
          <cell r="C5303" t="str">
            <v>C53324</v>
          </cell>
          <cell r="D5303" t="str">
            <v>Professional Resource Group</v>
          </cell>
          <cell r="E5303" t="str">
            <v>MA</v>
          </cell>
          <cell r="F5303" t="str">
            <v>P1</v>
          </cell>
          <cell r="G5303" t="str">
            <v>SMALL</v>
          </cell>
          <cell r="H5303" t="str">
            <v>IH</v>
          </cell>
          <cell r="I5303" t="str">
            <v>0015463 - HEALTH SOLUTIONS INS AGENCY LLC</v>
          </cell>
        </row>
        <row r="5304">
          <cell r="A5304" t="str">
            <v>C53324MI</v>
          </cell>
          <cell r="B5304">
            <v>42185</v>
          </cell>
          <cell r="C5304" t="str">
            <v>C53324</v>
          </cell>
          <cell r="D5304" t="str">
            <v>Professional Resource Group</v>
          </cell>
          <cell r="E5304" t="str">
            <v>MA</v>
          </cell>
          <cell r="F5304" t="str">
            <v>P1</v>
          </cell>
          <cell r="G5304" t="str">
            <v>MCARE</v>
          </cell>
          <cell r="H5304" t="str">
            <v>MI</v>
          </cell>
          <cell r="I5304" t="str">
            <v>0015463 - HEALTH SOLUTIONS INS AGENCY LLC</v>
          </cell>
        </row>
        <row r="5305">
          <cell r="A5305" t="str">
            <v>C53329JM</v>
          </cell>
          <cell r="B5305">
            <v>42185</v>
          </cell>
          <cell r="C5305" t="str">
            <v>C53329</v>
          </cell>
          <cell r="D5305" t="str">
            <v>Obrey Insurance Agency Inc</v>
          </cell>
          <cell r="E5305" t="str">
            <v>NH</v>
          </cell>
          <cell r="F5305" t="str">
            <v>P1</v>
          </cell>
          <cell r="G5305" t="str">
            <v>SMALL</v>
          </cell>
          <cell r="H5305" t="str">
            <v>JM</v>
          </cell>
          <cell r="I5305" t="str">
            <v>0015379 - PEARSALL, SONIA R</v>
          </cell>
        </row>
        <row r="5306">
          <cell r="A5306" t="str">
            <v>C53340IV</v>
          </cell>
          <cell r="B5306">
            <v>42185</v>
          </cell>
          <cell r="C5306" t="str">
            <v>C53340</v>
          </cell>
          <cell r="D5306" t="str">
            <v>TRU Services LLC</v>
          </cell>
          <cell r="E5306" t="str">
            <v>MA</v>
          </cell>
          <cell r="F5306" t="str">
            <v>P1</v>
          </cell>
          <cell r="G5306" t="str">
            <v>SMALL</v>
          </cell>
          <cell r="H5306" t="str">
            <v>IV</v>
          </cell>
          <cell r="I5306" t="str">
            <v>0015385 - INTEGRATED INSURANCE SOLUTIONS LLC</v>
          </cell>
        </row>
        <row r="5307">
          <cell r="A5307" t="str">
            <v>C53344IV</v>
          </cell>
          <cell r="B5307">
            <v>42185</v>
          </cell>
          <cell r="C5307" t="str">
            <v>C53344</v>
          </cell>
          <cell r="D5307" t="str">
            <v>Heating Specialties Inc</v>
          </cell>
          <cell r="E5307" t="str">
            <v>NH</v>
          </cell>
          <cell r="F5307" t="str">
            <v>P1</v>
          </cell>
          <cell r="G5307" t="str">
            <v>SMALL</v>
          </cell>
          <cell r="H5307" t="str">
            <v>IV</v>
          </cell>
          <cell r="I5307" t="str">
            <v>0015452 - NIBRI BENEFIT SERVICES INC</v>
          </cell>
        </row>
        <row r="5308">
          <cell r="A5308" t="str">
            <v>C53345IA</v>
          </cell>
          <cell r="B5308">
            <v>42185</v>
          </cell>
          <cell r="C5308" t="str">
            <v>C53345</v>
          </cell>
          <cell r="D5308" t="str">
            <v>Accounting Management Solutions INC</v>
          </cell>
          <cell r="E5308" t="str">
            <v>MA</v>
          </cell>
          <cell r="F5308" t="str">
            <v>P1</v>
          </cell>
          <cell r="G5308" t="str">
            <v>CRC</v>
          </cell>
          <cell r="H5308" t="str">
            <v>IA</v>
          </cell>
          <cell r="I5308" t="str">
            <v>0034851 - MOSSE &amp; MOSSE ASSOCIATES INC</v>
          </cell>
        </row>
        <row r="5309">
          <cell r="A5309" t="str">
            <v>C53345IH</v>
          </cell>
          <cell r="B5309">
            <v>42185</v>
          </cell>
          <cell r="C5309" t="str">
            <v>C53345</v>
          </cell>
          <cell r="D5309" t="str">
            <v>Accounting Management Solutions INC</v>
          </cell>
          <cell r="E5309" t="str">
            <v>MA</v>
          </cell>
          <cell r="F5309" t="str">
            <v>P1</v>
          </cell>
          <cell r="G5309" t="str">
            <v>CRC</v>
          </cell>
          <cell r="H5309" t="str">
            <v>IH</v>
          </cell>
          <cell r="I5309" t="str">
            <v>0034851 - MOSSE &amp; MOSSE ASSOCIATES INC</v>
          </cell>
        </row>
        <row r="5310">
          <cell r="A5310" t="str">
            <v>C53346IH</v>
          </cell>
          <cell r="B5310">
            <v>42185</v>
          </cell>
          <cell r="C5310" t="str">
            <v>C53346</v>
          </cell>
          <cell r="D5310" t="str">
            <v>Fred Fuller Oil Co Inc</v>
          </cell>
          <cell r="E5310" t="str">
            <v>NH</v>
          </cell>
          <cell r="F5310" t="str">
            <v>P1</v>
          </cell>
          <cell r="G5310" t="str">
            <v>CRC</v>
          </cell>
          <cell r="H5310" t="str">
            <v>IH</v>
          </cell>
          <cell r="I5310" t="str">
            <v>0015856 - SBIA STRATEGIC BENEFIT &amp;</v>
          </cell>
        </row>
        <row r="5311">
          <cell r="A5311" t="str">
            <v>C53351IH</v>
          </cell>
          <cell r="B5311">
            <v>42185</v>
          </cell>
          <cell r="C5311" t="str">
            <v>C53351</v>
          </cell>
          <cell r="D5311" t="str">
            <v>1696 Corp dba Old Yarmouth Inn</v>
          </cell>
          <cell r="E5311" t="str">
            <v>MA</v>
          </cell>
          <cell r="F5311" t="str">
            <v>P1</v>
          </cell>
          <cell r="G5311" t="str">
            <v>SMALL</v>
          </cell>
          <cell r="H5311" t="str">
            <v>IH</v>
          </cell>
          <cell r="I5311" t="str">
            <v>0015390 - SULLIVAN, PAUL P</v>
          </cell>
        </row>
        <row r="5312">
          <cell r="A5312" t="str">
            <v>C53356IH</v>
          </cell>
          <cell r="B5312">
            <v>42185</v>
          </cell>
          <cell r="C5312" t="str">
            <v>C53356</v>
          </cell>
          <cell r="D5312" t="str">
            <v>Stone &amp; Berg Company Inc</v>
          </cell>
          <cell r="E5312" t="str">
            <v>MA</v>
          </cell>
          <cell r="F5312" t="str">
            <v>P1</v>
          </cell>
          <cell r="G5312" t="str">
            <v>SMALL</v>
          </cell>
          <cell r="H5312" t="str">
            <v>IH</v>
          </cell>
          <cell r="I5312" t="str">
            <v>0018129 - JAMES J HERLIHY INSURANCE AGENCY INC</v>
          </cell>
        </row>
        <row r="5313">
          <cell r="A5313" t="str">
            <v>C53356JA</v>
          </cell>
          <cell r="B5313">
            <v>42185</v>
          </cell>
          <cell r="C5313" t="str">
            <v>C53356</v>
          </cell>
          <cell r="D5313" t="str">
            <v>Stone &amp; Berg Company Inc</v>
          </cell>
          <cell r="E5313" t="str">
            <v>MA</v>
          </cell>
          <cell r="F5313" t="str">
            <v>P1</v>
          </cell>
          <cell r="G5313" t="str">
            <v>SMALL</v>
          </cell>
          <cell r="H5313" t="str">
            <v>JA</v>
          </cell>
          <cell r="I5313" t="str">
            <v>0018129 - JAMES J HERLIHY INSURANCE AGENCY INC</v>
          </cell>
        </row>
        <row r="5314">
          <cell r="A5314" t="str">
            <v>C53357IV</v>
          </cell>
          <cell r="B5314">
            <v>42185</v>
          </cell>
          <cell r="C5314" t="str">
            <v>C53357</v>
          </cell>
          <cell r="D5314" t="str">
            <v>Penobscot River Restoration Trust</v>
          </cell>
          <cell r="E5314" t="str">
            <v>ME</v>
          </cell>
          <cell r="F5314" t="str">
            <v>P1</v>
          </cell>
          <cell r="G5314" t="str">
            <v>SMALL</v>
          </cell>
          <cell r="H5314" t="str">
            <v>IV</v>
          </cell>
          <cell r="I5314" t="str">
            <v>0026968 - NORTHERN GROUP BENEFITS LLC</v>
          </cell>
        </row>
        <row r="5315">
          <cell r="A5315" t="str">
            <v>C53358IH</v>
          </cell>
          <cell r="B5315">
            <v>42185</v>
          </cell>
          <cell r="C5315" t="str">
            <v>C53358</v>
          </cell>
          <cell r="D5315" t="str">
            <v>Custom-Tek Inc</v>
          </cell>
          <cell r="E5315" t="str">
            <v>MA</v>
          </cell>
          <cell r="F5315" t="str">
            <v>P1</v>
          </cell>
          <cell r="G5315" t="str">
            <v>SMALL</v>
          </cell>
          <cell r="H5315" t="str">
            <v>IH</v>
          </cell>
          <cell r="I5315" t="str">
            <v>0015387 - DIXON ASSOCIATES INC</v>
          </cell>
        </row>
        <row r="5316">
          <cell r="A5316" t="str">
            <v>C53364IH</v>
          </cell>
          <cell r="B5316">
            <v>42185</v>
          </cell>
          <cell r="C5316" t="str">
            <v>C53364</v>
          </cell>
          <cell r="D5316" t="str">
            <v>Bill Kenney Productions</v>
          </cell>
          <cell r="E5316" t="str">
            <v>MA</v>
          </cell>
          <cell r="F5316" t="str">
            <v>P1</v>
          </cell>
          <cell r="G5316" t="str">
            <v>SMALL</v>
          </cell>
          <cell r="H5316" t="str">
            <v>IH</v>
          </cell>
          <cell r="I5316" t="str">
            <v>0024623 - COMPREHENSIVE INS PROVIDERS INC</v>
          </cell>
        </row>
        <row r="5317">
          <cell r="A5317" t="str">
            <v>C53367JH</v>
          </cell>
          <cell r="B5317">
            <v>42185</v>
          </cell>
          <cell r="C5317" t="str">
            <v>C53367</v>
          </cell>
          <cell r="D5317" t="str">
            <v>Mykonos Fair Inc dba Zoe's</v>
          </cell>
          <cell r="E5317" t="str">
            <v>MA</v>
          </cell>
          <cell r="F5317" t="str">
            <v>P1</v>
          </cell>
          <cell r="G5317" t="str">
            <v>SMALL</v>
          </cell>
          <cell r="H5317" t="str">
            <v>JH</v>
          </cell>
          <cell r="I5317" t="str">
            <v>0035740 - LIFE SOLUTIONS GROUP LLC</v>
          </cell>
        </row>
        <row r="5318">
          <cell r="A5318" t="str">
            <v>C53371IH</v>
          </cell>
          <cell r="B5318">
            <v>42185</v>
          </cell>
          <cell r="C5318" t="str">
            <v>C53371</v>
          </cell>
          <cell r="D5318" t="str">
            <v>Roland E Vanaria DDS</v>
          </cell>
          <cell r="E5318" t="str">
            <v>MA</v>
          </cell>
          <cell r="F5318" t="str">
            <v>P1</v>
          </cell>
          <cell r="G5318" t="str">
            <v>SMALL</v>
          </cell>
          <cell r="H5318" t="str">
            <v>IH</v>
          </cell>
          <cell r="I5318" t="str">
            <v>0020537 - SPRING INSURANCE GROUP LLC</v>
          </cell>
        </row>
        <row r="5319">
          <cell r="A5319" t="str">
            <v>C53373IH</v>
          </cell>
          <cell r="B5319">
            <v>42185</v>
          </cell>
          <cell r="C5319" t="str">
            <v>C53373</v>
          </cell>
          <cell r="D5319" t="str">
            <v>Pinnacle Dental Aesthetics</v>
          </cell>
          <cell r="E5319" t="str">
            <v>MA</v>
          </cell>
          <cell r="F5319" t="str">
            <v>P1</v>
          </cell>
          <cell r="G5319" t="str">
            <v>SMALL</v>
          </cell>
          <cell r="H5319" t="str">
            <v>IH</v>
          </cell>
          <cell r="I5319" t="str">
            <v>0015383 - DESIGNED BENEFITS GROUP</v>
          </cell>
        </row>
        <row r="5320">
          <cell r="A5320" t="str">
            <v>C53385PO</v>
          </cell>
          <cell r="B5320">
            <v>42185</v>
          </cell>
          <cell r="C5320" t="str">
            <v>C53385</v>
          </cell>
          <cell r="D5320" t="str">
            <v>Wagon Masters, Inc.</v>
          </cell>
          <cell r="E5320" t="str">
            <v>ME</v>
          </cell>
          <cell r="F5320" t="str">
            <v>P1</v>
          </cell>
          <cell r="G5320" t="str">
            <v>SMALL</v>
          </cell>
          <cell r="H5320" t="str">
            <v>PO</v>
          </cell>
          <cell r="I5320" t="str">
            <v>0015514 - HOLDEN INSURANCE AGENCY</v>
          </cell>
        </row>
        <row r="5321">
          <cell r="A5321" t="str">
            <v>C53388IH</v>
          </cell>
          <cell r="B5321">
            <v>42185</v>
          </cell>
          <cell r="C5321" t="str">
            <v>C53388</v>
          </cell>
          <cell r="D5321" t="str">
            <v>Head Over Heels Gymnastics Inc</v>
          </cell>
          <cell r="E5321" t="str">
            <v>MA</v>
          </cell>
          <cell r="F5321" t="str">
            <v>P1</v>
          </cell>
          <cell r="G5321" t="str">
            <v>SMALL</v>
          </cell>
          <cell r="H5321" t="str">
            <v>IH</v>
          </cell>
          <cell r="I5321" t="str">
            <v>0015500 - KAPLAN, ELLEN A</v>
          </cell>
        </row>
        <row r="5322">
          <cell r="A5322" t="str">
            <v>C53391JR</v>
          </cell>
          <cell r="B5322">
            <v>42185</v>
          </cell>
          <cell r="C5322" t="str">
            <v>C53391</v>
          </cell>
          <cell r="D5322" t="str">
            <v>Applied Capital Management Inc</v>
          </cell>
          <cell r="E5322" t="str">
            <v>NH</v>
          </cell>
          <cell r="F5322" t="str">
            <v>P1</v>
          </cell>
          <cell r="G5322" t="str">
            <v>SMALL</v>
          </cell>
          <cell r="H5322" t="str">
            <v>JR</v>
          </cell>
          <cell r="I5322" t="str">
            <v>0015484 - BROADY, ANDREW P</v>
          </cell>
        </row>
        <row r="5323">
          <cell r="A5323" t="str">
            <v>C53392IH</v>
          </cell>
          <cell r="B5323">
            <v>42185</v>
          </cell>
          <cell r="C5323" t="str">
            <v>C53392</v>
          </cell>
          <cell r="D5323" t="str">
            <v>Milton Chiropractic &amp; Rehab Inc</v>
          </cell>
          <cell r="E5323" t="str">
            <v>MA</v>
          </cell>
          <cell r="F5323" t="str">
            <v>P1</v>
          </cell>
          <cell r="G5323" t="str">
            <v>CRC</v>
          </cell>
          <cell r="H5323" t="str">
            <v>IH</v>
          </cell>
          <cell r="I5323" t="str">
            <v>0016923 - MATHIESON, PATRICIA</v>
          </cell>
        </row>
        <row r="5324">
          <cell r="A5324" t="str">
            <v>C53399IV</v>
          </cell>
          <cell r="B5324">
            <v>42185</v>
          </cell>
          <cell r="C5324" t="str">
            <v>C53399</v>
          </cell>
          <cell r="D5324" t="str">
            <v>Retina Consultants of Worcester PC</v>
          </cell>
          <cell r="E5324" t="str">
            <v>MA</v>
          </cell>
          <cell r="F5324" t="str">
            <v>P1</v>
          </cell>
          <cell r="G5324" t="str">
            <v>SMALL</v>
          </cell>
          <cell r="H5324" t="str">
            <v>IV</v>
          </cell>
          <cell r="I5324" t="str">
            <v>0015513 - CUDWORTH, DEAN D</v>
          </cell>
        </row>
        <row r="5325">
          <cell r="A5325" t="str">
            <v>C53401IV</v>
          </cell>
          <cell r="B5325">
            <v>42185</v>
          </cell>
          <cell r="C5325" t="str">
            <v>C53401</v>
          </cell>
          <cell r="D5325" t="str">
            <v>Salem Orthopedic Surgeons Inc</v>
          </cell>
          <cell r="E5325" t="str">
            <v>MA</v>
          </cell>
          <cell r="F5325" t="str">
            <v>P1</v>
          </cell>
          <cell r="G5325" t="str">
            <v>SMALL</v>
          </cell>
          <cell r="H5325" t="str">
            <v>IV</v>
          </cell>
          <cell r="I5325" t="str">
            <v>0015380 - WAS INSURANCE AGENCY LLC</v>
          </cell>
        </row>
        <row r="5326">
          <cell r="A5326" t="str">
            <v>C53401MI</v>
          </cell>
          <cell r="B5326">
            <v>42185</v>
          </cell>
          <cell r="C5326" t="str">
            <v>C53401</v>
          </cell>
          <cell r="D5326" t="str">
            <v>Salem Orthopedic Surgeons Inc</v>
          </cell>
          <cell r="E5326" t="str">
            <v>MA</v>
          </cell>
          <cell r="F5326" t="str">
            <v>P1</v>
          </cell>
          <cell r="G5326" t="str">
            <v>MCARE</v>
          </cell>
          <cell r="H5326" t="str">
            <v>MI</v>
          </cell>
          <cell r="I5326" t="str">
            <v>0015380 - WAS INSURANCE AGENCY LLC</v>
          </cell>
        </row>
        <row r="5327">
          <cell r="A5327" t="str">
            <v>C53403IH</v>
          </cell>
          <cell r="B5327">
            <v>42185</v>
          </cell>
          <cell r="C5327" t="str">
            <v>C53403</v>
          </cell>
          <cell r="D5327" t="str">
            <v>Highland Power Corporation</v>
          </cell>
          <cell r="E5327" t="str">
            <v>MA</v>
          </cell>
          <cell r="F5327" t="str">
            <v>P1</v>
          </cell>
          <cell r="G5327" t="str">
            <v>SMALL</v>
          </cell>
          <cell r="H5327" t="str">
            <v>IH</v>
          </cell>
          <cell r="I5327" t="str">
            <v>0022400 - EMPLOYEE BENEFIT ADVISORS INC</v>
          </cell>
        </row>
        <row r="5328">
          <cell r="A5328" t="str">
            <v>C53404IH</v>
          </cell>
          <cell r="B5328">
            <v>42185</v>
          </cell>
          <cell r="C5328" t="str">
            <v>C53404</v>
          </cell>
          <cell r="D5328" t="str">
            <v>Pediatric Health Care</v>
          </cell>
          <cell r="E5328" t="str">
            <v>MA</v>
          </cell>
          <cell r="F5328" t="str">
            <v>P1</v>
          </cell>
          <cell r="G5328" t="str">
            <v>SMALL</v>
          </cell>
          <cell r="H5328" t="str">
            <v>IH</v>
          </cell>
          <cell r="I5328" t="str">
            <v>0015347 - LANDRY, ROBERT A</v>
          </cell>
        </row>
        <row r="5329">
          <cell r="A5329" t="str">
            <v>C53410IH</v>
          </cell>
          <cell r="B5329">
            <v>42185</v>
          </cell>
          <cell r="C5329" t="str">
            <v>C53410</v>
          </cell>
          <cell r="D5329" t="str">
            <v>CECILY M. SOSTEK, INC.</v>
          </cell>
          <cell r="E5329" t="str">
            <v>MA</v>
          </cell>
          <cell r="F5329" t="str">
            <v>P1</v>
          </cell>
          <cell r="G5329" t="str">
            <v>SMALL</v>
          </cell>
          <cell r="H5329" t="str">
            <v>IH</v>
          </cell>
          <cell r="I5329" t="str">
            <v>0015465 - INCENTIVE GROUP</v>
          </cell>
        </row>
        <row r="5330">
          <cell r="A5330" t="str">
            <v>C53415IH</v>
          </cell>
          <cell r="B5330">
            <v>42185</v>
          </cell>
          <cell r="C5330" t="str">
            <v>C53415</v>
          </cell>
          <cell r="D5330" t="str">
            <v>3 D Dental PC</v>
          </cell>
          <cell r="E5330" t="str">
            <v>MA</v>
          </cell>
          <cell r="F5330" t="str">
            <v>P1</v>
          </cell>
          <cell r="G5330" t="str">
            <v>GPC</v>
          </cell>
          <cell r="H5330" t="str">
            <v>IH</v>
          </cell>
          <cell r="I5330" t="str">
            <v>0020356 - SPRING INSURANCE GROUP LLC</v>
          </cell>
        </row>
        <row r="5331">
          <cell r="A5331" t="str">
            <v>C53416IH</v>
          </cell>
          <cell r="B5331">
            <v>42185</v>
          </cell>
          <cell r="C5331" t="str">
            <v>C53416</v>
          </cell>
          <cell r="D5331" t="str">
            <v>Bliss Salon</v>
          </cell>
          <cell r="E5331" t="str">
            <v>MA</v>
          </cell>
          <cell r="F5331" t="str">
            <v>P1</v>
          </cell>
          <cell r="G5331" t="str">
            <v>SMALL</v>
          </cell>
          <cell r="H5331" t="str">
            <v>IH</v>
          </cell>
          <cell r="I5331" t="str">
            <v>0015508 - NORTHWESTERN BENEFIT ASSOC INSURANCE AGCY INC</v>
          </cell>
        </row>
        <row r="5332">
          <cell r="A5332" t="str">
            <v>C53419JM</v>
          </cell>
          <cell r="B5332">
            <v>42185</v>
          </cell>
          <cell r="C5332" t="str">
            <v>C53419</v>
          </cell>
          <cell r="D5332" t="str">
            <v>Paugus Bay Marina LLC</v>
          </cell>
          <cell r="E5332" t="str">
            <v>NH</v>
          </cell>
          <cell r="F5332" t="str">
            <v>P1</v>
          </cell>
          <cell r="G5332" t="str">
            <v>SMALL</v>
          </cell>
          <cell r="H5332" t="str">
            <v>JM</v>
          </cell>
          <cell r="I5332" t="str">
            <v>0015462 - MELCHER &amp; PRESCOTT AGENCY INC</v>
          </cell>
        </row>
        <row r="5333">
          <cell r="A5333" t="str">
            <v>C53426IH</v>
          </cell>
          <cell r="B5333">
            <v>42185</v>
          </cell>
          <cell r="C5333" t="str">
            <v>C53426</v>
          </cell>
          <cell r="D5333" t="str">
            <v>Law Offices of John Manoog</v>
          </cell>
          <cell r="E5333" t="str">
            <v>MA</v>
          </cell>
          <cell r="F5333" t="str">
            <v>P1</v>
          </cell>
          <cell r="G5333" t="str">
            <v>SMALL</v>
          </cell>
          <cell r="H5333" t="str">
            <v>IH</v>
          </cell>
          <cell r="I5333" t="str">
            <v>0015388 - HARPER, ANNA</v>
          </cell>
        </row>
        <row r="5334">
          <cell r="A5334" t="str">
            <v>C53430JM</v>
          </cell>
          <cell r="B5334">
            <v>42185</v>
          </cell>
          <cell r="C5334" t="str">
            <v>C53430</v>
          </cell>
          <cell r="D5334" t="str">
            <v>CW Sliter &amp; Sons Inc</v>
          </cell>
          <cell r="E5334" t="str">
            <v>NH</v>
          </cell>
          <cell r="F5334" t="str">
            <v>P1</v>
          </cell>
          <cell r="G5334" t="str">
            <v>SMALL</v>
          </cell>
          <cell r="H5334" t="str">
            <v>JM</v>
          </cell>
          <cell r="I5334" t="str">
            <v>0015428 - NEW ENGLAND EMPLOYEE BENEFITS COUNCIL</v>
          </cell>
        </row>
        <row r="5335">
          <cell r="A5335" t="str">
            <v>C53433JM</v>
          </cell>
          <cell r="B5335">
            <v>42185</v>
          </cell>
          <cell r="C5335" t="str">
            <v>C53433</v>
          </cell>
          <cell r="D5335" t="str">
            <v>Origin Micro Inc</v>
          </cell>
          <cell r="E5335" t="str">
            <v>NH</v>
          </cell>
          <cell r="F5335" t="str">
            <v>P1</v>
          </cell>
          <cell r="G5335" t="str">
            <v>SMALL</v>
          </cell>
          <cell r="H5335" t="str">
            <v>JM</v>
          </cell>
          <cell r="I5335" t="str">
            <v>0024819 - BLAISDELL, GEORGE</v>
          </cell>
        </row>
        <row r="5336">
          <cell r="A5336" t="str">
            <v>C53442PO</v>
          </cell>
          <cell r="B5336">
            <v>42185</v>
          </cell>
          <cell r="C5336" t="str">
            <v>C53442</v>
          </cell>
          <cell r="D5336" t="str">
            <v>Child Development Services</v>
          </cell>
          <cell r="E5336" t="str">
            <v>ME</v>
          </cell>
          <cell r="F5336" t="str">
            <v>P1</v>
          </cell>
          <cell r="G5336" t="str">
            <v>ERF</v>
          </cell>
          <cell r="H5336" t="str">
            <v>PO</v>
          </cell>
          <cell r="I5336" t="str">
            <v>0035957 - CROSS INSURANCE</v>
          </cell>
        </row>
        <row r="5337">
          <cell r="A5337" t="str">
            <v>C53443IH</v>
          </cell>
          <cell r="B5337">
            <v>42185</v>
          </cell>
          <cell r="C5337" t="str">
            <v>C53443</v>
          </cell>
          <cell r="D5337" t="str">
            <v>Neurosurgeons of Cape Cod</v>
          </cell>
          <cell r="E5337" t="str">
            <v>MA</v>
          </cell>
          <cell r="F5337" t="str">
            <v>P1</v>
          </cell>
          <cell r="G5337" t="str">
            <v>SMALL</v>
          </cell>
          <cell r="H5337" t="str">
            <v>IH</v>
          </cell>
          <cell r="I5337" t="str">
            <v>0015689 - KAPLAN, ELLEN A</v>
          </cell>
        </row>
        <row r="5338">
          <cell r="A5338" t="str">
            <v>C53445IV</v>
          </cell>
          <cell r="B5338">
            <v>42185</v>
          </cell>
          <cell r="C5338" t="str">
            <v>C53445</v>
          </cell>
          <cell r="D5338" t="str">
            <v>Cornerstone IT LLC</v>
          </cell>
          <cell r="E5338" t="str">
            <v>MA</v>
          </cell>
          <cell r="F5338" t="str">
            <v>P1</v>
          </cell>
          <cell r="G5338" t="str">
            <v>SMALL</v>
          </cell>
          <cell r="H5338" t="str">
            <v>IV</v>
          </cell>
          <cell r="I5338" t="str">
            <v>0015520 - GOLENBERG, MARVIN</v>
          </cell>
        </row>
        <row r="5339">
          <cell r="A5339" t="str">
            <v>C53447IA</v>
          </cell>
          <cell r="B5339">
            <v>42185</v>
          </cell>
          <cell r="C5339" t="str">
            <v>C53447</v>
          </cell>
          <cell r="D5339" t="str">
            <v>Mast Capital Management LLC</v>
          </cell>
          <cell r="E5339" t="str">
            <v>MA</v>
          </cell>
          <cell r="F5339" t="str">
            <v>P1</v>
          </cell>
          <cell r="G5339" t="str">
            <v>SMALL</v>
          </cell>
          <cell r="H5339" t="str">
            <v>IA</v>
          </cell>
          <cell r="I5339" t="str">
            <v>0018426 - ROMOND, JEFFREY</v>
          </cell>
        </row>
        <row r="5340">
          <cell r="A5340" t="str">
            <v>C53452JM</v>
          </cell>
          <cell r="B5340">
            <v>42185</v>
          </cell>
          <cell r="C5340" t="str">
            <v>C53452</v>
          </cell>
          <cell r="D5340" t="str">
            <v>Beliveau Fradette &amp; Gallant</v>
          </cell>
          <cell r="E5340" t="str">
            <v>NH</v>
          </cell>
          <cell r="F5340" t="str">
            <v>P1</v>
          </cell>
          <cell r="G5340" t="str">
            <v>SMALL</v>
          </cell>
          <cell r="H5340" t="str">
            <v>JM</v>
          </cell>
          <cell r="I5340" t="str">
            <v>0015649 - LIFETIME BENEFITS GROUP INC</v>
          </cell>
        </row>
        <row r="5341">
          <cell r="A5341" t="str">
            <v>C53452JR</v>
          </cell>
          <cell r="B5341">
            <v>42185</v>
          </cell>
          <cell r="C5341" t="str">
            <v>C53452</v>
          </cell>
          <cell r="D5341" t="str">
            <v>Beliveau Fradette &amp; Gallant</v>
          </cell>
          <cell r="E5341" t="str">
            <v>NH</v>
          </cell>
          <cell r="F5341" t="str">
            <v>P1</v>
          </cell>
          <cell r="G5341" t="str">
            <v>SMALL</v>
          </cell>
          <cell r="H5341" t="str">
            <v>JR</v>
          </cell>
          <cell r="I5341" t="str">
            <v>0015649 - LIFETIME BENEFITS GROUP INC</v>
          </cell>
        </row>
        <row r="5342">
          <cell r="A5342" t="str">
            <v>C53453IH</v>
          </cell>
          <cell r="B5342">
            <v>42185</v>
          </cell>
          <cell r="C5342" t="str">
            <v>C53453</v>
          </cell>
          <cell r="D5342" t="str">
            <v>Jerric Corp</v>
          </cell>
          <cell r="E5342" t="str">
            <v>ME</v>
          </cell>
          <cell r="F5342" t="str">
            <v>P1</v>
          </cell>
          <cell r="G5342" t="str">
            <v>SMALL</v>
          </cell>
          <cell r="H5342" t="str">
            <v>IH</v>
          </cell>
          <cell r="I5342" t="str">
            <v>0035303 - BUSINESS INSURANCE AGENCY</v>
          </cell>
        </row>
        <row r="5343">
          <cell r="A5343" t="str">
            <v>C53453JH</v>
          </cell>
          <cell r="B5343">
            <v>42185</v>
          </cell>
          <cell r="C5343" t="str">
            <v>C53453</v>
          </cell>
          <cell r="D5343" t="str">
            <v>Jerric Corp</v>
          </cell>
          <cell r="E5343" t="str">
            <v>ME</v>
          </cell>
          <cell r="F5343" t="str">
            <v>P1</v>
          </cell>
          <cell r="G5343" t="str">
            <v>SMALL</v>
          </cell>
          <cell r="H5343" t="str">
            <v>JH</v>
          </cell>
          <cell r="I5343" t="str">
            <v>0035303 - BUSINESS INSURANCE AGENCY</v>
          </cell>
        </row>
        <row r="5344">
          <cell r="A5344" t="str">
            <v>C53454IH</v>
          </cell>
          <cell r="B5344">
            <v>42185</v>
          </cell>
          <cell r="C5344" t="str">
            <v>C53454</v>
          </cell>
          <cell r="D5344" t="str">
            <v>Douglas Island Development Corp</v>
          </cell>
          <cell r="E5344" t="str">
            <v>MA</v>
          </cell>
          <cell r="F5344" t="str">
            <v>P1</v>
          </cell>
          <cell r="G5344" t="str">
            <v>SMALL</v>
          </cell>
          <cell r="H5344" t="str">
            <v>IH</v>
          </cell>
          <cell r="I5344" t="str">
            <v>0015516 - UNITED BUSINESSMANS INSURANCE AGENCY</v>
          </cell>
        </row>
        <row r="5345">
          <cell r="A5345" t="str">
            <v>C53456IH</v>
          </cell>
          <cell r="B5345">
            <v>42185</v>
          </cell>
          <cell r="C5345" t="str">
            <v>C53456</v>
          </cell>
          <cell r="D5345" t="str">
            <v>B &amp; M Office Installations</v>
          </cell>
          <cell r="E5345" t="str">
            <v>MA</v>
          </cell>
          <cell r="F5345" t="str">
            <v>P1</v>
          </cell>
          <cell r="G5345" t="str">
            <v>SMALL</v>
          </cell>
          <cell r="H5345" t="str">
            <v>IH</v>
          </cell>
          <cell r="I5345" t="str">
            <v>0015483 - HUBBARD &amp; PRESTON INSURANCE BROKERAGE INC</v>
          </cell>
        </row>
        <row r="5346">
          <cell r="A5346" t="str">
            <v>C53460JM</v>
          </cell>
          <cell r="B5346">
            <v>42185</v>
          </cell>
          <cell r="C5346" t="str">
            <v>C53460</v>
          </cell>
          <cell r="D5346" t="str">
            <v>One Dow Court Inc</v>
          </cell>
          <cell r="E5346" t="str">
            <v>NH</v>
          </cell>
          <cell r="F5346" t="str">
            <v>P1</v>
          </cell>
          <cell r="G5346" t="str">
            <v>SMALL</v>
          </cell>
          <cell r="H5346" t="str">
            <v>JM</v>
          </cell>
          <cell r="I5346" t="str">
            <v>0027582 - CROSS INSURANCE - MANCHESTER</v>
          </cell>
        </row>
        <row r="5347">
          <cell r="A5347" t="str">
            <v>C53460MI</v>
          </cell>
          <cell r="B5347">
            <v>42185</v>
          </cell>
          <cell r="C5347" t="str">
            <v>C53460</v>
          </cell>
          <cell r="D5347" t="str">
            <v>One Dow Court Inc</v>
          </cell>
          <cell r="E5347" t="str">
            <v>NH</v>
          </cell>
          <cell r="F5347" t="str">
            <v>P1</v>
          </cell>
          <cell r="G5347" t="str">
            <v>MCARE</v>
          </cell>
          <cell r="H5347" t="str">
            <v>MI</v>
          </cell>
          <cell r="I5347" t="str">
            <v>0027582 - CROSS INSURANCE - MANCHESTER</v>
          </cell>
        </row>
        <row r="5348">
          <cell r="A5348" t="str">
            <v>C53461JH</v>
          </cell>
          <cell r="B5348">
            <v>42185</v>
          </cell>
          <cell r="C5348" t="str">
            <v>C53461</v>
          </cell>
          <cell r="D5348" t="str">
            <v>First Baptist Church</v>
          </cell>
          <cell r="E5348" t="str">
            <v>NH</v>
          </cell>
          <cell r="F5348" t="str">
            <v>P1</v>
          </cell>
          <cell r="G5348" t="str">
            <v>SMALL</v>
          </cell>
          <cell r="H5348" t="str">
            <v>JH</v>
          </cell>
          <cell r="I5348" t="str">
            <v>0029952 - NEW ENGLAND EMPLOYEE BENEFITS COUNCIL</v>
          </cell>
        </row>
        <row r="5349">
          <cell r="A5349" t="str">
            <v>C53462IH</v>
          </cell>
          <cell r="B5349">
            <v>42185</v>
          </cell>
          <cell r="C5349" t="str">
            <v>C53462</v>
          </cell>
          <cell r="D5349" t="str">
            <v>DA Mitchell Co Inc</v>
          </cell>
          <cell r="E5349" t="str">
            <v>NH</v>
          </cell>
          <cell r="F5349" t="str">
            <v>P1</v>
          </cell>
          <cell r="G5349" t="str">
            <v>SMALL</v>
          </cell>
          <cell r="H5349" t="str">
            <v>IH</v>
          </cell>
          <cell r="I5349" t="str">
            <v>0015693 - CORNERSTONE BENEFIT &amp; RET GROUP INC</v>
          </cell>
        </row>
        <row r="5350">
          <cell r="A5350" t="str">
            <v>C53464IA</v>
          </cell>
          <cell r="B5350">
            <v>42185</v>
          </cell>
          <cell r="C5350" t="str">
            <v>C53464</v>
          </cell>
          <cell r="D5350" t="str">
            <v>John O'Horo DMD</v>
          </cell>
          <cell r="E5350" t="str">
            <v>MA</v>
          </cell>
          <cell r="F5350" t="str">
            <v>P1</v>
          </cell>
          <cell r="G5350" t="str">
            <v>SMALL</v>
          </cell>
          <cell r="H5350" t="str">
            <v>IA</v>
          </cell>
          <cell r="I5350" t="str">
            <v>0020539 - SPRING INSURANCE GROUP LLC</v>
          </cell>
        </row>
        <row r="5351">
          <cell r="A5351" t="str">
            <v>C53465IH</v>
          </cell>
          <cell r="B5351">
            <v>42185</v>
          </cell>
          <cell r="C5351" t="str">
            <v>C53465</v>
          </cell>
          <cell r="D5351" t="str">
            <v>Knights Airport Limousine Service</v>
          </cell>
          <cell r="E5351" t="str">
            <v>MA</v>
          </cell>
          <cell r="F5351" t="str">
            <v>P1</v>
          </cell>
          <cell r="G5351" t="str">
            <v>SMALL</v>
          </cell>
          <cell r="H5351" t="str">
            <v>IH</v>
          </cell>
          <cell r="I5351" t="str">
            <v>0024392 - SMALL BUSINESS INSURANCE AGENCY INC</v>
          </cell>
        </row>
        <row r="5352">
          <cell r="A5352" t="str">
            <v>C53465JA</v>
          </cell>
          <cell r="B5352">
            <v>42185</v>
          </cell>
          <cell r="C5352" t="str">
            <v>C53465</v>
          </cell>
          <cell r="D5352" t="str">
            <v>Knights Airport Limousine Service</v>
          </cell>
          <cell r="E5352" t="str">
            <v>MA</v>
          </cell>
          <cell r="F5352" t="str">
            <v>P1</v>
          </cell>
          <cell r="G5352" t="str">
            <v>SMALL</v>
          </cell>
          <cell r="H5352" t="str">
            <v>JA</v>
          </cell>
          <cell r="I5352" t="str">
            <v>0024392 - SMALL BUSINESS INSURANCE AGENCY INC</v>
          </cell>
        </row>
        <row r="5353">
          <cell r="A5353" t="str">
            <v>C53479JM</v>
          </cell>
          <cell r="B5353">
            <v>42185</v>
          </cell>
          <cell r="C5353" t="str">
            <v>C53479</v>
          </cell>
          <cell r="D5353" t="str">
            <v>Aquarian Analytical</v>
          </cell>
          <cell r="E5353" t="str">
            <v>NH</v>
          </cell>
          <cell r="F5353" t="str">
            <v>P1</v>
          </cell>
          <cell r="G5353" t="str">
            <v>SMALL</v>
          </cell>
          <cell r="H5353" t="str">
            <v>JM</v>
          </cell>
          <cell r="I5353" t="str">
            <v>0015677 - NEW ENGLAND EMPLOYEE BENEFITS COUNCIL</v>
          </cell>
        </row>
        <row r="5354">
          <cell r="A5354" t="str">
            <v>C53490JM</v>
          </cell>
          <cell r="B5354">
            <v>42185</v>
          </cell>
          <cell r="C5354" t="str">
            <v>C53490</v>
          </cell>
          <cell r="D5354" t="str">
            <v>Crossroads Church</v>
          </cell>
          <cell r="E5354" t="str">
            <v>NH</v>
          </cell>
          <cell r="F5354" t="str">
            <v>P1</v>
          </cell>
          <cell r="G5354" t="str">
            <v>SMALL</v>
          </cell>
          <cell r="H5354" t="str">
            <v>JM</v>
          </cell>
          <cell r="I5354" t="str">
            <v>0031127 - DONOHUE JR, STEPHEN J</v>
          </cell>
        </row>
        <row r="5355">
          <cell r="A5355" t="str">
            <v>C53496JM</v>
          </cell>
          <cell r="B5355">
            <v>42185</v>
          </cell>
          <cell r="C5355" t="str">
            <v>C53496</v>
          </cell>
          <cell r="D5355" t="str">
            <v>Chick Lumber</v>
          </cell>
          <cell r="E5355" t="str">
            <v>NH</v>
          </cell>
          <cell r="F5355" t="str">
            <v>P1</v>
          </cell>
          <cell r="G5355" t="str">
            <v>SMALL</v>
          </cell>
          <cell r="H5355" t="str">
            <v>JM</v>
          </cell>
          <cell r="I5355" t="str">
            <v>0034004 - JONES II, STEPHEN MICHAEL</v>
          </cell>
        </row>
        <row r="5356">
          <cell r="A5356" t="str">
            <v>C53498JM</v>
          </cell>
          <cell r="B5356">
            <v>42185</v>
          </cell>
          <cell r="C5356" t="str">
            <v>C53498</v>
          </cell>
          <cell r="D5356" t="str">
            <v>Gr Manchester Chamber Of Commerce</v>
          </cell>
          <cell r="E5356" t="str">
            <v>NH</v>
          </cell>
          <cell r="F5356" t="str">
            <v>P1</v>
          </cell>
          <cell r="G5356" t="str">
            <v>SMALL</v>
          </cell>
          <cell r="H5356" t="str">
            <v>JM</v>
          </cell>
          <cell r="I5356" t="str">
            <v>0017419 - TRIVANTUS INC</v>
          </cell>
        </row>
        <row r="5357">
          <cell r="A5357" t="str">
            <v>C53508IH</v>
          </cell>
          <cell r="B5357">
            <v>42185</v>
          </cell>
          <cell r="C5357" t="str">
            <v>C53508</v>
          </cell>
          <cell r="D5357" t="str">
            <v>Massachusetts Association of Realtors</v>
          </cell>
          <cell r="E5357" t="str">
            <v>MA</v>
          </cell>
          <cell r="F5357" t="str">
            <v>P1</v>
          </cell>
          <cell r="G5357" t="str">
            <v>SMALL</v>
          </cell>
          <cell r="H5357" t="str">
            <v>IH</v>
          </cell>
          <cell r="I5357" t="str">
            <v>0015625 - CLARK &amp; LAVEY</v>
          </cell>
        </row>
        <row r="5358">
          <cell r="A5358" t="str">
            <v>C53518JM</v>
          </cell>
          <cell r="B5358">
            <v>42185</v>
          </cell>
          <cell r="C5358" t="str">
            <v>C53518</v>
          </cell>
          <cell r="D5358" t="str">
            <v>BELLETETES</v>
          </cell>
          <cell r="E5358" t="str">
            <v>NH</v>
          </cell>
          <cell r="F5358" t="str">
            <v>P1</v>
          </cell>
          <cell r="G5358" t="str">
            <v>ERF</v>
          </cell>
          <cell r="H5358" t="str">
            <v>JM</v>
          </cell>
          <cell r="I5358" t="str">
            <v>0028471 - INSURANCE PLANNING GROUP INC</v>
          </cell>
        </row>
        <row r="5359">
          <cell r="A5359" t="str">
            <v>C53527IH</v>
          </cell>
          <cell r="B5359">
            <v>42185</v>
          </cell>
          <cell r="C5359" t="str">
            <v>C53527</v>
          </cell>
          <cell r="D5359" t="str">
            <v>Bayside Marketing Systems Inc</v>
          </cell>
          <cell r="E5359" t="str">
            <v>MA</v>
          </cell>
          <cell r="F5359" t="str">
            <v>P1</v>
          </cell>
          <cell r="G5359" t="str">
            <v>SMALL</v>
          </cell>
          <cell r="H5359" t="str">
            <v>IH</v>
          </cell>
          <cell r="I5359" t="str">
            <v>0015772 - WALSH, JOHN P</v>
          </cell>
        </row>
        <row r="5360">
          <cell r="A5360" t="str">
            <v>C53530JM</v>
          </cell>
          <cell r="B5360">
            <v>42185</v>
          </cell>
          <cell r="C5360" t="str">
            <v>C53530</v>
          </cell>
          <cell r="D5360" t="str">
            <v>Greenhouse Designs Inc</v>
          </cell>
          <cell r="E5360" t="str">
            <v>NH</v>
          </cell>
          <cell r="F5360" t="str">
            <v>P1</v>
          </cell>
          <cell r="G5360" t="str">
            <v>SMALL</v>
          </cell>
          <cell r="H5360" t="str">
            <v>JM</v>
          </cell>
          <cell r="I5360" t="str">
            <v>0032716 - GRANITE GROUP BENEFITS LLC</v>
          </cell>
        </row>
        <row r="5361">
          <cell r="A5361" t="str">
            <v>C53536JN</v>
          </cell>
          <cell r="B5361">
            <v>42185</v>
          </cell>
          <cell r="C5361" t="str">
            <v>C53536</v>
          </cell>
          <cell r="D5361" t="str">
            <v>P A Hicks &amp; Sons Inc</v>
          </cell>
          <cell r="E5361" t="str">
            <v>NH</v>
          </cell>
          <cell r="F5361" t="str">
            <v>P1</v>
          </cell>
          <cell r="G5361" t="str">
            <v>SMALL</v>
          </cell>
          <cell r="H5361" t="str">
            <v>JN</v>
          </cell>
          <cell r="I5361" t="str">
            <v>0015712 - LIFETIME BENEFITS GROUP INC</v>
          </cell>
        </row>
        <row r="5362">
          <cell r="A5362" t="str">
            <v>C53536JR</v>
          </cell>
          <cell r="B5362">
            <v>42185</v>
          </cell>
          <cell r="C5362" t="str">
            <v>C53536</v>
          </cell>
          <cell r="D5362" t="str">
            <v>P A Hicks &amp; Sons Inc</v>
          </cell>
          <cell r="E5362" t="str">
            <v>NH</v>
          </cell>
          <cell r="F5362" t="str">
            <v>P1</v>
          </cell>
          <cell r="G5362" t="str">
            <v>SMALL</v>
          </cell>
          <cell r="H5362" t="str">
            <v>JR</v>
          </cell>
          <cell r="I5362" t="str">
            <v>0015712 - LIFETIME BENEFITS GROUP INC</v>
          </cell>
        </row>
        <row r="5363">
          <cell r="A5363" t="str">
            <v>C53544IH</v>
          </cell>
          <cell r="B5363">
            <v>42185</v>
          </cell>
          <cell r="C5363" t="str">
            <v>C53544</v>
          </cell>
          <cell r="D5363" t="str">
            <v>Glen Urquhart School</v>
          </cell>
          <cell r="E5363" t="str">
            <v>MA</v>
          </cell>
          <cell r="F5363" t="str">
            <v>P1</v>
          </cell>
          <cell r="G5363" t="str">
            <v>SMALL</v>
          </cell>
          <cell r="H5363" t="str">
            <v>IH</v>
          </cell>
          <cell r="I5363" t="str">
            <v>0026433 - BORISLOW INSURANCE AGENCY</v>
          </cell>
        </row>
        <row r="5364">
          <cell r="A5364" t="str">
            <v>C53552IV</v>
          </cell>
          <cell r="B5364">
            <v>42185</v>
          </cell>
          <cell r="C5364" t="str">
            <v>C53552</v>
          </cell>
          <cell r="D5364" t="str">
            <v>Petite Plaisance Trust</v>
          </cell>
          <cell r="E5364" t="str">
            <v>ME</v>
          </cell>
          <cell r="F5364" t="str">
            <v>P1</v>
          </cell>
          <cell r="G5364" t="str">
            <v>SMALL</v>
          </cell>
          <cell r="H5364" t="str">
            <v>IV</v>
          </cell>
          <cell r="I5364" t="str">
            <v>0015814 - BUSINESS INSURANCE AGENCY</v>
          </cell>
        </row>
        <row r="5365">
          <cell r="A5365" t="str">
            <v>C53554IH</v>
          </cell>
          <cell r="B5365">
            <v>42185</v>
          </cell>
          <cell r="C5365" t="str">
            <v>C53554</v>
          </cell>
          <cell r="D5365" t="str">
            <v>Crystal Industries</v>
          </cell>
          <cell r="E5365" t="str">
            <v>MA</v>
          </cell>
          <cell r="F5365" t="str">
            <v>P1</v>
          </cell>
          <cell r="G5365" t="str">
            <v>SMALL</v>
          </cell>
          <cell r="H5365" t="str">
            <v>IH</v>
          </cell>
          <cell r="I5365" t="str">
            <v>0022403 - EMPLOYEE BENEFIT ADVISORS INC</v>
          </cell>
        </row>
        <row r="5366">
          <cell r="A5366" t="str">
            <v>C53572JH</v>
          </cell>
          <cell r="B5366">
            <v>42185</v>
          </cell>
          <cell r="C5366" t="str">
            <v>C53572</v>
          </cell>
          <cell r="D5366" t="str">
            <v>P &amp; S Equipment Inc</v>
          </cell>
          <cell r="E5366" t="str">
            <v>NH</v>
          </cell>
          <cell r="F5366" t="str">
            <v>P1</v>
          </cell>
          <cell r="G5366" t="str">
            <v>SMALL</v>
          </cell>
          <cell r="H5366" t="str">
            <v>JH</v>
          </cell>
          <cell r="I5366" t="str">
            <v>0015666 - NEW ENGLAND EMPLOYEE BENEFITS COUNCIL</v>
          </cell>
        </row>
        <row r="5367">
          <cell r="A5367" t="str">
            <v>C53573IH</v>
          </cell>
          <cell r="B5367">
            <v>42185</v>
          </cell>
          <cell r="C5367" t="str">
            <v>C53573</v>
          </cell>
          <cell r="D5367" t="str">
            <v>Abacus</v>
          </cell>
          <cell r="E5367" t="str">
            <v>ME</v>
          </cell>
          <cell r="F5367" t="str">
            <v>P1</v>
          </cell>
          <cell r="G5367" t="str">
            <v>SMALL</v>
          </cell>
          <cell r="H5367" t="str">
            <v>IH</v>
          </cell>
          <cell r="I5367" t="str">
            <v>0015801 - C &amp; R MCCARTHY INC</v>
          </cell>
        </row>
        <row r="5368">
          <cell r="A5368" t="str">
            <v>C53574JM</v>
          </cell>
          <cell r="B5368">
            <v>42185</v>
          </cell>
          <cell r="C5368" t="str">
            <v>C53574</v>
          </cell>
          <cell r="D5368" t="str">
            <v>New Hampshire Lodging &amp; Restaurant Association</v>
          </cell>
          <cell r="E5368" t="str">
            <v>NH</v>
          </cell>
          <cell r="F5368" t="str">
            <v>P1</v>
          </cell>
          <cell r="G5368" t="str">
            <v>SMALL</v>
          </cell>
          <cell r="H5368" t="str">
            <v>JM</v>
          </cell>
          <cell r="I5368" t="str">
            <v>0032873 - CLARK-MORTENSON AGENCY INC</v>
          </cell>
        </row>
        <row r="5369">
          <cell r="A5369" t="str">
            <v>C53582JN</v>
          </cell>
          <cell r="B5369">
            <v>42185</v>
          </cell>
          <cell r="C5369" t="str">
            <v>C53582</v>
          </cell>
          <cell r="D5369" t="str">
            <v>State Line Pet Supply Inc</v>
          </cell>
          <cell r="E5369" t="str">
            <v>NH</v>
          </cell>
          <cell r="F5369" t="str">
            <v>P1</v>
          </cell>
          <cell r="G5369" t="str">
            <v>SMALL</v>
          </cell>
          <cell r="H5369" t="str">
            <v>JN</v>
          </cell>
          <cell r="I5369" t="str">
            <v>0015714 - INSURANCE SOLUTIONS CORPORATION</v>
          </cell>
        </row>
        <row r="5370">
          <cell r="A5370" t="str">
            <v>C53584PO</v>
          </cell>
          <cell r="B5370">
            <v>42185</v>
          </cell>
          <cell r="C5370" t="str">
            <v>C53584</v>
          </cell>
          <cell r="D5370" t="str">
            <v>Robert J. Orendorf, DDS</v>
          </cell>
          <cell r="E5370" t="str">
            <v>ME</v>
          </cell>
          <cell r="F5370" t="str">
            <v>P1</v>
          </cell>
          <cell r="G5370" t="str">
            <v>SMALL</v>
          </cell>
          <cell r="H5370" t="str">
            <v>PO</v>
          </cell>
          <cell r="I5370" t="str">
            <v>0015784 - GIFFEN, LEE R</v>
          </cell>
        </row>
        <row r="5371">
          <cell r="A5371" t="str">
            <v>C53598PO</v>
          </cell>
          <cell r="B5371">
            <v>42185</v>
          </cell>
          <cell r="C5371" t="str">
            <v>C53598</v>
          </cell>
          <cell r="D5371" t="str">
            <v>MacLeod Furniture</v>
          </cell>
          <cell r="E5371" t="str">
            <v>ME</v>
          </cell>
          <cell r="F5371" t="str">
            <v>P1</v>
          </cell>
          <cell r="G5371" t="str">
            <v>SMALL</v>
          </cell>
          <cell r="H5371" t="str">
            <v>PO</v>
          </cell>
          <cell r="I5371" t="str">
            <v>0018491 - CROSS INSURANCE</v>
          </cell>
        </row>
        <row r="5372">
          <cell r="A5372" t="str">
            <v>C53601IH</v>
          </cell>
          <cell r="B5372">
            <v>42185</v>
          </cell>
          <cell r="C5372" t="str">
            <v>C53601</v>
          </cell>
          <cell r="D5372" t="str">
            <v>Kearns Collision Repair Inc</v>
          </cell>
          <cell r="E5372" t="str">
            <v>MA</v>
          </cell>
          <cell r="F5372" t="str">
            <v>P1</v>
          </cell>
          <cell r="G5372" t="str">
            <v>SMALL</v>
          </cell>
          <cell r="H5372" t="str">
            <v>IH</v>
          </cell>
          <cell r="I5372" t="str">
            <v>0015635 - BAR INSURANCE BROKERAGE INC</v>
          </cell>
        </row>
        <row r="5373">
          <cell r="A5373" t="str">
            <v>C53609IV</v>
          </cell>
          <cell r="B5373">
            <v>42185</v>
          </cell>
          <cell r="C5373" t="str">
            <v>C53609</v>
          </cell>
          <cell r="D5373" t="str">
            <v>Weiser Antiquarian Books</v>
          </cell>
          <cell r="E5373" t="str">
            <v>ME</v>
          </cell>
          <cell r="F5373" t="str">
            <v>P1</v>
          </cell>
          <cell r="G5373" t="str">
            <v>SMALL</v>
          </cell>
          <cell r="H5373" t="str">
            <v>IV</v>
          </cell>
          <cell r="I5373" t="str">
            <v>0015790 - BUSINESS INSURANCE AGENCY</v>
          </cell>
        </row>
        <row r="5374">
          <cell r="A5374" t="str">
            <v>C53619IV</v>
          </cell>
          <cell r="B5374">
            <v>42185</v>
          </cell>
          <cell r="C5374" t="str">
            <v>C53619</v>
          </cell>
          <cell r="D5374" t="str">
            <v>Evergreen Material Partners LLC</v>
          </cell>
          <cell r="E5374" t="str">
            <v>NH</v>
          </cell>
          <cell r="F5374" t="str">
            <v>P1</v>
          </cell>
          <cell r="G5374" t="str">
            <v>SMALL</v>
          </cell>
          <cell r="H5374" t="str">
            <v>IV</v>
          </cell>
          <cell r="I5374" t="str">
            <v>0015773 - DONOHUE JR, STEPHEN J</v>
          </cell>
        </row>
        <row r="5375">
          <cell r="A5375" t="str">
            <v>C53619JM</v>
          </cell>
          <cell r="B5375">
            <v>42185</v>
          </cell>
          <cell r="C5375" t="str">
            <v>C53619</v>
          </cell>
          <cell r="D5375" t="str">
            <v>Evergreen Material Partners LLC</v>
          </cell>
          <cell r="E5375" t="str">
            <v>NH</v>
          </cell>
          <cell r="F5375" t="str">
            <v>P1</v>
          </cell>
          <cell r="G5375" t="str">
            <v>SMALL</v>
          </cell>
          <cell r="H5375" t="str">
            <v>JM</v>
          </cell>
          <cell r="I5375" t="str">
            <v>0015773 - DONOHUE JR, STEPHEN J</v>
          </cell>
        </row>
        <row r="5376">
          <cell r="A5376" t="str">
            <v>C53622IH</v>
          </cell>
          <cell r="B5376">
            <v>42185</v>
          </cell>
          <cell r="C5376" t="str">
            <v>C53622</v>
          </cell>
          <cell r="D5376" t="str">
            <v>Kathryn L. Horutz, D.M.D.</v>
          </cell>
          <cell r="E5376" t="str">
            <v>ME</v>
          </cell>
          <cell r="F5376" t="str">
            <v>P1</v>
          </cell>
          <cell r="G5376" t="str">
            <v>SMALL</v>
          </cell>
          <cell r="H5376" t="str">
            <v>IH</v>
          </cell>
          <cell r="I5376" t="str">
            <v>0015792 - ALLEN FINANCIAL GROUP</v>
          </cell>
        </row>
        <row r="5377">
          <cell r="A5377" t="str">
            <v>C53627JM</v>
          </cell>
          <cell r="B5377">
            <v>42185</v>
          </cell>
          <cell r="C5377" t="str">
            <v>C53627</v>
          </cell>
          <cell r="D5377" t="str">
            <v>Francestown Sand &amp; Gravel Inc</v>
          </cell>
          <cell r="E5377" t="str">
            <v>NH</v>
          </cell>
          <cell r="F5377" t="str">
            <v>P1</v>
          </cell>
          <cell r="G5377" t="str">
            <v>SMALL</v>
          </cell>
          <cell r="H5377" t="str">
            <v>JM</v>
          </cell>
          <cell r="I5377" t="str">
            <v>0015685 - NEW ENGLAND EMPLOYEE BENEFITS COUNCIL</v>
          </cell>
        </row>
        <row r="5378">
          <cell r="A5378" t="str">
            <v>C53631IH</v>
          </cell>
          <cell r="B5378">
            <v>42185</v>
          </cell>
          <cell r="C5378" t="str">
            <v>C53631</v>
          </cell>
          <cell r="D5378" t="str">
            <v>Mountain View Dentistry</v>
          </cell>
          <cell r="E5378" t="str">
            <v>ME</v>
          </cell>
          <cell r="F5378" t="str">
            <v>P1</v>
          </cell>
          <cell r="G5378" t="str">
            <v>SMALL</v>
          </cell>
          <cell r="H5378" t="str">
            <v>IH</v>
          </cell>
          <cell r="I5378" t="str">
            <v>0015908 - BUSINESS INSURANCE AGENCY</v>
          </cell>
        </row>
        <row r="5379">
          <cell r="A5379" t="str">
            <v>C53635JM</v>
          </cell>
          <cell r="B5379">
            <v>42185</v>
          </cell>
          <cell r="C5379" t="str">
            <v>C53635</v>
          </cell>
          <cell r="D5379" t="str">
            <v>Omni Components Corporation</v>
          </cell>
          <cell r="E5379" t="str">
            <v>NH</v>
          </cell>
          <cell r="F5379" t="str">
            <v>P1</v>
          </cell>
          <cell r="G5379" t="str">
            <v>CRC</v>
          </cell>
          <cell r="H5379" t="str">
            <v>JM</v>
          </cell>
          <cell r="I5379" t="str">
            <v>0029835 - GRANITE GROUP BENEFITS LLC</v>
          </cell>
        </row>
        <row r="5380">
          <cell r="A5380" t="str">
            <v>C53639IA</v>
          </cell>
          <cell r="B5380">
            <v>42185</v>
          </cell>
          <cell r="C5380" t="str">
            <v>C53639</v>
          </cell>
          <cell r="D5380" t="str">
            <v>John T Michaels DDS</v>
          </cell>
          <cell r="E5380" t="str">
            <v>MA</v>
          </cell>
          <cell r="F5380" t="str">
            <v>P1</v>
          </cell>
          <cell r="G5380" t="str">
            <v>SMALL</v>
          </cell>
          <cell r="H5380" t="str">
            <v>IA</v>
          </cell>
          <cell r="I5380" t="str">
            <v>0020538 - SPRING INSURANCE GROUP LLC</v>
          </cell>
        </row>
        <row r="5381">
          <cell r="A5381" t="str">
            <v>C53640IH</v>
          </cell>
          <cell r="B5381">
            <v>42185</v>
          </cell>
          <cell r="C5381" t="str">
            <v>C53640</v>
          </cell>
          <cell r="D5381" t="str">
            <v>Integrated Dynamic Metals Corp</v>
          </cell>
          <cell r="E5381" t="str">
            <v>MA</v>
          </cell>
          <cell r="F5381" t="str">
            <v>P1</v>
          </cell>
          <cell r="G5381" t="str">
            <v>SMALL</v>
          </cell>
          <cell r="H5381" t="str">
            <v>IH</v>
          </cell>
        </row>
        <row r="5382">
          <cell r="A5382" t="str">
            <v>C53643IH</v>
          </cell>
          <cell r="B5382">
            <v>42185</v>
          </cell>
          <cell r="C5382" t="str">
            <v>C53643</v>
          </cell>
          <cell r="D5382" t="str">
            <v>East Auburn Baptist Church</v>
          </cell>
          <cell r="E5382" t="str">
            <v>ME</v>
          </cell>
          <cell r="F5382" t="str">
            <v>P1</v>
          </cell>
          <cell r="G5382" t="str">
            <v>SMALL</v>
          </cell>
          <cell r="H5382" t="str">
            <v>IH</v>
          </cell>
          <cell r="I5382" t="str">
            <v>0024574 - SBIA STRATEGIC BENEFIT &amp;</v>
          </cell>
        </row>
        <row r="5383">
          <cell r="A5383" t="str">
            <v>C53644IV</v>
          </cell>
          <cell r="B5383">
            <v>42185</v>
          </cell>
          <cell r="C5383" t="str">
            <v>C53644</v>
          </cell>
          <cell r="D5383" t="str">
            <v>Boulet Freight Management, Inc.</v>
          </cell>
          <cell r="E5383" t="str">
            <v>ME</v>
          </cell>
          <cell r="F5383" t="str">
            <v>P1</v>
          </cell>
          <cell r="G5383" t="str">
            <v>SMALL</v>
          </cell>
          <cell r="H5383" t="str">
            <v>IV</v>
          </cell>
          <cell r="I5383" t="str">
            <v>0015912 - PRIME FINANCIAL INVESTMENT &amp; INS</v>
          </cell>
        </row>
        <row r="5384">
          <cell r="A5384" t="str">
            <v>C53651PO</v>
          </cell>
          <cell r="B5384">
            <v>42185</v>
          </cell>
          <cell r="C5384" t="str">
            <v>C53651</v>
          </cell>
          <cell r="D5384" t="str">
            <v>Allies Inc</v>
          </cell>
          <cell r="E5384" t="str">
            <v>ME</v>
          </cell>
          <cell r="F5384" t="str">
            <v>P1</v>
          </cell>
          <cell r="G5384" t="str">
            <v>SMALL</v>
          </cell>
          <cell r="H5384" t="str">
            <v>PO</v>
          </cell>
          <cell r="I5384" t="str">
            <v>0034416 - CROSS INSURANCE</v>
          </cell>
        </row>
        <row r="5385">
          <cell r="A5385" t="str">
            <v>C53657JM</v>
          </cell>
          <cell r="B5385">
            <v>42185</v>
          </cell>
          <cell r="C5385" t="str">
            <v>C53657</v>
          </cell>
          <cell r="D5385" t="str">
            <v>Wilder Plumbing &amp; Heating Inc</v>
          </cell>
          <cell r="E5385" t="str">
            <v>NH</v>
          </cell>
          <cell r="F5385" t="str">
            <v>P1</v>
          </cell>
          <cell r="G5385" t="str">
            <v>SMALL</v>
          </cell>
          <cell r="H5385" t="str">
            <v>JM</v>
          </cell>
          <cell r="I5385" t="str">
            <v>0015762 - BELLOWS NICHOLS AGENCY INC</v>
          </cell>
        </row>
        <row r="5386">
          <cell r="A5386" t="str">
            <v>C53660IH</v>
          </cell>
          <cell r="B5386">
            <v>42185</v>
          </cell>
          <cell r="C5386" t="str">
            <v>C53660</v>
          </cell>
          <cell r="D5386" t="str">
            <v>Community Pharmacy</v>
          </cell>
          <cell r="E5386" t="str">
            <v>ME</v>
          </cell>
          <cell r="F5386" t="str">
            <v>P1</v>
          </cell>
          <cell r="G5386" t="str">
            <v>CRC</v>
          </cell>
          <cell r="H5386" t="str">
            <v>IH</v>
          </cell>
          <cell r="I5386" t="str">
            <v>0035011 - BUSINESS INSURANCE AGENCY</v>
          </cell>
        </row>
        <row r="5387">
          <cell r="A5387" t="str">
            <v>C53660IV</v>
          </cell>
          <cell r="B5387">
            <v>42185</v>
          </cell>
          <cell r="C5387" t="str">
            <v>C53660</v>
          </cell>
          <cell r="D5387" t="str">
            <v>Community Pharmacy</v>
          </cell>
          <cell r="E5387" t="str">
            <v>ME</v>
          </cell>
          <cell r="F5387" t="str">
            <v>P1</v>
          </cell>
          <cell r="G5387" t="str">
            <v>CRC</v>
          </cell>
          <cell r="H5387" t="str">
            <v>IV</v>
          </cell>
          <cell r="I5387" t="str">
            <v>0035011 - BUSINESS INSURANCE AGENCY</v>
          </cell>
        </row>
        <row r="5388">
          <cell r="A5388" t="str">
            <v>C53662IH</v>
          </cell>
          <cell r="B5388">
            <v>42185</v>
          </cell>
          <cell r="C5388" t="str">
            <v>C53662</v>
          </cell>
          <cell r="D5388" t="str">
            <v>Medfield Veterinary Clinic Inc</v>
          </cell>
          <cell r="E5388" t="str">
            <v>MA</v>
          </cell>
          <cell r="F5388" t="str">
            <v>P1</v>
          </cell>
          <cell r="G5388" t="str">
            <v>SMALL</v>
          </cell>
          <cell r="H5388" t="str">
            <v>IH</v>
          </cell>
          <cell r="I5388" t="str">
            <v>0027011 - BRUCE CROHN LLC</v>
          </cell>
        </row>
        <row r="5389">
          <cell r="A5389" t="str">
            <v>C53665JM</v>
          </cell>
          <cell r="B5389">
            <v>42185</v>
          </cell>
          <cell r="C5389" t="str">
            <v>C53665</v>
          </cell>
          <cell r="D5389" t="str">
            <v>Coastal Economic Development NH</v>
          </cell>
          <cell r="E5389" t="str">
            <v>NH</v>
          </cell>
          <cell r="F5389" t="str">
            <v>P1</v>
          </cell>
          <cell r="G5389" t="str">
            <v>SMALL</v>
          </cell>
          <cell r="H5389" t="str">
            <v>JM</v>
          </cell>
          <cell r="I5389" t="str">
            <v>0015891 - MURRAY, ANNE H</v>
          </cell>
        </row>
        <row r="5390">
          <cell r="A5390" t="str">
            <v>C53667PO</v>
          </cell>
          <cell r="B5390">
            <v>42185</v>
          </cell>
          <cell r="C5390" t="str">
            <v>C53667</v>
          </cell>
          <cell r="D5390" t="str">
            <v>Yankee Machine, Inc.</v>
          </cell>
          <cell r="E5390" t="str">
            <v>ME</v>
          </cell>
          <cell r="F5390" t="str">
            <v>P1</v>
          </cell>
          <cell r="G5390" t="str">
            <v>SMALL</v>
          </cell>
          <cell r="H5390" t="str">
            <v>PO</v>
          </cell>
          <cell r="I5390" t="str">
            <v>0015918 - BUSINESS INSURANCE AGENCY</v>
          </cell>
        </row>
        <row r="5391">
          <cell r="A5391" t="str">
            <v>C53669IH</v>
          </cell>
          <cell r="B5391">
            <v>42185</v>
          </cell>
          <cell r="C5391" t="str">
            <v>C53669</v>
          </cell>
          <cell r="D5391" t="str">
            <v>Smokeys Longhorn Cafe</v>
          </cell>
          <cell r="E5391" t="str">
            <v>MA</v>
          </cell>
          <cell r="F5391" t="str">
            <v>P1</v>
          </cell>
          <cell r="G5391" t="str">
            <v>SMALL</v>
          </cell>
          <cell r="H5391" t="str">
            <v>IH</v>
          </cell>
          <cell r="I5391" t="str">
            <v>0017477 - LINCOLN GROUP FOR INS &amp; FINANCIAL SERVICES LLC</v>
          </cell>
        </row>
        <row r="5392">
          <cell r="A5392" t="str">
            <v>C53671JM</v>
          </cell>
          <cell r="B5392">
            <v>42185</v>
          </cell>
          <cell r="C5392" t="str">
            <v>C53671</v>
          </cell>
          <cell r="D5392" t="str">
            <v>Alan Soule Jewelers</v>
          </cell>
          <cell r="E5392" t="str">
            <v>NH</v>
          </cell>
          <cell r="F5392" t="str">
            <v>P1</v>
          </cell>
          <cell r="G5392" t="str">
            <v>SMALL</v>
          </cell>
          <cell r="H5392" t="str">
            <v>JM</v>
          </cell>
          <cell r="I5392" t="str">
            <v>0015885 - CORNERSTONE BENEFIT &amp; RET GROUP INC</v>
          </cell>
        </row>
        <row r="5393">
          <cell r="A5393" t="str">
            <v>C53681IH</v>
          </cell>
          <cell r="B5393">
            <v>42185</v>
          </cell>
          <cell r="C5393" t="str">
            <v>C53681</v>
          </cell>
          <cell r="D5393" t="str">
            <v>Park Street Pub Inc</v>
          </cell>
          <cell r="E5393" t="str">
            <v>MA</v>
          </cell>
          <cell r="F5393" t="str">
            <v>P1</v>
          </cell>
          <cell r="G5393" t="str">
            <v>SMALL</v>
          </cell>
          <cell r="H5393" t="str">
            <v>IH</v>
          </cell>
          <cell r="I5393" t="str">
            <v>0015797 - MCCULLOM, PATRICK</v>
          </cell>
        </row>
        <row r="5394">
          <cell r="A5394" t="str">
            <v>C53686IH</v>
          </cell>
          <cell r="B5394">
            <v>42185</v>
          </cell>
          <cell r="C5394" t="str">
            <v>C53686</v>
          </cell>
          <cell r="D5394" t="str">
            <v>PM Construction Company, Inc.</v>
          </cell>
          <cell r="E5394" t="str">
            <v>ME</v>
          </cell>
          <cell r="F5394" t="str">
            <v>P1</v>
          </cell>
          <cell r="G5394" t="str">
            <v>SMALL</v>
          </cell>
          <cell r="H5394" t="str">
            <v>IH</v>
          </cell>
          <cell r="I5394" t="str">
            <v>0017145 - PAQUIN &amp; CARROLL LLC</v>
          </cell>
        </row>
        <row r="5395">
          <cell r="A5395" t="str">
            <v>C53687IH</v>
          </cell>
          <cell r="B5395">
            <v>42185</v>
          </cell>
          <cell r="C5395" t="str">
            <v>C53687</v>
          </cell>
          <cell r="D5395" t="str">
            <v>Eventective, Inc.</v>
          </cell>
          <cell r="E5395" t="str">
            <v>ME</v>
          </cell>
          <cell r="F5395" t="str">
            <v>P1</v>
          </cell>
          <cell r="G5395" t="str">
            <v>SMALL</v>
          </cell>
          <cell r="H5395" t="str">
            <v>IH</v>
          </cell>
          <cell r="I5395" t="str">
            <v>0028894 - NFP CORPORATE SERVICES (NY) LLC</v>
          </cell>
        </row>
        <row r="5396">
          <cell r="A5396" t="str">
            <v>C53687MI</v>
          </cell>
          <cell r="B5396">
            <v>42185</v>
          </cell>
          <cell r="C5396" t="str">
            <v>C53687</v>
          </cell>
          <cell r="D5396" t="str">
            <v>Eventective, Inc.</v>
          </cell>
          <cell r="E5396" t="str">
            <v>ME</v>
          </cell>
          <cell r="F5396" t="str">
            <v>P1</v>
          </cell>
          <cell r="G5396" t="str">
            <v>MCARE</v>
          </cell>
          <cell r="H5396" t="str">
            <v>MI</v>
          </cell>
          <cell r="I5396" t="str">
            <v>0028894 - NFP CORPORATE SERVICES (NY) LLC</v>
          </cell>
        </row>
        <row r="5397">
          <cell r="A5397" t="str">
            <v>C53691IH</v>
          </cell>
          <cell r="B5397">
            <v>42185</v>
          </cell>
          <cell r="C5397" t="str">
            <v>C53691</v>
          </cell>
          <cell r="D5397" t="str">
            <v>Southern Maine Communications</v>
          </cell>
          <cell r="E5397" t="str">
            <v>ME</v>
          </cell>
          <cell r="F5397" t="str">
            <v>P1</v>
          </cell>
          <cell r="G5397" t="str">
            <v>SMALL</v>
          </cell>
          <cell r="H5397" t="str">
            <v>IH</v>
          </cell>
          <cell r="I5397" t="str">
            <v>0017144 - PAQUIN &amp; CARROLL LLC</v>
          </cell>
        </row>
        <row r="5398">
          <cell r="A5398" t="str">
            <v>C53693IV</v>
          </cell>
          <cell r="B5398">
            <v>42185</v>
          </cell>
          <cell r="C5398" t="str">
            <v>C53693</v>
          </cell>
          <cell r="D5398" t="str">
            <v>Children's Museum and Theater Of Maine</v>
          </cell>
          <cell r="E5398" t="str">
            <v>ME</v>
          </cell>
          <cell r="F5398" t="str">
            <v>P1</v>
          </cell>
          <cell r="G5398" t="str">
            <v>SMALL</v>
          </cell>
          <cell r="H5398" t="str">
            <v>IV</v>
          </cell>
          <cell r="I5398" t="str">
            <v>0027963 - UIG FINANCIAL LLC</v>
          </cell>
        </row>
        <row r="5399">
          <cell r="A5399" t="str">
            <v>C53695IA</v>
          </cell>
          <cell r="B5399">
            <v>42185</v>
          </cell>
          <cell r="C5399" t="str">
            <v>C53695</v>
          </cell>
          <cell r="D5399" t="str">
            <v>Five Star Surgical Inc</v>
          </cell>
          <cell r="E5399" t="str">
            <v>MA</v>
          </cell>
          <cell r="F5399" t="str">
            <v>P1</v>
          </cell>
          <cell r="G5399" t="str">
            <v>CRC</v>
          </cell>
          <cell r="H5399" t="str">
            <v>IA</v>
          </cell>
          <cell r="I5399" t="str">
            <v>0025225 - SYLVIA &amp; COMPANY INSURANCE</v>
          </cell>
        </row>
        <row r="5400">
          <cell r="A5400" t="str">
            <v>C53695IH</v>
          </cell>
          <cell r="B5400">
            <v>42185</v>
          </cell>
          <cell r="C5400" t="str">
            <v>C53695</v>
          </cell>
          <cell r="D5400" t="str">
            <v>Five Star Surgical Inc</v>
          </cell>
          <cell r="E5400" t="str">
            <v>MA</v>
          </cell>
          <cell r="F5400" t="str">
            <v>P1</v>
          </cell>
          <cell r="G5400" t="str">
            <v>CRC</v>
          </cell>
          <cell r="H5400" t="str">
            <v>IH</v>
          </cell>
          <cell r="I5400" t="str">
            <v>0025225 - SYLVIA &amp; COMPANY INSURANCE</v>
          </cell>
        </row>
        <row r="5401">
          <cell r="A5401" t="str">
            <v>C53695JA</v>
          </cell>
          <cell r="B5401">
            <v>42185</v>
          </cell>
          <cell r="C5401" t="str">
            <v>C53695</v>
          </cell>
          <cell r="D5401" t="str">
            <v>Five Star Surgical Inc</v>
          </cell>
          <cell r="E5401" t="str">
            <v>MA</v>
          </cell>
          <cell r="F5401" t="str">
            <v>P1</v>
          </cell>
          <cell r="G5401" t="str">
            <v>CRC</v>
          </cell>
          <cell r="H5401" t="str">
            <v>JA</v>
          </cell>
          <cell r="I5401" t="str">
            <v>0025225 - SYLVIA &amp; COMPANY INSURANCE</v>
          </cell>
        </row>
        <row r="5402">
          <cell r="A5402" t="str">
            <v>C53700IH</v>
          </cell>
          <cell r="B5402">
            <v>42185</v>
          </cell>
          <cell r="C5402" t="str">
            <v>C53700</v>
          </cell>
          <cell r="D5402" t="str">
            <v>Sanford Housing Authority</v>
          </cell>
          <cell r="E5402" t="str">
            <v>ME</v>
          </cell>
          <cell r="F5402" t="str">
            <v>P1</v>
          </cell>
          <cell r="G5402" t="str">
            <v>SMALL</v>
          </cell>
          <cell r="H5402" t="str">
            <v>IH</v>
          </cell>
          <cell r="I5402" t="str">
            <v>0015928 - KILBRIDE &amp; HARRIS INSURANCE SVCS LLC</v>
          </cell>
        </row>
        <row r="5403">
          <cell r="A5403" t="str">
            <v>C53701IV</v>
          </cell>
          <cell r="B5403">
            <v>42185</v>
          </cell>
          <cell r="C5403" t="str">
            <v>C53701</v>
          </cell>
          <cell r="D5403" t="str">
            <v>Tri-City Drywall &amp; Metal Framing Inc</v>
          </cell>
          <cell r="E5403" t="str">
            <v>ME</v>
          </cell>
          <cell r="F5403" t="str">
            <v>P1</v>
          </cell>
          <cell r="G5403" t="str">
            <v>SMALL</v>
          </cell>
          <cell r="H5403" t="str">
            <v>IV</v>
          </cell>
          <cell r="I5403" t="str">
            <v>0015931 - MORRIS INSURANCE SERVICES INC</v>
          </cell>
        </row>
        <row r="5404">
          <cell r="A5404" t="str">
            <v>C53701PO</v>
          </cell>
          <cell r="B5404">
            <v>42185</v>
          </cell>
          <cell r="C5404" t="str">
            <v>C53701</v>
          </cell>
          <cell r="D5404" t="str">
            <v>Tri-City Drywall &amp; Metal Framing Inc</v>
          </cell>
          <cell r="E5404" t="str">
            <v>ME</v>
          </cell>
          <cell r="F5404" t="str">
            <v>P1</v>
          </cell>
          <cell r="G5404" t="str">
            <v>SMALL</v>
          </cell>
          <cell r="H5404" t="str">
            <v>PO</v>
          </cell>
          <cell r="I5404" t="str">
            <v>0015931 - MORRIS INSURANCE SERVICES INC</v>
          </cell>
        </row>
        <row r="5405">
          <cell r="A5405" t="str">
            <v>C53707IA</v>
          </cell>
          <cell r="B5405">
            <v>42185</v>
          </cell>
          <cell r="C5405" t="str">
            <v>C53707</v>
          </cell>
          <cell r="D5405" t="str">
            <v>Latd Inc</v>
          </cell>
          <cell r="E5405" t="str">
            <v>MA</v>
          </cell>
          <cell r="F5405" t="str">
            <v>P1</v>
          </cell>
          <cell r="G5405" t="str">
            <v>SMALL</v>
          </cell>
          <cell r="H5405" t="str">
            <v>IA</v>
          </cell>
          <cell r="I5405" t="str">
            <v>0035794 - YOURPEOPLE INC</v>
          </cell>
        </row>
        <row r="5406">
          <cell r="A5406" t="str">
            <v>C53707IH</v>
          </cell>
          <cell r="B5406">
            <v>42185</v>
          </cell>
          <cell r="C5406" t="str">
            <v>C53707</v>
          </cell>
          <cell r="D5406" t="str">
            <v>Latd Inc</v>
          </cell>
          <cell r="E5406" t="str">
            <v>MA</v>
          </cell>
          <cell r="F5406" t="str">
            <v>P1</v>
          </cell>
          <cell r="G5406" t="str">
            <v>SMALL</v>
          </cell>
          <cell r="H5406" t="str">
            <v>IH</v>
          </cell>
          <cell r="I5406" t="str">
            <v>0035794 - YOURPEOPLE INC</v>
          </cell>
        </row>
        <row r="5407">
          <cell r="A5407" t="str">
            <v>C53708IA</v>
          </cell>
          <cell r="B5407">
            <v>42185</v>
          </cell>
          <cell r="C5407" t="str">
            <v>C53708</v>
          </cell>
          <cell r="D5407" t="str">
            <v>Immunetics Inc</v>
          </cell>
          <cell r="E5407" t="str">
            <v>MA</v>
          </cell>
          <cell r="F5407" t="str">
            <v>P1</v>
          </cell>
          <cell r="G5407" t="str">
            <v>SMALL</v>
          </cell>
          <cell r="H5407" t="str">
            <v>IA</v>
          </cell>
          <cell r="I5407" t="str">
            <v>0030278 - SAPERS &amp; WALLACK</v>
          </cell>
        </row>
        <row r="5408">
          <cell r="A5408" t="str">
            <v>C53708IH</v>
          </cell>
          <cell r="B5408">
            <v>42185</v>
          </cell>
          <cell r="C5408" t="str">
            <v>C53708</v>
          </cell>
          <cell r="D5408" t="str">
            <v>Immunetics Inc</v>
          </cell>
          <cell r="E5408" t="str">
            <v>MA</v>
          </cell>
          <cell r="F5408" t="str">
            <v>P1</v>
          </cell>
          <cell r="G5408" t="str">
            <v>SMALL</v>
          </cell>
          <cell r="H5408" t="str">
            <v>IH</v>
          </cell>
          <cell r="I5408" t="str">
            <v>0030278 - SAPERS &amp; WALLACK</v>
          </cell>
        </row>
        <row r="5409">
          <cell r="A5409" t="str">
            <v>C53708JA</v>
          </cell>
          <cell r="B5409">
            <v>42185</v>
          </cell>
          <cell r="C5409" t="str">
            <v>C53708</v>
          </cell>
          <cell r="D5409" t="str">
            <v>Immunetics Inc</v>
          </cell>
          <cell r="E5409" t="str">
            <v>MA</v>
          </cell>
          <cell r="F5409" t="str">
            <v>P1</v>
          </cell>
          <cell r="G5409" t="str">
            <v>SMALL</v>
          </cell>
          <cell r="H5409" t="str">
            <v>JA</v>
          </cell>
          <cell r="I5409" t="str">
            <v>0030278 - SAPERS &amp; WALLACK</v>
          </cell>
        </row>
        <row r="5410">
          <cell r="A5410" t="str">
            <v>C53712JR</v>
          </cell>
          <cell r="B5410">
            <v>42185</v>
          </cell>
          <cell r="C5410" t="str">
            <v>C53712</v>
          </cell>
          <cell r="D5410" t="str">
            <v>Alsfeld Tax Service LLC</v>
          </cell>
          <cell r="E5410" t="str">
            <v>NH</v>
          </cell>
          <cell r="F5410" t="str">
            <v>P1</v>
          </cell>
          <cell r="G5410" t="str">
            <v>SMALL</v>
          </cell>
          <cell r="H5410" t="str">
            <v>JR</v>
          </cell>
          <cell r="I5410" t="str">
            <v>0015903 - NIBRI BENEFIT SERVICES INC</v>
          </cell>
        </row>
        <row r="5411">
          <cell r="A5411" t="str">
            <v>C53716IH</v>
          </cell>
          <cell r="B5411">
            <v>42185</v>
          </cell>
          <cell r="C5411" t="str">
            <v>C53716</v>
          </cell>
          <cell r="D5411" t="str">
            <v>Family Crisis Services, Inc.</v>
          </cell>
          <cell r="E5411" t="str">
            <v>ME</v>
          </cell>
          <cell r="F5411" t="str">
            <v>P1</v>
          </cell>
          <cell r="G5411" t="str">
            <v>SMALL</v>
          </cell>
          <cell r="H5411" t="str">
            <v>IH</v>
          </cell>
          <cell r="I5411" t="str">
            <v>0030114 - CLARK INSURANCE</v>
          </cell>
        </row>
        <row r="5412">
          <cell r="A5412" t="str">
            <v>C53717PO</v>
          </cell>
          <cell r="B5412">
            <v>42185</v>
          </cell>
          <cell r="C5412" t="str">
            <v>C53717</v>
          </cell>
          <cell r="D5412" t="str">
            <v>Lebel's Heating &amp; Sheet Metal, Inc.</v>
          </cell>
          <cell r="E5412" t="str">
            <v>ME</v>
          </cell>
          <cell r="F5412" t="str">
            <v>P1</v>
          </cell>
          <cell r="G5412" t="str">
            <v>SMALL</v>
          </cell>
          <cell r="H5412" t="str">
            <v>PO</v>
          </cell>
          <cell r="I5412" t="str">
            <v>0015935 - POIRIER, MARC R</v>
          </cell>
        </row>
        <row r="5413">
          <cell r="A5413" t="str">
            <v>C53724IH</v>
          </cell>
          <cell r="B5413">
            <v>42185</v>
          </cell>
          <cell r="C5413" t="str">
            <v>C53724</v>
          </cell>
          <cell r="D5413" t="str">
            <v>PSC Inc</v>
          </cell>
          <cell r="E5413" t="str">
            <v>MA</v>
          </cell>
          <cell r="F5413" t="str">
            <v>P1</v>
          </cell>
          <cell r="G5413" t="str">
            <v>SMALL</v>
          </cell>
          <cell r="H5413" t="str">
            <v>IH</v>
          </cell>
          <cell r="I5413" t="str">
            <v>0035953 - YOURPEOPLE INC</v>
          </cell>
        </row>
        <row r="5414">
          <cell r="A5414" t="str">
            <v>C53727IH</v>
          </cell>
          <cell r="B5414">
            <v>42185</v>
          </cell>
          <cell r="C5414" t="str">
            <v>C53727</v>
          </cell>
          <cell r="D5414" t="str">
            <v>R &amp; D Automotive, Inc.</v>
          </cell>
          <cell r="E5414" t="str">
            <v>ME</v>
          </cell>
          <cell r="F5414" t="str">
            <v>P1</v>
          </cell>
          <cell r="G5414" t="str">
            <v>SMALL</v>
          </cell>
          <cell r="H5414" t="str">
            <v>IH</v>
          </cell>
          <cell r="I5414" t="str">
            <v>0015938 - PERRY, LAWRENCE J</v>
          </cell>
        </row>
        <row r="5415">
          <cell r="A5415" t="str">
            <v>C53728IV</v>
          </cell>
          <cell r="B5415">
            <v>42185</v>
          </cell>
          <cell r="C5415" t="str">
            <v>C53728</v>
          </cell>
          <cell r="D5415" t="str">
            <v>LITTLE BAY LOBSTER LLC</v>
          </cell>
          <cell r="E5415" t="str">
            <v>NH</v>
          </cell>
          <cell r="F5415" t="str">
            <v>P1</v>
          </cell>
          <cell r="G5415" t="str">
            <v>SMALL</v>
          </cell>
          <cell r="H5415" t="str">
            <v>IV</v>
          </cell>
          <cell r="I5415" t="str">
            <v>0027746 - ACADIA BENEFITS INC</v>
          </cell>
        </row>
        <row r="5416">
          <cell r="A5416" t="str">
            <v>C53728JH</v>
          </cell>
          <cell r="B5416">
            <v>42185</v>
          </cell>
          <cell r="C5416" t="str">
            <v>C53728</v>
          </cell>
          <cell r="D5416" t="str">
            <v>LITTLE BAY LOBSTER LLC</v>
          </cell>
          <cell r="E5416" t="str">
            <v>NH</v>
          </cell>
          <cell r="F5416" t="str">
            <v>P1</v>
          </cell>
          <cell r="G5416" t="str">
            <v>SMALL</v>
          </cell>
          <cell r="H5416" t="str">
            <v>JH</v>
          </cell>
          <cell r="I5416" t="str">
            <v>0027746 - ACADIA BENEFITS INC</v>
          </cell>
        </row>
        <row r="5417">
          <cell r="A5417" t="str">
            <v>C53728JS</v>
          </cell>
          <cell r="B5417">
            <v>42185</v>
          </cell>
          <cell r="C5417" t="str">
            <v>C53728</v>
          </cell>
          <cell r="D5417" t="str">
            <v>LITTLE BAY LOBSTER LLC</v>
          </cell>
          <cell r="E5417" t="str">
            <v>NH</v>
          </cell>
          <cell r="F5417" t="str">
            <v>P1</v>
          </cell>
          <cell r="G5417" t="str">
            <v>SMALL</v>
          </cell>
          <cell r="H5417" t="str">
            <v>JS</v>
          </cell>
          <cell r="I5417" t="str">
            <v>0027746 - ACADIA BENEFITS INC</v>
          </cell>
        </row>
        <row r="5418">
          <cell r="A5418" t="str">
            <v>C53730IH</v>
          </cell>
          <cell r="B5418">
            <v>42185</v>
          </cell>
          <cell r="C5418" t="str">
            <v>C53730</v>
          </cell>
          <cell r="D5418" t="str">
            <v>Portland Webworks, Inc.</v>
          </cell>
          <cell r="E5418" t="str">
            <v>ME</v>
          </cell>
          <cell r="F5418" t="str">
            <v>P1</v>
          </cell>
          <cell r="G5418" t="str">
            <v>SMALL</v>
          </cell>
          <cell r="H5418" t="str">
            <v>IH</v>
          </cell>
          <cell r="I5418" t="str">
            <v>0015942 - HOLDEN INSURANCE AGENCY</v>
          </cell>
        </row>
        <row r="5419">
          <cell r="A5419" t="str">
            <v>C53733IH</v>
          </cell>
          <cell r="B5419">
            <v>42185</v>
          </cell>
          <cell r="C5419" t="str">
            <v>C53733</v>
          </cell>
          <cell r="D5419" t="str">
            <v>Cummings Lamont &amp; McNamee, P.A.</v>
          </cell>
          <cell r="E5419" t="str">
            <v>ME</v>
          </cell>
          <cell r="F5419" t="str">
            <v>P1</v>
          </cell>
          <cell r="G5419" t="str">
            <v>SMALL</v>
          </cell>
          <cell r="H5419" t="str">
            <v>IH</v>
          </cell>
          <cell r="I5419" t="str">
            <v>0035929 - WELLESLEY INSURANCE AGENCY INC</v>
          </cell>
        </row>
        <row r="5420">
          <cell r="A5420" t="str">
            <v>C53733PO</v>
          </cell>
          <cell r="B5420">
            <v>42185</v>
          </cell>
          <cell r="C5420" t="str">
            <v>C53733</v>
          </cell>
          <cell r="D5420" t="str">
            <v>Cummings Lamont &amp; McNamee, P.A.</v>
          </cell>
          <cell r="E5420" t="str">
            <v>ME</v>
          </cell>
          <cell r="F5420" t="str">
            <v>P1</v>
          </cell>
          <cell r="G5420" t="str">
            <v>SMALL</v>
          </cell>
          <cell r="H5420" t="str">
            <v>PO</v>
          </cell>
          <cell r="I5420" t="str">
            <v>0035929 - WELLESLEY INSURANCE AGENCY INC</v>
          </cell>
        </row>
        <row r="5421">
          <cell r="A5421" t="str">
            <v>C53734IA</v>
          </cell>
          <cell r="B5421">
            <v>42185</v>
          </cell>
          <cell r="C5421" t="str">
            <v>C53734</v>
          </cell>
          <cell r="D5421" t="str">
            <v>New England Life Flight Inc</v>
          </cell>
          <cell r="E5421" t="str">
            <v>MA</v>
          </cell>
          <cell r="F5421" t="str">
            <v>P1</v>
          </cell>
          <cell r="G5421" t="str">
            <v>CRC</v>
          </cell>
          <cell r="H5421" t="str">
            <v>IA</v>
          </cell>
          <cell r="I5421" t="str">
            <v>0019916 - AISLING PARTNERS INS BROKERAGE</v>
          </cell>
        </row>
        <row r="5422">
          <cell r="A5422" t="str">
            <v>C53734IH</v>
          </cell>
          <cell r="B5422">
            <v>42185</v>
          </cell>
          <cell r="C5422" t="str">
            <v>C53734</v>
          </cell>
          <cell r="D5422" t="str">
            <v>New England Life Flight Inc</v>
          </cell>
          <cell r="E5422" t="str">
            <v>MA</v>
          </cell>
          <cell r="F5422" t="str">
            <v>P1</v>
          </cell>
          <cell r="G5422" t="str">
            <v>CRC</v>
          </cell>
          <cell r="H5422" t="str">
            <v>IH</v>
          </cell>
          <cell r="I5422" t="str">
            <v>0019916 - AISLING PARTNERS INS BROKERAGE</v>
          </cell>
        </row>
        <row r="5423">
          <cell r="A5423" t="str">
            <v>C53739IH</v>
          </cell>
          <cell r="B5423">
            <v>42185</v>
          </cell>
          <cell r="C5423" t="str">
            <v>C53739</v>
          </cell>
          <cell r="D5423" t="str">
            <v>Butler Bros Supply Division Inc</v>
          </cell>
          <cell r="E5423" t="str">
            <v>ME</v>
          </cell>
          <cell r="F5423" t="str">
            <v>P1</v>
          </cell>
          <cell r="G5423" t="str">
            <v>CRC</v>
          </cell>
          <cell r="H5423" t="str">
            <v>IH</v>
          </cell>
          <cell r="I5423" t="str">
            <v>0030814 - BGA INSURANCE AGENCY INC</v>
          </cell>
        </row>
        <row r="5424">
          <cell r="A5424" t="str">
            <v>C53739PO</v>
          </cell>
          <cell r="B5424">
            <v>42185</v>
          </cell>
          <cell r="C5424" t="str">
            <v>C53739</v>
          </cell>
          <cell r="D5424" t="str">
            <v>Butler Bros Supply Division Inc</v>
          </cell>
          <cell r="E5424" t="str">
            <v>ME</v>
          </cell>
          <cell r="F5424" t="str">
            <v>P1</v>
          </cell>
          <cell r="G5424" t="str">
            <v>CRC</v>
          </cell>
          <cell r="H5424" t="str">
            <v>PO</v>
          </cell>
          <cell r="I5424" t="str">
            <v>0030814 - BGA INSURANCE AGENCY INC</v>
          </cell>
        </row>
        <row r="5425">
          <cell r="A5425" t="str">
            <v>C53740IA</v>
          </cell>
          <cell r="B5425">
            <v>42185</v>
          </cell>
          <cell r="C5425" t="str">
            <v>C53740</v>
          </cell>
          <cell r="D5425" t="str">
            <v>Waltham Pubs Inc</v>
          </cell>
          <cell r="E5425" t="str">
            <v>MA</v>
          </cell>
          <cell r="F5425" t="str">
            <v>P1</v>
          </cell>
          <cell r="G5425" t="str">
            <v>SMALL</v>
          </cell>
          <cell r="H5425" t="str">
            <v>IA</v>
          </cell>
          <cell r="I5425" t="str">
            <v>0015943 - COMPREHENSIVE INS PROVIDERS INC</v>
          </cell>
        </row>
        <row r="5426">
          <cell r="A5426" t="str">
            <v>C53740IH</v>
          </cell>
          <cell r="B5426">
            <v>42185</v>
          </cell>
          <cell r="C5426" t="str">
            <v>C53740</v>
          </cell>
          <cell r="D5426" t="str">
            <v>Waltham Pubs Inc</v>
          </cell>
          <cell r="E5426" t="str">
            <v>MA</v>
          </cell>
          <cell r="F5426" t="str">
            <v>P1</v>
          </cell>
          <cell r="G5426" t="str">
            <v>SMALL</v>
          </cell>
          <cell r="H5426" t="str">
            <v>IH</v>
          </cell>
          <cell r="I5426" t="str">
            <v>0015943 - COMPREHENSIVE INS PROVIDERS INC</v>
          </cell>
        </row>
        <row r="5427">
          <cell r="A5427" t="str">
            <v>C53741IH</v>
          </cell>
          <cell r="B5427">
            <v>42185</v>
          </cell>
          <cell r="C5427" t="str">
            <v>C53741</v>
          </cell>
          <cell r="D5427" t="str">
            <v>McAllister Machine, Inc.</v>
          </cell>
          <cell r="E5427" t="str">
            <v>ME</v>
          </cell>
          <cell r="F5427" t="str">
            <v>P1</v>
          </cell>
          <cell r="G5427" t="str">
            <v>SMALL</v>
          </cell>
          <cell r="H5427" t="str">
            <v>IH</v>
          </cell>
          <cell r="I5427" t="str">
            <v>0032851 - PIKE, WILLIAM D</v>
          </cell>
        </row>
        <row r="5428">
          <cell r="A5428" t="str">
            <v>C53741JH</v>
          </cell>
          <cell r="B5428">
            <v>42185</v>
          </cell>
          <cell r="C5428" t="str">
            <v>C53741</v>
          </cell>
          <cell r="D5428" t="str">
            <v>McAllister Machine, Inc.</v>
          </cell>
          <cell r="E5428" t="str">
            <v>ME</v>
          </cell>
          <cell r="F5428" t="str">
            <v>P1</v>
          </cell>
          <cell r="G5428" t="str">
            <v>SMALL</v>
          </cell>
          <cell r="H5428" t="str">
            <v>JH</v>
          </cell>
          <cell r="I5428" t="str">
            <v>0032851 - PIKE, WILLIAM D</v>
          </cell>
        </row>
        <row r="5429">
          <cell r="A5429" t="str">
            <v>C53743JM</v>
          </cell>
          <cell r="B5429">
            <v>42185</v>
          </cell>
          <cell r="C5429" t="str">
            <v>C53743</v>
          </cell>
          <cell r="D5429" t="str">
            <v>Apex Construction Inc</v>
          </cell>
          <cell r="E5429" t="str">
            <v>NH</v>
          </cell>
          <cell r="F5429" t="str">
            <v>P1</v>
          </cell>
          <cell r="G5429" t="str">
            <v>SMALL</v>
          </cell>
          <cell r="H5429" t="str">
            <v>JM</v>
          </cell>
          <cell r="I5429" t="str">
            <v>0015905 - ROWLEY AGENCY INC</v>
          </cell>
        </row>
        <row r="5430">
          <cell r="A5430" t="str">
            <v>C53744IA</v>
          </cell>
          <cell r="B5430">
            <v>42185</v>
          </cell>
          <cell r="C5430" t="str">
            <v>C53744</v>
          </cell>
          <cell r="D5430" t="str">
            <v>Solidus Technical Solutions</v>
          </cell>
          <cell r="E5430" t="str">
            <v>MA</v>
          </cell>
          <cell r="F5430" t="str">
            <v>P1</v>
          </cell>
          <cell r="G5430" t="str">
            <v>CRC</v>
          </cell>
          <cell r="H5430" t="str">
            <v>IA</v>
          </cell>
          <cell r="I5430" t="str">
            <v>0015887 - SENTINEL INSURANCE AGENCY INC MA</v>
          </cell>
        </row>
        <row r="5431">
          <cell r="A5431" t="str">
            <v>C53744IH</v>
          </cell>
          <cell r="B5431">
            <v>42185</v>
          </cell>
          <cell r="C5431" t="str">
            <v>C53744</v>
          </cell>
          <cell r="D5431" t="str">
            <v>Solidus Technical Solutions</v>
          </cell>
          <cell r="E5431" t="str">
            <v>MA</v>
          </cell>
          <cell r="F5431" t="str">
            <v>P1</v>
          </cell>
          <cell r="G5431" t="str">
            <v>CRC</v>
          </cell>
          <cell r="H5431" t="str">
            <v>IH</v>
          </cell>
          <cell r="I5431" t="str">
            <v>0015887 - SENTINEL INSURANCE AGENCY INC MA</v>
          </cell>
        </row>
        <row r="5432">
          <cell r="A5432" t="str">
            <v>C53747JH</v>
          </cell>
          <cell r="B5432">
            <v>42185</v>
          </cell>
          <cell r="C5432" t="str">
            <v>C53747</v>
          </cell>
          <cell r="D5432" t="str">
            <v>Roque Island Gardner Homestead Corp.</v>
          </cell>
          <cell r="E5432" t="str">
            <v>ME</v>
          </cell>
          <cell r="F5432" t="str">
            <v>P1</v>
          </cell>
          <cell r="G5432" t="str">
            <v>SMALL</v>
          </cell>
          <cell r="H5432" t="str">
            <v>JH</v>
          </cell>
          <cell r="I5432" t="str">
            <v>0027749 - ACADIA BENEFITS INC</v>
          </cell>
        </row>
        <row r="5433">
          <cell r="A5433" t="str">
            <v>C53748IA</v>
          </cell>
          <cell r="B5433">
            <v>42185</v>
          </cell>
          <cell r="C5433" t="str">
            <v>C53748</v>
          </cell>
          <cell r="D5433" t="str">
            <v>uAspire</v>
          </cell>
          <cell r="E5433" t="str">
            <v>MA</v>
          </cell>
          <cell r="F5433" t="str">
            <v>P1</v>
          </cell>
          <cell r="G5433" t="str">
            <v>SMALL</v>
          </cell>
          <cell r="H5433" t="str">
            <v>IA</v>
          </cell>
          <cell r="I5433" t="str">
            <v>0032290 - GALLAGHER BENEFIT SERVICES INC</v>
          </cell>
        </row>
        <row r="5434">
          <cell r="A5434" t="str">
            <v>C53748IH</v>
          </cell>
          <cell r="B5434">
            <v>42185</v>
          </cell>
          <cell r="C5434" t="str">
            <v>C53748</v>
          </cell>
          <cell r="D5434" t="str">
            <v>uAspire</v>
          </cell>
          <cell r="E5434" t="str">
            <v>MA</v>
          </cell>
          <cell r="F5434" t="str">
            <v>P1</v>
          </cell>
          <cell r="G5434" t="str">
            <v>SMALL</v>
          </cell>
          <cell r="H5434" t="str">
            <v>IH</v>
          </cell>
          <cell r="I5434" t="str">
            <v>0032290 - GALLAGHER BENEFIT SERVICES INC</v>
          </cell>
        </row>
        <row r="5435">
          <cell r="A5435" t="str">
            <v>C53758IH</v>
          </cell>
          <cell r="B5435">
            <v>42185</v>
          </cell>
          <cell r="C5435" t="str">
            <v>C53758</v>
          </cell>
          <cell r="D5435" t="str">
            <v>Oldways Preservation &amp; Exchange Trust</v>
          </cell>
          <cell r="E5435" t="str">
            <v>MA</v>
          </cell>
          <cell r="F5435" t="str">
            <v>P1</v>
          </cell>
          <cell r="G5435" t="str">
            <v>SMALL</v>
          </cell>
          <cell r="H5435" t="str">
            <v>IH</v>
          </cell>
        </row>
        <row r="5436">
          <cell r="A5436" t="str">
            <v>C53767IH</v>
          </cell>
          <cell r="B5436">
            <v>42185</v>
          </cell>
          <cell r="C5436" t="str">
            <v>C53767</v>
          </cell>
          <cell r="D5436" t="str">
            <v>E Perry Iron &amp; Metal Co., Inc.</v>
          </cell>
          <cell r="E5436" t="str">
            <v>ME</v>
          </cell>
          <cell r="F5436" t="str">
            <v>P1</v>
          </cell>
          <cell r="G5436" t="str">
            <v>SMALL</v>
          </cell>
          <cell r="H5436" t="str">
            <v>IH</v>
          </cell>
          <cell r="I5436" t="str">
            <v>0016082 - ANASTASOFF, MARK T</v>
          </cell>
        </row>
        <row r="5437">
          <cell r="A5437" t="str">
            <v>C53772IH</v>
          </cell>
          <cell r="B5437">
            <v>42185</v>
          </cell>
          <cell r="C5437" t="str">
            <v>C53772</v>
          </cell>
          <cell r="D5437" t="str">
            <v>Quality Rehabilitation Services</v>
          </cell>
          <cell r="E5437" t="str">
            <v>MA</v>
          </cell>
          <cell r="F5437" t="str">
            <v>P1</v>
          </cell>
          <cell r="G5437" t="str">
            <v>SMALL</v>
          </cell>
          <cell r="H5437" t="str">
            <v>IH</v>
          </cell>
          <cell r="I5437" t="str">
            <v>0030150 - INTEGRATED INSURANCE SOLUTIONS LLC</v>
          </cell>
        </row>
        <row r="5438">
          <cell r="A5438" t="str">
            <v>C53778IH</v>
          </cell>
          <cell r="B5438">
            <v>42185</v>
          </cell>
          <cell r="C5438" t="str">
            <v>C53778</v>
          </cell>
          <cell r="D5438" t="str">
            <v>Province Cafeteria Inc</v>
          </cell>
          <cell r="E5438" t="str">
            <v>MA</v>
          </cell>
          <cell r="F5438" t="str">
            <v>P1</v>
          </cell>
          <cell r="G5438" t="str">
            <v>SMALL</v>
          </cell>
          <cell r="H5438" t="str">
            <v>IH</v>
          </cell>
          <cell r="I5438" t="str">
            <v>0015939 - UNITED BUSINESSMANS INSURANCE AGENCY</v>
          </cell>
        </row>
        <row r="5439">
          <cell r="A5439" t="str">
            <v>C53781MI</v>
          </cell>
          <cell r="B5439">
            <v>42185</v>
          </cell>
          <cell r="C5439" t="str">
            <v>C53781</v>
          </cell>
          <cell r="D5439" t="str">
            <v>R B Strong Excavating &amp; Sewerage</v>
          </cell>
          <cell r="E5439" t="str">
            <v>MA</v>
          </cell>
          <cell r="F5439" t="str">
            <v>P1</v>
          </cell>
          <cell r="G5439" t="str">
            <v>MCARE</v>
          </cell>
          <cell r="H5439" t="str">
            <v>MI</v>
          </cell>
        </row>
        <row r="5440">
          <cell r="A5440" t="str">
            <v>C53790IA</v>
          </cell>
          <cell r="B5440">
            <v>42185</v>
          </cell>
          <cell r="C5440" t="str">
            <v>C53790</v>
          </cell>
          <cell r="D5440" t="str">
            <v>Occhiuti &amp; Rohlicek LLP</v>
          </cell>
          <cell r="E5440" t="str">
            <v>MA</v>
          </cell>
          <cell r="F5440" t="str">
            <v>P1</v>
          </cell>
          <cell r="G5440" t="str">
            <v>SMALL</v>
          </cell>
          <cell r="H5440" t="str">
            <v>IA</v>
          </cell>
          <cell r="I5440" t="str">
            <v>0015869 - SAPERS &amp; WALLACK</v>
          </cell>
        </row>
        <row r="5441">
          <cell r="A5441" t="str">
            <v>C53790IH</v>
          </cell>
          <cell r="B5441">
            <v>42185</v>
          </cell>
          <cell r="C5441" t="str">
            <v>C53790</v>
          </cell>
          <cell r="D5441" t="str">
            <v>Occhiuti &amp; Rohlicek LLP</v>
          </cell>
          <cell r="E5441" t="str">
            <v>MA</v>
          </cell>
          <cell r="F5441" t="str">
            <v>P1</v>
          </cell>
          <cell r="G5441" t="str">
            <v>SMALL</v>
          </cell>
          <cell r="H5441" t="str">
            <v>IH</v>
          </cell>
          <cell r="I5441" t="str">
            <v>0015869 - SAPERS &amp; WALLACK</v>
          </cell>
        </row>
        <row r="5442">
          <cell r="A5442" t="str">
            <v>C53791IA</v>
          </cell>
          <cell r="B5442">
            <v>42185</v>
          </cell>
          <cell r="C5442" t="str">
            <v>C53791</v>
          </cell>
          <cell r="D5442" t="str">
            <v>Verocel Inc</v>
          </cell>
          <cell r="E5442" t="str">
            <v>MA</v>
          </cell>
          <cell r="F5442" t="str">
            <v>P1</v>
          </cell>
          <cell r="G5442" t="str">
            <v>SMALL</v>
          </cell>
          <cell r="H5442" t="str">
            <v>IA</v>
          </cell>
          <cell r="I5442" t="str">
            <v>0015851 - LEFEBVRE, KENNETH M</v>
          </cell>
        </row>
        <row r="5443">
          <cell r="A5443" t="str">
            <v>C53791IH</v>
          </cell>
          <cell r="B5443">
            <v>42185</v>
          </cell>
          <cell r="C5443" t="str">
            <v>C53791</v>
          </cell>
          <cell r="D5443" t="str">
            <v>Verocel Inc</v>
          </cell>
          <cell r="E5443" t="str">
            <v>MA</v>
          </cell>
          <cell r="F5443" t="str">
            <v>P1</v>
          </cell>
          <cell r="G5443" t="str">
            <v>SMALL</v>
          </cell>
          <cell r="H5443" t="str">
            <v>IH</v>
          </cell>
          <cell r="I5443" t="str">
            <v>0015851 - LEFEBVRE, KENNETH M</v>
          </cell>
        </row>
        <row r="5444">
          <cell r="A5444" t="str">
            <v>C53800IH</v>
          </cell>
          <cell r="B5444">
            <v>42185</v>
          </cell>
          <cell r="C5444" t="str">
            <v>C53800</v>
          </cell>
          <cell r="D5444" t="str">
            <v>Brian's Plumbing &amp; Electric</v>
          </cell>
          <cell r="E5444" t="str">
            <v>ME</v>
          </cell>
          <cell r="F5444" t="str">
            <v>P1</v>
          </cell>
          <cell r="G5444" t="str">
            <v>SMALL</v>
          </cell>
          <cell r="H5444" t="str">
            <v>IH</v>
          </cell>
          <cell r="I5444" t="str">
            <v>0016088 - CLARK INSURANCE</v>
          </cell>
        </row>
        <row r="5445">
          <cell r="A5445" t="str">
            <v>C53801IH</v>
          </cell>
          <cell r="B5445">
            <v>42185</v>
          </cell>
          <cell r="C5445" t="str">
            <v>C53801</v>
          </cell>
          <cell r="D5445" t="str">
            <v>Vein &amp; Aesthetic Center of Boston</v>
          </cell>
          <cell r="E5445" t="str">
            <v>MA</v>
          </cell>
          <cell r="F5445" t="str">
            <v>P1</v>
          </cell>
          <cell r="G5445" t="str">
            <v>SMALL</v>
          </cell>
          <cell r="H5445" t="str">
            <v>IH</v>
          </cell>
          <cell r="I5445" t="str">
            <v>0028202 - EASTERN BENEFITS GROUP</v>
          </cell>
        </row>
        <row r="5446">
          <cell r="A5446" t="str">
            <v>C53806JN</v>
          </cell>
          <cell r="B5446">
            <v>42185</v>
          </cell>
          <cell r="C5446" t="str">
            <v>C53806</v>
          </cell>
          <cell r="D5446" t="str">
            <v>Xemed LLC</v>
          </cell>
          <cell r="E5446" t="str">
            <v>NH</v>
          </cell>
          <cell r="F5446" t="str">
            <v>P1</v>
          </cell>
          <cell r="G5446" t="str">
            <v>SMALL</v>
          </cell>
          <cell r="H5446" t="str">
            <v>JN</v>
          </cell>
          <cell r="I5446" t="str">
            <v>0016061 - LEMIEUX, RONALD L</v>
          </cell>
        </row>
        <row r="5447">
          <cell r="A5447" t="str">
            <v>C53811IH</v>
          </cell>
          <cell r="B5447">
            <v>42185</v>
          </cell>
          <cell r="C5447" t="str">
            <v>C53811</v>
          </cell>
          <cell r="D5447" t="str">
            <v>Girl Scouts of Maine Inc</v>
          </cell>
          <cell r="E5447" t="str">
            <v>ME</v>
          </cell>
          <cell r="F5447" t="str">
            <v>P1</v>
          </cell>
          <cell r="G5447" t="str">
            <v>SMALL</v>
          </cell>
          <cell r="H5447" t="str">
            <v>IH</v>
          </cell>
          <cell r="I5447" t="str">
            <v>0022780 - HOLDEN INSURANCE AGENCY</v>
          </cell>
        </row>
        <row r="5448">
          <cell r="A5448" t="str">
            <v>C53811PO</v>
          </cell>
          <cell r="B5448">
            <v>42185</v>
          </cell>
          <cell r="C5448" t="str">
            <v>C53811</v>
          </cell>
          <cell r="D5448" t="str">
            <v>Girl Scouts of Maine Inc</v>
          </cell>
          <cell r="E5448" t="str">
            <v>ME</v>
          </cell>
          <cell r="F5448" t="str">
            <v>P1</v>
          </cell>
          <cell r="G5448" t="str">
            <v>SMALL</v>
          </cell>
          <cell r="H5448" t="str">
            <v>PO</v>
          </cell>
          <cell r="I5448" t="str">
            <v>0022780 - HOLDEN INSURANCE AGENCY</v>
          </cell>
        </row>
        <row r="5449">
          <cell r="A5449" t="str">
            <v>C53812IH</v>
          </cell>
          <cell r="B5449">
            <v>42185</v>
          </cell>
          <cell r="C5449" t="str">
            <v>C53812</v>
          </cell>
          <cell r="D5449" t="str">
            <v>New England Title, LLC</v>
          </cell>
          <cell r="E5449" t="str">
            <v>ME</v>
          </cell>
          <cell r="F5449" t="str">
            <v>P1</v>
          </cell>
          <cell r="G5449" t="str">
            <v>SMALL</v>
          </cell>
          <cell r="H5449" t="str">
            <v>IH</v>
          </cell>
          <cell r="I5449" t="str">
            <v>0022475 - PIKE, WILLIAM D</v>
          </cell>
        </row>
        <row r="5450">
          <cell r="A5450" t="str">
            <v>C53822JM</v>
          </cell>
          <cell r="B5450">
            <v>42185</v>
          </cell>
          <cell r="C5450" t="str">
            <v>C53822</v>
          </cell>
          <cell r="D5450" t="str">
            <v>Geotechnical Services Inc</v>
          </cell>
          <cell r="E5450" t="str">
            <v>NH</v>
          </cell>
          <cell r="F5450" t="str">
            <v>P1</v>
          </cell>
          <cell r="G5450" t="str">
            <v>SMALL</v>
          </cell>
          <cell r="H5450" t="str">
            <v>JM</v>
          </cell>
          <cell r="I5450" t="str">
            <v>0033121 - FLEXIBLE BENEFIT SOLUTIONS INS BROKERAGE INC</v>
          </cell>
        </row>
        <row r="5451">
          <cell r="A5451" t="str">
            <v>C53836IH</v>
          </cell>
          <cell r="B5451">
            <v>42185</v>
          </cell>
          <cell r="C5451" t="str">
            <v>C53836</v>
          </cell>
          <cell r="D5451" t="str">
            <v>Melrose Wakefield Emergency Physicians</v>
          </cell>
          <cell r="E5451" t="str">
            <v>MA</v>
          </cell>
          <cell r="F5451" t="str">
            <v>P1</v>
          </cell>
          <cell r="G5451" t="str">
            <v>SMALL</v>
          </cell>
          <cell r="H5451" t="str">
            <v>IH</v>
          </cell>
          <cell r="I5451" t="str">
            <v>0016019 - KAPLAN, ELLEN A</v>
          </cell>
        </row>
        <row r="5452">
          <cell r="A5452" t="str">
            <v>C53836IV</v>
          </cell>
          <cell r="B5452">
            <v>42185</v>
          </cell>
          <cell r="C5452" t="str">
            <v>C53836</v>
          </cell>
          <cell r="D5452" t="str">
            <v>Melrose Wakefield Emergency Physicians</v>
          </cell>
          <cell r="E5452" t="str">
            <v>MA</v>
          </cell>
          <cell r="F5452" t="str">
            <v>P1</v>
          </cell>
          <cell r="G5452" t="str">
            <v>SMALL</v>
          </cell>
          <cell r="H5452" t="str">
            <v>IV</v>
          </cell>
          <cell r="I5452" t="str">
            <v>0016019 - KAPLAN, ELLEN A</v>
          </cell>
        </row>
        <row r="5453">
          <cell r="A5453" t="str">
            <v>C53837JM</v>
          </cell>
          <cell r="B5453">
            <v>42185</v>
          </cell>
          <cell r="C5453" t="str">
            <v>C53837</v>
          </cell>
          <cell r="D5453" t="str">
            <v>SADCO Site Development</v>
          </cell>
          <cell r="E5453" t="str">
            <v>NH</v>
          </cell>
          <cell r="F5453" t="str">
            <v>P1</v>
          </cell>
          <cell r="G5453" t="str">
            <v>SMALL</v>
          </cell>
          <cell r="H5453" t="str">
            <v>JM</v>
          </cell>
          <cell r="I5453" t="str">
            <v>0016062 - ASSOCIATED BROKERS OF NH &amp; MAINE INC</v>
          </cell>
        </row>
        <row r="5454">
          <cell r="A5454" t="str">
            <v>C53838IH</v>
          </cell>
          <cell r="B5454">
            <v>42185</v>
          </cell>
          <cell r="C5454" t="str">
            <v>C53838</v>
          </cell>
          <cell r="D5454" t="str">
            <v>Nittany Construction Inc</v>
          </cell>
          <cell r="E5454" t="str">
            <v>MA</v>
          </cell>
          <cell r="F5454" t="str">
            <v>P1</v>
          </cell>
          <cell r="G5454" t="str">
            <v>SMALL</v>
          </cell>
          <cell r="H5454" t="str">
            <v>IH</v>
          </cell>
        </row>
        <row r="5455">
          <cell r="A5455" t="str">
            <v>C53839IA</v>
          </cell>
          <cell r="B5455">
            <v>42185</v>
          </cell>
          <cell r="C5455" t="str">
            <v>C53839</v>
          </cell>
          <cell r="D5455" t="str">
            <v>Spantech Software</v>
          </cell>
          <cell r="E5455" t="str">
            <v>MA</v>
          </cell>
          <cell r="F5455" t="str">
            <v>P1</v>
          </cell>
          <cell r="G5455" t="str">
            <v>SMALL</v>
          </cell>
          <cell r="H5455" t="str">
            <v>IA</v>
          </cell>
          <cell r="I5455" t="str">
            <v>0019885 - MCDONOUGH, KEVIN P</v>
          </cell>
        </row>
        <row r="5456">
          <cell r="A5456" t="str">
            <v>C53840IH</v>
          </cell>
          <cell r="B5456">
            <v>42185</v>
          </cell>
          <cell r="C5456" t="str">
            <v>C53840</v>
          </cell>
          <cell r="D5456" t="str">
            <v>Distributed Logic Corp</v>
          </cell>
          <cell r="E5456" t="str">
            <v>MA</v>
          </cell>
          <cell r="F5456" t="str">
            <v>P1</v>
          </cell>
          <cell r="G5456" t="str">
            <v>SMALL</v>
          </cell>
          <cell r="H5456" t="str">
            <v>IH</v>
          </cell>
          <cell r="I5456" t="str">
            <v>0019582 - CUSTOM BENEFITS GROUP</v>
          </cell>
        </row>
        <row r="5457">
          <cell r="A5457" t="str">
            <v>C53844JM</v>
          </cell>
          <cell r="B5457">
            <v>42185</v>
          </cell>
          <cell r="C5457" t="str">
            <v>C53844</v>
          </cell>
          <cell r="D5457" t="str">
            <v>The Concord Community Music School</v>
          </cell>
          <cell r="E5457" t="str">
            <v>NH</v>
          </cell>
          <cell r="F5457" t="str">
            <v>P1</v>
          </cell>
          <cell r="G5457" t="str">
            <v>SMALL</v>
          </cell>
          <cell r="H5457" t="str">
            <v>JM</v>
          </cell>
          <cell r="I5457" t="str">
            <v>0016026 - FIRST BENEFITS INC</v>
          </cell>
        </row>
        <row r="5458">
          <cell r="A5458" t="str">
            <v>C53850IH</v>
          </cell>
          <cell r="B5458">
            <v>42185</v>
          </cell>
          <cell r="C5458" t="str">
            <v>C53850</v>
          </cell>
          <cell r="D5458" t="str">
            <v>Architectural Woodworkers</v>
          </cell>
          <cell r="E5458" t="str">
            <v>ME</v>
          </cell>
          <cell r="F5458" t="str">
            <v>P1</v>
          </cell>
          <cell r="G5458" t="str">
            <v>SMALL</v>
          </cell>
          <cell r="H5458" t="str">
            <v>IH</v>
          </cell>
          <cell r="I5458" t="str">
            <v>0016098 - BUSINESS INSURANCE AGENCY</v>
          </cell>
        </row>
        <row r="5459">
          <cell r="A5459" t="str">
            <v>C53857JM</v>
          </cell>
          <cell r="B5459">
            <v>42185</v>
          </cell>
          <cell r="C5459" t="str">
            <v>C53857</v>
          </cell>
          <cell r="D5459" t="str">
            <v>Stone Machine Company Inc</v>
          </cell>
          <cell r="E5459" t="str">
            <v>NH</v>
          </cell>
          <cell r="F5459" t="str">
            <v>P1</v>
          </cell>
          <cell r="G5459" t="str">
            <v>SMALL</v>
          </cell>
          <cell r="H5459" t="str">
            <v>JM</v>
          </cell>
          <cell r="I5459" t="str">
            <v>0033818 - OLD SANDOWN INS. AGENCY</v>
          </cell>
        </row>
        <row r="5460">
          <cell r="A5460" t="str">
            <v>C53861IV</v>
          </cell>
          <cell r="B5460">
            <v>42185</v>
          </cell>
          <cell r="C5460" t="str">
            <v>C53861</v>
          </cell>
          <cell r="D5460" t="str">
            <v>Yankee Scientific</v>
          </cell>
          <cell r="E5460" t="str">
            <v>MA</v>
          </cell>
          <cell r="F5460" t="str">
            <v>P1</v>
          </cell>
          <cell r="G5460" t="str">
            <v>SMALL</v>
          </cell>
          <cell r="H5460" t="str">
            <v>IV</v>
          </cell>
          <cell r="I5460" t="str">
            <v>0016101 - SHERBLOM INSURANCE AGENCY</v>
          </cell>
        </row>
        <row r="5461">
          <cell r="A5461" t="str">
            <v>C53873JS</v>
          </cell>
          <cell r="B5461">
            <v>42185</v>
          </cell>
          <cell r="C5461" t="str">
            <v>C53873</v>
          </cell>
          <cell r="D5461" t="str">
            <v>Powers Generator Service LLC</v>
          </cell>
          <cell r="E5461" t="str">
            <v>NH</v>
          </cell>
          <cell r="F5461" t="str">
            <v>P1</v>
          </cell>
          <cell r="G5461" t="str">
            <v>SMALL</v>
          </cell>
          <cell r="H5461" t="str">
            <v>JS</v>
          </cell>
          <cell r="I5461" t="str">
            <v>0016058 - GOODELL, DUANE</v>
          </cell>
        </row>
        <row r="5462">
          <cell r="A5462" t="str">
            <v>C53875IA</v>
          </cell>
          <cell r="B5462">
            <v>42185</v>
          </cell>
          <cell r="C5462" t="str">
            <v>C53875</v>
          </cell>
          <cell r="D5462" t="str">
            <v>RedTail Solutions</v>
          </cell>
          <cell r="E5462" t="str">
            <v>MA</v>
          </cell>
          <cell r="F5462" t="str">
            <v>P1</v>
          </cell>
          <cell r="G5462" t="str">
            <v>SMALL</v>
          </cell>
          <cell r="H5462" t="str">
            <v>IA</v>
          </cell>
          <cell r="I5462" t="str">
            <v>0032610 - BOSTONIAN GROUP INSURANCE AGENCY</v>
          </cell>
        </row>
        <row r="5463">
          <cell r="A5463" t="str">
            <v>C53875IH</v>
          </cell>
          <cell r="B5463">
            <v>42185</v>
          </cell>
          <cell r="C5463" t="str">
            <v>C53875</v>
          </cell>
          <cell r="D5463" t="str">
            <v>RedTail Solutions</v>
          </cell>
          <cell r="E5463" t="str">
            <v>MA</v>
          </cell>
          <cell r="F5463" t="str">
            <v>P1</v>
          </cell>
          <cell r="G5463" t="str">
            <v>SMALL</v>
          </cell>
          <cell r="H5463" t="str">
            <v>IH</v>
          </cell>
          <cell r="I5463" t="str">
            <v>0032610 - BOSTONIAN GROUP INSURANCE AGENCY</v>
          </cell>
        </row>
        <row r="5464">
          <cell r="A5464" t="str">
            <v>C53876JM</v>
          </cell>
          <cell r="B5464">
            <v>42185</v>
          </cell>
          <cell r="C5464" t="str">
            <v>C53876</v>
          </cell>
          <cell r="D5464" t="str">
            <v>Allen &amp; Mathewson Energy Corp</v>
          </cell>
          <cell r="E5464" t="str">
            <v>NH</v>
          </cell>
          <cell r="F5464" t="str">
            <v>P1</v>
          </cell>
          <cell r="G5464" t="str">
            <v>SMALL</v>
          </cell>
          <cell r="H5464" t="str">
            <v>JM</v>
          </cell>
          <cell r="I5464" t="str">
            <v>0032271 - BELLOWS NICHOLS AGENCY INC</v>
          </cell>
        </row>
        <row r="5465">
          <cell r="A5465" t="str">
            <v>C53883JM</v>
          </cell>
          <cell r="B5465">
            <v>42185</v>
          </cell>
          <cell r="C5465" t="str">
            <v>C53883</v>
          </cell>
          <cell r="D5465" t="str">
            <v>T &amp; D Sports</v>
          </cell>
          <cell r="E5465" t="str">
            <v>NH</v>
          </cell>
          <cell r="F5465" t="str">
            <v>P1</v>
          </cell>
          <cell r="G5465" t="str">
            <v>SMALL</v>
          </cell>
          <cell r="H5465" t="str">
            <v>JM</v>
          </cell>
          <cell r="I5465" t="str">
            <v>0035012 - MIJAL, DEBORAH G</v>
          </cell>
        </row>
        <row r="5466">
          <cell r="A5466" t="str">
            <v>C53885PO</v>
          </cell>
          <cell r="B5466">
            <v>42185</v>
          </cell>
          <cell r="C5466" t="str">
            <v>C53885</v>
          </cell>
          <cell r="D5466" t="str">
            <v>Downeast Bicycle Specialist, Inc.</v>
          </cell>
          <cell r="E5466" t="str">
            <v>ME</v>
          </cell>
          <cell r="F5466" t="str">
            <v>P1</v>
          </cell>
          <cell r="G5466" t="str">
            <v>SMALL</v>
          </cell>
          <cell r="H5466" t="str">
            <v>PO</v>
          </cell>
          <cell r="I5466" t="str">
            <v>0016015 - BUSINESS INSURANCE AGENCY</v>
          </cell>
        </row>
        <row r="5467">
          <cell r="A5467" t="str">
            <v>C53890IA</v>
          </cell>
          <cell r="B5467">
            <v>42185</v>
          </cell>
          <cell r="C5467" t="str">
            <v>C53890</v>
          </cell>
          <cell r="D5467" t="str">
            <v>Dr Harold J Kaplan and Dr Stanley A Sozanski PC</v>
          </cell>
          <cell r="E5467" t="str">
            <v>MA</v>
          </cell>
          <cell r="F5467" t="str">
            <v>P1</v>
          </cell>
          <cell r="G5467" t="str">
            <v>GPC</v>
          </cell>
          <cell r="H5467" t="str">
            <v>IA</v>
          </cell>
          <cell r="I5467" t="str">
            <v>0020357 - SPRING INSURANCE GROUP LLC</v>
          </cell>
        </row>
        <row r="5468">
          <cell r="A5468" t="str">
            <v>C53896JM</v>
          </cell>
          <cell r="B5468">
            <v>42185</v>
          </cell>
          <cell r="C5468" t="str">
            <v>C53896</v>
          </cell>
          <cell r="D5468" t="str">
            <v>Joe Suozzo Insurance Corp</v>
          </cell>
          <cell r="E5468" t="str">
            <v>NH</v>
          </cell>
          <cell r="F5468" t="str">
            <v>P1</v>
          </cell>
          <cell r="G5468" t="str">
            <v>SMALL</v>
          </cell>
          <cell r="H5468" t="str">
            <v>JM</v>
          </cell>
          <cell r="I5468" t="str">
            <v>0032142 - REGENCY EMPLOYEE BENEFITS</v>
          </cell>
        </row>
        <row r="5469">
          <cell r="A5469" t="str">
            <v>C53900JR</v>
          </cell>
          <cell r="B5469">
            <v>42185</v>
          </cell>
          <cell r="C5469" t="str">
            <v>C53900</v>
          </cell>
          <cell r="D5469" t="str">
            <v>ST MARTINS LANE CABINETMAKERS INC</v>
          </cell>
          <cell r="E5469" t="str">
            <v>NH</v>
          </cell>
          <cell r="F5469" t="str">
            <v>P1</v>
          </cell>
          <cell r="G5469" t="str">
            <v>SMALL</v>
          </cell>
          <cell r="H5469" t="str">
            <v>JR</v>
          </cell>
          <cell r="I5469" t="str">
            <v>0016075 - BERGERON, JULIANA T</v>
          </cell>
        </row>
        <row r="5470">
          <cell r="A5470" t="str">
            <v>C53904IV</v>
          </cell>
          <cell r="B5470">
            <v>42185</v>
          </cell>
          <cell r="C5470" t="str">
            <v>C53904</v>
          </cell>
          <cell r="D5470" t="str">
            <v>Merrimack Urology Associates PC</v>
          </cell>
          <cell r="E5470" t="str">
            <v>MA</v>
          </cell>
          <cell r="F5470" t="str">
            <v>P1</v>
          </cell>
          <cell r="G5470" t="str">
            <v>SMALL</v>
          </cell>
          <cell r="H5470" t="str">
            <v>IV</v>
          </cell>
          <cell r="I5470" t="str">
            <v>0016035 - BUSINESS BENEFITS INS BROKERAGE INC</v>
          </cell>
        </row>
        <row r="5471">
          <cell r="A5471" t="str">
            <v>C53905IH</v>
          </cell>
          <cell r="B5471">
            <v>42185</v>
          </cell>
          <cell r="C5471" t="str">
            <v>C53905</v>
          </cell>
          <cell r="D5471" t="str">
            <v>Superior Dining Group, LLC</v>
          </cell>
          <cell r="E5471" t="str">
            <v>MA</v>
          </cell>
          <cell r="F5471" t="str">
            <v>P1</v>
          </cell>
          <cell r="G5471" t="str">
            <v>SMALL</v>
          </cell>
          <cell r="H5471" t="str">
            <v>IH</v>
          </cell>
          <cell r="I5471" t="str">
            <v>0032811 - NFP CORPORATE SERVICES (NY) LLC</v>
          </cell>
        </row>
        <row r="5472">
          <cell r="A5472" t="str">
            <v>C53906IH</v>
          </cell>
          <cell r="B5472">
            <v>42185</v>
          </cell>
          <cell r="C5472" t="str">
            <v>C53906</v>
          </cell>
          <cell r="D5472" t="str">
            <v>JSI Store Fixtures, Inc.</v>
          </cell>
          <cell r="E5472" t="str">
            <v>ME</v>
          </cell>
          <cell r="F5472" t="str">
            <v>P1</v>
          </cell>
          <cell r="G5472" t="str">
            <v>ERF</v>
          </cell>
          <cell r="H5472" t="str">
            <v>IH</v>
          </cell>
          <cell r="I5472" t="str">
            <v>0031268 - CROSS INSURANCE</v>
          </cell>
        </row>
        <row r="5473">
          <cell r="A5473" t="str">
            <v>C53906PO</v>
          </cell>
          <cell r="B5473">
            <v>42185</v>
          </cell>
          <cell r="C5473" t="str">
            <v>C53906</v>
          </cell>
          <cell r="D5473" t="str">
            <v>JSI Store Fixtures, Inc.</v>
          </cell>
          <cell r="E5473" t="str">
            <v>ME</v>
          </cell>
          <cell r="F5473" t="str">
            <v>P1</v>
          </cell>
          <cell r="G5473" t="str">
            <v>ERF</v>
          </cell>
          <cell r="H5473" t="str">
            <v>PO</v>
          </cell>
          <cell r="I5473" t="str">
            <v>0031268 - CROSS INSURANCE</v>
          </cell>
        </row>
        <row r="5474">
          <cell r="A5474" t="str">
            <v>C53909IA</v>
          </cell>
          <cell r="B5474">
            <v>42185</v>
          </cell>
          <cell r="C5474" t="str">
            <v>C53909</v>
          </cell>
          <cell r="D5474" t="str">
            <v>Affiliated News Services, LLD</v>
          </cell>
          <cell r="E5474" t="str">
            <v>MA</v>
          </cell>
          <cell r="F5474" t="str">
            <v>P1</v>
          </cell>
          <cell r="G5474" t="str">
            <v>SMALL</v>
          </cell>
          <cell r="H5474" t="str">
            <v>IA</v>
          </cell>
          <cell r="I5474" t="str">
            <v>0016096 - COONEY, MATTHEW J</v>
          </cell>
        </row>
        <row r="5475">
          <cell r="A5475" t="str">
            <v>C53925IH</v>
          </cell>
          <cell r="B5475">
            <v>42185</v>
          </cell>
          <cell r="C5475" t="str">
            <v>C53925</v>
          </cell>
          <cell r="D5475" t="str">
            <v>SPRING BROOK ICE &amp; FUEL COMPANY</v>
          </cell>
          <cell r="E5475" t="str">
            <v>ME</v>
          </cell>
          <cell r="F5475" t="str">
            <v>P1</v>
          </cell>
          <cell r="G5475" t="str">
            <v>SMALL</v>
          </cell>
          <cell r="H5475" t="str">
            <v>IH</v>
          </cell>
          <cell r="I5475" t="str">
            <v>0016231 - GHM AGENCY INC</v>
          </cell>
        </row>
        <row r="5476">
          <cell r="A5476" t="str">
            <v>C53925IV</v>
          </cell>
          <cell r="B5476">
            <v>42185</v>
          </cell>
          <cell r="C5476" t="str">
            <v>C53925</v>
          </cell>
          <cell r="D5476" t="str">
            <v>SPRING BROOK ICE &amp; FUEL COMPANY</v>
          </cell>
          <cell r="E5476" t="str">
            <v>ME</v>
          </cell>
          <cell r="F5476" t="str">
            <v>P1</v>
          </cell>
          <cell r="G5476" t="str">
            <v>SMALL</v>
          </cell>
          <cell r="H5476" t="str">
            <v>IV</v>
          </cell>
          <cell r="I5476" t="str">
            <v>0016231 - GHM AGENCY INC</v>
          </cell>
        </row>
        <row r="5477">
          <cell r="A5477" t="str">
            <v>C53926IH</v>
          </cell>
          <cell r="B5477">
            <v>42185</v>
          </cell>
          <cell r="C5477" t="str">
            <v>C53926</v>
          </cell>
          <cell r="D5477" t="str">
            <v>Mid State Health Center</v>
          </cell>
          <cell r="E5477" t="str">
            <v>NH</v>
          </cell>
          <cell r="F5477" t="str">
            <v>P1</v>
          </cell>
          <cell r="G5477" t="str">
            <v>CRC</v>
          </cell>
          <cell r="H5477" t="str">
            <v>IH</v>
          </cell>
          <cell r="I5477" t="str">
            <v>0020547 - NEW ENGLAND EMPLOYEE BENEFITS COUNCIL</v>
          </cell>
        </row>
        <row r="5478">
          <cell r="A5478" t="str">
            <v>C53926IV</v>
          </cell>
          <cell r="B5478">
            <v>42185</v>
          </cell>
          <cell r="C5478" t="str">
            <v>C53926</v>
          </cell>
          <cell r="D5478" t="str">
            <v>Mid State Health Center</v>
          </cell>
          <cell r="E5478" t="str">
            <v>NH</v>
          </cell>
          <cell r="F5478" t="str">
            <v>P1</v>
          </cell>
          <cell r="G5478" t="str">
            <v>CRC</v>
          </cell>
          <cell r="H5478" t="str">
            <v>IV</v>
          </cell>
          <cell r="I5478" t="str">
            <v>0020547 - NEW ENGLAND EMPLOYEE BENEFITS COUNCIL</v>
          </cell>
        </row>
        <row r="5479">
          <cell r="A5479" t="str">
            <v>C53937IA</v>
          </cell>
          <cell r="B5479">
            <v>42185</v>
          </cell>
          <cell r="C5479" t="str">
            <v>C53937</v>
          </cell>
          <cell r="D5479" t="str">
            <v>Capacitec Inc</v>
          </cell>
          <cell r="E5479" t="str">
            <v>MA</v>
          </cell>
          <cell r="F5479" t="str">
            <v>P1</v>
          </cell>
          <cell r="G5479" t="str">
            <v>SMALL</v>
          </cell>
          <cell r="H5479" t="str">
            <v>IA</v>
          </cell>
          <cell r="I5479" t="str">
            <v>0016226 - NORTHWESTERN BENEFIT ASSOC INSURANCE AGCY INC</v>
          </cell>
        </row>
        <row r="5480">
          <cell r="A5480" t="str">
            <v>C53937IH</v>
          </cell>
          <cell r="B5480">
            <v>42185</v>
          </cell>
          <cell r="C5480" t="str">
            <v>C53937</v>
          </cell>
          <cell r="D5480" t="str">
            <v>Capacitec Inc</v>
          </cell>
          <cell r="E5480" t="str">
            <v>MA</v>
          </cell>
          <cell r="F5480" t="str">
            <v>P1</v>
          </cell>
          <cell r="G5480" t="str">
            <v>SMALL</v>
          </cell>
          <cell r="H5480" t="str">
            <v>IH</v>
          </cell>
          <cell r="I5480" t="str">
            <v>0016226 - NORTHWESTERN BENEFIT ASSOC INSURANCE AGCY INC</v>
          </cell>
        </row>
        <row r="5481">
          <cell r="A5481" t="str">
            <v>C53953JM</v>
          </cell>
          <cell r="B5481">
            <v>42185</v>
          </cell>
          <cell r="C5481" t="str">
            <v>C53953</v>
          </cell>
          <cell r="D5481" t="str">
            <v>Chabott Coal &amp; Oil</v>
          </cell>
          <cell r="E5481" t="str">
            <v>NH</v>
          </cell>
          <cell r="F5481" t="str">
            <v>P1</v>
          </cell>
          <cell r="G5481" t="str">
            <v>SMALL</v>
          </cell>
          <cell r="H5481" t="str">
            <v>JM</v>
          </cell>
          <cell r="I5481" t="str">
            <v>0016220 - NIBRI BENEFIT SERVICES INC</v>
          </cell>
        </row>
        <row r="5482">
          <cell r="A5482" t="str">
            <v>C53954IH</v>
          </cell>
          <cell r="B5482">
            <v>42185</v>
          </cell>
          <cell r="C5482" t="str">
            <v>C53954</v>
          </cell>
          <cell r="D5482" t="str">
            <v>Tomolly Inc</v>
          </cell>
          <cell r="E5482" t="str">
            <v>MA</v>
          </cell>
          <cell r="F5482" t="str">
            <v>P1</v>
          </cell>
          <cell r="G5482" t="str">
            <v>SMALL</v>
          </cell>
          <cell r="H5482" t="str">
            <v>IH</v>
          </cell>
          <cell r="I5482" t="str">
            <v>0029003 - DIGITAL INSURANCE AGENCY INC</v>
          </cell>
        </row>
        <row r="5483">
          <cell r="A5483" t="str">
            <v>C53956JM</v>
          </cell>
          <cell r="B5483">
            <v>42185</v>
          </cell>
          <cell r="C5483" t="str">
            <v>C53956</v>
          </cell>
          <cell r="D5483" t="str">
            <v>Rochester Shoe Tree Company</v>
          </cell>
          <cell r="E5483" t="str">
            <v>NH</v>
          </cell>
          <cell r="F5483" t="str">
            <v>P1</v>
          </cell>
          <cell r="G5483" t="str">
            <v>CRC</v>
          </cell>
          <cell r="H5483" t="str">
            <v>JM</v>
          </cell>
          <cell r="I5483" t="str">
            <v>0019713 - NEW ENGLAND EMPLOYEE BENEFITS COUNCIL</v>
          </cell>
        </row>
        <row r="5484">
          <cell r="A5484" t="str">
            <v>C53956PO</v>
          </cell>
          <cell r="B5484">
            <v>42185</v>
          </cell>
          <cell r="C5484" t="str">
            <v>C53956</v>
          </cell>
          <cell r="D5484" t="str">
            <v>Rochester Shoe Tree Company</v>
          </cell>
          <cell r="E5484" t="str">
            <v>NH</v>
          </cell>
          <cell r="F5484" t="str">
            <v>P1</v>
          </cell>
          <cell r="G5484" t="str">
            <v>CRC</v>
          </cell>
          <cell r="H5484" t="str">
            <v>PO</v>
          </cell>
          <cell r="I5484" t="str">
            <v>0019713 - NEW ENGLAND EMPLOYEE BENEFITS COUNCIL</v>
          </cell>
        </row>
        <row r="5485">
          <cell r="A5485" t="str">
            <v>C53957JM</v>
          </cell>
          <cell r="B5485">
            <v>42185</v>
          </cell>
          <cell r="C5485" t="str">
            <v>C53957</v>
          </cell>
          <cell r="D5485" t="str">
            <v>Fluid Transfer Products Inc</v>
          </cell>
          <cell r="E5485" t="str">
            <v>NH</v>
          </cell>
          <cell r="F5485" t="str">
            <v>P1</v>
          </cell>
          <cell r="G5485" t="str">
            <v>SMALL</v>
          </cell>
          <cell r="H5485" t="str">
            <v>JM</v>
          </cell>
          <cell r="I5485" t="str">
            <v>0019931 - FOY INSURANCE GROUP</v>
          </cell>
        </row>
        <row r="5486">
          <cell r="A5486" t="str">
            <v>C53959IH</v>
          </cell>
          <cell r="B5486">
            <v>42185</v>
          </cell>
          <cell r="C5486" t="str">
            <v>C53959</v>
          </cell>
          <cell r="D5486" t="str">
            <v>LMC Light Iron, Inc.</v>
          </cell>
          <cell r="E5486" t="str">
            <v>ME</v>
          </cell>
          <cell r="F5486" t="str">
            <v>P1</v>
          </cell>
          <cell r="G5486" t="str">
            <v>SMALL</v>
          </cell>
          <cell r="H5486" t="str">
            <v>IH</v>
          </cell>
          <cell r="I5486" t="str">
            <v>0016234 - LMR INSURANCE INC</v>
          </cell>
        </row>
        <row r="5487">
          <cell r="A5487" t="str">
            <v>C53962JM</v>
          </cell>
          <cell r="B5487">
            <v>42185</v>
          </cell>
          <cell r="C5487" t="str">
            <v>C53962</v>
          </cell>
          <cell r="D5487" t="str">
            <v>Stonewood School LLC</v>
          </cell>
          <cell r="E5487" t="str">
            <v>NH</v>
          </cell>
          <cell r="F5487" t="str">
            <v>P1</v>
          </cell>
          <cell r="G5487" t="str">
            <v>SMALL</v>
          </cell>
          <cell r="H5487" t="str">
            <v>JM</v>
          </cell>
          <cell r="I5487" t="str">
            <v>0033815 - FREE AGENTS NH LLC</v>
          </cell>
        </row>
        <row r="5488">
          <cell r="A5488" t="str">
            <v>C53971IV</v>
          </cell>
          <cell r="B5488">
            <v>42185</v>
          </cell>
          <cell r="C5488" t="str">
            <v>C53971</v>
          </cell>
          <cell r="D5488" t="str">
            <v>Gorrill Palmer Consulting Engineers Inc</v>
          </cell>
          <cell r="E5488" t="str">
            <v>ME</v>
          </cell>
          <cell r="F5488" t="str">
            <v>P1</v>
          </cell>
          <cell r="G5488" t="str">
            <v>SMALL</v>
          </cell>
          <cell r="H5488" t="str">
            <v>IV</v>
          </cell>
          <cell r="I5488" t="str">
            <v>0032470 - CLARK INSURANCE</v>
          </cell>
        </row>
        <row r="5489">
          <cell r="A5489" t="str">
            <v>C53972JM</v>
          </cell>
          <cell r="B5489">
            <v>42185</v>
          </cell>
          <cell r="C5489" t="str">
            <v>C53972</v>
          </cell>
          <cell r="D5489" t="str">
            <v>BOBCO Donut Co</v>
          </cell>
          <cell r="E5489" t="str">
            <v>NH</v>
          </cell>
          <cell r="F5489" t="str">
            <v>P1</v>
          </cell>
          <cell r="G5489" t="str">
            <v>SMALL</v>
          </cell>
          <cell r="H5489" t="str">
            <v>JM</v>
          </cell>
          <cell r="I5489" t="str">
            <v>0016215 - MELCHER &amp; PRESCOTT AGENCY INC</v>
          </cell>
        </row>
        <row r="5490">
          <cell r="A5490" t="str">
            <v>C53974JM</v>
          </cell>
          <cell r="B5490">
            <v>42185</v>
          </cell>
          <cell r="C5490" t="str">
            <v>C53974</v>
          </cell>
          <cell r="D5490" t="str">
            <v>Johnsons Electric Supply Inc</v>
          </cell>
          <cell r="E5490" t="str">
            <v>NH</v>
          </cell>
          <cell r="F5490" t="str">
            <v>P1</v>
          </cell>
          <cell r="G5490" t="str">
            <v>SMALL</v>
          </cell>
          <cell r="H5490" t="str">
            <v>JM</v>
          </cell>
          <cell r="I5490" t="str">
            <v>0033800 - GRANITE GROUP BENEFITS LLC</v>
          </cell>
        </row>
        <row r="5491">
          <cell r="A5491" t="str">
            <v>C53986JM</v>
          </cell>
          <cell r="B5491">
            <v>42185</v>
          </cell>
          <cell r="C5491" t="str">
            <v>C53986</v>
          </cell>
          <cell r="D5491" t="str">
            <v>Nashua Podiatry Associates PLLC</v>
          </cell>
          <cell r="E5491" t="str">
            <v>NH</v>
          </cell>
          <cell r="F5491" t="str">
            <v>P1</v>
          </cell>
          <cell r="G5491" t="str">
            <v>SMALL</v>
          </cell>
          <cell r="H5491" t="str">
            <v>JM</v>
          </cell>
          <cell r="I5491" t="str">
            <v>0033828 - GRANITE GROUP BENEFITS LLC</v>
          </cell>
        </row>
        <row r="5492">
          <cell r="A5492" t="str">
            <v>C53986JN</v>
          </cell>
          <cell r="B5492">
            <v>42185</v>
          </cell>
          <cell r="C5492" t="str">
            <v>C53986</v>
          </cell>
          <cell r="D5492" t="str">
            <v>Nashua Podiatry Associates PLLC</v>
          </cell>
          <cell r="E5492" t="str">
            <v>NH</v>
          </cell>
          <cell r="F5492" t="str">
            <v>P1</v>
          </cell>
          <cell r="G5492" t="str">
            <v>SMALL</v>
          </cell>
          <cell r="H5492" t="str">
            <v>JN</v>
          </cell>
          <cell r="I5492" t="str">
            <v>0033828 - GRANITE GROUP BENEFITS LLC</v>
          </cell>
        </row>
        <row r="5493">
          <cell r="A5493" t="str">
            <v>C53992IH</v>
          </cell>
          <cell r="B5493">
            <v>42185</v>
          </cell>
          <cell r="C5493" t="str">
            <v>C53992</v>
          </cell>
          <cell r="D5493" t="str">
            <v>New England Communications, Inc.</v>
          </cell>
          <cell r="E5493" t="str">
            <v>ME</v>
          </cell>
          <cell r="F5493" t="str">
            <v>P1</v>
          </cell>
          <cell r="G5493" t="str">
            <v>SMALL</v>
          </cell>
          <cell r="H5493" t="str">
            <v>IH</v>
          </cell>
          <cell r="I5493" t="str">
            <v>0020549 - MAINE BENEFIT SOLUTIONS LLC</v>
          </cell>
        </row>
        <row r="5494">
          <cell r="A5494" t="str">
            <v>C53992IV</v>
          </cell>
          <cell r="B5494">
            <v>42185</v>
          </cell>
          <cell r="C5494" t="str">
            <v>C53992</v>
          </cell>
          <cell r="D5494" t="str">
            <v>New England Communications, Inc.</v>
          </cell>
          <cell r="E5494" t="str">
            <v>ME</v>
          </cell>
          <cell r="F5494" t="str">
            <v>P1</v>
          </cell>
          <cell r="G5494" t="str">
            <v>SMALL</v>
          </cell>
          <cell r="H5494" t="str">
            <v>IV</v>
          </cell>
          <cell r="I5494" t="str">
            <v>0020549 - MAINE BENEFIT SOLUTIONS LLC</v>
          </cell>
        </row>
        <row r="5495">
          <cell r="A5495" t="str">
            <v>C53994IH</v>
          </cell>
          <cell r="B5495">
            <v>42185</v>
          </cell>
          <cell r="C5495" t="str">
            <v>C53994</v>
          </cell>
          <cell r="D5495" t="str">
            <v>Kevin's Electric Inc</v>
          </cell>
          <cell r="E5495" t="str">
            <v>ME</v>
          </cell>
          <cell r="F5495" t="str">
            <v>P1</v>
          </cell>
          <cell r="G5495" t="str">
            <v>SMALL</v>
          </cell>
          <cell r="H5495" t="str">
            <v>IH</v>
          </cell>
          <cell r="I5495" t="str">
            <v>0017146 - PAQUIN &amp; CARROLL LLC</v>
          </cell>
        </row>
        <row r="5496">
          <cell r="A5496" t="str">
            <v>C53995IA</v>
          </cell>
          <cell r="B5496">
            <v>42185</v>
          </cell>
          <cell r="C5496" t="str">
            <v>C53995</v>
          </cell>
          <cell r="D5496" t="str">
            <v>Capstone Corporate Finance LLC</v>
          </cell>
          <cell r="E5496" t="str">
            <v>MA</v>
          </cell>
          <cell r="F5496" t="str">
            <v>P1</v>
          </cell>
          <cell r="G5496" t="str">
            <v>SMALL</v>
          </cell>
          <cell r="H5496" t="str">
            <v>IA</v>
          </cell>
          <cell r="I5496" t="str">
            <v>0035360 - PAYCHEX AGENCY INC</v>
          </cell>
        </row>
        <row r="5497">
          <cell r="A5497" t="str">
            <v>C53995IH</v>
          </cell>
          <cell r="B5497">
            <v>42185</v>
          </cell>
          <cell r="C5497" t="str">
            <v>C53995</v>
          </cell>
          <cell r="D5497" t="str">
            <v>Capstone Corporate Finance LLC</v>
          </cell>
          <cell r="E5497" t="str">
            <v>MA</v>
          </cell>
          <cell r="F5497" t="str">
            <v>P1</v>
          </cell>
          <cell r="G5497" t="str">
            <v>SMALL</v>
          </cell>
          <cell r="H5497" t="str">
            <v>IH</v>
          </cell>
          <cell r="I5497" t="str">
            <v>0035360 - PAYCHEX AGENCY INC</v>
          </cell>
        </row>
        <row r="5498">
          <cell r="A5498" t="str">
            <v>C54009JR</v>
          </cell>
          <cell r="B5498">
            <v>42185</v>
          </cell>
          <cell r="C5498" t="str">
            <v>C54009</v>
          </cell>
          <cell r="D5498" t="str">
            <v>Antrim Lumber Co</v>
          </cell>
          <cell r="E5498" t="str">
            <v>NH</v>
          </cell>
          <cell r="F5498" t="str">
            <v>P1</v>
          </cell>
          <cell r="G5498" t="str">
            <v>SMALL</v>
          </cell>
          <cell r="H5498" t="str">
            <v>JR</v>
          </cell>
          <cell r="I5498" t="str">
            <v>0016193 - DUBLIN HEALTH &amp; BENEFIT GROUP LLC</v>
          </cell>
        </row>
        <row r="5499">
          <cell r="A5499" t="str">
            <v>C54009JS</v>
          </cell>
          <cell r="B5499">
            <v>42185</v>
          </cell>
          <cell r="C5499" t="str">
            <v>C54009</v>
          </cell>
          <cell r="D5499" t="str">
            <v>Antrim Lumber Co</v>
          </cell>
          <cell r="E5499" t="str">
            <v>NH</v>
          </cell>
          <cell r="F5499" t="str">
            <v>P1</v>
          </cell>
          <cell r="G5499" t="str">
            <v>SMALL</v>
          </cell>
          <cell r="H5499" t="str">
            <v>JS</v>
          </cell>
          <cell r="I5499" t="str">
            <v>0016193 - DUBLIN HEALTH &amp; BENEFIT GROUP LLC</v>
          </cell>
        </row>
        <row r="5500">
          <cell r="A5500" t="str">
            <v>C54017IV</v>
          </cell>
          <cell r="B5500">
            <v>42185</v>
          </cell>
          <cell r="C5500" t="str">
            <v>C54017</v>
          </cell>
          <cell r="D5500" t="str">
            <v>Westville Grand Rental Station</v>
          </cell>
          <cell r="E5500" t="str">
            <v>NH</v>
          </cell>
          <cell r="F5500" t="str">
            <v>P1</v>
          </cell>
          <cell r="G5500" t="str">
            <v>SMALL</v>
          </cell>
          <cell r="H5500" t="str">
            <v>IV</v>
          </cell>
          <cell r="I5500" t="str">
            <v>0025410 - BLAISDELL, GEORGE</v>
          </cell>
        </row>
        <row r="5501">
          <cell r="A5501" t="str">
            <v>C54017JM</v>
          </cell>
          <cell r="B5501">
            <v>42185</v>
          </cell>
          <cell r="C5501" t="str">
            <v>C54017</v>
          </cell>
          <cell r="D5501" t="str">
            <v>Westville Grand Rental Station</v>
          </cell>
          <cell r="E5501" t="str">
            <v>NH</v>
          </cell>
          <cell r="F5501" t="str">
            <v>P1</v>
          </cell>
          <cell r="G5501" t="str">
            <v>SMALL</v>
          </cell>
          <cell r="H5501" t="str">
            <v>JM</v>
          </cell>
          <cell r="I5501" t="str">
            <v>0025410 - BLAISDELL, GEORGE</v>
          </cell>
        </row>
        <row r="5502">
          <cell r="A5502" t="str">
            <v>C54019IV</v>
          </cell>
          <cell r="B5502">
            <v>42185</v>
          </cell>
          <cell r="C5502" t="str">
            <v>C54019</v>
          </cell>
          <cell r="D5502" t="str">
            <v>Copeland's Garage Inc</v>
          </cell>
          <cell r="E5502" t="str">
            <v>ME</v>
          </cell>
          <cell r="F5502" t="str">
            <v>P1</v>
          </cell>
          <cell r="G5502" t="str">
            <v>SMALL</v>
          </cell>
          <cell r="H5502" t="str">
            <v>IV</v>
          </cell>
          <cell r="I5502" t="str">
            <v>0016253 - NELSON, SARAH T</v>
          </cell>
        </row>
        <row r="5503">
          <cell r="A5503" t="str">
            <v>C54020IV</v>
          </cell>
          <cell r="B5503">
            <v>42185</v>
          </cell>
          <cell r="C5503" t="str">
            <v>C54020</v>
          </cell>
          <cell r="D5503" t="str">
            <v>Wells Wood Turning &amp; Finishing</v>
          </cell>
          <cell r="E5503" t="str">
            <v>ME</v>
          </cell>
          <cell r="F5503" t="str">
            <v>P1</v>
          </cell>
          <cell r="G5503" t="str">
            <v>SMALL</v>
          </cell>
          <cell r="H5503" t="str">
            <v>IV</v>
          </cell>
          <cell r="I5503" t="str">
            <v>0030815 - BGA INSURANCE AGENCY INC</v>
          </cell>
        </row>
        <row r="5504">
          <cell r="A5504" t="str">
            <v>C54020JH</v>
          </cell>
          <cell r="B5504">
            <v>42185</v>
          </cell>
          <cell r="C5504" t="str">
            <v>C54020</v>
          </cell>
          <cell r="D5504" t="str">
            <v>Wells Wood Turning &amp; Finishing</v>
          </cell>
          <cell r="E5504" t="str">
            <v>ME</v>
          </cell>
          <cell r="F5504" t="str">
            <v>P1</v>
          </cell>
          <cell r="G5504" t="str">
            <v>SMALL</v>
          </cell>
          <cell r="H5504" t="str">
            <v>JH</v>
          </cell>
          <cell r="I5504" t="str">
            <v>0030815 - BGA INSURANCE AGENCY INC</v>
          </cell>
        </row>
        <row r="5505">
          <cell r="A5505" t="str">
            <v>C54023IA</v>
          </cell>
          <cell r="B5505">
            <v>42185</v>
          </cell>
          <cell r="C5505" t="str">
            <v>C54023</v>
          </cell>
          <cell r="D5505" t="str">
            <v>Autogen Inc</v>
          </cell>
          <cell r="E5505" t="str">
            <v>MA</v>
          </cell>
          <cell r="F5505" t="str">
            <v>P1</v>
          </cell>
          <cell r="G5505" t="str">
            <v>SMALL</v>
          </cell>
          <cell r="H5505" t="str">
            <v>IA</v>
          </cell>
          <cell r="I5505" t="str">
            <v>0032244 - NORTHERN BENEFITS OF MAINE LLC</v>
          </cell>
        </row>
        <row r="5506">
          <cell r="A5506" t="str">
            <v>C54023IH</v>
          </cell>
          <cell r="B5506">
            <v>42185</v>
          </cell>
          <cell r="C5506" t="str">
            <v>C54023</v>
          </cell>
          <cell r="D5506" t="str">
            <v>Autogen Inc</v>
          </cell>
          <cell r="E5506" t="str">
            <v>MA</v>
          </cell>
          <cell r="F5506" t="str">
            <v>P1</v>
          </cell>
          <cell r="G5506" t="str">
            <v>SMALL</v>
          </cell>
          <cell r="H5506" t="str">
            <v>IH</v>
          </cell>
          <cell r="I5506" t="str">
            <v>0032244 - NORTHERN BENEFITS OF MAINE LLC</v>
          </cell>
        </row>
        <row r="5507">
          <cell r="A5507" t="str">
            <v>C54026IH</v>
          </cell>
          <cell r="B5507">
            <v>42185</v>
          </cell>
          <cell r="C5507" t="str">
            <v>C54026</v>
          </cell>
          <cell r="D5507" t="str">
            <v>Montachusett Veterans Outreach Center</v>
          </cell>
          <cell r="E5507" t="str">
            <v>MA</v>
          </cell>
          <cell r="F5507" t="str">
            <v>P1</v>
          </cell>
          <cell r="G5507" t="str">
            <v>SMALL</v>
          </cell>
          <cell r="H5507" t="str">
            <v>IH</v>
          </cell>
          <cell r="I5507" t="str">
            <v>0030281 - SOLID BENEFITS GROUP LLC</v>
          </cell>
        </row>
        <row r="5508">
          <cell r="A5508" t="str">
            <v>C54026JA</v>
          </cell>
          <cell r="B5508">
            <v>42185</v>
          </cell>
          <cell r="C5508" t="str">
            <v>C54026</v>
          </cell>
          <cell r="D5508" t="str">
            <v>Montachusett Veterans Outreach Center</v>
          </cell>
          <cell r="E5508" t="str">
            <v>MA</v>
          </cell>
          <cell r="F5508" t="str">
            <v>P1</v>
          </cell>
          <cell r="G5508" t="str">
            <v>SMALL</v>
          </cell>
          <cell r="H5508" t="str">
            <v>JA</v>
          </cell>
          <cell r="I5508" t="str">
            <v>0030281 - SOLID BENEFITS GROUP LLC</v>
          </cell>
        </row>
        <row r="5509">
          <cell r="A5509" t="str">
            <v>C54032IV</v>
          </cell>
          <cell r="B5509">
            <v>42185</v>
          </cell>
          <cell r="C5509" t="str">
            <v>C54032</v>
          </cell>
          <cell r="D5509" t="str">
            <v>DonBros Realty Trust</v>
          </cell>
          <cell r="E5509" t="str">
            <v>MA</v>
          </cell>
          <cell r="F5509" t="str">
            <v>P1</v>
          </cell>
          <cell r="G5509" t="str">
            <v>SMALL</v>
          </cell>
          <cell r="H5509" t="str">
            <v>IV</v>
          </cell>
        </row>
        <row r="5510">
          <cell r="A5510" t="str">
            <v>C54035IH</v>
          </cell>
          <cell r="B5510">
            <v>42185</v>
          </cell>
          <cell r="C5510" t="str">
            <v>C54035</v>
          </cell>
          <cell r="D5510" t="str">
            <v>Dennis Frigon Logging</v>
          </cell>
          <cell r="E5510" t="str">
            <v>ME</v>
          </cell>
          <cell r="F5510" t="str">
            <v>P1</v>
          </cell>
          <cell r="G5510" t="str">
            <v>SMALL</v>
          </cell>
          <cell r="H5510" t="str">
            <v>IH</v>
          </cell>
          <cell r="I5510" t="str">
            <v>0016254 - KYES AGENCY</v>
          </cell>
        </row>
        <row r="5511">
          <cell r="A5511" t="str">
            <v>C54042PO</v>
          </cell>
          <cell r="B5511">
            <v>42185</v>
          </cell>
          <cell r="C5511" t="str">
            <v>C54042</v>
          </cell>
          <cell r="D5511" t="str">
            <v>Expera Old Town, LLC</v>
          </cell>
          <cell r="E5511" t="str">
            <v>ME</v>
          </cell>
          <cell r="F5511" t="str">
            <v>P1</v>
          </cell>
          <cell r="G5511" t="str">
            <v>ERF</v>
          </cell>
          <cell r="H5511" t="str">
            <v>PO</v>
          </cell>
          <cell r="I5511" t="str">
            <v>0034374 - AON RISK SERVICES CENTRAL INC</v>
          </cell>
        </row>
        <row r="5512">
          <cell r="A5512" t="str">
            <v>C54045IH</v>
          </cell>
          <cell r="B5512">
            <v>42185</v>
          </cell>
          <cell r="C5512" t="str">
            <v>C54045</v>
          </cell>
          <cell r="D5512" t="str">
            <v>Boston Art Inc</v>
          </cell>
          <cell r="E5512" t="str">
            <v>MA</v>
          </cell>
          <cell r="F5512" t="str">
            <v>P1</v>
          </cell>
          <cell r="G5512" t="str">
            <v>SMALL</v>
          </cell>
          <cell r="H5512" t="str">
            <v>IH</v>
          </cell>
          <cell r="I5512" t="str">
            <v>0016325 - PERONI FINANCIAL GROUP LLC</v>
          </cell>
        </row>
        <row r="5513">
          <cell r="A5513" t="str">
            <v>C54061IH</v>
          </cell>
          <cell r="B5513">
            <v>42185</v>
          </cell>
          <cell r="C5513" t="str">
            <v>C54061</v>
          </cell>
          <cell r="D5513" t="str">
            <v>Sports Vision LLC dba Sports Vision Technologies</v>
          </cell>
          <cell r="E5513" t="str">
            <v>ME</v>
          </cell>
          <cell r="F5513" t="str">
            <v>P1</v>
          </cell>
          <cell r="G5513" t="str">
            <v>SMALL</v>
          </cell>
          <cell r="H5513" t="str">
            <v>IH</v>
          </cell>
          <cell r="I5513" t="str">
            <v>0016271 - ACADIA BENEFITS INC</v>
          </cell>
        </row>
        <row r="5514">
          <cell r="A5514" t="str">
            <v>C54061PO</v>
          </cell>
          <cell r="B5514">
            <v>42185</v>
          </cell>
          <cell r="C5514" t="str">
            <v>C54061</v>
          </cell>
          <cell r="D5514" t="str">
            <v>Sports Vision LLC dba Sports Vision Technologies</v>
          </cell>
          <cell r="E5514" t="str">
            <v>ME</v>
          </cell>
          <cell r="F5514" t="str">
            <v>P1</v>
          </cell>
          <cell r="G5514" t="str">
            <v>SMALL</v>
          </cell>
          <cell r="H5514" t="str">
            <v>PO</v>
          </cell>
          <cell r="I5514" t="str">
            <v>0016271 - ACADIA BENEFITS INC</v>
          </cell>
        </row>
        <row r="5515">
          <cell r="A5515" t="str">
            <v>C54070IH</v>
          </cell>
          <cell r="B5515">
            <v>42185</v>
          </cell>
          <cell r="C5515" t="str">
            <v>C54070</v>
          </cell>
          <cell r="D5515" t="str">
            <v>NH Distributors Inc</v>
          </cell>
          <cell r="E5515" t="str">
            <v>NH</v>
          </cell>
          <cell r="F5515" t="str">
            <v>P1</v>
          </cell>
          <cell r="G5515" t="str">
            <v>CRC</v>
          </cell>
          <cell r="H5515" t="str">
            <v>IH</v>
          </cell>
          <cell r="I5515" t="str">
            <v>0026275 - GRANITE GROUP BENEFITS LLC</v>
          </cell>
        </row>
        <row r="5516">
          <cell r="A5516" t="str">
            <v>C54070JM</v>
          </cell>
          <cell r="B5516">
            <v>42185</v>
          </cell>
          <cell r="C5516" t="str">
            <v>C54070</v>
          </cell>
          <cell r="D5516" t="str">
            <v>NH Distributors Inc</v>
          </cell>
          <cell r="E5516" t="str">
            <v>NH</v>
          </cell>
          <cell r="F5516" t="str">
            <v>P1</v>
          </cell>
          <cell r="G5516" t="str">
            <v>CRC</v>
          </cell>
          <cell r="H5516" t="str">
            <v>JM</v>
          </cell>
          <cell r="I5516" t="str">
            <v>0026275 - GRANITE GROUP BENEFITS LLC</v>
          </cell>
        </row>
        <row r="5517">
          <cell r="A5517" t="str">
            <v>C54070MI</v>
          </cell>
          <cell r="B5517">
            <v>42185</v>
          </cell>
          <cell r="C5517" t="str">
            <v>C54070</v>
          </cell>
          <cell r="D5517" t="str">
            <v>NH Distributors Inc</v>
          </cell>
          <cell r="E5517" t="str">
            <v>NH</v>
          </cell>
          <cell r="F5517" t="str">
            <v>P1</v>
          </cell>
          <cell r="G5517" t="str">
            <v>MCARE</v>
          </cell>
          <cell r="H5517" t="str">
            <v>MI</v>
          </cell>
          <cell r="I5517" t="str">
            <v>0026275 - GRANITE GROUP BENEFITS LLC</v>
          </cell>
        </row>
        <row r="5518">
          <cell r="A5518" t="str">
            <v>C54070PO</v>
          </cell>
          <cell r="B5518">
            <v>42185</v>
          </cell>
          <cell r="C5518" t="str">
            <v>C54070</v>
          </cell>
          <cell r="D5518" t="str">
            <v>NH Distributors Inc</v>
          </cell>
          <cell r="E5518" t="str">
            <v>NH</v>
          </cell>
          <cell r="F5518" t="str">
            <v>P1</v>
          </cell>
          <cell r="G5518" t="str">
            <v>CRC</v>
          </cell>
          <cell r="H5518" t="str">
            <v>PO</v>
          </cell>
          <cell r="I5518" t="str">
            <v>0026275 - GRANITE GROUP BENEFITS LLC</v>
          </cell>
        </row>
        <row r="5519">
          <cell r="A5519" t="str">
            <v>C54071IV</v>
          </cell>
          <cell r="B5519">
            <v>42185</v>
          </cell>
          <cell r="C5519" t="str">
            <v>C54071</v>
          </cell>
          <cell r="D5519" t="str">
            <v>Jonathan Levi Architects</v>
          </cell>
          <cell r="E5519" t="str">
            <v>MA</v>
          </cell>
          <cell r="F5519" t="str">
            <v>P1</v>
          </cell>
          <cell r="G5519" t="str">
            <v>SMALL</v>
          </cell>
          <cell r="H5519" t="str">
            <v>IV</v>
          </cell>
        </row>
        <row r="5520">
          <cell r="A5520" t="str">
            <v>C54076IH</v>
          </cell>
          <cell r="B5520">
            <v>42185</v>
          </cell>
          <cell r="C5520" t="str">
            <v>C54076</v>
          </cell>
          <cell r="D5520" t="str">
            <v>Ayer Oil Co Inc</v>
          </cell>
          <cell r="E5520" t="str">
            <v>MA</v>
          </cell>
          <cell r="F5520" t="str">
            <v>P1</v>
          </cell>
          <cell r="G5520" t="str">
            <v>SMALL</v>
          </cell>
          <cell r="H5520" t="str">
            <v>IH</v>
          </cell>
          <cell r="I5520" t="str">
            <v>0027583 - LAMBERT &amp; CARNEY BENEFITS GROUP</v>
          </cell>
        </row>
        <row r="5521">
          <cell r="A5521" t="str">
            <v>C54090IA</v>
          </cell>
          <cell r="B5521">
            <v>42185</v>
          </cell>
          <cell r="C5521" t="str">
            <v>C54090</v>
          </cell>
          <cell r="D5521" t="str">
            <v>Cedars Mediterranean Foods Inc</v>
          </cell>
          <cell r="E5521" t="str">
            <v>MA</v>
          </cell>
          <cell r="F5521" t="str">
            <v>P1</v>
          </cell>
          <cell r="G5521" t="str">
            <v>CRC</v>
          </cell>
          <cell r="H5521" t="str">
            <v>IA</v>
          </cell>
          <cell r="I5521" t="str">
            <v>0034303 - GALLAGHER BENEFIT SERVICES INC</v>
          </cell>
        </row>
        <row r="5522">
          <cell r="A5522" t="str">
            <v>C54090IH</v>
          </cell>
          <cell r="B5522">
            <v>42185</v>
          </cell>
          <cell r="C5522" t="str">
            <v>C54090</v>
          </cell>
          <cell r="D5522" t="str">
            <v>Cedars Mediterranean Foods Inc</v>
          </cell>
          <cell r="E5522" t="str">
            <v>MA</v>
          </cell>
          <cell r="F5522" t="str">
            <v>P1</v>
          </cell>
          <cell r="G5522" t="str">
            <v>CRC</v>
          </cell>
          <cell r="H5522" t="str">
            <v>IH</v>
          </cell>
          <cell r="I5522" t="str">
            <v>0034303 - GALLAGHER BENEFIT SERVICES INC</v>
          </cell>
        </row>
        <row r="5523">
          <cell r="A5523" t="str">
            <v>C54108IH</v>
          </cell>
          <cell r="B5523">
            <v>42185</v>
          </cell>
          <cell r="C5523" t="str">
            <v>C54108</v>
          </cell>
          <cell r="D5523" t="str">
            <v>Clarendon Early Education Services Inc.</v>
          </cell>
          <cell r="E5523" t="str">
            <v>MA</v>
          </cell>
          <cell r="F5523" t="str">
            <v>P1</v>
          </cell>
          <cell r="G5523" t="str">
            <v>SMALL</v>
          </cell>
          <cell r="H5523" t="str">
            <v>IH</v>
          </cell>
          <cell r="I5523" t="str">
            <v>0016168 - SMALL BUSINESS INSURANCE AGENCY INC</v>
          </cell>
        </row>
        <row r="5524">
          <cell r="A5524" t="str">
            <v>C54112IV</v>
          </cell>
          <cell r="B5524">
            <v>42185</v>
          </cell>
          <cell r="C5524" t="str">
            <v>C54112</v>
          </cell>
          <cell r="D5524" t="str">
            <v>Heritage Baptist Church</v>
          </cell>
          <cell r="E5524" t="str">
            <v>NH</v>
          </cell>
          <cell r="F5524" t="str">
            <v>P1</v>
          </cell>
          <cell r="G5524" t="str">
            <v>SMALL</v>
          </cell>
          <cell r="H5524" t="str">
            <v>IV</v>
          </cell>
          <cell r="I5524" t="str">
            <v>0023688 - BEACON INTEGRATED RESOURCES</v>
          </cell>
        </row>
        <row r="5525">
          <cell r="A5525" t="str">
            <v>C54118IH</v>
          </cell>
          <cell r="B5525">
            <v>42185</v>
          </cell>
          <cell r="C5525" t="str">
            <v>C54118</v>
          </cell>
          <cell r="D5525" t="str">
            <v>M &amp; R Auto Body Inc</v>
          </cell>
          <cell r="E5525" t="str">
            <v>MA</v>
          </cell>
          <cell r="F5525" t="str">
            <v>P1</v>
          </cell>
          <cell r="G5525" t="str">
            <v>SMALL</v>
          </cell>
          <cell r="H5525" t="str">
            <v>IH</v>
          </cell>
        </row>
        <row r="5526">
          <cell r="A5526" t="str">
            <v>C54124IA</v>
          </cell>
          <cell r="B5526">
            <v>42185</v>
          </cell>
          <cell r="C5526" t="str">
            <v>C54124</v>
          </cell>
          <cell r="D5526" t="str">
            <v>Unique Logistics International (Bos), Inc.</v>
          </cell>
          <cell r="E5526" t="str">
            <v>MA</v>
          </cell>
          <cell r="F5526" t="str">
            <v>P1</v>
          </cell>
          <cell r="G5526" t="str">
            <v>SMALL</v>
          </cell>
          <cell r="H5526" t="str">
            <v>IA</v>
          </cell>
          <cell r="I5526" t="str">
            <v>0018006 - BUSINESS BENEFITS INS BROKERAGE INC</v>
          </cell>
        </row>
        <row r="5527">
          <cell r="A5527" t="str">
            <v>C54124IH</v>
          </cell>
          <cell r="B5527">
            <v>42185</v>
          </cell>
          <cell r="C5527" t="str">
            <v>C54124</v>
          </cell>
          <cell r="D5527" t="str">
            <v>Unique Logistics International (Bos), Inc.</v>
          </cell>
          <cell r="E5527" t="str">
            <v>MA</v>
          </cell>
          <cell r="F5527" t="str">
            <v>P1</v>
          </cell>
          <cell r="G5527" t="str">
            <v>SMALL</v>
          </cell>
          <cell r="H5527" t="str">
            <v>IH</v>
          </cell>
          <cell r="I5527" t="str">
            <v>0018006 - BUSINESS BENEFITS INS BROKERAGE INC</v>
          </cell>
        </row>
        <row r="5528">
          <cell r="A5528" t="str">
            <v>C54128JM</v>
          </cell>
          <cell r="B5528">
            <v>42185</v>
          </cell>
          <cell r="C5528" t="str">
            <v>C54128</v>
          </cell>
          <cell r="D5528" t="str">
            <v>Diversified Decorating Sales</v>
          </cell>
          <cell r="E5528" t="str">
            <v>NH</v>
          </cell>
          <cell r="F5528" t="str">
            <v>P1</v>
          </cell>
          <cell r="G5528" t="str">
            <v>SMALL</v>
          </cell>
          <cell r="H5528" t="str">
            <v>JM</v>
          </cell>
          <cell r="I5528" t="str">
            <v>0016437 - GOODELL, DUANE</v>
          </cell>
        </row>
        <row r="5529">
          <cell r="A5529" t="str">
            <v>C54141IH</v>
          </cell>
          <cell r="B5529">
            <v>42185</v>
          </cell>
          <cell r="C5529" t="str">
            <v>C54141</v>
          </cell>
          <cell r="D5529" t="str">
            <v>Alan J. Chebuske, D.M.D.</v>
          </cell>
          <cell r="E5529" t="str">
            <v>ME</v>
          </cell>
          <cell r="F5529" t="str">
            <v>P1</v>
          </cell>
          <cell r="G5529" t="str">
            <v>SMALL</v>
          </cell>
          <cell r="H5529" t="str">
            <v>IH</v>
          </cell>
          <cell r="I5529" t="str">
            <v>0016497 - CLARK INSURANCE</v>
          </cell>
        </row>
        <row r="5530">
          <cell r="A5530" t="str">
            <v>C54153IV</v>
          </cell>
          <cell r="B5530">
            <v>42185</v>
          </cell>
          <cell r="C5530" t="str">
            <v>C54153</v>
          </cell>
          <cell r="D5530" t="str">
            <v>Christ the King Presbyterian Church</v>
          </cell>
          <cell r="E5530" t="str">
            <v>MA</v>
          </cell>
          <cell r="F5530" t="str">
            <v>P1</v>
          </cell>
          <cell r="G5530" t="str">
            <v>SMALL</v>
          </cell>
          <cell r="H5530" t="str">
            <v>IV</v>
          </cell>
          <cell r="I5530" t="str">
            <v>0033199 - WILLIAM GALLAGHER  ASSOCIATES</v>
          </cell>
        </row>
        <row r="5531">
          <cell r="A5531" t="str">
            <v>C54164JN</v>
          </cell>
          <cell r="B5531">
            <v>42185</v>
          </cell>
          <cell r="C5531" t="str">
            <v>C54164</v>
          </cell>
          <cell r="D5531" t="str">
            <v>Micro Bends Corporation</v>
          </cell>
          <cell r="E5531" t="str">
            <v>NH</v>
          </cell>
          <cell r="F5531" t="str">
            <v>P1</v>
          </cell>
          <cell r="G5531" t="str">
            <v>SMALL</v>
          </cell>
          <cell r="H5531" t="str">
            <v>JN</v>
          </cell>
          <cell r="I5531" t="str">
            <v>0016473 - DUBLIN HEALTH &amp; BENEFIT GROUP LLC</v>
          </cell>
        </row>
        <row r="5532">
          <cell r="A5532" t="str">
            <v>C54165JM</v>
          </cell>
          <cell r="B5532">
            <v>42185</v>
          </cell>
          <cell r="C5532" t="str">
            <v>C54165</v>
          </cell>
          <cell r="D5532" t="str">
            <v>AAA Pump Service</v>
          </cell>
          <cell r="E5532" t="str">
            <v>NH</v>
          </cell>
          <cell r="F5532" t="str">
            <v>P1</v>
          </cell>
          <cell r="G5532" t="str">
            <v>SMALL</v>
          </cell>
          <cell r="H5532" t="str">
            <v>JM</v>
          </cell>
          <cell r="I5532" t="str">
            <v>0016421 - NIBRI BENEFIT SERVICES INC</v>
          </cell>
        </row>
        <row r="5533">
          <cell r="A5533" t="str">
            <v>C54165JN</v>
          </cell>
          <cell r="B5533">
            <v>42185</v>
          </cell>
          <cell r="C5533" t="str">
            <v>C54165</v>
          </cell>
          <cell r="D5533" t="str">
            <v>AAA Pump Service</v>
          </cell>
          <cell r="E5533" t="str">
            <v>NH</v>
          </cell>
          <cell r="F5533" t="str">
            <v>P1</v>
          </cell>
          <cell r="G5533" t="str">
            <v>SMALL</v>
          </cell>
          <cell r="H5533" t="str">
            <v>JN</v>
          </cell>
          <cell r="I5533" t="str">
            <v>0016421 - NIBRI BENEFIT SERVICES INC</v>
          </cell>
        </row>
        <row r="5534">
          <cell r="A5534" t="str">
            <v>C54168IH</v>
          </cell>
          <cell r="B5534">
            <v>42185</v>
          </cell>
          <cell r="C5534" t="str">
            <v>C54168</v>
          </cell>
          <cell r="D5534" t="str">
            <v>York County Arena Association</v>
          </cell>
          <cell r="E5534" t="str">
            <v>ME</v>
          </cell>
          <cell r="F5534" t="str">
            <v>P1</v>
          </cell>
          <cell r="G5534" t="str">
            <v>SMALL</v>
          </cell>
          <cell r="H5534" t="str">
            <v>IH</v>
          </cell>
          <cell r="I5534" t="str">
            <v>0030211 - PAQUIN &amp; CARROLL LLC</v>
          </cell>
        </row>
        <row r="5535">
          <cell r="A5535" t="str">
            <v>C54173JR</v>
          </cell>
          <cell r="B5535">
            <v>42185</v>
          </cell>
          <cell r="C5535" t="str">
            <v>C54173</v>
          </cell>
          <cell r="D5535" t="str">
            <v>T F Bernier Inc</v>
          </cell>
          <cell r="E5535" t="str">
            <v>NH</v>
          </cell>
          <cell r="F5535" t="str">
            <v>P1</v>
          </cell>
          <cell r="G5535" t="str">
            <v>SMALL</v>
          </cell>
          <cell r="H5535" t="str">
            <v>JR</v>
          </cell>
          <cell r="I5535" t="str">
            <v>0016454 - NIBRI BENEFIT SERVICES INC</v>
          </cell>
        </row>
        <row r="5536">
          <cell r="A5536" t="str">
            <v>C54178JH</v>
          </cell>
          <cell r="B5536">
            <v>42185</v>
          </cell>
          <cell r="C5536" t="str">
            <v>C54178</v>
          </cell>
          <cell r="D5536" t="str">
            <v>Weeks &amp; Gowen Physical Therapy</v>
          </cell>
          <cell r="E5536" t="str">
            <v>NH</v>
          </cell>
          <cell r="F5536" t="str">
            <v>P1</v>
          </cell>
          <cell r="G5536" t="str">
            <v>SMALL</v>
          </cell>
          <cell r="H5536" t="str">
            <v>JH</v>
          </cell>
          <cell r="I5536" t="str">
            <v>0016430 - GOODELL, DUANE</v>
          </cell>
        </row>
        <row r="5537">
          <cell r="A5537" t="str">
            <v>C54184IV</v>
          </cell>
          <cell r="B5537">
            <v>42185</v>
          </cell>
          <cell r="C5537" t="str">
            <v>C54184</v>
          </cell>
          <cell r="D5537" t="str">
            <v>City Wide Carpentry</v>
          </cell>
          <cell r="E5537" t="str">
            <v>NH</v>
          </cell>
          <cell r="F5537" t="str">
            <v>P1</v>
          </cell>
          <cell r="G5537" t="str">
            <v>SMALL</v>
          </cell>
          <cell r="H5537" t="str">
            <v>IV</v>
          </cell>
          <cell r="I5537" t="str">
            <v>0016411 - NEW ENGLAND EMPLOYEE BENEFITS COUNCIL</v>
          </cell>
        </row>
        <row r="5538">
          <cell r="A5538" t="str">
            <v>C54189JM</v>
          </cell>
          <cell r="B5538">
            <v>42185</v>
          </cell>
          <cell r="C5538" t="str">
            <v>C54189</v>
          </cell>
          <cell r="D5538" t="str">
            <v>Amherst Plumbing &amp; Heating</v>
          </cell>
          <cell r="E5538" t="str">
            <v>NH</v>
          </cell>
          <cell r="F5538" t="str">
            <v>P1</v>
          </cell>
          <cell r="G5538" t="str">
            <v>SMALL</v>
          </cell>
          <cell r="H5538" t="str">
            <v>JM</v>
          </cell>
          <cell r="I5538" t="str">
            <v>0029753 - GRANITE GROUP BENEFITS LLC</v>
          </cell>
        </row>
        <row r="5539">
          <cell r="A5539" t="str">
            <v>C54199IV</v>
          </cell>
          <cell r="B5539">
            <v>42185</v>
          </cell>
          <cell r="C5539" t="str">
            <v>C54199</v>
          </cell>
          <cell r="D5539" t="str">
            <v>Maine Mobile MRI Associates</v>
          </cell>
          <cell r="E5539" t="str">
            <v>ME</v>
          </cell>
          <cell r="F5539" t="str">
            <v>P1</v>
          </cell>
          <cell r="G5539" t="str">
            <v>SMALL</v>
          </cell>
          <cell r="H5539" t="str">
            <v>IV</v>
          </cell>
          <cell r="I5539" t="str">
            <v>0016510 - BUSINESS INSURANCE AGENCY</v>
          </cell>
        </row>
        <row r="5540">
          <cell r="A5540" t="str">
            <v>C54207IV</v>
          </cell>
          <cell r="B5540">
            <v>42185</v>
          </cell>
          <cell r="C5540" t="str">
            <v>C54207</v>
          </cell>
          <cell r="D5540" t="str">
            <v>Mark R Turner DDS</v>
          </cell>
          <cell r="E5540" t="str">
            <v>MA</v>
          </cell>
          <cell r="F5540" t="str">
            <v>P1</v>
          </cell>
          <cell r="G5540" t="str">
            <v>SMALL</v>
          </cell>
          <cell r="H5540" t="str">
            <v>IV</v>
          </cell>
          <cell r="I5540" t="str">
            <v>0020552 - SPRING INSURANCE GROUP LLC</v>
          </cell>
        </row>
        <row r="5541">
          <cell r="A5541" t="str">
            <v>C54208IH</v>
          </cell>
          <cell r="B5541">
            <v>42185</v>
          </cell>
          <cell r="C5541" t="str">
            <v>C54208</v>
          </cell>
          <cell r="D5541" t="str">
            <v>Tai Sen Inc</v>
          </cell>
          <cell r="E5541" t="str">
            <v>MA</v>
          </cell>
          <cell r="F5541" t="str">
            <v>P1</v>
          </cell>
          <cell r="G5541" t="str">
            <v>SMALL</v>
          </cell>
          <cell r="H5541" t="str">
            <v>IH</v>
          </cell>
        </row>
        <row r="5542">
          <cell r="A5542" t="str">
            <v>C54211IH</v>
          </cell>
          <cell r="B5542">
            <v>42185</v>
          </cell>
          <cell r="C5542" t="str">
            <v>C54211</v>
          </cell>
          <cell r="D5542" t="str">
            <v>Pacsoft USA, Inc.</v>
          </cell>
          <cell r="E5542" t="str">
            <v>ME</v>
          </cell>
          <cell r="F5542" t="str">
            <v>P1</v>
          </cell>
          <cell r="G5542" t="str">
            <v>SMALL</v>
          </cell>
          <cell r="H5542" t="str">
            <v>IH</v>
          </cell>
          <cell r="I5542" t="str">
            <v>0016514 - ACADIA BENEFITS INC</v>
          </cell>
        </row>
        <row r="5543">
          <cell r="A5543" t="str">
            <v>C54211PO</v>
          </cell>
          <cell r="B5543">
            <v>42185</v>
          </cell>
          <cell r="C5543" t="str">
            <v>C54211</v>
          </cell>
          <cell r="D5543" t="str">
            <v>Pacsoft USA, Inc.</v>
          </cell>
          <cell r="E5543" t="str">
            <v>ME</v>
          </cell>
          <cell r="F5543" t="str">
            <v>P1</v>
          </cell>
          <cell r="G5543" t="str">
            <v>SMALL</v>
          </cell>
          <cell r="H5543" t="str">
            <v>PO</v>
          </cell>
          <cell r="I5543" t="str">
            <v>0016514 - ACADIA BENEFITS INC</v>
          </cell>
        </row>
        <row r="5544">
          <cell r="A5544" t="str">
            <v>C54244JM</v>
          </cell>
          <cell r="B5544">
            <v>42185</v>
          </cell>
          <cell r="C5544" t="str">
            <v>C54244</v>
          </cell>
          <cell r="D5544" t="str">
            <v>Marthas Inc</v>
          </cell>
          <cell r="E5544" t="str">
            <v>NH</v>
          </cell>
          <cell r="F5544" t="str">
            <v>P1</v>
          </cell>
          <cell r="G5544" t="str">
            <v>SMALL</v>
          </cell>
          <cell r="H5544" t="str">
            <v>JM</v>
          </cell>
          <cell r="I5544" t="str">
            <v>0016910 - LIFETIME BENEFITS GROUP INC</v>
          </cell>
        </row>
        <row r="5545">
          <cell r="A5545" t="str">
            <v>C54274IH</v>
          </cell>
          <cell r="B5545">
            <v>42185</v>
          </cell>
          <cell r="C5545" t="str">
            <v>C54274</v>
          </cell>
          <cell r="D5545" t="str">
            <v>Buccino Investments LLC</v>
          </cell>
          <cell r="E5545" t="str">
            <v>MA</v>
          </cell>
          <cell r="F5545" t="str">
            <v>P1</v>
          </cell>
          <cell r="G5545" t="str">
            <v>SMALL</v>
          </cell>
          <cell r="H5545" t="str">
            <v>IH</v>
          </cell>
          <cell r="I5545" t="str">
            <v>0034309 - COONEY, MATTHEW J</v>
          </cell>
        </row>
        <row r="5546">
          <cell r="A5546" t="str">
            <v>C54275IH</v>
          </cell>
          <cell r="B5546">
            <v>42185</v>
          </cell>
          <cell r="C5546" t="str">
            <v>C54275</v>
          </cell>
          <cell r="D5546" t="str">
            <v>SOS Corp</v>
          </cell>
          <cell r="E5546" t="str">
            <v>MA</v>
          </cell>
          <cell r="F5546" t="str">
            <v>P1</v>
          </cell>
          <cell r="G5546" t="str">
            <v>SMALL</v>
          </cell>
          <cell r="H5546" t="str">
            <v>IH</v>
          </cell>
          <cell r="I5546" t="str">
            <v>0016357 - STARKWEATHER &amp; SHEPLEY INC</v>
          </cell>
        </row>
        <row r="5547">
          <cell r="A5547" t="str">
            <v>C54276IH</v>
          </cell>
          <cell r="B5547">
            <v>42185</v>
          </cell>
          <cell r="C5547" t="str">
            <v>C54276</v>
          </cell>
          <cell r="D5547" t="str">
            <v>Home Care &amp; Hospice Alliance of Maine</v>
          </cell>
          <cell r="E5547" t="str">
            <v>ME</v>
          </cell>
          <cell r="F5547" t="str">
            <v>P1</v>
          </cell>
          <cell r="G5547" t="str">
            <v>SMALL</v>
          </cell>
          <cell r="H5547" t="str">
            <v>IH</v>
          </cell>
          <cell r="I5547" t="str">
            <v>0016613 - HEALEY &amp; ASSOCIATES INC</v>
          </cell>
        </row>
        <row r="5548">
          <cell r="A5548" t="str">
            <v>C54278IH</v>
          </cell>
          <cell r="B5548">
            <v>42185</v>
          </cell>
          <cell r="C5548" t="str">
            <v>C54278</v>
          </cell>
          <cell r="D5548" t="str">
            <v>Brown Lindquist Fenuccio &amp; Raber Architects Inc</v>
          </cell>
          <cell r="E5548" t="str">
            <v>MA</v>
          </cell>
          <cell r="F5548" t="str">
            <v>P1</v>
          </cell>
          <cell r="G5548" t="str">
            <v>SMALL</v>
          </cell>
          <cell r="H5548" t="str">
            <v>IH</v>
          </cell>
          <cell r="I5548" t="str">
            <v>0035511 - BOSTON COMMONWEALTH ADVANTAGE LLC</v>
          </cell>
        </row>
        <row r="5549">
          <cell r="A5549" t="str">
            <v>C54281IV</v>
          </cell>
          <cell r="B5549">
            <v>42185</v>
          </cell>
          <cell r="C5549" t="str">
            <v>C54281</v>
          </cell>
          <cell r="D5549" t="str">
            <v>Work Technology Corporation</v>
          </cell>
          <cell r="E5549" t="str">
            <v>MA</v>
          </cell>
          <cell r="F5549" t="str">
            <v>P1</v>
          </cell>
          <cell r="G5549" t="str">
            <v>SMALL</v>
          </cell>
          <cell r="H5549" t="str">
            <v>IV</v>
          </cell>
          <cell r="I5549" t="str">
            <v>0016363 - COMPREHENSIVE INS PROVIDERS INC</v>
          </cell>
        </row>
        <row r="5550">
          <cell r="A5550" t="str">
            <v>C54281MI</v>
          </cell>
          <cell r="B5550">
            <v>42185</v>
          </cell>
          <cell r="C5550" t="str">
            <v>C54281</v>
          </cell>
          <cell r="D5550" t="str">
            <v>Work Technology Corporation</v>
          </cell>
          <cell r="E5550" t="str">
            <v>MA</v>
          </cell>
          <cell r="F5550" t="str">
            <v>P1</v>
          </cell>
          <cell r="G5550" t="str">
            <v>MCARE</v>
          </cell>
          <cell r="H5550" t="str">
            <v>MI</v>
          </cell>
          <cell r="I5550" t="str">
            <v>0016363 - COMPREHENSIVE INS PROVIDERS INC</v>
          </cell>
        </row>
        <row r="5551">
          <cell r="A5551" t="str">
            <v>C54287IH</v>
          </cell>
          <cell r="B5551">
            <v>42185</v>
          </cell>
          <cell r="C5551" t="str">
            <v>C54287</v>
          </cell>
          <cell r="D5551" t="str">
            <v>Gastroenterology Consultants of Greater Lowell PC</v>
          </cell>
          <cell r="E5551" t="str">
            <v>MA</v>
          </cell>
          <cell r="F5551" t="str">
            <v>P1</v>
          </cell>
          <cell r="G5551" t="str">
            <v>SMALL</v>
          </cell>
          <cell r="H5551" t="str">
            <v>IH</v>
          </cell>
          <cell r="I5551" t="str">
            <v>0016663 - BUSINESS BENEFITS INS BROKERAGE INC</v>
          </cell>
        </row>
        <row r="5552">
          <cell r="A5552" t="str">
            <v>C54287IV</v>
          </cell>
          <cell r="B5552">
            <v>42185</v>
          </cell>
          <cell r="C5552" t="str">
            <v>C54287</v>
          </cell>
          <cell r="D5552" t="str">
            <v>Gastroenterology Consultants of Greater Lowell PC</v>
          </cell>
          <cell r="E5552" t="str">
            <v>MA</v>
          </cell>
          <cell r="F5552" t="str">
            <v>P1</v>
          </cell>
          <cell r="G5552" t="str">
            <v>SMALL</v>
          </cell>
          <cell r="H5552" t="str">
            <v>IV</v>
          </cell>
          <cell r="I5552" t="str">
            <v>0016663 - BUSINESS BENEFITS INS BROKERAGE INC</v>
          </cell>
        </row>
        <row r="5553">
          <cell r="A5553" t="str">
            <v>C54288IH</v>
          </cell>
          <cell r="B5553">
            <v>42185</v>
          </cell>
          <cell r="C5553" t="str">
            <v>C54288</v>
          </cell>
          <cell r="D5553" t="str">
            <v>John E Friedman DMD</v>
          </cell>
          <cell r="E5553" t="str">
            <v>MA</v>
          </cell>
          <cell r="F5553" t="str">
            <v>P1</v>
          </cell>
          <cell r="G5553" t="str">
            <v>SMALL</v>
          </cell>
          <cell r="H5553" t="str">
            <v>IH</v>
          </cell>
          <cell r="I5553" t="str">
            <v>0020553 - SPRING INSURANCE GROUP LLC</v>
          </cell>
        </row>
        <row r="5554">
          <cell r="A5554" t="str">
            <v>C54292IH</v>
          </cell>
          <cell r="B5554">
            <v>42185</v>
          </cell>
          <cell r="C5554" t="str">
            <v>C54292</v>
          </cell>
          <cell r="D5554" t="str">
            <v>Donald Edwards Enterprises Inc</v>
          </cell>
          <cell r="E5554" t="str">
            <v>MA</v>
          </cell>
          <cell r="F5554" t="str">
            <v>P1</v>
          </cell>
          <cell r="G5554" t="str">
            <v>SMALL</v>
          </cell>
          <cell r="H5554" t="str">
            <v>IH</v>
          </cell>
          <cell r="I5554" t="str">
            <v>0016680 - COLLINS, WILLIAM L</v>
          </cell>
        </row>
        <row r="5555">
          <cell r="A5555" t="str">
            <v>C54296JH</v>
          </cell>
          <cell r="B5555">
            <v>42185</v>
          </cell>
          <cell r="C5555" t="str">
            <v>C54296</v>
          </cell>
          <cell r="D5555" t="str">
            <v>Maine Association of Non-Profits</v>
          </cell>
          <cell r="E5555" t="str">
            <v>ME</v>
          </cell>
          <cell r="F5555" t="str">
            <v>P1</v>
          </cell>
          <cell r="G5555" t="str">
            <v>SMALL</v>
          </cell>
          <cell r="H5555" t="str">
            <v>JH</v>
          </cell>
          <cell r="I5555" t="str">
            <v>0016617 - HEALEY &amp; ASSOCIATES INC</v>
          </cell>
        </row>
        <row r="5556">
          <cell r="A5556" t="str">
            <v>C54303IH</v>
          </cell>
          <cell r="B5556">
            <v>42185</v>
          </cell>
          <cell r="C5556" t="str">
            <v>C54303</v>
          </cell>
          <cell r="D5556" t="str">
            <v>Gorman Richardson Lewis Architects Inc</v>
          </cell>
          <cell r="E5556" t="str">
            <v>MA</v>
          </cell>
          <cell r="F5556" t="str">
            <v>P1</v>
          </cell>
          <cell r="G5556" t="str">
            <v>SMALL</v>
          </cell>
          <cell r="H5556" t="str">
            <v>IH</v>
          </cell>
          <cell r="I5556" t="str">
            <v>0033954 - BP BENEFITS LLC</v>
          </cell>
        </row>
        <row r="5557">
          <cell r="A5557" t="str">
            <v>C54303JA</v>
          </cell>
          <cell r="B5557">
            <v>42185</v>
          </cell>
          <cell r="C5557" t="str">
            <v>C54303</v>
          </cell>
          <cell r="D5557" t="str">
            <v>Gorman Richardson Lewis Architects Inc</v>
          </cell>
          <cell r="E5557" t="str">
            <v>MA</v>
          </cell>
          <cell r="F5557" t="str">
            <v>P1</v>
          </cell>
          <cell r="G5557" t="str">
            <v>SMALL</v>
          </cell>
          <cell r="H5557" t="str">
            <v>JA</v>
          </cell>
          <cell r="I5557" t="str">
            <v>0033954 - BP BENEFITS LLC</v>
          </cell>
        </row>
        <row r="5558">
          <cell r="A5558" t="str">
            <v>C54305IA</v>
          </cell>
          <cell r="B5558">
            <v>42185</v>
          </cell>
          <cell r="C5558" t="str">
            <v>C54305</v>
          </cell>
          <cell r="D5558" t="str">
            <v>Delta Management Assoc Inc</v>
          </cell>
          <cell r="E5558" t="str">
            <v>MA</v>
          </cell>
          <cell r="F5558" t="str">
            <v>P1</v>
          </cell>
          <cell r="G5558" t="str">
            <v>ERF</v>
          </cell>
          <cell r="H5558" t="str">
            <v>IA</v>
          </cell>
          <cell r="I5558" t="str">
            <v>0028175 - EASTERN BENEFITS GROUP</v>
          </cell>
        </row>
        <row r="5559">
          <cell r="A5559" t="str">
            <v>C54305IH</v>
          </cell>
          <cell r="B5559">
            <v>42185</v>
          </cell>
          <cell r="C5559" t="str">
            <v>C54305</v>
          </cell>
          <cell r="D5559" t="str">
            <v>Delta Management Assoc Inc</v>
          </cell>
          <cell r="E5559" t="str">
            <v>MA</v>
          </cell>
          <cell r="F5559" t="str">
            <v>P1</v>
          </cell>
          <cell r="G5559" t="str">
            <v>ERF</v>
          </cell>
          <cell r="H5559" t="str">
            <v>IH</v>
          </cell>
          <cell r="I5559" t="str">
            <v>0028175 - EASTERN BENEFITS GROUP</v>
          </cell>
        </row>
        <row r="5560">
          <cell r="A5560" t="str">
            <v>C54308JM</v>
          </cell>
          <cell r="B5560">
            <v>42185</v>
          </cell>
          <cell r="C5560" t="str">
            <v>C54308</v>
          </cell>
          <cell r="D5560" t="str">
            <v>Raka Creative LLC</v>
          </cell>
          <cell r="E5560" t="str">
            <v>NH</v>
          </cell>
          <cell r="F5560" t="str">
            <v>P1</v>
          </cell>
          <cell r="G5560" t="str">
            <v>SMALL</v>
          </cell>
          <cell r="H5560" t="str">
            <v>JM</v>
          </cell>
          <cell r="I5560" t="str">
            <v>0016603 - PAYCHEX AGENCY INC</v>
          </cell>
        </row>
        <row r="5561">
          <cell r="A5561" t="str">
            <v>C54311IA</v>
          </cell>
          <cell r="B5561">
            <v>42185</v>
          </cell>
          <cell r="C5561" t="str">
            <v>C54311</v>
          </cell>
          <cell r="D5561" t="str">
            <v>Resolute Management</v>
          </cell>
          <cell r="E5561" t="str">
            <v>MA</v>
          </cell>
          <cell r="F5561" t="str">
            <v>P1</v>
          </cell>
          <cell r="G5561" t="str">
            <v>CRC</v>
          </cell>
          <cell r="H5561" t="str">
            <v>IA</v>
          </cell>
          <cell r="I5561" t="str">
            <v>0017147 - USI MIDATLANTIC</v>
          </cell>
        </row>
        <row r="5562">
          <cell r="A5562" t="str">
            <v>C54311IH</v>
          </cell>
          <cell r="B5562">
            <v>42185</v>
          </cell>
          <cell r="C5562" t="str">
            <v>C54311</v>
          </cell>
          <cell r="D5562" t="str">
            <v>Resolute Management</v>
          </cell>
          <cell r="E5562" t="str">
            <v>MA</v>
          </cell>
          <cell r="F5562" t="str">
            <v>P1</v>
          </cell>
          <cell r="G5562" t="str">
            <v>CRC</v>
          </cell>
          <cell r="H5562" t="str">
            <v>IH</v>
          </cell>
          <cell r="I5562" t="str">
            <v>0017147 - USI MIDATLANTIC</v>
          </cell>
        </row>
        <row r="5563">
          <cell r="A5563" t="str">
            <v>C54312JM</v>
          </cell>
          <cell r="B5563">
            <v>42185</v>
          </cell>
          <cell r="C5563" t="str">
            <v>C54312</v>
          </cell>
          <cell r="D5563" t="str">
            <v>Hart Plumbing and Heating Inc</v>
          </cell>
          <cell r="E5563" t="str">
            <v>NH</v>
          </cell>
          <cell r="F5563" t="str">
            <v>P1</v>
          </cell>
          <cell r="G5563" t="str">
            <v>SMALL</v>
          </cell>
          <cell r="H5563" t="str">
            <v>JM</v>
          </cell>
          <cell r="I5563" t="str">
            <v>0016624 - R W ASSOCIATES INC</v>
          </cell>
        </row>
        <row r="5564">
          <cell r="A5564" t="str">
            <v>C54316IA</v>
          </cell>
          <cell r="B5564">
            <v>42185</v>
          </cell>
          <cell r="C5564" t="str">
            <v>C54316</v>
          </cell>
          <cell r="D5564" t="str">
            <v>Eurobubblies Inc</v>
          </cell>
          <cell r="E5564" t="str">
            <v>MA</v>
          </cell>
          <cell r="F5564" t="str">
            <v>P1</v>
          </cell>
          <cell r="G5564" t="str">
            <v>SMALL</v>
          </cell>
          <cell r="H5564" t="str">
            <v>IA</v>
          </cell>
          <cell r="I5564" t="str">
            <v>0023557 - PAYCHEX AGENCY INC</v>
          </cell>
        </row>
        <row r="5565">
          <cell r="A5565" t="str">
            <v>C54317IH</v>
          </cell>
          <cell r="B5565">
            <v>42185</v>
          </cell>
          <cell r="C5565" t="str">
            <v>C54317</v>
          </cell>
          <cell r="D5565" t="str">
            <v>New Beginnings, Inc.</v>
          </cell>
          <cell r="E5565" t="str">
            <v>ME</v>
          </cell>
          <cell r="F5565" t="str">
            <v>P1</v>
          </cell>
          <cell r="G5565" t="str">
            <v>SMALL</v>
          </cell>
          <cell r="H5565" t="str">
            <v>IH</v>
          </cell>
          <cell r="I5565" t="str">
            <v>0025716 - VARNEY AGENCY</v>
          </cell>
        </row>
        <row r="5566">
          <cell r="A5566" t="str">
            <v>C54317IV</v>
          </cell>
          <cell r="B5566">
            <v>42185</v>
          </cell>
          <cell r="C5566" t="str">
            <v>C54317</v>
          </cell>
          <cell r="D5566" t="str">
            <v>New Beginnings, Inc.</v>
          </cell>
          <cell r="E5566" t="str">
            <v>ME</v>
          </cell>
          <cell r="F5566" t="str">
            <v>P1</v>
          </cell>
          <cell r="G5566" t="str">
            <v>SMALL</v>
          </cell>
          <cell r="H5566" t="str">
            <v>IV</v>
          </cell>
          <cell r="I5566" t="str">
            <v>0025716 - VARNEY AGENCY</v>
          </cell>
        </row>
        <row r="5567">
          <cell r="A5567" t="str">
            <v>C54319JH</v>
          </cell>
          <cell r="B5567">
            <v>42185</v>
          </cell>
          <cell r="C5567" t="str">
            <v>C54319</v>
          </cell>
          <cell r="D5567" t="str">
            <v>Bee Line Cable Inc</v>
          </cell>
          <cell r="E5567" t="str">
            <v>ME</v>
          </cell>
          <cell r="F5567" t="str">
            <v>P1</v>
          </cell>
          <cell r="G5567" t="str">
            <v>SMALL</v>
          </cell>
          <cell r="H5567" t="str">
            <v>JH</v>
          </cell>
          <cell r="I5567" t="str">
            <v>0016620 - KYES AGENCY</v>
          </cell>
        </row>
        <row r="5568">
          <cell r="A5568" t="str">
            <v>C54325IH</v>
          </cell>
          <cell r="B5568">
            <v>42185</v>
          </cell>
          <cell r="C5568" t="str">
            <v>C54325</v>
          </cell>
          <cell r="D5568" t="str">
            <v>Sexual Assault Support Services of Midcoast Maine</v>
          </cell>
          <cell r="E5568" t="str">
            <v>ME</v>
          </cell>
          <cell r="F5568" t="str">
            <v>P1</v>
          </cell>
          <cell r="G5568" t="str">
            <v>SMALL</v>
          </cell>
          <cell r="H5568" t="str">
            <v>IH</v>
          </cell>
          <cell r="I5568" t="str">
            <v>0016623 - HEALEY &amp; ASSOCIATES INC</v>
          </cell>
        </row>
        <row r="5569">
          <cell r="A5569" t="str">
            <v>C54326IV</v>
          </cell>
          <cell r="B5569">
            <v>42185</v>
          </cell>
          <cell r="C5569" t="str">
            <v>C54326</v>
          </cell>
          <cell r="D5569" t="str">
            <v>The Center for Grieving Children</v>
          </cell>
          <cell r="E5569" t="str">
            <v>ME</v>
          </cell>
          <cell r="F5569" t="str">
            <v>P1</v>
          </cell>
          <cell r="G5569" t="str">
            <v>SMALL</v>
          </cell>
          <cell r="H5569" t="str">
            <v>IV</v>
          </cell>
          <cell r="I5569" t="str">
            <v>0016628 - ACADIA BENEFITS INC</v>
          </cell>
        </row>
        <row r="5570">
          <cell r="A5570" t="str">
            <v>C54326PO</v>
          </cell>
          <cell r="B5570">
            <v>42185</v>
          </cell>
          <cell r="C5570" t="str">
            <v>C54326</v>
          </cell>
          <cell r="D5570" t="str">
            <v>The Center for Grieving Children</v>
          </cell>
          <cell r="E5570" t="str">
            <v>ME</v>
          </cell>
          <cell r="F5570" t="str">
            <v>P1</v>
          </cell>
          <cell r="G5570" t="str">
            <v>SMALL</v>
          </cell>
          <cell r="H5570" t="str">
            <v>PO</v>
          </cell>
          <cell r="I5570" t="str">
            <v>0016628 - ACADIA BENEFITS INC</v>
          </cell>
        </row>
        <row r="5571">
          <cell r="A5571" t="str">
            <v>C54327IH</v>
          </cell>
          <cell r="B5571">
            <v>42185</v>
          </cell>
          <cell r="C5571" t="str">
            <v>C54327</v>
          </cell>
          <cell r="D5571" t="str">
            <v>Vogel &amp; Dubois, P.A.</v>
          </cell>
          <cell r="E5571" t="str">
            <v>ME</v>
          </cell>
          <cell r="F5571" t="str">
            <v>P1</v>
          </cell>
          <cell r="G5571" t="str">
            <v>SMALL</v>
          </cell>
          <cell r="H5571" t="str">
            <v>IH</v>
          </cell>
          <cell r="I5571" t="str">
            <v>0016625 - HEALEY &amp; ASSOCIATES INC</v>
          </cell>
        </row>
        <row r="5572">
          <cell r="A5572" t="str">
            <v>C54329JH</v>
          </cell>
          <cell r="B5572">
            <v>42185</v>
          </cell>
          <cell r="C5572" t="str">
            <v>C54329</v>
          </cell>
          <cell r="D5572" t="str">
            <v>Dunn &amp; Pakulski, Optometrists</v>
          </cell>
          <cell r="E5572" t="str">
            <v>ME</v>
          </cell>
          <cell r="F5572" t="str">
            <v>P1</v>
          </cell>
          <cell r="G5572" t="str">
            <v>SMALL</v>
          </cell>
          <cell r="H5572" t="str">
            <v>JH</v>
          </cell>
          <cell r="I5572" t="str">
            <v>0016626 - KYES AGENCY</v>
          </cell>
        </row>
        <row r="5573">
          <cell r="A5573" t="str">
            <v>C54335IH</v>
          </cell>
          <cell r="B5573">
            <v>42185</v>
          </cell>
          <cell r="C5573" t="str">
            <v>C54335</v>
          </cell>
          <cell r="D5573" t="str">
            <v>Charles Smith Steel LLC</v>
          </cell>
          <cell r="E5573" t="str">
            <v>NH</v>
          </cell>
          <cell r="F5573" t="str">
            <v>P1</v>
          </cell>
          <cell r="G5573" t="str">
            <v>SMALL</v>
          </cell>
          <cell r="H5573" t="str">
            <v>IH</v>
          </cell>
          <cell r="I5573" t="str">
            <v>0016817 - CORNERSTONE BENEFIT &amp; RET GROUP INC</v>
          </cell>
        </row>
        <row r="5574">
          <cell r="A5574" t="str">
            <v>C54355IH</v>
          </cell>
          <cell r="B5574">
            <v>42185</v>
          </cell>
          <cell r="C5574" t="str">
            <v>C54355</v>
          </cell>
          <cell r="D5574" t="str">
            <v>Abbess Instruments and Systems Inc</v>
          </cell>
          <cell r="E5574" t="str">
            <v>MA</v>
          </cell>
          <cell r="F5574" t="str">
            <v>P1</v>
          </cell>
          <cell r="G5574" t="str">
            <v>SMALL</v>
          </cell>
          <cell r="H5574" t="str">
            <v>IH</v>
          </cell>
          <cell r="I5574" t="str">
            <v>0016812 - KAPLAN, ELLEN A</v>
          </cell>
        </row>
        <row r="5575">
          <cell r="A5575" t="str">
            <v>C54361IH</v>
          </cell>
          <cell r="B5575">
            <v>42185</v>
          </cell>
          <cell r="C5575" t="str">
            <v>C54361</v>
          </cell>
          <cell r="D5575" t="str">
            <v>Lake Pearl Restaurant</v>
          </cell>
          <cell r="E5575" t="str">
            <v>MA</v>
          </cell>
          <cell r="F5575" t="str">
            <v>P1</v>
          </cell>
          <cell r="G5575" t="str">
            <v>SMALL</v>
          </cell>
          <cell r="H5575" t="str">
            <v>IH</v>
          </cell>
          <cell r="I5575" t="str">
            <v>0024397 - BENEMAX, INC.</v>
          </cell>
        </row>
        <row r="5576">
          <cell r="A5576" t="str">
            <v>C54365JH</v>
          </cell>
          <cell r="B5576">
            <v>42185</v>
          </cell>
          <cell r="C5576" t="str">
            <v>C54365</v>
          </cell>
          <cell r="D5576" t="str">
            <v>Sky-Skan Inc</v>
          </cell>
          <cell r="E5576" t="str">
            <v>NH</v>
          </cell>
          <cell r="F5576" t="str">
            <v>P1</v>
          </cell>
          <cell r="G5576" t="str">
            <v>SMALL</v>
          </cell>
          <cell r="H5576" t="str">
            <v>JH</v>
          </cell>
          <cell r="I5576" t="str">
            <v>0016592 - NEW ENGLAND EMPLOYEE BENEFITS COUNCIL</v>
          </cell>
        </row>
        <row r="5577">
          <cell r="A5577" t="str">
            <v>C54365JM</v>
          </cell>
          <cell r="B5577">
            <v>42185</v>
          </cell>
          <cell r="C5577" t="str">
            <v>C54365</v>
          </cell>
          <cell r="D5577" t="str">
            <v>Sky-Skan Inc</v>
          </cell>
          <cell r="E5577" t="str">
            <v>NH</v>
          </cell>
          <cell r="F5577" t="str">
            <v>P1</v>
          </cell>
          <cell r="G5577" t="str">
            <v>SMALL</v>
          </cell>
          <cell r="H5577" t="str">
            <v>JM</v>
          </cell>
          <cell r="I5577" t="str">
            <v>0016592 - NEW ENGLAND EMPLOYEE BENEFITS COUNCIL</v>
          </cell>
        </row>
        <row r="5578">
          <cell r="A5578" t="str">
            <v>C54366IV</v>
          </cell>
          <cell r="B5578">
            <v>42185</v>
          </cell>
          <cell r="C5578" t="str">
            <v>C54366</v>
          </cell>
          <cell r="D5578" t="str">
            <v>StoreySmith Pediatric Clinic, P.A.</v>
          </cell>
          <cell r="E5578" t="str">
            <v>ME</v>
          </cell>
          <cell r="F5578" t="str">
            <v>P1</v>
          </cell>
          <cell r="G5578" t="str">
            <v>SMALL</v>
          </cell>
          <cell r="H5578" t="str">
            <v>IV</v>
          </cell>
          <cell r="I5578" t="str">
            <v>0026971 - NORTHERN GROUP BENEFITS LLC</v>
          </cell>
        </row>
        <row r="5579">
          <cell r="A5579" t="str">
            <v>C54367IH</v>
          </cell>
          <cell r="B5579">
            <v>42185</v>
          </cell>
          <cell r="C5579" t="str">
            <v>C54367</v>
          </cell>
          <cell r="D5579" t="str">
            <v>Carrier Chipping Inc</v>
          </cell>
          <cell r="E5579" t="str">
            <v>ME</v>
          </cell>
          <cell r="F5579" t="str">
            <v>P1</v>
          </cell>
          <cell r="G5579" t="str">
            <v>SMALL</v>
          </cell>
          <cell r="H5579" t="str">
            <v>IH</v>
          </cell>
          <cell r="I5579" t="str">
            <v>0016604 - PRIME FINANCIAL INVESTMENT &amp; INS</v>
          </cell>
        </row>
        <row r="5580">
          <cell r="A5580" t="str">
            <v>C54374IH</v>
          </cell>
          <cell r="B5580">
            <v>42185</v>
          </cell>
          <cell r="C5580" t="str">
            <v>C54374</v>
          </cell>
          <cell r="D5580" t="str">
            <v>JDA Enterprises</v>
          </cell>
          <cell r="E5580" t="str">
            <v>MA</v>
          </cell>
          <cell r="F5580" t="str">
            <v>P1</v>
          </cell>
          <cell r="G5580" t="str">
            <v>SMALL</v>
          </cell>
          <cell r="H5580" t="str">
            <v>IH</v>
          </cell>
          <cell r="I5580" t="str">
            <v>0029426 - GABRIEL BENEFITS LLC</v>
          </cell>
        </row>
        <row r="5581">
          <cell r="A5581" t="str">
            <v>C54375IV</v>
          </cell>
          <cell r="B5581">
            <v>42185</v>
          </cell>
          <cell r="C5581" t="str">
            <v>C54375</v>
          </cell>
          <cell r="D5581" t="str">
            <v>CME Insurance Services, Inc.</v>
          </cell>
          <cell r="E5581" t="str">
            <v>ME</v>
          </cell>
          <cell r="F5581" t="str">
            <v>P1</v>
          </cell>
          <cell r="G5581" t="str">
            <v>SMALL</v>
          </cell>
          <cell r="H5581" t="str">
            <v>IV</v>
          </cell>
          <cell r="I5581" t="str">
            <v>0016634 - HOLDEN INSURANCE AGENCY</v>
          </cell>
        </row>
        <row r="5582">
          <cell r="A5582" t="str">
            <v>C54379IV</v>
          </cell>
          <cell r="B5582">
            <v>42185</v>
          </cell>
          <cell r="C5582" t="str">
            <v>C54379</v>
          </cell>
          <cell r="D5582" t="str">
            <v>Franklin County Childrens Task Force</v>
          </cell>
          <cell r="E5582" t="str">
            <v>ME</v>
          </cell>
          <cell r="F5582" t="str">
            <v>P1</v>
          </cell>
          <cell r="G5582" t="str">
            <v>SMALL</v>
          </cell>
          <cell r="H5582" t="str">
            <v>IV</v>
          </cell>
          <cell r="I5582" t="str">
            <v>0033839 - KYES AGENCY</v>
          </cell>
        </row>
        <row r="5583">
          <cell r="A5583" t="str">
            <v>C54380IH</v>
          </cell>
          <cell r="B5583">
            <v>42185</v>
          </cell>
          <cell r="C5583" t="str">
            <v>C54380</v>
          </cell>
          <cell r="D5583" t="str">
            <v>Full Contact Advertising LLC</v>
          </cell>
          <cell r="E5583" t="str">
            <v>MA</v>
          </cell>
          <cell r="F5583" t="str">
            <v>P1</v>
          </cell>
          <cell r="G5583" t="str">
            <v>SMALL</v>
          </cell>
          <cell r="H5583" t="str">
            <v>IH</v>
          </cell>
          <cell r="I5583" t="str">
            <v>0016823 - MURPHY, CHARLES F</v>
          </cell>
        </row>
        <row r="5584">
          <cell r="A5584" t="str">
            <v>C54384JA</v>
          </cell>
          <cell r="B5584">
            <v>42185</v>
          </cell>
          <cell r="C5584" t="str">
            <v>C54384</v>
          </cell>
          <cell r="D5584" t="str">
            <v>Ackers Vending Services</v>
          </cell>
          <cell r="E5584" t="str">
            <v>MA</v>
          </cell>
          <cell r="F5584" t="str">
            <v>P1</v>
          </cell>
          <cell r="G5584" t="str">
            <v>SMALL</v>
          </cell>
          <cell r="H5584" t="str">
            <v>JA</v>
          </cell>
        </row>
        <row r="5585">
          <cell r="A5585" t="str">
            <v>C54388IH</v>
          </cell>
          <cell r="B5585">
            <v>42185</v>
          </cell>
          <cell r="C5585" t="str">
            <v>C54388</v>
          </cell>
          <cell r="D5585" t="str">
            <v>Maine Expedited Parcel Services</v>
          </cell>
          <cell r="E5585" t="str">
            <v>ME</v>
          </cell>
          <cell r="F5585" t="str">
            <v>P1</v>
          </cell>
          <cell r="G5585" t="str">
            <v>SMALL</v>
          </cell>
          <cell r="H5585" t="str">
            <v>IH</v>
          </cell>
          <cell r="I5585" t="str">
            <v>0018385 - ACADIA BENEFITS INC</v>
          </cell>
        </row>
        <row r="5586">
          <cell r="A5586" t="str">
            <v>C54390IH</v>
          </cell>
          <cell r="B5586">
            <v>42185</v>
          </cell>
          <cell r="C5586" t="str">
            <v>C54390</v>
          </cell>
          <cell r="D5586" t="str">
            <v>Plixer International, Inc.</v>
          </cell>
          <cell r="E5586" t="str">
            <v>ME</v>
          </cell>
          <cell r="F5586" t="str">
            <v>P1</v>
          </cell>
          <cell r="G5586" t="str">
            <v>SMALL</v>
          </cell>
          <cell r="H5586" t="str">
            <v>IH</v>
          </cell>
          <cell r="I5586" t="str">
            <v>0016622 - ROWLEY AGENCY INC</v>
          </cell>
        </row>
        <row r="5587">
          <cell r="A5587" t="str">
            <v>C54390PO</v>
          </cell>
          <cell r="B5587">
            <v>42185</v>
          </cell>
          <cell r="C5587" t="str">
            <v>C54390</v>
          </cell>
          <cell r="D5587" t="str">
            <v>Plixer International, Inc.</v>
          </cell>
          <cell r="E5587" t="str">
            <v>ME</v>
          </cell>
          <cell r="F5587" t="str">
            <v>P1</v>
          </cell>
          <cell r="G5587" t="str">
            <v>SMALL</v>
          </cell>
          <cell r="H5587" t="str">
            <v>PO</v>
          </cell>
          <cell r="I5587" t="str">
            <v>0016622 - ROWLEY AGENCY INC</v>
          </cell>
        </row>
        <row r="5588">
          <cell r="A5588" t="str">
            <v>C54397IH</v>
          </cell>
          <cell r="B5588">
            <v>42185</v>
          </cell>
          <cell r="C5588" t="str">
            <v>C54397</v>
          </cell>
          <cell r="D5588" t="str">
            <v>Pines Health Services</v>
          </cell>
          <cell r="E5588" t="str">
            <v>ME</v>
          </cell>
          <cell r="F5588" t="str">
            <v>P1</v>
          </cell>
          <cell r="G5588" t="str">
            <v>ERF</v>
          </cell>
          <cell r="H5588" t="str">
            <v>IH</v>
          </cell>
          <cell r="I5588" t="str">
            <v>0028369 - BARRESI FINANCIAL INC</v>
          </cell>
        </row>
        <row r="5589">
          <cell r="A5589" t="str">
            <v>C54397IV</v>
          </cell>
          <cell r="B5589">
            <v>42185</v>
          </cell>
          <cell r="C5589" t="str">
            <v>C54397</v>
          </cell>
          <cell r="D5589" t="str">
            <v>Pines Health Services</v>
          </cell>
          <cell r="E5589" t="str">
            <v>ME</v>
          </cell>
          <cell r="F5589" t="str">
            <v>P1</v>
          </cell>
          <cell r="G5589" t="str">
            <v>ERF</v>
          </cell>
          <cell r="H5589" t="str">
            <v>IV</v>
          </cell>
          <cell r="I5589" t="str">
            <v>0028369 - BARRESI FINANCIAL INC</v>
          </cell>
        </row>
        <row r="5590">
          <cell r="A5590" t="str">
            <v>C54398JM</v>
          </cell>
          <cell r="B5590">
            <v>42185</v>
          </cell>
          <cell r="C5590" t="str">
            <v>C54398</v>
          </cell>
          <cell r="D5590" t="str">
            <v>Approved Color LLC</v>
          </cell>
          <cell r="E5590" t="str">
            <v>NH</v>
          </cell>
          <cell r="F5590" t="str">
            <v>P1</v>
          </cell>
          <cell r="G5590" t="str">
            <v>SMALL</v>
          </cell>
          <cell r="H5590" t="str">
            <v>JM</v>
          </cell>
          <cell r="I5590" t="str">
            <v>0035521 - CROSS INSURANCE - MANCHESTER</v>
          </cell>
        </row>
        <row r="5591">
          <cell r="A5591" t="str">
            <v>C54411IH</v>
          </cell>
          <cell r="B5591">
            <v>42185</v>
          </cell>
          <cell r="C5591" t="str">
            <v>C54411</v>
          </cell>
          <cell r="D5591" t="str">
            <v>The Wicked Oyster</v>
          </cell>
          <cell r="E5591" t="str">
            <v>MA</v>
          </cell>
          <cell r="F5591" t="str">
            <v>P1</v>
          </cell>
          <cell r="G5591" t="str">
            <v>SMALL</v>
          </cell>
          <cell r="H5591" t="str">
            <v>IH</v>
          </cell>
          <cell r="I5591" t="str">
            <v>0016633 - MARK SYLVIA INSURANCE AGENCY</v>
          </cell>
        </row>
        <row r="5592">
          <cell r="A5592" t="str">
            <v>C54412IH</v>
          </cell>
          <cell r="B5592">
            <v>42185</v>
          </cell>
          <cell r="C5592" t="str">
            <v>C54412</v>
          </cell>
          <cell r="D5592" t="str">
            <v>TPD Construction Co.</v>
          </cell>
          <cell r="E5592" t="str">
            <v>ME</v>
          </cell>
          <cell r="F5592" t="str">
            <v>P1</v>
          </cell>
          <cell r="G5592" t="str">
            <v>SMALL</v>
          </cell>
          <cell r="H5592" t="str">
            <v>IH</v>
          </cell>
          <cell r="I5592" t="str">
            <v>0030115 - CLARK INSURANCE</v>
          </cell>
        </row>
        <row r="5593">
          <cell r="A5593" t="str">
            <v>C54414IH</v>
          </cell>
          <cell r="B5593">
            <v>42185</v>
          </cell>
          <cell r="C5593" t="str">
            <v>C54414</v>
          </cell>
          <cell r="D5593" t="str">
            <v>Children Making Strides</v>
          </cell>
          <cell r="E5593" t="str">
            <v>MA</v>
          </cell>
          <cell r="F5593" t="str">
            <v>P1</v>
          </cell>
          <cell r="G5593" t="str">
            <v>SMALL</v>
          </cell>
          <cell r="H5593" t="str">
            <v>IH</v>
          </cell>
          <cell r="I5593" t="str">
            <v>0022622 - GREAT HARBOR BENEFITS INSURANCE AGCY LLC</v>
          </cell>
        </row>
        <row r="5594">
          <cell r="A5594" t="str">
            <v>C54415IH</v>
          </cell>
          <cell r="B5594">
            <v>42185</v>
          </cell>
          <cell r="C5594" t="str">
            <v>C54415</v>
          </cell>
          <cell r="D5594" t="str">
            <v>Nickerson Home Improvement</v>
          </cell>
          <cell r="E5594" t="str">
            <v>MA</v>
          </cell>
          <cell r="F5594" t="str">
            <v>P1</v>
          </cell>
          <cell r="G5594" t="str">
            <v>SMALL</v>
          </cell>
          <cell r="H5594" t="str">
            <v>IH</v>
          </cell>
          <cell r="I5594" t="str">
            <v>0016655 - IMPARATO, JOSEPH P</v>
          </cell>
        </row>
        <row r="5595">
          <cell r="A5595" t="str">
            <v>C54420JH</v>
          </cell>
          <cell r="B5595">
            <v>42185</v>
          </cell>
          <cell r="C5595" t="str">
            <v>C54420</v>
          </cell>
          <cell r="D5595" t="str">
            <v>Pinkham's Elm Street Market</v>
          </cell>
          <cell r="E5595" t="str">
            <v>ME</v>
          </cell>
          <cell r="F5595" t="str">
            <v>P1</v>
          </cell>
          <cell r="G5595" t="str">
            <v>SMALL</v>
          </cell>
          <cell r="H5595" t="str">
            <v>JH</v>
          </cell>
          <cell r="I5595" t="str">
            <v>0031623 - NORTHERN BENEFITS OF MAINE LLC</v>
          </cell>
        </row>
        <row r="5596">
          <cell r="A5596" t="str">
            <v>C54435IH</v>
          </cell>
          <cell r="B5596">
            <v>42185</v>
          </cell>
          <cell r="C5596" t="str">
            <v>C54435</v>
          </cell>
          <cell r="D5596" t="str">
            <v>IPC Global Solutions</v>
          </cell>
          <cell r="E5596" t="str">
            <v>MA</v>
          </cell>
          <cell r="F5596" t="str">
            <v>P1</v>
          </cell>
          <cell r="G5596" t="str">
            <v>SMALL</v>
          </cell>
          <cell r="H5596" t="str">
            <v>IH</v>
          </cell>
          <cell r="I5596" t="str">
            <v>0032289 - GALLAGHER BENEFIT SERVICES INC</v>
          </cell>
        </row>
        <row r="5597">
          <cell r="A5597" t="str">
            <v>C54435IV</v>
          </cell>
          <cell r="B5597">
            <v>42185</v>
          </cell>
          <cell r="C5597" t="str">
            <v>C54435</v>
          </cell>
          <cell r="D5597" t="str">
            <v>IPC Global Solutions</v>
          </cell>
          <cell r="E5597" t="str">
            <v>MA</v>
          </cell>
          <cell r="F5597" t="str">
            <v>P1</v>
          </cell>
          <cell r="G5597" t="str">
            <v>SMALL</v>
          </cell>
          <cell r="H5597" t="str">
            <v>IV</v>
          </cell>
          <cell r="I5597" t="str">
            <v>0032289 - GALLAGHER BENEFIT SERVICES INC</v>
          </cell>
        </row>
        <row r="5598">
          <cell r="A5598" t="str">
            <v>C54438IV</v>
          </cell>
          <cell r="B5598">
            <v>42185</v>
          </cell>
          <cell r="C5598" t="str">
            <v>C54438</v>
          </cell>
          <cell r="D5598" t="str">
            <v>Harvard Cooperative Society</v>
          </cell>
          <cell r="E5598" t="str">
            <v>MA</v>
          </cell>
          <cell r="F5598" t="str">
            <v>P1</v>
          </cell>
          <cell r="G5598" t="str">
            <v>SMALL</v>
          </cell>
          <cell r="H5598" t="str">
            <v>IV</v>
          </cell>
          <cell r="I5598" t="str">
            <v>0016838 - BELASTOCK, GERALD</v>
          </cell>
        </row>
        <row r="5599">
          <cell r="A5599" t="str">
            <v>C54442IV</v>
          </cell>
          <cell r="B5599">
            <v>42185</v>
          </cell>
          <cell r="C5599" t="str">
            <v>C54442</v>
          </cell>
          <cell r="D5599" t="str">
            <v>Associated Design Partners, Inc.</v>
          </cell>
          <cell r="E5599" t="str">
            <v>ME</v>
          </cell>
          <cell r="F5599" t="str">
            <v>P1</v>
          </cell>
          <cell r="G5599" t="str">
            <v>SMALL</v>
          </cell>
          <cell r="H5599" t="str">
            <v>IV</v>
          </cell>
          <cell r="I5599" t="str">
            <v>0022714 - MAINE BENEFIT SOLUTIONS LLC</v>
          </cell>
        </row>
        <row r="5600">
          <cell r="A5600" t="str">
            <v>C54447JM</v>
          </cell>
          <cell r="B5600">
            <v>42185</v>
          </cell>
          <cell r="C5600" t="str">
            <v>C54447</v>
          </cell>
          <cell r="D5600" t="str">
            <v>Snap Surveys LTD</v>
          </cell>
          <cell r="E5600" t="str">
            <v>NH</v>
          </cell>
          <cell r="F5600" t="str">
            <v>P1</v>
          </cell>
          <cell r="G5600" t="str">
            <v>SMALL</v>
          </cell>
          <cell r="H5600" t="str">
            <v>JM</v>
          </cell>
          <cell r="I5600" t="str">
            <v>0016731 - SINGER, MICHAEL R</v>
          </cell>
        </row>
        <row r="5601">
          <cell r="A5601" t="str">
            <v>C54448IH</v>
          </cell>
          <cell r="B5601">
            <v>42185</v>
          </cell>
          <cell r="C5601" t="str">
            <v>C54448</v>
          </cell>
          <cell r="D5601" t="str">
            <v>Barton Gilman LLP</v>
          </cell>
          <cell r="E5601" t="str">
            <v>MA</v>
          </cell>
          <cell r="F5601" t="str">
            <v>P1</v>
          </cell>
          <cell r="G5601" t="str">
            <v>CRC</v>
          </cell>
          <cell r="H5601" t="str">
            <v>IH</v>
          </cell>
          <cell r="I5601" t="str">
            <v>0032461 - TELAMON HUMAN CAPITAL RESOURCES GROUP LLC</v>
          </cell>
        </row>
        <row r="5602">
          <cell r="A5602" t="str">
            <v>C54448IV</v>
          </cell>
          <cell r="B5602">
            <v>42185</v>
          </cell>
          <cell r="C5602" t="str">
            <v>C54448</v>
          </cell>
          <cell r="D5602" t="str">
            <v>Barton Gilman LLP</v>
          </cell>
          <cell r="E5602" t="str">
            <v>MA</v>
          </cell>
          <cell r="F5602" t="str">
            <v>P1</v>
          </cell>
          <cell r="G5602" t="str">
            <v>CRC</v>
          </cell>
          <cell r="H5602" t="str">
            <v>IV</v>
          </cell>
          <cell r="I5602" t="str">
            <v>0032461 - TELAMON HUMAN CAPITAL RESOURCES GROUP LLC</v>
          </cell>
        </row>
        <row r="5603">
          <cell r="A5603" t="str">
            <v>C54455IH</v>
          </cell>
          <cell r="B5603">
            <v>42185</v>
          </cell>
          <cell r="C5603" t="str">
            <v>C54455</v>
          </cell>
          <cell r="D5603" t="str">
            <v>Norfolk Hospitality Management LLC</v>
          </cell>
          <cell r="E5603" t="str">
            <v>MA</v>
          </cell>
          <cell r="F5603" t="str">
            <v>P1</v>
          </cell>
          <cell r="G5603" t="str">
            <v>SMALL</v>
          </cell>
          <cell r="H5603" t="str">
            <v>IH</v>
          </cell>
          <cell r="I5603" t="str">
            <v>0030994 - TGA CROSS INSURANCE INC</v>
          </cell>
        </row>
        <row r="5604">
          <cell r="A5604" t="str">
            <v>C54456IH</v>
          </cell>
          <cell r="B5604">
            <v>42185</v>
          </cell>
          <cell r="C5604" t="str">
            <v>C54456</v>
          </cell>
          <cell r="D5604" t="str">
            <v>Pond Cove Millwork Co., Inc.</v>
          </cell>
          <cell r="E5604" t="str">
            <v>ME</v>
          </cell>
          <cell r="F5604" t="str">
            <v>P1</v>
          </cell>
          <cell r="G5604" t="str">
            <v>SMALL</v>
          </cell>
          <cell r="H5604" t="str">
            <v>IH</v>
          </cell>
          <cell r="I5604" t="str">
            <v>0034244 - CHALMERS FINANCIAL SERVICES LLC</v>
          </cell>
        </row>
        <row r="5605">
          <cell r="A5605" t="str">
            <v>C54457JM</v>
          </cell>
          <cell r="B5605">
            <v>42185</v>
          </cell>
          <cell r="C5605" t="str">
            <v>C54457</v>
          </cell>
          <cell r="D5605" t="str">
            <v>Berry &amp; Jones Plumbing &amp; Heating</v>
          </cell>
          <cell r="E5605" t="str">
            <v>NH</v>
          </cell>
          <cell r="F5605" t="str">
            <v>P1</v>
          </cell>
          <cell r="G5605" t="str">
            <v>SMALL</v>
          </cell>
          <cell r="H5605" t="str">
            <v>JM</v>
          </cell>
          <cell r="I5605" t="str">
            <v>0016802 - BEACON INTEGRATED RESOURCES</v>
          </cell>
        </row>
        <row r="5606">
          <cell r="A5606" t="str">
            <v>C54458IH</v>
          </cell>
          <cell r="B5606">
            <v>42185</v>
          </cell>
          <cell r="C5606" t="str">
            <v>C54458</v>
          </cell>
          <cell r="D5606" t="str">
            <v>Northeast Doran Inc</v>
          </cell>
          <cell r="E5606" t="str">
            <v>ME</v>
          </cell>
          <cell r="F5606" t="str">
            <v>P1</v>
          </cell>
          <cell r="G5606" t="str">
            <v>SMALL</v>
          </cell>
          <cell r="H5606" t="str">
            <v>IH</v>
          </cell>
          <cell r="I5606" t="str">
            <v>0016825 - GHM AGENCY INC</v>
          </cell>
        </row>
        <row r="5607">
          <cell r="A5607" t="str">
            <v>C54465IH</v>
          </cell>
          <cell r="B5607">
            <v>42185</v>
          </cell>
          <cell r="C5607" t="str">
            <v>C54465</v>
          </cell>
          <cell r="D5607" t="str">
            <v>Pappas &amp; Walsh LLP</v>
          </cell>
          <cell r="E5607" t="str">
            <v>MA</v>
          </cell>
          <cell r="F5607" t="str">
            <v>P1</v>
          </cell>
          <cell r="G5607" t="str">
            <v>SMALL</v>
          </cell>
          <cell r="H5607" t="str">
            <v>IH</v>
          </cell>
          <cell r="I5607" t="str">
            <v>0020555 - SPRING INSURANCE GROUP LLC</v>
          </cell>
        </row>
        <row r="5608">
          <cell r="A5608" t="str">
            <v>C54469IH</v>
          </cell>
          <cell r="B5608">
            <v>42185</v>
          </cell>
          <cell r="C5608" t="str">
            <v>C54469</v>
          </cell>
          <cell r="D5608" t="str">
            <v>RL Controls LLC</v>
          </cell>
          <cell r="E5608" t="str">
            <v>MA</v>
          </cell>
          <cell r="F5608" t="str">
            <v>P1</v>
          </cell>
          <cell r="G5608" t="str">
            <v>SMALL</v>
          </cell>
          <cell r="H5608" t="str">
            <v>IH</v>
          </cell>
          <cell r="I5608" t="str">
            <v>0031206 - EASTERN BENEFITS GROUP</v>
          </cell>
        </row>
        <row r="5609">
          <cell r="A5609" t="str">
            <v>C54472IH</v>
          </cell>
          <cell r="B5609">
            <v>42185</v>
          </cell>
          <cell r="C5609" t="str">
            <v>C54472</v>
          </cell>
          <cell r="D5609" t="str">
            <v>Head to Toe Physical Therapy</v>
          </cell>
          <cell r="E5609" t="str">
            <v>ME</v>
          </cell>
          <cell r="F5609" t="str">
            <v>P1</v>
          </cell>
          <cell r="G5609" t="str">
            <v>SMALL</v>
          </cell>
          <cell r="H5609" t="str">
            <v>IH</v>
          </cell>
          <cell r="I5609" t="str">
            <v>0016832 - GOFF, DANIEL T</v>
          </cell>
        </row>
        <row r="5610">
          <cell r="A5610" t="str">
            <v>C54480IH</v>
          </cell>
          <cell r="B5610">
            <v>42185</v>
          </cell>
          <cell r="C5610" t="str">
            <v>C54480</v>
          </cell>
          <cell r="D5610" t="str">
            <v>Dean G. Tourigny, DDS, P.A.</v>
          </cell>
          <cell r="E5610" t="str">
            <v>ME</v>
          </cell>
          <cell r="F5610" t="str">
            <v>P1</v>
          </cell>
          <cell r="G5610" t="str">
            <v>SMALL</v>
          </cell>
          <cell r="H5610" t="str">
            <v>IH</v>
          </cell>
          <cell r="I5610" t="str">
            <v>0017077 - SBIA STRATEGIC BENEFIT &amp;</v>
          </cell>
        </row>
        <row r="5611">
          <cell r="A5611" t="str">
            <v>C54485IV</v>
          </cell>
          <cell r="B5611">
            <v>42185</v>
          </cell>
          <cell r="C5611" t="str">
            <v>C54485</v>
          </cell>
          <cell r="D5611" t="str">
            <v>TJ McCartney Inc</v>
          </cell>
          <cell r="E5611" t="str">
            <v>NH</v>
          </cell>
          <cell r="F5611" t="str">
            <v>P1</v>
          </cell>
          <cell r="G5611" t="str">
            <v>SMALL</v>
          </cell>
          <cell r="H5611" t="str">
            <v>IV</v>
          </cell>
          <cell r="I5611" t="str">
            <v>0016847 - DONOHUE JR, STEPHEN J</v>
          </cell>
        </row>
        <row r="5612">
          <cell r="A5612" t="str">
            <v>C54487IA</v>
          </cell>
          <cell r="B5612">
            <v>42185</v>
          </cell>
          <cell r="C5612" t="str">
            <v>C54487</v>
          </cell>
          <cell r="D5612" t="str">
            <v>Gary F Jeznach MD</v>
          </cell>
          <cell r="E5612" t="str">
            <v>MA</v>
          </cell>
          <cell r="F5612" t="str">
            <v>P1</v>
          </cell>
          <cell r="G5612" t="str">
            <v>SMALL</v>
          </cell>
          <cell r="H5612" t="str">
            <v>IA</v>
          </cell>
          <cell r="I5612" t="str">
            <v>0016741 - SMALL BUSINESS INSURANCE AGENCY INC</v>
          </cell>
        </row>
        <row r="5613">
          <cell r="A5613" t="str">
            <v>C54487IH</v>
          </cell>
          <cell r="B5613">
            <v>42185</v>
          </cell>
          <cell r="C5613" t="str">
            <v>C54487</v>
          </cell>
          <cell r="D5613" t="str">
            <v>Gary F Jeznach MD</v>
          </cell>
          <cell r="E5613" t="str">
            <v>MA</v>
          </cell>
          <cell r="F5613" t="str">
            <v>P1</v>
          </cell>
          <cell r="G5613" t="str">
            <v>SMALL</v>
          </cell>
          <cell r="H5613" t="str">
            <v>IH</v>
          </cell>
          <cell r="I5613" t="str">
            <v>0016741 - SMALL BUSINESS INSURANCE AGENCY INC</v>
          </cell>
        </row>
        <row r="5614">
          <cell r="A5614" t="str">
            <v>C54490IV</v>
          </cell>
          <cell r="B5614">
            <v>42185</v>
          </cell>
          <cell r="C5614" t="str">
            <v>C54490</v>
          </cell>
          <cell r="D5614" t="str">
            <v>Liberty International Trucks of NH LLC</v>
          </cell>
          <cell r="E5614" t="str">
            <v>NH</v>
          </cell>
          <cell r="F5614" t="str">
            <v>P1</v>
          </cell>
          <cell r="G5614" t="str">
            <v>CRC</v>
          </cell>
          <cell r="H5614" t="str">
            <v>IV</v>
          </cell>
          <cell r="I5614" t="str">
            <v>0018779 - KRUPKOWSKI, MARK D</v>
          </cell>
        </row>
        <row r="5615">
          <cell r="A5615" t="str">
            <v>C54490JH</v>
          </cell>
          <cell r="B5615">
            <v>42185</v>
          </cell>
          <cell r="C5615" t="str">
            <v>C54490</v>
          </cell>
          <cell r="D5615" t="str">
            <v>Liberty International Trucks of NH LLC</v>
          </cell>
          <cell r="E5615" t="str">
            <v>NH</v>
          </cell>
          <cell r="F5615" t="str">
            <v>P1</v>
          </cell>
          <cell r="G5615" t="str">
            <v>CRC</v>
          </cell>
          <cell r="H5615" t="str">
            <v>JH</v>
          </cell>
          <cell r="I5615" t="str">
            <v>0018779 - KRUPKOWSKI, MARK D</v>
          </cell>
        </row>
        <row r="5616">
          <cell r="A5616" t="str">
            <v>C54493IA</v>
          </cell>
          <cell r="B5616">
            <v>42185</v>
          </cell>
          <cell r="C5616" t="str">
            <v>C54493</v>
          </cell>
          <cell r="D5616" t="str">
            <v>J Calnan &amp; Associates</v>
          </cell>
          <cell r="E5616" t="str">
            <v>MA</v>
          </cell>
          <cell r="F5616" t="str">
            <v>P1</v>
          </cell>
          <cell r="G5616" t="str">
            <v>CRC</v>
          </cell>
          <cell r="H5616" t="str">
            <v>IA</v>
          </cell>
          <cell r="I5616" t="str">
            <v>0032614 - BOSTONIAN GROUP INSURANCE AGENCY</v>
          </cell>
        </row>
        <row r="5617">
          <cell r="A5617" t="str">
            <v>C54493IH</v>
          </cell>
          <cell r="B5617">
            <v>42185</v>
          </cell>
          <cell r="C5617" t="str">
            <v>C54493</v>
          </cell>
          <cell r="D5617" t="str">
            <v>J Calnan &amp; Associates</v>
          </cell>
          <cell r="E5617" t="str">
            <v>MA</v>
          </cell>
          <cell r="F5617" t="str">
            <v>P1</v>
          </cell>
          <cell r="G5617" t="str">
            <v>CRC</v>
          </cell>
          <cell r="H5617" t="str">
            <v>IH</v>
          </cell>
          <cell r="I5617" t="str">
            <v>0032614 - BOSTONIAN GROUP INSURANCE AGENCY</v>
          </cell>
        </row>
        <row r="5618">
          <cell r="A5618" t="str">
            <v>C54496JM</v>
          </cell>
          <cell r="B5618">
            <v>42185</v>
          </cell>
          <cell r="C5618" t="str">
            <v>C54496</v>
          </cell>
          <cell r="D5618" t="str">
            <v>Roger A Lamontagne DMD</v>
          </cell>
          <cell r="E5618" t="str">
            <v>NH</v>
          </cell>
          <cell r="F5618" t="str">
            <v>P1</v>
          </cell>
          <cell r="G5618" t="str">
            <v>SMALL</v>
          </cell>
          <cell r="H5618" t="str">
            <v>JM</v>
          </cell>
          <cell r="I5618" t="str">
            <v>0016732 - NORTHEAST PLANNING ASSOCIATES</v>
          </cell>
        </row>
        <row r="5619">
          <cell r="A5619" t="str">
            <v>C54501JN</v>
          </cell>
          <cell r="B5619">
            <v>42185</v>
          </cell>
          <cell r="C5619" t="str">
            <v>C54501</v>
          </cell>
          <cell r="D5619" t="str">
            <v>IR Sources Inc</v>
          </cell>
          <cell r="E5619" t="str">
            <v>NH</v>
          </cell>
          <cell r="F5619" t="str">
            <v>P1</v>
          </cell>
          <cell r="G5619" t="str">
            <v>SMALL</v>
          </cell>
          <cell r="H5619" t="str">
            <v>JN</v>
          </cell>
          <cell r="I5619" t="str">
            <v>0034413 - GRANITE GROUP BENEFITS LLC</v>
          </cell>
        </row>
        <row r="5620">
          <cell r="A5620" t="str">
            <v>C54510IH</v>
          </cell>
          <cell r="B5620">
            <v>42185</v>
          </cell>
          <cell r="C5620" t="str">
            <v>C54510</v>
          </cell>
          <cell r="D5620" t="str">
            <v>AAA Fire Extinguisher Co., Inc.</v>
          </cell>
          <cell r="E5620" t="str">
            <v>ME</v>
          </cell>
          <cell r="F5620" t="str">
            <v>P1</v>
          </cell>
          <cell r="G5620" t="str">
            <v>SMALL</v>
          </cell>
          <cell r="H5620" t="str">
            <v>IH</v>
          </cell>
          <cell r="I5620" t="str">
            <v>0031282 - BUSINESS INSURANCE AGENCY</v>
          </cell>
        </row>
        <row r="5621">
          <cell r="A5621" t="str">
            <v>C54510JH</v>
          </cell>
          <cell r="B5621">
            <v>42185</v>
          </cell>
          <cell r="C5621" t="str">
            <v>C54510</v>
          </cell>
          <cell r="D5621" t="str">
            <v>AAA Fire Extinguisher Co., Inc.</v>
          </cell>
          <cell r="E5621" t="str">
            <v>ME</v>
          </cell>
          <cell r="F5621" t="str">
            <v>P1</v>
          </cell>
          <cell r="G5621" t="str">
            <v>SMALL</v>
          </cell>
          <cell r="H5621" t="str">
            <v>JH</v>
          </cell>
          <cell r="I5621" t="str">
            <v>0031282 - BUSINESS INSURANCE AGENCY</v>
          </cell>
        </row>
        <row r="5622">
          <cell r="A5622" t="str">
            <v>C54510PO</v>
          </cell>
          <cell r="B5622">
            <v>42185</v>
          </cell>
          <cell r="C5622" t="str">
            <v>C54510</v>
          </cell>
          <cell r="D5622" t="str">
            <v>AAA Fire Extinguisher Co., Inc.</v>
          </cell>
          <cell r="E5622" t="str">
            <v>ME</v>
          </cell>
          <cell r="F5622" t="str">
            <v>P1</v>
          </cell>
          <cell r="G5622" t="str">
            <v>SMALL</v>
          </cell>
          <cell r="H5622" t="str">
            <v>PO</v>
          </cell>
          <cell r="I5622" t="str">
            <v>0031282 - BUSINESS INSURANCE AGENCY</v>
          </cell>
        </row>
        <row r="5623">
          <cell r="A5623" t="str">
            <v>C54512IA</v>
          </cell>
          <cell r="B5623">
            <v>42185</v>
          </cell>
          <cell r="C5623" t="str">
            <v>C54512</v>
          </cell>
          <cell r="D5623" t="str">
            <v>OnePIN Inc</v>
          </cell>
          <cell r="E5623" t="str">
            <v>MA</v>
          </cell>
          <cell r="F5623" t="str">
            <v>P1</v>
          </cell>
          <cell r="G5623" t="str">
            <v>SMALL</v>
          </cell>
          <cell r="H5623" t="str">
            <v>IA</v>
          </cell>
          <cell r="I5623" t="str">
            <v>0016745 - NORTHWESTERN BENEFIT ASSOC INSURANCE AGCY INC</v>
          </cell>
        </row>
        <row r="5624">
          <cell r="A5624" t="str">
            <v>C54514IA</v>
          </cell>
          <cell r="B5624">
            <v>42185</v>
          </cell>
          <cell r="C5624" t="str">
            <v>C54514</v>
          </cell>
          <cell r="D5624" t="str">
            <v>Stellarware Corporation</v>
          </cell>
          <cell r="E5624" t="str">
            <v>MA</v>
          </cell>
          <cell r="F5624" t="str">
            <v>P1</v>
          </cell>
          <cell r="G5624" t="str">
            <v>SMALL</v>
          </cell>
          <cell r="H5624" t="str">
            <v>IA</v>
          </cell>
          <cell r="I5624" t="str">
            <v>0030491 - DIGITAL INSURANCE AGENCY INC</v>
          </cell>
        </row>
        <row r="5625">
          <cell r="A5625" t="str">
            <v>C54514IH</v>
          </cell>
          <cell r="B5625">
            <v>42185</v>
          </cell>
          <cell r="C5625" t="str">
            <v>C54514</v>
          </cell>
          <cell r="D5625" t="str">
            <v>Stellarware Corporation</v>
          </cell>
          <cell r="E5625" t="str">
            <v>MA</v>
          </cell>
          <cell r="F5625" t="str">
            <v>P1</v>
          </cell>
          <cell r="G5625" t="str">
            <v>SMALL</v>
          </cell>
          <cell r="H5625" t="str">
            <v>IH</v>
          </cell>
          <cell r="I5625" t="str">
            <v>0030491 - DIGITAL INSURANCE AGENCY INC</v>
          </cell>
        </row>
        <row r="5626">
          <cell r="A5626" t="str">
            <v>C54526JR</v>
          </cell>
          <cell r="B5626">
            <v>42185</v>
          </cell>
          <cell r="C5626" t="str">
            <v>C54526</v>
          </cell>
          <cell r="D5626" t="str">
            <v>DL Computing Corp</v>
          </cell>
          <cell r="E5626" t="str">
            <v>NH</v>
          </cell>
          <cell r="F5626" t="str">
            <v>P1</v>
          </cell>
          <cell r="G5626" t="str">
            <v>SMALL</v>
          </cell>
          <cell r="H5626" t="str">
            <v>JR</v>
          </cell>
          <cell r="I5626" t="str">
            <v>0022851 - TRUDO, DAVID H</v>
          </cell>
        </row>
        <row r="5627">
          <cell r="A5627" t="str">
            <v>C54534JM</v>
          </cell>
          <cell r="B5627">
            <v>42185</v>
          </cell>
          <cell r="C5627" t="str">
            <v>C54534</v>
          </cell>
          <cell r="D5627" t="str">
            <v>John Sherman &amp; Son Inc</v>
          </cell>
          <cell r="E5627" t="str">
            <v>NH</v>
          </cell>
          <cell r="F5627" t="str">
            <v>P1</v>
          </cell>
          <cell r="G5627" t="str">
            <v>SMALL</v>
          </cell>
          <cell r="H5627" t="str">
            <v>JM</v>
          </cell>
          <cell r="I5627" t="str">
            <v>0016805 - GOODELL, DUANE</v>
          </cell>
        </row>
        <row r="5628">
          <cell r="A5628" t="str">
            <v>C54538IV</v>
          </cell>
          <cell r="B5628">
            <v>42185</v>
          </cell>
          <cell r="C5628" t="str">
            <v>C54538</v>
          </cell>
          <cell r="D5628" t="str">
            <v>Seacoast Capital Managers LLC</v>
          </cell>
          <cell r="E5628" t="str">
            <v>MA</v>
          </cell>
          <cell r="F5628" t="str">
            <v>P1</v>
          </cell>
          <cell r="G5628" t="str">
            <v>SMALL</v>
          </cell>
          <cell r="H5628" t="str">
            <v>IV</v>
          </cell>
          <cell r="I5628" t="str">
            <v>0016777 - DOUGLASS, KEVIN D</v>
          </cell>
        </row>
        <row r="5629">
          <cell r="A5629" t="str">
            <v>C54539JH</v>
          </cell>
          <cell r="B5629">
            <v>42185</v>
          </cell>
          <cell r="C5629" t="str">
            <v>C54539</v>
          </cell>
          <cell r="D5629" t="str">
            <v>R.S. Osgood &amp; Sons</v>
          </cell>
          <cell r="E5629" t="str">
            <v>ME</v>
          </cell>
          <cell r="F5629" t="str">
            <v>P1</v>
          </cell>
          <cell r="G5629" t="str">
            <v>SMALL</v>
          </cell>
          <cell r="H5629" t="str">
            <v>JH</v>
          </cell>
          <cell r="I5629" t="str">
            <v>0016831 - KYES AGENCY</v>
          </cell>
        </row>
        <row r="5630">
          <cell r="A5630" t="str">
            <v>C54541JM</v>
          </cell>
          <cell r="B5630">
            <v>42185</v>
          </cell>
          <cell r="C5630" t="str">
            <v>C54541</v>
          </cell>
          <cell r="D5630" t="str">
            <v>MHB Development Corporation</v>
          </cell>
          <cell r="E5630" t="str">
            <v>NH</v>
          </cell>
          <cell r="F5630" t="str">
            <v>P1</v>
          </cell>
          <cell r="G5630" t="str">
            <v>SMALL</v>
          </cell>
          <cell r="H5630" t="str">
            <v>JM</v>
          </cell>
          <cell r="I5630" t="str">
            <v>0016853 - INSURANCE SOLUTIONS CORPORATION</v>
          </cell>
        </row>
        <row r="5631">
          <cell r="A5631" t="str">
            <v>C54545IV</v>
          </cell>
          <cell r="B5631">
            <v>42185</v>
          </cell>
          <cell r="C5631" t="str">
            <v>C54545</v>
          </cell>
          <cell r="D5631" t="str">
            <v>Greater Newburyport Emergency Physicians</v>
          </cell>
          <cell r="E5631" t="str">
            <v>MA</v>
          </cell>
          <cell r="F5631" t="str">
            <v>P1</v>
          </cell>
          <cell r="G5631" t="str">
            <v>SMALL</v>
          </cell>
          <cell r="H5631" t="str">
            <v>IV</v>
          </cell>
          <cell r="I5631" t="str">
            <v>0017053 - KAPLAN, ELLEN A</v>
          </cell>
        </row>
        <row r="5632">
          <cell r="A5632" t="str">
            <v>C54547IH</v>
          </cell>
          <cell r="B5632">
            <v>42185</v>
          </cell>
          <cell r="C5632" t="str">
            <v>C54547</v>
          </cell>
          <cell r="D5632" t="str">
            <v>Serenitee Corp</v>
          </cell>
          <cell r="E5632" t="str">
            <v>MA</v>
          </cell>
          <cell r="F5632" t="str">
            <v>P1</v>
          </cell>
          <cell r="G5632" t="str">
            <v>CRC</v>
          </cell>
          <cell r="H5632" t="str">
            <v>IH</v>
          </cell>
          <cell r="I5632" t="str">
            <v>0023660 - DANIEL J GUARINO INSURANCE AGENCY INC</v>
          </cell>
        </row>
        <row r="5633">
          <cell r="A5633" t="str">
            <v>C54550IH</v>
          </cell>
          <cell r="B5633">
            <v>42185</v>
          </cell>
          <cell r="C5633" t="str">
            <v>C54550</v>
          </cell>
          <cell r="D5633" t="str">
            <v>Animal Shelter Inc</v>
          </cell>
          <cell r="E5633" t="str">
            <v>MA</v>
          </cell>
          <cell r="F5633" t="str">
            <v>P1</v>
          </cell>
          <cell r="G5633" t="str">
            <v>SMALL</v>
          </cell>
          <cell r="H5633" t="str">
            <v>IH</v>
          </cell>
          <cell r="I5633" t="str">
            <v>0030277 - VALLEY INSURANCE PARTNERS INC</v>
          </cell>
        </row>
        <row r="5634">
          <cell r="A5634" t="str">
            <v>C54551IH</v>
          </cell>
          <cell r="B5634">
            <v>42185</v>
          </cell>
          <cell r="C5634" t="str">
            <v>C54551</v>
          </cell>
          <cell r="D5634" t="str">
            <v>Jannell Motors Inc</v>
          </cell>
          <cell r="E5634" t="str">
            <v>MA</v>
          </cell>
          <cell r="F5634" t="str">
            <v>P1</v>
          </cell>
          <cell r="G5634" t="str">
            <v>SMALL</v>
          </cell>
          <cell r="H5634" t="str">
            <v>IH</v>
          </cell>
          <cell r="I5634" t="str">
            <v>0025897 - BOSTON COMMONWEALTH ADVANTAGE LLC</v>
          </cell>
        </row>
        <row r="5635">
          <cell r="A5635" t="str">
            <v>C54553IH</v>
          </cell>
          <cell r="B5635">
            <v>42185</v>
          </cell>
          <cell r="C5635" t="str">
            <v>C54553</v>
          </cell>
          <cell r="D5635" t="str">
            <v>P Coan Corp</v>
          </cell>
          <cell r="E5635" t="str">
            <v>MA</v>
          </cell>
          <cell r="F5635" t="str">
            <v>P1</v>
          </cell>
          <cell r="G5635" t="str">
            <v>SMALL</v>
          </cell>
          <cell r="H5635" t="str">
            <v>IH</v>
          </cell>
        </row>
        <row r="5636">
          <cell r="A5636" t="str">
            <v>C54559IA</v>
          </cell>
          <cell r="B5636">
            <v>42185</v>
          </cell>
          <cell r="C5636" t="str">
            <v>C54559</v>
          </cell>
          <cell r="D5636" t="str">
            <v>Tepha Inc</v>
          </cell>
          <cell r="E5636" t="str">
            <v>MA</v>
          </cell>
          <cell r="F5636" t="str">
            <v>P1</v>
          </cell>
          <cell r="G5636" t="str">
            <v>SMALL</v>
          </cell>
          <cell r="H5636" t="str">
            <v>IA</v>
          </cell>
          <cell r="I5636" t="str">
            <v>0017078 - MURRAY, JOHN J</v>
          </cell>
        </row>
        <row r="5637">
          <cell r="A5637" t="str">
            <v>C54562JM</v>
          </cell>
          <cell r="B5637">
            <v>42185</v>
          </cell>
          <cell r="C5637" t="str">
            <v>C54562</v>
          </cell>
          <cell r="D5637" t="str">
            <v>Exeter Jewelers</v>
          </cell>
          <cell r="E5637" t="str">
            <v>NH</v>
          </cell>
          <cell r="F5637" t="str">
            <v>P1</v>
          </cell>
          <cell r="G5637" t="str">
            <v>SMALL</v>
          </cell>
          <cell r="H5637" t="str">
            <v>JM</v>
          </cell>
          <cell r="I5637" t="str">
            <v>0016752 - REIS, JASON</v>
          </cell>
        </row>
        <row r="5638">
          <cell r="A5638" t="str">
            <v>C54563IH</v>
          </cell>
          <cell r="B5638">
            <v>42185</v>
          </cell>
          <cell r="C5638" t="str">
            <v>C54563</v>
          </cell>
          <cell r="D5638" t="str">
            <v>Granite State Concrete Co Inc</v>
          </cell>
          <cell r="E5638" t="str">
            <v>NH</v>
          </cell>
          <cell r="F5638" t="str">
            <v>P1</v>
          </cell>
          <cell r="G5638" t="str">
            <v>CRC</v>
          </cell>
          <cell r="H5638" t="str">
            <v>IH</v>
          </cell>
          <cell r="I5638" t="str">
            <v>0025312 - HUB INTERNATIONAL NEW ENGLAND LLC</v>
          </cell>
        </row>
        <row r="5639">
          <cell r="A5639" t="str">
            <v>C54563PO</v>
          </cell>
          <cell r="B5639">
            <v>42185</v>
          </cell>
          <cell r="C5639" t="str">
            <v>C54563</v>
          </cell>
          <cell r="D5639" t="str">
            <v>Granite State Concrete Co Inc</v>
          </cell>
          <cell r="E5639" t="str">
            <v>NH</v>
          </cell>
          <cell r="F5639" t="str">
            <v>P1</v>
          </cell>
          <cell r="G5639" t="str">
            <v>CRC</v>
          </cell>
          <cell r="H5639" t="str">
            <v>PO</v>
          </cell>
          <cell r="I5639" t="str">
            <v>0025312 - HUB INTERNATIONAL NEW ENGLAND LLC</v>
          </cell>
        </row>
        <row r="5640">
          <cell r="A5640" t="str">
            <v>C54570IA</v>
          </cell>
          <cell r="B5640">
            <v>42185</v>
          </cell>
          <cell r="C5640" t="str">
            <v>C54570</v>
          </cell>
          <cell r="D5640" t="str">
            <v>Rostam Capital</v>
          </cell>
          <cell r="E5640" t="str">
            <v>MA</v>
          </cell>
          <cell r="F5640" t="str">
            <v>P1</v>
          </cell>
          <cell r="G5640" t="str">
            <v>SMALL</v>
          </cell>
          <cell r="H5640" t="str">
            <v>IA</v>
          </cell>
          <cell r="I5640" t="str">
            <v>0017035 - CLARK &amp; LAVEY</v>
          </cell>
        </row>
        <row r="5641">
          <cell r="A5641" t="str">
            <v>C54571IH</v>
          </cell>
          <cell r="B5641">
            <v>42185</v>
          </cell>
          <cell r="C5641" t="str">
            <v>C54571</v>
          </cell>
          <cell r="D5641" t="str">
            <v>Poultry One Inc</v>
          </cell>
          <cell r="E5641" t="str">
            <v>MA</v>
          </cell>
          <cell r="F5641" t="str">
            <v>P1</v>
          </cell>
          <cell r="G5641" t="str">
            <v>SMALL</v>
          </cell>
          <cell r="H5641" t="str">
            <v>IH</v>
          </cell>
          <cell r="I5641" t="str">
            <v>0035742 - NFP CORPORATE SERVICES (NY) LLC</v>
          </cell>
        </row>
        <row r="5642">
          <cell r="A5642" t="str">
            <v>C54577IH</v>
          </cell>
          <cell r="B5642">
            <v>42185</v>
          </cell>
          <cell r="C5642" t="str">
            <v>C54577</v>
          </cell>
          <cell r="D5642" t="str">
            <v>Dental Associates of Quincy</v>
          </cell>
          <cell r="E5642" t="str">
            <v>MA</v>
          </cell>
          <cell r="F5642" t="str">
            <v>P1</v>
          </cell>
          <cell r="G5642" t="str">
            <v>GPC</v>
          </cell>
          <cell r="H5642" t="str">
            <v>IH</v>
          </cell>
          <cell r="I5642" t="str">
            <v>0020330 - SPRING INSURANCE GROUP LLC</v>
          </cell>
        </row>
        <row r="5643">
          <cell r="A5643" t="str">
            <v>C54581IA</v>
          </cell>
          <cell r="B5643">
            <v>42185</v>
          </cell>
          <cell r="C5643" t="str">
            <v>C54581</v>
          </cell>
          <cell r="D5643" t="str">
            <v>Inkcups Now Corporation</v>
          </cell>
          <cell r="E5643" t="str">
            <v>MA</v>
          </cell>
          <cell r="F5643" t="str">
            <v>P1</v>
          </cell>
          <cell r="G5643" t="str">
            <v>SMALL</v>
          </cell>
          <cell r="H5643" t="str">
            <v>IA</v>
          </cell>
          <cell r="I5643" t="str">
            <v>0017014 - EASTERN BENEFITS GROUP</v>
          </cell>
        </row>
        <row r="5644">
          <cell r="A5644" t="str">
            <v>C54581IH</v>
          </cell>
          <cell r="B5644">
            <v>42185</v>
          </cell>
          <cell r="C5644" t="str">
            <v>C54581</v>
          </cell>
          <cell r="D5644" t="str">
            <v>Inkcups Now Corporation</v>
          </cell>
          <cell r="E5644" t="str">
            <v>MA</v>
          </cell>
          <cell r="F5644" t="str">
            <v>P1</v>
          </cell>
          <cell r="G5644" t="str">
            <v>SMALL</v>
          </cell>
          <cell r="H5644" t="str">
            <v>IH</v>
          </cell>
          <cell r="I5644" t="str">
            <v>0017014 - EASTERN BENEFITS GROUP</v>
          </cell>
        </row>
        <row r="5645">
          <cell r="A5645" t="str">
            <v>C54584IH</v>
          </cell>
          <cell r="B5645">
            <v>42185</v>
          </cell>
          <cell r="C5645" t="str">
            <v>C54584</v>
          </cell>
          <cell r="D5645" t="str">
            <v>DMB Financial LLC</v>
          </cell>
          <cell r="E5645" t="str">
            <v>MA</v>
          </cell>
          <cell r="F5645" t="str">
            <v>P1</v>
          </cell>
          <cell r="G5645" t="str">
            <v>SMALL</v>
          </cell>
          <cell r="H5645" t="str">
            <v>IH</v>
          </cell>
          <cell r="I5645" t="str">
            <v>0034991 - COMPREHENSIVE INS PROVIDERS INC</v>
          </cell>
        </row>
        <row r="5646">
          <cell r="A5646" t="str">
            <v>C54585IH</v>
          </cell>
          <cell r="B5646">
            <v>42185</v>
          </cell>
          <cell r="C5646" t="str">
            <v>C54585</v>
          </cell>
          <cell r="D5646" t="str">
            <v>K &amp; E Cargo Inc</v>
          </cell>
          <cell r="E5646" t="str">
            <v>ME</v>
          </cell>
          <cell r="F5646" t="str">
            <v>P1</v>
          </cell>
          <cell r="G5646" t="str">
            <v>SMALL</v>
          </cell>
          <cell r="H5646" t="str">
            <v>IH</v>
          </cell>
          <cell r="I5646" t="str">
            <v>0017063 - HIRST ASSOCIATES</v>
          </cell>
        </row>
        <row r="5647">
          <cell r="A5647" t="str">
            <v>C54587IV</v>
          </cell>
          <cell r="B5647">
            <v>42185</v>
          </cell>
          <cell r="C5647" t="str">
            <v>C54587</v>
          </cell>
          <cell r="D5647" t="str">
            <v>Techex Inc</v>
          </cell>
          <cell r="E5647" t="str">
            <v>MA</v>
          </cell>
          <cell r="F5647" t="str">
            <v>P1</v>
          </cell>
          <cell r="G5647" t="str">
            <v>SMALL</v>
          </cell>
          <cell r="H5647" t="str">
            <v>IV</v>
          </cell>
          <cell r="I5647" t="str">
            <v>0032024 - BROWN &amp; BROWN OF NEW HAMPSHIRE. INC</v>
          </cell>
        </row>
        <row r="5648">
          <cell r="A5648" t="str">
            <v>C54589IA</v>
          </cell>
          <cell r="B5648">
            <v>42185</v>
          </cell>
          <cell r="C5648" t="str">
            <v>C54589</v>
          </cell>
          <cell r="D5648" t="str">
            <v>Ensemble Therapeutics</v>
          </cell>
          <cell r="E5648" t="str">
            <v>MA</v>
          </cell>
          <cell r="F5648" t="str">
            <v>P1</v>
          </cell>
          <cell r="G5648" t="str">
            <v>SMALL</v>
          </cell>
          <cell r="H5648" t="str">
            <v>IA</v>
          </cell>
          <cell r="I5648" t="str">
            <v>0027727 - SHERBLOM INSURANCE AGENCY</v>
          </cell>
        </row>
        <row r="5649">
          <cell r="A5649" t="str">
            <v>C54589IH</v>
          </cell>
          <cell r="B5649">
            <v>42185</v>
          </cell>
          <cell r="C5649" t="str">
            <v>C54589</v>
          </cell>
          <cell r="D5649" t="str">
            <v>Ensemble Therapeutics</v>
          </cell>
          <cell r="E5649" t="str">
            <v>MA</v>
          </cell>
          <cell r="F5649" t="str">
            <v>P1</v>
          </cell>
          <cell r="G5649" t="str">
            <v>SMALL</v>
          </cell>
          <cell r="H5649" t="str">
            <v>IH</v>
          </cell>
          <cell r="I5649" t="str">
            <v>0027727 - SHERBLOM INSURANCE AGENCY</v>
          </cell>
        </row>
        <row r="5650">
          <cell r="A5650" t="str">
            <v>C54593JH</v>
          </cell>
          <cell r="B5650">
            <v>42185</v>
          </cell>
          <cell r="C5650" t="str">
            <v>C54593</v>
          </cell>
          <cell r="D5650" t="str">
            <v>Andrew J Harmon Attorney At Law</v>
          </cell>
          <cell r="E5650" t="str">
            <v>NH</v>
          </cell>
          <cell r="F5650" t="str">
            <v>P1</v>
          </cell>
          <cell r="G5650" t="str">
            <v>SMALL</v>
          </cell>
          <cell r="H5650" t="str">
            <v>JH</v>
          </cell>
          <cell r="I5650" t="str">
            <v>0017033 - NIBRI BENEFIT SERVICES INC</v>
          </cell>
        </row>
        <row r="5651">
          <cell r="A5651" t="str">
            <v>C54596JM</v>
          </cell>
          <cell r="B5651">
            <v>42185</v>
          </cell>
          <cell r="C5651" t="str">
            <v>C54596</v>
          </cell>
          <cell r="D5651" t="str">
            <v>NH HVAC Systems Inc</v>
          </cell>
          <cell r="E5651" t="str">
            <v>NH</v>
          </cell>
          <cell r="F5651" t="str">
            <v>P1</v>
          </cell>
          <cell r="G5651" t="str">
            <v>SMALL</v>
          </cell>
          <cell r="H5651" t="str">
            <v>JM</v>
          </cell>
          <cell r="I5651" t="str">
            <v>0016746 - PLENTZAS, BETH A</v>
          </cell>
        </row>
        <row r="5652">
          <cell r="A5652" t="str">
            <v>C54597IA</v>
          </cell>
          <cell r="B5652">
            <v>42185</v>
          </cell>
          <cell r="C5652" t="str">
            <v>C54597</v>
          </cell>
          <cell r="D5652" t="str">
            <v>Intrinsic Therapeutics</v>
          </cell>
          <cell r="E5652" t="str">
            <v>MA</v>
          </cell>
          <cell r="F5652" t="str">
            <v>P1</v>
          </cell>
          <cell r="G5652" t="str">
            <v>SMALL</v>
          </cell>
          <cell r="H5652" t="str">
            <v>IA</v>
          </cell>
          <cell r="I5652" t="str">
            <v>0017096 - SHERBLOM INSURANCE AGENCY</v>
          </cell>
        </row>
        <row r="5653">
          <cell r="A5653" t="str">
            <v>C54597IH</v>
          </cell>
          <cell r="B5653">
            <v>42185</v>
          </cell>
          <cell r="C5653" t="str">
            <v>C54597</v>
          </cell>
          <cell r="D5653" t="str">
            <v>Intrinsic Therapeutics</v>
          </cell>
          <cell r="E5653" t="str">
            <v>MA</v>
          </cell>
          <cell r="F5653" t="str">
            <v>P1</v>
          </cell>
          <cell r="G5653" t="str">
            <v>SMALL</v>
          </cell>
          <cell r="H5653" t="str">
            <v>IH</v>
          </cell>
          <cell r="I5653" t="str">
            <v>0017096 - SHERBLOM INSURANCE AGENCY</v>
          </cell>
        </row>
        <row r="5654">
          <cell r="A5654" t="str">
            <v>C54598IV</v>
          </cell>
          <cell r="B5654">
            <v>42185</v>
          </cell>
          <cell r="C5654" t="str">
            <v>C54598</v>
          </cell>
          <cell r="D5654" t="str">
            <v>Synergistic Component Sales</v>
          </cell>
          <cell r="E5654" t="str">
            <v>NH</v>
          </cell>
          <cell r="F5654" t="str">
            <v>P1</v>
          </cell>
          <cell r="G5654" t="str">
            <v>SMALL</v>
          </cell>
          <cell r="H5654" t="str">
            <v>IV</v>
          </cell>
          <cell r="I5654" t="str">
            <v>0017031 - NEW ENGLAND EMPLOYEE BENEFITS COUNCIL</v>
          </cell>
        </row>
        <row r="5655">
          <cell r="A5655" t="str">
            <v>C54599IH</v>
          </cell>
          <cell r="B5655">
            <v>42185</v>
          </cell>
          <cell r="C5655" t="str">
            <v>C54599</v>
          </cell>
          <cell r="D5655" t="str">
            <v>Mattingly Products Company Inc</v>
          </cell>
          <cell r="E5655" t="str">
            <v>ME</v>
          </cell>
          <cell r="F5655" t="str">
            <v>P1</v>
          </cell>
          <cell r="G5655" t="str">
            <v>SMALL</v>
          </cell>
          <cell r="H5655" t="str">
            <v>IH</v>
          </cell>
          <cell r="I5655" t="str">
            <v>0017093 - HIRST ASSOCIATES</v>
          </cell>
        </row>
        <row r="5656">
          <cell r="A5656" t="str">
            <v>C54599JH</v>
          </cell>
          <cell r="B5656">
            <v>42185</v>
          </cell>
          <cell r="C5656" t="str">
            <v>C54599</v>
          </cell>
          <cell r="D5656" t="str">
            <v>Mattingly Products Company Inc</v>
          </cell>
          <cell r="E5656" t="str">
            <v>ME</v>
          </cell>
          <cell r="F5656" t="str">
            <v>P1</v>
          </cell>
          <cell r="G5656" t="str">
            <v>SMALL</v>
          </cell>
          <cell r="H5656" t="str">
            <v>JH</v>
          </cell>
          <cell r="I5656" t="str">
            <v>0017093 - HIRST ASSOCIATES</v>
          </cell>
        </row>
        <row r="5657">
          <cell r="A5657" t="str">
            <v>C54604JM</v>
          </cell>
          <cell r="B5657">
            <v>42185</v>
          </cell>
          <cell r="C5657" t="str">
            <v>C54604</v>
          </cell>
          <cell r="D5657" t="str">
            <v>Sunset Furniture International LLC dba Sunset Trading</v>
          </cell>
          <cell r="E5657" t="str">
            <v>NH</v>
          </cell>
          <cell r="F5657" t="str">
            <v>P1</v>
          </cell>
          <cell r="G5657" t="str">
            <v>SMALL</v>
          </cell>
          <cell r="H5657" t="str">
            <v>JM</v>
          </cell>
          <cell r="I5657" t="str">
            <v>0017148 - NEW ENGLAND EMPLOYEE BENEFITS COUNCIL</v>
          </cell>
        </row>
        <row r="5658">
          <cell r="A5658" t="str">
            <v>C54605IH</v>
          </cell>
          <cell r="B5658">
            <v>42185</v>
          </cell>
          <cell r="C5658" t="str">
            <v>C54605</v>
          </cell>
          <cell r="D5658" t="str">
            <v>Walsh Mechanical Contractors</v>
          </cell>
          <cell r="E5658" t="str">
            <v>MA</v>
          </cell>
          <cell r="F5658" t="str">
            <v>P1</v>
          </cell>
          <cell r="G5658" t="str">
            <v>SMALL</v>
          </cell>
          <cell r="H5658" t="str">
            <v>IH</v>
          </cell>
          <cell r="I5658" t="str">
            <v>0033950 - BP BENEFITS LLC</v>
          </cell>
        </row>
        <row r="5659">
          <cell r="A5659" t="str">
            <v>C54616IH</v>
          </cell>
          <cell r="B5659">
            <v>42185</v>
          </cell>
          <cell r="C5659" t="str">
            <v>C54616</v>
          </cell>
          <cell r="D5659" t="str">
            <v>Gems Publishing USA Inc</v>
          </cell>
          <cell r="E5659" t="str">
            <v>MA</v>
          </cell>
          <cell r="F5659" t="str">
            <v>P1</v>
          </cell>
          <cell r="G5659" t="str">
            <v>SMALL</v>
          </cell>
          <cell r="H5659" t="str">
            <v>IH</v>
          </cell>
          <cell r="I5659" t="str">
            <v>0016830 - KAPLAN, ELLEN A</v>
          </cell>
        </row>
        <row r="5660">
          <cell r="A5660" t="str">
            <v>C54620PO</v>
          </cell>
          <cell r="B5660">
            <v>42185</v>
          </cell>
          <cell r="C5660" t="str">
            <v>C54620</v>
          </cell>
          <cell r="D5660" t="str">
            <v>Reynolds &amp; Sons Disposal, Inc.</v>
          </cell>
          <cell r="E5660" t="str">
            <v>ME</v>
          </cell>
          <cell r="F5660" t="str">
            <v>P1</v>
          </cell>
          <cell r="G5660" t="str">
            <v>SMALL</v>
          </cell>
          <cell r="H5660" t="str">
            <v>PO</v>
          </cell>
          <cell r="I5660" t="str">
            <v>0017062 - CLARK INSURANCE</v>
          </cell>
        </row>
        <row r="5661">
          <cell r="A5661" t="str">
            <v>C54629IH</v>
          </cell>
          <cell r="B5661">
            <v>42185</v>
          </cell>
          <cell r="C5661" t="str">
            <v>C54629</v>
          </cell>
          <cell r="D5661" t="str">
            <v>Groton Medical Associates LLC</v>
          </cell>
          <cell r="E5661" t="str">
            <v>MA</v>
          </cell>
          <cell r="F5661" t="str">
            <v>P1</v>
          </cell>
          <cell r="G5661" t="str">
            <v>SMALL</v>
          </cell>
          <cell r="H5661" t="str">
            <v>IH</v>
          </cell>
          <cell r="I5661" t="str">
            <v>0026530 - BORISLOW INSURANCE AGENCY</v>
          </cell>
        </row>
        <row r="5662">
          <cell r="A5662" t="str">
            <v>C54630IH</v>
          </cell>
          <cell r="B5662">
            <v>42185</v>
          </cell>
          <cell r="C5662" t="str">
            <v>C54630</v>
          </cell>
          <cell r="D5662" t="str">
            <v>Reliable Roofing &amp; Sheet Metal LLC</v>
          </cell>
          <cell r="E5662" t="str">
            <v>MA</v>
          </cell>
          <cell r="F5662" t="str">
            <v>P1</v>
          </cell>
          <cell r="G5662" t="str">
            <v>SMALL</v>
          </cell>
          <cell r="H5662" t="str">
            <v>IH</v>
          </cell>
        </row>
        <row r="5663">
          <cell r="A5663" t="str">
            <v>C54636IV</v>
          </cell>
          <cell r="B5663">
            <v>42185</v>
          </cell>
          <cell r="C5663" t="str">
            <v>C54636</v>
          </cell>
          <cell r="D5663" t="str">
            <v>Spring Consulting Group LLC</v>
          </cell>
          <cell r="E5663" t="str">
            <v>MA</v>
          </cell>
          <cell r="F5663" t="str">
            <v>P1</v>
          </cell>
          <cell r="G5663" t="str">
            <v>GPC</v>
          </cell>
          <cell r="H5663" t="str">
            <v>IV</v>
          </cell>
          <cell r="I5663" t="str">
            <v>0017015 - SPRING INSURANCE GROUP LLC</v>
          </cell>
        </row>
        <row r="5664">
          <cell r="A5664" t="str">
            <v>C54639IV</v>
          </cell>
          <cell r="B5664">
            <v>42185</v>
          </cell>
          <cell r="C5664" t="str">
            <v>C54639</v>
          </cell>
          <cell r="D5664" t="str">
            <v>Partners in Design Upholstery LTD</v>
          </cell>
          <cell r="E5664" t="str">
            <v>MA</v>
          </cell>
          <cell r="F5664" t="str">
            <v>P1</v>
          </cell>
          <cell r="G5664" t="str">
            <v>SMALL</v>
          </cell>
          <cell r="H5664" t="str">
            <v>IV</v>
          </cell>
          <cell r="I5664" t="str">
            <v>0032032 - DIGITAL INSURANCE AGENCY INC</v>
          </cell>
        </row>
        <row r="5665">
          <cell r="A5665" t="str">
            <v>C54644JH</v>
          </cell>
          <cell r="B5665">
            <v>42185</v>
          </cell>
          <cell r="C5665" t="str">
            <v>C54644</v>
          </cell>
          <cell r="D5665" t="str">
            <v>Roak the Florist</v>
          </cell>
          <cell r="E5665" t="str">
            <v>ME</v>
          </cell>
          <cell r="F5665" t="str">
            <v>P1</v>
          </cell>
          <cell r="G5665" t="str">
            <v>SMALL</v>
          </cell>
          <cell r="H5665" t="str">
            <v>JH</v>
          </cell>
          <cell r="I5665" t="str">
            <v>0034854 - F A PEABODY COMPANY</v>
          </cell>
        </row>
        <row r="5666">
          <cell r="A5666" t="str">
            <v>C54654JM</v>
          </cell>
          <cell r="B5666">
            <v>42185</v>
          </cell>
          <cell r="C5666" t="str">
            <v>C54654</v>
          </cell>
          <cell r="D5666" t="str">
            <v>Fat Mongoose Technologies Inc</v>
          </cell>
          <cell r="E5666" t="str">
            <v>NH</v>
          </cell>
          <cell r="F5666" t="str">
            <v>P1</v>
          </cell>
          <cell r="G5666" t="str">
            <v>SMALL</v>
          </cell>
          <cell r="H5666" t="str">
            <v>JM</v>
          </cell>
          <cell r="I5666" t="str">
            <v>0017087 - LANDMARK BENEFITS INC</v>
          </cell>
        </row>
        <row r="5667">
          <cell r="A5667" t="str">
            <v>C54654JN</v>
          </cell>
          <cell r="B5667">
            <v>42185</v>
          </cell>
          <cell r="C5667" t="str">
            <v>C54654</v>
          </cell>
          <cell r="D5667" t="str">
            <v>Fat Mongoose Technologies Inc</v>
          </cell>
          <cell r="E5667" t="str">
            <v>NH</v>
          </cell>
          <cell r="F5667" t="str">
            <v>P1</v>
          </cell>
          <cell r="G5667" t="str">
            <v>SMALL</v>
          </cell>
          <cell r="H5667" t="str">
            <v>JN</v>
          </cell>
          <cell r="I5667" t="str">
            <v>0017087 - LANDMARK BENEFITS INC</v>
          </cell>
        </row>
        <row r="5668">
          <cell r="A5668" t="str">
            <v>C54656IV</v>
          </cell>
          <cell r="B5668">
            <v>42185</v>
          </cell>
          <cell r="C5668" t="str">
            <v>C54656</v>
          </cell>
          <cell r="D5668" t="str">
            <v>SoftPak Financial Systems</v>
          </cell>
          <cell r="E5668" t="str">
            <v>MA</v>
          </cell>
          <cell r="F5668" t="str">
            <v>P1</v>
          </cell>
          <cell r="G5668" t="str">
            <v>SMALL</v>
          </cell>
          <cell r="H5668" t="str">
            <v>IV</v>
          </cell>
          <cell r="I5668" t="str">
            <v>0023333 - PAYCHEX AGENCY INC</v>
          </cell>
        </row>
        <row r="5669">
          <cell r="A5669" t="str">
            <v>C54659IA</v>
          </cell>
          <cell r="B5669">
            <v>42185</v>
          </cell>
          <cell r="C5669" t="str">
            <v>C54659</v>
          </cell>
          <cell r="D5669" t="str">
            <v>Rypos Inc</v>
          </cell>
          <cell r="E5669" t="str">
            <v>MA</v>
          </cell>
          <cell r="F5669" t="str">
            <v>P1</v>
          </cell>
          <cell r="G5669" t="str">
            <v>SMALL</v>
          </cell>
          <cell r="H5669" t="str">
            <v>IA</v>
          </cell>
          <cell r="I5669" t="str">
            <v>0025181 - BROWN &amp; BROWN OF MASSACHUSETTS LLC</v>
          </cell>
        </row>
        <row r="5670">
          <cell r="A5670" t="str">
            <v>C54659IH</v>
          </cell>
          <cell r="B5670">
            <v>42185</v>
          </cell>
          <cell r="C5670" t="str">
            <v>C54659</v>
          </cell>
          <cell r="D5670" t="str">
            <v>Rypos Inc</v>
          </cell>
          <cell r="E5670" t="str">
            <v>MA</v>
          </cell>
          <cell r="F5670" t="str">
            <v>P1</v>
          </cell>
          <cell r="G5670" t="str">
            <v>SMALL</v>
          </cell>
          <cell r="H5670" t="str">
            <v>IH</v>
          </cell>
          <cell r="I5670" t="str">
            <v>0025181 - BROWN &amp; BROWN OF MASSACHUSETTS LLC</v>
          </cell>
        </row>
        <row r="5671">
          <cell r="A5671" t="str">
            <v>C54674IH</v>
          </cell>
          <cell r="B5671">
            <v>42185</v>
          </cell>
          <cell r="C5671" t="str">
            <v>C54674</v>
          </cell>
          <cell r="D5671" t="str">
            <v>Suffolk Jewelers Inc</v>
          </cell>
          <cell r="E5671" t="str">
            <v>MA</v>
          </cell>
          <cell r="F5671" t="str">
            <v>P1</v>
          </cell>
          <cell r="G5671" t="str">
            <v>SMALL</v>
          </cell>
          <cell r="H5671" t="str">
            <v>IH</v>
          </cell>
          <cell r="I5671" t="str">
            <v>0017001 - CORKIN INSURANCE AGENCY INC</v>
          </cell>
        </row>
        <row r="5672">
          <cell r="A5672" t="str">
            <v>C54676IH</v>
          </cell>
          <cell r="B5672">
            <v>42185</v>
          </cell>
          <cell r="C5672" t="str">
            <v>C54676</v>
          </cell>
          <cell r="D5672" t="str">
            <v>Business Services LP</v>
          </cell>
          <cell r="E5672" t="str">
            <v>MA</v>
          </cell>
          <cell r="F5672" t="str">
            <v>P1</v>
          </cell>
          <cell r="G5672" t="str">
            <v>SMALL</v>
          </cell>
          <cell r="H5672" t="str">
            <v>IH</v>
          </cell>
          <cell r="I5672" t="str">
            <v>0026144 - AXIAL BENEFITS GROUP LLC</v>
          </cell>
        </row>
        <row r="5673">
          <cell r="A5673" t="str">
            <v>C54691MI</v>
          </cell>
          <cell r="B5673">
            <v>42185</v>
          </cell>
          <cell r="C5673" t="str">
            <v>C54691</v>
          </cell>
          <cell r="D5673" t="str">
            <v>Strafford County</v>
          </cell>
          <cell r="E5673" t="str">
            <v>NH</v>
          </cell>
          <cell r="F5673" t="str">
            <v>P1</v>
          </cell>
          <cell r="G5673" t="str">
            <v>MCARE</v>
          </cell>
          <cell r="H5673" t="str">
            <v>MI</v>
          </cell>
          <cell r="I5673" t="str">
            <v>0028901 - USI INSURANCE SERVICES LLC - BRIARCLIFF</v>
          </cell>
        </row>
        <row r="5674">
          <cell r="A5674" t="str">
            <v>C54694AA</v>
          </cell>
          <cell r="B5674">
            <v>42185</v>
          </cell>
          <cell r="C5674" t="str">
            <v>C54694</v>
          </cell>
          <cell r="D5674" t="str">
            <v>HealthEdge Software Inc</v>
          </cell>
          <cell r="E5674" t="str">
            <v>MA</v>
          </cell>
          <cell r="F5674" t="str">
            <v>P1</v>
          </cell>
          <cell r="G5674" t="str">
            <v>ERF</v>
          </cell>
          <cell r="H5674" t="str">
            <v>AA</v>
          </cell>
          <cell r="I5674" t="str">
            <v>0029755 - MCDERMOTT &amp; THOMAS ASSOCIATES LLC</v>
          </cell>
        </row>
        <row r="5675">
          <cell r="A5675" t="str">
            <v>C54694IH</v>
          </cell>
          <cell r="B5675">
            <v>42185</v>
          </cell>
          <cell r="C5675" t="str">
            <v>C54694</v>
          </cell>
          <cell r="D5675" t="str">
            <v>HealthEdge Software Inc</v>
          </cell>
          <cell r="E5675" t="str">
            <v>MA</v>
          </cell>
          <cell r="F5675" t="str">
            <v>P1</v>
          </cell>
          <cell r="G5675" t="str">
            <v>ERF</v>
          </cell>
          <cell r="H5675" t="str">
            <v>IH</v>
          </cell>
          <cell r="I5675" t="str">
            <v>0029755 - MCDERMOTT &amp; THOMAS ASSOCIATES LLC</v>
          </cell>
        </row>
        <row r="5676">
          <cell r="A5676" t="str">
            <v>C54695IH</v>
          </cell>
          <cell r="B5676">
            <v>42185</v>
          </cell>
          <cell r="C5676" t="str">
            <v>C54695</v>
          </cell>
          <cell r="D5676" t="str">
            <v>Cornerstone Management Partners</v>
          </cell>
          <cell r="E5676" t="str">
            <v>MA</v>
          </cell>
          <cell r="F5676" t="str">
            <v>P1</v>
          </cell>
          <cell r="G5676" t="str">
            <v>CRC</v>
          </cell>
          <cell r="H5676" t="str">
            <v>IH</v>
          </cell>
        </row>
        <row r="5677">
          <cell r="A5677" t="str">
            <v>C54695IV</v>
          </cell>
          <cell r="B5677">
            <v>42185</v>
          </cell>
          <cell r="C5677" t="str">
            <v>C54695</v>
          </cell>
          <cell r="D5677" t="str">
            <v>Cornerstone Management Partners</v>
          </cell>
          <cell r="E5677" t="str">
            <v>MA</v>
          </cell>
          <cell r="F5677" t="str">
            <v>P1</v>
          </cell>
          <cell r="G5677" t="str">
            <v>CRC</v>
          </cell>
          <cell r="H5677" t="str">
            <v>IV</v>
          </cell>
        </row>
        <row r="5678">
          <cell r="A5678" t="str">
            <v>C54698IV</v>
          </cell>
          <cell r="B5678">
            <v>42185</v>
          </cell>
          <cell r="C5678" t="str">
            <v>C54698</v>
          </cell>
          <cell r="D5678" t="str">
            <v>CADVantage Inc</v>
          </cell>
          <cell r="E5678" t="str">
            <v>NH</v>
          </cell>
          <cell r="F5678" t="str">
            <v>P1</v>
          </cell>
          <cell r="G5678" t="str">
            <v>SMALL</v>
          </cell>
          <cell r="H5678" t="str">
            <v>IV</v>
          </cell>
          <cell r="I5678" t="str">
            <v>0030164 - PAIGE AGENCY, THE</v>
          </cell>
        </row>
        <row r="5679">
          <cell r="A5679" t="str">
            <v>C54702IV</v>
          </cell>
          <cell r="B5679">
            <v>42185</v>
          </cell>
          <cell r="C5679" t="str">
            <v>C54702</v>
          </cell>
          <cell r="D5679" t="str">
            <v>Longwood Plastic Surgery</v>
          </cell>
          <cell r="E5679" t="str">
            <v>MA</v>
          </cell>
          <cell r="F5679" t="str">
            <v>P1</v>
          </cell>
          <cell r="G5679" t="str">
            <v>SMALL</v>
          </cell>
          <cell r="H5679" t="str">
            <v>IV</v>
          </cell>
          <cell r="I5679" t="str">
            <v>0024394 - BENEMAX, INC.</v>
          </cell>
        </row>
        <row r="5680">
          <cell r="A5680" t="str">
            <v>C54704IH</v>
          </cell>
          <cell r="B5680">
            <v>42185</v>
          </cell>
          <cell r="C5680" t="str">
            <v>C54704</v>
          </cell>
          <cell r="D5680" t="str">
            <v>Montana Sport of North America Inc</v>
          </cell>
          <cell r="E5680" t="str">
            <v>MA</v>
          </cell>
          <cell r="F5680" t="str">
            <v>P1</v>
          </cell>
          <cell r="G5680" t="str">
            <v>SMALL</v>
          </cell>
          <cell r="H5680" t="str">
            <v>IH</v>
          </cell>
          <cell r="I5680" t="str">
            <v>0017218 - WATKINS FINANCIAL AND INSURANCE PROFESSIONALS, INC</v>
          </cell>
        </row>
        <row r="5681">
          <cell r="A5681" t="str">
            <v>C54705IH</v>
          </cell>
          <cell r="B5681">
            <v>42185</v>
          </cell>
          <cell r="C5681" t="str">
            <v>C54705</v>
          </cell>
          <cell r="D5681" t="str">
            <v>J M OReilly &amp; Associates</v>
          </cell>
          <cell r="E5681" t="str">
            <v>MA</v>
          </cell>
          <cell r="F5681" t="str">
            <v>P1</v>
          </cell>
          <cell r="G5681" t="str">
            <v>SMALL</v>
          </cell>
          <cell r="H5681" t="str">
            <v>IH</v>
          </cell>
          <cell r="I5681" t="str">
            <v>0035670 - PIKE, FREDERICK</v>
          </cell>
        </row>
        <row r="5682">
          <cell r="A5682" t="str">
            <v>C54708JM</v>
          </cell>
          <cell r="B5682">
            <v>42185</v>
          </cell>
          <cell r="C5682" t="str">
            <v>C54708</v>
          </cell>
          <cell r="D5682" t="str">
            <v>Milan Lumber Company LLC</v>
          </cell>
          <cell r="E5682" t="str">
            <v>NH</v>
          </cell>
          <cell r="F5682" t="str">
            <v>P1</v>
          </cell>
          <cell r="G5682" t="str">
            <v>ERF</v>
          </cell>
          <cell r="H5682" t="str">
            <v>JM</v>
          </cell>
          <cell r="I5682" t="str">
            <v>0028133 - KYES AGENCY</v>
          </cell>
        </row>
        <row r="5683">
          <cell r="A5683" t="str">
            <v>C54708JN</v>
          </cell>
          <cell r="B5683">
            <v>42185</v>
          </cell>
          <cell r="C5683" t="str">
            <v>C54708</v>
          </cell>
          <cell r="D5683" t="str">
            <v>Milan Lumber Company LLC</v>
          </cell>
          <cell r="E5683" t="str">
            <v>NH</v>
          </cell>
          <cell r="F5683" t="str">
            <v>P1</v>
          </cell>
          <cell r="G5683" t="str">
            <v>ERF</v>
          </cell>
          <cell r="H5683" t="str">
            <v>JN</v>
          </cell>
          <cell r="I5683" t="str">
            <v>0028133 - KYES AGENCY</v>
          </cell>
        </row>
        <row r="5684">
          <cell r="A5684" t="str">
            <v>C54711IH</v>
          </cell>
          <cell r="B5684">
            <v>42185</v>
          </cell>
          <cell r="C5684" t="str">
            <v>C54711</v>
          </cell>
          <cell r="D5684" t="str">
            <v>Lock Stock &amp; Barrel, Inc.</v>
          </cell>
          <cell r="E5684" t="str">
            <v>ME</v>
          </cell>
          <cell r="F5684" t="str">
            <v>P1</v>
          </cell>
          <cell r="G5684" t="str">
            <v>SMALL</v>
          </cell>
          <cell r="H5684" t="str">
            <v>IH</v>
          </cell>
          <cell r="I5684" t="str">
            <v>0030120 - CLARK INSURANCE</v>
          </cell>
        </row>
        <row r="5685">
          <cell r="A5685" t="str">
            <v>C54716IA</v>
          </cell>
          <cell r="B5685">
            <v>42185</v>
          </cell>
          <cell r="C5685" t="str">
            <v>C54716</v>
          </cell>
          <cell r="D5685" t="str">
            <v>Major League Lacrosse</v>
          </cell>
          <cell r="E5685" t="str">
            <v>MA</v>
          </cell>
          <cell r="F5685" t="str">
            <v>P1</v>
          </cell>
          <cell r="G5685" t="str">
            <v>SMALL</v>
          </cell>
          <cell r="H5685" t="str">
            <v>IA</v>
          </cell>
          <cell r="I5685" t="str">
            <v>0018207 - CAMERON, CHRISTOPHER K</v>
          </cell>
        </row>
        <row r="5686">
          <cell r="A5686" t="str">
            <v>C54732JM</v>
          </cell>
          <cell r="B5686">
            <v>42185</v>
          </cell>
          <cell r="C5686" t="str">
            <v>C54732</v>
          </cell>
          <cell r="D5686" t="str">
            <v>Postal Center USA MNH LLC</v>
          </cell>
          <cell r="E5686" t="str">
            <v>NH</v>
          </cell>
          <cell r="F5686" t="str">
            <v>P1</v>
          </cell>
          <cell r="G5686" t="str">
            <v>SMALL</v>
          </cell>
          <cell r="H5686" t="str">
            <v>JM</v>
          </cell>
          <cell r="I5686" t="str">
            <v>0025107 - CROSS INSURANCE - MANCHESTER</v>
          </cell>
        </row>
        <row r="5687">
          <cell r="A5687" t="str">
            <v>C54733IV</v>
          </cell>
          <cell r="B5687">
            <v>42185</v>
          </cell>
          <cell r="C5687" t="str">
            <v>C54733</v>
          </cell>
          <cell r="D5687" t="str">
            <v>P.M. Wyeth</v>
          </cell>
          <cell r="E5687" t="str">
            <v>ME</v>
          </cell>
          <cell r="F5687" t="str">
            <v>P1</v>
          </cell>
          <cell r="G5687" t="str">
            <v>SMALL</v>
          </cell>
          <cell r="H5687" t="str">
            <v>IV</v>
          </cell>
          <cell r="I5687" t="str">
            <v>0017198 - FIRST BENEFITS INC</v>
          </cell>
        </row>
        <row r="5688">
          <cell r="A5688" t="str">
            <v>C54741IV</v>
          </cell>
          <cell r="B5688">
            <v>42185</v>
          </cell>
          <cell r="C5688" t="str">
            <v>C54741</v>
          </cell>
          <cell r="D5688" t="str">
            <v>Northeast Radiology Associates LLP</v>
          </cell>
          <cell r="E5688" t="str">
            <v>MA</v>
          </cell>
          <cell r="F5688" t="str">
            <v>P1</v>
          </cell>
          <cell r="G5688" t="str">
            <v>SMALL</v>
          </cell>
          <cell r="H5688" t="str">
            <v>IV</v>
          </cell>
          <cell r="I5688" t="str">
            <v>0017223 - KAPLAN, ELLEN A</v>
          </cell>
        </row>
        <row r="5689">
          <cell r="A5689" t="str">
            <v>C54743IH</v>
          </cell>
          <cell r="B5689">
            <v>42185</v>
          </cell>
          <cell r="C5689" t="str">
            <v>C54743</v>
          </cell>
          <cell r="D5689" t="str">
            <v>Bayside Employee Health Center</v>
          </cell>
          <cell r="E5689" t="str">
            <v>ME</v>
          </cell>
          <cell r="F5689" t="str">
            <v>P1</v>
          </cell>
          <cell r="G5689" t="str">
            <v>SMALL</v>
          </cell>
          <cell r="H5689" t="str">
            <v>IH</v>
          </cell>
          <cell r="I5689" t="str">
            <v>0031133 - GRAFFAM INSURANCE GROUP LLC</v>
          </cell>
        </row>
        <row r="5690">
          <cell r="A5690" t="str">
            <v>C54743PO</v>
          </cell>
          <cell r="B5690">
            <v>42185</v>
          </cell>
          <cell r="C5690" t="str">
            <v>C54743</v>
          </cell>
          <cell r="D5690" t="str">
            <v>Bayside Employee Health Center</v>
          </cell>
          <cell r="E5690" t="str">
            <v>ME</v>
          </cell>
          <cell r="F5690" t="str">
            <v>P1</v>
          </cell>
          <cell r="G5690" t="str">
            <v>SMALL</v>
          </cell>
          <cell r="H5690" t="str">
            <v>PO</v>
          </cell>
          <cell r="I5690" t="str">
            <v>0031133 - GRAFFAM INSURANCE GROUP LLC</v>
          </cell>
        </row>
        <row r="5691">
          <cell r="A5691" t="str">
            <v>C54745IH</v>
          </cell>
          <cell r="B5691">
            <v>42185</v>
          </cell>
          <cell r="C5691" t="str">
            <v>C54745</v>
          </cell>
          <cell r="D5691" t="str">
            <v>Biddeford-Saco Area Economic Development Corp.</v>
          </cell>
          <cell r="E5691" t="str">
            <v>ME</v>
          </cell>
          <cell r="F5691" t="str">
            <v>P1</v>
          </cell>
          <cell r="G5691" t="str">
            <v>SMALL</v>
          </cell>
          <cell r="H5691" t="str">
            <v>IH</v>
          </cell>
          <cell r="I5691" t="str">
            <v>0017209 - PLOURDE, CHARLES C</v>
          </cell>
        </row>
        <row r="5692">
          <cell r="A5692" t="str">
            <v>C54746IH</v>
          </cell>
          <cell r="B5692">
            <v>42185</v>
          </cell>
          <cell r="C5692" t="str">
            <v>C54746</v>
          </cell>
          <cell r="D5692" t="str">
            <v>Express Towing</v>
          </cell>
          <cell r="E5692" t="str">
            <v>MA</v>
          </cell>
          <cell r="F5692" t="str">
            <v>P1</v>
          </cell>
          <cell r="G5692" t="str">
            <v>SMALL</v>
          </cell>
          <cell r="H5692" t="str">
            <v>IH</v>
          </cell>
          <cell r="I5692" t="str">
            <v>0023932 - SNUG HARBOR FINANCIAL &amp; INSURANCE SVCS LLC</v>
          </cell>
        </row>
        <row r="5693">
          <cell r="A5693" t="str">
            <v>C54748JM</v>
          </cell>
          <cell r="B5693">
            <v>42185</v>
          </cell>
          <cell r="C5693" t="str">
            <v>C54748</v>
          </cell>
          <cell r="D5693" t="str">
            <v>Krasner Professional Association</v>
          </cell>
          <cell r="E5693" t="str">
            <v>NH</v>
          </cell>
          <cell r="F5693" t="str">
            <v>P1</v>
          </cell>
          <cell r="G5693" t="str">
            <v>SMALL</v>
          </cell>
          <cell r="H5693" t="str">
            <v>JM</v>
          </cell>
          <cell r="I5693" t="str">
            <v>0017183 - NEW ENGLAND EMPLOYEE BENEFITS COUNCIL</v>
          </cell>
        </row>
        <row r="5694">
          <cell r="A5694" t="str">
            <v>C54753IV</v>
          </cell>
          <cell r="B5694">
            <v>42185</v>
          </cell>
          <cell r="C5694" t="str">
            <v>C54753</v>
          </cell>
          <cell r="D5694" t="str">
            <v>Cassiopae US Inc</v>
          </cell>
          <cell r="E5694" t="str">
            <v>NH</v>
          </cell>
          <cell r="F5694" t="str">
            <v>P1</v>
          </cell>
          <cell r="G5694" t="str">
            <v>SMALL</v>
          </cell>
          <cell r="H5694" t="str">
            <v>IV</v>
          </cell>
          <cell r="I5694" t="str">
            <v>0031871 - CGI EMPLOYEE BENEFITS GROUP</v>
          </cell>
        </row>
        <row r="5695">
          <cell r="A5695" t="str">
            <v>C54759IV</v>
          </cell>
          <cell r="B5695">
            <v>42185</v>
          </cell>
          <cell r="C5695" t="str">
            <v>C54759</v>
          </cell>
          <cell r="D5695" t="str">
            <v>Republic Building Contractors Inc</v>
          </cell>
          <cell r="E5695" t="str">
            <v>MA</v>
          </cell>
          <cell r="F5695" t="str">
            <v>P1</v>
          </cell>
          <cell r="G5695" t="str">
            <v>SMALL</v>
          </cell>
          <cell r="H5695" t="str">
            <v>IV</v>
          </cell>
          <cell r="I5695" t="str">
            <v>0017232 - VALLEY INSURANCE PARTNERS INC</v>
          </cell>
        </row>
        <row r="5696">
          <cell r="A5696" t="str">
            <v>C54762IH</v>
          </cell>
          <cell r="B5696">
            <v>42185</v>
          </cell>
          <cell r="C5696" t="str">
            <v>C54762</v>
          </cell>
          <cell r="D5696" t="str">
            <v>Commonwealth Psychology Associates LLC</v>
          </cell>
          <cell r="E5696" t="str">
            <v>MA</v>
          </cell>
          <cell r="F5696" t="str">
            <v>P1</v>
          </cell>
          <cell r="G5696" t="str">
            <v>SMALL</v>
          </cell>
          <cell r="H5696" t="str">
            <v>IH</v>
          </cell>
          <cell r="I5696" t="str">
            <v>0017228 - MARCUS, MITCHELL</v>
          </cell>
        </row>
        <row r="5697">
          <cell r="A5697" t="str">
            <v>C54766IA</v>
          </cell>
          <cell r="B5697">
            <v>42185</v>
          </cell>
          <cell r="C5697" t="str">
            <v>C54766</v>
          </cell>
          <cell r="D5697" t="str">
            <v>Commonwealth Radiology Associates</v>
          </cell>
          <cell r="E5697" t="str">
            <v>MA</v>
          </cell>
          <cell r="F5697" t="str">
            <v>P1</v>
          </cell>
          <cell r="G5697" t="str">
            <v>SMALL</v>
          </cell>
          <cell r="H5697" t="str">
            <v>IA</v>
          </cell>
          <cell r="I5697" t="str">
            <v>0031259 - CBIZ BENEFITS &amp; INSURANCE SVCS INC</v>
          </cell>
        </row>
        <row r="5698">
          <cell r="A5698" t="str">
            <v>C54766IH</v>
          </cell>
          <cell r="B5698">
            <v>42185</v>
          </cell>
          <cell r="C5698" t="str">
            <v>C54766</v>
          </cell>
          <cell r="D5698" t="str">
            <v>Commonwealth Radiology Associates</v>
          </cell>
          <cell r="E5698" t="str">
            <v>MA</v>
          </cell>
          <cell r="F5698" t="str">
            <v>P1</v>
          </cell>
          <cell r="G5698" t="str">
            <v>SMALL</v>
          </cell>
          <cell r="H5698" t="str">
            <v>IH</v>
          </cell>
          <cell r="I5698" t="str">
            <v>0031259 - CBIZ BENEFITS &amp; INSURANCE SVCS INC</v>
          </cell>
        </row>
        <row r="5699">
          <cell r="A5699" t="str">
            <v>C54767AA</v>
          </cell>
          <cell r="B5699">
            <v>42185</v>
          </cell>
          <cell r="C5699" t="str">
            <v>C54767</v>
          </cell>
          <cell r="D5699" t="str">
            <v>MAPFRE North America</v>
          </cell>
          <cell r="E5699" t="str">
            <v>MA</v>
          </cell>
          <cell r="F5699" t="str">
            <v>P1</v>
          </cell>
          <cell r="G5699" t="str">
            <v>ERF</v>
          </cell>
          <cell r="H5699" t="str">
            <v>AA</v>
          </cell>
          <cell r="I5699" t="str">
            <v>0029227 - CHANDOR INSURANCE AGENCY LLC</v>
          </cell>
        </row>
        <row r="5700">
          <cell r="A5700" t="str">
            <v>C54768IA</v>
          </cell>
          <cell r="B5700">
            <v>42185</v>
          </cell>
          <cell r="C5700" t="str">
            <v>C54768</v>
          </cell>
          <cell r="D5700" t="str">
            <v>Lexalytics Inc</v>
          </cell>
          <cell r="E5700" t="str">
            <v>MA</v>
          </cell>
          <cell r="F5700" t="str">
            <v>P1</v>
          </cell>
          <cell r="G5700" t="str">
            <v>SMALL</v>
          </cell>
          <cell r="H5700" t="str">
            <v>IA</v>
          </cell>
          <cell r="I5700" t="str">
            <v>0025167 - BROWN &amp; BROWN OF MASSACHUSETTS LLC</v>
          </cell>
        </row>
        <row r="5701">
          <cell r="A5701" t="str">
            <v>C54773IA</v>
          </cell>
          <cell r="B5701">
            <v>42185</v>
          </cell>
          <cell r="C5701" t="str">
            <v>C54773</v>
          </cell>
          <cell r="D5701" t="str">
            <v>SanBlaze Technology Inc</v>
          </cell>
          <cell r="E5701" t="str">
            <v>MA</v>
          </cell>
          <cell r="F5701" t="str">
            <v>P1</v>
          </cell>
          <cell r="G5701" t="str">
            <v>SMALL</v>
          </cell>
          <cell r="H5701" t="str">
            <v>IA</v>
          </cell>
          <cell r="I5701" t="str">
            <v>0033626 - BP BENEFITS LLC</v>
          </cell>
        </row>
        <row r="5702">
          <cell r="A5702" t="str">
            <v>C54773IH</v>
          </cell>
          <cell r="B5702">
            <v>42185</v>
          </cell>
          <cell r="C5702" t="str">
            <v>C54773</v>
          </cell>
          <cell r="D5702" t="str">
            <v>SanBlaze Technology Inc</v>
          </cell>
          <cell r="E5702" t="str">
            <v>MA</v>
          </cell>
          <cell r="F5702" t="str">
            <v>P1</v>
          </cell>
          <cell r="G5702" t="str">
            <v>SMALL</v>
          </cell>
          <cell r="H5702" t="str">
            <v>IH</v>
          </cell>
          <cell r="I5702" t="str">
            <v>0033626 - BP BENEFITS LLC</v>
          </cell>
        </row>
        <row r="5703">
          <cell r="A5703" t="str">
            <v>C54774IH</v>
          </cell>
          <cell r="B5703">
            <v>42185</v>
          </cell>
          <cell r="C5703" t="str">
            <v>C54774</v>
          </cell>
          <cell r="D5703" t="str">
            <v>LeadSpark Inc</v>
          </cell>
          <cell r="E5703" t="str">
            <v>MA</v>
          </cell>
          <cell r="F5703" t="str">
            <v>P1</v>
          </cell>
          <cell r="G5703" t="str">
            <v>SMALL</v>
          </cell>
          <cell r="H5703" t="str">
            <v>IH</v>
          </cell>
          <cell r="I5703" t="str">
            <v>0035526 - AMR BENEFITS MANAGEMENT LLC</v>
          </cell>
        </row>
        <row r="5704">
          <cell r="A5704" t="str">
            <v>C54775IV</v>
          </cell>
          <cell r="B5704">
            <v>42185</v>
          </cell>
          <cell r="C5704" t="str">
            <v>C54775</v>
          </cell>
          <cell r="D5704" t="str">
            <v>Dictronics Inc</v>
          </cell>
          <cell r="E5704" t="str">
            <v>MA</v>
          </cell>
          <cell r="F5704" t="str">
            <v>P1</v>
          </cell>
          <cell r="G5704" t="str">
            <v>GPC</v>
          </cell>
          <cell r="H5704" t="str">
            <v>IV</v>
          </cell>
          <cell r="I5704" t="str">
            <v>0017167 - BELASTOCK, GERALD</v>
          </cell>
        </row>
        <row r="5705">
          <cell r="A5705" t="str">
            <v>C54777JR</v>
          </cell>
          <cell r="B5705">
            <v>42185</v>
          </cell>
          <cell r="C5705" t="str">
            <v>C54777</v>
          </cell>
          <cell r="D5705" t="str">
            <v>Berry Surveying &amp; Engineering</v>
          </cell>
          <cell r="E5705" t="str">
            <v>NH</v>
          </cell>
          <cell r="F5705" t="str">
            <v>P1</v>
          </cell>
          <cell r="G5705" t="str">
            <v>SMALL</v>
          </cell>
          <cell r="H5705" t="str">
            <v>JR</v>
          </cell>
          <cell r="I5705" t="str">
            <v>0017200 - PAQUIN &amp; CARROLL LLC</v>
          </cell>
        </row>
        <row r="5706">
          <cell r="A5706" t="str">
            <v>C54788IH</v>
          </cell>
          <cell r="B5706">
            <v>42185</v>
          </cell>
          <cell r="C5706" t="str">
            <v>C54788</v>
          </cell>
          <cell r="D5706" t="str">
            <v>Crazy Doughs Pizza</v>
          </cell>
          <cell r="E5706" t="str">
            <v>MA</v>
          </cell>
          <cell r="F5706" t="str">
            <v>P1</v>
          </cell>
          <cell r="G5706" t="str">
            <v>SMALL</v>
          </cell>
          <cell r="H5706" t="str">
            <v>IH</v>
          </cell>
          <cell r="I5706" t="str">
            <v>0017210 - RODGERS, ANDREW P</v>
          </cell>
        </row>
        <row r="5707">
          <cell r="A5707" t="str">
            <v>C54792IV</v>
          </cell>
          <cell r="B5707">
            <v>42185</v>
          </cell>
          <cell r="C5707" t="str">
            <v>C54792</v>
          </cell>
          <cell r="D5707" t="str">
            <v>Brookline Machine Company Inc</v>
          </cell>
          <cell r="E5707" t="str">
            <v>MA</v>
          </cell>
          <cell r="F5707" t="str">
            <v>P1</v>
          </cell>
          <cell r="G5707" t="str">
            <v>SMALL</v>
          </cell>
          <cell r="H5707" t="str">
            <v>IV</v>
          </cell>
          <cell r="I5707" t="str">
            <v>0017169 - KRUPKOWSKI, MARK D</v>
          </cell>
        </row>
        <row r="5708">
          <cell r="A5708" t="str">
            <v>C54793IH</v>
          </cell>
          <cell r="B5708">
            <v>42185</v>
          </cell>
          <cell r="C5708" t="str">
            <v>C54793</v>
          </cell>
          <cell r="D5708" t="str">
            <v>Great Bay Autobody Marine Co</v>
          </cell>
          <cell r="E5708" t="str">
            <v>MA</v>
          </cell>
          <cell r="F5708" t="str">
            <v>P1</v>
          </cell>
          <cell r="G5708" t="str">
            <v>SMALL</v>
          </cell>
          <cell r="H5708" t="str">
            <v>IH</v>
          </cell>
          <cell r="I5708" t="str">
            <v>0033628 - EASTERN BENEFITS GROUP</v>
          </cell>
        </row>
        <row r="5709">
          <cell r="A5709" t="str">
            <v>C54798JM</v>
          </cell>
          <cell r="B5709">
            <v>42185</v>
          </cell>
          <cell r="C5709" t="str">
            <v>C54798</v>
          </cell>
          <cell r="D5709" t="str">
            <v>Tasker Funeral Home</v>
          </cell>
          <cell r="E5709" t="str">
            <v>NH</v>
          </cell>
          <cell r="F5709" t="str">
            <v>P1</v>
          </cell>
          <cell r="G5709" t="str">
            <v>SMALL</v>
          </cell>
          <cell r="H5709" t="str">
            <v>JM</v>
          </cell>
          <cell r="I5709" t="str">
            <v>0017354 - SIROIS, RICHARD L</v>
          </cell>
        </row>
        <row r="5710">
          <cell r="A5710" t="str">
            <v>C54800IH</v>
          </cell>
          <cell r="B5710">
            <v>42185</v>
          </cell>
          <cell r="C5710" t="str">
            <v>C54800</v>
          </cell>
          <cell r="D5710" t="str">
            <v>Orion Ropeworks Inc</v>
          </cell>
          <cell r="E5710" t="str">
            <v>ME</v>
          </cell>
          <cell r="F5710" t="str">
            <v>P1</v>
          </cell>
          <cell r="G5710" t="str">
            <v>CRC</v>
          </cell>
          <cell r="H5710" t="str">
            <v>IH</v>
          </cell>
          <cell r="I5710" t="str">
            <v>0019511 - CORPORATE BENEFITS GROUP LLC</v>
          </cell>
        </row>
        <row r="5711">
          <cell r="A5711" t="str">
            <v>C54800PO</v>
          </cell>
          <cell r="B5711">
            <v>42185</v>
          </cell>
          <cell r="C5711" t="str">
            <v>C54800</v>
          </cell>
          <cell r="D5711" t="str">
            <v>Orion Ropeworks Inc</v>
          </cell>
          <cell r="E5711" t="str">
            <v>ME</v>
          </cell>
          <cell r="F5711" t="str">
            <v>P1</v>
          </cell>
          <cell r="G5711" t="str">
            <v>CRC</v>
          </cell>
          <cell r="H5711" t="str">
            <v>PO</v>
          </cell>
          <cell r="I5711" t="str">
            <v>0019511 - CORPORATE BENEFITS GROUP LLC</v>
          </cell>
        </row>
        <row r="5712">
          <cell r="A5712" t="str">
            <v>C54801JM</v>
          </cell>
          <cell r="B5712">
            <v>42185</v>
          </cell>
          <cell r="C5712" t="str">
            <v>C54801</v>
          </cell>
          <cell r="D5712" t="str">
            <v>Saabworks</v>
          </cell>
          <cell r="E5712" t="str">
            <v>NH</v>
          </cell>
          <cell r="F5712" t="str">
            <v>P1</v>
          </cell>
          <cell r="G5712" t="str">
            <v>SMALL</v>
          </cell>
          <cell r="H5712" t="str">
            <v>JM</v>
          </cell>
          <cell r="I5712" t="str">
            <v>0032371 - LIFETIME BENEFITS GROUP INC</v>
          </cell>
        </row>
        <row r="5713">
          <cell r="A5713" t="str">
            <v>C54802IH</v>
          </cell>
          <cell r="B5713">
            <v>42185</v>
          </cell>
          <cell r="C5713" t="str">
            <v>C54802</v>
          </cell>
          <cell r="D5713" t="str">
            <v>Exclusive Concepts Inc</v>
          </cell>
          <cell r="E5713" t="str">
            <v>MA</v>
          </cell>
          <cell r="F5713" t="str">
            <v>P1</v>
          </cell>
          <cell r="G5713" t="str">
            <v>SMALL</v>
          </cell>
          <cell r="H5713" t="str">
            <v>IH</v>
          </cell>
          <cell r="I5713" t="str">
            <v>0017207 - BUSINESS BENEFITS INS BROKERAGE INC</v>
          </cell>
        </row>
        <row r="5714">
          <cell r="A5714" t="str">
            <v>C54802IV</v>
          </cell>
          <cell r="B5714">
            <v>42185</v>
          </cell>
          <cell r="C5714" t="str">
            <v>C54802</v>
          </cell>
          <cell r="D5714" t="str">
            <v>Exclusive Concepts Inc</v>
          </cell>
          <cell r="E5714" t="str">
            <v>MA</v>
          </cell>
          <cell r="F5714" t="str">
            <v>P1</v>
          </cell>
          <cell r="G5714" t="str">
            <v>SMALL</v>
          </cell>
          <cell r="H5714" t="str">
            <v>IV</v>
          </cell>
          <cell r="I5714" t="str">
            <v>0017207 - BUSINESS BENEFITS INS BROKERAGE INC</v>
          </cell>
        </row>
        <row r="5715">
          <cell r="A5715" t="str">
            <v>C54808IH</v>
          </cell>
          <cell r="B5715">
            <v>42185</v>
          </cell>
          <cell r="C5715" t="str">
            <v>C54808</v>
          </cell>
          <cell r="D5715" t="str">
            <v>Kirin Produce Company Inc</v>
          </cell>
          <cell r="E5715" t="str">
            <v>MA</v>
          </cell>
          <cell r="F5715" t="str">
            <v>P1</v>
          </cell>
          <cell r="G5715" t="str">
            <v>SMALL</v>
          </cell>
          <cell r="H5715" t="str">
            <v>IH</v>
          </cell>
          <cell r="I5715" t="str">
            <v>0032615 - BOSTONIAN GROUP INSURANCE AGENCY</v>
          </cell>
        </row>
        <row r="5716">
          <cell r="A5716" t="str">
            <v>C54815IH</v>
          </cell>
          <cell r="B5716">
            <v>42185</v>
          </cell>
          <cell r="C5716" t="str">
            <v>C54815</v>
          </cell>
          <cell r="D5716" t="str">
            <v>Northside Marina At Sesuit Harbor</v>
          </cell>
          <cell r="E5716" t="str">
            <v>MA</v>
          </cell>
          <cell r="F5716" t="str">
            <v>P1</v>
          </cell>
          <cell r="G5716" t="str">
            <v>SMALL</v>
          </cell>
          <cell r="H5716" t="str">
            <v>IH</v>
          </cell>
          <cell r="I5716" t="str">
            <v>0035743 - NFP CORPORATE SERVICES (NY) LLC</v>
          </cell>
        </row>
        <row r="5717">
          <cell r="A5717" t="str">
            <v>C54816IA</v>
          </cell>
          <cell r="B5717">
            <v>42185</v>
          </cell>
          <cell r="C5717" t="str">
            <v>C54816</v>
          </cell>
          <cell r="D5717" t="str">
            <v>Stemgent Inc</v>
          </cell>
          <cell r="E5717" t="str">
            <v>MA</v>
          </cell>
          <cell r="F5717" t="str">
            <v>P1</v>
          </cell>
          <cell r="G5717" t="str">
            <v>SMALL</v>
          </cell>
          <cell r="H5717" t="str">
            <v>IA</v>
          </cell>
          <cell r="I5717" t="str">
            <v>0034745 - GALLAGHER BENEFIT SERVICES INC</v>
          </cell>
        </row>
        <row r="5718">
          <cell r="A5718" t="str">
            <v>C54822IV</v>
          </cell>
          <cell r="B5718">
            <v>42185</v>
          </cell>
          <cell r="C5718" t="str">
            <v>C54822</v>
          </cell>
          <cell r="D5718" t="str">
            <v>Employee Benefits Solutions Inc</v>
          </cell>
          <cell r="E5718" t="str">
            <v>MA</v>
          </cell>
          <cell r="F5718" t="str">
            <v>P1</v>
          </cell>
          <cell r="G5718" t="str">
            <v>SMALL</v>
          </cell>
          <cell r="H5718" t="str">
            <v>IV</v>
          </cell>
          <cell r="I5718" t="str">
            <v>0035960 - BRABO BENEFITS INC</v>
          </cell>
        </row>
        <row r="5719">
          <cell r="A5719" t="str">
            <v>C54825JM</v>
          </cell>
          <cell r="B5719">
            <v>42185</v>
          </cell>
          <cell r="C5719" t="str">
            <v>C54825</v>
          </cell>
          <cell r="D5719" t="str">
            <v>Eltek USA Inc</v>
          </cell>
          <cell r="E5719" t="str">
            <v>NH</v>
          </cell>
          <cell r="F5719" t="str">
            <v>P1</v>
          </cell>
          <cell r="G5719" t="str">
            <v>SMALL</v>
          </cell>
          <cell r="H5719" t="str">
            <v>JM</v>
          </cell>
          <cell r="I5719" t="str">
            <v>0025589 - GRANITE GROUP BENEFITS LLC</v>
          </cell>
        </row>
        <row r="5720">
          <cell r="A5720" t="str">
            <v>C54825JN</v>
          </cell>
          <cell r="B5720">
            <v>42185</v>
          </cell>
          <cell r="C5720" t="str">
            <v>C54825</v>
          </cell>
          <cell r="D5720" t="str">
            <v>Eltek USA Inc</v>
          </cell>
          <cell r="E5720" t="str">
            <v>NH</v>
          </cell>
          <cell r="F5720" t="str">
            <v>P1</v>
          </cell>
          <cell r="G5720" t="str">
            <v>SMALL</v>
          </cell>
          <cell r="H5720" t="str">
            <v>JN</v>
          </cell>
          <cell r="I5720" t="str">
            <v>0025589 - GRANITE GROUP BENEFITS LLC</v>
          </cell>
        </row>
        <row r="5721">
          <cell r="A5721" t="str">
            <v>C54828IH</v>
          </cell>
          <cell r="B5721">
            <v>42185</v>
          </cell>
          <cell r="C5721" t="str">
            <v>C54828</v>
          </cell>
          <cell r="D5721" t="str">
            <v>Home, Hope &amp; Healing</v>
          </cell>
          <cell r="E5721" t="str">
            <v>ME</v>
          </cell>
          <cell r="F5721" t="str">
            <v>P1</v>
          </cell>
          <cell r="G5721" t="str">
            <v>CRC</v>
          </cell>
          <cell r="H5721" t="str">
            <v>IH</v>
          </cell>
          <cell r="I5721" t="str">
            <v>0035400 - CROSS INSURANCE</v>
          </cell>
        </row>
        <row r="5722">
          <cell r="A5722" t="str">
            <v>C54828IV</v>
          </cell>
          <cell r="B5722">
            <v>42185</v>
          </cell>
          <cell r="C5722" t="str">
            <v>C54828</v>
          </cell>
          <cell r="D5722" t="str">
            <v>Home, Hope &amp; Healing</v>
          </cell>
          <cell r="E5722" t="str">
            <v>ME</v>
          </cell>
          <cell r="F5722" t="str">
            <v>P1</v>
          </cell>
          <cell r="G5722" t="str">
            <v>CRC</v>
          </cell>
          <cell r="H5722" t="str">
            <v>IV</v>
          </cell>
          <cell r="I5722" t="str">
            <v>0035400 - CROSS INSURANCE</v>
          </cell>
        </row>
        <row r="5723">
          <cell r="A5723" t="str">
            <v>C54828PO</v>
          </cell>
          <cell r="B5723">
            <v>42185</v>
          </cell>
          <cell r="C5723" t="str">
            <v>C54828</v>
          </cell>
          <cell r="D5723" t="str">
            <v>Home, Hope &amp; Healing</v>
          </cell>
          <cell r="E5723" t="str">
            <v>ME</v>
          </cell>
          <cell r="F5723" t="str">
            <v>P1</v>
          </cell>
          <cell r="G5723" t="str">
            <v>CRC</v>
          </cell>
          <cell r="H5723" t="str">
            <v>PO</v>
          </cell>
          <cell r="I5723" t="str">
            <v>0035400 - CROSS INSURANCE</v>
          </cell>
        </row>
        <row r="5724">
          <cell r="A5724" t="str">
            <v>C54831IH</v>
          </cell>
          <cell r="B5724">
            <v>42185</v>
          </cell>
          <cell r="C5724" t="str">
            <v>C54831</v>
          </cell>
          <cell r="D5724" t="str">
            <v>WCS Automotive</v>
          </cell>
          <cell r="E5724" t="str">
            <v>MA</v>
          </cell>
          <cell r="F5724" t="str">
            <v>P1</v>
          </cell>
          <cell r="G5724" t="str">
            <v>SMALL</v>
          </cell>
          <cell r="H5724" t="str">
            <v>IH</v>
          </cell>
          <cell r="I5724" t="str">
            <v>0035515 - BRABO BENEFITS INC</v>
          </cell>
        </row>
        <row r="5725">
          <cell r="A5725" t="str">
            <v>C54835IH</v>
          </cell>
          <cell r="B5725">
            <v>42185</v>
          </cell>
          <cell r="C5725" t="str">
            <v>C54835</v>
          </cell>
          <cell r="D5725" t="str">
            <v>Tufts Vet Emergency Treatment and Specialties Inc</v>
          </cell>
          <cell r="E5725" t="str">
            <v>MA</v>
          </cell>
          <cell r="F5725" t="str">
            <v>P1</v>
          </cell>
          <cell r="G5725" t="str">
            <v>CRC</v>
          </cell>
          <cell r="H5725" t="str">
            <v>IH</v>
          </cell>
          <cell r="I5725" t="str">
            <v>0032810 - NFP CORPORATE SERVICES (NY) LLC</v>
          </cell>
        </row>
        <row r="5726">
          <cell r="A5726" t="str">
            <v>C54839IH</v>
          </cell>
          <cell r="B5726">
            <v>42185</v>
          </cell>
          <cell r="C5726" t="str">
            <v>C54839</v>
          </cell>
          <cell r="D5726" t="str">
            <v>Norton Insurance Agency</v>
          </cell>
          <cell r="E5726" t="str">
            <v>ME</v>
          </cell>
          <cell r="F5726" t="str">
            <v>P1</v>
          </cell>
          <cell r="G5726" t="str">
            <v>SMALL</v>
          </cell>
          <cell r="H5726" t="str">
            <v>IH</v>
          </cell>
          <cell r="I5726" t="str">
            <v>0026128 - NORTON FINANCIAL SERVICES INC</v>
          </cell>
        </row>
        <row r="5727">
          <cell r="A5727" t="str">
            <v>C54839IV</v>
          </cell>
          <cell r="B5727">
            <v>42185</v>
          </cell>
          <cell r="C5727" t="str">
            <v>C54839</v>
          </cell>
          <cell r="D5727" t="str">
            <v>Norton Insurance Agency</v>
          </cell>
          <cell r="E5727" t="str">
            <v>ME</v>
          </cell>
          <cell r="F5727" t="str">
            <v>P1</v>
          </cell>
          <cell r="G5727" t="str">
            <v>SMALL</v>
          </cell>
          <cell r="H5727" t="str">
            <v>IV</v>
          </cell>
          <cell r="I5727" t="str">
            <v>0026128 - NORTON FINANCIAL SERVICES INC</v>
          </cell>
        </row>
        <row r="5728">
          <cell r="A5728" t="str">
            <v>C54839PO</v>
          </cell>
          <cell r="B5728">
            <v>42185</v>
          </cell>
          <cell r="C5728" t="str">
            <v>C54839</v>
          </cell>
          <cell r="D5728" t="str">
            <v>Norton Insurance Agency</v>
          </cell>
          <cell r="E5728" t="str">
            <v>ME</v>
          </cell>
          <cell r="F5728" t="str">
            <v>P1</v>
          </cell>
          <cell r="G5728" t="str">
            <v>SMALL</v>
          </cell>
          <cell r="H5728" t="str">
            <v>PO</v>
          </cell>
          <cell r="I5728" t="str">
            <v>0026128 - NORTON FINANCIAL SERVICES INC</v>
          </cell>
        </row>
        <row r="5729">
          <cell r="A5729" t="str">
            <v>C54841IV</v>
          </cell>
          <cell r="B5729">
            <v>42185</v>
          </cell>
          <cell r="C5729" t="str">
            <v>C54841</v>
          </cell>
          <cell r="D5729" t="str">
            <v>Gray &amp; Gorman Electrical Sales</v>
          </cell>
          <cell r="E5729" t="str">
            <v>MA</v>
          </cell>
          <cell r="F5729" t="str">
            <v>P1</v>
          </cell>
          <cell r="G5729" t="str">
            <v>SMALL</v>
          </cell>
          <cell r="H5729" t="str">
            <v>IV</v>
          </cell>
          <cell r="I5729" t="str">
            <v>0017574 - JAMES J HERLIHY INSURANCE AGENCY INC</v>
          </cell>
        </row>
        <row r="5730">
          <cell r="A5730" t="str">
            <v>C54848JR</v>
          </cell>
          <cell r="B5730">
            <v>42185</v>
          </cell>
          <cell r="C5730" t="str">
            <v>C54848</v>
          </cell>
          <cell r="D5730" t="str">
            <v>Choice Industrial Solutions Inc</v>
          </cell>
          <cell r="E5730" t="str">
            <v>NH</v>
          </cell>
          <cell r="F5730" t="str">
            <v>P1</v>
          </cell>
          <cell r="G5730" t="str">
            <v>SMALL</v>
          </cell>
          <cell r="H5730" t="str">
            <v>JR</v>
          </cell>
          <cell r="I5730" t="str">
            <v>0017338 - CLARK-MORTENSON AGENCY INC</v>
          </cell>
        </row>
        <row r="5731">
          <cell r="A5731" t="str">
            <v>C54853IA</v>
          </cell>
          <cell r="B5731">
            <v>42185</v>
          </cell>
          <cell r="C5731" t="str">
            <v>C54853</v>
          </cell>
          <cell r="D5731" t="str">
            <v>Veristat LLC</v>
          </cell>
          <cell r="E5731" t="str">
            <v>MA</v>
          </cell>
          <cell r="F5731" t="str">
            <v>P1</v>
          </cell>
          <cell r="G5731" t="str">
            <v>CRC</v>
          </cell>
          <cell r="H5731" t="str">
            <v>IA</v>
          </cell>
          <cell r="I5731" t="str">
            <v>0034391 - DIGITAL INSURANCE AGENCY INC</v>
          </cell>
        </row>
        <row r="5732">
          <cell r="A5732" t="str">
            <v>C54853IH</v>
          </cell>
          <cell r="B5732">
            <v>42185</v>
          </cell>
          <cell r="C5732" t="str">
            <v>C54853</v>
          </cell>
          <cell r="D5732" t="str">
            <v>Veristat LLC</v>
          </cell>
          <cell r="E5732" t="str">
            <v>MA</v>
          </cell>
          <cell r="F5732" t="str">
            <v>P1</v>
          </cell>
          <cell r="G5732" t="str">
            <v>CRC</v>
          </cell>
          <cell r="H5732" t="str">
            <v>IH</v>
          </cell>
          <cell r="I5732" t="str">
            <v>0034391 - DIGITAL INSURANCE AGENCY INC</v>
          </cell>
        </row>
        <row r="5733">
          <cell r="A5733" t="str">
            <v>C54853JA</v>
          </cell>
          <cell r="B5733">
            <v>42185</v>
          </cell>
          <cell r="C5733" t="str">
            <v>C54853</v>
          </cell>
          <cell r="D5733" t="str">
            <v>Veristat LLC</v>
          </cell>
          <cell r="E5733" t="str">
            <v>MA</v>
          </cell>
          <cell r="F5733" t="str">
            <v>P1</v>
          </cell>
          <cell r="G5733" t="str">
            <v>CRC</v>
          </cell>
          <cell r="H5733" t="str">
            <v>JA</v>
          </cell>
          <cell r="I5733" t="str">
            <v>0034391 - DIGITAL INSURANCE AGENCY INC</v>
          </cell>
        </row>
        <row r="5734">
          <cell r="A5734" t="str">
            <v>C54858IV</v>
          </cell>
          <cell r="B5734">
            <v>42185</v>
          </cell>
          <cell r="C5734" t="str">
            <v>C54858</v>
          </cell>
          <cell r="D5734" t="str">
            <v>WA Tompkins Co Inc</v>
          </cell>
          <cell r="E5734" t="str">
            <v>MA</v>
          </cell>
          <cell r="F5734" t="str">
            <v>P1</v>
          </cell>
          <cell r="G5734" t="str">
            <v>SMALL</v>
          </cell>
          <cell r="H5734" t="str">
            <v>IV</v>
          </cell>
          <cell r="I5734" t="str">
            <v>0027850 - INTEGRATED INSURANCE SOLUTIONS LLC</v>
          </cell>
        </row>
        <row r="5735">
          <cell r="A5735" t="str">
            <v>C54859JM</v>
          </cell>
          <cell r="B5735">
            <v>42185</v>
          </cell>
          <cell r="C5735" t="str">
            <v>C54859</v>
          </cell>
          <cell r="D5735" t="str">
            <v>Fairborn Northeast LLC</v>
          </cell>
          <cell r="E5735" t="str">
            <v>NH</v>
          </cell>
          <cell r="F5735" t="str">
            <v>P1</v>
          </cell>
          <cell r="G5735" t="str">
            <v>SMALL</v>
          </cell>
          <cell r="H5735" t="str">
            <v>JM</v>
          </cell>
          <cell r="I5735" t="str">
            <v>0017379 - GRANITE GROUP BENEFITS LLC</v>
          </cell>
        </row>
        <row r="5736">
          <cell r="A5736" t="str">
            <v>C54860IA</v>
          </cell>
          <cell r="B5736">
            <v>42185</v>
          </cell>
          <cell r="C5736" t="str">
            <v>C54860</v>
          </cell>
          <cell r="D5736" t="str">
            <v>Coakley Boyd and Abbett Inc</v>
          </cell>
          <cell r="E5736" t="str">
            <v>MA</v>
          </cell>
          <cell r="F5736" t="str">
            <v>P1</v>
          </cell>
          <cell r="G5736" t="str">
            <v>SMALL</v>
          </cell>
          <cell r="H5736" t="str">
            <v>IA</v>
          </cell>
          <cell r="I5736" t="str">
            <v>0017308 - INCENTIVE GROUP</v>
          </cell>
        </row>
        <row r="5737">
          <cell r="A5737" t="str">
            <v>C54860IH</v>
          </cell>
          <cell r="B5737">
            <v>42185</v>
          </cell>
          <cell r="C5737" t="str">
            <v>C54860</v>
          </cell>
          <cell r="D5737" t="str">
            <v>Coakley Boyd and Abbett Inc</v>
          </cell>
          <cell r="E5737" t="str">
            <v>MA</v>
          </cell>
          <cell r="F5737" t="str">
            <v>P1</v>
          </cell>
          <cell r="G5737" t="str">
            <v>SMALL</v>
          </cell>
          <cell r="H5737" t="str">
            <v>IH</v>
          </cell>
          <cell r="I5737" t="str">
            <v>0017308 - INCENTIVE GROUP</v>
          </cell>
        </row>
        <row r="5738">
          <cell r="A5738" t="str">
            <v>C54862IH</v>
          </cell>
          <cell r="B5738">
            <v>42185</v>
          </cell>
          <cell r="C5738" t="str">
            <v>C54862</v>
          </cell>
          <cell r="D5738" t="str">
            <v>OZ Development Inc</v>
          </cell>
          <cell r="E5738" t="str">
            <v>MA</v>
          </cell>
          <cell r="F5738" t="str">
            <v>P1</v>
          </cell>
          <cell r="G5738" t="str">
            <v>SMALL</v>
          </cell>
          <cell r="H5738" t="str">
            <v>IH</v>
          </cell>
          <cell r="I5738" t="str">
            <v>0032557 - PROTECTOR GROUP INSURANCE AGENCY, THE</v>
          </cell>
        </row>
        <row r="5739">
          <cell r="A5739" t="str">
            <v>C54863IA</v>
          </cell>
          <cell r="B5739">
            <v>42185</v>
          </cell>
          <cell r="C5739" t="str">
            <v>C54863</v>
          </cell>
          <cell r="D5739" t="str">
            <v>Diesel Direct Inc</v>
          </cell>
          <cell r="E5739" t="str">
            <v>MA</v>
          </cell>
          <cell r="F5739" t="str">
            <v>P1</v>
          </cell>
          <cell r="G5739" t="str">
            <v>ERF</v>
          </cell>
          <cell r="H5739" t="str">
            <v>IA</v>
          </cell>
          <cell r="I5739" t="str">
            <v>0029838 - USI INSURANCE SERVICES LLC - BRIARCLIFF</v>
          </cell>
        </row>
        <row r="5740">
          <cell r="A5740" t="str">
            <v>C54863IH</v>
          </cell>
          <cell r="B5740">
            <v>42185</v>
          </cell>
          <cell r="C5740" t="str">
            <v>C54863</v>
          </cell>
          <cell r="D5740" t="str">
            <v>Diesel Direct Inc</v>
          </cell>
          <cell r="E5740" t="str">
            <v>MA</v>
          </cell>
          <cell r="F5740" t="str">
            <v>P1</v>
          </cell>
          <cell r="G5740" t="str">
            <v>ERF</v>
          </cell>
          <cell r="H5740" t="str">
            <v>IH</v>
          </cell>
          <cell r="I5740" t="str">
            <v>0029838 - USI INSURANCE SERVICES LLC - BRIARCLIFF</v>
          </cell>
        </row>
        <row r="5741">
          <cell r="A5741" t="str">
            <v>C54866JM</v>
          </cell>
          <cell r="B5741">
            <v>42185</v>
          </cell>
          <cell r="C5741" t="str">
            <v>C54866</v>
          </cell>
          <cell r="D5741" t="str">
            <v>Eisenberg Vital &amp; Ryze Advertising</v>
          </cell>
          <cell r="E5741" t="str">
            <v>NH</v>
          </cell>
          <cell r="F5741" t="str">
            <v>P1</v>
          </cell>
          <cell r="G5741" t="str">
            <v>SMALL</v>
          </cell>
          <cell r="H5741" t="str">
            <v>JM</v>
          </cell>
          <cell r="I5741" t="str">
            <v>0017334 - SBIA STRATEGIC BENEFIT &amp;</v>
          </cell>
        </row>
        <row r="5742">
          <cell r="A5742" t="str">
            <v>C54867IH</v>
          </cell>
          <cell r="B5742">
            <v>42185</v>
          </cell>
          <cell r="C5742" t="str">
            <v>C54867</v>
          </cell>
          <cell r="D5742" t="str">
            <v>Accumet Engineering Corporation</v>
          </cell>
          <cell r="E5742" t="str">
            <v>MA</v>
          </cell>
          <cell r="F5742" t="str">
            <v>P1</v>
          </cell>
          <cell r="G5742" t="str">
            <v>SMALL</v>
          </cell>
          <cell r="H5742" t="str">
            <v>IH</v>
          </cell>
          <cell r="I5742" t="str">
            <v>0031726 - PAYCHEX AGENCY INC</v>
          </cell>
        </row>
        <row r="5743">
          <cell r="A5743" t="str">
            <v>C54868IV</v>
          </cell>
          <cell r="B5743">
            <v>42185</v>
          </cell>
          <cell r="C5743" t="str">
            <v>C54868</v>
          </cell>
          <cell r="D5743" t="str">
            <v>Computac Inc</v>
          </cell>
          <cell r="E5743" t="str">
            <v>NH</v>
          </cell>
          <cell r="F5743" t="str">
            <v>P1</v>
          </cell>
          <cell r="G5743" t="str">
            <v>SMALL</v>
          </cell>
          <cell r="H5743" t="str">
            <v>IV</v>
          </cell>
          <cell r="I5743" t="str">
            <v>0017312 - CENTURION CORPORATION</v>
          </cell>
        </row>
        <row r="5744">
          <cell r="A5744" t="str">
            <v>C54868JM</v>
          </cell>
          <cell r="B5744">
            <v>42185</v>
          </cell>
          <cell r="C5744" t="str">
            <v>C54868</v>
          </cell>
          <cell r="D5744" t="str">
            <v>Computac Inc</v>
          </cell>
          <cell r="E5744" t="str">
            <v>NH</v>
          </cell>
          <cell r="F5744" t="str">
            <v>P1</v>
          </cell>
          <cell r="G5744" t="str">
            <v>SMALL</v>
          </cell>
          <cell r="H5744" t="str">
            <v>JM</v>
          </cell>
          <cell r="I5744" t="str">
            <v>0017312 - CENTURION CORPORATION</v>
          </cell>
        </row>
        <row r="5745">
          <cell r="A5745" t="str">
            <v>C54868JN</v>
          </cell>
          <cell r="B5745">
            <v>42185</v>
          </cell>
          <cell r="C5745" t="str">
            <v>C54868</v>
          </cell>
          <cell r="D5745" t="str">
            <v>Computac Inc</v>
          </cell>
          <cell r="E5745" t="str">
            <v>NH</v>
          </cell>
          <cell r="F5745" t="str">
            <v>P1</v>
          </cell>
          <cell r="G5745" t="str">
            <v>SMALL</v>
          </cell>
          <cell r="H5745" t="str">
            <v>JN</v>
          </cell>
          <cell r="I5745" t="str">
            <v>0017312 - CENTURION CORPORATION</v>
          </cell>
        </row>
        <row r="5746">
          <cell r="A5746" t="str">
            <v>C54869IA</v>
          </cell>
          <cell r="B5746">
            <v>42185</v>
          </cell>
          <cell r="C5746" t="str">
            <v>C54869</v>
          </cell>
          <cell r="D5746" t="str">
            <v>Dario Designs Inc</v>
          </cell>
          <cell r="E5746" t="str">
            <v>MA</v>
          </cell>
          <cell r="F5746" t="str">
            <v>P1</v>
          </cell>
          <cell r="G5746" t="str">
            <v>SMALL</v>
          </cell>
          <cell r="H5746" t="str">
            <v>IA</v>
          </cell>
          <cell r="I5746" t="str">
            <v>0025136 - BROWN &amp; BROWN OF MASSACHUSETTS LLC</v>
          </cell>
        </row>
        <row r="5747">
          <cell r="A5747" t="str">
            <v>C54869IH</v>
          </cell>
          <cell r="B5747">
            <v>42185</v>
          </cell>
          <cell r="C5747" t="str">
            <v>C54869</v>
          </cell>
          <cell r="D5747" t="str">
            <v>Dario Designs Inc</v>
          </cell>
          <cell r="E5747" t="str">
            <v>MA</v>
          </cell>
          <cell r="F5747" t="str">
            <v>P1</v>
          </cell>
          <cell r="G5747" t="str">
            <v>SMALL</v>
          </cell>
          <cell r="H5747" t="str">
            <v>IH</v>
          </cell>
          <cell r="I5747" t="str">
            <v>0025136 - BROWN &amp; BROWN OF MASSACHUSETTS LLC</v>
          </cell>
        </row>
        <row r="5748">
          <cell r="A5748" t="str">
            <v>C54871JM</v>
          </cell>
          <cell r="B5748">
            <v>42185</v>
          </cell>
          <cell r="C5748" t="str">
            <v>C54871</v>
          </cell>
          <cell r="D5748" t="str">
            <v>Hayes Mobile Home Park Inc</v>
          </cell>
          <cell r="E5748" t="str">
            <v>NH</v>
          </cell>
          <cell r="F5748" t="str">
            <v>P1</v>
          </cell>
          <cell r="G5748" t="str">
            <v>SMALL</v>
          </cell>
          <cell r="H5748" t="str">
            <v>JM</v>
          </cell>
          <cell r="I5748" t="str">
            <v>0032068 - LAVINE, MARK R</v>
          </cell>
        </row>
        <row r="5749">
          <cell r="A5749" t="str">
            <v>C54874IA</v>
          </cell>
          <cell r="B5749">
            <v>42185</v>
          </cell>
          <cell r="C5749" t="str">
            <v>C54874</v>
          </cell>
          <cell r="D5749" t="str">
            <v>Acquia Inc</v>
          </cell>
          <cell r="E5749" t="str">
            <v>MA</v>
          </cell>
          <cell r="F5749" t="str">
            <v>P1</v>
          </cell>
          <cell r="G5749" t="str">
            <v>ERF</v>
          </cell>
          <cell r="H5749" t="str">
            <v>IA</v>
          </cell>
          <cell r="I5749" t="str">
            <v>0030358 - DIGITAL INSURANCE AGENCY INC</v>
          </cell>
        </row>
        <row r="5750">
          <cell r="A5750" t="str">
            <v>C54874IH</v>
          </cell>
          <cell r="B5750">
            <v>42185</v>
          </cell>
          <cell r="C5750" t="str">
            <v>C54874</v>
          </cell>
          <cell r="D5750" t="str">
            <v>Acquia Inc</v>
          </cell>
          <cell r="E5750" t="str">
            <v>MA</v>
          </cell>
          <cell r="F5750" t="str">
            <v>P1</v>
          </cell>
          <cell r="G5750" t="str">
            <v>ERF</v>
          </cell>
          <cell r="H5750" t="str">
            <v>IH</v>
          </cell>
          <cell r="I5750" t="str">
            <v>0030358 - DIGITAL INSURANCE AGENCY INC</v>
          </cell>
        </row>
        <row r="5751">
          <cell r="A5751" t="str">
            <v>C54878JA</v>
          </cell>
          <cell r="B5751">
            <v>42185</v>
          </cell>
          <cell r="C5751" t="str">
            <v>C54878</v>
          </cell>
          <cell r="D5751" t="str">
            <v>Kidd-Luukko Corporation</v>
          </cell>
          <cell r="E5751" t="str">
            <v>MA</v>
          </cell>
          <cell r="F5751" t="str">
            <v>P1</v>
          </cell>
          <cell r="G5751" t="str">
            <v>SMALL</v>
          </cell>
          <cell r="H5751" t="str">
            <v>JA</v>
          </cell>
          <cell r="I5751" t="str">
            <v>0035017 - CONSOLES, NICHOLAS S</v>
          </cell>
        </row>
        <row r="5752">
          <cell r="A5752" t="str">
            <v>C54886IV</v>
          </cell>
          <cell r="B5752">
            <v>42185</v>
          </cell>
          <cell r="C5752" t="str">
            <v>C54886</v>
          </cell>
          <cell r="D5752" t="str">
            <v>Wiemeyer Dentistry PC</v>
          </cell>
          <cell r="E5752" t="str">
            <v>MA</v>
          </cell>
          <cell r="F5752" t="str">
            <v>P1</v>
          </cell>
          <cell r="G5752" t="str">
            <v>SMALL</v>
          </cell>
          <cell r="H5752" t="str">
            <v>IV</v>
          </cell>
          <cell r="I5752" t="str">
            <v>0017344 - DIXON ASSOCIATES INC</v>
          </cell>
        </row>
        <row r="5753">
          <cell r="A5753" t="str">
            <v>C54890IH</v>
          </cell>
          <cell r="B5753">
            <v>42185</v>
          </cell>
          <cell r="C5753" t="str">
            <v>C54890</v>
          </cell>
          <cell r="D5753" t="str">
            <v>Charlie Allen Restorations Inc</v>
          </cell>
          <cell r="E5753" t="str">
            <v>MA</v>
          </cell>
          <cell r="F5753" t="str">
            <v>P1</v>
          </cell>
          <cell r="G5753" t="str">
            <v>SMALL</v>
          </cell>
          <cell r="H5753" t="str">
            <v>IH</v>
          </cell>
          <cell r="I5753" t="str">
            <v>0017327 - HR - OUTSIDE THE BOX INC</v>
          </cell>
        </row>
        <row r="5754">
          <cell r="A5754" t="str">
            <v>C54901JM</v>
          </cell>
          <cell r="B5754">
            <v>42185</v>
          </cell>
          <cell r="C5754" t="str">
            <v>C54901</v>
          </cell>
          <cell r="D5754" t="str">
            <v>Atom Contracting Corp</v>
          </cell>
          <cell r="E5754" t="str">
            <v>NH</v>
          </cell>
          <cell r="F5754" t="str">
            <v>P1</v>
          </cell>
          <cell r="G5754" t="str">
            <v>SMALL</v>
          </cell>
          <cell r="H5754" t="str">
            <v>JM</v>
          </cell>
          <cell r="I5754" t="str">
            <v>0017397 - CGI EMPLOYEE BENEFITS GROUP</v>
          </cell>
        </row>
        <row r="5755">
          <cell r="A5755" t="str">
            <v>C54904IV</v>
          </cell>
          <cell r="B5755">
            <v>42185</v>
          </cell>
          <cell r="C5755" t="str">
            <v>C54904</v>
          </cell>
          <cell r="D5755" t="str">
            <v>South Shore Gunite Pool and Spa</v>
          </cell>
          <cell r="E5755" t="str">
            <v>MA</v>
          </cell>
          <cell r="F5755" t="str">
            <v>P1</v>
          </cell>
          <cell r="G5755" t="str">
            <v>CRC</v>
          </cell>
          <cell r="H5755" t="str">
            <v>IV</v>
          </cell>
          <cell r="I5755" t="str">
            <v>0025799 - CROSS INSURANCE - MANCHESTER</v>
          </cell>
        </row>
        <row r="5756">
          <cell r="A5756" t="str">
            <v>C54907IH</v>
          </cell>
          <cell r="B5756">
            <v>42185</v>
          </cell>
          <cell r="C5756" t="str">
            <v>C54907</v>
          </cell>
          <cell r="D5756" t="str">
            <v>FlightView Inc</v>
          </cell>
          <cell r="E5756" t="str">
            <v>MA</v>
          </cell>
          <cell r="F5756" t="str">
            <v>P1</v>
          </cell>
          <cell r="G5756" t="str">
            <v>SMALL</v>
          </cell>
          <cell r="H5756" t="str">
            <v>IH</v>
          </cell>
          <cell r="I5756" t="str">
            <v>0017318 - PROVIDER INSURANCE GROUP INC</v>
          </cell>
        </row>
        <row r="5757">
          <cell r="A5757" t="str">
            <v>C54907IV</v>
          </cell>
          <cell r="B5757">
            <v>42185</v>
          </cell>
          <cell r="C5757" t="str">
            <v>C54907</v>
          </cell>
          <cell r="D5757" t="str">
            <v>FlightView Inc</v>
          </cell>
          <cell r="E5757" t="str">
            <v>MA</v>
          </cell>
          <cell r="F5757" t="str">
            <v>P1</v>
          </cell>
          <cell r="G5757" t="str">
            <v>SMALL</v>
          </cell>
          <cell r="H5757" t="str">
            <v>IV</v>
          </cell>
          <cell r="I5757" t="str">
            <v>0017318 - PROVIDER INSURANCE GROUP INC</v>
          </cell>
        </row>
        <row r="5758">
          <cell r="A5758" t="str">
            <v>C54916IH</v>
          </cell>
          <cell r="B5758">
            <v>42185</v>
          </cell>
          <cell r="C5758" t="str">
            <v>C54916</v>
          </cell>
          <cell r="D5758" t="str">
            <v>Trident Environmental Group LLC</v>
          </cell>
          <cell r="E5758" t="str">
            <v>MA</v>
          </cell>
          <cell r="F5758" t="str">
            <v>P1</v>
          </cell>
          <cell r="G5758" t="str">
            <v>SMALL</v>
          </cell>
          <cell r="H5758" t="str">
            <v>IH</v>
          </cell>
          <cell r="I5758" t="str">
            <v>0017400 - HOLLISTER INSURANCE BROKERAGE INC</v>
          </cell>
        </row>
        <row r="5759">
          <cell r="A5759" t="str">
            <v>C54924IV</v>
          </cell>
          <cell r="B5759">
            <v>42185</v>
          </cell>
          <cell r="C5759" t="str">
            <v>C54924</v>
          </cell>
          <cell r="D5759" t="str">
            <v>Acorn Financial</v>
          </cell>
          <cell r="E5759" t="str">
            <v>NH</v>
          </cell>
          <cell r="F5759" t="str">
            <v>P1</v>
          </cell>
          <cell r="G5759" t="str">
            <v>SMALL</v>
          </cell>
          <cell r="H5759" t="str">
            <v>IV</v>
          </cell>
          <cell r="I5759" t="str">
            <v>0017524 - DONOHUE JR, STEPHEN J</v>
          </cell>
        </row>
        <row r="5760">
          <cell r="A5760" t="str">
            <v>C54926IA</v>
          </cell>
          <cell r="B5760">
            <v>42185</v>
          </cell>
          <cell r="C5760" t="str">
            <v>C54926</v>
          </cell>
          <cell r="D5760" t="str">
            <v>Movik Networks Inc.</v>
          </cell>
          <cell r="E5760" t="str">
            <v>MA</v>
          </cell>
          <cell r="F5760" t="str">
            <v>P1</v>
          </cell>
          <cell r="G5760" t="str">
            <v>SMALL</v>
          </cell>
          <cell r="H5760" t="str">
            <v>IA</v>
          </cell>
          <cell r="I5760" t="str">
            <v>0030493 - DIGITAL INSURANCE AGENCY INC</v>
          </cell>
        </row>
        <row r="5761">
          <cell r="A5761" t="str">
            <v>C54926IH</v>
          </cell>
          <cell r="B5761">
            <v>42185</v>
          </cell>
          <cell r="C5761" t="str">
            <v>C54926</v>
          </cell>
          <cell r="D5761" t="str">
            <v>Movik Networks Inc.</v>
          </cell>
          <cell r="E5761" t="str">
            <v>MA</v>
          </cell>
          <cell r="F5761" t="str">
            <v>P1</v>
          </cell>
          <cell r="G5761" t="str">
            <v>SMALL</v>
          </cell>
          <cell r="H5761" t="str">
            <v>IH</v>
          </cell>
          <cell r="I5761" t="str">
            <v>0030493 - DIGITAL INSURANCE AGENCY INC</v>
          </cell>
        </row>
        <row r="5762">
          <cell r="A5762" t="str">
            <v>C54933IH</v>
          </cell>
          <cell r="B5762">
            <v>42185</v>
          </cell>
          <cell r="C5762" t="str">
            <v>C54933</v>
          </cell>
          <cell r="D5762" t="str">
            <v>Loch Capital Management LLC</v>
          </cell>
          <cell r="E5762" t="str">
            <v>MA</v>
          </cell>
          <cell r="F5762" t="str">
            <v>P1</v>
          </cell>
          <cell r="G5762" t="str">
            <v>SMALL</v>
          </cell>
          <cell r="H5762" t="str">
            <v>IH</v>
          </cell>
          <cell r="I5762" t="str">
            <v>0017526 - KAPLAN, ELLEN A</v>
          </cell>
        </row>
        <row r="5763">
          <cell r="A5763" t="str">
            <v>C54943IH</v>
          </cell>
          <cell r="B5763">
            <v>42185</v>
          </cell>
          <cell r="C5763" t="str">
            <v>C54943</v>
          </cell>
          <cell r="D5763" t="str">
            <v>McNamara Financial Services Inc</v>
          </cell>
          <cell r="E5763" t="str">
            <v>MA</v>
          </cell>
          <cell r="F5763" t="str">
            <v>P1</v>
          </cell>
          <cell r="G5763" t="str">
            <v>SMALL</v>
          </cell>
          <cell r="H5763" t="str">
            <v>IH</v>
          </cell>
          <cell r="I5763" t="str">
            <v>0032292 - GALLAGHER BENEFIT SERVICES INC</v>
          </cell>
        </row>
        <row r="5764">
          <cell r="A5764" t="str">
            <v>C54944IH</v>
          </cell>
          <cell r="B5764">
            <v>42185</v>
          </cell>
          <cell r="C5764" t="str">
            <v>C54944</v>
          </cell>
          <cell r="D5764" t="str">
            <v>FDO Partners LLC</v>
          </cell>
          <cell r="E5764" t="str">
            <v>MA</v>
          </cell>
          <cell r="F5764" t="str">
            <v>P1</v>
          </cell>
          <cell r="G5764" t="str">
            <v>SMALL</v>
          </cell>
          <cell r="H5764" t="str">
            <v>IH</v>
          </cell>
          <cell r="I5764" t="str">
            <v>0017727 - UNITED BUSINESSMANS INSURANCE AGENCY</v>
          </cell>
        </row>
        <row r="5765">
          <cell r="A5765" t="str">
            <v>C54948IH</v>
          </cell>
          <cell r="B5765">
            <v>42185</v>
          </cell>
          <cell r="C5765" t="str">
            <v>C54948</v>
          </cell>
          <cell r="D5765" t="str">
            <v>Boston Financial Data Services/Maine</v>
          </cell>
          <cell r="E5765" t="str">
            <v>MA</v>
          </cell>
          <cell r="F5765" t="str">
            <v>P1</v>
          </cell>
          <cell r="G5765" t="str">
            <v>ERF</v>
          </cell>
          <cell r="H5765" t="str">
            <v>IH</v>
          </cell>
          <cell r="I5765" t="str">
            <v>0018065 - CHANDOR INSURANCE AGENCY LLC</v>
          </cell>
        </row>
        <row r="5766">
          <cell r="A5766" t="str">
            <v>C54959IH</v>
          </cell>
          <cell r="B5766">
            <v>42185</v>
          </cell>
          <cell r="C5766" t="str">
            <v>C54959</v>
          </cell>
          <cell r="D5766" t="str">
            <v>Robies Refrigeration Inc</v>
          </cell>
          <cell r="E5766" t="str">
            <v>MA</v>
          </cell>
          <cell r="F5766" t="str">
            <v>P1</v>
          </cell>
          <cell r="G5766" t="str">
            <v>SMALL</v>
          </cell>
          <cell r="H5766" t="str">
            <v>IH</v>
          </cell>
          <cell r="I5766" t="str">
            <v>0023942 - ROGERS &amp; GRAY INSURANCE AGENCY</v>
          </cell>
        </row>
        <row r="5767">
          <cell r="A5767" t="str">
            <v>C54961IH</v>
          </cell>
          <cell r="B5767">
            <v>42185</v>
          </cell>
          <cell r="C5767" t="str">
            <v>C54961</v>
          </cell>
          <cell r="D5767" t="str">
            <v>Pella Corp</v>
          </cell>
          <cell r="E5767" t="str">
            <v>MA</v>
          </cell>
          <cell r="F5767" t="str">
            <v>P1</v>
          </cell>
          <cell r="G5767" t="str">
            <v>SMALL</v>
          </cell>
          <cell r="H5767" t="str">
            <v>IH</v>
          </cell>
          <cell r="I5767" t="str">
            <v>0017491 - SYLVIA &amp; COMPANY INSURANCE</v>
          </cell>
        </row>
        <row r="5768">
          <cell r="A5768" t="str">
            <v>C54963JM</v>
          </cell>
          <cell r="B5768">
            <v>42185</v>
          </cell>
          <cell r="C5768" t="str">
            <v>C54963</v>
          </cell>
          <cell r="D5768" t="str">
            <v>Peabody Funeral Home Inc</v>
          </cell>
          <cell r="E5768" t="str">
            <v>NH</v>
          </cell>
          <cell r="F5768" t="str">
            <v>P1</v>
          </cell>
          <cell r="G5768" t="str">
            <v>SMALL</v>
          </cell>
          <cell r="H5768" t="str">
            <v>JM</v>
          </cell>
          <cell r="I5768" t="str">
            <v>0017519 - PEARSALL, SONIA R</v>
          </cell>
        </row>
        <row r="5769">
          <cell r="A5769" t="str">
            <v>C54964JM</v>
          </cell>
          <cell r="B5769">
            <v>42185</v>
          </cell>
          <cell r="C5769" t="str">
            <v>C54964</v>
          </cell>
          <cell r="D5769" t="str">
            <v>Russound FMP Inc</v>
          </cell>
          <cell r="E5769" t="str">
            <v>NH</v>
          </cell>
          <cell r="F5769" t="str">
            <v>P1</v>
          </cell>
          <cell r="G5769" t="str">
            <v>CRC</v>
          </cell>
          <cell r="H5769" t="str">
            <v>JM</v>
          </cell>
          <cell r="I5769" t="str">
            <v>0023474 - GRANITE GROUP BENEFITS LLC</v>
          </cell>
        </row>
        <row r="5770">
          <cell r="A5770" t="str">
            <v>C54964JN</v>
          </cell>
          <cell r="B5770">
            <v>42185</v>
          </cell>
          <cell r="C5770" t="str">
            <v>C54964</v>
          </cell>
          <cell r="D5770" t="str">
            <v>Russound FMP Inc</v>
          </cell>
          <cell r="E5770" t="str">
            <v>NH</v>
          </cell>
          <cell r="F5770" t="str">
            <v>P1</v>
          </cell>
          <cell r="G5770" t="str">
            <v>CRC</v>
          </cell>
          <cell r="H5770" t="str">
            <v>JN</v>
          </cell>
          <cell r="I5770" t="str">
            <v>0023474 - GRANITE GROUP BENEFITS LLC</v>
          </cell>
        </row>
        <row r="5771">
          <cell r="A5771" t="str">
            <v>C54967IV</v>
          </cell>
          <cell r="B5771">
            <v>42185</v>
          </cell>
          <cell r="C5771" t="str">
            <v>C54967</v>
          </cell>
          <cell r="D5771" t="str">
            <v>Beverly Surgical Associates</v>
          </cell>
          <cell r="E5771" t="str">
            <v>MA</v>
          </cell>
          <cell r="F5771" t="str">
            <v>P1</v>
          </cell>
          <cell r="G5771" t="str">
            <v>SMALL</v>
          </cell>
          <cell r="H5771" t="str">
            <v>IV</v>
          </cell>
          <cell r="I5771" t="str">
            <v>0024390 - BENEMAX, INC.</v>
          </cell>
        </row>
        <row r="5772">
          <cell r="A5772" t="str">
            <v>C54968IH</v>
          </cell>
          <cell r="B5772">
            <v>42185</v>
          </cell>
          <cell r="C5772" t="str">
            <v>C54968</v>
          </cell>
          <cell r="D5772" t="str">
            <v>Wellfleet Harbor Actors Theater</v>
          </cell>
          <cell r="E5772" t="str">
            <v>MA</v>
          </cell>
          <cell r="F5772" t="str">
            <v>P1</v>
          </cell>
          <cell r="G5772" t="str">
            <v>SMALL</v>
          </cell>
          <cell r="H5772" t="str">
            <v>IH</v>
          </cell>
          <cell r="I5772" t="str">
            <v>0017538 - MCCULLOM, PATRICK</v>
          </cell>
        </row>
        <row r="5773">
          <cell r="A5773" t="str">
            <v>C54971IA</v>
          </cell>
          <cell r="B5773">
            <v>42185</v>
          </cell>
          <cell r="C5773" t="str">
            <v>C54971</v>
          </cell>
          <cell r="D5773" t="str">
            <v>Bay State Strategies Group LLC</v>
          </cell>
          <cell r="E5773" t="str">
            <v>MA</v>
          </cell>
          <cell r="F5773" t="str">
            <v>P1</v>
          </cell>
          <cell r="G5773" t="str">
            <v>SMALL</v>
          </cell>
          <cell r="H5773" t="str">
            <v>IA</v>
          </cell>
        </row>
        <row r="5774">
          <cell r="A5774" t="str">
            <v>C54972IH</v>
          </cell>
          <cell r="B5774">
            <v>42185</v>
          </cell>
          <cell r="C5774" t="str">
            <v>C54972</v>
          </cell>
          <cell r="D5774" t="str">
            <v>Murphy Lamere &amp; Murphy PC</v>
          </cell>
          <cell r="E5774" t="str">
            <v>MA</v>
          </cell>
          <cell r="F5774" t="str">
            <v>P1</v>
          </cell>
          <cell r="G5774" t="str">
            <v>SMALL</v>
          </cell>
          <cell r="H5774" t="str">
            <v>IH</v>
          </cell>
          <cell r="I5774" t="str">
            <v>0030972 - GAUDREAU GROUP INC INS AGENCY</v>
          </cell>
        </row>
        <row r="5775">
          <cell r="A5775" t="str">
            <v>C54973JM</v>
          </cell>
          <cell r="B5775">
            <v>42185</v>
          </cell>
          <cell r="C5775" t="str">
            <v>C54973</v>
          </cell>
          <cell r="D5775" t="str">
            <v>Douglas Leonard &amp; Garvey</v>
          </cell>
          <cell r="E5775" t="str">
            <v>NH</v>
          </cell>
          <cell r="F5775" t="str">
            <v>P1</v>
          </cell>
          <cell r="G5775" t="str">
            <v>SMALL</v>
          </cell>
          <cell r="H5775" t="str">
            <v>JM</v>
          </cell>
          <cell r="I5775" t="str">
            <v>0017496 - CGI EMPLOYEE BENEFITS GROUP</v>
          </cell>
        </row>
        <row r="5776">
          <cell r="A5776" t="str">
            <v>C54977IH</v>
          </cell>
          <cell r="B5776">
            <v>42185</v>
          </cell>
          <cell r="C5776" t="str">
            <v>C54977</v>
          </cell>
          <cell r="D5776" t="str">
            <v>Serenity Day Spa Inc</v>
          </cell>
          <cell r="E5776" t="str">
            <v>MA</v>
          </cell>
          <cell r="F5776" t="str">
            <v>P1</v>
          </cell>
          <cell r="G5776" t="str">
            <v>SMALL</v>
          </cell>
          <cell r="H5776" t="str">
            <v>IH</v>
          </cell>
          <cell r="I5776" t="str">
            <v>0034817 - DIGITAL INSURANCE AGENCY INC</v>
          </cell>
        </row>
        <row r="5777">
          <cell r="A5777" t="str">
            <v>C54982JN</v>
          </cell>
          <cell r="B5777">
            <v>42185</v>
          </cell>
          <cell r="C5777" t="str">
            <v>C54982</v>
          </cell>
          <cell r="D5777" t="str">
            <v>Commons Development Group Inc</v>
          </cell>
          <cell r="E5777" t="str">
            <v>NH</v>
          </cell>
          <cell r="F5777" t="str">
            <v>P1</v>
          </cell>
          <cell r="G5777" t="str">
            <v>SMALL</v>
          </cell>
          <cell r="H5777" t="str">
            <v>JN</v>
          </cell>
          <cell r="I5777" t="str">
            <v>0029757 - GRANITE GROUP BENEFITS LLC</v>
          </cell>
        </row>
        <row r="5778">
          <cell r="A5778" t="str">
            <v>C54983IH</v>
          </cell>
          <cell r="B5778">
            <v>42185</v>
          </cell>
          <cell r="C5778" t="str">
            <v>C54983</v>
          </cell>
          <cell r="D5778" t="str">
            <v>Bainwood Huang &amp; Associates LLC</v>
          </cell>
          <cell r="E5778" t="str">
            <v>MA</v>
          </cell>
          <cell r="F5778" t="str">
            <v>P1</v>
          </cell>
          <cell r="G5778" t="str">
            <v>SMALL</v>
          </cell>
          <cell r="H5778" t="str">
            <v>IH</v>
          </cell>
          <cell r="I5778" t="str">
            <v>0018696 - EASTERN BENEFITS GROUP</v>
          </cell>
        </row>
        <row r="5779">
          <cell r="A5779" t="str">
            <v>C54987IH</v>
          </cell>
          <cell r="B5779">
            <v>42185</v>
          </cell>
          <cell r="C5779" t="str">
            <v>C54987</v>
          </cell>
          <cell r="D5779" t="str">
            <v>MRJ Inc</v>
          </cell>
          <cell r="E5779" t="str">
            <v>MA</v>
          </cell>
          <cell r="F5779" t="str">
            <v>P1</v>
          </cell>
          <cell r="G5779" t="str">
            <v>SMALL</v>
          </cell>
          <cell r="H5779" t="str">
            <v>IH</v>
          </cell>
        </row>
        <row r="5780">
          <cell r="A5780" t="str">
            <v>C54988IH</v>
          </cell>
          <cell r="B5780">
            <v>42185</v>
          </cell>
          <cell r="C5780" t="str">
            <v>C54988</v>
          </cell>
          <cell r="D5780" t="str">
            <v>Stepping Stones Child Care Center</v>
          </cell>
          <cell r="E5780" t="str">
            <v>MA</v>
          </cell>
          <cell r="F5780" t="str">
            <v>P1</v>
          </cell>
          <cell r="G5780" t="str">
            <v>SMALL</v>
          </cell>
          <cell r="H5780" t="str">
            <v>IH</v>
          </cell>
          <cell r="I5780" t="str">
            <v>0017402 - UNITED BUSINESSMANS INSURANCE AGENCY</v>
          </cell>
        </row>
        <row r="5781">
          <cell r="A5781" t="str">
            <v>C54988JA</v>
          </cell>
          <cell r="B5781">
            <v>42185</v>
          </cell>
          <cell r="C5781" t="str">
            <v>C54988</v>
          </cell>
          <cell r="D5781" t="str">
            <v>Stepping Stones Child Care Center</v>
          </cell>
          <cell r="E5781" t="str">
            <v>MA</v>
          </cell>
          <cell r="F5781" t="str">
            <v>P1</v>
          </cell>
          <cell r="G5781" t="str">
            <v>SMALL</v>
          </cell>
          <cell r="H5781" t="str">
            <v>JA</v>
          </cell>
          <cell r="I5781" t="str">
            <v>0017402 - UNITED BUSINESSMANS INSURANCE AGENCY</v>
          </cell>
        </row>
        <row r="5782">
          <cell r="A5782" t="str">
            <v>C54990IH</v>
          </cell>
          <cell r="B5782">
            <v>42185</v>
          </cell>
          <cell r="C5782" t="str">
            <v>C54990</v>
          </cell>
          <cell r="D5782" t="str">
            <v>Mount Grace Land Conservation Trust Inc</v>
          </cell>
          <cell r="E5782" t="str">
            <v>MA</v>
          </cell>
          <cell r="F5782" t="str">
            <v>P1</v>
          </cell>
          <cell r="G5782" t="str">
            <v>SMALL</v>
          </cell>
          <cell r="H5782" t="str">
            <v>IH</v>
          </cell>
          <cell r="I5782" t="str">
            <v>0017479 - SMALL BUSINESS INSURANCE AGENCY INC</v>
          </cell>
        </row>
        <row r="5783">
          <cell r="A5783" t="str">
            <v>C54994IH</v>
          </cell>
          <cell r="B5783">
            <v>42185</v>
          </cell>
          <cell r="C5783" t="str">
            <v>C54994</v>
          </cell>
          <cell r="D5783" t="str">
            <v>480 Biomedical Inc.</v>
          </cell>
          <cell r="E5783" t="str">
            <v>MA</v>
          </cell>
          <cell r="F5783" t="str">
            <v>P1</v>
          </cell>
          <cell r="G5783" t="str">
            <v>CRC</v>
          </cell>
          <cell r="H5783" t="str">
            <v>IH</v>
          </cell>
          <cell r="I5783" t="str">
            <v>0025095 - BROWN &amp; BROWN OF MASSACHUSETTS LLC</v>
          </cell>
        </row>
        <row r="5784">
          <cell r="A5784" t="str">
            <v>C54996IA</v>
          </cell>
          <cell r="B5784">
            <v>42185</v>
          </cell>
          <cell r="C5784" t="str">
            <v>C54996</v>
          </cell>
          <cell r="D5784" t="str">
            <v>Segue Manufacturing Services LLC</v>
          </cell>
          <cell r="E5784" t="str">
            <v>MA</v>
          </cell>
          <cell r="F5784" t="str">
            <v>P1</v>
          </cell>
          <cell r="G5784" t="str">
            <v>CRC</v>
          </cell>
          <cell r="H5784" t="str">
            <v>IA</v>
          </cell>
          <cell r="I5784" t="str">
            <v>0035962 - BROWN &amp; BROWN OF CONNECTICUT INC</v>
          </cell>
        </row>
        <row r="5785">
          <cell r="A5785" t="str">
            <v>C54996JB</v>
          </cell>
          <cell r="B5785">
            <v>42185</v>
          </cell>
          <cell r="C5785" t="str">
            <v>C54996</v>
          </cell>
          <cell r="D5785" t="str">
            <v>Segue Manufacturing Services LLC</v>
          </cell>
          <cell r="E5785" t="str">
            <v>MA</v>
          </cell>
          <cell r="F5785" t="str">
            <v>P1</v>
          </cell>
          <cell r="G5785" t="str">
            <v>CRC</v>
          </cell>
          <cell r="H5785" t="str">
            <v>JB</v>
          </cell>
          <cell r="I5785" t="str">
            <v>0035962 - BROWN &amp; BROWN OF CONNECTICUT INC</v>
          </cell>
        </row>
        <row r="5786">
          <cell r="A5786" t="str">
            <v>C54999IV</v>
          </cell>
          <cell r="B5786">
            <v>42185</v>
          </cell>
          <cell r="C5786" t="str">
            <v>C54999</v>
          </cell>
          <cell r="D5786" t="str">
            <v>Oppenheim &amp; Nickerson LLP</v>
          </cell>
          <cell r="E5786" t="str">
            <v>MA</v>
          </cell>
          <cell r="F5786" t="str">
            <v>P1</v>
          </cell>
          <cell r="G5786" t="str">
            <v>SMALL</v>
          </cell>
          <cell r="H5786" t="str">
            <v>IV</v>
          </cell>
          <cell r="I5786" t="str">
            <v>0030494 - DIGITAL INSURANCE AGENCY INC</v>
          </cell>
        </row>
        <row r="5787">
          <cell r="A5787" t="str">
            <v>C55001PO</v>
          </cell>
          <cell r="B5787">
            <v>42185</v>
          </cell>
          <cell r="C5787" t="str">
            <v>C55001</v>
          </cell>
          <cell r="D5787" t="str">
            <v>William Van Tuinen</v>
          </cell>
          <cell r="E5787" t="str">
            <v>ME</v>
          </cell>
          <cell r="F5787" t="str">
            <v>P1</v>
          </cell>
          <cell r="G5787" t="str">
            <v>SMALL</v>
          </cell>
          <cell r="H5787" t="str">
            <v>PO</v>
          </cell>
          <cell r="I5787" t="str">
            <v>0017512 - KYES AGENCY</v>
          </cell>
        </row>
        <row r="5788">
          <cell r="A5788" t="str">
            <v>C55004IV</v>
          </cell>
          <cell r="B5788">
            <v>42185</v>
          </cell>
          <cell r="C5788" t="str">
            <v>C55004</v>
          </cell>
          <cell r="D5788" t="str">
            <v>Getfused Inc</v>
          </cell>
          <cell r="E5788" t="str">
            <v>MA</v>
          </cell>
          <cell r="F5788" t="str">
            <v>P1</v>
          </cell>
          <cell r="G5788" t="str">
            <v>SMALL</v>
          </cell>
          <cell r="H5788" t="str">
            <v>IV</v>
          </cell>
          <cell r="I5788" t="str">
            <v>0032616 - BOSTONIAN GROUP INSURANCE AGENCY</v>
          </cell>
        </row>
        <row r="5789">
          <cell r="A5789" t="str">
            <v>C55004JH</v>
          </cell>
          <cell r="B5789">
            <v>42185</v>
          </cell>
          <cell r="C5789" t="str">
            <v>C55004</v>
          </cell>
          <cell r="D5789" t="str">
            <v>Getfused Inc</v>
          </cell>
          <cell r="E5789" t="str">
            <v>MA</v>
          </cell>
          <cell r="F5789" t="str">
            <v>P1</v>
          </cell>
          <cell r="G5789" t="str">
            <v>SMALL</v>
          </cell>
          <cell r="H5789" t="str">
            <v>JH</v>
          </cell>
          <cell r="I5789" t="str">
            <v>0032616 - BOSTONIAN GROUP INSURANCE AGENCY</v>
          </cell>
        </row>
        <row r="5790">
          <cell r="A5790" t="str">
            <v>C55008IH</v>
          </cell>
          <cell r="B5790">
            <v>42185</v>
          </cell>
          <cell r="C5790" t="str">
            <v>C55008</v>
          </cell>
          <cell r="D5790" t="str">
            <v>Rappoli Baseball Inc</v>
          </cell>
          <cell r="E5790" t="str">
            <v>MA</v>
          </cell>
          <cell r="F5790" t="str">
            <v>P1</v>
          </cell>
          <cell r="G5790" t="str">
            <v>SMALL</v>
          </cell>
          <cell r="H5790" t="str">
            <v>IH</v>
          </cell>
          <cell r="I5790" t="str">
            <v>0017555 - COMPREHENSIVE INS PROVIDERS INC</v>
          </cell>
        </row>
        <row r="5791">
          <cell r="A5791" t="str">
            <v>C55017IH</v>
          </cell>
          <cell r="B5791">
            <v>42185</v>
          </cell>
          <cell r="C5791" t="str">
            <v>C55017</v>
          </cell>
          <cell r="D5791" t="str">
            <v>Bay Colony Concrete Forms</v>
          </cell>
          <cell r="E5791" t="str">
            <v>MA</v>
          </cell>
          <cell r="F5791" t="str">
            <v>P1</v>
          </cell>
          <cell r="G5791" t="str">
            <v>SMALL</v>
          </cell>
          <cell r="H5791" t="str">
            <v>IH</v>
          </cell>
          <cell r="I5791" t="str">
            <v>0017500 - HARPER, ANNA</v>
          </cell>
        </row>
        <row r="5792">
          <cell r="A5792" t="str">
            <v>C55020IH</v>
          </cell>
          <cell r="B5792">
            <v>42185</v>
          </cell>
          <cell r="C5792" t="str">
            <v>C55020</v>
          </cell>
          <cell r="D5792" t="str">
            <v>Business Knowledge Services Inc</v>
          </cell>
          <cell r="E5792" t="str">
            <v>MA</v>
          </cell>
          <cell r="F5792" t="str">
            <v>P1</v>
          </cell>
          <cell r="G5792" t="str">
            <v>SMALL</v>
          </cell>
          <cell r="H5792" t="str">
            <v>IH</v>
          </cell>
          <cell r="I5792" t="str">
            <v>0035194 - UNITED BUSINESSMANS INSURANCE AGENCY</v>
          </cell>
        </row>
        <row r="5793">
          <cell r="A5793" t="str">
            <v>C55029IH</v>
          </cell>
          <cell r="B5793">
            <v>42185</v>
          </cell>
          <cell r="C5793" t="str">
            <v>C55029</v>
          </cell>
          <cell r="D5793" t="str">
            <v>Zoe Inc</v>
          </cell>
          <cell r="E5793" t="str">
            <v>MA</v>
          </cell>
          <cell r="F5793" t="str">
            <v>P1</v>
          </cell>
          <cell r="G5793" t="str">
            <v>SMALL</v>
          </cell>
          <cell r="H5793" t="str">
            <v>IH</v>
          </cell>
          <cell r="I5793" t="str">
            <v>0017563 - RODGERS, ANDREW P</v>
          </cell>
        </row>
        <row r="5794">
          <cell r="A5794" t="str">
            <v>C55030IA</v>
          </cell>
          <cell r="B5794">
            <v>42185</v>
          </cell>
          <cell r="C5794" t="str">
            <v>C55030</v>
          </cell>
          <cell r="D5794" t="str">
            <v>Southern New England District of the Assemblies of God</v>
          </cell>
          <cell r="E5794" t="str">
            <v>MA</v>
          </cell>
          <cell r="F5794" t="str">
            <v>P1</v>
          </cell>
          <cell r="G5794" t="str">
            <v>SMALL</v>
          </cell>
          <cell r="H5794" t="str">
            <v>IA</v>
          </cell>
          <cell r="I5794" t="str">
            <v>0017562 - RODGERS, ANDREW P</v>
          </cell>
        </row>
        <row r="5795">
          <cell r="A5795" t="str">
            <v>C55030IH</v>
          </cell>
          <cell r="B5795">
            <v>42185</v>
          </cell>
          <cell r="C5795" t="str">
            <v>C55030</v>
          </cell>
          <cell r="D5795" t="str">
            <v>Southern New England District of the Assemblies of God</v>
          </cell>
          <cell r="E5795" t="str">
            <v>MA</v>
          </cell>
          <cell r="F5795" t="str">
            <v>P1</v>
          </cell>
          <cell r="G5795" t="str">
            <v>SMALL</v>
          </cell>
          <cell r="H5795" t="str">
            <v>IH</v>
          </cell>
          <cell r="I5795" t="str">
            <v>0017562 - RODGERS, ANDREW P</v>
          </cell>
        </row>
        <row r="5796">
          <cell r="A5796" t="str">
            <v>C55030MI</v>
          </cell>
          <cell r="B5796">
            <v>42185</v>
          </cell>
          <cell r="C5796" t="str">
            <v>C55030</v>
          </cell>
          <cell r="D5796" t="str">
            <v>Southern New England District of the Assemblies of God</v>
          </cell>
          <cell r="E5796" t="str">
            <v>MA</v>
          </cell>
          <cell r="F5796" t="str">
            <v>P1</v>
          </cell>
          <cell r="G5796" t="str">
            <v>MCARE</v>
          </cell>
          <cell r="H5796" t="str">
            <v>MI</v>
          </cell>
          <cell r="I5796" t="str">
            <v>0017562 - RODGERS, ANDREW P</v>
          </cell>
        </row>
        <row r="5797">
          <cell r="A5797" t="str">
            <v>C55031IH</v>
          </cell>
          <cell r="B5797">
            <v>42185</v>
          </cell>
          <cell r="C5797" t="str">
            <v>C55031</v>
          </cell>
          <cell r="D5797" t="str">
            <v>Holmes Hole Builders LLC</v>
          </cell>
          <cell r="E5797" t="str">
            <v>MA</v>
          </cell>
          <cell r="F5797" t="str">
            <v>P1</v>
          </cell>
          <cell r="G5797" t="str">
            <v>SMALL</v>
          </cell>
          <cell r="H5797" t="str">
            <v>IH</v>
          </cell>
          <cell r="I5797" t="str">
            <v>0025739 - PAYCHEX AGENCY INC</v>
          </cell>
        </row>
        <row r="5798">
          <cell r="A5798" t="str">
            <v>C55033PO</v>
          </cell>
          <cell r="B5798">
            <v>42185</v>
          </cell>
          <cell r="C5798" t="str">
            <v>C55033</v>
          </cell>
          <cell r="D5798" t="str">
            <v>Platz Associates</v>
          </cell>
          <cell r="E5798" t="str">
            <v>ME</v>
          </cell>
          <cell r="F5798" t="str">
            <v>P1</v>
          </cell>
          <cell r="G5798" t="str">
            <v>SMALL</v>
          </cell>
          <cell r="H5798" t="str">
            <v>PO</v>
          </cell>
          <cell r="I5798" t="str">
            <v>0035307 - BUSINESS INSURANCE AGENCY</v>
          </cell>
        </row>
        <row r="5799">
          <cell r="A5799" t="str">
            <v>C55036IH</v>
          </cell>
          <cell r="B5799">
            <v>42185</v>
          </cell>
          <cell r="C5799" t="str">
            <v>C55036</v>
          </cell>
          <cell r="D5799" t="str">
            <v>A J Lukes of Harwich Inc</v>
          </cell>
          <cell r="E5799" t="str">
            <v>MA</v>
          </cell>
          <cell r="F5799" t="str">
            <v>P1</v>
          </cell>
          <cell r="G5799" t="str">
            <v>SMALL</v>
          </cell>
          <cell r="H5799" t="str">
            <v>IH</v>
          </cell>
          <cell r="I5799" t="str">
            <v>0017502 - MCGUIRE, KENNETH J</v>
          </cell>
        </row>
        <row r="5800">
          <cell r="A5800" t="str">
            <v>C55038IH</v>
          </cell>
          <cell r="B5800">
            <v>42185</v>
          </cell>
          <cell r="C5800" t="str">
            <v>C55038</v>
          </cell>
          <cell r="D5800" t="str">
            <v>Salone Estetica Inc</v>
          </cell>
          <cell r="E5800" t="str">
            <v>MA</v>
          </cell>
          <cell r="F5800" t="str">
            <v>P1</v>
          </cell>
          <cell r="G5800" t="str">
            <v>SMALL</v>
          </cell>
          <cell r="H5800" t="str">
            <v>IH</v>
          </cell>
          <cell r="I5800" t="str">
            <v>0017503 - GUARINO, CHRISTOPHER</v>
          </cell>
        </row>
        <row r="5801">
          <cell r="A5801" t="str">
            <v>C55039JH</v>
          </cell>
          <cell r="B5801">
            <v>42185</v>
          </cell>
          <cell r="C5801" t="str">
            <v>C55039</v>
          </cell>
          <cell r="D5801" t="str">
            <v>Perry Hicks Deshaies and Mello LLP</v>
          </cell>
          <cell r="E5801" t="str">
            <v>MA</v>
          </cell>
          <cell r="F5801" t="str">
            <v>P1</v>
          </cell>
          <cell r="G5801" t="str">
            <v>SMALL</v>
          </cell>
          <cell r="H5801" t="str">
            <v>JH</v>
          </cell>
          <cell r="I5801" t="str">
            <v>0017469 - BLIER, GEORGE D</v>
          </cell>
        </row>
        <row r="5802">
          <cell r="A5802" t="str">
            <v>C55041IV</v>
          </cell>
          <cell r="B5802">
            <v>42185</v>
          </cell>
          <cell r="C5802" t="str">
            <v>C55041</v>
          </cell>
          <cell r="D5802" t="str">
            <v>Len-Tex Corporation</v>
          </cell>
          <cell r="E5802" t="str">
            <v>NH</v>
          </cell>
          <cell r="F5802" t="str">
            <v>P1</v>
          </cell>
          <cell r="G5802" t="str">
            <v>CRC</v>
          </cell>
          <cell r="H5802" t="str">
            <v>IV</v>
          </cell>
          <cell r="I5802" t="str">
            <v>0032648 - RICHARDS GROUP</v>
          </cell>
        </row>
        <row r="5803">
          <cell r="A5803" t="str">
            <v>C55041JN</v>
          </cell>
          <cell r="B5803">
            <v>42185</v>
          </cell>
          <cell r="C5803" t="str">
            <v>C55041</v>
          </cell>
          <cell r="D5803" t="str">
            <v>Len-Tex Corporation</v>
          </cell>
          <cell r="E5803" t="str">
            <v>NH</v>
          </cell>
          <cell r="F5803" t="str">
            <v>P1</v>
          </cell>
          <cell r="G5803" t="str">
            <v>CRC</v>
          </cell>
          <cell r="H5803" t="str">
            <v>JN</v>
          </cell>
          <cell r="I5803" t="str">
            <v>0032648 - RICHARDS GROUP</v>
          </cell>
        </row>
        <row r="5804">
          <cell r="A5804" t="str">
            <v>C55042IH</v>
          </cell>
          <cell r="B5804">
            <v>42185</v>
          </cell>
          <cell r="C5804" t="str">
            <v>C55042</v>
          </cell>
          <cell r="D5804" t="str">
            <v>F C Stars of Massachusetts Inc</v>
          </cell>
          <cell r="E5804" t="str">
            <v>MA</v>
          </cell>
          <cell r="F5804" t="str">
            <v>P1</v>
          </cell>
          <cell r="G5804" t="str">
            <v>SMALL</v>
          </cell>
          <cell r="H5804" t="str">
            <v>IH</v>
          </cell>
          <cell r="I5804" t="str">
            <v>0017565 - COMPREHENSIVE INS PROVIDERS INC</v>
          </cell>
        </row>
        <row r="5805">
          <cell r="A5805" t="str">
            <v>C55043IH</v>
          </cell>
          <cell r="B5805">
            <v>42185</v>
          </cell>
          <cell r="C5805" t="str">
            <v>C55043</v>
          </cell>
          <cell r="D5805" t="str">
            <v>Seatrading International Inc</v>
          </cell>
          <cell r="E5805" t="str">
            <v>MA</v>
          </cell>
          <cell r="F5805" t="str">
            <v>P1</v>
          </cell>
          <cell r="G5805" t="str">
            <v>SMALL</v>
          </cell>
          <cell r="H5805" t="str">
            <v>IH</v>
          </cell>
          <cell r="I5805" t="str">
            <v>0017547 - AISLING PARTNERS INS BROKERAGE</v>
          </cell>
        </row>
        <row r="5806">
          <cell r="A5806" t="str">
            <v>C55045IH</v>
          </cell>
          <cell r="B5806">
            <v>42185</v>
          </cell>
          <cell r="C5806" t="str">
            <v>C55045</v>
          </cell>
          <cell r="D5806" t="str">
            <v>Jewell Insurance Agency Inc</v>
          </cell>
          <cell r="E5806" t="str">
            <v>MA</v>
          </cell>
          <cell r="F5806" t="str">
            <v>P1</v>
          </cell>
          <cell r="G5806" t="str">
            <v>SMALL</v>
          </cell>
          <cell r="H5806" t="str">
            <v>IH</v>
          </cell>
          <cell r="I5806" t="str">
            <v>0033953 - BP BENEFITS LLC</v>
          </cell>
        </row>
        <row r="5807">
          <cell r="A5807" t="str">
            <v>C55048IH</v>
          </cell>
          <cell r="B5807">
            <v>42185</v>
          </cell>
          <cell r="C5807" t="str">
            <v>C55048</v>
          </cell>
          <cell r="D5807" t="str">
            <v>Pinto's Plumbing &amp; Heating Inc</v>
          </cell>
          <cell r="E5807" t="str">
            <v>MA</v>
          </cell>
          <cell r="F5807" t="str">
            <v>P1</v>
          </cell>
          <cell r="G5807" t="str">
            <v>SMALL</v>
          </cell>
          <cell r="H5807" t="str">
            <v>IH</v>
          </cell>
          <cell r="I5807" t="str">
            <v>0019012 - UNITED BUSINESSMANS INSURANCE AGENCY</v>
          </cell>
        </row>
        <row r="5808">
          <cell r="A5808" t="str">
            <v>C55048MI</v>
          </cell>
          <cell r="B5808">
            <v>42185</v>
          </cell>
          <cell r="C5808" t="str">
            <v>C55048</v>
          </cell>
          <cell r="D5808" t="str">
            <v>Pinto's Plumbing &amp; Heating Inc</v>
          </cell>
          <cell r="E5808" t="str">
            <v>MA</v>
          </cell>
          <cell r="F5808" t="str">
            <v>P1</v>
          </cell>
          <cell r="G5808" t="str">
            <v>MCARE</v>
          </cell>
          <cell r="H5808" t="str">
            <v>MI</v>
          </cell>
          <cell r="I5808" t="str">
            <v>0019012 - UNITED BUSINESSMANS INSURANCE AGENCY</v>
          </cell>
        </row>
        <row r="5809">
          <cell r="A5809" t="str">
            <v>C55049IA</v>
          </cell>
          <cell r="B5809">
            <v>42185</v>
          </cell>
          <cell r="C5809" t="str">
            <v>C55049</v>
          </cell>
          <cell r="D5809" t="str">
            <v>Lown Institute</v>
          </cell>
          <cell r="E5809" t="str">
            <v>MA</v>
          </cell>
          <cell r="F5809" t="str">
            <v>P1</v>
          </cell>
          <cell r="G5809" t="str">
            <v>SMALL</v>
          </cell>
          <cell r="H5809" t="str">
            <v>IA</v>
          </cell>
          <cell r="I5809" t="str">
            <v>0017527 - PECINOVSKY, DAVID</v>
          </cell>
        </row>
        <row r="5810">
          <cell r="A5810" t="str">
            <v>C55049IH</v>
          </cell>
          <cell r="B5810">
            <v>42185</v>
          </cell>
          <cell r="C5810" t="str">
            <v>C55049</v>
          </cell>
          <cell r="D5810" t="str">
            <v>Lown Institute</v>
          </cell>
          <cell r="E5810" t="str">
            <v>MA</v>
          </cell>
          <cell r="F5810" t="str">
            <v>P1</v>
          </cell>
          <cell r="G5810" t="str">
            <v>SMALL</v>
          </cell>
          <cell r="H5810" t="str">
            <v>IH</v>
          </cell>
          <cell r="I5810" t="str">
            <v>0017527 - PECINOVSKY, DAVID</v>
          </cell>
        </row>
        <row r="5811">
          <cell r="A5811" t="str">
            <v>C55050IH</v>
          </cell>
          <cell r="B5811">
            <v>42185</v>
          </cell>
          <cell r="C5811" t="str">
            <v>C55050</v>
          </cell>
          <cell r="D5811" t="str">
            <v>Bellingham Metal Works LLC</v>
          </cell>
          <cell r="E5811" t="str">
            <v>MA</v>
          </cell>
          <cell r="F5811" t="str">
            <v>P1</v>
          </cell>
          <cell r="G5811" t="str">
            <v>SMALL</v>
          </cell>
          <cell r="H5811" t="str">
            <v>IH</v>
          </cell>
          <cell r="I5811" t="str">
            <v>0034542 - RMB INSURANCE SOLUTIONS LLC</v>
          </cell>
        </row>
        <row r="5812">
          <cell r="A5812" t="str">
            <v>C55053IH</v>
          </cell>
          <cell r="B5812">
            <v>42185</v>
          </cell>
          <cell r="C5812" t="str">
            <v>C55053</v>
          </cell>
          <cell r="D5812" t="str">
            <v>Transit Connection Inc</v>
          </cell>
          <cell r="E5812" t="str">
            <v>MA</v>
          </cell>
          <cell r="F5812" t="str">
            <v>P1</v>
          </cell>
          <cell r="G5812" t="str">
            <v>SMALL</v>
          </cell>
          <cell r="H5812" t="str">
            <v>IH</v>
          </cell>
          <cell r="I5812" t="str">
            <v>0017557 - UNITED BUSINESSMANS INSURANCE AGENCY</v>
          </cell>
        </row>
        <row r="5813">
          <cell r="A5813" t="str">
            <v>C55057IA</v>
          </cell>
          <cell r="B5813">
            <v>42185</v>
          </cell>
          <cell r="C5813" t="str">
            <v>C55057</v>
          </cell>
          <cell r="D5813" t="str">
            <v>Ray Murray Inc</v>
          </cell>
          <cell r="E5813" t="str">
            <v>MA</v>
          </cell>
          <cell r="F5813" t="str">
            <v>P1</v>
          </cell>
          <cell r="G5813" t="str">
            <v>SMALL</v>
          </cell>
          <cell r="H5813" t="str">
            <v>IA</v>
          </cell>
          <cell r="I5813" t="str">
            <v>0036103 - DINAN, WILLIAM SCOTT</v>
          </cell>
        </row>
        <row r="5814">
          <cell r="A5814" t="str">
            <v>C55057JA</v>
          </cell>
          <cell r="B5814">
            <v>42185</v>
          </cell>
          <cell r="C5814" t="str">
            <v>C55057</v>
          </cell>
          <cell r="D5814" t="str">
            <v>Ray Murray Inc</v>
          </cell>
          <cell r="E5814" t="str">
            <v>MA</v>
          </cell>
          <cell r="F5814" t="str">
            <v>P1</v>
          </cell>
          <cell r="G5814" t="str">
            <v>SMALL</v>
          </cell>
          <cell r="H5814" t="str">
            <v>JA</v>
          </cell>
          <cell r="I5814" t="str">
            <v>0036103 - DINAN, WILLIAM SCOTT</v>
          </cell>
        </row>
        <row r="5815">
          <cell r="A5815" t="str">
            <v>C55058IH</v>
          </cell>
          <cell r="B5815">
            <v>42185</v>
          </cell>
          <cell r="C5815" t="str">
            <v>C55058</v>
          </cell>
          <cell r="D5815" t="str">
            <v>NWG Automotive Repairs Inc</v>
          </cell>
          <cell r="E5815" t="str">
            <v>MA</v>
          </cell>
          <cell r="F5815" t="str">
            <v>P1</v>
          </cell>
          <cell r="G5815" t="str">
            <v>SMALL</v>
          </cell>
          <cell r="H5815" t="str">
            <v>IH</v>
          </cell>
          <cell r="I5815" t="str">
            <v>0032267 - HEALTH SOLUTIONS INS AGENCY LLC</v>
          </cell>
        </row>
        <row r="5816">
          <cell r="A5816" t="str">
            <v>C55073IH</v>
          </cell>
          <cell r="B5816">
            <v>42185</v>
          </cell>
          <cell r="C5816" t="str">
            <v>C55073</v>
          </cell>
          <cell r="D5816" t="str">
            <v>3MJ Realty LLC</v>
          </cell>
          <cell r="E5816" t="str">
            <v>MA</v>
          </cell>
          <cell r="F5816" t="str">
            <v>P1</v>
          </cell>
          <cell r="G5816" t="str">
            <v>SMALL</v>
          </cell>
          <cell r="H5816" t="str">
            <v>IH</v>
          </cell>
          <cell r="I5816" t="str">
            <v>0017564 - COMPREHENSIVE INS PROVIDERS INC</v>
          </cell>
        </row>
        <row r="5817">
          <cell r="A5817" t="str">
            <v>C55074IV</v>
          </cell>
          <cell r="B5817">
            <v>42185</v>
          </cell>
          <cell r="C5817" t="str">
            <v>C55074</v>
          </cell>
          <cell r="D5817" t="str">
            <v>Compass Capital Corporation</v>
          </cell>
          <cell r="E5817" t="str">
            <v>MA</v>
          </cell>
          <cell r="F5817" t="str">
            <v>P1</v>
          </cell>
          <cell r="G5817" t="str">
            <v>SMALL</v>
          </cell>
          <cell r="H5817" t="str">
            <v>IV</v>
          </cell>
          <cell r="I5817" t="str">
            <v>0017470 - LICCIARDELLO, THOMAS J</v>
          </cell>
        </row>
        <row r="5818">
          <cell r="A5818" t="str">
            <v>C55074MI</v>
          </cell>
          <cell r="B5818">
            <v>42185</v>
          </cell>
          <cell r="C5818" t="str">
            <v>C55074</v>
          </cell>
          <cell r="D5818" t="str">
            <v>Compass Capital Corporation</v>
          </cell>
          <cell r="E5818" t="str">
            <v>MA</v>
          </cell>
          <cell r="F5818" t="str">
            <v>P1</v>
          </cell>
          <cell r="G5818" t="str">
            <v>MCARE</v>
          </cell>
          <cell r="H5818" t="str">
            <v>MI</v>
          </cell>
          <cell r="I5818" t="str">
            <v>0017470 - LICCIARDELLO, THOMAS J</v>
          </cell>
        </row>
        <row r="5819">
          <cell r="A5819" t="str">
            <v>C55075IH</v>
          </cell>
          <cell r="B5819">
            <v>42185</v>
          </cell>
          <cell r="C5819" t="str">
            <v>C55075</v>
          </cell>
          <cell r="D5819" t="str">
            <v>Mandarin Oriental Hotel Group - Boston</v>
          </cell>
          <cell r="E5819" t="str">
            <v>MA</v>
          </cell>
          <cell r="F5819" t="str">
            <v>P1</v>
          </cell>
          <cell r="G5819" t="str">
            <v>ERF</v>
          </cell>
          <cell r="H5819" t="str">
            <v>IH</v>
          </cell>
          <cell r="I5819" t="str">
            <v>0027073 - WILLIS OF MASSACHUSETTS INC</v>
          </cell>
        </row>
        <row r="5820">
          <cell r="A5820" t="str">
            <v>C55079IV</v>
          </cell>
          <cell r="B5820">
            <v>42185</v>
          </cell>
          <cell r="C5820" t="str">
            <v>C55079</v>
          </cell>
          <cell r="D5820" t="str">
            <v>Down East Machine &amp; Engineering, Inc.</v>
          </cell>
          <cell r="E5820" t="str">
            <v>ME</v>
          </cell>
          <cell r="F5820" t="str">
            <v>P1</v>
          </cell>
          <cell r="G5820" t="str">
            <v>CRC</v>
          </cell>
          <cell r="H5820" t="str">
            <v>IV</v>
          </cell>
          <cell r="I5820" t="str">
            <v>0017767 - BUSINESS INSURANCE AGENCY</v>
          </cell>
        </row>
        <row r="5821">
          <cell r="A5821" t="str">
            <v>C55079PO</v>
          </cell>
          <cell r="B5821">
            <v>42185</v>
          </cell>
          <cell r="C5821" t="str">
            <v>C55079</v>
          </cell>
          <cell r="D5821" t="str">
            <v>Down East Machine &amp; Engineering, Inc.</v>
          </cell>
          <cell r="E5821" t="str">
            <v>ME</v>
          </cell>
          <cell r="F5821" t="str">
            <v>P1</v>
          </cell>
          <cell r="G5821" t="str">
            <v>CRC</v>
          </cell>
          <cell r="H5821" t="str">
            <v>PO</v>
          </cell>
          <cell r="I5821" t="str">
            <v>0017767 - BUSINESS INSURANCE AGENCY</v>
          </cell>
        </row>
        <row r="5822">
          <cell r="A5822" t="str">
            <v>C55080AA</v>
          </cell>
          <cell r="B5822">
            <v>42185</v>
          </cell>
          <cell r="C5822" t="str">
            <v>C55080</v>
          </cell>
          <cell r="D5822" t="str">
            <v>Hair Club for Men of Boston</v>
          </cell>
          <cell r="E5822" t="str">
            <v>MA</v>
          </cell>
          <cell r="F5822" t="str">
            <v>P1</v>
          </cell>
          <cell r="G5822" t="str">
            <v>ERF</v>
          </cell>
          <cell r="H5822" t="str">
            <v>AA</v>
          </cell>
          <cell r="I5822" t="str">
            <v>0023644 - GALLAGHER BENEFIT SERVICES INC</v>
          </cell>
        </row>
        <row r="5823">
          <cell r="A5823" t="str">
            <v>C55080MI</v>
          </cell>
          <cell r="B5823">
            <v>42185</v>
          </cell>
          <cell r="C5823" t="str">
            <v>C55080</v>
          </cell>
          <cell r="D5823" t="str">
            <v>Hair Club for Men of Boston</v>
          </cell>
          <cell r="E5823" t="str">
            <v>MA</v>
          </cell>
          <cell r="F5823" t="str">
            <v>P1</v>
          </cell>
          <cell r="G5823" t="str">
            <v>MCARE</v>
          </cell>
          <cell r="H5823" t="str">
            <v>MI</v>
          </cell>
          <cell r="I5823" t="str">
            <v>0023644 - GALLAGHER BENEFIT SERVICES INC</v>
          </cell>
        </row>
        <row r="5824">
          <cell r="A5824" t="str">
            <v>C55082JM</v>
          </cell>
          <cell r="B5824">
            <v>42185</v>
          </cell>
          <cell r="C5824" t="str">
            <v>C55082</v>
          </cell>
          <cell r="D5824" t="str">
            <v>Capital Transportation Services Inc</v>
          </cell>
          <cell r="E5824" t="str">
            <v>NH</v>
          </cell>
          <cell r="F5824" t="str">
            <v>P1</v>
          </cell>
          <cell r="G5824" t="str">
            <v>SMALL</v>
          </cell>
          <cell r="H5824" t="str">
            <v>JM</v>
          </cell>
          <cell r="I5824" t="str">
            <v>0017802 - DONOHUE JR, STEPHEN J</v>
          </cell>
        </row>
        <row r="5825">
          <cell r="A5825" t="str">
            <v>C55083IV</v>
          </cell>
          <cell r="B5825">
            <v>42185</v>
          </cell>
          <cell r="C5825" t="str">
            <v>C55083</v>
          </cell>
          <cell r="D5825" t="str">
            <v>South Mountain Company</v>
          </cell>
          <cell r="E5825" t="str">
            <v>MA</v>
          </cell>
          <cell r="F5825" t="str">
            <v>P1</v>
          </cell>
          <cell r="G5825" t="str">
            <v>SMALL</v>
          </cell>
          <cell r="H5825" t="str">
            <v>IV</v>
          </cell>
          <cell r="I5825" t="str">
            <v>0021495 - FINOCCHIO, ANTHONY M</v>
          </cell>
        </row>
        <row r="5826">
          <cell r="A5826" t="str">
            <v>C55092IH</v>
          </cell>
          <cell r="B5826">
            <v>42185</v>
          </cell>
          <cell r="C5826" t="str">
            <v>C55092</v>
          </cell>
          <cell r="D5826" t="str">
            <v>Brockton Pediatrics Inc</v>
          </cell>
          <cell r="E5826" t="str">
            <v>MA</v>
          </cell>
          <cell r="F5826" t="str">
            <v>P1</v>
          </cell>
          <cell r="G5826" t="str">
            <v>SMALL</v>
          </cell>
          <cell r="H5826" t="str">
            <v>IH</v>
          </cell>
          <cell r="I5826" t="str">
            <v>0035662 - COLBY, JASON SCOTT</v>
          </cell>
        </row>
        <row r="5827">
          <cell r="A5827" t="str">
            <v>C55096IH</v>
          </cell>
          <cell r="B5827">
            <v>42185</v>
          </cell>
          <cell r="C5827" t="str">
            <v>C55096</v>
          </cell>
          <cell r="D5827" t="str">
            <v>Barbato Construction Co Inc</v>
          </cell>
          <cell r="E5827" t="str">
            <v>MA</v>
          </cell>
          <cell r="F5827" t="str">
            <v>P1</v>
          </cell>
          <cell r="G5827" t="str">
            <v>SMALL</v>
          </cell>
          <cell r="H5827" t="str">
            <v>IH</v>
          </cell>
          <cell r="I5827" t="str">
            <v>0025898 - BOSTON COMMONWEALTH ADVANTAGE LLC</v>
          </cell>
        </row>
        <row r="5828">
          <cell r="A5828" t="str">
            <v>C55098IH</v>
          </cell>
          <cell r="B5828">
            <v>42185</v>
          </cell>
          <cell r="C5828" t="str">
            <v>C55098</v>
          </cell>
          <cell r="D5828" t="str">
            <v>Central Massachusetts Area Health Education Center Inc</v>
          </cell>
          <cell r="E5828" t="str">
            <v>MA</v>
          </cell>
          <cell r="F5828" t="str">
            <v>P1</v>
          </cell>
          <cell r="G5828" t="str">
            <v>SMALL</v>
          </cell>
          <cell r="H5828" t="str">
            <v>IH</v>
          </cell>
          <cell r="I5828" t="str">
            <v>0017733 - SMALL BUSINESS INSURANCE AGENCY INC</v>
          </cell>
        </row>
        <row r="5829">
          <cell r="A5829" t="str">
            <v>C55099IH</v>
          </cell>
          <cell r="B5829">
            <v>42185</v>
          </cell>
          <cell r="C5829" t="str">
            <v>C55099</v>
          </cell>
          <cell r="D5829" t="str">
            <v>Central Aroostook Association</v>
          </cell>
          <cell r="E5829" t="str">
            <v>ME</v>
          </cell>
          <cell r="F5829" t="str">
            <v>P1</v>
          </cell>
          <cell r="G5829" t="str">
            <v>CRC</v>
          </cell>
          <cell r="H5829" t="str">
            <v>IH</v>
          </cell>
          <cell r="I5829" t="str">
            <v>0019850 - BARRESI FINANCIAL INC</v>
          </cell>
        </row>
        <row r="5830">
          <cell r="A5830" t="str">
            <v>C55103IH</v>
          </cell>
          <cell r="B5830">
            <v>42185</v>
          </cell>
          <cell r="C5830" t="str">
            <v>C55103</v>
          </cell>
          <cell r="D5830" t="str">
            <v>The Liquor Shop</v>
          </cell>
          <cell r="E5830" t="str">
            <v>MA</v>
          </cell>
          <cell r="F5830" t="str">
            <v>P1</v>
          </cell>
          <cell r="G5830" t="str">
            <v>SMALL</v>
          </cell>
          <cell r="H5830" t="str">
            <v>IH</v>
          </cell>
          <cell r="I5830" t="str">
            <v>0033213 - FREE AGENTS NH LLC</v>
          </cell>
        </row>
        <row r="5831">
          <cell r="A5831" t="str">
            <v>C55105IH</v>
          </cell>
          <cell r="B5831">
            <v>42185</v>
          </cell>
          <cell r="C5831" t="str">
            <v>C55105</v>
          </cell>
          <cell r="D5831" t="str">
            <v>Cottage Wellesley LLC</v>
          </cell>
          <cell r="E5831" t="str">
            <v>MA</v>
          </cell>
          <cell r="F5831" t="str">
            <v>P1</v>
          </cell>
          <cell r="G5831" t="str">
            <v>SMALL</v>
          </cell>
          <cell r="H5831" t="str">
            <v>IH</v>
          </cell>
          <cell r="I5831" t="str">
            <v>0035446 - PAYCHEX AGENCY INC</v>
          </cell>
        </row>
        <row r="5832">
          <cell r="A5832" t="str">
            <v>C55108IA</v>
          </cell>
          <cell r="B5832">
            <v>42185</v>
          </cell>
          <cell r="C5832" t="str">
            <v>C55108</v>
          </cell>
          <cell r="D5832" t="str">
            <v>The Debt Exchange</v>
          </cell>
          <cell r="E5832" t="str">
            <v>MA</v>
          </cell>
          <cell r="F5832" t="str">
            <v>P1</v>
          </cell>
          <cell r="G5832" t="str">
            <v>CRC</v>
          </cell>
          <cell r="H5832" t="str">
            <v>IA</v>
          </cell>
          <cell r="I5832" t="str">
            <v>0030472 - DIGITAL INSURANCE AGENCY INC</v>
          </cell>
        </row>
        <row r="5833">
          <cell r="A5833" t="str">
            <v>C55108IH</v>
          </cell>
          <cell r="B5833">
            <v>42185</v>
          </cell>
          <cell r="C5833" t="str">
            <v>C55108</v>
          </cell>
          <cell r="D5833" t="str">
            <v>The Debt Exchange</v>
          </cell>
          <cell r="E5833" t="str">
            <v>MA</v>
          </cell>
          <cell r="F5833" t="str">
            <v>P1</v>
          </cell>
          <cell r="G5833" t="str">
            <v>CRC</v>
          </cell>
          <cell r="H5833" t="str">
            <v>IH</v>
          </cell>
          <cell r="I5833" t="str">
            <v>0030472 - DIGITAL INSURANCE AGENCY INC</v>
          </cell>
        </row>
        <row r="5834">
          <cell r="A5834" t="str">
            <v>C55110IH</v>
          </cell>
          <cell r="B5834">
            <v>42185</v>
          </cell>
          <cell r="C5834" t="str">
            <v>C55110</v>
          </cell>
          <cell r="D5834" t="str">
            <v>Heritage Design Group</v>
          </cell>
          <cell r="E5834" t="str">
            <v>MA</v>
          </cell>
          <cell r="F5834" t="str">
            <v>P1</v>
          </cell>
          <cell r="G5834" t="str">
            <v>SMALL</v>
          </cell>
          <cell r="H5834" t="str">
            <v>IH</v>
          </cell>
          <cell r="I5834" t="str">
            <v>0017780 - FERREIRA, DAVID J</v>
          </cell>
        </row>
        <row r="5835">
          <cell r="A5835" t="str">
            <v>C55112JM</v>
          </cell>
          <cell r="B5835">
            <v>42185</v>
          </cell>
          <cell r="C5835" t="str">
            <v>C55112</v>
          </cell>
          <cell r="D5835" t="str">
            <v>Two C Pack Systems Corp</v>
          </cell>
          <cell r="E5835" t="str">
            <v>NH</v>
          </cell>
          <cell r="F5835" t="str">
            <v>P1</v>
          </cell>
          <cell r="G5835" t="str">
            <v>CRC</v>
          </cell>
          <cell r="H5835" t="str">
            <v>JM</v>
          </cell>
          <cell r="I5835" t="str">
            <v>0019851 - CGI EMPLOYEE BENEFITS GROUP</v>
          </cell>
        </row>
        <row r="5836">
          <cell r="A5836" t="str">
            <v>C55112JN</v>
          </cell>
          <cell r="B5836">
            <v>42185</v>
          </cell>
          <cell r="C5836" t="str">
            <v>C55112</v>
          </cell>
          <cell r="D5836" t="str">
            <v>Two C Pack Systems Corp</v>
          </cell>
          <cell r="E5836" t="str">
            <v>NH</v>
          </cell>
          <cell r="F5836" t="str">
            <v>P1</v>
          </cell>
          <cell r="G5836" t="str">
            <v>CRC</v>
          </cell>
          <cell r="H5836" t="str">
            <v>JN</v>
          </cell>
          <cell r="I5836" t="str">
            <v>0019851 - CGI EMPLOYEE BENEFITS GROUP</v>
          </cell>
        </row>
        <row r="5837">
          <cell r="A5837" t="str">
            <v>C55114JS</v>
          </cell>
          <cell r="B5837">
            <v>42185</v>
          </cell>
          <cell r="C5837" t="str">
            <v>C55114</v>
          </cell>
          <cell r="D5837" t="str">
            <v>Fuser Technologies</v>
          </cell>
          <cell r="E5837" t="str">
            <v>NH</v>
          </cell>
          <cell r="F5837" t="str">
            <v>P1</v>
          </cell>
          <cell r="G5837" t="str">
            <v>SMALL</v>
          </cell>
          <cell r="H5837" t="str">
            <v>JS</v>
          </cell>
          <cell r="I5837" t="str">
            <v>0036112 - ROBERT L BROWN INSURANCE INC</v>
          </cell>
        </row>
        <row r="5838">
          <cell r="A5838" t="str">
            <v>C55115IA</v>
          </cell>
          <cell r="B5838">
            <v>42185</v>
          </cell>
          <cell r="C5838" t="str">
            <v>C55115</v>
          </cell>
          <cell r="D5838" t="str">
            <v>ActBlue</v>
          </cell>
          <cell r="E5838" t="str">
            <v>MA</v>
          </cell>
          <cell r="F5838" t="str">
            <v>P1</v>
          </cell>
          <cell r="G5838" t="str">
            <v>SMALL</v>
          </cell>
          <cell r="H5838" t="str">
            <v>IA</v>
          </cell>
          <cell r="I5838" t="str">
            <v>0017806 - ACTUARIAL BROKERS INSURANCE AGCY INC</v>
          </cell>
        </row>
        <row r="5839">
          <cell r="A5839" t="str">
            <v>C55121IH</v>
          </cell>
          <cell r="B5839">
            <v>42185</v>
          </cell>
          <cell r="C5839" t="str">
            <v>C55121</v>
          </cell>
          <cell r="D5839" t="str">
            <v>High on the Hog Inc</v>
          </cell>
          <cell r="E5839" t="str">
            <v>MA</v>
          </cell>
          <cell r="F5839" t="str">
            <v>P1</v>
          </cell>
          <cell r="G5839" t="str">
            <v>SMALL</v>
          </cell>
          <cell r="H5839" t="str">
            <v>IH</v>
          </cell>
          <cell r="I5839" t="str">
            <v>0031803 - INSIGHT INSURANCE AGENCY LLC</v>
          </cell>
        </row>
        <row r="5840">
          <cell r="A5840" t="str">
            <v>C55121JA</v>
          </cell>
          <cell r="B5840">
            <v>42185</v>
          </cell>
          <cell r="C5840" t="str">
            <v>C55121</v>
          </cell>
          <cell r="D5840" t="str">
            <v>High on the Hog Inc</v>
          </cell>
          <cell r="E5840" t="str">
            <v>MA</v>
          </cell>
          <cell r="F5840" t="str">
            <v>P1</v>
          </cell>
          <cell r="G5840" t="str">
            <v>SMALL</v>
          </cell>
          <cell r="H5840" t="str">
            <v>JA</v>
          </cell>
          <cell r="I5840" t="str">
            <v>0031803 - INSIGHT INSURANCE AGENCY LLC</v>
          </cell>
        </row>
        <row r="5841">
          <cell r="A5841" t="str">
            <v>C55125IH</v>
          </cell>
          <cell r="B5841">
            <v>42185</v>
          </cell>
          <cell r="C5841" t="str">
            <v>C55125</v>
          </cell>
          <cell r="D5841" t="str">
            <v>Concord Carpet Corp</v>
          </cell>
          <cell r="E5841" t="str">
            <v>MA</v>
          </cell>
          <cell r="F5841" t="str">
            <v>P1</v>
          </cell>
          <cell r="G5841" t="str">
            <v>SMALL</v>
          </cell>
          <cell r="H5841" t="str">
            <v>IH</v>
          </cell>
          <cell r="I5841" t="str">
            <v>0017774 - BHR LIFE &amp; GROUP INSURANCE AGENCY INC</v>
          </cell>
        </row>
        <row r="5842">
          <cell r="A5842" t="str">
            <v>C55125MI</v>
          </cell>
          <cell r="B5842">
            <v>42185</v>
          </cell>
          <cell r="C5842" t="str">
            <v>C55125</v>
          </cell>
          <cell r="D5842" t="str">
            <v>Concord Carpet Corp</v>
          </cell>
          <cell r="E5842" t="str">
            <v>MA</v>
          </cell>
          <cell r="F5842" t="str">
            <v>P1</v>
          </cell>
          <cell r="G5842" t="str">
            <v>MCARE</v>
          </cell>
          <cell r="H5842" t="str">
            <v>MI</v>
          </cell>
          <cell r="I5842" t="str">
            <v>0017774 - BHR LIFE &amp; GROUP INSURANCE AGENCY INC</v>
          </cell>
        </row>
        <row r="5843">
          <cell r="A5843" t="str">
            <v>C55131IH</v>
          </cell>
          <cell r="B5843">
            <v>42185</v>
          </cell>
          <cell r="C5843" t="str">
            <v>C55131</v>
          </cell>
          <cell r="D5843" t="str">
            <v>Pabian &amp; Russell LLC</v>
          </cell>
          <cell r="E5843" t="str">
            <v>MA</v>
          </cell>
          <cell r="F5843" t="str">
            <v>P1</v>
          </cell>
          <cell r="G5843" t="str">
            <v>SMALL</v>
          </cell>
          <cell r="H5843" t="str">
            <v>IH</v>
          </cell>
          <cell r="I5843" t="str">
            <v>0031794 - AXIAL BENEFITS GROUP LLC</v>
          </cell>
        </row>
        <row r="5844">
          <cell r="A5844" t="str">
            <v>C55133IH</v>
          </cell>
          <cell r="B5844">
            <v>42185</v>
          </cell>
          <cell r="C5844" t="str">
            <v>C55133</v>
          </cell>
          <cell r="D5844" t="str">
            <v>Jerope Inc dba Arnold's Restaurant</v>
          </cell>
          <cell r="E5844" t="str">
            <v>MA</v>
          </cell>
          <cell r="F5844" t="str">
            <v>P1</v>
          </cell>
          <cell r="G5844" t="str">
            <v>SMALL</v>
          </cell>
          <cell r="H5844" t="str">
            <v>IH</v>
          </cell>
          <cell r="I5844" t="str">
            <v>0035930 - PIKE, FREDERICK</v>
          </cell>
        </row>
        <row r="5845">
          <cell r="A5845" t="str">
            <v>C55135IA</v>
          </cell>
          <cell r="B5845">
            <v>42185</v>
          </cell>
          <cell r="C5845" t="str">
            <v>C55135</v>
          </cell>
          <cell r="D5845" t="str">
            <v>Nexcelom Bioscience LLC</v>
          </cell>
          <cell r="E5845" t="str">
            <v>MA</v>
          </cell>
          <cell r="F5845" t="str">
            <v>P1</v>
          </cell>
          <cell r="G5845" t="str">
            <v>SMALL</v>
          </cell>
          <cell r="H5845" t="str">
            <v>IA</v>
          </cell>
          <cell r="I5845" t="str">
            <v>0028011 - BORISLOW INSURANCE AGENCY</v>
          </cell>
        </row>
        <row r="5846">
          <cell r="A5846" t="str">
            <v>C55135IH</v>
          </cell>
          <cell r="B5846">
            <v>42185</v>
          </cell>
          <cell r="C5846" t="str">
            <v>C55135</v>
          </cell>
          <cell r="D5846" t="str">
            <v>Nexcelom Bioscience LLC</v>
          </cell>
          <cell r="E5846" t="str">
            <v>MA</v>
          </cell>
          <cell r="F5846" t="str">
            <v>P1</v>
          </cell>
          <cell r="G5846" t="str">
            <v>SMALL</v>
          </cell>
          <cell r="H5846" t="str">
            <v>IH</v>
          </cell>
          <cell r="I5846" t="str">
            <v>0028011 - BORISLOW INSURANCE AGENCY</v>
          </cell>
        </row>
        <row r="5847">
          <cell r="A5847" t="str">
            <v>C55141IH</v>
          </cell>
          <cell r="B5847">
            <v>42185</v>
          </cell>
          <cell r="C5847" t="str">
            <v>C55141</v>
          </cell>
          <cell r="D5847" t="str">
            <v>Suburban Eye Specialists PC</v>
          </cell>
          <cell r="E5847" t="str">
            <v>MA</v>
          </cell>
          <cell r="F5847" t="str">
            <v>P1</v>
          </cell>
          <cell r="G5847" t="str">
            <v>SMALL</v>
          </cell>
          <cell r="H5847" t="str">
            <v>IH</v>
          </cell>
          <cell r="I5847" t="str">
            <v>0020978 - PROVIDER INSURANCE GROUP INC</v>
          </cell>
        </row>
        <row r="5848">
          <cell r="A5848" t="str">
            <v>C55142IH</v>
          </cell>
          <cell r="B5848">
            <v>42185</v>
          </cell>
          <cell r="C5848" t="str">
            <v>C55142</v>
          </cell>
          <cell r="D5848" t="str">
            <v>Johnson Electrical Supply Inc</v>
          </cell>
          <cell r="E5848" t="str">
            <v>MA</v>
          </cell>
          <cell r="F5848" t="str">
            <v>P1</v>
          </cell>
          <cell r="G5848" t="str">
            <v>SMALL</v>
          </cell>
          <cell r="H5848" t="str">
            <v>IH</v>
          </cell>
          <cell r="I5848" t="str">
            <v>0017776 - DIXON ASSOCIATES INC</v>
          </cell>
        </row>
        <row r="5849">
          <cell r="A5849" t="str">
            <v>C55143IA</v>
          </cell>
          <cell r="B5849">
            <v>42185</v>
          </cell>
          <cell r="C5849" t="str">
            <v>C55143</v>
          </cell>
          <cell r="D5849" t="str">
            <v>Matthew T Mulcahy DMD dba Windmill Family Dental Inc</v>
          </cell>
          <cell r="E5849" t="str">
            <v>MA</v>
          </cell>
          <cell r="F5849" t="str">
            <v>P1</v>
          </cell>
          <cell r="G5849" t="str">
            <v>SMALL</v>
          </cell>
          <cell r="H5849" t="str">
            <v>IA</v>
          </cell>
          <cell r="I5849" t="str">
            <v>0020558 - SPRING INSURANCE GROUP LLC</v>
          </cell>
        </row>
        <row r="5850">
          <cell r="A5850" t="str">
            <v>C55144JA</v>
          </cell>
          <cell r="B5850">
            <v>42185</v>
          </cell>
          <cell r="C5850" t="str">
            <v>C55144</v>
          </cell>
          <cell r="D5850" t="str">
            <v>Giguere Gymnastics Inc</v>
          </cell>
          <cell r="E5850" t="str">
            <v>MA</v>
          </cell>
          <cell r="F5850" t="str">
            <v>P1</v>
          </cell>
          <cell r="G5850" t="str">
            <v>SMALL</v>
          </cell>
          <cell r="H5850" t="str">
            <v>JA</v>
          </cell>
          <cell r="I5850" t="str">
            <v>0017815 - JAMES J HERLIHY INSURANCE AGENCY INC</v>
          </cell>
        </row>
        <row r="5851">
          <cell r="A5851" t="str">
            <v>C55150JM</v>
          </cell>
          <cell r="B5851">
            <v>42185</v>
          </cell>
          <cell r="C5851" t="str">
            <v>C55150</v>
          </cell>
          <cell r="D5851" t="str">
            <v>Stanley Elevator Company Inc</v>
          </cell>
          <cell r="E5851" t="str">
            <v>NH</v>
          </cell>
          <cell r="F5851" t="str">
            <v>P1</v>
          </cell>
          <cell r="G5851" t="str">
            <v>CRC</v>
          </cell>
          <cell r="H5851" t="str">
            <v>JM</v>
          </cell>
          <cell r="I5851" t="str">
            <v>0029913 - WASKIEWICZ, ROBERT J</v>
          </cell>
        </row>
        <row r="5852">
          <cell r="A5852" t="str">
            <v>C55151IV</v>
          </cell>
          <cell r="B5852">
            <v>42185</v>
          </cell>
          <cell r="C5852" t="str">
            <v>C55151</v>
          </cell>
          <cell r="D5852" t="str">
            <v>Kenilworth, Inc.</v>
          </cell>
          <cell r="E5852" t="str">
            <v>ME</v>
          </cell>
          <cell r="F5852" t="str">
            <v>P1</v>
          </cell>
          <cell r="G5852" t="str">
            <v>SMALL</v>
          </cell>
          <cell r="H5852" t="str">
            <v>IV</v>
          </cell>
          <cell r="I5852" t="str">
            <v>0025724 - E A SCRIBNER INSURANCE AGENCY INC</v>
          </cell>
        </row>
        <row r="5853">
          <cell r="A5853" t="str">
            <v>C55153IH</v>
          </cell>
          <cell r="B5853">
            <v>42185</v>
          </cell>
          <cell r="C5853" t="str">
            <v>C55153</v>
          </cell>
          <cell r="D5853" t="str">
            <v>Patrick E Lundgren</v>
          </cell>
          <cell r="E5853" t="str">
            <v>MA</v>
          </cell>
          <cell r="F5853" t="str">
            <v>P1</v>
          </cell>
          <cell r="G5853" t="str">
            <v>SMALL</v>
          </cell>
          <cell r="H5853" t="str">
            <v>IH</v>
          </cell>
          <cell r="I5853" t="str">
            <v>0017820 - COMPREHENSIVE INS PROVIDERS INC</v>
          </cell>
        </row>
        <row r="5854">
          <cell r="A5854" t="str">
            <v>C55154IA</v>
          </cell>
          <cell r="B5854">
            <v>42185</v>
          </cell>
          <cell r="C5854" t="str">
            <v>C55154</v>
          </cell>
          <cell r="D5854" t="str">
            <v>Campers Inn Of Raynham Inc</v>
          </cell>
          <cell r="E5854" t="str">
            <v>MA</v>
          </cell>
          <cell r="F5854" t="str">
            <v>P1</v>
          </cell>
          <cell r="G5854" t="str">
            <v>CRC</v>
          </cell>
          <cell r="H5854" t="str">
            <v>IA</v>
          </cell>
          <cell r="I5854" t="str">
            <v>0034245 - CROSS INSURANCE - MANCHESTER</v>
          </cell>
        </row>
        <row r="5855">
          <cell r="A5855" t="str">
            <v>C55154IH</v>
          </cell>
          <cell r="B5855">
            <v>42185</v>
          </cell>
          <cell r="C5855" t="str">
            <v>C55154</v>
          </cell>
          <cell r="D5855" t="str">
            <v>Campers Inn Of Raynham Inc</v>
          </cell>
          <cell r="E5855" t="str">
            <v>MA</v>
          </cell>
          <cell r="F5855" t="str">
            <v>P1</v>
          </cell>
          <cell r="G5855" t="str">
            <v>CRC</v>
          </cell>
          <cell r="H5855" t="str">
            <v>IH</v>
          </cell>
          <cell r="I5855" t="str">
            <v>0034245 - CROSS INSURANCE - MANCHESTER</v>
          </cell>
        </row>
        <row r="5856">
          <cell r="A5856" t="str">
            <v>C55154IV</v>
          </cell>
          <cell r="B5856">
            <v>42185</v>
          </cell>
          <cell r="C5856" t="str">
            <v>C55154</v>
          </cell>
          <cell r="D5856" t="str">
            <v>Campers Inn Of Raynham Inc</v>
          </cell>
          <cell r="E5856" t="str">
            <v>MA</v>
          </cell>
          <cell r="F5856" t="str">
            <v>P1</v>
          </cell>
          <cell r="G5856" t="str">
            <v>CRC</v>
          </cell>
          <cell r="H5856" t="str">
            <v>IV</v>
          </cell>
          <cell r="I5856" t="str">
            <v>0034245 - CROSS INSURANCE - MANCHESTER</v>
          </cell>
        </row>
        <row r="5857">
          <cell r="A5857" t="str">
            <v>C55158IH</v>
          </cell>
          <cell r="B5857">
            <v>42185</v>
          </cell>
          <cell r="C5857" t="str">
            <v>C55158</v>
          </cell>
          <cell r="D5857" t="str">
            <v>Kerrigan &amp; Axon Inc</v>
          </cell>
          <cell r="E5857" t="str">
            <v>MA</v>
          </cell>
          <cell r="F5857" t="str">
            <v>P1</v>
          </cell>
          <cell r="G5857" t="str">
            <v>SMALL</v>
          </cell>
          <cell r="H5857" t="str">
            <v>IH</v>
          </cell>
          <cell r="I5857" t="str">
            <v>0017818 - UNITED BUSINESSMANS INSURANCE AGENCY</v>
          </cell>
        </row>
        <row r="5858">
          <cell r="A5858" t="str">
            <v>C55159IH</v>
          </cell>
          <cell r="B5858">
            <v>42185</v>
          </cell>
          <cell r="C5858" t="str">
            <v>C55159</v>
          </cell>
          <cell r="D5858" t="str">
            <v>Dean &amp; Flynn Inc</v>
          </cell>
          <cell r="E5858" t="str">
            <v>MA</v>
          </cell>
          <cell r="F5858" t="str">
            <v>P1</v>
          </cell>
          <cell r="G5858" t="str">
            <v>SMALL</v>
          </cell>
          <cell r="H5858" t="str">
            <v>IH</v>
          </cell>
          <cell r="I5858" t="str">
            <v>0017803 - BELASTOCK, GERALD</v>
          </cell>
        </row>
        <row r="5859">
          <cell r="A5859" t="str">
            <v>C55160IA</v>
          </cell>
          <cell r="B5859">
            <v>42185</v>
          </cell>
          <cell r="C5859" t="str">
            <v>C55160</v>
          </cell>
          <cell r="D5859" t="str">
            <v>Kodiak Venture Management Company LLC</v>
          </cell>
          <cell r="E5859" t="str">
            <v>MA</v>
          </cell>
          <cell r="F5859" t="str">
            <v>P1</v>
          </cell>
          <cell r="G5859" t="str">
            <v>SMALL</v>
          </cell>
          <cell r="H5859" t="str">
            <v>IA</v>
          </cell>
          <cell r="I5859" t="str">
            <v>0024895 - BRUCE CROHN LLC</v>
          </cell>
        </row>
        <row r="5860">
          <cell r="A5860" t="str">
            <v>C55161IH</v>
          </cell>
          <cell r="B5860">
            <v>42185</v>
          </cell>
          <cell r="C5860" t="str">
            <v>C55161</v>
          </cell>
          <cell r="D5860" t="str">
            <v>Draper Metals</v>
          </cell>
          <cell r="E5860" t="str">
            <v>MA</v>
          </cell>
          <cell r="F5860" t="str">
            <v>P1</v>
          </cell>
          <cell r="G5860" t="str">
            <v>SMALL</v>
          </cell>
          <cell r="H5860" t="str">
            <v>IH</v>
          </cell>
          <cell r="I5860" t="str">
            <v>0031822 - BRABO BENEFITS INC</v>
          </cell>
        </row>
        <row r="5861">
          <cell r="A5861" t="str">
            <v>C55162JA</v>
          </cell>
          <cell r="B5861">
            <v>42185</v>
          </cell>
          <cell r="C5861" t="str">
            <v>C55162</v>
          </cell>
          <cell r="D5861" t="str">
            <v>JH Landscaping &amp; Construction Inc</v>
          </cell>
          <cell r="E5861" t="str">
            <v>MA</v>
          </cell>
          <cell r="F5861" t="str">
            <v>P1</v>
          </cell>
          <cell r="G5861" t="str">
            <v>SMALL</v>
          </cell>
          <cell r="H5861" t="str">
            <v>JA</v>
          </cell>
          <cell r="I5861" t="str">
            <v>0035963 - BENEMAX, INC.</v>
          </cell>
        </row>
        <row r="5862">
          <cell r="A5862" t="str">
            <v>C55164IH</v>
          </cell>
          <cell r="B5862">
            <v>42185</v>
          </cell>
          <cell r="C5862" t="str">
            <v>C55164</v>
          </cell>
          <cell r="D5862" t="str">
            <v>Modern Auto Body Inc</v>
          </cell>
          <cell r="E5862" t="str">
            <v>MA</v>
          </cell>
          <cell r="F5862" t="str">
            <v>P1</v>
          </cell>
          <cell r="G5862" t="str">
            <v>SMALL</v>
          </cell>
          <cell r="H5862" t="str">
            <v>IH</v>
          </cell>
          <cell r="I5862" t="str">
            <v>0035955 - GABRIEL BENEFITS LLC</v>
          </cell>
        </row>
        <row r="5863">
          <cell r="A5863" t="str">
            <v>C55164JA</v>
          </cell>
          <cell r="B5863">
            <v>42185</v>
          </cell>
          <cell r="C5863" t="str">
            <v>C55164</v>
          </cell>
          <cell r="D5863" t="str">
            <v>Modern Auto Body Inc</v>
          </cell>
          <cell r="E5863" t="str">
            <v>MA</v>
          </cell>
          <cell r="F5863" t="str">
            <v>P1</v>
          </cell>
          <cell r="G5863" t="str">
            <v>SMALL</v>
          </cell>
          <cell r="H5863" t="str">
            <v>JA</v>
          </cell>
          <cell r="I5863" t="str">
            <v>0035955 - GABRIEL BENEFITS LLC</v>
          </cell>
        </row>
        <row r="5864">
          <cell r="A5864" t="str">
            <v>C55169IA</v>
          </cell>
          <cell r="B5864">
            <v>42185</v>
          </cell>
          <cell r="C5864" t="str">
            <v>C55169</v>
          </cell>
          <cell r="D5864" t="str">
            <v>Carbonite Inc</v>
          </cell>
          <cell r="E5864" t="str">
            <v>MA</v>
          </cell>
          <cell r="F5864" t="str">
            <v>P1</v>
          </cell>
          <cell r="G5864" t="str">
            <v>ERF</v>
          </cell>
          <cell r="H5864" t="str">
            <v>IA</v>
          </cell>
          <cell r="I5864" t="str">
            <v>0031427 - WILLIAM GALLAGHER  ASSOCIATES</v>
          </cell>
        </row>
        <row r="5865">
          <cell r="A5865" t="str">
            <v>C55169IH</v>
          </cell>
          <cell r="B5865">
            <v>42185</v>
          </cell>
          <cell r="C5865" t="str">
            <v>C55169</v>
          </cell>
          <cell r="D5865" t="str">
            <v>Carbonite Inc</v>
          </cell>
          <cell r="E5865" t="str">
            <v>MA</v>
          </cell>
          <cell r="F5865" t="str">
            <v>P1</v>
          </cell>
          <cell r="G5865" t="str">
            <v>ERF</v>
          </cell>
          <cell r="H5865" t="str">
            <v>IH</v>
          </cell>
          <cell r="I5865" t="str">
            <v>0031427 - WILLIAM GALLAGHER  ASSOCIATES</v>
          </cell>
        </row>
        <row r="5866">
          <cell r="A5866" t="str">
            <v>C55169IV</v>
          </cell>
          <cell r="B5866">
            <v>42185</v>
          </cell>
          <cell r="C5866" t="str">
            <v>C55169</v>
          </cell>
          <cell r="D5866" t="str">
            <v>Carbonite Inc</v>
          </cell>
          <cell r="E5866" t="str">
            <v>MA</v>
          </cell>
          <cell r="F5866" t="str">
            <v>P1</v>
          </cell>
          <cell r="G5866" t="str">
            <v>ERF</v>
          </cell>
          <cell r="H5866" t="str">
            <v>IV</v>
          </cell>
          <cell r="I5866" t="str">
            <v>0031427 - WILLIAM GALLAGHER  ASSOCIATES</v>
          </cell>
        </row>
        <row r="5867">
          <cell r="A5867" t="str">
            <v>C55186IA</v>
          </cell>
          <cell r="B5867">
            <v>42185</v>
          </cell>
          <cell r="C5867" t="str">
            <v>C55186</v>
          </cell>
          <cell r="D5867" t="str">
            <v>Unidesk Corporation</v>
          </cell>
          <cell r="E5867" t="str">
            <v>MA</v>
          </cell>
          <cell r="F5867" t="str">
            <v>P1</v>
          </cell>
          <cell r="G5867" t="str">
            <v>CRC</v>
          </cell>
          <cell r="H5867" t="str">
            <v>IA</v>
          </cell>
          <cell r="I5867" t="str">
            <v>0030495 - DIGITAL INSURANCE AGENCY INC</v>
          </cell>
        </row>
        <row r="5868">
          <cell r="A5868" t="str">
            <v>C55186IH</v>
          </cell>
          <cell r="B5868">
            <v>42185</v>
          </cell>
          <cell r="C5868" t="str">
            <v>C55186</v>
          </cell>
          <cell r="D5868" t="str">
            <v>Unidesk Corporation</v>
          </cell>
          <cell r="E5868" t="str">
            <v>MA</v>
          </cell>
          <cell r="F5868" t="str">
            <v>P1</v>
          </cell>
          <cell r="G5868" t="str">
            <v>CRC</v>
          </cell>
          <cell r="H5868" t="str">
            <v>IH</v>
          </cell>
          <cell r="I5868" t="str">
            <v>0030495 - DIGITAL INSURANCE AGENCY INC</v>
          </cell>
        </row>
        <row r="5869">
          <cell r="A5869" t="str">
            <v>C55187IH</v>
          </cell>
          <cell r="B5869">
            <v>42185</v>
          </cell>
          <cell r="C5869" t="str">
            <v>C55187</v>
          </cell>
          <cell r="D5869" t="str">
            <v>Edinburg Center</v>
          </cell>
          <cell r="E5869" t="str">
            <v>MA</v>
          </cell>
          <cell r="F5869" t="str">
            <v>P1</v>
          </cell>
          <cell r="G5869" t="str">
            <v>ERF</v>
          </cell>
          <cell r="H5869" t="str">
            <v>IH</v>
          </cell>
          <cell r="I5869" t="str">
            <v>0030215 - WEST RIDGE INSURANCE AGENCY INC</v>
          </cell>
        </row>
        <row r="5870">
          <cell r="A5870" t="str">
            <v>C55192IH</v>
          </cell>
          <cell r="B5870">
            <v>42185</v>
          </cell>
          <cell r="C5870" t="str">
            <v>C55192</v>
          </cell>
          <cell r="D5870" t="str">
            <v>Fisher Auto Body</v>
          </cell>
          <cell r="E5870" t="str">
            <v>MA</v>
          </cell>
          <cell r="F5870" t="str">
            <v>P1</v>
          </cell>
          <cell r="G5870" t="str">
            <v>SMALL</v>
          </cell>
          <cell r="H5870" t="str">
            <v>IH</v>
          </cell>
          <cell r="I5870" t="str">
            <v>0017878 - MCCULLOM, PATRICK</v>
          </cell>
        </row>
        <row r="5871">
          <cell r="A5871" t="str">
            <v>C55194IA</v>
          </cell>
          <cell r="B5871">
            <v>42185</v>
          </cell>
          <cell r="C5871" t="str">
            <v>C55194</v>
          </cell>
          <cell r="D5871" t="str">
            <v>Merrimack Ventures</v>
          </cell>
          <cell r="E5871" t="str">
            <v>MA</v>
          </cell>
          <cell r="F5871" t="str">
            <v>P1</v>
          </cell>
          <cell r="G5871" t="str">
            <v>SMALL</v>
          </cell>
          <cell r="H5871" t="str">
            <v>IA</v>
          </cell>
          <cell r="I5871" t="str">
            <v>0019160 - NORTHWESTERN BENEFIT ASSOC INSURANCE AGCY INC</v>
          </cell>
        </row>
        <row r="5872">
          <cell r="A5872" t="str">
            <v>C55194IH</v>
          </cell>
          <cell r="B5872">
            <v>42185</v>
          </cell>
          <cell r="C5872" t="str">
            <v>C55194</v>
          </cell>
          <cell r="D5872" t="str">
            <v>Merrimack Ventures</v>
          </cell>
          <cell r="E5872" t="str">
            <v>MA</v>
          </cell>
          <cell r="F5872" t="str">
            <v>P1</v>
          </cell>
          <cell r="G5872" t="str">
            <v>SMALL</v>
          </cell>
          <cell r="H5872" t="str">
            <v>IH</v>
          </cell>
          <cell r="I5872" t="str">
            <v>0019160 - NORTHWESTERN BENEFIT ASSOC INSURANCE AGCY INC</v>
          </cell>
        </row>
        <row r="5873">
          <cell r="A5873" t="str">
            <v>C55199IH</v>
          </cell>
          <cell r="B5873">
            <v>42185</v>
          </cell>
          <cell r="C5873" t="str">
            <v>C55199</v>
          </cell>
          <cell r="D5873" t="str">
            <v>Lighthouse Inn Inc</v>
          </cell>
          <cell r="E5873" t="str">
            <v>MA</v>
          </cell>
          <cell r="F5873" t="str">
            <v>P1</v>
          </cell>
          <cell r="G5873" t="str">
            <v>SMALL</v>
          </cell>
          <cell r="H5873" t="str">
            <v>IH</v>
          </cell>
          <cell r="I5873" t="str">
            <v>0029834 - PARTNERS BENEFIT GROUP INC</v>
          </cell>
        </row>
        <row r="5874">
          <cell r="A5874" t="str">
            <v>C55199IV</v>
          </cell>
          <cell r="B5874">
            <v>42185</v>
          </cell>
          <cell r="C5874" t="str">
            <v>C55199</v>
          </cell>
          <cell r="D5874" t="str">
            <v>Lighthouse Inn Inc</v>
          </cell>
          <cell r="E5874" t="str">
            <v>MA</v>
          </cell>
          <cell r="F5874" t="str">
            <v>P1</v>
          </cell>
          <cell r="G5874" t="str">
            <v>SMALL</v>
          </cell>
          <cell r="H5874" t="str">
            <v>IV</v>
          </cell>
          <cell r="I5874" t="str">
            <v>0029834 - PARTNERS BENEFIT GROUP INC</v>
          </cell>
        </row>
        <row r="5875">
          <cell r="A5875" t="str">
            <v>C55203IH</v>
          </cell>
          <cell r="B5875">
            <v>42185</v>
          </cell>
          <cell r="C5875" t="str">
            <v>C55203</v>
          </cell>
          <cell r="D5875" t="str">
            <v>Dip Dog Inc dba Hungry Mother</v>
          </cell>
          <cell r="E5875" t="str">
            <v>MA</v>
          </cell>
          <cell r="F5875" t="str">
            <v>P1</v>
          </cell>
          <cell r="G5875" t="str">
            <v>SMALL</v>
          </cell>
          <cell r="H5875" t="str">
            <v>IH</v>
          </cell>
          <cell r="I5875" t="str">
            <v>0017901 - NFP CORPORATE SERVICES (NY) LLC</v>
          </cell>
        </row>
        <row r="5876">
          <cell r="A5876" t="str">
            <v>C55204IH</v>
          </cell>
          <cell r="B5876">
            <v>42185</v>
          </cell>
          <cell r="C5876" t="str">
            <v>C55204</v>
          </cell>
          <cell r="D5876" t="str">
            <v>Kerrigan Paper Products Inc</v>
          </cell>
          <cell r="E5876" t="str">
            <v>MA</v>
          </cell>
          <cell r="F5876" t="str">
            <v>P1</v>
          </cell>
          <cell r="G5876" t="str">
            <v>SMALL</v>
          </cell>
          <cell r="H5876" t="str">
            <v>IH</v>
          </cell>
          <cell r="I5876" t="str">
            <v>0029673 - DIGITAL INSURANCE AGENCY INC</v>
          </cell>
        </row>
        <row r="5877">
          <cell r="A5877" t="str">
            <v>C55212IH</v>
          </cell>
          <cell r="B5877">
            <v>42185</v>
          </cell>
          <cell r="C5877" t="str">
            <v>C55212</v>
          </cell>
          <cell r="D5877" t="str">
            <v>Collision Center Inc</v>
          </cell>
          <cell r="E5877" t="str">
            <v>MA</v>
          </cell>
          <cell r="F5877" t="str">
            <v>P1</v>
          </cell>
          <cell r="G5877" t="str">
            <v>SMALL</v>
          </cell>
          <cell r="H5877" t="str">
            <v>IH</v>
          </cell>
          <cell r="I5877" t="str">
            <v>0032243 - TENBROECK JR, P DEREK</v>
          </cell>
        </row>
        <row r="5878">
          <cell r="A5878" t="str">
            <v>C55214IA</v>
          </cell>
          <cell r="B5878">
            <v>42185</v>
          </cell>
          <cell r="C5878" t="str">
            <v>C55214</v>
          </cell>
          <cell r="D5878" t="str">
            <v>Cape Cod Sea Camps Inc</v>
          </cell>
          <cell r="E5878" t="str">
            <v>MA</v>
          </cell>
          <cell r="F5878" t="str">
            <v>P1</v>
          </cell>
          <cell r="G5878" t="str">
            <v>SMALL</v>
          </cell>
          <cell r="H5878" t="str">
            <v>IA</v>
          </cell>
          <cell r="I5878" t="str">
            <v>0017895 - EASTERN BENEFITS GROUP</v>
          </cell>
        </row>
        <row r="5879">
          <cell r="A5879" t="str">
            <v>C55214IH</v>
          </cell>
          <cell r="B5879">
            <v>42185</v>
          </cell>
          <cell r="C5879" t="str">
            <v>C55214</v>
          </cell>
          <cell r="D5879" t="str">
            <v>Cape Cod Sea Camps Inc</v>
          </cell>
          <cell r="E5879" t="str">
            <v>MA</v>
          </cell>
          <cell r="F5879" t="str">
            <v>P1</v>
          </cell>
          <cell r="G5879" t="str">
            <v>SMALL</v>
          </cell>
          <cell r="H5879" t="str">
            <v>IH</v>
          </cell>
          <cell r="I5879" t="str">
            <v>0017895 - EASTERN BENEFITS GROUP</v>
          </cell>
        </row>
        <row r="5880">
          <cell r="A5880" t="str">
            <v>C55215IA</v>
          </cell>
          <cell r="B5880">
            <v>42185</v>
          </cell>
          <cell r="C5880" t="str">
            <v>C55215</v>
          </cell>
          <cell r="D5880" t="str">
            <v>Leostream Corporation</v>
          </cell>
          <cell r="E5880" t="str">
            <v>MA</v>
          </cell>
          <cell r="F5880" t="str">
            <v>P1</v>
          </cell>
          <cell r="G5880" t="str">
            <v>SMALL</v>
          </cell>
          <cell r="H5880" t="str">
            <v>IA</v>
          </cell>
          <cell r="I5880" t="str">
            <v>0032473 - TELAMON HUMAN CAPITAL RESOURCES GROUP LLC</v>
          </cell>
        </row>
        <row r="5881">
          <cell r="A5881" t="str">
            <v>C55218IH</v>
          </cell>
          <cell r="B5881">
            <v>42185</v>
          </cell>
          <cell r="C5881" t="str">
            <v>C55218</v>
          </cell>
          <cell r="D5881" t="str">
            <v>Chrislynn Company</v>
          </cell>
          <cell r="E5881" t="str">
            <v>ME</v>
          </cell>
          <cell r="F5881" t="str">
            <v>P1</v>
          </cell>
          <cell r="G5881" t="str">
            <v>SMALL</v>
          </cell>
          <cell r="H5881" t="str">
            <v>IH</v>
          </cell>
          <cell r="I5881" t="str">
            <v>0017912 - VIOLETTE, JAMES A</v>
          </cell>
        </row>
        <row r="5882">
          <cell r="A5882" t="str">
            <v>C55222IA</v>
          </cell>
          <cell r="B5882">
            <v>42185</v>
          </cell>
          <cell r="C5882" t="str">
            <v>C55222</v>
          </cell>
          <cell r="D5882" t="str">
            <v>Gastrointestinal Specialists LLC</v>
          </cell>
          <cell r="E5882" t="str">
            <v>MA</v>
          </cell>
          <cell r="F5882" t="str">
            <v>P1</v>
          </cell>
          <cell r="G5882" t="str">
            <v>SMALL</v>
          </cell>
          <cell r="H5882" t="str">
            <v>IA</v>
          </cell>
          <cell r="I5882" t="str">
            <v>0017876 - INTEGRATED INSURANCE SOLUTIONS LLC</v>
          </cell>
        </row>
        <row r="5883">
          <cell r="A5883" t="str">
            <v>C55222JA</v>
          </cell>
          <cell r="B5883">
            <v>42185</v>
          </cell>
          <cell r="C5883" t="str">
            <v>C55222</v>
          </cell>
          <cell r="D5883" t="str">
            <v>Gastrointestinal Specialists LLC</v>
          </cell>
          <cell r="E5883" t="str">
            <v>MA</v>
          </cell>
          <cell r="F5883" t="str">
            <v>P1</v>
          </cell>
          <cell r="G5883" t="str">
            <v>SMALL</v>
          </cell>
          <cell r="H5883" t="str">
            <v>JA</v>
          </cell>
          <cell r="I5883" t="str">
            <v>0017876 - INTEGRATED INSURANCE SOLUTIONS LLC</v>
          </cell>
        </row>
        <row r="5884">
          <cell r="A5884" t="str">
            <v>C55225IH</v>
          </cell>
          <cell r="B5884">
            <v>42185</v>
          </cell>
          <cell r="C5884" t="str">
            <v>C55225</v>
          </cell>
          <cell r="D5884" t="str">
            <v>Air Systems Technologies Inc</v>
          </cell>
          <cell r="E5884" t="str">
            <v>MA</v>
          </cell>
          <cell r="F5884" t="str">
            <v>P1</v>
          </cell>
          <cell r="G5884" t="str">
            <v>SMALL</v>
          </cell>
          <cell r="H5884" t="str">
            <v>IH</v>
          </cell>
          <cell r="I5884" t="str">
            <v>0030639 - AXIAL BENEFITS GROUP LLC</v>
          </cell>
        </row>
        <row r="5885">
          <cell r="A5885" t="str">
            <v>C55225JA</v>
          </cell>
          <cell r="B5885">
            <v>42185</v>
          </cell>
          <cell r="C5885" t="str">
            <v>C55225</v>
          </cell>
          <cell r="D5885" t="str">
            <v>Air Systems Technologies Inc</v>
          </cell>
          <cell r="E5885" t="str">
            <v>MA</v>
          </cell>
          <cell r="F5885" t="str">
            <v>P1</v>
          </cell>
          <cell r="G5885" t="str">
            <v>SMALL</v>
          </cell>
          <cell r="H5885" t="str">
            <v>JA</v>
          </cell>
          <cell r="I5885" t="str">
            <v>0030639 - AXIAL BENEFITS GROUP LLC</v>
          </cell>
        </row>
        <row r="5886">
          <cell r="A5886" t="str">
            <v>C55227IH</v>
          </cell>
          <cell r="B5886">
            <v>42185</v>
          </cell>
          <cell r="C5886" t="str">
            <v>C55227</v>
          </cell>
          <cell r="D5886" t="str">
            <v>Carrier xChange LLC</v>
          </cell>
          <cell r="E5886" t="str">
            <v>MA</v>
          </cell>
          <cell r="F5886" t="str">
            <v>P1</v>
          </cell>
          <cell r="G5886" t="str">
            <v>SMALL</v>
          </cell>
          <cell r="H5886" t="str">
            <v>IH</v>
          </cell>
          <cell r="I5886" t="str">
            <v>0017904 - DF MURPHY LIFE INSURANCE AGENCY</v>
          </cell>
        </row>
        <row r="5887">
          <cell r="A5887" t="str">
            <v>C55228PO</v>
          </cell>
          <cell r="B5887">
            <v>42185</v>
          </cell>
          <cell r="C5887" t="str">
            <v>C55228</v>
          </cell>
          <cell r="D5887" t="str">
            <v>Upscale Consignment Furniture</v>
          </cell>
          <cell r="E5887" t="str">
            <v>ME</v>
          </cell>
          <cell r="F5887" t="str">
            <v>P1</v>
          </cell>
          <cell r="G5887" t="str">
            <v>SMALL</v>
          </cell>
          <cell r="H5887" t="str">
            <v>PO</v>
          </cell>
          <cell r="I5887" t="str">
            <v>0035646 - PRATT FINANCIAL GROUP INC</v>
          </cell>
        </row>
        <row r="5888">
          <cell r="A5888" t="str">
            <v>C55229PO</v>
          </cell>
          <cell r="B5888">
            <v>42185</v>
          </cell>
          <cell r="C5888" t="str">
            <v>C55229</v>
          </cell>
          <cell r="D5888" t="str">
            <v>Albarrie Technical Fabrics, Inc.</v>
          </cell>
          <cell r="E5888" t="str">
            <v>ME</v>
          </cell>
          <cell r="F5888" t="str">
            <v>P1</v>
          </cell>
          <cell r="G5888" t="str">
            <v>SMALL</v>
          </cell>
          <cell r="H5888" t="str">
            <v>PO</v>
          </cell>
          <cell r="I5888" t="str">
            <v>0035309 - BUSINESS INSURANCE AGENCY</v>
          </cell>
        </row>
        <row r="5889">
          <cell r="A5889" t="str">
            <v>C55233JH</v>
          </cell>
          <cell r="B5889">
            <v>42185</v>
          </cell>
          <cell r="C5889" t="str">
            <v>C55233</v>
          </cell>
          <cell r="D5889" t="str">
            <v>Silverwood Partners</v>
          </cell>
          <cell r="E5889" t="str">
            <v>MA</v>
          </cell>
          <cell r="F5889" t="str">
            <v>P1</v>
          </cell>
          <cell r="G5889" t="str">
            <v>SMALL</v>
          </cell>
          <cell r="H5889" t="str">
            <v>JH</v>
          </cell>
          <cell r="I5889" t="str">
            <v>0017928 - CUDWORTH, DEAN D</v>
          </cell>
        </row>
        <row r="5890">
          <cell r="A5890" t="str">
            <v>C55236IH</v>
          </cell>
          <cell r="B5890">
            <v>42185</v>
          </cell>
          <cell r="C5890" t="str">
            <v>C55236</v>
          </cell>
          <cell r="D5890" t="str">
            <v>The Computer Guys Inc</v>
          </cell>
          <cell r="E5890" t="str">
            <v>MA</v>
          </cell>
          <cell r="F5890" t="str">
            <v>P1</v>
          </cell>
          <cell r="G5890" t="str">
            <v>SMALL</v>
          </cell>
          <cell r="H5890" t="str">
            <v>IH</v>
          </cell>
          <cell r="I5890" t="str">
            <v>0017870 - BSI INSURANCE AGENCY INC</v>
          </cell>
        </row>
        <row r="5891">
          <cell r="A5891" t="str">
            <v>C55237IH</v>
          </cell>
          <cell r="B5891">
            <v>42185</v>
          </cell>
          <cell r="C5891" t="str">
            <v>C55237</v>
          </cell>
          <cell r="D5891" t="str">
            <v>Central Square Theater</v>
          </cell>
          <cell r="E5891" t="str">
            <v>MA</v>
          </cell>
          <cell r="F5891" t="str">
            <v>P1</v>
          </cell>
          <cell r="G5891" t="str">
            <v>SMALL</v>
          </cell>
          <cell r="H5891" t="str">
            <v>IH</v>
          </cell>
          <cell r="I5891" t="str">
            <v>0017916 - BLAISDELL, GEORGE</v>
          </cell>
        </row>
        <row r="5892">
          <cell r="A5892" t="str">
            <v>C55241IH</v>
          </cell>
          <cell r="B5892">
            <v>42185</v>
          </cell>
          <cell r="C5892" t="str">
            <v>C55241</v>
          </cell>
          <cell r="D5892" t="str">
            <v>Newton Scientific Inc</v>
          </cell>
          <cell r="E5892" t="str">
            <v>MA</v>
          </cell>
          <cell r="F5892" t="str">
            <v>P1</v>
          </cell>
          <cell r="G5892" t="str">
            <v>SMALL</v>
          </cell>
          <cell r="H5892" t="str">
            <v>IH</v>
          </cell>
          <cell r="I5892" t="str">
            <v>0024653 - GALLAGHER BENEFIT SERVICES INC</v>
          </cell>
        </row>
        <row r="5893">
          <cell r="A5893" t="str">
            <v>C55246IA</v>
          </cell>
          <cell r="B5893">
            <v>42185</v>
          </cell>
          <cell r="C5893" t="str">
            <v>C55246</v>
          </cell>
          <cell r="D5893" t="str">
            <v>Liquor Outlet Inc dba Acton Wine &amp; Spirit Co</v>
          </cell>
          <cell r="E5893" t="str">
            <v>MA</v>
          </cell>
          <cell r="F5893" t="str">
            <v>P1</v>
          </cell>
          <cell r="G5893" t="str">
            <v>SMALL</v>
          </cell>
          <cell r="H5893" t="str">
            <v>IA</v>
          </cell>
          <cell r="I5893" t="str">
            <v>0035931 - JOHNSON, GREG B</v>
          </cell>
        </row>
        <row r="5894">
          <cell r="A5894" t="str">
            <v>C55246IH</v>
          </cell>
          <cell r="B5894">
            <v>42185</v>
          </cell>
          <cell r="C5894" t="str">
            <v>C55246</v>
          </cell>
          <cell r="D5894" t="str">
            <v>Liquor Outlet Inc dba Acton Wine &amp; Spirit Co</v>
          </cell>
          <cell r="E5894" t="str">
            <v>MA</v>
          </cell>
          <cell r="F5894" t="str">
            <v>P1</v>
          </cell>
          <cell r="G5894" t="str">
            <v>SMALL</v>
          </cell>
          <cell r="H5894" t="str">
            <v>IH</v>
          </cell>
          <cell r="I5894" t="str">
            <v>0035931 - JOHNSON, GREG B</v>
          </cell>
        </row>
        <row r="5895">
          <cell r="A5895" t="str">
            <v>C55248IA</v>
          </cell>
          <cell r="B5895">
            <v>42185</v>
          </cell>
          <cell r="C5895" t="str">
            <v>C55248</v>
          </cell>
          <cell r="D5895" t="str">
            <v>Kenneth Freed &amp; Company</v>
          </cell>
          <cell r="E5895" t="str">
            <v>MA</v>
          </cell>
          <cell r="F5895" t="str">
            <v>P1</v>
          </cell>
          <cell r="G5895" t="str">
            <v>SMALL</v>
          </cell>
          <cell r="H5895" t="str">
            <v>IA</v>
          </cell>
          <cell r="I5895" t="str">
            <v>0025168 - BROWN &amp; BROWN OF MASSACHUSETTS LLC</v>
          </cell>
        </row>
        <row r="5896">
          <cell r="A5896" t="str">
            <v>C55253IA</v>
          </cell>
          <cell r="B5896">
            <v>42185</v>
          </cell>
          <cell r="C5896" t="str">
            <v>C55253</v>
          </cell>
          <cell r="D5896" t="str">
            <v>La Fond Agency dba American Life Ins. Co.</v>
          </cell>
          <cell r="E5896" t="str">
            <v>MA</v>
          </cell>
          <cell r="F5896" t="str">
            <v>P1</v>
          </cell>
          <cell r="G5896" t="str">
            <v>SMALL</v>
          </cell>
          <cell r="H5896" t="str">
            <v>IA</v>
          </cell>
          <cell r="I5896" t="str">
            <v>0017935 - COLLINS, WILLIAM L</v>
          </cell>
        </row>
        <row r="5897">
          <cell r="A5897" t="str">
            <v>C55253IH</v>
          </cell>
          <cell r="B5897">
            <v>42185</v>
          </cell>
          <cell r="C5897" t="str">
            <v>C55253</v>
          </cell>
          <cell r="D5897" t="str">
            <v>La Fond Agency dba American Life Ins. Co.</v>
          </cell>
          <cell r="E5897" t="str">
            <v>MA</v>
          </cell>
          <cell r="F5897" t="str">
            <v>P1</v>
          </cell>
          <cell r="G5897" t="str">
            <v>SMALL</v>
          </cell>
          <cell r="H5897" t="str">
            <v>IH</v>
          </cell>
          <cell r="I5897" t="str">
            <v>0017935 - COLLINS, WILLIAM L</v>
          </cell>
        </row>
        <row r="5898">
          <cell r="A5898" t="str">
            <v>C55254IA</v>
          </cell>
          <cell r="B5898">
            <v>42185</v>
          </cell>
          <cell r="C5898" t="str">
            <v>C55254</v>
          </cell>
          <cell r="D5898" t="str">
            <v>Boston Health Economics</v>
          </cell>
          <cell r="E5898" t="str">
            <v>MA</v>
          </cell>
          <cell r="F5898" t="str">
            <v>P1</v>
          </cell>
          <cell r="G5898" t="str">
            <v>SMALL</v>
          </cell>
          <cell r="H5898" t="str">
            <v>IA</v>
          </cell>
          <cell r="I5898" t="str">
            <v>0030345 - DIGITAL INSURANCE AGENCY INC</v>
          </cell>
        </row>
        <row r="5899">
          <cell r="A5899" t="str">
            <v>C55254IH</v>
          </cell>
          <cell r="B5899">
            <v>42185</v>
          </cell>
          <cell r="C5899" t="str">
            <v>C55254</v>
          </cell>
          <cell r="D5899" t="str">
            <v>Boston Health Economics</v>
          </cell>
          <cell r="E5899" t="str">
            <v>MA</v>
          </cell>
          <cell r="F5899" t="str">
            <v>P1</v>
          </cell>
          <cell r="G5899" t="str">
            <v>SMALL</v>
          </cell>
          <cell r="H5899" t="str">
            <v>IH</v>
          </cell>
          <cell r="I5899" t="str">
            <v>0030345 - DIGITAL INSURANCE AGENCY INC</v>
          </cell>
        </row>
        <row r="5900">
          <cell r="A5900" t="str">
            <v>C55255IH</v>
          </cell>
          <cell r="B5900">
            <v>42185</v>
          </cell>
          <cell r="C5900" t="str">
            <v>C55255</v>
          </cell>
          <cell r="D5900" t="str">
            <v>Steves Lakeview Inc</v>
          </cell>
          <cell r="E5900" t="str">
            <v>MA</v>
          </cell>
          <cell r="F5900" t="str">
            <v>P1</v>
          </cell>
          <cell r="G5900" t="str">
            <v>SMALL</v>
          </cell>
          <cell r="H5900" t="str">
            <v>IH</v>
          </cell>
          <cell r="I5900" t="str">
            <v>0017897 - INCENTIVE GROUP</v>
          </cell>
        </row>
        <row r="5901">
          <cell r="A5901" t="str">
            <v>C55256IH</v>
          </cell>
          <cell r="B5901">
            <v>42185</v>
          </cell>
          <cell r="C5901" t="str">
            <v>C55256</v>
          </cell>
          <cell r="D5901" t="str">
            <v>R.T. Bowman Builders</v>
          </cell>
          <cell r="E5901" t="str">
            <v>MA</v>
          </cell>
          <cell r="F5901" t="str">
            <v>P1</v>
          </cell>
          <cell r="G5901" t="str">
            <v>SMALL</v>
          </cell>
          <cell r="H5901" t="str">
            <v>IH</v>
          </cell>
          <cell r="I5901" t="str">
            <v>0017937 - FINNELL, MICHAEL G</v>
          </cell>
        </row>
        <row r="5902">
          <cell r="A5902" t="str">
            <v>C55257IH</v>
          </cell>
          <cell r="B5902">
            <v>42185</v>
          </cell>
          <cell r="C5902" t="str">
            <v>C55257</v>
          </cell>
          <cell r="D5902" t="str">
            <v>Marcus Errico Emmer &amp; Brooks, P C</v>
          </cell>
          <cell r="E5902" t="str">
            <v>MA</v>
          </cell>
          <cell r="F5902" t="str">
            <v>P1</v>
          </cell>
          <cell r="G5902" t="str">
            <v>CRC</v>
          </cell>
          <cell r="H5902" t="str">
            <v>IH</v>
          </cell>
          <cell r="I5902" t="str">
            <v>0032803 - NFP CORPORATE SERVICES (NY) LLC</v>
          </cell>
        </row>
        <row r="5903">
          <cell r="A5903" t="str">
            <v>C55261IA</v>
          </cell>
          <cell r="B5903">
            <v>42185</v>
          </cell>
          <cell r="C5903" t="str">
            <v>C55261</v>
          </cell>
          <cell r="D5903" t="str">
            <v>Mirror Image Internet Inc</v>
          </cell>
          <cell r="E5903" t="str">
            <v>MA</v>
          </cell>
          <cell r="F5903" t="str">
            <v>P1</v>
          </cell>
          <cell r="G5903" t="str">
            <v>CRC</v>
          </cell>
          <cell r="H5903" t="str">
            <v>IA</v>
          </cell>
          <cell r="I5903" t="str">
            <v>0035514 - BOSTONIAN GROUP INSURANCE AGENCY</v>
          </cell>
        </row>
        <row r="5904">
          <cell r="A5904" t="str">
            <v>C55261IH</v>
          </cell>
          <cell r="B5904">
            <v>42185</v>
          </cell>
          <cell r="C5904" t="str">
            <v>C55261</v>
          </cell>
          <cell r="D5904" t="str">
            <v>Mirror Image Internet Inc</v>
          </cell>
          <cell r="E5904" t="str">
            <v>MA</v>
          </cell>
          <cell r="F5904" t="str">
            <v>P1</v>
          </cell>
          <cell r="G5904" t="str">
            <v>CRC</v>
          </cell>
          <cell r="H5904" t="str">
            <v>IH</v>
          </cell>
          <cell r="I5904" t="str">
            <v>0035514 - BOSTONIAN GROUP INSURANCE AGENCY</v>
          </cell>
        </row>
        <row r="5905">
          <cell r="A5905" t="str">
            <v>C55264IV</v>
          </cell>
          <cell r="B5905">
            <v>42185</v>
          </cell>
          <cell r="C5905" t="str">
            <v>C55264</v>
          </cell>
          <cell r="D5905" t="str">
            <v>White Mountain Imaging</v>
          </cell>
          <cell r="E5905" t="str">
            <v>NH</v>
          </cell>
          <cell r="F5905" t="str">
            <v>P1</v>
          </cell>
          <cell r="G5905" t="str">
            <v>SMALL</v>
          </cell>
          <cell r="H5905" t="str">
            <v>IV</v>
          </cell>
          <cell r="I5905" t="str">
            <v>0018021 - NEW ENGLAND EMPLOYEE BENEFITS COUNCIL</v>
          </cell>
        </row>
        <row r="5906">
          <cell r="A5906" t="str">
            <v>C55264JS</v>
          </cell>
          <cell r="B5906">
            <v>42185</v>
          </cell>
          <cell r="C5906" t="str">
            <v>C55264</v>
          </cell>
          <cell r="D5906" t="str">
            <v>White Mountain Imaging</v>
          </cell>
          <cell r="E5906" t="str">
            <v>NH</v>
          </cell>
          <cell r="F5906" t="str">
            <v>P1</v>
          </cell>
          <cell r="G5906" t="str">
            <v>SMALL</v>
          </cell>
          <cell r="H5906" t="str">
            <v>JS</v>
          </cell>
          <cell r="I5906" t="str">
            <v>0018021 - NEW ENGLAND EMPLOYEE BENEFITS COUNCIL</v>
          </cell>
        </row>
        <row r="5907">
          <cell r="A5907" t="str">
            <v>C55268JM</v>
          </cell>
          <cell r="B5907">
            <v>42185</v>
          </cell>
          <cell r="C5907" t="str">
            <v>C55268</v>
          </cell>
          <cell r="D5907" t="str">
            <v>AW Therrien Roofing</v>
          </cell>
          <cell r="E5907" t="str">
            <v>NH</v>
          </cell>
          <cell r="F5907" t="str">
            <v>P1</v>
          </cell>
          <cell r="G5907" t="str">
            <v>SMALL</v>
          </cell>
          <cell r="H5907" t="str">
            <v>JM</v>
          </cell>
          <cell r="I5907" t="str">
            <v>0026199 - CROSS INSURANCE - MANCHESTER</v>
          </cell>
        </row>
        <row r="5908">
          <cell r="A5908" t="str">
            <v>C55269IH</v>
          </cell>
          <cell r="B5908">
            <v>42185</v>
          </cell>
          <cell r="C5908" t="str">
            <v>C55269</v>
          </cell>
          <cell r="D5908" t="str">
            <v>Cross Financial Corp</v>
          </cell>
          <cell r="E5908" t="str">
            <v>ME</v>
          </cell>
          <cell r="F5908" t="str">
            <v>P1</v>
          </cell>
          <cell r="G5908" t="str">
            <v>ERF</v>
          </cell>
          <cell r="H5908" t="str">
            <v>IH</v>
          </cell>
          <cell r="I5908" t="str">
            <v>0018256 - CROSS INSURANCE</v>
          </cell>
        </row>
        <row r="5909">
          <cell r="A5909" t="str">
            <v>C55269IV</v>
          </cell>
          <cell r="B5909">
            <v>42185</v>
          </cell>
          <cell r="C5909" t="str">
            <v>C55269</v>
          </cell>
          <cell r="D5909" t="str">
            <v>Cross Financial Corp</v>
          </cell>
          <cell r="E5909" t="str">
            <v>ME</v>
          </cell>
          <cell r="F5909" t="str">
            <v>P1</v>
          </cell>
          <cell r="G5909" t="str">
            <v>ERF</v>
          </cell>
          <cell r="H5909" t="str">
            <v>IV</v>
          </cell>
          <cell r="I5909" t="str">
            <v>0018256 - CROSS INSURANCE</v>
          </cell>
        </row>
        <row r="5910">
          <cell r="A5910" t="str">
            <v>C55269PO</v>
          </cell>
          <cell r="B5910">
            <v>42185</v>
          </cell>
          <cell r="C5910" t="str">
            <v>C55269</v>
          </cell>
          <cell r="D5910" t="str">
            <v>Cross Financial Corp</v>
          </cell>
          <cell r="E5910" t="str">
            <v>ME</v>
          </cell>
          <cell r="F5910" t="str">
            <v>P1</v>
          </cell>
          <cell r="G5910" t="str">
            <v>ERF</v>
          </cell>
          <cell r="H5910" t="str">
            <v>PO</v>
          </cell>
          <cell r="I5910" t="str">
            <v>0018256 - CROSS INSURANCE</v>
          </cell>
        </row>
        <row r="5911">
          <cell r="A5911" t="str">
            <v>C55278IA</v>
          </cell>
          <cell r="B5911">
            <v>42185</v>
          </cell>
          <cell r="C5911" t="str">
            <v>C55278</v>
          </cell>
          <cell r="D5911" t="str">
            <v>Taj Hotel Boston</v>
          </cell>
          <cell r="E5911" t="str">
            <v>MA</v>
          </cell>
          <cell r="F5911" t="str">
            <v>P1</v>
          </cell>
          <cell r="G5911" t="str">
            <v>CRC</v>
          </cell>
          <cell r="H5911" t="str">
            <v>IA</v>
          </cell>
          <cell r="I5911" t="str">
            <v>0029409 - PAUL GLOBAL BENEFITS INC</v>
          </cell>
        </row>
        <row r="5912">
          <cell r="A5912" t="str">
            <v>C55278IH</v>
          </cell>
          <cell r="B5912">
            <v>42185</v>
          </cell>
          <cell r="C5912" t="str">
            <v>C55278</v>
          </cell>
          <cell r="D5912" t="str">
            <v>Taj Hotel Boston</v>
          </cell>
          <cell r="E5912" t="str">
            <v>MA</v>
          </cell>
          <cell r="F5912" t="str">
            <v>P1</v>
          </cell>
          <cell r="G5912" t="str">
            <v>CRC</v>
          </cell>
          <cell r="H5912" t="str">
            <v>IH</v>
          </cell>
          <cell r="I5912" t="str">
            <v>0029409 - PAUL GLOBAL BENEFITS INC</v>
          </cell>
        </row>
        <row r="5913">
          <cell r="A5913" t="str">
            <v>C55281JM</v>
          </cell>
          <cell r="B5913">
            <v>42185</v>
          </cell>
          <cell r="C5913" t="str">
            <v>C55281</v>
          </cell>
          <cell r="D5913" t="str">
            <v>Singing Hills Christian Fellowship</v>
          </cell>
          <cell r="E5913" t="str">
            <v>NH</v>
          </cell>
          <cell r="F5913" t="str">
            <v>P1</v>
          </cell>
          <cell r="G5913" t="str">
            <v>SMALL</v>
          </cell>
          <cell r="H5913" t="str">
            <v>JM</v>
          </cell>
          <cell r="I5913" t="str">
            <v>0018066 - CORNERSTONE BENEFIT &amp; RET GROUP INC</v>
          </cell>
        </row>
        <row r="5914">
          <cell r="A5914" t="str">
            <v>C55284JM</v>
          </cell>
          <cell r="B5914">
            <v>42185</v>
          </cell>
          <cell r="C5914" t="str">
            <v>C55284</v>
          </cell>
          <cell r="D5914" t="str">
            <v>Stewart Property Management</v>
          </cell>
          <cell r="E5914" t="str">
            <v>NH</v>
          </cell>
          <cell r="F5914" t="str">
            <v>P1</v>
          </cell>
          <cell r="G5914" t="str">
            <v>CRC</v>
          </cell>
          <cell r="H5914" t="str">
            <v>JM</v>
          </cell>
          <cell r="I5914" t="str">
            <v>0018159 - SBIA STRATEGIC BENEFIT &amp;</v>
          </cell>
        </row>
        <row r="5915">
          <cell r="A5915" t="str">
            <v>C55288IH</v>
          </cell>
          <cell r="B5915">
            <v>42185</v>
          </cell>
          <cell r="C5915" t="str">
            <v>C55288</v>
          </cell>
          <cell r="D5915" t="str">
            <v>First Parish in Concord</v>
          </cell>
          <cell r="E5915" t="str">
            <v>MA</v>
          </cell>
          <cell r="F5915" t="str">
            <v>P1</v>
          </cell>
          <cell r="G5915" t="str">
            <v>SMALL</v>
          </cell>
          <cell r="H5915" t="str">
            <v>IH</v>
          </cell>
          <cell r="I5915" t="str">
            <v>0017939 - MCCULLOM, PATRICK</v>
          </cell>
        </row>
        <row r="5916">
          <cell r="A5916" t="str">
            <v>C55288MI</v>
          </cell>
          <cell r="B5916">
            <v>42185</v>
          </cell>
          <cell r="C5916" t="str">
            <v>C55288</v>
          </cell>
          <cell r="D5916" t="str">
            <v>First Parish in Concord</v>
          </cell>
          <cell r="E5916" t="str">
            <v>MA</v>
          </cell>
          <cell r="F5916" t="str">
            <v>P1</v>
          </cell>
          <cell r="G5916" t="str">
            <v>MCARE</v>
          </cell>
          <cell r="H5916" t="str">
            <v>MI</v>
          </cell>
          <cell r="I5916" t="str">
            <v>0017939 - MCCULLOM, PATRICK</v>
          </cell>
        </row>
        <row r="5917">
          <cell r="A5917" t="str">
            <v>C55290IH</v>
          </cell>
          <cell r="B5917">
            <v>42185</v>
          </cell>
          <cell r="C5917" t="str">
            <v>C55290</v>
          </cell>
          <cell r="D5917" t="str">
            <v>Robert G Csillag DMD</v>
          </cell>
          <cell r="E5917" t="str">
            <v>MA</v>
          </cell>
          <cell r="F5917" t="str">
            <v>P1</v>
          </cell>
          <cell r="G5917" t="str">
            <v>SMALL</v>
          </cell>
          <cell r="H5917" t="str">
            <v>IH</v>
          </cell>
          <cell r="I5917" t="str">
            <v>0020480 - SPRING INSURANCE GROUP LLC</v>
          </cell>
        </row>
        <row r="5918">
          <cell r="A5918" t="str">
            <v>C55291IA</v>
          </cell>
          <cell r="B5918">
            <v>42185</v>
          </cell>
          <cell r="C5918" t="str">
            <v>C55291</v>
          </cell>
          <cell r="D5918" t="str">
            <v>OHO Interactive Corporation</v>
          </cell>
          <cell r="E5918" t="str">
            <v>MA</v>
          </cell>
          <cell r="F5918" t="str">
            <v>P1</v>
          </cell>
          <cell r="G5918" t="str">
            <v>SMALL</v>
          </cell>
          <cell r="H5918" t="str">
            <v>IA</v>
          </cell>
          <cell r="I5918" t="str">
            <v>0025556 - HRK BROKERAGE SERVICES LLC</v>
          </cell>
        </row>
        <row r="5919">
          <cell r="A5919" t="str">
            <v>C55291IH</v>
          </cell>
          <cell r="B5919">
            <v>42185</v>
          </cell>
          <cell r="C5919" t="str">
            <v>C55291</v>
          </cell>
          <cell r="D5919" t="str">
            <v>OHO Interactive Corporation</v>
          </cell>
          <cell r="E5919" t="str">
            <v>MA</v>
          </cell>
          <cell r="F5919" t="str">
            <v>P1</v>
          </cell>
          <cell r="G5919" t="str">
            <v>SMALL</v>
          </cell>
          <cell r="H5919" t="str">
            <v>IH</v>
          </cell>
          <cell r="I5919" t="str">
            <v>0025556 - HRK BROKERAGE SERVICES LLC</v>
          </cell>
        </row>
        <row r="5920">
          <cell r="A5920" t="str">
            <v>C55295IH</v>
          </cell>
          <cell r="B5920">
            <v>42185</v>
          </cell>
          <cell r="C5920" t="str">
            <v>C55295</v>
          </cell>
          <cell r="D5920" t="str">
            <v>Berry Mechanical</v>
          </cell>
          <cell r="E5920" t="str">
            <v>MA</v>
          </cell>
          <cell r="F5920" t="str">
            <v>P1</v>
          </cell>
          <cell r="G5920" t="str">
            <v>SMALL</v>
          </cell>
          <cell r="H5920" t="str">
            <v>IH</v>
          </cell>
          <cell r="I5920" t="str">
            <v>0023845 - AISLING PARTNERS INS BROKERAGE</v>
          </cell>
        </row>
        <row r="5921">
          <cell r="A5921" t="str">
            <v>C55297IH</v>
          </cell>
          <cell r="B5921">
            <v>42185</v>
          </cell>
          <cell r="C5921" t="str">
            <v>C55297</v>
          </cell>
          <cell r="D5921" t="str">
            <v>Platinum Ink LLC dba Marc Harris</v>
          </cell>
          <cell r="E5921" t="str">
            <v>MA</v>
          </cell>
          <cell r="F5921" t="str">
            <v>P1</v>
          </cell>
          <cell r="G5921" t="str">
            <v>SMALL</v>
          </cell>
          <cell r="H5921" t="str">
            <v>IH</v>
          </cell>
          <cell r="I5921" t="str">
            <v>0030497 - DIGITAL INSURANCE AGENCY INC</v>
          </cell>
        </row>
        <row r="5922">
          <cell r="A5922" t="str">
            <v>C55298IH</v>
          </cell>
          <cell r="B5922">
            <v>42185</v>
          </cell>
          <cell r="C5922" t="str">
            <v>C55298</v>
          </cell>
          <cell r="D5922" t="str">
            <v>Turf Unlimited Inc</v>
          </cell>
          <cell r="E5922" t="str">
            <v>MA</v>
          </cell>
          <cell r="F5922" t="str">
            <v>P1</v>
          </cell>
          <cell r="G5922" t="str">
            <v>SMALL</v>
          </cell>
          <cell r="H5922" t="str">
            <v>IH</v>
          </cell>
          <cell r="I5922" t="str">
            <v>0017871 - NEW ENGLAND MEDICAL INS AGENCY LLC</v>
          </cell>
        </row>
        <row r="5923">
          <cell r="A5923" t="str">
            <v>C55305IA</v>
          </cell>
          <cell r="B5923">
            <v>42185</v>
          </cell>
          <cell r="C5923" t="str">
            <v>C55305</v>
          </cell>
          <cell r="D5923" t="str">
            <v>American Council for International Studies-ACIS</v>
          </cell>
          <cell r="E5923" t="str">
            <v>MA</v>
          </cell>
          <cell r="F5923" t="str">
            <v>P1</v>
          </cell>
          <cell r="G5923" t="str">
            <v>CRC</v>
          </cell>
          <cell r="H5923" t="str">
            <v>IA</v>
          </cell>
          <cell r="I5923" t="str">
            <v>0030364 - DIGITAL INSURANCE AGENCY INC</v>
          </cell>
        </row>
        <row r="5924">
          <cell r="A5924" t="str">
            <v>C55305IH</v>
          </cell>
          <cell r="B5924">
            <v>42185</v>
          </cell>
          <cell r="C5924" t="str">
            <v>C55305</v>
          </cell>
          <cell r="D5924" t="str">
            <v>American Council for International Studies-ACIS</v>
          </cell>
          <cell r="E5924" t="str">
            <v>MA</v>
          </cell>
          <cell r="F5924" t="str">
            <v>P1</v>
          </cell>
          <cell r="G5924" t="str">
            <v>CRC</v>
          </cell>
          <cell r="H5924" t="str">
            <v>IH</v>
          </cell>
          <cell r="I5924" t="str">
            <v>0030364 - DIGITAL INSURANCE AGENCY INC</v>
          </cell>
        </row>
        <row r="5925">
          <cell r="A5925" t="str">
            <v>C55307IH</v>
          </cell>
          <cell r="B5925">
            <v>42185</v>
          </cell>
          <cell r="C5925" t="str">
            <v>C55307</v>
          </cell>
          <cell r="D5925" t="str">
            <v>New England Design &amp; Remodeling Inc</v>
          </cell>
          <cell r="E5925" t="str">
            <v>MA</v>
          </cell>
          <cell r="F5925" t="str">
            <v>P1</v>
          </cell>
          <cell r="G5925" t="str">
            <v>SMALL</v>
          </cell>
          <cell r="H5925" t="str">
            <v>IH</v>
          </cell>
          <cell r="I5925" t="str">
            <v>0023854 - AXIAL BENEFITS GROUP LLC</v>
          </cell>
        </row>
        <row r="5926">
          <cell r="A5926" t="str">
            <v>C55309IA</v>
          </cell>
          <cell r="B5926">
            <v>42185</v>
          </cell>
          <cell r="C5926" t="str">
            <v>C55309</v>
          </cell>
          <cell r="D5926" t="str">
            <v>BayNorth Capital LLC</v>
          </cell>
          <cell r="E5926" t="str">
            <v>MA</v>
          </cell>
          <cell r="F5926" t="str">
            <v>P1</v>
          </cell>
          <cell r="G5926" t="str">
            <v>SMALL</v>
          </cell>
          <cell r="H5926" t="str">
            <v>IA</v>
          </cell>
          <cell r="I5926" t="str">
            <v>0018013 - SENTINEL INSURANCE AGENCY INC MA</v>
          </cell>
        </row>
        <row r="5927">
          <cell r="A5927" t="str">
            <v>C55316IA</v>
          </cell>
          <cell r="B5927">
            <v>42185</v>
          </cell>
          <cell r="C5927" t="str">
            <v>C55316</v>
          </cell>
          <cell r="D5927" t="str">
            <v>L/R Construction Inc</v>
          </cell>
          <cell r="E5927" t="str">
            <v>MA</v>
          </cell>
          <cell r="F5927" t="str">
            <v>P1</v>
          </cell>
          <cell r="G5927" t="str">
            <v>SMALL</v>
          </cell>
          <cell r="H5927" t="str">
            <v>IA</v>
          </cell>
          <cell r="I5927" t="str">
            <v>0035933 - HUB INTERNATIONAL NEW ENGLAND LLC</v>
          </cell>
        </row>
        <row r="5928">
          <cell r="A5928" t="str">
            <v>C55316IH</v>
          </cell>
          <cell r="B5928">
            <v>42185</v>
          </cell>
          <cell r="C5928" t="str">
            <v>C55316</v>
          </cell>
          <cell r="D5928" t="str">
            <v>L/R Construction Inc</v>
          </cell>
          <cell r="E5928" t="str">
            <v>MA</v>
          </cell>
          <cell r="F5928" t="str">
            <v>P1</v>
          </cell>
          <cell r="G5928" t="str">
            <v>SMALL</v>
          </cell>
          <cell r="H5928" t="str">
            <v>IH</v>
          </cell>
          <cell r="I5928" t="str">
            <v>0035933 - HUB INTERNATIONAL NEW ENGLAND LLC</v>
          </cell>
        </row>
        <row r="5929">
          <cell r="A5929" t="str">
            <v>C55317IH</v>
          </cell>
          <cell r="B5929">
            <v>42185</v>
          </cell>
          <cell r="C5929" t="str">
            <v>C55317</v>
          </cell>
          <cell r="D5929" t="str">
            <v>Ducharme &amp; Dillis Civil Design Group Inc</v>
          </cell>
          <cell r="E5929" t="str">
            <v>MA</v>
          </cell>
          <cell r="F5929" t="str">
            <v>P1</v>
          </cell>
          <cell r="G5929" t="str">
            <v>SMALL</v>
          </cell>
          <cell r="H5929" t="str">
            <v>IH</v>
          </cell>
          <cell r="I5929" t="str">
            <v>0018050 - EMPLOYERS ASSOCIATED INS AGENCY LLC</v>
          </cell>
        </row>
        <row r="5930">
          <cell r="A5930" t="str">
            <v>C55318IH</v>
          </cell>
          <cell r="B5930">
            <v>42185</v>
          </cell>
          <cell r="C5930" t="str">
            <v>C55318</v>
          </cell>
          <cell r="D5930" t="str">
            <v>Neighborhood Club of Quincy</v>
          </cell>
          <cell r="E5930" t="str">
            <v>MA</v>
          </cell>
          <cell r="F5930" t="str">
            <v>P1</v>
          </cell>
          <cell r="G5930" t="str">
            <v>SMALL</v>
          </cell>
          <cell r="H5930" t="str">
            <v>IH</v>
          </cell>
          <cell r="I5930" t="str">
            <v>0026725 - PAYCHEX AGENCY INC</v>
          </cell>
        </row>
        <row r="5931">
          <cell r="A5931" t="str">
            <v>C55323IH</v>
          </cell>
          <cell r="B5931">
            <v>42185</v>
          </cell>
          <cell r="C5931" t="str">
            <v>C55323</v>
          </cell>
          <cell r="D5931" t="str">
            <v>The Children's Center</v>
          </cell>
          <cell r="E5931" t="str">
            <v>ME</v>
          </cell>
          <cell r="F5931" t="str">
            <v>P1</v>
          </cell>
          <cell r="G5931" t="str">
            <v>SMALL</v>
          </cell>
          <cell r="H5931" t="str">
            <v>IH</v>
          </cell>
          <cell r="I5931" t="str">
            <v>0018023 - NORTON FINANCIAL SERVICES INC</v>
          </cell>
        </row>
        <row r="5932">
          <cell r="A5932" t="str">
            <v>C55328IH</v>
          </cell>
          <cell r="B5932">
            <v>42185</v>
          </cell>
          <cell r="C5932" t="str">
            <v>C55328</v>
          </cell>
          <cell r="D5932" t="str">
            <v>Scott Peacock Building &amp; Remodeling Inc</v>
          </cell>
          <cell r="E5932" t="str">
            <v>MA</v>
          </cell>
          <cell r="F5932" t="str">
            <v>P1</v>
          </cell>
          <cell r="G5932" t="str">
            <v>SMALL</v>
          </cell>
          <cell r="H5932" t="str">
            <v>IH</v>
          </cell>
          <cell r="I5932" t="str">
            <v>0018061 - DOHERTY, JOHN G</v>
          </cell>
        </row>
        <row r="5933">
          <cell r="A5933" t="str">
            <v>C55329IH</v>
          </cell>
          <cell r="B5933">
            <v>42185</v>
          </cell>
          <cell r="C5933" t="str">
            <v>C55329</v>
          </cell>
          <cell r="D5933" t="str">
            <v>Joseph J Cariglia PC</v>
          </cell>
          <cell r="E5933" t="str">
            <v>MA</v>
          </cell>
          <cell r="F5933" t="str">
            <v>P1</v>
          </cell>
          <cell r="G5933" t="str">
            <v>SMALL</v>
          </cell>
          <cell r="H5933" t="str">
            <v>IH</v>
          </cell>
          <cell r="I5933" t="str">
            <v>0021529 - PARTNERS BENEFIT GROUP INC</v>
          </cell>
        </row>
        <row r="5934">
          <cell r="A5934" t="str">
            <v>C55339IH</v>
          </cell>
          <cell r="B5934">
            <v>42185</v>
          </cell>
          <cell r="C5934" t="str">
            <v>C55339</v>
          </cell>
          <cell r="D5934" t="str">
            <v>Image Fortress Corporation</v>
          </cell>
          <cell r="E5934" t="str">
            <v>MA</v>
          </cell>
          <cell r="F5934" t="str">
            <v>P1</v>
          </cell>
          <cell r="G5934" t="str">
            <v>SMALL</v>
          </cell>
          <cell r="H5934" t="str">
            <v>IH</v>
          </cell>
          <cell r="I5934" t="str">
            <v>0018012 - WEST RIDGE INSURANCE AGENCY INC</v>
          </cell>
        </row>
        <row r="5935">
          <cell r="A5935" t="str">
            <v>C55342IH</v>
          </cell>
          <cell r="B5935">
            <v>42185</v>
          </cell>
          <cell r="C5935" t="str">
            <v>C55342</v>
          </cell>
          <cell r="D5935" t="str">
            <v>New Covenant School, Inc.</v>
          </cell>
          <cell r="E5935" t="str">
            <v>MA</v>
          </cell>
          <cell r="F5935" t="str">
            <v>P1</v>
          </cell>
          <cell r="G5935" t="str">
            <v>SMALL</v>
          </cell>
          <cell r="H5935" t="str">
            <v>IH</v>
          </cell>
          <cell r="I5935" t="str">
            <v>0030481 - DIGITAL INSURANCE AGENCY INC</v>
          </cell>
        </row>
        <row r="5936">
          <cell r="A5936" t="str">
            <v>C55345IH</v>
          </cell>
          <cell r="B5936">
            <v>42185</v>
          </cell>
          <cell r="C5936" t="str">
            <v>C55345</v>
          </cell>
          <cell r="D5936" t="str">
            <v>West Mechanical Inc</v>
          </cell>
          <cell r="E5936" t="str">
            <v>MA</v>
          </cell>
          <cell r="F5936" t="str">
            <v>P1</v>
          </cell>
          <cell r="G5936" t="str">
            <v>SMALL</v>
          </cell>
          <cell r="H5936" t="str">
            <v>IH</v>
          </cell>
          <cell r="I5936" t="str">
            <v>0017985 - MURPHY, CHARLES F</v>
          </cell>
        </row>
        <row r="5937">
          <cell r="A5937" t="str">
            <v>C55345MI</v>
          </cell>
          <cell r="B5937">
            <v>42185</v>
          </cell>
          <cell r="C5937" t="str">
            <v>C55345</v>
          </cell>
          <cell r="D5937" t="str">
            <v>West Mechanical Inc</v>
          </cell>
          <cell r="E5937" t="str">
            <v>MA</v>
          </cell>
          <cell r="F5937" t="str">
            <v>P1</v>
          </cell>
          <cell r="G5937" t="str">
            <v>MCARE</v>
          </cell>
          <cell r="H5937" t="str">
            <v>MI</v>
          </cell>
          <cell r="I5937" t="str">
            <v>0017985 - MURPHY, CHARLES F</v>
          </cell>
        </row>
        <row r="5938">
          <cell r="A5938" t="str">
            <v>C55347IH</v>
          </cell>
          <cell r="B5938">
            <v>42185</v>
          </cell>
          <cell r="C5938" t="str">
            <v>C55347</v>
          </cell>
          <cell r="D5938" t="str">
            <v>Pineland Farms</v>
          </cell>
          <cell r="E5938" t="str">
            <v>ME</v>
          </cell>
          <cell r="F5938" t="str">
            <v>P1</v>
          </cell>
          <cell r="G5938" t="str">
            <v>CRC</v>
          </cell>
          <cell r="H5938" t="str">
            <v>IH</v>
          </cell>
          <cell r="I5938" t="str">
            <v>0018022 - NORTON FINANCIAL SERVICES INC</v>
          </cell>
        </row>
        <row r="5939">
          <cell r="A5939" t="str">
            <v>C55347PO</v>
          </cell>
          <cell r="B5939">
            <v>42185</v>
          </cell>
          <cell r="C5939" t="str">
            <v>C55347</v>
          </cell>
          <cell r="D5939" t="str">
            <v>Pineland Farms</v>
          </cell>
          <cell r="E5939" t="str">
            <v>ME</v>
          </cell>
          <cell r="F5939" t="str">
            <v>P1</v>
          </cell>
          <cell r="G5939" t="str">
            <v>CRC</v>
          </cell>
          <cell r="H5939" t="str">
            <v>PO</v>
          </cell>
          <cell r="I5939" t="str">
            <v>0018022 - NORTON FINANCIAL SERVICES INC</v>
          </cell>
        </row>
        <row r="5940">
          <cell r="A5940" t="str">
            <v>C55349IA</v>
          </cell>
          <cell r="B5940">
            <v>42185</v>
          </cell>
          <cell r="C5940" t="str">
            <v>C55349</v>
          </cell>
          <cell r="D5940" t="str">
            <v>BNL USA INC</v>
          </cell>
          <cell r="E5940" t="str">
            <v>MA</v>
          </cell>
          <cell r="F5940" t="str">
            <v>P1</v>
          </cell>
          <cell r="G5940" t="str">
            <v>SMALL</v>
          </cell>
          <cell r="H5940" t="str">
            <v>IA</v>
          </cell>
          <cell r="I5940" t="str">
            <v>0018032 - SMALL BUSINESS INSURANCE AGENCY INC</v>
          </cell>
        </row>
        <row r="5941">
          <cell r="A5941" t="str">
            <v>C55349IH</v>
          </cell>
          <cell r="B5941">
            <v>42185</v>
          </cell>
          <cell r="C5941" t="str">
            <v>C55349</v>
          </cell>
          <cell r="D5941" t="str">
            <v>BNL USA INC</v>
          </cell>
          <cell r="E5941" t="str">
            <v>MA</v>
          </cell>
          <cell r="F5941" t="str">
            <v>P1</v>
          </cell>
          <cell r="G5941" t="str">
            <v>SMALL</v>
          </cell>
          <cell r="H5941" t="str">
            <v>IH</v>
          </cell>
          <cell r="I5941" t="str">
            <v>0018032 - SMALL BUSINESS INSURANCE AGENCY INC</v>
          </cell>
        </row>
        <row r="5942">
          <cell r="A5942" t="str">
            <v>C55351IH</v>
          </cell>
          <cell r="B5942">
            <v>42185</v>
          </cell>
          <cell r="C5942" t="str">
            <v>C55351</v>
          </cell>
          <cell r="D5942" t="str">
            <v>Sorco Corporation</v>
          </cell>
          <cell r="E5942" t="str">
            <v>MA</v>
          </cell>
          <cell r="F5942" t="str">
            <v>P1</v>
          </cell>
          <cell r="G5942" t="str">
            <v>SMALL</v>
          </cell>
          <cell r="H5942" t="str">
            <v>IH</v>
          </cell>
          <cell r="I5942" t="str">
            <v>0018033 - UNITED BUSINESSMANS INSURANCE AGENCY</v>
          </cell>
        </row>
        <row r="5943">
          <cell r="A5943" t="str">
            <v>C55354IV</v>
          </cell>
          <cell r="B5943">
            <v>42185</v>
          </cell>
          <cell r="C5943" t="str">
            <v>C55354</v>
          </cell>
          <cell r="D5943" t="str">
            <v>Dependable Equipment Corporation of America Inc</v>
          </cell>
          <cell r="E5943" t="str">
            <v>MA</v>
          </cell>
          <cell r="F5943" t="str">
            <v>P1</v>
          </cell>
          <cell r="G5943" t="str">
            <v>SMALL</v>
          </cell>
          <cell r="H5943" t="str">
            <v>IV</v>
          </cell>
          <cell r="I5943" t="str">
            <v>0027456 - HJ KNIGHT INTERNATIONAL INS AGENCIES INC</v>
          </cell>
        </row>
        <row r="5944">
          <cell r="A5944" t="str">
            <v>C55359IH</v>
          </cell>
          <cell r="B5944">
            <v>42185</v>
          </cell>
          <cell r="C5944" t="str">
            <v>C55359</v>
          </cell>
          <cell r="D5944" t="str">
            <v>Daniel F Freitas MD</v>
          </cell>
          <cell r="E5944" t="str">
            <v>MA</v>
          </cell>
          <cell r="F5944" t="str">
            <v>P1</v>
          </cell>
          <cell r="G5944" t="str">
            <v>SMALL</v>
          </cell>
          <cell r="H5944" t="str">
            <v>IH</v>
          </cell>
          <cell r="I5944" t="str">
            <v>0018034 - UNITED BUSINESSMANS INSURANCE AGENCY</v>
          </cell>
        </row>
        <row r="5945">
          <cell r="A5945" t="str">
            <v>C55364IH</v>
          </cell>
          <cell r="B5945">
            <v>42185</v>
          </cell>
          <cell r="C5945" t="str">
            <v>C55364</v>
          </cell>
          <cell r="D5945" t="str">
            <v>Daniels Recycling Co Inc</v>
          </cell>
          <cell r="E5945" t="str">
            <v>MA</v>
          </cell>
          <cell r="F5945" t="str">
            <v>P1</v>
          </cell>
          <cell r="G5945" t="str">
            <v>SMALL</v>
          </cell>
          <cell r="H5945" t="str">
            <v>IH</v>
          </cell>
          <cell r="I5945" t="str">
            <v>0019583 - HUB INTERNATIONAL NEW ENGLAND LLC</v>
          </cell>
        </row>
        <row r="5946">
          <cell r="A5946" t="str">
            <v>C55366IH</v>
          </cell>
          <cell r="B5946">
            <v>42185</v>
          </cell>
          <cell r="C5946" t="str">
            <v>C55366</v>
          </cell>
          <cell r="D5946" t="str">
            <v>O'Connell Insurance Group Inc</v>
          </cell>
          <cell r="E5946" t="str">
            <v>MA</v>
          </cell>
          <cell r="F5946" t="str">
            <v>P1</v>
          </cell>
          <cell r="G5946" t="str">
            <v>SMALL</v>
          </cell>
          <cell r="H5946" t="str">
            <v>IH</v>
          </cell>
          <cell r="I5946" t="str">
            <v>0018005 - OCONNELL INSURANCE GROUP INC</v>
          </cell>
        </row>
        <row r="5947">
          <cell r="A5947" t="str">
            <v>C55367IH</v>
          </cell>
          <cell r="B5947">
            <v>42185</v>
          </cell>
          <cell r="C5947" t="str">
            <v>C55367</v>
          </cell>
          <cell r="D5947" t="str">
            <v>Bloomy Controls Inc</v>
          </cell>
          <cell r="E5947" t="str">
            <v>MA</v>
          </cell>
          <cell r="F5947" t="str">
            <v>P1</v>
          </cell>
          <cell r="G5947" t="str">
            <v>SMALL</v>
          </cell>
          <cell r="H5947" t="str">
            <v>IH</v>
          </cell>
          <cell r="I5947" t="str">
            <v>0018067 - BENEFIT RESOURCE GROUP LLC</v>
          </cell>
        </row>
        <row r="5948">
          <cell r="A5948" t="str">
            <v>C55373IH</v>
          </cell>
          <cell r="B5948">
            <v>42185</v>
          </cell>
          <cell r="C5948" t="str">
            <v>C55373</v>
          </cell>
          <cell r="D5948" t="str">
            <v>Home Plate at Bay Street Grill</v>
          </cell>
          <cell r="E5948" t="str">
            <v>MA</v>
          </cell>
          <cell r="F5948" t="str">
            <v>P1</v>
          </cell>
          <cell r="G5948" t="str">
            <v>SMALL</v>
          </cell>
          <cell r="H5948" t="str">
            <v>IH</v>
          </cell>
          <cell r="I5948" t="str">
            <v>0018026 - WYLIE, DAVID J</v>
          </cell>
        </row>
        <row r="5949">
          <cell r="A5949" t="str">
            <v>C55375IA</v>
          </cell>
          <cell r="B5949">
            <v>42185</v>
          </cell>
          <cell r="C5949" t="str">
            <v>C55375</v>
          </cell>
          <cell r="D5949" t="str">
            <v>Lando Anastasi LLP</v>
          </cell>
          <cell r="E5949" t="str">
            <v>MA</v>
          </cell>
          <cell r="F5949" t="str">
            <v>P1</v>
          </cell>
          <cell r="G5949" t="str">
            <v>CRC</v>
          </cell>
          <cell r="H5949" t="str">
            <v>IA</v>
          </cell>
          <cell r="I5949" t="str">
            <v>0020046 - SENTINEL INSURANCE AGENCY INC MA</v>
          </cell>
        </row>
        <row r="5950">
          <cell r="A5950" t="str">
            <v>C55375IH</v>
          </cell>
          <cell r="B5950">
            <v>42185</v>
          </cell>
          <cell r="C5950" t="str">
            <v>C55375</v>
          </cell>
          <cell r="D5950" t="str">
            <v>Lando Anastasi LLP</v>
          </cell>
          <cell r="E5950" t="str">
            <v>MA</v>
          </cell>
          <cell r="F5950" t="str">
            <v>P1</v>
          </cell>
          <cell r="G5950" t="str">
            <v>CRC</v>
          </cell>
          <cell r="H5950" t="str">
            <v>IH</v>
          </cell>
          <cell r="I5950" t="str">
            <v>0020046 - SENTINEL INSURANCE AGENCY INC MA</v>
          </cell>
        </row>
        <row r="5951">
          <cell r="A5951" t="str">
            <v>C55375IV</v>
          </cell>
          <cell r="B5951">
            <v>42185</v>
          </cell>
          <cell r="C5951" t="str">
            <v>C55375</v>
          </cell>
          <cell r="D5951" t="str">
            <v>Lando Anastasi LLP</v>
          </cell>
          <cell r="E5951" t="str">
            <v>MA</v>
          </cell>
          <cell r="F5951" t="str">
            <v>P1</v>
          </cell>
          <cell r="G5951" t="str">
            <v>CRC</v>
          </cell>
          <cell r="H5951" t="str">
            <v>IV</v>
          </cell>
          <cell r="I5951" t="str">
            <v>0020046 - SENTINEL INSURANCE AGENCY INC MA</v>
          </cell>
        </row>
        <row r="5952">
          <cell r="A5952" t="str">
            <v>C55383IA</v>
          </cell>
          <cell r="B5952">
            <v>42185</v>
          </cell>
          <cell r="C5952" t="str">
            <v>C55383</v>
          </cell>
          <cell r="D5952" t="str">
            <v>Scott I Goldberg DMD</v>
          </cell>
          <cell r="E5952" t="str">
            <v>MA</v>
          </cell>
          <cell r="F5952" t="str">
            <v>P1</v>
          </cell>
          <cell r="G5952" t="str">
            <v>SMALL</v>
          </cell>
          <cell r="H5952" t="str">
            <v>IA</v>
          </cell>
          <cell r="I5952" t="str">
            <v>0032856 - BENEFIT REPORTS INSURANCE SVCS INC</v>
          </cell>
        </row>
        <row r="5953">
          <cell r="A5953" t="str">
            <v>C55383IV</v>
          </cell>
          <cell r="B5953">
            <v>42185</v>
          </cell>
          <cell r="C5953" t="str">
            <v>C55383</v>
          </cell>
          <cell r="D5953" t="str">
            <v>Scott I Goldberg DMD</v>
          </cell>
          <cell r="E5953" t="str">
            <v>MA</v>
          </cell>
          <cell r="F5953" t="str">
            <v>P1</v>
          </cell>
          <cell r="G5953" t="str">
            <v>SMALL</v>
          </cell>
          <cell r="H5953" t="str">
            <v>IV</v>
          </cell>
          <cell r="I5953" t="str">
            <v>0032856 - BENEFIT REPORTS INSURANCE SVCS INC</v>
          </cell>
        </row>
        <row r="5954">
          <cell r="A5954" t="str">
            <v>C55384JH</v>
          </cell>
          <cell r="B5954">
            <v>42185</v>
          </cell>
          <cell r="C5954" t="str">
            <v>C55384</v>
          </cell>
          <cell r="D5954" t="str">
            <v>IEC, Inc.</v>
          </cell>
          <cell r="E5954" t="str">
            <v>ME</v>
          </cell>
          <cell r="F5954" t="str">
            <v>P1</v>
          </cell>
          <cell r="G5954" t="str">
            <v>SMALL</v>
          </cell>
          <cell r="H5954" t="str">
            <v>JH</v>
          </cell>
          <cell r="I5954" t="str">
            <v>0028535 - KYES AGENCY</v>
          </cell>
        </row>
        <row r="5955">
          <cell r="A5955" t="str">
            <v>C55385IH</v>
          </cell>
          <cell r="B5955">
            <v>42185</v>
          </cell>
          <cell r="C5955" t="str">
            <v>C55385</v>
          </cell>
          <cell r="D5955" t="str">
            <v>Monica's Inc</v>
          </cell>
          <cell r="E5955" t="str">
            <v>MA</v>
          </cell>
          <cell r="F5955" t="str">
            <v>P1</v>
          </cell>
          <cell r="G5955" t="str">
            <v>SMALL</v>
          </cell>
          <cell r="H5955" t="str">
            <v>IH</v>
          </cell>
          <cell r="I5955" t="str">
            <v>0031995 - PAYCHEX AGENCY INC</v>
          </cell>
        </row>
        <row r="5956">
          <cell r="A5956" t="str">
            <v>C55386IA</v>
          </cell>
          <cell r="B5956">
            <v>42185</v>
          </cell>
          <cell r="C5956" t="str">
            <v>C55386</v>
          </cell>
          <cell r="D5956" t="str">
            <v>Reprosource Inc</v>
          </cell>
          <cell r="E5956" t="str">
            <v>MA</v>
          </cell>
          <cell r="F5956" t="str">
            <v>P1</v>
          </cell>
          <cell r="G5956" t="str">
            <v>SMALL</v>
          </cell>
          <cell r="H5956" t="str">
            <v>IA</v>
          </cell>
          <cell r="I5956" t="str">
            <v>0024882 - EASTERN BENEFITS GROUP</v>
          </cell>
        </row>
        <row r="5957">
          <cell r="A5957" t="str">
            <v>C55386IH</v>
          </cell>
          <cell r="B5957">
            <v>42185</v>
          </cell>
          <cell r="C5957" t="str">
            <v>C55386</v>
          </cell>
          <cell r="D5957" t="str">
            <v>Reprosource Inc</v>
          </cell>
          <cell r="E5957" t="str">
            <v>MA</v>
          </cell>
          <cell r="F5957" t="str">
            <v>P1</v>
          </cell>
          <cell r="G5957" t="str">
            <v>SMALL</v>
          </cell>
          <cell r="H5957" t="str">
            <v>IH</v>
          </cell>
          <cell r="I5957" t="str">
            <v>0024882 - EASTERN BENEFITS GROUP</v>
          </cell>
        </row>
        <row r="5958">
          <cell r="A5958" t="str">
            <v>C55387IH</v>
          </cell>
          <cell r="B5958">
            <v>42185</v>
          </cell>
          <cell r="C5958" t="str">
            <v>C55387</v>
          </cell>
          <cell r="D5958" t="str">
            <v>Hale Reservation Inc</v>
          </cell>
          <cell r="E5958" t="str">
            <v>MA</v>
          </cell>
          <cell r="F5958" t="str">
            <v>P1</v>
          </cell>
          <cell r="G5958" t="str">
            <v>SMALL</v>
          </cell>
          <cell r="H5958" t="str">
            <v>IH</v>
          </cell>
          <cell r="I5958" t="str">
            <v>0032612 - BOSTONIAN GROUP INSURANCE AGENCY</v>
          </cell>
        </row>
        <row r="5959">
          <cell r="A5959" t="str">
            <v>C55396JM</v>
          </cell>
          <cell r="B5959">
            <v>42185</v>
          </cell>
          <cell r="C5959" t="str">
            <v>C55396</v>
          </cell>
          <cell r="D5959" t="str">
            <v>MapleLeaf Software Inc</v>
          </cell>
          <cell r="E5959" t="str">
            <v>NH</v>
          </cell>
          <cell r="F5959" t="str">
            <v>P1</v>
          </cell>
          <cell r="G5959" t="str">
            <v>SMALL</v>
          </cell>
          <cell r="H5959" t="str">
            <v>JM</v>
          </cell>
          <cell r="I5959" t="str">
            <v>0025592 - GRANITE GROUP BENEFITS LLC</v>
          </cell>
        </row>
        <row r="5960">
          <cell r="A5960" t="str">
            <v>C55398IH</v>
          </cell>
          <cell r="B5960">
            <v>42185</v>
          </cell>
          <cell r="C5960" t="str">
            <v>C55398</v>
          </cell>
          <cell r="D5960" t="str">
            <v>Falmouth Car Care Center</v>
          </cell>
          <cell r="E5960" t="str">
            <v>MA</v>
          </cell>
          <cell r="F5960" t="str">
            <v>P1</v>
          </cell>
          <cell r="G5960" t="str">
            <v>SMALL</v>
          </cell>
          <cell r="H5960" t="str">
            <v>IH</v>
          </cell>
          <cell r="I5960" t="str">
            <v>0018007 - UNITED BUSINESSMANS INSURANCE AGENCY</v>
          </cell>
        </row>
        <row r="5961">
          <cell r="A5961" t="str">
            <v>C55410IV</v>
          </cell>
          <cell r="B5961">
            <v>42185</v>
          </cell>
          <cell r="C5961" t="str">
            <v>C55410</v>
          </cell>
          <cell r="D5961" t="str">
            <v>Engineers Design Group Inc</v>
          </cell>
          <cell r="E5961" t="str">
            <v>MA</v>
          </cell>
          <cell r="F5961" t="str">
            <v>P1</v>
          </cell>
          <cell r="G5961" t="str">
            <v>SMALL</v>
          </cell>
          <cell r="H5961" t="str">
            <v>IV</v>
          </cell>
          <cell r="I5961" t="str">
            <v>0023061 - HERITAGE FINANCIAL GROUP INC</v>
          </cell>
        </row>
        <row r="5962">
          <cell r="A5962" t="str">
            <v>C55415IH</v>
          </cell>
          <cell r="B5962">
            <v>42185</v>
          </cell>
          <cell r="C5962" t="str">
            <v>C55415</v>
          </cell>
          <cell r="D5962" t="str">
            <v>Dee Bus Service Inc</v>
          </cell>
          <cell r="E5962" t="str">
            <v>MA</v>
          </cell>
          <cell r="F5962" t="str">
            <v>P1</v>
          </cell>
          <cell r="G5962" t="str">
            <v>SMALL</v>
          </cell>
          <cell r="H5962" t="str">
            <v>IH</v>
          </cell>
          <cell r="I5962" t="str">
            <v>0018143 - COSTELLO BENEFITS GROUP</v>
          </cell>
        </row>
        <row r="5963">
          <cell r="A5963" t="str">
            <v>C55415MI</v>
          </cell>
          <cell r="B5963">
            <v>42185</v>
          </cell>
          <cell r="C5963" t="str">
            <v>C55415</v>
          </cell>
          <cell r="D5963" t="str">
            <v>Dee Bus Service Inc</v>
          </cell>
          <cell r="E5963" t="str">
            <v>MA</v>
          </cell>
          <cell r="F5963" t="str">
            <v>P1</v>
          </cell>
          <cell r="G5963" t="str">
            <v>MCARE</v>
          </cell>
          <cell r="H5963" t="str">
            <v>MI</v>
          </cell>
          <cell r="I5963" t="str">
            <v>0018143 - COSTELLO BENEFITS GROUP</v>
          </cell>
        </row>
        <row r="5964">
          <cell r="A5964" t="str">
            <v>C55418JM</v>
          </cell>
          <cell r="B5964">
            <v>42185</v>
          </cell>
          <cell r="C5964" t="str">
            <v>C55418</v>
          </cell>
          <cell r="D5964" t="str">
            <v>American Eyecare Express Inc</v>
          </cell>
          <cell r="E5964" t="str">
            <v>NH</v>
          </cell>
          <cell r="F5964" t="str">
            <v>P1</v>
          </cell>
          <cell r="G5964" t="str">
            <v>SMALL</v>
          </cell>
          <cell r="H5964" t="str">
            <v>JM</v>
          </cell>
          <cell r="I5964" t="str">
            <v>0018109 - MELCHER &amp; PRESCOTT AGENCY INC</v>
          </cell>
        </row>
        <row r="5965">
          <cell r="A5965" t="str">
            <v>C55422JM</v>
          </cell>
          <cell r="B5965">
            <v>42185</v>
          </cell>
          <cell r="C5965" t="str">
            <v>C55422</v>
          </cell>
          <cell r="D5965" t="str">
            <v>ProTEQ Solutions</v>
          </cell>
          <cell r="E5965" t="str">
            <v>NH</v>
          </cell>
          <cell r="F5965" t="str">
            <v>P1</v>
          </cell>
          <cell r="G5965" t="str">
            <v>SMALL</v>
          </cell>
          <cell r="H5965" t="str">
            <v>JM</v>
          </cell>
          <cell r="I5965" t="str">
            <v>0033127 - LYNCH, BRIAN</v>
          </cell>
        </row>
        <row r="5966">
          <cell r="A5966" t="str">
            <v>C55422JN</v>
          </cell>
          <cell r="B5966">
            <v>42185</v>
          </cell>
          <cell r="C5966" t="str">
            <v>C55422</v>
          </cell>
          <cell r="D5966" t="str">
            <v>ProTEQ Solutions</v>
          </cell>
          <cell r="E5966" t="str">
            <v>NH</v>
          </cell>
          <cell r="F5966" t="str">
            <v>P1</v>
          </cell>
          <cell r="G5966" t="str">
            <v>SMALL</v>
          </cell>
          <cell r="H5966" t="str">
            <v>JN</v>
          </cell>
          <cell r="I5966" t="str">
            <v>0033127 - LYNCH, BRIAN</v>
          </cell>
        </row>
        <row r="5967">
          <cell r="A5967" t="str">
            <v>C55425IH</v>
          </cell>
          <cell r="B5967">
            <v>42185</v>
          </cell>
          <cell r="C5967" t="str">
            <v>C55425</v>
          </cell>
          <cell r="D5967" t="str">
            <v>Guaetta and Benson LLC</v>
          </cell>
          <cell r="E5967" t="str">
            <v>MA</v>
          </cell>
          <cell r="F5967" t="str">
            <v>P1</v>
          </cell>
          <cell r="G5967" t="str">
            <v>SMALL</v>
          </cell>
          <cell r="H5967" t="str">
            <v>IH</v>
          </cell>
          <cell r="I5967" t="str">
            <v>0028910 - PAYCHEX AGENCY INC</v>
          </cell>
        </row>
        <row r="5968">
          <cell r="A5968" t="str">
            <v>C55426JM</v>
          </cell>
          <cell r="B5968">
            <v>42185</v>
          </cell>
          <cell r="C5968" t="str">
            <v>C55426</v>
          </cell>
          <cell r="D5968" t="str">
            <v>Sterling Quality Cleaners</v>
          </cell>
          <cell r="E5968" t="str">
            <v>NH</v>
          </cell>
          <cell r="F5968" t="str">
            <v>P1</v>
          </cell>
          <cell r="G5968" t="str">
            <v>SMALL</v>
          </cell>
          <cell r="H5968" t="str">
            <v>JM</v>
          </cell>
          <cell r="I5968" t="str">
            <v>0033161 - SBIA STRATEGIC BENEFIT &amp;</v>
          </cell>
        </row>
        <row r="5969">
          <cell r="A5969" t="str">
            <v>C55432IH</v>
          </cell>
          <cell r="B5969">
            <v>42185</v>
          </cell>
          <cell r="C5969" t="str">
            <v>C55432</v>
          </cell>
          <cell r="D5969" t="str">
            <v>Waynes Sheet Metal Inc</v>
          </cell>
          <cell r="E5969" t="str">
            <v>MA</v>
          </cell>
          <cell r="F5969" t="str">
            <v>P1</v>
          </cell>
          <cell r="G5969" t="str">
            <v>SMALL</v>
          </cell>
          <cell r="H5969" t="str">
            <v>IH</v>
          </cell>
          <cell r="I5969" t="str">
            <v>0018120 - HANSON, CHRISTOPHER J</v>
          </cell>
        </row>
        <row r="5970">
          <cell r="A5970" t="str">
            <v>C55433IH</v>
          </cell>
          <cell r="B5970">
            <v>42185</v>
          </cell>
          <cell r="C5970" t="str">
            <v>C55433</v>
          </cell>
          <cell r="D5970" t="str">
            <v>LD Plastics Inc</v>
          </cell>
          <cell r="E5970" t="str">
            <v>MA</v>
          </cell>
          <cell r="F5970" t="str">
            <v>P1</v>
          </cell>
          <cell r="G5970" t="str">
            <v>SMALL</v>
          </cell>
          <cell r="H5970" t="str">
            <v>IH</v>
          </cell>
          <cell r="I5970" t="str">
            <v>0030462 - DIGITAL INSURANCE AGENCY INC</v>
          </cell>
        </row>
        <row r="5971">
          <cell r="A5971" t="str">
            <v>C55434IA</v>
          </cell>
          <cell r="B5971">
            <v>42185</v>
          </cell>
          <cell r="C5971" t="str">
            <v>C55434</v>
          </cell>
          <cell r="D5971" t="str">
            <v>Harpak-ULMA Packaging, LLC</v>
          </cell>
          <cell r="E5971" t="str">
            <v>MA</v>
          </cell>
          <cell r="F5971" t="str">
            <v>P1</v>
          </cell>
          <cell r="G5971" t="str">
            <v>CRC</v>
          </cell>
          <cell r="H5971" t="str">
            <v>IA</v>
          </cell>
          <cell r="I5971" t="str">
            <v>0030496 - DIGITAL INSURANCE AGENCY INC</v>
          </cell>
        </row>
        <row r="5972">
          <cell r="A5972" t="str">
            <v>C55434IH</v>
          </cell>
          <cell r="B5972">
            <v>42185</v>
          </cell>
          <cell r="C5972" t="str">
            <v>C55434</v>
          </cell>
          <cell r="D5972" t="str">
            <v>Harpak-ULMA Packaging, LLC</v>
          </cell>
          <cell r="E5972" t="str">
            <v>MA</v>
          </cell>
          <cell r="F5972" t="str">
            <v>P1</v>
          </cell>
          <cell r="G5972" t="str">
            <v>CRC</v>
          </cell>
          <cell r="H5972" t="str">
            <v>IH</v>
          </cell>
          <cell r="I5972" t="str">
            <v>0030496 - DIGITAL INSURANCE AGENCY INC</v>
          </cell>
        </row>
        <row r="5973">
          <cell r="A5973" t="str">
            <v>C55438IH</v>
          </cell>
          <cell r="B5973">
            <v>42185</v>
          </cell>
          <cell r="C5973" t="str">
            <v>C55438</v>
          </cell>
          <cell r="D5973" t="str">
            <v>Northeast Waste Management Officials Association</v>
          </cell>
          <cell r="E5973" t="str">
            <v>MA</v>
          </cell>
          <cell r="F5973" t="str">
            <v>P1</v>
          </cell>
          <cell r="G5973" t="str">
            <v>SMALL</v>
          </cell>
          <cell r="H5973" t="str">
            <v>IH</v>
          </cell>
          <cell r="I5973" t="str">
            <v>0022389 - EMPLOYEE BENEFIT ADVISORS INC</v>
          </cell>
        </row>
        <row r="5974">
          <cell r="A5974" t="str">
            <v>C55447IH</v>
          </cell>
          <cell r="B5974">
            <v>42185</v>
          </cell>
          <cell r="C5974" t="str">
            <v>C55447</v>
          </cell>
          <cell r="D5974" t="str">
            <v>Bring Care Home Inc</v>
          </cell>
          <cell r="E5974" t="str">
            <v>MA</v>
          </cell>
          <cell r="F5974" t="str">
            <v>P1</v>
          </cell>
          <cell r="G5974" t="str">
            <v>SMALL</v>
          </cell>
          <cell r="H5974" t="str">
            <v>IH</v>
          </cell>
          <cell r="I5974" t="str">
            <v>0032837 - PAYCHEX AGENCY INC</v>
          </cell>
        </row>
        <row r="5975">
          <cell r="A5975" t="str">
            <v>C55457JM</v>
          </cell>
          <cell r="B5975">
            <v>42185</v>
          </cell>
          <cell r="C5975" t="str">
            <v>C55457</v>
          </cell>
          <cell r="D5975" t="str">
            <v>AJ Mac Electrical</v>
          </cell>
          <cell r="E5975" t="str">
            <v>NH</v>
          </cell>
          <cell r="F5975" t="str">
            <v>P1</v>
          </cell>
          <cell r="G5975" t="str">
            <v>SMALL</v>
          </cell>
          <cell r="H5975" t="str">
            <v>JM</v>
          </cell>
          <cell r="I5975" t="str">
            <v>0018269 - LAVINE, MARK R</v>
          </cell>
        </row>
        <row r="5976">
          <cell r="A5976" t="str">
            <v>C55458JR</v>
          </cell>
          <cell r="B5976">
            <v>42185</v>
          </cell>
          <cell r="C5976" t="str">
            <v>C55458</v>
          </cell>
          <cell r="D5976" t="str">
            <v>Main Street Friends</v>
          </cell>
          <cell r="E5976" t="str">
            <v>NH</v>
          </cell>
          <cell r="F5976" t="str">
            <v>P1</v>
          </cell>
          <cell r="G5976" t="str">
            <v>SMALL</v>
          </cell>
          <cell r="H5976" t="str">
            <v>JR</v>
          </cell>
          <cell r="I5976" t="str">
            <v>0018279 - NIBRI BENEFIT SERVICES INC</v>
          </cell>
        </row>
        <row r="5977">
          <cell r="A5977" t="str">
            <v>C55461JA</v>
          </cell>
          <cell r="B5977">
            <v>42185</v>
          </cell>
          <cell r="C5977" t="str">
            <v>C55461</v>
          </cell>
          <cell r="D5977" t="str">
            <v>Tucker Road Dental Associates PC</v>
          </cell>
          <cell r="E5977" t="str">
            <v>MA</v>
          </cell>
          <cell r="F5977" t="str">
            <v>P1</v>
          </cell>
          <cell r="G5977" t="str">
            <v>SMALL</v>
          </cell>
          <cell r="H5977" t="str">
            <v>JA</v>
          </cell>
          <cell r="I5977" t="str">
            <v>0018133 - FLEXIBLE BENEFIT SOLUTIONS INS BROKERAGE INC</v>
          </cell>
        </row>
        <row r="5978">
          <cell r="A5978" t="str">
            <v>C55465JM</v>
          </cell>
          <cell r="B5978">
            <v>42185</v>
          </cell>
          <cell r="C5978" t="str">
            <v>C55465</v>
          </cell>
          <cell r="D5978" t="str">
            <v>ControlAir Inc</v>
          </cell>
          <cell r="E5978" t="str">
            <v>NH</v>
          </cell>
          <cell r="F5978" t="str">
            <v>P1</v>
          </cell>
          <cell r="G5978" t="str">
            <v>SMALL</v>
          </cell>
          <cell r="H5978" t="str">
            <v>JM</v>
          </cell>
          <cell r="I5978" t="str">
            <v>0029837 - GRANITE GROUP BENEFITS LLC</v>
          </cell>
        </row>
        <row r="5979">
          <cell r="A5979" t="str">
            <v>C55466IH</v>
          </cell>
          <cell r="B5979">
            <v>42185</v>
          </cell>
          <cell r="C5979" t="str">
            <v>C55466</v>
          </cell>
          <cell r="D5979" t="str">
            <v>Atlantic Design Engineers LLC</v>
          </cell>
          <cell r="E5979" t="str">
            <v>MA</v>
          </cell>
          <cell r="F5979" t="str">
            <v>P1</v>
          </cell>
          <cell r="G5979" t="str">
            <v>GPC</v>
          </cell>
          <cell r="H5979" t="str">
            <v>IH</v>
          </cell>
          <cell r="I5979" t="str">
            <v>0018158 - ROGERS &amp; GRAY INSURANCE AGENCY</v>
          </cell>
        </row>
        <row r="5980">
          <cell r="A5980" t="str">
            <v>C55470JM</v>
          </cell>
          <cell r="B5980">
            <v>42185</v>
          </cell>
          <cell r="C5980" t="str">
            <v>C55470</v>
          </cell>
          <cell r="D5980" t="str">
            <v>Cobb Hill Construction Inc</v>
          </cell>
          <cell r="E5980" t="str">
            <v>NH</v>
          </cell>
          <cell r="F5980" t="str">
            <v>P1</v>
          </cell>
          <cell r="G5980" t="str">
            <v>SMALL</v>
          </cell>
          <cell r="H5980" t="str">
            <v>JM</v>
          </cell>
          <cell r="I5980" t="str">
            <v>0018266 - NEW ENGLAND EMPLOYEE BENEFITS COUNCIL</v>
          </cell>
        </row>
        <row r="5981">
          <cell r="A5981" t="str">
            <v>C55476IH</v>
          </cell>
          <cell r="B5981">
            <v>42185</v>
          </cell>
          <cell r="C5981" t="str">
            <v>C55476</v>
          </cell>
          <cell r="D5981" t="str">
            <v>C/W MARS Inc</v>
          </cell>
          <cell r="E5981" t="str">
            <v>MA</v>
          </cell>
          <cell r="F5981" t="str">
            <v>P1</v>
          </cell>
          <cell r="G5981" t="str">
            <v>SMALL</v>
          </cell>
          <cell r="H5981" t="str">
            <v>IH</v>
          </cell>
          <cell r="I5981" t="str">
            <v>0018257 - BARTUCCA, FRANK R</v>
          </cell>
        </row>
        <row r="5982">
          <cell r="A5982" t="str">
            <v>C55478JM</v>
          </cell>
          <cell r="B5982">
            <v>42185</v>
          </cell>
          <cell r="C5982" t="str">
            <v>C55478</v>
          </cell>
          <cell r="D5982" t="str">
            <v>The Petersons Inc</v>
          </cell>
          <cell r="E5982" t="str">
            <v>NH</v>
          </cell>
          <cell r="F5982" t="str">
            <v>P1</v>
          </cell>
          <cell r="G5982" t="str">
            <v>SMALL</v>
          </cell>
          <cell r="H5982" t="str">
            <v>JM</v>
          </cell>
          <cell r="I5982" t="str">
            <v>0018271 - BELLOWS NICHOLS AGENCY INC</v>
          </cell>
        </row>
        <row r="5983">
          <cell r="A5983" t="str">
            <v>C55480IH</v>
          </cell>
          <cell r="B5983">
            <v>42185</v>
          </cell>
          <cell r="C5983" t="str">
            <v>C55480</v>
          </cell>
          <cell r="D5983" t="str">
            <v>Shepard Automotive Center</v>
          </cell>
          <cell r="E5983" t="str">
            <v>MA</v>
          </cell>
          <cell r="F5983" t="str">
            <v>P1</v>
          </cell>
          <cell r="G5983" t="str">
            <v>SMALL</v>
          </cell>
          <cell r="H5983" t="str">
            <v>IH</v>
          </cell>
          <cell r="I5983" t="str">
            <v>0018111 - MCCULLOM, PATRICK</v>
          </cell>
        </row>
        <row r="5984">
          <cell r="A5984" t="str">
            <v>C55484IA</v>
          </cell>
          <cell r="B5984">
            <v>42185</v>
          </cell>
          <cell r="C5984" t="str">
            <v>C55484</v>
          </cell>
          <cell r="D5984" t="str">
            <v>MC10 Inc</v>
          </cell>
          <cell r="E5984" t="str">
            <v>MA</v>
          </cell>
          <cell r="F5984" t="str">
            <v>P1</v>
          </cell>
          <cell r="G5984" t="str">
            <v>SMALL</v>
          </cell>
          <cell r="H5984" t="str">
            <v>IA</v>
          </cell>
          <cell r="I5984" t="str">
            <v>0035964 - BORISLOW INSURANCE AGENCY</v>
          </cell>
        </row>
        <row r="5985">
          <cell r="A5985" t="str">
            <v>C55484IH</v>
          </cell>
          <cell r="B5985">
            <v>42185</v>
          </cell>
          <cell r="C5985" t="str">
            <v>C55484</v>
          </cell>
          <cell r="D5985" t="str">
            <v>MC10 Inc</v>
          </cell>
          <cell r="E5985" t="str">
            <v>MA</v>
          </cell>
          <cell r="F5985" t="str">
            <v>P1</v>
          </cell>
          <cell r="G5985" t="str">
            <v>SMALL</v>
          </cell>
          <cell r="H5985" t="str">
            <v>IH</v>
          </cell>
          <cell r="I5985" t="str">
            <v>0035964 - BORISLOW INSURANCE AGENCY</v>
          </cell>
        </row>
        <row r="5986">
          <cell r="A5986" t="str">
            <v>C55491IH</v>
          </cell>
          <cell r="B5986">
            <v>42185</v>
          </cell>
          <cell r="C5986" t="str">
            <v>C55491</v>
          </cell>
          <cell r="D5986" t="str">
            <v>RiverView Dental Wellness Center</v>
          </cell>
          <cell r="E5986" t="str">
            <v>MA</v>
          </cell>
          <cell r="F5986" t="str">
            <v>P1</v>
          </cell>
          <cell r="G5986" t="str">
            <v>SMALL</v>
          </cell>
          <cell r="H5986" t="str">
            <v>IH</v>
          </cell>
          <cell r="I5986" t="str">
            <v>0020564 - SPRING INSURANCE GROUP LLC</v>
          </cell>
        </row>
        <row r="5987">
          <cell r="A5987" t="str">
            <v>C55492IA</v>
          </cell>
          <cell r="B5987">
            <v>42185</v>
          </cell>
          <cell r="C5987" t="str">
            <v>C55492</v>
          </cell>
          <cell r="D5987" t="str">
            <v>Cromsource</v>
          </cell>
          <cell r="E5987" t="str">
            <v>MA</v>
          </cell>
          <cell r="F5987" t="str">
            <v>P1</v>
          </cell>
          <cell r="G5987" t="str">
            <v>SMALL</v>
          </cell>
          <cell r="H5987" t="str">
            <v>IA</v>
          </cell>
          <cell r="I5987" t="str">
            <v>0023771 - HR - OUTSIDE THE BOX INC</v>
          </cell>
        </row>
        <row r="5988">
          <cell r="A5988" t="str">
            <v>C55492IH</v>
          </cell>
          <cell r="B5988">
            <v>42185</v>
          </cell>
          <cell r="C5988" t="str">
            <v>C55492</v>
          </cell>
          <cell r="D5988" t="str">
            <v>Cromsource</v>
          </cell>
          <cell r="E5988" t="str">
            <v>MA</v>
          </cell>
          <cell r="F5988" t="str">
            <v>P1</v>
          </cell>
          <cell r="G5988" t="str">
            <v>SMALL</v>
          </cell>
          <cell r="H5988" t="str">
            <v>IH</v>
          </cell>
          <cell r="I5988" t="str">
            <v>0023771 - HR - OUTSIDE THE BOX INC</v>
          </cell>
        </row>
        <row r="5989">
          <cell r="A5989" t="str">
            <v>C55495PO</v>
          </cell>
          <cell r="B5989">
            <v>42185</v>
          </cell>
          <cell r="C5989" t="str">
            <v>C55495</v>
          </cell>
          <cell r="D5989" t="str">
            <v>Champagne's Energy</v>
          </cell>
          <cell r="E5989" t="str">
            <v>ME</v>
          </cell>
          <cell r="F5989" t="str">
            <v>P1</v>
          </cell>
          <cell r="G5989" t="str">
            <v>SMALL</v>
          </cell>
          <cell r="H5989" t="str">
            <v>PO</v>
          </cell>
          <cell r="I5989" t="str">
            <v>0025141 - NORTON FINANCIAL SERVICES INC</v>
          </cell>
        </row>
        <row r="5990">
          <cell r="A5990" t="str">
            <v>C55496IA</v>
          </cell>
          <cell r="B5990">
            <v>42185</v>
          </cell>
          <cell r="C5990" t="str">
            <v>C55496</v>
          </cell>
          <cell r="D5990" t="str">
            <v>Xtalic Corporation</v>
          </cell>
          <cell r="E5990" t="str">
            <v>MA</v>
          </cell>
          <cell r="F5990" t="str">
            <v>P1</v>
          </cell>
          <cell r="G5990" t="str">
            <v>SMALL</v>
          </cell>
          <cell r="H5990" t="str">
            <v>IA</v>
          </cell>
          <cell r="I5990" t="str">
            <v>0025525 - HRK BROKERAGE SERVICES LLC</v>
          </cell>
        </row>
        <row r="5991">
          <cell r="A5991" t="str">
            <v>C55496IH</v>
          </cell>
          <cell r="B5991">
            <v>42185</v>
          </cell>
          <cell r="C5991" t="str">
            <v>C55496</v>
          </cell>
          <cell r="D5991" t="str">
            <v>Xtalic Corporation</v>
          </cell>
          <cell r="E5991" t="str">
            <v>MA</v>
          </cell>
          <cell r="F5991" t="str">
            <v>P1</v>
          </cell>
          <cell r="G5991" t="str">
            <v>SMALL</v>
          </cell>
          <cell r="H5991" t="str">
            <v>IH</v>
          </cell>
          <cell r="I5991" t="str">
            <v>0025525 - HRK BROKERAGE SERVICES LLC</v>
          </cell>
        </row>
        <row r="5992">
          <cell r="A5992" t="str">
            <v>C55500IH</v>
          </cell>
          <cell r="B5992">
            <v>42185</v>
          </cell>
          <cell r="C5992" t="str">
            <v>C55500</v>
          </cell>
          <cell r="D5992" t="str">
            <v>Jeffrey P. White PC</v>
          </cell>
          <cell r="E5992" t="str">
            <v>ME</v>
          </cell>
          <cell r="F5992" t="str">
            <v>P1</v>
          </cell>
          <cell r="G5992" t="str">
            <v>SMALL</v>
          </cell>
          <cell r="H5992" t="str">
            <v>IH</v>
          </cell>
          <cell r="I5992" t="str">
            <v>0031308 - BUSINESS INSURANCE AGENCY</v>
          </cell>
        </row>
        <row r="5993">
          <cell r="A5993" t="str">
            <v>C55502JM</v>
          </cell>
          <cell r="B5993">
            <v>42185</v>
          </cell>
          <cell r="C5993" t="str">
            <v>C55502</v>
          </cell>
          <cell r="D5993" t="str">
            <v>MSRC Acquisition Corp</v>
          </cell>
          <cell r="E5993" t="str">
            <v>NH</v>
          </cell>
          <cell r="F5993" t="str">
            <v>P1</v>
          </cell>
          <cell r="G5993" t="str">
            <v>SMALL</v>
          </cell>
          <cell r="H5993" t="str">
            <v>JM</v>
          </cell>
          <cell r="I5993" t="str">
            <v>0018460 - ROWLEY AGENCY INC</v>
          </cell>
        </row>
        <row r="5994">
          <cell r="A5994" t="str">
            <v>C55508IH</v>
          </cell>
          <cell r="B5994">
            <v>42185</v>
          </cell>
          <cell r="C5994" t="str">
            <v>C55508</v>
          </cell>
          <cell r="D5994" t="str">
            <v>Garity Associates Brokerage Ins Agcy Inc</v>
          </cell>
          <cell r="E5994" t="str">
            <v>MA</v>
          </cell>
          <cell r="F5994" t="str">
            <v>P1</v>
          </cell>
          <cell r="G5994" t="str">
            <v>SMALL</v>
          </cell>
          <cell r="H5994" t="str">
            <v>IH</v>
          </cell>
          <cell r="I5994" t="str">
            <v>0027482 - GARITY ASSOCIATES BROKERAGE INS AGCY INC</v>
          </cell>
        </row>
        <row r="5995">
          <cell r="A5995" t="str">
            <v>C55515JM</v>
          </cell>
          <cell r="B5995">
            <v>42185</v>
          </cell>
          <cell r="C5995" t="str">
            <v>C55515</v>
          </cell>
          <cell r="D5995" t="str">
            <v>CCaps, LLC</v>
          </cell>
          <cell r="E5995" t="str">
            <v>NH</v>
          </cell>
          <cell r="F5995" t="str">
            <v>P1</v>
          </cell>
          <cell r="G5995" t="str">
            <v>CRC</v>
          </cell>
          <cell r="H5995" t="str">
            <v>JM</v>
          </cell>
          <cell r="I5995" t="str">
            <v>0027236 - JARVIS III, HAROLD F</v>
          </cell>
        </row>
        <row r="5996">
          <cell r="A5996" t="str">
            <v>C55515JN</v>
          </cell>
          <cell r="B5996">
            <v>42185</v>
          </cell>
          <cell r="C5996" t="str">
            <v>C55515</v>
          </cell>
          <cell r="D5996" t="str">
            <v>CCaps, LLC</v>
          </cell>
          <cell r="E5996" t="str">
            <v>NH</v>
          </cell>
          <cell r="F5996" t="str">
            <v>P1</v>
          </cell>
          <cell r="G5996" t="str">
            <v>CRC</v>
          </cell>
          <cell r="H5996" t="str">
            <v>JN</v>
          </cell>
          <cell r="I5996" t="str">
            <v>0027236 - JARVIS III, HAROLD F</v>
          </cell>
        </row>
        <row r="5997">
          <cell r="A5997" t="str">
            <v>C55515JR</v>
          </cell>
          <cell r="B5997">
            <v>42185</v>
          </cell>
          <cell r="C5997" t="str">
            <v>C55515</v>
          </cell>
          <cell r="D5997" t="str">
            <v>CCaps, LLC</v>
          </cell>
          <cell r="E5997" t="str">
            <v>NH</v>
          </cell>
          <cell r="F5997" t="str">
            <v>P1</v>
          </cell>
          <cell r="G5997" t="str">
            <v>CRC</v>
          </cell>
          <cell r="H5997" t="str">
            <v>JR</v>
          </cell>
          <cell r="I5997" t="str">
            <v>0027236 - JARVIS III, HAROLD F</v>
          </cell>
        </row>
        <row r="5998">
          <cell r="A5998" t="str">
            <v>C55534JM</v>
          </cell>
          <cell r="B5998">
            <v>42185</v>
          </cell>
          <cell r="C5998" t="str">
            <v>C55534</v>
          </cell>
          <cell r="D5998" t="str">
            <v>Hudson Tool Company LLC</v>
          </cell>
          <cell r="E5998" t="str">
            <v>NH</v>
          </cell>
          <cell r="F5998" t="str">
            <v>P1</v>
          </cell>
          <cell r="G5998" t="str">
            <v>SMALL</v>
          </cell>
          <cell r="H5998" t="str">
            <v>JM</v>
          </cell>
          <cell r="I5998" t="str">
            <v>0027972 - LIFETIME BENEFITS GROUP INC</v>
          </cell>
        </row>
        <row r="5999">
          <cell r="A5999" t="str">
            <v>C55534JN</v>
          </cell>
          <cell r="B5999">
            <v>42185</v>
          </cell>
          <cell r="C5999" t="str">
            <v>C55534</v>
          </cell>
          <cell r="D5999" t="str">
            <v>Hudson Tool Company LLC</v>
          </cell>
          <cell r="E5999" t="str">
            <v>NH</v>
          </cell>
          <cell r="F5999" t="str">
            <v>P1</v>
          </cell>
          <cell r="G5999" t="str">
            <v>SMALL</v>
          </cell>
          <cell r="H5999" t="str">
            <v>JN</v>
          </cell>
          <cell r="I5999" t="str">
            <v>0027972 - LIFETIME BENEFITS GROUP INC</v>
          </cell>
        </row>
        <row r="6000">
          <cell r="A6000" t="str">
            <v>C55539IH</v>
          </cell>
          <cell r="B6000">
            <v>42185</v>
          </cell>
          <cell r="C6000" t="str">
            <v>C55539</v>
          </cell>
          <cell r="D6000" t="str">
            <v>Gyn-Ob Associates Inc</v>
          </cell>
          <cell r="E6000" t="str">
            <v>MA</v>
          </cell>
          <cell r="F6000" t="str">
            <v>P1</v>
          </cell>
          <cell r="G6000" t="str">
            <v>SMALL</v>
          </cell>
          <cell r="H6000" t="str">
            <v>IH</v>
          </cell>
          <cell r="I6000" t="str">
            <v>0018261 - HUB INTERNATIONAL NEW ENGLAND LLC</v>
          </cell>
        </row>
        <row r="6001">
          <cell r="A6001" t="str">
            <v>C55546IA</v>
          </cell>
          <cell r="B6001">
            <v>42185</v>
          </cell>
          <cell r="C6001" t="str">
            <v>C55546</v>
          </cell>
          <cell r="D6001" t="str">
            <v>Todd &amp; Weld LLP</v>
          </cell>
          <cell r="E6001" t="str">
            <v>MA</v>
          </cell>
          <cell r="F6001" t="str">
            <v>P1</v>
          </cell>
          <cell r="G6001" t="str">
            <v>CRC</v>
          </cell>
          <cell r="H6001" t="str">
            <v>IA</v>
          </cell>
          <cell r="I6001" t="str">
            <v>0027184 - BORISLOW INSURANCE AGENCY</v>
          </cell>
        </row>
        <row r="6002">
          <cell r="A6002" t="str">
            <v>C55546IH</v>
          </cell>
          <cell r="B6002">
            <v>42185</v>
          </cell>
          <cell r="C6002" t="str">
            <v>C55546</v>
          </cell>
          <cell r="D6002" t="str">
            <v>Todd &amp; Weld LLP</v>
          </cell>
          <cell r="E6002" t="str">
            <v>MA</v>
          </cell>
          <cell r="F6002" t="str">
            <v>P1</v>
          </cell>
          <cell r="G6002" t="str">
            <v>CRC</v>
          </cell>
          <cell r="H6002" t="str">
            <v>IH</v>
          </cell>
          <cell r="I6002" t="str">
            <v>0027184 - BORISLOW INSURANCE AGENCY</v>
          </cell>
        </row>
        <row r="6003">
          <cell r="A6003" t="str">
            <v>C55554IV</v>
          </cell>
          <cell r="B6003">
            <v>42185</v>
          </cell>
          <cell r="C6003" t="str">
            <v>C55554</v>
          </cell>
          <cell r="D6003" t="str">
            <v>Goddard Technologies Inc</v>
          </cell>
          <cell r="E6003" t="str">
            <v>MA</v>
          </cell>
          <cell r="F6003" t="str">
            <v>P1</v>
          </cell>
          <cell r="G6003" t="str">
            <v>SMALL</v>
          </cell>
          <cell r="H6003" t="str">
            <v>IV</v>
          </cell>
          <cell r="I6003" t="str">
            <v>0018336 - JOHNSON, SCOTTON E</v>
          </cell>
        </row>
        <row r="6004">
          <cell r="A6004" t="str">
            <v>C55556JM</v>
          </cell>
          <cell r="B6004">
            <v>42185</v>
          </cell>
          <cell r="C6004" t="str">
            <v>C55556</v>
          </cell>
          <cell r="D6004" t="str">
            <v>Zoe Marketing LLC</v>
          </cell>
          <cell r="E6004" t="str">
            <v>NH</v>
          </cell>
          <cell r="F6004" t="str">
            <v>P1</v>
          </cell>
          <cell r="G6004" t="str">
            <v>SMALL</v>
          </cell>
          <cell r="H6004" t="str">
            <v>JM</v>
          </cell>
          <cell r="I6004" t="str">
            <v>0018427 - NEW ENGLAND EMPLOYEE BENEFITS COUNCIL</v>
          </cell>
        </row>
        <row r="6005">
          <cell r="A6005" t="str">
            <v>C55565JM</v>
          </cell>
          <cell r="B6005">
            <v>42185</v>
          </cell>
          <cell r="C6005" t="str">
            <v>C55565</v>
          </cell>
          <cell r="D6005" t="str">
            <v>Retention and Operations Group LLC</v>
          </cell>
          <cell r="E6005" t="str">
            <v>NH</v>
          </cell>
          <cell r="F6005" t="str">
            <v>P1</v>
          </cell>
          <cell r="G6005" t="str">
            <v>SMALL</v>
          </cell>
          <cell r="H6005" t="str">
            <v>JM</v>
          </cell>
          <cell r="I6005" t="str">
            <v>0018352 - GRANITE GROUP BENEFITS LLC</v>
          </cell>
        </row>
        <row r="6006">
          <cell r="A6006" t="str">
            <v>C55565JN</v>
          </cell>
          <cell r="B6006">
            <v>42185</v>
          </cell>
          <cell r="C6006" t="str">
            <v>C55565</v>
          </cell>
          <cell r="D6006" t="str">
            <v>Retention and Operations Group LLC</v>
          </cell>
          <cell r="E6006" t="str">
            <v>NH</v>
          </cell>
          <cell r="F6006" t="str">
            <v>P1</v>
          </cell>
          <cell r="G6006" t="str">
            <v>SMALL</v>
          </cell>
          <cell r="H6006" t="str">
            <v>JN</v>
          </cell>
          <cell r="I6006" t="str">
            <v>0018352 - GRANITE GROUP BENEFITS LLC</v>
          </cell>
        </row>
        <row r="6007">
          <cell r="A6007" t="str">
            <v>C55576IA</v>
          </cell>
          <cell r="B6007">
            <v>42185</v>
          </cell>
          <cell r="C6007" t="str">
            <v>C55576</v>
          </cell>
          <cell r="D6007" t="str">
            <v>Liquid Ice Inc</v>
          </cell>
          <cell r="E6007" t="str">
            <v>MA</v>
          </cell>
          <cell r="F6007" t="str">
            <v>P1</v>
          </cell>
          <cell r="G6007" t="str">
            <v>SMALL</v>
          </cell>
          <cell r="H6007" t="str">
            <v>IA</v>
          </cell>
          <cell r="I6007" t="str">
            <v>0033076 - GETCHELL COMPANIES INSURANCE SVCS INC</v>
          </cell>
        </row>
        <row r="6008">
          <cell r="A6008" t="str">
            <v>C55576IH</v>
          </cell>
          <cell r="B6008">
            <v>42185</v>
          </cell>
          <cell r="C6008" t="str">
            <v>C55576</v>
          </cell>
          <cell r="D6008" t="str">
            <v>Liquid Ice Inc</v>
          </cell>
          <cell r="E6008" t="str">
            <v>MA</v>
          </cell>
          <cell r="F6008" t="str">
            <v>P1</v>
          </cell>
          <cell r="G6008" t="str">
            <v>SMALL</v>
          </cell>
          <cell r="H6008" t="str">
            <v>IH</v>
          </cell>
          <cell r="I6008" t="str">
            <v>0033076 - GETCHELL COMPANIES INSURANCE SVCS INC</v>
          </cell>
        </row>
        <row r="6009">
          <cell r="A6009" t="str">
            <v>C55578IH</v>
          </cell>
          <cell r="B6009">
            <v>42185</v>
          </cell>
          <cell r="C6009" t="str">
            <v>C55578</v>
          </cell>
          <cell r="D6009" t="str">
            <v>Brazilian Grill Inc</v>
          </cell>
          <cell r="E6009" t="str">
            <v>MA</v>
          </cell>
          <cell r="F6009" t="str">
            <v>P1</v>
          </cell>
          <cell r="G6009" t="str">
            <v>SMALL</v>
          </cell>
          <cell r="H6009" t="str">
            <v>IH</v>
          </cell>
          <cell r="I6009" t="str">
            <v>0018439 - PEPI JR, JEFFREY</v>
          </cell>
        </row>
        <row r="6010">
          <cell r="A6010" t="str">
            <v>C55586JH</v>
          </cell>
          <cell r="B6010">
            <v>42185</v>
          </cell>
          <cell r="C6010" t="str">
            <v>C55586</v>
          </cell>
          <cell r="D6010" t="str">
            <v>Maine Residential Care Group</v>
          </cell>
          <cell r="E6010" t="str">
            <v>ME</v>
          </cell>
          <cell r="F6010" t="str">
            <v>P1</v>
          </cell>
          <cell r="G6010" t="str">
            <v>SMALL</v>
          </cell>
          <cell r="H6010" t="str">
            <v>JH</v>
          </cell>
          <cell r="I6010" t="str">
            <v>0027966 - UIG FINANCIAL LLC</v>
          </cell>
        </row>
        <row r="6011">
          <cell r="A6011" t="str">
            <v>C55592IV</v>
          </cell>
          <cell r="B6011">
            <v>42185</v>
          </cell>
          <cell r="C6011" t="str">
            <v>C55592</v>
          </cell>
          <cell r="D6011" t="str">
            <v>C2 Consulting Inc</v>
          </cell>
          <cell r="E6011" t="str">
            <v>MA</v>
          </cell>
          <cell r="F6011" t="str">
            <v>P1</v>
          </cell>
          <cell r="G6011" t="str">
            <v>SMALL</v>
          </cell>
          <cell r="H6011" t="str">
            <v>IV</v>
          </cell>
          <cell r="I6011" t="str">
            <v>0028884 - NFP CORPORATE SERVICES (NY) LLC</v>
          </cell>
        </row>
        <row r="6012">
          <cell r="A6012" t="str">
            <v>C55615IH</v>
          </cell>
          <cell r="B6012">
            <v>42185</v>
          </cell>
          <cell r="C6012" t="str">
            <v>C55615</v>
          </cell>
          <cell r="D6012" t="str">
            <v>Hyannis Building and Development Association Inc</v>
          </cell>
          <cell r="E6012" t="str">
            <v>MA</v>
          </cell>
          <cell r="F6012" t="str">
            <v>P1</v>
          </cell>
          <cell r="G6012" t="str">
            <v>SMALL</v>
          </cell>
          <cell r="H6012" t="str">
            <v>IH</v>
          </cell>
          <cell r="I6012" t="str">
            <v>0018403 - EMERSON, REBECCA S</v>
          </cell>
        </row>
        <row r="6013">
          <cell r="A6013" t="str">
            <v>C55619IV</v>
          </cell>
          <cell r="B6013">
            <v>42185</v>
          </cell>
          <cell r="C6013" t="str">
            <v>C55619</v>
          </cell>
          <cell r="D6013" t="str">
            <v>Powerhouse Plumbing and Heating Corporation</v>
          </cell>
          <cell r="E6013" t="str">
            <v>MA</v>
          </cell>
          <cell r="F6013" t="str">
            <v>P1</v>
          </cell>
          <cell r="G6013" t="str">
            <v>SMALL</v>
          </cell>
          <cell r="H6013" t="str">
            <v>IV</v>
          </cell>
          <cell r="I6013" t="str">
            <v>0018399 - EMPLOYEE BENEFIT RES INS BROKERAGE INC</v>
          </cell>
        </row>
        <row r="6014">
          <cell r="A6014" t="str">
            <v>C55627JM</v>
          </cell>
          <cell r="B6014">
            <v>42185</v>
          </cell>
          <cell r="C6014" t="str">
            <v>C55627</v>
          </cell>
          <cell r="D6014" t="str">
            <v>Granite State Plumbing &amp; Heating LLC</v>
          </cell>
          <cell r="E6014" t="str">
            <v>NH</v>
          </cell>
          <cell r="F6014" t="str">
            <v>P1</v>
          </cell>
          <cell r="G6014" t="str">
            <v>CRC</v>
          </cell>
          <cell r="H6014" t="str">
            <v>JM</v>
          </cell>
          <cell r="I6014" t="str">
            <v>0028305 - CGI EMPLOYEE BENEFITS GROUP</v>
          </cell>
        </row>
        <row r="6015">
          <cell r="A6015" t="str">
            <v>C55634IV</v>
          </cell>
          <cell r="B6015">
            <v>42185</v>
          </cell>
          <cell r="C6015" t="str">
            <v>C55634</v>
          </cell>
          <cell r="D6015" t="str">
            <v>AVS Inc</v>
          </cell>
          <cell r="E6015" t="str">
            <v>MA</v>
          </cell>
          <cell r="F6015" t="str">
            <v>P1</v>
          </cell>
          <cell r="G6015" t="str">
            <v>CRC</v>
          </cell>
          <cell r="H6015" t="str">
            <v>IV</v>
          </cell>
          <cell r="I6015" t="str">
            <v>0020787 - BAYSTATE BENEFIT SERVICES INC</v>
          </cell>
        </row>
        <row r="6016">
          <cell r="A6016" t="str">
            <v>C55635MI</v>
          </cell>
          <cell r="B6016">
            <v>42185</v>
          </cell>
          <cell r="C6016" t="str">
            <v>C55635</v>
          </cell>
          <cell r="D6016" t="str">
            <v>General Electric</v>
          </cell>
          <cell r="E6016" t="str">
            <v>MA</v>
          </cell>
          <cell r="F6016" t="str">
            <v>P1</v>
          </cell>
          <cell r="G6016" t="str">
            <v>MCARE</v>
          </cell>
          <cell r="H6016" t="str">
            <v>MI</v>
          </cell>
        </row>
        <row r="6017">
          <cell r="A6017" t="str">
            <v>C55637IA</v>
          </cell>
          <cell r="B6017">
            <v>42185</v>
          </cell>
          <cell r="C6017" t="str">
            <v>C55637</v>
          </cell>
          <cell r="D6017" t="str">
            <v>Ocular Therapeutix</v>
          </cell>
          <cell r="E6017" t="str">
            <v>MA</v>
          </cell>
          <cell r="F6017" t="str">
            <v>P1</v>
          </cell>
          <cell r="G6017" t="str">
            <v>CRC</v>
          </cell>
          <cell r="H6017" t="str">
            <v>IA</v>
          </cell>
          <cell r="I6017" t="str">
            <v>0018524 - SHERBLOM INSURANCE AGENCY</v>
          </cell>
        </row>
        <row r="6018">
          <cell r="A6018" t="str">
            <v>C55637IH</v>
          </cell>
          <cell r="B6018">
            <v>42185</v>
          </cell>
          <cell r="C6018" t="str">
            <v>C55637</v>
          </cell>
          <cell r="D6018" t="str">
            <v>Ocular Therapeutix</v>
          </cell>
          <cell r="E6018" t="str">
            <v>MA</v>
          </cell>
          <cell r="F6018" t="str">
            <v>P1</v>
          </cell>
          <cell r="G6018" t="str">
            <v>CRC</v>
          </cell>
          <cell r="H6018" t="str">
            <v>IH</v>
          </cell>
          <cell r="I6018" t="str">
            <v>0018524 - SHERBLOM INSURANCE AGENCY</v>
          </cell>
        </row>
        <row r="6019">
          <cell r="A6019" t="str">
            <v>C55641IH</v>
          </cell>
          <cell r="B6019">
            <v>42185</v>
          </cell>
          <cell r="C6019" t="str">
            <v>C55641</v>
          </cell>
          <cell r="D6019" t="str">
            <v>MBO Precast Inc</v>
          </cell>
          <cell r="E6019" t="str">
            <v>MA</v>
          </cell>
          <cell r="F6019" t="str">
            <v>P1</v>
          </cell>
          <cell r="G6019" t="str">
            <v>SMALL</v>
          </cell>
          <cell r="H6019" t="str">
            <v>IH</v>
          </cell>
          <cell r="I6019" t="str">
            <v>0034312 - DIGITAL INSURANCE AGENCY INC</v>
          </cell>
        </row>
        <row r="6020">
          <cell r="A6020" t="str">
            <v>C55651IA</v>
          </cell>
          <cell r="B6020">
            <v>42185</v>
          </cell>
          <cell r="C6020" t="str">
            <v>C55651</v>
          </cell>
          <cell r="D6020" t="str">
            <v>Westfield Capital Management</v>
          </cell>
          <cell r="E6020" t="str">
            <v>MA</v>
          </cell>
          <cell r="F6020" t="str">
            <v>P1</v>
          </cell>
          <cell r="G6020" t="str">
            <v>CRC</v>
          </cell>
          <cell r="H6020" t="str">
            <v>IA</v>
          </cell>
          <cell r="I6020" t="str">
            <v>0032814 - NFP CORPORATE SERVICES (NY) LLC</v>
          </cell>
        </row>
        <row r="6021">
          <cell r="A6021" t="str">
            <v>C55651IH</v>
          </cell>
          <cell r="B6021">
            <v>42185</v>
          </cell>
          <cell r="C6021" t="str">
            <v>C55651</v>
          </cell>
          <cell r="D6021" t="str">
            <v>Westfield Capital Management</v>
          </cell>
          <cell r="E6021" t="str">
            <v>MA</v>
          </cell>
          <cell r="F6021" t="str">
            <v>P1</v>
          </cell>
          <cell r="G6021" t="str">
            <v>CRC</v>
          </cell>
          <cell r="H6021" t="str">
            <v>IH</v>
          </cell>
          <cell r="I6021" t="str">
            <v>0032814 - NFP CORPORATE SERVICES (NY) LLC</v>
          </cell>
        </row>
        <row r="6022">
          <cell r="A6022" t="str">
            <v>C55654IH</v>
          </cell>
          <cell r="B6022">
            <v>42185</v>
          </cell>
          <cell r="C6022" t="str">
            <v>C55654</v>
          </cell>
          <cell r="D6022" t="str">
            <v>Cape Cod Paper Co Inc</v>
          </cell>
          <cell r="E6022" t="str">
            <v>MA</v>
          </cell>
          <cell r="F6022" t="str">
            <v>P1</v>
          </cell>
          <cell r="G6022" t="str">
            <v>SMALL</v>
          </cell>
          <cell r="H6022" t="str">
            <v>IH</v>
          </cell>
          <cell r="I6022" t="str">
            <v>0035664 - PIKE, FREDERICK</v>
          </cell>
        </row>
        <row r="6023">
          <cell r="A6023" t="str">
            <v>C55668IA</v>
          </cell>
          <cell r="B6023">
            <v>42185</v>
          </cell>
          <cell r="C6023" t="str">
            <v>C55668</v>
          </cell>
          <cell r="D6023" t="str">
            <v>Central Coating Co Inc</v>
          </cell>
          <cell r="E6023" t="str">
            <v>MA</v>
          </cell>
          <cell r="F6023" t="str">
            <v>P1</v>
          </cell>
          <cell r="G6023" t="str">
            <v>SMALL</v>
          </cell>
          <cell r="H6023" t="str">
            <v>IA</v>
          </cell>
          <cell r="I6023" t="str">
            <v>0031024 - HEALTH SOLUTIONS INS AGENCY LLC</v>
          </cell>
        </row>
        <row r="6024">
          <cell r="A6024" t="str">
            <v>C55668IH</v>
          </cell>
          <cell r="B6024">
            <v>42185</v>
          </cell>
          <cell r="C6024" t="str">
            <v>C55668</v>
          </cell>
          <cell r="D6024" t="str">
            <v>Central Coating Co Inc</v>
          </cell>
          <cell r="E6024" t="str">
            <v>MA</v>
          </cell>
          <cell r="F6024" t="str">
            <v>P1</v>
          </cell>
          <cell r="G6024" t="str">
            <v>SMALL</v>
          </cell>
          <cell r="H6024" t="str">
            <v>IH</v>
          </cell>
          <cell r="I6024" t="str">
            <v>0031024 - HEALTH SOLUTIONS INS AGENCY LLC</v>
          </cell>
        </row>
        <row r="6025">
          <cell r="A6025" t="str">
            <v>C55678IH</v>
          </cell>
          <cell r="B6025">
            <v>42185</v>
          </cell>
          <cell r="C6025" t="str">
            <v>C55678</v>
          </cell>
          <cell r="D6025" t="str">
            <v>Leonard J Carapezza DMD PC</v>
          </cell>
          <cell r="E6025" t="str">
            <v>MA</v>
          </cell>
          <cell r="F6025" t="str">
            <v>P1</v>
          </cell>
          <cell r="G6025" t="str">
            <v>GPC</v>
          </cell>
          <cell r="H6025" t="str">
            <v>IH</v>
          </cell>
          <cell r="I6025" t="str">
            <v>0020569 - SPRING INSURANCE GROUP LLC</v>
          </cell>
        </row>
        <row r="6026">
          <cell r="A6026" t="str">
            <v>C55688IH</v>
          </cell>
          <cell r="B6026">
            <v>42185</v>
          </cell>
          <cell r="C6026" t="str">
            <v>C55688</v>
          </cell>
          <cell r="D6026" t="str">
            <v>Seaforth Housing, LLC</v>
          </cell>
          <cell r="E6026" t="str">
            <v>ME</v>
          </cell>
          <cell r="F6026" t="str">
            <v>P1</v>
          </cell>
          <cell r="G6026" t="str">
            <v>SMALL</v>
          </cell>
          <cell r="H6026" t="str">
            <v>IH</v>
          </cell>
          <cell r="I6026" t="str">
            <v>0030131 - CLARK INSURANCE</v>
          </cell>
        </row>
        <row r="6027">
          <cell r="A6027" t="str">
            <v>C55695IV</v>
          </cell>
          <cell r="B6027">
            <v>42185</v>
          </cell>
          <cell r="C6027" t="str">
            <v>C55695</v>
          </cell>
          <cell r="D6027" t="str">
            <v>Northland Forest Products</v>
          </cell>
          <cell r="E6027" t="str">
            <v>NH</v>
          </cell>
          <cell r="F6027" t="str">
            <v>P1</v>
          </cell>
          <cell r="G6027" t="str">
            <v>SMALL</v>
          </cell>
          <cell r="H6027" t="str">
            <v>IV</v>
          </cell>
          <cell r="I6027" t="str">
            <v>0026091 - NEW ENGLAND MEDICAL INS AGENCY LLC</v>
          </cell>
        </row>
        <row r="6028">
          <cell r="A6028" t="str">
            <v>C55698IH</v>
          </cell>
          <cell r="B6028">
            <v>42185</v>
          </cell>
          <cell r="C6028" t="str">
            <v>C55698</v>
          </cell>
          <cell r="D6028" t="str">
            <v>Advanced Eye Centers Inc</v>
          </cell>
          <cell r="E6028" t="str">
            <v>MA</v>
          </cell>
          <cell r="F6028" t="str">
            <v>P1</v>
          </cell>
          <cell r="G6028" t="str">
            <v>CRC</v>
          </cell>
          <cell r="H6028" t="str">
            <v>IH</v>
          </cell>
          <cell r="I6028" t="str">
            <v>0021288 - SYLVIA &amp; COMPANY INSURANCE</v>
          </cell>
        </row>
        <row r="6029">
          <cell r="A6029" t="str">
            <v>C55698IV</v>
          </cell>
          <cell r="B6029">
            <v>42185</v>
          </cell>
          <cell r="C6029" t="str">
            <v>C55698</v>
          </cell>
          <cell r="D6029" t="str">
            <v>Advanced Eye Centers Inc</v>
          </cell>
          <cell r="E6029" t="str">
            <v>MA</v>
          </cell>
          <cell r="F6029" t="str">
            <v>P1</v>
          </cell>
          <cell r="G6029" t="str">
            <v>CRC</v>
          </cell>
          <cell r="H6029" t="str">
            <v>IV</v>
          </cell>
          <cell r="I6029" t="str">
            <v>0021288 - SYLVIA &amp; COMPANY INSURANCE</v>
          </cell>
        </row>
        <row r="6030">
          <cell r="A6030" t="str">
            <v>C55698JH</v>
          </cell>
          <cell r="B6030">
            <v>42185</v>
          </cell>
          <cell r="C6030" t="str">
            <v>C55698</v>
          </cell>
          <cell r="D6030" t="str">
            <v>Advanced Eye Centers Inc</v>
          </cell>
          <cell r="E6030" t="str">
            <v>MA</v>
          </cell>
          <cell r="F6030" t="str">
            <v>P1</v>
          </cell>
          <cell r="G6030" t="str">
            <v>CRC</v>
          </cell>
          <cell r="H6030" t="str">
            <v>JH</v>
          </cell>
          <cell r="I6030" t="str">
            <v>0021288 - SYLVIA &amp; COMPANY INSURANCE</v>
          </cell>
        </row>
        <row r="6031">
          <cell r="A6031" t="str">
            <v>C55700IV</v>
          </cell>
          <cell r="B6031">
            <v>42185</v>
          </cell>
          <cell r="C6031" t="str">
            <v>C55700</v>
          </cell>
          <cell r="D6031" t="str">
            <v>Egg Clearinghouse Inc</v>
          </cell>
          <cell r="E6031" t="str">
            <v>NH</v>
          </cell>
          <cell r="F6031" t="str">
            <v>P1</v>
          </cell>
          <cell r="G6031" t="str">
            <v>SMALL</v>
          </cell>
          <cell r="H6031" t="str">
            <v>IV</v>
          </cell>
          <cell r="I6031" t="str">
            <v>0031781 - ROBERT L BROWN INSURANCE INC</v>
          </cell>
        </row>
        <row r="6032">
          <cell r="A6032" t="str">
            <v>C55701IV</v>
          </cell>
          <cell r="B6032">
            <v>42185</v>
          </cell>
          <cell r="C6032" t="str">
            <v>C55701</v>
          </cell>
          <cell r="D6032" t="str">
            <v>Saco River Corridor Commission</v>
          </cell>
          <cell r="E6032" t="str">
            <v>ME</v>
          </cell>
          <cell r="F6032" t="str">
            <v>P1</v>
          </cell>
          <cell r="G6032" t="str">
            <v>SMALL</v>
          </cell>
          <cell r="H6032" t="str">
            <v>IV</v>
          </cell>
          <cell r="I6032" t="str">
            <v>0018511 - BUSINESS INSURANCE AGENCY</v>
          </cell>
        </row>
        <row r="6033">
          <cell r="A6033" t="str">
            <v>C55702JH</v>
          </cell>
          <cell r="B6033">
            <v>42185</v>
          </cell>
          <cell r="C6033" t="str">
            <v>C55702</v>
          </cell>
          <cell r="D6033" t="str">
            <v>Pediatric Associates of Greater Salem Inc</v>
          </cell>
          <cell r="E6033" t="str">
            <v>MA</v>
          </cell>
          <cell r="F6033" t="str">
            <v>P1</v>
          </cell>
          <cell r="G6033" t="str">
            <v>SMALL</v>
          </cell>
          <cell r="H6033" t="str">
            <v>JH</v>
          </cell>
          <cell r="I6033" t="str">
            <v>0032843 - IPSWICH BAY ADVISORS</v>
          </cell>
        </row>
        <row r="6034">
          <cell r="A6034" t="str">
            <v>C55703IA</v>
          </cell>
          <cell r="B6034">
            <v>42185</v>
          </cell>
          <cell r="C6034" t="str">
            <v>C55703</v>
          </cell>
          <cell r="D6034" t="str">
            <v>Dextrys</v>
          </cell>
          <cell r="E6034" t="str">
            <v>MA</v>
          </cell>
          <cell r="F6034" t="str">
            <v>P1</v>
          </cell>
          <cell r="G6034" t="str">
            <v>SMALL</v>
          </cell>
          <cell r="H6034" t="str">
            <v>IA</v>
          </cell>
          <cell r="I6034" t="str">
            <v>0022556 - LAMBERT &amp; CARNEY BENEFITS GROUP</v>
          </cell>
        </row>
        <row r="6035">
          <cell r="A6035" t="str">
            <v>C55703IH</v>
          </cell>
          <cell r="B6035">
            <v>42185</v>
          </cell>
          <cell r="C6035" t="str">
            <v>C55703</v>
          </cell>
          <cell r="D6035" t="str">
            <v>Dextrys</v>
          </cell>
          <cell r="E6035" t="str">
            <v>MA</v>
          </cell>
          <cell r="F6035" t="str">
            <v>P1</v>
          </cell>
          <cell r="G6035" t="str">
            <v>SMALL</v>
          </cell>
          <cell r="H6035" t="str">
            <v>IH</v>
          </cell>
          <cell r="I6035" t="str">
            <v>0022556 - LAMBERT &amp; CARNEY BENEFITS GROUP</v>
          </cell>
        </row>
        <row r="6036">
          <cell r="A6036" t="str">
            <v>C55705IH</v>
          </cell>
          <cell r="B6036">
            <v>42185</v>
          </cell>
          <cell r="C6036" t="str">
            <v>C55705</v>
          </cell>
          <cell r="D6036" t="str">
            <v>Northern Maine Hauling</v>
          </cell>
          <cell r="E6036" t="str">
            <v>ME</v>
          </cell>
          <cell r="F6036" t="str">
            <v>P1</v>
          </cell>
          <cell r="G6036" t="str">
            <v>SMALL</v>
          </cell>
          <cell r="H6036" t="str">
            <v>IH</v>
          </cell>
          <cell r="I6036" t="str">
            <v>0018513 - PRIME FINANCIAL INVESTMENT &amp; INS</v>
          </cell>
        </row>
        <row r="6037">
          <cell r="A6037" t="str">
            <v>C55711IA</v>
          </cell>
          <cell r="B6037">
            <v>42185</v>
          </cell>
          <cell r="C6037" t="str">
            <v>C55711</v>
          </cell>
          <cell r="D6037" t="str">
            <v>SNC Realty Trust</v>
          </cell>
          <cell r="E6037" t="str">
            <v>MA</v>
          </cell>
          <cell r="F6037" t="str">
            <v>P1</v>
          </cell>
          <cell r="G6037" t="str">
            <v>SMALL</v>
          </cell>
          <cell r="H6037" t="str">
            <v>IA</v>
          </cell>
          <cell r="I6037" t="str">
            <v>0018525 - STOP LOSS INSURANCE BROKERS INC</v>
          </cell>
        </row>
        <row r="6038">
          <cell r="A6038" t="str">
            <v>C55714IH</v>
          </cell>
          <cell r="B6038">
            <v>42185</v>
          </cell>
          <cell r="C6038" t="str">
            <v>C55714</v>
          </cell>
          <cell r="D6038" t="str">
            <v>Peterborough Camera Shop</v>
          </cell>
          <cell r="E6038" t="str">
            <v>NH</v>
          </cell>
          <cell r="F6038" t="str">
            <v>P1</v>
          </cell>
          <cell r="G6038" t="str">
            <v>SMALL</v>
          </cell>
          <cell r="H6038" t="str">
            <v>IH</v>
          </cell>
          <cell r="I6038" t="str">
            <v>0030888 - NEW ENGLAND EMPLOYEE BENEFITS COUNCIL</v>
          </cell>
        </row>
        <row r="6039">
          <cell r="A6039" t="str">
            <v>C55724IH</v>
          </cell>
          <cell r="B6039">
            <v>42185</v>
          </cell>
          <cell r="C6039" t="str">
            <v>C55724</v>
          </cell>
          <cell r="D6039" t="str">
            <v>YMCA of Central Massachusetts</v>
          </cell>
          <cell r="E6039" t="str">
            <v>MA</v>
          </cell>
          <cell r="F6039" t="str">
            <v>P1</v>
          </cell>
          <cell r="G6039" t="str">
            <v>CRC</v>
          </cell>
          <cell r="H6039" t="str">
            <v>IH</v>
          </cell>
          <cell r="I6039" t="str">
            <v>0035212 - RSC INSURANCE BROKERAGE INC</v>
          </cell>
        </row>
        <row r="6040">
          <cell r="A6040" t="str">
            <v>C55724JA</v>
          </cell>
          <cell r="B6040">
            <v>42185</v>
          </cell>
          <cell r="C6040" t="str">
            <v>C55724</v>
          </cell>
          <cell r="D6040" t="str">
            <v>YMCA of Central Massachusetts</v>
          </cell>
          <cell r="E6040" t="str">
            <v>MA</v>
          </cell>
          <cell r="F6040" t="str">
            <v>P1</v>
          </cell>
          <cell r="G6040" t="str">
            <v>CRC</v>
          </cell>
          <cell r="H6040" t="str">
            <v>JA</v>
          </cell>
          <cell r="I6040" t="str">
            <v>0035212 - RSC INSURANCE BROKERAGE INC</v>
          </cell>
        </row>
        <row r="6041">
          <cell r="A6041" t="str">
            <v>C55726IH</v>
          </cell>
          <cell r="B6041">
            <v>42185</v>
          </cell>
          <cell r="C6041" t="str">
            <v>C55726</v>
          </cell>
          <cell r="D6041" t="str">
            <v>Kingsley Pines Inc</v>
          </cell>
          <cell r="E6041" t="str">
            <v>ME</v>
          </cell>
          <cell r="F6041" t="str">
            <v>P1</v>
          </cell>
          <cell r="G6041" t="str">
            <v>SMALL</v>
          </cell>
          <cell r="H6041" t="str">
            <v>IH</v>
          </cell>
          <cell r="I6041" t="str">
            <v>0018643 - PAQUIN &amp; CARROLL LLC</v>
          </cell>
        </row>
        <row r="6042">
          <cell r="A6042" t="str">
            <v>C55727IV</v>
          </cell>
          <cell r="B6042">
            <v>42185</v>
          </cell>
          <cell r="C6042" t="str">
            <v>C55727</v>
          </cell>
          <cell r="D6042" t="str">
            <v>F M Beck Inc</v>
          </cell>
          <cell r="E6042" t="str">
            <v>ME</v>
          </cell>
          <cell r="F6042" t="str">
            <v>P1</v>
          </cell>
          <cell r="G6042" t="str">
            <v>SMALL</v>
          </cell>
          <cell r="H6042" t="str">
            <v>IV</v>
          </cell>
          <cell r="I6042" t="str">
            <v>0031480 - GRAFFAM INSURANCE GROUP LLC</v>
          </cell>
        </row>
        <row r="6043">
          <cell r="A6043" t="str">
            <v>C55731IV</v>
          </cell>
          <cell r="B6043">
            <v>42185</v>
          </cell>
          <cell r="C6043" t="str">
            <v>C55731</v>
          </cell>
          <cell r="D6043" t="str">
            <v>Insurance Adjustment Service Inc</v>
          </cell>
          <cell r="E6043" t="str">
            <v>NH</v>
          </cell>
          <cell r="F6043" t="str">
            <v>P1</v>
          </cell>
          <cell r="G6043" t="str">
            <v>SMALL</v>
          </cell>
          <cell r="H6043" t="str">
            <v>IV</v>
          </cell>
          <cell r="I6043" t="str">
            <v>0018604 - CAMERON, CHRISTOPHER K</v>
          </cell>
        </row>
        <row r="6044">
          <cell r="A6044" t="str">
            <v>C55731JM</v>
          </cell>
          <cell r="B6044">
            <v>42185</v>
          </cell>
          <cell r="C6044" t="str">
            <v>C55731</v>
          </cell>
          <cell r="D6044" t="str">
            <v>Insurance Adjustment Service Inc</v>
          </cell>
          <cell r="E6044" t="str">
            <v>NH</v>
          </cell>
          <cell r="F6044" t="str">
            <v>P1</v>
          </cell>
          <cell r="G6044" t="str">
            <v>SMALL</v>
          </cell>
          <cell r="H6044" t="str">
            <v>JM</v>
          </cell>
          <cell r="I6044" t="str">
            <v>0018604 - CAMERON, CHRISTOPHER K</v>
          </cell>
        </row>
        <row r="6045">
          <cell r="A6045" t="str">
            <v>C55733JH</v>
          </cell>
          <cell r="B6045">
            <v>42185</v>
          </cell>
          <cell r="C6045" t="str">
            <v>C55733</v>
          </cell>
          <cell r="D6045" t="str">
            <v>Davis &amp; Towle Morrill &amp; Everett Inc</v>
          </cell>
          <cell r="E6045" t="str">
            <v>NH</v>
          </cell>
          <cell r="F6045" t="str">
            <v>P1</v>
          </cell>
          <cell r="G6045" t="str">
            <v>SMALL</v>
          </cell>
          <cell r="H6045" t="str">
            <v>JH</v>
          </cell>
          <cell r="I6045" t="str">
            <v>0035001 - DAVIS TOWLE MORRILL &amp; EVERETT INC</v>
          </cell>
        </row>
        <row r="6046">
          <cell r="A6046" t="str">
            <v>C55733JM</v>
          </cell>
          <cell r="B6046">
            <v>42185</v>
          </cell>
          <cell r="C6046" t="str">
            <v>C55733</v>
          </cell>
          <cell r="D6046" t="str">
            <v>Davis &amp; Towle Morrill &amp; Everett Inc</v>
          </cell>
          <cell r="E6046" t="str">
            <v>NH</v>
          </cell>
          <cell r="F6046" t="str">
            <v>P1</v>
          </cell>
          <cell r="G6046" t="str">
            <v>SMALL</v>
          </cell>
          <cell r="H6046" t="str">
            <v>JM</v>
          </cell>
          <cell r="I6046" t="str">
            <v>0035001 - DAVIS TOWLE MORRILL &amp; EVERETT INC</v>
          </cell>
        </row>
        <row r="6047">
          <cell r="A6047" t="str">
            <v>C55735IH</v>
          </cell>
          <cell r="B6047">
            <v>42185</v>
          </cell>
          <cell r="C6047" t="str">
            <v>C55735</v>
          </cell>
          <cell r="D6047" t="str">
            <v>Lane Conveyors &amp; Drives</v>
          </cell>
          <cell r="E6047" t="str">
            <v>ME</v>
          </cell>
          <cell r="F6047" t="str">
            <v>P1</v>
          </cell>
          <cell r="G6047" t="str">
            <v>CRC</v>
          </cell>
          <cell r="H6047" t="str">
            <v>IH</v>
          </cell>
          <cell r="I6047" t="str">
            <v>0024958 - NORTON FINANCIAL SERVICES INC</v>
          </cell>
        </row>
        <row r="6048">
          <cell r="A6048" t="str">
            <v>C55735PO</v>
          </cell>
          <cell r="B6048">
            <v>42185</v>
          </cell>
          <cell r="C6048" t="str">
            <v>C55735</v>
          </cell>
          <cell r="D6048" t="str">
            <v>Lane Conveyors &amp; Drives</v>
          </cell>
          <cell r="E6048" t="str">
            <v>ME</v>
          </cell>
          <cell r="F6048" t="str">
            <v>P1</v>
          </cell>
          <cell r="G6048" t="str">
            <v>CRC</v>
          </cell>
          <cell r="H6048" t="str">
            <v>PO</v>
          </cell>
          <cell r="I6048" t="str">
            <v>0024958 - NORTON FINANCIAL SERVICES INC</v>
          </cell>
        </row>
        <row r="6049">
          <cell r="A6049" t="str">
            <v>C55738IV</v>
          </cell>
          <cell r="B6049">
            <v>42185</v>
          </cell>
          <cell r="C6049" t="str">
            <v>C55738</v>
          </cell>
          <cell r="D6049" t="str">
            <v>Quality Containers of New England</v>
          </cell>
          <cell r="E6049" t="str">
            <v>ME</v>
          </cell>
          <cell r="F6049" t="str">
            <v>P1</v>
          </cell>
          <cell r="G6049" t="str">
            <v>SMALL</v>
          </cell>
          <cell r="H6049" t="str">
            <v>IV</v>
          </cell>
          <cell r="I6049" t="str">
            <v>0018602 - CLARK INSURANCE</v>
          </cell>
        </row>
        <row r="6050">
          <cell r="A6050" t="str">
            <v>C55746JM</v>
          </cell>
          <cell r="B6050">
            <v>42185</v>
          </cell>
          <cell r="C6050" t="str">
            <v>C55746</v>
          </cell>
          <cell r="D6050" t="str">
            <v>Barbour Inc</v>
          </cell>
          <cell r="E6050" t="str">
            <v>NH</v>
          </cell>
          <cell r="F6050" t="str">
            <v>P1</v>
          </cell>
          <cell r="G6050" t="str">
            <v>CRC</v>
          </cell>
          <cell r="H6050" t="str">
            <v>JM</v>
          </cell>
          <cell r="I6050" t="str">
            <v>0027585 - CROSS INSURANCE - MANCHESTER</v>
          </cell>
        </row>
        <row r="6051">
          <cell r="A6051" t="str">
            <v>C55746JN</v>
          </cell>
          <cell r="B6051">
            <v>42185</v>
          </cell>
          <cell r="C6051" t="str">
            <v>C55746</v>
          </cell>
          <cell r="D6051" t="str">
            <v>Barbour Inc</v>
          </cell>
          <cell r="E6051" t="str">
            <v>NH</v>
          </cell>
          <cell r="F6051" t="str">
            <v>P1</v>
          </cell>
          <cell r="G6051" t="str">
            <v>CRC</v>
          </cell>
          <cell r="H6051" t="str">
            <v>JN</v>
          </cell>
          <cell r="I6051" t="str">
            <v>0027585 - CROSS INSURANCE - MANCHESTER</v>
          </cell>
        </row>
        <row r="6052">
          <cell r="A6052" t="str">
            <v>C55749IH</v>
          </cell>
          <cell r="B6052">
            <v>42185</v>
          </cell>
          <cell r="C6052" t="str">
            <v>C55749</v>
          </cell>
          <cell r="D6052" t="str">
            <v>Built-Rite Tool and Die Inc</v>
          </cell>
          <cell r="E6052" t="str">
            <v>MA</v>
          </cell>
          <cell r="F6052" t="str">
            <v>P1</v>
          </cell>
          <cell r="G6052" t="str">
            <v>CRC</v>
          </cell>
          <cell r="H6052" t="str">
            <v>IH</v>
          </cell>
          <cell r="I6052" t="str">
            <v>0028358 - MILLBROOK BENEFITS &amp; INSURANCE SVCS LLC</v>
          </cell>
        </row>
        <row r="6053">
          <cell r="A6053" t="str">
            <v>C55750JM</v>
          </cell>
          <cell r="B6053">
            <v>42185</v>
          </cell>
          <cell r="C6053" t="str">
            <v>C55750</v>
          </cell>
          <cell r="D6053" t="str">
            <v>Granite Village Retirement Community Inc</v>
          </cell>
          <cell r="E6053" t="str">
            <v>NH</v>
          </cell>
          <cell r="F6053" t="str">
            <v>P1</v>
          </cell>
          <cell r="G6053" t="str">
            <v>SMALL</v>
          </cell>
          <cell r="H6053" t="str">
            <v>JM</v>
          </cell>
          <cell r="I6053" t="str">
            <v>0030686 - ESP EMPLOYEE BENEFITS STATEGIES LLC</v>
          </cell>
        </row>
        <row r="6054">
          <cell r="A6054" t="str">
            <v>C55751JN</v>
          </cell>
          <cell r="B6054">
            <v>42185</v>
          </cell>
          <cell r="C6054" t="str">
            <v>C55751</v>
          </cell>
          <cell r="D6054" t="str">
            <v>Gossett Consulting LLC</v>
          </cell>
          <cell r="E6054" t="str">
            <v>NH</v>
          </cell>
          <cell r="F6054" t="str">
            <v>P1</v>
          </cell>
          <cell r="G6054" t="str">
            <v>SMALL</v>
          </cell>
          <cell r="H6054" t="str">
            <v>JN</v>
          </cell>
        </row>
        <row r="6055">
          <cell r="A6055" t="str">
            <v>C55752IH</v>
          </cell>
          <cell r="B6055">
            <v>42185</v>
          </cell>
          <cell r="C6055" t="str">
            <v>C55752</v>
          </cell>
          <cell r="D6055" t="str">
            <v>Station 8 Salon LLC</v>
          </cell>
          <cell r="E6055" t="str">
            <v>MA</v>
          </cell>
          <cell r="F6055" t="str">
            <v>P1</v>
          </cell>
          <cell r="G6055" t="str">
            <v>SMALL</v>
          </cell>
          <cell r="H6055" t="str">
            <v>IH</v>
          </cell>
          <cell r="I6055" t="str">
            <v>0018659 - PROVIDER INSURANCE GROUP INC</v>
          </cell>
        </row>
        <row r="6056">
          <cell r="A6056" t="str">
            <v>C55762IH</v>
          </cell>
          <cell r="B6056">
            <v>42185</v>
          </cell>
          <cell r="C6056" t="str">
            <v>C55762</v>
          </cell>
          <cell r="D6056" t="str">
            <v>Girl Scouts of Eastern Massachusetts Inc</v>
          </cell>
          <cell r="E6056" t="str">
            <v>MA</v>
          </cell>
          <cell r="F6056" t="str">
            <v>P1</v>
          </cell>
          <cell r="G6056" t="str">
            <v>CRC</v>
          </cell>
          <cell r="H6056" t="str">
            <v>IH</v>
          </cell>
          <cell r="I6056" t="str">
            <v>0021317 - WEST RIDGE INSURANCE AGENCY INC</v>
          </cell>
        </row>
        <row r="6057">
          <cell r="A6057" t="str">
            <v>C55762JA</v>
          </cell>
          <cell r="B6057">
            <v>42185</v>
          </cell>
          <cell r="C6057" t="str">
            <v>C55762</v>
          </cell>
          <cell r="D6057" t="str">
            <v>Girl Scouts of Eastern Massachusetts Inc</v>
          </cell>
          <cell r="E6057" t="str">
            <v>MA</v>
          </cell>
          <cell r="F6057" t="str">
            <v>P1</v>
          </cell>
          <cell r="G6057" t="str">
            <v>CRC</v>
          </cell>
          <cell r="H6057" t="str">
            <v>JA</v>
          </cell>
          <cell r="I6057" t="str">
            <v>0021317 - WEST RIDGE INSURANCE AGENCY INC</v>
          </cell>
        </row>
        <row r="6058">
          <cell r="A6058" t="str">
            <v>C55765IH</v>
          </cell>
          <cell r="B6058">
            <v>42185</v>
          </cell>
          <cell r="C6058" t="str">
            <v>C55765</v>
          </cell>
          <cell r="D6058" t="str">
            <v>A &amp; A Automotive &amp; Towing LLC</v>
          </cell>
          <cell r="E6058" t="str">
            <v>MA</v>
          </cell>
          <cell r="F6058" t="str">
            <v>P1</v>
          </cell>
          <cell r="G6058" t="str">
            <v>SMALL</v>
          </cell>
          <cell r="H6058" t="str">
            <v>IH</v>
          </cell>
          <cell r="I6058" t="str">
            <v>0018657 - WYLIE, DAVID J</v>
          </cell>
        </row>
        <row r="6059">
          <cell r="A6059" t="str">
            <v>C55768JH</v>
          </cell>
          <cell r="B6059">
            <v>42185</v>
          </cell>
          <cell r="C6059" t="str">
            <v>C55768</v>
          </cell>
          <cell r="D6059" t="str">
            <v>Nashua Pain Management Corp</v>
          </cell>
          <cell r="E6059" t="str">
            <v>NH</v>
          </cell>
          <cell r="F6059" t="str">
            <v>P1</v>
          </cell>
          <cell r="G6059" t="str">
            <v>SMALL</v>
          </cell>
          <cell r="H6059" t="str">
            <v>JH</v>
          </cell>
          <cell r="I6059" t="str">
            <v>0018663 - TRUDO, DAVID H</v>
          </cell>
        </row>
        <row r="6060">
          <cell r="A6060" t="str">
            <v>C55770IV</v>
          </cell>
          <cell r="B6060">
            <v>42185</v>
          </cell>
          <cell r="C6060" t="str">
            <v>C55770</v>
          </cell>
          <cell r="D6060" t="str">
            <v>Lilac Hill Corporation</v>
          </cell>
          <cell r="E6060" t="str">
            <v>ME</v>
          </cell>
          <cell r="F6060" t="str">
            <v>P1</v>
          </cell>
          <cell r="G6060" t="str">
            <v>SMALL</v>
          </cell>
          <cell r="H6060" t="str">
            <v>IV</v>
          </cell>
          <cell r="I6060" t="str">
            <v>0028916 - USI INSURANCE SERVICES LLC - BRIARCLIFF</v>
          </cell>
        </row>
        <row r="6061">
          <cell r="A6061" t="str">
            <v>C55781JM</v>
          </cell>
          <cell r="B6061">
            <v>42185</v>
          </cell>
          <cell r="C6061" t="str">
            <v>C55781</v>
          </cell>
          <cell r="D6061" t="str">
            <v>Airex Corporation</v>
          </cell>
          <cell r="E6061" t="str">
            <v>NH</v>
          </cell>
          <cell r="F6061" t="str">
            <v>P1</v>
          </cell>
          <cell r="G6061" t="str">
            <v>SMALL</v>
          </cell>
          <cell r="H6061" t="str">
            <v>JM</v>
          </cell>
          <cell r="I6061" t="str">
            <v>0033797 - CROSS INSURANCE - MANCHESTER</v>
          </cell>
        </row>
        <row r="6062">
          <cell r="A6062" t="str">
            <v>C55781JN</v>
          </cell>
          <cell r="B6062">
            <v>42185</v>
          </cell>
          <cell r="C6062" t="str">
            <v>C55781</v>
          </cell>
          <cell r="D6062" t="str">
            <v>Airex Corporation</v>
          </cell>
          <cell r="E6062" t="str">
            <v>NH</v>
          </cell>
          <cell r="F6062" t="str">
            <v>P1</v>
          </cell>
          <cell r="G6062" t="str">
            <v>SMALL</v>
          </cell>
          <cell r="H6062" t="str">
            <v>JN</v>
          </cell>
          <cell r="I6062" t="str">
            <v>0033797 - CROSS INSURANCE - MANCHESTER</v>
          </cell>
        </row>
        <row r="6063">
          <cell r="A6063" t="str">
            <v>C55781JR</v>
          </cell>
          <cell r="B6063">
            <v>42185</v>
          </cell>
          <cell r="C6063" t="str">
            <v>C55781</v>
          </cell>
          <cell r="D6063" t="str">
            <v>Airex Corporation</v>
          </cell>
          <cell r="E6063" t="str">
            <v>NH</v>
          </cell>
          <cell r="F6063" t="str">
            <v>P1</v>
          </cell>
          <cell r="G6063" t="str">
            <v>SMALL</v>
          </cell>
          <cell r="H6063" t="str">
            <v>JR</v>
          </cell>
          <cell r="I6063" t="str">
            <v>0033797 - CROSS INSURANCE - MANCHESTER</v>
          </cell>
        </row>
        <row r="6064">
          <cell r="A6064" t="str">
            <v>C55785JM</v>
          </cell>
          <cell r="B6064">
            <v>42185</v>
          </cell>
          <cell r="C6064" t="str">
            <v>C55785</v>
          </cell>
          <cell r="D6064" t="str">
            <v>QPC Inc</v>
          </cell>
          <cell r="E6064" t="str">
            <v>NH</v>
          </cell>
          <cell r="F6064" t="str">
            <v>P1</v>
          </cell>
          <cell r="G6064" t="str">
            <v>SMALL</v>
          </cell>
          <cell r="H6064" t="str">
            <v>JM</v>
          </cell>
          <cell r="I6064" t="str">
            <v>0027579 - CROSS INSURANCE - MANCHESTER</v>
          </cell>
        </row>
        <row r="6065">
          <cell r="A6065" t="str">
            <v>C55791IH</v>
          </cell>
          <cell r="B6065">
            <v>42185</v>
          </cell>
          <cell r="C6065" t="str">
            <v>C55791</v>
          </cell>
          <cell r="D6065" t="str">
            <v>Convention &amp; Visitor's Bureau of Greater Portland</v>
          </cell>
          <cell r="E6065" t="str">
            <v>ME</v>
          </cell>
          <cell r="F6065" t="str">
            <v>P1</v>
          </cell>
          <cell r="G6065" t="str">
            <v>SMALL</v>
          </cell>
          <cell r="H6065" t="str">
            <v>IH</v>
          </cell>
          <cell r="I6065" t="str">
            <v>0030130 - CLARK INSURANCE</v>
          </cell>
        </row>
        <row r="6066">
          <cell r="A6066" t="str">
            <v>C55791IV</v>
          </cell>
          <cell r="B6066">
            <v>42185</v>
          </cell>
          <cell r="C6066" t="str">
            <v>C55791</v>
          </cell>
          <cell r="D6066" t="str">
            <v>Convention &amp; Visitor's Bureau of Greater Portland</v>
          </cell>
          <cell r="E6066" t="str">
            <v>ME</v>
          </cell>
          <cell r="F6066" t="str">
            <v>P1</v>
          </cell>
          <cell r="G6066" t="str">
            <v>SMALL</v>
          </cell>
          <cell r="H6066" t="str">
            <v>IV</v>
          </cell>
          <cell r="I6066" t="str">
            <v>0030130 - CLARK INSURANCE</v>
          </cell>
        </row>
        <row r="6067">
          <cell r="A6067" t="str">
            <v>C55793IV</v>
          </cell>
          <cell r="B6067">
            <v>42185</v>
          </cell>
          <cell r="C6067" t="str">
            <v>C55793</v>
          </cell>
          <cell r="D6067" t="str">
            <v>Green Mountain Furniture</v>
          </cell>
          <cell r="E6067" t="str">
            <v>NH</v>
          </cell>
          <cell r="F6067" t="str">
            <v>P1</v>
          </cell>
          <cell r="G6067" t="str">
            <v>SMALL</v>
          </cell>
          <cell r="H6067" t="str">
            <v>IV</v>
          </cell>
          <cell r="I6067" t="str">
            <v>0031431 - DORAN INDEPENDENT INSURANCE LLC</v>
          </cell>
        </row>
        <row r="6068">
          <cell r="A6068" t="str">
            <v>C55795IH</v>
          </cell>
          <cell r="B6068">
            <v>42185</v>
          </cell>
          <cell r="C6068" t="str">
            <v>C55795</v>
          </cell>
          <cell r="D6068" t="str">
            <v>Cote &amp; Foster Contracting Inc</v>
          </cell>
          <cell r="E6068" t="str">
            <v>MA</v>
          </cell>
          <cell r="F6068" t="str">
            <v>P1</v>
          </cell>
          <cell r="G6068" t="str">
            <v>SMALL</v>
          </cell>
          <cell r="H6068" t="str">
            <v>IH</v>
          </cell>
          <cell r="I6068" t="str">
            <v>0027334 - CROSS INSURANCE - MANCHESTER</v>
          </cell>
        </row>
        <row r="6069">
          <cell r="A6069" t="str">
            <v>C55801IH</v>
          </cell>
          <cell r="B6069">
            <v>42185</v>
          </cell>
          <cell r="C6069" t="str">
            <v>C55801</v>
          </cell>
          <cell r="D6069" t="str">
            <v>Pirperis Inc DBA DQ Grill &amp; Chill</v>
          </cell>
          <cell r="E6069" t="str">
            <v>MA</v>
          </cell>
          <cell r="F6069" t="str">
            <v>P1</v>
          </cell>
          <cell r="G6069" t="str">
            <v>SMALL</v>
          </cell>
          <cell r="H6069" t="str">
            <v>IH</v>
          </cell>
          <cell r="I6069" t="str">
            <v>0019014 - JAMES J HERLIHY INSURANCE AGENCY INC</v>
          </cell>
        </row>
        <row r="6070">
          <cell r="A6070" t="str">
            <v>C55811IV</v>
          </cell>
          <cell r="B6070">
            <v>42185</v>
          </cell>
          <cell r="C6070" t="str">
            <v>C55811</v>
          </cell>
          <cell r="D6070" t="str">
            <v>Selecta Biosciences Inc</v>
          </cell>
          <cell r="E6070" t="str">
            <v>MA</v>
          </cell>
          <cell r="F6070" t="str">
            <v>P1</v>
          </cell>
          <cell r="G6070" t="str">
            <v>SMALL</v>
          </cell>
          <cell r="H6070" t="str">
            <v>IV</v>
          </cell>
          <cell r="I6070" t="str">
            <v>0029437 - AISLING PARTNERS INS BROKERAGE</v>
          </cell>
        </row>
        <row r="6071">
          <cell r="A6071" t="str">
            <v>C55812IH</v>
          </cell>
          <cell r="B6071">
            <v>42185</v>
          </cell>
          <cell r="C6071" t="str">
            <v>C55812</v>
          </cell>
          <cell r="D6071" t="str">
            <v>Community Health Network Inc</v>
          </cell>
          <cell r="E6071" t="str">
            <v>MA</v>
          </cell>
          <cell r="F6071" t="str">
            <v>P1</v>
          </cell>
          <cell r="G6071" t="str">
            <v>SMALL</v>
          </cell>
          <cell r="H6071" t="str">
            <v>IH</v>
          </cell>
          <cell r="I6071" t="str">
            <v>0018605 - FRED C CHURCH</v>
          </cell>
        </row>
        <row r="6072">
          <cell r="A6072" t="str">
            <v>C55815IH</v>
          </cell>
          <cell r="B6072">
            <v>42185</v>
          </cell>
          <cell r="C6072" t="str">
            <v>C55815</v>
          </cell>
          <cell r="D6072" t="str">
            <v>Cooke Clancy &amp; Gruenthal LLP</v>
          </cell>
          <cell r="E6072" t="str">
            <v>MA</v>
          </cell>
          <cell r="F6072" t="str">
            <v>P1</v>
          </cell>
          <cell r="G6072" t="str">
            <v>SMALL</v>
          </cell>
          <cell r="H6072" t="str">
            <v>IH</v>
          </cell>
          <cell r="I6072" t="str">
            <v>0025419 - BRUCE CROHN LLC</v>
          </cell>
        </row>
        <row r="6073">
          <cell r="A6073" t="str">
            <v>C55819IV</v>
          </cell>
          <cell r="B6073">
            <v>42185</v>
          </cell>
          <cell r="C6073" t="str">
            <v>C55819</v>
          </cell>
          <cell r="D6073" t="str">
            <v>Roymal Inc.</v>
          </cell>
          <cell r="E6073" t="str">
            <v>NH</v>
          </cell>
          <cell r="F6073" t="str">
            <v>P1</v>
          </cell>
          <cell r="G6073" t="str">
            <v>SMALL</v>
          </cell>
          <cell r="H6073" t="str">
            <v>IV</v>
          </cell>
          <cell r="I6073" t="str">
            <v>0018847 - FIRST BENEFITS INC</v>
          </cell>
        </row>
        <row r="6074">
          <cell r="A6074" t="str">
            <v>C55821IH</v>
          </cell>
          <cell r="B6074">
            <v>42185</v>
          </cell>
          <cell r="C6074" t="str">
            <v>C55821</v>
          </cell>
          <cell r="D6074" t="str">
            <v>Clyde Bergemann Bachmann</v>
          </cell>
          <cell r="E6074" t="str">
            <v>ME</v>
          </cell>
          <cell r="F6074" t="str">
            <v>P1</v>
          </cell>
          <cell r="G6074" t="str">
            <v>CRC</v>
          </cell>
          <cell r="H6074" t="str">
            <v>IH</v>
          </cell>
          <cell r="I6074" t="str">
            <v>0018738 - POIRIER, MARC R</v>
          </cell>
        </row>
        <row r="6075">
          <cell r="A6075" t="str">
            <v>C55821IV</v>
          </cell>
          <cell r="B6075">
            <v>42185</v>
          </cell>
          <cell r="C6075" t="str">
            <v>C55821</v>
          </cell>
          <cell r="D6075" t="str">
            <v>Clyde Bergemann Bachmann</v>
          </cell>
          <cell r="E6075" t="str">
            <v>ME</v>
          </cell>
          <cell r="F6075" t="str">
            <v>P1</v>
          </cell>
          <cell r="G6075" t="str">
            <v>CRC</v>
          </cell>
          <cell r="H6075" t="str">
            <v>IV</v>
          </cell>
          <cell r="I6075" t="str">
            <v>0018738 - POIRIER, MARC R</v>
          </cell>
        </row>
        <row r="6076">
          <cell r="A6076" t="str">
            <v>C55821PO</v>
          </cell>
          <cell r="B6076">
            <v>42185</v>
          </cell>
          <cell r="C6076" t="str">
            <v>C55821</v>
          </cell>
          <cell r="D6076" t="str">
            <v>Clyde Bergemann Bachmann</v>
          </cell>
          <cell r="E6076" t="str">
            <v>ME</v>
          </cell>
          <cell r="F6076" t="str">
            <v>P1</v>
          </cell>
          <cell r="G6076" t="str">
            <v>CRC</v>
          </cell>
          <cell r="H6076" t="str">
            <v>PO</v>
          </cell>
          <cell r="I6076" t="str">
            <v>0018738 - POIRIER, MARC R</v>
          </cell>
        </row>
        <row r="6077">
          <cell r="A6077" t="str">
            <v>C55822IV</v>
          </cell>
          <cell r="B6077">
            <v>42185</v>
          </cell>
          <cell r="C6077" t="str">
            <v>C55822</v>
          </cell>
          <cell r="D6077" t="str">
            <v>Exsellsior Training LLC</v>
          </cell>
          <cell r="E6077" t="str">
            <v>NH</v>
          </cell>
          <cell r="F6077" t="str">
            <v>P1</v>
          </cell>
          <cell r="G6077" t="str">
            <v>SMALL</v>
          </cell>
          <cell r="H6077" t="str">
            <v>IV</v>
          </cell>
          <cell r="I6077" t="str">
            <v>0027578 - CROSS INSURANCE - MANCHESTER</v>
          </cell>
        </row>
        <row r="6078">
          <cell r="A6078" t="str">
            <v>C55823IH</v>
          </cell>
          <cell r="B6078">
            <v>42185</v>
          </cell>
          <cell r="C6078" t="str">
            <v>C55823</v>
          </cell>
          <cell r="D6078" t="str">
            <v>Cape Cod Ear Nose and Throat Specialists Head and Neck Surgery PC</v>
          </cell>
          <cell r="E6078" t="str">
            <v>MA</v>
          </cell>
          <cell r="F6078" t="str">
            <v>P1</v>
          </cell>
          <cell r="G6078" t="str">
            <v>SMALL</v>
          </cell>
          <cell r="H6078" t="str">
            <v>IH</v>
          </cell>
          <cell r="I6078" t="str">
            <v>0034157 - MID-STATE INSURANCE AGENCY INC</v>
          </cell>
        </row>
        <row r="6079">
          <cell r="A6079" t="str">
            <v>C55823IV</v>
          </cell>
          <cell r="B6079">
            <v>42185</v>
          </cell>
          <cell r="C6079" t="str">
            <v>C55823</v>
          </cell>
          <cell r="D6079" t="str">
            <v>Cape Cod Ear Nose and Throat Specialists Head and Neck Surgery PC</v>
          </cell>
          <cell r="E6079" t="str">
            <v>MA</v>
          </cell>
          <cell r="F6079" t="str">
            <v>P1</v>
          </cell>
          <cell r="G6079" t="str">
            <v>SMALL</v>
          </cell>
          <cell r="H6079" t="str">
            <v>IV</v>
          </cell>
          <cell r="I6079" t="str">
            <v>0034157 - MID-STATE INSURANCE AGENCY INC</v>
          </cell>
        </row>
        <row r="6080">
          <cell r="A6080" t="str">
            <v>C55824IA</v>
          </cell>
          <cell r="B6080">
            <v>42185</v>
          </cell>
          <cell r="C6080" t="str">
            <v>C55824</v>
          </cell>
          <cell r="D6080" t="str">
            <v>Shaser Inc</v>
          </cell>
          <cell r="E6080" t="str">
            <v>MA</v>
          </cell>
          <cell r="F6080" t="str">
            <v>P1</v>
          </cell>
          <cell r="G6080" t="str">
            <v>SMALL</v>
          </cell>
          <cell r="H6080" t="str">
            <v>IA</v>
          </cell>
          <cell r="I6080" t="str">
            <v>0018886 - WILLIAM GALLAGHER  ASSOCIATES</v>
          </cell>
        </row>
        <row r="6081">
          <cell r="A6081" t="str">
            <v>C55824IH</v>
          </cell>
          <cell r="B6081">
            <v>42185</v>
          </cell>
          <cell r="C6081" t="str">
            <v>C55824</v>
          </cell>
          <cell r="D6081" t="str">
            <v>Shaser Inc</v>
          </cell>
          <cell r="E6081" t="str">
            <v>MA</v>
          </cell>
          <cell r="F6081" t="str">
            <v>P1</v>
          </cell>
          <cell r="G6081" t="str">
            <v>SMALL</v>
          </cell>
          <cell r="H6081" t="str">
            <v>IH</v>
          </cell>
          <cell r="I6081" t="str">
            <v>0018886 - WILLIAM GALLAGHER  ASSOCIATES</v>
          </cell>
        </row>
        <row r="6082">
          <cell r="A6082" t="str">
            <v>C55827IV</v>
          </cell>
          <cell r="B6082">
            <v>42185</v>
          </cell>
          <cell r="C6082" t="str">
            <v>C55827</v>
          </cell>
          <cell r="D6082" t="str">
            <v>Flatley Management Company LLC</v>
          </cell>
          <cell r="E6082" t="str">
            <v>MA</v>
          </cell>
          <cell r="F6082" t="str">
            <v>P1</v>
          </cell>
          <cell r="G6082" t="str">
            <v>SMALL</v>
          </cell>
          <cell r="H6082" t="str">
            <v>IV</v>
          </cell>
          <cell r="I6082" t="str">
            <v>0032035 - DIGITAL INSURANCE AGENCY INC</v>
          </cell>
        </row>
        <row r="6083">
          <cell r="A6083" t="str">
            <v>C55828JH</v>
          </cell>
          <cell r="B6083">
            <v>42185</v>
          </cell>
          <cell r="C6083" t="str">
            <v>C55828</v>
          </cell>
          <cell r="D6083" t="str">
            <v>R W Associates Inc</v>
          </cell>
          <cell r="E6083" t="str">
            <v>NH</v>
          </cell>
          <cell r="F6083" t="str">
            <v>P1</v>
          </cell>
          <cell r="G6083" t="str">
            <v>SMALL</v>
          </cell>
          <cell r="H6083" t="str">
            <v>JH</v>
          </cell>
          <cell r="I6083" t="str">
            <v>0019172 - R W ASSOCIATES INC</v>
          </cell>
        </row>
        <row r="6084">
          <cell r="A6084" t="str">
            <v>C55828JS</v>
          </cell>
          <cell r="B6084">
            <v>42185</v>
          </cell>
          <cell r="C6084" t="str">
            <v>C55828</v>
          </cell>
          <cell r="D6084" t="str">
            <v>R W Associates Inc</v>
          </cell>
          <cell r="E6084" t="str">
            <v>NH</v>
          </cell>
          <cell r="F6084" t="str">
            <v>P1</v>
          </cell>
          <cell r="G6084" t="str">
            <v>SMALL</v>
          </cell>
          <cell r="H6084" t="str">
            <v>JS</v>
          </cell>
          <cell r="I6084" t="str">
            <v>0019172 - R W ASSOCIATES INC</v>
          </cell>
        </row>
        <row r="6085">
          <cell r="A6085" t="str">
            <v>C55829IV</v>
          </cell>
          <cell r="B6085">
            <v>42185</v>
          </cell>
          <cell r="C6085" t="str">
            <v>C55829</v>
          </cell>
          <cell r="D6085" t="str">
            <v>Medical Oncology &amp; Hematology PC</v>
          </cell>
          <cell r="E6085" t="str">
            <v>MA</v>
          </cell>
          <cell r="F6085" t="str">
            <v>P1</v>
          </cell>
          <cell r="G6085" t="str">
            <v>SMALL</v>
          </cell>
          <cell r="H6085" t="str">
            <v>IV</v>
          </cell>
          <cell r="I6085" t="str">
            <v>0018767 - KAPLAN, ELLEN A</v>
          </cell>
        </row>
        <row r="6086">
          <cell r="A6086" t="str">
            <v>C55830IV</v>
          </cell>
          <cell r="B6086">
            <v>42185</v>
          </cell>
          <cell r="C6086" t="str">
            <v>C55830</v>
          </cell>
          <cell r="D6086" t="str">
            <v>Culligan of NH Inc</v>
          </cell>
          <cell r="E6086" t="str">
            <v>NH</v>
          </cell>
          <cell r="F6086" t="str">
            <v>P1</v>
          </cell>
          <cell r="G6086" t="str">
            <v>SMALL</v>
          </cell>
          <cell r="H6086" t="str">
            <v>IV</v>
          </cell>
          <cell r="I6086" t="str">
            <v>0018860 - CORNERSTONE BENEFIT &amp; RET GROUP INC</v>
          </cell>
        </row>
        <row r="6087">
          <cell r="A6087" t="str">
            <v>C55832IV</v>
          </cell>
          <cell r="B6087">
            <v>42185</v>
          </cell>
          <cell r="C6087" t="str">
            <v>C55832</v>
          </cell>
          <cell r="D6087" t="str">
            <v>Cornerstone Software Inc</v>
          </cell>
          <cell r="E6087" t="str">
            <v>NH</v>
          </cell>
          <cell r="F6087" t="str">
            <v>P1</v>
          </cell>
          <cell r="G6087" t="str">
            <v>SMALL</v>
          </cell>
          <cell r="H6087" t="str">
            <v>IV</v>
          </cell>
          <cell r="I6087" t="str">
            <v>0022907 - CORPORATE BENEFITS GROUP LLC</v>
          </cell>
        </row>
        <row r="6088">
          <cell r="A6088" t="str">
            <v>C55833JS</v>
          </cell>
          <cell r="B6088">
            <v>42185</v>
          </cell>
          <cell r="C6088" t="str">
            <v>C55833</v>
          </cell>
          <cell r="D6088" t="str">
            <v>The Monadnock Conservancy</v>
          </cell>
          <cell r="E6088" t="str">
            <v>NH</v>
          </cell>
          <cell r="F6088" t="str">
            <v>P1</v>
          </cell>
          <cell r="G6088" t="str">
            <v>SMALL</v>
          </cell>
          <cell r="H6088" t="str">
            <v>JS</v>
          </cell>
          <cell r="I6088" t="str">
            <v>0018785 - INSURANCE PLANNING GROUP INC</v>
          </cell>
        </row>
        <row r="6089">
          <cell r="A6089" t="str">
            <v>C55834IH</v>
          </cell>
          <cell r="B6089">
            <v>42185</v>
          </cell>
          <cell r="C6089" t="str">
            <v>C55834</v>
          </cell>
          <cell r="D6089" t="str">
            <v>Prezo Bar &amp; Grille</v>
          </cell>
          <cell r="E6089" t="str">
            <v>MA</v>
          </cell>
          <cell r="F6089" t="str">
            <v>P1</v>
          </cell>
          <cell r="G6089" t="str">
            <v>SMALL</v>
          </cell>
          <cell r="H6089" t="str">
            <v>IH</v>
          </cell>
          <cell r="I6089" t="str">
            <v>0018711 - AISLING PARTNERS INS BROKERAGE</v>
          </cell>
        </row>
        <row r="6090">
          <cell r="A6090" t="str">
            <v>C55836JM</v>
          </cell>
          <cell r="B6090">
            <v>42185</v>
          </cell>
          <cell r="C6090" t="str">
            <v>C55836</v>
          </cell>
          <cell r="D6090" t="str">
            <v>Gomar LLC</v>
          </cell>
          <cell r="E6090" t="str">
            <v>NH</v>
          </cell>
          <cell r="F6090" t="str">
            <v>P1</v>
          </cell>
          <cell r="G6090" t="str">
            <v>SMALL</v>
          </cell>
          <cell r="H6090" t="str">
            <v>JM</v>
          </cell>
          <cell r="I6090" t="str">
            <v>0018782 - MELCHER &amp; PRESCOTT AGENCY INC</v>
          </cell>
        </row>
        <row r="6091">
          <cell r="A6091" t="str">
            <v>C55837IV</v>
          </cell>
          <cell r="B6091">
            <v>42185</v>
          </cell>
          <cell r="C6091" t="str">
            <v>C55837</v>
          </cell>
          <cell r="D6091" t="str">
            <v>ElectroCraft New Hampshire Inc</v>
          </cell>
          <cell r="E6091" t="str">
            <v>NH</v>
          </cell>
          <cell r="F6091" t="str">
            <v>P1</v>
          </cell>
          <cell r="G6091" t="str">
            <v>SMALL</v>
          </cell>
          <cell r="H6091" t="str">
            <v>IV</v>
          </cell>
          <cell r="I6091" t="str">
            <v>0021563 - NEW ENGLAND EMPLOYEE BENEFITS COUNCIL</v>
          </cell>
        </row>
        <row r="6092">
          <cell r="A6092" t="str">
            <v>C55837JM</v>
          </cell>
          <cell r="B6092">
            <v>42185</v>
          </cell>
          <cell r="C6092" t="str">
            <v>C55837</v>
          </cell>
          <cell r="D6092" t="str">
            <v>ElectroCraft New Hampshire Inc</v>
          </cell>
          <cell r="E6092" t="str">
            <v>NH</v>
          </cell>
          <cell r="F6092" t="str">
            <v>P1</v>
          </cell>
          <cell r="G6092" t="str">
            <v>SMALL</v>
          </cell>
          <cell r="H6092" t="str">
            <v>JM</v>
          </cell>
          <cell r="I6092" t="str">
            <v>0021563 - NEW ENGLAND EMPLOYEE BENEFITS COUNCIL</v>
          </cell>
        </row>
        <row r="6093">
          <cell r="A6093" t="str">
            <v>C55837JN</v>
          </cell>
          <cell r="B6093">
            <v>42185</v>
          </cell>
          <cell r="C6093" t="str">
            <v>C55837</v>
          </cell>
          <cell r="D6093" t="str">
            <v>ElectroCraft New Hampshire Inc</v>
          </cell>
          <cell r="E6093" t="str">
            <v>NH</v>
          </cell>
          <cell r="F6093" t="str">
            <v>P1</v>
          </cell>
          <cell r="G6093" t="str">
            <v>SMALL</v>
          </cell>
          <cell r="H6093" t="str">
            <v>JN</v>
          </cell>
          <cell r="I6093" t="str">
            <v>0021563 - NEW ENGLAND EMPLOYEE BENEFITS COUNCIL</v>
          </cell>
        </row>
        <row r="6094">
          <cell r="A6094" t="str">
            <v>C55839IA</v>
          </cell>
          <cell r="B6094">
            <v>42185</v>
          </cell>
          <cell r="C6094" t="str">
            <v>C55839</v>
          </cell>
          <cell r="D6094" t="str">
            <v>Proteostasis Therapeutics Inc</v>
          </cell>
          <cell r="E6094" t="str">
            <v>MA</v>
          </cell>
          <cell r="F6094" t="str">
            <v>P1</v>
          </cell>
          <cell r="G6094" t="str">
            <v>SMALL</v>
          </cell>
          <cell r="H6094" t="str">
            <v>IA</v>
          </cell>
          <cell r="I6094" t="str">
            <v>0025303 - AISLING PARTNERS INS BROKERAGE</v>
          </cell>
        </row>
        <row r="6095">
          <cell r="A6095" t="str">
            <v>C55839IH</v>
          </cell>
          <cell r="B6095">
            <v>42185</v>
          </cell>
          <cell r="C6095" t="str">
            <v>C55839</v>
          </cell>
          <cell r="D6095" t="str">
            <v>Proteostasis Therapeutics Inc</v>
          </cell>
          <cell r="E6095" t="str">
            <v>MA</v>
          </cell>
          <cell r="F6095" t="str">
            <v>P1</v>
          </cell>
          <cell r="G6095" t="str">
            <v>SMALL</v>
          </cell>
          <cell r="H6095" t="str">
            <v>IH</v>
          </cell>
          <cell r="I6095" t="str">
            <v>0025303 - AISLING PARTNERS INS BROKERAGE</v>
          </cell>
        </row>
        <row r="6096">
          <cell r="A6096" t="str">
            <v>C55840IA</v>
          </cell>
          <cell r="B6096">
            <v>42185</v>
          </cell>
          <cell r="C6096" t="str">
            <v>C55840</v>
          </cell>
          <cell r="D6096" t="str">
            <v>Tokai Pharmaceuticals Inc</v>
          </cell>
          <cell r="E6096" t="str">
            <v>MA</v>
          </cell>
          <cell r="F6096" t="str">
            <v>P1</v>
          </cell>
          <cell r="G6096" t="str">
            <v>SMALL</v>
          </cell>
          <cell r="H6096" t="str">
            <v>IA</v>
          </cell>
          <cell r="I6096" t="str">
            <v>0018885 - WILLIAM GALLAGHER  ASSOCIATES</v>
          </cell>
        </row>
        <row r="6097">
          <cell r="A6097" t="str">
            <v>C55844IA</v>
          </cell>
          <cell r="B6097">
            <v>42185</v>
          </cell>
          <cell r="C6097" t="str">
            <v>C55844</v>
          </cell>
          <cell r="D6097" t="str">
            <v>Jana Brands Inc</v>
          </cell>
          <cell r="E6097" t="str">
            <v>MA</v>
          </cell>
          <cell r="F6097" t="str">
            <v>P1</v>
          </cell>
          <cell r="G6097" t="str">
            <v>SMALL</v>
          </cell>
          <cell r="H6097" t="str">
            <v>IA</v>
          </cell>
        </row>
        <row r="6098">
          <cell r="A6098" t="str">
            <v>C55847PO</v>
          </cell>
          <cell r="B6098">
            <v>42185</v>
          </cell>
          <cell r="C6098" t="str">
            <v>C55847</v>
          </cell>
          <cell r="D6098" t="str">
            <v>Lewiston Municipal FCU</v>
          </cell>
          <cell r="E6098" t="str">
            <v>ME</v>
          </cell>
          <cell r="F6098" t="str">
            <v>P1</v>
          </cell>
          <cell r="G6098" t="str">
            <v>SMALL</v>
          </cell>
          <cell r="H6098" t="str">
            <v>PO</v>
          </cell>
          <cell r="I6098" t="str">
            <v>0019719 - INSURANCE TRUST</v>
          </cell>
        </row>
        <row r="6099">
          <cell r="A6099" t="str">
            <v>C55853IV</v>
          </cell>
          <cell r="B6099">
            <v>42185</v>
          </cell>
          <cell r="C6099" t="str">
            <v>C55853</v>
          </cell>
          <cell r="D6099" t="str">
            <v>Erigo Technologies LLC</v>
          </cell>
          <cell r="E6099" t="str">
            <v>NH</v>
          </cell>
          <cell r="F6099" t="str">
            <v>P1</v>
          </cell>
          <cell r="G6099" t="str">
            <v>SMALL</v>
          </cell>
          <cell r="H6099" t="str">
            <v>IV</v>
          </cell>
          <cell r="I6099" t="str">
            <v>0025000 - SBIA STRATEGIC BENEFIT &amp;</v>
          </cell>
        </row>
        <row r="6100">
          <cell r="A6100" t="str">
            <v>C55854JM</v>
          </cell>
          <cell r="B6100">
            <v>42185</v>
          </cell>
          <cell r="C6100" t="str">
            <v>C55854</v>
          </cell>
          <cell r="D6100" t="str">
            <v>Tabernacle Baptist Church</v>
          </cell>
          <cell r="E6100" t="str">
            <v>NH</v>
          </cell>
          <cell r="F6100" t="str">
            <v>P1</v>
          </cell>
          <cell r="G6100" t="str">
            <v>SMALL</v>
          </cell>
          <cell r="H6100" t="str">
            <v>JM</v>
          </cell>
          <cell r="I6100" t="str">
            <v>0034433 - ROBERT L BROWN INSURANCE INC</v>
          </cell>
        </row>
        <row r="6101">
          <cell r="A6101" t="str">
            <v>C55863IH</v>
          </cell>
          <cell r="B6101">
            <v>42185</v>
          </cell>
          <cell r="C6101" t="str">
            <v>C55863</v>
          </cell>
          <cell r="D6101" t="str">
            <v>eCape Inc</v>
          </cell>
          <cell r="E6101" t="str">
            <v>MA</v>
          </cell>
          <cell r="F6101" t="str">
            <v>P1</v>
          </cell>
          <cell r="G6101" t="str">
            <v>SMALL</v>
          </cell>
          <cell r="H6101" t="str">
            <v>IH</v>
          </cell>
          <cell r="I6101" t="str">
            <v>0035671 - PIKE, FREDERICK</v>
          </cell>
        </row>
        <row r="6102">
          <cell r="A6102" t="str">
            <v>C55865IV</v>
          </cell>
          <cell r="B6102">
            <v>42185</v>
          </cell>
          <cell r="C6102" t="str">
            <v>C55865</v>
          </cell>
          <cell r="D6102" t="str">
            <v>Planning Decisions, Inc.</v>
          </cell>
          <cell r="E6102" t="str">
            <v>ME</v>
          </cell>
          <cell r="F6102" t="str">
            <v>P1</v>
          </cell>
          <cell r="G6102" t="str">
            <v>SMALL</v>
          </cell>
          <cell r="H6102" t="str">
            <v>IV</v>
          </cell>
          <cell r="I6102" t="str">
            <v>0028544 - BUSINESS INSURANCE AGENCY</v>
          </cell>
        </row>
        <row r="6103">
          <cell r="A6103" t="str">
            <v>C55868IV</v>
          </cell>
          <cell r="B6103">
            <v>42185</v>
          </cell>
          <cell r="C6103" t="str">
            <v>C55868</v>
          </cell>
          <cell r="D6103" t="str">
            <v>HighVista Strategies LLC</v>
          </cell>
          <cell r="E6103" t="str">
            <v>MA</v>
          </cell>
          <cell r="F6103" t="str">
            <v>P1</v>
          </cell>
          <cell r="G6103" t="str">
            <v>CRC</v>
          </cell>
          <cell r="H6103" t="str">
            <v>IV</v>
          </cell>
          <cell r="I6103" t="str">
            <v>0025087 - CROSS INSURANCE - MANCHESTER</v>
          </cell>
        </row>
        <row r="6104">
          <cell r="A6104" t="str">
            <v>C55869JM</v>
          </cell>
          <cell r="B6104">
            <v>42185</v>
          </cell>
          <cell r="C6104" t="str">
            <v>C55869</v>
          </cell>
          <cell r="D6104" t="str">
            <v>White Mountain Oil &amp; Propane Inc</v>
          </cell>
          <cell r="E6104" t="str">
            <v>NH</v>
          </cell>
          <cell r="F6104" t="str">
            <v>P1</v>
          </cell>
          <cell r="G6104" t="str">
            <v>SMALL</v>
          </cell>
          <cell r="H6104" t="str">
            <v>JM</v>
          </cell>
          <cell r="I6104" t="str">
            <v>0020146 - CGI EMPLOYEE BENEFITS GROUP</v>
          </cell>
        </row>
        <row r="6105">
          <cell r="A6105" t="str">
            <v>C55873JH</v>
          </cell>
          <cell r="B6105">
            <v>42185</v>
          </cell>
          <cell r="C6105" t="str">
            <v>C55873</v>
          </cell>
          <cell r="D6105" t="str">
            <v>W H Bagshaw Co Inc</v>
          </cell>
          <cell r="E6105" t="str">
            <v>NH</v>
          </cell>
          <cell r="F6105" t="str">
            <v>P1</v>
          </cell>
          <cell r="G6105" t="str">
            <v>SMALL</v>
          </cell>
          <cell r="H6105" t="str">
            <v>JH</v>
          </cell>
          <cell r="I6105" t="str">
            <v>0018773 - NEW ENGLAND EMPLOYEE BENEFITS COUNCIL</v>
          </cell>
        </row>
        <row r="6106">
          <cell r="A6106" t="str">
            <v>C55876JM</v>
          </cell>
          <cell r="B6106">
            <v>42185</v>
          </cell>
          <cell r="C6106" t="str">
            <v>C55876</v>
          </cell>
          <cell r="D6106" t="str">
            <v>Waterville Company Inc</v>
          </cell>
          <cell r="E6106" t="str">
            <v>NH</v>
          </cell>
          <cell r="F6106" t="str">
            <v>P1</v>
          </cell>
          <cell r="G6106" t="str">
            <v>SMALL</v>
          </cell>
          <cell r="H6106" t="str">
            <v>JM</v>
          </cell>
          <cell r="I6106" t="str">
            <v>0018778 - NEW ENGLAND EMPLOYEE BENEFITS COUNCIL</v>
          </cell>
        </row>
        <row r="6107">
          <cell r="A6107" t="str">
            <v>C55877IV</v>
          </cell>
          <cell r="B6107">
            <v>42185</v>
          </cell>
          <cell r="C6107" t="str">
            <v>C55877</v>
          </cell>
          <cell r="D6107" t="str">
            <v>Taylor Cottrill LLC</v>
          </cell>
          <cell r="E6107" t="str">
            <v>NH</v>
          </cell>
          <cell r="F6107" t="str">
            <v>P1</v>
          </cell>
          <cell r="G6107" t="str">
            <v>SMALL</v>
          </cell>
          <cell r="H6107" t="str">
            <v>IV</v>
          </cell>
          <cell r="I6107" t="str">
            <v>0018869 - PEARSALL, SONIA R</v>
          </cell>
        </row>
        <row r="6108">
          <cell r="A6108" t="str">
            <v>C55878IH</v>
          </cell>
          <cell r="B6108">
            <v>42185</v>
          </cell>
          <cell r="C6108" t="str">
            <v>C55878</v>
          </cell>
          <cell r="D6108" t="str">
            <v>Mid Island Mortgage Corp</v>
          </cell>
          <cell r="E6108" t="str">
            <v>MA</v>
          </cell>
          <cell r="F6108" t="str">
            <v>P1</v>
          </cell>
          <cell r="G6108" t="str">
            <v>SMALL</v>
          </cell>
          <cell r="H6108" t="str">
            <v>IH</v>
          </cell>
          <cell r="I6108" t="str">
            <v>0018804 - PROFESSIONAL GROUP PLANS</v>
          </cell>
        </row>
        <row r="6109">
          <cell r="A6109" t="str">
            <v>C55885IV</v>
          </cell>
          <cell r="B6109">
            <v>42185</v>
          </cell>
          <cell r="C6109" t="str">
            <v>C55885</v>
          </cell>
          <cell r="D6109" t="str">
            <v>Maine Family Federal Credit Union</v>
          </cell>
          <cell r="E6109" t="str">
            <v>ME</v>
          </cell>
          <cell r="F6109" t="str">
            <v>P1</v>
          </cell>
          <cell r="G6109" t="str">
            <v>SMALL</v>
          </cell>
          <cell r="H6109" t="str">
            <v>IV</v>
          </cell>
          <cell r="I6109" t="str">
            <v>0020571 - POIRIER, MARC R</v>
          </cell>
        </row>
        <row r="6110">
          <cell r="A6110" t="str">
            <v>C55885PO</v>
          </cell>
          <cell r="B6110">
            <v>42185</v>
          </cell>
          <cell r="C6110" t="str">
            <v>C55885</v>
          </cell>
          <cell r="D6110" t="str">
            <v>Maine Family Federal Credit Union</v>
          </cell>
          <cell r="E6110" t="str">
            <v>ME</v>
          </cell>
          <cell r="F6110" t="str">
            <v>P1</v>
          </cell>
          <cell r="G6110" t="str">
            <v>SMALL</v>
          </cell>
          <cell r="H6110" t="str">
            <v>PO</v>
          </cell>
          <cell r="I6110" t="str">
            <v>0020571 - POIRIER, MARC R</v>
          </cell>
        </row>
        <row r="6111">
          <cell r="A6111" t="str">
            <v>C55889JH</v>
          </cell>
          <cell r="B6111">
            <v>42185</v>
          </cell>
          <cell r="C6111" t="str">
            <v>C55889</v>
          </cell>
          <cell r="D6111" t="str">
            <v>Toddle Inn Daycare Inc</v>
          </cell>
          <cell r="E6111" t="str">
            <v>ME</v>
          </cell>
          <cell r="F6111" t="str">
            <v>P1</v>
          </cell>
          <cell r="G6111" t="str">
            <v>CRC</v>
          </cell>
          <cell r="H6111" t="str">
            <v>JH</v>
          </cell>
          <cell r="I6111" t="str">
            <v>0035507 - NORTON FINANCIAL SERVICES INC</v>
          </cell>
        </row>
        <row r="6112">
          <cell r="A6112" t="str">
            <v>C55889PO</v>
          </cell>
          <cell r="B6112">
            <v>42185</v>
          </cell>
          <cell r="C6112" t="str">
            <v>C55889</v>
          </cell>
          <cell r="D6112" t="str">
            <v>Toddle Inn Daycare Inc</v>
          </cell>
          <cell r="E6112" t="str">
            <v>ME</v>
          </cell>
          <cell r="F6112" t="str">
            <v>P1</v>
          </cell>
          <cell r="G6112" t="str">
            <v>CRC</v>
          </cell>
          <cell r="H6112" t="str">
            <v>PO</v>
          </cell>
          <cell r="I6112" t="str">
            <v>0035507 - NORTON FINANCIAL SERVICES INC</v>
          </cell>
        </row>
        <row r="6113">
          <cell r="A6113" t="str">
            <v>C55890IH</v>
          </cell>
          <cell r="B6113">
            <v>42185</v>
          </cell>
          <cell r="C6113" t="str">
            <v>C55890</v>
          </cell>
          <cell r="D6113" t="str">
            <v>Somerset Fitness Center</v>
          </cell>
          <cell r="E6113" t="str">
            <v>ME</v>
          </cell>
          <cell r="F6113" t="str">
            <v>P1</v>
          </cell>
          <cell r="G6113" t="str">
            <v>SMALL</v>
          </cell>
          <cell r="H6113" t="str">
            <v>IH</v>
          </cell>
          <cell r="I6113" t="str">
            <v>0018791 - KYES AGENCY</v>
          </cell>
        </row>
        <row r="6114">
          <cell r="A6114" t="str">
            <v>C55891JH</v>
          </cell>
          <cell r="B6114">
            <v>42185</v>
          </cell>
          <cell r="C6114" t="str">
            <v>C55891</v>
          </cell>
          <cell r="D6114" t="str">
            <v>Corner House Inn Inc</v>
          </cell>
          <cell r="E6114" t="str">
            <v>NH</v>
          </cell>
          <cell r="F6114" t="str">
            <v>P1</v>
          </cell>
          <cell r="G6114" t="str">
            <v>SMALL</v>
          </cell>
          <cell r="H6114" t="str">
            <v>JH</v>
          </cell>
          <cell r="I6114" t="str">
            <v>0029253 - MELCHER &amp; PRESCOTT AGENCY INC</v>
          </cell>
        </row>
        <row r="6115">
          <cell r="A6115" t="str">
            <v>C55897IH</v>
          </cell>
          <cell r="B6115">
            <v>42185</v>
          </cell>
          <cell r="C6115" t="str">
            <v>C55897</v>
          </cell>
          <cell r="D6115" t="str">
            <v>BSC Cleaning Services</v>
          </cell>
          <cell r="E6115" t="str">
            <v>ME</v>
          </cell>
          <cell r="F6115" t="str">
            <v>P1</v>
          </cell>
          <cell r="G6115" t="str">
            <v>SMALL</v>
          </cell>
          <cell r="H6115" t="str">
            <v>IH</v>
          </cell>
          <cell r="I6115" t="str">
            <v>0030922 - BUSINESS INSURANCE AGENCY</v>
          </cell>
        </row>
        <row r="6116">
          <cell r="A6116" t="str">
            <v>C55898IA</v>
          </cell>
          <cell r="B6116">
            <v>42185</v>
          </cell>
          <cell r="C6116" t="str">
            <v>C55898</v>
          </cell>
          <cell r="D6116" t="str">
            <v>Free Flow Power Corporation</v>
          </cell>
          <cell r="E6116" t="str">
            <v>MA</v>
          </cell>
          <cell r="F6116" t="str">
            <v>P1</v>
          </cell>
          <cell r="G6116" t="str">
            <v>SMALL</v>
          </cell>
          <cell r="H6116" t="str">
            <v>IA</v>
          </cell>
          <cell r="I6116" t="str">
            <v>0025142 - BROWN &amp; BROWN OF MASSACHUSETTS LLC</v>
          </cell>
        </row>
        <row r="6117">
          <cell r="A6117" t="str">
            <v>C55898IH</v>
          </cell>
          <cell r="B6117">
            <v>42185</v>
          </cell>
          <cell r="C6117" t="str">
            <v>C55898</v>
          </cell>
          <cell r="D6117" t="str">
            <v>Free Flow Power Corporation</v>
          </cell>
          <cell r="E6117" t="str">
            <v>MA</v>
          </cell>
          <cell r="F6117" t="str">
            <v>P1</v>
          </cell>
          <cell r="G6117" t="str">
            <v>SMALL</v>
          </cell>
          <cell r="H6117" t="str">
            <v>IH</v>
          </cell>
          <cell r="I6117" t="str">
            <v>0025142 - BROWN &amp; BROWN OF MASSACHUSETTS LLC</v>
          </cell>
        </row>
        <row r="6118">
          <cell r="A6118" t="str">
            <v>C55899IH</v>
          </cell>
          <cell r="B6118">
            <v>42185</v>
          </cell>
          <cell r="C6118" t="str">
            <v>C55899</v>
          </cell>
          <cell r="D6118" t="str">
            <v>Maine Motor Transport Association</v>
          </cell>
          <cell r="E6118" t="str">
            <v>ME</v>
          </cell>
          <cell r="F6118" t="str">
            <v>P1</v>
          </cell>
          <cell r="G6118" t="str">
            <v>SMALL</v>
          </cell>
          <cell r="H6118" t="str">
            <v>IH</v>
          </cell>
          <cell r="I6118" t="str">
            <v>0018790 - ACADIA BENEFITS INC</v>
          </cell>
        </row>
        <row r="6119">
          <cell r="A6119" t="str">
            <v>C55902JA</v>
          </cell>
          <cell r="B6119">
            <v>42185</v>
          </cell>
          <cell r="C6119" t="str">
            <v>C55902</v>
          </cell>
          <cell r="D6119" t="str">
            <v>Custom Quality Pools Inc</v>
          </cell>
          <cell r="E6119" t="str">
            <v>MA</v>
          </cell>
          <cell r="F6119" t="str">
            <v>P1</v>
          </cell>
          <cell r="G6119" t="str">
            <v>SMALL</v>
          </cell>
          <cell r="H6119" t="str">
            <v>JA</v>
          </cell>
        </row>
        <row r="6120">
          <cell r="A6120" t="str">
            <v>C55905IH</v>
          </cell>
          <cell r="B6120">
            <v>42185</v>
          </cell>
          <cell r="C6120" t="str">
            <v>C55905</v>
          </cell>
          <cell r="D6120" t="str">
            <v>Rangeley Region Health Center Inc</v>
          </cell>
          <cell r="E6120" t="str">
            <v>ME</v>
          </cell>
          <cell r="F6120" t="str">
            <v>P1</v>
          </cell>
          <cell r="G6120" t="str">
            <v>SMALL</v>
          </cell>
          <cell r="H6120" t="str">
            <v>IH</v>
          </cell>
          <cell r="I6120" t="str">
            <v>0018788 - HEALEY &amp; ASSOCIATES INC</v>
          </cell>
        </row>
        <row r="6121">
          <cell r="A6121" t="str">
            <v>C55909IH</v>
          </cell>
          <cell r="B6121">
            <v>42185</v>
          </cell>
          <cell r="C6121" t="str">
            <v>C55909</v>
          </cell>
          <cell r="D6121" t="str">
            <v>Delta Ambulance Corporation</v>
          </cell>
          <cell r="E6121" t="str">
            <v>ME</v>
          </cell>
          <cell r="F6121" t="str">
            <v>P1</v>
          </cell>
          <cell r="G6121" t="str">
            <v>CRC</v>
          </cell>
          <cell r="H6121" t="str">
            <v>IH</v>
          </cell>
          <cell r="I6121" t="str">
            <v>0031819 - B &amp; B HOLDINGS INC</v>
          </cell>
        </row>
        <row r="6122">
          <cell r="A6122" t="str">
            <v>C55909IV</v>
          </cell>
          <cell r="B6122">
            <v>42185</v>
          </cell>
          <cell r="C6122" t="str">
            <v>C55909</v>
          </cell>
          <cell r="D6122" t="str">
            <v>Delta Ambulance Corporation</v>
          </cell>
          <cell r="E6122" t="str">
            <v>ME</v>
          </cell>
          <cell r="F6122" t="str">
            <v>P1</v>
          </cell>
          <cell r="G6122" t="str">
            <v>CRC</v>
          </cell>
          <cell r="H6122" t="str">
            <v>IV</v>
          </cell>
          <cell r="I6122" t="str">
            <v>0031819 - B &amp; B HOLDINGS INC</v>
          </cell>
        </row>
        <row r="6123">
          <cell r="A6123" t="str">
            <v>C55909PO</v>
          </cell>
          <cell r="B6123">
            <v>42185</v>
          </cell>
          <cell r="C6123" t="str">
            <v>C55909</v>
          </cell>
          <cell r="D6123" t="str">
            <v>Delta Ambulance Corporation</v>
          </cell>
          <cell r="E6123" t="str">
            <v>ME</v>
          </cell>
          <cell r="F6123" t="str">
            <v>P1</v>
          </cell>
          <cell r="G6123" t="str">
            <v>CRC</v>
          </cell>
          <cell r="H6123" t="str">
            <v>PO</v>
          </cell>
          <cell r="I6123" t="str">
            <v>0031819 - B &amp; B HOLDINGS INC</v>
          </cell>
        </row>
        <row r="6124">
          <cell r="A6124" t="str">
            <v>C55912IH</v>
          </cell>
          <cell r="B6124">
            <v>42185</v>
          </cell>
          <cell r="C6124" t="str">
            <v>C55912</v>
          </cell>
          <cell r="D6124" t="str">
            <v>RPL International Inc</v>
          </cell>
          <cell r="E6124" t="str">
            <v>MA</v>
          </cell>
          <cell r="F6124" t="str">
            <v>P1</v>
          </cell>
          <cell r="G6124" t="str">
            <v>SMALL</v>
          </cell>
          <cell r="H6124" t="str">
            <v>IH</v>
          </cell>
          <cell r="I6124" t="str">
            <v>0018889 - FRARY JR, THOMAS C</v>
          </cell>
        </row>
        <row r="6125">
          <cell r="A6125" t="str">
            <v>C55913IH</v>
          </cell>
          <cell r="B6125">
            <v>42185</v>
          </cell>
          <cell r="C6125" t="str">
            <v>C55913</v>
          </cell>
          <cell r="D6125" t="str">
            <v>HipSaver Inc</v>
          </cell>
          <cell r="E6125" t="str">
            <v>MA</v>
          </cell>
          <cell r="F6125" t="str">
            <v>P1</v>
          </cell>
          <cell r="G6125" t="str">
            <v>SMALL</v>
          </cell>
          <cell r="H6125" t="str">
            <v>IH</v>
          </cell>
          <cell r="I6125" t="str">
            <v>0018866 - SMALL BUSINESS INSURANCE AGENCY INC</v>
          </cell>
        </row>
        <row r="6126">
          <cell r="A6126" t="str">
            <v>C55913MI</v>
          </cell>
          <cell r="B6126">
            <v>42185</v>
          </cell>
          <cell r="C6126" t="str">
            <v>C55913</v>
          </cell>
          <cell r="D6126" t="str">
            <v>HipSaver Inc</v>
          </cell>
          <cell r="E6126" t="str">
            <v>MA</v>
          </cell>
          <cell r="F6126" t="str">
            <v>P1</v>
          </cell>
          <cell r="G6126" t="str">
            <v>MCARE</v>
          </cell>
          <cell r="H6126" t="str">
            <v>MI</v>
          </cell>
          <cell r="I6126" t="str">
            <v>0018866 - SMALL BUSINESS INSURANCE AGENCY INC</v>
          </cell>
        </row>
        <row r="6127">
          <cell r="A6127" t="str">
            <v>C55914IH</v>
          </cell>
          <cell r="B6127">
            <v>42185</v>
          </cell>
          <cell r="C6127" t="str">
            <v>C55914</v>
          </cell>
          <cell r="D6127" t="str">
            <v>Chatham Jewelers Inc</v>
          </cell>
          <cell r="E6127" t="str">
            <v>MA</v>
          </cell>
          <cell r="F6127" t="str">
            <v>P1</v>
          </cell>
          <cell r="G6127" t="str">
            <v>SMALL</v>
          </cell>
          <cell r="H6127" t="str">
            <v>IH</v>
          </cell>
          <cell r="I6127" t="str">
            <v>0018890 - SMALL BUSINESS INSURANCE AGENCY INC</v>
          </cell>
        </row>
        <row r="6128">
          <cell r="A6128" t="str">
            <v>C55917IH</v>
          </cell>
          <cell r="B6128">
            <v>42185</v>
          </cell>
          <cell r="C6128" t="str">
            <v>C55917</v>
          </cell>
          <cell r="D6128" t="str">
            <v>Mother Caroline Academy &amp; Education Center</v>
          </cell>
          <cell r="E6128" t="str">
            <v>MA</v>
          </cell>
          <cell r="F6128" t="str">
            <v>P1</v>
          </cell>
          <cell r="G6128" t="str">
            <v>SMALL</v>
          </cell>
          <cell r="H6128" t="str">
            <v>IH</v>
          </cell>
          <cell r="I6128" t="str">
            <v>0018768 - ISM INSURANCE INC</v>
          </cell>
        </row>
        <row r="6129">
          <cell r="A6129" t="str">
            <v>C55919IH</v>
          </cell>
          <cell r="B6129">
            <v>42185</v>
          </cell>
          <cell r="C6129" t="str">
            <v>C55919</v>
          </cell>
          <cell r="D6129" t="str">
            <v>T.R. Sign Design</v>
          </cell>
          <cell r="E6129" t="str">
            <v>ME</v>
          </cell>
          <cell r="F6129" t="str">
            <v>P1</v>
          </cell>
          <cell r="G6129" t="str">
            <v>SMALL</v>
          </cell>
          <cell r="H6129" t="str">
            <v>IH</v>
          </cell>
          <cell r="I6129" t="str">
            <v>0025741 - VARNEY AGENCY</v>
          </cell>
        </row>
        <row r="6130">
          <cell r="A6130" t="str">
            <v>C55921IV</v>
          </cell>
          <cell r="B6130">
            <v>42185</v>
          </cell>
          <cell r="C6130" t="str">
            <v>C55921</v>
          </cell>
          <cell r="D6130" t="str">
            <v>Massachusetts Solar Inc</v>
          </cell>
          <cell r="E6130" t="str">
            <v>MA</v>
          </cell>
          <cell r="F6130" t="str">
            <v>P1</v>
          </cell>
          <cell r="G6130" t="str">
            <v>SMALL</v>
          </cell>
          <cell r="H6130" t="str">
            <v>IV</v>
          </cell>
          <cell r="I6130" t="str">
            <v>0031207 - BOSTON COMMONWEALTH ADVANTAGE LLC</v>
          </cell>
        </row>
        <row r="6131">
          <cell r="A6131" t="str">
            <v>C55927IA</v>
          </cell>
          <cell r="B6131">
            <v>42185</v>
          </cell>
          <cell r="C6131" t="str">
            <v>C55927</v>
          </cell>
          <cell r="D6131" t="str">
            <v>PaperThin Inc</v>
          </cell>
          <cell r="E6131" t="str">
            <v>MA</v>
          </cell>
          <cell r="F6131" t="str">
            <v>P1</v>
          </cell>
          <cell r="G6131" t="str">
            <v>SMALL</v>
          </cell>
          <cell r="H6131" t="str">
            <v>IA</v>
          </cell>
          <cell r="I6131" t="str">
            <v>0018853 - BOSTON INSURANCE GROUP</v>
          </cell>
        </row>
        <row r="6132">
          <cell r="A6132" t="str">
            <v>C55927IH</v>
          </cell>
          <cell r="B6132">
            <v>42185</v>
          </cell>
          <cell r="C6132" t="str">
            <v>C55927</v>
          </cell>
          <cell r="D6132" t="str">
            <v>PaperThin Inc</v>
          </cell>
          <cell r="E6132" t="str">
            <v>MA</v>
          </cell>
          <cell r="F6132" t="str">
            <v>P1</v>
          </cell>
          <cell r="G6132" t="str">
            <v>SMALL</v>
          </cell>
          <cell r="H6132" t="str">
            <v>IH</v>
          </cell>
          <cell r="I6132" t="str">
            <v>0018853 - BOSTON INSURANCE GROUP</v>
          </cell>
        </row>
        <row r="6133">
          <cell r="A6133" t="str">
            <v>C55928IV</v>
          </cell>
          <cell r="B6133">
            <v>42185</v>
          </cell>
          <cell r="C6133" t="str">
            <v>C55928</v>
          </cell>
          <cell r="D6133" t="str">
            <v>Allergy &amp; Asthma Center of Cape Cod</v>
          </cell>
          <cell r="E6133" t="str">
            <v>MA</v>
          </cell>
          <cell r="F6133" t="str">
            <v>P1</v>
          </cell>
          <cell r="G6133" t="str">
            <v>SMALL</v>
          </cell>
          <cell r="H6133" t="str">
            <v>IV</v>
          </cell>
          <cell r="I6133" t="str">
            <v>0018827 - KAPLAN, ELLEN A</v>
          </cell>
        </row>
        <row r="6134">
          <cell r="A6134" t="str">
            <v>C55929IV</v>
          </cell>
          <cell r="B6134">
            <v>42185</v>
          </cell>
          <cell r="C6134" t="str">
            <v>C55929</v>
          </cell>
          <cell r="D6134" t="str">
            <v>Door Control Inc</v>
          </cell>
          <cell r="E6134" t="str">
            <v>NH</v>
          </cell>
          <cell r="F6134" t="str">
            <v>P1</v>
          </cell>
          <cell r="G6134" t="str">
            <v>SMALL</v>
          </cell>
          <cell r="H6134" t="str">
            <v>IV</v>
          </cell>
          <cell r="I6134" t="str">
            <v>0018769 - NEW ENGLAND EMPLOYEE BENEFITS COUNCIL</v>
          </cell>
        </row>
        <row r="6135">
          <cell r="A6135" t="str">
            <v>C55934IV</v>
          </cell>
          <cell r="B6135">
            <v>42185</v>
          </cell>
          <cell r="C6135" t="str">
            <v>C55934</v>
          </cell>
          <cell r="D6135" t="str">
            <v>Century Tire Co Inc</v>
          </cell>
          <cell r="E6135" t="str">
            <v>MA</v>
          </cell>
          <cell r="F6135" t="str">
            <v>P1</v>
          </cell>
          <cell r="G6135" t="str">
            <v>SMALL</v>
          </cell>
          <cell r="H6135" t="str">
            <v>IV</v>
          </cell>
          <cell r="I6135" t="str">
            <v>0030917 - DIGITAL INSURANCE AGENCY INC</v>
          </cell>
        </row>
        <row r="6136">
          <cell r="A6136" t="str">
            <v>C55935JM</v>
          </cell>
          <cell r="B6136">
            <v>42185</v>
          </cell>
          <cell r="C6136" t="str">
            <v>C55935</v>
          </cell>
          <cell r="D6136" t="str">
            <v>Donovan Equipment Co Inc</v>
          </cell>
          <cell r="E6136" t="str">
            <v>NH</v>
          </cell>
          <cell r="F6136" t="str">
            <v>P1</v>
          </cell>
          <cell r="G6136" t="str">
            <v>CRC</v>
          </cell>
          <cell r="H6136" t="str">
            <v>JM</v>
          </cell>
          <cell r="I6136" t="str">
            <v>0031487 - CROSS INSURANCE - MANCHESTER</v>
          </cell>
        </row>
        <row r="6137">
          <cell r="A6137" t="str">
            <v>C55935JR</v>
          </cell>
          <cell r="B6137">
            <v>42185</v>
          </cell>
          <cell r="C6137" t="str">
            <v>C55935</v>
          </cell>
          <cell r="D6137" t="str">
            <v>Donovan Equipment Co Inc</v>
          </cell>
          <cell r="E6137" t="str">
            <v>NH</v>
          </cell>
          <cell r="F6137" t="str">
            <v>P1</v>
          </cell>
          <cell r="G6137" t="str">
            <v>CRC</v>
          </cell>
          <cell r="H6137" t="str">
            <v>JR</v>
          </cell>
          <cell r="I6137" t="str">
            <v>0031487 - CROSS INSURANCE - MANCHESTER</v>
          </cell>
        </row>
        <row r="6138">
          <cell r="A6138" t="str">
            <v>C55942JH</v>
          </cell>
          <cell r="B6138">
            <v>42185</v>
          </cell>
          <cell r="C6138" t="str">
            <v>C55942</v>
          </cell>
          <cell r="D6138" t="str">
            <v>Androscoggin Title Company</v>
          </cell>
          <cell r="E6138" t="str">
            <v>ME</v>
          </cell>
          <cell r="F6138" t="str">
            <v>P1</v>
          </cell>
          <cell r="G6138" t="str">
            <v>SMALL</v>
          </cell>
          <cell r="H6138" t="str">
            <v>JH</v>
          </cell>
          <cell r="I6138" t="str">
            <v>0023007 - KILBRIDE &amp; HARRIS INSURANCE SVCS LLC</v>
          </cell>
        </row>
        <row r="6139">
          <cell r="A6139" t="str">
            <v>C55946IH</v>
          </cell>
          <cell r="B6139">
            <v>42185</v>
          </cell>
          <cell r="C6139" t="str">
            <v>C55946</v>
          </cell>
          <cell r="D6139" t="str">
            <v>Accudynamics Inc</v>
          </cell>
          <cell r="E6139" t="str">
            <v>MA</v>
          </cell>
          <cell r="F6139" t="str">
            <v>P1</v>
          </cell>
          <cell r="G6139" t="str">
            <v>CRC</v>
          </cell>
          <cell r="H6139" t="str">
            <v>IH</v>
          </cell>
          <cell r="I6139" t="str">
            <v>0029017 - DIXON ASSOCIATES INC</v>
          </cell>
        </row>
        <row r="6140">
          <cell r="A6140" t="str">
            <v>C55952IH</v>
          </cell>
          <cell r="B6140">
            <v>42185</v>
          </cell>
          <cell r="C6140" t="str">
            <v>C55952</v>
          </cell>
          <cell r="D6140" t="str">
            <v>Great Falls FCU</v>
          </cell>
          <cell r="E6140" t="str">
            <v>ME</v>
          </cell>
          <cell r="F6140" t="str">
            <v>P1</v>
          </cell>
          <cell r="G6140" t="str">
            <v>SMALL</v>
          </cell>
          <cell r="H6140" t="str">
            <v>IH</v>
          </cell>
          <cell r="I6140" t="str">
            <v>0030798 - DUCHETTE, CARL E</v>
          </cell>
        </row>
        <row r="6141">
          <cell r="A6141" t="str">
            <v>C55965IV</v>
          </cell>
          <cell r="B6141">
            <v>42185</v>
          </cell>
          <cell r="C6141" t="str">
            <v>C55965</v>
          </cell>
          <cell r="D6141" t="str">
            <v>Maine Financial Advisors, Inc.</v>
          </cell>
          <cell r="E6141" t="str">
            <v>ME</v>
          </cell>
          <cell r="F6141" t="str">
            <v>P1</v>
          </cell>
          <cell r="G6141" t="str">
            <v>SMALL</v>
          </cell>
          <cell r="H6141" t="str">
            <v>IV</v>
          </cell>
          <cell r="I6141" t="str">
            <v>0030822 - BGA INSURANCE AGENCY INC</v>
          </cell>
        </row>
        <row r="6142">
          <cell r="A6142" t="str">
            <v>C55970JH</v>
          </cell>
          <cell r="B6142">
            <v>42185</v>
          </cell>
          <cell r="C6142" t="str">
            <v>C55970</v>
          </cell>
          <cell r="D6142" t="str">
            <v>Jordan Bay Animal Hospital</v>
          </cell>
          <cell r="E6142" t="str">
            <v>ME</v>
          </cell>
          <cell r="F6142" t="str">
            <v>P1</v>
          </cell>
          <cell r="G6142" t="str">
            <v>SMALL</v>
          </cell>
          <cell r="H6142" t="str">
            <v>JH</v>
          </cell>
          <cell r="I6142" t="str">
            <v>0019011 - BUSINESS INSURANCE AGENCY</v>
          </cell>
        </row>
        <row r="6143">
          <cell r="A6143" t="str">
            <v>C55973IH</v>
          </cell>
          <cell r="B6143">
            <v>42185</v>
          </cell>
          <cell r="C6143" t="str">
            <v>C55973</v>
          </cell>
          <cell r="D6143" t="str">
            <v>The Greater York Region Chamber of Commerce</v>
          </cell>
          <cell r="E6143" t="str">
            <v>ME</v>
          </cell>
          <cell r="F6143" t="str">
            <v>P1</v>
          </cell>
          <cell r="G6143" t="str">
            <v>SMALL</v>
          </cell>
          <cell r="H6143" t="str">
            <v>IH</v>
          </cell>
          <cell r="I6143" t="str">
            <v>0019023 - E A SCRIBNER INSURANCE AGENCY INC</v>
          </cell>
        </row>
        <row r="6144">
          <cell r="A6144" t="str">
            <v>C55974JH</v>
          </cell>
          <cell r="B6144">
            <v>42185</v>
          </cell>
          <cell r="C6144" t="str">
            <v>C55974</v>
          </cell>
          <cell r="D6144" t="str">
            <v>C &amp; M Plumbing &amp; Heating, Inc.</v>
          </cell>
          <cell r="E6144" t="str">
            <v>ME</v>
          </cell>
          <cell r="F6144" t="str">
            <v>P1</v>
          </cell>
          <cell r="G6144" t="str">
            <v>SMALL</v>
          </cell>
          <cell r="H6144" t="str">
            <v>JH</v>
          </cell>
          <cell r="I6144" t="str">
            <v>0018959 - POIRIER, MARC R</v>
          </cell>
        </row>
        <row r="6145">
          <cell r="A6145" t="str">
            <v>C55976IH</v>
          </cell>
          <cell r="B6145">
            <v>42185</v>
          </cell>
          <cell r="C6145" t="str">
            <v>C55976</v>
          </cell>
          <cell r="D6145" t="str">
            <v>Dakoyannis &amp; Sherring LLC</v>
          </cell>
          <cell r="E6145" t="str">
            <v>MA</v>
          </cell>
          <cell r="F6145" t="str">
            <v>P1</v>
          </cell>
          <cell r="G6145" t="str">
            <v>SMALL</v>
          </cell>
          <cell r="H6145" t="str">
            <v>IH</v>
          </cell>
          <cell r="I6145" t="str">
            <v>0028213 - EASTERN BENEFITS GROUP</v>
          </cell>
        </row>
        <row r="6146">
          <cell r="A6146" t="str">
            <v>C55982IA</v>
          </cell>
          <cell r="B6146">
            <v>42185</v>
          </cell>
          <cell r="C6146" t="str">
            <v>C55982</v>
          </cell>
          <cell r="D6146" t="str">
            <v>Environmental Operating Solutions Inc</v>
          </cell>
          <cell r="E6146" t="str">
            <v>MA</v>
          </cell>
          <cell r="F6146" t="str">
            <v>P1</v>
          </cell>
          <cell r="G6146" t="str">
            <v>SMALL</v>
          </cell>
          <cell r="H6146" t="str">
            <v>IA</v>
          </cell>
          <cell r="I6146" t="str">
            <v>0027989 - PAYCHEX AGENCY INC</v>
          </cell>
        </row>
        <row r="6147">
          <cell r="A6147" t="str">
            <v>C55982IH</v>
          </cell>
          <cell r="B6147">
            <v>42185</v>
          </cell>
          <cell r="C6147" t="str">
            <v>C55982</v>
          </cell>
          <cell r="D6147" t="str">
            <v>Environmental Operating Solutions Inc</v>
          </cell>
          <cell r="E6147" t="str">
            <v>MA</v>
          </cell>
          <cell r="F6147" t="str">
            <v>P1</v>
          </cell>
          <cell r="G6147" t="str">
            <v>SMALL</v>
          </cell>
          <cell r="H6147" t="str">
            <v>IH</v>
          </cell>
          <cell r="I6147" t="str">
            <v>0027989 - PAYCHEX AGENCY INC</v>
          </cell>
        </row>
        <row r="6148">
          <cell r="A6148" t="str">
            <v>C55986IH</v>
          </cell>
          <cell r="B6148">
            <v>42185</v>
          </cell>
          <cell r="C6148" t="str">
            <v>C55986</v>
          </cell>
          <cell r="D6148" t="str">
            <v>Sitec Inc</v>
          </cell>
          <cell r="E6148" t="str">
            <v>MA</v>
          </cell>
          <cell r="F6148" t="str">
            <v>P1</v>
          </cell>
          <cell r="G6148" t="str">
            <v>SMALL</v>
          </cell>
          <cell r="H6148" t="str">
            <v>IH</v>
          </cell>
          <cell r="I6148" t="str">
            <v>0019568 - HUB INTERNATIONAL NEW ENGLAND LLC</v>
          </cell>
        </row>
        <row r="6149">
          <cell r="A6149" t="str">
            <v>C55990IV</v>
          </cell>
          <cell r="B6149">
            <v>42185</v>
          </cell>
          <cell r="C6149" t="str">
            <v>C55990</v>
          </cell>
          <cell r="D6149" t="str">
            <v>Dixon Associates Inc</v>
          </cell>
          <cell r="E6149" t="str">
            <v>MA</v>
          </cell>
          <cell r="F6149" t="str">
            <v>P1</v>
          </cell>
          <cell r="G6149" t="str">
            <v>SMALL</v>
          </cell>
          <cell r="H6149" t="str">
            <v>IV</v>
          </cell>
          <cell r="I6149" t="str">
            <v>0018984 - DIXON ASSOCIATES INC</v>
          </cell>
        </row>
        <row r="6150">
          <cell r="A6150" t="str">
            <v>C55990MI</v>
          </cell>
          <cell r="B6150">
            <v>42185</v>
          </cell>
          <cell r="C6150" t="str">
            <v>C55990</v>
          </cell>
          <cell r="D6150" t="str">
            <v>Dixon Associates Inc</v>
          </cell>
          <cell r="E6150" t="str">
            <v>MA</v>
          </cell>
          <cell r="F6150" t="str">
            <v>P1</v>
          </cell>
          <cell r="G6150" t="str">
            <v>MCARE</v>
          </cell>
          <cell r="H6150" t="str">
            <v>MI</v>
          </cell>
          <cell r="I6150" t="str">
            <v>0018984 - DIXON ASSOCIATES INC</v>
          </cell>
        </row>
        <row r="6151">
          <cell r="A6151" t="str">
            <v>C55991JH</v>
          </cell>
          <cell r="B6151">
            <v>42185</v>
          </cell>
          <cell r="C6151" t="str">
            <v>C55991</v>
          </cell>
          <cell r="D6151" t="str">
            <v>Higgins Wood Floors</v>
          </cell>
          <cell r="E6151" t="str">
            <v>NH</v>
          </cell>
          <cell r="F6151" t="str">
            <v>P1</v>
          </cell>
          <cell r="G6151" t="str">
            <v>SMALL</v>
          </cell>
          <cell r="H6151" t="str">
            <v>JH</v>
          </cell>
          <cell r="I6151" t="str">
            <v>0019007 - CLARK INSURANCE</v>
          </cell>
        </row>
        <row r="6152">
          <cell r="A6152" t="str">
            <v>C55991JM</v>
          </cell>
          <cell r="B6152">
            <v>42185</v>
          </cell>
          <cell r="C6152" t="str">
            <v>C55991</v>
          </cell>
          <cell r="D6152" t="str">
            <v>Higgins Wood Floors</v>
          </cell>
          <cell r="E6152" t="str">
            <v>NH</v>
          </cell>
          <cell r="F6152" t="str">
            <v>P1</v>
          </cell>
          <cell r="G6152" t="str">
            <v>SMALL</v>
          </cell>
          <cell r="H6152" t="str">
            <v>JM</v>
          </cell>
          <cell r="I6152" t="str">
            <v>0019007 - CLARK INSURANCE</v>
          </cell>
        </row>
        <row r="6153">
          <cell r="A6153" t="str">
            <v>C55993IH</v>
          </cell>
          <cell r="B6153">
            <v>42185</v>
          </cell>
          <cell r="C6153" t="str">
            <v>C55993</v>
          </cell>
          <cell r="D6153" t="str">
            <v>House of Logan Inc</v>
          </cell>
          <cell r="E6153" t="str">
            <v>ME</v>
          </cell>
          <cell r="F6153" t="str">
            <v>P1</v>
          </cell>
          <cell r="G6153" t="str">
            <v>SMALL</v>
          </cell>
          <cell r="H6153" t="str">
            <v>IH</v>
          </cell>
          <cell r="I6153" t="str">
            <v>0019008 - ATLANTIC INSURANCE &amp; BENEFITS INC</v>
          </cell>
        </row>
        <row r="6154">
          <cell r="A6154" t="str">
            <v>C55994IV</v>
          </cell>
          <cell r="B6154">
            <v>42185</v>
          </cell>
          <cell r="C6154" t="str">
            <v>C55994</v>
          </cell>
          <cell r="D6154" t="str">
            <v>Granite State Analytical LLC</v>
          </cell>
          <cell r="E6154" t="str">
            <v>NH</v>
          </cell>
          <cell r="F6154" t="str">
            <v>P1</v>
          </cell>
          <cell r="G6154" t="str">
            <v>SMALL</v>
          </cell>
          <cell r="H6154" t="str">
            <v>IV</v>
          </cell>
          <cell r="I6154" t="str">
            <v>0018994 - CONSOLES, NICHOLAS S</v>
          </cell>
        </row>
        <row r="6155">
          <cell r="A6155" t="str">
            <v>C56008IV</v>
          </cell>
          <cell r="B6155">
            <v>42185</v>
          </cell>
          <cell r="C6155" t="str">
            <v>C56008</v>
          </cell>
          <cell r="D6155" t="str">
            <v>Attar Engineering Inc</v>
          </cell>
          <cell r="E6155" t="str">
            <v>ME</v>
          </cell>
          <cell r="F6155" t="str">
            <v>P1</v>
          </cell>
          <cell r="G6155" t="str">
            <v>SMALL</v>
          </cell>
          <cell r="H6155" t="str">
            <v>IV</v>
          </cell>
          <cell r="I6155" t="str">
            <v>0030821 - BGA INSURANCE AGENCY INC</v>
          </cell>
        </row>
        <row r="6156">
          <cell r="A6156" t="str">
            <v>C56009IH</v>
          </cell>
          <cell r="B6156">
            <v>42185</v>
          </cell>
          <cell r="C6156" t="str">
            <v>C56009</v>
          </cell>
          <cell r="D6156" t="str">
            <v>Camp Sunshine</v>
          </cell>
          <cell r="E6156" t="str">
            <v>ME</v>
          </cell>
          <cell r="F6156" t="str">
            <v>P1</v>
          </cell>
          <cell r="G6156" t="str">
            <v>SMALL</v>
          </cell>
          <cell r="H6156" t="str">
            <v>IH</v>
          </cell>
          <cell r="I6156" t="str">
            <v>0018957 - NORTHERN BENEFITS OF MAINE LLC</v>
          </cell>
        </row>
        <row r="6157">
          <cell r="A6157" t="str">
            <v>C56024IH</v>
          </cell>
          <cell r="B6157">
            <v>42185</v>
          </cell>
          <cell r="C6157" t="str">
            <v>C56024</v>
          </cell>
          <cell r="D6157" t="str">
            <v>ADP TotalSource New Hampshire</v>
          </cell>
          <cell r="E6157" t="str">
            <v>NH</v>
          </cell>
          <cell r="F6157" t="str">
            <v>P1</v>
          </cell>
          <cell r="G6157" t="str">
            <v>ERF</v>
          </cell>
          <cell r="H6157" t="str">
            <v>IH</v>
          </cell>
          <cell r="I6157" t="str">
            <v>0026707 - TRUE3 LLC</v>
          </cell>
        </row>
        <row r="6158">
          <cell r="A6158" t="str">
            <v>C56024IV</v>
          </cell>
          <cell r="B6158">
            <v>42185</v>
          </cell>
          <cell r="C6158" t="str">
            <v>C56024</v>
          </cell>
          <cell r="D6158" t="str">
            <v>ADP TotalSource New Hampshire</v>
          </cell>
          <cell r="E6158" t="str">
            <v>NH</v>
          </cell>
          <cell r="F6158" t="str">
            <v>P1</v>
          </cell>
          <cell r="G6158" t="str">
            <v>ERF</v>
          </cell>
          <cell r="H6158" t="str">
            <v>IV</v>
          </cell>
          <cell r="I6158" t="str">
            <v>0026707 - TRUE3 LLC</v>
          </cell>
        </row>
        <row r="6159">
          <cell r="A6159" t="str">
            <v>C56024JM</v>
          </cell>
          <cell r="B6159">
            <v>42185</v>
          </cell>
          <cell r="C6159" t="str">
            <v>C56024</v>
          </cell>
          <cell r="D6159" t="str">
            <v>ADP TotalSource New Hampshire</v>
          </cell>
          <cell r="E6159" t="str">
            <v>NH</v>
          </cell>
          <cell r="F6159" t="str">
            <v>P1</v>
          </cell>
          <cell r="G6159" t="str">
            <v>ERF</v>
          </cell>
          <cell r="H6159" t="str">
            <v>JM</v>
          </cell>
          <cell r="I6159" t="str">
            <v>0026707 - TRUE3 LLC</v>
          </cell>
        </row>
        <row r="6160">
          <cell r="A6160" t="str">
            <v>C56024JN</v>
          </cell>
          <cell r="B6160">
            <v>42185</v>
          </cell>
          <cell r="C6160" t="str">
            <v>C56024</v>
          </cell>
          <cell r="D6160" t="str">
            <v>ADP TotalSource New Hampshire</v>
          </cell>
          <cell r="E6160" t="str">
            <v>NH</v>
          </cell>
          <cell r="F6160" t="str">
            <v>P1</v>
          </cell>
          <cell r="G6160" t="str">
            <v>ERF</v>
          </cell>
          <cell r="H6160" t="str">
            <v>JN</v>
          </cell>
          <cell r="I6160" t="str">
            <v>0026707 - TRUE3 LLC</v>
          </cell>
        </row>
        <row r="6161">
          <cell r="A6161" t="str">
            <v>C56025IH</v>
          </cell>
          <cell r="B6161">
            <v>42185</v>
          </cell>
          <cell r="C6161" t="str">
            <v>C56025</v>
          </cell>
          <cell r="D6161" t="str">
            <v>Elmwood Condominium Association</v>
          </cell>
          <cell r="E6161" t="str">
            <v>ME</v>
          </cell>
          <cell r="F6161" t="str">
            <v>P1</v>
          </cell>
          <cell r="G6161" t="str">
            <v>SMALL</v>
          </cell>
          <cell r="H6161" t="str">
            <v>IH</v>
          </cell>
          <cell r="I6161" t="str">
            <v>0021307 - POIRIER, MARC R</v>
          </cell>
        </row>
        <row r="6162">
          <cell r="A6162" t="str">
            <v>C56029IH</v>
          </cell>
          <cell r="B6162">
            <v>42185</v>
          </cell>
          <cell r="C6162" t="str">
            <v>C56029</v>
          </cell>
          <cell r="D6162" t="str">
            <v>Hall Mailing &amp; Fulfillment Inc</v>
          </cell>
          <cell r="E6162" t="str">
            <v>MA</v>
          </cell>
          <cell r="F6162" t="str">
            <v>P1</v>
          </cell>
          <cell r="G6162" t="str">
            <v>SMALL</v>
          </cell>
          <cell r="H6162" t="str">
            <v>IH</v>
          </cell>
          <cell r="I6162" t="str">
            <v>0035869 - LINNANE, ROBERT M</v>
          </cell>
        </row>
        <row r="6163">
          <cell r="A6163" t="str">
            <v>C56036IA</v>
          </cell>
          <cell r="B6163">
            <v>42185</v>
          </cell>
          <cell r="C6163" t="str">
            <v>C56036</v>
          </cell>
          <cell r="D6163" t="str">
            <v>Consumer's Medical Resource Inc</v>
          </cell>
          <cell r="E6163" t="str">
            <v>MA</v>
          </cell>
          <cell r="F6163" t="str">
            <v>P1</v>
          </cell>
          <cell r="G6163" t="str">
            <v>SMALL</v>
          </cell>
          <cell r="H6163" t="str">
            <v>IA</v>
          </cell>
          <cell r="I6163" t="str">
            <v>0035629 - EASTERN BENEFITS GROUP</v>
          </cell>
        </row>
        <row r="6164">
          <cell r="A6164" t="str">
            <v>C56036IH</v>
          </cell>
          <cell r="B6164">
            <v>42185</v>
          </cell>
          <cell r="C6164" t="str">
            <v>C56036</v>
          </cell>
          <cell r="D6164" t="str">
            <v>Consumer's Medical Resource Inc</v>
          </cell>
          <cell r="E6164" t="str">
            <v>MA</v>
          </cell>
          <cell r="F6164" t="str">
            <v>P1</v>
          </cell>
          <cell r="G6164" t="str">
            <v>SMALL</v>
          </cell>
          <cell r="H6164" t="str">
            <v>IH</v>
          </cell>
          <cell r="I6164" t="str">
            <v>0035629 - EASTERN BENEFITS GROUP</v>
          </cell>
        </row>
        <row r="6165">
          <cell r="A6165" t="str">
            <v>C56048JH</v>
          </cell>
          <cell r="B6165">
            <v>42185</v>
          </cell>
          <cell r="C6165" t="str">
            <v>C56048</v>
          </cell>
          <cell r="D6165" t="str">
            <v>Concord Christian Academy</v>
          </cell>
          <cell r="E6165" t="str">
            <v>NH</v>
          </cell>
          <cell r="F6165" t="str">
            <v>P1</v>
          </cell>
          <cell r="G6165" t="str">
            <v>SMALL</v>
          </cell>
          <cell r="H6165" t="str">
            <v>JH</v>
          </cell>
          <cell r="I6165" t="str">
            <v>0028363 - GRANITE GROUP BENEFITS LLC</v>
          </cell>
        </row>
        <row r="6166">
          <cell r="A6166" t="str">
            <v>C56054IH</v>
          </cell>
          <cell r="B6166">
            <v>42185</v>
          </cell>
          <cell r="C6166" t="str">
            <v>C56054</v>
          </cell>
          <cell r="D6166" t="str">
            <v>Bayview Optometrics</v>
          </cell>
          <cell r="E6166" t="str">
            <v>MA</v>
          </cell>
          <cell r="F6166" t="str">
            <v>P1</v>
          </cell>
          <cell r="G6166" t="str">
            <v>GPC</v>
          </cell>
          <cell r="H6166" t="str">
            <v>IH</v>
          </cell>
          <cell r="I6166" t="str">
            <v>0020333 - SPRING INSURANCE GROUP LLC</v>
          </cell>
        </row>
        <row r="6167">
          <cell r="A6167" t="str">
            <v>C56056IH</v>
          </cell>
          <cell r="B6167">
            <v>42185</v>
          </cell>
          <cell r="C6167" t="str">
            <v>C56056</v>
          </cell>
          <cell r="D6167" t="str">
            <v>Michael L Eidelman DMD</v>
          </cell>
          <cell r="E6167" t="str">
            <v>MA</v>
          </cell>
          <cell r="F6167" t="str">
            <v>P1</v>
          </cell>
          <cell r="G6167" t="str">
            <v>GPC</v>
          </cell>
          <cell r="H6167" t="str">
            <v>IH</v>
          </cell>
          <cell r="I6167" t="str">
            <v>0020574 - SPRING INSURANCE GROUP LLC</v>
          </cell>
        </row>
        <row r="6168">
          <cell r="A6168" t="str">
            <v>C56059IH</v>
          </cell>
          <cell r="B6168">
            <v>42185</v>
          </cell>
          <cell r="C6168" t="str">
            <v>C56059</v>
          </cell>
          <cell r="D6168" t="str">
            <v>Colonial Systems Inc</v>
          </cell>
          <cell r="E6168" t="str">
            <v>MA</v>
          </cell>
          <cell r="F6168" t="str">
            <v>P1</v>
          </cell>
          <cell r="G6168" t="str">
            <v>SMALL</v>
          </cell>
          <cell r="H6168" t="str">
            <v>IH</v>
          </cell>
          <cell r="I6168" t="str">
            <v>0034353 - EASTERN BENEFITS GROUP</v>
          </cell>
        </row>
        <row r="6169">
          <cell r="A6169" t="str">
            <v>C56066JM</v>
          </cell>
          <cell r="B6169">
            <v>42185</v>
          </cell>
          <cell r="C6169" t="str">
            <v>C56066</v>
          </cell>
          <cell r="D6169" t="str">
            <v>Mark Anderson DVM</v>
          </cell>
          <cell r="E6169" t="str">
            <v>NH</v>
          </cell>
          <cell r="F6169" t="str">
            <v>P1</v>
          </cell>
          <cell r="G6169" t="str">
            <v>SMALL</v>
          </cell>
          <cell r="H6169" t="str">
            <v>JM</v>
          </cell>
          <cell r="I6169" t="str">
            <v>0029861 - GRANITE GROUP BENEFITS LLC</v>
          </cell>
        </row>
        <row r="6170">
          <cell r="A6170" t="str">
            <v>C56070IV</v>
          </cell>
          <cell r="B6170">
            <v>42185</v>
          </cell>
          <cell r="C6170" t="str">
            <v>C56070</v>
          </cell>
          <cell r="D6170" t="str">
            <v>iCentrix Corporation</v>
          </cell>
          <cell r="E6170" t="str">
            <v>NH</v>
          </cell>
          <cell r="F6170" t="str">
            <v>P1</v>
          </cell>
          <cell r="G6170" t="str">
            <v>SMALL</v>
          </cell>
          <cell r="H6170" t="str">
            <v>IV</v>
          </cell>
          <cell r="I6170" t="str">
            <v>0035006 - MIJAL, DEBORAH G</v>
          </cell>
        </row>
        <row r="6171">
          <cell r="A6171" t="str">
            <v>C56073IH</v>
          </cell>
          <cell r="B6171">
            <v>42185</v>
          </cell>
          <cell r="C6171" t="str">
            <v>C56073</v>
          </cell>
          <cell r="D6171" t="str">
            <v>Eccounting Solutions LLC</v>
          </cell>
          <cell r="E6171" t="str">
            <v>MA</v>
          </cell>
          <cell r="F6171" t="str">
            <v>P1</v>
          </cell>
          <cell r="G6171" t="str">
            <v>SMALL</v>
          </cell>
          <cell r="H6171" t="str">
            <v>IH</v>
          </cell>
        </row>
        <row r="6172">
          <cell r="A6172" t="str">
            <v>C56076IH</v>
          </cell>
          <cell r="B6172">
            <v>42185</v>
          </cell>
          <cell r="C6172" t="str">
            <v>C56076</v>
          </cell>
          <cell r="D6172" t="str">
            <v>Trinity Family Medicine</v>
          </cell>
          <cell r="E6172" t="str">
            <v>MA</v>
          </cell>
          <cell r="F6172" t="str">
            <v>P1</v>
          </cell>
          <cell r="G6172" t="str">
            <v>SMALL</v>
          </cell>
          <cell r="H6172" t="str">
            <v>IH</v>
          </cell>
          <cell r="I6172" t="str">
            <v>0019091 - ROGERS &amp; GRAY INSURANCE AGENCY</v>
          </cell>
        </row>
        <row r="6173">
          <cell r="A6173" t="str">
            <v>C56081IH</v>
          </cell>
          <cell r="B6173">
            <v>42185</v>
          </cell>
          <cell r="C6173" t="str">
            <v>C56081</v>
          </cell>
          <cell r="D6173" t="str">
            <v>Billy's Chowder House/ Varano's/ Wells Beach Steak House</v>
          </cell>
          <cell r="E6173" t="str">
            <v>ME</v>
          </cell>
          <cell r="F6173" t="str">
            <v>P1</v>
          </cell>
          <cell r="G6173" t="str">
            <v>SMALL</v>
          </cell>
          <cell r="H6173" t="str">
            <v>IH</v>
          </cell>
          <cell r="I6173" t="str">
            <v>0019079 - HIRST ASSOCIATES</v>
          </cell>
        </row>
        <row r="6174">
          <cell r="A6174" t="str">
            <v>C56082JH</v>
          </cell>
          <cell r="B6174">
            <v>42185</v>
          </cell>
          <cell r="C6174" t="str">
            <v>C56082</v>
          </cell>
          <cell r="D6174" t="str">
            <v>Littleton Builders, Inc.</v>
          </cell>
          <cell r="E6174" t="str">
            <v>MA</v>
          </cell>
          <cell r="F6174" t="str">
            <v>P1</v>
          </cell>
          <cell r="G6174" t="str">
            <v>SMALL</v>
          </cell>
          <cell r="H6174" t="str">
            <v>JH</v>
          </cell>
        </row>
        <row r="6175">
          <cell r="A6175" t="str">
            <v>C56085IH</v>
          </cell>
          <cell r="B6175">
            <v>42185</v>
          </cell>
          <cell r="C6175" t="str">
            <v>C56085</v>
          </cell>
          <cell r="D6175" t="str">
            <v>Darling Plumbing &amp; Heating</v>
          </cell>
          <cell r="E6175" t="str">
            <v>ME</v>
          </cell>
          <cell r="F6175" t="str">
            <v>P1</v>
          </cell>
          <cell r="G6175" t="str">
            <v>SMALL</v>
          </cell>
          <cell r="H6175" t="str">
            <v>IH</v>
          </cell>
          <cell r="I6175" t="str">
            <v>0030123 - CLARK INSURANCE</v>
          </cell>
        </row>
        <row r="6176">
          <cell r="A6176" t="str">
            <v>C56086IH</v>
          </cell>
          <cell r="B6176">
            <v>42185</v>
          </cell>
          <cell r="C6176" t="str">
            <v>C56086</v>
          </cell>
          <cell r="D6176" t="str">
            <v>Northeastern General Contractors</v>
          </cell>
          <cell r="E6176" t="str">
            <v>ME</v>
          </cell>
          <cell r="F6176" t="str">
            <v>P1</v>
          </cell>
          <cell r="G6176" t="str">
            <v>SMALL</v>
          </cell>
          <cell r="H6176" t="str">
            <v>IH</v>
          </cell>
          <cell r="I6176" t="str">
            <v>0019075 - ACADIA BENEFITS INC</v>
          </cell>
        </row>
        <row r="6177">
          <cell r="A6177" t="str">
            <v>C56094IH</v>
          </cell>
          <cell r="B6177">
            <v>42185</v>
          </cell>
          <cell r="C6177" t="str">
            <v>C56094</v>
          </cell>
          <cell r="D6177" t="str">
            <v>Pine Cone Construction Inc</v>
          </cell>
          <cell r="E6177" t="str">
            <v>MA</v>
          </cell>
          <cell r="F6177" t="str">
            <v>P1</v>
          </cell>
          <cell r="G6177" t="str">
            <v>SMALL</v>
          </cell>
          <cell r="H6177" t="str">
            <v>IH</v>
          </cell>
          <cell r="I6177" t="str">
            <v>0019094 - SMALL BUSINESS INSURANCE AGENCY INC</v>
          </cell>
        </row>
        <row r="6178">
          <cell r="A6178" t="str">
            <v>C56095JH</v>
          </cell>
          <cell r="B6178">
            <v>42185</v>
          </cell>
          <cell r="C6178" t="str">
            <v>C56095</v>
          </cell>
          <cell r="D6178" t="str">
            <v>Doten's Construction Inc</v>
          </cell>
          <cell r="E6178" t="str">
            <v>ME</v>
          </cell>
          <cell r="F6178" t="str">
            <v>P1</v>
          </cell>
          <cell r="G6178" t="str">
            <v>SMALL</v>
          </cell>
          <cell r="H6178" t="str">
            <v>JH</v>
          </cell>
          <cell r="I6178" t="str">
            <v>0035961 - CLARK INSURANCE</v>
          </cell>
        </row>
        <row r="6179">
          <cell r="A6179" t="str">
            <v>C56097IH</v>
          </cell>
          <cell r="B6179">
            <v>42185</v>
          </cell>
          <cell r="C6179" t="str">
            <v>C56097</v>
          </cell>
          <cell r="D6179" t="str">
            <v>Emerson Dental</v>
          </cell>
          <cell r="E6179" t="str">
            <v>MA</v>
          </cell>
          <cell r="F6179" t="str">
            <v>P1</v>
          </cell>
          <cell r="G6179" t="str">
            <v>SMALL</v>
          </cell>
          <cell r="H6179" t="str">
            <v>IH</v>
          </cell>
          <cell r="I6179" t="str">
            <v>0028214 - EASTERN BENEFITS GROUP</v>
          </cell>
        </row>
        <row r="6180">
          <cell r="A6180" t="str">
            <v>C56106IA</v>
          </cell>
          <cell r="B6180">
            <v>42185</v>
          </cell>
          <cell r="C6180" t="str">
            <v>C56106</v>
          </cell>
          <cell r="D6180" t="str">
            <v>Architectural Environments Inc</v>
          </cell>
          <cell r="E6180" t="str">
            <v>MA</v>
          </cell>
          <cell r="F6180" t="str">
            <v>P1</v>
          </cell>
          <cell r="G6180" t="str">
            <v>SMALL</v>
          </cell>
          <cell r="H6180" t="str">
            <v>IA</v>
          </cell>
          <cell r="I6180" t="str">
            <v>0029261 - SAVASTANO, MICHAEL J</v>
          </cell>
        </row>
        <row r="6181">
          <cell r="A6181" t="str">
            <v>C56106IH</v>
          </cell>
          <cell r="B6181">
            <v>42185</v>
          </cell>
          <cell r="C6181" t="str">
            <v>C56106</v>
          </cell>
          <cell r="D6181" t="str">
            <v>Architectural Environments Inc</v>
          </cell>
          <cell r="E6181" t="str">
            <v>MA</v>
          </cell>
          <cell r="F6181" t="str">
            <v>P1</v>
          </cell>
          <cell r="G6181" t="str">
            <v>SMALL</v>
          </cell>
          <cell r="H6181" t="str">
            <v>IH</v>
          </cell>
          <cell r="I6181" t="str">
            <v>0029261 - SAVASTANO, MICHAEL J</v>
          </cell>
        </row>
        <row r="6182">
          <cell r="A6182" t="str">
            <v>C56107IA</v>
          </cell>
          <cell r="B6182">
            <v>42185</v>
          </cell>
          <cell r="C6182" t="str">
            <v>C56107</v>
          </cell>
          <cell r="D6182" t="str">
            <v>Lexington Prosthodontics</v>
          </cell>
          <cell r="E6182" t="str">
            <v>MA</v>
          </cell>
          <cell r="F6182" t="str">
            <v>P1</v>
          </cell>
          <cell r="G6182" t="str">
            <v>SMALL</v>
          </cell>
          <cell r="H6182" t="str">
            <v>IA</v>
          </cell>
          <cell r="I6182" t="str">
            <v>0020577 - SPRING INSURANCE GROUP LLC</v>
          </cell>
        </row>
        <row r="6183">
          <cell r="A6183" t="str">
            <v>C56111IA</v>
          </cell>
          <cell r="B6183">
            <v>42185</v>
          </cell>
          <cell r="C6183" t="str">
            <v>C56111</v>
          </cell>
          <cell r="D6183" t="str">
            <v>Spirinet Technology Services LLC</v>
          </cell>
          <cell r="E6183" t="str">
            <v>MA</v>
          </cell>
          <cell r="F6183" t="str">
            <v>P1</v>
          </cell>
          <cell r="G6183" t="str">
            <v>SMALL</v>
          </cell>
          <cell r="H6183" t="str">
            <v>IA</v>
          </cell>
          <cell r="I6183" t="str">
            <v>0035798 - YOURPEOPLE INC</v>
          </cell>
        </row>
        <row r="6184">
          <cell r="A6184" t="str">
            <v>C56111IH</v>
          </cell>
          <cell r="B6184">
            <v>42185</v>
          </cell>
          <cell r="C6184" t="str">
            <v>C56111</v>
          </cell>
          <cell r="D6184" t="str">
            <v>Spirinet Technology Services LLC</v>
          </cell>
          <cell r="E6184" t="str">
            <v>MA</v>
          </cell>
          <cell r="F6184" t="str">
            <v>P1</v>
          </cell>
          <cell r="G6184" t="str">
            <v>SMALL</v>
          </cell>
          <cell r="H6184" t="str">
            <v>IH</v>
          </cell>
          <cell r="I6184" t="str">
            <v>0035798 - YOURPEOPLE INC</v>
          </cell>
        </row>
        <row r="6185">
          <cell r="A6185" t="str">
            <v>C56115IA</v>
          </cell>
          <cell r="B6185">
            <v>42185</v>
          </cell>
          <cell r="C6185" t="str">
            <v>C56115</v>
          </cell>
          <cell r="D6185" t="str">
            <v>Wayne M Morrison Law Offices</v>
          </cell>
          <cell r="E6185" t="str">
            <v>MA</v>
          </cell>
          <cell r="F6185" t="str">
            <v>P1</v>
          </cell>
          <cell r="G6185" t="str">
            <v>SMALL</v>
          </cell>
          <cell r="H6185" t="str">
            <v>IA</v>
          </cell>
          <cell r="I6185" t="str">
            <v>0035995 - TGA CROSS INSURANCE INC</v>
          </cell>
        </row>
        <row r="6186">
          <cell r="A6186" t="str">
            <v>C56116IH</v>
          </cell>
          <cell r="B6186">
            <v>42185</v>
          </cell>
          <cell r="C6186" t="str">
            <v>C56116</v>
          </cell>
          <cell r="D6186" t="str">
            <v>Maine Standards Company LLC</v>
          </cell>
          <cell r="E6186" t="str">
            <v>ME</v>
          </cell>
          <cell r="F6186" t="str">
            <v>P1</v>
          </cell>
          <cell r="G6186" t="str">
            <v>SMALL</v>
          </cell>
          <cell r="H6186" t="str">
            <v>IH</v>
          </cell>
          <cell r="I6186" t="str">
            <v>0019294 - ALLEN FINANCIAL GROUP</v>
          </cell>
        </row>
        <row r="6187">
          <cell r="A6187" t="str">
            <v>C56116PO</v>
          </cell>
          <cell r="B6187">
            <v>42185</v>
          </cell>
          <cell r="C6187" t="str">
            <v>C56116</v>
          </cell>
          <cell r="D6187" t="str">
            <v>Maine Standards Company LLC</v>
          </cell>
          <cell r="E6187" t="str">
            <v>ME</v>
          </cell>
          <cell r="F6187" t="str">
            <v>P1</v>
          </cell>
          <cell r="G6187" t="str">
            <v>SMALL</v>
          </cell>
          <cell r="H6187" t="str">
            <v>PO</v>
          </cell>
          <cell r="I6187" t="str">
            <v>0019294 - ALLEN FINANCIAL GROUP</v>
          </cell>
        </row>
        <row r="6188">
          <cell r="A6188" t="str">
            <v>C56120IH</v>
          </cell>
          <cell r="B6188">
            <v>42185</v>
          </cell>
          <cell r="C6188" t="str">
            <v>C56120</v>
          </cell>
          <cell r="D6188" t="str">
            <v>Maine School Management Association</v>
          </cell>
          <cell r="E6188" t="str">
            <v>ME</v>
          </cell>
          <cell r="F6188" t="str">
            <v>P1</v>
          </cell>
          <cell r="G6188" t="str">
            <v>SMALL</v>
          </cell>
          <cell r="H6188" t="str">
            <v>IH</v>
          </cell>
          <cell r="I6188" t="str">
            <v>0027751 - ACADIA BENEFITS INC</v>
          </cell>
        </row>
        <row r="6189">
          <cell r="A6189" t="str">
            <v>C56120IV</v>
          </cell>
          <cell r="B6189">
            <v>42185</v>
          </cell>
          <cell r="C6189" t="str">
            <v>C56120</v>
          </cell>
          <cell r="D6189" t="str">
            <v>Maine School Management Association</v>
          </cell>
          <cell r="E6189" t="str">
            <v>ME</v>
          </cell>
          <cell r="F6189" t="str">
            <v>P1</v>
          </cell>
          <cell r="G6189" t="str">
            <v>SMALL</v>
          </cell>
          <cell r="H6189" t="str">
            <v>IV</v>
          </cell>
          <cell r="I6189" t="str">
            <v>0027751 - ACADIA BENEFITS INC</v>
          </cell>
        </row>
        <row r="6190">
          <cell r="A6190" t="str">
            <v>C56122IV</v>
          </cell>
          <cell r="B6190">
            <v>42185</v>
          </cell>
          <cell r="C6190" t="str">
            <v>C56122</v>
          </cell>
          <cell r="D6190" t="str">
            <v>Applewood Controls Inc</v>
          </cell>
          <cell r="E6190" t="str">
            <v>MA</v>
          </cell>
          <cell r="F6190" t="str">
            <v>P1</v>
          </cell>
          <cell r="G6190" t="str">
            <v>SMALL</v>
          </cell>
          <cell r="H6190" t="str">
            <v>IV</v>
          </cell>
          <cell r="I6190" t="str">
            <v>0025313 - FRED C CHURCH</v>
          </cell>
        </row>
        <row r="6191">
          <cell r="A6191" t="str">
            <v>C56125IA</v>
          </cell>
          <cell r="B6191">
            <v>42185</v>
          </cell>
          <cell r="C6191" t="str">
            <v>C56125</v>
          </cell>
          <cell r="D6191" t="str">
            <v>Jeffrey L Nace Management Company</v>
          </cell>
          <cell r="E6191" t="str">
            <v>MA</v>
          </cell>
          <cell r="F6191" t="str">
            <v>P1</v>
          </cell>
          <cell r="G6191" t="str">
            <v>SMALL</v>
          </cell>
          <cell r="H6191" t="str">
            <v>IA</v>
          </cell>
          <cell r="I6191" t="str">
            <v>0032512 - KURT R OCHS &amp; ASSOCIATES INC</v>
          </cell>
        </row>
        <row r="6192">
          <cell r="A6192" t="str">
            <v>C56126IH</v>
          </cell>
          <cell r="B6192">
            <v>42185</v>
          </cell>
          <cell r="C6192" t="str">
            <v>C56126</v>
          </cell>
          <cell r="D6192" t="str">
            <v>Caring Family Dentistry PLLC</v>
          </cell>
          <cell r="E6192" t="str">
            <v>NH</v>
          </cell>
          <cell r="F6192" t="str">
            <v>P1</v>
          </cell>
          <cell r="G6192" t="str">
            <v>SMALL</v>
          </cell>
          <cell r="H6192" t="str">
            <v>IH</v>
          </cell>
          <cell r="I6192" t="str">
            <v>0019309 - NEW ENGLAND EMPLOYEE BENEFITS COUNCIL</v>
          </cell>
        </row>
        <row r="6193">
          <cell r="A6193" t="str">
            <v>C56126IV</v>
          </cell>
          <cell r="B6193">
            <v>42185</v>
          </cell>
          <cell r="C6193" t="str">
            <v>C56126</v>
          </cell>
          <cell r="D6193" t="str">
            <v>Caring Family Dentistry PLLC</v>
          </cell>
          <cell r="E6193" t="str">
            <v>NH</v>
          </cell>
          <cell r="F6193" t="str">
            <v>P1</v>
          </cell>
          <cell r="G6193" t="str">
            <v>SMALL</v>
          </cell>
          <cell r="H6193" t="str">
            <v>IV</v>
          </cell>
          <cell r="I6193" t="str">
            <v>0019309 - NEW ENGLAND EMPLOYEE BENEFITS COUNCIL</v>
          </cell>
        </row>
        <row r="6194">
          <cell r="A6194" t="str">
            <v>C56127IA</v>
          </cell>
          <cell r="B6194">
            <v>42185</v>
          </cell>
          <cell r="C6194" t="str">
            <v>C56127</v>
          </cell>
          <cell r="D6194" t="str">
            <v>Trigent Software Inc</v>
          </cell>
          <cell r="E6194" t="str">
            <v>MA</v>
          </cell>
          <cell r="F6194" t="str">
            <v>P1</v>
          </cell>
          <cell r="G6194" t="str">
            <v>SMALL</v>
          </cell>
          <cell r="H6194" t="str">
            <v>IA</v>
          </cell>
          <cell r="I6194" t="str">
            <v>0035407 - RACINE GROUP LLC, THE</v>
          </cell>
        </row>
        <row r="6195">
          <cell r="A6195" t="str">
            <v>C56127IH</v>
          </cell>
          <cell r="B6195">
            <v>42185</v>
          </cell>
          <cell r="C6195" t="str">
            <v>C56127</v>
          </cell>
          <cell r="D6195" t="str">
            <v>Trigent Software Inc</v>
          </cell>
          <cell r="E6195" t="str">
            <v>MA</v>
          </cell>
          <cell r="F6195" t="str">
            <v>P1</v>
          </cell>
          <cell r="G6195" t="str">
            <v>SMALL</v>
          </cell>
          <cell r="H6195" t="str">
            <v>IH</v>
          </cell>
          <cell r="I6195" t="str">
            <v>0035407 - RACINE GROUP LLC, THE</v>
          </cell>
        </row>
        <row r="6196">
          <cell r="A6196" t="str">
            <v>C56130IA</v>
          </cell>
          <cell r="B6196">
            <v>42185</v>
          </cell>
          <cell r="C6196" t="str">
            <v>C56130</v>
          </cell>
          <cell r="D6196" t="str">
            <v>Congress Wealth Management</v>
          </cell>
          <cell r="E6196" t="str">
            <v>MA</v>
          </cell>
          <cell r="F6196" t="str">
            <v>P1</v>
          </cell>
          <cell r="G6196" t="str">
            <v>SMALL</v>
          </cell>
          <cell r="H6196" t="str">
            <v>IA</v>
          </cell>
          <cell r="I6196" t="str">
            <v>0032474 - TELAMON HUMAN CAPITAL RESOURCES GROUP LLC</v>
          </cell>
        </row>
        <row r="6197">
          <cell r="A6197" t="str">
            <v>C56130IH</v>
          </cell>
          <cell r="B6197">
            <v>42185</v>
          </cell>
          <cell r="C6197" t="str">
            <v>C56130</v>
          </cell>
          <cell r="D6197" t="str">
            <v>Congress Wealth Management</v>
          </cell>
          <cell r="E6197" t="str">
            <v>MA</v>
          </cell>
          <cell r="F6197" t="str">
            <v>P1</v>
          </cell>
          <cell r="G6197" t="str">
            <v>SMALL</v>
          </cell>
          <cell r="H6197" t="str">
            <v>IH</v>
          </cell>
          <cell r="I6197" t="str">
            <v>0032474 - TELAMON HUMAN CAPITAL RESOURCES GROUP LLC</v>
          </cell>
        </row>
        <row r="6198">
          <cell r="A6198" t="str">
            <v>C56141JH</v>
          </cell>
          <cell r="B6198">
            <v>42185</v>
          </cell>
          <cell r="C6198" t="str">
            <v>C56141</v>
          </cell>
          <cell r="D6198" t="str">
            <v>Certified Erosion Control-NH LLC</v>
          </cell>
          <cell r="E6198" t="str">
            <v>NH</v>
          </cell>
          <cell r="F6198" t="str">
            <v>P1</v>
          </cell>
          <cell r="G6198" t="str">
            <v>SMALL</v>
          </cell>
          <cell r="H6198" t="str">
            <v>JH</v>
          </cell>
          <cell r="I6198" t="str">
            <v>0029692 - AGGREGATE FINANCIAL ADVISORS</v>
          </cell>
        </row>
        <row r="6199">
          <cell r="A6199" t="str">
            <v>C56142IH</v>
          </cell>
          <cell r="B6199">
            <v>42185</v>
          </cell>
          <cell r="C6199" t="str">
            <v>C56142</v>
          </cell>
          <cell r="D6199" t="str">
            <v>BFS Associates Inc</v>
          </cell>
          <cell r="E6199" t="str">
            <v>MA</v>
          </cell>
          <cell r="F6199" t="str">
            <v>P1</v>
          </cell>
          <cell r="G6199" t="str">
            <v>SMALL</v>
          </cell>
          <cell r="H6199" t="str">
            <v>IH</v>
          </cell>
          <cell r="I6199" t="str">
            <v>0025916 - BOSTON COMMONWEALTH ADVANTAGE LLC</v>
          </cell>
        </row>
        <row r="6200">
          <cell r="A6200" t="str">
            <v>C56144IA</v>
          </cell>
          <cell r="B6200">
            <v>42185</v>
          </cell>
          <cell r="C6200" t="str">
            <v>C56144</v>
          </cell>
          <cell r="D6200" t="str">
            <v>Silent Spring Institute Inc</v>
          </cell>
          <cell r="E6200" t="str">
            <v>MA</v>
          </cell>
          <cell r="F6200" t="str">
            <v>P1</v>
          </cell>
          <cell r="G6200" t="str">
            <v>SMALL</v>
          </cell>
          <cell r="H6200" t="str">
            <v>IA</v>
          </cell>
          <cell r="I6200" t="str">
            <v>0019113 - AISLING PARTNERS INS BROKERAGE</v>
          </cell>
        </row>
        <row r="6201">
          <cell r="A6201" t="str">
            <v>C56144IH</v>
          </cell>
          <cell r="B6201">
            <v>42185</v>
          </cell>
          <cell r="C6201" t="str">
            <v>C56144</v>
          </cell>
          <cell r="D6201" t="str">
            <v>Silent Spring Institute Inc</v>
          </cell>
          <cell r="E6201" t="str">
            <v>MA</v>
          </cell>
          <cell r="F6201" t="str">
            <v>P1</v>
          </cell>
          <cell r="G6201" t="str">
            <v>SMALL</v>
          </cell>
          <cell r="H6201" t="str">
            <v>IH</v>
          </cell>
          <cell r="I6201" t="str">
            <v>0019113 - AISLING PARTNERS INS BROKERAGE</v>
          </cell>
        </row>
        <row r="6202">
          <cell r="A6202" t="str">
            <v>C56146IH</v>
          </cell>
          <cell r="B6202">
            <v>42185</v>
          </cell>
          <cell r="C6202" t="str">
            <v>C56146</v>
          </cell>
          <cell r="D6202" t="str">
            <v>Well Life Medical, PC</v>
          </cell>
          <cell r="E6202" t="str">
            <v>MA</v>
          </cell>
          <cell r="F6202" t="str">
            <v>P1</v>
          </cell>
          <cell r="G6202" t="str">
            <v>SMALL</v>
          </cell>
          <cell r="H6202" t="str">
            <v>IH</v>
          </cell>
          <cell r="I6202" t="str">
            <v>0023671 - UNITED BUSINESSMANS INSURANCE AGENCY</v>
          </cell>
        </row>
        <row r="6203">
          <cell r="A6203" t="str">
            <v>C56154IH</v>
          </cell>
          <cell r="B6203">
            <v>42185</v>
          </cell>
          <cell r="C6203" t="str">
            <v>C56154</v>
          </cell>
          <cell r="D6203" t="str">
            <v>Argeros and Plourde Dental Office</v>
          </cell>
          <cell r="E6203" t="str">
            <v>MA</v>
          </cell>
          <cell r="F6203" t="str">
            <v>P1</v>
          </cell>
          <cell r="G6203" t="str">
            <v>SMALL</v>
          </cell>
          <cell r="H6203" t="str">
            <v>IH</v>
          </cell>
          <cell r="I6203" t="str">
            <v>0020364 - SPRING INSURANCE GROUP LLC</v>
          </cell>
        </row>
        <row r="6204">
          <cell r="A6204" t="str">
            <v>C56155IH</v>
          </cell>
          <cell r="B6204">
            <v>42185</v>
          </cell>
          <cell r="C6204" t="str">
            <v>C56155</v>
          </cell>
          <cell r="D6204" t="str">
            <v>Levinson Harris Medical Group Inc</v>
          </cell>
          <cell r="E6204" t="str">
            <v>MA</v>
          </cell>
          <cell r="F6204" t="str">
            <v>P1</v>
          </cell>
          <cell r="G6204" t="str">
            <v>SMALL</v>
          </cell>
          <cell r="H6204" t="str">
            <v>IH</v>
          </cell>
          <cell r="I6204" t="str">
            <v>0019117 - PHYSICIANS INSURANCE AGENCY OF MA</v>
          </cell>
        </row>
        <row r="6205">
          <cell r="A6205" t="str">
            <v>C56161IV</v>
          </cell>
          <cell r="B6205">
            <v>42185</v>
          </cell>
          <cell r="C6205" t="str">
            <v>C56161</v>
          </cell>
          <cell r="D6205" t="str">
            <v>Admix Inc</v>
          </cell>
          <cell r="E6205" t="str">
            <v>NH</v>
          </cell>
          <cell r="F6205" t="str">
            <v>P1</v>
          </cell>
          <cell r="G6205" t="str">
            <v>CRC</v>
          </cell>
          <cell r="H6205" t="str">
            <v>IV</v>
          </cell>
          <cell r="I6205" t="str">
            <v>0019263 - SBIA STRATEGIC BENEFIT &amp;</v>
          </cell>
        </row>
        <row r="6206">
          <cell r="A6206" t="str">
            <v>C56161JM</v>
          </cell>
          <cell r="B6206">
            <v>42185</v>
          </cell>
          <cell r="C6206" t="str">
            <v>C56161</v>
          </cell>
          <cell r="D6206" t="str">
            <v>Admix Inc</v>
          </cell>
          <cell r="E6206" t="str">
            <v>NH</v>
          </cell>
          <cell r="F6206" t="str">
            <v>P1</v>
          </cell>
          <cell r="G6206" t="str">
            <v>CRC</v>
          </cell>
          <cell r="H6206" t="str">
            <v>JM</v>
          </cell>
          <cell r="I6206" t="str">
            <v>0019263 - SBIA STRATEGIC BENEFIT &amp;</v>
          </cell>
        </row>
        <row r="6207">
          <cell r="A6207" t="str">
            <v>C56162IV</v>
          </cell>
          <cell r="B6207">
            <v>42185</v>
          </cell>
          <cell r="C6207" t="str">
            <v>C56162</v>
          </cell>
          <cell r="D6207" t="str">
            <v>Upper Valley Business and Education Partnership</v>
          </cell>
          <cell r="E6207" t="str">
            <v>NH</v>
          </cell>
          <cell r="F6207" t="str">
            <v>P1</v>
          </cell>
          <cell r="G6207" t="str">
            <v>SMALL</v>
          </cell>
          <cell r="H6207" t="str">
            <v>IV</v>
          </cell>
          <cell r="I6207" t="str">
            <v>0019313 - AB GILE FINANCIAL SERVICES INC</v>
          </cell>
        </row>
        <row r="6208">
          <cell r="A6208" t="str">
            <v>C56167IH</v>
          </cell>
          <cell r="B6208">
            <v>42185</v>
          </cell>
          <cell r="C6208" t="str">
            <v>C56167</v>
          </cell>
          <cell r="D6208" t="str">
            <v>Kitchen Sink, Inc.</v>
          </cell>
          <cell r="E6208" t="str">
            <v>ME</v>
          </cell>
          <cell r="F6208" t="str">
            <v>P1</v>
          </cell>
          <cell r="G6208" t="str">
            <v>SMALL</v>
          </cell>
          <cell r="H6208" t="str">
            <v>IH</v>
          </cell>
          <cell r="I6208" t="str">
            <v>0019216 - HEALTH PLAN BENEFITS LLC</v>
          </cell>
        </row>
        <row r="6209">
          <cell r="A6209" t="str">
            <v>C56178IH</v>
          </cell>
          <cell r="B6209">
            <v>42185</v>
          </cell>
          <cell r="C6209" t="str">
            <v>C56178</v>
          </cell>
          <cell r="D6209" t="str">
            <v>Portland Air Freight</v>
          </cell>
          <cell r="E6209" t="str">
            <v>ME</v>
          </cell>
          <cell r="F6209" t="str">
            <v>P1</v>
          </cell>
          <cell r="G6209" t="str">
            <v>CRC</v>
          </cell>
          <cell r="H6209" t="str">
            <v>IH</v>
          </cell>
          <cell r="I6209" t="str">
            <v>0032134 - HOLDEN INSURANCE AGENCY</v>
          </cell>
        </row>
        <row r="6210">
          <cell r="A6210" t="str">
            <v>C56178IV</v>
          </cell>
          <cell r="B6210">
            <v>42185</v>
          </cell>
          <cell r="C6210" t="str">
            <v>C56178</v>
          </cell>
          <cell r="D6210" t="str">
            <v>Portland Air Freight</v>
          </cell>
          <cell r="E6210" t="str">
            <v>ME</v>
          </cell>
          <cell r="F6210" t="str">
            <v>P1</v>
          </cell>
          <cell r="G6210" t="str">
            <v>CRC</v>
          </cell>
          <cell r="H6210" t="str">
            <v>IV</v>
          </cell>
          <cell r="I6210" t="str">
            <v>0032134 - HOLDEN INSURANCE AGENCY</v>
          </cell>
        </row>
        <row r="6211">
          <cell r="A6211" t="str">
            <v>C56181JH</v>
          </cell>
          <cell r="B6211">
            <v>42185</v>
          </cell>
          <cell r="C6211" t="str">
            <v>C56181</v>
          </cell>
          <cell r="D6211" t="str">
            <v>Gentle Dental Care PC</v>
          </cell>
          <cell r="E6211" t="str">
            <v>NH</v>
          </cell>
          <cell r="F6211" t="str">
            <v>P1</v>
          </cell>
          <cell r="G6211" t="str">
            <v>SMALL</v>
          </cell>
          <cell r="H6211" t="str">
            <v>JH</v>
          </cell>
          <cell r="I6211" t="str">
            <v>0026767 - NEW ENGLAND EMPLOYEE BENEFITS COUNCIL</v>
          </cell>
        </row>
        <row r="6212">
          <cell r="A6212" t="str">
            <v>C56183IH</v>
          </cell>
          <cell r="B6212">
            <v>42185</v>
          </cell>
          <cell r="C6212" t="str">
            <v>C56183</v>
          </cell>
          <cell r="D6212" t="str">
            <v>Powers Landscaping Inc</v>
          </cell>
          <cell r="E6212" t="str">
            <v>MA</v>
          </cell>
          <cell r="F6212" t="str">
            <v>P1</v>
          </cell>
          <cell r="G6212" t="str">
            <v>SMALL</v>
          </cell>
          <cell r="H6212" t="str">
            <v>IH</v>
          </cell>
        </row>
        <row r="6213">
          <cell r="A6213" t="str">
            <v>C56186IH</v>
          </cell>
          <cell r="B6213">
            <v>42185</v>
          </cell>
          <cell r="C6213" t="str">
            <v>C56186</v>
          </cell>
          <cell r="D6213" t="str">
            <v>Dube Auto Group Inc DBA Bill Dube Hyundai</v>
          </cell>
          <cell r="E6213" t="str">
            <v>MA</v>
          </cell>
          <cell r="F6213" t="str">
            <v>P1</v>
          </cell>
          <cell r="G6213" t="str">
            <v>SMALL</v>
          </cell>
          <cell r="H6213" t="str">
            <v>IH</v>
          </cell>
          <cell r="I6213" t="str">
            <v>0033985 - BUSINESS BENEFITS INS BROKERAGE INC</v>
          </cell>
        </row>
        <row r="6214">
          <cell r="A6214" t="str">
            <v>C56186JA</v>
          </cell>
          <cell r="B6214">
            <v>42185</v>
          </cell>
          <cell r="C6214" t="str">
            <v>C56186</v>
          </cell>
          <cell r="D6214" t="str">
            <v>Dube Auto Group Inc DBA Bill Dube Hyundai</v>
          </cell>
          <cell r="E6214" t="str">
            <v>MA</v>
          </cell>
          <cell r="F6214" t="str">
            <v>P1</v>
          </cell>
          <cell r="G6214" t="str">
            <v>SMALL</v>
          </cell>
          <cell r="H6214" t="str">
            <v>JA</v>
          </cell>
          <cell r="I6214" t="str">
            <v>0033985 - BUSINESS BENEFITS INS BROKERAGE INC</v>
          </cell>
        </row>
        <row r="6215">
          <cell r="A6215" t="str">
            <v>C56187IH</v>
          </cell>
          <cell r="B6215">
            <v>42185</v>
          </cell>
          <cell r="C6215" t="str">
            <v>C56187</v>
          </cell>
          <cell r="D6215" t="str">
            <v>Mantra Computing Inc</v>
          </cell>
          <cell r="E6215" t="str">
            <v>MA</v>
          </cell>
          <cell r="F6215" t="str">
            <v>P1</v>
          </cell>
          <cell r="G6215" t="str">
            <v>SMALL</v>
          </cell>
          <cell r="H6215" t="str">
            <v>IH</v>
          </cell>
          <cell r="I6215" t="str">
            <v>0019340 - SMALL BUSINESS INSURANCE AGENCY INC</v>
          </cell>
        </row>
        <row r="6216">
          <cell r="A6216" t="str">
            <v>C56188IH</v>
          </cell>
          <cell r="B6216">
            <v>42185</v>
          </cell>
          <cell r="C6216" t="str">
            <v>C56188</v>
          </cell>
          <cell r="D6216" t="str">
            <v>New England Womens Support Inc</v>
          </cell>
          <cell r="E6216" t="str">
            <v>MA</v>
          </cell>
          <cell r="F6216" t="str">
            <v>P1</v>
          </cell>
          <cell r="G6216" t="str">
            <v>SMALL</v>
          </cell>
          <cell r="H6216" t="str">
            <v>IH</v>
          </cell>
          <cell r="I6216" t="str">
            <v>0019344 - SMALL BUSINESS INSURANCE AGENCY INC</v>
          </cell>
        </row>
        <row r="6217">
          <cell r="A6217" t="str">
            <v>C56194IH</v>
          </cell>
          <cell r="B6217">
            <v>42185</v>
          </cell>
          <cell r="C6217" t="str">
            <v>C56194</v>
          </cell>
          <cell r="D6217" t="str">
            <v>Port City Dental, Inc.</v>
          </cell>
          <cell r="E6217" t="str">
            <v>ME</v>
          </cell>
          <cell r="F6217" t="str">
            <v>P1</v>
          </cell>
          <cell r="G6217" t="str">
            <v>SMALL</v>
          </cell>
          <cell r="H6217" t="str">
            <v>IH</v>
          </cell>
          <cell r="I6217" t="str">
            <v>0034371 - CLARK INSURANCE</v>
          </cell>
        </row>
        <row r="6218">
          <cell r="A6218" t="str">
            <v>C56196IV</v>
          </cell>
          <cell r="B6218">
            <v>42185</v>
          </cell>
          <cell r="C6218" t="str">
            <v>C56196</v>
          </cell>
          <cell r="D6218" t="str">
            <v>P-Solve LLC</v>
          </cell>
          <cell r="E6218" t="str">
            <v>MA</v>
          </cell>
          <cell r="F6218" t="str">
            <v>P1</v>
          </cell>
          <cell r="G6218" t="str">
            <v>SMALL</v>
          </cell>
          <cell r="H6218" t="str">
            <v>IV</v>
          </cell>
          <cell r="I6218" t="str">
            <v>0032613 - BOSTONIAN GROUP INSURANCE AGENCY</v>
          </cell>
        </row>
        <row r="6219">
          <cell r="A6219" t="str">
            <v>C56198IH</v>
          </cell>
          <cell r="B6219">
            <v>42185</v>
          </cell>
          <cell r="C6219" t="str">
            <v>C56198</v>
          </cell>
          <cell r="D6219" t="str">
            <v>Eight Sisters LLC</v>
          </cell>
          <cell r="E6219" t="str">
            <v>MA</v>
          </cell>
          <cell r="F6219" t="str">
            <v>P1</v>
          </cell>
          <cell r="G6219" t="str">
            <v>SMALL</v>
          </cell>
          <cell r="H6219" t="str">
            <v>IH</v>
          </cell>
          <cell r="I6219" t="str">
            <v>0026149 - CORPORATE BENEFITS GROUP LLC</v>
          </cell>
        </row>
        <row r="6220">
          <cell r="A6220" t="str">
            <v>C56200IH</v>
          </cell>
          <cell r="B6220">
            <v>42185</v>
          </cell>
          <cell r="C6220" t="str">
            <v>C56200</v>
          </cell>
          <cell r="D6220" t="str">
            <v>Massachusetts Affordable Housing Alliance</v>
          </cell>
          <cell r="E6220" t="str">
            <v>MA</v>
          </cell>
          <cell r="F6220" t="str">
            <v>P1</v>
          </cell>
          <cell r="G6220" t="str">
            <v>SMALL</v>
          </cell>
          <cell r="H6220" t="str">
            <v>IH</v>
          </cell>
          <cell r="I6220" t="str">
            <v>0019152 - UNITED BUSINESSMANS INSURANCE AGENCY</v>
          </cell>
        </row>
        <row r="6221">
          <cell r="A6221" t="str">
            <v>C56204IH</v>
          </cell>
          <cell r="B6221">
            <v>42185</v>
          </cell>
          <cell r="C6221" t="str">
            <v>C56204</v>
          </cell>
          <cell r="D6221" t="str">
            <v>Island Commuter Corporation</v>
          </cell>
          <cell r="E6221" t="str">
            <v>MA</v>
          </cell>
          <cell r="F6221" t="str">
            <v>P1</v>
          </cell>
          <cell r="G6221" t="str">
            <v>SMALL</v>
          </cell>
          <cell r="H6221" t="str">
            <v>IH</v>
          </cell>
          <cell r="I6221" t="str">
            <v>0019339 - UNITED BUSINESSMANS INSURANCE AGENCY</v>
          </cell>
        </row>
        <row r="6222">
          <cell r="A6222" t="str">
            <v>C56206IH</v>
          </cell>
          <cell r="B6222">
            <v>42185</v>
          </cell>
          <cell r="C6222" t="str">
            <v>C56206</v>
          </cell>
          <cell r="D6222" t="str">
            <v>Green Spot Garden Center Inc</v>
          </cell>
          <cell r="E6222" t="str">
            <v>MA</v>
          </cell>
          <cell r="F6222" t="str">
            <v>P1</v>
          </cell>
          <cell r="G6222" t="str">
            <v>SMALL</v>
          </cell>
          <cell r="H6222" t="str">
            <v>IH</v>
          </cell>
          <cell r="I6222" t="str">
            <v>0019342 - UNITED BUSINESSMANS INSURANCE AGENCY</v>
          </cell>
        </row>
        <row r="6223">
          <cell r="A6223" t="str">
            <v>C56208IH</v>
          </cell>
          <cell r="B6223">
            <v>42185</v>
          </cell>
          <cell r="C6223" t="str">
            <v>C56208</v>
          </cell>
          <cell r="D6223" t="str">
            <v>Grace Baptist Church (MA)</v>
          </cell>
          <cell r="E6223" t="str">
            <v>MA</v>
          </cell>
          <cell r="F6223" t="str">
            <v>P1</v>
          </cell>
          <cell r="G6223" t="str">
            <v>SMALL</v>
          </cell>
          <cell r="H6223" t="str">
            <v>IH</v>
          </cell>
          <cell r="I6223" t="str">
            <v>0019269 - DUNTON, JOHN</v>
          </cell>
        </row>
        <row r="6224">
          <cell r="A6224" t="str">
            <v>C56212IH</v>
          </cell>
          <cell r="B6224">
            <v>42185</v>
          </cell>
          <cell r="C6224" t="str">
            <v>C56212</v>
          </cell>
          <cell r="D6224" t="str">
            <v>Broomfield Laboratories Inc</v>
          </cell>
          <cell r="E6224" t="str">
            <v>MA</v>
          </cell>
          <cell r="F6224" t="str">
            <v>P1</v>
          </cell>
          <cell r="G6224" t="str">
            <v>SMALL</v>
          </cell>
          <cell r="H6224" t="str">
            <v>IH</v>
          </cell>
          <cell r="I6224" t="str">
            <v>0021488 - FRED C CHURCH</v>
          </cell>
        </row>
        <row r="6225">
          <cell r="A6225" t="str">
            <v>C56213IA</v>
          </cell>
          <cell r="B6225">
            <v>42185</v>
          </cell>
          <cell r="C6225" t="str">
            <v>C56213</v>
          </cell>
          <cell r="D6225" t="str">
            <v>Camp Schodack Inc</v>
          </cell>
          <cell r="E6225" t="str">
            <v>MA</v>
          </cell>
          <cell r="F6225" t="str">
            <v>P1</v>
          </cell>
          <cell r="G6225" t="str">
            <v>SMALL</v>
          </cell>
          <cell r="H6225" t="str">
            <v>IA</v>
          </cell>
          <cell r="I6225" t="str">
            <v>0019231 - KAPLAN, ELLEN A</v>
          </cell>
        </row>
        <row r="6226">
          <cell r="A6226" t="str">
            <v>C56216IH</v>
          </cell>
          <cell r="B6226">
            <v>42185</v>
          </cell>
          <cell r="C6226" t="str">
            <v>C56216</v>
          </cell>
          <cell r="D6226" t="str">
            <v>Suzanne B Lowell Lighting Design Inc</v>
          </cell>
          <cell r="E6226" t="str">
            <v>MA</v>
          </cell>
          <cell r="F6226" t="str">
            <v>P1</v>
          </cell>
          <cell r="G6226" t="str">
            <v>SMALL</v>
          </cell>
          <cell r="H6226" t="str">
            <v>IH</v>
          </cell>
          <cell r="I6226" t="str">
            <v>0019343 - UNITED BUSINESSMANS INSURANCE AGENCY</v>
          </cell>
        </row>
        <row r="6227">
          <cell r="A6227" t="str">
            <v>C56220IH</v>
          </cell>
          <cell r="B6227">
            <v>42185</v>
          </cell>
          <cell r="C6227" t="str">
            <v>C56220</v>
          </cell>
          <cell r="D6227" t="str">
            <v>Meeting House Montessori School Inc</v>
          </cell>
          <cell r="E6227" t="str">
            <v>MA</v>
          </cell>
          <cell r="F6227" t="str">
            <v>P1</v>
          </cell>
          <cell r="G6227" t="str">
            <v>SMALL</v>
          </cell>
          <cell r="H6227" t="str">
            <v>IH</v>
          </cell>
          <cell r="I6227" t="str">
            <v>0019341 - UNITED BUSINESSMANS INSURANCE AGENCY</v>
          </cell>
        </row>
        <row r="6228">
          <cell r="A6228" t="str">
            <v>C56222IA</v>
          </cell>
          <cell r="B6228">
            <v>42185</v>
          </cell>
          <cell r="C6228" t="str">
            <v>C56222</v>
          </cell>
          <cell r="D6228" t="str">
            <v>Temple Emanu-El</v>
          </cell>
          <cell r="E6228" t="str">
            <v>MA</v>
          </cell>
          <cell r="F6228" t="str">
            <v>P1</v>
          </cell>
          <cell r="G6228" t="str">
            <v>SMALL</v>
          </cell>
          <cell r="H6228" t="str">
            <v>IA</v>
          </cell>
          <cell r="I6228" t="str">
            <v>0025189 - BROWN &amp; BROWN OF MASSACHUSETTS LLC</v>
          </cell>
        </row>
        <row r="6229">
          <cell r="A6229" t="str">
            <v>C56223IA</v>
          </cell>
          <cell r="B6229">
            <v>42185</v>
          </cell>
          <cell r="C6229" t="str">
            <v>C56223</v>
          </cell>
          <cell r="D6229" t="str">
            <v>mTuitive Inc</v>
          </cell>
          <cell r="E6229" t="str">
            <v>MA</v>
          </cell>
          <cell r="F6229" t="str">
            <v>P1</v>
          </cell>
          <cell r="G6229" t="str">
            <v>SMALL</v>
          </cell>
          <cell r="H6229" t="str">
            <v>IA</v>
          </cell>
          <cell r="I6229" t="str">
            <v>0026703 - ROGERS &amp; GRAY INSURANCE AGENCY</v>
          </cell>
        </row>
        <row r="6230">
          <cell r="A6230" t="str">
            <v>C56223IH</v>
          </cell>
          <cell r="B6230">
            <v>42185</v>
          </cell>
          <cell r="C6230" t="str">
            <v>C56223</v>
          </cell>
          <cell r="D6230" t="str">
            <v>mTuitive Inc</v>
          </cell>
          <cell r="E6230" t="str">
            <v>MA</v>
          </cell>
          <cell r="F6230" t="str">
            <v>P1</v>
          </cell>
          <cell r="G6230" t="str">
            <v>SMALL</v>
          </cell>
          <cell r="H6230" t="str">
            <v>IH</v>
          </cell>
          <cell r="I6230" t="str">
            <v>0026703 - ROGERS &amp; GRAY INSURANCE AGENCY</v>
          </cell>
        </row>
        <row r="6231">
          <cell r="A6231" t="str">
            <v>C56227IH</v>
          </cell>
          <cell r="B6231">
            <v>42185</v>
          </cell>
          <cell r="C6231" t="str">
            <v>C56227</v>
          </cell>
          <cell r="D6231" t="str">
            <v>Xtal Biostructures Inc</v>
          </cell>
          <cell r="E6231" t="str">
            <v>MA</v>
          </cell>
          <cell r="F6231" t="str">
            <v>P1</v>
          </cell>
          <cell r="G6231" t="str">
            <v>SMALL</v>
          </cell>
          <cell r="H6231" t="str">
            <v>IH</v>
          </cell>
          <cell r="I6231" t="str">
            <v>0019292 - UNITED BUSINESSMANS INSURANCE AGENCY</v>
          </cell>
        </row>
        <row r="6232">
          <cell r="A6232" t="str">
            <v>C56228IH</v>
          </cell>
          <cell r="B6232">
            <v>42185</v>
          </cell>
          <cell r="C6232" t="str">
            <v>C56228</v>
          </cell>
          <cell r="D6232" t="str">
            <v>Enon Street Liquors Inc</v>
          </cell>
          <cell r="E6232" t="str">
            <v>MA</v>
          </cell>
          <cell r="F6232" t="str">
            <v>P1</v>
          </cell>
          <cell r="G6232" t="str">
            <v>SMALL</v>
          </cell>
          <cell r="H6232" t="str">
            <v>IH</v>
          </cell>
          <cell r="I6232" t="str">
            <v>0019387 - BAR INSURANCE BROKERAGE INC</v>
          </cell>
        </row>
        <row r="6233">
          <cell r="A6233" t="str">
            <v>C56229IH</v>
          </cell>
          <cell r="B6233">
            <v>42185</v>
          </cell>
          <cell r="C6233" t="str">
            <v>C56229</v>
          </cell>
          <cell r="D6233" t="str">
            <v>Lawyers Concerned for Lawyers</v>
          </cell>
          <cell r="E6233" t="str">
            <v>MA</v>
          </cell>
          <cell r="F6233" t="str">
            <v>P1</v>
          </cell>
          <cell r="G6233" t="str">
            <v>SMALL</v>
          </cell>
          <cell r="H6233" t="str">
            <v>IH</v>
          </cell>
          <cell r="I6233" t="str">
            <v>0019350 - UNITED BUSINESSMANS INSURANCE AGENCY</v>
          </cell>
        </row>
        <row r="6234">
          <cell r="A6234" t="str">
            <v>C56240IH</v>
          </cell>
          <cell r="B6234">
            <v>42185</v>
          </cell>
          <cell r="C6234" t="str">
            <v>C56240</v>
          </cell>
          <cell r="D6234" t="str">
            <v>Datamart Inc</v>
          </cell>
          <cell r="E6234" t="str">
            <v>MA</v>
          </cell>
          <cell r="F6234" t="str">
            <v>P1</v>
          </cell>
          <cell r="G6234" t="str">
            <v>SMALL</v>
          </cell>
          <cell r="H6234" t="str">
            <v>IH</v>
          </cell>
          <cell r="I6234" t="str">
            <v>0019200 - RISEMAN, PAUL R</v>
          </cell>
        </row>
        <row r="6235">
          <cell r="A6235" t="str">
            <v>C56243IH</v>
          </cell>
          <cell r="B6235">
            <v>42185</v>
          </cell>
          <cell r="C6235" t="str">
            <v>C56243</v>
          </cell>
          <cell r="D6235" t="str">
            <v>Worcester Center for Performing Arts</v>
          </cell>
          <cell r="E6235" t="str">
            <v>MA</v>
          </cell>
          <cell r="F6235" t="str">
            <v>P1</v>
          </cell>
          <cell r="G6235" t="str">
            <v>SMALL</v>
          </cell>
          <cell r="H6235" t="str">
            <v>IH</v>
          </cell>
          <cell r="I6235" t="str">
            <v>0019328 - SMALL BUSINESS INSURANCE AGENCY INC</v>
          </cell>
        </row>
        <row r="6236">
          <cell r="A6236" t="str">
            <v>C56243JA</v>
          </cell>
          <cell r="B6236">
            <v>42185</v>
          </cell>
          <cell r="C6236" t="str">
            <v>C56243</v>
          </cell>
          <cell r="D6236" t="str">
            <v>Worcester Center for Performing Arts</v>
          </cell>
          <cell r="E6236" t="str">
            <v>MA</v>
          </cell>
          <cell r="F6236" t="str">
            <v>P1</v>
          </cell>
          <cell r="G6236" t="str">
            <v>SMALL</v>
          </cell>
          <cell r="H6236" t="str">
            <v>JA</v>
          </cell>
          <cell r="I6236" t="str">
            <v>0019328 - SMALL BUSINESS INSURANCE AGENCY INC</v>
          </cell>
        </row>
        <row r="6237">
          <cell r="A6237" t="str">
            <v>C56244IH</v>
          </cell>
          <cell r="B6237">
            <v>42185</v>
          </cell>
          <cell r="C6237" t="str">
            <v>C56244</v>
          </cell>
          <cell r="D6237" t="str">
            <v>Cape Setups LLC</v>
          </cell>
          <cell r="E6237" t="str">
            <v>MA</v>
          </cell>
          <cell r="F6237" t="str">
            <v>P1</v>
          </cell>
          <cell r="G6237" t="str">
            <v>SMALL</v>
          </cell>
          <cell r="H6237" t="str">
            <v>IH</v>
          </cell>
          <cell r="I6237" t="str">
            <v>0019244 - PANARESE, PHILIP S</v>
          </cell>
        </row>
        <row r="6238">
          <cell r="A6238" t="str">
            <v>C56245IH</v>
          </cell>
          <cell r="B6238">
            <v>42185</v>
          </cell>
          <cell r="C6238" t="str">
            <v>C56245</v>
          </cell>
          <cell r="D6238" t="str">
            <v>East Coast Benefit Plans Inc</v>
          </cell>
          <cell r="E6238" t="str">
            <v>MA</v>
          </cell>
          <cell r="F6238" t="str">
            <v>P1</v>
          </cell>
          <cell r="G6238" t="str">
            <v>SMALL</v>
          </cell>
          <cell r="H6238" t="str">
            <v>IH</v>
          </cell>
          <cell r="I6238" t="str">
            <v>0019259 - EAST COAST BENEFIT PLANS INC</v>
          </cell>
        </row>
        <row r="6239">
          <cell r="A6239" t="str">
            <v>C56246IH</v>
          </cell>
          <cell r="B6239">
            <v>42185</v>
          </cell>
          <cell r="C6239" t="str">
            <v>C56246</v>
          </cell>
          <cell r="D6239" t="str">
            <v>Coprico Inc</v>
          </cell>
          <cell r="E6239" t="str">
            <v>MA</v>
          </cell>
          <cell r="F6239" t="str">
            <v>P1</v>
          </cell>
          <cell r="G6239" t="str">
            <v>SMALL</v>
          </cell>
          <cell r="H6239" t="str">
            <v>IH</v>
          </cell>
          <cell r="I6239" t="str">
            <v>0019307 - DIXON ASSOCIATES INC</v>
          </cell>
        </row>
        <row r="6240">
          <cell r="A6240" t="str">
            <v>C56246MI</v>
          </cell>
          <cell r="B6240">
            <v>42185</v>
          </cell>
          <cell r="C6240" t="str">
            <v>C56246</v>
          </cell>
          <cell r="D6240" t="str">
            <v>Coprico Inc</v>
          </cell>
          <cell r="E6240" t="str">
            <v>MA</v>
          </cell>
          <cell r="F6240" t="str">
            <v>P1</v>
          </cell>
          <cell r="G6240" t="str">
            <v>MCARE</v>
          </cell>
          <cell r="H6240" t="str">
            <v>MI</v>
          </cell>
          <cell r="I6240" t="str">
            <v>0019307 - DIXON ASSOCIATES INC</v>
          </cell>
        </row>
        <row r="6241">
          <cell r="A6241" t="str">
            <v>C56253IH</v>
          </cell>
          <cell r="B6241">
            <v>42185</v>
          </cell>
          <cell r="C6241" t="str">
            <v>C56253</v>
          </cell>
          <cell r="D6241" t="str">
            <v>Online Learning Consortium, Inc.</v>
          </cell>
          <cell r="E6241" t="str">
            <v>MA</v>
          </cell>
          <cell r="F6241" t="str">
            <v>P1</v>
          </cell>
          <cell r="G6241" t="str">
            <v>SMALL</v>
          </cell>
          <cell r="H6241" t="str">
            <v>IH</v>
          </cell>
          <cell r="I6241" t="str">
            <v>0035189 - PAYCHEX AGENCY INC</v>
          </cell>
        </row>
        <row r="6242">
          <cell r="A6242" t="str">
            <v>C56253IV</v>
          </cell>
          <cell r="B6242">
            <v>42185</v>
          </cell>
          <cell r="C6242" t="str">
            <v>C56253</v>
          </cell>
          <cell r="D6242" t="str">
            <v>Online Learning Consortium, Inc.</v>
          </cell>
          <cell r="E6242" t="str">
            <v>MA</v>
          </cell>
          <cell r="F6242" t="str">
            <v>P1</v>
          </cell>
          <cell r="G6242" t="str">
            <v>SMALL</v>
          </cell>
          <cell r="H6242" t="str">
            <v>IV</v>
          </cell>
          <cell r="I6242" t="str">
            <v>0035189 - PAYCHEX AGENCY INC</v>
          </cell>
        </row>
        <row r="6243">
          <cell r="A6243" t="str">
            <v>C56254JS</v>
          </cell>
          <cell r="B6243">
            <v>42185</v>
          </cell>
          <cell r="C6243" t="str">
            <v>C56254</v>
          </cell>
          <cell r="D6243" t="str">
            <v>Dublin Lake Club</v>
          </cell>
          <cell r="E6243" t="str">
            <v>NH</v>
          </cell>
          <cell r="F6243" t="str">
            <v>P1</v>
          </cell>
          <cell r="G6243" t="str">
            <v>SMALL</v>
          </cell>
          <cell r="H6243" t="str">
            <v>JS</v>
          </cell>
          <cell r="I6243" t="str">
            <v>0019278 - BERGERON, JULIANA T</v>
          </cell>
        </row>
        <row r="6244">
          <cell r="A6244" t="str">
            <v>C56256IH</v>
          </cell>
          <cell r="B6244">
            <v>42185</v>
          </cell>
          <cell r="C6244" t="str">
            <v>C56256</v>
          </cell>
          <cell r="D6244" t="str">
            <v>Blackstone Global Inc</v>
          </cell>
          <cell r="E6244" t="str">
            <v>MA</v>
          </cell>
          <cell r="F6244" t="str">
            <v>P1</v>
          </cell>
          <cell r="G6244" t="str">
            <v>SMALL</v>
          </cell>
          <cell r="H6244" t="str">
            <v>IH</v>
          </cell>
          <cell r="I6244" t="str">
            <v>0019326 - LINNANE, ROBERT M</v>
          </cell>
        </row>
        <row r="6245">
          <cell r="A6245" t="str">
            <v>C56256MI</v>
          </cell>
          <cell r="B6245">
            <v>42185</v>
          </cell>
          <cell r="C6245" t="str">
            <v>C56256</v>
          </cell>
          <cell r="D6245" t="str">
            <v>Blackstone Global Inc</v>
          </cell>
          <cell r="E6245" t="str">
            <v>MA</v>
          </cell>
          <cell r="F6245" t="str">
            <v>P1</v>
          </cell>
          <cell r="G6245" t="str">
            <v>MCARE</v>
          </cell>
          <cell r="H6245" t="str">
            <v>MI</v>
          </cell>
          <cell r="I6245" t="str">
            <v>0019326 - LINNANE, ROBERT M</v>
          </cell>
        </row>
        <row r="6246">
          <cell r="A6246" t="str">
            <v>C56261IV</v>
          </cell>
          <cell r="B6246">
            <v>42185</v>
          </cell>
          <cell r="C6246" t="str">
            <v>C56261</v>
          </cell>
          <cell r="D6246" t="str">
            <v>Reading Eye Associates</v>
          </cell>
          <cell r="E6246" t="str">
            <v>MA</v>
          </cell>
          <cell r="F6246" t="str">
            <v>P1</v>
          </cell>
          <cell r="G6246" t="str">
            <v>SMALL</v>
          </cell>
          <cell r="H6246" t="str">
            <v>IV</v>
          </cell>
          <cell r="I6246" t="str">
            <v>0021425 - GAUDREAU GROUP INC INS AGENCY</v>
          </cell>
        </row>
        <row r="6247">
          <cell r="A6247" t="str">
            <v>C56263IH</v>
          </cell>
          <cell r="B6247">
            <v>42185</v>
          </cell>
          <cell r="C6247" t="str">
            <v>C56263</v>
          </cell>
          <cell r="D6247" t="str">
            <v>Onello &amp; Mello LLP</v>
          </cell>
          <cell r="E6247" t="str">
            <v>MA</v>
          </cell>
          <cell r="F6247" t="str">
            <v>P1</v>
          </cell>
          <cell r="G6247" t="str">
            <v>SMALL</v>
          </cell>
          <cell r="H6247" t="str">
            <v>IH</v>
          </cell>
          <cell r="I6247" t="str">
            <v>0035528 - BRUCE CROHN LLC</v>
          </cell>
        </row>
        <row r="6248">
          <cell r="A6248" t="str">
            <v>C56263IV</v>
          </cell>
          <cell r="B6248">
            <v>42185</v>
          </cell>
          <cell r="C6248" t="str">
            <v>C56263</v>
          </cell>
          <cell r="D6248" t="str">
            <v>Onello &amp; Mello LLP</v>
          </cell>
          <cell r="E6248" t="str">
            <v>MA</v>
          </cell>
          <cell r="F6248" t="str">
            <v>P1</v>
          </cell>
          <cell r="G6248" t="str">
            <v>SMALL</v>
          </cell>
          <cell r="H6248" t="str">
            <v>IV</v>
          </cell>
          <cell r="I6248" t="str">
            <v>0035528 - BRUCE CROHN LLC</v>
          </cell>
        </row>
        <row r="6249">
          <cell r="A6249" t="str">
            <v>C56264IH</v>
          </cell>
          <cell r="B6249">
            <v>42185</v>
          </cell>
          <cell r="C6249" t="str">
            <v>C56264</v>
          </cell>
          <cell r="D6249" t="str">
            <v>SourceOne IT Inc</v>
          </cell>
          <cell r="E6249" t="str">
            <v>MA</v>
          </cell>
          <cell r="F6249" t="str">
            <v>P1</v>
          </cell>
          <cell r="G6249" t="str">
            <v>SMALL</v>
          </cell>
          <cell r="H6249" t="str">
            <v>IH</v>
          </cell>
          <cell r="I6249" t="str">
            <v>0019356 - DIXON ASSOCIATES INC</v>
          </cell>
        </row>
        <row r="6250">
          <cell r="A6250" t="str">
            <v>C56267IH</v>
          </cell>
          <cell r="B6250">
            <v>42185</v>
          </cell>
          <cell r="C6250" t="str">
            <v>C56267</v>
          </cell>
          <cell r="D6250" t="str">
            <v>Massachusetts Health Quality Partners Inc.</v>
          </cell>
          <cell r="E6250" t="str">
            <v>MA</v>
          </cell>
          <cell r="F6250" t="str">
            <v>P1</v>
          </cell>
          <cell r="G6250" t="str">
            <v>SMALL</v>
          </cell>
          <cell r="H6250" t="str">
            <v>IH</v>
          </cell>
          <cell r="I6250" t="str">
            <v>0025511 - HRK BROKERAGE SERVICES LLC</v>
          </cell>
        </row>
        <row r="6251">
          <cell r="A6251" t="str">
            <v>C56270IH</v>
          </cell>
          <cell r="B6251">
            <v>42185</v>
          </cell>
          <cell r="C6251" t="str">
            <v>C56270</v>
          </cell>
          <cell r="D6251" t="str">
            <v>Mo Ventures Inc</v>
          </cell>
          <cell r="E6251" t="str">
            <v>MA</v>
          </cell>
          <cell r="F6251" t="str">
            <v>P1</v>
          </cell>
          <cell r="G6251" t="str">
            <v>CRC</v>
          </cell>
          <cell r="H6251" t="str">
            <v>IH</v>
          </cell>
          <cell r="I6251" t="str">
            <v>0019235 - JACOBS, LEWIS D</v>
          </cell>
        </row>
        <row r="6252">
          <cell r="A6252" t="str">
            <v>C56270JA</v>
          </cell>
          <cell r="B6252">
            <v>42185</v>
          </cell>
          <cell r="C6252" t="str">
            <v>C56270</v>
          </cell>
          <cell r="D6252" t="str">
            <v>Mo Ventures Inc</v>
          </cell>
          <cell r="E6252" t="str">
            <v>MA</v>
          </cell>
          <cell r="F6252" t="str">
            <v>P1</v>
          </cell>
          <cell r="G6252" t="str">
            <v>CRC</v>
          </cell>
          <cell r="H6252" t="str">
            <v>JA</v>
          </cell>
          <cell r="I6252" t="str">
            <v>0019235 - JACOBS, LEWIS D</v>
          </cell>
        </row>
        <row r="6253">
          <cell r="A6253" t="str">
            <v>C56276IA</v>
          </cell>
          <cell r="B6253">
            <v>42185</v>
          </cell>
          <cell r="C6253" t="str">
            <v>C56276</v>
          </cell>
          <cell r="D6253" t="str">
            <v>Seventh Sense Biosystems Inc</v>
          </cell>
          <cell r="E6253" t="str">
            <v>MA</v>
          </cell>
          <cell r="F6253" t="str">
            <v>P1</v>
          </cell>
          <cell r="G6253" t="str">
            <v>SMALL</v>
          </cell>
          <cell r="H6253" t="str">
            <v>IA</v>
          </cell>
          <cell r="I6253" t="str">
            <v>0023948 - MCGRATH INSURANCE BROKERAGE INC</v>
          </cell>
        </row>
        <row r="6254">
          <cell r="A6254" t="str">
            <v>C56277IH</v>
          </cell>
          <cell r="B6254">
            <v>42185</v>
          </cell>
          <cell r="C6254" t="str">
            <v>C56277</v>
          </cell>
          <cell r="D6254" t="str">
            <v>Louis DeVito Jr DMD</v>
          </cell>
          <cell r="E6254" t="str">
            <v>MA</v>
          </cell>
          <cell r="F6254" t="str">
            <v>P1</v>
          </cell>
          <cell r="G6254" t="str">
            <v>SMALL</v>
          </cell>
          <cell r="H6254" t="str">
            <v>IH</v>
          </cell>
          <cell r="I6254" t="str">
            <v>0020580 - SPRING INSURANCE GROUP LLC</v>
          </cell>
        </row>
        <row r="6255">
          <cell r="A6255" t="str">
            <v>C56281IA</v>
          </cell>
          <cell r="B6255">
            <v>42185</v>
          </cell>
          <cell r="C6255" t="str">
            <v>C56281</v>
          </cell>
          <cell r="D6255" t="str">
            <v>Nonprofit Information Networking Association</v>
          </cell>
          <cell r="E6255" t="str">
            <v>MA</v>
          </cell>
          <cell r="F6255" t="str">
            <v>P1</v>
          </cell>
          <cell r="G6255" t="str">
            <v>SMALL</v>
          </cell>
          <cell r="H6255" t="str">
            <v>IA</v>
          </cell>
          <cell r="I6255" t="str">
            <v>0019273 - CLAUSEN, DAVID A</v>
          </cell>
        </row>
        <row r="6256">
          <cell r="A6256" t="str">
            <v>C56281IH</v>
          </cell>
          <cell r="B6256">
            <v>42185</v>
          </cell>
          <cell r="C6256" t="str">
            <v>C56281</v>
          </cell>
          <cell r="D6256" t="str">
            <v>Nonprofit Information Networking Association</v>
          </cell>
          <cell r="E6256" t="str">
            <v>MA</v>
          </cell>
          <cell r="F6256" t="str">
            <v>P1</v>
          </cell>
          <cell r="G6256" t="str">
            <v>SMALL</v>
          </cell>
          <cell r="H6256" t="str">
            <v>IH</v>
          </cell>
          <cell r="I6256" t="str">
            <v>0019273 - CLAUSEN, DAVID A</v>
          </cell>
        </row>
        <row r="6257">
          <cell r="A6257" t="str">
            <v>C56283IH</v>
          </cell>
          <cell r="B6257">
            <v>42185</v>
          </cell>
          <cell r="C6257" t="str">
            <v>C56283</v>
          </cell>
          <cell r="D6257" t="str">
            <v>Achieve Renewable Energy LLC</v>
          </cell>
          <cell r="E6257" t="str">
            <v>MA</v>
          </cell>
          <cell r="F6257" t="str">
            <v>P1</v>
          </cell>
          <cell r="G6257" t="str">
            <v>SMALL</v>
          </cell>
          <cell r="H6257" t="str">
            <v>IH</v>
          </cell>
          <cell r="I6257" t="str">
            <v>0019317 - ADVENT INSURANCE AGENCY INC</v>
          </cell>
        </row>
        <row r="6258">
          <cell r="A6258" t="str">
            <v>C56284IH</v>
          </cell>
          <cell r="B6258">
            <v>42185</v>
          </cell>
          <cell r="C6258" t="str">
            <v>C56284</v>
          </cell>
          <cell r="D6258" t="str">
            <v>Kid Smiles Inc</v>
          </cell>
          <cell r="E6258" t="str">
            <v>MA</v>
          </cell>
          <cell r="F6258" t="str">
            <v>P1</v>
          </cell>
          <cell r="G6258" t="str">
            <v>GPC</v>
          </cell>
          <cell r="H6258" t="str">
            <v>IH</v>
          </cell>
          <cell r="I6258" t="str">
            <v>0020579 - SPRING INSURANCE GROUP LLC</v>
          </cell>
        </row>
        <row r="6259">
          <cell r="A6259" t="str">
            <v>C56285IH</v>
          </cell>
          <cell r="B6259">
            <v>42185</v>
          </cell>
          <cell r="C6259" t="str">
            <v>C56285</v>
          </cell>
          <cell r="D6259" t="str">
            <v>Brand Content</v>
          </cell>
          <cell r="E6259" t="str">
            <v>MA</v>
          </cell>
          <cell r="F6259" t="str">
            <v>P1</v>
          </cell>
          <cell r="G6259" t="str">
            <v>SMALL</v>
          </cell>
          <cell r="H6259" t="str">
            <v>IH</v>
          </cell>
          <cell r="I6259" t="str">
            <v>0023662 - COSTELLO BENEFITS GROUP</v>
          </cell>
        </row>
        <row r="6260">
          <cell r="A6260" t="str">
            <v>C56288IH</v>
          </cell>
          <cell r="B6260">
            <v>42185</v>
          </cell>
          <cell r="C6260" t="str">
            <v>C56288</v>
          </cell>
          <cell r="D6260" t="str">
            <v>Albert Righter &amp; Tittman Architects Inc</v>
          </cell>
          <cell r="E6260" t="str">
            <v>MA</v>
          </cell>
          <cell r="F6260" t="str">
            <v>P1</v>
          </cell>
          <cell r="G6260" t="str">
            <v>SMALL</v>
          </cell>
          <cell r="H6260" t="str">
            <v>IH</v>
          </cell>
          <cell r="I6260" t="str">
            <v>0025089 - BROWN &amp; BROWN OF MASSACHUSETTS LLC</v>
          </cell>
        </row>
        <row r="6261">
          <cell r="A6261" t="str">
            <v>C56290IH</v>
          </cell>
          <cell r="B6261">
            <v>42185</v>
          </cell>
          <cell r="C6261" t="str">
            <v>C56290</v>
          </cell>
          <cell r="D6261" t="str">
            <v>RST Thermal Inc</v>
          </cell>
          <cell r="E6261" t="str">
            <v>MA</v>
          </cell>
          <cell r="F6261" t="str">
            <v>P1</v>
          </cell>
          <cell r="G6261" t="str">
            <v>SMALL</v>
          </cell>
          <cell r="H6261" t="str">
            <v>IH</v>
          </cell>
          <cell r="I6261" t="str">
            <v>0019366 - UNITED BUSINESSMANS INSURANCE AGENCY</v>
          </cell>
        </row>
        <row r="6262">
          <cell r="A6262" t="str">
            <v>C56292IH</v>
          </cell>
          <cell r="B6262">
            <v>42185</v>
          </cell>
          <cell r="C6262" t="str">
            <v>C56292</v>
          </cell>
          <cell r="D6262" t="str">
            <v>Homes for Our Troops</v>
          </cell>
          <cell r="E6262" t="str">
            <v>MA</v>
          </cell>
          <cell r="F6262" t="str">
            <v>P1</v>
          </cell>
          <cell r="G6262" t="str">
            <v>SMALL</v>
          </cell>
          <cell r="H6262" t="str">
            <v>IH</v>
          </cell>
          <cell r="I6262" t="str">
            <v>0033035 - PAYCHEX AGENCY INC</v>
          </cell>
        </row>
        <row r="6263">
          <cell r="A6263" t="str">
            <v>C56293IH</v>
          </cell>
          <cell r="B6263">
            <v>42185</v>
          </cell>
          <cell r="C6263" t="str">
            <v>C56293</v>
          </cell>
          <cell r="D6263" t="str">
            <v>New Frontier Advisors LLC</v>
          </cell>
          <cell r="E6263" t="str">
            <v>MA</v>
          </cell>
          <cell r="F6263" t="str">
            <v>P1</v>
          </cell>
          <cell r="G6263" t="str">
            <v>SMALL</v>
          </cell>
          <cell r="H6263" t="str">
            <v>IH</v>
          </cell>
          <cell r="I6263" t="str">
            <v>0027328 - WILLIAM GALLAGHER  ASSOCIATES</v>
          </cell>
        </row>
        <row r="6264">
          <cell r="A6264" t="str">
            <v>C56303IH</v>
          </cell>
          <cell r="B6264">
            <v>42185</v>
          </cell>
          <cell r="C6264" t="str">
            <v>C56303</v>
          </cell>
          <cell r="D6264" t="str">
            <v>Beth El Temple Center Inc</v>
          </cell>
          <cell r="E6264" t="str">
            <v>MA</v>
          </cell>
          <cell r="F6264" t="str">
            <v>P1</v>
          </cell>
          <cell r="G6264" t="str">
            <v>SMALL</v>
          </cell>
          <cell r="H6264" t="str">
            <v>IH</v>
          </cell>
          <cell r="I6264" t="str">
            <v>0019370 - UNITED BUSINESSMANS INSURANCE AGENCY</v>
          </cell>
        </row>
        <row r="6265">
          <cell r="A6265" t="str">
            <v>C56308IH</v>
          </cell>
          <cell r="B6265">
            <v>42185</v>
          </cell>
          <cell r="C6265" t="str">
            <v>C56308</v>
          </cell>
          <cell r="D6265" t="str">
            <v>Rankin &amp; Sultan</v>
          </cell>
          <cell r="E6265" t="str">
            <v>MA</v>
          </cell>
          <cell r="F6265" t="str">
            <v>P1</v>
          </cell>
          <cell r="G6265" t="str">
            <v>SMALL</v>
          </cell>
          <cell r="H6265" t="str">
            <v>IH</v>
          </cell>
          <cell r="I6265" t="str">
            <v>0019367 - UNITED BUSINESSMANS INSURANCE AGENCY</v>
          </cell>
        </row>
        <row r="6266">
          <cell r="A6266" t="str">
            <v>C56308MI</v>
          </cell>
          <cell r="B6266">
            <v>42185</v>
          </cell>
          <cell r="C6266" t="str">
            <v>C56308</v>
          </cell>
          <cell r="D6266" t="str">
            <v>Rankin &amp; Sultan</v>
          </cell>
          <cell r="E6266" t="str">
            <v>MA</v>
          </cell>
          <cell r="F6266" t="str">
            <v>P1</v>
          </cell>
          <cell r="G6266" t="str">
            <v>MCARE</v>
          </cell>
          <cell r="H6266" t="str">
            <v>MI</v>
          </cell>
          <cell r="I6266" t="str">
            <v>0019367 - UNITED BUSINESSMANS INSURANCE AGENCY</v>
          </cell>
        </row>
        <row r="6267">
          <cell r="A6267" t="str">
            <v>C56309IH</v>
          </cell>
          <cell r="B6267">
            <v>42185</v>
          </cell>
          <cell r="C6267" t="str">
            <v>C56309</v>
          </cell>
          <cell r="D6267" t="str">
            <v>Velico Medical, Inc dba ZymeQuest</v>
          </cell>
          <cell r="E6267" t="str">
            <v>MA</v>
          </cell>
          <cell r="F6267" t="str">
            <v>P1</v>
          </cell>
          <cell r="G6267" t="str">
            <v>SMALL</v>
          </cell>
          <cell r="H6267" t="str">
            <v>IH</v>
          </cell>
          <cell r="I6267" t="str">
            <v>0027443 - INTEGRATED BENEFIT GROUP INSURANCE BROKERAGE</v>
          </cell>
        </row>
        <row r="6268">
          <cell r="A6268" t="str">
            <v>C56309IV</v>
          </cell>
          <cell r="B6268">
            <v>42185</v>
          </cell>
          <cell r="C6268" t="str">
            <v>C56309</v>
          </cell>
          <cell r="D6268" t="str">
            <v>Velico Medical, Inc dba ZymeQuest</v>
          </cell>
          <cell r="E6268" t="str">
            <v>MA</v>
          </cell>
          <cell r="F6268" t="str">
            <v>P1</v>
          </cell>
          <cell r="G6268" t="str">
            <v>SMALL</v>
          </cell>
          <cell r="H6268" t="str">
            <v>IV</v>
          </cell>
          <cell r="I6268" t="str">
            <v>0027443 - INTEGRATED BENEFIT GROUP INSURANCE BROKERAGE</v>
          </cell>
        </row>
        <row r="6269">
          <cell r="A6269" t="str">
            <v>C56311IH</v>
          </cell>
          <cell r="B6269">
            <v>42185</v>
          </cell>
          <cell r="C6269" t="str">
            <v>C56311</v>
          </cell>
          <cell r="D6269" t="str">
            <v>Sladen Feinstein Integrated Lighting Inc</v>
          </cell>
          <cell r="E6269" t="str">
            <v>MA</v>
          </cell>
          <cell r="F6269" t="str">
            <v>P1</v>
          </cell>
          <cell r="G6269" t="str">
            <v>SMALL</v>
          </cell>
          <cell r="H6269" t="str">
            <v>IH</v>
          </cell>
          <cell r="I6269" t="str">
            <v>0022065 - PAYCHEX AGENCY INC</v>
          </cell>
        </row>
        <row r="6270">
          <cell r="A6270" t="str">
            <v>C56312IH</v>
          </cell>
          <cell r="B6270">
            <v>42185</v>
          </cell>
          <cell r="C6270" t="str">
            <v>C56312</v>
          </cell>
          <cell r="D6270" t="str">
            <v>Building Trades Employers' Association</v>
          </cell>
          <cell r="E6270" t="str">
            <v>MA</v>
          </cell>
          <cell r="F6270" t="str">
            <v>P1</v>
          </cell>
          <cell r="G6270" t="str">
            <v>SMALL</v>
          </cell>
          <cell r="H6270" t="str">
            <v>IH</v>
          </cell>
          <cell r="I6270" t="str">
            <v>0030981 - KD BENEFITS INS BROKERAGE</v>
          </cell>
        </row>
        <row r="6271">
          <cell r="A6271" t="str">
            <v>C56314IA</v>
          </cell>
          <cell r="B6271">
            <v>42185</v>
          </cell>
          <cell r="C6271" t="str">
            <v>C56314</v>
          </cell>
          <cell r="D6271" t="str">
            <v>Diet Health Inc</v>
          </cell>
          <cell r="E6271" t="str">
            <v>MA</v>
          </cell>
          <cell r="F6271" t="str">
            <v>P1</v>
          </cell>
          <cell r="G6271" t="str">
            <v>SMALL</v>
          </cell>
          <cell r="H6271" t="str">
            <v>IA</v>
          </cell>
          <cell r="I6271" t="str">
            <v>0019287 - UNITED BUSINESSMANS INSURANCE AGENCY</v>
          </cell>
        </row>
        <row r="6272">
          <cell r="A6272" t="str">
            <v>C56315IH</v>
          </cell>
          <cell r="B6272">
            <v>42185</v>
          </cell>
          <cell r="C6272" t="str">
            <v>C56315</v>
          </cell>
          <cell r="D6272" t="str">
            <v>Boys &amp; Girls Club Of Greater Salem</v>
          </cell>
          <cell r="E6272" t="str">
            <v>MA</v>
          </cell>
          <cell r="F6272" t="str">
            <v>P1</v>
          </cell>
          <cell r="G6272" t="str">
            <v>SMALL</v>
          </cell>
          <cell r="H6272" t="str">
            <v>IH</v>
          </cell>
          <cell r="I6272" t="str">
            <v>0021397 - UNITED BUSINESSMANS INSURANCE AGENCY</v>
          </cell>
        </row>
        <row r="6273">
          <cell r="A6273" t="str">
            <v>C56316IH</v>
          </cell>
          <cell r="B6273">
            <v>42185</v>
          </cell>
          <cell r="C6273" t="str">
            <v>C56316</v>
          </cell>
          <cell r="D6273" t="str">
            <v>Anna Dalavurak DMD</v>
          </cell>
          <cell r="E6273" t="str">
            <v>MA</v>
          </cell>
          <cell r="F6273" t="str">
            <v>P1</v>
          </cell>
          <cell r="G6273" t="str">
            <v>SMALL</v>
          </cell>
          <cell r="H6273" t="str">
            <v>IH</v>
          </cell>
          <cell r="I6273" t="str">
            <v>0020365 - SPRING INSURANCE GROUP LLC</v>
          </cell>
        </row>
        <row r="6274">
          <cell r="A6274" t="str">
            <v>C56321IH</v>
          </cell>
          <cell r="B6274">
            <v>42185</v>
          </cell>
          <cell r="C6274" t="str">
            <v>C56321</v>
          </cell>
          <cell r="D6274" t="str">
            <v>Barking Dog Bar and Grill Inc</v>
          </cell>
          <cell r="E6274" t="str">
            <v>MA</v>
          </cell>
          <cell r="F6274" t="str">
            <v>P1</v>
          </cell>
          <cell r="G6274" t="str">
            <v>SMALL</v>
          </cell>
          <cell r="H6274" t="str">
            <v>IH</v>
          </cell>
          <cell r="I6274" t="str">
            <v>0031429 - PAYCHEX AGENCY INC</v>
          </cell>
        </row>
        <row r="6275">
          <cell r="A6275" t="str">
            <v>C56324IH</v>
          </cell>
          <cell r="B6275">
            <v>42185</v>
          </cell>
          <cell r="C6275" t="str">
            <v>C56324</v>
          </cell>
          <cell r="D6275" t="str">
            <v>Footbridge Engineering Services LLC</v>
          </cell>
          <cell r="E6275" t="str">
            <v>MA</v>
          </cell>
          <cell r="F6275" t="str">
            <v>P1</v>
          </cell>
          <cell r="G6275" t="str">
            <v>CRC</v>
          </cell>
          <cell r="H6275" t="str">
            <v>IH</v>
          </cell>
          <cell r="I6275" t="str">
            <v>0034368 - BOSTONIAN GROUP INSURANCE AGENCY</v>
          </cell>
        </row>
        <row r="6276">
          <cell r="A6276" t="str">
            <v>C56324IV</v>
          </cell>
          <cell r="B6276">
            <v>42185</v>
          </cell>
          <cell r="C6276" t="str">
            <v>C56324</v>
          </cell>
          <cell r="D6276" t="str">
            <v>Footbridge Engineering Services LLC</v>
          </cell>
          <cell r="E6276" t="str">
            <v>MA</v>
          </cell>
          <cell r="F6276" t="str">
            <v>P1</v>
          </cell>
          <cell r="G6276" t="str">
            <v>CRC</v>
          </cell>
          <cell r="H6276" t="str">
            <v>IV</v>
          </cell>
          <cell r="I6276" t="str">
            <v>0034368 - BOSTONIAN GROUP INSURANCE AGENCY</v>
          </cell>
        </row>
        <row r="6277">
          <cell r="A6277" t="str">
            <v>C56326IH</v>
          </cell>
          <cell r="B6277">
            <v>42185</v>
          </cell>
          <cell r="C6277" t="str">
            <v>C56326</v>
          </cell>
          <cell r="D6277" t="str">
            <v>Baker Elman Plumbing Company Inc</v>
          </cell>
          <cell r="E6277" t="str">
            <v>MA</v>
          </cell>
          <cell r="F6277" t="str">
            <v>P1</v>
          </cell>
          <cell r="G6277" t="str">
            <v>SMALL</v>
          </cell>
          <cell r="H6277" t="str">
            <v>IH</v>
          </cell>
          <cell r="I6277" t="str">
            <v>0030359 - DIGITAL INSURANCE AGENCY INC</v>
          </cell>
        </row>
        <row r="6278">
          <cell r="A6278" t="str">
            <v>C56326IV</v>
          </cell>
          <cell r="B6278">
            <v>42185</v>
          </cell>
          <cell r="C6278" t="str">
            <v>C56326</v>
          </cell>
          <cell r="D6278" t="str">
            <v>Baker Elman Plumbing Company Inc</v>
          </cell>
          <cell r="E6278" t="str">
            <v>MA</v>
          </cell>
          <cell r="F6278" t="str">
            <v>P1</v>
          </cell>
          <cell r="G6278" t="str">
            <v>SMALL</v>
          </cell>
          <cell r="H6278" t="str">
            <v>IV</v>
          </cell>
          <cell r="I6278" t="str">
            <v>0030359 - DIGITAL INSURANCE AGENCY INC</v>
          </cell>
        </row>
        <row r="6279">
          <cell r="A6279" t="str">
            <v>C56328IH</v>
          </cell>
          <cell r="B6279">
            <v>42185</v>
          </cell>
          <cell r="C6279" t="str">
            <v>C56328</v>
          </cell>
          <cell r="D6279" t="str">
            <v>Assabet Dental Group</v>
          </cell>
          <cell r="E6279" t="str">
            <v>MA</v>
          </cell>
          <cell r="F6279" t="str">
            <v>P1</v>
          </cell>
          <cell r="G6279" t="str">
            <v>GPC</v>
          </cell>
          <cell r="H6279" t="str">
            <v>IH</v>
          </cell>
          <cell r="I6279" t="str">
            <v>0020362 - SPRING INSURANCE GROUP LLC</v>
          </cell>
        </row>
        <row r="6280">
          <cell r="A6280" t="str">
            <v>C56331IA</v>
          </cell>
          <cell r="B6280">
            <v>42185</v>
          </cell>
          <cell r="C6280" t="str">
            <v>C56331</v>
          </cell>
          <cell r="D6280" t="str">
            <v>McCracken Financial Solutions Corp</v>
          </cell>
          <cell r="E6280" t="str">
            <v>MA</v>
          </cell>
          <cell r="F6280" t="str">
            <v>P1</v>
          </cell>
          <cell r="G6280" t="str">
            <v>CRC</v>
          </cell>
          <cell r="H6280" t="str">
            <v>IA</v>
          </cell>
          <cell r="I6280" t="str">
            <v>0023852 - WELLS FARGO INSURANCE SVCS USA INC</v>
          </cell>
        </row>
        <row r="6281">
          <cell r="A6281" t="str">
            <v>C56331IH</v>
          </cell>
          <cell r="B6281">
            <v>42185</v>
          </cell>
          <cell r="C6281" t="str">
            <v>C56331</v>
          </cell>
          <cell r="D6281" t="str">
            <v>McCracken Financial Solutions Corp</v>
          </cell>
          <cell r="E6281" t="str">
            <v>MA</v>
          </cell>
          <cell r="F6281" t="str">
            <v>P1</v>
          </cell>
          <cell r="G6281" t="str">
            <v>CRC</v>
          </cell>
          <cell r="H6281" t="str">
            <v>IH</v>
          </cell>
          <cell r="I6281" t="str">
            <v>0023852 - WELLS FARGO INSURANCE SVCS USA INC</v>
          </cell>
        </row>
        <row r="6282">
          <cell r="A6282" t="str">
            <v>C56331JA</v>
          </cell>
          <cell r="B6282">
            <v>42185</v>
          </cell>
          <cell r="C6282" t="str">
            <v>C56331</v>
          </cell>
          <cell r="D6282" t="str">
            <v>McCracken Financial Solutions Corp</v>
          </cell>
          <cell r="E6282" t="str">
            <v>MA</v>
          </cell>
          <cell r="F6282" t="str">
            <v>P1</v>
          </cell>
          <cell r="G6282" t="str">
            <v>CRC</v>
          </cell>
          <cell r="H6282" t="str">
            <v>JA</v>
          </cell>
          <cell r="I6282" t="str">
            <v>0023852 - WELLS FARGO INSURANCE SVCS USA INC</v>
          </cell>
        </row>
        <row r="6283">
          <cell r="A6283" t="str">
            <v>C56332IH</v>
          </cell>
          <cell r="B6283">
            <v>42185</v>
          </cell>
          <cell r="C6283" t="str">
            <v>C56332</v>
          </cell>
          <cell r="D6283" t="str">
            <v>Raymond K Martin DDS MAGD PC</v>
          </cell>
          <cell r="E6283" t="str">
            <v>MA</v>
          </cell>
          <cell r="F6283" t="str">
            <v>P1</v>
          </cell>
          <cell r="G6283" t="str">
            <v>GPC</v>
          </cell>
          <cell r="H6283" t="str">
            <v>IH</v>
          </cell>
          <cell r="I6283" t="str">
            <v>0020472 - SPRING INSURANCE GROUP LLC</v>
          </cell>
        </row>
        <row r="6284">
          <cell r="A6284" t="str">
            <v>C56338JA</v>
          </cell>
          <cell r="B6284">
            <v>42185</v>
          </cell>
          <cell r="C6284" t="str">
            <v>C56338</v>
          </cell>
          <cell r="D6284" t="str">
            <v>CrossRoads Community Church</v>
          </cell>
          <cell r="E6284" t="str">
            <v>MA</v>
          </cell>
          <cell r="F6284" t="str">
            <v>P1</v>
          </cell>
          <cell r="G6284" t="str">
            <v>SMALL</v>
          </cell>
          <cell r="H6284" t="str">
            <v>JA</v>
          </cell>
          <cell r="I6284" t="str">
            <v>0028918 - PAYCHEX AGENCY INC</v>
          </cell>
        </row>
        <row r="6285">
          <cell r="A6285" t="str">
            <v>C56347JM</v>
          </cell>
          <cell r="B6285">
            <v>42185</v>
          </cell>
          <cell r="C6285" t="str">
            <v>C56347</v>
          </cell>
          <cell r="D6285" t="str">
            <v>East Coast Signals Inc</v>
          </cell>
          <cell r="E6285" t="str">
            <v>NH</v>
          </cell>
          <cell r="F6285" t="str">
            <v>P1</v>
          </cell>
          <cell r="G6285" t="str">
            <v>SMALL</v>
          </cell>
          <cell r="H6285" t="str">
            <v>JM</v>
          </cell>
          <cell r="I6285" t="str">
            <v>0020145 - ROWLEY AGENCY INC</v>
          </cell>
        </row>
        <row r="6286">
          <cell r="A6286" t="str">
            <v>C56348IV</v>
          </cell>
          <cell r="B6286">
            <v>42185</v>
          </cell>
          <cell r="C6286" t="str">
            <v>C56348</v>
          </cell>
          <cell r="D6286" t="str">
            <v>Sheldon Davis Wells &amp; Hockensmith</v>
          </cell>
          <cell r="E6286" t="str">
            <v>NH</v>
          </cell>
          <cell r="F6286" t="str">
            <v>P1</v>
          </cell>
          <cell r="G6286" t="str">
            <v>SMALL</v>
          </cell>
          <cell r="H6286" t="str">
            <v>IV</v>
          </cell>
          <cell r="I6286" t="str">
            <v>0019503 - NEWCOMBE, JAMES E</v>
          </cell>
        </row>
        <row r="6287">
          <cell r="A6287" t="str">
            <v>C56350IA</v>
          </cell>
          <cell r="B6287">
            <v>42185</v>
          </cell>
          <cell r="C6287" t="str">
            <v>C56350</v>
          </cell>
          <cell r="D6287" t="str">
            <v>International Marketing Administration and Insurance Brokerage Corporation of MA</v>
          </cell>
          <cell r="E6287" t="str">
            <v>MA</v>
          </cell>
          <cell r="F6287" t="str">
            <v>P1</v>
          </cell>
          <cell r="G6287" t="str">
            <v>SMALL</v>
          </cell>
          <cell r="H6287" t="str">
            <v>IA</v>
          </cell>
          <cell r="I6287" t="str">
            <v>0024120 - BORISLOW INSURANCE AGENCY</v>
          </cell>
        </row>
        <row r="6288">
          <cell r="A6288" t="str">
            <v>C56350IH</v>
          </cell>
          <cell r="B6288">
            <v>42185</v>
          </cell>
          <cell r="C6288" t="str">
            <v>C56350</v>
          </cell>
          <cell r="D6288" t="str">
            <v>International Marketing Administration and Insurance Brokerage Corporation of MA</v>
          </cell>
          <cell r="E6288" t="str">
            <v>MA</v>
          </cell>
          <cell r="F6288" t="str">
            <v>P1</v>
          </cell>
          <cell r="G6288" t="str">
            <v>SMALL</v>
          </cell>
          <cell r="H6288" t="str">
            <v>IH</v>
          </cell>
          <cell r="I6288" t="str">
            <v>0024120 - BORISLOW INSURANCE AGENCY</v>
          </cell>
        </row>
        <row r="6289">
          <cell r="A6289" t="str">
            <v>C56352IH</v>
          </cell>
          <cell r="B6289">
            <v>42185</v>
          </cell>
          <cell r="C6289" t="str">
            <v>C56352</v>
          </cell>
          <cell r="D6289" t="str">
            <v>Metro Cab Association Inc</v>
          </cell>
          <cell r="E6289" t="str">
            <v>MA</v>
          </cell>
          <cell r="F6289" t="str">
            <v>P1</v>
          </cell>
          <cell r="G6289" t="str">
            <v>SMALL</v>
          </cell>
          <cell r="H6289" t="str">
            <v>IH</v>
          </cell>
          <cell r="I6289" t="str">
            <v>0019536 - TAYBER-TWOMEY, IRENE</v>
          </cell>
        </row>
        <row r="6290">
          <cell r="A6290" t="str">
            <v>C56353IH</v>
          </cell>
          <cell r="B6290">
            <v>42185</v>
          </cell>
          <cell r="C6290" t="str">
            <v>C56353</v>
          </cell>
          <cell r="D6290" t="str">
            <v>Child Care Services of York County</v>
          </cell>
          <cell r="E6290" t="str">
            <v>ME</v>
          </cell>
          <cell r="F6290" t="str">
            <v>P1</v>
          </cell>
          <cell r="G6290" t="str">
            <v>SMALL</v>
          </cell>
          <cell r="H6290" t="str">
            <v>IH</v>
          </cell>
          <cell r="I6290" t="str">
            <v>0019442 - HIRST ASSOCIATES</v>
          </cell>
        </row>
        <row r="6291">
          <cell r="A6291" t="str">
            <v>C56354IV</v>
          </cell>
          <cell r="B6291">
            <v>42185</v>
          </cell>
          <cell r="C6291" t="str">
            <v>C56354</v>
          </cell>
          <cell r="D6291" t="str">
            <v>Granite Investment Advisors</v>
          </cell>
          <cell r="E6291" t="str">
            <v>NH</v>
          </cell>
          <cell r="F6291" t="str">
            <v>P1</v>
          </cell>
          <cell r="G6291" t="str">
            <v>SMALL</v>
          </cell>
          <cell r="H6291" t="str">
            <v>IV</v>
          </cell>
          <cell r="I6291" t="str">
            <v>0032815 - NFP CORPORATE SERVICES (NY) LLC</v>
          </cell>
        </row>
        <row r="6292">
          <cell r="A6292" t="str">
            <v>C56356JM</v>
          </cell>
          <cell r="B6292">
            <v>42185</v>
          </cell>
          <cell r="C6292" t="str">
            <v>C56356</v>
          </cell>
          <cell r="D6292" t="str">
            <v>CarePlus Ambulance Service Inc</v>
          </cell>
          <cell r="E6292" t="str">
            <v>NH</v>
          </cell>
          <cell r="F6292" t="str">
            <v>P1</v>
          </cell>
          <cell r="G6292" t="str">
            <v>CRC</v>
          </cell>
          <cell r="H6292" t="str">
            <v>JM</v>
          </cell>
          <cell r="I6292" t="str">
            <v>0032633 - CHISHOLM, WILLIAM B</v>
          </cell>
        </row>
        <row r="6293">
          <cell r="A6293" t="str">
            <v>C56356JR</v>
          </cell>
          <cell r="B6293">
            <v>42185</v>
          </cell>
          <cell r="C6293" t="str">
            <v>C56356</v>
          </cell>
          <cell r="D6293" t="str">
            <v>CarePlus Ambulance Service Inc</v>
          </cell>
          <cell r="E6293" t="str">
            <v>NH</v>
          </cell>
          <cell r="F6293" t="str">
            <v>P1</v>
          </cell>
          <cell r="G6293" t="str">
            <v>CRC</v>
          </cell>
          <cell r="H6293" t="str">
            <v>JR</v>
          </cell>
          <cell r="I6293" t="str">
            <v>0032633 - CHISHOLM, WILLIAM B</v>
          </cell>
        </row>
        <row r="6294">
          <cell r="A6294" t="str">
            <v>C56358IH</v>
          </cell>
          <cell r="B6294">
            <v>42185</v>
          </cell>
          <cell r="C6294" t="str">
            <v>C56358</v>
          </cell>
          <cell r="D6294" t="str">
            <v>Five Bays Bistro</v>
          </cell>
          <cell r="E6294" t="str">
            <v>MA</v>
          </cell>
          <cell r="F6294" t="str">
            <v>P1</v>
          </cell>
          <cell r="G6294" t="str">
            <v>SMALL</v>
          </cell>
          <cell r="H6294" t="str">
            <v>IH</v>
          </cell>
          <cell r="I6294" t="str">
            <v>0019490 - THOMPSON, JEFFREY D</v>
          </cell>
        </row>
        <row r="6295">
          <cell r="A6295" t="str">
            <v>C56359IH</v>
          </cell>
          <cell r="B6295">
            <v>42185</v>
          </cell>
          <cell r="C6295" t="str">
            <v>C56359</v>
          </cell>
          <cell r="D6295" t="str">
            <v>South Africa Partners</v>
          </cell>
          <cell r="E6295" t="str">
            <v>MA</v>
          </cell>
          <cell r="F6295" t="str">
            <v>P1</v>
          </cell>
          <cell r="G6295" t="str">
            <v>SMALL</v>
          </cell>
          <cell r="H6295" t="str">
            <v>IH</v>
          </cell>
          <cell r="I6295" t="str">
            <v>0019375 - UNITED BUSINESSMANS INSURANCE AGENCY</v>
          </cell>
        </row>
        <row r="6296">
          <cell r="A6296" t="str">
            <v>C56360IH</v>
          </cell>
          <cell r="B6296">
            <v>42185</v>
          </cell>
          <cell r="C6296" t="str">
            <v>C56360</v>
          </cell>
          <cell r="D6296" t="str">
            <v>Chase Excavating, Inc.</v>
          </cell>
          <cell r="E6296" t="str">
            <v>ME</v>
          </cell>
          <cell r="F6296" t="str">
            <v>P1</v>
          </cell>
          <cell r="G6296" t="str">
            <v>SMALL</v>
          </cell>
          <cell r="H6296" t="str">
            <v>IH</v>
          </cell>
          <cell r="I6296" t="str">
            <v>0019447 - LMR INSURANCE INC</v>
          </cell>
        </row>
        <row r="6297">
          <cell r="A6297" t="str">
            <v>C56362IH</v>
          </cell>
          <cell r="B6297">
            <v>42185</v>
          </cell>
          <cell r="C6297" t="str">
            <v>C56362</v>
          </cell>
          <cell r="D6297" t="str">
            <v>Highland Street Foundation</v>
          </cell>
          <cell r="E6297" t="str">
            <v>MA</v>
          </cell>
          <cell r="F6297" t="str">
            <v>P1</v>
          </cell>
          <cell r="G6297" t="str">
            <v>SMALL</v>
          </cell>
          <cell r="H6297" t="str">
            <v>IH</v>
          </cell>
          <cell r="I6297" t="str">
            <v>0035231 - RSC INSURANCE BROKERAGE INC</v>
          </cell>
        </row>
        <row r="6298">
          <cell r="A6298" t="str">
            <v>C56363IH</v>
          </cell>
          <cell r="B6298">
            <v>42185</v>
          </cell>
          <cell r="C6298" t="str">
            <v>C56363</v>
          </cell>
          <cell r="D6298" t="str">
            <v>Pearson Bros Electric Corporation</v>
          </cell>
          <cell r="E6298" t="str">
            <v>MA</v>
          </cell>
          <cell r="F6298" t="str">
            <v>P1</v>
          </cell>
          <cell r="G6298" t="str">
            <v>SMALL</v>
          </cell>
          <cell r="H6298" t="str">
            <v>IH</v>
          </cell>
          <cell r="I6298" t="str">
            <v>0027967 - PAYCHEX AGENCY INC</v>
          </cell>
        </row>
        <row r="6299">
          <cell r="A6299" t="str">
            <v>C56364IH</v>
          </cell>
          <cell r="B6299">
            <v>42185</v>
          </cell>
          <cell r="C6299" t="str">
            <v>C56364</v>
          </cell>
          <cell r="D6299" t="str">
            <v>The Massachusetts Golf Association Inc</v>
          </cell>
          <cell r="E6299" t="str">
            <v>MA</v>
          </cell>
          <cell r="F6299" t="str">
            <v>P1</v>
          </cell>
          <cell r="G6299" t="str">
            <v>SMALL</v>
          </cell>
          <cell r="H6299" t="str">
            <v>IH</v>
          </cell>
          <cell r="I6299" t="str">
            <v>0019542 - PROCTOR &amp; CO INSURANCE AGENCY INC</v>
          </cell>
        </row>
        <row r="6300">
          <cell r="A6300" t="str">
            <v>C56364MI</v>
          </cell>
          <cell r="B6300">
            <v>42185</v>
          </cell>
          <cell r="C6300" t="str">
            <v>C56364</v>
          </cell>
          <cell r="D6300" t="str">
            <v>The Massachusetts Golf Association Inc</v>
          </cell>
          <cell r="E6300" t="str">
            <v>MA</v>
          </cell>
          <cell r="F6300" t="str">
            <v>P1</v>
          </cell>
          <cell r="G6300" t="str">
            <v>MCARE</v>
          </cell>
          <cell r="H6300" t="str">
            <v>MI</v>
          </cell>
          <cell r="I6300" t="str">
            <v>0019542 - PROCTOR &amp; CO INSURANCE AGENCY INC</v>
          </cell>
        </row>
        <row r="6301">
          <cell r="A6301" t="str">
            <v>C56365IA</v>
          </cell>
          <cell r="B6301">
            <v>42185</v>
          </cell>
          <cell r="C6301" t="str">
            <v>C56365</v>
          </cell>
          <cell r="D6301" t="str">
            <v>NormaTec Industries LP</v>
          </cell>
          <cell r="E6301" t="str">
            <v>MA</v>
          </cell>
          <cell r="F6301" t="str">
            <v>P1</v>
          </cell>
          <cell r="G6301" t="str">
            <v>SMALL</v>
          </cell>
          <cell r="H6301" t="str">
            <v>IA</v>
          </cell>
          <cell r="I6301" t="str">
            <v>0030808 - TGA CROSS INSURANCE INC</v>
          </cell>
        </row>
        <row r="6302">
          <cell r="A6302" t="str">
            <v>C56365IH</v>
          </cell>
          <cell r="B6302">
            <v>42185</v>
          </cell>
          <cell r="C6302" t="str">
            <v>C56365</v>
          </cell>
          <cell r="D6302" t="str">
            <v>NormaTec Industries LP</v>
          </cell>
          <cell r="E6302" t="str">
            <v>MA</v>
          </cell>
          <cell r="F6302" t="str">
            <v>P1</v>
          </cell>
          <cell r="G6302" t="str">
            <v>SMALL</v>
          </cell>
          <cell r="H6302" t="str">
            <v>IH</v>
          </cell>
          <cell r="I6302" t="str">
            <v>0030808 - TGA CROSS INSURANCE INC</v>
          </cell>
        </row>
        <row r="6303">
          <cell r="A6303" t="str">
            <v>C56367IA</v>
          </cell>
          <cell r="B6303">
            <v>42185</v>
          </cell>
          <cell r="C6303" t="str">
            <v>C56367</v>
          </cell>
          <cell r="D6303" t="str">
            <v>Catholic Memorial School</v>
          </cell>
          <cell r="E6303" t="str">
            <v>MA</v>
          </cell>
          <cell r="F6303" t="str">
            <v>P1</v>
          </cell>
          <cell r="G6303" t="str">
            <v>CRC</v>
          </cell>
          <cell r="H6303" t="str">
            <v>IA</v>
          </cell>
          <cell r="I6303" t="str">
            <v>0022294 - CLAUSEN, DAVID A</v>
          </cell>
        </row>
        <row r="6304">
          <cell r="A6304" t="str">
            <v>C56367IH</v>
          </cell>
          <cell r="B6304">
            <v>42185</v>
          </cell>
          <cell r="C6304" t="str">
            <v>C56367</v>
          </cell>
          <cell r="D6304" t="str">
            <v>Catholic Memorial School</v>
          </cell>
          <cell r="E6304" t="str">
            <v>MA</v>
          </cell>
          <cell r="F6304" t="str">
            <v>P1</v>
          </cell>
          <cell r="G6304" t="str">
            <v>CRC</v>
          </cell>
          <cell r="H6304" t="str">
            <v>IH</v>
          </cell>
          <cell r="I6304" t="str">
            <v>0022294 - CLAUSEN, DAVID A</v>
          </cell>
        </row>
        <row r="6305">
          <cell r="A6305" t="str">
            <v>C56369IH</v>
          </cell>
          <cell r="B6305">
            <v>42185</v>
          </cell>
          <cell r="C6305" t="str">
            <v>C56369</v>
          </cell>
          <cell r="D6305" t="str">
            <v>Bato LLC DBA La Voile</v>
          </cell>
          <cell r="E6305" t="str">
            <v>MA</v>
          </cell>
          <cell r="F6305" t="str">
            <v>P1</v>
          </cell>
          <cell r="G6305" t="str">
            <v>SMALL</v>
          </cell>
          <cell r="H6305" t="str">
            <v>IH</v>
          </cell>
          <cell r="I6305" t="str">
            <v>0019357 - BAR INSURANCE BROKERAGE INC</v>
          </cell>
        </row>
        <row r="6306">
          <cell r="A6306" t="str">
            <v>C56371IH</v>
          </cell>
          <cell r="B6306">
            <v>42185</v>
          </cell>
          <cell r="C6306" t="str">
            <v>C56371</v>
          </cell>
          <cell r="D6306" t="str">
            <v>Unleashed Doggie Daycare</v>
          </cell>
          <cell r="E6306" t="str">
            <v>MA</v>
          </cell>
          <cell r="F6306" t="str">
            <v>P1</v>
          </cell>
          <cell r="G6306" t="str">
            <v>SMALL</v>
          </cell>
          <cell r="H6306" t="str">
            <v>IH</v>
          </cell>
          <cell r="I6306" t="str">
            <v>0019545 - SMALL BUSINESS INSURANCE AGENCY INC</v>
          </cell>
        </row>
        <row r="6307">
          <cell r="A6307" t="str">
            <v>C56372IH</v>
          </cell>
          <cell r="B6307">
            <v>42185</v>
          </cell>
          <cell r="C6307" t="str">
            <v>C56372</v>
          </cell>
          <cell r="D6307" t="str">
            <v>Downtown Wine &amp; Spirits</v>
          </cell>
          <cell r="E6307" t="str">
            <v>MA</v>
          </cell>
          <cell r="F6307" t="str">
            <v>P1</v>
          </cell>
          <cell r="G6307" t="str">
            <v>SMALL</v>
          </cell>
          <cell r="H6307" t="str">
            <v>IH</v>
          </cell>
          <cell r="I6307" t="str">
            <v>0019199 - INCENTIVE GROUP</v>
          </cell>
        </row>
        <row r="6308">
          <cell r="A6308" t="str">
            <v>C56374JH</v>
          </cell>
          <cell r="B6308">
            <v>42185</v>
          </cell>
          <cell r="C6308" t="str">
            <v>C56374</v>
          </cell>
          <cell r="D6308" t="str">
            <v>Savings Bank of Walpole NH</v>
          </cell>
          <cell r="E6308" t="str">
            <v>NH</v>
          </cell>
          <cell r="F6308" t="str">
            <v>P1</v>
          </cell>
          <cell r="G6308" t="str">
            <v>CRC</v>
          </cell>
          <cell r="H6308" t="str">
            <v>JH</v>
          </cell>
          <cell r="I6308" t="str">
            <v>0032887 - INSURANCE PLANNING GROUP INC</v>
          </cell>
        </row>
        <row r="6309">
          <cell r="A6309" t="str">
            <v>C56374JM</v>
          </cell>
          <cell r="B6309">
            <v>42185</v>
          </cell>
          <cell r="C6309" t="str">
            <v>C56374</v>
          </cell>
          <cell r="D6309" t="str">
            <v>Savings Bank of Walpole NH</v>
          </cell>
          <cell r="E6309" t="str">
            <v>NH</v>
          </cell>
          <cell r="F6309" t="str">
            <v>P1</v>
          </cell>
          <cell r="G6309" t="str">
            <v>CRC</v>
          </cell>
          <cell r="H6309" t="str">
            <v>JM</v>
          </cell>
          <cell r="I6309" t="str">
            <v>0032887 - INSURANCE PLANNING GROUP INC</v>
          </cell>
        </row>
        <row r="6310">
          <cell r="A6310" t="str">
            <v>C56375IH</v>
          </cell>
          <cell r="B6310">
            <v>42185</v>
          </cell>
          <cell r="C6310" t="str">
            <v>C56375</v>
          </cell>
          <cell r="D6310" t="str">
            <v>Funtown Splashtown USA</v>
          </cell>
          <cell r="E6310" t="str">
            <v>ME</v>
          </cell>
          <cell r="F6310" t="str">
            <v>P1</v>
          </cell>
          <cell r="G6310" t="str">
            <v>SMALL</v>
          </cell>
          <cell r="H6310" t="str">
            <v>IH</v>
          </cell>
          <cell r="I6310" t="str">
            <v>0028969 - USI INSURANCE SERVICES LLC - BRIARCLIFF</v>
          </cell>
        </row>
        <row r="6311">
          <cell r="A6311" t="str">
            <v>C56376IV</v>
          </cell>
          <cell r="B6311">
            <v>42185</v>
          </cell>
          <cell r="C6311" t="str">
            <v>C56376</v>
          </cell>
          <cell r="D6311" t="str">
            <v>Metro North Regional Employment Board</v>
          </cell>
          <cell r="E6311" t="str">
            <v>MA</v>
          </cell>
          <cell r="F6311" t="str">
            <v>P1</v>
          </cell>
          <cell r="G6311" t="str">
            <v>SMALL</v>
          </cell>
          <cell r="H6311" t="str">
            <v>IV</v>
          </cell>
          <cell r="I6311" t="str">
            <v>0019507 - DIXON ASSOCIATES INC</v>
          </cell>
        </row>
        <row r="6312">
          <cell r="A6312" t="str">
            <v>C56376MI</v>
          </cell>
          <cell r="B6312">
            <v>42185</v>
          </cell>
          <cell r="C6312" t="str">
            <v>C56376</v>
          </cell>
          <cell r="D6312" t="str">
            <v>Metro North Regional Employment Board</v>
          </cell>
          <cell r="E6312" t="str">
            <v>MA</v>
          </cell>
          <cell r="F6312" t="str">
            <v>P1</v>
          </cell>
          <cell r="G6312" t="str">
            <v>MCARE</v>
          </cell>
          <cell r="H6312" t="str">
            <v>MI</v>
          </cell>
          <cell r="I6312" t="str">
            <v>0019507 - DIXON ASSOCIATES INC</v>
          </cell>
        </row>
        <row r="6313">
          <cell r="A6313" t="str">
            <v>C56377JS</v>
          </cell>
          <cell r="B6313">
            <v>42185</v>
          </cell>
          <cell r="C6313" t="str">
            <v>C56377</v>
          </cell>
          <cell r="D6313" t="str">
            <v>CUES Inc</v>
          </cell>
          <cell r="E6313" t="str">
            <v>NH</v>
          </cell>
          <cell r="F6313" t="str">
            <v>P1</v>
          </cell>
          <cell r="G6313" t="str">
            <v>SMALL</v>
          </cell>
          <cell r="H6313" t="str">
            <v>JS</v>
          </cell>
          <cell r="I6313" t="str">
            <v>0028695 - HAMLIN &amp; ASSOCIATES INC</v>
          </cell>
        </row>
        <row r="6314">
          <cell r="A6314" t="str">
            <v>C56382IH</v>
          </cell>
          <cell r="B6314">
            <v>42185</v>
          </cell>
          <cell r="C6314" t="str">
            <v>C56382</v>
          </cell>
          <cell r="D6314" t="str">
            <v>Cavanaro Consulting</v>
          </cell>
          <cell r="E6314" t="str">
            <v>MA</v>
          </cell>
          <cell r="F6314" t="str">
            <v>P1</v>
          </cell>
          <cell r="G6314" t="str">
            <v>SMALL</v>
          </cell>
          <cell r="H6314" t="str">
            <v>IH</v>
          </cell>
          <cell r="I6314" t="str">
            <v>0019493 - DIXON ASSOCIATES INC</v>
          </cell>
        </row>
        <row r="6315">
          <cell r="A6315" t="str">
            <v>C56383JM</v>
          </cell>
          <cell r="B6315">
            <v>42185</v>
          </cell>
          <cell r="C6315" t="str">
            <v>C56383</v>
          </cell>
          <cell r="D6315" t="str">
            <v>Bill Wenzel Heating &amp; Air Conditioning Inc</v>
          </cell>
          <cell r="E6315" t="str">
            <v>NH</v>
          </cell>
          <cell r="F6315" t="str">
            <v>P1</v>
          </cell>
          <cell r="G6315" t="str">
            <v>SMALL</v>
          </cell>
          <cell r="H6315" t="str">
            <v>JM</v>
          </cell>
          <cell r="I6315" t="str">
            <v>0019643 - CORNERSTONE BENEFIT &amp; RET GROUP INC</v>
          </cell>
        </row>
        <row r="6316">
          <cell r="A6316" t="str">
            <v>C56385PO</v>
          </cell>
          <cell r="B6316">
            <v>42185</v>
          </cell>
          <cell r="C6316" t="str">
            <v>C56385</v>
          </cell>
          <cell r="D6316" t="str">
            <v>Jones Real Estate Agency</v>
          </cell>
          <cell r="E6316" t="str">
            <v>ME</v>
          </cell>
          <cell r="F6316" t="str">
            <v>P1</v>
          </cell>
          <cell r="G6316" t="str">
            <v>SMALL</v>
          </cell>
          <cell r="H6316" t="str">
            <v>PO</v>
          </cell>
          <cell r="I6316" t="str">
            <v>0019530 - ALLEN FINANCIAL GROUP</v>
          </cell>
        </row>
        <row r="6317">
          <cell r="A6317" t="str">
            <v>C56386IV</v>
          </cell>
          <cell r="B6317">
            <v>42185</v>
          </cell>
          <cell r="C6317" t="str">
            <v>C56386</v>
          </cell>
          <cell r="D6317" t="str">
            <v>Arc Source Inc ,NH</v>
          </cell>
          <cell r="E6317" t="str">
            <v>NH</v>
          </cell>
          <cell r="F6317" t="str">
            <v>P1</v>
          </cell>
          <cell r="G6317" t="str">
            <v>SMALL</v>
          </cell>
          <cell r="H6317" t="str">
            <v>IV</v>
          </cell>
          <cell r="I6317" t="str">
            <v>0019529 - FRED C CHURCH</v>
          </cell>
        </row>
        <row r="6318">
          <cell r="A6318" t="str">
            <v>C56389IA</v>
          </cell>
          <cell r="B6318">
            <v>42185</v>
          </cell>
          <cell r="C6318" t="str">
            <v>C56389</v>
          </cell>
          <cell r="D6318" t="str">
            <v>Concurrent Technologies Inc</v>
          </cell>
          <cell r="E6318" t="str">
            <v>MA</v>
          </cell>
          <cell r="F6318" t="str">
            <v>P1</v>
          </cell>
          <cell r="G6318" t="str">
            <v>SMALL</v>
          </cell>
          <cell r="H6318" t="str">
            <v>IA</v>
          </cell>
          <cell r="I6318" t="str">
            <v>0019451 - JACOBS, LEWIS D</v>
          </cell>
        </row>
        <row r="6319">
          <cell r="A6319" t="str">
            <v>C56389IH</v>
          </cell>
          <cell r="B6319">
            <v>42185</v>
          </cell>
          <cell r="C6319" t="str">
            <v>C56389</v>
          </cell>
          <cell r="D6319" t="str">
            <v>Concurrent Technologies Inc</v>
          </cell>
          <cell r="E6319" t="str">
            <v>MA</v>
          </cell>
          <cell r="F6319" t="str">
            <v>P1</v>
          </cell>
          <cell r="G6319" t="str">
            <v>SMALL</v>
          </cell>
          <cell r="H6319" t="str">
            <v>IH</v>
          </cell>
          <cell r="I6319" t="str">
            <v>0019451 - JACOBS, LEWIS D</v>
          </cell>
        </row>
        <row r="6320">
          <cell r="A6320" t="str">
            <v>C56390IH</v>
          </cell>
          <cell r="B6320">
            <v>42185</v>
          </cell>
          <cell r="C6320" t="str">
            <v>C56390</v>
          </cell>
          <cell r="D6320" t="str">
            <v>Valzar LLC DBA Right At Home</v>
          </cell>
          <cell r="E6320" t="str">
            <v>MA</v>
          </cell>
          <cell r="F6320" t="str">
            <v>P1</v>
          </cell>
          <cell r="G6320" t="str">
            <v>SMALL</v>
          </cell>
          <cell r="H6320" t="str">
            <v>IH</v>
          </cell>
          <cell r="I6320" t="str">
            <v>0019505 - SAPERS &amp; WALLACK</v>
          </cell>
        </row>
        <row r="6321">
          <cell r="A6321" t="str">
            <v>C56391IH</v>
          </cell>
          <cell r="B6321">
            <v>42185</v>
          </cell>
          <cell r="C6321" t="str">
            <v>C56391</v>
          </cell>
          <cell r="D6321" t="str">
            <v>Rediscovery Inc</v>
          </cell>
          <cell r="E6321" t="str">
            <v>MA</v>
          </cell>
          <cell r="F6321" t="str">
            <v>P1</v>
          </cell>
          <cell r="G6321" t="str">
            <v>SMALL</v>
          </cell>
          <cell r="H6321" t="str">
            <v>IH</v>
          </cell>
          <cell r="I6321" t="str">
            <v>0029957 - WILLIS OF MASSACHUSETTS INC</v>
          </cell>
        </row>
        <row r="6322">
          <cell r="A6322" t="str">
            <v>C56395IH</v>
          </cell>
          <cell r="B6322">
            <v>42185</v>
          </cell>
          <cell r="C6322" t="str">
            <v>C56395</v>
          </cell>
          <cell r="D6322" t="str">
            <v>Alliance for Children</v>
          </cell>
          <cell r="E6322" t="str">
            <v>MA</v>
          </cell>
          <cell r="F6322" t="str">
            <v>P1</v>
          </cell>
          <cell r="G6322" t="str">
            <v>SMALL</v>
          </cell>
          <cell r="H6322" t="str">
            <v>IH</v>
          </cell>
          <cell r="I6322" t="str">
            <v>0022525 - XCEL INSURANCE CORP</v>
          </cell>
        </row>
        <row r="6323">
          <cell r="A6323" t="str">
            <v>C56398JA</v>
          </cell>
          <cell r="B6323">
            <v>42185</v>
          </cell>
          <cell r="C6323" t="str">
            <v>C56398</v>
          </cell>
          <cell r="D6323" t="str">
            <v>Residential &amp; Commercial Master Builders</v>
          </cell>
          <cell r="E6323" t="str">
            <v>MA</v>
          </cell>
          <cell r="F6323" t="str">
            <v>P1</v>
          </cell>
          <cell r="G6323" t="str">
            <v>SMALL</v>
          </cell>
          <cell r="H6323" t="str">
            <v>JA</v>
          </cell>
          <cell r="I6323" t="str">
            <v>0024401 - BENEMAX, INC.</v>
          </cell>
        </row>
        <row r="6324">
          <cell r="A6324" t="str">
            <v>C56400IH</v>
          </cell>
          <cell r="B6324">
            <v>42185</v>
          </cell>
          <cell r="C6324" t="str">
            <v>C56400</v>
          </cell>
          <cell r="D6324" t="str">
            <v>Sheriffs Meadow Foundation Inc</v>
          </cell>
          <cell r="E6324" t="str">
            <v>MA</v>
          </cell>
          <cell r="F6324" t="str">
            <v>P1</v>
          </cell>
          <cell r="G6324" t="str">
            <v>SMALL</v>
          </cell>
          <cell r="H6324" t="str">
            <v>IH</v>
          </cell>
          <cell r="I6324" t="str">
            <v>0019479 - FINOCCHIO, ANTHONY M</v>
          </cell>
        </row>
        <row r="6325">
          <cell r="A6325" t="str">
            <v>C56404IA</v>
          </cell>
          <cell r="B6325">
            <v>42185</v>
          </cell>
          <cell r="C6325" t="str">
            <v>C56404</v>
          </cell>
          <cell r="D6325" t="str">
            <v>85 Taunton Avenue Inc DBA Chapins Restaurant</v>
          </cell>
          <cell r="E6325" t="str">
            <v>MA</v>
          </cell>
          <cell r="F6325" t="str">
            <v>P1</v>
          </cell>
          <cell r="G6325" t="str">
            <v>SMALL</v>
          </cell>
          <cell r="H6325" t="str">
            <v>IA</v>
          </cell>
          <cell r="I6325" t="str">
            <v>0035747 - NFP CORPORATE SERVICES (NY) LLC</v>
          </cell>
        </row>
        <row r="6326">
          <cell r="A6326" t="str">
            <v>C56404IH</v>
          </cell>
          <cell r="B6326">
            <v>42185</v>
          </cell>
          <cell r="C6326" t="str">
            <v>C56404</v>
          </cell>
          <cell r="D6326" t="str">
            <v>85 Taunton Avenue Inc DBA Chapins Restaurant</v>
          </cell>
          <cell r="E6326" t="str">
            <v>MA</v>
          </cell>
          <cell r="F6326" t="str">
            <v>P1</v>
          </cell>
          <cell r="G6326" t="str">
            <v>SMALL</v>
          </cell>
          <cell r="H6326" t="str">
            <v>IH</v>
          </cell>
          <cell r="I6326" t="str">
            <v>0035747 - NFP CORPORATE SERVICES (NY) LLC</v>
          </cell>
        </row>
        <row r="6327">
          <cell r="A6327" t="str">
            <v>C56408JA</v>
          </cell>
          <cell r="B6327">
            <v>42185</v>
          </cell>
          <cell r="C6327" t="str">
            <v>C56408</v>
          </cell>
          <cell r="D6327" t="str">
            <v>Mansfield &amp; Robbins Plumbing &amp; Heating Inc</v>
          </cell>
          <cell r="E6327" t="str">
            <v>MA</v>
          </cell>
          <cell r="F6327" t="str">
            <v>P1</v>
          </cell>
          <cell r="G6327" t="str">
            <v>SMALL</v>
          </cell>
          <cell r="H6327" t="str">
            <v>JA</v>
          </cell>
          <cell r="I6327" t="str">
            <v>0024681 - TGA CROSS INSURANCE INC</v>
          </cell>
        </row>
        <row r="6328">
          <cell r="A6328" t="str">
            <v>C56409IV</v>
          </cell>
          <cell r="B6328">
            <v>42185</v>
          </cell>
          <cell r="C6328" t="str">
            <v>C56409</v>
          </cell>
          <cell r="D6328" t="str">
            <v>Kennebec Lumber Company</v>
          </cell>
          <cell r="E6328" t="str">
            <v>ME</v>
          </cell>
          <cell r="F6328" t="str">
            <v>P1</v>
          </cell>
          <cell r="G6328" t="str">
            <v>CRC</v>
          </cell>
          <cell r="H6328" t="str">
            <v>IV</v>
          </cell>
          <cell r="I6328" t="str">
            <v>0031319 - CROSS INSURANCE</v>
          </cell>
        </row>
        <row r="6329">
          <cell r="A6329" t="str">
            <v>C56413IH</v>
          </cell>
          <cell r="B6329">
            <v>42185</v>
          </cell>
          <cell r="C6329" t="str">
            <v>C56413</v>
          </cell>
          <cell r="D6329" t="str">
            <v>OPED LLC</v>
          </cell>
          <cell r="E6329" t="str">
            <v>MA</v>
          </cell>
          <cell r="F6329" t="str">
            <v>P1</v>
          </cell>
          <cell r="G6329" t="str">
            <v>SMALL</v>
          </cell>
          <cell r="H6329" t="str">
            <v>IH</v>
          </cell>
          <cell r="I6329" t="str">
            <v>0019446 - KAPLAN, ELLEN A</v>
          </cell>
        </row>
        <row r="6330">
          <cell r="A6330" t="str">
            <v>C56414IV</v>
          </cell>
          <cell r="B6330">
            <v>42185</v>
          </cell>
          <cell r="C6330" t="str">
            <v>C56414</v>
          </cell>
          <cell r="D6330" t="str">
            <v>First Baptist Church in Portland</v>
          </cell>
          <cell r="E6330" t="str">
            <v>ME</v>
          </cell>
          <cell r="F6330" t="str">
            <v>P1</v>
          </cell>
          <cell r="G6330" t="str">
            <v>SMALL</v>
          </cell>
          <cell r="H6330" t="str">
            <v>IV</v>
          </cell>
          <cell r="I6330" t="str">
            <v>0020331 - BUSINESS INSURANCE AGENCY</v>
          </cell>
        </row>
        <row r="6331">
          <cell r="A6331" t="str">
            <v>C56415IH</v>
          </cell>
          <cell r="B6331">
            <v>42185</v>
          </cell>
          <cell r="C6331" t="str">
            <v>C56415</v>
          </cell>
          <cell r="D6331" t="str">
            <v>Magnum Moving &amp; Storage Inc</v>
          </cell>
          <cell r="E6331" t="str">
            <v>MA</v>
          </cell>
          <cell r="F6331" t="str">
            <v>P1</v>
          </cell>
          <cell r="G6331" t="str">
            <v>SMALL</v>
          </cell>
          <cell r="H6331" t="str">
            <v>IH</v>
          </cell>
          <cell r="I6331" t="str">
            <v>0035738 - NFP CORPORATE SERVICES (NY) LLC</v>
          </cell>
        </row>
        <row r="6332">
          <cell r="A6332" t="str">
            <v>C56417IH</v>
          </cell>
          <cell r="B6332">
            <v>42185</v>
          </cell>
          <cell r="C6332" t="str">
            <v>C56417</v>
          </cell>
          <cell r="D6332" t="str">
            <v>Kadrmas Eye Centers PC</v>
          </cell>
          <cell r="E6332" t="str">
            <v>MA</v>
          </cell>
          <cell r="F6332" t="str">
            <v>P1</v>
          </cell>
          <cell r="G6332" t="str">
            <v>SMALL</v>
          </cell>
          <cell r="H6332" t="str">
            <v>IH</v>
          </cell>
          <cell r="I6332" t="str">
            <v>0019519 - DIXON ASSOCIATES INC</v>
          </cell>
        </row>
        <row r="6333">
          <cell r="A6333" t="str">
            <v>C56429JM</v>
          </cell>
          <cell r="B6333">
            <v>42185</v>
          </cell>
          <cell r="C6333" t="str">
            <v>C56429</v>
          </cell>
          <cell r="D6333" t="str">
            <v>The Duprey Service Company LLC</v>
          </cell>
          <cell r="E6333" t="str">
            <v>NH</v>
          </cell>
          <cell r="F6333" t="str">
            <v>P1</v>
          </cell>
          <cell r="G6333" t="str">
            <v>CRC</v>
          </cell>
          <cell r="H6333" t="str">
            <v>JM</v>
          </cell>
          <cell r="I6333" t="str">
            <v>0030346 - SBIA STRATEGIC BENEFIT &amp;</v>
          </cell>
        </row>
        <row r="6334">
          <cell r="A6334" t="str">
            <v>C56429JR</v>
          </cell>
          <cell r="B6334">
            <v>42185</v>
          </cell>
          <cell r="C6334" t="str">
            <v>C56429</v>
          </cell>
          <cell r="D6334" t="str">
            <v>The Duprey Service Company LLC</v>
          </cell>
          <cell r="E6334" t="str">
            <v>NH</v>
          </cell>
          <cell r="F6334" t="str">
            <v>P1</v>
          </cell>
          <cell r="G6334" t="str">
            <v>CRC</v>
          </cell>
          <cell r="H6334" t="str">
            <v>JR</v>
          </cell>
          <cell r="I6334" t="str">
            <v>0030346 - SBIA STRATEGIC BENEFIT &amp;</v>
          </cell>
        </row>
        <row r="6335">
          <cell r="A6335" t="str">
            <v>C56440JA</v>
          </cell>
          <cell r="B6335">
            <v>42185</v>
          </cell>
          <cell r="C6335" t="str">
            <v>C56440</v>
          </cell>
          <cell r="D6335" t="str">
            <v>Exchange Street Bistro LLC</v>
          </cell>
          <cell r="E6335" t="str">
            <v>MA</v>
          </cell>
          <cell r="F6335" t="str">
            <v>P1</v>
          </cell>
          <cell r="G6335" t="str">
            <v>SMALL</v>
          </cell>
          <cell r="H6335" t="str">
            <v>JA</v>
          </cell>
          <cell r="I6335" t="str">
            <v>0019453 - JACOBS, LEWIS D</v>
          </cell>
        </row>
        <row r="6336">
          <cell r="A6336" t="str">
            <v>C56441IH</v>
          </cell>
          <cell r="B6336">
            <v>42185</v>
          </cell>
          <cell r="C6336" t="str">
            <v>C56441</v>
          </cell>
          <cell r="D6336" t="str">
            <v>Classic Tuxedo</v>
          </cell>
          <cell r="E6336" t="str">
            <v>MA</v>
          </cell>
          <cell r="F6336" t="str">
            <v>P1</v>
          </cell>
          <cell r="G6336" t="str">
            <v>SMALL</v>
          </cell>
          <cell r="H6336" t="str">
            <v>IH</v>
          </cell>
          <cell r="I6336" t="str">
            <v>0028195 - EASTERN BENEFITS GROUP</v>
          </cell>
        </row>
        <row r="6337">
          <cell r="A6337" t="str">
            <v>C56446IA</v>
          </cell>
          <cell r="B6337">
            <v>42185</v>
          </cell>
          <cell r="C6337" t="str">
            <v>C56446</v>
          </cell>
          <cell r="D6337" t="str">
            <v>Match Charter Public School</v>
          </cell>
          <cell r="E6337" t="str">
            <v>MA</v>
          </cell>
          <cell r="F6337" t="str">
            <v>P1</v>
          </cell>
          <cell r="G6337" t="str">
            <v>CRC</v>
          </cell>
          <cell r="H6337" t="str">
            <v>IA</v>
          </cell>
          <cell r="I6337" t="str">
            <v>0027355 - HRK BROKERAGE SERVICES LLC</v>
          </cell>
        </row>
        <row r="6338">
          <cell r="A6338" t="str">
            <v>C56446IH</v>
          </cell>
          <cell r="B6338">
            <v>42185</v>
          </cell>
          <cell r="C6338" t="str">
            <v>C56446</v>
          </cell>
          <cell r="D6338" t="str">
            <v>Match Charter Public School</v>
          </cell>
          <cell r="E6338" t="str">
            <v>MA</v>
          </cell>
          <cell r="F6338" t="str">
            <v>P1</v>
          </cell>
          <cell r="G6338" t="str">
            <v>CRC</v>
          </cell>
          <cell r="H6338" t="str">
            <v>IH</v>
          </cell>
          <cell r="I6338" t="str">
            <v>0027355 - HRK BROKERAGE SERVICES LLC</v>
          </cell>
        </row>
        <row r="6339">
          <cell r="A6339" t="str">
            <v>C56446JA</v>
          </cell>
          <cell r="B6339">
            <v>42185</v>
          </cell>
          <cell r="C6339" t="str">
            <v>C56446</v>
          </cell>
          <cell r="D6339" t="str">
            <v>Match Charter Public School</v>
          </cell>
          <cell r="E6339" t="str">
            <v>MA</v>
          </cell>
          <cell r="F6339" t="str">
            <v>P1</v>
          </cell>
          <cell r="G6339" t="str">
            <v>CRC</v>
          </cell>
          <cell r="H6339" t="str">
            <v>JA</v>
          </cell>
          <cell r="I6339" t="str">
            <v>0027355 - HRK BROKERAGE SERVICES LLC</v>
          </cell>
        </row>
        <row r="6340">
          <cell r="A6340" t="str">
            <v>C56447IH</v>
          </cell>
          <cell r="B6340">
            <v>42185</v>
          </cell>
          <cell r="C6340" t="str">
            <v>C56447</v>
          </cell>
          <cell r="D6340" t="str">
            <v>Madison Security Group Inc - All</v>
          </cell>
          <cell r="E6340" t="str">
            <v>MA</v>
          </cell>
          <cell r="F6340" t="str">
            <v>P1</v>
          </cell>
          <cell r="G6340" t="str">
            <v>ERF</v>
          </cell>
          <cell r="H6340" t="str">
            <v>IH</v>
          </cell>
          <cell r="I6340" t="str">
            <v>0029674 - BROWN &amp; BROWN OF NEW HAMPSHIRE. INC</v>
          </cell>
        </row>
        <row r="6341">
          <cell r="A6341" t="str">
            <v>C56447IV</v>
          </cell>
          <cell r="B6341">
            <v>42185</v>
          </cell>
          <cell r="C6341" t="str">
            <v>C56447</v>
          </cell>
          <cell r="D6341" t="str">
            <v>Madison Security Group Inc - All</v>
          </cell>
          <cell r="E6341" t="str">
            <v>MA</v>
          </cell>
          <cell r="F6341" t="str">
            <v>P1</v>
          </cell>
          <cell r="G6341" t="str">
            <v>ERF</v>
          </cell>
          <cell r="H6341" t="str">
            <v>IV</v>
          </cell>
          <cell r="I6341" t="str">
            <v>0029674 - BROWN &amp; BROWN OF NEW HAMPSHIRE. INC</v>
          </cell>
        </row>
        <row r="6342">
          <cell r="A6342" t="str">
            <v>C56448IV</v>
          </cell>
          <cell r="B6342">
            <v>42185</v>
          </cell>
          <cell r="C6342" t="str">
            <v>C56448</v>
          </cell>
          <cell r="D6342" t="str">
            <v>Cambridge Orthodontics</v>
          </cell>
          <cell r="E6342" t="str">
            <v>MA</v>
          </cell>
          <cell r="F6342" t="str">
            <v>P1</v>
          </cell>
          <cell r="G6342" t="str">
            <v>SMALL</v>
          </cell>
          <cell r="H6342" t="str">
            <v>IV</v>
          </cell>
        </row>
        <row r="6343">
          <cell r="A6343" t="str">
            <v>C56450JM</v>
          </cell>
          <cell r="B6343">
            <v>42185</v>
          </cell>
          <cell r="C6343" t="str">
            <v>C56450</v>
          </cell>
          <cell r="D6343" t="str">
            <v>Marbucco Corporation DBA Granite State Glass</v>
          </cell>
          <cell r="E6343" t="str">
            <v>NH</v>
          </cell>
          <cell r="F6343" t="str">
            <v>P1</v>
          </cell>
          <cell r="G6343" t="str">
            <v>ERF</v>
          </cell>
          <cell r="H6343" t="str">
            <v>JM</v>
          </cell>
          <cell r="I6343" t="str">
            <v>0034370 - ROWLEY AGENCY INC</v>
          </cell>
        </row>
        <row r="6344">
          <cell r="A6344" t="str">
            <v>C56450JN</v>
          </cell>
          <cell r="B6344">
            <v>42185</v>
          </cell>
          <cell r="C6344" t="str">
            <v>C56450</v>
          </cell>
          <cell r="D6344" t="str">
            <v>Marbucco Corporation DBA Granite State Glass</v>
          </cell>
          <cell r="E6344" t="str">
            <v>NH</v>
          </cell>
          <cell r="F6344" t="str">
            <v>P1</v>
          </cell>
          <cell r="G6344" t="str">
            <v>ERF</v>
          </cell>
          <cell r="H6344" t="str">
            <v>JN</v>
          </cell>
          <cell r="I6344" t="str">
            <v>0034370 - ROWLEY AGENCY INC</v>
          </cell>
        </row>
        <row r="6345">
          <cell r="A6345" t="str">
            <v>C56453IH</v>
          </cell>
          <cell r="B6345">
            <v>42185</v>
          </cell>
          <cell r="C6345" t="str">
            <v>C56453</v>
          </cell>
          <cell r="D6345" t="str">
            <v>ACM Group</v>
          </cell>
          <cell r="E6345" t="str">
            <v>MA</v>
          </cell>
          <cell r="F6345" t="str">
            <v>P1</v>
          </cell>
          <cell r="G6345" t="str">
            <v>SMALL</v>
          </cell>
          <cell r="H6345" t="str">
            <v>IH</v>
          </cell>
          <cell r="I6345" t="str">
            <v>0019538 - SMALL BUSINESS INSURANCE AGENCY INC</v>
          </cell>
        </row>
        <row r="6346">
          <cell r="A6346" t="str">
            <v>C56456JM</v>
          </cell>
          <cell r="B6346">
            <v>42185</v>
          </cell>
          <cell r="C6346" t="str">
            <v>C56456</v>
          </cell>
          <cell r="D6346" t="str">
            <v>Alliance for Dental Care PLLC</v>
          </cell>
          <cell r="E6346" t="str">
            <v>NH</v>
          </cell>
          <cell r="F6346" t="str">
            <v>P1</v>
          </cell>
          <cell r="G6346" t="str">
            <v>SMALL</v>
          </cell>
          <cell r="H6346" t="str">
            <v>JM</v>
          </cell>
          <cell r="I6346" t="str">
            <v>0019666 - LANDMARK BENEFITS INC</v>
          </cell>
        </row>
        <row r="6347">
          <cell r="A6347" t="str">
            <v>C56467IA</v>
          </cell>
          <cell r="B6347">
            <v>42185</v>
          </cell>
          <cell r="C6347" t="str">
            <v>C56467</v>
          </cell>
          <cell r="D6347" t="str">
            <v>Proteon Therapeutics Inc</v>
          </cell>
          <cell r="E6347" t="str">
            <v>MA</v>
          </cell>
          <cell r="F6347" t="str">
            <v>P1</v>
          </cell>
          <cell r="G6347" t="str">
            <v>SMALL</v>
          </cell>
          <cell r="H6347" t="str">
            <v>IA</v>
          </cell>
          <cell r="I6347" t="str">
            <v>0019667 - SHERBLOM INSURANCE AGENCY</v>
          </cell>
        </row>
        <row r="6348">
          <cell r="A6348" t="str">
            <v>C56467IH</v>
          </cell>
          <cell r="B6348">
            <v>42185</v>
          </cell>
          <cell r="C6348" t="str">
            <v>C56467</v>
          </cell>
          <cell r="D6348" t="str">
            <v>Proteon Therapeutics Inc</v>
          </cell>
          <cell r="E6348" t="str">
            <v>MA</v>
          </cell>
          <cell r="F6348" t="str">
            <v>P1</v>
          </cell>
          <cell r="G6348" t="str">
            <v>SMALL</v>
          </cell>
          <cell r="H6348" t="str">
            <v>IH</v>
          </cell>
          <cell r="I6348" t="str">
            <v>0019667 - SHERBLOM INSURANCE AGENCY</v>
          </cell>
        </row>
        <row r="6349">
          <cell r="A6349" t="str">
            <v>C56469JM</v>
          </cell>
          <cell r="B6349">
            <v>42185</v>
          </cell>
          <cell r="C6349" t="str">
            <v>C56469</v>
          </cell>
          <cell r="D6349" t="str">
            <v>Soucy Industries</v>
          </cell>
          <cell r="E6349" t="str">
            <v>NH</v>
          </cell>
          <cell r="F6349" t="str">
            <v>P1</v>
          </cell>
          <cell r="G6349" t="str">
            <v>SMALL</v>
          </cell>
          <cell r="H6349" t="str">
            <v>JM</v>
          </cell>
          <cell r="I6349" t="str">
            <v>0028921 - USI INSURANCE SERVICES LLC - BRIARCLIFF</v>
          </cell>
        </row>
        <row r="6350">
          <cell r="A6350" t="str">
            <v>C56471IH</v>
          </cell>
          <cell r="B6350">
            <v>42185</v>
          </cell>
          <cell r="C6350" t="str">
            <v>C56471</v>
          </cell>
          <cell r="D6350" t="str">
            <v>ABCO Rental &amp; Storage</v>
          </cell>
          <cell r="E6350" t="str">
            <v>ME</v>
          </cell>
          <cell r="F6350" t="str">
            <v>P1</v>
          </cell>
          <cell r="G6350" t="str">
            <v>SMALL</v>
          </cell>
          <cell r="H6350" t="str">
            <v>IH</v>
          </cell>
          <cell r="I6350" t="str">
            <v>0019663 - CLARK INSURANCE</v>
          </cell>
        </row>
        <row r="6351">
          <cell r="A6351" t="str">
            <v>C56472MI</v>
          </cell>
          <cell r="B6351">
            <v>42185</v>
          </cell>
          <cell r="C6351" t="str">
            <v>C56472</v>
          </cell>
          <cell r="D6351" t="str">
            <v>Champion Contractors Inc</v>
          </cell>
          <cell r="E6351" t="str">
            <v>MA</v>
          </cell>
          <cell r="F6351" t="str">
            <v>P1</v>
          </cell>
          <cell r="G6351" t="str">
            <v>MCARE</v>
          </cell>
          <cell r="H6351" t="str">
            <v>MI</v>
          </cell>
          <cell r="I6351" t="str">
            <v>0019552 - API/ARNIE PIERCE INSURANCE</v>
          </cell>
        </row>
        <row r="6352">
          <cell r="A6352" t="str">
            <v>C56474IA</v>
          </cell>
          <cell r="B6352">
            <v>42185</v>
          </cell>
          <cell r="C6352" t="str">
            <v>C56474</v>
          </cell>
          <cell r="D6352" t="str">
            <v>Oasis Technology Partners Inc</v>
          </cell>
          <cell r="E6352" t="str">
            <v>MA</v>
          </cell>
          <cell r="F6352" t="str">
            <v>P1</v>
          </cell>
          <cell r="G6352" t="str">
            <v>CRC</v>
          </cell>
          <cell r="H6352" t="str">
            <v>IA</v>
          </cell>
          <cell r="I6352" t="str">
            <v>0035392 - FOLEY INSURANCE AGENCY INC. THE</v>
          </cell>
        </row>
        <row r="6353">
          <cell r="A6353" t="str">
            <v>C56474IH</v>
          </cell>
          <cell r="B6353">
            <v>42185</v>
          </cell>
          <cell r="C6353" t="str">
            <v>C56474</v>
          </cell>
          <cell r="D6353" t="str">
            <v>Oasis Technology Partners Inc</v>
          </cell>
          <cell r="E6353" t="str">
            <v>MA</v>
          </cell>
          <cell r="F6353" t="str">
            <v>P1</v>
          </cell>
          <cell r="G6353" t="str">
            <v>CRC</v>
          </cell>
          <cell r="H6353" t="str">
            <v>IH</v>
          </cell>
          <cell r="I6353" t="str">
            <v>0035392 - FOLEY INSURANCE AGENCY INC. THE</v>
          </cell>
        </row>
        <row r="6354">
          <cell r="A6354" t="str">
            <v>C56479IH</v>
          </cell>
          <cell r="B6354">
            <v>42185</v>
          </cell>
          <cell r="C6354" t="str">
            <v>C56479</v>
          </cell>
          <cell r="D6354" t="str">
            <v>Cityside, Inc.</v>
          </cell>
          <cell r="E6354" t="str">
            <v>ME</v>
          </cell>
          <cell r="F6354" t="str">
            <v>P1</v>
          </cell>
          <cell r="G6354" t="str">
            <v>SMALL</v>
          </cell>
          <cell r="H6354" t="str">
            <v>IH</v>
          </cell>
          <cell r="I6354" t="str">
            <v>0019656 - E A SCRIBNER INSURANCE AGENCY INC</v>
          </cell>
        </row>
        <row r="6355">
          <cell r="A6355" t="str">
            <v>C56480IA</v>
          </cell>
          <cell r="B6355">
            <v>42185</v>
          </cell>
          <cell r="C6355" t="str">
            <v>C56480</v>
          </cell>
          <cell r="D6355" t="str">
            <v>Wicked Restaurant Inc</v>
          </cell>
          <cell r="E6355" t="str">
            <v>MA</v>
          </cell>
          <cell r="F6355" t="str">
            <v>P1</v>
          </cell>
          <cell r="G6355" t="str">
            <v>SMALL</v>
          </cell>
          <cell r="H6355" t="str">
            <v>IA</v>
          </cell>
          <cell r="I6355" t="str">
            <v>0035401 - HARPER, ANNA</v>
          </cell>
        </row>
        <row r="6356">
          <cell r="A6356" t="str">
            <v>C56480IH</v>
          </cell>
          <cell r="B6356">
            <v>42185</v>
          </cell>
          <cell r="C6356" t="str">
            <v>C56480</v>
          </cell>
          <cell r="D6356" t="str">
            <v>Wicked Restaurant Inc</v>
          </cell>
          <cell r="E6356" t="str">
            <v>MA</v>
          </cell>
          <cell r="F6356" t="str">
            <v>P1</v>
          </cell>
          <cell r="G6356" t="str">
            <v>SMALL</v>
          </cell>
          <cell r="H6356" t="str">
            <v>IH</v>
          </cell>
          <cell r="I6356" t="str">
            <v>0035401 - HARPER, ANNA</v>
          </cell>
        </row>
        <row r="6357">
          <cell r="A6357" t="str">
            <v>C56484IA</v>
          </cell>
          <cell r="B6357">
            <v>42185</v>
          </cell>
          <cell r="C6357" t="str">
            <v>C56484</v>
          </cell>
          <cell r="D6357" t="str">
            <v>SimpleTuition Inc</v>
          </cell>
          <cell r="E6357" t="str">
            <v>MA</v>
          </cell>
          <cell r="F6357" t="str">
            <v>P1</v>
          </cell>
          <cell r="G6357" t="str">
            <v>CRC</v>
          </cell>
          <cell r="H6357" t="str">
            <v>IA</v>
          </cell>
          <cell r="I6357" t="str">
            <v>0030504 - DIGITAL INSURANCE AGENCY INC</v>
          </cell>
        </row>
        <row r="6358">
          <cell r="A6358" t="str">
            <v>C56484IH</v>
          </cell>
          <cell r="B6358">
            <v>42185</v>
          </cell>
          <cell r="C6358" t="str">
            <v>C56484</v>
          </cell>
          <cell r="D6358" t="str">
            <v>SimpleTuition Inc</v>
          </cell>
          <cell r="E6358" t="str">
            <v>MA</v>
          </cell>
          <cell r="F6358" t="str">
            <v>P1</v>
          </cell>
          <cell r="G6358" t="str">
            <v>CRC</v>
          </cell>
          <cell r="H6358" t="str">
            <v>IH</v>
          </cell>
          <cell r="I6358" t="str">
            <v>0030504 - DIGITAL INSURANCE AGENCY INC</v>
          </cell>
        </row>
        <row r="6359">
          <cell r="A6359" t="str">
            <v>C56485IA</v>
          </cell>
          <cell r="B6359">
            <v>42185</v>
          </cell>
          <cell r="C6359" t="str">
            <v>C56485</v>
          </cell>
          <cell r="D6359" t="str">
            <v>Rivinius &amp; Sons Inc</v>
          </cell>
          <cell r="E6359" t="str">
            <v>MA</v>
          </cell>
          <cell r="F6359" t="str">
            <v>P1</v>
          </cell>
          <cell r="G6359" t="str">
            <v>SMALL</v>
          </cell>
          <cell r="H6359" t="str">
            <v>IA</v>
          </cell>
          <cell r="I6359" t="str">
            <v>0030503 - DIGITAL INSURANCE AGENCY INC</v>
          </cell>
        </row>
        <row r="6360">
          <cell r="A6360" t="str">
            <v>C56485JA</v>
          </cell>
          <cell r="B6360">
            <v>42185</v>
          </cell>
          <cell r="C6360" t="str">
            <v>C56485</v>
          </cell>
          <cell r="D6360" t="str">
            <v>Rivinius &amp; Sons Inc</v>
          </cell>
          <cell r="E6360" t="str">
            <v>MA</v>
          </cell>
          <cell r="F6360" t="str">
            <v>P1</v>
          </cell>
          <cell r="G6360" t="str">
            <v>SMALL</v>
          </cell>
          <cell r="H6360" t="str">
            <v>JA</v>
          </cell>
          <cell r="I6360" t="str">
            <v>0030503 - DIGITAL INSURANCE AGENCY INC</v>
          </cell>
        </row>
        <row r="6361">
          <cell r="A6361" t="str">
            <v>C56490IA</v>
          </cell>
          <cell r="B6361">
            <v>42185</v>
          </cell>
          <cell r="C6361" t="str">
            <v>C56490</v>
          </cell>
          <cell r="D6361" t="str">
            <v>Didax Inc</v>
          </cell>
          <cell r="E6361" t="str">
            <v>MA</v>
          </cell>
          <cell r="F6361" t="str">
            <v>P1</v>
          </cell>
          <cell r="G6361" t="str">
            <v>SMALL</v>
          </cell>
          <cell r="H6361" t="str">
            <v>IA</v>
          </cell>
          <cell r="I6361" t="str">
            <v>0035862 - UNITED BUSINESSMANS INSURANCE AGENCY</v>
          </cell>
        </row>
        <row r="6362">
          <cell r="A6362" t="str">
            <v>C56490IH</v>
          </cell>
          <cell r="B6362">
            <v>42185</v>
          </cell>
          <cell r="C6362" t="str">
            <v>C56490</v>
          </cell>
          <cell r="D6362" t="str">
            <v>Didax Inc</v>
          </cell>
          <cell r="E6362" t="str">
            <v>MA</v>
          </cell>
          <cell r="F6362" t="str">
            <v>P1</v>
          </cell>
          <cell r="G6362" t="str">
            <v>SMALL</v>
          </cell>
          <cell r="H6362" t="str">
            <v>IH</v>
          </cell>
          <cell r="I6362" t="str">
            <v>0035862 - UNITED BUSINESSMANS INSURANCE AGENCY</v>
          </cell>
        </row>
        <row r="6363">
          <cell r="A6363" t="str">
            <v>C56490JA</v>
          </cell>
          <cell r="B6363">
            <v>42185</v>
          </cell>
          <cell r="C6363" t="str">
            <v>C56490</v>
          </cell>
          <cell r="D6363" t="str">
            <v>Didax Inc</v>
          </cell>
          <cell r="E6363" t="str">
            <v>MA</v>
          </cell>
          <cell r="F6363" t="str">
            <v>P1</v>
          </cell>
          <cell r="G6363" t="str">
            <v>SMALL</v>
          </cell>
          <cell r="H6363" t="str">
            <v>JA</v>
          </cell>
          <cell r="I6363" t="str">
            <v>0035862 - UNITED BUSINESSMANS INSURANCE AGENCY</v>
          </cell>
        </row>
        <row r="6364">
          <cell r="A6364" t="str">
            <v>C56491IA</v>
          </cell>
          <cell r="B6364">
            <v>42185</v>
          </cell>
          <cell r="C6364" t="str">
            <v>C56491</v>
          </cell>
          <cell r="D6364" t="str">
            <v>Arion Water Incorporated</v>
          </cell>
          <cell r="E6364" t="str">
            <v>MA</v>
          </cell>
          <cell r="F6364" t="str">
            <v>P1</v>
          </cell>
          <cell r="G6364" t="str">
            <v>SMALL</v>
          </cell>
          <cell r="H6364" t="str">
            <v>IA</v>
          </cell>
          <cell r="I6364" t="str">
            <v>0028922 - USI INSURANCE SERVICES LLC - BRIARCLIFF</v>
          </cell>
        </row>
        <row r="6365">
          <cell r="A6365" t="str">
            <v>C56491IH</v>
          </cell>
          <cell r="B6365">
            <v>42185</v>
          </cell>
          <cell r="C6365" t="str">
            <v>C56491</v>
          </cell>
          <cell r="D6365" t="str">
            <v>Arion Water Incorporated</v>
          </cell>
          <cell r="E6365" t="str">
            <v>MA</v>
          </cell>
          <cell r="F6365" t="str">
            <v>P1</v>
          </cell>
          <cell r="G6365" t="str">
            <v>SMALL</v>
          </cell>
          <cell r="H6365" t="str">
            <v>IH</v>
          </cell>
          <cell r="I6365" t="str">
            <v>0028922 - USI INSURANCE SERVICES LLC - BRIARCLIFF</v>
          </cell>
        </row>
        <row r="6366">
          <cell r="A6366" t="str">
            <v>C56493IH</v>
          </cell>
          <cell r="B6366">
            <v>42185</v>
          </cell>
          <cell r="C6366" t="str">
            <v>C56493</v>
          </cell>
          <cell r="D6366" t="str">
            <v>Wescon Inc</v>
          </cell>
          <cell r="E6366" t="str">
            <v>MA</v>
          </cell>
          <cell r="F6366" t="str">
            <v>P1</v>
          </cell>
          <cell r="G6366" t="str">
            <v>SMALL</v>
          </cell>
          <cell r="H6366" t="str">
            <v>IH</v>
          </cell>
          <cell r="I6366" t="str">
            <v>0019890 - LEFEBVRE, KENNETH M</v>
          </cell>
        </row>
        <row r="6367">
          <cell r="A6367" t="str">
            <v>C56494JH</v>
          </cell>
          <cell r="B6367">
            <v>42185</v>
          </cell>
          <cell r="C6367" t="str">
            <v>C56494</v>
          </cell>
          <cell r="D6367" t="str">
            <v>River Run Medical Offices</v>
          </cell>
          <cell r="E6367" t="str">
            <v>NH</v>
          </cell>
          <cell r="F6367" t="str">
            <v>P1</v>
          </cell>
          <cell r="G6367" t="str">
            <v>SMALL</v>
          </cell>
          <cell r="H6367" t="str">
            <v>JH</v>
          </cell>
          <cell r="I6367" t="str">
            <v>0019626 - NEW ENGLAND EMPLOYEE BENEFITS COUNCIL</v>
          </cell>
        </row>
        <row r="6368">
          <cell r="A6368" t="str">
            <v>C56498JH</v>
          </cell>
          <cell r="B6368">
            <v>42185</v>
          </cell>
          <cell r="C6368" t="str">
            <v>C56498</v>
          </cell>
          <cell r="D6368" t="str">
            <v>Greenleaf Properties Inc</v>
          </cell>
          <cell r="E6368" t="str">
            <v>NH</v>
          </cell>
          <cell r="F6368" t="str">
            <v>P1</v>
          </cell>
          <cell r="G6368" t="str">
            <v>SMALL</v>
          </cell>
          <cell r="H6368" t="str">
            <v>JH</v>
          </cell>
          <cell r="I6368" t="str">
            <v>0030560 - NEW ENGLAND EMPLOYEE BENEFITS COUNCIL</v>
          </cell>
        </row>
        <row r="6369">
          <cell r="A6369" t="str">
            <v>C56498JS</v>
          </cell>
          <cell r="B6369">
            <v>42185</v>
          </cell>
          <cell r="C6369" t="str">
            <v>C56498</v>
          </cell>
          <cell r="D6369" t="str">
            <v>Greenleaf Properties Inc</v>
          </cell>
          <cell r="E6369" t="str">
            <v>NH</v>
          </cell>
          <cell r="F6369" t="str">
            <v>P1</v>
          </cell>
          <cell r="G6369" t="str">
            <v>SMALL</v>
          </cell>
          <cell r="H6369" t="str">
            <v>JS</v>
          </cell>
          <cell r="I6369" t="str">
            <v>0030560 - NEW ENGLAND EMPLOYEE BENEFITS COUNCIL</v>
          </cell>
        </row>
        <row r="6370">
          <cell r="A6370" t="str">
            <v>C56499IA</v>
          </cell>
          <cell r="B6370">
            <v>42185</v>
          </cell>
          <cell r="C6370" t="str">
            <v>C56499</v>
          </cell>
          <cell r="D6370" t="str">
            <v>Hackett Feinberg PC</v>
          </cell>
          <cell r="E6370" t="str">
            <v>MA</v>
          </cell>
          <cell r="F6370" t="str">
            <v>P1</v>
          </cell>
          <cell r="G6370" t="str">
            <v>SMALL</v>
          </cell>
          <cell r="H6370" t="str">
            <v>IA</v>
          </cell>
          <cell r="I6370" t="str">
            <v>0031800 - EASTERN BENEFITS GROUP</v>
          </cell>
        </row>
        <row r="6371">
          <cell r="A6371" t="str">
            <v>C56499IH</v>
          </cell>
          <cell r="B6371">
            <v>42185</v>
          </cell>
          <cell r="C6371" t="str">
            <v>C56499</v>
          </cell>
          <cell r="D6371" t="str">
            <v>Hackett Feinberg PC</v>
          </cell>
          <cell r="E6371" t="str">
            <v>MA</v>
          </cell>
          <cell r="F6371" t="str">
            <v>P1</v>
          </cell>
          <cell r="G6371" t="str">
            <v>SMALL</v>
          </cell>
          <cell r="H6371" t="str">
            <v>IH</v>
          </cell>
          <cell r="I6371" t="str">
            <v>0031800 - EASTERN BENEFITS GROUP</v>
          </cell>
        </row>
        <row r="6372">
          <cell r="A6372" t="str">
            <v>C56506IA</v>
          </cell>
          <cell r="B6372">
            <v>42185</v>
          </cell>
          <cell r="C6372" t="str">
            <v>C56506</v>
          </cell>
          <cell r="D6372" t="str">
            <v>Reef Realty LTD</v>
          </cell>
          <cell r="E6372" t="str">
            <v>MA</v>
          </cell>
          <cell r="F6372" t="str">
            <v>P1</v>
          </cell>
          <cell r="G6372" t="str">
            <v>SMALL</v>
          </cell>
          <cell r="H6372" t="str">
            <v>IA</v>
          </cell>
          <cell r="I6372" t="str">
            <v>0032022 - KFA BENEFITS INSURANCE LLC</v>
          </cell>
        </row>
        <row r="6373">
          <cell r="A6373" t="str">
            <v>C56506IH</v>
          </cell>
          <cell r="B6373">
            <v>42185</v>
          </cell>
          <cell r="C6373" t="str">
            <v>C56506</v>
          </cell>
          <cell r="D6373" t="str">
            <v>Reef Realty LTD</v>
          </cell>
          <cell r="E6373" t="str">
            <v>MA</v>
          </cell>
          <cell r="F6373" t="str">
            <v>P1</v>
          </cell>
          <cell r="G6373" t="str">
            <v>SMALL</v>
          </cell>
          <cell r="H6373" t="str">
            <v>IH</v>
          </cell>
          <cell r="I6373" t="str">
            <v>0032022 - KFA BENEFITS INSURANCE LLC</v>
          </cell>
        </row>
        <row r="6374">
          <cell r="A6374" t="str">
            <v>C56509IA</v>
          </cell>
          <cell r="B6374">
            <v>42185</v>
          </cell>
          <cell r="C6374" t="str">
            <v>C56509</v>
          </cell>
          <cell r="D6374" t="str">
            <v>CAPA International Education LP</v>
          </cell>
          <cell r="E6374" t="str">
            <v>MA</v>
          </cell>
          <cell r="F6374" t="str">
            <v>P1</v>
          </cell>
          <cell r="G6374" t="str">
            <v>SMALL</v>
          </cell>
          <cell r="H6374" t="str">
            <v>IA</v>
          </cell>
          <cell r="I6374" t="str">
            <v>0031804 - INCENTIVE GROUP</v>
          </cell>
        </row>
        <row r="6375">
          <cell r="A6375" t="str">
            <v>C56509IH</v>
          </cell>
          <cell r="B6375">
            <v>42185</v>
          </cell>
          <cell r="C6375" t="str">
            <v>C56509</v>
          </cell>
          <cell r="D6375" t="str">
            <v>CAPA International Education LP</v>
          </cell>
          <cell r="E6375" t="str">
            <v>MA</v>
          </cell>
          <cell r="F6375" t="str">
            <v>P1</v>
          </cell>
          <cell r="G6375" t="str">
            <v>SMALL</v>
          </cell>
          <cell r="H6375" t="str">
            <v>IH</v>
          </cell>
          <cell r="I6375" t="str">
            <v>0031804 - INCENTIVE GROUP</v>
          </cell>
        </row>
        <row r="6376">
          <cell r="A6376" t="str">
            <v>C56510IV</v>
          </cell>
          <cell r="B6376">
            <v>42185</v>
          </cell>
          <cell r="C6376" t="str">
            <v>C56510</v>
          </cell>
          <cell r="D6376" t="str">
            <v>Lakes Region Anesthesiology PA</v>
          </cell>
          <cell r="E6376" t="str">
            <v>NH</v>
          </cell>
          <cell r="F6376" t="str">
            <v>P1</v>
          </cell>
          <cell r="G6376" t="str">
            <v>SMALL</v>
          </cell>
          <cell r="H6376" t="str">
            <v>IV</v>
          </cell>
          <cell r="I6376" t="str">
            <v>0019648 - NEW ENGLAND EMPLOYEE BENEFITS COUNCIL</v>
          </cell>
        </row>
        <row r="6377">
          <cell r="A6377" t="str">
            <v>C56511IA</v>
          </cell>
          <cell r="B6377">
            <v>42185</v>
          </cell>
          <cell r="C6377" t="str">
            <v>C56511</v>
          </cell>
          <cell r="D6377" t="str">
            <v>NJC Boston LLC</v>
          </cell>
          <cell r="E6377" t="str">
            <v>MA</v>
          </cell>
          <cell r="F6377" t="str">
            <v>P1</v>
          </cell>
          <cell r="G6377" t="str">
            <v>SMALL</v>
          </cell>
          <cell r="H6377" t="str">
            <v>IA</v>
          </cell>
          <cell r="I6377" t="str">
            <v>0019661 - HOOTSTEIN, PAUL</v>
          </cell>
        </row>
        <row r="6378">
          <cell r="A6378" t="str">
            <v>C56511IH</v>
          </cell>
          <cell r="B6378">
            <v>42185</v>
          </cell>
          <cell r="C6378" t="str">
            <v>C56511</v>
          </cell>
          <cell r="D6378" t="str">
            <v>NJC Boston LLC</v>
          </cell>
          <cell r="E6378" t="str">
            <v>MA</v>
          </cell>
          <cell r="F6378" t="str">
            <v>P1</v>
          </cell>
          <cell r="G6378" t="str">
            <v>SMALL</v>
          </cell>
          <cell r="H6378" t="str">
            <v>IH</v>
          </cell>
          <cell r="I6378" t="str">
            <v>0019661 - HOOTSTEIN, PAUL</v>
          </cell>
        </row>
        <row r="6379">
          <cell r="A6379" t="str">
            <v>C56512IV</v>
          </cell>
          <cell r="B6379">
            <v>42185</v>
          </cell>
          <cell r="C6379" t="str">
            <v>C56512</v>
          </cell>
          <cell r="D6379" t="str">
            <v>Pediatric Associates of Hampton &amp; Portsmouth PC</v>
          </cell>
          <cell r="E6379" t="str">
            <v>NH</v>
          </cell>
          <cell r="F6379" t="str">
            <v>P1</v>
          </cell>
          <cell r="G6379" t="str">
            <v>SMALL</v>
          </cell>
          <cell r="H6379" t="str">
            <v>IV</v>
          </cell>
          <cell r="I6379" t="str">
            <v>0029630 - NEW ENGLAND EMPLOYEE BENEFITS COUNCIL</v>
          </cell>
        </row>
        <row r="6380">
          <cell r="A6380" t="str">
            <v>C56512JM</v>
          </cell>
          <cell r="B6380">
            <v>42185</v>
          </cell>
          <cell r="C6380" t="str">
            <v>C56512</v>
          </cell>
          <cell r="D6380" t="str">
            <v>Pediatric Associates of Hampton &amp; Portsmouth PC</v>
          </cell>
          <cell r="E6380" t="str">
            <v>NH</v>
          </cell>
          <cell r="F6380" t="str">
            <v>P1</v>
          </cell>
          <cell r="G6380" t="str">
            <v>SMALL</v>
          </cell>
          <cell r="H6380" t="str">
            <v>JM</v>
          </cell>
          <cell r="I6380" t="str">
            <v>0029630 - NEW ENGLAND EMPLOYEE BENEFITS COUNCIL</v>
          </cell>
        </row>
        <row r="6381">
          <cell r="A6381" t="str">
            <v>C56514IA</v>
          </cell>
          <cell r="B6381">
            <v>42185</v>
          </cell>
          <cell r="C6381" t="str">
            <v>C56514</v>
          </cell>
          <cell r="D6381" t="str">
            <v>Korsch America Inc</v>
          </cell>
          <cell r="E6381" t="str">
            <v>MA</v>
          </cell>
          <cell r="F6381" t="str">
            <v>P1</v>
          </cell>
          <cell r="G6381" t="str">
            <v>SMALL</v>
          </cell>
          <cell r="H6381" t="str">
            <v>IA</v>
          </cell>
          <cell r="I6381" t="str">
            <v>0032807 - NFP CORPORATE SERVICES (NY) LLC</v>
          </cell>
        </row>
        <row r="6382">
          <cell r="A6382" t="str">
            <v>C56514IH</v>
          </cell>
          <cell r="B6382">
            <v>42185</v>
          </cell>
          <cell r="C6382" t="str">
            <v>C56514</v>
          </cell>
          <cell r="D6382" t="str">
            <v>Korsch America Inc</v>
          </cell>
          <cell r="E6382" t="str">
            <v>MA</v>
          </cell>
          <cell r="F6382" t="str">
            <v>P1</v>
          </cell>
          <cell r="G6382" t="str">
            <v>SMALL</v>
          </cell>
          <cell r="H6382" t="str">
            <v>IH</v>
          </cell>
          <cell r="I6382" t="str">
            <v>0032807 - NFP CORPORATE SERVICES (NY) LLC</v>
          </cell>
        </row>
        <row r="6383">
          <cell r="A6383" t="str">
            <v>C56514JH</v>
          </cell>
          <cell r="B6383">
            <v>42185</v>
          </cell>
          <cell r="C6383" t="str">
            <v>C56514</v>
          </cell>
          <cell r="D6383" t="str">
            <v>Korsch America Inc</v>
          </cell>
          <cell r="E6383" t="str">
            <v>MA</v>
          </cell>
          <cell r="F6383" t="str">
            <v>P1</v>
          </cell>
          <cell r="G6383" t="str">
            <v>SMALL</v>
          </cell>
          <cell r="H6383" t="str">
            <v>JH</v>
          </cell>
          <cell r="I6383" t="str">
            <v>0032807 - NFP CORPORATE SERVICES (NY) LLC</v>
          </cell>
        </row>
        <row r="6384">
          <cell r="A6384" t="str">
            <v>C56517IH</v>
          </cell>
          <cell r="B6384">
            <v>42185</v>
          </cell>
          <cell r="C6384" t="str">
            <v>C56517</v>
          </cell>
          <cell r="D6384" t="str">
            <v>Rogers Radiator Inc</v>
          </cell>
          <cell r="E6384" t="str">
            <v>MA</v>
          </cell>
          <cell r="F6384" t="str">
            <v>P1</v>
          </cell>
          <cell r="G6384" t="str">
            <v>SMALL</v>
          </cell>
          <cell r="H6384" t="str">
            <v>IH</v>
          </cell>
          <cell r="I6384" t="str">
            <v>0019888 - LEFEBVRE, KENNETH M</v>
          </cell>
        </row>
        <row r="6385">
          <cell r="A6385" t="str">
            <v>C56517MI</v>
          </cell>
          <cell r="B6385">
            <v>42185</v>
          </cell>
          <cell r="C6385" t="str">
            <v>C56517</v>
          </cell>
          <cell r="D6385" t="str">
            <v>Rogers Radiator Inc</v>
          </cell>
          <cell r="E6385" t="str">
            <v>MA</v>
          </cell>
          <cell r="F6385" t="str">
            <v>P1</v>
          </cell>
          <cell r="G6385" t="str">
            <v>MCARE</v>
          </cell>
          <cell r="H6385" t="str">
            <v>MI</v>
          </cell>
          <cell r="I6385" t="str">
            <v>0019888 - LEFEBVRE, KENNETH M</v>
          </cell>
        </row>
        <row r="6386">
          <cell r="A6386" t="str">
            <v>C56528IH</v>
          </cell>
          <cell r="B6386">
            <v>42185</v>
          </cell>
          <cell r="C6386" t="str">
            <v>C56528</v>
          </cell>
          <cell r="D6386" t="str">
            <v>Connor &amp; Hilliard PC</v>
          </cell>
          <cell r="E6386" t="str">
            <v>MA</v>
          </cell>
          <cell r="F6386" t="str">
            <v>P1</v>
          </cell>
          <cell r="G6386" t="str">
            <v>SMALL</v>
          </cell>
          <cell r="H6386" t="str">
            <v>IH</v>
          </cell>
          <cell r="I6386" t="str">
            <v>0019608 - NEW ENGLAND INS ADVISORS LLC</v>
          </cell>
        </row>
        <row r="6387">
          <cell r="A6387" t="str">
            <v>C56536IH</v>
          </cell>
          <cell r="B6387">
            <v>42185</v>
          </cell>
          <cell r="C6387" t="str">
            <v>C56536</v>
          </cell>
          <cell r="D6387" t="str">
            <v>Plymouth Sea Tours, LLC</v>
          </cell>
          <cell r="E6387" t="str">
            <v>MA</v>
          </cell>
          <cell r="F6387" t="str">
            <v>P1</v>
          </cell>
          <cell r="G6387" t="str">
            <v>SMALL</v>
          </cell>
          <cell r="H6387" t="str">
            <v>IH</v>
          </cell>
          <cell r="I6387" t="str">
            <v>0022056 - REID JR, ROBERT J</v>
          </cell>
        </row>
        <row r="6388">
          <cell r="A6388" t="str">
            <v>C56540IH</v>
          </cell>
          <cell r="B6388">
            <v>42185</v>
          </cell>
          <cell r="C6388" t="str">
            <v>C56540</v>
          </cell>
          <cell r="D6388" t="str">
            <v>Wigglesworth Machinery Company</v>
          </cell>
          <cell r="E6388" t="str">
            <v>MA</v>
          </cell>
          <cell r="F6388" t="str">
            <v>P1</v>
          </cell>
          <cell r="G6388" t="str">
            <v>SMALL</v>
          </cell>
          <cell r="H6388" t="str">
            <v>IH</v>
          </cell>
          <cell r="I6388" t="str">
            <v>0019604 - GITHMARK, CLIFFORD P</v>
          </cell>
        </row>
        <row r="6389">
          <cell r="A6389" t="str">
            <v>C56541IV</v>
          </cell>
          <cell r="B6389">
            <v>42185</v>
          </cell>
          <cell r="C6389" t="str">
            <v>C56541</v>
          </cell>
          <cell r="D6389" t="str">
            <v>The Brookeside Group Inc</v>
          </cell>
          <cell r="E6389" t="str">
            <v>MA</v>
          </cell>
          <cell r="F6389" t="str">
            <v>P1</v>
          </cell>
          <cell r="G6389" t="str">
            <v>SMALL</v>
          </cell>
          <cell r="H6389" t="str">
            <v>IV</v>
          </cell>
          <cell r="I6389" t="str">
            <v>0019657 - PMH INSURANCE ASSOCIATES INC</v>
          </cell>
        </row>
        <row r="6390">
          <cell r="A6390" t="str">
            <v>C56541JH</v>
          </cell>
          <cell r="B6390">
            <v>42185</v>
          </cell>
          <cell r="C6390" t="str">
            <v>C56541</v>
          </cell>
          <cell r="D6390" t="str">
            <v>The Brookeside Group Inc</v>
          </cell>
          <cell r="E6390" t="str">
            <v>MA</v>
          </cell>
          <cell r="F6390" t="str">
            <v>P1</v>
          </cell>
          <cell r="G6390" t="str">
            <v>SMALL</v>
          </cell>
          <cell r="H6390" t="str">
            <v>JH</v>
          </cell>
          <cell r="I6390" t="str">
            <v>0019657 - PMH INSURANCE ASSOCIATES INC</v>
          </cell>
        </row>
        <row r="6391">
          <cell r="A6391" t="str">
            <v>C56545IA</v>
          </cell>
          <cell r="B6391">
            <v>42185</v>
          </cell>
          <cell r="C6391" t="str">
            <v>C56545</v>
          </cell>
          <cell r="D6391" t="str">
            <v>Kenyons Market Inc</v>
          </cell>
          <cell r="E6391" t="str">
            <v>MA</v>
          </cell>
          <cell r="F6391" t="str">
            <v>P1</v>
          </cell>
          <cell r="G6391" t="str">
            <v>SMALL</v>
          </cell>
          <cell r="H6391" t="str">
            <v>IA</v>
          </cell>
          <cell r="I6391" t="str">
            <v>0019763 - REID JR, ROBERT J</v>
          </cell>
        </row>
        <row r="6392">
          <cell r="A6392" t="str">
            <v>C56545IH</v>
          </cell>
          <cell r="B6392">
            <v>42185</v>
          </cell>
          <cell r="C6392" t="str">
            <v>C56545</v>
          </cell>
          <cell r="D6392" t="str">
            <v>Kenyons Market Inc</v>
          </cell>
          <cell r="E6392" t="str">
            <v>MA</v>
          </cell>
          <cell r="F6392" t="str">
            <v>P1</v>
          </cell>
          <cell r="G6392" t="str">
            <v>SMALL</v>
          </cell>
          <cell r="H6392" t="str">
            <v>IH</v>
          </cell>
          <cell r="I6392" t="str">
            <v>0019763 - REID JR, ROBERT J</v>
          </cell>
        </row>
        <row r="6393">
          <cell r="A6393" t="str">
            <v>C56550JM</v>
          </cell>
          <cell r="B6393">
            <v>42185</v>
          </cell>
          <cell r="C6393" t="str">
            <v>C56550</v>
          </cell>
          <cell r="D6393" t="str">
            <v>Connecticut Valley Christ Community Church</v>
          </cell>
          <cell r="E6393" t="str">
            <v>NH</v>
          </cell>
          <cell r="F6393" t="str">
            <v>P1</v>
          </cell>
          <cell r="G6393" t="str">
            <v>SMALL</v>
          </cell>
          <cell r="H6393" t="str">
            <v>JM</v>
          </cell>
          <cell r="I6393" t="str">
            <v>0019842 - CBS INSURANCE INC</v>
          </cell>
        </row>
        <row r="6394">
          <cell r="A6394" t="str">
            <v>C56551IA</v>
          </cell>
          <cell r="B6394">
            <v>42185</v>
          </cell>
          <cell r="C6394" t="str">
            <v>C56551</v>
          </cell>
          <cell r="D6394" t="str">
            <v>Clozure Associates</v>
          </cell>
          <cell r="E6394" t="str">
            <v>MA</v>
          </cell>
          <cell r="F6394" t="str">
            <v>P1</v>
          </cell>
          <cell r="G6394" t="str">
            <v>SMALL</v>
          </cell>
          <cell r="H6394" t="str">
            <v>IA</v>
          </cell>
          <cell r="I6394" t="str">
            <v>0019669 - ANTKOWIAK, ERIC D</v>
          </cell>
        </row>
        <row r="6395">
          <cell r="A6395" t="str">
            <v>C56551IH</v>
          </cell>
          <cell r="B6395">
            <v>42185</v>
          </cell>
          <cell r="C6395" t="str">
            <v>C56551</v>
          </cell>
          <cell r="D6395" t="str">
            <v>Clozure Associates</v>
          </cell>
          <cell r="E6395" t="str">
            <v>MA</v>
          </cell>
          <cell r="F6395" t="str">
            <v>P1</v>
          </cell>
          <cell r="G6395" t="str">
            <v>SMALL</v>
          </cell>
          <cell r="H6395" t="str">
            <v>IH</v>
          </cell>
          <cell r="I6395" t="str">
            <v>0019669 - ANTKOWIAK, ERIC D</v>
          </cell>
        </row>
        <row r="6396">
          <cell r="A6396" t="str">
            <v>C56552IH</v>
          </cell>
          <cell r="B6396">
            <v>42185</v>
          </cell>
          <cell r="C6396" t="str">
            <v>C56552</v>
          </cell>
          <cell r="D6396" t="str">
            <v>Bessey Construction Inc</v>
          </cell>
          <cell r="E6396" t="str">
            <v>MA</v>
          </cell>
          <cell r="F6396" t="str">
            <v>P1</v>
          </cell>
          <cell r="G6396" t="str">
            <v>SMALL</v>
          </cell>
          <cell r="H6396" t="str">
            <v>IH</v>
          </cell>
          <cell r="I6396" t="str">
            <v>0030308 - COSTELLO BENEFITS GROUP</v>
          </cell>
        </row>
        <row r="6397">
          <cell r="A6397" t="str">
            <v>C56555IH</v>
          </cell>
          <cell r="B6397">
            <v>42185</v>
          </cell>
          <cell r="C6397" t="str">
            <v>C56555</v>
          </cell>
          <cell r="D6397" t="str">
            <v>Richard J Doiron</v>
          </cell>
          <cell r="E6397" t="str">
            <v>ME</v>
          </cell>
          <cell r="F6397" t="str">
            <v>P1</v>
          </cell>
          <cell r="G6397" t="str">
            <v>SMALL</v>
          </cell>
          <cell r="H6397" t="str">
            <v>IH</v>
          </cell>
          <cell r="I6397" t="str">
            <v>0019765 - HIRST ASSOCIATES</v>
          </cell>
        </row>
        <row r="6398">
          <cell r="A6398" t="str">
            <v>C56557IA</v>
          </cell>
          <cell r="B6398">
            <v>42185</v>
          </cell>
          <cell r="C6398" t="str">
            <v>C56557</v>
          </cell>
          <cell r="D6398" t="str">
            <v>Harvard Soft Inc</v>
          </cell>
          <cell r="E6398" t="str">
            <v>MA</v>
          </cell>
          <cell r="F6398" t="str">
            <v>P1</v>
          </cell>
          <cell r="G6398" t="str">
            <v>SMALL</v>
          </cell>
          <cell r="H6398" t="str">
            <v>IA</v>
          </cell>
          <cell r="I6398" t="str">
            <v>0019691 - MID-STATE INSURANCE AGENCY INC</v>
          </cell>
        </row>
        <row r="6399">
          <cell r="A6399" t="str">
            <v>C56557IH</v>
          </cell>
          <cell r="B6399">
            <v>42185</v>
          </cell>
          <cell r="C6399" t="str">
            <v>C56557</v>
          </cell>
          <cell r="D6399" t="str">
            <v>Harvard Soft Inc</v>
          </cell>
          <cell r="E6399" t="str">
            <v>MA</v>
          </cell>
          <cell r="F6399" t="str">
            <v>P1</v>
          </cell>
          <cell r="G6399" t="str">
            <v>SMALL</v>
          </cell>
          <cell r="H6399" t="str">
            <v>IH</v>
          </cell>
          <cell r="I6399" t="str">
            <v>0019691 - MID-STATE INSURANCE AGENCY INC</v>
          </cell>
        </row>
        <row r="6400">
          <cell r="A6400" t="str">
            <v>C56560IA</v>
          </cell>
          <cell r="B6400">
            <v>42185</v>
          </cell>
          <cell r="C6400" t="str">
            <v>C56560</v>
          </cell>
          <cell r="D6400" t="str">
            <v>Janitronics Inc</v>
          </cell>
          <cell r="E6400" t="str">
            <v>MA</v>
          </cell>
          <cell r="F6400" t="str">
            <v>P1</v>
          </cell>
          <cell r="G6400" t="str">
            <v>CRC</v>
          </cell>
          <cell r="H6400" t="str">
            <v>IA</v>
          </cell>
          <cell r="I6400" t="str">
            <v>0025262 - BUSINESS BENEFITS INS BROKERAGE INC</v>
          </cell>
        </row>
        <row r="6401">
          <cell r="A6401" t="str">
            <v>C56560IH</v>
          </cell>
          <cell r="B6401">
            <v>42185</v>
          </cell>
          <cell r="C6401" t="str">
            <v>C56560</v>
          </cell>
          <cell r="D6401" t="str">
            <v>Janitronics Inc</v>
          </cell>
          <cell r="E6401" t="str">
            <v>MA</v>
          </cell>
          <cell r="F6401" t="str">
            <v>P1</v>
          </cell>
          <cell r="G6401" t="str">
            <v>CRC</v>
          </cell>
          <cell r="H6401" t="str">
            <v>IH</v>
          </cell>
          <cell r="I6401" t="str">
            <v>0025262 - BUSINESS BENEFITS INS BROKERAGE INC</v>
          </cell>
        </row>
        <row r="6402">
          <cell r="A6402" t="str">
            <v>C56560JA</v>
          </cell>
          <cell r="B6402">
            <v>42185</v>
          </cell>
          <cell r="C6402" t="str">
            <v>C56560</v>
          </cell>
          <cell r="D6402" t="str">
            <v>Janitronics Inc</v>
          </cell>
          <cell r="E6402" t="str">
            <v>MA</v>
          </cell>
          <cell r="F6402" t="str">
            <v>P1</v>
          </cell>
          <cell r="G6402" t="str">
            <v>ERF</v>
          </cell>
          <cell r="H6402" t="str">
            <v>JA</v>
          </cell>
          <cell r="I6402" t="str">
            <v>0025262 - BUSINESS BENEFITS INS BROKERAGE INC</v>
          </cell>
        </row>
        <row r="6403">
          <cell r="A6403" t="str">
            <v>C56563IA</v>
          </cell>
          <cell r="B6403">
            <v>42185</v>
          </cell>
          <cell r="C6403" t="str">
            <v>C56563</v>
          </cell>
          <cell r="D6403" t="str">
            <v>Energy Services Group Incorporated</v>
          </cell>
          <cell r="E6403" t="str">
            <v>MA</v>
          </cell>
          <cell r="F6403" t="str">
            <v>P1</v>
          </cell>
          <cell r="G6403" t="str">
            <v>CRC</v>
          </cell>
          <cell r="H6403" t="str">
            <v>IA</v>
          </cell>
          <cell r="I6403" t="str">
            <v>0022709 - WILLIAM GALLAGHER  ASSOCIATES</v>
          </cell>
        </row>
        <row r="6404">
          <cell r="A6404" t="str">
            <v>C56563IH</v>
          </cell>
          <cell r="B6404">
            <v>42185</v>
          </cell>
          <cell r="C6404" t="str">
            <v>C56563</v>
          </cell>
          <cell r="D6404" t="str">
            <v>Energy Services Group Incorporated</v>
          </cell>
          <cell r="E6404" t="str">
            <v>MA</v>
          </cell>
          <cell r="F6404" t="str">
            <v>P1</v>
          </cell>
          <cell r="G6404" t="str">
            <v>CRC</v>
          </cell>
          <cell r="H6404" t="str">
            <v>IH</v>
          </cell>
          <cell r="I6404" t="str">
            <v>0022709 - WILLIAM GALLAGHER  ASSOCIATES</v>
          </cell>
        </row>
        <row r="6405">
          <cell r="A6405" t="str">
            <v>C56564IH</v>
          </cell>
          <cell r="B6405">
            <v>42185</v>
          </cell>
          <cell r="C6405" t="str">
            <v>C56564</v>
          </cell>
          <cell r="D6405" t="str">
            <v>J P Rivard Trailer Sales Inc</v>
          </cell>
          <cell r="E6405" t="str">
            <v>MA</v>
          </cell>
          <cell r="F6405" t="str">
            <v>P1</v>
          </cell>
          <cell r="G6405" t="str">
            <v>SMALL</v>
          </cell>
          <cell r="H6405" t="str">
            <v>IH</v>
          </cell>
          <cell r="I6405" t="str">
            <v>0028009 - BORISLOW INSURANCE AGENCY</v>
          </cell>
        </row>
        <row r="6406">
          <cell r="A6406" t="str">
            <v>C56565IH</v>
          </cell>
          <cell r="B6406">
            <v>42185</v>
          </cell>
          <cell r="C6406" t="str">
            <v>C56565</v>
          </cell>
          <cell r="D6406" t="str">
            <v>Children's Odyssey</v>
          </cell>
          <cell r="E6406" t="str">
            <v>ME</v>
          </cell>
          <cell r="F6406" t="str">
            <v>P1</v>
          </cell>
          <cell r="G6406" t="str">
            <v>SMALL</v>
          </cell>
          <cell r="H6406" t="str">
            <v>IH</v>
          </cell>
          <cell r="I6406" t="str">
            <v>0019770 - HOLDEN INSURANCE AGENCY</v>
          </cell>
        </row>
        <row r="6407">
          <cell r="A6407" t="str">
            <v>C56567IH</v>
          </cell>
          <cell r="B6407">
            <v>42185</v>
          </cell>
          <cell r="C6407" t="str">
            <v>C56567</v>
          </cell>
          <cell r="D6407" t="str">
            <v>Semi Source Inc</v>
          </cell>
          <cell r="E6407" t="str">
            <v>MA</v>
          </cell>
          <cell r="F6407" t="str">
            <v>P1</v>
          </cell>
          <cell r="G6407" t="str">
            <v>SMALL</v>
          </cell>
          <cell r="H6407" t="str">
            <v>IH</v>
          </cell>
          <cell r="I6407" t="str">
            <v>0019753 - PAYCHEX AGENCY INC</v>
          </cell>
        </row>
        <row r="6408">
          <cell r="A6408" t="str">
            <v>C56570IH</v>
          </cell>
          <cell r="B6408">
            <v>42185</v>
          </cell>
          <cell r="C6408" t="str">
            <v>C56570</v>
          </cell>
          <cell r="D6408" t="str">
            <v>R T Forbes Company Inc</v>
          </cell>
          <cell r="E6408" t="str">
            <v>MA</v>
          </cell>
          <cell r="F6408" t="str">
            <v>P1</v>
          </cell>
          <cell r="G6408" t="str">
            <v>SMALL</v>
          </cell>
          <cell r="H6408" t="str">
            <v>IH</v>
          </cell>
          <cell r="I6408" t="str">
            <v>0028217 - EASTERN BENEFITS GROUP</v>
          </cell>
        </row>
        <row r="6409">
          <cell r="A6409" t="str">
            <v>C56571IH</v>
          </cell>
          <cell r="B6409">
            <v>42185</v>
          </cell>
          <cell r="C6409" t="str">
            <v>C56571</v>
          </cell>
          <cell r="D6409" t="str">
            <v>Plamondon Electric</v>
          </cell>
          <cell r="E6409" t="str">
            <v>ME</v>
          </cell>
          <cell r="F6409" t="str">
            <v>P1</v>
          </cell>
          <cell r="G6409" t="str">
            <v>SMALL</v>
          </cell>
          <cell r="H6409" t="str">
            <v>IH</v>
          </cell>
          <cell r="I6409" t="str">
            <v>0029760 - MORRIS INSURANCE SERVICES INC</v>
          </cell>
        </row>
        <row r="6410">
          <cell r="A6410" t="str">
            <v>C56572IV</v>
          </cell>
          <cell r="B6410">
            <v>42185</v>
          </cell>
          <cell r="C6410" t="str">
            <v>C56572</v>
          </cell>
          <cell r="D6410" t="str">
            <v>Durham Evangelical Church</v>
          </cell>
          <cell r="E6410" t="str">
            <v>NH</v>
          </cell>
          <cell r="F6410" t="str">
            <v>P1</v>
          </cell>
          <cell r="G6410" t="str">
            <v>SMALL</v>
          </cell>
          <cell r="H6410" t="str">
            <v>IV</v>
          </cell>
          <cell r="I6410" t="str">
            <v>0019759 - LEMIEUX, RONALD L</v>
          </cell>
        </row>
        <row r="6411">
          <cell r="A6411" t="str">
            <v>C56573IH</v>
          </cell>
          <cell r="B6411">
            <v>42185</v>
          </cell>
          <cell r="C6411" t="str">
            <v>C56573</v>
          </cell>
          <cell r="D6411" t="str">
            <v>Acme Building Services Inc</v>
          </cell>
          <cell r="E6411" t="str">
            <v>MA</v>
          </cell>
          <cell r="F6411" t="str">
            <v>P1</v>
          </cell>
          <cell r="G6411" t="str">
            <v>SMALL</v>
          </cell>
          <cell r="H6411" t="str">
            <v>IH</v>
          </cell>
          <cell r="I6411" t="str">
            <v>0019612 - BAYSTATE BENEFIT SERVICES INC</v>
          </cell>
        </row>
        <row r="6412">
          <cell r="A6412" t="str">
            <v>C56576IH</v>
          </cell>
          <cell r="B6412">
            <v>42185</v>
          </cell>
          <cell r="C6412" t="str">
            <v>C56576</v>
          </cell>
          <cell r="D6412" t="str">
            <v>Estabrook &amp; Chamberlain Insurance Agency Inc</v>
          </cell>
          <cell r="E6412" t="str">
            <v>MA</v>
          </cell>
          <cell r="F6412" t="str">
            <v>P1</v>
          </cell>
          <cell r="G6412" t="str">
            <v>SMALL</v>
          </cell>
          <cell r="H6412" t="str">
            <v>IH</v>
          </cell>
          <cell r="I6412" t="str">
            <v>0029958 - ESTABROOK &amp; CHAMBERLAIN</v>
          </cell>
        </row>
        <row r="6413">
          <cell r="A6413" t="str">
            <v>C56578JM</v>
          </cell>
          <cell r="B6413">
            <v>42185</v>
          </cell>
          <cell r="C6413" t="str">
            <v>C56578</v>
          </cell>
          <cell r="D6413" t="str">
            <v>Sunset Tool Inc</v>
          </cell>
          <cell r="E6413" t="str">
            <v>NH</v>
          </cell>
          <cell r="F6413" t="str">
            <v>P1</v>
          </cell>
          <cell r="G6413" t="str">
            <v>SMALL</v>
          </cell>
          <cell r="H6413" t="str">
            <v>JM</v>
          </cell>
          <cell r="I6413" t="str">
            <v>0019762 - GRANITE GROUP BENEFITS LLC</v>
          </cell>
        </row>
        <row r="6414">
          <cell r="A6414" t="str">
            <v>C56580IH</v>
          </cell>
          <cell r="B6414">
            <v>42185</v>
          </cell>
          <cell r="C6414" t="str">
            <v>C56580</v>
          </cell>
          <cell r="D6414" t="str">
            <v>KMS Home Care Inc dba Care Solutions Inc</v>
          </cell>
          <cell r="E6414" t="str">
            <v>MA</v>
          </cell>
          <cell r="F6414" t="str">
            <v>P1</v>
          </cell>
          <cell r="G6414" t="str">
            <v>CRC</v>
          </cell>
          <cell r="H6414" t="str">
            <v>IH</v>
          </cell>
          <cell r="I6414" t="str">
            <v>0021647 - MCGRATH INSURANCE BROKERAGE INC</v>
          </cell>
        </row>
        <row r="6415">
          <cell r="A6415" t="str">
            <v>C56580JA</v>
          </cell>
          <cell r="B6415">
            <v>42185</v>
          </cell>
          <cell r="C6415" t="str">
            <v>C56580</v>
          </cell>
          <cell r="D6415" t="str">
            <v>KMS Home Care Inc dba Care Solutions Inc</v>
          </cell>
          <cell r="E6415" t="str">
            <v>MA</v>
          </cell>
          <cell r="F6415" t="str">
            <v>P1</v>
          </cell>
          <cell r="G6415" t="str">
            <v>CRC</v>
          </cell>
          <cell r="H6415" t="str">
            <v>JA</v>
          </cell>
          <cell r="I6415" t="str">
            <v>0021647 - MCGRATH INSURANCE BROKERAGE INC</v>
          </cell>
        </row>
        <row r="6416">
          <cell r="A6416" t="str">
            <v>C56581IH</v>
          </cell>
          <cell r="B6416">
            <v>42185</v>
          </cell>
          <cell r="C6416" t="str">
            <v>C56581</v>
          </cell>
          <cell r="D6416" t="str">
            <v>EKTO Manufacturing Inc</v>
          </cell>
          <cell r="E6416" t="str">
            <v>ME</v>
          </cell>
          <cell r="F6416" t="str">
            <v>P1</v>
          </cell>
          <cell r="G6416" t="str">
            <v>SMALL</v>
          </cell>
          <cell r="H6416" t="str">
            <v>IH</v>
          </cell>
          <cell r="I6416" t="str">
            <v>0019766 - HIRST ASSOCIATES</v>
          </cell>
        </row>
        <row r="6417">
          <cell r="A6417" t="str">
            <v>C56583IH</v>
          </cell>
          <cell r="B6417">
            <v>42185</v>
          </cell>
          <cell r="C6417" t="str">
            <v>C56583</v>
          </cell>
          <cell r="D6417" t="str">
            <v>Family Care Centers PC</v>
          </cell>
          <cell r="E6417" t="str">
            <v>MA</v>
          </cell>
          <cell r="F6417" t="str">
            <v>P1</v>
          </cell>
          <cell r="G6417" t="str">
            <v>SMALL</v>
          </cell>
          <cell r="H6417" t="str">
            <v>IH</v>
          </cell>
          <cell r="I6417" t="str">
            <v>0019977 - EASTERN BENEFITS GROUP</v>
          </cell>
        </row>
        <row r="6418">
          <cell r="A6418" t="str">
            <v>C56583JA</v>
          </cell>
          <cell r="B6418">
            <v>42185</v>
          </cell>
          <cell r="C6418" t="str">
            <v>C56583</v>
          </cell>
          <cell r="D6418" t="str">
            <v>Family Care Centers PC</v>
          </cell>
          <cell r="E6418" t="str">
            <v>MA</v>
          </cell>
          <cell r="F6418" t="str">
            <v>P1</v>
          </cell>
          <cell r="G6418" t="str">
            <v>SMALL</v>
          </cell>
          <cell r="H6418" t="str">
            <v>JA</v>
          </cell>
          <cell r="I6418" t="str">
            <v>0019977 - EASTERN BENEFITS GROUP</v>
          </cell>
        </row>
        <row r="6419">
          <cell r="A6419" t="str">
            <v>C56584IA</v>
          </cell>
          <cell r="B6419">
            <v>42185</v>
          </cell>
          <cell r="C6419" t="str">
            <v>C56584</v>
          </cell>
          <cell r="D6419" t="str">
            <v>LRF Investments LLC</v>
          </cell>
          <cell r="E6419" t="str">
            <v>MA</v>
          </cell>
          <cell r="F6419" t="str">
            <v>P1</v>
          </cell>
          <cell r="G6419" t="str">
            <v>SMALL</v>
          </cell>
          <cell r="H6419" t="str">
            <v>IA</v>
          </cell>
          <cell r="I6419" t="str">
            <v>0019853 - DIXON ASSOCIATES INC</v>
          </cell>
        </row>
        <row r="6420">
          <cell r="A6420" t="str">
            <v>C56584MI</v>
          </cell>
          <cell r="B6420">
            <v>42185</v>
          </cell>
          <cell r="C6420" t="str">
            <v>C56584</v>
          </cell>
          <cell r="D6420" t="str">
            <v>LRF Investments LLC</v>
          </cell>
          <cell r="E6420" t="str">
            <v>MA</v>
          </cell>
          <cell r="F6420" t="str">
            <v>P1</v>
          </cell>
          <cell r="G6420" t="str">
            <v>MCARE</v>
          </cell>
          <cell r="H6420" t="str">
            <v>MI</v>
          </cell>
          <cell r="I6420" t="str">
            <v>0019853 - DIXON ASSOCIATES INC</v>
          </cell>
        </row>
        <row r="6421">
          <cell r="A6421" t="str">
            <v>C56587JM</v>
          </cell>
          <cell r="B6421">
            <v>42185</v>
          </cell>
          <cell r="C6421" t="str">
            <v>C56587</v>
          </cell>
          <cell r="D6421" t="str">
            <v>RN Peaslee &amp; Sons Inc</v>
          </cell>
          <cell r="E6421" t="str">
            <v>NH</v>
          </cell>
          <cell r="F6421" t="str">
            <v>P1</v>
          </cell>
          <cell r="G6421" t="str">
            <v>SMALL</v>
          </cell>
          <cell r="H6421" t="str">
            <v>JM</v>
          </cell>
          <cell r="I6421" t="str">
            <v>0019784 - MELCHER &amp; PRESCOTT AGENCY INC</v>
          </cell>
        </row>
        <row r="6422">
          <cell r="A6422" t="str">
            <v>C56589IH</v>
          </cell>
          <cell r="B6422">
            <v>42185</v>
          </cell>
          <cell r="C6422" t="str">
            <v>C56589</v>
          </cell>
          <cell r="D6422" t="str">
            <v>Manufacturer's Rubber &amp; Supply Co</v>
          </cell>
          <cell r="E6422" t="str">
            <v>MA</v>
          </cell>
          <cell r="F6422" t="str">
            <v>P1</v>
          </cell>
          <cell r="G6422" t="str">
            <v>SMALL</v>
          </cell>
          <cell r="H6422" t="str">
            <v>IH</v>
          </cell>
          <cell r="I6422" t="str">
            <v>0026383 - NORTHWESTERN BENEFIT ASSOC INSURANCE AGCY INC</v>
          </cell>
        </row>
        <row r="6423">
          <cell r="A6423" t="str">
            <v>C56591IV</v>
          </cell>
          <cell r="B6423">
            <v>42185</v>
          </cell>
          <cell r="C6423" t="str">
            <v>C56591</v>
          </cell>
          <cell r="D6423" t="str">
            <v>Murray &amp; MacDonald Insurance Services Inc</v>
          </cell>
          <cell r="E6423" t="str">
            <v>MA</v>
          </cell>
          <cell r="F6423" t="str">
            <v>P1</v>
          </cell>
          <cell r="G6423" t="str">
            <v>SMALL</v>
          </cell>
          <cell r="H6423" t="str">
            <v>IV</v>
          </cell>
          <cell r="I6423" t="str">
            <v>0019747 - MURRAY &amp; MACDONALD INSURANCE SVCS INC</v>
          </cell>
        </row>
        <row r="6424">
          <cell r="A6424" t="str">
            <v>C56593IH</v>
          </cell>
          <cell r="B6424">
            <v>42185</v>
          </cell>
          <cell r="C6424" t="str">
            <v>C56593</v>
          </cell>
          <cell r="D6424" t="str">
            <v>Rizzo &amp; Restuccia PC</v>
          </cell>
          <cell r="E6424" t="str">
            <v>MA</v>
          </cell>
          <cell r="F6424" t="str">
            <v>P1</v>
          </cell>
          <cell r="G6424" t="str">
            <v>SMALL</v>
          </cell>
          <cell r="H6424" t="str">
            <v>IH</v>
          </cell>
          <cell r="I6424" t="str">
            <v>0026919 - ST INSURANCE AGENCY INC</v>
          </cell>
        </row>
        <row r="6425">
          <cell r="A6425" t="str">
            <v>C56594IA</v>
          </cell>
          <cell r="B6425">
            <v>42185</v>
          </cell>
          <cell r="C6425" t="str">
            <v>C56594</v>
          </cell>
          <cell r="D6425" t="str">
            <v>Gemvara, Inc.</v>
          </cell>
          <cell r="E6425" t="str">
            <v>MA</v>
          </cell>
          <cell r="F6425" t="str">
            <v>P1</v>
          </cell>
          <cell r="G6425" t="str">
            <v>CRC</v>
          </cell>
          <cell r="H6425" t="str">
            <v>IA</v>
          </cell>
          <cell r="I6425" t="str">
            <v>0032295 - GALLAGHER BENEFIT SERVICES INC</v>
          </cell>
        </row>
        <row r="6426">
          <cell r="A6426" t="str">
            <v>C56594IH</v>
          </cell>
          <cell r="B6426">
            <v>42185</v>
          </cell>
          <cell r="C6426" t="str">
            <v>C56594</v>
          </cell>
          <cell r="D6426" t="str">
            <v>Gemvara, Inc.</v>
          </cell>
          <cell r="E6426" t="str">
            <v>MA</v>
          </cell>
          <cell r="F6426" t="str">
            <v>P1</v>
          </cell>
          <cell r="G6426" t="str">
            <v>CRC</v>
          </cell>
          <cell r="H6426" t="str">
            <v>IH</v>
          </cell>
          <cell r="I6426" t="str">
            <v>0032295 - GALLAGHER BENEFIT SERVICES INC</v>
          </cell>
        </row>
        <row r="6427">
          <cell r="A6427" t="str">
            <v>C56597IH</v>
          </cell>
          <cell r="B6427">
            <v>42185</v>
          </cell>
          <cell r="C6427" t="str">
            <v>C56597</v>
          </cell>
          <cell r="D6427" t="str">
            <v>Alavi and Braza PC</v>
          </cell>
          <cell r="E6427" t="str">
            <v>MA</v>
          </cell>
          <cell r="F6427" t="str">
            <v>P1</v>
          </cell>
          <cell r="G6427" t="str">
            <v>SMALL</v>
          </cell>
          <cell r="H6427" t="str">
            <v>IH</v>
          </cell>
          <cell r="I6427" t="str">
            <v>0035673 - BP BENEFITS LLC</v>
          </cell>
        </row>
        <row r="6428">
          <cell r="A6428" t="str">
            <v>C56598IA</v>
          </cell>
          <cell r="B6428">
            <v>42185</v>
          </cell>
          <cell r="C6428" t="str">
            <v>C56598</v>
          </cell>
          <cell r="D6428" t="str">
            <v>Allied Physical Therapy and Rehabilitation Inc</v>
          </cell>
          <cell r="E6428" t="str">
            <v>MA</v>
          </cell>
          <cell r="F6428" t="str">
            <v>P1</v>
          </cell>
          <cell r="G6428" t="str">
            <v>SMALL</v>
          </cell>
          <cell r="H6428" t="str">
            <v>IA</v>
          </cell>
          <cell r="I6428" t="str">
            <v>0019785 - POWERS, THOMAS G</v>
          </cell>
        </row>
        <row r="6429">
          <cell r="A6429" t="str">
            <v>C56598IH</v>
          </cell>
          <cell r="B6429">
            <v>42185</v>
          </cell>
          <cell r="C6429" t="str">
            <v>C56598</v>
          </cell>
          <cell r="D6429" t="str">
            <v>Allied Physical Therapy and Rehabilitation Inc</v>
          </cell>
          <cell r="E6429" t="str">
            <v>MA</v>
          </cell>
          <cell r="F6429" t="str">
            <v>P1</v>
          </cell>
          <cell r="G6429" t="str">
            <v>SMALL</v>
          </cell>
          <cell r="H6429" t="str">
            <v>IH</v>
          </cell>
          <cell r="I6429" t="str">
            <v>0019785 - POWERS, THOMAS G</v>
          </cell>
        </row>
        <row r="6430">
          <cell r="A6430" t="str">
            <v>C56599IH</v>
          </cell>
          <cell r="B6430">
            <v>42185</v>
          </cell>
          <cell r="C6430" t="str">
            <v>C56599</v>
          </cell>
          <cell r="D6430" t="str">
            <v>Emmaslices Inc</v>
          </cell>
          <cell r="E6430" t="str">
            <v>MA</v>
          </cell>
          <cell r="F6430" t="str">
            <v>P1</v>
          </cell>
          <cell r="G6430" t="str">
            <v>SMALL</v>
          </cell>
          <cell r="H6430" t="str">
            <v>IH</v>
          </cell>
          <cell r="I6430" t="str">
            <v>0028923 - USI INSURANCE SERVICES LLC - BRIARCLIFF</v>
          </cell>
        </row>
        <row r="6431">
          <cell r="A6431" t="str">
            <v>C56602IH</v>
          </cell>
          <cell r="B6431">
            <v>42185</v>
          </cell>
          <cell r="C6431" t="str">
            <v>C56602</v>
          </cell>
          <cell r="D6431" t="str">
            <v>Charles P Lauman Company Inc</v>
          </cell>
          <cell r="E6431" t="str">
            <v>MA</v>
          </cell>
          <cell r="F6431" t="str">
            <v>P1</v>
          </cell>
          <cell r="G6431" t="str">
            <v>SMALL</v>
          </cell>
          <cell r="H6431" t="str">
            <v>IH</v>
          </cell>
          <cell r="I6431" t="str">
            <v>0019869 - SHAW, RICHARD A</v>
          </cell>
        </row>
        <row r="6432">
          <cell r="A6432" t="str">
            <v>C56603IH</v>
          </cell>
          <cell r="B6432">
            <v>42185</v>
          </cell>
          <cell r="C6432" t="str">
            <v>C56603</v>
          </cell>
          <cell r="D6432" t="str">
            <v>Fine Finish Custom Carpentry Inc</v>
          </cell>
          <cell r="E6432" t="str">
            <v>MA</v>
          </cell>
          <cell r="F6432" t="str">
            <v>P1</v>
          </cell>
          <cell r="G6432" t="str">
            <v>SMALL</v>
          </cell>
          <cell r="H6432" t="str">
            <v>IH</v>
          </cell>
          <cell r="I6432" t="str">
            <v>0019871 - SEGREVE AND HALL INSURANCE ASSOC INC</v>
          </cell>
        </row>
        <row r="6433">
          <cell r="A6433" t="str">
            <v>C56605IH</v>
          </cell>
          <cell r="B6433">
            <v>42185</v>
          </cell>
          <cell r="C6433" t="str">
            <v>C56605</v>
          </cell>
          <cell r="D6433" t="str">
            <v>HESSCO Elder Services</v>
          </cell>
          <cell r="E6433" t="str">
            <v>MA</v>
          </cell>
          <cell r="F6433" t="str">
            <v>P1</v>
          </cell>
          <cell r="G6433" t="str">
            <v>SMALL</v>
          </cell>
          <cell r="H6433" t="str">
            <v>IH</v>
          </cell>
          <cell r="I6433" t="str">
            <v>0032558 - PROTECTOR GROUP INSURANCE AGENCY, THE</v>
          </cell>
        </row>
        <row r="6434">
          <cell r="A6434" t="str">
            <v>C56610IH</v>
          </cell>
          <cell r="B6434">
            <v>42185</v>
          </cell>
          <cell r="C6434" t="str">
            <v>C56610</v>
          </cell>
          <cell r="D6434" t="str">
            <v>Gallagher Refrigeration Inc</v>
          </cell>
          <cell r="E6434" t="str">
            <v>ME</v>
          </cell>
          <cell r="F6434" t="str">
            <v>P1</v>
          </cell>
          <cell r="G6434" t="str">
            <v>SMALL</v>
          </cell>
          <cell r="H6434" t="str">
            <v>IH</v>
          </cell>
          <cell r="I6434" t="str">
            <v>0019846 - PAQUIN &amp; CARROLL LLC</v>
          </cell>
        </row>
        <row r="6435">
          <cell r="A6435" t="str">
            <v>C56611IH</v>
          </cell>
          <cell r="B6435">
            <v>42185</v>
          </cell>
          <cell r="C6435" t="str">
            <v>C56611</v>
          </cell>
          <cell r="D6435" t="str">
            <v>The Food Project Inc</v>
          </cell>
          <cell r="E6435" t="str">
            <v>MA</v>
          </cell>
          <cell r="F6435" t="str">
            <v>P1</v>
          </cell>
          <cell r="G6435" t="str">
            <v>SMALL</v>
          </cell>
          <cell r="H6435" t="str">
            <v>IH</v>
          </cell>
          <cell r="I6435" t="str">
            <v>0030505 - DIGITAL INSURANCE AGENCY INC</v>
          </cell>
        </row>
        <row r="6436">
          <cell r="A6436" t="str">
            <v>C56614IV</v>
          </cell>
          <cell r="B6436">
            <v>42185</v>
          </cell>
          <cell r="C6436" t="str">
            <v>C56614</v>
          </cell>
          <cell r="D6436" t="str">
            <v>RDS Machine LLC</v>
          </cell>
          <cell r="E6436" t="str">
            <v>NH</v>
          </cell>
          <cell r="F6436" t="str">
            <v>P1</v>
          </cell>
          <cell r="G6436" t="str">
            <v>CRC</v>
          </cell>
          <cell r="H6436" t="str">
            <v>IV</v>
          </cell>
          <cell r="I6436" t="str">
            <v>0035304 - CHRISTENSEN GROUP INC</v>
          </cell>
        </row>
        <row r="6437">
          <cell r="A6437" t="str">
            <v>C56614JN</v>
          </cell>
          <cell r="B6437">
            <v>42185</v>
          </cell>
          <cell r="C6437" t="str">
            <v>C56614</v>
          </cell>
          <cell r="D6437" t="str">
            <v>RDS Machine LLC</v>
          </cell>
          <cell r="E6437" t="str">
            <v>NH</v>
          </cell>
          <cell r="F6437" t="str">
            <v>P1</v>
          </cell>
          <cell r="G6437" t="str">
            <v>CRC</v>
          </cell>
          <cell r="H6437" t="str">
            <v>JN</v>
          </cell>
          <cell r="I6437" t="str">
            <v>0035304 - CHRISTENSEN GROUP INC</v>
          </cell>
        </row>
        <row r="6438">
          <cell r="A6438" t="str">
            <v>C56615IH</v>
          </cell>
          <cell r="B6438">
            <v>42185</v>
          </cell>
          <cell r="C6438" t="str">
            <v>C56615</v>
          </cell>
          <cell r="D6438" t="str">
            <v>Reid Mechanical Corp</v>
          </cell>
          <cell r="E6438" t="str">
            <v>MA</v>
          </cell>
          <cell r="F6438" t="str">
            <v>P1</v>
          </cell>
          <cell r="G6438" t="str">
            <v>SMALL</v>
          </cell>
          <cell r="H6438" t="str">
            <v>IH</v>
          </cell>
          <cell r="I6438" t="str">
            <v>0028179 - EASTERN BENEFITS GROUP</v>
          </cell>
        </row>
        <row r="6439">
          <cell r="A6439" t="str">
            <v>C56617IH</v>
          </cell>
          <cell r="B6439">
            <v>42185</v>
          </cell>
          <cell r="C6439" t="str">
            <v>C56617</v>
          </cell>
          <cell r="D6439" t="str">
            <v>Matrix Metal Products Inc</v>
          </cell>
          <cell r="E6439" t="str">
            <v>MA</v>
          </cell>
          <cell r="F6439" t="str">
            <v>P1</v>
          </cell>
          <cell r="G6439" t="str">
            <v>SMALL</v>
          </cell>
          <cell r="H6439" t="str">
            <v>IH</v>
          </cell>
          <cell r="I6439" t="str">
            <v>0019832 - DIXON ASSOCIATES INC</v>
          </cell>
        </row>
        <row r="6440">
          <cell r="A6440" t="str">
            <v>C56617MI</v>
          </cell>
          <cell r="B6440">
            <v>42185</v>
          </cell>
          <cell r="C6440" t="str">
            <v>C56617</v>
          </cell>
          <cell r="D6440" t="str">
            <v>Matrix Metal Products Inc</v>
          </cell>
          <cell r="E6440" t="str">
            <v>MA</v>
          </cell>
          <cell r="F6440" t="str">
            <v>P1</v>
          </cell>
          <cell r="G6440" t="str">
            <v>MCARE</v>
          </cell>
          <cell r="H6440" t="str">
            <v>MI</v>
          </cell>
          <cell r="I6440" t="str">
            <v>0019832 - DIXON ASSOCIATES INC</v>
          </cell>
        </row>
        <row r="6441">
          <cell r="A6441" t="str">
            <v>C56618IA</v>
          </cell>
          <cell r="B6441">
            <v>42185</v>
          </cell>
          <cell r="C6441" t="str">
            <v>C56618</v>
          </cell>
          <cell r="D6441" t="str">
            <v>Excel Academy Charter School</v>
          </cell>
          <cell r="E6441" t="str">
            <v>MA</v>
          </cell>
          <cell r="F6441" t="str">
            <v>P1</v>
          </cell>
          <cell r="G6441" t="str">
            <v>CRC</v>
          </cell>
          <cell r="H6441" t="str">
            <v>IA</v>
          </cell>
          <cell r="I6441" t="str">
            <v>0025517 - HRK BROKERAGE SERVICES LLC</v>
          </cell>
        </row>
        <row r="6442">
          <cell r="A6442" t="str">
            <v>C56618IH</v>
          </cell>
          <cell r="B6442">
            <v>42185</v>
          </cell>
          <cell r="C6442" t="str">
            <v>C56618</v>
          </cell>
          <cell r="D6442" t="str">
            <v>Excel Academy Charter School</v>
          </cell>
          <cell r="E6442" t="str">
            <v>MA</v>
          </cell>
          <cell r="F6442" t="str">
            <v>P1</v>
          </cell>
          <cell r="G6442" t="str">
            <v>CRC</v>
          </cell>
          <cell r="H6442" t="str">
            <v>IH</v>
          </cell>
          <cell r="I6442" t="str">
            <v>0025517 - HRK BROKERAGE SERVICES LLC</v>
          </cell>
        </row>
        <row r="6443">
          <cell r="A6443" t="str">
            <v>C56618JA</v>
          </cell>
          <cell r="B6443">
            <v>42185</v>
          </cell>
          <cell r="C6443" t="str">
            <v>C56618</v>
          </cell>
          <cell r="D6443" t="str">
            <v>Excel Academy Charter School</v>
          </cell>
          <cell r="E6443" t="str">
            <v>MA</v>
          </cell>
          <cell r="F6443" t="str">
            <v>P1</v>
          </cell>
          <cell r="G6443" t="str">
            <v>CRC</v>
          </cell>
          <cell r="H6443" t="str">
            <v>JA</v>
          </cell>
          <cell r="I6443" t="str">
            <v>0025517 - HRK BROKERAGE SERVICES LLC</v>
          </cell>
        </row>
        <row r="6444">
          <cell r="A6444" t="str">
            <v>C56622PO</v>
          </cell>
          <cell r="B6444">
            <v>42185</v>
          </cell>
          <cell r="C6444" t="str">
            <v>C56622</v>
          </cell>
          <cell r="D6444" t="str">
            <v>Maine Composites Alliance, Inc.</v>
          </cell>
          <cell r="E6444" t="str">
            <v>ME</v>
          </cell>
          <cell r="F6444" t="str">
            <v>P1</v>
          </cell>
          <cell r="G6444" t="str">
            <v>SMALL</v>
          </cell>
          <cell r="H6444" t="str">
            <v>PO</v>
          </cell>
          <cell r="I6444" t="str">
            <v>0031808 - GRAFFAM INSURANCE GROUP LLC</v>
          </cell>
        </row>
        <row r="6445">
          <cell r="A6445" t="str">
            <v>C56631IV</v>
          </cell>
          <cell r="B6445">
            <v>42185</v>
          </cell>
          <cell r="C6445" t="str">
            <v>C56631</v>
          </cell>
          <cell r="D6445" t="str">
            <v>Nantucket Lighthouse School Inc</v>
          </cell>
          <cell r="E6445" t="str">
            <v>MA</v>
          </cell>
          <cell r="F6445" t="str">
            <v>P1</v>
          </cell>
          <cell r="G6445" t="str">
            <v>SMALL</v>
          </cell>
          <cell r="H6445" t="str">
            <v>IV</v>
          </cell>
          <cell r="I6445" t="str">
            <v>0029688 - BORISLOW INSURANCE AGENCY</v>
          </cell>
        </row>
        <row r="6446">
          <cell r="A6446" t="str">
            <v>C56634IH</v>
          </cell>
          <cell r="B6446">
            <v>42185</v>
          </cell>
          <cell r="C6446" t="str">
            <v>C56634</v>
          </cell>
          <cell r="D6446" t="str">
            <v>Professional Fire Systems Inc</v>
          </cell>
          <cell r="E6446" t="str">
            <v>MA</v>
          </cell>
          <cell r="F6446" t="str">
            <v>P1</v>
          </cell>
          <cell r="G6446" t="str">
            <v>SMALL</v>
          </cell>
          <cell r="H6446" t="str">
            <v>IH</v>
          </cell>
          <cell r="I6446" t="str">
            <v>0019756 - PAYCHEX AGENCY INC</v>
          </cell>
        </row>
        <row r="6447">
          <cell r="A6447" t="str">
            <v>C56637IH</v>
          </cell>
          <cell r="B6447">
            <v>42185</v>
          </cell>
          <cell r="C6447" t="str">
            <v>C56637</v>
          </cell>
          <cell r="D6447" t="str">
            <v>Barry Ward</v>
          </cell>
          <cell r="E6447" t="str">
            <v>MA</v>
          </cell>
          <cell r="F6447" t="str">
            <v>P1</v>
          </cell>
          <cell r="G6447" t="str">
            <v>SMALL</v>
          </cell>
          <cell r="H6447" t="str">
            <v>IH</v>
          </cell>
          <cell r="I6447" t="str">
            <v>0019874 - DONOHUE JR, STEPHEN J</v>
          </cell>
        </row>
        <row r="6448">
          <cell r="A6448" t="str">
            <v>C56641PO</v>
          </cell>
          <cell r="B6448">
            <v>42185</v>
          </cell>
          <cell r="C6448" t="str">
            <v>C56641</v>
          </cell>
          <cell r="D6448" t="str">
            <v>Jordans Furniture</v>
          </cell>
          <cell r="E6448" t="str">
            <v>MA</v>
          </cell>
          <cell r="F6448" t="str">
            <v>P1</v>
          </cell>
          <cell r="G6448" t="str">
            <v>ERF</v>
          </cell>
          <cell r="H6448" t="str">
            <v>PO</v>
          </cell>
          <cell r="I6448" t="str">
            <v>0032605 - BOSTONIAN GROUP INSURANCE AGENCY</v>
          </cell>
        </row>
        <row r="6449">
          <cell r="A6449" t="str">
            <v>C56647IH</v>
          </cell>
          <cell r="B6449">
            <v>42185</v>
          </cell>
          <cell r="C6449" t="str">
            <v>C56647</v>
          </cell>
          <cell r="D6449" t="str">
            <v>Corinthian Yacht Club</v>
          </cell>
          <cell r="E6449" t="str">
            <v>MA</v>
          </cell>
          <cell r="F6449" t="str">
            <v>P1</v>
          </cell>
          <cell r="G6449" t="str">
            <v>SMALL</v>
          </cell>
          <cell r="H6449" t="str">
            <v>IH</v>
          </cell>
          <cell r="I6449" t="str">
            <v>0019818 - CLARK &amp; LAVEY</v>
          </cell>
        </row>
        <row r="6450">
          <cell r="A6450" t="str">
            <v>C56647MI</v>
          </cell>
          <cell r="B6450">
            <v>42185</v>
          </cell>
          <cell r="C6450" t="str">
            <v>C56647</v>
          </cell>
          <cell r="D6450" t="str">
            <v>Corinthian Yacht Club</v>
          </cell>
          <cell r="E6450" t="str">
            <v>MA</v>
          </cell>
          <cell r="F6450" t="str">
            <v>P1</v>
          </cell>
          <cell r="G6450" t="str">
            <v>MCARE</v>
          </cell>
          <cell r="H6450" t="str">
            <v>MI</v>
          </cell>
          <cell r="I6450" t="str">
            <v>0019818 - CLARK &amp; LAVEY</v>
          </cell>
        </row>
        <row r="6451">
          <cell r="A6451" t="str">
            <v>C56650IV</v>
          </cell>
          <cell r="B6451">
            <v>42185</v>
          </cell>
          <cell r="C6451" t="str">
            <v>C56650</v>
          </cell>
          <cell r="D6451" t="str">
            <v>Centorr Vacuum Industries</v>
          </cell>
          <cell r="E6451" t="str">
            <v>NH</v>
          </cell>
          <cell r="F6451" t="str">
            <v>P1</v>
          </cell>
          <cell r="G6451" t="str">
            <v>SMALL</v>
          </cell>
          <cell r="H6451" t="str">
            <v>IV</v>
          </cell>
          <cell r="I6451" t="str">
            <v>0019988 - AISLING PARTNERS INS BROKERAGE</v>
          </cell>
        </row>
        <row r="6452">
          <cell r="A6452" t="str">
            <v>C56652IV</v>
          </cell>
          <cell r="B6452">
            <v>42185</v>
          </cell>
          <cell r="C6452" t="str">
            <v>C56652</v>
          </cell>
          <cell r="D6452" t="str">
            <v>Circadian Technologies Inc</v>
          </cell>
          <cell r="E6452" t="str">
            <v>MA</v>
          </cell>
          <cell r="F6452" t="str">
            <v>P1</v>
          </cell>
          <cell r="G6452" t="str">
            <v>SMALL</v>
          </cell>
          <cell r="H6452" t="str">
            <v>IV</v>
          </cell>
          <cell r="I6452" t="str">
            <v>0019836 - SIROIS, RICHARD L</v>
          </cell>
        </row>
        <row r="6453">
          <cell r="A6453" t="str">
            <v>C56653JH</v>
          </cell>
          <cell r="B6453">
            <v>42185</v>
          </cell>
          <cell r="C6453" t="str">
            <v>C56653</v>
          </cell>
          <cell r="D6453" t="str">
            <v>Competitive Edge Physical Therapy &amp; Sports Training LLC</v>
          </cell>
          <cell r="E6453" t="str">
            <v>MA</v>
          </cell>
          <cell r="F6453" t="str">
            <v>P1</v>
          </cell>
          <cell r="G6453" t="str">
            <v>SMALL</v>
          </cell>
          <cell r="H6453" t="str">
            <v>JH</v>
          </cell>
          <cell r="I6453" t="str">
            <v>0019772 - MCCULLOM, PATRICK</v>
          </cell>
        </row>
        <row r="6454">
          <cell r="A6454" t="str">
            <v>C56656JM</v>
          </cell>
          <cell r="B6454">
            <v>42185</v>
          </cell>
          <cell r="C6454" t="str">
            <v>C56656</v>
          </cell>
          <cell r="D6454" t="str">
            <v>Speedy Lube</v>
          </cell>
          <cell r="E6454" t="str">
            <v>NH</v>
          </cell>
          <cell r="F6454" t="str">
            <v>P1</v>
          </cell>
          <cell r="G6454" t="str">
            <v>SMALL</v>
          </cell>
          <cell r="H6454" t="str">
            <v>JM</v>
          </cell>
          <cell r="I6454" t="str">
            <v>0034426 - GRACE, KATHRYN J</v>
          </cell>
        </row>
        <row r="6455">
          <cell r="A6455" t="str">
            <v>C56660IA</v>
          </cell>
          <cell r="B6455">
            <v>42185</v>
          </cell>
          <cell r="C6455" t="str">
            <v>C56660</v>
          </cell>
          <cell r="D6455" t="str">
            <v>Augmenix Inc</v>
          </cell>
          <cell r="E6455" t="str">
            <v>MA</v>
          </cell>
          <cell r="F6455" t="str">
            <v>P1</v>
          </cell>
          <cell r="G6455" t="str">
            <v>SMALL</v>
          </cell>
          <cell r="H6455" t="str">
            <v>IA</v>
          </cell>
          <cell r="I6455" t="str">
            <v>0020002 - SHERBLOM INSURANCE AGENCY</v>
          </cell>
        </row>
        <row r="6456">
          <cell r="A6456" t="str">
            <v>C56660IH</v>
          </cell>
          <cell r="B6456">
            <v>42185</v>
          </cell>
          <cell r="C6456" t="str">
            <v>C56660</v>
          </cell>
          <cell r="D6456" t="str">
            <v>Augmenix Inc</v>
          </cell>
          <cell r="E6456" t="str">
            <v>MA</v>
          </cell>
          <cell r="F6456" t="str">
            <v>P1</v>
          </cell>
          <cell r="G6456" t="str">
            <v>SMALL</v>
          </cell>
          <cell r="H6456" t="str">
            <v>IH</v>
          </cell>
          <cell r="I6456" t="str">
            <v>0020002 - SHERBLOM INSURANCE AGENCY</v>
          </cell>
        </row>
        <row r="6457">
          <cell r="A6457" t="str">
            <v>C56661IH</v>
          </cell>
          <cell r="B6457">
            <v>42185</v>
          </cell>
          <cell r="C6457" t="str">
            <v>C56661</v>
          </cell>
          <cell r="D6457" t="str">
            <v>Woodman &amp; Eaton PC</v>
          </cell>
          <cell r="E6457" t="str">
            <v>MA</v>
          </cell>
          <cell r="F6457" t="str">
            <v>P1</v>
          </cell>
          <cell r="G6457" t="str">
            <v>SMALL</v>
          </cell>
          <cell r="H6457" t="str">
            <v>IH</v>
          </cell>
          <cell r="I6457" t="str">
            <v>0030467 - DIGITAL INSURANCE AGENCY INC</v>
          </cell>
        </row>
        <row r="6458">
          <cell r="A6458" t="str">
            <v>C56661MI</v>
          </cell>
          <cell r="B6458">
            <v>42185</v>
          </cell>
          <cell r="C6458" t="str">
            <v>C56661</v>
          </cell>
          <cell r="D6458" t="str">
            <v>Woodman &amp; Eaton PC</v>
          </cell>
          <cell r="E6458" t="str">
            <v>MA</v>
          </cell>
          <cell r="F6458" t="str">
            <v>P1</v>
          </cell>
          <cell r="G6458" t="str">
            <v>MCARE</v>
          </cell>
          <cell r="H6458" t="str">
            <v>MI</v>
          </cell>
          <cell r="I6458" t="str">
            <v>0030467 - DIGITAL INSURANCE AGENCY INC</v>
          </cell>
        </row>
        <row r="6459">
          <cell r="A6459" t="str">
            <v>C56662JH</v>
          </cell>
          <cell r="B6459">
            <v>42185</v>
          </cell>
          <cell r="C6459" t="str">
            <v>C56662</v>
          </cell>
          <cell r="D6459" t="str">
            <v>Robert A Bonfiglio</v>
          </cell>
          <cell r="E6459" t="str">
            <v>NH</v>
          </cell>
          <cell r="F6459" t="str">
            <v>P1</v>
          </cell>
          <cell r="G6459" t="str">
            <v>SMALL</v>
          </cell>
          <cell r="H6459" t="str">
            <v>JH</v>
          </cell>
          <cell r="I6459" t="str">
            <v>0022477 - SMITH, TERRY A</v>
          </cell>
        </row>
        <row r="6460">
          <cell r="A6460" t="str">
            <v>C56665IH</v>
          </cell>
          <cell r="B6460">
            <v>42185</v>
          </cell>
          <cell r="C6460" t="str">
            <v>C56665</v>
          </cell>
          <cell r="D6460" t="str">
            <v>Hot Chocolate Sparrow 2.0. Inc</v>
          </cell>
          <cell r="E6460" t="str">
            <v>MA</v>
          </cell>
          <cell r="F6460" t="str">
            <v>P1</v>
          </cell>
          <cell r="G6460" t="str">
            <v>SMALL</v>
          </cell>
          <cell r="H6460" t="str">
            <v>IH</v>
          </cell>
          <cell r="I6460" t="str">
            <v>0035733 - NFP CORPORATE SERVICES (NY) LLC</v>
          </cell>
        </row>
        <row r="6461">
          <cell r="A6461" t="str">
            <v>C56665MI</v>
          </cell>
          <cell r="B6461">
            <v>42185</v>
          </cell>
          <cell r="C6461" t="str">
            <v>C56665</v>
          </cell>
          <cell r="D6461" t="str">
            <v>Hot Chocolate Sparrow 2.0. Inc</v>
          </cell>
          <cell r="E6461" t="str">
            <v>MA</v>
          </cell>
          <cell r="F6461" t="str">
            <v>P1</v>
          </cell>
          <cell r="G6461" t="str">
            <v>MCARE</v>
          </cell>
          <cell r="H6461" t="str">
            <v>MI</v>
          </cell>
          <cell r="I6461" t="str">
            <v>0035733 - NFP CORPORATE SERVICES (NY) LLC</v>
          </cell>
        </row>
        <row r="6462">
          <cell r="A6462" t="str">
            <v>C56668IA</v>
          </cell>
          <cell r="B6462">
            <v>42185</v>
          </cell>
          <cell r="C6462" t="str">
            <v>C56668</v>
          </cell>
          <cell r="D6462" t="str">
            <v>United Gulf Management Inc</v>
          </cell>
          <cell r="E6462" t="str">
            <v>MA</v>
          </cell>
          <cell r="F6462" t="str">
            <v>P1</v>
          </cell>
          <cell r="G6462" t="str">
            <v>SMALL</v>
          </cell>
          <cell r="H6462" t="str">
            <v>IA</v>
          </cell>
          <cell r="I6462" t="str">
            <v>0019907 - HUB INTERNATIONAL NEW ENGLAND LLC</v>
          </cell>
        </row>
        <row r="6463">
          <cell r="A6463" t="str">
            <v>C56672IH</v>
          </cell>
          <cell r="B6463">
            <v>42185</v>
          </cell>
          <cell r="C6463" t="str">
            <v>C56672</v>
          </cell>
          <cell r="D6463" t="str">
            <v>RCS Learning Center Inc</v>
          </cell>
          <cell r="E6463" t="str">
            <v>MA</v>
          </cell>
          <cell r="F6463" t="str">
            <v>P1</v>
          </cell>
          <cell r="G6463" t="str">
            <v>CRC</v>
          </cell>
          <cell r="H6463" t="str">
            <v>IH</v>
          </cell>
          <cell r="I6463" t="str">
            <v>0032476 - TELAMON HUMAN CAPITAL RESOURCES GROUP LLC</v>
          </cell>
        </row>
        <row r="6464">
          <cell r="A6464" t="str">
            <v>C56673IA</v>
          </cell>
          <cell r="B6464">
            <v>42185</v>
          </cell>
          <cell r="C6464" t="str">
            <v>C56673</v>
          </cell>
          <cell r="D6464" t="str">
            <v>Avery Food Corp</v>
          </cell>
          <cell r="E6464" t="str">
            <v>MA</v>
          </cell>
          <cell r="F6464" t="str">
            <v>P1</v>
          </cell>
          <cell r="G6464" t="str">
            <v>SMALL</v>
          </cell>
          <cell r="H6464" t="str">
            <v>IA</v>
          </cell>
          <cell r="I6464" t="str">
            <v>0032477 - TELAMON HUMAN CAPITAL RESOURCES GROUP LLC</v>
          </cell>
        </row>
        <row r="6465">
          <cell r="A6465" t="str">
            <v>C56673IH</v>
          </cell>
          <cell r="B6465">
            <v>42185</v>
          </cell>
          <cell r="C6465" t="str">
            <v>C56673</v>
          </cell>
          <cell r="D6465" t="str">
            <v>Avery Food Corp</v>
          </cell>
          <cell r="E6465" t="str">
            <v>MA</v>
          </cell>
          <cell r="F6465" t="str">
            <v>P1</v>
          </cell>
          <cell r="G6465" t="str">
            <v>SMALL</v>
          </cell>
          <cell r="H6465" t="str">
            <v>IH</v>
          </cell>
          <cell r="I6465" t="str">
            <v>0032477 - TELAMON HUMAN CAPITAL RESOURCES GROUP LLC</v>
          </cell>
        </row>
        <row r="6466">
          <cell r="A6466" t="str">
            <v>C56674IA</v>
          </cell>
          <cell r="B6466">
            <v>42185</v>
          </cell>
          <cell r="C6466" t="str">
            <v>C56674</v>
          </cell>
          <cell r="D6466" t="str">
            <v>First Commons Bank</v>
          </cell>
          <cell r="E6466" t="str">
            <v>MA</v>
          </cell>
          <cell r="F6466" t="str">
            <v>P1</v>
          </cell>
          <cell r="G6466" t="str">
            <v>SMALL</v>
          </cell>
          <cell r="H6466" t="str">
            <v>IA</v>
          </cell>
        </row>
        <row r="6467">
          <cell r="A6467" t="str">
            <v>C56674IH</v>
          </cell>
          <cell r="B6467">
            <v>42185</v>
          </cell>
          <cell r="C6467" t="str">
            <v>C56674</v>
          </cell>
          <cell r="D6467" t="str">
            <v>First Commons Bank</v>
          </cell>
          <cell r="E6467" t="str">
            <v>MA</v>
          </cell>
          <cell r="F6467" t="str">
            <v>P1</v>
          </cell>
          <cell r="G6467" t="str">
            <v>SMALL</v>
          </cell>
          <cell r="H6467" t="str">
            <v>IH</v>
          </cell>
        </row>
        <row r="6468">
          <cell r="A6468" t="str">
            <v>C56677IH</v>
          </cell>
          <cell r="B6468">
            <v>42185</v>
          </cell>
          <cell r="C6468" t="str">
            <v>C56677</v>
          </cell>
          <cell r="D6468" t="str">
            <v>Silva Brothers Construction Inc</v>
          </cell>
          <cell r="E6468" t="str">
            <v>MA</v>
          </cell>
          <cell r="F6468" t="str">
            <v>P1</v>
          </cell>
          <cell r="G6468" t="str">
            <v>SMALL</v>
          </cell>
          <cell r="H6468" t="str">
            <v>IH</v>
          </cell>
          <cell r="I6468" t="str">
            <v>0020003 - UNITED BUSINESSMANS INSURANCE AGENCY</v>
          </cell>
        </row>
        <row r="6469">
          <cell r="A6469" t="str">
            <v>C56678IA</v>
          </cell>
          <cell r="B6469">
            <v>42185</v>
          </cell>
          <cell r="C6469" t="str">
            <v>C56678</v>
          </cell>
          <cell r="D6469" t="str">
            <v>Tank Design Inc</v>
          </cell>
          <cell r="E6469" t="str">
            <v>MA</v>
          </cell>
          <cell r="F6469" t="str">
            <v>P1</v>
          </cell>
          <cell r="G6469" t="str">
            <v>SMALL</v>
          </cell>
          <cell r="H6469" t="str">
            <v>IA</v>
          </cell>
          <cell r="I6469" t="str">
            <v>0019915 - BORISLOW INSURANCE AGENCY</v>
          </cell>
        </row>
        <row r="6470">
          <cell r="A6470" t="str">
            <v>C56678IH</v>
          </cell>
          <cell r="B6470">
            <v>42185</v>
          </cell>
          <cell r="C6470" t="str">
            <v>C56678</v>
          </cell>
          <cell r="D6470" t="str">
            <v>Tank Design Inc</v>
          </cell>
          <cell r="E6470" t="str">
            <v>MA</v>
          </cell>
          <cell r="F6470" t="str">
            <v>P1</v>
          </cell>
          <cell r="G6470" t="str">
            <v>SMALL</v>
          </cell>
          <cell r="H6470" t="str">
            <v>IH</v>
          </cell>
          <cell r="I6470" t="str">
            <v>0019915 - BORISLOW INSURANCE AGENCY</v>
          </cell>
        </row>
        <row r="6471">
          <cell r="A6471" t="str">
            <v>C56683IH</v>
          </cell>
          <cell r="B6471">
            <v>42185</v>
          </cell>
          <cell r="C6471" t="str">
            <v>C56683</v>
          </cell>
          <cell r="D6471" t="str">
            <v>Digestive Health Associates PC</v>
          </cell>
          <cell r="E6471" t="str">
            <v>MA</v>
          </cell>
          <cell r="F6471" t="str">
            <v>P1</v>
          </cell>
          <cell r="G6471" t="str">
            <v>SMALL</v>
          </cell>
          <cell r="H6471" t="str">
            <v>IH</v>
          </cell>
          <cell r="I6471" t="str">
            <v>0019911 - MCLEAN, ALLAN T</v>
          </cell>
        </row>
        <row r="6472">
          <cell r="A6472" t="str">
            <v>C56683JA</v>
          </cell>
          <cell r="B6472">
            <v>42185</v>
          </cell>
          <cell r="C6472" t="str">
            <v>C56683</v>
          </cell>
          <cell r="D6472" t="str">
            <v>Digestive Health Associates PC</v>
          </cell>
          <cell r="E6472" t="str">
            <v>MA</v>
          </cell>
          <cell r="F6472" t="str">
            <v>P1</v>
          </cell>
          <cell r="G6472" t="str">
            <v>SMALL</v>
          </cell>
          <cell r="H6472" t="str">
            <v>JA</v>
          </cell>
          <cell r="I6472" t="str">
            <v>0019911 - MCLEAN, ALLAN T</v>
          </cell>
        </row>
        <row r="6473">
          <cell r="A6473" t="str">
            <v>C56686JA</v>
          </cell>
          <cell r="B6473">
            <v>42185</v>
          </cell>
          <cell r="C6473" t="str">
            <v>C56686</v>
          </cell>
          <cell r="D6473" t="str">
            <v>Shawsheen Medical Associates PC</v>
          </cell>
          <cell r="E6473" t="str">
            <v>MA</v>
          </cell>
          <cell r="F6473" t="str">
            <v>P1</v>
          </cell>
          <cell r="G6473" t="str">
            <v>SMALL</v>
          </cell>
          <cell r="H6473" t="str">
            <v>JA</v>
          </cell>
          <cell r="I6473" t="str">
            <v>0019983 - VALLEY INSURANCE PARTNERS INC</v>
          </cell>
        </row>
        <row r="6474">
          <cell r="A6474" t="str">
            <v>C56693IH</v>
          </cell>
          <cell r="B6474">
            <v>42185</v>
          </cell>
          <cell r="C6474" t="str">
            <v>C56693</v>
          </cell>
          <cell r="D6474" t="str">
            <v>Westford Dentistry PC</v>
          </cell>
          <cell r="E6474" t="str">
            <v>MA</v>
          </cell>
          <cell r="F6474" t="str">
            <v>P1</v>
          </cell>
          <cell r="G6474" t="str">
            <v>GPC</v>
          </cell>
          <cell r="H6474" t="str">
            <v>IH</v>
          </cell>
          <cell r="I6474" t="str">
            <v>0020583 - SPRING INSURANCE GROUP LLC</v>
          </cell>
        </row>
        <row r="6475">
          <cell r="A6475" t="str">
            <v>C56705IH</v>
          </cell>
          <cell r="B6475">
            <v>42185</v>
          </cell>
          <cell r="C6475" t="str">
            <v>C56705</v>
          </cell>
          <cell r="D6475" t="str">
            <v>Families Matter, Inc.</v>
          </cell>
          <cell r="E6475" t="str">
            <v>ME</v>
          </cell>
          <cell r="F6475" t="str">
            <v>P1</v>
          </cell>
          <cell r="G6475" t="str">
            <v>SMALL</v>
          </cell>
          <cell r="H6475" t="str">
            <v>IH</v>
          </cell>
          <cell r="I6475" t="str">
            <v>0019993 - BUSINESS INSURANCE AGENCY</v>
          </cell>
        </row>
        <row r="6476">
          <cell r="A6476" t="str">
            <v>C56705JH</v>
          </cell>
          <cell r="B6476">
            <v>42185</v>
          </cell>
          <cell r="C6476" t="str">
            <v>C56705</v>
          </cell>
          <cell r="D6476" t="str">
            <v>Families Matter, Inc.</v>
          </cell>
          <cell r="E6476" t="str">
            <v>ME</v>
          </cell>
          <cell r="F6476" t="str">
            <v>P1</v>
          </cell>
          <cell r="G6476" t="str">
            <v>SMALL</v>
          </cell>
          <cell r="H6476" t="str">
            <v>JH</v>
          </cell>
          <cell r="I6476" t="str">
            <v>0019993 - BUSINESS INSURANCE AGENCY</v>
          </cell>
        </row>
        <row r="6477">
          <cell r="A6477" t="str">
            <v>C56706IH</v>
          </cell>
          <cell r="B6477">
            <v>42185</v>
          </cell>
          <cell r="C6477" t="str">
            <v>C56706</v>
          </cell>
          <cell r="D6477" t="str">
            <v>Sandy River II, Inc.</v>
          </cell>
          <cell r="E6477" t="str">
            <v>ME</v>
          </cell>
          <cell r="F6477" t="str">
            <v>P1</v>
          </cell>
          <cell r="G6477" t="str">
            <v>SMALL</v>
          </cell>
          <cell r="H6477" t="str">
            <v>IH</v>
          </cell>
          <cell r="I6477" t="str">
            <v>0019994 - ACADIA BENEFITS INC</v>
          </cell>
        </row>
        <row r="6478">
          <cell r="A6478" t="str">
            <v>C56709IA</v>
          </cell>
          <cell r="B6478">
            <v>42185</v>
          </cell>
          <cell r="C6478" t="str">
            <v>C56709</v>
          </cell>
          <cell r="D6478" t="str">
            <v>Zelle McDonough &amp; Cohen LLP</v>
          </cell>
          <cell r="E6478" t="str">
            <v>MA</v>
          </cell>
          <cell r="F6478" t="str">
            <v>P1</v>
          </cell>
          <cell r="G6478" t="str">
            <v>SMALL</v>
          </cell>
          <cell r="H6478" t="str">
            <v>IA</v>
          </cell>
          <cell r="I6478" t="str">
            <v>0019996 - TARTARO, VICTOR</v>
          </cell>
        </row>
        <row r="6479">
          <cell r="A6479" t="str">
            <v>C56709IH</v>
          </cell>
          <cell r="B6479">
            <v>42185</v>
          </cell>
          <cell r="C6479" t="str">
            <v>C56709</v>
          </cell>
          <cell r="D6479" t="str">
            <v>Zelle McDonough &amp; Cohen LLP</v>
          </cell>
          <cell r="E6479" t="str">
            <v>MA</v>
          </cell>
          <cell r="F6479" t="str">
            <v>P1</v>
          </cell>
          <cell r="G6479" t="str">
            <v>SMALL</v>
          </cell>
          <cell r="H6479" t="str">
            <v>IH</v>
          </cell>
          <cell r="I6479" t="str">
            <v>0019996 - TARTARO, VICTOR</v>
          </cell>
        </row>
        <row r="6480">
          <cell r="A6480" t="str">
            <v>C56714IA</v>
          </cell>
          <cell r="B6480">
            <v>42185</v>
          </cell>
          <cell r="C6480" t="str">
            <v>C56714</v>
          </cell>
          <cell r="D6480" t="str">
            <v>Qualtre Inc</v>
          </cell>
          <cell r="E6480" t="str">
            <v>MA</v>
          </cell>
          <cell r="F6480" t="str">
            <v>P1</v>
          </cell>
          <cell r="G6480" t="str">
            <v>SMALL</v>
          </cell>
          <cell r="H6480" t="str">
            <v>IA</v>
          </cell>
          <cell r="I6480" t="str">
            <v>0030507 - DIGITAL INSURANCE AGENCY INC</v>
          </cell>
        </row>
        <row r="6481">
          <cell r="A6481" t="str">
            <v>C56714IH</v>
          </cell>
          <cell r="B6481">
            <v>42185</v>
          </cell>
          <cell r="C6481" t="str">
            <v>C56714</v>
          </cell>
          <cell r="D6481" t="str">
            <v>Qualtre Inc</v>
          </cell>
          <cell r="E6481" t="str">
            <v>MA</v>
          </cell>
          <cell r="F6481" t="str">
            <v>P1</v>
          </cell>
          <cell r="G6481" t="str">
            <v>SMALL</v>
          </cell>
          <cell r="H6481" t="str">
            <v>IH</v>
          </cell>
          <cell r="I6481" t="str">
            <v>0030507 - DIGITAL INSURANCE AGENCY INC</v>
          </cell>
        </row>
        <row r="6482">
          <cell r="A6482" t="str">
            <v>C56717IH</v>
          </cell>
          <cell r="B6482">
            <v>42185</v>
          </cell>
          <cell r="C6482" t="str">
            <v>C56717</v>
          </cell>
          <cell r="D6482" t="str">
            <v>J C Marine Services, Inc.</v>
          </cell>
          <cell r="E6482" t="str">
            <v>ME</v>
          </cell>
          <cell r="F6482" t="str">
            <v>P1</v>
          </cell>
          <cell r="G6482" t="str">
            <v>SMALL</v>
          </cell>
          <cell r="H6482" t="str">
            <v>IH</v>
          </cell>
          <cell r="I6482" t="str">
            <v>0028906 - PAQUIN &amp; CARROLL LLC</v>
          </cell>
        </row>
        <row r="6483">
          <cell r="A6483" t="str">
            <v>C56718IH</v>
          </cell>
          <cell r="B6483">
            <v>42185</v>
          </cell>
          <cell r="C6483" t="str">
            <v>C56718</v>
          </cell>
          <cell r="D6483" t="str">
            <v>Jose A Monteiro MD PC</v>
          </cell>
          <cell r="E6483" t="str">
            <v>MA</v>
          </cell>
          <cell r="F6483" t="str">
            <v>P1</v>
          </cell>
          <cell r="G6483" t="str">
            <v>SMALL</v>
          </cell>
          <cell r="H6483" t="str">
            <v>IH</v>
          </cell>
          <cell r="I6483" t="str">
            <v>0020004 - SMALL BUSINESS INSURANCE AGENCY INC</v>
          </cell>
        </row>
        <row r="6484">
          <cell r="A6484" t="str">
            <v>C56719IH</v>
          </cell>
          <cell r="B6484">
            <v>42185</v>
          </cell>
          <cell r="C6484" t="str">
            <v>C56719</v>
          </cell>
          <cell r="D6484" t="str">
            <v>Michaels Function Hall Inc</v>
          </cell>
          <cell r="E6484" t="str">
            <v>MA</v>
          </cell>
          <cell r="F6484" t="str">
            <v>P1</v>
          </cell>
          <cell r="G6484" t="str">
            <v>SMALL</v>
          </cell>
          <cell r="H6484" t="str">
            <v>IH</v>
          </cell>
          <cell r="I6484" t="str">
            <v>0027329 - CORE BENEFITS GROUP INC</v>
          </cell>
        </row>
        <row r="6485">
          <cell r="A6485" t="str">
            <v>C56720IH</v>
          </cell>
          <cell r="B6485">
            <v>42185</v>
          </cell>
          <cell r="C6485" t="str">
            <v>C56720</v>
          </cell>
          <cell r="D6485" t="str">
            <v>Bob's Cash Fuel</v>
          </cell>
          <cell r="E6485" t="str">
            <v>ME</v>
          </cell>
          <cell r="F6485" t="str">
            <v>P1</v>
          </cell>
          <cell r="G6485" t="str">
            <v>SMALL</v>
          </cell>
          <cell r="H6485" t="str">
            <v>IH</v>
          </cell>
          <cell r="I6485" t="str">
            <v>0019934 - KYES AGENCY</v>
          </cell>
        </row>
        <row r="6486">
          <cell r="A6486" t="str">
            <v>C56720JH</v>
          </cell>
          <cell r="B6486">
            <v>42185</v>
          </cell>
          <cell r="C6486" t="str">
            <v>C56720</v>
          </cell>
          <cell r="D6486" t="str">
            <v>Bob's Cash Fuel</v>
          </cell>
          <cell r="E6486" t="str">
            <v>ME</v>
          </cell>
          <cell r="F6486" t="str">
            <v>P1</v>
          </cell>
          <cell r="G6486" t="str">
            <v>SMALL</v>
          </cell>
          <cell r="H6486" t="str">
            <v>JH</v>
          </cell>
          <cell r="I6486" t="str">
            <v>0019934 - KYES AGENCY</v>
          </cell>
        </row>
        <row r="6487">
          <cell r="A6487" t="str">
            <v>C56727IA</v>
          </cell>
          <cell r="B6487">
            <v>42185</v>
          </cell>
          <cell r="C6487" t="str">
            <v>C56727</v>
          </cell>
          <cell r="D6487" t="str">
            <v>P J Spillane Company</v>
          </cell>
          <cell r="E6487" t="str">
            <v>MA</v>
          </cell>
          <cell r="F6487" t="str">
            <v>P1</v>
          </cell>
          <cell r="G6487" t="str">
            <v>SMALL</v>
          </cell>
          <cell r="H6487" t="str">
            <v>IA</v>
          </cell>
          <cell r="I6487" t="str">
            <v>0027777 - INTEGRATED INSURANCE SOLUTIONS LLC</v>
          </cell>
        </row>
        <row r="6488">
          <cell r="A6488" t="str">
            <v>C56727IH</v>
          </cell>
          <cell r="B6488">
            <v>42185</v>
          </cell>
          <cell r="C6488" t="str">
            <v>C56727</v>
          </cell>
          <cell r="D6488" t="str">
            <v>P J Spillane Company</v>
          </cell>
          <cell r="E6488" t="str">
            <v>MA</v>
          </cell>
          <cell r="F6488" t="str">
            <v>P1</v>
          </cell>
          <cell r="G6488" t="str">
            <v>SMALL</v>
          </cell>
          <cell r="H6488" t="str">
            <v>IH</v>
          </cell>
          <cell r="I6488" t="str">
            <v>0027777 - INTEGRATED INSURANCE SOLUTIONS LLC</v>
          </cell>
        </row>
        <row r="6489">
          <cell r="A6489" t="str">
            <v>C56729JH</v>
          </cell>
          <cell r="B6489">
            <v>42185</v>
          </cell>
          <cell r="C6489" t="str">
            <v>C56729</v>
          </cell>
          <cell r="D6489" t="str">
            <v>GF Funding, LLC</v>
          </cell>
          <cell r="E6489" t="str">
            <v>ME</v>
          </cell>
          <cell r="F6489" t="str">
            <v>P1</v>
          </cell>
          <cell r="G6489" t="str">
            <v>SMALL</v>
          </cell>
          <cell r="H6489" t="str">
            <v>JH</v>
          </cell>
          <cell r="I6489" t="str">
            <v>0019939 - KYES AGENCY</v>
          </cell>
        </row>
        <row r="6490">
          <cell r="A6490" t="str">
            <v>C56730IH</v>
          </cell>
          <cell r="B6490">
            <v>42185</v>
          </cell>
          <cell r="C6490" t="str">
            <v>C56730</v>
          </cell>
          <cell r="D6490" t="str">
            <v>St. Andre Home, Inc.</v>
          </cell>
          <cell r="E6490" t="str">
            <v>ME</v>
          </cell>
          <cell r="F6490" t="str">
            <v>P1</v>
          </cell>
          <cell r="G6490" t="str">
            <v>SMALL</v>
          </cell>
          <cell r="H6490" t="str">
            <v>IH</v>
          </cell>
          <cell r="I6490" t="str">
            <v>0035966 - CLARK INSURANCE</v>
          </cell>
        </row>
        <row r="6491">
          <cell r="A6491" t="str">
            <v>C56733IA</v>
          </cell>
          <cell r="B6491">
            <v>42185</v>
          </cell>
          <cell r="C6491" t="str">
            <v>C56733</v>
          </cell>
          <cell r="D6491" t="str">
            <v>Kent Fixture Corporation</v>
          </cell>
          <cell r="E6491" t="str">
            <v>MA</v>
          </cell>
          <cell r="F6491" t="str">
            <v>P1</v>
          </cell>
          <cell r="G6491" t="str">
            <v>SMALL</v>
          </cell>
          <cell r="H6491" t="str">
            <v>IA</v>
          </cell>
          <cell r="I6491" t="str">
            <v>0024011 - WALSH, STEVEN</v>
          </cell>
        </row>
        <row r="6492">
          <cell r="A6492" t="str">
            <v>C56735IH</v>
          </cell>
          <cell r="B6492">
            <v>42185</v>
          </cell>
          <cell r="C6492" t="str">
            <v>C56735</v>
          </cell>
          <cell r="D6492" t="str">
            <v>Howland Disposal Service Inc</v>
          </cell>
          <cell r="E6492" t="str">
            <v>MA</v>
          </cell>
          <cell r="F6492" t="str">
            <v>P1</v>
          </cell>
          <cell r="G6492" t="str">
            <v>SMALL</v>
          </cell>
          <cell r="H6492" t="str">
            <v>IH</v>
          </cell>
          <cell r="I6492" t="str">
            <v>0019984 - VERRIA, JOSEPH M</v>
          </cell>
        </row>
        <row r="6493">
          <cell r="A6493" t="str">
            <v>C56738IH</v>
          </cell>
          <cell r="B6493">
            <v>42185</v>
          </cell>
          <cell r="C6493" t="str">
            <v>C56738</v>
          </cell>
          <cell r="D6493" t="str">
            <v>Beard Motors Inc</v>
          </cell>
          <cell r="E6493" t="str">
            <v>MA</v>
          </cell>
          <cell r="F6493" t="str">
            <v>P1</v>
          </cell>
          <cell r="G6493" t="str">
            <v>CRC</v>
          </cell>
          <cell r="H6493" t="str">
            <v>IH</v>
          </cell>
          <cell r="I6493" t="str">
            <v>0030746 - BALCH, MICHAEL F</v>
          </cell>
        </row>
        <row r="6494">
          <cell r="A6494" t="str">
            <v>C56739JM</v>
          </cell>
          <cell r="B6494">
            <v>42185</v>
          </cell>
          <cell r="C6494" t="str">
            <v>C56739</v>
          </cell>
          <cell r="D6494" t="str">
            <v>Kudos LLC</v>
          </cell>
          <cell r="E6494" t="str">
            <v>NH</v>
          </cell>
          <cell r="F6494" t="str">
            <v>P1</v>
          </cell>
          <cell r="G6494" t="str">
            <v>SMALL</v>
          </cell>
          <cell r="H6494" t="str">
            <v>JM</v>
          </cell>
          <cell r="I6494" t="str">
            <v>0020070 - INSURANCE SOLUTIONS CORPORATION</v>
          </cell>
        </row>
        <row r="6495">
          <cell r="A6495" t="str">
            <v>C56740IA</v>
          </cell>
          <cell r="B6495">
            <v>42185</v>
          </cell>
          <cell r="C6495" t="str">
            <v>C56740</v>
          </cell>
          <cell r="D6495" t="str">
            <v>Orthopedic Clinical Associates Inc</v>
          </cell>
          <cell r="E6495" t="str">
            <v>MA</v>
          </cell>
          <cell r="F6495" t="str">
            <v>P1</v>
          </cell>
          <cell r="G6495" t="str">
            <v>SMALL</v>
          </cell>
          <cell r="H6495" t="str">
            <v>IA</v>
          </cell>
          <cell r="I6495" t="str">
            <v>0019976 - COMPREHENSIVE INS PROVIDERS INC</v>
          </cell>
        </row>
        <row r="6496">
          <cell r="A6496" t="str">
            <v>C56740IH</v>
          </cell>
          <cell r="B6496">
            <v>42185</v>
          </cell>
          <cell r="C6496" t="str">
            <v>C56740</v>
          </cell>
          <cell r="D6496" t="str">
            <v>Orthopedic Clinical Associates Inc</v>
          </cell>
          <cell r="E6496" t="str">
            <v>MA</v>
          </cell>
          <cell r="F6496" t="str">
            <v>P1</v>
          </cell>
          <cell r="G6496" t="str">
            <v>SMALL</v>
          </cell>
          <cell r="H6496" t="str">
            <v>IH</v>
          </cell>
          <cell r="I6496" t="str">
            <v>0019976 - COMPREHENSIVE INS PROVIDERS INC</v>
          </cell>
        </row>
        <row r="6497">
          <cell r="A6497" t="str">
            <v>C56741IH</v>
          </cell>
          <cell r="B6497">
            <v>42185</v>
          </cell>
          <cell r="C6497" t="str">
            <v>C56741</v>
          </cell>
          <cell r="D6497" t="str">
            <v>InnSeason Management</v>
          </cell>
          <cell r="E6497" t="str">
            <v>MA</v>
          </cell>
          <cell r="F6497" t="str">
            <v>P1</v>
          </cell>
          <cell r="G6497" t="str">
            <v>SMALL</v>
          </cell>
          <cell r="H6497" t="str">
            <v>IH</v>
          </cell>
          <cell r="I6497" t="str">
            <v>0020265 - NEW ENGLAND EMPLOYEE BENEFITS COUNCIL</v>
          </cell>
        </row>
        <row r="6498">
          <cell r="A6498" t="str">
            <v>C56742JM</v>
          </cell>
          <cell r="B6498">
            <v>42185</v>
          </cell>
          <cell r="C6498" t="str">
            <v>C56742</v>
          </cell>
          <cell r="D6498" t="str">
            <v>Teleran Construction</v>
          </cell>
          <cell r="E6498" t="str">
            <v>NH</v>
          </cell>
          <cell r="F6498" t="str">
            <v>P1</v>
          </cell>
          <cell r="G6498" t="str">
            <v>SMALL</v>
          </cell>
          <cell r="H6498" t="str">
            <v>JM</v>
          </cell>
          <cell r="I6498" t="str">
            <v>0020126 - FOY INSURANCE GROUP</v>
          </cell>
        </row>
        <row r="6499">
          <cell r="A6499" t="str">
            <v>C56745IH</v>
          </cell>
          <cell r="B6499">
            <v>42185</v>
          </cell>
          <cell r="C6499" t="str">
            <v>C56745</v>
          </cell>
          <cell r="D6499" t="str">
            <v>The Truck Connection Inc</v>
          </cell>
          <cell r="E6499" t="str">
            <v>MA</v>
          </cell>
          <cell r="F6499" t="str">
            <v>P1</v>
          </cell>
          <cell r="G6499" t="str">
            <v>SMALL</v>
          </cell>
          <cell r="H6499" t="str">
            <v>IH</v>
          </cell>
          <cell r="I6499" t="str">
            <v>0021104 - SNUG HARBOR FINANCIAL &amp; INSURANCE SVCS LLC</v>
          </cell>
        </row>
        <row r="6500">
          <cell r="A6500" t="str">
            <v>C56745JA</v>
          </cell>
          <cell r="B6500">
            <v>42185</v>
          </cell>
          <cell r="C6500" t="str">
            <v>C56745</v>
          </cell>
          <cell r="D6500" t="str">
            <v>The Truck Connection Inc</v>
          </cell>
          <cell r="E6500" t="str">
            <v>MA</v>
          </cell>
          <cell r="F6500" t="str">
            <v>P1</v>
          </cell>
          <cell r="G6500" t="str">
            <v>SMALL</v>
          </cell>
          <cell r="H6500" t="str">
            <v>JA</v>
          </cell>
          <cell r="I6500" t="str">
            <v>0021104 - SNUG HARBOR FINANCIAL &amp; INSURANCE SVCS LLC</v>
          </cell>
        </row>
        <row r="6501">
          <cell r="A6501" t="str">
            <v>C56747IA</v>
          </cell>
          <cell r="B6501">
            <v>42185</v>
          </cell>
          <cell r="C6501" t="str">
            <v>C56747</v>
          </cell>
          <cell r="D6501" t="str">
            <v>Apperian Inc</v>
          </cell>
          <cell r="E6501" t="str">
            <v>MA</v>
          </cell>
          <cell r="F6501" t="str">
            <v>P1</v>
          </cell>
          <cell r="G6501" t="str">
            <v>CRC</v>
          </cell>
          <cell r="H6501" t="str">
            <v>IA</v>
          </cell>
          <cell r="I6501" t="str">
            <v>0032296 - GALLAGHER BENEFIT SERVICES INC</v>
          </cell>
        </row>
        <row r="6502">
          <cell r="A6502" t="str">
            <v>C56747IH</v>
          </cell>
          <cell r="B6502">
            <v>42185</v>
          </cell>
          <cell r="C6502" t="str">
            <v>C56747</v>
          </cell>
          <cell r="D6502" t="str">
            <v>Apperian Inc</v>
          </cell>
          <cell r="E6502" t="str">
            <v>MA</v>
          </cell>
          <cell r="F6502" t="str">
            <v>P1</v>
          </cell>
          <cell r="G6502" t="str">
            <v>CRC</v>
          </cell>
          <cell r="H6502" t="str">
            <v>IH</v>
          </cell>
          <cell r="I6502" t="str">
            <v>0032296 - GALLAGHER BENEFIT SERVICES INC</v>
          </cell>
        </row>
        <row r="6503">
          <cell r="A6503" t="str">
            <v>C56748IV</v>
          </cell>
          <cell r="B6503">
            <v>42185</v>
          </cell>
          <cell r="C6503" t="str">
            <v>C56748</v>
          </cell>
          <cell r="D6503" t="str">
            <v>Goss Logan Insurance Agency</v>
          </cell>
          <cell r="E6503" t="str">
            <v>NH</v>
          </cell>
          <cell r="F6503" t="str">
            <v>P1</v>
          </cell>
          <cell r="G6503" t="str">
            <v>SMALL</v>
          </cell>
          <cell r="H6503" t="str">
            <v>IV</v>
          </cell>
          <cell r="I6503" t="str">
            <v>0020101 - CBS INSURANCE INC</v>
          </cell>
        </row>
        <row r="6504">
          <cell r="A6504" t="str">
            <v>C56755IA</v>
          </cell>
          <cell r="B6504">
            <v>42185</v>
          </cell>
          <cell r="C6504" t="str">
            <v>C56755</v>
          </cell>
          <cell r="D6504" t="str">
            <v>Zizik Powers O'Connell Spaulding &amp; Lamontagne PC</v>
          </cell>
          <cell r="E6504" t="str">
            <v>MA</v>
          </cell>
          <cell r="F6504" t="str">
            <v>P1</v>
          </cell>
          <cell r="G6504" t="str">
            <v>SMALL</v>
          </cell>
          <cell r="H6504" t="str">
            <v>IA</v>
          </cell>
          <cell r="I6504" t="str">
            <v>0028178 - EASTERN BENEFITS GROUP</v>
          </cell>
        </row>
        <row r="6505">
          <cell r="A6505" t="str">
            <v>C56755IH</v>
          </cell>
          <cell r="B6505">
            <v>42185</v>
          </cell>
          <cell r="C6505" t="str">
            <v>C56755</v>
          </cell>
          <cell r="D6505" t="str">
            <v>Zizik Powers O'Connell Spaulding &amp; Lamontagne PC</v>
          </cell>
          <cell r="E6505" t="str">
            <v>MA</v>
          </cell>
          <cell r="F6505" t="str">
            <v>P1</v>
          </cell>
          <cell r="G6505" t="str">
            <v>SMALL</v>
          </cell>
          <cell r="H6505" t="str">
            <v>IH</v>
          </cell>
          <cell r="I6505" t="str">
            <v>0028178 - EASTERN BENEFITS GROUP</v>
          </cell>
        </row>
        <row r="6506">
          <cell r="A6506" t="str">
            <v>C56763IH</v>
          </cell>
          <cell r="B6506">
            <v>42185</v>
          </cell>
          <cell r="C6506" t="str">
            <v>C56763</v>
          </cell>
          <cell r="D6506" t="str">
            <v>Robinson Smith Wealth Advisors, LLC.</v>
          </cell>
          <cell r="E6506" t="str">
            <v>ME</v>
          </cell>
          <cell r="F6506" t="str">
            <v>P1</v>
          </cell>
          <cell r="G6506" t="str">
            <v>SMALL</v>
          </cell>
          <cell r="H6506" t="str">
            <v>IH</v>
          </cell>
          <cell r="I6506" t="str">
            <v>0020116 - E A SCRIBNER INSURANCE AGENCY INC</v>
          </cell>
        </row>
        <row r="6507">
          <cell r="A6507" t="str">
            <v>C56771IH</v>
          </cell>
          <cell r="B6507">
            <v>42185</v>
          </cell>
          <cell r="C6507" t="str">
            <v>C56771</v>
          </cell>
          <cell r="D6507" t="str">
            <v>Frannie Peabody Center</v>
          </cell>
          <cell r="E6507" t="str">
            <v>ME</v>
          </cell>
          <cell r="F6507" t="str">
            <v>P1</v>
          </cell>
          <cell r="G6507" t="str">
            <v>SMALL</v>
          </cell>
          <cell r="H6507" t="str">
            <v>IH</v>
          </cell>
          <cell r="I6507" t="str">
            <v>0020104 - BUSINESS INSURANCE AGENCY</v>
          </cell>
        </row>
        <row r="6508">
          <cell r="A6508" t="str">
            <v>C56771PO</v>
          </cell>
          <cell r="B6508">
            <v>42185</v>
          </cell>
          <cell r="C6508" t="str">
            <v>C56771</v>
          </cell>
          <cell r="D6508" t="str">
            <v>Frannie Peabody Center</v>
          </cell>
          <cell r="E6508" t="str">
            <v>ME</v>
          </cell>
          <cell r="F6508" t="str">
            <v>P1</v>
          </cell>
          <cell r="G6508" t="str">
            <v>SMALL</v>
          </cell>
          <cell r="H6508" t="str">
            <v>PO</v>
          </cell>
          <cell r="I6508" t="str">
            <v>0020104 - BUSINESS INSURANCE AGENCY</v>
          </cell>
        </row>
        <row r="6509">
          <cell r="A6509" t="str">
            <v>C56772IH</v>
          </cell>
          <cell r="B6509">
            <v>42185</v>
          </cell>
          <cell r="C6509" t="str">
            <v>C56772</v>
          </cell>
          <cell r="D6509" t="str">
            <v>Classic Furniture Services</v>
          </cell>
          <cell r="E6509" t="str">
            <v>MA</v>
          </cell>
          <cell r="F6509" t="str">
            <v>P1</v>
          </cell>
          <cell r="G6509" t="str">
            <v>SMALL</v>
          </cell>
          <cell r="H6509" t="str">
            <v>IH</v>
          </cell>
          <cell r="I6509" t="str">
            <v>0022149 - DEMERITT, TIMOTHY A</v>
          </cell>
        </row>
        <row r="6510">
          <cell r="A6510" t="str">
            <v>C56773IA</v>
          </cell>
          <cell r="B6510">
            <v>42185</v>
          </cell>
          <cell r="C6510" t="str">
            <v>C56773</v>
          </cell>
          <cell r="D6510" t="str">
            <v>NEB Radiology</v>
          </cell>
          <cell r="E6510" t="str">
            <v>MA</v>
          </cell>
          <cell r="F6510" t="str">
            <v>P1</v>
          </cell>
          <cell r="G6510" t="str">
            <v>SMALL</v>
          </cell>
          <cell r="H6510" t="str">
            <v>IA</v>
          </cell>
          <cell r="I6510" t="str">
            <v>0032813 - NFP CORPORATE SERVICES (NY) LLC</v>
          </cell>
        </row>
        <row r="6511">
          <cell r="A6511" t="str">
            <v>C56773IH</v>
          </cell>
          <cell r="B6511">
            <v>42185</v>
          </cell>
          <cell r="C6511" t="str">
            <v>C56773</v>
          </cell>
          <cell r="D6511" t="str">
            <v>NEB Radiology</v>
          </cell>
          <cell r="E6511" t="str">
            <v>MA</v>
          </cell>
          <cell r="F6511" t="str">
            <v>P1</v>
          </cell>
          <cell r="G6511" t="str">
            <v>SMALL</v>
          </cell>
          <cell r="H6511" t="str">
            <v>IH</v>
          </cell>
          <cell r="I6511" t="str">
            <v>0032813 - NFP CORPORATE SERVICES (NY) LLC</v>
          </cell>
        </row>
        <row r="6512">
          <cell r="A6512" t="str">
            <v>C56777JS</v>
          </cell>
          <cell r="B6512">
            <v>42185</v>
          </cell>
          <cell r="C6512" t="str">
            <v>C56777</v>
          </cell>
          <cell r="D6512" t="str">
            <v>Luba G Richter DMD PA</v>
          </cell>
          <cell r="E6512" t="str">
            <v>NH</v>
          </cell>
          <cell r="F6512" t="str">
            <v>P1</v>
          </cell>
          <cell r="G6512" t="str">
            <v>SMALL</v>
          </cell>
          <cell r="H6512" t="str">
            <v>JS</v>
          </cell>
          <cell r="I6512" t="str">
            <v>0020052 - NEW ENGLAND EMPLOYEE BENEFITS COUNCIL</v>
          </cell>
        </row>
        <row r="6513">
          <cell r="A6513" t="str">
            <v>C56778JM</v>
          </cell>
          <cell r="B6513">
            <v>42185</v>
          </cell>
          <cell r="C6513" t="str">
            <v>C56778</v>
          </cell>
          <cell r="D6513" t="str">
            <v>Academy for Science &amp; Design</v>
          </cell>
          <cell r="E6513" t="str">
            <v>NH</v>
          </cell>
          <cell r="F6513" t="str">
            <v>P1</v>
          </cell>
          <cell r="G6513" t="str">
            <v>SMALL</v>
          </cell>
          <cell r="H6513" t="str">
            <v>JM</v>
          </cell>
          <cell r="I6513" t="str">
            <v>0033849 - CROSS INSURANCE - MANCHESTER</v>
          </cell>
        </row>
        <row r="6514">
          <cell r="A6514" t="str">
            <v>C56780IA</v>
          </cell>
          <cell r="B6514">
            <v>42185</v>
          </cell>
          <cell r="C6514" t="str">
            <v>C56780</v>
          </cell>
          <cell r="D6514" t="str">
            <v>National Resource Management Inc</v>
          </cell>
          <cell r="E6514" t="str">
            <v>MA</v>
          </cell>
          <cell r="F6514" t="str">
            <v>P1</v>
          </cell>
          <cell r="G6514" t="str">
            <v>ERF</v>
          </cell>
          <cell r="H6514" t="str">
            <v>IA</v>
          </cell>
          <cell r="I6514" t="str">
            <v>0034029 - MIRACLE, JUDITH L</v>
          </cell>
        </row>
        <row r="6515">
          <cell r="A6515" t="str">
            <v>C56787IH</v>
          </cell>
          <cell r="B6515">
            <v>42185</v>
          </cell>
          <cell r="C6515" t="str">
            <v>C56787</v>
          </cell>
          <cell r="D6515" t="str">
            <v>Sanford-Springvale YMCA</v>
          </cell>
          <cell r="E6515" t="str">
            <v>ME</v>
          </cell>
          <cell r="F6515" t="str">
            <v>P1</v>
          </cell>
          <cell r="G6515" t="str">
            <v>SMALL</v>
          </cell>
          <cell r="H6515" t="str">
            <v>IH</v>
          </cell>
          <cell r="I6515" t="str">
            <v>0028908 - USI INSURANCE SERVICES LLC - BRIARCLIFF</v>
          </cell>
        </row>
        <row r="6516">
          <cell r="A6516" t="str">
            <v>C56788IH</v>
          </cell>
          <cell r="B6516">
            <v>42185</v>
          </cell>
          <cell r="C6516" t="str">
            <v>C56788</v>
          </cell>
          <cell r="D6516" t="str">
            <v>Automatic Specialties Inc</v>
          </cell>
          <cell r="E6516" t="str">
            <v>MA</v>
          </cell>
          <cell r="F6516" t="str">
            <v>P1</v>
          </cell>
          <cell r="G6516" t="str">
            <v>SMALL</v>
          </cell>
          <cell r="H6516" t="str">
            <v>IH</v>
          </cell>
          <cell r="I6516" t="str">
            <v>0020040 - PROCTOR &amp; CO INSURANCE AGENCY INC</v>
          </cell>
        </row>
        <row r="6517">
          <cell r="A6517" t="str">
            <v>C56792JA</v>
          </cell>
          <cell r="B6517">
            <v>42185</v>
          </cell>
          <cell r="C6517" t="str">
            <v>C56792</v>
          </cell>
          <cell r="D6517" t="str">
            <v>Gulde Insurance Agency Inc</v>
          </cell>
          <cell r="E6517" t="str">
            <v>MA</v>
          </cell>
          <cell r="F6517" t="str">
            <v>P1</v>
          </cell>
          <cell r="G6517" t="str">
            <v>SMALL</v>
          </cell>
          <cell r="H6517" t="str">
            <v>JA</v>
          </cell>
          <cell r="I6517" t="str">
            <v>0020112 - GULDE INSURANCE AGENCY INC</v>
          </cell>
        </row>
        <row r="6518">
          <cell r="A6518" t="str">
            <v>C56792MI</v>
          </cell>
          <cell r="B6518">
            <v>42185</v>
          </cell>
          <cell r="C6518" t="str">
            <v>C56792</v>
          </cell>
          <cell r="D6518" t="str">
            <v>Gulde Insurance Agency Inc</v>
          </cell>
          <cell r="E6518" t="str">
            <v>MA</v>
          </cell>
          <cell r="F6518" t="str">
            <v>P1</v>
          </cell>
          <cell r="G6518" t="str">
            <v>MCARE</v>
          </cell>
          <cell r="H6518" t="str">
            <v>MI</v>
          </cell>
          <cell r="I6518" t="str">
            <v>0020112 - GULDE INSURANCE AGENCY INC</v>
          </cell>
        </row>
        <row r="6519">
          <cell r="A6519" t="str">
            <v>C56794IH</v>
          </cell>
          <cell r="B6519">
            <v>42185</v>
          </cell>
          <cell r="C6519" t="str">
            <v>C56794</v>
          </cell>
          <cell r="D6519" t="str">
            <v>Immigrant Legal Advocacy Project</v>
          </cell>
          <cell r="E6519" t="str">
            <v>ME</v>
          </cell>
          <cell r="F6519" t="str">
            <v>P1</v>
          </cell>
          <cell r="G6519" t="str">
            <v>SMALL</v>
          </cell>
          <cell r="H6519" t="str">
            <v>IH</v>
          </cell>
          <cell r="I6519" t="str">
            <v>0020065 - HEALEY &amp; ASSOCIATES INC</v>
          </cell>
        </row>
        <row r="6520">
          <cell r="A6520" t="str">
            <v>C56797IH</v>
          </cell>
          <cell r="B6520">
            <v>42185</v>
          </cell>
          <cell r="C6520" t="str">
            <v>C56797</v>
          </cell>
          <cell r="D6520" t="str">
            <v>Olmsted-Flint Inc</v>
          </cell>
          <cell r="E6520" t="str">
            <v>MA</v>
          </cell>
          <cell r="F6520" t="str">
            <v>P1</v>
          </cell>
          <cell r="G6520" t="str">
            <v>SMALL</v>
          </cell>
          <cell r="H6520" t="str">
            <v>IH</v>
          </cell>
          <cell r="I6520" t="str">
            <v>0024675 - TGA CROSS INSURANCE INC</v>
          </cell>
        </row>
        <row r="6521">
          <cell r="A6521" t="str">
            <v>C56802IH</v>
          </cell>
          <cell r="B6521">
            <v>42185</v>
          </cell>
          <cell r="C6521" t="str">
            <v>C56802</v>
          </cell>
          <cell r="D6521" t="str">
            <v>Component Sources International</v>
          </cell>
          <cell r="E6521" t="str">
            <v>MA</v>
          </cell>
          <cell r="F6521" t="str">
            <v>P1</v>
          </cell>
          <cell r="G6521" t="str">
            <v>SMALL</v>
          </cell>
          <cell r="H6521" t="str">
            <v>IH</v>
          </cell>
          <cell r="I6521" t="str">
            <v>0032508 - NEW ENGLAND MEDICAL INS AGENCY LLC</v>
          </cell>
        </row>
        <row r="6522">
          <cell r="A6522" t="str">
            <v>C56802JA</v>
          </cell>
          <cell r="B6522">
            <v>42185</v>
          </cell>
          <cell r="C6522" t="str">
            <v>C56802</v>
          </cell>
          <cell r="D6522" t="str">
            <v>Component Sources International</v>
          </cell>
          <cell r="E6522" t="str">
            <v>MA</v>
          </cell>
          <cell r="F6522" t="str">
            <v>P1</v>
          </cell>
          <cell r="G6522" t="str">
            <v>SMALL</v>
          </cell>
          <cell r="H6522" t="str">
            <v>JA</v>
          </cell>
          <cell r="I6522" t="str">
            <v>0032508 - NEW ENGLAND MEDICAL INS AGENCY LLC</v>
          </cell>
        </row>
        <row r="6523">
          <cell r="A6523" t="str">
            <v>C56803IH</v>
          </cell>
          <cell r="B6523">
            <v>42185</v>
          </cell>
          <cell r="C6523" t="str">
            <v>C56803</v>
          </cell>
          <cell r="D6523" t="str">
            <v>Readak Educational Services Inc</v>
          </cell>
          <cell r="E6523" t="str">
            <v>MA</v>
          </cell>
          <cell r="F6523" t="str">
            <v>P1</v>
          </cell>
          <cell r="G6523" t="str">
            <v>SMALL</v>
          </cell>
          <cell r="H6523" t="str">
            <v>IH</v>
          </cell>
          <cell r="I6523" t="str">
            <v>0020099 - BORISLOW INSURANCE AGENCY</v>
          </cell>
        </row>
        <row r="6524">
          <cell r="A6524" t="str">
            <v>C56804IA</v>
          </cell>
          <cell r="B6524">
            <v>42185</v>
          </cell>
          <cell r="C6524" t="str">
            <v>C56804</v>
          </cell>
          <cell r="D6524" t="str">
            <v>Mass Crane &amp; Hoist Services Inc</v>
          </cell>
          <cell r="E6524" t="str">
            <v>MA</v>
          </cell>
          <cell r="F6524" t="str">
            <v>P1</v>
          </cell>
          <cell r="G6524" t="str">
            <v>CRC</v>
          </cell>
          <cell r="H6524" t="str">
            <v>IA</v>
          </cell>
          <cell r="I6524" t="str">
            <v>0020091 - LEFEBVRE, KENNETH M</v>
          </cell>
        </row>
        <row r="6525">
          <cell r="A6525" t="str">
            <v>C56804IH</v>
          </cell>
          <cell r="B6525">
            <v>42185</v>
          </cell>
          <cell r="C6525" t="str">
            <v>C56804</v>
          </cell>
          <cell r="D6525" t="str">
            <v>Mass Crane &amp; Hoist Services Inc</v>
          </cell>
          <cell r="E6525" t="str">
            <v>MA</v>
          </cell>
          <cell r="F6525" t="str">
            <v>P1</v>
          </cell>
          <cell r="G6525" t="str">
            <v>CRC</v>
          </cell>
          <cell r="H6525" t="str">
            <v>IH</v>
          </cell>
          <cell r="I6525" t="str">
            <v>0020091 - LEFEBVRE, KENNETH M</v>
          </cell>
        </row>
        <row r="6526">
          <cell r="A6526" t="str">
            <v>C56808IH</v>
          </cell>
          <cell r="B6526">
            <v>42185</v>
          </cell>
          <cell r="C6526" t="str">
            <v>C56808</v>
          </cell>
          <cell r="D6526" t="str">
            <v>Law Offices of Scott D Gardner PA</v>
          </cell>
          <cell r="E6526" t="str">
            <v>ME</v>
          </cell>
          <cell r="F6526" t="str">
            <v>P1</v>
          </cell>
          <cell r="G6526" t="str">
            <v>SMALL</v>
          </cell>
          <cell r="H6526" t="str">
            <v>IH</v>
          </cell>
          <cell r="I6526" t="str">
            <v>0020066 - PAQUIN &amp; CARROLL LLC</v>
          </cell>
        </row>
        <row r="6527">
          <cell r="A6527" t="str">
            <v>C56812IH</v>
          </cell>
          <cell r="B6527">
            <v>42185</v>
          </cell>
          <cell r="C6527" t="str">
            <v>C56812</v>
          </cell>
          <cell r="D6527" t="str">
            <v>Portland Pie Co.</v>
          </cell>
          <cell r="E6527" t="str">
            <v>ME</v>
          </cell>
          <cell r="F6527" t="str">
            <v>P1</v>
          </cell>
          <cell r="G6527" t="str">
            <v>CRC</v>
          </cell>
          <cell r="H6527" t="str">
            <v>IH</v>
          </cell>
          <cell r="I6527" t="str">
            <v>0025504 - BUSINESS INSURANCE AGENCY</v>
          </cell>
        </row>
        <row r="6528">
          <cell r="A6528" t="str">
            <v>C56812IV</v>
          </cell>
          <cell r="B6528">
            <v>42185</v>
          </cell>
          <cell r="C6528" t="str">
            <v>C56812</v>
          </cell>
          <cell r="D6528" t="str">
            <v>Portland Pie Co.</v>
          </cell>
          <cell r="E6528" t="str">
            <v>ME</v>
          </cell>
          <cell r="F6528" t="str">
            <v>P1</v>
          </cell>
          <cell r="G6528" t="str">
            <v>CRC</v>
          </cell>
          <cell r="H6528" t="str">
            <v>IV</v>
          </cell>
          <cell r="I6528" t="str">
            <v>0025504 - BUSINESS INSURANCE AGENCY</v>
          </cell>
        </row>
        <row r="6529">
          <cell r="A6529" t="str">
            <v>C56820IH</v>
          </cell>
          <cell r="B6529">
            <v>42185</v>
          </cell>
          <cell r="C6529" t="str">
            <v>C56820</v>
          </cell>
          <cell r="D6529" t="str">
            <v>Kevin P Mooney DDS PC &amp; Assoc</v>
          </cell>
          <cell r="E6529" t="str">
            <v>MA</v>
          </cell>
          <cell r="F6529" t="str">
            <v>P1</v>
          </cell>
          <cell r="G6529" t="str">
            <v>SMALL</v>
          </cell>
          <cell r="H6529" t="str">
            <v>IH</v>
          </cell>
          <cell r="I6529" t="str">
            <v>0020131 - AMR BENEFITS MANAGEMENT LLC</v>
          </cell>
        </row>
        <row r="6530">
          <cell r="A6530" t="str">
            <v>C56821IH</v>
          </cell>
          <cell r="B6530">
            <v>42185</v>
          </cell>
          <cell r="C6530" t="str">
            <v>C56821</v>
          </cell>
          <cell r="D6530" t="str">
            <v>Entertainment Management Complex, LLC</v>
          </cell>
          <cell r="E6530" t="str">
            <v>MA</v>
          </cell>
          <cell r="F6530" t="str">
            <v>P1</v>
          </cell>
          <cell r="G6530" t="str">
            <v>SMALL</v>
          </cell>
          <cell r="H6530" t="str">
            <v>IH</v>
          </cell>
          <cell r="I6530" t="str">
            <v>0031221 - MATHIESON, PATRICIA</v>
          </cell>
        </row>
        <row r="6531">
          <cell r="A6531" t="str">
            <v>C56822IH</v>
          </cell>
          <cell r="B6531">
            <v>42185</v>
          </cell>
          <cell r="C6531" t="str">
            <v>C56822</v>
          </cell>
          <cell r="D6531" t="str">
            <v>Charlie's Tire &amp; Service Center Inc</v>
          </cell>
          <cell r="E6531" t="str">
            <v>MA</v>
          </cell>
          <cell r="F6531" t="str">
            <v>P1</v>
          </cell>
          <cell r="G6531" t="str">
            <v>SMALL</v>
          </cell>
          <cell r="H6531" t="str">
            <v>IH</v>
          </cell>
          <cell r="I6531" t="str">
            <v>0020130 - KAPLAN, ELLEN A</v>
          </cell>
        </row>
        <row r="6532">
          <cell r="A6532" t="str">
            <v>C56828PO</v>
          </cell>
          <cell r="B6532">
            <v>42185</v>
          </cell>
          <cell r="C6532" t="str">
            <v>C56828</v>
          </cell>
          <cell r="D6532" t="str">
            <v>Hartwell House</v>
          </cell>
          <cell r="E6532" t="str">
            <v>ME</v>
          </cell>
          <cell r="F6532" t="str">
            <v>P1</v>
          </cell>
          <cell r="G6532" t="str">
            <v>SMALL</v>
          </cell>
          <cell r="H6532" t="str">
            <v>PO</v>
          </cell>
          <cell r="I6532" t="str">
            <v>0030037 - NATIONAL WORKSITE BENEFIT GROUP</v>
          </cell>
        </row>
        <row r="6533">
          <cell r="A6533" t="str">
            <v>C56829IA</v>
          </cell>
          <cell r="B6533">
            <v>42185</v>
          </cell>
          <cell r="C6533" t="str">
            <v>C56829</v>
          </cell>
          <cell r="D6533" t="str">
            <v>Common Sense Advertising Inc</v>
          </cell>
          <cell r="E6533" t="str">
            <v>MA</v>
          </cell>
          <cell r="F6533" t="str">
            <v>P1</v>
          </cell>
          <cell r="G6533" t="str">
            <v>SMALL</v>
          </cell>
          <cell r="H6533" t="str">
            <v>IA</v>
          </cell>
          <cell r="I6533" t="str">
            <v>0020123 - WEST RIDGE INSURANCE AGENCY INC</v>
          </cell>
        </row>
        <row r="6534">
          <cell r="A6534" t="str">
            <v>C56831JM</v>
          </cell>
          <cell r="B6534">
            <v>42185</v>
          </cell>
          <cell r="C6534" t="str">
            <v>C56831</v>
          </cell>
          <cell r="D6534" t="str">
            <v>Green Streets USA</v>
          </cell>
          <cell r="E6534" t="str">
            <v>NH</v>
          </cell>
          <cell r="F6534" t="str">
            <v>P1</v>
          </cell>
          <cell r="G6534" t="str">
            <v>SMALL</v>
          </cell>
          <cell r="H6534" t="str">
            <v>JM</v>
          </cell>
          <cell r="I6534" t="str">
            <v>0020268 - TRIVANTUS INC</v>
          </cell>
        </row>
        <row r="6535">
          <cell r="A6535" t="str">
            <v>C56833IH</v>
          </cell>
          <cell r="B6535">
            <v>42185</v>
          </cell>
          <cell r="C6535" t="str">
            <v>C56833</v>
          </cell>
          <cell r="D6535" t="str">
            <v>New Hampshire Bankers Association Insurance Trust</v>
          </cell>
          <cell r="E6535" t="str">
            <v>NH</v>
          </cell>
          <cell r="F6535" t="str">
            <v>P1</v>
          </cell>
          <cell r="G6535" t="str">
            <v>ERF</v>
          </cell>
          <cell r="H6535" t="str">
            <v>IH</v>
          </cell>
          <cell r="I6535" t="str">
            <v>0020662 - ALLEVIARE LLC</v>
          </cell>
        </row>
        <row r="6536">
          <cell r="A6536" t="str">
            <v>C56833IV</v>
          </cell>
          <cell r="B6536">
            <v>42185</v>
          </cell>
          <cell r="C6536" t="str">
            <v>C56833</v>
          </cell>
          <cell r="D6536" t="str">
            <v>New Hampshire Bankers Association Insurance Trust</v>
          </cell>
          <cell r="E6536" t="str">
            <v>NH</v>
          </cell>
          <cell r="F6536" t="str">
            <v>P1</v>
          </cell>
          <cell r="G6536" t="str">
            <v>ERF</v>
          </cell>
          <cell r="H6536" t="str">
            <v>IV</v>
          </cell>
          <cell r="I6536" t="str">
            <v>0020662 - ALLEVIARE LLC</v>
          </cell>
        </row>
        <row r="6537">
          <cell r="A6537" t="str">
            <v>C56833JH</v>
          </cell>
          <cell r="B6537">
            <v>42185</v>
          </cell>
          <cell r="C6537" t="str">
            <v>C56833</v>
          </cell>
          <cell r="D6537" t="str">
            <v>New Hampshire Bankers Association Insurance Trust</v>
          </cell>
          <cell r="E6537" t="str">
            <v>NH</v>
          </cell>
          <cell r="F6537" t="str">
            <v>P1</v>
          </cell>
          <cell r="G6537" t="str">
            <v>ERF</v>
          </cell>
          <cell r="H6537" t="str">
            <v>JH</v>
          </cell>
          <cell r="I6537" t="str">
            <v>0020662 - ALLEVIARE LLC</v>
          </cell>
        </row>
        <row r="6538">
          <cell r="A6538" t="str">
            <v>C56833JM</v>
          </cell>
          <cell r="B6538">
            <v>42185</v>
          </cell>
          <cell r="C6538" t="str">
            <v>C56833</v>
          </cell>
          <cell r="D6538" t="str">
            <v>New Hampshire Bankers Association Insurance Trust</v>
          </cell>
          <cell r="E6538" t="str">
            <v>NH</v>
          </cell>
          <cell r="F6538" t="str">
            <v>P1</v>
          </cell>
          <cell r="G6538" t="str">
            <v>ERF</v>
          </cell>
          <cell r="H6538" t="str">
            <v>JM</v>
          </cell>
          <cell r="I6538" t="str">
            <v>0020662 - ALLEVIARE LLC</v>
          </cell>
        </row>
        <row r="6539">
          <cell r="A6539" t="str">
            <v>C56833MI</v>
          </cell>
          <cell r="B6539">
            <v>42185</v>
          </cell>
          <cell r="C6539" t="str">
            <v>C56833</v>
          </cell>
          <cell r="D6539" t="str">
            <v>New Hampshire Bankers Association Insurance Trust</v>
          </cell>
          <cell r="E6539" t="str">
            <v>NH</v>
          </cell>
          <cell r="F6539" t="str">
            <v>P1</v>
          </cell>
          <cell r="G6539" t="str">
            <v>MCARE</v>
          </cell>
          <cell r="H6539" t="str">
            <v>MI</v>
          </cell>
          <cell r="I6539" t="str">
            <v>0020662 - ALLEVIARE LLC</v>
          </cell>
        </row>
        <row r="6540">
          <cell r="A6540" t="str">
            <v>C56833PO</v>
          </cell>
          <cell r="B6540">
            <v>42185</v>
          </cell>
          <cell r="C6540" t="str">
            <v>C56833</v>
          </cell>
          <cell r="D6540" t="str">
            <v>New Hampshire Bankers Association Insurance Trust</v>
          </cell>
          <cell r="E6540" t="str">
            <v>NH</v>
          </cell>
          <cell r="F6540" t="str">
            <v>P1</v>
          </cell>
          <cell r="G6540" t="str">
            <v>ERF</v>
          </cell>
          <cell r="H6540" t="str">
            <v>PO</v>
          </cell>
          <cell r="I6540" t="str">
            <v>0020662 - ALLEVIARE LLC</v>
          </cell>
        </row>
        <row r="6541">
          <cell r="A6541" t="str">
            <v>C56840IH</v>
          </cell>
          <cell r="B6541">
            <v>42185</v>
          </cell>
          <cell r="C6541" t="str">
            <v>C56840</v>
          </cell>
          <cell r="D6541" t="str">
            <v>Hatch-Jennings Inc</v>
          </cell>
          <cell r="E6541" t="str">
            <v>MA</v>
          </cell>
          <cell r="F6541" t="str">
            <v>P1</v>
          </cell>
          <cell r="G6541" t="str">
            <v>SMALL</v>
          </cell>
          <cell r="H6541" t="str">
            <v>IH</v>
          </cell>
          <cell r="I6541" t="str">
            <v>0020132 - UNITED BUSINESSMANS INSURANCE AGENCY</v>
          </cell>
        </row>
        <row r="6542">
          <cell r="A6542" t="str">
            <v>C56842JA</v>
          </cell>
          <cell r="B6542">
            <v>42185</v>
          </cell>
          <cell r="C6542" t="str">
            <v>C56842</v>
          </cell>
          <cell r="D6542" t="str">
            <v>Essex Silver Line Corporation</v>
          </cell>
          <cell r="E6542" t="str">
            <v>MA</v>
          </cell>
          <cell r="F6542" t="str">
            <v>P1</v>
          </cell>
          <cell r="G6542" t="str">
            <v>SMALL</v>
          </cell>
          <cell r="H6542" t="str">
            <v>JA</v>
          </cell>
          <cell r="I6542" t="str">
            <v>0020041 - PROCTOR &amp; CO INSURANCE AGENCY INC</v>
          </cell>
        </row>
        <row r="6543">
          <cell r="A6543" t="str">
            <v>C56842MI</v>
          </cell>
          <cell r="B6543">
            <v>42185</v>
          </cell>
          <cell r="C6543" t="str">
            <v>C56842</v>
          </cell>
          <cell r="D6543" t="str">
            <v>Essex Silver Line Corporation</v>
          </cell>
          <cell r="E6543" t="str">
            <v>MA</v>
          </cell>
          <cell r="F6543" t="str">
            <v>P1</v>
          </cell>
          <cell r="G6543" t="str">
            <v>MCARE</v>
          </cell>
          <cell r="H6543" t="str">
            <v>MI</v>
          </cell>
          <cell r="I6543" t="str">
            <v>0020041 - PROCTOR &amp; CO INSURANCE AGENCY INC</v>
          </cell>
        </row>
        <row r="6544">
          <cell r="A6544" t="str">
            <v>C56843IH</v>
          </cell>
          <cell r="B6544">
            <v>42185</v>
          </cell>
          <cell r="C6544" t="str">
            <v>C56843</v>
          </cell>
          <cell r="D6544" t="str">
            <v>E &amp; S Group Inc</v>
          </cell>
          <cell r="E6544" t="str">
            <v>MA</v>
          </cell>
          <cell r="F6544" t="str">
            <v>P1</v>
          </cell>
          <cell r="G6544" t="str">
            <v>SMALL</v>
          </cell>
          <cell r="H6544" t="str">
            <v>IH</v>
          </cell>
          <cell r="I6544" t="str">
            <v>0020134 - MCCULLOM, PATRICK</v>
          </cell>
        </row>
        <row r="6545">
          <cell r="A6545" t="str">
            <v>C56843JH</v>
          </cell>
          <cell r="B6545">
            <v>42185</v>
          </cell>
          <cell r="C6545" t="str">
            <v>C56843</v>
          </cell>
          <cell r="D6545" t="str">
            <v>E &amp; S Group Inc</v>
          </cell>
          <cell r="E6545" t="str">
            <v>MA</v>
          </cell>
          <cell r="F6545" t="str">
            <v>P1</v>
          </cell>
          <cell r="G6545" t="str">
            <v>SMALL</v>
          </cell>
          <cell r="H6545" t="str">
            <v>JH</v>
          </cell>
          <cell r="I6545" t="str">
            <v>0020134 - MCCULLOM, PATRICK</v>
          </cell>
        </row>
        <row r="6546">
          <cell r="A6546" t="str">
            <v>C56846IA</v>
          </cell>
          <cell r="B6546">
            <v>42185</v>
          </cell>
          <cell r="C6546" t="str">
            <v>C56846</v>
          </cell>
          <cell r="D6546" t="str">
            <v>Dimagi Inc</v>
          </cell>
          <cell r="E6546" t="str">
            <v>MA</v>
          </cell>
          <cell r="F6546" t="str">
            <v>P1</v>
          </cell>
          <cell r="G6546" t="str">
            <v>SMALL</v>
          </cell>
          <cell r="H6546" t="str">
            <v>IA</v>
          </cell>
          <cell r="I6546" t="str">
            <v>0035799 - YOURPEOPLE INC</v>
          </cell>
        </row>
        <row r="6547">
          <cell r="A6547" t="str">
            <v>C56846IH</v>
          </cell>
          <cell r="B6547">
            <v>42185</v>
          </cell>
          <cell r="C6547" t="str">
            <v>C56846</v>
          </cell>
          <cell r="D6547" t="str">
            <v>Dimagi Inc</v>
          </cell>
          <cell r="E6547" t="str">
            <v>MA</v>
          </cell>
          <cell r="F6547" t="str">
            <v>P1</v>
          </cell>
          <cell r="G6547" t="str">
            <v>SMALL</v>
          </cell>
          <cell r="H6547" t="str">
            <v>IH</v>
          </cell>
          <cell r="I6547" t="str">
            <v>0035799 - YOURPEOPLE INC</v>
          </cell>
        </row>
        <row r="6548">
          <cell r="A6548" t="str">
            <v>C56849IA</v>
          </cell>
          <cell r="B6548">
            <v>42185</v>
          </cell>
          <cell r="C6548" t="str">
            <v>C56849</v>
          </cell>
          <cell r="D6548" t="str">
            <v>Chefs Collaborative Inc</v>
          </cell>
          <cell r="E6548" t="str">
            <v>MA</v>
          </cell>
          <cell r="F6548" t="str">
            <v>P1</v>
          </cell>
          <cell r="G6548" t="str">
            <v>SMALL</v>
          </cell>
          <cell r="H6548" t="str">
            <v>IA</v>
          </cell>
          <cell r="I6548" t="str">
            <v>0020274 - WEST RIDGE INSURANCE AGENCY INC</v>
          </cell>
        </row>
        <row r="6549">
          <cell r="A6549" t="str">
            <v>C56849IH</v>
          </cell>
          <cell r="B6549">
            <v>42185</v>
          </cell>
          <cell r="C6549" t="str">
            <v>C56849</v>
          </cell>
          <cell r="D6549" t="str">
            <v>Chefs Collaborative Inc</v>
          </cell>
          <cell r="E6549" t="str">
            <v>MA</v>
          </cell>
          <cell r="F6549" t="str">
            <v>P1</v>
          </cell>
          <cell r="G6549" t="str">
            <v>SMALL</v>
          </cell>
          <cell r="H6549" t="str">
            <v>IH</v>
          </cell>
          <cell r="I6549" t="str">
            <v>0020274 - WEST RIDGE INSURANCE AGENCY INC</v>
          </cell>
        </row>
        <row r="6550">
          <cell r="A6550" t="str">
            <v>C56854IH</v>
          </cell>
          <cell r="B6550">
            <v>42185</v>
          </cell>
          <cell r="C6550" t="str">
            <v>C56854</v>
          </cell>
          <cell r="D6550" t="str">
            <v>The Incentive Group LLC</v>
          </cell>
          <cell r="E6550" t="str">
            <v>MA</v>
          </cell>
          <cell r="F6550" t="str">
            <v>P1</v>
          </cell>
          <cell r="G6550" t="str">
            <v>SMALL</v>
          </cell>
          <cell r="H6550" t="str">
            <v>IH</v>
          </cell>
          <cell r="I6550" t="str">
            <v>0020228 - INCENTIVE GROUP</v>
          </cell>
        </row>
        <row r="6551">
          <cell r="A6551" t="str">
            <v>C56857JN</v>
          </cell>
          <cell r="B6551">
            <v>42185</v>
          </cell>
          <cell r="C6551" t="str">
            <v>C56857</v>
          </cell>
          <cell r="D6551" t="str">
            <v>Monadnock Survey</v>
          </cell>
          <cell r="E6551" t="str">
            <v>NH</v>
          </cell>
          <cell r="F6551" t="str">
            <v>P1</v>
          </cell>
          <cell r="G6551" t="str">
            <v>SMALL</v>
          </cell>
          <cell r="H6551" t="str">
            <v>JN</v>
          </cell>
          <cell r="I6551" t="str">
            <v>0027598 - NORTHEAST PLANNING ASSOCIATES</v>
          </cell>
        </row>
        <row r="6552">
          <cell r="A6552" t="str">
            <v>C56862IH</v>
          </cell>
          <cell r="B6552">
            <v>42185</v>
          </cell>
          <cell r="C6552" t="str">
            <v>C56862</v>
          </cell>
          <cell r="D6552" t="str">
            <v>Scan Point</v>
          </cell>
          <cell r="E6552" t="str">
            <v>ME</v>
          </cell>
          <cell r="F6552" t="str">
            <v>P1</v>
          </cell>
          <cell r="G6552" t="str">
            <v>SMALL</v>
          </cell>
          <cell r="H6552" t="str">
            <v>IH</v>
          </cell>
          <cell r="I6552" t="str">
            <v>0033241 - ASSOCIATED BROKERS OF NH &amp; MAINE INC</v>
          </cell>
        </row>
        <row r="6553">
          <cell r="A6553" t="str">
            <v>C56863IA</v>
          </cell>
          <cell r="B6553">
            <v>42185</v>
          </cell>
          <cell r="C6553" t="str">
            <v>C56863</v>
          </cell>
          <cell r="D6553" t="str">
            <v>Gage-Wiley and Company Inc</v>
          </cell>
          <cell r="E6553" t="str">
            <v>MA</v>
          </cell>
          <cell r="F6553" t="str">
            <v>P1</v>
          </cell>
          <cell r="G6553" t="str">
            <v>SMALL</v>
          </cell>
          <cell r="H6553" t="str">
            <v>IA</v>
          </cell>
        </row>
        <row r="6554">
          <cell r="A6554" t="str">
            <v>C56863IH</v>
          </cell>
          <cell r="B6554">
            <v>42185</v>
          </cell>
          <cell r="C6554" t="str">
            <v>C56863</v>
          </cell>
          <cell r="D6554" t="str">
            <v>Gage-Wiley and Company Inc</v>
          </cell>
          <cell r="E6554" t="str">
            <v>MA</v>
          </cell>
          <cell r="F6554" t="str">
            <v>P1</v>
          </cell>
          <cell r="G6554" t="str">
            <v>SMALL</v>
          </cell>
          <cell r="H6554" t="str">
            <v>IH</v>
          </cell>
        </row>
        <row r="6555">
          <cell r="A6555" t="str">
            <v>C56870IA</v>
          </cell>
          <cell r="B6555">
            <v>42185</v>
          </cell>
          <cell r="C6555" t="str">
            <v>C56870</v>
          </cell>
          <cell r="D6555" t="str">
            <v>Aztec Technologies Inc</v>
          </cell>
          <cell r="E6555" t="str">
            <v>MA</v>
          </cell>
          <cell r="F6555" t="str">
            <v>P1</v>
          </cell>
          <cell r="G6555" t="str">
            <v>SMALL</v>
          </cell>
          <cell r="H6555" t="str">
            <v>IA</v>
          </cell>
          <cell r="I6555" t="str">
            <v>0020281 - KAPLAN, ELLEN A</v>
          </cell>
        </row>
        <row r="6556">
          <cell r="A6556" t="str">
            <v>C56870IH</v>
          </cell>
          <cell r="B6556">
            <v>42185</v>
          </cell>
          <cell r="C6556" t="str">
            <v>C56870</v>
          </cell>
          <cell r="D6556" t="str">
            <v>Aztec Technologies Inc</v>
          </cell>
          <cell r="E6556" t="str">
            <v>MA</v>
          </cell>
          <cell r="F6556" t="str">
            <v>P1</v>
          </cell>
          <cell r="G6556" t="str">
            <v>SMALL</v>
          </cell>
          <cell r="H6556" t="str">
            <v>IH</v>
          </cell>
          <cell r="I6556" t="str">
            <v>0020281 - KAPLAN, ELLEN A</v>
          </cell>
        </row>
        <row r="6557">
          <cell r="A6557" t="str">
            <v>C56871IH</v>
          </cell>
          <cell r="B6557">
            <v>42185</v>
          </cell>
          <cell r="C6557" t="str">
            <v>C56871</v>
          </cell>
          <cell r="D6557" t="str">
            <v>Fire Hose Games Inc</v>
          </cell>
          <cell r="E6557" t="str">
            <v>MA</v>
          </cell>
          <cell r="F6557" t="str">
            <v>P1</v>
          </cell>
          <cell r="G6557" t="str">
            <v>SMALL</v>
          </cell>
          <cell r="H6557" t="str">
            <v>IH</v>
          </cell>
          <cell r="I6557" t="str">
            <v>0030509 - DIGITAL INSURANCE AGENCY INC</v>
          </cell>
        </row>
        <row r="6558">
          <cell r="A6558" t="str">
            <v>C56873IH</v>
          </cell>
          <cell r="B6558">
            <v>42185</v>
          </cell>
          <cell r="C6558" t="str">
            <v>C56873</v>
          </cell>
          <cell r="D6558" t="str">
            <v>Bay Colony Group Inc</v>
          </cell>
          <cell r="E6558" t="str">
            <v>MA</v>
          </cell>
          <cell r="F6558" t="str">
            <v>P1</v>
          </cell>
          <cell r="G6558" t="str">
            <v>SMALL</v>
          </cell>
          <cell r="H6558" t="str">
            <v>IH</v>
          </cell>
          <cell r="I6558" t="str">
            <v>0020223 - PARTNERS BENEFIT GROUP INC</v>
          </cell>
        </row>
        <row r="6559">
          <cell r="A6559" t="str">
            <v>C56876IH</v>
          </cell>
          <cell r="B6559">
            <v>42185</v>
          </cell>
          <cell r="C6559" t="str">
            <v>C56876</v>
          </cell>
          <cell r="D6559" t="str">
            <v>Law Offices of David Traniello PC</v>
          </cell>
          <cell r="E6559" t="str">
            <v>MA</v>
          </cell>
          <cell r="F6559" t="str">
            <v>P1</v>
          </cell>
          <cell r="G6559" t="str">
            <v>SMALL</v>
          </cell>
          <cell r="H6559" t="str">
            <v>IH</v>
          </cell>
          <cell r="I6559" t="str">
            <v>0020280 - SMALL BUSINESS INSURANCE AGENCY INC</v>
          </cell>
        </row>
        <row r="6560">
          <cell r="A6560" t="str">
            <v>C56881IA</v>
          </cell>
          <cell r="B6560">
            <v>42185</v>
          </cell>
          <cell r="C6560" t="str">
            <v>C56881</v>
          </cell>
          <cell r="D6560" t="str">
            <v>Boston Athletic Assoc</v>
          </cell>
          <cell r="E6560" t="str">
            <v>MA</v>
          </cell>
          <cell r="F6560" t="str">
            <v>P1</v>
          </cell>
          <cell r="G6560" t="str">
            <v>SMALL</v>
          </cell>
          <cell r="H6560" t="str">
            <v>IA</v>
          </cell>
          <cell r="I6560" t="str">
            <v>0020260 - SMALL BUSINESS INSURANCE AGENCY INC</v>
          </cell>
        </row>
        <row r="6561">
          <cell r="A6561" t="str">
            <v>C56881IH</v>
          </cell>
          <cell r="B6561">
            <v>42185</v>
          </cell>
          <cell r="C6561" t="str">
            <v>C56881</v>
          </cell>
          <cell r="D6561" t="str">
            <v>Boston Athletic Assoc</v>
          </cell>
          <cell r="E6561" t="str">
            <v>MA</v>
          </cell>
          <cell r="F6561" t="str">
            <v>P1</v>
          </cell>
          <cell r="G6561" t="str">
            <v>SMALL</v>
          </cell>
          <cell r="H6561" t="str">
            <v>IH</v>
          </cell>
          <cell r="I6561" t="str">
            <v>0020260 - SMALL BUSINESS INSURANCE AGENCY INC</v>
          </cell>
        </row>
        <row r="6562">
          <cell r="A6562" t="str">
            <v>C56885JM</v>
          </cell>
          <cell r="B6562">
            <v>42185</v>
          </cell>
          <cell r="C6562" t="str">
            <v>C56885</v>
          </cell>
          <cell r="D6562" t="str">
            <v>NeoMatrix Inc</v>
          </cell>
          <cell r="E6562" t="str">
            <v>NH</v>
          </cell>
          <cell r="F6562" t="str">
            <v>P1</v>
          </cell>
          <cell r="G6562" t="str">
            <v>SMALL</v>
          </cell>
          <cell r="H6562" t="str">
            <v>JM</v>
          </cell>
          <cell r="I6562" t="str">
            <v>0027308 - SBIA STRATEGIC BENEFIT &amp;</v>
          </cell>
        </row>
        <row r="6563">
          <cell r="A6563" t="str">
            <v>C56887IH</v>
          </cell>
          <cell r="B6563">
            <v>42185</v>
          </cell>
          <cell r="C6563" t="str">
            <v>C56887</v>
          </cell>
          <cell r="D6563" t="str">
            <v>Alliance Imaging Inc</v>
          </cell>
          <cell r="E6563" t="str">
            <v>MA</v>
          </cell>
          <cell r="F6563" t="str">
            <v>P1</v>
          </cell>
          <cell r="G6563" t="str">
            <v>SMALL</v>
          </cell>
          <cell r="H6563" t="str">
            <v>IH</v>
          </cell>
          <cell r="I6563" t="str">
            <v>0020218 - MILLER MCCARTIN INC</v>
          </cell>
        </row>
        <row r="6564">
          <cell r="A6564" t="str">
            <v>C56888IA</v>
          </cell>
          <cell r="B6564">
            <v>42185</v>
          </cell>
          <cell r="C6564" t="str">
            <v>C56888</v>
          </cell>
          <cell r="D6564" t="str">
            <v>Global News Enterprises LLC</v>
          </cell>
          <cell r="E6564" t="str">
            <v>MA</v>
          </cell>
          <cell r="F6564" t="str">
            <v>P1</v>
          </cell>
          <cell r="G6564" t="str">
            <v>SMALL</v>
          </cell>
          <cell r="H6564" t="str">
            <v>IA</v>
          </cell>
          <cell r="I6564" t="str">
            <v>0032618 - BOSTONIAN GROUP INSURANCE AGENCY</v>
          </cell>
        </row>
        <row r="6565">
          <cell r="A6565" t="str">
            <v>C56888IH</v>
          </cell>
          <cell r="B6565">
            <v>42185</v>
          </cell>
          <cell r="C6565" t="str">
            <v>C56888</v>
          </cell>
          <cell r="D6565" t="str">
            <v>Global News Enterprises LLC</v>
          </cell>
          <cell r="E6565" t="str">
            <v>MA</v>
          </cell>
          <cell r="F6565" t="str">
            <v>P1</v>
          </cell>
          <cell r="G6565" t="str">
            <v>SMALL</v>
          </cell>
          <cell r="H6565" t="str">
            <v>IH</v>
          </cell>
          <cell r="I6565" t="str">
            <v>0032618 - BOSTONIAN GROUP INSURANCE AGENCY</v>
          </cell>
        </row>
        <row r="6566">
          <cell r="A6566" t="str">
            <v>C56892IV</v>
          </cell>
          <cell r="B6566">
            <v>42185</v>
          </cell>
          <cell r="C6566" t="str">
            <v>C56892</v>
          </cell>
          <cell r="D6566" t="str">
            <v>Elaine Construction Company Inc</v>
          </cell>
          <cell r="E6566" t="str">
            <v>MA</v>
          </cell>
          <cell r="F6566" t="str">
            <v>P1</v>
          </cell>
          <cell r="G6566" t="str">
            <v>SMALL</v>
          </cell>
          <cell r="H6566" t="str">
            <v>IV</v>
          </cell>
          <cell r="I6566" t="str">
            <v>0020219 - BBS INSURANCE BROKERAGE INC</v>
          </cell>
        </row>
        <row r="6567">
          <cell r="A6567" t="str">
            <v>C56892JH</v>
          </cell>
          <cell r="B6567">
            <v>42185</v>
          </cell>
          <cell r="C6567" t="str">
            <v>C56892</v>
          </cell>
          <cell r="D6567" t="str">
            <v>Elaine Construction Company Inc</v>
          </cell>
          <cell r="E6567" t="str">
            <v>MA</v>
          </cell>
          <cell r="F6567" t="str">
            <v>P1</v>
          </cell>
          <cell r="G6567" t="str">
            <v>SMALL</v>
          </cell>
          <cell r="H6567" t="str">
            <v>JH</v>
          </cell>
          <cell r="I6567" t="str">
            <v>0020219 - BBS INSURANCE BROKERAGE INC</v>
          </cell>
        </row>
        <row r="6568">
          <cell r="A6568" t="str">
            <v>C56894IH</v>
          </cell>
          <cell r="B6568">
            <v>42185</v>
          </cell>
          <cell r="C6568" t="str">
            <v>C56894</v>
          </cell>
          <cell r="D6568" t="str">
            <v>AccuRounds</v>
          </cell>
          <cell r="E6568" t="str">
            <v>MA</v>
          </cell>
          <cell r="F6568" t="str">
            <v>P1</v>
          </cell>
          <cell r="G6568" t="str">
            <v>CRC</v>
          </cell>
          <cell r="H6568" t="str">
            <v>IH</v>
          </cell>
          <cell r="I6568" t="str">
            <v>0028408 - HUNTER GROUP INSURANCE AGENCY LLC</v>
          </cell>
        </row>
        <row r="6569">
          <cell r="A6569" t="str">
            <v>C56894JA</v>
          </cell>
          <cell r="B6569">
            <v>42185</v>
          </cell>
          <cell r="C6569" t="str">
            <v>C56894</v>
          </cell>
          <cell r="D6569" t="str">
            <v>AccuRounds</v>
          </cell>
          <cell r="E6569" t="str">
            <v>MA</v>
          </cell>
          <cell r="F6569" t="str">
            <v>P1</v>
          </cell>
          <cell r="G6569" t="str">
            <v>CRC</v>
          </cell>
          <cell r="H6569" t="str">
            <v>JA</v>
          </cell>
          <cell r="I6569" t="str">
            <v>0028408 - HUNTER GROUP INSURANCE AGENCY LLC</v>
          </cell>
        </row>
        <row r="6570">
          <cell r="A6570" t="str">
            <v>C56896IA</v>
          </cell>
          <cell r="B6570">
            <v>42185</v>
          </cell>
          <cell r="C6570" t="str">
            <v>C56896</v>
          </cell>
          <cell r="D6570" t="str">
            <v>Coastal Imaging Associates Inc</v>
          </cell>
          <cell r="E6570" t="str">
            <v>MA</v>
          </cell>
          <cell r="F6570" t="str">
            <v>P1</v>
          </cell>
          <cell r="G6570" t="str">
            <v>SMALL</v>
          </cell>
          <cell r="H6570" t="str">
            <v>IA</v>
          </cell>
          <cell r="I6570" t="str">
            <v>0033200 - NFP CORPORATE SERVICES (NY) LLC</v>
          </cell>
        </row>
        <row r="6571">
          <cell r="A6571" t="str">
            <v>C56899IA</v>
          </cell>
          <cell r="B6571">
            <v>42185</v>
          </cell>
          <cell r="C6571" t="str">
            <v>C56899</v>
          </cell>
          <cell r="D6571" t="str">
            <v>Titian Software -US- Inc</v>
          </cell>
          <cell r="E6571" t="str">
            <v>MA</v>
          </cell>
          <cell r="F6571" t="str">
            <v>P1</v>
          </cell>
          <cell r="G6571" t="str">
            <v>SMALL</v>
          </cell>
          <cell r="H6571" t="str">
            <v>IA</v>
          </cell>
          <cell r="I6571" t="str">
            <v>0030508 - DIGITAL INSURANCE AGENCY INC</v>
          </cell>
        </row>
        <row r="6572">
          <cell r="A6572" t="str">
            <v>C56899IH</v>
          </cell>
          <cell r="B6572">
            <v>42185</v>
          </cell>
          <cell r="C6572" t="str">
            <v>C56899</v>
          </cell>
          <cell r="D6572" t="str">
            <v>Titian Software -US- Inc</v>
          </cell>
          <cell r="E6572" t="str">
            <v>MA</v>
          </cell>
          <cell r="F6572" t="str">
            <v>P1</v>
          </cell>
          <cell r="G6572" t="str">
            <v>SMALL</v>
          </cell>
          <cell r="H6572" t="str">
            <v>IH</v>
          </cell>
          <cell r="I6572" t="str">
            <v>0030508 - DIGITAL INSURANCE AGENCY INC</v>
          </cell>
        </row>
        <row r="6573">
          <cell r="A6573" t="str">
            <v>C56901IH</v>
          </cell>
          <cell r="B6573">
            <v>42185</v>
          </cell>
          <cell r="C6573" t="str">
            <v>C56901</v>
          </cell>
          <cell r="D6573" t="str">
            <v>Keystone Partners LLC</v>
          </cell>
          <cell r="E6573" t="str">
            <v>MA</v>
          </cell>
          <cell r="F6573" t="str">
            <v>P1</v>
          </cell>
          <cell r="G6573" t="str">
            <v>SMALL</v>
          </cell>
          <cell r="H6573" t="str">
            <v>IH</v>
          </cell>
          <cell r="I6573" t="str">
            <v>0033634 - GALLAGHER BENEFIT SERVICES INC</v>
          </cell>
        </row>
        <row r="6574">
          <cell r="A6574" t="str">
            <v>C56901IV</v>
          </cell>
          <cell r="B6574">
            <v>42185</v>
          </cell>
          <cell r="C6574" t="str">
            <v>C56901</v>
          </cell>
          <cell r="D6574" t="str">
            <v>Keystone Partners LLC</v>
          </cell>
          <cell r="E6574" t="str">
            <v>MA</v>
          </cell>
          <cell r="F6574" t="str">
            <v>P1</v>
          </cell>
          <cell r="G6574" t="str">
            <v>SMALL</v>
          </cell>
          <cell r="H6574" t="str">
            <v>IV</v>
          </cell>
          <cell r="I6574" t="str">
            <v>0033634 - GALLAGHER BENEFIT SERVICES INC</v>
          </cell>
        </row>
        <row r="6575">
          <cell r="A6575" t="str">
            <v>C56903IA</v>
          </cell>
          <cell r="B6575">
            <v>42185</v>
          </cell>
          <cell r="C6575" t="str">
            <v>C56903</v>
          </cell>
          <cell r="D6575" t="str">
            <v>Panviva Inc</v>
          </cell>
          <cell r="E6575" t="str">
            <v>MA</v>
          </cell>
          <cell r="F6575" t="str">
            <v>P1</v>
          </cell>
          <cell r="G6575" t="str">
            <v>SMALL</v>
          </cell>
          <cell r="H6575" t="str">
            <v>IA</v>
          </cell>
          <cell r="I6575" t="str">
            <v>0020286 - PAYCHEX AGENCY INC</v>
          </cell>
        </row>
        <row r="6576">
          <cell r="A6576" t="str">
            <v>C56903IH</v>
          </cell>
          <cell r="B6576">
            <v>42185</v>
          </cell>
          <cell r="C6576" t="str">
            <v>C56903</v>
          </cell>
          <cell r="D6576" t="str">
            <v>Panviva Inc</v>
          </cell>
          <cell r="E6576" t="str">
            <v>MA</v>
          </cell>
          <cell r="F6576" t="str">
            <v>P1</v>
          </cell>
          <cell r="G6576" t="str">
            <v>SMALL</v>
          </cell>
          <cell r="H6576" t="str">
            <v>IH</v>
          </cell>
          <cell r="I6576" t="str">
            <v>0020286 - PAYCHEX AGENCY INC</v>
          </cell>
        </row>
        <row r="6577">
          <cell r="A6577" t="str">
            <v>C56906IA</v>
          </cell>
          <cell r="B6577">
            <v>42185</v>
          </cell>
          <cell r="C6577" t="str">
            <v>C56906</v>
          </cell>
          <cell r="D6577" t="str">
            <v>Teamstudio Inc</v>
          </cell>
          <cell r="E6577" t="str">
            <v>MA</v>
          </cell>
          <cell r="F6577" t="str">
            <v>P1</v>
          </cell>
          <cell r="G6577" t="str">
            <v>SMALL</v>
          </cell>
          <cell r="H6577" t="str">
            <v>IA</v>
          </cell>
          <cell r="I6577" t="str">
            <v>0020224 - SENTINEL INSURANCE AGENCY INC MA</v>
          </cell>
        </row>
        <row r="6578">
          <cell r="A6578" t="str">
            <v>C56906IH</v>
          </cell>
          <cell r="B6578">
            <v>42185</v>
          </cell>
          <cell r="C6578" t="str">
            <v>C56906</v>
          </cell>
          <cell r="D6578" t="str">
            <v>Teamstudio Inc</v>
          </cell>
          <cell r="E6578" t="str">
            <v>MA</v>
          </cell>
          <cell r="F6578" t="str">
            <v>P1</v>
          </cell>
          <cell r="G6578" t="str">
            <v>SMALL</v>
          </cell>
          <cell r="H6578" t="str">
            <v>IH</v>
          </cell>
          <cell r="I6578" t="str">
            <v>0020224 - SENTINEL INSURANCE AGENCY INC MA</v>
          </cell>
        </row>
        <row r="6579">
          <cell r="A6579" t="str">
            <v>C56907IH</v>
          </cell>
          <cell r="B6579">
            <v>42185</v>
          </cell>
          <cell r="C6579" t="str">
            <v>C56907</v>
          </cell>
          <cell r="D6579" t="str">
            <v>Consumer Council System of Maine</v>
          </cell>
          <cell r="E6579" t="str">
            <v>ME</v>
          </cell>
          <cell r="F6579" t="str">
            <v>P1</v>
          </cell>
          <cell r="G6579" t="str">
            <v>SMALL</v>
          </cell>
          <cell r="H6579" t="str">
            <v>IH</v>
          </cell>
          <cell r="I6579" t="str">
            <v>0020178 - HIRST ASSOCIATES</v>
          </cell>
        </row>
        <row r="6580">
          <cell r="A6580" t="str">
            <v>C56908IH</v>
          </cell>
          <cell r="B6580">
            <v>42185</v>
          </cell>
          <cell r="C6580" t="str">
            <v>C56908</v>
          </cell>
          <cell r="D6580" t="str">
            <v>Firehouse Center for the Arts</v>
          </cell>
          <cell r="E6580" t="str">
            <v>MA</v>
          </cell>
          <cell r="F6580" t="str">
            <v>P1</v>
          </cell>
          <cell r="G6580" t="str">
            <v>SMALL</v>
          </cell>
          <cell r="H6580" t="str">
            <v>IH</v>
          </cell>
          <cell r="I6580" t="str">
            <v>0020182 - MCCULLOM, PATRICK</v>
          </cell>
        </row>
        <row r="6581">
          <cell r="A6581" t="str">
            <v>C56909IV</v>
          </cell>
          <cell r="B6581">
            <v>42185</v>
          </cell>
          <cell r="C6581" t="str">
            <v>C56909</v>
          </cell>
          <cell r="D6581" t="str">
            <v>Dovetail Dental Associates</v>
          </cell>
          <cell r="E6581" t="str">
            <v>NH</v>
          </cell>
          <cell r="F6581" t="str">
            <v>P1</v>
          </cell>
          <cell r="G6581" t="str">
            <v>SMALL</v>
          </cell>
          <cell r="H6581" t="str">
            <v>IV</v>
          </cell>
          <cell r="I6581" t="str">
            <v>0025593 - GRANITE GROUP BENEFITS LLC</v>
          </cell>
        </row>
        <row r="6582">
          <cell r="A6582" t="str">
            <v>C56910IV</v>
          </cell>
          <cell r="B6582">
            <v>42185</v>
          </cell>
          <cell r="C6582" t="str">
            <v>C56910</v>
          </cell>
          <cell r="D6582" t="str">
            <v>North Bridge Imaging Group LLC</v>
          </cell>
          <cell r="E6582" t="str">
            <v>MA</v>
          </cell>
          <cell r="F6582" t="str">
            <v>P1</v>
          </cell>
          <cell r="G6582" t="str">
            <v>SMALL</v>
          </cell>
          <cell r="H6582" t="str">
            <v>IV</v>
          </cell>
          <cell r="I6582" t="str">
            <v>0020236 - KAPLAN, ELLEN A</v>
          </cell>
        </row>
        <row r="6583">
          <cell r="A6583" t="str">
            <v>C56914IH</v>
          </cell>
          <cell r="B6583">
            <v>42185</v>
          </cell>
          <cell r="C6583" t="str">
            <v>C56914</v>
          </cell>
          <cell r="D6583" t="str">
            <v>Buonfiglio Funeral Home</v>
          </cell>
          <cell r="E6583" t="str">
            <v>MA</v>
          </cell>
          <cell r="F6583" t="str">
            <v>P1</v>
          </cell>
          <cell r="G6583" t="str">
            <v>SMALL</v>
          </cell>
          <cell r="H6583" t="str">
            <v>IH</v>
          </cell>
          <cell r="I6583" t="str">
            <v>0020288 - GENETELLI, ALLISON S</v>
          </cell>
        </row>
        <row r="6584">
          <cell r="A6584" t="str">
            <v>C56915IA</v>
          </cell>
          <cell r="B6584">
            <v>42185</v>
          </cell>
          <cell r="C6584" t="str">
            <v>C56915</v>
          </cell>
          <cell r="D6584" t="str">
            <v>New Tech Solutions Inc</v>
          </cell>
          <cell r="E6584" t="str">
            <v>MA</v>
          </cell>
          <cell r="F6584" t="str">
            <v>P1</v>
          </cell>
          <cell r="G6584" t="str">
            <v>SMALL</v>
          </cell>
          <cell r="H6584" t="str">
            <v>IA</v>
          </cell>
          <cell r="I6584" t="str">
            <v>0020213 - CLARK &amp; LAVEY</v>
          </cell>
        </row>
        <row r="6585">
          <cell r="A6585" t="str">
            <v>C56915IH</v>
          </cell>
          <cell r="B6585">
            <v>42185</v>
          </cell>
          <cell r="C6585" t="str">
            <v>C56915</v>
          </cell>
          <cell r="D6585" t="str">
            <v>New Tech Solutions Inc</v>
          </cell>
          <cell r="E6585" t="str">
            <v>MA</v>
          </cell>
          <cell r="F6585" t="str">
            <v>P1</v>
          </cell>
          <cell r="G6585" t="str">
            <v>SMALL</v>
          </cell>
          <cell r="H6585" t="str">
            <v>IH</v>
          </cell>
          <cell r="I6585" t="str">
            <v>0020213 - CLARK &amp; LAVEY</v>
          </cell>
        </row>
        <row r="6586">
          <cell r="A6586" t="str">
            <v>C56915JA</v>
          </cell>
          <cell r="B6586">
            <v>42185</v>
          </cell>
          <cell r="C6586" t="str">
            <v>C56915</v>
          </cell>
          <cell r="D6586" t="str">
            <v>New Tech Solutions Inc</v>
          </cell>
          <cell r="E6586" t="str">
            <v>MA</v>
          </cell>
          <cell r="F6586" t="str">
            <v>P1</v>
          </cell>
          <cell r="G6586" t="str">
            <v>SMALL</v>
          </cell>
          <cell r="H6586" t="str">
            <v>JA</v>
          </cell>
          <cell r="I6586" t="str">
            <v>0020213 - CLARK &amp; LAVEY</v>
          </cell>
        </row>
        <row r="6587">
          <cell r="A6587" t="str">
            <v>C56916IH</v>
          </cell>
          <cell r="B6587">
            <v>42185</v>
          </cell>
          <cell r="C6587" t="str">
            <v>C56916</v>
          </cell>
          <cell r="D6587" t="str">
            <v>Demiurge Studios</v>
          </cell>
          <cell r="E6587" t="str">
            <v>MA</v>
          </cell>
          <cell r="F6587" t="str">
            <v>P1</v>
          </cell>
          <cell r="G6587" t="str">
            <v>SMALL</v>
          </cell>
          <cell r="H6587" t="str">
            <v>IH</v>
          </cell>
          <cell r="I6587" t="str">
            <v>0020244 - MCCULLOM, PATRICK</v>
          </cell>
        </row>
        <row r="6588">
          <cell r="A6588" t="str">
            <v>C56917IH</v>
          </cell>
          <cell r="B6588">
            <v>42185</v>
          </cell>
          <cell r="C6588" t="str">
            <v>C56917</v>
          </cell>
          <cell r="D6588" t="str">
            <v>Dan Viehmann Landscaping</v>
          </cell>
          <cell r="E6588" t="str">
            <v>ME</v>
          </cell>
          <cell r="F6588" t="str">
            <v>P1</v>
          </cell>
          <cell r="G6588" t="str">
            <v>SMALL</v>
          </cell>
          <cell r="H6588" t="str">
            <v>IH</v>
          </cell>
          <cell r="I6588" t="str">
            <v>0020255 - ACADIA BENEFITS INC</v>
          </cell>
        </row>
        <row r="6589">
          <cell r="A6589" t="str">
            <v>C56918IH</v>
          </cell>
          <cell r="B6589">
            <v>42185</v>
          </cell>
          <cell r="C6589" t="str">
            <v>C56918</v>
          </cell>
          <cell r="D6589" t="str">
            <v>Moriarty, Shay &amp; Associates PC</v>
          </cell>
          <cell r="E6589" t="str">
            <v>MA</v>
          </cell>
          <cell r="F6589" t="str">
            <v>P1</v>
          </cell>
          <cell r="G6589" t="str">
            <v>SMALL</v>
          </cell>
          <cell r="H6589" t="str">
            <v>IH</v>
          </cell>
          <cell r="I6589" t="str">
            <v>0028182 - EASTERN BENEFITS GROUP</v>
          </cell>
        </row>
        <row r="6590">
          <cell r="A6590" t="str">
            <v>C56918JA</v>
          </cell>
          <cell r="B6590">
            <v>42185</v>
          </cell>
          <cell r="C6590" t="str">
            <v>C56918</v>
          </cell>
          <cell r="D6590" t="str">
            <v>Moriarty, Shay &amp; Associates PC</v>
          </cell>
          <cell r="E6590" t="str">
            <v>MA</v>
          </cell>
          <cell r="F6590" t="str">
            <v>P1</v>
          </cell>
          <cell r="G6590" t="str">
            <v>SMALL</v>
          </cell>
          <cell r="H6590" t="str">
            <v>JA</v>
          </cell>
          <cell r="I6590" t="str">
            <v>0028182 - EASTERN BENEFITS GROUP</v>
          </cell>
        </row>
        <row r="6591">
          <cell r="A6591" t="str">
            <v>C56919IH</v>
          </cell>
          <cell r="B6591">
            <v>42185</v>
          </cell>
          <cell r="C6591" t="str">
            <v>C56919</v>
          </cell>
          <cell r="D6591" t="str">
            <v>The Shepard Law Firm PC</v>
          </cell>
          <cell r="E6591" t="str">
            <v>MA</v>
          </cell>
          <cell r="F6591" t="str">
            <v>P1</v>
          </cell>
          <cell r="G6591" t="str">
            <v>SMALL</v>
          </cell>
          <cell r="H6591" t="str">
            <v>IH</v>
          </cell>
          <cell r="I6591" t="str">
            <v>0030510 - DIGITAL INSURANCE AGENCY INC</v>
          </cell>
        </row>
        <row r="6592">
          <cell r="A6592" t="str">
            <v>C56920IH</v>
          </cell>
          <cell r="B6592">
            <v>42185</v>
          </cell>
          <cell r="C6592" t="str">
            <v>C56920</v>
          </cell>
          <cell r="D6592" t="str">
            <v>Ashmont Grill LLC</v>
          </cell>
          <cell r="E6592" t="str">
            <v>MA</v>
          </cell>
          <cell r="F6592" t="str">
            <v>P1</v>
          </cell>
          <cell r="G6592" t="str">
            <v>SMALL</v>
          </cell>
          <cell r="H6592" t="str">
            <v>IH</v>
          </cell>
          <cell r="I6592" t="str">
            <v>0020293 - JACOBS, LEWIS D</v>
          </cell>
        </row>
        <row r="6593">
          <cell r="A6593" t="str">
            <v>C56921IH</v>
          </cell>
          <cell r="B6593">
            <v>42185</v>
          </cell>
          <cell r="C6593" t="str">
            <v>C56921</v>
          </cell>
          <cell r="D6593" t="str">
            <v>Crawford Drilling Services LLC</v>
          </cell>
          <cell r="E6593" t="str">
            <v>MA</v>
          </cell>
          <cell r="F6593" t="str">
            <v>P1</v>
          </cell>
          <cell r="G6593" t="str">
            <v>SMALL</v>
          </cell>
          <cell r="H6593" t="str">
            <v>IH</v>
          </cell>
          <cell r="I6593" t="str">
            <v>0020287 - ABG INSURANCE AGENCY INC</v>
          </cell>
        </row>
        <row r="6594">
          <cell r="A6594" t="str">
            <v>C56922IH</v>
          </cell>
          <cell r="B6594">
            <v>42185</v>
          </cell>
          <cell r="C6594" t="str">
            <v>C56922</v>
          </cell>
          <cell r="D6594" t="str">
            <v>Todd Clark &amp; Associates Inc dba Axis New England</v>
          </cell>
          <cell r="E6594" t="str">
            <v>MA</v>
          </cell>
          <cell r="F6594" t="str">
            <v>P1</v>
          </cell>
          <cell r="G6594" t="str">
            <v>SMALL</v>
          </cell>
          <cell r="H6594" t="str">
            <v>IH</v>
          </cell>
          <cell r="I6594" t="str">
            <v>0030490 - DIGITAL INSURANCE AGENCY INC</v>
          </cell>
        </row>
        <row r="6595">
          <cell r="A6595" t="str">
            <v>C56922IV</v>
          </cell>
          <cell r="B6595">
            <v>42185</v>
          </cell>
          <cell r="C6595" t="str">
            <v>C56922</v>
          </cell>
          <cell r="D6595" t="str">
            <v>Todd Clark &amp; Associates Inc dba Axis New England</v>
          </cell>
          <cell r="E6595" t="str">
            <v>MA</v>
          </cell>
          <cell r="F6595" t="str">
            <v>P1</v>
          </cell>
          <cell r="G6595" t="str">
            <v>SMALL</v>
          </cell>
          <cell r="H6595" t="str">
            <v>IV</v>
          </cell>
          <cell r="I6595" t="str">
            <v>0030490 - DIGITAL INSURANCE AGENCY INC</v>
          </cell>
        </row>
        <row r="6596">
          <cell r="A6596" t="str">
            <v>C56923IV</v>
          </cell>
          <cell r="B6596">
            <v>42185</v>
          </cell>
          <cell r="C6596" t="str">
            <v>C56923</v>
          </cell>
          <cell r="D6596" t="str">
            <v>Raphael and Raphael LLP</v>
          </cell>
          <cell r="E6596" t="str">
            <v>MA</v>
          </cell>
          <cell r="F6596" t="str">
            <v>P1</v>
          </cell>
          <cell r="G6596" t="str">
            <v>SMALL</v>
          </cell>
          <cell r="H6596" t="str">
            <v>IV</v>
          </cell>
          <cell r="I6596" t="str">
            <v>0020215 - BBS INSURANCE BROKERAGE INC</v>
          </cell>
        </row>
        <row r="6597">
          <cell r="A6597" t="str">
            <v>C56923JH</v>
          </cell>
          <cell r="B6597">
            <v>42185</v>
          </cell>
          <cell r="C6597" t="str">
            <v>C56923</v>
          </cell>
          <cell r="D6597" t="str">
            <v>Raphael and Raphael LLP</v>
          </cell>
          <cell r="E6597" t="str">
            <v>MA</v>
          </cell>
          <cell r="F6597" t="str">
            <v>P1</v>
          </cell>
          <cell r="G6597" t="str">
            <v>SMALL</v>
          </cell>
          <cell r="H6597" t="str">
            <v>JH</v>
          </cell>
          <cell r="I6597" t="str">
            <v>0020215 - BBS INSURANCE BROKERAGE INC</v>
          </cell>
        </row>
        <row r="6598">
          <cell r="A6598" t="str">
            <v>C56929IH</v>
          </cell>
          <cell r="B6598">
            <v>42185</v>
          </cell>
          <cell r="C6598" t="str">
            <v>C56929</v>
          </cell>
          <cell r="D6598" t="str">
            <v>Carvin &amp; Delaney LLP</v>
          </cell>
          <cell r="E6598" t="str">
            <v>MA</v>
          </cell>
          <cell r="F6598" t="str">
            <v>P1</v>
          </cell>
          <cell r="G6598" t="str">
            <v>SMALL</v>
          </cell>
          <cell r="H6598" t="str">
            <v>IH</v>
          </cell>
          <cell r="I6598" t="str">
            <v>0022590 - HEALTH SOLUTIONS INS AGENCY LLC</v>
          </cell>
        </row>
        <row r="6599">
          <cell r="A6599" t="str">
            <v>C56930PO</v>
          </cell>
          <cell r="B6599">
            <v>42185</v>
          </cell>
          <cell r="C6599" t="str">
            <v>C56930</v>
          </cell>
          <cell r="D6599" t="str">
            <v>Boothbay Region Humane Society</v>
          </cell>
          <cell r="E6599" t="str">
            <v>ME</v>
          </cell>
          <cell r="F6599" t="str">
            <v>P1</v>
          </cell>
          <cell r="G6599" t="str">
            <v>SMALL</v>
          </cell>
          <cell r="H6599" t="str">
            <v>PO</v>
          </cell>
          <cell r="I6599" t="str">
            <v>0020586 - ATLANTIC INSURANCE &amp; BENEFITS INC</v>
          </cell>
        </row>
        <row r="6600">
          <cell r="A6600" t="str">
            <v>C56931IH</v>
          </cell>
          <cell r="B6600">
            <v>42185</v>
          </cell>
          <cell r="C6600" t="str">
            <v>C56931</v>
          </cell>
          <cell r="D6600" t="str">
            <v>Old Time Garage Ltd</v>
          </cell>
          <cell r="E6600" t="str">
            <v>MA</v>
          </cell>
          <cell r="F6600" t="str">
            <v>P1</v>
          </cell>
          <cell r="G6600" t="str">
            <v>SMALL</v>
          </cell>
          <cell r="H6600" t="str">
            <v>IH</v>
          </cell>
          <cell r="I6600" t="str">
            <v>0020217 - COMPREHENSIVE INS PROVIDERS INC</v>
          </cell>
        </row>
        <row r="6601">
          <cell r="A6601" t="str">
            <v>C56936IA</v>
          </cell>
          <cell r="B6601">
            <v>42185</v>
          </cell>
          <cell r="C6601" t="str">
            <v>C56936</v>
          </cell>
          <cell r="D6601" t="str">
            <v>Able Home Care LLC</v>
          </cell>
          <cell r="E6601" t="str">
            <v>MA</v>
          </cell>
          <cell r="F6601" t="str">
            <v>P1</v>
          </cell>
          <cell r="G6601" t="str">
            <v>SMALL</v>
          </cell>
          <cell r="H6601" t="str">
            <v>IA</v>
          </cell>
          <cell r="I6601" t="str">
            <v>0020258 - JAMGOCHIAN, GERALD S</v>
          </cell>
        </row>
        <row r="6602">
          <cell r="A6602" t="str">
            <v>C56936IH</v>
          </cell>
          <cell r="B6602">
            <v>42185</v>
          </cell>
          <cell r="C6602" t="str">
            <v>C56936</v>
          </cell>
          <cell r="D6602" t="str">
            <v>Able Home Care LLC</v>
          </cell>
          <cell r="E6602" t="str">
            <v>MA</v>
          </cell>
          <cell r="F6602" t="str">
            <v>P1</v>
          </cell>
          <cell r="G6602" t="str">
            <v>SMALL</v>
          </cell>
          <cell r="H6602" t="str">
            <v>IH</v>
          </cell>
          <cell r="I6602" t="str">
            <v>0020258 - JAMGOCHIAN, GERALD S</v>
          </cell>
        </row>
        <row r="6603">
          <cell r="A6603" t="str">
            <v>C56938IH</v>
          </cell>
          <cell r="B6603">
            <v>42185</v>
          </cell>
          <cell r="C6603" t="str">
            <v>C56938</v>
          </cell>
          <cell r="D6603" t="str">
            <v>Trumbull Campbell Associates</v>
          </cell>
          <cell r="E6603" t="str">
            <v>MA</v>
          </cell>
          <cell r="F6603" t="str">
            <v>P1</v>
          </cell>
          <cell r="G6603" t="str">
            <v>SMALL</v>
          </cell>
          <cell r="H6603" t="str">
            <v>IH</v>
          </cell>
          <cell r="I6603" t="str">
            <v>0028220 - EASTERN BENEFITS GROUP</v>
          </cell>
        </row>
        <row r="6604">
          <cell r="A6604" t="str">
            <v>C56945IH</v>
          </cell>
          <cell r="B6604">
            <v>42185</v>
          </cell>
          <cell r="C6604" t="str">
            <v>C56945</v>
          </cell>
          <cell r="D6604" t="str">
            <v>Boston Laser Eye Institute PC</v>
          </cell>
          <cell r="E6604" t="str">
            <v>MA</v>
          </cell>
          <cell r="F6604" t="str">
            <v>P1</v>
          </cell>
          <cell r="G6604" t="str">
            <v>SMALL</v>
          </cell>
          <cell r="H6604" t="str">
            <v>IH</v>
          </cell>
          <cell r="I6604" t="str">
            <v>0020250 - PAYCHEX AGENCY INC</v>
          </cell>
        </row>
        <row r="6605">
          <cell r="A6605" t="str">
            <v>C56948IH</v>
          </cell>
          <cell r="B6605">
            <v>42185</v>
          </cell>
          <cell r="C6605" t="str">
            <v>C56948</v>
          </cell>
          <cell r="D6605" t="str">
            <v>Titan Machine Products Inc</v>
          </cell>
          <cell r="E6605" t="str">
            <v>ME</v>
          </cell>
          <cell r="F6605" t="str">
            <v>P1</v>
          </cell>
          <cell r="G6605" t="str">
            <v>CRC</v>
          </cell>
          <cell r="H6605" t="str">
            <v>IH</v>
          </cell>
          <cell r="I6605" t="str">
            <v>0027721 - CLARK INSURANCE</v>
          </cell>
        </row>
        <row r="6606">
          <cell r="A6606" t="str">
            <v>C56948PO</v>
          </cell>
          <cell r="B6606">
            <v>42185</v>
          </cell>
          <cell r="C6606" t="str">
            <v>C56948</v>
          </cell>
          <cell r="D6606" t="str">
            <v>Titan Machine Products Inc</v>
          </cell>
          <cell r="E6606" t="str">
            <v>ME</v>
          </cell>
          <cell r="F6606" t="str">
            <v>P1</v>
          </cell>
          <cell r="G6606" t="str">
            <v>CRC</v>
          </cell>
          <cell r="H6606" t="str">
            <v>PO</v>
          </cell>
          <cell r="I6606" t="str">
            <v>0027721 - CLARK INSURANCE</v>
          </cell>
        </row>
        <row r="6607">
          <cell r="A6607" t="str">
            <v>C56956IH</v>
          </cell>
          <cell r="B6607">
            <v>42185</v>
          </cell>
          <cell r="C6607" t="str">
            <v>C56956</v>
          </cell>
          <cell r="D6607" t="str">
            <v>The Richmond Company Inc</v>
          </cell>
          <cell r="E6607" t="str">
            <v>MA</v>
          </cell>
          <cell r="F6607" t="str">
            <v>P1</v>
          </cell>
          <cell r="G6607" t="str">
            <v>SMALL</v>
          </cell>
          <cell r="H6607" t="str">
            <v>IH</v>
          </cell>
          <cell r="I6607" t="str">
            <v>0020266 - BENEFIT STRATEGY PARTNERS LLC</v>
          </cell>
        </row>
        <row r="6608">
          <cell r="A6608" t="str">
            <v>C56957IH</v>
          </cell>
          <cell r="B6608">
            <v>42185</v>
          </cell>
          <cell r="C6608" t="str">
            <v>C56957</v>
          </cell>
          <cell r="D6608" t="str">
            <v>MaineToday Media</v>
          </cell>
          <cell r="E6608" t="str">
            <v>ME</v>
          </cell>
          <cell r="F6608" t="str">
            <v>P1</v>
          </cell>
          <cell r="G6608" t="str">
            <v>ERF</v>
          </cell>
          <cell r="H6608" t="str">
            <v>IH</v>
          </cell>
          <cell r="I6608" t="str">
            <v>0035402 - BGA INSURANCE AGENCY INC</v>
          </cell>
        </row>
        <row r="6609">
          <cell r="A6609" t="str">
            <v>C56957PO</v>
          </cell>
          <cell r="B6609">
            <v>42185</v>
          </cell>
          <cell r="C6609" t="str">
            <v>C56957</v>
          </cell>
          <cell r="D6609" t="str">
            <v>MaineToday Media</v>
          </cell>
          <cell r="E6609" t="str">
            <v>ME</v>
          </cell>
          <cell r="F6609" t="str">
            <v>P1</v>
          </cell>
          <cell r="G6609" t="str">
            <v>ERF</v>
          </cell>
          <cell r="H6609" t="str">
            <v>PO</v>
          </cell>
          <cell r="I6609" t="str">
            <v>0035402 - BGA INSURANCE AGENCY INC</v>
          </cell>
        </row>
        <row r="6610">
          <cell r="A6610" t="str">
            <v>C56966IH</v>
          </cell>
          <cell r="B6610">
            <v>42185</v>
          </cell>
          <cell r="C6610" t="str">
            <v>C56966</v>
          </cell>
          <cell r="D6610" t="str">
            <v>Falmouth Glass &amp; Mirror Co Inc</v>
          </cell>
          <cell r="E6610" t="str">
            <v>MA</v>
          </cell>
          <cell r="F6610" t="str">
            <v>P1</v>
          </cell>
          <cell r="G6610" t="str">
            <v>SMALL</v>
          </cell>
          <cell r="H6610" t="str">
            <v>IH</v>
          </cell>
          <cell r="I6610" t="str">
            <v>0020468 - REID JR, ROBERT J</v>
          </cell>
        </row>
        <row r="6611">
          <cell r="A6611" t="str">
            <v>C56967IH</v>
          </cell>
          <cell r="B6611">
            <v>42185</v>
          </cell>
          <cell r="C6611" t="str">
            <v>C56967</v>
          </cell>
          <cell r="D6611" t="str">
            <v>RPM Carpets &amp; Floor Coverings</v>
          </cell>
          <cell r="E6611" t="str">
            <v>MA</v>
          </cell>
          <cell r="F6611" t="str">
            <v>P1</v>
          </cell>
          <cell r="G6611" t="str">
            <v>SMALL</v>
          </cell>
          <cell r="H6611" t="str">
            <v>IH</v>
          </cell>
          <cell r="I6611" t="str">
            <v>0030477 - DIGITAL INSURANCE AGENCY INC</v>
          </cell>
        </row>
        <row r="6612">
          <cell r="A6612" t="str">
            <v>C56972IH</v>
          </cell>
          <cell r="B6612">
            <v>42185</v>
          </cell>
          <cell r="C6612" t="str">
            <v>C56972</v>
          </cell>
          <cell r="D6612" t="str">
            <v>Affordable Furniture Inc</v>
          </cell>
          <cell r="E6612" t="str">
            <v>MA</v>
          </cell>
          <cell r="F6612" t="str">
            <v>P1</v>
          </cell>
          <cell r="G6612" t="str">
            <v>SMALL</v>
          </cell>
          <cell r="H6612" t="str">
            <v>IH</v>
          </cell>
          <cell r="I6612" t="str">
            <v>0020220 - BAR INSURANCE BROKERAGE INC</v>
          </cell>
        </row>
        <row r="6613">
          <cell r="A6613" t="str">
            <v>C56973IH</v>
          </cell>
          <cell r="B6613">
            <v>42185</v>
          </cell>
          <cell r="C6613" t="str">
            <v>C56973</v>
          </cell>
          <cell r="D6613" t="str">
            <v>John Dallas Inc</v>
          </cell>
          <cell r="E6613" t="str">
            <v>MA</v>
          </cell>
          <cell r="F6613" t="str">
            <v>P1</v>
          </cell>
          <cell r="G6613" t="str">
            <v>SMALL</v>
          </cell>
          <cell r="H6613" t="str">
            <v>IH</v>
          </cell>
          <cell r="I6613" t="str">
            <v>0020264 - MCCULLOM, PATRICK</v>
          </cell>
        </row>
        <row r="6614">
          <cell r="A6614" t="str">
            <v>C56974IA</v>
          </cell>
          <cell r="B6614">
            <v>42185</v>
          </cell>
          <cell r="C6614" t="str">
            <v>C56974</v>
          </cell>
          <cell r="D6614" t="str">
            <v>Vacuum Technology Associates Inc</v>
          </cell>
          <cell r="E6614" t="str">
            <v>MA</v>
          </cell>
          <cell r="F6614" t="str">
            <v>P1</v>
          </cell>
          <cell r="G6614" t="str">
            <v>CRC</v>
          </cell>
          <cell r="H6614" t="str">
            <v>IA</v>
          </cell>
          <cell r="I6614" t="str">
            <v>0031484 - RUSSELL, JEAN</v>
          </cell>
        </row>
        <row r="6615">
          <cell r="A6615" t="str">
            <v>C56974IH</v>
          </cell>
          <cell r="B6615">
            <v>42185</v>
          </cell>
          <cell r="C6615" t="str">
            <v>C56974</v>
          </cell>
          <cell r="D6615" t="str">
            <v>Vacuum Technology Associates Inc</v>
          </cell>
          <cell r="E6615" t="str">
            <v>MA</v>
          </cell>
          <cell r="F6615" t="str">
            <v>P1</v>
          </cell>
          <cell r="G6615" t="str">
            <v>CRC</v>
          </cell>
          <cell r="H6615" t="str">
            <v>IH</v>
          </cell>
          <cell r="I6615" t="str">
            <v>0031484 - RUSSELL, JEAN</v>
          </cell>
        </row>
        <row r="6616">
          <cell r="A6616" t="str">
            <v>C56975IH</v>
          </cell>
          <cell r="B6616">
            <v>42185</v>
          </cell>
          <cell r="C6616" t="str">
            <v>C56975</v>
          </cell>
          <cell r="D6616" t="str">
            <v>Wolfe Laboratories Inc</v>
          </cell>
          <cell r="E6616" t="str">
            <v>MA</v>
          </cell>
          <cell r="F6616" t="str">
            <v>P1</v>
          </cell>
          <cell r="G6616" t="str">
            <v>SMALL</v>
          </cell>
          <cell r="H6616" t="str">
            <v>IH</v>
          </cell>
          <cell r="I6616" t="str">
            <v>0020229 - BARSHAN, EDAN</v>
          </cell>
        </row>
        <row r="6617">
          <cell r="A6617" t="str">
            <v>C56976IH</v>
          </cell>
          <cell r="B6617">
            <v>42185</v>
          </cell>
          <cell r="C6617" t="str">
            <v>C56976</v>
          </cell>
          <cell r="D6617" t="str">
            <v>Fabers Rug Company Inc</v>
          </cell>
          <cell r="E6617" t="str">
            <v>MA</v>
          </cell>
          <cell r="F6617" t="str">
            <v>P1</v>
          </cell>
          <cell r="G6617" t="str">
            <v>SMALL</v>
          </cell>
          <cell r="H6617" t="str">
            <v>IH</v>
          </cell>
          <cell r="I6617" t="str">
            <v>0020246 - UNITED BUSINESSMANS INSURANCE AGENCY</v>
          </cell>
        </row>
        <row r="6618">
          <cell r="A6618" t="str">
            <v>C56979JN</v>
          </cell>
          <cell r="B6618">
            <v>42185</v>
          </cell>
          <cell r="C6618" t="str">
            <v>C56979</v>
          </cell>
          <cell r="D6618" t="str">
            <v>GEORGE SEMAAN INC DBA NASER JEWELERS</v>
          </cell>
          <cell r="E6618" t="str">
            <v>NH</v>
          </cell>
          <cell r="F6618" t="str">
            <v>P1</v>
          </cell>
          <cell r="G6618" t="str">
            <v>SMALL</v>
          </cell>
          <cell r="H6618" t="str">
            <v>JN</v>
          </cell>
          <cell r="I6618" t="str">
            <v>0020257 - ZEBIAN, AHMAD A</v>
          </cell>
        </row>
        <row r="6619">
          <cell r="A6619" t="str">
            <v>C56985IH</v>
          </cell>
          <cell r="B6619">
            <v>42185</v>
          </cell>
          <cell r="C6619" t="str">
            <v>C56985</v>
          </cell>
          <cell r="D6619" t="str">
            <v>Encore Construction Company Inc</v>
          </cell>
          <cell r="E6619" t="str">
            <v>MA</v>
          </cell>
          <cell r="F6619" t="str">
            <v>P1</v>
          </cell>
          <cell r="G6619" t="str">
            <v>SMALL</v>
          </cell>
          <cell r="H6619" t="str">
            <v>IH</v>
          </cell>
          <cell r="I6619" t="str">
            <v>0022834 - SULLIVAN, PAUL P</v>
          </cell>
        </row>
        <row r="6620">
          <cell r="A6620" t="str">
            <v>C56987IH</v>
          </cell>
          <cell r="B6620">
            <v>42185</v>
          </cell>
          <cell r="C6620" t="str">
            <v>C56987</v>
          </cell>
          <cell r="D6620" t="str">
            <v>Law Offices of Stephen W Sutton PC</v>
          </cell>
          <cell r="E6620" t="str">
            <v>MA</v>
          </cell>
          <cell r="F6620" t="str">
            <v>P1</v>
          </cell>
          <cell r="G6620" t="str">
            <v>SMALL</v>
          </cell>
          <cell r="H6620" t="str">
            <v>IH</v>
          </cell>
          <cell r="I6620" t="str">
            <v>0025071 - PAYCHEX AGENCY INC</v>
          </cell>
        </row>
        <row r="6621">
          <cell r="A6621" t="str">
            <v>C56988IH</v>
          </cell>
          <cell r="B6621">
            <v>42185</v>
          </cell>
          <cell r="C6621" t="str">
            <v>C56988</v>
          </cell>
          <cell r="D6621" t="str">
            <v>Real Deal LLC</v>
          </cell>
          <cell r="E6621" t="str">
            <v>MA</v>
          </cell>
          <cell r="F6621" t="str">
            <v>P1</v>
          </cell>
          <cell r="G6621" t="str">
            <v>SMALL</v>
          </cell>
          <cell r="H6621" t="str">
            <v>IH</v>
          </cell>
          <cell r="I6621" t="str">
            <v>0025994 - LIMERICK, SHAWN M</v>
          </cell>
        </row>
        <row r="6622">
          <cell r="A6622" t="str">
            <v>C56991IH</v>
          </cell>
          <cell r="B6622">
            <v>42185</v>
          </cell>
          <cell r="C6622" t="str">
            <v>C56991</v>
          </cell>
          <cell r="D6622" t="str">
            <v>Glow Skin Care</v>
          </cell>
          <cell r="E6622" t="str">
            <v>MA</v>
          </cell>
          <cell r="F6622" t="str">
            <v>P1</v>
          </cell>
          <cell r="G6622" t="str">
            <v>SMALL</v>
          </cell>
          <cell r="H6622" t="str">
            <v>IH</v>
          </cell>
          <cell r="I6622" t="str">
            <v>0025921 - BOSTON COMMONWEALTH ADVANTAGE LLC</v>
          </cell>
        </row>
        <row r="6623">
          <cell r="A6623" t="str">
            <v>C56996IH</v>
          </cell>
          <cell r="B6623">
            <v>42185</v>
          </cell>
          <cell r="C6623" t="str">
            <v>C56996</v>
          </cell>
          <cell r="D6623" t="str">
            <v>Pyramid Checks &amp; Printing</v>
          </cell>
          <cell r="E6623" t="str">
            <v>ME</v>
          </cell>
          <cell r="F6623" t="str">
            <v>P1</v>
          </cell>
          <cell r="G6623" t="str">
            <v>SMALL</v>
          </cell>
          <cell r="H6623" t="str">
            <v>IH</v>
          </cell>
          <cell r="I6623" t="str">
            <v>0031042 - BUSINESS INSURANCE AGENCY</v>
          </cell>
        </row>
        <row r="6624">
          <cell r="A6624" t="str">
            <v>C56996JH</v>
          </cell>
          <cell r="B6624">
            <v>42185</v>
          </cell>
          <cell r="C6624" t="str">
            <v>C56996</v>
          </cell>
          <cell r="D6624" t="str">
            <v>Pyramid Checks &amp; Printing</v>
          </cell>
          <cell r="E6624" t="str">
            <v>ME</v>
          </cell>
          <cell r="F6624" t="str">
            <v>P1</v>
          </cell>
          <cell r="G6624" t="str">
            <v>SMALL</v>
          </cell>
          <cell r="H6624" t="str">
            <v>JH</v>
          </cell>
          <cell r="I6624" t="str">
            <v>0031042 - BUSINESS INSURANCE AGENCY</v>
          </cell>
        </row>
        <row r="6625">
          <cell r="A6625" t="str">
            <v>C57003IH</v>
          </cell>
          <cell r="B6625">
            <v>42185</v>
          </cell>
          <cell r="C6625" t="str">
            <v>C57003</v>
          </cell>
          <cell r="D6625" t="str">
            <v>Middleboro Pediatrics PC</v>
          </cell>
          <cell r="E6625" t="str">
            <v>MA</v>
          </cell>
          <cell r="F6625" t="str">
            <v>P1</v>
          </cell>
          <cell r="G6625" t="str">
            <v>SMALL</v>
          </cell>
          <cell r="H6625" t="str">
            <v>IH</v>
          </cell>
          <cell r="I6625" t="str">
            <v>0032625 - PAYCHEX AGENCY INC</v>
          </cell>
        </row>
        <row r="6626">
          <cell r="A6626" t="str">
            <v>C57014JM</v>
          </cell>
          <cell r="B6626">
            <v>42185</v>
          </cell>
          <cell r="C6626" t="str">
            <v>C57014</v>
          </cell>
          <cell r="D6626" t="str">
            <v>Sheehan Phinney Capitol Group</v>
          </cell>
          <cell r="E6626" t="str">
            <v>NH</v>
          </cell>
          <cell r="F6626" t="str">
            <v>P1</v>
          </cell>
          <cell r="G6626" t="str">
            <v>SMALL</v>
          </cell>
          <cell r="H6626" t="str">
            <v>JM</v>
          </cell>
          <cell r="I6626" t="str">
            <v>0020551 - NEW ENGLAND EMPLOYEE BENEFITS COUNCIL</v>
          </cell>
        </row>
        <row r="6627">
          <cell r="A6627" t="str">
            <v>C57015IH</v>
          </cell>
          <cell r="B6627">
            <v>42185</v>
          </cell>
          <cell r="C6627" t="str">
            <v>C57015</v>
          </cell>
          <cell r="D6627" t="str">
            <v>The Motiv Design LLC</v>
          </cell>
          <cell r="E6627" t="str">
            <v>MA</v>
          </cell>
          <cell r="F6627" t="str">
            <v>P1</v>
          </cell>
          <cell r="G6627" t="str">
            <v>SMALL</v>
          </cell>
          <cell r="H6627" t="str">
            <v>IH</v>
          </cell>
          <cell r="I6627" t="str">
            <v>0035787 - YOURPEOPLE INC</v>
          </cell>
        </row>
        <row r="6628">
          <cell r="A6628" t="str">
            <v>C57016IH</v>
          </cell>
          <cell r="B6628">
            <v>42185</v>
          </cell>
          <cell r="C6628" t="str">
            <v>C57016</v>
          </cell>
          <cell r="D6628" t="str">
            <v>The Exhibit Source Inc</v>
          </cell>
          <cell r="E6628" t="str">
            <v>MA</v>
          </cell>
          <cell r="F6628" t="str">
            <v>P1</v>
          </cell>
          <cell r="G6628" t="str">
            <v>SMALL</v>
          </cell>
          <cell r="H6628" t="str">
            <v>IH</v>
          </cell>
          <cell r="I6628" t="str">
            <v>0020482 - PAYCHEX AGENCY INC</v>
          </cell>
        </row>
        <row r="6629">
          <cell r="A6629" t="str">
            <v>C57017IA</v>
          </cell>
          <cell r="B6629">
            <v>42185</v>
          </cell>
          <cell r="C6629" t="str">
            <v>C57017</v>
          </cell>
          <cell r="D6629" t="str">
            <v>Polestar Technologies Inc</v>
          </cell>
          <cell r="E6629" t="str">
            <v>MA</v>
          </cell>
          <cell r="F6629" t="str">
            <v>P1</v>
          </cell>
          <cell r="G6629" t="str">
            <v>SMALL</v>
          </cell>
          <cell r="H6629" t="str">
            <v>IA</v>
          </cell>
          <cell r="I6629" t="str">
            <v>0020498 - SHERBLOM INSURANCE AGENCY</v>
          </cell>
        </row>
        <row r="6630">
          <cell r="A6630" t="str">
            <v>C57017IH</v>
          </cell>
          <cell r="B6630">
            <v>42185</v>
          </cell>
          <cell r="C6630" t="str">
            <v>C57017</v>
          </cell>
          <cell r="D6630" t="str">
            <v>Polestar Technologies Inc</v>
          </cell>
          <cell r="E6630" t="str">
            <v>MA</v>
          </cell>
          <cell r="F6630" t="str">
            <v>P1</v>
          </cell>
          <cell r="G6630" t="str">
            <v>SMALL</v>
          </cell>
          <cell r="H6630" t="str">
            <v>IH</v>
          </cell>
          <cell r="I6630" t="str">
            <v>0020498 - SHERBLOM INSURANCE AGENCY</v>
          </cell>
        </row>
        <row r="6631">
          <cell r="A6631" t="str">
            <v>C57019IH</v>
          </cell>
          <cell r="B6631">
            <v>42185</v>
          </cell>
          <cell r="C6631" t="str">
            <v>C57019</v>
          </cell>
          <cell r="D6631" t="str">
            <v>Brook Venture Management Inc</v>
          </cell>
          <cell r="E6631" t="str">
            <v>MA</v>
          </cell>
          <cell r="F6631" t="str">
            <v>P1</v>
          </cell>
          <cell r="G6631" t="str">
            <v>SMALL</v>
          </cell>
          <cell r="H6631" t="str">
            <v>IH</v>
          </cell>
          <cell r="I6631" t="str">
            <v>0025576 - LANDRY, ROBERT A</v>
          </cell>
        </row>
        <row r="6632">
          <cell r="A6632" t="str">
            <v>C57024IA</v>
          </cell>
          <cell r="B6632">
            <v>42185</v>
          </cell>
          <cell r="C6632" t="str">
            <v>C57024</v>
          </cell>
          <cell r="D6632" t="str">
            <v>GNS Healthcare</v>
          </cell>
          <cell r="E6632" t="str">
            <v>MA</v>
          </cell>
          <cell r="F6632" t="str">
            <v>P1</v>
          </cell>
          <cell r="G6632" t="str">
            <v>CRC</v>
          </cell>
          <cell r="H6632" t="str">
            <v>IA</v>
          </cell>
          <cell r="I6632" t="str">
            <v>0020497 - SHERBLOM INSURANCE AGENCY</v>
          </cell>
        </row>
        <row r="6633">
          <cell r="A6633" t="str">
            <v>C57024IH</v>
          </cell>
          <cell r="B6633">
            <v>42185</v>
          </cell>
          <cell r="C6633" t="str">
            <v>C57024</v>
          </cell>
          <cell r="D6633" t="str">
            <v>GNS Healthcare</v>
          </cell>
          <cell r="E6633" t="str">
            <v>MA</v>
          </cell>
          <cell r="F6633" t="str">
            <v>P1</v>
          </cell>
          <cell r="G6633" t="str">
            <v>CRC</v>
          </cell>
          <cell r="H6633" t="str">
            <v>IH</v>
          </cell>
          <cell r="I6633" t="str">
            <v>0020497 - SHERBLOM INSURANCE AGENCY</v>
          </cell>
        </row>
        <row r="6634">
          <cell r="A6634" t="str">
            <v>C57025IA</v>
          </cell>
          <cell r="B6634">
            <v>42185</v>
          </cell>
          <cell r="C6634" t="str">
            <v>C57025</v>
          </cell>
          <cell r="D6634" t="str">
            <v>Fiber Optic Center Inc</v>
          </cell>
          <cell r="E6634" t="str">
            <v>MA</v>
          </cell>
          <cell r="F6634" t="str">
            <v>P1</v>
          </cell>
          <cell r="G6634" t="str">
            <v>SMALL</v>
          </cell>
          <cell r="H6634" t="str">
            <v>IA</v>
          </cell>
          <cell r="I6634" t="str">
            <v>0020475 - STICKLES INSURANCE AGENCY INC</v>
          </cell>
        </row>
        <row r="6635">
          <cell r="A6635" t="str">
            <v>C57025IH</v>
          </cell>
          <cell r="B6635">
            <v>42185</v>
          </cell>
          <cell r="C6635" t="str">
            <v>C57025</v>
          </cell>
          <cell r="D6635" t="str">
            <v>Fiber Optic Center Inc</v>
          </cell>
          <cell r="E6635" t="str">
            <v>MA</v>
          </cell>
          <cell r="F6635" t="str">
            <v>P1</v>
          </cell>
          <cell r="G6635" t="str">
            <v>SMALL</v>
          </cell>
          <cell r="H6635" t="str">
            <v>IH</v>
          </cell>
          <cell r="I6635" t="str">
            <v>0020475 - STICKLES INSURANCE AGENCY INC</v>
          </cell>
        </row>
        <row r="6636">
          <cell r="A6636" t="str">
            <v>C57026JA</v>
          </cell>
          <cell r="B6636">
            <v>42185</v>
          </cell>
          <cell r="C6636" t="str">
            <v>C57026</v>
          </cell>
          <cell r="D6636" t="str">
            <v>The Baker Committee</v>
          </cell>
          <cell r="E6636" t="str">
            <v>MA</v>
          </cell>
          <cell r="F6636" t="str">
            <v>P1</v>
          </cell>
          <cell r="G6636" t="str">
            <v>SMALL</v>
          </cell>
          <cell r="H6636" t="str">
            <v>JA</v>
          </cell>
        </row>
        <row r="6637">
          <cell r="A6637" t="str">
            <v>C57027IA</v>
          </cell>
          <cell r="B6637">
            <v>42185</v>
          </cell>
          <cell r="C6637" t="str">
            <v>C57027</v>
          </cell>
          <cell r="D6637" t="str">
            <v>Openview Investments LLC</v>
          </cell>
          <cell r="E6637" t="str">
            <v>MA</v>
          </cell>
          <cell r="F6637" t="str">
            <v>P1</v>
          </cell>
          <cell r="G6637" t="str">
            <v>SMALL</v>
          </cell>
          <cell r="H6637" t="str">
            <v>IA</v>
          </cell>
          <cell r="I6637" t="str">
            <v>0020507 - BENEFIT REPORTS INSURANCE SVCS INC</v>
          </cell>
        </row>
        <row r="6638">
          <cell r="A6638" t="str">
            <v>C57030IH</v>
          </cell>
          <cell r="B6638">
            <v>42185</v>
          </cell>
          <cell r="C6638" t="str">
            <v>C57030</v>
          </cell>
          <cell r="D6638" t="str">
            <v>Broderick Gymnastic Academy Inc</v>
          </cell>
          <cell r="E6638" t="str">
            <v>MA</v>
          </cell>
          <cell r="F6638" t="str">
            <v>P1</v>
          </cell>
          <cell r="G6638" t="str">
            <v>SMALL</v>
          </cell>
          <cell r="H6638" t="str">
            <v>IH</v>
          </cell>
          <cell r="I6638" t="str">
            <v>0020624 - SMALL BUSINESS INSURANCE AGENCY INC</v>
          </cell>
        </row>
        <row r="6639">
          <cell r="A6639" t="str">
            <v>C57033IH</v>
          </cell>
          <cell r="B6639">
            <v>42185</v>
          </cell>
          <cell r="C6639" t="str">
            <v>C57033</v>
          </cell>
          <cell r="D6639" t="str">
            <v>Kurt M. Oswald MD</v>
          </cell>
          <cell r="E6639" t="str">
            <v>ME</v>
          </cell>
          <cell r="F6639" t="str">
            <v>P1</v>
          </cell>
          <cell r="G6639" t="str">
            <v>SMALL</v>
          </cell>
          <cell r="H6639" t="str">
            <v>IH</v>
          </cell>
          <cell r="I6639" t="str">
            <v>0020592 - NELSON, SARAH T</v>
          </cell>
        </row>
        <row r="6640">
          <cell r="A6640" t="str">
            <v>C57035IH</v>
          </cell>
          <cell r="B6640">
            <v>42185</v>
          </cell>
          <cell r="C6640" t="str">
            <v>C57035</v>
          </cell>
          <cell r="D6640" t="str">
            <v>Allstar Waterproofing &amp; Building Restoration</v>
          </cell>
          <cell r="E6640" t="str">
            <v>MA</v>
          </cell>
          <cell r="F6640" t="str">
            <v>P1</v>
          </cell>
          <cell r="G6640" t="str">
            <v>SMALL</v>
          </cell>
          <cell r="H6640" t="str">
            <v>IH</v>
          </cell>
          <cell r="I6640" t="str">
            <v>0021141 - CREAMER, RAYMOND</v>
          </cell>
        </row>
        <row r="6641">
          <cell r="A6641" t="str">
            <v>C57037IH</v>
          </cell>
          <cell r="B6641">
            <v>42185</v>
          </cell>
          <cell r="C6641" t="str">
            <v>C57037</v>
          </cell>
          <cell r="D6641" t="str">
            <v>Smith &amp; Associates</v>
          </cell>
          <cell r="E6641" t="str">
            <v>ME</v>
          </cell>
          <cell r="F6641" t="str">
            <v>P1</v>
          </cell>
          <cell r="G6641" t="str">
            <v>SMALL</v>
          </cell>
          <cell r="H6641" t="str">
            <v>IH</v>
          </cell>
          <cell r="I6641" t="str">
            <v>0030844 - BGA INSURANCE AGENCY INC</v>
          </cell>
        </row>
        <row r="6642">
          <cell r="A6642" t="str">
            <v>C57042IH</v>
          </cell>
          <cell r="B6642">
            <v>42185</v>
          </cell>
          <cell r="C6642" t="str">
            <v>C57042</v>
          </cell>
          <cell r="D6642" t="str">
            <v>Viking Propane LLC</v>
          </cell>
          <cell r="E6642" t="str">
            <v>NH</v>
          </cell>
          <cell r="F6642" t="str">
            <v>P1</v>
          </cell>
          <cell r="G6642" t="str">
            <v>SMALL</v>
          </cell>
          <cell r="H6642" t="str">
            <v>IH</v>
          </cell>
          <cell r="I6642" t="str">
            <v>0020627 - NIBRI BENEFIT SERVICES INC</v>
          </cell>
        </row>
        <row r="6643">
          <cell r="A6643" t="str">
            <v>C57042JR</v>
          </cell>
          <cell r="B6643">
            <v>42185</v>
          </cell>
          <cell r="C6643" t="str">
            <v>C57042</v>
          </cell>
          <cell r="D6643" t="str">
            <v>Viking Propane LLC</v>
          </cell>
          <cell r="E6643" t="str">
            <v>NH</v>
          </cell>
          <cell r="F6643" t="str">
            <v>P1</v>
          </cell>
          <cell r="G6643" t="str">
            <v>SMALL</v>
          </cell>
          <cell r="H6643" t="str">
            <v>JR</v>
          </cell>
          <cell r="I6643" t="str">
            <v>0020627 - NIBRI BENEFIT SERVICES INC</v>
          </cell>
        </row>
        <row r="6644">
          <cell r="A6644" t="str">
            <v>C57043IH</v>
          </cell>
          <cell r="B6644">
            <v>42185</v>
          </cell>
          <cell r="C6644" t="str">
            <v>C57043</v>
          </cell>
          <cell r="D6644" t="str">
            <v>Richard Bros Co Inc</v>
          </cell>
          <cell r="E6644" t="str">
            <v>MA</v>
          </cell>
          <cell r="F6644" t="str">
            <v>P1</v>
          </cell>
          <cell r="G6644" t="str">
            <v>SMALL</v>
          </cell>
          <cell r="H6644" t="str">
            <v>IH</v>
          </cell>
          <cell r="I6644" t="str">
            <v>0022355 - EASTERN BENEFITS GROUP</v>
          </cell>
        </row>
        <row r="6645">
          <cell r="A6645" t="str">
            <v>C57047JM</v>
          </cell>
          <cell r="B6645">
            <v>42185</v>
          </cell>
          <cell r="C6645" t="str">
            <v>C57047</v>
          </cell>
          <cell r="D6645" t="str">
            <v>Interware Development Company Inc</v>
          </cell>
          <cell r="E6645" t="str">
            <v>NH</v>
          </cell>
          <cell r="F6645" t="str">
            <v>P1</v>
          </cell>
          <cell r="G6645" t="str">
            <v>SMALL</v>
          </cell>
          <cell r="H6645" t="str">
            <v>JM</v>
          </cell>
          <cell r="I6645" t="str">
            <v>0025575 - PAYCHEX AGENCY INC</v>
          </cell>
        </row>
        <row r="6646">
          <cell r="A6646" t="str">
            <v>C57052IH</v>
          </cell>
          <cell r="B6646">
            <v>42185</v>
          </cell>
          <cell r="C6646" t="str">
            <v>C57052</v>
          </cell>
          <cell r="D6646" t="str">
            <v>Quinlan &amp; Sadowski PC</v>
          </cell>
          <cell r="E6646" t="str">
            <v>MA</v>
          </cell>
          <cell r="F6646" t="str">
            <v>P1</v>
          </cell>
          <cell r="G6646" t="str">
            <v>SMALL</v>
          </cell>
          <cell r="H6646" t="str">
            <v>IH</v>
          </cell>
          <cell r="I6646" t="str">
            <v>0020473 - SENTINEL INSURANCE AGENCY INC MA</v>
          </cell>
        </row>
        <row r="6647">
          <cell r="A6647" t="str">
            <v>C57055IH</v>
          </cell>
          <cell r="B6647">
            <v>42185</v>
          </cell>
          <cell r="C6647" t="str">
            <v>C57055</v>
          </cell>
          <cell r="D6647" t="str">
            <v>Lowell Dentistry for Children</v>
          </cell>
          <cell r="E6647" t="str">
            <v>MA</v>
          </cell>
          <cell r="F6647" t="str">
            <v>P1</v>
          </cell>
          <cell r="G6647" t="str">
            <v>SMALL</v>
          </cell>
          <cell r="H6647" t="str">
            <v>IH</v>
          </cell>
          <cell r="I6647" t="str">
            <v>0022517 - XCEL INSURANCE CORP</v>
          </cell>
        </row>
        <row r="6648">
          <cell r="A6648" t="str">
            <v>C57062IH</v>
          </cell>
          <cell r="B6648">
            <v>42185</v>
          </cell>
          <cell r="C6648" t="str">
            <v>C57062</v>
          </cell>
          <cell r="D6648" t="str">
            <v>Zorbas Taverna</v>
          </cell>
          <cell r="E6648" t="str">
            <v>MA</v>
          </cell>
          <cell r="F6648" t="str">
            <v>P1</v>
          </cell>
          <cell r="G6648" t="str">
            <v>SMALL</v>
          </cell>
          <cell r="H6648" t="str">
            <v>IH</v>
          </cell>
          <cell r="I6648" t="str">
            <v>0025409 - MID-STATE INSURANCE AGENCY INC</v>
          </cell>
        </row>
        <row r="6649">
          <cell r="A6649" t="str">
            <v>C57066IH</v>
          </cell>
          <cell r="B6649">
            <v>42185</v>
          </cell>
          <cell r="C6649" t="str">
            <v>C57066</v>
          </cell>
          <cell r="D6649" t="str">
            <v>Comak Brothers Inc</v>
          </cell>
          <cell r="E6649" t="str">
            <v>MA</v>
          </cell>
          <cell r="F6649" t="str">
            <v>P1</v>
          </cell>
          <cell r="G6649" t="str">
            <v>SMALL</v>
          </cell>
          <cell r="H6649" t="str">
            <v>IH</v>
          </cell>
          <cell r="I6649" t="str">
            <v>0020461 - KAPLAN, ELLEN A</v>
          </cell>
        </row>
        <row r="6650">
          <cell r="A6650" t="str">
            <v>C57069IH</v>
          </cell>
          <cell r="B6650">
            <v>42185</v>
          </cell>
          <cell r="C6650" t="str">
            <v>C57069</v>
          </cell>
          <cell r="D6650" t="str">
            <v>Service Bar LLC dba Starlite Lounge</v>
          </cell>
          <cell r="E6650" t="str">
            <v>MA</v>
          </cell>
          <cell r="F6650" t="str">
            <v>P1</v>
          </cell>
          <cell r="G6650" t="str">
            <v>SMALL</v>
          </cell>
          <cell r="H6650" t="str">
            <v>IH</v>
          </cell>
          <cell r="I6650" t="str">
            <v>0020628 - KAPLAN, ELLEN A</v>
          </cell>
        </row>
        <row r="6651">
          <cell r="A6651" t="str">
            <v>C57075IA</v>
          </cell>
          <cell r="B6651">
            <v>42185</v>
          </cell>
          <cell r="C6651" t="str">
            <v>C57075</v>
          </cell>
          <cell r="D6651" t="str">
            <v>Flexion Therapeutics Inc</v>
          </cell>
          <cell r="E6651" t="str">
            <v>MA</v>
          </cell>
          <cell r="F6651" t="str">
            <v>P1</v>
          </cell>
          <cell r="G6651" t="str">
            <v>SMALL</v>
          </cell>
          <cell r="H6651" t="str">
            <v>IA</v>
          </cell>
          <cell r="I6651" t="str">
            <v>0025200 - WILLIAM GALLAGHER  ASSOCIATES</v>
          </cell>
        </row>
        <row r="6652">
          <cell r="A6652" t="str">
            <v>C57076IH</v>
          </cell>
          <cell r="B6652">
            <v>42185</v>
          </cell>
          <cell r="C6652" t="str">
            <v>C57076</v>
          </cell>
          <cell r="D6652" t="str">
            <v>W P Moore Company Inc</v>
          </cell>
          <cell r="E6652" t="str">
            <v>MA</v>
          </cell>
          <cell r="F6652" t="str">
            <v>P1</v>
          </cell>
          <cell r="G6652" t="str">
            <v>SMALL</v>
          </cell>
          <cell r="H6652" t="str">
            <v>IH</v>
          </cell>
          <cell r="I6652" t="str">
            <v>0020560 - MCCULLOM, PATRICK</v>
          </cell>
        </row>
        <row r="6653">
          <cell r="A6653" t="str">
            <v>C57077IV</v>
          </cell>
          <cell r="B6653">
            <v>42185</v>
          </cell>
          <cell r="C6653" t="str">
            <v>C57077</v>
          </cell>
          <cell r="D6653" t="str">
            <v>Maine Cancer Foundation</v>
          </cell>
          <cell r="E6653" t="str">
            <v>ME</v>
          </cell>
          <cell r="F6653" t="str">
            <v>P1</v>
          </cell>
          <cell r="G6653" t="str">
            <v>SMALL</v>
          </cell>
          <cell r="H6653" t="str">
            <v>IV</v>
          </cell>
          <cell r="I6653" t="str">
            <v>0024883 - KILBRIDE &amp; HARRIS INSURANCE SVCS LLC</v>
          </cell>
        </row>
        <row r="6654">
          <cell r="A6654" t="str">
            <v>C57078IH</v>
          </cell>
          <cell r="B6654">
            <v>42185</v>
          </cell>
          <cell r="C6654" t="str">
            <v>C57078</v>
          </cell>
          <cell r="D6654" t="str">
            <v>Restaurant Bookkeeping Services Inc</v>
          </cell>
          <cell r="E6654" t="str">
            <v>MA</v>
          </cell>
          <cell r="F6654" t="str">
            <v>P1</v>
          </cell>
          <cell r="G6654" t="str">
            <v>SMALL</v>
          </cell>
          <cell r="H6654" t="str">
            <v>IH</v>
          </cell>
          <cell r="I6654" t="str">
            <v>0029005 - DIGITAL INSURANCE AGENCY INC</v>
          </cell>
        </row>
        <row r="6655">
          <cell r="A6655" t="str">
            <v>C57079IA</v>
          </cell>
          <cell r="B6655">
            <v>42185</v>
          </cell>
          <cell r="C6655" t="str">
            <v>C57079</v>
          </cell>
          <cell r="D6655" t="str">
            <v>Global Rescue LLC</v>
          </cell>
          <cell r="E6655" t="str">
            <v>MA</v>
          </cell>
          <cell r="F6655" t="str">
            <v>P1</v>
          </cell>
          <cell r="G6655" t="str">
            <v>SMALL</v>
          </cell>
          <cell r="H6655" t="str">
            <v>IA</v>
          </cell>
          <cell r="I6655" t="str">
            <v>0027736 - WILLIS OF MASSACHUSETTS INC</v>
          </cell>
        </row>
        <row r="6656">
          <cell r="A6656" t="str">
            <v>C57079IH</v>
          </cell>
          <cell r="B6656">
            <v>42185</v>
          </cell>
          <cell r="C6656" t="str">
            <v>C57079</v>
          </cell>
          <cell r="D6656" t="str">
            <v>Global Rescue LLC</v>
          </cell>
          <cell r="E6656" t="str">
            <v>MA</v>
          </cell>
          <cell r="F6656" t="str">
            <v>P1</v>
          </cell>
          <cell r="G6656" t="str">
            <v>SMALL</v>
          </cell>
          <cell r="H6656" t="str">
            <v>IH</v>
          </cell>
          <cell r="I6656" t="str">
            <v>0027736 - WILLIS OF MASSACHUSETTS INC</v>
          </cell>
        </row>
        <row r="6657">
          <cell r="A6657" t="str">
            <v>C57079IV</v>
          </cell>
          <cell r="B6657">
            <v>42185</v>
          </cell>
          <cell r="C6657" t="str">
            <v>C57079</v>
          </cell>
          <cell r="D6657" t="str">
            <v>Global Rescue LLC</v>
          </cell>
          <cell r="E6657" t="str">
            <v>MA</v>
          </cell>
          <cell r="F6657" t="str">
            <v>P1</v>
          </cell>
          <cell r="G6657" t="str">
            <v>SMALL</v>
          </cell>
          <cell r="H6657" t="str">
            <v>IV</v>
          </cell>
          <cell r="I6657" t="str">
            <v>0027736 - WILLIS OF MASSACHUSETTS INC</v>
          </cell>
        </row>
        <row r="6658">
          <cell r="A6658" t="str">
            <v>C57084IH</v>
          </cell>
          <cell r="B6658">
            <v>42185</v>
          </cell>
          <cell r="C6658" t="str">
            <v>C57084</v>
          </cell>
          <cell r="D6658" t="str">
            <v>A&amp;E Fire Protection Inc</v>
          </cell>
          <cell r="E6658" t="str">
            <v>MA</v>
          </cell>
          <cell r="F6658" t="str">
            <v>P1</v>
          </cell>
          <cell r="G6658" t="str">
            <v>SMALL</v>
          </cell>
          <cell r="H6658" t="str">
            <v>IH</v>
          </cell>
          <cell r="I6658" t="str">
            <v>0020563 - DOWLING INSURANCE AGENCY INC</v>
          </cell>
        </row>
        <row r="6659">
          <cell r="A6659" t="str">
            <v>C57086IA</v>
          </cell>
          <cell r="B6659">
            <v>42185</v>
          </cell>
          <cell r="C6659" t="str">
            <v>C57086</v>
          </cell>
          <cell r="D6659" t="str">
            <v>Bradford Medical Associates</v>
          </cell>
          <cell r="E6659" t="str">
            <v>MA</v>
          </cell>
          <cell r="F6659" t="str">
            <v>P1</v>
          </cell>
          <cell r="G6659" t="str">
            <v>SMALL</v>
          </cell>
          <cell r="H6659" t="str">
            <v>IA</v>
          </cell>
          <cell r="I6659" t="str">
            <v>0030372 - DIGITAL INSURANCE AGENCY INC</v>
          </cell>
        </row>
        <row r="6660">
          <cell r="A6660" t="str">
            <v>C57086MI</v>
          </cell>
          <cell r="B6660">
            <v>42185</v>
          </cell>
          <cell r="C6660" t="str">
            <v>C57086</v>
          </cell>
          <cell r="D6660" t="str">
            <v>Bradford Medical Associates</v>
          </cell>
          <cell r="E6660" t="str">
            <v>MA</v>
          </cell>
          <cell r="F6660" t="str">
            <v>P1</v>
          </cell>
          <cell r="G6660" t="str">
            <v>MCARE</v>
          </cell>
          <cell r="H6660" t="str">
            <v>MI</v>
          </cell>
          <cell r="I6660" t="str">
            <v>0030372 - DIGITAL INSURANCE AGENCY INC</v>
          </cell>
        </row>
        <row r="6661">
          <cell r="A6661" t="str">
            <v>C57091JA</v>
          </cell>
          <cell r="B6661">
            <v>42185</v>
          </cell>
          <cell r="C6661" t="str">
            <v>C57091</v>
          </cell>
          <cell r="D6661" t="str">
            <v>Boys &amp; Girls Club of New Bedford</v>
          </cell>
          <cell r="E6661" t="str">
            <v>MA</v>
          </cell>
          <cell r="F6661" t="str">
            <v>P1</v>
          </cell>
          <cell r="G6661" t="str">
            <v>SMALL</v>
          </cell>
          <cell r="H6661" t="str">
            <v>JA</v>
          </cell>
          <cell r="I6661" t="str">
            <v>0025526 - HRK BROKERAGE SERVICES LLC</v>
          </cell>
        </row>
        <row r="6662">
          <cell r="A6662" t="str">
            <v>C57093IA</v>
          </cell>
          <cell r="B6662">
            <v>42185</v>
          </cell>
          <cell r="C6662" t="str">
            <v>C57093</v>
          </cell>
          <cell r="D6662" t="str">
            <v>Ready Kiernan &amp; McNally LLP</v>
          </cell>
          <cell r="E6662" t="str">
            <v>MA</v>
          </cell>
          <cell r="F6662" t="str">
            <v>P1</v>
          </cell>
          <cell r="G6662" t="str">
            <v>SMALL</v>
          </cell>
          <cell r="H6662" t="str">
            <v>IA</v>
          </cell>
          <cell r="I6662" t="str">
            <v>0020501 - KAPLAN, ELLEN A</v>
          </cell>
        </row>
        <row r="6663">
          <cell r="A6663" t="str">
            <v>C57093IV</v>
          </cell>
          <cell r="B6663">
            <v>42185</v>
          </cell>
          <cell r="C6663" t="str">
            <v>C57093</v>
          </cell>
          <cell r="D6663" t="str">
            <v>Ready Kiernan &amp; McNally LLP</v>
          </cell>
          <cell r="E6663" t="str">
            <v>MA</v>
          </cell>
          <cell r="F6663" t="str">
            <v>P1</v>
          </cell>
          <cell r="G6663" t="str">
            <v>SMALL</v>
          </cell>
          <cell r="H6663" t="str">
            <v>IV</v>
          </cell>
          <cell r="I6663" t="str">
            <v>0020501 - KAPLAN, ELLEN A</v>
          </cell>
        </row>
        <row r="6664">
          <cell r="A6664" t="str">
            <v>C57097IA</v>
          </cell>
          <cell r="B6664">
            <v>42185</v>
          </cell>
          <cell r="C6664" t="str">
            <v>C57097</v>
          </cell>
          <cell r="D6664" t="str">
            <v>The Stowe Group LLC</v>
          </cell>
          <cell r="E6664" t="str">
            <v>MA</v>
          </cell>
          <cell r="F6664" t="str">
            <v>P1</v>
          </cell>
          <cell r="G6664" t="str">
            <v>CRC</v>
          </cell>
          <cell r="H6664" t="str">
            <v>IA</v>
          </cell>
          <cell r="I6664" t="str">
            <v>0022560 - LAMBERT &amp; CARNEY BENEFITS GROUP</v>
          </cell>
        </row>
        <row r="6665">
          <cell r="A6665" t="str">
            <v>C57097IH</v>
          </cell>
          <cell r="B6665">
            <v>42185</v>
          </cell>
          <cell r="C6665" t="str">
            <v>C57097</v>
          </cell>
          <cell r="D6665" t="str">
            <v>The Stowe Group LLC</v>
          </cell>
          <cell r="E6665" t="str">
            <v>MA</v>
          </cell>
          <cell r="F6665" t="str">
            <v>P1</v>
          </cell>
          <cell r="G6665" t="str">
            <v>CRC</v>
          </cell>
          <cell r="H6665" t="str">
            <v>IH</v>
          </cell>
          <cell r="I6665" t="str">
            <v>0022560 - LAMBERT &amp; CARNEY BENEFITS GROUP</v>
          </cell>
        </row>
        <row r="6666">
          <cell r="A6666" t="str">
            <v>C57098IH</v>
          </cell>
          <cell r="B6666">
            <v>42185</v>
          </cell>
          <cell r="C6666" t="str">
            <v>C57098</v>
          </cell>
          <cell r="D6666" t="str">
            <v>Richard Getz Associates Inc</v>
          </cell>
          <cell r="E6666" t="str">
            <v>MA</v>
          </cell>
          <cell r="F6666" t="str">
            <v>P1</v>
          </cell>
          <cell r="G6666" t="str">
            <v>SMALL</v>
          </cell>
          <cell r="H6666" t="str">
            <v>IH</v>
          </cell>
          <cell r="I6666" t="str">
            <v>0020630 - BBS INSURANCE BROKERAGE INC</v>
          </cell>
        </row>
        <row r="6667">
          <cell r="A6667" t="str">
            <v>C57099IV</v>
          </cell>
          <cell r="B6667">
            <v>42185</v>
          </cell>
          <cell r="C6667" t="str">
            <v>C57099</v>
          </cell>
          <cell r="D6667" t="str">
            <v>The Madison Baptist Church</v>
          </cell>
          <cell r="E6667" t="str">
            <v>NH</v>
          </cell>
          <cell r="F6667" t="str">
            <v>P1</v>
          </cell>
          <cell r="G6667" t="str">
            <v>SMALL</v>
          </cell>
          <cell r="H6667" t="str">
            <v>IV</v>
          </cell>
          <cell r="I6667" t="str">
            <v>0020818 - ESP EMPLOYEE BENEFITS STATEGIES LLC</v>
          </cell>
        </row>
        <row r="6668">
          <cell r="A6668" t="str">
            <v>C57104IA</v>
          </cell>
          <cell r="B6668">
            <v>42185</v>
          </cell>
          <cell r="C6668" t="str">
            <v>C57104</v>
          </cell>
          <cell r="D6668" t="str">
            <v>Agios Pharmaceuticals Inc</v>
          </cell>
          <cell r="E6668" t="str">
            <v>MA</v>
          </cell>
          <cell r="F6668" t="str">
            <v>P1</v>
          </cell>
          <cell r="G6668" t="str">
            <v>CRC</v>
          </cell>
          <cell r="H6668" t="str">
            <v>IA</v>
          </cell>
          <cell r="I6668" t="str">
            <v>0020819 - WILLIAM GALLAGHER  ASSOCIATES</v>
          </cell>
        </row>
        <row r="6669">
          <cell r="A6669" t="str">
            <v>C57104IH</v>
          </cell>
          <cell r="B6669">
            <v>42185</v>
          </cell>
          <cell r="C6669" t="str">
            <v>C57104</v>
          </cell>
          <cell r="D6669" t="str">
            <v>Agios Pharmaceuticals Inc</v>
          </cell>
          <cell r="E6669" t="str">
            <v>MA</v>
          </cell>
          <cell r="F6669" t="str">
            <v>P1</v>
          </cell>
          <cell r="G6669" t="str">
            <v>CRC</v>
          </cell>
          <cell r="H6669" t="str">
            <v>IH</v>
          </cell>
          <cell r="I6669" t="str">
            <v>0020819 - WILLIAM GALLAGHER  ASSOCIATES</v>
          </cell>
        </row>
        <row r="6670">
          <cell r="A6670" t="str">
            <v>C57105IH</v>
          </cell>
          <cell r="B6670">
            <v>42185</v>
          </cell>
          <cell r="C6670" t="str">
            <v>C57105</v>
          </cell>
          <cell r="D6670" t="str">
            <v>Kimballs Garage</v>
          </cell>
          <cell r="E6670" t="str">
            <v>ME</v>
          </cell>
          <cell r="F6670" t="str">
            <v>P1</v>
          </cell>
          <cell r="G6670" t="str">
            <v>SMALL</v>
          </cell>
          <cell r="H6670" t="str">
            <v>IH</v>
          </cell>
          <cell r="I6670" t="str">
            <v>0020805 - BAY AGENCY INC</v>
          </cell>
        </row>
        <row r="6671">
          <cell r="A6671" t="str">
            <v>C57108JM</v>
          </cell>
          <cell r="B6671">
            <v>42185</v>
          </cell>
          <cell r="C6671" t="str">
            <v>C57108</v>
          </cell>
          <cell r="D6671" t="str">
            <v>Glazier's Resources</v>
          </cell>
          <cell r="E6671" t="str">
            <v>NH</v>
          </cell>
          <cell r="F6671" t="str">
            <v>P1</v>
          </cell>
          <cell r="G6671" t="str">
            <v>SMALL</v>
          </cell>
          <cell r="H6671" t="str">
            <v>JM</v>
          </cell>
          <cell r="I6671" t="str">
            <v>0020809 - CGI EMPLOYEE BENEFITS GROUP</v>
          </cell>
        </row>
        <row r="6672">
          <cell r="A6672" t="str">
            <v>C57113IH</v>
          </cell>
          <cell r="B6672">
            <v>42185</v>
          </cell>
          <cell r="C6672" t="str">
            <v>C57113</v>
          </cell>
          <cell r="D6672" t="str">
            <v>Long Point Marine Inc</v>
          </cell>
          <cell r="E6672" t="str">
            <v>MA</v>
          </cell>
          <cell r="F6672" t="str">
            <v>P1</v>
          </cell>
          <cell r="G6672" t="str">
            <v>SMALL</v>
          </cell>
          <cell r="H6672" t="str">
            <v>IH</v>
          </cell>
          <cell r="I6672" t="str">
            <v>0020635 - EASTERN BENEFITS GROUP</v>
          </cell>
        </row>
        <row r="6673">
          <cell r="A6673" t="str">
            <v>C57115JM</v>
          </cell>
          <cell r="B6673">
            <v>42185</v>
          </cell>
          <cell r="C6673" t="str">
            <v>C57115</v>
          </cell>
          <cell r="D6673" t="str">
            <v>The Generator Connection</v>
          </cell>
          <cell r="E6673" t="str">
            <v>NH</v>
          </cell>
          <cell r="F6673" t="str">
            <v>P1</v>
          </cell>
          <cell r="G6673" t="str">
            <v>SMALL</v>
          </cell>
          <cell r="H6673" t="str">
            <v>JM</v>
          </cell>
          <cell r="I6673" t="str">
            <v>0020801 - NIBRI BENEFIT SERVICES INC</v>
          </cell>
        </row>
        <row r="6674">
          <cell r="A6674" t="str">
            <v>C57116IV</v>
          </cell>
          <cell r="B6674">
            <v>42185</v>
          </cell>
          <cell r="C6674" t="str">
            <v>C57116</v>
          </cell>
          <cell r="D6674" t="str">
            <v>Nutfield Anesthesia Associates PA</v>
          </cell>
          <cell r="E6674" t="str">
            <v>NH</v>
          </cell>
          <cell r="F6674" t="str">
            <v>P1</v>
          </cell>
          <cell r="G6674" t="str">
            <v>SMALL</v>
          </cell>
          <cell r="H6674" t="str">
            <v>IV</v>
          </cell>
          <cell r="I6674" t="str">
            <v>0020768 - CGI EMPLOYEE BENEFITS GROUP</v>
          </cell>
        </row>
        <row r="6675">
          <cell r="A6675" t="str">
            <v>C57117IH</v>
          </cell>
          <cell r="B6675">
            <v>42185</v>
          </cell>
          <cell r="C6675" t="str">
            <v>C57117</v>
          </cell>
          <cell r="D6675" t="str">
            <v>Five Star Auto Sales</v>
          </cell>
          <cell r="E6675" t="str">
            <v>ME</v>
          </cell>
          <cell r="F6675" t="str">
            <v>P1</v>
          </cell>
          <cell r="G6675" t="str">
            <v>SMALL</v>
          </cell>
          <cell r="H6675" t="str">
            <v>IH</v>
          </cell>
          <cell r="I6675" t="str">
            <v>0030137 - CLARK INSURANCE</v>
          </cell>
        </row>
        <row r="6676">
          <cell r="A6676" t="str">
            <v>C57118IV</v>
          </cell>
          <cell r="B6676">
            <v>42185</v>
          </cell>
          <cell r="C6676" t="str">
            <v>C57118</v>
          </cell>
          <cell r="D6676" t="str">
            <v>Curtin Law Office PLLC</v>
          </cell>
          <cell r="E6676" t="str">
            <v>NH</v>
          </cell>
          <cell r="F6676" t="str">
            <v>P1</v>
          </cell>
          <cell r="G6676" t="str">
            <v>SMALL</v>
          </cell>
          <cell r="H6676" t="str">
            <v>IV</v>
          </cell>
          <cell r="I6676" t="str">
            <v>0026716 - GRANITE GROUP BENEFITS LLC</v>
          </cell>
        </row>
        <row r="6677">
          <cell r="A6677" t="str">
            <v>C57125IV</v>
          </cell>
          <cell r="B6677">
            <v>42185</v>
          </cell>
          <cell r="C6677" t="str">
            <v>C57125</v>
          </cell>
          <cell r="D6677" t="str">
            <v>NH Charitable Foundation</v>
          </cell>
          <cell r="E6677" t="str">
            <v>NH</v>
          </cell>
          <cell r="F6677" t="str">
            <v>P1</v>
          </cell>
          <cell r="G6677" t="str">
            <v>SMALL</v>
          </cell>
          <cell r="H6677" t="str">
            <v>IV</v>
          </cell>
          <cell r="I6677" t="str">
            <v>0020756 - SBIA STRATEGIC BENEFIT &amp;</v>
          </cell>
        </row>
        <row r="6678">
          <cell r="A6678" t="str">
            <v>C57125JM</v>
          </cell>
          <cell r="B6678">
            <v>42185</v>
          </cell>
          <cell r="C6678" t="str">
            <v>C57125</v>
          </cell>
          <cell r="D6678" t="str">
            <v>NH Charitable Foundation</v>
          </cell>
          <cell r="E6678" t="str">
            <v>NH</v>
          </cell>
          <cell r="F6678" t="str">
            <v>P1</v>
          </cell>
          <cell r="G6678" t="str">
            <v>SMALL</v>
          </cell>
          <cell r="H6678" t="str">
            <v>JM</v>
          </cell>
          <cell r="I6678" t="str">
            <v>0020756 - SBIA STRATEGIC BENEFIT &amp;</v>
          </cell>
        </row>
        <row r="6679">
          <cell r="A6679" t="str">
            <v>C57133JM</v>
          </cell>
          <cell r="B6679">
            <v>42185</v>
          </cell>
          <cell r="C6679" t="str">
            <v>C57133</v>
          </cell>
          <cell r="D6679" t="str">
            <v>Interconnect Technology Inc</v>
          </cell>
          <cell r="E6679" t="str">
            <v>NH</v>
          </cell>
          <cell r="F6679" t="str">
            <v>P1</v>
          </cell>
          <cell r="G6679" t="str">
            <v>SMALL</v>
          </cell>
          <cell r="H6679" t="str">
            <v>JM</v>
          </cell>
          <cell r="I6679" t="str">
            <v>0027588 - CROSS INSURANCE - MANCHESTER</v>
          </cell>
        </row>
        <row r="6680">
          <cell r="A6680" t="str">
            <v>C57135IA</v>
          </cell>
          <cell r="B6680">
            <v>42185</v>
          </cell>
          <cell r="C6680" t="str">
            <v>C57135</v>
          </cell>
          <cell r="D6680" t="str">
            <v>Northeast Medical Research Associates Inc</v>
          </cell>
          <cell r="E6680" t="str">
            <v>MA</v>
          </cell>
          <cell r="F6680" t="str">
            <v>P1</v>
          </cell>
          <cell r="G6680" t="str">
            <v>SMALL</v>
          </cell>
          <cell r="H6680" t="str">
            <v>IA</v>
          </cell>
          <cell r="I6680" t="str">
            <v>0020772 - EASTERN BENEFITS GROUP</v>
          </cell>
        </row>
        <row r="6681">
          <cell r="A6681" t="str">
            <v>C57135IH</v>
          </cell>
          <cell r="B6681">
            <v>42185</v>
          </cell>
          <cell r="C6681" t="str">
            <v>C57135</v>
          </cell>
          <cell r="D6681" t="str">
            <v>Northeast Medical Research Associates Inc</v>
          </cell>
          <cell r="E6681" t="str">
            <v>MA</v>
          </cell>
          <cell r="F6681" t="str">
            <v>P1</v>
          </cell>
          <cell r="G6681" t="str">
            <v>SMALL</v>
          </cell>
          <cell r="H6681" t="str">
            <v>IH</v>
          </cell>
          <cell r="I6681" t="str">
            <v>0020772 - EASTERN BENEFITS GROUP</v>
          </cell>
        </row>
        <row r="6682">
          <cell r="A6682" t="str">
            <v>C57139IH</v>
          </cell>
          <cell r="B6682">
            <v>42185</v>
          </cell>
          <cell r="C6682" t="str">
            <v>C57139</v>
          </cell>
          <cell r="D6682" t="str">
            <v>Communication Technologies, Inc.</v>
          </cell>
          <cell r="E6682" t="str">
            <v>ME</v>
          </cell>
          <cell r="F6682" t="str">
            <v>P1</v>
          </cell>
          <cell r="G6682" t="str">
            <v>SMALL</v>
          </cell>
          <cell r="H6682" t="str">
            <v>IH</v>
          </cell>
          <cell r="I6682" t="str">
            <v>0020769 - CLARK INSURANCE</v>
          </cell>
        </row>
        <row r="6683">
          <cell r="A6683" t="str">
            <v>C57141IA</v>
          </cell>
          <cell r="B6683">
            <v>42185</v>
          </cell>
          <cell r="C6683" t="str">
            <v>C57141</v>
          </cell>
          <cell r="D6683" t="str">
            <v>Bogle Investment Management LP</v>
          </cell>
          <cell r="E6683" t="str">
            <v>MA</v>
          </cell>
          <cell r="F6683" t="str">
            <v>P1</v>
          </cell>
          <cell r="G6683" t="str">
            <v>SMALL</v>
          </cell>
          <cell r="H6683" t="str">
            <v>IA</v>
          </cell>
          <cell r="I6683" t="str">
            <v>0020825 - FRANK CRYSTAL &amp; CO INC</v>
          </cell>
        </row>
        <row r="6684">
          <cell r="A6684" t="str">
            <v>C57143IH</v>
          </cell>
          <cell r="B6684">
            <v>42185</v>
          </cell>
          <cell r="C6684" t="str">
            <v>C57143</v>
          </cell>
          <cell r="D6684" t="str">
            <v>Watertown Iron Works Inc</v>
          </cell>
          <cell r="E6684" t="str">
            <v>MA</v>
          </cell>
          <cell r="F6684" t="str">
            <v>P1</v>
          </cell>
          <cell r="G6684" t="str">
            <v>SMALL</v>
          </cell>
          <cell r="H6684" t="str">
            <v>IH</v>
          </cell>
          <cell r="I6684" t="str">
            <v>0034165 - PAYCHEX AGENCY INC</v>
          </cell>
        </row>
        <row r="6685">
          <cell r="A6685" t="str">
            <v>C57145IA</v>
          </cell>
          <cell r="B6685">
            <v>42185</v>
          </cell>
          <cell r="C6685" t="str">
            <v>C57145</v>
          </cell>
          <cell r="D6685" t="str">
            <v>QD Vision Inc</v>
          </cell>
          <cell r="E6685" t="str">
            <v>MA</v>
          </cell>
          <cell r="F6685" t="str">
            <v>P1</v>
          </cell>
          <cell r="G6685" t="str">
            <v>CRC</v>
          </cell>
          <cell r="H6685" t="str">
            <v>IA</v>
          </cell>
          <cell r="I6685" t="str">
            <v>0032297 - GALLAGHER BENEFIT SERVICES INC</v>
          </cell>
        </row>
        <row r="6686">
          <cell r="A6686" t="str">
            <v>C57145IH</v>
          </cell>
          <cell r="B6686">
            <v>42185</v>
          </cell>
          <cell r="C6686" t="str">
            <v>C57145</v>
          </cell>
          <cell r="D6686" t="str">
            <v>QD Vision Inc</v>
          </cell>
          <cell r="E6686" t="str">
            <v>MA</v>
          </cell>
          <cell r="F6686" t="str">
            <v>P1</v>
          </cell>
          <cell r="G6686" t="str">
            <v>CRC</v>
          </cell>
          <cell r="H6686" t="str">
            <v>IH</v>
          </cell>
          <cell r="I6686" t="str">
            <v>0032297 - GALLAGHER BENEFIT SERVICES INC</v>
          </cell>
        </row>
        <row r="6687">
          <cell r="A6687" t="str">
            <v>C57155IV</v>
          </cell>
          <cell r="B6687">
            <v>42185</v>
          </cell>
          <cell r="C6687" t="str">
            <v>C57155</v>
          </cell>
          <cell r="D6687" t="str">
            <v>Getchell Companies Insurance Services Inc -The</v>
          </cell>
          <cell r="E6687" t="str">
            <v>MA</v>
          </cell>
          <cell r="F6687" t="str">
            <v>P1</v>
          </cell>
          <cell r="G6687" t="str">
            <v>SMALL</v>
          </cell>
          <cell r="H6687" t="str">
            <v>IV</v>
          </cell>
          <cell r="I6687" t="str">
            <v>0020669 - GETCHELL COMPANIES INSURANCE SVCS INC</v>
          </cell>
        </row>
        <row r="6688">
          <cell r="A6688" t="str">
            <v>C57158IH</v>
          </cell>
          <cell r="B6688">
            <v>42185</v>
          </cell>
          <cell r="C6688" t="str">
            <v>C57158</v>
          </cell>
          <cell r="D6688" t="str">
            <v>Vee Vee Enterprises Inc</v>
          </cell>
          <cell r="E6688" t="str">
            <v>MA</v>
          </cell>
          <cell r="F6688" t="str">
            <v>P1</v>
          </cell>
          <cell r="G6688" t="str">
            <v>SMALL</v>
          </cell>
          <cell r="H6688" t="str">
            <v>IH</v>
          </cell>
          <cell r="I6688" t="str">
            <v>0020828 - PROCTOR &amp; CO INSURANCE AGENCY INC</v>
          </cell>
        </row>
        <row r="6689">
          <cell r="A6689" t="str">
            <v>C57159IV</v>
          </cell>
          <cell r="B6689">
            <v>42185</v>
          </cell>
          <cell r="C6689" t="str">
            <v>C57159</v>
          </cell>
          <cell r="D6689" t="str">
            <v>Lung Specialists of the Merrimack Valley PC</v>
          </cell>
          <cell r="E6689" t="str">
            <v>MA</v>
          </cell>
          <cell r="F6689" t="str">
            <v>P1</v>
          </cell>
          <cell r="G6689" t="str">
            <v>SMALL</v>
          </cell>
          <cell r="H6689" t="str">
            <v>IV</v>
          </cell>
          <cell r="I6689" t="str">
            <v>0022900 - CORPORATE BENEFITS GROUP LLC</v>
          </cell>
        </row>
        <row r="6690">
          <cell r="A6690" t="str">
            <v>C57161IH</v>
          </cell>
          <cell r="B6690">
            <v>42185</v>
          </cell>
          <cell r="C6690" t="str">
            <v>C57161</v>
          </cell>
          <cell r="D6690" t="str">
            <v>North Suburban Eye Associates PC</v>
          </cell>
          <cell r="E6690" t="str">
            <v>MA</v>
          </cell>
          <cell r="F6690" t="str">
            <v>P1</v>
          </cell>
          <cell r="G6690" t="str">
            <v>SMALL</v>
          </cell>
          <cell r="H6690" t="str">
            <v>IH</v>
          </cell>
          <cell r="I6690" t="str">
            <v>0025646 - WILLIAM GALLAGHER  ASSOCIATES</v>
          </cell>
        </row>
        <row r="6691">
          <cell r="A6691" t="str">
            <v>C57163IH</v>
          </cell>
          <cell r="B6691">
            <v>42185</v>
          </cell>
          <cell r="C6691" t="str">
            <v>C57163</v>
          </cell>
          <cell r="D6691" t="str">
            <v>Papi &amp; Romano Builders, Inc.</v>
          </cell>
          <cell r="E6691" t="str">
            <v>ME</v>
          </cell>
          <cell r="F6691" t="str">
            <v>P1</v>
          </cell>
          <cell r="G6691" t="str">
            <v>SMALL</v>
          </cell>
          <cell r="H6691" t="str">
            <v>IH</v>
          </cell>
          <cell r="I6691" t="str">
            <v>0026972 - NORTHERN GROUP BENEFITS LLC</v>
          </cell>
        </row>
        <row r="6692">
          <cell r="A6692" t="str">
            <v>C57165IH</v>
          </cell>
          <cell r="B6692">
            <v>42185</v>
          </cell>
          <cell r="C6692" t="str">
            <v>C57165</v>
          </cell>
          <cell r="D6692" t="str">
            <v>South Shore Womens Health PC</v>
          </cell>
          <cell r="E6692" t="str">
            <v>MA</v>
          </cell>
          <cell r="F6692" t="str">
            <v>P1</v>
          </cell>
          <cell r="G6692" t="str">
            <v>SMALL</v>
          </cell>
          <cell r="H6692" t="str">
            <v>IH</v>
          </cell>
          <cell r="I6692" t="str">
            <v>0020678 - MURPHY, CHARLES F</v>
          </cell>
        </row>
        <row r="6693">
          <cell r="A6693" t="str">
            <v>C57167IH</v>
          </cell>
          <cell r="B6693">
            <v>42185</v>
          </cell>
          <cell r="C6693" t="str">
            <v>C57167</v>
          </cell>
          <cell r="D6693" t="str">
            <v>Maine-OK Enterprises, Inc</v>
          </cell>
          <cell r="E6693" t="str">
            <v>ME</v>
          </cell>
          <cell r="F6693" t="str">
            <v>P1</v>
          </cell>
          <cell r="G6693" t="str">
            <v>SMALL</v>
          </cell>
          <cell r="H6693" t="str">
            <v>IH</v>
          </cell>
          <cell r="I6693" t="str">
            <v>0020861 - ATLANTIC INSURANCE &amp; BENEFITS INC</v>
          </cell>
        </row>
        <row r="6694">
          <cell r="A6694" t="str">
            <v>C57167PO</v>
          </cell>
          <cell r="B6694">
            <v>42185</v>
          </cell>
          <cell r="C6694" t="str">
            <v>C57167</v>
          </cell>
          <cell r="D6694" t="str">
            <v>Maine-OK Enterprises, Inc</v>
          </cell>
          <cell r="E6694" t="str">
            <v>ME</v>
          </cell>
          <cell r="F6694" t="str">
            <v>P1</v>
          </cell>
          <cell r="G6694" t="str">
            <v>SMALL</v>
          </cell>
          <cell r="H6694" t="str">
            <v>PO</v>
          </cell>
          <cell r="I6694" t="str">
            <v>0020861 - ATLANTIC INSURANCE &amp; BENEFITS INC</v>
          </cell>
        </row>
        <row r="6695">
          <cell r="A6695" t="str">
            <v>C57169IH</v>
          </cell>
          <cell r="B6695">
            <v>42185</v>
          </cell>
          <cell r="C6695" t="str">
            <v>C57169</v>
          </cell>
          <cell r="D6695" t="str">
            <v>Insurance Recovery Group Inc</v>
          </cell>
          <cell r="E6695" t="str">
            <v>MA</v>
          </cell>
          <cell r="F6695" t="str">
            <v>P1</v>
          </cell>
          <cell r="G6695" t="str">
            <v>SMALL</v>
          </cell>
          <cell r="H6695" t="str">
            <v>IH</v>
          </cell>
          <cell r="I6695" t="str">
            <v>0020746 - BSI INSURANCE AGENCY INC</v>
          </cell>
        </row>
        <row r="6696">
          <cell r="A6696" t="str">
            <v>C57171IH</v>
          </cell>
          <cell r="B6696">
            <v>42185</v>
          </cell>
          <cell r="C6696" t="str">
            <v>C57171</v>
          </cell>
          <cell r="D6696" t="str">
            <v>NEPW Logistics</v>
          </cell>
          <cell r="E6696" t="str">
            <v>ME</v>
          </cell>
          <cell r="F6696" t="str">
            <v>P1</v>
          </cell>
          <cell r="G6696" t="str">
            <v>CRC</v>
          </cell>
          <cell r="H6696" t="str">
            <v>IH</v>
          </cell>
          <cell r="I6696" t="str">
            <v>0020752 - ACADIA BENEFITS INC</v>
          </cell>
        </row>
        <row r="6697">
          <cell r="A6697" t="str">
            <v>C57171IV</v>
          </cell>
          <cell r="B6697">
            <v>42185</v>
          </cell>
          <cell r="C6697" t="str">
            <v>C57171</v>
          </cell>
          <cell r="D6697" t="str">
            <v>NEPW Logistics</v>
          </cell>
          <cell r="E6697" t="str">
            <v>ME</v>
          </cell>
          <cell r="F6697" t="str">
            <v>P1</v>
          </cell>
          <cell r="G6697" t="str">
            <v>CRC</v>
          </cell>
          <cell r="H6697" t="str">
            <v>IV</v>
          </cell>
          <cell r="I6697" t="str">
            <v>0020752 - ACADIA BENEFITS INC</v>
          </cell>
        </row>
        <row r="6698">
          <cell r="A6698" t="str">
            <v>C57171JH</v>
          </cell>
          <cell r="B6698">
            <v>42185</v>
          </cell>
          <cell r="C6698" t="str">
            <v>C57171</v>
          </cell>
          <cell r="D6698" t="str">
            <v>NEPW Logistics</v>
          </cell>
          <cell r="E6698" t="str">
            <v>ME</v>
          </cell>
          <cell r="F6698" t="str">
            <v>P1</v>
          </cell>
          <cell r="G6698" t="str">
            <v>CRC</v>
          </cell>
          <cell r="H6698" t="str">
            <v>JH</v>
          </cell>
          <cell r="I6698" t="str">
            <v>0020752 - ACADIA BENEFITS INC</v>
          </cell>
        </row>
        <row r="6699">
          <cell r="A6699" t="str">
            <v>C57173IH</v>
          </cell>
          <cell r="B6699">
            <v>42185</v>
          </cell>
          <cell r="C6699" t="str">
            <v>C57173</v>
          </cell>
          <cell r="D6699" t="str">
            <v>Foster and Adoption Mentoring</v>
          </cell>
          <cell r="E6699" t="str">
            <v>MA</v>
          </cell>
          <cell r="F6699" t="str">
            <v>P1</v>
          </cell>
          <cell r="G6699" t="str">
            <v>SMALL</v>
          </cell>
          <cell r="H6699" t="str">
            <v>IH</v>
          </cell>
          <cell r="I6699" t="str">
            <v>0020829 - BAYSTATE BENEFIT SERVICES INC</v>
          </cell>
        </row>
        <row r="6700">
          <cell r="A6700" t="str">
            <v>C57175IH</v>
          </cell>
          <cell r="B6700">
            <v>42185</v>
          </cell>
          <cell r="C6700" t="str">
            <v>C57175</v>
          </cell>
          <cell r="D6700" t="str">
            <v>Belmont Motor Works Inc</v>
          </cell>
          <cell r="E6700" t="str">
            <v>MA</v>
          </cell>
          <cell r="F6700" t="str">
            <v>P1</v>
          </cell>
          <cell r="G6700" t="str">
            <v>SMALL</v>
          </cell>
          <cell r="H6700" t="str">
            <v>IH</v>
          </cell>
          <cell r="I6700" t="str">
            <v>0020790 - TARTARO, VICTOR</v>
          </cell>
        </row>
        <row r="6701">
          <cell r="A6701" t="str">
            <v>C57181JH</v>
          </cell>
          <cell r="B6701">
            <v>42185</v>
          </cell>
          <cell r="C6701" t="str">
            <v>C57181</v>
          </cell>
          <cell r="D6701" t="str">
            <v>Neokraft Signs, Inc.</v>
          </cell>
          <cell r="E6701" t="str">
            <v>ME</v>
          </cell>
          <cell r="F6701" t="str">
            <v>P1</v>
          </cell>
          <cell r="G6701" t="str">
            <v>SMALL</v>
          </cell>
          <cell r="H6701" t="str">
            <v>JH</v>
          </cell>
          <cell r="I6701" t="str">
            <v>0020771 - POIRIER, MARC R</v>
          </cell>
        </row>
        <row r="6702">
          <cell r="A6702" t="str">
            <v>C57181PO</v>
          </cell>
          <cell r="B6702">
            <v>42185</v>
          </cell>
          <cell r="C6702" t="str">
            <v>C57181</v>
          </cell>
          <cell r="D6702" t="str">
            <v>Neokraft Signs, Inc.</v>
          </cell>
          <cell r="E6702" t="str">
            <v>ME</v>
          </cell>
          <cell r="F6702" t="str">
            <v>P1</v>
          </cell>
          <cell r="G6702" t="str">
            <v>SMALL</v>
          </cell>
          <cell r="H6702" t="str">
            <v>PO</v>
          </cell>
          <cell r="I6702" t="str">
            <v>0020771 - POIRIER, MARC R</v>
          </cell>
        </row>
        <row r="6703">
          <cell r="A6703" t="str">
            <v>C57185IH</v>
          </cell>
          <cell r="B6703">
            <v>42185</v>
          </cell>
          <cell r="C6703" t="str">
            <v>C57185</v>
          </cell>
          <cell r="D6703" t="str">
            <v>David B Harte DMD PC</v>
          </cell>
          <cell r="E6703" t="str">
            <v>MA</v>
          </cell>
          <cell r="F6703" t="str">
            <v>P1</v>
          </cell>
          <cell r="G6703" t="str">
            <v>SMALL</v>
          </cell>
          <cell r="H6703" t="str">
            <v>IH</v>
          </cell>
          <cell r="I6703" t="str">
            <v>0020832 - SPRING INSURANCE GROUP LLC</v>
          </cell>
        </row>
        <row r="6704">
          <cell r="A6704" t="str">
            <v>C57188IA</v>
          </cell>
          <cell r="B6704">
            <v>42185</v>
          </cell>
          <cell r="C6704" t="str">
            <v>C57188</v>
          </cell>
          <cell r="D6704" t="str">
            <v>Cape Cod Commercial Linen Service Inc</v>
          </cell>
          <cell r="E6704" t="str">
            <v>MA</v>
          </cell>
          <cell r="F6704" t="str">
            <v>P1</v>
          </cell>
          <cell r="G6704" t="str">
            <v>SMALL</v>
          </cell>
          <cell r="H6704" t="str">
            <v>IA</v>
          </cell>
          <cell r="I6704" t="str">
            <v>0020749 - ROGERS &amp; GRAY INSURANCE AGENCY</v>
          </cell>
        </row>
        <row r="6705">
          <cell r="A6705" t="str">
            <v>C57188IH</v>
          </cell>
          <cell r="B6705">
            <v>42185</v>
          </cell>
          <cell r="C6705" t="str">
            <v>C57188</v>
          </cell>
          <cell r="D6705" t="str">
            <v>Cape Cod Commercial Linen Service Inc</v>
          </cell>
          <cell r="E6705" t="str">
            <v>MA</v>
          </cell>
          <cell r="F6705" t="str">
            <v>P1</v>
          </cell>
          <cell r="G6705" t="str">
            <v>SMALL</v>
          </cell>
          <cell r="H6705" t="str">
            <v>IH</v>
          </cell>
          <cell r="I6705" t="str">
            <v>0020749 - ROGERS &amp; GRAY INSURANCE AGENCY</v>
          </cell>
        </row>
        <row r="6706">
          <cell r="A6706" t="str">
            <v>C57190IH</v>
          </cell>
          <cell r="B6706">
            <v>42185</v>
          </cell>
          <cell r="C6706" t="str">
            <v>C57190</v>
          </cell>
          <cell r="D6706" t="str">
            <v>Pan Atlantic SMS Group</v>
          </cell>
          <cell r="E6706" t="str">
            <v>ME</v>
          </cell>
          <cell r="F6706" t="str">
            <v>P1</v>
          </cell>
          <cell r="G6706" t="str">
            <v>SMALL</v>
          </cell>
          <cell r="H6706" t="str">
            <v>IH</v>
          </cell>
          <cell r="I6706" t="str">
            <v>0020699 - KILBRIDE &amp; HARRIS INSURANCE SVCS LLC</v>
          </cell>
        </row>
        <row r="6707">
          <cell r="A6707" t="str">
            <v>C57190IV</v>
          </cell>
          <cell r="B6707">
            <v>42185</v>
          </cell>
          <cell r="C6707" t="str">
            <v>C57190</v>
          </cell>
          <cell r="D6707" t="str">
            <v>Pan Atlantic SMS Group</v>
          </cell>
          <cell r="E6707" t="str">
            <v>ME</v>
          </cell>
          <cell r="F6707" t="str">
            <v>P1</v>
          </cell>
          <cell r="G6707" t="str">
            <v>SMALL</v>
          </cell>
          <cell r="H6707" t="str">
            <v>IV</v>
          </cell>
          <cell r="I6707" t="str">
            <v>0020699 - KILBRIDE &amp; HARRIS INSURANCE SVCS LLC</v>
          </cell>
        </row>
        <row r="6708">
          <cell r="A6708" t="str">
            <v>C57196IH</v>
          </cell>
          <cell r="B6708">
            <v>42185</v>
          </cell>
          <cell r="C6708" t="str">
            <v>C57196</v>
          </cell>
          <cell r="D6708" t="str">
            <v>Cultivating Community</v>
          </cell>
          <cell r="E6708" t="str">
            <v>ME</v>
          </cell>
          <cell r="F6708" t="str">
            <v>P1</v>
          </cell>
          <cell r="G6708" t="str">
            <v>SMALL</v>
          </cell>
          <cell r="H6708" t="str">
            <v>IH</v>
          </cell>
          <cell r="I6708" t="str">
            <v>0020695 - HEALEY &amp; ASSOCIATES INC</v>
          </cell>
        </row>
        <row r="6709">
          <cell r="A6709" t="str">
            <v>C57201IH</v>
          </cell>
          <cell r="B6709">
            <v>42185</v>
          </cell>
          <cell r="C6709" t="str">
            <v>C57201</v>
          </cell>
          <cell r="D6709" t="str">
            <v>Lightship Dental Inc</v>
          </cell>
          <cell r="E6709" t="str">
            <v>MA</v>
          </cell>
          <cell r="F6709" t="str">
            <v>P1</v>
          </cell>
          <cell r="G6709" t="str">
            <v>SMALL</v>
          </cell>
          <cell r="H6709" t="str">
            <v>IH</v>
          </cell>
          <cell r="I6709" t="str">
            <v>0020761 - SPRING INSURANCE GROUP LLC</v>
          </cell>
        </row>
        <row r="6710">
          <cell r="A6710" t="str">
            <v>C57203IH</v>
          </cell>
          <cell r="B6710">
            <v>42185</v>
          </cell>
          <cell r="C6710" t="str">
            <v>C57203</v>
          </cell>
          <cell r="D6710" t="str">
            <v>Advantage Media Group Inc</v>
          </cell>
          <cell r="E6710" t="str">
            <v>ME</v>
          </cell>
          <cell r="F6710" t="str">
            <v>P1</v>
          </cell>
          <cell r="G6710" t="str">
            <v>SMALL</v>
          </cell>
          <cell r="H6710" t="str">
            <v>IH</v>
          </cell>
          <cell r="I6710" t="str">
            <v>0035024 - CLARK INSURANCE</v>
          </cell>
        </row>
        <row r="6711">
          <cell r="A6711" t="str">
            <v>C57203PO</v>
          </cell>
          <cell r="B6711">
            <v>42185</v>
          </cell>
          <cell r="C6711" t="str">
            <v>C57203</v>
          </cell>
          <cell r="D6711" t="str">
            <v>Advantage Media Group Inc</v>
          </cell>
          <cell r="E6711" t="str">
            <v>ME</v>
          </cell>
          <cell r="F6711" t="str">
            <v>P1</v>
          </cell>
          <cell r="G6711" t="str">
            <v>SMALL</v>
          </cell>
          <cell r="H6711" t="str">
            <v>PO</v>
          </cell>
          <cell r="I6711" t="str">
            <v>0035024 - CLARK INSURANCE</v>
          </cell>
        </row>
        <row r="6712">
          <cell r="A6712" t="str">
            <v>C57206IV</v>
          </cell>
          <cell r="B6712">
            <v>42185</v>
          </cell>
          <cell r="C6712" t="str">
            <v>C57206</v>
          </cell>
          <cell r="D6712" t="str">
            <v>Massachusetts ENT Associates Inc</v>
          </cell>
          <cell r="E6712" t="str">
            <v>MA</v>
          </cell>
          <cell r="F6712" t="str">
            <v>P1</v>
          </cell>
          <cell r="G6712" t="str">
            <v>SMALL</v>
          </cell>
          <cell r="H6712" t="str">
            <v>IV</v>
          </cell>
          <cell r="I6712" t="str">
            <v>0020833 - EMPLOYEE BENEFIT RES INS BROKERAGE INC</v>
          </cell>
        </row>
        <row r="6713">
          <cell r="A6713" t="str">
            <v>C57206JH</v>
          </cell>
          <cell r="B6713">
            <v>42185</v>
          </cell>
          <cell r="C6713" t="str">
            <v>C57206</v>
          </cell>
          <cell r="D6713" t="str">
            <v>Massachusetts ENT Associates Inc</v>
          </cell>
          <cell r="E6713" t="str">
            <v>MA</v>
          </cell>
          <cell r="F6713" t="str">
            <v>P1</v>
          </cell>
          <cell r="G6713" t="str">
            <v>SMALL</v>
          </cell>
          <cell r="H6713" t="str">
            <v>JH</v>
          </cell>
          <cell r="I6713" t="str">
            <v>0020833 - EMPLOYEE BENEFIT RES INS BROKERAGE INC</v>
          </cell>
        </row>
        <row r="6714">
          <cell r="A6714" t="str">
            <v>C57210IH</v>
          </cell>
          <cell r="B6714">
            <v>42185</v>
          </cell>
          <cell r="C6714" t="str">
            <v>C57210</v>
          </cell>
          <cell r="D6714" t="str">
            <v>Paramount Tool Inc</v>
          </cell>
          <cell r="E6714" t="str">
            <v>MA</v>
          </cell>
          <cell r="F6714" t="str">
            <v>P1</v>
          </cell>
          <cell r="G6714" t="str">
            <v>SMALL</v>
          </cell>
          <cell r="H6714" t="str">
            <v>IH</v>
          </cell>
          <cell r="I6714" t="str">
            <v>0020691 - MCCULLOM, PATRICK</v>
          </cell>
        </row>
        <row r="6715">
          <cell r="A6715" t="str">
            <v>C57211JM</v>
          </cell>
          <cell r="B6715">
            <v>42185</v>
          </cell>
          <cell r="C6715" t="str">
            <v>C57211</v>
          </cell>
          <cell r="D6715" t="str">
            <v>Ed's Pallet Repair</v>
          </cell>
          <cell r="E6715" t="str">
            <v>NH</v>
          </cell>
          <cell r="F6715" t="str">
            <v>P1</v>
          </cell>
          <cell r="G6715" t="str">
            <v>SMALL</v>
          </cell>
          <cell r="H6715" t="str">
            <v>JM</v>
          </cell>
          <cell r="I6715" t="str">
            <v>0020836 - CGI EMPLOYEE BENEFITS GROUP</v>
          </cell>
        </row>
        <row r="6716">
          <cell r="A6716" t="str">
            <v>C57218IH</v>
          </cell>
          <cell r="B6716">
            <v>42185</v>
          </cell>
          <cell r="C6716" t="str">
            <v>C57218</v>
          </cell>
          <cell r="D6716" t="str">
            <v>Provider Financial</v>
          </cell>
          <cell r="E6716" t="str">
            <v>ME</v>
          </cell>
          <cell r="F6716" t="str">
            <v>P1</v>
          </cell>
          <cell r="G6716" t="str">
            <v>CRC</v>
          </cell>
          <cell r="H6716" t="str">
            <v>IH</v>
          </cell>
          <cell r="I6716" t="str">
            <v>0020813 - BUSINESS INSURANCE AGENCY</v>
          </cell>
        </row>
        <row r="6717">
          <cell r="A6717" t="str">
            <v>C57218IV</v>
          </cell>
          <cell r="B6717">
            <v>42185</v>
          </cell>
          <cell r="C6717" t="str">
            <v>C57218</v>
          </cell>
          <cell r="D6717" t="str">
            <v>Provider Financial</v>
          </cell>
          <cell r="E6717" t="str">
            <v>ME</v>
          </cell>
          <cell r="F6717" t="str">
            <v>P1</v>
          </cell>
          <cell r="G6717" t="str">
            <v>CRC</v>
          </cell>
          <cell r="H6717" t="str">
            <v>IV</v>
          </cell>
          <cell r="I6717" t="str">
            <v>0020813 - BUSINESS INSURANCE AGENCY</v>
          </cell>
        </row>
        <row r="6718">
          <cell r="A6718" t="str">
            <v>C57219IH</v>
          </cell>
          <cell r="B6718">
            <v>42185</v>
          </cell>
          <cell r="C6718" t="str">
            <v>C57219</v>
          </cell>
          <cell r="D6718" t="str">
            <v>Boston ENT Associates</v>
          </cell>
          <cell r="E6718" t="str">
            <v>MA</v>
          </cell>
          <cell r="F6718" t="str">
            <v>P1</v>
          </cell>
          <cell r="G6718" t="str">
            <v>SMALL</v>
          </cell>
          <cell r="H6718" t="str">
            <v>IH</v>
          </cell>
          <cell r="I6718" t="str">
            <v>0033676 - BP BENEFITS LLC</v>
          </cell>
        </row>
        <row r="6719">
          <cell r="A6719" t="str">
            <v>C57220IH</v>
          </cell>
          <cell r="B6719">
            <v>42185</v>
          </cell>
          <cell r="C6719" t="str">
            <v>C57220</v>
          </cell>
          <cell r="D6719" t="str">
            <v>Centre Pediatric Associates PC</v>
          </cell>
          <cell r="E6719" t="str">
            <v>MA</v>
          </cell>
          <cell r="F6719" t="str">
            <v>P1</v>
          </cell>
          <cell r="G6719" t="str">
            <v>SMALL</v>
          </cell>
          <cell r="H6719" t="str">
            <v>IH</v>
          </cell>
          <cell r="I6719" t="str">
            <v>0020690 - KAPLAN, ELLEN A</v>
          </cell>
        </row>
        <row r="6720">
          <cell r="A6720" t="str">
            <v>C57222IH</v>
          </cell>
          <cell r="B6720">
            <v>42185</v>
          </cell>
          <cell r="C6720" t="str">
            <v>C57222</v>
          </cell>
          <cell r="D6720" t="str">
            <v>Western Point Systems dba Midas Acton</v>
          </cell>
          <cell r="E6720" t="str">
            <v>MA</v>
          </cell>
          <cell r="F6720" t="str">
            <v>P1</v>
          </cell>
          <cell r="G6720" t="str">
            <v>SMALL</v>
          </cell>
          <cell r="H6720" t="str">
            <v>IH</v>
          </cell>
          <cell r="I6720" t="str">
            <v>0020753 - NILSON JR, PAUL A</v>
          </cell>
        </row>
        <row r="6721">
          <cell r="A6721" t="str">
            <v>C57223IH</v>
          </cell>
          <cell r="B6721">
            <v>42185</v>
          </cell>
          <cell r="C6721" t="str">
            <v>C57223</v>
          </cell>
          <cell r="D6721" t="str">
            <v>Lawrence Sweet Plumbing &amp; Heating Corp</v>
          </cell>
          <cell r="E6721" t="str">
            <v>MA</v>
          </cell>
          <cell r="F6721" t="str">
            <v>P1</v>
          </cell>
          <cell r="G6721" t="str">
            <v>SMALL</v>
          </cell>
          <cell r="H6721" t="str">
            <v>IH</v>
          </cell>
          <cell r="I6721" t="str">
            <v>0021127 - ORCHARD INSURANCE BROKERAGE INC</v>
          </cell>
        </row>
        <row r="6722">
          <cell r="A6722" t="str">
            <v>C57224JH</v>
          </cell>
          <cell r="B6722">
            <v>42185</v>
          </cell>
          <cell r="C6722" t="str">
            <v>C57224</v>
          </cell>
          <cell r="D6722" t="str">
            <v>Morisi &amp; Oatway PC</v>
          </cell>
          <cell r="E6722" t="str">
            <v>MA</v>
          </cell>
          <cell r="F6722" t="str">
            <v>P1</v>
          </cell>
          <cell r="G6722" t="str">
            <v>SMALL</v>
          </cell>
          <cell r="H6722" t="str">
            <v>JH</v>
          </cell>
          <cell r="I6722" t="str">
            <v>0020692 - MCCULLOM, PATRICK</v>
          </cell>
        </row>
        <row r="6723">
          <cell r="A6723" t="str">
            <v>C57225IH</v>
          </cell>
          <cell r="B6723">
            <v>42185</v>
          </cell>
          <cell r="C6723" t="str">
            <v>C57225</v>
          </cell>
          <cell r="D6723" t="str">
            <v>SWYY LLC</v>
          </cell>
          <cell r="E6723" t="str">
            <v>MA</v>
          </cell>
          <cell r="F6723" t="str">
            <v>P1</v>
          </cell>
          <cell r="G6723" t="str">
            <v>SMALL</v>
          </cell>
          <cell r="H6723" t="str">
            <v>IH</v>
          </cell>
          <cell r="I6723" t="str">
            <v>0020742 - BALCH, MICHAEL F</v>
          </cell>
        </row>
        <row r="6724">
          <cell r="A6724" t="str">
            <v>C57235IA</v>
          </cell>
          <cell r="B6724">
            <v>42185</v>
          </cell>
          <cell r="C6724" t="str">
            <v>C57235</v>
          </cell>
          <cell r="D6724" t="str">
            <v>Plymouth Bay Orthopedic Associates Inc</v>
          </cell>
          <cell r="E6724" t="str">
            <v>MA</v>
          </cell>
          <cell r="F6724" t="str">
            <v>P1</v>
          </cell>
          <cell r="G6724" t="str">
            <v>SMALL</v>
          </cell>
          <cell r="H6724" t="str">
            <v>IA</v>
          </cell>
          <cell r="I6724" t="str">
            <v>0028864 - USI INSURANCE SERVICES LLC - BRIARCLIFF</v>
          </cell>
        </row>
        <row r="6725">
          <cell r="A6725" t="str">
            <v>C57235IH</v>
          </cell>
          <cell r="B6725">
            <v>42185</v>
          </cell>
          <cell r="C6725" t="str">
            <v>C57235</v>
          </cell>
          <cell r="D6725" t="str">
            <v>Plymouth Bay Orthopedic Associates Inc</v>
          </cell>
          <cell r="E6725" t="str">
            <v>MA</v>
          </cell>
          <cell r="F6725" t="str">
            <v>P1</v>
          </cell>
          <cell r="G6725" t="str">
            <v>SMALL</v>
          </cell>
          <cell r="H6725" t="str">
            <v>IH</v>
          </cell>
          <cell r="I6725" t="str">
            <v>0028864 - USI INSURANCE SERVICES LLC - BRIARCLIFF</v>
          </cell>
        </row>
        <row r="6726">
          <cell r="A6726" t="str">
            <v>C57235IV</v>
          </cell>
          <cell r="B6726">
            <v>42185</v>
          </cell>
          <cell r="C6726" t="str">
            <v>C57235</v>
          </cell>
          <cell r="D6726" t="str">
            <v>Plymouth Bay Orthopedic Associates Inc</v>
          </cell>
          <cell r="E6726" t="str">
            <v>MA</v>
          </cell>
          <cell r="F6726" t="str">
            <v>P1</v>
          </cell>
          <cell r="G6726" t="str">
            <v>SMALL</v>
          </cell>
          <cell r="H6726" t="str">
            <v>IV</v>
          </cell>
          <cell r="I6726" t="str">
            <v>0028864 - USI INSURANCE SERVICES LLC - BRIARCLIFF</v>
          </cell>
        </row>
        <row r="6727">
          <cell r="A6727" t="str">
            <v>C57236IH</v>
          </cell>
          <cell r="B6727">
            <v>42185</v>
          </cell>
          <cell r="C6727" t="str">
            <v>C57236</v>
          </cell>
          <cell r="D6727" t="str">
            <v>Criterium Engineers</v>
          </cell>
          <cell r="E6727" t="str">
            <v>ME</v>
          </cell>
          <cell r="F6727" t="str">
            <v>P1</v>
          </cell>
          <cell r="G6727" t="str">
            <v>SMALL</v>
          </cell>
          <cell r="H6727" t="str">
            <v>IH</v>
          </cell>
          <cell r="I6727" t="str">
            <v>0020802 - BUSINESS INSURANCE AGENCY</v>
          </cell>
        </row>
        <row r="6728">
          <cell r="A6728" t="str">
            <v>C57236IV</v>
          </cell>
          <cell r="B6728">
            <v>42185</v>
          </cell>
          <cell r="C6728" t="str">
            <v>C57236</v>
          </cell>
          <cell r="D6728" t="str">
            <v>Criterium Engineers</v>
          </cell>
          <cell r="E6728" t="str">
            <v>ME</v>
          </cell>
          <cell r="F6728" t="str">
            <v>P1</v>
          </cell>
          <cell r="G6728" t="str">
            <v>SMALL</v>
          </cell>
          <cell r="H6728" t="str">
            <v>IV</v>
          </cell>
          <cell r="I6728" t="str">
            <v>0020802 - BUSINESS INSURANCE AGENCY</v>
          </cell>
        </row>
        <row r="6729">
          <cell r="A6729" t="str">
            <v>C57236PO</v>
          </cell>
          <cell r="B6729">
            <v>42185</v>
          </cell>
          <cell r="C6729" t="str">
            <v>C57236</v>
          </cell>
          <cell r="D6729" t="str">
            <v>Criterium Engineers</v>
          </cell>
          <cell r="E6729" t="str">
            <v>ME</v>
          </cell>
          <cell r="F6729" t="str">
            <v>P1</v>
          </cell>
          <cell r="G6729" t="str">
            <v>SMALL</v>
          </cell>
          <cell r="H6729" t="str">
            <v>PO</v>
          </cell>
          <cell r="I6729" t="str">
            <v>0020802 - BUSINESS INSURANCE AGENCY</v>
          </cell>
        </row>
        <row r="6730">
          <cell r="A6730" t="str">
            <v>C57239IH</v>
          </cell>
          <cell r="B6730">
            <v>42185</v>
          </cell>
          <cell r="C6730" t="str">
            <v>C57239</v>
          </cell>
          <cell r="D6730" t="str">
            <v>Riverside Services</v>
          </cell>
          <cell r="E6730" t="str">
            <v>MA</v>
          </cell>
          <cell r="F6730" t="str">
            <v>P1</v>
          </cell>
          <cell r="G6730" t="str">
            <v>SMALL</v>
          </cell>
          <cell r="H6730" t="str">
            <v>IH</v>
          </cell>
          <cell r="I6730" t="str">
            <v>0032619 - BOSTONIAN GROUP INSURANCE AGENCY</v>
          </cell>
        </row>
        <row r="6731">
          <cell r="A6731" t="str">
            <v>C57245IH</v>
          </cell>
          <cell r="B6731">
            <v>42185</v>
          </cell>
          <cell r="C6731" t="str">
            <v>C57245</v>
          </cell>
          <cell r="D6731" t="str">
            <v>Homstead Enterprises dba Bud's Shop N Save</v>
          </cell>
          <cell r="E6731" t="str">
            <v>ME</v>
          </cell>
          <cell r="F6731" t="str">
            <v>P1</v>
          </cell>
          <cell r="G6731" t="str">
            <v>CRC</v>
          </cell>
          <cell r="H6731" t="str">
            <v>IH</v>
          </cell>
          <cell r="I6731" t="str">
            <v>0023236 - HOLDEN INSURANCE AGENCY</v>
          </cell>
        </row>
        <row r="6732">
          <cell r="A6732" t="str">
            <v>C57245PO</v>
          </cell>
          <cell r="B6732">
            <v>42185</v>
          </cell>
          <cell r="C6732" t="str">
            <v>C57245</v>
          </cell>
          <cell r="D6732" t="str">
            <v>Homstead Enterprises dba Bud's Shop N Save</v>
          </cell>
          <cell r="E6732" t="str">
            <v>ME</v>
          </cell>
          <cell r="F6732" t="str">
            <v>P1</v>
          </cell>
          <cell r="G6732" t="str">
            <v>CRC</v>
          </cell>
          <cell r="H6732" t="str">
            <v>PO</v>
          </cell>
          <cell r="I6732" t="str">
            <v>0023236 - HOLDEN INSURANCE AGENCY</v>
          </cell>
        </row>
        <row r="6733">
          <cell r="A6733" t="str">
            <v>C57246JM</v>
          </cell>
          <cell r="B6733">
            <v>42185</v>
          </cell>
          <cell r="C6733" t="str">
            <v>C57246</v>
          </cell>
          <cell r="D6733" t="str">
            <v>Reds Shoe Barn</v>
          </cell>
          <cell r="E6733" t="str">
            <v>NH</v>
          </cell>
          <cell r="F6733" t="str">
            <v>P1</v>
          </cell>
          <cell r="G6733" t="str">
            <v>SMALL</v>
          </cell>
          <cell r="H6733" t="str">
            <v>JM</v>
          </cell>
          <cell r="I6733" t="str">
            <v>0020953 - NIBRI BENEFIT SERVICES INC</v>
          </cell>
        </row>
        <row r="6734">
          <cell r="A6734" t="str">
            <v>C57247IH</v>
          </cell>
          <cell r="B6734">
            <v>42185</v>
          </cell>
          <cell r="C6734" t="str">
            <v>C57247</v>
          </cell>
          <cell r="D6734" t="str">
            <v>Origin Technologies Group Inc</v>
          </cell>
          <cell r="E6734" t="str">
            <v>MA</v>
          </cell>
          <cell r="F6734" t="str">
            <v>P1</v>
          </cell>
          <cell r="G6734" t="str">
            <v>SMALL</v>
          </cell>
          <cell r="H6734" t="str">
            <v>IH</v>
          </cell>
          <cell r="I6734" t="str">
            <v>0021331 - WALSH, STEVEN</v>
          </cell>
        </row>
        <row r="6735">
          <cell r="A6735" t="str">
            <v>C57249IH</v>
          </cell>
          <cell r="B6735">
            <v>42185</v>
          </cell>
          <cell r="C6735" t="str">
            <v>C57249</v>
          </cell>
          <cell r="D6735" t="str">
            <v>Cutting Edge Systems Corp</v>
          </cell>
          <cell r="E6735" t="str">
            <v>MA</v>
          </cell>
          <cell r="F6735" t="str">
            <v>P1</v>
          </cell>
          <cell r="G6735" t="str">
            <v>SMALL</v>
          </cell>
          <cell r="H6735" t="str">
            <v>IH</v>
          </cell>
          <cell r="I6735" t="str">
            <v>0021156 - WATKINS FINANCIAL AND INSURANCE PROFESSIONALS, INC</v>
          </cell>
        </row>
        <row r="6736">
          <cell r="A6736" t="str">
            <v>C57253IH</v>
          </cell>
          <cell r="B6736">
            <v>42185</v>
          </cell>
          <cell r="C6736" t="str">
            <v>C57253</v>
          </cell>
          <cell r="D6736" t="str">
            <v>T. F. Davis, Jr. Inc.</v>
          </cell>
          <cell r="E6736" t="str">
            <v>ME</v>
          </cell>
          <cell r="F6736" t="str">
            <v>P1</v>
          </cell>
          <cell r="G6736" t="str">
            <v>SMALL</v>
          </cell>
          <cell r="H6736" t="str">
            <v>IH</v>
          </cell>
          <cell r="I6736" t="str">
            <v>0021008 - BRANN, JAMES</v>
          </cell>
        </row>
        <row r="6737">
          <cell r="A6737" t="str">
            <v>C57254IH</v>
          </cell>
          <cell r="B6737">
            <v>42185</v>
          </cell>
          <cell r="C6737" t="str">
            <v>C57254</v>
          </cell>
          <cell r="D6737" t="str">
            <v>Norwell Pediatric Dentistry LLC</v>
          </cell>
          <cell r="E6737" t="str">
            <v>MA</v>
          </cell>
          <cell r="F6737" t="str">
            <v>P1</v>
          </cell>
          <cell r="G6737" t="str">
            <v>GPC</v>
          </cell>
          <cell r="H6737" t="str">
            <v>IH</v>
          </cell>
          <cell r="I6737" t="str">
            <v>0020686 - SPRING INSURANCE GROUP LLC</v>
          </cell>
        </row>
        <row r="6738">
          <cell r="A6738" t="str">
            <v>C57255IV</v>
          </cell>
          <cell r="B6738">
            <v>42185</v>
          </cell>
          <cell r="C6738" t="str">
            <v>C57255</v>
          </cell>
          <cell r="D6738" t="str">
            <v>Worldcom Exchange Incorporated</v>
          </cell>
          <cell r="E6738" t="str">
            <v>NH</v>
          </cell>
          <cell r="F6738" t="str">
            <v>P1</v>
          </cell>
          <cell r="G6738" t="str">
            <v>CRC</v>
          </cell>
          <cell r="H6738" t="str">
            <v>IV</v>
          </cell>
          <cell r="I6738" t="str">
            <v>0020961 - BORISLOW INSURANCE AGENCY</v>
          </cell>
        </row>
        <row r="6739">
          <cell r="A6739" t="str">
            <v>C57256JH</v>
          </cell>
          <cell r="B6739">
            <v>42185</v>
          </cell>
          <cell r="C6739" t="str">
            <v>C57256</v>
          </cell>
          <cell r="D6739" t="str">
            <v>Seton Village Inc.</v>
          </cell>
          <cell r="E6739" t="str">
            <v>ME</v>
          </cell>
          <cell r="F6739" t="str">
            <v>P1</v>
          </cell>
          <cell r="G6739" t="str">
            <v>SMALL</v>
          </cell>
          <cell r="H6739" t="str">
            <v>JH</v>
          </cell>
          <cell r="I6739" t="str">
            <v>0020998 - BUSINESS INSURANCE AGENCY</v>
          </cell>
        </row>
        <row r="6740">
          <cell r="A6740" t="str">
            <v>C57262IH</v>
          </cell>
          <cell r="B6740">
            <v>42185</v>
          </cell>
          <cell r="C6740" t="str">
            <v>C57262</v>
          </cell>
          <cell r="D6740" t="str">
            <v>New England Institute of Urology LLC</v>
          </cell>
          <cell r="E6740" t="str">
            <v>MA</v>
          </cell>
          <cell r="F6740" t="str">
            <v>P1</v>
          </cell>
          <cell r="G6740" t="str">
            <v>SMALL</v>
          </cell>
          <cell r="H6740" t="str">
            <v>IH</v>
          </cell>
          <cell r="I6740" t="str">
            <v>0020795 - DIVIRGILIO INSURANCE AGENCY INC</v>
          </cell>
        </row>
        <row r="6741">
          <cell r="A6741" t="str">
            <v>C57263IH</v>
          </cell>
          <cell r="B6741">
            <v>42185</v>
          </cell>
          <cell r="C6741" t="str">
            <v>C57263</v>
          </cell>
          <cell r="D6741" t="str">
            <v>Transparent Language Inc.</v>
          </cell>
          <cell r="E6741" t="str">
            <v>NH</v>
          </cell>
          <cell r="F6741" t="str">
            <v>P1</v>
          </cell>
          <cell r="G6741" t="str">
            <v>CRC</v>
          </cell>
          <cell r="H6741" t="str">
            <v>IH</v>
          </cell>
          <cell r="I6741" t="str">
            <v>0021260 - CLAUSEN, DAVID A</v>
          </cell>
        </row>
        <row r="6742">
          <cell r="A6742" t="str">
            <v>C57263PO</v>
          </cell>
          <cell r="B6742">
            <v>42185</v>
          </cell>
          <cell r="C6742" t="str">
            <v>C57263</v>
          </cell>
          <cell r="D6742" t="str">
            <v>Transparent Language Inc.</v>
          </cell>
          <cell r="E6742" t="str">
            <v>NH</v>
          </cell>
          <cell r="F6742" t="str">
            <v>P1</v>
          </cell>
          <cell r="G6742" t="str">
            <v>CRC</v>
          </cell>
          <cell r="H6742" t="str">
            <v>PO</v>
          </cell>
          <cell r="I6742" t="str">
            <v>0021260 - CLAUSEN, DAVID A</v>
          </cell>
        </row>
        <row r="6743">
          <cell r="A6743" t="str">
            <v>C57265IH</v>
          </cell>
          <cell r="B6743">
            <v>42185</v>
          </cell>
          <cell r="C6743" t="str">
            <v>C57265</v>
          </cell>
          <cell r="D6743" t="str">
            <v>North Shore Smiles</v>
          </cell>
          <cell r="E6743" t="str">
            <v>MA</v>
          </cell>
          <cell r="F6743" t="str">
            <v>P1</v>
          </cell>
          <cell r="G6743" t="str">
            <v>SMALL</v>
          </cell>
          <cell r="H6743" t="str">
            <v>IH</v>
          </cell>
          <cell r="I6743" t="str">
            <v>0021011 - KAPLAN, ELLEN A</v>
          </cell>
        </row>
        <row r="6744">
          <cell r="A6744" t="str">
            <v>C57266IH</v>
          </cell>
          <cell r="B6744">
            <v>42185</v>
          </cell>
          <cell r="C6744" t="str">
            <v>C57266</v>
          </cell>
          <cell r="D6744" t="str">
            <v>Eastport Real Estate Services</v>
          </cell>
          <cell r="E6744" t="str">
            <v>MA</v>
          </cell>
          <cell r="F6744" t="str">
            <v>P1</v>
          </cell>
          <cell r="G6744" t="str">
            <v>SMALL</v>
          </cell>
          <cell r="H6744" t="str">
            <v>IH</v>
          </cell>
          <cell r="I6744" t="str">
            <v>0020739 - BAR INSURANCE BROKERAGE INC</v>
          </cell>
        </row>
        <row r="6745">
          <cell r="A6745" t="str">
            <v>C57267IA</v>
          </cell>
          <cell r="B6745">
            <v>42185</v>
          </cell>
          <cell r="C6745" t="str">
            <v>C57267</v>
          </cell>
          <cell r="D6745" t="str">
            <v>Strategic Solutions Group LLC</v>
          </cell>
          <cell r="E6745" t="str">
            <v>MA</v>
          </cell>
          <cell r="F6745" t="str">
            <v>P1</v>
          </cell>
          <cell r="G6745" t="str">
            <v>SMALL</v>
          </cell>
          <cell r="H6745" t="str">
            <v>IA</v>
          </cell>
          <cell r="I6745" t="str">
            <v>0022632 - TETSCHNER, ERIC</v>
          </cell>
        </row>
        <row r="6746">
          <cell r="A6746" t="str">
            <v>C57267IH</v>
          </cell>
          <cell r="B6746">
            <v>42185</v>
          </cell>
          <cell r="C6746" t="str">
            <v>C57267</v>
          </cell>
          <cell r="D6746" t="str">
            <v>Strategic Solutions Group LLC</v>
          </cell>
          <cell r="E6746" t="str">
            <v>MA</v>
          </cell>
          <cell r="F6746" t="str">
            <v>P1</v>
          </cell>
          <cell r="G6746" t="str">
            <v>SMALL</v>
          </cell>
          <cell r="H6746" t="str">
            <v>IH</v>
          </cell>
          <cell r="I6746" t="str">
            <v>0022632 - TETSCHNER, ERIC</v>
          </cell>
        </row>
        <row r="6747">
          <cell r="A6747" t="str">
            <v>C57268IH</v>
          </cell>
          <cell r="B6747">
            <v>42185</v>
          </cell>
          <cell r="C6747" t="str">
            <v>C57268</v>
          </cell>
          <cell r="D6747" t="str">
            <v>Winchester Testing Lab</v>
          </cell>
          <cell r="E6747" t="str">
            <v>MA</v>
          </cell>
          <cell r="F6747" t="str">
            <v>P1</v>
          </cell>
          <cell r="G6747" t="str">
            <v>SMALL</v>
          </cell>
          <cell r="H6747" t="str">
            <v>IH</v>
          </cell>
          <cell r="I6747" t="str">
            <v>0021159 - SMALL BUSINESS INSURANCE AGENCY INC</v>
          </cell>
        </row>
        <row r="6748">
          <cell r="A6748" t="str">
            <v>C57272JM</v>
          </cell>
          <cell r="B6748">
            <v>42185</v>
          </cell>
          <cell r="C6748" t="str">
            <v>C57272</v>
          </cell>
          <cell r="D6748" t="str">
            <v>Middlesex Mechanical Services</v>
          </cell>
          <cell r="E6748" t="str">
            <v>NH</v>
          </cell>
          <cell r="F6748" t="str">
            <v>P1</v>
          </cell>
          <cell r="G6748" t="str">
            <v>SMALL</v>
          </cell>
          <cell r="H6748" t="str">
            <v>JM</v>
          </cell>
          <cell r="I6748" t="str">
            <v>0033228 - BROWN &amp; BROWN OF NEW HAMPSHIRE. INC</v>
          </cell>
        </row>
        <row r="6749">
          <cell r="A6749" t="str">
            <v>C57273IH</v>
          </cell>
          <cell r="B6749">
            <v>42185</v>
          </cell>
          <cell r="C6749" t="str">
            <v>C57273</v>
          </cell>
          <cell r="D6749" t="str">
            <v>Facilico Inc</v>
          </cell>
          <cell r="E6749" t="str">
            <v>MA</v>
          </cell>
          <cell r="F6749" t="str">
            <v>P1</v>
          </cell>
          <cell r="G6749" t="str">
            <v>SMALL</v>
          </cell>
          <cell r="H6749" t="str">
            <v>IH</v>
          </cell>
          <cell r="I6749" t="str">
            <v>0020981 - BAR INSURANCE BROKERAGE INC</v>
          </cell>
        </row>
        <row r="6750">
          <cell r="A6750" t="str">
            <v>C57274JH</v>
          </cell>
          <cell r="B6750">
            <v>42185</v>
          </cell>
          <cell r="C6750" t="str">
            <v>C57274</v>
          </cell>
          <cell r="D6750" t="str">
            <v>Maynard Outdoor Store Inc</v>
          </cell>
          <cell r="E6750" t="str">
            <v>MA</v>
          </cell>
          <cell r="F6750" t="str">
            <v>P1</v>
          </cell>
          <cell r="G6750" t="str">
            <v>SMALL</v>
          </cell>
          <cell r="H6750" t="str">
            <v>JH</v>
          </cell>
          <cell r="I6750" t="str">
            <v>0021084 - PROCTOR &amp; CO INSURANCE AGENCY INC</v>
          </cell>
        </row>
        <row r="6751">
          <cell r="A6751" t="str">
            <v>C57274MI</v>
          </cell>
          <cell r="B6751">
            <v>42185</v>
          </cell>
          <cell r="C6751" t="str">
            <v>C57274</v>
          </cell>
          <cell r="D6751" t="str">
            <v>Maynard Outdoor Store Inc</v>
          </cell>
          <cell r="E6751" t="str">
            <v>MA</v>
          </cell>
          <cell r="F6751" t="str">
            <v>P1</v>
          </cell>
          <cell r="G6751" t="str">
            <v>MCARE</v>
          </cell>
          <cell r="H6751" t="str">
            <v>MI</v>
          </cell>
          <cell r="I6751" t="str">
            <v>0021084 - PROCTOR &amp; CO INSURANCE AGENCY INC</v>
          </cell>
        </row>
        <row r="6752">
          <cell r="A6752" t="str">
            <v>C57277IH</v>
          </cell>
          <cell r="B6752">
            <v>42185</v>
          </cell>
          <cell r="C6752" t="str">
            <v>C57277</v>
          </cell>
          <cell r="D6752" t="str">
            <v>OTA-Watertown</v>
          </cell>
          <cell r="E6752" t="str">
            <v>MA</v>
          </cell>
          <cell r="F6752" t="str">
            <v>P1</v>
          </cell>
          <cell r="G6752" t="str">
            <v>SMALL</v>
          </cell>
          <cell r="H6752" t="str">
            <v>IH</v>
          </cell>
          <cell r="I6752" t="str">
            <v>0021088 - SMALL BUSINESS INSURANCE AGENCY INC</v>
          </cell>
        </row>
        <row r="6753">
          <cell r="A6753" t="str">
            <v>C57280JM</v>
          </cell>
          <cell r="B6753">
            <v>42185</v>
          </cell>
          <cell r="C6753" t="str">
            <v>C57280</v>
          </cell>
          <cell r="D6753" t="str">
            <v>Frye Farm</v>
          </cell>
          <cell r="E6753" t="str">
            <v>NH</v>
          </cell>
          <cell r="F6753" t="str">
            <v>P1</v>
          </cell>
          <cell r="G6753" t="str">
            <v>SMALL</v>
          </cell>
          <cell r="H6753" t="str">
            <v>JM</v>
          </cell>
          <cell r="I6753" t="str">
            <v>0034446 - NEW ENGLAND EMPLOYEE BENEFITS COUNCIL</v>
          </cell>
        </row>
        <row r="6754">
          <cell r="A6754" t="str">
            <v>C57281IH</v>
          </cell>
          <cell r="B6754">
            <v>42185</v>
          </cell>
          <cell r="C6754" t="str">
            <v>C57281</v>
          </cell>
          <cell r="D6754" t="str">
            <v>Sapphire Wealth Management, LLC</v>
          </cell>
          <cell r="E6754" t="str">
            <v>MA</v>
          </cell>
          <cell r="F6754" t="str">
            <v>P1</v>
          </cell>
          <cell r="G6754" t="str">
            <v>SMALL</v>
          </cell>
          <cell r="H6754" t="str">
            <v>IH</v>
          </cell>
          <cell r="I6754" t="str">
            <v>0020837 - UNITED BUSINESSMANS INSURANCE AGENCY</v>
          </cell>
        </row>
        <row r="6755">
          <cell r="A6755" t="str">
            <v>C57283PO</v>
          </cell>
          <cell r="B6755">
            <v>42185</v>
          </cell>
          <cell r="C6755" t="str">
            <v>C57283</v>
          </cell>
          <cell r="D6755" t="str">
            <v>Gulf of Maine Research Institute</v>
          </cell>
          <cell r="E6755" t="str">
            <v>ME</v>
          </cell>
          <cell r="F6755" t="str">
            <v>P1</v>
          </cell>
          <cell r="G6755" t="str">
            <v>CRC</v>
          </cell>
          <cell r="H6755" t="str">
            <v>PO</v>
          </cell>
          <cell r="I6755" t="str">
            <v>0020982 - HOLDEN INSURANCE AGENCY</v>
          </cell>
        </row>
        <row r="6756">
          <cell r="A6756" t="str">
            <v>C57285IV</v>
          </cell>
          <cell r="B6756">
            <v>42185</v>
          </cell>
          <cell r="C6756" t="str">
            <v>C57285</v>
          </cell>
          <cell r="D6756" t="str">
            <v>Yurko Salvesen and Remz PC</v>
          </cell>
          <cell r="E6756" t="str">
            <v>MA</v>
          </cell>
          <cell r="F6756" t="str">
            <v>P1</v>
          </cell>
          <cell r="G6756" t="str">
            <v>SMALL</v>
          </cell>
          <cell r="H6756" t="str">
            <v>IV</v>
          </cell>
          <cell r="I6756" t="str">
            <v>0020681 - KAPLAN, ELLEN A</v>
          </cell>
        </row>
        <row r="6757">
          <cell r="A6757" t="str">
            <v>C57289IH</v>
          </cell>
          <cell r="B6757">
            <v>42185</v>
          </cell>
          <cell r="C6757" t="str">
            <v>C57289</v>
          </cell>
          <cell r="D6757" t="str">
            <v>Hartford, Inc.</v>
          </cell>
          <cell r="E6757" t="str">
            <v>ME</v>
          </cell>
          <cell r="F6757" t="str">
            <v>P1</v>
          </cell>
          <cell r="G6757" t="str">
            <v>SMALL</v>
          </cell>
          <cell r="H6757" t="str">
            <v>IH</v>
          </cell>
          <cell r="I6757" t="str">
            <v>0025714 - VARNEY AGENCY</v>
          </cell>
        </row>
        <row r="6758">
          <cell r="A6758" t="str">
            <v>C57292IA</v>
          </cell>
          <cell r="B6758">
            <v>42185</v>
          </cell>
          <cell r="C6758" t="str">
            <v>C57292</v>
          </cell>
          <cell r="D6758" t="str">
            <v>Par 4 Technology Group LLC</v>
          </cell>
          <cell r="E6758" t="str">
            <v>MA</v>
          </cell>
          <cell r="F6758" t="str">
            <v>P1</v>
          </cell>
          <cell r="G6758" t="str">
            <v>SMALL</v>
          </cell>
          <cell r="H6758" t="str">
            <v>IA</v>
          </cell>
          <cell r="I6758" t="str">
            <v>0021016 - SMALL BUSINESS INSURANCE AGENCY INC</v>
          </cell>
        </row>
        <row r="6759">
          <cell r="A6759" t="str">
            <v>C57292IH</v>
          </cell>
          <cell r="B6759">
            <v>42185</v>
          </cell>
          <cell r="C6759" t="str">
            <v>C57292</v>
          </cell>
          <cell r="D6759" t="str">
            <v>Par 4 Technology Group LLC</v>
          </cell>
          <cell r="E6759" t="str">
            <v>MA</v>
          </cell>
          <cell r="F6759" t="str">
            <v>P1</v>
          </cell>
          <cell r="G6759" t="str">
            <v>SMALL</v>
          </cell>
          <cell r="H6759" t="str">
            <v>IH</v>
          </cell>
          <cell r="I6759" t="str">
            <v>0021016 - SMALL BUSINESS INSURANCE AGENCY INC</v>
          </cell>
        </row>
        <row r="6760">
          <cell r="A6760" t="str">
            <v>C57294IA</v>
          </cell>
          <cell r="B6760">
            <v>42185</v>
          </cell>
          <cell r="C6760" t="str">
            <v>C57294</v>
          </cell>
          <cell r="D6760" t="str">
            <v>Hassett &amp; Donnelly PC</v>
          </cell>
          <cell r="E6760" t="str">
            <v>MA</v>
          </cell>
          <cell r="F6760" t="str">
            <v>P1</v>
          </cell>
          <cell r="G6760" t="str">
            <v>SMALL</v>
          </cell>
          <cell r="H6760" t="str">
            <v>IA</v>
          </cell>
          <cell r="I6760" t="str">
            <v>0031657 - GAUDREAU GROUP INC INS AGENCY</v>
          </cell>
        </row>
        <row r="6761">
          <cell r="A6761" t="str">
            <v>C57294IH</v>
          </cell>
          <cell r="B6761">
            <v>42185</v>
          </cell>
          <cell r="C6761" t="str">
            <v>C57294</v>
          </cell>
          <cell r="D6761" t="str">
            <v>Hassett &amp; Donnelly PC</v>
          </cell>
          <cell r="E6761" t="str">
            <v>MA</v>
          </cell>
          <cell r="F6761" t="str">
            <v>P1</v>
          </cell>
          <cell r="G6761" t="str">
            <v>SMALL</v>
          </cell>
          <cell r="H6761" t="str">
            <v>IH</v>
          </cell>
          <cell r="I6761" t="str">
            <v>0031657 - GAUDREAU GROUP INC INS AGENCY</v>
          </cell>
        </row>
        <row r="6762">
          <cell r="A6762" t="str">
            <v>C57297IA</v>
          </cell>
          <cell r="B6762">
            <v>42185</v>
          </cell>
          <cell r="C6762" t="str">
            <v>C57297</v>
          </cell>
          <cell r="D6762" t="str">
            <v>Radiology Associates of Plymouth Inc</v>
          </cell>
          <cell r="E6762" t="str">
            <v>MA</v>
          </cell>
          <cell r="F6762" t="str">
            <v>P1</v>
          </cell>
          <cell r="G6762" t="str">
            <v>SMALL</v>
          </cell>
          <cell r="H6762" t="str">
            <v>IA</v>
          </cell>
          <cell r="I6762" t="str">
            <v>0035732 - NFP CORPORATE SERVICES (NY) LLC</v>
          </cell>
        </row>
        <row r="6763">
          <cell r="A6763" t="str">
            <v>C57297IH</v>
          </cell>
          <cell r="B6763">
            <v>42185</v>
          </cell>
          <cell r="C6763" t="str">
            <v>C57297</v>
          </cell>
          <cell r="D6763" t="str">
            <v>Radiology Associates of Plymouth Inc</v>
          </cell>
          <cell r="E6763" t="str">
            <v>MA</v>
          </cell>
          <cell r="F6763" t="str">
            <v>P1</v>
          </cell>
          <cell r="G6763" t="str">
            <v>SMALL</v>
          </cell>
          <cell r="H6763" t="str">
            <v>IH</v>
          </cell>
          <cell r="I6763" t="str">
            <v>0035732 - NFP CORPORATE SERVICES (NY) LLC</v>
          </cell>
        </row>
        <row r="6764">
          <cell r="A6764" t="str">
            <v>C57301IH</v>
          </cell>
          <cell r="B6764">
            <v>42185</v>
          </cell>
          <cell r="C6764" t="str">
            <v>C57301</v>
          </cell>
          <cell r="D6764" t="str">
            <v>Massachusetts Institute For a New Commonwealth</v>
          </cell>
          <cell r="E6764" t="str">
            <v>MA</v>
          </cell>
          <cell r="F6764" t="str">
            <v>P1</v>
          </cell>
          <cell r="G6764" t="str">
            <v>SMALL</v>
          </cell>
          <cell r="H6764" t="str">
            <v>IH</v>
          </cell>
          <cell r="I6764" t="str">
            <v>0021128 - SMALL BUSINESS INSURANCE AGENCY INC</v>
          </cell>
        </row>
        <row r="6765">
          <cell r="A6765" t="str">
            <v>C57303IV</v>
          </cell>
          <cell r="B6765">
            <v>42185</v>
          </cell>
          <cell r="C6765" t="str">
            <v>C57303</v>
          </cell>
          <cell r="D6765" t="str">
            <v>Barradale O'Connell Newkirk &amp; Dwyer PA</v>
          </cell>
          <cell r="E6765" t="str">
            <v>NH</v>
          </cell>
          <cell r="F6765" t="str">
            <v>P1</v>
          </cell>
          <cell r="G6765" t="str">
            <v>SMALL</v>
          </cell>
          <cell r="H6765" t="str">
            <v>IV</v>
          </cell>
          <cell r="I6765" t="str">
            <v>0021018 - SBIA STRATEGIC BENEFIT &amp;</v>
          </cell>
        </row>
        <row r="6766">
          <cell r="A6766" t="str">
            <v>C57304IV</v>
          </cell>
          <cell r="B6766">
            <v>42185</v>
          </cell>
          <cell r="C6766" t="str">
            <v>C57304</v>
          </cell>
          <cell r="D6766" t="str">
            <v>Moquin &amp; Daley PA</v>
          </cell>
          <cell r="E6766" t="str">
            <v>NH</v>
          </cell>
          <cell r="F6766" t="str">
            <v>P1</v>
          </cell>
          <cell r="G6766" t="str">
            <v>SMALL</v>
          </cell>
          <cell r="H6766" t="str">
            <v>IV</v>
          </cell>
          <cell r="I6766" t="str">
            <v>0032270 - CROSS INSURANCE - MANCHESTER</v>
          </cell>
        </row>
        <row r="6767">
          <cell r="A6767" t="str">
            <v>C57304JM</v>
          </cell>
          <cell r="B6767">
            <v>42185</v>
          </cell>
          <cell r="C6767" t="str">
            <v>C57304</v>
          </cell>
          <cell r="D6767" t="str">
            <v>Moquin &amp; Daley PA</v>
          </cell>
          <cell r="E6767" t="str">
            <v>NH</v>
          </cell>
          <cell r="F6767" t="str">
            <v>P1</v>
          </cell>
          <cell r="G6767" t="str">
            <v>SMALL</v>
          </cell>
          <cell r="H6767" t="str">
            <v>JM</v>
          </cell>
          <cell r="I6767" t="str">
            <v>0032270 - CROSS INSURANCE - MANCHESTER</v>
          </cell>
        </row>
        <row r="6768">
          <cell r="A6768" t="str">
            <v>C57305IV</v>
          </cell>
          <cell r="B6768">
            <v>42185</v>
          </cell>
          <cell r="C6768" t="str">
            <v>C57305</v>
          </cell>
          <cell r="D6768" t="str">
            <v>Telecom Management</v>
          </cell>
          <cell r="E6768" t="str">
            <v>ME</v>
          </cell>
          <cell r="F6768" t="str">
            <v>P1</v>
          </cell>
          <cell r="G6768" t="str">
            <v>SMALL</v>
          </cell>
          <cell r="H6768" t="str">
            <v>IV</v>
          </cell>
          <cell r="I6768" t="str">
            <v>0028587 - DILWORTH, MICHAEL R</v>
          </cell>
        </row>
        <row r="6769">
          <cell r="A6769" t="str">
            <v>C57305PO</v>
          </cell>
          <cell r="B6769">
            <v>42185</v>
          </cell>
          <cell r="C6769" t="str">
            <v>C57305</v>
          </cell>
          <cell r="D6769" t="str">
            <v>Telecom Management</v>
          </cell>
          <cell r="E6769" t="str">
            <v>ME</v>
          </cell>
          <cell r="F6769" t="str">
            <v>P1</v>
          </cell>
          <cell r="G6769" t="str">
            <v>SMALL</v>
          </cell>
          <cell r="H6769" t="str">
            <v>PO</v>
          </cell>
          <cell r="I6769" t="str">
            <v>0028587 - DILWORTH, MICHAEL R</v>
          </cell>
        </row>
        <row r="6770">
          <cell r="A6770" t="str">
            <v>C57306JH</v>
          </cell>
          <cell r="B6770">
            <v>42185</v>
          </cell>
          <cell r="C6770" t="str">
            <v>C57306</v>
          </cell>
          <cell r="D6770" t="str">
            <v>Nashua Regional Planning Commission</v>
          </cell>
          <cell r="E6770" t="str">
            <v>NH</v>
          </cell>
          <cell r="F6770" t="str">
            <v>P1</v>
          </cell>
          <cell r="G6770" t="str">
            <v>SMALL</v>
          </cell>
          <cell r="H6770" t="str">
            <v>JH</v>
          </cell>
          <cell r="I6770" t="str">
            <v>0023042 - GRANITE GROUP BENEFITS LLC</v>
          </cell>
        </row>
        <row r="6771">
          <cell r="A6771" t="str">
            <v>C57307IV</v>
          </cell>
          <cell r="B6771">
            <v>42185</v>
          </cell>
          <cell r="C6771" t="str">
            <v>C57307</v>
          </cell>
          <cell r="D6771" t="str">
            <v>The Dupont Group</v>
          </cell>
          <cell r="E6771" t="str">
            <v>NH</v>
          </cell>
          <cell r="F6771" t="str">
            <v>P1</v>
          </cell>
          <cell r="G6771" t="str">
            <v>SMALL</v>
          </cell>
          <cell r="H6771" t="str">
            <v>IV</v>
          </cell>
          <cell r="I6771" t="str">
            <v>0025748 - ESP EMPLOYEE BENEFITS STATEGIES LLC</v>
          </cell>
        </row>
        <row r="6772">
          <cell r="A6772" t="str">
            <v>C57307MI</v>
          </cell>
          <cell r="B6772">
            <v>42185</v>
          </cell>
          <cell r="C6772" t="str">
            <v>C57307</v>
          </cell>
          <cell r="D6772" t="str">
            <v>The Dupont Group</v>
          </cell>
          <cell r="E6772" t="str">
            <v>NH</v>
          </cell>
          <cell r="F6772" t="str">
            <v>P1</v>
          </cell>
          <cell r="G6772" t="str">
            <v>MCARE</v>
          </cell>
          <cell r="H6772" t="str">
            <v>MI</v>
          </cell>
          <cell r="I6772" t="str">
            <v>0025748 - ESP EMPLOYEE BENEFITS STATEGIES LLC</v>
          </cell>
        </row>
        <row r="6773">
          <cell r="A6773" t="str">
            <v>C57308IH</v>
          </cell>
          <cell r="B6773">
            <v>42185</v>
          </cell>
          <cell r="C6773" t="str">
            <v>C57308</v>
          </cell>
          <cell r="D6773" t="str">
            <v>Jankord Inc</v>
          </cell>
          <cell r="E6773" t="str">
            <v>MA</v>
          </cell>
          <cell r="F6773" t="str">
            <v>P1</v>
          </cell>
          <cell r="G6773" t="str">
            <v>SMALL</v>
          </cell>
          <cell r="H6773" t="str">
            <v>IH</v>
          </cell>
          <cell r="I6773" t="str">
            <v>0020844 - DIXON ASSOCIATES INC</v>
          </cell>
        </row>
        <row r="6774">
          <cell r="A6774" t="str">
            <v>C57310IA</v>
          </cell>
          <cell r="B6774">
            <v>42185</v>
          </cell>
          <cell r="C6774" t="str">
            <v>C57310</v>
          </cell>
          <cell r="D6774" t="str">
            <v>Ventana Systems Inc</v>
          </cell>
          <cell r="E6774" t="str">
            <v>MA</v>
          </cell>
          <cell r="F6774" t="str">
            <v>P1</v>
          </cell>
          <cell r="G6774" t="str">
            <v>SMALL</v>
          </cell>
          <cell r="H6774" t="str">
            <v>IA</v>
          </cell>
          <cell r="I6774" t="str">
            <v>0020938 - BSI INSURANCE AGENCY INC</v>
          </cell>
        </row>
        <row r="6775">
          <cell r="A6775" t="str">
            <v>C57312IA</v>
          </cell>
          <cell r="B6775">
            <v>42185</v>
          </cell>
          <cell r="C6775" t="str">
            <v>C57312</v>
          </cell>
          <cell r="D6775" t="str">
            <v>thinkstep Inc</v>
          </cell>
          <cell r="E6775" t="str">
            <v>MA</v>
          </cell>
          <cell r="F6775" t="str">
            <v>P1</v>
          </cell>
          <cell r="G6775" t="str">
            <v>SMALL</v>
          </cell>
          <cell r="H6775" t="str">
            <v>IA</v>
          </cell>
          <cell r="I6775" t="str">
            <v>0023150 - MEGRO CORPORATION, THE</v>
          </cell>
        </row>
        <row r="6776">
          <cell r="A6776" t="str">
            <v>C57312IH</v>
          </cell>
          <cell r="B6776">
            <v>42185</v>
          </cell>
          <cell r="C6776" t="str">
            <v>C57312</v>
          </cell>
          <cell r="D6776" t="str">
            <v>thinkstep Inc</v>
          </cell>
          <cell r="E6776" t="str">
            <v>MA</v>
          </cell>
          <cell r="F6776" t="str">
            <v>P1</v>
          </cell>
          <cell r="G6776" t="str">
            <v>SMALL</v>
          </cell>
          <cell r="H6776" t="str">
            <v>IH</v>
          </cell>
          <cell r="I6776" t="str">
            <v>0023150 - MEGRO CORPORATION, THE</v>
          </cell>
        </row>
        <row r="6777">
          <cell r="A6777" t="str">
            <v>C57314IV</v>
          </cell>
          <cell r="B6777">
            <v>42185</v>
          </cell>
          <cell r="C6777" t="str">
            <v>C57314</v>
          </cell>
          <cell r="D6777" t="str">
            <v>Gibson Engineering Inc</v>
          </cell>
          <cell r="E6777" t="str">
            <v>MA</v>
          </cell>
          <cell r="F6777" t="str">
            <v>P1</v>
          </cell>
          <cell r="G6777" t="str">
            <v>SMALL</v>
          </cell>
          <cell r="H6777" t="str">
            <v>IV</v>
          </cell>
          <cell r="I6777" t="str">
            <v>0024381 - BENEMAX, INC.</v>
          </cell>
        </row>
        <row r="6778">
          <cell r="A6778" t="str">
            <v>C57315IA</v>
          </cell>
          <cell r="B6778">
            <v>42185</v>
          </cell>
          <cell r="C6778" t="str">
            <v>C57315</v>
          </cell>
          <cell r="D6778" t="str">
            <v>Cohn &amp; Dussi LLC</v>
          </cell>
          <cell r="E6778" t="str">
            <v>MA</v>
          </cell>
          <cell r="F6778" t="str">
            <v>P1</v>
          </cell>
          <cell r="G6778" t="str">
            <v>SMALL</v>
          </cell>
          <cell r="H6778" t="str">
            <v>IA</v>
          </cell>
          <cell r="I6778" t="str">
            <v>0020952 - BAR INSURANCE BROKERAGE INC</v>
          </cell>
        </row>
        <row r="6779">
          <cell r="A6779" t="str">
            <v>C57315IH</v>
          </cell>
          <cell r="B6779">
            <v>42185</v>
          </cell>
          <cell r="C6779" t="str">
            <v>C57315</v>
          </cell>
          <cell r="D6779" t="str">
            <v>Cohn &amp; Dussi LLC</v>
          </cell>
          <cell r="E6779" t="str">
            <v>MA</v>
          </cell>
          <cell r="F6779" t="str">
            <v>P1</v>
          </cell>
          <cell r="G6779" t="str">
            <v>SMALL</v>
          </cell>
          <cell r="H6779" t="str">
            <v>IH</v>
          </cell>
          <cell r="I6779" t="str">
            <v>0020952 - BAR INSURANCE BROKERAGE INC</v>
          </cell>
        </row>
        <row r="6780">
          <cell r="A6780" t="str">
            <v>C57319IH</v>
          </cell>
          <cell r="B6780">
            <v>42185</v>
          </cell>
          <cell r="C6780" t="str">
            <v>C57319</v>
          </cell>
          <cell r="D6780" t="str">
            <v>Maine Democratic Party</v>
          </cell>
          <cell r="E6780" t="str">
            <v>ME</v>
          </cell>
          <cell r="F6780" t="str">
            <v>P1</v>
          </cell>
          <cell r="G6780" t="str">
            <v>SMALL</v>
          </cell>
          <cell r="H6780" t="str">
            <v>IH</v>
          </cell>
          <cell r="I6780" t="str">
            <v>0035801 - YOURPEOPLE INC</v>
          </cell>
        </row>
        <row r="6781">
          <cell r="A6781" t="str">
            <v>C57321IA</v>
          </cell>
          <cell r="B6781">
            <v>42185</v>
          </cell>
          <cell r="C6781" t="str">
            <v>C57321</v>
          </cell>
          <cell r="D6781" t="str">
            <v>Saylent Technologies Inc</v>
          </cell>
          <cell r="E6781" t="str">
            <v>MA</v>
          </cell>
          <cell r="F6781" t="str">
            <v>P1</v>
          </cell>
          <cell r="G6781" t="str">
            <v>SMALL</v>
          </cell>
          <cell r="H6781" t="str">
            <v>IA</v>
          </cell>
          <cell r="I6781" t="str">
            <v>0027299 - PAYCHEX AGENCY INC</v>
          </cell>
        </row>
        <row r="6782">
          <cell r="A6782" t="str">
            <v>C57321IH</v>
          </cell>
          <cell r="B6782">
            <v>42185</v>
          </cell>
          <cell r="C6782" t="str">
            <v>C57321</v>
          </cell>
          <cell r="D6782" t="str">
            <v>Saylent Technologies Inc</v>
          </cell>
          <cell r="E6782" t="str">
            <v>MA</v>
          </cell>
          <cell r="F6782" t="str">
            <v>P1</v>
          </cell>
          <cell r="G6782" t="str">
            <v>SMALL</v>
          </cell>
          <cell r="H6782" t="str">
            <v>IH</v>
          </cell>
          <cell r="I6782" t="str">
            <v>0027299 - PAYCHEX AGENCY INC</v>
          </cell>
        </row>
        <row r="6783">
          <cell r="A6783" t="str">
            <v>C57322IH</v>
          </cell>
          <cell r="B6783">
            <v>42185</v>
          </cell>
          <cell r="C6783" t="str">
            <v>C57322</v>
          </cell>
          <cell r="D6783" t="str">
            <v>GCG Associates Inc</v>
          </cell>
          <cell r="E6783" t="str">
            <v>MA</v>
          </cell>
          <cell r="F6783" t="str">
            <v>P1</v>
          </cell>
          <cell r="G6783" t="str">
            <v>SMALL</v>
          </cell>
          <cell r="H6783" t="str">
            <v>IH</v>
          </cell>
          <cell r="I6783" t="str">
            <v>0034812 - CBIZ BENEFITS &amp; INSURANCE SVCS INC</v>
          </cell>
        </row>
        <row r="6784">
          <cell r="A6784" t="str">
            <v>C57324IH</v>
          </cell>
          <cell r="B6784">
            <v>42185</v>
          </cell>
          <cell r="C6784" t="str">
            <v>C57324</v>
          </cell>
          <cell r="D6784" t="str">
            <v>Michel Associates LTD</v>
          </cell>
          <cell r="E6784" t="str">
            <v>MA</v>
          </cell>
          <cell r="F6784" t="str">
            <v>P1</v>
          </cell>
          <cell r="G6784" t="str">
            <v>SMALL</v>
          </cell>
          <cell r="H6784" t="str">
            <v>IH</v>
          </cell>
          <cell r="I6784" t="str">
            <v>0023859 - AXIAL BENEFITS GROUP LLC</v>
          </cell>
        </row>
        <row r="6785">
          <cell r="A6785" t="str">
            <v>C57324JA</v>
          </cell>
          <cell r="B6785">
            <v>42185</v>
          </cell>
          <cell r="C6785" t="str">
            <v>C57324</v>
          </cell>
          <cell r="D6785" t="str">
            <v>Michel Associates LTD</v>
          </cell>
          <cell r="E6785" t="str">
            <v>MA</v>
          </cell>
          <cell r="F6785" t="str">
            <v>P1</v>
          </cell>
          <cell r="G6785" t="str">
            <v>SMALL</v>
          </cell>
          <cell r="H6785" t="str">
            <v>JA</v>
          </cell>
          <cell r="I6785" t="str">
            <v>0023859 - AXIAL BENEFITS GROUP LLC</v>
          </cell>
        </row>
        <row r="6786">
          <cell r="A6786" t="str">
            <v>C57325IH</v>
          </cell>
          <cell r="B6786">
            <v>42185</v>
          </cell>
          <cell r="C6786" t="str">
            <v>C57325</v>
          </cell>
          <cell r="D6786" t="str">
            <v>Nantucket Historical Association</v>
          </cell>
          <cell r="E6786" t="str">
            <v>MA</v>
          </cell>
          <cell r="F6786" t="str">
            <v>P1</v>
          </cell>
          <cell r="G6786" t="str">
            <v>SMALL</v>
          </cell>
          <cell r="H6786" t="str">
            <v>IH</v>
          </cell>
          <cell r="I6786" t="str">
            <v>0030840 - SUMMIT FINANCIAL INSURANCE AGCY</v>
          </cell>
        </row>
        <row r="6787">
          <cell r="A6787" t="str">
            <v>C57326IV</v>
          </cell>
          <cell r="B6787">
            <v>42185</v>
          </cell>
          <cell r="C6787" t="str">
            <v>C57326</v>
          </cell>
          <cell r="D6787" t="str">
            <v>Tactical Office Solutions LLC</v>
          </cell>
          <cell r="E6787" t="str">
            <v>MA</v>
          </cell>
          <cell r="F6787" t="str">
            <v>P1</v>
          </cell>
          <cell r="G6787" t="str">
            <v>SMALL</v>
          </cell>
          <cell r="H6787" t="str">
            <v>IV</v>
          </cell>
          <cell r="I6787" t="str">
            <v>0025194 - BROWN &amp; BROWN OF MASSACHUSETTS LLC</v>
          </cell>
        </row>
        <row r="6788">
          <cell r="A6788" t="str">
            <v>C57329JM</v>
          </cell>
          <cell r="B6788">
            <v>42185</v>
          </cell>
          <cell r="C6788" t="str">
            <v>C57329</v>
          </cell>
          <cell r="D6788" t="str">
            <v>Factory Connection</v>
          </cell>
          <cell r="E6788" t="str">
            <v>NH</v>
          </cell>
          <cell r="F6788" t="str">
            <v>P1</v>
          </cell>
          <cell r="G6788" t="str">
            <v>SMALL</v>
          </cell>
          <cell r="H6788" t="str">
            <v>JM</v>
          </cell>
          <cell r="I6788" t="str">
            <v>0020957 - SBIA STRATEGIC BENEFIT &amp;</v>
          </cell>
        </row>
        <row r="6789">
          <cell r="A6789" t="str">
            <v>C57330IH</v>
          </cell>
          <cell r="B6789">
            <v>42185</v>
          </cell>
          <cell r="C6789" t="str">
            <v>C57330</v>
          </cell>
          <cell r="D6789" t="str">
            <v>James F. Molleur, LLC</v>
          </cell>
          <cell r="E6789" t="str">
            <v>ME</v>
          </cell>
          <cell r="F6789" t="str">
            <v>P1</v>
          </cell>
          <cell r="G6789" t="str">
            <v>SMALL</v>
          </cell>
          <cell r="H6789" t="str">
            <v>IH</v>
          </cell>
          <cell r="I6789" t="str">
            <v>0023237 - PAQUIN &amp; CARROLL LLC</v>
          </cell>
        </row>
        <row r="6790">
          <cell r="A6790" t="str">
            <v>C57330PO</v>
          </cell>
          <cell r="B6790">
            <v>42185</v>
          </cell>
          <cell r="C6790" t="str">
            <v>C57330</v>
          </cell>
          <cell r="D6790" t="str">
            <v>James F. Molleur, LLC</v>
          </cell>
          <cell r="E6790" t="str">
            <v>ME</v>
          </cell>
          <cell r="F6790" t="str">
            <v>P1</v>
          </cell>
          <cell r="G6790" t="str">
            <v>SMALL</v>
          </cell>
          <cell r="H6790" t="str">
            <v>PO</v>
          </cell>
          <cell r="I6790" t="str">
            <v>0023237 - PAQUIN &amp; CARROLL LLC</v>
          </cell>
        </row>
        <row r="6791">
          <cell r="A6791" t="str">
            <v>C57332IH</v>
          </cell>
          <cell r="B6791">
            <v>42185</v>
          </cell>
          <cell r="C6791" t="str">
            <v>C57332</v>
          </cell>
          <cell r="D6791" t="str">
            <v>Board of Overseers of the Bar</v>
          </cell>
          <cell r="E6791" t="str">
            <v>ME</v>
          </cell>
          <cell r="F6791" t="str">
            <v>P1</v>
          </cell>
          <cell r="G6791" t="str">
            <v>SMALL</v>
          </cell>
          <cell r="H6791" t="str">
            <v>IH</v>
          </cell>
          <cell r="I6791" t="str">
            <v>0031314 - BUSINESS INSURANCE AGENCY</v>
          </cell>
        </row>
        <row r="6792">
          <cell r="A6792" t="str">
            <v>C57336JM</v>
          </cell>
          <cell r="B6792">
            <v>42185</v>
          </cell>
          <cell r="C6792" t="str">
            <v>C57336</v>
          </cell>
          <cell r="D6792" t="str">
            <v>Ransmeier &amp; Spellman PC</v>
          </cell>
          <cell r="E6792" t="str">
            <v>NH</v>
          </cell>
          <cell r="F6792" t="str">
            <v>P1</v>
          </cell>
          <cell r="G6792" t="str">
            <v>SMALL</v>
          </cell>
          <cell r="H6792" t="str">
            <v>JM</v>
          </cell>
          <cell r="I6792" t="str">
            <v>0020933 - NEW ENGLAND EMPLOYEE BENEFITS COUNCIL</v>
          </cell>
        </row>
        <row r="6793">
          <cell r="A6793" t="str">
            <v>C57336JR</v>
          </cell>
          <cell r="B6793">
            <v>42185</v>
          </cell>
          <cell r="C6793" t="str">
            <v>C57336</v>
          </cell>
          <cell r="D6793" t="str">
            <v>Ransmeier &amp; Spellman PC</v>
          </cell>
          <cell r="E6793" t="str">
            <v>NH</v>
          </cell>
          <cell r="F6793" t="str">
            <v>P1</v>
          </cell>
          <cell r="G6793" t="str">
            <v>SMALL</v>
          </cell>
          <cell r="H6793" t="str">
            <v>JR</v>
          </cell>
          <cell r="I6793" t="str">
            <v>0020933 - NEW ENGLAND EMPLOYEE BENEFITS COUNCIL</v>
          </cell>
        </row>
        <row r="6794">
          <cell r="A6794" t="str">
            <v>C57337IH</v>
          </cell>
          <cell r="B6794">
            <v>42185</v>
          </cell>
          <cell r="C6794" t="str">
            <v>C57337</v>
          </cell>
          <cell r="D6794" t="str">
            <v>Timothy J Lepore MD FACS</v>
          </cell>
          <cell r="E6794" t="str">
            <v>MA</v>
          </cell>
          <cell r="F6794" t="str">
            <v>P1</v>
          </cell>
          <cell r="G6794" t="str">
            <v>SMALL</v>
          </cell>
          <cell r="H6794" t="str">
            <v>IH</v>
          </cell>
          <cell r="I6794" t="str">
            <v>0020843 - UNITED BUSINESSMANS INSURANCE AGENCY</v>
          </cell>
        </row>
        <row r="6795">
          <cell r="A6795" t="str">
            <v>C57338IV</v>
          </cell>
          <cell r="B6795">
            <v>42185</v>
          </cell>
          <cell r="C6795" t="str">
            <v>C57338</v>
          </cell>
          <cell r="D6795" t="str">
            <v>Waystack Frizzell</v>
          </cell>
          <cell r="E6795" t="str">
            <v>NH</v>
          </cell>
          <cell r="F6795" t="str">
            <v>P1</v>
          </cell>
          <cell r="G6795" t="str">
            <v>SMALL</v>
          </cell>
          <cell r="H6795" t="str">
            <v>IV</v>
          </cell>
          <cell r="I6795" t="str">
            <v>0021027 - GMS FINANCIAL SERVICES INC</v>
          </cell>
        </row>
        <row r="6796">
          <cell r="A6796" t="str">
            <v>C57342IA</v>
          </cell>
          <cell r="B6796">
            <v>42185</v>
          </cell>
          <cell r="C6796" t="str">
            <v>C57342</v>
          </cell>
          <cell r="D6796" t="str">
            <v>Interleukin Genetics Inc</v>
          </cell>
          <cell r="E6796" t="str">
            <v>MA</v>
          </cell>
          <cell r="F6796" t="str">
            <v>P1</v>
          </cell>
          <cell r="G6796" t="str">
            <v>SMALL</v>
          </cell>
          <cell r="H6796" t="str">
            <v>IA</v>
          </cell>
          <cell r="I6796" t="str">
            <v>0023230 - PARTNERS BENEFIT GROUP INC</v>
          </cell>
        </row>
        <row r="6797">
          <cell r="A6797" t="str">
            <v>C57342IH</v>
          </cell>
          <cell r="B6797">
            <v>42185</v>
          </cell>
          <cell r="C6797" t="str">
            <v>C57342</v>
          </cell>
          <cell r="D6797" t="str">
            <v>Interleukin Genetics Inc</v>
          </cell>
          <cell r="E6797" t="str">
            <v>MA</v>
          </cell>
          <cell r="F6797" t="str">
            <v>P1</v>
          </cell>
          <cell r="G6797" t="str">
            <v>SMALL</v>
          </cell>
          <cell r="H6797" t="str">
            <v>IH</v>
          </cell>
          <cell r="I6797" t="str">
            <v>0023230 - PARTNERS BENEFIT GROUP INC</v>
          </cell>
        </row>
        <row r="6798">
          <cell r="A6798" t="str">
            <v>C57343IH</v>
          </cell>
          <cell r="B6798">
            <v>42185</v>
          </cell>
          <cell r="C6798" t="str">
            <v>C57343</v>
          </cell>
          <cell r="D6798" t="str">
            <v>N F Sheldon Inc</v>
          </cell>
          <cell r="E6798" t="str">
            <v>MA</v>
          </cell>
          <cell r="F6798" t="str">
            <v>P1</v>
          </cell>
          <cell r="G6798" t="str">
            <v>SMALL</v>
          </cell>
          <cell r="H6798" t="str">
            <v>IH</v>
          </cell>
          <cell r="I6798" t="str">
            <v>0021216 - COONEY, MATTHEW J</v>
          </cell>
        </row>
        <row r="6799">
          <cell r="A6799" t="str">
            <v>C57343JA</v>
          </cell>
          <cell r="B6799">
            <v>42185</v>
          </cell>
          <cell r="C6799" t="str">
            <v>C57343</v>
          </cell>
          <cell r="D6799" t="str">
            <v>N F Sheldon Inc</v>
          </cell>
          <cell r="E6799" t="str">
            <v>MA</v>
          </cell>
          <cell r="F6799" t="str">
            <v>P1</v>
          </cell>
          <cell r="G6799" t="str">
            <v>SMALL</v>
          </cell>
          <cell r="H6799" t="str">
            <v>JA</v>
          </cell>
          <cell r="I6799" t="str">
            <v>0021216 - COONEY, MATTHEW J</v>
          </cell>
        </row>
        <row r="6800">
          <cell r="A6800" t="str">
            <v>C57345IV</v>
          </cell>
          <cell r="B6800">
            <v>42185</v>
          </cell>
          <cell r="C6800" t="str">
            <v>C57345</v>
          </cell>
          <cell r="D6800" t="str">
            <v>Adler Blanchard &amp; Freeman LLP</v>
          </cell>
          <cell r="E6800" t="str">
            <v>MA</v>
          </cell>
          <cell r="F6800" t="str">
            <v>P1</v>
          </cell>
          <cell r="G6800" t="str">
            <v>SMALL</v>
          </cell>
          <cell r="H6800" t="str">
            <v>IV</v>
          </cell>
          <cell r="I6800" t="str">
            <v>0033987 - BUSINESS BENEFITS INS BROKERAGE INC</v>
          </cell>
        </row>
        <row r="6801">
          <cell r="A6801" t="str">
            <v>C57346JM</v>
          </cell>
          <cell r="B6801">
            <v>42185</v>
          </cell>
          <cell r="C6801" t="str">
            <v>C57346</v>
          </cell>
          <cell r="D6801" t="str">
            <v>McLean Asset Management Corp</v>
          </cell>
          <cell r="E6801" t="str">
            <v>NH</v>
          </cell>
          <cell r="F6801" t="str">
            <v>P1</v>
          </cell>
          <cell r="G6801" t="str">
            <v>SMALL</v>
          </cell>
          <cell r="H6801" t="str">
            <v>JM</v>
          </cell>
          <cell r="I6801" t="str">
            <v>0021326 - MELCHER &amp; PRESCOTT AGENCY INC</v>
          </cell>
        </row>
        <row r="6802">
          <cell r="A6802" t="str">
            <v>C57348IV</v>
          </cell>
          <cell r="B6802">
            <v>42185</v>
          </cell>
          <cell r="C6802" t="str">
            <v>C57348</v>
          </cell>
          <cell r="D6802" t="str">
            <v>Castro Thresher &amp; Oliveira PC</v>
          </cell>
          <cell r="E6802" t="str">
            <v>MA</v>
          </cell>
          <cell r="F6802" t="str">
            <v>P1</v>
          </cell>
          <cell r="G6802" t="str">
            <v>SMALL</v>
          </cell>
          <cell r="H6802" t="str">
            <v>IV</v>
          </cell>
          <cell r="I6802" t="str">
            <v>0028221 - EASTERN BENEFITS GROUP</v>
          </cell>
        </row>
        <row r="6803">
          <cell r="A6803" t="str">
            <v>C57351IA</v>
          </cell>
          <cell r="B6803">
            <v>42185</v>
          </cell>
          <cell r="C6803" t="str">
            <v>C57351</v>
          </cell>
          <cell r="D6803" t="str">
            <v>Northpoint Bible College</v>
          </cell>
          <cell r="E6803" t="str">
            <v>MA</v>
          </cell>
          <cell r="F6803" t="str">
            <v>P1</v>
          </cell>
          <cell r="G6803" t="str">
            <v>SMALL</v>
          </cell>
          <cell r="H6803" t="str">
            <v>IA</v>
          </cell>
          <cell r="I6803" t="str">
            <v>0021134 - RODGERS, ANDREW P</v>
          </cell>
        </row>
        <row r="6804">
          <cell r="A6804" t="str">
            <v>C57351IH</v>
          </cell>
          <cell r="B6804">
            <v>42185</v>
          </cell>
          <cell r="C6804" t="str">
            <v>C57351</v>
          </cell>
          <cell r="D6804" t="str">
            <v>Northpoint Bible College</v>
          </cell>
          <cell r="E6804" t="str">
            <v>MA</v>
          </cell>
          <cell r="F6804" t="str">
            <v>P1</v>
          </cell>
          <cell r="G6804" t="str">
            <v>SMALL</v>
          </cell>
          <cell r="H6804" t="str">
            <v>IH</v>
          </cell>
          <cell r="I6804" t="str">
            <v>0021134 - RODGERS, ANDREW P</v>
          </cell>
        </row>
        <row r="6805">
          <cell r="A6805" t="str">
            <v>C57352IH</v>
          </cell>
          <cell r="B6805">
            <v>42185</v>
          </cell>
          <cell r="C6805" t="str">
            <v>C57352</v>
          </cell>
          <cell r="D6805" t="str">
            <v>RES Group Inc</v>
          </cell>
          <cell r="E6805" t="str">
            <v>MA</v>
          </cell>
          <cell r="F6805" t="str">
            <v>P1</v>
          </cell>
          <cell r="G6805" t="str">
            <v>SMALL</v>
          </cell>
          <cell r="H6805" t="str">
            <v>IH</v>
          </cell>
          <cell r="I6805" t="str">
            <v>0021021 - COMPREHENSIVE INS PROVIDERS INC</v>
          </cell>
        </row>
        <row r="6806">
          <cell r="A6806" t="str">
            <v>C57353IH</v>
          </cell>
          <cell r="B6806">
            <v>42185</v>
          </cell>
          <cell r="C6806" t="str">
            <v>C57353</v>
          </cell>
          <cell r="D6806" t="str">
            <v>Cape Save</v>
          </cell>
          <cell r="E6806" t="str">
            <v>MA</v>
          </cell>
          <cell r="F6806" t="str">
            <v>P1</v>
          </cell>
          <cell r="G6806" t="str">
            <v>SMALL</v>
          </cell>
          <cell r="H6806" t="str">
            <v>IH</v>
          </cell>
          <cell r="I6806" t="str">
            <v>0023860 - PETERS, JAMES I</v>
          </cell>
        </row>
        <row r="6807">
          <cell r="A6807" t="str">
            <v>C57354IV</v>
          </cell>
          <cell r="B6807">
            <v>42185</v>
          </cell>
          <cell r="C6807" t="str">
            <v>C57354</v>
          </cell>
          <cell r="D6807" t="str">
            <v>K2 Engineering Services Inc</v>
          </cell>
          <cell r="E6807" t="str">
            <v>MA</v>
          </cell>
          <cell r="F6807" t="str">
            <v>P1</v>
          </cell>
          <cell r="G6807" t="str">
            <v>SMALL</v>
          </cell>
          <cell r="H6807" t="str">
            <v>IV</v>
          </cell>
          <cell r="I6807" t="str">
            <v>0020925 - CONSOLES, NICHOLAS S</v>
          </cell>
        </row>
        <row r="6808">
          <cell r="A6808" t="str">
            <v>C57357IH</v>
          </cell>
          <cell r="B6808">
            <v>42185</v>
          </cell>
          <cell r="C6808" t="str">
            <v>C57357</v>
          </cell>
          <cell r="D6808" t="str">
            <v>Worcester Air Conditioning Co Inc</v>
          </cell>
          <cell r="E6808" t="str">
            <v>MA</v>
          </cell>
          <cell r="F6808" t="str">
            <v>P1</v>
          </cell>
          <cell r="G6808" t="str">
            <v>SMALL</v>
          </cell>
          <cell r="H6808" t="str">
            <v>IH</v>
          </cell>
          <cell r="I6808" t="str">
            <v>0023056 - WELLESLEY INSURANCE AGENCY INC</v>
          </cell>
        </row>
        <row r="6809">
          <cell r="A6809" t="str">
            <v>C57360IH</v>
          </cell>
          <cell r="B6809">
            <v>42185</v>
          </cell>
          <cell r="C6809" t="str">
            <v>C57360</v>
          </cell>
          <cell r="D6809" t="str">
            <v>Cranberry Productions Inc dba Sheer Madness</v>
          </cell>
          <cell r="E6809" t="str">
            <v>MA</v>
          </cell>
          <cell r="F6809" t="str">
            <v>P1</v>
          </cell>
          <cell r="G6809" t="str">
            <v>SMALL</v>
          </cell>
          <cell r="H6809" t="str">
            <v>IH</v>
          </cell>
          <cell r="I6809" t="str">
            <v>0020845 - UNITED BUSINESSMANS INSURANCE AGENCY</v>
          </cell>
        </row>
        <row r="6810">
          <cell r="A6810" t="str">
            <v>C57362IV</v>
          </cell>
          <cell r="B6810">
            <v>42185</v>
          </cell>
          <cell r="C6810" t="str">
            <v>C57362</v>
          </cell>
          <cell r="D6810" t="str">
            <v>Ron Jillians</v>
          </cell>
          <cell r="E6810" t="str">
            <v>NH</v>
          </cell>
          <cell r="F6810" t="str">
            <v>P1</v>
          </cell>
          <cell r="G6810" t="str">
            <v>SMALL</v>
          </cell>
          <cell r="H6810" t="str">
            <v>IV</v>
          </cell>
          <cell r="I6810" t="str">
            <v>0021028 - JOINER, GLENN L</v>
          </cell>
        </row>
        <row r="6811">
          <cell r="A6811" t="str">
            <v>C57366IV</v>
          </cell>
          <cell r="B6811">
            <v>42185</v>
          </cell>
          <cell r="C6811" t="str">
            <v>C57366</v>
          </cell>
          <cell r="D6811" t="str">
            <v>Seaver Construction Incorporated</v>
          </cell>
          <cell r="E6811" t="str">
            <v>MA</v>
          </cell>
          <cell r="F6811" t="str">
            <v>P1</v>
          </cell>
          <cell r="G6811" t="str">
            <v>SMALL</v>
          </cell>
          <cell r="H6811" t="str">
            <v>IV</v>
          </cell>
          <cell r="I6811" t="str">
            <v>0033994 - BENEFIT REPORTS INSURANCE SVCS INC</v>
          </cell>
        </row>
        <row r="6812">
          <cell r="A6812" t="str">
            <v>C57376IH</v>
          </cell>
          <cell r="B6812">
            <v>42185</v>
          </cell>
          <cell r="C6812" t="str">
            <v>C57376</v>
          </cell>
          <cell r="D6812" t="str">
            <v>Two Square Science</v>
          </cell>
          <cell r="E6812" t="str">
            <v>MA</v>
          </cell>
          <cell r="F6812" t="str">
            <v>P1</v>
          </cell>
          <cell r="G6812" t="str">
            <v>SMALL</v>
          </cell>
          <cell r="H6812" t="str">
            <v>IH</v>
          </cell>
          <cell r="I6812" t="str">
            <v>0021101 - STICKLES INSURANCE AGENCY INC</v>
          </cell>
        </row>
        <row r="6813">
          <cell r="A6813" t="str">
            <v>C57381IH</v>
          </cell>
          <cell r="B6813">
            <v>42185</v>
          </cell>
          <cell r="C6813" t="str">
            <v>C57381</v>
          </cell>
          <cell r="D6813" t="str">
            <v>The Financial Advisors LLC</v>
          </cell>
          <cell r="E6813" t="str">
            <v>MA</v>
          </cell>
          <cell r="F6813" t="str">
            <v>P1</v>
          </cell>
          <cell r="G6813" t="str">
            <v>SMALL</v>
          </cell>
          <cell r="H6813" t="str">
            <v>IH</v>
          </cell>
          <cell r="I6813" t="str">
            <v>0025528 - HRK BROKERAGE SERVICES LLC</v>
          </cell>
        </row>
        <row r="6814">
          <cell r="A6814" t="str">
            <v>C57382IH</v>
          </cell>
          <cell r="B6814">
            <v>42185</v>
          </cell>
          <cell r="C6814" t="str">
            <v>C57382</v>
          </cell>
          <cell r="D6814" t="str">
            <v>ABJ General Contractor</v>
          </cell>
          <cell r="E6814" t="str">
            <v>ME</v>
          </cell>
          <cell r="F6814" t="str">
            <v>P1</v>
          </cell>
          <cell r="G6814" t="str">
            <v>SMALL</v>
          </cell>
          <cell r="H6814" t="str">
            <v>IH</v>
          </cell>
          <cell r="I6814" t="str">
            <v>0020989 - BUSINESS INSURANCE AGENCY</v>
          </cell>
        </row>
        <row r="6815">
          <cell r="A6815" t="str">
            <v>C57386IV</v>
          </cell>
          <cell r="B6815">
            <v>42185</v>
          </cell>
          <cell r="C6815" t="str">
            <v>C57386</v>
          </cell>
          <cell r="D6815" t="str">
            <v>Legal Label</v>
          </cell>
          <cell r="E6815" t="str">
            <v>ME</v>
          </cell>
          <cell r="F6815" t="str">
            <v>P1</v>
          </cell>
          <cell r="G6815" t="str">
            <v>SMALL</v>
          </cell>
          <cell r="H6815" t="str">
            <v>IV</v>
          </cell>
          <cell r="I6815" t="str">
            <v>0020987 - BUSINESS INSURANCE AGENCY</v>
          </cell>
        </row>
        <row r="6816">
          <cell r="A6816" t="str">
            <v>C57390JN</v>
          </cell>
          <cell r="B6816">
            <v>42185</v>
          </cell>
          <cell r="C6816" t="str">
            <v>C57390</v>
          </cell>
          <cell r="D6816" t="str">
            <v>Northlite Glass &amp; Mirror</v>
          </cell>
          <cell r="E6816" t="str">
            <v>NH</v>
          </cell>
          <cell r="F6816" t="str">
            <v>P1</v>
          </cell>
          <cell r="G6816" t="str">
            <v>SMALL</v>
          </cell>
          <cell r="H6816" t="str">
            <v>JN</v>
          </cell>
          <cell r="I6816" t="str">
            <v>0026287 - SENTINEL INSURANCE GROUP LLC N H</v>
          </cell>
        </row>
        <row r="6817">
          <cell r="A6817" t="str">
            <v>C57392IH</v>
          </cell>
          <cell r="B6817">
            <v>42185</v>
          </cell>
          <cell r="C6817" t="str">
            <v>C57392</v>
          </cell>
          <cell r="D6817" t="str">
            <v>Urology Practice Associates</v>
          </cell>
          <cell r="E6817" t="str">
            <v>MA</v>
          </cell>
          <cell r="F6817" t="str">
            <v>P1</v>
          </cell>
          <cell r="G6817" t="str">
            <v>SMALL</v>
          </cell>
          <cell r="H6817" t="str">
            <v>IH</v>
          </cell>
          <cell r="I6817" t="str">
            <v>0027933 - HAYS INSURANCE BROKERAGE GRP OF NE LLC</v>
          </cell>
        </row>
        <row r="6818">
          <cell r="A6818" t="str">
            <v>C57393JH</v>
          </cell>
          <cell r="B6818">
            <v>42185</v>
          </cell>
          <cell r="C6818" t="str">
            <v>C57393</v>
          </cell>
          <cell r="D6818" t="str">
            <v>TMCADD Consulting &amp; Services</v>
          </cell>
          <cell r="E6818" t="str">
            <v>NH</v>
          </cell>
          <cell r="F6818" t="str">
            <v>P1</v>
          </cell>
          <cell r="G6818" t="str">
            <v>SMALL</v>
          </cell>
          <cell r="H6818" t="str">
            <v>JH</v>
          </cell>
          <cell r="I6818" t="str">
            <v>0021035 - CGI EMPLOYEE BENEFITS GROUP</v>
          </cell>
        </row>
        <row r="6819">
          <cell r="A6819" t="str">
            <v>C57393JN</v>
          </cell>
          <cell r="B6819">
            <v>42185</v>
          </cell>
          <cell r="C6819" t="str">
            <v>C57393</v>
          </cell>
          <cell r="D6819" t="str">
            <v>TMCADD Consulting &amp; Services</v>
          </cell>
          <cell r="E6819" t="str">
            <v>NH</v>
          </cell>
          <cell r="F6819" t="str">
            <v>P1</v>
          </cell>
          <cell r="G6819" t="str">
            <v>SMALL</v>
          </cell>
          <cell r="H6819" t="str">
            <v>JN</v>
          </cell>
          <cell r="I6819" t="str">
            <v>0021035 - CGI EMPLOYEE BENEFITS GROUP</v>
          </cell>
        </row>
        <row r="6820">
          <cell r="A6820" t="str">
            <v>C57396IH</v>
          </cell>
          <cell r="B6820">
            <v>42185</v>
          </cell>
          <cell r="C6820" t="str">
            <v>C57396</v>
          </cell>
          <cell r="D6820" t="str">
            <v>Radio Communications Management</v>
          </cell>
          <cell r="E6820" t="str">
            <v>ME</v>
          </cell>
          <cell r="F6820" t="str">
            <v>P1</v>
          </cell>
          <cell r="G6820" t="str">
            <v>SMALL</v>
          </cell>
          <cell r="H6820" t="str">
            <v>IH</v>
          </cell>
          <cell r="I6820" t="str">
            <v>0035633 - NORTON FINANCIAL SERVICES INC</v>
          </cell>
        </row>
        <row r="6821">
          <cell r="A6821" t="str">
            <v>C57397IH</v>
          </cell>
          <cell r="B6821">
            <v>42185</v>
          </cell>
          <cell r="C6821" t="str">
            <v>C57397</v>
          </cell>
          <cell r="D6821" t="str">
            <v>Parent's Cooperative of Nantucket</v>
          </cell>
          <cell r="E6821" t="str">
            <v>MA</v>
          </cell>
          <cell r="F6821" t="str">
            <v>P1</v>
          </cell>
          <cell r="G6821" t="str">
            <v>SMALL</v>
          </cell>
          <cell r="H6821" t="str">
            <v>IH</v>
          </cell>
          <cell r="I6821" t="str">
            <v>0034198 - SUMMIT FINANCIAL INSURANCE AGCY</v>
          </cell>
        </row>
        <row r="6822">
          <cell r="A6822" t="str">
            <v>C57398IH</v>
          </cell>
          <cell r="B6822">
            <v>42185</v>
          </cell>
          <cell r="C6822" t="str">
            <v>C57398</v>
          </cell>
          <cell r="D6822" t="str">
            <v>Cowan Bolduc Doherty &amp; Co</v>
          </cell>
          <cell r="E6822" t="str">
            <v>MA</v>
          </cell>
          <cell r="F6822" t="str">
            <v>P1</v>
          </cell>
          <cell r="G6822" t="str">
            <v>SMALL</v>
          </cell>
          <cell r="H6822" t="str">
            <v>IH</v>
          </cell>
          <cell r="I6822" t="str">
            <v>0021111 - MCGRATH INSURANCE BROKERAGE INC</v>
          </cell>
        </row>
        <row r="6823">
          <cell r="A6823" t="str">
            <v>C57401IV</v>
          </cell>
          <cell r="B6823">
            <v>42185</v>
          </cell>
          <cell r="C6823" t="str">
            <v>C57401</v>
          </cell>
          <cell r="D6823" t="str">
            <v>Cullen Murphy &amp; Co</v>
          </cell>
          <cell r="E6823" t="str">
            <v>MA</v>
          </cell>
          <cell r="F6823" t="str">
            <v>P1</v>
          </cell>
          <cell r="G6823" t="str">
            <v>SMALL</v>
          </cell>
          <cell r="H6823" t="str">
            <v>IV</v>
          </cell>
          <cell r="I6823" t="str">
            <v>0033955 - BP BENEFITS LLC</v>
          </cell>
        </row>
        <row r="6824">
          <cell r="A6824" t="str">
            <v>C57405IH</v>
          </cell>
          <cell r="B6824">
            <v>42185</v>
          </cell>
          <cell r="C6824" t="str">
            <v>C57405</v>
          </cell>
          <cell r="D6824" t="str">
            <v>Boston Chinese Evangelical Church</v>
          </cell>
          <cell r="E6824" t="str">
            <v>MA</v>
          </cell>
          <cell r="F6824" t="str">
            <v>P1</v>
          </cell>
          <cell r="G6824" t="str">
            <v>SMALL</v>
          </cell>
          <cell r="H6824" t="str">
            <v>IH</v>
          </cell>
          <cell r="I6824" t="str">
            <v>0028222 - EASTERN BENEFITS GROUP</v>
          </cell>
        </row>
        <row r="6825">
          <cell r="A6825" t="str">
            <v>C57407IH</v>
          </cell>
          <cell r="B6825">
            <v>42185</v>
          </cell>
          <cell r="C6825" t="str">
            <v>C57407</v>
          </cell>
          <cell r="D6825" t="str">
            <v>Hunt Design</v>
          </cell>
          <cell r="E6825" t="str">
            <v>MA</v>
          </cell>
          <cell r="F6825" t="str">
            <v>P1</v>
          </cell>
          <cell r="G6825" t="str">
            <v>SMALL</v>
          </cell>
          <cell r="H6825" t="str">
            <v>IH</v>
          </cell>
          <cell r="I6825" t="str">
            <v>0021149 - OCEANPOINT INSURANCE AGENCY INC</v>
          </cell>
        </row>
        <row r="6826">
          <cell r="A6826" t="str">
            <v>C57408IH</v>
          </cell>
          <cell r="B6826">
            <v>42185</v>
          </cell>
          <cell r="C6826" t="str">
            <v>C57408</v>
          </cell>
          <cell r="D6826" t="str">
            <v>Themeli Builders Inc</v>
          </cell>
          <cell r="E6826" t="str">
            <v>MA</v>
          </cell>
          <cell r="F6826" t="str">
            <v>P1</v>
          </cell>
          <cell r="G6826" t="str">
            <v>SMALL</v>
          </cell>
          <cell r="H6826" t="str">
            <v>IH</v>
          </cell>
          <cell r="I6826" t="str">
            <v>0022915 - HEALTH NETWORK</v>
          </cell>
        </row>
        <row r="6827">
          <cell r="A6827" t="str">
            <v>C57408JA</v>
          </cell>
          <cell r="B6827">
            <v>42185</v>
          </cell>
          <cell r="C6827" t="str">
            <v>C57408</v>
          </cell>
          <cell r="D6827" t="str">
            <v>Themeli Builders Inc</v>
          </cell>
          <cell r="E6827" t="str">
            <v>MA</v>
          </cell>
          <cell r="F6827" t="str">
            <v>P1</v>
          </cell>
          <cell r="G6827" t="str">
            <v>SMALL</v>
          </cell>
          <cell r="H6827" t="str">
            <v>JA</v>
          </cell>
          <cell r="I6827" t="str">
            <v>0022915 - HEALTH NETWORK</v>
          </cell>
        </row>
        <row r="6828">
          <cell r="A6828" t="str">
            <v>C57411IH</v>
          </cell>
          <cell r="B6828">
            <v>42185</v>
          </cell>
          <cell r="C6828" t="str">
            <v>C57411</v>
          </cell>
          <cell r="D6828" t="str">
            <v>Datamatix Inc</v>
          </cell>
          <cell r="E6828" t="str">
            <v>MA</v>
          </cell>
          <cell r="F6828" t="str">
            <v>P1</v>
          </cell>
          <cell r="G6828" t="str">
            <v>SMALL</v>
          </cell>
          <cell r="H6828" t="str">
            <v>IH</v>
          </cell>
          <cell r="I6828" t="str">
            <v>0028994 - DIGITAL INSURANCE AGENCY INC</v>
          </cell>
        </row>
        <row r="6829">
          <cell r="A6829" t="str">
            <v>C57413IA</v>
          </cell>
          <cell r="B6829">
            <v>42185</v>
          </cell>
          <cell r="C6829" t="str">
            <v>C57413</v>
          </cell>
          <cell r="D6829" t="str">
            <v>Manouch Darvish DMD</v>
          </cell>
          <cell r="E6829" t="str">
            <v>MA</v>
          </cell>
          <cell r="F6829" t="str">
            <v>P1</v>
          </cell>
          <cell r="G6829" t="str">
            <v>SMALL</v>
          </cell>
          <cell r="H6829" t="str">
            <v>IA</v>
          </cell>
          <cell r="I6829" t="str">
            <v>0021167 - SPRING INSURANCE GROUP LLC</v>
          </cell>
        </row>
        <row r="6830">
          <cell r="A6830" t="str">
            <v>C57414IH</v>
          </cell>
          <cell r="B6830">
            <v>42185</v>
          </cell>
          <cell r="C6830" t="str">
            <v>C57414</v>
          </cell>
          <cell r="D6830" t="str">
            <v>Nationwide Payment Solutions</v>
          </cell>
          <cell r="E6830" t="str">
            <v>ME</v>
          </cell>
          <cell r="F6830" t="str">
            <v>P1</v>
          </cell>
          <cell r="G6830" t="str">
            <v>CRC</v>
          </cell>
          <cell r="H6830" t="str">
            <v>IH</v>
          </cell>
          <cell r="I6830" t="str">
            <v>0028914 - USI INSURANCE SERVICES LLC - BRIARCLIFF</v>
          </cell>
        </row>
        <row r="6831">
          <cell r="A6831" t="str">
            <v>C57414IV</v>
          </cell>
          <cell r="B6831">
            <v>42185</v>
          </cell>
          <cell r="C6831" t="str">
            <v>C57414</v>
          </cell>
          <cell r="D6831" t="str">
            <v>Nationwide Payment Solutions</v>
          </cell>
          <cell r="E6831" t="str">
            <v>ME</v>
          </cell>
          <cell r="F6831" t="str">
            <v>P1</v>
          </cell>
          <cell r="G6831" t="str">
            <v>CRC</v>
          </cell>
          <cell r="H6831" t="str">
            <v>IV</v>
          </cell>
          <cell r="I6831" t="str">
            <v>0028914 - USI INSURANCE SERVICES LLC - BRIARCLIFF</v>
          </cell>
        </row>
        <row r="6832">
          <cell r="A6832" t="str">
            <v>C57414PO</v>
          </cell>
          <cell r="B6832">
            <v>42185</v>
          </cell>
          <cell r="C6832" t="str">
            <v>C57414</v>
          </cell>
          <cell r="D6832" t="str">
            <v>Nationwide Payment Solutions</v>
          </cell>
          <cell r="E6832" t="str">
            <v>ME</v>
          </cell>
          <cell r="F6832" t="str">
            <v>P1</v>
          </cell>
          <cell r="G6832" t="str">
            <v>CRC</v>
          </cell>
          <cell r="H6832" t="str">
            <v>PO</v>
          </cell>
          <cell r="I6832" t="str">
            <v>0028914 - USI INSURANCE SERVICES LLC - BRIARCLIFF</v>
          </cell>
        </row>
        <row r="6833">
          <cell r="A6833" t="str">
            <v>C57417IH</v>
          </cell>
          <cell r="B6833">
            <v>42185</v>
          </cell>
          <cell r="C6833" t="str">
            <v>C57417</v>
          </cell>
          <cell r="D6833" t="str">
            <v>Boston Air</v>
          </cell>
          <cell r="E6833" t="str">
            <v>MA</v>
          </cell>
          <cell r="F6833" t="str">
            <v>P1</v>
          </cell>
          <cell r="G6833" t="str">
            <v>SMALL</v>
          </cell>
          <cell r="H6833" t="str">
            <v>IH</v>
          </cell>
          <cell r="I6833" t="str">
            <v>0021169 - UNITED BUSINESSMANS INSURANCE AGENCY</v>
          </cell>
        </row>
        <row r="6834">
          <cell r="A6834" t="str">
            <v>C57418IV</v>
          </cell>
          <cell r="B6834">
            <v>42185</v>
          </cell>
          <cell r="C6834" t="str">
            <v>C57418</v>
          </cell>
          <cell r="D6834" t="str">
            <v>Storey Brothers Inc</v>
          </cell>
          <cell r="E6834" t="str">
            <v>ME</v>
          </cell>
          <cell r="F6834" t="str">
            <v>P1</v>
          </cell>
          <cell r="G6834" t="str">
            <v>SMALL</v>
          </cell>
          <cell r="H6834" t="str">
            <v>IV</v>
          </cell>
          <cell r="I6834" t="str">
            <v>0020970 - CLARK INSURANCE</v>
          </cell>
        </row>
        <row r="6835">
          <cell r="A6835" t="str">
            <v>C57420IH</v>
          </cell>
          <cell r="B6835">
            <v>42185</v>
          </cell>
          <cell r="C6835" t="str">
            <v>C57420</v>
          </cell>
          <cell r="D6835" t="str">
            <v>Franchi Management Co Inc</v>
          </cell>
          <cell r="E6835" t="str">
            <v>MA</v>
          </cell>
          <cell r="F6835" t="str">
            <v>P1</v>
          </cell>
          <cell r="G6835" t="str">
            <v>SMALL</v>
          </cell>
          <cell r="H6835" t="str">
            <v>IH</v>
          </cell>
          <cell r="I6835" t="str">
            <v>0027975 - GAUDREAU GROUP INC INS AGENCY</v>
          </cell>
        </row>
        <row r="6836">
          <cell r="A6836" t="str">
            <v>C57420IV</v>
          </cell>
          <cell r="B6836">
            <v>42185</v>
          </cell>
          <cell r="C6836" t="str">
            <v>C57420</v>
          </cell>
          <cell r="D6836" t="str">
            <v>Franchi Management Co Inc</v>
          </cell>
          <cell r="E6836" t="str">
            <v>MA</v>
          </cell>
          <cell r="F6836" t="str">
            <v>P1</v>
          </cell>
          <cell r="G6836" t="str">
            <v>SMALL</v>
          </cell>
          <cell r="H6836" t="str">
            <v>IV</v>
          </cell>
          <cell r="I6836" t="str">
            <v>0027975 - GAUDREAU GROUP INC INS AGENCY</v>
          </cell>
        </row>
        <row r="6837">
          <cell r="A6837" t="str">
            <v>C57421PO</v>
          </cell>
          <cell r="B6837">
            <v>42185</v>
          </cell>
          <cell r="C6837" t="str">
            <v>C57421</v>
          </cell>
          <cell r="D6837" t="str">
            <v>Ford Insurance Agency, Inc</v>
          </cell>
          <cell r="E6837" t="str">
            <v>ME</v>
          </cell>
          <cell r="F6837" t="str">
            <v>P1</v>
          </cell>
          <cell r="G6837" t="str">
            <v>SMALL</v>
          </cell>
          <cell r="H6837" t="str">
            <v>PO</v>
          </cell>
          <cell r="I6837" t="str">
            <v>0020990 - FORD INSURANCE AGENCY INC</v>
          </cell>
        </row>
        <row r="6838">
          <cell r="A6838" t="str">
            <v>C57422IA</v>
          </cell>
          <cell r="B6838">
            <v>42185</v>
          </cell>
          <cell r="C6838" t="str">
            <v>C57422</v>
          </cell>
          <cell r="D6838" t="str">
            <v>Tufts University Post Docs</v>
          </cell>
          <cell r="E6838" t="str">
            <v>MA</v>
          </cell>
          <cell r="F6838" t="str">
            <v>P1</v>
          </cell>
          <cell r="G6838" t="str">
            <v>ERF</v>
          </cell>
          <cell r="H6838" t="str">
            <v>IA</v>
          </cell>
          <cell r="I6838" t="str">
            <v>0026110 - WILLIS OF MASSACHUSETTS INC</v>
          </cell>
        </row>
        <row r="6839">
          <cell r="A6839" t="str">
            <v>C57422IH</v>
          </cell>
          <cell r="B6839">
            <v>42185</v>
          </cell>
          <cell r="C6839" t="str">
            <v>C57422</v>
          </cell>
          <cell r="D6839" t="str">
            <v>Tufts University Post Docs</v>
          </cell>
          <cell r="E6839" t="str">
            <v>MA</v>
          </cell>
          <cell r="F6839" t="str">
            <v>P1</v>
          </cell>
          <cell r="G6839" t="str">
            <v>ERF</v>
          </cell>
          <cell r="H6839" t="str">
            <v>IH</v>
          </cell>
          <cell r="I6839" t="str">
            <v>0026110 - WILLIS OF MASSACHUSETTS INC</v>
          </cell>
        </row>
        <row r="6840">
          <cell r="A6840" t="str">
            <v>C57426IH</v>
          </cell>
          <cell r="B6840">
            <v>42185</v>
          </cell>
          <cell r="C6840" t="str">
            <v>C57426</v>
          </cell>
          <cell r="D6840" t="str">
            <v>Dermatology of Cape Cod PC</v>
          </cell>
          <cell r="E6840" t="str">
            <v>MA</v>
          </cell>
          <cell r="F6840" t="str">
            <v>P1</v>
          </cell>
          <cell r="G6840" t="str">
            <v>SMALL</v>
          </cell>
          <cell r="H6840" t="str">
            <v>IH</v>
          </cell>
          <cell r="I6840" t="str">
            <v>0021137 - PHYSICIANS INSURANCE AGENCY OF MA</v>
          </cell>
        </row>
        <row r="6841">
          <cell r="A6841" t="str">
            <v>C57429IH</v>
          </cell>
          <cell r="B6841">
            <v>42185</v>
          </cell>
          <cell r="C6841" t="str">
            <v>C57429</v>
          </cell>
          <cell r="D6841" t="str">
            <v>Dynamic Fire Protection Inc</v>
          </cell>
          <cell r="E6841" t="str">
            <v>MA</v>
          </cell>
          <cell r="F6841" t="str">
            <v>P1</v>
          </cell>
          <cell r="G6841" t="str">
            <v>SMALL</v>
          </cell>
          <cell r="H6841" t="str">
            <v>IH</v>
          </cell>
          <cell r="I6841" t="str">
            <v>0021171 - RODGERS, ANDREW P</v>
          </cell>
        </row>
        <row r="6842">
          <cell r="A6842" t="str">
            <v>C57429JA</v>
          </cell>
          <cell r="B6842">
            <v>42185</v>
          </cell>
          <cell r="C6842" t="str">
            <v>C57429</v>
          </cell>
          <cell r="D6842" t="str">
            <v>Dynamic Fire Protection Inc</v>
          </cell>
          <cell r="E6842" t="str">
            <v>MA</v>
          </cell>
          <cell r="F6842" t="str">
            <v>P1</v>
          </cell>
          <cell r="G6842" t="str">
            <v>SMALL</v>
          </cell>
          <cell r="H6842" t="str">
            <v>JA</v>
          </cell>
          <cell r="I6842" t="str">
            <v>0021171 - RODGERS, ANDREW P</v>
          </cell>
        </row>
        <row r="6843">
          <cell r="A6843" t="str">
            <v>C57433JM</v>
          </cell>
          <cell r="B6843">
            <v>42185</v>
          </cell>
          <cell r="C6843" t="str">
            <v>C57433</v>
          </cell>
          <cell r="D6843" t="str">
            <v>Schaefer Mortgage Corporation</v>
          </cell>
          <cell r="E6843" t="str">
            <v>NH</v>
          </cell>
          <cell r="F6843" t="str">
            <v>P1</v>
          </cell>
          <cell r="G6843" t="str">
            <v>SMALL</v>
          </cell>
          <cell r="H6843" t="str">
            <v>JM</v>
          </cell>
          <cell r="I6843" t="str">
            <v>0026278 - ROWLEY AGENCY INC</v>
          </cell>
        </row>
        <row r="6844">
          <cell r="A6844" t="str">
            <v>C57433JN</v>
          </cell>
          <cell r="B6844">
            <v>42185</v>
          </cell>
          <cell r="C6844" t="str">
            <v>C57433</v>
          </cell>
          <cell r="D6844" t="str">
            <v>Schaefer Mortgage Corporation</v>
          </cell>
          <cell r="E6844" t="str">
            <v>NH</v>
          </cell>
          <cell r="F6844" t="str">
            <v>P1</v>
          </cell>
          <cell r="G6844" t="str">
            <v>SMALL</v>
          </cell>
          <cell r="H6844" t="str">
            <v>JN</v>
          </cell>
          <cell r="I6844" t="str">
            <v>0026278 - ROWLEY AGENCY INC</v>
          </cell>
        </row>
        <row r="6845">
          <cell r="A6845" t="str">
            <v>C57434IV</v>
          </cell>
          <cell r="B6845">
            <v>42185</v>
          </cell>
          <cell r="C6845" t="str">
            <v>C57434</v>
          </cell>
          <cell r="D6845" t="str">
            <v>Innovative Process Solutions Inc</v>
          </cell>
          <cell r="E6845" t="str">
            <v>MA</v>
          </cell>
          <cell r="F6845" t="str">
            <v>P1</v>
          </cell>
          <cell r="G6845" t="str">
            <v>SMALL</v>
          </cell>
          <cell r="H6845" t="str">
            <v>IV</v>
          </cell>
          <cell r="I6845" t="str">
            <v>0034000 - HEALTH &amp; WEALTH INC</v>
          </cell>
        </row>
        <row r="6846">
          <cell r="A6846" t="str">
            <v>C57435IA</v>
          </cell>
          <cell r="B6846">
            <v>42185</v>
          </cell>
          <cell r="C6846" t="str">
            <v>C57435</v>
          </cell>
          <cell r="D6846" t="str">
            <v>Benanna LLC</v>
          </cell>
          <cell r="E6846" t="str">
            <v>MA</v>
          </cell>
          <cell r="F6846" t="str">
            <v>P1</v>
          </cell>
          <cell r="G6846" t="str">
            <v>SMALL</v>
          </cell>
          <cell r="H6846" t="str">
            <v>IA</v>
          </cell>
          <cell r="I6846" t="str">
            <v>0021170 - MID-STATE INSURANCE AGENCY INC</v>
          </cell>
        </row>
        <row r="6847">
          <cell r="A6847" t="str">
            <v>C57438IH</v>
          </cell>
          <cell r="B6847">
            <v>42185</v>
          </cell>
          <cell r="C6847" t="str">
            <v>C57438</v>
          </cell>
          <cell r="D6847" t="str">
            <v>TLC Janitorial Inc</v>
          </cell>
          <cell r="E6847" t="str">
            <v>MA</v>
          </cell>
          <cell r="F6847" t="str">
            <v>P1</v>
          </cell>
          <cell r="G6847" t="str">
            <v>SMALL</v>
          </cell>
          <cell r="H6847" t="str">
            <v>IH</v>
          </cell>
          <cell r="I6847" t="str">
            <v>0032550 - PROTECTOR GROUP INSURANCE AGENCY, THE</v>
          </cell>
        </row>
        <row r="6848">
          <cell r="A6848" t="str">
            <v>C57440IA</v>
          </cell>
          <cell r="B6848">
            <v>42185</v>
          </cell>
          <cell r="C6848" t="str">
            <v>C57440</v>
          </cell>
          <cell r="D6848" t="str">
            <v>UFA Inc</v>
          </cell>
          <cell r="E6848" t="str">
            <v>MA</v>
          </cell>
          <cell r="F6848" t="str">
            <v>P1</v>
          </cell>
          <cell r="G6848" t="str">
            <v>SMALL</v>
          </cell>
          <cell r="H6848" t="str">
            <v>IA</v>
          </cell>
          <cell r="I6848" t="str">
            <v>0021123 - PARTNERS BENEFIT GROUP INC</v>
          </cell>
        </row>
        <row r="6849">
          <cell r="A6849" t="str">
            <v>C57440IH</v>
          </cell>
          <cell r="B6849">
            <v>42185</v>
          </cell>
          <cell r="C6849" t="str">
            <v>C57440</v>
          </cell>
          <cell r="D6849" t="str">
            <v>UFA Inc</v>
          </cell>
          <cell r="E6849" t="str">
            <v>MA</v>
          </cell>
          <cell r="F6849" t="str">
            <v>P1</v>
          </cell>
          <cell r="G6849" t="str">
            <v>SMALL</v>
          </cell>
          <cell r="H6849" t="str">
            <v>IH</v>
          </cell>
          <cell r="I6849" t="str">
            <v>0021123 - PARTNERS BENEFIT GROUP INC</v>
          </cell>
        </row>
        <row r="6850">
          <cell r="A6850" t="str">
            <v>C57441IH</v>
          </cell>
          <cell r="B6850">
            <v>42185</v>
          </cell>
          <cell r="C6850" t="str">
            <v>C57441</v>
          </cell>
          <cell r="D6850" t="str">
            <v>Get in Shape for Women Franchise Corp</v>
          </cell>
          <cell r="E6850" t="str">
            <v>MA</v>
          </cell>
          <cell r="F6850" t="str">
            <v>P1</v>
          </cell>
          <cell r="G6850" t="str">
            <v>SMALL</v>
          </cell>
          <cell r="H6850" t="str">
            <v>IH</v>
          </cell>
          <cell r="I6850" t="str">
            <v>0021034 - SMALL BUSINESS INSURANCE AGENCY INC</v>
          </cell>
        </row>
        <row r="6851">
          <cell r="A6851" t="str">
            <v>C57443JM</v>
          </cell>
          <cell r="B6851">
            <v>42185</v>
          </cell>
          <cell r="C6851" t="str">
            <v>C57443</v>
          </cell>
          <cell r="D6851" t="str">
            <v>GJ Associates Inc</v>
          </cell>
          <cell r="E6851" t="str">
            <v>NH</v>
          </cell>
          <cell r="F6851" t="str">
            <v>P1</v>
          </cell>
          <cell r="G6851" t="str">
            <v>SMALL</v>
          </cell>
          <cell r="H6851" t="str">
            <v>JM</v>
          </cell>
          <cell r="I6851" t="str">
            <v>0021322 - CORNERSTONE BENEFIT &amp; RET GROUP INC</v>
          </cell>
        </row>
        <row r="6852">
          <cell r="A6852" t="str">
            <v>C57443JN</v>
          </cell>
          <cell r="B6852">
            <v>42185</v>
          </cell>
          <cell r="C6852" t="str">
            <v>C57443</v>
          </cell>
          <cell r="D6852" t="str">
            <v>GJ Associates Inc</v>
          </cell>
          <cell r="E6852" t="str">
            <v>NH</v>
          </cell>
          <cell r="F6852" t="str">
            <v>P1</v>
          </cell>
          <cell r="G6852" t="str">
            <v>SMALL</v>
          </cell>
          <cell r="H6852" t="str">
            <v>JN</v>
          </cell>
          <cell r="I6852" t="str">
            <v>0021322 - CORNERSTONE BENEFIT &amp; RET GROUP INC</v>
          </cell>
        </row>
        <row r="6853">
          <cell r="A6853" t="str">
            <v>C57444IA</v>
          </cell>
          <cell r="B6853">
            <v>42185</v>
          </cell>
          <cell r="C6853" t="str">
            <v>C57444</v>
          </cell>
          <cell r="D6853" t="str">
            <v>Cervello Inc</v>
          </cell>
          <cell r="E6853" t="str">
            <v>MA</v>
          </cell>
          <cell r="F6853" t="str">
            <v>P1</v>
          </cell>
          <cell r="G6853" t="str">
            <v>CRC</v>
          </cell>
          <cell r="H6853" t="str">
            <v>IA</v>
          </cell>
          <cell r="I6853" t="str">
            <v>0035858 - USI INSURANCE SERVICES LLC - BRIARCLIFF</v>
          </cell>
        </row>
        <row r="6854">
          <cell r="A6854" t="str">
            <v>C57444IH</v>
          </cell>
          <cell r="B6854">
            <v>42185</v>
          </cell>
          <cell r="C6854" t="str">
            <v>C57444</v>
          </cell>
          <cell r="D6854" t="str">
            <v>Cervello Inc</v>
          </cell>
          <cell r="E6854" t="str">
            <v>MA</v>
          </cell>
          <cell r="F6854" t="str">
            <v>P1</v>
          </cell>
          <cell r="G6854" t="str">
            <v>CRC</v>
          </cell>
          <cell r="H6854" t="str">
            <v>IH</v>
          </cell>
          <cell r="I6854" t="str">
            <v>0035858 - USI INSURANCE SERVICES LLC - BRIARCLIFF</v>
          </cell>
        </row>
        <row r="6855">
          <cell r="A6855" t="str">
            <v>C57446IH</v>
          </cell>
          <cell r="B6855">
            <v>42185</v>
          </cell>
          <cell r="C6855" t="str">
            <v>C57446</v>
          </cell>
          <cell r="D6855" t="str">
            <v>Dedham Opthalmic Consultants &amp; Surgeons PC</v>
          </cell>
          <cell r="E6855" t="str">
            <v>MA</v>
          </cell>
          <cell r="F6855" t="str">
            <v>P1</v>
          </cell>
          <cell r="G6855" t="str">
            <v>SMALL</v>
          </cell>
          <cell r="H6855" t="str">
            <v>IH</v>
          </cell>
          <cell r="I6855" t="str">
            <v>0020974 - HUB INTERNATIONAL NEW ENGLAND LLC</v>
          </cell>
        </row>
        <row r="6856">
          <cell r="A6856" t="str">
            <v>C57447IH</v>
          </cell>
          <cell r="B6856">
            <v>42185</v>
          </cell>
          <cell r="C6856" t="str">
            <v>C57447</v>
          </cell>
          <cell r="D6856" t="str">
            <v>Falmouth Mobil</v>
          </cell>
          <cell r="E6856" t="str">
            <v>MA</v>
          </cell>
          <cell r="F6856" t="str">
            <v>P1</v>
          </cell>
          <cell r="G6856" t="str">
            <v>SMALL</v>
          </cell>
          <cell r="H6856" t="str">
            <v>IH</v>
          </cell>
          <cell r="I6856" t="str">
            <v>0021031 - MCCULLOM, PATRICK</v>
          </cell>
        </row>
        <row r="6857">
          <cell r="A6857" t="str">
            <v>C57450IA</v>
          </cell>
          <cell r="B6857">
            <v>42185</v>
          </cell>
          <cell r="C6857" t="str">
            <v>C57450</v>
          </cell>
          <cell r="D6857" t="str">
            <v>Strategic Benefit Advisors Inc</v>
          </cell>
          <cell r="E6857" t="str">
            <v>MA</v>
          </cell>
          <cell r="F6857" t="str">
            <v>P1</v>
          </cell>
          <cell r="G6857" t="str">
            <v>SMALL</v>
          </cell>
          <cell r="H6857" t="str">
            <v>IA</v>
          </cell>
          <cell r="I6857" t="str">
            <v>0021130 - STRATEGIC BENEFIT ADVISORS INC</v>
          </cell>
        </row>
        <row r="6858">
          <cell r="A6858" t="str">
            <v>C57450IH</v>
          </cell>
          <cell r="B6858">
            <v>42185</v>
          </cell>
          <cell r="C6858" t="str">
            <v>C57450</v>
          </cell>
          <cell r="D6858" t="str">
            <v>Strategic Benefit Advisors Inc</v>
          </cell>
          <cell r="E6858" t="str">
            <v>MA</v>
          </cell>
          <cell r="F6858" t="str">
            <v>P1</v>
          </cell>
          <cell r="G6858" t="str">
            <v>SMALL</v>
          </cell>
          <cell r="H6858" t="str">
            <v>IH</v>
          </cell>
          <cell r="I6858" t="str">
            <v>0021130 - STRATEGIC BENEFIT ADVISORS INC</v>
          </cell>
        </row>
        <row r="6859">
          <cell r="A6859" t="str">
            <v>C57452IH</v>
          </cell>
          <cell r="B6859">
            <v>42185</v>
          </cell>
          <cell r="C6859" t="str">
            <v>C57452</v>
          </cell>
          <cell r="D6859" t="str">
            <v>Seaside Alarms Inc</v>
          </cell>
          <cell r="E6859" t="str">
            <v>MA</v>
          </cell>
          <cell r="F6859" t="str">
            <v>P1</v>
          </cell>
          <cell r="G6859" t="str">
            <v>SMALL</v>
          </cell>
          <cell r="H6859" t="str">
            <v>IH</v>
          </cell>
          <cell r="I6859" t="str">
            <v>0021100 - THOMPSON, JEFFREY D</v>
          </cell>
        </row>
        <row r="6860">
          <cell r="A6860" t="str">
            <v>C57452MI</v>
          </cell>
          <cell r="B6860">
            <v>42185</v>
          </cell>
          <cell r="C6860" t="str">
            <v>C57452</v>
          </cell>
          <cell r="D6860" t="str">
            <v>Seaside Alarms Inc</v>
          </cell>
          <cell r="E6860" t="str">
            <v>MA</v>
          </cell>
          <cell r="F6860" t="str">
            <v>P1</v>
          </cell>
          <cell r="G6860" t="str">
            <v>MCARE</v>
          </cell>
          <cell r="H6860" t="str">
            <v>MI</v>
          </cell>
          <cell r="I6860" t="str">
            <v>0021100 - THOMPSON, JEFFREY D</v>
          </cell>
        </row>
        <row r="6861">
          <cell r="A6861" t="str">
            <v>C57453IH</v>
          </cell>
          <cell r="B6861">
            <v>42185</v>
          </cell>
          <cell r="C6861" t="str">
            <v>C57453</v>
          </cell>
          <cell r="D6861" t="str">
            <v>Anns Fabrics Sewing Machine Center</v>
          </cell>
          <cell r="E6861" t="str">
            <v>MA</v>
          </cell>
          <cell r="F6861" t="str">
            <v>P1</v>
          </cell>
          <cell r="G6861" t="str">
            <v>SMALL</v>
          </cell>
          <cell r="H6861" t="str">
            <v>IH</v>
          </cell>
          <cell r="I6861" t="str">
            <v>0023862 - AXIAL BENEFITS GROUP LLC</v>
          </cell>
        </row>
        <row r="6862">
          <cell r="A6862" t="str">
            <v>C57454IA</v>
          </cell>
          <cell r="B6862">
            <v>42185</v>
          </cell>
          <cell r="C6862" t="str">
            <v>C57454</v>
          </cell>
          <cell r="D6862" t="str">
            <v>Compu-Call Inc</v>
          </cell>
          <cell r="E6862" t="str">
            <v>MA</v>
          </cell>
          <cell r="F6862" t="str">
            <v>P1</v>
          </cell>
          <cell r="G6862" t="str">
            <v>SMALL</v>
          </cell>
          <cell r="H6862" t="str">
            <v>IA</v>
          </cell>
          <cell r="I6862" t="str">
            <v>0021083 - MIRACLE, JUDITH L</v>
          </cell>
        </row>
        <row r="6863">
          <cell r="A6863" t="str">
            <v>C57454IH</v>
          </cell>
          <cell r="B6863">
            <v>42185</v>
          </cell>
          <cell r="C6863" t="str">
            <v>C57454</v>
          </cell>
          <cell r="D6863" t="str">
            <v>Compu-Call Inc</v>
          </cell>
          <cell r="E6863" t="str">
            <v>MA</v>
          </cell>
          <cell r="F6863" t="str">
            <v>P1</v>
          </cell>
          <cell r="G6863" t="str">
            <v>SMALL</v>
          </cell>
          <cell r="H6863" t="str">
            <v>IH</v>
          </cell>
          <cell r="I6863" t="str">
            <v>0021083 - MIRACLE, JUDITH L</v>
          </cell>
        </row>
        <row r="6864">
          <cell r="A6864" t="str">
            <v>C57454MI</v>
          </cell>
          <cell r="B6864">
            <v>42185</v>
          </cell>
          <cell r="C6864" t="str">
            <v>C57454</v>
          </cell>
          <cell r="D6864" t="str">
            <v>Compu-Call Inc</v>
          </cell>
          <cell r="E6864" t="str">
            <v>MA</v>
          </cell>
          <cell r="F6864" t="str">
            <v>P1</v>
          </cell>
          <cell r="G6864" t="str">
            <v>MCARE</v>
          </cell>
          <cell r="H6864" t="str">
            <v>MI</v>
          </cell>
          <cell r="I6864" t="str">
            <v>0021083 - MIRACLE, JUDITH L</v>
          </cell>
        </row>
        <row r="6865">
          <cell r="A6865" t="str">
            <v>C57456IH</v>
          </cell>
          <cell r="B6865">
            <v>42185</v>
          </cell>
          <cell r="C6865" t="str">
            <v>C57456</v>
          </cell>
          <cell r="D6865" t="str">
            <v>Slawsby Insurance</v>
          </cell>
          <cell r="E6865" t="str">
            <v>NH</v>
          </cell>
          <cell r="F6865" t="str">
            <v>P1</v>
          </cell>
          <cell r="G6865" t="str">
            <v>SMALL</v>
          </cell>
          <cell r="H6865" t="str">
            <v>IH</v>
          </cell>
          <cell r="I6865" t="str">
            <v>0020959 - STATE AGENCY INC</v>
          </cell>
        </row>
        <row r="6866">
          <cell r="A6866" t="str">
            <v>C57456IV</v>
          </cell>
          <cell r="B6866">
            <v>42185</v>
          </cell>
          <cell r="C6866" t="str">
            <v>C57456</v>
          </cell>
          <cell r="D6866" t="str">
            <v>Slawsby Insurance</v>
          </cell>
          <cell r="E6866" t="str">
            <v>NH</v>
          </cell>
          <cell r="F6866" t="str">
            <v>P1</v>
          </cell>
          <cell r="G6866" t="str">
            <v>SMALL</v>
          </cell>
          <cell r="H6866" t="str">
            <v>IV</v>
          </cell>
          <cell r="I6866" t="str">
            <v>0020959 - STATE AGENCY INC</v>
          </cell>
        </row>
        <row r="6867">
          <cell r="A6867" t="str">
            <v>C57462IH</v>
          </cell>
          <cell r="B6867">
            <v>42185</v>
          </cell>
          <cell r="C6867" t="str">
            <v>C57462</v>
          </cell>
          <cell r="D6867" t="str">
            <v>Town &amp; Country Restaurant Corp dba JJ McKays Restaurant</v>
          </cell>
          <cell r="E6867" t="str">
            <v>MA</v>
          </cell>
          <cell r="F6867" t="str">
            <v>P1</v>
          </cell>
          <cell r="G6867" t="str">
            <v>SMALL</v>
          </cell>
          <cell r="H6867" t="str">
            <v>IH</v>
          </cell>
          <cell r="I6867" t="str">
            <v>0020986 - KAPLAN, ELLEN A</v>
          </cell>
        </row>
        <row r="6868">
          <cell r="A6868" t="str">
            <v>C57464IH</v>
          </cell>
          <cell r="B6868">
            <v>42185</v>
          </cell>
          <cell r="C6868" t="str">
            <v>C57464</v>
          </cell>
          <cell r="D6868" t="str">
            <v>T-Buck Construction</v>
          </cell>
          <cell r="E6868" t="str">
            <v>ME</v>
          </cell>
          <cell r="F6868" t="str">
            <v>P1</v>
          </cell>
          <cell r="G6868" t="str">
            <v>SMALL</v>
          </cell>
          <cell r="H6868" t="str">
            <v>IH</v>
          </cell>
          <cell r="I6868" t="str">
            <v>0027556 - NORTHEAST FINANCIAL STRATEGIES INC</v>
          </cell>
        </row>
        <row r="6869">
          <cell r="A6869" t="str">
            <v>C57464PO</v>
          </cell>
          <cell r="B6869">
            <v>42185</v>
          </cell>
          <cell r="C6869" t="str">
            <v>C57464</v>
          </cell>
          <cell r="D6869" t="str">
            <v>T-Buck Construction</v>
          </cell>
          <cell r="E6869" t="str">
            <v>ME</v>
          </cell>
          <cell r="F6869" t="str">
            <v>P1</v>
          </cell>
          <cell r="G6869" t="str">
            <v>SMALL</v>
          </cell>
          <cell r="H6869" t="str">
            <v>PO</v>
          </cell>
          <cell r="I6869" t="str">
            <v>0027556 - NORTHEAST FINANCIAL STRATEGIES INC</v>
          </cell>
        </row>
        <row r="6870">
          <cell r="A6870" t="str">
            <v>C57469JM</v>
          </cell>
          <cell r="B6870">
            <v>42185</v>
          </cell>
          <cell r="C6870" t="str">
            <v>C57469</v>
          </cell>
          <cell r="D6870" t="str">
            <v>RJP Auto Repair LLC</v>
          </cell>
          <cell r="E6870" t="str">
            <v>NH</v>
          </cell>
          <cell r="F6870" t="str">
            <v>P1</v>
          </cell>
          <cell r="G6870" t="str">
            <v>SMALL</v>
          </cell>
          <cell r="H6870" t="str">
            <v>JM</v>
          </cell>
          <cell r="I6870" t="str">
            <v>0021359 - CORNERSTONE BENEFIT &amp; RET GROUP INC</v>
          </cell>
        </row>
        <row r="6871">
          <cell r="A6871" t="str">
            <v>C57472IH</v>
          </cell>
          <cell r="B6871">
            <v>42185</v>
          </cell>
          <cell r="C6871" t="str">
            <v>C57472</v>
          </cell>
          <cell r="D6871" t="str">
            <v>Wenzels Auto Body &amp; Glass</v>
          </cell>
          <cell r="E6871" t="str">
            <v>MA</v>
          </cell>
          <cell r="F6871" t="str">
            <v>P1</v>
          </cell>
          <cell r="G6871" t="str">
            <v>SMALL</v>
          </cell>
          <cell r="H6871" t="str">
            <v>IH</v>
          </cell>
          <cell r="I6871" t="str">
            <v>0021370 - REID JR, ROBERT J</v>
          </cell>
        </row>
        <row r="6872">
          <cell r="A6872" t="str">
            <v>C57473IH</v>
          </cell>
          <cell r="B6872">
            <v>42185</v>
          </cell>
          <cell r="C6872" t="str">
            <v>C57473</v>
          </cell>
          <cell r="D6872" t="str">
            <v>Coastal Manor</v>
          </cell>
          <cell r="E6872" t="str">
            <v>ME</v>
          </cell>
          <cell r="F6872" t="str">
            <v>P1</v>
          </cell>
          <cell r="G6872" t="str">
            <v>SMALL</v>
          </cell>
          <cell r="H6872" t="str">
            <v>IH</v>
          </cell>
          <cell r="I6872" t="str">
            <v>0021303 - PEREZ, ROBERT</v>
          </cell>
        </row>
        <row r="6873">
          <cell r="A6873" t="str">
            <v>C57474IH</v>
          </cell>
          <cell r="B6873">
            <v>42185</v>
          </cell>
          <cell r="C6873" t="str">
            <v>C57474</v>
          </cell>
          <cell r="D6873" t="str">
            <v>Stoneham Theatre Corporation</v>
          </cell>
          <cell r="E6873" t="str">
            <v>MA</v>
          </cell>
          <cell r="F6873" t="str">
            <v>P1</v>
          </cell>
          <cell r="G6873" t="str">
            <v>SMALL</v>
          </cell>
          <cell r="H6873" t="str">
            <v>IH</v>
          </cell>
          <cell r="I6873" t="str">
            <v>0021351 - BAYSTATE BENEFIT SERVICES INC</v>
          </cell>
        </row>
        <row r="6874">
          <cell r="A6874" t="str">
            <v>C57475IH</v>
          </cell>
          <cell r="B6874">
            <v>42185</v>
          </cell>
          <cell r="C6874" t="str">
            <v>C57475</v>
          </cell>
          <cell r="D6874" t="str">
            <v>SSG Development LLC</v>
          </cell>
          <cell r="E6874" t="str">
            <v>MA</v>
          </cell>
          <cell r="F6874" t="str">
            <v>P1</v>
          </cell>
          <cell r="G6874" t="str">
            <v>SMALL</v>
          </cell>
          <cell r="H6874" t="str">
            <v>IH</v>
          </cell>
          <cell r="I6874" t="str">
            <v>0021002 - ALLEN, CHRISTOPHER M</v>
          </cell>
        </row>
        <row r="6875">
          <cell r="A6875" t="str">
            <v>C57476IH</v>
          </cell>
          <cell r="B6875">
            <v>42185</v>
          </cell>
          <cell r="C6875" t="str">
            <v>C57476</v>
          </cell>
          <cell r="D6875" t="str">
            <v>The Wood Lumber Company</v>
          </cell>
          <cell r="E6875" t="str">
            <v>MA</v>
          </cell>
          <cell r="F6875" t="str">
            <v>P1</v>
          </cell>
          <cell r="G6875" t="str">
            <v>SMALL</v>
          </cell>
          <cell r="H6875" t="str">
            <v>IH</v>
          </cell>
          <cell r="I6875" t="str">
            <v>0021333 - REID JR, ROBERT J</v>
          </cell>
        </row>
        <row r="6876">
          <cell r="A6876" t="str">
            <v>C57478JN</v>
          </cell>
          <cell r="B6876">
            <v>42185</v>
          </cell>
          <cell r="C6876" t="str">
            <v>C57478</v>
          </cell>
          <cell r="D6876" t="str">
            <v>Syam Software Inc</v>
          </cell>
          <cell r="E6876" t="str">
            <v>NH</v>
          </cell>
          <cell r="F6876" t="str">
            <v>P1</v>
          </cell>
          <cell r="G6876" t="str">
            <v>SMALL</v>
          </cell>
          <cell r="H6876" t="str">
            <v>JN</v>
          </cell>
          <cell r="I6876" t="str">
            <v>0031784 - ROBERT L BROWN INSURANCE INC</v>
          </cell>
        </row>
        <row r="6877">
          <cell r="A6877" t="str">
            <v>C57480IA</v>
          </cell>
          <cell r="B6877">
            <v>42185</v>
          </cell>
          <cell r="C6877" t="str">
            <v>C57480</v>
          </cell>
          <cell r="D6877" t="str">
            <v>Mevion Medical Systems</v>
          </cell>
          <cell r="E6877" t="str">
            <v>MA</v>
          </cell>
          <cell r="F6877" t="str">
            <v>P1</v>
          </cell>
          <cell r="G6877" t="str">
            <v>ERF</v>
          </cell>
          <cell r="H6877" t="str">
            <v>IA</v>
          </cell>
          <cell r="I6877" t="str">
            <v>0035259 - INTEGRATED INSURANCE SOLUTIONS LLC</v>
          </cell>
        </row>
        <row r="6878">
          <cell r="A6878" t="str">
            <v>C57480IH</v>
          </cell>
          <cell r="B6878">
            <v>42185</v>
          </cell>
          <cell r="C6878" t="str">
            <v>C57480</v>
          </cell>
          <cell r="D6878" t="str">
            <v>Mevion Medical Systems</v>
          </cell>
          <cell r="E6878" t="str">
            <v>MA</v>
          </cell>
          <cell r="F6878" t="str">
            <v>P1</v>
          </cell>
          <cell r="G6878" t="str">
            <v>ERF</v>
          </cell>
          <cell r="H6878" t="str">
            <v>IH</v>
          </cell>
          <cell r="I6878" t="str">
            <v>0035259 - INTEGRATED INSURANCE SOLUTIONS LLC</v>
          </cell>
        </row>
        <row r="6879">
          <cell r="A6879" t="str">
            <v>C57481IH</v>
          </cell>
          <cell r="B6879">
            <v>42185</v>
          </cell>
          <cell r="C6879" t="str">
            <v>C57481</v>
          </cell>
          <cell r="D6879" t="str">
            <v>TGA Cross Insurance Inc</v>
          </cell>
          <cell r="E6879" t="str">
            <v>MA</v>
          </cell>
          <cell r="F6879" t="str">
            <v>P1</v>
          </cell>
          <cell r="G6879" t="str">
            <v>SMALL</v>
          </cell>
          <cell r="H6879" t="str">
            <v>IH</v>
          </cell>
          <cell r="I6879" t="str">
            <v>0024707 - TGA CROSS INSURANCE INC</v>
          </cell>
        </row>
        <row r="6880">
          <cell r="A6880" t="str">
            <v>C57490JM</v>
          </cell>
          <cell r="B6880">
            <v>42185</v>
          </cell>
          <cell r="C6880" t="str">
            <v>C57490</v>
          </cell>
          <cell r="D6880" t="str">
            <v>Advanced Building Systems Inc</v>
          </cell>
          <cell r="E6880" t="str">
            <v>NH</v>
          </cell>
          <cell r="F6880" t="str">
            <v>P1</v>
          </cell>
          <cell r="G6880" t="str">
            <v>SMALL</v>
          </cell>
          <cell r="H6880" t="str">
            <v>JM</v>
          </cell>
          <cell r="I6880" t="str">
            <v>0021266 - CGI EMPLOYEE BENEFITS GROUP</v>
          </cell>
        </row>
        <row r="6881">
          <cell r="A6881" t="str">
            <v>C57493IH</v>
          </cell>
          <cell r="B6881">
            <v>42185</v>
          </cell>
          <cell r="C6881" t="str">
            <v>C57493</v>
          </cell>
          <cell r="D6881" t="str">
            <v>Fallbrook Residential Care Facility, LLC.</v>
          </cell>
          <cell r="E6881" t="str">
            <v>ME</v>
          </cell>
          <cell r="F6881" t="str">
            <v>P1</v>
          </cell>
          <cell r="G6881" t="str">
            <v>SMALL</v>
          </cell>
          <cell r="H6881" t="str">
            <v>IH</v>
          </cell>
          <cell r="I6881" t="str">
            <v>0021181 - ACADIA BENEFITS INC</v>
          </cell>
        </row>
        <row r="6882">
          <cell r="A6882" t="str">
            <v>C57494IV</v>
          </cell>
          <cell r="B6882">
            <v>42185</v>
          </cell>
          <cell r="C6882" t="str">
            <v>C57494</v>
          </cell>
          <cell r="D6882" t="str">
            <v>Sonesys LLC</v>
          </cell>
          <cell r="E6882" t="str">
            <v>NH</v>
          </cell>
          <cell r="F6882" t="str">
            <v>P1</v>
          </cell>
          <cell r="G6882" t="str">
            <v>SMALL</v>
          </cell>
          <cell r="H6882" t="str">
            <v>IV</v>
          </cell>
          <cell r="I6882" t="str">
            <v>0021040 - DONOHUE JR, STEPHEN J</v>
          </cell>
        </row>
        <row r="6883">
          <cell r="A6883" t="str">
            <v>C57497IV</v>
          </cell>
          <cell r="B6883">
            <v>42185</v>
          </cell>
          <cell r="C6883" t="str">
            <v>C57497</v>
          </cell>
          <cell r="D6883" t="str">
            <v>Hodess Construction Corporation</v>
          </cell>
          <cell r="E6883" t="str">
            <v>MA</v>
          </cell>
          <cell r="F6883" t="str">
            <v>P1</v>
          </cell>
          <cell r="G6883" t="str">
            <v>SMALL</v>
          </cell>
          <cell r="H6883" t="str">
            <v>IV</v>
          </cell>
          <cell r="I6883" t="str">
            <v>0021172 - PARTNERS BENEFIT GROUP INC</v>
          </cell>
        </row>
        <row r="6884">
          <cell r="A6884" t="str">
            <v>C57500IH</v>
          </cell>
          <cell r="B6884">
            <v>42185</v>
          </cell>
          <cell r="C6884" t="str">
            <v>C57500</v>
          </cell>
          <cell r="D6884" t="str">
            <v>Sudbury Granite &amp; Marble Inc</v>
          </cell>
          <cell r="E6884" t="str">
            <v>MA</v>
          </cell>
          <cell r="F6884" t="str">
            <v>P1</v>
          </cell>
          <cell r="G6884" t="str">
            <v>SMALL</v>
          </cell>
          <cell r="H6884" t="str">
            <v>IH</v>
          </cell>
          <cell r="I6884" t="str">
            <v>0020962 - EASTERN BENEFITS GROUP</v>
          </cell>
        </row>
        <row r="6885">
          <cell r="A6885" t="str">
            <v>C57506IH</v>
          </cell>
          <cell r="B6885">
            <v>42185</v>
          </cell>
          <cell r="C6885" t="str">
            <v>C57506</v>
          </cell>
          <cell r="D6885" t="str">
            <v>Passim Inc</v>
          </cell>
          <cell r="E6885" t="str">
            <v>MA</v>
          </cell>
          <cell r="F6885" t="str">
            <v>P1</v>
          </cell>
          <cell r="G6885" t="str">
            <v>SMALL</v>
          </cell>
          <cell r="H6885" t="str">
            <v>IH</v>
          </cell>
          <cell r="I6885" t="str">
            <v>0021041 - COMPREHENSIVE INS PROVIDERS INC</v>
          </cell>
        </row>
        <row r="6886">
          <cell r="A6886" t="str">
            <v>C57517IH</v>
          </cell>
          <cell r="B6886">
            <v>42185</v>
          </cell>
          <cell r="C6886" t="str">
            <v>C57517</v>
          </cell>
          <cell r="D6886" t="str">
            <v>South Shore Disposal Inc</v>
          </cell>
          <cell r="E6886" t="str">
            <v>MA</v>
          </cell>
          <cell r="F6886" t="str">
            <v>P1</v>
          </cell>
          <cell r="G6886" t="str">
            <v>SMALL</v>
          </cell>
          <cell r="H6886" t="str">
            <v>IH</v>
          </cell>
          <cell r="I6886" t="str">
            <v>0029000 - DIGITAL INSURANCE AGENCY INC</v>
          </cell>
        </row>
        <row r="6887">
          <cell r="A6887" t="str">
            <v>C57518IA</v>
          </cell>
          <cell r="B6887">
            <v>42185</v>
          </cell>
          <cell r="C6887" t="str">
            <v>C57518</v>
          </cell>
          <cell r="D6887" t="str">
            <v>NES Group Inc</v>
          </cell>
          <cell r="E6887" t="str">
            <v>MA</v>
          </cell>
          <cell r="F6887" t="str">
            <v>P1</v>
          </cell>
          <cell r="G6887" t="str">
            <v>SMALL</v>
          </cell>
          <cell r="H6887" t="str">
            <v>IA</v>
          </cell>
          <cell r="I6887" t="str">
            <v>0024344 - FBINSURE LLC</v>
          </cell>
        </row>
        <row r="6888">
          <cell r="A6888" t="str">
            <v>C57518IH</v>
          </cell>
          <cell r="B6888">
            <v>42185</v>
          </cell>
          <cell r="C6888" t="str">
            <v>C57518</v>
          </cell>
          <cell r="D6888" t="str">
            <v>NES Group Inc</v>
          </cell>
          <cell r="E6888" t="str">
            <v>MA</v>
          </cell>
          <cell r="F6888" t="str">
            <v>P1</v>
          </cell>
          <cell r="G6888" t="str">
            <v>SMALL</v>
          </cell>
          <cell r="H6888" t="str">
            <v>IH</v>
          </cell>
          <cell r="I6888" t="str">
            <v>0024344 - FBINSURE LLC</v>
          </cell>
        </row>
        <row r="6889">
          <cell r="A6889" t="str">
            <v>C57521IH</v>
          </cell>
          <cell r="B6889">
            <v>42185</v>
          </cell>
          <cell r="C6889" t="str">
            <v>C57521</v>
          </cell>
          <cell r="D6889" t="str">
            <v>Internet &amp; Telephone LLC</v>
          </cell>
          <cell r="E6889" t="str">
            <v>MA</v>
          </cell>
          <cell r="F6889" t="str">
            <v>P1</v>
          </cell>
          <cell r="G6889" t="str">
            <v>SMALL</v>
          </cell>
          <cell r="H6889" t="str">
            <v>IH</v>
          </cell>
          <cell r="I6889" t="str">
            <v>0026425 - WATKINS FINANCIAL AND INSURANCE PROFESSIONALS, INC</v>
          </cell>
        </row>
        <row r="6890">
          <cell r="A6890" t="str">
            <v>C57521IV</v>
          </cell>
          <cell r="B6890">
            <v>42185</v>
          </cell>
          <cell r="C6890" t="str">
            <v>C57521</v>
          </cell>
          <cell r="D6890" t="str">
            <v>Internet &amp; Telephone LLC</v>
          </cell>
          <cell r="E6890" t="str">
            <v>MA</v>
          </cell>
          <cell r="F6890" t="str">
            <v>P1</v>
          </cell>
          <cell r="G6890" t="str">
            <v>SMALL</v>
          </cell>
          <cell r="H6890" t="str">
            <v>IV</v>
          </cell>
          <cell r="I6890" t="str">
            <v>0026425 - WATKINS FINANCIAL AND INSURANCE PROFESSIONALS, INC</v>
          </cell>
        </row>
        <row r="6891">
          <cell r="A6891" t="str">
            <v>C57522JA</v>
          </cell>
          <cell r="B6891">
            <v>42185</v>
          </cell>
          <cell r="C6891" t="str">
            <v>C57522</v>
          </cell>
          <cell r="D6891" t="str">
            <v>Convivial Dental PC</v>
          </cell>
          <cell r="E6891" t="str">
            <v>MA</v>
          </cell>
          <cell r="F6891" t="str">
            <v>P1</v>
          </cell>
          <cell r="G6891" t="str">
            <v>SMALL</v>
          </cell>
          <cell r="H6891" t="str">
            <v>JA</v>
          </cell>
          <cell r="I6891" t="str">
            <v>0025964 - AMR BENEFITS MANAGEMENT LLC</v>
          </cell>
        </row>
        <row r="6892">
          <cell r="A6892" t="str">
            <v>C57523JA</v>
          </cell>
          <cell r="B6892">
            <v>42185</v>
          </cell>
          <cell r="C6892" t="str">
            <v>C57523</v>
          </cell>
          <cell r="D6892" t="str">
            <v>Hegarty Plumbing &amp; Heating Inc</v>
          </cell>
          <cell r="E6892" t="str">
            <v>MA</v>
          </cell>
          <cell r="F6892" t="str">
            <v>P1</v>
          </cell>
          <cell r="G6892" t="str">
            <v>SMALL</v>
          </cell>
          <cell r="H6892" t="str">
            <v>JA</v>
          </cell>
          <cell r="I6892" t="str">
            <v>0024702 - TGA CROSS INSURANCE INC</v>
          </cell>
        </row>
        <row r="6893">
          <cell r="A6893" t="str">
            <v>C57533IH</v>
          </cell>
          <cell r="B6893">
            <v>42185</v>
          </cell>
          <cell r="C6893" t="str">
            <v>C57533</v>
          </cell>
          <cell r="D6893" t="str">
            <v>Management Research Group, Inc.</v>
          </cell>
          <cell r="E6893" t="str">
            <v>ME</v>
          </cell>
          <cell r="F6893" t="str">
            <v>P1</v>
          </cell>
          <cell r="G6893" t="str">
            <v>SMALL</v>
          </cell>
          <cell r="H6893" t="str">
            <v>IH</v>
          </cell>
          <cell r="I6893" t="str">
            <v>0031296 - BUSINESS INSURANCE AGENCY</v>
          </cell>
        </row>
        <row r="6894">
          <cell r="A6894" t="str">
            <v>C57533IV</v>
          </cell>
          <cell r="B6894">
            <v>42185</v>
          </cell>
          <cell r="C6894" t="str">
            <v>C57533</v>
          </cell>
          <cell r="D6894" t="str">
            <v>Management Research Group, Inc.</v>
          </cell>
          <cell r="E6894" t="str">
            <v>ME</v>
          </cell>
          <cell r="F6894" t="str">
            <v>P1</v>
          </cell>
          <cell r="G6894" t="str">
            <v>SMALL</v>
          </cell>
          <cell r="H6894" t="str">
            <v>IV</v>
          </cell>
          <cell r="I6894" t="str">
            <v>0031296 - BUSINESS INSURANCE AGENCY</v>
          </cell>
        </row>
        <row r="6895">
          <cell r="A6895" t="str">
            <v>C57533MI</v>
          </cell>
          <cell r="B6895">
            <v>42185</v>
          </cell>
          <cell r="C6895" t="str">
            <v>C57533</v>
          </cell>
          <cell r="D6895" t="str">
            <v>Management Research Group, Inc.</v>
          </cell>
          <cell r="E6895" t="str">
            <v>ME</v>
          </cell>
          <cell r="F6895" t="str">
            <v>P1</v>
          </cell>
          <cell r="G6895" t="str">
            <v>MCARE</v>
          </cell>
          <cell r="H6895" t="str">
            <v>MI</v>
          </cell>
          <cell r="I6895" t="str">
            <v>0031296 - BUSINESS INSURANCE AGENCY</v>
          </cell>
        </row>
        <row r="6896">
          <cell r="A6896" t="str">
            <v>C57534IA</v>
          </cell>
          <cell r="B6896">
            <v>42185</v>
          </cell>
          <cell r="C6896" t="str">
            <v>C57534</v>
          </cell>
          <cell r="D6896" t="str">
            <v>HighRes Biosolutions Inc</v>
          </cell>
          <cell r="E6896" t="str">
            <v>MA</v>
          </cell>
          <cell r="F6896" t="str">
            <v>P1</v>
          </cell>
          <cell r="G6896" t="str">
            <v>CRC</v>
          </cell>
          <cell r="H6896" t="str">
            <v>IA</v>
          </cell>
          <cell r="I6896" t="str">
            <v>0025594 - EASTERN BENEFITS GROUP</v>
          </cell>
        </row>
        <row r="6897">
          <cell r="A6897" t="str">
            <v>C57534IH</v>
          </cell>
          <cell r="B6897">
            <v>42185</v>
          </cell>
          <cell r="C6897" t="str">
            <v>C57534</v>
          </cell>
          <cell r="D6897" t="str">
            <v>HighRes Biosolutions Inc</v>
          </cell>
          <cell r="E6897" t="str">
            <v>MA</v>
          </cell>
          <cell r="F6897" t="str">
            <v>P1</v>
          </cell>
          <cell r="G6897" t="str">
            <v>CRC</v>
          </cell>
          <cell r="H6897" t="str">
            <v>IH</v>
          </cell>
          <cell r="I6897" t="str">
            <v>0025594 - EASTERN BENEFITS GROUP</v>
          </cell>
        </row>
        <row r="6898">
          <cell r="A6898" t="str">
            <v>C57536IH</v>
          </cell>
          <cell r="B6898">
            <v>42185</v>
          </cell>
          <cell r="C6898" t="str">
            <v>C57536</v>
          </cell>
          <cell r="D6898" t="str">
            <v>Open Center for Children Inc</v>
          </cell>
          <cell r="E6898" t="str">
            <v>MA</v>
          </cell>
          <cell r="F6898" t="str">
            <v>P1</v>
          </cell>
          <cell r="G6898" t="str">
            <v>SMALL</v>
          </cell>
          <cell r="H6898" t="str">
            <v>IH</v>
          </cell>
          <cell r="I6898" t="str">
            <v>0021338 - BAR INSURANCE BROKERAGE INC</v>
          </cell>
        </row>
        <row r="6899">
          <cell r="A6899" t="str">
            <v>C57536MI</v>
          </cell>
          <cell r="B6899">
            <v>42185</v>
          </cell>
          <cell r="C6899" t="str">
            <v>C57536</v>
          </cell>
          <cell r="D6899" t="str">
            <v>Open Center for Children Inc</v>
          </cell>
          <cell r="E6899" t="str">
            <v>MA</v>
          </cell>
          <cell r="F6899" t="str">
            <v>P1</v>
          </cell>
          <cell r="G6899" t="str">
            <v>MCARE</v>
          </cell>
          <cell r="H6899" t="str">
            <v>MI</v>
          </cell>
          <cell r="I6899" t="str">
            <v>0021338 - BAR INSURANCE BROKERAGE INC</v>
          </cell>
        </row>
        <row r="6900">
          <cell r="A6900" t="str">
            <v>C57537IA</v>
          </cell>
          <cell r="B6900">
            <v>42185</v>
          </cell>
          <cell r="C6900" t="str">
            <v>C57537</v>
          </cell>
          <cell r="D6900" t="str">
            <v>Foster Dykema Cabot &amp; Co</v>
          </cell>
          <cell r="E6900" t="str">
            <v>MA</v>
          </cell>
          <cell r="F6900" t="str">
            <v>P1</v>
          </cell>
          <cell r="G6900" t="str">
            <v>SMALL</v>
          </cell>
          <cell r="H6900" t="str">
            <v>IA</v>
          </cell>
          <cell r="I6900" t="str">
            <v>0026188 - PAYCHEX AGENCY INC</v>
          </cell>
        </row>
        <row r="6901">
          <cell r="A6901" t="str">
            <v>C57537IH</v>
          </cell>
          <cell r="B6901">
            <v>42185</v>
          </cell>
          <cell r="C6901" t="str">
            <v>C57537</v>
          </cell>
          <cell r="D6901" t="str">
            <v>Foster Dykema Cabot &amp; Co</v>
          </cell>
          <cell r="E6901" t="str">
            <v>MA</v>
          </cell>
          <cell r="F6901" t="str">
            <v>P1</v>
          </cell>
          <cell r="G6901" t="str">
            <v>SMALL</v>
          </cell>
          <cell r="H6901" t="str">
            <v>IH</v>
          </cell>
          <cell r="I6901" t="str">
            <v>0026188 - PAYCHEX AGENCY INC</v>
          </cell>
        </row>
        <row r="6902">
          <cell r="A6902" t="str">
            <v>C57537MI</v>
          </cell>
          <cell r="B6902">
            <v>42185</v>
          </cell>
          <cell r="C6902" t="str">
            <v>C57537</v>
          </cell>
          <cell r="D6902" t="str">
            <v>Foster Dykema Cabot &amp; Co</v>
          </cell>
          <cell r="E6902" t="str">
            <v>MA</v>
          </cell>
          <cell r="F6902" t="str">
            <v>P1</v>
          </cell>
          <cell r="G6902" t="str">
            <v>MCARE</v>
          </cell>
          <cell r="H6902" t="str">
            <v>MI</v>
          </cell>
          <cell r="I6902" t="str">
            <v>0026188 - PAYCHEX AGENCY INC</v>
          </cell>
        </row>
        <row r="6903">
          <cell r="A6903" t="str">
            <v>C57539PO</v>
          </cell>
          <cell r="B6903">
            <v>42185</v>
          </cell>
          <cell r="C6903" t="str">
            <v>C57539</v>
          </cell>
          <cell r="D6903" t="str">
            <v>Ocean Air Cooling Systems, Inc.</v>
          </cell>
          <cell r="E6903" t="str">
            <v>ME</v>
          </cell>
          <cell r="F6903" t="str">
            <v>P1</v>
          </cell>
          <cell r="G6903" t="str">
            <v>SMALL</v>
          </cell>
          <cell r="H6903" t="str">
            <v>PO</v>
          </cell>
          <cell r="I6903" t="str">
            <v>0021304 - BUSINESS INSURANCE AGENCY</v>
          </cell>
        </row>
        <row r="6904">
          <cell r="A6904" t="str">
            <v>C57544IH</v>
          </cell>
          <cell r="B6904">
            <v>42185</v>
          </cell>
          <cell r="C6904" t="str">
            <v>C57544</v>
          </cell>
          <cell r="D6904" t="str">
            <v>Advanced Welding &amp; Design Inc</v>
          </cell>
          <cell r="E6904" t="str">
            <v>MA</v>
          </cell>
          <cell r="F6904" t="str">
            <v>P1</v>
          </cell>
          <cell r="G6904" t="str">
            <v>SMALL</v>
          </cell>
          <cell r="H6904" t="str">
            <v>IH</v>
          </cell>
          <cell r="I6904" t="str">
            <v>0021267 - BUSINESS BENEFITS INS BROKERAGE INC</v>
          </cell>
        </row>
        <row r="6905">
          <cell r="A6905" t="str">
            <v>C57546IA</v>
          </cell>
          <cell r="B6905">
            <v>42185</v>
          </cell>
          <cell r="C6905" t="str">
            <v>C57546</v>
          </cell>
          <cell r="D6905" t="str">
            <v>CyberGrants Inc</v>
          </cell>
          <cell r="E6905" t="str">
            <v>MA</v>
          </cell>
          <cell r="F6905" t="str">
            <v>P1</v>
          </cell>
          <cell r="G6905" t="str">
            <v>CRC</v>
          </cell>
          <cell r="H6905" t="str">
            <v>IA</v>
          </cell>
          <cell r="I6905" t="str">
            <v>0030374 - DIGITAL INSURANCE AGENCY INC</v>
          </cell>
        </row>
        <row r="6906">
          <cell r="A6906" t="str">
            <v>C57549IH</v>
          </cell>
          <cell r="B6906">
            <v>42185</v>
          </cell>
          <cell r="C6906" t="str">
            <v>C57549</v>
          </cell>
          <cell r="D6906" t="str">
            <v>M Susi HMA LLC</v>
          </cell>
          <cell r="E6906" t="str">
            <v>MA</v>
          </cell>
          <cell r="F6906" t="str">
            <v>P1</v>
          </cell>
          <cell r="G6906" t="str">
            <v>SMALL</v>
          </cell>
          <cell r="H6906" t="str">
            <v>IH</v>
          </cell>
          <cell r="I6906" t="str">
            <v>0021348 - COMPREHENSIVE INS PROVIDERS INC</v>
          </cell>
        </row>
        <row r="6907">
          <cell r="A6907" t="str">
            <v>C57553IH</v>
          </cell>
          <cell r="B6907">
            <v>42185</v>
          </cell>
          <cell r="C6907" t="str">
            <v>C57553</v>
          </cell>
          <cell r="D6907" t="str">
            <v>Jonathan S Bamel DMD</v>
          </cell>
          <cell r="E6907" t="str">
            <v>MA</v>
          </cell>
          <cell r="F6907" t="str">
            <v>P1</v>
          </cell>
          <cell r="G6907" t="str">
            <v>SMALL</v>
          </cell>
          <cell r="H6907" t="str">
            <v>IH</v>
          </cell>
          <cell r="I6907" t="str">
            <v>0031334 - CBIZ BENEFITS &amp; INSURANCE SVCS INC</v>
          </cell>
        </row>
        <row r="6908">
          <cell r="A6908" t="str">
            <v>C57554IH</v>
          </cell>
          <cell r="B6908">
            <v>42185</v>
          </cell>
          <cell r="C6908" t="str">
            <v>C57554</v>
          </cell>
          <cell r="D6908" t="str">
            <v>Motivation Design LLC</v>
          </cell>
          <cell r="E6908" t="str">
            <v>MA</v>
          </cell>
          <cell r="F6908" t="str">
            <v>P1</v>
          </cell>
          <cell r="G6908" t="str">
            <v>SMALL</v>
          </cell>
          <cell r="H6908" t="str">
            <v>IH</v>
          </cell>
          <cell r="I6908" t="str">
            <v>0025925 - BOSTON COMMONWEALTH ADVANTAGE LLC</v>
          </cell>
        </row>
        <row r="6909">
          <cell r="A6909" t="str">
            <v>C57557IA</v>
          </cell>
          <cell r="B6909">
            <v>42185</v>
          </cell>
          <cell r="C6909" t="str">
            <v>C57557</v>
          </cell>
          <cell r="D6909" t="str">
            <v>Terrafugia Inc</v>
          </cell>
          <cell r="E6909" t="str">
            <v>MA</v>
          </cell>
          <cell r="F6909" t="str">
            <v>P1</v>
          </cell>
          <cell r="G6909" t="str">
            <v>SMALL</v>
          </cell>
          <cell r="H6909" t="str">
            <v>IA</v>
          </cell>
          <cell r="I6909" t="str">
            <v>0021448 - DIXON ASSOCIATES INC</v>
          </cell>
        </row>
        <row r="6910">
          <cell r="A6910" t="str">
            <v>C57557IH</v>
          </cell>
          <cell r="B6910">
            <v>42185</v>
          </cell>
          <cell r="C6910" t="str">
            <v>C57557</v>
          </cell>
          <cell r="D6910" t="str">
            <v>Terrafugia Inc</v>
          </cell>
          <cell r="E6910" t="str">
            <v>MA</v>
          </cell>
          <cell r="F6910" t="str">
            <v>P1</v>
          </cell>
          <cell r="G6910" t="str">
            <v>SMALL</v>
          </cell>
          <cell r="H6910" t="str">
            <v>IH</v>
          </cell>
          <cell r="I6910" t="str">
            <v>0021448 - DIXON ASSOCIATES INC</v>
          </cell>
        </row>
        <row r="6911">
          <cell r="A6911" t="str">
            <v>C57559PO</v>
          </cell>
          <cell r="B6911">
            <v>42185</v>
          </cell>
          <cell r="C6911" t="str">
            <v>C57559</v>
          </cell>
          <cell r="D6911" t="str">
            <v>Mountain Wireless</v>
          </cell>
          <cell r="E6911" t="str">
            <v>ME</v>
          </cell>
          <cell r="F6911" t="str">
            <v>P1</v>
          </cell>
          <cell r="G6911" t="str">
            <v>SMALL</v>
          </cell>
          <cell r="H6911" t="str">
            <v>PO</v>
          </cell>
          <cell r="I6911" t="str">
            <v>0021315 - GHM AGENCY INC</v>
          </cell>
        </row>
        <row r="6912">
          <cell r="A6912" t="str">
            <v>C57560IH</v>
          </cell>
          <cell r="B6912">
            <v>42185</v>
          </cell>
          <cell r="C6912" t="str">
            <v>C57560</v>
          </cell>
          <cell r="D6912" t="str">
            <v>Brooks Associates Inc</v>
          </cell>
          <cell r="E6912" t="str">
            <v>MA</v>
          </cell>
          <cell r="F6912" t="str">
            <v>P1</v>
          </cell>
          <cell r="G6912" t="str">
            <v>SMALL</v>
          </cell>
          <cell r="H6912" t="str">
            <v>IH</v>
          </cell>
          <cell r="I6912" t="str">
            <v>0030338 - DIGITAL INSURANCE AGENCY INC</v>
          </cell>
        </row>
        <row r="6913">
          <cell r="A6913" t="str">
            <v>C57560IV</v>
          </cell>
          <cell r="B6913">
            <v>42185</v>
          </cell>
          <cell r="C6913" t="str">
            <v>C57560</v>
          </cell>
          <cell r="D6913" t="str">
            <v>Brooks Associates Inc</v>
          </cell>
          <cell r="E6913" t="str">
            <v>MA</v>
          </cell>
          <cell r="F6913" t="str">
            <v>P1</v>
          </cell>
          <cell r="G6913" t="str">
            <v>SMALL</v>
          </cell>
          <cell r="H6913" t="str">
            <v>IV</v>
          </cell>
          <cell r="I6913" t="str">
            <v>0030338 - DIGITAL INSURANCE AGENCY INC</v>
          </cell>
        </row>
        <row r="6914">
          <cell r="A6914" t="str">
            <v>C57561IH</v>
          </cell>
          <cell r="B6914">
            <v>42185</v>
          </cell>
          <cell r="C6914" t="str">
            <v>C57561</v>
          </cell>
          <cell r="D6914" t="str">
            <v>Crosby Yacht Yard Inc</v>
          </cell>
          <cell r="E6914" t="str">
            <v>MA</v>
          </cell>
          <cell r="F6914" t="str">
            <v>P1</v>
          </cell>
          <cell r="G6914" t="str">
            <v>SMALL</v>
          </cell>
          <cell r="H6914" t="str">
            <v>IH</v>
          </cell>
          <cell r="I6914" t="str">
            <v>0021256 - BALCH, MICHAEL F</v>
          </cell>
        </row>
        <row r="6915">
          <cell r="A6915" t="str">
            <v>C57563IA</v>
          </cell>
          <cell r="B6915">
            <v>42185</v>
          </cell>
          <cell r="C6915" t="str">
            <v>C57563</v>
          </cell>
          <cell r="D6915" t="str">
            <v>T E Corcoran Company Inc</v>
          </cell>
          <cell r="E6915" t="str">
            <v>MA</v>
          </cell>
          <cell r="F6915" t="str">
            <v>P1</v>
          </cell>
          <cell r="G6915" t="str">
            <v>SMALL</v>
          </cell>
          <cell r="H6915" t="str">
            <v>IA</v>
          </cell>
          <cell r="I6915" t="str">
            <v>0021339 - KEITH MEADOWS &amp; DUNN INS AGENCY LLC</v>
          </cell>
        </row>
        <row r="6916">
          <cell r="A6916" t="str">
            <v>C57563IH</v>
          </cell>
          <cell r="B6916">
            <v>42185</v>
          </cell>
          <cell r="C6916" t="str">
            <v>C57563</v>
          </cell>
          <cell r="D6916" t="str">
            <v>T E Corcoran Company Inc</v>
          </cell>
          <cell r="E6916" t="str">
            <v>MA</v>
          </cell>
          <cell r="F6916" t="str">
            <v>P1</v>
          </cell>
          <cell r="G6916" t="str">
            <v>SMALL</v>
          </cell>
          <cell r="H6916" t="str">
            <v>IH</v>
          </cell>
          <cell r="I6916" t="str">
            <v>0021339 - KEITH MEADOWS &amp; DUNN INS AGENCY LLC</v>
          </cell>
        </row>
        <row r="6917">
          <cell r="A6917" t="str">
            <v>C57564IH</v>
          </cell>
          <cell r="B6917">
            <v>42185</v>
          </cell>
          <cell r="C6917" t="str">
            <v>C57564</v>
          </cell>
          <cell r="D6917" t="str">
            <v>Liberty Fire Protection Inc</v>
          </cell>
          <cell r="E6917" t="str">
            <v>MA</v>
          </cell>
          <cell r="F6917" t="str">
            <v>P1</v>
          </cell>
          <cell r="G6917" t="str">
            <v>SMALL</v>
          </cell>
          <cell r="H6917" t="str">
            <v>IH</v>
          </cell>
          <cell r="I6917" t="str">
            <v>0024902 - BRUCE CROHN LLC</v>
          </cell>
        </row>
        <row r="6918">
          <cell r="A6918" t="str">
            <v>C57567IH</v>
          </cell>
          <cell r="B6918">
            <v>42185</v>
          </cell>
          <cell r="C6918" t="str">
            <v>C57567</v>
          </cell>
          <cell r="D6918" t="str">
            <v>KNB Auto Service Center Inc</v>
          </cell>
          <cell r="E6918" t="str">
            <v>MA</v>
          </cell>
          <cell r="F6918" t="str">
            <v>P1</v>
          </cell>
          <cell r="G6918" t="str">
            <v>SMALL</v>
          </cell>
          <cell r="H6918" t="str">
            <v>IH</v>
          </cell>
          <cell r="I6918" t="str">
            <v>0021361 - UNITED BUSINESSMANS INSURANCE AGENCY</v>
          </cell>
        </row>
        <row r="6919">
          <cell r="A6919" t="str">
            <v>C57568IH</v>
          </cell>
          <cell r="B6919">
            <v>42185</v>
          </cell>
          <cell r="C6919" t="str">
            <v>C57568</v>
          </cell>
          <cell r="D6919" t="str">
            <v>Campania Inc</v>
          </cell>
          <cell r="E6919" t="str">
            <v>MA</v>
          </cell>
          <cell r="F6919" t="str">
            <v>P1</v>
          </cell>
          <cell r="G6919" t="str">
            <v>SMALL</v>
          </cell>
          <cell r="H6919" t="str">
            <v>IH</v>
          </cell>
          <cell r="I6919" t="str">
            <v>0035531 - SMALL BUSINESS INSURANCE AGENCY INC</v>
          </cell>
        </row>
        <row r="6920">
          <cell r="A6920" t="str">
            <v>C57569IH</v>
          </cell>
          <cell r="B6920">
            <v>42185</v>
          </cell>
          <cell r="C6920" t="str">
            <v>C57569</v>
          </cell>
          <cell r="D6920" t="str">
            <v>Checkraise LLC</v>
          </cell>
          <cell r="E6920" t="str">
            <v>MA</v>
          </cell>
          <cell r="F6920" t="str">
            <v>P1</v>
          </cell>
          <cell r="G6920" t="str">
            <v>SMALL</v>
          </cell>
          <cell r="H6920" t="str">
            <v>IH</v>
          </cell>
          <cell r="I6920" t="str">
            <v>0021376 - JACOBS, LEWIS D</v>
          </cell>
        </row>
        <row r="6921">
          <cell r="A6921" t="str">
            <v>C57570AA</v>
          </cell>
          <cell r="B6921">
            <v>42185</v>
          </cell>
          <cell r="C6921" t="str">
            <v>C57570</v>
          </cell>
          <cell r="D6921" t="str">
            <v>ClickSoftware Inc</v>
          </cell>
          <cell r="E6921" t="str">
            <v>MA</v>
          </cell>
          <cell r="F6921" t="str">
            <v>P1</v>
          </cell>
          <cell r="G6921" t="str">
            <v>ERF</v>
          </cell>
          <cell r="H6921" t="str">
            <v>AA</v>
          </cell>
          <cell r="I6921" t="str">
            <v>0024894 - BRUCE CROHN LLC</v>
          </cell>
        </row>
        <row r="6922">
          <cell r="A6922" t="str">
            <v>C57570IH</v>
          </cell>
          <cell r="B6922">
            <v>42185</v>
          </cell>
          <cell r="C6922" t="str">
            <v>C57570</v>
          </cell>
          <cell r="D6922" t="str">
            <v>ClickSoftware Inc</v>
          </cell>
          <cell r="E6922" t="str">
            <v>MA</v>
          </cell>
          <cell r="F6922" t="str">
            <v>P1</v>
          </cell>
          <cell r="G6922" t="str">
            <v>ERF</v>
          </cell>
          <cell r="H6922" t="str">
            <v>IH</v>
          </cell>
          <cell r="I6922" t="str">
            <v>0024894 - BRUCE CROHN LLC</v>
          </cell>
        </row>
        <row r="6923">
          <cell r="A6923" t="str">
            <v>C57573IH</v>
          </cell>
          <cell r="B6923">
            <v>42185</v>
          </cell>
          <cell r="C6923" t="str">
            <v>C57573</v>
          </cell>
          <cell r="D6923" t="str">
            <v>Dramshop Hospitality LLC</v>
          </cell>
          <cell r="E6923" t="str">
            <v>MA</v>
          </cell>
          <cell r="F6923" t="str">
            <v>P1</v>
          </cell>
          <cell r="G6923" t="str">
            <v>SMALL</v>
          </cell>
          <cell r="H6923" t="str">
            <v>IH</v>
          </cell>
          <cell r="I6923" t="str">
            <v>0021387 - PAYCHEX AGENCY INC</v>
          </cell>
        </row>
        <row r="6924">
          <cell r="A6924" t="str">
            <v>C57574IH</v>
          </cell>
          <cell r="B6924">
            <v>42185</v>
          </cell>
          <cell r="C6924" t="str">
            <v>C57574</v>
          </cell>
          <cell r="D6924" t="str">
            <v>Eckel Industries Inc</v>
          </cell>
          <cell r="E6924" t="str">
            <v>MA</v>
          </cell>
          <cell r="F6924" t="str">
            <v>P1</v>
          </cell>
          <cell r="G6924" t="str">
            <v>SMALL</v>
          </cell>
          <cell r="H6924" t="str">
            <v>IH</v>
          </cell>
          <cell r="I6924" t="str">
            <v>0021255 - DESIGNED BENEFITS GROUP</v>
          </cell>
        </row>
        <row r="6925">
          <cell r="A6925" t="str">
            <v>C57576IH</v>
          </cell>
          <cell r="B6925">
            <v>42185</v>
          </cell>
          <cell r="C6925" t="str">
            <v>C57576</v>
          </cell>
          <cell r="D6925" t="str">
            <v>Michael J Riccio DMD PC</v>
          </cell>
          <cell r="E6925" t="str">
            <v>MA</v>
          </cell>
          <cell r="F6925" t="str">
            <v>P1</v>
          </cell>
          <cell r="G6925" t="str">
            <v>GPC</v>
          </cell>
          <cell r="H6925" t="str">
            <v>IH</v>
          </cell>
          <cell r="I6925" t="str">
            <v>0021385 - SPRING INSURANCE GROUP LLC</v>
          </cell>
        </row>
        <row r="6926">
          <cell r="A6926" t="str">
            <v>C57577IH</v>
          </cell>
          <cell r="B6926">
            <v>42185</v>
          </cell>
          <cell r="C6926" t="str">
            <v>C57577</v>
          </cell>
          <cell r="D6926" t="str">
            <v>Northeast Pine Companies Inc</v>
          </cell>
          <cell r="E6926" t="str">
            <v>MA</v>
          </cell>
          <cell r="F6926" t="str">
            <v>P1</v>
          </cell>
          <cell r="G6926" t="str">
            <v>SMALL</v>
          </cell>
          <cell r="H6926" t="str">
            <v>IH</v>
          </cell>
          <cell r="I6926" t="str">
            <v>0021284 - ROGERS &amp; GRAY INSURANCE AGENCY</v>
          </cell>
        </row>
        <row r="6927">
          <cell r="A6927" t="str">
            <v>C57578IH</v>
          </cell>
          <cell r="B6927">
            <v>42185</v>
          </cell>
          <cell r="C6927" t="str">
            <v>C57578</v>
          </cell>
          <cell r="D6927" t="str">
            <v>TJD Corp</v>
          </cell>
          <cell r="E6927" t="str">
            <v>MA</v>
          </cell>
          <cell r="F6927" t="str">
            <v>P1</v>
          </cell>
          <cell r="G6927" t="str">
            <v>SMALL</v>
          </cell>
          <cell r="H6927" t="str">
            <v>IH</v>
          </cell>
          <cell r="I6927" t="str">
            <v>0021374 - SNUG HARBOR FINANCIAL &amp; INSURANCE SVCS LLC</v>
          </cell>
        </row>
        <row r="6928">
          <cell r="A6928" t="str">
            <v>C57581IH</v>
          </cell>
          <cell r="B6928">
            <v>42185</v>
          </cell>
          <cell r="C6928" t="str">
            <v>C57581</v>
          </cell>
          <cell r="D6928" t="str">
            <v>Acuity Partners Inc dba Kahians ApplianceOne</v>
          </cell>
          <cell r="E6928" t="str">
            <v>MA</v>
          </cell>
          <cell r="F6928" t="str">
            <v>P1</v>
          </cell>
          <cell r="G6928" t="str">
            <v>SMALL</v>
          </cell>
          <cell r="H6928" t="str">
            <v>IH</v>
          </cell>
          <cell r="I6928" t="str">
            <v>0021383 - ROGERS &amp; GRAY INSURANCE AGENCY</v>
          </cell>
        </row>
        <row r="6929">
          <cell r="A6929" t="str">
            <v>C57585IH</v>
          </cell>
          <cell r="B6929">
            <v>42185</v>
          </cell>
          <cell r="C6929" t="str">
            <v>C57585</v>
          </cell>
          <cell r="D6929" t="str">
            <v>Iandiorio Teska &amp; Coleman, LLP</v>
          </cell>
          <cell r="E6929" t="str">
            <v>MA</v>
          </cell>
          <cell r="F6929" t="str">
            <v>P1</v>
          </cell>
          <cell r="G6929" t="str">
            <v>SMALL</v>
          </cell>
          <cell r="H6929" t="str">
            <v>IH</v>
          </cell>
          <cell r="I6929" t="str">
            <v>0021261 - PROCTOR &amp; CO INSURANCE AGENCY INC</v>
          </cell>
        </row>
        <row r="6930">
          <cell r="A6930" t="str">
            <v>C57585MI</v>
          </cell>
          <cell r="B6930">
            <v>42185</v>
          </cell>
          <cell r="C6930" t="str">
            <v>C57585</v>
          </cell>
          <cell r="D6930" t="str">
            <v>Iandiorio Teska &amp; Coleman, LLP</v>
          </cell>
          <cell r="E6930" t="str">
            <v>MA</v>
          </cell>
          <cell r="F6930" t="str">
            <v>P1</v>
          </cell>
          <cell r="G6930" t="str">
            <v>MCARE</v>
          </cell>
          <cell r="H6930" t="str">
            <v>MI</v>
          </cell>
          <cell r="I6930" t="str">
            <v>0021261 - PROCTOR &amp; CO INSURANCE AGENCY INC</v>
          </cell>
        </row>
        <row r="6931">
          <cell r="A6931" t="str">
            <v>C57590IH</v>
          </cell>
          <cell r="B6931">
            <v>42185</v>
          </cell>
          <cell r="C6931" t="str">
            <v>C57590</v>
          </cell>
          <cell r="D6931" t="str">
            <v>MEC Electrical Contractors Inc</v>
          </cell>
          <cell r="E6931" t="str">
            <v>MA</v>
          </cell>
          <cell r="F6931" t="str">
            <v>P1</v>
          </cell>
          <cell r="G6931" t="str">
            <v>SMALL</v>
          </cell>
          <cell r="H6931" t="str">
            <v>IH</v>
          </cell>
          <cell r="I6931" t="str">
            <v>0028100 - NEW ENGLAND MEDICAL INS AGENCY LLC</v>
          </cell>
        </row>
        <row r="6932">
          <cell r="A6932" t="str">
            <v>C57590JA</v>
          </cell>
          <cell r="B6932">
            <v>42185</v>
          </cell>
          <cell r="C6932" t="str">
            <v>C57590</v>
          </cell>
          <cell r="D6932" t="str">
            <v>MEC Electrical Contractors Inc</v>
          </cell>
          <cell r="E6932" t="str">
            <v>MA</v>
          </cell>
          <cell r="F6932" t="str">
            <v>P1</v>
          </cell>
          <cell r="G6932" t="str">
            <v>SMALL</v>
          </cell>
          <cell r="H6932" t="str">
            <v>JA</v>
          </cell>
          <cell r="I6932" t="str">
            <v>0028100 - NEW ENGLAND MEDICAL INS AGENCY LLC</v>
          </cell>
        </row>
        <row r="6933">
          <cell r="A6933" t="str">
            <v>C57592IH</v>
          </cell>
          <cell r="B6933">
            <v>42185</v>
          </cell>
          <cell r="C6933" t="str">
            <v>C57592</v>
          </cell>
          <cell r="D6933" t="str">
            <v>BJs Lawncare &amp; Landscaping Inc</v>
          </cell>
          <cell r="E6933" t="str">
            <v>MA</v>
          </cell>
          <cell r="F6933" t="str">
            <v>P1</v>
          </cell>
          <cell r="G6933" t="str">
            <v>SMALL</v>
          </cell>
          <cell r="H6933" t="str">
            <v>IH</v>
          </cell>
          <cell r="I6933" t="str">
            <v>0026923 - RODGERS, ANDREW P</v>
          </cell>
        </row>
        <row r="6934">
          <cell r="A6934" t="str">
            <v>C57594IA</v>
          </cell>
          <cell r="B6934">
            <v>42185</v>
          </cell>
          <cell r="C6934" t="str">
            <v>C57594</v>
          </cell>
          <cell r="D6934" t="str">
            <v>Farrissey Tele-Comm Inc</v>
          </cell>
          <cell r="E6934" t="str">
            <v>MA</v>
          </cell>
          <cell r="F6934" t="str">
            <v>P1</v>
          </cell>
          <cell r="G6934" t="str">
            <v>SMALL</v>
          </cell>
          <cell r="H6934" t="str">
            <v>IA</v>
          </cell>
          <cell r="I6934" t="str">
            <v>0021418 - KFA BENEFITS INSURANCE LLC</v>
          </cell>
        </row>
        <row r="6935">
          <cell r="A6935" t="str">
            <v>C57596IH</v>
          </cell>
          <cell r="B6935">
            <v>42185</v>
          </cell>
          <cell r="C6935" t="str">
            <v>C57596</v>
          </cell>
          <cell r="D6935" t="str">
            <v>LC Anderson Inc</v>
          </cell>
          <cell r="E6935" t="str">
            <v>MA</v>
          </cell>
          <cell r="F6935" t="str">
            <v>P1</v>
          </cell>
          <cell r="G6935" t="str">
            <v>SMALL</v>
          </cell>
          <cell r="H6935" t="str">
            <v>IH</v>
          </cell>
          <cell r="I6935" t="str">
            <v>0021263 - EASTERN BENEFITS GROUP</v>
          </cell>
        </row>
        <row r="6936">
          <cell r="A6936" t="str">
            <v>C57597IH</v>
          </cell>
          <cell r="B6936">
            <v>42185</v>
          </cell>
          <cell r="C6936" t="str">
            <v>C57597</v>
          </cell>
          <cell r="D6936" t="str">
            <v>Surfside Resort Condominium Trust</v>
          </cell>
          <cell r="E6936" t="str">
            <v>MA</v>
          </cell>
          <cell r="F6936" t="str">
            <v>P1</v>
          </cell>
          <cell r="G6936" t="str">
            <v>SMALL</v>
          </cell>
          <cell r="H6936" t="str">
            <v>IH</v>
          </cell>
          <cell r="I6936" t="str">
            <v>0021380 - ROGERS &amp; GRAY INSURANCE AGENCY</v>
          </cell>
        </row>
        <row r="6937">
          <cell r="A6937" t="str">
            <v>C57599IH</v>
          </cell>
          <cell r="B6937">
            <v>42185</v>
          </cell>
          <cell r="C6937" t="str">
            <v>C57599</v>
          </cell>
          <cell r="D6937" t="str">
            <v>Electronic Components Inc</v>
          </cell>
          <cell r="E6937" t="str">
            <v>MA</v>
          </cell>
          <cell r="F6937" t="str">
            <v>P1</v>
          </cell>
          <cell r="G6937" t="str">
            <v>SMALL</v>
          </cell>
          <cell r="H6937" t="str">
            <v>IH</v>
          </cell>
          <cell r="I6937" t="str">
            <v>0021298 - DIXON ASSOCIATES INC</v>
          </cell>
        </row>
        <row r="6938">
          <cell r="A6938" t="str">
            <v>C57600IH</v>
          </cell>
          <cell r="B6938">
            <v>42185</v>
          </cell>
          <cell r="C6938" t="str">
            <v>C57600</v>
          </cell>
          <cell r="D6938" t="str">
            <v>First Fabricators Co Inc</v>
          </cell>
          <cell r="E6938" t="str">
            <v>MA</v>
          </cell>
          <cell r="F6938" t="str">
            <v>P1</v>
          </cell>
          <cell r="G6938" t="str">
            <v>SMALL</v>
          </cell>
          <cell r="H6938" t="str">
            <v>IH</v>
          </cell>
          <cell r="I6938" t="str">
            <v>0027353 - LEATHERSICH, LEWIS</v>
          </cell>
        </row>
        <row r="6939">
          <cell r="A6939" t="str">
            <v>C57601IH</v>
          </cell>
          <cell r="B6939">
            <v>42185</v>
          </cell>
          <cell r="C6939" t="str">
            <v>C57601</v>
          </cell>
          <cell r="D6939" t="str">
            <v>Gordon Mond &amp; Ott PC</v>
          </cell>
          <cell r="E6939" t="str">
            <v>MA</v>
          </cell>
          <cell r="F6939" t="str">
            <v>P1</v>
          </cell>
          <cell r="G6939" t="str">
            <v>SMALL</v>
          </cell>
          <cell r="H6939" t="str">
            <v>IH</v>
          </cell>
          <cell r="I6939" t="str">
            <v>0033624 - NFP CORPORATE SERVICES (NY) LLC</v>
          </cell>
        </row>
        <row r="6940">
          <cell r="A6940" t="str">
            <v>C57607IA</v>
          </cell>
          <cell r="B6940">
            <v>42185</v>
          </cell>
          <cell r="C6940" t="str">
            <v>C57607</v>
          </cell>
          <cell r="D6940" t="str">
            <v>A-Z Auto Center Inc</v>
          </cell>
          <cell r="E6940" t="str">
            <v>MA</v>
          </cell>
          <cell r="F6940" t="str">
            <v>P1</v>
          </cell>
          <cell r="G6940" t="str">
            <v>SMALL</v>
          </cell>
          <cell r="H6940" t="str">
            <v>IA</v>
          </cell>
          <cell r="I6940" t="str">
            <v>0033986 - BUSINESS BENEFITS INS BROKERAGE INC</v>
          </cell>
        </row>
        <row r="6941">
          <cell r="A6941" t="str">
            <v>C57607IH</v>
          </cell>
          <cell r="B6941">
            <v>42185</v>
          </cell>
          <cell r="C6941" t="str">
            <v>C57607</v>
          </cell>
          <cell r="D6941" t="str">
            <v>A-Z Auto Center Inc</v>
          </cell>
          <cell r="E6941" t="str">
            <v>MA</v>
          </cell>
          <cell r="F6941" t="str">
            <v>P1</v>
          </cell>
          <cell r="G6941" t="str">
            <v>SMALL</v>
          </cell>
          <cell r="H6941" t="str">
            <v>IH</v>
          </cell>
          <cell r="I6941" t="str">
            <v>0033986 - BUSINESS BENEFITS INS BROKERAGE INC</v>
          </cell>
        </row>
        <row r="6942">
          <cell r="A6942" t="str">
            <v>C57608IV</v>
          </cell>
          <cell r="B6942">
            <v>42185</v>
          </cell>
          <cell r="C6942" t="str">
            <v>C57608</v>
          </cell>
          <cell r="D6942" t="str">
            <v>John T Lally CPA PC</v>
          </cell>
          <cell r="E6942" t="str">
            <v>MA</v>
          </cell>
          <cell r="F6942" t="str">
            <v>P1</v>
          </cell>
          <cell r="G6942" t="str">
            <v>SMALL</v>
          </cell>
          <cell r="H6942" t="str">
            <v>IV</v>
          </cell>
          <cell r="I6942" t="str">
            <v>0021603 - MCCULLOM, PATRICK</v>
          </cell>
        </row>
        <row r="6943">
          <cell r="A6943" t="str">
            <v>C57611IH</v>
          </cell>
          <cell r="B6943">
            <v>42185</v>
          </cell>
          <cell r="C6943" t="str">
            <v>C57611</v>
          </cell>
          <cell r="D6943" t="str">
            <v>Town Of Meredith</v>
          </cell>
          <cell r="E6943" t="str">
            <v>NH</v>
          </cell>
          <cell r="F6943" t="str">
            <v>P1</v>
          </cell>
          <cell r="G6943" t="str">
            <v>CRC</v>
          </cell>
          <cell r="H6943" t="str">
            <v>IH</v>
          </cell>
          <cell r="I6943" t="str">
            <v>0022379 - CGI EMPLOYEE BENEFITS GROUP</v>
          </cell>
        </row>
        <row r="6944">
          <cell r="A6944" t="str">
            <v>C57611MI</v>
          </cell>
          <cell r="B6944">
            <v>42185</v>
          </cell>
          <cell r="C6944" t="str">
            <v>C57611</v>
          </cell>
          <cell r="D6944" t="str">
            <v>Town Of Meredith</v>
          </cell>
          <cell r="E6944" t="str">
            <v>NH</v>
          </cell>
          <cell r="F6944" t="str">
            <v>P1</v>
          </cell>
          <cell r="G6944" t="str">
            <v>MCARE</v>
          </cell>
          <cell r="H6944" t="str">
            <v>MI</v>
          </cell>
          <cell r="I6944" t="str">
            <v>0022379 - CGI EMPLOYEE BENEFITS GROUP</v>
          </cell>
        </row>
        <row r="6945">
          <cell r="A6945" t="str">
            <v>C57611PO</v>
          </cell>
          <cell r="B6945">
            <v>42185</v>
          </cell>
          <cell r="C6945" t="str">
            <v>C57611</v>
          </cell>
          <cell r="D6945" t="str">
            <v>Town Of Meredith</v>
          </cell>
          <cell r="E6945" t="str">
            <v>NH</v>
          </cell>
          <cell r="F6945" t="str">
            <v>P1</v>
          </cell>
          <cell r="G6945" t="str">
            <v>CRC</v>
          </cell>
          <cell r="H6945" t="str">
            <v>PO</v>
          </cell>
          <cell r="I6945" t="str">
            <v>0022379 - CGI EMPLOYEE BENEFITS GROUP</v>
          </cell>
        </row>
        <row r="6946">
          <cell r="A6946" t="str">
            <v>C57619IH</v>
          </cell>
          <cell r="B6946">
            <v>42185</v>
          </cell>
          <cell r="C6946" t="str">
            <v>C57619</v>
          </cell>
          <cell r="D6946" t="str">
            <v>El Sarape Inc</v>
          </cell>
          <cell r="E6946" t="str">
            <v>MA</v>
          </cell>
          <cell r="F6946" t="str">
            <v>P1</v>
          </cell>
          <cell r="G6946" t="str">
            <v>SMALL</v>
          </cell>
          <cell r="H6946" t="str">
            <v>IH</v>
          </cell>
          <cell r="I6946" t="str">
            <v>0025932 - BOSTON COMMONWEALTH ADVANTAGE LLC</v>
          </cell>
        </row>
        <row r="6947">
          <cell r="A6947" t="str">
            <v>C57626JM</v>
          </cell>
          <cell r="B6947">
            <v>42185</v>
          </cell>
          <cell r="C6947" t="str">
            <v>C57626</v>
          </cell>
          <cell r="D6947" t="str">
            <v>Crosby Bakery Inc</v>
          </cell>
          <cell r="E6947" t="str">
            <v>NH</v>
          </cell>
          <cell r="F6947" t="str">
            <v>P1</v>
          </cell>
          <cell r="G6947" t="str">
            <v>SMALL</v>
          </cell>
          <cell r="H6947" t="str">
            <v>JM</v>
          </cell>
          <cell r="I6947" t="str">
            <v>0021541 - LAVINE, MARK R</v>
          </cell>
        </row>
        <row r="6948">
          <cell r="A6948" t="str">
            <v>C57629IH</v>
          </cell>
          <cell r="B6948">
            <v>42185</v>
          </cell>
          <cell r="C6948" t="str">
            <v>C57629</v>
          </cell>
          <cell r="D6948" t="str">
            <v>Latitude Sports Club</v>
          </cell>
          <cell r="E6948" t="str">
            <v>MA</v>
          </cell>
          <cell r="F6948" t="str">
            <v>P1</v>
          </cell>
          <cell r="G6948" t="str">
            <v>CRC</v>
          </cell>
          <cell r="H6948" t="str">
            <v>IH</v>
          </cell>
          <cell r="I6948" t="str">
            <v>0035748 - TGA CROSS INSURANCE INC</v>
          </cell>
        </row>
        <row r="6949">
          <cell r="A6949" t="str">
            <v>C57630IA</v>
          </cell>
          <cell r="B6949">
            <v>42185</v>
          </cell>
          <cell r="C6949" t="str">
            <v>C57630</v>
          </cell>
          <cell r="D6949" t="str">
            <v>Financial Resources Inc</v>
          </cell>
          <cell r="E6949" t="str">
            <v>MA</v>
          </cell>
          <cell r="F6949" t="str">
            <v>P1</v>
          </cell>
          <cell r="G6949" t="str">
            <v>SMALL</v>
          </cell>
          <cell r="H6949" t="str">
            <v>IA</v>
          </cell>
          <cell r="I6949" t="str">
            <v>0021252 - HARPER, ANNA</v>
          </cell>
        </row>
        <row r="6950">
          <cell r="A6950" t="str">
            <v>C57630MI</v>
          </cell>
          <cell r="B6950">
            <v>42185</v>
          </cell>
          <cell r="C6950" t="str">
            <v>C57630</v>
          </cell>
          <cell r="D6950" t="str">
            <v>Financial Resources Inc</v>
          </cell>
          <cell r="E6950" t="str">
            <v>MA</v>
          </cell>
          <cell r="F6950" t="str">
            <v>P1</v>
          </cell>
          <cell r="G6950" t="str">
            <v>MCARE</v>
          </cell>
          <cell r="H6950" t="str">
            <v>MI</v>
          </cell>
          <cell r="I6950" t="str">
            <v>0021252 - HARPER, ANNA</v>
          </cell>
        </row>
        <row r="6951">
          <cell r="A6951" t="str">
            <v>C57632JM</v>
          </cell>
          <cell r="B6951">
            <v>42185</v>
          </cell>
          <cell r="C6951" t="str">
            <v>C57632</v>
          </cell>
          <cell r="D6951" t="str">
            <v>Webster at Rye</v>
          </cell>
          <cell r="E6951" t="str">
            <v>NH</v>
          </cell>
          <cell r="F6951" t="str">
            <v>P1</v>
          </cell>
          <cell r="G6951" t="str">
            <v>CRC</v>
          </cell>
          <cell r="H6951" t="str">
            <v>JM</v>
          </cell>
          <cell r="I6951" t="str">
            <v>0021569 - CGI EMPLOYEE BENEFITS GROUP</v>
          </cell>
        </row>
        <row r="6952">
          <cell r="A6952" t="str">
            <v>C57633IH</v>
          </cell>
          <cell r="B6952">
            <v>42185</v>
          </cell>
          <cell r="C6952" t="str">
            <v>C57633</v>
          </cell>
          <cell r="D6952" t="str">
            <v>Ecology Education</v>
          </cell>
          <cell r="E6952" t="str">
            <v>ME</v>
          </cell>
          <cell r="F6952" t="str">
            <v>P1</v>
          </cell>
          <cell r="G6952" t="str">
            <v>SMALL</v>
          </cell>
          <cell r="H6952" t="str">
            <v>IH</v>
          </cell>
          <cell r="I6952" t="str">
            <v>0028930 - PAQUIN &amp; CARROLL LLC</v>
          </cell>
        </row>
        <row r="6953">
          <cell r="A6953" t="str">
            <v>C57641IH</v>
          </cell>
          <cell r="B6953">
            <v>42185</v>
          </cell>
          <cell r="C6953" t="str">
            <v>C57641</v>
          </cell>
          <cell r="D6953" t="str">
            <v>Collard Advisory Group Inc</v>
          </cell>
          <cell r="E6953" t="str">
            <v>MA</v>
          </cell>
          <cell r="F6953" t="str">
            <v>P1</v>
          </cell>
          <cell r="G6953" t="str">
            <v>SMALL</v>
          </cell>
          <cell r="H6953" t="str">
            <v>IH</v>
          </cell>
          <cell r="I6953" t="str">
            <v>0030367 - DIGITAL INSURANCE AGENCY INC</v>
          </cell>
        </row>
        <row r="6954">
          <cell r="A6954" t="str">
            <v>C57643IH</v>
          </cell>
          <cell r="B6954">
            <v>42185</v>
          </cell>
          <cell r="C6954" t="str">
            <v>C57643</v>
          </cell>
          <cell r="D6954" t="str">
            <v>JNJ Industries Inc</v>
          </cell>
          <cell r="E6954" t="str">
            <v>MA</v>
          </cell>
          <cell r="F6954" t="str">
            <v>P1</v>
          </cell>
          <cell r="G6954" t="str">
            <v>SMALL</v>
          </cell>
          <cell r="H6954" t="str">
            <v>IH</v>
          </cell>
          <cell r="I6954" t="str">
            <v>0028226 - EASTERN BENEFITS GROUP</v>
          </cell>
        </row>
        <row r="6955">
          <cell r="A6955" t="str">
            <v>C57645IH</v>
          </cell>
          <cell r="B6955">
            <v>42185</v>
          </cell>
          <cell r="C6955" t="str">
            <v>C57645</v>
          </cell>
          <cell r="D6955" t="str">
            <v>The Allen Daniel Associates Inc</v>
          </cell>
          <cell r="E6955" t="str">
            <v>MA</v>
          </cell>
          <cell r="F6955" t="str">
            <v>P1</v>
          </cell>
          <cell r="G6955" t="str">
            <v>SMALL</v>
          </cell>
          <cell r="H6955" t="str">
            <v>IH</v>
          </cell>
        </row>
        <row r="6956">
          <cell r="A6956" t="str">
            <v>C57649JH</v>
          </cell>
          <cell r="B6956">
            <v>42185</v>
          </cell>
          <cell r="C6956" t="str">
            <v>C57649</v>
          </cell>
          <cell r="D6956" t="str">
            <v>Farmington Farmers Union</v>
          </cell>
          <cell r="E6956" t="str">
            <v>ME</v>
          </cell>
          <cell r="F6956" t="str">
            <v>P1</v>
          </cell>
          <cell r="G6956" t="str">
            <v>SMALL</v>
          </cell>
          <cell r="H6956" t="str">
            <v>JH</v>
          </cell>
          <cell r="I6956" t="str">
            <v>0021638 - KYES AGENCY</v>
          </cell>
        </row>
        <row r="6957">
          <cell r="A6957" t="str">
            <v>C57650JI</v>
          </cell>
          <cell r="B6957">
            <v>42185</v>
          </cell>
          <cell r="C6957" t="str">
            <v>C57650</v>
          </cell>
          <cell r="D6957" t="str">
            <v>John E Boeing Company</v>
          </cell>
          <cell r="E6957" t="str">
            <v>MA</v>
          </cell>
          <cell r="F6957" t="str">
            <v>P1</v>
          </cell>
          <cell r="G6957" t="str">
            <v>SMALL</v>
          </cell>
          <cell r="H6957" t="str">
            <v>JI</v>
          </cell>
          <cell r="I6957" t="str">
            <v>0025164 - BROWN &amp; BROWN OF MASSACHUSETTS LLC</v>
          </cell>
        </row>
        <row r="6958">
          <cell r="A6958" t="str">
            <v>C57650JJ</v>
          </cell>
          <cell r="B6958">
            <v>42185</v>
          </cell>
          <cell r="C6958" t="str">
            <v>C57650</v>
          </cell>
          <cell r="D6958" t="str">
            <v>John E Boeing Company</v>
          </cell>
          <cell r="E6958" t="str">
            <v>MA</v>
          </cell>
          <cell r="F6958" t="str">
            <v>P1</v>
          </cell>
          <cell r="G6958" t="str">
            <v>SMALL</v>
          </cell>
          <cell r="H6958" t="str">
            <v>JJ</v>
          </cell>
          <cell r="I6958" t="str">
            <v>0025164 - BROWN &amp; BROWN OF MASSACHUSETTS LLC</v>
          </cell>
        </row>
        <row r="6959">
          <cell r="A6959" t="str">
            <v>C57651IA</v>
          </cell>
          <cell r="B6959">
            <v>42185</v>
          </cell>
          <cell r="C6959" t="str">
            <v>C57651</v>
          </cell>
          <cell r="D6959" t="str">
            <v>Rave Wireless Inc</v>
          </cell>
          <cell r="E6959" t="str">
            <v>MA</v>
          </cell>
          <cell r="F6959" t="str">
            <v>P1</v>
          </cell>
          <cell r="G6959" t="str">
            <v>CRC</v>
          </cell>
          <cell r="H6959" t="str">
            <v>IA</v>
          </cell>
          <cell r="I6959" t="str">
            <v>0025650 - MOSCHITTO, JOSEPH D</v>
          </cell>
        </row>
        <row r="6960">
          <cell r="A6960" t="str">
            <v>C57651IV</v>
          </cell>
          <cell r="B6960">
            <v>42185</v>
          </cell>
          <cell r="C6960" t="str">
            <v>C57651</v>
          </cell>
          <cell r="D6960" t="str">
            <v>Rave Wireless Inc</v>
          </cell>
          <cell r="E6960" t="str">
            <v>MA</v>
          </cell>
          <cell r="F6960" t="str">
            <v>P1</v>
          </cell>
          <cell r="G6960" t="str">
            <v>CRC</v>
          </cell>
          <cell r="H6960" t="str">
            <v>IV</v>
          </cell>
          <cell r="I6960" t="str">
            <v>0025650 - MOSCHITTO, JOSEPH D</v>
          </cell>
        </row>
        <row r="6961">
          <cell r="A6961" t="str">
            <v>C57652IH</v>
          </cell>
          <cell r="B6961">
            <v>42185</v>
          </cell>
          <cell r="C6961" t="str">
            <v>C57652</v>
          </cell>
          <cell r="D6961" t="str">
            <v>Byrne &amp; Anderson LLP</v>
          </cell>
          <cell r="E6961" t="str">
            <v>MA</v>
          </cell>
          <cell r="F6961" t="str">
            <v>P1</v>
          </cell>
          <cell r="G6961" t="str">
            <v>SMALL</v>
          </cell>
          <cell r="H6961" t="str">
            <v>IH</v>
          </cell>
          <cell r="I6961" t="str">
            <v>0021559 - CORPORATE BENEFITS GROUP LLC</v>
          </cell>
        </row>
        <row r="6962">
          <cell r="A6962" t="str">
            <v>C57654IA</v>
          </cell>
          <cell r="B6962">
            <v>42185</v>
          </cell>
          <cell r="C6962" t="str">
            <v>C57654</v>
          </cell>
          <cell r="D6962" t="str">
            <v>GridEdge Networks</v>
          </cell>
          <cell r="E6962" t="str">
            <v>MA</v>
          </cell>
          <cell r="F6962" t="str">
            <v>P1</v>
          </cell>
          <cell r="G6962" t="str">
            <v>SMALL</v>
          </cell>
          <cell r="H6962" t="str">
            <v>IA</v>
          </cell>
          <cell r="I6962" t="str">
            <v>0024893 - BRUCE CROHN LLC</v>
          </cell>
        </row>
        <row r="6963">
          <cell r="A6963" t="str">
            <v>C57655IA</v>
          </cell>
          <cell r="B6963">
            <v>42185</v>
          </cell>
          <cell r="C6963" t="str">
            <v>C57655</v>
          </cell>
          <cell r="D6963" t="str">
            <v>Martignetti Enterprises Inc</v>
          </cell>
          <cell r="E6963" t="str">
            <v>MA</v>
          </cell>
          <cell r="F6963" t="str">
            <v>P1</v>
          </cell>
          <cell r="G6963" t="str">
            <v>SMALL</v>
          </cell>
          <cell r="H6963" t="str">
            <v>IA</v>
          </cell>
          <cell r="I6963" t="str">
            <v>0021510 - LUZZO JR, RICHARD J</v>
          </cell>
        </row>
        <row r="6964">
          <cell r="A6964" t="str">
            <v>C57655IH</v>
          </cell>
          <cell r="B6964">
            <v>42185</v>
          </cell>
          <cell r="C6964" t="str">
            <v>C57655</v>
          </cell>
          <cell r="D6964" t="str">
            <v>Martignetti Enterprises Inc</v>
          </cell>
          <cell r="E6964" t="str">
            <v>MA</v>
          </cell>
          <cell r="F6964" t="str">
            <v>P1</v>
          </cell>
          <cell r="G6964" t="str">
            <v>SMALL</v>
          </cell>
          <cell r="H6964" t="str">
            <v>IH</v>
          </cell>
          <cell r="I6964" t="str">
            <v>0021510 - LUZZO JR, RICHARD J</v>
          </cell>
        </row>
        <row r="6965">
          <cell r="A6965" t="str">
            <v>C57656IV</v>
          </cell>
          <cell r="B6965">
            <v>42185</v>
          </cell>
          <cell r="C6965" t="str">
            <v>C57656</v>
          </cell>
          <cell r="D6965" t="str">
            <v>Town of South Berwick</v>
          </cell>
          <cell r="E6965" t="str">
            <v>ME</v>
          </cell>
          <cell r="F6965" t="str">
            <v>P1</v>
          </cell>
          <cell r="G6965" t="str">
            <v>SMALL</v>
          </cell>
          <cell r="H6965" t="str">
            <v>IV</v>
          </cell>
          <cell r="I6965" t="str">
            <v>0028915 - USI INSURANCE SERVICES LLC - BRIARCLIFF</v>
          </cell>
        </row>
        <row r="6966">
          <cell r="A6966" t="str">
            <v>C57660IA</v>
          </cell>
          <cell r="B6966">
            <v>42185</v>
          </cell>
          <cell r="C6966" t="str">
            <v>C57660</v>
          </cell>
          <cell r="D6966" t="str">
            <v>Franklin Street Properties</v>
          </cell>
          <cell r="E6966" t="str">
            <v>MA</v>
          </cell>
          <cell r="F6966" t="str">
            <v>P1</v>
          </cell>
          <cell r="G6966" t="str">
            <v>SMALL</v>
          </cell>
          <cell r="H6966" t="str">
            <v>IA</v>
          </cell>
          <cell r="I6966" t="str">
            <v>0021526 - CLARK &amp; LAVEY</v>
          </cell>
        </row>
        <row r="6967">
          <cell r="A6967" t="str">
            <v>C57660IH</v>
          </cell>
          <cell r="B6967">
            <v>42185</v>
          </cell>
          <cell r="C6967" t="str">
            <v>C57660</v>
          </cell>
          <cell r="D6967" t="str">
            <v>Franklin Street Properties</v>
          </cell>
          <cell r="E6967" t="str">
            <v>MA</v>
          </cell>
          <cell r="F6967" t="str">
            <v>P1</v>
          </cell>
          <cell r="G6967" t="str">
            <v>SMALL</v>
          </cell>
          <cell r="H6967" t="str">
            <v>IH</v>
          </cell>
          <cell r="I6967" t="str">
            <v>0021526 - CLARK &amp; LAVEY</v>
          </cell>
        </row>
        <row r="6968">
          <cell r="A6968" t="str">
            <v>C57661IH</v>
          </cell>
          <cell r="B6968">
            <v>42185</v>
          </cell>
          <cell r="C6968" t="str">
            <v>C57661</v>
          </cell>
          <cell r="D6968" t="str">
            <v>TMF Inc</v>
          </cell>
          <cell r="E6968" t="str">
            <v>MA</v>
          </cell>
          <cell r="F6968" t="str">
            <v>P1</v>
          </cell>
          <cell r="G6968" t="str">
            <v>SMALL</v>
          </cell>
          <cell r="H6968" t="str">
            <v>IH</v>
          </cell>
          <cell r="I6968" t="str">
            <v>0021444 - PARTNERS BENEFIT GROUP INC</v>
          </cell>
        </row>
        <row r="6969">
          <cell r="A6969" t="str">
            <v>C57669IA</v>
          </cell>
          <cell r="B6969">
            <v>42185</v>
          </cell>
          <cell r="C6969" t="str">
            <v>C57669</v>
          </cell>
          <cell r="D6969" t="str">
            <v>Cricket Holdings LLC</v>
          </cell>
          <cell r="E6969" t="str">
            <v>MA</v>
          </cell>
          <cell r="F6969" t="str">
            <v>P1</v>
          </cell>
          <cell r="G6969" t="str">
            <v>CRC</v>
          </cell>
          <cell r="H6969" t="str">
            <v>IA</v>
          </cell>
          <cell r="I6969" t="str">
            <v>0026567 - FORSBERG INSURANCE PLANNING INC</v>
          </cell>
        </row>
        <row r="6970">
          <cell r="A6970" t="str">
            <v>C57670IH</v>
          </cell>
          <cell r="B6970">
            <v>42185</v>
          </cell>
          <cell r="C6970" t="str">
            <v>C57670</v>
          </cell>
          <cell r="D6970" t="str">
            <v>Barnstable Pizza &amp; Pasta Co Inc</v>
          </cell>
          <cell r="E6970" t="str">
            <v>MA</v>
          </cell>
          <cell r="F6970" t="str">
            <v>P1</v>
          </cell>
          <cell r="G6970" t="str">
            <v>SMALL</v>
          </cell>
          <cell r="H6970" t="str">
            <v>IH</v>
          </cell>
          <cell r="I6970" t="str">
            <v>0034385 - BRABO BENEFITS INC</v>
          </cell>
        </row>
        <row r="6971">
          <cell r="A6971" t="str">
            <v>C57671IA</v>
          </cell>
          <cell r="B6971">
            <v>42185</v>
          </cell>
          <cell r="C6971" t="str">
            <v>C57671</v>
          </cell>
          <cell r="D6971" t="str">
            <v>Pilgrim Consolidators Inc</v>
          </cell>
          <cell r="E6971" t="str">
            <v>MA</v>
          </cell>
          <cell r="F6971" t="str">
            <v>P1</v>
          </cell>
          <cell r="G6971" t="str">
            <v>SMALL</v>
          </cell>
          <cell r="H6971" t="str">
            <v>IA</v>
          </cell>
          <cell r="I6971" t="str">
            <v>0021490 - STICKLES INSURANCE AGENCY INC</v>
          </cell>
        </row>
        <row r="6972">
          <cell r="A6972" t="str">
            <v>C57671IH</v>
          </cell>
          <cell r="B6972">
            <v>42185</v>
          </cell>
          <cell r="C6972" t="str">
            <v>C57671</v>
          </cell>
          <cell r="D6972" t="str">
            <v>Pilgrim Consolidators Inc</v>
          </cell>
          <cell r="E6972" t="str">
            <v>MA</v>
          </cell>
          <cell r="F6972" t="str">
            <v>P1</v>
          </cell>
          <cell r="G6972" t="str">
            <v>SMALL</v>
          </cell>
          <cell r="H6972" t="str">
            <v>IH</v>
          </cell>
          <cell r="I6972" t="str">
            <v>0021490 - STICKLES INSURANCE AGENCY INC</v>
          </cell>
        </row>
        <row r="6973">
          <cell r="A6973" t="str">
            <v>C57673IH</v>
          </cell>
          <cell r="B6973">
            <v>42185</v>
          </cell>
          <cell r="C6973" t="str">
            <v>C57673</v>
          </cell>
          <cell r="D6973" t="str">
            <v>Nolan Sheehan Patten LLP</v>
          </cell>
          <cell r="E6973" t="str">
            <v>MA</v>
          </cell>
          <cell r="F6973" t="str">
            <v>P1</v>
          </cell>
          <cell r="G6973" t="str">
            <v>SMALL</v>
          </cell>
          <cell r="H6973" t="str">
            <v>IH</v>
          </cell>
          <cell r="I6973" t="str">
            <v>0028234 - EASTERN BENEFITS GROUP</v>
          </cell>
        </row>
        <row r="6974">
          <cell r="A6974" t="str">
            <v>C57674IH</v>
          </cell>
          <cell r="B6974">
            <v>42185</v>
          </cell>
          <cell r="C6974" t="str">
            <v>C57674</v>
          </cell>
          <cell r="D6974" t="str">
            <v>Daly Crowley Mofford &amp; Durkee LLP</v>
          </cell>
          <cell r="E6974" t="str">
            <v>MA</v>
          </cell>
          <cell r="F6974" t="str">
            <v>P1</v>
          </cell>
          <cell r="G6974" t="str">
            <v>SMALL</v>
          </cell>
          <cell r="H6974" t="str">
            <v>IH</v>
          </cell>
          <cell r="I6974" t="str">
            <v>0021930 - DIXON ASSOCIATES INC</v>
          </cell>
        </row>
        <row r="6975">
          <cell r="A6975" t="str">
            <v>C57674MI</v>
          </cell>
          <cell r="B6975">
            <v>42185</v>
          </cell>
          <cell r="C6975" t="str">
            <v>C57674</v>
          </cell>
          <cell r="D6975" t="str">
            <v>Daly Crowley Mofford &amp; Durkee LLP</v>
          </cell>
          <cell r="E6975" t="str">
            <v>MA</v>
          </cell>
          <cell r="F6975" t="str">
            <v>P1</v>
          </cell>
          <cell r="G6975" t="str">
            <v>MCARE</v>
          </cell>
          <cell r="H6975" t="str">
            <v>MI</v>
          </cell>
          <cell r="I6975" t="str">
            <v>0021930 - DIXON ASSOCIATES INC</v>
          </cell>
        </row>
        <row r="6976">
          <cell r="A6976" t="str">
            <v>C57676JH</v>
          </cell>
          <cell r="B6976">
            <v>42185</v>
          </cell>
          <cell r="C6976" t="str">
            <v>C57676</v>
          </cell>
          <cell r="D6976" t="str">
            <v>CSA Enterprises, LLC</v>
          </cell>
          <cell r="E6976" t="str">
            <v>ME</v>
          </cell>
          <cell r="F6976" t="str">
            <v>P1</v>
          </cell>
          <cell r="G6976" t="str">
            <v>SMALL</v>
          </cell>
          <cell r="H6976" t="str">
            <v>JH</v>
          </cell>
          <cell r="I6976" t="str">
            <v>0028976 - BUSINESS INSURANCE AGENCY</v>
          </cell>
        </row>
        <row r="6977">
          <cell r="A6977" t="str">
            <v>C57677IA</v>
          </cell>
          <cell r="B6977">
            <v>42185</v>
          </cell>
          <cell r="C6977" t="str">
            <v>C57677</v>
          </cell>
          <cell r="D6977" t="str">
            <v>Global Technology Systems Inc</v>
          </cell>
          <cell r="E6977" t="str">
            <v>MA</v>
          </cell>
          <cell r="F6977" t="str">
            <v>P1</v>
          </cell>
          <cell r="G6977" t="str">
            <v>SMALL</v>
          </cell>
          <cell r="H6977" t="str">
            <v>IA</v>
          </cell>
          <cell r="I6977" t="str">
            <v>0032580 - WEINER COMPANY, THE</v>
          </cell>
        </row>
        <row r="6978">
          <cell r="A6978" t="str">
            <v>C57677IH</v>
          </cell>
          <cell r="B6978">
            <v>42185</v>
          </cell>
          <cell r="C6978" t="str">
            <v>C57677</v>
          </cell>
          <cell r="D6978" t="str">
            <v>Global Technology Systems Inc</v>
          </cell>
          <cell r="E6978" t="str">
            <v>MA</v>
          </cell>
          <cell r="F6978" t="str">
            <v>P1</v>
          </cell>
          <cell r="G6978" t="str">
            <v>SMALL</v>
          </cell>
          <cell r="H6978" t="str">
            <v>IH</v>
          </cell>
          <cell r="I6978" t="str">
            <v>0032580 - WEINER COMPANY, THE</v>
          </cell>
        </row>
        <row r="6979">
          <cell r="A6979" t="str">
            <v>C57681IH</v>
          </cell>
          <cell r="B6979">
            <v>42185</v>
          </cell>
          <cell r="C6979" t="str">
            <v>C57681</v>
          </cell>
          <cell r="D6979" t="str">
            <v>Whittemore Company Inc</v>
          </cell>
          <cell r="E6979" t="str">
            <v>MA</v>
          </cell>
          <cell r="F6979" t="str">
            <v>P1</v>
          </cell>
          <cell r="G6979" t="str">
            <v>SMALL</v>
          </cell>
          <cell r="H6979" t="str">
            <v>IH</v>
          </cell>
          <cell r="I6979" t="str">
            <v>0021493 - CUSTOM BENEFITS GROUP</v>
          </cell>
        </row>
        <row r="6980">
          <cell r="A6980" t="str">
            <v>C57682IH</v>
          </cell>
          <cell r="B6980">
            <v>42185</v>
          </cell>
          <cell r="C6980" t="str">
            <v>C57682</v>
          </cell>
          <cell r="D6980" t="str">
            <v>Leone Landscape Contractors Corp</v>
          </cell>
          <cell r="E6980" t="str">
            <v>MA</v>
          </cell>
          <cell r="F6980" t="str">
            <v>P1</v>
          </cell>
          <cell r="G6980" t="str">
            <v>SMALL</v>
          </cell>
          <cell r="H6980" t="str">
            <v>IH</v>
          </cell>
          <cell r="I6980" t="str">
            <v>0021621 - STRATEGIC INSURANCE SOLUTIONS INC</v>
          </cell>
        </row>
        <row r="6981">
          <cell r="A6981" t="str">
            <v>C57684IH</v>
          </cell>
          <cell r="B6981">
            <v>42185</v>
          </cell>
          <cell r="C6981" t="str">
            <v>C57684</v>
          </cell>
          <cell r="D6981" t="str">
            <v>JJ Best Banc &amp; Co</v>
          </cell>
          <cell r="E6981" t="str">
            <v>MA</v>
          </cell>
          <cell r="F6981" t="str">
            <v>P1</v>
          </cell>
          <cell r="G6981" t="str">
            <v>SMALL</v>
          </cell>
          <cell r="H6981" t="str">
            <v>IH</v>
          </cell>
          <cell r="I6981" t="str">
            <v>0035744 - NFP CORPORATE SERVICES (NY) LLC</v>
          </cell>
        </row>
        <row r="6982">
          <cell r="A6982" t="str">
            <v>C57686IH</v>
          </cell>
          <cell r="B6982">
            <v>42185</v>
          </cell>
          <cell r="C6982" t="str">
            <v>C57686</v>
          </cell>
          <cell r="D6982" t="str">
            <v>Cisco Brewers Inc</v>
          </cell>
          <cell r="E6982" t="str">
            <v>MA</v>
          </cell>
          <cell r="F6982" t="str">
            <v>P1</v>
          </cell>
          <cell r="G6982" t="str">
            <v>SMALL</v>
          </cell>
          <cell r="H6982" t="str">
            <v>IH</v>
          </cell>
        </row>
        <row r="6983">
          <cell r="A6983" t="str">
            <v>C57689IA</v>
          </cell>
          <cell r="B6983">
            <v>42185</v>
          </cell>
          <cell r="C6983" t="str">
            <v>C57689</v>
          </cell>
          <cell r="D6983" t="str">
            <v>Daymark Solutions Inc</v>
          </cell>
          <cell r="E6983" t="str">
            <v>MA</v>
          </cell>
          <cell r="F6983" t="str">
            <v>P1</v>
          </cell>
          <cell r="G6983" t="str">
            <v>SMALL</v>
          </cell>
          <cell r="H6983" t="str">
            <v>IA</v>
          </cell>
          <cell r="I6983" t="str">
            <v>0033640 - BP BENEFITS LLC</v>
          </cell>
        </row>
        <row r="6984">
          <cell r="A6984" t="str">
            <v>C57689IH</v>
          </cell>
          <cell r="B6984">
            <v>42185</v>
          </cell>
          <cell r="C6984" t="str">
            <v>C57689</v>
          </cell>
          <cell r="D6984" t="str">
            <v>Daymark Solutions Inc</v>
          </cell>
          <cell r="E6984" t="str">
            <v>MA</v>
          </cell>
          <cell r="F6984" t="str">
            <v>P1</v>
          </cell>
          <cell r="G6984" t="str">
            <v>SMALL</v>
          </cell>
          <cell r="H6984" t="str">
            <v>IH</v>
          </cell>
          <cell r="I6984" t="str">
            <v>0033640 - BP BENEFITS LLC</v>
          </cell>
        </row>
        <row r="6985">
          <cell r="A6985" t="str">
            <v>C57693IV</v>
          </cell>
          <cell r="B6985">
            <v>42185</v>
          </cell>
          <cell r="C6985" t="str">
            <v>C57693</v>
          </cell>
          <cell r="D6985" t="str">
            <v>Rand-Handy Oil Company Inc</v>
          </cell>
          <cell r="E6985" t="str">
            <v>MA</v>
          </cell>
          <cell r="F6985" t="str">
            <v>P1</v>
          </cell>
          <cell r="G6985" t="str">
            <v>SMALL</v>
          </cell>
          <cell r="H6985" t="str">
            <v>IV</v>
          </cell>
          <cell r="I6985" t="str">
            <v>0034167 - BRABO BENEFITS INC</v>
          </cell>
        </row>
        <row r="6986">
          <cell r="A6986" t="str">
            <v>C57694IH</v>
          </cell>
          <cell r="B6986">
            <v>42185</v>
          </cell>
          <cell r="C6986" t="str">
            <v>C57694</v>
          </cell>
          <cell r="D6986" t="str">
            <v>Beacon Analytical Systems, Inc.</v>
          </cell>
          <cell r="E6986" t="str">
            <v>ME</v>
          </cell>
          <cell r="F6986" t="str">
            <v>P1</v>
          </cell>
          <cell r="G6986" t="str">
            <v>SMALL</v>
          </cell>
          <cell r="H6986" t="str">
            <v>IH</v>
          </cell>
          <cell r="I6986" t="str">
            <v>0021560 - BARRESI FINANCIAL INC</v>
          </cell>
        </row>
        <row r="6987">
          <cell r="A6987" t="str">
            <v>C57698IH</v>
          </cell>
          <cell r="B6987">
            <v>42185</v>
          </cell>
          <cell r="C6987" t="str">
            <v>C57698</v>
          </cell>
          <cell r="D6987" t="str">
            <v>Nauset Kennels Inc</v>
          </cell>
          <cell r="E6987" t="str">
            <v>MA</v>
          </cell>
          <cell r="F6987" t="str">
            <v>P1</v>
          </cell>
          <cell r="G6987" t="str">
            <v>SMALL</v>
          </cell>
          <cell r="H6987" t="str">
            <v>IH</v>
          </cell>
          <cell r="I6987" t="str">
            <v>0021571 - GREAT HARBOR BENEFITS INSURANCE AGCY LLC</v>
          </cell>
        </row>
        <row r="6988">
          <cell r="A6988" t="str">
            <v>C57699IA</v>
          </cell>
          <cell r="B6988">
            <v>42185</v>
          </cell>
          <cell r="C6988" t="str">
            <v>C57699</v>
          </cell>
          <cell r="D6988" t="str">
            <v>Jonathan Circle Inc</v>
          </cell>
          <cell r="E6988" t="str">
            <v>MA</v>
          </cell>
          <cell r="F6988" t="str">
            <v>P1</v>
          </cell>
          <cell r="G6988" t="str">
            <v>SMALL</v>
          </cell>
          <cell r="H6988" t="str">
            <v>IA</v>
          </cell>
          <cell r="I6988" t="str">
            <v>0035532 - DEMERITT, TIMOTHY A</v>
          </cell>
        </row>
        <row r="6989">
          <cell r="A6989" t="str">
            <v>C57699IH</v>
          </cell>
          <cell r="B6989">
            <v>42185</v>
          </cell>
          <cell r="C6989" t="str">
            <v>C57699</v>
          </cell>
          <cell r="D6989" t="str">
            <v>Jonathan Circle Inc</v>
          </cell>
          <cell r="E6989" t="str">
            <v>MA</v>
          </cell>
          <cell r="F6989" t="str">
            <v>P1</v>
          </cell>
          <cell r="G6989" t="str">
            <v>SMALL</v>
          </cell>
          <cell r="H6989" t="str">
            <v>IH</v>
          </cell>
          <cell r="I6989" t="str">
            <v>0035532 - DEMERITT, TIMOTHY A</v>
          </cell>
        </row>
        <row r="6990">
          <cell r="A6990" t="str">
            <v>C57701IA</v>
          </cell>
          <cell r="B6990">
            <v>42185</v>
          </cell>
          <cell r="C6990" t="str">
            <v>C57701</v>
          </cell>
          <cell r="D6990" t="str">
            <v>Wainwright Investments Counsel LLC</v>
          </cell>
          <cell r="E6990" t="str">
            <v>MA</v>
          </cell>
          <cell r="F6990" t="str">
            <v>P1</v>
          </cell>
          <cell r="G6990" t="str">
            <v>SMALL</v>
          </cell>
          <cell r="H6990" t="str">
            <v>IA</v>
          </cell>
          <cell r="I6990" t="str">
            <v>0030514 - DIGITAL INSURANCE AGENCY INC</v>
          </cell>
        </row>
        <row r="6991">
          <cell r="A6991" t="str">
            <v>C57701IH</v>
          </cell>
          <cell r="B6991">
            <v>42185</v>
          </cell>
          <cell r="C6991" t="str">
            <v>C57701</v>
          </cell>
          <cell r="D6991" t="str">
            <v>Wainwright Investments Counsel LLC</v>
          </cell>
          <cell r="E6991" t="str">
            <v>MA</v>
          </cell>
          <cell r="F6991" t="str">
            <v>P1</v>
          </cell>
          <cell r="G6991" t="str">
            <v>SMALL</v>
          </cell>
          <cell r="H6991" t="str">
            <v>IH</v>
          </cell>
          <cell r="I6991" t="str">
            <v>0030514 - DIGITAL INSURANCE AGENCY INC</v>
          </cell>
        </row>
        <row r="6992">
          <cell r="A6992" t="str">
            <v>C57702IH</v>
          </cell>
          <cell r="B6992">
            <v>42185</v>
          </cell>
          <cell r="C6992" t="str">
            <v>C57702</v>
          </cell>
          <cell r="D6992" t="str">
            <v>Internal Security Associates LLC</v>
          </cell>
          <cell r="E6992" t="str">
            <v>MA</v>
          </cell>
          <cell r="F6992" t="str">
            <v>P1</v>
          </cell>
          <cell r="G6992" t="str">
            <v>CRC</v>
          </cell>
          <cell r="H6992" t="str">
            <v>IH</v>
          </cell>
          <cell r="I6992" t="str">
            <v>0032324 - TOMLINSON &amp; ONEIL INSURANCE AGCY INC</v>
          </cell>
        </row>
        <row r="6993">
          <cell r="A6993" t="str">
            <v>C57704IH</v>
          </cell>
          <cell r="B6993">
            <v>42185</v>
          </cell>
          <cell r="C6993" t="str">
            <v>C57704</v>
          </cell>
          <cell r="D6993" t="str">
            <v>Northeastern Development Corp</v>
          </cell>
          <cell r="E6993" t="str">
            <v>MA</v>
          </cell>
          <cell r="F6993" t="str">
            <v>P1</v>
          </cell>
          <cell r="G6993" t="str">
            <v>SMALL</v>
          </cell>
          <cell r="H6993" t="str">
            <v>IH</v>
          </cell>
          <cell r="I6993" t="str">
            <v>0021491 - BUSINESS BENEFITS INS BROKERAGE INC</v>
          </cell>
        </row>
        <row r="6994">
          <cell r="A6994" t="str">
            <v>C57705IH</v>
          </cell>
          <cell r="B6994">
            <v>42185</v>
          </cell>
          <cell r="C6994" t="str">
            <v>C57705</v>
          </cell>
          <cell r="D6994" t="str">
            <v>Patterson Auto Body</v>
          </cell>
          <cell r="E6994" t="str">
            <v>MA</v>
          </cell>
          <cell r="F6994" t="str">
            <v>P1</v>
          </cell>
          <cell r="G6994" t="str">
            <v>SMALL</v>
          </cell>
          <cell r="H6994" t="str">
            <v>IH</v>
          </cell>
          <cell r="I6994" t="str">
            <v>0029010 - DIGITAL INSURANCE AGENCY INC</v>
          </cell>
        </row>
        <row r="6995">
          <cell r="A6995" t="str">
            <v>C57706IV</v>
          </cell>
          <cell r="B6995">
            <v>42185</v>
          </cell>
          <cell r="C6995" t="str">
            <v>C57706</v>
          </cell>
          <cell r="D6995" t="str">
            <v>Gustavo Preston Company Inc</v>
          </cell>
          <cell r="E6995" t="str">
            <v>MA</v>
          </cell>
          <cell r="F6995" t="str">
            <v>P1</v>
          </cell>
          <cell r="G6995" t="str">
            <v>SMALL</v>
          </cell>
          <cell r="H6995" t="str">
            <v>IV</v>
          </cell>
          <cell r="I6995" t="str">
            <v>0032608 - BOSTONIAN GROUP INSURANCE AGENCY</v>
          </cell>
        </row>
        <row r="6996">
          <cell r="A6996" t="str">
            <v>C57707IH</v>
          </cell>
          <cell r="B6996">
            <v>42185</v>
          </cell>
          <cell r="C6996" t="str">
            <v>C57707</v>
          </cell>
          <cell r="D6996" t="str">
            <v>Axenics Inc</v>
          </cell>
          <cell r="E6996" t="str">
            <v>MA</v>
          </cell>
          <cell r="F6996" t="str">
            <v>P1</v>
          </cell>
          <cell r="G6996" t="str">
            <v>SMALL</v>
          </cell>
          <cell r="H6996" t="str">
            <v>IH</v>
          </cell>
          <cell r="I6996" t="str">
            <v>0032564 - BOSTONIAN GROUP INSURANCE AGENCY</v>
          </cell>
        </row>
        <row r="6997">
          <cell r="A6997" t="str">
            <v>C57711IH</v>
          </cell>
          <cell r="B6997">
            <v>42185</v>
          </cell>
          <cell r="C6997" t="str">
            <v>C57711</v>
          </cell>
          <cell r="D6997" t="str">
            <v>Woodacre Fuel &amp; HVAC Inc</v>
          </cell>
          <cell r="E6997" t="str">
            <v>MA</v>
          </cell>
          <cell r="F6997" t="str">
            <v>P1</v>
          </cell>
          <cell r="G6997" t="str">
            <v>SMALL</v>
          </cell>
          <cell r="H6997" t="str">
            <v>IH</v>
          </cell>
          <cell r="I6997" t="str">
            <v>0021592 - SMALL BUSINESS INSURANCE AGENCY INC</v>
          </cell>
        </row>
        <row r="6998">
          <cell r="A6998" t="str">
            <v>C57715IV</v>
          </cell>
          <cell r="B6998">
            <v>42185</v>
          </cell>
          <cell r="C6998" t="str">
            <v>C57715</v>
          </cell>
          <cell r="D6998" t="str">
            <v>Seacoast Orthopedics and Sports Medicine</v>
          </cell>
          <cell r="E6998" t="str">
            <v>NH</v>
          </cell>
          <cell r="F6998" t="str">
            <v>P1</v>
          </cell>
          <cell r="G6998" t="str">
            <v>CRC</v>
          </cell>
          <cell r="H6998" t="str">
            <v>IV</v>
          </cell>
          <cell r="I6998" t="str">
            <v>0027207 - NEW ENGLAND EMPLOYEE BENEFITS COUNCIL</v>
          </cell>
        </row>
        <row r="6999">
          <cell r="A6999" t="str">
            <v>C57715JM</v>
          </cell>
          <cell r="B6999">
            <v>42185</v>
          </cell>
          <cell r="C6999" t="str">
            <v>C57715</v>
          </cell>
          <cell r="D6999" t="str">
            <v>Seacoast Orthopedics and Sports Medicine</v>
          </cell>
          <cell r="E6999" t="str">
            <v>NH</v>
          </cell>
          <cell r="F6999" t="str">
            <v>P1</v>
          </cell>
          <cell r="G6999" t="str">
            <v>CRC</v>
          </cell>
          <cell r="H6999" t="str">
            <v>JM</v>
          </cell>
          <cell r="I6999" t="str">
            <v>0027207 - NEW ENGLAND EMPLOYEE BENEFITS COUNCIL</v>
          </cell>
        </row>
        <row r="7000">
          <cell r="A7000" t="str">
            <v>C57719IA</v>
          </cell>
          <cell r="B7000">
            <v>42185</v>
          </cell>
          <cell r="C7000" t="str">
            <v>C57719</v>
          </cell>
          <cell r="D7000" t="str">
            <v>Kenneth J McPartland DMD PC</v>
          </cell>
          <cell r="E7000" t="str">
            <v>MA</v>
          </cell>
          <cell r="F7000" t="str">
            <v>P1</v>
          </cell>
          <cell r="G7000" t="str">
            <v>SMALL</v>
          </cell>
          <cell r="H7000" t="str">
            <v>IA</v>
          </cell>
          <cell r="I7000" t="str">
            <v>0021516 - KAPLAN, ELLEN A</v>
          </cell>
        </row>
        <row r="7001">
          <cell r="A7001" t="str">
            <v>C57723IH</v>
          </cell>
          <cell r="B7001">
            <v>42185</v>
          </cell>
          <cell r="C7001" t="str">
            <v>C57723</v>
          </cell>
          <cell r="D7001" t="str">
            <v>Paul F Levy DDS PC</v>
          </cell>
          <cell r="E7001" t="str">
            <v>MA</v>
          </cell>
          <cell r="F7001" t="str">
            <v>P1</v>
          </cell>
          <cell r="G7001" t="str">
            <v>GPC</v>
          </cell>
          <cell r="H7001" t="str">
            <v>IH</v>
          </cell>
          <cell r="I7001" t="str">
            <v>0022018 - SPRING INSURANCE GROUP LLC</v>
          </cell>
        </row>
        <row r="7002">
          <cell r="A7002" t="str">
            <v>C57728IH</v>
          </cell>
          <cell r="B7002">
            <v>42185</v>
          </cell>
          <cell r="C7002" t="str">
            <v>C57728</v>
          </cell>
          <cell r="D7002" t="str">
            <v>Physicians Professional Management Corp.</v>
          </cell>
          <cell r="E7002" t="str">
            <v>ME</v>
          </cell>
          <cell r="F7002" t="str">
            <v>P1</v>
          </cell>
          <cell r="G7002" t="str">
            <v>CRC</v>
          </cell>
          <cell r="H7002" t="str">
            <v>IH</v>
          </cell>
          <cell r="I7002" t="str">
            <v>0035293 - KILBRIDE &amp; HARRIS INSURANCE SVCS LLC</v>
          </cell>
        </row>
        <row r="7003">
          <cell r="A7003" t="str">
            <v>C57728IV</v>
          </cell>
          <cell r="B7003">
            <v>42185</v>
          </cell>
          <cell r="C7003" t="str">
            <v>C57728</v>
          </cell>
          <cell r="D7003" t="str">
            <v>Physicians Professional Management Corp.</v>
          </cell>
          <cell r="E7003" t="str">
            <v>ME</v>
          </cell>
          <cell r="F7003" t="str">
            <v>P1</v>
          </cell>
          <cell r="G7003" t="str">
            <v>CRC</v>
          </cell>
          <cell r="H7003" t="str">
            <v>IV</v>
          </cell>
          <cell r="I7003" t="str">
            <v>0035293 - KILBRIDE &amp; HARRIS INSURANCE SVCS LLC</v>
          </cell>
        </row>
        <row r="7004">
          <cell r="A7004" t="str">
            <v>C57728JH</v>
          </cell>
          <cell r="B7004">
            <v>42185</v>
          </cell>
          <cell r="C7004" t="str">
            <v>C57728</v>
          </cell>
          <cell r="D7004" t="str">
            <v>Physicians Professional Management Corp.</v>
          </cell>
          <cell r="E7004" t="str">
            <v>ME</v>
          </cell>
          <cell r="F7004" t="str">
            <v>P1</v>
          </cell>
          <cell r="G7004" t="str">
            <v>CRC</v>
          </cell>
          <cell r="H7004" t="str">
            <v>JH</v>
          </cell>
          <cell r="I7004" t="str">
            <v>0035293 - KILBRIDE &amp; HARRIS INSURANCE SVCS LLC</v>
          </cell>
        </row>
        <row r="7005">
          <cell r="A7005" t="str">
            <v>C57729IH</v>
          </cell>
          <cell r="B7005">
            <v>42185</v>
          </cell>
          <cell r="C7005" t="str">
            <v>C57729</v>
          </cell>
          <cell r="D7005" t="str">
            <v>Sparrow Electric LLC dba Gibbons Electric</v>
          </cell>
          <cell r="E7005" t="str">
            <v>MA</v>
          </cell>
          <cell r="F7005" t="str">
            <v>P1</v>
          </cell>
          <cell r="G7005" t="str">
            <v>SMALL</v>
          </cell>
          <cell r="H7005" t="str">
            <v>IH</v>
          </cell>
          <cell r="I7005" t="str">
            <v>0021628 - EMPLOYEE BENEFIT RES INS BROKERAGE INC</v>
          </cell>
        </row>
        <row r="7006">
          <cell r="A7006" t="str">
            <v>C57740IA</v>
          </cell>
          <cell r="B7006">
            <v>42185</v>
          </cell>
          <cell r="C7006" t="str">
            <v>C57740</v>
          </cell>
          <cell r="D7006" t="str">
            <v>Emseal Joint Systems Ltd</v>
          </cell>
          <cell r="E7006" t="str">
            <v>MA</v>
          </cell>
          <cell r="F7006" t="str">
            <v>P1</v>
          </cell>
          <cell r="G7006" t="str">
            <v>SMALL</v>
          </cell>
          <cell r="H7006" t="str">
            <v>IA</v>
          </cell>
          <cell r="I7006" t="str">
            <v>0021512 - CLEARY INSURANCE INC</v>
          </cell>
        </row>
        <row r="7007">
          <cell r="A7007" t="str">
            <v>C57740IH</v>
          </cell>
          <cell r="B7007">
            <v>42185</v>
          </cell>
          <cell r="C7007" t="str">
            <v>C57740</v>
          </cell>
          <cell r="D7007" t="str">
            <v>Emseal Joint Systems Ltd</v>
          </cell>
          <cell r="E7007" t="str">
            <v>MA</v>
          </cell>
          <cell r="F7007" t="str">
            <v>P1</v>
          </cell>
          <cell r="G7007" t="str">
            <v>SMALL</v>
          </cell>
          <cell r="H7007" t="str">
            <v>IH</v>
          </cell>
          <cell r="I7007" t="str">
            <v>0021512 - CLEARY INSURANCE INC</v>
          </cell>
        </row>
        <row r="7008">
          <cell r="A7008" t="str">
            <v>C57741JM</v>
          </cell>
          <cell r="B7008">
            <v>42185</v>
          </cell>
          <cell r="C7008" t="str">
            <v>C57741</v>
          </cell>
          <cell r="D7008" t="str">
            <v>GKS Service Company Inc</v>
          </cell>
          <cell r="E7008" t="str">
            <v>NH</v>
          </cell>
          <cell r="F7008" t="str">
            <v>P1</v>
          </cell>
          <cell r="G7008" t="str">
            <v>SMALL</v>
          </cell>
          <cell r="H7008" t="str">
            <v>JM</v>
          </cell>
          <cell r="I7008" t="str">
            <v>0031511 - DAVIS TOWLE MORRILL &amp; EVERETT INC</v>
          </cell>
        </row>
        <row r="7009">
          <cell r="A7009" t="str">
            <v>C57743IV</v>
          </cell>
          <cell r="B7009">
            <v>42185</v>
          </cell>
          <cell r="C7009" t="str">
            <v>C57743</v>
          </cell>
          <cell r="D7009" t="str">
            <v>DesignLab Architects</v>
          </cell>
          <cell r="E7009" t="str">
            <v>MA</v>
          </cell>
          <cell r="F7009" t="str">
            <v>P1</v>
          </cell>
          <cell r="G7009" t="str">
            <v>SMALL</v>
          </cell>
          <cell r="H7009" t="str">
            <v>IV</v>
          </cell>
          <cell r="I7009" t="str">
            <v>0030723 - NORTHWESTERN BENEFIT ASSOC INSURANCE AGCY INC</v>
          </cell>
        </row>
        <row r="7010">
          <cell r="A7010" t="str">
            <v>C57752IH</v>
          </cell>
          <cell r="B7010">
            <v>42185</v>
          </cell>
          <cell r="C7010" t="str">
            <v>C57752</v>
          </cell>
          <cell r="D7010" t="str">
            <v>Metropolitan Urological Associates PC</v>
          </cell>
          <cell r="E7010" t="str">
            <v>MA</v>
          </cell>
          <cell r="F7010" t="str">
            <v>P1</v>
          </cell>
          <cell r="G7010" t="str">
            <v>SMALL</v>
          </cell>
          <cell r="H7010" t="str">
            <v>IH</v>
          </cell>
        </row>
        <row r="7011">
          <cell r="A7011" t="str">
            <v>C57754IH</v>
          </cell>
          <cell r="B7011">
            <v>42185</v>
          </cell>
          <cell r="C7011" t="str">
            <v>C57754</v>
          </cell>
          <cell r="D7011" t="str">
            <v>Gray Boys Inc</v>
          </cell>
          <cell r="E7011" t="str">
            <v>MA</v>
          </cell>
          <cell r="F7011" t="str">
            <v>P1</v>
          </cell>
          <cell r="G7011" t="str">
            <v>SMALL</v>
          </cell>
          <cell r="H7011" t="str">
            <v>IH</v>
          </cell>
          <cell r="I7011" t="str">
            <v>0029001 - HRK BROKERAGE SERVICES LLC</v>
          </cell>
        </row>
        <row r="7012">
          <cell r="A7012" t="str">
            <v>C57755IH</v>
          </cell>
          <cell r="B7012">
            <v>42185</v>
          </cell>
          <cell r="C7012" t="str">
            <v>C57755</v>
          </cell>
          <cell r="D7012" t="str">
            <v>Rebuildex of Plymouth County LLC</v>
          </cell>
          <cell r="E7012" t="str">
            <v>MA</v>
          </cell>
          <cell r="F7012" t="str">
            <v>P1</v>
          </cell>
          <cell r="G7012" t="str">
            <v>SMALL</v>
          </cell>
          <cell r="H7012" t="str">
            <v>IH</v>
          </cell>
          <cell r="I7012" t="str">
            <v>0028893 - DEMARZO, ROBERT F</v>
          </cell>
        </row>
        <row r="7013">
          <cell r="A7013" t="str">
            <v>C57756IH</v>
          </cell>
          <cell r="B7013">
            <v>42185</v>
          </cell>
          <cell r="C7013" t="str">
            <v>C57756</v>
          </cell>
          <cell r="D7013" t="str">
            <v>CPT Partners Inc</v>
          </cell>
          <cell r="E7013" t="str">
            <v>MA</v>
          </cell>
          <cell r="F7013" t="str">
            <v>P1</v>
          </cell>
          <cell r="G7013" t="str">
            <v>SMALL</v>
          </cell>
          <cell r="H7013" t="str">
            <v>IH</v>
          </cell>
          <cell r="I7013" t="str">
            <v>0021582 - GIANNATTASIO, MICHAEL A</v>
          </cell>
        </row>
        <row r="7014">
          <cell r="A7014" t="str">
            <v>C57763JA</v>
          </cell>
          <cell r="B7014">
            <v>42185</v>
          </cell>
          <cell r="C7014" t="str">
            <v>C57763</v>
          </cell>
          <cell r="D7014" t="str">
            <v>Precision Auto Rebuilders Inc</v>
          </cell>
          <cell r="E7014" t="str">
            <v>MA</v>
          </cell>
          <cell r="F7014" t="str">
            <v>P1</v>
          </cell>
          <cell r="G7014" t="str">
            <v>SMALL</v>
          </cell>
          <cell r="H7014" t="str">
            <v>JA</v>
          </cell>
          <cell r="I7014" t="str">
            <v>0022230 - JAMES J HERLIHY INSURANCE AGENCY INC</v>
          </cell>
        </row>
        <row r="7015">
          <cell r="A7015" t="str">
            <v>C57766IH</v>
          </cell>
          <cell r="B7015">
            <v>42185</v>
          </cell>
          <cell r="C7015" t="str">
            <v>C57766</v>
          </cell>
          <cell r="D7015" t="str">
            <v>Marine Safety Consultants Inc</v>
          </cell>
          <cell r="E7015" t="str">
            <v>MA</v>
          </cell>
          <cell r="F7015" t="str">
            <v>P1</v>
          </cell>
          <cell r="G7015" t="str">
            <v>SMALL</v>
          </cell>
          <cell r="H7015" t="str">
            <v>IH</v>
          </cell>
          <cell r="I7015" t="str">
            <v>0021939 - SYLVIA &amp; COMPANY INSURANCE</v>
          </cell>
        </row>
        <row r="7016">
          <cell r="A7016" t="str">
            <v>C57766JA</v>
          </cell>
          <cell r="B7016">
            <v>42185</v>
          </cell>
          <cell r="C7016" t="str">
            <v>C57766</v>
          </cell>
          <cell r="D7016" t="str">
            <v>Marine Safety Consultants Inc</v>
          </cell>
          <cell r="E7016" t="str">
            <v>MA</v>
          </cell>
          <cell r="F7016" t="str">
            <v>P1</v>
          </cell>
          <cell r="G7016" t="str">
            <v>SMALL</v>
          </cell>
          <cell r="H7016" t="str">
            <v>JA</v>
          </cell>
          <cell r="I7016" t="str">
            <v>0021939 - SYLVIA &amp; COMPANY INSURANCE</v>
          </cell>
        </row>
        <row r="7017">
          <cell r="A7017" t="str">
            <v>C57770IH</v>
          </cell>
          <cell r="B7017">
            <v>42185</v>
          </cell>
          <cell r="C7017" t="str">
            <v>C57770</v>
          </cell>
          <cell r="D7017" t="str">
            <v>Champions Choice Inc</v>
          </cell>
          <cell r="E7017" t="str">
            <v>MA</v>
          </cell>
          <cell r="F7017" t="str">
            <v>P1</v>
          </cell>
          <cell r="G7017" t="str">
            <v>SMALL</v>
          </cell>
          <cell r="H7017" t="str">
            <v>IH</v>
          </cell>
          <cell r="I7017" t="str">
            <v>0028231 - EASTERN BENEFITS GROUP</v>
          </cell>
        </row>
        <row r="7018">
          <cell r="A7018" t="str">
            <v>C57771IA</v>
          </cell>
          <cell r="B7018">
            <v>42185</v>
          </cell>
          <cell r="C7018" t="str">
            <v>C57771</v>
          </cell>
          <cell r="D7018" t="str">
            <v>Cashman Equipment Corporation</v>
          </cell>
          <cell r="E7018" t="str">
            <v>MA</v>
          </cell>
          <cell r="F7018" t="str">
            <v>P1</v>
          </cell>
          <cell r="G7018" t="str">
            <v>SMALL</v>
          </cell>
          <cell r="H7018" t="str">
            <v>IA</v>
          </cell>
          <cell r="I7018" t="str">
            <v>0028929 - AMR BENEFITS MANAGEMENT LLC</v>
          </cell>
        </row>
        <row r="7019">
          <cell r="A7019" t="str">
            <v>C57771IH</v>
          </cell>
          <cell r="B7019">
            <v>42185</v>
          </cell>
          <cell r="C7019" t="str">
            <v>C57771</v>
          </cell>
          <cell r="D7019" t="str">
            <v>Cashman Equipment Corporation</v>
          </cell>
          <cell r="E7019" t="str">
            <v>MA</v>
          </cell>
          <cell r="F7019" t="str">
            <v>P1</v>
          </cell>
          <cell r="G7019" t="str">
            <v>SMALL</v>
          </cell>
          <cell r="H7019" t="str">
            <v>IH</v>
          </cell>
          <cell r="I7019" t="str">
            <v>0028929 - AMR BENEFITS MANAGEMENT LLC</v>
          </cell>
        </row>
        <row r="7020">
          <cell r="A7020" t="str">
            <v>C57777IH</v>
          </cell>
          <cell r="B7020">
            <v>42185</v>
          </cell>
          <cell r="C7020" t="str">
            <v>C57777</v>
          </cell>
          <cell r="D7020" t="str">
            <v>Fall River Electrical Associates Co Inc</v>
          </cell>
          <cell r="E7020" t="str">
            <v>MA</v>
          </cell>
          <cell r="F7020" t="str">
            <v>P1</v>
          </cell>
          <cell r="G7020" t="str">
            <v>SMALL</v>
          </cell>
          <cell r="H7020" t="str">
            <v>IH</v>
          </cell>
          <cell r="I7020" t="str">
            <v>0021755 - MCCULLOM, PATRICK</v>
          </cell>
        </row>
        <row r="7021">
          <cell r="A7021" t="str">
            <v>C57777IV</v>
          </cell>
          <cell r="B7021">
            <v>42185</v>
          </cell>
          <cell r="C7021" t="str">
            <v>C57777</v>
          </cell>
          <cell r="D7021" t="str">
            <v>Fall River Electrical Associates Co Inc</v>
          </cell>
          <cell r="E7021" t="str">
            <v>MA</v>
          </cell>
          <cell r="F7021" t="str">
            <v>P1</v>
          </cell>
          <cell r="G7021" t="str">
            <v>SMALL</v>
          </cell>
          <cell r="H7021" t="str">
            <v>IV</v>
          </cell>
          <cell r="I7021" t="str">
            <v>0021755 - MCCULLOM, PATRICK</v>
          </cell>
        </row>
        <row r="7022">
          <cell r="A7022" t="str">
            <v>C57779IH</v>
          </cell>
          <cell r="B7022">
            <v>42185</v>
          </cell>
          <cell r="C7022" t="str">
            <v>C57779</v>
          </cell>
          <cell r="D7022" t="str">
            <v>Frank Lamparelli Oil Company Inc</v>
          </cell>
          <cell r="E7022" t="str">
            <v>MA</v>
          </cell>
          <cell r="F7022" t="str">
            <v>P1</v>
          </cell>
          <cell r="G7022" t="str">
            <v>SMALL</v>
          </cell>
          <cell r="H7022" t="str">
            <v>IH</v>
          </cell>
          <cell r="I7022" t="str">
            <v>0021528 - NORTHWESTERN BENEFIT ASSOC INSURANCE AGCY INC</v>
          </cell>
        </row>
        <row r="7023">
          <cell r="A7023" t="str">
            <v>C57780IH</v>
          </cell>
          <cell r="B7023">
            <v>42185</v>
          </cell>
          <cell r="C7023" t="str">
            <v>C57780</v>
          </cell>
          <cell r="D7023" t="str">
            <v>Schlossberg LLC</v>
          </cell>
          <cell r="E7023" t="str">
            <v>MA</v>
          </cell>
          <cell r="F7023" t="str">
            <v>P1</v>
          </cell>
          <cell r="G7023" t="str">
            <v>SMALL</v>
          </cell>
          <cell r="H7023" t="str">
            <v>IH</v>
          </cell>
          <cell r="I7023" t="str">
            <v>0029228 - COMPREHENSIVE INS PROVIDERS INC</v>
          </cell>
        </row>
        <row r="7024">
          <cell r="A7024" t="str">
            <v>C57788JM</v>
          </cell>
          <cell r="B7024">
            <v>42185</v>
          </cell>
          <cell r="C7024" t="str">
            <v>C57788</v>
          </cell>
          <cell r="D7024" t="str">
            <v>Blais Towing and Recovery</v>
          </cell>
          <cell r="E7024" t="str">
            <v>NH</v>
          </cell>
          <cell r="F7024" t="str">
            <v>P1</v>
          </cell>
          <cell r="G7024" t="str">
            <v>SMALL</v>
          </cell>
          <cell r="H7024" t="str">
            <v>JM</v>
          </cell>
          <cell r="I7024" t="str">
            <v>0021936 - CORNERSTONE BENEFIT &amp; RET GROUP INC</v>
          </cell>
        </row>
        <row r="7025">
          <cell r="A7025" t="str">
            <v>C57795IH</v>
          </cell>
          <cell r="B7025">
            <v>42185</v>
          </cell>
          <cell r="C7025" t="str">
            <v>C57795</v>
          </cell>
          <cell r="D7025" t="str">
            <v>Ranger Engineering Inc</v>
          </cell>
          <cell r="E7025" t="str">
            <v>MA</v>
          </cell>
          <cell r="F7025" t="str">
            <v>P1</v>
          </cell>
          <cell r="G7025" t="str">
            <v>SMALL</v>
          </cell>
          <cell r="H7025" t="str">
            <v>IH</v>
          </cell>
          <cell r="I7025" t="str">
            <v>0025068 - PAYCHEX AGENCY INC</v>
          </cell>
        </row>
        <row r="7026">
          <cell r="A7026" t="str">
            <v>C57796IA</v>
          </cell>
          <cell r="B7026">
            <v>42185</v>
          </cell>
          <cell r="C7026" t="str">
            <v>C57796</v>
          </cell>
          <cell r="D7026" t="str">
            <v>James F Stearns Co LLP</v>
          </cell>
          <cell r="E7026" t="str">
            <v>MA</v>
          </cell>
          <cell r="F7026" t="str">
            <v>P1</v>
          </cell>
          <cell r="G7026" t="str">
            <v>SMALL</v>
          </cell>
          <cell r="H7026" t="str">
            <v>IA</v>
          </cell>
          <cell r="I7026" t="str">
            <v>0021787 - EASTERN BENEFITS GROUP</v>
          </cell>
        </row>
        <row r="7027">
          <cell r="A7027" t="str">
            <v>C57796IH</v>
          </cell>
          <cell r="B7027">
            <v>42185</v>
          </cell>
          <cell r="C7027" t="str">
            <v>C57796</v>
          </cell>
          <cell r="D7027" t="str">
            <v>James F Stearns Co LLP</v>
          </cell>
          <cell r="E7027" t="str">
            <v>MA</v>
          </cell>
          <cell r="F7027" t="str">
            <v>P1</v>
          </cell>
          <cell r="G7027" t="str">
            <v>SMALL</v>
          </cell>
          <cell r="H7027" t="str">
            <v>IH</v>
          </cell>
          <cell r="I7027" t="str">
            <v>0021787 - EASTERN BENEFITS GROUP</v>
          </cell>
        </row>
        <row r="7028">
          <cell r="A7028" t="str">
            <v>C57797IH</v>
          </cell>
          <cell r="B7028">
            <v>42185</v>
          </cell>
          <cell r="C7028" t="str">
            <v>C57797</v>
          </cell>
          <cell r="D7028" t="str">
            <v>Graham Waste Services</v>
          </cell>
          <cell r="E7028" t="str">
            <v>MA</v>
          </cell>
          <cell r="F7028" t="str">
            <v>P1</v>
          </cell>
          <cell r="G7028" t="str">
            <v>SMALL</v>
          </cell>
          <cell r="H7028" t="str">
            <v>IH</v>
          </cell>
          <cell r="I7028" t="str">
            <v>0021690 - EASTERN BENEFITS GROUP</v>
          </cell>
        </row>
        <row r="7029">
          <cell r="A7029" t="str">
            <v>C57797JA</v>
          </cell>
          <cell r="B7029">
            <v>42185</v>
          </cell>
          <cell r="C7029" t="str">
            <v>C57797</v>
          </cell>
          <cell r="D7029" t="str">
            <v>Graham Waste Services</v>
          </cell>
          <cell r="E7029" t="str">
            <v>MA</v>
          </cell>
          <cell r="F7029" t="str">
            <v>P1</v>
          </cell>
          <cell r="G7029" t="str">
            <v>SMALL</v>
          </cell>
          <cell r="H7029" t="str">
            <v>JA</v>
          </cell>
          <cell r="I7029" t="str">
            <v>0021690 - EASTERN BENEFITS GROUP</v>
          </cell>
        </row>
        <row r="7030">
          <cell r="A7030" t="str">
            <v>C57800IA</v>
          </cell>
          <cell r="B7030">
            <v>42185</v>
          </cell>
          <cell r="C7030" t="str">
            <v>C57800</v>
          </cell>
          <cell r="D7030" t="str">
            <v>Alpha Imaging Technologies Inc</v>
          </cell>
          <cell r="E7030" t="str">
            <v>MA</v>
          </cell>
          <cell r="F7030" t="str">
            <v>P1</v>
          </cell>
          <cell r="G7030" t="str">
            <v>SMALL</v>
          </cell>
          <cell r="H7030" t="str">
            <v>IA</v>
          </cell>
          <cell r="I7030" t="str">
            <v>0028993 - DIGITAL INSURANCE AGENCY INC</v>
          </cell>
        </row>
        <row r="7031">
          <cell r="A7031" t="str">
            <v>C57800IH</v>
          </cell>
          <cell r="B7031">
            <v>42185</v>
          </cell>
          <cell r="C7031" t="str">
            <v>C57800</v>
          </cell>
          <cell r="D7031" t="str">
            <v>Alpha Imaging Technologies Inc</v>
          </cell>
          <cell r="E7031" t="str">
            <v>MA</v>
          </cell>
          <cell r="F7031" t="str">
            <v>P1</v>
          </cell>
          <cell r="G7031" t="str">
            <v>SMALL</v>
          </cell>
          <cell r="H7031" t="str">
            <v>IH</v>
          </cell>
          <cell r="I7031" t="str">
            <v>0028993 - DIGITAL INSURANCE AGENCY INC</v>
          </cell>
        </row>
        <row r="7032">
          <cell r="A7032" t="str">
            <v>C57801IH</v>
          </cell>
          <cell r="B7032">
            <v>42185</v>
          </cell>
          <cell r="C7032" t="str">
            <v>C57801</v>
          </cell>
          <cell r="D7032" t="str">
            <v>Foster &amp; Eldridge LLP</v>
          </cell>
          <cell r="E7032" t="str">
            <v>MA</v>
          </cell>
          <cell r="F7032" t="str">
            <v>P1</v>
          </cell>
          <cell r="G7032" t="str">
            <v>SMALL</v>
          </cell>
          <cell r="H7032" t="str">
            <v>IH</v>
          </cell>
          <cell r="I7032" t="str">
            <v>0030519 - DIGITAL INSURANCE AGENCY INC</v>
          </cell>
        </row>
        <row r="7033">
          <cell r="A7033" t="str">
            <v>C57802IH</v>
          </cell>
          <cell r="B7033">
            <v>42185</v>
          </cell>
          <cell r="C7033" t="str">
            <v>C57802</v>
          </cell>
          <cell r="D7033" t="str">
            <v>Behnisch Studio East LLP dba Behnisch Architekten</v>
          </cell>
          <cell r="E7033" t="str">
            <v>MA</v>
          </cell>
          <cell r="F7033" t="str">
            <v>P1</v>
          </cell>
          <cell r="G7033" t="str">
            <v>SMALL</v>
          </cell>
          <cell r="H7033" t="str">
            <v>IH</v>
          </cell>
          <cell r="I7033" t="str">
            <v>0021962 - SENTINEL INSURANCE AGENCY INC MA</v>
          </cell>
        </row>
        <row r="7034">
          <cell r="A7034" t="str">
            <v>C57805IH</v>
          </cell>
          <cell r="B7034">
            <v>42185</v>
          </cell>
          <cell r="C7034" t="str">
            <v>C57805</v>
          </cell>
          <cell r="D7034" t="str">
            <v>James U Rice DMD PC</v>
          </cell>
          <cell r="E7034" t="str">
            <v>MA</v>
          </cell>
          <cell r="F7034" t="str">
            <v>P1</v>
          </cell>
          <cell r="G7034" t="str">
            <v>SMALL</v>
          </cell>
          <cell r="H7034" t="str">
            <v>IH</v>
          </cell>
          <cell r="I7034" t="str">
            <v>0021825 - INTEGRATED INSURANCE SOLUTIONS LLC</v>
          </cell>
        </row>
        <row r="7035">
          <cell r="A7035" t="str">
            <v>C57807IH</v>
          </cell>
          <cell r="B7035">
            <v>42185</v>
          </cell>
          <cell r="C7035" t="str">
            <v>C57807</v>
          </cell>
          <cell r="D7035" t="str">
            <v>The Eye Team dba Insight Optical</v>
          </cell>
          <cell r="E7035" t="str">
            <v>MA</v>
          </cell>
          <cell r="F7035" t="str">
            <v>P1</v>
          </cell>
          <cell r="G7035" t="str">
            <v>SMALL</v>
          </cell>
          <cell r="H7035" t="str">
            <v>IH</v>
          </cell>
          <cell r="I7035" t="str">
            <v>0022487 - SUMMIT FINANCIAL INSURANCE AGCY</v>
          </cell>
        </row>
        <row r="7036">
          <cell r="A7036" t="str">
            <v>C57811IH</v>
          </cell>
          <cell r="B7036">
            <v>42185</v>
          </cell>
          <cell r="C7036" t="str">
            <v>C57811</v>
          </cell>
          <cell r="D7036" t="str">
            <v>Camber Capital Management LLC</v>
          </cell>
          <cell r="E7036" t="str">
            <v>MA</v>
          </cell>
          <cell r="F7036" t="str">
            <v>P1</v>
          </cell>
          <cell r="G7036" t="str">
            <v>SMALL</v>
          </cell>
          <cell r="H7036" t="str">
            <v>IH</v>
          </cell>
          <cell r="I7036" t="str">
            <v>0025936 - BOSTON COMMONWEALTH ADVANTAGE LLC</v>
          </cell>
        </row>
        <row r="7037">
          <cell r="A7037" t="str">
            <v>C57812IH</v>
          </cell>
          <cell r="B7037">
            <v>42185</v>
          </cell>
          <cell r="C7037" t="str">
            <v>C57812</v>
          </cell>
          <cell r="D7037" t="str">
            <v>Karsner &amp; Meehan PC</v>
          </cell>
          <cell r="E7037" t="str">
            <v>MA</v>
          </cell>
          <cell r="F7037" t="str">
            <v>P1</v>
          </cell>
          <cell r="G7037" t="str">
            <v>SMALL</v>
          </cell>
          <cell r="H7037" t="str">
            <v>IH</v>
          </cell>
          <cell r="I7037" t="str">
            <v>0024345 - FBINSURE LLC</v>
          </cell>
        </row>
        <row r="7038">
          <cell r="A7038" t="str">
            <v>C57813IH</v>
          </cell>
          <cell r="B7038">
            <v>42185</v>
          </cell>
          <cell r="C7038" t="str">
            <v>C57813</v>
          </cell>
          <cell r="D7038" t="str">
            <v>Beetle Inc</v>
          </cell>
          <cell r="E7038" t="str">
            <v>MA</v>
          </cell>
          <cell r="F7038" t="str">
            <v>P1</v>
          </cell>
          <cell r="G7038" t="str">
            <v>SMALL</v>
          </cell>
          <cell r="H7038" t="str">
            <v>IH</v>
          </cell>
          <cell r="I7038" t="str">
            <v>0021711 - MCCULLOM, PATRICK</v>
          </cell>
        </row>
        <row r="7039">
          <cell r="A7039" t="str">
            <v>C57814IH</v>
          </cell>
          <cell r="B7039">
            <v>42185</v>
          </cell>
          <cell r="C7039" t="str">
            <v>C57814</v>
          </cell>
          <cell r="D7039" t="str">
            <v>Grovercare Inc</v>
          </cell>
          <cell r="E7039" t="str">
            <v>MA</v>
          </cell>
          <cell r="F7039" t="str">
            <v>P1</v>
          </cell>
          <cell r="G7039" t="str">
            <v>SMALL</v>
          </cell>
          <cell r="H7039" t="str">
            <v>IH</v>
          </cell>
          <cell r="I7039" t="str">
            <v>0021978 - SMALL BUSINESS INSURANCE AGENCY INC</v>
          </cell>
        </row>
        <row r="7040">
          <cell r="A7040" t="str">
            <v>C57816IH</v>
          </cell>
          <cell r="B7040">
            <v>42185</v>
          </cell>
          <cell r="C7040" t="str">
            <v>C57816</v>
          </cell>
          <cell r="D7040" t="str">
            <v>McLarney &amp; Company LLC</v>
          </cell>
          <cell r="E7040" t="str">
            <v>MA</v>
          </cell>
          <cell r="F7040" t="str">
            <v>P1</v>
          </cell>
          <cell r="G7040" t="str">
            <v>SMALL</v>
          </cell>
          <cell r="H7040" t="str">
            <v>IH</v>
          </cell>
          <cell r="I7040" t="str">
            <v>0023554 - JARVIS III, HAROLD F</v>
          </cell>
        </row>
        <row r="7041">
          <cell r="A7041" t="str">
            <v>C57817IA</v>
          </cell>
          <cell r="B7041">
            <v>42185</v>
          </cell>
          <cell r="C7041" t="str">
            <v>C57817</v>
          </cell>
          <cell r="D7041" t="str">
            <v>Ticket One</v>
          </cell>
          <cell r="E7041" t="str">
            <v>MA</v>
          </cell>
          <cell r="F7041" t="str">
            <v>P1</v>
          </cell>
          <cell r="G7041" t="str">
            <v>SMALL</v>
          </cell>
          <cell r="H7041" t="str">
            <v>IA</v>
          </cell>
          <cell r="I7041" t="str">
            <v>0021635 - MCCULLOM, PATRICK</v>
          </cell>
        </row>
        <row r="7042">
          <cell r="A7042" t="str">
            <v>C57818IH</v>
          </cell>
          <cell r="B7042">
            <v>42185</v>
          </cell>
          <cell r="C7042" t="str">
            <v>C57818</v>
          </cell>
          <cell r="D7042" t="str">
            <v>Niemiec Marine Inc</v>
          </cell>
          <cell r="E7042" t="str">
            <v>MA</v>
          </cell>
          <cell r="F7042" t="str">
            <v>P1</v>
          </cell>
          <cell r="G7042" t="str">
            <v>SMALL</v>
          </cell>
          <cell r="H7042" t="str">
            <v>IH</v>
          </cell>
          <cell r="I7042" t="str">
            <v>0021500 - MCCULLOM, PATRICK</v>
          </cell>
        </row>
        <row r="7043">
          <cell r="A7043" t="str">
            <v>C57819IH</v>
          </cell>
          <cell r="B7043">
            <v>42185</v>
          </cell>
          <cell r="C7043" t="str">
            <v>C57819</v>
          </cell>
          <cell r="D7043" t="str">
            <v>Friendly Care</v>
          </cell>
          <cell r="E7043" t="str">
            <v>MA</v>
          </cell>
          <cell r="F7043" t="str">
            <v>P1</v>
          </cell>
          <cell r="G7043" t="str">
            <v>SMALL</v>
          </cell>
          <cell r="H7043" t="str">
            <v>IH</v>
          </cell>
          <cell r="I7043" t="str">
            <v>0021929 - WYLIE, DAVID J</v>
          </cell>
        </row>
        <row r="7044">
          <cell r="A7044" t="str">
            <v>C57822IH</v>
          </cell>
          <cell r="B7044">
            <v>42185</v>
          </cell>
          <cell r="C7044" t="str">
            <v>C57822</v>
          </cell>
          <cell r="D7044" t="str">
            <v>Art of Care</v>
          </cell>
          <cell r="E7044" t="str">
            <v>MA</v>
          </cell>
          <cell r="F7044" t="str">
            <v>P1</v>
          </cell>
          <cell r="G7044" t="str">
            <v>SMALL</v>
          </cell>
          <cell r="H7044" t="str">
            <v>IH</v>
          </cell>
          <cell r="I7044" t="str">
            <v>0021995 - WYLIE, DAVID J</v>
          </cell>
        </row>
        <row r="7045">
          <cell r="A7045" t="str">
            <v>C57827IH</v>
          </cell>
          <cell r="B7045">
            <v>42185</v>
          </cell>
          <cell r="C7045" t="str">
            <v>C57827</v>
          </cell>
          <cell r="D7045" t="str">
            <v>EB Carlson Marketing Inc</v>
          </cell>
          <cell r="E7045" t="str">
            <v>MA</v>
          </cell>
          <cell r="F7045" t="str">
            <v>P1</v>
          </cell>
          <cell r="G7045" t="str">
            <v>SMALL</v>
          </cell>
          <cell r="H7045" t="str">
            <v>IH</v>
          </cell>
          <cell r="I7045" t="str">
            <v>0021869 - DF MURPHY LIFE INSURANCE AGENCY</v>
          </cell>
        </row>
        <row r="7046">
          <cell r="A7046" t="str">
            <v>C57828JI</v>
          </cell>
          <cell r="B7046">
            <v>42185</v>
          </cell>
          <cell r="C7046" t="str">
            <v>C57828</v>
          </cell>
          <cell r="D7046" t="str">
            <v>Welsh &amp; Parker/Baldwin Insurance Agency</v>
          </cell>
          <cell r="E7046" t="str">
            <v>MA</v>
          </cell>
          <cell r="F7046" t="str">
            <v>P1</v>
          </cell>
          <cell r="G7046" t="str">
            <v>SMALL</v>
          </cell>
          <cell r="H7046" t="str">
            <v>JI</v>
          </cell>
          <cell r="I7046" t="str">
            <v>0021853 - PMH INSURANCE ASSOCIATES INC</v>
          </cell>
        </row>
        <row r="7047">
          <cell r="A7047" t="str">
            <v>C57829IH</v>
          </cell>
          <cell r="B7047">
            <v>42185</v>
          </cell>
          <cell r="C7047" t="str">
            <v>C57829</v>
          </cell>
          <cell r="D7047" t="str">
            <v>Apollo Plumbing &amp; Heating Inc</v>
          </cell>
          <cell r="E7047" t="str">
            <v>MA</v>
          </cell>
          <cell r="F7047" t="str">
            <v>P1</v>
          </cell>
          <cell r="G7047" t="str">
            <v>SMALL</v>
          </cell>
          <cell r="H7047" t="str">
            <v>IH</v>
          </cell>
          <cell r="I7047" t="str">
            <v>0021688 - KRUPKOWSKI, MARK D</v>
          </cell>
        </row>
        <row r="7048">
          <cell r="A7048" t="str">
            <v>C57830IH</v>
          </cell>
          <cell r="B7048">
            <v>42185</v>
          </cell>
          <cell r="C7048" t="str">
            <v>C57830</v>
          </cell>
          <cell r="D7048" t="str">
            <v>Charles River Aquatics Inc</v>
          </cell>
          <cell r="E7048" t="str">
            <v>MA</v>
          </cell>
          <cell r="F7048" t="str">
            <v>P1</v>
          </cell>
          <cell r="G7048" t="str">
            <v>SMALL</v>
          </cell>
          <cell r="H7048" t="str">
            <v>IH</v>
          </cell>
          <cell r="I7048" t="str">
            <v>0033689 - BP BENEFITS LLC</v>
          </cell>
        </row>
        <row r="7049">
          <cell r="A7049" t="str">
            <v>C57831IV</v>
          </cell>
          <cell r="B7049">
            <v>42185</v>
          </cell>
          <cell r="C7049" t="str">
            <v>C57831</v>
          </cell>
          <cell r="D7049" t="str">
            <v>First Baptist Church of Meredith NH</v>
          </cell>
          <cell r="E7049" t="str">
            <v>NH</v>
          </cell>
          <cell r="F7049" t="str">
            <v>P1</v>
          </cell>
          <cell r="G7049" t="str">
            <v>SMALL</v>
          </cell>
          <cell r="H7049" t="str">
            <v>IV</v>
          </cell>
          <cell r="I7049" t="str">
            <v>0021953 - CORNERSTONE BENEFIT &amp; RET GROUP INC</v>
          </cell>
        </row>
        <row r="7050">
          <cell r="A7050" t="str">
            <v>C57835JA</v>
          </cell>
          <cell r="B7050">
            <v>42185</v>
          </cell>
          <cell r="C7050" t="str">
            <v>C57835</v>
          </cell>
          <cell r="D7050" t="str">
            <v>Mark J Ruffo Plumbing</v>
          </cell>
          <cell r="E7050" t="str">
            <v>MA</v>
          </cell>
          <cell r="F7050" t="str">
            <v>P1</v>
          </cell>
          <cell r="G7050" t="str">
            <v>SMALL</v>
          </cell>
          <cell r="H7050" t="str">
            <v>JA</v>
          </cell>
          <cell r="I7050" t="str">
            <v>0021593 - SMALL BUSINESS INSURANCE AGENCY INC</v>
          </cell>
        </row>
        <row r="7051">
          <cell r="A7051" t="str">
            <v>C57836IA</v>
          </cell>
          <cell r="B7051">
            <v>42185</v>
          </cell>
          <cell r="C7051" t="str">
            <v>C57836</v>
          </cell>
          <cell r="D7051" t="str">
            <v>Controls For Automation Inc</v>
          </cell>
          <cell r="E7051" t="str">
            <v>MA</v>
          </cell>
          <cell r="F7051" t="str">
            <v>P1</v>
          </cell>
          <cell r="G7051" t="str">
            <v>SMALL</v>
          </cell>
          <cell r="H7051" t="str">
            <v>IA</v>
          </cell>
          <cell r="I7051" t="str">
            <v>0021438 - PARTNERS BENEFIT GROUP INC</v>
          </cell>
        </row>
        <row r="7052">
          <cell r="A7052" t="str">
            <v>C57836IH</v>
          </cell>
          <cell r="B7052">
            <v>42185</v>
          </cell>
          <cell r="C7052" t="str">
            <v>C57836</v>
          </cell>
          <cell r="D7052" t="str">
            <v>Controls For Automation Inc</v>
          </cell>
          <cell r="E7052" t="str">
            <v>MA</v>
          </cell>
          <cell r="F7052" t="str">
            <v>P1</v>
          </cell>
          <cell r="G7052" t="str">
            <v>SMALL</v>
          </cell>
          <cell r="H7052" t="str">
            <v>IH</v>
          </cell>
          <cell r="I7052" t="str">
            <v>0021438 - PARTNERS BENEFIT GROUP INC</v>
          </cell>
        </row>
        <row r="7053">
          <cell r="A7053" t="str">
            <v>C57837IH</v>
          </cell>
          <cell r="B7053">
            <v>42185</v>
          </cell>
          <cell r="C7053" t="str">
            <v>C57837</v>
          </cell>
          <cell r="D7053" t="str">
            <v>Lexington Pediatrics PC</v>
          </cell>
          <cell r="E7053" t="str">
            <v>MA</v>
          </cell>
          <cell r="F7053" t="str">
            <v>P1</v>
          </cell>
          <cell r="G7053" t="str">
            <v>SMALL</v>
          </cell>
          <cell r="H7053" t="str">
            <v>IH</v>
          </cell>
          <cell r="I7053" t="str">
            <v>0030677 - INSIGHT INSURANCE AGENCY LLC</v>
          </cell>
        </row>
        <row r="7054">
          <cell r="A7054" t="str">
            <v>C57840IH</v>
          </cell>
          <cell r="B7054">
            <v>42185</v>
          </cell>
          <cell r="C7054" t="str">
            <v>C57840</v>
          </cell>
          <cell r="D7054" t="str">
            <v>Cryogenic Institute of New England Inc</v>
          </cell>
          <cell r="E7054" t="str">
            <v>MA</v>
          </cell>
          <cell r="F7054" t="str">
            <v>P1</v>
          </cell>
          <cell r="G7054" t="str">
            <v>SMALL</v>
          </cell>
          <cell r="H7054" t="str">
            <v>IH</v>
          </cell>
          <cell r="I7054" t="str">
            <v>0035233 - RSC INSURANCE BROKERAGE INC</v>
          </cell>
        </row>
        <row r="7055">
          <cell r="A7055" t="str">
            <v>C57847IH</v>
          </cell>
          <cell r="B7055">
            <v>42185</v>
          </cell>
          <cell r="C7055" t="str">
            <v>C57847</v>
          </cell>
          <cell r="D7055" t="str">
            <v>H Ivan Orup Jr DMD</v>
          </cell>
          <cell r="E7055" t="str">
            <v>MA</v>
          </cell>
          <cell r="F7055" t="str">
            <v>P1</v>
          </cell>
          <cell r="G7055" t="str">
            <v>GPC</v>
          </cell>
          <cell r="H7055" t="str">
            <v>IH</v>
          </cell>
          <cell r="I7055" t="str">
            <v>0021975 - SPRING INSURANCE GROUP LLC</v>
          </cell>
        </row>
        <row r="7056">
          <cell r="A7056" t="str">
            <v>C57848IH</v>
          </cell>
          <cell r="B7056">
            <v>42185</v>
          </cell>
          <cell r="C7056" t="str">
            <v>C57848</v>
          </cell>
          <cell r="D7056" t="str">
            <v>Summit Financial Corporation</v>
          </cell>
          <cell r="E7056" t="str">
            <v>MA</v>
          </cell>
          <cell r="F7056" t="str">
            <v>P1</v>
          </cell>
          <cell r="G7056" t="str">
            <v>SMALL</v>
          </cell>
          <cell r="H7056" t="str">
            <v>IH</v>
          </cell>
          <cell r="I7056" t="str">
            <v>0021905 - SUMMIT FINANCIAL INSURANCE AGCY</v>
          </cell>
        </row>
        <row r="7057">
          <cell r="A7057" t="str">
            <v>C57848IV</v>
          </cell>
          <cell r="B7057">
            <v>42185</v>
          </cell>
          <cell r="C7057" t="str">
            <v>C57848</v>
          </cell>
          <cell r="D7057" t="str">
            <v>Summit Financial Corporation</v>
          </cell>
          <cell r="E7057" t="str">
            <v>MA</v>
          </cell>
          <cell r="F7057" t="str">
            <v>P1</v>
          </cell>
          <cell r="G7057" t="str">
            <v>SMALL</v>
          </cell>
          <cell r="H7057" t="str">
            <v>IV</v>
          </cell>
          <cell r="I7057" t="str">
            <v>0021905 - SUMMIT FINANCIAL INSURANCE AGCY</v>
          </cell>
        </row>
        <row r="7058">
          <cell r="A7058" t="str">
            <v>C57851IV</v>
          </cell>
          <cell r="B7058">
            <v>42185</v>
          </cell>
          <cell r="C7058" t="str">
            <v>C57851</v>
          </cell>
          <cell r="D7058" t="str">
            <v>CityPsych Wellness Inc</v>
          </cell>
          <cell r="E7058" t="str">
            <v>MA</v>
          </cell>
          <cell r="F7058" t="str">
            <v>P1</v>
          </cell>
          <cell r="G7058" t="str">
            <v>SMALL</v>
          </cell>
          <cell r="H7058" t="str">
            <v>IV</v>
          </cell>
          <cell r="I7058" t="str">
            <v>0035037 - BENEMAX, INC.</v>
          </cell>
        </row>
        <row r="7059">
          <cell r="A7059" t="str">
            <v>C57852IH</v>
          </cell>
          <cell r="B7059">
            <v>42185</v>
          </cell>
          <cell r="C7059" t="str">
            <v>C57852</v>
          </cell>
          <cell r="D7059" t="str">
            <v>Pettengill House Inc</v>
          </cell>
          <cell r="E7059" t="str">
            <v>MA</v>
          </cell>
          <cell r="F7059" t="str">
            <v>P1</v>
          </cell>
          <cell r="G7059" t="str">
            <v>SMALL</v>
          </cell>
          <cell r="H7059" t="str">
            <v>IH</v>
          </cell>
          <cell r="I7059" t="str">
            <v>0023880 - HUB INTERNATIONAL NEW ENGLAND LLC</v>
          </cell>
        </row>
        <row r="7060">
          <cell r="A7060" t="str">
            <v>C57857IH</v>
          </cell>
          <cell r="B7060">
            <v>42185</v>
          </cell>
          <cell r="C7060" t="str">
            <v>C57857</v>
          </cell>
          <cell r="D7060" t="str">
            <v>Northeast Regional Ambulance Service Inc</v>
          </cell>
          <cell r="E7060" t="str">
            <v>MA</v>
          </cell>
          <cell r="F7060" t="str">
            <v>P1</v>
          </cell>
          <cell r="G7060" t="str">
            <v>SMALL</v>
          </cell>
          <cell r="H7060" t="str">
            <v>IH</v>
          </cell>
          <cell r="I7060" t="str">
            <v>0025703 - AXIAL BENEFITS GROUP LLC</v>
          </cell>
        </row>
        <row r="7061">
          <cell r="A7061" t="str">
            <v>C57857JA</v>
          </cell>
          <cell r="B7061">
            <v>42185</v>
          </cell>
          <cell r="C7061" t="str">
            <v>C57857</v>
          </cell>
          <cell r="D7061" t="str">
            <v>Northeast Regional Ambulance Service Inc</v>
          </cell>
          <cell r="E7061" t="str">
            <v>MA</v>
          </cell>
          <cell r="F7061" t="str">
            <v>P1</v>
          </cell>
          <cell r="G7061" t="str">
            <v>SMALL</v>
          </cell>
          <cell r="H7061" t="str">
            <v>JA</v>
          </cell>
          <cell r="I7061" t="str">
            <v>0025703 - AXIAL BENEFITS GROUP LLC</v>
          </cell>
        </row>
        <row r="7062">
          <cell r="A7062" t="str">
            <v>C57859IH</v>
          </cell>
          <cell r="B7062">
            <v>42185</v>
          </cell>
          <cell r="C7062" t="str">
            <v>C57859</v>
          </cell>
          <cell r="D7062" t="str">
            <v>Yarosh Associates Inc</v>
          </cell>
          <cell r="E7062" t="str">
            <v>MA</v>
          </cell>
          <cell r="F7062" t="str">
            <v>P1</v>
          </cell>
          <cell r="G7062" t="str">
            <v>SMALL</v>
          </cell>
          <cell r="H7062" t="str">
            <v>IH</v>
          </cell>
          <cell r="I7062" t="str">
            <v>0031772 - MILLER MCCARTIN INC</v>
          </cell>
        </row>
        <row r="7063">
          <cell r="A7063" t="str">
            <v>C57862IH</v>
          </cell>
          <cell r="B7063">
            <v>42185</v>
          </cell>
          <cell r="C7063" t="str">
            <v>C57862</v>
          </cell>
          <cell r="D7063" t="str">
            <v>Car Craft Collision Repair</v>
          </cell>
          <cell r="E7063" t="str">
            <v>MA</v>
          </cell>
          <cell r="F7063" t="str">
            <v>P1</v>
          </cell>
          <cell r="G7063" t="str">
            <v>SMALL</v>
          </cell>
          <cell r="H7063" t="str">
            <v>IH</v>
          </cell>
          <cell r="I7063" t="str">
            <v>0021552 - MCCULLOM, PATRICK</v>
          </cell>
        </row>
        <row r="7064">
          <cell r="A7064" t="str">
            <v>C57864IH</v>
          </cell>
          <cell r="B7064">
            <v>42185</v>
          </cell>
          <cell r="C7064" t="str">
            <v>C57864</v>
          </cell>
          <cell r="D7064" t="str">
            <v>GLS Associates Inc</v>
          </cell>
          <cell r="E7064" t="str">
            <v>MA</v>
          </cell>
          <cell r="F7064" t="str">
            <v>P1</v>
          </cell>
          <cell r="G7064" t="str">
            <v>SMALL</v>
          </cell>
          <cell r="H7064" t="str">
            <v>IH</v>
          </cell>
          <cell r="I7064" t="str">
            <v>0021999 - CONSOLES, NICHOLAS S</v>
          </cell>
        </row>
        <row r="7065">
          <cell r="A7065" t="str">
            <v>C57865IA</v>
          </cell>
          <cell r="B7065">
            <v>42185</v>
          </cell>
          <cell r="C7065" t="str">
            <v>C57865</v>
          </cell>
          <cell r="D7065" t="str">
            <v>Support Group Inc</v>
          </cell>
          <cell r="E7065" t="str">
            <v>MA</v>
          </cell>
          <cell r="F7065" t="str">
            <v>P1</v>
          </cell>
          <cell r="G7065" t="str">
            <v>SMALL</v>
          </cell>
          <cell r="H7065" t="str">
            <v>IA</v>
          </cell>
          <cell r="I7065" t="str">
            <v>0021694 - BENEFIT REPORTS INSURANCE SVCS INC</v>
          </cell>
        </row>
        <row r="7066">
          <cell r="A7066" t="str">
            <v>C57865IH</v>
          </cell>
          <cell r="B7066">
            <v>42185</v>
          </cell>
          <cell r="C7066" t="str">
            <v>C57865</v>
          </cell>
          <cell r="D7066" t="str">
            <v>Support Group Inc</v>
          </cell>
          <cell r="E7066" t="str">
            <v>MA</v>
          </cell>
          <cell r="F7066" t="str">
            <v>P1</v>
          </cell>
          <cell r="G7066" t="str">
            <v>SMALL</v>
          </cell>
          <cell r="H7066" t="str">
            <v>IH</v>
          </cell>
          <cell r="I7066" t="str">
            <v>0021694 - BENEFIT REPORTS INSURANCE SVCS INC</v>
          </cell>
        </row>
        <row r="7067">
          <cell r="A7067" t="str">
            <v>C57866IH</v>
          </cell>
          <cell r="B7067">
            <v>42185</v>
          </cell>
          <cell r="C7067" t="str">
            <v>C57866</v>
          </cell>
          <cell r="D7067" t="str">
            <v>Oceanside Insurance Group</v>
          </cell>
          <cell r="E7067" t="str">
            <v>MA</v>
          </cell>
          <cell r="F7067" t="str">
            <v>P1</v>
          </cell>
          <cell r="G7067" t="str">
            <v>SMALL</v>
          </cell>
          <cell r="H7067" t="str">
            <v>IH</v>
          </cell>
          <cell r="I7067" t="str">
            <v>0021961 - VENDETTI JR, DONALD F</v>
          </cell>
        </row>
        <row r="7068">
          <cell r="A7068" t="str">
            <v>C57866MI</v>
          </cell>
          <cell r="B7068">
            <v>42185</v>
          </cell>
          <cell r="C7068" t="str">
            <v>C57866</v>
          </cell>
          <cell r="D7068" t="str">
            <v>Oceanside Insurance Group</v>
          </cell>
          <cell r="E7068" t="str">
            <v>MA</v>
          </cell>
          <cell r="F7068" t="str">
            <v>P1</v>
          </cell>
          <cell r="G7068" t="str">
            <v>MCARE</v>
          </cell>
          <cell r="H7068" t="str">
            <v>MI</v>
          </cell>
          <cell r="I7068" t="str">
            <v>0021961 - VENDETTI JR, DONALD F</v>
          </cell>
        </row>
        <row r="7069">
          <cell r="A7069" t="str">
            <v>C57870IA</v>
          </cell>
          <cell r="B7069">
            <v>42185</v>
          </cell>
          <cell r="C7069" t="str">
            <v>C57870</v>
          </cell>
          <cell r="D7069" t="str">
            <v>First Light Biosciences</v>
          </cell>
          <cell r="E7069" t="str">
            <v>MA</v>
          </cell>
          <cell r="F7069" t="str">
            <v>P1</v>
          </cell>
          <cell r="G7069" t="str">
            <v>SMALL</v>
          </cell>
          <cell r="H7069" t="str">
            <v>IA</v>
          </cell>
          <cell r="I7069" t="str">
            <v>0032563 - PROTECTOR GROUP INSURANCE AGENCY, THE</v>
          </cell>
        </row>
        <row r="7070">
          <cell r="A7070" t="str">
            <v>C57870IH</v>
          </cell>
          <cell r="B7070">
            <v>42185</v>
          </cell>
          <cell r="C7070" t="str">
            <v>C57870</v>
          </cell>
          <cell r="D7070" t="str">
            <v>First Light Biosciences</v>
          </cell>
          <cell r="E7070" t="str">
            <v>MA</v>
          </cell>
          <cell r="F7070" t="str">
            <v>P1</v>
          </cell>
          <cell r="G7070" t="str">
            <v>SMALL</v>
          </cell>
          <cell r="H7070" t="str">
            <v>IH</v>
          </cell>
          <cell r="I7070" t="str">
            <v>0032563 - PROTECTOR GROUP INSURANCE AGENCY, THE</v>
          </cell>
        </row>
        <row r="7071">
          <cell r="A7071" t="str">
            <v>C57880IH</v>
          </cell>
          <cell r="B7071">
            <v>42185</v>
          </cell>
          <cell r="C7071" t="str">
            <v>C57880</v>
          </cell>
          <cell r="D7071" t="str">
            <v>Catalano Architects Inc</v>
          </cell>
          <cell r="E7071" t="str">
            <v>MA</v>
          </cell>
          <cell r="F7071" t="str">
            <v>P1</v>
          </cell>
          <cell r="G7071" t="str">
            <v>SMALL</v>
          </cell>
          <cell r="H7071" t="str">
            <v>IH</v>
          </cell>
          <cell r="I7071" t="str">
            <v>0030377 - DIGITAL INSURANCE AGENCY INC</v>
          </cell>
        </row>
        <row r="7072">
          <cell r="A7072" t="str">
            <v>C57884IH</v>
          </cell>
          <cell r="B7072">
            <v>42185</v>
          </cell>
          <cell r="C7072" t="str">
            <v>C57884</v>
          </cell>
          <cell r="D7072" t="str">
            <v>The Mackin Group Inc</v>
          </cell>
          <cell r="E7072" t="str">
            <v>MA</v>
          </cell>
          <cell r="F7072" t="str">
            <v>P1</v>
          </cell>
          <cell r="G7072" t="str">
            <v>SMALL</v>
          </cell>
          <cell r="H7072" t="str">
            <v>IH</v>
          </cell>
          <cell r="I7072" t="str">
            <v>0021782 - SMALL BUSINESS INSURANCE AGENCY INC</v>
          </cell>
        </row>
        <row r="7073">
          <cell r="A7073" t="str">
            <v>C57886IH</v>
          </cell>
          <cell r="B7073">
            <v>42185</v>
          </cell>
          <cell r="C7073" t="str">
            <v>C57886</v>
          </cell>
          <cell r="D7073" t="str">
            <v>SG Industries Inc</v>
          </cell>
          <cell r="E7073" t="str">
            <v>MA</v>
          </cell>
          <cell r="F7073" t="str">
            <v>P1</v>
          </cell>
          <cell r="G7073" t="str">
            <v>SMALL</v>
          </cell>
          <cell r="H7073" t="str">
            <v>IH</v>
          </cell>
          <cell r="I7073" t="str">
            <v>0028194 - EASTERN BENEFITS GROUP</v>
          </cell>
        </row>
        <row r="7074">
          <cell r="A7074" t="str">
            <v>C57888IA</v>
          </cell>
          <cell r="B7074">
            <v>42185</v>
          </cell>
          <cell r="C7074" t="str">
            <v>C57888</v>
          </cell>
          <cell r="D7074" t="str">
            <v>Biomedical Research Models Inc</v>
          </cell>
          <cell r="E7074" t="str">
            <v>MA</v>
          </cell>
          <cell r="F7074" t="str">
            <v>P1</v>
          </cell>
          <cell r="G7074" t="str">
            <v>SMALL</v>
          </cell>
          <cell r="H7074" t="str">
            <v>IA</v>
          </cell>
          <cell r="I7074" t="str">
            <v>0035226 - RSC INSURANCE BROKERAGE INC</v>
          </cell>
        </row>
        <row r="7075">
          <cell r="A7075" t="str">
            <v>C57888IH</v>
          </cell>
          <cell r="B7075">
            <v>42185</v>
          </cell>
          <cell r="C7075" t="str">
            <v>C57888</v>
          </cell>
          <cell r="D7075" t="str">
            <v>Biomedical Research Models Inc</v>
          </cell>
          <cell r="E7075" t="str">
            <v>MA</v>
          </cell>
          <cell r="F7075" t="str">
            <v>P1</v>
          </cell>
          <cell r="G7075" t="str">
            <v>SMALL</v>
          </cell>
          <cell r="H7075" t="str">
            <v>IH</v>
          </cell>
          <cell r="I7075" t="str">
            <v>0035226 - RSC INSURANCE BROKERAGE INC</v>
          </cell>
        </row>
        <row r="7076">
          <cell r="A7076" t="str">
            <v>C57890IA</v>
          </cell>
          <cell r="B7076">
            <v>42185</v>
          </cell>
          <cell r="C7076" t="str">
            <v>C57890</v>
          </cell>
          <cell r="D7076" t="str">
            <v>Outcome Referrals</v>
          </cell>
          <cell r="E7076" t="str">
            <v>MA</v>
          </cell>
          <cell r="F7076" t="str">
            <v>P1</v>
          </cell>
          <cell r="G7076" t="str">
            <v>SMALL</v>
          </cell>
          <cell r="H7076" t="str">
            <v>IA</v>
          </cell>
          <cell r="I7076" t="str">
            <v>0030133 - AMR BENEFITS MANAGEMENT LLC</v>
          </cell>
        </row>
        <row r="7077">
          <cell r="A7077" t="str">
            <v>C57890IH</v>
          </cell>
          <cell r="B7077">
            <v>42185</v>
          </cell>
          <cell r="C7077" t="str">
            <v>C57890</v>
          </cell>
          <cell r="D7077" t="str">
            <v>Outcome Referrals</v>
          </cell>
          <cell r="E7077" t="str">
            <v>MA</v>
          </cell>
          <cell r="F7077" t="str">
            <v>P1</v>
          </cell>
          <cell r="G7077" t="str">
            <v>SMALL</v>
          </cell>
          <cell r="H7077" t="str">
            <v>IH</v>
          </cell>
          <cell r="I7077" t="str">
            <v>0030133 - AMR BENEFITS MANAGEMENT LLC</v>
          </cell>
        </row>
        <row r="7078">
          <cell r="A7078" t="str">
            <v>C57891IH</v>
          </cell>
          <cell r="B7078">
            <v>42185</v>
          </cell>
          <cell r="C7078" t="str">
            <v>C57891</v>
          </cell>
          <cell r="D7078" t="str">
            <v>A M Meincke &amp; Son Inc dba Stage Harbor Marine</v>
          </cell>
          <cell r="E7078" t="str">
            <v>MA</v>
          </cell>
          <cell r="F7078" t="str">
            <v>P1</v>
          </cell>
          <cell r="G7078" t="str">
            <v>SMALL</v>
          </cell>
          <cell r="H7078" t="str">
            <v>IH</v>
          </cell>
          <cell r="I7078" t="str">
            <v>0021614 - CONSOLES, NICHOLAS S</v>
          </cell>
        </row>
        <row r="7079">
          <cell r="A7079" t="str">
            <v>C57895JM</v>
          </cell>
          <cell r="B7079">
            <v>42185</v>
          </cell>
          <cell r="C7079" t="str">
            <v>C57895</v>
          </cell>
          <cell r="D7079" t="str">
            <v>Schreiber/Cohen, LLC</v>
          </cell>
          <cell r="E7079" t="str">
            <v>NH</v>
          </cell>
          <cell r="F7079" t="str">
            <v>P1</v>
          </cell>
          <cell r="G7079" t="str">
            <v>SMALL</v>
          </cell>
          <cell r="H7079" t="str">
            <v>JM</v>
          </cell>
          <cell r="I7079" t="str">
            <v>0021951 - EASTERN BENEFITS GROUP</v>
          </cell>
        </row>
        <row r="7080">
          <cell r="A7080" t="str">
            <v>C57898IH</v>
          </cell>
          <cell r="B7080">
            <v>42185</v>
          </cell>
          <cell r="C7080" t="str">
            <v>C57898</v>
          </cell>
          <cell r="D7080" t="str">
            <v>Marvel Massage LLC</v>
          </cell>
          <cell r="E7080" t="str">
            <v>MA</v>
          </cell>
          <cell r="F7080" t="str">
            <v>P1</v>
          </cell>
          <cell r="G7080" t="str">
            <v>SMALL</v>
          </cell>
          <cell r="H7080" t="str">
            <v>IH</v>
          </cell>
          <cell r="I7080" t="str">
            <v>0034835 - INTEGRATED BENEFIT GROUP INSURANCE BROKERAGE</v>
          </cell>
        </row>
        <row r="7081">
          <cell r="A7081" t="str">
            <v>C57902IH</v>
          </cell>
          <cell r="B7081">
            <v>42185</v>
          </cell>
          <cell r="C7081" t="str">
            <v>C57902</v>
          </cell>
          <cell r="D7081" t="str">
            <v>Cape Electric Supply Inc</v>
          </cell>
          <cell r="E7081" t="str">
            <v>MA</v>
          </cell>
          <cell r="F7081" t="str">
            <v>P1</v>
          </cell>
          <cell r="G7081" t="str">
            <v>SMALL</v>
          </cell>
          <cell r="H7081" t="str">
            <v>IH</v>
          </cell>
          <cell r="I7081" t="str">
            <v>0022017 - MILLER MCCARTIN INC</v>
          </cell>
        </row>
        <row r="7082">
          <cell r="A7082" t="str">
            <v>C57908IH</v>
          </cell>
          <cell r="B7082">
            <v>42185</v>
          </cell>
          <cell r="C7082" t="str">
            <v>C57908</v>
          </cell>
          <cell r="D7082" t="str">
            <v>GLM Engineering Inc</v>
          </cell>
          <cell r="E7082" t="str">
            <v>MA</v>
          </cell>
          <cell r="F7082" t="str">
            <v>P1</v>
          </cell>
          <cell r="G7082" t="str">
            <v>SMALL</v>
          </cell>
          <cell r="H7082" t="str">
            <v>IH</v>
          </cell>
          <cell r="I7082" t="str">
            <v>0021703 - COMPREHENSIVE INS PROVIDERS INC</v>
          </cell>
        </row>
        <row r="7083">
          <cell r="A7083" t="str">
            <v>C57911IH</v>
          </cell>
          <cell r="B7083">
            <v>42185</v>
          </cell>
          <cell r="C7083" t="str">
            <v>C57911</v>
          </cell>
          <cell r="D7083" t="str">
            <v>Stern Shapiro Weissberg &amp; Garin LLP</v>
          </cell>
          <cell r="E7083" t="str">
            <v>MA</v>
          </cell>
          <cell r="F7083" t="str">
            <v>P1</v>
          </cell>
          <cell r="G7083" t="str">
            <v>SMALL</v>
          </cell>
          <cell r="H7083" t="str">
            <v>IH</v>
          </cell>
          <cell r="I7083" t="str">
            <v>0025937 - BOSTON COMMONWEALTH ADVANTAGE LLC</v>
          </cell>
        </row>
        <row r="7084">
          <cell r="A7084" t="str">
            <v>C57911MI</v>
          </cell>
          <cell r="B7084">
            <v>42185</v>
          </cell>
          <cell r="C7084" t="str">
            <v>C57911</v>
          </cell>
          <cell r="D7084" t="str">
            <v>Stern Shapiro Weissberg &amp; Garin LLP</v>
          </cell>
          <cell r="E7084" t="str">
            <v>MA</v>
          </cell>
          <cell r="F7084" t="str">
            <v>P1</v>
          </cell>
          <cell r="G7084" t="str">
            <v>MCARE</v>
          </cell>
          <cell r="H7084" t="str">
            <v>MI</v>
          </cell>
          <cell r="I7084" t="str">
            <v>0025937 - BOSTON COMMONWEALTH ADVANTAGE LLC</v>
          </cell>
        </row>
        <row r="7085">
          <cell r="A7085" t="str">
            <v>C57912IH</v>
          </cell>
          <cell r="B7085">
            <v>42185</v>
          </cell>
          <cell r="C7085" t="str">
            <v>C57912</v>
          </cell>
          <cell r="D7085" t="str">
            <v>Murphy's Automotive Inc</v>
          </cell>
          <cell r="E7085" t="str">
            <v>MA</v>
          </cell>
          <cell r="F7085" t="str">
            <v>P1</v>
          </cell>
          <cell r="G7085" t="str">
            <v>SMALL</v>
          </cell>
          <cell r="H7085" t="str">
            <v>IH</v>
          </cell>
          <cell r="I7085" t="str">
            <v>0022037 - COMPREHENSIVE INS PROVIDERS INC</v>
          </cell>
        </row>
        <row r="7086">
          <cell r="A7086" t="str">
            <v>C57913IH</v>
          </cell>
          <cell r="B7086">
            <v>42185</v>
          </cell>
          <cell r="C7086" t="str">
            <v>C57913</v>
          </cell>
          <cell r="D7086" t="str">
            <v>Cohasset Jewelers Inc</v>
          </cell>
          <cell r="E7086" t="str">
            <v>MA</v>
          </cell>
          <cell r="F7086" t="str">
            <v>P1</v>
          </cell>
          <cell r="G7086" t="str">
            <v>SMALL</v>
          </cell>
          <cell r="H7086" t="str">
            <v>IH</v>
          </cell>
          <cell r="I7086" t="str">
            <v>0021766 - MCCULLOM, PATRICK</v>
          </cell>
        </row>
        <row r="7087">
          <cell r="A7087" t="str">
            <v>C57916IH</v>
          </cell>
          <cell r="B7087">
            <v>42185</v>
          </cell>
          <cell r="C7087" t="str">
            <v>C57916</v>
          </cell>
          <cell r="D7087" t="str">
            <v>Winnie Yu DMD PC</v>
          </cell>
          <cell r="E7087" t="str">
            <v>MA</v>
          </cell>
          <cell r="F7087" t="str">
            <v>P1</v>
          </cell>
          <cell r="G7087" t="str">
            <v>GPC</v>
          </cell>
          <cell r="H7087" t="str">
            <v>IH</v>
          </cell>
          <cell r="I7087" t="str">
            <v>0022012 - SPRING INSURANCE GROUP LLC</v>
          </cell>
        </row>
        <row r="7088">
          <cell r="A7088" t="str">
            <v>C57919IH</v>
          </cell>
          <cell r="B7088">
            <v>42185</v>
          </cell>
          <cell r="C7088" t="str">
            <v>C57919</v>
          </cell>
          <cell r="D7088" t="str">
            <v>Custom Conveyors &amp; Fabrication Inc</v>
          </cell>
          <cell r="E7088" t="str">
            <v>MA</v>
          </cell>
          <cell r="F7088" t="str">
            <v>P1</v>
          </cell>
          <cell r="G7088" t="str">
            <v>SMALL</v>
          </cell>
          <cell r="H7088" t="str">
            <v>IH</v>
          </cell>
          <cell r="I7088" t="str">
            <v>0021806 - SMALL BUSINESS INSURANCE AGENCY INC</v>
          </cell>
        </row>
        <row r="7089">
          <cell r="A7089" t="str">
            <v>C57920IV</v>
          </cell>
          <cell r="B7089">
            <v>42185</v>
          </cell>
          <cell r="C7089" t="str">
            <v>C57920</v>
          </cell>
          <cell r="D7089" t="str">
            <v>The Westmoor Club Management LLC</v>
          </cell>
          <cell r="E7089" t="str">
            <v>MA</v>
          </cell>
          <cell r="F7089" t="str">
            <v>P1</v>
          </cell>
          <cell r="G7089" t="str">
            <v>SMALL</v>
          </cell>
          <cell r="H7089" t="str">
            <v>IV</v>
          </cell>
          <cell r="I7089" t="str">
            <v>0021992 - KAMM INSURANCE GROUP</v>
          </cell>
        </row>
        <row r="7090">
          <cell r="A7090" t="str">
            <v>C57922IH</v>
          </cell>
          <cell r="B7090">
            <v>42185</v>
          </cell>
          <cell r="C7090" t="str">
            <v>C57922</v>
          </cell>
          <cell r="D7090" t="str">
            <v>Housing Initiatives of New England</v>
          </cell>
          <cell r="E7090" t="str">
            <v>ME</v>
          </cell>
          <cell r="F7090" t="str">
            <v>P1</v>
          </cell>
          <cell r="G7090" t="str">
            <v>SMALL</v>
          </cell>
          <cell r="H7090" t="str">
            <v>IH</v>
          </cell>
          <cell r="I7090" t="str">
            <v>0021803 - HASSETT, TIMOTHY M</v>
          </cell>
        </row>
        <row r="7091">
          <cell r="A7091" t="str">
            <v>C57923IH</v>
          </cell>
          <cell r="B7091">
            <v>42185</v>
          </cell>
          <cell r="C7091" t="str">
            <v>C57923</v>
          </cell>
          <cell r="D7091" t="str">
            <v>Professional Automotive Service Inc.</v>
          </cell>
          <cell r="E7091" t="str">
            <v>MA</v>
          </cell>
          <cell r="F7091" t="str">
            <v>P1</v>
          </cell>
          <cell r="G7091" t="str">
            <v>SMALL</v>
          </cell>
          <cell r="H7091" t="str">
            <v>IH</v>
          </cell>
          <cell r="I7091" t="str">
            <v>0021882 - NORTHERN BENEFITS OF MAINE LLC</v>
          </cell>
        </row>
        <row r="7092">
          <cell r="A7092" t="str">
            <v>C57925IH</v>
          </cell>
          <cell r="B7092">
            <v>42185</v>
          </cell>
          <cell r="C7092" t="str">
            <v>C57925</v>
          </cell>
          <cell r="D7092" t="str">
            <v>Lampasona &amp; Bloomer Electrical Service Inc</v>
          </cell>
          <cell r="E7092" t="str">
            <v>MA</v>
          </cell>
          <cell r="F7092" t="str">
            <v>P1</v>
          </cell>
          <cell r="G7092" t="str">
            <v>SMALL</v>
          </cell>
          <cell r="H7092" t="str">
            <v>IH</v>
          </cell>
          <cell r="I7092" t="str">
            <v>0021982 - SMALL BUSINESS INSURANCE AGENCY INC</v>
          </cell>
        </row>
        <row r="7093">
          <cell r="A7093" t="str">
            <v>C57926IH</v>
          </cell>
          <cell r="B7093">
            <v>42185</v>
          </cell>
          <cell r="C7093" t="str">
            <v>C57926</v>
          </cell>
          <cell r="D7093" t="str">
            <v>Phylonix Pharmaceuticals</v>
          </cell>
          <cell r="E7093" t="str">
            <v>MA</v>
          </cell>
          <cell r="F7093" t="str">
            <v>P1</v>
          </cell>
          <cell r="G7093" t="str">
            <v>SMALL</v>
          </cell>
          <cell r="H7093" t="str">
            <v>IH</v>
          </cell>
          <cell r="I7093" t="str">
            <v>0032581 - WEINER COMPANY, THE</v>
          </cell>
        </row>
        <row r="7094">
          <cell r="A7094" t="str">
            <v>C57931IV</v>
          </cell>
          <cell r="B7094">
            <v>42185</v>
          </cell>
          <cell r="C7094" t="str">
            <v>C57931</v>
          </cell>
          <cell r="D7094" t="str">
            <v>Highland Forwarding Inc</v>
          </cell>
          <cell r="E7094" t="str">
            <v>NH</v>
          </cell>
          <cell r="F7094" t="str">
            <v>P1</v>
          </cell>
          <cell r="G7094" t="str">
            <v>SMALL</v>
          </cell>
          <cell r="H7094" t="str">
            <v>IV</v>
          </cell>
          <cell r="I7094" t="str">
            <v>0021744 - NEW ENGLAND EMPLOYEE BENEFITS COUNCIL</v>
          </cell>
        </row>
        <row r="7095">
          <cell r="A7095" t="str">
            <v>C57947IH</v>
          </cell>
          <cell r="B7095">
            <v>42185</v>
          </cell>
          <cell r="C7095" t="str">
            <v>C57947</v>
          </cell>
          <cell r="D7095" t="str">
            <v>M E O'Brien &amp; Sons Inc</v>
          </cell>
          <cell r="E7095" t="str">
            <v>MA</v>
          </cell>
          <cell r="F7095" t="str">
            <v>P1</v>
          </cell>
          <cell r="G7095" t="str">
            <v>GPC</v>
          </cell>
          <cell r="H7095" t="str">
            <v>IH</v>
          </cell>
          <cell r="I7095" t="str">
            <v>0021816 - DEMERITT, TIMOTHY A</v>
          </cell>
        </row>
        <row r="7096">
          <cell r="A7096" t="str">
            <v>C57947MI</v>
          </cell>
          <cell r="B7096">
            <v>42185</v>
          </cell>
          <cell r="C7096" t="str">
            <v>C57947</v>
          </cell>
          <cell r="D7096" t="str">
            <v>M E O'Brien &amp; Sons Inc</v>
          </cell>
          <cell r="E7096" t="str">
            <v>MA</v>
          </cell>
          <cell r="F7096" t="str">
            <v>P1</v>
          </cell>
          <cell r="G7096" t="str">
            <v>MCARE</v>
          </cell>
          <cell r="H7096" t="str">
            <v>MI</v>
          </cell>
          <cell r="I7096" t="str">
            <v>0021816 - DEMERITT, TIMOTHY A</v>
          </cell>
        </row>
        <row r="7097">
          <cell r="A7097" t="str">
            <v>C57949IH</v>
          </cell>
          <cell r="B7097">
            <v>42185</v>
          </cell>
          <cell r="C7097" t="str">
            <v>C57949</v>
          </cell>
          <cell r="D7097" t="str">
            <v>Pimentel Construction Co., Inc.</v>
          </cell>
          <cell r="E7097" t="str">
            <v>MA</v>
          </cell>
          <cell r="F7097" t="str">
            <v>P1</v>
          </cell>
          <cell r="G7097" t="str">
            <v>SMALL</v>
          </cell>
          <cell r="H7097" t="str">
            <v>IH</v>
          </cell>
          <cell r="I7097" t="str">
            <v>0027852 - INTEGRATED INSURANCE SOLUTIONS LLC</v>
          </cell>
        </row>
        <row r="7098">
          <cell r="A7098" t="str">
            <v>C57949MI</v>
          </cell>
          <cell r="B7098">
            <v>42185</v>
          </cell>
          <cell r="C7098" t="str">
            <v>C57949</v>
          </cell>
          <cell r="D7098" t="str">
            <v>Pimentel Construction Co., Inc.</v>
          </cell>
          <cell r="E7098" t="str">
            <v>MA</v>
          </cell>
          <cell r="F7098" t="str">
            <v>P1</v>
          </cell>
          <cell r="G7098" t="str">
            <v>MCARE</v>
          </cell>
          <cell r="H7098" t="str">
            <v>MI</v>
          </cell>
          <cell r="I7098" t="str">
            <v>0027852 - INTEGRATED INSURANCE SOLUTIONS LLC</v>
          </cell>
        </row>
        <row r="7099">
          <cell r="A7099" t="str">
            <v>C57950IA</v>
          </cell>
          <cell r="B7099">
            <v>42185</v>
          </cell>
          <cell r="C7099" t="str">
            <v>C57950</v>
          </cell>
          <cell r="D7099" t="str">
            <v>Performance Architects</v>
          </cell>
          <cell r="E7099" t="str">
            <v>MA</v>
          </cell>
          <cell r="F7099" t="str">
            <v>P1</v>
          </cell>
          <cell r="G7099" t="str">
            <v>SMALL</v>
          </cell>
          <cell r="H7099" t="str">
            <v>IA</v>
          </cell>
          <cell r="I7099" t="str">
            <v>0033039 - PAYCHEX AGENCY INC</v>
          </cell>
        </row>
        <row r="7100">
          <cell r="A7100" t="str">
            <v>C57950IH</v>
          </cell>
          <cell r="B7100">
            <v>42185</v>
          </cell>
          <cell r="C7100" t="str">
            <v>C57950</v>
          </cell>
          <cell r="D7100" t="str">
            <v>Performance Architects</v>
          </cell>
          <cell r="E7100" t="str">
            <v>MA</v>
          </cell>
          <cell r="F7100" t="str">
            <v>P1</v>
          </cell>
          <cell r="G7100" t="str">
            <v>SMALL</v>
          </cell>
          <cell r="H7100" t="str">
            <v>IH</v>
          </cell>
          <cell r="I7100" t="str">
            <v>0033039 - PAYCHEX AGENCY INC</v>
          </cell>
        </row>
        <row r="7101">
          <cell r="A7101" t="str">
            <v>C57952IH</v>
          </cell>
          <cell r="B7101">
            <v>42185</v>
          </cell>
          <cell r="C7101" t="str">
            <v>C57952</v>
          </cell>
          <cell r="D7101" t="str">
            <v>Park Towers Management LLC</v>
          </cell>
          <cell r="E7101" t="str">
            <v>MA</v>
          </cell>
          <cell r="F7101" t="str">
            <v>P1</v>
          </cell>
          <cell r="G7101" t="str">
            <v>SMALL</v>
          </cell>
          <cell r="H7101" t="str">
            <v>IH</v>
          </cell>
          <cell r="I7101" t="str">
            <v>0022013 - SMALL BUSINESS INSURANCE AGENCY INC</v>
          </cell>
        </row>
        <row r="7102">
          <cell r="A7102" t="str">
            <v>C57955IH</v>
          </cell>
          <cell r="B7102">
            <v>42185</v>
          </cell>
          <cell r="C7102" t="str">
            <v>C57955</v>
          </cell>
          <cell r="D7102" t="str">
            <v>Sullivan Bazinet Bongio Inc</v>
          </cell>
          <cell r="E7102" t="str">
            <v>MA</v>
          </cell>
          <cell r="F7102" t="str">
            <v>P1</v>
          </cell>
          <cell r="G7102" t="str">
            <v>SMALL</v>
          </cell>
          <cell r="H7102" t="str">
            <v>IH</v>
          </cell>
          <cell r="I7102" t="str">
            <v>0028934 - USI INSURANCE SERVICES LLC - BRIARCLIFF</v>
          </cell>
        </row>
        <row r="7103">
          <cell r="A7103" t="str">
            <v>C57959IH</v>
          </cell>
          <cell r="B7103">
            <v>42185</v>
          </cell>
          <cell r="C7103" t="str">
            <v>C57959</v>
          </cell>
          <cell r="D7103" t="str">
            <v>Middlesex Endodontics</v>
          </cell>
          <cell r="E7103" t="str">
            <v>MA</v>
          </cell>
          <cell r="F7103" t="str">
            <v>P1</v>
          </cell>
          <cell r="G7103" t="str">
            <v>SMALL</v>
          </cell>
          <cell r="H7103" t="str">
            <v>IH</v>
          </cell>
          <cell r="I7103" t="str">
            <v>0021812 - GILBERT INSURANCE AGENCY INC</v>
          </cell>
        </row>
        <row r="7104">
          <cell r="A7104" t="str">
            <v>C57962IH</v>
          </cell>
          <cell r="B7104">
            <v>42185</v>
          </cell>
          <cell r="C7104" t="str">
            <v>C57962</v>
          </cell>
          <cell r="D7104" t="str">
            <v>Phillips Silver Talman Aframe &amp; Sinrich PC</v>
          </cell>
          <cell r="E7104" t="str">
            <v>MA</v>
          </cell>
          <cell r="F7104" t="str">
            <v>P1</v>
          </cell>
          <cell r="G7104" t="str">
            <v>SMALL</v>
          </cell>
          <cell r="H7104" t="str">
            <v>IH</v>
          </cell>
          <cell r="I7104" t="str">
            <v>0021746 - MCCULLOM, PATRICK</v>
          </cell>
        </row>
        <row r="7105">
          <cell r="A7105" t="str">
            <v>C57963IH</v>
          </cell>
          <cell r="B7105">
            <v>42185</v>
          </cell>
          <cell r="C7105" t="str">
            <v>C57963</v>
          </cell>
          <cell r="D7105" t="str">
            <v>Blackwell Energy Corporation</v>
          </cell>
          <cell r="E7105" t="str">
            <v>MA</v>
          </cell>
          <cell r="F7105" t="str">
            <v>P1</v>
          </cell>
          <cell r="G7105" t="str">
            <v>SMALL</v>
          </cell>
          <cell r="H7105" t="str">
            <v>IH</v>
          </cell>
          <cell r="I7105" t="str">
            <v>0021880 - MELYMUKA, WILLIAM</v>
          </cell>
        </row>
        <row r="7106">
          <cell r="A7106" t="str">
            <v>C57964IH</v>
          </cell>
          <cell r="B7106">
            <v>42185</v>
          </cell>
          <cell r="C7106" t="str">
            <v>C57964</v>
          </cell>
          <cell r="D7106" t="str">
            <v>Stuart A Liss DMD</v>
          </cell>
          <cell r="E7106" t="str">
            <v>MA</v>
          </cell>
          <cell r="F7106" t="str">
            <v>P1</v>
          </cell>
          <cell r="G7106" t="str">
            <v>SMALL</v>
          </cell>
          <cell r="H7106" t="str">
            <v>IH</v>
          </cell>
          <cell r="I7106" t="str">
            <v>0021989 - SPRING INSURANCE GROUP LLC</v>
          </cell>
        </row>
        <row r="7107">
          <cell r="A7107" t="str">
            <v>C57966IH</v>
          </cell>
          <cell r="B7107">
            <v>42185</v>
          </cell>
          <cell r="C7107" t="str">
            <v>C57966</v>
          </cell>
          <cell r="D7107" t="str">
            <v>Commonwealth Plumbing Corporation</v>
          </cell>
          <cell r="E7107" t="str">
            <v>MA</v>
          </cell>
          <cell r="F7107" t="str">
            <v>P1</v>
          </cell>
          <cell r="G7107" t="str">
            <v>SMALL</v>
          </cell>
          <cell r="H7107" t="str">
            <v>IH</v>
          </cell>
          <cell r="I7107" t="str">
            <v>0021855 - KAF EMPLOYEE BENEFITS GROUP LLC</v>
          </cell>
        </row>
        <row r="7108">
          <cell r="A7108" t="str">
            <v>C57967IH</v>
          </cell>
          <cell r="B7108">
            <v>42185</v>
          </cell>
          <cell r="C7108" t="str">
            <v>C57967</v>
          </cell>
          <cell r="D7108" t="str">
            <v>Kaufman Rossin Fund Services-Mass-LLC</v>
          </cell>
          <cell r="E7108" t="str">
            <v>MA</v>
          </cell>
          <cell r="F7108" t="str">
            <v>P1</v>
          </cell>
          <cell r="G7108" t="str">
            <v>SMALL</v>
          </cell>
          <cell r="H7108" t="str">
            <v>IH</v>
          </cell>
          <cell r="I7108" t="str">
            <v>0021862 - HAYS INSURANCE BROKERAGE GRP OF NE LLC</v>
          </cell>
        </row>
        <row r="7109">
          <cell r="A7109" t="str">
            <v>C57968IA</v>
          </cell>
          <cell r="B7109">
            <v>42185</v>
          </cell>
          <cell r="C7109" t="str">
            <v>C57968</v>
          </cell>
          <cell r="D7109" t="str">
            <v>Seoane Landscape Design Inc</v>
          </cell>
          <cell r="E7109" t="str">
            <v>MA</v>
          </cell>
          <cell r="F7109" t="str">
            <v>P1</v>
          </cell>
          <cell r="G7109" t="str">
            <v>SMALL</v>
          </cell>
          <cell r="H7109" t="str">
            <v>IA</v>
          </cell>
          <cell r="I7109" t="str">
            <v>0026711 - MURRAY, MICHAEL</v>
          </cell>
        </row>
        <row r="7110">
          <cell r="A7110" t="str">
            <v>C57968IH</v>
          </cell>
          <cell r="B7110">
            <v>42185</v>
          </cell>
          <cell r="C7110" t="str">
            <v>C57968</v>
          </cell>
          <cell r="D7110" t="str">
            <v>Seoane Landscape Design Inc</v>
          </cell>
          <cell r="E7110" t="str">
            <v>MA</v>
          </cell>
          <cell r="F7110" t="str">
            <v>P1</v>
          </cell>
          <cell r="G7110" t="str">
            <v>SMALL</v>
          </cell>
          <cell r="H7110" t="str">
            <v>IH</v>
          </cell>
          <cell r="I7110" t="str">
            <v>0026711 - MURRAY, MICHAEL</v>
          </cell>
        </row>
        <row r="7111">
          <cell r="A7111" t="str">
            <v>C57973IH</v>
          </cell>
          <cell r="B7111">
            <v>42185</v>
          </cell>
          <cell r="C7111" t="str">
            <v>C57973</v>
          </cell>
          <cell r="D7111" t="str">
            <v>OSF LLC</v>
          </cell>
          <cell r="E7111" t="str">
            <v>MA</v>
          </cell>
          <cell r="F7111" t="str">
            <v>P1</v>
          </cell>
          <cell r="G7111" t="str">
            <v>SMALL</v>
          </cell>
          <cell r="H7111" t="str">
            <v>IH</v>
          </cell>
          <cell r="I7111" t="str">
            <v>0021873 - UNITED BUSINESSMANS INSURANCE AGENCY</v>
          </cell>
        </row>
        <row r="7112">
          <cell r="A7112" t="str">
            <v>C57974IA</v>
          </cell>
          <cell r="B7112">
            <v>42185</v>
          </cell>
          <cell r="C7112" t="str">
            <v>C57974</v>
          </cell>
          <cell r="D7112" t="str">
            <v>Thompson Habib &amp; Denison Inc</v>
          </cell>
          <cell r="E7112" t="str">
            <v>MA</v>
          </cell>
          <cell r="F7112" t="str">
            <v>P1</v>
          </cell>
          <cell r="G7112" t="str">
            <v>CRC</v>
          </cell>
          <cell r="H7112" t="str">
            <v>IA</v>
          </cell>
          <cell r="I7112" t="str">
            <v>0030166 - HUB INTERNATIONAL NEW ENGLAND LLC</v>
          </cell>
        </row>
        <row r="7113">
          <cell r="A7113" t="str">
            <v>C57974IH</v>
          </cell>
          <cell r="B7113">
            <v>42185</v>
          </cell>
          <cell r="C7113" t="str">
            <v>C57974</v>
          </cell>
          <cell r="D7113" t="str">
            <v>Thompson Habib &amp; Denison Inc</v>
          </cell>
          <cell r="E7113" t="str">
            <v>MA</v>
          </cell>
          <cell r="F7113" t="str">
            <v>P1</v>
          </cell>
          <cell r="G7113" t="str">
            <v>CRC</v>
          </cell>
          <cell r="H7113" t="str">
            <v>IH</v>
          </cell>
          <cell r="I7113" t="str">
            <v>0030166 - HUB INTERNATIONAL NEW ENGLAND LLC</v>
          </cell>
        </row>
        <row r="7114">
          <cell r="A7114" t="str">
            <v>C57979IH</v>
          </cell>
          <cell r="B7114">
            <v>42185</v>
          </cell>
          <cell r="C7114" t="str">
            <v>C57979</v>
          </cell>
          <cell r="D7114" t="str">
            <v>Lunette Boston</v>
          </cell>
          <cell r="E7114" t="str">
            <v>MA</v>
          </cell>
          <cell r="F7114" t="str">
            <v>P1</v>
          </cell>
          <cell r="G7114" t="str">
            <v>SMALL</v>
          </cell>
          <cell r="H7114" t="str">
            <v>IH</v>
          </cell>
          <cell r="I7114" t="str">
            <v>0021840 - FLEXIBLE BENEFIT SOLUTIONS INS BROKERAGE INC</v>
          </cell>
        </row>
        <row r="7115">
          <cell r="A7115" t="str">
            <v>C57981IH</v>
          </cell>
          <cell r="B7115">
            <v>42185</v>
          </cell>
          <cell r="C7115" t="str">
            <v>C57981</v>
          </cell>
          <cell r="D7115" t="str">
            <v>Scituate Country Club Inc</v>
          </cell>
          <cell r="E7115" t="str">
            <v>MA</v>
          </cell>
          <cell r="F7115" t="str">
            <v>P1</v>
          </cell>
          <cell r="G7115" t="str">
            <v>SMALL</v>
          </cell>
          <cell r="H7115" t="str">
            <v>IH</v>
          </cell>
          <cell r="I7115" t="str">
            <v>0022039 - SMALL BUSINESS INSURANCE AGENCY INC</v>
          </cell>
        </row>
        <row r="7116">
          <cell r="A7116" t="str">
            <v>C57985IH</v>
          </cell>
          <cell r="B7116">
            <v>42185</v>
          </cell>
          <cell r="C7116" t="str">
            <v>C57985</v>
          </cell>
          <cell r="D7116" t="str">
            <v>E P Levine LLC</v>
          </cell>
          <cell r="E7116" t="str">
            <v>MA</v>
          </cell>
          <cell r="F7116" t="str">
            <v>P1</v>
          </cell>
          <cell r="G7116" t="str">
            <v>SMALL</v>
          </cell>
          <cell r="H7116" t="str">
            <v>IH</v>
          </cell>
          <cell r="I7116" t="str">
            <v>0021722 - BAYSTATE BENEFIT SERVICES INC</v>
          </cell>
        </row>
        <row r="7117">
          <cell r="A7117" t="str">
            <v>C57986IH</v>
          </cell>
          <cell r="B7117">
            <v>42185</v>
          </cell>
          <cell r="C7117" t="str">
            <v>C57986</v>
          </cell>
          <cell r="D7117" t="str">
            <v>Proctor Financial Inc</v>
          </cell>
          <cell r="E7117" t="str">
            <v>MA</v>
          </cell>
          <cell r="F7117" t="str">
            <v>P1</v>
          </cell>
          <cell r="G7117" t="str">
            <v>SMALL</v>
          </cell>
          <cell r="H7117" t="str">
            <v>IH</v>
          </cell>
          <cell r="I7117" t="str">
            <v>0021831 - INTEGRATED INSURANCE SOLUTIONS LLC</v>
          </cell>
        </row>
        <row r="7118">
          <cell r="A7118" t="str">
            <v>C57991IH</v>
          </cell>
          <cell r="B7118">
            <v>42185</v>
          </cell>
          <cell r="C7118" t="str">
            <v>C57991</v>
          </cell>
          <cell r="D7118" t="str">
            <v>Ecologic Development Fund</v>
          </cell>
          <cell r="E7118" t="str">
            <v>MA</v>
          </cell>
          <cell r="F7118" t="str">
            <v>P1</v>
          </cell>
          <cell r="G7118" t="str">
            <v>SMALL</v>
          </cell>
          <cell r="H7118" t="str">
            <v>IH</v>
          </cell>
          <cell r="I7118" t="str">
            <v>0034814 - DIGITAL INSURANCE AGENCY INC</v>
          </cell>
        </row>
        <row r="7119">
          <cell r="A7119" t="str">
            <v>C57995IA</v>
          </cell>
          <cell r="B7119">
            <v>42185</v>
          </cell>
          <cell r="C7119" t="str">
            <v>C57995</v>
          </cell>
          <cell r="D7119" t="str">
            <v>Highland Consumer Partners Management Co Inc</v>
          </cell>
          <cell r="E7119" t="str">
            <v>MA</v>
          </cell>
          <cell r="F7119" t="str">
            <v>P1</v>
          </cell>
          <cell r="G7119" t="str">
            <v>SMALL</v>
          </cell>
          <cell r="H7119" t="str">
            <v>IA</v>
          </cell>
          <cell r="I7119" t="str">
            <v>0021947 - WILLIAM GALLAGHER  ASSOCIATES</v>
          </cell>
        </row>
        <row r="7120">
          <cell r="A7120" t="str">
            <v>C57996IH</v>
          </cell>
          <cell r="B7120">
            <v>42185</v>
          </cell>
          <cell r="C7120" t="str">
            <v>C57996</v>
          </cell>
          <cell r="D7120" t="str">
            <v>Sollievo Massage &amp; Bodywork</v>
          </cell>
          <cell r="E7120" t="str">
            <v>MA</v>
          </cell>
          <cell r="F7120" t="str">
            <v>P1</v>
          </cell>
          <cell r="G7120" t="str">
            <v>SMALL</v>
          </cell>
          <cell r="H7120" t="str">
            <v>IH</v>
          </cell>
          <cell r="I7120" t="str">
            <v>0021870 - COMPREHENSIVE INS PROVIDERS INC</v>
          </cell>
        </row>
        <row r="7121">
          <cell r="A7121" t="str">
            <v>C57997JM</v>
          </cell>
          <cell r="B7121">
            <v>42185</v>
          </cell>
          <cell r="C7121" t="str">
            <v>C57997</v>
          </cell>
          <cell r="D7121" t="str">
            <v>Shaggin LLC</v>
          </cell>
          <cell r="E7121" t="str">
            <v>NH</v>
          </cell>
          <cell r="F7121" t="str">
            <v>P1</v>
          </cell>
          <cell r="G7121" t="str">
            <v>SMALL</v>
          </cell>
          <cell r="H7121" t="str">
            <v>JM</v>
          </cell>
          <cell r="I7121" t="str">
            <v>0033095 - CROSS INSURANCE - MANCHESTER</v>
          </cell>
        </row>
        <row r="7122">
          <cell r="A7122" t="str">
            <v>C58003IH</v>
          </cell>
          <cell r="B7122">
            <v>42185</v>
          </cell>
          <cell r="C7122" t="str">
            <v>C58003</v>
          </cell>
          <cell r="D7122" t="str">
            <v>Taylor HVAC Inc</v>
          </cell>
          <cell r="E7122" t="str">
            <v>MA</v>
          </cell>
          <cell r="F7122" t="str">
            <v>P1</v>
          </cell>
          <cell r="G7122" t="str">
            <v>SMALL</v>
          </cell>
          <cell r="H7122" t="str">
            <v>IH</v>
          </cell>
          <cell r="I7122" t="str">
            <v>0021798 - DEMERITT, TIMOTHY A</v>
          </cell>
        </row>
        <row r="7123">
          <cell r="A7123" t="str">
            <v>C58005IH</v>
          </cell>
          <cell r="B7123">
            <v>42185</v>
          </cell>
          <cell r="C7123" t="str">
            <v>C58005</v>
          </cell>
          <cell r="D7123" t="str">
            <v>Compete Inc.</v>
          </cell>
          <cell r="E7123" t="str">
            <v>MA</v>
          </cell>
          <cell r="F7123" t="str">
            <v>P1</v>
          </cell>
          <cell r="G7123" t="str">
            <v>SMALL</v>
          </cell>
          <cell r="H7123" t="str">
            <v>IH</v>
          </cell>
          <cell r="I7123" t="str">
            <v>0035321 - AISLING PARTNERS INS BROKERAGE</v>
          </cell>
        </row>
        <row r="7124">
          <cell r="A7124" t="str">
            <v>C58006IV</v>
          </cell>
          <cell r="B7124">
            <v>42185</v>
          </cell>
          <cell r="C7124" t="str">
            <v>C58006</v>
          </cell>
          <cell r="D7124" t="str">
            <v>Robert H Gushard MD</v>
          </cell>
          <cell r="E7124" t="str">
            <v>MA</v>
          </cell>
          <cell r="F7124" t="str">
            <v>P1</v>
          </cell>
          <cell r="G7124" t="str">
            <v>SMALL</v>
          </cell>
          <cell r="H7124" t="str">
            <v>IV</v>
          </cell>
          <cell r="I7124" t="str">
            <v>0021988 - VALLEY INSURANCE PARTNERS INC</v>
          </cell>
        </row>
        <row r="7125">
          <cell r="A7125" t="str">
            <v>C58007IH</v>
          </cell>
          <cell r="B7125">
            <v>42185</v>
          </cell>
          <cell r="C7125" t="str">
            <v>C58007</v>
          </cell>
          <cell r="D7125" t="str">
            <v>TRI Construction Company Inc</v>
          </cell>
          <cell r="E7125" t="str">
            <v>MA</v>
          </cell>
          <cell r="F7125" t="str">
            <v>P1</v>
          </cell>
          <cell r="G7125" t="str">
            <v>SMALL</v>
          </cell>
          <cell r="H7125" t="str">
            <v>IH</v>
          </cell>
          <cell r="I7125" t="str">
            <v>0021918 - WALSH, STEVEN</v>
          </cell>
        </row>
        <row r="7126">
          <cell r="A7126" t="str">
            <v>C58010JM</v>
          </cell>
          <cell r="B7126">
            <v>42185</v>
          </cell>
          <cell r="C7126" t="str">
            <v>C58010</v>
          </cell>
          <cell r="D7126" t="str">
            <v>North American Training and Logistics</v>
          </cell>
          <cell r="E7126" t="str">
            <v>NH</v>
          </cell>
          <cell r="F7126" t="str">
            <v>P1</v>
          </cell>
          <cell r="G7126" t="str">
            <v>SMALL</v>
          </cell>
          <cell r="H7126" t="str">
            <v>JM</v>
          </cell>
          <cell r="I7126" t="str">
            <v>0030896 - CROSS INSURANCE - MANCHESTER</v>
          </cell>
        </row>
        <row r="7127">
          <cell r="A7127" t="str">
            <v>C58011IH</v>
          </cell>
          <cell r="B7127">
            <v>42185</v>
          </cell>
          <cell r="C7127" t="str">
            <v>C58011</v>
          </cell>
          <cell r="D7127" t="str">
            <v>Haverty and Feeney</v>
          </cell>
          <cell r="E7127" t="str">
            <v>MA</v>
          </cell>
          <cell r="F7127" t="str">
            <v>P1</v>
          </cell>
          <cell r="G7127" t="str">
            <v>SMALL</v>
          </cell>
          <cell r="H7127" t="str">
            <v>IH</v>
          </cell>
          <cell r="I7127" t="str">
            <v>0021872 - UNITED BUSINESSMANS INSURANCE AGENCY</v>
          </cell>
        </row>
        <row r="7128">
          <cell r="A7128" t="str">
            <v>C58013IA</v>
          </cell>
          <cell r="B7128">
            <v>42185</v>
          </cell>
          <cell r="C7128" t="str">
            <v>C58013</v>
          </cell>
          <cell r="D7128" t="str">
            <v>Gupta Media</v>
          </cell>
          <cell r="E7128" t="str">
            <v>MA</v>
          </cell>
          <cell r="F7128" t="str">
            <v>P1</v>
          </cell>
          <cell r="G7128" t="str">
            <v>SMALL</v>
          </cell>
          <cell r="H7128" t="str">
            <v>IA</v>
          </cell>
          <cell r="I7128" t="str">
            <v>0022002 - UNITED BUSINESSMANS INSURANCE AGENCY</v>
          </cell>
        </row>
        <row r="7129">
          <cell r="A7129" t="str">
            <v>C58013IH</v>
          </cell>
          <cell r="B7129">
            <v>42185</v>
          </cell>
          <cell r="C7129" t="str">
            <v>C58013</v>
          </cell>
          <cell r="D7129" t="str">
            <v>Gupta Media</v>
          </cell>
          <cell r="E7129" t="str">
            <v>MA</v>
          </cell>
          <cell r="F7129" t="str">
            <v>P1</v>
          </cell>
          <cell r="G7129" t="str">
            <v>SMALL</v>
          </cell>
          <cell r="H7129" t="str">
            <v>IH</v>
          </cell>
          <cell r="I7129" t="str">
            <v>0022002 - UNITED BUSINESSMANS INSURANCE AGENCY</v>
          </cell>
        </row>
        <row r="7130">
          <cell r="A7130" t="str">
            <v>C58015IH</v>
          </cell>
          <cell r="B7130">
            <v>42185</v>
          </cell>
          <cell r="C7130" t="str">
            <v>C58015</v>
          </cell>
          <cell r="D7130" t="str">
            <v>Fantasias Auto Body &amp; Frame Inc</v>
          </cell>
          <cell r="E7130" t="str">
            <v>MA</v>
          </cell>
          <cell r="F7130" t="str">
            <v>P1</v>
          </cell>
          <cell r="G7130" t="str">
            <v>SMALL</v>
          </cell>
          <cell r="H7130" t="str">
            <v>IH</v>
          </cell>
          <cell r="I7130" t="str">
            <v>0022014 - UNITED BUSINESSMANS INSURANCE AGENCY</v>
          </cell>
        </row>
        <row r="7131">
          <cell r="A7131" t="str">
            <v>C58016IH</v>
          </cell>
          <cell r="B7131">
            <v>42185</v>
          </cell>
          <cell r="C7131" t="str">
            <v>C58016</v>
          </cell>
          <cell r="D7131" t="str">
            <v>Our Future Learning Center</v>
          </cell>
          <cell r="E7131" t="str">
            <v>MA</v>
          </cell>
          <cell r="F7131" t="str">
            <v>P1</v>
          </cell>
          <cell r="G7131" t="str">
            <v>SMALL</v>
          </cell>
          <cell r="H7131" t="str">
            <v>IH</v>
          </cell>
          <cell r="I7131" t="str">
            <v>0022028 - UNITED BUSINESSMANS INSURANCE AGENCY</v>
          </cell>
        </row>
        <row r="7132">
          <cell r="A7132" t="str">
            <v>C58017IH</v>
          </cell>
          <cell r="B7132">
            <v>42185</v>
          </cell>
          <cell r="C7132" t="str">
            <v>C58017</v>
          </cell>
          <cell r="D7132" t="str">
            <v>UltraFiltronics Ltd</v>
          </cell>
          <cell r="E7132" t="str">
            <v>MA</v>
          </cell>
          <cell r="F7132" t="str">
            <v>P1</v>
          </cell>
          <cell r="G7132" t="str">
            <v>SMALL</v>
          </cell>
          <cell r="H7132" t="str">
            <v>IH</v>
          </cell>
          <cell r="I7132" t="str">
            <v>0021846 - MCCULLOM, PATRICK</v>
          </cell>
        </row>
        <row r="7133">
          <cell r="A7133" t="str">
            <v>C58019IA</v>
          </cell>
          <cell r="B7133">
            <v>42185</v>
          </cell>
          <cell r="C7133" t="str">
            <v>C58019</v>
          </cell>
          <cell r="D7133" t="str">
            <v>The Restorative Dental Group of Cambridge</v>
          </cell>
          <cell r="E7133" t="str">
            <v>MA</v>
          </cell>
          <cell r="F7133" t="str">
            <v>P1</v>
          </cell>
          <cell r="G7133" t="str">
            <v>SMALL</v>
          </cell>
          <cell r="H7133" t="str">
            <v>IA</v>
          </cell>
          <cell r="I7133" t="str">
            <v>0021819 - GERALD A GOVATSOS INSURANCE AGCY INC</v>
          </cell>
        </row>
        <row r="7134">
          <cell r="A7134" t="str">
            <v>C58019IH</v>
          </cell>
          <cell r="B7134">
            <v>42185</v>
          </cell>
          <cell r="C7134" t="str">
            <v>C58019</v>
          </cell>
          <cell r="D7134" t="str">
            <v>The Restorative Dental Group of Cambridge</v>
          </cell>
          <cell r="E7134" t="str">
            <v>MA</v>
          </cell>
          <cell r="F7134" t="str">
            <v>P1</v>
          </cell>
          <cell r="G7134" t="str">
            <v>SMALL</v>
          </cell>
          <cell r="H7134" t="str">
            <v>IH</v>
          </cell>
          <cell r="I7134" t="str">
            <v>0021819 - GERALD A GOVATSOS INSURANCE AGCY INC</v>
          </cell>
        </row>
        <row r="7135">
          <cell r="A7135" t="str">
            <v>C58020IH</v>
          </cell>
          <cell r="B7135">
            <v>42185</v>
          </cell>
          <cell r="C7135" t="str">
            <v>C58020</v>
          </cell>
          <cell r="D7135" t="str">
            <v>Attleboro Collision Center</v>
          </cell>
          <cell r="E7135" t="str">
            <v>MA</v>
          </cell>
          <cell r="F7135" t="str">
            <v>P1</v>
          </cell>
          <cell r="G7135" t="str">
            <v>SMALL</v>
          </cell>
          <cell r="H7135" t="str">
            <v>IH</v>
          </cell>
          <cell r="I7135" t="str">
            <v>0031731 - FBINSURE LLC</v>
          </cell>
        </row>
        <row r="7136">
          <cell r="A7136" t="str">
            <v>C58022IH</v>
          </cell>
          <cell r="B7136">
            <v>42185</v>
          </cell>
          <cell r="C7136" t="str">
            <v>C58022</v>
          </cell>
          <cell r="D7136" t="str">
            <v>Kevin E Welch DMD</v>
          </cell>
          <cell r="E7136" t="str">
            <v>MA</v>
          </cell>
          <cell r="F7136" t="str">
            <v>P1</v>
          </cell>
          <cell r="G7136" t="str">
            <v>SMALL</v>
          </cell>
          <cell r="H7136" t="str">
            <v>IH</v>
          </cell>
          <cell r="I7136" t="str">
            <v>0021985 - SPRING INSURANCE GROUP LLC</v>
          </cell>
        </row>
        <row r="7137">
          <cell r="A7137" t="str">
            <v>C58023IH</v>
          </cell>
          <cell r="B7137">
            <v>42185</v>
          </cell>
          <cell r="C7137" t="str">
            <v>C58023</v>
          </cell>
          <cell r="D7137" t="str">
            <v>LLEC Inc</v>
          </cell>
          <cell r="E7137" t="str">
            <v>MA</v>
          </cell>
          <cell r="F7137" t="str">
            <v>P1</v>
          </cell>
          <cell r="G7137" t="str">
            <v>SMALL</v>
          </cell>
          <cell r="H7137" t="str">
            <v>IH</v>
          </cell>
          <cell r="I7137" t="str">
            <v>0022216 - JAMES J HERLIHY INSURANCE AGENCY INC</v>
          </cell>
        </row>
        <row r="7138">
          <cell r="A7138" t="str">
            <v>C58026IA</v>
          </cell>
          <cell r="B7138">
            <v>42185</v>
          </cell>
          <cell r="C7138" t="str">
            <v>C58026</v>
          </cell>
          <cell r="D7138" t="str">
            <v>Cambridge Concord Associates</v>
          </cell>
          <cell r="E7138" t="str">
            <v>MA</v>
          </cell>
          <cell r="F7138" t="str">
            <v>P1</v>
          </cell>
          <cell r="G7138" t="str">
            <v>SMALL</v>
          </cell>
          <cell r="H7138" t="str">
            <v>IA</v>
          </cell>
          <cell r="I7138" t="str">
            <v>0021885 - MCCULLOM, PATRICK</v>
          </cell>
        </row>
        <row r="7139">
          <cell r="A7139" t="str">
            <v>C58027IH</v>
          </cell>
          <cell r="B7139">
            <v>42185</v>
          </cell>
          <cell r="C7139" t="str">
            <v>C58027</v>
          </cell>
          <cell r="D7139" t="str">
            <v>Freelance Players Inc</v>
          </cell>
          <cell r="E7139" t="str">
            <v>MA</v>
          </cell>
          <cell r="F7139" t="str">
            <v>P1</v>
          </cell>
          <cell r="G7139" t="str">
            <v>SMALL</v>
          </cell>
          <cell r="H7139" t="str">
            <v>IH</v>
          </cell>
          <cell r="I7139" t="str">
            <v>0021773 - RISEMAN, PAUL R</v>
          </cell>
        </row>
        <row r="7140">
          <cell r="A7140" t="str">
            <v>C58028IH</v>
          </cell>
          <cell r="B7140">
            <v>42185</v>
          </cell>
          <cell r="C7140" t="str">
            <v>C58028</v>
          </cell>
          <cell r="D7140" t="str">
            <v>Blue Stream Laboratories Inc</v>
          </cell>
          <cell r="E7140" t="str">
            <v>MA</v>
          </cell>
          <cell r="F7140" t="str">
            <v>P1</v>
          </cell>
          <cell r="G7140" t="str">
            <v>SMALL</v>
          </cell>
          <cell r="H7140" t="str">
            <v>IH</v>
          </cell>
          <cell r="I7140" t="str">
            <v>0028208 - EASTERN BENEFITS GROUP</v>
          </cell>
        </row>
        <row r="7141">
          <cell r="A7141" t="str">
            <v>C58029IV</v>
          </cell>
          <cell r="B7141">
            <v>42185</v>
          </cell>
          <cell r="C7141" t="str">
            <v>C58029</v>
          </cell>
          <cell r="D7141" t="str">
            <v>Sundin Associates Inc</v>
          </cell>
          <cell r="E7141" t="str">
            <v>MA</v>
          </cell>
          <cell r="F7141" t="str">
            <v>P1</v>
          </cell>
          <cell r="G7141" t="str">
            <v>SMALL</v>
          </cell>
          <cell r="H7141" t="str">
            <v>IV</v>
          </cell>
          <cell r="I7141" t="str">
            <v>0022058 - SENTINEL INSURANCE AGENCY INC MA</v>
          </cell>
        </row>
        <row r="7142">
          <cell r="A7142" t="str">
            <v>C58031IV</v>
          </cell>
          <cell r="B7142">
            <v>42185</v>
          </cell>
          <cell r="C7142" t="str">
            <v>C58031</v>
          </cell>
          <cell r="D7142" t="str">
            <v>Hudson Financial and Technologies Group LTD</v>
          </cell>
          <cell r="E7142" t="str">
            <v>MA</v>
          </cell>
          <cell r="F7142" t="str">
            <v>P1</v>
          </cell>
          <cell r="G7142" t="str">
            <v>SMALL</v>
          </cell>
          <cell r="H7142" t="str">
            <v>IV</v>
          </cell>
          <cell r="I7142" t="str">
            <v>0022023 - SENTINEL INSURANCE AGENCY INC MA</v>
          </cell>
        </row>
        <row r="7143">
          <cell r="A7143" t="str">
            <v>C58032IH</v>
          </cell>
          <cell r="B7143">
            <v>42185</v>
          </cell>
          <cell r="C7143" t="str">
            <v>C58032</v>
          </cell>
          <cell r="D7143" t="str">
            <v>Marshside Operations LLC</v>
          </cell>
          <cell r="E7143" t="str">
            <v>MA</v>
          </cell>
          <cell r="F7143" t="str">
            <v>P1</v>
          </cell>
          <cell r="G7143" t="str">
            <v>SMALL</v>
          </cell>
          <cell r="H7143" t="str">
            <v>IH</v>
          </cell>
          <cell r="I7143" t="str">
            <v>0024031 - ROGERS &amp; GRAY INSURANCE AGENCY</v>
          </cell>
        </row>
        <row r="7144">
          <cell r="A7144" t="str">
            <v>C58035IH</v>
          </cell>
          <cell r="B7144">
            <v>42185</v>
          </cell>
          <cell r="C7144" t="str">
            <v>C58035</v>
          </cell>
          <cell r="D7144" t="str">
            <v>Project RIGHT Inc</v>
          </cell>
          <cell r="E7144" t="str">
            <v>MA</v>
          </cell>
          <cell r="F7144" t="str">
            <v>P1</v>
          </cell>
          <cell r="G7144" t="str">
            <v>SMALL</v>
          </cell>
          <cell r="H7144" t="str">
            <v>IH</v>
          </cell>
          <cell r="I7144" t="str">
            <v>0021867 - SMALL BUSINESS INSURANCE AGENCY INC</v>
          </cell>
        </row>
        <row r="7145">
          <cell r="A7145" t="str">
            <v>C58036IH</v>
          </cell>
          <cell r="B7145">
            <v>42185</v>
          </cell>
          <cell r="C7145" t="str">
            <v>C58036</v>
          </cell>
          <cell r="D7145" t="str">
            <v>Accelerated Financial Services</v>
          </cell>
          <cell r="E7145" t="str">
            <v>MA</v>
          </cell>
          <cell r="F7145" t="str">
            <v>P1</v>
          </cell>
          <cell r="G7145" t="str">
            <v>SMALL</v>
          </cell>
          <cell r="H7145" t="str">
            <v>IH</v>
          </cell>
          <cell r="I7145" t="str">
            <v>0021776 - EASTERN BENEFITS GROUP</v>
          </cell>
        </row>
        <row r="7146">
          <cell r="A7146" t="str">
            <v>C58037IH</v>
          </cell>
          <cell r="B7146">
            <v>42185</v>
          </cell>
          <cell r="C7146" t="str">
            <v>C58037</v>
          </cell>
          <cell r="D7146" t="str">
            <v>JP Moriarty &amp; Co Inc</v>
          </cell>
          <cell r="E7146" t="str">
            <v>MA</v>
          </cell>
          <cell r="F7146" t="str">
            <v>P1</v>
          </cell>
          <cell r="G7146" t="str">
            <v>SMALL</v>
          </cell>
          <cell r="H7146" t="str">
            <v>IH</v>
          </cell>
          <cell r="I7146" t="str">
            <v>0022009 - SMALL BUSINESS INSURANCE AGENCY INC</v>
          </cell>
        </row>
        <row r="7147">
          <cell r="A7147" t="str">
            <v>C58038IH</v>
          </cell>
          <cell r="B7147">
            <v>42185</v>
          </cell>
          <cell r="C7147" t="str">
            <v>C58038</v>
          </cell>
          <cell r="D7147" t="str">
            <v>Click RSVP Inc</v>
          </cell>
          <cell r="E7147" t="str">
            <v>MA</v>
          </cell>
          <cell r="F7147" t="str">
            <v>P1</v>
          </cell>
          <cell r="G7147" t="str">
            <v>SMALL</v>
          </cell>
          <cell r="H7147" t="str">
            <v>IH</v>
          </cell>
          <cell r="I7147" t="str">
            <v>0021971 - SMALL BUSINESS INSURANCE AGENCY INC</v>
          </cell>
        </row>
        <row r="7148">
          <cell r="A7148" t="str">
            <v>C58041IH</v>
          </cell>
          <cell r="B7148">
            <v>42185</v>
          </cell>
          <cell r="C7148" t="str">
            <v>C58041</v>
          </cell>
          <cell r="D7148" t="str">
            <v>Cape Jewelers Inc dba Keegans Jewelers</v>
          </cell>
          <cell r="E7148" t="str">
            <v>MA</v>
          </cell>
          <cell r="F7148" t="str">
            <v>P1</v>
          </cell>
          <cell r="G7148" t="str">
            <v>SMALL</v>
          </cell>
          <cell r="H7148" t="str">
            <v>IH</v>
          </cell>
          <cell r="I7148" t="str">
            <v>0026395 - BUTLER BENEFIT GROUP LLC</v>
          </cell>
        </row>
        <row r="7149">
          <cell r="A7149" t="str">
            <v>C58043IH</v>
          </cell>
          <cell r="B7149">
            <v>42185</v>
          </cell>
          <cell r="C7149" t="str">
            <v>C58043</v>
          </cell>
          <cell r="D7149" t="str">
            <v>Comella's Restaurant Group</v>
          </cell>
          <cell r="E7149" t="str">
            <v>MA</v>
          </cell>
          <cell r="F7149" t="str">
            <v>P1</v>
          </cell>
          <cell r="G7149" t="str">
            <v>SMALL</v>
          </cell>
          <cell r="H7149" t="str">
            <v>IH</v>
          </cell>
          <cell r="I7149" t="str">
            <v>0031773 - NORTHWESTERN BENEFIT ASSOC INSURANCE AGCY INC</v>
          </cell>
        </row>
        <row r="7150">
          <cell r="A7150" t="str">
            <v>C58044IH</v>
          </cell>
          <cell r="B7150">
            <v>42185</v>
          </cell>
          <cell r="C7150" t="str">
            <v>C58044</v>
          </cell>
          <cell r="D7150" t="str">
            <v>Heger Dry Dock</v>
          </cell>
          <cell r="E7150" t="str">
            <v>MA</v>
          </cell>
          <cell r="F7150" t="str">
            <v>P1</v>
          </cell>
          <cell r="G7150" t="str">
            <v>SMALL</v>
          </cell>
          <cell r="H7150" t="str">
            <v>IH</v>
          </cell>
          <cell r="I7150" t="str">
            <v>0022026 - LAZZARI, ERIC</v>
          </cell>
        </row>
        <row r="7151">
          <cell r="A7151" t="str">
            <v>C58046IH</v>
          </cell>
          <cell r="B7151">
            <v>42185</v>
          </cell>
          <cell r="C7151" t="str">
            <v>C58046</v>
          </cell>
          <cell r="D7151" t="str">
            <v>Whitinsville Family Dental PC</v>
          </cell>
          <cell r="E7151" t="str">
            <v>MA</v>
          </cell>
          <cell r="F7151" t="str">
            <v>P1</v>
          </cell>
          <cell r="G7151" t="str">
            <v>SMALL</v>
          </cell>
          <cell r="H7151" t="str">
            <v>IH</v>
          </cell>
          <cell r="I7151" t="str">
            <v>0022003 - SMALL BUSINESS INSURANCE AGENCY INC</v>
          </cell>
        </row>
        <row r="7152">
          <cell r="A7152" t="str">
            <v>C58049IA</v>
          </cell>
          <cell r="B7152">
            <v>42185</v>
          </cell>
          <cell r="C7152" t="str">
            <v>C58049</v>
          </cell>
          <cell r="D7152" t="str">
            <v>Massachusetts Clean Energy Technology Center</v>
          </cell>
          <cell r="E7152" t="str">
            <v>MA</v>
          </cell>
          <cell r="F7152" t="str">
            <v>P1</v>
          </cell>
          <cell r="G7152" t="str">
            <v>CRC</v>
          </cell>
          <cell r="H7152" t="str">
            <v>IA</v>
          </cell>
          <cell r="I7152" t="str">
            <v>0023964 - NORTHWESTERN BENEFIT ASSOC INSURANCE AGCY INC</v>
          </cell>
        </row>
        <row r="7153">
          <cell r="A7153" t="str">
            <v>C58049IH</v>
          </cell>
          <cell r="B7153">
            <v>42185</v>
          </cell>
          <cell r="C7153" t="str">
            <v>C58049</v>
          </cell>
          <cell r="D7153" t="str">
            <v>Massachusetts Clean Energy Technology Center</v>
          </cell>
          <cell r="E7153" t="str">
            <v>MA</v>
          </cell>
          <cell r="F7153" t="str">
            <v>P1</v>
          </cell>
          <cell r="G7153" t="str">
            <v>CRC</v>
          </cell>
          <cell r="H7153" t="str">
            <v>IH</v>
          </cell>
          <cell r="I7153" t="str">
            <v>0023964 - NORTHWESTERN BENEFIT ASSOC INSURANCE AGCY INC</v>
          </cell>
        </row>
        <row r="7154">
          <cell r="A7154" t="str">
            <v>C58051IH</v>
          </cell>
          <cell r="B7154">
            <v>42185</v>
          </cell>
          <cell r="C7154" t="str">
            <v>C58051</v>
          </cell>
          <cell r="D7154" t="str">
            <v>Kylson Enterprises Inc</v>
          </cell>
          <cell r="E7154" t="str">
            <v>MA</v>
          </cell>
          <cell r="F7154" t="str">
            <v>P1</v>
          </cell>
          <cell r="G7154" t="str">
            <v>SMALL</v>
          </cell>
          <cell r="H7154" t="str">
            <v>IH</v>
          </cell>
          <cell r="I7154" t="str">
            <v>0021818 - NORTHERN BENEFITS OF MAINE LLC</v>
          </cell>
        </row>
        <row r="7155">
          <cell r="A7155" t="str">
            <v>C58051JA</v>
          </cell>
          <cell r="B7155">
            <v>42185</v>
          </cell>
          <cell r="C7155" t="str">
            <v>C58051</v>
          </cell>
          <cell r="D7155" t="str">
            <v>Kylson Enterprises Inc</v>
          </cell>
          <cell r="E7155" t="str">
            <v>MA</v>
          </cell>
          <cell r="F7155" t="str">
            <v>P1</v>
          </cell>
          <cell r="G7155" t="str">
            <v>SMALL</v>
          </cell>
          <cell r="H7155" t="str">
            <v>JA</v>
          </cell>
          <cell r="I7155" t="str">
            <v>0021818 - NORTHERN BENEFITS OF MAINE LLC</v>
          </cell>
        </row>
        <row r="7156">
          <cell r="A7156" t="str">
            <v>C58051MI</v>
          </cell>
          <cell r="B7156">
            <v>42185</v>
          </cell>
          <cell r="C7156" t="str">
            <v>C58051</v>
          </cell>
          <cell r="D7156" t="str">
            <v>Kylson Enterprises Inc</v>
          </cell>
          <cell r="E7156" t="str">
            <v>MA</v>
          </cell>
          <cell r="F7156" t="str">
            <v>P1</v>
          </cell>
          <cell r="G7156" t="str">
            <v>MCARE</v>
          </cell>
          <cell r="H7156" t="str">
            <v>MI</v>
          </cell>
          <cell r="I7156" t="str">
            <v>0021818 - NORTHERN BENEFITS OF MAINE LLC</v>
          </cell>
        </row>
        <row r="7157">
          <cell r="A7157" t="str">
            <v>C58052IH</v>
          </cell>
          <cell r="B7157">
            <v>42185</v>
          </cell>
          <cell r="C7157" t="str">
            <v>C58052</v>
          </cell>
          <cell r="D7157" t="str">
            <v>Dowslake Microsystems Corporation</v>
          </cell>
          <cell r="E7157" t="str">
            <v>MA</v>
          </cell>
          <cell r="F7157" t="str">
            <v>P1</v>
          </cell>
          <cell r="G7157" t="str">
            <v>SMALL</v>
          </cell>
          <cell r="H7157" t="str">
            <v>IH</v>
          </cell>
          <cell r="I7157" t="str">
            <v>0025139 - BROWN &amp; BROWN OF MASSACHUSETTS LLC</v>
          </cell>
        </row>
        <row r="7158">
          <cell r="A7158" t="str">
            <v>C58054IH</v>
          </cell>
          <cell r="B7158">
            <v>42185</v>
          </cell>
          <cell r="C7158" t="str">
            <v>C58054</v>
          </cell>
          <cell r="D7158" t="str">
            <v>Thomas J Bower DMD</v>
          </cell>
          <cell r="E7158" t="str">
            <v>MA</v>
          </cell>
          <cell r="F7158" t="str">
            <v>P1</v>
          </cell>
          <cell r="G7158" t="str">
            <v>GPC</v>
          </cell>
          <cell r="H7158" t="str">
            <v>IH</v>
          </cell>
          <cell r="I7158" t="str">
            <v>0021919 - SPRING INSURANCE GROUP LLC</v>
          </cell>
        </row>
        <row r="7159">
          <cell r="A7159" t="str">
            <v>C58055IH</v>
          </cell>
          <cell r="B7159">
            <v>42185</v>
          </cell>
          <cell r="C7159" t="str">
            <v>C58055</v>
          </cell>
          <cell r="D7159" t="str">
            <v>Family Eye Care Inc</v>
          </cell>
          <cell r="E7159" t="str">
            <v>MA</v>
          </cell>
          <cell r="F7159" t="str">
            <v>P1</v>
          </cell>
          <cell r="G7159" t="str">
            <v>GPC</v>
          </cell>
          <cell r="H7159" t="str">
            <v>IH</v>
          </cell>
          <cell r="I7159" t="str">
            <v>0021990 - SPRING INSURANCE GROUP LLC</v>
          </cell>
        </row>
        <row r="7160">
          <cell r="A7160" t="str">
            <v>C58057IH</v>
          </cell>
          <cell r="B7160">
            <v>42185</v>
          </cell>
          <cell r="C7160" t="str">
            <v>C58057</v>
          </cell>
          <cell r="D7160" t="str">
            <v>Szczechowicz Landscape Services Inc</v>
          </cell>
          <cell r="E7160" t="str">
            <v>MA</v>
          </cell>
          <cell r="F7160" t="str">
            <v>P1</v>
          </cell>
          <cell r="G7160" t="str">
            <v>SMALL</v>
          </cell>
          <cell r="H7160" t="str">
            <v>IH</v>
          </cell>
          <cell r="I7160" t="str">
            <v>0023869 - D-Johnson Insurance Agency Inc</v>
          </cell>
        </row>
        <row r="7161">
          <cell r="A7161" t="str">
            <v>C58059IH</v>
          </cell>
          <cell r="B7161">
            <v>42185</v>
          </cell>
          <cell r="C7161" t="str">
            <v>C58059</v>
          </cell>
          <cell r="D7161" t="str">
            <v>Northboro Septic Service Inc</v>
          </cell>
          <cell r="E7161" t="str">
            <v>MA</v>
          </cell>
          <cell r="F7161" t="str">
            <v>P1</v>
          </cell>
          <cell r="G7161" t="str">
            <v>SMALL</v>
          </cell>
          <cell r="H7161" t="str">
            <v>IH</v>
          </cell>
          <cell r="I7161" t="str">
            <v>0021701 - EASTERN BENEFITS GROUP</v>
          </cell>
        </row>
        <row r="7162">
          <cell r="A7162" t="str">
            <v>C58062IH</v>
          </cell>
          <cell r="B7162">
            <v>42185</v>
          </cell>
          <cell r="C7162" t="str">
            <v>C58062</v>
          </cell>
          <cell r="D7162" t="str">
            <v>World Music Inc</v>
          </cell>
          <cell r="E7162" t="str">
            <v>MA</v>
          </cell>
          <cell r="F7162" t="str">
            <v>P1</v>
          </cell>
          <cell r="G7162" t="str">
            <v>SMALL</v>
          </cell>
          <cell r="H7162" t="str">
            <v>IH</v>
          </cell>
          <cell r="I7162" t="str">
            <v>0021834 - UNITED BUSINESSMANS INSURANCE AGENCY</v>
          </cell>
        </row>
        <row r="7163">
          <cell r="A7163" t="str">
            <v>C58063IH</v>
          </cell>
          <cell r="B7163">
            <v>42185</v>
          </cell>
          <cell r="C7163" t="str">
            <v>C58063</v>
          </cell>
          <cell r="D7163" t="str">
            <v>Joe &amp; Perkys Inc</v>
          </cell>
          <cell r="E7163" t="str">
            <v>MA</v>
          </cell>
          <cell r="F7163" t="str">
            <v>P1</v>
          </cell>
          <cell r="G7163" t="str">
            <v>SMALL</v>
          </cell>
          <cell r="H7163" t="str">
            <v>IH</v>
          </cell>
          <cell r="I7163" t="str">
            <v>0021915 - LAWLER INSURANCE AGENCY</v>
          </cell>
        </row>
        <row r="7164">
          <cell r="A7164" t="str">
            <v>C58064IH</v>
          </cell>
          <cell r="B7164">
            <v>42185</v>
          </cell>
          <cell r="C7164" t="str">
            <v>C58064</v>
          </cell>
          <cell r="D7164" t="str">
            <v>Cody &amp; Cody LLC</v>
          </cell>
          <cell r="E7164" t="str">
            <v>MA</v>
          </cell>
          <cell r="F7164" t="str">
            <v>P1</v>
          </cell>
          <cell r="G7164" t="str">
            <v>SMALL</v>
          </cell>
          <cell r="H7164" t="str">
            <v>IH</v>
          </cell>
          <cell r="I7164" t="str">
            <v>0022031 - UNITED BUSINESSMANS INSURANCE AGENCY</v>
          </cell>
        </row>
        <row r="7165">
          <cell r="A7165" t="str">
            <v>C58065IH</v>
          </cell>
          <cell r="B7165">
            <v>42185</v>
          </cell>
          <cell r="C7165" t="str">
            <v>C58065</v>
          </cell>
          <cell r="D7165" t="str">
            <v>Jack Chang MD PC</v>
          </cell>
          <cell r="E7165" t="str">
            <v>MA</v>
          </cell>
          <cell r="F7165" t="str">
            <v>P1</v>
          </cell>
          <cell r="G7165" t="str">
            <v>SMALL</v>
          </cell>
          <cell r="H7165" t="str">
            <v>IH</v>
          </cell>
          <cell r="I7165" t="str">
            <v>0021786 - LOWELL FIVE CENT SAVINGS BANK</v>
          </cell>
        </row>
        <row r="7166">
          <cell r="A7166" t="str">
            <v>C58068IH</v>
          </cell>
          <cell r="B7166">
            <v>42185</v>
          </cell>
          <cell r="C7166" t="str">
            <v>C58068</v>
          </cell>
          <cell r="D7166" t="str">
            <v>Agganis Driving School Inc</v>
          </cell>
          <cell r="E7166" t="str">
            <v>MA</v>
          </cell>
          <cell r="F7166" t="str">
            <v>P1</v>
          </cell>
          <cell r="G7166" t="str">
            <v>SMALL</v>
          </cell>
          <cell r="H7166" t="str">
            <v>IH</v>
          </cell>
          <cell r="I7166" t="str">
            <v>0021829 - PROVIDER INSURANCE GROUP INC</v>
          </cell>
        </row>
        <row r="7167">
          <cell r="A7167" t="str">
            <v>C58072IH</v>
          </cell>
          <cell r="B7167">
            <v>42185</v>
          </cell>
          <cell r="C7167" t="str">
            <v>C58072</v>
          </cell>
          <cell r="D7167" t="str">
            <v>Rodgers Powers &amp; Schwartz LLP</v>
          </cell>
          <cell r="E7167" t="str">
            <v>MA</v>
          </cell>
          <cell r="F7167" t="str">
            <v>P1</v>
          </cell>
          <cell r="G7167" t="str">
            <v>SMALL</v>
          </cell>
          <cell r="H7167" t="str">
            <v>IH</v>
          </cell>
          <cell r="I7167" t="str">
            <v>0021884 - NORTHWESTERN BENEFIT ASSOC INSURANCE AGCY INC</v>
          </cell>
        </row>
        <row r="7168">
          <cell r="A7168" t="str">
            <v>C58073IH</v>
          </cell>
          <cell r="B7168">
            <v>42185</v>
          </cell>
          <cell r="C7168" t="str">
            <v>C58073</v>
          </cell>
          <cell r="D7168" t="str">
            <v>Yankee Controller Service Inc dba MA Metrology &amp; Instrument Service</v>
          </cell>
          <cell r="E7168" t="str">
            <v>MA</v>
          </cell>
          <cell r="F7168" t="str">
            <v>P1</v>
          </cell>
          <cell r="G7168" t="str">
            <v>SMALL</v>
          </cell>
          <cell r="H7168" t="str">
            <v>IH</v>
          </cell>
          <cell r="I7168" t="str">
            <v>0022041 - VERRIA, JOSEPH M</v>
          </cell>
        </row>
        <row r="7169">
          <cell r="A7169" t="str">
            <v>C58074JH</v>
          </cell>
          <cell r="B7169">
            <v>42185</v>
          </cell>
          <cell r="C7169" t="str">
            <v>C58074</v>
          </cell>
          <cell r="D7169" t="str">
            <v>Murad Padamsee DMD PC</v>
          </cell>
          <cell r="E7169" t="str">
            <v>MA</v>
          </cell>
          <cell r="F7169" t="str">
            <v>P1</v>
          </cell>
          <cell r="G7169" t="str">
            <v>GPC</v>
          </cell>
          <cell r="H7169" t="str">
            <v>JH</v>
          </cell>
          <cell r="I7169" t="str">
            <v>0021986 - SPRING INSURANCE GROUP LLC</v>
          </cell>
        </row>
        <row r="7170">
          <cell r="A7170" t="str">
            <v>C58077IH</v>
          </cell>
          <cell r="B7170">
            <v>42185</v>
          </cell>
          <cell r="C7170" t="str">
            <v>C58077</v>
          </cell>
          <cell r="D7170" t="str">
            <v>Cape Cod Cranberry Growers Association Inc</v>
          </cell>
          <cell r="E7170" t="str">
            <v>MA</v>
          </cell>
          <cell r="F7170" t="str">
            <v>P1</v>
          </cell>
          <cell r="G7170" t="str">
            <v>SMALL</v>
          </cell>
          <cell r="H7170" t="str">
            <v>IH</v>
          </cell>
          <cell r="I7170" t="str">
            <v>0021868 - STICKLES INSURANCE AGENCY INC</v>
          </cell>
        </row>
        <row r="7171">
          <cell r="A7171" t="str">
            <v>C58080IH</v>
          </cell>
          <cell r="B7171">
            <v>42185</v>
          </cell>
          <cell r="C7171" t="str">
            <v>C58080</v>
          </cell>
          <cell r="D7171" t="str">
            <v>Temple Beth Shalom</v>
          </cell>
          <cell r="E7171" t="str">
            <v>MA</v>
          </cell>
          <cell r="F7171" t="str">
            <v>P1</v>
          </cell>
          <cell r="G7171" t="str">
            <v>SMALL</v>
          </cell>
          <cell r="H7171" t="str">
            <v>IH</v>
          </cell>
          <cell r="I7171" t="str">
            <v>0022022 - UNITED BUSINESSMANS INSURANCE AGENCY</v>
          </cell>
        </row>
        <row r="7172">
          <cell r="A7172" t="str">
            <v>C58085IH</v>
          </cell>
          <cell r="B7172">
            <v>42185</v>
          </cell>
          <cell r="C7172" t="str">
            <v>C58085</v>
          </cell>
          <cell r="D7172" t="str">
            <v>Quality Air HVAC LLC</v>
          </cell>
          <cell r="E7172" t="str">
            <v>MA</v>
          </cell>
          <cell r="F7172" t="str">
            <v>P1</v>
          </cell>
          <cell r="G7172" t="str">
            <v>SMALL</v>
          </cell>
          <cell r="H7172" t="str">
            <v>IH</v>
          </cell>
          <cell r="I7172" t="str">
            <v>0021977 - SMALL BUSINESS INSURANCE AGENCY INC</v>
          </cell>
        </row>
        <row r="7173">
          <cell r="A7173" t="str">
            <v>C58086IH</v>
          </cell>
          <cell r="B7173">
            <v>42185</v>
          </cell>
          <cell r="C7173" t="str">
            <v>C58086</v>
          </cell>
          <cell r="D7173" t="str">
            <v>Northeast Electrical &amp; Mechanical Services Inc</v>
          </cell>
          <cell r="E7173" t="str">
            <v>MA</v>
          </cell>
          <cell r="F7173" t="str">
            <v>P1</v>
          </cell>
          <cell r="G7173" t="str">
            <v>SMALL</v>
          </cell>
          <cell r="H7173" t="str">
            <v>IH</v>
          </cell>
          <cell r="I7173" t="str">
            <v>0021707 - FELONEY, JOHN A</v>
          </cell>
        </row>
        <row r="7174">
          <cell r="A7174" t="str">
            <v>C58089IH</v>
          </cell>
          <cell r="B7174">
            <v>42185</v>
          </cell>
          <cell r="C7174" t="str">
            <v>C58089</v>
          </cell>
          <cell r="D7174" t="str">
            <v>Quality Fab Inc</v>
          </cell>
          <cell r="E7174" t="str">
            <v>MA</v>
          </cell>
          <cell r="F7174" t="str">
            <v>P1</v>
          </cell>
          <cell r="G7174" t="str">
            <v>SMALL</v>
          </cell>
          <cell r="H7174" t="str">
            <v>IH</v>
          </cell>
          <cell r="I7174" t="str">
            <v>0021860 - ABG INSURANCE AGENCY INC</v>
          </cell>
        </row>
        <row r="7175">
          <cell r="A7175" t="str">
            <v>C58090JA</v>
          </cell>
          <cell r="B7175">
            <v>42185</v>
          </cell>
          <cell r="C7175" t="str">
            <v>C58090</v>
          </cell>
          <cell r="D7175" t="str">
            <v>Ashland Physical Therapy &amp; Sports Medicine</v>
          </cell>
          <cell r="E7175" t="str">
            <v>MA</v>
          </cell>
          <cell r="F7175" t="str">
            <v>P1</v>
          </cell>
          <cell r="G7175" t="str">
            <v>SMALL</v>
          </cell>
          <cell r="H7175" t="str">
            <v>JA</v>
          </cell>
          <cell r="I7175" t="str">
            <v>0026542 - PAYCHEX AGENCY INC</v>
          </cell>
        </row>
        <row r="7176">
          <cell r="A7176" t="str">
            <v>C58091IH</v>
          </cell>
          <cell r="B7176">
            <v>42185</v>
          </cell>
          <cell r="C7176" t="str">
            <v>C58091</v>
          </cell>
          <cell r="D7176" t="str">
            <v>Cellai Law Offices PC</v>
          </cell>
          <cell r="E7176" t="str">
            <v>MA</v>
          </cell>
          <cell r="F7176" t="str">
            <v>P1</v>
          </cell>
          <cell r="G7176" t="str">
            <v>SMALL</v>
          </cell>
          <cell r="H7176" t="str">
            <v>IH</v>
          </cell>
          <cell r="I7176" t="str">
            <v>0024598 - SMALL BUSINESS INSURANCE AGENCY INC</v>
          </cell>
        </row>
        <row r="7177">
          <cell r="A7177" t="str">
            <v>C58094IH</v>
          </cell>
          <cell r="B7177">
            <v>42185</v>
          </cell>
          <cell r="C7177" t="str">
            <v>C58094</v>
          </cell>
          <cell r="D7177" t="str">
            <v>Outsource, Inc</v>
          </cell>
          <cell r="E7177" t="str">
            <v>MA</v>
          </cell>
          <cell r="F7177" t="str">
            <v>P1</v>
          </cell>
          <cell r="G7177" t="str">
            <v>SMALL</v>
          </cell>
          <cell r="H7177" t="str">
            <v>IH</v>
          </cell>
          <cell r="I7177" t="str">
            <v>0021894 - BUTLER BENEFITS BROKERS INC</v>
          </cell>
        </row>
        <row r="7178">
          <cell r="A7178" t="str">
            <v>C58095IH</v>
          </cell>
          <cell r="B7178">
            <v>42185</v>
          </cell>
          <cell r="C7178" t="str">
            <v>C58095</v>
          </cell>
          <cell r="D7178" t="str">
            <v>Docuprint Express LTD</v>
          </cell>
          <cell r="E7178" t="str">
            <v>MA</v>
          </cell>
          <cell r="F7178" t="str">
            <v>P1</v>
          </cell>
          <cell r="G7178" t="str">
            <v>SMALL</v>
          </cell>
          <cell r="H7178" t="str">
            <v>IH</v>
          </cell>
          <cell r="I7178" t="str">
            <v>0033631 - BP BENEFITS LLC</v>
          </cell>
        </row>
        <row r="7179">
          <cell r="A7179" t="str">
            <v>C58097IH</v>
          </cell>
          <cell r="B7179">
            <v>42185</v>
          </cell>
          <cell r="C7179" t="str">
            <v>C58097</v>
          </cell>
          <cell r="D7179" t="str">
            <v>Bela Inc</v>
          </cell>
          <cell r="E7179" t="str">
            <v>MA</v>
          </cell>
          <cell r="F7179" t="str">
            <v>P1</v>
          </cell>
          <cell r="G7179" t="str">
            <v>SMALL</v>
          </cell>
          <cell r="H7179" t="str">
            <v>IH</v>
          </cell>
          <cell r="I7179" t="str">
            <v>0021851 - GENESIS INSURANCE GROUP LLC</v>
          </cell>
        </row>
        <row r="7180">
          <cell r="A7180" t="str">
            <v>C58101IH</v>
          </cell>
          <cell r="B7180">
            <v>42185</v>
          </cell>
          <cell r="C7180" t="str">
            <v>C58101</v>
          </cell>
          <cell r="D7180" t="str">
            <v>Atlantic Fund Administration, LLC</v>
          </cell>
          <cell r="E7180" t="str">
            <v>ME</v>
          </cell>
          <cell r="F7180" t="str">
            <v>P1</v>
          </cell>
          <cell r="G7180" t="str">
            <v>CRC</v>
          </cell>
          <cell r="H7180" t="str">
            <v>IH</v>
          </cell>
          <cell r="I7180" t="str">
            <v>0030842 - BGA INSURANCE AGENCY INC</v>
          </cell>
        </row>
        <row r="7181">
          <cell r="A7181" t="str">
            <v>C58101IV</v>
          </cell>
          <cell r="B7181">
            <v>42185</v>
          </cell>
          <cell r="C7181" t="str">
            <v>C58101</v>
          </cell>
          <cell r="D7181" t="str">
            <v>Atlantic Fund Administration, LLC</v>
          </cell>
          <cell r="E7181" t="str">
            <v>ME</v>
          </cell>
          <cell r="F7181" t="str">
            <v>P1</v>
          </cell>
          <cell r="G7181" t="str">
            <v>CRC</v>
          </cell>
          <cell r="H7181" t="str">
            <v>IV</v>
          </cell>
          <cell r="I7181" t="str">
            <v>0030842 - BGA INSURANCE AGENCY INC</v>
          </cell>
        </row>
        <row r="7182">
          <cell r="A7182" t="str">
            <v>C58101JH</v>
          </cell>
          <cell r="B7182">
            <v>42185</v>
          </cell>
          <cell r="C7182" t="str">
            <v>C58101</v>
          </cell>
          <cell r="D7182" t="str">
            <v>Atlantic Fund Administration, LLC</v>
          </cell>
          <cell r="E7182" t="str">
            <v>ME</v>
          </cell>
          <cell r="F7182" t="str">
            <v>P1</v>
          </cell>
          <cell r="G7182" t="str">
            <v>CRC</v>
          </cell>
          <cell r="H7182" t="str">
            <v>JH</v>
          </cell>
          <cell r="I7182" t="str">
            <v>0030842 - BGA INSURANCE AGENCY INC</v>
          </cell>
        </row>
        <row r="7183">
          <cell r="A7183" t="str">
            <v>C58101PO</v>
          </cell>
          <cell r="B7183">
            <v>42185</v>
          </cell>
          <cell r="C7183" t="str">
            <v>C58101</v>
          </cell>
          <cell r="D7183" t="str">
            <v>Atlantic Fund Administration, LLC</v>
          </cell>
          <cell r="E7183" t="str">
            <v>ME</v>
          </cell>
          <cell r="F7183" t="str">
            <v>P1</v>
          </cell>
          <cell r="G7183" t="str">
            <v>CRC</v>
          </cell>
          <cell r="H7183" t="str">
            <v>PO</v>
          </cell>
          <cell r="I7183" t="str">
            <v>0030842 - BGA INSURANCE AGENCY INC</v>
          </cell>
        </row>
        <row r="7184">
          <cell r="A7184" t="str">
            <v>C58105IH</v>
          </cell>
          <cell r="B7184">
            <v>42185</v>
          </cell>
          <cell r="C7184" t="str">
            <v>C58105</v>
          </cell>
          <cell r="D7184" t="str">
            <v>Ravens Family Dental</v>
          </cell>
          <cell r="E7184" t="str">
            <v>MA</v>
          </cell>
          <cell r="F7184" t="str">
            <v>P1</v>
          </cell>
          <cell r="G7184" t="str">
            <v>SMALL</v>
          </cell>
          <cell r="H7184" t="str">
            <v>IH</v>
          </cell>
          <cell r="I7184" t="str">
            <v>0021983 - SPRING INSURANCE GROUP LLC</v>
          </cell>
        </row>
        <row r="7185">
          <cell r="A7185" t="str">
            <v>C58106IH</v>
          </cell>
          <cell r="B7185">
            <v>42185</v>
          </cell>
          <cell r="C7185" t="str">
            <v>C58106</v>
          </cell>
          <cell r="D7185" t="str">
            <v>Programmable Devices Inc</v>
          </cell>
          <cell r="E7185" t="str">
            <v>MA</v>
          </cell>
          <cell r="F7185" t="str">
            <v>P1</v>
          </cell>
          <cell r="G7185" t="str">
            <v>SMALL</v>
          </cell>
          <cell r="H7185" t="str">
            <v>IH</v>
          </cell>
          <cell r="I7185" t="str">
            <v>0021665 - MCCULLOM, PATRICK</v>
          </cell>
        </row>
        <row r="7186">
          <cell r="A7186" t="str">
            <v>C58109IH</v>
          </cell>
          <cell r="B7186">
            <v>42185</v>
          </cell>
          <cell r="C7186" t="str">
            <v>C58109</v>
          </cell>
          <cell r="D7186" t="str">
            <v>Preferred Global Health Inc</v>
          </cell>
          <cell r="E7186" t="str">
            <v>MA</v>
          </cell>
          <cell r="F7186" t="str">
            <v>P1</v>
          </cell>
          <cell r="G7186" t="str">
            <v>SMALL</v>
          </cell>
          <cell r="H7186" t="str">
            <v>IH</v>
          </cell>
          <cell r="I7186" t="str">
            <v>0028188 - EASTERN BENEFITS GROUP</v>
          </cell>
        </row>
        <row r="7187">
          <cell r="A7187" t="str">
            <v>C58111IH</v>
          </cell>
          <cell r="B7187">
            <v>42185</v>
          </cell>
          <cell r="C7187" t="str">
            <v>C58111</v>
          </cell>
          <cell r="D7187" t="str">
            <v>The Mass Mentoring Partnership Inc</v>
          </cell>
          <cell r="E7187" t="str">
            <v>MA</v>
          </cell>
          <cell r="F7187" t="str">
            <v>P1</v>
          </cell>
          <cell r="G7187" t="str">
            <v>SMALL</v>
          </cell>
          <cell r="H7187" t="str">
            <v>IH</v>
          </cell>
          <cell r="I7187" t="str">
            <v>0024643 - FOLEY CONNELLY BENEFITS GROUP LLC</v>
          </cell>
        </row>
        <row r="7188">
          <cell r="A7188" t="str">
            <v>C58112IH</v>
          </cell>
          <cell r="B7188">
            <v>42185</v>
          </cell>
          <cell r="C7188" t="str">
            <v>C58112</v>
          </cell>
          <cell r="D7188" t="str">
            <v>Hopduvel Enterprises Inc</v>
          </cell>
          <cell r="E7188" t="str">
            <v>MA</v>
          </cell>
          <cell r="F7188" t="str">
            <v>P1</v>
          </cell>
          <cell r="G7188" t="str">
            <v>SMALL</v>
          </cell>
          <cell r="H7188" t="str">
            <v>IH</v>
          </cell>
          <cell r="I7188" t="str">
            <v>0025927 - BOSTON COMMONWEALTH ADVANTAGE LLC</v>
          </cell>
        </row>
        <row r="7189">
          <cell r="A7189" t="str">
            <v>C58114IH</v>
          </cell>
          <cell r="B7189">
            <v>42185</v>
          </cell>
          <cell r="C7189" t="str">
            <v>C58114</v>
          </cell>
          <cell r="D7189" t="str">
            <v>BioChemics Inc</v>
          </cell>
          <cell r="E7189" t="str">
            <v>MA</v>
          </cell>
          <cell r="F7189" t="str">
            <v>P1</v>
          </cell>
          <cell r="G7189" t="str">
            <v>SMALL</v>
          </cell>
          <cell r="H7189" t="str">
            <v>IH</v>
          </cell>
          <cell r="I7189" t="str">
            <v>0021886 - SMALL BUSINESS INSURANCE AGENCY INC</v>
          </cell>
        </row>
        <row r="7190">
          <cell r="A7190" t="str">
            <v>C58115IH</v>
          </cell>
          <cell r="B7190">
            <v>42185</v>
          </cell>
          <cell r="C7190" t="str">
            <v>C58115</v>
          </cell>
          <cell r="D7190" t="str">
            <v>Garrett Orazem DMD</v>
          </cell>
          <cell r="E7190" t="str">
            <v>MA</v>
          </cell>
          <cell r="F7190" t="str">
            <v>P1</v>
          </cell>
          <cell r="G7190" t="str">
            <v>GPC</v>
          </cell>
          <cell r="H7190" t="str">
            <v>IH</v>
          </cell>
          <cell r="I7190" t="str">
            <v>0022169 - SPRING INSURANCE GROUP LLC</v>
          </cell>
        </row>
        <row r="7191">
          <cell r="A7191" t="str">
            <v>C58118IH</v>
          </cell>
          <cell r="B7191">
            <v>42185</v>
          </cell>
          <cell r="C7191" t="str">
            <v>C58118</v>
          </cell>
          <cell r="D7191" t="str">
            <v>Saugus Wings LLC dba Hooters of Saugus</v>
          </cell>
          <cell r="E7191" t="str">
            <v>MA</v>
          </cell>
          <cell r="F7191" t="str">
            <v>P1</v>
          </cell>
          <cell r="G7191" t="str">
            <v>SMALL</v>
          </cell>
          <cell r="H7191" t="str">
            <v>IH</v>
          </cell>
          <cell r="I7191" t="str">
            <v>0021777 - HEALTH SOLUTIONS INS AGENCY LLC</v>
          </cell>
        </row>
        <row r="7192">
          <cell r="A7192" t="str">
            <v>C58119IH</v>
          </cell>
          <cell r="B7192">
            <v>42185</v>
          </cell>
          <cell r="C7192" t="str">
            <v>C58119</v>
          </cell>
          <cell r="D7192" t="str">
            <v>Davis Hairdressing</v>
          </cell>
          <cell r="E7192" t="str">
            <v>MA</v>
          </cell>
          <cell r="F7192" t="str">
            <v>P1</v>
          </cell>
          <cell r="G7192" t="str">
            <v>SMALL</v>
          </cell>
          <cell r="H7192" t="str">
            <v>IH</v>
          </cell>
          <cell r="I7192" t="str">
            <v>0021736 - KALISH, ROBERT H</v>
          </cell>
        </row>
        <row r="7193">
          <cell r="A7193" t="str">
            <v>C58119JA</v>
          </cell>
          <cell r="B7193">
            <v>42185</v>
          </cell>
          <cell r="C7193" t="str">
            <v>C58119</v>
          </cell>
          <cell r="D7193" t="str">
            <v>Davis Hairdressing</v>
          </cell>
          <cell r="E7193" t="str">
            <v>MA</v>
          </cell>
          <cell r="F7193" t="str">
            <v>P1</v>
          </cell>
          <cell r="G7193" t="str">
            <v>SMALL</v>
          </cell>
          <cell r="H7193" t="str">
            <v>JA</v>
          </cell>
          <cell r="I7193" t="str">
            <v>0021736 - KALISH, ROBERT H</v>
          </cell>
        </row>
        <row r="7194">
          <cell r="A7194" t="str">
            <v>C58120IA</v>
          </cell>
          <cell r="B7194">
            <v>42185</v>
          </cell>
          <cell r="C7194" t="str">
            <v>C58120</v>
          </cell>
          <cell r="D7194" t="str">
            <v>Island Creek Oysters Inc</v>
          </cell>
          <cell r="E7194" t="str">
            <v>MA</v>
          </cell>
          <cell r="F7194" t="str">
            <v>P1</v>
          </cell>
          <cell r="G7194" t="str">
            <v>SMALL</v>
          </cell>
          <cell r="H7194" t="str">
            <v>IA</v>
          </cell>
          <cell r="I7194" t="str">
            <v>0031943 - EASTERN BENEFITS GROUP</v>
          </cell>
        </row>
        <row r="7195">
          <cell r="A7195" t="str">
            <v>C58120IH</v>
          </cell>
          <cell r="B7195">
            <v>42185</v>
          </cell>
          <cell r="C7195" t="str">
            <v>C58120</v>
          </cell>
          <cell r="D7195" t="str">
            <v>Island Creek Oysters Inc</v>
          </cell>
          <cell r="E7195" t="str">
            <v>MA</v>
          </cell>
          <cell r="F7195" t="str">
            <v>P1</v>
          </cell>
          <cell r="G7195" t="str">
            <v>SMALL</v>
          </cell>
          <cell r="H7195" t="str">
            <v>IH</v>
          </cell>
          <cell r="I7195" t="str">
            <v>0031943 - EASTERN BENEFITS GROUP</v>
          </cell>
        </row>
        <row r="7196">
          <cell r="A7196" t="str">
            <v>C58121IA</v>
          </cell>
          <cell r="B7196">
            <v>42185</v>
          </cell>
          <cell r="C7196" t="str">
            <v>C58121</v>
          </cell>
          <cell r="D7196" t="str">
            <v>ESCO Tool</v>
          </cell>
          <cell r="E7196" t="str">
            <v>MA</v>
          </cell>
          <cell r="F7196" t="str">
            <v>P1</v>
          </cell>
          <cell r="G7196" t="str">
            <v>SMALL</v>
          </cell>
          <cell r="H7196" t="str">
            <v>IA</v>
          </cell>
          <cell r="I7196" t="str">
            <v>0035524 - GABRIEL BENEFITS LLC</v>
          </cell>
        </row>
        <row r="7197">
          <cell r="A7197" t="str">
            <v>C58121IH</v>
          </cell>
          <cell r="B7197">
            <v>42185</v>
          </cell>
          <cell r="C7197" t="str">
            <v>C58121</v>
          </cell>
          <cell r="D7197" t="str">
            <v>ESCO Tool</v>
          </cell>
          <cell r="E7197" t="str">
            <v>MA</v>
          </cell>
          <cell r="F7197" t="str">
            <v>P1</v>
          </cell>
          <cell r="G7197" t="str">
            <v>SMALL</v>
          </cell>
          <cell r="H7197" t="str">
            <v>IH</v>
          </cell>
          <cell r="I7197" t="str">
            <v>0035524 - GABRIEL BENEFITS LLC</v>
          </cell>
        </row>
        <row r="7198">
          <cell r="A7198" t="str">
            <v>C58128IH</v>
          </cell>
          <cell r="B7198">
            <v>42185</v>
          </cell>
          <cell r="C7198" t="str">
            <v>C58128</v>
          </cell>
          <cell r="D7198" t="str">
            <v>R.W. Herrick, Inc.</v>
          </cell>
          <cell r="E7198" t="str">
            <v>ME</v>
          </cell>
          <cell r="F7198" t="str">
            <v>P1</v>
          </cell>
          <cell r="G7198" t="str">
            <v>SMALL</v>
          </cell>
          <cell r="H7198" t="str">
            <v>IH</v>
          </cell>
          <cell r="I7198" t="str">
            <v>0022094 - E A SCRIBNER INSURANCE AGENCY INC</v>
          </cell>
        </row>
        <row r="7199">
          <cell r="A7199" t="str">
            <v>C58135IH</v>
          </cell>
          <cell r="B7199">
            <v>42185</v>
          </cell>
          <cell r="C7199" t="str">
            <v>C58135</v>
          </cell>
          <cell r="D7199" t="str">
            <v>Commonwealth Mobile Oral Health Services</v>
          </cell>
          <cell r="E7199" t="str">
            <v>MA</v>
          </cell>
          <cell r="F7199" t="str">
            <v>P1</v>
          </cell>
          <cell r="G7199" t="str">
            <v>SMALL</v>
          </cell>
          <cell r="H7199" t="str">
            <v>IH</v>
          </cell>
          <cell r="I7199" t="str">
            <v>0021842 - PERONI FINANCIAL GROUP LLC</v>
          </cell>
        </row>
        <row r="7200">
          <cell r="A7200" t="str">
            <v>C58139IH</v>
          </cell>
          <cell r="B7200">
            <v>42185</v>
          </cell>
          <cell r="C7200" t="str">
            <v>C58139</v>
          </cell>
          <cell r="D7200" t="str">
            <v>Patten Grounds Care, Inc.</v>
          </cell>
          <cell r="E7200" t="str">
            <v>ME</v>
          </cell>
          <cell r="F7200" t="str">
            <v>P1</v>
          </cell>
          <cell r="G7200" t="str">
            <v>SMALL</v>
          </cell>
          <cell r="H7200" t="str">
            <v>IH</v>
          </cell>
          <cell r="I7200" t="str">
            <v>0022195 - LONTINE JR, BERNARD J</v>
          </cell>
        </row>
        <row r="7201">
          <cell r="A7201" t="str">
            <v>C58141JM</v>
          </cell>
          <cell r="B7201">
            <v>42185</v>
          </cell>
          <cell r="C7201" t="str">
            <v>C58141</v>
          </cell>
          <cell r="D7201" t="str">
            <v>The Masiello Group</v>
          </cell>
          <cell r="E7201" t="str">
            <v>NH</v>
          </cell>
          <cell r="F7201" t="str">
            <v>P1</v>
          </cell>
          <cell r="G7201" t="str">
            <v>ERF</v>
          </cell>
          <cell r="H7201" t="str">
            <v>JM</v>
          </cell>
          <cell r="I7201" t="str">
            <v>0022630 - INTEGRATED INSURANCE SOLUTIONS LLC</v>
          </cell>
        </row>
        <row r="7202">
          <cell r="A7202" t="str">
            <v>C58141JR</v>
          </cell>
          <cell r="B7202">
            <v>42185</v>
          </cell>
          <cell r="C7202" t="str">
            <v>C58141</v>
          </cell>
          <cell r="D7202" t="str">
            <v>The Masiello Group</v>
          </cell>
          <cell r="E7202" t="str">
            <v>NH</v>
          </cell>
          <cell r="F7202" t="str">
            <v>P1</v>
          </cell>
          <cell r="G7202" t="str">
            <v>ERF</v>
          </cell>
          <cell r="H7202" t="str">
            <v>JR</v>
          </cell>
          <cell r="I7202" t="str">
            <v>0022630 - INTEGRATED INSURANCE SOLUTIONS LLC</v>
          </cell>
        </row>
        <row r="7203">
          <cell r="A7203" t="str">
            <v>C58144IH</v>
          </cell>
          <cell r="B7203">
            <v>42185</v>
          </cell>
          <cell r="C7203" t="str">
            <v>C58144</v>
          </cell>
          <cell r="D7203" t="str">
            <v>The Woodward School for Girls</v>
          </cell>
          <cell r="E7203" t="str">
            <v>MA</v>
          </cell>
          <cell r="F7203" t="str">
            <v>P1</v>
          </cell>
          <cell r="G7203" t="str">
            <v>SMALL</v>
          </cell>
          <cell r="H7203" t="str">
            <v>IH</v>
          </cell>
          <cell r="I7203" t="str">
            <v>0027436 - BORISLOW INSURANCE AGENCY</v>
          </cell>
        </row>
        <row r="7204">
          <cell r="A7204" t="str">
            <v>C58145IV</v>
          </cell>
          <cell r="B7204">
            <v>42185</v>
          </cell>
          <cell r="C7204" t="str">
            <v>C58145</v>
          </cell>
          <cell r="D7204" t="str">
            <v>Star Financial Services Inc</v>
          </cell>
          <cell r="E7204" t="str">
            <v>MA</v>
          </cell>
          <cell r="F7204" t="str">
            <v>P1</v>
          </cell>
          <cell r="G7204" t="str">
            <v>SMALL</v>
          </cell>
          <cell r="H7204" t="str">
            <v>IV</v>
          </cell>
          <cell r="I7204" t="str">
            <v>0021888 - DIXON ASSOCIATES INC</v>
          </cell>
        </row>
        <row r="7205">
          <cell r="A7205" t="str">
            <v>C58145MI</v>
          </cell>
          <cell r="B7205">
            <v>42185</v>
          </cell>
          <cell r="C7205" t="str">
            <v>C58145</v>
          </cell>
          <cell r="D7205" t="str">
            <v>Star Financial Services Inc</v>
          </cell>
          <cell r="E7205" t="str">
            <v>MA</v>
          </cell>
          <cell r="F7205" t="str">
            <v>P1</v>
          </cell>
          <cell r="G7205" t="str">
            <v>MCARE</v>
          </cell>
          <cell r="H7205" t="str">
            <v>MI</v>
          </cell>
          <cell r="I7205" t="str">
            <v>0021888 - DIXON ASSOCIATES INC</v>
          </cell>
        </row>
        <row r="7206">
          <cell r="A7206" t="str">
            <v>C58150IH</v>
          </cell>
          <cell r="B7206">
            <v>42185</v>
          </cell>
          <cell r="C7206" t="str">
            <v>C58150</v>
          </cell>
          <cell r="D7206" t="str">
            <v>TLE at Foxboro LLC</v>
          </cell>
          <cell r="E7206" t="str">
            <v>MA</v>
          </cell>
          <cell r="F7206" t="str">
            <v>P1</v>
          </cell>
          <cell r="G7206" t="str">
            <v>SMALL</v>
          </cell>
          <cell r="H7206" t="str">
            <v>IH</v>
          </cell>
          <cell r="I7206" t="str">
            <v>0030988 - MERCER HEALTH &amp; BENEFITS  LLC</v>
          </cell>
        </row>
        <row r="7207">
          <cell r="A7207" t="str">
            <v>C58152IA</v>
          </cell>
          <cell r="B7207">
            <v>42185</v>
          </cell>
          <cell r="C7207" t="str">
            <v>C58152</v>
          </cell>
          <cell r="D7207" t="str">
            <v>Doctors Billing Inc</v>
          </cell>
          <cell r="E7207" t="str">
            <v>MA</v>
          </cell>
          <cell r="F7207" t="str">
            <v>P1</v>
          </cell>
          <cell r="G7207" t="str">
            <v>SMALL</v>
          </cell>
          <cell r="H7207" t="str">
            <v>IA</v>
          </cell>
          <cell r="I7207" t="str">
            <v>0022089 - BAR INSURANCE BROKERAGE INC</v>
          </cell>
        </row>
        <row r="7208">
          <cell r="A7208" t="str">
            <v>C58152IH</v>
          </cell>
          <cell r="B7208">
            <v>42185</v>
          </cell>
          <cell r="C7208" t="str">
            <v>C58152</v>
          </cell>
          <cell r="D7208" t="str">
            <v>Doctors Billing Inc</v>
          </cell>
          <cell r="E7208" t="str">
            <v>MA</v>
          </cell>
          <cell r="F7208" t="str">
            <v>P1</v>
          </cell>
          <cell r="G7208" t="str">
            <v>SMALL</v>
          </cell>
          <cell r="H7208" t="str">
            <v>IH</v>
          </cell>
          <cell r="I7208" t="str">
            <v>0022089 - BAR INSURANCE BROKERAGE INC</v>
          </cell>
        </row>
        <row r="7209">
          <cell r="A7209" t="str">
            <v>C58153IH</v>
          </cell>
          <cell r="B7209">
            <v>42185</v>
          </cell>
          <cell r="C7209" t="str">
            <v>C58153</v>
          </cell>
          <cell r="D7209" t="str">
            <v>Monahan Products LLC</v>
          </cell>
          <cell r="E7209" t="str">
            <v>MA</v>
          </cell>
          <cell r="F7209" t="str">
            <v>P1</v>
          </cell>
          <cell r="G7209" t="str">
            <v>SMALL</v>
          </cell>
          <cell r="H7209" t="str">
            <v>IH</v>
          </cell>
          <cell r="I7209" t="str">
            <v>0035038 - NORTHWESTERN BENEFIT ASSOC INSURANCE AGCY INC</v>
          </cell>
        </row>
        <row r="7210">
          <cell r="A7210" t="str">
            <v>C58154IH</v>
          </cell>
          <cell r="B7210">
            <v>42185</v>
          </cell>
          <cell r="C7210" t="str">
            <v>C58154</v>
          </cell>
          <cell r="D7210" t="str">
            <v>Calvary Chapel of Boston Inc</v>
          </cell>
          <cell r="E7210" t="str">
            <v>MA</v>
          </cell>
          <cell r="F7210" t="str">
            <v>P1</v>
          </cell>
          <cell r="G7210" t="str">
            <v>SMALL</v>
          </cell>
          <cell r="H7210" t="str">
            <v>IH</v>
          </cell>
          <cell r="I7210" t="str">
            <v>0022086 - BUTLER BENEFITS BROKERS INC</v>
          </cell>
        </row>
        <row r="7211">
          <cell r="A7211" t="str">
            <v>C58156IH</v>
          </cell>
          <cell r="B7211">
            <v>42185</v>
          </cell>
          <cell r="C7211" t="str">
            <v>C58156</v>
          </cell>
          <cell r="D7211" t="str">
            <v>Gallant &amp; Ervin LLC</v>
          </cell>
          <cell r="E7211" t="str">
            <v>MA</v>
          </cell>
          <cell r="F7211" t="str">
            <v>P1</v>
          </cell>
          <cell r="G7211" t="str">
            <v>SMALL</v>
          </cell>
          <cell r="H7211" t="str">
            <v>IH</v>
          </cell>
          <cell r="I7211" t="str">
            <v>0022131 - NEW ENGLAND MEDICAL INS AGENCY LLC</v>
          </cell>
        </row>
        <row r="7212">
          <cell r="A7212" t="str">
            <v>C58156JA</v>
          </cell>
          <cell r="B7212">
            <v>42185</v>
          </cell>
          <cell r="C7212" t="str">
            <v>C58156</v>
          </cell>
          <cell r="D7212" t="str">
            <v>Gallant &amp; Ervin LLC</v>
          </cell>
          <cell r="E7212" t="str">
            <v>MA</v>
          </cell>
          <cell r="F7212" t="str">
            <v>P1</v>
          </cell>
          <cell r="G7212" t="str">
            <v>SMALL</v>
          </cell>
          <cell r="H7212" t="str">
            <v>JA</v>
          </cell>
          <cell r="I7212" t="str">
            <v>0022131 - NEW ENGLAND MEDICAL INS AGENCY LLC</v>
          </cell>
        </row>
        <row r="7213">
          <cell r="A7213" t="str">
            <v>C58158JM</v>
          </cell>
          <cell r="B7213">
            <v>42185</v>
          </cell>
          <cell r="C7213" t="str">
            <v>C58158</v>
          </cell>
          <cell r="D7213" t="str">
            <v>Big Idea Group Inc</v>
          </cell>
          <cell r="E7213" t="str">
            <v>NH</v>
          </cell>
          <cell r="F7213" t="str">
            <v>P1</v>
          </cell>
          <cell r="G7213" t="str">
            <v>SMALL</v>
          </cell>
          <cell r="H7213" t="str">
            <v>JM</v>
          </cell>
          <cell r="I7213" t="str">
            <v>0022103 - CGI EMPLOYEE BENEFITS GROUP</v>
          </cell>
        </row>
        <row r="7214">
          <cell r="A7214" t="str">
            <v>C58161IA</v>
          </cell>
          <cell r="B7214">
            <v>42185</v>
          </cell>
          <cell r="C7214" t="str">
            <v>C58161</v>
          </cell>
          <cell r="D7214" t="str">
            <v>Oasys Water Inc</v>
          </cell>
          <cell r="E7214" t="str">
            <v>MA</v>
          </cell>
          <cell r="F7214" t="str">
            <v>P1</v>
          </cell>
          <cell r="G7214" t="str">
            <v>CRC</v>
          </cell>
          <cell r="H7214" t="str">
            <v>IA</v>
          </cell>
          <cell r="I7214" t="str">
            <v>0024904 - BRUCE CROHN LLC</v>
          </cell>
        </row>
        <row r="7215">
          <cell r="A7215" t="str">
            <v>C58163IH</v>
          </cell>
          <cell r="B7215">
            <v>42185</v>
          </cell>
          <cell r="C7215" t="str">
            <v>C58163</v>
          </cell>
          <cell r="D7215" t="str">
            <v>Ronco Machine Corporation</v>
          </cell>
          <cell r="E7215" t="str">
            <v>MA</v>
          </cell>
          <cell r="F7215" t="str">
            <v>P1</v>
          </cell>
          <cell r="G7215" t="str">
            <v>SMALL</v>
          </cell>
          <cell r="H7215" t="str">
            <v>IH</v>
          </cell>
          <cell r="I7215" t="str">
            <v>0024710 - TGA CROSS INSURANCE INC</v>
          </cell>
        </row>
        <row r="7216">
          <cell r="A7216" t="str">
            <v>C58165IH</v>
          </cell>
          <cell r="B7216">
            <v>42185</v>
          </cell>
          <cell r="C7216" t="str">
            <v>C58165</v>
          </cell>
          <cell r="D7216" t="str">
            <v>Elite Media Solutions LLC</v>
          </cell>
          <cell r="E7216" t="str">
            <v>MA</v>
          </cell>
          <cell r="F7216" t="str">
            <v>P1</v>
          </cell>
          <cell r="G7216" t="str">
            <v>SMALL</v>
          </cell>
          <cell r="H7216" t="str">
            <v>IH</v>
          </cell>
          <cell r="I7216" t="str">
            <v>0029675 - D &amp; E CARLSON ASSOCIATES INC</v>
          </cell>
        </row>
        <row r="7217">
          <cell r="A7217" t="str">
            <v>C58166IH</v>
          </cell>
          <cell r="B7217">
            <v>42185</v>
          </cell>
          <cell r="C7217" t="str">
            <v>C58166</v>
          </cell>
          <cell r="D7217" t="str">
            <v>Flatley Discovery Lab LLC</v>
          </cell>
          <cell r="E7217" t="str">
            <v>MA</v>
          </cell>
          <cell r="F7217" t="str">
            <v>P1</v>
          </cell>
          <cell r="G7217" t="str">
            <v>SMALL</v>
          </cell>
          <cell r="H7217" t="str">
            <v>IH</v>
          </cell>
          <cell r="I7217" t="str">
            <v>0032565 - BOSTONIAN GROUP INSURANCE AGENCY</v>
          </cell>
        </row>
        <row r="7218">
          <cell r="A7218" t="str">
            <v>C58169IV</v>
          </cell>
          <cell r="B7218">
            <v>42185</v>
          </cell>
          <cell r="C7218" t="str">
            <v>C58169</v>
          </cell>
          <cell r="D7218" t="str">
            <v>Vascular Technology Inc</v>
          </cell>
          <cell r="E7218" t="str">
            <v>NH</v>
          </cell>
          <cell r="F7218" t="str">
            <v>P1</v>
          </cell>
          <cell r="G7218" t="str">
            <v>SMALL</v>
          </cell>
          <cell r="H7218" t="str">
            <v>IV</v>
          </cell>
          <cell r="I7218" t="str">
            <v>0034788 - NEW ENGLAND MEDICAL INS AGENCY LLC</v>
          </cell>
        </row>
        <row r="7219">
          <cell r="A7219" t="str">
            <v>C58173IH</v>
          </cell>
          <cell r="B7219">
            <v>42185</v>
          </cell>
          <cell r="C7219" t="str">
            <v>C58173</v>
          </cell>
          <cell r="D7219" t="str">
            <v>The Cue Ball Group LLC</v>
          </cell>
          <cell r="E7219" t="str">
            <v>MA</v>
          </cell>
          <cell r="F7219" t="str">
            <v>P1</v>
          </cell>
          <cell r="G7219" t="str">
            <v>SMALL</v>
          </cell>
          <cell r="H7219" t="str">
            <v>IH</v>
          </cell>
          <cell r="I7219" t="str">
            <v>0022180 - NORTHWESTERN BENEFIT ASSOC INSURANCE AGCY INC</v>
          </cell>
        </row>
        <row r="7220">
          <cell r="A7220" t="str">
            <v>C58176JM</v>
          </cell>
          <cell r="B7220">
            <v>42185</v>
          </cell>
          <cell r="C7220" t="str">
            <v>C58176</v>
          </cell>
          <cell r="D7220" t="str">
            <v>OSR Open Systems Resources Inc</v>
          </cell>
          <cell r="E7220" t="str">
            <v>NH</v>
          </cell>
          <cell r="F7220" t="str">
            <v>P1</v>
          </cell>
          <cell r="G7220" t="str">
            <v>SMALL</v>
          </cell>
          <cell r="H7220" t="str">
            <v>JM</v>
          </cell>
          <cell r="I7220" t="str">
            <v>0027581 - CROSS INSURANCE - MANCHESTER</v>
          </cell>
        </row>
        <row r="7221">
          <cell r="A7221" t="str">
            <v>C58179IV</v>
          </cell>
          <cell r="B7221">
            <v>42185</v>
          </cell>
          <cell r="C7221" t="str">
            <v>C58179</v>
          </cell>
          <cell r="D7221" t="str">
            <v>Camera Company Inc</v>
          </cell>
          <cell r="E7221" t="str">
            <v>MA</v>
          </cell>
          <cell r="F7221" t="str">
            <v>P1</v>
          </cell>
          <cell r="G7221" t="str">
            <v>SMALL</v>
          </cell>
          <cell r="H7221" t="str">
            <v>IV</v>
          </cell>
          <cell r="I7221" t="str">
            <v>0024383 - BENEMAX, INC.</v>
          </cell>
        </row>
        <row r="7222">
          <cell r="A7222" t="str">
            <v>C58180IH</v>
          </cell>
          <cell r="B7222">
            <v>42185</v>
          </cell>
          <cell r="C7222" t="str">
            <v>C58180</v>
          </cell>
          <cell r="D7222" t="str">
            <v>Premier Consolidated Inc.</v>
          </cell>
          <cell r="E7222" t="str">
            <v>MA</v>
          </cell>
          <cell r="F7222" t="str">
            <v>P1</v>
          </cell>
          <cell r="G7222" t="str">
            <v>SMALL</v>
          </cell>
          <cell r="H7222" t="str">
            <v>IH</v>
          </cell>
          <cell r="I7222" t="str">
            <v>0035634 - PAYCHEX AGENCY INC</v>
          </cell>
        </row>
        <row r="7223">
          <cell r="A7223" t="str">
            <v>C58181IH</v>
          </cell>
          <cell r="B7223">
            <v>42185</v>
          </cell>
          <cell r="C7223" t="str">
            <v>C58181</v>
          </cell>
          <cell r="D7223" t="str">
            <v>Dennis DiGiando Corp</v>
          </cell>
          <cell r="E7223" t="str">
            <v>MA</v>
          </cell>
          <cell r="F7223" t="str">
            <v>P1</v>
          </cell>
          <cell r="G7223" t="str">
            <v>SMALL</v>
          </cell>
          <cell r="H7223" t="str">
            <v>IH</v>
          </cell>
          <cell r="I7223" t="str">
            <v>0022083 - FERREIRA, DAVID J</v>
          </cell>
        </row>
        <row r="7224">
          <cell r="A7224" t="str">
            <v>C58181MI</v>
          </cell>
          <cell r="B7224">
            <v>42185</v>
          </cell>
          <cell r="C7224" t="str">
            <v>C58181</v>
          </cell>
          <cell r="D7224" t="str">
            <v>Dennis DiGiando Corp</v>
          </cell>
          <cell r="E7224" t="str">
            <v>MA</v>
          </cell>
          <cell r="F7224" t="str">
            <v>P1</v>
          </cell>
          <cell r="G7224" t="str">
            <v>MCARE</v>
          </cell>
          <cell r="H7224" t="str">
            <v>MI</v>
          </cell>
          <cell r="I7224" t="str">
            <v>0022083 - FERREIRA, DAVID J</v>
          </cell>
        </row>
        <row r="7225">
          <cell r="A7225" t="str">
            <v>C58182IH</v>
          </cell>
          <cell r="B7225">
            <v>42185</v>
          </cell>
          <cell r="C7225" t="str">
            <v>C58182</v>
          </cell>
          <cell r="D7225" t="str">
            <v>Cellay Inc</v>
          </cell>
          <cell r="E7225" t="str">
            <v>MA</v>
          </cell>
          <cell r="F7225" t="str">
            <v>P1</v>
          </cell>
          <cell r="G7225" t="str">
            <v>SMALL</v>
          </cell>
          <cell r="H7225" t="str">
            <v>IH</v>
          </cell>
          <cell r="I7225" t="str">
            <v>0032582 - WEINER COMPANY, THE</v>
          </cell>
        </row>
        <row r="7226">
          <cell r="A7226" t="str">
            <v>C58183JM</v>
          </cell>
          <cell r="B7226">
            <v>42185</v>
          </cell>
          <cell r="C7226" t="str">
            <v>C58183</v>
          </cell>
          <cell r="D7226" t="str">
            <v>GWY Inc</v>
          </cell>
          <cell r="E7226" t="str">
            <v>NH</v>
          </cell>
          <cell r="F7226" t="str">
            <v>P1</v>
          </cell>
          <cell r="G7226" t="str">
            <v>SMALL</v>
          </cell>
          <cell r="H7226" t="str">
            <v>JM</v>
          </cell>
          <cell r="I7226" t="str">
            <v>0029903 - GRANITE GROUP BENEFITS LLC</v>
          </cell>
        </row>
        <row r="7227">
          <cell r="A7227" t="str">
            <v>C58185IA</v>
          </cell>
          <cell r="B7227">
            <v>42185</v>
          </cell>
          <cell r="C7227" t="str">
            <v>C58185</v>
          </cell>
          <cell r="D7227" t="str">
            <v>Law Enforcement Against Prohibition</v>
          </cell>
          <cell r="E7227" t="str">
            <v>MA</v>
          </cell>
          <cell r="F7227" t="str">
            <v>P1</v>
          </cell>
          <cell r="G7227" t="str">
            <v>SMALL</v>
          </cell>
          <cell r="H7227" t="str">
            <v>IA</v>
          </cell>
          <cell r="I7227" t="str">
            <v>0022176 - KAPLAN, ELLEN A</v>
          </cell>
        </row>
        <row r="7228">
          <cell r="A7228" t="str">
            <v>C58185IH</v>
          </cell>
          <cell r="B7228">
            <v>42185</v>
          </cell>
          <cell r="C7228" t="str">
            <v>C58185</v>
          </cell>
          <cell r="D7228" t="str">
            <v>Law Enforcement Against Prohibition</v>
          </cell>
          <cell r="E7228" t="str">
            <v>MA</v>
          </cell>
          <cell r="F7228" t="str">
            <v>P1</v>
          </cell>
          <cell r="G7228" t="str">
            <v>SMALL</v>
          </cell>
          <cell r="H7228" t="str">
            <v>IH</v>
          </cell>
          <cell r="I7228" t="str">
            <v>0022176 - KAPLAN, ELLEN A</v>
          </cell>
        </row>
        <row r="7229">
          <cell r="A7229" t="str">
            <v>C58186IH</v>
          </cell>
          <cell r="B7229">
            <v>42185</v>
          </cell>
          <cell r="C7229" t="str">
            <v>C58186</v>
          </cell>
          <cell r="D7229" t="str">
            <v>Town &amp; Country Landscaping Inc</v>
          </cell>
          <cell r="E7229" t="str">
            <v>MA</v>
          </cell>
          <cell r="F7229" t="str">
            <v>P1</v>
          </cell>
          <cell r="G7229" t="str">
            <v>SMALL</v>
          </cell>
          <cell r="H7229" t="str">
            <v>IH</v>
          </cell>
          <cell r="I7229" t="str">
            <v>0022112 - ABG INSURANCE AGENCY INC</v>
          </cell>
        </row>
        <row r="7230">
          <cell r="A7230" t="str">
            <v>C58191IA</v>
          </cell>
          <cell r="B7230">
            <v>42185</v>
          </cell>
          <cell r="C7230" t="str">
            <v>C58191</v>
          </cell>
          <cell r="D7230" t="str">
            <v>Boston Family Office  LLC</v>
          </cell>
          <cell r="E7230" t="str">
            <v>MA</v>
          </cell>
          <cell r="F7230" t="str">
            <v>P1</v>
          </cell>
          <cell r="G7230" t="str">
            <v>SMALL</v>
          </cell>
          <cell r="H7230" t="str">
            <v>IA</v>
          </cell>
          <cell r="I7230" t="str">
            <v>0022079 - CLEARY INSURANCE INC</v>
          </cell>
        </row>
        <row r="7231">
          <cell r="A7231" t="str">
            <v>C58191IH</v>
          </cell>
          <cell r="B7231">
            <v>42185</v>
          </cell>
          <cell r="C7231" t="str">
            <v>C58191</v>
          </cell>
          <cell r="D7231" t="str">
            <v>Boston Family Office  LLC</v>
          </cell>
          <cell r="E7231" t="str">
            <v>MA</v>
          </cell>
          <cell r="F7231" t="str">
            <v>P1</v>
          </cell>
          <cell r="G7231" t="str">
            <v>SMALL</v>
          </cell>
          <cell r="H7231" t="str">
            <v>IH</v>
          </cell>
          <cell r="I7231" t="str">
            <v>0022079 - CLEARY INSURANCE INC</v>
          </cell>
        </row>
        <row r="7232">
          <cell r="A7232" t="str">
            <v>C58193JA</v>
          </cell>
          <cell r="B7232">
            <v>42185</v>
          </cell>
          <cell r="C7232" t="str">
            <v>C58193</v>
          </cell>
          <cell r="D7232" t="str">
            <v>TEC Engineering Corp</v>
          </cell>
          <cell r="E7232" t="str">
            <v>MA</v>
          </cell>
          <cell r="F7232" t="str">
            <v>P1</v>
          </cell>
          <cell r="G7232" t="str">
            <v>SMALL</v>
          </cell>
          <cell r="H7232" t="str">
            <v>JA</v>
          </cell>
          <cell r="I7232" t="str">
            <v>0029425 - GABRIEL BENEFITS LLC</v>
          </cell>
        </row>
        <row r="7233">
          <cell r="A7233" t="str">
            <v>C58194IA</v>
          </cell>
          <cell r="B7233">
            <v>42185</v>
          </cell>
          <cell r="C7233" t="str">
            <v>C58194</v>
          </cell>
          <cell r="D7233" t="str">
            <v>AgilePath Corporation</v>
          </cell>
          <cell r="E7233" t="str">
            <v>MA</v>
          </cell>
          <cell r="F7233" t="str">
            <v>P1</v>
          </cell>
          <cell r="G7233" t="str">
            <v>SMALL</v>
          </cell>
          <cell r="H7233" t="str">
            <v>IA</v>
          </cell>
          <cell r="I7233" t="str">
            <v>0033681 - BP BENEFITS LLC</v>
          </cell>
        </row>
        <row r="7234">
          <cell r="A7234" t="str">
            <v>C58194IH</v>
          </cell>
          <cell r="B7234">
            <v>42185</v>
          </cell>
          <cell r="C7234" t="str">
            <v>C58194</v>
          </cell>
          <cell r="D7234" t="str">
            <v>AgilePath Corporation</v>
          </cell>
          <cell r="E7234" t="str">
            <v>MA</v>
          </cell>
          <cell r="F7234" t="str">
            <v>P1</v>
          </cell>
          <cell r="G7234" t="str">
            <v>SMALL</v>
          </cell>
          <cell r="H7234" t="str">
            <v>IH</v>
          </cell>
          <cell r="I7234" t="str">
            <v>0033681 - BP BENEFITS LLC</v>
          </cell>
        </row>
        <row r="7235">
          <cell r="A7235" t="str">
            <v>C58196IA</v>
          </cell>
          <cell r="B7235">
            <v>42185</v>
          </cell>
          <cell r="C7235" t="str">
            <v>C58196</v>
          </cell>
          <cell r="D7235" t="str">
            <v>Boston Global Investors LLC</v>
          </cell>
          <cell r="E7235" t="str">
            <v>MA</v>
          </cell>
          <cell r="F7235" t="str">
            <v>P1</v>
          </cell>
          <cell r="G7235" t="str">
            <v>SMALL</v>
          </cell>
          <cell r="H7235" t="str">
            <v>IA</v>
          </cell>
          <cell r="I7235" t="str">
            <v>0022168 - HARBOR INSURANCE GROUP LLC</v>
          </cell>
        </row>
        <row r="7236">
          <cell r="A7236" t="str">
            <v>C58196IH</v>
          </cell>
          <cell r="B7236">
            <v>42185</v>
          </cell>
          <cell r="C7236" t="str">
            <v>C58196</v>
          </cell>
          <cell r="D7236" t="str">
            <v>Boston Global Investors LLC</v>
          </cell>
          <cell r="E7236" t="str">
            <v>MA</v>
          </cell>
          <cell r="F7236" t="str">
            <v>P1</v>
          </cell>
          <cell r="G7236" t="str">
            <v>SMALL</v>
          </cell>
          <cell r="H7236" t="str">
            <v>IH</v>
          </cell>
          <cell r="I7236" t="str">
            <v>0022168 - HARBOR INSURANCE GROUP LLC</v>
          </cell>
        </row>
        <row r="7237">
          <cell r="A7237" t="str">
            <v>C58199IV</v>
          </cell>
          <cell r="B7237">
            <v>42185</v>
          </cell>
          <cell r="C7237" t="str">
            <v>C58199</v>
          </cell>
          <cell r="D7237" t="str">
            <v>Brian C Foote DMD PC</v>
          </cell>
          <cell r="E7237" t="str">
            <v>MA</v>
          </cell>
          <cell r="F7237" t="str">
            <v>P1</v>
          </cell>
          <cell r="G7237" t="str">
            <v>SMALL</v>
          </cell>
          <cell r="H7237" t="str">
            <v>IV</v>
          </cell>
          <cell r="I7237" t="str">
            <v>0022161 - SPRING INSURANCE GROUP LLC</v>
          </cell>
        </row>
        <row r="7238">
          <cell r="A7238" t="str">
            <v>C58202JH</v>
          </cell>
          <cell r="B7238">
            <v>42185</v>
          </cell>
          <cell r="C7238" t="str">
            <v>C58202</v>
          </cell>
          <cell r="D7238" t="str">
            <v>Dolphin Marine Services Inc</v>
          </cell>
          <cell r="E7238" t="str">
            <v>ME</v>
          </cell>
          <cell r="F7238" t="str">
            <v>P1</v>
          </cell>
          <cell r="G7238" t="str">
            <v>SMALL</v>
          </cell>
          <cell r="H7238" t="str">
            <v>JH</v>
          </cell>
          <cell r="I7238" t="str">
            <v>0022183 - INSURANCE PLANNING GROUP INC</v>
          </cell>
        </row>
        <row r="7239">
          <cell r="A7239" t="str">
            <v>C58203IH</v>
          </cell>
          <cell r="B7239">
            <v>42185</v>
          </cell>
          <cell r="C7239" t="str">
            <v>C58203</v>
          </cell>
          <cell r="D7239" t="str">
            <v>Harrisons Earthworks, LLC</v>
          </cell>
          <cell r="E7239" t="str">
            <v>ME</v>
          </cell>
          <cell r="F7239" t="str">
            <v>P1</v>
          </cell>
          <cell r="G7239" t="str">
            <v>SMALL</v>
          </cell>
          <cell r="H7239" t="str">
            <v>IH</v>
          </cell>
          <cell r="I7239" t="str">
            <v>0022110 - CLARK INSURANCE</v>
          </cell>
        </row>
        <row r="7240">
          <cell r="A7240" t="str">
            <v>C58204IH</v>
          </cell>
          <cell r="B7240">
            <v>42185</v>
          </cell>
          <cell r="C7240" t="str">
            <v>C58204</v>
          </cell>
          <cell r="D7240" t="str">
            <v>NED Newburyport LLC</v>
          </cell>
          <cell r="E7240" t="str">
            <v>MA</v>
          </cell>
          <cell r="F7240" t="str">
            <v>P1</v>
          </cell>
          <cell r="G7240" t="str">
            <v>SMALL</v>
          </cell>
          <cell r="H7240" t="str">
            <v>IH</v>
          </cell>
          <cell r="I7240" t="str">
            <v>0022181 - WEST RIDGE INSURANCE AGENCY INC</v>
          </cell>
        </row>
        <row r="7241">
          <cell r="A7241" t="str">
            <v>C58205IH</v>
          </cell>
          <cell r="B7241">
            <v>42185</v>
          </cell>
          <cell r="C7241" t="str">
            <v>C58205</v>
          </cell>
          <cell r="D7241" t="str">
            <v>Auto Recyclers Group LLC</v>
          </cell>
          <cell r="E7241" t="str">
            <v>MA</v>
          </cell>
          <cell r="F7241" t="str">
            <v>P1</v>
          </cell>
          <cell r="G7241" t="str">
            <v>SMALL</v>
          </cell>
          <cell r="H7241" t="str">
            <v>IH</v>
          </cell>
          <cell r="I7241" t="str">
            <v>0022088 - BUSINESS BENEFITS INS BROKERAGE INC</v>
          </cell>
        </row>
        <row r="7242">
          <cell r="A7242" t="str">
            <v>C58205JA</v>
          </cell>
          <cell r="B7242">
            <v>42185</v>
          </cell>
          <cell r="C7242" t="str">
            <v>C58205</v>
          </cell>
          <cell r="D7242" t="str">
            <v>Auto Recyclers Group LLC</v>
          </cell>
          <cell r="E7242" t="str">
            <v>MA</v>
          </cell>
          <cell r="F7242" t="str">
            <v>P1</v>
          </cell>
          <cell r="G7242" t="str">
            <v>SMALL</v>
          </cell>
          <cell r="H7242" t="str">
            <v>JA</v>
          </cell>
          <cell r="I7242" t="str">
            <v>0022088 - BUSINESS BENEFITS INS BROKERAGE INC</v>
          </cell>
        </row>
        <row r="7243">
          <cell r="A7243" t="str">
            <v>C58206IH</v>
          </cell>
          <cell r="B7243">
            <v>42185</v>
          </cell>
          <cell r="C7243" t="str">
            <v>C58206</v>
          </cell>
          <cell r="D7243" t="str">
            <v>Hopple Popple Inc</v>
          </cell>
          <cell r="E7243" t="str">
            <v>MA</v>
          </cell>
          <cell r="F7243" t="str">
            <v>P1</v>
          </cell>
          <cell r="G7243" t="str">
            <v>SMALL</v>
          </cell>
          <cell r="H7243" t="str">
            <v>IH</v>
          </cell>
          <cell r="I7243" t="str">
            <v>0022126 - PROCTOR &amp; CO INSURANCE AGENCY INC</v>
          </cell>
        </row>
        <row r="7244">
          <cell r="A7244" t="str">
            <v>C58208IH</v>
          </cell>
          <cell r="B7244">
            <v>42185</v>
          </cell>
          <cell r="C7244" t="str">
            <v>C58208</v>
          </cell>
          <cell r="D7244" t="str">
            <v>Arlin Manufacturing Co Inc</v>
          </cell>
          <cell r="E7244" t="str">
            <v>MA</v>
          </cell>
          <cell r="F7244" t="str">
            <v>P1</v>
          </cell>
          <cell r="G7244" t="str">
            <v>SMALL</v>
          </cell>
          <cell r="H7244" t="str">
            <v>IH</v>
          </cell>
          <cell r="I7244" t="str">
            <v>0022124 - NEW ENGLAND MEDICAL INS AGENCY LLC</v>
          </cell>
        </row>
        <row r="7245">
          <cell r="A7245" t="str">
            <v>C58208JA</v>
          </cell>
          <cell r="B7245">
            <v>42185</v>
          </cell>
          <cell r="C7245" t="str">
            <v>C58208</v>
          </cell>
          <cell r="D7245" t="str">
            <v>Arlin Manufacturing Co Inc</v>
          </cell>
          <cell r="E7245" t="str">
            <v>MA</v>
          </cell>
          <cell r="F7245" t="str">
            <v>P1</v>
          </cell>
          <cell r="G7245" t="str">
            <v>SMALL</v>
          </cell>
          <cell r="H7245" t="str">
            <v>JA</v>
          </cell>
          <cell r="I7245" t="str">
            <v>0022124 - NEW ENGLAND MEDICAL INS AGENCY LLC</v>
          </cell>
        </row>
        <row r="7246">
          <cell r="A7246" t="str">
            <v>C58209IA</v>
          </cell>
          <cell r="B7246">
            <v>42185</v>
          </cell>
          <cell r="C7246" t="str">
            <v>C58209</v>
          </cell>
          <cell r="D7246" t="str">
            <v>Power Line Models Inc DBA PLM</v>
          </cell>
          <cell r="E7246" t="str">
            <v>MA</v>
          </cell>
          <cell r="F7246" t="str">
            <v>P1</v>
          </cell>
          <cell r="G7246" t="str">
            <v>SMALL</v>
          </cell>
          <cell r="H7246" t="str">
            <v>IA</v>
          </cell>
          <cell r="I7246" t="str">
            <v>0022127 - IMA GROUP BENEFITS LLC</v>
          </cell>
        </row>
        <row r="7247">
          <cell r="A7247" t="str">
            <v>C58209IH</v>
          </cell>
          <cell r="B7247">
            <v>42185</v>
          </cell>
          <cell r="C7247" t="str">
            <v>C58209</v>
          </cell>
          <cell r="D7247" t="str">
            <v>Power Line Models Inc DBA PLM</v>
          </cell>
          <cell r="E7247" t="str">
            <v>MA</v>
          </cell>
          <cell r="F7247" t="str">
            <v>P1</v>
          </cell>
          <cell r="G7247" t="str">
            <v>SMALL</v>
          </cell>
          <cell r="H7247" t="str">
            <v>IH</v>
          </cell>
          <cell r="I7247" t="str">
            <v>0022127 - IMA GROUP BENEFITS LLC</v>
          </cell>
        </row>
        <row r="7248">
          <cell r="A7248" t="str">
            <v>C58211IA</v>
          </cell>
          <cell r="B7248">
            <v>42185</v>
          </cell>
          <cell r="C7248" t="str">
            <v>C58211</v>
          </cell>
          <cell r="D7248" t="str">
            <v>Cutter Associates LLC</v>
          </cell>
          <cell r="E7248" t="str">
            <v>MA</v>
          </cell>
          <cell r="F7248" t="str">
            <v>P1</v>
          </cell>
          <cell r="G7248" t="str">
            <v>SMALL</v>
          </cell>
          <cell r="H7248" t="str">
            <v>IA</v>
          </cell>
          <cell r="I7248" t="str">
            <v>0035533 - BRABO BENEFITS INC</v>
          </cell>
        </row>
        <row r="7249">
          <cell r="A7249" t="str">
            <v>C58211IV</v>
          </cell>
          <cell r="B7249">
            <v>42185</v>
          </cell>
          <cell r="C7249" t="str">
            <v>C58211</v>
          </cell>
          <cell r="D7249" t="str">
            <v>Cutter Associates LLC</v>
          </cell>
          <cell r="E7249" t="str">
            <v>MA</v>
          </cell>
          <cell r="F7249" t="str">
            <v>P1</v>
          </cell>
          <cell r="G7249" t="str">
            <v>SMALL</v>
          </cell>
          <cell r="H7249" t="str">
            <v>IV</v>
          </cell>
          <cell r="I7249" t="str">
            <v>0035533 - BRABO BENEFITS INC</v>
          </cell>
        </row>
        <row r="7250">
          <cell r="A7250" t="str">
            <v>C58213IH</v>
          </cell>
          <cell r="B7250">
            <v>42185</v>
          </cell>
          <cell r="C7250" t="str">
            <v>C58213</v>
          </cell>
          <cell r="D7250" t="str">
            <v>P &amp; G Masonry, Inc.</v>
          </cell>
          <cell r="E7250" t="str">
            <v>ME</v>
          </cell>
          <cell r="F7250" t="str">
            <v>P1</v>
          </cell>
          <cell r="G7250" t="str">
            <v>SMALL</v>
          </cell>
          <cell r="H7250" t="str">
            <v>IH</v>
          </cell>
          <cell r="I7250" t="str">
            <v>0030126 - CLARK INSURANCE</v>
          </cell>
        </row>
        <row r="7251">
          <cell r="A7251" t="str">
            <v>C58213PO</v>
          </cell>
          <cell r="B7251">
            <v>42185</v>
          </cell>
          <cell r="C7251" t="str">
            <v>C58213</v>
          </cell>
          <cell r="D7251" t="str">
            <v>P &amp; G Masonry, Inc.</v>
          </cell>
          <cell r="E7251" t="str">
            <v>ME</v>
          </cell>
          <cell r="F7251" t="str">
            <v>P1</v>
          </cell>
          <cell r="G7251" t="str">
            <v>SMALL</v>
          </cell>
          <cell r="H7251" t="str">
            <v>PO</v>
          </cell>
          <cell r="I7251" t="str">
            <v>0030126 - CLARK INSURANCE</v>
          </cell>
        </row>
        <row r="7252">
          <cell r="A7252" t="str">
            <v>C58217IA</v>
          </cell>
          <cell r="B7252">
            <v>42185</v>
          </cell>
          <cell r="C7252" t="str">
            <v>C58217</v>
          </cell>
          <cell r="D7252" t="str">
            <v>Mitralign Inc</v>
          </cell>
          <cell r="E7252" t="str">
            <v>MA</v>
          </cell>
          <cell r="F7252" t="str">
            <v>P1</v>
          </cell>
          <cell r="G7252" t="str">
            <v>SMALL</v>
          </cell>
          <cell r="H7252" t="str">
            <v>IA</v>
          </cell>
          <cell r="I7252" t="str">
            <v>0029264 - SAPERS &amp; WALLACK</v>
          </cell>
        </row>
        <row r="7253">
          <cell r="A7253" t="str">
            <v>C58218IA</v>
          </cell>
          <cell r="B7253">
            <v>42185</v>
          </cell>
          <cell r="C7253" t="str">
            <v>C58218</v>
          </cell>
          <cell r="D7253" t="str">
            <v>Beaumont Financial Partners LLC</v>
          </cell>
          <cell r="E7253" t="str">
            <v>MA</v>
          </cell>
          <cell r="F7253" t="str">
            <v>P1</v>
          </cell>
          <cell r="G7253" t="str">
            <v>SMALL</v>
          </cell>
          <cell r="H7253" t="str">
            <v>IA</v>
          </cell>
          <cell r="I7253" t="str">
            <v>0022085 - BOSTON INSURANCE GROUP</v>
          </cell>
        </row>
        <row r="7254">
          <cell r="A7254" t="str">
            <v>C58218IH</v>
          </cell>
          <cell r="B7254">
            <v>42185</v>
          </cell>
          <cell r="C7254" t="str">
            <v>C58218</v>
          </cell>
          <cell r="D7254" t="str">
            <v>Beaumont Financial Partners LLC</v>
          </cell>
          <cell r="E7254" t="str">
            <v>MA</v>
          </cell>
          <cell r="F7254" t="str">
            <v>P1</v>
          </cell>
          <cell r="G7254" t="str">
            <v>SMALL</v>
          </cell>
          <cell r="H7254" t="str">
            <v>IH</v>
          </cell>
          <cell r="I7254" t="str">
            <v>0022085 - BOSTON INSURANCE GROUP</v>
          </cell>
        </row>
        <row r="7255">
          <cell r="A7255" t="str">
            <v>C58226IA</v>
          </cell>
          <cell r="B7255">
            <v>42185</v>
          </cell>
          <cell r="C7255" t="str">
            <v>C58226</v>
          </cell>
          <cell r="D7255" t="str">
            <v>XIUS</v>
          </cell>
          <cell r="E7255" t="str">
            <v>MA</v>
          </cell>
          <cell r="F7255" t="str">
            <v>P1</v>
          </cell>
          <cell r="G7255" t="str">
            <v>SMALL</v>
          </cell>
          <cell r="H7255" t="str">
            <v>IA</v>
          </cell>
          <cell r="I7255" t="str">
            <v>0022305 - BORISLOW INSURANCE AGENCY</v>
          </cell>
        </row>
        <row r="7256">
          <cell r="A7256" t="str">
            <v>C58226IH</v>
          </cell>
          <cell r="B7256">
            <v>42185</v>
          </cell>
          <cell r="C7256" t="str">
            <v>C58226</v>
          </cell>
          <cell r="D7256" t="str">
            <v>XIUS</v>
          </cell>
          <cell r="E7256" t="str">
            <v>MA</v>
          </cell>
          <cell r="F7256" t="str">
            <v>P1</v>
          </cell>
          <cell r="G7256" t="str">
            <v>SMALL</v>
          </cell>
          <cell r="H7256" t="str">
            <v>IH</v>
          </cell>
          <cell r="I7256" t="str">
            <v>0022305 - BORISLOW INSURANCE AGENCY</v>
          </cell>
        </row>
        <row r="7257">
          <cell r="A7257" t="str">
            <v>C58228IA</v>
          </cell>
          <cell r="B7257">
            <v>42185</v>
          </cell>
          <cell r="C7257" t="str">
            <v>C58228</v>
          </cell>
          <cell r="D7257" t="str">
            <v>PlatformQ LLC</v>
          </cell>
          <cell r="E7257" t="str">
            <v>MA</v>
          </cell>
          <cell r="F7257" t="str">
            <v>P1</v>
          </cell>
          <cell r="G7257" t="str">
            <v>CRC</v>
          </cell>
          <cell r="H7257" t="str">
            <v>IA</v>
          </cell>
          <cell r="I7257" t="str">
            <v>0022143 - WILLIAM GALLAGHER  ASSOCIATES</v>
          </cell>
        </row>
        <row r="7258">
          <cell r="A7258" t="str">
            <v>C58228IH</v>
          </cell>
          <cell r="B7258">
            <v>42185</v>
          </cell>
          <cell r="C7258" t="str">
            <v>C58228</v>
          </cell>
          <cell r="D7258" t="str">
            <v>PlatformQ LLC</v>
          </cell>
          <cell r="E7258" t="str">
            <v>MA</v>
          </cell>
          <cell r="F7258" t="str">
            <v>P1</v>
          </cell>
          <cell r="G7258" t="str">
            <v>CRC</v>
          </cell>
          <cell r="H7258" t="str">
            <v>IH</v>
          </cell>
          <cell r="I7258" t="str">
            <v>0022143 - WILLIAM GALLAGHER  ASSOCIATES</v>
          </cell>
        </row>
        <row r="7259">
          <cell r="A7259" t="str">
            <v>C58231IH</v>
          </cell>
          <cell r="B7259">
            <v>42185</v>
          </cell>
          <cell r="C7259" t="str">
            <v>C58231</v>
          </cell>
          <cell r="D7259" t="str">
            <v>Sasso Landscaping Inc</v>
          </cell>
          <cell r="E7259" t="str">
            <v>MA</v>
          </cell>
          <cell r="F7259" t="str">
            <v>P1</v>
          </cell>
          <cell r="G7259" t="str">
            <v>SMALL</v>
          </cell>
          <cell r="H7259" t="str">
            <v>IH</v>
          </cell>
          <cell r="I7259" t="str">
            <v>0022425 - KAPLAN, ELLEN A</v>
          </cell>
        </row>
        <row r="7260">
          <cell r="A7260" t="str">
            <v>C58234IV</v>
          </cell>
          <cell r="B7260">
            <v>42185</v>
          </cell>
          <cell r="C7260" t="str">
            <v>C58234</v>
          </cell>
          <cell r="D7260" t="str">
            <v>Universal Technology Inc</v>
          </cell>
          <cell r="E7260" t="str">
            <v>MA</v>
          </cell>
          <cell r="F7260" t="str">
            <v>P1</v>
          </cell>
          <cell r="G7260" t="str">
            <v>SMALL</v>
          </cell>
          <cell r="H7260" t="str">
            <v>IV</v>
          </cell>
          <cell r="I7260" t="str">
            <v>0026924 - BENEMAX, INC.</v>
          </cell>
        </row>
        <row r="7261">
          <cell r="A7261" t="str">
            <v>C58235JM</v>
          </cell>
          <cell r="B7261">
            <v>42185</v>
          </cell>
          <cell r="C7261" t="str">
            <v>C58235</v>
          </cell>
          <cell r="D7261" t="str">
            <v>Kip Cormier Builders Inc</v>
          </cell>
          <cell r="E7261" t="str">
            <v>NH</v>
          </cell>
          <cell r="F7261" t="str">
            <v>P1</v>
          </cell>
          <cell r="G7261" t="str">
            <v>SMALL</v>
          </cell>
          <cell r="H7261" t="str">
            <v>JM</v>
          </cell>
          <cell r="I7261" t="str">
            <v>0022316 - LAVINE, MARK R</v>
          </cell>
        </row>
        <row r="7262">
          <cell r="A7262" t="str">
            <v>C58237IH</v>
          </cell>
          <cell r="B7262">
            <v>42185</v>
          </cell>
          <cell r="C7262" t="str">
            <v>C58237</v>
          </cell>
          <cell r="D7262" t="str">
            <v>DGA Productions Inc</v>
          </cell>
          <cell r="E7262" t="str">
            <v>MA</v>
          </cell>
          <cell r="F7262" t="str">
            <v>P1</v>
          </cell>
          <cell r="G7262" t="str">
            <v>SMALL</v>
          </cell>
          <cell r="H7262" t="str">
            <v>IH</v>
          </cell>
          <cell r="I7262" t="str">
            <v>0022153 - LEVINE, GLENN A</v>
          </cell>
        </row>
        <row r="7263">
          <cell r="A7263" t="str">
            <v>C58239IH</v>
          </cell>
          <cell r="B7263">
            <v>42185</v>
          </cell>
          <cell r="C7263" t="str">
            <v>C58239</v>
          </cell>
          <cell r="D7263" t="str">
            <v>Mass Bay Counseling</v>
          </cell>
          <cell r="E7263" t="str">
            <v>MA</v>
          </cell>
          <cell r="F7263" t="str">
            <v>P1</v>
          </cell>
          <cell r="G7263" t="str">
            <v>SMALL</v>
          </cell>
          <cell r="H7263" t="str">
            <v>IH</v>
          </cell>
          <cell r="I7263" t="str">
            <v>0022159 - UNITED BUSINESSMANS INSURANCE AGENCY</v>
          </cell>
        </row>
        <row r="7264">
          <cell r="A7264" t="str">
            <v>C58240JM</v>
          </cell>
          <cell r="B7264">
            <v>42185</v>
          </cell>
          <cell r="C7264" t="str">
            <v>C58240</v>
          </cell>
          <cell r="D7264" t="str">
            <v>Vulcan Flex Circuits Corp</v>
          </cell>
          <cell r="E7264" t="str">
            <v>NH</v>
          </cell>
          <cell r="F7264" t="str">
            <v>P1</v>
          </cell>
          <cell r="G7264" t="str">
            <v>SMALL</v>
          </cell>
          <cell r="H7264" t="str">
            <v>JM</v>
          </cell>
          <cell r="I7264" t="str">
            <v>0036007 - USI INSURANCE SERVICES LLC - BRIARCLIFF</v>
          </cell>
        </row>
        <row r="7265">
          <cell r="A7265" t="str">
            <v>C58244JM</v>
          </cell>
          <cell r="B7265">
            <v>42185</v>
          </cell>
          <cell r="C7265" t="str">
            <v>C58244</v>
          </cell>
          <cell r="D7265" t="str">
            <v>Fiesta Candy Co Inc</v>
          </cell>
          <cell r="E7265" t="str">
            <v>NH</v>
          </cell>
          <cell r="F7265" t="str">
            <v>P1</v>
          </cell>
          <cell r="G7265" t="str">
            <v>SMALL</v>
          </cell>
          <cell r="H7265" t="str">
            <v>JM</v>
          </cell>
          <cell r="I7265" t="str">
            <v>0029583 - BEACON INTEGRATED RESOURCES</v>
          </cell>
        </row>
        <row r="7266">
          <cell r="A7266" t="str">
            <v>C58245IH</v>
          </cell>
          <cell r="B7266">
            <v>42185</v>
          </cell>
          <cell r="C7266" t="str">
            <v>C58245</v>
          </cell>
          <cell r="D7266" t="str">
            <v>John B Cruz Construction Co Inc</v>
          </cell>
          <cell r="E7266" t="str">
            <v>MA</v>
          </cell>
          <cell r="F7266" t="str">
            <v>P1</v>
          </cell>
          <cell r="G7266" t="str">
            <v>CRC</v>
          </cell>
          <cell r="H7266" t="str">
            <v>IH</v>
          </cell>
          <cell r="I7266" t="str">
            <v>0033236 - EASTERN BENEFITS GROUP</v>
          </cell>
        </row>
        <row r="7267">
          <cell r="A7267" t="str">
            <v>C58246IV</v>
          </cell>
          <cell r="B7267">
            <v>42185</v>
          </cell>
          <cell r="C7267" t="str">
            <v>C58246</v>
          </cell>
          <cell r="D7267" t="str">
            <v>Great Point Investors LLC</v>
          </cell>
          <cell r="E7267" t="str">
            <v>MA</v>
          </cell>
          <cell r="F7267" t="str">
            <v>P1</v>
          </cell>
          <cell r="G7267" t="str">
            <v>SMALL</v>
          </cell>
          <cell r="H7267" t="str">
            <v>IV</v>
          </cell>
          <cell r="I7267" t="str">
            <v>0026706 - CLEARY INSURANCE INC</v>
          </cell>
        </row>
        <row r="7268">
          <cell r="A7268" t="str">
            <v>C58253IH</v>
          </cell>
          <cell r="B7268">
            <v>42185</v>
          </cell>
          <cell r="C7268" t="str">
            <v>C58253</v>
          </cell>
          <cell r="D7268" t="str">
            <v>DFD Restaurant Group LLC</v>
          </cell>
          <cell r="E7268" t="str">
            <v>MA</v>
          </cell>
          <cell r="F7268" t="str">
            <v>P1</v>
          </cell>
          <cell r="G7268" t="str">
            <v>SMALL</v>
          </cell>
          <cell r="H7268" t="str">
            <v>IH</v>
          </cell>
          <cell r="I7268" t="str">
            <v>0025918 - BOSTON COMMONWEALTH ADVANTAGE LLC</v>
          </cell>
        </row>
        <row r="7269">
          <cell r="A7269" t="str">
            <v>C58258IA</v>
          </cell>
          <cell r="B7269">
            <v>42185</v>
          </cell>
          <cell r="C7269" t="str">
            <v>C58258</v>
          </cell>
          <cell r="D7269" t="str">
            <v>NorthEast States For Coordinated Air Use Management Inc (NESCAUM)</v>
          </cell>
          <cell r="E7269" t="str">
            <v>MA</v>
          </cell>
          <cell r="F7269" t="str">
            <v>P1</v>
          </cell>
          <cell r="G7269" t="str">
            <v>SMALL</v>
          </cell>
          <cell r="H7269" t="str">
            <v>IA</v>
          </cell>
          <cell r="I7269" t="str">
            <v>0033561 - BP BENEFITS LLC</v>
          </cell>
        </row>
        <row r="7270">
          <cell r="A7270" t="str">
            <v>C58258IH</v>
          </cell>
          <cell r="B7270">
            <v>42185</v>
          </cell>
          <cell r="C7270" t="str">
            <v>C58258</v>
          </cell>
          <cell r="D7270" t="str">
            <v>NorthEast States For Coordinated Air Use Management Inc (NESCAUM)</v>
          </cell>
          <cell r="E7270" t="str">
            <v>MA</v>
          </cell>
          <cell r="F7270" t="str">
            <v>P1</v>
          </cell>
          <cell r="G7270" t="str">
            <v>SMALL</v>
          </cell>
          <cell r="H7270" t="str">
            <v>IH</v>
          </cell>
          <cell r="I7270" t="str">
            <v>0033561 - BP BENEFITS LLC</v>
          </cell>
        </row>
        <row r="7271">
          <cell r="A7271" t="str">
            <v>C58264IH</v>
          </cell>
          <cell r="B7271">
            <v>42185</v>
          </cell>
          <cell r="C7271" t="str">
            <v>C58264</v>
          </cell>
          <cell r="D7271" t="str">
            <v>First Atlantic Corporation</v>
          </cell>
          <cell r="E7271" t="str">
            <v>ME</v>
          </cell>
          <cell r="F7271" t="str">
            <v>P1</v>
          </cell>
          <cell r="G7271" t="str">
            <v>ERF</v>
          </cell>
          <cell r="H7271" t="str">
            <v>IH</v>
          </cell>
          <cell r="I7271" t="str">
            <v>0022561 - ACADIA BENEFITS INC</v>
          </cell>
        </row>
        <row r="7272">
          <cell r="A7272" t="str">
            <v>C58264IV</v>
          </cell>
          <cell r="B7272">
            <v>42185</v>
          </cell>
          <cell r="C7272" t="str">
            <v>C58264</v>
          </cell>
          <cell r="D7272" t="str">
            <v>First Atlantic Corporation</v>
          </cell>
          <cell r="E7272" t="str">
            <v>ME</v>
          </cell>
          <cell r="F7272" t="str">
            <v>P1</v>
          </cell>
          <cell r="G7272" t="str">
            <v>ERF</v>
          </cell>
          <cell r="H7272" t="str">
            <v>IV</v>
          </cell>
          <cell r="I7272" t="str">
            <v>0022561 - ACADIA BENEFITS INC</v>
          </cell>
        </row>
        <row r="7273">
          <cell r="A7273" t="str">
            <v>C58264JH</v>
          </cell>
          <cell r="B7273">
            <v>42185</v>
          </cell>
          <cell r="C7273" t="str">
            <v>C58264</v>
          </cell>
          <cell r="D7273" t="str">
            <v>First Atlantic Corporation</v>
          </cell>
          <cell r="E7273" t="str">
            <v>ME</v>
          </cell>
          <cell r="F7273" t="str">
            <v>P1</v>
          </cell>
          <cell r="G7273" t="str">
            <v>ERF</v>
          </cell>
          <cell r="H7273" t="str">
            <v>JH</v>
          </cell>
          <cell r="I7273" t="str">
            <v>0022561 - ACADIA BENEFITS INC</v>
          </cell>
        </row>
        <row r="7274">
          <cell r="A7274" t="str">
            <v>C58265IA</v>
          </cell>
          <cell r="B7274">
            <v>42185</v>
          </cell>
          <cell r="C7274" t="str">
            <v>C58265</v>
          </cell>
          <cell r="D7274" t="str">
            <v>Gordon Associates, Inc.</v>
          </cell>
          <cell r="E7274" t="str">
            <v>MA</v>
          </cell>
          <cell r="F7274" t="str">
            <v>P1</v>
          </cell>
          <cell r="G7274" t="str">
            <v>SMALL</v>
          </cell>
          <cell r="H7274" t="str">
            <v>IA</v>
          </cell>
          <cell r="I7274" t="str">
            <v>0022266 - WEST RIDGE INSURANCE AGENCY INC</v>
          </cell>
        </row>
        <row r="7275">
          <cell r="A7275" t="str">
            <v>C58266IH</v>
          </cell>
          <cell r="B7275">
            <v>42185</v>
          </cell>
          <cell r="C7275" t="str">
            <v>C58266</v>
          </cell>
          <cell r="D7275" t="str">
            <v>Kejo Corporation</v>
          </cell>
          <cell r="E7275" t="str">
            <v>MA</v>
          </cell>
          <cell r="F7275" t="str">
            <v>P1</v>
          </cell>
          <cell r="G7275" t="str">
            <v>SMALL</v>
          </cell>
          <cell r="H7275" t="str">
            <v>IH</v>
          </cell>
          <cell r="I7275" t="str">
            <v>0022277 - INSURANCE SOLUTIONS CORPORATION</v>
          </cell>
        </row>
        <row r="7276">
          <cell r="A7276" t="str">
            <v>C58269IH</v>
          </cell>
          <cell r="B7276">
            <v>42185</v>
          </cell>
          <cell r="C7276" t="str">
            <v>C58269</v>
          </cell>
          <cell r="D7276" t="str">
            <v>Freeport Community Services</v>
          </cell>
          <cell r="E7276" t="str">
            <v>ME</v>
          </cell>
          <cell r="F7276" t="str">
            <v>P1</v>
          </cell>
          <cell r="G7276" t="str">
            <v>SMALL</v>
          </cell>
          <cell r="H7276" t="str">
            <v>IH</v>
          </cell>
          <cell r="I7276" t="str">
            <v>0022314 - HEALEY &amp; ASSOCIATES INC</v>
          </cell>
        </row>
        <row r="7277">
          <cell r="A7277" t="str">
            <v>C58270IH</v>
          </cell>
          <cell r="B7277">
            <v>42185</v>
          </cell>
          <cell r="C7277" t="str">
            <v>C58270</v>
          </cell>
          <cell r="D7277" t="str">
            <v>SourcePak Inc</v>
          </cell>
          <cell r="E7277" t="str">
            <v>MA</v>
          </cell>
          <cell r="F7277" t="str">
            <v>P1</v>
          </cell>
          <cell r="G7277" t="str">
            <v>SMALL</v>
          </cell>
          <cell r="H7277" t="str">
            <v>IH</v>
          </cell>
          <cell r="I7277" t="str">
            <v>0031990 - WORLDWIDE RISK MANAGEMENT</v>
          </cell>
        </row>
        <row r="7278">
          <cell r="A7278" t="str">
            <v>C58273JM</v>
          </cell>
          <cell r="B7278">
            <v>42185</v>
          </cell>
          <cell r="C7278" t="str">
            <v>C58273</v>
          </cell>
          <cell r="D7278" t="str">
            <v>Northern Design Precast Inc</v>
          </cell>
          <cell r="E7278" t="str">
            <v>NH</v>
          </cell>
          <cell r="F7278" t="str">
            <v>P1</v>
          </cell>
          <cell r="G7278" t="str">
            <v>SMALL</v>
          </cell>
          <cell r="H7278" t="str">
            <v>JM</v>
          </cell>
          <cell r="I7278" t="str">
            <v>0022282 - SPURLING INSURANCE &amp; FINANCIAL SERVICES</v>
          </cell>
        </row>
        <row r="7279">
          <cell r="A7279" t="str">
            <v>C58280JH</v>
          </cell>
          <cell r="B7279">
            <v>42185</v>
          </cell>
          <cell r="C7279" t="str">
            <v>C58280</v>
          </cell>
          <cell r="D7279" t="str">
            <v>Killoran &amp; Killoran</v>
          </cell>
          <cell r="E7279" t="str">
            <v>MA</v>
          </cell>
          <cell r="F7279" t="str">
            <v>P1</v>
          </cell>
          <cell r="G7279" t="str">
            <v>SMALL</v>
          </cell>
          <cell r="H7279" t="str">
            <v>JH</v>
          </cell>
          <cell r="I7279" t="str">
            <v>0022596 - MCCULLOM, PATRICK</v>
          </cell>
        </row>
        <row r="7280">
          <cell r="A7280" t="str">
            <v>C58282IV</v>
          </cell>
          <cell r="B7280">
            <v>42185</v>
          </cell>
          <cell r="C7280" t="str">
            <v>C58282</v>
          </cell>
          <cell r="D7280" t="str">
            <v>QHT Inc</v>
          </cell>
          <cell r="E7280" t="str">
            <v>NH</v>
          </cell>
          <cell r="F7280" t="str">
            <v>P1</v>
          </cell>
          <cell r="G7280" t="str">
            <v>SMALL</v>
          </cell>
          <cell r="H7280" t="str">
            <v>IV</v>
          </cell>
          <cell r="I7280" t="str">
            <v>0026721 - ADVANCED CONCEPTS INSURANCE LLC</v>
          </cell>
        </row>
        <row r="7281">
          <cell r="A7281" t="str">
            <v>C58282JH</v>
          </cell>
          <cell r="B7281">
            <v>42185</v>
          </cell>
          <cell r="C7281" t="str">
            <v>C58282</v>
          </cell>
          <cell r="D7281" t="str">
            <v>QHT Inc</v>
          </cell>
          <cell r="E7281" t="str">
            <v>NH</v>
          </cell>
          <cell r="F7281" t="str">
            <v>P1</v>
          </cell>
          <cell r="G7281" t="str">
            <v>SMALL</v>
          </cell>
          <cell r="H7281" t="str">
            <v>JH</v>
          </cell>
          <cell r="I7281" t="str">
            <v>0026721 - ADVANCED CONCEPTS INSURANCE LLC</v>
          </cell>
        </row>
        <row r="7282">
          <cell r="A7282" t="str">
            <v>C58284JM</v>
          </cell>
          <cell r="B7282">
            <v>42185</v>
          </cell>
          <cell r="C7282" t="str">
            <v>C58284</v>
          </cell>
          <cell r="D7282" t="str">
            <v>Team O'Neil LLC</v>
          </cell>
          <cell r="E7282" t="str">
            <v>NH</v>
          </cell>
          <cell r="F7282" t="str">
            <v>P1</v>
          </cell>
          <cell r="G7282" t="str">
            <v>SMALL</v>
          </cell>
          <cell r="H7282" t="str">
            <v>JM</v>
          </cell>
          <cell r="I7282" t="str">
            <v>0032729 - BROWN &amp; BROWN OF NEW HAMPSHIRE. INC</v>
          </cell>
        </row>
        <row r="7283">
          <cell r="A7283" t="str">
            <v>C58289IV</v>
          </cell>
          <cell r="B7283">
            <v>42185</v>
          </cell>
          <cell r="C7283" t="str">
            <v>C58289</v>
          </cell>
          <cell r="D7283" t="str">
            <v>Concord Terrace</v>
          </cell>
          <cell r="E7283" t="str">
            <v>NH</v>
          </cell>
          <cell r="F7283" t="str">
            <v>P1</v>
          </cell>
          <cell r="G7283" t="str">
            <v>SMALL</v>
          </cell>
          <cell r="H7283" t="str">
            <v>IV</v>
          </cell>
          <cell r="I7283" t="str">
            <v>0022306 - JOINER, GLENN L</v>
          </cell>
        </row>
        <row r="7284">
          <cell r="A7284" t="str">
            <v>C58295IH</v>
          </cell>
          <cell r="B7284">
            <v>42185</v>
          </cell>
          <cell r="C7284" t="str">
            <v>C58295</v>
          </cell>
          <cell r="D7284" t="str">
            <v>Endodontic Associates, PA</v>
          </cell>
          <cell r="E7284" t="str">
            <v>ME</v>
          </cell>
          <cell r="F7284" t="str">
            <v>P1</v>
          </cell>
          <cell r="G7284" t="str">
            <v>SMALL</v>
          </cell>
          <cell r="H7284" t="str">
            <v>IH</v>
          </cell>
          <cell r="I7284" t="str">
            <v>0022315 - LMR INSURANCE INC</v>
          </cell>
        </row>
        <row r="7285">
          <cell r="A7285" t="str">
            <v>C58296IH</v>
          </cell>
          <cell r="B7285">
            <v>42185</v>
          </cell>
          <cell r="C7285" t="str">
            <v>C58296</v>
          </cell>
          <cell r="D7285" t="str">
            <v>Biddeford Saco Country Club</v>
          </cell>
          <cell r="E7285" t="str">
            <v>ME</v>
          </cell>
          <cell r="F7285" t="str">
            <v>P1</v>
          </cell>
          <cell r="G7285" t="str">
            <v>SMALL</v>
          </cell>
          <cell r="H7285" t="str">
            <v>IH</v>
          </cell>
          <cell r="I7285" t="str">
            <v>0022290 - PAQUIN &amp; CARROLL LLC</v>
          </cell>
        </row>
        <row r="7286">
          <cell r="A7286" t="str">
            <v>C58297IA</v>
          </cell>
          <cell r="B7286">
            <v>42185</v>
          </cell>
          <cell r="C7286" t="str">
            <v>C58297</v>
          </cell>
          <cell r="D7286" t="str">
            <v>Americad Technology Corp</v>
          </cell>
          <cell r="E7286" t="str">
            <v>MA</v>
          </cell>
          <cell r="F7286" t="str">
            <v>P1</v>
          </cell>
          <cell r="G7286" t="str">
            <v>SMALL</v>
          </cell>
          <cell r="H7286" t="str">
            <v>IA</v>
          </cell>
          <cell r="I7286" t="str">
            <v>0036105 - EASTERN BENEFITS GROUP</v>
          </cell>
        </row>
        <row r="7287">
          <cell r="A7287" t="str">
            <v>C58300IH</v>
          </cell>
          <cell r="B7287">
            <v>42185</v>
          </cell>
          <cell r="C7287" t="str">
            <v>C58300</v>
          </cell>
          <cell r="D7287" t="str">
            <v>Chapin Intellectual Property Law LLC</v>
          </cell>
          <cell r="E7287" t="str">
            <v>MA</v>
          </cell>
          <cell r="F7287" t="str">
            <v>P1</v>
          </cell>
          <cell r="G7287" t="str">
            <v>SMALL</v>
          </cell>
          <cell r="H7287" t="str">
            <v>IH</v>
          </cell>
          <cell r="I7287" t="str">
            <v>0022304 - UNITED BUSINESSMANS INSURANCE AGENCY</v>
          </cell>
        </row>
        <row r="7288">
          <cell r="A7288" t="str">
            <v>C58303IA</v>
          </cell>
          <cell r="B7288">
            <v>42185</v>
          </cell>
          <cell r="C7288" t="str">
            <v>C58303</v>
          </cell>
          <cell r="D7288" t="str">
            <v>SynapDx Corp</v>
          </cell>
          <cell r="E7288" t="str">
            <v>MA</v>
          </cell>
          <cell r="F7288" t="str">
            <v>P1</v>
          </cell>
          <cell r="G7288" t="str">
            <v>SMALL</v>
          </cell>
          <cell r="H7288" t="str">
            <v>IA</v>
          </cell>
          <cell r="I7288" t="str">
            <v>0032054 - GALLAGHER BENEFIT SERVICES INC</v>
          </cell>
        </row>
        <row r="7289">
          <cell r="A7289" t="str">
            <v>C58303IH</v>
          </cell>
          <cell r="B7289">
            <v>42185</v>
          </cell>
          <cell r="C7289" t="str">
            <v>C58303</v>
          </cell>
          <cell r="D7289" t="str">
            <v>SynapDx Corp</v>
          </cell>
          <cell r="E7289" t="str">
            <v>MA</v>
          </cell>
          <cell r="F7289" t="str">
            <v>P1</v>
          </cell>
          <cell r="G7289" t="str">
            <v>SMALL</v>
          </cell>
          <cell r="H7289" t="str">
            <v>IH</v>
          </cell>
          <cell r="I7289" t="str">
            <v>0032054 - GALLAGHER BENEFIT SERVICES INC</v>
          </cell>
        </row>
        <row r="7290">
          <cell r="A7290" t="str">
            <v>C58305IV</v>
          </cell>
          <cell r="B7290">
            <v>42185</v>
          </cell>
          <cell r="C7290" t="str">
            <v>C58305</v>
          </cell>
          <cell r="D7290" t="str">
            <v>Fortis Management Group LLC</v>
          </cell>
          <cell r="E7290" t="str">
            <v>MA</v>
          </cell>
          <cell r="F7290" t="str">
            <v>P1</v>
          </cell>
          <cell r="G7290" t="str">
            <v>SMALL</v>
          </cell>
          <cell r="H7290" t="str">
            <v>IV</v>
          </cell>
          <cell r="I7290" t="str">
            <v>0026952 - BENEFIT STRATEGY PARTNERS LLC</v>
          </cell>
        </row>
        <row r="7291">
          <cell r="A7291" t="str">
            <v>C58308IV</v>
          </cell>
          <cell r="B7291">
            <v>42185</v>
          </cell>
          <cell r="C7291" t="str">
            <v>C58308</v>
          </cell>
          <cell r="D7291" t="str">
            <v>A R Hebert Electric</v>
          </cell>
          <cell r="E7291" t="str">
            <v>NH</v>
          </cell>
          <cell r="F7291" t="str">
            <v>P1</v>
          </cell>
          <cell r="G7291" t="str">
            <v>SMALL</v>
          </cell>
          <cell r="H7291" t="str">
            <v>IV</v>
          </cell>
          <cell r="I7291" t="str">
            <v>0022413 - CBS INSURANCE INC</v>
          </cell>
        </row>
        <row r="7292">
          <cell r="A7292" t="str">
            <v>C58310IH</v>
          </cell>
          <cell r="B7292">
            <v>42185</v>
          </cell>
          <cell r="C7292" t="str">
            <v>C58310</v>
          </cell>
          <cell r="D7292" t="str">
            <v>Morrison Center</v>
          </cell>
          <cell r="E7292" t="str">
            <v>ME</v>
          </cell>
          <cell r="F7292" t="str">
            <v>P1</v>
          </cell>
          <cell r="G7292" t="str">
            <v>CRC</v>
          </cell>
          <cell r="H7292" t="str">
            <v>IH</v>
          </cell>
          <cell r="I7292" t="str">
            <v>0022319 - NORTHEAST FINANCIAL STRATEGIES INC</v>
          </cell>
        </row>
        <row r="7293">
          <cell r="A7293" t="str">
            <v>C58310PO</v>
          </cell>
          <cell r="B7293">
            <v>42185</v>
          </cell>
          <cell r="C7293" t="str">
            <v>C58310</v>
          </cell>
          <cell r="D7293" t="str">
            <v>Morrison Center</v>
          </cell>
          <cell r="E7293" t="str">
            <v>ME</v>
          </cell>
          <cell r="F7293" t="str">
            <v>P1</v>
          </cell>
          <cell r="G7293" t="str">
            <v>CRC</v>
          </cell>
          <cell r="H7293" t="str">
            <v>PO</v>
          </cell>
          <cell r="I7293" t="str">
            <v>0022319 - NORTHEAST FINANCIAL STRATEGIES INC</v>
          </cell>
        </row>
        <row r="7294">
          <cell r="A7294" t="str">
            <v>C58311JM</v>
          </cell>
          <cell r="B7294">
            <v>42185</v>
          </cell>
          <cell r="C7294" t="str">
            <v>C58311</v>
          </cell>
          <cell r="D7294" t="str">
            <v>Caron Building Center Inc</v>
          </cell>
          <cell r="E7294" t="str">
            <v>NH</v>
          </cell>
          <cell r="F7294" t="str">
            <v>P1</v>
          </cell>
          <cell r="G7294" t="str">
            <v>SMALL</v>
          </cell>
          <cell r="H7294" t="str">
            <v>JM</v>
          </cell>
          <cell r="I7294" t="str">
            <v>0022275 - NEW ENGLAND EMPLOYEE BENEFITS COUNCIL</v>
          </cell>
        </row>
        <row r="7295">
          <cell r="A7295" t="str">
            <v>C58319IH</v>
          </cell>
          <cell r="B7295">
            <v>42185</v>
          </cell>
          <cell r="C7295" t="str">
            <v>C58319</v>
          </cell>
          <cell r="D7295" t="str">
            <v>Lovelane Special Needs Horseback Riding Program Inc</v>
          </cell>
          <cell r="E7295" t="str">
            <v>MA</v>
          </cell>
          <cell r="F7295" t="str">
            <v>P1</v>
          </cell>
          <cell r="G7295" t="str">
            <v>SMALL</v>
          </cell>
          <cell r="H7295" t="str">
            <v>IH</v>
          </cell>
          <cell r="I7295" t="str">
            <v>0035364 - PROCTOR &amp; CO INSURANCE AGENCY INC</v>
          </cell>
        </row>
        <row r="7296">
          <cell r="A7296" t="str">
            <v>C58320JI</v>
          </cell>
          <cell r="B7296">
            <v>42185</v>
          </cell>
          <cell r="C7296" t="str">
            <v>C58320</v>
          </cell>
          <cell r="D7296" t="str">
            <v>Supreme Industrial Products</v>
          </cell>
          <cell r="E7296" t="str">
            <v>MA</v>
          </cell>
          <cell r="F7296" t="str">
            <v>P1</v>
          </cell>
          <cell r="G7296" t="str">
            <v>SMALL</v>
          </cell>
          <cell r="H7296" t="str">
            <v>JI</v>
          </cell>
          <cell r="I7296" t="str">
            <v>0022490 - PAYCHEX AGENCY INC</v>
          </cell>
        </row>
        <row r="7297">
          <cell r="A7297" t="str">
            <v>C58320JJ</v>
          </cell>
          <cell r="B7297">
            <v>42185</v>
          </cell>
          <cell r="C7297" t="str">
            <v>C58320</v>
          </cell>
          <cell r="D7297" t="str">
            <v>Supreme Industrial Products</v>
          </cell>
          <cell r="E7297" t="str">
            <v>MA</v>
          </cell>
          <cell r="F7297" t="str">
            <v>P1</v>
          </cell>
          <cell r="G7297" t="str">
            <v>SMALL</v>
          </cell>
          <cell r="H7297" t="str">
            <v>JJ</v>
          </cell>
          <cell r="I7297" t="str">
            <v>0022490 - PAYCHEX AGENCY INC</v>
          </cell>
        </row>
        <row r="7298">
          <cell r="A7298" t="str">
            <v>C58321IA</v>
          </cell>
          <cell r="B7298">
            <v>42185</v>
          </cell>
          <cell r="C7298" t="str">
            <v>C58321</v>
          </cell>
          <cell r="D7298" t="str">
            <v>Watertown Engineering Corp</v>
          </cell>
          <cell r="E7298" t="str">
            <v>MA</v>
          </cell>
          <cell r="F7298" t="str">
            <v>P1</v>
          </cell>
          <cell r="G7298" t="str">
            <v>SMALL</v>
          </cell>
          <cell r="H7298" t="str">
            <v>IA</v>
          </cell>
          <cell r="I7298" t="str">
            <v>0024651 - ROGERS &amp; GRAY INSURANCE AGENCY</v>
          </cell>
        </row>
        <row r="7299">
          <cell r="A7299" t="str">
            <v>C58321IH</v>
          </cell>
          <cell r="B7299">
            <v>42185</v>
          </cell>
          <cell r="C7299" t="str">
            <v>C58321</v>
          </cell>
          <cell r="D7299" t="str">
            <v>Watertown Engineering Corp</v>
          </cell>
          <cell r="E7299" t="str">
            <v>MA</v>
          </cell>
          <cell r="F7299" t="str">
            <v>P1</v>
          </cell>
          <cell r="G7299" t="str">
            <v>SMALL</v>
          </cell>
          <cell r="H7299" t="str">
            <v>IH</v>
          </cell>
          <cell r="I7299" t="str">
            <v>0024651 - ROGERS &amp; GRAY INSURANCE AGENCY</v>
          </cell>
        </row>
        <row r="7300">
          <cell r="A7300" t="str">
            <v>C58322IH</v>
          </cell>
          <cell r="B7300">
            <v>42185</v>
          </cell>
          <cell r="C7300" t="str">
            <v>C58322</v>
          </cell>
          <cell r="D7300" t="str">
            <v>Lower Falls Wine Co</v>
          </cell>
          <cell r="E7300" t="str">
            <v>MA</v>
          </cell>
          <cell r="F7300" t="str">
            <v>P1</v>
          </cell>
          <cell r="G7300" t="str">
            <v>SMALL</v>
          </cell>
          <cell r="H7300" t="str">
            <v>IH</v>
          </cell>
          <cell r="I7300" t="str">
            <v>0024640 - WRIGHT, TINA L</v>
          </cell>
        </row>
        <row r="7301">
          <cell r="A7301" t="str">
            <v>C58326IH</v>
          </cell>
          <cell r="B7301">
            <v>42185</v>
          </cell>
          <cell r="C7301" t="str">
            <v>C58326</v>
          </cell>
          <cell r="D7301" t="str">
            <v>Capital Paper Recycling Inc</v>
          </cell>
          <cell r="E7301" t="str">
            <v>MA</v>
          </cell>
          <cell r="F7301" t="str">
            <v>P1</v>
          </cell>
          <cell r="G7301" t="str">
            <v>CRC</v>
          </cell>
          <cell r="H7301" t="str">
            <v>IH</v>
          </cell>
          <cell r="I7301" t="str">
            <v>0032804 - NFP CORPORATE SERVICES (NY) LLC</v>
          </cell>
        </row>
        <row r="7302">
          <cell r="A7302" t="str">
            <v>C58329PO</v>
          </cell>
          <cell r="B7302">
            <v>42185</v>
          </cell>
          <cell r="C7302" t="str">
            <v>C58329</v>
          </cell>
          <cell r="D7302" t="str">
            <v>Life Skills Learning Center</v>
          </cell>
          <cell r="E7302" t="str">
            <v>ME</v>
          </cell>
          <cell r="F7302" t="str">
            <v>P1</v>
          </cell>
          <cell r="G7302" t="str">
            <v>SMALL</v>
          </cell>
          <cell r="H7302" t="str">
            <v>PO</v>
          </cell>
          <cell r="I7302" t="str">
            <v>0024603 - PEOPLES UNITED INSURANCE AGENCY INC</v>
          </cell>
        </row>
        <row r="7303">
          <cell r="A7303" t="str">
            <v>C58334IV</v>
          </cell>
          <cell r="B7303">
            <v>42185</v>
          </cell>
          <cell r="C7303" t="str">
            <v>C58334</v>
          </cell>
          <cell r="D7303" t="str">
            <v>Caron Engineering, Inc.</v>
          </cell>
          <cell r="E7303" t="str">
            <v>ME</v>
          </cell>
          <cell r="F7303" t="str">
            <v>P1</v>
          </cell>
          <cell r="G7303" t="str">
            <v>SMALL</v>
          </cell>
          <cell r="H7303" t="str">
            <v>IV</v>
          </cell>
          <cell r="I7303" t="str">
            <v>0022405 - CGI EMPLOYEE BENEFITS GROUP</v>
          </cell>
        </row>
        <row r="7304">
          <cell r="A7304" t="str">
            <v>C58337IV</v>
          </cell>
          <cell r="B7304">
            <v>42185</v>
          </cell>
          <cell r="C7304" t="str">
            <v>C58337</v>
          </cell>
          <cell r="D7304" t="str">
            <v>Finch &amp; Maloney PLLC</v>
          </cell>
          <cell r="E7304" t="str">
            <v>NH</v>
          </cell>
          <cell r="F7304" t="str">
            <v>P1</v>
          </cell>
          <cell r="G7304" t="str">
            <v>SMALL</v>
          </cell>
          <cell r="H7304" t="str">
            <v>IV</v>
          </cell>
          <cell r="I7304" t="str">
            <v>0035805 - YOURPEOPLE INC</v>
          </cell>
        </row>
        <row r="7305">
          <cell r="A7305" t="str">
            <v>C58337JM</v>
          </cell>
          <cell r="B7305">
            <v>42185</v>
          </cell>
          <cell r="C7305" t="str">
            <v>C58337</v>
          </cell>
          <cell r="D7305" t="str">
            <v>Finch &amp; Maloney PLLC</v>
          </cell>
          <cell r="E7305" t="str">
            <v>NH</v>
          </cell>
          <cell r="F7305" t="str">
            <v>P1</v>
          </cell>
          <cell r="G7305" t="str">
            <v>SMALL</v>
          </cell>
          <cell r="H7305" t="str">
            <v>JM</v>
          </cell>
          <cell r="I7305" t="str">
            <v>0035805 - YOURPEOPLE INC</v>
          </cell>
        </row>
        <row r="7306">
          <cell r="A7306" t="str">
            <v>C58342IH</v>
          </cell>
          <cell r="B7306">
            <v>42185</v>
          </cell>
          <cell r="C7306" t="str">
            <v>C58342</v>
          </cell>
          <cell r="D7306" t="str">
            <v>New England Cardiology LLC</v>
          </cell>
          <cell r="E7306" t="str">
            <v>MA</v>
          </cell>
          <cell r="F7306" t="str">
            <v>P1</v>
          </cell>
          <cell r="G7306" t="str">
            <v>SMALL</v>
          </cell>
          <cell r="H7306" t="str">
            <v>IH</v>
          </cell>
          <cell r="I7306" t="str">
            <v>0023843 - AXIAL BENEFITS GROUP LLC</v>
          </cell>
        </row>
        <row r="7307">
          <cell r="A7307" t="str">
            <v>C58346IH</v>
          </cell>
          <cell r="B7307">
            <v>42185</v>
          </cell>
          <cell r="C7307" t="str">
            <v>C58346</v>
          </cell>
          <cell r="D7307" t="str">
            <v>Professional Disability Associates</v>
          </cell>
          <cell r="E7307" t="str">
            <v>ME</v>
          </cell>
          <cell r="F7307" t="str">
            <v>P1</v>
          </cell>
          <cell r="G7307" t="str">
            <v>SMALL</v>
          </cell>
          <cell r="H7307" t="str">
            <v>IH</v>
          </cell>
          <cell r="I7307" t="str">
            <v>0022417 - CLARK INSURANCE</v>
          </cell>
        </row>
        <row r="7308">
          <cell r="A7308" t="str">
            <v>C58346IV</v>
          </cell>
          <cell r="B7308">
            <v>42185</v>
          </cell>
          <cell r="C7308" t="str">
            <v>C58346</v>
          </cell>
          <cell r="D7308" t="str">
            <v>Professional Disability Associates</v>
          </cell>
          <cell r="E7308" t="str">
            <v>ME</v>
          </cell>
          <cell r="F7308" t="str">
            <v>P1</v>
          </cell>
          <cell r="G7308" t="str">
            <v>SMALL</v>
          </cell>
          <cell r="H7308" t="str">
            <v>IV</v>
          </cell>
          <cell r="I7308" t="str">
            <v>0022417 - CLARK INSURANCE</v>
          </cell>
        </row>
        <row r="7309">
          <cell r="A7309" t="str">
            <v>C58347IH</v>
          </cell>
          <cell r="B7309">
            <v>42185</v>
          </cell>
          <cell r="C7309" t="str">
            <v>C58347</v>
          </cell>
          <cell r="D7309" t="str">
            <v>BlueTarp Financial, Inc.</v>
          </cell>
          <cell r="E7309" t="str">
            <v>ME</v>
          </cell>
          <cell r="F7309" t="str">
            <v>P1</v>
          </cell>
          <cell r="G7309" t="str">
            <v>CRC</v>
          </cell>
          <cell r="H7309" t="str">
            <v>IH</v>
          </cell>
          <cell r="I7309" t="str">
            <v>0030898 - CLARK INSURANCE</v>
          </cell>
        </row>
        <row r="7310">
          <cell r="A7310" t="str">
            <v>C58347IV</v>
          </cell>
          <cell r="B7310">
            <v>42185</v>
          </cell>
          <cell r="C7310" t="str">
            <v>C58347</v>
          </cell>
          <cell r="D7310" t="str">
            <v>BlueTarp Financial, Inc.</v>
          </cell>
          <cell r="E7310" t="str">
            <v>ME</v>
          </cell>
          <cell r="F7310" t="str">
            <v>P1</v>
          </cell>
          <cell r="G7310" t="str">
            <v>CRC</v>
          </cell>
          <cell r="H7310" t="str">
            <v>IV</v>
          </cell>
          <cell r="I7310" t="str">
            <v>0030898 - CLARK INSURANCE</v>
          </cell>
        </row>
        <row r="7311">
          <cell r="A7311" t="str">
            <v>C58347PO</v>
          </cell>
          <cell r="B7311">
            <v>42185</v>
          </cell>
          <cell r="C7311" t="str">
            <v>C58347</v>
          </cell>
          <cell r="D7311" t="str">
            <v>BlueTarp Financial, Inc.</v>
          </cell>
          <cell r="E7311" t="str">
            <v>ME</v>
          </cell>
          <cell r="F7311" t="str">
            <v>P1</v>
          </cell>
          <cell r="G7311" t="str">
            <v>CRC</v>
          </cell>
          <cell r="H7311" t="str">
            <v>PO</v>
          </cell>
          <cell r="I7311" t="str">
            <v>0030898 - CLARK INSURANCE</v>
          </cell>
        </row>
        <row r="7312">
          <cell r="A7312" t="str">
            <v>C58349JB</v>
          </cell>
          <cell r="B7312">
            <v>42185</v>
          </cell>
          <cell r="C7312" t="str">
            <v>C58349</v>
          </cell>
          <cell r="D7312" t="str">
            <v>CJ Mabardy</v>
          </cell>
          <cell r="E7312" t="str">
            <v>MA</v>
          </cell>
          <cell r="F7312" t="str">
            <v>P1</v>
          </cell>
          <cell r="G7312" t="str">
            <v>CRC</v>
          </cell>
          <cell r="H7312" t="str">
            <v>JB</v>
          </cell>
          <cell r="I7312" t="str">
            <v>0032962 - JAMGOCHIAN, GERALD S</v>
          </cell>
        </row>
        <row r="7313">
          <cell r="A7313" t="str">
            <v>C58352IH</v>
          </cell>
          <cell r="B7313">
            <v>42185</v>
          </cell>
          <cell r="C7313" t="str">
            <v>C58352</v>
          </cell>
          <cell r="D7313" t="str">
            <v>Delta Design &amp; Construction Inc</v>
          </cell>
          <cell r="E7313" t="str">
            <v>MA</v>
          </cell>
          <cell r="F7313" t="str">
            <v>P1</v>
          </cell>
          <cell r="G7313" t="str">
            <v>SMALL</v>
          </cell>
          <cell r="H7313" t="str">
            <v>IH</v>
          </cell>
          <cell r="I7313" t="str">
            <v>0022485 - PARTNERS BENEFIT GROUP INC</v>
          </cell>
        </row>
        <row r="7314">
          <cell r="A7314" t="str">
            <v>C58356IH</v>
          </cell>
          <cell r="B7314">
            <v>42185</v>
          </cell>
          <cell r="C7314" t="str">
            <v>C58356</v>
          </cell>
          <cell r="D7314" t="str">
            <v>FD Jones Electric Inc</v>
          </cell>
          <cell r="E7314" t="str">
            <v>MA</v>
          </cell>
          <cell r="F7314" t="str">
            <v>P1</v>
          </cell>
          <cell r="G7314" t="str">
            <v>SMALL</v>
          </cell>
          <cell r="H7314" t="str">
            <v>IH</v>
          </cell>
          <cell r="I7314" t="str">
            <v>0022404 - MCCULLOM, PATRICK</v>
          </cell>
        </row>
        <row r="7315">
          <cell r="A7315" t="str">
            <v>C58356MI</v>
          </cell>
          <cell r="B7315">
            <v>42185</v>
          </cell>
          <cell r="C7315" t="str">
            <v>C58356</v>
          </cell>
          <cell r="D7315" t="str">
            <v>FD Jones Electric Inc</v>
          </cell>
          <cell r="E7315" t="str">
            <v>MA</v>
          </cell>
          <cell r="F7315" t="str">
            <v>P1</v>
          </cell>
          <cell r="G7315" t="str">
            <v>MCARE</v>
          </cell>
          <cell r="H7315" t="str">
            <v>MI</v>
          </cell>
          <cell r="I7315" t="str">
            <v>0022404 - MCCULLOM, PATRICK</v>
          </cell>
        </row>
        <row r="7316">
          <cell r="A7316" t="str">
            <v>C58361JH</v>
          </cell>
          <cell r="B7316">
            <v>42185</v>
          </cell>
          <cell r="C7316" t="str">
            <v>C58361</v>
          </cell>
          <cell r="D7316" t="str">
            <v>Acorn School</v>
          </cell>
          <cell r="E7316" t="str">
            <v>NH</v>
          </cell>
          <cell r="F7316" t="str">
            <v>P1</v>
          </cell>
          <cell r="G7316" t="str">
            <v>SMALL</v>
          </cell>
          <cell r="H7316" t="str">
            <v>JH</v>
          </cell>
          <cell r="I7316" t="str">
            <v>0032025 - SENTINEL INSURANCE GROUP LLC N H</v>
          </cell>
        </row>
        <row r="7317">
          <cell r="A7317" t="str">
            <v>C58365IH</v>
          </cell>
          <cell r="B7317">
            <v>42185</v>
          </cell>
          <cell r="C7317" t="str">
            <v>C58365</v>
          </cell>
          <cell r="D7317" t="str">
            <v>HStar Technologies Corp</v>
          </cell>
          <cell r="E7317" t="str">
            <v>MA</v>
          </cell>
          <cell r="F7317" t="str">
            <v>P1</v>
          </cell>
          <cell r="G7317" t="str">
            <v>SMALL</v>
          </cell>
          <cell r="H7317" t="str">
            <v>IH</v>
          </cell>
          <cell r="I7317" t="str">
            <v>0033190 - COMPREHENSIVE INS PROVIDERS INC</v>
          </cell>
        </row>
        <row r="7318">
          <cell r="A7318" t="str">
            <v>C58366IH</v>
          </cell>
          <cell r="B7318">
            <v>42185</v>
          </cell>
          <cell r="C7318" t="str">
            <v>C58366</v>
          </cell>
          <cell r="D7318" t="str">
            <v>Norm's Used Cars, Inc.</v>
          </cell>
          <cell r="E7318" t="str">
            <v>ME</v>
          </cell>
          <cell r="F7318" t="str">
            <v>P1</v>
          </cell>
          <cell r="G7318" t="str">
            <v>SMALL</v>
          </cell>
          <cell r="H7318" t="str">
            <v>IH</v>
          </cell>
          <cell r="I7318" t="str">
            <v>0022416 - NORTON FINANCIAL SERVICES INC</v>
          </cell>
        </row>
        <row r="7319">
          <cell r="A7319" t="str">
            <v>C58368IV</v>
          </cell>
          <cell r="B7319">
            <v>42185</v>
          </cell>
          <cell r="C7319" t="str">
            <v>C58368</v>
          </cell>
          <cell r="D7319" t="str">
            <v>Efficiency Maine Trust</v>
          </cell>
          <cell r="E7319" t="str">
            <v>ME</v>
          </cell>
          <cell r="F7319" t="str">
            <v>P1</v>
          </cell>
          <cell r="G7319" t="str">
            <v>SMALL</v>
          </cell>
          <cell r="H7319" t="str">
            <v>IV</v>
          </cell>
          <cell r="I7319" t="str">
            <v>0027237 - CLARK INSURANCE</v>
          </cell>
        </row>
        <row r="7320">
          <cell r="A7320" t="str">
            <v>C58372IH</v>
          </cell>
          <cell r="B7320">
            <v>42185</v>
          </cell>
          <cell r="C7320" t="str">
            <v>C58372</v>
          </cell>
          <cell r="D7320" t="str">
            <v>Farmington Public Library</v>
          </cell>
          <cell r="E7320" t="str">
            <v>ME</v>
          </cell>
          <cell r="F7320" t="str">
            <v>P1</v>
          </cell>
          <cell r="G7320" t="str">
            <v>SMALL</v>
          </cell>
          <cell r="H7320" t="str">
            <v>IH</v>
          </cell>
          <cell r="I7320" t="str">
            <v>0022406 - KYES AGENCY</v>
          </cell>
        </row>
        <row r="7321">
          <cell r="A7321" t="str">
            <v>C58376JM</v>
          </cell>
          <cell r="B7321">
            <v>42185</v>
          </cell>
          <cell r="C7321" t="str">
            <v>C58376</v>
          </cell>
          <cell r="D7321" t="str">
            <v>Janco Electronics Inc</v>
          </cell>
          <cell r="E7321" t="str">
            <v>NH</v>
          </cell>
          <cell r="F7321" t="str">
            <v>P1</v>
          </cell>
          <cell r="G7321" t="str">
            <v>SMALL</v>
          </cell>
          <cell r="H7321" t="str">
            <v>JM</v>
          </cell>
          <cell r="I7321" t="str">
            <v>0027636 - CGI EMPLOYEE BENEFITS GROUP</v>
          </cell>
        </row>
        <row r="7322">
          <cell r="A7322" t="str">
            <v>C58377IA</v>
          </cell>
          <cell r="B7322">
            <v>42185</v>
          </cell>
          <cell r="C7322" t="str">
            <v>C58377</v>
          </cell>
          <cell r="D7322" t="str">
            <v>Invaluable, LLC</v>
          </cell>
          <cell r="E7322" t="str">
            <v>MA</v>
          </cell>
          <cell r="F7322" t="str">
            <v>P1</v>
          </cell>
          <cell r="G7322" t="str">
            <v>CRC</v>
          </cell>
          <cell r="H7322" t="str">
            <v>IA</v>
          </cell>
          <cell r="I7322" t="str">
            <v>0035806 - YOURPEOPLE INC</v>
          </cell>
        </row>
        <row r="7323">
          <cell r="A7323" t="str">
            <v>C58377IH</v>
          </cell>
          <cell r="B7323">
            <v>42185</v>
          </cell>
          <cell r="C7323" t="str">
            <v>C58377</v>
          </cell>
          <cell r="D7323" t="str">
            <v>Invaluable, LLC</v>
          </cell>
          <cell r="E7323" t="str">
            <v>MA</v>
          </cell>
          <cell r="F7323" t="str">
            <v>P1</v>
          </cell>
          <cell r="G7323" t="str">
            <v>CRC</v>
          </cell>
          <cell r="H7323" t="str">
            <v>IH</v>
          </cell>
          <cell r="I7323" t="str">
            <v>0035806 - YOURPEOPLE INC</v>
          </cell>
        </row>
        <row r="7324">
          <cell r="A7324" t="str">
            <v>C58381IH</v>
          </cell>
          <cell r="B7324">
            <v>42185</v>
          </cell>
          <cell r="C7324" t="str">
            <v>C58381</v>
          </cell>
          <cell r="D7324" t="str">
            <v>A Hohmann Company Inc</v>
          </cell>
          <cell r="E7324" t="str">
            <v>MA</v>
          </cell>
          <cell r="F7324" t="str">
            <v>P1</v>
          </cell>
          <cell r="G7324" t="str">
            <v>SMALL</v>
          </cell>
          <cell r="H7324" t="str">
            <v>IH</v>
          </cell>
          <cell r="I7324" t="str">
            <v>0032553 - BOSTONIAN GROUP INSURANCE AGENCY</v>
          </cell>
        </row>
        <row r="7325">
          <cell r="A7325" t="str">
            <v>C58383IH</v>
          </cell>
          <cell r="B7325">
            <v>42185</v>
          </cell>
          <cell r="C7325" t="str">
            <v>C58383</v>
          </cell>
          <cell r="D7325" t="str">
            <v>The Shared Living Collaborative Inc</v>
          </cell>
          <cell r="E7325" t="str">
            <v>MA</v>
          </cell>
          <cell r="F7325" t="str">
            <v>P1</v>
          </cell>
          <cell r="G7325" t="str">
            <v>SMALL</v>
          </cell>
          <cell r="H7325" t="str">
            <v>IH</v>
          </cell>
          <cell r="I7325" t="str">
            <v>0024905 - BRUCE CROHN LLC</v>
          </cell>
        </row>
        <row r="7326">
          <cell r="A7326" t="str">
            <v>C58384IH</v>
          </cell>
          <cell r="B7326">
            <v>42185</v>
          </cell>
          <cell r="C7326" t="str">
            <v>C58384</v>
          </cell>
          <cell r="D7326" t="str">
            <v>Dental Specialties</v>
          </cell>
          <cell r="E7326" t="str">
            <v>MA</v>
          </cell>
          <cell r="F7326" t="str">
            <v>P1</v>
          </cell>
          <cell r="G7326" t="str">
            <v>SMALL</v>
          </cell>
          <cell r="H7326" t="str">
            <v>IH</v>
          </cell>
          <cell r="I7326" t="str">
            <v>0022549 - MCCULLOM, PATRICK</v>
          </cell>
        </row>
        <row r="7327">
          <cell r="A7327" t="str">
            <v>C58387IH</v>
          </cell>
          <cell r="B7327">
            <v>42185</v>
          </cell>
          <cell r="C7327" t="str">
            <v>C58387</v>
          </cell>
          <cell r="D7327" t="str">
            <v>Mercier Electric &amp; Communications Inc</v>
          </cell>
          <cell r="E7327" t="str">
            <v>MA</v>
          </cell>
          <cell r="F7327" t="str">
            <v>P1</v>
          </cell>
          <cell r="G7327" t="str">
            <v>SMALL</v>
          </cell>
          <cell r="H7327" t="str">
            <v>IH</v>
          </cell>
          <cell r="I7327" t="str">
            <v>0031005 - INTEGRATED INSURANCE SOLUTIONS LLC</v>
          </cell>
        </row>
        <row r="7328">
          <cell r="A7328" t="str">
            <v>C58387MI</v>
          </cell>
          <cell r="B7328">
            <v>42185</v>
          </cell>
          <cell r="C7328" t="str">
            <v>C58387</v>
          </cell>
          <cell r="D7328" t="str">
            <v>Mercier Electric &amp; Communications Inc</v>
          </cell>
          <cell r="E7328" t="str">
            <v>MA</v>
          </cell>
          <cell r="F7328" t="str">
            <v>P1</v>
          </cell>
          <cell r="G7328" t="str">
            <v>MCARE</v>
          </cell>
          <cell r="H7328" t="str">
            <v>MI</v>
          </cell>
          <cell r="I7328" t="str">
            <v>0031005 - INTEGRATED INSURANCE SOLUTIONS LLC</v>
          </cell>
        </row>
        <row r="7329">
          <cell r="A7329" t="str">
            <v>C58388IA</v>
          </cell>
          <cell r="B7329">
            <v>42185</v>
          </cell>
          <cell r="C7329" t="str">
            <v>C58388</v>
          </cell>
          <cell r="D7329" t="str">
            <v>Profitect Inc</v>
          </cell>
          <cell r="E7329" t="str">
            <v>MA</v>
          </cell>
          <cell r="F7329" t="str">
            <v>P1</v>
          </cell>
          <cell r="G7329" t="str">
            <v>SMALL</v>
          </cell>
          <cell r="H7329" t="str">
            <v>IA</v>
          </cell>
          <cell r="I7329" t="str">
            <v>0022569 - COMPREHENSIVE INS PROVIDERS INC</v>
          </cell>
        </row>
        <row r="7330">
          <cell r="A7330" t="str">
            <v>C58388IH</v>
          </cell>
          <cell r="B7330">
            <v>42185</v>
          </cell>
          <cell r="C7330" t="str">
            <v>C58388</v>
          </cell>
          <cell r="D7330" t="str">
            <v>Profitect Inc</v>
          </cell>
          <cell r="E7330" t="str">
            <v>MA</v>
          </cell>
          <cell r="F7330" t="str">
            <v>P1</v>
          </cell>
          <cell r="G7330" t="str">
            <v>SMALL</v>
          </cell>
          <cell r="H7330" t="str">
            <v>IH</v>
          </cell>
          <cell r="I7330" t="str">
            <v>0022569 - COMPREHENSIVE INS PROVIDERS INC</v>
          </cell>
        </row>
        <row r="7331">
          <cell r="A7331" t="str">
            <v>C58392IH</v>
          </cell>
          <cell r="B7331">
            <v>42185</v>
          </cell>
          <cell r="C7331" t="str">
            <v>C58392</v>
          </cell>
          <cell r="D7331" t="str">
            <v>Vital Emergency Medical Services</v>
          </cell>
          <cell r="E7331" t="str">
            <v>MA</v>
          </cell>
          <cell r="F7331" t="str">
            <v>P1</v>
          </cell>
          <cell r="G7331" t="str">
            <v>CRC</v>
          </cell>
          <cell r="H7331" t="str">
            <v>IH</v>
          </cell>
          <cell r="I7331" t="str">
            <v>0030618 - AISLING PARTNERS INS BROKERAGE</v>
          </cell>
        </row>
        <row r="7332">
          <cell r="A7332" t="str">
            <v>C58395JH</v>
          </cell>
          <cell r="B7332">
            <v>42185</v>
          </cell>
          <cell r="C7332" t="str">
            <v>C58395</v>
          </cell>
          <cell r="D7332" t="str">
            <v>Eagle Landing Residential Care Homes, LLC</v>
          </cell>
          <cell r="E7332" t="str">
            <v>ME</v>
          </cell>
          <cell r="F7332" t="str">
            <v>P1</v>
          </cell>
          <cell r="G7332" t="str">
            <v>CRC</v>
          </cell>
          <cell r="H7332" t="str">
            <v>JH</v>
          </cell>
          <cell r="I7332" t="str">
            <v>0031343 - BUSINESS INSURANCE AGENCY</v>
          </cell>
        </row>
        <row r="7333">
          <cell r="A7333" t="str">
            <v>C58395PO</v>
          </cell>
          <cell r="B7333">
            <v>42185</v>
          </cell>
          <cell r="C7333" t="str">
            <v>C58395</v>
          </cell>
          <cell r="D7333" t="str">
            <v>Eagle Landing Residential Care Homes, LLC</v>
          </cell>
          <cell r="E7333" t="str">
            <v>ME</v>
          </cell>
          <cell r="F7333" t="str">
            <v>P1</v>
          </cell>
          <cell r="G7333" t="str">
            <v>CRC</v>
          </cell>
          <cell r="H7333" t="str">
            <v>PO</v>
          </cell>
          <cell r="I7333" t="str">
            <v>0031343 - BUSINESS INSURANCE AGENCY</v>
          </cell>
        </row>
        <row r="7334">
          <cell r="A7334" t="str">
            <v>C58398IH</v>
          </cell>
          <cell r="B7334">
            <v>42185</v>
          </cell>
          <cell r="C7334" t="str">
            <v>C58398</v>
          </cell>
          <cell r="D7334" t="str">
            <v>Jacqueline Electric and Contracting Inc</v>
          </cell>
          <cell r="E7334" t="str">
            <v>MA</v>
          </cell>
          <cell r="F7334" t="str">
            <v>P1</v>
          </cell>
          <cell r="G7334" t="str">
            <v>SMALL</v>
          </cell>
          <cell r="H7334" t="str">
            <v>IH</v>
          </cell>
          <cell r="I7334" t="str">
            <v>0029220 - PANARESE, PHILIP S</v>
          </cell>
        </row>
        <row r="7335">
          <cell r="A7335" t="str">
            <v>C58401IV</v>
          </cell>
          <cell r="B7335">
            <v>42185</v>
          </cell>
          <cell r="C7335" t="str">
            <v>C58401</v>
          </cell>
          <cell r="D7335" t="str">
            <v>Speaking Up For Us</v>
          </cell>
          <cell r="E7335" t="str">
            <v>ME</v>
          </cell>
          <cell r="F7335" t="str">
            <v>P1</v>
          </cell>
          <cell r="G7335" t="str">
            <v>SMALL</v>
          </cell>
          <cell r="H7335" t="str">
            <v>IV</v>
          </cell>
          <cell r="I7335" t="str">
            <v>0022565 - HEALEY &amp; ASSOCIATES INC</v>
          </cell>
        </row>
        <row r="7336">
          <cell r="A7336" t="str">
            <v>C58406IA</v>
          </cell>
          <cell r="B7336">
            <v>42185</v>
          </cell>
          <cell r="C7336" t="str">
            <v>C58406</v>
          </cell>
          <cell r="D7336" t="str">
            <v>Connance Inc</v>
          </cell>
          <cell r="E7336" t="str">
            <v>MA</v>
          </cell>
          <cell r="F7336" t="str">
            <v>P1</v>
          </cell>
          <cell r="G7336" t="str">
            <v>SMALL</v>
          </cell>
          <cell r="H7336" t="str">
            <v>IA</v>
          </cell>
          <cell r="I7336" t="str">
            <v>0022567 - MOORADIAN, JAMES</v>
          </cell>
        </row>
        <row r="7337">
          <cell r="A7337" t="str">
            <v>C58406IH</v>
          </cell>
          <cell r="B7337">
            <v>42185</v>
          </cell>
          <cell r="C7337" t="str">
            <v>C58406</v>
          </cell>
          <cell r="D7337" t="str">
            <v>Connance Inc</v>
          </cell>
          <cell r="E7337" t="str">
            <v>MA</v>
          </cell>
          <cell r="F7337" t="str">
            <v>P1</v>
          </cell>
          <cell r="G7337" t="str">
            <v>SMALL</v>
          </cell>
          <cell r="H7337" t="str">
            <v>IH</v>
          </cell>
          <cell r="I7337" t="str">
            <v>0022567 - MOORADIAN, JAMES</v>
          </cell>
        </row>
        <row r="7338">
          <cell r="A7338" t="str">
            <v>C58408IA</v>
          </cell>
          <cell r="B7338">
            <v>42185</v>
          </cell>
          <cell r="C7338" t="str">
            <v>C58408</v>
          </cell>
          <cell r="D7338" t="str">
            <v>Riverside Partners LLC</v>
          </cell>
          <cell r="E7338" t="str">
            <v>MA</v>
          </cell>
          <cell r="F7338" t="str">
            <v>P1</v>
          </cell>
          <cell r="G7338" t="str">
            <v>SMALL</v>
          </cell>
          <cell r="H7338" t="str">
            <v>IA</v>
          </cell>
          <cell r="I7338" t="str">
            <v>0022540 - NORTHWESTERN BENEFIT ASSOC INSURANCE AGCY INC</v>
          </cell>
        </row>
        <row r="7339">
          <cell r="A7339" t="str">
            <v>C58411IV</v>
          </cell>
          <cell r="B7339">
            <v>42185</v>
          </cell>
          <cell r="C7339" t="str">
            <v>C58411</v>
          </cell>
          <cell r="D7339" t="str">
            <v>Sagentia Inc</v>
          </cell>
          <cell r="E7339" t="str">
            <v>MA</v>
          </cell>
          <cell r="F7339" t="str">
            <v>P1</v>
          </cell>
          <cell r="G7339" t="str">
            <v>SMALL</v>
          </cell>
          <cell r="H7339" t="str">
            <v>IV</v>
          </cell>
          <cell r="I7339" t="str">
            <v>0022674 - IMA GROUP BENEFITS LLC</v>
          </cell>
        </row>
        <row r="7340">
          <cell r="A7340" t="str">
            <v>C58415IH</v>
          </cell>
          <cell r="B7340">
            <v>42185</v>
          </cell>
          <cell r="C7340" t="str">
            <v>C58415</v>
          </cell>
          <cell r="D7340" t="str">
            <v>Hawk Associates</v>
          </cell>
          <cell r="E7340" t="str">
            <v>ME</v>
          </cell>
          <cell r="F7340" t="str">
            <v>P1</v>
          </cell>
          <cell r="G7340" t="str">
            <v>SMALL</v>
          </cell>
          <cell r="H7340" t="str">
            <v>IH</v>
          </cell>
          <cell r="I7340" t="str">
            <v>0022573 - LONTINE JR, BERNARD J</v>
          </cell>
        </row>
        <row r="7341">
          <cell r="A7341" t="str">
            <v>C58416IH</v>
          </cell>
          <cell r="B7341">
            <v>42185</v>
          </cell>
          <cell r="C7341" t="str">
            <v>C58416</v>
          </cell>
          <cell r="D7341" t="str">
            <v>Maine Piping</v>
          </cell>
          <cell r="E7341" t="str">
            <v>ME</v>
          </cell>
          <cell r="F7341" t="str">
            <v>P1</v>
          </cell>
          <cell r="G7341" t="str">
            <v>SMALL</v>
          </cell>
          <cell r="H7341" t="str">
            <v>IH</v>
          </cell>
          <cell r="I7341" t="str">
            <v>0022568 - JONES-HOXIE CORPORATION</v>
          </cell>
        </row>
        <row r="7342">
          <cell r="A7342" t="str">
            <v>C58417IH</v>
          </cell>
          <cell r="B7342">
            <v>42185</v>
          </cell>
          <cell r="C7342" t="str">
            <v>C58417</v>
          </cell>
          <cell r="D7342" t="str">
            <v>Sabattus Regional CU</v>
          </cell>
          <cell r="E7342" t="str">
            <v>ME</v>
          </cell>
          <cell r="F7342" t="str">
            <v>P1</v>
          </cell>
          <cell r="G7342" t="str">
            <v>SMALL</v>
          </cell>
          <cell r="H7342" t="str">
            <v>IH</v>
          </cell>
          <cell r="I7342" t="str">
            <v>0022554 - INSURANCE TRUST</v>
          </cell>
        </row>
        <row r="7343">
          <cell r="A7343" t="str">
            <v>C58418IH</v>
          </cell>
          <cell r="B7343">
            <v>42185</v>
          </cell>
          <cell r="C7343" t="str">
            <v>C58418</v>
          </cell>
          <cell r="D7343" t="str">
            <v>Asthma &amp; Allergy Physicians LLC</v>
          </cell>
          <cell r="E7343" t="str">
            <v>MA</v>
          </cell>
          <cell r="F7343" t="str">
            <v>P1</v>
          </cell>
          <cell r="G7343" t="str">
            <v>SMALL</v>
          </cell>
          <cell r="H7343" t="str">
            <v>IH</v>
          </cell>
          <cell r="I7343" t="str">
            <v>0022670 - PHYSICIANS INSURANCE AGENCY OF MA</v>
          </cell>
        </row>
        <row r="7344">
          <cell r="A7344" t="str">
            <v>C58420IH</v>
          </cell>
          <cell r="B7344">
            <v>42185</v>
          </cell>
          <cell r="C7344" t="str">
            <v>C58420</v>
          </cell>
          <cell r="D7344" t="str">
            <v>Auto Engineering</v>
          </cell>
          <cell r="E7344" t="str">
            <v>MA</v>
          </cell>
          <cell r="F7344" t="str">
            <v>P1</v>
          </cell>
          <cell r="G7344" t="str">
            <v>SMALL</v>
          </cell>
          <cell r="H7344" t="str">
            <v>IH</v>
          </cell>
          <cell r="I7344" t="str">
            <v>0022688 - SMALL BUSINESS INSURANCE AGENCY INC</v>
          </cell>
        </row>
        <row r="7345">
          <cell r="A7345" t="str">
            <v>C58427IH</v>
          </cell>
          <cell r="B7345">
            <v>42185</v>
          </cell>
          <cell r="C7345" t="str">
            <v>C58427</v>
          </cell>
          <cell r="D7345" t="str">
            <v>Foundry on Elm</v>
          </cell>
          <cell r="E7345" t="str">
            <v>MA</v>
          </cell>
          <cell r="F7345" t="str">
            <v>P1</v>
          </cell>
          <cell r="G7345" t="str">
            <v>SMALL</v>
          </cell>
          <cell r="H7345" t="str">
            <v>IH</v>
          </cell>
          <cell r="I7345" t="str">
            <v>0022684 - BAR INSURANCE BROKERAGE INC</v>
          </cell>
        </row>
        <row r="7346">
          <cell r="A7346" t="str">
            <v>C58429PO</v>
          </cell>
          <cell r="B7346">
            <v>42185</v>
          </cell>
          <cell r="C7346" t="str">
            <v>C58429</v>
          </cell>
          <cell r="D7346" t="str">
            <v>Gowen, Sawyer &amp; Company P.A.</v>
          </cell>
          <cell r="E7346" t="str">
            <v>ME</v>
          </cell>
          <cell r="F7346" t="str">
            <v>P1</v>
          </cell>
          <cell r="G7346" t="str">
            <v>SMALL</v>
          </cell>
          <cell r="H7346" t="str">
            <v>PO</v>
          </cell>
          <cell r="I7346" t="str">
            <v>0022681 - LOMBARD BENEFITS GROUP INC</v>
          </cell>
        </row>
        <row r="7347">
          <cell r="A7347" t="str">
            <v>C58431IH</v>
          </cell>
          <cell r="B7347">
            <v>42185</v>
          </cell>
          <cell r="C7347" t="str">
            <v>C58431</v>
          </cell>
          <cell r="D7347" t="str">
            <v>McGrath Post &amp; Beam Co</v>
          </cell>
          <cell r="E7347" t="str">
            <v>MA</v>
          </cell>
          <cell r="F7347" t="str">
            <v>P1</v>
          </cell>
          <cell r="G7347" t="str">
            <v>SMALL</v>
          </cell>
          <cell r="H7347" t="str">
            <v>IH</v>
          </cell>
          <cell r="I7347" t="str">
            <v>0022646 - RODGERS, ANDREW P</v>
          </cell>
        </row>
        <row r="7348">
          <cell r="A7348" t="str">
            <v>C58433IZ</v>
          </cell>
          <cell r="B7348">
            <v>42185</v>
          </cell>
          <cell r="C7348" t="str">
            <v>C58433</v>
          </cell>
          <cell r="D7348" t="str">
            <v>MEDICARE SUPPLEMENTAL - MA</v>
          </cell>
          <cell r="E7348" t="str">
            <v>MA</v>
          </cell>
          <cell r="F7348" t="str">
            <v>P1</v>
          </cell>
          <cell r="G7348" t="str">
            <v>MCARE</v>
          </cell>
          <cell r="H7348" t="str">
            <v>IZ</v>
          </cell>
        </row>
        <row r="7349">
          <cell r="A7349" t="str">
            <v>C58439IH</v>
          </cell>
          <cell r="B7349">
            <v>42185</v>
          </cell>
          <cell r="C7349" t="str">
            <v>C58439</v>
          </cell>
          <cell r="D7349" t="str">
            <v>Long Built Homes Inc</v>
          </cell>
          <cell r="E7349" t="str">
            <v>MA</v>
          </cell>
          <cell r="F7349" t="str">
            <v>P1</v>
          </cell>
          <cell r="G7349" t="str">
            <v>SMALL</v>
          </cell>
          <cell r="H7349" t="str">
            <v>IH</v>
          </cell>
          <cell r="I7349" t="str">
            <v>0022651 - TOMLINSON &amp; ONEIL INSURANCE AGCY INC</v>
          </cell>
        </row>
        <row r="7350">
          <cell r="A7350" t="str">
            <v>C58441IH</v>
          </cell>
          <cell r="B7350">
            <v>42185</v>
          </cell>
          <cell r="C7350" t="str">
            <v>C58441</v>
          </cell>
          <cell r="D7350" t="str">
            <v>Massachusetts Library System Inc</v>
          </cell>
          <cell r="E7350" t="str">
            <v>MA</v>
          </cell>
          <cell r="F7350" t="str">
            <v>P1</v>
          </cell>
          <cell r="G7350" t="str">
            <v>SMALL</v>
          </cell>
          <cell r="H7350" t="str">
            <v>IH</v>
          </cell>
          <cell r="I7350" t="str">
            <v>0025940 - BOSTON COMMONWEALTH ADVANTAGE LLC</v>
          </cell>
        </row>
        <row r="7351">
          <cell r="A7351" t="str">
            <v>C58445IZ</v>
          </cell>
          <cell r="B7351">
            <v>42185</v>
          </cell>
          <cell r="C7351" t="str">
            <v>C58445</v>
          </cell>
          <cell r="D7351" t="str">
            <v>MEDICARE SUPPLEMENTAL-NH</v>
          </cell>
          <cell r="E7351" t="str">
            <v>NH</v>
          </cell>
          <cell r="F7351" t="str">
            <v>P1</v>
          </cell>
          <cell r="G7351" t="str">
            <v>MCARE</v>
          </cell>
          <cell r="H7351" t="str">
            <v>IZ</v>
          </cell>
        </row>
        <row r="7352">
          <cell r="A7352" t="str">
            <v>C58447IZ</v>
          </cell>
          <cell r="B7352">
            <v>42185</v>
          </cell>
          <cell r="C7352" t="str">
            <v>C58447</v>
          </cell>
          <cell r="D7352" t="str">
            <v>MEDICARE SUPPLEMENTAL-ME</v>
          </cell>
          <cell r="E7352" t="str">
            <v>ME</v>
          </cell>
          <cell r="F7352" t="str">
            <v>P1</v>
          </cell>
          <cell r="G7352" t="str">
            <v>MCARE</v>
          </cell>
          <cell r="H7352" t="str">
            <v>IZ</v>
          </cell>
        </row>
        <row r="7353">
          <cell r="A7353" t="str">
            <v>C58449IH</v>
          </cell>
          <cell r="B7353">
            <v>42185</v>
          </cell>
          <cell r="C7353" t="str">
            <v>C58449</v>
          </cell>
          <cell r="D7353" t="str">
            <v>ACT Inc</v>
          </cell>
          <cell r="E7353" t="str">
            <v>MA</v>
          </cell>
          <cell r="F7353" t="str">
            <v>P1</v>
          </cell>
          <cell r="G7353" t="str">
            <v>SMALL</v>
          </cell>
          <cell r="H7353" t="str">
            <v>IH</v>
          </cell>
          <cell r="I7353" t="str">
            <v>0022671 - MCCULLOM, PATRICK</v>
          </cell>
        </row>
        <row r="7354">
          <cell r="A7354" t="str">
            <v>C58458IH</v>
          </cell>
          <cell r="B7354">
            <v>42185</v>
          </cell>
          <cell r="C7354" t="str">
            <v>C58458</v>
          </cell>
          <cell r="D7354" t="str">
            <v>The Cronin Group, LLC</v>
          </cell>
          <cell r="E7354" t="str">
            <v>MA</v>
          </cell>
          <cell r="F7354" t="str">
            <v>P1</v>
          </cell>
          <cell r="G7354" t="str">
            <v>SMALL</v>
          </cell>
          <cell r="H7354" t="str">
            <v>IH</v>
          </cell>
          <cell r="I7354" t="str">
            <v>0032818 - NFP CORPORATE SERVICES (NY) LLC</v>
          </cell>
        </row>
        <row r="7355">
          <cell r="A7355" t="str">
            <v>C58460IA</v>
          </cell>
          <cell r="B7355">
            <v>42185</v>
          </cell>
          <cell r="C7355" t="str">
            <v>C58460</v>
          </cell>
          <cell r="D7355" t="str">
            <v>FitNow Inc</v>
          </cell>
          <cell r="E7355" t="str">
            <v>MA</v>
          </cell>
          <cell r="F7355" t="str">
            <v>P1</v>
          </cell>
          <cell r="G7355" t="str">
            <v>SMALL</v>
          </cell>
          <cell r="H7355" t="str">
            <v>IA</v>
          </cell>
          <cell r="I7355" t="str">
            <v>0030521 - DIGITAL INSURANCE AGENCY INC</v>
          </cell>
        </row>
        <row r="7356">
          <cell r="A7356" t="str">
            <v>C58461JM</v>
          </cell>
          <cell r="B7356">
            <v>42185</v>
          </cell>
          <cell r="C7356" t="str">
            <v>C58461</v>
          </cell>
          <cell r="D7356" t="str">
            <v>Kon-Sult Inc</v>
          </cell>
          <cell r="E7356" t="str">
            <v>NH</v>
          </cell>
          <cell r="F7356" t="str">
            <v>P1</v>
          </cell>
          <cell r="G7356" t="str">
            <v>SMALL</v>
          </cell>
          <cell r="H7356" t="str">
            <v>JM</v>
          </cell>
          <cell r="I7356" t="str">
            <v>0033862 - GRANITE GROUP BENEFITS LLC</v>
          </cell>
        </row>
        <row r="7357">
          <cell r="A7357" t="str">
            <v>C58462PO</v>
          </cell>
          <cell r="B7357">
            <v>42185</v>
          </cell>
          <cell r="C7357" t="str">
            <v>C58462</v>
          </cell>
          <cell r="D7357" t="str">
            <v>Leavitt Earthworks Co., Inc.</v>
          </cell>
          <cell r="E7357" t="str">
            <v>ME</v>
          </cell>
          <cell r="F7357" t="str">
            <v>P1</v>
          </cell>
          <cell r="G7357" t="str">
            <v>SMALL</v>
          </cell>
          <cell r="H7357" t="str">
            <v>PO</v>
          </cell>
          <cell r="I7357" t="str">
            <v>0022662 - ACADIA BENEFITS INC</v>
          </cell>
        </row>
        <row r="7358">
          <cell r="A7358" t="str">
            <v>C58469IH</v>
          </cell>
          <cell r="B7358">
            <v>42185</v>
          </cell>
          <cell r="C7358" t="str">
            <v>C58469</v>
          </cell>
          <cell r="D7358" t="str">
            <v>Terrence J DeWan &amp; Associates</v>
          </cell>
          <cell r="E7358" t="str">
            <v>ME</v>
          </cell>
          <cell r="F7358" t="str">
            <v>P1</v>
          </cell>
          <cell r="G7358" t="str">
            <v>SMALL</v>
          </cell>
          <cell r="H7358" t="str">
            <v>IH</v>
          </cell>
          <cell r="I7358" t="str">
            <v>0032515 - CLARK INSURANCE</v>
          </cell>
        </row>
        <row r="7359">
          <cell r="A7359" t="str">
            <v>C58470JM</v>
          </cell>
          <cell r="B7359">
            <v>42185</v>
          </cell>
          <cell r="C7359" t="str">
            <v>C58470</v>
          </cell>
          <cell r="D7359" t="str">
            <v>BARK NOW LLC</v>
          </cell>
          <cell r="E7359" t="str">
            <v>NH</v>
          </cell>
          <cell r="F7359" t="str">
            <v>P1</v>
          </cell>
          <cell r="G7359" t="str">
            <v>SMALL</v>
          </cell>
          <cell r="H7359" t="str">
            <v>JM</v>
          </cell>
          <cell r="I7359" t="str">
            <v>0022676 - NEW ENGLAND EMPLOYEE BENEFITS COUNCIL</v>
          </cell>
        </row>
        <row r="7360">
          <cell r="A7360" t="str">
            <v>C58478IH</v>
          </cell>
          <cell r="B7360">
            <v>42185</v>
          </cell>
          <cell r="C7360" t="str">
            <v>C58478</v>
          </cell>
          <cell r="D7360" t="str">
            <v>Kates and Barlow P.C.</v>
          </cell>
          <cell r="E7360" t="str">
            <v>MA</v>
          </cell>
          <cell r="F7360" t="str">
            <v>P1</v>
          </cell>
          <cell r="G7360" t="str">
            <v>SMALL</v>
          </cell>
          <cell r="H7360" t="str">
            <v>IH</v>
          </cell>
          <cell r="I7360" t="str">
            <v>0030506 - DIGITAL INSURANCE AGENCY INC</v>
          </cell>
        </row>
        <row r="7361">
          <cell r="A7361" t="str">
            <v>C58478JH</v>
          </cell>
          <cell r="B7361">
            <v>42185</v>
          </cell>
          <cell r="C7361" t="str">
            <v>C58478</v>
          </cell>
          <cell r="D7361" t="str">
            <v>Kates and Barlow P.C.</v>
          </cell>
          <cell r="E7361" t="str">
            <v>MA</v>
          </cell>
          <cell r="F7361" t="str">
            <v>P1</v>
          </cell>
          <cell r="G7361" t="str">
            <v>SMALL</v>
          </cell>
          <cell r="H7361" t="str">
            <v>JH</v>
          </cell>
          <cell r="I7361" t="str">
            <v>0030506 - DIGITAL INSURANCE AGENCY INC</v>
          </cell>
        </row>
        <row r="7362">
          <cell r="A7362" t="str">
            <v>C58481IV</v>
          </cell>
          <cell r="B7362">
            <v>42185</v>
          </cell>
          <cell r="C7362" t="str">
            <v>C58481</v>
          </cell>
          <cell r="D7362" t="str">
            <v>aPriori Technologies Inc</v>
          </cell>
          <cell r="E7362" t="str">
            <v>MA</v>
          </cell>
          <cell r="F7362" t="str">
            <v>P1</v>
          </cell>
          <cell r="G7362" t="str">
            <v>CRC</v>
          </cell>
          <cell r="H7362" t="str">
            <v>IV</v>
          </cell>
          <cell r="I7362" t="str">
            <v>0031263 - INCENTIVE GROUP</v>
          </cell>
        </row>
        <row r="7363">
          <cell r="A7363" t="str">
            <v>C58482IH</v>
          </cell>
          <cell r="B7363">
            <v>42185</v>
          </cell>
          <cell r="C7363" t="str">
            <v>C58482</v>
          </cell>
          <cell r="D7363" t="str">
            <v>Lundy Inc</v>
          </cell>
          <cell r="E7363" t="str">
            <v>MA</v>
          </cell>
          <cell r="F7363" t="str">
            <v>P1</v>
          </cell>
          <cell r="G7363" t="str">
            <v>SMALL</v>
          </cell>
          <cell r="H7363" t="str">
            <v>IH</v>
          </cell>
          <cell r="I7363" t="str">
            <v>0022840 - ORCHARD INSURANCE BROKERAGE INC</v>
          </cell>
        </row>
        <row r="7364">
          <cell r="A7364" t="str">
            <v>C58482JA</v>
          </cell>
          <cell r="B7364">
            <v>42185</v>
          </cell>
          <cell r="C7364" t="str">
            <v>C58482</v>
          </cell>
          <cell r="D7364" t="str">
            <v>Lundy Inc</v>
          </cell>
          <cell r="E7364" t="str">
            <v>MA</v>
          </cell>
          <cell r="F7364" t="str">
            <v>P1</v>
          </cell>
          <cell r="G7364" t="str">
            <v>SMALL</v>
          </cell>
          <cell r="H7364" t="str">
            <v>JA</v>
          </cell>
          <cell r="I7364" t="str">
            <v>0022840 - ORCHARD INSURANCE BROKERAGE INC</v>
          </cell>
        </row>
        <row r="7365">
          <cell r="A7365" t="str">
            <v>C58484IH</v>
          </cell>
          <cell r="B7365">
            <v>42185</v>
          </cell>
          <cell r="C7365" t="str">
            <v>C58484</v>
          </cell>
          <cell r="D7365" t="str">
            <v>Allied Computer Brokers</v>
          </cell>
          <cell r="E7365" t="str">
            <v>MA</v>
          </cell>
          <cell r="F7365" t="str">
            <v>P1</v>
          </cell>
          <cell r="G7365" t="str">
            <v>SMALL</v>
          </cell>
          <cell r="H7365" t="str">
            <v>IH</v>
          </cell>
          <cell r="I7365" t="str">
            <v>0024116 - TGA CROSS INSURANCE INC</v>
          </cell>
        </row>
        <row r="7366">
          <cell r="A7366" t="str">
            <v>C58485IA</v>
          </cell>
          <cell r="B7366">
            <v>42185</v>
          </cell>
          <cell r="C7366" t="str">
            <v>C58485</v>
          </cell>
          <cell r="D7366" t="str">
            <v>24M Technologies Inc</v>
          </cell>
          <cell r="E7366" t="str">
            <v>MA</v>
          </cell>
          <cell r="F7366" t="str">
            <v>P1</v>
          </cell>
          <cell r="G7366" t="str">
            <v>SMALL</v>
          </cell>
          <cell r="H7366" t="str">
            <v>IA</v>
          </cell>
          <cell r="I7366" t="str">
            <v>0030388 - DIGITAL INSURANCE AGENCY INC</v>
          </cell>
        </row>
        <row r="7367">
          <cell r="A7367" t="str">
            <v>C58486JH</v>
          </cell>
          <cell r="B7367">
            <v>42185</v>
          </cell>
          <cell r="C7367" t="str">
            <v>C58486</v>
          </cell>
          <cell r="D7367" t="str">
            <v>Building Reconstruction &amp; Repair Consultants LLC</v>
          </cell>
          <cell r="E7367" t="str">
            <v>NH</v>
          </cell>
          <cell r="F7367" t="str">
            <v>P1</v>
          </cell>
          <cell r="G7367" t="str">
            <v>SMALL</v>
          </cell>
          <cell r="H7367" t="str">
            <v>JH</v>
          </cell>
          <cell r="I7367" t="str">
            <v>0022879 - CGI EMPLOYEE BENEFITS GROUP</v>
          </cell>
        </row>
        <row r="7368">
          <cell r="A7368" t="str">
            <v>C58491IH</v>
          </cell>
          <cell r="B7368">
            <v>42185</v>
          </cell>
          <cell r="C7368" t="str">
            <v>C58491</v>
          </cell>
          <cell r="D7368" t="str">
            <v>M &amp; T Oil Company</v>
          </cell>
          <cell r="E7368" t="str">
            <v>MA</v>
          </cell>
          <cell r="F7368" t="str">
            <v>P1</v>
          </cell>
          <cell r="G7368" t="str">
            <v>SMALL</v>
          </cell>
          <cell r="H7368" t="str">
            <v>IH</v>
          </cell>
          <cell r="I7368" t="str">
            <v>0032251 - HAYS INSURANCE BROKERAGE GRP OF NE LLC</v>
          </cell>
        </row>
        <row r="7369">
          <cell r="A7369" t="str">
            <v>C58492IH</v>
          </cell>
          <cell r="B7369">
            <v>42185</v>
          </cell>
          <cell r="C7369" t="str">
            <v>C58492</v>
          </cell>
          <cell r="D7369" t="str">
            <v>A&amp;T Plumbing Heating &amp; Mechanical Co Inc</v>
          </cell>
          <cell r="E7369" t="str">
            <v>MA</v>
          </cell>
          <cell r="F7369" t="str">
            <v>P1</v>
          </cell>
          <cell r="G7369" t="str">
            <v>SMALL</v>
          </cell>
          <cell r="H7369" t="str">
            <v>IH</v>
          </cell>
          <cell r="I7369" t="str">
            <v>0024645 - TOMLINSON &amp; ONEIL INSURANCE AGCY INC</v>
          </cell>
        </row>
        <row r="7370">
          <cell r="A7370" t="str">
            <v>C58495JH</v>
          </cell>
          <cell r="B7370">
            <v>42185</v>
          </cell>
          <cell r="C7370" t="str">
            <v>C58495</v>
          </cell>
          <cell r="D7370" t="str">
            <v>Spade Technology Inc</v>
          </cell>
          <cell r="E7370" t="str">
            <v>MA</v>
          </cell>
          <cell r="F7370" t="str">
            <v>P1</v>
          </cell>
          <cell r="G7370" t="str">
            <v>SMALL</v>
          </cell>
          <cell r="H7370" t="str">
            <v>JH</v>
          </cell>
          <cell r="I7370" t="str">
            <v>0032808 - NFP CORPORATE SERVICES (NY) LLC</v>
          </cell>
        </row>
        <row r="7371">
          <cell r="A7371" t="str">
            <v>C58496IV</v>
          </cell>
          <cell r="B7371">
            <v>42185</v>
          </cell>
          <cell r="C7371" t="str">
            <v>C58496</v>
          </cell>
          <cell r="D7371" t="str">
            <v>RM Nephew &amp; Associates LLC</v>
          </cell>
          <cell r="E7371" t="str">
            <v>MA</v>
          </cell>
          <cell r="F7371" t="str">
            <v>P1</v>
          </cell>
          <cell r="G7371" t="str">
            <v>SMALL</v>
          </cell>
          <cell r="H7371" t="str">
            <v>IV</v>
          </cell>
          <cell r="I7371" t="str">
            <v>0022804 - KAPLAN, ELLEN A</v>
          </cell>
        </row>
        <row r="7372">
          <cell r="A7372" t="str">
            <v>C58501JM</v>
          </cell>
          <cell r="B7372">
            <v>42185</v>
          </cell>
          <cell r="C7372" t="str">
            <v>C58501</v>
          </cell>
          <cell r="D7372" t="str">
            <v>Sonny D Construction Inc</v>
          </cell>
          <cell r="E7372" t="str">
            <v>NH</v>
          </cell>
          <cell r="F7372" t="str">
            <v>P1</v>
          </cell>
          <cell r="G7372" t="str">
            <v>SMALL</v>
          </cell>
          <cell r="H7372" t="str">
            <v>JM</v>
          </cell>
          <cell r="I7372" t="str">
            <v>0029777 - GRANITE GROUP BENEFITS LLC</v>
          </cell>
        </row>
        <row r="7373">
          <cell r="A7373" t="str">
            <v>C58504JM</v>
          </cell>
          <cell r="B7373">
            <v>42185</v>
          </cell>
          <cell r="C7373" t="str">
            <v>C58504</v>
          </cell>
          <cell r="D7373" t="str">
            <v>Walter Abucewicz Consulting</v>
          </cell>
          <cell r="E7373" t="str">
            <v>NH</v>
          </cell>
          <cell r="F7373" t="str">
            <v>P1</v>
          </cell>
          <cell r="G7373" t="str">
            <v>SMALL</v>
          </cell>
          <cell r="H7373" t="str">
            <v>JM</v>
          </cell>
          <cell r="I7373" t="str">
            <v>0029763 - GRANITE GROUP BENEFITS LLC</v>
          </cell>
        </row>
        <row r="7374">
          <cell r="A7374" t="str">
            <v>C58509IH</v>
          </cell>
          <cell r="B7374">
            <v>42185</v>
          </cell>
          <cell r="C7374" t="str">
            <v>C58509</v>
          </cell>
          <cell r="D7374" t="str">
            <v>Mortimer LLC dba 495 Truck Center</v>
          </cell>
          <cell r="E7374" t="str">
            <v>MA</v>
          </cell>
          <cell r="F7374" t="str">
            <v>P1</v>
          </cell>
          <cell r="G7374" t="str">
            <v>SMALL</v>
          </cell>
          <cell r="H7374" t="str">
            <v>IH</v>
          </cell>
          <cell r="I7374" t="str">
            <v>0022722 - KFA BENEFITS INSURANCE LLC</v>
          </cell>
        </row>
        <row r="7375">
          <cell r="A7375" t="str">
            <v>C58509JA</v>
          </cell>
          <cell r="B7375">
            <v>42185</v>
          </cell>
          <cell r="C7375" t="str">
            <v>C58509</v>
          </cell>
          <cell r="D7375" t="str">
            <v>Mortimer LLC dba 495 Truck Center</v>
          </cell>
          <cell r="E7375" t="str">
            <v>MA</v>
          </cell>
          <cell r="F7375" t="str">
            <v>P1</v>
          </cell>
          <cell r="G7375" t="str">
            <v>SMALL</v>
          </cell>
          <cell r="H7375" t="str">
            <v>JA</v>
          </cell>
          <cell r="I7375" t="str">
            <v>0022722 - KFA BENEFITS INSURANCE LLC</v>
          </cell>
        </row>
        <row r="7376">
          <cell r="A7376" t="str">
            <v>C58511IV</v>
          </cell>
          <cell r="B7376">
            <v>42185</v>
          </cell>
          <cell r="C7376" t="str">
            <v>C58511</v>
          </cell>
          <cell r="D7376" t="str">
            <v>Healthcare Information and Management Systems Society/ Medtech Media</v>
          </cell>
          <cell r="E7376" t="str">
            <v>ME</v>
          </cell>
          <cell r="F7376" t="str">
            <v>P1</v>
          </cell>
          <cell r="G7376" t="str">
            <v>CRC</v>
          </cell>
          <cell r="H7376" t="str">
            <v>IV</v>
          </cell>
          <cell r="I7376" t="str">
            <v>0027685 - MESIROW INSURANCE SERVICES INC</v>
          </cell>
        </row>
        <row r="7377">
          <cell r="A7377" t="str">
            <v>C58511PO</v>
          </cell>
          <cell r="B7377">
            <v>42185</v>
          </cell>
          <cell r="C7377" t="str">
            <v>C58511</v>
          </cell>
          <cell r="D7377" t="str">
            <v>Healthcare Information and Management Systems Society/ Medtech Media</v>
          </cell>
          <cell r="E7377" t="str">
            <v>ME</v>
          </cell>
          <cell r="F7377" t="str">
            <v>P1</v>
          </cell>
          <cell r="G7377" t="str">
            <v>CRC</v>
          </cell>
          <cell r="H7377" t="str">
            <v>PO</v>
          </cell>
          <cell r="I7377" t="str">
            <v>0027685 - MESIROW INSURANCE SERVICES INC</v>
          </cell>
        </row>
        <row r="7378">
          <cell r="A7378" t="str">
            <v>C58517IV</v>
          </cell>
          <cell r="B7378">
            <v>42185</v>
          </cell>
          <cell r="C7378" t="str">
            <v>C58517</v>
          </cell>
          <cell r="D7378" t="str">
            <v>Boston Textile Co Inc</v>
          </cell>
          <cell r="E7378" t="str">
            <v>MA</v>
          </cell>
          <cell r="F7378" t="str">
            <v>P1</v>
          </cell>
          <cell r="G7378" t="str">
            <v>SMALL</v>
          </cell>
          <cell r="H7378" t="str">
            <v>IV</v>
          </cell>
          <cell r="I7378" t="str">
            <v>0022838 - UNITED BUSINESSMANS INSURANCE AGENCY</v>
          </cell>
        </row>
        <row r="7379">
          <cell r="A7379" t="str">
            <v>C58517JH</v>
          </cell>
          <cell r="B7379">
            <v>42185</v>
          </cell>
          <cell r="C7379" t="str">
            <v>C58517</v>
          </cell>
          <cell r="D7379" t="str">
            <v>Boston Textile Co Inc</v>
          </cell>
          <cell r="E7379" t="str">
            <v>MA</v>
          </cell>
          <cell r="F7379" t="str">
            <v>P1</v>
          </cell>
          <cell r="G7379" t="str">
            <v>SMALL</v>
          </cell>
          <cell r="H7379" t="str">
            <v>JH</v>
          </cell>
          <cell r="I7379" t="str">
            <v>0022838 - UNITED BUSINESSMANS INSURANCE AGENCY</v>
          </cell>
        </row>
        <row r="7380">
          <cell r="A7380" t="str">
            <v>C58517MI</v>
          </cell>
          <cell r="B7380">
            <v>42185</v>
          </cell>
          <cell r="C7380" t="str">
            <v>C58517</v>
          </cell>
          <cell r="D7380" t="str">
            <v>Boston Textile Co Inc</v>
          </cell>
          <cell r="E7380" t="str">
            <v>MA</v>
          </cell>
          <cell r="F7380" t="str">
            <v>P1</v>
          </cell>
          <cell r="G7380" t="str">
            <v>MCARE</v>
          </cell>
          <cell r="H7380" t="str">
            <v>MI</v>
          </cell>
          <cell r="I7380" t="str">
            <v>0022838 - UNITED BUSINESSMANS INSURANCE AGENCY</v>
          </cell>
        </row>
        <row r="7381">
          <cell r="A7381" t="str">
            <v>C58518IV</v>
          </cell>
          <cell r="B7381">
            <v>42185</v>
          </cell>
          <cell r="C7381" t="str">
            <v>C58518</v>
          </cell>
          <cell r="D7381" t="str">
            <v>Outerworks International</v>
          </cell>
          <cell r="E7381" t="str">
            <v>NH</v>
          </cell>
          <cell r="F7381" t="str">
            <v>P1</v>
          </cell>
          <cell r="G7381" t="str">
            <v>SMALL</v>
          </cell>
          <cell r="H7381" t="str">
            <v>IV</v>
          </cell>
          <cell r="I7381" t="str">
            <v>0027486 - ALLEN ASSOCIATES OF MANCHESTER LLC</v>
          </cell>
        </row>
        <row r="7382">
          <cell r="A7382" t="str">
            <v>C58522IV</v>
          </cell>
          <cell r="B7382">
            <v>42185</v>
          </cell>
          <cell r="C7382" t="str">
            <v>C58522</v>
          </cell>
          <cell r="D7382" t="str">
            <v>MEARS Technologies Inc</v>
          </cell>
          <cell r="E7382" t="str">
            <v>MA</v>
          </cell>
          <cell r="F7382" t="str">
            <v>P1</v>
          </cell>
          <cell r="G7382" t="str">
            <v>SMALL</v>
          </cell>
          <cell r="H7382" t="str">
            <v>IV</v>
          </cell>
          <cell r="I7382" t="str">
            <v>0022848 - WILLIAM GALLAGHER  ASSOCIATES</v>
          </cell>
        </row>
        <row r="7383">
          <cell r="A7383" t="str">
            <v>C58525IH</v>
          </cell>
          <cell r="B7383">
            <v>42185</v>
          </cell>
          <cell r="C7383" t="str">
            <v>C58525</v>
          </cell>
          <cell r="D7383" t="str">
            <v>First General Realty Corp</v>
          </cell>
          <cell r="E7383" t="str">
            <v>MA</v>
          </cell>
          <cell r="F7383" t="str">
            <v>P1</v>
          </cell>
          <cell r="G7383" t="str">
            <v>SMALL</v>
          </cell>
          <cell r="H7383" t="str">
            <v>IH</v>
          </cell>
          <cell r="I7383" t="str">
            <v>0022774 - FINOCCHIO, ANTHONY M</v>
          </cell>
        </row>
        <row r="7384">
          <cell r="A7384" t="str">
            <v>C58528JM</v>
          </cell>
          <cell r="B7384">
            <v>42185</v>
          </cell>
          <cell r="C7384" t="str">
            <v>C58528</v>
          </cell>
          <cell r="D7384" t="str">
            <v>Universal Signworks Inc</v>
          </cell>
          <cell r="E7384" t="str">
            <v>NH</v>
          </cell>
          <cell r="F7384" t="str">
            <v>P1</v>
          </cell>
          <cell r="G7384" t="str">
            <v>SMALL</v>
          </cell>
          <cell r="H7384" t="str">
            <v>JM</v>
          </cell>
          <cell r="I7384" t="str">
            <v>0022854 - PLENTZAS, BETH A</v>
          </cell>
        </row>
        <row r="7385">
          <cell r="A7385" t="str">
            <v>C58529IV</v>
          </cell>
          <cell r="B7385">
            <v>42185</v>
          </cell>
          <cell r="C7385" t="str">
            <v>C58529</v>
          </cell>
          <cell r="D7385" t="str">
            <v>Viewpoint CRM Inc</v>
          </cell>
          <cell r="E7385" t="str">
            <v>MA</v>
          </cell>
          <cell r="F7385" t="str">
            <v>P1</v>
          </cell>
          <cell r="G7385" t="str">
            <v>SMALL</v>
          </cell>
          <cell r="H7385" t="str">
            <v>IV</v>
          </cell>
          <cell r="I7385" t="str">
            <v>0030294 - INTEGRATED BENEFIT GROUP INSURANCE BROKERAGE</v>
          </cell>
        </row>
        <row r="7386">
          <cell r="A7386" t="str">
            <v>C58530IV</v>
          </cell>
          <cell r="B7386">
            <v>42185</v>
          </cell>
          <cell r="C7386" t="str">
            <v>C58530</v>
          </cell>
          <cell r="D7386" t="str">
            <v>EMC Analytical Services LLC</v>
          </cell>
          <cell r="E7386" t="str">
            <v>NH</v>
          </cell>
          <cell r="F7386" t="str">
            <v>P1</v>
          </cell>
          <cell r="G7386" t="str">
            <v>SMALL</v>
          </cell>
          <cell r="H7386" t="str">
            <v>IV</v>
          </cell>
          <cell r="I7386" t="str">
            <v>0022864 - DONOHUE JR, STEPHEN J</v>
          </cell>
        </row>
        <row r="7387">
          <cell r="A7387" t="str">
            <v>C58533IV</v>
          </cell>
          <cell r="B7387">
            <v>42185</v>
          </cell>
          <cell r="C7387" t="str">
            <v>C58533</v>
          </cell>
          <cell r="D7387" t="str">
            <v>Brent T Morin Master Electrician LLC</v>
          </cell>
          <cell r="E7387" t="str">
            <v>NH</v>
          </cell>
          <cell r="F7387" t="str">
            <v>P1</v>
          </cell>
          <cell r="G7387" t="str">
            <v>SMALL</v>
          </cell>
          <cell r="H7387" t="str">
            <v>IV</v>
          </cell>
          <cell r="I7387" t="str">
            <v>0022886 - CBS INSURANCE INC</v>
          </cell>
        </row>
        <row r="7388">
          <cell r="A7388" t="str">
            <v>C58534IH</v>
          </cell>
          <cell r="B7388">
            <v>42185</v>
          </cell>
          <cell r="C7388" t="str">
            <v>C58534</v>
          </cell>
          <cell r="D7388" t="str">
            <v>T &amp; J Heating &amp; Air Conditioning Inc</v>
          </cell>
          <cell r="E7388" t="str">
            <v>MA</v>
          </cell>
          <cell r="F7388" t="str">
            <v>P1</v>
          </cell>
          <cell r="G7388" t="str">
            <v>SMALL</v>
          </cell>
          <cell r="H7388" t="str">
            <v>IH</v>
          </cell>
          <cell r="I7388" t="str">
            <v>0022772 - GRANOFF, MARK</v>
          </cell>
        </row>
        <row r="7389">
          <cell r="A7389" t="str">
            <v>C58534IV</v>
          </cell>
          <cell r="B7389">
            <v>42185</v>
          </cell>
          <cell r="C7389" t="str">
            <v>C58534</v>
          </cell>
          <cell r="D7389" t="str">
            <v>T &amp; J Heating &amp; Air Conditioning Inc</v>
          </cell>
          <cell r="E7389" t="str">
            <v>MA</v>
          </cell>
          <cell r="F7389" t="str">
            <v>P1</v>
          </cell>
          <cell r="G7389" t="str">
            <v>SMALL</v>
          </cell>
          <cell r="H7389" t="str">
            <v>IV</v>
          </cell>
          <cell r="I7389" t="str">
            <v>0022772 - GRANOFF, MARK</v>
          </cell>
        </row>
        <row r="7390">
          <cell r="A7390" t="str">
            <v>C58535IH</v>
          </cell>
          <cell r="B7390">
            <v>42185</v>
          </cell>
          <cell r="C7390" t="str">
            <v>C58535</v>
          </cell>
          <cell r="D7390" t="str">
            <v>New England Metalform Inc</v>
          </cell>
          <cell r="E7390" t="str">
            <v>MA</v>
          </cell>
          <cell r="F7390" t="str">
            <v>P1</v>
          </cell>
          <cell r="G7390" t="str">
            <v>SMALL</v>
          </cell>
          <cell r="H7390" t="str">
            <v>IH</v>
          </cell>
          <cell r="I7390" t="str">
            <v>0022866 - STICKLES INSURANCE AGENCY INC</v>
          </cell>
        </row>
        <row r="7391">
          <cell r="A7391" t="str">
            <v>C58536IH</v>
          </cell>
          <cell r="B7391">
            <v>42185</v>
          </cell>
          <cell r="C7391" t="str">
            <v>C58536</v>
          </cell>
          <cell r="D7391" t="str">
            <v>Sarah Frye Home</v>
          </cell>
          <cell r="E7391" t="str">
            <v>ME</v>
          </cell>
          <cell r="F7391" t="str">
            <v>P1</v>
          </cell>
          <cell r="G7391" t="str">
            <v>SMALL</v>
          </cell>
          <cell r="H7391" t="str">
            <v>IH</v>
          </cell>
          <cell r="I7391" t="str">
            <v>0022858 - ACADIA BENEFITS INC</v>
          </cell>
        </row>
        <row r="7392">
          <cell r="A7392" t="str">
            <v>C58540IH</v>
          </cell>
          <cell r="B7392">
            <v>42185</v>
          </cell>
          <cell r="C7392" t="str">
            <v>C58540</v>
          </cell>
          <cell r="D7392" t="str">
            <v>Gro Bro Inc dba NaturaLawn of America</v>
          </cell>
          <cell r="E7392" t="str">
            <v>MA</v>
          </cell>
          <cell r="F7392" t="str">
            <v>P1</v>
          </cell>
          <cell r="G7392" t="str">
            <v>SMALL</v>
          </cell>
          <cell r="H7392" t="str">
            <v>IH</v>
          </cell>
          <cell r="I7392" t="str">
            <v>0022884 - UNITED BUSINESSMANS INSURANCE AGENCY</v>
          </cell>
        </row>
        <row r="7393">
          <cell r="A7393" t="str">
            <v>C58542JH</v>
          </cell>
          <cell r="B7393">
            <v>42185</v>
          </cell>
          <cell r="C7393" t="str">
            <v>C58542</v>
          </cell>
          <cell r="D7393" t="str">
            <v>Peter B. Rice &amp; Co., Inc.</v>
          </cell>
          <cell r="E7393" t="str">
            <v>ME</v>
          </cell>
          <cell r="F7393" t="str">
            <v>P1</v>
          </cell>
          <cell r="G7393" t="str">
            <v>SMALL</v>
          </cell>
          <cell r="H7393" t="str">
            <v>JH</v>
          </cell>
          <cell r="I7393" t="str">
            <v>0022853 - CLARK INSURANCE</v>
          </cell>
        </row>
        <row r="7394">
          <cell r="A7394" t="str">
            <v>C58543JM</v>
          </cell>
          <cell r="B7394">
            <v>42185</v>
          </cell>
          <cell r="C7394" t="str">
            <v>C58543</v>
          </cell>
          <cell r="D7394" t="str">
            <v>Garden Enterprises</v>
          </cell>
          <cell r="E7394" t="str">
            <v>NH</v>
          </cell>
          <cell r="F7394" t="str">
            <v>P1</v>
          </cell>
          <cell r="G7394" t="str">
            <v>SMALL</v>
          </cell>
          <cell r="H7394" t="str">
            <v>JM</v>
          </cell>
          <cell r="I7394" t="str">
            <v>0022782 - NEW ENGLAND EMPLOYEE BENEFITS COUNCIL</v>
          </cell>
        </row>
        <row r="7395">
          <cell r="A7395" t="str">
            <v>C58544JM</v>
          </cell>
          <cell r="B7395">
            <v>42185</v>
          </cell>
          <cell r="C7395" t="str">
            <v>C58544</v>
          </cell>
          <cell r="D7395" t="str">
            <v>Eastern Pneumatic &amp; Hydraulic Inc</v>
          </cell>
          <cell r="E7395" t="str">
            <v>NH</v>
          </cell>
          <cell r="F7395" t="str">
            <v>P1</v>
          </cell>
          <cell r="G7395" t="str">
            <v>SMALL</v>
          </cell>
          <cell r="H7395" t="str">
            <v>JM</v>
          </cell>
          <cell r="I7395" t="str">
            <v>0025596 - GRANITE GROUP BENEFITS LLC</v>
          </cell>
        </row>
        <row r="7396">
          <cell r="A7396" t="str">
            <v>C58546IH</v>
          </cell>
          <cell r="B7396">
            <v>42185</v>
          </cell>
          <cell r="C7396" t="str">
            <v>C58546</v>
          </cell>
          <cell r="D7396" t="str">
            <v>Transitions Centers Inc</v>
          </cell>
          <cell r="E7396" t="str">
            <v>MA</v>
          </cell>
          <cell r="F7396" t="str">
            <v>P1</v>
          </cell>
          <cell r="G7396" t="str">
            <v>SMALL</v>
          </cell>
          <cell r="H7396" t="str">
            <v>IH</v>
          </cell>
          <cell r="I7396" t="str">
            <v>0027438 - ROGERS &amp; GRAY INSURANCE AGENCY</v>
          </cell>
        </row>
        <row r="7397">
          <cell r="A7397" t="str">
            <v>C58549IV</v>
          </cell>
          <cell r="B7397">
            <v>42185</v>
          </cell>
          <cell r="C7397" t="str">
            <v>C58549</v>
          </cell>
          <cell r="D7397" t="str">
            <v>Terracon Corporation</v>
          </cell>
          <cell r="E7397" t="str">
            <v>MA</v>
          </cell>
          <cell r="F7397" t="str">
            <v>P1</v>
          </cell>
          <cell r="G7397" t="str">
            <v>SMALL</v>
          </cell>
          <cell r="H7397" t="str">
            <v>IV</v>
          </cell>
          <cell r="I7397" t="str">
            <v>0030538 - VALLEY INSURANCE PARTNERS INC</v>
          </cell>
        </row>
        <row r="7398">
          <cell r="A7398" t="str">
            <v>C58550IH</v>
          </cell>
          <cell r="B7398">
            <v>42185</v>
          </cell>
          <cell r="C7398" t="str">
            <v>C58550</v>
          </cell>
          <cell r="D7398" t="str">
            <v>Family Dental Health LLP</v>
          </cell>
          <cell r="E7398" t="str">
            <v>ME</v>
          </cell>
          <cell r="F7398" t="str">
            <v>P1</v>
          </cell>
          <cell r="G7398" t="str">
            <v>SMALL</v>
          </cell>
          <cell r="H7398" t="str">
            <v>IH</v>
          </cell>
          <cell r="I7398" t="str">
            <v>0022785 - NORTON FINANCIAL SERVICES INC</v>
          </cell>
        </row>
        <row r="7399">
          <cell r="A7399" t="str">
            <v>C58550PO</v>
          </cell>
          <cell r="B7399">
            <v>42185</v>
          </cell>
          <cell r="C7399" t="str">
            <v>C58550</v>
          </cell>
          <cell r="D7399" t="str">
            <v>Family Dental Health LLP</v>
          </cell>
          <cell r="E7399" t="str">
            <v>ME</v>
          </cell>
          <cell r="F7399" t="str">
            <v>P1</v>
          </cell>
          <cell r="G7399" t="str">
            <v>SMALL</v>
          </cell>
          <cell r="H7399" t="str">
            <v>PO</v>
          </cell>
          <cell r="I7399" t="str">
            <v>0022785 - NORTON FINANCIAL SERVICES INC</v>
          </cell>
        </row>
        <row r="7400">
          <cell r="A7400" t="str">
            <v>C58551IH</v>
          </cell>
          <cell r="B7400">
            <v>42185</v>
          </cell>
          <cell r="C7400" t="str">
            <v>C58551</v>
          </cell>
          <cell r="D7400" t="str">
            <v>Electro-Prep Inc</v>
          </cell>
          <cell r="E7400" t="str">
            <v>MA</v>
          </cell>
          <cell r="F7400" t="str">
            <v>P1</v>
          </cell>
          <cell r="G7400" t="str">
            <v>SMALL</v>
          </cell>
          <cell r="H7400" t="str">
            <v>IH</v>
          </cell>
          <cell r="I7400" t="str">
            <v>0033238 - MID-STATE INSURANCE AGENCY INC</v>
          </cell>
        </row>
        <row r="7401">
          <cell r="A7401" t="str">
            <v>C58552JM</v>
          </cell>
          <cell r="B7401">
            <v>42185</v>
          </cell>
          <cell r="C7401" t="str">
            <v>C58552</v>
          </cell>
          <cell r="D7401" t="str">
            <v>Atlantic Fuels Inc</v>
          </cell>
          <cell r="E7401" t="str">
            <v>NH</v>
          </cell>
          <cell r="F7401" t="str">
            <v>P1</v>
          </cell>
          <cell r="G7401" t="str">
            <v>SMALL</v>
          </cell>
          <cell r="H7401" t="str">
            <v>JM</v>
          </cell>
          <cell r="I7401" t="str">
            <v>0026217 - CROSS INSURANCE - MANCHESTER</v>
          </cell>
        </row>
        <row r="7402">
          <cell r="A7402" t="str">
            <v>C58554IA</v>
          </cell>
          <cell r="B7402">
            <v>42185</v>
          </cell>
          <cell r="C7402" t="str">
            <v>C58554</v>
          </cell>
          <cell r="D7402" t="str">
            <v>Panther Global Group</v>
          </cell>
          <cell r="E7402" t="str">
            <v>MA</v>
          </cell>
          <cell r="F7402" t="str">
            <v>P1</v>
          </cell>
          <cell r="G7402" t="str">
            <v>CRC</v>
          </cell>
          <cell r="H7402" t="str">
            <v>IA</v>
          </cell>
          <cell r="I7402" t="str">
            <v>0033227 - PARTNERS BENEFIT GROUP INC</v>
          </cell>
        </row>
        <row r="7403">
          <cell r="A7403" t="str">
            <v>C58554IH</v>
          </cell>
          <cell r="B7403">
            <v>42185</v>
          </cell>
          <cell r="C7403" t="str">
            <v>C58554</v>
          </cell>
          <cell r="D7403" t="str">
            <v>Panther Global Group</v>
          </cell>
          <cell r="E7403" t="str">
            <v>MA</v>
          </cell>
          <cell r="F7403" t="str">
            <v>P1</v>
          </cell>
          <cell r="G7403" t="str">
            <v>CRC</v>
          </cell>
          <cell r="H7403" t="str">
            <v>IH</v>
          </cell>
          <cell r="I7403" t="str">
            <v>0033227 - PARTNERS BENEFIT GROUP INC</v>
          </cell>
        </row>
        <row r="7404">
          <cell r="A7404" t="str">
            <v>C58554JA</v>
          </cell>
          <cell r="B7404">
            <v>42185</v>
          </cell>
          <cell r="C7404" t="str">
            <v>C58554</v>
          </cell>
          <cell r="D7404" t="str">
            <v>Panther Global Group</v>
          </cell>
          <cell r="E7404" t="str">
            <v>MA</v>
          </cell>
          <cell r="F7404" t="str">
            <v>P1</v>
          </cell>
          <cell r="G7404" t="str">
            <v>CRC</v>
          </cell>
          <cell r="H7404" t="str">
            <v>JA</v>
          </cell>
          <cell r="I7404" t="str">
            <v>0033227 - PARTNERS BENEFIT GROUP INC</v>
          </cell>
        </row>
        <row r="7405">
          <cell r="A7405" t="str">
            <v>C58556IH</v>
          </cell>
          <cell r="B7405">
            <v>42185</v>
          </cell>
          <cell r="C7405" t="str">
            <v>C58556</v>
          </cell>
          <cell r="D7405" t="str">
            <v>C &amp; K Hardware, Inc.</v>
          </cell>
          <cell r="E7405" t="str">
            <v>ME</v>
          </cell>
          <cell r="F7405" t="str">
            <v>P1</v>
          </cell>
          <cell r="G7405" t="str">
            <v>SMALL</v>
          </cell>
          <cell r="H7405" t="str">
            <v>IH</v>
          </cell>
          <cell r="I7405" t="str">
            <v>0031218 - GRAFFAM INSURANCE GROUP LLC</v>
          </cell>
        </row>
        <row r="7406">
          <cell r="A7406" t="str">
            <v>C58556PO</v>
          </cell>
          <cell r="B7406">
            <v>42185</v>
          </cell>
          <cell r="C7406" t="str">
            <v>C58556</v>
          </cell>
          <cell r="D7406" t="str">
            <v>C &amp; K Hardware, Inc.</v>
          </cell>
          <cell r="E7406" t="str">
            <v>ME</v>
          </cell>
          <cell r="F7406" t="str">
            <v>P1</v>
          </cell>
          <cell r="G7406" t="str">
            <v>SMALL</v>
          </cell>
          <cell r="H7406" t="str">
            <v>PO</v>
          </cell>
          <cell r="I7406" t="str">
            <v>0031218 - GRAFFAM INSURANCE GROUP LLC</v>
          </cell>
        </row>
        <row r="7407">
          <cell r="A7407" t="str">
            <v>C58557IV</v>
          </cell>
          <cell r="B7407">
            <v>42185</v>
          </cell>
          <cell r="C7407" t="str">
            <v>C58557</v>
          </cell>
          <cell r="D7407" t="str">
            <v>Ray Labbe &amp; Sons, Inc.</v>
          </cell>
          <cell r="E7407" t="str">
            <v>ME</v>
          </cell>
          <cell r="F7407" t="str">
            <v>P1</v>
          </cell>
          <cell r="G7407" t="str">
            <v>SMALL</v>
          </cell>
          <cell r="H7407" t="str">
            <v>IV</v>
          </cell>
          <cell r="I7407" t="str">
            <v>0031309 - BUSINESS INSURANCE AGENCY</v>
          </cell>
        </row>
        <row r="7408">
          <cell r="A7408" t="str">
            <v>C58559JM</v>
          </cell>
          <cell r="B7408">
            <v>42185</v>
          </cell>
          <cell r="C7408" t="str">
            <v>C58559</v>
          </cell>
          <cell r="D7408" t="str">
            <v>New Hampshire Fiscal Policy Institute</v>
          </cell>
          <cell r="E7408" t="str">
            <v>NH</v>
          </cell>
          <cell r="F7408" t="str">
            <v>P1</v>
          </cell>
          <cell r="G7408" t="str">
            <v>SMALL</v>
          </cell>
          <cell r="H7408" t="str">
            <v>JM</v>
          </cell>
          <cell r="I7408" t="str">
            <v>0022871 - E &amp; S INSURANCE SERVICES LLC</v>
          </cell>
        </row>
        <row r="7409">
          <cell r="A7409" t="str">
            <v>C58562PO</v>
          </cell>
          <cell r="B7409">
            <v>42185</v>
          </cell>
          <cell r="C7409" t="str">
            <v>C58562</v>
          </cell>
          <cell r="D7409" t="str">
            <v>Maine Marine Composites, LLC</v>
          </cell>
          <cell r="E7409" t="str">
            <v>ME</v>
          </cell>
          <cell r="F7409" t="str">
            <v>P1</v>
          </cell>
          <cell r="G7409" t="str">
            <v>SMALL</v>
          </cell>
          <cell r="H7409" t="str">
            <v>PO</v>
          </cell>
          <cell r="I7409" t="str">
            <v>0031809 - GRAFFAM INSURANCE GROUP LLC</v>
          </cell>
        </row>
        <row r="7410">
          <cell r="A7410" t="str">
            <v>C58563IH</v>
          </cell>
          <cell r="B7410">
            <v>42185</v>
          </cell>
          <cell r="C7410" t="str">
            <v>C58563</v>
          </cell>
          <cell r="D7410" t="str">
            <v>MHR Management, LLC</v>
          </cell>
          <cell r="E7410" t="str">
            <v>ME</v>
          </cell>
          <cell r="F7410" t="str">
            <v>P1</v>
          </cell>
          <cell r="G7410" t="str">
            <v>SMALL</v>
          </cell>
          <cell r="H7410" t="str">
            <v>IH</v>
          </cell>
          <cell r="I7410" t="str">
            <v>0022890 - BUSINESS BENEFITS INS BROKERAGE INC</v>
          </cell>
        </row>
        <row r="7411">
          <cell r="A7411" t="str">
            <v>C58569IH</v>
          </cell>
          <cell r="B7411">
            <v>42185</v>
          </cell>
          <cell r="C7411" t="str">
            <v>C58569</v>
          </cell>
          <cell r="D7411" t="str">
            <v>Phasex Corp</v>
          </cell>
          <cell r="E7411" t="str">
            <v>MA</v>
          </cell>
          <cell r="F7411" t="str">
            <v>P1</v>
          </cell>
          <cell r="G7411" t="str">
            <v>SMALL</v>
          </cell>
          <cell r="H7411" t="str">
            <v>IH</v>
          </cell>
          <cell r="I7411" t="str">
            <v>0028013 - CORNERSTONE FINANCIAL GROUP</v>
          </cell>
        </row>
        <row r="7412">
          <cell r="A7412" t="str">
            <v>C58570IV</v>
          </cell>
          <cell r="B7412">
            <v>42185</v>
          </cell>
          <cell r="C7412" t="str">
            <v>C58570</v>
          </cell>
          <cell r="D7412" t="str">
            <v>HealthInfoNet</v>
          </cell>
          <cell r="E7412" t="str">
            <v>ME</v>
          </cell>
          <cell r="F7412" t="str">
            <v>P1</v>
          </cell>
          <cell r="G7412" t="str">
            <v>SMALL</v>
          </cell>
          <cell r="H7412" t="str">
            <v>IV</v>
          </cell>
          <cell r="I7412" t="str">
            <v>0026115 - NATIONAL WORKSITE BENEFIT GROUP</v>
          </cell>
        </row>
        <row r="7413">
          <cell r="A7413" t="str">
            <v>C58571JM</v>
          </cell>
          <cell r="B7413">
            <v>42185</v>
          </cell>
          <cell r="C7413" t="str">
            <v>C58571</v>
          </cell>
          <cell r="D7413" t="str">
            <v>KP Ventures</v>
          </cell>
          <cell r="E7413" t="str">
            <v>NH</v>
          </cell>
          <cell r="F7413" t="str">
            <v>P1</v>
          </cell>
          <cell r="G7413" t="str">
            <v>SMALL</v>
          </cell>
          <cell r="H7413" t="str">
            <v>JM</v>
          </cell>
          <cell r="I7413" t="str">
            <v>0022847 - TENBROECK JR, P DEREK</v>
          </cell>
        </row>
        <row r="7414">
          <cell r="A7414" t="str">
            <v>C58576IH</v>
          </cell>
          <cell r="B7414">
            <v>42185</v>
          </cell>
          <cell r="C7414" t="str">
            <v>C58576</v>
          </cell>
          <cell r="D7414" t="str">
            <v>Quality Automotive Accessories Inc</v>
          </cell>
          <cell r="E7414" t="str">
            <v>MA</v>
          </cell>
          <cell r="F7414" t="str">
            <v>P1</v>
          </cell>
          <cell r="G7414" t="str">
            <v>SMALL</v>
          </cell>
          <cell r="H7414" t="str">
            <v>IH</v>
          </cell>
          <cell r="I7414" t="str">
            <v>0022891 - PARTNERS BENEFIT GROUP INC</v>
          </cell>
        </row>
        <row r="7415">
          <cell r="A7415" t="str">
            <v>C58581PO</v>
          </cell>
          <cell r="B7415">
            <v>42185</v>
          </cell>
          <cell r="C7415" t="str">
            <v>C58581</v>
          </cell>
          <cell r="D7415" t="str">
            <v>McGoldrick Brothers Blasting Services, Inc.</v>
          </cell>
          <cell r="E7415" t="str">
            <v>ME</v>
          </cell>
          <cell r="F7415" t="str">
            <v>P1</v>
          </cell>
          <cell r="G7415" t="str">
            <v>SMALL</v>
          </cell>
          <cell r="H7415" t="str">
            <v>PO</v>
          </cell>
          <cell r="I7415" t="str">
            <v>0022888 - REED, GLENN H</v>
          </cell>
        </row>
        <row r="7416">
          <cell r="A7416" t="str">
            <v>C58589IH</v>
          </cell>
          <cell r="B7416">
            <v>42185</v>
          </cell>
          <cell r="C7416" t="str">
            <v>C58589</v>
          </cell>
          <cell r="D7416" t="str">
            <v>G &amp; G Fire Protection Inc</v>
          </cell>
          <cell r="E7416" t="str">
            <v>MA</v>
          </cell>
          <cell r="F7416" t="str">
            <v>P1</v>
          </cell>
          <cell r="G7416" t="str">
            <v>SMALL</v>
          </cell>
          <cell r="H7416" t="str">
            <v>IH</v>
          </cell>
          <cell r="I7416" t="str">
            <v>0023046 - GENCORP INSURANCE GROUP INC</v>
          </cell>
        </row>
        <row r="7417">
          <cell r="A7417" t="str">
            <v>C58590IA</v>
          </cell>
          <cell r="B7417">
            <v>42185</v>
          </cell>
          <cell r="C7417" t="str">
            <v>C58590</v>
          </cell>
          <cell r="D7417" t="str">
            <v>Longshortway Inc</v>
          </cell>
          <cell r="E7417" t="str">
            <v>MA</v>
          </cell>
          <cell r="F7417" t="str">
            <v>P1</v>
          </cell>
          <cell r="G7417" t="str">
            <v>SMALL</v>
          </cell>
          <cell r="H7417" t="str">
            <v>IA</v>
          </cell>
          <cell r="I7417" t="str">
            <v>0022789 - KAPLAN, ELLEN A</v>
          </cell>
        </row>
        <row r="7418">
          <cell r="A7418" t="str">
            <v>C58590IH</v>
          </cell>
          <cell r="B7418">
            <v>42185</v>
          </cell>
          <cell r="C7418" t="str">
            <v>C58590</v>
          </cell>
          <cell r="D7418" t="str">
            <v>Longshortway Inc</v>
          </cell>
          <cell r="E7418" t="str">
            <v>MA</v>
          </cell>
          <cell r="F7418" t="str">
            <v>P1</v>
          </cell>
          <cell r="G7418" t="str">
            <v>SMALL</v>
          </cell>
          <cell r="H7418" t="str">
            <v>IH</v>
          </cell>
          <cell r="I7418" t="str">
            <v>0022789 - KAPLAN, ELLEN A</v>
          </cell>
        </row>
        <row r="7419">
          <cell r="A7419" t="str">
            <v>C58594IH</v>
          </cell>
          <cell r="B7419">
            <v>42185</v>
          </cell>
          <cell r="C7419" t="str">
            <v>C58594</v>
          </cell>
          <cell r="D7419" t="str">
            <v>Mechanical Air of N E Inc</v>
          </cell>
          <cell r="E7419" t="str">
            <v>MA</v>
          </cell>
          <cell r="F7419" t="str">
            <v>P1</v>
          </cell>
          <cell r="G7419" t="str">
            <v>SMALL</v>
          </cell>
          <cell r="H7419" t="str">
            <v>IH</v>
          </cell>
          <cell r="I7419" t="str">
            <v>0022882 - UNITED BUSINESSMANS INSURANCE AGENCY</v>
          </cell>
        </row>
        <row r="7420">
          <cell r="A7420" t="str">
            <v>C58596JA</v>
          </cell>
          <cell r="B7420">
            <v>42185</v>
          </cell>
          <cell r="C7420" t="str">
            <v>C58596</v>
          </cell>
          <cell r="D7420" t="str">
            <v>Healthy Smiles PC</v>
          </cell>
          <cell r="E7420" t="str">
            <v>MA</v>
          </cell>
          <cell r="F7420" t="str">
            <v>P1</v>
          </cell>
          <cell r="G7420" t="str">
            <v>SMALL</v>
          </cell>
          <cell r="H7420" t="str">
            <v>JA</v>
          </cell>
          <cell r="I7420" t="str">
            <v>0022803 - INTEGRATED INSURANCE SOLUTIONS LLC</v>
          </cell>
        </row>
        <row r="7421">
          <cell r="A7421" t="str">
            <v>C58600IH</v>
          </cell>
          <cell r="B7421">
            <v>42185</v>
          </cell>
          <cell r="C7421" t="str">
            <v>C58600</v>
          </cell>
          <cell r="D7421" t="str">
            <v>AdCare Educational Institute Inc</v>
          </cell>
          <cell r="E7421" t="str">
            <v>MA</v>
          </cell>
          <cell r="F7421" t="str">
            <v>P1</v>
          </cell>
          <cell r="G7421" t="str">
            <v>SMALL</v>
          </cell>
          <cell r="H7421" t="str">
            <v>IH</v>
          </cell>
          <cell r="I7421" t="str">
            <v>0035229 - RSC INSURANCE BROKERAGE INC</v>
          </cell>
        </row>
        <row r="7422">
          <cell r="A7422" t="str">
            <v>C58602IH</v>
          </cell>
          <cell r="B7422">
            <v>42185</v>
          </cell>
          <cell r="C7422" t="str">
            <v>C58602</v>
          </cell>
          <cell r="D7422" t="str">
            <v>Hornung &amp; Scimone PC</v>
          </cell>
          <cell r="E7422" t="str">
            <v>MA</v>
          </cell>
          <cell r="F7422" t="str">
            <v>P1</v>
          </cell>
          <cell r="G7422" t="str">
            <v>SMALL</v>
          </cell>
          <cell r="H7422" t="str">
            <v>IH</v>
          </cell>
          <cell r="I7422" t="str">
            <v>0022959 - BSI INSURANCE AGENCY INC</v>
          </cell>
        </row>
        <row r="7423">
          <cell r="A7423" t="str">
            <v>C58603IH</v>
          </cell>
          <cell r="B7423">
            <v>42185</v>
          </cell>
          <cell r="C7423" t="str">
            <v>C58603</v>
          </cell>
          <cell r="D7423" t="str">
            <v>Dynamic Balancing Service Inc</v>
          </cell>
          <cell r="E7423" t="str">
            <v>MA</v>
          </cell>
          <cell r="F7423" t="str">
            <v>P1</v>
          </cell>
          <cell r="G7423" t="str">
            <v>SMALL</v>
          </cell>
          <cell r="H7423" t="str">
            <v>IH</v>
          </cell>
          <cell r="I7423" t="str">
            <v>0025930 - BOSTON COMMONWEALTH ADVANTAGE LLC</v>
          </cell>
        </row>
        <row r="7424">
          <cell r="A7424" t="str">
            <v>C58605IA</v>
          </cell>
          <cell r="B7424">
            <v>42185</v>
          </cell>
          <cell r="C7424" t="str">
            <v>C58605</v>
          </cell>
          <cell r="D7424" t="str">
            <v>Concert Pharmaceuticals</v>
          </cell>
          <cell r="E7424" t="str">
            <v>MA</v>
          </cell>
          <cell r="F7424" t="str">
            <v>P1</v>
          </cell>
          <cell r="G7424" t="str">
            <v>CRC</v>
          </cell>
          <cell r="H7424" t="str">
            <v>IA</v>
          </cell>
          <cell r="I7424" t="str">
            <v>0022957 - EASTERN BENEFITS GROUP</v>
          </cell>
        </row>
        <row r="7425">
          <cell r="A7425" t="str">
            <v>C58609IV</v>
          </cell>
          <cell r="B7425">
            <v>42185</v>
          </cell>
          <cell r="C7425" t="str">
            <v>C58609</v>
          </cell>
          <cell r="D7425" t="str">
            <v>JumpStart Physical Therapy Inc</v>
          </cell>
          <cell r="E7425" t="str">
            <v>MA</v>
          </cell>
          <cell r="F7425" t="str">
            <v>P1</v>
          </cell>
          <cell r="G7425" t="str">
            <v>SMALL</v>
          </cell>
          <cell r="H7425" t="str">
            <v>IV</v>
          </cell>
          <cell r="I7425" t="str">
            <v>0023048 - LAZZARI, ERIC</v>
          </cell>
        </row>
        <row r="7426">
          <cell r="A7426" t="str">
            <v>C58610IH</v>
          </cell>
          <cell r="B7426">
            <v>42185</v>
          </cell>
          <cell r="C7426" t="str">
            <v>C58610</v>
          </cell>
          <cell r="D7426" t="str">
            <v>Interbit Data Inc</v>
          </cell>
          <cell r="E7426" t="str">
            <v>MA</v>
          </cell>
          <cell r="F7426" t="str">
            <v>P1</v>
          </cell>
          <cell r="G7426" t="str">
            <v>SMALL</v>
          </cell>
          <cell r="H7426" t="str">
            <v>IH</v>
          </cell>
          <cell r="I7426" t="str">
            <v>0022966 - PANICO, MICHAEL</v>
          </cell>
        </row>
        <row r="7427">
          <cell r="A7427" t="str">
            <v>C58612IV</v>
          </cell>
          <cell r="B7427">
            <v>42185</v>
          </cell>
          <cell r="C7427" t="str">
            <v>C58612</v>
          </cell>
          <cell r="D7427" t="str">
            <v>C.W. Rogers, Inc.</v>
          </cell>
          <cell r="E7427" t="str">
            <v>ME</v>
          </cell>
          <cell r="F7427" t="str">
            <v>P1</v>
          </cell>
          <cell r="G7427" t="str">
            <v>SMALL</v>
          </cell>
          <cell r="H7427" t="str">
            <v>IV</v>
          </cell>
          <cell r="I7427" t="str">
            <v>0025033 - NORTON FINANCIAL SERVICES INC</v>
          </cell>
        </row>
        <row r="7428">
          <cell r="A7428" t="str">
            <v>C58613IV</v>
          </cell>
          <cell r="B7428">
            <v>42185</v>
          </cell>
          <cell r="C7428" t="str">
            <v>C58613</v>
          </cell>
          <cell r="D7428" t="str">
            <v>Norton &amp; Masters, CPAS, P.A.</v>
          </cell>
          <cell r="E7428" t="str">
            <v>ME</v>
          </cell>
          <cell r="F7428" t="str">
            <v>P1</v>
          </cell>
          <cell r="G7428" t="str">
            <v>SMALL</v>
          </cell>
          <cell r="H7428" t="str">
            <v>IV</v>
          </cell>
          <cell r="I7428" t="str">
            <v>0022970 - ALLEN FINANCIAL GROUP</v>
          </cell>
        </row>
        <row r="7429">
          <cell r="A7429" t="str">
            <v>C58614IH</v>
          </cell>
          <cell r="B7429">
            <v>42185</v>
          </cell>
          <cell r="C7429" t="str">
            <v>C58614</v>
          </cell>
          <cell r="D7429" t="str">
            <v>Northeast Sanitation Corp</v>
          </cell>
          <cell r="E7429" t="str">
            <v>MA</v>
          </cell>
          <cell r="F7429" t="str">
            <v>P1</v>
          </cell>
          <cell r="G7429" t="str">
            <v>SMALL</v>
          </cell>
          <cell r="H7429" t="str">
            <v>IH</v>
          </cell>
          <cell r="I7429" t="str">
            <v>0022790 - HARRINGTON, TIMOTHY P</v>
          </cell>
        </row>
        <row r="7430">
          <cell r="A7430" t="str">
            <v>C58619IH</v>
          </cell>
          <cell r="B7430">
            <v>42185</v>
          </cell>
          <cell r="C7430" t="str">
            <v>C58619</v>
          </cell>
          <cell r="D7430" t="str">
            <v>Vesey &amp; Company PC</v>
          </cell>
          <cell r="E7430" t="str">
            <v>MA</v>
          </cell>
          <cell r="F7430" t="str">
            <v>P1</v>
          </cell>
          <cell r="G7430" t="str">
            <v>SMALL</v>
          </cell>
          <cell r="H7430" t="str">
            <v>IH</v>
          </cell>
          <cell r="I7430" t="str">
            <v>0022830 - ROLANDO A CAPANNA INS AGENCY LLC</v>
          </cell>
        </row>
        <row r="7431">
          <cell r="A7431" t="str">
            <v>C58622IA</v>
          </cell>
          <cell r="B7431">
            <v>42185</v>
          </cell>
          <cell r="C7431" t="str">
            <v>C58622</v>
          </cell>
          <cell r="D7431" t="str">
            <v>Prudential Dental Associates</v>
          </cell>
          <cell r="E7431" t="str">
            <v>MA</v>
          </cell>
          <cell r="F7431" t="str">
            <v>P1</v>
          </cell>
          <cell r="G7431" t="str">
            <v>SMALL</v>
          </cell>
          <cell r="H7431" t="str">
            <v>IA</v>
          </cell>
          <cell r="I7431" t="str">
            <v>0022813 - BARSHAN, EDAN</v>
          </cell>
        </row>
        <row r="7432">
          <cell r="A7432" t="str">
            <v>C58623IH</v>
          </cell>
          <cell r="B7432">
            <v>42185</v>
          </cell>
          <cell r="C7432" t="str">
            <v>C58623</v>
          </cell>
          <cell r="D7432" t="str">
            <v>Central Prep Corporation</v>
          </cell>
          <cell r="E7432" t="str">
            <v>MA</v>
          </cell>
          <cell r="F7432" t="str">
            <v>P1</v>
          </cell>
          <cell r="G7432" t="str">
            <v>SMALL</v>
          </cell>
          <cell r="H7432" t="str">
            <v>IH</v>
          </cell>
          <cell r="I7432" t="str">
            <v>0028209 - EASTERN BENEFITS GROUP</v>
          </cell>
        </row>
        <row r="7433">
          <cell r="A7433" t="str">
            <v>C58624JM</v>
          </cell>
          <cell r="B7433">
            <v>42185</v>
          </cell>
          <cell r="C7433" t="str">
            <v>C58624</v>
          </cell>
          <cell r="D7433" t="str">
            <v>Ambix Consulting LLC</v>
          </cell>
          <cell r="E7433" t="str">
            <v>NH</v>
          </cell>
          <cell r="F7433" t="str">
            <v>P1</v>
          </cell>
          <cell r="G7433" t="str">
            <v>SMALL</v>
          </cell>
          <cell r="H7433" t="str">
            <v>JM</v>
          </cell>
        </row>
        <row r="7434">
          <cell r="A7434" t="str">
            <v>C58626IV</v>
          </cell>
          <cell r="B7434">
            <v>42185</v>
          </cell>
          <cell r="C7434" t="str">
            <v>C58626</v>
          </cell>
          <cell r="D7434" t="str">
            <v>North Woods Contracting, Inc.</v>
          </cell>
          <cell r="E7434" t="str">
            <v>ME</v>
          </cell>
          <cell r="F7434" t="str">
            <v>P1</v>
          </cell>
          <cell r="G7434" t="str">
            <v>SMALL</v>
          </cell>
          <cell r="H7434" t="str">
            <v>IV</v>
          </cell>
          <cell r="I7434" t="str">
            <v>0022806 - JONES-HOXIE CORPORATION</v>
          </cell>
        </row>
        <row r="7435">
          <cell r="A7435" t="str">
            <v>C58626MI</v>
          </cell>
          <cell r="B7435">
            <v>42185</v>
          </cell>
          <cell r="C7435" t="str">
            <v>C58626</v>
          </cell>
          <cell r="D7435" t="str">
            <v>North Woods Contracting, Inc.</v>
          </cell>
          <cell r="E7435" t="str">
            <v>ME</v>
          </cell>
          <cell r="F7435" t="str">
            <v>P1</v>
          </cell>
          <cell r="G7435" t="str">
            <v>MCARE</v>
          </cell>
          <cell r="H7435" t="str">
            <v>MI</v>
          </cell>
          <cell r="I7435" t="str">
            <v>0022806 - JONES-HOXIE CORPORATION</v>
          </cell>
        </row>
        <row r="7436">
          <cell r="A7436" t="str">
            <v>C58627IA</v>
          </cell>
          <cell r="B7436">
            <v>42185</v>
          </cell>
          <cell r="C7436" t="str">
            <v>C58627</v>
          </cell>
          <cell r="D7436" t="str">
            <v>Emagine Communications LLC</v>
          </cell>
          <cell r="E7436" t="str">
            <v>MA</v>
          </cell>
          <cell r="F7436" t="str">
            <v>P1</v>
          </cell>
          <cell r="G7436" t="str">
            <v>SMALL</v>
          </cell>
          <cell r="H7436" t="str">
            <v>IA</v>
          </cell>
          <cell r="I7436" t="str">
            <v>0022980 - VERRIA, JOSEPH M</v>
          </cell>
        </row>
        <row r="7437">
          <cell r="A7437" t="str">
            <v>C58627IH</v>
          </cell>
          <cell r="B7437">
            <v>42185</v>
          </cell>
          <cell r="C7437" t="str">
            <v>C58627</v>
          </cell>
          <cell r="D7437" t="str">
            <v>Emagine Communications LLC</v>
          </cell>
          <cell r="E7437" t="str">
            <v>MA</v>
          </cell>
          <cell r="F7437" t="str">
            <v>P1</v>
          </cell>
          <cell r="G7437" t="str">
            <v>SMALL</v>
          </cell>
          <cell r="H7437" t="str">
            <v>IH</v>
          </cell>
          <cell r="I7437" t="str">
            <v>0022980 - VERRIA, JOSEPH M</v>
          </cell>
        </row>
        <row r="7438">
          <cell r="A7438" t="str">
            <v>C58631JA</v>
          </cell>
          <cell r="B7438">
            <v>42185</v>
          </cell>
          <cell r="C7438" t="str">
            <v>C58631</v>
          </cell>
          <cell r="D7438" t="str">
            <v>BioPharm Engineered Systems Inc</v>
          </cell>
          <cell r="E7438" t="str">
            <v>MA</v>
          </cell>
          <cell r="F7438" t="str">
            <v>P1</v>
          </cell>
          <cell r="G7438" t="str">
            <v>SMALL</v>
          </cell>
          <cell r="H7438" t="str">
            <v>JA</v>
          </cell>
          <cell r="I7438" t="str">
            <v>0022962 - PARTNERS BENEFIT GROUP INC</v>
          </cell>
        </row>
        <row r="7439">
          <cell r="A7439" t="str">
            <v>C58632IH</v>
          </cell>
          <cell r="B7439">
            <v>42185</v>
          </cell>
          <cell r="C7439" t="str">
            <v>C58632</v>
          </cell>
          <cell r="D7439" t="str">
            <v>Kenmark Office Systems Inc</v>
          </cell>
          <cell r="E7439" t="str">
            <v>MA</v>
          </cell>
          <cell r="F7439" t="str">
            <v>P1</v>
          </cell>
          <cell r="G7439" t="str">
            <v>SMALL</v>
          </cell>
          <cell r="H7439" t="str">
            <v>IH</v>
          </cell>
          <cell r="I7439" t="str">
            <v>0025572 - ROGERS &amp; GRAY INSURANCE AGENCY</v>
          </cell>
        </row>
        <row r="7440">
          <cell r="A7440" t="str">
            <v>C58633IH</v>
          </cell>
          <cell r="B7440">
            <v>42185</v>
          </cell>
          <cell r="C7440" t="str">
            <v>C58633</v>
          </cell>
          <cell r="D7440" t="str">
            <v>JC Clocks Co Inc</v>
          </cell>
          <cell r="E7440" t="str">
            <v>MA</v>
          </cell>
          <cell r="F7440" t="str">
            <v>P1</v>
          </cell>
          <cell r="G7440" t="str">
            <v>SMALL</v>
          </cell>
          <cell r="H7440" t="str">
            <v>IH</v>
          </cell>
          <cell r="I7440" t="str">
            <v>0022949 - EASTERN BENEFITS GROUP</v>
          </cell>
        </row>
        <row r="7441">
          <cell r="A7441" t="str">
            <v>C58636JM</v>
          </cell>
          <cell r="B7441">
            <v>42185</v>
          </cell>
          <cell r="C7441" t="str">
            <v>C58636</v>
          </cell>
          <cell r="D7441" t="str">
            <v>Associated Builders and Contractors NH/VT</v>
          </cell>
          <cell r="E7441" t="str">
            <v>NH</v>
          </cell>
          <cell r="F7441" t="str">
            <v>P1</v>
          </cell>
          <cell r="G7441" t="str">
            <v>SMALL</v>
          </cell>
          <cell r="H7441" t="str">
            <v>JM</v>
          </cell>
          <cell r="I7441" t="str">
            <v>0023035 - MILLER, ROBERT</v>
          </cell>
        </row>
        <row r="7442">
          <cell r="A7442" t="str">
            <v>C58636JR</v>
          </cell>
          <cell r="B7442">
            <v>42185</v>
          </cell>
          <cell r="C7442" t="str">
            <v>C58636</v>
          </cell>
          <cell r="D7442" t="str">
            <v>Associated Builders and Contractors NH/VT</v>
          </cell>
          <cell r="E7442" t="str">
            <v>NH</v>
          </cell>
          <cell r="F7442" t="str">
            <v>P1</v>
          </cell>
          <cell r="G7442" t="str">
            <v>SMALL</v>
          </cell>
          <cell r="H7442" t="str">
            <v>JR</v>
          </cell>
          <cell r="I7442" t="str">
            <v>0023035 - MILLER, ROBERT</v>
          </cell>
        </row>
        <row r="7443">
          <cell r="A7443" t="str">
            <v>C58637IH</v>
          </cell>
          <cell r="B7443">
            <v>42185</v>
          </cell>
          <cell r="C7443" t="str">
            <v>C58637</v>
          </cell>
          <cell r="D7443" t="str">
            <v>Product Insight Inc</v>
          </cell>
          <cell r="E7443" t="str">
            <v>MA</v>
          </cell>
          <cell r="F7443" t="str">
            <v>P1</v>
          </cell>
          <cell r="G7443" t="str">
            <v>SMALL</v>
          </cell>
          <cell r="H7443" t="str">
            <v>IH</v>
          </cell>
          <cell r="I7443" t="str">
            <v>0023034 - NILSON JR, PAUL A</v>
          </cell>
        </row>
        <row r="7444">
          <cell r="A7444" t="str">
            <v>C58641IH</v>
          </cell>
          <cell r="B7444">
            <v>42185</v>
          </cell>
          <cell r="C7444" t="str">
            <v>C58641</v>
          </cell>
          <cell r="D7444" t="str">
            <v>SMART LLC</v>
          </cell>
          <cell r="E7444" t="str">
            <v>MA</v>
          </cell>
          <cell r="F7444" t="str">
            <v>P1</v>
          </cell>
          <cell r="G7444" t="str">
            <v>SMALL</v>
          </cell>
          <cell r="H7444" t="str">
            <v>IH</v>
          </cell>
          <cell r="I7444" t="str">
            <v>0022961 - SMALL BUSINESS INSURANCE AGENCY INC</v>
          </cell>
        </row>
        <row r="7445">
          <cell r="A7445" t="str">
            <v>C58644IH</v>
          </cell>
          <cell r="B7445">
            <v>42185</v>
          </cell>
          <cell r="C7445" t="str">
            <v>C58644</v>
          </cell>
          <cell r="D7445" t="str">
            <v>Hematology Oncology Specialists of Cape Cod PC</v>
          </cell>
          <cell r="E7445" t="str">
            <v>MA</v>
          </cell>
          <cell r="F7445" t="str">
            <v>P1</v>
          </cell>
          <cell r="G7445" t="str">
            <v>SMALL</v>
          </cell>
          <cell r="H7445" t="str">
            <v>IH</v>
          </cell>
          <cell r="I7445" t="str">
            <v>0023039 - KAPLAN, ELLEN A</v>
          </cell>
        </row>
        <row r="7446">
          <cell r="A7446" t="str">
            <v>C58644IV</v>
          </cell>
          <cell r="B7446">
            <v>42185</v>
          </cell>
          <cell r="C7446" t="str">
            <v>C58644</v>
          </cell>
          <cell r="D7446" t="str">
            <v>Hematology Oncology Specialists of Cape Cod PC</v>
          </cell>
          <cell r="E7446" t="str">
            <v>MA</v>
          </cell>
          <cell r="F7446" t="str">
            <v>P1</v>
          </cell>
          <cell r="G7446" t="str">
            <v>SMALL</v>
          </cell>
          <cell r="H7446" t="str">
            <v>IV</v>
          </cell>
          <cell r="I7446" t="str">
            <v>0023039 - KAPLAN, ELLEN A</v>
          </cell>
        </row>
        <row r="7447">
          <cell r="A7447" t="str">
            <v>C58646JH</v>
          </cell>
          <cell r="B7447">
            <v>42185</v>
          </cell>
          <cell r="C7447" t="str">
            <v>C58646</v>
          </cell>
          <cell r="D7447" t="str">
            <v>Richards Robinson Sheppard Insurance LLC</v>
          </cell>
          <cell r="E7447" t="str">
            <v>MA</v>
          </cell>
          <cell r="F7447" t="str">
            <v>P1</v>
          </cell>
          <cell r="G7447" t="str">
            <v>SMALL</v>
          </cell>
          <cell r="H7447" t="str">
            <v>JH</v>
          </cell>
          <cell r="I7447" t="str">
            <v>0023045 - NEW ENGLAND MEDICAL INS AGENCY LLC</v>
          </cell>
        </row>
        <row r="7448">
          <cell r="A7448" t="str">
            <v>C58648IH</v>
          </cell>
          <cell r="B7448">
            <v>42185</v>
          </cell>
          <cell r="C7448" t="str">
            <v>C58648</v>
          </cell>
          <cell r="D7448" t="str">
            <v>BayPoint Builders Corp</v>
          </cell>
          <cell r="E7448" t="str">
            <v>MA</v>
          </cell>
          <cell r="F7448" t="str">
            <v>P1</v>
          </cell>
          <cell r="G7448" t="str">
            <v>SMALL</v>
          </cell>
          <cell r="H7448" t="str">
            <v>IH</v>
          </cell>
          <cell r="I7448" t="str">
            <v>0023041 - INCENTIVE GROUP</v>
          </cell>
        </row>
        <row r="7449">
          <cell r="A7449" t="str">
            <v>C58649IH</v>
          </cell>
          <cell r="B7449">
            <v>42185</v>
          </cell>
          <cell r="C7449" t="str">
            <v>C58649</v>
          </cell>
          <cell r="D7449" t="str">
            <v>SI2 Technologies Inc</v>
          </cell>
          <cell r="E7449" t="str">
            <v>MA</v>
          </cell>
          <cell r="F7449" t="str">
            <v>P1</v>
          </cell>
          <cell r="G7449" t="str">
            <v>SMALL</v>
          </cell>
          <cell r="H7449" t="str">
            <v>IH</v>
          </cell>
          <cell r="I7449" t="str">
            <v>0030563 - DIGITAL INSURANCE AGENCY INC</v>
          </cell>
        </row>
        <row r="7450">
          <cell r="A7450" t="str">
            <v>C58652IH</v>
          </cell>
          <cell r="B7450">
            <v>42185</v>
          </cell>
          <cell r="C7450" t="str">
            <v>C58652</v>
          </cell>
          <cell r="D7450" t="str">
            <v>Framingham Podiatry Associates Inc</v>
          </cell>
          <cell r="E7450" t="str">
            <v>MA</v>
          </cell>
          <cell r="F7450" t="str">
            <v>P1</v>
          </cell>
          <cell r="G7450" t="str">
            <v>SMALL</v>
          </cell>
          <cell r="H7450" t="str">
            <v>IH</v>
          </cell>
          <cell r="I7450" t="str">
            <v>0022993 - SPRING INSURANCE GROUP LLC</v>
          </cell>
        </row>
        <row r="7451">
          <cell r="A7451" t="str">
            <v>C58654IH</v>
          </cell>
          <cell r="B7451">
            <v>42185</v>
          </cell>
          <cell r="C7451" t="str">
            <v>C58654</v>
          </cell>
          <cell r="D7451" t="str">
            <v>Dane Shulman Associates LLC</v>
          </cell>
          <cell r="E7451" t="str">
            <v>MA</v>
          </cell>
          <cell r="F7451" t="str">
            <v>P1</v>
          </cell>
          <cell r="G7451" t="str">
            <v>SMALL</v>
          </cell>
          <cell r="H7451" t="str">
            <v>IH</v>
          </cell>
          <cell r="I7451" t="str">
            <v>0030984 - GAUDREAU GROUP INC INS AGENCY</v>
          </cell>
        </row>
        <row r="7452">
          <cell r="A7452" t="str">
            <v>C58654JA</v>
          </cell>
          <cell r="B7452">
            <v>42185</v>
          </cell>
          <cell r="C7452" t="str">
            <v>C58654</v>
          </cell>
          <cell r="D7452" t="str">
            <v>Dane Shulman Associates LLC</v>
          </cell>
          <cell r="E7452" t="str">
            <v>MA</v>
          </cell>
          <cell r="F7452" t="str">
            <v>P1</v>
          </cell>
          <cell r="G7452" t="str">
            <v>SMALL</v>
          </cell>
          <cell r="H7452" t="str">
            <v>JA</v>
          </cell>
          <cell r="I7452" t="str">
            <v>0030984 - GAUDREAU GROUP INC INS AGENCY</v>
          </cell>
        </row>
        <row r="7453">
          <cell r="A7453" t="str">
            <v>C58655IA</v>
          </cell>
          <cell r="B7453">
            <v>42185</v>
          </cell>
          <cell r="C7453" t="str">
            <v>C58655</v>
          </cell>
          <cell r="D7453" t="str">
            <v>Shareable Ink</v>
          </cell>
          <cell r="E7453" t="str">
            <v>MA</v>
          </cell>
          <cell r="F7453" t="str">
            <v>P1</v>
          </cell>
          <cell r="G7453" t="str">
            <v>SMALL</v>
          </cell>
          <cell r="H7453" t="str">
            <v>IA</v>
          </cell>
          <cell r="I7453" t="str">
            <v>0022986 - SHERBLOM INSURANCE AGENCY</v>
          </cell>
        </row>
        <row r="7454">
          <cell r="A7454" t="str">
            <v>C58655IH</v>
          </cell>
          <cell r="B7454">
            <v>42185</v>
          </cell>
          <cell r="C7454" t="str">
            <v>C58655</v>
          </cell>
          <cell r="D7454" t="str">
            <v>Shareable Ink</v>
          </cell>
          <cell r="E7454" t="str">
            <v>MA</v>
          </cell>
          <cell r="F7454" t="str">
            <v>P1</v>
          </cell>
          <cell r="G7454" t="str">
            <v>SMALL</v>
          </cell>
          <cell r="H7454" t="str">
            <v>IH</v>
          </cell>
          <cell r="I7454" t="str">
            <v>0022986 - SHERBLOM INSURANCE AGENCY</v>
          </cell>
        </row>
        <row r="7455">
          <cell r="A7455" t="str">
            <v>C58656PO</v>
          </cell>
          <cell r="B7455">
            <v>42185</v>
          </cell>
          <cell r="C7455" t="str">
            <v>C58656</v>
          </cell>
          <cell r="D7455" t="str">
            <v>York's Wild Kingdom, Inc.</v>
          </cell>
          <cell r="E7455" t="str">
            <v>ME</v>
          </cell>
          <cell r="F7455" t="str">
            <v>P1</v>
          </cell>
          <cell r="G7455" t="str">
            <v>SMALL</v>
          </cell>
          <cell r="H7455" t="str">
            <v>PO</v>
          </cell>
          <cell r="I7455" t="str">
            <v>0023012 - LONTINE JR, BERNARD J</v>
          </cell>
        </row>
        <row r="7456">
          <cell r="A7456" t="str">
            <v>C58657IV</v>
          </cell>
          <cell r="B7456">
            <v>42185</v>
          </cell>
          <cell r="C7456" t="str">
            <v>C58657</v>
          </cell>
          <cell r="D7456" t="str">
            <v>K. Bros., Inc.</v>
          </cell>
          <cell r="E7456" t="str">
            <v>ME</v>
          </cell>
          <cell r="F7456" t="str">
            <v>P1</v>
          </cell>
          <cell r="G7456" t="str">
            <v>SMALL</v>
          </cell>
          <cell r="H7456" t="str">
            <v>IV</v>
          </cell>
          <cell r="I7456" t="str">
            <v>0023013 - GAGNE, ROGER N</v>
          </cell>
        </row>
        <row r="7457">
          <cell r="A7457" t="str">
            <v>C58657PO</v>
          </cell>
          <cell r="B7457">
            <v>42185</v>
          </cell>
          <cell r="C7457" t="str">
            <v>C58657</v>
          </cell>
          <cell r="D7457" t="str">
            <v>K. Bros., Inc.</v>
          </cell>
          <cell r="E7457" t="str">
            <v>ME</v>
          </cell>
          <cell r="F7457" t="str">
            <v>P1</v>
          </cell>
          <cell r="G7457" t="str">
            <v>SMALL</v>
          </cell>
          <cell r="H7457" t="str">
            <v>PO</v>
          </cell>
          <cell r="I7457" t="str">
            <v>0023013 - GAGNE, ROGER N</v>
          </cell>
        </row>
        <row r="7458">
          <cell r="A7458" t="str">
            <v>C58661IH</v>
          </cell>
          <cell r="B7458">
            <v>42185</v>
          </cell>
          <cell r="C7458" t="str">
            <v>C58661</v>
          </cell>
          <cell r="D7458" t="str">
            <v>Norris &amp; Associates Inc</v>
          </cell>
          <cell r="E7458" t="str">
            <v>MA</v>
          </cell>
          <cell r="F7458" t="str">
            <v>P1</v>
          </cell>
          <cell r="G7458" t="str">
            <v>SMALL</v>
          </cell>
          <cell r="H7458" t="str">
            <v>IH</v>
          </cell>
          <cell r="I7458" t="str">
            <v>0022989 - EASTERN BENEFITS GROUP</v>
          </cell>
        </row>
        <row r="7459">
          <cell r="A7459" t="str">
            <v>C58664IH</v>
          </cell>
          <cell r="B7459">
            <v>42185</v>
          </cell>
          <cell r="C7459" t="str">
            <v>C58664</v>
          </cell>
          <cell r="D7459" t="str">
            <v>Richard C Gillis DMD PC</v>
          </cell>
          <cell r="E7459" t="str">
            <v>MA</v>
          </cell>
          <cell r="F7459" t="str">
            <v>P1</v>
          </cell>
          <cell r="G7459" t="str">
            <v>GPC</v>
          </cell>
          <cell r="H7459" t="str">
            <v>IH</v>
          </cell>
          <cell r="I7459" t="str">
            <v>0022956 - SPRING INSURANCE GROUP LLC</v>
          </cell>
        </row>
        <row r="7460">
          <cell r="A7460" t="str">
            <v>C58664IV</v>
          </cell>
          <cell r="B7460">
            <v>42185</v>
          </cell>
          <cell r="C7460" t="str">
            <v>C58664</v>
          </cell>
          <cell r="D7460" t="str">
            <v>Richard C Gillis DMD PC</v>
          </cell>
          <cell r="E7460" t="str">
            <v>MA</v>
          </cell>
          <cell r="F7460" t="str">
            <v>P1</v>
          </cell>
          <cell r="G7460" t="str">
            <v>GPC</v>
          </cell>
          <cell r="H7460" t="str">
            <v>IV</v>
          </cell>
          <cell r="I7460" t="str">
            <v>0022956 - SPRING INSURANCE GROUP LLC</v>
          </cell>
        </row>
        <row r="7461">
          <cell r="A7461" t="str">
            <v>C58665JM</v>
          </cell>
          <cell r="B7461">
            <v>42185</v>
          </cell>
          <cell r="C7461" t="str">
            <v>C58665</v>
          </cell>
          <cell r="D7461" t="str">
            <v>Robert H Irwin Motors Inc</v>
          </cell>
          <cell r="E7461" t="str">
            <v>NH</v>
          </cell>
          <cell r="F7461" t="str">
            <v>P1</v>
          </cell>
          <cell r="G7461" t="str">
            <v>CRC</v>
          </cell>
          <cell r="H7461" t="str">
            <v>JM</v>
          </cell>
          <cell r="I7461" t="str">
            <v>0023513 - MELCHER &amp; PRESCOTT AGENCY INC</v>
          </cell>
        </row>
        <row r="7462">
          <cell r="A7462" t="str">
            <v>C58666IV</v>
          </cell>
          <cell r="B7462">
            <v>42185</v>
          </cell>
          <cell r="C7462" t="str">
            <v>C58666</v>
          </cell>
          <cell r="D7462" t="str">
            <v>Snowbound Software Corporation</v>
          </cell>
          <cell r="E7462" t="str">
            <v>MA</v>
          </cell>
          <cell r="F7462" t="str">
            <v>P1</v>
          </cell>
          <cell r="G7462" t="str">
            <v>SMALL</v>
          </cell>
          <cell r="H7462" t="str">
            <v>IV</v>
          </cell>
          <cell r="I7462" t="str">
            <v>0025513 - HRK BROKERAGE SERVICES LLC</v>
          </cell>
        </row>
        <row r="7463">
          <cell r="A7463" t="str">
            <v>C58666JH</v>
          </cell>
          <cell r="B7463">
            <v>42185</v>
          </cell>
          <cell r="C7463" t="str">
            <v>C58666</v>
          </cell>
          <cell r="D7463" t="str">
            <v>Snowbound Software Corporation</v>
          </cell>
          <cell r="E7463" t="str">
            <v>MA</v>
          </cell>
          <cell r="F7463" t="str">
            <v>P1</v>
          </cell>
          <cell r="G7463" t="str">
            <v>SMALL</v>
          </cell>
          <cell r="H7463" t="str">
            <v>JH</v>
          </cell>
          <cell r="I7463" t="str">
            <v>0025513 - HRK BROKERAGE SERVICES LLC</v>
          </cell>
        </row>
        <row r="7464">
          <cell r="A7464" t="str">
            <v>C58669IA</v>
          </cell>
          <cell r="B7464">
            <v>42185</v>
          </cell>
          <cell r="C7464" t="str">
            <v>C58669</v>
          </cell>
          <cell r="D7464" t="str">
            <v>O YA LLC</v>
          </cell>
          <cell r="E7464" t="str">
            <v>MA</v>
          </cell>
          <cell r="F7464" t="str">
            <v>P1</v>
          </cell>
          <cell r="G7464" t="str">
            <v>SMALL</v>
          </cell>
          <cell r="H7464" t="str">
            <v>IA</v>
          </cell>
          <cell r="I7464" t="str">
            <v>0023038 - KAPLAN, ELLEN A</v>
          </cell>
        </row>
        <row r="7465">
          <cell r="A7465" t="str">
            <v>C58669IH</v>
          </cell>
          <cell r="B7465">
            <v>42185</v>
          </cell>
          <cell r="C7465" t="str">
            <v>C58669</v>
          </cell>
          <cell r="D7465" t="str">
            <v>O YA LLC</v>
          </cell>
          <cell r="E7465" t="str">
            <v>MA</v>
          </cell>
          <cell r="F7465" t="str">
            <v>P1</v>
          </cell>
          <cell r="G7465" t="str">
            <v>SMALL</v>
          </cell>
          <cell r="H7465" t="str">
            <v>IH</v>
          </cell>
          <cell r="I7465" t="str">
            <v>0023038 - KAPLAN, ELLEN A</v>
          </cell>
        </row>
        <row r="7466">
          <cell r="A7466" t="str">
            <v>C58673JH</v>
          </cell>
          <cell r="B7466">
            <v>42185</v>
          </cell>
          <cell r="C7466" t="str">
            <v>C58673</v>
          </cell>
          <cell r="D7466" t="str">
            <v>Advantage Benefits Inc</v>
          </cell>
          <cell r="E7466" t="str">
            <v>NH</v>
          </cell>
          <cell r="F7466" t="str">
            <v>P1</v>
          </cell>
          <cell r="G7466" t="str">
            <v>SMALL</v>
          </cell>
          <cell r="H7466" t="str">
            <v>JH</v>
          </cell>
          <cell r="I7466" t="str">
            <v>0029785 - GRANITE GROUP BENEFITS LLC</v>
          </cell>
        </row>
        <row r="7467">
          <cell r="A7467" t="str">
            <v>C58673JM</v>
          </cell>
          <cell r="B7467">
            <v>42185</v>
          </cell>
          <cell r="C7467" t="str">
            <v>C58673</v>
          </cell>
          <cell r="D7467" t="str">
            <v>Advantage Benefits Inc</v>
          </cell>
          <cell r="E7467" t="str">
            <v>NH</v>
          </cell>
          <cell r="F7467" t="str">
            <v>P1</v>
          </cell>
          <cell r="G7467" t="str">
            <v>SMALL</v>
          </cell>
          <cell r="H7467" t="str">
            <v>JM</v>
          </cell>
          <cell r="I7467" t="str">
            <v>0029785 - GRANITE GROUP BENEFITS LLC</v>
          </cell>
        </row>
        <row r="7468">
          <cell r="A7468" t="str">
            <v>C58674IH</v>
          </cell>
          <cell r="B7468">
            <v>42185</v>
          </cell>
          <cell r="C7468" t="str">
            <v>C58674</v>
          </cell>
          <cell r="D7468" t="str">
            <v>The Discovery Museums Inc</v>
          </cell>
          <cell r="E7468" t="str">
            <v>MA</v>
          </cell>
          <cell r="F7468" t="str">
            <v>P1</v>
          </cell>
          <cell r="G7468" t="str">
            <v>SMALL</v>
          </cell>
          <cell r="H7468" t="str">
            <v>IH</v>
          </cell>
          <cell r="I7468" t="str">
            <v>0030483 - DIGITAL INSURANCE AGENCY INC</v>
          </cell>
        </row>
        <row r="7469">
          <cell r="A7469" t="str">
            <v>C58674JA</v>
          </cell>
          <cell r="B7469">
            <v>42185</v>
          </cell>
          <cell r="C7469" t="str">
            <v>C58674</v>
          </cell>
          <cell r="D7469" t="str">
            <v>The Discovery Museums Inc</v>
          </cell>
          <cell r="E7469" t="str">
            <v>MA</v>
          </cell>
          <cell r="F7469" t="str">
            <v>P1</v>
          </cell>
          <cell r="G7469" t="str">
            <v>SMALL</v>
          </cell>
          <cell r="H7469" t="str">
            <v>JA</v>
          </cell>
          <cell r="I7469" t="str">
            <v>0030483 - DIGITAL INSURANCE AGENCY INC</v>
          </cell>
        </row>
        <row r="7470">
          <cell r="A7470" t="str">
            <v>C58676JH</v>
          </cell>
          <cell r="B7470">
            <v>42185</v>
          </cell>
          <cell r="C7470" t="str">
            <v>C58676</v>
          </cell>
          <cell r="D7470" t="str">
            <v>New Dimensions FCU</v>
          </cell>
          <cell r="E7470" t="str">
            <v>ME</v>
          </cell>
          <cell r="F7470" t="str">
            <v>P1</v>
          </cell>
          <cell r="G7470" t="str">
            <v>SMALL</v>
          </cell>
          <cell r="H7470" t="str">
            <v>JH</v>
          </cell>
          <cell r="I7470" t="str">
            <v>0023008 - NORTHERN BENEFITS OF MAINE LLC</v>
          </cell>
        </row>
        <row r="7471">
          <cell r="A7471" t="str">
            <v>C58677IH</v>
          </cell>
          <cell r="B7471">
            <v>42185</v>
          </cell>
          <cell r="C7471" t="str">
            <v>C58677</v>
          </cell>
          <cell r="D7471" t="str">
            <v>Dependable Healthcare Services Inc</v>
          </cell>
          <cell r="E7471" t="str">
            <v>MA</v>
          </cell>
          <cell r="F7471" t="str">
            <v>P1</v>
          </cell>
          <cell r="G7471" t="str">
            <v>SMALL</v>
          </cell>
          <cell r="H7471" t="str">
            <v>IH</v>
          </cell>
          <cell r="I7471" t="str">
            <v>0023014 - KOROWSKI, JOSEPH</v>
          </cell>
        </row>
        <row r="7472">
          <cell r="A7472" t="str">
            <v>C58678PO</v>
          </cell>
          <cell r="B7472">
            <v>42185</v>
          </cell>
          <cell r="C7472" t="str">
            <v>C58678</v>
          </cell>
          <cell r="D7472" t="str">
            <v>Hallmark Homes Corp.</v>
          </cell>
          <cell r="E7472" t="str">
            <v>ME</v>
          </cell>
          <cell r="F7472" t="str">
            <v>P1</v>
          </cell>
          <cell r="G7472" t="str">
            <v>SMALL</v>
          </cell>
          <cell r="H7472" t="str">
            <v>PO</v>
          </cell>
          <cell r="I7472" t="str">
            <v>0022967 - BUSINESS INSURANCE AGENCY</v>
          </cell>
        </row>
        <row r="7473">
          <cell r="A7473" t="str">
            <v>C58680IH</v>
          </cell>
          <cell r="B7473">
            <v>42185</v>
          </cell>
          <cell r="C7473" t="str">
            <v>C58680</v>
          </cell>
          <cell r="D7473" t="str">
            <v>Tollins Window &amp; Floor Cleaning Co Inc</v>
          </cell>
          <cell r="E7473" t="str">
            <v>MA</v>
          </cell>
          <cell r="F7473" t="str">
            <v>P1</v>
          </cell>
          <cell r="G7473" t="str">
            <v>SMALL</v>
          </cell>
          <cell r="H7473" t="str">
            <v>IH</v>
          </cell>
          <cell r="I7473" t="str">
            <v>0025198 - BROWN &amp; BROWN OF MASSACHUSETTS LLC</v>
          </cell>
        </row>
        <row r="7474">
          <cell r="A7474" t="str">
            <v>C58681IA</v>
          </cell>
          <cell r="B7474">
            <v>42185</v>
          </cell>
          <cell r="C7474" t="str">
            <v>C58681</v>
          </cell>
          <cell r="D7474" t="str">
            <v>LexMar Global Inc</v>
          </cell>
          <cell r="E7474" t="str">
            <v>MA</v>
          </cell>
          <cell r="F7474" t="str">
            <v>P1</v>
          </cell>
          <cell r="G7474" t="str">
            <v>SMALL</v>
          </cell>
          <cell r="H7474" t="str">
            <v>IA</v>
          </cell>
          <cell r="I7474" t="str">
            <v>0023026 - NORTHWESTERN BENEFIT ASSOC INSURANCE AGCY INC</v>
          </cell>
        </row>
        <row r="7475">
          <cell r="A7475" t="str">
            <v>C58681IH</v>
          </cell>
          <cell r="B7475">
            <v>42185</v>
          </cell>
          <cell r="C7475" t="str">
            <v>C58681</v>
          </cell>
          <cell r="D7475" t="str">
            <v>LexMar Global Inc</v>
          </cell>
          <cell r="E7475" t="str">
            <v>MA</v>
          </cell>
          <cell r="F7475" t="str">
            <v>P1</v>
          </cell>
          <cell r="G7475" t="str">
            <v>SMALL</v>
          </cell>
          <cell r="H7475" t="str">
            <v>IH</v>
          </cell>
          <cell r="I7475" t="str">
            <v>0023026 - NORTHWESTERN BENEFIT ASSOC INSURANCE AGCY INC</v>
          </cell>
        </row>
        <row r="7476">
          <cell r="A7476" t="str">
            <v>C58682IH</v>
          </cell>
          <cell r="B7476">
            <v>42185</v>
          </cell>
          <cell r="C7476" t="str">
            <v>C58682</v>
          </cell>
          <cell r="D7476" t="str">
            <v>Crossroads</v>
          </cell>
          <cell r="E7476" t="str">
            <v>ME</v>
          </cell>
          <cell r="F7476" t="str">
            <v>P1</v>
          </cell>
          <cell r="G7476" t="str">
            <v>SMALL</v>
          </cell>
          <cell r="H7476" t="str">
            <v>IH</v>
          </cell>
          <cell r="I7476" t="str">
            <v>0023011 - GAGNE, ROGER N</v>
          </cell>
        </row>
        <row r="7477">
          <cell r="A7477" t="str">
            <v>C58682IV</v>
          </cell>
          <cell r="B7477">
            <v>42185</v>
          </cell>
          <cell r="C7477" t="str">
            <v>C58682</v>
          </cell>
          <cell r="D7477" t="str">
            <v>Crossroads</v>
          </cell>
          <cell r="E7477" t="str">
            <v>ME</v>
          </cell>
          <cell r="F7477" t="str">
            <v>P1</v>
          </cell>
          <cell r="G7477" t="str">
            <v>SMALL</v>
          </cell>
          <cell r="H7477" t="str">
            <v>IV</v>
          </cell>
          <cell r="I7477" t="str">
            <v>0023011 - GAGNE, ROGER N</v>
          </cell>
        </row>
        <row r="7478">
          <cell r="A7478" t="str">
            <v>C58683IH</v>
          </cell>
          <cell r="B7478">
            <v>42185</v>
          </cell>
          <cell r="C7478" t="str">
            <v>C58683</v>
          </cell>
          <cell r="D7478" t="str">
            <v>GymStreet USA</v>
          </cell>
          <cell r="E7478" t="str">
            <v>MA</v>
          </cell>
          <cell r="F7478" t="str">
            <v>P1</v>
          </cell>
          <cell r="G7478" t="str">
            <v>SMALL</v>
          </cell>
          <cell r="H7478" t="str">
            <v>IH</v>
          </cell>
          <cell r="I7478" t="str">
            <v>0032480 - TELAMON HUMAN CAPITAL RESOURCES GROUP LLC</v>
          </cell>
        </row>
        <row r="7479">
          <cell r="A7479" t="str">
            <v>C58684IV</v>
          </cell>
          <cell r="B7479">
            <v>42185</v>
          </cell>
          <cell r="C7479" t="str">
            <v>C58684</v>
          </cell>
          <cell r="D7479" t="str">
            <v>Hygeia Foundation</v>
          </cell>
          <cell r="E7479" t="str">
            <v>ME</v>
          </cell>
          <cell r="F7479" t="str">
            <v>P1</v>
          </cell>
          <cell r="G7479" t="str">
            <v>SMALL</v>
          </cell>
          <cell r="H7479" t="str">
            <v>IV</v>
          </cell>
          <cell r="I7479" t="str">
            <v>0023009 - LOMBARD BENEFITS GROUP INC</v>
          </cell>
        </row>
        <row r="7480">
          <cell r="A7480" t="str">
            <v>C58684PO</v>
          </cell>
          <cell r="B7480">
            <v>42185</v>
          </cell>
          <cell r="C7480" t="str">
            <v>C58684</v>
          </cell>
          <cell r="D7480" t="str">
            <v>Hygeia Foundation</v>
          </cell>
          <cell r="E7480" t="str">
            <v>ME</v>
          </cell>
          <cell r="F7480" t="str">
            <v>P1</v>
          </cell>
          <cell r="G7480" t="str">
            <v>SMALL</v>
          </cell>
          <cell r="H7480" t="str">
            <v>PO</v>
          </cell>
          <cell r="I7480" t="str">
            <v>0023009 - LOMBARD BENEFITS GROUP INC</v>
          </cell>
        </row>
        <row r="7481">
          <cell r="A7481" t="str">
            <v>C58686IH</v>
          </cell>
          <cell r="B7481">
            <v>42185</v>
          </cell>
          <cell r="C7481" t="str">
            <v>C58686</v>
          </cell>
          <cell r="D7481" t="str">
            <v>Scarborough Downs</v>
          </cell>
          <cell r="E7481" t="str">
            <v>ME</v>
          </cell>
          <cell r="F7481" t="str">
            <v>P1</v>
          </cell>
          <cell r="G7481" t="str">
            <v>SMALL</v>
          </cell>
          <cell r="H7481" t="str">
            <v>IH</v>
          </cell>
          <cell r="I7481" t="str">
            <v>0022997 - CLARK INSURANCE</v>
          </cell>
        </row>
        <row r="7482">
          <cell r="A7482" t="str">
            <v>C58686PO</v>
          </cell>
          <cell r="B7482">
            <v>42185</v>
          </cell>
          <cell r="C7482" t="str">
            <v>C58686</v>
          </cell>
          <cell r="D7482" t="str">
            <v>Scarborough Downs</v>
          </cell>
          <cell r="E7482" t="str">
            <v>ME</v>
          </cell>
          <cell r="F7482" t="str">
            <v>P1</v>
          </cell>
          <cell r="G7482" t="str">
            <v>SMALL</v>
          </cell>
          <cell r="H7482" t="str">
            <v>PO</v>
          </cell>
          <cell r="I7482" t="str">
            <v>0022997 - CLARK INSURANCE</v>
          </cell>
        </row>
        <row r="7483">
          <cell r="A7483" t="str">
            <v>C58687IH</v>
          </cell>
          <cell r="B7483">
            <v>42185</v>
          </cell>
          <cell r="C7483" t="str">
            <v>C58687</v>
          </cell>
          <cell r="D7483" t="str">
            <v>Massachusetts Housing Investment Corporation</v>
          </cell>
          <cell r="E7483" t="str">
            <v>MA</v>
          </cell>
          <cell r="F7483" t="str">
            <v>P1</v>
          </cell>
          <cell r="G7483" t="str">
            <v>SMALL</v>
          </cell>
          <cell r="H7483" t="str">
            <v>IH</v>
          </cell>
          <cell r="I7483" t="str">
            <v>0023022 - MCLEAN, ALLAN T</v>
          </cell>
        </row>
        <row r="7484">
          <cell r="A7484" t="str">
            <v>C58688IH</v>
          </cell>
          <cell r="B7484">
            <v>42185</v>
          </cell>
          <cell r="C7484" t="str">
            <v>C58688</v>
          </cell>
          <cell r="D7484" t="str">
            <v>Dental Associates of New England</v>
          </cell>
          <cell r="E7484" t="str">
            <v>MA</v>
          </cell>
          <cell r="F7484" t="str">
            <v>P1</v>
          </cell>
          <cell r="G7484" t="str">
            <v>SMALL</v>
          </cell>
          <cell r="H7484" t="str">
            <v>IH</v>
          </cell>
          <cell r="I7484" t="str">
            <v>0022994 - SPRING INSURANCE GROUP LLC</v>
          </cell>
        </row>
        <row r="7485">
          <cell r="A7485" t="str">
            <v>C58694IV</v>
          </cell>
          <cell r="B7485">
            <v>42185</v>
          </cell>
          <cell r="C7485" t="str">
            <v>C58694</v>
          </cell>
          <cell r="D7485" t="str">
            <v>Bowl-O-Rama Inc</v>
          </cell>
          <cell r="E7485" t="str">
            <v>NH</v>
          </cell>
          <cell r="F7485" t="str">
            <v>P1</v>
          </cell>
          <cell r="G7485" t="str">
            <v>SMALL</v>
          </cell>
          <cell r="H7485" t="str">
            <v>IV</v>
          </cell>
          <cell r="I7485" t="str">
            <v>0023113 - BEACON INTEGRATED RESOURCES</v>
          </cell>
        </row>
        <row r="7486">
          <cell r="A7486" t="str">
            <v>C58700IV</v>
          </cell>
          <cell r="B7486">
            <v>42185</v>
          </cell>
          <cell r="C7486" t="str">
            <v>C58700</v>
          </cell>
          <cell r="D7486" t="str">
            <v>Brow Oil Inc</v>
          </cell>
          <cell r="E7486" t="str">
            <v>MA</v>
          </cell>
          <cell r="F7486" t="str">
            <v>P1</v>
          </cell>
          <cell r="G7486" t="str">
            <v>SMALL</v>
          </cell>
          <cell r="H7486" t="str">
            <v>IV</v>
          </cell>
          <cell r="I7486" t="str">
            <v>0030711 - SCHMICKRATH, STEPHEN</v>
          </cell>
        </row>
        <row r="7487">
          <cell r="A7487" t="str">
            <v>C58701JH</v>
          </cell>
          <cell r="B7487">
            <v>42185</v>
          </cell>
          <cell r="C7487" t="str">
            <v>C58701</v>
          </cell>
          <cell r="D7487" t="str">
            <v>LaValley Building Supply Inc</v>
          </cell>
          <cell r="E7487" t="str">
            <v>NH</v>
          </cell>
          <cell r="F7487" t="str">
            <v>P1</v>
          </cell>
          <cell r="G7487" t="str">
            <v>ERF</v>
          </cell>
          <cell r="H7487" t="str">
            <v>JH</v>
          </cell>
          <cell r="I7487" t="str">
            <v>0033040 - MELCHER &amp; PRESCOTT AGENCY INC</v>
          </cell>
        </row>
        <row r="7488">
          <cell r="A7488" t="str">
            <v>C58701JM</v>
          </cell>
          <cell r="B7488">
            <v>42185</v>
          </cell>
          <cell r="C7488" t="str">
            <v>C58701</v>
          </cell>
          <cell r="D7488" t="str">
            <v>LaValley Building Supply Inc</v>
          </cell>
          <cell r="E7488" t="str">
            <v>NH</v>
          </cell>
          <cell r="F7488" t="str">
            <v>P1</v>
          </cell>
          <cell r="G7488" t="str">
            <v>ERF</v>
          </cell>
          <cell r="H7488" t="str">
            <v>JM</v>
          </cell>
          <cell r="I7488" t="str">
            <v>0033040 - MELCHER &amp; PRESCOTT AGENCY INC</v>
          </cell>
        </row>
        <row r="7489">
          <cell r="A7489" t="str">
            <v>C58701JR</v>
          </cell>
          <cell r="B7489">
            <v>42185</v>
          </cell>
          <cell r="C7489" t="str">
            <v>C58701</v>
          </cell>
          <cell r="D7489" t="str">
            <v>LaValley Building Supply Inc</v>
          </cell>
          <cell r="E7489" t="str">
            <v>NH</v>
          </cell>
          <cell r="F7489" t="str">
            <v>P1</v>
          </cell>
          <cell r="G7489" t="str">
            <v>ERF</v>
          </cell>
          <cell r="H7489" t="str">
            <v>JR</v>
          </cell>
          <cell r="I7489" t="str">
            <v>0033040 - MELCHER &amp; PRESCOTT AGENCY INC</v>
          </cell>
        </row>
        <row r="7490">
          <cell r="A7490" t="str">
            <v>C58701JS</v>
          </cell>
          <cell r="B7490">
            <v>42185</v>
          </cell>
          <cell r="C7490" t="str">
            <v>C58701</v>
          </cell>
          <cell r="D7490" t="str">
            <v>LaValley Building Supply Inc</v>
          </cell>
          <cell r="E7490" t="str">
            <v>NH</v>
          </cell>
          <cell r="F7490" t="str">
            <v>P1</v>
          </cell>
          <cell r="G7490" t="str">
            <v>ERF</v>
          </cell>
          <cell r="H7490" t="str">
            <v>JS</v>
          </cell>
          <cell r="I7490" t="str">
            <v>0033040 - MELCHER &amp; PRESCOTT AGENCY INC</v>
          </cell>
        </row>
        <row r="7491">
          <cell r="A7491" t="str">
            <v>C58702IH</v>
          </cell>
          <cell r="B7491">
            <v>42185</v>
          </cell>
          <cell r="C7491" t="str">
            <v>C58702</v>
          </cell>
          <cell r="D7491" t="str">
            <v>E A Spry &amp; Co Inc</v>
          </cell>
          <cell r="E7491" t="str">
            <v>MA</v>
          </cell>
          <cell r="F7491" t="str">
            <v>P1</v>
          </cell>
          <cell r="G7491" t="str">
            <v>SMALL</v>
          </cell>
          <cell r="H7491" t="str">
            <v>IH</v>
          </cell>
          <cell r="I7491" t="str">
            <v>0034643 - DIGITAL INSURANCE AGENCY INC</v>
          </cell>
        </row>
        <row r="7492">
          <cell r="A7492" t="str">
            <v>C58704IH</v>
          </cell>
          <cell r="B7492">
            <v>42185</v>
          </cell>
          <cell r="C7492" t="str">
            <v>C58704</v>
          </cell>
          <cell r="D7492" t="str">
            <v>Redlon &amp; Johnson</v>
          </cell>
          <cell r="E7492" t="str">
            <v>ME</v>
          </cell>
          <cell r="F7492" t="str">
            <v>P1</v>
          </cell>
          <cell r="G7492" t="str">
            <v>CRC</v>
          </cell>
          <cell r="H7492" t="str">
            <v>IH</v>
          </cell>
          <cell r="I7492" t="str">
            <v>0028356 - ACADIA BENEFITS INC</v>
          </cell>
        </row>
        <row r="7493">
          <cell r="A7493" t="str">
            <v>C58704PO</v>
          </cell>
          <cell r="B7493">
            <v>42185</v>
          </cell>
          <cell r="C7493" t="str">
            <v>C58704</v>
          </cell>
          <cell r="D7493" t="str">
            <v>Redlon &amp; Johnson</v>
          </cell>
          <cell r="E7493" t="str">
            <v>ME</v>
          </cell>
          <cell r="F7493" t="str">
            <v>P1</v>
          </cell>
          <cell r="G7493" t="str">
            <v>CRC</v>
          </cell>
          <cell r="H7493" t="str">
            <v>PO</v>
          </cell>
          <cell r="I7493" t="str">
            <v>0028356 - ACADIA BENEFITS INC</v>
          </cell>
        </row>
        <row r="7494">
          <cell r="A7494" t="str">
            <v>C58715IV</v>
          </cell>
          <cell r="B7494">
            <v>42185</v>
          </cell>
          <cell r="C7494" t="str">
            <v>C58715</v>
          </cell>
          <cell r="D7494" t="str">
            <v>Buckeye Foods Management Corp</v>
          </cell>
          <cell r="E7494" t="str">
            <v>ME</v>
          </cell>
          <cell r="F7494" t="str">
            <v>P1</v>
          </cell>
          <cell r="G7494" t="str">
            <v>SMALL</v>
          </cell>
          <cell r="H7494" t="str">
            <v>IV</v>
          </cell>
          <cell r="I7494" t="str">
            <v>0023208 - CLARK INSURANCE</v>
          </cell>
        </row>
        <row r="7495">
          <cell r="A7495" t="str">
            <v>C58720IH</v>
          </cell>
          <cell r="B7495">
            <v>42185</v>
          </cell>
          <cell r="C7495" t="str">
            <v>C58720</v>
          </cell>
          <cell r="D7495" t="str">
            <v>Bradku Inc</v>
          </cell>
          <cell r="E7495" t="str">
            <v>MA</v>
          </cell>
          <cell r="F7495" t="str">
            <v>P1</v>
          </cell>
          <cell r="G7495" t="str">
            <v>SMALL</v>
          </cell>
          <cell r="H7495" t="str">
            <v>IH</v>
          </cell>
          <cell r="I7495" t="str">
            <v>0022999 - BAR INSURANCE BROKERAGE INC</v>
          </cell>
        </row>
        <row r="7496">
          <cell r="A7496" t="str">
            <v>C58723IH</v>
          </cell>
          <cell r="B7496">
            <v>42185</v>
          </cell>
          <cell r="C7496" t="str">
            <v>C58723</v>
          </cell>
          <cell r="D7496" t="str">
            <v>Boston Philharmonic Orchestra Corp</v>
          </cell>
          <cell r="E7496" t="str">
            <v>MA</v>
          </cell>
          <cell r="F7496" t="str">
            <v>P1</v>
          </cell>
          <cell r="G7496" t="str">
            <v>SMALL</v>
          </cell>
          <cell r="H7496" t="str">
            <v>IH</v>
          </cell>
          <cell r="I7496" t="str">
            <v>0022990 - SMALL BUSINESS INSURANCE AGENCY INC</v>
          </cell>
        </row>
        <row r="7497">
          <cell r="A7497" t="str">
            <v>C58723MI</v>
          </cell>
          <cell r="B7497">
            <v>42185</v>
          </cell>
          <cell r="C7497" t="str">
            <v>C58723</v>
          </cell>
          <cell r="D7497" t="str">
            <v>Boston Philharmonic Orchestra Corp</v>
          </cell>
          <cell r="E7497" t="str">
            <v>MA</v>
          </cell>
          <cell r="F7497" t="str">
            <v>P1</v>
          </cell>
          <cell r="G7497" t="str">
            <v>MCARE</v>
          </cell>
          <cell r="H7497" t="str">
            <v>MI</v>
          </cell>
          <cell r="I7497" t="str">
            <v>0022990 - SMALL BUSINESS INSURANCE AGENCY INC</v>
          </cell>
        </row>
        <row r="7498">
          <cell r="A7498" t="str">
            <v>C58724IH</v>
          </cell>
          <cell r="B7498">
            <v>42185</v>
          </cell>
          <cell r="C7498" t="str">
            <v>C58724</v>
          </cell>
          <cell r="D7498" t="str">
            <v>Capital Group Properties LLC</v>
          </cell>
          <cell r="E7498" t="str">
            <v>MA</v>
          </cell>
          <cell r="F7498" t="str">
            <v>P1</v>
          </cell>
          <cell r="G7498" t="str">
            <v>SMALL</v>
          </cell>
          <cell r="H7498" t="str">
            <v>IH</v>
          </cell>
          <cell r="I7498" t="str">
            <v>0032030 - DIGITAL INSURANCE AGENCY INC</v>
          </cell>
        </row>
        <row r="7499">
          <cell r="A7499" t="str">
            <v>C58724JA</v>
          </cell>
          <cell r="B7499">
            <v>42185</v>
          </cell>
          <cell r="C7499" t="str">
            <v>C58724</v>
          </cell>
          <cell r="D7499" t="str">
            <v>Capital Group Properties LLC</v>
          </cell>
          <cell r="E7499" t="str">
            <v>MA</v>
          </cell>
          <cell r="F7499" t="str">
            <v>P1</v>
          </cell>
          <cell r="G7499" t="str">
            <v>SMALL</v>
          </cell>
          <cell r="H7499" t="str">
            <v>JA</v>
          </cell>
          <cell r="I7499" t="str">
            <v>0032030 - DIGITAL INSURANCE AGENCY INC</v>
          </cell>
        </row>
        <row r="7500">
          <cell r="A7500" t="str">
            <v>C58726IH</v>
          </cell>
          <cell r="B7500">
            <v>42185</v>
          </cell>
          <cell r="C7500" t="str">
            <v>C58726</v>
          </cell>
          <cell r="D7500" t="str">
            <v>Down East Credit Union</v>
          </cell>
          <cell r="E7500" t="str">
            <v>ME</v>
          </cell>
          <cell r="F7500" t="str">
            <v>P1</v>
          </cell>
          <cell r="G7500" t="str">
            <v>CRC</v>
          </cell>
          <cell r="H7500" t="str">
            <v>IH</v>
          </cell>
          <cell r="I7500" t="str">
            <v>0031628 - NORTHERN BENEFITS OF MAINE LLC</v>
          </cell>
        </row>
        <row r="7501">
          <cell r="A7501" t="str">
            <v>C58729PO</v>
          </cell>
          <cell r="B7501">
            <v>42185</v>
          </cell>
          <cell r="C7501" t="str">
            <v>C58729</v>
          </cell>
          <cell r="D7501" t="str">
            <v>HR Distributors Inc</v>
          </cell>
          <cell r="E7501" t="str">
            <v>ME</v>
          </cell>
          <cell r="F7501" t="str">
            <v>P1</v>
          </cell>
          <cell r="G7501" t="str">
            <v>SMALL</v>
          </cell>
          <cell r="H7501" t="str">
            <v>PO</v>
          </cell>
          <cell r="I7501" t="str">
            <v>0025498 - BUSINESS INSURANCE AGENCY</v>
          </cell>
        </row>
        <row r="7502">
          <cell r="A7502" t="str">
            <v>C58730JA</v>
          </cell>
          <cell r="B7502">
            <v>42185</v>
          </cell>
          <cell r="C7502" t="str">
            <v>C58730</v>
          </cell>
          <cell r="D7502" t="str">
            <v>The Barton Center for Diabetes Education Inc</v>
          </cell>
          <cell r="E7502" t="str">
            <v>MA</v>
          </cell>
          <cell r="F7502" t="str">
            <v>P1</v>
          </cell>
          <cell r="G7502" t="str">
            <v>SMALL</v>
          </cell>
          <cell r="H7502" t="str">
            <v>JA</v>
          </cell>
          <cell r="I7502" t="str">
            <v>0035236 - RSC INSURANCE BROKERAGE INC</v>
          </cell>
        </row>
        <row r="7503">
          <cell r="A7503" t="str">
            <v>C58733IH</v>
          </cell>
          <cell r="B7503">
            <v>42185</v>
          </cell>
          <cell r="C7503" t="str">
            <v>C58733</v>
          </cell>
          <cell r="D7503" t="str">
            <v>Wellesley Primary Care Medicine P.C.</v>
          </cell>
          <cell r="E7503" t="str">
            <v>MA</v>
          </cell>
          <cell r="F7503" t="str">
            <v>P1</v>
          </cell>
          <cell r="G7503" t="str">
            <v>SMALL</v>
          </cell>
          <cell r="H7503" t="str">
            <v>IH</v>
          </cell>
          <cell r="I7503" t="str">
            <v>0023206 - EASTERN BENEFITS GROUP</v>
          </cell>
        </row>
        <row r="7504">
          <cell r="A7504" t="str">
            <v>C58734JM</v>
          </cell>
          <cell r="B7504">
            <v>42185</v>
          </cell>
          <cell r="C7504" t="str">
            <v>C58734</v>
          </cell>
          <cell r="D7504" t="str">
            <v>Cafe Services Inc</v>
          </cell>
          <cell r="E7504" t="str">
            <v>NH</v>
          </cell>
          <cell r="F7504" t="str">
            <v>P1</v>
          </cell>
          <cell r="G7504" t="str">
            <v>ERF</v>
          </cell>
          <cell r="H7504" t="str">
            <v>JM</v>
          </cell>
          <cell r="I7504" t="str">
            <v>0028611 - GRANITE GROUP BENEFITS LLC</v>
          </cell>
        </row>
        <row r="7505">
          <cell r="A7505" t="str">
            <v>C58734JN</v>
          </cell>
          <cell r="B7505">
            <v>42185</v>
          </cell>
          <cell r="C7505" t="str">
            <v>C58734</v>
          </cell>
          <cell r="D7505" t="str">
            <v>Cafe Services Inc</v>
          </cell>
          <cell r="E7505" t="str">
            <v>NH</v>
          </cell>
          <cell r="F7505" t="str">
            <v>P1</v>
          </cell>
          <cell r="G7505" t="str">
            <v>ERF</v>
          </cell>
          <cell r="H7505" t="str">
            <v>JN</v>
          </cell>
          <cell r="I7505" t="str">
            <v>0028611 - GRANITE GROUP BENEFITS LLC</v>
          </cell>
        </row>
        <row r="7506">
          <cell r="A7506" t="str">
            <v>C58736MI</v>
          </cell>
          <cell r="B7506">
            <v>42185</v>
          </cell>
          <cell r="C7506" t="str">
            <v>C58736</v>
          </cell>
          <cell r="D7506" t="str">
            <v>Casey Properties Inc</v>
          </cell>
          <cell r="E7506" t="str">
            <v>MA</v>
          </cell>
          <cell r="F7506" t="str">
            <v>P1</v>
          </cell>
          <cell r="G7506" t="str">
            <v>MCARE</v>
          </cell>
          <cell r="H7506" t="str">
            <v>MI</v>
          </cell>
        </row>
        <row r="7507">
          <cell r="A7507" t="str">
            <v>C58738IH</v>
          </cell>
          <cell r="B7507">
            <v>42185</v>
          </cell>
          <cell r="C7507" t="str">
            <v>C58738</v>
          </cell>
          <cell r="D7507" t="str">
            <v>Puzio Eyecare Associates LLC</v>
          </cell>
          <cell r="E7507" t="str">
            <v>MA</v>
          </cell>
          <cell r="F7507" t="str">
            <v>P1</v>
          </cell>
          <cell r="G7507" t="str">
            <v>SMALL</v>
          </cell>
          <cell r="H7507" t="str">
            <v>IH</v>
          </cell>
          <cell r="I7507" t="str">
            <v>0035677 - PIKE, FREDERICK</v>
          </cell>
        </row>
        <row r="7508">
          <cell r="A7508" t="str">
            <v>C58739JM</v>
          </cell>
          <cell r="B7508">
            <v>42185</v>
          </cell>
          <cell r="C7508" t="str">
            <v>C58739</v>
          </cell>
          <cell r="D7508" t="str">
            <v>Hampton Eyecare Associates</v>
          </cell>
          <cell r="E7508" t="str">
            <v>NH</v>
          </cell>
          <cell r="F7508" t="str">
            <v>P1</v>
          </cell>
          <cell r="G7508" t="str">
            <v>SMALL</v>
          </cell>
          <cell r="H7508" t="str">
            <v>JM</v>
          </cell>
          <cell r="I7508" t="str">
            <v>0023112 - NEW ENGLAND MEDICAL INS AGENCY LLC</v>
          </cell>
        </row>
        <row r="7509">
          <cell r="A7509" t="str">
            <v>C58742IA</v>
          </cell>
          <cell r="B7509">
            <v>42185</v>
          </cell>
          <cell r="C7509" t="str">
            <v>C58742</v>
          </cell>
          <cell r="D7509" t="str">
            <v>Helical Drilling</v>
          </cell>
          <cell r="E7509" t="str">
            <v>MA</v>
          </cell>
          <cell r="F7509" t="str">
            <v>P1</v>
          </cell>
          <cell r="G7509" t="str">
            <v>CRC</v>
          </cell>
          <cell r="H7509" t="str">
            <v>IA</v>
          </cell>
          <cell r="I7509" t="str">
            <v>0025942 - BOSTON COMMONWEALTH ADVANTAGE LLC</v>
          </cell>
        </row>
        <row r="7510">
          <cell r="A7510" t="str">
            <v>C58742IH</v>
          </cell>
          <cell r="B7510">
            <v>42185</v>
          </cell>
          <cell r="C7510" t="str">
            <v>C58742</v>
          </cell>
          <cell r="D7510" t="str">
            <v>Helical Drilling</v>
          </cell>
          <cell r="E7510" t="str">
            <v>MA</v>
          </cell>
          <cell r="F7510" t="str">
            <v>P1</v>
          </cell>
          <cell r="G7510" t="str">
            <v>CRC</v>
          </cell>
          <cell r="H7510" t="str">
            <v>IH</v>
          </cell>
          <cell r="I7510" t="str">
            <v>0025942 - BOSTON COMMONWEALTH ADVANTAGE LLC</v>
          </cell>
        </row>
        <row r="7511">
          <cell r="A7511" t="str">
            <v>C58746IH</v>
          </cell>
          <cell r="B7511">
            <v>42185</v>
          </cell>
          <cell r="C7511" t="str">
            <v>C58746</v>
          </cell>
          <cell r="D7511" t="str">
            <v>Single Digits</v>
          </cell>
          <cell r="E7511" t="str">
            <v>NH</v>
          </cell>
          <cell r="F7511" t="str">
            <v>P1</v>
          </cell>
          <cell r="G7511" t="str">
            <v>CRC</v>
          </cell>
          <cell r="H7511" t="str">
            <v>IH</v>
          </cell>
          <cell r="I7511" t="str">
            <v>0028309 - WILLIAM GALLAGHER  ASSOCIATES</v>
          </cell>
        </row>
        <row r="7512">
          <cell r="A7512" t="str">
            <v>C58746IV</v>
          </cell>
          <cell r="B7512">
            <v>42185</v>
          </cell>
          <cell r="C7512" t="str">
            <v>C58746</v>
          </cell>
          <cell r="D7512" t="str">
            <v>Single Digits</v>
          </cell>
          <cell r="E7512" t="str">
            <v>NH</v>
          </cell>
          <cell r="F7512" t="str">
            <v>P1</v>
          </cell>
          <cell r="G7512" t="str">
            <v>CRC</v>
          </cell>
          <cell r="H7512" t="str">
            <v>IV</v>
          </cell>
          <cell r="I7512" t="str">
            <v>0028309 - WILLIAM GALLAGHER  ASSOCIATES</v>
          </cell>
        </row>
        <row r="7513">
          <cell r="A7513" t="str">
            <v>C58752IV</v>
          </cell>
          <cell r="B7513">
            <v>42185</v>
          </cell>
          <cell r="C7513" t="str">
            <v>C58752</v>
          </cell>
          <cell r="D7513" t="str">
            <v>Connecting Point Marketing Group Inc</v>
          </cell>
          <cell r="E7513" t="str">
            <v>NH</v>
          </cell>
          <cell r="F7513" t="str">
            <v>P1</v>
          </cell>
          <cell r="G7513" t="str">
            <v>SMALL</v>
          </cell>
          <cell r="H7513" t="str">
            <v>IV</v>
          </cell>
          <cell r="I7513" t="str">
            <v>0023155 - FIRST BENEFITS INC</v>
          </cell>
        </row>
        <row r="7514">
          <cell r="A7514" t="str">
            <v>C58755IH</v>
          </cell>
          <cell r="B7514">
            <v>42185</v>
          </cell>
          <cell r="C7514" t="str">
            <v>C58755</v>
          </cell>
          <cell r="D7514" t="str">
            <v>Hathaway Collision Center</v>
          </cell>
          <cell r="E7514" t="str">
            <v>MA</v>
          </cell>
          <cell r="F7514" t="str">
            <v>P1</v>
          </cell>
          <cell r="G7514" t="str">
            <v>SMALL</v>
          </cell>
          <cell r="H7514" t="str">
            <v>IH</v>
          </cell>
          <cell r="I7514" t="str">
            <v>0023181 - TOMLINSON &amp; ONEIL INSURANCE AGCY INC</v>
          </cell>
        </row>
        <row r="7515">
          <cell r="A7515" t="str">
            <v>C58756JA</v>
          </cell>
          <cell r="B7515">
            <v>42185</v>
          </cell>
          <cell r="C7515" t="str">
            <v>C58756</v>
          </cell>
          <cell r="D7515" t="str">
            <v>MGM Associates Inc d/b/a BSI Inc</v>
          </cell>
          <cell r="E7515" t="str">
            <v>MA</v>
          </cell>
          <cell r="F7515" t="str">
            <v>P1</v>
          </cell>
          <cell r="G7515" t="str">
            <v>SMALL</v>
          </cell>
          <cell r="H7515" t="str">
            <v>JA</v>
          </cell>
          <cell r="I7515" t="str">
            <v>0023115 - EMPLOYEE BENEFIT ADVISORS INC</v>
          </cell>
        </row>
        <row r="7516">
          <cell r="A7516" t="str">
            <v>C58757IV</v>
          </cell>
          <cell r="B7516">
            <v>42185</v>
          </cell>
          <cell r="C7516" t="str">
            <v>C58757</v>
          </cell>
          <cell r="D7516" t="str">
            <v>H.B. Fleming, Inc.</v>
          </cell>
          <cell r="E7516" t="str">
            <v>ME</v>
          </cell>
          <cell r="F7516" t="str">
            <v>P1</v>
          </cell>
          <cell r="G7516" t="str">
            <v>SMALL</v>
          </cell>
          <cell r="H7516" t="str">
            <v>IV</v>
          </cell>
          <cell r="I7516" t="str">
            <v>0031325 - BUSINESS INSURANCE AGENCY</v>
          </cell>
        </row>
        <row r="7517">
          <cell r="A7517" t="str">
            <v>C58758IH</v>
          </cell>
          <cell r="B7517">
            <v>42185</v>
          </cell>
          <cell r="C7517" t="str">
            <v>C58758</v>
          </cell>
          <cell r="D7517" t="str">
            <v>Westbrook Housing</v>
          </cell>
          <cell r="E7517" t="str">
            <v>ME</v>
          </cell>
          <cell r="F7517" t="str">
            <v>P1</v>
          </cell>
          <cell r="G7517" t="str">
            <v>SMALL</v>
          </cell>
          <cell r="H7517" t="str">
            <v>IH</v>
          </cell>
          <cell r="I7517" t="str">
            <v>0034857 - GAGNE, ROGER N</v>
          </cell>
        </row>
        <row r="7518">
          <cell r="A7518" t="str">
            <v>C58758JH</v>
          </cell>
          <cell r="B7518">
            <v>42185</v>
          </cell>
          <cell r="C7518" t="str">
            <v>C58758</v>
          </cell>
          <cell r="D7518" t="str">
            <v>Westbrook Housing</v>
          </cell>
          <cell r="E7518" t="str">
            <v>ME</v>
          </cell>
          <cell r="F7518" t="str">
            <v>P1</v>
          </cell>
          <cell r="G7518" t="str">
            <v>SMALL</v>
          </cell>
          <cell r="H7518" t="str">
            <v>JH</v>
          </cell>
          <cell r="I7518" t="str">
            <v>0034857 - GAGNE, ROGER N</v>
          </cell>
        </row>
        <row r="7519">
          <cell r="A7519" t="str">
            <v>C58762IV</v>
          </cell>
          <cell r="B7519">
            <v>42185</v>
          </cell>
          <cell r="C7519" t="str">
            <v>C58762</v>
          </cell>
          <cell r="D7519" t="str">
            <v>Newton Greenhouse</v>
          </cell>
          <cell r="E7519" t="str">
            <v>NH</v>
          </cell>
          <cell r="F7519" t="str">
            <v>P1</v>
          </cell>
          <cell r="G7519" t="str">
            <v>SMALL</v>
          </cell>
          <cell r="H7519" t="str">
            <v>IV</v>
          </cell>
          <cell r="I7519" t="str">
            <v>0029694 - AGGREGATE FINANCIAL ADVISORS</v>
          </cell>
        </row>
        <row r="7520">
          <cell r="A7520" t="str">
            <v>C58763JM</v>
          </cell>
          <cell r="B7520">
            <v>42185</v>
          </cell>
          <cell r="C7520" t="str">
            <v>C58763</v>
          </cell>
          <cell r="D7520" t="str">
            <v>Warrenstreet Architects Inc</v>
          </cell>
          <cell r="E7520" t="str">
            <v>NH</v>
          </cell>
          <cell r="F7520" t="str">
            <v>P1</v>
          </cell>
          <cell r="G7520" t="str">
            <v>SMALL</v>
          </cell>
          <cell r="H7520" t="str">
            <v>JM</v>
          </cell>
          <cell r="I7520" t="str">
            <v>0023104 - NEW ENGLAND EMPLOYEE BENEFITS COUNCIL</v>
          </cell>
        </row>
        <row r="7521">
          <cell r="A7521" t="str">
            <v>C58765JM</v>
          </cell>
          <cell r="B7521">
            <v>42185</v>
          </cell>
          <cell r="C7521" t="str">
            <v>C58765</v>
          </cell>
          <cell r="D7521" t="str">
            <v>Access Control Systems Inc</v>
          </cell>
          <cell r="E7521" t="str">
            <v>NH</v>
          </cell>
          <cell r="F7521" t="str">
            <v>P1</v>
          </cell>
          <cell r="G7521" t="str">
            <v>SMALL</v>
          </cell>
          <cell r="H7521" t="str">
            <v>JM</v>
          </cell>
          <cell r="I7521" t="str">
            <v>0023210 - GRANITE GROUP BENEFITS LLC</v>
          </cell>
        </row>
        <row r="7522">
          <cell r="A7522" t="str">
            <v>C58767IH</v>
          </cell>
          <cell r="B7522">
            <v>42185</v>
          </cell>
          <cell r="C7522" t="str">
            <v>C58767</v>
          </cell>
          <cell r="D7522" t="str">
            <v>Bristol County Veterinary Hospital</v>
          </cell>
          <cell r="E7522" t="str">
            <v>MA</v>
          </cell>
          <cell r="F7522" t="str">
            <v>P1</v>
          </cell>
          <cell r="G7522" t="str">
            <v>SMALL</v>
          </cell>
          <cell r="H7522" t="str">
            <v>IH</v>
          </cell>
          <cell r="I7522" t="str">
            <v>0027730 - HEALTH NETWORK</v>
          </cell>
        </row>
        <row r="7523">
          <cell r="A7523" t="str">
            <v>C58768IH</v>
          </cell>
          <cell r="B7523">
            <v>42185</v>
          </cell>
          <cell r="C7523" t="str">
            <v>C58768</v>
          </cell>
          <cell r="D7523" t="str">
            <v>Paul W Taylor Co Inc</v>
          </cell>
          <cell r="E7523" t="str">
            <v>MA</v>
          </cell>
          <cell r="F7523" t="str">
            <v>P1</v>
          </cell>
          <cell r="G7523" t="str">
            <v>SMALL</v>
          </cell>
          <cell r="H7523" t="str">
            <v>IH</v>
          </cell>
          <cell r="I7523" t="str">
            <v>0023086 - EASTERN BENEFITS GROUP</v>
          </cell>
        </row>
        <row r="7524">
          <cell r="A7524" t="str">
            <v>C58769IA</v>
          </cell>
          <cell r="B7524">
            <v>42185</v>
          </cell>
          <cell r="C7524" t="str">
            <v>C58769</v>
          </cell>
          <cell r="D7524" t="str">
            <v>Hepregen Corporation</v>
          </cell>
          <cell r="E7524" t="str">
            <v>MA</v>
          </cell>
          <cell r="F7524" t="str">
            <v>P1</v>
          </cell>
          <cell r="G7524" t="str">
            <v>SMALL</v>
          </cell>
          <cell r="H7524" t="str">
            <v>IA</v>
          </cell>
          <cell r="I7524" t="str">
            <v>0024908 - BRUCE CROHN LLC</v>
          </cell>
        </row>
        <row r="7525">
          <cell r="A7525" t="str">
            <v>C58769IH</v>
          </cell>
          <cell r="B7525">
            <v>42185</v>
          </cell>
          <cell r="C7525" t="str">
            <v>C58769</v>
          </cell>
          <cell r="D7525" t="str">
            <v>Hepregen Corporation</v>
          </cell>
          <cell r="E7525" t="str">
            <v>MA</v>
          </cell>
          <cell r="F7525" t="str">
            <v>P1</v>
          </cell>
          <cell r="G7525" t="str">
            <v>SMALL</v>
          </cell>
          <cell r="H7525" t="str">
            <v>IH</v>
          </cell>
          <cell r="I7525" t="str">
            <v>0024908 - BRUCE CROHN LLC</v>
          </cell>
        </row>
        <row r="7526">
          <cell r="A7526" t="str">
            <v>C58771IV</v>
          </cell>
          <cell r="B7526">
            <v>42185</v>
          </cell>
          <cell r="C7526" t="str">
            <v>C58771</v>
          </cell>
          <cell r="D7526" t="str">
            <v>Nexamp Inc</v>
          </cell>
          <cell r="E7526" t="str">
            <v>MA</v>
          </cell>
          <cell r="F7526" t="str">
            <v>P1</v>
          </cell>
          <cell r="G7526" t="str">
            <v>SMALL</v>
          </cell>
          <cell r="H7526" t="str">
            <v>IV</v>
          </cell>
          <cell r="I7526" t="str">
            <v>0030997 - WILLIAM GALLAGHER  ASSOCIATES</v>
          </cell>
        </row>
        <row r="7527">
          <cell r="A7527" t="str">
            <v>C58771JH</v>
          </cell>
          <cell r="B7527">
            <v>42185</v>
          </cell>
          <cell r="C7527" t="str">
            <v>C58771</v>
          </cell>
          <cell r="D7527" t="str">
            <v>Nexamp Inc</v>
          </cell>
          <cell r="E7527" t="str">
            <v>MA</v>
          </cell>
          <cell r="F7527" t="str">
            <v>P1</v>
          </cell>
          <cell r="G7527" t="str">
            <v>SMALL</v>
          </cell>
          <cell r="H7527" t="str">
            <v>JH</v>
          </cell>
          <cell r="I7527" t="str">
            <v>0030997 - WILLIAM GALLAGHER  ASSOCIATES</v>
          </cell>
        </row>
        <row r="7528">
          <cell r="A7528" t="str">
            <v>C58773JH</v>
          </cell>
          <cell r="B7528">
            <v>42185</v>
          </cell>
          <cell r="C7528" t="str">
            <v>C58773</v>
          </cell>
          <cell r="D7528" t="str">
            <v>Ocean Communities FCU</v>
          </cell>
          <cell r="E7528" t="str">
            <v>ME</v>
          </cell>
          <cell r="F7528" t="str">
            <v>P1</v>
          </cell>
          <cell r="G7528" t="str">
            <v>SMALL</v>
          </cell>
          <cell r="H7528" t="str">
            <v>JH</v>
          </cell>
          <cell r="I7528" t="str">
            <v>0023168 - NORTHERN BENEFITS OF MAINE LLC</v>
          </cell>
        </row>
        <row r="7529">
          <cell r="A7529" t="str">
            <v>C58774IH</v>
          </cell>
          <cell r="B7529">
            <v>42185</v>
          </cell>
          <cell r="C7529" t="str">
            <v>C58774</v>
          </cell>
          <cell r="D7529" t="str">
            <v>L.E. Taylor &amp; Sons</v>
          </cell>
          <cell r="E7529" t="str">
            <v>ME</v>
          </cell>
          <cell r="F7529" t="str">
            <v>P1</v>
          </cell>
          <cell r="G7529" t="str">
            <v>SMALL</v>
          </cell>
          <cell r="H7529" t="str">
            <v>IH</v>
          </cell>
          <cell r="I7529" t="str">
            <v>0034170 - CHALMERS FINANCIAL SERVICES LLC</v>
          </cell>
        </row>
        <row r="7530">
          <cell r="A7530" t="str">
            <v>C58775IH</v>
          </cell>
          <cell r="B7530">
            <v>42185</v>
          </cell>
          <cell r="C7530" t="str">
            <v>C58775</v>
          </cell>
          <cell r="D7530" t="str">
            <v>Publick House</v>
          </cell>
          <cell r="E7530" t="str">
            <v>MA</v>
          </cell>
          <cell r="F7530" t="str">
            <v>P1</v>
          </cell>
          <cell r="G7530" t="str">
            <v>CRC</v>
          </cell>
          <cell r="H7530" t="str">
            <v>IH</v>
          </cell>
          <cell r="I7530" t="str">
            <v>0028979 - TGA CROSS INSURANCE INC</v>
          </cell>
        </row>
        <row r="7531">
          <cell r="A7531" t="str">
            <v>C58775JA</v>
          </cell>
          <cell r="B7531">
            <v>42185</v>
          </cell>
          <cell r="C7531" t="str">
            <v>C58775</v>
          </cell>
          <cell r="D7531" t="str">
            <v>Publick House</v>
          </cell>
          <cell r="E7531" t="str">
            <v>MA</v>
          </cell>
          <cell r="F7531" t="str">
            <v>P1</v>
          </cell>
          <cell r="G7531" t="str">
            <v>CRC</v>
          </cell>
          <cell r="H7531" t="str">
            <v>JA</v>
          </cell>
          <cell r="I7531" t="str">
            <v>0028979 - TGA CROSS INSURANCE INC</v>
          </cell>
        </row>
        <row r="7532">
          <cell r="A7532" t="str">
            <v>C58777IH</v>
          </cell>
          <cell r="B7532">
            <v>42185</v>
          </cell>
          <cell r="C7532" t="str">
            <v>C58777</v>
          </cell>
          <cell r="D7532" t="str">
            <v>Dartmouth of Franklin Inc</v>
          </cell>
          <cell r="E7532" t="str">
            <v>MA</v>
          </cell>
          <cell r="F7532" t="str">
            <v>P1</v>
          </cell>
          <cell r="G7532" t="str">
            <v>SMALL</v>
          </cell>
          <cell r="H7532" t="str">
            <v>IH</v>
          </cell>
          <cell r="I7532" t="str">
            <v>0023095 - BAR INSURANCE BROKERAGE INC</v>
          </cell>
        </row>
        <row r="7533">
          <cell r="A7533" t="str">
            <v>C58780IH</v>
          </cell>
          <cell r="B7533">
            <v>42185</v>
          </cell>
          <cell r="C7533" t="str">
            <v>C58780</v>
          </cell>
          <cell r="D7533" t="str">
            <v>Phoenix Mechanical Contracting Inc</v>
          </cell>
          <cell r="E7533" t="str">
            <v>MA</v>
          </cell>
          <cell r="F7533" t="str">
            <v>P1</v>
          </cell>
          <cell r="G7533" t="str">
            <v>SMALL</v>
          </cell>
          <cell r="H7533" t="str">
            <v>IH</v>
          </cell>
          <cell r="I7533" t="str">
            <v>0023100 - PROCTOR &amp; CO INSURANCE AGENCY INC</v>
          </cell>
        </row>
        <row r="7534">
          <cell r="A7534" t="str">
            <v>C58781JM</v>
          </cell>
          <cell r="B7534">
            <v>42185</v>
          </cell>
          <cell r="C7534" t="str">
            <v>C58781</v>
          </cell>
          <cell r="D7534" t="str">
            <v>Next Level Now Inc</v>
          </cell>
          <cell r="E7534" t="str">
            <v>NH</v>
          </cell>
          <cell r="F7534" t="str">
            <v>P1</v>
          </cell>
          <cell r="G7534" t="str">
            <v>SMALL</v>
          </cell>
          <cell r="H7534" t="str">
            <v>JM</v>
          </cell>
          <cell r="I7534" t="str">
            <v>0023182 - CGI EMPLOYEE BENEFITS GROUP</v>
          </cell>
        </row>
        <row r="7535">
          <cell r="A7535" t="str">
            <v>C58786IV</v>
          </cell>
          <cell r="B7535">
            <v>42185</v>
          </cell>
          <cell r="C7535" t="str">
            <v>C58786</v>
          </cell>
          <cell r="D7535" t="str">
            <v>Bayleys Campground Inc</v>
          </cell>
          <cell r="E7535" t="str">
            <v>ME</v>
          </cell>
          <cell r="F7535" t="str">
            <v>P1</v>
          </cell>
          <cell r="G7535" t="str">
            <v>SMALL</v>
          </cell>
          <cell r="H7535" t="str">
            <v>IV</v>
          </cell>
          <cell r="I7535" t="str">
            <v>0023178 - BUSINESS INSURANCE AGENCY</v>
          </cell>
        </row>
        <row r="7536">
          <cell r="A7536" t="str">
            <v>C58787IA</v>
          </cell>
          <cell r="B7536">
            <v>42185</v>
          </cell>
          <cell r="C7536" t="str">
            <v>C58787</v>
          </cell>
          <cell r="D7536" t="str">
            <v>Pure Incubation LLC</v>
          </cell>
          <cell r="E7536" t="str">
            <v>MA</v>
          </cell>
          <cell r="F7536" t="str">
            <v>P1</v>
          </cell>
          <cell r="G7536" t="str">
            <v>SMALL</v>
          </cell>
          <cell r="H7536" t="str">
            <v>IA</v>
          </cell>
          <cell r="I7536" t="str">
            <v>0025334 - BROWN &amp; BROWN OF MASSACHUSETTS LLC</v>
          </cell>
        </row>
        <row r="7537">
          <cell r="A7537" t="str">
            <v>C58787IH</v>
          </cell>
          <cell r="B7537">
            <v>42185</v>
          </cell>
          <cell r="C7537" t="str">
            <v>C58787</v>
          </cell>
          <cell r="D7537" t="str">
            <v>Pure Incubation LLC</v>
          </cell>
          <cell r="E7537" t="str">
            <v>MA</v>
          </cell>
          <cell r="F7537" t="str">
            <v>P1</v>
          </cell>
          <cell r="G7537" t="str">
            <v>SMALL</v>
          </cell>
          <cell r="H7537" t="str">
            <v>IH</v>
          </cell>
          <cell r="I7537" t="str">
            <v>0025334 - BROWN &amp; BROWN OF MASSACHUSETTS LLC</v>
          </cell>
        </row>
        <row r="7538">
          <cell r="A7538" t="str">
            <v>C58788IH</v>
          </cell>
          <cell r="B7538">
            <v>42185</v>
          </cell>
          <cell r="C7538" t="str">
            <v>C58788</v>
          </cell>
          <cell r="D7538" t="str">
            <v>Dermatology and Skin Care Associates PC</v>
          </cell>
          <cell r="E7538" t="str">
            <v>MA</v>
          </cell>
          <cell r="F7538" t="str">
            <v>P1</v>
          </cell>
          <cell r="G7538" t="str">
            <v>SMALL</v>
          </cell>
          <cell r="H7538" t="str">
            <v>IH</v>
          </cell>
          <cell r="I7538" t="str">
            <v>0023129 - KAPLAN, ELLEN A</v>
          </cell>
        </row>
        <row r="7539">
          <cell r="A7539" t="str">
            <v>C58790IH</v>
          </cell>
          <cell r="B7539">
            <v>42185</v>
          </cell>
          <cell r="C7539" t="str">
            <v>C58790</v>
          </cell>
          <cell r="D7539" t="str">
            <v>Fuel Company</v>
          </cell>
          <cell r="E7539" t="str">
            <v>MA</v>
          </cell>
          <cell r="F7539" t="str">
            <v>P1</v>
          </cell>
          <cell r="G7539" t="str">
            <v>SMALL</v>
          </cell>
          <cell r="H7539" t="str">
            <v>IH</v>
          </cell>
          <cell r="I7539" t="str">
            <v>0028936 - OLD SANDOWN INS. AGENCY</v>
          </cell>
        </row>
        <row r="7540">
          <cell r="A7540" t="str">
            <v>C58793JM</v>
          </cell>
          <cell r="B7540">
            <v>42185</v>
          </cell>
          <cell r="C7540" t="str">
            <v>C58793</v>
          </cell>
          <cell r="D7540" t="str">
            <v>Lawton Harper &amp; Partners, LLC</v>
          </cell>
          <cell r="E7540" t="str">
            <v>NH</v>
          </cell>
          <cell r="F7540" t="str">
            <v>P1</v>
          </cell>
          <cell r="G7540" t="str">
            <v>SMALL</v>
          </cell>
          <cell r="H7540" t="str">
            <v>JM</v>
          </cell>
          <cell r="I7540" t="str">
            <v>0030794 - PELLETIER, PETER A</v>
          </cell>
        </row>
        <row r="7541">
          <cell r="A7541" t="str">
            <v>C58794IA</v>
          </cell>
          <cell r="B7541">
            <v>42185</v>
          </cell>
          <cell r="C7541" t="str">
            <v>C58794</v>
          </cell>
          <cell r="D7541" t="str">
            <v>Regan Associates Chartered</v>
          </cell>
          <cell r="E7541" t="str">
            <v>MA</v>
          </cell>
          <cell r="F7541" t="str">
            <v>P1</v>
          </cell>
          <cell r="G7541" t="str">
            <v>SMALL</v>
          </cell>
          <cell r="H7541" t="str">
            <v>IA</v>
          </cell>
          <cell r="I7541" t="str">
            <v>0023087 - AMR BENEFITS MANAGEMENT LLC</v>
          </cell>
        </row>
        <row r="7542">
          <cell r="A7542" t="str">
            <v>C58794IH</v>
          </cell>
          <cell r="B7542">
            <v>42185</v>
          </cell>
          <cell r="C7542" t="str">
            <v>C58794</v>
          </cell>
          <cell r="D7542" t="str">
            <v>Regan Associates Chartered</v>
          </cell>
          <cell r="E7542" t="str">
            <v>MA</v>
          </cell>
          <cell r="F7542" t="str">
            <v>P1</v>
          </cell>
          <cell r="G7542" t="str">
            <v>SMALL</v>
          </cell>
          <cell r="H7542" t="str">
            <v>IH</v>
          </cell>
          <cell r="I7542" t="str">
            <v>0023087 - AMR BENEFITS MANAGEMENT LLC</v>
          </cell>
        </row>
        <row r="7543">
          <cell r="A7543" t="str">
            <v>C58795IH</v>
          </cell>
          <cell r="B7543">
            <v>42185</v>
          </cell>
          <cell r="C7543" t="str">
            <v>C58795</v>
          </cell>
          <cell r="D7543" t="str">
            <v>Energy Workshop, Inc.</v>
          </cell>
          <cell r="E7543" t="str">
            <v>ME</v>
          </cell>
          <cell r="F7543" t="str">
            <v>P1</v>
          </cell>
          <cell r="G7543" t="str">
            <v>SMALL</v>
          </cell>
          <cell r="H7543" t="str">
            <v>IH</v>
          </cell>
          <cell r="I7543" t="str">
            <v>0023184 - CLARK INSURANCE</v>
          </cell>
        </row>
        <row r="7544">
          <cell r="A7544" t="str">
            <v>C58797IH</v>
          </cell>
          <cell r="B7544">
            <v>42185</v>
          </cell>
          <cell r="C7544" t="str">
            <v>C58797</v>
          </cell>
          <cell r="D7544" t="str">
            <v>Peninsula of Boston Inc</v>
          </cell>
          <cell r="E7544" t="str">
            <v>MA</v>
          </cell>
          <cell r="F7544" t="str">
            <v>P1</v>
          </cell>
          <cell r="G7544" t="str">
            <v>SMALL</v>
          </cell>
          <cell r="H7544" t="str">
            <v>IH</v>
          </cell>
          <cell r="I7544" t="str">
            <v>0023152 - UNITED BUSINESSMANS INSURANCE AGENCY</v>
          </cell>
        </row>
        <row r="7545">
          <cell r="A7545" t="str">
            <v>C58797JA</v>
          </cell>
          <cell r="B7545">
            <v>42185</v>
          </cell>
          <cell r="C7545" t="str">
            <v>C58797</v>
          </cell>
          <cell r="D7545" t="str">
            <v>Peninsula of Boston Inc</v>
          </cell>
          <cell r="E7545" t="str">
            <v>MA</v>
          </cell>
          <cell r="F7545" t="str">
            <v>P1</v>
          </cell>
          <cell r="G7545" t="str">
            <v>SMALL</v>
          </cell>
          <cell r="H7545" t="str">
            <v>JA</v>
          </cell>
          <cell r="I7545" t="str">
            <v>0023152 - UNITED BUSINESSMANS INSURANCE AGENCY</v>
          </cell>
        </row>
        <row r="7546">
          <cell r="A7546" t="str">
            <v>C58800JH</v>
          </cell>
          <cell r="B7546">
            <v>42185</v>
          </cell>
          <cell r="C7546" t="str">
            <v>C58800</v>
          </cell>
          <cell r="D7546" t="str">
            <v>Lewiston Supersonic Car Wash</v>
          </cell>
          <cell r="E7546" t="str">
            <v>ME</v>
          </cell>
          <cell r="F7546" t="str">
            <v>P1</v>
          </cell>
          <cell r="G7546" t="str">
            <v>SMALL</v>
          </cell>
          <cell r="H7546" t="str">
            <v>JH</v>
          </cell>
          <cell r="I7546" t="str">
            <v>0023171 - GAGNE, ROGER N</v>
          </cell>
        </row>
        <row r="7547">
          <cell r="A7547" t="str">
            <v>C58801JH</v>
          </cell>
          <cell r="B7547">
            <v>42185</v>
          </cell>
          <cell r="C7547" t="str">
            <v>C58801</v>
          </cell>
          <cell r="D7547" t="str">
            <v>Pavement Treatments, Inc.</v>
          </cell>
          <cell r="E7547" t="str">
            <v>ME</v>
          </cell>
          <cell r="F7547" t="str">
            <v>P1</v>
          </cell>
          <cell r="G7547" t="str">
            <v>SMALL</v>
          </cell>
          <cell r="H7547" t="str">
            <v>JH</v>
          </cell>
          <cell r="I7547" t="str">
            <v>0023137 - HOLDEN INSURANCE AGENCY</v>
          </cell>
        </row>
        <row r="7548">
          <cell r="A7548" t="str">
            <v>C58802PO</v>
          </cell>
          <cell r="B7548">
            <v>42185</v>
          </cell>
          <cell r="C7548" t="str">
            <v>C58802</v>
          </cell>
          <cell r="D7548" t="str">
            <v>Metabolic Leader, LLC</v>
          </cell>
          <cell r="E7548" t="str">
            <v>ME</v>
          </cell>
          <cell r="F7548" t="str">
            <v>P1</v>
          </cell>
          <cell r="G7548" t="str">
            <v>SMALL</v>
          </cell>
          <cell r="H7548" t="str">
            <v>PO</v>
          </cell>
          <cell r="I7548" t="str">
            <v>0024965 - NORTON FINANCIAL SERVICES INC</v>
          </cell>
        </row>
        <row r="7549">
          <cell r="A7549" t="str">
            <v>C58804JH</v>
          </cell>
          <cell r="B7549">
            <v>42185</v>
          </cell>
          <cell r="C7549" t="str">
            <v>C58804</v>
          </cell>
          <cell r="D7549" t="str">
            <v>South Portland Housing Authority</v>
          </cell>
          <cell r="E7549" t="str">
            <v>ME</v>
          </cell>
          <cell r="F7549" t="str">
            <v>P1</v>
          </cell>
          <cell r="G7549" t="str">
            <v>SMALL</v>
          </cell>
          <cell r="H7549" t="str">
            <v>JH</v>
          </cell>
          <cell r="I7549" t="str">
            <v>0025501 - BUSINESS INSURANCE AGENCY</v>
          </cell>
        </row>
        <row r="7550">
          <cell r="A7550" t="str">
            <v>C58805IH</v>
          </cell>
          <cell r="B7550">
            <v>42185</v>
          </cell>
          <cell r="C7550" t="str">
            <v>C58805</v>
          </cell>
          <cell r="D7550" t="str">
            <v>Cove Pediatrics LLC</v>
          </cell>
          <cell r="E7550" t="str">
            <v>MA</v>
          </cell>
          <cell r="F7550" t="str">
            <v>P1</v>
          </cell>
          <cell r="G7550" t="str">
            <v>SMALL</v>
          </cell>
          <cell r="H7550" t="str">
            <v>IH</v>
          </cell>
          <cell r="I7550" t="str">
            <v>0023213 - SYLVIA &amp; COMPANY INSURANCE</v>
          </cell>
        </row>
        <row r="7551">
          <cell r="A7551" t="str">
            <v>C58806IH</v>
          </cell>
          <cell r="B7551">
            <v>42185</v>
          </cell>
          <cell r="C7551" t="str">
            <v>C58806</v>
          </cell>
          <cell r="D7551" t="str">
            <v>York Golf &amp; Tennis Club</v>
          </cell>
          <cell r="E7551" t="str">
            <v>ME</v>
          </cell>
          <cell r="F7551" t="str">
            <v>P1</v>
          </cell>
          <cell r="G7551" t="str">
            <v>SMALL</v>
          </cell>
          <cell r="H7551" t="str">
            <v>IH</v>
          </cell>
          <cell r="I7551" t="str">
            <v>0023188 - LONTINE JR, BERNARD J</v>
          </cell>
        </row>
        <row r="7552">
          <cell r="A7552" t="str">
            <v>C58806IV</v>
          </cell>
          <cell r="B7552">
            <v>42185</v>
          </cell>
          <cell r="C7552" t="str">
            <v>C58806</v>
          </cell>
          <cell r="D7552" t="str">
            <v>York Golf &amp; Tennis Club</v>
          </cell>
          <cell r="E7552" t="str">
            <v>ME</v>
          </cell>
          <cell r="F7552" t="str">
            <v>P1</v>
          </cell>
          <cell r="G7552" t="str">
            <v>SMALL</v>
          </cell>
          <cell r="H7552" t="str">
            <v>IV</v>
          </cell>
          <cell r="I7552" t="str">
            <v>0023188 - LONTINE JR, BERNARD J</v>
          </cell>
        </row>
        <row r="7553">
          <cell r="A7553" t="str">
            <v>C58807IV</v>
          </cell>
          <cell r="B7553">
            <v>42185</v>
          </cell>
          <cell r="C7553" t="str">
            <v>C58807</v>
          </cell>
          <cell r="D7553" t="str">
            <v>NEPSK, Inc.</v>
          </cell>
          <cell r="E7553" t="str">
            <v>ME</v>
          </cell>
          <cell r="F7553" t="str">
            <v>P1</v>
          </cell>
          <cell r="G7553" t="str">
            <v>SMALL</v>
          </cell>
          <cell r="H7553" t="str">
            <v>IV</v>
          </cell>
          <cell r="I7553" t="str">
            <v>0023138 - UIG FINANCIAL LLC</v>
          </cell>
        </row>
        <row r="7554">
          <cell r="A7554" t="str">
            <v>C58807PO</v>
          </cell>
          <cell r="B7554">
            <v>42185</v>
          </cell>
          <cell r="C7554" t="str">
            <v>C58807</v>
          </cell>
          <cell r="D7554" t="str">
            <v>NEPSK, Inc.</v>
          </cell>
          <cell r="E7554" t="str">
            <v>ME</v>
          </cell>
          <cell r="F7554" t="str">
            <v>P1</v>
          </cell>
          <cell r="G7554" t="str">
            <v>SMALL</v>
          </cell>
          <cell r="H7554" t="str">
            <v>PO</v>
          </cell>
          <cell r="I7554" t="str">
            <v>0023138 - UIG FINANCIAL LLC</v>
          </cell>
        </row>
        <row r="7555">
          <cell r="A7555" t="str">
            <v>C58808IH</v>
          </cell>
          <cell r="B7555">
            <v>42185</v>
          </cell>
          <cell r="C7555" t="str">
            <v>C58808</v>
          </cell>
          <cell r="D7555" t="str">
            <v>Maine Hardware</v>
          </cell>
          <cell r="E7555" t="str">
            <v>ME</v>
          </cell>
          <cell r="F7555" t="str">
            <v>P1</v>
          </cell>
          <cell r="G7555" t="str">
            <v>SMALL</v>
          </cell>
          <cell r="H7555" t="str">
            <v>IH</v>
          </cell>
          <cell r="I7555" t="str">
            <v>0023190 - CLARK INSURANCE</v>
          </cell>
        </row>
        <row r="7556">
          <cell r="A7556" t="str">
            <v>C58808JH</v>
          </cell>
          <cell r="B7556">
            <v>42185</v>
          </cell>
          <cell r="C7556" t="str">
            <v>C58808</v>
          </cell>
          <cell r="D7556" t="str">
            <v>Maine Hardware</v>
          </cell>
          <cell r="E7556" t="str">
            <v>ME</v>
          </cell>
          <cell r="F7556" t="str">
            <v>P1</v>
          </cell>
          <cell r="G7556" t="str">
            <v>SMALL</v>
          </cell>
          <cell r="H7556" t="str">
            <v>JH</v>
          </cell>
          <cell r="I7556" t="str">
            <v>0023190 - CLARK INSURANCE</v>
          </cell>
        </row>
        <row r="7557">
          <cell r="A7557" t="str">
            <v>C58810IH</v>
          </cell>
          <cell r="B7557">
            <v>42185</v>
          </cell>
          <cell r="C7557" t="str">
            <v>C58810</v>
          </cell>
          <cell r="D7557" t="str">
            <v>Gemini Managers Inc</v>
          </cell>
          <cell r="E7557" t="str">
            <v>MA</v>
          </cell>
          <cell r="F7557" t="str">
            <v>P1</v>
          </cell>
          <cell r="G7557" t="str">
            <v>SMALL</v>
          </cell>
          <cell r="H7557" t="str">
            <v>IH</v>
          </cell>
          <cell r="I7557" t="str">
            <v>0023193 - PARTNERS BENEFIT GROUP INC</v>
          </cell>
        </row>
        <row r="7558">
          <cell r="A7558" t="str">
            <v>C58810IV</v>
          </cell>
          <cell r="B7558">
            <v>42185</v>
          </cell>
          <cell r="C7558" t="str">
            <v>C58810</v>
          </cell>
          <cell r="D7558" t="str">
            <v>Gemini Managers Inc</v>
          </cell>
          <cell r="E7558" t="str">
            <v>MA</v>
          </cell>
          <cell r="F7558" t="str">
            <v>P1</v>
          </cell>
          <cell r="G7558" t="str">
            <v>SMALL</v>
          </cell>
          <cell r="H7558" t="str">
            <v>IV</v>
          </cell>
          <cell r="I7558" t="str">
            <v>0023193 - PARTNERS BENEFIT GROUP INC</v>
          </cell>
        </row>
        <row r="7559">
          <cell r="A7559" t="str">
            <v>C58811IH</v>
          </cell>
          <cell r="B7559">
            <v>42185</v>
          </cell>
          <cell r="C7559" t="str">
            <v>C58811</v>
          </cell>
          <cell r="D7559" t="str">
            <v>Mechanical Management Inc</v>
          </cell>
          <cell r="E7559" t="str">
            <v>MA</v>
          </cell>
          <cell r="F7559" t="str">
            <v>P1</v>
          </cell>
          <cell r="G7559" t="str">
            <v>SMALL</v>
          </cell>
          <cell r="H7559" t="str">
            <v>IH</v>
          </cell>
          <cell r="I7559" t="str">
            <v>0023173 - HUB INTERNATIONAL NEW ENGLAND LLC</v>
          </cell>
        </row>
        <row r="7560">
          <cell r="A7560" t="str">
            <v>C58812IH</v>
          </cell>
          <cell r="B7560">
            <v>42185</v>
          </cell>
          <cell r="C7560" t="str">
            <v>C58812</v>
          </cell>
          <cell r="D7560" t="str">
            <v>Newbury Animal Hospital</v>
          </cell>
          <cell r="E7560" t="str">
            <v>MA</v>
          </cell>
          <cell r="F7560" t="str">
            <v>P1</v>
          </cell>
          <cell r="G7560" t="str">
            <v>SMALL</v>
          </cell>
          <cell r="H7560" t="str">
            <v>IH</v>
          </cell>
          <cell r="I7560" t="str">
            <v>0027586 - CROSS INSURANCE - MANCHESTER</v>
          </cell>
        </row>
        <row r="7561">
          <cell r="A7561" t="str">
            <v>C58818IA</v>
          </cell>
          <cell r="B7561">
            <v>42185</v>
          </cell>
          <cell r="C7561" t="str">
            <v>C58818</v>
          </cell>
          <cell r="D7561" t="str">
            <v>Next Step Living Inc</v>
          </cell>
          <cell r="E7561" t="str">
            <v>MA</v>
          </cell>
          <cell r="F7561" t="str">
            <v>P1</v>
          </cell>
          <cell r="G7561" t="str">
            <v>ERF</v>
          </cell>
          <cell r="H7561" t="str">
            <v>IA</v>
          </cell>
          <cell r="I7561" t="str">
            <v>0026292 - HP PLANNING LLC</v>
          </cell>
        </row>
        <row r="7562">
          <cell r="A7562" t="str">
            <v>C58818IH</v>
          </cell>
          <cell r="B7562">
            <v>42185</v>
          </cell>
          <cell r="C7562" t="str">
            <v>C58818</v>
          </cell>
          <cell r="D7562" t="str">
            <v>Next Step Living Inc</v>
          </cell>
          <cell r="E7562" t="str">
            <v>MA</v>
          </cell>
          <cell r="F7562" t="str">
            <v>P1</v>
          </cell>
          <cell r="G7562" t="str">
            <v>ERF</v>
          </cell>
          <cell r="H7562" t="str">
            <v>IH</v>
          </cell>
          <cell r="I7562" t="str">
            <v>0026292 - HP PLANNING LLC</v>
          </cell>
        </row>
        <row r="7563">
          <cell r="A7563" t="str">
            <v>C58818JA</v>
          </cell>
          <cell r="B7563">
            <v>42185</v>
          </cell>
          <cell r="C7563" t="str">
            <v>C58818</v>
          </cell>
          <cell r="D7563" t="str">
            <v>Next Step Living Inc</v>
          </cell>
          <cell r="E7563" t="str">
            <v>MA</v>
          </cell>
          <cell r="F7563" t="str">
            <v>P1</v>
          </cell>
          <cell r="G7563" t="str">
            <v>ERF</v>
          </cell>
          <cell r="H7563" t="str">
            <v>JA</v>
          </cell>
          <cell r="I7563" t="str">
            <v>0026292 - HP PLANNING LLC</v>
          </cell>
        </row>
        <row r="7564">
          <cell r="A7564" t="str">
            <v>C58821IH</v>
          </cell>
          <cell r="B7564">
            <v>42185</v>
          </cell>
          <cell r="C7564" t="str">
            <v>C58821</v>
          </cell>
          <cell r="D7564" t="str">
            <v>Express Electric</v>
          </cell>
          <cell r="E7564" t="str">
            <v>ME</v>
          </cell>
          <cell r="F7564" t="str">
            <v>P1</v>
          </cell>
          <cell r="G7564" t="str">
            <v>SMALL</v>
          </cell>
          <cell r="H7564" t="str">
            <v>IH</v>
          </cell>
          <cell r="I7564" t="str">
            <v>0023123 - KYES AGENCY</v>
          </cell>
        </row>
        <row r="7565">
          <cell r="A7565" t="str">
            <v>C58822IH</v>
          </cell>
          <cell r="B7565">
            <v>42185</v>
          </cell>
          <cell r="C7565" t="str">
            <v>C58822</v>
          </cell>
          <cell r="D7565" t="str">
            <v>Allston Collision Center Inc</v>
          </cell>
          <cell r="E7565" t="str">
            <v>MA</v>
          </cell>
          <cell r="F7565" t="str">
            <v>P1</v>
          </cell>
          <cell r="G7565" t="str">
            <v>SMALL</v>
          </cell>
          <cell r="H7565" t="str">
            <v>IH</v>
          </cell>
          <cell r="I7565" t="str">
            <v>0034232 - BRABO BENEFITS INC</v>
          </cell>
        </row>
        <row r="7566">
          <cell r="A7566" t="str">
            <v>C58823JM</v>
          </cell>
          <cell r="B7566">
            <v>42185</v>
          </cell>
          <cell r="C7566" t="str">
            <v>C58823</v>
          </cell>
          <cell r="D7566" t="str">
            <v>Monument Construction</v>
          </cell>
          <cell r="E7566" t="str">
            <v>NH</v>
          </cell>
          <cell r="F7566" t="str">
            <v>P1</v>
          </cell>
          <cell r="G7566" t="str">
            <v>SMALL</v>
          </cell>
          <cell r="H7566" t="str">
            <v>JM</v>
          </cell>
          <cell r="I7566" t="str">
            <v>0023161 - NEW ENGLAND MEDICAL INS AGENCY LLC</v>
          </cell>
        </row>
        <row r="7567">
          <cell r="A7567" t="str">
            <v>C58824IH</v>
          </cell>
          <cell r="B7567">
            <v>42185</v>
          </cell>
          <cell r="C7567" t="str">
            <v>C58824</v>
          </cell>
          <cell r="D7567" t="str">
            <v>Forerun Inc</v>
          </cell>
          <cell r="E7567" t="str">
            <v>MA</v>
          </cell>
          <cell r="F7567" t="str">
            <v>P1</v>
          </cell>
          <cell r="G7567" t="str">
            <v>SMALL</v>
          </cell>
          <cell r="H7567" t="str">
            <v>IH</v>
          </cell>
          <cell r="I7567" t="str">
            <v>0032300 - GALLAGHER BENEFIT SERVICES INC</v>
          </cell>
        </row>
        <row r="7568">
          <cell r="A7568" t="str">
            <v>C58824IV</v>
          </cell>
          <cell r="B7568">
            <v>42185</v>
          </cell>
          <cell r="C7568" t="str">
            <v>C58824</v>
          </cell>
          <cell r="D7568" t="str">
            <v>Forerun Inc</v>
          </cell>
          <cell r="E7568" t="str">
            <v>MA</v>
          </cell>
          <cell r="F7568" t="str">
            <v>P1</v>
          </cell>
          <cell r="G7568" t="str">
            <v>SMALL</v>
          </cell>
          <cell r="H7568" t="str">
            <v>IV</v>
          </cell>
          <cell r="I7568" t="str">
            <v>0032300 - GALLAGHER BENEFIT SERVICES INC</v>
          </cell>
        </row>
        <row r="7569">
          <cell r="A7569" t="str">
            <v>C58826IV</v>
          </cell>
          <cell r="B7569">
            <v>42185</v>
          </cell>
          <cell r="C7569" t="str">
            <v>C58826</v>
          </cell>
          <cell r="D7569" t="str">
            <v>Damon's Quick Stops</v>
          </cell>
          <cell r="E7569" t="str">
            <v>ME</v>
          </cell>
          <cell r="F7569" t="str">
            <v>P1</v>
          </cell>
          <cell r="G7569" t="str">
            <v>SMALL</v>
          </cell>
          <cell r="H7569" t="str">
            <v>IV</v>
          </cell>
          <cell r="I7569" t="str">
            <v>0023216 - KYES AGENCY</v>
          </cell>
        </row>
        <row r="7570">
          <cell r="A7570" t="str">
            <v>C58826PO</v>
          </cell>
          <cell r="B7570">
            <v>42185</v>
          </cell>
          <cell r="C7570" t="str">
            <v>C58826</v>
          </cell>
          <cell r="D7570" t="str">
            <v>Damon's Quick Stops</v>
          </cell>
          <cell r="E7570" t="str">
            <v>ME</v>
          </cell>
          <cell r="F7570" t="str">
            <v>P1</v>
          </cell>
          <cell r="G7570" t="str">
            <v>SMALL</v>
          </cell>
          <cell r="H7570" t="str">
            <v>PO</v>
          </cell>
          <cell r="I7570" t="str">
            <v>0023216 - KYES AGENCY</v>
          </cell>
        </row>
        <row r="7571">
          <cell r="A7571" t="str">
            <v>C58827IH</v>
          </cell>
          <cell r="B7571">
            <v>42185</v>
          </cell>
          <cell r="C7571" t="str">
            <v>C58827</v>
          </cell>
          <cell r="D7571" t="str">
            <v>Count and Crush, LLC</v>
          </cell>
          <cell r="E7571" t="str">
            <v>ME</v>
          </cell>
          <cell r="F7571" t="str">
            <v>P1</v>
          </cell>
          <cell r="G7571" t="str">
            <v>SMALL</v>
          </cell>
          <cell r="H7571" t="str">
            <v>IH</v>
          </cell>
          <cell r="I7571" t="str">
            <v>0023191 - CLARK INSURANCE</v>
          </cell>
        </row>
        <row r="7572">
          <cell r="A7572" t="str">
            <v>C58827IV</v>
          </cell>
          <cell r="B7572">
            <v>42185</v>
          </cell>
          <cell r="C7572" t="str">
            <v>C58827</v>
          </cell>
          <cell r="D7572" t="str">
            <v>Count and Crush, LLC</v>
          </cell>
          <cell r="E7572" t="str">
            <v>ME</v>
          </cell>
          <cell r="F7572" t="str">
            <v>P1</v>
          </cell>
          <cell r="G7572" t="str">
            <v>SMALL</v>
          </cell>
          <cell r="H7572" t="str">
            <v>IV</v>
          </cell>
          <cell r="I7572" t="str">
            <v>0023191 - CLARK INSURANCE</v>
          </cell>
        </row>
        <row r="7573">
          <cell r="A7573" t="str">
            <v>C58828IH</v>
          </cell>
          <cell r="B7573">
            <v>42185</v>
          </cell>
          <cell r="C7573" t="str">
            <v>C58828</v>
          </cell>
          <cell r="D7573" t="str">
            <v>Painting By Northeast, Inc.</v>
          </cell>
          <cell r="E7573" t="str">
            <v>ME</v>
          </cell>
          <cell r="F7573" t="str">
            <v>P1</v>
          </cell>
          <cell r="G7573" t="str">
            <v>SMALL</v>
          </cell>
          <cell r="H7573" t="str">
            <v>IH</v>
          </cell>
          <cell r="I7573" t="str">
            <v>0023187 - LONTINE JR, BERNARD J</v>
          </cell>
        </row>
        <row r="7574">
          <cell r="A7574" t="str">
            <v>C58829JH</v>
          </cell>
          <cell r="B7574">
            <v>42185</v>
          </cell>
          <cell r="C7574" t="str">
            <v>C58829</v>
          </cell>
          <cell r="D7574" t="str">
            <v>Central Maine Athletic Center</v>
          </cell>
          <cell r="E7574" t="str">
            <v>ME</v>
          </cell>
          <cell r="F7574" t="str">
            <v>P1</v>
          </cell>
          <cell r="G7574" t="str">
            <v>SMALL</v>
          </cell>
          <cell r="H7574" t="str">
            <v>JH</v>
          </cell>
          <cell r="I7574" t="str">
            <v>0023185 - POIRIER, MARC R</v>
          </cell>
        </row>
        <row r="7575">
          <cell r="A7575" t="str">
            <v>C58830IA</v>
          </cell>
          <cell r="B7575">
            <v>42185</v>
          </cell>
          <cell r="C7575" t="str">
            <v>C58830</v>
          </cell>
          <cell r="D7575" t="str">
            <v>Edimer Pharmaceuticals</v>
          </cell>
          <cell r="E7575" t="str">
            <v>MA</v>
          </cell>
          <cell r="F7575" t="str">
            <v>P1</v>
          </cell>
          <cell r="G7575" t="str">
            <v>SMALL</v>
          </cell>
          <cell r="H7575" t="str">
            <v>IA</v>
          </cell>
          <cell r="I7575" t="str">
            <v>0035395 - TELAMON HUMAN CAPITAL RESOURCES GROUP LLC</v>
          </cell>
        </row>
        <row r="7576">
          <cell r="A7576" t="str">
            <v>C58832IV</v>
          </cell>
          <cell r="B7576">
            <v>42185</v>
          </cell>
          <cell r="C7576" t="str">
            <v>C58832</v>
          </cell>
          <cell r="D7576" t="str">
            <v>Riverbend Veterinary Clinic</v>
          </cell>
          <cell r="E7576" t="str">
            <v>NH</v>
          </cell>
          <cell r="F7576" t="str">
            <v>P1</v>
          </cell>
          <cell r="G7576" t="str">
            <v>SMALL</v>
          </cell>
          <cell r="H7576" t="str">
            <v>IV</v>
          </cell>
          <cell r="I7576" t="str">
            <v>0023501 - CBS INSURANCE INC</v>
          </cell>
        </row>
        <row r="7577">
          <cell r="A7577" t="str">
            <v>C58833IH</v>
          </cell>
          <cell r="B7577">
            <v>42185</v>
          </cell>
          <cell r="C7577" t="str">
            <v>C58833</v>
          </cell>
          <cell r="D7577" t="str">
            <v>Guaranteed Fresh Produce</v>
          </cell>
          <cell r="E7577" t="str">
            <v>MA</v>
          </cell>
          <cell r="F7577" t="str">
            <v>P1</v>
          </cell>
          <cell r="G7577" t="str">
            <v>SMALL</v>
          </cell>
          <cell r="H7577" t="str">
            <v>IH</v>
          </cell>
          <cell r="I7577" t="str">
            <v>0028933 - PAYCHEX AGENCY INC</v>
          </cell>
        </row>
        <row r="7578">
          <cell r="A7578" t="str">
            <v>C58835JM</v>
          </cell>
          <cell r="B7578">
            <v>42185</v>
          </cell>
          <cell r="C7578" t="str">
            <v>C58835</v>
          </cell>
          <cell r="D7578" t="str">
            <v>Professional Home Healthcare of NH Inc</v>
          </cell>
          <cell r="E7578" t="str">
            <v>NH</v>
          </cell>
          <cell r="F7578" t="str">
            <v>P1</v>
          </cell>
          <cell r="G7578" t="str">
            <v>SMALL</v>
          </cell>
          <cell r="H7578" t="str">
            <v>JM</v>
          </cell>
          <cell r="I7578" t="str">
            <v>0032154 - CROSS INSURANCE - MANCHESTER</v>
          </cell>
        </row>
        <row r="7579">
          <cell r="A7579" t="str">
            <v>C58836IV</v>
          </cell>
          <cell r="B7579">
            <v>42185</v>
          </cell>
          <cell r="C7579" t="str">
            <v>C58836</v>
          </cell>
          <cell r="D7579" t="str">
            <v>Woofer Audio Video Electronics, Inc.</v>
          </cell>
          <cell r="E7579" t="str">
            <v>ME</v>
          </cell>
          <cell r="F7579" t="str">
            <v>P1</v>
          </cell>
          <cell r="G7579" t="str">
            <v>SMALL</v>
          </cell>
          <cell r="H7579" t="str">
            <v>IV</v>
          </cell>
          <cell r="I7579" t="str">
            <v>0023128 - GRAFFAM INSURANCE GROUP LLC</v>
          </cell>
        </row>
        <row r="7580">
          <cell r="A7580" t="str">
            <v>C58839IH</v>
          </cell>
          <cell r="B7580">
            <v>42185</v>
          </cell>
          <cell r="C7580" t="str">
            <v>C58839</v>
          </cell>
          <cell r="D7580" t="str">
            <v>Acadia Medical Supply, Inc.</v>
          </cell>
          <cell r="E7580" t="str">
            <v>ME</v>
          </cell>
          <cell r="F7580" t="str">
            <v>P1</v>
          </cell>
          <cell r="G7580" t="str">
            <v>SMALL</v>
          </cell>
          <cell r="H7580" t="str">
            <v>IH</v>
          </cell>
          <cell r="I7580" t="str">
            <v>0023143 - BUSINESS INSURANCE AGENCY</v>
          </cell>
        </row>
        <row r="7581">
          <cell r="A7581" t="str">
            <v>C58839IV</v>
          </cell>
          <cell r="B7581">
            <v>42185</v>
          </cell>
          <cell r="C7581" t="str">
            <v>C58839</v>
          </cell>
          <cell r="D7581" t="str">
            <v>Acadia Medical Supply, Inc.</v>
          </cell>
          <cell r="E7581" t="str">
            <v>ME</v>
          </cell>
          <cell r="F7581" t="str">
            <v>P1</v>
          </cell>
          <cell r="G7581" t="str">
            <v>SMALL</v>
          </cell>
          <cell r="H7581" t="str">
            <v>IV</v>
          </cell>
          <cell r="I7581" t="str">
            <v>0023143 - BUSINESS INSURANCE AGENCY</v>
          </cell>
        </row>
        <row r="7582">
          <cell r="A7582" t="str">
            <v>C58840IH</v>
          </cell>
          <cell r="B7582">
            <v>42185</v>
          </cell>
          <cell r="C7582" t="str">
            <v>C58840</v>
          </cell>
          <cell r="D7582" t="str">
            <v>All and Inclusive Environmental Inc</v>
          </cell>
          <cell r="E7582" t="str">
            <v>MA</v>
          </cell>
          <cell r="F7582" t="str">
            <v>P1</v>
          </cell>
          <cell r="G7582" t="str">
            <v>SMALL</v>
          </cell>
          <cell r="H7582" t="str">
            <v>IH</v>
          </cell>
          <cell r="I7582" t="str">
            <v>0028937 - NFP CORPORATE SERVICES (NY) LLC</v>
          </cell>
        </row>
        <row r="7583">
          <cell r="A7583" t="str">
            <v>C58842JH</v>
          </cell>
          <cell r="B7583">
            <v>42185</v>
          </cell>
          <cell r="C7583" t="str">
            <v>C58842</v>
          </cell>
          <cell r="D7583" t="str">
            <v>Madigan Estates</v>
          </cell>
          <cell r="E7583" t="str">
            <v>ME</v>
          </cell>
          <cell r="F7583" t="str">
            <v>P1</v>
          </cell>
          <cell r="G7583" t="str">
            <v>CRC</v>
          </cell>
          <cell r="H7583" t="str">
            <v>JH</v>
          </cell>
          <cell r="I7583" t="str">
            <v>0023427 - F A PEABODY COMPANY</v>
          </cell>
        </row>
        <row r="7584">
          <cell r="A7584" t="str">
            <v>C58842PO</v>
          </cell>
          <cell r="B7584">
            <v>42185</v>
          </cell>
          <cell r="C7584" t="str">
            <v>C58842</v>
          </cell>
          <cell r="D7584" t="str">
            <v>Madigan Estates</v>
          </cell>
          <cell r="E7584" t="str">
            <v>ME</v>
          </cell>
          <cell r="F7584" t="str">
            <v>P1</v>
          </cell>
          <cell r="G7584" t="str">
            <v>CRC</v>
          </cell>
          <cell r="H7584" t="str">
            <v>PO</v>
          </cell>
          <cell r="I7584" t="str">
            <v>0023427 - F A PEABODY COMPANY</v>
          </cell>
        </row>
        <row r="7585">
          <cell r="A7585" t="str">
            <v>C58845IV</v>
          </cell>
          <cell r="B7585">
            <v>42185</v>
          </cell>
          <cell r="C7585" t="str">
            <v>C58845</v>
          </cell>
          <cell r="D7585" t="str">
            <v>Midcoast Federal Credit Union</v>
          </cell>
          <cell r="E7585" t="str">
            <v>ME</v>
          </cell>
          <cell r="F7585" t="str">
            <v>P1</v>
          </cell>
          <cell r="G7585" t="str">
            <v>SMALL</v>
          </cell>
          <cell r="H7585" t="str">
            <v>IV</v>
          </cell>
          <cell r="I7585" t="str">
            <v>0030760 - BUSINESS INSURANCE AGENCY</v>
          </cell>
        </row>
        <row r="7586">
          <cell r="A7586" t="str">
            <v>C58845JH</v>
          </cell>
          <cell r="B7586">
            <v>42185</v>
          </cell>
          <cell r="C7586" t="str">
            <v>C58845</v>
          </cell>
          <cell r="D7586" t="str">
            <v>Midcoast Federal Credit Union</v>
          </cell>
          <cell r="E7586" t="str">
            <v>ME</v>
          </cell>
          <cell r="F7586" t="str">
            <v>P1</v>
          </cell>
          <cell r="G7586" t="str">
            <v>SMALL</v>
          </cell>
          <cell r="H7586" t="str">
            <v>JH</v>
          </cell>
          <cell r="I7586" t="str">
            <v>0030760 - BUSINESS INSURANCE AGENCY</v>
          </cell>
        </row>
        <row r="7587">
          <cell r="A7587" t="str">
            <v>C58845PO</v>
          </cell>
          <cell r="B7587">
            <v>42185</v>
          </cell>
          <cell r="C7587" t="str">
            <v>C58845</v>
          </cell>
          <cell r="D7587" t="str">
            <v>Midcoast Federal Credit Union</v>
          </cell>
          <cell r="E7587" t="str">
            <v>ME</v>
          </cell>
          <cell r="F7587" t="str">
            <v>P1</v>
          </cell>
          <cell r="G7587" t="str">
            <v>SMALL</v>
          </cell>
          <cell r="H7587" t="str">
            <v>PO</v>
          </cell>
          <cell r="I7587" t="str">
            <v>0030760 - BUSINESS INSURANCE AGENCY</v>
          </cell>
        </row>
        <row r="7588">
          <cell r="A7588" t="str">
            <v>C58848IH</v>
          </cell>
          <cell r="B7588">
            <v>42185</v>
          </cell>
          <cell r="C7588" t="str">
            <v>C58848</v>
          </cell>
          <cell r="D7588" t="str">
            <v>Pediatrics at Newton Wellesley PC</v>
          </cell>
          <cell r="E7588" t="str">
            <v>MA</v>
          </cell>
          <cell r="F7588" t="str">
            <v>P1</v>
          </cell>
          <cell r="G7588" t="str">
            <v>SMALL</v>
          </cell>
          <cell r="H7588" t="str">
            <v>IH</v>
          </cell>
          <cell r="I7588" t="str">
            <v>0023199 - EASTERN BENEFITS GROUP</v>
          </cell>
        </row>
        <row r="7589">
          <cell r="A7589" t="str">
            <v>C58849IH</v>
          </cell>
          <cell r="B7589">
            <v>42185</v>
          </cell>
          <cell r="C7589" t="str">
            <v>C58849</v>
          </cell>
          <cell r="D7589" t="str">
            <v>FamousFoods.com Inc</v>
          </cell>
          <cell r="E7589" t="str">
            <v>MA</v>
          </cell>
          <cell r="F7589" t="str">
            <v>P1</v>
          </cell>
          <cell r="G7589" t="str">
            <v>SMALL</v>
          </cell>
          <cell r="H7589" t="str">
            <v>IH</v>
          </cell>
          <cell r="I7589" t="str">
            <v>0023158 - STICKLES INSURANCE AGENCY INC</v>
          </cell>
        </row>
        <row r="7590">
          <cell r="A7590" t="str">
            <v>C58851IV</v>
          </cell>
          <cell r="B7590">
            <v>42185</v>
          </cell>
          <cell r="C7590" t="str">
            <v>C58851</v>
          </cell>
          <cell r="D7590" t="str">
            <v>Falmouth Pediatric Dentistry</v>
          </cell>
          <cell r="E7590" t="str">
            <v>ME</v>
          </cell>
          <cell r="F7590" t="str">
            <v>P1</v>
          </cell>
          <cell r="G7590" t="str">
            <v>SMALL</v>
          </cell>
          <cell r="H7590" t="str">
            <v>IV</v>
          </cell>
          <cell r="I7590" t="str">
            <v>0023356 - CLARK INSURANCE</v>
          </cell>
        </row>
        <row r="7591">
          <cell r="A7591" t="str">
            <v>C58853IV</v>
          </cell>
          <cell r="B7591">
            <v>42185</v>
          </cell>
          <cell r="C7591" t="str">
            <v>C58853</v>
          </cell>
          <cell r="D7591" t="str">
            <v>South Shore Investment Advisors</v>
          </cell>
          <cell r="E7591" t="str">
            <v>MA</v>
          </cell>
          <cell r="F7591" t="str">
            <v>P1</v>
          </cell>
          <cell r="G7591" t="str">
            <v>SMALL</v>
          </cell>
          <cell r="H7591" t="str">
            <v>IV</v>
          </cell>
        </row>
        <row r="7592">
          <cell r="A7592" t="str">
            <v>C58854JM</v>
          </cell>
          <cell r="B7592">
            <v>42185</v>
          </cell>
          <cell r="C7592" t="str">
            <v>C58854</v>
          </cell>
          <cell r="D7592" t="str">
            <v>Jean R Chagnon DDS PA</v>
          </cell>
          <cell r="E7592" t="str">
            <v>NH</v>
          </cell>
          <cell r="F7592" t="str">
            <v>P1</v>
          </cell>
          <cell r="G7592" t="str">
            <v>SMALL</v>
          </cell>
          <cell r="H7592" t="str">
            <v>JM</v>
          </cell>
          <cell r="I7592" t="str">
            <v>0023608 - TRUNCELLITO, JAMES H</v>
          </cell>
        </row>
        <row r="7593">
          <cell r="A7593" t="str">
            <v>C58855IH</v>
          </cell>
          <cell r="B7593">
            <v>42185</v>
          </cell>
          <cell r="C7593" t="str">
            <v>C58855</v>
          </cell>
          <cell r="D7593" t="str">
            <v>Apothecary by Design</v>
          </cell>
          <cell r="E7593" t="str">
            <v>ME</v>
          </cell>
          <cell r="F7593" t="str">
            <v>P1</v>
          </cell>
          <cell r="G7593" t="str">
            <v>CRC</v>
          </cell>
          <cell r="H7593" t="str">
            <v>IH</v>
          </cell>
          <cell r="I7593" t="str">
            <v>0030800 - HOLDEN INSURANCE AGENCY</v>
          </cell>
        </row>
        <row r="7594">
          <cell r="A7594" t="str">
            <v>C58855IV</v>
          </cell>
          <cell r="B7594">
            <v>42185</v>
          </cell>
          <cell r="C7594" t="str">
            <v>C58855</v>
          </cell>
          <cell r="D7594" t="str">
            <v>Apothecary by Design</v>
          </cell>
          <cell r="E7594" t="str">
            <v>ME</v>
          </cell>
          <cell r="F7594" t="str">
            <v>P1</v>
          </cell>
          <cell r="G7594" t="str">
            <v>CRC</v>
          </cell>
          <cell r="H7594" t="str">
            <v>IV</v>
          </cell>
          <cell r="I7594" t="str">
            <v>0030800 - HOLDEN INSURANCE AGENCY</v>
          </cell>
        </row>
        <row r="7595">
          <cell r="A7595" t="str">
            <v>C58856IV</v>
          </cell>
          <cell r="B7595">
            <v>42185</v>
          </cell>
          <cell r="C7595" t="str">
            <v>C58856</v>
          </cell>
          <cell r="D7595" t="str">
            <v>FA Peabody Company</v>
          </cell>
          <cell r="E7595" t="str">
            <v>ME</v>
          </cell>
          <cell r="F7595" t="str">
            <v>P1</v>
          </cell>
          <cell r="G7595" t="str">
            <v>CRC</v>
          </cell>
          <cell r="H7595" t="str">
            <v>IV</v>
          </cell>
          <cell r="I7595" t="str">
            <v>0023433 - F A PEABODY COMPANY</v>
          </cell>
        </row>
        <row r="7596">
          <cell r="A7596" t="str">
            <v>C58856PO</v>
          </cell>
          <cell r="B7596">
            <v>42185</v>
          </cell>
          <cell r="C7596" t="str">
            <v>C58856</v>
          </cell>
          <cell r="D7596" t="str">
            <v>FA Peabody Company</v>
          </cell>
          <cell r="E7596" t="str">
            <v>ME</v>
          </cell>
          <cell r="F7596" t="str">
            <v>P1</v>
          </cell>
          <cell r="G7596" t="str">
            <v>CRC</v>
          </cell>
          <cell r="H7596" t="str">
            <v>PO</v>
          </cell>
          <cell r="I7596" t="str">
            <v>0023433 - F A PEABODY COMPANY</v>
          </cell>
        </row>
        <row r="7597">
          <cell r="A7597" t="str">
            <v>C58857IH</v>
          </cell>
          <cell r="B7597">
            <v>42185</v>
          </cell>
          <cell r="C7597" t="str">
            <v>C58857</v>
          </cell>
          <cell r="D7597" t="str">
            <v>Garland Building Corporation LLC</v>
          </cell>
          <cell r="E7597" t="str">
            <v>MA</v>
          </cell>
          <cell r="F7597" t="str">
            <v>P1</v>
          </cell>
          <cell r="G7597" t="str">
            <v>SMALL</v>
          </cell>
          <cell r="H7597" t="str">
            <v>IH</v>
          </cell>
          <cell r="I7597" t="str">
            <v>0023175 - KAPLAN, ELLEN A</v>
          </cell>
        </row>
        <row r="7598">
          <cell r="A7598" t="str">
            <v>C58858IV</v>
          </cell>
          <cell r="B7598">
            <v>42185</v>
          </cell>
          <cell r="C7598" t="str">
            <v>C58858</v>
          </cell>
          <cell r="D7598" t="str">
            <v>Riley Insurance Agency</v>
          </cell>
          <cell r="E7598" t="str">
            <v>ME</v>
          </cell>
          <cell r="F7598" t="str">
            <v>P1</v>
          </cell>
          <cell r="G7598" t="str">
            <v>SMALL</v>
          </cell>
          <cell r="H7598" t="str">
            <v>IV</v>
          </cell>
          <cell r="I7598" t="str">
            <v>0028210 - EASTERN BENEFITS GROUP</v>
          </cell>
        </row>
        <row r="7599">
          <cell r="A7599" t="str">
            <v>C58859IV</v>
          </cell>
          <cell r="B7599">
            <v>42185</v>
          </cell>
          <cell r="C7599" t="str">
            <v>C58859</v>
          </cell>
          <cell r="D7599" t="str">
            <v>IT Federal Sales LLC</v>
          </cell>
          <cell r="E7599" t="str">
            <v>NH</v>
          </cell>
          <cell r="F7599" t="str">
            <v>P1</v>
          </cell>
          <cell r="G7599" t="str">
            <v>SMALL</v>
          </cell>
          <cell r="H7599" t="str">
            <v>IV</v>
          </cell>
          <cell r="I7599" t="str">
            <v>0032246 - PELTZ, CLAUDE</v>
          </cell>
        </row>
        <row r="7600">
          <cell r="A7600" t="str">
            <v>C58863JM</v>
          </cell>
          <cell r="B7600">
            <v>42185</v>
          </cell>
          <cell r="C7600" t="str">
            <v>C58863</v>
          </cell>
          <cell r="D7600" t="str">
            <v>Civil Construction Management Inc</v>
          </cell>
          <cell r="E7600" t="str">
            <v>NH</v>
          </cell>
          <cell r="F7600" t="str">
            <v>P1</v>
          </cell>
          <cell r="G7600" t="str">
            <v>SMALL</v>
          </cell>
          <cell r="H7600" t="str">
            <v>JM</v>
          </cell>
          <cell r="I7600" t="str">
            <v>0023617 - ST CYR, CRAIG R</v>
          </cell>
        </row>
        <row r="7601">
          <cell r="A7601" t="str">
            <v>C58864IV</v>
          </cell>
          <cell r="B7601">
            <v>42185</v>
          </cell>
          <cell r="C7601" t="str">
            <v>C58864</v>
          </cell>
          <cell r="D7601" t="str">
            <v>Thomas Shealy DDS III</v>
          </cell>
          <cell r="E7601" t="str">
            <v>NH</v>
          </cell>
          <cell r="F7601" t="str">
            <v>P1</v>
          </cell>
          <cell r="G7601" t="str">
            <v>SMALL</v>
          </cell>
          <cell r="H7601" t="str">
            <v>IV</v>
          </cell>
          <cell r="I7601" t="str">
            <v>0023532 - LAVINE, MARK R</v>
          </cell>
        </row>
        <row r="7602">
          <cell r="A7602" t="str">
            <v>C58867IA</v>
          </cell>
          <cell r="B7602">
            <v>42185</v>
          </cell>
          <cell r="C7602" t="str">
            <v>C58867</v>
          </cell>
          <cell r="D7602" t="str">
            <v>Project Adventure</v>
          </cell>
          <cell r="E7602" t="str">
            <v>MA</v>
          </cell>
          <cell r="F7602" t="str">
            <v>P1</v>
          </cell>
          <cell r="G7602" t="str">
            <v>SMALL</v>
          </cell>
          <cell r="H7602" t="str">
            <v>IA</v>
          </cell>
          <cell r="I7602" t="str">
            <v>0023084 - INSURANCE PLANNING GROUP INC</v>
          </cell>
        </row>
        <row r="7603">
          <cell r="A7603" t="str">
            <v>C58867IH</v>
          </cell>
          <cell r="B7603">
            <v>42185</v>
          </cell>
          <cell r="C7603" t="str">
            <v>C58867</v>
          </cell>
          <cell r="D7603" t="str">
            <v>Project Adventure</v>
          </cell>
          <cell r="E7603" t="str">
            <v>MA</v>
          </cell>
          <cell r="F7603" t="str">
            <v>P1</v>
          </cell>
          <cell r="G7603" t="str">
            <v>SMALL</v>
          </cell>
          <cell r="H7603" t="str">
            <v>IH</v>
          </cell>
          <cell r="I7603" t="str">
            <v>0023084 - INSURANCE PLANNING GROUP INC</v>
          </cell>
        </row>
        <row r="7604">
          <cell r="A7604" t="str">
            <v>C58867JA</v>
          </cell>
          <cell r="B7604">
            <v>42185</v>
          </cell>
          <cell r="C7604" t="str">
            <v>C58867</v>
          </cell>
          <cell r="D7604" t="str">
            <v>Project Adventure</v>
          </cell>
          <cell r="E7604" t="str">
            <v>MA</v>
          </cell>
          <cell r="F7604" t="str">
            <v>P1</v>
          </cell>
          <cell r="G7604" t="str">
            <v>SMALL</v>
          </cell>
          <cell r="H7604" t="str">
            <v>JA</v>
          </cell>
          <cell r="I7604" t="str">
            <v>0023084 - INSURANCE PLANNING GROUP INC</v>
          </cell>
        </row>
        <row r="7605">
          <cell r="A7605" t="str">
            <v>C58870JM</v>
          </cell>
          <cell r="B7605">
            <v>42185</v>
          </cell>
          <cell r="C7605" t="str">
            <v>C58870</v>
          </cell>
          <cell r="D7605" t="str">
            <v>Allstate Polyethylene Corp</v>
          </cell>
          <cell r="E7605" t="str">
            <v>NH</v>
          </cell>
          <cell r="F7605" t="str">
            <v>P1</v>
          </cell>
          <cell r="G7605" t="str">
            <v>SMALL</v>
          </cell>
          <cell r="H7605" t="str">
            <v>JM</v>
          </cell>
          <cell r="I7605" t="str">
            <v>0023486 - CBS INSURANCE INC</v>
          </cell>
        </row>
        <row r="7606">
          <cell r="A7606" t="str">
            <v>C58871IV</v>
          </cell>
          <cell r="B7606">
            <v>42185</v>
          </cell>
          <cell r="C7606" t="str">
            <v>C58871</v>
          </cell>
          <cell r="D7606" t="str">
            <v>Concord Communications Associates Inc</v>
          </cell>
          <cell r="E7606" t="str">
            <v>NH</v>
          </cell>
          <cell r="F7606" t="str">
            <v>P1</v>
          </cell>
          <cell r="G7606" t="str">
            <v>SMALL</v>
          </cell>
          <cell r="H7606" t="str">
            <v>IV</v>
          </cell>
          <cell r="I7606" t="str">
            <v>0023461 - CORNERSTONE BENEFIT &amp; RET GROUP INC</v>
          </cell>
        </row>
        <row r="7607">
          <cell r="A7607" t="str">
            <v>C58876IH</v>
          </cell>
          <cell r="B7607">
            <v>42185</v>
          </cell>
          <cell r="C7607" t="str">
            <v>C58876</v>
          </cell>
          <cell r="D7607" t="str">
            <v>Cambridge Scientific Corporation</v>
          </cell>
          <cell r="E7607" t="str">
            <v>MA</v>
          </cell>
          <cell r="F7607" t="str">
            <v>P1</v>
          </cell>
          <cell r="G7607" t="str">
            <v>SMALL</v>
          </cell>
          <cell r="H7607" t="str">
            <v>IH</v>
          </cell>
          <cell r="I7607" t="str">
            <v>0033683 - BP BENEFITS LLC</v>
          </cell>
        </row>
        <row r="7608">
          <cell r="A7608" t="str">
            <v>C58880JM</v>
          </cell>
          <cell r="B7608">
            <v>42185</v>
          </cell>
          <cell r="C7608" t="str">
            <v>C58880</v>
          </cell>
          <cell r="D7608" t="str">
            <v>Woody's Auto Repair &amp; Towing Inc</v>
          </cell>
          <cell r="E7608" t="str">
            <v>NH</v>
          </cell>
          <cell r="F7608" t="str">
            <v>P1</v>
          </cell>
          <cell r="G7608" t="str">
            <v>SMALL</v>
          </cell>
          <cell r="H7608" t="str">
            <v>JM</v>
          </cell>
          <cell r="I7608" t="str">
            <v>0023446 - CBS INSURANCE INC</v>
          </cell>
        </row>
        <row r="7609">
          <cell r="A7609" t="str">
            <v>C58881JH</v>
          </cell>
          <cell r="B7609">
            <v>42185</v>
          </cell>
          <cell r="C7609" t="str">
            <v>C58881</v>
          </cell>
          <cell r="D7609" t="str">
            <v>Belfon Machine Co Inc</v>
          </cell>
          <cell r="E7609" t="str">
            <v>NH</v>
          </cell>
          <cell r="F7609" t="str">
            <v>P1</v>
          </cell>
          <cell r="G7609" t="str">
            <v>SMALL</v>
          </cell>
          <cell r="H7609" t="str">
            <v>JH</v>
          </cell>
          <cell r="I7609" t="str">
            <v>0023455 - NEW ENGLAND EMPLOYEE BENEFITS COUNCIL</v>
          </cell>
        </row>
        <row r="7610">
          <cell r="A7610" t="str">
            <v>C58883IV</v>
          </cell>
          <cell r="B7610">
            <v>42185</v>
          </cell>
          <cell r="C7610" t="str">
            <v>C58883</v>
          </cell>
          <cell r="D7610" t="str">
            <v>T &amp; J Johnson Company, LLC</v>
          </cell>
          <cell r="E7610" t="str">
            <v>ME</v>
          </cell>
          <cell r="F7610" t="str">
            <v>P1</v>
          </cell>
          <cell r="G7610" t="str">
            <v>SMALL</v>
          </cell>
          <cell r="H7610" t="str">
            <v>IV</v>
          </cell>
          <cell r="I7610" t="str">
            <v>0023399 - CLARK INSURANCE</v>
          </cell>
        </row>
        <row r="7611">
          <cell r="A7611" t="str">
            <v>C58884IV</v>
          </cell>
          <cell r="B7611">
            <v>42185</v>
          </cell>
          <cell r="C7611" t="str">
            <v>C58884</v>
          </cell>
          <cell r="D7611" t="str">
            <v>Northern Composites, Inc.</v>
          </cell>
          <cell r="E7611" t="str">
            <v>NH</v>
          </cell>
          <cell r="F7611" t="str">
            <v>P1</v>
          </cell>
          <cell r="G7611" t="str">
            <v>SMALL</v>
          </cell>
          <cell r="H7611" t="str">
            <v>IV</v>
          </cell>
          <cell r="I7611" t="str">
            <v>0023500 - INSURANCE SOLUTIONS CORPORATION</v>
          </cell>
        </row>
        <row r="7612">
          <cell r="A7612" t="str">
            <v>C58887IH</v>
          </cell>
          <cell r="B7612">
            <v>42185</v>
          </cell>
          <cell r="C7612" t="str">
            <v>C58887</v>
          </cell>
          <cell r="D7612" t="str">
            <v>Bonacorso Insurance Agency Inc</v>
          </cell>
          <cell r="E7612" t="str">
            <v>MA</v>
          </cell>
          <cell r="F7612" t="str">
            <v>P1</v>
          </cell>
          <cell r="G7612" t="str">
            <v>SMALL</v>
          </cell>
          <cell r="H7612" t="str">
            <v>IH</v>
          </cell>
          <cell r="I7612" t="str">
            <v>0023186 - BAR INSURANCE BROKERAGE INC</v>
          </cell>
        </row>
        <row r="7613">
          <cell r="A7613" t="str">
            <v>C58888IV</v>
          </cell>
          <cell r="B7613">
            <v>42185</v>
          </cell>
          <cell r="C7613" t="str">
            <v>C58888</v>
          </cell>
          <cell r="D7613" t="str">
            <v>Granite Group Benefits LLC</v>
          </cell>
          <cell r="E7613" t="str">
            <v>NH</v>
          </cell>
          <cell r="F7613" t="str">
            <v>P1</v>
          </cell>
          <cell r="G7613" t="str">
            <v>SMALL</v>
          </cell>
          <cell r="H7613" t="str">
            <v>IV</v>
          </cell>
          <cell r="I7613" t="str">
            <v>0023425 - GRANITE GROUP BENEFITS LLC</v>
          </cell>
        </row>
        <row r="7614">
          <cell r="A7614" t="str">
            <v>C58888JM</v>
          </cell>
          <cell r="B7614">
            <v>42185</v>
          </cell>
          <cell r="C7614" t="str">
            <v>C58888</v>
          </cell>
          <cell r="D7614" t="str">
            <v>Granite Group Benefits LLC</v>
          </cell>
          <cell r="E7614" t="str">
            <v>NH</v>
          </cell>
          <cell r="F7614" t="str">
            <v>P1</v>
          </cell>
          <cell r="G7614" t="str">
            <v>SMALL</v>
          </cell>
          <cell r="H7614" t="str">
            <v>JM</v>
          </cell>
          <cell r="I7614" t="str">
            <v>0023425 - GRANITE GROUP BENEFITS LLC</v>
          </cell>
        </row>
        <row r="7615">
          <cell r="A7615" t="str">
            <v>C58890JH</v>
          </cell>
          <cell r="B7615">
            <v>42185</v>
          </cell>
          <cell r="C7615" t="str">
            <v>C58890</v>
          </cell>
          <cell r="D7615" t="str">
            <v>Leet Sales Reps LLC</v>
          </cell>
          <cell r="E7615" t="str">
            <v>NH</v>
          </cell>
          <cell r="F7615" t="str">
            <v>P1</v>
          </cell>
          <cell r="G7615" t="str">
            <v>SMALL</v>
          </cell>
          <cell r="H7615" t="str">
            <v>JH</v>
          </cell>
          <cell r="I7615" t="str">
            <v>0023521 - GOODELL, DUANE</v>
          </cell>
        </row>
        <row r="7616">
          <cell r="A7616" t="str">
            <v>C58890JS</v>
          </cell>
          <cell r="B7616">
            <v>42185</v>
          </cell>
          <cell r="C7616" t="str">
            <v>C58890</v>
          </cell>
          <cell r="D7616" t="str">
            <v>Leet Sales Reps LLC</v>
          </cell>
          <cell r="E7616" t="str">
            <v>NH</v>
          </cell>
          <cell r="F7616" t="str">
            <v>P1</v>
          </cell>
          <cell r="G7616" t="str">
            <v>SMALL</v>
          </cell>
          <cell r="H7616" t="str">
            <v>JS</v>
          </cell>
          <cell r="I7616" t="str">
            <v>0023521 - GOODELL, DUANE</v>
          </cell>
        </row>
        <row r="7617">
          <cell r="A7617" t="str">
            <v>C58892JM</v>
          </cell>
          <cell r="B7617">
            <v>42185</v>
          </cell>
          <cell r="C7617" t="str">
            <v>C58892</v>
          </cell>
          <cell r="D7617" t="str">
            <v>Baker Hill Golf Club</v>
          </cell>
          <cell r="E7617" t="str">
            <v>NH</v>
          </cell>
          <cell r="F7617" t="str">
            <v>P1</v>
          </cell>
          <cell r="G7617" t="str">
            <v>SMALL</v>
          </cell>
          <cell r="H7617" t="str">
            <v>JM</v>
          </cell>
          <cell r="I7617" t="str">
            <v>0023498 - CBS INSURANCE INC</v>
          </cell>
        </row>
        <row r="7618">
          <cell r="A7618" t="str">
            <v>C58895IV</v>
          </cell>
          <cell r="B7618">
            <v>42185</v>
          </cell>
          <cell r="C7618" t="str">
            <v>C58895</v>
          </cell>
          <cell r="D7618" t="str">
            <v>Tech Transport Inc</v>
          </cell>
          <cell r="E7618" t="str">
            <v>NH</v>
          </cell>
          <cell r="F7618" t="str">
            <v>P1</v>
          </cell>
          <cell r="G7618" t="str">
            <v>SMALL</v>
          </cell>
          <cell r="H7618" t="str">
            <v>IV</v>
          </cell>
          <cell r="I7618" t="str">
            <v>0023428 - FIRST BENEFITS INC</v>
          </cell>
        </row>
        <row r="7619">
          <cell r="A7619" t="str">
            <v>C58896IA</v>
          </cell>
          <cell r="B7619">
            <v>42185</v>
          </cell>
          <cell r="C7619" t="str">
            <v>C58896</v>
          </cell>
          <cell r="D7619" t="str">
            <v>Cambridge BioLabs</v>
          </cell>
          <cell r="E7619" t="str">
            <v>MA</v>
          </cell>
          <cell r="F7619" t="str">
            <v>P1</v>
          </cell>
          <cell r="G7619" t="str">
            <v>SMALL</v>
          </cell>
          <cell r="H7619" t="str">
            <v>IA</v>
          </cell>
          <cell r="I7619" t="str">
            <v>0023195 - KAPLAN, ELLEN A</v>
          </cell>
        </row>
        <row r="7620">
          <cell r="A7620" t="str">
            <v>C58897IA</v>
          </cell>
          <cell r="B7620">
            <v>42185</v>
          </cell>
          <cell r="C7620" t="str">
            <v>C58897</v>
          </cell>
          <cell r="D7620" t="str">
            <v>Karyopharm Therapeutics Inc</v>
          </cell>
          <cell r="E7620" t="str">
            <v>MA</v>
          </cell>
          <cell r="F7620" t="str">
            <v>P1</v>
          </cell>
          <cell r="G7620" t="str">
            <v>SMALL</v>
          </cell>
          <cell r="H7620" t="str">
            <v>IA</v>
          </cell>
          <cell r="I7620" t="str">
            <v>0030689 - HRK BROKERAGE SERVICES LLC</v>
          </cell>
        </row>
        <row r="7621">
          <cell r="A7621" t="str">
            <v>C58897IH</v>
          </cell>
          <cell r="B7621">
            <v>42185</v>
          </cell>
          <cell r="C7621" t="str">
            <v>C58897</v>
          </cell>
          <cell r="D7621" t="str">
            <v>Karyopharm Therapeutics Inc</v>
          </cell>
          <cell r="E7621" t="str">
            <v>MA</v>
          </cell>
          <cell r="F7621" t="str">
            <v>P1</v>
          </cell>
          <cell r="G7621" t="str">
            <v>SMALL</v>
          </cell>
          <cell r="H7621" t="str">
            <v>IH</v>
          </cell>
          <cell r="I7621" t="str">
            <v>0030689 - HRK BROKERAGE SERVICES LLC</v>
          </cell>
        </row>
        <row r="7622">
          <cell r="A7622" t="str">
            <v>C58900IA</v>
          </cell>
          <cell r="B7622">
            <v>42185</v>
          </cell>
          <cell r="C7622" t="str">
            <v>C58900</v>
          </cell>
          <cell r="D7622" t="str">
            <v>John Ware Research Group</v>
          </cell>
          <cell r="E7622" t="str">
            <v>MA</v>
          </cell>
          <cell r="F7622" t="str">
            <v>P1</v>
          </cell>
          <cell r="G7622" t="str">
            <v>SMALL</v>
          </cell>
          <cell r="H7622" t="str">
            <v>IA</v>
          </cell>
          <cell r="I7622" t="str">
            <v>0035235 - RSC INSURANCE BROKERAGE INC</v>
          </cell>
        </row>
        <row r="7623">
          <cell r="A7623" t="str">
            <v>C58901JH</v>
          </cell>
          <cell r="B7623">
            <v>42185</v>
          </cell>
          <cell r="C7623" t="str">
            <v>C58901</v>
          </cell>
          <cell r="D7623" t="str">
            <v>J.B. Brown &amp; Sons</v>
          </cell>
          <cell r="E7623" t="str">
            <v>ME</v>
          </cell>
          <cell r="F7623" t="str">
            <v>P1</v>
          </cell>
          <cell r="G7623" t="str">
            <v>SMALL</v>
          </cell>
          <cell r="H7623" t="str">
            <v>JH</v>
          </cell>
          <cell r="I7623" t="str">
            <v>0028898 - USI INSURANCE SERVICES LLC - BRIARCLIFF</v>
          </cell>
        </row>
        <row r="7624">
          <cell r="A7624" t="str">
            <v>C58902JM</v>
          </cell>
          <cell r="B7624">
            <v>42185</v>
          </cell>
          <cell r="C7624" t="str">
            <v>C58902</v>
          </cell>
          <cell r="D7624" t="str">
            <v>YWCA New Hampshire</v>
          </cell>
          <cell r="E7624" t="str">
            <v>NH</v>
          </cell>
          <cell r="F7624" t="str">
            <v>P1</v>
          </cell>
          <cell r="G7624" t="str">
            <v>SMALL</v>
          </cell>
          <cell r="H7624" t="str">
            <v>JM</v>
          </cell>
          <cell r="I7624" t="str">
            <v>0023485 - CORNERSTONE BENEFIT &amp; RET GROUP INC</v>
          </cell>
        </row>
        <row r="7625">
          <cell r="A7625" t="str">
            <v>C58903IA</v>
          </cell>
          <cell r="B7625">
            <v>42185</v>
          </cell>
          <cell r="C7625" t="str">
            <v>C58903</v>
          </cell>
          <cell r="D7625" t="str">
            <v>ndd Medical Technologies</v>
          </cell>
          <cell r="E7625" t="str">
            <v>MA</v>
          </cell>
          <cell r="F7625" t="str">
            <v>P1</v>
          </cell>
          <cell r="G7625" t="str">
            <v>SMALL</v>
          </cell>
          <cell r="H7625" t="str">
            <v>IA</v>
          </cell>
          <cell r="I7625" t="str">
            <v>0023126 - ROLANDO A CAPANNA INS AGENCY LLC</v>
          </cell>
        </row>
        <row r="7626">
          <cell r="A7626" t="str">
            <v>C58903IH</v>
          </cell>
          <cell r="B7626">
            <v>42185</v>
          </cell>
          <cell r="C7626" t="str">
            <v>C58903</v>
          </cell>
          <cell r="D7626" t="str">
            <v>ndd Medical Technologies</v>
          </cell>
          <cell r="E7626" t="str">
            <v>MA</v>
          </cell>
          <cell r="F7626" t="str">
            <v>P1</v>
          </cell>
          <cell r="G7626" t="str">
            <v>SMALL</v>
          </cell>
          <cell r="H7626" t="str">
            <v>IH</v>
          </cell>
          <cell r="I7626" t="str">
            <v>0023126 - ROLANDO A CAPANNA INS AGENCY LLC</v>
          </cell>
        </row>
        <row r="7627">
          <cell r="A7627" t="str">
            <v>C58904IV</v>
          </cell>
          <cell r="B7627">
            <v>42185</v>
          </cell>
          <cell r="C7627" t="str">
            <v>C58904</v>
          </cell>
          <cell r="D7627" t="str">
            <v>Oxford Federal Credit Union</v>
          </cell>
          <cell r="E7627" t="str">
            <v>ME</v>
          </cell>
          <cell r="F7627" t="str">
            <v>P1</v>
          </cell>
          <cell r="G7627" t="str">
            <v>SMALL</v>
          </cell>
          <cell r="H7627" t="str">
            <v>IV</v>
          </cell>
          <cell r="I7627" t="str">
            <v>0034942 - HOLDEN INSURANCE AGENCY</v>
          </cell>
        </row>
        <row r="7628">
          <cell r="A7628" t="str">
            <v>C58913IV</v>
          </cell>
          <cell r="B7628">
            <v>42185</v>
          </cell>
          <cell r="C7628" t="str">
            <v>C58913</v>
          </cell>
          <cell r="D7628" t="str">
            <v>Maine Biotechnology Services, Inc.</v>
          </cell>
          <cell r="E7628" t="str">
            <v>ME</v>
          </cell>
          <cell r="F7628" t="str">
            <v>P1</v>
          </cell>
          <cell r="G7628" t="str">
            <v>SMALL</v>
          </cell>
          <cell r="H7628" t="str">
            <v>IV</v>
          </cell>
          <cell r="I7628" t="str">
            <v>0031292 - BUSINESS INSURANCE AGENCY</v>
          </cell>
        </row>
        <row r="7629">
          <cell r="A7629" t="str">
            <v>C58913PO</v>
          </cell>
          <cell r="B7629">
            <v>42185</v>
          </cell>
          <cell r="C7629" t="str">
            <v>C58913</v>
          </cell>
          <cell r="D7629" t="str">
            <v>Maine Biotechnology Services, Inc.</v>
          </cell>
          <cell r="E7629" t="str">
            <v>ME</v>
          </cell>
          <cell r="F7629" t="str">
            <v>P1</v>
          </cell>
          <cell r="G7629" t="str">
            <v>SMALL</v>
          </cell>
          <cell r="H7629" t="str">
            <v>PO</v>
          </cell>
          <cell r="I7629" t="str">
            <v>0031292 - BUSINESS INSURANCE AGENCY</v>
          </cell>
        </row>
        <row r="7630">
          <cell r="A7630" t="str">
            <v>C58914IV</v>
          </cell>
          <cell r="B7630">
            <v>42185</v>
          </cell>
          <cell r="C7630" t="str">
            <v>C58914</v>
          </cell>
          <cell r="D7630" t="str">
            <v>XCube Research and Development Inc</v>
          </cell>
          <cell r="E7630" t="str">
            <v>NH</v>
          </cell>
          <cell r="F7630" t="str">
            <v>P1</v>
          </cell>
          <cell r="G7630" t="str">
            <v>SMALL</v>
          </cell>
          <cell r="H7630" t="str">
            <v>IV</v>
          </cell>
          <cell r="I7630" t="str">
            <v>0023635 - TRUDO, DAVID H</v>
          </cell>
        </row>
        <row r="7631">
          <cell r="A7631" t="str">
            <v>C58914JH</v>
          </cell>
          <cell r="B7631">
            <v>42185</v>
          </cell>
          <cell r="C7631" t="str">
            <v>C58914</v>
          </cell>
          <cell r="D7631" t="str">
            <v>XCube Research and Development Inc</v>
          </cell>
          <cell r="E7631" t="str">
            <v>NH</v>
          </cell>
          <cell r="F7631" t="str">
            <v>P1</v>
          </cell>
          <cell r="G7631" t="str">
            <v>SMALL</v>
          </cell>
          <cell r="H7631" t="str">
            <v>JH</v>
          </cell>
          <cell r="I7631" t="str">
            <v>0023635 - TRUDO, DAVID H</v>
          </cell>
        </row>
        <row r="7632">
          <cell r="A7632" t="str">
            <v>C58915JM</v>
          </cell>
          <cell r="B7632">
            <v>42185</v>
          </cell>
          <cell r="C7632" t="str">
            <v>C58915</v>
          </cell>
          <cell r="D7632" t="str">
            <v>Montagne Communications</v>
          </cell>
          <cell r="E7632" t="str">
            <v>NH</v>
          </cell>
          <cell r="F7632" t="str">
            <v>P1</v>
          </cell>
          <cell r="G7632" t="str">
            <v>SMALL</v>
          </cell>
          <cell r="H7632" t="str">
            <v>JM</v>
          </cell>
          <cell r="I7632" t="str">
            <v>0023482 - CAMERON, CHRISTOPHER K</v>
          </cell>
        </row>
        <row r="7633">
          <cell r="A7633" t="str">
            <v>C58916IA</v>
          </cell>
          <cell r="B7633">
            <v>42185</v>
          </cell>
          <cell r="C7633" t="str">
            <v>C58916</v>
          </cell>
          <cell r="D7633" t="str">
            <v>New Day Capital LLC</v>
          </cell>
          <cell r="E7633" t="str">
            <v>MA</v>
          </cell>
          <cell r="F7633" t="str">
            <v>P1</v>
          </cell>
          <cell r="G7633" t="str">
            <v>SMALL</v>
          </cell>
          <cell r="H7633" t="str">
            <v>IA</v>
          </cell>
        </row>
        <row r="7634">
          <cell r="A7634" t="str">
            <v>C58918IH</v>
          </cell>
          <cell r="B7634">
            <v>42185</v>
          </cell>
          <cell r="C7634" t="str">
            <v>C58918</v>
          </cell>
          <cell r="D7634" t="str">
            <v>CabbyShack Inc</v>
          </cell>
          <cell r="E7634" t="str">
            <v>MA</v>
          </cell>
          <cell r="F7634" t="str">
            <v>P1</v>
          </cell>
          <cell r="G7634" t="str">
            <v>SMALL</v>
          </cell>
          <cell r="H7634" t="str">
            <v>IH</v>
          </cell>
          <cell r="I7634" t="str">
            <v>0031829 - BRABO BENEFITS INC</v>
          </cell>
        </row>
        <row r="7635">
          <cell r="A7635" t="str">
            <v>C58919IH</v>
          </cell>
          <cell r="B7635">
            <v>42185</v>
          </cell>
          <cell r="C7635" t="str">
            <v>C58919</v>
          </cell>
          <cell r="D7635" t="str">
            <v>Lipman &amp; Katz</v>
          </cell>
          <cell r="E7635" t="str">
            <v>ME</v>
          </cell>
          <cell r="F7635" t="str">
            <v>P1</v>
          </cell>
          <cell r="G7635" t="str">
            <v>SMALL</v>
          </cell>
          <cell r="H7635" t="str">
            <v>IH</v>
          </cell>
          <cell r="I7635" t="str">
            <v>0023353 - BUSINESS INSURANCE AGENCY</v>
          </cell>
        </row>
        <row r="7636">
          <cell r="A7636" t="str">
            <v>C58920JM</v>
          </cell>
          <cell r="B7636">
            <v>42185</v>
          </cell>
          <cell r="C7636" t="str">
            <v>C58920</v>
          </cell>
          <cell r="D7636" t="str">
            <v>Seacoast Emergency Physicians PC</v>
          </cell>
          <cell r="E7636" t="str">
            <v>NH</v>
          </cell>
          <cell r="F7636" t="str">
            <v>P1</v>
          </cell>
          <cell r="G7636" t="str">
            <v>SMALL</v>
          </cell>
          <cell r="H7636" t="str">
            <v>JM</v>
          </cell>
          <cell r="I7636" t="str">
            <v>0029768 - GRANITE GROUP BENEFITS LLC</v>
          </cell>
        </row>
        <row r="7637">
          <cell r="A7637" t="str">
            <v>C58921IH</v>
          </cell>
          <cell r="B7637">
            <v>42185</v>
          </cell>
          <cell r="C7637" t="str">
            <v>C58921</v>
          </cell>
          <cell r="D7637" t="str">
            <v>Auburn-Lewiston YMCA</v>
          </cell>
          <cell r="E7637" t="str">
            <v>ME</v>
          </cell>
          <cell r="F7637" t="str">
            <v>P1</v>
          </cell>
          <cell r="G7637" t="str">
            <v>SMALL</v>
          </cell>
          <cell r="H7637" t="str">
            <v>IH</v>
          </cell>
          <cell r="I7637" t="str">
            <v>0030851 - BGA INSURANCE AGENCY INC</v>
          </cell>
        </row>
        <row r="7638">
          <cell r="A7638" t="str">
            <v>C58921IV</v>
          </cell>
          <cell r="B7638">
            <v>42185</v>
          </cell>
          <cell r="C7638" t="str">
            <v>C58921</v>
          </cell>
          <cell r="D7638" t="str">
            <v>Auburn-Lewiston YMCA</v>
          </cell>
          <cell r="E7638" t="str">
            <v>ME</v>
          </cell>
          <cell r="F7638" t="str">
            <v>P1</v>
          </cell>
          <cell r="G7638" t="str">
            <v>SMALL</v>
          </cell>
          <cell r="H7638" t="str">
            <v>IV</v>
          </cell>
          <cell r="I7638" t="str">
            <v>0030851 - BGA INSURANCE AGENCY INC</v>
          </cell>
        </row>
        <row r="7639">
          <cell r="A7639" t="str">
            <v>C58923IV</v>
          </cell>
          <cell r="B7639">
            <v>42185</v>
          </cell>
          <cell r="C7639" t="str">
            <v>C58923</v>
          </cell>
          <cell r="D7639" t="str">
            <v>CMA Engineers Inc</v>
          </cell>
          <cell r="E7639" t="str">
            <v>NH</v>
          </cell>
          <cell r="F7639" t="str">
            <v>P1</v>
          </cell>
          <cell r="G7639" t="str">
            <v>SMALL</v>
          </cell>
          <cell r="H7639" t="str">
            <v>IV</v>
          </cell>
          <cell r="I7639" t="str">
            <v>0027873 - BUSINESS INSURANCE AGENCY</v>
          </cell>
        </row>
        <row r="7640">
          <cell r="A7640" t="str">
            <v>C58924IV</v>
          </cell>
          <cell r="B7640">
            <v>42185</v>
          </cell>
          <cell r="C7640" t="str">
            <v>C58924</v>
          </cell>
          <cell r="D7640" t="str">
            <v>Mosaic Technology Corporation</v>
          </cell>
          <cell r="E7640" t="str">
            <v>NH</v>
          </cell>
          <cell r="F7640" t="str">
            <v>P1</v>
          </cell>
          <cell r="G7640" t="str">
            <v>SMALL</v>
          </cell>
          <cell r="H7640" t="str">
            <v>IV</v>
          </cell>
          <cell r="I7640" t="str">
            <v>0031870 - CGI EMPLOYEE BENEFITS GROUP</v>
          </cell>
        </row>
        <row r="7641">
          <cell r="A7641" t="str">
            <v>C58926JH</v>
          </cell>
          <cell r="B7641">
            <v>42185</v>
          </cell>
          <cell r="C7641" t="str">
            <v>C58926</v>
          </cell>
          <cell r="D7641" t="str">
            <v>A &amp; A Management Group</v>
          </cell>
          <cell r="E7641" t="str">
            <v>ME</v>
          </cell>
          <cell r="F7641" t="str">
            <v>P1</v>
          </cell>
          <cell r="G7641" t="str">
            <v>SMALL</v>
          </cell>
          <cell r="H7641" t="str">
            <v>JH</v>
          </cell>
          <cell r="I7641" t="str">
            <v>0023497 - LENNOX INSURANCE AND FINANCIAL LLC</v>
          </cell>
        </row>
        <row r="7642">
          <cell r="A7642" t="str">
            <v>C58928IA</v>
          </cell>
          <cell r="B7642">
            <v>42185</v>
          </cell>
          <cell r="C7642" t="str">
            <v>C58928</v>
          </cell>
          <cell r="D7642" t="str">
            <v>T2 Biosystems Inc</v>
          </cell>
          <cell r="E7642" t="str">
            <v>MA</v>
          </cell>
          <cell r="F7642" t="str">
            <v>P1</v>
          </cell>
          <cell r="G7642" t="str">
            <v>CRC</v>
          </cell>
          <cell r="H7642" t="str">
            <v>IA</v>
          </cell>
          <cell r="I7642" t="str">
            <v>0025186 - BROWN &amp; BROWN OF MASSACHUSETTS LLC</v>
          </cell>
        </row>
        <row r="7643">
          <cell r="A7643" t="str">
            <v>C58928IH</v>
          </cell>
          <cell r="B7643">
            <v>42185</v>
          </cell>
          <cell r="C7643" t="str">
            <v>C58928</v>
          </cell>
          <cell r="D7643" t="str">
            <v>T2 Biosystems Inc</v>
          </cell>
          <cell r="E7643" t="str">
            <v>MA</v>
          </cell>
          <cell r="F7643" t="str">
            <v>P1</v>
          </cell>
          <cell r="G7643" t="str">
            <v>CRC</v>
          </cell>
          <cell r="H7643" t="str">
            <v>IH</v>
          </cell>
          <cell r="I7643" t="str">
            <v>0025186 - BROWN &amp; BROWN OF MASSACHUSETTS LLC</v>
          </cell>
        </row>
        <row r="7644">
          <cell r="A7644" t="str">
            <v>C58929IH</v>
          </cell>
          <cell r="B7644">
            <v>42185</v>
          </cell>
          <cell r="C7644" t="str">
            <v>C58929</v>
          </cell>
          <cell r="D7644" t="str">
            <v>LRT Foods LLC</v>
          </cell>
          <cell r="E7644" t="str">
            <v>MA</v>
          </cell>
          <cell r="F7644" t="str">
            <v>P1</v>
          </cell>
          <cell r="G7644" t="str">
            <v>SMALL</v>
          </cell>
          <cell r="H7644" t="str">
            <v>IH</v>
          </cell>
          <cell r="I7644" t="str">
            <v>0023202 - BRADSHAW, RICHARD K</v>
          </cell>
        </row>
        <row r="7645">
          <cell r="A7645" t="str">
            <v>C58930JH</v>
          </cell>
          <cell r="B7645">
            <v>42185</v>
          </cell>
          <cell r="C7645" t="str">
            <v>C58930</v>
          </cell>
          <cell r="D7645" t="str">
            <v>EKF Enterprises, Inc.</v>
          </cell>
          <cell r="E7645" t="str">
            <v>ME</v>
          </cell>
          <cell r="F7645" t="str">
            <v>P1</v>
          </cell>
          <cell r="G7645" t="str">
            <v>SMALL</v>
          </cell>
          <cell r="H7645" t="str">
            <v>JH</v>
          </cell>
          <cell r="I7645" t="str">
            <v>0023518 - LENNOX INSURANCE AND FINANCIAL LLC</v>
          </cell>
        </row>
        <row r="7646">
          <cell r="A7646" t="str">
            <v>C58931IV</v>
          </cell>
          <cell r="B7646">
            <v>42185</v>
          </cell>
          <cell r="C7646" t="str">
            <v>C58931</v>
          </cell>
          <cell r="D7646" t="str">
            <v>Natural Resources Council of Maine</v>
          </cell>
          <cell r="E7646" t="str">
            <v>ME</v>
          </cell>
          <cell r="F7646" t="str">
            <v>P1</v>
          </cell>
          <cell r="G7646" t="str">
            <v>SMALL</v>
          </cell>
          <cell r="H7646" t="str">
            <v>IV</v>
          </cell>
          <cell r="I7646" t="str">
            <v>0028896 - USI INSURANCE SERVICES LLC - BRIARCLIFF</v>
          </cell>
        </row>
        <row r="7647">
          <cell r="A7647" t="str">
            <v>C58931JH</v>
          </cell>
          <cell r="B7647">
            <v>42185</v>
          </cell>
          <cell r="C7647" t="str">
            <v>C58931</v>
          </cell>
          <cell r="D7647" t="str">
            <v>Natural Resources Council of Maine</v>
          </cell>
          <cell r="E7647" t="str">
            <v>ME</v>
          </cell>
          <cell r="F7647" t="str">
            <v>P1</v>
          </cell>
          <cell r="G7647" t="str">
            <v>SMALL</v>
          </cell>
          <cell r="H7647" t="str">
            <v>JH</v>
          </cell>
          <cell r="I7647" t="str">
            <v>0028896 - USI INSURANCE SERVICES LLC - BRIARCLIFF</v>
          </cell>
        </row>
        <row r="7648">
          <cell r="A7648" t="str">
            <v>C58932IA</v>
          </cell>
          <cell r="B7648">
            <v>42185</v>
          </cell>
          <cell r="C7648" t="str">
            <v>C58932</v>
          </cell>
          <cell r="D7648" t="str">
            <v>Mendix Inc</v>
          </cell>
          <cell r="E7648" t="str">
            <v>MA</v>
          </cell>
          <cell r="F7648" t="str">
            <v>P1</v>
          </cell>
          <cell r="G7648" t="str">
            <v>SMALL</v>
          </cell>
          <cell r="H7648" t="str">
            <v>IA</v>
          </cell>
          <cell r="I7648" t="str">
            <v>0030389 - HEALTH SOLUTIONS INS AGENCY LLC</v>
          </cell>
        </row>
        <row r="7649">
          <cell r="A7649" t="str">
            <v>C58932IH</v>
          </cell>
          <cell r="B7649">
            <v>42185</v>
          </cell>
          <cell r="C7649" t="str">
            <v>C58932</v>
          </cell>
          <cell r="D7649" t="str">
            <v>Mendix Inc</v>
          </cell>
          <cell r="E7649" t="str">
            <v>MA</v>
          </cell>
          <cell r="F7649" t="str">
            <v>P1</v>
          </cell>
          <cell r="G7649" t="str">
            <v>SMALL</v>
          </cell>
          <cell r="H7649" t="str">
            <v>IH</v>
          </cell>
          <cell r="I7649" t="str">
            <v>0030389 - HEALTH SOLUTIONS INS AGENCY LLC</v>
          </cell>
        </row>
        <row r="7650">
          <cell r="A7650" t="str">
            <v>C58933IV</v>
          </cell>
          <cell r="B7650">
            <v>42185</v>
          </cell>
          <cell r="C7650" t="str">
            <v>C58933</v>
          </cell>
          <cell r="D7650" t="str">
            <v>Casco Federal Credit Union</v>
          </cell>
          <cell r="E7650" t="str">
            <v>ME</v>
          </cell>
          <cell r="F7650" t="str">
            <v>P1</v>
          </cell>
          <cell r="G7650" t="str">
            <v>SMALL</v>
          </cell>
          <cell r="H7650" t="str">
            <v>IV</v>
          </cell>
          <cell r="I7650" t="str">
            <v>0023396 - CLARK INSURANCE</v>
          </cell>
        </row>
        <row r="7651">
          <cell r="A7651" t="str">
            <v>C58934IV</v>
          </cell>
          <cell r="B7651">
            <v>42185</v>
          </cell>
          <cell r="C7651" t="str">
            <v>C58934</v>
          </cell>
          <cell r="D7651" t="str">
            <v>Off Wall Street Consulting Group Inc</v>
          </cell>
          <cell r="E7651" t="str">
            <v>MA</v>
          </cell>
          <cell r="F7651" t="str">
            <v>P1</v>
          </cell>
          <cell r="G7651" t="str">
            <v>SMALL</v>
          </cell>
          <cell r="H7651" t="str">
            <v>IV</v>
          </cell>
          <cell r="I7651" t="str">
            <v>0023505 - BBS INSURANCE BROKERAGE INC</v>
          </cell>
        </row>
        <row r="7652">
          <cell r="A7652" t="str">
            <v>C58934JH</v>
          </cell>
          <cell r="B7652">
            <v>42185</v>
          </cell>
          <cell r="C7652" t="str">
            <v>C58934</v>
          </cell>
          <cell r="D7652" t="str">
            <v>Off Wall Street Consulting Group Inc</v>
          </cell>
          <cell r="E7652" t="str">
            <v>MA</v>
          </cell>
          <cell r="F7652" t="str">
            <v>P1</v>
          </cell>
          <cell r="G7652" t="str">
            <v>SMALL</v>
          </cell>
          <cell r="H7652" t="str">
            <v>JH</v>
          </cell>
          <cell r="I7652" t="str">
            <v>0023505 - BBS INSURANCE BROKERAGE INC</v>
          </cell>
        </row>
        <row r="7653">
          <cell r="A7653" t="str">
            <v>C58935JH</v>
          </cell>
          <cell r="B7653">
            <v>42185</v>
          </cell>
          <cell r="C7653" t="str">
            <v>C58935</v>
          </cell>
          <cell r="D7653" t="str">
            <v>Venture Advisors Financial &amp; Strategic Services LLC</v>
          </cell>
          <cell r="E7653" t="str">
            <v>MA</v>
          </cell>
          <cell r="F7653" t="str">
            <v>P1</v>
          </cell>
          <cell r="G7653" t="str">
            <v>SMALL</v>
          </cell>
          <cell r="H7653" t="str">
            <v>JH</v>
          </cell>
          <cell r="I7653" t="str">
            <v>0030684 - EBS INSURANCE BROKERS INC</v>
          </cell>
        </row>
        <row r="7654">
          <cell r="A7654" t="str">
            <v>C58937IV</v>
          </cell>
          <cell r="B7654">
            <v>42185</v>
          </cell>
          <cell r="C7654" t="str">
            <v>C58937</v>
          </cell>
          <cell r="D7654" t="str">
            <v>Results Marketing &amp; Design, LLC</v>
          </cell>
          <cell r="E7654" t="str">
            <v>ME</v>
          </cell>
          <cell r="F7654" t="str">
            <v>P1</v>
          </cell>
          <cell r="G7654" t="str">
            <v>SMALL</v>
          </cell>
          <cell r="H7654" t="str">
            <v>IV</v>
          </cell>
          <cell r="I7654" t="str">
            <v>0023478 - NORTON FINANCIAL SERVICES INC</v>
          </cell>
        </row>
        <row r="7655">
          <cell r="A7655" t="str">
            <v>C58938PO</v>
          </cell>
          <cell r="B7655">
            <v>42185</v>
          </cell>
          <cell r="C7655" t="str">
            <v>C58938</v>
          </cell>
          <cell r="D7655" t="str">
            <v>Nephrology Associates Of Central Maine</v>
          </cell>
          <cell r="E7655" t="str">
            <v>ME</v>
          </cell>
          <cell r="F7655" t="str">
            <v>P1</v>
          </cell>
          <cell r="G7655" t="str">
            <v>SMALL</v>
          </cell>
          <cell r="H7655" t="str">
            <v>PO</v>
          </cell>
          <cell r="I7655" t="str">
            <v>0030820 - BGA INSURANCE AGENCY INC</v>
          </cell>
        </row>
        <row r="7656">
          <cell r="A7656" t="str">
            <v>C58939IH</v>
          </cell>
          <cell r="B7656">
            <v>42185</v>
          </cell>
          <cell r="C7656" t="str">
            <v>C58939</v>
          </cell>
          <cell r="D7656" t="str">
            <v>Energy Management Inc</v>
          </cell>
          <cell r="E7656" t="str">
            <v>MA</v>
          </cell>
          <cell r="F7656" t="str">
            <v>P1</v>
          </cell>
          <cell r="G7656" t="str">
            <v>SMALL</v>
          </cell>
          <cell r="H7656" t="str">
            <v>IH</v>
          </cell>
          <cell r="I7656" t="str">
            <v>0033977 - BUSINESS BENEFITS INS BROKERAGE INC</v>
          </cell>
        </row>
        <row r="7657">
          <cell r="A7657" t="str">
            <v>C58939IV</v>
          </cell>
          <cell r="B7657">
            <v>42185</v>
          </cell>
          <cell r="C7657" t="str">
            <v>C58939</v>
          </cell>
          <cell r="D7657" t="str">
            <v>Energy Management Inc</v>
          </cell>
          <cell r="E7657" t="str">
            <v>MA</v>
          </cell>
          <cell r="F7657" t="str">
            <v>P1</v>
          </cell>
          <cell r="G7657" t="str">
            <v>SMALL</v>
          </cell>
          <cell r="H7657" t="str">
            <v>IV</v>
          </cell>
          <cell r="I7657" t="str">
            <v>0033977 - BUSINESS BENEFITS INS BROKERAGE INC</v>
          </cell>
        </row>
        <row r="7658">
          <cell r="A7658" t="str">
            <v>C58941IV</v>
          </cell>
          <cell r="B7658">
            <v>42185</v>
          </cell>
          <cell r="C7658" t="str">
            <v>C58941</v>
          </cell>
          <cell r="D7658" t="str">
            <v>Cook Little Rosenblatt &amp; Manson</v>
          </cell>
          <cell r="E7658" t="str">
            <v>NH</v>
          </cell>
          <cell r="F7658" t="str">
            <v>P1</v>
          </cell>
          <cell r="G7658" t="str">
            <v>SMALL</v>
          </cell>
          <cell r="H7658" t="str">
            <v>IV</v>
          </cell>
          <cell r="I7658" t="str">
            <v>0023602 - SBIA STRATEGIC BENEFIT &amp;</v>
          </cell>
        </row>
        <row r="7659">
          <cell r="A7659" t="str">
            <v>C58941JM</v>
          </cell>
          <cell r="B7659">
            <v>42185</v>
          </cell>
          <cell r="C7659" t="str">
            <v>C58941</v>
          </cell>
          <cell r="D7659" t="str">
            <v>Cook Little Rosenblatt &amp; Manson</v>
          </cell>
          <cell r="E7659" t="str">
            <v>NH</v>
          </cell>
          <cell r="F7659" t="str">
            <v>P1</v>
          </cell>
          <cell r="G7659" t="str">
            <v>SMALL</v>
          </cell>
          <cell r="H7659" t="str">
            <v>JM</v>
          </cell>
          <cell r="I7659" t="str">
            <v>0023602 - SBIA STRATEGIC BENEFIT &amp;</v>
          </cell>
        </row>
        <row r="7660">
          <cell r="A7660" t="str">
            <v>C58942JM</v>
          </cell>
          <cell r="B7660">
            <v>42185</v>
          </cell>
          <cell r="C7660" t="str">
            <v>C58942</v>
          </cell>
          <cell r="D7660" t="str">
            <v>J M Hayden Equipment Co</v>
          </cell>
          <cell r="E7660" t="str">
            <v>NH</v>
          </cell>
          <cell r="F7660" t="str">
            <v>P1</v>
          </cell>
          <cell r="G7660" t="str">
            <v>SMALL</v>
          </cell>
          <cell r="H7660" t="str">
            <v>JM</v>
          </cell>
          <cell r="I7660" t="str">
            <v>0023499 - E &amp; S INSURANCE SERVICES LLC</v>
          </cell>
        </row>
        <row r="7661">
          <cell r="A7661" t="str">
            <v>C58943IV</v>
          </cell>
          <cell r="B7661">
            <v>42185</v>
          </cell>
          <cell r="C7661" t="str">
            <v>C58943</v>
          </cell>
          <cell r="D7661" t="str">
            <v>Aspen Insurance Agency LLC</v>
          </cell>
          <cell r="E7661" t="str">
            <v>NH</v>
          </cell>
          <cell r="F7661" t="str">
            <v>P1</v>
          </cell>
          <cell r="G7661" t="str">
            <v>SMALL</v>
          </cell>
          <cell r="H7661" t="str">
            <v>IV</v>
          </cell>
          <cell r="I7661" t="str">
            <v>0023432 - E &amp; S INSURANCE SERVICES LLC</v>
          </cell>
        </row>
        <row r="7662">
          <cell r="A7662" t="str">
            <v>C58944IV</v>
          </cell>
          <cell r="B7662">
            <v>42185</v>
          </cell>
          <cell r="C7662" t="str">
            <v>C58944</v>
          </cell>
          <cell r="D7662" t="str">
            <v>Pediatric Dentistry of Salem LLC</v>
          </cell>
          <cell r="E7662" t="str">
            <v>NH</v>
          </cell>
          <cell r="F7662" t="str">
            <v>P1</v>
          </cell>
          <cell r="G7662" t="str">
            <v>SMALL</v>
          </cell>
          <cell r="H7662" t="str">
            <v>IV</v>
          </cell>
          <cell r="I7662" t="str">
            <v>0023448 - NEW ENGLAND EMPLOYEE BENEFITS COUNCIL</v>
          </cell>
        </row>
        <row r="7663">
          <cell r="A7663" t="str">
            <v>C58946JH</v>
          </cell>
          <cell r="B7663">
            <v>42185</v>
          </cell>
          <cell r="C7663" t="str">
            <v>C58946</v>
          </cell>
          <cell r="D7663" t="str">
            <v>East Range Partners LLC</v>
          </cell>
          <cell r="E7663" t="str">
            <v>NH</v>
          </cell>
          <cell r="F7663" t="str">
            <v>P1</v>
          </cell>
          <cell r="G7663" t="str">
            <v>SMALL</v>
          </cell>
          <cell r="H7663" t="str">
            <v>JH</v>
          </cell>
          <cell r="I7663" t="str">
            <v>0023457 - GOODELL, DUANE</v>
          </cell>
        </row>
        <row r="7664">
          <cell r="A7664" t="str">
            <v>C58954IV</v>
          </cell>
          <cell r="B7664">
            <v>42185</v>
          </cell>
          <cell r="C7664" t="str">
            <v>C58954</v>
          </cell>
          <cell r="D7664" t="str">
            <v>Tandem Care</v>
          </cell>
          <cell r="E7664" t="str">
            <v>NH</v>
          </cell>
          <cell r="F7664" t="str">
            <v>P1</v>
          </cell>
          <cell r="G7664" t="str">
            <v>SMALL</v>
          </cell>
          <cell r="H7664" t="str">
            <v>IV</v>
          </cell>
          <cell r="I7664" t="str">
            <v>0023508 - CGI EMPLOYEE BENEFITS GROUP</v>
          </cell>
        </row>
        <row r="7665">
          <cell r="A7665" t="str">
            <v>C58955IH</v>
          </cell>
          <cell r="B7665">
            <v>42185</v>
          </cell>
          <cell r="C7665" t="str">
            <v>C58955</v>
          </cell>
          <cell r="D7665" t="str">
            <v>Results Engineering</v>
          </cell>
          <cell r="E7665" t="str">
            <v>ME</v>
          </cell>
          <cell r="F7665" t="str">
            <v>P1</v>
          </cell>
          <cell r="G7665" t="str">
            <v>SMALL</v>
          </cell>
          <cell r="H7665" t="str">
            <v>IH</v>
          </cell>
          <cell r="I7665" t="str">
            <v>0023355 - BUSINESS INSURANCE AGENCY</v>
          </cell>
        </row>
        <row r="7666">
          <cell r="A7666" t="str">
            <v>C58955JH</v>
          </cell>
          <cell r="B7666">
            <v>42185</v>
          </cell>
          <cell r="C7666" t="str">
            <v>C58955</v>
          </cell>
          <cell r="D7666" t="str">
            <v>Results Engineering</v>
          </cell>
          <cell r="E7666" t="str">
            <v>ME</v>
          </cell>
          <cell r="F7666" t="str">
            <v>P1</v>
          </cell>
          <cell r="G7666" t="str">
            <v>SMALL</v>
          </cell>
          <cell r="H7666" t="str">
            <v>JH</v>
          </cell>
          <cell r="I7666" t="str">
            <v>0023355 - BUSINESS INSURANCE AGENCY</v>
          </cell>
        </row>
        <row r="7667">
          <cell r="A7667" t="str">
            <v>C58956IV</v>
          </cell>
          <cell r="B7667">
            <v>42185</v>
          </cell>
          <cell r="C7667" t="str">
            <v>C58956</v>
          </cell>
          <cell r="D7667" t="str">
            <v>Dermatology Associates LLC</v>
          </cell>
          <cell r="E7667" t="str">
            <v>ME</v>
          </cell>
          <cell r="F7667" t="str">
            <v>P1</v>
          </cell>
          <cell r="G7667" t="str">
            <v>CRC</v>
          </cell>
          <cell r="H7667" t="str">
            <v>IV</v>
          </cell>
          <cell r="I7667" t="str">
            <v>0029078 - BUSINESS INSURANCE AGENCY</v>
          </cell>
        </row>
        <row r="7668">
          <cell r="A7668" t="str">
            <v>C58957IV</v>
          </cell>
          <cell r="B7668">
            <v>42185</v>
          </cell>
          <cell r="C7668" t="str">
            <v>C58957</v>
          </cell>
          <cell r="D7668" t="str">
            <v>Statim LLC</v>
          </cell>
          <cell r="E7668" t="str">
            <v>MA</v>
          </cell>
          <cell r="F7668" t="str">
            <v>P1</v>
          </cell>
          <cell r="G7668" t="str">
            <v>SMALL</v>
          </cell>
          <cell r="H7668" t="str">
            <v>IV</v>
          </cell>
          <cell r="I7668" t="str">
            <v>0025563 - KAPLAN, ELLEN A</v>
          </cell>
        </row>
        <row r="7669">
          <cell r="A7669" t="str">
            <v>C58958IV</v>
          </cell>
          <cell r="B7669">
            <v>42185</v>
          </cell>
          <cell r="C7669" t="str">
            <v>C58958</v>
          </cell>
          <cell r="D7669" t="str">
            <v>Kodiak Steel Company, Inc.</v>
          </cell>
          <cell r="E7669" t="str">
            <v>ME</v>
          </cell>
          <cell r="F7669" t="str">
            <v>P1</v>
          </cell>
          <cell r="G7669" t="str">
            <v>SMALL</v>
          </cell>
          <cell r="H7669" t="str">
            <v>IV</v>
          </cell>
          <cell r="I7669" t="str">
            <v>0023516 - NORTON FINANCIAL SERVICES INC</v>
          </cell>
        </row>
        <row r="7670">
          <cell r="A7670" t="str">
            <v>C58958PO</v>
          </cell>
          <cell r="B7670">
            <v>42185</v>
          </cell>
          <cell r="C7670" t="str">
            <v>C58958</v>
          </cell>
          <cell r="D7670" t="str">
            <v>Kodiak Steel Company, Inc.</v>
          </cell>
          <cell r="E7670" t="str">
            <v>ME</v>
          </cell>
          <cell r="F7670" t="str">
            <v>P1</v>
          </cell>
          <cell r="G7670" t="str">
            <v>SMALL</v>
          </cell>
          <cell r="H7670" t="str">
            <v>PO</v>
          </cell>
          <cell r="I7670" t="str">
            <v>0023516 - NORTON FINANCIAL SERVICES INC</v>
          </cell>
        </row>
        <row r="7671">
          <cell r="A7671" t="str">
            <v>C58960IA</v>
          </cell>
          <cell r="B7671">
            <v>42185</v>
          </cell>
          <cell r="C7671" t="str">
            <v>C58960</v>
          </cell>
          <cell r="D7671" t="str">
            <v>Daktari Diagnostics Inc</v>
          </cell>
          <cell r="E7671" t="str">
            <v>MA</v>
          </cell>
          <cell r="F7671" t="str">
            <v>P1</v>
          </cell>
          <cell r="G7671" t="str">
            <v>CRC</v>
          </cell>
          <cell r="H7671" t="str">
            <v>IA</v>
          </cell>
          <cell r="I7671" t="str">
            <v>0030725 - WILLIAM GALLAGHER  ASSOCIATES</v>
          </cell>
        </row>
        <row r="7672">
          <cell r="A7672" t="str">
            <v>C58960IH</v>
          </cell>
          <cell r="B7672">
            <v>42185</v>
          </cell>
          <cell r="C7672" t="str">
            <v>C58960</v>
          </cell>
          <cell r="D7672" t="str">
            <v>Daktari Diagnostics Inc</v>
          </cell>
          <cell r="E7672" t="str">
            <v>MA</v>
          </cell>
          <cell r="F7672" t="str">
            <v>P1</v>
          </cell>
          <cell r="G7672" t="str">
            <v>CRC</v>
          </cell>
          <cell r="H7672" t="str">
            <v>IH</v>
          </cell>
          <cell r="I7672" t="str">
            <v>0030725 - WILLIAM GALLAGHER  ASSOCIATES</v>
          </cell>
        </row>
        <row r="7673">
          <cell r="A7673" t="str">
            <v>C58963IA</v>
          </cell>
          <cell r="B7673">
            <v>42185</v>
          </cell>
          <cell r="C7673" t="str">
            <v>C58963</v>
          </cell>
          <cell r="D7673" t="str">
            <v>NetNumber.com</v>
          </cell>
          <cell r="E7673" t="str">
            <v>MA</v>
          </cell>
          <cell r="F7673" t="str">
            <v>P1</v>
          </cell>
          <cell r="G7673" t="str">
            <v>CRC</v>
          </cell>
          <cell r="H7673" t="str">
            <v>IA</v>
          </cell>
          <cell r="I7673" t="str">
            <v>0032658 - AXIAL BENEFITS GROUP LLC</v>
          </cell>
        </row>
        <row r="7674">
          <cell r="A7674" t="str">
            <v>C58963IH</v>
          </cell>
          <cell r="B7674">
            <v>42185</v>
          </cell>
          <cell r="C7674" t="str">
            <v>C58963</v>
          </cell>
          <cell r="D7674" t="str">
            <v>NetNumber.com</v>
          </cell>
          <cell r="E7674" t="str">
            <v>MA</v>
          </cell>
          <cell r="F7674" t="str">
            <v>P1</v>
          </cell>
          <cell r="G7674" t="str">
            <v>CRC</v>
          </cell>
          <cell r="H7674" t="str">
            <v>IH</v>
          </cell>
          <cell r="I7674" t="str">
            <v>0032658 - AXIAL BENEFITS GROUP LLC</v>
          </cell>
        </row>
        <row r="7675">
          <cell r="A7675" t="str">
            <v>C58963IV</v>
          </cell>
          <cell r="B7675">
            <v>42185</v>
          </cell>
          <cell r="C7675" t="str">
            <v>C58963</v>
          </cell>
          <cell r="D7675" t="str">
            <v>NetNumber.com</v>
          </cell>
          <cell r="E7675" t="str">
            <v>MA</v>
          </cell>
          <cell r="F7675" t="str">
            <v>P1</v>
          </cell>
          <cell r="G7675" t="str">
            <v>CRC</v>
          </cell>
          <cell r="H7675" t="str">
            <v>IV</v>
          </cell>
          <cell r="I7675" t="str">
            <v>0032658 - AXIAL BENEFITS GROUP LLC</v>
          </cell>
        </row>
        <row r="7676">
          <cell r="A7676" t="str">
            <v>C58964IV</v>
          </cell>
          <cell r="B7676">
            <v>42185</v>
          </cell>
          <cell r="C7676" t="str">
            <v>C58964</v>
          </cell>
          <cell r="D7676" t="str">
            <v>Sheridan Construction Corporation</v>
          </cell>
          <cell r="E7676" t="str">
            <v>ME</v>
          </cell>
          <cell r="F7676" t="str">
            <v>P1</v>
          </cell>
          <cell r="G7676" t="str">
            <v>SMALL</v>
          </cell>
          <cell r="H7676" t="str">
            <v>IV</v>
          </cell>
          <cell r="I7676" t="str">
            <v>0023542 - NORTON FINANCIAL SERVICES INC</v>
          </cell>
        </row>
        <row r="7677">
          <cell r="A7677" t="str">
            <v>C58964PO</v>
          </cell>
          <cell r="B7677">
            <v>42185</v>
          </cell>
          <cell r="C7677" t="str">
            <v>C58964</v>
          </cell>
          <cell r="D7677" t="str">
            <v>Sheridan Construction Corporation</v>
          </cell>
          <cell r="E7677" t="str">
            <v>ME</v>
          </cell>
          <cell r="F7677" t="str">
            <v>P1</v>
          </cell>
          <cell r="G7677" t="str">
            <v>SMALL</v>
          </cell>
          <cell r="H7677" t="str">
            <v>PO</v>
          </cell>
          <cell r="I7677" t="str">
            <v>0023542 - NORTON FINANCIAL SERVICES INC</v>
          </cell>
        </row>
        <row r="7678">
          <cell r="A7678" t="str">
            <v>C58965IA</v>
          </cell>
          <cell r="B7678">
            <v>42185</v>
          </cell>
          <cell r="C7678" t="str">
            <v>C58965</v>
          </cell>
          <cell r="D7678" t="str">
            <v>Prelert Inc</v>
          </cell>
          <cell r="E7678" t="str">
            <v>MA</v>
          </cell>
          <cell r="F7678" t="str">
            <v>P1</v>
          </cell>
          <cell r="G7678" t="str">
            <v>SMALL</v>
          </cell>
          <cell r="H7678" t="str">
            <v>IA</v>
          </cell>
          <cell r="I7678" t="str">
            <v>0025333 - BROWN &amp; BROWN OF MASSACHUSETTS LLC</v>
          </cell>
        </row>
        <row r="7679">
          <cell r="A7679" t="str">
            <v>C58965IH</v>
          </cell>
          <cell r="B7679">
            <v>42185</v>
          </cell>
          <cell r="C7679" t="str">
            <v>C58965</v>
          </cell>
          <cell r="D7679" t="str">
            <v>Prelert Inc</v>
          </cell>
          <cell r="E7679" t="str">
            <v>MA</v>
          </cell>
          <cell r="F7679" t="str">
            <v>P1</v>
          </cell>
          <cell r="G7679" t="str">
            <v>SMALL</v>
          </cell>
          <cell r="H7679" t="str">
            <v>IH</v>
          </cell>
          <cell r="I7679" t="str">
            <v>0025333 - BROWN &amp; BROWN OF MASSACHUSETTS LLC</v>
          </cell>
        </row>
        <row r="7680">
          <cell r="A7680" t="str">
            <v>C58968JM</v>
          </cell>
          <cell r="B7680">
            <v>42185</v>
          </cell>
          <cell r="C7680" t="str">
            <v>C58968</v>
          </cell>
          <cell r="D7680" t="str">
            <v>Pinnacle Ventures</v>
          </cell>
          <cell r="E7680" t="str">
            <v>NH</v>
          </cell>
          <cell r="F7680" t="str">
            <v>P1</v>
          </cell>
          <cell r="G7680" t="str">
            <v>SMALL</v>
          </cell>
          <cell r="H7680" t="str">
            <v>JM</v>
          </cell>
          <cell r="I7680" t="str">
            <v>0023495 - CLARK-MORTENSON AGENCY INC</v>
          </cell>
        </row>
        <row r="7681">
          <cell r="A7681" t="str">
            <v>C58970IV</v>
          </cell>
          <cell r="B7681">
            <v>42185</v>
          </cell>
          <cell r="C7681" t="str">
            <v>C58970</v>
          </cell>
          <cell r="D7681" t="str">
            <v>PRM Enterprises</v>
          </cell>
          <cell r="E7681" t="str">
            <v>NH</v>
          </cell>
          <cell r="F7681" t="str">
            <v>P1</v>
          </cell>
          <cell r="G7681" t="str">
            <v>SMALL</v>
          </cell>
          <cell r="H7681" t="str">
            <v>IV</v>
          </cell>
          <cell r="I7681" t="str">
            <v>0023441 - E &amp; S INSURANCE SERVICES LLC</v>
          </cell>
        </row>
        <row r="7682">
          <cell r="A7682" t="str">
            <v>C58971IH</v>
          </cell>
          <cell r="B7682">
            <v>42185</v>
          </cell>
          <cell r="C7682" t="str">
            <v>C58971</v>
          </cell>
          <cell r="D7682" t="str">
            <v>Dock &amp; Door Handling Systems</v>
          </cell>
          <cell r="E7682" t="str">
            <v>ME</v>
          </cell>
          <cell r="F7682" t="str">
            <v>P1</v>
          </cell>
          <cell r="G7682" t="str">
            <v>SMALL</v>
          </cell>
          <cell r="H7682" t="str">
            <v>IH</v>
          </cell>
          <cell r="I7682" t="str">
            <v>0023471 - NORTHERN BENEFITS OF MAINE LLC</v>
          </cell>
        </row>
        <row r="7683">
          <cell r="A7683" t="str">
            <v>C58971JH</v>
          </cell>
          <cell r="B7683">
            <v>42185</v>
          </cell>
          <cell r="C7683" t="str">
            <v>C58971</v>
          </cell>
          <cell r="D7683" t="str">
            <v>Dock &amp; Door Handling Systems</v>
          </cell>
          <cell r="E7683" t="str">
            <v>ME</v>
          </cell>
          <cell r="F7683" t="str">
            <v>P1</v>
          </cell>
          <cell r="G7683" t="str">
            <v>SMALL</v>
          </cell>
          <cell r="H7683" t="str">
            <v>JH</v>
          </cell>
          <cell r="I7683" t="str">
            <v>0023471 - NORTHERN BENEFITS OF MAINE LLC</v>
          </cell>
        </row>
        <row r="7684">
          <cell r="A7684" t="str">
            <v>C58972JM</v>
          </cell>
          <cell r="B7684">
            <v>42185</v>
          </cell>
          <cell r="C7684" t="str">
            <v>C58972</v>
          </cell>
          <cell r="D7684" t="str">
            <v>Sleep Institute of New England</v>
          </cell>
          <cell r="E7684" t="str">
            <v>NH</v>
          </cell>
          <cell r="F7684" t="str">
            <v>P1</v>
          </cell>
          <cell r="G7684" t="str">
            <v>SMALL</v>
          </cell>
          <cell r="H7684" t="str">
            <v>JM</v>
          </cell>
          <cell r="I7684" t="str">
            <v>0023523 - BEACON INTEGRATED RESOURCES</v>
          </cell>
        </row>
        <row r="7685">
          <cell r="A7685" t="str">
            <v>C58973IV</v>
          </cell>
          <cell r="B7685">
            <v>42185</v>
          </cell>
          <cell r="C7685" t="str">
            <v>C58973</v>
          </cell>
          <cell r="D7685" t="str">
            <v>Vigilant Capital Management</v>
          </cell>
          <cell r="E7685" t="str">
            <v>ME</v>
          </cell>
          <cell r="F7685" t="str">
            <v>P1</v>
          </cell>
          <cell r="G7685" t="str">
            <v>SMALL</v>
          </cell>
          <cell r="H7685" t="str">
            <v>IV</v>
          </cell>
          <cell r="I7685" t="str">
            <v>0034792 - PAYCHEX AGENCY INC</v>
          </cell>
        </row>
        <row r="7686">
          <cell r="A7686" t="str">
            <v>C58974IV</v>
          </cell>
          <cell r="B7686">
            <v>42185</v>
          </cell>
          <cell r="C7686" t="str">
            <v>C58974</v>
          </cell>
          <cell r="D7686" t="str">
            <v>K &amp; M Management Inc</v>
          </cell>
          <cell r="E7686" t="str">
            <v>MA</v>
          </cell>
          <cell r="F7686" t="str">
            <v>P1</v>
          </cell>
          <cell r="G7686" t="str">
            <v>SMALL</v>
          </cell>
          <cell r="H7686" t="str">
            <v>IV</v>
          </cell>
          <cell r="I7686" t="str">
            <v>0023403 - HR - OUTSIDE THE BOX INC</v>
          </cell>
        </row>
        <row r="7687">
          <cell r="A7687" t="str">
            <v>C58975JR</v>
          </cell>
          <cell r="B7687">
            <v>42185</v>
          </cell>
          <cell r="C7687" t="str">
            <v>C58975</v>
          </cell>
          <cell r="D7687" t="str">
            <v>B &amp; L Connection LLC</v>
          </cell>
          <cell r="E7687" t="str">
            <v>NH</v>
          </cell>
          <cell r="F7687" t="str">
            <v>P1</v>
          </cell>
          <cell r="G7687" t="str">
            <v>SMALL</v>
          </cell>
          <cell r="H7687" t="str">
            <v>JR</v>
          </cell>
          <cell r="I7687" t="str">
            <v>0030989 - SENTINEL INSURANCE GROUP LLC N H</v>
          </cell>
        </row>
        <row r="7688">
          <cell r="A7688" t="str">
            <v>C58976IH</v>
          </cell>
          <cell r="B7688">
            <v>42185</v>
          </cell>
          <cell r="C7688" t="str">
            <v>C58976</v>
          </cell>
          <cell r="D7688" t="str">
            <v>Hingham Jewelers Inc</v>
          </cell>
          <cell r="E7688" t="str">
            <v>MA</v>
          </cell>
          <cell r="F7688" t="str">
            <v>P1</v>
          </cell>
          <cell r="G7688" t="str">
            <v>SMALL</v>
          </cell>
          <cell r="H7688" t="str">
            <v>IH</v>
          </cell>
          <cell r="I7688" t="str">
            <v>0023374 - MCCULLOM, PATRICK</v>
          </cell>
        </row>
        <row r="7689">
          <cell r="A7689" t="str">
            <v>C58978IH</v>
          </cell>
          <cell r="B7689">
            <v>42185</v>
          </cell>
          <cell r="C7689" t="str">
            <v>C58978</v>
          </cell>
          <cell r="D7689" t="str">
            <v>Boston Freightliner Inc</v>
          </cell>
          <cell r="E7689" t="str">
            <v>MA</v>
          </cell>
          <cell r="F7689" t="str">
            <v>P1</v>
          </cell>
          <cell r="G7689" t="str">
            <v>SMALL</v>
          </cell>
          <cell r="H7689" t="str">
            <v>IH</v>
          </cell>
          <cell r="I7689" t="str">
            <v>0023306 - HEALTH SOLUTIONS INS AGENCY LLC</v>
          </cell>
        </row>
        <row r="7690">
          <cell r="A7690" t="str">
            <v>C58978JA</v>
          </cell>
          <cell r="B7690">
            <v>42185</v>
          </cell>
          <cell r="C7690" t="str">
            <v>C58978</v>
          </cell>
          <cell r="D7690" t="str">
            <v>Boston Freightliner Inc</v>
          </cell>
          <cell r="E7690" t="str">
            <v>MA</v>
          </cell>
          <cell r="F7690" t="str">
            <v>P1</v>
          </cell>
          <cell r="G7690" t="str">
            <v>SMALL</v>
          </cell>
          <cell r="H7690" t="str">
            <v>JA</v>
          </cell>
          <cell r="I7690" t="str">
            <v>0023306 - HEALTH SOLUTIONS INS AGENCY LLC</v>
          </cell>
        </row>
        <row r="7691">
          <cell r="A7691" t="str">
            <v>C58980IV</v>
          </cell>
          <cell r="B7691">
            <v>42185</v>
          </cell>
          <cell r="C7691" t="str">
            <v>C58980</v>
          </cell>
          <cell r="D7691" t="str">
            <v>Kapiloff Insurance Agency Inc</v>
          </cell>
          <cell r="E7691" t="str">
            <v>NH</v>
          </cell>
          <cell r="F7691" t="str">
            <v>P1</v>
          </cell>
          <cell r="G7691" t="str">
            <v>SMALL</v>
          </cell>
          <cell r="H7691" t="str">
            <v>IV</v>
          </cell>
          <cell r="I7691" t="str">
            <v>0023456 - KAPILOFF INSURANCE AGENCY INC</v>
          </cell>
        </row>
        <row r="7692">
          <cell r="A7692" t="str">
            <v>C58980JS</v>
          </cell>
          <cell r="B7692">
            <v>42185</v>
          </cell>
          <cell r="C7692" t="str">
            <v>C58980</v>
          </cell>
          <cell r="D7692" t="str">
            <v>Kapiloff Insurance Agency Inc</v>
          </cell>
          <cell r="E7692" t="str">
            <v>NH</v>
          </cell>
          <cell r="F7692" t="str">
            <v>P1</v>
          </cell>
          <cell r="G7692" t="str">
            <v>SMALL</v>
          </cell>
          <cell r="H7692" t="str">
            <v>JS</v>
          </cell>
          <cell r="I7692" t="str">
            <v>0023456 - KAPILOFF INSURANCE AGENCY INC</v>
          </cell>
        </row>
        <row r="7693">
          <cell r="A7693" t="str">
            <v>C58983IH</v>
          </cell>
          <cell r="B7693">
            <v>42185</v>
          </cell>
          <cell r="C7693" t="str">
            <v>C58983</v>
          </cell>
          <cell r="D7693" t="str">
            <v>Newton Wellesley Neurology Associates PC</v>
          </cell>
          <cell r="E7693" t="str">
            <v>MA</v>
          </cell>
          <cell r="F7693" t="str">
            <v>P1</v>
          </cell>
          <cell r="G7693" t="str">
            <v>SMALL</v>
          </cell>
          <cell r="H7693" t="str">
            <v>IH</v>
          </cell>
          <cell r="I7693" t="str">
            <v>0023332 - KAPLAN, ELLEN A</v>
          </cell>
        </row>
        <row r="7694">
          <cell r="A7694" t="str">
            <v>C58983IV</v>
          </cell>
          <cell r="B7694">
            <v>42185</v>
          </cell>
          <cell r="C7694" t="str">
            <v>C58983</v>
          </cell>
          <cell r="D7694" t="str">
            <v>Newton Wellesley Neurology Associates PC</v>
          </cell>
          <cell r="E7694" t="str">
            <v>MA</v>
          </cell>
          <cell r="F7694" t="str">
            <v>P1</v>
          </cell>
          <cell r="G7694" t="str">
            <v>SMALL</v>
          </cell>
          <cell r="H7694" t="str">
            <v>IV</v>
          </cell>
          <cell r="I7694" t="str">
            <v>0023332 - KAPLAN, ELLEN A</v>
          </cell>
        </row>
        <row r="7695">
          <cell r="A7695" t="str">
            <v>C58984IA</v>
          </cell>
          <cell r="B7695">
            <v>42185</v>
          </cell>
          <cell r="C7695" t="str">
            <v>C58984</v>
          </cell>
          <cell r="D7695" t="str">
            <v>Bluebird bio Inc</v>
          </cell>
          <cell r="E7695" t="str">
            <v>MA</v>
          </cell>
          <cell r="F7695" t="str">
            <v>P1</v>
          </cell>
          <cell r="G7695" t="str">
            <v>CRC</v>
          </cell>
          <cell r="H7695" t="str">
            <v>IA</v>
          </cell>
          <cell r="I7695" t="str">
            <v>0023595 - WILLIAM GALLAGHER  ASSOCIATES</v>
          </cell>
        </row>
        <row r="7696">
          <cell r="A7696" t="str">
            <v>C58984IH</v>
          </cell>
          <cell r="B7696">
            <v>42185</v>
          </cell>
          <cell r="C7696" t="str">
            <v>C58984</v>
          </cell>
          <cell r="D7696" t="str">
            <v>Bluebird bio Inc</v>
          </cell>
          <cell r="E7696" t="str">
            <v>MA</v>
          </cell>
          <cell r="F7696" t="str">
            <v>P1</v>
          </cell>
          <cell r="G7696" t="str">
            <v>CRC</v>
          </cell>
          <cell r="H7696" t="str">
            <v>IH</v>
          </cell>
          <cell r="I7696" t="str">
            <v>0023595 - WILLIAM GALLAGHER  ASSOCIATES</v>
          </cell>
        </row>
        <row r="7697">
          <cell r="A7697" t="str">
            <v>C58985JH</v>
          </cell>
          <cell r="B7697">
            <v>42185</v>
          </cell>
          <cell r="C7697" t="str">
            <v>C58985</v>
          </cell>
          <cell r="D7697" t="str">
            <v>Anchorage by the Sea</v>
          </cell>
          <cell r="E7697" t="str">
            <v>ME</v>
          </cell>
          <cell r="F7697" t="str">
            <v>P1</v>
          </cell>
          <cell r="G7697" t="str">
            <v>SMALL</v>
          </cell>
          <cell r="H7697" t="str">
            <v>JH</v>
          </cell>
          <cell r="I7697" t="str">
            <v>0030995 - NATIONAL WORKSITE BENEFIT GROUP</v>
          </cell>
        </row>
        <row r="7698">
          <cell r="A7698" t="str">
            <v>C58987IV</v>
          </cell>
          <cell r="B7698">
            <v>42185</v>
          </cell>
          <cell r="C7698" t="str">
            <v>C58987</v>
          </cell>
          <cell r="D7698" t="str">
            <v>Seaboard FCU</v>
          </cell>
          <cell r="E7698" t="str">
            <v>ME</v>
          </cell>
          <cell r="F7698" t="str">
            <v>P1</v>
          </cell>
          <cell r="G7698" t="str">
            <v>SMALL</v>
          </cell>
          <cell r="H7698" t="str">
            <v>IV</v>
          </cell>
          <cell r="I7698" t="str">
            <v>0023527 - INSURANCE TRUST</v>
          </cell>
        </row>
        <row r="7699">
          <cell r="A7699" t="str">
            <v>C58988IV</v>
          </cell>
          <cell r="B7699">
            <v>42185</v>
          </cell>
          <cell r="C7699" t="str">
            <v>C58988</v>
          </cell>
          <cell r="D7699" t="str">
            <v>Community Energy Company</v>
          </cell>
          <cell r="E7699" t="str">
            <v>ME</v>
          </cell>
          <cell r="F7699" t="str">
            <v>P1</v>
          </cell>
          <cell r="G7699" t="str">
            <v>SMALL</v>
          </cell>
          <cell r="H7699" t="str">
            <v>IV</v>
          </cell>
          <cell r="I7699" t="str">
            <v>0023492 - LENNOX INSURANCE AND FINANCIAL LLC</v>
          </cell>
        </row>
        <row r="7700">
          <cell r="A7700" t="str">
            <v>C58990IA</v>
          </cell>
          <cell r="B7700">
            <v>42185</v>
          </cell>
          <cell r="C7700" t="str">
            <v>C58990</v>
          </cell>
          <cell r="D7700" t="str">
            <v>Public Radio Exchange Inc</v>
          </cell>
          <cell r="E7700" t="str">
            <v>MA</v>
          </cell>
          <cell r="F7700" t="str">
            <v>P1</v>
          </cell>
          <cell r="G7700" t="str">
            <v>SMALL</v>
          </cell>
          <cell r="H7700" t="str">
            <v>IA</v>
          </cell>
          <cell r="I7700" t="str">
            <v>0028255 - ANDERSON, TODD W</v>
          </cell>
        </row>
        <row r="7701">
          <cell r="A7701" t="str">
            <v>C58990IH</v>
          </cell>
          <cell r="B7701">
            <v>42185</v>
          </cell>
          <cell r="C7701" t="str">
            <v>C58990</v>
          </cell>
          <cell r="D7701" t="str">
            <v>Public Radio Exchange Inc</v>
          </cell>
          <cell r="E7701" t="str">
            <v>MA</v>
          </cell>
          <cell r="F7701" t="str">
            <v>P1</v>
          </cell>
          <cell r="G7701" t="str">
            <v>SMALL</v>
          </cell>
          <cell r="H7701" t="str">
            <v>IH</v>
          </cell>
          <cell r="I7701" t="str">
            <v>0028255 - ANDERSON, TODD W</v>
          </cell>
        </row>
        <row r="7702">
          <cell r="A7702" t="str">
            <v>C58991JH</v>
          </cell>
          <cell r="B7702">
            <v>42185</v>
          </cell>
          <cell r="C7702" t="str">
            <v>C58991</v>
          </cell>
          <cell r="D7702" t="str">
            <v>Design Company, Inc.</v>
          </cell>
          <cell r="E7702" t="str">
            <v>ME</v>
          </cell>
          <cell r="F7702" t="str">
            <v>P1</v>
          </cell>
          <cell r="G7702" t="str">
            <v>SMALL</v>
          </cell>
          <cell r="H7702" t="str">
            <v>JH</v>
          </cell>
          <cell r="I7702" t="str">
            <v>0034782 - SMITH BROTHERS INSURANCE INC</v>
          </cell>
        </row>
        <row r="7703">
          <cell r="A7703" t="str">
            <v>C58992JM</v>
          </cell>
          <cell r="B7703">
            <v>42185</v>
          </cell>
          <cell r="C7703" t="str">
            <v>C58992</v>
          </cell>
          <cell r="D7703" t="str">
            <v>GCP Financial Services LLC</v>
          </cell>
          <cell r="E7703" t="str">
            <v>NH</v>
          </cell>
          <cell r="F7703" t="str">
            <v>P1</v>
          </cell>
          <cell r="G7703" t="str">
            <v>SMALL</v>
          </cell>
          <cell r="H7703" t="str">
            <v>JM</v>
          </cell>
          <cell r="I7703" t="str">
            <v>0029868 - GRANITE GROUP BENEFITS LLC</v>
          </cell>
        </row>
        <row r="7704">
          <cell r="A7704" t="str">
            <v>C58993IV</v>
          </cell>
          <cell r="B7704">
            <v>42185</v>
          </cell>
          <cell r="C7704" t="str">
            <v>C58993</v>
          </cell>
          <cell r="D7704" t="str">
            <v>Vingtech, LLC</v>
          </cell>
          <cell r="E7704" t="str">
            <v>ME</v>
          </cell>
          <cell r="F7704" t="str">
            <v>P1</v>
          </cell>
          <cell r="G7704" t="str">
            <v>SMALL</v>
          </cell>
          <cell r="H7704" t="str">
            <v>IV</v>
          </cell>
          <cell r="I7704" t="str">
            <v>0030132 - CLARK INSURANCE</v>
          </cell>
        </row>
        <row r="7705">
          <cell r="A7705" t="str">
            <v>C58993PO</v>
          </cell>
          <cell r="B7705">
            <v>42185</v>
          </cell>
          <cell r="C7705" t="str">
            <v>C58993</v>
          </cell>
          <cell r="D7705" t="str">
            <v>Vingtech, LLC</v>
          </cell>
          <cell r="E7705" t="str">
            <v>ME</v>
          </cell>
          <cell r="F7705" t="str">
            <v>P1</v>
          </cell>
          <cell r="G7705" t="str">
            <v>SMALL</v>
          </cell>
          <cell r="H7705" t="str">
            <v>PO</v>
          </cell>
          <cell r="I7705" t="str">
            <v>0030132 - CLARK INSURANCE</v>
          </cell>
        </row>
        <row r="7706">
          <cell r="A7706" t="str">
            <v>C58994IH</v>
          </cell>
          <cell r="B7706">
            <v>42185</v>
          </cell>
          <cell r="C7706" t="str">
            <v>C58994</v>
          </cell>
          <cell r="D7706" t="str">
            <v>Kimmel Beach &amp; Fitzpatrick</v>
          </cell>
          <cell r="E7706" t="str">
            <v>ME</v>
          </cell>
          <cell r="F7706" t="str">
            <v>P1</v>
          </cell>
          <cell r="G7706" t="str">
            <v>SMALL</v>
          </cell>
          <cell r="H7706" t="str">
            <v>IH</v>
          </cell>
          <cell r="I7706" t="str">
            <v>0031326 - BUSINESS INSURANCE AGENCY</v>
          </cell>
        </row>
        <row r="7707">
          <cell r="A7707" t="str">
            <v>C58994PO</v>
          </cell>
          <cell r="B7707">
            <v>42185</v>
          </cell>
          <cell r="C7707" t="str">
            <v>C58994</v>
          </cell>
          <cell r="D7707" t="str">
            <v>Kimmel Beach &amp; Fitzpatrick</v>
          </cell>
          <cell r="E7707" t="str">
            <v>ME</v>
          </cell>
          <cell r="F7707" t="str">
            <v>P1</v>
          </cell>
          <cell r="G7707" t="str">
            <v>SMALL</v>
          </cell>
          <cell r="H7707" t="str">
            <v>PO</v>
          </cell>
          <cell r="I7707" t="str">
            <v>0031326 - BUSINESS INSURANCE AGENCY</v>
          </cell>
        </row>
        <row r="7708">
          <cell r="A7708" t="str">
            <v>C58995JM</v>
          </cell>
          <cell r="B7708">
            <v>42185</v>
          </cell>
          <cell r="C7708" t="str">
            <v>C58995</v>
          </cell>
          <cell r="D7708" t="str">
            <v>Cuoco &amp; Cormier Eng Assoc Inc</v>
          </cell>
          <cell r="E7708" t="str">
            <v>NH</v>
          </cell>
          <cell r="F7708" t="str">
            <v>P1</v>
          </cell>
          <cell r="G7708" t="str">
            <v>SMALL</v>
          </cell>
          <cell r="H7708" t="str">
            <v>JM</v>
          </cell>
          <cell r="I7708" t="str">
            <v>0023525 - GRANITE GROUP BENEFITS LLC</v>
          </cell>
        </row>
        <row r="7709">
          <cell r="A7709" t="str">
            <v>C58999IA</v>
          </cell>
          <cell r="B7709">
            <v>42185</v>
          </cell>
          <cell r="C7709" t="str">
            <v>C58999</v>
          </cell>
          <cell r="D7709" t="str">
            <v>MBTA Retirement Fund</v>
          </cell>
          <cell r="E7709" t="str">
            <v>MA</v>
          </cell>
          <cell r="F7709" t="str">
            <v>P1</v>
          </cell>
          <cell r="G7709" t="str">
            <v>SMALL</v>
          </cell>
          <cell r="H7709" t="str">
            <v>IA</v>
          </cell>
          <cell r="I7709" t="str">
            <v>0025941 - BOSTON COMMONWEALTH ADVANTAGE LLC</v>
          </cell>
        </row>
        <row r="7710">
          <cell r="A7710" t="str">
            <v>C59003JM</v>
          </cell>
          <cell r="B7710">
            <v>42185</v>
          </cell>
          <cell r="C7710" t="str">
            <v>C59003</v>
          </cell>
          <cell r="D7710" t="str">
            <v>Ouwerkerk Plumbing &amp; Heating</v>
          </cell>
          <cell r="E7710" t="str">
            <v>NH</v>
          </cell>
          <cell r="F7710" t="str">
            <v>P1</v>
          </cell>
          <cell r="G7710" t="str">
            <v>SMALL</v>
          </cell>
          <cell r="H7710" t="str">
            <v>JM</v>
          </cell>
          <cell r="I7710" t="str">
            <v>0023462 - DEMERS, SCOTT P</v>
          </cell>
        </row>
        <row r="7711">
          <cell r="A7711" t="str">
            <v>C59004JM</v>
          </cell>
          <cell r="B7711">
            <v>42185</v>
          </cell>
          <cell r="C7711" t="str">
            <v>C59004</v>
          </cell>
          <cell r="D7711" t="str">
            <v>Earth 2 Sky Construction LLC</v>
          </cell>
          <cell r="E7711" t="str">
            <v>NH</v>
          </cell>
          <cell r="F7711" t="str">
            <v>P1</v>
          </cell>
          <cell r="G7711" t="str">
            <v>SMALL</v>
          </cell>
          <cell r="H7711" t="str">
            <v>JM</v>
          </cell>
          <cell r="I7711" t="str">
            <v>0029875 - GRANITE GROUP BENEFITS LLC</v>
          </cell>
        </row>
        <row r="7712">
          <cell r="A7712" t="str">
            <v>C59006IA</v>
          </cell>
          <cell r="B7712">
            <v>42185</v>
          </cell>
          <cell r="C7712" t="str">
            <v>C59006</v>
          </cell>
          <cell r="D7712" t="str">
            <v>Cape Cod Restaurants Inc</v>
          </cell>
          <cell r="E7712" t="str">
            <v>MA</v>
          </cell>
          <cell r="F7712" t="str">
            <v>P1</v>
          </cell>
          <cell r="G7712" t="str">
            <v>CRC</v>
          </cell>
          <cell r="H7712" t="str">
            <v>IA</v>
          </cell>
          <cell r="I7712" t="str">
            <v>0028942 - USI INSURANCE SERVICES LLC - BRIARCLIFF</v>
          </cell>
        </row>
        <row r="7713">
          <cell r="A7713" t="str">
            <v>C59006IH</v>
          </cell>
          <cell r="B7713">
            <v>42185</v>
          </cell>
          <cell r="C7713" t="str">
            <v>C59006</v>
          </cell>
          <cell r="D7713" t="str">
            <v>Cape Cod Restaurants Inc</v>
          </cell>
          <cell r="E7713" t="str">
            <v>MA</v>
          </cell>
          <cell r="F7713" t="str">
            <v>P1</v>
          </cell>
          <cell r="G7713" t="str">
            <v>CRC</v>
          </cell>
          <cell r="H7713" t="str">
            <v>IH</v>
          </cell>
          <cell r="I7713" t="str">
            <v>0028942 - USI INSURANCE SERVICES LLC - BRIARCLIFF</v>
          </cell>
        </row>
        <row r="7714">
          <cell r="A7714" t="str">
            <v>C59012IA</v>
          </cell>
          <cell r="B7714">
            <v>42185</v>
          </cell>
          <cell r="C7714" t="str">
            <v>C59012</v>
          </cell>
          <cell r="D7714" t="str">
            <v>Aberthaw Construction Company Inc</v>
          </cell>
          <cell r="E7714" t="str">
            <v>MA</v>
          </cell>
          <cell r="F7714" t="str">
            <v>P1</v>
          </cell>
          <cell r="G7714" t="str">
            <v>SMALL</v>
          </cell>
          <cell r="H7714" t="str">
            <v>IA</v>
          </cell>
          <cell r="I7714" t="str">
            <v>0025899 - BOSTON COMMONWEALTH ADVANTAGE LLC</v>
          </cell>
        </row>
        <row r="7715">
          <cell r="A7715" t="str">
            <v>C59012IH</v>
          </cell>
          <cell r="B7715">
            <v>42185</v>
          </cell>
          <cell r="C7715" t="str">
            <v>C59012</v>
          </cell>
          <cell r="D7715" t="str">
            <v>Aberthaw Construction Company Inc</v>
          </cell>
          <cell r="E7715" t="str">
            <v>MA</v>
          </cell>
          <cell r="F7715" t="str">
            <v>P1</v>
          </cell>
          <cell r="G7715" t="str">
            <v>SMALL</v>
          </cell>
          <cell r="H7715" t="str">
            <v>IH</v>
          </cell>
          <cell r="I7715" t="str">
            <v>0025899 - BOSTON COMMONWEALTH ADVANTAGE LLC</v>
          </cell>
        </row>
        <row r="7716">
          <cell r="A7716" t="str">
            <v>C59014IH</v>
          </cell>
          <cell r="B7716">
            <v>42185</v>
          </cell>
          <cell r="C7716" t="str">
            <v>C59014</v>
          </cell>
          <cell r="D7716" t="str">
            <v>Westnet Inc</v>
          </cell>
          <cell r="E7716" t="str">
            <v>MA</v>
          </cell>
          <cell r="F7716" t="str">
            <v>P1</v>
          </cell>
          <cell r="G7716" t="str">
            <v>SMALL</v>
          </cell>
          <cell r="H7716" t="str">
            <v>IH</v>
          </cell>
          <cell r="I7716" t="str">
            <v>0031629 - SMITH CHRISTOPHER</v>
          </cell>
        </row>
        <row r="7717">
          <cell r="A7717" t="str">
            <v>C59014IV</v>
          </cell>
          <cell r="B7717">
            <v>42185</v>
          </cell>
          <cell r="C7717" t="str">
            <v>C59014</v>
          </cell>
          <cell r="D7717" t="str">
            <v>Westnet Inc</v>
          </cell>
          <cell r="E7717" t="str">
            <v>MA</v>
          </cell>
          <cell r="F7717" t="str">
            <v>P1</v>
          </cell>
          <cell r="G7717" t="str">
            <v>SMALL</v>
          </cell>
          <cell r="H7717" t="str">
            <v>IV</v>
          </cell>
          <cell r="I7717" t="str">
            <v>0031629 - SMITH CHRISTOPHER</v>
          </cell>
        </row>
        <row r="7718">
          <cell r="A7718" t="str">
            <v>C59015IH</v>
          </cell>
          <cell r="B7718">
            <v>42185</v>
          </cell>
          <cell r="C7718" t="str">
            <v>C59015</v>
          </cell>
          <cell r="D7718" t="str">
            <v>Drummond &amp; Drummond, LLP</v>
          </cell>
          <cell r="E7718" t="str">
            <v>ME</v>
          </cell>
          <cell r="F7718" t="str">
            <v>P1</v>
          </cell>
          <cell r="G7718" t="str">
            <v>SMALL</v>
          </cell>
          <cell r="H7718" t="str">
            <v>IH</v>
          </cell>
          <cell r="I7718" t="str">
            <v>0023468 - HOLDEN INSURANCE AGENCY</v>
          </cell>
        </row>
        <row r="7719">
          <cell r="A7719" t="str">
            <v>C59015IV</v>
          </cell>
          <cell r="B7719">
            <v>42185</v>
          </cell>
          <cell r="C7719" t="str">
            <v>C59015</v>
          </cell>
          <cell r="D7719" t="str">
            <v>Drummond &amp; Drummond, LLP</v>
          </cell>
          <cell r="E7719" t="str">
            <v>ME</v>
          </cell>
          <cell r="F7719" t="str">
            <v>P1</v>
          </cell>
          <cell r="G7719" t="str">
            <v>SMALL</v>
          </cell>
          <cell r="H7719" t="str">
            <v>IV</v>
          </cell>
          <cell r="I7719" t="str">
            <v>0023468 - HOLDEN INSURANCE AGENCY</v>
          </cell>
        </row>
        <row r="7720">
          <cell r="A7720" t="str">
            <v>C59016JM</v>
          </cell>
          <cell r="B7720">
            <v>42185</v>
          </cell>
          <cell r="C7720" t="str">
            <v>C59016</v>
          </cell>
          <cell r="D7720" t="str">
            <v>Adams Lock &amp; Safe Co Inc</v>
          </cell>
          <cell r="E7720" t="str">
            <v>NH</v>
          </cell>
          <cell r="F7720" t="str">
            <v>P1</v>
          </cell>
          <cell r="G7720" t="str">
            <v>SMALL</v>
          </cell>
          <cell r="H7720" t="str">
            <v>JM</v>
          </cell>
          <cell r="I7720" t="str">
            <v>0023641 - SMALL BUSINESS INSURANCE AGENCY INC</v>
          </cell>
        </row>
        <row r="7721">
          <cell r="A7721" t="str">
            <v>C59016MI</v>
          </cell>
          <cell r="B7721">
            <v>42185</v>
          </cell>
          <cell r="C7721" t="str">
            <v>C59016</v>
          </cell>
          <cell r="D7721" t="str">
            <v>Adams Lock &amp; Safe Co Inc</v>
          </cell>
          <cell r="E7721" t="str">
            <v>NH</v>
          </cell>
          <cell r="F7721" t="str">
            <v>P1</v>
          </cell>
          <cell r="G7721" t="str">
            <v>MCARE</v>
          </cell>
          <cell r="H7721" t="str">
            <v>MI</v>
          </cell>
          <cell r="I7721" t="str">
            <v>0023641 - SMALL BUSINESS INSURANCE AGENCY INC</v>
          </cell>
        </row>
        <row r="7722">
          <cell r="A7722" t="str">
            <v>C59017JH</v>
          </cell>
          <cell r="B7722">
            <v>42185</v>
          </cell>
          <cell r="C7722" t="str">
            <v>C59017</v>
          </cell>
          <cell r="D7722" t="str">
            <v>Dewzen LLC</v>
          </cell>
          <cell r="E7722" t="str">
            <v>NH</v>
          </cell>
          <cell r="F7722" t="str">
            <v>P1</v>
          </cell>
          <cell r="G7722" t="str">
            <v>SMALL</v>
          </cell>
          <cell r="H7722" t="str">
            <v>JH</v>
          </cell>
          <cell r="I7722" t="str">
            <v>0023543 - COTE, SCOTT E</v>
          </cell>
        </row>
        <row r="7723">
          <cell r="A7723" t="str">
            <v>C59018IA</v>
          </cell>
          <cell r="B7723">
            <v>42185</v>
          </cell>
          <cell r="C7723" t="str">
            <v>C59018</v>
          </cell>
          <cell r="D7723" t="str">
            <v>Hub Solution Designs Inc</v>
          </cell>
          <cell r="E7723" t="str">
            <v>MA</v>
          </cell>
          <cell r="F7723" t="str">
            <v>P1</v>
          </cell>
          <cell r="G7723" t="str">
            <v>SMALL</v>
          </cell>
          <cell r="H7723" t="str">
            <v>IA</v>
          </cell>
        </row>
        <row r="7724">
          <cell r="A7724" t="str">
            <v>C59019IH</v>
          </cell>
          <cell r="B7724">
            <v>42185</v>
          </cell>
          <cell r="C7724" t="str">
            <v>C59019</v>
          </cell>
          <cell r="D7724" t="str">
            <v>LT's Inc.</v>
          </cell>
          <cell r="E7724" t="str">
            <v>ME</v>
          </cell>
          <cell r="F7724" t="str">
            <v>P1</v>
          </cell>
          <cell r="G7724" t="str">
            <v>SMALL</v>
          </cell>
          <cell r="H7724" t="str">
            <v>IH</v>
          </cell>
          <cell r="I7724" t="str">
            <v>0023526 - LOMBARD BENEFITS GROUP INC</v>
          </cell>
        </row>
        <row r="7725">
          <cell r="A7725" t="str">
            <v>C59023IV</v>
          </cell>
          <cell r="B7725">
            <v>42185</v>
          </cell>
          <cell r="C7725" t="str">
            <v>C59023</v>
          </cell>
          <cell r="D7725" t="str">
            <v>New Hampshire /Northeast Credit Services, Inc.</v>
          </cell>
          <cell r="E7725" t="str">
            <v>NH</v>
          </cell>
          <cell r="F7725" t="str">
            <v>P1</v>
          </cell>
          <cell r="G7725" t="str">
            <v>SMALL</v>
          </cell>
          <cell r="H7725" t="str">
            <v>IV</v>
          </cell>
          <cell r="I7725" t="str">
            <v>0031197 - LIFETIME BENEFITS GROUP INC</v>
          </cell>
        </row>
        <row r="7726">
          <cell r="A7726" t="str">
            <v>C59024IH</v>
          </cell>
          <cell r="B7726">
            <v>42185</v>
          </cell>
          <cell r="C7726" t="str">
            <v>C59024</v>
          </cell>
          <cell r="D7726" t="str">
            <v>CML Services, Inc.</v>
          </cell>
          <cell r="E7726" t="str">
            <v>ME</v>
          </cell>
          <cell r="F7726" t="str">
            <v>P1</v>
          </cell>
          <cell r="G7726" t="str">
            <v>SMALL</v>
          </cell>
          <cell r="H7726" t="str">
            <v>IH</v>
          </cell>
          <cell r="I7726" t="str">
            <v>0023489 - HOLDEN INSURANCE AGENCY</v>
          </cell>
        </row>
        <row r="7727">
          <cell r="A7727" t="str">
            <v>C59025IH</v>
          </cell>
          <cell r="B7727">
            <v>42185</v>
          </cell>
          <cell r="C7727" t="str">
            <v>C59025</v>
          </cell>
          <cell r="D7727" t="str">
            <v>Aurus Inc</v>
          </cell>
          <cell r="E7727" t="str">
            <v>MA</v>
          </cell>
          <cell r="F7727" t="str">
            <v>P1</v>
          </cell>
          <cell r="G7727" t="str">
            <v>SMALL</v>
          </cell>
          <cell r="H7727" t="str">
            <v>IH</v>
          </cell>
          <cell r="I7727" t="str">
            <v>0028943 - USI INSURANCE SERVICES LLC - BRIARCLIFF</v>
          </cell>
        </row>
        <row r="7728">
          <cell r="A7728" t="str">
            <v>C59030IV</v>
          </cell>
          <cell r="B7728">
            <v>42185</v>
          </cell>
          <cell r="C7728" t="str">
            <v>C59030</v>
          </cell>
          <cell r="D7728" t="str">
            <v>Sacramone Electric</v>
          </cell>
          <cell r="E7728" t="str">
            <v>NH</v>
          </cell>
          <cell r="F7728" t="str">
            <v>P1</v>
          </cell>
          <cell r="G7728" t="str">
            <v>SMALL</v>
          </cell>
          <cell r="H7728" t="str">
            <v>IV</v>
          </cell>
          <cell r="I7728" t="str">
            <v>0029767 - GRANITE GROUP BENEFITS LLC</v>
          </cell>
        </row>
        <row r="7729">
          <cell r="A7729" t="str">
            <v>C59033IV</v>
          </cell>
          <cell r="B7729">
            <v>42185</v>
          </cell>
          <cell r="C7729" t="str">
            <v>C59033</v>
          </cell>
          <cell r="D7729" t="str">
            <v>Major Security Holdings</v>
          </cell>
          <cell r="E7729" t="str">
            <v>ME</v>
          </cell>
          <cell r="F7729" t="str">
            <v>P1</v>
          </cell>
          <cell r="G7729" t="str">
            <v>SMALL</v>
          </cell>
          <cell r="H7729" t="str">
            <v>IV</v>
          </cell>
          <cell r="I7729" t="str">
            <v>0023395 - CLARK INSURANCE</v>
          </cell>
        </row>
        <row r="7730">
          <cell r="A7730" t="str">
            <v>C59034IA</v>
          </cell>
          <cell r="B7730">
            <v>42185</v>
          </cell>
          <cell r="C7730" t="str">
            <v>C59034</v>
          </cell>
          <cell r="D7730" t="str">
            <v>Clover Fast Food Inc</v>
          </cell>
          <cell r="E7730" t="str">
            <v>MA</v>
          </cell>
          <cell r="F7730" t="str">
            <v>P1</v>
          </cell>
          <cell r="G7730" t="str">
            <v>SMALL</v>
          </cell>
          <cell r="H7730" t="str">
            <v>IA</v>
          </cell>
          <cell r="I7730" t="str">
            <v>0032583 - WEINER COMPANY, THE</v>
          </cell>
        </row>
        <row r="7731">
          <cell r="A7731" t="str">
            <v>C59034IH</v>
          </cell>
          <cell r="B7731">
            <v>42185</v>
          </cell>
          <cell r="C7731" t="str">
            <v>C59034</v>
          </cell>
          <cell r="D7731" t="str">
            <v>Clover Fast Food Inc</v>
          </cell>
          <cell r="E7731" t="str">
            <v>MA</v>
          </cell>
          <cell r="F7731" t="str">
            <v>P1</v>
          </cell>
          <cell r="G7731" t="str">
            <v>SMALL</v>
          </cell>
          <cell r="H7731" t="str">
            <v>IH</v>
          </cell>
          <cell r="I7731" t="str">
            <v>0032583 - WEINER COMPANY, THE</v>
          </cell>
        </row>
        <row r="7732">
          <cell r="A7732" t="str">
            <v>C59036IH</v>
          </cell>
          <cell r="B7732">
            <v>42185</v>
          </cell>
          <cell r="C7732" t="str">
            <v>C59036</v>
          </cell>
          <cell r="D7732" t="str">
            <v>Quick Build Truss Co Inc</v>
          </cell>
          <cell r="E7732" t="str">
            <v>MA</v>
          </cell>
          <cell r="F7732" t="str">
            <v>P1</v>
          </cell>
          <cell r="G7732" t="str">
            <v>SMALL</v>
          </cell>
          <cell r="H7732" t="str">
            <v>IH</v>
          </cell>
          <cell r="I7732" t="str">
            <v>0023320 - ANTHONY F CORDEIRO INSURANCE AGCY LLC</v>
          </cell>
        </row>
        <row r="7733">
          <cell r="A7733" t="str">
            <v>C59037IV</v>
          </cell>
          <cell r="B7733">
            <v>42185</v>
          </cell>
          <cell r="C7733" t="str">
            <v>C59037</v>
          </cell>
          <cell r="D7733" t="str">
            <v>Downeast Veterinary Emergency Services</v>
          </cell>
          <cell r="E7733" t="str">
            <v>ME</v>
          </cell>
          <cell r="F7733" t="str">
            <v>P1</v>
          </cell>
          <cell r="G7733" t="str">
            <v>SMALL</v>
          </cell>
          <cell r="H7733" t="str">
            <v>IV</v>
          </cell>
          <cell r="I7733" t="str">
            <v>0023480 - GAGNE, ROGER N</v>
          </cell>
        </row>
        <row r="7734">
          <cell r="A7734" t="str">
            <v>C59038IA</v>
          </cell>
          <cell r="B7734">
            <v>42185</v>
          </cell>
          <cell r="C7734" t="str">
            <v>C59038</v>
          </cell>
          <cell r="D7734" t="str">
            <v>IdeaPaint Inc</v>
          </cell>
          <cell r="E7734" t="str">
            <v>MA</v>
          </cell>
          <cell r="F7734" t="str">
            <v>P1</v>
          </cell>
          <cell r="G7734" t="str">
            <v>SMALL</v>
          </cell>
          <cell r="H7734" t="str">
            <v>IA</v>
          </cell>
          <cell r="I7734" t="str">
            <v>0032622 - BOSTONIAN GROUP INSURANCE AGENCY</v>
          </cell>
        </row>
        <row r="7735">
          <cell r="A7735" t="str">
            <v>C59038IH</v>
          </cell>
          <cell r="B7735">
            <v>42185</v>
          </cell>
          <cell r="C7735" t="str">
            <v>C59038</v>
          </cell>
          <cell r="D7735" t="str">
            <v>IdeaPaint Inc</v>
          </cell>
          <cell r="E7735" t="str">
            <v>MA</v>
          </cell>
          <cell r="F7735" t="str">
            <v>P1</v>
          </cell>
          <cell r="G7735" t="str">
            <v>SMALL</v>
          </cell>
          <cell r="H7735" t="str">
            <v>IH</v>
          </cell>
          <cell r="I7735" t="str">
            <v>0032622 - BOSTONIAN GROUP INSURANCE AGENCY</v>
          </cell>
        </row>
        <row r="7736">
          <cell r="A7736" t="str">
            <v>C59039JH</v>
          </cell>
          <cell r="B7736">
            <v>42185</v>
          </cell>
          <cell r="C7736" t="str">
            <v>C59039</v>
          </cell>
          <cell r="D7736" t="str">
            <v>Genplex Inc</v>
          </cell>
          <cell r="E7736" t="str">
            <v>ME</v>
          </cell>
          <cell r="F7736" t="str">
            <v>P1</v>
          </cell>
          <cell r="G7736" t="str">
            <v>SMALL</v>
          </cell>
          <cell r="H7736" t="str">
            <v>JH</v>
          </cell>
          <cell r="I7736" t="str">
            <v>0031196 - KYES AGENCY</v>
          </cell>
        </row>
        <row r="7737">
          <cell r="A7737" t="str">
            <v>C59044IV</v>
          </cell>
          <cell r="B7737">
            <v>42185</v>
          </cell>
          <cell r="C7737" t="str">
            <v>C59044</v>
          </cell>
          <cell r="D7737" t="str">
            <v>Steel Service Center</v>
          </cell>
          <cell r="E7737" t="str">
            <v>ME</v>
          </cell>
          <cell r="F7737" t="str">
            <v>P1</v>
          </cell>
          <cell r="G7737" t="str">
            <v>SMALL</v>
          </cell>
          <cell r="H7737" t="str">
            <v>IV</v>
          </cell>
          <cell r="I7737" t="str">
            <v>0030835 - BGA INSURANCE AGENCY INC</v>
          </cell>
        </row>
        <row r="7738">
          <cell r="A7738" t="str">
            <v>C59046IA</v>
          </cell>
          <cell r="B7738">
            <v>42185</v>
          </cell>
          <cell r="C7738" t="str">
            <v>C59046</v>
          </cell>
          <cell r="D7738" t="str">
            <v>Sweeney Rogers Geraghty Inc</v>
          </cell>
          <cell r="E7738" t="str">
            <v>MA</v>
          </cell>
          <cell r="F7738" t="str">
            <v>P1</v>
          </cell>
          <cell r="G7738" t="str">
            <v>SMALL</v>
          </cell>
          <cell r="H7738" t="str">
            <v>IA</v>
          </cell>
          <cell r="I7738" t="str">
            <v>0032845 - COMPLETE BENEFIT SOLUTIONS LLC</v>
          </cell>
        </row>
        <row r="7739">
          <cell r="A7739" t="str">
            <v>C59046IH</v>
          </cell>
          <cell r="B7739">
            <v>42185</v>
          </cell>
          <cell r="C7739" t="str">
            <v>C59046</v>
          </cell>
          <cell r="D7739" t="str">
            <v>Sweeney Rogers Geraghty Inc</v>
          </cell>
          <cell r="E7739" t="str">
            <v>MA</v>
          </cell>
          <cell r="F7739" t="str">
            <v>P1</v>
          </cell>
          <cell r="G7739" t="str">
            <v>SMALL</v>
          </cell>
          <cell r="H7739" t="str">
            <v>IH</v>
          </cell>
          <cell r="I7739" t="str">
            <v>0032845 - COMPLETE BENEFIT SOLUTIONS LLC</v>
          </cell>
        </row>
        <row r="7740">
          <cell r="A7740" t="str">
            <v>C59048IH</v>
          </cell>
          <cell r="B7740">
            <v>42185</v>
          </cell>
          <cell r="C7740" t="str">
            <v>C59048</v>
          </cell>
          <cell r="D7740" t="str">
            <v>Arch Orthodontics PC</v>
          </cell>
          <cell r="E7740" t="str">
            <v>MA</v>
          </cell>
          <cell r="F7740" t="str">
            <v>P1</v>
          </cell>
          <cell r="G7740" t="str">
            <v>SMALL</v>
          </cell>
          <cell r="H7740" t="str">
            <v>IH</v>
          </cell>
          <cell r="I7740" t="str">
            <v>0023413 - KAPLAN, ELLEN A</v>
          </cell>
        </row>
        <row r="7741">
          <cell r="A7741" t="str">
            <v>C59048IV</v>
          </cell>
          <cell r="B7741">
            <v>42185</v>
          </cell>
          <cell r="C7741" t="str">
            <v>C59048</v>
          </cell>
          <cell r="D7741" t="str">
            <v>Arch Orthodontics PC</v>
          </cell>
          <cell r="E7741" t="str">
            <v>MA</v>
          </cell>
          <cell r="F7741" t="str">
            <v>P1</v>
          </cell>
          <cell r="G7741" t="str">
            <v>SMALL</v>
          </cell>
          <cell r="H7741" t="str">
            <v>IV</v>
          </cell>
          <cell r="I7741" t="str">
            <v>0023413 - KAPLAN, ELLEN A</v>
          </cell>
        </row>
        <row r="7742">
          <cell r="A7742" t="str">
            <v>C59049IA</v>
          </cell>
          <cell r="B7742">
            <v>42185</v>
          </cell>
          <cell r="C7742" t="str">
            <v>C59049</v>
          </cell>
          <cell r="D7742" t="str">
            <v>Azimuth Systems Inc</v>
          </cell>
          <cell r="E7742" t="str">
            <v>MA</v>
          </cell>
          <cell r="F7742" t="str">
            <v>P1</v>
          </cell>
          <cell r="G7742" t="str">
            <v>CRC</v>
          </cell>
          <cell r="H7742" t="str">
            <v>IA</v>
          </cell>
          <cell r="I7742" t="str">
            <v>0025120 - BROWN &amp; BROWN OF MASSACHUSETTS LLC</v>
          </cell>
        </row>
        <row r="7743">
          <cell r="A7743" t="str">
            <v>C59049IH</v>
          </cell>
          <cell r="B7743">
            <v>42185</v>
          </cell>
          <cell r="C7743" t="str">
            <v>C59049</v>
          </cell>
          <cell r="D7743" t="str">
            <v>Azimuth Systems Inc</v>
          </cell>
          <cell r="E7743" t="str">
            <v>MA</v>
          </cell>
          <cell r="F7743" t="str">
            <v>P1</v>
          </cell>
          <cell r="G7743" t="str">
            <v>CRC</v>
          </cell>
          <cell r="H7743" t="str">
            <v>IH</v>
          </cell>
          <cell r="I7743" t="str">
            <v>0025120 - BROWN &amp; BROWN OF MASSACHUSETTS LLC</v>
          </cell>
        </row>
        <row r="7744">
          <cell r="A7744" t="str">
            <v>C59050IH</v>
          </cell>
          <cell r="B7744">
            <v>42185</v>
          </cell>
          <cell r="C7744" t="str">
            <v>C59050</v>
          </cell>
          <cell r="D7744" t="str">
            <v>Benson Young &amp; Downs Insurance Agency Inc.</v>
          </cell>
          <cell r="E7744" t="str">
            <v>MA</v>
          </cell>
          <cell r="F7744" t="str">
            <v>P1</v>
          </cell>
          <cell r="G7744" t="str">
            <v>SMALL</v>
          </cell>
          <cell r="H7744" t="str">
            <v>IH</v>
          </cell>
          <cell r="I7744" t="str">
            <v>0023394 - BENSON YOUNG &amp; DOWNS INSURANCE AGCY INC</v>
          </cell>
        </row>
        <row r="7745">
          <cell r="A7745" t="str">
            <v>C59050IV</v>
          </cell>
          <cell r="B7745">
            <v>42185</v>
          </cell>
          <cell r="C7745" t="str">
            <v>C59050</v>
          </cell>
          <cell r="D7745" t="str">
            <v>Benson Young &amp; Downs Insurance Agency Inc.</v>
          </cell>
          <cell r="E7745" t="str">
            <v>MA</v>
          </cell>
          <cell r="F7745" t="str">
            <v>P1</v>
          </cell>
          <cell r="G7745" t="str">
            <v>SMALL</v>
          </cell>
          <cell r="H7745" t="str">
            <v>IV</v>
          </cell>
          <cell r="I7745" t="str">
            <v>0023394 - BENSON YOUNG &amp; DOWNS INSURANCE AGCY INC</v>
          </cell>
        </row>
        <row r="7746">
          <cell r="A7746" t="str">
            <v>C59052IH</v>
          </cell>
          <cell r="B7746">
            <v>42185</v>
          </cell>
          <cell r="C7746" t="str">
            <v>C59052</v>
          </cell>
          <cell r="D7746" t="str">
            <v>Cottage Childrens Center Inc</v>
          </cell>
          <cell r="E7746" t="str">
            <v>MA</v>
          </cell>
          <cell r="F7746" t="str">
            <v>P1</v>
          </cell>
          <cell r="G7746" t="str">
            <v>SMALL</v>
          </cell>
          <cell r="H7746" t="str">
            <v>IH</v>
          </cell>
          <cell r="I7746" t="str">
            <v>0023310 - DESIGNED BENEFITS GROUP</v>
          </cell>
        </row>
        <row r="7747">
          <cell r="A7747" t="str">
            <v>C59052JA</v>
          </cell>
          <cell r="B7747">
            <v>42185</v>
          </cell>
          <cell r="C7747" t="str">
            <v>C59052</v>
          </cell>
          <cell r="D7747" t="str">
            <v>Cottage Childrens Center Inc</v>
          </cell>
          <cell r="E7747" t="str">
            <v>MA</v>
          </cell>
          <cell r="F7747" t="str">
            <v>P1</v>
          </cell>
          <cell r="G7747" t="str">
            <v>SMALL</v>
          </cell>
          <cell r="H7747" t="str">
            <v>JA</v>
          </cell>
          <cell r="I7747" t="str">
            <v>0023310 - DESIGNED BENEFITS GROUP</v>
          </cell>
        </row>
        <row r="7748">
          <cell r="A7748" t="str">
            <v>C59054IA</v>
          </cell>
          <cell r="B7748">
            <v>42185</v>
          </cell>
          <cell r="C7748" t="str">
            <v>C59054</v>
          </cell>
          <cell r="D7748" t="str">
            <v>Corvia Medical</v>
          </cell>
          <cell r="E7748" t="str">
            <v>MA</v>
          </cell>
          <cell r="F7748" t="str">
            <v>P1</v>
          </cell>
          <cell r="G7748" t="str">
            <v>SMALL</v>
          </cell>
          <cell r="H7748" t="str">
            <v>IA</v>
          </cell>
          <cell r="I7748" t="str">
            <v>0028235 - EASTERN BENEFITS GROUP</v>
          </cell>
        </row>
        <row r="7749">
          <cell r="A7749" t="str">
            <v>C59054IH</v>
          </cell>
          <cell r="B7749">
            <v>42185</v>
          </cell>
          <cell r="C7749" t="str">
            <v>C59054</v>
          </cell>
          <cell r="D7749" t="str">
            <v>Corvia Medical</v>
          </cell>
          <cell r="E7749" t="str">
            <v>MA</v>
          </cell>
          <cell r="F7749" t="str">
            <v>P1</v>
          </cell>
          <cell r="G7749" t="str">
            <v>SMALL</v>
          </cell>
          <cell r="H7749" t="str">
            <v>IH</v>
          </cell>
          <cell r="I7749" t="str">
            <v>0028235 - EASTERN BENEFITS GROUP</v>
          </cell>
        </row>
        <row r="7750">
          <cell r="A7750" t="str">
            <v>C59055JM</v>
          </cell>
          <cell r="B7750">
            <v>42185</v>
          </cell>
          <cell r="C7750" t="str">
            <v>C59055</v>
          </cell>
          <cell r="D7750" t="str">
            <v>David Udelsman</v>
          </cell>
          <cell r="E7750" t="str">
            <v>NH</v>
          </cell>
          <cell r="F7750" t="str">
            <v>P1</v>
          </cell>
          <cell r="G7750" t="str">
            <v>SMALL</v>
          </cell>
          <cell r="H7750" t="str">
            <v>JM</v>
          </cell>
          <cell r="I7750" t="str">
            <v>0023539 - FOY INSURANCE GROUP</v>
          </cell>
        </row>
        <row r="7751">
          <cell r="A7751" t="str">
            <v>C59057IH</v>
          </cell>
          <cell r="B7751">
            <v>42185</v>
          </cell>
          <cell r="C7751" t="str">
            <v>C59057</v>
          </cell>
          <cell r="D7751" t="str">
            <v>Ashmont Welding Company Inc</v>
          </cell>
          <cell r="E7751" t="str">
            <v>MA</v>
          </cell>
          <cell r="F7751" t="str">
            <v>P1</v>
          </cell>
          <cell r="G7751" t="str">
            <v>SMALL</v>
          </cell>
          <cell r="H7751" t="str">
            <v>IH</v>
          </cell>
          <cell r="I7751" t="str">
            <v>0023623 - DIXON ASSOCIATES INC</v>
          </cell>
        </row>
        <row r="7752">
          <cell r="A7752" t="str">
            <v>C59060IH</v>
          </cell>
          <cell r="B7752">
            <v>42185</v>
          </cell>
          <cell r="C7752" t="str">
            <v>C59060</v>
          </cell>
          <cell r="D7752" t="str">
            <v>Port Paint N Paper Inc</v>
          </cell>
          <cell r="E7752" t="str">
            <v>MA</v>
          </cell>
          <cell r="F7752" t="str">
            <v>P1</v>
          </cell>
          <cell r="G7752" t="str">
            <v>SMALL</v>
          </cell>
          <cell r="H7752" t="str">
            <v>IH</v>
          </cell>
          <cell r="I7752" t="str">
            <v>0023452 - BARRY, MICHAEL J</v>
          </cell>
        </row>
        <row r="7753">
          <cell r="A7753" t="str">
            <v>C59062IH</v>
          </cell>
          <cell r="B7753">
            <v>42185</v>
          </cell>
          <cell r="C7753" t="str">
            <v>C59062</v>
          </cell>
          <cell r="D7753" t="str">
            <v>The Paper Patch</v>
          </cell>
          <cell r="E7753" t="str">
            <v>ME</v>
          </cell>
          <cell r="F7753" t="str">
            <v>P1</v>
          </cell>
          <cell r="G7753" t="str">
            <v>SMALL</v>
          </cell>
          <cell r="H7753" t="str">
            <v>IH</v>
          </cell>
          <cell r="I7753" t="str">
            <v>0023544 - MADIGAN, DAVID J</v>
          </cell>
        </row>
        <row r="7754">
          <cell r="A7754" t="str">
            <v>C59063IV</v>
          </cell>
          <cell r="B7754">
            <v>42185</v>
          </cell>
          <cell r="C7754" t="str">
            <v>C59063</v>
          </cell>
          <cell r="D7754" t="str">
            <v>Water Energy Distributors Inc</v>
          </cell>
          <cell r="E7754" t="str">
            <v>NH</v>
          </cell>
          <cell r="F7754" t="str">
            <v>P1</v>
          </cell>
          <cell r="G7754" t="str">
            <v>SMALL</v>
          </cell>
          <cell r="H7754" t="str">
            <v>IV</v>
          </cell>
          <cell r="I7754" t="str">
            <v>0023451 - INSURANCE SOLUTIONS CORPORATION</v>
          </cell>
        </row>
        <row r="7755">
          <cell r="A7755" t="str">
            <v>C59064IH</v>
          </cell>
          <cell r="B7755">
            <v>42185</v>
          </cell>
          <cell r="C7755" t="str">
            <v>C59064</v>
          </cell>
          <cell r="D7755" t="str">
            <v>Casco Bay Veterinary Hospital</v>
          </cell>
          <cell r="E7755" t="str">
            <v>ME</v>
          </cell>
          <cell r="F7755" t="str">
            <v>P1</v>
          </cell>
          <cell r="G7755" t="str">
            <v>SMALL</v>
          </cell>
          <cell r="H7755" t="str">
            <v>IH</v>
          </cell>
          <cell r="I7755" t="str">
            <v>0023466 - HOLDEN INSURANCE AGENCY</v>
          </cell>
        </row>
        <row r="7756">
          <cell r="A7756" t="str">
            <v>C59066IH</v>
          </cell>
          <cell r="B7756">
            <v>42185</v>
          </cell>
          <cell r="C7756" t="str">
            <v>C59066</v>
          </cell>
          <cell r="D7756" t="str">
            <v>The Lagasse Group LLC</v>
          </cell>
          <cell r="E7756" t="str">
            <v>MA</v>
          </cell>
          <cell r="F7756" t="str">
            <v>P1</v>
          </cell>
          <cell r="G7756" t="str">
            <v>SMALL</v>
          </cell>
          <cell r="H7756" t="str">
            <v>IH</v>
          </cell>
          <cell r="I7756" t="str">
            <v>0023637 - INTEGRATED BENEFIT GROUP INSURANCE BROKERAGE</v>
          </cell>
        </row>
        <row r="7757">
          <cell r="A7757" t="str">
            <v>C59067IV</v>
          </cell>
          <cell r="B7757">
            <v>42185</v>
          </cell>
          <cell r="C7757" t="str">
            <v>C59067</v>
          </cell>
          <cell r="D7757" t="str">
            <v>Marc L Nevins DMD</v>
          </cell>
          <cell r="E7757" t="str">
            <v>MA</v>
          </cell>
          <cell r="F7757" t="str">
            <v>P1</v>
          </cell>
          <cell r="G7757" t="str">
            <v>SMALL</v>
          </cell>
          <cell r="H7757" t="str">
            <v>IV</v>
          </cell>
          <cell r="I7757" t="str">
            <v>0023619 - STRATEGIC INSURANCE SOLUTIONS INC</v>
          </cell>
        </row>
        <row r="7758">
          <cell r="A7758" t="str">
            <v>C59068IH</v>
          </cell>
          <cell r="B7758">
            <v>42185</v>
          </cell>
          <cell r="C7758" t="str">
            <v>C59068</v>
          </cell>
          <cell r="D7758" t="str">
            <v>John J Cahill Displays Inc</v>
          </cell>
          <cell r="E7758" t="str">
            <v>MA</v>
          </cell>
          <cell r="F7758" t="str">
            <v>P1</v>
          </cell>
          <cell r="G7758" t="str">
            <v>SMALL</v>
          </cell>
          <cell r="H7758" t="str">
            <v>IH</v>
          </cell>
          <cell r="I7758" t="str">
            <v>0023328 - BENEFIT REPORTS INSURANCE SVCS INC</v>
          </cell>
        </row>
        <row r="7759">
          <cell r="A7759" t="str">
            <v>C59070JH</v>
          </cell>
          <cell r="B7759">
            <v>42185</v>
          </cell>
          <cell r="C7759" t="str">
            <v>C59070</v>
          </cell>
          <cell r="D7759" t="str">
            <v>Cutting Edge Timber Harvesting LLC</v>
          </cell>
          <cell r="E7759" t="str">
            <v>NH</v>
          </cell>
          <cell r="F7759" t="str">
            <v>P1</v>
          </cell>
          <cell r="G7759" t="str">
            <v>SMALL</v>
          </cell>
          <cell r="H7759" t="str">
            <v>JH</v>
          </cell>
          <cell r="I7759" t="str">
            <v>0023618 - SBIA STRATEGIC BENEFIT &amp;</v>
          </cell>
        </row>
        <row r="7760">
          <cell r="A7760" t="str">
            <v>C59076IH</v>
          </cell>
          <cell r="B7760">
            <v>42185</v>
          </cell>
          <cell r="C7760" t="str">
            <v>C59076</v>
          </cell>
          <cell r="D7760" t="str">
            <v>Corey and Then, PA</v>
          </cell>
          <cell r="E7760" t="str">
            <v>ME</v>
          </cell>
          <cell r="F7760" t="str">
            <v>P1</v>
          </cell>
          <cell r="G7760" t="str">
            <v>SMALL</v>
          </cell>
          <cell r="H7760" t="str">
            <v>IH</v>
          </cell>
          <cell r="I7760" t="str">
            <v>0023473 - KILBRIDE &amp; HARRIS INSURANCE SVCS LLC</v>
          </cell>
        </row>
        <row r="7761">
          <cell r="A7761" t="str">
            <v>C59078JM</v>
          </cell>
          <cell r="B7761">
            <v>42185</v>
          </cell>
          <cell r="C7761" t="str">
            <v>C59078</v>
          </cell>
          <cell r="D7761" t="str">
            <v>Hynes Communications</v>
          </cell>
          <cell r="E7761" t="str">
            <v>NH</v>
          </cell>
          <cell r="F7761" t="str">
            <v>P1</v>
          </cell>
          <cell r="G7761" t="str">
            <v>SMALL</v>
          </cell>
          <cell r="H7761" t="str">
            <v>JM</v>
          </cell>
          <cell r="I7761" t="str">
            <v>0023541 - JACOBSOHN, MARK S</v>
          </cell>
        </row>
        <row r="7762">
          <cell r="A7762" t="str">
            <v>C59079IH</v>
          </cell>
          <cell r="B7762">
            <v>42185</v>
          </cell>
          <cell r="C7762" t="str">
            <v>C59079</v>
          </cell>
          <cell r="D7762" t="str">
            <v>Abilis Solutions Corp.</v>
          </cell>
          <cell r="E7762" t="str">
            <v>ME</v>
          </cell>
          <cell r="F7762" t="str">
            <v>P1</v>
          </cell>
          <cell r="G7762" t="str">
            <v>SMALL</v>
          </cell>
          <cell r="H7762" t="str">
            <v>IH</v>
          </cell>
          <cell r="I7762" t="str">
            <v>0023494 - HOLDEN INSURANCE AGENCY</v>
          </cell>
        </row>
        <row r="7763">
          <cell r="A7763" t="str">
            <v>C59079PO</v>
          </cell>
          <cell r="B7763">
            <v>42185</v>
          </cell>
          <cell r="C7763" t="str">
            <v>C59079</v>
          </cell>
          <cell r="D7763" t="str">
            <v>Abilis Solutions Corp.</v>
          </cell>
          <cell r="E7763" t="str">
            <v>ME</v>
          </cell>
          <cell r="F7763" t="str">
            <v>P1</v>
          </cell>
          <cell r="G7763" t="str">
            <v>SMALL</v>
          </cell>
          <cell r="H7763" t="str">
            <v>PO</v>
          </cell>
          <cell r="I7763" t="str">
            <v>0023494 - HOLDEN INSURANCE AGENCY</v>
          </cell>
        </row>
        <row r="7764">
          <cell r="A7764" t="str">
            <v>C59080IH</v>
          </cell>
          <cell r="B7764">
            <v>42185</v>
          </cell>
          <cell r="C7764" t="str">
            <v>C59080</v>
          </cell>
          <cell r="D7764" t="str">
            <v>Welch Welding &amp; Truck Equipment Inc</v>
          </cell>
          <cell r="E7764" t="str">
            <v>MA</v>
          </cell>
          <cell r="F7764" t="str">
            <v>P1</v>
          </cell>
          <cell r="G7764" t="str">
            <v>SMALL</v>
          </cell>
          <cell r="H7764" t="str">
            <v>IH</v>
          </cell>
          <cell r="I7764" t="str">
            <v>0034357 - COONEY, MATTHEW J</v>
          </cell>
        </row>
        <row r="7765">
          <cell r="A7765" t="str">
            <v>C59082JH</v>
          </cell>
          <cell r="B7765">
            <v>42185</v>
          </cell>
          <cell r="C7765" t="str">
            <v>C59082</v>
          </cell>
          <cell r="D7765" t="str">
            <v>Blue Hill Market Inc</v>
          </cell>
          <cell r="E7765" t="str">
            <v>ME</v>
          </cell>
          <cell r="F7765" t="str">
            <v>P1</v>
          </cell>
          <cell r="G7765" t="str">
            <v>SMALL</v>
          </cell>
          <cell r="H7765" t="str">
            <v>JH</v>
          </cell>
          <cell r="I7765" t="str">
            <v>0025987 - ALL POINTS INSURANCE INC</v>
          </cell>
        </row>
        <row r="7766">
          <cell r="A7766" t="str">
            <v>C59083IV</v>
          </cell>
          <cell r="B7766">
            <v>42185</v>
          </cell>
          <cell r="C7766" t="str">
            <v>C59083</v>
          </cell>
          <cell r="D7766" t="str">
            <v>Jon W Samaha DMD</v>
          </cell>
          <cell r="E7766" t="str">
            <v>NH</v>
          </cell>
          <cell r="F7766" t="str">
            <v>P1</v>
          </cell>
          <cell r="G7766" t="str">
            <v>SMALL</v>
          </cell>
          <cell r="H7766" t="str">
            <v>IV</v>
          </cell>
          <cell r="I7766" t="str">
            <v>0023467 - NEW ENGLAND EMPLOYEE BENEFITS COUNCIL</v>
          </cell>
        </row>
        <row r="7767">
          <cell r="A7767" t="str">
            <v>C59083JM</v>
          </cell>
          <cell r="B7767">
            <v>42185</v>
          </cell>
          <cell r="C7767" t="str">
            <v>C59083</v>
          </cell>
          <cell r="D7767" t="str">
            <v>Jon W Samaha DMD</v>
          </cell>
          <cell r="E7767" t="str">
            <v>NH</v>
          </cell>
          <cell r="F7767" t="str">
            <v>P1</v>
          </cell>
          <cell r="G7767" t="str">
            <v>SMALL</v>
          </cell>
          <cell r="H7767" t="str">
            <v>JM</v>
          </cell>
          <cell r="I7767" t="str">
            <v>0023467 - NEW ENGLAND EMPLOYEE BENEFITS COUNCIL</v>
          </cell>
        </row>
        <row r="7768">
          <cell r="A7768" t="str">
            <v>C59086IA</v>
          </cell>
          <cell r="B7768">
            <v>42185</v>
          </cell>
          <cell r="C7768" t="str">
            <v>C59086</v>
          </cell>
          <cell r="D7768" t="str">
            <v>M J Bradley &amp; Associates LLC</v>
          </cell>
          <cell r="E7768" t="str">
            <v>MA</v>
          </cell>
          <cell r="F7768" t="str">
            <v>P1</v>
          </cell>
          <cell r="G7768" t="str">
            <v>SMALL</v>
          </cell>
          <cell r="H7768" t="str">
            <v>IA</v>
          </cell>
          <cell r="I7768" t="str">
            <v>0035244 - PAYCHEX AGENCY INC</v>
          </cell>
        </row>
        <row r="7769">
          <cell r="A7769" t="str">
            <v>C59086IH</v>
          </cell>
          <cell r="B7769">
            <v>42185</v>
          </cell>
          <cell r="C7769" t="str">
            <v>C59086</v>
          </cell>
          <cell r="D7769" t="str">
            <v>M J Bradley &amp; Associates LLC</v>
          </cell>
          <cell r="E7769" t="str">
            <v>MA</v>
          </cell>
          <cell r="F7769" t="str">
            <v>P1</v>
          </cell>
          <cell r="G7769" t="str">
            <v>SMALL</v>
          </cell>
          <cell r="H7769" t="str">
            <v>IH</v>
          </cell>
          <cell r="I7769" t="str">
            <v>0035244 - PAYCHEX AGENCY INC</v>
          </cell>
        </row>
        <row r="7770">
          <cell r="A7770" t="str">
            <v>C59087IH</v>
          </cell>
          <cell r="B7770">
            <v>42185</v>
          </cell>
          <cell r="C7770" t="str">
            <v>C59087</v>
          </cell>
          <cell r="D7770" t="str">
            <v>Mariner Tower II, LLC</v>
          </cell>
          <cell r="E7770" t="str">
            <v>ME</v>
          </cell>
          <cell r="F7770" t="str">
            <v>P1</v>
          </cell>
          <cell r="G7770" t="str">
            <v>SMALL</v>
          </cell>
          <cell r="H7770" t="str">
            <v>IH</v>
          </cell>
          <cell r="I7770" t="str">
            <v>0023563 - ROBILLARD INSURANCE SVCS CORP</v>
          </cell>
        </row>
        <row r="7771">
          <cell r="A7771" t="str">
            <v>C59088PO</v>
          </cell>
          <cell r="B7771">
            <v>42185</v>
          </cell>
          <cell r="C7771" t="str">
            <v>C59088</v>
          </cell>
          <cell r="D7771" t="str">
            <v>The Bennett Law Firm, PA</v>
          </cell>
          <cell r="E7771" t="str">
            <v>ME</v>
          </cell>
          <cell r="F7771" t="str">
            <v>P1</v>
          </cell>
          <cell r="G7771" t="str">
            <v>SMALL</v>
          </cell>
          <cell r="H7771" t="str">
            <v>PO</v>
          </cell>
          <cell r="I7771" t="str">
            <v>0023573 - UIG FINANCIAL LLC</v>
          </cell>
        </row>
        <row r="7772">
          <cell r="A7772" t="str">
            <v>C59089IV</v>
          </cell>
          <cell r="B7772">
            <v>42185</v>
          </cell>
          <cell r="C7772" t="str">
            <v>C59089</v>
          </cell>
          <cell r="D7772" t="str">
            <v>Willow Run Dental Association</v>
          </cell>
          <cell r="E7772" t="str">
            <v>ME</v>
          </cell>
          <cell r="F7772" t="str">
            <v>P1</v>
          </cell>
          <cell r="G7772" t="str">
            <v>SMALL</v>
          </cell>
          <cell r="H7772" t="str">
            <v>IV</v>
          </cell>
          <cell r="I7772" t="str">
            <v>0030836 - NEW ENGLAND FINANCIAL SERVICES</v>
          </cell>
        </row>
        <row r="7773">
          <cell r="A7773" t="str">
            <v>C59089PO</v>
          </cell>
          <cell r="B7773">
            <v>42185</v>
          </cell>
          <cell r="C7773" t="str">
            <v>C59089</v>
          </cell>
          <cell r="D7773" t="str">
            <v>Willow Run Dental Association</v>
          </cell>
          <cell r="E7773" t="str">
            <v>ME</v>
          </cell>
          <cell r="F7773" t="str">
            <v>P1</v>
          </cell>
          <cell r="G7773" t="str">
            <v>SMALL</v>
          </cell>
          <cell r="H7773" t="str">
            <v>PO</v>
          </cell>
          <cell r="I7773" t="str">
            <v>0030836 - NEW ENGLAND FINANCIAL SERVICES</v>
          </cell>
        </row>
        <row r="7774">
          <cell r="A7774" t="str">
            <v>C59092IV</v>
          </cell>
          <cell r="B7774">
            <v>42185</v>
          </cell>
          <cell r="C7774" t="str">
            <v>C59092</v>
          </cell>
          <cell r="D7774" t="str">
            <v>Mills Law Office</v>
          </cell>
          <cell r="E7774" t="str">
            <v>ME</v>
          </cell>
          <cell r="F7774" t="str">
            <v>P1</v>
          </cell>
          <cell r="G7774" t="str">
            <v>SMALL</v>
          </cell>
          <cell r="H7774" t="str">
            <v>IV</v>
          </cell>
          <cell r="I7774" t="str">
            <v>0031349 - BUSINESS INSURANCE AGENCY</v>
          </cell>
        </row>
        <row r="7775">
          <cell r="A7775" t="str">
            <v>C59093IV</v>
          </cell>
          <cell r="B7775">
            <v>42185</v>
          </cell>
          <cell r="C7775" t="str">
            <v>C59093</v>
          </cell>
          <cell r="D7775" t="str">
            <v>Cope Law Firm</v>
          </cell>
          <cell r="E7775" t="str">
            <v>ME</v>
          </cell>
          <cell r="F7775" t="str">
            <v>P1</v>
          </cell>
          <cell r="G7775" t="str">
            <v>SMALL</v>
          </cell>
          <cell r="H7775" t="str">
            <v>IV</v>
          </cell>
          <cell r="I7775" t="str">
            <v>0031317 - BUSINESS INSURANCE AGENCY</v>
          </cell>
        </row>
        <row r="7776">
          <cell r="A7776" t="str">
            <v>C59095JS</v>
          </cell>
          <cell r="B7776">
            <v>42185</v>
          </cell>
          <cell r="C7776" t="str">
            <v>C59095</v>
          </cell>
          <cell r="D7776" t="str">
            <v>Steven R Bengtson DMD</v>
          </cell>
          <cell r="E7776" t="str">
            <v>NH</v>
          </cell>
          <cell r="F7776" t="str">
            <v>P1</v>
          </cell>
          <cell r="G7776" t="str">
            <v>SMALL</v>
          </cell>
          <cell r="H7776" t="str">
            <v>JS</v>
          </cell>
          <cell r="I7776" t="str">
            <v>0023493 - NEW ENGLAND EMPLOYEE BENEFITS COUNCIL</v>
          </cell>
        </row>
        <row r="7777">
          <cell r="A7777" t="str">
            <v>C59099IA</v>
          </cell>
          <cell r="B7777">
            <v>42185</v>
          </cell>
          <cell r="C7777" t="str">
            <v>C59099</v>
          </cell>
          <cell r="D7777" t="str">
            <v>Astron Inc</v>
          </cell>
          <cell r="E7777" t="str">
            <v>MA</v>
          </cell>
          <cell r="F7777" t="str">
            <v>P1</v>
          </cell>
          <cell r="G7777" t="str">
            <v>SMALL</v>
          </cell>
          <cell r="H7777" t="str">
            <v>IA</v>
          </cell>
          <cell r="I7777" t="str">
            <v>0023407 - EASTERN BENEFITS GROUP</v>
          </cell>
        </row>
        <row r="7778">
          <cell r="A7778" t="str">
            <v>C59099IH</v>
          </cell>
          <cell r="B7778">
            <v>42185</v>
          </cell>
          <cell r="C7778" t="str">
            <v>C59099</v>
          </cell>
          <cell r="D7778" t="str">
            <v>Astron Inc</v>
          </cell>
          <cell r="E7778" t="str">
            <v>MA</v>
          </cell>
          <cell r="F7778" t="str">
            <v>P1</v>
          </cell>
          <cell r="G7778" t="str">
            <v>SMALL</v>
          </cell>
          <cell r="H7778" t="str">
            <v>IH</v>
          </cell>
          <cell r="I7778" t="str">
            <v>0023407 - EASTERN BENEFITS GROUP</v>
          </cell>
        </row>
        <row r="7779">
          <cell r="A7779" t="str">
            <v>C59103IH</v>
          </cell>
          <cell r="B7779">
            <v>42185</v>
          </cell>
          <cell r="C7779" t="str">
            <v>C59103</v>
          </cell>
          <cell r="D7779" t="str">
            <v>Low Income Housing</v>
          </cell>
          <cell r="E7779" t="str">
            <v>ME</v>
          </cell>
          <cell r="F7779" t="str">
            <v>P1</v>
          </cell>
          <cell r="G7779" t="str">
            <v>SMALL</v>
          </cell>
          <cell r="H7779" t="str">
            <v>IH</v>
          </cell>
          <cell r="I7779" t="str">
            <v>0023531 - GAGNE, ROGER N</v>
          </cell>
        </row>
        <row r="7780">
          <cell r="A7780" t="str">
            <v>C59103IV</v>
          </cell>
          <cell r="B7780">
            <v>42185</v>
          </cell>
          <cell r="C7780" t="str">
            <v>C59103</v>
          </cell>
          <cell r="D7780" t="str">
            <v>Low Income Housing</v>
          </cell>
          <cell r="E7780" t="str">
            <v>ME</v>
          </cell>
          <cell r="F7780" t="str">
            <v>P1</v>
          </cell>
          <cell r="G7780" t="str">
            <v>SMALL</v>
          </cell>
          <cell r="H7780" t="str">
            <v>IV</v>
          </cell>
          <cell r="I7780" t="str">
            <v>0023531 - GAGNE, ROGER N</v>
          </cell>
        </row>
        <row r="7781">
          <cell r="A7781" t="str">
            <v>C59105IH</v>
          </cell>
          <cell r="B7781">
            <v>42185</v>
          </cell>
          <cell r="C7781" t="str">
            <v>C59105</v>
          </cell>
          <cell r="D7781" t="str">
            <v>Stoneledge Animal Hospital</v>
          </cell>
          <cell r="E7781" t="str">
            <v>ME</v>
          </cell>
          <cell r="F7781" t="str">
            <v>P1</v>
          </cell>
          <cell r="G7781" t="str">
            <v>SMALL</v>
          </cell>
          <cell r="H7781" t="str">
            <v>IH</v>
          </cell>
          <cell r="I7781" t="str">
            <v>0023481 - GAGNE, ROGER N</v>
          </cell>
        </row>
        <row r="7782">
          <cell r="A7782" t="str">
            <v>C59105IV</v>
          </cell>
          <cell r="B7782">
            <v>42185</v>
          </cell>
          <cell r="C7782" t="str">
            <v>C59105</v>
          </cell>
          <cell r="D7782" t="str">
            <v>Stoneledge Animal Hospital</v>
          </cell>
          <cell r="E7782" t="str">
            <v>ME</v>
          </cell>
          <cell r="F7782" t="str">
            <v>P1</v>
          </cell>
          <cell r="G7782" t="str">
            <v>SMALL</v>
          </cell>
          <cell r="H7782" t="str">
            <v>IV</v>
          </cell>
          <cell r="I7782" t="str">
            <v>0023481 - GAGNE, ROGER N</v>
          </cell>
        </row>
        <row r="7783">
          <cell r="A7783" t="str">
            <v>C59108IH</v>
          </cell>
          <cell r="B7783">
            <v>42185</v>
          </cell>
          <cell r="C7783" t="str">
            <v>C59108</v>
          </cell>
          <cell r="D7783" t="str">
            <v>Polished LLC</v>
          </cell>
          <cell r="E7783" t="str">
            <v>MA</v>
          </cell>
          <cell r="F7783" t="str">
            <v>P1</v>
          </cell>
          <cell r="G7783" t="str">
            <v>SMALL</v>
          </cell>
          <cell r="H7783" t="str">
            <v>IH</v>
          </cell>
          <cell r="I7783" t="str">
            <v>0035807 - YOURPEOPLE INC</v>
          </cell>
        </row>
        <row r="7784">
          <cell r="A7784" t="str">
            <v>C59112IV</v>
          </cell>
          <cell r="B7784">
            <v>42185</v>
          </cell>
          <cell r="C7784" t="str">
            <v>C59112</v>
          </cell>
          <cell r="D7784" t="str">
            <v>Allagash Brewing Co.</v>
          </cell>
          <cell r="E7784" t="str">
            <v>ME</v>
          </cell>
          <cell r="F7784" t="str">
            <v>P1</v>
          </cell>
          <cell r="G7784" t="str">
            <v>CRC</v>
          </cell>
          <cell r="H7784" t="str">
            <v>IV</v>
          </cell>
          <cell r="I7784" t="str">
            <v>0023479 - KILBRIDE &amp; HARRIS INSURANCE SVCS LLC</v>
          </cell>
        </row>
        <row r="7785">
          <cell r="A7785" t="str">
            <v>C59112PO</v>
          </cell>
          <cell r="B7785">
            <v>42185</v>
          </cell>
          <cell r="C7785" t="str">
            <v>C59112</v>
          </cell>
          <cell r="D7785" t="str">
            <v>Allagash Brewing Co.</v>
          </cell>
          <cell r="E7785" t="str">
            <v>ME</v>
          </cell>
          <cell r="F7785" t="str">
            <v>P1</v>
          </cell>
          <cell r="G7785" t="str">
            <v>CRC</v>
          </cell>
          <cell r="H7785" t="str">
            <v>PO</v>
          </cell>
          <cell r="I7785" t="str">
            <v>0023479 - KILBRIDE &amp; HARRIS INSURANCE SVCS LLC</v>
          </cell>
        </row>
        <row r="7786">
          <cell r="A7786" t="str">
            <v>C59113IV</v>
          </cell>
          <cell r="B7786">
            <v>42185</v>
          </cell>
          <cell r="C7786" t="str">
            <v>C59113</v>
          </cell>
          <cell r="D7786" t="str">
            <v>McCormack Building Supply, Inc.</v>
          </cell>
          <cell r="E7786" t="str">
            <v>ME</v>
          </cell>
          <cell r="F7786" t="str">
            <v>P1</v>
          </cell>
          <cell r="G7786" t="str">
            <v>SMALL</v>
          </cell>
          <cell r="H7786" t="str">
            <v>IV</v>
          </cell>
          <cell r="I7786" t="str">
            <v>0023519 - HIGGINS &amp; BOLDUC AGENCY INC</v>
          </cell>
        </row>
        <row r="7787">
          <cell r="A7787" t="str">
            <v>C59114IV</v>
          </cell>
          <cell r="B7787">
            <v>42185</v>
          </cell>
          <cell r="C7787" t="str">
            <v>C59114</v>
          </cell>
          <cell r="D7787" t="str">
            <v>Houle's Plumbing &amp; Heating</v>
          </cell>
          <cell r="E7787" t="str">
            <v>ME</v>
          </cell>
          <cell r="F7787" t="str">
            <v>P1</v>
          </cell>
          <cell r="G7787" t="str">
            <v>SMALL</v>
          </cell>
          <cell r="H7787" t="str">
            <v>IV</v>
          </cell>
          <cell r="I7787" t="str">
            <v>0030551 - GHM AGENCY INC</v>
          </cell>
        </row>
        <row r="7788">
          <cell r="A7788" t="str">
            <v>C59116IV</v>
          </cell>
          <cell r="B7788">
            <v>42185</v>
          </cell>
          <cell r="C7788" t="str">
            <v>C59116</v>
          </cell>
          <cell r="D7788" t="str">
            <v>Keirstead &amp; Fox, P.A.</v>
          </cell>
          <cell r="E7788" t="str">
            <v>ME</v>
          </cell>
          <cell r="F7788" t="str">
            <v>P1</v>
          </cell>
          <cell r="G7788" t="str">
            <v>SMALL</v>
          </cell>
          <cell r="H7788" t="str">
            <v>IV</v>
          </cell>
          <cell r="I7788" t="str">
            <v>0023520 - GAGNE, ROGER N</v>
          </cell>
        </row>
        <row r="7789">
          <cell r="A7789" t="str">
            <v>C59117IV</v>
          </cell>
          <cell r="B7789">
            <v>42185</v>
          </cell>
          <cell r="C7789" t="str">
            <v>C59117</v>
          </cell>
          <cell r="D7789" t="str">
            <v>Maine Mathematics &amp; Science Alliance</v>
          </cell>
          <cell r="E7789" t="str">
            <v>ME</v>
          </cell>
          <cell r="F7789" t="str">
            <v>P1</v>
          </cell>
          <cell r="G7789" t="str">
            <v>SMALL</v>
          </cell>
          <cell r="H7789" t="str">
            <v>IV</v>
          </cell>
          <cell r="I7789" t="str">
            <v>0027688 - MACOMBER, FARR &amp; WHITTEN</v>
          </cell>
        </row>
        <row r="7790">
          <cell r="A7790" t="str">
            <v>C59119IV</v>
          </cell>
          <cell r="B7790">
            <v>42185</v>
          </cell>
          <cell r="C7790" t="str">
            <v>C59119</v>
          </cell>
          <cell r="D7790" t="str">
            <v>Great Water, Inc</v>
          </cell>
          <cell r="E7790" t="str">
            <v>MA</v>
          </cell>
          <cell r="F7790" t="str">
            <v>P1</v>
          </cell>
          <cell r="G7790" t="str">
            <v>SMALL</v>
          </cell>
          <cell r="H7790" t="str">
            <v>IV</v>
          </cell>
          <cell r="I7790" t="str">
            <v>0024961 - NORTON FINANCIAL SERVICES INC</v>
          </cell>
        </row>
        <row r="7791">
          <cell r="A7791" t="str">
            <v>C59120IH</v>
          </cell>
          <cell r="B7791">
            <v>42185</v>
          </cell>
          <cell r="C7791" t="str">
            <v>C59120</v>
          </cell>
          <cell r="D7791" t="str">
            <v>Calare Properties Inc</v>
          </cell>
          <cell r="E7791" t="str">
            <v>MA</v>
          </cell>
          <cell r="F7791" t="str">
            <v>P1</v>
          </cell>
          <cell r="G7791" t="str">
            <v>SMALL</v>
          </cell>
          <cell r="H7791" t="str">
            <v>IH</v>
          </cell>
          <cell r="I7791" t="str">
            <v>0033578 - BP BENEFITS LLC</v>
          </cell>
        </row>
        <row r="7792">
          <cell r="A7792" t="str">
            <v>C59122IV</v>
          </cell>
          <cell r="B7792">
            <v>42185</v>
          </cell>
          <cell r="C7792" t="str">
            <v>C59122</v>
          </cell>
          <cell r="D7792" t="str">
            <v>Anania &amp; Associates</v>
          </cell>
          <cell r="E7792" t="str">
            <v>ME</v>
          </cell>
          <cell r="F7792" t="str">
            <v>P1</v>
          </cell>
          <cell r="G7792" t="str">
            <v>ERF</v>
          </cell>
          <cell r="H7792" t="str">
            <v>IV</v>
          </cell>
          <cell r="I7792" t="str">
            <v>0031517 - CLARK INSURANCE</v>
          </cell>
        </row>
        <row r="7793">
          <cell r="A7793" t="str">
            <v>C59122PO</v>
          </cell>
          <cell r="B7793">
            <v>42185</v>
          </cell>
          <cell r="C7793" t="str">
            <v>C59122</v>
          </cell>
          <cell r="D7793" t="str">
            <v>Anania &amp; Associates</v>
          </cell>
          <cell r="E7793" t="str">
            <v>ME</v>
          </cell>
          <cell r="F7793" t="str">
            <v>P1</v>
          </cell>
          <cell r="G7793" t="str">
            <v>ERF</v>
          </cell>
          <cell r="H7793" t="str">
            <v>PO</v>
          </cell>
          <cell r="I7793" t="str">
            <v>0031517 - CLARK INSURANCE</v>
          </cell>
        </row>
        <row r="7794">
          <cell r="A7794" t="str">
            <v>C59124IH</v>
          </cell>
          <cell r="B7794">
            <v>42185</v>
          </cell>
          <cell r="C7794" t="str">
            <v>C59124</v>
          </cell>
          <cell r="D7794" t="str">
            <v>Tarpey Insurance Group Inc</v>
          </cell>
          <cell r="E7794" t="str">
            <v>MA</v>
          </cell>
          <cell r="F7794" t="str">
            <v>P1</v>
          </cell>
          <cell r="G7794" t="str">
            <v>SMALL</v>
          </cell>
          <cell r="H7794" t="str">
            <v>IH</v>
          </cell>
          <cell r="I7794" t="str">
            <v>0023622 - SMALL BUSINESS INSURANCE AGENCY INC</v>
          </cell>
        </row>
        <row r="7795">
          <cell r="A7795" t="str">
            <v>C59126IA</v>
          </cell>
          <cell r="B7795">
            <v>42185</v>
          </cell>
          <cell r="C7795" t="str">
            <v>C59126</v>
          </cell>
          <cell r="D7795" t="str">
            <v>Fire Tech &amp; Safety of New England Inc</v>
          </cell>
          <cell r="E7795" t="str">
            <v>MA</v>
          </cell>
          <cell r="F7795" t="str">
            <v>P1</v>
          </cell>
          <cell r="G7795" t="str">
            <v>SMALL</v>
          </cell>
          <cell r="H7795" t="str">
            <v>IA</v>
          </cell>
          <cell r="I7795" t="str">
            <v>0031329 - BUSINESS INSURANCE AGENCY</v>
          </cell>
        </row>
        <row r="7796">
          <cell r="A7796" t="str">
            <v>C59126IV</v>
          </cell>
          <cell r="B7796">
            <v>42185</v>
          </cell>
          <cell r="C7796" t="str">
            <v>C59126</v>
          </cell>
          <cell r="D7796" t="str">
            <v>Fire Tech &amp; Safety of New England Inc</v>
          </cell>
          <cell r="E7796" t="str">
            <v>MA</v>
          </cell>
          <cell r="F7796" t="str">
            <v>P1</v>
          </cell>
          <cell r="G7796" t="str">
            <v>SMALL</v>
          </cell>
          <cell r="H7796" t="str">
            <v>IV</v>
          </cell>
          <cell r="I7796" t="str">
            <v>0031329 - BUSINESS INSURANCE AGENCY</v>
          </cell>
        </row>
        <row r="7797">
          <cell r="A7797" t="str">
            <v>C59129IH</v>
          </cell>
          <cell r="B7797">
            <v>42185</v>
          </cell>
          <cell r="C7797" t="str">
            <v>C59129</v>
          </cell>
          <cell r="D7797" t="str">
            <v>Wollastons</v>
          </cell>
          <cell r="E7797" t="str">
            <v>MA</v>
          </cell>
          <cell r="F7797" t="str">
            <v>P1</v>
          </cell>
          <cell r="G7797" t="str">
            <v>SMALL</v>
          </cell>
          <cell r="H7797" t="str">
            <v>IH</v>
          </cell>
          <cell r="I7797" t="str">
            <v>0023327 - BUTLER BENEFITS BROKERS INC</v>
          </cell>
        </row>
        <row r="7798">
          <cell r="A7798" t="str">
            <v>C59134IH</v>
          </cell>
          <cell r="B7798">
            <v>42185</v>
          </cell>
          <cell r="C7798" t="str">
            <v>C59134</v>
          </cell>
          <cell r="D7798" t="str">
            <v>Mayflower Advisors LLC</v>
          </cell>
          <cell r="E7798" t="str">
            <v>MA</v>
          </cell>
          <cell r="F7798" t="str">
            <v>P1</v>
          </cell>
          <cell r="G7798" t="str">
            <v>SMALL</v>
          </cell>
          <cell r="H7798" t="str">
            <v>IH</v>
          </cell>
          <cell r="I7798" t="str">
            <v>0030153 - HIGGINS INSURANCE GROUP INC.</v>
          </cell>
        </row>
        <row r="7799">
          <cell r="A7799" t="str">
            <v>C59134MI</v>
          </cell>
          <cell r="B7799">
            <v>42185</v>
          </cell>
          <cell r="C7799" t="str">
            <v>C59134</v>
          </cell>
          <cell r="D7799" t="str">
            <v>Mayflower Advisors LLC</v>
          </cell>
          <cell r="E7799" t="str">
            <v>MA</v>
          </cell>
          <cell r="F7799" t="str">
            <v>P1</v>
          </cell>
          <cell r="G7799" t="str">
            <v>MCARE</v>
          </cell>
          <cell r="H7799" t="str">
            <v>MI</v>
          </cell>
          <cell r="I7799" t="str">
            <v>0030153 - HIGGINS INSURANCE GROUP INC.</v>
          </cell>
        </row>
        <row r="7800">
          <cell r="A7800" t="str">
            <v>C59135IV</v>
          </cell>
          <cell r="B7800">
            <v>42185</v>
          </cell>
          <cell r="C7800" t="str">
            <v>C59135</v>
          </cell>
          <cell r="D7800" t="str">
            <v>Bowen Advisors Inc</v>
          </cell>
          <cell r="E7800" t="str">
            <v>MA</v>
          </cell>
          <cell r="F7800" t="str">
            <v>P1</v>
          </cell>
          <cell r="G7800" t="str">
            <v>SMALL</v>
          </cell>
          <cell r="H7800" t="str">
            <v>IV</v>
          </cell>
          <cell r="I7800" t="str">
            <v>0025318 - ALLEN, CHRISTOPHER M</v>
          </cell>
        </row>
        <row r="7801">
          <cell r="A7801" t="str">
            <v>C59137IV</v>
          </cell>
          <cell r="B7801">
            <v>42185</v>
          </cell>
          <cell r="C7801" t="str">
            <v>C59137</v>
          </cell>
          <cell r="D7801" t="str">
            <v>Federle Law LLC</v>
          </cell>
          <cell r="E7801" t="str">
            <v>ME</v>
          </cell>
          <cell r="F7801" t="str">
            <v>P1</v>
          </cell>
          <cell r="G7801" t="str">
            <v>SMALL</v>
          </cell>
          <cell r="H7801" t="str">
            <v>IV</v>
          </cell>
          <cell r="I7801" t="str">
            <v>0023512 - NATIONAL WORKSITE BENEFIT GROUP</v>
          </cell>
        </row>
        <row r="7802">
          <cell r="A7802" t="str">
            <v>C59143IH</v>
          </cell>
          <cell r="B7802">
            <v>42185</v>
          </cell>
          <cell r="C7802" t="str">
            <v>C59143</v>
          </cell>
          <cell r="D7802" t="str">
            <v>Lisbon Community Federal Credit Union</v>
          </cell>
          <cell r="E7802" t="str">
            <v>ME</v>
          </cell>
          <cell r="F7802" t="str">
            <v>P1</v>
          </cell>
          <cell r="G7802" t="str">
            <v>SMALL</v>
          </cell>
          <cell r="H7802" t="str">
            <v>IH</v>
          </cell>
          <cell r="I7802" t="str">
            <v>0023882 - INSURANCE TRUST</v>
          </cell>
        </row>
        <row r="7803">
          <cell r="A7803" t="str">
            <v>C59143JH</v>
          </cell>
          <cell r="B7803">
            <v>42185</v>
          </cell>
          <cell r="C7803" t="str">
            <v>C59143</v>
          </cell>
          <cell r="D7803" t="str">
            <v>Lisbon Community Federal Credit Union</v>
          </cell>
          <cell r="E7803" t="str">
            <v>ME</v>
          </cell>
          <cell r="F7803" t="str">
            <v>P1</v>
          </cell>
          <cell r="G7803" t="str">
            <v>SMALL</v>
          </cell>
          <cell r="H7803" t="str">
            <v>JH</v>
          </cell>
          <cell r="I7803" t="str">
            <v>0023882 - INSURANCE TRUST</v>
          </cell>
        </row>
        <row r="7804">
          <cell r="A7804" t="str">
            <v>C59144IA</v>
          </cell>
          <cell r="B7804">
            <v>42185</v>
          </cell>
          <cell r="C7804" t="str">
            <v>C59144</v>
          </cell>
          <cell r="D7804" t="str">
            <v>Yet2.com Inc</v>
          </cell>
          <cell r="E7804" t="str">
            <v>MA</v>
          </cell>
          <cell r="F7804" t="str">
            <v>P1</v>
          </cell>
          <cell r="G7804" t="str">
            <v>SMALL</v>
          </cell>
          <cell r="H7804" t="str">
            <v>IA</v>
          </cell>
          <cell r="I7804" t="str">
            <v>0023414 - COMPREHENSIVE INS PROVIDERS INC</v>
          </cell>
        </row>
        <row r="7805">
          <cell r="A7805" t="str">
            <v>C59144IH</v>
          </cell>
          <cell r="B7805">
            <v>42185</v>
          </cell>
          <cell r="C7805" t="str">
            <v>C59144</v>
          </cell>
          <cell r="D7805" t="str">
            <v>Yet2.com Inc</v>
          </cell>
          <cell r="E7805" t="str">
            <v>MA</v>
          </cell>
          <cell r="F7805" t="str">
            <v>P1</v>
          </cell>
          <cell r="G7805" t="str">
            <v>SMALL</v>
          </cell>
          <cell r="H7805" t="str">
            <v>IH</v>
          </cell>
          <cell r="I7805" t="str">
            <v>0023414 - COMPREHENSIVE INS PROVIDERS INC</v>
          </cell>
        </row>
        <row r="7806">
          <cell r="A7806" t="str">
            <v>C59145IH</v>
          </cell>
          <cell r="B7806">
            <v>42185</v>
          </cell>
          <cell r="C7806" t="str">
            <v>C59145</v>
          </cell>
          <cell r="D7806" t="str">
            <v>US Security Associates</v>
          </cell>
          <cell r="E7806" t="str">
            <v>MA</v>
          </cell>
          <cell r="F7806" t="str">
            <v>P1</v>
          </cell>
          <cell r="G7806" t="str">
            <v>CRC</v>
          </cell>
          <cell r="H7806" t="str">
            <v>IH</v>
          </cell>
          <cell r="I7806" t="str">
            <v>0029678 - NEOIVA INTEGRATED INS. SERVICES</v>
          </cell>
        </row>
        <row r="7807">
          <cell r="A7807" t="str">
            <v>C59147IH</v>
          </cell>
          <cell r="B7807">
            <v>42185</v>
          </cell>
          <cell r="C7807" t="str">
            <v>C59147</v>
          </cell>
          <cell r="D7807" t="str">
            <v>S.A. Hutnak &amp; Associates</v>
          </cell>
          <cell r="E7807" t="str">
            <v>ME</v>
          </cell>
          <cell r="F7807" t="str">
            <v>P1</v>
          </cell>
          <cell r="G7807" t="str">
            <v>SMALL</v>
          </cell>
          <cell r="H7807" t="str">
            <v>IH</v>
          </cell>
          <cell r="I7807" t="str">
            <v>0023802 - HOLDEN INSURANCE AGENCY</v>
          </cell>
        </row>
        <row r="7808">
          <cell r="A7808" t="str">
            <v>C59147IV</v>
          </cell>
          <cell r="B7808">
            <v>42185</v>
          </cell>
          <cell r="C7808" t="str">
            <v>C59147</v>
          </cell>
          <cell r="D7808" t="str">
            <v>S.A. Hutnak &amp; Associates</v>
          </cell>
          <cell r="E7808" t="str">
            <v>ME</v>
          </cell>
          <cell r="F7808" t="str">
            <v>P1</v>
          </cell>
          <cell r="G7808" t="str">
            <v>SMALL</v>
          </cell>
          <cell r="H7808" t="str">
            <v>IV</v>
          </cell>
          <cell r="I7808" t="str">
            <v>0023802 - HOLDEN INSURANCE AGENCY</v>
          </cell>
        </row>
        <row r="7809">
          <cell r="A7809" t="str">
            <v>C59148IV</v>
          </cell>
          <cell r="B7809">
            <v>42185</v>
          </cell>
          <cell r="C7809" t="str">
            <v>C59148</v>
          </cell>
          <cell r="D7809" t="str">
            <v>Icelandic Creations dba Henniker Fitness Center LLC</v>
          </cell>
          <cell r="E7809" t="str">
            <v>NH</v>
          </cell>
          <cell r="F7809" t="str">
            <v>P1</v>
          </cell>
          <cell r="G7809" t="str">
            <v>SMALL</v>
          </cell>
          <cell r="H7809" t="str">
            <v>IV</v>
          </cell>
          <cell r="I7809" t="str">
            <v>0025587 - GRANITE GROUP BENEFITS LLC</v>
          </cell>
        </row>
        <row r="7810">
          <cell r="A7810" t="str">
            <v>C59150IV</v>
          </cell>
          <cell r="B7810">
            <v>42185</v>
          </cell>
          <cell r="C7810" t="str">
            <v>C59150</v>
          </cell>
          <cell r="D7810" t="str">
            <v>Axiom Partners Inc</v>
          </cell>
          <cell r="E7810" t="str">
            <v>MA</v>
          </cell>
          <cell r="F7810" t="str">
            <v>P1</v>
          </cell>
          <cell r="G7810" t="str">
            <v>SMALL</v>
          </cell>
          <cell r="H7810" t="str">
            <v>IV</v>
          </cell>
          <cell r="I7810" t="str">
            <v>0030348 - DIGITAL INSURANCE AGENCY INC</v>
          </cell>
        </row>
        <row r="7811">
          <cell r="A7811" t="str">
            <v>C59151IA</v>
          </cell>
          <cell r="B7811">
            <v>42185</v>
          </cell>
          <cell r="C7811" t="str">
            <v>C59151</v>
          </cell>
          <cell r="D7811" t="str">
            <v>MetaSystems Group Inc</v>
          </cell>
          <cell r="E7811" t="str">
            <v>MA</v>
          </cell>
          <cell r="F7811" t="str">
            <v>P1</v>
          </cell>
          <cell r="G7811" t="str">
            <v>SMALL</v>
          </cell>
          <cell r="H7811" t="str">
            <v>IA</v>
          </cell>
          <cell r="I7811" t="str">
            <v>0024910 - BRUCE CROHN LLC</v>
          </cell>
        </row>
        <row r="7812">
          <cell r="A7812" t="str">
            <v>C59151IH</v>
          </cell>
          <cell r="B7812">
            <v>42185</v>
          </cell>
          <cell r="C7812" t="str">
            <v>C59151</v>
          </cell>
          <cell r="D7812" t="str">
            <v>MetaSystems Group Inc</v>
          </cell>
          <cell r="E7812" t="str">
            <v>MA</v>
          </cell>
          <cell r="F7812" t="str">
            <v>P1</v>
          </cell>
          <cell r="G7812" t="str">
            <v>SMALL</v>
          </cell>
          <cell r="H7812" t="str">
            <v>IH</v>
          </cell>
          <cell r="I7812" t="str">
            <v>0024910 - BRUCE CROHN LLC</v>
          </cell>
        </row>
        <row r="7813">
          <cell r="A7813" t="str">
            <v>C59159JM</v>
          </cell>
          <cell r="B7813">
            <v>42185</v>
          </cell>
          <cell r="C7813" t="str">
            <v>C59159</v>
          </cell>
          <cell r="D7813" t="str">
            <v>Precision Tool &amp; Molding LLC</v>
          </cell>
          <cell r="E7813" t="str">
            <v>NH</v>
          </cell>
          <cell r="F7813" t="str">
            <v>P1</v>
          </cell>
          <cell r="G7813" t="str">
            <v>SMALL</v>
          </cell>
          <cell r="H7813" t="str">
            <v>JM</v>
          </cell>
          <cell r="I7813" t="str">
            <v>0031874 - CGI EMPLOYEE BENEFITS GROUP</v>
          </cell>
        </row>
        <row r="7814">
          <cell r="A7814" t="str">
            <v>C59160IA</v>
          </cell>
          <cell r="B7814">
            <v>42185</v>
          </cell>
          <cell r="C7814" t="str">
            <v>C59160</v>
          </cell>
          <cell r="D7814" t="str">
            <v>COJE Management Group, Corp</v>
          </cell>
          <cell r="E7814" t="str">
            <v>MA</v>
          </cell>
          <cell r="F7814" t="str">
            <v>P1</v>
          </cell>
          <cell r="G7814" t="str">
            <v>SMALL</v>
          </cell>
          <cell r="H7814" t="str">
            <v>IA</v>
          </cell>
          <cell r="I7814" t="str">
            <v>0032482 - TELAMON HUMAN CAPITAL RESOURCES GROUP LLC</v>
          </cell>
        </row>
        <row r="7815">
          <cell r="A7815" t="str">
            <v>C59161IH</v>
          </cell>
          <cell r="B7815">
            <v>42185</v>
          </cell>
          <cell r="C7815" t="str">
            <v>C59161</v>
          </cell>
          <cell r="D7815" t="str">
            <v>Rousseaus Recreation Rentals Inc</v>
          </cell>
          <cell r="E7815" t="str">
            <v>MA</v>
          </cell>
          <cell r="F7815" t="str">
            <v>P1</v>
          </cell>
          <cell r="G7815" t="str">
            <v>SMALL</v>
          </cell>
          <cell r="H7815" t="str">
            <v>IH</v>
          </cell>
          <cell r="I7815" t="str">
            <v>0023785 - FINELLI BENEFITS LLC</v>
          </cell>
        </row>
        <row r="7816">
          <cell r="A7816" t="str">
            <v>C59166IH</v>
          </cell>
          <cell r="B7816">
            <v>42185</v>
          </cell>
          <cell r="C7816" t="str">
            <v>C59166</v>
          </cell>
          <cell r="D7816" t="str">
            <v>Newton Wellesley Internists PC</v>
          </cell>
          <cell r="E7816" t="str">
            <v>MA</v>
          </cell>
          <cell r="F7816" t="str">
            <v>P1</v>
          </cell>
          <cell r="G7816" t="str">
            <v>SMALL</v>
          </cell>
          <cell r="H7816" t="str">
            <v>IH</v>
          </cell>
          <cell r="I7816" t="str">
            <v>0023740 - MURPHY, CHARLES F</v>
          </cell>
        </row>
        <row r="7817">
          <cell r="A7817" t="str">
            <v>C59168JA</v>
          </cell>
          <cell r="B7817">
            <v>42185</v>
          </cell>
          <cell r="C7817" t="str">
            <v>C59168</v>
          </cell>
          <cell r="D7817" t="str">
            <v>Webster &amp; Company LTD</v>
          </cell>
          <cell r="E7817" t="str">
            <v>MA</v>
          </cell>
          <cell r="F7817" t="str">
            <v>P1</v>
          </cell>
          <cell r="G7817" t="str">
            <v>SMALL</v>
          </cell>
          <cell r="H7817" t="str">
            <v>JA</v>
          </cell>
          <cell r="I7817" t="str">
            <v>0023685 - COMPLETE BENEFIT SOLUTIONS LLC</v>
          </cell>
        </row>
        <row r="7818">
          <cell r="A7818" t="str">
            <v>C59170IV</v>
          </cell>
          <cell r="B7818">
            <v>42185</v>
          </cell>
          <cell r="C7818" t="str">
            <v>C59170</v>
          </cell>
          <cell r="D7818" t="str">
            <v>Robert &amp; Patricia Switzer Foundation</v>
          </cell>
          <cell r="E7818" t="str">
            <v>ME</v>
          </cell>
          <cell r="F7818" t="str">
            <v>P1</v>
          </cell>
          <cell r="G7818" t="str">
            <v>SMALL</v>
          </cell>
          <cell r="H7818" t="str">
            <v>IV</v>
          </cell>
          <cell r="I7818" t="str">
            <v>0023776 - HEALEY &amp; ASSOCIATES INC</v>
          </cell>
        </row>
        <row r="7819">
          <cell r="A7819" t="str">
            <v>C59172IH</v>
          </cell>
          <cell r="B7819">
            <v>42185</v>
          </cell>
          <cell r="C7819" t="str">
            <v>C59172</v>
          </cell>
          <cell r="D7819" t="str">
            <v>Hannaford &amp; Dumas Corp</v>
          </cell>
          <cell r="E7819" t="str">
            <v>MA</v>
          </cell>
          <cell r="F7819" t="str">
            <v>P1</v>
          </cell>
          <cell r="G7819" t="str">
            <v>CRC</v>
          </cell>
          <cell r="H7819" t="str">
            <v>IH</v>
          </cell>
          <cell r="I7819" t="str">
            <v>0031827 - EASTERN BENEFITS GROUP</v>
          </cell>
        </row>
        <row r="7820">
          <cell r="A7820" t="str">
            <v>C59179JM</v>
          </cell>
          <cell r="B7820">
            <v>42185</v>
          </cell>
          <cell r="C7820" t="str">
            <v>C59179</v>
          </cell>
          <cell r="D7820" t="str">
            <v>Kiser's Orthotic &amp; Prosthetic Svcs Inc</v>
          </cell>
          <cell r="E7820" t="str">
            <v>NH</v>
          </cell>
          <cell r="F7820" t="str">
            <v>P1</v>
          </cell>
          <cell r="G7820" t="str">
            <v>SMALL</v>
          </cell>
          <cell r="H7820" t="str">
            <v>JM</v>
          </cell>
          <cell r="I7820" t="str">
            <v>0029779 - GRANITE GROUP BENEFITS LLC</v>
          </cell>
        </row>
        <row r="7821">
          <cell r="A7821" t="str">
            <v>C59180JH</v>
          </cell>
          <cell r="B7821">
            <v>42185</v>
          </cell>
          <cell r="C7821" t="str">
            <v>C59180</v>
          </cell>
          <cell r="D7821" t="str">
            <v>Rolling Green Nursery</v>
          </cell>
          <cell r="E7821" t="str">
            <v>NH</v>
          </cell>
          <cell r="F7821" t="str">
            <v>P1</v>
          </cell>
          <cell r="G7821" t="str">
            <v>SMALL</v>
          </cell>
          <cell r="H7821" t="str">
            <v>JH</v>
          </cell>
          <cell r="I7821" t="str">
            <v>0030716 - LIFETIME BENEFITS GROUP INC</v>
          </cell>
        </row>
        <row r="7822">
          <cell r="A7822" t="str">
            <v>C59182JH</v>
          </cell>
          <cell r="B7822">
            <v>42185</v>
          </cell>
          <cell r="C7822" t="str">
            <v>C59182</v>
          </cell>
          <cell r="D7822" t="str">
            <v>Carpe Diem Coffee Roasting, Inc.</v>
          </cell>
          <cell r="E7822" t="str">
            <v>ME</v>
          </cell>
          <cell r="F7822" t="str">
            <v>P1</v>
          </cell>
          <cell r="G7822" t="str">
            <v>SMALL</v>
          </cell>
          <cell r="H7822" t="str">
            <v>JH</v>
          </cell>
          <cell r="I7822" t="str">
            <v>0023780 - MORRIS INSURANCE SERVICES INC</v>
          </cell>
        </row>
        <row r="7823">
          <cell r="A7823" t="str">
            <v>C59185IV</v>
          </cell>
          <cell r="B7823">
            <v>42185</v>
          </cell>
          <cell r="C7823" t="str">
            <v>C59185</v>
          </cell>
          <cell r="D7823" t="str">
            <v>Maine Pretrial Services</v>
          </cell>
          <cell r="E7823" t="str">
            <v>ME</v>
          </cell>
          <cell r="F7823" t="str">
            <v>P1</v>
          </cell>
          <cell r="G7823" t="str">
            <v>SMALL</v>
          </cell>
          <cell r="H7823" t="str">
            <v>IV</v>
          </cell>
          <cell r="I7823" t="str">
            <v>0033128 - HEALEY &amp; ASSOCIATES INC</v>
          </cell>
        </row>
        <row r="7824">
          <cell r="A7824" t="str">
            <v>C59185PO</v>
          </cell>
          <cell r="B7824">
            <v>42185</v>
          </cell>
          <cell r="C7824" t="str">
            <v>C59185</v>
          </cell>
          <cell r="D7824" t="str">
            <v>Maine Pretrial Services</v>
          </cell>
          <cell r="E7824" t="str">
            <v>ME</v>
          </cell>
          <cell r="F7824" t="str">
            <v>P1</v>
          </cell>
          <cell r="G7824" t="str">
            <v>SMALL</v>
          </cell>
          <cell r="H7824" t="str">
            <v>PO</v>
          </cell>
          <cell r="I7824" t="str">
            <v>0033128 - HEALEY &amp; ASSOCIATES INC</v>
          </cell>
        </row>
        <row r="7825">
          <cell r="A7825" t="str">
            <v>C59186IV</v>
          </cell>
          <cell r="B7825">
            <v>42185</v>
          </cell>
          <cell r="C7825" t="str">
            <v>C59186</v>
          </cell>
          <cell r="D7825" t="str">
            <v>Starflex Inc</v>
          </cell>
          <cell r="E7825" t="str">
            <v>MA</v>
          </cell>
          <cell r="F7825" t="str">
            <v>P1</v>
          </cell>
          <cell r="G7825" t="str">
            <v>SMALL</v>
          </cell>
          <cell r="H7825" t="str">
            <v>IV</v>
          </cell>
          <cell r="I7825" t="str">
            <v>0023818 - WOODWARD, BRADY</v>
          </cell>
        </row>
        <row r="7826">
          <cell r="A7826" t="str">
            <v>C59187IV</v>
          </cell>
          <cell r="B7826">
            <v>42185</v>
          </cell>
          <cell r="C7826" t="str">
            <v>C59187</v>
          </cell>
          <cell r="D7826" t="str">
            <v>Pathology Associates of Lowell PC</v>
          </cell>
          <cell r="E7826" t="str">
            <v>MA</v>
          </cell>
          <cell r="F7826" t="str">
            <v>P1</v>
          </cell>
          <cell r="G7826" t="str">
            <v>SMALL</v>
          </cell>
          <cell r="H7826" t="str">
            <v>IV</v>
          </cell>
          <cell r="I7826" t="str">
            <v>0023794 - KAPLAN, ELLEN A</v>
          </cell>
        </row>
        <row r="7827">
          <cell r="A7827" t="str">
            <v>C59188IH</v>
          </cell>
          <cell r="B7827">
            <v>42185</v>
          </cell>
          <cell r="C7827" t="str">
            <v>C59188</v>
          </cell>
          <cell r="D7827" t="str">
            <v>The Boston Spine Group</v>
          </cell>
          <cell r="E7827" t="str">
            <v>MA</v>
          </cell>
          <cell r="F7827" t="str">
            <v>P1</v>
          </cell>
          <cell r="G7827" t="str">
            <v>SMALL</v>
          </cell>
          <cell r="H7827" t="str">
            <v>IH</v>
          </cell>
          <cell r="I7827" t="str">
            <v>0023739 - HUB INTERNATIONAL NEW ENGLAND LLC</v>
          </cell>
        </row>
        <row r="7828">
          <cell r="A7828" t="str">
            <v>C59190IA</v>
          </cell>
          <cell r="B7828">
            <v>42185</v>
          </cell>
          <cell r="C7828" t="str">
            <v>C59190</v>
          </cell>
          <cell r="D7828" t="str">
            <v>Adviser Investment Management Inc</v>
          </cell>
          <cell r="E7828" t="str">
            <v>MA</v>
          </cell>
          <cell r="F7828" t="str">
            <v>P1</v>
          </cell>
          <cell r="G7828" t="str">
            <v>CRC</v>
          </cell>
          <cell r="H7828" t="str">
            <v>IA</v>
          </cell>
          <cell r="I7828" t="str">
            <v>0034166 - TELAMON HUMAN CAPITAL RESOURCES GROUP LLC</v>
          </cell>
        </row>
        <row r="7829">
          <cell r="A7829" t="str">
            <v>C59190IH</v>
          </cell>
          <cell r="B7829">
            <v>42185</v>
          </cell>
          <cell r="C7829" t="str">
            <v>C59190</v>
          </cell>
          <cell r="D7829" t="str">
            <v>Adviser Investment Management Inc</v>
          </cell>
          <cell r="E7829" t="str">
            <v>MA</v>
          </cell>
          <cell r="F7829" t="str">
            <v>P1</v>
          </cell>
          <cell r="G7829" t="str">
            <v>CRC</v>
          </cell>
          <cell r="H7829" t="str">
            <v>IH</v>
          </cell>
          <cell r="I7829" t="str">
            <v>0034166 - TELAMON HUMAN CAPITAL RESOURCES GROUP LLC</v>
          </cell>
        </row>
        <row r="7830">
          <cell r="A7830" t="str">
            <v>C59193JH</v>
          </cell>
          <cell r="B7830">
            <v>42185</v>
          </cell>
          <cell r="C7830" t="str">
            <v>C59193</v>
          </cell>
          <cell r="D7830" t="str">
            <v>American Tradition Inc</v>
          </cell>
          <cell r="E7830" t="str">
            <v>NH</v>
          </cell>
          <cell r="F7830" t="str">
            <v>P1</v>
          </cell>
          <cell r="G7830" t="str">
            <v>SMALL</v>
          </cell>
          <cell r="H7830" t="str">
            <v>JH</v>
          </cell>
          <cell r="I7830" t="str">
            <v>0026391 - CROSS INSURANCE - MANCHESTER</v>
          </cell>
        </row>
        <row r="7831">
          <cell r="A7831" t="str">
            <v>C59194JM</v>
          </cell>
          <cell r="B7831">
            <v>42185</v>
          </cell>
          <cell r="C7831" t="str">
            <v>C59194</v>
          </cell>
          <cell r="D7831" t="str">
            <v>Chinburg Builders Inc</v>
          </cell>
          <cell r="E7831" t="str">
            <v>NH</v>
          </cell>
          <cell r="F7831" t="str">
            <v>P1</v>
          </cell>
          <cell r="G7831" t="str">
            <v>SMALL</v>
          </cell>
          <cell r="H7831" t="str">
            <v>JM</v>
          </cell>
          <cell r="I7831" t="str">
            <v>0034539 - NORTON FINANCIAL SERVICES INC</v>
          </cell>
        </row>
        <row r="7832">
          <cell r="A7832" t="str">
            <v>C59196JM</v>
          </cell>
          <cell r="B7832">
            <v>42185</v>
          </cell>
          <cell r="C7832" t="str">
            <v>C59196</v>
          </cell>
          <cell r="D7832" t="str">
            <v>Starting 11, LLC</v>
          </cell>
          <cell r="E7832" t="str">
            <v>NH</v>
          </cell>
          <cell r="F7832" t="str">
            <v>P1</v>
          </cell>
          <cell r="G7832" t="str">
            <v>SMALL</v>
          </cell>
          <cell r="H7832" t="str">
            <v>JM</v>
          </cell>
          <cell r="I7832" t="str">
            <v>0023704 - AFFORDABLE HEALTH SOLUTIONS</v>
          </cell>
        </row>
        <row r="7833">
          <cell r="A7833" t="str">
            <v>C59197JM</v>
          </cell>
          <cell r="B7833">
            <v>42185</v>
          </cell>
          <cell r="C7833" t="str">
            <v>C59197</v>
          </cell>
          <cell r="D7833" t="str">
            <v>DesignLinx Hardware Solutions LLC</v>
          </cell>
          <cell r="E7833" t="str">
            <v>NH</v>
          </cell>
          <cell r="F7833" t="str">
            <v>P1</v>
          </cell>
          <cell r="G7833" t="str">
            <v>SMALL</v>
          </cell>
          <cell r="H7833" t="str">
            <v>JM</v>
          </cell>
          <cell r="I7833" t="str">
            <v>0024075 - STATE AGENCY INC</v>
          </cell>
        </row>
        <row r="7834">
          <cell r="A7834" t="str">
            <v>C59198IH</v>
          </cell>
          <cell r="B7834">
            <v>42185</v>
          </cell>
          <cell r="C7834" t="str">
            <v>C59198</v>
          </cell>
          <cell r="D7834" t="str">
            <v>Bishop Adjustment Service, Inc.</v>
          </cell>
          <cell r="E7834" t="str">
            <v>ME</v>
          </cell>
          <cell r="F7834" t="str">
            <v>P1</v>
          </cell>
          <cell r="G7834" t="str">
            <v>SMALL</v>
          </cell>
          <cell r="H7834" t="str">
            <v>IH</v>
          </cell>
          <cell r="I7834" t="str">
            <v>0023782 - NORTON FINANCIAL SERVICES INC</v>
          </cell>
        </row>
        <row r="7835">
          <cell r="A7835" t="str">
            <v>C59199JH</v>
          </cell>
          <cell r="B7835">
            <v>42185</v>
          </cell>
          <cell r="C7835" t="str">
            <v>C59199</v>
          </cell>
          <cell r="D7835" t="str">
            <v>Limerick Mills Animal Hospital</v>
          </cell>
          <cell r="E7835" t="str">
            <v>ME</v>
          </cell>
          <cell r="F7835" t="str">
            <v>P1</v>
          </cell>
          <cell r="G7835" t="str">
            <v>SMALL</v>
          </cell>
          <cell r="H7835" t="str">
            <v>JH</v>
          </cell>
          <cell r="I7835" t="str">
            <v>0030122 - CLARK INSURANCE</v>
          </cell>
        </row>
        <row r="7836">
          <cell r="A7836" t="str">
            <v>C59201IV</v>
          </cell>
          <cell r="B7836">
            <v>42185</v>
          </cell>
          <cell r="C7836" t="str">
            <v>C59201</v>
          </cell>
          <cell r="D7836" t="str">
            <v>Hession &amp; Pare PC</v>
          </cell>
          <cell r="E7836" t="str">
            <v>NH</v>
          </cell>
          <cell r="F7836" t="str">
            <v>P1</v>
          </cell>
          <cell r="G7836" t="str">
            <v>SMALL</v>
          </cell>
          <cell r="H7836" t="str">
            <v>IV</v>
          </cell>
          <cell r="I7836" t="str">
            <v>0025810 - CROSS INSURANCE - MANCHESTER</v>
          </cell>
        </row>
        <row r="7837">
          <cell r="A7837" t="str">
            <v>C59203IH</v>
          </cell>
          <cell r="B7837">
            <v>42185</v>
          </cell>
          <cell r="C7837" t="str">
            <v>C59203</v>
          </cell>
          <cell r="D7837" t="str">
            <v>Stone Coast Fund Services, LLC</v>
          </cell>
          <cell r="E7837" t="str">
            <v>ME</v>
          </cell>
          <cell r="F7837" t="str">
            <v>P1</v>
          </cell>
          <cell r="G7837" t="str">
            <v>CRC</v>
          </cell>
          <cell r="H7837" t="str">
            <v>IH</v>
          </cell>
          <cell r="I7837" t="str">
            <v>0030838 - BGA INSURANCE AGENCY INC</v>
          </cell>
        </row>
        <row r="7838">
          <cell r="A7838" t="str">
            <v>C59203IV</v>
          </cell>
          <cell r="B7838">
            <v>42185</v>
          </cell>
          <cell r="C7838" t="str">
            <v>C59203</v>
          </cell>
          <cell r="D7838" t="str">
            <v>Stone Coast Fund Services, LLC</v>
          </cell>
          <cell r="E7838" t="str">
            <v>ME</v>
          </cell>
          <cell r="F7838" t="str">
            <v>P1</v>
          </cell>
          <cell r="G7838" t="str">
            <v>CRC</v>
          </cell>
          <cell r="H7838" t="str">
            <v>IV</v>
          </cell>
          <cell r="I7838" t="str">
            <v>0030838 - BGA INSURANCE AGENCY INC</v>
          </cell>
        </row>
        <row r="7839">
          <cell r="A7839" t="str">
            <v>C59204IH</v>
          </cell>
          <cell r="B7839">
            <v>42185</v>
          </cell>
          <cell r="C7839" t="str">
            <v>C59204</v>
          </cell>
          <cell r="D7839" t="str">
            <v>Baystate Appraisal Service Inc</v>
          </cell>
          <cell r="E7839" t="str">
            <v>MA</v>
          </cell>
          <cell r="F7839" t="str">
            <v>P1</v>
          </cell>
          <cell r="G7839" t="str">
            <v>SMALL</v>
          </cell>
          <cell r="H7839" t="str">
            <v>IH</v>
          </cell>
          <cell r="I7839" t="str">
            <v>0023787 - MCGUIRE, KENNETH J</v>
          </cell>
        </row>
        <row r="7840">
          <cell r="A7840" t="str">
            <v>C59207JH</v>
          </cell>
          <cell r="B7840">
            <v>42185</v>
          </cell>
          <cell r="C7840" t="str">
            <v>C59207</v>
          </cell>
          <cell r="D7840" t="str">
            <v>StoneHill Environmental Inc</v>
          </cell>
          <cell r="E7840" t="str">
            <v>NH</v>
          </cell>
          <cell r="F7840" t="str">
            <v>P1</v>
          </cell>
          <cell r="G7840" t="str">
            <v>SMALL</v>
          </cell>
          <cell r="H7840" t="str">
            <v>JH</v>
          </cell>
          <cell r="I7840" t="str">
            <v>0035052 - AFFORDABLE HEALTH SOLUTIONS</v>
          </cell>
        </row>
        <row r="7841">
          <cell r="A7841" t="str">
            <v>C59209IH</v>
          </cell>
          <cell r="B7841">
            <v>42185</v>
          </cell>
          <cell r="C7841" t="str">
            <v>C59209</v>
          </cell>
          <cell r="D7841" t="str">
            <v>Robin Wilcox dba Sweetser Engineering</v>
          </cell>
          <cell r="E7841" t="str">
            <v>MA</v>
          </cell>
          <cell r="F7841" t="str">
            <v>P1</v>
          </cell>
          <cell r="G7841" t="str">
            <v>SMALL</v>
          </cell>
          <cell r="H7841" t="str">
            <v>IH</v>
          </cell>
          <cell r="I7841" t="str">
            <v>0023682 - DIXON ASSOCIATES INC</v>
          </cell>
        </row>
        <row r="7842">
          <cell r="A7842" t="str">
            <v>C59211IV</v>
          </cell>
          <cell r="B7842">
            <v>42185</v>
          </cell>
          <cell r="C7842" t="str">
            <v>C59211</v>
          </cell>
          <cell r="D7842" t="str">
            <v>The Harraseeket Inn</v>
          </cell>
          <cell r="E7842" t="str">
            <v>ME</v>
          </cell>
          <cell r="F7842" t="str">
            <v>P1</v>
          </cell>
          <cell r="G7842" t="str">
            <v>CRC</v>
          </cell>
          <cell r="H7842" t="str">
            <v>IV</v>
          </cell>
          <cell r="I7842" t="str">
            <v>0024219 - CLARK INSURANCE</v>
          </cell>
        </row>
        <row r="7843">
          <cell r="A7843" t="str">
            <v>C59212JH</v>
          </cell>
          <cell r="B7843">
            <v>42185</v>
          </cell>
          <cell r="C7843" t="str">
            <v>C59212</v>
          </cell>
          <cell r="D7843" t="str">
            <v>Compass Retirement Consulting Group Inc</v>
          </cell>
          <cell r="E7843" t="str">
            <v>NH</v>
          </cell>
          <cell r="F7843" t="str">
            <v>P1</v>
          </cell>
          <cell r="G7843" t="str">
            <v>SMALL</v>
          </cell>
          <cell r="H7843" t="str">
            <v>JH</v>
          </cell>
          <cell r="I7843" t="str">
            <v>0032664 - BROWN &amp; BROWN OF NEW HAMPSHIRE. INC</v>
          </cell>
        </row>
        <row r="7844">
          <cell r="A7844" t="str">
            <v>C59212JM</v>
          </cell>
          <cell r="B7844">
            <v>42185</v>
          </cell>
          <cell r="C7844" t="str">
            <v>C59212</v>
          </cell>
          <cell r="D7844" t="str">
            <v>Compass Retirement Consulting Group Inc</v>
          </cell>
          <cell r="E7844" t="str">
            <v>NH</v>
          </cell>
          <cell r="F7844" t="str">
            <v>P1</v>
          </cell>
          <cell r="G7844" t="str">
            <v>SMALL</v>
          </cell>
          <cell r="H7844" t="str">
            <v>JM</v>
          </cell>
          <cell r="I7844" t="str">
            <v>0032664 - BROWN &amp; BROWN OF NEW HAMPSHIRE. INC</v>
          </cell>
        </row>
        <row r="7845">
          <cell r="A7845" t="str">
            <v>C59213JH</v>
          </cell>
          <cell r="B7845">
            <v>42185</v>
          </cell>
          <cell r="C7845" t="str">
            <v>C59213</v>
          </cell>
          <cell r="D7845" t="str">
            <v>The Loring Mulkerin Group, Inc.</v>
          </cell>
          <cell r="E7845" t="str">
            <v>ME</v>
          </cell>
          <cell r="F7845" t="str">
            <v>P1</v>
          </cell>
          <cell r="G7845" t="str">
            <v>SMALL</v>
          </cell>
          <cell r="H7845" t="str">
            <v>JH</v>
          </cell>
          <cell r="I7845" t="str">
            <v>0023774 - GAGNE, ROGER N</v>
          </cell>
        </row>
        <row r="7846">
          <cell r="A7846" t="str">
            <v>C59214IA</v>
          </cell>
          <cell r="B7846">
            <v>42185</v>
          </cell>
          <cell r="C7846" t="str">
            <v>C59214</v>
          </cell>
          <cell r="D7846" t="str">
            <v>Content Archiving Solutions</v>
          </cell>
          <cell r="E7846" t="str">
            <v>MA</v>
          </cell>
          <cell r="F7846" t="str">
            <v>P1</v>
          </cell>
          <cell r="G7846" t="str">
            <v>SMALL</v>
          </cell>
          <cell r="H7846" t="str">
            <v>IA</v>
          </cell>
          <cell r="I7846" t="str">
            <v>0023816 - GREAT HARBOR BENEFITS INSURANCE AGCY LLC</v>
          </cell>
        </row>
        <row r="7847">
          <cell r="A7847" t="str">
            <v>C59214IH</v>
          </cell>
          <cell r="B7847">
            <v>42185</v>
          </cell>
          <cell r="C7847" t="str">
            <v>C59214</v>
          </cell>
          <cell r="D7847" t="str">
            <v>Content Archiving Solutions</v>
          </cell>
          <cell r="E7847" t="str">
            <v>MA</v>
          </cell>
          <cell r="F7847" t="str">
            <v>P1</v>
          </cell>
          <cell r="G7847" t="str">
            <v>SMALL</v>
          </cell>
          <cell r="H7847" t="str">
            <v>IH</v>
          </cell>
          <cell r="I7847" t="str">
            <v>0023816 - GREAT HARBOR BENEFITS INSURANCE AGCY LLC</v>
          </cell>
        </row>
        <row r="7848">
          <cell r="A7848" t="str">
            <v>C59216JH</v>
          </cell>
          <cell r="B7848">
            <v>42185</v>
          </cell>
          <cell r="C7848" t="str">
            <v>C59216</v>
          </cell>
          <cell r="D7848" t="str">
            <v>Hiltunen, Nash &amp; Maguire</v>
          </cell>
          <cell r="E7848" t="str">
            <v>NH</v>
          </cell>
          <cell r="F7848" t="str">
            <v>P1</v>
          </cell>
          <cell r="G7848" t="str">
            <v>SMALL</v>
          </cell>
          <cell r="H7848" t="str">
            <v>JH</v>
          </cell>
          <cell r="I7848" t="str">
            <v>0032268 - BROWN &amp; BROWN OF NEW HAMPSHIRE. INC</v>
          </cell>
        </row>
        <row r="7849">
          <cell r="A7849" t="str">
            <v>C59216JM</v>
          </cell>
          <cell r="B7849">
            <v>42185</v>
          </cell>
          <cell r="C7849" t="str">
            <v>C59216</v>
          </cell>
          <cell r="D7849" t="str">
            <v>Hiltunen, Nash &amp; Maguire</v>
          </cell>
          <cell r="E7849" t="str">
            <v>NH</v>
          </cell>
          <cell r="F7849" t="str">
            <v>P1</v>
          </cell>
          <cell r="G7849" t="str">
            <v>SMALL</v>
          </cell>
          <cell r="H7849" t="str">
            <v>JM</v>
          </cell>
          <cell r="I7849" t="str">
            <v>0032268 - BROWN &amp; BROWN OF NEW HAMPSHIRE. INC</v>
          </cell>
        </row>
        <row r="7850">
          <cell r="A7850" t="str">
            <v>C59221IV</v>
          </cell>
          <cell r="B7850">
            <v>42185</v>
          </cell>
          <cell r="C7850" t="str">
            <v>C59221</v>
          </cell>
          <cell r="D7850" t="str">
            <v>The Silent Chef Inc</v>
          </cell>
          <cell r="E7850" t="str">
            <v>MA</v>
          </cell>
          <cell r="F7850" t="str">
            <v>P1</v>
          </cell>
          <cell r="G7850" t="str">
            <v>SMALL</v>
          </cell>
          <cell r="H7850" t="str">
            <v>IV</v>
          </cell>
          <cell r="I7850" t="str">
            <v>0027109 - HUB INTERNATIONAL NEW ENGLAND LLC</v>
          </cell>
        </row>
        <row r="7851">
          <cell r="A7851" t="str">
            <v>C59225IV</v>
          </cell>
          <cell r="B7851">
            <v>42185</v>
          </cell>
          <cell r="C7851" t="str">
            <v>C59225</v>
          </cell>
          <cell r="D7851" t="str">
            <v>Snug Harbor Capital Management LLC</v>
          </cell>
          <cell r="E7851" t="str">
            <v>MA</v>
          </cell>
          <cell r="F7851" t="str">
            <v>P1</v>
          </cell>
          <cell r="G7851" t="str">
            <v>SMALL</v>
          </cell>
          <cell r="H7851" t="str">
            <v>IV</v>
          </cell>
          <cell r="I7851" t="str">
            <v>0025743 - DIXON ASSOCIATES INC</v>
          </cell>
        </row>
        <row r="7852">
          <cell r="A7852" t="str">
            <v>C59232JH</v>
          </cell>
          <cell r="B7852">
            <v>42185</v>
          </cell>
          <cell r="C7852" t="str">
            <v>C59232</v>
          </cell>
          <cell r="D7852" t="str">
            <v>Casco Bay Molding</v>
          </cell>
          <cell r="E7852" t="str">
            <v>ME</v>
          </cell>
          <cell r="F7852" t="str">
            <v>P1</v>
          </cell>
          <cell r="G7852" t="str">
            <v>SMALL</v>
          </cell>
          <cell r="H7852" t="str">
            <v>JH</v>
          </cell>
          <cell r="I7852" t="str">
            <v>0023820 - NORTHERN BENEFITS OF MAINE LLC</v>
          </cell>
        </row>
        <row r="7853">
          <cell r="A7853" t="str">
            <v>C59232PO</v>
          </cell>
          <cell r="B7853">
            <v>42185</v>
          </cell>
          <cell r="C7853" t="str">
            <v>C59232</v>
          </cell>
          <cell r="D7853" t="str">
            <v>Casco Bay Molding</v>
          </cell>
          <cell r="E7853" t="str">
            <v>ME</v>
          </cell>
          <cell r="F7853" t="str">
            <v>P1</v>
          </cell>
          <cell r="G7853" t="str">
            <v>SMALL</v>
          </cell>
          <cell r="H7853" t="str">
            <v>PO</v>
          </cell>
          <cell r="I7853" t="str">
            <v>0023820 - NORTHERN BENEFITS OF MAINE LLC</v>
          </cell>
        </row>
        <row r="7854">
          <cell r="A7854" t="str">
            <v>C59233JM</v>
          </cell>
          <cell r="B7854">
            <v>42185</v>
          </cell>
          <cell r="C7854" t="str">
            <v>C59233</v>
          </cell>
          <cell r="D7854" t="str">
            <v>Mirsky &amp; Petito Attorneys at Law</v>
          </cell>
          <cell r="E7854" t="str">
            <v>NH</v>
          </cell>
          <cell r="F7854" t="str">
            <v>P1</v>
          </cell>
          <cell r="G7854" t="str">
            <v>SMALL</v>
          </cell>
          <cell r="H7854" t="str">
            <v>JM</v>
          </cell>
          <cell r="I7854" t="str">
            <v>0023805 - NEW ENGLAND EMPLOYEE BENEFITS COUNCIL</v>
          </cell>
        </row>
        <row r="7855">
          <cell r="A7855" t="str">
            <v>C59235IA</v>
          </cell>
          <cell r="B7855">
            <v>42185</v>
          </cell>
          <cell r="C7855" t="str">
            <v>C59235</v>
          </cell>
          <cell r="D7855" t="str">
            <v>Powerhouse Dynamics Inc</v>
          </cell>
          <cell r="E7855" t="str">
            <v>MA</v>
          </cell>
          <cell r="F7855" t="str">
            <v>P1</v>
          </cell>
          <cell r="G7855" t="str">
            <v>SMALL</v>
          </cell>
          <cell r="H7855" t="str">
            <v>IA</v>
          </cell>
          <cell r="I7855" t="str">
            <v>0025564 - HRK BROKERAGE SERVICES LLC</v>
          </cell>
        </row>
        <row r="7856">
          <cell r="A7856" t="str">
            <v>C59235IH</v>
          </cell>
          <cell r="B7856">
            <v>42185</v>
          </cell>
          <cell r="C7856" t="str">
            <v>C59235</v>
          </cell>
          <cell r="D7856" t="str">
            <v>Powerhouse Dynamics Inc</v>
          </cell>
          <cell r="E7856" t="str">
            <v>MA</v>
          </cell>
          <cell r="F7856" t="str">
            <v>P1</v>
          </cell>
          <cell r="G7856" t="str">
            <v>SMALL</v>
          </cell>
          <cell r="H7856" t="str">
            <v>IH</v>
          </cell>
          <cell r="I7856" t="str">
            <v>0025564 - HRK BROKERAGE SERVICES LLC</v>
          </cell>
        </row>
        <row r="7857">
          <cell r="A7857" t="str">
            <v>C59236IH</v>
          </cell>
          <cell r="B7857">
            <v>42185</v>
          </cell>
          <cell r="C7857" t="str">
            <v>C59236</v>
          </cell>
          <cell r="D7857" t="str">
            <v>Bina Family Hospitality</v>
          </cell>
          <cell r="E7857" t="str">
            <v>MA</v>
          </cell>
          <cell r="F7857" t="str">
            <v>P1</v>
          </cell>
          <cell r="G7857" t="str">
            <v>SMALL</v>
          </cell>
          <cell r="H7857" t="str">
            <v>IH</v>
          </cell>
          <cell r="I7857" t="str">
            <v>0023819 - SENTINEL INSURANCE AGENCY INC MA</v>
          </cell>
        </row>
        <row r="7858">
          <cell r="A7858" t="str">
            <v>C59238JM</v>
          </cell>
          <cell r="B7858">
            <v>42185</v>
          </cell>
          <cell r="C7858" t="str">
            <v>C59238</v>
          </cell>
          <cell r="D7858" t="str">
            <v>Quality Machine Inc</v>
          </cell>
          <cell r="E7858" t="str">
            <v>NH</v>
          </cell>
          <cell r="F7858" t="str">
            <v>P1</v>
          </cell>
          <cell r="G7858" t="str">
            <v>SMALL</v>
          </cell>
          <cell r="H7858" t="str">
            <v>JM</v>
          </cell>
          <cell r="I7858" t="str">
            <v>0023758 - INSURANCE SOLUTIONS CORPORATION</v>
          </cell>
        </row>
        <row r="7859">
          <cell r="A7859" t="str">
            <v>C59240IH</v>
          </cell>
          <cell r="B7859">
            <v>42185</v>
          </cell>
          <cell r="C7859" t="str">
            <v>C59240</v>
          </cell>
          <cell r="D7859" t="str">
            <v>Beacon PT Company</v>
          </cell>
          <cell r="E7859" t="str">
            <v>NH</v>
          </cell>
          <cell r="F7859" t="str">
            <v>P1</v>
          </cell>
          <cell r="G7859" t="str">
            <v>CRC</v>
          </cell>
          <cell r="H7859" t="str">
            <v>IH</v>
          </cell>
          <cell r="I7859" t="str">
            <v>0028600 - INTEGRATED BENEFIT GROUP INSURANCE BROKERAGE</v>
          </cell>
        </row>
        <row r="7860">
          <cell r="A7860" t="str">
            <v>C59240IV</v>
          </cell>
          <cell r="B7860">
            <v>42185</v>
          </cell>
          <cell r="C7860" t="str">
            <v>C59240</v>
          </cell>
          <cell r="D7860" t="str">
            <v>Beacon PT Company</v>
          </cell>
          <cell r="E7860" t="str">
            <v>NH</v>
          </cell>
          <cell r="F7860" t="str">
            <v>P1</v>
          </cell>
          <cell r="G7860" t="str">
            <v>CRC</v>
          </cell>
          <cell r="H7860" t="str">
            <v>IV</v>
          </cell>
          <cell r="I7860" t="str">
            <v>0028600 - INTEGRATED BENEFIT GROUP INSURANCE BROKERAGE</v>
          </cell>
        </row>
        <row r="7861">
          <cell r="A7861" t="str">
            <v>C59240PO</v>
          </cell>
          <cell r="B7861">
            <v>42185</v>
          </cell>
          <cell r="C7861" t="str">
            <v>C59240</v>
          </cell>
          <cell r="D7861" t="str">
            <v>Beacon PT Company</v>
          </cell>
          <cell r="E7861" t="str">
            <v>NH</v>
          </cell>
          <cell r="F7861" t="str">
            <v>P1</v>
          </cell>
          <cell r="G7861" t="str">
            <v>CRC</v>
          </cell>
          <cell r="H7861" t="str">
            <v>PO</v>
          </cell>
          <cell r="I7861" t="str">
            <v>0028600 - INTEGRATED BENEFIT GROUP INSURANCE BROKERAGE</v>
          </cell>
        </row>
        <row r="7862">
          <cell r="A7862" t="str">
            <v>C59241IV</v>
          </cell>
          <cell r="B7862">
            <v>42185</v>
          </cell>
          <cell r="C7862" t="str">
            <v>C59241</v>
          </cell>
          <cell r="D7862" t="str">
            <v>Schwartz and Roman  PLLC</v>
          </cell>
          <cell r="E7862" t="str">
            <v>NH</v>
          </cell>
          <cell r="F7862" t="str">
            <v>P1</v>
          </cell>
          <cell r="G7862" t="str">
            <v>SMALL</v>
          </cell>
          <cell r="H7862" t="str">
            <v>IV</v>
          </cell>
          <cell r="I7862" t="str">
            <v>0023697 - BEACON INTEGRATED RESOURCES</v>
          </cell>
        </row>
        <row r="7863">
          <cell r="A7863" t="str">
            <v>C59242IV</v>
          </cell>
          <cell r="B7863">
            <v>42185</v>
          </cell>
          <cell r="C7863" t="str">
            <v>C59242</v>
          </cell>
          <cell r="D7863" t="str">
            <v>Precision Manufacturing Solutions Inc</v>
          </cell>
          <cell r="E7863" t="str">
            <v>ME</v>
          </cell>
          <cell r="F7863" t="str">
            <v>P1</v>
          </cell>
          <cell r="G7863" t="str">
            <v>CRC</v>
          </cell>
          <cell r="H7863" t="str">
            <v>IV</v>
          </cell>
          <cell r="I7863" t="str">
            <v>0029908 - NORTON FINANCIAL SERVICES INC</v>
          </cell>
        </row>
        <row r="7864">
          <cell r="A7864" t="str">
            <v>C59242JH</v>
          </cell>
          <cell r="B7864">
            <v>42185</v>
          </cell>
          <cell r="C7864" t="str">
            <v>C59242</v>
          </cell>
          <cell r="D7864" t="str">
            <v>Precision Manufacturing Solutions Inc</v>
          </cell>
          <cell r="E7864" t="str">
            <v>ME</v>
          </cell>
          <cell r="F7864" t="str">
            <v>P1</v>
          </cell>
          <cell r="G7864" t="str">
            <v>CRC</v>
          </cell>
          <cell r="H7864" t="str">
            <v>JH</v>
          </cell>
          <cell r="I7864" t="str">
            <v>0029908 - NORTON FINANCIAL SERVICES INC</v>
          </cell>
        </row>
        <row r="7865">
          <cell r="A7865" t="str">
            <v>C59244IH</v>
          </cell>
          <cell r="B7865">
            <v>42185</v>
          </cell>
          <cell r="C7865" t="str">
            <v>C59244</v>
          </cell>
          <cell r="D7865" t="str">
            <v>Architectural Openings Inc</v>
          </cell>
          <cell r="E7865" t="str">
            <v>MA</v>
          </cell>
          <cell r="F7865" t="str">
            <v>P1</v>
          </cell>
          <cell r="G7865" t="str">
            <v>SMALL</v>
          </cell>
          <cell r="H7865" t="str">
            <v>IH</v>
          </cell>
          <cell r="I7865" t="str">
            <v>0023745 - ROLANDO A CAPANNA INS AGENCY LLC</v>
          </cell>
        </row>
        <row r="7866">
          <cell r="A7866" t="str">
            <v>C59244JA</v>
          </cell>
          <cell r="B7866">
            <v>42185</v>
          </cell>
          <cell r="C7866" t="str">
            <v>C59244</v>
          </cell>
          <cell r="D7866" t="str">
            <v>Architectural Openings Inc</v>
          </cell>
          <cell r="E7866" t="str">
            <v>MA</v>
          </cell>
          <cell r="F7866" t="str">
            <v>P1</v>
          </cell>
          <cell r="G7866" t="str">
            <v>SMALL</v>
          </cell>
          <cell r="H7866" t="str">
            <v>JA</v>
          </cell>
          <cell r="I7866" t="str">
            <v>0023745 - ROLANDO A CAPANNA INS AGENCY LLC</v>
          </cell>
        </row>
        <row r="7867">
          <cell r="A7867" t="str">
            <v>C59251IH</v>
          </cell>
          <cell r="B7867">
            <v>42185</v>
          </cell>
          <cell r="C7867" t="str">
            <v>C59251</v>
          </cell>
          <cell r="D7867" t="str">
            <v>Maine Vocational Associates</v>
          </cell>
          <cell r="E7867" t="str">
            <v>ME</v>
          </cell>
          <cell r="F7867" t="str">
            <v>P1</v>
          </cell>
          <cell r="G7867" t="str">
            <v>SMALL</v>
          </cell>
          <cell r="H7867" t="str">
            <v>IH</v>
          </cell>
          <cell r="I7867" t="str">
            <v>0023765 - JONES-HOXIE CORPORATION</v>
          </cell>
        </row>
        <row r="7868">
          <cell r="A7868" t="str">
            <v>C59251JH</v>
          </cell>
          <cell r="B7868">
            <v>42185</v>
          </cell>
          <cell r="C7868" t="str">
            <v>C59251</v>
          </cell>
          <cell r="D7868" t="str">
            <v>Maine Vocational Associates</v>
          </cell>
          <cell r="E7868" t="str">
            <v>ME</v>
          </cell>
          <cell r="F7868" t="str">
            <v>P1</v>
          </cell>
          <cell r="G7868" t="str">
            <v>SMALL</v>
          </cell>
          <cell r="H7868" t="str">
            <v>JH</v>
          </cell>
          <cell r="I7868" t="str">
            <v>0023765 - JONES-HOXIE CORPORATION</v>
          </cell>
        </row>
        <row r="7869">
          <cell r="A7869" t="str">
            <v>C59252JH</v>
          </cell>
          <cell r="B7869">
            <v>42185</v>
          </cell>
          <cell r="C7869" t="str">
            <v>C59252</v>
          </cell>
          <cell r="D7869" t="str">
            <v>Douglas J Katz DMD PC</v>
          </cell>
          <cell r="E7869" t="str">
            <v>NH</v>
          </cell>
          <cell r="F7869" t="str">
            <v>P1</v>
          </cell>
          <cell r="G7869" t="str">
            <v>SMALL</v>
          </cell>
          <cell r="H7869" t="str">
            <v>JH</v>
          </cell>
          <cell r="I7869" t="str">
            <v>0023812 - NEW ENGLAND EMPLOYEE BENEFITS COUNCIL</v>
          </cell>
        </row>
        <row r="7870">
          <cell r="A7870" t="str">
            <v>C59255IV</v>
          </cell>
          <cell r="B7870">
            <v>42185</v>
          </cell>
          <cell r="C7870" t="str">
            <v>C59255</v>
          </cell>
          <cell r="D7870" t="str">
            <v>Kingfield Water District</v>
          </cell>
          <cell r="E7870" t="str">
            <v>ME</v>
          </cell>
          <cell r="F7870" t="str">
            <v>P1</v>
          </cell>
          <cell r="G7870" t="str">
            <v>SMALL</v>
          </cell>
          <cell r="H7870" t="str">
            <v>IV</v>
          </cell>
          <cell r="I7870" t="str">
            <v>0023775 - KYES AGENCY</v>
          </cell>
        </row>
        <row r="7871">
          <cell r="A7871" t="str">
            <v>C59258IV</v>
          </cell>
          <cell r="B7871">
            <v>42185</v>
          </cell>
          <cell r="C7871" t="str">
            <v>C59258</v>
          </cell>
          <cell r="D7871" t="str">
            <v>Blue Vase Marketing LLC</v>
          </cell>
          <cell r="E7871" t="str">
            <v>MA</v>
          </cell>
          <cell r="F7871" t="str">
            <v>P1</v>
          </cell>
          <cell r="G7871" t="str">
            <v>SMALL</v>
          </cell>
          <cell r="H7871" t="str">
            <v>IV</v>
          </cell>
          <cell r="I7871" t="str">
            <v>0035051 - BENEMAX, INC.</v>
          </cell>
        </row>
        <row r="7872">
          <cell r="A7872" t="str">
            <v>C59265JM</v>
          </cell>
          <cell r="B7872">
            <v>42185</v>
          </cell>
          <cell r="C7872" t="str">
            <v>C59265</v>
          </cell>
          <cell r="D7872" t="str">
            <v>Garrison City Broadcasting Inc</v>
          </cell>
          <cell r="E7872" t="str">
            <v>NH</v>
          </cell>
          <cell r="F7872" t="str">
            <v>P1</v>
          </cell>
          <cell r="G7872" t="str">
            <v>SMALL</v>
          </cell>
          <cell r="H7872" t="str">
            <v>JM</v>
          </cell>
          <cell r="I7872" t="str">
            <v>0031935 - NEW ENGLAND EMPLOYEE BENEFITS COUNCIL</v>
          </cell>
        </row>
        <row r="7873">
          <cell r="A7873" t="str">
            <v>C59266JM</v>
          </cell>
          <cell r="B7873">
            <v>42185</v>
          </cell>
          <cell r="C7873" t="str">
            <v>C59266</v>
          </cell>
          <cell r="D7873" t="str">
            <v>Bernstein &amp; Mello PLLC</v>
          </cell>
          <cell r="E7873" t="str">
            <v>NH</v>
          </cell>
          <cell r="F7873" t="str">
            <v>P1</v>
          </cell>
          <cell r="G7873" t="str">
            <v>SMALL</v>
          </cell>
          <cell r="H7873" t="str">
            <v>JM</v>
          </cell>
          <cell r="I7873" t="str">
            <v>0029867 - GRANITE GROUP BENEFITS LLC</v>
          </cell>
        </row>
        <row r="7874">
          <cell r="A7874" t="str">
            <v>C59266JN</v>
          </cell>
          <cell r="B7874">
            <v>42185</v>
          </cell>
          <cell r="C7874" t="str">
            <v>C59266</v>
          </cell>
          <cell r="D7874" t="str">
            <v>Bernstein &amp; Mello PLLC</v>
          </cell>
          <cell r="E7874" t="str">
            <v>NH</v>
          </cell>
          <cell r="F7874" t="str">
            <v>P1</v>
          </cell>
          <cell r="G7874" t="str">
            <v>SMALL</v>
          </cell>
          <cell r="H7874" t="str">
            <v>JN</v>
          </cell>
          <cell r="I7874" t="str">
            <v>0029867 - GRANITE GROUP BENEFITS LLC</v>
          </cell>
        </row>
        <row r="7875">
          <cell r="A7875" t="str">
            <v>C59268IV</v>
          </cell>
          <cell r="B7875">
            <v>42185</v>
          </cell>
          <cell r="C7875" t="str">
            <v>C59268</v>
          </cell>
          <cell r="D7875" t="str">
            <v>Farrell Funeral Home Inc</v>
          </cell>
          <cell r="E7875" t="str">
            <v>NH</v>
          </cell>
          <cell r="F7875" t="str">
            <v>P1</v>
          </cell>
          <cell r="G7875" t="str">
            <v>SMALL</v>
          </cell>
          <cell r="H7875" t="str">
            <v>IV</v>
          </cell>
          <cell r="I7875" t="str">
            <v>0024062 - SINGER, MICHAEL R</v>
          </cell>
        </row>
        <row r="7876">
          <cell r="A7876" t="str">
            <v>C59269IH</v>
          </cell>
          <cell r="B7876">
            <v>42185</v>
          </cell>
          <cell r="C7876" t="str">
            <v>C59269</v>
          </cell>
          <cell r="D7876" t="str">
            <v>Wheeler Mechanical Services Inc</v>
          </cell>
          <cell r="E7876" t="str">
            <v>MA</v>
          </cell>
          <cell r="F7876" t="str">
            <v>P1</v>
          </cell>
          <cell r="G7876" t="str">
            <v>SMALL</v>
          </cell>
          <cell r="H7876" t="str">
            <v>IH</v>
          </cell>
          <cell r="I7876" t="str">
            <v>0023789 - SMALL BUSINESS INSURANCE AGENCY INC</v>
          </cell>
        </row>
        <row r="7877">
          <cell r="A7877" t="str">
            <v>C59273IH</v>
          </cell>
          <cell r="B7877">
            <v>42185</v>
          </cell>
          <cell r="C7877" t="str">
            <v>C59273</v>
          </cell>
          <cell r="D7877" t="str">
            <v>Lyophilization Services of New England Inc</v>
          </cell>
          <cell r="E7877" t="str">
            <v>NH</v>
          </cell>
          <cell r="F7877" t="str">
            <v>P1</v>
          </cell>
          <cell r="G7877" t="str">
            <v>CRC</v>
          </cell>
          <cell r="H7877" t="str">
            <v>IH</v>
          </cell>
          <cell r="I7877" t="str">
            <v>0024182 - BROWN &amp; BROWN OF NEW HAMPSHIRE. INC</v>
          </cell>
        </row>
        <row r="7878">
          <cell r="A7878" t="str">
            <v>C59273IV</v>
          </cell>
          <cell r="B7878">
            <v>42185</v>
          </cell>
          <cell r="C7878" t="str">
            <v>C59273</v>
          </cell>
          <cell r="D7878" t="str">
            <v>Lyophilization Services of New England Inc</v>
          </cell>
          <cell r="E7878" t="str">
            <v>NH</v>
          </cell>
          <cell r="F7878" t="str">
            <v>P1</v>
          </cell>
          <cell r="G7878" t="str">
            <v>CRC</v>
          </cell>
          <cell r="H7878" t="str">
            <v>IV</v>
          </cell>
          <cell r="I7878" t="str">
            <v>0024182 - BROWN &amp; BROWN OF NEW HAMPSHIRE. INC</v>
          </cell>
        </row>
        <row r="7879">
          <cell r="A7879" t="str">
            <v>C59273JM</v>
          </cell>
          <cell r="B7879">
            <v>42185</v>
          </cell>
          <cell r="C7879" t="str">
            <v>C59273</v>
          </cell>
          <cell r="D7879" t="str">
            <v>Lyophilization Services of New England Inc</v>
          </cell>
          <cell r="E7879" t="str">
            <v>NH</v>
          </cell>
          <cell r="F7879" t="str">
            <v>P1</v>
          </cell>
          <cell r="G7879" t="str">
            <v>CRC</v>
          </cell>
          <cell r="H7879" t="str">
            <v>JM</v>
          </cell>
          <cell r="I7879" t="str">
            <v>0024182 - BROWN &amp; BROWN OF NEW HAMPSHIRE. INC</v>
          </cell>
        </row>
        <row r="7880">
          <cell r="A7880" t="str">
            <v>C59274JH</v>
          </cell>
          <cell r="B7880">
            <v>42185</v>
          </cell>
          <cell r="C7880" t="str">
            <v>C59274</v>
          </cell>
          <cell r="D7880" t="str">
            <v>H E Callahan Construction Co Inc.</v>
          </cell>
          <cell r="E7880" t="str">
            <v>ME</v>
          </cell>
          <cell r="F7880" t="str">
            <v>P1</v>
          </cell>
          <cell r="G7880" t="str">
            <v>SMALL</v>
          </cell>
          <cell r="H7880" t="str">
            <v>JH</v>
          </cell>
          <cell r="I7880" t="str">
            <v>0023803 - JONES-HOXIE CORPORATION</v>
          </cell>
        </row>
        <row r="7881">
          <cell r="A7881" t="str">
            <v>C59275IH</v>
          </cell>
          <cell r="B7881">
            <v>42185</v>
          </cell>
          <cell r="C7881" t="str">
            <v>C59275</v>
          </cell>
          <cell r="D7881" t="str">
            <v>Turf Technologies Inc</v>
          </cell>
          <cell r="E7881" t="str">
            <v>MA</v>
          </cell>
          <cell r="F7881" t="str">
            <v>P1</v>
          </cell>
          <cell r="G7881" t="str">
            <v>SMALL</v>
          </cell>
          <cell r="H7881" t="str">
            <v>IH</v>
          </cell>
          <cell r="I7881" t="str">
            <v>0023749 - NORTHERN BENEFITS OF MAINE LLC</v>
          </cell>
        </row>
        <row r="7882">
          <cell r="A7882" t="str">
            <v>C59276IH</v>
          </cell>
          <cell r="B7882">
            <v>42185</v>
          </cell>
          <cell r="C7882" t="str">
            <v>C59276</v>
          </cell>
          <cell r="D7882" t="str">
            <v>S Donnelly Electric Inc</v>
          </cell>
          <cell r="E7882" t="str">
            <v>MA</v>
          </cell>
          <cell r="F7882" t="str">
            <v>P1</v>
          </cell>
          <cell r="G7882" t="str">
            <v>SMALL</v>
          </cell>
          <cell r="H7882" t="str">
            <v>IH</v>
          </cell>
          <cell r="I7882" t="str">
            <v>0023738 - KAPLAN, ELLEN A</v>
          </cell>
        </row>
        <row r="7883">
          <cell r="A7883" t="str">
            <v>C59277IA</v>
          </cell>
          <cell r="B7883">
            <v>42185</v>
          </cell>
          <cell r="C7883" t="str">
            <v>C59277</v>
          </cell>
          <cell r="D7883" t="str">
            <v>Extera Management</v>
          </cell>
          <cell r="E7883" t="str">
            <v>MA</v>
          </cell>
          <cell r="F7883" t="str">
            <v>P1</v>
          </cell>
          <cell r="G7883" t="str">
            <v>SMALL</v>
          </cell>
          <cell r="H7883" t="str">
            <v>IA</v>
          </cell>
          <cell r="I7883" t="str">
            <v>0025983 - SECURITY GROUP INSURANCE AGENCY INC, THE</v>
          </cell>
        </row>
        <row r="7884">
          <cell r="A7884" t="str">
            <v>C59278IA</v>
          </cell>
          <cell r="B7884">
            <v>42185</v>
          </cell>
          <cell r="C7884" t="str">
            <v>C59278</v>
          </cell>
          <cell r="D7884" t="str">
            <v>Kairos Surgical</v>
          </cell>
          <cell r="E7884" t="str">
            <v>MA</v>
          </cell>
          <cell r="F7884" t="str">
            <v>P1</v>
          </cell>
          <cell r="G7884" t="str">
            <v>CRC</v>
          </cell>
          <cell r="H7884" t="str">
            <v>IA</v>
          </cell>
          <cell r="I7884" t="str">
            <v>0023710 - EASTERN BENEFITS GROUP</v>
          </cell>
        </row>
        <row r="7885">
          <cell r="A7885" t="str">
            <v>C59278IH</v>
          </cell>
          <cell r="B7885">
            <v>42185</v>
          </cell>
          <cell r="C7885" t="str">
            <v>C59278</v>
          </cell>
          <cell r="D7885" t="str">
            <v>Kairos Surgical</v>
          </cell>
          <cell r="E7885" t="str">
            <v>MA</v>
          </cell>
          <cell r="F7885" t="str">
            <v>P1</v>
          </cell>
          <cell r="G7885" t="str">
            <v>CRC</v>
          </cell>
          <cell r="H7885" t="str">
            <v>IH</v>
          </cell>
          <cell r="I7885" t="str">
            <v>0023710 - EASTERN BENEFITS GROUP</v>
          </cell>
        </row>
        <row r="7886">
          <cell r="A7886" t="str">
            <v>C59281JM</v>
          </cell>
          <cell r="B7886">
            <v>42185</v>
          </cell>
          <cell r="C7886" t="str">
            <v>C59281</v>
          </cell>
          <cell r="D7886" t="str">
            <v>Ridgewood Lumber Highland Transport</v>
          </cell>
          <cell r="E7886" t="str">
            <v>NH</v>
          </cell>
          <cell r="F7886" t="str">
            <v>P1</v>
          </cell>
          <cell r="G7886" t="str">
            <v>SMALL</v>
          </cell>
          <cell r="H7886" t="str">
            <v>JM</v>
          </cell>
          <cell r="I7886" t="str">
            <v>0023950 - FIRST BENEFITS INC</v>
          </cell>
        </row>
        <row r="7887">
          <cell r="A7887" t="str">
            <v>C59281JN</v>
          </cell>
          <cell r="B7887">
            <v>42185</v>
          </cell>
          <cell r="C7887" t="str">
            <v>C59281</v>
          </cell>
          <cell r="D7887" t="str">
            <v>Ridgewood Lumber Highland Transport</v>
          </cell>
          <cell r="E7887" t="str">
            <v>NH</v>
          </cell>
          <cell r="F7887" t="str">
            <v>P1</v>
          </cell>
          <cell r="G7887" t="str">
            <v>SMALL</v>
          </cell>
          <cell r="H7887" t="str">
            <v>JN</v>
          </cell>
          <cell r="I7887" t="str">
            <v>0023950 - FIRST BENEFITS INC</v>
          </cell>
        </row>
        <row r="7888">
          <cell r="A7888" t="str">
            <v>C59282IH</v>
          </cell>
          <cell r="B7888">
            <v>42185</v>
          </cell>
          <cell r="C7888" t="str">
            <v>C59282</v>
          </cell>
          <cell r="D7888" t="str">
            <v>Edgartown Yacht Club Inc</v>
          </cell>
          <cell r="E7888" t="str">
            <v>MA</v>
          </cell>
          <cell r="F7888" t="str">
            <v>P1</v>
          </cell>
          <cell r="G7888" t="str">
            <v>SMALL</v>
          </cell>
          <cell r="H7888" t="str">
            <v>IH</v>
          </cell>
          <cell r="I7888" t="str">
            <v>0023742 - FINOCCHIO, ANTHONY M</v>
          </cell>
        </row>
        <row r="7889">
          <cell r="A7889" t="str">
            <v>C59283JM</v>
          </cell>
          <cell r="B7889">
            <v>42185</v>
          </cell>
          <cell r="C7889" t="str">
            <v>C59283</v>
          </cell>
          <cell r="D7889" t="str">
            <v>Viens &amp; Son Construction Inc</v>
          </cell>
          <cell r="E7889" t="str">
            <v>NH</v>
          </cell>
          <cell r="F7889" t="str">
            <v>P1</v>
          </cell>
          <cell r="G7889" t="str">
            <v>SMALL</v>
          </cell>
          <cell r="H7889" t="str">
            <v>JM</v>
          </cell>
          <cell r="I7889" t="str">
            <v>0023929 - CAMERON, CHRISTOPHER K</v>
          </cell>
        </row>
        <row r="7890">
          <cell r="A7890" t="str">
            <v>C59284JM</v>
          </cell>
          <cell r="B7890">
            <v>42185</v>
          </cell>
          <cell r="C7890" t="str">
            <v>C59284</v>
          </cell>
          <cell r="D7890" t="str">
            <v>easyBackgrounds Inc.</v>
          </cell>
          <cell r="E7890" t="str">
            <v>NH</v>
          </cell>
          <cell r="F7890" t="str">
            <v>P1</v>
          </cell>
          <cell r="G7890" t="str">
            <v>SMALL</v>
          </cell>
          <cell r="H7890" t="str">
            <v>JM</v>
          </cell>
          <cell r="I7890" t="str">
            <v>0023799 - SBIA STRATEGIC BENEFIT &amp;</v>
          </cell>
        </row>
        <row r="7891">
          <cell r="A7891" t="str">
            <v>C59284JN</v>
          </cell>
          <cell r="B7891">
            <v>42185</v>
          </cell>
          <cell r="C7891" t="str">
            <v>C59284</v>
          </cell>
          <cell r="D7891" t="str">
            <v>easyBackgrounds Inc.</v>
          </cell>
          <cell r="E7891" t="str">
            <v>NH</v>
          </cell>
          <cell r="F7891" t="str">
            <v>P1</v>
          </cell>
          <cell r="G7891" t="str">
            <v>SMALL</v>
          </cell>
          <cell r="H7891" t="str">
            <v>JN</v>
          </cell>
          <cell r="I7891" t="str">
            <v>0023799 - SBIA STRATEGIC BENEFIT &amp;</v>
          </cell>
        </row>
        <row r="7892">
          <cell r="A7892" t="str">
            <v>C59285JM</v>
          </cell>
          <cell r="B7892">
            <v>42185</v>
          </cell>
          <cell r="C7892" t="str">
            <v>C59285</v>
          </cell>
          <cell r="D7892" t="str">
            <v>Dodges Farm &amp; Garden Inc</v>
          </cell>
          <cell r="E7892" t="str">
            <v>NH</v>
          </cell>
          <cell r="F7892" t="str">
            <v>P1</v>
          </cell>
          <cell r="G7892" t="str">
            <v>SMALL</v>
          </cell>
          <cell r="H7892" t="str">
            <v>JM</v>
          </cell>
          <cell r="I7892" t="str">
            <v>0034248 - TOBEY &amp; MERRILL INC</v>
          </cell>
        </row>
        <row r="7893">
          <cell r="A7893" t="str">
            <v>C59286IA</v>
          </cell>
          <cell r="B7893">
            <v>42185</v>
          </cell>
          <cell r="C7893" t="str">
            <v>C59286</v>
          </cell>
          <cell r="D7893" t="str">
            <v>NFS Leasing Inc</v>
          </cell>
          <cell r="E7893" t="str">
            <v>MA</v>
          </cell>
          <cell r="F7893" t="str">
            <v>P1</v>
          </cell>
          <cell r="G7893" t="str">
            <v>SMALL</v>
          </cell>
          <cell r="H7893" t="str">
            <v>IA</v>
          </cell>
          <cell r="I7893" t="str">
            <v>0024087 - TGA CROSS INSURANCE INC</v>
          </cell>
        </row>
        <row r="7894">
          <cell r="A7894" t="str">
            <v>C59286IH</v>
          </cell>
          <cell r="B7894">
            <v>42185</v>
          </cell>
          <cell r="C7894" t="str">
            <v>C59286</v>
          </cell>
          <cell r="D7894" t="str">
            <v>NFS Leasing Inc</v>
          </cell>
          <cell r="E7894" t="str">
            <v>MA</v>
          </cell>
          <cell r="F7894" t="str">
            <v>P1</v>
          </cell>
          <cell r="G7894" t="str">
            <v>SMALL</v>
          </cell>
          <cell r="H7894" t="str">
            <v>IH</v>
          </cell>
          <cell r="I7894" t="str">
            <v>0024087 - TGA CROSS INSURANCE INC</v>
          </cell>
        </row>
        <row r="7895">
          <cell r="A7895" t="str">
            <v>C59291IH</v>
          </cell>
          <cell r="B7895">
            <v>42185</v>
          </cell>
          <cell r="C7895" t="str">
            <v>C59291</v>
          </cell>
          <cell r="D7895" t="str">
            <v>InterPro Solutions LLC</v>
          </cell>
          <cell r="E7895" t="str">
            <v>MA</v>
          </cell>
          <cell r="F7895" t="str">
            <v>P1</v>
          </cell>
          <cell r="G7895" t="str">
            <v>SMALL</v>
          </cell>
          <cell r="H7895" t="str">
            <v>IH</v>
          </cell>
          <cell r="I7895" t="str">
            <v>0023969 - COMPREHENSIVE INS PROVIDERS INC</v>
          </cell>
        </row>
        <row r="7896">
          <cell r="A7896" t="str">
            <v>C59292IH</v>
          </cell>
          <cell r="B7896">
            <v>42185</v>
          </cell>
          <cell r="C7896" t="str">
            <v>C59292</v>
          </cell>
          <cell r="D7896" t="str">
            <v>Little Angels Day Care &amp; Nursery School</v>
          </cell>
          <cell r="E7896" t="str">
            <v>MA</v>
          </cell>
          <cell r="F7896" t="str">
            <v>P1</v>
          </cell>
          <cell r="G7896" t="str">
            <v>SMALL</v>
          </cell>
          <cell r="H7896" t="str">
            <v>IH</v>
          </cell>
          <cell r="I7896" t="str">
            <v>0034818 - DIGITAL INSURANCE AGENCY INC</v>
          </cell>
        </row>
        <row r="7897">
          <cell r="A7897" t="str">
            <v>C59294IH</v>
          </cell>
          <cell r="B7897">
            <v>42185</v>
          </cell>
          <cell r="C7897" t="str">
            <v>C59294</v>
          </cell>
          <cell r="D7897" t="str">
            <v>Sanford School Department</v>
          </cell>
          <cell r="E7897" t="str">
            <v>ME</v>
          </cell>
          <cell r="F7897" t="str">
            <v>P1</v>
          </cell>
          <cell r="G7897" t="str">
            <v>ERF</v>
          </cell>
          <cell r="H7897" t="str">
            <v>IH</v>
          </cell>
          <cell r="I7897" t="str">
            <v>0027755 - ACADIA BENEFITS INC</v>
          </cell>
        </row>
        <row r="7898">
          <cell r="A7898" t="str">
            <v>C59294IP</v>
          </cell>
          <cell r="B7898">
            <v>42185</v>
          </cell>
          <cell r="C7898" t="str">
            <v>C59294</v>
          </cell>
          <cell r="D7898" t="str">
            <v>Sanford School Department</v>
          </cell>
          <cell r="E7898" t="str">
            <v>ME</v>
          </cell>
          <cell r="F7898" t="str">
            <v>P1</v>
          </cell>
          <cell r="G7898" t="str">
            <v>ERF</v>
          </cell>
          <cell r="H7898" t="str">
            <v>IP</v>
          </cell>
          <cell r="I7898" t="str">
            <v>0027755 - ACADIA BENEFITS INC</v>
          </cell>
        </row>
        <row r="7899">
          <cell r="A7899" t="str">
            <v>C59294PO</v>
          </cell>
          <cell r="B7899">
            <v>42185</v>
          </cell>
          <cell r="C7899" t="str">
            <v>C59294</v>
          </cell>
          <cell r="D7899" t="str">
            <v>Sanford School Department</v>
          </cell>
          <cell r="E7899" t="str">
            <v>ME</v>
          </cell>
          <cell r="F7899" t="str">
            <v>P1</v>
          </cell>
          <cell r="G7899" t="str">
            <v>ERF</v>
          </cell>
          <cell r="H7899" t="str">
            <v>PO</v>
          </cell>
          <cell r="I7899" t="str">
            <v>0027755 - ACADIA BENEFITS INC</v>
          </cell>
        </row>
        <row r="7900">
          <cell r="A7900" t="str">
            <v>C59295JH</v>
          </cell>
          <cell r="B7900">
            <v>42185</v>
          </cell>
          <cell r="C7900" t="str">
            <v>C59295</v>
          </cell>
          <cell r="D7900" t="str">
            <v>Southwestern Community Services Inc</v>
          </cell>
          <cell r="E7900" t="str">
            <v>NH</v>
          </cell>
          <cell r="F7900" t="str">
            <v>P1</v>
          </cell>
          <cell r="G7900" t="str">
            <v>CRC</v>
          </cell>
          <cell r="H7900" t="str">
            <v>JH</v>
          </cell>
          <cell r="I7900" t="str">
            <v>0024406 - KAPILOFF INSURANCE AGENCY INC</v>
          </cell>
        </row>
        <row r="7901">
          <cell r="A7901" t="str">
            <v>C59295JS</v>
          </cell>
          <cell r="B7901">
            <v>42185</v>
          </cell>
          <cell r="C7901" t="str">
            <v>C59295</v>
          </cell>
          <cell r="D7901" t="str">
            <v>Southwestern Community Services Inc</v>
          </cell>
          <cell r="E7901" t="str">
            <v>NH</v>
          </cell>
          <cell r="F7901" t="str">
            <v>P1</v>
          </cell>
          <cell r="G7901" t="str">
            <v>CRC</v>
          </cell>
          <cell r="H7901" t="str">
            <v>JS</v>
          </cell>
          <cell r="I7901" t="str">
            <v>0024406 - KAPILOFF INSURANCE AGENCY INC</v>
          </cell>
        </row>
        <row r="7902">
          <cell r="A7902" t="str">
            <v>C59296IV</v>
          </cell>
          <cell r="B7902">
            <v>42185</v>
          </cell>
          <cell r="C7902" t="str">
            <v>C59296</v>
          </cell>
          <cell r="D7902" t="str">
            <v>Brainloop Inc</v>
          </cell>
          <cell r="E7902" t="str">
            <v>MA</v>
          </cell>
          <cell r="F7902" t="str">
            <v>P1</v>
          </cell>
          <cell r="G7902" t="str">
            <v>SMALL</v>
          </cell>
          <cell r="H7902" t="str">
            <v>IV</v>
          </cell>
          <cell r="I7902" t="str">
            <v>0023807 - SENTINEL INSURANCE AGENCY INC MA</v>
          </cell>
        </row>
        <row r="7903">
          <cell r="A7903" t="str">
            <v>C59297JH</v>
          </cell>
          <cell r="B7903">
            <v>42185</v>
          </cell>
          <cell r="C7903" t="str">
            <v>C59297</v>
          </cell>
          <cell r="D7903" t="str">
            <v>Essex Orthopaedics &amp; Optima Sports Medicine</v>
          </cell>
          <cell r="E7903" t="str">
            <v>NH</v>
          </cell>
          <cell r="F7903" t="str">
            <v>P1</v>
          </cell>
          <cell r="G7903" t="str">
            <v>SMALL</v>
          </cell>
          <cell r="H7903" t="str">
            <v>JH</v>
          </cell>
          <cell r="I7903" t="str">
            <v>0023960 - LOWRY, DANIELG</v>
          </cell>
        </row>
        <row r="7904">
          <cell r="A7904" t="str">
            <v>C59297JM</v>
          </cell>
          <cell r="B7904">
            <v>42185</v>
          </cell>
          <cell r="C7904" t="str">
            <v>C59297</v>
          </cell>
          <cell r="D7904" t="str">
            <v>Essex Orthopaedics &amp; Optima Sports Medicine</v>
          </cell>
          <cell r="E7904" t="str">
            <v>NH</v>
          </cell>
          <cell r="F7904" t="str">
            <v>P1</v>
          </cell>
          <cell r="G7904" t="str">
            <v>SMALL</v>
          </cell>
          <cell r="H7904" t="str">
            <v>JM</v>
          </cell>
          <cell r="I7904" t="str">
            <v>0023960 - LOWRY, DANIELG</v>
          </cell>
        </row>
        <row r="7905">
          <cell r="A7905" t="str">
            <v>C59302IV</v>
          </cell>
          <cell r="B7905">
            <v>42185</v>
          </cell>
          <cell r="C7905" t="str">
            <v>C59302</v>
          </cell>
          <cell r="D7905" t="str">
            <v>KRaN LLC</v>
          </cell>
          <cell r="E7905" t="str">
            <v>NH</v>
          </cell>
          <cell r="F7905" t="str">
            <v>P1</v>
          </cell>
          <cell r="G7905" t="str">
            <v>SMALL</v>
          </cell>
          <cell r="H7905" t="str">
            <v>IV</v>
          </cell>
          <cell r="I7905" t="str">
            <v>0023944 - CAMERON, CHRISTOPHER K</v>
          </cell>
        </row>
        <row r="7906">
          <cell r="A7906" t="str">
            <v>C59308PO</v>
          </cell>
          <cell r="B7906">
            <v>42185</v>
          </cell>
          <cell r="C7906" t="str">
            <v>C59308</v>
          </cell>
          <cell r="D7906" t="str">
            <v>Auction Properties LTD</v>
          </cell>
          <cell r="E7906" t="str">
            <v>ME</v>
          </cell>
          <cell r="F7906" t="str">
            <v>P1</v>
          </cell>
          <cell r="G7906" t="str">
            <v>SMALL</v>
          </cell>
          <cell r="H7906" t="str">
            <v>PO</v>
          </cell>
          <cell r="I7906" t="str">
            <v>0023941 - CLARK INSURANCE</v>
          </cell>
        </row>
        <row r="7907">
          <cell r="A7907" t="str">
            <v>C59311IH</v>
          </cell>
          <cell r="B7907">
            <v>42185</v>
          </cell>
          <cell r="C7907" t="str">
            <v>C59311</v>
          </cell>
          <cell r="D7907" t="str">
            <v>Coastal Nissan</v>
          </cell>
          <cell r="E7907" t="str">
            <v>MA</v>
          </cell>
          <cell r="F7907" t="str">
            <v>P1</v>
          </cell>
          <cell r="G7907" t="str">
            <v>CRC</v>
          </cell>
          <cell r="H7907" t="str">
            <v>IH</v>
          </cell>
          <cell r="I7907" t="str">
            <v>0025913 - BOSTON COMMONWEALTH ADVANTAGE LLC</v>
          </cell>
        </row>
        <row r="7908">
          <cell r="A7908" t="str">
            <v>C59311IV</v>
          </cell>
          <cell r="B7908">
            <v>42185</v>
          </cell>
          <cell r="C7908" t="str">
            <v>C59311</v>
          </cell>
          <cell r="D7908" t="str">
            <v>Coastal Nissan</v>
          </cell>
          <cell r="E7908" t="str">
            <v>MA</v>
          </cell>
          <cell r="F7908" t="str">
            <v>P1</v>
          </cell>
          <cell r="G7908" t="str">
            <v>CRC</v>
          </cell>
          <cell r="H7908" t="str">
            <v>IV</v>
          </cell>
          <cell r="I7908" t="str">
            <v>0025913 - BOSTON COMMONWEALTH ADVANTAGE LLC</v>
          </cell>
        </row>
        <row r="7909">
          <cell r="A7909" t="str">
            <v>C59314IH</v>
          </cell>
          <cell r="B7909">
            <v>42185</v>
          </cell>
          <cell r="C7909" t="str">
            <v>C59314</v>
          </cell>
          <cell r="D7909" t="str">
            <v>Good Shepherd Community Care</v>
          </cell>
          <cell r="E7909" t="str">
            <v>MA</v>
          </cell>
          <cell r="F7909" t="str">
            <v>P1</v>
          </cell>
          <cell r="G7909" t="str">
            <v>SMALL</v>
          </cell>
          <cell r="H7909" t="str">
            <v>IH</v>
          </cell>
          <cell r="I7909" t="str">
            <v>0023945 - BUTLER BENEFITS BROKERS INC</v>
          </cell>
        </row>
        <row r="7910">
          <cell r="A7910" t="str">
            <v>C59316IV</v>
          </cell>
          <cell r="B7910">
            <v>42185</v>
          </cell>
          <cell r="C7910" t="str">
            <v>C59316</v>
          </cell>
          <cell r="D7910" t="str">
            <v>Innovative Engineering Solutions Inc</v>
          </cell>
          <cell r="E7910" t="str">
            <v>MA</v>
          </cell>
          <cell r="F7910" t="str">
            <v>P1</v>
          </cell>
          <cell r="G7910" t="str">
            <v>SMALL</v>
          </cell>
          <cell r="H7910" t="str">
            <v>IV</v>
          </cell>
          <cell r="I7910" t="str">
            <v>0024016 - MCCULLOM, PATRICK</v>
          </cell>
        </row>
        <row r="7911">
          <cell r="A7911" t="str">
            <v>C59320JH</v>
          </cell>
          <cell r="B7911">
            <v>42185</v>
          </cell>
          <cell r="C7911" t="str">
            <v>C59320</v>
          </cell>
          <cell r="D7911" t="str">
            <v>Todd Land Use Consultants LLC</v>
          </cell>
          <cell r="E7911" t="str">
            <v>NH</v>
          </cell>
          <cell r="F7911" t="str">
            <v>P1</v>
          </cell>
          <cell r="G7911" t="str">
            <v>SMALL</v>
          </cell>
          <cell r="H7911" t="str">
            <v>JH</v>
          </cell>
          <cell r="I7911" t="str">
            <v>0023962 - CORNERSTONE BENEFIT &amp; RET GROUP INC</v>
          </cell>
        </row>
        <row r="7912">
          <cell r="A7912" t="str">
            <v>C59324IH</v>
          </cell>
          <cell r="B7912">
            <v>42185</v>
          </cell>
          <cell r="C7912" t="str">
            <v>C59324</v>
          </cell>
          <cell r="D7912" t="str">
            <v>Micro Wire Products</v>
          </cell>
          <cell r="E7912" t="str">
            <v>MA</v>
          </cell>
          <cell r="F7912" t="str">
            <v>P1</v>
          </cell>
          <cell r="G7912" t="str">
            <v>SMALL</v>
          </cell>
          <cell r="H7912" t="str">
            <v>IH</v>
          </cell>
          <cell r="I7912" t="str">
            <v>0024010 - FINELLI BENEFITS LLC</v>
          </cell>
        </row>
        <row r="7913">
          <cell r="A7913" t="str">
            <v>C59326PO</v>
          </cell>
          <cell r="B7913">
            <v>42185</v>
          </cell>
          <cell r="C7913" t="str">
            <v>C59326</v>
          </cell>
          <cell r="D7913" t="str">
            <v>Landry's Furniture Barn, Inc.</v>
          </cell>
          <cell r="E7913" t="str">
            <v>ME</v>
          </cell>
          <cell r="F7913" t="str">
            <v>P1</v>
          </cell>
          <cell r="G7913" t="str">
            <v>SMALL</v>
          </cell>
          <cell r="H7913" t="str">
            <v>PO</v>
          </cell>
          <cell r="I7913" t="str">
            <v>0023961 - E A SCRIBNER INSURANCE AGENCY INC</v>
          </cell>
        </row>
        <row r="7914">
          <cell r="A7914" t="str">
            <v>C59327PO</v>
          </cell>
          <cell r="B7914">
            <v>42185</v>
          </cell>
          <cell r="C7914" t="str">
            <v>C59327</v>
          </cell>
          <cell r="D7914" t="str">
            <v>JLK, Inc.</v>
          </cell>
          <cell r="E7914" t="str">
            <v>ME</v>
          </cell>
          <cell r="F7914" t="str">
            <v>P1</v>
          </cell>
          <cell r="G7914" t="str">
            <v>SMALL</v>
          </cell>
          <cell r="H7914" t="str">
            <v>PO</v>
          </cell>
          <cell r="I7914" t="str">
            <v>0023940 - E A SCRIBNER INSURANCE AGENCY INC</v>
          </cell>
        </row>
        <row r="7915">
          <cell r="A7915" t="str">
            <v>C59329JN</v>
          </cell>
          <cell r="B7915">
            <v>42185</v>
          </cell>
          <cell r="C7915" t="str">
            <v>C59329</v>
          </cell>
          <cell r="D7915" t="str">
            <v>Congress Supply Inc</v>
          </cell>
          <cell r="E7915" t="str">
            <v>NH</v>
          </cell>
          <cell r="F7915" t="str">
            <v>P1</v>
          </cell>
          <cell r="G7915" t="str">
            <v>SMALL</v>
          </cell>
          <cell r="H7915" t="str">
            <v>JN</v>
          </cell>
        </row>
        <row r="7916">
          <cell r="A7916" t="str">
            <v>C59332JR</v>
          </cell>
          <cell r="B7916">
            <v>42185</v>
          </cell>
          <cell r="C7916" t="str">
            <v>C59332</v>
          </cell>
          <cell r="D7916" t="str">
            <v>Karl N Lacroix Excavation Contractor LLC</v>
          </cell>
          <cell r="E7916" t="str">
            <v>NH</v>
          </cell>
          <cell r="F7916" t="str">
            <v>P1</v>
          </cell>
          <cell r="G7916" t="str">
            <v>SMALL</v>
          </cell>
          <cell r="H7916" t="str">
            <v>JR</v>
          </cell>
          <cell r="I7916" t="str">
            <v>0024052 - INSURANCE SOLUTIONS CORPORATION</v>
          </cell>
        </row>
        <row r="7917">
          <cell r="A7917" t="str">
            <v>C59334IH</v>
          </cell>
          <cell r="B7917">
            <v>42185</v>
          </cell>
          <cell r="C7917" t="str">
            <v>C59334</v>
          </cell>
          <cell r="D7917" t="str">
            <v>Ricker Funeral Home Inc</v>
          </cell>
          <cell r="E7917" t="str">
            <v>NH</v>
          </cell>
          <cell r="F7917" t="str">
            <v>P1</v>
          </cell>
          <cell r="G7917" t="str">
            <v>SMALL</v>
          </cell>
          <cell r="H7917" t="str">
            <v>IH</v>
          </cell>
          <cell r="I7917" t="str">
            <v>0024089 - NOYES INSURANCE AGENCY INC</v>
          </cell>
        </row>
        <row r="7918">
          <cell r="A7918" t="str">
            <v>C59336IA</v>
          </cell>
          <cell r="B7918">
            <v>42185</v>
          </cell>
          <cell r="C7918" t="str">
            <v>C59336</v>
          </cell>
          <cell r="D7918" t="str">
            <v>FirstBest Systems Inc</v>
          </cell>
          <cell r="E7918" t="str">
            <v>MA</v>
          </cell>
          <cell r="F7918" t="str">
            <v>P1</v>
          </cell>
          <cell r="G7918" t="str">
            <v>CRC</v>
          </cell>
          <cell r="H7918" t="str">
            <v>IA</v>
          </cell>
          <cell r="I7918" t="str">
            <v>0024028 - PAYCHEX AGENCY INC</v>
          </cell>
        </row>
        <row r="7919">
          <cell r="A7919" t="str">
            <v>C59338IH</v>
          </cell>
          <cell r="B7919">
            <v>42185</v>
          </cell>
          <cell r="C7919" t="str">
            <v>C59338</v>
          </cell>
          <cell r="D7919" t="str">
            <v>Oral Surgery Associates Southcoast Inc</v>
          </cell>
          <cell r="E7919" t="str">
            <v>MA</v>
          </cell>
          <cell r="F7919" t="str">
            <v>P1</v>
          </cell>
          <cell r="G7919" t="str">
            <v>GPC</v>
          </cell>
          <cell r="H7919" t="str">
            <v>IH</v>
          </cell>
          <cell r="I7919" t="str">
            <v>0024048 - SPRING INSURANCE GROUP LLC</v>
          </cell>
        </row>
        <row r="7920">
          <cell r="A7920" t="str">
            <v>C59339IV</v>
          </cell>
          <cell r="B7920">
            <v>42185</v>
          </cell>
          <cell r="C7920" t="str">
            <v>C59339</v>
          </cell>
          <cell r="D7920" t="str">
            <v>Newton Wellesley Urology PC</v>
          </cell>
          <cell r="E7920" t="str">
            <v>MA</v>
          </cell>
          <cell r="F7920" t="str">
            <v>P1</v>
          </cell>
          <cell r="G7920" t="str">
            <v>SMALL</v>
          </cell>
          <cell r="H7920" t="str">
            <v>IV</v>
          </cell>
          <cell r="I7920" t="str">
            <v>0024015 - KAPLAN, ELLEN A</v>
          </cell>
        </row>
        <row r="7921">
          <cell r="A7921" t="str">
            <v>C59340IV</v>
          </cell>
          <cell r="B7921">
            <v>42185</v>
          </cell>
          <cell r="C7921" t="str">
            <v>C59340</v>
          </cell>
          <cell r="D7921" t="str">
            <v>Capricorn Products, LLC</v>
          </cell>
          <cell r="E7921" t="str">
            <v>ME</v>
          </cell>
          <cell r="F7921" t="str">
            <v>P1</v>
          </cell>
          <cell r="G7921" t="str">
            <v>SMALL</v>
          </cell>
          <cell r="H7921" t="str">
            <v>IV</v>
          </cell>
          <cell r="I7921" t="str">
            <v>0023938 - ALLEN FINANCIAL GROUP</v>
          </cell>
        </row>
        <row r="7922">
          <cell r="A7922" t="str">
            <v>C59340PO</v>
          </cell>
          <cell r="B7922">
            <v>42185</v>
          </cell>
          <cell r="C7922" t="str">
            <v>C59340</v>
          </cell>
          <cell r="D7922" t="str">
            <v>Capricorn Products, LLC</v>
          </cell>
          <cell r="E7922" t="str">
            <v>ME</v>
          </cell>
          <cell r="F7922" t="str">
            <v>P1</v>
          </cell>
          <cell r="G7922" t="str">
            <v>SMALL</v>
          </cell>
          <cell r="H7922" t="str">
            <v>PO</v>
          </cell>
          <cell r="I7922" t="str">
            <v>0023938 - ALLEN FINANCIAL GROUP</v>
          </cell>
        </row>
        <row r="7923">
          <cell r="A7923" t="str">
            <v>C59341JH</v>
          </cell>
          <cell r="B7923">
            <v>42185</v>
          </cell>
          <cell r="C7923" t="str">
            <v>C59341</v>
          </cell>
          <cell r="D7923" t="str">
            <v>Bull Moose Music</v>
          </cell>
          <cell r="E7923" t="str">
            <v>ME</v>
          </cell>
          <cell r="F7923" t="str">
            <v>P1</v>
          </cell>
          <cell r="G7923" t="str">
            <v>SMALL</v>
          </cell>
          <cell r="H7923" t="str">
            <v>JH</v>
          </cell>
          <cell r="I7923" t="str">
            <v>0029325 - BUSINESS INSURANCE AGENCY</v>
          </cell>
        </row>
        <row r="7924">
          <cell r="A7924" t="str">
            <v>C59344IV</v>
          </cell>
          <cell r="B7924">
            <v>42185</v>
          </cell>
          <cell r="C7924" t="str">
            <v>C59344</v>
          </cell>
          <cell r="D7924" t="str">
            <v>Biodiversity Research Institute</v>
          </cell>
          <cell r="E7924" t="str">
            <v>ME</v>
          </cell>
          <cell r="F7924" t="str">
            <v>P1</v>
          </cell>
          <cell r="G7924" t="str">
            <v>SMALL</v>
          </cell>
          <cell r="H7924" t="str">
            <v>IV</v>
          </cell>
          <cell r="I7924" t="str">
            <v>0023937 - BAY AGENCY INC</v>
          </cell>
        </row>
        <row r="7925">
          <cell r="A7925" t="str">
            <v>C59344PO</v>
          </cell>
          <cell r="B7925">
            <v>42185</v>
          </cell>
          <cell r="C7925" t="str">
            <v>C59344</v>
          </cell>
          <cell r="D7925" t="str">
            <v>Biodiversity Research Institute</v>
          </cell>
          <cell r="E7925" t="str">
            <v>ME</v>
          </cell>
          <cell r="F7925" t="str">
            <v>P1</v>
          </cell>
          <cell r="G7925" t="str">
            <v>SMALL</v>
          </cell>
          <cell r="H7925" t="str">
            <v>PO</v>
          </cell>
          <cell r="I7925" t="str">
            <v>0023937 - BAY AGENCY INC</v>
          </cell>
        </row>
        <row r="7926">
          <cell r="A7926" t="str">
            <v>C59347IA</v>
          </cell>
          <cell r="B7926">
            <v>42185</v>
          </cell>
          <cell r="C7926" t="str">
            <v>C59347</v>
          </cell>
          <cell r="D7926" t="str">
            <v>Swartz &amp; Swartz PC</v>
          </cell>
          <cell r="E7926" t="str">
            <v>MA</v>
          </cell>
          <cell r="F7926" t="str">
            <v>P1</v>
          </cell>
          <cell r="G7926" t="str">
            <v>SMALL</v>
          </cell>
          <cell r="H7926" t="str">
            <v>IA</v>
          </cell>
          <cell r="I7926" t="str">
            <v>0024065 - UNITED BUSINESSMANS INSURANCE AGENCY</v>
          </cell>
        </row>
        <row r="7927">
          <cell r="A7927" t="str">
            <v>C59347MI</v>
          </cell>
          <cell r="B7927">
            <v>42185</v>
          </cell>
          <cell r="C7927" t="str">
            <v>C59347</v>
          </cell>
          <cell r="D7927" t="str">
            <v>Swartz &amp; Swartz PC</v>
          </cell>
          <cell r="E7927" t="str">
            <v>MA</v>
          </cell>
          <cell r="F7927" t="str">
            <v>P1</v>
          </cell>
          <cell r="G7927" t="str">
            <v>MCARE</v>
          </cell>
          <cell r="H7927" t="str">
            <v>MI</v>
          </cell>
          <cell r="I7927" t="str">
            <v>0024065 - UNITED BUSINESSMANS INSURANCE AGENCY</v>
          </cell>
        </row>
        <row r="7928">
          <cell r="A7928" t="str">
            <v>C59348IA</v>
          </cell>
          <cell r="B7928">
            <v>42185</v>
          </cell>
          <cell r="C7928" t="str">
            <v>C59348</v>
          </cell>
          <cell r="D7928" t="str">
            <v>Town Of North Reading</v>
          </cell>
          <cell r="E7928" t="str">
            <v>MA</v>
          </cell>
          <cell r="F7928" t="str">
            <v>P1</v>
          </cell>
          <cell r="G7928" t="str">
            <v>ERF</v>
          </cell>
          <cell r="H7928" t="str">
            <v>IA</v>
          </cell>
          <cell r="I7928" t="str">
            <v>0035731 - NFP CORPORATE SERVICES (NY) LLC</v>
          </cell>
        </row>
        <row r="7929">
          <cell r="A7929" t="str">
            <v>C59348IH</v>
          </cell>
          <cell r="B7929">
            <v>42185</v>
          </cell>
          <cell r="C7929" t="str">
            <v>C59348</v>
          </cell>
          <cell r="D7929" t="str">
            <v>Town Of North Reading</v>
          </cell>
          <cell r="E7929" t="str">
            <v>MA</v>
          </cell>
          <cell r="F7929" t="str">
            <v>P1</v>
          </cell>
          <cell r="G7929" t="str">
            <v>ERF</v>
          </cell>
          <cell r="H7929" t="str">
            <v>IH</v>
          </cell>
          <cell r="I7929" t="str">
            <v>0035731 - NFP CORPORATE SERVICES (NY) LLC</v>
          </cell>
        </row>
        <row r="7930">
          <cell r="A7930" t="str">
            <v>C59348MI</v>
          </cell>
          <cell r="B7930">
            <v>42185</v>
          </cell>
          <cell r="C7930" t="str">
            <v>C59348</v>
          </cell>
          <cell r="D7930" t="str">
            <v>Town Of North Reading</v>
          </cell>
          <cell r="E7930" t="str">
            <v>MA</v>
          </cell>
          <cell r="F7930" t="str">
            <v>P1</v>
          </cell>
          <cell r="G7930" t="str">
            <v>MCARE</v>
          </cell>
          <cell r="H7930" t="str">
            <v>MI</v>
          </cell>
          <cell r="I7930" t="str">
            <v>0035731 - NFP CORPORATE SERVICES (NY) LLC</v>
          </cell>
        </row>
        <row r="7931">
          <cell r="A7931" t="str">
            <v>C59349IV</v>
          </cell>
          <cell r="B7931">
            <v>42185</v>
          </cell>
          <cell r="C7931" t="str">
            <v>C59349</v>
          </cell>
          <cell r="D7931" t="str">
            <v>The Northern Forest Center Inc</v>
          </cell>
          <cell r="E7931" t="str">
            <v>NH</v>
          </cell>
          <cell r="F7931" t="str">
            <v>P1</v>
          </cell>
          <cell r="G7931" t="str">
            <v>SMALL</v>
          </cell>
          <cell r="H7931" t="str">
            <v>IV</v>
          </cell>
          <cell r="I7931" t="str">
            <v>0023926 - E &amp; S INSURANCE SERVICES LLC</v>
          </cell>
        </row>
        <row r="7932">
          <cell r="A7932" t="str">
            <v>C59350IH</v>
          </cell>
          <cell r="B7932">
            <v>42185</v>
          </cell>
          <cell r="C7932" t="str">
            <v>C59350</v>
          </cell>
          <cell r="D7932" t="str">
            <v>Burke &amp; Associates CPAS PC</v>
          </cell>
          <cell r="E7932" t="str">
            <v>MA</v>
          </cell>
          <cell r="F7932" t="str">
            <v>P1</v>
          </cell>
          <cell r="G7932" t="str">
            <v>SMALL</v>
          </cell>
          <cell r="H7932" t="str">
            <v>IH</v>
          </cell>
          <cell r="I7932" t="str">
            <v>0030789 - BURKE JOHN.</v>
          </cell>
        </row>
        <row r="7933">
          <cell r="A7933" t="str">
            <v>C59355IV</v>
          </cell>
          <cell r="B7933">
            <v>42185</v>
          </cell>
          <cell r="C7933" t="str">
            <v>C59355</v>
          </cell>
          <cell r="D7933" t="str">
            <v>SPARKS Fund I LLC</v>
          </cell>
          <cell r="E7933" t="str">
            <v>NH</v>
          </cell>
          <cell r="F7933" t="str">
            <v>P1</v>
          </cell>
          <cell r="G7933" t="str">
            <v>SMALL</v>
          </cell>
          <cell r="H7933" t="str">
            <v>IV</v>
          </cell>
          <cell r="I7933" t="str">
            <v>0023952 - AFFORDABLE HEALTH SOLUTIONS</v>
          </cell>
        </row>
        <row r="7934">
          <cell r="A7934" t="str">
            <v>C59356IH</v>
          </cell>
          <cell r="B7934">
            <v>42185</v>
          </cell>
          <cell r="C7934" t="str">
            <v>C59356</v>
          </cell>
          <cell r="D7934" t="str">
            <v>Brickyard VFX LLC</v>
          </cell>
          <cell r="E7934" t="str">
            <v>MA</v>
          </cell>
          <cell r="F7934" t="str">
            <v>P1</v>
          </cell>
          <cell r="G7934" t="str">
            <v>SMALL</v>
          </cell>
          <cell r="H7934" t="str">
            <v>IH</v>
          </cell>
          <cell r="I7934" t="str">
            <v>0026539 - PAYCHEX AGENCY INC</v>
          </cell>
        </row>
        <row r="7935">
          <cell r="A7935" t="str">
            <v>C59358IA</v>
          </cell>
          <cell r="B7935">
            <v>42185</v>
          </cell>
          <cell r="C7935" t="str">
            <v>C59358</v>
          </cell>
          <cell r="D7935" t="str">
            <v>HFSE Inc</v>
          </cell>
          <cell r="E7935" t="str">
            <v>MA</v>
          </cell>
          <cell r="F7935" t="str">
            <v>P1</v>
          </cell>
          <cell r="G7935" t="str">
            <v>SMALL</v>
          </cell>
          <cell r="H7935" t="str">
            <v>IA</v>
          </cell>
          <cell r="I7935" t="str">
            <v>0023920 - BAYSTATE BENEFIT SERVICES INC</v>
          </cell>
        </row>
        <row r="7936">
          <cell r="A7936" t="str">
            <v>C59358IH</v>
          </cell>
          <cell r="B7936">
            <v>42185</v>
          </cell>
          <cell r="C7936" t="str">
            <v>C59358</v>
          </cell>
          <cell r="D7936" t="str">
            <v>HFSE Inc</v>
          </cell>
          <cell r="E7936" t="str">
            <v>MA</v>
          </cell>
          <cell r="F7936" t="str">
            <v>P1</v>
          </cell>
          <cell r="G7936" t="str">
            <v>SMALL</v>
          </cell>
          <cell r="H7936" t="str">
            <v>IH</v>
          </cell>
          <cell r="I7936" t="str">
            <v>0023920 - BAYSTATE BENEFIT SERVICES INC</v>
          </cell>
        </row>
        <row r="7937">
          <cell r="A7937" t="str">
            <v>C59359PO</v>
          </cell>
          <cell r="B7937">
            <v>42185</v>
          </cell>
          <cell r="C7937" t="str">
            <v>C59359</v>
          </cell>
          <cell r="D7937" t="str">
            <v>Maine Properties I LLC</v>
          </cell>
          <cell r="E7937" t="str">
            <v>ME</v>
          </cell>
          <cell r="F7937" t="str">
            <v>P1</v>
          </cell>
          <cell r="G7937" t="str">
            <v>SMALL</v>
          </cell>
          <cell r="H7937" t="str">
            <v>PO</v>
          </cell>
          <cell r="I7937" t="str">
            <v>0023972 - HOLDEN INSURANCE AGENCY</v>
          </cell>
        </row>
        <row r="7938">
          <cell r="A7938" t="str">
            <v>C59360IV</v>
          </cell>
          <cell r="B7938">
            <v>42185</v>
          </cell>
          <cell r="C7938" t="str">
            <v>C59360</v>
          </cell>
          <cell r="D7938" t="str">
            <v>Raymond Animal Hospital PC</v>
          </cell>
          <cell r="E7938" t="str">
            <v>NH</v>
          </cell>
          <cell r="F7938" t="str">
            <v>P1</v>
          </cell>
          <cell r="G7938" t="str">
            <v>SMALL</v>
          </cell>
          <cell r="H7938" t="str">
            <v>IV</v>
          </cell>
          <cell r="I7938" t="str">
            <v>0034639 - JARVIS III, HAROLD F</v>
          </cell>
        </row>
        <row r="7939">
          <cell r="A7939" t="str">
            <v>C59363IA</v>
          </cell>
          <cell r="B7939">
            <v>42185</v>
          </cell>
          <cell r="C7939" t="str">
            <v>C59363</v>
          </cell>
          <cell r="D7939" t="str">
            <v>Galenea Corporation</v>
          </cell>
          <cell r="E7939" t="str">
            <v>MA</v>
          </cell>
          <cell r="F7939" t="str">
            <v>P1</v>
          </cell>
          <cell r="G7939" t="str">
            <v>SMALL</v>
          </cell>
          <cell r="H7939" t="str">
            <v>IA</v>
          </cell>
          <cell r="I7939" t="str">
            <v>0025802 - SHERBLOM INSURANCE AGENCY</v>
          </cell>
        </row>
        <row r="7940">
          <cell r="A7940" t="str">
            <v>C59363IH</v>
          </cell>
          <cell r="B7940">
            <v>42185</v>
          </cell>
          <cell r="C7940" t="str">
            <v>C59363</v>
          </cell>
          <cell r="D7940" t="str">
            <v>Galenea Corporation</v>
          </cell>
          <cell r="E7940" t="str">
            <v>MA</v>
          </cell>
          <cell r="F7940" t="str">
            <v>P1</v>
          </cell>
          <cell r="G7940" t="str">
            <v>SMALL</v>
          </cell>
          <cell r="H7940" t="str">
            <v>IH</v>
          </cell>
          <cell r="I7940" t="str">
            <v>0025802 - SHERBLOM INSURANCE AGENCY</v>
          </cell>
        </row>
        <row r="7941">
          <cell r="A7941" t="str">
            <v>C59364IV</v>
          </cell>
          <cell r="B7941">
            <v>42185</v>
          </cell>
          <cell r="C7941" t="str">
            <v>C59364</v>
          </cell>
          <cell r="D7941" t="str">
            <v>K-Ran Design Inc</v>
          </cell>
          <cell r="E7941" t="str">
            <v>NH</v>
          </cell>
          <cell r="F7941" t="str">
            <v>P1</v>
          </cell>
          <cell r="G7941" t="str">
            <v>SMALL</v>
          </cell>
          <cell r="H7941" t="str">
            <v>IV</v>
          </cell>
          <cell r="I7941" t="str">
            <v>0025826 - CROSS INSURANCE - MANCHESTER</v>
          </cell>
        </row>
        <row r="7942">
          <cell r="A7942" t="str">
            <v>C59367IH</v>
          </cell>
          <cell r="B7942">
            <v>42185</v>
          </cell>
          <cell r="C7942" t="str">
            <v>C59367</v>
          </cell>
          <cell r="D7942" t="str">
            <v>Trojan Recycling Inc</v>
          </cell>
          <cell r="E7942" t="str">
            <v>MA</v>
          </cell>
          <cell r="F7942" t="str">
            <v>P1</v>
          </cell>
          <cell r="G7942" t="str">
            <v>SMALL</v>
          </cell>
          <cell r="H7942" t="str">
            <v>IH</v>
          </cell>
          <cell r="I7942" t="str">
            <v>0034815 - DIGITAL INSURANCE AGENCY INC</v>
          </cell>
        </row>
        <row r="7943">
          <cell r="A7943" t="str">
            <v>C59371IH</v>
          </cell>
          <cell r="B7943">
            <v>42185</v>
          </cell>
          <cell r="C7943" t="str">
            <v>C59371</v>
          </cell>
          <cell r="D7943" t="str">
            <v>DRL Associates</v>
          </cell>
          <cell r="E7943" t="str">
            <v>MA</v>
          </cell>
          <cell r="F7943" t="str">
            <v>P1</v>
          </cell>
          <cell r="G7943" t="str">
            <v>SMALL</v>
          </cell>
          <cell r="H7943" t="str">
            <v>IH</v>
          </cell>
          <cell r="I7943" t="str">
            <v>0024090 - PARTNERS BENEFIT GROUP INC</v>
          </cell>
        </row>
        <row r="7944">
          <cell r="A7944" t="str">
            <v>C59376IV</v>
          </cell>
          <cell r="B7944">
            <v>42185</v>
          </cell>
          <cell r="C7944" t="str">
            <v>C59376</v>
          </cell>
          <cell r="D7944" t="str">
            <v>RJ Forbes Painting Contractor Inc</v>
          </cell>
          <cell r="E7944" t="str">
            <v>MA</v>
          </cell>
          <cell r="F7944" t="str">
            <v>P1</v>
          </cell>
          <cell r="G7944" t="str">
            <v>SMALL</v>
          </cell>
          <cell r="H7944" t="str">
            <v>IV</v>
          </cell>
          <cell r="I7944" t="str">
            <v>0026439 - BENEMAX, INC.</v>
          </cell>
        </row>
        <row r="7945">
          <cell r="A7945" t="str">
            <v>C59379IH</v>
          </cell>
          <cell r="B7945">
            <v>42185</v>
          </cell>
          <cell r="C7945" t="str">
            <v>C59379</v>
          </cell>
          <cell r="D7945" t="str">
            <v>DB Management LLC</v>
          </cell>
          <cell r="E7945" t="str">
            <v>MA</v>
          </cell>
          <cell r="F7945" t="str">
            <v>P1</v>
          </cell>
          <cell r="G7945" t="str">
            <v>SMALL</v>
          </cell>
          <cell r="H7945" t="str">
            <v>IH</v>
          </cell>
          <cell r="I7945" t="str">
            <v>0024085 - PERONI FINANCIAL GROUP LLC</v>
          </cell>
        </row>
        <row r="7946">
          <cell r="A7946" t="str">
            <v>C59381JM</v>
          </cell>
          <cell r="B7946">
            <v>42185</v>
          </cell>
          <cell r="C7946" t="str">
            <v>C59381</v>
          </cell>
          <cell r="D7946" t="str">
            <v>Ardent Concepts Inc</v>
          </cell>
          <cell r="E7946" t="str">
            <v>NH</v>
          </cell>
          <cell r="F7946" t="str">
            <v>P1</v>
          </cell>
          <cell r="G7946" t="str">
            <v>SMALL</v>
          </cell>
          <cell r="H7946" t="str">
            <v>JM</v>
          </cell>
          <cell r="I7946" t="str">
            <v>0024059 - FOY INSURANCE GROUP</v>
          </cell>
        </row>
        <row r="7947">
          <cell r="A7947" t="str">
            <v>C59384IH</v>
          </cell>
          <cell r="B7947">
            <v>42185</v>
          </cell>
          <cell r="C7947" t="str">
            <v>C59384</v>
          </cell>
          <cell r="D7947" t="str">
            <v>MJM Trucking LLC</v>
          </cell>
          <cell r="E7947" t="str">
            <v>NH</v>
          </cell>
          <cell r="F7947" t="str">
            <v>P1</v>
          </cell>
          <cell r="G7947" t="str">
            <v>SMALL</v>
          </cell>
          <cell r="H7947" t="str">
            <v>IH</v>
          </cell>
          <cell r="I7947" t="str">
            <v>0024073 - ZIMMEL, JEROME F</v>
          </cell>
        </row>
        <row r="7948">
          <cell r="A7948" t="str">
            <v>C59386JM</v>
          </cell>
          <cell r="B7948">
            <v>42185</v>
          </cell>
          <cell r="C7948" t="str">
            <v>C59386</v>
          </cell>
          <cell r="D7948" t="str">
            <v>Pneucleus Technologies LLC</v>
          </cell>
          <cell r="E7948" t="str">
            <v>NH</v>
          </cell>
          <cell r="F7948" t="str">
            <v>P1</v>
          </cell>
          <cell r="G7948" t="str">
            <v>SMALL</v>
          </cell>
          <cell r="H7948" t="str">
            <v>JM</v>
          </cell>
          <cell r="I7948" t="str">
            <v>0024038 - INSURANCE SOLUTIONS CORPORATION</v>
          </cell>
        </row>
        <row r="7949">
          <cell r="A7949" t="str">
            <v>C59387JM</v>
          </cell>
          <cell r="B7949">
            <v>42185</v>
          </cell>
          <cell r="C7949" t="str">
            <v>C59387</v>
          </cell>
          <cell r="D7949" t="str">
            <v>Mike Gill's Drywall</v>
          </cell>
          <cell r="E7949" t="str">
            <v>NH</v>
          </cell>
          <cell r="F7949" t="str">
            <v>P1</v>
          </cell>
          <cell r="G7949" t="str">
            <v>SMALL</v>
          </cell>
          <cell r="H7949" t="str">
            <v>JM</v>
          </cell>
          <cell r="I7949" t="str">
            <v>0031876 - CGI EMPLOYEE BENEFITS GROUP</v>
          </cell>
        </row>
        <row r="7950">
          <cell r="A7950" t="str">
            <v>C59388IH</v>
          </cell>
          <cell r="B7950">
            <v>42185</v>
          </cell>
          <cell r="C7950" t="str">
            <v>C59388</v>
          </cell>
          <cell r="D7950" t="str">
            <v>US Felt Company, Inc.</v>
          </cell>
          <cell r="E7950" t="str">
            <v>ME</v>
          </cell>
          <cell r="F7950" t="str">
            <v>P1</v>
          </cell>
          <cell r="G7950" t="str">
            <v>SMALL</v>
          </cell>
          <cell r="H7950" t="str">
            <v>IH</v>
          </cell>
          <cell r="I7950" t="str">
            <v>0023979 - HEALTH PLAN BENEFITS LLC</v>
          </cell>
        </row>
        <row r="7951">
          <cell r="A7951" t="str">
            <v>C59395JH</v>
          </cell>
          <cell r="B7951">
            <v>42185</v>
          </cell>
          <cell r="C7951" t="str">
            <v>C59395</v>
          </cell>
          <cell r="D7951" t="str">
            <v>Tanner Hill Milling &amp; Construction Inc</v>
          </cell>
          <cell r="E7951" t="str">
            <v>NH</v>
          </cell>
          <cell r="F7951" t="str">
            <v>P1</v>
          </cell>
          <cell r="G7951" t="str">
            <v>SMALL</v>
          </cell>
          <cell r="H7951" t="str">
            <v>JH</v>
          </cell>
          <cell r="I7951" t="str">
            <v>0024084 - NEW ENGLAND EMPLOYEE BENEFITS COUNCIL</v>
          </cell>
        </row>
        <row r="7952">
          <cell r="A7952" t="str">
            <v>C59397IH</v>
          </cell>
          <cell r="B7952">
            <v>42185</v>
          </cell>
          <cell r="C7952" t="str">
            <v>C59397</v>
          </cell>
          <cell r="D7952" t="str">
            <v>Bizier Electric Corporation</v>
          </cell>
          <cell r="E7952" t="str">
            <v>MA</v>
          </cell>
          <cell r="F7952" t="str">
            <v>P1</v>
          </cell>
          <cell r="G7952" t="str">
            <v>SMALL</v>
          </cell>
          <cell r="H7952" t="str">
            <v>IH</v>
          </cell>
          <cell r="I7952" t="str">
            <v>0023915 - BAR INSURANCE BROKERAGE INC</v>
          </cell>
        </row>
        <row r="7953">
          <cell r="A7953" t="str">
            <v>C59400IH</v>
          </cell>
          <cell r="B7953">
            <v>42185</v>
          </cell>
          <cell r="C7953" t="str">
            <v>C59400</v>
          </cell>
          <cell r="D7953" t="str">
            <v>Bayside Building Inc</v>
          </cell>
          <cell r="E7953" t="str">
            <v>MA</v>
          </cell>
          <cell r="F7953" t="str">
            <v>P1</v>
          </cell>
          <cell r="G7953" t="str">
            <v>SMALL</v>
          </cell>
          <cell r="H7953" t="str">
            <v>IH</v>
          </cell>
          <cell r="I7953" t="str">
            <v>0023917 - EMERSON, REBECCA S</v>
          </cell>
        </row>
        <row r="7954">
          <cell r="A7954" t="str">
            <v>C59405JM</v>
          </cell>
          <cell r="B7954">
            <v>42185</v>
          </cell>
          <cell r="C7954" t="str">
            <v>C59405</v>
          </cell>
          <cell r="D7954" t="str">
            <v>A E Alie &amp; Sons Inc</v>
          </cell>
          <cell r="E7954" t="str">
            <v>NH</v>
          </cell>
          <cell r="F7954" t="str">
            <v>P1</v>
          </cell>
          <cell r="G7954" t="str">
            <v>SMALL</v>
          </cell>
          <cell r="H7954" t="str">
            <v>JM</v>
          </cell>
          <cell r="I7954" t="str">
            <v>0024595 - PEOPLES UNITED INSURANCE AGENCY INC</v>
          </cell>
        </row>
        <row r="7955">
          <cell r="A7955" t="str">
            <v>C59406IH</v>
          </cell>
          <cell r="B7955">
            <v>42185</v>
          </cell>
          <cell r="C7955" t="str">
            <v>C59406</v>
          </cell>
          <cell r="D7955" t="str">
            <v>Chelmsford Animal Hospital</v>
          </cell>
          <cell r="E7955" t="str">
            <v>MA</v>
          </cell>
          <cell r="F7955" t="str">
            <v>P1</v>
          </cell>
          <cell r="G7955" t="str">
            <v>SMALL</v>
          </cell>
          <cell r="H7955" t="str">
            <v>IH</v>
          </cell>
          <cell r="I7955" t="str">
            <v>0024044 - WASKIEWICZ, ROBERT J</v>
          </cell>
        </row>
        <row r="7956">
          <cell r="A7956" t="str">
            <v>C59410IA</v>
          </cell>
          <cell r="B7956">
            <v>42185</v>
          </cell>
          <cell r="C7956" t="str">
            <v>C59410</v>
          </cell>
          <cell r="D7956" t="str">
            <v>Cuming Microwave Corp</v>
          </cell>
          <cell r="E7956" t="str">
            <v>MA</v>
          </cell>
          <cell r="F7956" t="str">
            <v>P1</v>
          </cell>
          <cell r="G7956" t="str">
            <v>ERF</v>
          </cell>
          <cell r="H7956" t="str">
            <v>IA</v>
          </cell>
          <cell r="I7956" t="str">
            <v>0030393 - DIGITAL INSURANCE AGENCY INC</v>
          </cell>
        </row>
        <row r="7957">
          <cell r="A7957" t="str">
            <v>C59410IH</v>
          </cell>
          <cell r="B7957">
            <v>42185</v>
          </cell>
          <cell r="C7957" t="str">
            <v>C59410</v>
          </cell>
          <cell r="D7957" t="str">
            <v>Cuming Microwave Corp</v>
          </cell>
          <cell r="E7957" t="str">
            <v>MA</v>
          </cell>
          <cell r="F7957" t="str">
            <v>P1</v>
          </cell>
          <cell r="G7957" t="str">
            <v>ERF</v>
          </cell>
          <cell r="H7957" t="str">
            <v>IH</v>
          </cell>
          <cell r="I7957" t="str">
            <v>0030393 - DIGITAL INSURANCE AGENCY INC</v>
          </cell>
        </row>
        <row r="7958">
          <cell r="A7958" t="str">
            <v>C59412JM</v>
          </cell>
          <cell r="B7958">
            <v>42185</v>
          </cell>
          <cell r="C7958" t="str">
            <v>C59412</v>
          </cell>
          <cell r="D7958" t="str">
            <v>Newmarket Dental</v>
          </cell>
          <cell r="E7958" t="str">
            <v>NH</v>
          </cell>
          <cell r="F7958" t="str">
            <v>P1</v>
          </cell>
          <cell r="G7958" t="str">
            <v>SMALL</v>
          </cell>
          <cell r="H7958" t="str">
            <v>JM</v>
          </cell>
          <cell r="I7958" t="str">
            <v>0024070 - SBIA STRATEGIC BENEFIT &amp;</v>
          </cell>
        </row>
        <row r="7959">
          <cell r="A7959" t="str">
            <v>C59413IA</v>
          </cell>
          <cell r="B7959">
            <v>42185</v>
          </cell>
          <cell r="C7959" t="str">
            <v>C59413</v>
          </cell>
          <cell r="D7959" t="str">
            <v>Blue Hills Medical Associates</v>
          </cell>
          <cell r="E7959" t="str">
            <v>MA</v>
          </cell>
          <cell r="F7959" t="str">
            <v>P1</v>
          </cell>
          <cell r="G7959" t="str">
            <v>SMALL</v>
          </cell>
          <cell r="H7959" t="str">
            <v>IA</v>
          </cell>
          <cell r="I7959" t="str">
            <v>0033514 - BP BENEFITS LLC</v>
          </cell>
        </row>
        <row r="7960">
          <cell r="A7960" t="str">
            <v>C59413IH</v>
          </cell>
          <cell r="B7960">
            <v>42185</v>
          </cell>
          <cell r="C7960" t="str">
            <v>C59413</v>
          </cell>
          <cell r="D7960" t="str">
            <v>Blue Hills Medical Associates</v>
          </cell>
          <cell r="E7960" t="str">
            <v>MA</v>
          </cell>
          <cell r="F7960" t="str">
            <v>P1</v>
          </cell>
          <cell r="G7960" t="str">
            <v>SMALL</v>
          </cell>
          <cell r="H7960" t="str">
            <v>IH</v>
          </cell>
          <cell r="I7960" t="str">
            <v>0033514 - BP BENEFITS LLC</v>
          </cell>
        </row>
        <row r="7961">
          <cell r="A7961" t="str">
            <v>C59422IH</v>
          </cell>
          <cell r="B7961">
            <v>42185</v>
          </cell>
          <cell r="C7961" t="str">
            <v>C59422</v>
          </cell>
          <cell r="D7961" t="str">
            <v>American Sport Floors Inc</v>
          </cell>
          <cell r="E7961" t="str">
            <v>MA</v>
          </cell>
          <cell r="F7961" t="str">
            <v>P1</v>
          </cell>
          <cell r="G7961" t="str">
            <v>SMALL</v>
          </cell>
          <cell r="H7961" t="str">
            <v>IH</v>
          </cell>
          <cell r="I7961" t="str">
            <v>0024060 - UNITED BUSINESSMANS INSURANCE AGENCY</v>
          </cell>
        </row>
        <row r="7962">
          <cell r="A7962" t="str">
            <v>C59424JH</v>
          </cell>
          <cell r="B7962">
            <v>42185</v>
          </cell>
          <cell r="C7962" t="str">
            <v>C59424</v>
          </cell>
          <cell r="D7962" t="str">
            <v>David M Wolf DDS PC</v>
          </cell>
          <cell r="E7962" t="str">
            <v>MA</v>
          </cell>
          <cell r="F7962" t="str">
            <v>P1</v>
          </cell>
          <cell r="G7962" t="str">
            <v>GPC</v>
          </cell>
          <cell r="H7962" t="str">
            <v>JH</v>
          </cell>
          <cell r="I7962" t="str">
            <v>0024136 - SPRING INSURANCE GROUP LLC</v>
          </cell>
        </row>
        <row r="7963">
          <cell r="A7963" t="str">
            <v>C59425IV</v>
          </cell>
          <cell r="B7963">
            <v>42185</v>
          </cell>
          <cell r="C7963" t="str">
            <v>C59425</v>
          </cell>
          <cell r="D7963" t="str">
            <v>Piece O' Cake</v>
          </cell>
          <cell r="E7963" t="str">
            <v>NH</v>
          </cell>
          <cell r="F7963" t="str">
            <v>P1</v>
          </cell>
          <cell r="G7963" t="str">
            <v>SMALL</v>
          </cell>
          <cell r="H7963" t="str">
            <v>IV</v>
          </cell>
          <cell r="I7963" t="str">
            <v>0024331 - SPURLING INSURANCE &amp; FINANCIAL SERVICES</v>
          </cell>
        </row>
        <row r="7964">
          <cell r="A7964" t="str">
            <v>C59426IH</v>
          </cell>
          <cell r="B7964">
            <v>42185</v>
          </cell>
          <cell r="C7964" t="str">
            <v>C59426</v>
          </cell>
          <cell r="D7964" t="str">
            <v>DeCollibus Auto Body Inc</v>
          </cell>
          <cell r="E7964" t="str">
            <v>MA</v>
          </cell>
          <cell r="F7964" t="str">
            <v>P1</v>
          </cell>
          <cell r="G7964" t="str">
            <v>SMALL</v>
          </cell>
          <cell r="H7964" t="str">
            <v>IH</v>
          </cell>
          <cell r="I7964" t="str">
            <v>0024138 - SMALL BUSINESS INSURANCE AGENCY INC</v>
          </cell>
        </row>
        <row r="7965">
          <cell r="A7965" t="str">
            <v>C59427IA</v>
          </cell>
          <cell r="B7965">
            <v>42185</v>
          </cell>
          <cell r="C7965" t="str">
            <v>C59427</v>
          </cell>
          <cell r="D7965" t="str">
            <v>Technology Solutions Experts Inc</v>
          </cell>
          <cell r="E7965" t="str">
            <v>MA</v>
          </cell>
          <cell r="F7965" t="str">
            <v>P1</v>
          </cell>
          <cell r="G7965" t="str">
            <v>SMALL</v>
          </cell>
          <cell r="H7965" t="str">
            <v>IA</v>
          </cell>
          <cell r="I7965" t="str">
            <v>0024042 - SMALL BUSINESS INSURANCE AGENCY INC</v>
          </cell>
        </row>
        <row r="7966">
          <cell r="A7966" t="str">
            <v>C59427IH</v>
          </cell>
          <cell r="B7966">
            <v>42185</v>
          </cell>
          <cell r="C7966" t="str">
            <v>C59427</v>
          </cell>
          <cell r="D7966" t="str">
            <v>Technology Solutions Experts Inc</v>
          </cell>
          <cell r="E7966" t="str">
            <v>MA</v>
          </cell>
          <cell r="F7966" t="str">
            <v>P1</v>
          </cell>
          <cell r="G7966" t="str">
            <v>SMALL</v>
          </cell>
          <cell r="H7966" t="str">
            <v>IH</v>
          </cell>
          <cell r="I7966" t="str">
            <v>0024042 - SMALL BUSINESS INSURANCE AGENCY INC</v>
          </cell>
        </row>
        <row r="7967">
          <cell r="A7967" t="str">
            <v>C59429IH</v>
          </cell>
          <cell r="B7967">
            <v>42185</v>
          </cell>
          <cell r="C7967" t="str">
            <v>C59429</v>
          </cell>
          <cell r="D7967" t="str">
            <v>Thomas M Howieson DDS PC</v>
          </cell>
          <cell r="E7967" t="str">
            <v>MA</v>
          </cell>
          <cell r="F7967" t="str">
            <v>P1</v>
          </cell>
          <cell r="G7967" t="str">
            <v>GPC</v>
          </cell>
          <cell r="H7967" t="str">
            <v>IH</v>
          </cell>
          <cell r="I7967" t="str">
            <v>0024135 - SPRING INSURANCE GROUP LLC</v>
          </cell>
        </row>
        <row r="7968">
          <cell r="A7968" t="str">
            <v>C59430IA</v>
          </cell>
          <cell r="B7968">
            <v>42185</v>
          </cell>
          <cell r="C7968" t="str">
            <v>C59430</v>
          </cell>
          <cell r="D7968" t="str">
            <v>American HoldCo Inc</v>
          </cell>
          <cell r="E7968" t="str">
            <v>MA</v>
          </cell>
          <cell r="F7968" t="str">
            <v>P1</v>
          </cell>
          <cell r="G7968" t="str">
            <v>CRC</v>
          </cell>
          <cell r="H7968" t="str">
            <v>IA</v>
          </cell>
          <cell r="I7968" t="str">
            <v>0032659 - BOSTON COMMONWEALTH ADVANTAGE LLC</v>
          </cell>
        </row>
        <row r="7969">
          <cell r="A7969" t="str">
            <v>C59430IH</v>
          </cell>
          <cell r="B7969">
            <v>42185</v>
          </cell>
          <cell r="C7969" t="str">
            <v>C59430</v>
          </cell>
          <cell r="D7969" t="str">
            <v>American HoldCo Inc</v>
          </cell>
          <cell r="E7969" t="str">
            <v>MA</v>
          </cell>
          <cell r="F7969" t="str">
            <v>P1</v>
          </cell>
          <cell r="G7969" t="str">
            <v>CRC</v>
          </cell>
          <cell r="H7969" t="str">
            <v>IH</v>
          </cell>
          <cell r="I7969" t="str">
            <v>0032659 - BOSTON COMMONWEALTH ADVANTAGE LLC</v>
          </cell>
        </row>
        <row r="7970">
          <cell r="A7970" t="str">
            <v>C59434JR</v>
          </cell>
          <cell r="B7970">
            <v>42185</v>
          </cell>
          <cell r="C7970" t="str">
            <v>C59434</v>
          </cell>
          <cell r="D7970" t="str">
            <v>Dooley Nielsen Associates Inc dba EOS</v>
          </cell>
          <cell r="E7970" t="str">
            <v>NH</v>
          </cell>
          <cell r="F7970" t="str">
            <v>P1</v>
          </cell>
          <cell r="G7970" t="str">
            <v>SMALL</v>
          </cell>
          <cell r="H7970" t="str">
            <v>JR</v>
          </cell>
          <cell r="I7970" t="str">
            <v>0024161 - CLARK-MORTENSON AGENCY INC</v>
          </cell>
        </row>
        <row r="7971">
          <cell r="A7971" t="str">
            <v>C59435IA</v>
          </cell>
          <cell r="B7971">
            <v>42185</v>
          </cell>
          <cell r="C7971" t="str">
            <v>C59435</v>
          </cell>
          <cell r="D7971" t="str">
            <v>Progress Partners Inc</v>
          </cell>
          <cell r="E7971" t="str">
            <v>MA</v>
          </cell>
          <cell r="F7971" t="str">
            <v>P1</v>
          </cell>
          <cell r="G7971" t="str">
            <v>SMALL</v>
          </cell>
          <cell r="H7971" t="str">
            <v>IA</v>
          </cell>
          <cell r="I7971" t="str">
            <v>0032481 - TELAMON HUMAN CAPITAL RESOURCES GROUP LLC</v>
          </cell>
        </row>
        <row r="7972">
          <cell r="A7972" t="str">
            <v>C59435IH</v>
          </cell>
          <cell r="B7972">
            <v>42185</v>
          </cell>
          <cell r="C7972" t="str">
            <v>C59435</v>
          </cell>
          <cell r="D7972" t="str">
            <v>Progress Partners Inc</v>
          </cell>
          <cell r="E7972" t="str">
            <v>MA</v>
          </cell>
          <cell r="F7972" t="str">
            <v>P1</v>
          </cell>
          <cell r="G7972" t="str">
            <v>SMALL</v>
          </cell>
          <cell r="H7972" t="str">
            <v>IH</v>
          </cell>
          <cell r="I7972" t="str">
            <v>0032481 - TELAMON HUMAN CAPITAL RESOURCES GROUP LLC</v>
          </cell>
        </row>
        <row r="7973">
          <cell r="A7973" t="str">
            <v>C59436IH</v>
          </cell>
          <cell r="B7973">
            <v>42185</v>
          </cell>
          <cell r="C7973" t="str">
            <v>C59436</v>
          </cell>
          <cell r="D7973" t="str">
            <v>Ginkgo Bioworks Inc</v>
          </cell>
          <cell r="E7973" t="str">
            <v>MA</v>
          </cell>
          <cell r="F7973" t="str">
            <v>P1</v>
          </cell>
          <cell r="G7973" t="str">
            <v>SMALL</v>
          </cell>
          <cell r="H7973" t="str">
            <v>IH</v>
          </cell>
          <cell r="I7973" t="str">
            <v>0035452 - TGA CROSS INSURANCE INC</v>
          </cell>
        </row>
        <row r="7974">
          <cell r="A7974" t="str">
            <v>C59436IV</v>
          </cell>
          <cell r="B7974">
            <v>42185</v>
          </cell>
          <cell r="C7974" t="str">
            <v>C59436</v>
          </cell>
          <cell r="D7974" t="str">
            <v>Ginkgo Bioworks Inc</v>
          </cell>
          <cell r="E7974" t="str">
            <v>MA</v>
          </cell>
          <cell r="F7974" t="str">
            <v>P1</v>
          </cell>
          <cell r="G7974" t="str">
            <v>SMALL</v>
          </cell>
          <cell r="H7974" t="str">
            <v>IV</v>
          </cell>
          <cell r="I7974" t="str">
            <v>0035452 - TGA CROSS INSURANCE INC</v>
          </cell>
        </row>
        <row r="7975">
          <cell r="A7975" t="str">
            <v>C59439JM</v>
          </cell>
          <cell r="B7975">
            <v>42185</v>
          </cell>
          <cell r="C7975" t="str">
            <v>C59439</v>
          </cell>
          <cell r="D7975" t="str">
            <v>Richard Y Liu DMD PA</v>
          </cell>
          <cell r="E7975" t="str">
            <v>NH</v>
          </cell>
          <cell r="F7975" t="str">
            <v>P1</v>
          </cell>
          <cell r="G7975" t="str">
            <v>SMALL</v>
          </cell>
          <cell r="H7975" t="str">
            <v>JM</v>
          </cell>
          <cell r="I7975" t="str">
            <v>0024273 - NERNEY, BARBARA</v>
          </cell>
        </row>
        <row r="7976">
          <cell r="A7976" t="str">
            <v>C59440IH</v>
          </cell>
          <cell r="B7976">
            <v>42185</v>
          </cell>
          <cell r="C7976" t="str">
            <v>C59440</v>
          </cell>
          <cell r="D7976" t="str">
            <v>Lins Propane Trucks</v>
          </cell>
          <cell r="E7976" t="str">
            <v>MA</v>
          </cell>
          <cell r="F7976" t="str">
            <v>P1</v>
          </cell>
          <cell r="G7976" t="str">
            <v>SMALL</v>
          </cell>
          <cell r="H7976" t="str">
            <v>IH</v>
          </cell>
          <cell r="I7976" t="str">
            <v>0023927 - CORNERSTONE FINANCIAL GROUP</v>
          </cell>
        </row>
        <row r="7977">
          <cell r="A7977" t="str">
            <v>C59441IV</v>
          </cell>
          <cell r="B7977">
            <v>42185</v>
          </cell>
          <cell r="C7977" t="str">
            <v>C59441</v>
          </cell>
          <cell r="D7977" t="str">
            <v>Bedford Cottage</v>
          </cell>
          <cell r="E7977" t="str">
            <v>NH</v>
          </cell>
          <cell r="F7977" t="str">
            <v>P1</v>
          </cell>
          <cell r="G7977" t="str">
            <v>SMALL</v>
          </cell>
          <cell r="H7977" t="str">
            <v>IV</v>
          </cell>
          <cell r="I7977" t="str">
            <v>0024163 - CAMERON, CHRISTOPHER K</v>
          </cell>
        </row>
        <row r="7978">
          <cell r="A7978" t="str">
            <v>C59441JM</v>
          </cell>
          <cell r="B7978">
            <v>42185</v>
          </cell>
          <cell r="C7978" t="str">
            <v>C59441</v>
          </cell>
          <cell r="D7978" t="str">
            <v>Bedford Cottage</v>
          </cell>
          <cell r="E7978" t="str">
            <v>NH</v>
          </cell>
          <cell r="F7978" t="str">
            <v>P1</v>
          </cell>
          <cell r="G7978" t="str">
            <v>SMALL</v>
          </cell>
          <cell r="H7978" t="str">
            <v>JM</v>
          </cell>
          <cell r="I7978" t="str">
            <v>0024163 - CAMERON, CHRISTOPHER K</v>
          </cell>
        </row>
        <row r="7979">
          <cell r="A7979" t="str">
            <v>C59442IH</v>
          </cell>
          <cell r="B7979">
            <v>42185</v>
          </cell>
          <cell r="C7979" t="str">
            <v>C59442</v>
          </cell>
          <cell r="D7979" t="str">
            <v>Ernies Touchless Car Wash System Inc</v>
          </cell>
          <cell r="E7979" t="str">
            <v>MA</v>
          </cell>
          <cell r="F7979" t="str">
            <v>P1</v>
          </cell>
          <cell r="G7979" t="str">
            <v>SMALL</v>
          </cell>
          <cell r="H7979" t="str">
            <v>IH</v>
          </cell>
          <cell r="I7979" t="str">
            <v>0023983 - BAYSTATE BENEFIT SERVICES INC</v>
          </cell>
        </row>
        <row r="7980">
          <cell r="A7980" t="str">
            <v>C59442JA</v>
          </cell>
          <cell r="B7980">
            <v>42185</v>
          </cell>
          <cell r="C7980" t="str">
            <v>C59442</v>
          </cell>
          <cell r="D7980" t="str">
            <v>Ernies Touchless Car Wash System Inc</v>
          </cell>
          <cell r="E7980" t="str">
            <v>MA</v>
          </cell>
          <cell r="F7980" t="str">
            <v>P1</v>
          </cell>
          <cell r="G7980" t="str">
            <v>SMALL</v>
          </cell>
          <cell r="H7980" t="str">
            <v>JA</v>
          </cell>
          <cell r="I7980" t="str">
            <v>0023983 - BAYSTATE BENEFIT SERVICES INC</v>
          </cell>
        </row>
        <row r="7981">
          <cell r="A7981" t="str">
            <v>C59446JM</v>
          </cell>
          <cell r="B7981">
            <v>42185</v>
          </cell>
          <cell r="C7981" t="str">
            <v>C59446</v>
          </cell>
          <cell r="D7981" t="str">
            <v>Sanborns Fine Candies Inc</v>
          </cell>
          <cell r="E7981" t="str">
            <v>NH</v>
          </cell>
          <cell r="F7981" t="str">
            <v>P1</v>
          </cell>
          <cell r="G7981" t="str">
            <v>SMALL</v>
          </cell>
          <cell r="H7981" t="str">
            <v>JM</v>
          </cell>
          <cell r="I7981" t="str">
            <v>0024184 - BUSINESS INSURANCE AGENCY</v>
          </cell>
        </row>
        <row r="7982">
          <cell r="A7982" t="str">
            <v>C59452IH</v>
          </cell>
          <cell r="B7982">
            <v>42185</v>
          </cell>
          <cell r="C7982" t="str">
            <v>C59452</v>
          </cell>
          <cell r="D7982" t="str">
            <v>Central Mass Emergency Medical Systems Corporation</v>
          </cell>
          <cell r="E7982" t="str">
            <v>MA</v>
          </cell>
          <cell r="F7982" t="str">
            <v>P1</v>
          </cell>
          <cell r="G7982" t="str">
            <v>SMALL</v>
          </cell>
          <cell r="H7982" t="str">
            <v>IH</v>
          </cell>
          <cell r="I7982" t="str">
            <v>0024276 - SMALL BUSINESS INSURANCE AGENCY INC</v>
          </cell>
        </row>
        <row r="7983">
          <cell r="A7983" t="str">
            <v>C59453IH</v>
          </cell>
          <cell r="B7983">
            <v>42185</v>
          </cell>
          <cell r="C7983" t="str">
            <v>C59453</v>
          </cell>
          <cell r="D7983" t="str">
            <v>Intercity Electric Inc</v>
          </cell>
          <cell r="E7983" t="str">
            <v>MA</v>
          </cell>
          <cell r="F7983" t="str">
            <v>P1</v>
          </cell>
          <cell r="G7983" t="str">
            <v>SMALL</v>
          </cell>
          <cell r="H7983" t="str">
            <v>IH</v>
          </cell>
          <cell r="I7983" t="str">
            <v>0024287 - SMALL BUSINESS INSURANCE AGENCY INC</v>
          </cell>
        </row>
        <row r="7984">
          <cell r="A7984" t="str">
            <v>C59454JA</v>
          </cell>
          <cell r="B7984">
            <v>42185</v>
          </cell>
          <cell r="C7984" t="str">
            <v>C59454</v>
          </cell>
          <cell r="D7984" t="str">
            <v>William Law DMD</v>
          </cell>
          <cell r="E7984" t="str">
            <v>MA</v>
          </cell>
          <cell r="F7984" t="str">
            <v>P1</v>
          </cell>
          <cell r="G7984" t="str">
            <v>SMALL</v>
          </cell>
          <cell r="H7984" t="str">
            <v>JA</v>
          </cell>
          <cell r="I7984" t="str">
            <v>0024130 - SPRING INSURANCE GROUP LLC</v>
          </cell>
        </row>
        <row r="7985">
          <cell r="A7985" t="str">
            <v>C59456IH</v>
          </cell>
          <cell r="B7985">
            <v>42185</v>
          </cell>
          <cell r="C7985" t="str">
            <v>C59456</v>
          </cell>
          <cell r="D7985" t="str">
            <v>Work n Leisure Products</v>
          </cell>
          <cell r="E7985" t="str">
            <v>MA</v>
          </cell>
          <cell r="F7985" t="str">
            <v>P1</v>
          </cell>
          <cell r="G7985" t="str">
            <v>SMALL</v>
          </cell>
          <cell r="H7985" t="str">
            <v>IH</v>
          </cell>
          <cell r="I7985" t="str">
            <v>0024160 - DF MURPHY LIFE INSURANCE AGENCY</v>
          </cell>
        </row>
        <row r="7986">
          <cell r="A7986" t="str">
            <v>C59457IV</v>
          </cell>
          <cell r="B7986">
            <v>42185</v>
          </cell>
          <cell r="C7986" t="str">
            <v>C59457</v>
          </cell>
          <cell r="D7986" t="str">
            <v>Paul Doherty Insurance Agency</v>
          </cell>
          <cell r="E7986" t="str">
            <v>NH</v>
          </cell>
          <cell r="F7986" t="str">
            <v>P1</v>
          </cell>
          <cell r="G7986" t="str">
            <v>SMALL</v>
          </cell>
          <cell r="H7986" t="str">
            <v>IV</v>
          </cell>
          <cell r="I7986" t="str">
            <v>0029216 - SIROIS, RICHARD L</v>
          </cell>
        </row>
        <row r="7987">
          <cell r="A7987" t="str">
            <v>C59458JA</v>
          </cell>
          <cell r="B7987">
            <v>42185</v>
          </cell>
          <cell r="C7987" t="str">
            <v>C59458</v>
          </cell>
          <cell r="D7987" t="str">
            <v>David Menon Corporation</v>
          </cell>
          <cell r="E7987" t="str">
            <v>MA</v>
          </cell>
          <cell r="F7987" t="str">
            <v>P1</v>
          </cell>
          <cell r="G7987" t="str">
            <v>SMALL</v>
          </cell>
          <cell r="H7987" t="str">
            <v>JA</v>
          </cell>
          <cell r="I7987" t="str">
            <v>0034752 - INTEGRATED INSURANCE SOLUTIONS LLC</v>
          </cell>
        </row>
        <row r="7988">
          <cell r="A7988" t="str">
            <v>C59459IH</v>
          </cell>
          <cell r="B7988">
            <v>42185</v>
          </cell>
          <cell r="C7988" t="str">
            <v>C59459</v>
          </cell>
          <cell r="D7988" t="str">
            <v>Cri-Sil, LLC</v>
          </cell>
          <cell r="E7988" t="str">
            <v>ME</v>
          </cell>
          <cell r="F7988" t="str">
            <v>P1</v>
          </cell>
          <cell r="G7988" t="str">
            <v>SMALL</v>
          </cell>
          <cell r="H7988" t="str">
            <v>IH</v>
          </cell>
          <cell r="I7988" t="str">
            <v>0031658 - CGI EMPLOYEE BENEFITS GROUP</v>
          </cell>
        </row>
        <row r="7989">
          <cell r="A7989" t="str">
            <v>C59459IV</v>
          </cell>
          <cell r="B7989">
            <v>42185</v>
          </cell>
          <cell r="C7989" t="str">
            <v>C59459</v>
          </cell>
          <cell r="D7989" t="str">
            <v>Cri-Sil, LLC</v>
          </cell>
          <cell r="E7989" t="str">
            <v>ME</v>
          </cell>
          <cell r="F7989" t="str">
            <v>P1</v>
          </cell>
          <cell r="G7989" t="str">
            <v>SMALL</v>
          </cell>
          <cell r="H7989" t="str">
            <v>IV</v>
          </cell>
          <cell r="I7989" t="str">
            <v>0031658 - CGI EMPLOYEE BENEFITS GROUP</v>
          </cell>
        </row>
        <row r="7990">
          <cell r="A7990" t="str">
            <v>C59460IH</v>
          </cell>
          <cell r="B7990">
            <v>42185</v>
          </cell>
          <cell r="C7990" t="str">
            <v>C59460</v>
          </cell>
          <cell r="D7990" t="str">
            <v>Drews Dental Services, PC</v>
          </cell>
          <cell r="E7990" t="str">
            <v>ME</v>
          </cell>
          <cell r="F7990" t="str">
            <v>P1</v>
          </cell>
          <cell r="G7990" t="str">
            <v>SMALL</v>
          </cell>
          <cell r="H7990" t="str">
            <v>IH</v>
          </cell>
          <cell r="I7990" t="str">
            <v>0024300 - POIRIER, MARC R</v>
          </cell>
        </row>
        <row r="7991">
          <cell r="A7991" t="str">
            <v>C59460IV</v>
          </cell>
          <cell r="B7991">
            <v>42185</v>
          </cell>
          <cell r="C7991" t="str">
            <v>C59460</v>
          </cell>
          <cell r="D7991" t="str">
            <v>Drews Dental Services, PC</v>
          </cell>
          <cell r="E7991" t="str">
            <v>ME</v>
          </cell>
          <cell r="F7991" t="str">
            <v>P1</v>
          </cell>
          <cell r="G7991" t="str">
            <v>SMALL</v>
          </cell>
          <cell r="H7991" t="str">
            <v>IV</v>
          </cell>
          <cell r="I7991" t="str">
            <v>0024300 - POIRIER, MARC R</v>
          </cell>
        </row>
        <row r="7992">
          <cell r="A7992" t="str">
            <v>C59462IH</v>
          </cell>
          <cell r="B7992">
            <v>42185</v>
          </cell>
          <cell r="C7992" t="str">
            <v>C59462</v>
          </cell>
          <cell r="D7992" t="str">
            <v>Plymouth Industrial OP, LP.</v>
          </cell>
          <cell r="E7992" t="str">
            <v>MA</v>
          </cell>
          <cell r="F7992" t="str">
            <v>P1</v>
          </cell>
          <cell r="G7992" t="str">
            <v>SMALL</v>
          </cell>
          <cell r="H7992" t="str">
            <v>IH</v>
          </cell>
          <cell r="I7992" t="str">
            <v>0024909 - BRUCE CROHN LLC</v>
          </cell>
        </row>
        <row r="7993">
          <cell r="A7993" t="str">
            <v>C59465IV</v>
          </cell>
          <cell r="B7993">
            <v>42185</v>
          </cell>
          <cell r="C7993" t="str">
            <v>C59465</v>
          </cell>
          <cell r="D7993" t="str">
            <v>Anesthesia Associates PA</v>
          </cell>
          <cell r="E7993" t="str">
            <v>NH</v>
          </cell>
          <cell r="F7993" t="str">
            <v>P1</v>
          </cell>
          <cell r="G7993" t="str">
            <v>SMALL</v>
          </cell>
          <cell r="H7993" t="str">
            <v>IV</v>
          </cell>
          <cell r="I7993" t="str">
            <v>0024292 - NEW ENGLAND EMPLOYEE BENEFITS COUNCIL</v>
          </cell>
        </row>
        <row r="7994">
          <cell r="A7994" t="str">
            <v>C59466JM</v>
          </cell>
          <cell r="B7994">
            <v>42185</v>
          </cell>
          <cell r="C7994" t="str">
            <v>C59466</v>
          </cell>
          <cell r="D7994" t="str">
            <v>Mark K Coulombe &amp; Sons LLC</v>
          </cell>
          <cell r="E7994" t="str">
            <v>NH</v>
          </cell>
          <cell r="F7994" t="str">
            <v>P1</v>
          </cell>
          <cell r="G7994" t="str">
            <v>SMALL</v>
          </cell>
          <cell r="H7994" t="str">
            <v>JM</v>
          </cell>
          <cell r="I7994" t="str">
            <v>0035675 - INTEGRATED INSURANCE SOLUTIONS LLC</v>
          </cell>
        </row>
        <row r="7995">
          <cell r="A7995" t="str">
            <v>C59468IH</v>
          </cell>
          <cell r="B7995">
            <v>42185</v>
          </cell>
          <cell r="C7995" t="str">
            <v>C59468</v>
          </cell>
          <cell r="D7995" t="str">
            <v>Linda Bennett OD</v>
          </cell>
          <cell r="E7995" t="str">
            <v>MA</v>
          </cell>
          <cell r="F7995" t="str">
            <v>P1</v>
          </cell>
          <cell r="G7995" t="str">
            <v>SMALL</v>
          </cell>
          <cell r="H7995" t="str">
            <v>IH</v>
          </cell>
          <cell r="I7995" t="str">
            <v>0024278 - SPRING INSURANCE GROUP LLC</v>
          </cell>
        </row>
        <row r="7996">
          <cell r="A7996" t="str">
            <v>C59472IV</v>
          </cell>
          <cell r="B7996">
            <v>42185</v>
          </cell>
          <cell r="C7996" t="str">
            <v>C59472</v>
          </cell>
          <cell r="D7996" t="str">
            <v>V2 Strategic Advisors</v>
          </cell>
          <cell r="E7996" t="str">
            <v>NH</v>
          </cell>
          <cell r="F7996" t="str">
            <v>P1</v>
          </cell>
          <cell r="G7996" t="str">
            <v>SMALL</v>
          </cell>
          <cell r="H7996" t="str">
            <v>IV</v>
          </cell>
          <cell r="I7996" t="str">
            <v>0024191 - AFFORDABLE HEALTH SOLUTIONS</v>
          </cell>
        </row>
        <row r="7997">
          <cell r="A7997" t="str">
            <v>C59479IA</v>
          </cell>
          <cell r="B7997">
            <v>42185</v>
          </cell>
          <cell r="C7997" t="str">
            <v>C59479</v>
          </cell>
          <cell r="D7997" t="str">
            <v>VaultLogix LLC</v>
          </cell>
          <cell r="E7997" t="str">
            <v>MA</v>
          </cell>
          <cell r="F7997" t="str">
            <v>P1</v>
          </cell>
          <cell r="G7997" t="str">
            <v>SMALL</v>
          </cell>
          <cell r="H7997" t="str">
            <v>IA</v>
          </cell>
          <cell r="I7997" t="str">
            <v>0024899 - BRUCE CROHN LLC</v>
          </cell>
        </row>
        <row r="7998">
          <cell r="A7998" t="str">
            <v>C59479IH</v>
          </cell>
          <cell r="B7998">
            <v>42185</v>
          </cell>
          <cell r="C7998" t="str">
            <v>C59479</v>
          </cell>
          <cell r="D7998" t="str">
            <v>VaultLogix LLC</v>
          </cell>
          <cell r="E7998" t="str">
            <v>MA</v>
          </cell>
          <cell r="F7998" t="str">
            <v>P1</v>
          </cell>
          <cell r="G7998" t="str">
            <v>SMALL</v>
          </cell>
          <cell r="H7998" t="str">
            <v>IH</v>
          </cell>
          <cell r="I7998" t="str">
            <v>0024899 - BRUCE CROHN LLC</v>
          </cell>
        </row>
        <row r="7999">
          <cell r="A7999" t="str">
            <v>C59481IH</v>
          </cell>
          <cell r="B7999">
            <v>42185</v>
          </cell>
          <cell r="C7999" t="str">
            <v>C59481</v>
          </cell>
          <cell r="D7999" t="str">
            <v>Kadence International</v>
          </cell>
          <cell r="E7999" t="str">
            <v>MA</v>
          </cell>
          <cell r="F7999" t="str">
            <v>P1</v>
          </cell>
          <cell r="G7999" t="str">
            <v>SMALL</v>
          </cell>
          <cell r="H7999" t="str">
            <v>IH</v>
          </cell>
          <cell r="I7999" t="str">
            <v>0024255 - PROCTOR &amp; CO INSURANCE AGENCY INC</v>
          </cell>
        </row>
        <row r="8000">
          <cell r="A8000" t="str">
            <v>C59482IA</v>
          </cell>
          <cell r="B8000">
            <v>42185</v>
          </cell>
          <cell r="C8000" t="str">
            <v>C59482</v>
          </cell>
          <cell r="D8000" t="str">
            <v>Sheva Productions LLC</v>
          </cell>
          <cell r="E8000" t="str">
            <v>MA</v>
          </cell>
          <cell r="F8000" t="str">
            <v>P1</v>
          </cell>
          <cell r="G8000" t="str">
            <v>SMALL</v>
          </cell>
          <cell r="H8000" t="str">
            <v>IA</v>
          </cell>
        </row>
        <row r="8001">
          <cell r="A8001" t="str">
            <v>C59485JH</v>
          </cell>
          <cell r="B8001">
            <v>42185</v>
          </cell>
          <cell r="C8001" t="str">
            <v>C59485</v>
          </cell>
          <cell r="D8001" t="str">
            <v>Pond Garden Estates LLC</v>
          </cell>
          <cell r="E8001" t="str">
            <v>NH</v>
          </cell>
          <cell r="F8001" t="str">
            <v>P1</v>
          </cell>
          <cell r="G8001" t="str">
            <v>SMALL</v>
          </cell>
          <cell r="H8001" t="str">
            <v>JH</v>
          </cell>
          <cell r="I8001" t="str">
            <v>0029223 - CROSS INSURANCE - MANCHESTER</v>
          </cell>
        </row>
        <row r="8002">
          <cell r="A8002" t="str">
            <v>C59485JN</v>
          </cell>
          <cell r="B8002">
            <v>42185</v>
          </cell>
          <cell r="C8002" t="str">
            <v>C59485</v>
          </cell>
          <cell r="D8002" t="str">
            <v>Pond Garden Estates LLC</v>
          </cell>
          <cell r="E8002" t="str">
            <v>NH</v>
          </cell>
          <cell r="F8002" t="str">
            <v>P1</v>
          </cell>
          <cell r="G8002" t="str">
            <v>SMALL</v>
          </cell>
          <cell r="H8002" t="str">
            <v>JN</v>
          </cell>
          <cell r="I8002" t="str">
            <v>0029223 - CROSS INSURANCE - MANCHESTER</v>
          </cell>
        </row>
        <row r="8003">
          <cell r="A8003" t="str">
            <v>C59486IH</v>
          </cell>
          <cell r="B8003">
            <v>42185</v>
          </cell>
          <cell r="C8003" t="str">
            <v>C59486</v>
          </cell>
          <cell r="D8003" t="str">
            <v>R F McManus Co Inc</v>
          </cell>
          <cell r="E8003" t="str">
            <v>MA</v>
          </cell>
          <cell r="F8003" t="str">
            <v>P1</v>
          </cell>
          <cell r="G8003" t="str">
            <v>SMALL</v>
          </cell>
          <cell r="H8003" t="str">
            <v>IH</v>
          </cell>
          <cell r="I8003" t="str">
            <v>0034813 - DIGITAL INSURANCE AGENCY INC</v>
          </cell>
        </row>
        <row r="8004">
          <cell r="A8004" t="str">
            <v>C59487JM</v>
          </cell>
          <cell r="B8004">
            <v>42185</v>
          </cell>
          <cell r="C8004" t="str">
            <v>C59487</v>
          </cell>
          <cell r="D8004" t="str">
            <v>JMD Construction Co</v>
          </cell>
          <cell r="E8004" t="str">
            <v>NH</v>
          </cell>
          <cell r="F8004" t="str">
            <v>P1</v>
          </cell>
          <cell r="G8004" t="str">
            <v>SMALL</v>
          </cell>
          <cell r="H8004" t="str">
            <v>JM</v>
          </cell>
          <cell r="I8004" t="str">
            <v>0029772 - GRANITE GROUP BENEFITS LLC</v>
          </cell>
        </row>
        <row r="8005">
          <cell r="A8005" t="str">
            <v>C59488IV</v>
          </cell>
          <cell r="B8005">
            <v>42185</v>
          </cell>
          <cell r="C8005" t="str">
            <v>C59488</v>
          </cell>
          <cell r="D8005" t="str">
            <v>Joseph Gann Jewelers LLC</v>
          </cell>
          <cell r="E8005" t="str">
            <v>MA</v>
          </cell>
          <cell r="F8005" t="str">
            <v>P1</v>
          </cell>
          <cell r="G8005" t="str">
            <v>SMALL</v>
          </cell>
          <cell r="H8005" t="str">
            <v>IV</v>
          </cell>
          <cell r="I8005" t="str">
            <v>0024197 - EISENBERG, RICHARD A</v>
          </cell>
        </row>
        <row r="8006">
          <cell r="A8006" t="str">
            <v>C59488MI</v>
          </cell>
          <cell r="B8006">
            <v>42185</v>
          </cell>
          <cell r="C8006" t="str">
            <v>C59488</v>
          </cell>
          <cell r="D8006" t="str">
            <v>Joseph Gann Jewelers LLC</v>
          </cell>
          <cell r="E8006" t="str">
            <v>MA</v>
          </cell>
          <cell r="F8006" t="str">
            <v>P1</v>
          </cell>
          <cell r="G8006" t="str">
            <v>MCARE</v>
          </cell>
          <cell r="H8006" t="str">
            <v>MI</v>
          </cell>
          <cell r="I8006" t="str">
            <v>0024197 - EISENBERG, RICHARD A</v>
          </cell>
        </row>
        <row r="8007">
          <cell r="A8007" t="str">
            <v>C59492IH</v>
          </cell>
          <cell r="B8007">
            <v>42185</v>
          </cell>
          <cell r="C8007" t="str">
            <v>C59492</v>
          </cell>
          <cell r="D8007" t="str">
            <v>Trio Wine Company Inc</v>
          </cell>
          <cell r="E8007" t="str">
            <v>MA</v>
          </cell>
          <cell r="F8007" t="str">
            <v>P1</v>
          </cell>
          <cell r="G8007" t="str">
            <v>SMALL</v>
          </cell>
          <cell r="H8007" t="str">
            <v>IH</v>
          </cell>
          <cell r="I8007" t="str">
            <v>0035750 - NFP CORPORATE SERVICES (NY) LLC</v>
          </cell>
        </row>
        <row r="8008">
          <cell r="A8008" t="str">
            <v>C59493IA</v>
          </cell>
          <cell r="B8008">
            <v>42185</v>
          </cell>
          <cell r="C8008" t="str">
            <v>C59493</v>
          </cell>
          <cell r="D8008" t="str">
            <v>InnoCentive Inc</v>
          </cell>
          <cell r="E8008" t="str">
            <v>MA</v>
          </cell>
          <cell r="F8008" t="str">
            <v>P1</v>
          </cell>
          <cell r="G8008" t="str">
            <v>SMALL</v>
          </cell>
          <cell r="H8008" t="str">
            <v>IA</v>
          </cell>
          <cell r="I8008" t="str">
            <v>0035639 - PAYCHEX AGENCY INC</v>
          </cell>
        </row>
        <row r="8009">
          <cell r="A8009" t="str">
            <v>C59493IH</v>
          </cell>
          <cell r="B8009">
            <v>42185</v>
          </cell>
          <cell r="C8009" t="str">
            <v>C59493</v>
          </cell>
          <cell r="D8009" t="str">
            <v>InnoCentive Inc</v>
          </cell>
          <cell r="E8009" t="str">
            <v>MA</v>
          </cell>
          <cell r="F8009" t="str">
            <v>P1</v>
          </cell>
          <cell r="G8009" t="str">
            <v>SMALL</v>
          </cell>
          <cell r="H8009" t="str">
            <v>IH</v>
          </cell>
          <cell r="I8009" t="str">
            <v>0035639 - PAYCHEX AGENCY INC</v>
          </cell>
        </row>
        <row r="8010">
          <cell r="A8010" t="str">
            <v>C59493JA</v>
          </cell>
          <cell r="B8010">
            <v>42185</v>
          </cell>
          <cell r="C8010" t="str">
            <v>C59493</v>
          </cell>
          <cell r="D8010" t="str">
            <v>InnoCentive Inc</v>
          </cell>
          <cell r="E8010" t="str">
            <v>MA</v>
          </cell>
          <cell r="F8010" t="str">
            <v>P1</v>
          </cell>
          <cell r="G8010" t="str">
            <v>SMALL</v>
          </cell>
          <cell r="H8010" t="str">
            <v>JA</v>
          </cell>
          <cell r="I8010" t="str">
            <v>0035639 - PAYCHEX AGENCY INC</v>
          </cell>
        </row>
        <row r="8011">
          <cell r="A8011" t="str">
            <v>C59496PO</v>
          </cell>
          <cell r="B8011">
            <v>42185</v>
          </cell>
          <cell r="C8011" t="str">
            <v>C59496</v>
          </cell>
          <cell r="D8011" t="str">
            <v>Seavey's Furniture &amp; Appliance</v>
          </cell>
          <cell r="E8011" t="str">
            <v>ME</v>
          </cell>
          <cell r="F8011" t="str">
            <v>P1</v>
          </cell>
          <cell r="G8011" t="str">
            <v>SMALL</v>
          </cell>
          <cell r="H8011" t="str">
            <v>PO</v>
          </cell>
          <cell r="I8011" t="str">
            <v>0023935 - GAGNE, ROGER N</v>
          </cell>
        </row>
        <row r="8012">
          <cell r="A8012" t="str">
            <v>C59497IV</v>
          </cell>
          <cell r="B8012">
            <v>42185</v>
          </cell>
          <cell r="C8012" t="str">
            <v>C59497</v>
          </cell>
          <cell r="D8012" t="str">
            <v>D2D Fund Inc</v>
          </cell>
          <cell r="E8012" t="str">
            <v>MA</v>
          </cell>
          <cell r="F8012" t="str">
            <v>P1</v>
          </cell>
          <cell r="G8012" t="str">
            <v>SMALL</v>
          </cell>
          <cell r="H8012" t="str">
            <v>IV</v>
          </cell>
          <cell r="I8012" t="str">
            <v>0035811 - YOURPEOPLE INC</v>
          </cell>
        </row>
        <row r="8013">
          <cell r="A8013" t="str">
            <v>C59498JM</v>
          </cell>
          <cell r="B8013">
            <v>42185</v>
          </cell>
          <cell r="C8013" t="str">
            <v>C59498</v>
          </cell>
          <cell r="D8013" t="str">
            <v>Artistic Tile LLC</v>
          </cell>
          <cell r="E8013" t="str">
            <v>NH</v>
          </cell>
          <cell r="F8013" t="str">
            <v>P1</v>
          </cell>
          <cell r="G8013" t="str">
            <v>SMALL</v>
          </cell>
          <cell r="H8013" t="str">
            <v>JM</v>
          </cell>
          <cell r="I8013" t="str">
            <v>0030986 - LIFETIME BENEFITS GROUP INC</v>
          </cell>
        </row>
        <row r="8014">
          <cell r="A8014" t="str">
            <v>C59500IH</v>
          </cell>
          <cell r="B8014">
            <v>42185</v>
          </cell>
          <cell r="C8014" t="str">
            <v>C59500</v>
          </cell>
          <cell r="D8014" t="str">
            <v>Bristow Electric Co Inc</v>
          </cell>
          <cell r="E8014" t="str">
            <v>MA</v>
          </cell>
          <cell r="F8014" t="str">
            <v>P1</v>
          </cell>
          <cell r="G8014" t="str">
            <v>SMALL</v>
          </cell>
          <cell r="H8014" t="str">
            <v>IH</v>
          </cell>
          <cell r="I8014" t="str">
            <v>0024199 - HEALTH NETWORK</v>
          </cell>
        </row>
        <row r="8015">
          <cell r="A8015" t="str">
            <v>C59501JM</v>
          </cell>
          <cell r="B8015">
            <v>42185</v>
          </cell>
          <cell r="C8015" t="str">
            <v>C59501</v>
          </cell>
          <cell r="D8015" t="str">
            <v>Performance Chemicals, LLC</v>
          </cell>
          <cell r="E8015" t="str">
            <v>NH</v>
          </cell>
          <cell r="F8015" t="str">
            <v>P1</v>
          </cell>
          <cell r="G8015" t="str">
            <v>SMALL</v>
          </cell>
          <cell r="H8015" t="str">
            <v>JM</v>
          </cell>
          <cell r="I8015" t="str">
            <v>0024204 - JARVIS III, HAROLD F</v>
          </cell>
        </row>
        <row r="8016">
          <cell r="A8016" t="str">
            <v>C59502IH</v>
          </cell>
          <cell r="B8016">
            <v>42185</v>
          </cell>
          <cell r="C8016" t="str">
            <v>C59502</v>
          </cell>
          <cell r="D8016" t="str">
            <v>Horiuchi Solien Inc</v>
          </cell>
          <cell r="E8016" t="str">
            <v>MA</v>
          </cell>
          <cell r="F8016" t="str">
            <v>P1</v>
          </cell>
          <cell r="G8016" t="str">
            <v>SMALL</v>
          </cell>
          <cell r="H8016" t="str">
            <v>IH</v>
          </cell>
          <cell r="I8016" t="str">
            <v>0032000 - MURRAY &amp; MACDONALD INSURANCE SVCS INC</v>
          </cell>
        </row>
        <row r="8017">
          <cell r="A8017" t="str">
            <v>C59508IH</v>
          </cell>
          <cell r="B8017">
            <v>42185</v>
          </cell>
          <cell r="C8017" t="str">
            <v>C59508</v>
          </cell>
          <cell r="D8017" t="str">
            <v>Orso Law, P.A.</v>
          </cell>
          <cell r="E8017" t="str">
            <v>ME</v>
          </cell>
          <cell r="F8017" t="str">
            <v>P1</v>
          </cell>
          <cell r="G8017" t="str">
            <v>SMALL</v>
          </cell>
          <cell r="H8017" t="str">
            <v>IH</v>
          </cell>
          <cell r="I8017" t="str">
            <v>0032013 - CLARK INSURANCE</v>
          </cell>
        </row>
        <row r="8018">
          <cell r="A8018" t="str">
            <v>C59509IH</v>
          </cell>
          <cell r="B8018">
            <v>42185</v>
          </cell>
          <cell r="C8018" t="str">
            <v>C59509</v>
          </cell>
          <cell r="D8018" t="str">
            <v>B and B Auto Inc</v>
          </cell>
          <cell r="E8018" t="str">
            <v>MA</v>
          </cell>
          <cell r="F8018" t="str">
            <v>P1</v>
          </cell>
          <cell r="G8018" t="str">
            <v>SMALL</v>
          </cell>
          <cell r="H8018" t="str">
            <v>IH</v>
          </cell>
          <cell r="I8018" t="str">
            <v>0025945 - BOSTON COMMONWEALTH ADVANTAGE LLC</v>
          </cell>
        </row>
        <row r="8019">
          <cell r="A8019" t="str">
            <v>C59511IH</v>
          </cell>
          <cell r="B8019">
            <v>42185</v>
          </cell>
          <cell r="C8019" t="str">
            <v>C59511</v>
          </cell>
          <cell r="D8019" t="str">
            <v>American Congregational Association</v>
          </cell>
          <cell r="E8019" t="str">
            <v>MA</v>
          </cell>
          <cell r="F8019" t="str">
            <v>P1</v>
          </cell>
          <cell r="G8019" t="str">
            <v>SMALL</v>
          </cell>
          <cell r="H8019" t="str">
            <v>IH</v>
          </cell>
          <cell r="I8019" t="str">
            <v>0024253 - WARD, MICHAEL  J</v>
          </cell>
        </row>
        <row r="8020">
          <cell r="A8020" t="str">
            <v>C59512IH</v>
          </cell>
          <cell r="B8020">
            <v>42185</v>
          </cell>
          <cell r="C8020" t="str">
            <v>C59512</v>
          </cell>
          <cell r="D8020" t="str">
            <v>Childrens Speech &amp; Language Services LLC</v>
          </cell>
          <cell r="E8020" t="str">
            <v>MA</v>
          </cell>
          <cell r="F8020" t="str">
            <v>P1</v>
          </cell>
          <cell r="G8020" t="str">
            <v>SMALL</v>
          </cell>
          <cell r="H8020" t="str">
            <v>IH</v>
          </cell>
          <cell r="I8020" t="str">
            <v>0024279 - SUMMIT FINANCIAL INSURANCE AGCY</v>
          </cell>
        </row>
        <row r="8021">
          <cell r="A8021" t="str">
            <v>C59513IH</v>
          </cell>
          <cell r="B8021">
            <v>42185</v>
          </cell>
          <cell r="C8021" t="str">
            <v>C59513</v>
          </cell>
          <cell r="D8021" t="str">
            <v>Blue Cow Software Inc</v>
          </cell>
          <cell r="E8021" t="str">
            <v>MA</v>
          </cell>
          <cell r="F8021" t="str">
            <v>P1</v>
          </cell>
          <cell r="G8021" t="str">
            <v>SMALL</v>
          </cell>
          <cell r="H8021" t="str">
            <v>IH</v>
          </cell>
          <cell r="I8021" t="str">
            <v>0024289 - UNITED BUSINESSMANS INSURANCE AGENCY</v>
          </cell>
        </row>
        <row r="8022">
          <cell r="A8022" t="str">
            <v>C59514IH</v>
          </cell>
          <cell r="B8022">
            <v>42185</v>
          </cell>
          <cell r="C8022" t="str">
            <v>C59514</v>
          </cell>
          <cell r="D8022" t="str">
            <v>Mechanical Control Systems Inc</v>
          </cell>
          <cell r="E8022" t="str">
            <v>MA</v>
          </cell>
          <cell r="F8022" t="str">
            <v>P1</v>
          </cell>
          <cell r="G8022" t="str">
            <v>SMALL</v>
          </cell>
          <cell r="H8022" t="str">
            <v>IH</v>
          </cell>
          <cell r="I8022" t="str">
            <v>0024137 - LINNANE, ROBERT M</v>
          </cell>
        </row>
        <row r="8023">
          <cell r="A8023" t="str">
            <v>C59515JM</v>
          </cell>
          <cell r="B8023">
            <v>42185</v>
          </cell>
          <cell r="C8023" t="str">
            <v>C59515</v>
          </cell>
          <cell r="D8023" t="str">
            <v>Devine Marketing Group</v>
          </cell>
          <cell r="E8023" t="str">
            <v>NH</v>
          </cell>
          <cell r="F8023" t="str">
            <v>P1</v>
          </cell>
          <cell r="G8023" t="str">
            <v>SMALL</v>
          </cell>
          <cell r="H8023" t="str">
            <v>JM</v>
          </cell>
          <cell r="I8023" t="str">
            <v>0029263 - DAVIS &amp; TOWLE-WALNUT HILL LLC</v>
          </cell>
        </row>
        <row r="8024">
          <cell r="A8024" t="str">
            <v>C59516JM</v>
          </cell>
          <cell r="B8024">
            <v>42185</v>
          </cell>
          <cell r="C8024" t="str">
            <v>C59516</v>
          </cell>
          <cell r="D8024" t="str">
            <v>David R Crupi LLC</v>
          </cell>
          <cell r="E8024" t="str">
            <v>NH</v>
          </cell>
          <cell r="F8024" t="str">
            <v>P1</v>
          </cell>
          <cell r="G8024" t="str">
            <v>SMALL</v>
          </cell>
          <cell r="H8024" t="str">
            <v>JM</v>
          </cell>
          <cell r="I8024" t="str">
            <v>0029852 - GRANITE GROUP BENEFITS LLC</v>
          </cell>
        </row>
        <row r="8025">
          <cell r="A8025" t="str">
            <v>C59517IH</v>
          </cell>
          <cell r="B8025">
            <v>42185</v>
          </cell>
          <cell r="C8025" t="str">
            <v>C59517</v>
          </cell>
          <cell r="D8025" t="str">
            <v>Feinberg Hanson LLP</v>
          </cell>
          <cell r="E8025" t="str">
            <v>MA</v>
          </cell>
          <cell r="F8025" t="str">
            <v>P1</v>
          </cell>
          <cell r="G8025" t="str">
            <v>SMALL</v>
          </cell>
          <cell r="H8025" t="str">
            <v>IH</v>
          </cell>
          <cell r="I8025" t="str">
            <v>0024185 - EBS INSURANCE BROKERS INC</v>
          </cell>
        </row>
        <row r="8026">
          <cell r="A8026" t="str">
            <v>C59519IH</v>
          </cell>
          <cell r="B8026">
            <v>42185</v>
          </cell>
          <cell r="C8026" t="str">
            <v>C59519</v>
          </cell>
          <cell r="D8026" t="str">
            <v>Stephen J Hoenig MD PC</v>
          </cell>
          <cell r="E8026" t="str">
            <v>MA</v>
          </cell>
          <cell r="F8026" t="str">
            <v>P1</v>
          </cell>
          <cell r="G8026" t="str">
            <v>SMALL</v>
          </cell>
          <cell r="H8026" t="str">
            <v>IH</v>
          </cell>
          <cell r="I8026" t="str">
            <v>0024177 - KAPLAN, ELLEN A</v>
          </cell>
        </row>
        <row r="8027">
          <cell r="A8027" t="str">
            <v>C59520IA</v>
          </cell>
          <cell r="B8027">
            <v>42185</v>
          </cell>
          <cell r="C8027" t="str">
            <v>C59520</v>
          </cell>
          <cell r="D8027" t="str">
            <v>Pulmatrix Inc</v>
          </cell>
          <cell r="E8027" t="str">
            <v>MA</v>
          </cell>
          <cell r="F8027" t="str">
            <v>P1</v>
          </cell>
          <cell r="G8027" t="str">
            <v>SMALL</v>
          </cell>
          <cell r="H8027" t="str">
            <v>IA</v>
          </cell>
          <cell r="I8027" t="str">
            <v>0024196 - EBS INSURANCE BROKERS INC</v>
          </cell>
        </row>
        <row r="8028">
          <cell r="A8028" t="str">
            <v>C59521IA</v>
          </cell>
          <cell r="B8028">
            <v>42185</v>
          </cell>
          <cell r="C8028" t="str">
            <v>C59521</v>
          </cell>
          <cell r="D8028" t="str">
            <v>Vedant Incorporated</v>
          </cell>
          <cell r="E8028" t="str">
            <v>MA</v>
          </cell>
          <cell r="F8028" t="str">
            <v>P1</v>
          </cell>
          <cell r="G8028" t="str">
            <v>SMALL</v>
          </cell>
          <cell r="H8028" t="str">
            <v>IA</v>
          </cell>
          <cell r="I8028" t="str">
            <v>0025185 - BROWN &amp; BROWN OF MASSACHUSETTS LLC</v>
          </cell>
        </row>
        <row r="8029">
          <cell r="A8029" t="str">
            <v>C59521IH</v>
          </cell>
          <cell r="B8029">
            <v>42185</v>
          </cell>
          <cell r="C8029" t="str">
            <v>C59521</v>
          </cell>
          <cell r="D8029" t="str">
            <v>Vedant Incorporated</v>
          </cell>
          <cell r="E8029" t="str">
            <v>MA</v>
          </cell>
          <cell r="F8029" t="str">
            <v>P1</v>
          </cell>
          <cell r="G8029" t="str">
            <v>SMALL</v>
          </cell>
          <cell r="H8029" t="str">
            <v>IH</v>
          </cell>
          <cell r="I8029" t="str">
            <v>0025185 - BROWN &amp; BROWN OF MASSACHUSETTS LLC</v>
          </cell>
        </row>
        <row r="8030">
          <cell r="A8030" t="str">
            <v>C59524IH</v>
          </cell>
          <cell r="B8030">
            <v>42185</v>
          </cell>
          <cell r="C8030" t="str">
            <v>C59524</v>
          </cell>
          <cell r="D8030" t="str">
            <v>North Atlantic Fire &amp; Safety Inc</v>
          </cell>
          <cell r="E8030" t="str">
            <v>MA</v>
          </cell>
          <cell r="F8030" t="str">
            <v>P1</v>
          </cell>
          <cell r="G8030" t="str">
            <v>SMALL</v>
          </cell>
          <cell r="H8030" t="str">
            <v>IH</v>
          </cell>
          <cell r="I8030" t="str">
            <v>0024256 - BRIGHT AGENCY INC</v>
          </cell>
        </row>
        <row r="8031">
          <cell r="A8031" t="str">
            <v>C59528IH</v>
          </cell>
          <cell r="B8031">
            <v>42185</v>
          </cell>
          <cell r="C8031" t="str">
            <v>C59528</v>
          </cell>
          <cell r="D8031" t="str">
            <v>KDDM LLC</v>
          </cell>
          <cell r="E8031" t="str">
            <v>MA</v>
          </cell>
          <cell r="F8031" t="str">
            <v>P1</v>
          </cell>
          <cell r="G8031" t="str">
            <v>SMALL</v>
          </cell>
          <cell r="H8031" t="str">
            <v>IH</v>
          </cell>
          <cell r="I8031" t="str">
            <v>0024316 - KAPLAN, ELLEN A</v>
          </cell>
        </row>
        <row r="8032">
          <cell r="A8032" t="str">
            <v>C59529IH</v>
          </cell>
          <cell r="B8032">
            <v>42185</v>
          </cell>
          <cell r="C8032" t="str">
            <v>C59529</v>
          </cell>
          <cell r="D8032" t="str">
            <v>Porogen Corporation</v>
          </cell>
          <cell r="E8032" t="str">
            <v>MA</v>
          </cell>
          <cell r="F8032" t="str">
            <v>P1</v>
          </cell>
          <cell r="G8032" t="str">
            <v>SMALL</v>
          </cell>
          <cell r="H8032" t="str">
            <v>IH</v>
          </cell>
          <cell r="I8032" t="str">
            <v>0024261 - WARD, MICHAEL  J</v>
          </cell>
        </row>
        <row r="8033">
          <cell r="A8033" t="str">
            <v>C59531IH</v>
          </cell>
          <cell r="B8033">
            <v>42185</v>
          </cell>
          <cell r="C8033" t="str">
            <v>C59531</v>
          </cell>
          <cell r="D8033" t="str">
            <v>Richard D Pierce DMD PC</v>
          </cell>
          <cell r="E8033" t="str">
            <v>MA</v>
          </cell>
          <cell r="F8033" t="str">
            <v>P1</v>
          </cell>
          <cell r="G8033" t="str">
            <v>GPC</v>
          </cell>
          <cell r="H8033" t="str">
            <v>IH</v>
          </cell>
          <cell r="I8033" t="str">
            <v>0024285 - SPRING INSURANCE GROUP LLC</v>
          </cell>
        </row>
        <row r="8034">
          <cell r="A8034" t="str">
            <v>C59534JM</v>
          </cell>
          <cell r="B8034">
            <v>42185</v>
          </cell>
          <cell r="C8034" t="str">
            <v>C59534</v>
          </cell>
          <cell r="D8034" t="str">
            <v>Plexxi Inc</v>
          </cell>
          <cell r="E8034" t="str">
            <v>NH</v>
          </cell>
          <cell r="F8034" t="str">
            <v>P1</v>
          </cell>
          <cell r="G8034" t="str">
            <v>CRC</v>
          </cell>
          <cell r="H8034" t="str">
            <v>JM</v>
          </cell>
          <cell r="I8034" t="str">
            <v>0032835 - GALLAGHER BENEFIT SERVICES INC</v>
          </cell>
        </row>
        <row r="8035">
          <cell r="A8035" t="str">
            <v>C59534JN</v>
          </cell>
          <cell r="B8035">
            <v>42185</v>
          </cell>
          <cell r="C8035" t="str">
            <v>C59534</v>
          </cell>
          <cell r="D8035" t="str">
            <v>Plexxi Inc</v>
          </cell>
          <cell r="E8035" t="str">
            <v>NH</v>
          </cell>
          <cell r="F8035" t="str">
            <v>P1</v>
          </cell>
          <cell r="G8035" t="str">
            <v>CRC</v>
          </cell>
          <cell r="H8035" t="str">
            <v>JN</v>
          </cell>
          <cell r="I8035" t="str">
            <v>0032835 - GALLAGHER BENEFIT SERVICES INC</v>
          </cell>
        </row>
        <row r="8036">
          <cell r="A8036" t="str">
            <v>C59535IV</v>
          </cell>
          <cell r="B8036">
            <v>42185</v>
          </cell>
          <cell r="C8036" t="str">
            <v>C59535</v>
          </cell>
          <cell r="D8036" t="str">
            <v>Environmental League of Massachusetts</v>
          </cell>
          <cell r="E8036" t="str">
            <v>MA</v>
          </cell>
          <cell r="F8036" t="str">
            <v>P1</v>
          </cell>
          <cell r="G8036" t="str">
            <v>SMALL</v>
          </cell>
          <cell r="H8036" t="str">
            <v>IV</v>
          </cell>
          <cell r="I8036" t="str">
            <v>0024320 - VALLEY INSURANCE PARTNERS INC</v>
          </cell>
        </row>
        <row r="8037">
          <cell r="A8037" t="str">
            <v>C59536IV</v>
          </cell>
          <cell r="B8037">
            <v>42185</v>
          </cell>
          <cell r="C8037" t="str">
            <v>C59536</v>
          </cell>
          <cell r="D8037" t="str">
            <v>Garrison Women's Health Center</v>
          </cell>
          <cell r="E8037" t="str">
            <v>NH</v>
          </cell>
          <cell r="F8037" t="str">
            <v>P1</v>
          </cell>
          <cell r="G8037" t="str">
            <v>SMALL</v>
          </cell>
          <cell r="H8037" t="str">
            <v>IV</v>
          </cell>
          <cell r="I8037" t="str">
            <v>0024153 - NEW ENGLAND EMPLOYEE BENEFITS COUNCIL</v>
          </cell>
        </row>
        <row r="8038">
          <cell r="A8038" t="str">
            <v>C59536JH</v>
          </cell>
          <cell r="B8038">
            <v>42185</v>
          </cell>
          <cell r="C8038" t="str">
            <v>C59536</v>
          </cell>
          <cell r="D8038" t="str">
            <v>Garrison Women's Health Center</v>
          </cell>
          <cell r="E8038" t="str">
            <v>NH</v>
          </cell>
          <cell r="F8038" t="str">
            <v>P1</v>
          </cell>
          <cell r="G8038" t="str">
            <v>SMALL</v>
          </cell>
          <cell r="H8038" t="str">
            <v>JH</v>
          </cell>
          <cell r="I8038" t="str">
            <v>0024153 - NEW ENGLAND EMPLOYEE BENEFITS COUNCIL</v>
          </cell>
        </row>
        <row r="8039">
          <cell r="A8039" t="str">
            <v>C59538IV</v>
          </cell>
          <cell r="B8039">
            <v>42185</v>
          </cell>
          <cell r="C8039" t="str">
            <v>C59538</v>
          </cell>
          <cell r="D8039" t="str">
            <v>Bay Sails Marine Inc</v>
          </cell>
          <cell r="E8039" t="str">
            <v>MA</v>
          </cell>
          <cell r="F8039" t="str">
            <v>P1</v>
          </cell>
          <cell r="G8039" t="str">
            <v>SMALL</v>
          </cell>
          <cell r="H8039" t="str">
            <v>IV</v>
          </cell>
          <cell r="I8039" t="str">
            <v>0024156 - BERZINIS JR, STEPHEN M</v>
          </cell>
        </row>
        <row r="8040">
          <cell r="A8040" t="str">
            <v>C59539IA</v>
          </cell>
          <cell r="B8040">
            <v>42185</v>
          </cell>
          <cell r="C8040" t="str">
            <v>C59539</v>
          </cell>
          <cell r="D8040" t="str">
            <v>Accelerated Cure Project</v>
          </cell>
          <cell r="E8040" t="str">
            <v>MA</v>
          </cell>
          <cell r="F8040" t="str">
            <v>P1</v>
          </cell>
          <cell r="G8040" t="str">
            <v>SMALL</v>
          </cell>
          <cell r="H8040" t="str">
            <v>IA</v>
          </cell>
          <cell r="I8040" t="str">
            <v>0024187 - HR - OUTSIDE THE BOX INC</v>
          </cell>
        </row>
        <row r="8041">
          <cell r="A8041" t="str">
            <v>C59539IH</v>
          </cell>
          <cell r="B8041">
            <v>42185</v>
          </cell>
          <cell r="C8041" t="str">
            <v>C59539</v>
          </cell>
          <cell r="D8041" t="str">
            <v>Accelerated Cure Project</v>
          </cell>
          <cell r="E8041" t="str">
            <v>MA</v>
          </cell>
          <cell r="F8041" t="str">
            <v>P1</v>
          </cell>
          <cell r="G8041" t="str">
            <v>SMALL</v>
          </cell>
          <cell r="H8041" t="str">
            <v>IH</v>
          </cell>
          <cell r="I8041" t="str">
            <v>0024187 - HR - OUTSIDE THE BOX INC</v>
          </cell>
        </row>
        <row r="8042">
          <cell r="A8042" t="str">
            <v>C59540IA</v>
          </cell>
          <cell r="B8042">
            <v>42185</v>
          </cell>
          <cell r="C8042" t="str">
            <v>C59540</v>
          </cell>
          <cell r="D8042" t="str">
            <v>JEH Restaurants Inc</v>
          </cell>
          <cell r="E8042" t="str">
            <v>MA</v>
          </cell>
          <cell r="F8042" t="str">
            <v>P1</v>
          </cell>
          <cell r="G8042" t="str">
            <v>SMALL</v>
          </cell>
          <cell r="H8042" t="str">
            <v>IA</v>
          </cell>
          <cell r="I8042" t="str">
            <v>0028983 - EASTERN BENEFITS GROUP</v>
          </cell>
        </row>
        <row r="8043">
          <cell r="A8043" t="str">
            <v>C59540IH</v>
          </cell>
          <cell r="B8043">
            <v>42185</v>
          </cell>
          <cell r="C8043" t="str">
            <v>C59540</v>
          </cell>
          <cell r="D8043" t="str">
            <v>JEH Restaurants Inc</v>
          </cell>
          <cell r="E8043" t="str">
            <v>MA</v>
          </cell>
          <cell r="F8043" t="str">
            <v>P1</v>
          </cell>
          <cell r="G8043" t="str">
            <v>SMALL</v>
          </cell>
          <cell r="H8043" t="str">
            <v>IH</v>
          </cell>
          <cell r="I8043" t="str">
            <v>0028983 - EASTERN BENEFITS GROUP</v>
          </cell>
        </row>
        <row r="8044">
          <cell r="A8044" t="str">
            <v>C59543IV</v>
          </cell>
          <cell r="B8044">
            <v>42185</v>
          </cell>
          <cell r="C8044" t="str">
            <v>C59543</v>
          </cell>
          <cell r="D8044" t="str">
            <v>JMH Capital LLC</v>
          </cell>
          <cell r="E8044" t="str">
            <v>MA</v>
          </cell>
          <cell r="F8044" t="str">
            <v>P1</v>
          </cell>
          <cell r="G8044" t="str">
            <v>SMALL</v>
          </cell>
          <cell r="H8044" t="str">
            <v>IV</v>
          </cell>
          <cell r="I8044" t="str">
            <v>0024309 - PAYCHEX AGENCY INC</v>
          </cell>
        </row>
        <row r="8045">
          <cell r="A8045" t="str">
            <v>C59544IH</v>
          </cell>
          <cell r="B8045">
            <v>42185</v>
          </cell>
          <cell r="C8045" t="str">
            <v>C59544</v>
          </cell>
          <cell r="D8045" t="str">
            <v>Suburban Auto Body Inc</v>
          </cell>
          <cell r="E8045" t="str">
            <v>MA</v>
          </cell>
          <cell r="F8045" t="str">
            <v>P1</v>
          </cell>
          <cell r="G8045" t="str">
            <v>GPC</v>
          </cell>
          <cell r="H8045" t="str">
            <v>IH</v>
          </cell>
          <cell r="I8045" t="str">
            <v>0029532 - HEALTH SOLUTIONS INS AGENCY LLC</v>
          </cell>
        </row>
        <row r="8046">
          <cell r="A8046" t="str">
            <v>C59544JA</v>
          </cell>
          <cell r="B8046">
            <v>42185</v>
          </cell>
          <cell r="C8046" t="str">
            <v>C59544</v>
          </cell>
          <cell r="D8046" t="str">
            <v>Suburban Auto Body Inc</v>
          </cell>
          <cell r="E8046" t="str">
            <v>MA</v>
          </cell>
          <cell r="F8046" t="str">
            <v>P1</v>
          </cell>
          <cell r="G8046" t="str">
            <v>GPC</v>
          </cell>
          <cell r="H8046" t="str">
            <v>JA</v>
          </cell>
          <cell r="I8046" t="str">
            <v>0029532 - HEALTH SOLUTIONS INS AGENCY LLC</v>
          </cell>
        </row>
        <row r="8047">
          <cell r="A8047" t="str">
            <v>C59546JR</v>
          </cell>
          <cell r="B8047">
            <v>42185</v>
          </cell>
          <cell r="C8047" t="str">
            <v>C59546</v>
          </cell>
          <cell r="D8047" t="str">
            <v>The House Doctor of Stratham LLC</v>
          </cell>
          <cell r="E8047" t="str">
            <v>NH</v>
          </cell>
          <cell r="F8047" t="str">
            <v>P1</v>
          </cell>
          <cell r="G8047" t="str">
            <v>SMALL</v>
          </cell>
          <cell r="H8047" t="str">
            <v>JR</v>
          </cell>
          <cell r="I8047" t="str">
            <v>0024170 - BUSINESS INSURANCE AGENCY</v>
          </cell>
        </row>
        <row r="8048">
          <cell r="A8048" t="str">
            <v>C59550IH</v>
          </cell>
          <cell r="B8048">
            <v>42185</v>
          </cell>
          <cell r="C8048" t="str">
            <v>C59550</v>
          </cell>
          <cell r="D8048" t="str">
            <v>James F Sorrento II DMD dba Sorrento Dental</v>
          </cell>
          <cell r="E8048" t="str">
            <v>MA</v>
          </cell>
          <cell r="F8048" t="str">
            <v>P1</v>
          </cell>
          <cell r="G8048" t="str">
            <v>SMALL</v>
          </cell>
          <cell r="H8048" t="str">
            <v>IH</v>
          </cell>
          <cell r="I8048" t="str">
            <v>0024293 - UNITED BUSINESSMANS INSURANCE AGENCY</v>
          </cell>
        </row>
        <row r="8049">
          <cell r="A8049" t="str">
            <v>C59552IV</v>
          </cell>
          <cell r="B8049">
            <v>42185</v>
          </cell>
          <cell r="C8049" t="str">
            <v>C59552</v>
          </cell>
          <cell r="D8049" t="str">
            <v>TUV USA Inc</v>
          </cell>
          <cell r="E8049" t="str">
            <v>NH</v>
          </cell>
          <cell r="F8049" t="str">
            <v>P1</v>
          </cell>
          <cell r="G8049" t="str">
            <v>SMALL</v>
          </cell>
          <cell r="H8049" t="str">
            <v>IV</v>
          </cell>
          <cell r="I8049" t="str">
            <v>0024205 - GRANITE GROUP BENEFITS LLC</v>
          </cell>
        </row>
        <row r="8050">
          <cell r="A8050" t="str">
            <v>C59554JH</v>
          </cell>
          <cell r="B8050">
            <v>42185</v>
          </cell>
          <cell r="C8050" t="str">
            <v>C59554</v>
          </cell>
          <cell r="D8050" t="str">
            <v>Highland OB/GYN Inc</v>
          </cell>
          <cell r="E8050" t="str">
            <v>MA</v>
          </cell>
          <cell r="F8050" t="str">
            <v>P1</v>
          </cell>
          <cell r="G8050" t="str">
            <v>SMALL</v>
          </cell>
          <cell r="H8050" t="str">
            <v>JH</v>
          </cell>
          <cell r="I8050" t="str">
            <v>0024240 - GROUP BENEFIT ADVISORS INC</v>
          </cell>
        </row>
        <row r="8051">
          <cell r="A8051" t="str">
            <v>C59555IH</v>
          </cell>
          <cell r="B8051">
            <v>42185</v>
          </cell>
          <cell r="C8051" t="str">
            <v>C59555</v>
          </cell>
          <cell r="D8051" t="str">
            <v>New Hope Hospice, Inc.</v>
          </cell>
          <cell r="E8051" t="str">
            <v>ME</v>
          </cell>
          <cell r="F8051" t="str">
            <v>P1</v>
          </cell>
          <cell r="G8051" t="str">
            <v>SMALL</v>
          </cell>
          <cell r="H8051" t="str">
            <v>IH</v>
          </cell>
          <cell r="I8051" t="str">
            <v>0024210 - HEALEY &amp; ASSOCIATES INC</v>
          </cell>
        </row>
        <row r="8052">
          <cell r="A8052" t="str">
            <v>C59556IH</v>
          </cell>
          <cell r="B8052">
            <v>42185</v>
          </cell>
          <cell r="C8052" t="str">
            <v>C59556</v>
          </cell>
          <cell r="D8052" t="str">
            <v>JD Contractors LLC</v>
          </cell>
          <cell r="E8052" t="str">
            <v>MA</v>
          </cell>
          <cell r="F8052" t="str">
            <v>P1</v>
          </cell>
          <cell r="G8052" t="str">
            <v>SMALL</v>
          </cell>
          <cell r="H8052" t="str">
            <v>IH</v>
          </cell>
          <cell r="I8052" t="str">
            <v>0024288 - UNITED BUSINESSMANS INSURANCE AGENCY</v>
          </cell>
        </row>
        <row r="8053">
          <cell r="A8053" t="str">
            <v>C59558JI</v>
          </cell>
          <cell r="B8053">
            <v>42185</v>
          </cell>
          <cell r="C8053" t="str">
            <v>C59558</v>
          </cell>
          <cell r="D8053" t="str">
            <v>Industrial Video and Control Company</v>
          </cell>
          <cell r="E8053" t="str">
            <v>MA</v>
          </cell>
          <cell r="F8053" t="str">
            <v>P1</v>
          </cell>
          <cell r="G8053" t="str">
            <v>SMALL</v>
          </cell>
          <cell r="H8053" t="str">
            <v>JI</v>
          </cell>
          <cell r="I8053" t="str">
            <v>0030515 - DIGITAL INSURANCE AGENCY INC</v>
          </cell>
        </row>
        <row r="8054">
          <cell r="A8054" t="str">
            <v>C59558JJ</v>
          </cell>
          <cell r="B8054">
            <v>42185</v>
          </cell>
          <cell r="C8054" t="str">
            <v>C59558</v>
          </cell>
          <cell r="D8054" t="str">
            <v>Industrial Video and Control Company</v>
          </cell>
          <cell r="E8054" t="str">
            <v>MA</v>
          </cell>
          <cell r="F8054" t="str">
            <v>P1</v>
          </cell>
          <cell r="G8054" t="str">
            <v>SMALL</v>
          </cell>
          <cell r="H8054" t="str">
            <v>JJ</v>
          </cell>
          <cell r="I8054" t="str">
            <v>0030515 - DIGITAL INSURANCE AGENCY INC</v>
          </cell>
        </row>
        <row r="8055">
          <cell r="A8055" t="str">
            <v>C59558MI</v>
          </cell>
          <cell r="B8055">
            <v>42185</v>
          </cell>
          <cell r="C8055" t="str">
            <v>C59558</v>
          </cell>
          <cell r="D8055" t="str">
            <v>Industrial Video and Control Company</v>
          </cell>
          <cell r="E8055" t="str">
            <v>MA</v>
          </cell>
          <cell r="F8055" t="str">
            <v>P1</v>
          </cell>
          <cell r="G8055" t="str">
            <v>MCARE</v>
          </cell>
          <cell r="H8055" t="str">
            <v>MI</v>
          </cell>
          <cell r="I8055" t="str">
            <v>0030515 - DIGITAL INSURANCE AGENCY INC</v>
          </cell>
        </row>
        <row r="8056">
          <cell r="A8056" t="str">
            <v>C59559IA</v>
          </cell>
          <cell r="B8056">
            <v>42185</v>
          </cell>
          <cell r="C8056" t="str">
            <v>C59559</v>
          </cell>
          <cell r="D8056" t="str">
            <v>DSF Advisors LLC</v>
          </cell>
          <cell r="E8056" t="str">
            <v>MA</v>
          </cell>
          <cell r="F8056" t="str">
            <v>P1</v>
          </cell>
          <cell r="G8056" t="str">
            <v>SMALL</v>
          </cell>
          <cell r="H8056" t="str">
            <v>IA</v>
          </cell>
          <cell r="I8056" t="str">
            <v>0024181 - HUB INTERNATIONAL NEW ENGLAND LLC</v>
          </cell>
        </row>
        <row r="8057">
          <cell r="A8057" t="str">
            <v>C59559IH</v>
          </cell>
          <cell r="B8057">
            <v>42185</v>
          </cell>
          <cell r="C8057" t="str">
            <v>C59559</v>
          </cell>
          <cell r="D8057" t="str">
            <v>DSF Advisors LLC</v>
          </cell>
          <cell r="E8057" t="str">
            <v>MA</v>
          </cell>
          <cell r="F8057" t="str">
            <v>P1</v>
          </cell>
          <cell r="G8057" t="str">
            <v>SMALL</v>
          </cell>
          <cell r="H8057" t="str">
            <v>IH</v>
          </cell>
          <cell r="I8057" t="str">
            <v>0024181 - HUB INTERNATIONAL NEW ENGLAND LLC</v>
          </cell>
        </row>
        <row r="8058">
          <cell r="A8058" t="str">
            <v>C59560IH</v>
          </cell>
          <cell r="B8058">
            <v>42185</v>
          </cell>
          <cell r="C8058" t="str">
            <v>C59560</v>
          </cell>
          <cell r="D8058" t="str">
            <v>Medical Professional Services Inc</v>
          </cell>
          <cell r="E8058" t="str">
            <v>MA</v>
          </cell>
          <cell r="F8058" t="str">
            <v>P1</v>
          </cell>
          <cell r="G8058" t="str">
            <v>SMALL</v>
          </cell>
          <cell r="H8058" t="str">
            <v>IH</v>
          </cell>
          <cell r="I8058" t="str">
            <v>0024290 - UNITED BUSINESSMANS INSURANCE AGENCY</v>
          </cell>
        </row>
        <row r="8059">
          <cell r="A8059" t="str">
            <v>C59561IH</v>
          </cell>
          <cell r="B8059">
            <v>42185</v>
          </cell>
          <cell r="C8059" t="str">
            <v>C59561</v>
          </cell>
          <cell r="D8059" t="str">
            <v>Jill Smith DMD PC</v>
          </cell>
          <cell r="E8059" t="str">
            <v>MA</v>
          </cell>
          <cell r="F8059" t="str">
            <v>P1</v>
          </cell>
          <cell r="G8059" t="str">
            <v>SMALL</v>
          </cell>
          <cell r="H8059" t="str">
            <v>IH</v>
          </cell>
          <cell r="I8059" t="str">
            <v>0024312 - STRATEGIC INSURANCE SOLUTIONS INC</v>
          </cell>
        </row>
        <row r="8060">
          <cell r="A8060" t="str">
            <v>C59569IV</v>
          </cell>
          <cell r="B8060">
            <v>42185</v>
          </cell>
          <cell r="C8060" t="str">
            <v>C59569</v>
          </cell>
          <cell r="D8060" t="str">
            <v>Allenfarm Fence Company, Inc.</v>
          </cell>
          <cell r="E8060" t="str">
            <v>ME</v>
          </cell>
          <cell r="F8060" t="str">
            <v>P1</v>
          </cell>
          <cell r="G8060" t="str">
            <v>SMALL</v>
          </cell>
          <cell r="H8060" t="str">
            <v>IV</v>
          </cell>
          <cell r="I8060" t="str">
            <v>0026705 - VARNEY AGENCY</v>
          </cell>
        </row>
        <row r="8061">
          <cell r="A8061" t="str">
            <v>C59571IV</v>
          </cell>
          <cell r="B8061">
            <v>42185</v>
          </cell>
          <cell r="C8061" t="str">
            <v>C59571</v>
          </cell>
          <cell r="D8061" t="str">
            <v>NWare Technologies Inc</v>
          </cell>
          <cell r="E8061" t="str">
            <v>NH</v>
          </cell>
          <cell r="F8061" t="str">
            <v>P1</v>
          </cell>
          <cell r="G8061" t="str">
            <v>SMALL</v>
          </cell>
          <cell r="H8061" t="str">
            <v>IV</v>
          </cell>
          <cell r="I8061" t="str">
            <v>0035193 - GRANITE GROUP BENEFITS LLC</v>
          </cell>
        </row>
        <row r="8062">
          <cell r="A8062" t="str">
            <v>C59571JN</v>
          </cell>
          <cell r="B8062">
            <v>42185</v>
          </cell>
          <cell r="C8062" t="str">
            <v>C59571</v>
          </cell>
          <cell r="D8062" t="str">
            <v>NWare Technologies Inc</v>
          </cell>
          <cell r="E8062" t="str">
            <v>NH</v>
          </cell>
          <cell r="F8062" t="str">
            <v>P1</v>
          </cell>
          <cell r="G8062" t="str">
            <v>SMALL</v>
          </cell>
          <cell r="H8062" t="str">
            <v>JN</v>
          </cell>
          <cell r="I8062" t="str">
            <v>0035193 - GRANITE GROUP BENEFITS LLC</v>
          </cell>
        </row>
        <row r="8063">
          <cell r="A8063" t="str">
            <v>C59573IV</v>
          </cell>
          <cell r="B8063">
            <v>42185</v>
          </cell>
          <cell r="C8063" t="str">
            <v>C59573</v>
          </cell>
          <cell r="D8063" t="str">
            <v>Dean C. Ramsdell Landscaping</v>
          </cell>
          <cell r="E8063" t="str">
            <v>ME</v>
          </cell>
          <cell r="F8063" t="str">
            <v>P1</v>
          </cell>
          <cell r="G8063" t="str">
            <v>SMALL</v>
          </cell>
          <cell r="H8063" t="str">
            <v>IV</v>
          </cell>
          <cell r="I8063" t="str">
            <v>0024321 - MORRIS INSURANCE SERVICES INC</v>
          </cell>
        </row>
        <row r="8064">
          <cell r="A8064" t="str">
            <v>C59575IH</v>
          </cell>
          <cell r="B8064">
            <v>42185</v>
          </cell>
          <cell r="C8064" t="str">
            <v>C59575</v>
          </cell>
          <cell r="D8064" t="str">
            <v>Bowden Hospitality Newton LLC</v>
          </cell>
          <cell r="E8064" t="str">
            <v>MA</v>
          </cell>
          <cell r="F8064" t="str">
            <v>P1</v>
          </cell>
          <cell r="G8064" t="str">
            <v>SMALL</v>
          </cell>
          <cell r="H8064" t="str">
            <v>IH</v>
          </cell>
          <cell r="I8064" t="str">
            <v>0024299 - KRUPKOWSKI, MARK D</v>
          </cell>
        </row>
        <row r="8065">
          <cell r="A8065" t="str">
            <v>C59575JA</v>
          </cell>
          <cell r="B8065">
            <v>42185</v>
          </cell>
          <cell r="C8065" t="str">
            <v>C59575</v>
          </cell>
          <cell r="D8065" t="str">
            <v>Bowden Hospitality Newton LLC</v>
          </cell>
          <cell r="E8065" t="str">
            <v>MA</v>
          </cell>
          <cell r="F8065" t="str">
            <v>P1</v>
          </cell>
          <cell r="G8065" t="str">
            <v>SMALL</v>
          </cell>
          <cell r="H8065" t="str">
            <v>JA</v>
          </cell>
          <cell r="I8065" t="str">
            <v>0024299 - KRUPKOWSKI, MARK D</v>
          </cell>
        </row>
        <row r="8066">
          <cell r="A8066" t="str">
            <v>C59577IH</v>
          </cell>
          <cell r="B8066">
            <v>42185</v>
          </cell>
          <cell r="C8066" t="str">
            <v>C59577</v>
          </cell>
          <cell r="D8066" t="str">
            <v>MassTex Imaging LLC</v>
          </cell>
          <cell r="E8066" t="str">
            <v>MA</v>
          </cell>
          <cell r="F8066" t="str">
            <v>P1</v>
          </cell>
          <cell r="G8066" t="str">
            <v>SMALL</v>
          </cell>
          <cell r="H8066" t="str">
            <v>IH</v>
          </cell>
          <cell r="I8066" t="str">
            <v>0031352 - HANSON, CAROLYN R</v>
          </cell>
        </row>
        <row r="8067">
          <cell r="A8067" t="str">
            <v>C59579IA</v>
          </cell>
          <cell r="B8067">
            <v>42185</v>
          </cell>
          <cell r="C8067" t="str">
            <v>C59579</v>
          </cell>
          <cell r="D8067" t="str">
            <v>Burst.It, LLC</v>
          </cell>
          <cell r="E8067" t="str">
            <v>MA</v>
          </cell>
          <cell r="F8067" t="str">
            <v>P1</v>
          </cell>
          <cell r="G8067" t="str">
            <v>SMALL</v>
          </cell>
          <cell r="H8067" t="str">
            <v>IA</v>
          </cell>
          <cell r="I8067" t="str">
            <v>0026663 - BLUMENCRANZ, ERIC S</v>
          </cell>
        </row>
        <row r="8068">
          <cell r="A8068" t="str">
            <v>C59580JR</v>
          </cell>
          <cell r="B8068">
            <v>42185</v>
          </cell>
          <cell r="C8068" t="str">
            <v>C59580</v>
          </cell>
          <cell r="D8068" t="str">
            <v>Auger &amp; Sons Inc</v>
          </cell>
          <cell r="E8068" t="str">
            <v>NH</v>
          </cell>
          <cell r="F8068" t="str">
            <v>P1</v>
          </cell>
          <cell r="G8068" t="str">
            <v>SMALL</v>
          </cell>
          <cell r="H8068" t="str">
            <v>JR</v>
          </cell>
          <cell r="I8068" t="str">
            <v>0024325 - SMALL BUSINESS INSURANCE AGENCY INC</v>
          </cell>
        </row>
        <row r="8069">
          <cell r="A8069" t="str">
            <v>C59583IV</v>
          </cell>
          <cell r="B8069">
            <v>42185</v>
          </cell>
          <cell r="C8069" t="str">
            <v>C59583</v>
          </cell>
          <cell r="D8069" t="str">
            <v>Prentice Hospitality Group, LLC</v>
          </cell>
          <cell r="E8069" t="str">
            <v>ME</v>
          </cell>
          <cell r="F8069" t="str">
            <v>P1</v>
          </cell>
          <cell r="G8069" t="str">
            <v>SMALL</v>
          </cell>
          <cell r="H8069" t="str">
            <v>IV</v>
          </cell>
          <cell r="I8069" t="str">
            <v>0032001 - PIKE, WILLIAM D</v>
          </cell>
        </row>
        <row r="8070">
          <cell r="A8070" t="str">
            <v>C59585IV</v>
          </cell>
          <cell r="B8070">
            <v>42185</v>
          </cell>
          <cell r="C8070" t="str">
            <v>C59585</v>
          </cell>
          <cell r="D8070" t="str">
            <v>Cornerstone Periodontics and Implants PLLC</v>
          </cell>
          <cell r="E8070" t="str">
            <v>NH</v>
          </cell>
          <cell r="F8070" t="str">
            <v>P1</v>
          </cell>
          <cell r="G8070" t="str">
            <v>SMALL</v>
          </cell>
          <cell r="H8070" t="str">
            <v>IV</v>
          </cell>
          <cell r="I8070" t="str">
            <v>0024267 - NEW ENGLAND EMPLOYEE BENEFITS COUNCIL</v>
          </cell>
        </row>
        <row r="8071">
          <cell r="A8071" t="str">
            <v>C59587IH</v>
          </cell>
          <cell r="B8071">
            <v>42185</v>
          </cell>
          <cell r="C8071" t="str">
            <v>C59587</v>
          </cell>
          <cell r="D8071" t="str">
            <v>Portland Pump Company</v>
          </cell>
          <cell r="E8071" t="str">
            <v>ME</v>
          </cell>
          <cell r="F8071" t="str">
            <v>P1</v>
          </cell>
          <cell r="G8071" t="str">
            <v>SMALL</v>
          </cell>
          <cell r="H8071" t="str">
            <v>IH</v>
          </cell>
          <cell r="I8071" t="str">
            <v>0024241 - CLARK INSURANCE</v>
          </cell>
        </row>
        <row r="8072">
          <cell r="A8072" t="str">
            <v>C59587IV</v>
          </cell>
          <cell r="B8072">
            <v>42185</v>
          </cell>
          <cell r="C8072" t="str">
            <v>C59587</v>
          </cell>
          <cell r="D8072" t="str">
            <v>Portland Pump Company</v>
          </cell>
          <cell r="E8072" t="str">
            <v>ME</v>
          </cell>
          <cell r="F8072" t="str">
            <v>P1</v>
          </cell>
          <cell r="G8072" t="str">
            <v>SMALL</v>
          </cell>
          <cell r="H8072" t="str">
            <v>IV</v>
          </cell>
          <cell r="I8072" t="str">
            <v>0024241 - CLARK INSURANCE</v>
          </cell>
        </row>
        <row r="8073">
          <cell r="A8073" t="str">
            <v>C59592JH</v>
          </cell>
          <cell r="B8073">
            <v>42185</v>
          </cell>
          <cell r="C8073" t="str">
            <v>C59592</v>
          </cell>
          <cell r="D8073" t="str">
            <v>Graham &amp; Graham PC</v>
          </cell>
          <cell r="E8073" t="str">
            <v>NH</v>
          </cell>
          <cell r="F8073" t="str">
            <v>P1</v>
          </cell>
          <cell r="G8073" t="str">
            <v>SMALL</v>
          </cell>
          <cell r="H8073" t="str">
            <v>JH</v>
          </cell>
          <cell r="I8073" t="str">
            <v>0024307 - MELCHER &amp; PRESCOTT AGENCY INC</v>
          </cell>
        </row>
        <row r="8074">
          <cell r="A8074" t="str">
            <v>C59593JM</v>
          </cell>
          <cell r="B8074">
            <v>42185</v>
          </cell>
          <cell r="C8074" t="str">
            <v>C59593</v>
          </cell>
          <cell r="D8074" t="str">
            <v>MJC Development Corporation</v>
          </cell>
          <cell r="E8074" t="str">
            <v>NH</v>
          </cell>
          <cell r="F8074" t="str">
            <v>P1</v>
          </cell>
          <cell r="G8074" t="str">
            <v>SMALL</v>
          </cell>
          <cell r="H8074" t="str">
            <v>JM</v>
          </cell>
          <cell r="I8074" t="str">
            <v>0024178 - INSURANCE SOLUTIONS CORPORATION</v>
          </cell>
        </row>
        <row r="8075">
          <cell r="A8075" t="str">
            <v>C59596IH</v>
          </cell>
          <cell r="B8075">
            <v>42185</v>
          </cell>
          <cell r="C8075" t="str">
            <v>C59596</v>
          </cell>
          <cell r="D8075" t="str">
            <v>E Practice Solutions LTD</v>
          </cell>
          <cell r="E8075" t="str">
            <v>MA</v>
          </cell>
          <cell r="F8075" t="str">
            <v>P1</v>
          </cell>
          <cell r="G8075" t="str">
            <v>SMALL</v>
          </cell>
          <cell r="H8075" t="str">
            <v>IH</v>
          </cell>
          <cell r="I8075" t="str">
            <v>0024274 - WYLIE, DAVID J</v>
          </cell>
        </row>
        <row r="8076">
          <cell r="A8076" t="str">
            <v>C59598JH</v>
          </cell>
          <cell r="B8076">
            <v>42185</v>
          </cell>
          <cell r="C8076" t="str">
            <v>C59598</v>
          </cell>
          <cell r="D8076" t="str">
            <v>Steve Brunette Real Estate, Inc.</v>
          </cell>
          <cell r="E8076" t="str">
            <v>ME</v>
          </cell>
          <cell r="F8076" t="str">
            <v>P1</v>
          </cell>
          <cell r="G8076" t="str">
            <v>SMALL</v>
          </cell>
          <cell r="H8076" t="str">
            <v>JH</v>
          </cell>
          <cell r="I8076" t="str">
            <v>0030290 - MORRIS INSURANCE SERVICES INC</v>
          </cell>
        </row>
        <row r="8077">
          <cell r="A8077" t="str">
            <v>C59602IA</v>
          </cell>
          <cell r="B8077">
            <v>42185</v>
          </cell>
          <cell r="C8077" t="str">
            <v>C59602</v>
          </cell>
          <cell r="D8077" t="str">
            <v>Stephen Vultaggio DDS</v>
          </cell>
          <cell r="E8077" t="str">
            <v>MA</v>
          </cell>
          <cell r="F8077" t="str">
            <v>P1</v>
          </cell>
          <cell r="G8077" t="str">
            <v>SMALL</v>
          </cell>
          <cell r="H8077" t="str">
            <v>IA</v>
          </cell>
          <cell r="I8077" t="str">
            <v>0026568 - SPRING INSURANCE GROUP LLC</v>
          </cell>
        </row>
        <row r="8078">
          <cell r="A8078" t="str">
            <v>C59603IV</v>
          </cell>
          <cell r="B8078">
            <v>42185</v>
          </cell>
          <cell r="C8078" t="str">
            <v>C59603</v>
          </cell>
          <cell r="D8078" t="str">
            <v>Dragon Mosquito Control Inc.</v>
          </cell>
          <cell r="E8078" t="str">
            <v>NH</v>
          </cell>
          <cell r="F8078" t="str">
            <v>P1</v>
          </cell>
          <cell r="G8078" t="str">
            <v>SMALL</v>
          </cell>
          <cell r="H8078" t="str">
            <v>IV</v>
          </cell>
          <cell r="I8078" t="str">
            <v>0024302 - UNITED BUSINESSMANS INSURANCE AGENCY</v>
          </cell>
        </row>
        <row r="8079">
          <cell r="A8079" t="str">
            <v>C59604JM</v>
          </cell>
          <cell r="B8079">
            <v>42185</v>
          </cell>
          <cell r="C8079" t="str">
            <v>C59604</v>
          </cell>
          <cell r="D8079" t="str">
            <v>New Ventures Advisors LLC</v>
          </cell>
          <cell r="E8079" t="str">
            <v>NH</v>
          </cell>
          <cell r="F8079" t="str">
            <v>P1</v>
          </cell>
          <cell r="G8079" t="str">
            <v>SMALL</v>
          </cell>
          <cell r="H8079" t="str">
            <v>JM</v>
          </cell>
          <cell r="I8079" t="str">
            <v>0024215 - LANDMARK BENEFITS INC</v>
          </cell>
        </row>
        <row r="8080">
          <cell r="A8080" t="str">
            <v>C59605IA</v>
          </cell>
          <cell r="B8080">
            <v>42185</v>
          </cell>
          <cell r="C8080" t="str">
            <v>C59605</v>
          </cell>
          <cell r="D8080" t="str">
            <v>Cape Cargo Inc</v>
          </cell>
          <cell r="E8080" t="str">
            <v>MA</v>
          </cell>
          <cell r="F8080" t="str">
            <v>P1</v>
          </cell>
          <cell r="G8080" t="str">
            <v>SMALL</v>
          </cell>
          <cell r="H8080" t="str">
            <v>IA</v>
          </cell>
          <cell r="I8080" t="str">
            <v>0024158 - DIXON ASSOCIATES INC</v>
          </cell>
        </row>
        <row r="8081">
          <cell r="A8081" t="str">
            <v>C59605IH</v>
          </cell>
          <cell r="B8081">
            <v>42185</v>
          </cell>
          <cell r="C8081" t="str">
            <v>C59605</v>
          </cell>
          <cell r="D8081" t="str">
            <v>Cape Cargo Inc</v>
          </cell>
          <cell r="E8081" t="str">
            <v>MA</v>
          </cell>
          <cell r="F8081" t="str">
            <v>P1</v>
          </cell>
          <cell r="G8081" t="str">
            <v>SMALL</v>
          </cell>
          <cell r="H8081" t="str">
            <v>IH</v>
          </cell>
          <cell r="I8081" t="str">
            <v>0024158 - DIXON ASSOCIATES INC</v>
          </cell>
        </row>
        <row r="8082">
          <cell r="A8082" t="str">
            <v>C59608IH</v>
          </cell>
          <cell r="B8082">
            <v>42185</v>
          </cell>
          <cell r="C8082" t="str">
            <v>C59608</v>
          </cell>
          <cell r="D8082" t="str">
            <v>Brix Wine Shop</v>
          </cell>
          <cell r="E8082" t="str">
            <v>MA</v>
          </cell>
          <cell r="F8082" t="str">
            <v>P1</v>
          </cell>
          <cell r="G8082" t="str">
            <v>SMALL</v>
          </cell>
          <cell r="H8082" t="str">
            <v>IH</v>
          </cell>
          <cell r="I8082" t="str">
            <v>0030391 - DIGITAL INSURANCE AGENCY INC</v>
          </cell>
        </row>
        <row r="8083">
          <cell r="A8083" t="str">
            <v>C59612IH</v>
          </cell>
          <cell r="B8083">
            <v>42185</v>
          </cell>
          <cell r="C8083" t="str">
            <v>C59612</v>
          </cell>
          <cell r="D8083" t="str">
            <v>Smith Bodfish Swift Company Inc</v>
          </cell>
          <cell r="E8083" t="str">
            <v>MA</v>
          </cell>
          <cell r="F8083" t="str">
            <v>P1</v>
          </cell>
          <cell r="G8083" t="str">
            <v>SMALL</v>
          </cell>
          <cell r="H8083" t="str">
            <v>IH</v>
          </cell>
          <cell r="I8083" t="str">
            <v>0024218 - FINOCCHIO, ANTHONY M</v>
          </cell>
        </row>
        <row r="8084">
          <cell r="A8084" t="str">
            <v>C59613IH</v>
          </cell>
          <cell r="B8084">
            <v>42185</v>
          </cell>
          <cell r="C8084" t="str">
            <v>C59613</v>
          </cell>
          <cell r="D8084" t="str">
            <v>Manchel and Brennan PC</v>
          </cell>
          <cell r="E8084" t="str">
            <v>MA</v>
          </cell>
          <cell r="F8084" t="str">
            <v>P1</v>
          </cell>
          <cell r="G8084" t="str">
            <v>SMALL</v>
          </cell>
          <cell r="H8084" t="str">
            <v>IH</v>
          </cell>
          <cell r="I8084" t="str">
            <v>0030661 - INSIGHT INSURANCE AGENCY LLC</v>
          </cell>
        </row>
        <row r="8085">
          <cell r="A8085" t="str">
            <v>C59614IH</v>
          </cell>
          <cell r="B8085">
            <v>42185</v>
          </cell>
          <cell r="C8085" t="str">
            <v>C59614</v>
          </cell>
          <cell r="D8085" t="str">
            <v>Artisan Childcare Center</v>
          </cell>
          <cell r="E8085" t="str">
            <v>MA</v>
          </cell>
          <cell r="F8085" t="str">
            <v>P1</v>
          </cell>
          <cell r="G8085" t="str">
            <v>SMALL</v>
          </cell>
          <cell r="H8085" t="str">
            <v>IH</v>
          </cell>
          <cell r="I8085" t="str">
            <v>0024226 - DIXON ASSOCIATES INC</v>
          </cell>
        </row>
        <row r="8086">
          <cell r="A8086" t="str">
            <v>C59614JA</v>
          </cell>
          <cell r="B8086">
            <v>42185</v>
          </cell>
          <cell r="C8086" t="str">
            <v>C59614</v>
          </cell>
          <cell r="D8086" t="str">
            <v>Artisan Childcare Center</v>
          </cell>
          <cell r="E8086" t="str">
            <v>MA</v>
          </cell>
          <cell r="F8086" t="str">
            <v>P1</v>
          </cell>
          <cell r="G8086" t="str">
            <v>SMALL</v>
          </cell>
          <cell r="H8086" t="str">
            <v>JA</v>
          </cell>
          <cell r="I8086" t="str">
            <v>0024226 - DIXON ASSOCIATES INC</v>
          </cell>
        </row>
        <row r="8087">
          <cell r="A8087" t="str">
            <v>C59615IV</v>
          </cell>
          <cell r="B8087">
            <v>42185</v>
          </cell>
          <cell r="C8087" t="str">
            <v>C59615</v>
          </cell>
          <cell r="D8087" t="str">
            <v>Rondo Music Inc</v>
          </cell>
          <cell r="E8087" t="str">
            <v>NH</v>
          </cell>
          <cell r="F8087" t="str">
            <v>P1</v>
          </cell>
          <cell r="G8087" t="str">
            <v>SMALL</v>
          </cell>
          <cell r="H8087" t="str">
            <v>IV</v>
          </cell>
          <cell r="I8087" t="str">
            <v>0024571 - CBS INSURANCE INC</v>
          </cell>
        </row>
        <row r="8088">
          <cell r="A8088" t="str">
            <v>C59616IH</v>
          </cell>
          <cell r="B8088">
            <v>42185</v>
          </cell>
          <cell r="C8088" t="str">
            <v>C59616</v>
          </cell>
          <cell r="D8088" t="str">
            <v>Brighton Marine Health Center Inc</v>
          </cell>
          <cell r="E8088" t="str">
            <v>MA</v>
          </cell>
          <cell r="F8088" t="str">
            <v>P1</v>
          </cell>
          <cell r="G8088" t="str">
            <v>SMALL</v>
          </cell>
          <cell r="H8088" t="str">
            <v>IH</v>
          </cell>
          <cell r="I8088" t="str">
            <v>0024150 - COMPREHENSIVE INS PROVIDERS INC</v>
          </cell>
        </row>
        <row r="8089">
          <cell r="A8089" t="str">
            <v>C59617JM</v>
          </cell>
          <cell r="B8089">
            <v>42185</v>
          </cell>
          <cell r="C8089" t="str">
            <v>C59617</v>
          </cell>
          <cell r="D8089" t="str">
            <v>Software Evolution Inc</v>
          </cell>
          <cell r="E8089" t="str">
            <v>NH</v>
          </cell>
          <cell r="F8089" t="str">
            <v>P1</v>
          </cell>
          <cell r="G8089" t="str">
            <v>SMALL</v>
          </cell>
          <cell r="H8089" t="str">
            <v>JM</v>
          </cell>
          <cell r="I8089" t="str">
            <v>0024487 - LION, KEITH LOUIS</v>
          </cell>
        </row>
        <row r="8090">
          <cell r="A8090" t="str">
            <v>C59622JN</v>
          </cell>
          <cell r="B8090">
            <v>42185</v>
          </cell>
          <cell r="C8090" t="str">
            <v>C59622</v>
          </cell>
          <cell r="D8090" t="str">
            <v>CMH Wealth Management</v>
          </cell>
          <cell r="E8090" t="str">
            <v>NH</v>
          </cell>
          <cell r="F8090" t="str">
            <v>P1</v>
          </cell>
          <cell r="G8090" t="str">
            <v>SMALL</v>
          </cell>
          <cell r="H8090" t="str">
            <v>JN</v>
          </cell>
          <cell r="I8090" t="str">
            <v>0024468 - ROWLEY AGENCY INC</v>
          </cell>
        </row>
        <row r="8091">
          <cell r="A8091" t="str">
            <v>C59627JM</v>
          </cell>
          <cell r="B8091">
            <v>42185</v>
          </cell>
          <cell r="C8091" t="str">
            <v>C59627</v>
          </cell>
          <cell r="D8091" t="str">
            <v>Byse Agency Inc</v>
          </cell>
          <cell r="E8091" t="str">
            <v>NH</v>
          </cell>
          <cell r="F8091" t="str">
            <v>P1</v>
          </cell>
          <cell r="G8091" t="str">
            <v>SMALL</v>
          </cell>
          <cell r="H8091" t="str">
            <v>JM</v>
          </cell>
          <cell r="I8091" t="str">
            <v>0024570 - BYSE AGENCY INC</v>
          </cell>
        </row>
        <row r="8092">
          <cell r="A8092" t="str">
            <v>C59628IH</v>
          </cell>
          <cell r="B8092">
            <v>42185</v>
          </cell>
          <cell r="C8092" t="str">
            <v>C59628</v>
          </cell>
          <cell r="D8092" t="str">
            <v>Lakes Region Boat Storage</v>
          </cell>
          <cell r="E8092" t="str">
            <v>ME</v>
          </cell>
          <cell r="F8092" t="str">
            <v>P1</v>
          </cell>
          <cell r="G8092" t="str">
            <v>SMALL</v>
          </cell>
          <cell r="H8092" t="str">
            <v>IH</v>
          </cell>
          <cell r="I8092" t="str">
            <v>0029869 - GRANITE GROUP BENEFITS LLC</v>
          </cell>
        </row>
        <row r="8093">
          <cell r="A8093" t="str">
            <v>C59630IA</v>
          </cell>
          <cell r="B8093">
            <v>42185</v>
          </cell>
          <cell r="C8093" t="str">
            <v>C59630</v>
          </cell>
          <cell r="D8093" t="str">
            <v>Penny Gay OD</v>
          </cell>
          <cell r="E8093" t="str">
            <v>MA</v>
          </cell>
          <cell r="F8093" t="str">
            <v>P1</v>
          </cell>
          <cell r="G8093" t="str">
            <v>SMALL</v>
          </cell>
          <cell r="H8093" t="str">
            <v>IA</v>
          </cell>
          <cell r="I8093" t="str">
            <v>0026544 - SPRING INSURANCE GROUP LLC</v>
          </cell>
        </row>
        <row r="8094">
          <cell r="A8094" t="str">
            <v>C59633IH</v>
          </cell>
          <cell r="B8094">
            <v>42185</v>
          </cell>
          <cell r="C8094" t="str">
            <v>C59633</v>
          </cell>
          <cell r="D8094" t="str">
            <v>The Scan Group, Inc.</v>
          </cell>
          <cell r="E8094" t="str">
            <v>ME</v>
          </cell>
          <cell r="F8094" t="str">
            <v>P1</v>
          </cell>
          <cell r="G8094" t="str">
            <v>SMALL</v>
          </cell>
          <cell r="H8094" t="str">
            <v>IH</v>
          </cell>
          <cell r="I8094" t="str">
            <v>0024411 - LMR INSURANCE INC</v>
          </cell>
        </row>
        <row r="8095">
          <cell r="A8095" t="str">
            <v>C59635JR</v>
          </cell>
          <cell r="B8095">
            <v>42185</v>
          </cell>
          <cell r="C8095" t="str">
            <v>C59635</v>
          </cell>
          <cell r="D8095" t="str">
            <v>WG Ellerkamp Co Inc</v>
          </cell>
          <cell r="E8095" t="str">
            <v>NH</v>
          </cell>
          <cell r="F8095" t="str">
            <v>P1</v>
          </cell>
          <cell r="G8095" t="str">
            <v>SMALL</v>
          </cell>
          <cell r="H8095" t="str">
            <v>JR</v>
          </cell>
          <cell r="I8095" t="str">
            <v>0024462 - OGELBY, R DEAN</v>
          </cell>
        </row>
        <row r="8096">
          <cell r="A8096" t="str">
            <v>C59636IA</v>
          </cell>
          <cell r="B8096">
            <v>42185</v>
          </cell>
          <cell r="C8096" t="str">
            <v>C59636</v>
          </cell>
          <cell r="D8096" t="str">
            <v>Massachusetts Eye Research and Surgery Institution</v>
          </cell>
          <cell r="E8096" t="str">
            <v>MA</v>
          </cell>
          <cell r="F8096" t="str">
            <v>P1</v>
          </cell>
          <cell r="G8096" t="str">
            <v>SMALL</v>
          </cell>
          <cell r="H8096" t="str">
            <v>IA</v>
          </cell>
          <cell r="I8096" t="str">
            <v>0024903 - BRUCE CROHN LLC</v>
          </cell>
        </row>
        <row r="8097">
          <cell r="A8097" t="str">
            <v>C59636IH</v>
          </cell>
          <cell r="B8097">
            <v>42185</v>
          </cell>
          <cell r="C8097" t="str">
            <v>C59636</v>
          </cell>
          <cell r="D8097" t="str">
            <v>Massachusetts Eye Research and Surgery Institution</v>
          </cell>
          <cell r="E8097" t="str">
            <v>MA</v>
          </cell>
          <cell r="F8097" t="str">
            <v>P1</v>
          </cell>
          <cell r="G8097" t="str">
            <v>SMALL</v>
          </cell>
          <cell r="H8097" t="str">
            <v>IH</v>
          </cell>
          <cell r="I8097" t="str">
            <v>0024903 - BRUCE CROHN LLC</v>
          </cell>
        </row>
        <row r="8098">
          <cell r="A8098" t="str">
            <v>C59637IH</v>
          </cell>
          <cell r="B8098">
            <v>42185</v>
          </cell>
          <cell r="C8098" t="str">
            <v>C59637</v>
          </cell>
          <cell r="D8098" t="str">
            <v>Step By Step Supportive Services, Inc</v>
          </cell>
          <cell r="E8098" t="str">
            <v>MA</v>
          </cell>
          <cell r="F8098" t="str">
            <v>P1</v>
          </cell>
          <cell r="G8098" t="str">
            <v>SMALL</v>
          </cell>
          <cell r="H8098" t="str">
            <v>IH</v>
          </cell>
          <cell r="I8098" t="str">
            <v>0024412 - COMPREHENSIVE INS PROVIDERS INC</v>
          </cell>
        </row>
        <row r="8099">
          <cell r="A8099" t="str">
            <v>C59638IH</v>
          </cell>
          <cell r="B8099">
            <v>42185</v>
          </cell>
          <cell r="C8099" t="str">
            <v>C59638</v>
          </cell>
          <cell r="D8099" t="str">
            <v>National Tile Distributors Inc</v>
          </cell>
          <cell r="E8099" t="str">
            <v>MA</v>
          </cell>
          <cell r="F8099" t="str">
            <v>P1</v>
          </cell>
          <cell r="G8099" t="str">
            <v>SMALL</v>
          </cell>
          <cell r="H8099" t="str">
            <v>IH</v>
          </cell>
          <cell r="I8099" t="str">
            <v>0024506 - PAYCHEX AGENCY INC</v>
          </cell>
        </row>
        <row r="8100">
          <cell r="A8100" t="str">
            <v>C59638MI</v>
          </cell>
          <cell r="B8100">
            <v>42185</v>
          </cell>
          <cell r="C8100" t="str">
            <v>C59638</v>
          </cell>
          <cell r="D8100" t="str">
            <v>National Tile Distributors Inc</v>
          </cell>
          <cell r="E8100" t="str">
            <v>MA</v>
          </cell>
          <cell r="F8100" t="str">
            <v>P1</v>
          </cell>
          <cell r="G8100" t="str">
            <v>MCARE</v>
          </cell>
          <cell r="H8100" t="str">
            <v>MI</v>
          </cell>
          <cell r="I8100" t="str">
            <v>0024506 - PAYCHEX AGENCY INC</v>
          </cell>
        </row>
        <row r="8101">
          <cell r="A8101" t="str">
            <v>C59640IA</v>
          </cell>
          <cell r="B8101">
            <v>42185</v>
          </cell>
          <cell r="C8101" t="str">
            <v>C59640</v>
          </cell>
          <cell r="D8101" t="str">
            <v>New England Welding Inc</v>
          </cell>
          <cell r="E8101" t="str">
            <v>MA</v>
          </cell>
          <cell r="F8101" t="str">
            <v>P1</v>
          </cell>
          <cell r="G8101" t="str">
            <v>SMALL</v>
          </cell>
          <cell r="H8101" t="str">
            <v>IA</v>
          </cell>
          <cell r="I8101" t="str">
            <v>0024514 - ORCHARD INSURANCE BROKERAGE INC</v>
          </cell>
        </row>
        <row r="8102">
          <cell r="A8102" t="str">
            <v>C59640IH</v>
          </cell>
          <cell r="B8102">
            <v>42185</v>
          </cell>
          <cell r="C8102" t="str">
            <v>C59640</v>
          </cell>
          <cell r="D8102" t="str">
            <v>New England Welding Inc</v>
          </cell>
          <cell r="E8102" t="str">
            <v>MA</v>
          </cell>
          <cell r="F8102" t="str">
            <v>P1</v>
          </cell>
          <cell r="G8102" t="str">
            <v>SMALL</v>
          </cell>
          <cell r="H8102" t="str">
            <v>IH</v>
          </cell>
          <cell r="I8102" t="str">
            <v>0024514 - ORCHARD INSURANCE BROKERAGE INC</v>
          </cell>
        </row>
        <row r="8103">
          <cell r="A8103" t="str">
            <v>C59642JM</v>
          </cell>
          <cell r="B8103">
            <v>42185</v>
          </cell>
          <cell r="C8103" t="str">
            <v>C59642</v>
          </cell>
          <cell r="D8103" t="str">
            <v>All Pro Moving &amp; Storage</v>
          </cell>
          <cell r="E8103" t="str">
            <v>NH</v>
          </cell>
          <cell r="F8103" t="str">
            <v>P1</v>
          </cell>
          <cell r="G8103" t="str">
            <v>SMALL</v>
          </cell>
          <cell r="H8103" t="str">
            <v>JM</v>
          </cell>
          <cell r="I8103" t="str">
            <v>0024577 - CORNERSTONE BENEFIT &amp; RET GROUP INC</v>
          </cell>
        </row>
        <row r="8104">
          <cell r="A8104" t="str">
            <v>C59643IH</v>
          </cell>
          <cell r="B8104">
            <v>42185</v>
          </cell>
          <cell r="C8104" t="str">
            <v>C59643</v>
          </cell>
          <cell r="D8104" t="str">
            <v>FIRST</v>
          </cell>
          <cell r="E8104" t="str">
            <v>NH</v>
          </cell>
          <cell r="F8104" t="str">
            <v>P1</v>
          </cell>
          <cell r="G8104" t="str">
            <v>ERF</v>
          </cell>
          <cell r="H8104" t="str">
            <v>IH</v>
          </cell>
          <cell r="I8104" t="str">
            <v>0033711 - CGI EMPLOYEE BENEFITS GROUP</v>
          </cell>
        </row>
        <row r="8105">
          <cell r="A8105" t="str">
            <v>C59643IV</v>
          </cell>
          <cell r="B8105">
            <v>42185</v>
          </cell>
          <cell r="C8105" t="str">
            <v>C59643</v>
          </cell>
          <cell r="D8105" t="str">
            <v>FIRST</v>
          </cell>
          <cell r="E8105" t="str">
            <v>NH</v>
          </cell>
          <cell r="F8105" t="str">
            <v>P1</v>
          </cell>
          <cell r="G8105" t="str">
            <v>ERF</v>
          </cell>
          <cell r="H8105" t="str">
            <v>IV</v>
          </cell>
          <cell r="I8105" t="str">
            <v>0033711 - CGI EMPLOYEE BENEFITS GROUP</v>
          </cell>
        </row>
        <row r="8106">
          <cell r="A8106" t="str">
            <v>C59643PO</v>
          </cell>
          <cell r="B8106">
            <v>42185</v>
          </cell>
          <cell r="C8106" t="str">
            <v>C59643</v>
          </cell>
          <cell r="D8106" t="str">
            <v>FIRST</v>
          </cell>
          <cell r="E8106" t="str">
            <v>NH</v>
          </cell>
          <cell r="F8106" t="str">
            <v>P1</v>
          </cell>
          <cell r="G8106" t="str">
            <v>ERF</v>
          </cell>
          <cell r="H8106" t="str">
            <v>PO</v>
          </cell>
          <cell r="I8106" t="str">
            <v>0033711 - CGI EMPLOYEE BENEFITS GROUP</v>
          </cell>
        </row>
        <row r="8107">
          <cell r="A8107" t="str">
            <v>C59644JM</v>
          </cell>
          <cell r="B8107">
            <v>42185</v>
          </cell>
          <cell r="C8107" t="str">
            <v>C59644</v>
          </cell>
          <cell r="D8107" t="str">
            <v>Redwood Technologies LLC</v>
          </cell>
          <cell r="E8107" t="str">
            <v>NH</v>
          </cell>
          <cell r="F8107" t="str">
            <v>P1</v>
          </cell>
          <cell r="G8107" t="str">
            <v>SMALL</v>
          </cell>
          <cell r="H8107" t="str">
            <v>JM</v>
          </cell>
          <cell r="I8107" t="str">
            <v>0029265 - NEW ENGLAND EMPLOYEE BENEFITS COUNCIL</v>
          </cell>
        </row>
        <row r="8108">
          <cell r="A8108" t="str">
            <v>C59644JN</v>
          </cell>
          <cell r="B8108">
            <v>42185</v>
          </cell>
          <cell r="C8108" t="str">
            <v>C59644</v>
          </cell>
          <cell r="D8108" t="str">
            <v>Redwood Technologies LLC</v>
          </cell>
          <cell r="E8108" t="str">
            <v>NH</v>
          </cell>
          <cell r="F8108" t="str">
            <v>P1</v>
          </cell>
          <cell r="G8108" t="str">
            <v>SMALL</v>
          </cell>
          <cell r="H8108" t="str">
            <v>JN</v>
          </cell>
          <cell r="I8108" t="str">
            <v>0029265 - NEW ENGLAND EMPLOYEE BENEFITS COUNCIL</v>
          </cell>
        </row>
        <row r="8109">
          <cell r="A8109" t="str">
            <v>C59649JM</v>
          </cell>
          <cell r="B8109">
            <v>42185</v>
          </cell>
          <cell r="C8109" t="str">
            <v>C59649</v>
          </cell>
          <cell r="D8109" t="str">
            <v>Air Vacuum Corporation</v>
          </cell>
          <cell r="E8109" t="str">
            <v>NH</v>
          </cell>
          <cell r="F8109" t="str">
            <v>P1</v>
          </cell>
          <cell r="G8109" t="str">
            <v>SMALL</v>
          </cell>
          <cell r="H8109" t="str">
            <v>JM</v>
          </cell>
          <cell r="I8109" t="str">
            <v>0024478 - R W ASSOCIATES INC</v>
          </cell>
        </row>
        <row r="8110">
          <cell r="A8110" t="str">
            <v>C59649MI</v>
          </cell>
          <cell r="B8110">
            <v>42185</v>
          </cell>
          <cell r="C8110" t="str">
            <v>C59649</v>
          </cell>
          <cell r="D8110" t="str">
            <v>Air Vacuum Corporation</v>
          </cell>
          <cell r="E8110" t="str">
            <v>NH</v>
          </cell>
          <cell r="F8110" t="str">
            <v>P1</v>
          </cell>
          <cell r="G8110" t="str">
            <v>MCARE</v>
          </cell>
          <cell r="H8110" t="str">
            <v>MI</v>
          </cell>
          <cell r="I8110" t="str">
            <v>0024478 - R W ASSOCIATES INC</v>
          </cell>
        </row>
        <row r="8111">
          <cell r="A8111" t="str">
            <v>C59650IH</v>
          </cell>
          <cell r="B8111">
            <v>42185</v>
          </cell>
          <cell r="C8111" t="str">
            <v>C59650</v>
          </cell>
          <cell r="D8111" t="str">
            <v>ImmuCell Corporation</v>
          </cell>
          <cell r="E8111" t="str">
            <v>ME</v>
          </cell>
          <cell r="F8111" t="str">
            <v>P1</v>
          </cell>
          <cell r="G8111" t="str">
            <v>SMALL</v>
          </cell>
          <cell r="H8111" t="str">
            <v>IH</v>
          </cell>
          <cell r="I8111" t="str">
            <v>0030824 - BGA INSURANCE AGENCY INC</v>
          </cell>
        </row>
        <row r="8112">
          <cell r="A8112" t="str">
            <v>C59650IV</v>
          </cell>
          <cell r="B8112">
            <v>42185</v>
          </cell>
          <cell r="C8112" t="str">
            <v>C59650</v>
          </cell>
          <cell r="D8112" t="str">
            <v>ImmuCell Corporation</v>
          </cell>
          <cell r="E8112" t="str">
            <v>ME</v>
          </cell>
          <cell r="F8112" t="str">
            <v>P1</v>
          </cell>
          <cell r="G8112" t="str">
            <v>SMALL</v>
          </cell>
          <cell r="H8112" t="str">
            <v>IV</v>
          </cell>
          <cell r="I8112" t="str">
            <v>0030824 - BGA INSURANCE AGENCY INC</v>
          </cell>
        </row>
        <row r="8113">
          <cell r="A8113" t="str">
            <v>C59650PO</v>
          </cell>
          <cell r="B8113">
            <v>42185</v>
          </cell>
          <cell r="C8113" t="str">
            <v>C59650</v>
          </cell>
          <cell r="D8113" t="str">
            <v>ImmuCell Corporation</v>
          </cell>
          <cell r="E8113" t="str">
            <v>ME</v>
          </cell>
          <cell r="F8113" t="str">
            <v>P1</v>
          </cell>
          <cell r="G8113" t="str">
            <v>SMALL</v>
          </cell>
          <cell r="H8113" t="str">
            <v>PO</v>
          </cell>
          <cell r="I8113" t="str">
            <v>0030824 - BGA INSURANCE AGENCY INC</v>
          </cell>
        </row>
        <row r="8114">
          <cell r="A8114" t="str">
            <v>C59652IV</v>
          </cell>
          <cell r="B8114">
            <v>42185</v>
          </cell>
          <cell r="C8114" t="str">
            <v>C59652</v>
          </cell>
          <cell r="D8114" t="str">
            <v>Village Dental of New England, PLLC</v>
          </cell>
          <cell r="E8114" t="str">
            <v>NH</v>
          </cell>
          <cell r="F8114" t="str">
            <v>P1</v>
          </cell>
          <cell r="G8114" t="str">
            <v>SMALL</v>
          </cell>
          <cell r="H8114" t="str">
            <v>IV</v>
          </cell>
          <cell r="I8114" t="str">
            <v>0024242 - JACOBSOHN, MARK S</v>
          </cell>
        </row>
        <row r="8115">
          <cell r="A8115" t="str">
            <v>C59653IA</v>
          </cell>
          <cell r="B8115">
            <v>42185</v>
          </cell>
          <cell r="C8115" t="str">
            <v>C59653</v>
          </cell>
          <cell r="D8115" t="str">
            <v>Glenn D Jackson DMD</v>
          </cell>
          <cell r="E8115" t="str">
            <v>MA</v>
          </cell>
          <cell r="F8115" t="str">
            <v>P1</v>
          </cell>
          <cell r="G8115" t="str">
            <v>SMALL</v>
          </cell>
          <cell r="H8115" t="str">
            <v>IA</v>
          </cell>
          <cell r="I8115" t="str">
            <v>0026566 - SPRING INSURANCE GROUP LLC</v>
          </cell>
        </row>
        <row r="8116">
          <cell r="A8116" t="str">
            <v>C59657IV</v>
          </cell>
          <cell r="B8116">
            <v>42185</v>
          </cell>
          <cell r="C8116" t="str">
            <v>C59657</v>
          </cell>
          <cell r="D8116" t="str">
            <v>McNabb Properties, LTD</v>
          </cell>
          <cell r="E8116" t="str">
            <v>NH</v>
          </cell>
          <cell r="F8116" t="str">
            <v>P1</v>
          </cell>
          <cell r="G8116" t="str">
            <v>SMALL</v>
          </cell>
          <cell r="H8116" t="str">
            <v>IV</v>
          </cell>
          <cell r="I8116" t="str">
            <v>0029596 - CGI EMPLOYEE BENEFITS GROUP</v>
          </cell>
        </row>
        <row r="8117">
          <cell r="A8117" t="str">
            <v>C59662IH</v>
          </cell>
          <cell r="B8117">
            <v>42185</v>
          </cell>
          <cell r="C8117" t="str">
            <v>C59662</v>
          </cell>
          <cell r="D8117" t="str">
            <v>Greater Brunswick Physical Therapy</v>
          </cell>
          <cell r="E8117" t="str">
            <v>ME</v>
          </cell>
          <cell r="F8117" t="str">
            <v>P1</v>
          </cell>
          <cell r="G8117" t="str">
            <v>SMALL</v>
          </cell>
          <cell r="H8117" t="str">
            <v>IH</v>
          </cell>
          <cell r="I8117" t="str">
            <v>0024521 - BAY AGENCY INC</v>
          </cell>
        </row>
        <row r="8118">
          <cell r="A8118" t="str">
            <v>C59662JH</v>
          </cell>
          <cell r="B8118">
            <v>42185</v>
          </cell>
          <cell r="C8118" t="str">
            <v>C59662</v>
          </cell>
          <cell r="D8118" t="str">
            <v>Greater Brunswick Physical Therapy</v>
          </cell>
          <cell r="E8118" t="str">
            <v>ME</v>
          </cell>
          <cell r="F8118" t="str">
            <v>P1</v>
          </cell>
          <cell r="G8118" t="str">
            <v>SMALL</v>
          </cell>
          <cell r="H8118" t="str">
            <v>JH</v>
          </cell>
          <cell r="I8118" t="str">
            <v>0024521 - BAY AGENCY INC</v>
          </cell>
        </row>
        <row r="8119">
          <cell r="A8119" t="str">
            <v>C59663JM</v>
          </cell>
          <cell r="B8119">
            <v>42185</v>
          </cell>
          <cell r="C8119" t="str">
            <v>C59663</v>
          </cell>
          <cell r="D8119" t="str">
            <v>EndPoint LLC</v>
          </cell>
          <cell r="E8119" t="str">
            <v>NH</v>
          </cell>
          <cell r="F8119" t="str">
            <v>P1</v>
          </cell>
          <cell r="G8119" t="str">
            <v>SMALL</v>
          </cell>
          <cell r="H8119" t="str">
            <v>JM</v>
          </cell>
          <cell r="I8119" t="str">
            <v>0024491 - LANDMARK BENEFITS INC</v>
          </cell>
        </row>
        <row r="8120">
          <cell r="A8120" t="str">
            <v>C59665JA</v>
          </cell>
          <cell r="B8120">
            <v>42185</v>
          </cell>
          <cell r="C8120" t="str">
            <v>C59665</v>
          </cell>
          <cell r="D8120" t="str">
            <v>R C Shaw Sprinkler Co Inc</v>
          </cell>
          <cell r="E8120" t="str">
            <v>MA</v>
          </cell>
          <cell r="F8120" t="str">
            <v>P1</v>
          </cell>
          <cell r="G8120" t="str">
            <v>SMALL</v>
          </cell>
          <cell r="H8120" t="str">
            <v>JA</v>
          </cell>
          <cell r="I8120" t="str">
            <v>0024454 - COONEY, MATTHEW J</v>
          </cell>
        </row>
        <row r="8121">
          <cell r="A8121" t="str">
            <v>C59666IH</v>
          </cell>
          <cell r="B8121">
            <v>42185</v>
          </cell>
          <cell r="C8121" t="str">
            <v>C59666</v>
          </cell>
          <cell r="D8121" t="str">
            <v>Weather Shield Inc</v>
          </cell>
          <cell r="E8121" t="str">
            <v>MA</v>
          </cell>
          <cell r="F8121" t="str">
            <v>P1</v>
          </cell>
          <cell r="G8121" t="str">
            <v>SMALL</v>
          </cell>
          <cell r="H8121" t="str">
            <v>IH</v>
          </cell>
          <cell r="I8121" t="str">
            <v>0032568 - PROTECTOR GROUP INSURANCE AGENCY, THE</v>
          </cell>
        </row>
        <row r="8122">
          <cell r="A8122" t="str">
            <v>C59669JR</v>
          </cell>
          <cell r="B8122">
            <v>42185</v>
          </cell>
          <cell r="C8122" t="str">
            <v>C59669</v>
          </cell>
          <cell r="D8122" t="str">
            <v>Keep Em Healthy Veterinary Clinic</v>
          </cell>
          <cell r="E8122" t="str">
            <v>NH</v>
          </cell>
          <cell r="F8122" t="str">
            <v>P1</v>
          </cell>
          <cell r="G8122" t="str">
            <v>SMALL</v>
          </cell>
          <cell r="H8122" t="str">
            <v>JR</v>
          </cell>
          <cell r="I8122" t="str">
            <v>0024596 - GOODELL, DUANE</v>
          </cell>
        </row>
        <row r="8123">
          <cell r="A8123" t="str">
            <v>C59671IA</v>
          </cell>
          <cell r="B8123">
            <v>42185</v>
          </cell>
          <cell r="C8123" t="str">
            <v>C59671</v>
          </cell>
          <cell r="D8123" t="str">
            <v>Clinton &amp; Muzyka PC</v>
          </cell>
          <cell r="E8123" t="str">
            <v>MA</v>
          </cell>
          <cell r="F8123" t="str">
            <v>P1</v>
          </cell>
          <cell r="G8123" t="str">
            <v>SMALL</v>
          </cell>
          <cell r="H8123" t="str">
            <v>IA</v>
          </cell>
          <cell r="I8123" t="str">
            <v>0024469 - JACOBS, LEWIS D</v>
          </cell>
        </row>
        <row r="8124">
          <cell r="A8124" t="str">
            <v>C59671IH</v>
          </cell>
          <cell r="B8124">
            <v>42185</v>
          </cell>
          <cell r="C8124" t="str">
            <v>C59671</v>
          </cell>
          <cell r="D8124" t="str">
            <v>Clinton &amp; Muzyka PC</v>
          </cell>
          <cell r="E8124" t="str">
            <v>MA</v>
          </cell>
          <cell r="F8124" t="str">
            <v>P1</v>
          </cell>
          <cell r="G8124" t="str">
            <v>SMALL</v>
          </cell>
          <cell r="H8124" t="str">
            <v>IH</v>
          </cell>
          <cell r="I8124" t="str">
            <v>0024469 - JACOBS, LEWIS D</v>
          </cell>
        </row>
        <row r="8125">
          <cell r="A8125" t="str">
            <v>C59673IA</v>
          </cell>
          <cell r="B8125">
            <v>42185</v>
          </cell>
          <cell r="C8125" t="str">
            <v>C59673</v>
          </cell>
          <cell r="D8125" t="str">
            <v>Lighthouse Insurance Agency</v>
          </cell>
          <cell r="E8125" t="str">
            <v>MA</v>
          </cell>
          <cell r="F8125" t="str">
            <v>P1</v>
          </cell>
          <cell r="G8125" t="str">
            <v>SMALL</v>
          </cell>
          <cell r="H8125" t="str">
            <v>IA</v>
          </cell>
          <cell r="I8125" t="str">
            <v>0031845 - FERMAN, GEORGE</v>
          </cell>
        </row>
        <row r="8126">
          <cell r="A8126" t="str">
            <v>C59673IH</v>
          </cell>
          <cell r="B8126">
            <v>42185</v>
          </cell>
          <cell r="C8126" t="str">
            <v>C59673</v>
          </cell>
          <cell r="D8126" t="str">
            <v>Lighthouse Insurance Agency</v>
          </cell>
          <cell r="E8126" t="str">
            <v>MA</v>
          </cell>
          <cell r="F8126" t="str">
            <v>P1</v>
          </cell>
          <cell r="G8126" t="str">
            <v>SMALL</v>
          </cell>
          <cell r="H8126" t="str">
            <v>IH</v>
          </cell>
          <cell r="I8126" t="str">
            <v>0031845 - FERMAN, GEORGE</v>
          </cell>
        </row>
        <row r="8127">
          <cell r="A8127" t="str">
            <v>C59675IH</v>
          </cell>
          <cell r="B8127">
            <v>42185</v>
          </cell>
          <cell r="C8127" t="str">
            <v>C59675</v>
          </cell>
          <cell r="D8127" t="str">
            <v>O'Connors Restaurant &amp; Bar</v>
          </cell>
          <cell r="E8127" t="str">
            <v>MA</v>
          </cell>
          <cell r="F8127" t="str">
            <v>P1</v>
          </cell>
          <cell r="G8127" t="str">
            <v>SMALL</v>
          </cell>
          <cell r="H8127" t="str">
            <v>IH</v>
          </cell>
          <cell r="I8127" t="str">
            <v>0024384 - SMALL BUSINESS INSURANCE AGENCY INC</v>
          </cell>
        </row>
        <row r="8128">
          <cell r="A8128" t="str">
            <v>C59675JA</v>
          </cell>
          <cell r="B8128">
            <v>42185</v>
          </cell>
          <cell r="C8128" t="str">
            <v>C59675</v>
          </cell>
          <cell r="D8128" t="str">
            <v>O'Connors Restaurant &amp; Bar</v>
          </cell>
          <cell r="E8128" t="str">
            <v>MA</v>
          </cell>
          <cell r="F8128" t="str">
            <v>P1</v>
          </cell>
          <cell r="G8128" t="str">
            <v>SMALL</v>
          </cell>
          <cell r="H8128" t="str">
            <v>JA</v>
          </cell>
          <cell r="I8128" t="str">
            <v>0024384 - SMALL BUSINESS INSURANCE AGENCY INC</v>
          </cell>
        </row>
        <row r="8129">
          <cell r="A8129" t="str">
            <v>C59678IH</v>
          </cell>
          <cell r="B8129">
            <v>42185</v>
          </cell>
          <cell r="C8129" t="str">
            <v>C59678</v>
          </cell>
          <cell r="D8129" t="str">
            <v>Ho Tai Sudbury Inc</v>
          </cell>
          <cell r="E8129" t="str">
            <v>MA</v>
          </cell>
          <cell r="F8129" t="str">
            <v>P1</v>
          </cell>
          <cell r="G8129" t="str">
            <v>SMALL</v>
          </cell>
          <cell r="H8129" t="str">
            <v>IH</v>
          </cell>
          <cell r="I8129" t="str">
            <v>0024200 - KAF EMPLOYEE BENEFITS GROUP LLC</v>
          </cell>
        </row>
        <row r="8130">
          <cell r="A8130" t="str">
            <v>C59680IV</v>
          </cell>
          <cell r="B8130">
            <v>42185</v>
          </cell>
          <cell r="C8130" t="str">
            <v>C59680</v>
          </cell>
          <cell r="D8130" t="str">
            <v>Mitchell Municipal Group PA</v>
          </cell>
          <cell r="E8130" t="str">
            <v>NH</v>
          </cell>
          <cell r="F8130" t="str">
            <v>P1</v>
          </cell>
          <cell r="G8130" t="str">
            <v>SMALL</v>
          </cell>
          <cell r="H8130" t="str">
            <v>IV</v>
          </cell>
          <cell r="I8130" t="str">
            <v>0024472 - MELCHER &amp; PRESCOTT AGENCY INC</v>
          </cell>
        </row>
        <row r="8131">
          <cell r="A8131" t="str">
            <v>C59682JM</v>
          </cell>
          <cell r="B8131">
            <v>42185</v>
          </cell>
          <cell r="C8131" t="str">
            <v>C59682</v>
          </cell>
          <cell r="D8131" t="str">
            <v>Pilot Construction Inc</v>
          </cell>
          <cell r="E8131" t="str">
            <v>NH</v>
          </cell>
          <cell r="F8131" t="str">
            <v>P1</v>
          </cell>
          <cell r="G8131" t="str">
            <v>SMALL</v>
          </cell>
          <cell r="H8131" t="str">
            <v>JM</v>
          </cell>
          <cell r="I8131" t="str">
            <v>0024486 - LONTINE JR, BERNARD J</v>
          </cell>
        </row>
        <row r="8132">
          <cell r="A8132" t="str">
            <v>C59683IH</v>
          </cell>
          <cell r="B8132">
            <v>42185</v>
          </cell>
          <cell r="C8132" t="str">
            <v>C59683</v>
          </cell>
          <cell r="D8132" t="str">
            <v>Tri-Town Discount Liquors LLC</v>
          </cell>
          <cell r="E8132" t="str">
            <v>MA</v>
          </cell>
          <cell r="F8132" t="str">
            <v>P1</v>
          </cell>
          <cell r="G8132" t="str">
            <v>SMALL</v>
          </cell>
          <cell r="H8132" t="str">
            <v>IH</v>
          </cell>
          <cell r="I8132" t="str">
            <v>0024475 - KOHN, JACK B</v>
          </cell>
        </row>
        <row r="8133">
          <cell r="A8133" t="str">
            <v>C59687IH</v>
          </cell>
          <cell r="B8133">
            <v>42185</v>
          </cell>
          <cell r="C8133" t="str">
            <v>C59687</v>
          </cell>
          <cell r="D8133" t="str">
            <v>Restcon LLC dba Blue Ginger</v>
          </cell>
          <cell r="E8133" t="str">
            <v>MA</v>
          </cell>
          <cell r="F8133" t="str">
            <v>P1</v>
          </cell>
          <cell r="G8133" t="str">
            <v>CRC</v>
          </cell>
          <cell r="H8133" t="str">
            <v>IH</v>
          </cell>
          <cell r="I8133" t="str">
            <v>0024997 - SAPERS &amp; WALLACK</v>
          </cell>
        </row>
        <row r="8134">
          <cell r="A8134" t="str">
            <v>C59687IV</v>
          </cell>
          <cell r="B8134">
            <v>42185</v>
          </cell>
          <cell r="C8134" t="str">
            <v>C59687</v>
          </cell>
          <cell r="D8134" t="str">
            <v>Restcon LLC dba Blue Ginger</v>
          </cell>
          <cell r="E8134" t="str">
            <v>MA</v>
          </cell>
          <cell r="F8134" t="str">
            <v>P1</v>
          </cell>
          <cell r="G8134" t="str">
            <v>CRC</v>
          </cell>
          <cell r="H8134" t="str">
            <v>IV</v>
          </cell>
          <cell r="I8134" t="str">
            <v>0024997 - SAPERS &amp; WALLACK</v>
          </cell>
        </row>
        <row r="8135">
          <cell r="A8135" t="str">
            <v>C59689IH</v>
          </cell>
          <cell r="B8135">
            <v>42185</v>
          </cell>
          <cell r="C8135" t="str">
            <v>C59689</v>
          </cell>
          <cell r="D8135" t="str">
            <v>Todays Collision &amp; Fleet Service Center Inc</v>
          </cell>
          <cell r="E8135" t="str">
            <v>MA</v>
          </cell>
          <cell r="F8135" t="str">
            <v>P1</v>
          </cell>
          <cell r="G8135" t="str">
            <v>SMALL</v>
          </cell>
          <cell r="H8135" t="str">
            <v>IH</v>
          </cell>
          <cell r="I8135" t="str">
            <v>0024438 - AXIAL BENEFITS GROUP LLC</v>
          </cell>
        </row>
        <row r="8136">
          <cell r="A8136" t="str">
            <v>C59689JA</v>
          </cell>
          <cell r="B8136">
            <v>42185</v>
          </cell>
          <cell r="C8136" t="str">
            <v>C59689</v>
          </cell>
          <cell r="D8136" t="str">
            <v>Todays Collision &amp; Fleet Service Center Inc</v>
          </cell>
          <cell r="E8136" t="str">
            <v>MA</v>
          </cell>
          <cell r="F8136" t="str">
            <v>P1</v>
          </cell>
          <cell r="G8136" t="str">
            <v>SMALL</v>
          </cell>
          <cell r="H8136" t="str">
            <v>JA</v>
          </cell>
          <cell r="I8136" t="str">
            <v>0024438 - AXIAL BENEFITS GROUP LLC</v>
          </cell>
        </row>
        <row r="8137">
          <cell r="A8137" t="str">
            <v>C59691IH</v>
          </cell>
          <cell r="B8137">
            <v>42185</v>
          </cell>
          <cell r="C8137" t="str">
            <v>C59691</v>
          </cell>
          <cell r="D8137" t="str">
            <v>MassEquality</v>
          </cell>
          <cell r="E8137" t="str">
            <v>MA</v>
          </cell>
          <cell r="F8137" t="str">
            <v>P1</v>
          </cell>
          <cell r="G8137" t="str">
            <v>SMALL</v>
          </cell>
          <cell r="H8137" t="str">
            <v>IH</v>
          </cell>
          <cell r="I8137" t="str">
            <v>0028948 - USI INSURANCE SERVICES LLC - BRIARCLIFF</v>
          </cell>
        </row>
        <row r="8138">
          <cell r="A8138" t="str">
            <v>C59693IH</v>
          </cell>
          <cell r="B8138">
            <v>42185</v>
          </cell>
          <cell r="C8138" t="str">
            <v>C59693</v>
          </cell>
          <cell r="D8138" t="str">
            <v>Cotuit Solar LLC</v>
          </cell>
          <cell r="E8138" t="str">
            <v>MA</v>
          </cell>
          <cell r="F8138" t="str">
            <v>P1</v>
          </cell>
          <cell r="G8138" t="str">
            <v>SMALL</v>
          </cell>
          <cell r="H8138" t="str">
            <v>IH</v>
          </cell>
          <cell r="I8138" t="str">
            <v>0024522 - ROGERS &amp; GRAY INSURANCE AGENCY</v>
          </cell>
        </row>
        <row r="8139">
          <cell r="A8139" t="str">
            <v>C59694IH</v>
          </cell>
          <cell r="B8139">
            <v>42185</v>
          </cell>
          <cell r="C8139" t="str">
            <v>C59694</v>
          </cell>
          <cell r="D8139" t="str">
            <v>Global Fitness Center Inc</v>
          </cell>
          <cell r="E8139" t="str">
            <v>MA</v>
          </cell>
          <cell r="F8139" t="str">
            <v>P1</v>
          </cell>
          <cell r="G8139" t="str">
            <v>SMALL</v>
          </cell>
          <cell r="H8139" t="str">
            <v>IH</v>
          </cell>
          <cell r="I8139" t="str">
            <v>0024453 - GROUP INSURANCE SOLUTIONS INC</v>
          </cell>
        </row>
        <row r="8140">
          <cell r="A8140" t="str">
            <v>C59694JA</v>
          </cell>
          <cell r="B8140">
            <v>42185</v>
          </cell>
          <cell r="C8140" t="str">
            <v>C59694</v>
          </cell>
          <cell r="D8140" t="str">
            <v>Global Fitness Center Inc</v>
          </cell>
          <cell r="E8140" t="str">
            <v>MA</v>
          </cell>
          <cell r="F8140" t="str">
            <v>P1</v>
          </cell>
          <cell r="G8140" t="str">
            <v>SMALL</v>
          </cell>
          <cell r="H8140" t="str">
            <v>JA</v>
          </cell>
          <cell r="I8140" t="str">
            <v>0024453 - GROUP INSURANCE SOLUTIONS INC</v>
          </cell>
        </row>
        <row r="8141">
          <cell r="A8141" t="str">
            <v>C59696IV</v>
          </cell>
          <cell r="B8141">
            <v>42185</v>
          </cell>
          <cell r="C8141" t="str">
            <v>C59696</v>
          </cell>
          <cell r="D8141" t="str">
            <v>Ralph L Osgood Inc</v>
          </cell>
          <cell r="E8141" t="str">
            <v>NH</v>
          </cell>
          <cell r="F8141" t="str">
            <v>P1</v>
          </cell>
          <cell r="G8141" t="str">
            <v>SMALL</v>
          </cell>
          <cell r="H8141" t="str">
            <v>IV</v>
          </cell>
          <cell r="I8141" t="str">
            <v>0024396 - NEW ENGLAND EMPLOYEE BENEFITS COUNCIL</v>
          </cell>
        </row>
        <row r="8142">
          <cell r="A8142" t="str">
            <v>C59699IH</v>
          </cell>
          <cell r="B8142">
            <v>42185</v>
          </cell>
          <cell r="C8142" t="str">
            <v>C59699</v>
          </cell>
          <cell r="D8142" t="str">
            <v>Partners in Oral Health</v>
          </cell>
          <cell r="E8142" t="str">
            <v>MA</v>
          </cell>
          <cell r="F8142" t="str">
            <v>P1</v>
          </cell>
          <cell r="G8142" t="str">
            <v>SMALL</v>
          </cell>
          <cell r="H8142" t="str">
            <v>IH</v>
          </cell>
          <cell r="I8142" t="str">
            <v>0024403 - SPRING INSURANCE GROUP LLC</v>
          </cell>
        </row>
        <row r="8143">
          <cell r="A8143" t="str">
            <v>C59700IH</v>
          </cell>
          <cell r="B8143">
            <v>42185</v>
          </cell>
          <cell r="C8143" t="str">
            <v>C59700</v>
          </cell>
          <cell r="D8143" t="str">
            <v>Scout Ahead LLC</v>
          </cell>
          <cell r="E8143" t="str">
            <v>MA</v>
          </cell>
          <cell r="F8143" t="str">
            <v>P1</v>
          </cell>
          <cell r="G8143" t="str">
            <v>SMALL</v>
          </cell>
          <cell r="H8143" t="str">
            <v>IH</v>
          </cell>
          <cell r="I8143" t="str">
            <v>0024466 - JACOBS, LEWIS D</v>
          </cell>
        </row>
        <row r="8144">
          <cell r="A8144" t="str">
            <v>C59703IV</v>
          </cell>
          <cell r="B8144">
            <v>42185</v>
          </cell>
          <cell r="C8144" t="str">
            <v>C59703</v>
          </cell>
          <cell r="D8144" t="str">
            <v>Charles River Dental Associates PC</v>
          </cell>
          <cell r="E8144" t="str">
            <v>MA</v>
          </cell>
          <cell r="F8144" t="str">
            <v>P1</v>
          </cell>
          <cell r="G8144" t="str">
            <v>GPC</v>
          </cell>
          <cell r="H8144" t="str">
            <v>IV</v>
          </cell>
          <cell r="I8144" t="str">
            <v>0024408 - SPRING INSURANCE GROUP LLC</v>
          </cell>
        </row>
        <row r="8145">
          <cell r="A8145" t="str">
            <v>C59703JA</v>
          </cell>
          <cell r="B8145">
            <v>42185</v>
          </cell>
          <cell r="C8145" t="str">
            <v>C59703</v>
          </cell>
          <cell r="D8145" t="str">
            <v>Charles River Dental Associates PC</v>
          </cell>
          <cell r="E8145" t="str">
            <v>MA</v>
          </cell>
          <cell r="F8145" t="str">
            <v>P1</v>
          </cell>
          <cell r="G8145" t="str">
            <v>GPC</v>
          </cell>
          <cell r="H8145" t="str">
            <v>JA</v>
          </cell>
          <cell r="I8145" t="str">
            <v>0024408 - SPRING INSURANCE GROUP LLC</v>
          </cell>
        </row>
        <row r="8146">
          <cell r="A8146" t="str">
            <v>C59708IH</v>
          </cell>
          <cell r="B8146">
            <v>42185</v>
          </cell>
          <cell r="C8146" t="str">
            <v>C59708</v>
          </cell>
          <cell r="D8146" t="str">
            <v>Perkins Olson, P.A.</v>
          </cell>
          <cell r="E8146" t="str">
            <v>ME</v>
          </cell>
          <cell r="F8146" t="str">
            <v>P1</v>
          </cell>
          <cell r="G8146" t="str">
            <v>SMALL</v>
          </cell>
          <cell r="H8146" t="str">
            <v>IH</v>
          </cell>
          <cell r="I8146" t="str">
            <v>0024519 - HOLDEN INSURANCE AGENCY</v>
          </cell>
        </row>
        <row r="8147">
          <cell r="A8147" t="str">
            <v>C59711IH</v>
          </cell>
          <cell r="B8147">
            <v>42185</v>
          </cell>
          <cell r="C8147" t="str">
            <v>C59711</v>
          </cell>
          <cell r="D8147" t="str">
            <v>Corwin &amp; Corwin LLP</v>
          </cell>
          <cell r="E8147" t="str">
            <v>MA</v>
          </cell>
          <cell r="F8147" t="str">
            <v>P1</v>
          </cell>
          <cell r="G8147" t="str">
            <v>SMALL</v>
          </cell>
          <cell r="H8147" t="str">
            <v>IH</v>
          </cell>
          <cell r="I8147" t="str">
            <v>0033230 - JOHN J VIGLIOTTI INS &amp; CONSULTING INC</v>
          </cell>
        </row>
        <row r="8148">
          <cell r="A8148" t="str">
            <v>C59720PO</v>
          </cell>
          <cell r="B8148">
            <v>42185</v>
          </cell>
          <cell r="C8148" t="str">
            <v>C59720</v>
          </cell>
          <cell r="D8148" t="str">
            <v>Patio Pub Inc</v>
          </cell>
          <cell r="E8148" t="str">
            <v>ME</v>
          </cell>
          <cell r="F8148" t="str">
            <v>P1</v>
          </cell>
          <cell r="G8148" t="str">
            <v>SMALL</v>
          </cell>
          <cell r="H8148" t="str">
            <v>PO</v>
          </cell>
          <cell r="I8148" t="str">
            <v>0024419 - LONTINE JR, BERNARD J</v>
          </cell>
        </row>
        <row r="8149">
          <cell r="A8149" t="str">
            <v>C59721IH</v>
          </cell>
          <cell r="B8149">
            <v>42185</v>
          </cell>
          <cell r="C8149" t="str">
            <v>C59721</v>
          </cell>
          <cell r="D8149" t="str">
            <v>Executive Destinations Inc</v>
          </cell>
          <cell r="E8149" t="str">
            <v>MA</v>
          </cell>
          <cell r="F8149" t="str">
            <v>P1</v>
          </cell>
          <cell r="G8149" t="str">
            <v>SMALL</v>
          </cell>
          <cell r="H8149" t="str">
            <v>IH</v>
          </cell>
          <cell r="I8149" t="str">
            <v>0024407 - UNITED BUSINESSMANS INSURANCE AGENCY</v>
          </cell>
        </row>
        <row r="8150">
          <cell r="A8150" t="str">
            <v>C59725IA</v>
          </cell>
          <cell r="B8150">
            <v>42185</v>
          </cell>
          <cell r="C8150" t="str">
            <v>C59725</v>
          </cell>
          <cell r="D8150" t="str">
            <v>IMP Partners LLC</v>
          </cell>
          <cell r="E8150" t="str">
            <v>MA</v>
          </cell>
          <cell r="F8150" t="str">
            <v>P1</v>
          </cell>
          <cell r="G8150" t="str">
            <v>SMALL</v>
          </cell>
          <cell r="H8150" t="str">
            <v>IA</v>
          </cell>
          <cell r="I8150" t="str">
            <v>0024530 - UNITED BUSINESSMANS INSURANCE AGENCY</v>
          </cell>
        </row>
        <row r="8151">
          <cell r="A8151" t="str">
            <v>C59725IH</v>
          </cell>
          <cell r="B8151">
            <v>42185</v>
          </cell>
          <cell r="C8151" t="str">
            <v>C59725</v>
          </cell>
          <cell r="D8151" t="str">
            <v>IMP Partners LLC</v>
          </cell>
          <cell r="E8151" t="str">
            <v>MA</v>
          </cell>
          <cell r="F8151" t="str">
            <v>P1</v>
          </cell>
          <cell r="G8151" t="str">
            <v>SMALL</v>
          </cell>
          <cell r="H8151" t="str">
            <v>IH</v>
          </cell>
          <cell r="I8151" t="str">
            <v>0024530 - UNITED BUSINESSMANS INSURANCE AGENCY</v>
          </cell>
        </row>
        <row r="8152">
          <cell r="A8152" t="str">
            <v>C59727JM</v>
          </cell>
          <cell r="B8152">
            <v>42185</v>
          </cell>
          <cell r="C8152" t="str">
            <v>C59727</v>
          </cell>
          <cell r="D8152" t="str">
            <v>Klarmann Rulings Inc</v>
          </cell>
          <cell r="E8152" t="str">
            <v>NH</v>
          </cell>
          <cell r="F8152" t="str">
            <v>P1</v>
          </cell>
          <cell r="G8152" t="str">
            <v>SMALL</v>
          </cell>
          <cell r="H8152" t="str">
            <v>JM</v>
          </cell>
          <cell r="I8152" t="str">
            <v>0024572 - COMBINED SERVICES LLC</v>
          </cell>
        </row>
        <row r="8153">
          <cell r="A8153" t="str">
            <v>C59729IH</v>
          </cell>
          <cell r="B8153">
            <v>42185</v>
          </cell>
          <cell r="C8153" t="str">
            <v>C59729</v>
          </cell>
          <cell r="D8153" t="str">
            <v>Cape Fishermen Supply</v>
          </cell>
          <cell r="E8153" t="str">
            <v>MA</v>
          </cell>
          <cell r="F8153" t="str">
            <v>P1</v>
          </cell>
          <cell r="G8153" t="str">
            <v>SMALL</v>
          </cell>
          <cell r="H8153" t="str">
            <v>IH</v>
          </cell>
          <cell r="I8153" t="str">
            <v>0024535 - SMALL BUSINESS INSURANCE AGENCY INC</v>
          </cell>
        </row>
        <row r="8154">
          <cell r="A8154" t="str">
            <v>C59731IA</v>
          </cell>
          <cell r="B8154">
            <v>42185</v>
          </cell>
          <cell r="C8154" t="str">
            <v>C59731</v>
          </cell>
          <cell r="D8154" t="str">
            <v>East Coast Metrology LLC</v>
          </cell>
          <cell r="E8154" t="str">
            <v>MA</v>
          </cell>
          <cell r="F8154" t="str">
            <v>P1</v>
          </cell>
          <cell r="G8154" t="str">
            <v>SMALL</v>
          </cell>
          <cell r="H8154" t="str">
            <v>IA</v>
          </cell>
          <cell r="I8154" t="str">
            <v>0024532 - TENEYCK, DAVID E</v>
          </cell>
        </row>
        <row r="8155">
          <cell r="A8155" t="str">
            <v>C59731IH</v>
          </cell>
          <cell r="B8155">
            <v>42185</v>
          </cell>
          <cell r="C8155" t="str">
            <v>C59731</v>
          </cell>
          <cell r="D8155" t="str">
            <v>East Coast Metrology LLC</v>
          </cell>
          <cell r="E8155" t="str">
            <v>MA</v>
          </cell>
          <cell r="F8155" t="str">
            <v>P1</v>
          </cell>
          <cell r="G8155" t="str">
            <v>SMALL</v>
          </cell>
          <cell r="H8155" t="str">
            <v>IH</v>
          </cell>
          <cell r="I8155" t="str">
            <v>0024532 - TENEYCK, DAVID E</v>
          </cell>
        </row>
        <row r="8156">
          <cell r="A8156" t="str">
            <v>C59732JR</v>
          </cell>
          <cell r="B8156">
            <v>42185</v>
          </cell>
          <cell r="C8156" t="str">
            <v>C59732</v>
          </cell>
          <cell r="D8156" t="str">
            <v>American School of Gymnastics</v>
          </cell>
          <cell r="E8156" t="str">
            <v>NH</v>
          </cell>
          <cell r="F8156" t="str">
            <v>P1</v>
          </cell>
          <cell r="G8156" t="str">
            <v>SMALL</v>
          </cell>
          <cell r="H8156" t="str">
            <v>JR</v>
          </cell>
          <cell r="I8156" t="str">
            <v>0024459 - OGELBY, R DEAN</v>
          </cell>
        </row>
        <row r="8157">
          <cell r="A8157" t="str">
            <v>C59736IA</v>
          </cell>
          <cell r="B8157">
            <v>42185</v>
          </cell>
          <cell r="C8157" t="str">
            <v>C59736</v>
          </cell>
          <cell r="D8157" t="str">
            <v>New England Hospitalists PC</v>
          </cell>
          <cell r="E8157" t="str">
            <v>MA</v>
          </cell>
          <cell r="F8157" t="str">
            <v>P1</v>
          </cell>
          <cell r="G8157" t="str">
            <v>SMALL</v>
          </cell>
          <cell r="H8157" t="str">
            <v>IA</v>
          </cell>
          <cell r="I8157" t="str">
            <v>0024496 - KAPLAN, ELLEN A</v>
          </cell>
        </row>
        <row r="8158">
          <cell r="A8158" t="str">
            <v>C59736IH</v>
          </cell>
          <cell r="B8158">
            <v>42185</v>
          </cell>
          <cell r="C8158" t="str">
            <v>C59736</v>
          </cell>
          <cell r="D8158" t="str">
            <v>New England Hospitalists PC</v>
          </cell>
          <cell r="E8158" t="str">
            <v>MA</v>
          </cell>
          <cell r="F8158" t="str">
            <v>P1</v>
          </cell>
          <cell r="G8158" t="str">
            <v>SMALL</v>
          </cell>
          <cell r="H8158" t="str">
            <v>IH</v>
          </cell>
          <cell r="I8158" t="str">
            <v>0024496 - KAPLAN, ELLEN A</v>
          </cell>
        </row>
        <row r="8159">
          <cell r="A8159" t="str">
            <v>C59737IV</v>
          </cell>
          <cell r="B8159">
            <v>42185</v>
          </cell>
          <cell r="C8159" t="str">
            <v>C59737</v>
          </cell>
          <cell r="D8159" t="str">
            <v>Kenneth Goodman DMD</v>
          </cell>
          <cell r="E8159" t="str">
            <v>MA</v>
          </cell>
          <cell r="F8159" t="str">
            <v>P1</v>
          </cell>
          <cell r="G8159" t="str">
            <v>GPC</v>
          </cell>
          <cell r="H8159" t="str">
            <v>IV</v>
          </cell>
          <cell r="I8159" t="str">
            <v>0026554 - SPRING INSURANCE GROUP LLC</v>
          </cell>
        </row>
        <row r="8160">
          <cell r="A8160" t="str">
            <v>C59742IH</v>
          </cell>
          <cell r="B8160">
            <v>42185</v>
          </cell>
          <cell r="C8160" t="str">
            <v>C59742</v>
          </cell>
          <cell r="D8160" t="str">
            <v>Group Dynamic, Inc.</v>
          </cell>
          <cell r="E8160" t="str">
            <v>ME</v>
          </cell>
          <cell r="F8160" t="str">
            <v>P1</v>
          </cell>
          <cell r="G8160" t="str">
            <v>SMALL</v>
          </cell>
          <cell r="H8160" t="str">
            <v>IH</v>
          </cell>
          <cell r="I8160" t="str">
            <v>0024534 - HOLDEN INSURANCE AGENCY</v>
          </cell>
        </row>
        <row r="8161">
          <cell r="A8161" t="str">
            <v>C59742IV</v>
          </cell>
          <cell r="B8161">
            <v>42185</v>
          </cell>
          <cell r="C8161" t="str">
            <v>C59742</v>
          </cell>
          <cell r="D8161" t="str">
            <v>Group Dynamic, Inc.</v>
          </cell>
          <cell r="E8161" t="str">
            <v>ME</v>
          </cell>
          <cell r="F8161" t="str">
            <v>P1</v>
          </cell>
          <cell r="G8161" t="str">
            <v>SMALL</v>
          </cell>
          <cell r="H8161" t="str">
            <v>IV</v>
          </cell>
          <cell r="I8161" t="str">
            <v>0024534 - HOLDEN INSURANCE AGENCY</v>
          </cell>
        </row>
        <row r="8162">
          <cell r="A8162" t="str">
            <v>C59742PO</v>
          </cell>
          <cell r="B8162">
            <v>42185</v>
          </cell>
          <cell r="C8162" t="str">
            <v>C59742</v>
          </cell>
          <cell r="D8162" t="str">
            <v>Group Dynamic, Inc.</v>
          </cell>
          <cell r="E8162" t="str">
            <v>ME</v>
          </cell>
          <cell r="F8162" t="str">
            <v>P1</v>
          </cell>
          <cell r="G8162" t="str">
            <v>SMALL</v>
          </cell>
          <cell r="H8162" t="str">
            <v>PO</v>
          </cell>
          <cell r="I8162" t="str">
            <v>0024534 - HOLDEN INSURANCE AGENCY</v>
          </cell>
        </row>
        <row r="8163">
          <cell r="A8163" t="str">
            <v>C59744JH</v>
          </cell>
          <cell r="B8163">
            <v>42185</v>
          </cell>
          <cell r="C8163" t="str">
            <v>C59744</v>
          </cell>
          <cell r="D8163" t="str">
            <v>Gardner Fulton and Waugh PLLC</v>
          </cell>
          <cell r="E8163" t="str">
            <v>NH</v>
          </cell>
          <cell r="F8163" t="str">
            <v>P1</v>
          </cell>
          <cell r="G8163" t="str">
            <v>SMALL</v>
          </cell>
          <cell r="H8163" t="str">
            <v>JH</v>
          </cell>
          <cell r="I8163" t="str">
            <v>0024822 - CBS INSURANCE INC</v>
          </cell>
        </row>
        <row r="8164">
          <cell r="A8164" t="str">
            <v>C59745IV</v>
          </cell>
          <cell r="B8164">
            <v>42185</v>
          </cell>
          <cell r="C8164" t="str">
            <v>C59745</v>
          </cell>
          <cell r="D8164" t="str">
            <v>Hope Association</v>
          </cell>
          <cell r="E8164" t="str">
            <v>ME</v>
          </cell>
          <cell r="F8164" t="str">
            <v>P1</v>
          </cell>
          <cell r="G8164" t="str">
            <v>CRC</v>
          </cell>
          <cell r="H8164" t="str">
            <v>IV</v>
          </cell>
          <cell r="I8164" t="str">
            <v>0034178 - LENNOX INSURANCE AND FINANCIAL LLC</v>
          </cell>
        </row>
        <row r="8165">
          <cell r="A8165" t="str">
            <v>C59746IA</v>
          </cell>
          <cell r="B8165">
            <v>42185</v>
          </cell>
          <cell r="C8165" t="str">
            <v>C59746</v>
          </cell>
          <cell r="D8165" t="str">
            <v>Robert Hanss Inc</v>
          </cell>
          <cell r="E8165" t="str">
            <v>MA</v>
          </cell>
          <cell r="F8165" t="str">
            <v>P1</v>
          </cell>
          <cell r="G8165" t="str">
            <v>SMALL</v>
          </cell>
          <cell r="H8165" t="str">
            <v>IA</v>
          </cell>
          <cell r="I8165" t="str">
            <v>0024409 - KAPLAN, ELLEN A</v>
          </cell>
        </row>
        <row r="8166">
          <cell r="A8166" t="str">
            <v>C59746IH</v>
          </cell>
          <cell r="B8166">
            <v>42185</v>
          </cell>
          <cell r="C8166" t="str">
            <v>C59746</v>
          </cell>
          <cell r="D8166" t="str">
            <v>Robert Hanss Inc</v>
          </cell>
          <cell r="E8166" t="str">
            <v>MA</v>
          </cell>
          <cell r="F8166" t="str">
            <v>P1</v>
          </cell>
          <cell r="G8166" t="str">
            <v>SMALL</v>
          </cell>
          <cell r="H8166" t="str">
            <v>IH</v>
          </cell>
          <cell r="I8166" t="str">
            <v>0024409 - KAPLAN, ELLEN A</v>
          </cell>
        </row>
        <row r="8167">
          <cell r="A8167" t="str">
            <v>C59750IA</v>
          </cell>
          <cell r="B8167">
            <v>42185</v>
          </cell>
          <cell r="C8167" t="str">
            <v>C59750</v>
          </cell>
          <cell r="D8167" t="str">
            <v>Ager Group Inc</v>
          </cell>
          <cell r="E8167" t="str">
            <v>MA</v>
          </cell>
          <cell r="F8167" t="str">
            <v>P1</v>
          </cell>
          <cell r="G8167" t="str">
            <v>SMALL</v>
          </cell>
          <cell r="H8167" t="str">
            <v>IA</v>
          </cell>
        </row>
        <row r="8168">
          <cell r="A8168" t="str">
            <v>C59752JM</v>
          </cell>
          <cell r="B8168">
            <v>42185</v>
          </cell>
          <cell r="C8168" t="str">
            <v>C59752</v>
          </cell>
          <cell r="D8168" t="str">
            <v>Headlines Boutique LLC</v>
          </cell>
          <cell r="E8168" t="str">
            <v>NH</v>
          </cell>
          <cell r="F8168" t="str">
            <v>P1</v>
          </cell>
          <cell r="G8168" t="str">
            <v>SMALL</v>
          </cell>
          <cell r="H8168" t="str">
            <v>JM</v>
          </cell>
          <cell r="I8168" t="str">
            <v>0035679 - ESP EMPLOYEE BENEFITS STATEGIES LLC</v>
          </cell>
        </row>
        <row r="8169">
          <cell r="A8169" t="str">
            <v>C59753IH</v>
          </cell>
          <cell r="B8169">
            <v>42185</v>
          </cell>
          <cell r="C8169" t="str">
            <v>C59753</v>
          </cell>
          <cell r="D8169" t="str">
            <v>EW Drew Electrical Construction Inc</v>
          </cell>
          <cell r="E8169" t="str">
            <v>MA</v>
          </cell>
          <cell r="F8169" t="str">
            <v>P1</v>
          </cell>
          <cell r="G8169" t="str">
            <v>SMALL</v>
          </cell>
          <cell r="H8169" t="str">
            <v>IH</v>
          </cell>
          <cell r="I8169" t="str">
            <v>0024524 - THOMPSON, JEFFREY D</v>
          </cell>
        </row>
        <row r="8170">
          <cell r="A8170" t="str">
            <v>C59754IH</v>
          </cell>
          <cell r="B8170">
            <v>42185</v>
          </cell>
          <cell r="C8170" t="str">
            <v>C59754</v>
          </cell>
          <cell r="D8170" t="str">
            <v>Bright Dental Inc</v>
          </cell>
          <cell r="E8170" t="str">
            <v>MA</v>
          </cell>
          <cell r="F8170" t="str">
            <v>P1</v>
          </cell>
          <cell r="G8170" t="str">
            <v>GPC</v>
          </cell>
          <cell r="H8170" t="str">
            <v>IH</v>
          </cell>
          <cell r="I8170" t="str">
            <v>0024849 - SPRING INSURANCE GROUP LLC</v>
          </cell>
        </row>
        <row r="8171">
          <cell r="A8171" t="str">
            <v>C59757IH</v>
          </cell>
          <cell r="B8171">
            <v>42185</v>
          </cell>
          <cell r="C8171" t="str">
            <v>C59757</v>
          </cell>
          <cell r="D8171" t="str">
            <v>Foreside Services, Inc.</v>
          </cell>
          <cell r="E8171" t="str">
            <v>ME</v>
          </cell>
          <cell r="F8171" t="str">
            <v>P1</v>
          </cell>
          <cell r="G8171" t="str">
            <v>CRC</v>
          </cell>
          <cell r="H8171" t="str">
            <v>IH</v>
          </cell>
          <cell r="I8171" t="str">
            <v>0033075 - BGA INSURANCE AGENCY INC</v>
          </cell>
        </row>
        <row r="8172">
          <cell r="A8172" t="str">
            <v>C59757IV</v>
          </cell>
          <cell r="B8172">
            <v>42185</v>
          </cell>
          <cell r="C8172" t="str">
            <v>C59757</v>
          </cell>
          <cell r="D8172" t="str">
            <v>Foreside Services, Inc.</v>
          </cell>
          <cell r="E8172" t="str">
            <v>ME</v>
          </cell>
          <cell r="F8172" t="str">
            <v>P1</v>
          </cell>
          <cell r="G8172" t="str">
            <v>CRC</v>
          </cell>
          <cell r="H8172" t="str">
            <v>IV</v>
          </cell>
          <cell r="I8172" t="str">
            <v>0033075 - BGA INSURANCE AGENCY INC</v>
          </cell>
        </row>
        <row r="8173">
          <cell r="A8173" t="str">
            <v>C59757JH</v>
          </cell>
          <cell r="B8173">
            <v>42185</v>
          </cell>
          <cell r="C8173" t="str">
            <v>C59757</v>
          </cell>
          <cell r="D8173" t="str">
            <v>Foreside Services, Inc.</v>
          </cell>
          <cell r="E8173" t="str">
            <v>ME</v>
          </cell>
          <cell r="F8173" t="str">
            <v>P1</v>
          </cell>
          <cell r="G8173" t="str">
            <v>CRC</v>
          </cell>
          <cell r="H8173" t="str">
            <v>JH</v>
          </cell>
          <cell r="I8173" t="str">
            <v>0033075 - BGA INSURANCE AGENCY INC</v>
          </cell>
        </row>
        <row r="8174">
          <cell r="A8174" t="str">
            <v>C59757PO</v>
          </cell>
          <cell r="B8174">
            <v>42185</v>
          </cell>
          <cell r="C8174" t="str">
            <v>C59757</v>
          </cell>
          <cell r="D8174" t="str">
            <v>Foreside Services, Inc.</v>
          </cell>
          <cell r="E8174" t="str">
            <v>ME</v>
          </cell>
          <cell r="F8174" t="str">
            <v>P1</v>
          </cell>
          <cell r="G8174" t="str">
            <v>CRC</v>
          </cell>
          <cell r="H8174" t="str">
            <v>PO</v>
          </cell>
          <cell r="I8174" t="str">
            <v>0033075 - BGA INSURANCE AGENCY INC</v>
          </cell>
        </row>
        <row r="8175">
          <cell r="A8175" t="str">
            <v>C59758IH</v>
          </cell>
          <cell r="B8175">
            <v>42185</v>
          </cell>
          <cell r="C8175" t="str">
            <v>C59758</v>
          </cell>
          <cell r="D8175" t="str">
            <v>CWB Contractors Inc</v>
          </cell>
          <cell r="E8175" t="str">
            <v>MA</v>
          </cell>
          <cell r="F8175" t="str">
            <v>P1</v>
          </cell>
          <cell r="G8175" t="str">
            <v>SMALL</v>
          </cell>
          <cell r="H8175" t="str">
            <v>IH</v>
          </cell>
          <cell r="I8175" t="str">
            <v>0024388 - MATHIESON, PATRICIA</v>
          </cell>
        </row>
        <row r="8176">
          <cell r="A8176" t="str">
            <v>C59759JN</v>
          </cell>
          <cell r="B8176">
            <v>42185</v>
          </cell>
          <cell r="C8176" t="str">
            <v>C59759</v>
          </cell>
          <cell r="D8176" t="str">
            <v>East West Distributors Inc</v>
          </cell>
          <cell r="E8176" t="str">
            <v>NH</v>
          </cell>
          <cell r="F8176" t="str">
            <v>P1</v>
          </cell>
          <cell r="G8176" t="str">
            <v>SMALL</v>
          </cell>
          <cell r="H8176" t="str">
            <v>JN</v>
          </cell>
          <cell r="I8176" t="str">
            <v>0024693 - POLYCHRONIS, JOHN</v>
          </cell>
        </row>
        <row r="8177">
          <cell r="A8177" t="str">
            <v>C59762IH</v>
          </cell>
          <cell r="B8177">
            <v>42185</v>
          </cell>
          <cell r="C8177" t="str">
            <v>C59762</v>
          </cell>
          <cell r="D8177" t="str">
            <v>West Congregational Church</v>
          </cell>
          <cell r="E8177" t="str">
            <v>MA</v>
          </cell>
          <cell r="F8177" t="str">
            <v>P1</v>
          </cell>
          <cell r="G8177" t="str">
            <v>SMALL</v>
          </cell>
          <cell r="H8177" t="str">
            <v>IH</v>
          </cell>
          <cell r="I8177" t="str">
            <v>0024443 - LAZARAKIS, CHARLES W</v>
          </cell>
        </row>
        <row r="8178">
          <cell r="A8178" t="str">
            <v>C59766IH</v>
          </cell>
          <cell r="B8178">
            <v>42185</v>
          </cell>
          <cell r="C8178" t="str">
            <v>C59766</v>
          </cell>
          <cell r="D8178" t="str">
            <v>Cape Cod Commercial Fishermen's Alliance Inc</v>
          </cell>
          <cell r="E8178" t="str">
            <v>MA</v>
          </cell>
          <cell r="F8178" t="str">
            <v>P1</v>
          </cell>
          <cell r="G8178" t="str">
            <v>SMALL</v>
          </cell>
          <cell r="H8178" t="str">
            <v>IH</v>
          </cell>
          <cell r="I8178" t="str">
            <v>0027170 - COMPLETE BENEFIT SOLUTIONS LLC</v>
          </cell>
        </row>
        <row r="8179">
          <cell r="A8179" t="str">
            <v>C59769IV</v>
          </cell>
          <cell r="B8179">
            <v>42185</v>
          </cell>
          <cell r="C8179" t="str">
            <v>C59769</v>
          </cell>
          <cell r="D8179" t="str">
            <v>Locust Street Dental Center Inc</v>
          </cell>
          <cell r="E8179" t="str">
            <v>NH</v>
          </cell>
          <cell r="F8179" t="str">
            <v>P1</v>
          </cell>
          <cell r="G8179" t="str">
            <v>SMALL</v>
          </cell>
          <cell r="H8179" t="str">
            <v>IV</v>
          </cell>
          <cell r="I8179" t="str">
            <v>0024831 - BEACON INTEGRATED RESOURCES</v>
          </cell>
        </row>
        <row r="8180">
          <cell r="A8180" t="str">
            <v>C59776PO</v>
          </cell>
          <cell r="B8180">
            <v>42185</v>
          </cell>
          <cell r="C8180" t="str">
            <v>C59776</v>
          </cell>
          <cell r="D8180" t="str">
            <v>Kennebec Equipment Rental, Inc.</v>
          </cell>
          <cell r="E8180" t="str">
            <v>ME</v>
          </cell>
          <cell r="F8180" t="str">
            <v>P1</v>
          </cell>
          <cell r="G8180" t="str">
            <v>SMALL</v>
          </cell>
          <cell r="H8180" t="str">
            <v>PO</v>
          </cell>
          <cell r="I8180" t="str">
            <v>0029864 - POIRIER, MARC R</v>
          </cell>
        </row>
        <row r="8181">
          <cell r="A8181" t="str">
            <v>C59778IA</v>
          </cell>
          <cell r="B8181">
            <v>42185</v>
          </cell>
          <cell r="C8181" t="str">
            <v>C59778</v>
          </cell>
          <cell r="D8181" t="str">
            <v>Session M</v>
          </cell>
          <cell r="E8181" t="str">
            <v>MA</v>
          </cell>
          <cell r="F8181" t="str">
            <v>P1</v>
          </cell>
          <cell r="G8181" t="str">
            <v>CRC</v>
          </cell>
          <cell r="H8181" t="str">
            <v>IA</v>
          </cell>
          <cell r="I8181" t="str">
            <v>0024723 - SHERBLOM INSURANCE AGENCY</v>
          </cell>
        </row>
        <row r="8182">
          <cell r="A8182" t="str">
            <v>C59778IH</v>
          </cell>
          <cell r="B8182">
            <v>42185</v>
          </cell>
          <cell r="C8182" t="str">
            <v>C59778</v>
          </cell>
          <cell r="D8182" t="str">
            <v>Session M</v>
          </cell>
          <cell r="E8182" t="str">
            <v>MA</v>
          </cell>
          <cell r="F8182" t="str">
            <v>P1</v>
          </cell>
          <cell r="G8182" t="str">
            <v>CRC</v>
          </cell>
          <cell r="H8182" t="str">
            <v>IH</v>
          </cell>
          <cell r="I8182" t="str">
            <v>0024723 - SHERBLOM INSURANCE AGENCY</v>
          </cell>
        </row>
        <row r="8183">
          <cell r="A8183" t="str">
            <v>C59779IH</v>
          </cell>
          <cell r="B8183">
            <v>42185</v>
          </cell>
          <cell r="C8183" t="str">
            <v>C59779</v>
          </cell>
          <cell r="D8183" t="str">
            <v>Gerry J Casazza DMD &amp; Associates Inc</v>
          </cell>
          <cell r="E8183" t="str">
            <v>MA</v>
          </cell>
          <cell r="F8183" t="str">
            <v>P1</v>
          </cell>
          <cell r="G8183" t="str">
            <v>SMALL</v>
          </cell>
          <cell r="H8183" t="str">
            <v>IH</v>
          </cell>
          <cell r="I8183" t="str">
            <v>0024490 - COMPREHENSIVE INS PROVIDERS INC</v>
          </cell>
        </row>
        <row r="8184">
          <cell r="A8184" t="str">
            <v>C59781IH</v>
          </cell>
          <cell r="B8184">
            <v>42185</v>
          </cell>
          <cell r="C8184" t="str">
            <v>C59781</v>
          </cell>
          <cell r="D8184" t="str">
            <v>United Elevator Co Inc</v>
          </cell>
          <cell r="E8184" t="str">
            <v>MA</v>
          </cell>
          <cell r="F8184" t="str">
            <v>P1</v>
          </cell>
          <cell r="G8184" t="str">
            <v>SMALL</v>
          </cell>
          <cell r="H8184" t="str">
            <v>IH</v>
          </cell>
          <cell r="I8184" t="str">
            <v>0024533 - UNITED BUSINESSMANS INSURANCE AGENCY</v>
          </cell>
        </row>
        <row r="8185">
          <cell r="A8185" t="str">
            <v>C59783IH</v>
          </cell>
          <cell r="B8185">
            <v>42185</v>
          </cell>
          <cell r="C8185" t="str">
            <v>C59783</v>
          </cell>
          <cell r="D8185" t="str">
            <v>Swix Sport USA Inc</v>
          </cell>
          <cell r="E8185" t="str">
            <v>MA</v>
          </cell>
          <cell r="F8185" t="str">
            <v>P1</v>
          </cell>
          <cell r="G8185" t="str">
            <v>SMALL</v>
          </cell>
          <cell r="H8185" t="str">
            <v>IH</v>
          </cell>
          <cell r="I8185" t="str">
            <v>0024678 - WATKINS FINANCIAL AND INSURANCE PROFESSIONALS, INC</v>
          </cell>
        </row>
        <row r="8186">
          <cell r="A8186" t="str">
            <v>C59788IH</v>
          </cell>
          <cell r="B8186">
            <v>42185</v>
          </cell>
          <cell r="C8186" t="str">
            <v>C59788</v>
          </cell>
          <cell r="D8186" t="str">
            <v>Plymouth Country Club Inc</v>
          </cell>
          <cell r="E8186" t="str">
            <v>MA</v>
          </cell>
          <cell r="F8186" t="str">
            <v>P1</v>
          </cell>
          <cell r="G8186" t="str">
            <v>SMALL</v>
          </cell>
          <cell r="H8186" t="str">
            <v>IH</v>
          </cell>
          <cell r="I8186" t="str">
            <v>0024389 - ROGERS &amp; GRAY INSURANCE AGENCY</v>
          </cell>
        </row>
        <row r="8187">
          <cell r="A8187" t="str">
            <v>C59789IH</v>
          </cell>
          <cell r="B8187">
            <v>42185</v>
          </cell>
          <cell r="C8187" t="str">
            <v>C59789</v>
          </cell>
          <cell r="D8187" t="str">
            <v>Stan's Granite State Building Movers LLC</v>
          </cell>
          <cell r="E8187" t="str">
            <v>NH</v>
          </cell>
          <cell r="F8187" t="str">
            <v>P1</v>
          </cell>
          <cell r="G8187" t="str">
            <v>SMALL</v>
          </cell>
          <cell r="H8187" t="str">
            <v>IH</v>
          </cell>
          <cell r="I8187" t="str">
            <v>0029793 - GRANITE GROUP BENEFITS LLC</v>
          </cell>
        </row>
        <row r="8188">
          <cell r="A8188" t="str">
            <v>C59792IH</v>
          </cell>
          <cell r="B8188">
            <v>42185</v>
          </cell>
          <cell r="C8188" t="str">
            <v>C59792</v>
          </cell>
          <cell r="D8188" t="str">
            <v>Edgewater Beach Resort</v>
          </cell>
          <cell r="E8188" t="str">
            <v>MA</v>
          </cell>
          <cell r="F8188" t="str">
            <v>P1</v>
          </cell>
          <cell r="G8188" t="str">
            <v>SMALL</v>
          </cell>
          <cell r="H8188" t="str">
            <v>IH</v>
          </cell>
          <cell r="I8188" t="str">
            <v>0024529 - ROGERS &amp; GRAY INSURANCE AGENCY</v>
          </cell>
        </row>
        <row r="8189">
          <cell r="A8189" t="str">
            <v>C59794JM</v>
          </cell>
          <cell r="B8189">
            <v>42185</v>
          </cell>
          <cell r="C8189" t="str">
            <v>C59794</v>
          </cell>
          <cell r="D8189" t="str">
            <v>International Association of Privacy Professionals dba IAPP</v>
          </cell>
          <cell r="E8189" t="str">
            <v>NH</v>
          </cell>
          <cell r="F8189" t="str">
            <v>P1</v>
          </cell>
          <cell r="G8189" t="str">
            <v>CRC</v>
          </cell>
          <cell r="H8189" t="str">
            <v>JM</v>
          </cell>
          <cell r="I8189" t="str">
            <v>0024841 - GRAFFAM INSURANCE GROUP LLC</v>
          </cell>
        </row>
        <row r="8190">
          <cell r="A8190" t="str">
            <v>C59794JN</v>
          </cell>
          <cell r="B8190">
            <v>42185</v>
          </cell>
          <cell r="C8190" t="str">
            <v>C59794</v>
          </cell>
          <cell r="D8190" t="str">
            <v>International Association of Privacy Professionals dba IAPP</v>
          </cell>
          <cell r="E8190" t="str">
            <v>NH</v>
          </cell>
          <cell r="F8190" t="str">
            <v>P1</v>
          </cell>
          <cell r="G8190" t="str">
            <v>CRC</v>
          </cell>
          <cell r="H8190" t="str">
            <v>JN</v>
          </cell>
          <cell r="I8190" t="str">
            <v>0024841 - GRAFFAM INSURANCE GROUP LLC</v>
          </cell>
        </row>
        <row r="8191">
          <cell r="A8191" t="str">
            <v>C59797IV</v>
          </cell>
          <cell r="B8191">
            <v>42185</v>
          </cell>
          <cell r="C8191" t="str">
            <v>C59797</v>
          </cell>
          <cell r="D8191" t="str">
            <v>East Brown Cow Management, Inc.</v>
          </cell>
          <cell r="E8191" t="str">
            <v>ME</v>
          </cell>
          <cell r="F8191" t="str">
            <v>P1</v>
          </cell>
          <cell r="G8191" t="str">
            <v>SMALL</v>
          </cell>
          <cell r="H8191" t="str">
            <v>IV</v>
          </cell>
          <cell r="I8191" t="str">
            <v>0030826 - BGA INSURANCE AGENCY INC</v>
          </cell>
        </row>
        <row r="8192">
          <cell r="A8192" t="str">
            <v>C59797PO</v>
          </cell>
          <cell r="B8192">
            <v>42185</v>
          </cell>
          <cell r="C8192" t="str">
            <v>C59797</v>
          </cell>
          <cell r="D8192" t="str">
            <v>East Brown Cow Management, Inc.</v>
          </cell>
          <cell r="E8192" t="str">
            <v>ME</v>
          </cell>
          <cell r="F8192" t="str">
            <v>P1</v>
          </cell>
          <cell r="G8192" t="str">
            <v>SMALL</v>
          </cell>
          <cell r="H8192" t="str">
            <v>PO</v>
          </cell>
          <cell r="I8192" t="str">
            <v>0030826 - BGA INSURANCE AGENCY INC</v>
          </cell>
        </row>
        <row r="8193">
          <cell r="A8193" t="str">
            <v>C59799IA</v>
          </cell>
          <cell r="B8193">
            <v>42185</v>
          </cell>
          <cell r="C8193" t="str">
            <v>C59799</v>
          </cell>
          <cell r="D8193" t="str">
            <v>382 Communications Corporation</v>
          </cell>
          <cell r="E8193" t="str">
            <v>MA</v>
          </cell>
          <cell r="F8193" t="str">
            <v>P1</v>
          </cell>
          <cell r="G8193" t="str">
            <v>SMALL</v>
          </cell>
          <cell r="H8193" t="str">
            <v>IA</v>
          </cell>
          <cell r="I8193" t="str">
            <v>0026415 - BROWN &amp; BROWN OF MASSACHUSETTS LLC</v>
          </cell>
        </row>
        <row r="8194">
          <cell r="A8194" t="str">
            <v>C59799IH</v>
          </cell>
          <cell r="B8194">
            <v>42185</v>
          </cell>
          <cell r="C8194" t="str">
            <v>C59799</v>
          </cell>
          <cell r="D8194" t="str">
            <v>382 Communications Corporation</v>
          </cell>
          <cell r="E8194" t="str">
            <v>MA</v>
          </cell>
          <cell r="F8194" t="str">
            <v>P1</v>
          </cell>
          <cell r="G8194" t="str">
            <v>SMALL</v>
          </cell>
          <cell r="H8194" t="str">
            <v>IH</v>
          </cell>
          <cell r="I8194" t="str">
            <v>0026415 - BROWN &amp; BROWN OF MASSACHUSETTS LLC</v>
          </cell>
        </row>
        <row r="8195">
          <cell r="A8195" t="str">
            <v>C59800IH</v>
          </cell>
          <cell r="B8195">
            <v>42185</v>
          </cell>
          <cell r="C8195" t="str">
            <v>C59800</v>
          </cell>
          <cell r="D8195" t="str">
            <v>Brickstone Land Use Consultants LLC</v>
          </cell>
          <cell r="E8195" t="str">
            <v>NH</v>
          </cell>
          <cell r="F8195" t="str">
            <v>P1</v>
          </cell>
          <cell r="G8195" t="str">
            <v>SMALL</v>
          </cell>
          <cell r="H8195" t="str">
            <v>IH</v>
          </cell>
          <cell r="I8195" t="str">
            <v>0028703 - HAMLIN &amp; ASSOCIATES INC</v>
          </cell>
        </row>
        <row r="8196">
          <cell r="A8196" t="str">
            <v>C59806IH</v>
          </cell>
          <cell r="B8196">
            <v>42185</v>
          </cell>
          <cell r="C8196" t="str">
            <v>C59806</v>
          </cell>
          <cell r="D8196" t="str">
            <v>Southeastern Metal Fabricators</v>
          </cell>
          <cell r="E8196" t="str">
            <v>MA</v>
          </cell>
          <cell r="F8196" t="str">
            <v>P1</v>
          </cell>
          <cell r="G8196" t="str">
            <v>SMALL</v>
          </cell>
          <cell r="H8196" t="str">
            <v>IH</v>
          </cell>
          <cell r="I8196" t="str">
            <v>0024781 - HARBOR INSURANCE GROUP LLC</v>
          </cell>
        </row>
        <row r="8197">
          <cell r="A8197" t="str">
            <v>C59807JH</v>
          </cell>
          <cell r="B8197">
            <v>42185</v>
          </cell>
          <cell r="C8197" t="str">
            <v>C59807</v>
          </cell>
          <cell r="D8197" t="str">
            <v>Progressive Mechanical Inc</v>
          </cell>
          <cell r="E8197" t="str">
            <v>NH</v>
          </cell>
          <cell r="F8197" t="str">
            <v>P1</v>
          </cell>
          <cell r="G8197" t="str">
            <v>SMALL</v>
          </cell>
          <cell r="H8197" t="str">
            <v>JH</v>
          </cell>
          <cell r="I8197" t="str">
            <v>0024691 - PLENTZAS, BETH A</v>
          </cell>
        </row>
        <row r="8198">
          <cell r="A8198" t="str">
            <v>C59808IH</v>
          </cell>
          <cell r="B8198">
            <v>42185</v>
          </cell>
          <cell r="C8198" t="str">
            <v>C59808</v>
          </cell>
          <cell r="D8198" t="str">
            <v>Boston Craftsmen Corporation</v>
          </cell>
          <cell r="E8198" t="str">
            <v>MA</v>
          </cell>
          <cell r="F8198" t="str">
            <v>P1</v>
          </cell>
          <cell r="G8198" t="str">
            <v>SMALL</v>
          </cell>
          <cell r="H8198" t="str">
            <v>IH</v>
          </cell>
          <cell r="I8198" t="str">
            <v>0024764 - TGA CROSS INSURANCE INC</v>
          </cell>
        </row>
        <row r="8199">
          <cell r="A8199" t="str">
            <v>C59809IH</v>
          </cell>
          <cell r="B8199">
            <v>42185</v>
          </cell>
          <cell r="C8199" t="str">
            <v>C59809</v>
          </cell>
          <cell r="D8199" t="str">
            <v>Northeast Endoscopy</v>
          </cell>
          <cell r="E8199" t="str">
            <v>MA</v>
          </cell>
          <cell r="F8199" t="str">
            <v>P1</v>
          </cell>
          <cell r="G8199" t="str">
            <v>SMALL</v>
          </cell>
          <cell r="H8199" t="str">
            <v>IH</v>
          </cell>
          <cell r="I8199" t="str">
            <v>0024795 - COMPREHENSIVE INS PROVIDERS INC</v>
          </cell>
        </row>
        <row r="8200">
          <cell r="A8200" t="str">
            <v>C59812IA</v>
          </cell>
          <cell r="B8200">
            <v>42185</v>
          </cell>
          <cell r="C8200" t="str">
            <v>C59812</v>
          </cell>
          <cell r="D8200" t="str">
            <v>Unitronics Inc</v>
          </cell>
          <cell r="E8200" t="str">
            <v>MA</v>
          </cell>
          <cell r="F8200" t="str">
            <v>P1</v>
          </cell>
          <cell r="G8200" t="str">
            <v>SMALL</v>
          </cell>
          <cell r="H8200" t="str">
            <v>IA</v>
          </cell>
          <cell r="I8200" t="str">
            <v>0024884 - BUTLER BENEFITS BROKERS INC</v>
          </cell>
        </row>
        <row r="8201">
          <cell r="A8201" t="str">
            <v>C59813IH</v>
          </cell>
          <cell r="B8201">
            <v>42185</v>
          </cell>
          <cell r="C8201" t="str">
            <v>C59813</v>
          </cell>
          <cell r="D8201" t="str">
            <v>Prostrong Inc</v>
          </cell>
          <cell r="E8201" t="str">
            <v>MA</v>
          </cell>
          <cell r="F8201" t="str">
            <v>P1</v>
          </cell>
          <cell r="G8201" t="str">
            <v>SMALL</v>
          </cell>
          <cell r="H8201" t="str">
            <v>IH</v>
          </cell>
          <cell r="I8201" t="str">
            <v>0024755 - PAYCHEX AGENCY INC</v>
          </cell>
        </row>
        <row r="8202">
          <cell r="A8202" t="str">
            <v>C59813MI</v>
          </cell>
          <cell r="B8202">
            <v>42185</v>
          </cell>
          <cell r="C8202" t="str">
            <v>C59813</v>
          </cell>
          <cell r="D8202" t="str">
            <v>Prostrong Inc</v>
          </cell>
          <cell r="E8202" t="str">
            <v>MA</v>
          </cell>
          <cell r="F8202" t="str">
            <v>P1</v>
          </cell>
          <cell r="G8202" t="str">
            <v>MCARE</v>
          </cell>
          <cell r="H8202" t="str">
            <v>MI</v>
          </cell>
          <cell r="I8202" t="str">
            <v>0024755 - PAYCHEX AGENCY INC</v>
          </cell>
        </row>
        <row r="8203">
          <cell r="A8203" t="str">
            <v>C59814IH</v>
          </cell>
          <cell r="B8203">
            <v>42185</v>
          </cell>
          <cell r="C8203" t="str">
            <v>C59814</v>
          </cell>
          <cell r="D8203" t="str">
            <v>Hayes Inventive Research</v>
          </cell>
          <cell r="E8203" t="str">
            <v>MA</v>
          </cell>
          <cell r="F8203" t="str">
            <v>P1</v>
          </cell>
          <cell r="G8203" t="str">
            <v>SMALL</v>
          </cell>
          <cell r="H8203" t="str">
            <v>IH</v>
          </cell>
          <cell r="I8203" t="str">
            <v>0024846 - UNITED BUSINESSMANS INSURANCE AGENCY</v>
          </cell>
        </row>
        <row r="8204">
          <cell r="A8204" t="str">
            <v>C59815IA</v>
          </cell>
          <cell r="B8204">
            <v>42185</v>
          </cell>
          <cell r="C8204" t="str">
            <v>C59815</v>
          </cell>
          <cell r="D8204" t="str">
            <v>Law Offices of Gary H Kreppel PC</v>
          </cell>
          <cell r="E8204" t="str">
            <v>MA</v>
          </cell>
          <cell r="F8204" t="str">
            <v>P1</v>
          </cell>
          <cell r="G8204" t="str">
            <v>SMALL</v>
          </cell>
          <cell r="H8204" t="str">
            <v>IA</v>
          </cell>
          <cell r="I8204" t="str">
            <v>0034756 - INTEGRATED INSURANCE SOLUTIONS LLC</v>
          </cell>
        </row>
        <row r="8205">
          <cell r="A8205" t="str">
            <v>C59815IH</v>
          </cell>
          <cell r="B8205">
            <v>42185</v>
          </cell>
          <cell r="C8205" t="str">
            <v>C59815</v>
          </cell>
          <cell r="D8205" t="str">
            <v>Law Offices of Gary H Kreppel PC</v>
          </cell>
          <cell r="E8205" t="str">
            <v>MA</v>
          </cell>
          <cell r="F8205" t="str">
            <v>P1</v>
          </cell>
          <cell r="G8205" t="str">
            <v>SMALL</v>
          </cell>
          <cell r="H8205" t="str">
            <v>IH</v>
          </cell>
          <cell r="I8205" t="str">
            <v>0034756 - INTEGRATED INSURANCE SOLUTIONS LLC</v>
          </cell>
        </row>
        <row r="8206">
          <cell r="A8206" t="str">
            <v>C59823IH</v>
          </cell>
          <cell r="B8206">
            <v>42185</v>
          </cell>
          <cell r="C8206" t="str">
            <v>C59823</v>
          </cell>
          <cell r="D8206" t="str">
            <v>El Tango Inc</v>
          </cell>
          <cell r="E8206" t="str">
            <v>MA</v>
          </cell>
          <cell r="F8206" t="str">
            <v>P1</v>
          </cell>
          <cell r="G8206" t="str">
            <v>SMALL</v>
          </cell>
          <cell r="H8206" t="str">
            <v>IH</v>
          </cell>
          <cell r="I8206" t="str">
            <v>0024501 - BAR INSURANCE BROKERAGE INC</v>
          </cell>
        </row>
        <row r="8207">
          <cell r="A8207" t="str">
            <v>C59828IH</v>
          </cell>
          <cell r="B8207">
            <v>42185</v>
          </cell>
          <cell r="C8207" t="str">
            <v>C59828</v>
          </cell>
          <cell r="D8207" t="str">
            <v>Whiting &amp; Davis LLC</v>
          </cell>
          <cell r="E8207" t="str">
            <v>MA</v>
          </cell>
          <cell r="F8207" t="str">
            <v>P1</v>
          </cell>
          <cell r="G8207" t="str">
            <v>SMALL</v>
          </cell>
          <cell r="H8207" t="str">
            <v>IH</v>
          </cell>
          <cell r="I8207" t="str">
            <v>0024799 - BARROWS INSURANCE AGENCY INC</v>
          </cell>
        </row>
        <row r="8208">
          <cell r="A8208" t="str">
            <v>C59830IH</v>
          </cell>
          <cell r="B8208">
            <v>42185</v>
          </cell>
          <cell r="C8208" t="str">
            <v>C59830</v>
          </cell>
          <cell r="D8208" t="str">
            <v>Pine Tree Paper Co. Inc.</v>
          </cell>
          <cell r="E8208" t="str">
            <v>ME</v>
          </cell>
          <cell r="F8208" t="str">
            <v>P1</v>
          </cell>
          <cell r="G8208" t="str">
            <v>SMALL</v>
          </cell>
          <cell r="H8208" t="str">
            <v>IH</v>
          </cell>
          <cell r="I8208" t="str">
            <v>0024756 - JONES-HOXIE CORPORATION</v>
          </cell>
        </row>
        <row r="8209">
          <cell r="A8209" t="str">
            <v>C59831IH</v>
          </cell>
          <cell r="B8209">
            <v>42185</v>
          </cell>
          <cell r="C8209" t="str">
            <v>C59831</v>
          </cell>
          <cell r="D8209" t="str">
            <v>Metropac Industries Inc</v>
          </cell>
          <cell r="E8209" t="str">
            <v>MA</v>
          </cell>
          <cell r="F8209" t="str">
            <v>P1</v>
          </cell>
          <cell r="G8209" t="str">
            <v>SMALL</v>
          </cell>
          <cell r="H8209" t="str">
            <v>IH</v>
          </cell>
          <cell r="I8209" t="str">
            <v>0032491 - PAYCHEX AGENCY INC</v>
          </cell>
        </row>
        <row r="8210">
          <cell r="A8210" t="str">
            <v>C59832IV</v>
          </cell>
          <cell r="B8210">
            <v>42185</v>
          </cell>
          <cell r="C8210" t="str">
            <v>C59832</v>
          </cell>
          <cell r="D8210" t="str">
            <v>Dover Sports Inc</v>
          </cell>
          <cell r="E8210" t="str">
            <v>NH</v>
          </cell>
          <cell r="F8210" t="str">
            <v>P1</v>
          </cell>
          <cell r="G8210" t="str">
            <v>SMALL</v>
          </cell>
          <cell r="H8210" t="str">
            <v>IV</v>
          </cell>
          <cell r="I8210" t="str">
            <v>0024821 - BEACON INTEGRATED RESOURCES</v>
          </cell>
        </row>
        <row r="8211">
          <cell r="A8211" t="str">
            <v>C59832JH</v>
          </cell>
          <cell r="B8211">
            <v>42185</v>
          </cell>
          <cell r="C8211" t="str">
            <v>C59832</v>
          </cell>
          <cell r="D8211" t="str">
            <v>Dover Sports Inc</v>
          </cell>
          <cell r="E8211" t="str">
            <v>NH</v>
          </cell>
          <cell r="F8211" t="str">
            <v>P1</v>
          </cell>
          <cell r="G8211" t="str">
            <v>SMALL</v>
          </cell>
          <cell r="H8211" t="str">
            <v>JH</v>
          </cell>
          <cell r="I8211" t="str">
            <v>0024821 - BEACON INTEGRATED RESOURCES</v>
          </cell>
        </row>
        <row r="8212">
          <cell r="A8212" t="str">
            <v>C59833IH</v>
          </cell>
          <cell r="B8212">
            <v>42185</v>
          </cell>
          <cell r="C8212" t="str">
            <v>C59833</v>
          </cell>
          <cell r="D8212" t="str">
            <v>Compass Facility Services</v>
          </cell>
          <cell r="E8212" t="str">
            <v>MA</v>
          </cell>
          <cell r="F8212" t="str">
            <v>P1</v>
          </cell>
          <cell r="G8212" t="str">
            <v>SMALL</v>
          </cell>
          <cell r="H8212" t="str">
            <v>IH</v>
          </cell>
          <cell r="I8212" t="str">
            <v>0027633 - INTEGRATED BENEFIT GROUP INSURANCE BROKERAGE</v>
          </cell>
        </row>
        <row r="8213">
          <cell r="A8213" t="str">
            <v>C59834IV</v>
          </cell>
          <cell r="B8213">
            <v>42185</v>
          </cell>
          <cell r="C8213" t="str">
            <v>C59834</v>
          </cell>
          <cell r="D8213" t="str">
            <v>Caron &amp; Bletzer PLLC</v>
          </cell>
          <cell r="E8213" t="str">
            <v>NH</v>
          </cell>
          <cell r="F8213" t="str">
            <v>P1</v>
          </cell>
          <cell r="G8213" t="str">
            <v>SMALL</v>
          </cell>
          <cell r="H8213" t="str">
            <v>IV</v>
          </cell>
          <cell r="I8213" t="str">
            <v>0032576 - SUMMIT FINANCIAL INSURANCE AGCY</v>
          </cell>
        </row>
        <row r="8214">
          <cell r="A8214" t="str">
            <v>C59834JS</v>
          </cell>
          <cell r="B8214">
            <v>42185</v>
          </cell>
          <cell r="C8214" t="str">
            <v>C59834</v>
          </cell>
          <cell r="D8214" t="str">
            <v>Caron &amp; Bletzer PLLC</v>
          </cell>
          <cell r="E8214" t="str">
            <v>NH</v>
          </cell>
          <cell r="F8214" t="str">
            <v>P1</v>
          </cell>
          <cell r="G8214" t="str">
            <v>SMALL</v>
          </cell>
          <cell r="H8214" t="str">
            <v>JS</v>
          </cell>
          <cell r="I8214" t="str">
            <v>0032576 - SUMMIT FINANCIAL INSURANCE AGCY</v>
          </cell>
        </row>
        <row r="8215">
          <cell r="A8215" t="str">
            <v>C59835IV</v>
          </cell>
          <cell r="B8215">
            <v>42185</v>
          </cell>
          <cell r="C8215" t="str">
            <v>C59835</v>
          </cell>
          <cell r="D8215" t="str">
            <v>John A Perry Electric Inc</v>
          </cell>
          <cell r="E8215" t="str">
            <v>ME</v>
          </cell>
          <cell r="F8215" t="str">
            <v>P1</v>
          </cell>
          <cell r="G8215" t="str">
            <v>SMALL</v>
          </cell>
          <cell r="H8215" t="str">
            <v>IV</v>
          </cell>
          <cell r="I8215" t="str">
            <v>0029440 - CHALMERS FINANCIAL SERVICES LLC</v>
          </cell>
        </row>
        <row r="8216">
          <cell r="A8216" t="str">
            <v>C59838JM</v>
          </cell>
          <cell r="B8216">
            <v>42185</v>
          </cell>
          <cell r="C8216" t="str">
            <v>C59838</v>
          </cell>
          <cell r="D8216" t="str">
            <v>Hanover Agency Inc</v>
          </cell>
          <cell r="E8216" t="str">
            <v>NH</v>
          </cell>
          <cell r="F8216" t="str">
            <v>P1</v>
          </cell>
          <cell r="G8216" t="str">
            <v>SMALL</v>
          </cell>
          <cell r="H8216" t="str">
            <v>JM</v>
          </cell>
          <cell r="I8216" t="str">
            <v>0029771 - GRANITE GROUP BENEFITS LLC</v>
          </cell>
        </row>
        <row r="8217">
          <cell r="A8217" t="str">
            <v>C59839JH</v>
          </cell>
          <cell r="B8217">
            <v>42185</v>
          </cell>
          <cell r="C8217" t="str">
            <v>C59839</v>
          </cell>
          <cell r="D8217" t="str">
            <v>Bernard &amp; Merrill PLLC</v>
          </cell>
          <cell r="E8217" t="str">
            <v>NH</v>
          </cell>
          <cell r="F8217" t="str">
            <v>P1</v>
          </cell>
          <cell r="G8217" t="str">
            <v>SMALL</v>
          </cell>
          <cell r="H8217" t="str">
            <v>JH</v>
          </cell>
          <cell r="I8217" t="str">
            <v>0026528 - NEW ENGLAND EMPLOYEE BENEFITS COUNCIL</v>
          </cell>
        </row>
        <row r="8218">
          <cell r="A8218" t="str">
            <v>C59839JS</v>
          </cell>
          <cell r="B8218">
            <v>42185</v>
          </cell>
          <cell r="C8218" t="str">
            <v>C59839</v>
          </cell>
          <cell r="D8218" t="str">
            <v>Bernard &amp; Merrill PLLC</v>
          </cell>
          <cell r="E8218" t="str">
            <v>NH</v>
          </cell>
          <cell r="F8218" t="str">
            <v>P1</v>
          </cell>
          <cell r="G8218" t="str">
            <v>SMALL</v>
          </cell>
          <cell r="H8218" t="str">
            <v>JS</v>
          </cell>
          <cell r="I8218" t="str">
            <v>0026528 - NEW ENGLAND EMPLOYEE BENEFITS COUNCIL</v>
          </cell>
        </row>
        <row r="8219">
          <cell r="A8219" t="str">
            <v>C59840JM</v>
          </cell>
          <cell r="B8219">
            <v>42185</v>
          </cell>
          <cell r="C8219" t="str">
            <v>C59840</v>
          </cell>
          <cell r="D8219" t="str">
            <v>Better Hearing Center Inc</v>
          </cell>
          <cell r="E8219" t="str">
            <v>NH</v>
          </cell>
          <cell r="F8219" t="str">
            <v>P1</v>
          </cell>
          <cell r="G8219" t="str">
            <v>SMALL</v>
          </cell>
          <cell r="H8219" t="str">
            <v>JM</v>
          </cell>
          <cell r="I8219" t="str">
            <v>0024828 - JARVIS III, HAROLD F</v>
          </cell>
        </row>
        <row r="8220">
          <cell r="A8220" t="str">
            <v>C59845JM</v>
          </cell>
          <cell r="B8220">
            <v>42185</v>
          </cell>
          <cell r="C8220" t="str">
            <v>C59845</v>
          </cell>
          <cell r="D8220" t="str">
            <v>Billie A Bondar DPM</v>
          </cell>
          <cell r="E8220" t="str">
            <v>NH</v>
          </cell>
          <cell r="F8220" t="str">
            <v>P1</v>
          </cell>
          <cell r="G8220" t="str">
            <v>SMALL</v>
          </cell>
          <cell r="H8220" t="str">
            <v>JM</v>
          </cell>
          <cell r="I8220" t="str">
            <v>0024688 - SPURLING INSURANCE &amp; FINANCIAL SERVICES</v>
          </cell>
        </row>
        <row r="8221">
          <cell r="A8221" t="str">
            <v>C59849IH</v>
          </cell>
          <cell r="B8221">
            <v>42185</v>
          </cell>
          <cell r="C8221" t="str">
            <v>C59849</v>
          </cell>
          <cell r="D8221" t="str">
            <v>Scandia Kitchens Inc</v>
          </cell>
          <cell r="E8221" t="str">
            <v>MA</v>
          </cell>
          <cell r="F8221" t="str">
            <v>P1</v>
          </cell>
          <cell r="G8221" t="str">
            <v>SMALL</v>
          </cell>
          <cell r="H8221" t="str">
            <v>IH</v>
          </cell>
          <cell r="I8221" t="str">
            <v>0024779 - GITHMARK, CLIFFORD P</v>
          </cell>
        </row>
        <row r="8222">
          <cell r="A8222" t="str">
            <v>C59851IV</v>
          </cell>
          <cell r="B8222">
            <v>42185</v>
          </cell>
          <cell r="C8222" t="str">
            <v>C59851</v>
          </cell>
          <cell r="D8222" t="str">
            <v>Wild Communications LLC</v>
          </cell>
          <cell r="E8222" t="str">
            <v>NH</v>
          </cell>
          <cell r="F8222" t="str">
            <v>P1</v>
          </cell>
          <cell r="G8222" t="str">
            <v>SMALL</v>
          </cell>
          <cell r="H8222" t="str">
            <v>IV</v>
          </cell>
          <cell r="I8222" t="str">
            <v>0024848 - BUSINESS INSURANCE AGENCY</v>
          </cell>
        </row>
        <row r="8223">
          <cell r="A8223" t="str">
            <v>C59854IH</v>
          </cell>
          <cell r="B8223">
            <v>42185</v>
          </cell>
          <cell r="C8223" t="str">
            <v>C59854</v>
          </cell>
          <cell r="D8223" t="str">
            <v>Nalpak Inc</v>
          </cell>
          <cell r="E8223" t="str">
            <v>MA</v>
          </cell>
          <cell r="F8223" t="str">
            <v>P1</v>
          </cell>
          <cell r="G8223" t="str">
            <v>SMALL</v>
          </cell>
          <cell r="H8223" t="str">
            <v>IH</v>
          </cell>
          <cell r="I8223" t="str">
            <v>0024765 - SMALL BUSINESS INSURANCE AGENCY INC</v>
          </cell>
        </row>
        <row r="8224">
          <cell r="A8224" t="str">
            <v>C59856IH</v>
          </cell>
          <cell r="B8224">
            <v>42185</v>
          </cell>
          <cell r="C8224" t="str">
            <v>C59856</v>
          </cell>
          <cell r="D8224" t="str">
            <v>Ouellet Associates, Inc.</v>
          </cell>
          <cell r="E8224" t="str">
            <v>ME</v>
          </cell>
          <cell r="F8224" t="str">
            <v>P1</v>
          </cell>
          <cell r="G8224" t="str">
            <v>SMALL</v>
          </cell>
          <cell r="H8224" t="str">
            <v>IH</v>
          </cell>
          <cell r="I8224" t="str">
            <v>0024740 - JONES-HOXIE CORPORATION</v>
          </cell>
        </row>
        <row r="8225">
          <cell r="A8225" t="str">
            <v>C59856IV</v>
          </cell>
          <cell r="B8225">
            <v>42185</v>
          </cell>
          <cell r="C8225" t="str">
            <v>C59856</v>
          </cell>
          <cell r="D8225" t="str">
            <v>Ouellet Associates, Inc.</v>
          </cell>
          <cell r="E8225" t="str">
            <v>ME</v>
          </cell>
          <cell r="F8225" t="str">
            <v>P1</v>
          </cell>
          <cell r="G8225" t="str">
            <v>SMALL</v>
          </cell>
          <cell r="H8225" t="str">
            <v>IV</v>
          </cell>
          <cell r="I8225" t="str">
            <v>0024740 - JONES-HOXIE CORPORATION</v>
          </cell>
        </row>
        <row r="8226">
          <cell r="A8226" t="str">
            <v>C59857JM</v>
          </cell>
          <cell r="B8226">
            <v>42185</v>
          </cell>
          <cell r="C8226" t="str">
            <v>C59857</v>
          </cell>
          <cell r="D8226" t="str">
            <v>TES Environmental Consultants LLC</v>
          </cell>
          <cell r="E8226" t="str">
            <v>NH</v>
          </cell>
          <cell r="F8226" t="str">
            <v>P1</v>
          </cell>
          <cell r="G8226" t="str">
            <v>SMALL</v>
          </cell>
          <cell r="H8226" t="str">
            <v>JM</v>
          </cell>
          <cell r="I8226" t="str">
            <v>0024687 - NEW ENGLAND EMPLOYEE BENEFITS COUNCIL</v>
          </cell>
        </row>
        <row r="8227">
          <cell r="A8227" t="str">
            <v>C59859JH</v>
          </cell>
          <cell r="B8227">
            <v>42185</v>
          </cell>
          <cell r="C8227" t="str">
            <v>C59859</v>
          </cell>
          <cell r="D8227" t="str">
            <v>Concord Women's Care PC</v>
          </cell>
          <cell r="E8227" t="str">
            <v>NH</v>
          </cell>
          <cell r="F8227" t="str">
            <v>P1</v>
          </cell>
          <cell r="G8227" t="str">
            <v>SMALL</v>
          </cell>
          <cell r="H8227" t="str">
            <v>JH</v>
          </cell>
          <cell r="I8227" t="str">
            <v>0024699 - KILBRIDE &amp; HARRIS INSURANCE SVCS LLC</v>
          </cell>
        </row>
        <row r="8228">
          <cell r="A8228" t="str">
            <v>C59861IA</v>
          </cell>
          <cell r="B8228">
            <v>42185</v>
          </cell>
          <cell r="C8228" t="str">
            <v>C59861</v>
          </cell>
          <cell r="D8228" t="str">
            <v>Glance Networks Inc</v>
          </cell>
          <cell r="E8228" t="str">
            <v>MA</v>
          </cell>
          <cell r="F8228" t="str">
            <v>P1</v>
          </cell>
          <cell r="G8228" t="str">
            <v>SMALL</v>
          </cell>
          <cell r="H8228" t="str">
            <v>IA</v>
          </cell>
          <cell r="I8228" t="str">
            <v>0035790 - YOURPEOPLE INC</v>
          </cell>
        </row>
        <row r="8229">
          <cell r="A8229" t="str">
            <v>C59861IH</v>
          </cell>
          <cell r="B8229">
            <v>42185</v>
          </cell>
          <cell r="C8229" t="str">
            <v>C59861</v>
          </cell>
          <cell r="D8229" t="str">
            <v>Glance Networks Inc</v>
          </cell>
          <cell r="E8229" t="str">
            <v>MA</v>
          </cell>
          <cell r="F8229" t="str">
            <v>P1</v>
          </cell>
          <cell r="G8229" t="str">
            <v>SMALL</v>
          </cell>
          <cell r="H8229" t="str">
            <v>IH</v>
          </cell>
          <cell r="I8229" t="str">
            <v>0035790 - YOURPEOPLE INC</v>
          </cell>
        </row>
        <row r="8230">
          <cell r="A8230" t="str">
            <v>C59862IH</v>
          </cell>
          <cell r="B8230">
            <v>42185</v>
          </cell>
          <cell r="C8230" t="str">
            <v>C59862</v>
          </cell>
          <cell r="D8230" t="str">
            <v>The Groundskeeper Inc</v>
          </cell>
          <cell r="E8230" t="str">
            <v>MA</v>
          </cell>
          <cell r="F8230" t="str">
            <v>P1</v>
          </cell>
          <cell r="G8230" t="str">
            <v>SMALL</v>
          </cell>
          <cell r="H8230" t="str">
            <v>IH</v>
          </cell>
          <cell r="I8230" t="str">
            <v>0034822 - DIGITAL INSURANCE AGENCY INC</v>
          </cell>
        </row>
        <row r="8231">
          <cell r="A8231" t="str">
            <v>C59862JA</v>
          </cell>
          <cell r="B8231">
            <v>42185</v>
          </cell>
          <cell r="C8231" t="str">
            <v>C59862</v>
          </cell>
          <cell r="D8231" t="str">
            <v>The Groundskeeper Inc</v>
          </cell>
          <cell r="E8231" t="str">
            <v>MA</v>
          </cell>
          <cell r="F8231" t="str">
            <v>P1</v>
          </cell>
          <cell r="G8231" t="str">
            <v>SMALL</v>
          </cell>
          <cell r="H8231" t="str">
            <v>JA</v>
          </cell>
          <cell r="I8231" t="str">
            <v>0034822 - DIGITAL INSURANCE AGENCY INC</v>
          </cell>
        </row>
        <row r="8232">
          <cell r="A8232" t="str">
            <v>C59863IA</v>
          </cell>
          <cell r="B8232">
            <v>42185</v>
          </cell>
          <cell r="C8232" t="str">
            <v>C59863</v>
          </cell>
          <cell r="D8232" t="str">
            <v>Excellims Corporation</v>
          </cell>
          <cell r="E8232" t="str">
            <v>MA</v>
          </cell>
          <cell r="F8232" t="str">
            <v>P1</v>
          </cell>
          <cell r="G8232" t="str">
            <v>SMALL</v>
          </cell>
          <cell r="H8232" t="str">
            <v>IA</v>
          </cell>
          <cell r="I8232" t="str">
            <v>0024747 - SMALL BUSINESS INSURANCE AGENCY INC</v>
          </cell>
        </row>
        <row r="8233">
          <cell r="A8233" t="str">
            <v>C59863IH</v>
          </cell>
          <cell r="B8233">
            <v>42185</v>
          </cell>
          <cell r="C8233" t="str">
            <v>C59863</v>
          </cell>
          <cell r="D8233" t="str">
            <v>Excellims Corporation</v>
          </cell>
          <cell r="E8233" t="str">
            <v>MA</v>
          </cell>
          <cell r="F8233" t="str">
            <v>P1</v>
          </cell>
          <cell r="G8233" t="str">
            <v>SMALL</v>
          </cell>
          <cell r="H8233" t="str">
            <v>IH</v>
          </cell>
          <cell r="I8233" t="str">
            <v>0024747 - SMALL BUSINESS INSURANCE AGENCY INC</v>
          </cell>
        </row>
        <row r="8234">
          <cell r="A8234" t="str">
            <v>C59867IV</v>
          </cell>
          <cell r="B8234">
            <v>42185</v>
          </cell>
          <cell r="C8234" t="str">
            <v>C59867</v>
          </cell>
          <cell r="D8234" t="str">
            <v>Maine Health Access Foundation, Inc.</v>
          </cell>
          <cell r="E8234" t="str">
            <v>ME</v>
          </cell>
          <cell r="F8234" t="str">
            <v>P1</v>
          </cell>
          <cell r="G8234" t="str">
            <v>SMALL</v>
          </cell>
          <cell r="H8234" t="str">
            <v>IV</v>
          </cell>
          <cell r="I8234" t="str">
            <v>0024839 - CLARK INSURANCE</v>
          </cell>
        </row>
        <row r="8235">
          <cell r="A8235" t="str">
            <v>C59869IH</v>
          </cell>
          <cell r="B8235">
            <v>42185</v>
          </cell>
          <cell r="C8235" t="str">
            <v>C59869</v>
          </cell>
          <cell r="D8235" t="str">
            <v>ES III Inc</v>
          </cell>
          <cell r="E8235" t="str">
            <v>ME</v>
          </cell>
          <cell r="F8235" t="str">
            <v>P1</v>
          </cell>
          <cell r="G8235" t="str">
            <v>SMALL</v>
          </cell>
          <cell r="H8235" t="str">
            <v>IH</v>
          </cell>
          <cell r="I8235" t="str">
            <v>0032666 - NORTHERN BENEFITS OF MAINE LLC</v>
          </cell>
        </row>
        <row r="8236">
          <cell r="A8236" t="str">
            <v>C59869IV</v>
          </cell>
          <cell r="B8236">
            <v>42185</v>
          </cell>
          <cell r="C8236" t="str">
            <v>C59869</v>
          </cell>
          <cell r="D8236" t="str">
            <v>ES III Inc</v>
          </cell>
          <cell r="E8236" t="str">
            <v>ME</v>
          </cell>
          <cell r="F8236" t="str">
            <v>P1</v>
          </cell>
          <cell r="G8236" t="str">
            <v>SMALL</v>
          </cell>
          <cell r="H8236" t="str">
            <v>IV</v>
          </cell>
          <cell r="I8236" t="str">
            <v>0032666 - NORTHERN BENEFITS OF MAINE LLC</v>
          </cell>
        </row>
        <row r="8237">
          <cell r="A8237" t="str">
            <v>C59871IV</v>
          </cell>
          <cell r="B8237">
            <v>42185</v>
          </cell>
          <cell r="C8237" t="str">
            <v>C59871</v>
          </cell>
          <cell r="D8237" t="str">
            <v>Lens Doctors</v>
          </cell>
          <cell r="E8237" t="str">
            <v>NH</v>
          </cell>
          <cell r="F8237" t="str">
            <v>P1</v>
          </cell>
          <cell r="G8237" t="str">
            <v>SMALL</v>
          </cell>
          <cell r="H8237" t="str">
            <v>IV</v>
          </cell>
          <cell r="I8237" t="str">
            <v>0024694 - NEW ENGLAND EMPLOYEE BENEFITS COUNCIL</v>
          </cell>
        </row>
        <row r="8238">
          <cell r="A8238" t="str">
            <v>C59871JM</v>
          </cell>
          <cell r="B8238">
            <v>42185</v>
          </cell>
          <cell r="C8238" t="str">
            <v>C59871</v>
          </cell>
          <cell r="D8238" t="str">
            <v>Lens Doctors</v>
          </cell>
          <cell r="E8238" t="str">
            <v>NH</v>
          </cell>
          <cell r="F8238" t="str">
            <v>P1</v>
          </cell>
          <cell r="G8238" t="str">
            <v>SMALL</v>
          </cell>
          <cell r="H8238" t="str">
            <v>JM</v>
          </cell>
          <cell r="I8238" t="str">
            <v>0024694 - NEW ENGLAND EMPLOYEE BENEFITS COUNCIL</v>
          </cell>
        </row>
        <row r="8239">
          <cell r="A8239" t="str">
            <v>C59874IH</v>
          </cell>
          <cell r="B8239">
            <v>42185</v>
          </cell>
          <cell r="C8239" t="str">
            <v>C59874</v>
          </cell>
          <cell r="D8239" t="str">
            <v>Two Pars, Inc.</v>
          </cell>
          <cell r="E8239" t="str">
            <v>ME</v>
          </cell>
          <cell r="F8239" t="str">
            <v>P1</v>
          </cell>
          <cell r="G8239" t="str">
            <v>SMALL</v>
          </cell>
          <cell r="H8239" t="str">
            <v>IH</v>
          </cell>
          <cell r="I8239" t="str">
            <v>0024744 - LONTINE JR, BERNARD J</v>
          </cell>
        </row>
        <row r="8240">
          <cell r="A8240" t="str">
            <v>C59875IV</v>
          </cell>
          <cell r="B8240">
            <v>42185</v>
          </cell>
          <cell r="C8240" t="str">
            <v>C59875</v>
          </cell>
          <cell r="D8240" t="str">
            <v>Rangeley IGA</v>
          </cell>
          <cell r="E8240" t="str">
            <v>ME</v>
          </cell>
          <cell r="F8240" t="str">
            <v>P1</v>
          </cell>
          <cell r="G8240" t="str">
            <v>SMALL</v>
          </cell>
          <cell r="H8240" t="str">
            <v>IV</v>
          </cell>
          <cell r="I8240" t="str">
            <v>0024739 - LENNOX INSURANCE AND FINANCIAL LLC</v>
          </cell>
        </row>
        <row r="8241">
          <cell r="A8241" t="str">
            <v>C59876JM</v>
          </cell>
          <cell r="B8241">
            <v>42185</v>
          </cell>
          <cell r="C8241" t="str">
            <v>C59876</v>
          </cell>
          <cell r="D8241" t="str">
            <v>Athena Marble &amp; Granite LLC</v>
          </cell>
          <cell r="E8241" t="str">
            <v>NH</v>
          </cell>
          <cell r="F8241" t="str">
            <v>P1</v>
          </cell>
          <cell r="G8241" t="str">
            <v>SMALL</v>
          </cell>
          <cell r="H8241" t="str">
            <v>JM</v>
          </cell>
          <cell r="I8241" t="str">
            <v>0024865 - CORE BENEFITS GROUP INC</v>
          </cell>
        </row>
        <row r="8242">
          <cell r="A8242" t="str">
            <v>C59877IV</v>
          </cell>
          <cell r="B8242">
            <v>42185</v>
          </cell>
          <cell r="C8242" t="str">
            <v>C59877</v>
          </cell>
          <cell r="D8242" t="str">
            <v>McCann Fabrication</v>
          </cell>
          <cell r="E8242" t="str">
            <v>ME</v>
          </cell>
          <cell r="F8242" t="str">
            <v>P1</v>
          </cell>
          <cell r="G8242" t="str">
            <v>SMALL</v>
          </cell>
          <cell r="H8242" t="str">
            <v>IV</v>
          </cell>
          <cell r="I8242" t="str">
            <v>0031994 - B &amp; B HOLDINGS INC</v>
          </cell>
        </row>
        <row r="8243">
          <cell r="A8243" t="str">
            <v>C59879IH</v>
          </cell>
          <cell r="B8243">
            <v>42185</v>
          </cell>
          <cell r="C8243" t="str">
            <v>C59879</v>
          </cell>
          <cell r="D8243" t="str">
            <v>Upper Falls Beverage Store Inc</v>
          </cell>
          <cell r="E8243" t="str">
            <v>MA</v>
          </cell>
          <cell r="F8243" t="str">
            <v>P1</v>
          </cell>
          <cell r="G8243" t="str">
            <v>SMALL</v>
          </cell>
          <cell r="H8243" t="str">
            <v>IH</v>
          </cell>
          <cell r="I8243" t="str">
            <v>0024679 - PAYCHEX AGENCY INC</v>
          </cell>
        </row>
        <row r="8244">
          <cell r="A8244" t="str">
            <v>C59879IV</v>
          </cell>
          <cell r="B8244">
            <v>42185</v>
          </cell>
          <cell r="C8244" t="str">
            <v>C59879</v>
          </cell>
          <cell r="D8244" t="str">
            <v>Upper Falls Beverage Store Inc</v>
          </cell>
          <cell r="E8244" t="str">
            <v>MA</v>
          </cell>
          <cell r="F8244" t="str">
            <v>P1</v>
          </cell>
          <cell r="G8244" t="str">
            <v>SMALL</v>
          </cell>
          <cell r="H8244" t="str">
            <v>IV</v>
          </cell>
          <cell r="I8244" t="str">
            <v>0024679 - PAYCHEX AGENCY INC</v>
          </cell>
        </row>
        <row r="8245">
          <cell r="A8245" t="str">
            <v>C59883IV</v>
          </cell>
          <cell r="B8245">
            <v>42185</v>
          </cell>
          <cell r="C8245" t="str">
            <v>C59883</v>
          </cell>
          <cell r="D8245" t="str">
            <v>Heron Point Seafood</v>
          </cell>
          <cell r="E8245" t="str">
            <v>NH</v>
          </cell>
          <cell r="F8245" t="str">
            <v>P1</v>
          </cell>
          <cell r="G8245" t="str">
            <v>SMALL</v>
          </cell>
          <cell r="H8245" t="str">
            <v>IV</v>
          </cell>
          <cell r="I8245" t="str">
            <v>0024705 - NEW ENGLAND FINANCIAL SERVICES</v>
          </cell>
        </row>
        <row r="8246">
          <cell r="A8246" t="str">
            <v>C59884IV</v>
          </cell>
          <cell r="B8246">
            <v>42185</v>
          </cell>
          <cell r="C8246" t="str">
            <v>C59884</v>
          </cell>
          <cell r="D8246" t="str">
            <v>Sandy Point Beach Resort Inc</v>
          </cell>
          <cell r="E8246" t="str">
            <v>NH</v>
          </cell>
          <cell r="F8246" t="str">
            <v>P1</v>
          </cell>
          <cell r="G8246" t="str">
            <v>SMALL</v>
          </cell>
          <cell r="H8246" t="str">
            <v>IV</v>
          </cell>
          <cell r="I8246" t="str">
            <v>0024706 - MELCHER &amp; PRESCOTT AGENCY INC</v>
          </cell>
        </row>
        <row r="8247">
          <cell r="A8247" t="str">
            <v>C59885JN</v>
          </cell>
          <cell r="B8247">
            <v>42185</v>
          </cell>
          <cell r="C8247" t="str">
            <v>C59885</v>
          </cell>
          <cell r="D8247" t="str">
            <v>Pinnacle Rock LLC</v>
          </cell>
          <cell r="E8247" t="str">
            <v>NH</v>
          </cell>
          <cell r="F8247" t="str">
            <v>P1</v>
          </cell>
          <cell r="G8247" t="str">
            <v>SMALL</v>
          </cell>
          <cell r="H8247" t="str">
            <v>JN</v>
          </cell>
          <cell r="I8247" t="str">
            <v>0032577 - GRANITE GROUP BENEFITS LLC</v>
          </cell>
        </row>
        <row r="8248">
          <cell r="A8248" t="str">
            <v>C59887JM</v>
          </cell>
          <cell r="B8248">
            <v>42185</v>
          </cell>
          <cell r="C8248" t="str">
            <v>C59887</v>
          </cell>
          <cell r="D8248" t="str">
            <v>Eastern Shed Company</v>
          </cell>
          <cell r="E8248" t="str">
            <v>NH</v>
          </cell>
          <cell r="F8248" t="str">
            <v>P1</v>
          </cell>
          <cell r="G8248" t="str">
            <v>SMALL</v>
          </cell>
          <cell r="H8248" t="str">
            <v>JM</v>
          </cell>
          <cell r="I8248" t="str">
            <v>0024830 - ANTKOWIAK, ERIC D</v>
          </cell>
        </row>
        <row r="8249">
          <cell r="A8249" t="str">
            <v>C59889IH</v>
          </cell>
          <cell r="B8249">
            <v>42185</v>
          </cell>
          <cell r="C8249" t="str">
            <v>C59889</v>
          </cell>
          <cell r="D8249" t="str">
            <v>Shirley's Hallmark Shop</v>
          </cell>
          <cell r="E8249" t="str">
            <v>ME</v>
          </cell>
          <cell r="F8249" t="str">
            <v>P1</v>
          </cell>
          <cell r="G8249" t="str">
            <v>SMALL</v>
          </cell>
          <cell r="H8249" t="str">
            <v>IH</v>
          </cell>
          <cell r="I8249" t="str">
            <v>0024863 - CLARK INSURANCE</v>
          </cell>
        </row>
        <row r="8250">
          <cell r="A8250" t="str">
            <v>C59890IA</v>
          </cell>
          <cell r="B8250">
            <v>42185</v>
          </cell>
          <cell r="C8250" t="str">
            <v>C59890</v>
          </cell>
          <cell r="D8250" t="str">
            <v>Advanti Solutions Inc</v>
          </cell>
          <cell r="E8250" t="str">
            <v>MA</v>
          </cell>
          <cell r="F8250" t="str">
            <v>P1</v>
          </cell>
          <cell r="G8250" t="str">
            <v>SMALL</v>
          </cell>
          <cell r="H8250" t="str">
            <v>IA</v>
          </cell>
          <cell r="I8250" t="str">
            <v>0024859 - UNITED BUSINESSMANS INSURANCE AGENCY</v>
          </cell>
        </row>
        <row r="8251">
          <cell r="A8251" t="str">
            <v>C59890IH</v>
          </cell>
          <cell r="B8251">
            <v>42185</v>
          </cell>
          <cell r="C8251" t="str">
            <v>C59890</v>
          </cell>
          <cell r="D8251" t="str">
            <v>Advanti Solutions Inc</v>
          </cell>
          <cell r="E8251" t="str">
            <v>MA</v>
          </cell>
          <cell r="F8251" t="str">
            <v>P1</v>
          </cell>
          <cell r="G8251" t="str">
            <v>SMALL</v>
          </cell>
          <cell r="H8251" t="str">
            <v>IH</v>
          </cell>
          <cell r="I8251" t="str">
            <v>0024859 - UNITED BUSINESSMANS INSURANCE AGENCY</v>
          </cell>
        </row>
        <row r="8252">
          <cell r="A8252" t="str">
            <v>C59891IV</v>
          </cell>
          <cell r="B8252">
            <v>42185</v>
          </cell>
          <cell r="C8252" t="str">
            <v>C59891</v>
          </cell>
          <cell r="D8252" t="str">
            <v>Institute for Financial Literacy</v>
          </cell>
          <cell r="E8252" t="str">
            <v>ME</v>
          </cell>
          <cell r="F8252" t="str">
            <v>P1</v>
          </cell>
          <cell r="G8252" t="str">
            <v>SMALL</v>
          </cell>
          <cell r="H8252" t="str">
            <v>IV</v>
          </cell>
          <cell r="I8252" t="str">
            <v>0024866 - CGI EMPLOYEE BENEFITS GROUP</v>
          </cell>
        </row>
        <row r="8253">
          <cell r="A8253" t="str">
            <v>C59894JN</v>
          </cell>
          <cell r="B8253">
            <v>42185</v>
          </cell>
          <cell r="C8253" t="str">
            <v>C59894</v>
          </cell>
          <cell r="D8253" t="str">
            <v>Winslow Image Arts Etc</v>
          </cell>
          <cell r="E8253" t="str">
            <v>NH</v>
          </cell>
          <cell r="F8253" t="str">
            <v>P1</v>
          </cell>
          <cell r="G8253" t="str">
            <v>SMALL</v>
          </cell>
          <cell r="H8253" t="str">
            <v>JN</v>
          </cell>
          <cell r="I8253" t="str">
            <v>0024686 - NEW ENGLAND EMPLOYEE BENEFITS COUNCIL</v>
          </cell>
        </row>
        <row r="8254">
          <cell r="A8254" t="str">
            <v>C59895JM</v>
          </cell>
          <cell r="B8254">
            <v>42185</v>
          </cell>
          <cell r="C8254" t="str">
            <v>C59895</v>
          </cell>
          <cell r="D8254" t="str">
            <v>The Center For Eating Disorders Management Inc</v>
          </cell>
          <cell r="E8254" t="str">
            <v>NH</v>
          </cell>
          <cell r="F8254" t="str">
            <v>P1</v>
          </cell>
          <cell r="G8254" t="str">
            <v>SMALL</v>
          </cell>
          <cell r="H8254" t="str">
            <v>JM</v>
          </cell>
          <cell r="I8254" t="str">
            <v>0024692 - LIFETIME BENEFITS GROUP INC</v>
          </cell>
        </row>
        <row r="8255">
          <cell r="A8255" t="str">
            <v>C59896IV</v>
          </cell>
          <cell r="B8255">
            <v>42185</v>
          </cell>
          <cell r="C8255" t="str">
            <v>C59896</v>
          </cell>
          <cell r="D8255" t="str">
            <v>LZL Inc</v>
          </cell>
          <cell r="E8255" t="str">
            <v>NH</v>
          </cell>
          <cell r="F8255" t="str">
            <v>P1</v>
          </cell>
          <cell r="G8255" t="str">
            <v>SMALL</v>
          </cell>
          <cell r="H8255" t="str">
            <v>IV</v>
          </cell>
        </row>
        <row r="8256">
          <cell r="A8256" t="str">
            <v>C59897IV</v>
          </cell>
          <cell r="B8256">
            <v>42185</v>
          </cell>
          <cell r="C8256" t="str">
            <v>C59897</v>
          </cell>
          <cell r="D8256" t="str">
            <v>Alpha One</v>
          </cell>
          <cell r="E8256" t="str">
            <v>ME</v>
          </cell>
          <cell r="F8256" t="str">
            <v>P1</v>
          </cell>
          <cell r="G8256" t="str">
            <v>SMALL</v>
          </cell>
          <cell r="H8256" t="str">
            <v>IV</v>
          </cell>
          <cell r="I8256" t="str">
            <v>0029338 - BENEFIT CONCEPTS TO COMPLETION INC</v>
          </cell>
        </row>
        <row r="8257">
          <cell r="A8257" t="str">
            <v>C59897JH</v>
          </cell>
          <cell r="B8257">
            <v>42185</v>
          </cell>
          <cell r="C8257" t="str">
            <v>C59897</v>
          </cell>
          <cell r="D8257" t="str">
            <v>Alpha One</v>
          </cell>
          <cell r="E8257" t="str">
            <v>ME</v>
          </cell>
          <cell r="F8257" t="str">
            <v>P1</v>
          </cell>
          <cell r="G8257" t="str">
            <v>SMALL</v>
          </cell>
          <cell r="H8257" t="str">
            <v>JH</v>
          </cell>
          <cell r="I8257" t="str">
            <v>0029338 - BENEFIT CONCEPTS TO COMPLETION INC</v>
          </cell>
        </row>
        <row r="8258">
          <cell r="A8258" t="str">
            <v>C59897PO</v>
          </cell>
          <cell r="B8258">
            <v>42185</v>
          </cell>
          <cell r="C8258" t="str">
            <v>C59897</v>
          </cell>
          <cell r="D8258" t="str">
            <v>Alpha One</v>
          </cell>
          <cell r="E8258" t="str">
            <v>ME</v>
          </cell>
          <cell r="F8258" t="str">
            <v>P1</v>
          </cell>
          <cell r="G8258" t="str">
            <v>SMALL</v>
          </cell>
          <cell r="H8258" t="str">
            <v>PO</v>
          </cell>
          <cell r="I8258" t="str">
            <v>0029338 - BENEFIT CONCEPTS TO COMPLETION INC</v>
          </cell>
        </row>
        <row r="8259">
          <cell r="A8259" t="str">
            <v>C59898PO</v>
          </cell>
          <cell r="B8259">
            <v>42185</v>
          </cell>
          <cell r="C8259" t="str">
            <v>C59898</v>
          </cell>
          <cell r="D8259" t="str">
            <v>Valley View Orchard Pies, Inc.</v>
          </cell>
          <cell r="E8259" t="str">
            <v>ME</v>
          </cell>
          <cell r="F8259" t="str">
            <v>P1</v>
          </cell>
          <cell r="G8259" t="str">
            <v>SMALL</v>
          </cell>
          <cell r="H8259" t="str">
            <v>PO</v>
          </cell>
          <cell r="I8259" t="str">
            <v>0030127 - CLARK INSURANCE</v>
          </cell>
        </row>
        <row r="8260">
          <cell r="A8260" t="str">
            <v>C59901IV</v>
          </cell>
          <cell r="B8260">
            <v>42185</v>
          </cell>
          <cell r="C8260" t="str">
            <v>C59901</v>
          </cell>
          <cell r="D8260" t="str">
            <v>Jay El Enterprises LLC</v>
          </cell>
          <cell r="E8260" t="str">
            <v>MA</v>
          </cell>
          <cell r="F8260" t="str">
            <v>P1</v>
          </cell>
          <cell r="G8260" t="str">
            <v>SMALL</v>
          </cell>
          <cell r="H8260" t="str">
            <v>IV</v>
          </cell>
          <cell r="I8260" t="str">
            <v>0024804 - CONSOLES, NICHOLAS S</v>
          </cell>
        </row>
        <row r="8261">
          <cell r="A8261" t="str">
            <v>C59903JM</v>
          </cell>
          <cell r="B8261">
            <v>42185</v>
          </cell>
          <cell r="C8261" t="str">
            <v>C59903</v>
          </cell>
          <cell r="D8261" t="str">
            <v>East/West Consolidaters</v>
          </cell>
          <cell r="E8261" t="str">
            <v>NH</v>
          </cell>
          <cell r="F8261" t="str">
            <v>P1</v>
          </cell>
          <cell r="G8261" t="str">
            <v>SMALL</v>
          </cell>
          <cell r="H8261" t="str">
            <v>JM</v>
          </cell>
          <cell r="I8261" t="str">
            <v>0032263 - CROSS INSURANCE - MANCHESTER</v>
          </cell>
        </row>
        <row r="8262">
          <cell r="A8262" t="str">
            <v>C59905JM</v>
          </cell>
          <cell r="B8262">
            <v>42185</v>
          </cell>
          <cell r="C8262" t="str">
            <v>C59905</v>
          </cell>
          <cell r="D8262" t="str">
            <v>Wayne Manufacturing Industries</v>
          </cell>
          <cell r="E8262" t="str">
            <v>NH</v>
          </cell>
          <cell r="F8262" t="str">
            <v>P1</v>
          </cell>
          <cell r="G8262" t="str">
            <v>SMALL</v>
          </cell>
          <cell r="H8262" t="str">
            <v>JM</v>
          </cell>
          <cell r="I8262" t="str">
            <v>0035672 - INTEGRATED INSURANCE SOLUTIONS LLC</v>
          </cell>
        </row>
        <row r="8263">
          <cell r="A8263" t="str">
            <v>C59906IH</v>
          </cell>
          <cell r="B8263">
            <v>42185</v>
          </cell>
          <cell r="C8263" t="str">
            <v>C59906</v>
          </cell>
          <cell r="D8263" t="str">
            <v>Dan's Auto Repair, Inc.</v>
          </cell>
          <cell r="E8263" t="str">
            <v>ME</v>
          </cell>
          <cell r="F8263" t="str">
            <v>P1</v>
          </cell>
          <cell r="G8263" t="str">
            <v>SMALL</v>
          </cell>
          <cell r="H8263" t="str">
            <v>IH</v>
          </cell>
          <cell r="I8263" t="str">
            <v>0024840 - BUSINESS INSURANCE AGENCY</v>
          </cell>
        </row>
        <row r="8264">
          <cell r="A8264" t="str">
            <v>C59908IH</v>
          </cell>
          <cell r="B8264">
            <v>42185</v>
          </cell>
          <cell r="C8264" t="str">
            <v>C59908</v>
          </cell>
          <cell r="D8264" t="str">
            <v>Zajac, LLC</v>
          </cell>
          <cell r="E8264" t="str">
            <v>ME</v>
          </cell>
          <cell r="F8264" t="str">
            <v>P1</v>
          </cell>
          <cell r="G8264" t="str">
            <v>CRC</v>
          </cell>
          <cell r="H8264" t="str">
            <v>IH</v>
          </cell>
          <cell r="I8264" t="str">
            <v>0025253 - CLARK INSURANCE</v>
          </cell>
        </row>
        <row r="8265">
          <cell r="A8265" t="str">
            <v>C59908IV</v>
          </cell>
          <cell r="B8265">
            <v>42185</v>
          </cell>
          <cell r="C8265" t="str">
            <v>C59908</v>
          </cell>
          <cell r="D8265" t="str">
            <v>Zajac, LLC</v>
          </cell>
          <cell r="E8265" t="str">
            <v>ME</v>
          </cell>
          <cell r="F8265" t="str">
            <v>P1</v>
          </cell>
          <cell r="G8265" t="str">
            <v>CRC</v>
          </cell>
          <cell r="H8265" t="str">
            <v>IV</v>
          </cell>
          <cell r="I8265" t="str">
            <v>0025253 - CLARK INSURANCE</v>
          </cell>
        </row>
        <row r="8266">
          <cell r="A8266" t="str">
            <v>C59908PO</v>
          </cell>
          <cell r="B8266">
            <v>42185</v>
          </cell>
          <cell r="C8266" t="str">
            <v>C59908</v>
          </cell>
          <cell r="D8266" t="str">
            <v>Zajac, LLC</v>
          </cell>
          <cell r="E8266" t="str">
            <v>ME</v>
          </cell>
          <cell r="F8266" t="str">
            <v>P1</v>
          </cell>
          <cell r="G8266" t="str">
            <v>CRC</v>
          </cell>
          <cell r="H8266" t="str">
            <v>PO</v>
          </cell>
          <cell r="I8266" t="str">
            <v>0025253 - CLARK INSURANCE</v>
          </cell>
        </row>
        <row r="8267">
          <cell r="A8267" t="str">
            <v>C59912JH</v>
          </cell>
          <cell r="B8267">
            <v>42185</v>
          </cell>
          <cell r="C8267" t="str">
            <v>C59912</v>
          </cell>
          <cell r="D8267" t="str">
            <v>The Alpine Clinic PLLC</v>
          </cell>
          <cell r="E8267" t="str">
            <v>NH</v>
          </cell>
          <cell r="F8267" t="str">
            <v>P1</v>
          </cell>
          <cell r="G8267" t="str">
            <v>SMALL</v>
          </cell>
          <cell r="H8267" t="str">
            <v>JH</v>
          </cell>
          <cell r="I8267" t="str">
            <v>0032046 - CGI EMPLOYEE BENEFITS GROUP</v>
          </cell>
        </row>
        <row r="8268">
          <cell r="A8268" t="str">
            <v>C59912JM</v>
          </cell>
          <cell r="B8268">
            <v>42185</v>
          </cell>
          <cell r="C8268" t="str">
            <v>C59912</v>
          </cell>
          <cell r="D8268" t="str">
            <v>The Alpine Clinic PLLC</v>
          </cell>
          <cell r="E8268" t="str">
            <v>NH</v>
          </cell>
          <cell r="F8268" t="str">
            <v>P1</v>
          </cell>
          <cell r="G8268" t="str">
            <v>SMALL</v>
          </cell>
          <cell r="H8268" t="str">
            <v>JM</v>
          </cell>
          <cell r="I8268" t="str">
            <v>0032046 - CGI EMPLOYEE BENEFITS GROUP</v>
          </cell>
        </row>
        <row r="8269">
          <cell r="A8269" t="str">
            <v>C59913JM</v>
          </cell>
          <cell r="B8269">
            <v>42185</v>
          </cell>
          <cell r="C8269" t="str">
            <v>C59913</v>
          </cell>
          <cell r="D8269" t="str">
            <v>Polimeno Realty Inc.</v>
          </cell>
          <cell r="E8269" t="str">
            <v>NH</v>
          </cell>
          <cell r="F8269" t="str">
            <v>P1</v>
          </cell>
          <cell r="G8269" t="str">
            <v>SMALL</v>
          </cell>
          <cell r="H8269" t="str">
            <v>JM</v>
          </cell>
          <cell r="I8269" t="str">
            <v>0024690 - NEW ENGLAND EMPLOYEE BENEFITS COUNCIL</v>
          </cell>
        </row>
        <row r="8270">
          <cell r="A8270" t="str">
            <v>C59917IH</v>
          </cell>
          <cell r="B8270">
            <v>42185</v>
          </cell>
          <cell r="C8270" t="str">
            <v>C59917</v>
          </cell>
          <cell r="D8270" t="str">
            <v>Marthas Vineyard Preservation Trust</v>
          </cell>
          <cell r="E8270" t="str">
            <v>MA</v>
          </cell>
          <cell r="F8270" t="str">
            <v>P1</v>
          </cell>
          <cell r="G8270" t="str">
            <v>SMALL</v>
          </cell>
          <cell r="H8270" t="str">
            <v>IH</v>
          </cell>
        </row>
        <row r="8271">
          <cell r="A8271" t="str">
            <v>C59919IH</v>
          </cell>
          <cell r="B8271">
            <v>42185</v>
          </cell>
          <cell r="C8271" t="str">
            <v>C59919</v>
          </cell>
          <cell r="D8271" t="str">
            <v>Dannin Management Corporation</v>
          </cell>
          <cell r="E8271" t="str">
            <v>MA</v>
          </cell>
          <cell r="F8271" t="str">
            <v>P1</v>
          </cell>
          <cell r="G8271" t="str">
            <v>SMALL</v>
          </cell>
          <cell r="H8271" t="str">
            <v>IH</v>
          </cell>
          <cell r="I8271" t="str">
            <v>0032463 - TELAMON HUMAN CAPITAL RESOURCES GROUP LLC</v>
          </cell>
        </row>
        <row r="8272">
          <cell r="A8272" t="str">
            <v>C59921IH</v>
          </cell>
          <cell r="B8272">
            <v>42185</v>
          </cell>
          <cell r="C8272" t="str">
            <v>C59921</v>
          </cell>
          <cell r="D8272" t="str">
            <v>O'Rourke Hospitality Marketing LLC</v>
          </cell>
          <cell r="E8272" t="str">
            <v>MA</v>
          </cell>
          <cell r="F8272" t="str">
            <v>P1</v>
          </cell>
          <cell r="G8272" t="str">
            <v>SMALL</v>
          </cell>
          <cell r="H8272" t="str">
            <v>IH</v>
          </cell>
          <cell r="I8272" t="str">
            <v>0024803 - BARRY, MICHAEL J</v>
          </cell>
        </row>
        <row r="8273">
          <cell r="A8273" t="str">
            <v>C59923IH</v>
          </cell>
          <cell r="B8273">
            <v>42185</v>
          </cell>
          <cell r="C8273" t="str">
            <v>C59923</v>
          </cell>
          <cell r="D8273" t="str">
            <v>BPE</v>
          </cell>
          <cell r="E8273" t="str">
            <v>MA</v>
          </cell>
          <cell r="F8273" t="str">
            <v>P1</v>
          </cell>
          <cell r="G8273" t="str">
            <v>SMALL</v>
          </cell>
          <cell r="H8273" t="str">
            <v>IH</v>
          </cell>
          <cell r="I8273" t="str">
            <v>0024724 - WEST RIDGE INSURANCE AGENCY INC</v>
          </cell>
        </row>
        <row r="8274">
          <cell r="A8274" t="str">
            <v>C59924IH</v>
          </cell>
          <cell r="B8274">
            <v>42185</v>
          </cell>
          <cell r="C8274" t="str">
            <v>C59924</v>
          </cell>
          <cell r="D8274" t="str">
            <v>Essex Equine Inc</v>
          </cell>
          <cell r="E8274" t="str">
            <v>MA</v>
          </cell>
          <cell r="F8274" t="str">
            <v>P1</v>
          </cell>
          <cell r="G8274" t="str">
            <v>SMALL</v>
          </cell>
          <cell r="H8274" t="str">
            <v>IH</v>
          </cell>
          <cell r="I8274" t="str">
            <v>0031630 - SMITH CHRISTOPHER</v>
          </cell>
        </row>
        <row r="8275">
          <cell r="A8275" t="str">
            <v>C59927IH</v>
          </cell>
          <cell r="B8275">
            <v>42185</v>
          </cell>
          <cell r="C8275" t="str">
            <v>C59927</v>
          </cell>
          <cell r="D8275" t="str">
            <v>All Sports Heroes</v>
          </cell>
          <cell r="E8275" t="str">
            <v>MA</v>
          </cell>
          <cell r="F8275" t="str">
            <v>P1</v>
          </cell>
          <cell r="G8275" t="str">
            <v>SMALL</v>
          </cell>
          <cell r="H8275" t="str">
            <v>IH</v>
          </cell>
          <cell r="I8275" t="str">
            <v>0024784 - NEW ENGLAND MEDICAL INS AGENCY LLC</v>
          </cell>
        </row>
        <row r="8276">
          <cell r="A8276" t="str">
            <v>C59927JA</v>
          </cell>
          <cell r="B8276">
            <v>42185</v>
          </cell>
          <cell r="C8276" t="str">
            <v>C59927</v>
          </cell>
          <cell r="D8276" t="str">
            <v>All Sports Heroes</v>
          </cell>
          <cell r="E8276" t="str">
            <v>MA</v>
          </cell>
          <cell r="F8276" t="str">
            <v>P1</v>
          </cell>
          <cell r="G8276" t="str">
            <v>SMALL</v>
          </cell>
          <cell r="H8276" t="str">
            <v>JA</v>
          </cell>
          <cell r="I8276" t="str">
            <v>0024784 - NEW ENGLAND MEDICAL INS AGENCY LLC</v>
          </cell>
        </row>
        <row r="8277">
          <cell r="A8277" t="str">
            <v>C59931IH</v>
          </cell>
          <cell r="B8277">
            <v>42185</v>
          </cell>
          <cell r="C8277" t="str">
            <v>C59931</v>
          </cell>
          <cell r="D8277" t="str">
            <v>Johnn M Aloia DMD dba Burlington Family Dental</v>
          </cell>
          <cell r="E8277" t="str">
            <v>MA</v>
          </cell>
          <cell r="F8277" t="str">
            <v>P1</v>
          </cell>
          <cell r="G8277" t="str">
            <v>GPC</v>
          </cell>
          <cell r="H8277" t="str">
            <v>IH</v>
          </cell>
          <cell r="I8277" t="str">
            <v>0024748 - SPRING INSURANCE GROUP LLC</v>
          </cell>
        </row>
        <row r="8278">
          <cell r="A8278" t="str">
            <v>C59932IH</v>
          </cell>
          <cell r="B8278">
            <v>42185</v>
          </cell>
          <cell r="C8278" t="str">
            <v>C59932</v>
          </cell>
          <cell r="D8278" t="str">
            <v>Kinlin Grover Realty Group LLC</v>
          </cell>
          <cell r="E8278" t="str">
            <v>MA</v>
          </cell>
          <cell r="F8278" t="str">
            <v>P1</v>
          </cell>
          <cell r="G8278" t="str">
            <v>SMALL</v>
          </cell>
          <cell r="H8278" t="str">
            <v>IH</v>
          </cell>
          <cell r="I8278" t="str">
            <v>0024712 - ROGERS &amp; GRAY INSURANCE AGENCY</v>
          </cell>
        </row>
        <row r="8279">
          <cell r="A8279" t="str">
            <v>C59936IA</v>
          </cell>
          <cell r="B8279">
            <v>42185</v>
          </cell>
          <cell r="C8279" t="str">
            <v>C59936</v>
          </cell>
          <cell r="D8279" t="str">
            <v>Fall River Health Services LLC</v>
          </cell>
          <cell r="E8279" t="str">
            <v>MA</v>
          </cell>
          <cell r="F8279" t="str">
            <v>P1</v>
          </cell>
          <cell r="G8279" t="str">
            <v>SMALL</v>
          </cell>
          <cell r="H8279" t="str">
            <v>IA</v>
          </cell>
          <cell r="I8279" t="str">
            <v>0024752 - NORTHWESTERN BENEFIT ASSOC INSURANCE AGCY INC</v>
          </cell>
        </row>
        <row r="8280">
          <cell r="A8280" t="str">
            <v>C59937JM</v>
          </cell>
          <cell r="B8280">
            <v>42185</v>
          </cell>
          <cell r="C8280" t="str">
            <v>C59937</v>
          </cell>
          <cell r="D8280" t="str">
            <v>Kingston Construction Co.</v>
          </cell>
          <cell r="E8280" t="str">
            <v>NH</v>
          </cell>
          <cell r="F8280" t="str">
            <v>P1</v>
          </cell>
          <cell r="G8280" t="str">
            <v>SMALL</v>
          </cell>
          <cell r="H8280" t="str">
            <v>JM</v>
          </cell>
          <cell r="I8280" t="str">
            <v>0025005 - LANDMARK BENEFITS INC</v>
          </cell>
        </row>
        <row r="8281">
          <cell r="A8281" t="str">
            <v>C59938IH</v>
          </cell>
          <cell r="B8281">
            <v>42185</v>
          </cell>
          <cell r="C8281" t="str">
            <v>C59938</v>
          </cell>
          <cell r="D8281" t="str">
            <v>Proprietors of Nonquitt Inc</v>
          </cell>
          <cell r="E8281" t="str">
            <v>MA</v>
          </cell>
          <cell r="F8281" t="str">
            <v>P1</v>
          </cell>
          <cell r="G8281" t="str">
            <v>SMALL</v>
          </cell>
          <cell r="H8281" t="str">
            <v>IH</v>
          </cell>
          <cell r="I8281" t="str">
            <v>0024796 - DIXON ASSOCIATES INC</v>
          </cell>
        </row>
        <row r="8282">
          <cell r="A8282" t="str">
            <v>C59941JN</v>
          </cell>
          <cell r="B8282">
            <v>42185</v>
          </cell>
          <cell r="C8282" t="str">
            <v>C59941</v>
          </cell>
          <cell r="D8282" t="str">
            <v>Pell Manufacturing Inc</v>
          </cell>
          <cell r="E8282" t="str">
            <v>NH</v>
          </cell>
          <cell r="F8282" t="str">
            <v>P1</v>
          </cell>
          <cell r="G8282" t="str">
            <v>SMALL</v>
          </cell>
          <cell r="H8282" t="str">
            <v>JN</v>
          </cell>
          <cell r="I8282" t="str">
            <v>0024861 - ALLEN, CHRISTOPHER M</v>
          </cell>
        </row>
        <row r="8283">
          <cell r="A8283" t="str">
            <v>C59942IH</v>
          </cell>
          <cell r="B8283">
            <v>42185</v>
          </cell>
          <cell r="C8283" t="str">
            <v>C59942</v>
          </cell>
          <cell r="D8283" t="str">
            <v>Dan-Cel Co Inc</v>
          </cell>
          <cell r="E8283" t="str">
            <v>MA</v>
          </cell>
          <cell r="F8283" t="str">
            <v>P1</v>
          </cell>
          <cell r="G8283" t="str">
            <v>SMALL</v>
          </cell>
          <cell r="H8283" t="str">
            <v>IH</v>
          </cell>
          <cell r="I8283" t="str">
            <v>0024714 - WALSH, STEVEN</v>
          </cell>
        </row>
        <row r="8284">
          <cell r="A8284" t="str">
            <v>C59942JA</v>
          </cell>
          <cell r="B8284">
            <v>42185</v>
          </cell>
          <cell r="C8284" t="str">
            <v>C59942</v>
          </cell>
          <cell r="D8284" t="str">
            <v>Dan-Cel Co Inc</v>
          </cell>
          <cell r="E8284" t="str">
            <v>MA</v>
          </cell>
          <cell r="F8284" t="str">
            <v>P1</v>
          </cell>
          <cell r="G8284" t="str">
            <v>SMALL</v>
          </cell>
          <cell r="H8284" t="str">
            <v>JA</v>
          </cell>
          <cell r="I8284" t="str">
            <v>0024714 - WALSH, STEVEN</v>
          </cell>
        </row>
        <row r="8285">
          <cell r="A8285" t="str">
            <v>C59944IA</v>
          </cell>
          <cell r="B8285">
            <v>42185</v>
          </cell>
          <cell r="C8285" t="str">
            <v>C59944</v>
          </cell>
          <cell r="D8285" t="str">
            <v>Navitas USA Holdings LLC</v>
          </cell>
          <cell r="E8285" t="str">
            <v>MA</v>
          </cell>
          <cell r="F8285" t="str">
            <v>P1</v>
          </cell>
          <cell r="G8285" t="str">
            <v>CRC</v>
          </cell>
          <cell r="H8285" t="str">
            <v>IA</v>
          </cell>
          <cell r="I8285" t="str">
            <v>0030525 - DIGITAL INSURANCE AGENCY INC</v>
          </cell>
        </row>
        <row r="8286">
          <cell r="A8286" t="str">
            <v>C59946IV</v>
          </cell>
          <cell r="B8286">
            <v>42185</v>
          </cell>
          <cell r="C8286" t="str">
            <v>C59946</v>
          </cell>
          <cell r="D8286" t="str">
            <v>Pleasant Lake Veterinary Hospital</v>
          </cell>
          <cell r="E8286" t="str">
            <v>NH</v>
          </cell>
          <cell r="F8286" t="str">
            <v>P1</v>
          </cell>
          <cell r="G8286" t="str">
            <v>SMALL</v>
          </cell>
          <cell r="H8286" t="str">
            <v>IV</v>
          </cell>
          <cell r="I8286" t="str">
            <v>0032255 - AB GILE FINANCIAL SERVICES INC</v>
          </cell>
        </row>
        <row r="8287">
          <cell r="A8287" t="str">
            <v>C59948IA</v>
          </cell>
          <cell r="B8287">
            <v>42185</v>
          </cell>
          <cell r="C8287" t="str">
            <v>C59948</v>
          </cell>
          <cell r="D8287" t="str">
            <v>Fresh Tilled Soil LLC</v>
          </cell>
          <cell r="E8287" t="str">
            <v>MA</v>
          </cell>
          <cell r="F8287" t="str">
            <v>P1</v>
          </cell>
          <cell r="G8287" t="str">
            <v>SMALL</v>
          </cell>
          <cell r="H8287" t="str">
            <v>IA</v>
          </cell>
          <cell r="I8287" t="str">
            <v>0025040 - WOODWARD, BRADY</v>
          </cell>
        </row>
        <row r="8288">
          <cell r="A8288" t="str">
            <v>C59948IH</v>
          </cell>
          <cell r="B8288">
            <v>42185</v>
          </cell>
          <cell r="C8288" t="str">
            <v>C59948</v>
          </cell>
          <cell r="D8288" t="str">
            <v>Fresh Tilled Soil LLC</v>
          </cell>
          <cell r="E8288" t="str">
            <v>MA</v>
          </cell>
          <cell r="F8288" t="str">
            <v>P1</v>
          </cell>
          <cell r="G8288" t="str">
            <v>SMALL</v>
          </cell>
          <cell r="H8288" t="str">
            <v>IH</v>
          </cell>
          <cell r="I8288" t="str">
            <v>0025040 - WOODWARD, BRADY</v>
          </cell>
        </row>
        <row r="8289">
          <cell r="A8289" t="str">
            <v>C59952IH</v>
          </cell>
          <cell r="B8289">
            <v>42185</v>
          </cell>
          <cell r="C8289" t="str">
            <v>C59952</v>
          </cell>
          <cell r="D8289" t="str">
            <v>Servants of the IHM</v>
          </cell>
          <cell r="E8289" t="str">
            <v>ME</v>
          </cell>
          <cell r="F8289" t="str">
            <v>P1</v>
          </cell>
          <cell r="G8289" t="str">
            <v>SMALL</v>
          </cell>
          <cell r="H8289" t="str">
            <v>IH</v>
          </cell>
          <cell r="I8289" t="str">
            <v>0025017 - CLARK INSURANCE</v>
          </cell>
        </row>
        <row r="8290">
          <cell r="A8290" t="str">
            <v>C59952IV</v>
          </cell>
          <cell r="B8290">
            <v>42185</v>
          </cell>
          <cell r="C8290" t="str">
            <v>C59952</v>
          </cell>
          <cell r="D8290" t="str">
            <v>Servants of the IHM</v>
          </cell>
          <cell r="E8290" t="str">
            <v>ME</v>
          </cell>
          <cell r="F8290" t="str">
            <v>P1</v>
          </cell>
          <cell r="G8290" t="str">
            <v>SMALL</v>
          </cell>
          <cell r="H8290" t="str">
            <v>IV</v>
          </cell>
          <cell r="I8290" t="str">
            <v>0025017 - CLARK INSURANCE</v>
          </cell>
        </row>
        <row r="8291">
          <cell r="A8291" t="str">
            <v>C59955IA</v>
          </cell>
          <cell r="B8291">
            <v>42185</v>
          </cell>
          <cell r="C8291" t="str">
            <v>C59955</v>
          </cell>
          <cell r="D8291" t="str">
            <v>The Golf Club at Turner Hill</v>
          </cell>
          <cell r="E8291" t="str">
            <v>MA</v>
          </cell>
          <cell r="F8291" t="str">
            <v>P1</v>
          </cell>
          <cell r="G8291" t="str">
            <v>SMALL</v>
          </cell>
          <cell r="H8291" t="str">
            <v>IA</v>
          </cell>
        </row>
        <row r="8292">
          <cell r="A8292" t="str">
            <v>C59955IH</v>
          </cell>
          <cell r="B8292">
            <v>42185</v>
          </cell>
          <cell r="C8292" t="str">
            <v>C59955</v>
          </cell>
          <cell r="D8292" t="str">
            <v>The Golf Club at Turner Hill</v>
          </cell>
          <cell r="E8292" t="str">
            <v>MA</v>
          </cell>
          <cell r="F8292" t="str">
            <v>P1</v>
          </cell>
          <cell r="G8292" t="str">
            <v>SMALL</v>
          </cell>
          <cell r="H8292" t="str">
            <v>IH</v>
          </cell>
        </row>
        <row r="8293">
          <cell r="A8293" t="str">
            <v>C59957IH</v>
          </cell>
          <cell r="B8293">
            <v>42185</v>
          </cell>
          <cell r="C8293" t="str">
            <v>C59957</v>
          </cell>
          <cell r="D8293" t="str">
            <v>United Way of York County</v>
          </cell>
          <cell r="E8293" t="str">
            <v>ME</v>
          </cell>
          <cell r="F8293" t="str">
            <v>P1</v>
          </cell>
          <cell r="G8293" t="str">
            <v>SMALL</v>
          </cell>
          <cell r="H8293" t="str">
            <v>IH</v>
          </cell>
          <cell r="I8293" t="str">
            <v>0025006 - PAQUIN &amp; CARROLL LLC</v>
          </cell>
        </row>
        <row r="8294">
          <cell r="A8294" t="str">
            <v>C59958IV</v>
          </cell>
          <cell r="B8294">
            <v>42185</v>
          </cell>
          <cell r="C8294" t="str">
            <v>C59958</v>
          </cell>
          <cell r="D8294" t="str">
            <v>The Wine'ing Butcher, LLC</v>
          </cell>
          <cell r="E8294" t="str">
            <v>NH</v>
          </cell>
          <cell r="F8294" t="str">
            <v>P1</v>
          </cell>
          <cell r="G8294" t="str">
            <v>SMALL</v>
          </cell>
          <cell r="H8294" t="str">
            <v>IV</v>
          </cell>
          <cell r="I8294" t="str">
            <v>0025031 - MELCHER &amp; PRESCOTT AGENCY INC</v>
          </cell>
        </row>
        <row r="8295">
          <cell r="A8295" t="str">
            <v>C59960IH</v>
          </cell>
          <cell r="B8295">
            <v>42185</v>
          </cell>
          <cell r="C8295" t="str">
            <v>C59960</v>
          </cell>
          <cell r="D8295" t="str">
            <v>Roar Industries Inc</v>
          </cell>
          <cell r="E8295" t="str">
            <v>MA</v>
          </cell>
          <cell r="F8295" t="str">
            <v>P1</v>
          </cell>
          <cell r="G8295" t="str">
            <v>SMALL</v>
          </cell>
          <cell r="H8295" t="str">
            <v>IH</v>
          </cell>
          <cell r="I8295" t="str">
            <v>0027169 - BUSINESS BENEFITS INS BROKERAGE INC</v>
          </cell>
        </row>
        <row r="8296">
          <cell r="A8296" t="str">
            <v>C59961IA</v>
          </cell>
          <cell r="B8296">
            <v>42185</v>
          </cell>
          <cell r="C8296" t="str">
            <v>C59961</v>
          </cell>
          <cell r="D8296" t="str">
            <v>Colucci Colucci Marcus &amp; Flavin PC</v>
          </cell>
          <cell r="E8296" t="str">
            <v>MA</v>
          </cell>
          <cell r="F8296" t="str">
            <v>P1</v>
          </cell>
          <cell r="G8296" t="str">
            <v>SMALL</v>
          </cell>
          <cell r="H8296" t="str">
            <v>IA</v>
          </cell>
          <cell r="I8296" t="str">
            <v>0033134 - KAPLAN, ELLEN A</v>
          </cell>
        </row>
        <row r="8297">
          <cell r="A8297" t="str">
            <v>C59961IH</v>
          </cell>
          <cell r="B8297">
            <v>42185</v>
          </cell>
          <cell r="C8297" t="str">
            <v>C59961</v>
          </cell>
          <cell r="D8297" t="str">
            <v>Colucci Colucci Marcus &amp; Flavin PC</v>
          </cell>
          <cell r="E8297" t="str">
            <v>MA</v>
          </cell>
          <cell r="F8297" t="str">
            <v>P1</v>
          </cell>
          <cell r="G8297" t="str">
            <v>SMALL</v>
          </cell>
          <cell r="H8297" t="str">
            <v>IH</v>
          </cell>
          <cell r="I8297" t="str">
            <v>0033134 - KAPLAN, ELLEN A</v>
          </cell>
        </row>
        <row r="8298">
          <cell r="A8298" t="str">
            <v>C59962JH</v>
          </cell>
          <cell r="B8298">
            <v>42185</v>
          </cell>
          <cell r="C8298" t="str">
            <v>C59962</v>
          </cell>
          <cell r="D8298" t="str">
            <v>Maine Center for Elder Law, LLC</v>
          </cell>
          <cell r="E8298" t="str">
            <v>ME</v>
          </cell>
          <cell r="F8298" t="str">
            <v>P1</v>
          </cell>
          <cell r="G8298" t="str">
            <v>SMALL</v>
          </cell>
          <cell r="H8298" t="str">
            <v>JH</v>
          </cell>
          <cell r="I8298" t="str">
            <v>0025037 - MORRIS INSURANCE SERVICES INC</v>
          </cell>
        </row>
        <row r="8299">
          <cell r="A8299" t="str">
            <v>C59966IH</v>
          </cell>
          <cell r="B8299">
            <v>42185</v>
          </cell>
          <cell r="C8299" t="str">
            <v>C59966</v>
          </cell>
          <cell r="D8299" t="str">
            <v>Pauls Pub Inc DBA Shoppers Cafe</v>
          </cell>
          <cell r="E8299" t="str">
            <v>MA</v>
          </cell>
          <cell r="F8299" t="str">
            <v>P1</v>
          </cell>
          <cell r="G8299" t="str">
            <v>SMALL</v>
          </cell>
          <cell r="H8299" t="str">
            <v>IH</v>
          </cell>
          <cell r="I8299" t="str">
            <v>0033990 - BUSINESS BENEFITS INS BROKERAGE INC</v>
          </cell>
        </row>
        <row r="8300">
          <cell r="A8300" t="str">
            <v>C59967IH</v>
          </cell>
          <cell r="B8300">
            <v>42185</v>
          </cell>
          <cell r="C8300" t="str">
            <v>C59967</v>
          </cell>
          <cell r="D8300" t="str">
            <v>Almeida &amp; Carlson Insurance Agency Inc</v>
          </cell>
          <cell r="E8300" t="str">
            <v>MA</v>
          </cell>
          <cell r="F8300" t="str">
            <v>P1</v>
          </cell>
          <cell r="G8300" t="str">
            <v>SMALL</v>
          </cell>
          <cell r="H8300" t="str">
            <v>IH</v>
          </cell>
          <cell r="I8300" t="str">
            <v>0024944 - ALMEIDA &amp; CARLSON INS AGENCY INC</v>
          </cell>
        </row>
        <row r="8301">
          <cell r="A8301" t="str">
            <v>C59968JM</v>
          </cell>
          <cell r="B8301">
            <v>42185</v>
          </cell>
          <cell r="C8301" t="str">
            <v>C59968</v>
          </cell>
          <cell r="D8301" t="str">
            <v>Deep Information Sciences Inc</v>
          </cell>
          <cell r="E8301" t="str">
            <v>NH</v>
          </cell>
          <cell r="F8301" t="str">
            <v>P1</v>
          </cell>
          <cell r="G8301" t="str">
            <v>SMALL</v>
          </cell>
          <cell r="H8301" t="str">
            <v>JM</v>
          </cell>
          <cell r="I8301" t="str">
            <v>0030378 - DIGITAL INSURANCE AGENCY INC</v>
          </cell>
        </row>
        <row r="8302">
          <cell r="A8302" t="str">
            <v>C59970PO</v>
          </cell>
          <cell r="B8302">
            <v>42185</v>
          </cell>
          <cell r="C8302" t="str">
            <v>C59970</v>
          </cell>
          <cell r="D8302" t="str">
            <v>Coastal East Surf, Inc.</v>
          </cell>
          <cell r="E8302" t="str">
            <v>ME</v>
          </cell>
          <cell r="F8302" t="str">
            <v>P1</v>
          </cell>
          <cell r="G8302" t="str">
            <v>SMALL</v>
          </cell>
          <cell r="H8302" t="str">
            <v>PO</v>
          </cell>
          <cell r="I8302" t="str">
            <v>0025057 - INSPHERE INSURANCE SOLUTIONS INC</v>
          </cell>
        </row>
        <row r="8303">
          <cell r="A8303" t="str">
            <v>C59971IH</v>
          </cell>
          <cell r="B8303">
            <v>42185</v>
          </cell>
          <cell r="C8303" t="str">
            <v>C59971</v>
          </cell>
          <cell r="D8303" t="str">
            <v>Seven Gates Farm Corporation</v>
          </cell>
          <cell r="E8303" t="str">
            <v>MA</v>
          </cell>
          <cell r="F8303" t="str">
            <v>P1</v>
          </cell>
          <cell r="G8303" t="str">
            <v>SMALL</v>
          </cell>
          <cell r="H8303" t="str">
            <v>IH</v>
          </cell>
          <cell r="I8303" t="str">
            <v>0024971 - FINOCCHIO, ANTHONY M</v>
          </cell>
        </row>
        <row r="8304">
          <cell r="A8304" t="str">
            <v>C59973IV</v>
          </cell>
          <cell r="B8304">
            <v>42185</v>
          </cell>
          <cell r="C8304" t="str">
            <v>C59973</v>
          </cell>
          <cell r="D8304" t="str">
            <v>McDonald &amp; Kanyuk PLLC</v>
          </cell>
          <cell r="E8304" t="str">
            <v>NH</v>
          </cell>
          <cell r="F8304" t="str">
            <v>P1</v>
          </cell>
          <cell r="G8304" t="str">
            <v>SMALL</v>
          </cell>
          <cell r="H8304" t="str">
            <v>IV</v>
          </cell>
          <cell r="I8304" t="str">
            <v>0025004 - TRIVANTUS INC</v>
          </cell>
        </row>
        <row r="8305">
          <cell r="A8305" t="str">
            <v>C59974IH</v>
          </cell>
          <cell r="B8305">
            <v>42185</v>
          </cell>
          <cell r="C8305" t="str">
            <v>C59974</v>
          </cell>
          <cell r="D8305" t="str">
            <v>Reuning and Son Violins, Inc.</v>
          </cell>
          <cell r="E8305" t="str">
            <v>MA</v>
          </cell>
          <cell r="F8305" t="str">
            <v>P1</v>
          </cell>
          <cell r="G8305" t="str">
            <v>SMALL</v>
          </cell>
          <cell r="H8305" t="str">
            <v>IH</v>
          </cell>
          <cell r="I8305" t="str">
            <v>0025566 - HRK BROKERAGE SERVICES LLC</v>
          </cell>
        </row>
        <row r="8306">
          <cell r="A8306" t="str">
            <v>C59976IH</v>
          </cell>
          <cell r="B8306">
            <v>42185</v>
          </cell>
          <cell r="C8306" t="str">
            <v>C59976</v>
          </cell>
          <cell r="D8306" t="str">
            <v>Turowski2 Architecture Inc</v>
          </cell>
          <cell r="E8306" t="str">
            <v>MA</v>
          </cell>
          <cell r="F8306" t="str">
            <v>P1</v>
          </cell>
          <cell r="G8306" t="str">
            <v>SMALL</v>
          </cell>
          <cell r="H8306" t="str">
            <v>IH</v>
          </cell>
          <cell r="I8306" t="str">
            <v>0025056 - SYLVIA &amp; COMPANY INSURANCE</v>
          </cell>
        </row>
        <row r="8307">
          <cell r="A8307" t="str">
            <v>C59978IH</v>
          </cell>
          <cell r="B8307">
            <v>42185</v>
          </cell>
          <cell r="C8307" t="str">
            <v>C59978</v>
          </cell>
          <cell r="D8307" t="str">
            <v>Scandia Propeller Service &amp; Supply Inc</v>
          </cell>
          <cell r="E8307" t="str">
            <v>MA</v>
          </cell>
          <cell r="F8307" t="str">
            <v>P1</v>
          </cell>
          <cell r="G8307" t="str">
            <v>SMALL</v>
          </cell>
          <cell r="H8307" t="str">
            <v>IH</v>
          </cell>
          <cell r="I8307" t="str">
            <v>0025042 - SYLVIA &amp; COMPANY INSURANCE</v>
          </cell>
        </row>
        <row r="8308">
          <cell r="A8308" t="str">
            <v>C59979IV</v>
          </cell>
          <cell r="B8308">
            <v>42185</v>
          </cell>
          <cell r="C8308" t="str">
            <v>C59979</v>
          </cell>
          <cell r="D8308" t="str">
            <v>Rousseau Insurance Agency, Inc.</v>
          </cell>
          <cell r="E8308" t="str">
            <v>ME</v>
          </cell>
          <cell r="F8308" t="str">
            <v>P1</v>
          </cell>
          <cell r="G8308" t="str">
            <v>SMALL</v>
          </cell>
          <cell r="H8308" t="str">
            <v>IV</v>
          </cell>
          <cell r="I8308" t="str">
            <v>0025007 - GAGNE, ROGER N</v>
          </cell>
        </row>
        <row r="8309">
          <cell r="A8309" t="str">
            <v>C59981IH</v>
          </cell>
          <cell r="B8309">
            <v>42185</v>
          </cell>
          <cell r="C8309" t="str">
            <v>C59981</v>
          </cell>
          <cell r="D8309" t="str">
            <v>Charles River Boat Company Inc</v>
          </cell>
          <cell r="E8309" t="str">
            <v>MA</v>
          </cell>
          <cell r="F8309" t="str">
            <v>P1</v>
          </cell>
          <cell r="G8309" t="str">
            <v>SMALL</v>
          </cell>
          <cell r="H8309" t="str">
            <v>IH</v>
          </cell>
          <cell r="I8309" t="str">
            <v>0024922 - COMPREHENSIVE INS PROVIDERS INC</v>
          </cell>
        </row>
        <row r="8310">
          <cell r="A8310" t="str">
            <v>C59982IH</v>
          </cell>
          <cell r="B8310">
            <v>42185</v>
          </cell>
          <cell r="C8310" t="str">
            <v>C59982</v>
          </cell>
          <cell r="D8310" t="str">
            <v>Veterinary Associates of Cape Cod</v>
          </cell>
          <cell r="E8310" t="str">
            <v>MA</v>
          </cell>
          <cell r="F8310" t="str">
            <v>P1</v>
          </cell>
          <cell r="G8310" t="str">
            <v>SMALL</v>
          </cell>
          <cell r="H8310" t="str">
            <v>IH</v>
          </cell>
          <cell r="I8310" t="str">
            <v>0024937 - HARPER, ANNA</v>
          </cell>
        </row>
        <row r="8311">
          <cell r="A8311" t="str">
            <v>C59984IH</v>
          </cell>
          <cell r="B8311">
            <v>42185</v>
          </cell>
          <cell r="C8311" t="str">
            <v>C59984</v>
          </cell>
          <cell r="D8311" t="str">
            <v>Boys &amp; Girls Clubs of Southern Maine</v>
          </cell>
          <cell r="E8311" t="str">
            <v>ME</v>
          </cell>
          <cell r="F8311" t="str">
            <v>P1</v>
          </cell>
          <cell r="G8311" t="str">
            <v>SMALL</v>
          </cell>
          <cell r="H8311" t="str">
            <v>IH</v>
          </cell>
          <cell r="I8311" t="str">
            <v>0025015 - NORTON FINANCIAL SERVICES INC</v>
          </cell>
        </row>
        <row r="8312">
          <cell r="A8312" t="str">
            <v>C59984IV</v>
          </cell>
          <cell r="B8312">
            <v>42185</v>
          </cell>
          <cell r="C8312" t="str">
            <v>C59984</v>
          </cell>
          <cell r="D8312" t="str">
            <v>Boys &amp; Girls Clubs of Southern Maine</v>
          </cell>
          <cell r="E8312" t="str">
            <v>ME</v>
          </cell>
          <cell r="F8312" t="str">
            <v>P1</v>
          </cell>
          <cell r="G8312" t="str">
            <v>SMALL</v>
          </cell>
          <cell r="H8312" t="str">
            <v>IV</v>
          </cell>
          <cell r="I8312" t="str">
            <v>0025015 - NORTON FINANCIAL SERVICES INC</v>
          </cell>
        </row>
        <row r="8313">
          <cell r="A8313" t="str">
            <v>C59985IH</v>
          </cell>
          <cell r="B8313">
            <v>42185</v>
          </cell>
          <cell r="C8313" t="str">
            <v>C59985</v>
          </cell>
          <cell r="D8313" t="str">
            <v>Pashi and ME Holdings LLC</v>
          </cell>
          <cell r="E8313" t="str">
            <v>MA</v>
          </cell>
          <cell r="F8313" t="str">
            <v>P1</v>
          </cell>
          <cell r="G8313" t="str">
            <v>SMALL</v>
          </cell>
          <cell r="H8313" t="str">
            <v>IH</v>
          </cell>
          <cell r="I8313" t="str">
            <v>0024970 - KAPLAN, ELLEN A</v>
          </cell>
        </row>
        <row r="8314">
          <cell r="A8314" t="str">
            <v>C59987IV</v>
          </cell>
          <cell r="B8314">
            <v>42185</v>
          </cell>
          <cell r="C8314" t="str">
            <v>C59987</v>
          </cell>
          <cell r="D8314" t="str">
            <v>Donald R Mellen Surveyor LLC</v>
          </cell>
          <cell r="E8314" t="str">
            <v>NH</v>
          </cell>
          <cell r="F8314" t="str">
            <v>P1</v>
          </cell>
          <cell r="G8314" t="str">
            <v>SMALL</v>
          </cell>
          <cell r="H8314" t="str">
            <v>IV</v>
          </cell>
          <cell r="I8314" t="str">
            <v>0024942 - CORNERSTONE BENEFIT &amp; RET GROUP INC</v>
          </cell>
        </row>
        <row r="8315">
          <cell r="A8315" t="str">
            <v>C59988IH</v>
          </cell>
          <cell r="B8315">
            <v>42185</v>
          </cell>
          <cell r="C8315" t="str">
            <v>C59988</v>
          </cell>
          <cell r="D8315" t="str">
            <v>Whelan Associates LLC</v>
          </cell>
          <cell r="E8315" t="str">
            <v>MA</v>
          </cell>
          <cell r="F8315" t="str">
            <v>P1</v>
          </cell>
          <cell r="G8315" t="str">
            <v>SMALL</v>
          </cell>
          <cell r="H8315" t="str">
            <v>IH</v>
          </cell>
          <cell r="I8315" t="str">
            <v>0029275 - UNITED BUSINESSMANS INSURANCE AGENCY</v>
          </cell>
        </row>
        <row r="8316">
          <cell r="A8316" t="str">
            <v>C59989IH</v>
          </cell>
          <cell r="B8316">
            <v>42185</v>
          </cell>
          <cell r="C8316" t="str">
            <v>C59989</v>
          </cell>
          <cell r="D8316" t="str">
            <v>Al Noor Academy</v>
          </cell>
          <cell r="E8316" t="str">
            <v>MA</v>
          </cell>
          <cell r="F8316" t="str">
            <v>P1</v>
          </cell>
          <cell r="G8316" t="str">
            <v>SMALL</v>
          </cell>
          <cell r="H8316" t="str">
            <v>IH</v>
          </cell>
          <cell r="I8316" t="str">
            <v>0025562 - HRK BROKERAGE SERVICES LLC</v>
          </cell>
        </row>
        <row r="8317">
          <cell r="A8317" t="str">
            <v>C59991IH</v>
          </cell>
          <cell r="B8317">
            <v>42185</v>
          </cell>
          <cell r="C8317" t="str">
            <v>C59991</v>
          </cell>
          <cell r="D8317" t="str">
            <v>Scoreboard Enterprises Inc</v>
          </cell>
          <cell r="E8317" t="str">
            <v>MA</v>
          </cell>
          <cell r="F8317" t="str">
            <v>P1</v>
          </cell>
          <cell r="G8317" t="str">
            <v>SMALL</v>
          </cell>
          <cell r="H8317" t="str">
            <v>IH</v>
          </cell>
          <cell r="I8317" t="str">
            <v>0024951 - FINOCCHIO, ANTHONY M</v>
          </cell>
        </row>
        <row r="8318">
          <cell r="A8318" t="str">
            <v>C59993IH</v>
          </cell>
          <cell r="B8318">
            <v>42185</v>
          </cell>
          <cell r="C8318" t="str">
            <v>C59993</v>
          </cell>
          <cell r="D8318" t="str">
            <v>Highland Pediatrics PC</v>
          </cell>
          <cell r="E8318" t="str">
            <v>MA</v>
          </cell>
          <cell r="F8318" t="str">
            <v>P1</v>
          </cell>
          <cell r="G8318" t="str">
            <v>SMALL</v>
          </cell>
          <cell r="H8318" t="str">
            <v>IH</v>
          </cell>
          <cell r="I8318" t="str">
            <v>0025054 - TETRAULT INSURANCE AGENCY INC</v>
          </cell>
        </row>
        <row r="8319">
          <cell r="A8319" t="str">
            <v>C59995IH</v>
          </cell>
          <cell r="B8319">
            <v>42185</v>
          </cell>
          <cell r="C8319" t="str">
            <v>C59995</v>
          </cell>
          <cell r="D8319" t="str">
            <v>Luso American Credit Union</v>
          </cell>
          <cell r="E8319" t="str">
            <v>MA</v>
          </cell>
          <cell r="F8319" t="str">
            <v>P1</v>
          </cell>
          <cell r="G8319" t="str">
            <v>SMALL</v>
          </cell>
          <cell r="H8319" t="str">
            <v>IH</v>
          </cell>
          <cell r="I8319" t="str">
            <v>0024983 - PARTNERS BENEFIT GROUP INC</v>
          </cell>
        </row>
        <row r="8320">
          <cell r="A8320" t="str">
            <v>C59996IH</v>
          </cell>
          <cell r="B8320">
            <v>42185</v>
          </cell>
          <cell r="C8320" t="str">
            <v>C59996</v>
          </cell>
          <cell r="D8320" t="str">
            <v>A Blade of Grass LLC</v>
          </cell>
          <cell r="E8320" t="str">
            <v>MA</v>
          </cell>
          <cell r="F8320" t="str">
            <v>P1</v>
          </cell>
          <cell r="G8320" t="str">
            <v>SMALL</v>
          </cell>
          <cell r="H8320" t="str">
            <v>IH</v>
          </cell>
          <cell r="I8320" t="str">
            <v>0031797 - JOHN BOSHAR ASSOCIATES INC</v>
          </cell>
        </row>
        <row r="8321">
          <cell r="A8321" t="str">
            <v>C59996JA</v>
          </cell>
          <cell r="B8321">
            <v>42185</v>
          </cell>
          <cell r="C8321" t="str">
            <v>C59996</v>
          </cell>
          <cell r="D8321" t="str">
            <v>A Blade of Grass LLC</v>
          </cell>
          <cell r="E8321" t="str">
            <v>MA</v>
          </cell>
          <cell r="F8321" t="str">
            <v>P1</v>
          </cell>
          <cell r="G8321" t="str">
            <v>SMALL</v>
          </cell>
          <cell r="H8321" t="str">
            <v>JA</v>
          </cell>
          <cell r="I8321" t="str">
            <v>0031797 - JOHN BOSHAR ASSOCIATES INC</v>
          </cell>
        </row>
        <row r="8322">
          <cell r="A8322" t="str">
            <v>C59999IV</v>
          </cell>
          <cell r="B8322">
            <v>42185</v>
          </cell>
          <cell r="C8322" t="str">
            <v>C59999</v>
          </cell>
          <cell r="D8322" t="str">
            <v>Precision Screw &amp; Machine Products</v>
          </cell>
          <cell r="E8322" t="str">
            <v>ME</v>
          </cell>
          <cell r="F8322" t="str">
            <v>P1</v>
          </cell>
          <cell r="G8322" t="str">
            <v>SMALL</v>
          </cell>
          <cell r="H8322" t="str">
            <v>IV</v>
          </cell>
          <cell r="I8322" t="str">
            <v>0025011 - CHAPPELL, ROBERT H</v>
          </cell>
        </row>
        <row r="8323">
          <cell r="A8323" t="str">
            <v>C59999PO</v>
          </cell>
          <cell r="B8323">
            <v>42185</v>
          </cell>
          <cell r="C8323" t="str">
            <v>C59999</v>
          </cell>
          <cell r="D8323" t="str">
            <v>Precision Screw &amp; Machine Products</v>
          </cell>
          <cell r="E8323" t="str">
            <v>ME</v>
          </cell>
          <cell r="F8323" t="str">
            <v>P1</v>
          </cell>
          <cell r="G8323" t="str">
            <v>SMALL</v>
          </cell>
          <cell r="H8323" t="str">
            <v>PO</v>
          </cell>
          <cell r="I8323" t="str">
            <v>0025011 - CHAPPELL, ROBERT H</v>
          </cell>
        </row>
        <row r="8324">
          <cell r="A8324" t="str">
            <v>C60000IH</v>
          </cell>
          <cell r="B8324">
            <v>42185</v>
          </cell>
          <cell r="C8324" t="str">
            <v>C60000</v>
          </cell>
          <cell r="D8324" t="str">
            <v>Tapley Insurance Agency, Inc.</v>
          </cell>
          <cell r="E8324" t="str">
            <v>ME</v>
          </cell>
          <cell r="F8324" t="str">
            <v>P1</v>
          </cell>
          <cell r="G8324" t="str">
            <v>SMALL</v>
          </cell>
          <cell r="H8324" t="str">
            <v>IH</v>
          </cell>
          <cell r="I8324" t="str">
            <v>0025029 - E A SCRIBNER INSURANCE AGENCY INC</v>
          </cell>
        </row>
        <row r="8325">
          <cell r="A8325" t="str">
            <v>C60002IH</v>
          </cell>
          <cell r="B8325">
            <v>42185</v>
          </cell>
          <cell r="C8325" t="str">
            <v>C60002</v>
          </cell>
          <cell r="D8325" t="str">
            <v>Albert Culver Company</v>
          </cell>
          <cell r="E8325" t="str">
            <v>MA</v>
          </cell>
          <cell r="F8325" t="str">
            <v>P1</v>
          </cell>
          <cell r="G8325" t="str">
            <v>SMALL</v>
          </cell>
          <cell r="H8325" t="str">
            <v>IH</v>
          </cell>
          <cell r="I8325" t="str">
            <v>0025036 - UNITED BUSINESSMANS INSURANCE AGENCY</v>
          </cell>
        </row>
        <row r="8326">
          <cell r="A8326" t="str">
            <v>C60004JH</v>
          </cell>
          <cell r="B8326">
            <v>42185</v>
          </cell>
          <cell r="C8326" t="str">
            <v>C60004</v>
          </cell>
          <cell r="D8326" t="str">
            <v>Rodney G Sigua DDS PLLC</v>
          </cell>
          <cell r="E8326" t="str">
            <v>NH</v>
          </cell>
          <cell r="F8326" t="str">
            <v>P1</v>
          </cell>
          <cell r="G8326" t="str">
            <v>SMALL</v>
          </cell>
          <cell r="H8326" t="str">
            <v>JH</v>
          </cell>
          <cell r="I8326" t="str">
            <v>0024929 - DUBLIN HEALTH &amp; BENEFIT GROUP LLC</v>
          </cell>
        </row>
        <row r="8327">
          <cell r="A8327" t="str">
            <v>C60004JM</v>
          </cell>
          <cell r="B8327">
            <v>42185</v>
          </cell>
          <cell r="C8327" t="str">
            <v>C60004</v>
          </cell>
          <cell r="D8327" t="str">
            <v>Rodney G Sigua DDS PLLC</v>
          </cell>
          <cell r="E8327" t="str">
            <v>NH</v>
          </cell>
          <cell r="F8327" t="str">
            <v>P1</v>
          </cell>
          <cell r="G8327" t="str">
            <v>SMALL</v>
          </cell>
          <cell r="H8327" t="str">
            <v>JM</v>
          </cell>
          <cell r="I8327" t="str">
            <v>0024929 - DUBLIN HEALTH &amp; BENEFIT GROUP LLC</v>
          </cell>
        </row>
        <row r="8328">
          <cell r="A8328" t="str">
            <v>C60006IH</v>
          </cell>
          <cell r="B8328">
            <v>42185</v>
          </cell>
          <cell r="C8328" t="str">
            <v>C60006</v>
          </cell>
          <cell r="D8328" t="str">
            <v>Morgan Brown &amp; Joy LLP</v>
          </cell>
          <cell r="E8328" t="str">
            <v>MA</v>
          </cell>
          <cell r="F8328" t="str">
            <v>P1</v>
          </cell>
          <cell r="G8328" t="str">
            <v>SMALL</v>
          </cell>
          <cell r="H8328" t="str">
            <v>IH</v>
          </cell>
          <cell r="I8328" t="str">
            <v>0024990 - WEST RIDGE INSURANCE AGENCY INC</v>
          </cell>
        </row>
        <row r="8329">
          <cell r="A8329" t="str">
            <v>C60008IH</v>
          </cell>
          <cell r="B8329">
            <v>42185</v>
          </cell>
          <cell r="C8329" t="str">
            <v>C60008</v>
          </cell>
          <cell r="D8329" t="str">
            <v>Rose Kennedy Greenway Conservancy</v>
          </cell>
          <cell r="E8329" t="str">
            <v>MA</v>
          </cell>
          <cell r="F8329" t="str">
            <v>P1</v>
          </cell>
          <cell r="G8329" t="str">
            <v>SMALL</v>
          </cell>
          <cell r="H8329" t="str">
            <v>IH</v>
          </cell>
          <cell r="I8329" t="str">
            <v>0035813 - WILLIAM GALLAGHER  ASSOCIATES</v>
          </cell>
        </row>
        <row r="8330">
          <cell r="A8330" t="str">
            <v>C60012IH</v>
          </cell>
          <cell r="B8330">
            <v>42185</v>
          </cell>
          <cell r="C8330" t="str">
            <v>C60012</v>
          </cell>
          <cell r="D8330" t="str">
            <v>Continental Shoppe Inc</v>
          </cell>
          <cell r="E8330" t="str">
            <v>MA</v>
          </cell>
          <cell r="F8330" t="str">
            <v>P1</v>
          </cell>
          <cell r="G8330" t="str">
            <v>SMALL</v>
          </cell>
          <cell r="H8330" t="str">
            <v>IH</v>
          </cell>
          <cell r="I8330" t="str">
            <v>0024991 - SMALL BUSINESS INSURANCE AGENCY INC</v>
          </cell>
        </row>
        <row r="8331">
          <cell r="A8331" t="str">
            <v>C60014IH</v>
          </cell>
          <cell r="B8331">
            <v>42185</v>
          </cell>
          <cell r="C8331" t="str">
            <v>C60014</v>
          </cell>
          <cell r="D8331" t="str">
            <v>Nantucket Atheneum</v>
          </cell>
          <cell r="E8331" t="str">
            <v>MA</v>
          </cell>
          <cell r="F8331" t="str">
            <v>P1</v>
          </cell>
          <cell r="G8331" t="str">
            <v>SMALL</v>
          </cell>
          <cell r="H8331" t="str">
            <v>IH</v>
          </cell>
          <cell r="I8331" t="str">
            <v>0030047 - INCENTIVE GROUP</v>
          </cell>
        </row>
        <row r="8332">
          <cell r="A8332" t="str">
            <v>C60016IH</v>
          </cell>
          <cell r="B8332">
            <v>42185</v>
          </cell>
          <cell r="C8332" t="str">
            <v>C60016</v>
          </cell>
          <cell r="D8332" t="str">
            <v>Caprioli Painting Co Inc</v>
          </cell>
          <cell r="E8332" t="str">
            <v>NH</v>
          </cell>
          <cell r="F8332" t="str">
            <v>P1</v>
          </cell>
          <cell r="G8332" t="str">
            <v>SMALL</v>
          </cell>
          <cell r="H8332" t="str">
            <v>IH</v>
          </cell>
          <cell r="I8332" t="str">
            <v>0035959 - BROWN &amp; BROWN OF NEW HAMPSHIRE. INC</v>
          </cell>
        </row>
        <row r="8333">
          <cell r="A8333" t="str">
            <v>C60018IV</v>
          </cell>
          <cell r="B8333">
            <v>42185</v>
          </cell>
          <cell r="C8333" t="str">
            <v>C60018</v>
          </cell>
          <cell r="D8333" t="str">
            <v>State Manufactured Homes, Inc.</v>
          </cell>
          <cell r="E8333" t="str">
            <v>ME</v>
          </cell>
          <cell r="F8333" t="str">
            <v>P1</v>
          </cell>
          <cell r="G8333" t="str">
            <v>SMALL</v>
          </cell>
          <cell r="H8333" t="str">
            <v>IV</v>
          </cell>
          <cell r="I8333" t="str">
            <v>0025016 - BUSINESS INSURANCE AGENCY</v>
          </cell>
        </row>
        <row r="8334">
          <cell r="A8334" t="str">
            <v>C60020IA</v>
          </cell>
          <cell r="B8334">
            <v>42185</v>
          </cell>
          <cell r="C8334" t="str">
            <v>C60020</v>
          </cell>
          <cell r="D8334" t="str">
            <v>Spring Bank Pharmaceuticals</v>
          </cell>
          <cell r="E8334" t="str">
            <v>MA</v>
          </cell>
          <cell r="F8334" t="str">
            <v>P1</v>
          </cell>
          <cell r="G8334" t="str">
            <v>SMALL</v>
          </cell>
          <cell r="H8334" t="str">
            <v>IA</v>
          </cell>
          <cell r="I8334" t="str">
            <v>0032820 - NFP CORPORATE SERVICES (NY) LLC</v>
          </cell>
        </row>
        <row r="8335">
          <cell r="A8335" t="str">
            <v>C60020IH</v>
          </cell>
          <cell r="B8335">
            <v>42185</v>
          </cell>
          <cell r="C8335" t="str">
            <v>C60020</v>
          </cell>
          <cell r="D8335" t="str">
            <v>Spring Bank Pharmaceuticals</v>
          </cell>
          <cell r="E8335" t="str">
            <v>MA</v>
          </cell>
          <cell r="F8335" t="str">
            <v>P1</v>
          </cell>
          <cell r="G8335" t="str">
            <v>SMALL</v>
          </cell>
          <cell r="H8335" t="str">
            <v>IH</v>
          </cell>
          <cell r="I8335" t="str">
            <v>0032820 - NFP CORPORATE SERVICES (NY) LLC</v>
          </cell>
        </row>
        <row r="8336">
          <cell r="A8336" t="str">
            <v>C60021JH</v>
          </cell>
          <cell r="B8336">
            <v>42185</v>
          </cell>
          <cell r="C8336" t="str">
            <v>C60021</v>
          </cell>
          <cell r="D8336" t="str">
            <v>Steel Pro, Inc.</v>
          </cell>
          <cell r="E8336" t="str">
            <v>ME</v>
          </cell>
          <cell r="F8336" t="str">
            <v>P1</v>
          </cell>
          <cell r="G8336" t="str">
            <v>SMALL</v>
          </cell>
          <cell r="H8336" t="str">
            <v>JH</v>
          </cell>
          <cell r="I8336" t="str">
            <v>0030641 - ALLEN FINANCIAL GROUP</v>
          </cell>
        </row>
        <row r="8337">
          <cell r="A8337" t="str">
            <v>C60022IH</v>
          </cell>
          <cell r="B8337">
            <v>42185</v>
          </cell>
          <cell r="C8337" t="str">
            <v>C60022</v>
          </cell>
          <cell r="D8337" t="str">
            <v>Old Colonial Corp DBA Bell in Hand</v>
          </cell>
          <cell r="E8337" t="str">
            <v>MA</v>
          </cell>
          <cell r="F8337" t="str">
            <v>P1</v>
          </cell>
          <cell r="G8337" t="str">
            <v>SMALL</v>
          </cell>
          <cell r="H8337" t="str">
            <v>IH</v>
          </cell>
          <cell r="I8337" t="str">
            <v>0024957 - KAPLAN, ELLEN A</v>
          </cell>
        </row>
        <row r="8338">
          <cell r="A8338" t="str">
            <v>C60022JA</v>
          </cell>
          <cell r="B8338">
            <v>42185</v>
          </cell>
          <cell r="C8338" t="str">
            <v>C60022</v>
          </cell>
          <cell r="D8338" t="str">
            <v>Old Colonial Corp DBA Bell in Hand</v>
          </cell>
          <cell r="E8338" t="str">
            <v>MA</v>
          </cell>
          <cell r="F8338" t="str">
            <v>P1</v>
          </cell>
          <cell r="G8338" t="str">
            <v>SMALL</v>
          </cell>
          <cell r="H8338" t="str">
            <v>JA</v>
          </cell>
          <cell r="I8338" t="str">
            <v>0024957 - KAPLAN, ELLEN A</v>
          </cell>
        </row>
        <row r="8339">
          <cell r="A8339" t="str">
            <v>C60023JH</v>
          </cell>
          <cell r="B8339">
            <v>42185</v>
          </cell>
          <cell r="C8339" t="str">
            <v>C60023</v>
          </cell>
          <cell r="D8339" t="str">
            <v>Peachey Builders</v>
          </cell>
          <cell r="E8339" t="str">
            <v>ME</v>
          </cell>
          <cell r="F8339" t="str">
            <v>P1</v>
          </cell>
          <cell r="G8339" t="str">
            <v>SMALL</v>
          </cell>
          <cell r="H8339" t="str">
            <v>JH</v>
          </cell>
          <cell r="I8339" t="str">
            <v>0035870 - NATIONAL WORKSITE BENEFIT GROUP</v>
          </cell>
        </row>
        <row r="8340">
          <cell r="A8340" t="str">
            <v>C60024IH</v>
          </cell>
          <cell r="B8340">
            <v>42185</v>
          </cell>
          <cell r="C8340" t="str">
            <v>C60024</v>
          </cell>
          <cell r="D8340" t="str">
            <v>PV Sullivan Supply Co Inc</v>
          </cell>
          <cell r="E8340" t="str">
            <v>MA</v>
          </cell>
          <cell r="F8340" t="str">
            <v>P1</v>
          </cell>
          <cell r="G8340" t="str">
            <v>SMALL</v>
          </cell>
          <cell r="H8340" t="str">
            <v>IH</v>
          </cell>
          <cell r="I8340" t="str">
            <v>0024993 - PARTNERS BENEFIT GROUP INC</v>
          </cell>
        </row>
        <row r="8341">
          <cell r="A8341" t="str">
            <v>C60024JA</v>
          </cell>
          <cell r="B8341">
            <v>42185</v>
          </cell>
          <cell r="C8341" t="str">
            <v>C60024</v>
          </cell>
          <cell r="D8341" t="str">
            <v>PV Sullivan Supply Co Inc</v>
          </cell>
          <cell r="E8341" t="str">
            <v>MA</v>
          </cell>
          <cell r="F8341" t="str">
            <v>P1</v>
          </cell>
          <cell r="G8341" t="str">
            <v>SMALL</v>
          </cell>
          <cell r="H8341" t="str">
            <v>JA</v>
          </cell>
          <cell r="I8341" t="str">
            <v>0024993 - PARTNERS BENEFIT GROUP INC</v>
          </cell>
        </row>
        <row r="8342">
          <cell r="A8342" t="str">
            <v>C60027IV</v>
          </cell>
          <cell r="B8342">
            <v>42185</v>
          </cell>
          <cell r="C8342" t="str">
            <v>C60027</v>
          </cell>
          <cell r="D8342" t="str">
            <v>Efficient Air Systems, Inc</v>
          </cell>
          <cell r="E8342" t="str">
            <v>ME</v>
          </cell>
          <cell r="F8342" t="str">
            <v>P1</v>
          </cell>
          <cell r="G8342" t="str">
            <v>SMALL</v>
          </cell>
          <cell r="H8342" t="str">
            <v>IV</v>
          </cell>
          <cell r="I8342" t="str">
            <v>0025505 - BUSINESS INSURANCE AGENCY</v>
          </cell>
        </row>
        <row r="8343">
          <cell r="A8343" t="str">
            <v>C60029IV</v>
          </cell>
          <cell r="B8343">
            <v>42185</v>
          </cell>
          <cell r="C8343" t="str">
            <v>C60029</v>
          </cell>
          <cell r="D8343" t="str">
            <v>Captree Capital LLC</v>
          </cell>
          <cell r="E8343" t="str">
            <v>NH</v>
          </cell>
          <cell r="F8343" t="str">
            <v>P1</v>
          </cell>
          <cell r="G8343" t="str">
            <v>SMALL</v>
          </cell>
          <cell r="H8343" t="str">
            <v>IV</v>
          </cell>
          <cell r="I8343" t="str">
            <v>0025018 - FOY INSURANCE GROUP</v>
          </cell>
        </row>
        <row r="8344">
          <cell r="A8344" t="str">
            <v>C60030IV</v>
          </cell>
          <cell r="B8344">
            <v>42185</v>
          </cell>
          <cell r="C8344" t="str">
            <v>C60030</v>
          </cell>
          <cell r="D8344" t="str">
            <v>Richard Batstone, MD, PA</v>
          </cell>
          <cell r="E8344" t="str">
            <v>ME</v>
          </cell>
          <cell r="F8344" t="str">
            <v>P1</v>
          </cell>
          <cell r="G8344" t="str">
            <v>SMALL</v>
          </cell>
          <cell r="H8344" t="str">
            <v>IV</v>
          </cell>
          <cell r="I8344" t="str">
            <v>0025059 - KYES AGENCY</v>
          </cell>
        </row>
        <row r="8345">
          <cell r="A8345" t="str">
            <v>C60030JH</v>
          </cell>
          <cell r="B8345">
            <v>42185</v>
          </cell>
          <cell r="C8345" t="str">
            <v>C60030</v>
          </cell>
          <cell r="D8345" t="str">
            <v>Richard Batstone, MD, PA</v>
          </cell>
          <cell r="E8345" t="str">
            <v>ME</v>
          </cell>
          <cell r="F8345" t="str">
            <v>P1</v>
          </cell>
          <cell r="G8345" t="str">
            <v>SMALL</v>
          </cell>
          <cell r="H8345" t="str">
            <v>JH</v>
          </cell>
          <cell r="I8345" t="str">
            <v>0025059 - KYES AGENCY</v>
          </cell>
        </row>
        <row r="8346">
          <cell r="A8346" t="str">
            <v>C60031IH</v>
          </cell>
          <cell r="B8346">
            <v>42185</v>
          </cell>
          <cell r="C8346" t="str">
            <v>C60031</v>
          </cell>
          <cell r="D8346" t="str">
            <v>New England Camping Association Inc</v>
          </cell>
          <cell r="E8346" t="str">
            <v>MA</v>
          </cell>
          <cell r="F8346" t="str">
            <v>P1</v>
          </cell>
          <cell r="G8346" t="str">
            <v>SMALL</v>
          </cell>
          <cell r="H8346" t="str">
            <v>IH</v>
          </cell>
          <cell r="I8346" t="str">
            <v>0029951 - CHECKOWAY, ALLAN B</v>
          </cell>
        </row>
        <row r="8347">
          <cell r="A8347" t="str">
            <v>C60032IV</v>
          </cell>
          <cell r="B8347">
            <v>42185</v>
          </cell>
          <cell r="C8347" t="str">
            <v>C60032</v>
          </cell>
          <cell r="D8347" t="str">
            <v>Compass Systems &amp; Programming</v>
          </cell>
          <cell r="E8347" t="str">
            <v>NH</v>
          </cell>
          <cell r="F8347" t="str">
            <v>P1</v>
          </cell>
          <cell r="G8347" t="str">
            <v>SMALL</v>
          </cell>
          <cell r="H8347" t="str">
            <v>IV</v>
          </cell>
          <cell r="I8347" t="str">
            <v>0024923 - BEACON INTEGRATED RESOURCES</v>
          </cell>
        </row>
        <row r="8348">
          <cell r="A8348" t="str">
            <v>C60033IH</v>
          </cell>
          <cell r="B8348">
            <v>42185</v>
          </cell>
          <cell r="C8348" t="str">
            <v>C60033</v>
          </cell>
          <cell r="D8348" t="str">
            <v>Maine Parts &amp; Machine, Inc.</v>
          </cell>
          <cell r="E8348" t="str">
            <v>ME</v>
          </cell>
          <cell r="F8348" t="str">
            <v>P1</v>
          </cell>
          <cell r="G8348" t="str">
            <v>SMALL</v>
          </cell>
          <cell r="H8348" t="str">
            <v>IH</v>
          </cell>
          <cell r="I8348" t="str">
            <v>0025014 - GAGNE, ROGER N</v>
          </cell>
        </row>
        <row r="8349">
          <cell r="A8349" t="str">
            <v>C60033IV</v>
          </cell>
          <cell r="B8349">
            <v>42185</v>
          </cell>
          <cell r="C8349" t="str">
            <v>C60033</v>
          </cell>
          <cell r="D8349" t="str">
            <v>Maine Parts &amp; Machine, Inc.</v>
          </cell>
          <cell r="E8349" t="str">
            <v>ME</v>
          </cell>
          <cell r="F8349" t="str">
            <v>P1</v>
          </cell>
          <cell r="G8349" t="str">
            <v>SMALL</v>
          </cell>
          <cell r="H8349" t="str">
            <v>IV</v>
          </cell>
          <cell r="I8349" t="str">
            <v>0025014 - GAGNE, ROGER N</v>
          </cell>
        </row>
        <row r="8350">
          <cell r="A8350" t="str">
            <v>C60034IV</v>
          </cell>
          <cell r="B8350">
            <v>42185</v>
          </cell>
          <cell r="C8350" t="str">
            <v>C60034</v>
          </cell>
          <cell r="D8350" t="str">
            <v>Galt Investment Management LLC</v>
          </cell>
          <cell r="E8350" t="str">
            <v>MA</v>
          </cell>
          <cell r="F8350" t="str">
            <v>P1</v>
          </cell>
          <cell r="G8350" t="str">
            <v>SMALL</v>
          </cell>
          <cell r="H8350" t="str">
            <v>IV</v>
          </cell>
          <cell r="I8350" t="str">
            <v>0026664 - DIXON ASSOCIATES INC</v>
          </cell>
        </row>
        <row r="8351">
          <cell r="A8351" t="str">
            <v>C60035IV</v>
          </cell>
          <cell r="B8351">
            <v>42185</v>
          </cell>
          <cell r="C8351" t="str">
            <v>C60035</v>
          </cell>
          <cell r="D8351" t="str">
            <v>Gifford's Dairy, Inc.</v>
          </cell>
          <cell r="E8351" t="str">
            <v>ME</v>
          </cell>
          <cell r="F8351" t="str">
            <v>P1</v>
          </cell>
          <cell r="G8351" t="str">
            <v>SMALL</v>
          </cell>
          <cell r="H8351" t="str">
            <v>IV</v>
          </cell>
          <cell r="I8351" t="str">
            <v>0034261 - CROSS INSURANCE</v>
          </cell>
        </row>
        <row r="8352">
          <cell r="A8352" t="str">
            <v>C60035JH</v>
          </cell>
          <cell r="B8352">
            <v>42185</v>
          </cell>
          <cell r="C8352" t="str">
            <v>C60035</v>
          </cell>
          <cell r="D8352" t="str">
            <v>Gifford's Dairy, Inc.</v>
          </cell>
          <cell r="E8352" t="str">
            <v>ME</v>
          </cell>
          <cell r="F8352" t="str">
            <v>P1</v>
          </cell>
          <cell r="G8352" t="str">
            <v>SMALL</v>
          </cell>
          <cell r="H8352" t="str">
            <v>JH</v>
          </cell>
          <cell r="I8352" t="str">
            <v>0034261 - CROSS INSURANCE</v>
          </cell>
        </row>
        <row r="8353">
          <cell r="A8353" t="str">
            <v>C60036IV</v>
          </cell>
          <cell r="B8353">
            <v>42185</v>
          </cell>
          <cell r="C8353" t="str">
            <v>C60036</v>
          </cell>
          <cell r="D8353" t="str">
            <v>Hudson Endodontics PC</v>
          </cell>
          <cell r="E8353" t="str">
            <v>NH</v>
          </cell>
          <cell r="F8353" t="str">
            <v>P1</v>
          </cell>
          <cell r="G8353" t="str">
            <v>SMALL</v>
          </cell>
          <cell r="H8353" t="str">
            <v>IV</v>
          </cell>
          <cell r="I8353" t="str">
            <v>0031785 - ROBERT L BROWN INSURANCE INC</v>
          </cell>
        </row>
        <row r="8354">
          <cell r="A8354" t="str">
            <v>C60042PO</v>
          </cell>
          <cell r="B8354">
            <v>42185</v>
          </cell>
          <cell r="C8354" t="str">
            <v>C60042</v>
          </cell>
          <cell r="D8354" t="str">
            <v>Kritzer Industries, Inc.</v>
          </cell>
          <cell r="E8354" t="str">
            <v>ME</v>
          </cell>
          <cell r="F8354" t="str">
            <v>P1</v>
          </cell>
          <cell r="G8354" t="str">
            <v>SMALL</v>
          </cell>
          <cell r="H8354" t="str">
            <v>PO</v>
          </cell>
          <cell r="I8354" t="str">
            <v>0025026 - NORTON FINANCIAL SERVICES INC</v>
          </cell>
        </row>
        <row r="8355">
          <cell r="A8355" t="str">
            <v>C60043IH</v>
          </cell>
          <cell r="B8355">
            <v>42185</v>
          </cell>
          <cell r="C8355" t="str">
            <v>C60043</v>
          </cell>
          <cell r="D8355" t="str">
            <v>Personal Services of Aroostook</v>
          </cell>
          <cell r="E8355" t="str">
            <v>ME</v>
          </cell>
          <cell r="F8355" t="str">
            <v>P1</v>
          </cell>
          <cell r="G8355" t="str">
            <v>SMALL</v>
          </cell>
          <cell r="H8355" t="str">
            <v>IH</v>
          </cell>
          <cell r="I8355" t="str">
            <v>0027153 - BARRESI FINANCIAL INC</v>
          </cell>
        </row>
        <row r="8356">
          <cell r="A8356" t="str">
            <v>C60046IV</v>
          </cell>
          <cell r="B8356">
            <v>42185</v>
          </cell>
          <cell r="C8356" t="str">
            <v>C60046</v>
          </cell>
          <cell r="D8356" t="str">
            <v>Richard H Belanger CPA PC</v>
          </cell>
          <cell r="E8356" t="str">
            <v>NH</v>
          </cell>
          <cell r="F8356" t="str">
            <v>P1</v>
          </cell>
          <cell r="G8356" t="str">
            <v>SMALL</v>
          </cell>
          <cell r="H8356" t="str">
            <v>IV</v>
          </cell>
          <cell r="I8356" t="str">
            <v>0029775 - GRANITE GROUP BENEFITS LLC</v>
          </cell>
        </row>
        <row r="8357">
          <cell r="A8357" t="str">
            <v>C60047IA</v>
          </cell>
          <cell r="B8357">
            <v>42185</v>
          </cell>
          <cell r="C8357" t="str">
            <v>C60047</v>
          </cell>
          <cell r="D8357" t="str">
            <v>The Training Associates Corporation</v>
          </cell>
          <cell r="E8357" t="str">
            <v>MA</v>
          </cell>
          <cell r="F8357" t="str">
            <v>P1</v>
          </cell>
          <cell r="G8357" t="str">
            <v>CRC</v>
          </cell>
          <cell r="H8357" t="str">
            <v>IA</v>
          </cell>
          <cell r="I8357" t="str">
            <v>0035660 - FMG INSURANCE AGENCY INC</v>
          </cell>
        </row>
        <row r="8358">
          <cell r="A8358" t="str">
            <v>C60047IH</v>
          </cell>
          <cell r="B8358">
            <v>42185</v>
          </cell>
          <cell r="C8358" t="str">
            <v>C60047</v>
          </cell>
          <cell r="D8358" t="str">
            <v>The Training Associates Corporation</v>
          </cell>
          <cell r="E8358" t="str">
            <v>MA</v>
          </cell>
          <cell r="F8358" t="str">
            <v>P1</v>
          </cell>
          <cell r="G8358" t="str">
            <v>CRC</v>
          </cell>
          <cell r="H8358" t="str">
            <v>IH</v>
          </cell>
          <cell r="I8358" t="str">
            <v>0035660 - FMG INSURANCE AGENCY INC</v>
          </cell>
        </row>
        <row r="8359">
          <cell r="A8359" t="str">
            <v>C60047JA</v>
          </cell>
          <cell r="B8359">
            <v>42185</v>
          </cell>
          <cell r="C8359" t="str">
            <v>C60047</v>
          </cell>
          <cell r="D8359" t="str">
            <v>The Training Associates Corporation</v>
          </cell>
          <cell r="E8359" t="str">
            <v>MA</v>
          </cell>
          <cell r="F8359" t="str">
            <v>P1</v>
          </cell>
          <cell r="G8359" t="str">
            <v>CRC</v>
          </cell>
          <cell r="H8359" t="str">
            <v>JA</v>
          </cell>
          <cell r="I8359" t="str">
            <v>0035660 - FMG INSURANCE AGENCY INC</v>
          </cell>
        </row>
        <row r="8360">
          <cell r="A8360" t="str">
            <v>C60048IA</v>
          </cell>
          <cell r="B8360">
            <v>42185</v>
          </cell>
          <cell r="C8360" t="str">
            <v>C60048</v>
          </cell>
          <cell r="D8360" t="str">
            <v>AAM 15 Management LLC</v>
          </cell>
          <cell r="E8360" t="str">
            <v>MA</v>
          </cell>
          <cell r="F8360" t="str">
            <v>P1</v>
          </cell>
          <cell r="G8360" t="str">
            <v>SMALL</v>
          </cell>
          <cell r="H8360" t="str">
            <v>IA</v>
          </cell>
          <cell r="I8360" t="str">
            <v>0025276 - NORTHWESTERN BENEFIT ASSOC INSURANCE AGCY INC</v>
          </cell>
        </row>
        <row r="8361">
          <cell r="A8361" t="str">
            <v>C60048IH</v>
          </cell>
          <cell r="B8361">
            <v>42185</v>
          </cell>
          <cell r="C8361" t="str">
            <v>C60048</v>
          </cell>
          <cell r="D8361" t="str">
            <v>AAM 15 Management LLC</v>
          </cell>
          <cell r="E8361" t="str">
            <v>MA</v>
          </cell>
          <cell r="F8361" t="str">
            <v>P1</v>
          </cell>
          <cell r="G8361" t="str">
            <v>SMALL</v>
          </cell>
          <cell r="H8361" t="str">
            <v>IH</v>
          </cell>
          <cell r="I8361" t="str">
            <v>0025276 - NORTHWESTERN BENEFIT ASSOC INSURANCE AGCY INC</v>
          </cell>
        </row>
        <row r="8362">
          <cell r="A8362" t="str">
            <v>C60049IV</v>
          </cell>
          <cell r="B8362">
            <v>42185</v>
          </cell>
          <cell r="C8362" t="str">
            <v>C60049</v>
          </cell>
          <cell r="D8362" t="str">
            <v>Kurzman, Dempsey &amp; Kowalker, LLP</v>
          </cell>
          <cell r="E8362" t="str">
            <v>MA</v>
          </cell>
          <cell r="F8362" t="str">
            <v>P1</v>
          </cell>
          <cell r="G8362" t="str">
            <v>SMALL</v>
          </cell>
          <cell r="H8362" t="str">
            <v>IV</v>
          </cell>
          <cell r="I8362" t="str">
            <v>0033698 - BP BENEFITS LLC</v>
          </cell>
        </row>
        <row r="8363">
          <cell r="A8363" t="str">
            <v>C60050IH</v>
          </cell>
          <cell r="B8363">
            <v>42185</v>
          </cell>
          <cell r="C8363" t="str">
            <v>C60050</v>
          </cell>
          <cell r="D8363" t="str">
            <v>Driscoll Electric Co Inc</v>
          </cell>
          <cell r="E8363" t="str">
            <v>MA</v>
          </cell>
          <cell r="F8363" t="str">
            <v>P1</v>
          </cell>
          <cell r="G8363" t="str">
            <v>SMALL</v>
          </cell>
          <cell r="H8363" t="str">
            <v>IH</v>
          </cell>
          <cell r="I8363" t="str">
            <v>0029839 - MCGRATH INSURANCE BROKERAGE INC</v>
          </cell>
        </row>
        <row r="8364">
          <cell r="A8364" t="str">
            <v>C60051IH</v>
          </cell>
          <cell r="B8364">
            <v>42185</v>
          </cell>
          <cell r="C8364" t="str">
            <v>C60051</v>
          </cell>
          <cell r="D8364" t="str">
            <v>Bob's Discount House Inc</v>
          </cell>
          <cell r="E8364" t="str">
            <v>MA</v>
          </cell>
          <cell r="F8364" t="str">
            <v>P1</v>
          </cell>
          <cell r="G8364" t="str">
            <v>SMALL</v>
          </cell>
          <cell r="H8364" t="str">
            <v>IH</v>
          </cell>
          <cell r="I8364" t="str">
            <v>0024925 - DIXON ASSOCIATES INC</v>
          </cell>
        </row>
        <row r="8365">
          <cell r="A8365" t="str">
            <v>C60052IH</v>
          </cell>
          <cell r="B8365">
            <v>42185</v>
          </cell>
          <cell r="C8365" t="str">
            <v>C60052</v>
          </cell>
          <cell r="D8365" t="str">
            <v>Riney Management Corp</v>
          </cell>
          <cell r="E8365" t="str">
            <v>MA</v>
          </cell>
          <cell r="F8365" t="str">
            <v>P1</v>
          </cell>
          <cell r="G8365" t="str">
            <v>SMALL</v>
          </cell>
          <cell r="H8365" t="str">
            <v>IH</v>
          </cell>
          <cell r="I8365" t="str">
            <v>0025021 - NEW ENGLAND MEDICAL INS AGENCY LLC</v>
          </cell>
        </row>
        <row r="8366">
          <cell r="A8366" t="str">
            <v>C60053JM</v>
          </cell>
          <cell r="B8366">
            <v>42185</v>
          </cell>
          <cell r="C8366" t="str">
            <v>C60053</v>
          </cell>
          <cell r="D8366" t="str">
            <v>Highland Mechanical Inc</v>
          </cell>
          <cell r="E8366" t="str">
            <v>NH</v>
          </cell>
          <cell r="F8366" t="str">
            <v>P1</v>
          </cell>
          <cell r="G8366" t="str">
            <v>SMALL</v>
          </cell>
          <cell r="H8366" t="str">
            <v>JM</v>
          </cell>
          <cell r="I8366" t="str">
            <v>0029266 - DAVIS &amp; TOWLE-WALNUT HILL LLC</v>
          </cell>
        </row>
        <row r="8367">
          <cell r="A8367" t="str">
            <v>C60059IH</v>
          </cell>
          <cell r="B8367">
            <v>42185</v>
          </cell>
          <cell r="C8367" t="str">
            <v>C60059</v>
          </cell>
          <cell r="D8367" t="str">
            <v>Murphy &amp; Riley PC</v>
          </cell>
          <cell r="E8367" t="str">
            <v>MA</v>
          </cell>
          <cell r="F8367" t="str">
            <v>P1</v>
          </cell>
          <cell r="G8367" t="str">
            <v>SMALL</v>
          </cell>
          <cell r="H8367" t="str">
            <v>IH</v>
          </cell>
          <cell r="I8367" t="str">
            <v>0027315 - BUSINESS BENEFITS INS BROKERAGE INC</v>
          </cell>
        </row>
        <row r="8368">
          <cell r="A8368" t="str">
            <v>C60060IA</v>
          </cell>
          <cell r="B8368">
            <v>42185</v>
          </cell>
          <cell r="C8368" t="str">
            <v>C60060</v>
          </cell>
          <cell r="D8368" t="str">
            <v>Execuspace Construction Corp</v>
          </cell>
          <cell r="E8368" t="str">
            <v>MA</v>
          </cell>
          <cell r="F8368" t="str">
            <v>P1</v>
          </cell>
          <cell r="G8368" t="str">
            <v>SMALL</v>
          </cell>
          <cell r="H8368" t="str">
            <v>IA</v>
          </cell>
          <cell r="I8368" t="str">
            <v>0025010 - SMALL BUSINESS INSURANCE AGENCY INC</v>
          </cell>
        </row>
        <row r="8369">
          <cell r="A8369" t="str">
            <v>C60060IH</v>
          </cell>
          <cell r="B8369">
            <v>42185</v>
          </cell>
          <cell r="C8369" t="str">
            <v>C60060</v>
          </cell>
          <cell r="D8369" t="str">
            <v>Execuspace Construction Corp</v>
          </cell>
          <cell r="E8369" t="str">
            <v>MA</v>
          </cell>
          <cell r="F8369" t="str">
            <v>P1</v>
          </cell>
          <cell r="G8369" t="str">
            <v>SMALL</v>
          </cell>
          <cell r="H8369" t="str">
            <v>IH</v>
          </cell>
          <cell r="I8369" t="str">
            <v>0025010 - SMALL BUSINESS INSURANCE AGENCY INC</v>
          </cell>
        </row>
        <row r="8370">
          <cell r="A8370" t="str">
            <v>C60063IV</v>
          </cell>
          <cell r="B8370">
            <v>42185</v>
          </cell>
          <cell r="C8370" t="str">
            <v>C60063</v>
          </cell>
          <cell r="D8370" t="str">
            <v>Northeast Nursery Inc</v>
          </cell>
          <cell r="E8370" t="str">
            <v>MA</v>
          </cell>
          <cell r="F8370" t="str">
            <v>P1</v>
          </cell>
          <cell r="G8370" t="str">
            <v>CRC</v>
          </cell>
          <cell r="H8370" t="str">
            <v>IV</v>
          </cell>
          <cell r="I8370" t="str">
            <v>0027708 - D-Johnson Insurance Agency Inc</v>
          </cell>
        </row>
        <row r="8371">
          <cell r="A8371" t="str">
            <v>C60064IH</v>
          </cell>
          <cell r="B8371">
            <v>42185</v>
          </cell>
          <cell r="C8371" t="str">
            <v>C60064</v>
          </cell>
          <cell r="D8371" t="str">
            <v>Cabot Wealth Management Inc</v>
          </cell>
          <cell r="E8371" t="str">
            <v>MA</v>
          </cell>
          <cell r="F8371" t="str">
            <v>P1</v>
          </cell>
          <cell r="G8371" t="str">
            <v>SMALL</v>
          </cell>
          <cell r="H8371" t="str">
            <v>IH</v>
          </cell>
          <cell r="I8371" t="str">
            <v>0024953 - HUB INTERNATIONAL NEW ENGLAND LLC</v>
          </cell>
        </row>
        <row r="8372">
          <cell r="A8372" t="str">
            <v>C60064MI</v>
          </cell>
          <cell r="B8372">
            <v>42185</v>
          </cell>
          <cell r="C8372" t="str">
            <v>C60064</v>
          </cell>
          <cell r="D8372" t="str">
            <v>Cabot Wealth Management Inc</v>
          </cell>
          <cell r="E8372" t="str">
            <v>MA</v>
          </cell>
          <cell r="F8372" t="str">
            <v>P1</v>
          </cell>
          <cell r="G8372" t="str">
            <v>MCARE</v>
          </cell>
          <cell r="H8372" t="str">
            <v>MI</v>
          </cell>
          <cell r="I8372" t="str">
            <v>0024953 - HUB INTERNATIONAL NEW ENGLAND LLC</v>
          </cell>
        </row>
        <row r="8373">
          <cell r="A8373" t="str">
            <v>C60066IV</v>
          </cell>
          <cell r="B8373">
            <v>42185</v>
          </cell>
          <cell r="C8373" t="str">
            <v>C60066</v>
          </cell>
          <cell r="D8373" t="str">
            <v>Elbrys Networks Inc</v>
          </cell>
          <cell r="E8373" t="str">
            <v>NH</v>
          </cell>
          <cell r="F8373" t="str">
            <v>P1</v>
          </cell>
          <cell r="G8373" t="str">
            <v>SMALL</v>
          </cell>
          <cell r="H8373" t="str">
            <v>IV</v>
          </cell>
          <cell r="I8373" t="str">
            <v>0025246 - NEW ENGLAND MEDICAL INS AGENCY LLC</v>
          </cell>
        </row>
        <row r="8374">
          <cell r="A8374" t="str">
            <v>C60066JM</v>
          </cell>
          <cell r="B8374">
            <v>42185</v>
          </cell>
          <cell r="C8374" t="str">
            <v>C60066</v>
          </cell>
          <cell r="D8374" t="str">
            <v>Elbrys Networks Inc</v>
          </cell>
          <cell r="E8374" t="str">
            <v>NH</v>
          </cell>
          <cell r="F8374" t="str">
            <v>P1</v>
          </cell>
          <cell r="G8374" t="str">
            <v>SMALL</v>
          </cell>
          <cell r="H8374" t="str">
            <v>JM</v>
          </cell>
          <cell r="I8374" t="str">
            <v>0025246 - NEW ENGLAND MEDICAL INS AGENCY LLC</v>
          </cell>
        </row>
        <row r="8375">
          <cell r="A8375" t="str">
            <v>C60068IH</v>
          </cell>
          <cell r="B8375">
            <v>42185</v>
          </cell>
          <cell r="C8375" t="str">
            <v>C60068</v>
          </cell>
          <cell r="D8375" t="str">
            <v>JJ Hardwood Floors Inc</v>
          </cell>
          <cell r="E8375" t="str">
            <v>MA</v>
          </cell>
          <cell r="F8375" t="str">
            <v>P1</v>
          </cell>
          <cell r="G8375" t="str">
            <v>SMALL</v>
          </cell>
          <cell r="H8375" t="str">
            <v>IH</v>
          </cell>
          <cell r="I8375" t="str">
            <v>0024969 - JENSEN, IBEN</v>
          </cell>
        </row>
        <row r="8376">
          <cell r="A8376" t="str">
            <v>C60070IH</v>
          </cell>
          <cell r="B8376">
            <v>42185</v>
          </cell>
          <cell r="C8376" t="str">
            <v>C60070</v>
          </cell>
          <cell r="D8376" t="str">
            <v>Niblick Golf Inc</v>
          </cell>
          <cell r="E8376" t="str">
            <v>MA</v>
          </cell>
          <cell r="F8376" t="str">
            <v>P1</v>
          </cell>
          <cell r="G8376" t="str">
            <v>SMALL</v>
          </cell>
          <cell r="H8376" t="str">
            <v>IH</v>
          </cell>
          <cell r="I8376" t="str">
            <v>0030526 - DIGITAL INSURANCE AGENCY INC</v>
          </cell>
        </row>
        <row r="8377">
          <cell r="A8377" t="str">
            <v>C60071IV</v>
          </cell>
          <cell r="B8377">
            <v>42185</v>
          </cell>
          <cell r="C8377" t="str">
            <v>C60071</v>
          </cell>
          <cell r="D8377" t="str">
            <v>Cable Assemblies Inc</v>
          </cell>
          <cell r="E8377" t="str">
            <v>NH</v>
          </cell>
          <cell r="F8377" t="str">
            <v>P1</v>
          </cell>
          <cell r="G8377" t="str">
            <v>SMALL</v>
          </cell>
          <cell r="H8377" t="str">
            <v>IV</v>
          </cell>
          <cell r="I8377" t="str">
            <v>0032518 - TRUDO, DAVID H</v>
          </cell>
        </row>
        <row r="8378">
          <cell r="A8378" t="str">
            <v>C60072IH</v>
          </cell>
          <cell r="B8378">
            <v>42185</v>
          </cell>
          <cell r="C8378" t="str">
            <v>C60072</v>
          </cell>
          <cell r="D8378" t="str">
            <v>Master Finishing and Restoration Inc</v>
          </cell>
          <cell r="E8378" t="str">
            <v>MA</v>
          </cell>
          <cell r="F8378" t="str">
            <v>P1</v>
          </cell>
          <cell r="G8378" t="str">
            <v>SMALL</v>
          </cell>
          <cell r="H8378" t="str">
            <v>IH</v>
          </cell>
          <cell r="I8378" t="str">
            <v>0033055 - COONEY, MATTHEW J</v>
          </cell>
        </row>
        <row r="8379">
          <cell r="A8379" t="str">
            <v>C60072JA</v>
          </cell>
          <cell r="B8379">
            <v>42185</v>
          </cell>
          <cell r="C8379" t="str">
            <v>C60072</v>
          </cell>
          <cell r="D8379" t="str">
            <v>Master Finishing and Restoration Inc</v>
          </cell>
          <cell r="E8379" t="str">
            <v>MA</v>
          </cell>
          <cell r="F8379" t="str">
            <v>P1</v>
          </cell>
          <cell r="G8379" t="str">
            <v>SMALL</v>
          </cell>
          <cell r="H8379" t="str">
            <v>JA</v>
          </cell>
          <cell r="I8379" t="str">
            <v>0033055 - COONEY, MATTHEW J</v>
          </cell>
        </row>
        <row r="8380">
          <cell r="A8380" t="str">
            <v>C60073IV</v>
          </cell>
          <cell r="B8380">
            <v>42185</v>
          </cell>
          <cell r="C8380" t="str">
            <v>C60073</v>
          </cell>
          <cell r="D8380" t="str">
            <v>Chadwick &amp; D'Amato LLC</v>
          </cell>
          <cell r="E8380" t="str">
            <v>NH</v>
          </cell>
          <cell r="F8380" t="str">
            <v>P1</v>
          </cell>
          <cell r="G8380" t="str">
            <v>SMALL</v>
          </cell>
          <cell r="H8380" t="str">
            <v>IV</v>
          </cell>
          <cell r="I8380" t="str">
            <v>0025406 - CBS INSURANCE INC</v>
          </cell>
        </row>
        <row r="8381">
          <cell r="A8381" t="str">
            <v>C60075IV</v>
          </cell>
          <cell r="B8381">
            <v>42185</v>
          </cell>
          <cell r="C8381" t="str">
            <v>C60075</v>
          </cell>
          <cell r="D8381" t="str">
            <v>Dick Schoch &amp; Son Plumbing &amp; Heating</v>
          </cell>
          <cell r="E8381" t="str">
            <v>NH</v>
          </cell>
          <cell r="F8381" t="str">
            <v>P1</v>
          </cell>
          <cell r="G8381" t="str">
            <v>SMALL</v>
          </cell>
          <cell r="H8381" t="str">
            <v>IV</v>
          </cell>
          <cell r="I8381" t="str">
            <v>0025258 - CORNERSTONE BENEFIT &amp; RET GROUP INC</v>
          </cell>
        </row>
        <row r="8382">
          <cell r="A8382" t="str">
            <v>C60076IH</v>
          </cell>
          <cell r="B8382">
            <v>42185</v>
          </cell>
          <cell r="C8382" t="str">
            <v>C60076</v>
          </cell>
          <cell r="D8382" t="str">
            <v>Ellis Pool Covers Inc</v>
          </cell>
          <cell r="E8382" t="str">
            <v>MA</v>
          </cell>
          <cell r="F8382" t="str">
            <v>P1</v>
          </cell>
          <cell r="G8382" t="str">
            <v>SMALL</v>
          </cell>
          <cell r="H8382" t="str">
            <v>IH</v>
          </cell>
          <cell r="I8382" t="str">
            <v>0025050 - UNITED BUSINESSMANS INSURANCE AGENCY</v>
          </cell>
        </row>
        <row r="8383">
          <cell r="A8383" t="str">
            <v>C60076JA</v>
          </cell>
          <cell r="B8383">
            <v>42185</v>
          </cell>
          <cell r="C8383" t="str">
            <v>C60076</v>
          </cell>
          <cell r="D8383" t="str">
            <v>Ellis Pool Covers Inc</v>
          </cell>
          <cell r="E8383" t="str">
            <v>MA</v>
          </cell>
          <cell r="F8383" t="str">
            <v>P1</v>
          </cell>
          <cell r="G8383" t="str">
            <v>SMALL</v>
          </cell>
          <cell r="H8383" t="str">
            <v>JA</v>
          </cell>
          <cell r="I8383" t="str">
            <v>0025050 - UNITED BUSINESSMANS INSURANCE AGENCY</v>
          </cell>
        </row>
        <row r="8384">
          <cell r="A8384" t="str">
            <v>C60080IH</v>
          </cell>
          <cell r="B8384">
            <v>42185</v>
          </cell>
          <cell r="C8384" t="str">
            <v>C60080</v>
          </cell>
          <cell r="D8384" t="str">
            <v>Hospice of Southern Maine</v>
          </cell>
          <cell r="E8384" t="str">
            <v>ME</v>
          </cell>
          <cell r="F8384" t="str">
            <v>P1</v>
          </cell>
          <cell r="G8384" t="str">
            <v>CRC</v>
          </cell>
          <cell r="H8384" t="str">
            <v>IH</v>
          </cell>
          <cell r="I8384" t="str">
            <v>0027750 - HOLDEN INSURANCE AGENCY</v>
          </cell>
        </row>
        <row r="8385">
          <cell r="A8385" t="str">
            <v>C60080PO</v>
          </cell>
          <cell r="B8385">
            <v>42185</v>
          </cell>
          <cell r="C8385" t="str">
            <v>C60080</v>
          </cell>
          <cell r="D8385" t="str">
            <v>Hospice of Southern Maine</v>
          </cell>
          <cell r="E8385" t="str">
            <v>ME</v>
          </cell>
          <cell r="F8385" t="str">
            <v>P1</v>
          </cell>
          <cell r="G8385" t="str">
            <v>CRC</v>
          </cell>
          <cell r="H8385" t="str">
            <v>PO</v>
          </cell>
          <cell r="I8385" t="str">
            <v>0027750 - HOLDEN INSURANCE AGENCY</v>
          </cell>
        </row>
        <row r="8386">
          <cell r="A8386" t="str">
            <v>C60081IH</v>
          </cell>
          <cell r="B8386">
            <v>42185</v>
          </cell>
          <cell r="C8386" t="str">
            <v>C60081</v>
          </cell>
          <cell r="D8386" t="str">
            <v>Rheumatology Consultants PC</v>
          </cell>
          <cell r="E8386" t="str">
            <v>MA</v>
          </cell>
          <cell r="F8386" t="str">
            <v>P1</v>
          </cell>
          <cell r="G8386" t="str">
            <v>SMALL</v>
          </cell>
          <cell r="H8386" t="str">
            <v>IH</v>
          </cell>
          <cell r="I8386" t="str">
            <v>0025261 - COMPREHENSIVE INS PROVIDERS INC</v>
          </cell>
        </row>
        <row r="8387">
          <cell r="A8387" t="str">
            <v>C60081MI</v>
          </cell>
          <cell r="B8387">
            <v>42185</v>
          </cell>
          <cell r="C8387" t="str">
            <v>C60081</v>
          </cell>
          <cell r="D8387" t="str">
            <v>Rheumatology Consultants PC</v>
          </cell>
          <cell r="E8387" t="str">
            <v>MA</v>
          </cell>
          <cell r="F8387" t="str">
            <v>P1</v>
          </cell>
          <cell r="G8387" t="str">
            <v>MCARE</v>
          </cell>
          <cell r="H8387" t="str">
            <v>MI</v>
          </cell>
          <cell r="I8387" t="str">
            <v>0025261 - COMPREHENSIVE INS PROVIDERS INC</v>
          </cell>
        </row>
        <row r="8388">
          <cell r="A8388" t="str">
            <v>C60082IA</v>
          </cell>
          <cell r="B8388">
            <v>42185</v>
          </cell>
          <cell r="C8388" t="str">
            <v>C60082</v>
          </cell>
          <cell r="D8388" t="str">
            <v>Aircuity Inc</v>
          </cell>
          <cell r="E8388" t="str">
            <v>MA</v>
          </cell>
          <cell r="F8388" t="str">
            <v>P1</v>
          </cell>
          <cell r="G8388" t="str">
            <v>SMALL</v>
          </cell>
          <cell r="H8388" t="str">
            <v>IA</v>
          </cell>
          <cell r="I8388" t="str">
            <v>0032302 - GALLAGHER BENEFIT SERVICES INC</v>
          </cell>
        </row>
        <row r="8389">
          <cell r="A8389" t="str">
            <v>C60082IH</v>
          </cell>
          <cell r="B8389">
            <v>42185</v>
          </cell>
          <cell r="C8389" t="str">
            <v>C60082</v>
          </cell>
          <cell r="D8389" t="str">
            <v>Aircuity Inc</v>
          </cell>
          <cell r="E8389" t="str">
            <v>MA</v>
          </cell>
          <cell r="F8389" t="str">
            <v>P1</v>
          </cell>
          <cell r="G8389" t="str">
            <v>SMALL</v>
          </cell>
          <cell r="H8389" t="str">
            <v>IH</v>
          </cell>
          <cell r="I8389" t="str">
            <v>0032302 - GALLAGHER BENEFIT SERVICES INC</v>
          </cell>
        </row>
        <row r="8390">
          <cell r="A8390" t="str">
            <v>C60083PO</v>
          </cell>
          <cell r="B8390">
            <v>42185</v>
          </cell>
          <cell r="C8390" t="str">
            <v>C60083</v>
          </cell>
          <cell r="D8390" t="str">
            <v>Horne Construction Company, Inc.</v>
          </cell>
          <cell r="E8390" t="str">
            <v>ME</v>
          </cell>
          <cell r="F8390" t="str">
            <v>P1</v>
          </cell>
          <cell r="G8390" t="str">
            <v>SMALL</v>
          </cell>
          <cell r="H8390" t="str">
            <v>PO</v>
          </cell>
          <cell r="I8390" t="str">
            <v>0025293 - LANDMARK BENEFITS INC</v>
          </cell>
        </row>
        <row r="8391">
          <cell r="A8391" t="str">
            <v>C60085JH</v>
          </cell>
          <cell r="B8391">
            <v>42185</v>
          </cell>
          <cell r="C8391" t="str">
            <v>C60085</v>
          </cell>
          <cell r="D8391" t="str">
            <v>Sottak Orthopaedic &amp; Surgical Inc</v>
          </cell>
          <cell r="E8391" t="str">
            <v>NH</v>
          </cell>
          <cell r="F8391" t="str">
            <v>P1</v>
          </cell>
          <cell r="G8391" t="str">
            <v>SMALL</v>
          </cell>
          <cell r="H8391" t="str">
            <v>JH</v>
          </cell>
          <cell r="I8391" t="str">
            <v>0025248 - CORNERSTONE BENEFIT &amp; RET GROUP INC</v>
          </cell>
        </row>
        <row r="8392">
          <cell r="A8392" t="str">
            <v>C60088IH</v>
          </cell>
          <cell r="B8392">
            <v>42185</v>
          </cell>
          <cell r="C8392" t="str">
            <v>C60088</v>
          </cell>
          <cell r="D8392" t="str">
            <v>Triangle Engineering Inc</v>
          </cell>
          <cell r="E8392" t="str">
            <v>MA</v>
          </cell>
          <cell r="F8392" t="str">
            <v>P1</v>
          </cell>
          <cell r="G8392" t="str">
            <v>SMALL</v>
          </cell>
          <cell r="H8392" t="str">
            <v>IH</v>
          </cell>
          <cell r="I8392" t="str">
            <v>0025895 - BOSTON COMMONWEALTH ADVANTAGE LLC</v>
          </cell>
        </row>
        <row r="8393">
          <cell r="A8393" t="str">
            <v>C60089IH</v>
          </cell>
          <cell r="B8393">
            <v>42185</v>
          </cell>
          <cell r="C8393" t="str">
            <v>C60089</v>
          </cell>
          <cell r="D8393" t="str">
            <v>Bridge Boston Charter School</v>
          </cell>
          <cell r="E8393" t="str">
            <v>MA</v>
          </cell>
          <cell r="F8393" t="str">
            <v>P1</v>
          </cell>
          <cell r="G8393" t="str">
            <v>SMALL</v>
          </cell>
          <cell r="H8393" t="str">
            <v>IH</v>
          </cell>
          <cell r="I8393" t="str">
            <v>0025565 - HRK BROKERAGE SERVICES LLC</v>
          </cell>
        </row>
        <row r="8394">
          <cell r="A8394" t="str">
            <v>C60090IH</v>
          </cell>
          <cell r="B8394">
            <v>42185</v>
          </cell>
          <cell r="C8394" t="str">
            <v>C60090</v>
          </cell>
          <cell r="D8394" t="str">
            <v>Precision Vision Inc</v>
          </cell>
          <cell r="E8394" t="str">
            <v>MA</v>
          </cell>
          <cell r="F8394" t="str">
            <v>P1</v>
          </cell>
          <cell r="G8394" t="str">
            <v>GPC</v>
          </cell>
          <cell r="H8394" t="str">
            <v>IH</v>
          </cell>
          <cell r="I8394" t="str">
            <v>0025268 - SPRING INSURANCE GROUP LLC</v>
          </cell>
        </row>
        <row r="8395">
          <cell r="A8395" t="str">
            <v>C60091IH</v>
          </cell>
          <cell r="B8395">
            <v>42185</v>
          </cell>
          <cell r="C8395" t="str">
            <v>C60091</v>
          </cell>
          <cell r="D8395" t="str">
            <v>Communication Component Filters Inc.</v>
          </cell>
          <cell r="E8395" t="str">
            <v>NH</v>
          </cell>
          <cell r="F8395" t="str">
            <v>P1</v>
          </cell>
          <cell r="G8395" t="str">
            <v>CRC</v>
          </cell>
          <cell r="H8395" t="str">
            <v>IH</v>
          </cell>
          <cell r="I8395" t="str">
            <v>0025469 - NORTHEAST PROFESSIONAL PLANNING GRP INC</v>
          </cell>
        </row>
        <row r="8396">
          <cell r="A8396" t="str">
            <v>C60091PO</v>
          </cell>
          <cell r="B8396">
            <v>42185</v>
          </cell>
          <cell r="C8396" t="str">
            <v>C60091</v>
          </cell>
          <cell r="D8396" t="str">
            <v>Communication Component Filters Inc.</v>
          </cell>
          <cell r="E8396" t="str">
            <v>NH</v>
          </cell>
          <cell r="F8396" t="str">
            <v>P1</v>
          </cell>
          <cell r="G8396" t="str">
            <v>CRC</v>
          </cell>
          <cell r="H8396" t="str">
            <v>PO</v>
          </cell>
          <cell r="I8396" t="str">
            <v>0025469 - NORTHEAST PROFESSIONAL PLANNING GRP INC</v>
          </cell>
        </row>
        <row r="8397">
          <cell r="A8397" t="str">
            <v>C60092JM</v>
          </cell>
          <cell r="B8397">
            <v>42185</v>
          </cell>
          <cell r="C8397" t="str">
            <v>C60092</v>
          </cell>
          <cell r="D8397" t="str">
            <v>D &amp; K Dental LLC</v>
          </cell>
          <cell r="E8397" t="str">
            <v>NH</v>
          </cell>
          <cell r="F8397" t="str">
            <v>P1</v>
          </cell>
          <cell r="G8397" t="str">
            <v>SMALL</v>
          </cell>
          <cell r="H8397" t="str">
            <v>JM</v>
          </cell>
          <cell r="I8397" t="str">
            <v>0025300 - CORNERSTONE BENEFIT &amp; RET GROUP INC</v>
          </cell>
        </row>
        <row r="8398">
          <cell r="A8398" t="str">
            <v>C60093IV</v>
          </cell>
          <cell r="B8398">
            <v>42185</v>
          </cell>
          <cell r="C8398" t="str">
            <v>C60093</v>
          </cell>
          <cell r="D8398" t="str">
            <v>Gayatri Software</v>
          </cell>
          <cell r="E8398" t="str">
            <v>NH</v>
          </cell>
          <cell r="F8398" t="str">
            <v>P1</v>
          </cell>
          <cell r="G8398" t="str">
            <v>SMALL</v>
          </cell>
          <cell r="H8398" t="str">
            <v>IV</v>
          </cell>
          <cell r="I8398" t="str">
            <v>0025595 - GRANITE GROUP BENEFITS LLC</v>
          </cell>
        </row>
        <row r="8399">
          <cell r="A8399" t="str">
            <v>C60094IH</v>
          </cell>
          <cell r="B8399">
            <v>42185</v>
          </cell>
          <cell r="C8399" t="str">
            <v>C60094</v>
          </cell>
          <cell r="D8399" t="str">
            <v>Central Maine Eye Care, P.A.</v>
          </cell>
          <cell r="E8399" t="str">
            <v>ME</v>
          </cell>
          <cell r="F8399" t="str">
            <v>P1</v>
          </cell>
          <cell r="G8399" t="str">
            <v>SMALL</v>
          </cell>
          <cell r="H8399" t="str">
            <v>IH</v>
          </cell>
          <cell r="I8399" t="str">
            <v>0035312 - BUSINESS INSURANCE AGENCY</v>
          </cell>
        </row>
        <row r="8400">
          <cell r="A8400" t="str">
            <v>C60100IA</v>
          </cell>
          <cell r="B8400">
            <v>42185</v>
          </cell>
          <cell r="C8400" t="str">
            <v>C60100</v>
          </cell>
          <cell r="D8400" t="str">
            <v>Fallon Custom Homes and Renovations Inc</v>
          </cell>
          <cell r="E8400" t="str">
            <v>MA</v>
          </cell>
          <cell r="F8400" t="str">
            <v>P1</v>
          </cell>
          <cell r="G8400" t="str">
            <v>SMALL</v>
          </cell>
          <cell r="H8400" t="str">
            <v>IA</v>
          </cell>
          <cell r="I8400" t="str">
            <v>0025285 - KAPLAN, ELLEN A</v>
          </cell>
        </row>
        <row r="8401">
          <cell r="A8401" t="str">
            <v>C60100IH</v>
          </cell>
          <cell r="B8401">
            <v>42185</v>
          </cell>
          <cell r="C8401" t="str">
            <v>C60100</v>
          </cell>
          <cell r="D8401" t="str">
            <v>Fallon Custom Homes and Renovations Inc</v>
          </cell>
          <cell r="E8401" t="str">
            <v>MA</v>
          </cell>
          <cell r="F8401" t="str">
            <v>P1</v>
          </cell>
          <cell r="G8401" t="str">
            <v>SMALL</v>
          </cell>
          <cell r="H8401" t="str">
            <v>IH</v>
          </cell>
          <cell r="I8401" t="str">
            <v>0025285 - KAPLAN, ELLEN A</v>
          </cell>
        </row>
        <row r="8402">
          <cell r="A8402" t="str">
            <v>C60102IH</v>
          </cell>
          <cell r="B8402">
            <v>42185</v>
          </cell>
          <cell r="C8402" t="str">
            <v>C60102</v>
          </cell>
          <cell r="D8402" t="str">
            <v>Robert A Faiella DMD</v>
          </cell>
          <cell r="E8402" t="str">
            <v>MA</v>
          </cell>
          <cell r="F8402" t="str">
            <v>P1</v>
          </cell>
          <cell r="G8402" t="str">
            <v>SMALL</v>
          </cell>
          <cell r="H8402" t="str">
            <v>IH</v>
          </cell>
          <cell r="I8402" t="str">
            <v>0025278 - MURPHY, CHARLES F</v>
          </cell>
        </row>
        <row r="8403">
          <cell r="A8403" t="str">
            <v>C60108IA</v>
          </cell>
          <cell r="B8403">
            <v>42185</v>
          </cell>
          <cell r="C8403" t="str">
            <v>C60108</v>
          </cell>
          <cell r="D8403" t="str">
            <v>Idera Pharmaceuticals Inc</v>
          </cell>
          <cell r="E8403" t="str">
            <v>MA</v>
          </cell>
          <cell r="F8403" t="str">
            <v>P1</v>
          </cell>
          <cell r="G8403" t="str">
            <v>SMALL</v>
          </cell>
          <cell r="H8403" t="str">
            <v>IA</v>
          </cell>
          <cell r="I8403" t="str">
            <v>0025229 - EBS INSURANCE BROKERS INC</v>
          </cell>
        </row>
        <row r="8404">
          <cell r="A8404" t="str">
            <v>C60108IH</v>
          </cell>
          <cell r="B8404">
            <v>42185</v>
          </cell>
          <cell r="C8404" t="str">
            <v>C60108</v>
          </cell>
          <cell r="D8404" t="str">
            <v>Idera Pharmaceuticals Inc</v>
          </cell>
          <cell r="E8404" t="str">
            <v>MA</v>
          </cell>
          <cell r="F8404" t="str">
            <v>P1</v>
          </cell>
          <cell r="G8404" t="str">
            <v>SMALL</v>
          </cell>
          <cell r="H8404" t="str">
            <v>IH</v>
          </cell>
          <cell r="I8404" t="str">
            <v>0025229 - EBS INSURANCE BROKERS INC</v>
          </cell>
        </row>
        <row r="8405">
          <cell r="A8405" t="str">
            <v>C60109IA</v>
          </cell>
          <cell r="B8405">
            <v>42185</v>
          </cell>
          <cell r="C8405" t="str">
            <v>C60109</v>
          </cell>
          <cell r="D8405" t="str">
            <v>Pierbridge Inc</v>
          </cell>
          <cell r="E8405" t="str">
            <v>MA</v>
          </cell>
          <cell r="F8405" t="str">
            <v>P1</v>
          </cell>
          <cell r="G8405" t="str">
            <v>SMALL</v>
          </cell>
          <cell r="H8405" t="str">
            <v>IA</v>
          </cell>
          <cell r="I8405" t="str">
            <v>0031534 - FMG INSURANCE AGENCY INC</v>
          </cell>
        </row>
        <row r="8406">
          <cell r="A8406" t="str">
            <v>C60109IH</v>
          </cell>
          <cell r="B8406">
            <v>42185</v>
          </cell>
          <cell r="C8406" t="str">
            <v>C60109</v>
          </cell>
          <cell r="D8406" t="str">
            <v>Pierbridge Inc</v>
          </cell>
          <cell r="E8406" t="str">
            <v>MA</v>
          </cell>
          <cell r="F8406" t="str">
            <v>P1</v>
          </cell>
          <cell r="G8406" t="str">
            <v>SMALL</v>
          </cell>
          <cell r="H8406" t="str">
            <v>IH</v>
          </cell>
          <cell r="I8406" t="str">
            <v>0031534 - FMG INSURANCE AGENCY INC</v>
          </cell>
        </row>
        <row r="8407">
          <cell r="A8407" t="str">
            <v>C60110JM</v>
          </cell>
          <cell r="B8407">
            <v>42185</v>
          </cell>
          <cell r="C8407" t="str">
            <v>C60110</v>
          </cell>
          <cell r="D8407" t="str">
            <v>CTM Group Inc</v>
          </cell>
          <cell r="E8407" t="str">
            <v>NH</v>
          </cell>
          <cell r="F8407" t="str">
            <v>P1</v>
          </cell>
          <cell r="G8407" t="str">
            <v>SMALL</v>
          </cell>
          <cell r="H8407" t="str">
            <v>JM</v>
          </cell>
          <cell r="I8407" t="str">
            <v>0025249 - BLAISDELL, GEORGE</v>
          </cell>
        </row>
        <row r="8408">
          <cell r="A8408" t="str">
            <v>C60110JN</v>
          </cell>
          <cell r="B8408">
            <v>42185</v>
          </cell>
          <cell r="C8408" t="str">
            <v>C60110</v>
          </cell>
          <cell r="D8408" t="str">
            <v>CTM Group Inc</v>
          </cell>
          <cell r="E8408" t="str">
            <v>NH</v>
          </cell>
          <cell r="F8408" t="str">
            <v>P1</v>
          </cell>
          <cell r="G8408" t="str">
            <v>SMALL</v>
          </cell>
          <cell r="H8408" t="str">
            <v>JN</v>
          </cell>
          <cell r="I8408" t="str">
            <v>0025249 - BLAISDELL, GEORGE</v>
          </cell>
        </row>
        <row r="8409">
          <cell r="A8409" t="str">
            <v>C60111IH</v>
          </cell>
          <cell r="B8409">
            <v>42185</v>
          </cell>
          <cell r="C8409" t="str">
            <v>C60111</v>
          </cell>
          <cell r="D8409" t="str">
            <v>Family &amp; Childrens Services of Nantucket</v>
          </cell>
          <cell r="E8409" t="str">
            <v>MA</v>
          </cell>
          <cell r="F8409" t="str">
            <v>P1</v>
          </cell>
          <cell r="G8409" t="str">
            <v>SMALL</v>
          </cell>
          <cell r="H8409" t="str">
            <v>IH</v>
          </cell>
          <cell r="I8409" t="str">
            <v>0026679 - NANTUCKET INSURANCE AGENCY INC</v>
          </cell>
        </row>
        <row r="8410">
          <cell r="A8410" t="str">
            <v>C60112IV</v>
          </cell>
          <cell r="B8410">
            <v>42185</v>
          </cell>
          <cell r="C8410" t="str">
            <v>C60112</v>
          </cell>
          <cell r="D8410" t="str">
            <v>Bedford Internal Medicine PA</v>
          </cell>
          <cell r="E8410" t="str">
            <v>NH</v>
          </cell>
          <cell r="F8410" t="str">
            <v>P1</v>
          </cell>
          <cell r="G8410" t="str">
            <v>SMALL</v>
          </cell>
          <cell r="H8410" t="str">
            <v>IV</v>
          </cell>
          <cell r="I8410" t="str">
            <v>0025251 - PLENTZAS, BETH A</v>
          </cell>
        </row>
        <row r="8411">
          <cell r="A8411" t="str">
            <v>C60116IV</v>
          </cell>
          <cell r="B8411">
            <v>42185</v>
          </cell>
          <cell r="C8411" t="str">
            <v>C60116</v>
          </cell>
          <cell r="D8411" t="str">
            <v>Cheryl Timberlake</v>
          </cell>
          <cell r="E8411" t="str">
            <v>ME</v>
          </cell>
          <cell r="F8411" t="str">
            <v>P1</v>
          </cell>
          <cell r="G8411" t="str">
            <v>SMALL</v>
          </cell>
          <cell r="H8411" t="str">
            <v>IV</v>
          </cell>
          <cell r="I8411" t="str">
            <v>0031340 - BUSINESS INSURANCE AGENCY</v>
          </cell>
        </row>
        <row r="8412">
          <cell r="A8412" t="str">
            <v>C60120IA</v>
          </cell>
          <cell r="B8412">
            <v>42185</v>
          </cell>
          <cell r="C8412" t="str">
            <v>C60120</v>
          </cell>
          <cell r="D8412" t="str">
            <v>NorthStar Construction Services Corp</v>
          </cell>
          <cell r="E8412" t="str">
            <v>MA</v>
          </cell>
          <cell r="F8412" t="str">
            <v>P1</v>
          </cell>
          <cell r="G8412" t="str">
            <v>CRC</v>
          </cell>
          <cell r="H8412" t="str">
            <v>IA</v>
          </cell>
          <cell r="I8412" t="str">
            <v>0030604 - MILLER, ROBERT</v>
          </cell>
        </row>
        <row r="8413">
          <cell r="A8413" t="str">
            <v>C60120IH</v>
          </cell>
          <cell r="B8413">
            <v>42185</v>
          </cell>
          <cell r="C8413" t="str">
            <v>C60120</v>
          </cell>
          <cell r="D8413" t="str">
            <v>NorthStar Construction Services Corp</v>
          </cell>
          <cell r="E8413" t="str">
            <v>MA</v>
          </cell>
          <cell r="F8413" t="str">
            <v>P1</v>
          </cell>
          <cell r="G8413" t="str">
            <v>CRC</v>
          </cell>
          <cell r="H8413" t="str">
            <v>IH</v>
          </cell>
          <cell r="I8413" t="str">
            <v>0030604 - MILLER, ROBERT</v>
          </cell>
        </row>
        <row r="8414">
          <cell r="A8414" t="str">
            <v>C60120JA</v>
          </cell>
          <cell r="B8414">
            <v>42185</v>
          </cell>
          <cell r="C8414" t="str">
            <v>C60120</v>
          </cell>
          <cell r="D8414" t="str">
            <v>NorthStar Construction Services Corp</v>
          </cell>
          <cell r="E8414" t="str">
            <v>MA</v>
          </cell>
          <cell r="F8414" t="str">
            <v>P1</v>
          </cell>
          <cell r="G8414" t="str">
            <v>CRC</v>
          </cell>
          <cell r="H8414" t="str">
            <v>JA</v>
          </cell>
          <cell r="I8414" t="str">
            <v>0030604 - MILLER, ROBERT</v>
          </cell>
        </row>
        <row r="8415">
          <cell r="A8415" t="str">
            <v>C60121IV</v>
          </cell>
          <cell r="B8415">
            <v>42185</v>
          </cell>
          <cell r="C8415" t="str">
            <v>C60121</v>
          </cell>
          <cell r="D8415" t="str">
            <v>LCL Associates</v>
          </cell>
          <cell r="E8415" t="str">
            <v>ME</v>
          </cell>
          <cell r="F8415" t="str">
            <v>P1</v>
          </cell>
          <cell r="G8415" t="str">
            <v>SMALL</v>
          </cell>
          <cell r="H8415" t="str">
            <v>IV</v>
          </cell>
          <cell r="I8415" t="str">
            <v>0031342 - BUSINESS INSURANCE AGENCY</v>
          </cell>
        </row>
        <row r="8416">
          <cell r="A8416" t="str">
            <v>C60121PO</v>
          </cell>
          <cell r="B8416">
            <v>42185</v>
          </cell>
          <cell r="C8416" t="str">
            <v>C60121</v>
          </cell>
          <cell r="D8416" t="str">
            <v>LCL Associates</v>
          </cell>
          <cell r="E8416" t="str">
            <v>ME</v>
          </cell>
          <cell r="F8416" t="str">
            <v>P1</v>
          </cell>
          <cell r="G8416" t="str">
            <v>SMALL</v>
          </cell>
          <cell r="H8416" t="str">
            <v>PO</v>
          </cell>
          <cell r="I8416" t="str">
            <v>0031342 - BUSINESS INSURANCE AGENCY</v>
          </cell>
        </row>
        <row r="8417">
          <cell r="A8417" t="str">
            <v>C60122IH</v>
          </cell>
          <cell r="B8417">
            <v>42185</v>
          </cell>
          <cell r="C8417" t="str">
            <v>C60122</v>
          </cell>
          <cell r="D8417" t="str">
            <v>Panorama Consulting and Engineering Inc</v>
          </cell>
          <cell r="E8417" t="str">
            <v>MA</v>
          </cell>
          <cell r="F8417" t="str">
            <v>P1</v>
          </cell>
          <cell r="G8417" t="str">
            <v>SMALL</v>
          </cell>
          <cell r="H8417" t="str">
            <v>IH</v>
          </cell>
          <cell r="I8417" t="str">
            <v>0029205 - ZIZZA BENEFITS GROUP INC</v>
          </cell>
        </row>
        <row r="8418">
          <cell r="A8418" t="str">
            <v>C60125IV</v>
          </cell>
          <cell r="B8418">
            <v>42185</v>
          </cell>
          <cell r="C8418" t="str">
            <v>C60125</v>
          </cell>
          <cell r="D8418" t="str">
            <v>Hartford Equipment, Inc.</v>
          </cell>
          <cell r="E8418" t="str">
            <v>ME</v>
          </cell>
          <cell r="F8418" t="str">
            <v>P1</v>
          </cell>
          <cell r="G8418" t="str">
            <v>SMALL</v>
          </cell>
          <cell r="H8418" t="str">
            <v>IV</v>
          </cell>
          <cell r="I8418" t="str">
            <v>0031354 - BUSINESS INSURANCE AGENCY</v>
          </cell>
        </row>
        <row r="8419">
          <cell r="A8419" t="str">
            <v>C60126IH</v>
          </cell>
          <cell r="B8419">
            <v>42185</v>
          </cell>
          <cell r="C8419" t="str">
            <v>C60126</v>
          </cell>
          <cell r="D8419" t="str">
            <v>Langford &amp; Low, Inc.</v>
          </cell>
          <cell r="E8419" t="str">
            <v>ME</v>
          </cell>
          <cell r="F8419" t="str">
            <v>P1</v>
          </cell>
          <cell r="G8419" t="str">
            <v>SMALL</v>
          </cell>
          <cell r="H8419" t="str">
            <v>IH</v>
          </cell>
          <cell r="I8419" t="str">
            <v>0025817 - ROWLEY AGENCY INC</v>
          </cell>
        </row>
        <row r="8420">
          <cell r="A8420" t="str">
            <v>C60126IV</v>
          </cell>
          <cell r="B8420">
            <v>42185</v>
          </cell>
          <cell r="C8420" t="str">
            <v>C60126</v>
          </cell>
          <cell r="D8420" t="str">
            <v>Langford &amp; Low, Inc.</v>
          </cell>
          <cell r="E8420" t="str">
            <v>ME</v>
          </cell>
          <cell r="F8420" t="str">
            <v>P1</v>
          </cell>
          <cell r="G8420" t="str">
            <v>SMALL</v>
          </cell>
          <cell r="H8420" t="str">
            <v>IV</v>
          </cell>
          <cell r="I8420" t="str">
            <v>0025817 - ROWLEY AGENCY INC</v>
          </cell>
        </row>
        <row r="8421">
          <cell r="A8421" t="str">
            <v>C60126PO</v>
          </cell>
          <cell r="B8421">
            <v>42185</v>
          </cell>
          <cell r="C8421" t="str">
            <v>C60126</v>
          </cell>
          <cell r="D8421" t="str">
            <v>Langford &amp; Low, Inc.</v>
          </cell>
          <cell r="E8421" t="str">
            <v>ME</v>
          </cell>
          <cell r="F8421" t="str">
            <v>P1</v>
          </cell>
          <cell r="G8421" t="str">
            <v>SMALL</v>
          </cell>
          <cell r="H8421" t="str">
            <v>PO</v>
          </cell>
          <cell r="I8421" t="str">
            <v>0025817 - ROWLEY AGENCY INC</v>
          </cell>
        </row>
        <row r="8422">
          <cell r="A8422" t="str">
            <v>C60129IV</v>
          </cell>
          <cell r="B8422">
            <v>42185</v>
          </cell>
          <cell r="C8422" t="str">
            <v>C60129</v>
          </cell>
          <cell r="D8422" t="str">
            <v>Otter Brook Farm</v>
          </cell>
          <cell r="E8422" t="str">
            <v>NH</v>
          </cell>
          <cell r="F8422" t="str">
            <v>P1</v>
          </cell>
          <cell r="G8422" t="str">
            <v>SMALL</v>
          </cell>
          <cell r="H8422" t="str">
            <v>IV</v>
          </cell>
          <cell r="I8422" t="str">
            <v>0025454 - SBIA STRATEGIC BENEFIT &amp;</v>
          </cell>
        </row>
        <row r="8423">
          <cell r="A8423" t="str">
            <v>C60132IH</v>
          </cell>
          <cell r="B8423">
            <v>42185</v>
          </cell>
          <cell r="C8423" t="str">
            <v>C60132</v>
          </cell>
          <cell r="D8423" t="str">
            <v>Boston Survey Inc</v>
          </cell>
          <cell r="E8423" t="str">
            <v>MA</v>
          </cell>
          <cell r="F8423" t="str">
            <v>P1</v>
          </cell>
          <cell r="G8423" t="str">
            <v>SMALL</v>
          </cell>
          <cell r="H8423" t="str">
            <v>IH</v>
          </cell>
          <cell r="I8423" t="str">
            <v>0025241 - CUSTOM BENEFITS GROUP</v>
          </cell>
        </row>
        <row r="8424">
          <cell r="A8424" t="str">
            <v>C60133IA</v>
          </cell>
          <cell r="B8424">
            <v>42185</v>
          </cell>
          <cell r="C8424" t="str">
            <v>C60133</v>
          </cell>
          <cell r="D8424" t="str">
            <v>MSA Mortgage LLC</v>
          </cell>
          <cell r="E8424" t="str">
            <v>MA</v>
          </cell>
          <cell r="F8424" t="str">
            <v>P1</v>
          </cell>
          <cell r="G8424" t="str">
            <v>SMALL</v>
          </cell>
          <cell r="H8424" t="str">
            <v>IA</v>
          </cell>
          <cell r="I8424" t="str">
            <v>0032575 - HAYS INSURANCE BROKERAGE GRP OF NE LLC</v>
          </cell>
        </row>
        <row r="8425">
          <cell r="A8425" t="str">
            <v>C60133IH</v>
          </cell>
          <cell r="B8425">
            <v>42185</v>
          </cell>
          <cell r="C8425" t="str">
            <v>C60133</v>
          </cell>
          <cell r="D8425" t="str">
            <v>MSA Mortgage LLC</v>
          </cell>
          <cell r="E8425" t="str">
            <v>MA</v>
          </cell>
          <cell r="F8425" t="str">
            <v>P1</v>
          </cell>
          <cell r="G8425" t="str">
            <v>SMALL</v>
          </cell>
          <cell r="H8425" t="str">
            <v>IH</v>
          </cell>
          <cell r="I8425" t="str">
            <v>0032575 - HAYS INSURANCE BROKERAGE GRP OF NE LLC</v>
          </cell>
        </row>
        <row r="8426">
          <cell r="A8426" t="str">
            <v>C60134IV</v>
          </cell>
          <cell r="B8426">
            <v>42185</v>
          </cell>
          <cell r="C8426" t="str">
            <v>C60134</v>
          </cell>
          <cell r="D8426" t="str">
            <v>Rock Coast Personnel</v>
          </cell>
          <cell r="E8426" t="str">
            <v>ME</v>
          </cell>
          <cell r="F8426" t="str">
            <v>P1</v>
          </cell>
          <cell r="G8426" t="str">
            <v>SMALL</v>
          </cell>
          <cell r="H8426" t="str">
            <v>IV</v>
          </cell>
          <cell r="I8426" t="str">
            <v>0030843 - BGA INSURANCE AGENCY INC</v>
          </cell>
        </row>
        <row r="8427">
          <cell r="A8427" t="str">
            <v>C60135IV</v>
          </cell>
          <cell r="B8427">
            <v>42185</v>
          </cell>
          <cell r="C8427" t="str">
            <v>C60135</v>
          </cell>
          <cell r="D8427" t="str">
            <v>Small Enterprise Growth Board</v>
          </cell>
          <cell r="E8427" t="str">
            <v>ME</v>
          </cell>
          <cell r="F8427" t="str">
            <v>P1</v>
          </cell>
          <cell r="G8427" t="str">
            <v>SMALL</v>
          </cell>
          <cell r="H8427" t="str">
            <v>IV</v>
          </cell>
          <cell r="I8427" t="str">
            <v>0025296 - GAGNE, ROGER N</v>
          </cell>
        </row>
        <row r="8428">
          <cell r="A8428" t="str">
            <v>C60137IH</v>
          </cell>
          <cell r="B8428">
            <v>42185</v>
          </cell>
          <cell r="C8428" t="str">
            <v>C60137</v>
          </cell>
          <cell r="D8428" t="str">
            <v>Saugus Construction Corporation</v>
          </cell>
          <cell r="E8428" t="str">
            <v>MA</v>
          </cell>
          <cell r="F8428" t="str">
            <v>P1</v>
          </cell>
          <cell r="G8428" t="str">
            <v>SMALL</v>
          </cell>
          <cell r="H8428" t="str">
            <v>IH</v>
          </cell>
          <cell r="I8428" t="str">
            <v>0027324 - FLEXIBLE BENEFIT SOLUTIONS INS BROKERAGE INC</v>
          </cell>
        </row>
        <row r="8429">
          <cell r="A8429" t="str">
            <v>C60138IV</v>
          </cell>
          <cell r="B8429">
            <v>42185</v>
          </cell>
          <cell r="C8429" t="str">
            <v>C60138</v>
          </cell>
          <cell r="D8429" t="str">
            <v>Star Island Corporation</v>
          </cell>
          <cell r="E8429" t="str">
            <v>NH</v>
          </cell>
          <cell r="F8429" t="str">
            <v>P1</v>
          </cell>
          <cell r="G8429" t="str">
            <v>SMALL</v>
          </cell>
          <cell r="H8429" t="str">
            <v>IV</v>
          </cell>
          <cell r="I8429" t="str">
            <v>0025245 - JACOBSOHN, MARK S</v>
          </cell>
        </row>
        <row r="8430">
          <cell r="A8430" t="str">
            <v>C60139IH</v>
          </cell>
          <cell r="B8430">
            <v>42185</v>
          </cell>
          <cell r="C8430" t="str">
            <v>C60139</v>
          </cell>
          <cell r="D8430" t="str">
            <v>Greenstamp Corp</v>
          </cell>
          <cell r="E8430" t="str">
            <v>MA</v>
          </cell>
          <cell r="F8430" t="str">
            <v>P1</v>
          </cell>
          <cell r="G8430" t="str">
            <v>SMALL</v>
          </cell>
          <cell r="H8430" t="str">
            <v>IH</v>
          </cell>
          <cell r="I8430" t="str">
            <v>0025295 - KFA BENEFITS INSURANCE LLC</v>
          </cell>
        </row>
        <row r="8431">
          <cell r="A8431" t="str">
            <v>C60140JM</v>
          </cell>
          <cell r="B8431">
            <v>42185</v>
          </cell>
          <cell r="C8431" t="str">
            <v>C60140</v>
          </cell>
          <cell r="D8431" t="str">
            <v>Springer Law Office, PLLC</v>
          </cell>
          <cell r="E8431" t="str">
            <v>NH</v>
          </cell>
          <cell r="F8431" t="str">
            <v>P1</v>
          </cell>
          <cell r="G8431" t="str">
            <v>SMALL</v>
          </cell>
          <cell r="H8431" t="str">
            <v>JM</v>
          </cell>
          <cell r="I8431" t="str">
            <v>0025446 - SINGER, MICHAEL R</v>
          </cell>
        </row>
        <row r="8432">
          <cell r="A8432" t="str">
            <v>C60142IV</v>
          </cell>
          <cell r="B8432">
            <v>42185</v>
          </cell>
          <cell r="C8432" t="str">
            <v>C60142</v>
          </cell>
          <cell r="D8432" t="str">
            <v>Windham Weaponry Inc</v>
          </cell>
          <cell r="E8432" t="str">
            <v>ME</v>
          </cell>
          <cell r="F8432" t="str">
            <v>P1</v>
          </cell>
          <cell r="G8432" t="str">
            <v>CRC</v>
          </cell>
          <cell r="H8432" t="str">
            <v>IV</v>
          </cell>
          <cell r="I8432" t="str">
            <v>0025286 - UIG FINANCIAL LLC</v>
          </cell>
        </row>
        <row r="8433">
          <cell r="A8433" t="str">
            <v>C60142PO</v>
          </cell>
          <cell r="B8433">
            <v>42185</v>
          </cell>
          <cell r="C8433" t="str">
            <v>C60142</v>
          </cell>
          <cell r="D8433" t="str">
            <v>Windham Weaponry Inc</v>
          </cell>
          <cell r="E8433" t="str">
            <v>ME</v>
          </cell>
          <cell r="F8433" t="str">
            <v>P1</v>
          </cell>
          <cell r="G8433" t="str">
            <v>CRC</v>
          </cell>
          <cell r="H8433" t="str">
            <v>PO</v>
          </cell>
          <cell r="I8433" t="str">
            <v>0025286 - UIG FINANCIAL LLC</v>
          </cell>
        </row>
        <row r="8434">
          <cell r="A8434" t="str">
            <v>C60143IH</v>
          </cell>
          <cell r="B8434">
            <v>42185</v>
          </cell>
          <cell r="C8434" t="str">
            <v>C60143</v>
          </cell>
          <cell r="D8434" t="str">
            <v>Childs Play, Inc.</v>
          </cell>
          <cell r="E8434" t="str">
            <v>ME</v>
          </cell>
          <cell r="F8434" t="str">
            <v>P1</v>
          </cell>
          <cell r="G8434" t="str">
            <v>SMALL</v>
          </cell>
          <cell r="H8434" t="str">
            <v>IH</v>
          </cell>
          <cell r="I8434" t="str">
            <v>0025259 - HEALTH PLAN BENEFITS LLC</v>
          </cell>
        </row>
        <row r="8435">
          <cell r="A8435" t="str">
            <v>C60143PO</v>
          </cell>
          <cell r="B8435">
            <v>42185</v>
          </cell>
          <cell r="C8435" t="str">
            <v>C60143</v>
          </cell>
          <cell r="D8435" t="str">
            <v>Childs Play, Inc.</v>
          </cell>
          <cell r="E8435" t="str">
            <v>ME</v>
          </cell>
          <cell r="F8435" t="str">
            <v>P1</v>
          </cell>
          <cell r="G8435" t="str">
            <v>SMALL</v>
          </cell>
          <cell r="H8435" t="str">
            <v>PO</v>
          </cell>
          <cell r="I8435" t="str">
            <v>0025259 - HEALTH PLAN BENEFITS LLC</v>
          </cell>
        </row>
        <row r="8436">
          <cell r="A8436" t="str">
            <v>C60144IA</v>
          </cell>
          <cell r="B8436">
            <v>42185</v>
          </cell>
          <cell r="C8436" t="str">
            <v>C60144</v>
          </cell>
          <cell r="D8436" t="str">
            <v>Green Insurance Exchange LLC</v>
          </cell>
          <cell r="E8436" t="str">
            <v>MA</v>
          </cell>
          <cell r="F8436" t="str">
            <v>P1</v>
          </cell>
          <cell r="G8436" t="str">
            <v>SMALL</v>
          </cell>
          <cell r="H8436" t="str">
            <v>IA</v>
          </cell>
          <cell r="I8436" t="str">
            <v>0025270 - PAYCHEX AGENCY INC</v>
          </cell>
        </row>
        <row r="8437">
          <cell r="A8437" t="str">
            <v>C60148IA</v>
          </cell>
          <cell r="B8437">
            <v>42185</v>
          </cell>
          <cell r="C8437" t="str">
            <v>C60148</v>
          </cell>
          <cell r="D8437" t="str">
            <v>SCVNGR</v>
          </cell>
          <cell r="E8437" t="str">
            <v>MA</v>
          </cell>
          <cell r="F8437" t="str">
            <v>P1</v>
          </cell>
          <cell r="G8437" t="str">
            <v>CRC</v>
          </cell>
          <cell r="H8437" t="str">
            <v>IA</v>
          </cell>
          <cell r="I8437" t="str">
            <v>0032841 - HAYS INSURANCE BROKERAGE GRP OF NE LLC</v>
          </cell>
        </row>
        <row r="8438">
          <cell r="A8438" t="str">
            <v>C60148IH</v>
          </cell>
          <cell r="B8438">
            <v>42185</v>
          </cell>
          <cell r="C8438" t="str">
            <v>C60148</v>
          </cell>
          <cell r="D8438" t="str">
            <v>SCVNGR</v>
          </cell>
          <cell r="E8438" t="str">
            <v>MA</v>
          </cell>
          <cell r="F8438" t="str">
            <v>P1</v>
          </cell>
          <cell r="G8438" t="str">
            <v>CRC</v>
          </cell>
          <cell r="H8438" t="str">
            <v>IH</v>
          </cell>
          <cell r="I8438" t="str">
            <v>0032841 - HAYS INSURANCE BROKERAGE GRP OF NE LLC</v>
          </cell>
        </row>
        <row r="8439">
          <cell r="A8439" t="str">
            <v>C60151IH</v>
          </cell>
          <cell r="B8439">
            <v>42185</v>
          </cell>
          <cell r="C8439" t="str">
            <v>C60151</v>
          </cell>
          <cell r="D8439" t="str">
            <v>Tube Hollows International</v>
          </cell>
          <cell r="E8439" t="str">
            <v>ME</v>
          </cell>
          <cell r="F8439" t="str">
            <v>P1</v>
          </cell>
          <cell r="G8439" t="str">
            <v>SMALL</v>
          </cell>
          <cell r="H8439" t="str">
            <v>IH</v>
          </cell>
          <cell r="I8439" t="str">
            <v>0025301 - HEALEY &amp; ASSOCIATES INC</v>
          </cell>
        </row>
        <row r="8440">
          <cell r="A8440" t="str">
            <v>C60151IV</v>
          </cell>
          <cell r="B8440">
            <v>42185</v>
          </cell>
          <cell r="C8440" t="str">
            <v>C60151</v>
          </cell>
          <cell r="D8440" t="str">
            <v>Tube Hollows International</v>
          </cell>
          <cell r="E8440" t="str">
            <v>ME</v>
          </cell>
          <cell r="F8440" t="str">
            <v>P1</v>
          </cell>
          <cell r="G8440" t="str">
            <v>SMALL</v>
          </cell>
          <cell r="H8440" t="str">
            <v>IV</v>
          </cell>
          <cell r="I8440" t="str">
            <v>0025301 - HEALEY &amp; ASSOCIATES INC</v>
          </cell>
        </row>
        <row r="8441">
          <cell r="A8441" t="str">
            <v>C60154IH</v>
          </cell>
          <cell r="B8441">
            <v>42185</v>
          </cell>
          <cell r="C8441" t="str">
            <v>C60154</v>
          </cell>
          <cell r="D8441" t="str">
            <v>Exogenesis Corporation</v>
          </cell>
          <cell r="E8441" t="str">
            <v>MA</v>
          </cell>
          <cell r="F8441" t="str">
            <v>P1</v>
          </cell>
          <cell r="G8441" t="str">
            <v>SMALL</v>
          </cell>
          <cell r="H8441" t="str">
            <v>IH</v>
          </cell>
          <cell r="I8441" t="str">
            <v>0025438 - MEEHAN, MAUREEN</v>
          </cell>
        </row>
        <row r="8442">
          <cell r="A8442" t="str">
            <v>C60155IV</v>
          </cell>
          <cell r="B8442">
            <v>42185</v>
          </cell>
          <cell r="C8442" t="str">
            <v>C60155</v>
          </cell>
          <cell r="D8442" t="str">
            <v>Ink Outside The Box Incorporated</v>
          </cell>
          <cell r="E8442" t="str">
            <v>NH</v>
          </cell>
          <cell r="F8442" t="str">
            <v>P1</v>
          </cell>
          <cell r="G8442" t="str">
            <v>SMALL</v>
          </cell>
          <cell r="H8442" t="str">
            <v>IV</v>
          </cell>
          <cell r="I8442" t="str">
            <v>0025463 - ESP EMPLOYEE BENEFITS STATEGIES LLC</v>
          </cell>
        </row>
        <row r="8443">
          <cell r="A8443" t="str">
            <v>C60155JM</v>
          </cell>
          <cell r="B8443">
            <v>42185</v>
          </cell>
          <cell r="C8443" t="str">
            <v>C60155</v>
          </cell>
          <cell r="D8443" t="str">
            <v>Ink Outside The Box Incorporated</v>
          </cell>
          <cell r="E8443" t="str">
            <v>NH</v>
          </cell>
          <cell r="F8443" t="str">
            <v>P1</v>
          </cell>
          <cell r="G8443" t="str">
            <v>SMALL</v>
          </cell>
          <cell r="H8443" t="str">
            <v>JM</v>
          </cell>
          <cell r="I8443" t="str">
            <v>0025463 - ESP EMPLOYEE BENEFITS STATEGIES LLC</v>
          </cell>
        </row>
        <row r="8444">
          <cell r="A8444" t="str">
            <v>C60155MI</v>
          </cell>
          <cell r="B8444">
            <v>42185</v>
          </cell>
          <cell r="C8444" t="str">
            <v>C60155</v>
          </cell>
          <cell r="D8444" t="str">
            <v>Ink Outside The Box Incorporated</v>
          </cell>
          <cell r="E8444" t="str">
            <v>NH</v>
          </cell>
          <cell r="F8444" t="str">
            <v>P1</v>
          </cell>
          <cell r="G8444" t="str">
            <v>MCARE</v>
          </cell>
          <cell r="H8444" t="str">
            <v>MI</v>
          </cell>
          <cell r="I8444" t="str">
            <v>0025463 - ESP EMPLOYEE BENEFITS STATEGIES LLC</v>
          </cell>
        </row>
        <row r="8445">
          <cell r="A8445" t="str">
            <v>C60158IA</v>
          </cell>
          <cell r="B8445">
            <v>42185</v>
          </cell>
          <cell r="C8445" t="str">
            <v>C60158</v>
          </cell>
          <cell r="D8445" t="str">
            <v>Heidrea Communications LLC</v>
          </cell>
          <cell r="E8445" t="str">
            <v>MA</v>
          </cell>
          <cell r="F8445" t="str">
            <v>P1</v>
          </cell>
          <cell r="G8445" t="str">
            <v>SMALL</v>
          </cell>
          <cell r="H8445" t="str">
            <v>IA</v>
          </cell>
          <cell r="I8445" t="str">
            <v>0028003 - PARTNERS BENEFIT GROUP INC</v>
          </cell>
        </row>
        <row r="8446">
          <cell r="A8446" t="str">
            <v>C60158IH</v>
          </cell>
          <cell r="B8446">
            <v>42185</v>
          </cell>
          <cell r="C8446" t="str">
            <v>C60158</v>
          </cell>
          <cell r="D8446" t="str">
            <v>Heidrea Communications LLC</v>
          </cell>
          <cell r="E8446" t="str">
            <v>MA</v>
          </cell>
          <cell r="F8446" t="str">
            <v>P1</v>
          </cell>
          <cell r="G8446" t="str">
            <v>SMALL</v>
          </cell>
          <cell r="H8446" t="str">
            <v>IH</v>
          </cell>
          <cell r="I8446" t="str">
            <v>0028003 - PARTNERS BENEFIT GROUP INC</v>
          </cell>
        </row>
        <row r="8447">
          <cell r="A8447" t="str">
            <v>C60162IH</v>
          </cell>
          <cell r="B8447">
            <v>42185</v>
          </cell>
          <cell r="C8447" t="str">
            <v>C60162</v>
          </cell>
          <cell r="D8447" t="str">
            <v>Hamel Marcin Dunn Reardon &amp; Shea PC</v>
          </cell>
          <cell r="E8447" t="str">
            <v>MA</v>
          </cell>
          <cell r="F8447" t="str">
            <v>P1</v>
          </cell>
          <cell r="G8447" t="str">
            <v>SMALL</v>
          </cell>
          <cell r="H8447" t="str">
            <v>IH</v>
          </cell>
          <cell r="I8447" t="str">
            <v>0025287 - INCENTIVE GROUP</v>
          </cell>
        </row>
        <row r="8448">
          <cell r="A8448" t="str">
            <v>C60169IH</v>
          </cell>
          <cell r="B8448">
            <v>42185</v>
          </cell>
          <cell r="C8448" t="str">
            <v>C60169</v>
          </cell>
          <cell r="D8448" t="str">
            <v>Sustainability Roundtable Inc</v>
          </cell>
          <cell r="E8448" t="str">
            <v>MA</v>
          </cell>
          <cell r="F8448" t="str">
            <v>P1</v>
          </cell>
          <cell r="G8448" t="str">
            <v>SMALL</v>
          </cell>
          <cell r="H8448" t="str">
            <v>IH</v>
          </cell>
          <cell r="I8448" t="str">
            <v>0025361 - BRUCE CROHN LLC</v>
          </cell>
        </row>
        <row r="8449">
          <cell r="A8449" t="str">
            <v>C60170IH</v>
          </cell>
          <cell r="B8449">
            <v>42185</v>
          </cell>
          <cell r="C8449" t="str">
            <v>C60170</v>
          </cell>
          <cell r="D8449" t="str">
            <v>Shanahan Sound &amp; Electronics Inc</v>
          </cell>
          <cell r="E8449" t="str">
            <v>MA</v>
          </cell>
          <cell r="F8449" t="str">
            <v>P1</v>
          </cell>
          <cell r="G8449" t="str">
            <v>SMALL</v>
          </cell>
          <cell r="H8449" t="str">
            <v>IH</v>
          </cell>
          <cell r="I8449" t="str">
            <v>0025260 - WRIGHT, TINA L</v>
          </cell>
        </row>
        <row r="8450">
          <cell r="A8450" t="str">
            <v>C60172JM</v>
          </cell>
          <cell r="B8450">
            <v>42185</v>
          </cell>
          <cell r="C8450" t="str">
            <v>C60172</v>
          </cell>
          <cell r="D8450" t="str">
            <v>WVSR LLC</v>
          </cell>
          <cell r="E8450" t="str">
            <v>NH</v>
          </cell>
          <cell r="F8450" t="str">
            <v>P1</v>
          </cell>
          <cell r="G8450" t="str">
            <v>CRC</v>
          </cell>
          <cell r="H8450" t="str">
            <v>JM</v>
          </cell>
          <cell r="I8450" t="str">
            <v>0027823 - SENTINEL INSURANCE GROUP LLC N H</v>
          </cell>
        </row>
        <row r="8451">
          <cell r="A8451" t="str">
            <v>C60174JI</v>
          </cell>
          <cell r="B8451">
            <v>42185</v>
          </cell>
          <cell r="C8451" t="str">
            <v>C60174</v>
          </cell>
          <cell r="D8451" t="str">
            <v>C &amp; S Rehabilitation Inc</v>
          </cell>
          <cell r="E8451" t="str">
            <v>MA</v>
          </cell>
          <cell r="F8451" t="str">
            <v>P1</v>
          </cell>
          <cell r="G8451" t="str">
            <v>GPC</v>
          </cell>
          <cell r="H8451" t="str">
            <v>JI</v>
          </cell>
          <cell r="I8451" t="str">
            <v>0025425 - HEALTH SOLUTIONS INS AGENCY LLC</v>
          </cell>
        </row>
        <row r="8452">
          <cell r="A8452" t="str">
            <v>C60175IV</v>
          </cell>
          <cell r="B8452">
            <v>42185</v>
          </cell>
          <cell r="C8452" t="str">
            <v>C60175</v>
          </cell>
          <cell r="D8452" t="str">
            <v>Carter's Auto Center, Inc.</v>
          </cell>
          <cell r="E8452" t="str">
            <v>ME</v>
          </cell>
          <cell r="F8452" t="str">
            <v>P1</v>
          </cell>
          <cell r="G8452" t="str">
            <v>SMALL</v>
          </cell>
          <cell r="H8452" t="str">
            <v>IV</v>
          </cell>
          <cell r="I8452" t="str">
            <v>0027301 - GAGNE, ROGER N</v>
          </cell>
        </row>
        <row r="8453">
          <cell r="A8453" t="str">
            <v>C60175PO</v>
          </cell>
          <cell r="B8453">
            <v>42185</v>
          </cell>
          <cell r="C8453" t="str">
            <v>C60175</v>
          </cell>
          <cell r="D8453" t="str">
            <v>Carter's Auto Center, Inc.</v>
          </cell>
          <cell r="E8453" t="str">
            <v>ME</v>
          </cell>
          <cell r="F8453" t="str">
            <v>P1</v>
          </cell>
          <cell r="G8453" t="str">
            <v>SMALL</v>
          </cell>
          <cell r="H8453" t="str">
            <v>PO</v>
          </cell>
          <cell r="I8453" t="str">
            <v>0027301 - GAGNE, ROGER N</v>
          </cell>
        </row>
        <row r="8454">
          <cell r="A8454" t="str">
            <v>C60177JN</v>
          </cell>
          <cell r="B8454">
            <v>42185</v>
          </cell>
          <cell r="C8454" t="str">
            <v>C60177</v>
          </cell>
          <cell r="D8454" t="str">
            <v>Camarda Construction Corp</v>
          </cell>
          <cell r="E8454" t="str">
            <v>NH</v>
          </cell>
          <cell r="F8454" t="str">
            <v>P1</v>
          </cell>
          <cell r="G8454" t="str">
            <v>SMALL</v>
          </cell>
          <cell r="H8454" t="str">
            <v>JN</v>
          </cell>
          <cell r="I8454" t="str">
            <v>0025439 - INSURANCE SOLUTIONS CORPORATION</v>
          </cell>
        </row>
        <row r="8455">
          <cell r="A8455" t="str">
            <v>C60178IA</v>
          </cell>
          <cell r="B8455">
            <v>42185</v>
          </cell>
          <cell r="C8455" t="str">
            <v>C60178</v>
          </cell>
          <cell r="D8455" t="str">
            <v>3Play Media Inc</v>
          </cell>
          <cell r="E8455" t="str">
            <v>MA</v>
          </cell>
          <cell r="F8455" t="str">
            <v>P1</v>
          </cell>
          <cell r="G8455" t="str">
            <v>SMALL</v>
          </cell>
          <cell r="H8455" t="str">
            <v>IA</v>
          </cell>
          <cell r="I8455" t="str">
            <v>0033044 - WEST RIDGE INSURANCE AGENCY INC</v>
          </cell>
        </row>
        <row r="8456">
          <cell r="A8456" t="str">
            <v>C60178IH</v>
          </cell>
          <cell r="B8456">
            <v>42185</v>
          </cell>
          <cell r="C8456" t="str">
            <v>C60178</v>
          </cell>
          <cell r="D8456" t="str">
            <v>3Play Media Inc</v>
          </cell>
          <cell r="E8456" t="str">
            <v>MA</v>
          </cell>
          <cell r="F8456" t="str">
            <v>P1</v>
          </cell>
          <cell r="G8456" t="str">
            <v>SMALL</v>
          </cell>
          <cell r="H8456" t="str">
            <v>IH</v>
          </cell>
          <cell r="I8456" t="str">
            <v>0033044 - WEST RIDGE INSURANCE AGENCY INC</v>
          </cell>
        </row>
        <row r="8457">
          <cell r="A8457" t="str">
            <v>C60181MI</v>
          </cell>
          <cell r="B8457">
            <v>42185</v>
          </cell>
          <cell r="C8457" t="str">
            <v>C60181</v>
          </cell>
          <cell r="D8457" t="str">
            <v>Roberge Construction, Inc.</v>
          </cell>
          <cell r="E8457" t="str">
            <v>ME</v>
          </cell>
          <cell r="F8457" t="str">
            <v>P1</v>
          </cell>
          <cell r="G8457" t="str">
            <v>MCARE</v>
          </cell>
          <cell r="H8457" t="str">
            <v>MI</v>
          </cell>
          <cell r="I8457" t="str">
            <v>0025462 - CHAPPELL, ROBERT H</v>
          </cell>
        </row>
        <row r="8458">
          <cell r="A8458" t="str">
            <v>C60181PO</v>
          </cell>
          <cell r="B8458">
            <v>42185</v>
          </cell>
          <cell r="C8458" t="str">
            <v>C60181</v>
          </cell>
          <cell r="D8458" t="str">
            <v>Roberge Construction, Inc.</v>
          </cell>
          <cell r="E8458" t="str">
            <v>ME</v>
          </cell>
          <cell r="F8458" t="str">
            <v>P1</v>
          </cell>
          <cell r="G8458" t="str">
            <v>SMALL</v>
          </cell>
          <cell r="H8458" t="str">
            <v>PO</v>
          </cell>
          <cell r="I8458" t="str">
            <v>0025462 - CHAPPELL, ROBERT H</v>
          </cell>
        </row>
        <row r="8459">
          <cell r="A8459" t="str">
            <v>C60182IA</v>
          </cell>
          <cell r="B8459">
            <v>42185</v>
          </cell>
          <cell r="C8459" t="str">
            <v>C60182</v>
          </cell>
          <cell r="D8459" t="str">
            <v>Minus Eleven Inc</v>
          </cell>
          <cell r="E8459" t="str">
            <v>MA</v>
          </cell>
          <cell r="F8459" t="str">
            <v>P1</v>
          </cell>
          <cell r="G8459" t="str">
            <v>SMALL</v>
          </cell>
          <cell r="H8459" t="str">
            <v>IA</v>
          </cell>
          <cell r="I8459" t="str">
            <v>0025351 - EASTERN BENEFITS GROUP</v>
          </cell>
        </row>
        <row r="8460">
          <cell r="A8460" t="str">
            <v>C60183JM</v>
          </cell>
          <cell r="B8460">
            <v>42185</v>
          </cell>
          <cell r="C8460" t="str">
            <v>C60183</v>
          </cell>
          <cell r="D8460" t="str">
            <v>Enhanced Life Options Group</v>
          </cell>
          <cell r="E8460" t="str">
            <v>NH</v>
          </cell>
          <cell r="F8460" t="str">
            <v>P1</v>
          </cell>
          <cell r="G8460" t="str">
            <v>SMALL</v>
          </cell>
          <cell r="H8460" t="str">
            <v>JM</v>
          </cell>
          <cell r="I8460" t="str">
            <v>0025432 - MELCHER &amp; PRESCOTT AGENCY INC</v>
          </cell>
        </row>
        <row r="8461">
          <cell r="A8461" t="str">
            <v>C60187JM</v>
          </cell>
          <cell r="B8461">
            <v>42185</v>
          </cell>
          <cell r="C8461" t="str">
            <v>C60187</v>
          </cell>
          <cell r="D8461" t="str">
            <v>CJ Architects, LLC</v>
          </cell>
          <cell r="E8461" t="str">
            <v>NH</v>
          </cell>
          <cell r="F8461" t="str">
            <v>P1</v>
          </cell>
          <cell r="G8461" t="str">
            <v>SMALL</v>
          </cell>
          <cell r="H8461" t="str">
            <v>JM</v>
          </cell>
          <cell r="I8461" t="str">
            <v>0029794 - GRANITE GROUP BENEFITS LLC</v>
          </cell>
        </row>
        <row r="8462">
          <cell r="A8462" t="str">
            <v>C60188IA</v>
          </cell>
          <cell r="B8462">
            <v>42185</v>
          </cell>
          <cell r="C8462" t="str">
            <v>C60188</v>
          </cell>
          <cell r="D8462" t="str">
            <v>Edenred Commuter Benefit Solutions LLC</v>
          </cell>
          <cell r="E8462" t="str">
            <v>MA</v>
          </cell>
          <cell r="F8462" t="str">
            <v>P1</v>
          </cell>
          <cell r="G8462" t="str">
            <v>CRC</v>
          </cell>
          <cell r="H8462" t="str">
            <v>IA</v>
          </cell>
          <cell r="I8462" t="str">
            <v>0025672 - PAYCHEX AGENCY INC</v>
          </cell>
        </row>
        <row r="8463">
          <cell r="A8463" t="str">
            <v>C60188IH</v>
          </cell>
          <cell r="B8463">
            <v>42185</v>
          </cell>
          <cell r="C8463" t="str">
            <v>C60188</v>
          </cell>
          <cell r="D8463" t="str">
            <v>Edenred Commuter Benefit Solutions LLC</v>
          </cell>
          <cell r="E8463" t="str">
            <v>MA</v>
          </cell>
          <cell r="F8463" t="str">
            <v>P1</v>
          </cell>
          <cell r="G8463" t="str">
            <v>CRC</v>
          </cell>
          <cell r="H8463" t="str">
            <v>IH</v>
          </cell>
          <cell r="I8463" t="str">
            <v>0025672 - PAYCHEX AGENCY INC</v>
          </cell>
        </row>
        <row r="8464">
          <cell r="A8464" t="str">
            <v>C60189IH</v>
          </cell>
          <cell r="B8464">
            <v>42185</v>
          </cell>
          <cell r="C8464" t="str">
            <v>C60189</v>
          </cell>
          <cell r="D8464" t="str">
            <v>RHR Smith &amp; Company, C.P.A.'S</v>
          </cell>
          <cell r="E8464" t="str">
            <v>ME</v>
          </cell>
          <cell r="F8464" t="str">
            <v>P1</v>
          </cell>
          <cell r="G8464" t="str">
            <v>SMALL</v>
          </cell>
          <cell r="H8464" t="str">
            <v>IH</v>
          </cell>
          <cell r="I8464" t="str">
            <v>0025442 - E A SCRIBNER INSURANCE AGENCY INC</v>
          </cell>
        </row>
        <row r="8465">
          <cell r="A8465" t="str">
            <v>C60193IV</v>
          </cell>
          <cell r="B8465">
            <v>42185</v>
          </cell>
          <cell r="C8465" t="str">
            <v>C60193</v>
          </cell>
          <cell r="D8465" t="str">
            <v>Laurie E Williams CPA</v>
          </cell>
          <cell r="E8465" t="str">
            <v>NH</v>
          </cell>
          <cell r="F8465" t="str">
            <v>P1</v>
          </cell>
          <cell r="G8465" t="str">
            <v>SMALL</v>
          </cell>
          <cell r="H8465" t="str">
            <v>IV</v>
          </cell>
          <cell r="I8465" t="str">
            <v>0025407 - NEW ENGLAND EMPLOYEE BENEFITS COUNCIL</v>
          </cell>
        </row>
        <row r="8466">
          <cell r="A8466" t="str">
            <v>C60194IH</v>
          </cell>
          <cell r="B8466">
            <v>42185</v>
          </cell>
          <cell r="C8466" t="str">
            <v>C60194</v>
          </cell>
          <cell r="D8466" t="str">
            <v>TeenLife Media LLC</v>
          </cell>
          <cell r="E8466" t="str">
            <v>MA</v>
          </cell>
          <cell r="F8466" t="str">
            <v>P1</v>
          </cell>
          <cell r="G8466" t="str">
            <v>SMALL</v>
          </cell>
          <cell r="H8466" t="str">
            <v>IH</v>
          </cell>
          <cell r="I8466" t="str">
            <v>0025366 - BRUCE CROHN LLC</v>
          </cell>
        </row>
        <row r="8467">
          <cell r="A8467" t="str">
            <v>C60195PO</v>
          </cell>
          <cell r="B8467">
            <v>42185</v>
          </cell>
          <cell r="C8467" t="str">
            <v>C60195</v>
          </cell>
          <cell r="D8467" t="str">
            <v>Union River Telephone Co.</v>
          </cell>
          <cell r="E8467" t="str">
            <v>ME</v>
          </cell>
          <cell r="F8467" t="str">
            <v>P1</v>
          </cell>
          <cell r="G8467" t="str">
            <v>SMALL</v>
          </cell>
          <cell r="H8467" t="str">
            <v>PO</v>
          </cell>
          <cell r="I8467" t="str">
            <v>0025467 - CARROLL HARPER &amp; ASSOCIATES INC</v>
          </cell>
        </row>
        <row r="8468">
          <cell r="A8468" t="str">
            <v>C60196IH</v>
          </cell>
          <cell r="B8468">
            <v>42185</v>
          </cell>
          <cell r="C8468" t="str">
            <v>C60196</v>
          </cell>
          <cell r="D8468" t="str">
            <v>Hammond &amp; Dargis CPA</v>
          </cell>
          <cell r="E8468" t="str">
            <v>ME</v>
          </cell>
          <cell r="F8468" t="str">
            <v>P1</v>
          </cell>
          <cell r="G8468" t="str">
            <v>SMALL</v>
          </cell>
          <cell r="H8468" t="str">
            <v>IH</v>
          </cell>
          <cell r="I8468" t="str">
            <v>0031201 - PAQUIN &amp; CARROLL LLC</v>
          </cell>
        </row>
        <row r="8469">
          <cell r="A8469" t="str">
            <v>C60197IA</v>
          </cell>
          <cell r="B8469">
            <v>42185</v>
          </cell>
          <cell r="C8469" t="str">
            <v>C60197</v>
          </cell>
          <cell r="D8469" t="str">
            <v>Ivenix, Inc.</v>
          </cell>
          <cell r="E8469" t="str">
            <v>MA</v>
          </cell>
          <cell r="F8469" t="str">
            <v>P1</v>
          </cell>
          <cell r="G8469" t="str">
            <v>SMALL</v>
          </cell>
          <cell r="H8469" t="str">
            <v>IA</v>
          </cell>
          <cell r="I8469" t="str">
            <v>0025332 - BROWN &amp; BROWN OF MASSACHUSETTS LLC</v>
          </cell>
        </row>
        <row r="8470">
          <cell r="A8470" t="str">
            <v>C60197IH</v>
          </cell>
          <cell r="B8470">
            <v>42185</v>
          </cell>
          <cell r="C8470" t="str">
            <v>C60197</v>
          </cell>
          <cell r="D8470" t="str">
            <v>Ivenix, Inc.</v>
          </cell>
          <cell r="E8470" t="str">
            <v>MA</v>
          </cell>
          <cell r="F8470" t="str">
            <v>P1</v>
          </cell>
          <cell r="G8470" t="str">
            <v>SMALL</v>
          </cell>
          <cell r="H8470" t="str">
            <v>IH</v>
          </cell>
          <cell r="I8470" t="str">
            <v>0025332 - BROWN &amp; BROWN OF MASSACHUSETTS LLC</v>
          </cell>
        </row>
        <row r="8471">
          <cell r="A8471" t="str">
            <v>C60205IH</v>
          </cell>
          <cell r="B8471">
            <v>42185</v>
          </cell>
          <cell r="C8471" t="str">
            <v>C60205</v>
          </cell>
          <cell r="D8471" t="str">
            <v>Delapa Construction Co Inc</v>
          </cell>
          <cell r="E8471" t="str">
            <v>MA</v>
          </cell>
          <cell r="F8471" t="str">
            <v>P1</v>
          </cell>
          <cell r="G8471" t="str">
            <v>SMALL</v>
          </cell>
          <cell r="H8471" t="str">
            <v>IH</v>
          </cell>
          <cell r="I8471" t="str">
            <v>0025347 - DESIGNED BENEFITS GROUP</v>
          </cell>
        </row>
        <row r="8472">
          <cell r="A8472" t="str">
            <v>C60206IH</v>
          </cell>
          <cell r="B8472">
            <v>42185</v>
          </cell>
          <cell r="C8472" t="str">
            <v>C60206</v>
          </cell>
          <cell r="D8472" t="str">
            <v>Finneran &amp; Nicholson PC</v>
          </cell>
          <cell r="E8472" t="str">
            <v>MA</v>
          </cell>
          <cell r="F8472" t="str">
            <v>P1</v>
          </cell>
          <cell r="G8472" t="str">
            <v>SMALL</v>
          </cell>
          <cell r="H8472" t="str">
            <v>IH</v>
          </cell>
          <cell r="I8472" t="str">
            <v>0025429 - CROSS INSURANCE - MANCHESTER</v>
          </cell>
        </row>
        <row r="8473">
          <cell r="A8473" t="str">
            <v>C60208IA</v>
          </cell>
          <cell r="B8473">
            <v>42185</v>
          </cell>
          <cell r="C8473" t="str">
            <v>C60208</v>
          </cell>
          <cell r="D8473" t="str">
            <v>EvaluatePharma USA Inc</v>
          </cell>
          <cell r="E8473" t="str">
            <v>MA</v>
          </cell>
          <cell r="F8473" t="str">
            <v>P1</v>
          </cell>
          <cell r="G8473" t="str">
            <v>SMALL</v>
          </cell>
          <cell r="H8473" t="str">
            <v>IA</v>
          </cell>
          <cell r="I8473" t="str">
            <v>0025455 - WILLIAM GALLAGHER  ASSOCIATES</v>
          </cell>
        </row>
        <row r="8474">
          <cell r="A8474" t="str">
            <v>C60208IH</v>
          </cell>
          <cell r="B8474">
            <v>42185</v>
          </cell>
          <cell r="C8474" t="str">
            <v>C60208</v>
          </cell>
          <cell r="D8474" t="str">
            <v>EvaluatePharma USA Inc</v>
          </cell>
          <cell r="E8474" t="str">
            <v>MA</v>
          </cell>
          <cell r="F8474" t="str">
            <v>P1</v>
          </cell>
          <cell r="G8474" t="str">
            <v>SMALL</v>
          </cell>
          <cell r="H8474" t="str">
            <v>IH</v>
          </cell>
          <cell r="I8474" t="str">
            <v>0025455 - WILLIAM GALLAGHER  ASSOCIATES</v>
          </cell>
        </row>
        <row r="8475">
          <cell r="A8475" t="str">
            <v>C60210IH</v>
          </cell>
          <cell r="B8475">
            <v>42185</v>
          </cell>
          <cell r="C8475" t="str">
            <v>C60210</v>
          </cell>
          <cell r="D8475" t="str">
            <v>Medfield Smiles PC</v>
          </cell>
          <cell r="E8475" t="str">
            <v>MA</v>
          </cell>
          <cell r="F8475" t="str">
            <v>P1</v>
          </cell>
          <cell r="G8475" t="str">
            <v>SMALL</v>
          </cell>
          <cell r="H8475" t="str">
            <v>IH</v>
          </cell>
          <cell r="I8475" t="str">
            <v>0025671 - SPRING INSURANCE GROUP LLC</v>
          </cell>
        </row>
        <row r="8476">
          <cell r="A8476" t="str">
            <v>C60212IA</v>
          </cell>
          <cell r="B8476">
            <v>42185</v>
          </cell>
          <cell r="C8476" t="str">
            <v>C60212</v>
          </cell>
          <cell r="D8476" t="str">
            <v>Visterra Inc</v>
          </cell>
          <cell r="E8476" t="str">
            <v>MA</v>
          </cell>
          <cell r="F8476" t="str">
            <v>P1</v>
          </cell>
          <cell r="G8476" t="str">
            <v>SMALL</v>
          </cell>
          <cell r="H8476" t="str">
            <v>IA</v>
          </cell>
          <cell r="I8476" t="str">
            <v>0025453 - MCGRATH INSURANCE BROKERAGE INC</v>
          </cell>
        </row>
        <row r="8477">
          <cell r="A8477" t="str">
            <v>C60213JM</v>
          </cell>
          <cell r="B8477">
            <v>42185</v>
          </cell>
          <cell r="C8477" t="str">
            <v>C60213</v>
          </cell>
          <cell r="D8477" t="str">
            <v>DDG Fabrication, LLC</v>
          </cell>
          <cell r="E8477" t="str">
            <v>NH</v>
          </cell>
          <cell r="F8477" t="str">
            <v>P1</v>
          </cell>
          <cell r="G8477" t="str">
            <v>SMALL</v>
          </cell>
          <cell r="H8477" t="str">
            <v>JM</v>
          </cell>
          <cell r="I8477" t="str">
            <v>0025471 - FREDERICO, CARMEN</v>
          </cell>
        </row>
        <row r="8478">
          <cell r="A8478" t="str">
            <v>C60215JH</v>
          </cell>
          <cell r="B8478">
            <v>42185</v>
          </cell>
          <cell r="C8478" t="str">
            <v>C60215</v>
          </cell>
          <cell r="D8478" t="str">
            <v>Amusement Media Inc</v>
          </cell>
          <cell r="E8478" t="str">
            <v>NH</v>
          </cell>
          <cell r="F8478" t="str">
            <v>P1</v>
          </cell>
          <cell r="G8478" t="str">
            <v>SMALL</v>
          </cell>
          <cell r="H8478" t="str">
            <v>JH</v>
          </cell>
          <cell r="I8478" t="str">
            <v>0025426 - AFFORDABLE HEALTH SOLUTIONS</v>
          </cell>
        </row>
        <row r="8479">
          <cell r="A8479" t="str">
            <v>C60216JH</v>
          </cell>
          <cell r="B8479">
            <v>42185</v>
          </cell>
          <cell r="C8479" t="str">
            <v>C60216</v>
          </cell>
          <cell r="D8479" t="str">
            <v>The Wellness Solution</v>
          </cell>
          <cell r="E8479" t="str">
            <v>ME</v>
          </cell>
          <cell r="F8479" t="str">
            <v>P1</v>
          </cell>
          <cell r="G8479" t="str">
            <v>SMALL</v>
          </cell>
          <cell r="H8479" t="str">
            <v>JH</v>
          </cell>
          <cell r="I8479" t="str">
            <v>0030850 - BGA INSURANCE AGENCY INC</v>
          </cell>
        </row>
        <row r="8480">
          <cell r="A8480" t="str">
            <v>C60218IA</v>
          </cell>
          <cell r="B8480">
            <v>42185</v>
          </cell>
          <cell r="C8480" t="str">
            <v>C60218</v>
          </cell>
          <cell r="D8480" t="str">
            <v>Safar Coiffures Inc</v>
          </cell>
          <cell r="E8480" t="str">
            <v>MA</v>
          </cell>
          <cell r="F8480" t="str">
            <v>P1</v>
          </cell>
          <cell r="G8480" t="str">
            <v>SMALL</v>
          </cell>
          <cell r="H8480" t="str">
            <v>IA</v>
          </cell>
          <cell r="I8480" t="str">
            <v>0025434 - WOODWARD, BRADY</v>
          </cell>
        </row>
        <row r="8481">
          <cell r="A8481" t="str">
            <v>C60218IH</v>
          </cell>
          <cell r="B8481">
            <v>42185</v>
          </cell>
          <cell r="C8481" t="str">
            <v>C60218</v>
          </cell>
          <cell r="D8481" t="str">
            <v>Safar Coiffures Inc</v>
          </cell>
          <cell r="E8481" t="str">
            <v>MA</v>
          </cell>
          <cell r="F8481" t="str">
            <v>P1</v>
          </cell>
          <cell r="G8481" t="str">
            <v>SMALL</v>
          </cell>
          <cell r="H8481" t="str">
            <v>IH</v>
          </cell>
          <cell r="I8481" t="str">
            <v>0025434 - WOODWARD, BRADY</v>
          </cell>
        </row>
        <row r="8482">
          <cell r="A8482" t="str">
            <v>C60219IV</v>
          </cell>
          <cell r="B8482">
            <v>42185</v>
          </cell>
          <cell r="C8482" t="str">
            <v>C60219</v>
          </cell>
          <cell r="D8482" t="str">
            <v>Lineage Capital LLC</v>
          </cell>
          <cell r="E8482" t="str">
            <v>MA</v>
          </cell>
          <cell r="F8482" t="str">
            <v>P1</v>
          </cell>
          <cell r="G8482" t="str">
            <v>SMALL</v>
          </cell>
          <cell r="H8482" t="str">
            <v>IV</v>
          </cell>
          <cell r="I8482" t="str">
            <v>0025433 - NORTHWESTERN BENEFIT ASSOC INSURANCE AGCY INC</v>
          </cell>
        </row>
        <row r="8483">
          <cell r="A8483" t="str">
            <v>C60222IH</v>
          </cell>
          <cell r="B8483">
            <v>42185</v>
          </cell>
          <cell r="C8483" t="str">
            <v>C60222</v>
          </cell>
          <cell r="D8483" t="str">
            <v>Patient First Chiropractic &amp; Physical Therapy PC</v>
          </cell>
          <cell r="E8483" t="str">
            <v>MA</v>
          </cell>
          <cell r="F8483" t="str">
            <v>P1</v>
          </cell>
          <cell r="G8483" t="str">
            <v>SMALL</v>
          </cell>
          <cell r="H8483" t="str">
            <v>IH</v>
          </cell>
          <cell r="I8483" t="str">
            <v>0025367 - BSI INSURANCE AGENCY INC</v>
          </cell>
        </row>
        <row r="8484">
          <cell r="A8484" t="str">
            <v>C60223IA</v>
          </cell>
          <cell r="B8484">
            <v>42185</v>
          </cell>
          <cell r="C8484" t="str">
            <v>C60223</v>
          </cell>
          <cell r="D8484" t="str">
            <v>Newton Wellesley ObGyn PC</v>
          </cell>
          <cell r="E8484" t="str">
            <v>MA</v>
          </cell>
          <cell r="F8484" t="str">
            <v>P1</v>
          </cell>
          <cell r="G8484" t="str">
            <v>SMALL</v>
          </cell>
          <cell r="H8484" t="str">
            <v>IA</v>
          </cell>
          <cell r="I8484" t="str">
            <v>0025348 - EASTERN BENEFITS GROUP</v>
          </cell>
        </row>
        <row r="8485">
          <cell r="A8485" t="str">
            <v>C60223IH</v>
          </cell>
          <cell r="B8485">
            <v>42185</v>
          </cell>
          <cell r="C8485" t="str">
            <v>C60223</v>
          </cell>
          <cell r="D8485" t="str">
            <v>Newton Wellesley ObGyn PC</v>
          </cell>
          <cell r="E8485" t="str">
            <v>MA</v>
          </cell>
          <cell r="F8485" t="str">
            <v>P1</v>
          </cell>
          <cell r="G8485" t="str">
            <v>SMALL</v>
          </cell>
          <cell r="H8485" t="str">
            <v>IH</v>
          </cell>
          <cell r="I8485" t="str">
            <v>0025348 - EASTERN BENEFITS GROUP</v>
          </cell>
        </row>
        <row r="8486">
          <cell r="A8486" t="str">
            <v>C60224IH</v>
          </cell>
          <cell r="B8486">
            <v>42185</v>
          </cell>
          <cell r="C8486" t="str">
            <v>C60224</v>
          </cell>
          <cell r="D8486" t="str">
            <v>The Rogers Law Firm PC</v>
          </cell>
          <cell r="E8486" t="str">
            <v>MA</v>
          </cell>
          <cell r="F8486" t="str">
            <v>P1</v>
          </cell>
          <cell r="G8486" t="str">
            <v>SMALL</v>
          </cell>
          <cell r="H8486" t="str">
            <v>IH</v>
          </cell>
          <cell r="I8486" t="str">
            <v>0025360 - EASTERN BENEFITS GROUP</v>
          </cell>
        </row>
        <row r="8487">
          <cell r="A8487" t="str">
            <v>C60227IH</v>
          </cell>
          <cell r="B8487">
            <v>42185</v>
          </cell>
          <cell r="C8487" t="str">
            <v>C60227</v>
          </cell>
          <cell r="D8487" t="str">
            <v>Julies Family Learning Program</v>
          </cell>
          <cell r="E8487" t="str">
            <v>MA</v>
          </cell>
          <cell r="F8487" t="str">
            <v>P1</v>
          </cell>
          <cell r="G8487" t="str">
            <v>SMALL</v>
          </cell>
          <cell r="H8487" t="str">
            <v>IH</v>
          </cell>
          <cell r="I8487" t="str">
            <v>0025354 - EBS INSURANCE BROKERS INC</v>
          </cell>
        </row>
        <row r="8488">
          <cell r="A8488" t="str">
            <v>C60229IH</v>
          </cell>
          <cell r="B8488">
            <v>42185</v>
          </cell>
          <cell r="C8488" t="str">
            <v>C60229</v>
          </cell>
          <cell r="D8488" t="str">
            <v>LLL, Inc.</v>
          </cell>
          <cell r="E8488" t="str">
            <v>ME</v>
          </cell>
          <cell r="F8488" t="str">
            <v>P1</v>
          </cell>
          <cell r="G8488" t="str">
            <v>SMALL</v>
          </cell>
          <cell r="H8488" t="str">
            <v>IH</v>
          </cell>
          <cell r="I8488" t="str">
            <v>0025458 - LMR INSURANCE INC</v>
          </cell>
        </row>
        <row r="8489">
          <cell r="A8489" t="str">
            <v>C60232IA</v>
          </cell>
          <cell r="B8489">
            <v>42185</v>
          </cell>
          <cell r="C8489" t="str">
            <v>C60232</v>
          </cell>
          <cell r="D8489" t="str">
            <v>Redstar Ventures LLC</v>
          </cell>
          <cell r="E8489" t="str">
            <v>MA</v>
          </cell>
          <cell r="F8489" t="str">
            <v>P1</v>
          </cell>
          <cell r="G8489" t="str">
            <v>SMALL</v>
          </cell>
          <cell r="H8489" t="str">
            <v>IA</v>
          </cell>
          <cell r="I8489" t="str">
            <v>0033041 - GALLAGHER BENEFIT SERVICES INC</v>
          </cell>
        </row>
        <row r="8490">
          <cell r="A8490" t="str">
            <v>C60232IH</v>
          </cell>
          <cell r="B8490">
            <v>42185</v>
          </cell>
          <cell r="C8490" t="str">
            <v>C60232</v>
          </cell>
          <cell r="D8490" t="str">
            <v>Redstar Ventures LLC</v>
          </cell>
          <cell r="E8490" t="str">
            <v>MA</v>
          </cell>
          <cell r="F8490" t="str">
            <v>P1</v>
          </cell>
          <cell r="G8490" t="str">
            <v>SMALL</v>
          </cell>
          <cell r="H8490" t="str">
            <v>IH</v>
          </cell>
          <cell r="I8490" t="str">
            <v>0033041 - GALLAGHER BENEFIT SERVICES INC</v>
          </cell>
        </row>
        <row r="8491">
          <cell r="A8491" t="str">
            <v>C60235IV</v>
          </cell>
          <cell r="B8491">
            <v>42185</v>
          </cell>
          <cell r="C8491" t="str">
            <v>C60235</v>
          </cell>
          <cell r="D8491" t="str">
            <v>Jeffrey A Zall Attorney at Law</v>
          </cell>
          <cell r="E8491" t="str">
            <v>NH</v>
          </cell>
          <cell r="F8491" t="str">
            <v>P1</v>
          </cell>
          <cell r="G8491" t="str">
            <v>SMALL</v>
          </cell>
          <cell r="H8491" t="str">
            <v>IV</v>
          </cell>
          <cell r="I8491" t="str">
            <v>0025431 - DONOHUE JR, STEPHEN J</v>
          </cell>
        </row>
        <row r="8492">
          <cell r="A8492" t="str">
            <v>C60237IH</v>
          </cell>
          <cell r="B8492">
            <v>42185</v>
          </cell>
          <cell r="C8492" t="str">
            <v>C60237</v>
          </cell>
          <cell r="D8492" t="str">
            <v>Needham Oil &amp; Air LLC</v>
          </cell>
          <cell r="E8492" t="str">
            <v>MA</v>
          </cell>
          <cell r="F8492" t="str">
            <v>P1</v>
          </cell>
          <cell r="G8492" t="str">
            <v>SMALL</v>
          </cell>
          <cell r="H8492" t="str">
            <v>IH</v>
          </cell>
          <cell r="I8492" t="str">
            <v>0027323 - PROVIDER INSURANCE GROUP INC</v>
          </cell>
        </row>
        <row r="8493">
          <cell r="A8493" t="str">
            <v>C60239PO</v>
          </cell>
          <cell r="B8493">
            <v>42185</v>
          </cell>
          <cell r="C8493" t="str">
            <v>C60239</v>
          </cell>
          <cell r="D8493" t="str">
            <v>Coastal Services</v>
          </cell>
          <cell r="E8493" t="str">
            <v>ME</v>
          </cell>
          <cell r="F8493" t="str">
            <v>P1</v>
          </cell>
          <cell r="G8493" t="str">
            <v>SMALL</v>
          </cell>
          <cell r="H8493" t="str">
            <v>PO</v>
          </cell>
          <cell r="I8493" t="str">
            <v>0025362 - SINTON, JAMES MICHAEL</v>
          </cell>
        </row>
        <row r="8494">
          <cell r="A8494" t="str">
            <v>C60241IA</v>
          </cell>
          <cell r="B8494">
            <v>42185</v>
          </cell>
          <cell r="C8494" t="str">
            <v>C60241</v>
          </cell>
          <cell r="D8494" t="str">
            <v>Mammoth Fire Alarms Inc</v>
          </cell>
          <cell r="E8494" t="str">
            <v>MA</v>
          </cell>
          <cell r="F8494" t="str">
            <v>P1</v>
          </cell>
          <cell r="G8494" t="str">
            <v>SMALL</v>
          </cell>
          <cell r="H8494" t="str">
            <v>IA</v>
          </cell>
          <cell r="I8494" t="str">
            <v>0025391 - INTEGRATED INSURANCE SOLUTIONS LLC</v>
          </cell>
        </row>
        <row r="8495">
          <cell r="A8495" t="str">
            <v>C60241IH</v>
          </cell>
          <cell r="B8495">
            <v>42185</v>
          </cell>
          <cell r="C8495" t="str">
            <v>C60241</v>
          </cell>
          <cell r="D8495" t="str">
            <v>Mammoth Fire Alarms Inc</v>
          </cell>
          <cell r="E8495" t="str">
            <v>MA</v>
          </cell>
          <cell r="F8495" t="str">
            <v>P1</v>
          </cell>
          <cell r="G8495" t="str">
            <v>SMALL</v>
          </cell>
          <cell r="H8495" t="str">
            <v>IH</v>
          </cell>
          <cell r="I8495" t="str">
            <v>0025391 - INTEGRATED INSURANCE SOLUTIONS LLC</v>
          </cell>
        </row>
        <row r="8496">
          <cell r="A8496" t="str">
            <v>C60243IH</v>
          </cell>
          <cell r="B8496">
            <v>42185</v>
          </cell>
          <cell r="C8496" t="str">
            <v>C60243</v>
          </cell>
          <cell r="D8496" t="str">
            <v>The Skill Bureau</v>
          </cell>
          <cell r="E8496" t="str">
            <v>MA</v>
          </cell>
          <cell r="F8496" t="str">
            <v>P1</v>
          </cell>
          <cell r="G8496" t="str">
            <v>SMALL</v>
          </cell>
          <cell r="H8496" t="str">
            <v>IH</v>
          </cell>
          <cell r="I8496" t="str">
            <v>0026565 - SMALL BUSINESS INSURANCE AGENCY INC</v>
          </cell>
        </row>
        <row r="8497">
          <cell r="A8497" t="str">
            <v>C60244IH</v>
          </cell>
          <cell r="B8497">
            <v>42185</v>
          </cell>
          <cell r="C8497" t="str">
            <v>C60244</v>
          </cell>
          <cell r="D8497" t="str">
            <v>Moes Southwest Grill</v>
          </cell>
          <cell r="E8497" t="str">
            <v>MA</v>
          </cell>
          <cell r="F8497" t="str">
            <v>P1</v>
          </cell>
          <cell r="G8497" t="str">
            <v>SMALL</v>
          </cell>
          <cell r="H8497" t="str">
            <v>IH</v>
          </cell>
          <cell r="I8497" t="str">
            <v>0025952 - BOSTON COMMONWEALTH ADVANTAGE LLC</v>
          </cell>
        </row>
        <row r="8498">
          <cell r="A8498" t="str">
            <v>C60246IV</v>
          </cell>
          <cell r="B8498">
            <v>42185</v>
          </cell>
          <cell r="C8498" t="str">
            <v>C60246</v>
          </cell>
          <cell r="D8498" t="str">
            <v>Bedard Pharmacy, Inc.</v>
          </cell>
          <cell r="E8498" t="str">
            <v>ME</v>
          </cell>
          <cell r="F8498" t="str">
            <v>P1</v>
          </cell>
          <cell r="G8498" t="str">
            <v>SMALL</v>
          </cell>
          <cell r="H8498" t="str">
            <v>IV</v>
          </cell>
          <cell r="I8498" t="str">
            <v>0025440 - BUSINESS INSURANCE AGENCY</v>
          </cell>
        </row>
        <row r="8499">
          <cell r="A8499" t="str">
            <v>C60246PO</v>
          </cell>
          <cell r="B8499">
            <v>42185</v>
          </cell>
          <cell r="C8499" t="str">
            <v>C60246</v>
          </cell>
          <cell r="D8499" t="str">
            <v>Bedard Pharmacy, Inc.</v>
          </cell>
          <cell r="E8499" t="str">
            <v>ME</v>
          </cell>
          <cell r="F8499" t="str">
            <v>P1</v>
          </cell>
          <cell r="G8499" t="str">
            <v>SMALL</v>
          </cell>
          <cell r="H8499" t="str">
            <v>PO</v>
          </cell>
          <cell r="I8499" t="str">
            <v>0025440 - BUSINESS INSURANCE AGENCY</v>
          </cell>
        </row>
        <row r="8500">
          <cell r="A8500" t="str">
            <v>C60247IH</v>
          </cell>
          <cell r="B8500">
            <v>42185</v>
          </cell>
          <cell r="C8500" t="str">
            <v>C60247</v>
          </cell>
          <cell r="D8500" t="str">
            <v>Planpow Realty Corporation</v>
          </cell>
          <cell r="E8500" t="str">
            <v>MA</v>
          </cell>
          <cell r="F8500" t="str">
            <v>P1</v>
          </cell>
          <cell r="G8500" t="str">
            <v>SMALL</v>
          </cell>
          <cell r="H8500" t="str">
            <v>IH</v>
          </cell>
          <cell r="I8500" t="str">
            <v>0025492 - JAMES J HERLIHY INSURANCE AGENCY INC</v>
          </cell>
        </row>
        <row r="8501">
          <cell r="A8501" t="str">
            <v>C60248IH</v>
          </cell>
          <cell r="B8501">
            <v>42185</v>
          </cell>
          <cell r="C8501" t="str">
            <v>C60248</v>
          </cell>
          <cell r="D8501" t="str">
            <v>Canal Side Family Dental Care Inc</v>
          </cell>
          <cell r="E8501" t="str">
            <v>MA</v>
          </cell>
          <cell r="F8501" t="str">
            <v>P1</v>
          </cell>
          <cell r="G8501" t="str">
            <v>SMALL</v>
          </cell>
          <cell r="H8501" t="str">
            <v>IH</v>
          </cell>
          <cell r="I8501" t="str">
            <v>0025428 - SPRING INSURANCE GROUP LLC</v>
          </cell>
        </row>
        <row r="8502">
          <cell r="A8502" t="str">
            <v>C60255IV</v>
          </cell>
          <cell r="B8502">
            <v>42185</v>
          </cell>
          <cell r="C8502" t="str">
            <v>C60255</v>
          </cell>
          <cell r="D8502" t="str">
            <v>Miguel Velazquez, DO, PA</v>
          </cell>
          <cell r="E8502" t="str">
            <v>ME</v>
          </cell>
          <cell r="F8502" t="str">
            <v>P1</v>
          </cell>
          <cell r="G8502" t="str">
            <v>SMALL</v>
          </cell>
          <cell r="H8502" t="str">
            <v>IV</v>
          </cell>
          <cell r="I8502" t="str">
            <v>0025460 - KYES AGENCY</v>
          </cell>
        </row>
        <row r="8503">
          <cell r="A8503" t="str">
            <v>C60261IH</v>
          </cell>
          <cell r="B8503">
            <v>42185</v>
          </cell>
          <cell r="C8503" t="str">
            <v>C60261</v>
          </cell>
          <cell r="D8503" t="str">
            <v>Servpro of Concord</v>
          </cell>
          <cell r="E8503" t="str">
            <v>NH</v>
          </cell>
          <cell r="F8503" t="str">
            <v>P1</v>
          </cell>
          <cell r="G8503" t="str">
            <v>SMALL</v>
          </cell>
          <cell r="H8503" t="str">
            <v>IH</v>
          </cell>
          <cell r="I8503" t="str">
            <v>0025404 - BROWN &amp; BROWN OF NEW HAMPSHIRE. INC</v>
          </cell>
        </row>
        <row r="8504">
          <cell r="A8504" t="str">
            <v>C60263IH</v>
          </cell>
          <cell r="B8504">
            <v>42185</v>
          </cell>
          <cell r="C8504" t="str">
            <v>C60263</v>
          </cell>
          <cell r="D8504" t="str">
            <v>From The Top Inc</v>
          </cell>
          <cell r="E8504" t="str">
            <v>MA</v>
          </cell>
          <cell r="F8504" t="str">
            <v>P1</v>
          </cell>
          <cell r="G8504" t="str">
            <v>SMALL</v>
          </cell>
          <cell r="H8504" t="str">
            <v>IH</v>
          </cell>
          <cell r="I8504" t="str">
            <v>0032607 - BOSTONIAN GROUP INSURANCE AGENCY</v>
          </cell>
        </row>
        <row r="8505">
          <cell r="A8505" t="str">
            <v>C60265IH</v>
          </cell>
          <cell r="B8505">
            <v>42185</v>
          </cell>
          <cell r="C8505" t="str">
            <v>C60265</v>
          </cell>
          <cell r="D8505" t="str">
            <v>Milestone Foundation, Inc.</v>
          </cell>
          <cell r="E8505" t="str">
            <v>ME</v>
          </cell>
          <cell r="F8505" t="str">
            <v>P1</v>
          </cell>
          <cell r="G8505" t="str">
            <v>SMALL</v>
          </cell>
          <cell r="H8505" t="str">
            <v>IH</v>
          </cell>
          <cell r="I8505" t="str">
            <v>0025401 - ACADIA BENEFITS INC</v>
          </cell>
        </row>
        <row r="8506">
          <cell r="A8506" t="str">
            <v>C60265IV</v>
          </cell>
          <cell r="B8506">
            <v>42185</v>
          </cell>
          <cell r="C8506" t="str">
            <v>C60265</v>
          </cell>
          <cell r="D8506" t="str">
            <v>Milestone Foundation, Inc.</v>
          </cell>
          <cell r="E8506" t="str">
            <v>ME</v>
          </cell>
          <cell r="F8506" t="str">
            <v>P1</v>
          </cell>
          <cell r="G8506" t="str">
            <v>SMALL</v>
          </cell>
          <cell r="H8506" t="str">
            <v>IV</v>
          </cell>
          <cell r="I8506" t="str">
            <v>0025401 - ACADIA BENEFITS INC</v>
          </cell>
        </row>
        <row r="8507">
          <cell r="A8507" t="str">
            <v>C60270IA</v>
          </cell>
          <cell r="B8507">
            <v>42185</v>
          </cell>
          <cell r="C8507" t="str">
            <v>C60270</v>
          </cell>
          <cell r="D8507" t="str">
            <v>National Van Builders Inc</v>
          </cell>
          <cell r="E8507" t="str">
            <v>MA</v>
          </cell>
          <cell r="F8507" t="str">
            <v>P1</v>
          </cell>
          <cell r="G8507" t="str">
            <v>SMALL</v>
          </cell>
          <cell r="H8507" t="str">
            <v>IA</v>
          </cell>
          <cell r="I8507" t="str">
            <v>0025390 - PAYCHEX AGENCY INC</v>
          </cell>
        </row>
        <row r="8508">
          <cell r="A8508" t="str">
            <v>C60270IH</v>
          </cell>
          <cell r="B8508">
            <v>42185</v>
          </cell>
          <cell r="C8508" t="str">
            <v>C60270</v>
          </cell>
          <cell r="D8508" t="str">
            <v>National Van Builders Inc</v>
          </cell>
          <cell r="E8508" t="str">
            <v>MA</v>
          </cell>
          <cell r="F8508" t="str">
            <v>P1</v>
          </cell>
          <cell r="G8508" t="str">
            <v>SMALL</v>
          </cell>
          <cell r="H8508" t="str">
            <v>IH</v>
          </cell>
          <cell r="I8508" t="str">
            <v>0025390 - PAYCHEX AGENCY INC</v>
          </cell>
        </row>
        <row r="8509">
          <cell r="A8509" t="str">
            <v>C60271IH</v>
          </cell>
          <cell r="B8509">
            <v>42185</v>
          </cell>
          <cell r="C8509" t="str">
            <v>C60271</v>
          </cell>
          <cell r="D8509" t="str">
            <v>Temple Beth Elohim</v>
          </cell>
          <cell r="E8509" t="str">
            <v>MA</v>
          </cell>
          <cell r="F8509" t="str">
            <v>P1</v>
          </cell>
          <cell r="G8509" t="str">
            <v>SMALL</v>
          </cell>
          <cell r="H8509" t="str">
            <v>IH</v>
          </cell>
          <cell r="I8509" t="str">
            <v>0025345 - BROWN &amp; BROWN OF MASSACHUSETTS LLC</v>
          </cell>
        </row>
        <row r="8510">
          <cell r="A8510" t="str">
            <v>C60273IA</v>
          </cell>
          <cell r="B8510">
            <v>42185</v>
          </cell>
          <cell r="C8510" t="str">
            <v>C60273</v>
          </cell>
          <cell r="D8510" t="str">
            <v>JackRabbit Design Inc</v>
          </cell>
          <cell r="E8510" t="str">
            <v>MA</v>
          </cell>
          <cell r="F8510" t="str">
            <v>P1</v>
          </cell>
          <cell r="G8510" t="str">
            <v>SMALL</v>
          </cell>
          <cell r="H8510" t="str">
            <v>IA</v>
          </cell>
          <cell r="I8510" t="str">
            <v>0025470 - FOLEY CONNELLY BENEFITS GROUP LLC</v>
          </cell>
        </row>
        <row r="8511">
          <cell r="A8511" t="str">
            <v>C60273IH</v>
          </cell>
          <cell r="B8511">
            <v>42185</v>
          </cell>
          <cell r="C8511" t="str">
            <v>C60273</v>
          </cell>
          <cell r="D8511" t="str">
            <v>JackRabbit Design Inc</v>
          </cell>
          <cell r="E8511" t="str">
            <v>MA</v>
          </cell>
          <cell r="F8511" t="str">
            <v>P1</v>
          </cell>
          <cell r="G8511" t="str">
            <v>SMALL</v>
          </cell>
          <cell r="H8511" t="str">
            <v>IH</v>
          </cell>
          <cell r="I8511" t="str">
            <v>0025470 - FOLEY CONNELLY BENEFITS GROUP LLC</v>
          </cell>
        </row>
        <row r="8512">
          <cell r="A8512" t="str">
            <v>C60278IA</v>
          </cell>
          <cell r="B8512">
            <v>42185</v>
          </cell>
          <cell r="C8512" t="str">
            <v>C60278</v>
          </cell>
          <cell r="D8512" t="str">
            <v>Ranfac Corporation</v>
          </cell>
          <cell r="E8512" t="str">
            <v>MA</v>
          </cell>
          <cell r="F8512" t="str">
            <v>P1</v>
          </cell>
          <cell r="G8512" t="str">
            <v>CRC</v>
          </cell>
          <cell r="H8512" t="str">
            <v>IA</v>
          </cell>
          <cell r="I8512" t="str">
            <v>0032805 - NFP CORPORATE SERVICES (NY) LLC</v>
          </cell>
        </row>
        <row r="8513">
          <cell r="A8513" t="str">
            <v>C60278IH</v>
          </cell>
          <cell r="B8513">
            <v>42185</v>
          </cell>
          <cell r="C8513" t="str">
            <v>C60278</v>
          </cell>
          <cell r="D8513" t="str">
            <v>Ranfac Corporation</v>
          </cell>
          <cell r="E8513" t="str">
            <v>MA</v>
          </cell>
          <cell r="F8513" t="str">
            <v>P1</v>
          </cell>
          <cell r="G8513" t="str">
            <v>CRC</v>
          </cell>
          <cell r="H8513" t="str">
            <v>IH</v>
          </cell>
          <cell r="I8513" t="str">
            <v>0032805 - NFP CORPORATE SERVICES (NY) LLC</v>
          </cell>
        </row>
        <row r="8514">
          <cell r="A8514" t="str">
            <v>C60279IA</v>
          </cell>
          <cell r="B8514">
            <v>42185</v>
          </cell>
          <cell r="C8514" t="str">
            <v>C60279</v>
          </cell>
          <cell r="D8514" t="str">
            <v>High Street Equity Advisors LLC</v>
          </cell>
          <cell r="E8514" t="str">
            <v>MA</v>
          </cell>
          <cell r="F8514" t="str">
            <v>P1</v>
          </cell>
          <cell r="G8514" t="str">
            <v>SMALL</v>
          </cell>
          <cell r="H8514" t="str">
            <v>IA</v>
          </cell>
          <cell r="I8514" t="str">
            <v>0025448 - UNITED BUSINESSMANS INSURANCE AGENCY</v>
          </cell>
        </row>
        <row r="8515">
          <cell r="A8515" t="str">
            <v>C60279IH</v>
          </cell>
          <cell r="B8515">
            <v>42185</v>
          </cell>
          <cell r="C8515" t="str">
            <v>C60279</v>
          </cell>
          <cell r="D8515" t="str">
            <v>High Street Equity Advisors LLC</v>
          </cell>
          <cell r="E8515" t="str">
            <v>MA</v>
          </cell>
          <cell r="F8515" t="str">
            <v>P1</v>
          </cell>
          <cell r="G8515" t="str">
            <v>SMALL</v>
          </cell>
          <cell r="H8515" t="str">
            <v>IH</v>
          </cell>
          <cell r="I8515" t="str">
            <v>0025448 - UNITED BUSINESSMANS INSURANCE AGENCY</v>
          </cell>
        </row>
        <row r="8516">
          <cell r="A8516" t="str">
            <v>C60280IH</v>
          </cell>
          <cell r="B8516">
            <v>42185</v>
          </cell>
          <cell r="C8516" t="str">
            <v>C60280</v>
          </cell>
          <cell r="D8516" t="str">
            <v>Pleasant Bay Nursing &amp; Rehab Center</v>
          </cell>
          <cell r="E8516" t="str">
            <v>MA</v>
          </cell>
          <cell r="F8516" t="str">
            <v>P1</v>
          </cell>
          <cell r="G8516" t="str">
            <v>ERF</v>
          </cell>
          <cell r="H8516" t="str">
            <v>IH</v>
          </cell>
          <cell r="I8516" t="str">
            <v>0030679 - INSIGHT INSURANCE AGENCY LLC</v>
          </cell>
        </row>
        <row r="8517">
          <cell r="A8517" t="str">
            <v>C60281IV</v>
          </cell>
          <cell r="B8517">
            <v>42185</v>
          </cell>
          <cell r="C8517" t="str">
            <v>C60281</v>
          </cell>
          <cell r="D8517" t="str">
            <v>Adimab LLC</v>
          </cell>
          <cell r="E8517" t="str">
            <v>NH</v>
          </cell>
          <cell r="F8517" t="str">
            <v>P1</v>
          </cell>
          <cell r="G8517" t="str">
            <v>CRC</v>
          </cell>
          <cell r="H8517" t="str">
            <v>IV</v>
          </cell>
          <cell r="I8517" t="str">
            <v>0035795 - YOURPEOPLE INC</v>
          </cell>
        </row>
        <row r="8518">
          <cell r="A8518" t="str">
            <v>C60283JM</v>
          </cell>
          <cell r="B8518">
            <v>42185</v>
          </cell>
          <cell r="C8518" t="str">
            <v>C60283</v>
          </cell>
          <cell r="D8518" t="str">
            <v>Dutch Ophthalmic USA</v>
          </cell>
          <cell r="E8518" t="str">
            <v>NH</v>
          </cell>
          <cell r="F8518" t="str">
            <v>P1</v>
          </cell>
          <cell r="G8518" t="str">
            <v>SMALL</v>
          </cell>
          <cell r="H8518" t="str">
            <v>JM</v>
          </cell>
          <cell r="I8518" t="str">
            <v>0025623 - BUSINESS INSURANCE AGENCY</v>
          </cell>
        </row>
        <row r="8519">
          <cell r="A8519" t="str">
            <v>C60283JN</v>
          </cell>
          <cell r="B8519">
            <v>42185</v>
          </cell>
          <cell r="C8519" t="str">
            <v>C60283</v>
          </cell>
          <cell r="D8519" t="str">
            <v>Dutch Ophthalmic USA</v>
          </cell>
          <cell r="E8519" t="str">
            <v>NH</v>
          </cell>
          <cell r="F8519" t="str">
            <v>P1</v>
          </cell>
          <cell r="G8519" t="str">
            <v>SMALL</v>
          </cell>
          <cell r="H8519" t="str">
            <v>JN</v>
          </cell>
          <cell r="I8519" t="str">
            <v>0025623 - BUSINESS INSURANCE AGENCY</v>
          </cell>
        </row>
        <row r="8520">
          <cell r="A8520" t="str">
            <v>C60291IV</v>
          </cell>
          <cell r="B8520">
            <v>42185</v>
          </cell>
          <cell r="C8520" t="str">
            <v>C60291</v>
          </cell>
          <cell r="D8520" t="str">
            <v>BDL Management Inc</v>
          </cell>
          <cell r="E8520" t="str">
            <v>NH</v>
          </cell>
          <cell r="F8520" t="str">
            <v>P1</v>
          </cell>
          <cell r="G8520" t="str">
            <v>SMALL</v>
          </cell>
          <cell r="H8520" t="str">
            <v>IV</v>
          </cell>
          <cell r="I8520" t="str">
            <v>0025480 - SBIA STRATEGIC BENEFIT &amp;</v>
          </cell>
        </row>
        <row r="8521">
          <cell r="A8521" t="str">
            <v>C60295JM</v>
          </cell>
          <cell r="B8521">
            <v>42185</v>
          </cell>
          <cell r="C8521" t="str">
            <v>C60295</v>
          </cell>
          <cell r="D8521" t="str">
            <v>TCOnet</v>
          </cell>
          <cell r="E8521" t="str">
            <v>NH</v>
          </cell>
          <cell r="F8521" t="str">
            <v>P1</v>
          </cell>
          <cell r="G8521" t="str">
            <v>SMALL</v>
          </cell>
          <cell r="H8521" t="str">
            <v>JM</v>
          </cell>
          <cell r="I8521" t="str">
            <v>0030552 - EASTERN BENEFITS GROUP</v>
          </cell>
        </row>
        <row r="8522">
          <cell r="A8522" t="str">
            <v>C60296JH</v>
          </cell>
          <cell r="B8522">
            <v>42185</v>
          </cell>
          <cell r="C8522" t="str">
            <v>C60296</v>
          </cell>
          <cell r="D8522" t="str">
            <v>Aiken Moving LLC</v>
          </cell>
          <cell r="E8522" t="str">
            <v>NH</v>
          </cell>
          <cell r="F8522" t="str">
            <v>P1</v>
          </cell>
          <cell r="G8522" t="str">
            <v>SMALL</v>
          </cell>
          <cell r="H8522" t="str">
            <v>JH</v>
          </cell>
          <cell r="I8522" t="str">
            <v>0025679 - NEW ENGLAND EMPLOYEE BENEFITS COUNCIL</v>
          </cell>
        </row>
        <row r="8523">
          <cell r="A8523" t="str">
            <v>C60299IH</v>
          </cell>
          <cell r="B8523">
            <v>42185</v>
          </cell>
          <cell r="C8523" t="str">
            <v>C60299</v>
          </cell>
          <cell r="D8523" t="str">
            <v>Samdperil and Welsh PLLC</v>
          </cell>
          <cell r="E8523" t="str">
            <v>NH</v>
          </cell>
          <cell r="F8523" t="str">
            <v>P1</v>
          </cell>
          <cell r="G8523" t="str">
            <v>SMALL</v>
          </cell>
          <cell r="H8523" t="str">
            <v>IH</v>
          </cell>
          <cell r="I8523" t="str">
            <v>0025683 - ST CYR, CRAIG R</v>
          </cell>
        </row>
        <row r="8524">
          <cell r="A8524" t="str">
            <v>C60300IA</v>
          </cell>
          <cell r="B8524">
            <v>42185</v>
          </cell>
          <cell r="C8524" t="str">
            <v>C60300</v>
          </cell>
          <cell r="D8524" t="str">
            <v>Quantitative Economic Solutions LLC</v>
          </cell>
          <cell r="E8524" t="str">
            <v>MA</v>
          </cell>
          <cell r="F8524" t="str">
            <v>P1</v>
          </cell>
          <cell r="G8524" t="str">
            <v>SMALL</v>
          </cell>
          <cell r="H8524" t="str">
            <v>IA</v>
          </cell>
          <cell r="I8524" t="str">
            <v>0025685 - NORTHERN BENEFITS OF MAINE LLC</v>
          </cell>
        </row>
        <row r="8525">
          <cell r="A8525" t="str">
            <v>C60302IA</v>
          </cell>
          <cell r="B8525">
            <v>42185</v>
          </cell>
          <cell r="C8525" t="str">
            <v>C60302</v>
          </cell>
          <cell r="D8525" t="str">
            <v>Anderson Publishing Inc</v>
          </cell>
          <cell r="E8525" t="str">
            <v>MA</v>
          </cell>
          <cell r="F8525" t="str">
            <v>P1</v>
          </cell>
          <cell r="G8525" t="str">
            <v>SMALL</v>
          </cell>
          <cell r="H8525" t="str">
            <v>IA</v>
          </cell>
          <cell r="I8525" t="str">
            <v>0027312 - DIXON ASSOCIATES INC</v>
          </cell>
        </row>
        <row r="8526">
          <cell r="A8526" t="str">
            <v>C60302IH</v>
          </cell>
          <cell r="B8526">
            <v>42185</v>
          </cell>
          <cell r="C8526" t="str">
            <v>C60302</v>
          </cell>
          <cell r="D8526" t="str">
            <v>Anderson Publishing Inc</v>
          </cell>
          <cell r="E8526" t="str">
            <v>MA</v>
          </cell>
          <cell r="F8526" t="str">
            <v>P1</v>
          </cell>
          <cell r="G8526" t="str">
            <v>SMALL</v>
          </cell>
          <cell r="H8526" t="str">
            <v>IH</v>
          </cell>
          <cell r="I8526" t="str">
            <v>0027312 - DIXON ASSOCIATES INC</v>
          </cell>
        </row>
        <row r="8527">
          <cell r="A8527" t="str">
            <v>C60303IH</v>
          </cell>
          <cell r="B8527">
            <v>42185</v>
          </cell>
          <cell r="C8527" t="str">
            <v>C60303</v>
          </cell>
          <cell r="D8527" t="str">
            <v>Richard Wing &amp; Son Logging, Inc.</v>
          </cell>
          <cell r="E8527" t="str">
            <v>ME</v>
          </cell>
          <cell r="F8527" t="str">
            <v>P1</v>
          </cell>
          <cell r="G8527" t="str">
            <v>SMALL</v>
          </cell>
          <cell r="H8527" t="str">
            <v>IH</v>
          </cell>
          <cell r="I8527" t="str">
            <v>0025630 - CLARK INSURANCE</v>
          </cell>
        </row>
        <row r="8528">
          <cell r="A8528" t="str">
            <v>C60306JH</v>
          </cell>
          <cell r="B8528">
            <v>42185</v>
          </cell>
          <cell r="C8528" t="str">
            <v>C60306</v>
          </cell>
          <cell r="D8528" t="str">
            <v>C A Boylston Inc/Four Seasons Boston</v>
          </cell>
          <cell r="E8528" t="str">
            <v>MA</v>
          </cell>
          <cell r="F8528" t="str">
            <v>P1</v>
          </cell>
          <cell r="G8528" t="str">
            <v>CRC</v>
          </cell>
          <cell r="H8528" t="str">
            <v>JH</v>
          </cell>
          <cell r="I8528" t="str">
            <v>0033935 - LOCKTON COMPANIES LLC (KANSAS CITY SERIES)</v>
          </cell>
        </row>
        <row r="8529">
          <cell r="A8529" t="str">
            <v>C60312IH</v>
          </cell>
          <cell r="B8529">
            <v>42185</v>
          </cell>
          <cell r="C8529" t="str">
            <v>C60312</v>
          </cell>
          <cell r="D8529" t="str">
            <v>Bigelow and Puglisi PC</v>
          </cell>
          <cell r="E8529" t="str">
            <v>MA</v>
          </cell>
          <cell r="F8529" t="str">
            <v>P1</v>
          </cell>
          <cell r="G8529" t="str">
            <v>SMALL</v>
          </cell>
          <cell r="H8529" t="str">
            <v>IH</v>
          </cell>
          <cell r="I8529" t="str">
            <v>0025631 - DIXON ASSOCIATES INC</v>
          </cell>
        </row>
        <row r="8530">
          <cell r="A8530" t="str">
            <v>C60314IH</v>
          </cell>
          <cell r="B8530">
            <v>42185</v>
          </cell>
          <cell r="C8530" t="str">
            <v>C60314</v>
          </cell>
          <cell r="D8530" t="str">
            <v>Adult &amp; Pediatric Orthodontics, P.A.</v>
          </cell>
          <cell r="E8530" t="str">
            <v>ME</v>
          </cell>
          <cell r="F8530" t="str">
            <v>P1</v>
          </cell>
          <cell r="G8530" t="str">
            <v>SMALL</v>
          </cell>
          <cell r="H8530" t="str">
            <v>IH</v>
          </cell>
          <cell r="I8530" t="str">
            <v>0025612 - CLARK INSURANCE</v>
          </cell>
        </row>
        <row r="8531">
          <cell r="A8531" t="str">
            <v>C60314IV</v>
          </cell>
          <cell r="B8531">
            <v>42185</v>
          </cell>
          <cell r="C8531" t="str">
            <v>C60314</v>
          </cell>
          <cell r="D8531" t="str">
            <v>Adult &amp; Pediatric Orthodontics, P.A.</v>
          </cell>
          <cell r="E8531" t="str">
            <v>ME</v>
          </cell>
          <cell r="F8531" t="str">
            <v>P1</v>
          </cell>
          <cell r="G8531" t="str">
            <v>SMALL</v>
          </cell>
          <cell r="H8531" t="str">
            <v>IV</v>
          </cell>
          <cell r="I8531" t="str">
            <v>0025612 - CLARK INSURANCE</v>
          </cell>
        </row>
        <row r="8532">
          <cell r="A8532" t="str">
            <v>C60317IH</v>
          </cell>
          <cell r="B8532">
            <v>42185</v>
          </cell>
          <cell r="C8532" t="str">
            <v>C60317</v>
          </cell>
          <cell r="D8532" t="str">
            <v>Coppola Realty Management Services Inc</v>
          </cell>
          <cell r="E8532" t="str">
            <v>MA</v>
          </cell>
          <cell r="F8532" t="str">
            <v>P1</v>
          </cell>
          <cell r="G8532" t="str">
            <v>SMALL</v>
          </cell>
          <cell r="H8532" t="str">
            <v>IH</v>
          </cell>
          <cell r="I8532" t="str">
            <v>0025641 - KAPLAN, ELLEN A</v>
          </cell>
        </row>
        <row r="8533">
          <cell r="A8533" t="str">
            <v>C60317MI</v>
          </cell>
          <cell r="B8533">
            <v>42185</v>
          </cell>
          <cell r="C8533" t="str">
            <v>C60317</v>
          </cell>
          <cell r="D8533" t="str">
            <v>Coppola Realty Management Services Inc</v>
          </cell>
          <cell r="E8533" t="str">
            <v>MA</v>
          </cell>
          <cell r="F8533" t="str">
            <v>P1</v>
          </cell>
          <cell r="G8533" t="str">
            <v>MCARE</v>
          </cell>
          <cell r="H8533" t="str">
            <v>MI</v>
          </cell>
          <cell r="I8533" t="str">
            <v>0025641 - KAPLAN, ELLEN A</v>
          </cell>
        </row>
        <row r="8534">
          <cell r="A8534" t="str">
            <v>C60318IV</v>
          </cell>
          <cell r="B8534">
            <v>42185</v>
          </cell>
          <cell r="C8534" t="str">
            <v>C60318</v>
          </cell>
          <cell r="D8534" t="str">
            <v>RDI Logistics Inc</v>
          </cell>
          <cell r="E8534" t="str">
            <v>MA</v>
          </cell>
          <cell r="F8534" t="str">
            <v>P1</v>
          </cell>
          <cell r="G8534" t="str">
            <v>SMALL</v>
          </cell>
          <cell r="H8534" t="str">
            <v>IV</v>
          </cell>
          <cell r="I8534" t="str">
            <v>0025681 - PARTNERS BENEFIT GROUP INC</v>
          </cell>
        </row>
        <row r="8535">
          <cell r="A8535" t="str">
            <v>C60319IH</v>
          </cell>
          <cell r="B8535">
            <v>42185</v>
          </cell>
          <cell r="C8535" t="str">
            <v>C60319</v>
          </cell>
          <cell r="D8535" t="str">
            <v>Organix Inc</v>
          </cell>
          <cell r="E8535" t="str">
            <v>MA</v>
          </cell>
          <cell r="F8535" t="str">
            <v>P1</v>
          </cell>
          <cell r="G8535" t="str">
            <v>SMALL</v>
          </cell>
          <cell r="H8535" t="str">
            <v>IH</v>
          </cell>
          <cell r="I8535" t="str">
            <v>0032288 - GALLAGHER BENEFIT SERVICES INC</v>
          </cell>
        </row>
        <row r="8536">
          <cell r="A8536" t="str">
            <v>C60320IA</v>
          </cell>
          <cell r="B8536">
            <v>42185</v>
          </cell>
          <cell r="C8536" t="str">
            <v>C60320</v>
          </cell>
          <cell r="D8536" t="str">
            <v>Paul R Cogliano DMD PC</v>
          </cell>
          <cell r="E8536" t="str">
            <v>MA</v>
          </cell>
          <cell r="F8536" t="str">
            <v>P1</v>
          </cell>
          <cell r="G8536" t="str">
            <v>SMALL</v>
          </cell>
          <cell r="H8536" t="str">
            <v>IA</v>
          </cell>
          <cell r="I8536" t="str">
            <v>0025692 - SPRING INSURANCE GROUP LLC</v>
          </cell>
        </row>
        <row r="8537">
          <cell r="A8537" t="str">
            <v>C60324IA</v>
          </cell>
          <cell r="B8537">
            <v>42185</v>
          </cell>
          <cell r="C8537" t="str">
            <v>C60324</v>
          </cell>
          <cell r="D8537" t="str">
            <v>Northeast Distributors Inc</v>
          </cell>
          <cell r="E8537" t="str">
            <v>MA</v>
          </cell>
          <cell r="F8537" t="str">
            <v>P1</v>
          </cell>
          <cell r="G8537" t="str">
            <v>SMALL</v>
          </cell>
          <cell r="H8537" t="str">
            <v>IA</v>
          </cell>
          <cell r="I8537" t="str">
            <v>0025638 - HUB INTERNATIONAL NEW ENGLAND LLC</v>
          </cell>
        </row>
        <row r="8538">
          <cell r="A8538" t="str">
            <v>C60324IH</v>
          </cell>
          <cell r="B8538">
            <v>42185</v>
          </cell>
          <cell r="C8538" t="str">
            <v>C60324</v>
          </cell>
          <cell r="D8538" t="str">
            <v>Northeast Distributors Inc</v>
          </cell>
          <cell r="E8538" t="str">
            <v>MA</v>
          </cell>
          <cell r="F8538" t="str">
            <v>P1</v>
          </cell>
          <cell r="G8538" t="str">
            <v>SMALL</v>
          </cell>
          <cell r="H8538" t="str">
            <v>IH</v>
          </cell>
          <cell r="I8538" t="str">
            <v>0025638 - HUB INTERNATIONAL NEW ENGLAND LLC</v>
          </cell>
        </row>
        <row r="8539">
          <cell r="A8539" t="str">
            <v>C60325IH</v>
          </cell>
          <cell r="B8539">
            <v>42185</v>
          </cell>
          <cell r="C8539" t="str">
            <v>C60325</v>
          </cell>
          <cell r="D8539" t="str">
            <v>Disability Rights Center of Maine</v>
          </cell>
          <cell r="E8539" t="str">
            <v>ME</v>
          </cell>
          <cell r="F8539" t="str">
            <v>P1</v>
          </cell>
          <cell r="G8539" t="str">
            <v>SMALL</v>
          </cell>
          <cell r="H8539" t="str">
            <v>IH</v>
          </cell>
          <cell r="I8539" t="str">
            <v>0031288 - BUSINESS INSURANCE AGENCY</v>
          </cell>
        </row>
        <row r="8540">
          <cell r="A8540" t="str">
            <v>C60325PO</v>
          </cell>
          <cell r="B8540">
            <v>42185</v>
          </cell>
          <cell r="C8540" t="str">
            <v>C60325</v>
          </cell>
          <cell r="D8540" t="str">
            <v>Disability Rights Center of Maine</v>
          </cell>
          <cell r="E8540" t="str">
            <v>ME</v>
          </cell>
          <cell r="F8540" t="str">
            <v>P1</v>
          </cell>
          <cell r="G8540" t="str">
            <v>SMALL</v>
          </cell>
          <cell r="H8540" t="str">
            <v>PO</v>
          </cell>
          <cell r="I8540" t="str">
            <v>0031288 - BUSINESS INSURANCE AGENCY</v>
          </cell>
        </row>
        <row r="8541">
          <cell r="A8541" t="str">
            <v>C60326JH</v>
          </cell>
          <cell r="B8541">
            <v>42185</v>
          </cell>
          <cell r="C8541" t="str">
            <v>C60326</v>
          </cell>
          <cell r="D8541" t="str">
            <v>Collette Professional Services LLC</v>
          </cell>
          <cell r="E8541" t="str">
            <v>NH</v>
          </cell>
          <cell r="F8541" t="str">
            <v>P1</v>
          </cell>
          <cell r="G8541" t="str">
            <v>SMALL</v>
          </cell>
          <cell r="H8541" t="str">
            <v>JH</v>
          </cell>
          <cell r="I8541" t="str">
            <v>0025626 - CORNERSTONE BENEFIT &amp; RET GROUP INC</v>
          </cell>
        </row>
        <row r="8542">
          <cell r="A8542" t="str">
            <v>C60332IH</v>
          </cell>
          <cell r="B8542">
            <v>42185</v>
          </cell>
          <cell r="C8542" t="str">
            <v>C60332</v>
          </cell>
          <cell r="D8542" t="str">
            <v>Health Care Pharmacy Inc</v>
          </cell>
          <cell r="E8542" t="str">
            <v>MA</v>
          </cell>
          <cell r="F8542" t="str">
            <v>P1</v>
          </cell>
          <cell r="G8542" t="str">
            <v>SMALL</v>
          </cell>
          <cell r="H8542" t="str">
            <v>IH</v>
          </cell>
          <cell r="I8542" t="str">
            <v>0025658 - JOHN F STAFFORD INSURANCE AGENCY INC</v>
          </cell>
        </row>
        <row r="8543">
          <cell r="A8543" t="str">
            <v>C60333IA</v>
          </cell>
          <cell r="B8543">
            <v>42185</v>
          </cell>
          <cell r="C8543" t="str">
            <v>C60333</v>
          </cell>
          <cell r="D8543" t="str">
            <v>Athenium Inc</v>
          </cell>
          <cell r="E8543" t="str">
            <v>MA</v>
          </cell>
          <cell r="F8543" t="str">
            <v>P1</v>
          </cell>
          <cell r="G8543" t="str">
            <v>SMALL</v>
          </cell>
          <cell r="H8543" t="str">
            <v>IA</v>
          </cell>
          <cell r="I8543" t="str">
            <v>0027326 - WRIGHT, TINA L</v>
          </cell>
        </row>
        <row r="8544">
          <cell r="A8544" t="str">
            <v>C60333IH</v>
          </cell>
          <cell r="B8544">
            <v>42185</v>
          </cell>
          <cell r="C8544" t="str">
            <v>C60333</v>
          </cell>
          <cell r="D8544" t="str">
            <v>Athenium Inc</v>
          </cell>
          <cell r="E8544" t="str">
            <v>MA</v>
          </cell>
          <cell r="F8544" t="str">
            <v>P1</v>
          </cell>
          <cell r="G8544" t="str">
            <v>SMALL</v>
          </cell>
          <cell r="H8544" t="str">
            <v>IH</v>
          </cell>
          <cell r="I8544" t="str">
            <v>0027326 - WRIGHT, TINA L</v>
          </cell>
        </row>
        <row r="8545">
          <cell r="A8545" t="str">
            <v>C60334JR</v>
          </cell>
          <cell r="B8545">
            <v>42185</v>
          </cell>
          <cell r="C8545" t="str">
            <v>C60334</v>
          </cell>
          <cell r="D8545" t="str">
            <v>Daniels Moving &amp; Storage</v>
          </cell>
          <cell r="E8545" t="str">
            <v>NH</v>
          </cell>
          <cell r="F8545" t="str">
            <v>P1</v>
          </cell>
          <cell r="G8545" t="str">
            <v>SMALL</v>
          </cell>
          <cell r="H8545" t="str">
            <v>JR</v>
          </cell>
          <cell r="I8545" t="str">
            <v>0025620 - CLARK-MORTENSON AGENCY INC</v>
          </cell>
        </row>
        <row r="8546">
          <cell r="A8546" t="str">
            <v>C60335IH</v>
          </cell>
          <cell r="B8546">
            <v>42185</v>
          </cell>
          <cell r="C8546" t="str">
            <v>C60335</v>
          </cell>
          <cell r="D8546" t="str">
            <v>James J Welch &amp; Co Inc</v>
          </cell>
          <cell r="E8546" t="str">
            <v>MA</v>
          </cell>
          <cell r="F8546" t="str">
            <v>P1</v>
          </cell>
          <cell r="G8546" t="str">
            <v>SMALL</v>
          </cell>
          <cell r="H8546" t="str">
            <v>IH</v>
          </cell>
          <cell r="I8546" t="str">
            <v>0030339 - SENTINEL INSURANCE AGENCY INC MA</v>
          </cell>
        </row>
        <row r="8547">
          <cell r="A8547" t="str">
            <v>C60336IH</v>
          </cell>
          <cell r="B8547">
            <v>42185</v>
          </cell>
          <cell r="C8547" t="str">
            <v>C60336</v>
          </cell>
          <cell r="D8547" t="str">
            <v>Stevens Engineering</v>
          </cell>
          <cell r="E8547" t="str">
            <v>NH</v>
          </cell>
          <cell r="F8547" t="str">
            <v>P1</v>
          </cell>
          <cell r="G8547" t="str">
            <v>SMALL</v>
          </cell>
          <cell r="H8547" t="str">
            <v>IH</v>
          </cell>
          <cell r="I8547" t="str">
            <v>0025674 - NEW ENGLAND EMPLOYEE BENEFITS COUNCIL</v>
          </cell>
        </row>
        <row r="8548">
          <cell r="A8548" t="str">
            <v>C60337IV</v>
          </cell>
          <cell r="B8548">
            <v>42185</v>
          </cell>
          <cell r="C8548" t="str">
            <v>C60337</v>
          </cell>
          <cell r="D8548" t="str">
            <v>Coastal Products Company</v>
          </cell>
          <cell r="E8548" t="str">
            <v>ME</v>
          </cell>
          <cell r="F8548" t="str">
            <v>P1</v>
          </cell>
          <cell r="G8548" t="str">
            <v>SMALL</v>
          </cell>
          <cell r="H8548" t="str">
            <v>IV</v>
          </cell>
          <cell r="I8548" t="str">
            <v>0034329 - MAINE INSURANCE BENEFITS GROUP</v>
          </cell>
        </row>
        <row r="8549">
          <cell r="A8549" t="str">
            <v>C60338IH</v>
          </cell>
          <cell r="B8549">
            <v>42185</v>
          </cell>
          <cell r="C8549" t="str">
            <v>C60338</v>
          </cell>
          <cell r="D8549" t="str">
            <v>KC Pizza Inc</v>
          </cell>
          <cell r="E8549" t="str">
            <v>MA</v>
          </cell>
          <cell r="F8549" t="str">
            <v>P1</v>
          </cell>
          <cell r="G8549" t="str">
            <v>SMALL</v>
          </cell>
          <cell r="H8549" t="str">
            <v>IH</v>
          </cell>
          <cell r="I8549" t="str">
            <v>0025689 - WATKINS FINANCIAL AND INSURANCE PROFESSIONALS, INC</v>
          </cell>
        </row>
        <row r="8550">
          <cell r="A8550" t="str">
            <v>C60341IH</v>
          </cell>
          <cell r="B8550">
            <v>42185</v>
          </cell>
          <cell r="C8550" t="str">
            <v>C60341</v>
          </cell>
          <cell r="D8550" t="str">
            <v>Nappa Electrical Contractors</v>
          </cell>
          <cell r="E8550" t="str">
            <v>MA</v>
          </cell>
          <cell r="F8550" t="str">
            <v>P1</v>
          </cell>
          <cell r="G8550" t="str">
            <v>CRC</v>
          </cell>
          <cell r="H8550" t="str">
            <v>IH</v>
          </cell>
          <cell r="I8550" t="str">
            <v>0025669 - SMALL BUSINESS INSURANCE AGENCY INC</v>
          </cell>
        </row>
        <row r="8551">
          <cell r="A8551" t="str">
            <v>C60342IH</v>
          </cell>
          <cell r="B8551">
            <v>42185</v>
          </cell>
          <cell r="C8551" t="str">
            <v>C60342</v>
          </cell>
          <cell r="D8551" t="str">
            <v>McNulty Construction Corporation</v>
          </cell>
          <cell r="E8551" t="str">
            <v>MA</v>
          </cell>
          <cell r="F8551" t="str">
            <v>P1</v>
          </cell>
          <cell r="G8551" t="str">
            <v>SMALL</v>
          </cell>
          <cell r="H8551" t="str">
            <v>IH</v>
          </cell>
          <cell r="I8551" t="str">
            <v>0025628 - CUDWORTH, DEAN D</v>
          </cell>
        </row>
        <row r="8552">
          <cell r="A8552" t="str">
            <v>C60342MI</v>
          </cell>
          <cell r="B8552">
            <v>42185</v>
          </cell>
          <cell r="C8552" t="str">
            <v>C60342</v>
          </cell>
          <cell r="D8552" t="str">
            <v>McNulty Construction Corporation</v>
          </cell>
          <cell r="E8552" t="str">
            <v>MA</v>
          </cell>
          <cell r="F8552" t="str">
            <v>P1</v>
          </cell>
          <cell r="G8552" t="str">
            <v>MCARE</v>
          </cell>
          <cell r="H8552" t="str">
            <v>MI</v>
          </cell>
          <cell r="I8552" t="str">
            <v>0025628 - CUDWORTH, DEAN D</v>
          </cell>
        </row>
        <row r="8553">
          <cell r="A8553" t="str">
            <v>C60344IH</v>
          </cell>
          <cell r="B8553">
            <v>42185</v>
          </cell>
          <cell r="C8553" t="str">
            <v>C60344</v>
          </cell>
          <cell r="D8553" t="str">
            <v>Crayon College Inc</v>
          </cell>
          <cell r="E8553" t="str">
            <v>MA</v>
          </cell>
          <cell r="F8553" t="str">
            <v>P1</v>
          </cell>
          <cell r="G8553" t="str">
            <v>SMALL</v>
          </cell>
          <cell r="H8553" t="str">
            <v>IH</v>
          </cell>
          <cell r="I8553" t="str">
            <v>0027682 - HOLLIS INSURANCE AGENCY INC</v>
          </cell>
        </row>
        <row r="8554">
          <cell r="A8554" t="str">
            <v>C60346PO</v>
          </cell>
          <cell r="B8554">
            <v>42185</v>
          </cell>
          <cell r="C8554" t="str">
            <v>C60346</v>
          </cell>
          <cell r="D8554" t="str">
            <v>Mike Eon Associates, Inc.</v>
          </cell>
          <cell r="E8554" t="str">
            <v>ME</v>
          </cell>
          <cell r="F8554" t="str">
            <v>P1</v>
          </cell>
          <cell r="G8554" t="str">
            <v>SMALL</v>
          </cell>
          <cell r="H8554" t="str">
            <v>PO</v>
          </cell>
          <cell r="I8554" t="str">
            <v>0030998 - PAQUIN &amp; CARROLL LLC</v>
          </cell>
        </row>
        <row r="8555">
          <cell r="A8555" t="str">
            <v>C60347IV</v>
          </cell>
          <cell r="B8555">
            <v>42185</v>
          </cell>
          <cell r="C8555" t="str">
            <v>C60347</v>
          </cell>
          <cell r="D8555" t="str">
            <v>R. Pepin &amp; Sons, Inc.</v>
          </cell>
          <cell r="E8555" t="str">
            <v>ME</v>
          </cell>
          <cell r="F8555" t="str">
            <v>P1</v>
          </cell>
          <cell r="G8555" t="str">
            <v>SMALL</v>
          </cell>
          <cell r="H8555" t="str">
            <v>IV</v>
          </cell>
          <cell r="I8555" t="str">
            <v>0030832 - BGA INSURANCE AGENCY INC</v>
          </cell>
        </row>
        <row r="8556">
          <cell r="A8556" t="str">
            <v>C60348IH</v>
          </cell>
          <cell r="B8556">
            <v>42185</v>
          </cell>
          <cell r="C8556" t="str">
            <v>C60348</v>
          </cell>
          <cell r="D8556" t="str">
            <v>Dupre Inc</v>
          </cell>
          <cell r="E8556" t="str">
            <v>MA</v>
          </cell>
          <cell r="F8556" t="str">
            <v>P1</v>
          </cell>
          <cell r="G8556" t="str">
            <v>SMALL</v>
          </cell>
          <cell r="H8556" t="str">
            <v>IH</v>
          </cell>
          <cell r="I8556" t="str">
            <v>0029236 - GABRIEL BENEFITS LLC</v>
          </cell>
        </row>
        <row r="8557">
          <cell r="A8557" t="str">
            <v>C60348JA</v>
          </cell>
          <cell r="B8557">
            <v>42185</v>
          </cell>
          <cell r="C8557" t="str">
            <v>C60348</v>
          </cell>
          <cell r="D8557" t="str">
            <v>Dupre Inc</v>
          </cell>
          <cell r="E8557" t="str">
            <v>MA</v>
          </cell>
          <cell r="F8557" t="str">
            <v>P1</v>
          </cell>
          <cell r="G8557" t="str">
            <v>SMALL</v>
          </cell>
          <cell r="H8557" t="str">
            <v>JA</v>
          </cell>
          <cell r="I8557" t="str">
            <v>0029236 - GABRIEL BENEFITS LLC</v>
          </cell>
        </row>
        <row r="8558">
          <cell r="A8558" t="str">
            <v>C60349JH</v>
          </cell>
          <cell r="B8558">
            <v>42185</v>
          </cell>
          <cell r="C8558" t="str">
            <v>C60349</v>
          </cell>
          <cell r="D8558" t="str">
            <v>Bedrosian &amp; Associates</v>
          </cell>
          <cell r="E8558" t="str">
            <v>NH</v>
          </cell>
          <cell r="F8558" t="str">
            <v>P1</v>
          </cell>
          <cell r="G8558" t="str">
            <v>SMALL</v>
          </cell>
          <cell r="H8558" t="str">
            <v>JH</v>
          </cell>
          <cell r="I8558" t="str">
            <v>0025598 - FOY INSURANCE GROUP</v>
          </cell>
        </row>
        <row r="8559">
          <cell r="A8559" t="str">
            <v>C60350IH</v>
          </cell>
          <cell r="B8559">
            <v>42185</v>
          </cell>
          <cell r="C8559" t="str">
            <v>C60350</v>
          </cell>
          <cell r="D8559" t="str">
            <v>Kajko, Weisman &amp; Colasanti, LLP</v>
          </cell>
          <cell r="E8559" t="str">
            <v>MA</v>
          </cell>
          <cell r="F8559" t="str">
            <v>P1</v>
          </cell>
          <cell r="G8559" t="str">
            <v>SMALL</v>
          </cell>
          <cell r="H8559" t="str">
            <v>IH</v>
          </cell>
          <cell r="I8559" t="str">
            <v>0025670 - SAPERS &amp; WALLACK</v>
          </cell>
        </row>
        <row r="8560">
          <cell r="A8560" t="str">
            <v>C60350IV</v>
          </cell>
          <cell r="B8560">
            <v>42185</v>
          </cell>
          <cell r="C8560" t="str">
            <v>C60350</v>
          </cell>
          <cell r="D8560" t="str">
            <v>Kajko, Weisman &amp; Colasanti, LLP</v>
          </cell>
          <cell r="E8560" t="str">
            <v>MA</v>
          </cell>
          <cell r="F8560" t="str">
            <v>P1</v>
          </cell>
          <cell r="G8560" t="str">
            <v>SMALL</v>
          </cell>
          <cell r="H8560" t="str">
            <v>IV</v>
          </cell>
          <cell r="I8560" t="str">
            <v>0025670 - SAPERS &amp; WALLACK</v>
          </cell>
        </row>
        <row r="8561">
          <cell r="A8561" t="str">
            <v>C60352IH</v>
          </cell>
          <cell r="B8561">
            <v>42185</v>
          </cell>
          <cell r="C8561" t="str">
            <v>C60352</v>
          </cell>
          <cell r="D8561" t="str">
            <v>Deep Ellum Inc</v>
          </cell>
          <cell r="E8561" t="str">
            <v>MA</v>
          </cell>
          <cell r="F8561" t="str">
            <v>P1</v>
          </cell>
          <cell r="G8561" t="str">
            <v>SMALL</v>
          </cell>
          <cell r="H8561" t="str">
            <v>IH</v>
          </cell>
          <cell r="I8561" t="str">
            <v>0025618 - BAR INSURANCE BROKERAGE INC</v>
          </cell>
        </row>
        <row r="8562">
          <cell r="A8562" t="str">
            <v>C60353IV</v>
          </cell>
          <cell r="B8562">
            <v>42185</v>
          </cell>
          <cell r="C8562" t="str">
            <v>C60353</v>
          </cell>
          <cell r="D8562" t="str">
            <v>Grace Presbyterian Church</v>
          </cell>
          <cell r="E8562" t="str">
            <v>NH</v>
          </cell>
          <cell r="F8562" t="str">
            <v>P1</v>
          </cell>
          <cell r="G8562" t="str">
            <v>SMALL</v>
          </cell>
          <cell r="H8562" t="str">
            <v>IV</v>
          </cell>
          <cell r="I8562" t="str">
            <v>0025651 - MELCHER &amp; PRESCOTT AGENCY INC</v>
          </cell>
        </row>
        <row r="8563">
          <cell r="A8563" t="str">
            <v>C60354IH</v>
          </cell>
          <cell r="B8563">
            <v>42185</v>
          </cell>
          <cell r="C8563" t="str">
            <v>C60354</v>
          </cell>
          <cell r="D8563" t="str">
            <v>RYKOR Concrete &amp; Civil Inc</v>
          </cell>
          <cell r="E8563" t="str">
            <v>MA</v>
          </cell>
          <cell r="F8563" t="str">
            <v>P1</v>
          </cell>
          <cell r="G8563" t="str">
            <v>SMALL</v>
          </cell>
          <cell r="H8563" t="str">
            <v>IH</v>
          </cell>
          <cell r="I8563" t="str">
            <v>0025657 - FRED C CHURCH</v>
          </cell>
        </row>
        <row r="8564">
          <cell r="A8564" t="str">
            <v>C60355IA</v>
          </cell>
          <cell r="B8564">
            <v>42185</v>
          </cell>
          <cell r="C8564" t="str">
            <v>C60355</v>
          </cell>
          <cell r="D8564" t="str">
            <v>Massachusetts Growth Capital Corporation</v>
          </cell>
          <cell r="E8564" t="str">
            <v>MA</v>
          </cell>
          <cell r="F8564" t="str">
            <v>P1</v>
          </cell>
          <cell r="G8564" t="str">
            <v>SMALL</v>
          </cell>
          <cell r="H8564" t="str">
            <v>IA</v>
          </cell>
          <cell r="I8564" t="str">
            <v>0025627 - BROWN &amp; BROWN OF MASSACHUSETTS LLC</v>
          </cell>
        </row>
        <row r="8565">
          <cell r="A8565" t="str">
            <v>C60355IH</v>
          </cell>
          <cell r="B8565">
            <v>42185</v>
          </cell>
          <cell r="C8565" t="str">
            <v>C60355</v>
          </cell>
          <cell r="D8565" t="str">
            <v>Massachusetts Growth Capital Corporation</v>
          </cell>
          <cell r="E8565" t="str">
            <v>MA</v>
          </cell>
          <cell r="F8565" t="str">
            <v>P1</v>
          </cell>
          <cell r="G8565" t="str">
            <v>SMALL</v>
          </cell>
          <cell r="H8565" t="str">
            <v>IH</v>
          </cell>
          <cell r="I8565" t="str">
            <v>0025627 - BROWN &amp; BROWN OF MASSACHUSETTS LLC</v>
          </cell>
        </row>
        <row r="8566">
          <cell r="A8566" t="str">
            <v>C60356IH</v>
          </cell>
          <cell r="B8566">
            <v>42185</v>
          </cell>
          <cell r="C8566" t="str">
            <v>C60356</v>
          </cell>
          <cell r="D8566" t="str">
            <v>Thirsty-Turf Irrigation</v>
          </cell>
          <cell r="E8566" t="str">
            <v>ME</v>
          </cell>
          <cell r="F8566" t="str">
            <v>P1</v>
          </cell>
          <cell r="G8566" t="str">
            <v>SMALL</v>
          </cell>
          <cell r="H8566" t="str">
            <v>IH</v>
          </cell>
          <cell r="I8566" t="str">
            <v>0025614 - CLARK INSURANCE</v>
          </cell>
        </row>
        <row r="8567">
          <cell r="A8567" t="str">
            <v>C60359IV</v>
          </cell>
          <cell r="B8567">
            <v>42185</v>
          </cell>
          <cell r="C8567" t="str">
            <v>C60359</v>
          </cell>
          <cell r="D8567" t="str">
            <v>Middleton Chiropractic</v>
          </cell>
          <cell r="E8567" t="str">
            <v>NH</v>
          </cell>
          <cell r="F8567" t="str">
            <v>P1</v>
          </cell>
          <cell r="G8567" t="str">
            <v>SMALL</v>
          </cell>
          <cell r="H8567" t="str">
            <v>IV</v>
          </cell>
          <cell r="I8567" t="str">
            <v>0025610 - CONSOLES, NICHOLAS S</v>
          </cell>
        </row>
        <row r="8568">
          <cell r="A8568" t="str">
            <v>C60363IH</v>
          </cell>
          <cell r="B8568">
            <v>42185</v>
          </cell>
          <cell r="C8568" t="str">
            <v>C60363</v>
          </cell>
          <cell r="D8568" t="str">
            <v>Nanobiosym Inc</v>
          </cell>
          <cell r="E8568" t="str">
            <v>MA</v>
          </cell>
          <cell r="F8568" t="str">
            <v>P1</v>
          </cell>
          <cell r="G8568" t="str">
            <v>SMALL</v>
          </cell>
          <cell r="H8568" t="str">
            <v>IH</v>
          </cell>
          <cell r="I8568" t="str">
            <v>0025616 - BBS INSURANCE BROKERAGE INC</v>
          </cell>
        </row>
        <row r="8569">
          <cell r="A8569" t="str">
            <v>C60364IH</v>
          </cell>
          <cell r="B8569">
            <v>42185</v>
          </cell>
          <cell r="C8569" t="str">
            <v>C60364</v>
          </cell>
          <cell r="D8569" t="str">
            <v>Jonathan Chase DDS PC</v>
          </cell>
          <cell r="E8569" t="str">
            <v>MA</v>
          </cell>
          <cell r="F8569" t="str">
            <v>P1</v>
          </cell>
          <cell r="G8569" t="str">
            <v>SMALL</v>
          </cell>
          <cell r="H8569" t="str">
            <v>IH</v>
          </cell>
          <cell r="I8569" t="str">
            <v>0025680 - SPRING INSURANCE GROUP LLC</v>
          </cell>
        </row>
        <row r="8570">
          <cell r="A8570" t="str">
            <v>C60369IH</v>
          </cell>
          <cell r="B8570">
            <v>42185</v>
          </cell>
          <cell r="C8570" t="str">
            <v>C60369</v>
          </cell>
          <cell r="D8570" t="str">
            <v>Contracting Specialists Inc</v>
          </cell>
          <cell r="E8570" t="str">
            <v>MA</v>
          </cell>
          <cell r="F8570" t="str">
            <v>P1</v>
          </cell>
          <cell r="G8570" t="str">
            <v>SMALL</v>
          </cell>
          <cell r="H8570" t="str">
            <v>IH</v>
          </cell>
          <cell r="I8570" t="str">
            <v>0027327 - HJ KNIGHT INTERNATIONAL INS AGENCIES INC</v>
          </cell>
        </row>
        <row r="8571">
          <cell r="A8571" t="str">
            <v>C60371IH</v>
          </cell>
          <cell r="B8571">
            <v>42185</v>
          </cell>
          <cell r="C8571" t="str">
            <v>C60371</v>
          </cell>
          <cell r="D8571" t="str">
            <v>Bouse House Enterprises Inc</v>
          </cell>
          <cell r="E8571" t="str">
            <v>MA</v>
          </cell>
          <cell r="F8571" t="str">
            <v>P1</v>
          </cell>
          <cell r="G8571" t="str">
            <v>SMALL</v>
          </cell>
          <cell r="H8571" t="str">
            <v>IH</v>
          </cell>
          <cell r="I8571" t="str">
            <v>0025649 - GETCHELL COMPANIES INSURANCE SVCS INC</v>
          </cell>
        </row>
        <row r="8572">
          <cell r="A8572" t="str">
            <v>C60373IV</v>
          </cell>
          <cell r="B8572">
            <v>42185</v>
          </cell>
          <cell r="C8572" t="str">
            <v>C60373</v>
          </cell>
          <cell r="D8572" t="str">
            <v>Hoertdoerfer Dentistry PLLC</v>
          </cell>
          <cell r="E8572" t="str">
            <v>NH</v>
          </cell>
          <cell r="F8572" t="str">
            <v>P1</v>
          </cell>
          <cell r="G8572" t="str">
            <v>SMALL</v>
          </cell>
          <cell r="H8572" t="str">
            <v>IV</v>
          </cell>
          <cell r="I8572" t="str">
            <v>0034010 - MOSSE &amp; MOSSE ASSOCIATES INC</v>
          </cell>
        </row>
        <row r="8573">
          <cell r="A8573" t="str">
            <v>C60374IV</v>
          </cell>
          <cell r="B8573">
            <v>42185</v>
          </cell>
          <cell r="C8573" t="str">
            <v>C60374</v>
          </cell>
          <cell r="D8573" t="str">
            <v>Planet Subaru Inc</v>
          </cell>
          <cell r="E8573" t="str">
            <v>MA</v>
          </cell>
          <cell r="F8573" t="str">
            <v>P1</v>
          </cell>
          <cell r="G8573" t="str">
            <v>SMALL</v>
          </cell>
          <cell r="H8573" t="str">
            <v>IV</v>
          </cell>
          <cell r="I8573" t="str">
            <v>0025636 - KRUPKOWSKI, MARK D</v>
          </cell>
        </row>
        <row r="8574">
          <cell r="A8574" t="str">
            <v>C60375JA</v>
          </cell>
          <cell r="B8574">
            <v>42185</v>
          </cell>
          <cell r="C8574" t="str">
            <v>C60375</v>
          </cell>
          <cell r="D8574" t="str">
            <v>Stafford Gaudet &amp; Associates LLC</v>
          </cell>
          <cell r="E8574" t="str">
            <v>MA</v>
          </cell>
          <cell r="F8574" t="str">
            <v>P1</v>
          </cell>
          <cell r="G8574" t="str">
            <v>SMALL</v>
          </cell>
          <cell r="H8574" t="str">
            <v>JA</v>
          </cell>
          <cell r="I8574" t="str">
            <v>0025803 - NEW ENGLAND MEDICAL INS AGENCY LLC</v>
          </cell>
        </row>
        <row r="8575">
          <cell r="A8575" t="str">
            <v>C60378IH</v>
          </cell>
          <cell r="B8575">
            <v>42185</v>
          </cell>
          <cell r="C8575" t="str">
            <v>C60378</v>
          </cell>
          <cell r="D8575" t="str">
            <v>Boston Micromachines Corp</v>
          </cell>
          <cell r="E8575" t="str">
            <v>MA</v>
          </cell>
          <cell r="F8575" t="str">
            <v>P1</v>
          </cell>
          <cell r="G8575" t="str">
            <v>SMALL</v>
          </cell>
          <cell r="H8575" t="str">
            <v>IH</v>
          </cell>
          <cell r="I8575" t="str">
            <v>0025619 - COMPREHENSIVE INS PROVIDERS INC</v>
          </cell>
        </row>
        <row r="8576">
          <cell r="A8576" t="str">
            <v>C60379IH</v>
          </cell>
          <cell r="B8576">
            <v>42185</v>
          </cell>
          <cell r="C8576" t="str">
            <v>C60379</v>
          </cell>
          <cell r="D8576" t="str">
            <v>Feinberg Campbell &amp; Zack PC</v>
          </cell>
          <cell r="E8576" t="str">
            <v>MA</v>
          </cell>
          <cell r="F8576" t="str">
            <v>P1</v>
          </cell>
          <cell r="G8576" t="str">
            <v>SMALL</v>
          </cell>
          <cell r="H8576" t="str">
            <v>IH</v>
          </cell>
          <cell r="I8576" t="str">
            <v>0025608 - COMPREHENSIVE INS PROVIDERS INC</v>
          </cell>
        </row>
        <row r="8577">
          <cell r="A8577" t="str">
            <v>C60379MI</v>
          </cell>
          <cell r="B8577">
            <v>42185</v>
          </cell>
          <cell r="C8577" t="str">
            <v>C60379</v>
          </cell>
          <cell r="D8577" t="str">
            <v>Feinberg Campbell &amp; Zack PC</v>
          </cell>
          <cell r="E8577" t="str">
            <v>MA</v>
          </cell>
          <cell r="F8577" t="str">
            <v>P1</v>
          </cell>
          <cell r="G8577" t="str">
            <v>MCARE</v>
          </cell>
          <cell r="H8577" t="str">
            <v>MI</v>
          </cell>
          <cell r="I8577" t="str">
            <v>0025608 - COMPREHENSIVE INS PROVIDERS INC</v>
          </cell>
        </row>
        <row r="8578">
          <cell r="A8578" t="str">
            <v>C60381IH</v>
          </cell>
          <cell r="B8578">
            <v>42185</v>
          </cell>
          <cell r="C8578" t="str">
            <v>C60381</v>
          </cell>
          <cell r="D8578" t="str">
            <v>Independence Mortgage Group LLC</v>
          </cell>
          <cell r="E8578" t="str">
            <v>MA</v>
          </cell>
          <cell r="F8578" t="str">
            <v>P1</v>
          </cell>
          <cell r="G8578" t="str">
            <v>SMALL</v>
          </cell>
          <cell r="H8578" t="str">
            <v>IH</v>
          </cell>
          <cell r="I8578" t="str">
            <v>0030704 - HALSTEAD INSURANCE AGENCY INC.</v>
          </cell>
        </row>
        <row r="8579">
          <cell r="A8579" t="str">
            <v>C60382IV</v>
          </cell>
          <cell r="B8579">
            <v>42185</v>
          </cell>
          <cell r="C8579" t="str">
            <v>C60382</v>
          </cell>
          <cell r="D8579" t="str">
            <v>Guyot Bros Company Inc</v>
          </cell>
          <cell r="E8579" t="str">
            <v>MA</v>
          </cell>
          <cell r="F8579" t="str">
            <v>P1</v>
          </cell>
          <cell r="G8579" t="str">
            <v>SMALL</v>
          </cell>
          <cell r="H8579" t="str">
            <v>IV</v>
          </cell>
          <cell r="I8579" t="str">
            <v>0033749 - KAPLAN, ELLEN A</v>
          </cell>
        </row>
        <row r="8580">
          <cell r="A8580" t="str">
            <v>C60387IH</v>
          </cell>
          <cell r="B8580">
            <v>42185</v>
          </cell>
          <cell r="C8580" t="str">
            <v>C60387</v>
          </cell>
          <cell r="D8580" t="str">
            <v>Duva Distributors</v>
          </cell>
          <cell r="E8580" t="str">
            <v>MA</v>
          </cell>
          <cell r="F8580" t="str">
            <v>P1</v>
          </cell>
          <cell r="G8580" t="str">
            <v>SMALL</v>
          </cell>
          <cell r="H8580" t="str">
            <v>IH</v>
          </cell>
          <cell r="I8580" t="str">
            <v>0035222 - RSC INSURANCE BROKERAGE INC</v>
          </cell>
        </row>
        <row r="8581">
          <cell r="A8581" t="str">
            <v>C60387JA</v>
          </cell>
          <cell r="B8581">
            <v>42185</v>
          </cell>
          <cell r="C8581" t="str">
            <v>C60387</v>
          </cell>
          <cell r="D8581" t="str">
            <v>Duva Distributors</v>
          </cell>
          <cell r="E8581" t="str">
            <v>MA</v>
          </cell>
          <cell r="F8581" t="str">
            <v>P1</v>
          </cell>
          <cell r="G8581" t="str">
            <v>SMALL</v>
          </cell>
          <cell r="H8581" t="str">
            <v>JA</v>
          </cell>
          <cell r="I8581" t="str">
            <v>0035222 - RSC INSURANCE BROKERAGE INC</v>
          </cell>
        </row>
        <row r="8582">
          <cell r="A8582" t="str">
            <v>C60390IV</v>
          </cell>
          <cell r="B8582">
            <v>42185</v>
          </cell>
          <cell r="C8582" t="str">
            <v>C60390</v>
          </cell>
          <cell r="D8582" t="str">
            <v>Southeast Land Trust of New Hampshire</v>
          </cell>
          <cell r="E8582" t="str">
            <v>NH</v>
          </cell>
          <cell r="F8582" t="str">
            <v>P1</v>
          </cell>
          <cell r="G8582" t="str">
            <v>SMALL</v>
          </cell>
          <cell r="H8582" t="str">
            <v>IV</v>
          </cell>
          <cell r="I8582" t="str">
            <v>0025754 - E &amp; S INSURANCE SERVICES LLC</v>
          </cell>
        </row>
        <row r="8583">
          <cell r="A8583" t="str">
            <v>C60392IH</v>
          </cell>
          <cell r="B8583">
            <v>42185</v>
          </cell>
          <cell r="C8583" t="str">
            <v>C60392</v>
          </cell>
          <cell r="D8583" t="str">
            <v>Frederick L Smith Inc</v>
          </cell>
          <cell r="E8583" t="str">
            <v>MA</v>
          </cell>
          <cell r="F8583" t="str">
            <v>P1</v>
          </cell>
          <cell r="G8583" t="str">
            <v>SMALL</v>
          </cell>
          <cell r="H8583" t="str">
            <v>IH</v>
          </cell>
          <cell r="I8583" t="str">
            <v>0025617 - BUTLER BENEFITS BROKERS INC</v>
          </cell>
        </row>
        <row r="8584">
          <cell r="A8584" t="str">
            <v>C60393IA</v>
          </cell>
          <cell r="B8584">
            <v>42185</v>
          </cell>
          <cell r="C8584" t="str">
            <v>C60393</v>
          </cell>
          <cell r="D8584" t="str">
            <v>Affirmed Networks Inc</v>
          </cell>
          <cell r="E8584" t="str">
            <v>MA</v>
          </cell>
          <cell r="F8584" t="str">
            <v>P1</v>
          </cell>
          <cell r="G8584" t="str">
            <v>CRC</v>
          </cell>
          <cell r="H8584" t="str">
            <v>IA</v>
          </cell>
          <cell r="I8584" t="str">
            <v>0026061 - LEISMAN INSURANCE AGENCY INC</v>
          </cell>
        </row>
        <row r="8585">
          <cell r="A8585" t="str">
            <v>C60393IH</v>
          </cell>
          <cell r="B8585">
            <v>42185</v>
          </cell>
          <cell r="C8585" t="str">
            <v>C60393</v>
          </cell>
          <cell r="D8585" t="str">
            <v>Affirmed Networks Inc</v>
          </cell>
          <cell r="E8585" t="str">
            <v>MA</v>
          </cell>
          <cell r="F8585" t="str">
            <v>P1</v>
          </cell>
          <cell r="G8585" t="str">
            <v>CRC</v>
          </cell>
          <cell r="H8585" t="str">
            <v>IH</v>
          </cell>
          <cell r="I8585" t="str">
            <v>0026061 - LEISMAN INSURANCE AGENCY INC</v>
          </cell>
        </row>
        <row r="8586">
          <cell r="A8586" t="str">
            <v>C60400IH</v>
          </cell>
          <cell r="B8586">
            <v>42185</v>
          </cell>
          <cell r="C8586" t="str">
            <v>C60400</v>
          </cell>
          <cell r="D8586" t="str">
            <v>Bussco Inc</v>
          </cell>
          <cell r="E8586" t="str">
            <v>MA</v>
          </cell>
          <cell r="F8586" t="str">
            <v>P1</v>
          </cell>
          <cell r="G8586" t="str">
            <v>SMALL</v>
          </cell>
          <cell r="H8586" t="str">
            <v>IH</v>
          </cell>
          <cell r="I8586" t="str">
            <v>0025687 - WALSH, STEVEN</v>
          </cell>
        </row>
        <row r="8587">
          <cell r="A8587" t="str">
            <v>C60401JH</v>
          </cell>
          <cell r="B8587">
            <v>42185</v>
          </cell>
          <cell r="C8587" t="str">
            <v>C60401</v>
          </cell>
          <cell r="D8587" t="str">
            <v>Sabai LLC</v>
          </cell>
          <cell r="E8587" t="str">
            <v>NH</v>
          </cell>
          <cell r="F8587" t="str">
            <v>P1</v>
          </cell>
          <cell r="G8587" t="str">
            <v>SMALL</v>
          </cell>
          <cell r="H8587" t="str">
            <v>JH</v>
          </cell>
          <cell r="I8587" t="str">
            <v>0027859 - AFFORDABLE HEALTH SOLUTIONS</v>
          </cell>
        </row>
        <row r="8588">
          <cell r="A8588" t="str">
            <v>C60405IH</v>
          </cell>
          <cell r="B8588">
            <v>42185</v>
          </cell>
          <cell r="C8588" t="str">
            <v>C60405</v>
          </cell>
          <cell r="D8588" t="str">
            <v>Angela Adams Designs, LLC</v>
          </cell>
          <cell r="E8588" t="str">
            <v>ME</v>
          </cell>
          <cell r="F8588" t="str">
            <v>P1</v>
          </cell>
          <cell r="G8588" t="str">
            <v>SMALL</v>
          </cell>
          <cell r="H8588" t="str">
            <v>IH</v>
          </cell>
          <cell r="I8588" t="str">
            <v>0030135 - CLARK INSURANCE</v>
          </cell>
        </row>
        <row r="8589">
          <cell r="A8589" t="str">
            <v>C60405IV</v>
          </cell>
          <cell r="B8589">
            <v>42185</v>
          </cell>
          <cell r="C8589" t="str">
            <v>C60405</v>
          </cell>
          <cell r="D8589" t="str">
            <v>Angela Adams Designs, LLC</v>
          </cell>
          <cell r="E8589" t="str">
            <v>ME</v>
          </cell>
          <cell r="F8589" t="str">
            <v>P1</v>
          </cell>
          <cell r="G8589" t="str">
            <v>SMALL</v>
          </cell>
          <cell r="H8589" t="str">
            <v>IV</v>
          </cell>
          <cell r="I8589" t="str">
            <v>0030135 - CLARK INSURANCE</v>
          </cell>
        </row>
        <row r="8590">
          <cell r="A8590" t="str">
            <v>C60406IH</v>
          </cell>
          <cell r="B8590">
            <v>42185</v>
          </cell>
          <cell r="C8590" t="str">
            <v>C60406</v>
          </cell>
          <cell r="D8590" t="str">
            <v>Paul J Cazeault &amp; Sons Inc</v>
          </cell>
          <cell r="E8590" t="str">
            <v>MA</v>
          </cell>
          <cell r="F8590" t="str">
            <v>P1</v>
          </cell>
          <cell r="G8590" t="str">
            <v>SMALL</v>
          </cell>
          <cell r="H8590" t="str">
            <v>IH</v>
          </cell>
          <cell r="I8590" t="str">
            <v>0033809 - MILLER MCCARTIN INC</v>
          </cell>
        </row>
        <row r="8591">
          <cell r="A8591" t="str">
            <v>C60407IV</v>
          </cell>
          <cell r="B8591">
            <v>42185</v>
          </cell>
          <cell r="C8591" t="str">
            <v>C60407</v>
          </cell>
          <cell r="D8591" t="str">
            <v>Advanced Renewable Energy Co LLC</v>
          </cell>
          <cell r="E8591" t="str">
            <v>NH</v>
          </cell>
          <cell r="F8591" t="str">
            <v>P1</v>
          </cell>
          <cell r="G8591" t="str">
            <v>SMALL</v>
          </cell>
          <cell r="H8591" t="str">
            <v>IV</v>
          </cell>
          <cell r="I8591" t="str">
            <v>0026313 - GRANITE GROUP BENEFITS LLC</v>
          </cell>
        </row>
        <row r="8592">
          <cell r="A8592" t="str">
            <v>C60407JM</v>
          </cell>
          <cell r="B8592">
            <v>42185</v>
          </cell>
          <cell r="C8592" t="str">
            <v>C60407</v>
          </cell>
          <cell r="D8592" t="str">
            <v>Advanced Renewable Energy Co LLC</v>
          </cell>
          <cell r="E8592" t="str">
            <v>NH</v>
          </cell>
          <cell r="F8592" t="str">
            <v>P1</v>
          </cell>
          <cell r="G8592" t="str">
            <v>SMALL</v>
          </cell>
          <cell r="H8592" t="str">
            <v>JM</v>
          </cell>
          <cell r="I8592" t="str">
            <v>0026313 - GRANITE GROUP BENEFITS LLC</v>
          </cell>
        </row>
        <row r="8593">
          <cell r="A8593" t="str">
            <v>C60408IH</v>
          </cell>
          <cell r="B8593">
            <v>42185</v>
          </cell>
          <cell r="C8593" t="str">
            <v>C60408</v>
          </cell>
          <cell r="D8593" t="str">
            <v>Forge Worldwide LLC</v>
          </cell>
          <cell r="E8593" t="str">
            <v>MA</v>
          </cell>
          <cell r="F8593" t="str">
            <v>P1</v>
          </cell>
          <cell r="G8593" t="str">
            <v>SMALL</v>
          </cell>
          <cell r="H8593" t="str">
            <v>IH</v>
          </cell>
          <cell r="I8593" t="str">
            <v>0025829 - SUMMIT FINANCIAL INSURANCE AGCY</v>
          </cell>
        </row>
        <row r="8594">
          <cell r="A8594" t="str">
            <v>C60410IV</v>
          </cell>
          <cell r="B8594">
            <v>42185</v>
          </cell>
          <cell r="C8594" t="str">
            <v>C60410</v>
          </cell>
          <cell r="D8594" t="str">
            <v>Krauss Dermatology PC</v>
          </cell>
          <cell r="E8594" t="str">
            <v>MA</v>
          </cell>
          <cell r="F8594" t="str">
            <v>P1</v>
          </cell>
          <cell r="G8594" t="str">
            <v>SMALL</v>
          </cell>
          <cell r="H8594" t="str">
            <v>IV</v>
          </cell>
          <cell r="I8594" t="str">
            <v>0035934 - PAYCHEX AGENCY INC</v>
          </cell>
        </row>
        <row r="8595">
          <cell r="A8595" t="str">
            <v>C60411IH</v>
          </cell>
          <cell r="B8595">
            <v>42185</v>
          </cell>
          <cell r="C8595" t="str">
            <v>C60411</v>
          </cell>
          <cell r="D8595" t="str">
            <v>Apex Computers Inc</v>
          </cell>
          <cell r="E8595" t="str">
            <v>MA</v>
          </cell>
          <cell r="F8595" t="str">
            <v>P1</v>
          </cell>
          <cell r="G8595" t="str">
            <v>SMALL</v>
          </cell>
          <cell r="H8595" t="str">
            <v>IH</v>
          </cell>
          <cell r="I8595" t="str">
            <v>0025984 - CIULLA, JOSEPH F</v>
          </cell>
        </row>
        <row r="8596">
          <cell r="A8596" t="str">
            <v>C60412IH</v>
          </cell>
          <cell r="B8596">
            <v>42185</v>
          </cell>
          <cell r="C8596" t="str">
            <v>C60412</v>
          </cell>
          <cell r="D8596" t="str">
            <v>J J Donovan &amp; Sons</v>
          </cell>
          <cell r="E8596" t="str">
            <v>MA</v>
          </cell>
          <cell r="F8596" t="str">
            <v>P1</v>
          </cell>
          <cell r="G8596" t="str">
            <v>SMALL</v>
          </cell>
          <cell r="H8596" t="str">
            <v>IH</v>
          </cell>
          <cell r="I8596" t="str">
            <v>0028205 - EASTERN BENEFITS GROUP</v>
          </cell>
        </row>
        <row r="8597">
          <cell r="A8597" t="str">
            <v>C60416IV</v>
          </cell>
          <cell r="B8597">
            <v>42185</v>
          </cell>
          <cell r="C8597" t="str">
            <v>C60416</v>
          </cell>
          <cell r="D8597" t="str">
            <v>Collette Monuments, Inc.</v>
          </cell>
          <cell r="E8597" t="str">
            <v>ME</v>
          </cell>
          <cell r="F8597" t="str">
            <v>P1</v>
          </cell>
          <cell r="G8597" t="str">
            <v>SMALL</v>
          </cell>
          <cell r="H8597" t="str">
            <v>IV</v>
          </cell>
          <cell r="I8597" t="str">
            <v>0025819 - POIRIER, MARC R</v>
          </cell>
        </row>
        <row r="8598">
          <cell r="A8598" t="str">
            <v>C60417IV</v>
          </cell>
          <cell r="B8598">
            <v>42185</v>
          </cell>
          <cell r="C8598" t="str">
            <v>C60417</v>
          </cell>
          <cell r="D8598" t="str">
            <v>PharmaLogics Recruiting LLC</v>
          </cell>
          <cell r="E8598" t="str">
            <v>MA</v>
          </cell>
          <cell r="F8598" t="str">
            <v>P1</v>
          </cell>
          <cell r="G8598" t="str">
            <v>SMALL</v>
          </cell>
          <cell r="H8598" t="str">
            <v>IV</v>
          </cell>
          <cell r="I8598" t="str">
            <v>0027115 - WILLIS OF MASSACHUSETTS INC</v>
          </cell>
        </row>
        <row r="8599">
          <cell r="A8599" t="str">
            <v>C60418JH</v>
          </cell>
          <cell r="B8599">
            <v>42185</v>
          </cell>
          <cell r="C8599" t="str">
            <v>C60418</v>
          </cell>
          <cell r="D8599" t="str">
            <v>M&amp;M Electrical Supply Co Inc</v>
          </cell>
          <cell r="E8599" t="str">
            <v>NH</v>
          </cell>
          <cell r="F8599" t="str">
            <v>P1</v>
          </cell>
          <cell r="G8599" t="str">
            <v>SMALL</v>
          </cell>
          <cell r="H8599" t="str">
            <v>JH</v>
          </cell>
          <cell r="I8599" t="str">
            <v>0025755 - KRUPKOWSKI, MARK D</v>
          </cell>
        </row>
        <row r="8600">
          <cell r="A8600" t="str">
            <v>C60419PO</v>
          </cell>
          <cell r="B8600">
            <v>42185</v>
          </cell>
          <cell r="C8600" t="str">
            <v>C60419</v>
          </cell>
          <cell r="D8600" t="str">
            <v>Environmental Health Strategy Center</v>
          </cell>
          <cell r="E8600" t="str">
            <v>ME</v>
          </cell>
          <cell r="F8600" t="str">
            <v>P1</v>
          </cell>
          <cell r="G8600" t="str">
            <v>SMALL</v>
          </cell>
          <cell r="H8600" t="str">
            <v>PO</v>
          </cell>
          <cell r="I8600" t="str">
            <v>0025760 - HEALEY &amp; ASSOCIATES INC</v>
          </cell>
        </row>
        <row r="8601">
          <cell r="A8601" t="str">
            <v>C60421IV</v>
          </cell>
          <cell r="B8601">
            <v>42185</v>
          </cell>
          <cell r="C8601" t="str">
            <v>C60421</v>
          </cell>
          <cell r="D8601" t="str">
            <v>TRSS Wealth Management, LLC</v>
          </cell>
          <cell r="E8601" t="str">
            <v>ME</v>
          </cell>
          <cell r="F8601" t="str">
            <v>P1</v>
          </cell>
          <cell r="G8601" t="str">
            <v>SMALL</v>
          </cell>
          <cell r="H8601" t="str">
            <v>IV</v>
          </cell>
          <cell r="I8601" t="str">
            <v>0025762 - GAGNE, ROGER N</v>
          </cell>
        </row>
        <row r="8602">
          <cell r="A8602" t="str">
            <v>C60427IA</v>
          </cell>
          <cell r="B8602">
            <v>42185</v>
          </cell>
          <cell r="C8602" t="str">
            <v>C60427</v>
          </cell>
          <cell r="D8602" t="str">
            <v>SimpliVity Corporation</v>
          </cell>
          <cell r="E8602" t="str">
            <v>MA</v>
          </cell>
          <cell r="F8602" t="str">
            <v>P1</v>
          </cell>
          <cell r="G8602" t="str">
            <v>ERF</v>
          </cell>
          <cell r="H8602" t="str">
            <v>IA</v>
          </cell>
          <cell r="I8602" t="str">
            <v>0025836 - WILLIAM GALLAGHER  ASSOCIATES</v>
          </cell>
        </row>
        <row r="8603">
          <cell r="A8603" t="str">
            <v>C60427IH</v>
          </cell>
          <cell r="B8603">
            <v>42185</v>
          </cell>
          <cell r="C8603" t="str">
            <v>C60427</v>
          </cell>
          <cell r="D8603" t="str">
            <v>SimpliVity Corporation</v>
          </cell>
          <cell r="E8603" t="str">
            <v>MA</v>
          </cell>
          <cell r="F8603" t="str">
            <v>P1</v>
          </cell>
          <cell r="G8603" t="str">
            <v>ERF</v>
          </cell>
          <cell r="H8603" t="str">
            <v>IH</v>
          </cell>
          <cell r="I8603" t="str">
            <v>0025836 - WILLIAM GALLAGHER  ASSOCIATES</v>
          </cell>
        </row>
        <row r="8604">
          <cell r="A8604" t="str">
            <v>C60427IV</v>
          </cell>
          <cell r="B8604">
            <v>42185</v>
          </cell>
          <cell r="C8604" t="str">
            <v>C60427</v>
          </cell>
          <cell r="D8604" t="str">
            <v>SimpliVity Corporation</v>
          </cell>
          <cell r="E8604" t="str">
            <v>MA</v>
          </cell>
          <cell r="F8604" t="str">
            <v>P1</v>
          </cell>
          <cell r="G8604" t="str">
            <v>ERF</v>
          </cell>
          <cell r="H8604" t="str">
            <v>IV</v>
          </cell>
          <cell r="I8604" t="str">
            <v>0025836 - WILLIAM GALLAGHER  ASSOCIATES</v>
          </cell>
        </row>
        <row r="8605">
          <cell r="A8605" t="str">
            <v>C60428IA</v>
          </cell>
          <cell r="B8605">
            <v>42185</v>
          </cell>
          <cell r="C8605" t="str">
            <v>C60428</v>
          </cell>
          <cell r="D8605" t="str">
            <v>Cognition Corporation</v>
          </cell>
          <cell r="E8605" t="str">
            <v>MA</v>
          </cell>
          <cell r="F8605" t="str">
            <v>P1</v>
          </cell>
          <cell r="G8605" t="str">
            <v>SMALL</v>
          </cell>
          <cell r="H8605" t="str">
            <v>IA</v>
          </cell>
          <cell r="I8605" t="str">
            <v>0025986 - CIULLA, JOSEPH F</v>
          </cell>
        </row>
        <row r="8606">
          <cell r="A8606" t="str">
            <v>C60428IH</v>
          </cell>
          <cell r="B8606">
            <v>42185</v>
          </cell>
          <cell r="C8606" t="str">
            <v>C60428</v>
          </cell>
          <cell r="D8606" t="str">
            <v>Cognition Corporation</v>
          </cell>
          <cell r="E8606" t="str">
            <v>MA</v>
          </cell>
          <cell r="F8606" t="str">
            <v>P1</v>
          </cell>
          <cell r="G8606" t="str">
            <v>SMALL</v>
          </cell>
          <cell r="H8606" t="str">
            <v>IH</v>
          </cell>
          <cell r="I8606" t="str">
            <v>0025986 - CIULLA, JOSEPH F</v>
          </cell>
        </row>
        <row r="8607">
          <cell r="A8607" t="str">
            <v>C60428JH</v>
          </cell>
          <cell r="B8607">
            <v>42185</v>
          </cell>
          <cell r="C8607" t="str">
            <v>C60428</v>
          </cell>
          <cell r="D8607" t="str">
            <v>Cognition Corporation</v>
          </cell>
          <cell r="E8607" t="str">
            <v>MA</v>
          </cell>
          <cell r="F8607" t="str">
            <v>P1</v>
          </cell>
          <cell r="G8607" t="str">
            <v>SMALL</v>
          </cell>
          <cell r="H8607" t="str">
            <v>JH</v>
          </cell>
          <cell r="I8607" t="str">
            <v>0025986 - CIULLA, JOSEPH F</v>
          </cell>
        </row>
        <row r="8608">
          <cell r="A8608" t="str">
            <v>C60431IH</v>
          </cell>
          <cell r="B8608">
            <v>42185</v>
          </cell>
          <cell r="C8608" t="str">
            <v>C60431</v>
          </cell>
          <cell r="D8608" t="str">
            <v>Shepard Group Inc</v>
          </cell>
          <cell r="E8608" t="str">
            <v>MA</v>
          </cell>
          <cell r="F8608" t="str">
            <v>P1</v>
          </cell>
          <cell r="G8608" t="str">
            <v>SMALL</v>
          </cell>
          <cell r="H8608" t="str">
            <v>IH</v>
          </cell>
          <cell r="I8608" t="str">
            <v>0030959 - BOSTON COMMONWEALTH ADVANTAGE LLC</v>
          </cell>
        </row>
        <row r="8609">
          <cell r="A8609" t="str">
            <v>C60431JA</v>
          </cell>
          <cell r="B8609">
            <v>42185</v>
          </cell>
          <cell r="C8609" t="str">
            <v>C60431</v>
          </cell>
          <cell r="D8609" t="str">
            <v>Shepard Group Inc</v>
          </cell>
          <cell r="E8609" t="str">
            <v>MA</v>
          </cell>
          <cell r="F8609" t="str">
            <v>P1</v>
          </cell>
          <cell r="G8609" t="str">
            <v>SMALL</v>
          </cell>
          <cell r="H8609" t="str">
            <v>JA</v>
          </cell>
          <cell r="I8609" t="str">
            <v>0030959 - BOSTON COMMONWEALTH ADVANTAGE LLC</v>
          </cell>
        </row>
        <row r="8610">
          <cell r="A8610" t="str">
            <v>C60437IV</v>
          </cell>
          <cell r="B8610">
            <v>42185</v>
          </cell>
          <cell r="C8610" t="str">
            <v>C60437</v>
          </cell>
          <cell r="D8610" t="str">
            <v>South Weymouth Church of the Nazarene</v>
          </cell>
          <cell r="E8610" t="str">
            <v>MA</v>
          </cell>
          <cell r="F8610" t="str">
            <v>P1</v>
          </cell>
          <cell r="G8610" t="str">
            <v>SMALL</v>
          </cell>
          <cell r="H8610" t="str">
            <v>IV</v>
          </cell>
          <cell r="I8610" t="str">
            <v>0026398 - BUTLER BENEFIT GROUP LLC</v>
          </cell>
        </row>
        <row r="8611">
          <cell r="A8611" t="str">
            <v>C60439IH</v>
          </cell>
          <cell r="B8611">
            <v>42185</v>
          </cell>
          <cell r="C8611" t="str">
            <v>C60439</v>
          </cell>
          <cell r="D8611" t="str">
            <v>Salon Eva Michelle LLC</v>
          </cell>
          <cell r="E8611" t="str">
            <v>MA</v>
          </cell>
          <cell r="F8611" t="str">
            <v>P1</v>
          </cell>
          <cell r="G8611" t="str">
            <v>SMALL</v>
          </cell>
          <cell r="H8611" t="str">
            <v>IH</v>
          </cell>
        </row>
        <row r="8612">
          <cell r="A8612" t="str">
            <v>C60441IV</v>
          </cell>
          <cell r="B8612">
            <v>42185</v>
          </cell>
          <cell r="C8612" t="str">
            <v>C60441</v>
          </cell>
          <cell r="D8612" t="str">
            <v>Merrimack Valley Emergency Associates Inc</v>
          </cell>
          <cell r="E8612" t="str">
            <v>MA</v>
          </cell>
          <cell r="F8612" t="str">
            <v>P1</v>
          </cell>
          <cell r="G8612" t="str">
            <v>SMALL</v>
          </cell>
          <cell r="H8612" t="str">
            <v>IV</v>
          </cell>
          <cell r="I8612" t="str">
            <v>0025796 - CONSOLES, NICHOLAS S</v>
          </cell>
        </row>
        <row r="8613">
          <cell r="A8613" t="str">
            <v>C60447IH</v>
          </cell>
          <cell r="B8613">
            <v>42185</v>
          </cell>
          <cell r="C8613" t="str">
            <v>C60447</v>
          </cell>
          <cell r="D8613" t="str">
            <v>MapleStone</v>
          </cell>
          <cell r="E8613" t="str">
            <v>ME</v>
          </cell>
          <cell r="F8613" t="str">
            <v>P1</v>
          </cell>
          <cell r="G8613" t="str">
            <v>SMALL</v>
          </cell>
          <cell r="H8613" t="str">
            <v>IH</v>
          </cell>
          <cell r="I8613" t="str">
            <v>0030141 - CLARK INSURANCE</v>
          </cell>
        </row>
        <row r="8614">
          <cell r="A8614" t="str">
            <v>C60447IV</v>
          </cell>
          <cell r="B8614">
            <v>42185</v>
          </cell>
          <cell r="C8614" t="str">
            <v>C60447</v>
          </cell>
          <cell r="D8614" t="str">
            <v>MapleStone</v>
          </cell>
          <cell r="E8614" t="str">
            <v>ME</v>
          </cell>
          <cell r="F8614" t="str">
            <v>P1</v>
          </cell>
          <cell r="G8614" t="str">
            <v>SMALL</v>
          </cell>
          <cell r="H8614" t="str">
            <v>IV</v>
          </cell>
          <cell r="I8614" t="str">
            <v>0030141 - CLARK INSURANCE</v>
          </cell>
        </row>
        <row r="8615">
          <cell r="A8615" t="str">
            <v>C60449IH</v>
          </cell>
          <cell r="B8615">
            <v>42185</v>
          </cell>
          <cell r="C8615" t="str">
            <v>C60449</v>
          </cell>
          <cell r="D8615" t="str">
            <v>Happy Tots Childcare Corp dba The Goddard School</v>
          </cell>
          <cell r="E8615" t="str">
            <v>MA</v>
          </cell>
          <cell r="F8615" t="str">
            <v>P1</v>
          </cell>
          <cell r="G8615" t="str">
            <v>SMALL</v>
          </cell>
          <cell r="H8615" t="str">
            <v>IH</v>
          </cell>
          <cell r="I8615" t="str">
            <v>0029013 - DIGITAL INSURANCE AGENCY INC</v>
          </cell>
        </row>
        <row r="8616">
          <cell r="A8616" t="str">
            <v>C60450IV</v>
          </cell>
          <cell r="B8616">
            <v>42185</v>
          </cell>
          <cell r="C8616" t="str">
            <v>C60450</v>
          </cell>
          <cell r="D8616" t="str">
            <v>Pro Search, Inc.</v>
          </cell>
          <cell r="E8616" t="str">
            <v>ME</v>
          </cell>
          <cell r="F8616" t="str">
            <v>P1</v>
          </cell>
          <cell r="G8616" t="str">
            <v>SMALL</v>
          </cell>
          <cell r="H8616" t="str">
            <v>IV</v>
          </cell>
          <cell r="I8616" t="str">
            <v>0025757 - CLARK INSURANCE</v>
          </cell>
        </row>
        <row r="8617">
          <cell r="A8617" t="str">
            <v>C60451IH</v>
          </cell>
          <cell r="B8617">
            <v>42185</v>
          </cell>
          <cell r="C8617" t="str">
            <v>C60451</v>
          </cell>
          <cell r="D8617" t="str">
            <v>WinterKids Education Foundation</v>
          </cell>
          <cell r="E8617" t="str">
            <v>ME</v>
          </cell>
          <cell r="F8617" t="str">
            <v>P1</v>
          </cell>
          <cell r="G8617" t="str">
            <v>SMALL</v>
          </cell>
          <cell r="H8617" t="str">
            <v>IH</v>
          </cell>
          <cell r="I8617" t="str">
            <v>0025756 - CLARK INSURANCE</v>
          </cell>
        </row>
        <row r="8618">
          <cell r="A8618" t="str">
            <v>C60452JH</v>
          </cell>
          <cell r="B8618">
            <v>42185</v>
          </cell>
          <cell r="C8618" t="str">
            <v>C60452</v>
          </cell>
          <cell r="D8618" t="str">
            <v>Wells Chamber of Commerce</v>
          </cell>
          <cell r="E8618" t="str">
            <v>ME</v>
          </cell>
          <cell r="F8618" t="str">
            <v>P1</v>
          </cell>
          <cell r="G8618" t="str">
            <v>SMALL</v>
          </cell>
          <cell r="H8618" t="str">
            <v>JH</v>
          </cell>
          <cell r="I8618" t="str">
            <v>0026047 - E A SCRIBNER INSURANCE AGENCY INC</v>
          </cell>
        </row>
        <row r="8619">
          <cell r="A8619" t="str">
            <v>C60454IV</v>
          </cell>
          <cell r="B8619">
            <v>42185</v>
          </cell>
          <cell r="C8619" t="str">
            <v>C60454</v>
          </cell>
          <cell r="D8619" t="str">
            <v>Facility Solutions LLC</v>
          </cell>
          <cell r="E8619" t="str">
            <v>NH</v>
          </cell>
          <cell r="F8619" t="str">
            <v>P1</v>
          </cell>
          <cell r="G8619" t="str">
            <v>CRC</v>
          </cell>
          <cell r="H8619" t="str">
            <v>IV</v>
          </cell>
          <cell r="I8619" t="str">
            <v>0028303 - ROWLEY AGENCY INC</v>
          </cell>
        </row>
        <row r="8620">
          <cell r="A8620" t="str">
            <v>C60454JM</v>
          </cell>
          <cell r="B8620">
            <v>42185</v>
          </cell>
          <cell r="C8620" t="str">
            <v>C60454</v>
          </cell>
          <cell r="D8620" t="str">
            <v>Facility Solutions LLC</v>
          </cell>
          <cell r="E8620" t="str">
            <v>NH</v>
          </cell>
          <cell r="F8620" t="str">
            <v>P1</v>
          </cell>
          <cell r="G8620" t="str">
            <v>CRC</v>
          </cell>
          <cell r="H8620" t="str">
            <v>JM</v>
          </cell>
          <cell r="I8620" t="str">
            <v>0028303 - ROWLEY AGENCY INC</v>
          </cell>
        </row>
        <row r="8621">
          <cell r="A8621" t="str">
            <v>C60458IH</v>
          </cell>
          <cell r="B8621">
            <v>42185</v>
          </cell>
          <cell r="C8621" t="str">
            <v>C60458</v>
          </cell>
          <cell r="D8621" t="str">
            <v>Big T &amp; D Trucking Inc</v>
          </cell>
          <cell r="E8621" t="str">
            <v>MA</v>
          </cell>
          <cell r="F8621" t="str">
            <v>P1</v>
          </cell>
          <cell r="G8621" t="str">
            <v>SMALL</v>
          </cell>
          <cell r="H8621" t="str">
            <v>IH</v>
          </cell>
          <cell r="I8621" t="str">
            <v>0025794 - SMALL BUSINESS INSURANCE AGENCY INC</v>
          </cell>
        </row>
        <row r="8622">
          <cell r="A8622" t="str">
            <v>C60459IV</v>
          </cell>
          <cell r="B8622">
            <v>42185</v>
          </cell>
          <cell r="C8622" t="str">
            <v>C60459</v>
          </cell>
          <cell r="D8622" t="str">
            <v>Maine Behavioral Health Organization</v>
          </cell>
          <cell r="E8622" t="str">
            <v>ME</v>
          </cell>
          <cell r="F8622" t="str">
            <v>P1</v>
          </cell>
          <cell r="G8622" t="str">
            <v>SMALL</v>
          </cell>
          <cell r="H8622" t="str">
            <v>IV</v>
          </cell>
          <cell r="I8622" t="str">
            <v>0025759 - JONES-HOXIE CORPORATION</v>
          </cell>
        </row>
        <row r="8623">
          <cell r="A8623" t="str">
            <v>C60459JH</v>
          </cell>
          <cell r="B8623">
            <v>42185</v>
          </cell>
          <cell r="C8623" t="str">
            <v>C60459</v>
          </cell>
          <cell r="D8623" t="str">
            <v>Maine Behavioral Health Organization</v>
          </cell>
          <cell r="E8623" t="str">
            <v>ME</v>
          </cell>
          <cell r="F8623" t="str">
            <v>P1</v>
          </cell>
          <cell r="G8623" t="str">
            <v>SMALL</v>
          </cell>
          <cell r="H8623" t="str">
            <v>JH</v>
          </cell>
          <cell r="I8623" t="str">
            <v>0025759 - JONES-HOXIE CORPORATION</v>
          </cell>
        </row>
        <row r="8624">
          <cell r="A8624" t="str">
            <v>C60461IV</v>
          </cell>
          <cell r="B8624">
            <v>42185</v>
          </cell>
          <cell r="C8624" t="str">
            <v>C60461</v>
          </cell>
          <cell r="D8624" t="str">
            <v>Family Concepts LLC</v>
          </cell>
          <cell r="E8624" t="str">
            <v>NH</v>
          </cell>
          <cell r="F8624" t="str">
            <v>P1</v>
          </cell>
          <cell r="G8624" t="str">
            <v>SMALL</v>
          </cell>
          <cell r="H8624" t="str">
            <v>IV</v>
          </cell>
          <cell r="I8624" t="str">
            <v>0025746 - FOY INSURANCE GROUP</v>
          </cell>
        </row>
        <row r="8625">
          <cell r="A8625" t="str">
            <v>C60462IH</v>
          </cell>
          <cell r="B8625">
            <v>42185</v>
          </cell>
          <cell r="C8625" t="str">
            <v>C60462</v>
          </cell>
          <cell r="D8625" t="str">
            <v>Plas-Tech, Inc.</v>
          </cell>
          <cell r="E8625" t="str">
            <v>ME</v>
          </cell>
          <cell r="F8625" t="str">
            <v>P1</v>
          </cell>
          <cell r="G8625" t="str">
            <v>SMALL</v>
          </cell>
          <cell r="H8625" t="str">
            <v>IH</v>
          </cell>
          <cell r="I8625" t="str">
            <v>0025758 - GAGNE, ROGER N</v>
          </cell>
        </row>
        <row r="8626">
          <cell r="A8626" t="str">
            <v>C60463IV</v>
          </cell>
          <cell r="B8626">
            <v>42185</v>
          </cell>
          <cell r="C8626" t="str">
            <v>C60463</v>
          </cell>
          <cell r="D8626" t="str">
            <v>LeRoux Associated Stores</v>
          </cell>
          <cell r="E8626" t="str">
            <v>ME</v>
          </cell>
          <cell r="F8626" t="str">
            <v>P1</v>
          </cell>
          <cell r="G8626" t="str">
            <v>SMALL</v>
          </cell>
          <cell r="H8626" t="str">
            <v>IV</v>
          </cell>
          <cell r="I8626" t="str">
            <v>0025823 - PAYCHEX AGENCY INC</v>
          </cell>
        </row>
        <row r="8627">
          <cell r="A8627" t="str">
            <v>C60464IH</v>
          </cell>
          <cell r="B8627">
            <v>42185</v>
          </cell>
          <cell r="C8627" t="str">
            <v>C60464</v>
          </cell>
          <cell r="D8627" t="str">
            <v>Instant Offset Press Inc</v>
          </cell>
          <cell r="E8627" t="str">
            <v>MA</v>
          </cell>
          <cell r="F8627" t="str">
            <v>P1</v>
          </cell>
          <cell r="G8627" t="str">
            <v>SMALL</v>
          </cell>
          <cell r="H8627" t="str">
            <v>IH</v>
          </cell>
          <cell r="I8627" t="str">
            <v>0025835 - HALL, ROBERT E</v>
          </cell>
        </row>
        <row r="8628">
          <cell r="A8628" t="str">
            <v>C60466IH</v>
          </cell>
          <cell r="B8628">
            <v>42185</v>
          </cell>
          <cell r="C8628" t="str">
            <v>C60466</v>
          </cell>
          <cell r="D8628" t="str">
            <v>R Andrews Fruit &amp; Produce</v>
          </cell>
          <cell r="E8628" t="str">
            <v>MA</v>
          </cell>
          <cell r="F8628" t="str">
            <v>P1</v>
          </cell>
          <cell r="G8628" t="str">
            <v>SMALL</v>
          </cell>
          <cell r="H8628" t="str">
            <v>IH</v>
          </cell>
          <cell r="I8628" t="str">
            <v>0025858 - MCCULLOM, PATRICK</v>
          </cell>
        </row>
        <row r="8629">
          <cell r="A8629" t="str">
            <v>C60473IH</v>
          </cell>
          <cell r="B8629">
            <v>42185</v>
          </cell>
          <cell r="C8629" t="str">
            <v>C60473</v>
          </cell>
          <cell r="D8629" t="str">
            <v>Calvary Temple Assembly of God</v>
          </cell>
          <cell r="E8629" t="str">
            <v>MA</v>
          </cell>
          <cell r="F8629" t="str">
            <v>P1</v>
          </cell>
          <cell r="G8629" t="str">
            <v>SMALL</v>
          </cell>
          <cell r="H8629" t="str">
            <v>IH</v>
          </cell>
          <cell r="I8629" t="str">
            <v>0025863 - MCCULLOM, PATRICK</v>
          </cell>
        </row>
        <row r="8630">
          <cell r="A8630" t="str">
            <v>C60474JM</v>
          </cell>
          <cell r="B8630">
            <v>42185</v>
          </cell>
          <cell r="C8630" t="str">
            <v>C60474</v>
          </cell>
          <cell r="D8630" t="str">
            <v>Sugar River Pharmacy</v>
          </cell>
          <cell r="E8630" t="str">
            <v>NH</v>
          </cell>
          <cell r="F8630" t="str">
            <v>P1</v>
          </cell>
          <cell r="G8630" t="str">
            <v>SMALL</v>
          </cell>
          <cell r="H8630" t="str">
            <v>JM</v>
          </cell>
          <cell r="I8630" t="str">
            <v>0026219 - CROSS INSURANCE - MANCHESTER</v>
          </cell>
        </row>
        <row r="8631">
          <cell r="A8631" t="str">
            <v>C60477IH</v>
          </cell>
          <cell r="B8631">
            <v>42185</v>
          </cell>
          <cell r="C8631" t="str">
            <v>C60477</v>
          </cell>
          <cell r="D8631" t="str">
            <v>Sandab Communications LP II</v>
          </cell>
          <cell r="E8631" t="str">
            <v>MA</v>
          </cell>
          <cell r="F8631" t="str">
            <v>P1</v>
          </cell>
          <cell r="G8631" t="str">
            <v>SMALL</v>
          </cell>
          <cell r="H8631" t="str">
            <v>IH</v>
          </cell>
          <cell r="I8631" t="str">
            <v>0025790 - BRYDEN &amp; SULLIVAN INS AGENCY INC</v>
          </cell>
        </row>
        <row r="8632">
          <cell r="A8632" t="str">
            <v>C60480IV</v>
          </cell>
          <cell r="B8632">
            <v>42185</v>
          </cell>
          <cell r="C8632" t="str">
            <v>C60480</v>
          </cell>
          <cell r="D8632" t="str">
            <v>Seacoast Ticket Agency Inc</v>
          </cell>
          <cell r="E8632" t="str">
            <v>NH</v>
          </cell>
          <cell r="F8632" t="str">
            <v>P1</v>
          </cell>
          <cell r="G8632" t="str">
            <v>SMALL</v>
          </cell>
          <cell r="H8632" t="str">
            <v>IV</v>
          </cell>
          <cell r="I8632" t="str">
            <v>0026030 - JEFFERSON, STEVEN</v>
          </cell>
        </row>
        <row r="8633">
          <cell r="A8633" t="str">
            <v>C60487JM</v>
          </cell>
          <cell r="B8633">
            <v>42185</v>
          </cell>
          <cell r="C8633" t="str">
            <v>C60487</v>
          </cell>
          <cell r="D8633" t="str">
            <v>Granite State Mechanical Services LLC</v>
          </cell>
          <cell r="E8633" t="str">
            <v>NH</v>
          </cell>
          <cell r="F8633" t="str">
            <v>P1</v>
          </cell>
          <cell r="G8633" t="str">
            <v>SMALL</v>
          </cell>
          <cell r="H8633" t="str">
            <v>JM</v>
          </cell>
          <cell r="I8633" t="str">
            <v>0026051 - ESP EMPLOYEE BENEFITS STATEGIES LLC</v>
          </cell>
        </row>
        <row r="8634">
          <cell r="A8634" t="str">
            <v>C60489IH</v>
          </cell>
          <cell r="B8634">
            <v>42185</v>
          </cell>
          <cell r="C8634" t="str">
            <v>C60489</v>
          </cell>
          <cell r="D8634" t="str">
            <v>McCall Transportation LLC</v>
          </cell>
          <cell r="E8634" t="str">
            <v>MA</v>
          </cell>
          <cell r="F8634" t="str">
            <v>P1</v>
          </cell>
          <cell r="G8634" t="str">
            <v>CRC</v>
          </cell>
          <cell r="H8634" t="str">
            <v>IH</v>
          </cell>
          <cell r="I8634" t="str">
            <v>0025832 - BUTLER BENEFITS BROKERS INC</v>
          </cell>
        </row>
        <row r="8635">
          <cell r="A8635" t="str">
            <v>C60492IH</v>
          </cell>
          <cell r="B8635">
            <v>42185</v>
          </cell>
          <cell r="C8635" t="str">
            <v>C60492</v>
          </cell>
          <cell r="D8635" t="str">
            <v>Tri-State Fasteners Inc</v>
          </cell>
          <cell r="E8635" t="str">
            <v>MA</v>
          </cell>
          <cell r="F8635" t="str">
            <v>P1</v>
          </cell>
          <cell r="G8635" t="str">
            <v>SMALL</v>
          </cell>
          <cell r="H8635" t="str">
            <v>IH</v>
          </cell>
          <cell r="I8635" t="str">
            <v>0025793 - ABG INSURANCE AGENCY INC</v>
          </cell>
        </row>
        <row r="8636">
          <cell r="A8636" t="str">
            <v>C60493JM</v>
          </cell>
          <cell r="B8636">
            <v>42185</v>
          </cell>
          <cell r="C8636" t="str">
            <v>C60493</v>
          </cell>
          <cell r="D8636" t="str">
            <v>Roy &amp; Bentas CPA</v>
          </cell>
          <cell r="E8636" t="str">
            <v>NH</v>
          </cell>
          <cell r="F8636" t="str">
            <v>P1</v>
          </cell>
          <cell r="G8636" t="str">
            <v>SMALL</v>
          </cell>
          <cell r="H8636" t="str">
            <v>JM</v>
          </cell>
          <cell r="I8636" t="str">
            <v>0026058 - LIFETIME BENEFITS GROUP INC</v>
          </cell>
        </row>
        <row r="8637">
          <cell r="A8637" t="str">
            <v>C60496IH</v>
          </cell>
          <cell r="B8637">
            <v>42185</v>
          </cell>
          <cell r="C8637" t="str">
            <v>C60496</v>
          </cell>
          <cell r="D8637" t="str">
            <v>James L McKeown Boys &amp; Girls club of Woburn</v>
          </cell>
          <cell r="E8637" t="str">
            <v>MA</v>
          </cell>
          <cell r="F8637" t="str">
            <v>P1</v>
          </cell>
          <cell r="G8637" t="str">
            <v>SMALL</v>
          </cell>
          <cell r="H8637" t="str">
            <v>IH</v>
          </cell>
          <cell r="I8637" t="str">
            <v>0025862 - NORTHWESTERN BENEFIT ASSOC INSURANCE AGCY INC</v>
          </cell>
        </row>
        <row r="8638">
          <cell r="A8638" t="str">
            <v>C60498IA</v>
          </cell>
          <cell r="B8638">
            <v>42185</v>
          </cell>
          <cell r="C8638" t="str">
            <v>C60498</v>
          </cell>
          <cell r="D8638" t="str">
            <v>Broadcast Pix Inc</v>
          </cell>
          <cell r="E8638" t="str">
            <v>MA</v>
          </cell>
          <cell r="F8638" t="str">
            <v>P1</v>
          </cell>
          <cell r="G8638" t="str">
            <v>SMALL</v>
          </cell>
          <cell r="H8638" t="str">
            <v>IA</v>
          </cell>
          <cell r="I8638" t="str">
            <v>0030344 - DIGITAL INSURANCE AGENCY INC</v>
          </cell>
        </row>
        <row r="8639">
          <cell r="A8639" t="str">
            <v>C60498IH</v>
          </cell>
          <cell r="B8639">
            <v>42185</v>
          </cell>
          <cell r="C8639" t="str">
            <v>C60498</v>
          </cell>
          <cell r="D8639" t="str">
            <v>Broadcast Pix Inc</v>
          </cell>
          <cell r="E8639" t="str">
            <v>MA</v>
          </cell>
          <cell r="F8639" t="str">
            <v>P1</v>
          </cell>
          <cell r="G8639" t="str">
            <v>SMALL</v>
          </cell>
          <cell r="H8639" t="str">
            <v>IH</v>
          </cell>
          <cell r="I8639" t="str">
            <v>0030344 - DIGITAL INSURANCE AGENCY INC</v>
          </cell>
        </row>
        <row r="8640">
          <cell r="A8640" t="str">
            <v>C60501IH</v>
          </cell>
          <cell r="B8640">
            <v>42185</v>
          </cell>
          <cell r="C8640" t="str">
            <v>C60501</v>
          </cell>
          <cell r="D8640" t="str">
            <v>Labbe Excavating, Inc.</v>
          </cell>
          <cell r="E8640" t="str">
            <v>ME</v>
          </cell>
          <cell r="F8640" t="str">
            <v>P1</v>
          </cell>
          <cell r="G8640" t="str">
            <v>SMALL</v>
          </cell>
          <cell r="H8640" t="str">
            <v>IH</v>
          </cell>
          <cell r="I8640" t="str">
            <v>0030116 - CLARK INSURANCE</v>
          </cell>
        </row>
        <row r="8641">
          <cell r="A8641" t="str">
            <v>C60503JH</v>
          </cell>
          <cell r="B8641">
            <v>42185</v>
          </cell>
          <cell r="C8641" t="str">
            <v>C60503</v>
          </cell>
          <cell r="D8641" t="str">
            <v>Tasoulas Real Estate Management LLC</v>
          </cell>
          <cell r="E8641" t="str">
            <v>NH</v>
          </cell>
          <cell r="F8641" t="str">
            <v>P1</v>
          </cell>
          <cell r="G8641" t="str">
            <v>SMALL</v>
          </cell>
          <cell r="H8641" t="str">
            <v>JH</v>
          </cell>
          <cell r="I8641" t="str">
            <v>0026084 - KAPILOFF INSURANCE AGENCY INC</v>
          </cell>
        </row>
        <row r="8642">
          <cell r="A8642" t="str">
            <v>C60506IV</v>
          </cell>
          <cell r="B8642">
            <v>42185</v>
          </cell>
          <cell r="C8642" t="str">
            <v>C60506</v>
          </cell>
          <cell r="D8642" t="str">
            <v>Jay Ellis Consulting LLC</v>
          </cell>
          <cell r="E8642" t="str">
            <v>NH</v>
          </cell>
          <cell r="F8642" t="str">
            <v>P1</v>
          </cell>
          <cell r="G8642" t="str">
            <v>SMALL</v>
          </cell>
          <cell r="H8642" t="str">
            <v>IV</v>
          </cell>
          <cell r="I8642" t="str">
            <v>0026087 - FOY INSURANCE GROUP</v>
          </cell>
        </row>
        <row r="8643">
          <cell r="A8643" t="str">
            <v>C60508IV</v>
          </cell>
          <cell r="B8643">
            <v>42185</v>
          </cell>
          <cell r="C8643" t="str">
            <v>C60508</v>
          </cell>
          <cell r="D8643" t="str">
            <v>Liscord, Ward &amp; Roy Inc</v>
          </cell>
          <cell r="E8643" t="str">
            <v>NH</v>
          </cell>
          <cell r="F8643" t="str">
            <v>P1</v>
          </cell>
          <cell r="G8643" t="str">
            <v>SMALL</v>
          </cell>
          <cell r="H8643" t="str">
            <v>IV</v>
          </cell>
          <cell r="I8643" t="str">
            <v>0026311 - SBIA STRATEGIC BENEFIT &amp;</v>
          </cell>
        </row>
        <row r="8644">
          <cell r="A8644" t="str">
            <v>C60509IH</v>
          </cell>
          <cell r="B8644">
            <v>42185</v>
          </cell>
          <cell r="C8644" t="str">
            <v>C60509</v>
          </cell>
          <cell r="D8644" t="str">
            <v>Wayland Travel Inc</v>
          </cell>
          <cell r="E8644" t="str">
            <v>MA</v>
          </cell>
          <cell r="F8644" t="str">
            <v>P1</v>
          </cell>
          <cell r="G8644" t="str">
            <v>SMALL</v>
          </cell>
          <cell r="H8644" t="str">
            <v>IH</v>
          </cell>
          <cell r="I8644" t="str">
            <v>0030956 - HRK BROKERAGE SERVICES LLC</v>
          </cell>
        </row>
        <row r="8645">
          <cell r="A8645" t="str">
            <v>C60509IV</v>
          </cell>
          <cell r="B8645">
            <v>42185</v>
          </cell>
          <cell r="C8645" t="str">
            <v>C60509</v>
          </cell>
          <cell r="D8645" t="str">
            <v>Wayland Travel Inc</v>
          </cell>
          <cell r="E8645" t="str">
            <v>MA</v>
          </cell>
          <cell r="F8645" t="str">
            <v>P1</v>
          </cell>
          <cell r="G8645" t="str">
            <v>SMALL</v>
          </cell>
          <cell r="H8645" t="str">
            <v>IV</v>
          </cell>
          <cell r="I8645" t="str">
            <v>0030956 - HRK BROKERAGE SERVICES LLC</v>
          </cell>
        </row>
        <row r="8646">
          <cell r="A8646" t="str">
            <v>C60510IH</v>
          </cell>
          <cell r="B8646">
            <v>42185</v>
          </cell>
          <cell r="C8646" t="str">
            <v>C60510</v>
          </cell>
          <cell r="D8646" t="str">
            <v>Windrose Advisors</v>
          </cell>
          <cell r="E8646" t="str">
            <v>MA</v>
          </cell>
          <cell r="F8646" t="str">
            <v>P1</v>
          </cell>
          <cell r="G8646" t="str">
            <v>SMALL</v>
          </cell>
          <cell r="H8646" t="str">
            <v>IH</v>
          </cell>
          <cell r="I8646" t="str">
            <v>0026070 - INTEGRATED INSURANCE SOLUTIONS LLC</v>
          </cell>
        </row>
        <row r="8647">
          <cell r="A8647" t="str">
            <v>C60511IA</v>
          </cell>
          <cell r="B8647">
            <v>42185</v>
          </cell>
          <cell r="C8647" t="str">
            <v>C60511</v>
          </cell>
          <cell r="D8647" t="str">
            <v>Mass High Tech Council Inc</v>
          </cell>
          <cell r="E8647" t="str">
            <v>MA</v>
          </cell>
          <cell r="F8647" t="str">
            <v>P1</v>
          </cell>
          <cell r="G8647" t="str">
            <v>GPC</v>
          </cell>
          <cell r="H8647" t="str">
            <v>IA</v>
          </cell>
          <cell r="I8647" t="str">
            <v>0027728 - SPRING INSURANCE GROUP LLC</v>
          </cell>
        </row>
        <row r="8648">
          <cell r="A8648" t="str">
            <v>C60513IA</v>
          </cell>
          <cell r="B8648">
            <v>42185</v>
          </cell>
          <cell r="C8648" t="str">
            <v>C60513</v>
          </cell>
          <cell r="D8648" t="str">
            <v>BG Medicine</v>
          </cell>
          <cell r="E8648" t="str">
            <v>MA</v>
          </cell>
          <cell r="F8648" t="str">
            <v>P1</v>
          </cell>
          <cell r="G8648" t="str">
            <v>SMALL</v>
          </cell>
          <cell r="H8648" t="str">
            <v>IA</v>
          </cell>
          <cell r="I8648" t="str">
            <v>0032567 - BOSTONIAN GROUP INSURANCE AGENCY</v>
          </cell>
        </row>
        <row r="8649">
          <cell r="A8649" t="str">
            <v>C60513IH</v>
          </cell>
          <cell r="B8649">
            <v>42185</v>
          </cell>
          <cell r="C8649" t="str">
            <v>C60513</v>
          </cell>
          <cell r="D8649" t="str">
            <v>BG Medicine</v>
          </cell>
          <cell r="E8649" t="str">
            <v>MA</v>
          </cell>
          <cell r="F8649" t="str">
            <v>P1</v>
          </cell>
          <cell r="G8649" t="str">
            <v>SMALL</v>
          </cell>
          <cell r="H8649" t="str">
            <v>IH</v>
          </cell>
          <cell r="I8649" t="str">
            <v>0032567 - BOSTONIAN GROUP INSURANCE AGENCY</v>
          </cell>
        </row>
        <row r="8650">
          <cell r="A8650" t="str">
            <v>C60514IH</v>
          </cell>
          <cell r="B8650">
            <v>42185</v>
          </cell>
          <cell r="C8650" t="str">
            <v>C60514</v>
          </cell>
          <cell r="D8650" t="str">
            <v>New-Com Metal Products Corp</v>
          </cell>
          <cell r="E8650" t="str">
            <v>MA</v>
          </cell>
          <cell r="F8650" t="str">
            <v>P1</v>
          </cell>
          <cell r="G8650" t="str">
            <v>SMALL</v>
          </cell>
          <cell r="H8650" t="str">
            <v>IH</v>
          </cell>
          <cell r="I8650" t="str">
            <v>0034466 - BP BENEFITS LLC</v>
          </cell>
        </row>
        <row r="8651">
          <cell r="A8651" t="str">
            <v>C60514JA</v>
          </cell>
          <cell r="B8651">
            <v>42185</v>
          </cell>
          <cell r="C8651" t="str">
            <v>C60514</v>
          </cell>
          <cell r="D8651" t="str">
            <v>New-Com Metal Products Corp</v>
          </cell>
          <cell r="E8651" t="str">
            <v>MA</v>
          </cell>
          <cell r="F8651" t="str">
            <v>P1</v>
          </cell>
          <cell r="G8651" t="str">
            <v>SMALL</v>
          </cell>
          <cell r="H8651" t="str">
            <v>JA</v>
          </cell>
          <cell r="I8651" t="str">
            <v>0034466 - BP BENEFITS LLC</v>
          </cell>
        </row>
        <row r="8652">
          <cell r="A8652" t="str">
            <v>C60519IA</v>
          </cell>
          <cell r="B8652">
            <v>42185</v>
          </cell>
          <cell r="C8652" t="str">
            <v>C60519</v>
          </cell>
          <cell r="D8652" t="str">
            <v>AICUM Inc</v>
          </cell>
          <cell r="E8652" t="str">
            <v>MA</v>
          </cell>
          <cell r="F8652" t="str">
            <v>P1</v>
          </cell>
          <cell r="G8652" t="str">
            <v>SMALL</v>
          </cell>
          <cell r="H8652" t="str">
            <v>IA</v>
          </cell>
          <cell r="I8652" t="str">
            <v>0026076 - KAPLAN, ELLEN A</v>
          </cell>
        </row>
        <row r="8653">
          <cell r="A8653" t="str">
            <v>C60521JM</v>
          </cell>
          <cell r="B8653">
            <v>42185</v>
          </cell>
          <cell r="C8653" t="str">
            <v>C60521</v>
          </cell>
          <cell r="D8653" t="str">
            <v>DMR Realty LLC</v>
          </cell>
          <cell r="E8653" t="str">
            <v>NH</v>
          </cell>
          <cell r="F8653" t="str">
            <v>P1</v>
          </cell>
          <cell r="G8653" t="str">
            <v>SMALL</v>
          </cell>
          <cell r="H8653" t="str">
            <v>JM</v>
          </cell>
          <cell r="I8653" t="str">
            <v>0026223 - CROSS INSURANCE - MANCHESTER</v>
          </cell>
        </row>
        <row r="8654">
          <cell r="A8654" t="str">
            <v>C60522IV</v>
          </cell>
          <cell r="B8654">
            <v>42185</v>
          </cell>
          <cell r="C8654" t="str">
            <v>C60522</v>
          </cell>
          <cell r="D8654" t="str">
            <v>Salt Pond Community Broadcasting</v>
          </cell>
          <cell r="E8654" t="str">
            <v>ME</v>
          </cell>
          <cell r="F8654" t="str">
            <v>P1</v>
          </cell>
          <cell r="G8654" t="str">
            <v>SMALL</v>
          </cell>
          <cell r="H8654" t="str">
            <v>IV</v>
          </cell>
          <cell r="I8654" t="str">
            <v>0026035 - HEALEY &amp; ASSOCIATES INC</v>
          </cell>
        </row>
        <row r="8655">
          <cell r="A8655" t="str">
            <v>C60523IA</v>
          </cell>
          <cell r="B8655">
            <v>42185</v>
          </cell>
          <cell r="C8655" t="str">
            <v>C60523</v>
          </cell>
          <cell r="D8655" t="str">
            <v>Schwartz Hannum PC</v>
          </cell>
          <cell r="E8655" t="str">
            <v>MA</v>
          </cell>
          <cell r="F8655" t="str">
            <v>P1</v>
          </cell>
          <cell r="G8655" t="str">
            <v>SMALL</v>
          </cell>
          <cell r="H8655" t="str">
            <v>IA</v>
          </cell>
          <cell r="I8655" t="str">
            <v>0026022 - BORISLOW INSURANCE AGENCY</v>
          </cell>
        </row>
        <row r="8656">
          <cell r="A8656" t="str">
            <v>C60523IH</v>
          </cell>
          <cell r="B8656">
            <v>42185</v>
          </cell>
          <cell r="C8656" t="str">
            <v>C60523</v>
          </cell>
          <cell r="D8656" t="str">
            <v>Schwartz Hannum PC</v>
          </cell>
          <cell r="E8656" t="str">
            <v>MA</v>
          </cell>
          <cell r="F8656" t="str">
            <v>P1</v>
          </cell>
          <cell r="G8656" t="str">
            <v>SMALL</v>
          </cell>
          <cell r="H8656" t="str">
            <v>IH</v>
          </cell>
          <cell r="I8656" t="str">
            <v>0026022 - BORISLOW INSURANCE AGENCY</v>
          </cell>
        </row>
        <row r="8657">
          <cell r="A8657" t="str">
            <v>C60525JH</v>
          </cell>
          <cell r="B8657">
            <v>42185</v>
          </cell>
          <cell r="C8657" t="str">
            <v>C60525</v>
          </cell>
          <cell r="D8657" t="str">
            <v>Franklin Forest Products, Inc.</v>
          </cell>
          <cell r="E8657" t="str">
            <v>ME</v>
          </cell>
          <cell r="F8657" t="str">
            <v>P1</v>
          </cell>
          <cell r="G8657" t="str">
            <v>SMALL</v>
          </cell>
          <cell r="H8657" t="str">
            <v>JH</v>
          </cell>
          <cell r="I8657" t="str">
            <v>0026385 - KYES AGENCY</v>
          </cell>
        </row>
        <row r="8658">
          <cell r="A8658" t="str">
            <v>C60526IH</v>
          </cell>
          <cell r="B8658">
            <v>42185</v>
          </cell>
          <cell r="C8658" t="str">
            <v>C60526</v>
          </cell>
          <cell r="D8658" t="str">
            <v>Marketing Messages LLC</v>
          </cell>
          <cell r="E8658" t="str">
            <v>MA</v>
          </cell>
          <cell r="F8658" t="str">
            <v>P1</v>
          </cell>
          <cell r="G8658" t="str">
            <v>SMALL</v>
          </cell>
          <cell r="H8658" t="str">
            <v>IH</v>
          </cell>
          <cell r="I8658" t="str">
            <v>0026045 - KAPLAN, ELLEN A</v>
          </cell>
        </row>
        <row r="8659">
          <cell r="A8659" t="str">
            <v>C60529IV</v>
          </cell>
          <cell r="B8659">
            <v>42185</v>
          </cell>
          <cell r="C8659" t="str">
            <v>C60529</v>
          </cell>
          <cell r="D8659" t="str">
            <v>Lakes Region Radiology PA</v>
          </cell>
          <cell r="E8659" t="str">
            <v>NH</v>
          </cell>
          <cell r="F8659" t="str">
            <v>P1</v>
          </cell>
          <cell r="G8659" t="str">
            <v>SMALL</v>
          </cell>
          <cell r="H8659" t="str">
            <v>IV</v>
          </cell>
          <cell r="I8659" t="str">
            <v>0026046 - MELCHER &amp; PRESCOTT AGENCY INC</v>
          </cell>
        </row>
        <row r="8660">
          <cell r="A8660" t="str">
            <v>C60531JH</v>
          </cell>
          <cell r="B8660">
            <v>42185</v>
          </cell>
          <cell r="C8660" t="str">
            <v>C60531</v>
          </cell>
          <cell r="D8660" t="str">
            <v>Merrimack Flower Shop &amp; Greenhouse</v>
          </cell>
          <cell r="E8660" t="str">
            <v>NH</v>
          </cell>
          <cell r="F8660" t="str">
            <v>P1</v>
          </cell>
          <cell r="G8660" t="str">
            <v>SMALL</v>
          </cell>
          <cell r="H8660" t="str">
            <v>JH</v>
          </cell>
          <cell r="I8660" t="str">
            <v>0026031 - CORNERSTONE BENEFIT &amp; RET GROUP INC</v>
          </cell>
        </row>
        <row r="8661">
          <cell r="A8661" t="str">
            <v>C60534IH</v>
          </cell>
          <cell r="B8661">
            <v>42185</v>
          </cell>
          <cell r="C8661" t="str">
            <v>C60534</v>
          </cell>
          <cell r="D8661" t="str">
            <v>Lynnfield Pediatrics</v>
          </cell>
          <cell r="E8661" t="str">
            <v>MA</v>
          </cell>
          <cell r="F8661" t="str">
            <v>P1</v>
          </cell>
          <cell r="G8661" t="str">
            <v>SMALL</v>
          </cell>
          <cell r="H8661" t="str">
            <v>IH</v>
          </cell>
          <cell r="I8661" t="str">
            <v>0028238 - EASTERN BENEFITS GROUP</v>
          </cell>
        </row>
        <row r="8662">
          <cell r="A8662" t="str">
            <v>C60535IH</v>
          </cell>
          <cell r="B8662">
            <v>42185</v>
          </cell>
          <cell r="C8662" t="str">
            <v>C60535</v>
          </cell>
          <cell r="D8662" t="str">
            <v>New England Sign Supply Company Inc</v>
          </cell>
          <cell r="E8662" t="str">
            <v>MA</v>
          </cell>
          <cell r="F8662" t="str">
            <v>P1</v>
          </cell>
          <cell r="G8662" t="str">
            <v>SMALL</v>
          </cell>
          <cell r="H8662" t="str">
            <v>IH</v>
          </cell>
          <cell r="I8662" t="str">
            <v>0026015 - DIXON ASSOCIATES INC</v>
          </cell>
        </row>
        <row r="8663">
          <cell r="A8663" t="str">
            <v>C60539IV</v>
          </cell>
          <cell r="B8663">
            <v>42185</v>
          </cell>
          <cell r="C8663" t="str">
            <v>C60539</v>
          </cell>
          <cell r="D8663" t="str">
            <v>Derry Neurological Associates PC</v>
          </cell>
          <cell r="E8663" t="str">
            <v>NH</v>
          </cell>
          <cell r="F8663" t="str">
            <v>P1</v>
          </cell>
          <cell r="G8663" t="str">
            <v>SMALL</v>
          </cell>
          <cell r="H8663" t="str">
            <v>IV</v>
          </cell>
          <cell r="I8663" t="str">
            <v>0026042 - BLAISDELL, GEORGE</v>
          </cell>
        </row>
        <row r="8664">
          <cell r="A8664" t="str">
            <v>C60539JM</v>
          </cell>
          <cell r="B8664">
            <v>42185</v>
          </cell>
          <cell r="C8664" t="str">
            <v>C60539</v>
          </cell>
          <cell r="D8664" t="str">
            <v>Derry Neurological Associates PC</v>
          </cell>
          <cell r="E8664" t="str">
            <v>NH</v>
          </cell>
          <cell r="F8664" t="str">
            <v>P1</v>
          </cell>
          <cell r="G8664" t="str">
            <v>SMALL</v>
          </cell>
          <cell r="H8664" t="str">
            <v>JM</v>
          </cell>
          <cell r="I8664" t="str">
            <v>0026042 - BLAISDELL, GEORGE</v>
          </cell>
        </row>
        <row r="8665">
          <cell r="A8665" t="str">
            <v>C60540IV</v>
          </cell>
          <cell r="B8665">
            <v>42185</v>
          </cell>
          <cell r="C8665" t="str">
            <v>C60540</v>
          </cell>
          <cell r="D8665" t="str">
            <v>Northern Alliance Medical LLC</v>
          </cell>
          <cell r="E8665" t="str">
            <v>NH</v>
          </cell>
          <cell r="F8665" t="str">
            <v>P1</v>
          </cell>
          <cell r="G8665" t="str">
            <v>SMALL</v>
          </cell>
          <cell r="H8665" t="str">
            <v>IV</v>
          </cell>
          <cell r="I8665" t="str">
            <v>0026033 - GRANITE GROUP BENEFITS LLC</v>
          </cell>
        </row>
        <row r="8666">
          <cell r="A8666" t="str">
            <v>C60541JM</v>
          </cell>
          <cell r="B8666">
            <v>42185</v>
          </cell>
          <cell r="C8666" t="str">
            <v>C60541</v>
          </cell>
          <cell r="D8666" t="str">
            <v>Tri State Iron Works Inc</v>
          </cell>
          <cell r="E8666" t="str">
            <v>NH</v>
          </cell>
          <cell r="F8666" t="str">
            <v>P1</v>
          </cell>
          <cell r="G8666" t="str">
            <v>SMALL</v>
          </cell>
          <cell r="H8666" t="str">
            <v>JM</v>
          </cell>
          <cell r="I8666" t="str">
            <v>0026102 - NEW ENGLAND EMPLOYEE BENEFITS COUNCIL</v>
          </cell>
        </row>
        <row r="8667">
          <cell r="A8667" t="str">
            <v>C60542IH</v>
          </cell>
          <cell r="B8667">
            <v>42185</v>
          </cell>
          <cell r="C8667" t="str">
            <v>C60542</v>
          </cell>
          <cell r="D8667" t="str">
            <v>Thomas Family Dental</v>
          </cell>
          <cell r="E8667" t="str">
            <v>MA</v>
          </cell>
          <cell r="F8667" t="str">
            <v>P1</v>
          </cell>
          <cell r="G8667" t="str">
            <v>SMALL</v>
          </cell>
          <cell r="H8667" t="str">
            <v>IH</v>
          </cell>
          <cell r="I8667" t="str">
            <v>0026027 - INCENTIVE GROUP</v>
          </cell>
        </row>
        <row r="8668">
          <cell r="A8668" t="str">
            <v>C60542IV</v>
          </cell>
          <cell r="B8668">
            <v>42185</v>
          </cell>
          <cell r="C8668" t="str">
            <v>C60542</v>
          </cell>
          <cell r="D8668" t="str">
            <v>Thomas Family Dental</v>
          </cell>
          <cell r="E8668" t="str">
            <v>MA</v>
          </cell>
          <cell r="F8668" t="str">
            <v>P1</v>
          </cell>
          <cell r="G8668" t="str">
            <v>SMALL</v>
          </cell>
          <cell r="H8668" t="str">
            <v>IV</v>
          </cell>
          <cell r="I8668" t="str">
            <v>0026027 - INCENTIVE GROUP</v>
          </cell>
        </row>
        <row r="8669">
          <cell r="A8669" t="str">
            <v>C60543IH</v>
          </cell>
          <cell r="B8669">
            <v>42185</v>
          </cell>
          <cell r="C8669" t="str">
            <v>C60543</v>
          </cell>
          <cell r="D8669" t="str">
            <v>O'Brien Car Care</v>
          </cell>
          <cell r="E8669" t="str">
            <v>MA</v>
          </cell>
          <cell r="F8669" t="str">
            <v>P1</v>
          </cell>
          <cell r="G8669" t="str">
            <v>SMALL</v>
          </cell>
          <cell r="H8669" t="str">
            <v>IH</v>
          </cell>
          <cell r="I8669" t="str">
            <v>0026074 - MCCULLOM, PATRICK</v>
          </cell>
        </row>
        <row r="8670">
          <cell r="A8670" t="str">
            <v>C60544IH</v>
          </cell>
          <cell r="B8670">
            <v>42185</v>
          </cell>
          <cell r="C8670" t="str">
            <v>C60544</v>
          </cell>
          <cell r="D8670" t="str">
            <v>HarborCOV Inc</v>
          </cell>
          <cell r="E8670" t="str">
            <v>MA</v>
          </cell>
          <cell r="F8670" t="str">
            <v>P1</v>
          </cell>
          <cell r="G8670" t="str">
            <v>SMALL</v>
          </cell>
          <cell r="H8670" t="str">
            <v>IH</v>
          </cell>
          <cell r="I8670" t="str">
            <v>0026018 - EASTERN BENEFITS GROUP</v>
          </cell>
        </row>
        <row r="8671">
          <cell r="A8671" t="str">
            <v>C60545IV</v>
          </cell>
          <cell r="B8671">
            <v>42185</v>
          </cell>
          <cell r="C8671" t="str">
            <v>C60545</v>
          </cell>
          <cell r="D8671" t="str">
            <v>Maine Better Transportation Association</v>
          </cell>
          <cell r="E8671" t="str">
            <v>ME</v>
          </cell>
          <cell r="F8671" t="str">
            <v>P1</v>
          </cell>
          <cell r="G8671" t="str">
            <v>SMALL</v>
          </cell>
          <cell r="H8671" t="str">
            <v>IV</v>
          </cell>
          <cell r="I8671" t="str">
            <v>0026040 - JONES-HOXIE CORPORATION</v>
          </cell>
        </row>
        <row r="8672">
          <cell r="A8672" t="str">
            <v>C60550IV</v>
          </cell>
          <cell r="B8672">
            <v>42185</v>
          </cell>
          <cell r="C8672" t="str">
            <v>C60550</v>
          </cell>
          <cell r="D8672" t="str">
            <v>Burke Advertising LLC</v>
          </cell>
          <cell r="E8672" t="str">
            <v>NH</v>
          </cell>
          <cell r="F8672" t="str">
            <v>P1</v>
          </cell>
          <cell r="G8672" t="str">
            <v>SMALL</v>
          </cell>
          <cell r="H8672" t="str">
            <v>IV</v>
          </cell>
          <cell r="I8672" t="str">
            <v>0026097 - PLENTZAS, BETH A</v>
          </cell>
        </row>
        <row r="8673">
          <cell r="A8673" t="str">
            <v>C60551IH</v>
          </cell>
          <cell r="B8673">
            <v>42185</v>
          </cell>
          <cell r="C8673" t="str">
            <v>C60551</v>
          </cell>
          <cell r="D8673" t="str">
            <v>Tape Services Inc</v>
          </cell>
          <cell r="E8673" t="str">
            <v>NH</v>
          </cell>
          <cell r="F8673" t="str">
            <v>P1</v>
          </cell>
          <cell r="G8673" t="str">
            <v>SMALL</v>
          </cell>
          <cell r="H8673" t="str">
            <v>IH</v>
          </cell>
          <cell r="I8673" t="str">
            <v>0026029 - CORNERSTONE BENEFIT &amp; RET GROUP INC</v>
          </cell>
        </row>
        <row r="8674">
          <cell r="A8674" t="str">
            <v>C60551IV</v>
          </cell>
          <cell r="B8674">
            <v>42185</v>
          </cell>
          <cell r="C8674" t="str">
            <v>C60551</v>
          </cell>
          <cell r="D8674" t="str">
            <v>Tape Services Inc</v>
          </cell>
          <cell r="E8674" t="str">
            <v>NH</v>
          </cell>
          <cell r="F8674" t="str">
            <v>P1</v>
          </cell>
          <cell r="G8674" t="str">
            <v>SMALL</v>
          </cell>
          <cell r="H8674" t="str">
            <v>IV</v>
          </cell>
          <cell r="I8674" t="str">
            <v>0026029 - CORNERSTONE BENEFIT &amp; RET GROUP INC</v>
          </cell>
        </row>
        <row r="8675">
          <cell r="A8675" t="str">
            <v>C60554IV</v>
          </cell>
          <cell r="B8675">
            <v>42185</v>
          </cell>
          <cell r="C8675" t="str">
            <v>C60554</v>
          </cell>
          <cell r="D8675" t="str">
            <v>George N. Appell, Ph.D.</v>
          </cell>
          <cell r="E8675" t="str">
            <v>ME</v>
          </cell>
          <cell r="F8675" t="str">
            <v>P1</v>
          </cell>
          <cell r="G8675" t="str">
            <v>SMALL</v>
          </cell>
          <cell r="H8675" t="str">
            <v>IV</v>
          </cell>
          <cell r="I8675" t="str">
            <v>0029475 - BUSINESS INSURANCE AGENCY</v>
          </cell>
        </row>
        <row r="8676">
          <cell r="A8676" t="str">
            <v>C60555JM</v>
          </cell>
          <cell r="B8676">
            <v>42185</v>
          </cell>
          <cell r="C8676" t="str">
            <v>C60555</v>
          </cell>
          <cell r="D8676" t="str">
            <v>Poly-Ject Inc</v>
          </cell>
          <cell r="E8676" t="str">
            <v>NH</v>
          </cell>
          <cell r="F8676" t="str">
            <v>P1</v>
          </cell>
          <cell r="G8676" t="str">
            <v>SMALL</v>
          </cell>
          <cell r="H8676" t="str">
            <v>JM</v>
          </cell>
          <cell r="I8676" t="str">
            <v>0026032 - DONOHUE JR, STEPHEN J</v>
          </cell>
        </row>
        <row r="8677">
          <cell r="A8677" t="str">
            <v>C60560IV</v>
          </cell>
          <cell r="B8677">
            <v>42185</v>
          </cell>
          <cell r="C8677" t="str">
            <v>C60560</v>
          </cell>
          <cell r="D8677" t="str">
            <v>Abenaki Timber Corporation</v>
          </cell>
          <cell r="E8677" t="str">
            <v>NH</v>
          </cell>
          <cell r="F8677" t="str">
            <v>P1</v>
          </cell>
          <cell r="G8677" t="str">
            <v>SMALL</v>
          </cell>
          <cell r="H8677" t="str">
            <v>IV</v>
          </cell>
          <cell r="I8677" t="str">
            <v>0026055 - JER INC</v>
          </cell>
        </row>
        <row r="8678">
          <cell r="A8678" t="str">
            <v>C60561IH</v>
          </cell>
          <cell r="B8678">
            <v>42185</v>
          </cell>
          <cell r="C8678" t="str">
            <v>C60561</v>
          </cell>
          <cell r="D8678" t="str">
            <v>Cousineau Wood Products</v>
          </cell>
          <cell r="E8678" t="str">
            <v>ME</v>
          </cell>
          <cell r="F8678" t="str">
            <v>P1</v>
          </cell>
          <cell r="G8678" t="str">
            <v>SMALL</v>
          </cell>
          <cell r="H8678" t="str">
            <v>IH</v>
          </cell>
          <cell r="I8678" t="str">
            <v>0026069 - KYES AGENCY</v>
          </cell>
        </row>
        <row r="8679">
          <cell r="A8679" t="str">
            <v>C60561IV</v>
          </cell>
          <cell r="B8679">
            <v>42185</v>
          </cell>
          <cell r="C8679" t="str">
            <v>C60561</v>
          </cell>
          <cell r="D8679" t="str">
            <v>Cousineau Wood Products</v>
          </cell>
          <cell r="E8679" t="str">
            <v>ME</v>
          </cell>
          <cell r="F8679" t="str">
            <v>P1</v>
          </cell>
          <cell r="G8679" t="str">
            <v>SMALL</v>
          </cell>
          <cell r="H8679" t="str">
            <v>IV</v>
          </cell>
          <cell r="I8679" t="str">
            <v>0026069 - KYES AGENCY</v>
          </cell>
        </row>
        <row r="8680">
          <cell r="A8680" t="str">
            <v>C60561JH</v>
          </cell>
          <cell r="B8680">
            <v>42185</v>
          </cell>
          <cell r="C8680" t="str">
            <v>C60561</v>
          </cell>
          <cell r="D8680" t="str">
            <v>Cousineau Wood Products</v>
          </cell>
          <cell r="E8680" t="str">
            <v>ME</v>
          </cell>
          <cell r="F8680" t="str">
            <v>P1</v>
          </cell>
          <cell r="G8680" t="str">
            <v>SMALL</v>
          </cell>
          <cell r="H8680" t="str">
            <v>JH</v>
          </cell>
          <cell r="I8680" t="str">
            <v>0026069 - KYES AGENCY</v>
          </cell>
        </row>
        <row r="8681">
          <cell r="A8681" t="str">
            <v>C60564IV</v>
          </cell>
          <cell r="B8681">
            <v>42185</v>
          </cell>
          <cell r="C8681" t="str">
            <v>C60564</v>
          </cell>
          <cell r="D8681" t="str">
            <v>T.R. Dillon Logging, Inc.</v>
          </cell>
          <cell r="E8681" t="str">
            <v>ME</v>
          </cell>
          <cell r="F8681" t="str">
            <v>P1</v>
          </cell>
          <cell r="G8681" t="str">
            <v>SMALL</v>
          </cell>
          <cell r="H8681" t="str">
            <v>IV</v>
          </cell>
          <cell r="I8681" t="str">
            <v>0026066 - CROSS INSURANCE</v>
          </cell>
        </row>
        <row r="8682">
          <cell r="A8682" t="str">
            <v>C60565IV</v>
          </cell>
          <cell r="B8682">
            <v>42185</v>
          </cell>
          <cell r="C8682" t="str">
            <v>C60565</v>
          </cell>
          <cell r="D8682" t="str">
            <v>Northern Aroostook Alternatives, Inc.</v>
          </cell>
          <cell r="E8682" t="str">
            <v>ME</v>
          </cell>
          <cell r="F8682" t="str">
            <v>P1</v>
          </cell>
          <cell r="G8682" t="str">
            <v>SMALL</v>
          </cell>
          <cell r="H8682" t="str">
            <v>IV</v>
          </cell>
          <cell r="I8682" t="str">
            <v>0026222 - BRANN, JAMES</v>
          </cell>
        </row>
        <row r="8683">
          <cell r="A8683" t="str">
            <v>C60566JH</v>
          </cell>
          <cell r="B8683">
            <v>42185</v>
          </cell>
          <cell r="C8683" t="str">
            <v>C60566</v>
          </cell>
          <cell r="D8683" t="str">
            <v>Gallagher Callahan Gartrell PC</v>
          </cell>
          <cell r="E8683" t="str">
            <v>NH</v>
          </cell>
          <cell r="F8683" t="str">
            <v>P1</v>
          </cell>
          <cell r="G8683" t="str">
            <v>SMALL</v>
          </cell>
          <cell r="H8683" t="str">
            <v>JH</v>
          </cell>
          <cell r="I8683" t="str">
            <v>0026290 - NEW ENGLAND EMPLOYEE BENEFITS COUNCIL</v>
          </cell>
        </row>
        <row r="8684">
          <cell r="A8684" t="str">
            <v>C60567JH</v>
          </cell>
          <cell r="B8684">
            <v>42185</v>
          </cell>
          <cell r="C8684" t="str">
            <v>C60567</v>
          </cell>
          <cell r="D8684" t="str">
            <v>Nutrition Works, LLC</v>
          </cell>
          <cell r="E8684" t="str">
            <v>ME</v>
          </cell>
          <cell r="F8684" t="str">
            <v>P1</v>
          </cell>
          <cell r="G8684" t="str">
            <v>SMALL</v>
          </cell>
          <cell r="H8684" t="str">
            <v>JH</v>
          </cell>
          <cell r="I8684" t="str">
            <v>0026232 - BUSINESS INSURANCE AGENCY</v>
          </cell>
        </row>
        <row r="8685">
          <cell r="A8685" t="str">
            <v>C60568IA</v>
          </cell>
          <cell r="B8685">
            <v>42185</v>
          </cell>
          <cell r="C8685" t="str">
            <v>C60568</v>
          </cell>
          <cell r="D8685" t="str">
            <v>ABCO Metals Inc</v>
          </cell>
          <cell r="E8685" t="str">
            <v>MA</v>
          </cell>
          <cell r="F8685" t="str">
            <v>P1</v>
          </cell>
          <cell r="G8685" t="str">
            <v>SMALL</v>
          </cell>
          <cell r="H8685" t="str">
            <v>IA</v>
          </cell>
          <cell r="I8685" t="str">
            <v>0026023 - HUB INTERNATIONAL NEW ENGLAND LLC</v>
          </cell>
        </row>
        <row r="8686">
          <cell r="A8686" t="str">
            <v>C60568IH</v>
          </cell>
          <cell r="B8686">
            <v>42185</v>
          </cell>
          <cell r="C8686" t="str">
            <v>C60568</v>
          </cell>
          <cell r="D8686" t="str">
            <v>ABCO Metals Inc</v>
          </cell>
          <cell r="E8686" t="str">
            <v>MA</v>
          </cell>
          <cell r="F8686" t="str">
            <v>P1</v>
          </cell>
          <cell r="G8686" t="str">
            <v>SMALL</v>
          </cell>
          <cell r="H8686" t="str">
            <v>IH</v>
          </cell>
          <cell r="I8686" t="str">
            <v>0026023 - HUB INTERNATIONAL NEW ENGLAND LLC</v>
          </cell>
        </row>
        <row r="8687">
          <cell r="A8687" t="str">
            <v>C60571IV</v>
          </cell>
          <cell r="B8687">
            <v>42185</v>
          </cell>
          <cell r="C8687" t="str">
            <v>C60571</v>
          </cell>
          <cell r="D8687" t="str">
            <v>Berman &amp; Simmons PA</v>
          </cell>
          <cell r="E8687" t="str">
            <v>ME</v>
          </cell>
          <cell r="F8687" t="str">
            <v>P1</v>
          </cell>
          <cell r="G8687" t="str">
            <v>CRC</v>
          </cell>
          <cell r="H8687" t="str">
            <v>IV</v>
          </cell>
          <cell r="I8687" t="str">
            <v>0028547 - NORTON FINANCIAL SERVICES INC</v>
          </cell>
        </row>
        <row r="8688">
          <cell r="A8688" t="str">
            <v>C60572IA</v>
          </cell>
          <cell r="B8688">
            <v>42185</v>
          </cell>
          <cell r="C8688" t="str">
            <v>C60572</v>
          </cell>
          <cell r="D8688" t="str">
            <v>Village Electric</v>
          </cell>
          <cell r="E8688" t="str">
            <v>MA</v>
          </cell>
          <cell r="F8688" t="str">
            <v>P1</v>
          </cell>
          <cell r="G8688" t="str">
            <v>SMALL</v>
          </cell>
          <cell r="H8688" t="str">
            <v>IA</v>
          </cell>
          <cell r="I8688" t="str">
            <v>0026093 - NEW ENGLAND MEDICAL INS AGENCY LLC</v>
          </cell>
        </row>
        <row r="8689">
          <cell r="A8689" t="str">
            <v>C60572IH</v>
          </cell>
          <cell r="B8689">
            <v>42185</v>
          </cell>
          <cell r="C8689" t="str">
            <v>C60572</v>
          </cell>
          <cell r="D8689" t="str">
            <v>Village Electric</v>
          </cell>
          <cell r="E8689" t="str">
            <v>MA</v>
          </cell>
          <cell r="F8689" t="str">
            <v>P1</v>
          </cell>
          <cell r="G8689" t="str">
            <v>SMALL</v>
          </cell>
          <cell r="H8689" t="str">
            <v>IH</v>
          </cell>
          <cell r="I8689" t="str">
            <v>0026093 - NEW ENGLAND MEDICAL INS AGENCY LLC</v>
          </cell>
        </row>
        <row r="8690">
          <cell r="A8690" t="str">
            <v>C60573IV</v>
          </cell>
          <cell r="B8690">
            <v>42185</v>
          </cell>
          <cell r="C8690" t="str">
            <v>C60573</v>
          </cell>
          <cell r="D8690" t="str">
            <v>Berry Talbot Royer</v>
          </cell>
          <cell r="E8690" t="str">
            <v>ME</v>
          </cell>
          <cell r="F8690" t="str">
            <v>P1</v>
          </cell>
          <cell r="G8690" t="str">
            <v>SMALL</v>
          </cell>
          <cell r="H8690" t="str">
            <v>IV</v>
          </cell>
          <cell r="I8690" t="str">
            <v>0026231 - CLARK INSURANCE</v>
          </cell>
        </row>
        <row r="8691">
          <cell r="A8691" t="str">
            <v>C60574IH</v>
          </cell>
          <cell r="B8691">
            <v>42185</v>
          </cell>
          <cell r="C8691" t="str">
            <v>C60574</v>
          </cell>
          <cell r="D8691" t="str">
            <v>Rainbow Federal Credit Union</v>
          </cell>
          <cell r="E8691" t="str">
            <v>ME</v>
          </cell>
          <cell r="F8691" t="str">
            <v>P1</v>
          </cell>
          <cell r="G8691" t="str">
            <v>SMALL</v>
          </cell>
          <cell r="H8691" t="str">
            <v>IH</v>
          </cell>
          <cell r="I8691" t="str">
            <v>0030816 - DUCHETTE, CARL E</v>
          </cell>
        </row>
        <row r="8692">
          <cell r="A8692" t="str">
            <v>C60585IV</v>
          </cell>
          <cell r="B8692">
            <v>42185</v>
          </cell>
          <cell r="C8692" t="str">
            <v>C60585</v>
          </cell>
          <cell r="D8692" t="str">
            <v>Charter Oak Capital Management, LLC</v>
          </cell>
          <cell r="E8692" t="str">
            <v>ME</v>
          </cell>
          <cell r="F8692" t="str">
            <v>P1</v>
          </cell>
          <cell r="G8692" t="str">
            <v>SMALL</v>
          </cell>
          <cell r="H8692" t="str">
            <v>IV</v>
          </cell>
          <cell r="I8692" t="str">
            <v>0026082 - BLAISDELL, GEORGE</v>
          </cell>
        </row>
        <row r="8693">
          <cell r="A8693" t="str">
            <v>C60586IV</v>
          </cell>
          <cell r="B8693">
            <v>42185</v>
          </cell>
          <cell r="C8693" t="str">
            <v>C60586</v>
          </cell>
          <cell r="D8693" t="str">
            <v>M &amp; M Francoeur &amp; Sons LLC</v>
          </cell>
          <cell r="E8693" t="str">
            <v>NH</v>
          </cell>
          <cell r="F8693" t="str">
            <v>P1</v>
          </cell>
          <cell r="G8693" t="str">
            <v>SMALL</v>
          </cell>
          <cell r="H8693" t="str">
            <v>IV</v>
          </cell>
          <cell r="I8693" t="str">
            <v>0026212 - CORNERSTONE BENEFIT &amp; RET GROUP INC</v>
          </cell>
        </row>
        <row r="8694">
          <cell r="A8694" t="str">
            <v>C60587IH</v>
          </cell>
          <cell r="B8694">
            <v>42185</v>
          </cell>
          <cell r="C8694" t="str">
            <v>C60587</v>
          </cell>
          <cell r="D8694" t="str">
            <v>Urban Property Management Corp</v>
          </cell>
          <cell r="E8694" t="str">
            <v>MA</v>
          </cell>
          <cell r="F8694" t="str">
            <v>P1</v>
          </cell>
          <cell r="G8694" t="str">
            <v>SMALL</v>
          </cell>
          <cell r="H8694" t="str">
            <v>IH</v>
          </cell>
          <cell r="I8694" t="str">
            <v>0026116 - PAYCHEX AGENCY INC</v>
          </cell>
        </row>
        <row r="8695">
          <cell r="A8695" t="str">
            <v>C60589IV</v>
          </cell>
          <cell r="B8695">
            <v>42185</v>
          </cell>
          <cell r="C8695" t="str">
            <v>C60589</v>
          </cell>
          <cell r="D8695" t="str">
            <v>Eleven Biotherapeutics Inc</v>
          </cell>
          <cell r="E8695" t="str">
            <v>MA</v>
          </cell>
          <cell r="F8695" t="str">
            <v>P1</v>
          </cell>
          <cell r="G8695" t="str">
            <v>SMALL</v>
          </cell>
          <cell r="H8695" t="str">
            <v>IV</v>
          </cell>
          <cell r="I8695" t="str">
            <v>0026308 - WILLIAM GALLAGHER  ASSOCIATES</v>
          </cell>
        </row>
        <row r="8696">
          <cell r="A8696" t="str">
            <v>C60590IH</v>
          </cell>
          <cell r="B8696">
            <v>42185</v>
          </cell>
          <cell r="C8696" t="str">
            <v>C60590</v>
          </cell>
          <cell r="D8696" t="str">
            <v>Pediatric Dentistry &amp; Orthodontics</v>
          </cell>
          <cell r="E8696" t="str">
            <v>MA</v>
          </cell>
          <cell r="F8696" t="str">
            <v>P1</v>
          </cell>
          <cell r="G8696" t="str">
            <v>SMALL</v>
          </cell>
          <cell r="H8696" t="str">
            <v>IH</v>
          </cell>
          <cell r="I8696" t="str">
            <v>0026113 - SPRING INSURANCE GROUP LLC</v>
          </cell>
        </row>
        <row r="8697">
          <cell r="A8697" t="str">
            <v>C60591PO</v>
          </cell>
          <cell r="B8697">
            <v>42185</v>
          </cell>
          <cell r="C8697" t="str">
            <v>C60591</v>
          </cell>
          <cell r="D8697" t="str">
            <v>Maine Long Term Care Ombudsman</v>
          </cell>
          <cell r="E8697" t="str">
            <v>ME</v>
          </cell>
          <cell r="F8697" t="str">
            <v>P1</v>
          </cell>
          <cell r="G8697" t="str">
            <v>SMALL</v>
          </cell>
          <cell r="H8697" t="str">
            <v>PO</v>
          </cell>
          <cell r="I8697" t="str">
            <v>0026211 - BUSINESS INSURANCE AGENCY</v>
          </cell>
        </row>
        <row r="8698">
          <cell r="A8698" t="str">
            <v>C60592IA</v>
          </cell>
          <cell r="B8698">
            <v>42185</v>
          </cell>
          <cell r="C8698" t="str">
            <v>C60592</v>
          </cell>
          <cell r="D8698" t="str">
            <v>NetBio Inc</v>
          </cell>
          <cell r="E8698" t="str">
            <v>MA</v>
          </cell>
          <cell r="F8698" t="str">
            <v>P1</v>
          </cell>
          <cell r="G8698" t="str">
            <v>SMALL</v>
          </cell>
          <cell r="H8698" t="str">
            <v>IA</v>
          </cell>
          <cell r="I8698" t="str">
            <v>0028242 - EASTERN BENEFITS GROUP</v>
          </cell>
        </row>
        <row r="8699">
          <cell r="A8699" t="str">
            <v>C60592IH</v>
          </cell>
          <cell r="B8699">
            <v>42185</v>
          </cell>
          <cell r="C8699" t="str">
            <v>C60592</v>
          </cell>
          <cell r="D8699" t="str">
            <v>NetBio Inc</v>
          </cell>
          <cell r="E8699" t="str">
            <v>MA</v>
          </cell>
          <cell r="F8699" t="str">
            <v>P1</v>
          </cell>
          <cell r="G8699" t="str">
            <v>SMALL</v>
          </cell>
          <cell r="H8699" t="str">
            <v>IH</v>
          </cell>
          <cell r="I8699" t="str">
            <v>0028242 - EASTERN BENEFITS GROUP</v>
          </cell>
        </row>
        <row r="8700">
          <cell r="A8700" t="str">
            <v>C60593IH</v>
          </cell>
          <cell r="B8700">
            <v>42185</v>
          </cell>
          <cell r="C8700" t="str">
            <v>C60593</v>
          </cell>
          <cell r="D8700" t="str">
            <v>BTU Control Inc</v>
          </cell>
          <cell r="E8700" t="str">
            <v>MA</v>
          </cell>
          <cell r="F8700" t="str">
            <v>P1</v>
          </cell>
          <cell r="G8700" t="str">
            <v>SMALL</v>
          </cell>
          <cell r="H8700" t="str">
            <v>IH</v>
          </cell>
          <cell r="I8700" t="str">
            <v>0026236 - SMALL BUSINESS INSURANCE AGENCY INC</v>
          </cell>
        </row>
        <row r="8701">
          <cell r="A8701" t="str">
            <v>C60593MI</v>
          </cell>
          <cell r="B8701">
            <v>42185</v>
          </cell>
          <cell r="C8701" t="str">
            <v>C60593</v>
          </cell>
          <cell r="D8701" t="str">
            <v>BTU Control Inc</v>
          </cell>
          <cell r="E8701" t="str">
            <v>MA</v>
          </cell>
          <cell r="F8701" t="str">
            <v>P1</v>
          </cell>
          <cell r="G8701" t="str">
            <v>MCARE</v>
          </cell>
          <cell r="H8701" t="str">
            <v>MI</v>
          </cell>
          <cell r="I8701" t="str">
            <v>0026236 - SMALL BUSINESS INSURANCE AGENCY INC</v>
          </cell>
        </row>
        <row r="8702">
          <cell r="A8702" t="str">
            <v>C60595IA</v>
          </cell>
          <cell r="B8702">
            <v>42185</v>
          </cell>
          <cell r="C8702" t="str">
            <v>C60595</v>
          </cell>
          <cell r="D8702" t="str">
            <v>Clinquest Inc</v>
          </cell>
          <cell r="E8702" t="str">
            <v>MA</v>
          </cell>
          <cell r="F8702" t="str">
            <v>P1</v>
          </cell>
          <cell r="G8702" t="str">
            <v>SMALL</v>
          </cell>
          <cell r="H8702" t="str">
            <v>IA</v>
          </cell>
          <cell r="I8702" t="str">
            <v>0026279 - SHERBLOM INSURANCE AGENCY</v>
          </cell>
        </row>
        <row r="8703">
          <cell r="A8703" t="str">
            <v>C60595IH</v>
          </cell>
          <cell r="B8703">
            <v>42185</v>
          </cell>
          <cell r="C8703" t="str">
            <v>C60595</v>
          </cell>
          <cell r="D8703" t="str">
            <v>Clinquest Inc</v>
          </cell>
          <cell r="E8703" t="str">
            <v>MA</v>
          </cell>
          <cell r="F8703" t="str">
            <v>P1</v>
          </cell>
          <cell r="G8703" t="str">
            <v>SMALL</v>
          </cell>
          <cell r="H8703" t="str">
            <v>IH</v>
          </cell>
          <cell r="I8703" t="str">
            <v>0026279 - SHERBLOM INSURANCE AGENCY</v>
          </cell>
        </row>
        <row r="8704">
          <cell r="A8704" t="str">
            <v>C60596JM</v>
          </cell>
          <cell r="B8704">
            <v>42185</v>
          </cell>
          <cell r="C8704" t="str">
            <v>C60596</v>
          </cell>
          <cell r="D8704" t="str">
            <v>Sterling Homes LLC</v>
          </cell>
          <cell r="E8704" t="str">
            <v>NH</v>
          </cell>
          <cell r="F8704" t="str">
            <v>P1</v>
          </cell>
          <cell r="G8704" t="str">
            <v>SMALL</v>
          </cell>
          <cell r="H8704" t="str">
            <v>JM</v>
          </cell>
          <cell r="I8704" t="str">
            <v>0026043 - LIFETIME BENEFITS GROUP INC</v>
          </cell>
        </row>
        <row r="8705">
          <cell r="A8705" t="str">
            <v>C60597JM</v>
          </cell>
          <cell r="B8705">
            <v>42185</v>
          </cell>
          <cell r="C8705" t="str">
            <v>C60597</v>
          </cell>
          <cell r="D8705" t="str">
            <v>The Castle Preservation Society</v>
          </cell>
          <cell r="E8705" t="str">
            <v>NH</v>
          </cell>
          <cell r="F8705" t="str">
            <v>P1</v>
          </cell>
          <cell r="G8705" t="str">
            <v>SMALL</v>
          </cell>
          <cell r="H8705" t="str">
            <v>JM</v>
          </cell>
          <cell r="I8705" t="str">
            <v>0026299 - LIFETIME BENEFITS GROUP INC</v>
          </cell>
        </row>
        <row r="8706">
          <cell r="A8706" t="str">
            <v>C60598IV</v>
          </cell>
          <cell r="B8706">
            <v>42185</v>
          </cell>
          <cell r="C8706" t="str">
            <v>C60598</v>
          </cell>
          <cell r="D8706" t="str">
            <v>Applied Thermal Sciences, Inc.</v>
          </cell>
          <cell r="E8706" t="str">
            <v>ME</v>
          </cell>
          <cell r="F8706" t="str">
            <v>P1</v>
          </cell>
          <cell r="G8706" t="str">
            <v>SMALL</v>
          </cell>
          <cell r="H8706" t="str">
            <v>IV</v>
          </cell>
          <cell r="I8706" t="str">
            <v>0031307 - BUSINESS INSURANCE AGENCY</v>
          </cell>
        </row>
        <row r="8707">
          <cell r="A8707" t="str">
            <v>C60600JH</v>
          </cell>
          <cell r="B8707">
            <v>42185</v>
          </cell>
          <cell r="C8707" t="str">
            <v>C60600</v>
          </cell>
          <cell r="D8707" t="str">
            <v>Martini Northern LLC</v>
          </cell>
          <cell r="E8707" t="str">
            <v>NH</v>
          </cell>
          <cell r="F8707" t="str">
            <v>P1</v>
          </cell>
          <cell r="G8707" t="str">
            <v>SMALL</v>
          </cell>
          <cell r="H8707" t="str">
            <v>JH</v>
          </cell>
          <cell r="I8707" t="str">
            <v>0026216 - CORNERSTONE BENEFIT &amp; RET GROUP INC</v>
          </cell>
        </row>
        <row r="8708">
          <cell r="A8708" t="str">
            <v>C60601IV</v>
          </cell>
          <cell r="B8708">
            <v>42185</v>
          </cell>
          <cell r="C8708" t="str">
            <v>C60601</v>
          </cell>
          <cell r="D8708" t="str">
            <v>Maine Development Foundation</v>
          </cell>
          <cell r="E8708" t="str">
            <v>ME</v>
          </cell>
          <cell r="F8708" t="str">
            <v>P1</v>
          </cell>
          <cell r="G8708" t="str">
            <v>SMALL</v>
          </cell>
          <cell r="H8708" t="str">
            <v>IV</v>
          </cell>
          <cell r="I8708" t="str">
            <v>0032846 - HEALEY &amp; ASSOCIATES INC</v>
          </cell>
        </row>
        <row r="8709">
          <cell r="A8709" t="str">
            <v>C60604IV</v>
          </cell>
          <cell r="B8709">
            <v>42185</v>
          </cell>
          <cell r="C8709" t="str">
            <v>C60604</v>
          </cell>
          <cell r="D8709" t="str">
            <v>Lawns of Southern NH</v>
          </cell>
          <cell r="E8709" t="str">
            <v>NH</v>
          </cell>
          <cell r="F8709" t="str">
            <v>P1</v>
          </cell>
          <cell r="G8709" t="str">
            <v>SMALL</v>
          </cell>
          <cell r="H8709" t="str">
            <v>IV</v>
          </cell>
          <cell r="I8709" t="str">
            <v>0026281 - NEW ENGLAND EMPLOYEE BENEFITS COUNCIL</v>
          </cell>
        </row>
        <row r="8710">
          <cell r="A8710" t="str">
            <v>C60606IV</v>
          </cell>
          <cell r="B8710">
            <v>42185</v>
          </cell>
          <cell r="C8710" t="str">
            <v>C60606</v>
          </cell>
          <cell r="D8710" t="str">
            <v>Denoncourt, Waldron &amp; Sullivan PA</v>
          </cell>
          <cell r="E8710" t="str">
            <v>NH</v>
          </cell>
          <cell r="F8710" t="str">
            <v>P1</v>
          </cell>
          <cell r="G8710" t="str">
            <v>SMALL</v>
          </cell>
          <cell r="H8710" t="str">
            <v>IV</v>
          </cell>
          <cell r="I8710" t="str">
            <v>0026296 - MELCHER &amp; PRESCOTT AGENCY INC</v>
          </cell>
        </row>
        <row r="8711">
          <cell r="A8711" t="str">
            <v>C60607IV</v>
          </cell>
          <cell r="B8711">
            <v>42185</v>
          </cell>
          <cell r="C8711" t="str">
            <v>C60607</v>
          </cell>
          <cell r="D8711" t="str">
            <v>Christian Camps &amp; Conferences Inc</v>
          </cell>
          <cell r="E8711" t="str">
            <v>NH</v>
          </cell>
          <cell r="F8711" t="str">
            <v>P1</v>
          </cell>
          <cell r="G8711" t="str">
            <v>SMALL</v>
          </cell>
          <cell r="H8711" t="str">
            <v>IV</v>
          </cell>
          <cell r="I8711" t="str">
            <v>0029438 - CHALMERS FINANCIAL SERVICES LLC</v>
          </cell>
        </row>
        <row r="8712">
          <cell r="A8712" t="str">
            <v>C60608IV</v>
          </cell>
          <cell r="B8712">
            <v>42185</v>
          </cell>
          <cell r="C8712" t="str">
            <v>C60608</v>
          </cell>
          <cell r="D8712" t="str">
            <v>Brill Lumber Company, Inc.</v>
          </cell>
          <cell r="E8712" t="str">
            <v>ME</v>
          </cell>
          <cell r="F8712" t="str">
            <v>P1</v>
          </cell>
          <cell r="G8712" t="str">
            <v>SMALL</v>
          </cell>
          <cell r="H8712" t="str">
            <v>IV</v>
          </cell>
          <cell r="I8712" t="str">
            <v>0026221 - BEACON INTEGRATED RESOURCES</v>
          </cell>
        </row>
        <row r="8713">
          <cell r="A8713" t="str">
            <v>C60609IA</v>
          </cell>
          <cell r="B8713">
            <v>42185</v>
          </cell>
          <cell r="C8713" t="str">
            <v>C60609</v>
          </cell>
          <cell r="D8713" t="str">
            <v>Circle Furniture Inc</v>
          </cell>
          <cell r="E8713" t="str">
            <v>MA</v>
          </cell>
          <cell r="F8713" t="str">
            <v>P1</v>
          </cell>
          <cell r="G8713" t="str">
            <v>SMALL</v>
          </cell>
          <cell r="H8713" t="str">
            <v>IA</v>
          </cell>
          <cell r="I8713" t="str">
            <v>0029693 - EASTERN BENEFITS GROUP</v>
          </cell>
        </row>
        <row r="8714">
          <cell r="A8714" t="str">
            <v>C60609IH</v>
          </cell>
          <cell r="B8714">
            <v>42185</v>
          </cell>
          <cell r="C8714" t="str">
            <v>C60609</v>
          </cell>
          <cell r="D8714" t="str">
            <v>Circle Furniture Inc</v>
          </cell>
          <cell r="E8714" t="str">
            <v>MA</v>
          </cell>
          <cell r="F8714" t="str">
            <v>P1</v>
          </cell>
          <cell r="G8714" t="str">
            <v>SMALL</v>
          </cell>
          <cell r="H8714" t="str">
            <v>IH</v>
          </cell>
          <cell r="I8714" t="str">
            <v>0029693 - EASTERN BENEFITS GROUP</v>
          </cell>
        </row>
        <row r="8715">
          <cell r="A8715" t="str">
            <v>C60610JH</v>
          </cell>
          <cell r="B8715">
            <v>42185</v>
          </cell>
          <cell r="C8715" t="str">
            <v>C60610</v>
          </cell>
          <cell r="D8715" t="str">
            <v>Jordan Lumber Company, Inc.</v>
          </cell>
          <cell r="E8715" t="str">
            <v>ME</v>
          </cell>
          <cell r="F8715" t="str">
            <v>P1</v>
          </cell>
          <cell r="G8715" t="str">
            <v>SMALL</v>
          </cell>
          <cell r="H8715" t="str">
            <v>JH</v>
          </cell>
          <cell r="I8715" t="str">
            <v>0026203 - POIRIER, MARC R</v>
          </cell>
        </row>
        <row r="8716">
          <cell r="A8716" t="str">
            <v>C60610PO</v>
          </cell>
          <cell r="B8716">
            <v>42185</v>
          </cell>
          <cell r="C8716" t="str">
            <v>C60610</v>
          </cell>
          <cell r="D8716" t="str">
            <v>Jordan Lumber Company, Inc.</v>
          </cell>
          <cell r="E8716" t="str">
            <v>ME</v>
          </cell>
          <cell r="F8716" t="str">
            <v>P1</v>
          </cell>
          <cell r="G8716" t="str">
            <v>SMALL</v>
          </cell>
          <cell r="H8716" t="str">
            <v>PO</v>
          </cell>
          <cell r="I8716" t="str">
            <v>0026203 - POIRIER, MARC R</v>
          </cell>
        </row>
        <row r="8717">
          <cell r="A8717" t="str">
            <v>C60611IH</v>
          </cell>
          <cell r="B8717">
            <v>42185</v>
          </cell>
          <cell r="C8717" t="str">
            <v>C60611</v>
          </cell>
          <cell r="D8717" t="str">
            <v>Tobin Beaudet Schools Inc</v>
          </cell>
          <cell r="E8717" t="str">
            <v>MA</v>
          </cell>
          <cell r="F8717" t="str">
            <v>P1</v>
          </cell>
          <cell r="G8717" t="str">
            <v>SMALL</v>
          </cell>
          <cell r="H8717" t="str">
            <v>IH</v>
          </cell>
          <cell r="I8717" t="str">
            <v>0026237 - PAYCHEX AGENCY INC</v>
          </cell>
        </row>
        <row r="8718">
          <cell r="A8718" t="str">
            <v>C60613IH</v>
          </cell>
          <cell r="B8718">
            <v>42185</v>
          </cell>
          <cell r="C8718" t="str">
            <v>C60613</v>
          </cell>
          <cell r="D8718" t="str">
            <v>Systems Analysis Services Inc</v>
          </cell>
          <cell r="E8718" t="str">
            <v>MA</v>
          </cell>
          <cell r="F8718" t="str">
            <v>P1</v>
          </cell>
          <cell r="G8718" t="str">
            <v>SMALL</v>
          </cell>
          <cell r="H8718" t="str">
            <v>IH</v>
          </cell>
          <cell r="I8718" t="str">
            <v>0032509 - KURT R OCHS &amp; ASSOCIATES INC</v>
          </cell>
        </row>
        <row r="8719">
          <cell r="A8719" t="str">
            <v>C60614IA</v>
          </cell>
          <cell r="B8719">
            <v>42185</v>
          </cell>
          <cell r="C8719" t="str">
            <v>C60614</v>
          </cell>
          <cell r="D8719" t="str">
            <v>Lighthouse Media Solutions</v>
          </cell>
          <cell r="E8719" t="str">
            <v>MA</v>
          </cell>
          <cell r="F8719" t="str">
            <v>P1</v>
          </cell>
          <cell r="G8719" t="str">
            <v>SMALL</v>
          </cell>
          <cell r="H8719" t="str">
            <v>IA</v>
          </cell>
          <cell r="I8719" t="str">
            <v>0027175 - UNITED BUSINESSMANS INSURANCE AGENCY</v>
          </cell>
        </row>
        <row r="8720">
          <cell r="A8720" t="str">
            <v>C60614IH</v>
          </cell>
          <cell r="B8720">
            <v>42185</v>
          </cell>
          <cell r="C8720" t="str">
            <v>C60614</v>
          </cell>
          <cell r="D8720" t="str">
            <v>Lighthouse Media Solutions</v>
          </cell>
          <cell r="E8720" t="str">
            <v>MA</v>
          </cell>
          <cell r="F8720" t="str">
            <v>P1</v>
          </cell>
          <cell r="G8720" t="str">
            <v>SMALL</v>
          </cell>
          <cell r="H8720" t="str">
            <v>IH</v>
          </cell>
          <cell r="I8720" t="str">
            <v>0027175 - UNITED BUSINESSMANS INSURANCE AGENCY</v>
          </cell>
        </row>
        <row r="8721">
          <cell r="A8721" t="str">
            <v>C60616IV</v>
          </cell>
          <cell r="B8721">
            <v>42185</v>
          </cell>
          <cell r="C8721" t="str">
            <v>C60616</v>
          </cell>
          <cell r="D8721" t="str">
            <v>Waterville Pediatrics</v>
          </cell>
          <cell r="E8721" t="str">
            <v>ME</v>
          </cell>
          <cell r="F8721" t="str">
            <v>P1</v>
          </cell>
          <cell r="G8721" t="str">
            <v>SMALL</v>
          </cell>
          <cell r="H8721" t="str">
            <v>IV</v>
          </cell>
          <cell r="I8721" t="str">
            <v>0026388 - GHM AGENCY INC</v>
          </cell>
        </row>
        <row r="8722">
          <cell r="A8722" t="str">
            <v>C60616PO</v>
          </cell>
          <cell r="B8722">
            <v>42185</v>
          </cell>
          <cell r="C8722" t="str">
            <v>C60616</v>
          </cell>
          <cell r="D8722" t="str">
            <v>Waterville Pediatrics</v>
          </cell>
          <cell r="E8722" t="str">
            <v>ME</v>
          </cell>
          <cell r="F8722" t="str">
            <v>P1</v>
          </cell>
          <cell r="G8722" t="str">
            <v>SMALL</v>
          </cell>
          <cell r="H8722" t="str">
            <v>PO</v>
          </cell>
          <cell r="I8722" t="str">
            <v>0026388 - GHM AGENCY INC</v>
          </cell>
        </row>
        <row r="8723">
          <cell r="A8723" t="str">
            <v>C60618IH</v>
          </cell>
          <cell r="B8723">
            <v>42185</v>
          </cell>
          <cell r="C8723" t="str">
            <v>C60618</v>
          </cell>
          <cell r="D8723" t="str">
            <v>Richard and Susan Smith Family Foundation</v>
          </cell>
          <cell r="E8723" t="str">
            <v>MA</v>
          </cell>
          <cell r="F8723" t="str">
            <v>P1</v>
          </cell>
          <cell r="G8723" t="str">
            <v>SMALL</v>
          </cell>
          <cell r="H8723" t="str">
            <v>IH</v>
          </cell>
          <cell r="I8723" t="str">
            <v>0026321 - KAPLAN, ELLEN A</v>
          </cell>
        </row>
        <row r="8724">
          <cell r="A8724" t="str">
            <v>C60619IA</v>
          </cell>
          <cell r="B8724">
            <v>42185</v>
          </cell>
          <cell r="C8724" t="str">
            <v>C60619</v>
          </cell>
          <cell r="D8724" t="str">
            <v>Yusen Associates Inc</v>
          </cell>
          <cell r="E8724" t="str">
            <v>MA</v>
          </cell>
          <cell r="F8724" t="str">
            <v>P1</v>
          </cell>
          <cell r="G8724" t="str">
            <v>CRC</v>
          </cell>
          <cell r="H8724" t="str">
            <v>IA</v>
          </cell>
          <cell r="I8724" t="str">
            <v>0034727 - INTEGRATED INSURANCE SOLUTIONS LLC</v>
          </cell>
        </row>
        <row r="8725">
          <cell r="A8725" t="str">
            <v>C60619IH</v>
          </cell>
          <cell r="B8725">
            <v>42185</v>
          </cell>
          <cell r="C8725" t="str">
            <v>C60619</v>
          </cell>
          <cell r="D8725" t="str">
            <v>Yusen Associates Inc</v>
          </cell>
          <cell r="E8725" t="str">
            <v>MA</v>
          </cell>
          <cell r="F8725" t="str">
            <v>P1</v>
          </cell>
          <cell r="G8725" t="str">
            <v>CRC</v>
          </cell>
          <cell r="H8725" t="str">
            <v>IH</v>
          </cell>
          <cell r="I8725" t="str">
            <v>0034727 - INTEGRATED INSURANCE SOLUTIONS LLC</v>
          </cell>
        </row>
        <row r="8726">
          <cell r="A8726" t="str">
            <v>C60619JA</v>
          </cell>
          <cell r="B8726">
            <v>42185</v>
          </cell>
          <cell r="C8726" t="str">
            <v>C60619</v>
          </cell>
          <cell r="D8726" t="str">
            <v>Yusen Associates Inc</v>
          </cell>
          <cell r="E8726" t="str">
            <v>MA</v>
          </cell>
          <cell r="F8726" t="str">
            <v>P1</v>
          </cell>
          <cell r="G8726" t="str">
            <v>CRC</v>
          </cell>
          <cell r="H8726" t="str">
            <v>JA</v>
          </cell>
          <cell r="I8726" t="str">
            <v>0034727 - INTEGRATED INSURANCE SOLUTIONS LLC</v>
          </cell>
        </row>
        <row r="8727">
          <cell r="A8727" t="str">
            <v>C60620IV</v>
          </cell>
          <cell r="B8727">
            <v>42185</v>
          </cell>
          <cell r="C8727" t="str">
            <v>C60620</v>
          </cell>
          <cell r="D8727" t="str">
            <v>Century Holding Corp</v>
          </cell>
          <cell r="E8727" t="str">
            <v>NH</v>
          </cell>
          <cell r="F8727" t="str">
            <v>P1</v>
          </cell>
          <cell r="G8727" t="str">
            <v>SMALL</v>
          </cell>
          <cell r="H8727" t="str">
            <v>IV</v>
          </cell>
          <cell r="I8727" t="str">
            <v>0026214 - CORNERSTONE BENEFIT &amp; RET GROUP INC</v>
          </cell>
        </row>
        <row r="8728">
          <cell r="A8728" t="str">
            <v>C60621IV</v>
          </cell>
          <cell r="B8728">
            <v>42185</v>
          </cell>
          <cell r="C8728" t="str">
            <v>C60621</v>
          </cell>
          <cell r="D8728" t="str">
            <v>C P Bourg Inc</v>
          </cell>
          <cell r="E8728" t="str">
            <v>MA</v>
          </cell>
          <cell r="F8728" t="str">
            <v>P1</v>
          </cell>
          <cell r="G8728" t="str">
            <v>SMALL</v>
          </cell>
          <cell r="H8728" t="str">
            <v>IV</v>
          </cell>
          <cell r="I8728" t="str">
            <v>0035448 - BENEMAX, INC.</v>
          </cell>
        </row>
        <row r="8729">
          <cell r="A8729" t="str">
            <v>C60622IA</v>
          </cell>
          <cell r="B8729">
            <v>42185</v>
          </cell>
          <cell r="C8729" t="str">
            <v>C60622</v>
          </cell>
          <cell r="D8729" t="str">
            <v>M &amp; R Consultants Corporation</v>
          </cell>
          <cell r="E8729" t="str">
            <v>MA</v>
          </cell>
          <cell r="F8729" t="str">
            <v>P1</v>
          </cell>
          <cell r="G8729" t="str">
            <v>CRC</v>
          </cell>
          <cell r="H8729" t="str">
            <v>IA</v>
          </cell>
          <cell r="I8729" t="str">
            <v>0026020 - HUB INTERNATIONAL NEW ENGLAND LLC</v>
          </cell>
        </row>
        <row r="8730">
          <cell r="A8730" t="str">
            <v>C60622IH</v>
          </cell>
          <cell r="B8730">
            <v>42185</v>
          </cell>
          <cell r="C8730" t="str">
            <v>C60622</v>
          </cell>
          <cell r="D8730" t="str">
            <v>M &amp; R Consultants Corporation</v>
          </cell>
          <cell r="E8730" t="str">
            <v>MA</v>
          </cell>
          <cell r="F8730" t="str">
            <v>P1</v>
          </cell>
          <cell r="G8730" t="str">
            <v>CRC</v>
          </cell>
          <cell r="H8730" t="str">
            <v>IH</v>
          </cell>
          <cell r="I8730" t="str">
            <v>0026020 - HUB INTERNATIONAL NEW ENGLAND LLC</v>
          </cell>
        </row>
        <row r="8731">
          <cell r="A8731" t="str">
            <v>C60623JH</v>
          </cell>
          <cell r="B8731">
            <v>42185</v>
          </cell>
          <cell r="C8731" t="str">
            <v>C60623</v>
          </cell>
          <cell r="D8731" t="str">
            <v>WorldWide Computer Solutions Inc</v>
          </cell>
          <cell r="E8731" t="str">
            <v>NH</v>
          </cell>
          <cell r="F8731" t="str">
            <v>P1</v>
          </cell>
          <cell r="G8731" t="str">
            <v>SMALL</v>
          </cell>
          <cell r="H8731" t="str">
            <v>JH</v>
          </cell>
          <cell r="I8731" t="str">
            <v>0026316 - KAPILOFF INSURANCE AGENCY INC</v>
          </cell>
        </row>
        <row r="8732">
          <cell r="A8732" t="str">
            <v>C60623JS</v>
          </cell>
          <cell r="B8732">
            <v>42185</v>
          </cell>
          <cell r="C8732" t="str">
            <v>C60623</v>
          </cell>
          <cell r="D8732" t="str">
            <v>WorldWide Computer Solutions Inc</v>
          </cell>
          <cell r="E8732" t="str">
            <v>NH</v>
          </cell>
          <cell r="F8732" t="str">
            <v>P1</v>
          </cell>
          <cell r="G8732" t="str">
            <v>SMALL</v>
          </cell>
          <cell r="H8732" t="str">
            <v>JS</v>
          </cell>
          <cell r="I8732" t="str">
            <v>0026316 - KAPILOFF INSURANCE AGENCY INC</v>
          </cell>
        </row>
        <row r="8733">
          <cell r="A8733" t="str">
            <v>C60624IV</v>
          </cell>
          <cell r="B8733">
            <v>42185</v>
          </cell>
          <cell r="C8733" t="str">
            <v>C60624</v>
          </cell>
          <cell r="D8733" t="str">
            <v>Foresight Imaging</v>
          </cell>
          <cell r="E8733" t="str">
            <v>MA</v>
          </cell>
          <cell r="F8733" t="str">
            <v>P1</v>
          </cell>
          <cell r="G8733" t="str">
            <v>SMALL</v>
          </cell>
          <cell r="H8733" t="str">
            <v>IV</v>
          </cell>
          <cell r="I8733" t="str">
            <v>0026355 - ALLEN, CHRISTOPHER M</v>
          </cell>
        </row>
        <row r="8734">
          <cell r="A8734" t="str">
            <v>C60624MI</v>
          </cell>
          <cell r="B8734">
            <v>42185</v>
          </cell>
          <cell r="C8734" t="str">
            <v>C60624</v>
          </cell>
          <cell r="D8734" t="str">
            <v>Foresight Imaging</v>
          </cell>
          <cell r="E8734" t="str">
            <v>MA</v>
          </cell>
          <cell r="F8734" t="str">
            <v>P1</v>
          </cell>
          <cell r="G8734" t="str">
            <v>MCARE</v>
          </cell>
          <cell r="H8734" t="str">
            <v>MI</v>
          </cell>
          <cell r="I8734" t="str">
            <v>0026355 - ALLEN, CHRISTOPHER M</v>
          </cell>
        </row>
        <row r="8735">
          <cell r="A8735" t="str">
            <v>C60625IH</v>
          </cell>
          <cell r="B8735">
            <v>42185</v>
          </cell>
          <cell r="C8735" t="str">
            <v>C60625</v>
          </cell>
          <cell r="D8735" t="str">
            <v>Pediatric Associates of Medford PC</v>
          </cell>
          <cell r="E8735" t="str">
            <v>MA</v>
          </cell>
          <cell r="F8735" t="str">
            <v>P1</v>
          </cell>
          <cell r="G8735" t="str">
            <v>SMALL</v>
          </cell>
          <cell r="H8735" t="str">
            <v>IH</v>
          </cell>
          <cell r="I8735" t="str">
            <v>0026075 - LANDRY, ROBERT A</v>
          </cell>
        </row>
        <row r="8736">
          <cell r="A8736" t="str">
            <v>C60626IH</v>
          </cell>
          <cell r="B8736">
            <v>42185</v>
          </cell>
          <cell r="C8736" t="str">
            <v>C60626</v>
          </cell>
          <cell r="D8736" t="str">
            <v>Country Auto Body Inc</v>
          </cell>
          <cell r="E8736" t="str">
            <v>MA</v>
          </cell>
          <cell r="F8736" t="str">
            <v>P1</v>
          </cell>
          <cell r="G8736" t="str">
            <v>SMALL</v>
          </cell>
          <cell r="H8736" t="str">
            <v>IH</v>
          </cell>
          <cell r="I8736" t="str">
            <v>0026421 - JAMES J HERLIHY INSURANCE AGENCY INC</v>
          </cell>
        </row>
        <row r="8737">
          <cell r="A8737" t="str">
            <v>C60626JA</v>
          </cell>
          <cell r="B8737">
            <v>42185</v>
          </cell>
          <cell r="C8737" t="str">
            <v>C60626</v>
          </cell>
          <cell r="D8737" t="str">
            <v>Country Auto Body Inc</v>
          </cell>
          <cell r="E8737" t="str">
            <v>MA</v>
          </cell>
          <cell r="F8737" t="str">
            <v>P1</v>
          </cell>
          <cell r="G8737" t="str">
            <v>SMALL</v>
          </cell>
          <cell r="H8737" t="str">
            <v>JA</v>
          </cell>
          <cell r="I8737" t="str">
            <v>0026421 - JAMES J HERLIHY INSURANCE AGENCY INC</v>
          </cell>
        </row>
        <row r="8738">
          <cell r="A8738" t="str">
            <v>C60628IV</v>
          </cell>
          <cell r="B8738">
            <v>42185</v>
          </cell>
          <cell r="C8738" t="str">
            <v>C60628</v>
          </cell>
          <cell r="D8738" t="str">
            <v>Bedford Village Dental</v>
          </cell>
          <cell r="E8738" t="str">
            <v>NH</v>
          </cell>
          <cell r="F8738" t="str">
            <v>P1</v>
          </cell>
          <cell r="G8738" t="str">
            <v>SMALL</v>
          </cell>
          <cell r="H8738" t="str">
            <v>IV</v>
          </cell>
          <cell r="I8738" t="str">
            <v>0026322 - CROSS INSURANCE - MANCHESTER</v>
          </cell>
        </row>
        <row r="8739">
          <cell r="A8739" t="str">
            <v>C60629IV</v>
          </cell>
          <cell r="B8739">
            <v>42185</v>
          </cell>
          <cell r="C8739" t="str">
            <v>C60629</v>
          </cell>
          <cell r="D8739" t="str">
            <v>Ogunquit Sewer District</v>
          </cell>
          <cell r="E8739" t="str">
            <v>ME</v>
          </cell>
          <cell r="F8739" t="str">
            <v>P1</v>
          </cell>
          <cell r="G8739" t="str">
            <v>SMALL</v>
          </cell>
          <cell r="H8739" t="str">
            <v>IV</v>
          </cell>
          <cell r="I8739" t="str">
            <v>0026392 - MORRIS INSURANCE SERVICES INC</v>
          </cell>
        </row>
        <row r="8740">
          <cell r="A8740" t="str">
            <v>C60632JI</v>
          </cell>
          <cell r="B8740">
            <v>42185</v>
          </cell>
          <cell r="C8740" t="str">
            <v>C60632</v>
          </cell>
          <cell r="D8740" t="str">
            <v>Merchant's Tire &amp; Alignment Inc</v>
          </cell>
          <cell r="E8740" t="str">
            <v>MA</v>
          </cell>
          <cell r="F8740" t="str">
            <v>P1</v>
          </cell>
          <cell r="G8740" t="str">
            <v>SMALL</v>
          </cell>
          <cell r="H8740" t="str">
            <v>JI</v>
          </cell>
          <cell r="I8740" t="str">
            <v>0026060 - HEALTH SOLUTIONS INS AGENCY LLC</v>
          </cell>
        </row>
        <row r="8741">
          <cell r="A8741" t="str">
            <v>C60633JM</v>
          </cell>
          <cell r="B8741">
            <v>42185</v>
          </cell>
          <cell r="C8741" t="str">
            <v>C60633</v>
          </cell>
          <cell r="D8741" t="str">
            <v>Raffoni CEO Consulting</v>
          </cell>
          <cell r="E8741" t="str">
            <v>NH</v>
          </cell>
          <cell r="F8741" t="str">
            <v>P1</v>
          </cell>
          <cell r="G8741" t="str">
            <v>SMALL</v>
          </cell>
          <cell r="H8741" t="str">
            <v>JM</v>
          </cell>
          <cell r="I8741" t="str">
            <v>0026289 - PEARSALL, SONIA R</v>
          </cell>
        </row>
        <row r="8742">
          <cell r="A8742" t="str">
            <v>C60634IV</v>
          </cell>
          <cell r="B8742">
            <v>42185</v>
          </cell>
          <cell r="C8742" t="str">
            <v>C60634</v>
          </cell>
          <cell r="D8742" t="str">
            <v>Cane Systems LLC</v>
          </cell>
          <cell r="E8742" t="str">
            <v>NH</v>
          </cell>
          <cell r="F8742" t="str">
            <v>P1</v>
          </cell>
          <cell r="G8742" t="str">
            <v>SMALL</v>
          </cell>
          <cell r="H8742" t="str">
            <v>IV</v>
          </cell>
          <cell r="I8742" t="str">
            <v>0027862 - GRANITE GROUP BENEFITS LLC</v>
          </cell>
        </row>
        <row r="8743">
          <cell r="A8743" t="str">
            <v>C60635IH</v>
          </cell>
          <cell r="B8743">
            <v>42185</v>
          </cell>
          <cell r="C8743" t="str">
            <v>C60635</v>
          </cell>
          <cell r="D8743" t="str">
            <v>Verbatim Advisory Group LLC</v>
          </cell>
          <cell r="E8743" t="str">
            <v>MA</v>
          </cell>
          <cell r="F8743" t="str">
            <v>P1</v>
          </cell>
          <cell r="G8743" t="str">
            <v>SMALL</v>
          </cell>
          <cell r="H8743" t="str">
            <v>IH</v>
          </cell>
          <cell r="I8743" t="str">
            <v>0026276 - HR - OUTSIDE THE BOX INC</v>
          </cell>
        </row>
        <row r="8744">
          <cell r="A8744" t="str">
            <v>C60637IV</v>
          </cell>
          <cell r="B8744">
            <v>42185</v>
          </cell>
          <cell r="C8744" t="str">
            <v>C60637</v>
          </cell>
          <cell r="D8744" t="str">
            <v>Kelley-MacKenzie Auto Parts Inc</v>
          </cell>
          <cell r="E8744" t="str">
            <v>NH</v>
          </cell>
          <cell r="F8744" t="str">
            <v>P1</v>
          </cell>
          <cell r="G8744" t="str">
            <v>SMALL</v>
          </cell>
          <cell r="H8744" t="str">
            <v>IV</v>
          </cell>
          <cell r="I8744" t="str">
            <v>0026280 - KRUPKOWSKI, MARK D</v>
          </cell>
        </row>
        <row r="8745">
          <cell r="A8745" t="str">
            <v>C60637JH</v>
          </cell>
          <cell r="B8745">
            <v>42185</v>
          </cell>
          <cell r="C8745" t="str">
            <v>C60637</v>
          </cell>
          <cell r="D8745" t="str">
            <v>Kelley-MacKenzie Auto Parts Inc</v>
          </cell>
          <cell r="E8745" t="str">
            <v>NH</v>
          </cell>
          <cell r="F8745" t="str">
            <v>P1</v>
          </cell>
          <cell r="G8745" t="str">
            <v>SMALL</v>
          </cell>
          <cell r="H8745" t="str">
            <v>JH</v>
          </cell>
          <cell r="I8745" t="str">
            <v>0026280 - KRUPKOWSKI, MARK D</v>
          </cell>
        </row>
        <row r="8746">
          <cell r="A8746" t="str">
            <v>C60638IV</v>
          </cell>
          <cell r="B8746">
            <v>42185</v>
          </cell>
          <cell r="C8746" t="str">
            <v>C60638</v>
          </cell>
          <cell r="D8746" t="str">
            <v>Bedford Automotive Resource Consultants LLC</v>
          </cell>
          <cell r="E8746" t="str">
            <v>NH</v>
          </cell>
          <cell r="F8746" t="str">
            <v>P1</v>
          </cell>
          <cell r="G8746" t="str">
            <v>SMALL</v>
          </cell>
          <cell r="H8746" t="str">
            <v>IV</v>
          </cell>
          <cell r="I8746" t="str">
            <v>0029798 - GRANITE GROUP BENEFITS LLC</v>
          </cell>
        </row>
        <row r="8747">
          <cell r="A8747" t="str">
            <v>C60639IH</v>
          </cell>
          <cell r="B8747">
            <v>42185</v>
          </cell>
          <cell r="C8747" t="str">
            <v>C60639</v>
          </cell>
          <cell r="D8747" t="str">
            <v>Viselli Salon</v>
          </cell>
          <cell r="E8747" t="str">
            <v>MA</v>
          </cell>
          <cell r="F8747" t="str">
            <v>P1</v>
          </cell>
          <cell r="G8747" t="str">
            <v>SMALL</v>
          </cell>
          <cell r="H8747" t="str">
            <v>IH</v>
          </cell>
          <cell r="I8747" t="str">
            <v>0026068 - BORISLOW INSURANCE AGENCY</v>
          </cell>
        </row>
        <row r="8748">
          <cell r="A8748" t="str">
            <v>C60641IH</v>
          </cell>
          <cell r="B8748">
            <v>42185</v>
          </cell>
          <cell r="C8748" t="str">
            <v>C60641</v>
          </cell>
          <cell r="D8748" t="str">
            <v>Healey Deshaies Gagliardi &amp; Woelfel PC</v>
          </cell>
          <cell r="E8748" t="str">
            <v>MA</v>
          </cell>
          <cell r="F8748" t="str">
            <v>P1</v>
          </cell>
          <cell r="G8748" t="str">
            <v>SMALL</v>
          </cell>
          <cell r="H8748" t="str">
            <v>IH</v>
          </cell>
          <cell r="I8748" t="str">
            <v>0031002 - INTEGRATED INSURANCE SOLUTIONS LLC</v>
          </cell>
        </row>
        <row r="8749">
          <cell r="A8749" t="str">
            <v>C60641MI</v>
          </cell>
          <cell r="B8749">
            <v>42185</v>
          </cell>
          <cell r="C8749" t="str">
            <v>C60641</v>
          </cell>
          <cell r="D8749" t="str">
            <v>Healey Deshaies Gagliardi &amp; Woelfel PC</v>
          </cell>
          <cell r="E8749" t="str">
            <v>MA</v>
          </cell>
          <cell r="F8749" t="str">
            <v>P1</v>
          </cell>
          <cell r="G8749" t="str">
            <v>MCARE</v>
          </cell>
          <cell r="H8749" t="str">
            <v>MI</v>
          </cell>
          <cell r="I8749" t="str">
            <v>0031002 - INTEGRATED INSURANCE SOLUTIONS LLC</v>
          </cell>
        </row>
        <row r="8750">
          <cell r="A8750" t="str">
            <v>C60643IV</v>
          </cell>
          <cell r="B8750">
            <v>42185</v>
          </cell>
          <cell r="C8750" t="str">
            <v>C60643</v>
          </cell>
          <cell r="D8750" t="str">
            <v>Dow Capital Management, LLC</v>
          </cell>
          <cell r="E8750" t="str">
            <v>ME</v>
          </cell>
          <cell r="F8750" t="str">
            <v>P1</v>
          </cell>
          <cell r="G8750" t="str">
            <v>SMALL</v>
          </cell>
          <cell r="H8750" t="str">
            <v>IV</v>
          </cell>
          <cell r="I8750" t="str">
            <v>0026402 - GRAFFAM INSURANCE GROUP LLC</v>
          </cell>
        </row>
        <row r="8751">
          <cell r="A8751" t="str">
            <v>C60644IV</v>
          </cell>
          <cell r="B8751">
            <v>42185</v>
          </cell>
          <cell r="C8751" t="str">
            <v>C60644</v>
          </cell>
          <cell r="D8751" t="str">
            <v>Pine Tree Orthopedic Lab, Inc.</v>
          </cell>
          <cell r="E8751" t="str">
            <v>ME</v>
          </cell>
          <cell r="F8751" t="str">
            <v>P1</v>
          </cell>
          <cell r="G8751" t="str">
            <v>SMALL</v>
          </cell>
          <cell r="H8751" t="str">
            <v>IV</v>
          </cell>
          <cell r="I8751" t="str">
            <v>0027979 - GHM AGENCY INC</v>
          </cell>
        </row>
        <row r="8752">
          <cell r="A8752" t="str">
            <v>C60645JH</v>
          </cell>
          <cell r="B8752">
            <v>42185</v>
          </cell>
          <cell r="C8752" t="str">
            <v>C60645</v>
          </cell>
          <cell r="D8752" t="str">
            <v>Houlton Farms Dairy</v>
          </cell>
          <cell r="E8752" t="str">
            <v>ME</v>
          </cell>
          <cell r="F8752" t="str">
            <v>P1</v>
          </cell>
          <cell r="G8752" t="str">
            <v>SMALL</v>
          </cell>
          <cell r="H8752" t="str">
            <v>JH</v>
          </cell>
          <cell r="I8752" t="str">
            <v>0026394 - F A PEABODY COMPANY</v>
          </cell>
        </row>
        <row r="8753">
          <cell r="A8753" t="str">
            <v>C60646IH</v>
          </cell>
          <cell r="B8753">
            <v>42185</v>
          </cell>
          <cell r="C8753" t="str">
            <v>C60646</v>
          </cell>
          <cell r="D8753" t="str">
            <v>J B Sash &amp; Door Co Inc</v>
          </cell>
          <cell r="E8753" t="str">
            <v>MA</v>
          </cell>
          <cell r="F8753" t="str">
            <v>P1</v>
          </cell>
          <cell r="G8753" t="str">
            <v>SMALL</v>
          </cell>
          <cell r="H8753" t="str">
            <v>IH</v>
          </cell>
          <cell r="I8753" t="str">
            <v>0026307 - LEFEBVRE, KENNETH M</v>
          </cell>
        </row>
        <row r="8754">
          <cell r="A8754" t="str">
            <v>C60647JH</v>
          </cell>
          <cell r="B8754">
            <v>42185</v>
          </cell>
          <cell r="C8754" t="str">
            <v>C60647</v>
          </cell>
          <cell r="D8754" t="str">
            <v>Mansour Inc</v>
          </cell>
          <cell r="E8754" t="str">
            <v>NH</v>
          </cell>
          <cell r="F8754" t="str">
            <v>P1</v>
          </cell>
          <cell r="G8754" t="str">
            <v>SMALL</v>
          </cell>
          <cell r="H8754" t="str">
            <v>JH</v>
          </cell>
          <cell r="I8754" t="str">
            <v>0026297 - HUB INTERNATIONAL NEW ENGLAND LLC</v>
          </cell>
        </row>
        <row r="8755">
          <cell r="A8755" t="str">
            <v>C60650IV</v>
          </cell>
          <cell r="B8755">
            <v>42185</v>
          </cell>
          <cell r="C8755" t="str">
            <v>C60650</v>
          </cell>
          <cell r="D8755" t="str">
            <v>Eric M Katzman DMD PLLC</v>
          </cell>
          <cell r="E8755" t="str">
            <v>NH</v>
          </cell>
          <cell r="F8755" t="str">
            <v>P1</v>
          </cell>
          <cell r="G8755" t="str">
            <v>SMALL</v>
          </cell>
          <cell r="H8755" t="str">
            <v>IV</v>
          </cell>
          <cell r="I8755" t="str">
            <v>0026315 - GUY, JOHN T</v>
          </cell>
        </row>
        <row r="8756">
          <cell r="A8756" t="str">
            <v>C60651IH</v>
          </cell>
          <cell r="B8756">
            <v>42185</v>
          </cell>
          <cell r="C8756" t="str">
            <v>C60651</v>
          </cell>
          <cell r="D8756" t="str">
            <v>PBD Productions</v>
          </cell>
          <cell r="E8756" t="str">
            <v>MA</v>
          </cell>
          <cell r="F8756" t="str">
            <v>P1</v>
          </cell>
          <cell r="G8756" t="str">
            <v>SMALL</v>
          </cell>
          <cell r="H8756" t="str">
            <v>IH</v>
          </cell>
          <cell r="I8756" t="str">
            <v>0026371 - BOSTON COMMONWEALTH ADVANTAGE LLC</v>
          </cell>
        </row>
        <row r="8757">
          <cell r="A8757" t="str">
            <v>C60652IH</v>
          </cell>
          <cell r="B8757">
            <v>42185</v>
          </cell>
          <cell r="C8757" t="str">
            <v>C60652</v>
          </cell>
          <cell r="D8757" t="str">
            <v>Starline USA LLC</v>
          </cell>
          <cell r="E8757" t="str">
            <v>MA</v>
          </cell>
          <cell r="F8757" t="str">
            <v>P1</v>
          </cell>
          <cell r="G8757" t="str">
            <v>SMALL</v>
          </cell>
          <cell r="H8757" t="str">
            <v>IH</v>
          </cell>
          <cell r="I8757" t="str">
            <v>0032560 - PROTECTOR GROUP INSURANCE AGENCY, THE</v>
          </cell>
        </row>
        <row r="8758">
          <cell r="A8758" t="str">
            <v>C60653IV</v>
          </cell>
          <cell r="B8758">
            <v>42185</v>
          </cell>
          <cell r="C8758" t="str">
            <v>C60653</v>
          </cell>
          <cell r="D8758" t="str">
            <v>Alltruck &amp; Equipment Inc</v>
          </cell>
          <cell r="E8758" t="str">
            <v>MA</v>
          </cell>
          <cell r="F8758" t="str">
            <v>P1</v>
          </cell>
          <cell r="G8758" t="str">
            <v>SMALL</v>
          </cell>
          <cell r="H8758" t="str">
            <v>IV</v>
          </cell>
          <cell r="I8758" t="str">
            <v>0027855 - INTEGRATED INSURANCE SOLUTIONS LLC</v>
          </cell>
        </row>
        <row r="8759">
          <cell r="A8759" t="str">
            <v>C60656IH</v>
          </cell>
          <cell r="B8759">
            <v>42185</v>
          </cell>
          <cell r="C8759" t="str">
            <v>C60656</v>
          </cell>
          <cell r="D8759" t="str">
            <v>Johnson Veterinary Hospital</v>
          </cell>
          <cell r="E8759" t="str">
            <v>MA</v>
          </cell>
          <cell r="F8759" t="str">
            <v>P1</v>
          </cell>
          <cell r="G8759" t="str">
            <v>SMALL</v>
          </cell>
          <cell r="H8759" t="str">
            <v>IH</v>
          </cell>
          <cell r="I8759" t="str">
            <v>0026277 - GOLDSTEIN, JEFFREY</v>
          </cell>
        </row>
        <row r="8760">
          <cell r="A8760" t="str">
            <v>C60659IV</v>
          </cell>
          <cell r="B8760">
            <v>42185</v>
          </cell>
          <cell r="C8760" t="str">
            <v>C60659</v>
          </cell>
          <cell r="D8760" t="str">
            <v>UC Fund Management II, LLC</v>
          </cell>
          <cell r="E8760" t="str">
            <v>MA</v>
          </cell>
          <cell r="F8760" t="str">
            <v>P1</v>
          </cell>
          <cell r="G8760" t="str">
            <v>SMALL</v>
          </cell>
          <cell r="H8760" t="str">
            <v>IV</v>
          </cell>
          <cell r="I8760" t="str">
            <v>0031627 - SMITH CHRISTOPHER</v>
          </cell>
        </row>
        <row r="8761">
          <cell r="A8761" t="str">
            <v>C60661IH</v>
          </cell>
          <cell r="B8761">
            <v>42185</v>
          </cell>
          <cell r="C8761" t="str">
            <v>C60661</v>
          </cell>
          <cell r="D8761" t="str">
            <v>Holbrook Cooperative Bank</v>
          </cell>
          <cell r="E8761" t="str">
            <v>MA</v>
          </cell>
          <cell r="F8761" t="str">
            <v>P1</v>
          </cell>
          <cell r="G8761" t="str">
            <v>SMALL</v>
          </cell>
          <cell r="H8761" t="str">
            <v>IH</v>
          </cell>
          <cell r="I8761" t="str">
            <v>0026361 - ALLEN, CHRISTOPHER M</v>
          </cell>
        </row>
        <row r="8762">
          <cell r="A8762" t="str">
            <v>C60662IV</v>
          </cell>
          <cell r="B8762">
            <v>42185</v>
          </cell>
          <cell r="C8762" t="str">
            <v>C60662</v>
          </cell>
          <cell r="D8762" t="str">
            <v>Schoff &amp; Associates, CPA, PA</v>
          </cell>
          <cell r="E8762" t="str">
            <v>ME</v>
          </cell>
          <cell r="F8762" t="str">
            <v>P1</v>
          </cell>
          <cell r="G8762" t="str">
            <v>SMALL</v>
          </cell>
          <cell r="H8762" t="str">
            <v>IV</v>
          </cell>
          <cell r="I8762" t="str">
            <v>0026400 - MORRIS INSURANCE SERVICES INC</v>
          </cell>
        </row>
        <row r="8763">
          <cell r="A8763" t="str">
            <v>C60663IH</v>
          </cell>
          <cell r="B8763">
            <v>42185</v>
          </cell>
          <cell r="C8763" t="str">
            <v>C60663</v>
          </cell>
          <cell r="D8763" t="str">
            <v>Massachusetts Immigrant and Refugee Advocacy Coalition</v>
          </cell>
          <cell r="E8763" t="str">
            <v>MA</v>
          </cell>
          <cell r="F8763" t="str">
            <v>P1</v>
          </cell>
          <cell r="G8763" t="str">
            <v>SMALL</v>
          </cell>
          <cell r="H8763" t="str">
            <v>IH</v>
          </cell>
          <cell r="I8763" t="str">
            <v>0026368 - AXIAL BENEFITS GROUP LLC</v>
          </cell>
        </row>
        <row r="8764">
          <cell r="A8764" t="str">
            <v>C60663JA</v>
          </cell>
          <cell r="B8764">
            <v>42185</v>
          </cell>
          <cell r="C8764" t="str">
            <v>C60663</v>
          </cell>
          <cell r="D8764" t="str">
            <v>Massachusetts Immigrant and Refugee Advocacy Coalition</v>
          </cell>
          <cell r="E8764" t="str">
            <v>MA</v>
          </cell>
          <cell r="F8764" t="str">
            <v>P1</v>
          </cell>
          <cell r="G8764" t="str">
            <v>SMALL</v>
          </cell>
          <cell r="H8764" t="str">
            <v>JA</v>
          </cell>
          <cell r="I8764" t="str">
            <v>0026368 - AXIAL BENEFITS GROUP LLC</v>
          </cell>
        </row>
        <row r="8765">
          <cell r="A8765" t="str">
            <v>C60667IH</v>
          </cell>
          <cell r="B8765">
            <v>42185</v>
          </cell>
          <cell r="C8765" t="str">
            <v>C60667</v>
          </cell>
          <cell r="D8765" t="str">
            <v>W S Aiken Inc</v>
          </cell>
          <cell r="E8765" t="str">
            <v>MA</v>
          </cell>
          <cell r="F8765" t="str">
            <v>P1</v>
          </cell>
          <cell r="G8765" t="str">
            <v>SMALL</v>
          </cell>
          <cell r="H8765" t="str">
            <v>IH</v>
          </cell>
          <cell r="I8765" t="str">
            <v>0026283 - PROCTOR &amp; CO INSURANCE AGENCY INC</v>
          </cell>
        </row>
        <row r="8766">
          <cell r="A8766" t="str">
            <v>C60671IH</v>
          </cell>
          <cell r="B8766">
            <v>42185</v>
          </cell>
          <cell r="C8766" t="str">
            <v>C60671</v>
          </cell>
          <cell r="D8766" t="str">
            <v>Citywide Maintenance</v>
          </cell>
          <cell r="E8766" t="str">
            <v>MA</v>
          </cell>
          <cell r="F8766" t="str">
            <v>P1</v>
          </cell>
          <cell r="G8766" t="str">
            <v>SMALL</v>
          </cell>
          <cell r="H8766" t="str">
            <v>IH</v>
          </cell>
          <cell r="I8766" t="str">
            <v>0026227 - PARTNERS BENEFIT GROUP INC</v>
          </cell>
        </row>
        <row r="8767">
          <cell r="A8767" t="str">
            <v>C60672IH</v>
          </cell>
          <cell r="B8767">
            <v>42185</v>
          </cell>
          <cell r="C8767" t="str">
            <v>C60672</v>
          </cell>
          <cell r="D8767" t="str">
            <v>Community Chiropractic Enterprises Inc</v>
          </cell>
          <cell r="E8767" t="str">
            <v>ME</v>
          </cell>
          <cell r="F8767" t="str">
            <v>P1</v>
          </cell>
          <cell r="G8767" t="str">
            <v>SMALL</v>
          </cell>
          <cell r="H8767" t="str">
            <v>IH</v>
          </cell>
          <cell r="I8767" t="str">
            <v>0029435 - CHALMERS FINANCIAL SERVICES LLC</v>
          </cell>
        </row>
        <row r="8768">
          <cell r="A8768" t="str">
            <v>C60675PO</v>
          </cell>
          <cell r="B8768">
            <v>42185</v>
          </cell>
          <cell r="C8768" t="str">
            <v>C60675</v>
          </cell>
          <cell r="D8768" t="str">
            <v>Maine Vein Center Associates</v>
          </cell>
          <cell r="E8768" t="str">
            <v>ME</v>
          </cell>
          <cell r="F8768" t="str">
            <v>P1</v>
          </cell>
          <cell r="G8768" t="str">
            <v>SMALL</v>
          </cell>
          <cell r="H8768" t="str">
            <v>PO</v>
          </cell>
          <cell r="I8768" t="str">
            <v>0027119 - HOLDEN INSURANCE AGENCY</v>
          </cell>
        </row>
        <row r="8769">
          <cell r="A8769" t="str">
            <v>C60677IV</v>
          </cell>
          <cell r="B8769">
            <v>42185</v>
          </cell>
          <cell r="C8769" t="str">
            <v>C60677</v>
          </cell>
          <cell r="D8769" t="str">
            <v>Cobalt North LLC</v>
          </cell>
          <cell r="E8769" t="str">
            <v>MA</v>
          </cell>
          <cell r="F8769" t="str">
            <v>P1</v>
          </cell>
          <cell r="G8769" t="str">
            <v>SMALL</v>
          </cell>
          <cell r="H8769" t="str">
            <v>IV</v>
          </cell>
          <cell r="I8769" t="str">
            <v>0027955 - BOSTON COMMONWEALTH ADVANTAGE LLC</v>
          </cell>
        </row>
        <row r="8770">
          <cell r="A8770" t="str">
            <v>C60678IH</v>
          </cell>
          <cell r="B8770">
            <v>42185</v>
          </cell>
          <cell r="C8770" t="str">
            <v>C60678</v>
          </cell>
          <cell r="D8770" t="str">
            <v>Northeast Electrical Services Inc</v>
          </cell>
          <cell r="E8770" t="str">
            <v>MA</v>
          </cell>
          <cell r="F8770" t="str">
            <v>P1</v>
          </cell>
          <cell r="G8770" t="str">
            <v>SMALL</v>
          </cell>
          <cell r="H8770" t="str">
            <v>IH</v>
          </cell>
          <cell r="I8770" t="str">
            <v>0026365 - BAR INSURANCE BROKERAGE INC</v>
          </cell>
        </row>
        <row r="8771">
          <cell r="A8771" t="str">
            <v>C60682IH</v>
          </cell>
          <cell r="B8771">
            <v>42185</v>
          </cell>
          <cell r="C8771" t="str">
            <v>C60682</v>
          </cell>
          <cell r="D8771" t="str">
            <v>JC Flowers Inc</v>
          </cell>
          <cell r="E8771" t="str">
            <v>MA</v>
          </cell>
          <cell r="F8771" t="str">
            <v>P1</v>
          </cell>
          <cell r="G8771" t="str">
            <v>SMALL</v>
          </cell>
          <cell r="H8771" t="str">
            <v>IH</v>
          </cell>
          <cell r="I8771" t="str">
            <v>0026373 - BOSTON COMMONWEALTH ADVANTAGE LLC</v>
          </cell>
        </row>
        <row r="8772">
          <cell r="A8772" t="str">
            <v>C60682IV</v>
          </cell>
          <cell r="B8772">
            <v>42185</v>
          </cell>
          <cell r="C8772" t="str">
            <v>C60682</v>
          </cell>
          <cell r="D8772" t="str">
            <v>JC Flowers Inc</v>
          </cell>
          <cell r="E8772" t="str">
            <v>MA</v>
          </cell>
          <cell r="F8772" t="str">
            <v>P1</v>
          </cell>
          <cell r="G8772" t="str">
            <v>SMALL</v>
          </cell>
          <cell r="H8772" t="str">
            <v>IV</v>
          </cell>
          <cell r="I8772" t="str">
            <v>0026373 - BOSTON COMMONWEALTH ADVANTAGE LLC</v>
          </cell>
        </row>
        <row r="8773">
          <cell r="A8773" t="str">
            <v>C60684IV</v>
          </cell>
          <cell r="B8773">
            <v>42185</v>
          </cell>
          <cell r="C8773" t="str">
            <v>C60684</v>
          </cell>
          <cell r="D8773" t="str">
            <v>Ogunquit Playhouse</v>
          </cell>
          <cell r="E8773" t="str">
            <v>ME</v>
          </cell>
          <cell r="F8773" t="str">
            <v>P1</v>
          </cell>
          <cell r="G8773" t="str">
            <v>SMALL</v>
          </cell>
          <cell r="H8773" t="str">
            <v>IV</v>
          </cell>
          <cell r="I8773" t="str">
            <v>0026396 - MORRIS INSURANCE SERVICES INC</v>
          </cell>
        </row>
        <row r="8774">
          <cell r="A8774" t="str">
            <v>C60684JH</v>
          </cell>
          <cell r="B8774">
            <v>42185</v>
          </cell>
          <cell r="C8774" t="str">
            <v>C60684</v>
          </cell>
          <cell r="D8774" t="str">
            <v>Ogunquit Playhouse</v>
          </cell>
          <cell r="E8774" t="str">
            <v>ME</v>
          </cell>
          <cell r="F8774" t="str">
            <v>P1</v>
          </cell>
          <cell r="G8774" t="str">
            <v>SMALL</v>
          </cell>
          <cell r="H8774" t="str">
            <v>JH</v>
          </cell>
          <cell r="I8774" t="str">
            <v>0026396 - MORRIS INSURANCE SERVICES INC</v>
          </cell>
        </row>
        <row r="8775">
          <cell r="A8775" t="str">
            <v>C60686IV</v>
          </cell>
          <cell r="B8775">
            <v>42185</v>
          </cell>
          <cell r="C8775" t="str">
            <v>C60686</v>
          </cell>
          <cell r="D8775" t="str">
            <v>Windham Capital Management LLC</v>
          </cell>
          <cell r="E8775" t="str">
            <v>MA</v>
          </cell>
          <cell r="F8775" t="str">
            <v>P1</v>
          </cell>
          <cell r="G8775" t="str">
            <v>SMALL</v>
          </cell>
          <cell r="H8775" t="str">
            <v>IV</v>
          </cell>
          <cell r="I8775" t="str">
            <v>0032621 - BOSTONIAN GROUP INSURANCE AGENCY</v>
          </cell>
        </row>
        <row r="8776">
          <cell r="A8776" t="str">
            <v>C60689IV</v>
          </cell>
          <cell r="B8776">
            <v>42185</v>
          </cell>
          <cell r="C8776" t="str">
            <v>C60689</v>
          </cell>
          <cell r="D8776" t="str">
            <v>ENT Associates of NH</v>
          </cell>
          <cell r="E8776" t="str">
            <v>NH</v>
          </cell>
          <cell r="F8776" t="str">
            <v>P1</v>
          </cell>
          <cell r="G8776" t="str">
            <v>SMALL</v>
          </cell>
          <cell r="H8776" t="str">
            <v>IV</v>
          </cell>
          <cell r="I8776" t="str">
            <v>0026282 - MELCHER &amp; PRESCOTT AGENCY INC</v>
          </cell>
        </row>
        <row r="8777">
          <cell r="A8777" t="str">
            <v>C60690JH</v>
          </cell>
          <cell r="B8777">
            <v>42185</v>
          </cell>
          <cell r="C8777" t="str">
            <v>C60690</v>
          </cell>
          <cell r="D8777" t="str">
            <v>Success Coach International LLC</v>
          </cell>
          <cell r="E8777" t="str">
            <v>NH</v>
          </cell>
          <cell r="F8777" t="str">
            <v>P1</v>
          </cell>
          <cell r="G8777" t="str">
            <v>SMALL</v>
          </cell>
          <cell r="H8777" t="str">
            <v>JH</v>
          </cell>
          <cell r="I8777" t="str">
            <v>0026304 - SBIA STRATEGIC BENEFIT &amp;</v>
          </cell>
        </row>
        <row r="8778">
          <cell r="A8778" t="str">
            <v>C60691IA</v>
          </cell>
          <cell r="B8778">
            <v>42185</v>
          </cell>
          <cell r="C8778" t="str">
            <v>C60691</v>
          </cell>
          <cell r="D8778" t="str">
            <v>Fuld &amp; Company Inc</v>
          </cell>
          <cell r="E8778" t="str">
            <v>MA</v>
          </cell>
          <cell r="F8778" t="str">
            <v>P1</v>
          </cell>
          <cell r="G8778" t="str">
            <v>SMALL</v>
          </cell>
          <cell r="H8778" t="str">
            <v>IA</v>
          </cell>
          <cell r="I8778" t="str">
            <v>0026343 - BSI INSURANCE AGENCY INC</v>
          </cell>
        </row>
        <row r="8779">
          <cell r="A8779" t="str">
            <v>C60691IH</v>
          </cell>
          <cell r="B8779">
            <v>42185</v>
          </cell>
          <cell r="C8779" t="str">
            <v>C60691</v>
          </cell>
          <cell r="D8779" t="str">
            <v>Fuld &amp; Company Inc</v>
          </cell>
          <cell r="E8779" t="str">
            <v>MA</v>
          </cell>
          <cell r="F8779" t="str">
            <v>P1</v>
          </cell>
          <cell r="G8779" t="str">
            <v>SMALL</v>
          </cell>
          <cell r="H8779" t="str">
            <v>IH</v>
          </cell>
          <cell r="I8779" t="str">
            <v>0026343 - BSI INSURANCE AGENCY INC</v>
          </cell>
        </row>
        <row r="8780">
          <cell r="A8780" t="str">
            <v>C60696IV</v>
          </cell>
          <cell r="B8780">
            <v>42185</v>
          </cell>
          <cell r="C8780" t="str">
            <v>C60696</v>
          </cell>
          <cell r="D8780" t="str">
            <v>Big Guys Landscaping, Inc.</v>
          </cell>
          <cell r="E8780" t="str">
            <v>ME</v>
          </cell>
          <cell r="F8780" t="str">
            <v>P1</v>
          </cell>
          <cell r="G8780" t="str">
            <v>SMALL</v>
          </cell>
          <cell r="H8780" t="str">
            <v>IV</v>
          </cell>
          <cell r="I8780" t="str">
            <v>0026404 - MORRIS INSURANCE SERVICES INC</v>
          </cell>
        </row>
        <row r="8781">
          <cell r="A8781" t="str">
            <v>C60699IV</v>
          </cell>
          <cell r="B8781">
            <v>42185</v>
          </cell>
          <cell r="C8781" t="str">
            <v>C60699</v>
          </cell>
          <cell r="D8781" t="str">
            <v>WV Engineering Associates PA</v>
          </cell>
          <cell r="E8781" t="str">
            <v>NH</v>
          </cell>
          <cell r="F8781" t="str">
            <v>P1</v>
          </cell>
          <cell r="G8781" t="str">
            <v>SMALL</v>
          </cell>
          <cell r="H8781" t="str">
            <v>IV</v>
          </cell>
          <cell r="I8781" t="str">
            <v>0026320 - KAPILOFF INSURANCE AGENCY INC</v>
          </cell>
        </row>
        <row r="8782">
          <cell r="A8782" t="str">
            <v>C60700IV</v>
          </cell>
          <cell r="B8782">
            <v>42185</v>
          </cell>
          <cell r="C8782" t="str">
            <v>C60700</v>
          </cell>
          <cell r="D8782" t="str">
            <v>Holland Drug, Inc.</v>
          </cell>
          <cell r="E8782" t="str">
            <v>ME</v>
          </cell>
          <cell r="F8782" t="str">
            <v>P1</v>
          </cell>
          <cell r="G8782" t="str">
            <v>SMALL</v>
          </cell>
          <cell r="H8782" t="str">
            <v>IV</v>
          </cell>
          <cell r="I8782" t="str">
            <v>0026386 - KYES AGENCY</v>
          </cell>
        </row>
        <row r="8783">
          <cell r="A8783" t="str">
            <v>C60700PO</v>
          </cell>
          <cell r="B8783">
            <v>42185</v>
          </cell>
          <cell r="C8783" t="str">
            <v>C60700</v>
          </cell>
          <cell r="D8783" t="str">
            <v>Holland Drug, Inc.</v>
          </cell>
          <cell r="E8783" t="str">
            <v>ME</v>
          </cell>
          <cell r="F8783" t="str">
            <v>P1</v>
          </cell>
          <cell r="G8783" t="str">
            <v>SMALL</v>
          </cell>
          <cell r="H8783" t="str">
            <v>PO</v>
          </cell>
          <cell r="I8783" t="str">
            <v>0026386 - KYES AGENCY</v>
          </cell>
        </row>
        <row r="8784">
          <cell r="A8784" t="str">
            <v>C60702IV</v>
          </cell>
          <cell r="B8784">
            <v>42185</v>
          </cell>
          <cell r="C8784" t="str">
            <v>C60702</v>
          </cell>
          <cell r="D8784" t="str">
            <v>Southern Maine Machining, Inc.</v>
          </cell>
          <cell r="E8784" t="str">
            <v>ME</v>
          </cell>
          <cell r="F8784" t="str">
            <v>P1</v>
          </cell>
          <cell r="G8784" t="str">
            <v>SMALL</v>
          </cell>
          <cell r="H8784" t="str">
            <v>IV</v>
          </cell>
          <cell r="I8784" t="str">
            <v>0026233 - PAQUIN &amp; CARROLL LLC</v>
          </cell>
        </row>
        <row r="8785">
          <cell r="A8785" t="str">
            <v>C60703IH</v>
          </cell>
          <cell r="B8785">
            <v>42185</v>
          </cell>
          <cell r="C8785" t="str">
            <v>C60703</v>
          </cell>
          <cell r="D8785" t="str">
            <v>PFEB Corporation dba Planet Fitness</v>
          </cell>
          <cell r="E8785" t="str">
            <v>MA</v>
          </cell>
          <cell r="F8785" t="str">
            <v>P1</v>
          </cell>
          <cell r="G8785" t="str">
            <v>SMALL</v>
          </cell>
          <cell r="H8785" t="str">
            <v>IH</v>
          </cell>
          <cell r="I8785" t="str">
            <v>0026363 - BAR INSURANCE BROKERAGE INC</v>
          </cell>
        </row>
        <row r="8786">
          <cell r="A8786" t="str">
            <v>C60705IV</v>
          </cell>
          <cell r="B8786">
            <v>42185</v>
          </cell>
          <cell r="C8786" t="str">
            <v>C60705</v>
          </cell>
          <cell r="D8786" t="str">
            <v>H &amp; R Pye's Tax &amp; Accounting Service</v>
          </cell>
          <cell r="E8786" t="str">
            <v>ME</v>
          </cell>
          <cell r="F8786" t="str">
            <v>P1</v>
          </cell>
          <cell r="G8786" t="str">
            <v>SMALL</v>
          </cell>
          <cell r="H8786" t="str">
            <v>IV</v>
          </cell>
          <cell r="I8786" t="str">
            <v>0026213 - BUSINESS INSURANCE AGENCY</v>
          </cell>
        </row>
        <row r="8787">
          <cell r="A8787" t="str">
            <v>C60707IV</v>
          </cell>
          <cell r="B8787">
            <v>42185</v>
          </cell>
          <cell r="C8787" t="str">
            <v>C60707</v>
          </cell>
          <cell r="D8787" t="str">
            <v>Exeter Environmental Associates Inc</v>
          </cell>
          <cell r="E8787" t="str">
            <v>NH</v>
          </cell>
          <cell r="F8787" t="str">
            <v>P1</v>
          </cell>
          <cell r="G8787" t="str">
            <v>SMALL</v>
          </cell>
          <cell r="H8787" t="str">
            <v>IV</v>
          </cell>
          <cell r="I8787" t="str">
            <v>0026300 - CROSS INSURANCE - MANCHESTER</v>
          </cell>
        </row>
        <row r="8788">
          <cell r="A8788" t="str">
            <v>C60708IH</v>
          </cell>
          <cell r="B8788">
            <v>42185</v>
          </cell>
          <cell r="C8788" t="str">
            <v>C60708</v>
          </cell>
          <cell r="D8788" t="str">
            <v>R &amp; E Associates, Inc.</v>
          </cell>
          <cell r="E8788" t="str">
            <v>ME</v>
          </cell>
          <cell r="F8788" t="str">
            <v>P1</v>
          </cell>
          <cell r="G8788" t="str">
            <v>SMALL</v>
          </cell>
          <cell r="H8788" t="str">
            <v>IH</v>
          </cell>
          <cell r="I8788" t="str">
            <v>0026722 - SBIA STRATEGIC BENEFIT &amp;</v>
          </cell>
        </row>
        <row r="8789">
          <cell r="A8789" t="str">
            <v>C60709IH</v>
          </cell>
          <cell r="B8789">
            <v>42185</v>
          </cell>
          <cell r="C8789" t="str">
            <v>C60709</v>
          </cell>
          <cell r="D8789" t="str">
            <v>Actors' Shakespeare Project</v>
          </cell>
          <cell r="E8789" t="str">
            <v>MA</v>
          </cell>
          <cell r="F8789" t="str">
            <v>P1</v>
          </cell>
          <cell r="G8789" t="str">
            <v>SMALL</v>
          </cell>
          <cell r="H8789" t="str">
            <v>IH</v>
          </cell>
          <cell r="I8789" t="str">
            <v>0026359 - COMPREHENSIVE INS PROVIDERS INC</v>
          </cell>
        </row>
        <row r="8790">
          <cell r="A8790" t="str">
            <v>C60710IA</v>
          </cell>
          <cell r="B8790">
            <v>42185</v>
          </cell>
          <cell r="C8790" t="str">
            <v>C60710</v>
          </cell>
          <cell r="D8790" t="str">
            <v>Novasparks</v>
          </cell>
          <cell r="E8790" t="str">
            <v>MA</v>
          </cell>
          <cell r="F8790" t="str">
            <v>P1</v>
          </cell>
          <cell r="G8790" t="str">
            <v>SMALL</v>
          </cell>
          <cell r="H8790" t="str">
            <v>IA</v>
          </cell>
          <cell r="I8790" t="str">
            <v>0026323 - LINCOLN GROUP FOR INS &amp; FINANCIAL SERVICES LLC</v>
          </cell>
        </row>
        <row r="8791">
          <cell r="A8791" t="str">
            <v>C60711IH</v>
          </cell>
          <cell r="B8791">
            <v>42185</v>
          </cell>
          <cell r="C8791" t="str">
            <v>C60711</v>
          </cell>
          <cell r="D8791" t="str">
            <v>Maine Research Associates, LLC</v>
          </cell>
          <cell r="E8791" t="str">
            <v>ME</v>
          </cell>
          <cell r="F8791" t="str">
            <v>P1</v>
          </cell>
          <cell r="G8791" t="str">
            <v>SMALL</v>
          </cell>
          <cell r="H8791" t="str">
            <v>IH</v>
          </cell>
        </row>
        <row r="8792">
          <cell r="A8792" t="str">
            <v>C60711IV</v>
          </cell>
          <cell r="B8792">
            <v>42185</v>
          </cell>
          <cell r="C8792" t="str">
            <v>C60711</v>
          </cell>
          <cell r="D8792" t="str">
            <v>Maine Research Associates, LLC</v>
          </cell>
          <cell r="E8792" t="str">
            <v>ME</v>
          </cell>
          <cell r="F8792" t="str">
            <v>P1</v>
          </cell>
          <cell r="G8792" t="str">
            <v>SMALL</v>
          </cell>
          <cell r="H8792" t="str">
            <v>IV</v>
          </cell>
        </row>
        <row r="8793">
          <cell r="A8793" t="str">
            <v>C60713IH</v>
          </cell>
          <cell r="B8793">
            <v>42185</v>
          </cell>
          <cell r="C8793" t="str">
            <v>C60713</v>
          </cell>
          <cell r="D8793" t="str">
            <v>C &amp; B Retailers Inc</v>
          </cell>
          <cell r="E8793" t="str">
            <v>MA</v>
          </cell>
          <cell r="F8793" t="str">
            <v>P1</v>
          </cell>
          <cell r="G8793" t="str">
            <v>SMALL</v>
          </cell>
          <cell r="H8793" t="str">
            <v>IH</v>
          </cell>
          <cell r="I8793" t="str">
            <v>0026303 - MCCULLOM, PATRICK</v>
          </cell>
        </row>
        <row r="8794">
          <cell r="A8794" t="str">
            <v>C60714IA</v>
          </cell>
          <cell r="B8794">
            <v>42185</v>
          </cell>
          <cell r="C8794" t="str">
            <v>C60714</v>
          </cell>
          <cell r="D8794" t="str">
            <v>Altiostar Networks, Inc.</v>
          </cell>
          <cell r="E8794" t="str">
            <v>MA</v>
          </cell>
          <cell r="F8794" t="str">
            <v>P1</v>
          </cell>
          <cell r="G8794" t="str">
            <v>SMALL</v>
          </cell>
          <cell r="H8794" t="str">
            <v>IA</v>
          </cell>
          <cell r="I8794" t="str">
            <v>0026367 - BORISLOW INSURANCE AGENCY</v>
          </cell>
        </row>
        <row r="8795">
          <cell r="A8795" t="str">
            <v>C60714IH</v>
          </cell>
          <cell r="B8795">
            <v>42185</v>
          </cell>
          <cell r="C8795" t="str">
            <v>C60714</v>
          </cell>
          <cell r="D8795" t="str">
            <v>Altiostar Networks, Inc.</v>
          </cell>
          <cell r="E8795" t="str">
            <v>MA</v>
          </cell>
          <cell r="F8795" t="str">
            <v>P1</v>
          </cell>
          <cell r="G8795" t="str">
            <v>SMALL</v>
          </cell>
          <cell r="H8795" t="str">
            <v>IH</v>
          </cell>
          <cell r="I8795" t="str">
            <v>0026367 - BORISLOW INSURANCE AGENCY</v>
          </cell>
        </row>
        <row r="8796">
          <cell r="A8796" t="str">
            <v>C60716IH</v>
          </cell>
          <cell r="B8796">
            <v>42185</v>
          </cell>
          <cell r="C8796" t="str">
            <v>C60716</v>
          </cell>
          <cell r="D8796" t="str">
            <v>HeliDirect LLC</v>
          </cell>
          <cell r="E8796" t="str">
            <v>MA</v>
          </cell>
          <cell r="F8796" t="str">
            <v>P1</v>
          </cell>
          <cell r="G8796" t="str">
            <v>SMALL</v>
          </cell>
          <cell r="H8796" t="str">
            <v>IH</v>
          </cell>
          <cell r="I8796" t="str">
            <v>0033723 - BP BENEFITS LLC</v>
          </cell>
        </row>
        <row r="8797">
          <cell r="A8797" t="str">
            <v>C60718IH</v>
          </cell>
          <cell r="B8797">
            <v>42185</v>
          </cell>
          <cell r="C8797" t="str">
            <v>C60718</v>
          </cell>
          <cell r="D8797" t="str">
            <v>Giarrusso Norton Cooley &amp; McGlone PC</v>
          </cell>
          <cell r="E8797" t="str">
            <v>MA</v>
          </cell>
          <cell r="F8797" t="str">
            <v>P1</v>
          </cell>
          <cell r="G8797" t="str">
            <v>SMALL</v>
          </cell>
          <cell r="H8797" t="str">
            <v>IH</v>
          </cell>
          <cell r="I8797" t="str">
            <v>0026302 - PARTNERS BENEFIT GROUP INC</v>
          </cell>
        </row>
        <row r="8798">
          <cell r="A8798" t="str">
            <v>C60719JS</v>
          </cell>
          <cell r="B8798">
            <v>42185</v>
          </cell>
          <cell r="C8798" t="str">
            <v>C60719</v>
          </cell>
          <cell r="D8798" t="str">
            <v>Patricia H Morse CPA</v>
          </cell>
          <cell r="E8798" t="str">
            <v>NH</v>
          </cell>
          <cell r="F8798" t="str">
            <v>P1</v>
          </cell>
          <cell r="G8798" t="str">
            <v>SMALL</v>
          </cell>
          <cell r="H8798" t="str">
            <v>JS</v>
          </cell>
          <cell r="I8798" t="str">
            <v>0031880 - CGI EMPLOYEE BENEFITS GROUP</v>
          </cell>
        </row>
        <row r="8799">
          <cell r="A8799" t="str">
            <v>C60721IH</v>
          </cell>
          <cell r="B8799">
            <v>42185</v>
          </cell>
          <cell r="C8799" t="str">
            <v>C60721</v>
          </cell>
          <cell r="D8799" t="str">
            <v>Pediatric Associates of Malden</v>
          </cell>
          <cell r="E8799" t="str">
            <v>MA</v>
          </cell>
          <cell r="F8799" t="str">
            <v>P1</v>
          </cell>
          <cell r="G8799" t="str">
            <v>SMALL</v>
          </cell>
          <cell r="H8799" t="str">
            <v>IH</v>
          </cell>
          <cell r="I8799" t="str">
            <v>0026314 - LANDRY, ROBERT A</v>
          </cell>
        </row>
        <row r="8800">
          <cell r="A8800" t="str">
            <v>C60724IH</v>
          </cell>
          <cell r="B8800">
            <v>42185</v>
          </cell>
          <cell r="C8800" t="str">
            <v>C60724</v>
          </cell>
          <cell r="D8800" t="str">
            <v>Fred E Nava &amp; Son Inc</v>
          </cell>
          <cell r="E8800" t="str">
            <v>MA</v>
          </cell>
          <cell r="F8800" t="str">
            <v>P1</v>
          </cell>
          <cell r="G8800" t="str">
            <v>SMALL</v>
          </cell>
          <cell r="H8800" t="str">
            <v>IH</v>
          </cell>
          <cell r="I8800" t="str">
            <v>0026234 - UNITED BUSINESSMANS INSURANCE AGENCY</v>
          </cell>
        </row>
        <row r="8801">
          <cell r="A8801" t="str">
            <v>C60727IV</v>
          </cell>
          <cell r="B8801">
            <v>42185</v>
          </cell>
          <cell r="C8801" t="str">
            <v>C60727</v>
          </cell>
          <cell r="D8801" t="str">
            <v>Recreation Management Inc</v>
          </cell>
          <cell r="E8801" t="str">
            <v>MA</v>
          </cell>
          <cell r="F8801" t="str">
            <v>P1</v>
          </cell>
          <cell r="G8801" t="str">
            <v>SMALL</v>
          </cell>
          <cell r="H8801" t="str">
            <v>IV</v>
          </cell>
          <cell r="I8801" t="str">
            <v>0026451 - BENEMAX, INC.</v>
          </cell>
        </row>
        <row r="8802">
          <cell r="A8802" t="str">
            <v>C60728IV</v>
          </cell>
          <cell r="B8802">
            <v>42185</v>
          </cell>
          <cell r="C8802" t="str">
            <v>C60728</v>
          </cell>
          <cell r="D8802" t="str">
            <v>InnovaSea Systems, Inc.</v>
          </cell>
          <cell r="E8802" t="str">
            <v>ME</v>
          </cell>
          <cell r="F8802" t="str">
            <v>P1</v>
          </cell>
          <cell r="G8802" t="str">
            <v>SMALL</v>
          </cell>
          <cell r="H8802" t="str">
            <v>IV</v>
          </cell>
          <cell r="I8802" t="str">
            <v>0026466 - HOLDEN INSURANCE AGENCY</v>
          </cell>
        </row>
        <row r="8803">
          <cell r="A8803" t="str">
            <v>C60729IH</v>
          </cell>
          <cell r="B8803">
            <v>42185</v>
          </cell>
          <cell r="C8803" t="str">
            <v>C60729</v>
          </cell>
          <cell r="D8803" t="str">
            <v>MDJOBFIND Inc</v>
          </cell>
          <cell r="E8803" t="str">
            <v>MA</v>
          </cell>
          <cell r="F8803" t="str">
            <v>P1</v>
          </cell>
          <cell r="G8803" t="str">
            <v>SMALL</v>
          </cell>
          <cell r="H8803" t="str">
            <v>IH</v>
          </cell>
          <cell r="I8803" t="str">
            <v>0035408 - CORPORATE SYNERGIES GROUP INC</v>
          </cell>
        </row>
        <row r="8804">
          <cell r="A8804" t="str">
            <v>C60737IV</v>
          </cell>
          <cell r="B8804">
            <v>42185</v>
          </cell>
          <cell r="C8804" t="str">
            <v>C60737</v>
          </cell>
          <cell r="D8804" t="str">
            <v>Skenderian Apothecary Inc</v>
          </cell>
          <cell r="E8804" t="str">
            <v>MA</v>
          </cell>
          <cell r="F8804" t="str">
            <v>P1</v>
          </cell>
          <cell r="G8804" t="str">
            <v>SMALL</v>
          </cell>
          <cell r="H8804" t="str">
            <v>IV</v>
          </cell>
          <cell r="I8804" t="str">
            <v>0026487 - KAPLAN, ELLEN A</v>
          </cell>
        </row>
        <row r="8805">
          <cell r="A8805" t="str">
            <v>C60738IA</v>
          </cell>
          <cell r="B8805">
            <v>42185</v>
          </cell>
          <cell r="C8805" t="str">
            <v>C60738</v>
          </cell>
          <cell r="D8805" t="str">
            <v>Dermacare USA/Dermaconcepts</v>
          </cell>
          <cell r="E8805" t="str">
            <v>MA</v>
          </cell>
          <cell r="F8805" t="str">
            <v>P1</v>
          </cell>
          <cell r="G8805" t="str">
            <v>SMALL</v>
          </cell>
          <cell r="H8805" t="str">
            <v>IA</v>
          </cell>
          <cell r="I8805" t="str">
            <v>0026481 - KAPLAN, ELLEN A</v>
          </cell>
        </row>
        <row r="8806">
          <cell r="A8806" t="str">
            <v>C60738IH</v>
          </cell>
          <cell r="B8806">
            <v>42185</v>
          </cell>
          <cell r="C8806" t="str">
            <v>C60738</v>
          </cell>
          <cell r="D8806" t="str">
            <v>Dermacare USA/Dermaconcepts</v>
          </cell>
          <cell r="E8806" t="str">
            <v>MA</v>
          </cell>
          <cell r="F8806" t="str">
            <v>P1</v>
          </cell>
          <cell r="G8806" t="str">
            <v>SMALL</v>
          </cell>
          <cell r="H8806" t="str">
            <v>IH</v>
          </cell>
          <cell r="I8806" t="str">
            <v>0026481 - KAPLAN, ELLEN A</v>
          </cell>
        </row>
        <row r="8807">
          <cell r="A8807" t="str">
            <v>C60738MI</v>
          </cell>
          <cell r="B8807">
            <v>42185</v>
          </cell>
          <cell r="C8807" t="str">
            <v>C60738</v>
          </cell>
          <cell r="D8807" t="str">
            <v>Dermacare USA/Dermaconcepts</v>
          </cell>
          <cell r="E8807" t="str">
            <v>MA</v>
          </cell>
          <cell r="F8807" t="str">
            <v>P1</v>
          </cell>
          <cell r="G8807" t="str">
            <v>MCARE</v>
          </cell>
          <cell r="H8807" t="str">
            <v>MI</v>
          </cell>
          <cell r="I8807" t="str">
            <v>0026481 - KAPLAN, ELLEN A</v>
          </cell>
        </row>
        <row r="8808">
          <cell r="A8808" t="str">
            <v>C60739IH</v>
          </cell>
          <cell r="B8808">
            <v>42185</v>
          </cell>
          <cell r="C8808" t="str">
            <v>C60739</v>
          </cell>
          <cell r="D8808" t="str">
            <v>Nystrom Beckman &amp; Paris LLP</v>
          </cell>
          <cell r="E8808" t="str">
            <v>MA</v>
          </cell>
          <cell r="F8808" t="str">
            <v>P1</v>
          </cell>
          <cell r="G8808" t="str">
            <v>SMALL</v>
          </cell>
          <cell r="H8808" t="str">
            <v>IH</v>
          </cell>
          <cell r="I8808" t="str">
            <v>0026272 - MIRACLE, JUDITH L</v>
          </cell>
        </row>
        <row r="8809">
          <cell r="A8809" t="str">
            <v>C60747IH</v>
          </cell>
          <cell r="B8809">
            <v>42185</v>
          </cell>
          <cell r="C8809" t="str">
            <v>C60747</v>
          </cell>
          <cell r="D8809" t="str">
            <v>Greene IGA</v>
          </cell>
          <cell r="E8809" t="str">
            <v>ME</v>
          </cell>
          <cell r="F8809" t="str">
            <v>P1</v>
          </cell>
          <cell r="G8809" t="str">
            <v>SMALL</v>
          </cell>
          <cell r="H8809" t="str">
            <v>IH</v>
          </cell>
          <cell r="I8809" t="str">
            <v>0026508 - POIRIER, MARC R</v>
          </cell>
        </row>
        <row r="8810">
          <cell r="A8810" t="str">
            <v>C60749IH</v>
          </cell>
          <cell r="B8810">
            <v>42185</v>
          </cell>
          <cell r="C8810" t="str">
            <v>C60749</v>
          </cell>
          <cell r="D8810" t="str">
            <v>Farah Enterprises Inc</v>
          </cell>
          <cell r="E8810" t="str">
            <v>MA</v>
          </cell>
          <cell r="F8810" t="str">
            <v>P1</v>
          </cell>
          <cell r="G8810" t="str">
            <v>SMALL</v>
          </cell>
          <cell r="H8810" t="str">
            <v>IH</v>
          </cell>
          <cell r="I8810" t="str">
            <v>0026460 - FINELLI BENEFITS LLC</v>
          </cell>
        </row>
        <row r="8811">
          <cell r="A8811" t="str">
            <v>C60750JM</v>
          </cell>
          <cell r="B8811">
            <v>42185</v>
          </cell>
          <cell r="C8811" t="str">
            <v>C60750</v>
          </cell>
          <cell r="D8811" t="str">
            <v>Savage Records LLC</v>
          </cell>
          <cell r="E8811" t="str">
            <v>NH</v>
          </cell>
          <cell r="F8811" t="str">
            <v>P1</v>
          </cell>
          <cell r="G8811" t="str">
            <v>SMALL</v>
          </cell>
          <cell r="H8811" t="str">
            <v>JM</v>
          </cell>
          <cell r="I8811" t="str">
            <v>0026520 - PLENTZAS, BETH A</v>
          </cell>
        </row>
        <row r="8812">
          <cell r="A8812" t="str">
            <v>C60752IH</v>
          </cell>
          <cell r="B8812">
            <v>42185</v>
          </cell>
          <cell r="C8812" t="str">
            <v>C60752</v>
          </cell>
          <cell r="D8812" t="str">
            <v>ITG International Transports Inc</v>
          </cell>
          <cell r="E8812" t="str">
            <v>MA</v>
          </cell>
          <cell r="F8812" t="str">
            <v>P1</v>
          </cell>
          <cell r="G8812" t="str">
            <v>SMALL</v>
          </cell>
          <cell r="H8812" t="str">
            <v>IH</v>
          </cell>
          <cell r="I8812" t="str">
            <v>0026513 - SMALL BUSINESS INSURANCE AGENCY INC</v>
          </cell>
        </row>
        <row r="8813">
          <cell r="A8813" t="str">
            <v>C60753IA</v>
          </cell>
          <cell r="B8813">
            <v>42185</v>
          </cell>
          <cell r="C8813" t="str">
            <v>C60753</v>
          </cell>
          <cell r="D8813" t="str">
            <v>Yerardi Landscaping &amp; Design Inc</v>
          </cell>
          <cell r="E8813" t="str">
            <v>MA</v>
          </cell>
          <cell r="F8813" t="str">
            <v>P1</v>
          </cell>
          <cell r="G8813" t="str">
            <v>SMALL</v>
          </cell>
          <cell r="H8813" t="str">
            <v>IA</v>
          </cell>
          <cell r="I8813" t="str">
            <v>0026349 - BAR INSURANCE BROKERAGE INC</v>
          </cell>
        </row>
        <row r="8814">
          <cell r="A8814" t="str">
            <v>C60753IH</v>
          </cell>
          <cell r="B8814">
            <v>42185</v>
          </cell>
          <cell r="C8814" t="str">
            <v>C60753</v>
          </cell>
          <cell r="D8814" t="str">
            <v>Yerardi Landscaping &amp; Design Inc</v>
          </cell>
          <cell r="E8814" t="str">
            <v>MA</v>
          </cell>
          <cell r="F8814" t="str">
            <v>P1</v>
          </cell>
          <cell r="G8814" t="str">
            <v>SMALL</v>
          </cell>
          <cell r="H8814" t="str">
            <v>IH</v>
          </cell>
          <cell r="I8814" t="str">
            <v>0026349 - BAR INSURANCE BROKERAGE INC</v>
          </cell>
        </row>
        <row r="8815">
          <cell r="A8815" t="str">
            <v>C60757IH</v>
          </cell>
          <cell r="B8815">
            <v>42185</v>
          </cell>
          <cell r="C8815" t="str">
            <v>C60757</v>
          </cell>
          <cell r="D8815" t="str">
            <v>Beantown Companies Inc</v>
          </cell>
          <cell r="E8815" t="str">
            <v>MA</v>
          </cell>
          <cell r="F8815" t="str">
            <v>P1</v>
          </cell>
          <cell r="G8815" t="str">
            <v>SMALL</v>
          </cell>
          <cell r="H8815" t="str">
            <v>IH</v>
          </cell>
          <cell r="I8815" t="str">
            <v>0033150 - DIGITAL INSURANCE AGENCY INC</v>
          </cell>
        </row>
        <row r="8816">
          <cell r="A8816" t="str">
            <v>C60758IA</v>
          </cell>
          <cell r="B8816">
            <v>42185</v>
          </cell>
          <cell r="C8816" t="str">
            <v>C60758</v>
          </cell>
          <cell r="D8816" t="str">
            <v>Ligris &amp; Associates PC</v>
          </cell>
          <cell r="E8816" t="str">
            <v>MA</v>
          </cell>
          <cell r="F8816" t="str">
            <v>P1</v>
          </cell>
          <cell r="G8816" t="str">
            <v>SMALL</v>
          </cell>
          <cell r="H8816" t="str">
            <v>IA</v>
          </cell>
          <cell r="I8816" t="str">
            <v>0028130 - NORTHWESTERN BENEFIT ASSOC INSURANCE AGCY INC</v>
          </cell>
        </row>
        <row r="8817">
          <cell r="A8817" t="str">
            <v>C60758IH</v>
          </cell>
          <cell r="B8817">
            <v>42185</v>
          </cell>
          <cell r="C8817" t="str">
            <v>C60758</v>
          </cell>
          <cell r="D8817" t="str">
            <v>Ligris &amp; Associates PC</v>
          </cell>
          <cell r="E8817" t="str">
            <v>MA</v>
          </cell>
          <cell r="F8817" t="str">
            <v>P1</v>
          </cell>
          <cell r="G8817" t="str">
            <v>SMALL</v>
          </cell>
          <cell r="H8817" t="str">
            <v>IH</v>
          </cell>
          <cell r="I8817" t="str">
            <v>0028130 - NORTHWESTERN BENEFIT ASSOC INSURANCE AGCY INC</v>
          </cell>
        </row>
        <row r="8818">
          <cell r="A8818" t="str">
            <v>C60759JH</v>
          </cell>
          <cell r="B8818">
            <v>42185</v>
          </cell>
          <cell r="C8818" t="str">
            <v>C60759</v>
          </cell>
          <cell r="D8818" t="str">
            <v>Blaisdell Insurance (Blaisdell, George)</v>
          </cell>
          <cell r="E8818" t="str">
            <v>NH</v>
          </cell>
          <cell r="F8818" t="str">
            <v>P1</v>
          </cell>
          <cell r="G8818" t="str">
            <v>SMALL</v>
          </cell>
          <cell r="H8818" t="str">
            <v>JH</v>
          </cell>
          <cell r="I8818" t="str">
            <v>0026450 - BLAISDELL, GEORGE</v>
          </cell>
        </row>
        <row r="8819">
          <cell r="A8819" t="str">
            <v>C60759JM</v>
          </cell>
          <cell r="B8819">
            <v>42185</v>
          </cell>
          <cell r="C8819" t="str">
            <v>C60759</v>
          </cell>
          <cell r="D8819" t="str">
            <v>Blaisdell Insurance (Blaisdell, George)</v>
          </cell>
          <cell r="E8819" t="str">
            <v>NH</v>
          </cell>
          <cell r="F8819" t="str">
            <v>P1</v>
          </cell>
          <cell r="G8819" t="str">
            <v>SMALL</v>
          </cell>
          <cell r="H8819" t="str">
            <v>JM</v>
          </cell>
          <cell r="I8819" t="str">
            <v>0026450 - BLAISDELL, GEORGE</v>
          </cell>
        </row>
        <row r="8820">
          <cell r="A8820" t="str">
            <v>C60760IH</v>
          </cell>
          <cell r="B8820">
            <v>42185</v>
          </cell>
          <cell r="C8820" t="str">
            <v>C60760</v>
          </cell>
          <cell r="D8820" t="str">
            <v>Cotter Machine Company Inc</v>
          </cell>
          <cell r="E8820" t="str">
            <v>MA</v>
          </cell>
          <cell r="F8820" t="str">
            <v>P1</v>
          </cell>
          <cell r="G8820" t="str">
            <v>SMALL</v>
          </cell>
          <cell r="H8820" t="str">
            <v>IH</v>
          </cell>
          <cell r="I8820" t="str">
            <v>0035549 - BRABO BENEFITS INC</v>
          </cell>
        </row>
        <row r="8821">
          <cell r="A8821" t="str">
            <v>C60761IA</v>
          </cell>
          <cell r="B8821">
            <v>42185</v>
          </cell>
          <cell r="C8821" t="str">
            <v>C60761</v>
          </cell>
          <cell r="D8821" t="str">
            <v>Twentyfirst Century Biochemicals Inc</v>
          </cell>
          <cell r="E8821" t="str">
            <v>MA</v>
          </cell>
          <cell r="F8821" t="str">
            <v>P1</v>
          </cell>
          <cell r="G8821" t="str">
            <v>SMALL</v>
          </cell>
          <cell r="H8821" t="str">
            <v>IA</v>
          </cell>
          <cell r="I8821" t="str">
            <v>0032047 - COMPLETE BENEFIT SOLUTIONS LLC</v>
          </cell>
        </row>
        <row r="8822">
          <cell r="A8822" t="str">
            <v>C60761IH</v>
          </cell>
          <cell r="B8822">
            <v>42185</v>
          </cell>
          <cell r="C8822" t="str">
            <v>C60761</v>
          </cell>
          <cell r="D8822" t="str">
            <v>Twentyfirst Century Biochemicals Inc</v>
          </cell>
          <cell r="E8822" t="str">
            <v>MA</v>
          </cell>
          <cell r="F8822" t="str">
            <v>P1</v>
          </cell>
          <cell r="G8822" t="str">
            <v>SMALL</v>
          </cell>
          <cell r="H8822" t="str">
            <v>IH</v>
          </cell>
          <cell r="I8822" t="str">
            <v>0032047 - COMPLETE BENEFIT SOLUTIONS LLC</v>
          </cell>
        </row>
        <row r="8823">
          <cell r="A8823" t="str">
            <v>C60763IH</v>
          </cell>
          <cell r="B8823">
            <v>42185</v>
          </cell>
          <cell r="C8823" t="str">
            <v>C60763</v>
          </cell>
          <cell r="D8823" t="str">
            <v>AG Salesworks Inc</v>
          </cell>
          <cell r="E8823" t="str">
            <v>MA</v>
          </cell>
          <cell r="F8823" t="str">
            <v>P1</v>
          </cell>
          <cell r="G8823" t="str">
            <v>CRC</v>
          </cell>
          <cell r="H8823" t="str">
            <v>IH</v>
          </cell>
          <cell r="I8823" t="str">
            <v>0032483 - TELAMON HUMAN CAPITAL RESOURCES GROUP LLC</v>
          </cell>
        </row>
        <row r="8824">
          <cell r="A8824" t="str">
            <v>C60764IH</v>
          </cell>
          <cell r="B8824">
            <v>42185</v>
          </cell>
          <cell r="C8824" t="str">
            <v>C60764</v>
          </cell>
          <cell r="D8824" t="str">
            <v>Abington Pediatrics</v>
          </cell>
          <cell r="E8824" t="str">
            <v>MA</v>
          </cell>
          <cell r="F8824" t="str">
            <v>P1</v>
          </cell>
          <cell r="G8824" t="str">
            <v>SMALL</v>
          </cell>
          <cell r="H8824" t="str">
            <v>IH</v>
          </cell>
          <cell r="I8824" t="str">
            <v>0026485 - FINELLI BENEFITS LLC</v>
          </cell>
        </row>
        <row r="8825">
          <cell r="A8825" t="str">
            <v>C60765IV</v>
          </cell>
          <cell r="B8825">
            <v>42185</v>
          </cell>
          <cell r="C8825" t="str">
            <v>C60765</v>
          </cell>
          <cell r="D8825" t="str">
            <v>North S Tarr Concrete Consulting PC</v>
          </cell>
          <cell r="E8825" t="str">
            <v>NH</v>
          </cell>
          <cell r="F8825" t="str">
            <v>P1</v>
          </cell>
          <cell r="G8825" t="str">
            <v>SMALL</v>
          </cell>
          <cell r="H8825" t="str">
            <v>IV</v>
          </cell>
          <cell r="I8825" t="str">
            <v>0029799 - GRANITE GROUP BENEFITS LLC</v>
          </cell>
        </row>
        <row r="8826">
          <cell r="A8826" t="str">
            <v>C60766JM</v>
          </cell>
          <cell r="B8826">
            <v>42185</v>
          </cell>
          <cell r="C8826" t="str">
            <v>C60766</v>
          </cell>
          <cell r="D8826" t="str">
            <v>Advantage Food &amp; Beverage LLC</v>
          </cell>
          <cell r="E8826" t="str">
            <v>NH</v>
          </cell>
          <cell r="F8826" t="str">
            <v>P1</v>
          </cell>
          <cell r="G8826" t="str">
            <v>SMALL</v>
          </cell>
          <cell r="H8826" t="str">
            <v>JM</v>
          </cell>
          <cell r="I8826" t="str">
            <v>0026491 - GRANITE GROUP BENEFITS LLC</v>
          </cell>
        </row>
        <row r="8827">
          <cell r="A8827" t="str">
            <v>C60767IA</v>
          </cell>
          <cell r="B8827">
            <v>42185</v>
          </cell>
          <cell r="C8827" t="str">
            <v>C60767</v>
          </cell>
          <cell r="D8827" t="str">
            <v>BioBridges LLC</v>
          </cell>
          <cell r="E8827" t="str">
            <v>MA</v>
          </cell>
          <cell r="F8827" t="str">
            <v>P1</v>
          </cell>
          <cell r="G8827" t="str">
            <v>SMALL</v>
          </cell>
          <cell r="H8827" t="str">
            <v>IA</v>
          </cell>
          <cell r="I8827" t="str">
            <v>0026294 - LAZZARI, ERIC</v>
          </cell>
        </row>
        <row r="8828">
          <cell r="A8828" t="str">
            <v>C60767IH</v>
          </cell>
          <cell r="B8828">
            <v>42185</v>
          </cell>
          <cell r="C8828" t="str">
            <v>C60767</v>
          </cell>
          <cell r="D8828" t="str">
            <v>BioBridges LLC</v>
          </cell>
          <cell r="E8828" t="str">
            <v>MA</v>
          </cell>
          <cell r="F8828" t="str">
            <v>P1</v>
          </cell>
          <cell r="G8828" t="str">
            <v>SMALL</v>
          </cell>
          <cell r="H8828" t="str">
            <v>IH</v>
          </cell>
          <cell r="I8828" t="str">
            <v>0026294 - LAZZARI, ERIC</v>
          </cell>
        </row>
        <row r="8829">
          <cell r="A8829" t="str">
            <v>C60768IH</v>
          </cell>
          <cell r="B8829">
            <v>42185</v>
          </cell>
          <cell r="C8829" t="str">
            <v>C60768</v>
          </cell>
          <cell r="D8829" t="str">
            <v>Assabet Machine Corporation</v>
          </cell>
          <cell r="E8829" t="str">
            <v>MA</v>
          </cell>
          <cell r="F8829" t="str">
            <v>P1</v>
          </cell>
          <cell r="G8829" t="str">
            <v>SMALL</v>
          </cell>
          <cell r="H8829" t="str">
            <v>IH</v>
          </cell>
          <cell r="I8829" t="str">
            <v>0026452 - DF MURPHY LIFE INSURANCE AGENCY</v>
          </cell>
        </row>
        <row r="8830">
          <cell r="A8830" t="str">
            <v>C60769IH</v>
          </cell>
          <cell r="B8830">
            <v>42185</v>
          </cell>
          <cell r="C8830" t="str">
            <v>C60769</v>
          </cell>
          <cell r="D8830" t="str">
            <v>Fitchburg Plumbing Supply Co</v>
          </cell>
          <cell r="E8830" t="str">
            <v>MA</v>
          </cell>
          <cell r="F8830" t="str">
            <v>P1</v>
          </cell>
          <cell r="G8830" t="str">
            <v>SMALL</v>
          </cell>
          <cell r="H8830" t="str">
            <v>IH</v>
          </cell>
          <cell r="I8830" t="str">
            <v>0026525 - SMALL BUSINESS INSURANCE AGENCY INC</v>
          </cell>
        </row>
        <row r="8831">
          <cell r="A8831" t="str">
            <v>C60770IA</v>
          </cell>
          <cell r="B8831">
            <v>42185</v>
          </cell>
          <cell r="C8831" t="str">
            <v>C60770</v>
          </cell>
          <cell r="D8831" t="str">
            <v>Komarketing Associates LLC</v>
          </cell>
          <cell r="E8831" t="str">
            <v>MA</v>
          </cell>
          <cell r="F8831" t="str">
            <v>P1</v>
          </cell>
          <cell r="G8831" t="str">
            <v>SMALL</v>
          </cell>
          <cell r="H8831" t="str">
            <v>IA</v>
          </cell>
          <cell r="I8831" t="str">
            <v>0031464 - PAYCHEX AGENCY INC</v>
          </cell>
        </row>
        <row r="8832">
          <cell r="A8832" t="str">
            <v>C60771IA</v>
          </cell>
          <cell r="B8832">
            <v>42185</v>
          </cell>
          <cell r="C8832" t="str">
            <v>C60771</v>
          </cell>
          <cell r="D8832" t="str">
            <v>Schwartz and Schwartz PC</v>
          </cell>
          <cell r="E8832" t="str">
            <v>MA</v>
          </cell>
          <cell r="F8832" t="str">
            <v>P1</v>
          </cell>
          <cell r="G8832" t="str">
            <v>SMALL</v>
          </cell>
          <cell r="H8832" t="str">
            <v>IA</v>
          </cell>
          <cell r="I8832" t="str">
            <v>0026533 - PROCTOR &amp; CO INSURANCE AGENCY INC</v>
          </cell>
        </row>
        <row r="8833">
          <cell r="A8833" t="str">
            <v>C60773IH</v>
          </cell>
          <cell r="B8833">
            <v>42185</v>
          </cell>
          <cell r="C8833" t="str">
            <v>C60773</v>
          </cell>
          <cell r="D8833" t="str">
            <v>Mckee Billings, LLC, PA</v>
          </cell>
          <cell r="E8833" t="str">
            <v>ME</v>
          </cell>
          <cell r="F8833" t="str">
            <v>P1</v>
          </cell>
          <cell r="G8833" t="str">
            <v>SMALL</v>
          </cell>
          <cell r="H8833" t="str">
            <v>IH</v>
          </cell>
          <cell r="I8833" t="str">
            <v>0032048 - CAROL M GILBERT-TONDREAU &amp; ASSOC LLC</v>
          </cell>
        </row>
        <row r="8834">
          <cell r="A8834" t="str">
            <v>C60774IH</v>
          </cell>
          <cell r="B8834">
            <v>42185</v>
          </cell>
          <cell r="C8834" t="str">
            <v>C60774</v>
          </cell>
          <cell r="D8834" t="str">
            <v>Law Offices of Jeffrey S Glassman LLC</v>
          </cell>
          <cell r="E8834" t="str">
            <v>MA</v>
          </cell>
          <cell r="F8834" t="str">
            <v>P1</v>
          </cell>
          <cell r="G8834" t="str">
            <v>SMALL</v>
          </cell>
          <cell r="H8834" t="str">
            <v>IH</v>
          </cell>
          <cell r="I8834" t="str">
            <v>0026456 - BOSTON COMMONWEALTH ADVANTAGE LLC</v>
          </cell>
        </row>
        <row r="8835">
          <cell r="A8835" t="str">
            <v>C60776IH</v>
          </cell>
          <cell r="B8835">
            <v>42185</v>
          </cell>
          <cell r="C8835" t="str">
            <v>C60776</v>
          </cell>
          <cell r="D8835" t="str">
            <v>Drain Remedy Inc</v>
          </cell>
          <cell r="E8835" t="str">
            <v>MA</v>
          </cell>
          <cell r="F8835" t="str">
            <v>P1</v>
          </cell>
          <cell r="G8835" t="str">
            <v>SMALL</v>
          </cell>
          <cell r="H8835" t="str">
            <v>IH</v>
          </cell>
          <cell r="I8835" t="str">
            <v>0026463 - BAR INSURANCE BROKERAGE INC</v>
          </cell>
        </row>
        <row r="8836">
          <cell r="A8836" t="str">
            <v>C60777IH</v>
          </cell>
          <cell r="B8836">
            <v>42185</v>
          </cell>
          <cell r="C8836" t="str">
            <v>C60777</v>
          </cell>
          <cell r="D8836" t="str">
            <v>A S Jones &amp; Co Inc</v>
          </cell>
          <cell r="E8836" t="str">
            <v>MA</v>
          </cell>
          <cell r="F8836" t="str">
            <v>P1</v>
          </cell>
          <cell r="G8836" t="str">
            <v>SMALL</v>
          </cell>
          <cell r="H8836" t="str">
            <v>IH</v>
          </cell>
          <cell r="I8836" t="str">
            <v>0032566 - PROTECTOR GROUP INSURANCE AGENCY, THE</v>
          </cell>
        </row>
        <row r="8837">
          <cell r="A8837" t="str">
            <v>C60778IH</v>
          </cell>
          <cell r="B8837">
            <v>42185</v>
          </cell>
          <cell r="C8837" t="str">
            <v>C60778</v>
          </cell>
          <cell r="D8837" t="str">
            <v>Boston Medical Aesthetics</v>
          </cell>
          <cell r="E8837" t="str">
            <v>MA</v>
          </cell>
          <cell r="F8837" t="str">
            <v>P1</v>
          </cell>
          <cell r="G8837" t="str">
            <v>GPC</v>
          </cell>
          <cell r="H8837" t="str">
            <v>IH</v>
          </cell>
          <cell r="I8837" t="str">
            <v>0028131 - SPRING INSURANCE GROUP LLC</v>
          </cell>
        </row>
        <row r="8838">
          <cell r="A8838" t="str">
            <v>C60779IH</v>
          </cell>
          <cell r="B8838">
            <v>42185</v>
          </cell>
          <cell r="C8838" t="str">
            <v>C60779</v>
          </cell>
          <cell r="D8838" t="str">
            <v>Doug's Auto Parts, Inc.</v>
          </cell>
          <cell r="E8838" t="str">
            <v>ME</v>
          </cell>
          <cell r="F8838" t="str">
            <v>P1</v>
          </cell>
          <cell r="G8838" t="str">
            <v>SMALL</v>
          </cell>
          <cell r="H8838" t="str">
            <v>IH</v>
          </cell>
          <cell r="I8838" t="str">
            <v>0026512 - KYES AGENCY</v>
          </cell>
        </row>
        <row r="8839">
          <cell r="A8839" t="str">
            <v>C60782IV</v>
          </cell>
          <cell r="B8839">
            <v>42185</v>
          </cell>
          <cell r="C8839" t="str">
            <v>C60782</v>
          </cell>
          <cell r="D8839" t="str">
            <v>AJA International Inc</v>
          </cell>
          <cell r="E8839" t="str">
            <v>MA</v>
          </cell>
          <cell r="F8839" t="str">
            <v>P1</v>
          </cell>
          <cell r="G8839" t="str">
            <v>SMALL</v>
          </cell>
          <cell r="H8839" t="str">
            <v>IV</v>
          </cell>
          <cell r="I8839" t="str">
            <v>0026477 - EASTERN BENEFITS GROUP</v>
          </cell>
        </row>
        <row r="8840">
          <cell r="A8840" t="str">
            <v>C60785IH</v>
          </cell>
          <cell r="B8840">
            <v>42185</v>
          </cell>
          <cell r="C8840" t="str">
            <v>C60785</v>
          </cell>
          <cell r="D8840" t="str">
            <v>NH Public Risk Managment Exchange</v>
          </cell>
          <cell r="E8840" t="str">
            <v>NH</v>
          </cell>
          <cell r="F8840" t="str">
            <v>P1</v>
          </cell>
          <cell r="G8840" t="str">
            <v>CRC</v>
          </cell>
          <cell r="H8840" t="str">
            <v>IH</v>
          </cell>
        </row>
        <row r="8841">
          <cell r="A8841" t="str">
            <v>C60788PO</v>
          </cell>
          <cell r="B8841">
            <v>42185</v>
          </cell>
          <cell r="C8841" t="str">
            <v>C60788</v>
          </cell>
          <cell r="D8841" t="str">
            <v>Magic Carpet, Inc.</v>
          </cell>
          <cell r="E8841" t="str">
            <v>ME</v>
          </cell>
          <cell r="F8841" t="str">
            <v>P1</v>
          </cell>
          <cell r="G8841" t="str">
            <v>SMALL</v>
          </cell>
          <cell r="H8841" t="str">
            <v>PO</v>
          </cell>
          <cell r="I8841" t="str">
            <v>0026484 - HOLDEN INSURANCE AGENCY</v>
          </cell>
        </row>
        <row r="8842">
          <cell r="A8842" t="str">
            <v>C60790IH</v>
          </cell>
          <cell r="B8842">
            <v>42185</v>
          </cell>
          <cell r="C8842" t="str">
            <v>C60790</v>
          </cell>
          <cell r="D8842" t="str">
            <v>Old York Historical Society</v>
          </cell>
          <cell r="E8842" t="str">
            <v>ME</v>
          </cell>
          <cell r="F8842" t="str">
            <v>P1</v>
          </cell>
          <cell r="G8842" t="str">
            <v>SMALL</v>
          </cell>
          <cell r="H8842" t="str">
            <v>IH</v>
          </cell>
          <cell r="I8842" t="str">
            <v>0026467 - ACADIA BENEFITS INC</v>
          </cell>
        </row>
        <row r="8843">
          <cell r="A8843" t="str">
            <v>C60791IV</v>
          </cell>
          <cell r="B8843">
            <v>42185</v>
          </cell>
          <cell r="C8843" t="str">
            <v>C60791</v>
          </cell>
          <cell r="D8843" t="str">
            <v>REOS Medical, Inc.</v>
          </cell>
          <cell r="E8843" t="str">
            <v>ME</v>
          </cell>
          <cell r="F8843" t="str">
            <v>P1</v>
          </cell>
          <cell r="G8843" t="str">
            <v>SMALL</v>
          </cell>
          <cell r="H8843" t="str">
            <v>IV</v>
          </cell>
          <cell r="I8843" t="str">
            <v>0026464 - MORRIS INSURANCE SERVICES INC</v>
          </cell>
        </row>
        <row r="8844">
          <cell r="A8844" t="str">
            <v>C60794IH</v>
          </cell>
          <cell r="B8844">
            <v>42185</v>
          </cell>
          <cell r="C8844" t="str">
            <v>C60794</v>
          </cell>
          <cell r="D8844" t="str">
            <v>The Weller Group</v>
          </cell>
          <cell r="E8844" t="str">
            <v>ME</v>
          </cell>
          <cell r="F8844" t="str">
            <v>P1</v>
          </cell>
          <cell r="G8844" t="str">
            <v>SMALL</v>
          </cell>
          <cell r="H8844" t="str">
            <v>IH</v>
          </cell>
          <cell r="I8844" t="str">
            <v>0026483 - LONTINE JR, BERNARD J</v>
          </cell>
        </row>
        <row r="8845">
          <cell r="A8845" t="str">
            <v>C60797IA</v>
          </cell>
          <cell r="B8845">
            <v>42185</v>
          </cell>
          <cell r="C8845" t="str">
            <v>C60797</v>
          </cell>
          <cell r="D8845" t="str">
            <v>Insightsquared Inc</v>
          </cell>
          <cell r="E8845" t="str">
            <v>MA</v>
          </cell>
          <cell r="F8845" t="str">
            <v>P1</v>
          </cell>
          <cell r="G8845" t="str">
            <v>CRC</v>
          </cell>
          <cell r="H8845" t="str">
            <v>IA</v>
          </cell>
          <cell r="I8845" t="str">
            <v>0030527 - DIGITAL INSURANCE AGENCY INC</v>
          </cell>
        </row>
        <row r="8846">
          <cell r="A8846" t="str">
            <v>C60797IH</v>
          </cell>
          <cell r="B8846">
            <v>42185</v>
          </cell>
          <cell r="C8846" t="str">
            <v>C60797</v>
          </cell>
          <cell r="D8846" t="str">
            <v>Insightsquared Inc</v>
          </cell>
          <cell r="E8846" t="str">
            <v>MA</v>
          </cell>
          <cell r="F8846" t="str">
            <v>P1</v>
          </cell>
          <cell r="G8846" t="str">
            <v>CRC</v>
          </cell>
          <cell r="H8846" t="str">
            <v>IH</v>
          </cell>
          <cell r="I8846" t="str">
            <v>0030527 - DIGITAL INSURANCE AGENCY INC</v>
          </cell>
        </row>
        <row r="8847">
          <cell r="A8847" t="str">
            <v>C60798IH</v>
          </cell>
          <cell r="B8847">
            <v>42185</v>
          </cell>
          <cell r="C8847" t="str">
            <v>C60798</v>
          </cell>
          <cell r="D8847" t="str">
            <v>All Cape Maytag</v>
          </cell>
          <cell r="E8847" t="str">
            <v>MA</v>
          </cell>
          <cell r="F8847" t="str">
            <v>P1</v>
          </cell>
          <cell r="G8847" t="str">
            <v>SMALL</v>
          </cell>
          <cell r="H8847" t="str">
            <v>IH</v>
          </cell>
          <cell r="I8847" t="str">
            <v>0026496 - LOWE, JEFFREY</v>
          </cell>
        </row>
        <row r="8848">
          <cell r="A8848" t="str">
            <v>C60799IH</v>
          </cell>
          <cell r="B8848">
            <v>42185</v>
          </cell>
          <cell r="C8848" t="str">
            <v>C60799</v>
          </cell>
          <cell r="D8848" t="str">
            <v>Netronome Systems Inc</v>
          </cell>
          <cell r="E8848" t="str">
            <v>MA</v>
          </cell>
          <cell r="F8848" t="str">
            <v>P1</v>
          </cell>
          <cell r="G8848" t="str">
            <v>CRC</v>
          </cell>
          <cell r="H8848" t="str">
            <v>IH</v>
          </cell>
          <cell r="I8848" t="str">
            <v>0029543 - INSURANCE SOLUTIONS GROUP</v>
          </cell>
        </row>
        <row r="8849">
          <cell r="A8849" t="str">
            <v>C60801IA</v>
          </cell>
          <cell r="B8849">
            <v>42185</v>
          </cell>
          <cell r="C8849" t="str">
            <v>C60801</v>
          </cell>
          <cell r="D8849" t="str">
            <v>RXi Pharmaceuticals</v>
          </cell>
          <cell r="E8849" t="str">
            <v>MA</v>
          </cell>
          <cell r="F8849" t="str">
            <v>P1</v>
          </cell>
          <cell r="G8849" t="str">
            <v>SMALL</v>
          </cell>
          <cell r="H8849" t="str">
            <v>IA</v>
          </cell>
          <cell r="I8849" t="str">
            <v>0027970 - GROUP INSURANCE SOLUTIONS INC</v>
          </cell>
        </row>
        <row r="8850">
          <cell r="A8850" t="str">
            <v>C60801IH</v>
          </cell>
          <cell r="B8850">
            <v>42185</v>
          </cell>
          <cell r="C8850" t="str">
            <v>C60801</v>
          </cell>
          <cell r="D8850" t="str">
            <v>RXi Pharmaceuticals</v>
          </cell>
          <cell r="E8850" t="str">
            <v>MA</v>
          </cell>
          <cell r="F8850" t="str">
            <v>P1</v>
          </cell>
          <cell r="G8850" t="str">
            <v>SMALL</v>
          </cell>
          <cell r="H8850" t="str">
            <v>IH</v>
          </cell>
          <cell r="I8850" t="str">
            <v>0027970 - GROUP INSURANCE SOLUTIONS INC</v>
          </cell>
        </row>
        <row r="8851">
          <cell r="A8851" t="str">
            <v>C60803IH</v>
          </cell>
          <cell r="B8851">
            <v>42185</v>
          </cell>
          <cell r="C8851" t="str">
            <v>C60803</v>
          </cell>
          <cell r="D8851" t="str">
            <v>Klavens Law Group PC</v>
          </cell>
          <cell r="E8851" t="str">
            <v>MA</v>
          </cell>
          <cell r="F8851" t="str">
            <v>P1</v>
          </cell>
          <cell r="G8851" t="str">
            <v>SMALL</v>
          </cell>
          <cell r="H8851" t="str">
            <v>IH</v>
          </cell>
          <cell r="I8851" t="str">
            <v>0026498 - KAPLAN, ELLEN A</v>
          </cell>
        </row>
        <row r="8852">
          <cell r="A8852" t="str">
            <v>C60804IH</v>
          </cell>
          <cell r="B8852">
            <v>42185</v>
          </cell>
          <cell r="C8852" t="str">
            <v>C60804</v>
          </cell>
          <cell r="D8852" t="str">
            <v>Ninas Signs Inc</v>
          </cell>
          <cell r="E8852" t="str">
            <v>MA</v>
          </cell>
          <cell r="F8852" t="str">
            <v>P1</v>
          </cell>
          <cell r="G8852" t="str">
            <v>SMALL</v>
          </cell>
          <cell r="H8852" t="str">
            <v>IH</v>
          </cell>
          <cell r="I8852" t="str">
            <v>0026501 - LOWE, JEFFREY</v>
          </cell>
        </row>
        <row r="8853">
          <cell r="A8853" t="str">
            <v>C60807IH</v>
          </cell>
          <cell r="B8853">
            <v>42185</v>
          </cell>
          <cell r="C8853" t="str">
            <v>C60807</v>
          </cell>
          <cell r="D8853" t="str">
            <v>Robert's Maine Grill, LLC</v>
          </cell>
          <cell r="E8853" t="str">
            <v>ME</v>
          </cell>
          <cell r="F8853" t="str">
            <v>P1</v>
          </cell>
          <cell r="G8853" t="str">
            <v>SMALL</v>
          </cell>
          <cell r="H8853" t="str">
            <v>IH</v>
          </cell>
          <cell r="I8853" t="str">
            <v>0026493 - CGI EMPLOYEE BENEFITS GROUP</v>
          </cell>
        </row>
        <row r="8854">
          <cell r="A8854" t="str">
            <v>C60807IV</v>
          </cell>
          <cell r="B8854">
            <v>42185</v>
          </cell>
          <cell r="C8854" t="str">
            <v>C60807</v>
          </cell>
          <cell r="D8854" t="str">
            <v>Robert's Maine Grill, LLC</v>
          </cell>
          <cell r="E8854" t="str">
            <v>ME</v>
          </cell>
          <cell r="F8854" t="str">
            <v>P1</v>
          </cell>
          <cell r="G8854" t="str">
            <v>SMALL</v>
          </cell>
          <cell r="H8854" t="str">
            <v>IV</v>
          </cell>
          <cell r="I8854" t="str">
            <v>0026493 - CGI EMPLOYEE BENEFITS GROUP</v>
          </cell>
        </row>
        <row r="8855">
          <cell r="A8855" t="str">
            <v>C60807PO</v>
          </cell>
          <cell r="B8855">
            <v>42185</v>
          </cell>
          <cell r="C8855" t="str">
            <v>C60807</v>
          </cell>
          <cell r="D8855" t="str">
            <v>Robert's Maine Grill, LLC</v>
          </cell>
          <cell r="E8855" t="str">
            <v>ME</v>
          </cell>
          <cell r="F8855" t="str">
            <v>P1</v>
          </cell>
          <cell r="G8855" t="str">
            <v>SMALL</v>
          </cell>
          <cell r="H8855" t="str">
            <v>PO</v>
          </cell>
          <cell r="I8855" t="str">
            <v>0026493 - CGI EMPLOYEE BENEFITS GROUP</v>
          </cell>
        </row>
        <row r="8856">
          <cell r="A8856" t="str">
            <v>C60808IH</v>
          </cell>
          <cell r="B8856">
            <v>42185</v>
          </cell>
          <cell r="C8856" t="str">
            <v>C60808</v>
          </cell>
          <cell r="D8856" t="str">
            <v>B &amp; A Brokers Inc</v>
          </cell>
          <cell r="E8856" t="str">
            <v>MA</v>
          </cell>
          <cell r="F8856" t="str">
            <v>P1</v>
          </cell>
          <cell r="G8856" t="str">
            <v>SMALL</v>
          </cell>
          <cell r="H8856" t="str">
            <v>IH</v>
          </cell>
          <cell r="I8856" t="str">
            <v>0026592 - KAPLAN, ELLEN A</v>
          </cell>
        </row>
        <row r="8857">
          <cell r="A8857" t="str">
            <v>C60809IH</v>
          </cell>
          <cell r="B8857">
            <v>42185</v>
          </cell>
          <cell r="C8857" t="str">
            <v>C60809</v>
          </cell>
          <cell r="D8857" t="str">
            <v>Lowell Surgical Associates PC</v>
          </cell>
          <cell r="E8857" t="str">
            <v>MA</v>
          </cell>
          <cell r="F8857" t="str">
            <v>P1</v>
          </cell>
          <cell r="G8857" t="str">
            <v>SMALL</v>
          </cell>
          <cell r="H8857" t="str">
            <v>IH</v>
          </cell>
        </row>
        <row r="8858">
          <cell r="A8858" t="str">
            <v>C60810IH</v>
          </cell>
          <cell r="B8858">
            <v>42185</v>
          </cell>
          <cell r="C8858" t="str">
            <v>C60810</v>
          </cell>
          <cell r="D8858" t="str">
            <v>Scott Relocation Services Inc</v>
          </cell>
          <cell r="E8858" t="str">
            <v>MA</v>
          </cell>
          <cell r="F8858" t="str">
            <v>P1</v>
          </cell>
          <cell r="G8858" t="str">
            <v>SMALL</v>
          </cell>
          <cell r="H8858" t="str">
            <v>IH</v>
          </cell>
          <cell r="I8858" t="str">
            <v>0026458 - FINELLI BENEFITS LLC</v>
          </cell>
        </row>
        <row r="8859">
          <cell r="A8859" t="str">
            <v>C60816IA</v>
          </cell>
          <cell r="B8859">
            <v>42185</v>
          </cell>
          <cell r="C8859" t="str">
            <v>C60816</v>
          </cell>
          <cell r="D8859" t="str">
            <v>Klogix LLC</v>
          </cell>
          <cell r="E8859" t="str">
            <v>MA</v>
          </cell>
          <cell r="F8859" t="str">
            <v>P1</v>
          </cell>
          <cell r="G8859" t="str">
            <v>SMALL</v>
          </cell>
          <cell r="H8859" t="str">
            <v>IA</v>
          </cell>
          <cell r="I8859" t="str">
            <v>0026494 - BROWN &amp; BROWN OF MASSACHUSETTS LLC</v>
          </cell>
        </row>
        <row r="8860">
          <cell r="A8860" t="str">
            <v>C60816IH</v>
          </cell>
          <cell r="B8860">
            <v>42185</v>
          </cell>
          <cell r="C8860" t="str">
            <v>C60816</v>
          </cell>
          <cell r="D8860" t="str">
            <v>Klogix LLC</v>
          </cell>
          <cell r="E8860" t="str">
            <v>MA</v>
          </cell>
          <cell r="F8860" t="str">
            <v>P1</v>
          </cell>
          <cell r="G8860" t="str">
            <v>SMALL</v>
          </cell>
          <cell r="H8860" t="str">
            <v>IH</v>
          </cell>
          <cell r="I8860" t="str">
            <v>0026494 - BROWN &amp; BROWN OF MASSACHUSETTS LLC</v>
          </cell>
        </row>
        <row r="8861">
          <cell r="A8861" t="str">
            <v>C60826IH</v>
          </cell>
          <cell r="B8861">
            <v>42185</v>
          </cell>
          <cell r="C8861" t="str">
            <v>C60826</v>
          </cell>
          <cell r="D8861" t="str">
            <v>Maine Building Specialties</v>
          </cell>
          <cell r="E8861" t="str">
            <v>ME</v>
          </cell>
          <cell r="F8861" t="str">
            <v>P1</v>
          </cell>
          <cell r="G8861" t="str">
            <v>SMALL</v>
          </cell>
          <cell r="H8861" t="str">
            <v>IH</v>
          </cell>
          <cell r="I8861" t="str">
            <v>0029260 - GAGNE, ROGER N</v>
          </cell>
        </row>
        <row r="8862">
          <cell r="A8862" t="str">
            <v>C60826IV</v>
          </cell>
          <cell r="B8862">
            <v>42185</v>
          </cell>
          <cell r="C8862" t="str">
            <v>C60826</v>
          </cell>
          <cell r="D8862" t="str">
            <v>Maine Building Specialties</v>
          </cell>
          <cell r="E8862" t="str">
            <v>ME</v>
          </cell>
          <cell r="F8862" t="str">
            <v>P1</v>
          </cell>
          <cell r="G8862" t="str">
            <v>SMALL</v>
          </cell>
          <cell r="H8862" t="str">
            <v>IV</v>
          </cell>
          <cell r="I8862" t="str">
            <v>0029260 - GAGNE, ROGER N</v>
          </cell>
        </row>
        <row r="8863">
          <cell r="A8863" t="str">
            <v>C60826PO</v>
          </cell>
          <cell r="B8863">
            <v>42185</v>
          </cell>
          <cell r="C8863" t="str">
            <v>C60826</v>
          </cell>
          <cell r="D8863" t="str">
            <v>Maine Building Specialties</v>
          </cell>
          <cell r="E8863" t="str">
            <v>ME</v>
          </cell>
          <cell r="F8863" t="str">
            <v>P1</v>
          </cell>
          <cell r="G8863" t="str">
            <v>SMALL</v>
          </cell>
          <cell r="H8863" t="str">
            <v>PO</v>
          </cell>
          <cell r="I8863" t="str">
            <v>0029260 - GAGNE, ROGER N</v>
          </cell>
        </row>
        <row r="8864">
          <cell r="A8864" t="str">
            <v>C60827IH</v>
          </cell>
          <cell r="B8864">
            <v>42185</v>
          </cell>
          <cell r="C8864" t="str">
            <v>C60827</v>
          </cell>
          <cell r="D8864" t="str">
            <v>Cover Material Sales Inc</v>
          </cell>
          <cell r="E8864" t="str">
            <v>MA</v>
          </cell>
          <cell r="F8864" t="str">
            <v>P1</v>
          </cell>
          <cell r="G8864" t="str">
            <v>SMALL</v>
          </cell>
          <cell r="H8864" t="str">
            <v>IH</v>
          </cell>
          <cell r="I8864" t="str">
            <v>0026634 - FLYNN, MICHAEL</v>
          </cell>
        </row>
        <row r="8865">
          <cell r="A8865" t="str">
            <v>C60828IH</v>
          </cell>
          <cell r="B8865">
            <v>42185</v>
          </cell>
          <cell r="C8865" t="str">
            <v>C60828</v>
          </cell>
          <cell r="D8865" t="str">
            <v>Mobius Imaging LLC</v>
          </cell>
          <cell r="E8865" t="str">
            <v>MA</v>
          </cell>
          <cell r="F8865" t="str">
            <v>P1</v>
          </cell>
          <cell r="G8865" t="str">
            <v>SMALL</v>
          </cell>
          <cell r="H8865" t="str">
            <v>IH</v>
          </cell>
          <cell r="I8865" t="str">
            <v>0026629 - EMPLOYEE BENEFITS CONSULTANTS OF N E LLC</v>
          </cell>
        </row>
        <row r="8866">
          <cell r="A8866" t="str">
            <v>C60830IV</v>
          </cell>
          <cell r="B8866">
            <v>42185</v>
          </cell>
          <cell r="C8866" t="str">
            <v>C60830</v>
          </cell>
          <cell r="D8866" t="str">
            <v>AMI Research and Development</v>
          </cell>
          <cell r="E8866" t="str">
            <v>NH</v>
          </cell>
          <cell r="F8866" t="str">
            <v>P1</v>
          </cell>
          <cell r="G8866" t="str">
            <v>SMALL</v>
          </cell>
          <cell r="H8866" t="str">
            <v>IV</v>
          </cell>
          <cell r="I8866" t="str">
            <v>0028259 - CORE BENEFITS GROUP INC</v>
          </cell>
        </row>
        <row r="8867">
          <cell r="A8867" t="str">
            <v>C60832IH</v>
          </cell>
          <cell r="B8867">
            <v>42185</v>
          </cell>
          <cell r="C8867" t="str">
            <v>C60832</v>
          </cell>
          <cell r="D8867" t="str">
            <v>Studio East Motel</v>
          </cell>
          <cell r="E8867" t="str">
            <v>ME</v>
          </cell>
          <cell r="F8867" t="str">
            <v>P1</v>
          </cell>
          <cell r="G8867" t="str">
            <v>SMALL</v>
          </cell>
          <cell r="H8867" t="str">
            <v>IH</v>
          </cell>
          <cell r="I8867" t="str">
            <v>0026636 - LONTINE JR, BERNARD J</v>
          </cell>
        </row>
        <row r="8868">
          <cell r="A8868" t="str">
            <v>C60834PO</v>
          </cell>
          <cell r="B8868">
            <v>42185</v>
          </cell>
          <cell r="C8868" t="str">
            <v>C60834</v>
          </cell>
          <cell r="D8868" t="str">
            <v>Anchorage Motor Inn of York, Inc.</v>
          </cell>
          <cell r="E8868" t="str">
            <v>ME</v>
          </cell>
          <cell r="F8868" t="str">
            <v>P1</v>
          </cell>
          <cell r="G8868" t="str">
            <v>SMALL</v>
          </cell>
          <cell r="H8868" t="str">
            <v>PO</v>
          </cell>
          <cell r="I8868" t="str">
            <v>0028876 - USI INSURANCE SERVICES LLC - BRIARCLIFF</v>
          </cell>
        </row>
        <row r="8869">
          <cell r="A8869" t="str">
            <v>C60835IH</v>
          </cell>
          <cell r="B8869">
            <v>42185</v>
          </cell>
          <cell r="C8869" t="str">
            <v>C60835</v>
          </cell>
          <cell r="D8869" t="str">
            <v>Dolan Connly PC</v>
          </cell>
          <cell r="E8869" t="str">
            <v>MA</v>
          </cell>
          <cell r="F8869" t="str">
            <v>P1</v>
          </cell>
          <cell r="G8869" t="str">
            <v>SMALL</v>
          </cell>
          <cell r="H8869" t="str">
            <v>IH</v>
          </cell>
          <cell r="I8869" t="str">
            <v>0026462 - BAR INSURANCE BROKERAGE INC</v>
          </cell>
        </row>
        <row r="8870">
          <cell r="A8870" t="str">
            <v>C60836IH</v>
          </cell>
          <cell r="B8870">
            <v>42185</v>
          </cell>
          <cell r="C8870" t="str">
            <v>C60836</v>
          </cell>
          <cell r="D8870" t="str">
            <v>Larkin Iron Works Inc</v>
          </cell>
          <cell r="E8870" t="str">
            <v>MA</v>
          </cell>
          <cell r="F8870" t="str">
            <v>P1</v>
          </cell>
          <cell r="G8870" t="str">
            <v>SMALL</v>
          </cell>
          <cell r="H8870" t="str">
            <v>IH</v>
          </cell>
          <cell r="I8870" t="str">
            <v>0028243 - BAR INSURANCE BROKERAGE INC</v>
          </cell>
        </row>
        <row r="8871">
          <cell r="A8871" t="str">
            <v>C60839IH</v>
          </cell>
          <cell r="B8871">
            <v>42185</v>
          </cell>
          <cell r="C8871" t="str">
            <v>C60839</v>
          </cell>
          <cell r="D8871" t="str">
            <v>Aral Restaurant Group</v>
          </cell>
          <cell r="E8871" t="str">
            <v>MA</v>
          </cell>
          <cell r="F8871" t="str">
            <v>P1</v>
          </cell>
          <cell r="G8871" t="str">
            <v>SMALL</v>
          </cell>
          <cell r="H8871" t="str">
            <v>IH</v>
          </cell>
          <cell r="I8871" t="str">
            <v>0026684 - SYLVIA &amp; COMPANY INSURANCE</v>
          </cell>
        </row>
        <row r="8872">
          <cell r="A8872" t="str">
            <v>C60839JA</v>
          </cell>
          <cell r="B8872">
            <v>42185</v>
          </cell>
          <cell r="C8872" t="str">
            <v>C60839</v>
          </cell>
          <cell r="D8872" t="str">
            <v>Aral Restaurant Group</v>
          </cell>
          <cell r="E8872" t="str">
            <v>MA</v>
          </cell>
          <cell r="F8872" t="str">
            <v>P1</v>
          </cell>
          <cell r="G8872" t="str">
            <v>SMALL</v>
          </cell>
          <cell r="H8872" t="str">
            <v>JA</v>
          </cell>
          <cell r="I8872" t="str">
            <v>0026684 - SYLVIA &amp; COMPANY INSURANCE</v>
          </cell>
        </row>
        <row r="8873">
          <cell r="A8873" t="str">
            <v>C60841IA</v>
          </cell>
          <cell r="B8873">
            <v>42185</v>
          </cell>
          <cell r="C8873" t="str">
            <v>C60841</v>
          </cell>
          <cell r="D8873" t="str">
            <v>Thomas D Schofield DMD &amp; Stephen R Martin DMD PC</v>
          </cell>
          <cell r="E8873" t="str">
            <v>MA</v>
          </cell>
          <cell r="F8873" t="str">
            <v>P1</v>
          </cell>
          <cell r="G8873" t="str">
            <v>GPC</v>
          </cell>
          <cell r="H8873" t="str">
            <v>IA</v>
          </cell>
          <cell r="I8873" t="str">
            <v>0026683 - SPRING INSURANCE GROUP LLC</v>
          </cell>
        </row>
        <row r="8874">
          <cell r="A8874" t="str">
            <v>C60842IH</v>
          </cell>
          <cell r="B8874">
            <v>42185</v>
          </cell>
          <cell r="C8874" t="str">
            <v>C60842</v>
          </cell>
          <cell r="D8874" t="str">
            <v>ServiceMaster South Shore Inc</v>
          </cell>
          <cell r="E8874" t="str">
            <v>MA</v>
          </cell>
          <cell r="F8874" t="str">
            <v>P1</v>
          </cell>
          <cell r="G8874" t="str">
            <v>SMALL</v>
          </cell>
          <cell r="H8874" t="str">
            <v>IH</v>
          </cell>
          <cell r="I8874" t="str">
            <v>0026505 - ROGERS &amp; GRAY INSURANCE AGENCY</v>
          </cell>
        </row>
        <row r="8875">
          <cell r="A8875" t="str">
            <v>C60847IV</v>
          </cell>
          <cell r="B8875">
            <v>42185</v>
          </cell>
          <cell r="C8875" t="str">
            <v>C60847</v>
          </cell>
          <cell r="D8875" t="str">
            <v>John F Stafford Insurance Agency Inc</v>
          </cell>
          <cell r="E8875" t="str">
            <v>MA</v>
          </cell>
          <cell r="F8875" t="str">
            <v>P1</v>
          </cell>
          <cell r="G8875" t="str">
            <v>SMALL</v>
          </cell>
          <cell r="H8875" t="str">
            <v>IV</v>
          </cell>
          <cell r="I8875" t="str">
            <v>0026609 - JOHN F STAFFORD INSURANCE AGENCY INC</v>
          </cell>
        </row>
        <row r="8876">
          <cell r="A8876" t="str">
            <v>C60849IV</v>
          </cell>
          <cell r="B8876">
            <v>42185</v>
          </cell>
          <cell r="C8876" t="str">
            <v>C60849</v>
          </cell>
          <cell r="D8876" t="str">
            <v>Downeast Concepts, Inc.</v>
          </cell>
          <cell r="E8876" t="str">
            <v>ME</v>
          </cell>
          <cell r="F8876" t="str">
            <v>P1</v>
          </cell>
          <cell r="G8876" t="str">
            <v>SMALL</v>
          </cell>
          <cell r="H8876" t="str">
            <v>IV</v>
          </cell>
          <cell r="I8876" t="str">
            <v>0026588 - HEALEY &amp; ASSOCIATES INC</v>
          </cell>
        </row>
        <row r="8877">
          <cell r="A8877" t="str">
            <v>C60850IV</v>
          </cell>
          <cell r="B8877">
            <v>42185</v>
          </cell>
          <cell r="C8877" t="str">
            <v>C60850</v>
          </cell>
          <cell r="D8877" t="str">
            <v>CBP Corp dba The Port Canvas Co</v>
          </cell>
          <cell r="E8877" t="str">
            <v>NH</v>
          </cell>
          <cell r="F8877" t="str">
            <v>P1</v>
          </cell>
          <cell r="G8877" t="str">
            <v>SMALL</v>
          </cell>
          <cell r="H8877" t="str">
            <v>IV</v>
          </cell>
          <cell r="I8877" t="str">
            <v>0026624 - INSURANCE SOLUTIONS CORPORATION</v>
          </cell>
        </row>
        <row r="8878">
          <cell r="A8878" t="str">
            <v>C60853IV</v>
          </cell>
          <cell r="B8878">
            <v>42185</v>
          </cell>
          <cell r="C8878" t="str">
            <v>C60853</v>
          </cell>
          <cell r="D8878" t="str">
            <v>Barone &amp; Cognata DMD PC</v>
          </cell>
          <cell r="E8878" t="str">
            <v>MA</v>
          </cell>
          <cell r="F8878" t="str">
            <v>P1</v>
          </cell>
          <cell r="G8878" t="str">
            <v>SMALL</v>
          </cell>
          <cell r="H8878" t="str">
            <v>IV</v>
          </cell>
          <cell r="I8878" t="str">
            <v>0035247 - SPRING INSURANCE GROUP LLC</v>
          </cell>
        </row>
        <row r="8879">
          <cell r="A8879" t="str">
            <v>C60854IV</v>
          </cell>
          <cell r="B8879">
            <v>42185</v>
          </cell>
          <cell r="C8879" t="str">
            <v>C60854</v>
          </cell>
          <cell r="D8879" t="str">
            <v>Covaris Inc</v>
          </cell>
          <cell r="E8879" t="str">
            <v>MA</v>
          </cell>
          <cell r="F8879" t="str">
            <v>P1</v>
          </cell>
          <cell r="G8879" t="str">
            <v>CRC</v>
          </cell>
          <cell r="H8879" t="str">
            <v>IV</v>
          </cell>
          <cell r="I8879" t="str">
            <v>0031766 - BROWN &amp; BROWN OF NEW HAMPSHIRE. INC</v>
          </cell>
        </row>
        <row r="8880">
          <cell r="A8880" t="str">
            <v>C60857JH</v>
          </cell>
          <cell r="B8880">
            <v>42185</v>
          </cell>
          <cell r="C8880" t="str">
            <v>C60857</v>
          </cell>
          <cell r="D8880" t="str">
            <v>Cobscook Community Learning Center</v>
          </cell>
          <cell r="E8880" t="str">
            <v>ME</v>
          </cell>
          <cell r="F8880" t="str">
            <v>P1</v>
          </cell>
          <cell r="G8880" t="str">
            <v>SMALL</v>
          </cell>
          <cell r="H8880" t="str">
            <v>JH</v>
          </cell>
          <cell r="I8880" t="str">
            <v>0026613 - ALLEN FINANCIAL GROUP</v>
          </cell>
        </row>
        <row r="8881">
          <cell r="A8881" t="str">
            <v>C60858IH</v>
          </cell>
          <cell r="B8881">
            <v>42185</v>
          </cell>
          <cell r="C8881" t="str">
            <v>C60858</v>
          </cell>
          <cell r="D8881" t="str">
            <v>North Easton Machine Co Inc</v>
          </cell>
          <cell r="E8881" t="str">
            <v>MA</v>
          </cell>
          <cell r="F8881" t="str">
            <v>P1</v>
          </cell>
          <cell r="G8881" t="str">
            <v>SMALL</v>
          </cell>
          <cell r="H8881" t="str">
            <v>IH</v>
          </cell>
          <cell r="I8881" t="str">
            <v>0026674 - PAYCHEX AGENCY INC</v>
          </cell>
        </row>
        <row r="8882">
          <cell r="A8882" t="str">
            <v>C60859IA</v>
          </cell>
          <cell r="B8882">
            <v>42185</v>
          </cell>
          <cell r="C8882" t="str">
            <v>C60859</v>
          </cell>
          <cell r="D8882" t="str">
            <v>Speakeasy Group LP</v>
          </cell>
          <cell r="E8882" t="str">
            <v>MA</v>
          </cell>
          <cell r="F8882" t="str">
            <v>P1</v>
          </cell>
          <cell r="G8882" t="str">
            <v>SMALL</v>
          </cell>
          <cell r="H8882" t="str">
            <v>IA</v>
          </cell>
          <cell r="I8882" t="str">
            <v>0032844 - INSIGHT INSURANCE AGENCY LLC</v>
          </cell>
        </row>
        <row r="8883">
          <cell r="A8883" t="str">
            <v>C60859IH</v>
          </cell>
          <cell r="B8883">
            <v>42185</v>
          </cell>
          <cell r="C8883" t="str">
            <v>C60859</v>
          </cell>
          <cell r="D8883" t="str">
            <v>Speakeasy Group LP</v>
          </cell>
          <cell r="E8883" t="str">
            <v>MA</v>
          </cell>
          <cell r="F8883" t="str">
            <v>P1</v>
          </cell>
          <cell r="G8883" t="str">
            <v>SMALL</v>
          </cell>
          <cell r="H8883" t="str">
            <v>IH</v>
          </cell>
          <cell r="I8883" t="str">
            <v>0032844 - INSIGHT INSURANCE AGENCY LLC</v>
          </cell>
        </row>
        <row r="8884">
          <cell r="A8884" t="str">
            <v>C60860IA</v>
          </cell>
          <cell r="B8884">
            <v>42185</v>
          </cell>
          <cell r="C8884" t="str">
            <v>C60860</v>
          </cell>
          <cell r="D8884" t="str">
            <v>XL Hybrids Inc</v>
          </cell>
          <cell r="E8884" t="str">
            <v>MA</v>
          </cell>
          <cell r="F8884" t="str">
            <v>P1</v>
          </cell>
          <cell r="G8884" t="str">
            <v>SMALL</v>
          </cell>
          <cell r="H8884" t="str">
            <v>IA</v>
          </cell>
          <cell r="I8884" t="str">
            <v>0026620 - HAYS INSURANCE BROKERAGE GRP OF NE LLC</v>
          </cell>
        </row>
        <row r="8885">
          <cell r="A8885" t="str">
            <v>C60860IH</v>
          </cell>
          <cell r="B8885">
            <v>42185</v>
          </cell>
          <cell r="C8885" t="str">
            <v>C60860</v>
          </cell>
          <cell r="D8885" t="str">
            <v>XL Hybrids Inc</v>
          </cell>
          <cell r="E8885" t="str">
            <v>MA</v>
          </cell>
          <cell r="F8885" t="str">
            <v>P1</v>
          </cell>
          <cell r="G8885" t="str">
            <v>SMALL</v>
          </cell>
          <cell r="H8885" t="str">
            <v>IH</v>
          </cell>
          <cell r="I8885" t="str">
            <v>0026620 - HAYS INSURANCE BROKERAGE GRP OF NE LLC</v>
          </cell>
        </row>
        <row r="8886">
          <cell r="A8886" t="str">
            <v>C60861IV</v>
          </cell>
          <cell r="B8886">
            <v>42185</v>
          </cell>
          <cell r="C8886" t="str">
            <v>C60861</v>
          </cell>
          <cell r="D8886" t="str">
            <v>William M Collins Co Inc</v>
          </cell>
          <cell r="E8886" t="str">
            <v>MA</v>
          </cell>
          <cell r="F8886" t="str">
            <v>P1</v>
          </cell>
          <cell r="G8886" t="str">
            <v>SMALL</v>
          </cell>
          <cell r="H8886" t="str">
            <v>IV</v>
          </cell>
          <cell r="I8886" t="str">
            <v>0026643 - BUSINESS BENEFITS INS BROKERAGE INC</v>
          </cell>
        </row>
        <row r="8887">
          <cell r="A8887" t="str">
            <v>C60862IA</v>
          </cell>
          <cell r="B8887">
            <v>42185</v>
          </cell>
          <cell r="C8887" t="str">
            <v>C60862</v>
          </cell>
          <cell r="D8887" t="str">
            <v>BTS Asset Management Inc</v>
          </cell>
          <cell r="E8887" t="str">
            <v>MA</v>
          </cell>
          <cell r="F8887" t="str">
            <v>P1</v>
          </cell>
          <cell r="G8887" t="str">
            <v>SMALL</v>
          </cell>
          <cell r="H8887" t="str">
            <v>IA</v>
          </cell>
          <cell r="I8887" t="str">
            <v>0026590 - HRK BROKERAGE SERVICES LLC</v>
          </cell>
        </row>
        <row r="8888">
          <cell r="A8888" t="str">
            <v>C60862IH</v>
          </cell>
          <cell r="B8888">
            <v>42185</v>
          </cell>
          <cell r="C8888" t="str">
            <v>C60862</v>
          </cell>
          <cell r="D8888" t="str">
            <v>BTS Asset Management Inc</v>
          </cell>
          <cell r="E8888" t="str">
            <v>MA</v>
          </cell>
          <cell r="F8888" t="str">
            <v>P1</v>
          </cell>
          <cell r="G8888" t="str">
            <v>SMALL</v>
          </cell>
          <cell r="H8888" t="str">
            <v>IH</v>
          </cell>
          <cell r="I8888" t="str">
            <v>0026590 - HRK BROKERAGE SERVICES LLC</v>
          </cell>
        </row>
        <row r="8889">
          <cell r="A8889" t="str">
            <v>C60864IH</v>
          </cell>
          <cell r="B8889">
            <v>42185</v>
          </cell>
          <cell r="C8889" t="str">
            <v>C60864</v>
          </cell>
          <cell r="D8889" t="str">
            <v>Winding Road LLC</v>
          </cell>
          <cell r="E8889" t="str">
            <v>MA</v>
          </cell>
          <cell r="F8889" t="str">
            <v>P1</v>
          </cell>
          <cell r="G8889" t="str">
            <v>SMALL</v>
          </cell>
          <cell r="H8889" t="str">
            <v>IH</v>
          </cell>
          <cell r="I8889" t="str">
            <v>0026640 - JACOBS, LEWIS D</v>
          </cell>
        </row>
        <row r="8890">
          <cell r="A8890" t="str">
            <v>C60865IV</v>
          </cell>
          <cell r="B8890">
            <v>42185</v>
          </cell>
          <cell r="C8890" t="str">
            <v>C60865</v>
          </cell>
          <cell r="D8890" t="str">
            <v>Mason &amp; Mason Technology Insurance Services, Inc</v>
          </cell>
          <cell r="E8890" t="str">
            <v>NH</v>
          </cell>
          <cell r="F8890" t="str">
            <v>P1</v>
          </cell>
          <cell r="G8890" t="str">
            <v>SMALL</v>
          </cell>
          <cell r="H8890" t="str">
            <v>IV</v>
          </cell>
          <cell r="I8890" t="str">
            <v>0026598 - KAPLAN, ELLEN A</v>
          </cell>
        </row>
        <row r="8891">
          <cell r="A8891" t="str">
            <v>C60867IH</v>
          </cell>
          <cell r="B8891">
            <v>42185</v>
          </cell>
          <cell r="C8891" t="str">
            <v>C60867</v>
          </cell>
          <cell r="D8891" t="str">
            <v>Firemen &amp; Oilers Chapter 3</v>
          </cell>
          <cell r="E8891" t="str">
            <v>MA</v>
          </cell>
          <cell r="F8891" t="str">
            <v>P1</v>
          </cell>
          <cell r="G8891" t="str">
            <v>SMALL</v>
          </cell>
          <cell r="H8891" t="str">
            <v>IH</v>
          </cell>
          <cell r="I8891" t="str">
            <v>0026668 - UNITED BUSINESSMANS INSURANCE AGENCY</v>
          </cell>
        </row>
        <row r="8892">
          <cell r="A8892" t="str">
            <v>C60868IV</v>
          </cell>
          <cell r="B8892">
            <v>42185</v>
          </cell>
          <cell r="C8892" t="str">
            <v>C60868</v>
          </cell>
          <cell r="D8892" t="str">
            <v>Regency Mortgage Corp</v>
          </cell>
          <cell r="E8892" t="str">
            <v>NH</v>
          </cell>
          <cell r="F8892" t="str">
            <v>P1</v>
          </cell>
          <cell r="G8892" t="str">
            <v>CRC</v>
          </cell>
          <cell r="H8892" t="str">
            <v>IV</v>
          </cell>
          <cell r="I8892" t="str">
            <v>0031447 - CGI EMPLOYEE BENEFITS GROUP</v>
          </cell>
        </row>
        <row r="8893">
          <cell r="A8893" t="str">
            <v>C60868JM</v>
          </cell>
          <cell r="B8893">
            <v>42185</v>
          </cell>
          <cell r="C8893" t="str">
            <v>C60868</v>
          </cell>
          <cell r="D8893" t="str">
            <v>Regency Mortgage Corp</v>
          </cell>
          <cell r="E8893" t="str">
            <v>NH</v>
          </cell>
          <cell r="F8893" t="str">
            <v>P1</v>
          </cell>
          <cell r="G8893" t="str">
            <v>CRC</v>
          </cell>
          <cell r="H8893" t="str">
            <v>JM</v>
          </cell>
          <cell r="I8893" t="str">
            <v>0031447 - CGI EMPLOYEE BENEFITS GROUP</v>
          </cell>
        </row>
        <row r="8894">
          <cell r="A8894" t="str">
            <v>C60869JM</v>
          </cell>
          <cell r="B8894">
            <v>42185</v>
          </cell>
          <cell r="C8894" t="str">
            <v>C60869</v>
          </cell>
          <cell r="D8894" t="str">
            <v>Carlisle Capital Corporation &amp; Affiliated Companies</v>
          </cell>
          <cell r="E8894" t="str">
            <v>NH</v>
          </cell>
          <cell r="F8894" t="str">
            <v>P1</v>
          </cell>
          <cell r="G8894" t="str">
            <v>ERF</v>
          </cell>
          <cell r="H8894" t="str">
            <v>JM</v>
          </cell>
          <cell r="I8894" t="str">
            <v>0032329 - ASCENSION INSURANCE AGENCY INC</v>
          </cell>
        </row>
        <row r="8895">
          <cell r="A8895" t="str">
            <v>C60869JN</v>
          </cell>
          <cell r="B8895">
            <v>42185</v>
          </cell>
          <cell r="C8895" t="str">
            <v>C60869</v>
          </cell>
          <cell r="D8895" t="str">
            <v>Carlisle Capital Corporation &amp; Affiliated Companies</v>
          </cell>
          <cell r="E8895" t="str">
            <v>NH</v>
          </cell>
          <cell r="F8895" t="str">
            <v>P1</v>
          </cell>
          <cell r="G8895" t="str">
            <v>ERF</v>
          </cell>
          <cell r="H8895" t="str">
            <v>JN</v>
          </cell>
          <cell r="I8895" t="str">
            <v>0032329 - ASCENSION INSURANCE AGENCY INC</v>
          </cell>
        </row>
        <row r="8896">
          <cell r="A8896" t="str">
            <v>C60870IV</v>
          </cell>
          <cell r="B8896">
            <v>42185</v>
          </cell>
          <cell r="C8896" t="str">
            <v>C60870</v>
          </cell>
          <cell r="D8896" t="str">
            <v>Golden Harvest, Inc.</v>
          </cell>
          <cell r="E8896" t="str">
            <v>ME</v>
          </cell>
          <cell r="F8896" t="str">
            <v>P1</v>
          </cell>
          <cell r="G8896" t="str">
            <v>SMALL</v>
          </cell>
          <cell r="H8896" t="str">
            <v>IV</v>
          </cell>
          <cell r="I8896" t="str">
            <v>0026602 - MORRIS INSURANCE SERVICES INC</v>
          </cell>
        </row>
        <row r="8897">
          <cell r="A8897" t="str">
            <v>C60871IV</v>
          </cell>
          <cell r="B8897">
            <v>42185</v>
          </cell>
          <cell r="C8897" t="str">
            <v>C60871</v>
          </cell>
          <cell r="D8897" t="str">
            <v>The Brentwood Management Corp</v>
          </cell>
          <cell r="E8897" t="str">
            <v>NH</v>
          </cell>
          <cell r="F8897" t="str">
            <v>P1</v>
          </cell>
          <cell r="G8897" t="str">
            <v>SMALL</v>
          </cell>
          <cell r="H8897" t="str">
            <v>IV</v>
          </cell>
          <cell r="I8897" t="str">
            <v>0026610 - FOY INSURANCE GROUP</v>
          </cell>
        </row>
        <row r="8898">
          <cell r="A8898" t="str">
            <v>C60872IH</v>
          </cell>
          <cell r="B8898">
            <v>42185</v>
          </cell>
          <cell r="C8898" t="str">
            <v>C60872</v>
          </cell>
          <cell r="D8898" t="str">
            <v>Second Michaela Corp</v>
          </cell>
          <cell r="E8898" t="str">
            <v>MA</v>
          </cell>
          <cell r="F8898" t="str">
            <v>P1</v>
          </cell>
          <cell r="G8898" t="str">
            <v>SMALL</v>
          </cell>
          <cell r="H8898" t="str">
            <v>IH</v>
          </cell>
          <cell r="I8898" t="str">
            <v>0026626 - CORKIN INSURANCE AGENCY INC</v>
          </cell>
        </row>
        <row r="8899">
          <cell r="A8899" t="str">
            <v>C60873IH</v>
          </cell>
          <cell r="B8899">
            <v>42185</v>
          </cell>
          <cell r="C8899" t="str">
            <v>C60873</v>
          </cell>
          <cell r="D8899" t="str">
            <v>Marc J Magier DMD PC</v>
          </cell>
          <cell r="E8899" t="str">
            <v>MA</v>
          </cell>
          <cell r="F8899" t="str">
            <v>P1</v>
          </cell>
          <cell r="G8899" t="str">
            <v>SMALL</v>
          </cell>
          <cell r="H8899" t="str">
            <v>IH</v>
          </cell>
          <cell r="I8899" t="str">
            <v>0026607 - BAR INSURANCE BROKERAGE INC</v>
          </cell>
        </row>
        <row r="8900">
          <cell r="A8900" t="str">
            <v>C60874IH</v>
          </cell>
          <cell r="B8900">
            <v>42185</v>
          </cell>
          <cell r="C8900" t="str">
            <v>C60874</v>
          </cell>
          <cell r="D8900" t="str">
            <v>Boston Battery Wholesale LLC</v>
          </cell>
          <cell r="E8900" t="str">
            <v>MA</v>
          </cell>
          <cell r="F8900" t="str">
            <v>P1</v>
          </cell>
          <cell r="G8900" t="str">
            <v>SMALL</v>
          </cell>
          <cell r="H8900" t="str">
            <v>IH</v>
          </cell>
          <cell r="I8900" t="str">
            <v>0030561 - INSIGHT INSURANCE AGENCY LLC</v>
          </cell>
        </row>
        <row r="8901">
          <cell r="A8901" t="str">
            <v>C60874JA</v>
          </cell>
          <cell r="B8901">
            <v>42185</v>
          </cell>
          <cell r="C8901" t="str">
            <v>C60874</v>
          </cell>
          <cell r="D8901" t="str">
            <v>Boston Battery Wholesale LLC</v>
          </cell>
          <cell r="E8901" t="str">
            <v>MA</v>
          </cell>
          <cell r="F8901" t="str">
            <v>P1</v>
          </cell>
          <cell r="G8901" t="str">
            <v>SMALL</v>
          </cell>
          <cell r="H8901" t="str">
            <v>JA</v>
          </cell>
          <cell r="I8901" t="str">
            <v>0030561 - INSIGHT INSURANCE AGENCY LLC</v>
          </cell>
        </row>
        <row r="8902">
          <cell r="A8902" t="str">
            <v>C60875JS</v>
          </cell>
          <cell r="B8902">
            <v>42185</v>
          </cell>
          <cell r="C8902" t="str">
            <v>C60875</v>
          </cell>
          <cell r="D8902" t="str">
            <v>Clearwater Pool and Spa of Keene Inc</v>
          </cell>
          <cell r="E8902" t="str">
            <v>NH</v>
          </cell>
          <cell r="F8902" t="str">
            <v>P1</v>
          </cell>
          <cell r="G8902" t="str">
            <v>SMALL</v>
          </cell>
          <cell r="H8902" t="str">
            <v>JS</v>
          </cell>
          <cell r="I8902" t="str">
            <v>0026642 - KAPILOFF INSURANCE AGENCY INC</v>
          </cell>
        </row>
        <row r="8903">
          <cell r="A8903" t="str">
            <v>C60877JH</v>
          </cell>
          <cell r="B8903">
            <v>42185</v>
          </cell>
          <cell r="C8903" t="str">
            <v>C60877</v>
          </cell>
          <cell r="D8903" t="str">
            <v>Stephen T Jeffco PA</v>
          </cell>
          <cell r="E8903" t="str">
            <v>NH</v>
          </cell>
          <cell r="F8903" t="str">
            <v>P1</v>
          </cell>
          <cell r="G8903" t="str">
            <v>SMALL</v>
          </cell>
          <cell r="H8903" t="str">
            <v>JH</v>
          </cell>
          <cell r="I8903" t="str">
            <v>0026616 - AFFORDABLE HEALTH SOLUTIONS</v>
          </cell>
        </row>
        <row r="8904">
          <cell r="A8904" t="str">
            <v>C60878IH</v>
          </cell>
          <cell r="B8904">
            <v>42185</v>
          </cell>
          <cell r="C8904" t="str">
            <v>C60878</v>
          </cell>
          <cell r="D8904" t="str">
            <v>Objective Logistics Inc</v>
          </cell>
          <cell r="E8904" t="str">
            <v>MA</v>
          </cell>
          <cell r="F8904" t="str">
            <v>P1</v>
          </cell>
          <cell r="G8904" t="str">
            <v>SMALL</v>
          </cell>
          <cell r="H8904" t="str">
            <v>IH</v>
          </cell>
          <cell r="I8904" t="str">
            <v>0026646 - EMPLOYEE BENEFITS CONSULTANTS OF N E LLC</v>
          </cell>
        </row>
        <row r="8905">
          <cell r="A8905" t="str">
            <v>C60882JM</v>
          </cell>
          <cell r="B8905">
            <v>42185</v>
          </cell>
          <cell r="C8905" t="str">
            <v>C60882</v>
          </cell>
          <cell r="D8905" t="str">
            <v>G Willikers</v>
          </cell>
          <cell r="E8905" t="str">
            <v>NH</v>
          </cell>
          <cell r="F8905" t="str">
            <v>P1</v>
          </cell>
          <cell r="G8905" t="str">
            <v>SMALL</v>
          </cell>
          <cell r="H8905" t="str">
            <v>JM</v>
          </cell>
          <cell r="I8905" t="str">
            <v>0026659 - SBIA STRATEGIC BENEFIT &amp;</v>
          </cell>
        </row>
        <row r="8906">
          <cell r="A8906" t="str">
            <v>C60883IH</v>
          </cell>
          <cell r="B8906">
            <v>42185</v>
          </cell>
          <cell r="C8906" t="str">
            <v>C60883</v>
          </cell>
          <cell r="D8906" t="str">
            <v>JD Millwork &amp; Cabinets Inc</v>
          </cell>
          <cell r="E8906" t="str">
            <v>MA</v>
          </cell>
          <cell r="F8906" t="str">
            <v>P1</v>
          </cell>
          <cell r="G8906" t="str">
            <v>SMALL</v>
          </cell>
          <cell r="H8906" t="str">
            <v>IH</v>
          </cell>
          <cell r="I8906" t="str">
            <v>0034825 - DIGITAL INSURANCE AGENCY INC</v>
          </cell>
        </row>
        <row r="8907">
          <cell r="A8907" t="str">
            <v>C60885JH</v>
          </cell>
          <cell r="B8907">
            <v>42185</v>
          </cell>
          <cell r="C8907" t="str">
            <v>C60885</v>
          </cell>
          <cell r="D8907" t="str">
            <v>Northeast Billing Associates</v>
          </cell>
          <cell r="E8907" t="str">
            <v>ME</v>
          </cell>
          <cell r="F8907" t="str">
            <v>P1</v>
          </cell>
          <cell r="G8907" t="str">
            <v>SMALL</v>
          </cell>
          <cell r="H8907" t="str">
            <v>JH</v>
          </cell>
          <cell r="I8907" t="str">
            <v>0026625 - GHM AGENCY INC</v>
          </cell>
        </row>
        <row r="8908">
          <cell r="A8908" t="str">
            <v>C60888JM</v>
          </cell>
          <cell r="B8908">
            <v>42185</v>
          </cell>
          <cell r="C8908" t="str">
            <v>C60888</v>
          </cell>
          <cell r="D8908" t="str">
            <v>Fiberkraft Inc</v>
          </cell>
          <cell r="E8908" t="str">
            <v>NH</v>
          </cell>
          <cell r="F8908" t="str">
            <v>P1</v>
          </cell>
          <cell r="G8908" t="str">
            <v>SMALL</v>
          </cell>
          <cell r="H8908" t="str">
            <v>JM</v>
          </cell>
          <cell r="I8908" t="str">
            <v>0026631 - CGI EMPLOYEE BENEFITS GROUP</v>
          </cell>
        </row>
        <row r="8909">
          <cell r="A8909" t="str">
            <v>C60889IH</v>
          </cell>
          <cell r="B8909">
            <v>42185</v>
          </cell>
          <cell r="C8909" t="str">
            <v>C60889</v>
          </cell>
          <cell r="D8909" t="str">
            <v>Northern Pool &amp; Spa, Inc.</v>
          </cell>
          <cell r="E8909" t="str">
            <v>ME</v>
          </cell>
          <cell r="F8909" t="str">
            <v>P1</v>
          </cell>
          <cell r="G8909" t="str">
            <v>SMALL</v>
          </cell>
          <cell r="H8909" t="str">
            <v>IH</v>
          </cell>
          <cell r="I8909" t="str">
            <v>0026618 - KILBRIDE &amp; HARRIS INSURANCE SVCS LLC</v>
          </cell>
        </row>
        <row r="8910">
          <cell r="A8910" t="str">
            <v>C60889PO</v>
          </cell>
          <cell r="B8910">
            <v>42185</v>
          </cell>
          <cell r="C8910" t="str">
            <v>C60889</v>
          </cell>
          <cell r="D8910" t="str">
            <v>Northern Pool &amp; Spa, Inc.</v>
          </cell>
          <cell r="E8910" t="str">
            <v>ME</v>
          </cell>
          <cell r="F8910" t="str">
            <v>P1</v>
          </cell>
          <cell r="G8910" t="str">
            <v>SMALL</v>
          </cell>
          <cell r="H8910" t="str">
            <v>PO</v>
          </cell>
          <cell r="I8910" t="str">
            <v>0026618 - KILBRIDE &amp; HARRIS INSURANCE SVCS LLC</v>
          </cell>
        </row>
        <row r="8911">
          <cell r="A8911" t="str">
            <v>C60890IV</v>
          </cell>
          <cell r="B8911">
            <v>42185</v>
          </cell>
          <cell r="C8911" t="str">
            <v>C60890</v>
          </cell>
          <cell r="D8911" t="str">
            <v>Behman Hambelton LLP</v>
          </cell>
          <cell r="E8911" t="str">
            <v>MA</v>
          </cell>
          <cell r="F8911" t="str">
            <v>P1</v>
          </cell>
          <cell r="G8911" t="str">
            <v>SMALL</v>
          </cell>
          <cell r="H8911" t="str">
            <v>IV</v>
          </cell>
          <cell r="I8911" t="str">
            <v>0026587 - HUB INTERNATIONAL NORTHEAST LIMITED</v>
          </cell>
        </row>
        <row r="8912">
          <cell r="A8912" t="str">
            <v>C60897IH</v>
          </cell>
          <cell r="B8912">
            <v>42185</v>
          </cell>
          <cell r="C8912" t="str">
            <v>C60897</v>
          </cell>
          <cell r="D8912" t="str">
            <v>City of Chelsea</v>
          </cell>
          <cell r="E8912" t="str">
            <v>MA</v>
          </cell>
          <cell r="F8912" t="str">
            <v>P1</v>
          </cell>
          <cell r="G8912" t="str">
            <v>ERF</v>
          </cell>
          <cell r="H8912" t="str">
            <v>IH</v>
          </cell>
        </row>
        <row r="8913">
          <cell r="A8913" t="str">
            <v>C60897MI</v>
          </cell>
          <cell r="B8913">
            <v>42185</v>
          </cell>
          <cell r="C8913" t="str">
            <v>C60897</v>
          </cell>
          <cell r="D8913" t="str">
            <v>City of Chelsea</v>
          </cell>
          <cell r="E8913" t="str">
            <v>MA</v>
          </cell>
          <cell r="F8913" t="str">
            <v>P1</v>
          </cell>
          <cell r="G8913" t="str">
            <v>MCARE</v>
          </cell>
          <cell r="H8913" t="str">
            <v>MI</v>
          </cell>
        </row>
        <row r="8914">
          <cell r="A8914" t="str">
            <v>C60897PO</v>
          </cell>
          <cell r="B8914">
            <v>42185</v>
          </cell>
          <cell r="C8914" t="str">
            <v>C60897</v>
          </cell>
          <cell r="D8914" t="str">
            <v>City of Chelsea</v>
          </cell>
          <cell r="E8914" t="str">
            <v>MA</v>
          </cell>
          <cell r="F8914" t="str">
            <v>P1</v>
          </cell>
          <cell r="G8914" t="str">
            <v>ERF</v>
          </cell>
          <cell r="H8914" t="str">
            <v>PO</v>
          </cell>
        </row>
        <row r="8915">
          <cell r="A8915" t="str">
            <v>C60900IV</v>
          </cell>
          <cell r="B8915">
            <v>42185</v>
          </cell>
          <cell r="C8915" t="str">
            <v>C60900</v>
          </cell>
          <cell r="D8915" t="str">
            <v>Atlantic Safety Products</v>
          </cell>
          <cell r="E8915" t="str">
            <v>NH</v>
          </cell>
          <cell r="F8915" t="str">
            <v>P1</v>
          </cell>
          <cell r="G8915" t="str">
            <v>SMALL</v>
          </cell>
          <cell r="H8915" t="str">
            <v>IV</v>
          </cell>
          <cell r="I8915" t="str">
            <v>0027590 - CROSS INSURANCE - MANCHESTER</v>
          </cell>
        </row>
        <row r="8916">
          <cell r="A8916" t="str">
            <v>C60902IH</v>
          </cell>
          <cell r="B8916">
            <v>42185</v>
          </cell>
          <cell r="C8916" t="str">
            <v>C60902</v>
          </cell>
          <cell r="D8916" t="str">
            <v>Massachusetts Assoc of Conservation District</v>
          </cell>
          <cell r="E8916" t="str">
            <v>MA</v>
          </cell>
          <cell r="F8916" t="str">
            <v>P1</v>
          </cell>
          <cell r="G8916" t="str">
            <v>SMALL</v>
          </cell>
          <cell r="H8916" t="str">
            <v>IH</v>
          </cell>
          <cell r="I8916" t="str">
            <v>0026686 - SOARES, GARY</v>
          </cell>
        </row>
        <row r="8917">
          <cell r="A8917" t="str">
            <v>C60906IA</v>
          </cell>
          <cell r="B8917">
            <v>42185</v>
          </cell>
          <cell r="C8917" t="str">
            <v>C60906</v>
          </cell>
          <cell r="D8917" t="str">
            <v>ACP Communications Corp</v>
          </cell>
          <cell r="E8917" t="str">
            <v>MA</v>
          </cell>
          <cell r="F8917" t="str">
            <v>P1</v>
          </cell>
          <cell r="G8917" t="str">
            <v>SMALL</v>
          </cell>
          <cell r="H8917" t="str">
            <v>IA</v>
          </cell>
          <cell r="I8917" t="str">
            <v>0026591 - COMPLETE BENEFIT SOLUTIONS LLC</v>
          </cell>
        </row>
        <row r="8918">
          <cell r="A8918" t="str">
            <v>C60906IH</v>
          </cell>
          <cell r="B8918">
            <v>42185</v>
          </cell>
          <cell r="C8918" t="str">
            <v>C60906</v>
          </cell>
          <cell r="D8918" t="str">
            <v>ACP Communications Corp</v>
          </cell>
          <cell r="E8918" t="str">
            <v>MA</v>
          </cell>
          <cell r="F8918" t="str">
            <v>P1</v>
          </cell>
          <cell r="G8918" t="str">
            <v>SMALL</v>
          </cell>
          <cell r="H8918" t="str">
            <v>IH</v>
          </cell>
          <cell r="I8918" t="str">
            <v>0026591 - COMPLETE BENEFIT SOLUTIONS LLC</v>
          </cell>
        </row>
        <row r="8919">
          <cell r="A8919" t="str">
            <v>C60908IH</v>
          </cell>
          <cell r="B8919">
            <v>42185</v>
          </cell>
          <cell r="C8919" t="str">
            <v>C60908</v>
          </cell>
          <cell r="D8919" t="str">
            <v>SolarFlair Energy Inc</v>
          </cell>
          <cell r="E8919" t="str">
            <v>MA</v>
          </cell>
          <cell r="F8919" t="str">
            <v>P1</v>
          </cell>
          <cell r="G8919" t="str">
            <v>SMALL</v>
          </cell>
          <cell r="H8919" t="str">
            <v>IH</v>
          </cell>
          <cell r="I8919" t="str">
            <v>0026662 - HUB INTERNATIONAL NEW ENGLAND LLC</v>
          </cell>
        </row>
        <row r="8920">
          <cell r="A8920" t="str">
            <v>C60908JA</v>
          </cell>
          <cell r="B8920">
            <v>42185</v>
          </cell>
          <cell r="C8920" t="str">
            <v>C60908</v>
          </cell>
          <cell r="D8920" t="str">
            <v>SolarFlair Energy Inc</v>
          </cell>
          <cell r="E8920" t="str">
            <v>MA</v>
          </cell>
          <cell r="F8920" t="str">
            <v>P1</v>
          </cell>
          <cell r="G8920" t="str">
            <v>SMALL</v>
          </cell>
          <cell r="H8920" t="str">
            <v>JA</v>
          </cell>
          <cell r="I8920" t="str">
            <v>0026662 - HUB INTERNATIONAL NEW ENGLAND LLC</v>
          </cell>
        </row>
        <row r="8921">
          <cell r="A8921" t="str">
            <v>C60909JR</v>
          </cell>
          <cell r="B8921">
            <v>42185</v>
          </cell>
          <cell r="C8921" t="str">
            <v>C60909</v>
          </cell>
          <cell r="D8921" t="str">
            <v>Friends of Manchester Animal Shelter</v>
          </cell>
          <cell r="E8921" t="str">
            <v>NH</v>
          </cell>
          <cell r="F8921" t="str">
            <v>P1</v>
          </cell>
          <cell r="G8921" t="str">
            <v>SMALL</v>
          </cell>
          <cell r="H8921" t="str">
            <v>JR</v>
          </cell>
          <cell r="I8921" t="str">
            <v>0028219 - EASTERN BENEFITS GROUP</v>
          </cell>
        </row>
        <row r="8922">
          <cell r="A8922" t="str">
            <v>C60911JH</v>
          </cell>
          <cell r="B8922">
            <v>42185</v>
          </cell>
          <cell r="C8922" t="str">
            <v>C60911</v>
          </cell>
          <cell r="D8922" t="str">
            <v>Great Falls Insurance Co.</v>
          </cell>
          <cell r="E8922" t="str">
            <v>ME</v>
          </cell>
          <cell r="F8922" t="str">
            <v>P1</v>
          </cell>
          <cell r="G8922" t="str">
            <v>SMALL</v>
          </cell>
          <cell r="H8922" t="str">
            <v>JH</v>
          </cell>
          <cell r="I8922" t="str">
            <v>0026622 - ACADIA BENEFITS INC</v>
          </cell>
        </row>
        <row r="8923">
          <cell r="A8923" t="str">
            <v>C60912IH</v>
          </cell>
          <cell r="B8923">
            <v>42185</v>
          </cell>
          <cell r="C8923" t="str">
            <v>C60912</v>
          </cell>
          <cell r="D8923" t="str">
            <v>Kesner Godes &amp; Morrissey LLC</v>
          </cell>
          <cell r="E8923" t="str">
            <v>MA</v>
          </cell>
          <cell r="F8923" t="str">
            <v>P1</v>
          </cell>
          <cell r="G8923" t="str">
            <v>SMALL</v>
          </cell>
          <cell r="H8923" t="str">
            <v>IH</v>
          </cell>
          <cell r="I8923" t="str">
            <v>0026796 - AXIAL BENEFITS GROUP LLC</v>
          </cell>
        </row>
        <row r="8924">
          <cell r="A8924" t="str">
            <v>C60913IH</v>
          </cell>
          <cell r="B8924">
            <v>42185</v>
          </cell>
          <cell r="C8924" t="str">
            <v>C60913</v>
          </cell>
          <cell r="D8924" t="str">
            <v>Sanphy Podiatry Group Inc</v>
          </cell>
          <cell r="E8924" t="str">
            <v>MA</v>
          </cell>
          <cell r="F8924" t="str">
            <v>P1</v>
          </cell>
          <cell r="G8924" t="str">
            <v>SMALL</v>
          </cell>
          <cell r="H8924" t="str">
            <v>IH</v>
          </cell>
          <cell r="I8924" t="str">
            <v>0026821 - SMALL BUSINESS INSURANCE AGENCY INC</v>
          </cell>
        </row>
        <row r="8925">
          <cell r="A8925" t="str">
            <v>C60914JM</v>
          </cell>
          <cell r="B8925">
            <v>42185</v>
          </cell>
          <cell r="C8925" t="str">
            <v>C60914</v>
          </cell>
          <cell r="D8925" t="str">
            <v>Blake Scott Pizza LLC</v>
          </cell>
          <cell r="E8925" t="str">
            <v>NH</v>
          </cell>
          <cell r="F8925" t="str">
            <v>P1</v>
          </cell>
          <cell r="G8925" t="str">
            <v>SMALL</v>
          </cell>
          <cell r="H8925" t="str">
            <v>JM</v>
          </cell>
          <cell r="I8925" t="str">
            <v>0031878 - CGI EMPLOYEE BENEFITS GROUP</v>
          </cell>
        </row>
        <row r="8926">
          <cell r="A8926" t="str">
            <v>C60915IA</v>
          </cell>
          <cell r="B8926">
            <v>42185</v>
          </cell>
          <cell r="C8926" t="str">
            <v>C60915</v>
          </cell>
          <cell r="D8926" t="str">
            <v>Systems &amp; Technology Research LLC</v>
          </cell>
          <cell r="E8926" t="str">
            <v>MA</v>
          </cell>
          <cell r="F8926" t="str">
            <v>P1</v>
          </cell>
          <cell r="G8926" t="str">
            <v>SMALL</v>
          </cell>
          <cell r="H8926" t="str">
            <v>IA</v>
          </cell>
          <cell r="I8926" t="str">
            <v>0034262 - PAYCHEX AGENCY INC</v>
          </cell>
        </row>
        <row r="8927">
          <cell r="A8927" t="str">
            <v>C60915IH</v>
          </cell>
          <cell r="B8927">
            <v>42185</v>
          </cell>
          <cell r="C8927" t="str">
            <v>C60915</v>
          </cell>
          <cell r="D8927" t="str">
            <v>Systems &amp; Technology Research LLC</v>
          </cell>
          <cell r="E8927" t="str">
            <v>MA</v>
          </cell>
          <cell r="F8927" t="str">
            <v>P1</v>
          </cell>
          <cell r="G8927" t="str">
            <v>SMALL</v>
          </cell>
          <cell r="H8927" t="str">
            <v>IH</v>
          </cell>
          <cell r="I8927" t="str">
            <v>0034262 - PAYCHEX AGENCY INC</v>
          </cell>
        </row>
        <row r="8928">
          <cell r="A8928" t="str">
            <v>C60917IH</v>
          </cell>
          <cell r="B8928">
            <v>42185</v>
          </cell>
          <cell r="C8928" t="str">
            <v>C60917</v>
          </cell>
          <cell r="D8928" t="str">
            <v>Cambridge Energy Solutions LLC</v>
          </cell>
          <cell r="E8928" t="str">
            <v>MA</v>
          </cell>
          <cell r="F8928" t="str">
            <v>P1</v>
          </cell>
          <cell r="G8928" t="str">
            <v>SMALL</v>
          </cell>
          <cell r="H8928" t="str">
            <v>IH</v>
          </cell>
          <cell r="I8928" t="str">
            <v>0026805 - SMALL BUSINESS INSURANCE AGENCY INC</v>
          </cell>
        </row>
        <row r="8929">
          <cell r="A8929" t="str">
            <v>C60918IH</v>
          </cell>
          <cell r="B8929">
            <v>42185</v>
          </cell>
          <cell r="C8929" t="str">
            <v>C60918</v>
          </cell>
          <cell r="D8929" t="str">
            <v>Greenbaum Nagel Fisher &amp; Paliotti LLP</v>
          </cell>
          <cell r="E8929" t="str">
            <v>MA</v>
          </cell>
          <cell r="F8929" t="str">
            <v>P1</v>
          </cell>
          <cell r="G8929" t="str">
            <v>SMALL</v>
          </cell>
          <cell r="H8929" t="str">
            <v>IH</v>
          </cell>
          <cell r="I8929" t="str">
            <v>0026875 - KAPLAN, ELLEN A</v>
          </cell>
        </row>
        <row r="8930">
          <cell r="A8930" t="str">
            <v>C60918MI</v>
          </cell>
          <cell r="B8930">
            <v>42185</v>
          </cell>
          <cell r="C8930" t="str">
            <v>C60918</v>
          </cell>
          <cell r="D8930" t="str">
            <v>Greenbaum Nagel Fisher &amp; Paliotti LLP</v>
          </cell>
          <cell r="E8930" t="str">
            <v>MA</v>
          </cell>
          <cell r="F8930" t="str">
            <v>P1</v>
          </cell>
          <cell r="G8930" t="str">
            <v>MCARE</v>
          </cell>
          <cell r="H8930" t="str">
            <v>MI</v>
          </cell>
          <cell r="I8930" t="str">
            <v>0026875 - KAPLAN, ELLEN A</v>
          </cell>
        </row>
        <row r="8931">
          <cell r="A8931" t="str">
            <v>C60919IA</v>
          </cell>
          <cell r="B8931">
            <v>42185</v>
          </cell>
          <cell r="C8931" t="str">
            <v>C60919</v>
          </cell>
          <cell r="D8931" t="str">
            <v>RaNA Therapeutics Inc</v>
          </cell>
          <cell r="E8931" t="str">
            <v>MA</v>
          </cell>
          <cell r="F8931" t="str">
            <v>P1</v>
          </cell>
          <cell r="G8931" t="str">
            <v>SMALL</v>
          </cell>
          <cell r="H8931" t="str">
            <v>IA</v>
          </cell>
          <cell r="I8931" t="str">
            <v>0030999 - WILLIAM GALLAGHER  ASSOCIATES</v>
          </cell>
        </row>
        <row r="8932">
          <cell r="A8932" t="str">
            <v>C60921IA</v>
          </cell>
          <cell r="B8932">
            <v>42185</v>
          </cell>
          <cell r="C8932" t="str">
            <v>C60921</v>
          </cell>
          <cell r="D8932" t="str">
            <v>Jupiter Electric Inc</v>
          </cell>
          <cell r="E8932" t="str">
            <v>MA</v>
          </cell>
          <cell r="F8932" t="str">
            <v>P1</v>
          </cell>
          <cell r="G8932" t="str">
            <v>SMALL</v>
          </cell>
          <cell r="H8932" t="str">
            <v>IA</v>
          </cell>
          <cell r="I8932" t="str">
            <v>0026825 - AXIAL BENEFITS GROUP LLC</v>
          </cell>
        </row>
        <row r="8933">
          <cell r="A8933" t="str">
            <v>C60921IH</v>
          </cell>
          <cell r="B8933">
            <v>42185</v>
          </cell>
          <cell r="C8933" t="str">
            <v>C60921</v>
          </cell>
          <cell r="D8933" t="str">
            <v>Jupiter Electric Inc</v>
          </cell>
          <cell r="E8933" t="str">
            <v>MA</v>
          </cell>
          <cell r="F8933" t="str">
            <v>P1</v>
          </cell>
          <cell r="G8933" t="str">
            <v>SMALL</v>
          </cell>
          <cell r="H8933" t="str">
            <v>IH</v>
          </cell>
          <cell r="I8933" t="str">
            <v>0026825 - AXIAL BENEFITS GROUP LLC</v>
          </cell>
        </row>
        <row r="8934">
          <cell r="A8934" t="str">
            <v>C60922IV</v>
          </cell>
          <cell r="B8934">
            <v>42185</v>
          </cell>
          <cell r="C8934" t="str">
            <v>C60922</v>
          </cell>
          <cell r="D8934" t="str">
            <v>Coll Sacchetti &amp; Associates Inc</v>
          </cell>
          <cell r="E8934" t="str">
            <v>MA</v>
          </cell>
          <cell r="F8934" t="str">
            <v>P1</v>
          </cell>
          <cell r="G8934" t="str">
            <v>SMALL</v>
          </cell>
          <cell r="H8934" t="str">
            <v>IV</v>
          </cell>
          <cell r="I8934" t="str">
            <v>0026881 - MCCULLOM, PATRICK</v>
          </cell>
        </row>
        <row r="8935">
          <cell r="A8935" t="str">
            <v>C60923IA</v>
          </cell>
          <cell r="B8935">
            <v>42185</v>
          </cell>
          <cell r="C8935" t="str">
            <v>C60923</v>
          </cell>
          <cell r="D8935" t="str">
            <v>Chungdahm America Inc</v>
          </cell>
          <cell r="E8935" t="str">
            <v>MA</v>
          </cell>
          <cell r="F8935" t="str">
            <v>P1</v>
          </cell>
          <cell r="G8935" t="str">
            <v>SMALL</v>
          </cell>
          <cell r="H8935" t="str">
            <v>IA</v>
          </cell>
          <cell r="I8935" t="str">
            <v>0026681 - PAYCHEX AGENCY INC</v>
          </cell>
        </row>
        <row r="8936">
          <cell r="A8936" t="str">
            <v>C60927IH</v>
          </cell>
          <cell r="B8936">
            <v>42185</v>
          </cell>
          <cell r="C8936" t="str">
            <v>C60927</v>
          </cell>
          <cell r="D8936" t="str">
            <v>WikiFoods Inc</v>
          </cell>
          <cell r="E8936" t="str">
            <v>MA</v>
          </cell>
          <cell r="F8936" t="str">
            <v>P1</v>
          </cell>
          <cell r="G8936" t="str">
            <v>SMALL</v>
          </cell>
          <cell r="H8936" t="str">
            <v>IH</v>
          </cell>
          <cell r="I8936" t="str">
            <v>0026823 - BROWN &amp; BROWN OF MASSACHUSETTS LLC</v>
          </cell>
        </row>
        <row r="8937">
          <cell r="A8937" t="str">
            <v>C60927JA</v>
          </cell>
          <cell r="B8937">
            <v>42185</v>
          </cell>
          <cell r="C8937" t="str">
            <v>C60927</v>
          </cell>
          <cell r="D8937" t="str">
            <v>WikiFoods Inc</v>
          </cell>
          <cell r="E8937" t="str">
            <v>MA</v>
          </cell>
          <cell r="F8937" t="str">
            <v>P1</v>
          </cell>
          <cell r="G8937" t="str">
            <v>SMALL</v>
          </cell>
          <cell r="H8937" t="str">
            <v>JA</v>
          </cell>
          <cell r="I8937" t="str">
            <v>0026823 - BROWN &amp; BROWN OF MASSACHUSETTS LLC</v>
          </cell>
        </row>
        <row r="8938">
          <cell r="A8938" t="str">
            <v>C60929JM</v>
          </cell>
          <cell r="B8938">
            <v>42185</v>
          </cell>
          <cell r="C8938" t="str">
            <v>C60929</v>
          </cell>
          <cell r="D8938" t="str">
            <v>Granite State Economic Development Corp</v>
          </cell>
          <cell r="E8938" t="str">
            <v>NH</v>
          </cell>
          <cell r="F8938" t="str">
            <v>P1</v>
          </cell>
          <cell r="G8938" t="str">
            <v>SMALL</v>
          </cell>
          <cell r="H8938" t="str">
            <v>JM</v>
          </cell>
          <cell r="I8938" t="str">
            <v>0029412 - SBIA STRATEGIC BENEFIT &amp;</v>
          </cell>
        </row>
        <row r="8939">
          <cell r="A8939" t="str">
            <v>C60929JN</v>
          </cell>
          <cell r="B8939">
            <v>42185</v>
          </cell>
          <cell r="C8939" t="str">
            <v>C60929</v>
          </cell>
          <cell r="D8939" t="str">
            <v>Granite State Economic Development Corp</v>
          </cell>
          <cell r="E8939" t="str">
            <v>NH</v>
          </cell>
          <cell r="F8939" t="str">
            <v>P1</v>
          </cell>
          <cell r="G8939" t="str">
            <v>SMALL</v>
          </cell>
          <cell r="H8939" t="str">
            <v>JN</v>
          </cell>
          <cell r="I8939" t="str">
            <v>0029412 - SBIA STRATEGIC BENEFIT &amp;</v>
          </cell>
        </row>
        <row r="8940">
          <cell r="A8940" t="str">
            <v>C60932JM</v>
          </cell>
          <cell r="B8940">
            <v>42185</v>
          </cell>
          <cell r="C8940" t="str">
            <v>C60932</v>
          </cell>
          <cell r="D8940" t="str">
            <v>Spyglass Partners LLC</v>
          </cell>
          <cell r="E8940" t="str">
            <v>NH</v>
          </cell>
          <cell r="F8940" t="str">
            <v>P1</v>
          </cell>
          <cell r="G8940" t="str">
            <v>SMALL</v>
          </cell>
          <cell r="H8940" t="str">
            <v>JM</v>
          </cell>
          <cell r="I8940" t="str">
            <v>0035745 - GRANITE GROUP BENEFITS LLC</v>
          </cell>
        </row>
        <row r="8941">
          <cell r="A8941" t="str">
            <v>C60933IH</v>
          </cell>
          <cell r="B8941">
            <v>42185</v>
          </cell>
          <cell r="C8941" t="str">
            <v>C60933</v>
          </cell>
          <cell r="D8941" t="str">
            <v>Mid Cape Collision LLC</v>
          </cell>
          <cell r="E8941" t="str">
            <v>MA</v>
          </cell>
          <cell r="F8941" t="str">
            <v>P1</v>
          </cell>
          <cell r="G8941" t="str">
            <v>SMALL</v>
          </cell>
          <cell r="H8941" t="str">
            <v>IH</v>
          </cell>
          <cell r="I8941" t="str">
            <v>0026842 - ROGERS &amp; GRAY INSURANCE AGENCY</v>
          </cell>
        </row>
        <row r="8942">
          <cell r="A8942" t="str">
            <v>C60934IH</v>
          </cell>
          <cell r="B8942">
            <v>42185</v>
          </cell>
          <cell r="C8942" t="str">
            <v>C60934</v>
          </cell>
          <cell r="D8942" t="str">
            <v>Barbara Fish Lee</v>
          </cell>
          <cell r="E8942" t="str">
            <v>MA</v>
          </cell>
          <cell r="F8942" t="str">
            <v>P1</v>
          </cell>
          <cell r="G8942" t="str">
            <v>SMALL</v>
          </cell>
          <cell r="H8942" t="str">
            <v>IH</v>
          </cell>
          <cell r="I8942" t="str">
            <v>0032584 - WEINER COMPANY, THE</v>
          </cell>
        </row>
        <row r="8943">
          <cell r="A8943" t="str">
            <v>C60935IH</v>
          </cell>
          <cell r="B8943">
            <v>42185</v>
          </cell>
          <cell r="C8943" t="str">
            <v>C60935</v>
          </cell>
          <cell r="D8943" t="str">
            <v>Marina Pinkas DMD PC</v>
          </cell>
          <cell r="E8943" t="str">
            <v>MA</v>
          </cell>
          <cell r="F8943" t="str">
            <v>P1</v>
          </cell>
          <cell r="G8943" t="str">
            <v>SMALL</v>
          </cell>
          <cell r="H8943" t="str">
            <v>IH</v>
          </cell>
          <cell r="I8943" t="str">
            <v>0026846 - BAR INSURANCE BROKERAGE INC</v>
          </cell>
        </row>
        <row r="8944">
          <cell r="A8944" t="str">
            <v>C60936JA</v>
          </cell>
          <cell r="B8944">
            <v>42185</v>
          </cell>
          <cell r="C8944" t="str">
            <v>C60936</v>
          </cell>
          <cell r="D8944" t="str">
            <v>Mark G Gilchrist MD LLC</v>
          </cell>
          <cell r="E8944" t="str">
            <v>MA</v>
          </cell>
          <cell r="F8944" t="str">
            <v>P1</v>
          </cell>
          <cell r="G8944" t="str">
            <v>SMALL</v>
          </cell>
          <cell r="H8944" t="str">
            <v>JA</v>
          </cell>
          <cell r="I8944" t="str">
            <v>0026900 - NEW ENGLAND MEDICAL INS AGENCY LLC</v>
          </cell>
        </row>
        <row r="8945">
          <cell r="A8945" t="str">
            <v>C60938IH</v>
          </cell>
          <cell r="B8945">
            <v>42185</v>
          </cell>
          <cell r="C8945" t="str">
            <v>C60938</v>
          </cell>
          <cell r="D8945" t="str">
            <v>Todd A Pizzi DDS</v>
          </cell>
          <cell r="E8945" t="str">
            <v>MA</v>
          </cell>
          <cell r="F8945" t="str">
            <v>P1</v>
          </cell>
          <cell r="G8945" t="str">
            <v>SMALL</v>
          </cell>
          <cell r="H8945" t="str">
            <v>IH</v>
          </cell>
          <cell r="I8945" t="str">
            <v>0026837 - EMPLOYEE BENEFIT ADVISORS INC</v>
          </cell>
        </row>
        <row r="8946">
          <cell r="A8946" t="str">
            <v>C60939IH</v>
          </cell>
          <cell r="B8946">
            <v>42185</v>
          </cell>
          <cell r="C8946" t="str">
            <v>C60939</v>
          </cell>
          <cell r="D8946" t="str">
            <v>Political Asylum Immigration Representation Project Inc</v>
          </cell>
          <cell r="E8946" t="str">
            <v>MA</v>
          </cell>
          <cell r="F8946" t="str">
            <v>P1</v>
          </cell>
          <cell r="G8946" t="str">
            <v>SMALL</v>
          </cell>
          <cell r="H8946" t="str">
            <v>IH</v>
          </cell>
          <cell r="I8946" t="str">
            <v>0026835 - SMALL BUSINESS INSURANCE AGENCY INC</v>
          </cell>
        </row>
        <row r="8947">
          <cell r="A8947" t="str">
            <v>C60940IH</v>
          </cell>
          <cell r="B8947">
            <v>42185</v>
          </cell>
          <cell r="C8947" t="str">
            <v>C60940</v>
          </cell>
          <cell r="D8947" t="str">
            <v>Square Psychiatry LLC</v>
          </cell>
          <cell r="E8947" t="str">
            <v>MA</v>
          </cell>
          <cell r="F8947" t="str">
            <v>P1</v>
          </cell>
          <cell r="G8947" t="str">
            <v>SMALL</v>
          </cell>
          <cell r="H8947" t="str">
            <v>IH</v>
          </cell>
          <cell r="I8947" t="str">
            <v>0032247 - PAYCHEX AGENCY INC</v>
          </cell>
        </row>
        <row r="8948">
          <cell r="A8948" t="str">
            <v>C60941IH</v>
          </cell>
          <cell r="B8948">
            <v>42185</v>
          </cell>
          <cell r="C8948" t="str">
            <v>C60941</v>
          </cell>
          <cell r="D8948" t="str">
            <v>Daigle &amp; Associates LLP</v>
          </cell>
          <cell r="E8948" t="str">
            <v>MA</v>
          </cell>
          <cell r="F8948" t="str">
            <v>P1</v>
          </cell>
          <cell r="G8948" t="str">
            <v>SMALL</v>
          </cell>
          <cell r="H8948" t="str">
            <v>IH</v>
          </cell>
          <cell r="I8948" t="str">
            <v>0026892 - NORTHWESTERN BENEFIT ASSOC INSURANCE AGCY INC</v>
          </cell>
        </row>
        <row r="8949">
          <cell r="A8949" t="str">
            <v>C60942IV</v>
          </cell>
          <cell r="B8949">
            <v>42185</v>
          </cell>
          <cell r="C8949" t="str">
            <v>C60942</v>
          </cell>
          <cell r="D8949" t="str">
            <v>Woodcrest Kennel LLC</v>
          </cell>
          <cell r="E8949" t="str">
            <v>NH</v>
          </cell>
          <cell r="F8949" t="str">
            <v>P1</v>
          </cell>
          <cell r="G8949" t="str">
            <v>SMALL</v>
          </cell>
          <cell r="H8949" t="str">
            <v>IV</v>
          </cell>
          <cell r="I8949" t="str">
            <v>0029778 - GRANITE GROUP BENEFITS LLC</v>
          </cell>
        </row>
        <row r="8950">
          <cell r="A8950" t="str">
            <v>C60943JN</v>
          </cell>
          <cell r="B8950">
            <v>42185</v>
          </cell>
          <cell r="C8950" t="str">
            <v>C60943</v>
          </cell>
          <cell r="D8950" t="str">
            <v>193 South River Road LLC</v>
          </cell>
          <cell r="E8950" t="str">
            <v>NH</v>
          </cell>
          <cell r="F8950" t="str">
            <v>P1</v>
          </cell>
          <cell r="G8950" t="str">
            <v>SMALL</v>
          </cell>
          <cell r="H8950" t="str">
            <v>JN</v>
          </cell>
          <cell r="I8950" t="str">
            <v>0026749 - CROSS INSURANCE - MANCHESTER</v>
          </cell>
        </row>
        <row r="8951">
          <cell r="A8951" t="str">
            <v>C60944IH</v>
          </cell>
          <cell r="B8951">
            <v>42185</v>
          </cell>
          <cell r="C8951" t="str">
            <v>C60944</v>
          </cell>
          <cell r="D8951" t="str">
            <v>Allena Pharmaceuticals Inc</v>
          </cell>
          <cell r="E8951" t="str">
            <v>MA</v>
          </cell>
          <cell r="F8951" t="str">
            <v>P1</v>
          </cell>
          <cell r="G8951" t="str">
            <v>SMALL</v>
          </cell>
          <cell r="H8951" t="str">
            <v>IH</v>
          </cell>
          <cell r="I8951" t="str">
            <v>0026828 - NORTHWESTERN BENEFIT ASSOC INSURANCE AGCY INC</v>
          </cell>
        </row>
        <row r="8952">
          <cell r="A8952" t="str">
            <v>C60946IH</v>
          </cell>
          <cell r="B8952">
            <v>42185</v>
          </cell>
          <cell r="C8952" t="str">
            <v>C60946</v>
          </cell>
          <cell r="D8952" t="str">
            <v>Patriot Services Inc</v>
          </cell>
          <cell r="E8952" t="str">
            <v>MA</v>
          </cell>
          <cell r="F8952" t="str">
            <v>P1</v>
          </cell>
          <cell r="G8952" t="str">
            <v>SMALL</v>
          </cell>
          <cell r="H8952" t="str">
            <v>IH</v>
          </cell>
          <cell r="I8952" t="str">
            <v>0030528 - DIGITAL INSURANCE AGENCY INC</v>
          </cell>
        </row>
        <row r="8953">
          <cell r="A8953" t="str">
            <v>C60950IH</v>
          </cell>
          <cell r="B8953">
            <v>42185</v>
          </cell>
          <cell r="C8953" t="str">
            <v>C60950</v>
          </cell>
          <cell r="D8953" t="str">
            <v>Kneeland Plumbing &amp; Heating Inc</v>
          </cell>
          <cell r="E8953" t="str">
            <v>MA</v>
          </cell>
          <cell r="F8953" t="str">
            <v>P1</v>
          </cell>
          <cell r="G8953" t="str">
            <v>SMALL</v>
          </cell>
          <cell r="H8953" t="str">
            <v>IH</v>
          </cell>
          <cell r="I8953" t="str">
            <v>0026897 - SMALL BUSINESS INSURANCE AGENCY INC</v>
          </cell>
        </row>
        <row r="8954">
          <cell r="A8954" t="str">
            <v>C60951IH</v>
          </cell>
          <cell r="B8954">
            <v>42185</v>
          </cell>
          <cell r="C8954" t="str">
            <v>C60951</v>
          </cell>
          <cell r="D8954" t="str">
            <v>JT Haffey Builders Inc</v>
          </cell>
          <cell r="E8954" t="str">
            <v>MA</v>
          </cell>
          <cell r="F8954" t="str">
            <v>P1</v>
          </cell>
          <cell r="G8954" t="str">
            <v>SMALL</v>
          </cell>
          <cell r="H8954" t="str">
            <v>IH</v>
          </cell>
          <cell r="I8954" t="str">
            <v>0026801 - BRUCE CROHN LLC</v>
          </cell>
        </row>
        <row r="8955">
          <cell r="A8955" t="str">
            <v>C60954IH</v>
          </cell>
          <cell r="B8955">
            <v>42185</v>
          </cell>
          <cell r="C8955" t="str">
            <v>C60954</v>
          </cell>
          <cell r="D8955" t="str">
            <v>Richard Shea DMD</v>
          </cell>
          <cell r="E8955" t="str">
            <v>MA</v>
          </cell>
          <cell r="F8955" t="str">
            <v>P1</v>
          </cell>
          <cell r="G8955" t="str">
            <v>SMALL</v>
          </cell>
          <cell r="H8955" t="str">
            <v>IH</v>
          </cell>
          <cell r="I8955" t="str">
            <v>0027599 - HRK BROKERAGE SERVICES LLC</v>
          </cell>
        </row>
        <row r="8956">
          <cell r="A8956" t="str">
            <v>C60955IH</v>
          </cell>
          <cell r="B8956">
            <v>42185</v>
          </cell>
          <cell r="C8956" t="str">
            <v>C60955</v>
          </cell>
          <cell r="D8956" t="str">
            <v>PersonalMDs LLC</v>
          </cell>
          <cell r="E8956" t="str">
            <v>MA</v>
          </cell>
          <cell r="F8956" t="str">
            <v>P1</v>
          </cell>
          <cell r="G8956" t="str">
            <v>SMALL</v>
          </cell>
          <cell r="H8956" t="str">
            <v>IH</v>
          </cell>
          <cell r="I8956" t="str">
            <v>0028236 - EASTERN BENEFITS GROUP</v>
          </cell>
        </row>
        <row r="8957">
          <cell r="A8957" t="str">
            <v>C60956IH</v>
          </cell>
          <cell r="B8957">
            <v>42185</v>
          </cell>
          <cell r="C8957" t="str">
            <v>C60956</v>
          </cell>
          <cell r="D8957" t="str">
            <v>Brewster Baptist Church</v>
          </cell>
          <cell r="E8957" t="str">
            <v>MA</v>
          </cell>
          <cell r="F8957" t="str">
            <v>P1</v>
          </cell>
          <cell r="G8957" t="str">
            <v>SMALL</v>
          </cell>
          <cell r="H8957" t="str">
            <v>IH</v>
          </cell>
          <cell r="I8957" t="str">
            <v>0026873 - HARPER, ANNA</v>
          </cell>
        </row>
        <row r="8958">
          <cell r="A8958" t="str">
            <v>C60957IV</v>
          </cell>
          <cell r="B8958">
            <v>42185</v>
          </cell>
          <cell r="C8958" t="str">
            <v>C60957</v>
          </cell>
          <cell r="D8958" t="str">
            <v>SONATA Housing Inc</v>
          </cell>
          <cell r="E8958" t="str">
            <v>NH</v>
          </cell>
          <cell r="F8958" t="str">
            <v>P1</v>
          </cell>
          <cell r="G8958" t="str">
            <v>SMALL</v>
          </cell>
          <cell r="H8958" t="str">
            <v>IV</v>
          </cell>
          <cell r="I8958" t="str">
            <v>0029776 - GRANITE GROUP BENEFITS LLC</v>
          </cell>
        </row>
        <row r="8959">
          <cell r="A8959" t="str">
            <v>C60958IH</v>
          </cell>
          <cell r="B8959">
            <v>42185</v>
          </cell>
          <cell r="C8959" t="str">
            <v>C60958</v>
          </cell>
          <cell r="D8959" t="str">
            <v>Save That Stuff Inc</v>
          </cell>
          <cell r="E8959" t="str">
            <v>MA</v>
          </cell>
          <cell r="F8959" t="str">
            <v>P1</v>
          </cell>
          <cell r="G8959" t="str">
            <v>SMALL</v>
          </cell>
          <cell r="H8959" t="str">
            <v>IH</v>
          </cell>
          <cell r="I8959" t="str">
            <v>0026765 - BRUCE CROHN LLC</v>
          </cell>
        </row>
        <row r="8960">
          <cell r="A8960" t="str">
            <v>C60960IH</v>
          </cell>
          <cell r="B8960">
            <v>42185</v>
          </cell>
          <cell r="C8960" t="str">
            <v>C60960</v>
          </cell>
          <cell r="D8960" t="str">
            <v>AcadiaSoft Inc</v>
          </cell>
          <cell r="E8960" t="str">
            <v>MA</v>
          </cell>
          <cell r="F8960" t="str">
            <v>P1</v>
          </cell>
          <cell r="G8960" t="str">
            <v>SMALL</v>
          </cell>
          <cell r="H8960" t="str">
            <v>IH</v>
          </cell>
          <cell r="I8960" t="str">
            <v>0026902 - TGA CROSS INSURANCE INC</v>
          </cell>
        </row>
        <row r="8961">
          <cell r="A8961" t="str">
            <v>C60961IV</v>
          </cell>
          <cell r="B8961">
            <v>42185</v>
          </cell>
          <cell r="C8961" t="str">
            <v>C60961</v>
          </cell>
          <cell r="D8961" t="str">
            <v>Darling Industrial Group, Inc.</v>
          </cell>
          <cell r="E8961" t="str">
            <v>ME</v>
          </cell>
          <cell r="F8961" t="str">
            <v>P1</v>
          </cell>
          <cell r="G8961" t="str">
            <v>SMALL</v>
          </cell>
          <cell r="H8961" t="str">
            <v>IV</v>
          </cell>
          <cell r="I8961" t="str">
            <v>0026741 - MORRIS INSURANCE SERVICES INC</v>
          </cell>
        </row>
        <row r="8962">
          <cell r="A8962" t="str">
            <v>C60962IH</v>
          </cell>
          <cell r="B8962">
            <v>42185</v>
          </cell>
          <cell r="C8962" t="str">
            <v>C60962</v>
          </cell>
          <cell r="D8962" t="str">
            <v>Superconducting Systems Inc</v>
          </cell>
          <cell r="E8962" t="str">
            <v>MA</v>
          </cell>
          <cell r="F8962" t="str">
            <v>P1</v>
          </cell>
          <cell r="G8962" t="str">
            <v>SMALL</v>
          </cell>
          <cell r="H8962" t="str">
            <v>IH</v>
          </cell>
          <cell r="I8962" t="str">
            <v>0026820 - SMALL BUSINESS INSURANCE AGENCY INC</v>
          </cell>
        </row>
        <row r="8963">
          <cell r="A8963" t="str">
            <v>C60963IH</v>
          </cell>
          <cell r="B8963">
            <v>42185</v>
          </cell>
          <cell r="C8963" t="str">
            <v>C60963</v>
          </cell>
          <cell r="D8963" t="str">
            <v>Dennis Equipment Co Inc</v>
          </cell>
          <cell r="E8963" t="str">
            <v>MA</v>
          </cell>
          <cell r="F8963" t="str">
            <v>P1</v>
          </cell>
          <cell r="G8963" t="str">
            <v>SMALL</v>
          </cell>
          <cell r="H8963" t="str">
            <v>IH</v>
          </cell>
          <cell r="I8963" t="str">
            <v>0034826 - COMPLETE BENEFIT SOLUTIONS LLC</v>
          </cell>
        </row>
        <row r="8964">
          <cell r="A8964" t="str">
            <v>C60965IH</v>
          </cell>
          <cell r="B8964">
            <v>42185</v>
          </cell>
          <cell r="C8964" t="str">
            <v>C60965</v>
          </cell>
          <cell r="D8964" t="str">
            <v>State Cleaning Service Inc</v>
          </cell>
          <cell r="E8964" t="str">
            <v>MA</v>
          </cell>
          <cell r="F8964" t="str">
            <v>P1</v>
          </cell>
          <cell r="G8964" t="str">
            <v>SMALL</v>
          </cell>
          <cell r="H8964" t="str">
            <v>IH</v>
          </cell>
          <cell r="I8964" t="str">
            <v>0026803 - RODMAN INSURANCE</v>
          </cell>
        </row>
        <row r="8965">
          <cell r="A8965" t="str">
            <v>C60966IH</v>
          </cell>
          <cell r="B8965">
            <v>42185</v>
          </cell>
          <cell r="C8965" t="str">
            <v>C60966</v>
          </cell>
          <cell r="D8965" t="str">
            <v>Climate Engineering LLC</v>
          </cell>
          <cell r="E8965" t="str">
            <v>MA</v>
          </cell>
          <cell r="F8965" t="str">
            <v>P1</v>
          </cell>
          <cell r="G8965" t="str">
            <v>SMALL</v>
          </cell>
          <cell r="H8965" t="str">
            <v>IH</v>
          </cell>
          <cell r="I8965" t="str">
            <v>0026872 - UNITED BUSINESSMANS INSURANCE AGENCY</v>
          </cell>
        </row>
        <row r="8966">
          <cell r="A8966" t="str">
            <v>C60966JA</v>
          </cell>
          <cell r="B8966">
            <v>42185</v>
          </cell>
          <cell r="C8966" t="str">
            <v>C60966</v>
          </cell>
          <cell r="D8966" t="str">
            <v>Climate Engineering LLC</v>
          </cell>
          <cell r="E8966" t="str">
            <v>MA</v>
          </cell>
          <cell r="F8966" t="str">
            <v>P1</v>
          </cell>
          <cell r="G8966" t="str">
            <v>SMALL</v>
          </cell>
          <cell r="H8966" t="str">
            <v>JA</v>
          </cell>
          <cell r="I8966" t="str">
            <v>0026872 - UNITED BUSINESSMANS INSURANCE AGENCY</v>
          </cell>
        </row>
        <row r="8967">
          <cell r="A8967" t="str">
            <v>C60970IH</v>
          </cell>
          <cell r="B8967">
            <v>42185</v>
          </cell>
          <cell r="C8967" t="str">
            <v>C60970</v>
          </cell>
          <cell r="D8967" t="str">
            <v>Sawan &amp; Sawan DMD PC</v>
          </cell>
          <cell r="E8967" t="str">
            <v>MA</v>
          </cell>
          <cell r="F8967" t="str">
            <v>P1</v>
          </cell>
          <cell r="G8967" t="str">
            <v>SMALL</v>
          </cell>
          <cell r="H8967" t="str">
            <v>IH</v>
          </cell>
          <cell r="I8967" t="str">
            <v>0026880 - SPRING INSURANCE GROUP LLC</v>
          </cell>
        </row>
        <row r="8968">
          <cell r="A8968" t="str">
            <v>C60970MI</v>
          </cell>
          <cell r="B8968">
            <v>42185</v>
          </cell>
          <cell r="C8968" t="str">
            <v>C60970</v>
          </cell>
          <cell r="D8968" t="str">
            <v>Sawan &amp; Sawan DMD PC</v>
          </cell>
          <cell r="E8968" t="str">
            <v>MA</v>
          </cell>
          <cell r="F8968" t="str">
            <v>P1</v>
          </cell>
          <cell r="G8968" t="str">
            <v>MCARE</v>
          </cell>
          <cell r="H8968" t="str">
            <v>MI</v>
          </cell>
          <cell r="I8968" t="str">
            <v>0026880 - SPRING INSURANCE GROUP LLC</v>
          </cell>
        </row>
        <row r="8969">
          <cell r="A8969" t="str">
            <v>C60973IH</v>
          </cell>
          <cell r="B8969">
            <v>42185</v>
          </cell>
          <cell r="C8969" t="str">
            <v>C60973</v>
          </cell>
          <cell r="D8969" t="str">
            <v>V &amp; G Plumbing &amp; Heating Company</v>
          </cell>
          <cell r="E8969" t="str">
            <v>MA</v>
          </cell>
          <cell r="F8969" t="str">
            <v>P1</v>
          </cell>
          <cell r="G8969" t="str">
            <v>SMALL</v>
          </cell>
          <cell r="H8969" t="str">
            <v>IH</v>
          </cell>
          <cell r="I8969" t="str">
            <v>0026773 - ABG INSURANCE AGENCY INC</v>
          </cell>
        </row>
        <row r="8970">
          <cell r="A8970" t="str">
            <v>C60974IH</v>
          </cell>
          <cell r="B8970">
            <v>42185</v>
          </cell>
          <cell r="C8970" t="str">
            <v>C60974</v>
          </cell>
          <cell r="D8970" t="str">
            <v>Immunexcite Inc</v>
          </cell>
          <cell r="E8970" t="str">
            <v>MA</v>
          </cell>
          <cell r="F8970" t="str">
            <v>P1</v>
          </cell>
          <cell r="G8970" t="str">
            <v>SMALL</v>
          </cell>
          <cell r="H8970" t="str">
            <v>IH</v>
          </cell>
          <cell r="I8970" t="str">
            <v>0033726 - BP BENEFITS LLC</v>
          </cell>
        </row>
        <row r="8971">
          <cell r="A8971" t="str">
            <v>C60975IH</v>
          </cell>
          <cell r="B8971">
            <v>42185</v>
          </cell>
          <cell r="C8971" t="str">
            <v>C60975</v>
          </cell>
          <cell r="D8971" t="str">
            <v>New Boston Village Primary Care</v>
          </cell>
          <cell r="E8971" t="str">
            <v>MA</v>
          </cell>
          <cell r="F8971" t="str">
            <v>P1</v>
          </cell>
          <cell r="G8971" t="str">
            <v>SMALL</v>
          </cell>
          <cell r="H8971" t="str">
            <v>IH</v>
          </cell>
          <cell r="I8971" t="str">
            <v>0026895 - HARPER, ANNA</v>
          </cell>
        </row>
        <row r="8972">
          <cell r="A8972" t="str">
            <v>C60976IH</v>
          </cell>
          <cell r="B8972">
            <v>42185</v>
          </cell>
          <cell r="C8972" t="str">
            <v>C60976</v>
          </cell>
          <cell r="D8972" t="str">
            <v>Glavin Construction Co Inc</v>
          </cell>
          <cell r="E8972" t="str">
            <v>MA</v>
          </cell>
          <cell r="F8972" t="str">
            <v>P1</v>
          </cell>
          <cell r="G8972" t="str">
            <v>SMALL</v>
          </cell>
          <cell r="H8972" t="str">
            <v>IH</v>
          </cell>
          <cell r="I8972" t="str">
            <v>0026883 - SMALL BUSINESS INSURANCE AGENCY INC</v>
          </cell>
        </row>
        <row r="8973">
          <cell r="A8973" t="str">
            <v>C60977JA</v>
          </cell>
          <cell r="B8973">
            <v>42185</v>
          </cell>
          <cell r="C8973" t="str">
            <v>C60977</v>
          </cell>
          <cell r="D8973" t="str">
            <v>1369 LLC</v>
          </cell>
          <cell r="E8973" t="str">
            <v>MA</v>
          </cell>
          <cell r="F8973" t="str">
            <v>P1</v>
          </cell>
          <cell r="G8973" t="str">
            <v>SMALL</v>
          </cell>
          <cell r="H8973" t="str">
            <v>JA</v>
          </cell>
          <cell r="I8973" t="str">
            <v>0026814 - COMPREHENSIVE INS PROVIDERS INC</v>
          </cell>
        </row>
        <row r="8974">
          <cell r="A8974" t="str">
            <v>C60978PO</v>
          </cell>
          <cell r="B8974">
            <v>42185</v>
          </cell>
          <cell r="C8974" t="str">
            <v>C60978</v>
          </cell>
          <cell r="D8974" t="str">
            <v>Mainely Grass, Inc</v>
          </cell>
          <cell r="E8974" t="str">
            <v>ME</v>
          </cell>
          <cell r="F8974" t="str">
            <v>P1</v>
          </cell>
          <cell r="G8974" t="str">
            <v>SMALL</v>
          </cell>
          <cell r="H8974" t="str">
            <v>PO</v>
          </cell>
          <cell r="I8974" t="str">
            <v>0026747 - BEACON INTEGRATED RESOURCES</v>
          </cell>
        </row>
        <row r="8975">
          <cell r="A8975" t="str">
            <v>C60979IH</v>
          </cell>
          <cell r="B8975">
            <v>42185</v>
          </cell>
          <cell r="C8975" t="str">
            <v>C60979</v>
          </cell>
          <cell r="D8975" t="str">
            <v>The Incisal Edge</v>
          </cell>
          <cell r="E8975" t="str">
            <v>MA</v>
          </cell>
          <cell r="F8975" t="str">
            <v>P1</v>
          </cell>
          <cell r="G8975" t="str">
            <v>SMALL</v>
          </cell>
          <cell r="H8975" t="str">
            <v>IH</v>
          </cell>
          <cell r="I8975" t="str">
            <v>0026876 - LINNANE, ROBERT M</v>
          </cell>
        </row>
        <row r="8976">
          <cell r="A8976" t="str">
            <v>C60983JA</v>
          </cell>
          <cell r="B8976">
            <v>42185</v>
          </cell>
          <cell r="C8976" t="str">
            <v>C60983</v>
          </cell>
          <cell r="D8976" t="str">
            <v>Melanson Bros Inc</v>
          </cell>
          <cell r="E8976" t="str">
            <v>MA</v>
          </cell>
          <cell r="F8976" t="str">
            <v>P1</v>
          </cell>
          <cell r="G8976" t="str">
            <v>SMALL</v>
          </cell>
          <cell r="H8976" t="str">
            <v>JA</v>
          </cell>
          <cell r="I8976" t="str">
            <v>0026794 - JAMES J HERLIHY INSURANCE AGENCY INC</v>
          </cell>
        </row>
        <row r="8977">
          <cell r="A8977" t="str">
            <v>C60985IA</v>
          </cell>
          <cell r="B8977">
            <v>42185</v>
          </cell>
          <cell r="C8977" t="str">
            <v>C60985</v>
          </cell>
          <cell r="D8977" t="str">
            <v>T1D First Inc</v>
          </cell>
          <cell r="E8977" t="str">
            <v>MA</v>
          </cell>
          <cell r="F8977" t="str">
            <v>P1</v>
          </cell>
          <cell r="G8977" t="str">
            <v>SMALL</v>
          </cell>
          <cell r="H8977" t="str">
            <v>IA</v>
          </cell>
          <cell r="I8977" t="str">
            <v>0031553 - WEST RIDGE INSURANCE AGENCY INC</v>
          </cell>
        </row>
        <row r="8978">
          <cell r="A8978" t="str">
            <v>C60985IH</v>
          </cell>
          <cell r="B8978">
            <v>42185</v>
          </cell>
          <cell r="C8978" t="str">
            <v>C60985</v>
          </cell>
          <cell r="D8978" t="str">
            <v>T1D First Inc</v>
          </cell>
          <cell r="E8978" t="str">
            <v>MA</v>
          </cell>
          <cell r="F8978" t="str">
            <v>P1</v>
          </cell>
          <cell r="G8978" t="str">
            <v>SMALL</v>
          </cell>
          <cell r="H8978" t="str">
            <v>IH</v>
          </cell>
          <cell r="I8978" t="str">
            <v>0031553 - WEST RIDGE INSURANCE AGENCY INC</v>
          </cell>
        </row>
        <row r="8979">
          <cell r="A8979" t="str">
            <v>C60986JN</v>
          </cell>
          <cell r="B8979">
            <v>42185</v>
          </cell>
          <cell r="C8979" t="str">
            <v>C60986</v>
          </cell>
          <cell r="D8979" t="str">
            <v>Jean Louis Management LLC</v>
          </cell>
          <cell r="E8979" t="str">
            <v>NH</v>
          </cell>
          <cell r="F8979" t="str">
            <v>P1</v>
          </cell>
          <cell r="G8979" t="str">
            <v>SMALL</v>
          </cell>
          <cell r="H8979" t="str">
            <v>JN</v>
          </cell>
          <cell r="I8979" t="str">
            <v>0026754 - FOY INSURANCE GROUP</v>
          </cell>
        </row>
        <row r="8980">
          <cell r="A8980" t="str">
            <v>C60987IH</v>
          </cell>
          <cell r="B8980">
            <v>42185</v>
          </cell>
          <cell r="C8980" t="str">
            <v>C60987</v>
          </cell>
          <cell r="D8980" t="str">
            <v>Landscape Depot Inc</v>
          </cell>
          <cell r="E8980" t="str">
            <v>MA</v>
          </cell>
          <cell r="F8980" t="str">
            <v>P1</v>
          </cell>
          <cell r="G8980" t="str">
            <v>SMALL</v>
          </cell>
          <cell r="H8980" t="str">
            <v>IH</v>
          </cell>
          <cell r="I8980" t="str">
            <v>0026792 - CORE BENEFITS GROUP INC</v>
          </cell>
        </row>
        <row r="8981">
          <cell r="A8981" t="str">
            <v>C60991JH</v>
          </cell>
          <cell r="B8981">
            <v>42185</v>
          </cell>
          <cell r="C8981" t="str">
            <v>C60991</v>
          </cell>
          <cell r="D8981" t="str">
            <v>Nonesuch River Golf Club, LLC</v>
          </cell>
          <cell r="E8981" t="str">
            <v>ME</v>
          </cell>
          <cell r="F8981" t="str">
            <v>P1</v>
          </cell>
          <cell r="G8981" t="str">
            <v>SMALL</v>
          </cell>
          <cell r="H8981" t="str">
            <v>JH</v>
          </cell>
          <cell r="I8981" t="str">
            <v>0026735 - CLARK INSURANCE</v>
          </cell>
        </row>
        <row r="8982">
          <cell r="A8982" t="str">
            <v>C60992IH</v>
          </cell>
          <cell r="B8982">
            <v>42185</v>
          </cell>
          <cell r="C8982" t="str">
            <v>C60992</v>
          </cell>
          <cell r="D8982" t="str">
            <v>Knudsen Burbridge &amp; Manchur PC</v>
          </cell>
          <cell r="E8982" t="str">
            <v>MA</v>
          </cell>
          <cell r="F8982" t="str">
            <v>P1</v>
          </cell>
          <cell r="G8982" t="str">
            <v>SMALL</v>
          </cell>
          <cell r="H8982" t="str">
            <v>IH</v>
          </cell>
          <cell r="I8982" t="str">
            <v>0033728 - BP BENEFITS LLC</v>
          </cell>
        </row>
        <row r="8983">
          <cell r="A8983" t="str">
            <v>C60993JA</v>
          </cell>
          <cell r="B8983">
            <v>42185</v>
          </cell>
          <cell r="C8983" t="str">
            <v>C60993</v>
          </cell>
          <cell r="D8983" t="str">
            <v>Cal-Pak Inc</v>
          </cell>
          <cell r="E8983" t="str">
            <v>MA</v>
          </cell>
          <cell r="F8983" t="str">
            <v>P1</v>
          </cell>
          <cell r="G8983" t="str">
            <v>SMALL</v>
          </cell>
          <cell r="H8983" t="str">
            <v>JA</v>
          </cell>
          <cell r="I8983" t="str">
            <v>0026817 - BAR INSURANCE BROKERAGE INC</v>
          </cell>
        </row>
        <row r="8984">
          <cell r="A8984" t="str">
            <v>C60996JH</v>
          </cell>
          <cell r="B8984">
            <v>42185</v>
          </cell>
          <cell r="C8984" t="str">
            <v>C60996</v>
          </cell>
          <cell r="D8984" t="str">
            <v>New England Surgery Center LLC</v>
          </cell>
          <cell r="E8984" t="str">
            <v>MA</v>
          </cell>
          <cell r="F8984" t="str">
            <v>P1</v>
          </cell>
          <cell r="G8984" t="str">
            <v>SMALL</v>
          </cell>
          <cell r="H8984" t="str">
            <v>JH</v>
          </cell>
          <cell r="I8984" t="str">
            <v>0026815 - DIVIRGILIO INSURANCE AGENCY INC</v>
          </cell>
        </row>
        <row r="8985">
          <cell r="A8985" t="str">
            <v>C60999IH</v>
          </cell>
          <cell r="B8985">
            <v>42185</v>
          </cell>
          <cell r="C8985" t="str">
            <v>C60999</v>
          </cell>
          <cell r="D8985" t="str">
            <v>Sustainable Energy Advantage LLC</v>
          </cell>
          <cell r="E8985" t="str">
            <v>MA</v>
          </cell>
          <cell r="F8985" t="str">
            <v>P1</v>
          </cell>
          <cell r="G8985" t="str">
            <v>SMALL</v>
          </cell>
          <cell r="H8985" t="str">
            <v>IH</v>
          </cell>
          <cell r="I8985" t="str">
            <v>0026824 - UNITED BUSINESSMANS INSURANCE AGENCY</v>
          </cell>
        </row>
        <row r="8986">
          <cell r="A8986" t="str">
            <v>C61000IH</v>
          </cell>
          <cell r="B8986">
            <v>42185</v>
          </cell>
          <cell r="C8986" t="str">
            <v>C61000</v>
          </cell>
          <cell r="D8986" t="str">
            <v>NE Frog Pond LLC</v>
          </cell>
          <cell r="E8986" t="str">
            <v>MA</v>
          </cell>
          <cell r="F8986" t="str">
            <v>P1</v>
          </cell>
          <cell r="G8986" t="str">
            <v>SMALL</v>
          </cell>
          <cell r="H8986" t="str">
            <v>IH</v>
          </cell>
          <cell r="I8986" t="str">
            <v>0032306 - GALLAGHER BENEFIT SERVICES INC</v>
          </cell>
        </row>
        <row r="8987">
          <cell r="A8987" t="str">
            <v>C61002JA</v>
          </cell>
          <cell r="B8987">
            <v>42185</v>
          </cell>
          <cell r="C8987" t="str">
            <v>C61002</v>
          </cell>
          <cell r="D8987" t="str">
            <v>Stephen O Kovacs MD</v>
          </cell>
          <cell r="E8987" t="str">
            <v>MA</v>
          </cell>
          <cell r="F8987" t="str">
            <v>P1</v>
          </cell>
          <cell r="G8987" t="str">
            <v>SMALL</v>
          </cell>
          <cell r="H8987" t="str">
            <v>JA</v>
          </cell>
          <cell r="I8987" t="str">
            <v>0026909 - KFA BENEFITS INSURANCE LLC</v>
          </cell>
        </row>
        <row r="8988">
          <cell r="A8988" t="str">
            <v>C61003IH</v>
          </cell>
          <cell r="B8988">
            <v>42185</v>
          </cell>
          <cell r="C8988" t="str">
            <v>C61003</v>
          </cell>
          <cell r="D8988" t="str">
            <v>Pellion Technologies Inc</v>
          </cell>
          <cell r="E8988" t="str">
            <v>MA</v>
          </cell>
          <cell r="F8988" t="str">
            <v>P1</v>
          </cell>
          <cell r="G8988" t="str">
            <v>SMALL</v>
          </cell>
          <cell r="H8988" t="str">
            <v>IH</v>
          </cell>
          <cell r="I8988" t="str">
            <v>0026911 - SAPERS &amp; WALLACK</v>
          </cell>
        </row>
        <row r="8989">
          <cell r="A8989" t="str">
            <v>C61005IH</v>
          </cell>
          <cell r="B8989">
            <v>42185</v>
          </cell>
          <cell r="C8989" t="str">
            <v>C61005</v>
          </cell>
          <cell r="D8989" t="str">
            <v>Aspergers Association of New England</v>
          </cell>
          <cell r="E8989" t="str">
            <v>MA</v>
          </cell>
          <cell r="F8989" t="str">
            <v>P1</v>
          </cell>
          <cell r="G8989" t="str">
            <v>SMALL</v>
          </cell>
          <cell r="H8989" t="str">
            <v>IH</v>
          </cell>
          <cell r="I8989" t="str">
            <v>0026802 - PROCTOR &amp; CO INSURANCE AGENCY INC</v>
          </cell>
        </row>
        <row r="8990">
          <cell r="A8990" t="str">
            <v>C61009IH</v>
          </cell>
          <cell r="B8990">
            <v>42185</v>
          </cell>
          <cell r="C8990" t="str">
            <v>C61009</v>
          </cell>
          <cell r="D8990" t="str">
            <v>Precise Industries Inc</v>
          </cell>
          <cell r="E8990" t="str">
            <v>MA</v>
          </cell>
          <cell r="F8990" t="str">
            <v>P1</v>
          </cell>
          <cell r="G8990" t="str">
            <v>SMALL</v>
          </cell>
          <cell r="H8990" t="str">
            <v>IH</v>
          </cell>
          <cell r="I8990" t="str">
            <v>0026908 - PAYCHEX AGENCY INC</v>
          </cell>
        </row>
        <row r="8991">
          <cell r="A8991" t="str">
            <v>C61010IH</v>
          </cell>
          <cell r="B8991">
            <v>42185</v>
          </cell>
          <cell r="C8991" t="str">
            <v>C61010</v>
          </cell>
          <cell r="D8991" t="str">
            <v>Abine Inc</v>
          </cell>
          <cell r="E8991" t="str">
            <v>MA</v>
          </cell>
          <cell r="F8991" t="str">
            <v>P1</v>
          </cell>
          <cell r="G8991" t="str">
            <v>SMALL</v>
          </cell>
          <cell r="H8991" t="str">
            <v>IH</v>
          </cell>
          <cell r="I8991" t="str">
            <v>0026847 - BEACON INSURANCE GROUP INC</v>
          </cell>
        </row>
        <row r="8992">
          <cell r="A8992" t="str">
            <v>C61011IH</v>
          </cell>
          <cell r="B8992">
            <v>42185</v>
          </cell>
          <cell r="C8992" t="str">
            <v>C61011</v>
          </cell>
          <cell r="D8992" t="str">
            <v>Orthopedic &amp; Sports Physical Therapy of Cape Cod</v>
          </cell>
          <cell r="E8992" t="str">
            <v>MA</v>
          </cell>
          <cell r="F8992" t="str">
            <v>P1</v>
          </cell>
          <cell r="G8992" t="str">
            <v>SMALL</v>
          </cell>
          <cell r="H8992" t="str">
            <v>IH</v>
          </cell>
          <cell r="I8992" t="str">
            <v>0026904 - PARTNERS BENEFIT GROUP INC</v>
          </cell>
        </row>
        <row r="8993">
          <cell r="A8993" t="str">
            <v>C61012IA</v>
          </cell>
          <cell r="B8993">
            <v>42185</v>
          </cell>
          <cell r="C8993" t="str">
            <v>C61012</v>
          </cell>
          <cell r="D8993" t="str">
            <v>Groundwork Lawrence Inc</v>
          </cell>
          <cell r="E8993" t="str">
            <v>MA</v>
          </cell>
          <cell r="F8993" t="str">
            <v>P1</v>
          </cell>
          <cell r="G8993" t="str">
            <v>SMALL</v>
          </cell>
          <cell r="H8993" t="str">
            <v>IA</v>
          </cell>
          <cell r="I8993" t="str">
            <v>0035253 - BORISLOW INSURANCE AGENCY</v>
          </cell>
        </row>
        <row r="8994">
          <cell r="A8994" t="str">
            <v>C61012IH</v>
          </cell>
          <cell r="B8994">
            <v>42185</v>
          </cell>
          <cell r="C8994" t="str">
            <v>C61012</v>
          </cell>
          <cell r="D8994" t="str">
            <v>Groundwork Lawrence Inc</v>
          </cell>
          <cell r="E8994" t="str">
            <v>MA</v>
          </cell>
          <cell r="F8994" t="str">
            <v>P1</v>
          </cell>
          <cell r="G8994" t="str">
            <v>SMALL</v>
          </cell>
          <cell r="H8994" t="str">
            <v>IH</v>
          </cell>
          <cell r="I8994" t="str">
            <v>0035253 - BORISLOW INSURANCE AGENCY</v>
          </cell>
        </row>
        <row r="8995">
          <cell r="A8995" t="str">
            <v>C61013IV</v>
          </cell>
          <cell r="B8995">
            <v>42185</v>
          </cell>
          <cell r="C8995" t="str">
            <v>C61013</v>
          </cell>
          <cell r="D8995" t="str">
            <v>Argus Construction Corp</v>
          </cell>
          <cell r="E8995" t="str">
            <v>MA</v>
          </cell>
          <cell r="F8995" t="str">
            <v>P1</v>
          </cell>
          <cell r="G8995" t="str">
            <v>SMALL</v>
          </cell>
          <cell r="H8995" t="str">
            <v>IV</v>
          </cell>
          <cell r="I8995" t="str">
            <v>0035243 - BROWN &amp; BROWN OF NEW HAMPSHIRE. INC</v>
          </cell>
        </row>
        <row r="8996">
          <cell r="A8996" t="str">
            <v>C61015JM</v>
          </cell>
          <cell r="B8996">
            <v>42185</v>
          </cell>
          <cell r="C8996" t="str">
            <v>C61015</v>
          </cell>
          <cell r="D8996" t="str">
            <v>Concord Pain Consultation Services LLC</v>
          </cell>
          <cell r="E8996" t="str">
            <v>NH</v>
          </cell>
          <cell r="F8996" t="str">
            <v>P1</v>
          </cell>
          <cell r="G8996" t="str">
            <v>SMALL</v>
          </cell>
          <cell r="H8996" t="str">
            <v>JM</v>
          </cell>
          <cell r="I8996" t="str">
            <v>0032827 - DAVIS, LEROY WILLIAM</v>
          </cell>
        </row>
        <row r="8997">
          <cell r="A8997" t="str">
            <v>C61021IH</v>
          </cell>
          <cell r="B8997">
            <v>42185</v>
          </cell>
          <cell r="C8997" t="str">
            <v>C61021</v>
          </cell>
          <cell r="D8997" t="str">
            <v>Maher Services Inc</v>
          </cell>
          <cell r="E8997" t="str">
            <v>MA</v>
          </cell>
          <cell r="F8997" t="str">
            <v>P1</v>
          </cell>
          <cell r="G8997" t="str">
            <v>SMALL</v>
          </cell>
          <cell r="H8997" t="str">
            <v>IH</v>
          </cell>
          <cell r="I8997" t="str">
            <v>0026811 - COSTELLO BENEFITS GROUP</v>
          </cell>
        </row>
        <row r="8998">
          <cell r="A8998" t="str">
            <v>C61022IH</v>
          </cell>
          <cell r="B8998">
            <v>42185</v>
          </cell>
          <cell r="C8998" t="str">
            <v>C61022</v>
          </cell>
          <cell r="D8998" t="str">
            <v>York County Referral, LLC</v>
          </cell>
          <cell r="E8998" t="str">
            <v>ME</v>
          </cell>
          <cell r="F8998" t="str">
            <v>P1</v>
          </cell>
          <cell r="G8998" t="str">
            <v>SMALL</v>
          </cell>
          <cell r="H8998" t="str">
            <v>IH</v>
          </cell>
          <cell r="I8998" t="str">
            <v>0026743 - CLARK INSURANCE</v>
          </cell>
        </row>
        <row r="8999">
          <cell r="A8999" t="str">
            <v>C61024IH</v>
          </cell>
          <cell r="B8999">
            <v>42185</v>
          </cell>
          <cell r="C8999" t="str">
            <v>C61024</v>
          </cell>
          <cell r="D8999" t="str">
            <v>J C Floor Covering Co Inc</v>
          </cell>
          <cell r="E8999" t="str">
            <v>MA</v>
          </cell>
          <cell r="F8999" t="str">
            <v>P1</v>
          </cell>
          <cell r="G8999" t="str">
            <v>SMALL</v>
          </cell>
          <cell r="H8999" t="str">
            <v>IH</v>
          </cell>
          <cell r="I8999" t="str">
            <v>0026888 - UNITED BUSINESSMANS INSURANCE AGENCY</v>
          </cell>
        </row>
        <row r="9000">
          <cell r="A9000" t="str">
            <v>C61027IH</v>
          </cell>
          <cell r="B9000">
            <v>42185</v>
          </cell>
          <cell r="C9000" t="str">
            <v>C61027</v>
          </cell>
          <cell r="D9000" t="str">
            <v>Davids &amp; Cohen PC</v>
          </cell>
          <cell r="E9000" t="str">
            <v>MA</v>
          </cell>
          <cell r="F9000" t="str">
            <v>P1</v>
          </cell>
          <cell r="G9000" t="str">
            <v>SMALL</v>
          </cell>
          <cell r="H9000" t="str">
            <v>IH</v>
          </cell>
          <cell r="I9000" t="str">
            <v>0026834 - UNITED BUSINESSMANS INSURANCE AGENCY</v>
          </cell>
        </row>
        <row r="9001">
          <cell r="A9001" t="str">
            <v>C61029JM</v>
          </cell>
          <cell r="B9001">
            <v>42185</v>
          </cell>
          <cell r="C9001" t="str">
            <v>C61029</v>
          </cell>
          <cell r="D9001" t="str">
            <v>James D Spivey DDS MS PLLC</v>
          </cell>
          <cell r="E9001" t="str">
            <v>NH</v>
          </cell>
          <cell r="F9001" t="str">
            <v>P1</v>
          </cell>
          <cell r="G9001" t="str">
            <v>SMALL</v>
          </cell>
          <cell r="H9001" t="str">
            <v>JM</v>
          </cell>
          <cell r="I9001" t="str">
            <v>0026744 - BEACON INTEGRATED RESOURCES</v>
          </cell>
        </row>
        <row r="9002">
          <cell r="A9002" t="str">
            <v>C61034IA</v>
          </cell>
          <cell r="B9002">
            <v>42185</v>
          </cell>
          <cell r="C9002" t="str">
            <v>C61034</v>
          </cell>
          <cell r="D9002" t="str">
            <v>Alares LLC</v>
          </cell>
          <cell r="E9002" t="str">
            <v>MA</v>
          </cell>
          <cell r="F9002" t="str">
            <v>P1</v>
          </cell>
          <cell r="G9002" t="str">
            <v>SMALL</v>
          </cell>
          <cell r="H9002" t="str">
            <v>IA</v>
          </cell>
          <cell r="I9002" t="str">
            <v>0026831 - MURRAY &amp; MACDONALD INSURANCE SVCS INC</v>
          </cell>
        </row>
        <row r="9003">
          <cell r="A9003" t="str">
            <v>C61034IH</v>
          </cell>
          <cell r="B9003">
            <v>42185</v>
          </cell>
          <cell r="C9003" t="str">
            <v>C61034</v>
          </cell>
          <cell r="D9003" t="str">
            <v>Alares LLC</v>
          </cell>
          <cell r="E9003" t="str">
            <v>MA</v>
          </cell>
          <cell r="F9003" t="str">
            <v>P1</v>
          </cell>
          <cell r="G9003" t="str">
            <v>SMALL</v>
          </cell>
          <cell r="H9003" t="str">
            <v>IH</v>
          </cell>
          <cell r="I9003" t="str">
            <v>0026831 - MURRAY &amp; MACDONALD INSURANCE SVCS INC</v>
          </cell>
        </row>
        <row r="9004">
          <cell r="A9004" t="str">
            <v>C61037IV</v>
          </cell>
          <cell r="B9004">
            <v>42185</v>
          </cell>
          <cell r="C9004" t="str">
            <v>C61037</v>
          </cell>
          <cell r="D9004" t="str">
            <v>York Lawn &amp; Garden, Inc.</v>
          </cell>
          <cell r="E9004" t="str">
            <v>ME</v>
          </cell>
          <cell r="F9004" t="str">
            <v>P1</v>
          </cell>
          <cell r="G9004" t="str">
            <v>SMALL</v>
          </cell>
          <cell r="H9004" t="str">
            <v>IV</v>
          </cell>
          <cell r="I9004" t="str">
            <v>0026751 - MORRIS INSURANCE SERVICES INC</v>
          </cell>
        </row>
        <row r="9005">
          <cell r="A9005" t="str">
            <v>C61038IH</v>
          </cell>
          <cell r="B9005">
            <v>42185</v>
          </cell>
          <cell r="C9005" t="str">
            <v>C61038</v>
          </cell>
          <cell r="D9005" t="str">
            <v>SRI Infotech Inc</v>
          </cell>
          <cell r="E9005" t="str">
            <v>MA</v>
          </cell>
          <cell r="F9005" t="str">
            <v>P1</v>
          </cell>
          <cell r="G9005" t="str">
            <v>SMALL</v>
          </cell>
          <cell r="H9005" t="str">
            <v>IH</v>
          </cell>
          <cell r="I9005" t="str">
            <v>0026905 - UNITED BUSINESSMANS INSURANCE AGENCY</v>
          </cell>
        </row>
        <row r="9006">
          <cell r="A9006" t="str">
            <v>C61043JM</v>
          </cell>
          <cell r="B9006">
            <v>42185</v>
          </cell>
          <cell r="C9006" t="str">
            <v>C61043</v>
          </cell>
          <cell r="D9006" t="str">
            <v>Amoskeag Network Consulting Group LLC</v>
          </cell>
          <cell r="E9006" t="str">
            <v>NH</v>
          </cell>
          <cell r="F9006" t="str">
            <v>P1</v>
          </cell>
          <cell r="G9006" t="str">
            <v>SMALL</v>
          </cell>
          <cell r="H9006" t="str">
            <v>JM</v>
          </cell>
          <cell r="I9006" t="str">
            <v>0026848 - TRIVANTUS INC</v>
          </cell>
        </row>
        <row r="9007">
          <cell r="A9007" t="str">
            <v>C61046IH</v>
          </cell>
          <cell r="B9007">
            <v>42185</v>
          </cell>
          <cell r="C9007" t="str">
            <v>C61046</v>
          </cell>
          <cell r="D9007" t="str">
            <v>FB Productions, Inc.</v>
          </cell>
          <cell r="E9007" t="str">
            <v>ME</v>
          </cell>
          <cell r="F9007" t="str">
            <v>P1</v>
          </cell>
          <cell r="G9007" t="str">
            <v>SMALL</v>
          </cell>
          <cell r="H9007" t="str">
            <v>IH</v>
          </cell>
          <cell r="I9007" t="str">
            <v>0026843 - PLOURDE, CHARLES C</v>
          </cell>
        </row>
        <row r="9008">
          <cell r="A9008" t="str">
            <v>C61048IA</v>
          </cell>
          <cell r="B9008">
            <v>42185</v>
          </cell>
          <cell r="C9008" t="str">
            <v>C61048</v>
          </cell>
          <cell r="D9008" t="str">
            <v>HR Technology Advisors</v>
          </cell>
          <cell r="E9008" t="str">
            <v>MA</v>
          </cell>
          <cell r="F9008" t="str">
            <v>P1</v>
          </cell>
          <cell r="G9008" t="str">
            <v>SMALL</v>
          </cell>
          <cell r="H9008" t="str">
            <v>IA</v>
          </cell>
          <cell r="I9008" t="str">
            <v>0026807 - BROWN &amp; BROWN OF MASSACHUSETTS LLC</v>
          </cell>
        </row>
        <row r="9009">
          <cell r="A9009" t="str">
            <v>C61048IH</v>
          </cell>
          <cell r="B9009">
            <v>42185</v>
          </cell>
          <cell r="C9009" t="str">
            <v>C61048</v>
          </cell>
          <cell r="D9009" t="str">
            <v>HR Technology Advisors</v>
          </cell>
          <cell r="E9009" t="str">
            <v>MA</v>
          </cell>
          <cell r="F9009" t="str">
            <v>P1</v>
          </cell>
          <cell r="G9009" t="str">
            <v>SMALL</v>
          </cell>
          <cell r="H9009" t="str">
            <v>IH</v>
          </cell>
          <cell r="I9009" t="str">
            <v>0026807 - BROWN &amp; BROWN OF MASSACHUSETTS LLC</v>
          </cell>
        </row>
        <row r="9010">
          <cell r="A9010" t="str">
            <v>C61049IH</v>
          </cell>
          <cell r="B9010">
            <v>42185</v>
          </cell>
          <cell r="C9010" t="str">
            <v>C61049</v>
          </cell>
          <cell r="D9010" t="str">
            <v>Spector Metal Products Company Inc</v>
          </cell>
          <cell r="E9010" t="str">
            <v>MA</v>
          </cell>
          <cell r="F9010" t="str">
            <v>P1</v>
          </cell>
          <cell r="G9010" t="str">
            <v>SMALL</v>
          </cell>
          <cell r="H9010" t="str">
            <v>IH</v>
          </cell>
          <cell r="I9010" t="str">
            <v>0026858 - ORCHARD INSURANCE BROKERAGE INC</v>
          </cell>
        </row>
        <row r="9011">
          <cell r="A9011" t="str">
            <v>C61050IA</v>
          </cell>
          <cell r="B9011">
            <v>42185</v>
          </cell>
          <cell r="C9011" t="str">
            <v>C61050</v>
          </cell>
          <cell r="D9011" t="str">
            <v>Resilient Systems Inc</v>
          </cell>
          <cell r="E9011" t="str">
            <v>MA</v>
          </cell>
          <cell r="F9011" t="str">
            <v>P1</v>
          </cell>
          <cell r="G9011" t="str">
            <v>SMALL</v>
          </cell>
          <cell r="H9011" t="str">
            <v>IA</v>
          </cell>
          <cell r="I9011" t="str">
            <v>0030397 - DIGITAL INSURANCE AGENCY INC</v>
          </cell>
        </row>
        <row r="9012">
          <cell r="A9012" t="str">
            <v>C61050IH</v>
          </cell>
          <cell r="B9012">
            <v>42185</v>
          </cell>
          <cell r="C9012" t="str">
            <v>C61050</v>
          </cell>
          <cell r="D9012" t="str">
            <v>Resilient Systems Inc</v>
          </cell>
          <cell r="E9012" t="str">
            <v>MA</v>
          </cell>
          <cell r="F9012" t="str">
            <v>P1</v>
          </cell>
          <cell r="G9012" t="str">
            <v>SMALL</v>
          </cell>
          <cell r="H9012" t="str">
            <v>IH</v>
          </cell>
          <cell r="I9012" t="str">
            <v>0030397 - DIGITAL INSURANCE AGENCY INC</v>
          </cell>
        </row>
        <row r="9013">
          <cell r="A9013" t="str">
            <v>C61051IV</v>
          </cell>
          <cell r="B9013">
            <v>42185</v>
          </cell>
          <cell r="C9013" t="str">
            <v>C61051</v>
          </cell>
          <cell r="D9013" t="str">
            <v>Pleasant Ridge Plantation</v>
          </cell>
          <cell r="E9013" t="str">
            <v>ME</v>
          </cell>
          <cell r="F9013" t="str">
            <v>P1</v>
          </cell>
          <cell r="G9013" t="str">
            <v>SMALL</v>
          </cell>
          <cell r="H9013" t="str">
            <v>IV</v>
          </cell>
          <cell r="I9013" t="str">
            <v>0026976 - KYES AGENCY</v>
          </cell>
        </row>
        <row r="9014">
          <cell r="A9014" t="str">
            <v>C61056IH</v>
          </cell>
          <cell r="B9014">
            <v>42185</v>
          </cell>
          <cell r="C9014" t="str">
            <v>C61056</v>
          </cell>
          <cell r="D9014" t="str">
            <v>Macky Brown Enterprises LLC</v>
          </cell>
          <cell r="E9014" t="str">
            <v>MA</v>
          </cell>
          <cell r="F9014" t="str">
            <v>P1</v>
          </cell>
          <cell r="G9014" t="str">
            <v>SMALL</v>
          </cell>
          <cell r="H9014" t="str">
            <v>IH</v>
          </cell>
          <cell r="I9014" t="str">
            <v>0026849 - BAR INSURANCE BROKERAGE INC</v>
          </cell>
        </row>
        <row r="9015">
          <cell r="A9015" t="str">
            <v>C61058IH</v>
          </cell>
          <cell r="B9015">
            <v>42185</v>
          </cell>
          <cell r="C9015" t="str">
            <v>C61058</v>
          </cell>
          <cell r="D9015" t="str">
            <v>Giblees Inc</v>
          </cell>
          <cell r="E9015" t="str">
            <v>MA</v>
          </cell>
          <cell r="F9015" t="str">
            <v>P1</v>
          </cell>
          <cell r="G9015" t="str">
            <v>SMALL</v>
          </cell>
          <cell r="H9015" t="str">
            <v>IH</v>
          </cell>
          <cell r="I9015" t="str">
            <v>0027094 - SMALL BUSINESS INSURANCE AGENCY INC</v>
          </cell>
        </row>
        <row r="9016">
          <cell r="A9016" t="str">
            <v>C61058MI</v>
          </cell>
          <cell r="B9016">
            <v>42185</v>
          </cell>
          <cell r="C9016" t="str">
            <v>C61058</v>
          </cell>
          <cell r="D9016" t="str">
            <v>Giblees Inc</v>
          </cell>
          <cell r="E9016" t="str">
            <v>MA</v>
          </cell>
          <cell r="F9016" t="str">
            <v>P1</v>
          </cell>
          <cell r="G9016" t="str">
            <v>MCARE</v>
          </cell>
          <cell r="H9016" t="str">
            <v>MI</v>
          </cell>
          <cell r="I9016" t="str">
            <v>0027094 - SMALL BUSINESS INSURANCE AGENCY INC</v>
          </cell>
        </row>
        <row r="9017">
          <cell r="A9017" t="str">
            <v>C61060IH</v>
          </cell>
          <cell r="B9017">
            <v>42185</v>
          </cell>
          <cell r="C9017" t="str">
            <v>C61060</v>
          </cell>
          <cell r="D9017" t="str">
            <v>Third Generation Enterprises Inc</v>
          </cell>
          <cell r="E9017" t="str">
            <v>MA</v>
          </cell>
          <cell r="F9017" t="str">
            <v>P1</v>
          </cell>
          <cell r="G9017" t="str">
            <v>SMALL</v>
          </cell>
          <cell r="H9017" t="str">
            <v>IH</v>
          </cell>
          <cell r="I9017" t="str">
            <v>0026990 - BARROWS INSURANCE AGENCY INC</v>
          </cell>
        </row>
        <row r="9018">
          <cell r="A9018" t="str">
            <v>C61063JH</v>
          </cell>
          <cell r="B9018">
            <v>42185</v>
          </cell>
          <cell r="C9018" t="str">
            <v>C61063</v>
          </cell>
          <cell r="D9018" t="str">
            <v>Rawson Merrigan &amp; Litner LLP</v>
          </cell>
          <cell r="E9018" t="str">
            <v>MA</v>
          </cell>
          <cell r="F9018" t="str">
            <v>P1</v>
          </cell>
          <cell r="G9018" t="str">
            <v>SMALL</v>
          </cell>
          <cell r="H9018" t="str">
            <v>JH</v>
          </cell>
          <cell r="I9018" t="str">
            <v>0030474 - DIGITAL INSURANCE AGENCY INC</v>
          </cell>
        </row>
        <row r="9019">
          <cell r="A9019" t="str">
            <v>C61065IH</v>
          </cell>
          <cell r="B9019">
            <v>42185</v>
          </cell>
          <cell r="C9019" t="str">
            <v>C61065</v>
          </cell>
          <cell r="D9019" t="str">
            <v>Law Office of William T. Bly</v>
          </cell>
          <cell r="E9019" t="str">
            <v>ME</v>
          </cell>
          <cell r="F9019" t="str">
            <v>P1</v>
          </cell>
          <cell r="G9019" t="str">
            <v>SMALL</v>
          </cell>
          <cell r="H9019" t="str">
            <v>IH</v>
          </cell>
          <cell r="I9019" t="str">
            <v>0028953 - USI INSURANCE SERVICES LLC - BRIARCLIFF</v>
          </cell>
        </row>
        <row r="9020">
          <cell r="A9020" t="str">
            <v>C61068IH</v>
          </cell>
          <cell r="B9020">
            <v>42185</v>
          </cell>
          <cell r="C9020" t="str">
            <v>C61068</v>
          </cell>
          <cell r="D9020" t="str">
            <v>J D'Agostino Plumbing &amp; Heating</v>
          </cell>
          <cell r="E9020" t="str">
            <v>MA</v>
          </cell>
          <cell r="F9020" t="str">
            <v>P1</v>
          </cell>
          <cell r="G9020" t="str">
            <v>SMALL</v>
          </cell>
          <cell r="H9020" t="str">
            <v>IH</v>
          </cell>
          <cell r="I9020" t="str">
            <v>0027091 - SMALL BUSINESS INSURANCE AGENCY INC</v>
          </cell>
        </row>
        <row r="9021">
          <cell r="A9021" t="str">
            <v>C61069JH</v>
          </cell>
          <cell r="B9021">
            <v>42185</v>
          </cell>
          <cell r="C9021" t="str">
            <v>C61069</v>
          </cell>
          <cell r="D9021" t="str">
            <v>Robert L. Gray Company, Inc.</v>
          </cell>
          <cell r="E9021" t="str">
            <v>ME</v>
          </cell>
          <cell r="F9021" t="str">
            <v>P1</v>
          </cell>
          <cell r="G9021" t="str">
            <v>SMALL</v>
          </cell>
          <cell r="H9021" t="str">
            <v>JH</v>
          </cell>
          <cell r="I9021" t="str">
            <v>0026992 - KYES AGENCY</v>
          </cell>
        </row>
        <row r="9022">
          <cell r="A9022" t="str">
            <v>C61069MI</v>
          </cell>
          <cell r="B9022">
            <v>42185</v>
          </cell>
          <cell r="C9022" t="str">
            <v>C61069</v>
          </cell>
          <cell r="D9022" t="str">
            <v>Robert L. Gray Company, Inc.</v>
          </cell>
          <cell r="E9022" t="str">
            <v>ME</v>
          </cell>
          <cell r="F9022" t="str">
            <v>P1</v>
          </cell>
          <cell r="G9022" t="str">
            <v>MCARE</v>
          </cell>
          <cell r="H9022" t="str">
            <v>MI</v>
          </cell>
          <cell r="I9022" t="str">
            <v>0026992 - KYES AGENCY</v>
          </cell>
        </row>
        <row r="9023">
          <cell r="A9023" t="str">
            <v>C61070IH</v>
          </cell>
          <cell r="B9023">
            <v>42185</v>
          </cell>
          <cell r="C9023" t="str">
            <v>C61070</v>
          </cell>
          <cell r="D9023" t="str">
            <v>Robert Baarsvik DDS PC</v>
          </cell>
          <cell r="E9023" t="str">
            <v>MA</v>
          </cell>
          <cell r="F9023" t="str">
            <v>P1</v>
          </cell>
          <cell r="G9023" t="str">
            <v>SMALL</v>
          </cell>
          <cell r="H9023" t="str">
            <v>IH</v>
          </cell>
          <cell r="I9023" t="str">
            <v>0026907 - SYLVIA &amp; COMPANY INSURANCE</v>
          </cell>
        </row>
        <row r="9024">
          <cell r="A9024" t="str">
            <v>C61071IH</v>
          </cell>
          <cell r="B9024">
            <v>42185</v>
          </cell>
          <cell r="C9024" t="str">
            <v>C61071</v>
          </cell>
          <cell r="D9024" t="str">
            <v>Hamilton Dentistry</v>
          </cell>
          <cell r="E9024" t="str">
            <v>MA</v>
          </cell>
          <cell r="F9024" t="str">
            <v>P1</v>
          </cell>
          <cell r="G9024" t="str">
            <v>SMALL</v>
          </cell>
          <cell r="H9024" t="str">
            <v>IH</v>
          </cell>
          <cell r="I9024" t="str">
            <v>0026894 - SPRING INSURANCE GROUP LLC</v>
          </cell>
        </row>
        <row r="9025">
          <cell r="A9025" t="str">
            <v>C61073IV</v>
          </cell>
          <cell r="B9025">
            <v>42185</v>
          </cell>
          <cell r="C9025" t="str">
            <v>C61073</v>
          </cell>
          <cell r="D9025" t="str">
            <v>Seagull Condominium Association</v>
          </cell>
          <cell r="E9025" t="str">
            <v>ME</v>
          </cell>
          <cell r="F9025" t="str">
            <v>P1</v>
          </cell>
          <cell r="G9025" t="str">
            <v>SMALL</v>
          </cell>
          <cell r="H9025" t="str">
            <v>IV</v>
          </cell>
          <cell r="I9025" t="str">
            <v>0026995 - MORRIS INSURANCE SERVICES INC</v>
          </cell>
        </row>
        <row r="9026">
          <cell r="A9026" t="str">
            <v>C61074JA</v>
          </cell>
          <cell r="B9026">
            <v>42185</v>
          </cell>
          <cell r="C9026" t="str">
            <v>C61074</v>
          </cell>
          <cell r="D9026" t="str">
            <v>New England Medical Insurance Agency LLC</v>
          </cell>
          <cell r="E9026" t="str">
            <v>MA</v>
          </cell>
          <cell r="F9026" t="str">
            <v>P1</v>
          </cell>
          <cell r="G9026" t="str">
            <v>SMALL</v>
          </cell>
          <cell r="H9026" t="str">
            <v>JA</v>
          </cell>
          <cell r="I9026" t="str">
            <v>0027049 - NEW ENGLAND MEDICAL INS AGENCY LLC</v>
          </cell>
        </row>
        <row r="9027">
          <cell r="A9027" t="str">
            <v>C61077IV</v>
          </cell>
          <cell r="B9027">
            <v>42185</v>
          </cell>
          <cell r="C9027" t="str">
            <v>C61077</v>
          </cell>
          <cell r="D9027" t="str">
            <v>Maine State Music Theatre</v>
          </cell>
          <cell r="E9027" t="str">
            <v>ME</v>
          </cell>
          <cell r="F9027" t="str">
            <v>P1</v>
          </cell>
          <cell r="G9027" t="str">
            <v>SMALL</v>
          </cell>
          <cell r="H9027" t="str">
            <v>IV</v>
          </cell>
          <cell r="I9027" t="str">
            <v>0027083 - NORTON FINANCIAL SERVICES INC</v>
          </cell>
        </row>
        <row r="9028">
          <cell r="A9028" t="str">
            <v>C61078JM</v>
          </cell>
          <cell r="B9028">
            <v>42185</v>
          </cell>
          <cell r="C9028" t="str">
            <v>C61078</v>
          </cell>
          <cell r="D9028" t="str">
            <v>Futures Search Inc</v>
          </cell>
          <cell r="E9028" t="str">
            <v>NH</v>
          </cell>
          <cell r="F9028" t="str">
            <v>P1</v>
          </cell>
          <cell r="G9028" t="str">
            <v>SMALL</v>
          </cell>
          <cell r="H9028" t="str">
            <v>JM</v>
          </cell>
          <cell r="I9028" t="str">
            <v>0027112 - FOY INSURANCE GROUP</v>
          </cell>
        </row>
        <row r="9029">
          <cell r="A9029" t="str">
            <v>C61079IH</v>
          </cell>
          <cell r="B9029">
            <v>42185</v>
          </cell>
          <cell r="C9029" t="str">
            <v>C61079</v>
          </cell>
          <cell r="D9029" t="str">
            <v>Spiegel South Shore Scrap Metal Inc</v>
          </cell>
          <cell r="E9029" t="str">
            <v>MA</v>
          </cell>
          <cell r="F9029" t="str">
            <v>P1</v>
          </cell>
          <cell r="G9029" t="str">
            <v>SMALL</v>
          </cell>
          <cell r="H9029" t="str">
            <v>IH</v>
          </cell>
        </row>
        <row r="9030">
          <cell r="A9030" t="str">
            <v>C61080IV</v>
          </cell>
          <cell r="B9030">
            <v>42185</v>
          </cell>
          <cell r="C9030" t="str">
            <v>C61080</v>
          </cell>
          <cell r="D9030" t="str">
            <v>Henry Elliott &amp; Company Inc</v>
          </cell>
          <cell r="E9030" t="str">
            <v>MA</v>
          </cell>
          <cell r="F9030" t="str">
            <v>P1</v>
          </cell>
          <cell r="G9030" t="str">
            <v>SMALL</v>
          </cell>
          <cell r="H9030" t="str">
            <v>IV</v>
          </cell>
          <cell r="I9030" t="str">
            <v>0030465 - DIGITAL INSURANCE AGENCY INC</v>
          </cell>
        </row>
        <row r="9031">
          <cell r="A9031" t="str">
            <v>C61082IA</v>
          </cell>
          <cell r="B9031">
            <v>42185</v>
          </cell>
          <cell r="C9031" t="str">
            <v>C61082</v>
          </cell>
          <cell r="D9031" t="str">
            <v>DV Die Cutting Inc</v>
          </cell>
          <cell r="E9031" t="str">
            <v>MA</v>
          </cell>
          <cell r="F9031" t="str">
            <v>P1</v>
          </cell>
          <cell r="G9031" t="str">
            <v>SMALL</v>
          </cell>
          <cell r="H9031" t="str">
            <v>IA</v>
          </cell>
          <cell r="I9031" t="str">
            <v>0027059 - HUB INTERNATIONAL NEW ENGLAND LLC</v>
          </cell>
        </row>
        <row r="9032">
          <cell r="A9032" t="str">
            <v>C61082IH</v>
          </cell>
          <cell r="B9032">
            <v>42185</v>
          </cell>
          <cell r="C9032" t="str">
            <v>C61082</v>
          </cell>
          <cell r="D9032" t="str">
            <v>DV Die Cutting Inc</v>
          </cell>
          <cell r="E9032" t="str">
            <v>MA</v>
          </cell>
          <cell r="F9032" t="str">
            <v>P1</v>
          </cell>
          <cell r="G9032" t="str">
            <v>SMALL</v>
          </cell>
          <cell r="H9032" t="str">
            <v>IH</v>
          </cell>
          <cell r="I9032" t="str">
            <v>0027059 - HUB INTERNATIONAL NEW ENGLAND LLC</v>
          </cell>
        </row>
        <row r="9033">
          <cell r="A9033" t="str">
            <v>C61084IA</v>
          </cell>
          <cell r="B9033">
            <v>42185</v>
          </cell>
          <cell r="C9033" t="str">
            <v>C61084</v>
          </cell>
          <cell r="D9033" t="str">
            <v>Dune Medical Devices Inc</v>
          </cell>
          <cell r="E9033" t="str">
            <v>MA</v>
          </cell>
          <cell r="F9033" t="str">
            <v>P1</v>
          </cell>
          <cell r="G9033" t="str">
            <v>SMALL</v>
          </cell>
          <cell r="H9033" t="str">
            <v>IA</v>
          </cell>
          <cell r="I9033" t="str">
            <v>0027127 - HRK BROKERAGE SERVICES LLC</v>
          </cell>
        </row>
        <row r="9034">
          <cell r="A9034" t="str">
            <v>C61085IV</v>
          </cell>
          <cell r="B9034">
            <v>42185</v>
          </cell>
          <cell r="C9034" t="str">
            <v>C61085</v>
          </cell>
          <cell r="D9034" t="str">
            <v>Image, Inc.</v>
          </cell>
          <cell r="E9034" t="str">
            <v>ME</v>
          </cell>
          <cell r="F9034" t="str">
            <v>P1</v>
          </cell>
          <cell r="G9034" t="str">
            <v>SMALL</v>
          </cell>
          <cell r="H9034" t="str">
            <v>IV</v>
          </cell>
          <cell r="I9034" t="str">
            <v>0026974 - DUCHETTE, CARL E</v>
          </cell>
        </row>
        <row r="9035">
          <cell r="A9035" t="str">
            <v>C61086IV</v>
          </cell>
          <cell r="B9035">
            <v>42185</v>
          </cell>
          <cell r="C9035" t="str">
            <v>C61086</v>
          </cell>
          <cell r="D9035" t="str">
            <v>Pope Housing New Hampshire LLC</v>
          </cell>
          <cell r="E9035" t="str">
            <v>NH</v>
          </cell>
          <cell r="F9035" t="str">
            <v>P1</v>
          </cell>
          <cell r="G9035" t="str">
            <v>SMALL</v>
          </cell>
          <cell r="H9035" t="str">
            <v>IV</v>
          </cell>
          <cell r="I9035" t="str">
            <v>0035039 - MIJAL, DEBORAH G</v>
          </cell>
        </row>
        <row r="9036">
          <cell r="A9036" t="str">
            <v>C61087IA</v>
          </cell>
          <cell r="B9036">
            <v>42185</v>
          </cell>
          <cell r="C9036" t="str">
            <v>C61087</v>
          </cell>
          <cell r="D9036" t="str">
            <v>Global Data Systems Inc</v>
          </cell>
          <cell r="E9036" t="str">
            <v>MA</v>
          </cell>
          <cell r="F9036" t="str">
            <v>P1</v>
          </cell>
          <cell r="G9036" t="str">
            <v>SMALL</v>
          </cell>
          <cell r="H9036" t="str">
            <v>IA</v>
          </cell>
          <cell r="I9036" t="str">
            <v>0027005 - BRUCE CROHN LLC</v>
          </cell>
        </row>
        <row r="9037">
          <cell r="A9037" t="str">
            <v>C61087IH</v>
          </cell>
          <cell r="B9037">
            <v>42185</v>
          </cell>
          <cell r="C9037" t="str">
            <v>C61087</v>
          </cell>
          <cell r="D9037" t="str">
            <v>Global Data Systems Inc</v>
          </cell>
          <cell r="E9037" t="str">
            <v>MA</v>
          </cell>
          <cell r="F9037" t="str">
            <v>P1</v>
          </cell>
          <cell r="G9037" t="str">
            <v>SMALL</v>
          </cell>
          <cell r="H9037" t="str">
            <v>IH</v>
          </cell>
          <cell r="I9037" t="str">
            <v>0027005 - BRUCE CROHN LLC</v>
          </cell>
        </row>
        <row r="9038">
          <cell r="A9038" t="str">
            <v>C61089IH</v>
          </cell>
          <cell r="B9038">
            <v>42185</v>
          </cell>
          <cell r="C9038" t="str">
            <v>C61089</v>
          </cell>
          <cell r="D9038" t="str">
            <v>Betro and Company PC</v>
          </cell>
          <cell r="E9038" t="str">
            <v>MA</v>
          </cell>
          <cell r="F9038" t="str">
            <v>P1</v>
          </cell>
          <cell r="G9038" t="str">
            <v>SMALL</v>
          </cell>
          <cell r="H9038" t="str">
            <v>IH</v>
          </cell>
          <cell r="I9038" t="str">
            <v>0026962 - AISLING PARTNERS INS BROKERAGE</v>
          </cell>
        </row>
        <row r="9039">
          <cell r="A9039" t="str">
            <v>C61092IH</v>
          </cell>
          <cell r="B9039">
            <v>42185</v>
          </cell>
          <cell r="C9039" t="str">
            <v>C61092</v>
          </cell>
          <cell r="D9039" t="str">
            <v>Le &amp; Pham Inc</v>
          </cell>
          <cell r="E9039" t="str">
            <v>MA</v>
          </cell>
          <cell r="F9039" t="str">
            <v>P1</v>
          </cell>
          <cell r="G9039" t="str">
            <v>SMALL</v>
          </cell>
          <cell r="H9039" t="str">
            <v>IH</v>
          </cell>
          <cell r="I9039" t="str">
            <v>0035036 - BRENNAN, MARK</v>
          </cell>
        </row>
        <row r="9040">
          <cell r="A9040" t="str">
            <v>C61093IH</v>
          </cell>
          <cell r="B9040">
            <v>42185</v>
          </cell>
          <cell r="C9040" t="str">
            <v>C61093</v>
          </cell>
          <cell r="D9040" t="str">
            <v>NHIT - Berlin School District</v>
          </cell>
          <cell r="E9040" t="str">
            <v>NH</v>
          </cell>
          <cell r="F9040" t="str">
            <v>ASO</v>
          </cell>
          <cell r="G9040" t="str">
            <v>NHIT</v>
          </cell>
          <cell r="H9040" t="str">
            <v>IH</v>
          </cell>
        </row>
        <row r="9041">
          <cell r="A9041" t="str">
            <v>C61093MI</v>
          </cell>
          <cell r="B9041">
            <v>42185</v>
          </cell>
          <cell r="C9041" t="str">
            <v>C61093</v>
          </cell>
          <cell r="D9041" t="str">
            <v>NHIT - Berlin School District</v>
          </cell>
          <cell r="E9041" t="str">
            <v>NH</v>
          </cell>
          <cell r="F9041" t="str">
            <v>ASO</v>
          </cell>
          <cell r="G9041" t="str">
            <v>MCARE</v>
          </cell>
          <cell r="H9041" t="str">
            <v>MI</v>
          </cell>
        </row>
        <row r="9042">
          <cell r="A9042" t="str">
            <v>C61095AA</v>
          </cell>
          <cell r="B9042">
            <v>42185</v>
          </cell>
          <cell r="C9042" t="str">
            <v>C61095</v>
          </cell>
          <cell r="D9042" t="str">
            <v>Vision Government Solutions Inc</v>
          </cell>
          <cell r="E9042" t="str">
            <v>MA</v>
          </cell>
          <cell r="F9042" t="str">
            <v>P1</v>
          </cell>
          <cell r="G9042" t="str">
            <v>ERF</v>
          </cell>
          <cell r="H9042" t="str">
            <v>AA</v>
          </cell>
          <cell r="I9042" t="str">
            <v>0035815 - EASTERN BENEFITS GROUP</v>
          </cell>
        </row>
        <row r="9043">
          <cell r="A9043" t="str">
            <v>C61095IH</v>
          </cell>
          <cell r="B9043">
            <v>42185</v>
          </cell>
          <cell r="C9043" t="str">
            <v>C61095</v>
          </cell>
          <cell r="D9043" t="str">
            <v>Vision Government Solutions Inc</v>
          </cell>
          <cell r="E9043" t="str">
            <v>MA</v>
          </cell>
          <cell r="F9043" t="str">
            <v>P1</v>
          </cell>
          <cell r="G9043" t="str">
            <v>ERF</v>
          </cell>
          <cell r="H9043" t="str">
            <v>IH</v>
          </cell>
          <cell r="I9043" t="str">
            <v>0035815 - EASTERN BENEFITS GROUP</v>
          </cell>
        </row>
        <row r="9044">
          <cell r="A9044" t="str">
            <v>C61095JA</v>
          </cell>
          <cell r="B9044">
            <v>42185</v>
          </cell>
          <cell r="C9044" t="str">
            <v>C61095</v>
          </cell>
          <cell r="D9044" t="str">
            <v>Vision Government Solutions Inc</v>
          </cell>
          <cell r="E9044" t="str">
            <v>MA</v>
          </cell>
          <cell r="F9044" t="str">
            <v>P1</v>
          </cell>
          <cell r="G9044" t="str">
            <v>ERF</v>
          </cell>
          <cell r="H9044" t="str">
            <v>JA</v>
          </cell>
          <cell r="I9044" t="str">
            <v>0035815 - EASTERN BENEFITS GROUP</v>
          </cell>
        </row>
        <row r="9045">
          <cell r="A9045" t="str">
            <v>C61096IA</v>
          </cell>
          <cell r="B9045">
            <v>42185</v>
          </cell>
          <cell r="C9045" t="str">
            <v>C61096</v>
          </cell>
          <cell r="D9045" t="str">
            <v>Geosciences Testing &amp; Research Inc</v>
          </cell>
          <cell r="E9045" t="str">
            <v>MA</v>
          </cell>
          <cell r="F9045" t="str">
            <v>P1</v>
          </cell>
          <cell r="G9045" t="str">
            <v>SMALL</v>
          </cell>
          <cell r="H9045" t="str">
            <v>IA</v>
          </cell>
          <cell r="I9045" t="str">
            <v>0027055 - OLEARY, RICHARD L</v>
          </cell>
        </row>
        <row r="9046">
          <cell r="A9046" t="str">
            <v>C61096IH</v>
          </cell>
          <cell r="B9046">
            <v>42185</v>
          </cell>
          <cell r="C9046" t="str">
            <v>C61096</v>
          </cell>
          <cell r="D9046" t="str">
            <v>Geosciences Testing &amp; Research Inc</v>
          </cell>
          <cell r="E9046" t="str">
            <v>MA</v>
          </cell>
          <cell r="F9046" t="str">
            <v>P1</v>
          </cell>
          <cell r="G9046" t="str">
            <v>SMALL</v>
          </cell>
          <cell r="H9046" t="str">
            <v>IH</v>
          </cell>
          <cell r="I9046" t="str">
            <v>0027055 - OLEARY, RICHARD L</v>
          </cell>
        </row>
        <row r="9047">
          <cell r="A9047" t="str">
            <v>C61100JH</v>
          </cell>
          <cell r="B9047">
            <v>42185</v>
          </cell>
          <cell r="C9047" t="str">
            <v>C61100</v>
          </cell>
          <cell r="D9047" t="str">
            <v>Hunters Shop n Save Inc</v>
          </cell>
          <cell r="E9047" t="str">
            <v>NH</v>
          </cell>
          <cell r="F9047" t="str">
            <v>P1</v>
          </cell>
          <cell r="G9047" t="str">
            <v>SMALL</v>
          </cell>
          <cell r="H9047" t="str">
            <v>JH</v>
          </cell>
          <cell r="I9047" t="str">
            <v>0027142 - HIRST ASSOCIATES</v>
          </cell>
        </row>
        <row r="9048">
          <cell r="A9048" t="str">
            <v>C61101IH</v>
          </cell>
          <cell r="B9048">
            <v>42185</v>
          </cell>
          <cell r="C9048" t="str">
            <v>C61101</v>
          </cell>
          <cell r="D9048" t="str">
            <v>Michael J. Festino MD</v>
          </cell>
          <cell r="E9048" t="str">
            <v>ME</v>
          </cell>
          <cell r="F9048" t="str">
            <v>P1</v>
          </cell>
          <cell r="G9048" t="str">
            <v>SMALL</v>
          </cell>
          <cell r="H9048" t="str">
            <v>IH</v>
          </cell>
          <cell r="I9048" t="str">
            <v>0026991 - GAGNE, ROGER N</v>
          </cell>
        </row>
        <row r="9049">
          <cell r="A9049" t="str">
            <v>C61102IH</v>
          </cell>
          <cell r="B9049">
            <v>42185</v>
          </cell>
          <cell r="C9049" t="str">
            <v>C61102</v>
          </cell>
          <cell r="D9049" t="str">
            <v>Parent Professional Advocacy League Inc</v>
          </cell>
          <cell r="E9049" t="str">
            <v>MA</v>
          </cell>
          <cell r="F9049" t="str">
            <v>P1</v>
          </cell>
          <cell r="G9049" t="str">
            <v>SMALL</v>
          </cell>
          <cell r="H9049" t="str">
            <v>IH</v>
          </cell>
          <cell r="I9049" t="str">
            <v>0028871 - USI INSURANCE SERVICES LLC - BRIARCLIFF</v>
          </cell>
        </row>
        <row r="9050">
          <cell r="A9050" t="str">
            <v>C61107IV</v>
          </cell>
          <cell r="B9050">
            <v>42185</v>
          </cell>
          <cell r="C9050" t="str">
            <v>C61107</v>
          </cell>
          <cell r="D9050" t="str">
            <v>Harbor Candy Shop, Inc.</v>
          </cell>
          <cell r="E9050" t="str">
            <v>ME</v>
          </cell>
          <cell r="F9050" t="str">
            <v>P1</v>
          </cell>
          <cell r="G9050" t="str">
            <v>SMALL</v>
          </cell>
          <cell r="H9050" t="str">
            <v>IV</v>
          </cell>
          <cell r="I9050" t="str">
            <v>0026988 - CLARK INSURANCE</v>
          </cell>
        </row>
        <row r="9051">
          <cell r="A9051" t="str">
            <v>C61109IH</v>
          </cell>
          <cell r="B9051">
            <v>42185</v>
          </cell>
          <cell r="C9051" t="str">
            <v>C61109</v>
          </cell>
          <cell r="D9051" t="str">
            <v>Brookline Liquor Mart Inc</v>
          </cell>
          <cell r="E9051" t="str">
            <v>MA</v>
          </cell>
          <cell r="F9051" t="str">
            <v>P1</v>
          </cell>
          <cell r="G9051" t="str">
            <v>SMALL</v>
          </cell>
          <cell r="H9051" t="str">
            <v>IH</v>
          </cell>
          <cell r="I9051" t="str">
            <v>0027004 - BAR INSURANCE BROKERAGE INC</v>
          </cell>
        </row>
        <row r="9052">
          <cell r="A9052" t="str">
            <v>C61110IA</v>
          </cell>
          <cell r="B9052">
            <v>42185</v>
          </cell>
          <cell r="C9052" t="str">
            <v>C61110</v>
          </cell>
          <cell r="D9052" t="str">
            <v>Phase Zero Design Corp</v>
          </cell>
          <cell r="E9052" t="str">
            <v>MA</v>
          </cell>
          <cell r="F9052" t="str">
            <v>P1</v>
          </cell>
          <cell r="G9052" t="str">
            <v>SMALL</v>
          </cell>
          <cell r="H9052" t="str">
            <v>IA</v>
          </cell>
          <cell r="I9052" t="str">
            <v>0027121 - WILLIAM GALLAGHER  ASSOCIATES</v>
          </cell>
        </row>
        <row r="9053">
          <cell r="A9053" t="str">
            <v>C61111JM</v>
          </cell>
          <cell r="B9053">
            <v>42185</v>
          </cell>
          <cell r="C9053" t="str">
            <v>C61111</v>
          </cell>
          <cell r="D9053" t="str">
            <v>Hollis Line Machine Co Inc</v>
          </cell>
          <cell r="E9053" t="str">
            <v>NH</v>
          </cell>
          <cell r="F9053" t="str">
            <v>P1</v>
          </cell>
          <cell r="G9053" t="str">
            <v>SMALL</v>
          </cell>
          <cell r="H9053" t="str">
            <v>JM</v>
          </cell>
          <cell r="I9053" t="str">
            <v>0031779 - ROBERT L BROWN INSURANCE INC</v>
          </cell>
        </row>
        <row r="9054">
          <cell r="A9054" t="str">
            <v>C61113IH</v>
          </cell>
          <cell r="B9054">
            <v>42185</v>
          </cell>
          <cell r="C9054" t="str">
            <v>C61113</v>
          </cell>
          <cell r="D9054" t="str">
            <v>Bay State Oral Surgery Associates Inc</v>
          </cell>
          <cell r="E9054" t="str">
            <v>MA</v>
          </cell>
          <cell r="F9054" t="str">
            <v>P1</v>
          </cell>
          <cell r="G9054" t="str">
            <v>SMALL</v>
          </cell>
          <cell r="H9054" t="str">
            <v>IH</v>
          </cell>
          <cell r="I9054" t="str">
            <v>0027125 - UNITED BUSINESSMANS INSURANCE AGENCY</v>
          </cell>
        </row>
        <row r="9055">
          <cell r="A9055" t="str">
            <v>C61115IA</v>
          </cell>
          <cell r="B9055">
            <v>42185</v>
          </cell>
          <cell r="C9055" t="str">
            <v>C61115</v>
          </cell>
          <cell r="D9055" t="str">
            <v>BiddingForGood Inc</v>
          </cell>
          <cell r="E9055" t="str">
            <v>MA</v>
          </cell>
          <cell r="F9055" t="str">
            <v>P1</v>
          </cell>
          <cell r="G9055" t="str">
            <v>SMALL</v>
          </cell>
          <cell r="H9055" t="str">
            <v>IA</v>
          </cell>
          <cell r="I9055" t="str">
            <v>0027098 - LEISMAN INSURANCE AGENCY INC</v>
          </cell>
        </row>
        <row r="9056">
          <cell r="A9056" t="str">
            <v>C61115IH</v>
          </cell>
          <cell r="B9056">
            <v>42185</v>
          </cell>
          <cell r="C9056" t="str">
            <v>C61115</v>
          </cell>
          <cell r="D9056" t="str">
            <v>BiddingForGood Inc</v>
          </cell>
          <cell r="E9056" t="str">
            <v>MA</v>
          </cell>
          <cell r="F9056" t="str">
            <v>P1</v>
          </cell>
          <cell r="G9056" t="str">
            <v>SMALL</v>
          </cell>
          <cell r="H9056" t="str">
            <v>IH</v>
          </cell>
          <cell r="I9056" t="str">
            <v>0027098 - LEISMAN INSURANCE AGENCY INC</v>
          </cell>
        </row>
        <row r="9057">
          <cell r="A9057" t="str">
            <v>C61115JA</v>
          </cell>
          <cell r="B9057">
            <v>42185</v>
          </cell>
          <cell r="C9057" t="str">
            <v>C61115</v>
          </cell>
          <cell r="D9057" t="str">
            <v>BiddingForGood Inc</v>
          </cell>
          <cell r="E9057" t="str">
            <v>MA</v>
          </cell>
          <cell r="F9057" t="str">
            <v>P1</v>
          </cell>
          <cell r="G9057" t="str">
            <v>SMALL</v>
          </cell>
          <cell r="H9057" t="str">
            <v>JA</v>
          </cell>
          <cell r="I9057" t="str">
            <v>0027098 - LEISMAN INSURANCE AGENCY INC</v>
          </cell>
        </row>
        <row r="9058">
          <cell r="A9058" t="str">
            <v>C61116IA</v>
          </cell>
          <cell r="B9058">
            <v>42185</v>
          </cell>
          <cell r="C9058" t="str">
            <v>C61116</v>
          </cell>
          <cell r="D9058" t="str">
            <v>Accurate Heat &amp; Air Services Inc</v>
          </cell>
          <cell r="E9058" t="str">
            <v>MA</v>
          </cell>
          <cell r="F9058" t="str">
            <v>P1</v>
          </cell>
          <cell r="G9058" t="str">
            <v>SMALL</v>
          </cell>
          <cell r="H9058" t="str">
            <v>IA</v>
          </cell>
          <cell r="I9058" t="str">
            <v>0027007 - DEMERITT, TIMOTHY A</v>
          </cell>
        </row>
        <row r="9059">
          <cell r="A9059" t="str">
            <v>C61116IH</v>
          </cell>
          <cell r="B9059">
            <v>42185</v>
          </cell>
          <cell r="C9059" t="str">
            <v>C61116</v>
          </cell>
          <cell r="D9059" t="str">
            <v>Accurate Heat &amp; Air Services Inc</v>
          </cell>
          <cell r="E9059" t="str">
            <v>MA</v>
          </cell>
          <cell r="F9059" t="str">
            <v>P1</v>
          </cell>
          <cell r="G9059" t="str">
            <v>SMALL</v>
          </cell>
          <cell r="H9059" t="str">
            <v>IH</v>
          </cell>
          <cell r="I9059" t="str">
            <v>0027007 - DEMERITT, TIMOTHY A</v>
          </cell>
        </row>
        <row r="9060">
          <cell r="A9060" t="str">
            <v>C61117IH</v>
          </cell>
          <cell r="B9060">
            <v>42185</v>
          </cell>
          <cell r="C9060" t="str">
            <v>C61117</v>
          </cell>
          <cell r="D9060" t="str">
            <v>Merrimack Valley Oral Surgeons Inc</v>
          </cell>
          <cell r="E9060" t="str">
            <v>MA</v>
          </cell>
          <cell r="F9060" t="str">
            <v>P1</v>
          </cell>
          <cell r="G9060" t="str">
            <v>SMALL</v>
          </cell>
          <cell r="H9060" t="str">
            <v>IH</v>
          </cell>
          <cell r="I9060" t="str">
            <v>0027126 - SMALL BUSINESS INSURANCE AGENCY INC</v>
          </cell>
        </row>
        <row r="9061">
          <cell r="A9061" t="str">
            <v>C61122IH</v>
          </cell>
          <cell r="B9061">
            <v>42185</v>
          </cell>
          <cell r="C9061" t="str">
            <v>C61122</v>
          </cell>
          <cell r="D9061" t="str">
            <v>Cote Funeral Home, LLC</v>
          </cell>
          <cell r="E9061" t="str">
            <v>ME</v>
          </cell>
          <cell r="F9061" t="str">
            <v>P1</v>
          </cell>
          <cell r="G9061" t="str">
            <v>SMALL</v>
          </cell>
          <cell r="H9061" t="str">
            <v>IH</v>
          </cell>
          <cell r="I9061" t="str">
            <v>0026975 - BUSINESS INSURANCE AGENCY</v>
          </cell>
        </row>
        <row r="9062">
          <cell r="A9062" t="str">
            <v>C61123PO</v>
          </cell>
          <cell r="B9062">
            <v>42185</v>
          </cell>
          <cell r="C9062" t="str">
            <v>C61123</v>
          </cell>
          <cell r="D9062" t="str">
            <v>Paul J. Griffin</v>
          </cell>
          <cell r="E9062" t="str">
            <v>ME</v>
          </cell>
          <cell r="F9062" t="str">
            <v>P1</v>
          </cell>
          <cell r="G9062" t="str">
            <v>SMALL</v>
          </cell>
          <cell r="H9062" t="str">
            <v>PO</v>
          </cell>
          <cell r="I9062" t="str">
            <v>0027986 - KYES AGENCY</v>
          </cell>
        </row>
        <row r="9063">
          <cell r="A9063" t="str">
            <v>C61124IH</v>
          </cell>
          <cell r="B9063">
            <v>42185</v>
          </cell>
          <cell r="C9063" t="str">
            <v>C61124</v>
          </cell>
          <cell r="D9063" t="str">
            <v>Chu Ring &amp; Hazel LLP</v>
          </cell>
          <cell r="E9063" t="str">
            <v>MA</v>
          </cell>
          <cell r="F9063" t="str">
            <v>P1</v>
          </cell>
          <cell r="G9063" t="str">
            <v>SMALL</v>
          </cell>
          <cell r="H9063" t="str">
            <v>IH</v>
          </cell>
          <cell r="I9063" t="str">
            <v>0027062 - SMALL BUSINESS INSURANCE AGENCY INC</v>
          </cell>
        </row>
        <row r="9064">
          <cell r="A9064" t="str">
            <v>C61124JH</v>
          </cell>
          <cell r="B9064">
            <v>42185</v>
          </cell>
          <cell r="C9064" t="str">
            <v>C61124</v>
          </cell>
          <cell r="D9064" t="str">
            <v>Chu Ring &amp; Hazel LLP</v>
          </cell>
          <cell r="E9064" t="str">
            <v>MA</v>
          </cell>
          <cell r="F9064" t="str">
            <v>P1</v>
          </cell>
          <cell r="G9064" t="str">
            <v>SMALL</v>
          </cell>
          <cell r="H9064" t="str">
            <v>JH</v>
          </cell>
          <cell r="I9064" t="str">
            <v>0027062 - SMALL BUSINESS INSURANCE AGENCY INC</v>
          </cell>
        </row>
        <row r="9065">
          <cell r="A9065" t="str">
            <v>C61127IH</v>
          </cell>
          <cell r="B9065">
            <v>42185</v>
          </cell>
          <cell r="C9065" t="str">
            <v>C61127</v>
          </cell>
          <cell r="D9065" t="str">
            <v>Bostonian  Hospitality Group</v>
          </cell>
          <cell r="E9065" t="str">
            <v>MA</v>
          </cell>
          <cell r="F9065" t="str">
            <v>P1</v>
          </cell>
          <cell r="G9065" t="str">
            <v>SMALL</v>
          </cell>
          <cell r="H9065" t="str">
            <v>IH</v>
          </cell>
          <cell r="I9065" t="str">
            <v>0029415 - SAFEHARBOR CONSULTING &amp; RISK MGMT LLC</v>
          </cell>
        </row>
        <row r="9066">
          <cell r="A9066" t="str">
            <v>C61128IH</v>
          </cell>
          <cell r="B9066">
            <v>42185</v>
          </cell>
          <cell r="C9066" t="str">
            <v>C61128</v>
          </cell>
          <cell r="D9066" t="str">
            <v>Stackpole &amp; Partners Ltd</v>
          </cell>
          <cell r="E9066" t="str">
            <v>MA</v>
          </cell>
          <cell r="F9066" t="str">
            <v>P1</v>
          </cell>
          <cell r="G9066" t="str">
            <v>SMALL</v>
          </cell>
          <cell r="H9066" t="str">
            <v>IH</v>
          </cell>
          <cell r="I9066" t="str">
            <v>0027096 - WAS INSURANCE AGENCY LLC</v>
          </cell>
        </row>
        <row r="9067">
          <cell r="A9067" t="str">
            <v>C61131IH</v>
          </cell>
          <cell r="B9067">
            <v>42185</v>
          </cell>
          <cell r="C9067" t="str">
            <v>C61131</v>
          </cell>
          <cell r="D9067" t="str">
            <v>Simeone Floors Inc</v>
          </cell>
          <cell r="E9067" t="str">
            <v>MA</v>
          </cell>
          <cell r="F9067" t="str">
            <v>P1</v>
          </cell>
          <cell r="G9067" t="str">
            <v>SMALL</v>
          </cell>
          <cell r="H9067" t="str">
            <v>IH</v>
          </cell>
          <cell r="I9067" t="str">
            <v>0027006 - EASTERN BENEFITS GROUP</v>
          </cell>
        </row>
        <row r="9068">
          <cell r="A9068" t="str">
            <v>C61132IH</v>
          </cell>
          <cell r="B9068">
            <v>42185</v>
          </cell>
          <cell r="C9068" t="str">
            <v>C61132</v>
          </cell>
          <cell r="D9068" t="str">
            <v>Frank J DiMauro DMD</v>
          </cell>
          <cell r="E9068" t="str">
            <v>MA</v>
          </cell>
          <cell r="F9068" t="str">
            <v>P1</v>
          </cell>
          <cell r="G9068" t="str">
            <v>SMALL</v>
          </cell>
          <cell r="H9068" t="str">
            <v>IH</v>
          </cell>
          <cell r="I9068" t="str">
            <v>0027018 - DESIGNED BENEFITS GROUP</v>
          </cell>
        </row>
        <row r="9069">
          <cell r="A9069" t="str">
            <v>C61133IA</v>
          </cell>
          <cell r="B9069">
            <v>42185</v>
          </cell>
          <cell r="C9069" t="str">
            <v>C61133</v>
          </cell>
          <cell r="D9069" t="str">
            <v>nSight Inc</v>
          </cell>
          <cell r="E9069" t="str">
            <v>MA</v>
          </cell>
          <cell r="F9069" t="str">
            <v>P1</v>
          </cell>
          <cell r="G9069" t="str">
            <v>SMALL</v>
          </cell>
          <cell r="H9069" t="str">
            <v>IA</v>
          </cell>
          <cell r="I9069" t="str">
            <v>0027057 - LANDMARK BENEFITS INC</v>
          </cell>
        </row>
        <row r="9070">
          <cell r="A9070" t="str">
            <v>C61133IH</v>
          </cell>
          <cell r="B9070">
            <v>42185</v>
          </cell>
          <cell r="C9070" t="str">
            <v>C61133</v>
          </cell>
          <cell r="D9070" t="str">
            <v>nSight Inc</v>
          </cell>
          <cell r="E9070" t="str">
            <v>MA</v>
          </cell>
          <cell r="F9070" t="str">
            <v>P1</v>
          </cell>
          <cell r="G9070" t="str">
            <v>SMALL</v>
          </cell>
          <cell r="H9070" t="str">
            <v>IH</v>
          </cell>
          <cell r="I9070" t="str">
            <v>0027057 - LANDMARK BENEFITS INC</v>
          </cell>
        </row>
        <row r="9071">
          <cell r="A9071" t="str">
            <v>C61136IH</v>
          </cell>
          <cell r="B9071">
            <v>42185</v>
          </cell>
          <cell r="C9071" t="str">
            <v>C61136</v>
          </cell>
          <cell r="D9071" t="str">
            <v>East Coast Asset Managment Inc</v>
          </cell>
          <cell r="E9071" t="str">
            <v>MA</v>
          </cell>
          <cell r="F9071" t="str">
            <v>P1</v>
          </cell>
          <cell r="G9071" t="str">
            <v>SMALL</v>
          </cell>
          <cell r="H9071" t="str">
            <v>IH</v>
          </cell>
          <cell r="I9071" t="str">
            <v>0027130 - PAYCHEX AGENCY INC</v>
          </cell>
        </row>
        <row r="9072">
          <cell r="A9072" t="str">
            <v>C61138IH</v>
          </cell>
          <cell r="B9072">
            <v>42185</v>
          </cell>
          <cell r="C9072" t="str">
            <v>C61138</v>
          </cell>
          <cell r="D9072" t="str">
            <v>S &amp; S Package Store Inc</v>
          </cell>
          <cell r="E9072" t="str">
            <v>MA</v>
          </cell>
          <cell r="F9072" t="str">
            <v>P1</v>
          </cell>
          <cell r="G9072" t="str">
            <v>SMALL</v>
          </cell>
          <cell r="H9072" t="str">
            <v>IH</v>
          </cell>
          <cell r="I9072" t="str">
            <v>0027013 - BAR INSURANCE BROKERAGE INC</v>
          </cell>
        </row>
        <row r="9073">
          <cell r="A9073" t="str">
            <v>C61140IH</v>
          </cell>
          <cell r="B9073">
            <v>42185</v>
          </cell>
          <cell r="C9073" t="str">
            <v>C61140</v>
          </cell>
          <cell r="D9073" t="str">
            <v>New England Therapy Associates LLC</v>
          </cell>
          <cell r="E9073" t="str">
            <v>MA</v>
          </cell>
          <cell r="F9073" t="str">
            <v>P1</v>
          </cell>
          <cell r="G9073" t="str">
            <v>CRC</v>
          </cell>
          <cell r="H9073" t="str">
            <v>IH</v>
          </cell>
          <cell r="I9073" t="str">
            <v>0035456 - ROGERS &amp; GRAY INSURANCE AGENCY</v>
          </cell>
        </row>
        <row r="9074">
          <cell r="A9074" t="str">
            <v>C61140JA</v>
          </cell>
          <cell r="B9074">
            <v>42185</v>
          </cell>
          <cell r="C9074" t="str">
            <v>C61140</v>
          </cell>
          <cell r="D9074" t="str">
            <v>New England Therapy Associates LLC</v>
          </cell>
          <cell r="E9074" t="str">
            <v>MA</v>
          </cell>
          <cell r="F9074" t="str">
            <v>P1</v>
          </cell>
          <cell r="G9074" t="str">
            <v>CRC</v>
          </cell>
          <cell r="H9074" t="str">
            <v>JA</v>
          </cell>
          <cell r="I9074" t="str">
            <v>0035456 - ROGERS &amp; GRAY INSURANCE AGENCY</v>
          </cell>
        </row>
        <row r="9075">
          <cell r="A9075" t="str">
            <v>C61143IH</v>
          </cell>
          <cell r="B9075">
            <v>42185</v>
          </cell>
          <cell r="C9075" t="str">
            <v>C61143</v>
          </cell>
          <cell r="D9075" t="str">
            <v>Fragale Building Corp</v>
          </cell>
          <cell r="E9075" t="str">
            <v>MA</v>
          </cell>
          <cell r="F9075" t="str">
            <v>P1</v>
          </cell>
          <cell r="G9075" t="str">
            <v>SMALL</v>
          </cell>
          <cell r="H9075" t="str">
            <v>IH</v>
          </cell>
          <cell r="I9075" t="str">
            <v>0027143 - WOODWARD, BRADY</v>
          </cell>
        </row>
        <row r="9076">
          <cell r="A9076" t="str">
            <v>C61145JM</v>
          </cell>
          <cell r="B9076">
            <v>42185</v>
          </cell>
          <cell r="C9076" t="str">
            <v>C61145</v>
          </cell>
          <cell r="D9076" t="str">
            <v>KBA-KAMMANN USA, INC.</v>
          </cell>
          <cell r="E9076" t="str">
            <v>NH</v>
          </cell>
          <cell r="F9076" t="str">
            <v>P1</v>
          </cell>
          <cell r="G9076" t="str">
            <v>SMALL</v>
          </cell>
          <cell r="H9076" t="str">
            <v>JM</v>
          </cell>
          <cell r="I9076" t="str">
            <v>0027132 - LEFEBVRE, KENNETH M</v>
          </cell>
        </row>
        <row r="9077">
          <cell r="A9077" t="str">
            <v>C61145JN</v>
          </cell>
          <cell r="B9077">
            <v>42185</v>
          </cell>
          <cell r="C9077" t="str">
            <v>C61145</v>
          </cell>
          <cell r="D9077" t="str">
            <v>KBA-KAMMANN USA, INC.</v>
          </cell>
          <cell r="E9077" t="str">
            <v>NH</v>
          </cell>
          <cell r="F9077" t="str">
            <v>P1</v>
          </cell>
          <cell r="G9077" t="str">
            <v>SMALL</v>
          </cell>
          <cell r="H9077" t="str">
            <v>JN</v>
          </cell>
          <cell r="I9077" t="str">
            <v>0027132 - LEFEBVRE, KENNETH M</v>
          </cell>
        </row>
        <row r="9078">
          <cell r="A9078" t="str">
            <v>C61147IH</v>
          </cell>
          <cell r="B9078">
            <v>42185</v>
          </cell>
          <cell r="C9078" t="str">
            <v>C61147</v>
          </cell>
          <cell r="D9078" t="str">
            <v>Cimino Automotive Inc</v>
          </cell>
          <cell r="E9078" t="str">
            <v>MA</v>
          </cell>
          <cell r="F9078" t="str">
            <v>P1</v>
          </cell>
          <cell r="G9078" t="str">
            <v>SMALL</v>
          </cell>
          <cell r="H9078" t="str">
            <v>IH</v>
          </cell>
          <cell r="I9078" t="str">
            <v>0027072 - LINNANE, ROBERT M</v>
          </cell>
        </row>
        <row r="9079">
          <cell r="A9079" t="str">
            <v>C61150PO</v>
          </cell>
          <cell r="B9079">
            <v>42185</v>
          </cell>
          <cell r="C9079" t="str">
            <v>C61150</v>
          </cell>
          <cell r="D9079" t="str">
            <v>Clyde Watson, Inc.</v>
          </cell>
          <cell r="E9079" t="str">
            <v>ME</v>
          </cell>
          <cell r="F9079" t="str">
            <v>P1</v>
          </cell>
          <cell r="G9079" t="str">
            <v>SMALL</v>
          </cell>
          <cell r="H9079" t="str">
            <v>PO</v>
          </cell>
          <cell r="I9079" t="str">
            <v>0026983 - GHM AGENCY INC</v>
          </cell>
        </row>
        <row r="9080">
          <cell r="A9080" t="str">
            <v>C61151IH</v>
          </cell>
          <cell r="B9080">
            <v>42185</v>
          </cell>
          <cell r="C9080" t="str">
            <v>C61151</v>
          </cell>
          <cell r="D9080" t="str">
            <v>Pediatric Medical Care Inc</v>
          </cell>
          <cell r="E9080" t="str">
            <v>MA</v>
          </cell>
          <cell r="F9080" t="str">
            <v>P1</v>
          </cell>
          <cell r="G9080" t="str">
            <v>SMALL</v>
          </cell>
          <cell r="H9080" t="str">
            <v>IH</v>
          </cell>
          <cell r="I9080" t="str">
            <v>0027053 - ROLANDO A CAPANNA INS AGENCY LLC</v>
          </cell>
        </row>
        <row r="9081">
          <cell r="A9081" t="str">
            <v>C61153IH</v>
          </cell>
          <cell r="B9081">
            <v>42185</v>
          </cell>
          <cell r="C9081" t="str">
            <v>C61153</v>
          </cell>
          <cell r="D9081" t="str">
            <v>Lakes Region Heating &amp; AC</v>
          </cell>
          <cell r="E9081" t="str">
            <v>NH</v>
          </cell>
          <cell r="F9081" t="str">
            <v>P1</v>
          </cell>
          <cell r="G9081" t="str">
            <v>SMALL</v>
          </cell>
          <cell r="H9081" t="str">
            <v>IH</v>
          </cell>
          <cell r="I9081" t="str">
            <v>0029255 - DAVIS &amp; TOWLE-WALNUT HILL LLC</v>
          </cell>
        </row>
        <row r="9082">
          <cell r="A9082" t="str">
            <v>C61154IH</v>
          </cell>
          <cell r="B9082">
            <v>42185</v>
          </cell>
          <cell r="C9082" t="str">
            <v>C61154</v>
          </cell>
          <cell r="D9082" t="str">
            <v>Advanced Home Care Services LLC</v>
          </cell>
          <cell r="E9082" t="str">
            <v>MA</v>
          </cell>
          <cell r="F9082" t="str">
            <v>P1</v>
          </cell>
          <cell r="G9082" t="str">
            <v>CRC</v>
          </cell>
          <cell r="H9082" t="str">
            <v>IH</v>
          </cell>
          <cell r="I9082" t="str">
            <v>0027108 - HUB INTERNATIONAL NEW ENGLAND LLC</v>
          </cell>
        </row>
        <row r="9083">
          <cell r="A9083" t="str">
            <v>C61154JA</v>
          </cell>
          <cell r="B9083">
            <v>42185</v>
          </cell>
          <cell r="C9083" t="str">
            <v>C61154</v>
          </cell>
          <cell r="D9083" t="str">
            <v>Advanced Home Care Services LLC</v>
          </cell>
          <cell r="E9083" t="str">
            <v>MA</v>
          </cell>
          <cell r="F9083" t="str">
            <v>P1</v>
          </cell>
          <cell r="G9083" t="str">
            <v>CRC</v>
          </cell>
          <cell r="H9083" t="str">
            <v>JA</v>
          </cell>
          <cell r="I9083" t="str">
            <v>0027108 - HUB INTERNATIONAL NEW ENGLAND LLC</v>
          </cell>
        </row>
        <row r="9084">
          <cell r="A9084" t="str">
            <v>C61155JH</v>
          </cell>
          <cell r="B9084">
            <v>42185</v>
          </cell>
          <cell r="C9084" t="str">
            <v>C61155</v>
          </cell>
          <cell r="D9084" t="str">
            <v>JCW Distributors, Inc.</v>
          </cell>
          <cell r="E9084" t="str">
            <v>ME</v>
          </cell>
          <cell r="F9084" t="str">
            <v>P1</v>
          </cell>
          <cell r="G9084" t="str">
            <v>SMALL</v>
          </cell>
          <cell r="H9084" t="str">
            <v>JH</v>
          </cell>
          <cell r="I9084" t="str">
            <v>0028215 - EASTERN BENEFITS GROUP</v>
          </cell>
        </row>
        <row r="9085">
          <cell r="A9085" t="str">
            <v>C61158IH</v>
          </cell>
          <cell r="B9085">
            <v>42185</v>
          </cell>
          <cell r="C9085" t="str">
            <v>C61158</v>
          </cell>
          <cell r="D9085" t="str">
            <v>Bay State Basement Systems LLC</v>
          </cell>
          <cell r="E9085" t="str">
            <v>MA</v>
          </cell>
          <cell r="F9085" t="str">
            <v>P1</v>
          </cell>
          <cell r="G9085" t="str">
            <v>SMALL</v>
          </cell>
          <cell r="H9085" t="str">
            <v>IH</v>
          </cell>
          <cell r="I9085" t="str">
            <v>0027014 - CUSTOM BENEFITS GROUP</v>
          </cell>
        </row>
        <row r="9086">
          <cell r="A9086" t="str">
            <v>C61160IH</v>
          </cell>
          <cell r="B9086">
            <v>42185</v>
          </cell>
          <cell r="C9086" t="str">
            <v>C61160</v>
          </cell>
          <cell r="D9086" t="str">
            <v>MJM Masonry Inc</v>
          </cell>
          <cell r="E9086" t="str">
            <v>MA</v>
          </cell>
          <cell r="F9086" t="str">
            <v>P1</v>
          </cell>
          <cell r="G9086" t="str">
            <v>SMALL</v>
          </cell>
          <cell r="H9086" t="str">
            <v>IH</v>
          </cell>
          <cell r="I9086" t="str">
            <v>0027131 - ROGERS &amp; GRAY INSURANCE AGENCY</v>
          </cell>
        </row>
        <row r="9087">
          <cell r="A9087" t="str">
            <v>C61164IV</v>
          </cell>
          <cell r="B9087">
            <v>42185</v>
          </cell>
          <cell r="C9087" t="str">
            <v>C61164</v>
          </cell>
          <cell r="D9087" t="str">
            <v>The Landing School of Boatbuilding &amp; Design</v>
          </cell>
          <cell r="E9087" t="str">
            <v>ME</v>
          </cell>
          <cell r="F9087" t="str">
            <v>P1</v>
          </cell>
          <cell r="G9087" t="str">
            <v>SMALL</v>
          </cell>
          <cell r="H9087" t="str">
            <v>IV</v>
          </cell>
          <cell r="I9087" t="str">
            <v>0026982 - MORRIS INSURANCE SERVICES INC</v>
          </cell>
        </row>
        <row r="9088">
          <cell r="A9088" t="str">
            <v>C61165IV</v>
          </cell>
          <cell r="B9088">
            <v>42185</v>
          </cell>
          <cell r="C9088" t="str">
            <v>C61165</v>
          </cell>
          <cell r="D9088" t="str">
            <v>Associated Radiologists PA</v>
          </cell>
          <cell r="E9088" t="str">
            <v>NH</v>
          </cell>
          <cell r="F9088" t="str">
            <v>P1</v>
          </cell>
          <cell r="G9088" t="str">
            <v>SMALL</v>
          </cell>
          <cell r="H9088" t="str">
            <v>IV</v>
          </cell>
          <cell r="I9088" t="str">
            <v>0027097 - NEW ENGLAND EMPLOYEE BENEFITS COUNCIL</v>
          </cell>
        </row>
        <row r="9089">
          <cell r="A9089" t="str">
            <v>C61167JH</v>
          </cell>
          <cell r="B9089">
            <v>42185</v>
          </cell>
          <cell r="C9089" t="str">
            <v>C61167</v>
          </cell>
          <cell r="D9089" t="str">
            <v>John B. Lane Accounting</v>
          </cell>
          <cell r="E9089" t="str">
            <v>ME</v>
          </cell>
          <cell r="F9089" t="str">
            <v>P1</v>
          </cell>
          <cell r="G9089" t="str">
            <v>SMALL</v>
          </cell>
          <cell r="H9089" t="str">
            <v>JH</v>
          </cell>
          <cell r="I9089" t="str">
            <v>0027220 - MORRIS INSURANCE SERVICES INC</v>
          </cell>
        </row>
        <row r="9090">
          <cell r="A9090" t="str">
            <v>C61168IH</v>
          </cell>
          <cell r="B9090">
            <v>42185</v>
          </cell>
          <cell r="C9090" t="str">
            <v>C61168</v>
          </cell>
          <cell r="D9090" t="str">
            <v>Cornerstone Commissioning Inc</v>
          </cell>
          <cell r="E9090" t="str">
            <v>MA</v>
          </cell>
          <cell r="F9090" t="str">
            <v>P1</v>
          </cell>
          <cell r="G9090" t="str">
            <v>SMALL</v>
          </cell>
          <cell r="H9090" t="str">
            <v>IH</v>
          </cell>
          <cell r="I9090" t="str">
            <v>0027595 - SBIA STRATEGIC BENEFIT &amp;</v>
          </cell>
        </row>
        <row r="9091">
          <cell r="A9091" t="str">
            <v>C61171IA</v>
          </cell>
          <cell r="B9091">
            <v>42185</v>
          </cell>
          <cell r="C9091" t="str">
            <v>C61171</v>
          </cell>
          <cell r="D9091" t="str">
            <v>ReWalk Robotics, Inc.</v>
          </cell>
          <cell r="E9091" t="str">
            <v>MA</v>
          </cell>
          <cell r="F9091" t="str">
            <v>P1</v>
          </cell>
          <cell r="G9091" t="str">
            <v>SMALL</v>
          </cell>
          <cell r="H9091" t="str">
            <v>IA</v>
          </cell>
          <cell r="I9091" t="str">
            <v>0028970 - BROWN &amp; BROWN OF MASSACHUSETTS LLC</v>
          </cell>
        </row>
        <row r="9092">
          <cell r="A9092" t="str">
            <v>C61172IH</v>
          </cell>
          <cell r="B9092">
            <v>42185</v>
          </cell>
          <cell r="C9092" t="str">
            <v>C61172</v>
          </cell>
          <cell r="D9092" t="str">
            <v>QSR International Americas Inc</v>
          </cell>
          <cell r="E9092" t="str">
            <v>MA</v>
          </cell>
          <cell r="F9092" t="str">
            <v>P1</v>
          </cell>
          <cell r="G9092" t="str">
            <v>SMALL</v>
          </cell>
          <cell r="H9092" t="str">
            <v>IH</v>
          </cell>
          <cell r="I9092" t="str">
            <v>0027120 - UNITED BUSINESSMANS INSURANCE AGENCY</v>
          </cell>
        </row>
        <row r="9093">
          <cell r="A9093" t="str">
            <v>C61176JA</v>
          </cell>
          <cell r="B9093">
            <v>42185</v>
          </cell>
          <cell r="C9093" t="str">
            <v>C61176</v>
          </cell>
          <cell r="D9093" t="str">
            <v>Lowell Telecommunications Corporation</v>
          </cell>
          <cell r="E9093" t="str">
            <v>MA</v>
          </cell>
          <cell r="F9093" t="str">
            <v>P1</v>
          </cell>
          <cell r="G9093" t="str">
            <v>SMALL</v>
          </cell>
          <cell r="H9093" t="str">
            <v>JA</v>
          </cell>
          <cell r="I9093" t="str">
            <v>0027268 - NEW ENGLAND MEDICAL INS AGENCY LLC</v>
          </cell>
        </row>
        <row r="9094">
          <cell r="A9094" t="str">
            <v>C61179IH</v>
          </cell>
          <cell r="B9094">
            <v>42185</v>
          </cell>
          <cell r="C9094" t="str">
            <v>C61179</v>
          </cell>
          <cell r="D9094" t="str">
            <v>Minerva Biotechnologies Corp</v>
          </cell>
          <cell r="E9094" t="str">
            <v>MA</v>
          </cell>
          <cell r="F9094" t="str">
            <v>P1</v>
          </cell>
          <cell r="G9094" t="str">
            <v>SMALL</v>
          </cell>
          <cell r="H9094" t="str">
            <v>IH</v>
          </cell>
          <cell r="I9094" t="str">
            <v>0027558 - HAYS INSURANCE BROKERAGE GRP OF NE LLC</v>
          </cell>
        </row>
        <row r="9095">
          <cell r="A9095" t="str">
            <v>C61180IH</v>
          </cell>
          <cell r="B9095">
            <v>42185</v>
          </cell>
          <cell r="C9095" t="str">
            <v>C61180</v>
          </cell>
          <cell r="D9095" t="str">
            <v>Shawn M Dahlen &amp; Co Inc</v>
          </cell>
          <cell r="E9095" t="str">
            <v>MA</v>
          </cell>
          <cell r="F9095" t="str">
            <v>P1</v>
          </cell>
          <cell r="G9095" t="str">
            <v>SMALL</v>
          </cell>
          <cell r="H9095" t="str">
            <v>IH</v>
          </cell>
          <cell r="I9095" t="str">
            <v>0029345 - PAYCHEX AGENCY INC</v>
          </cell>
        </row>
        <row r="9096">
          <cell r="A9096" t="str">
            <v>C61182IH</v>
          </cell>
          <cell r="B9096">
            <v>42185</v>
          </cell>
          <cell r="C9096" t="str">
            <v>C61182</v>
          </cell>
          <cell r="D9096" t="str">
            <v>Christopher Donovan Center</v>
          </cell>
          <cell r="E9096" t="str">
            <v>MA</v>
          </cell>
          <cell r="F9096" t="str">
            <v>P1</v>
          </cell>
          <cell r="G9096" t="str">
            <v>SMALL</v>
          </cell>
          <cell r="H9096" t="str">
            <v>IH</v>
          </cell>
          <cell r="I9096" t="str">
            <v>0027134 - ROGERS &amp; GRAY INSURANCE AGENCY</v>
          </cell>
        </row>
        <row r="9097">
          <cell r="A9097" t="str">
            <v>C61183IH</v>
          </cell>
          <cell r="B9097">
            <v>42185</v>
          </cell>
          <cell r="C9097" t="str">
            <v>C61183</v>
          </cell>
          <cell r="D9097" t="str">
            <v>BNV Corp Inc</v>
          </cell>
          <cell r="E9097" t="str">
            <v>MA</v>
          </cell>
          <cell r="F9097" t="str">
            <v>P1</v>
          </cell>
          <cell r="G9097" t="str">
            <v>SMALL</v>
          </cell>
          <cell r="H9097" t="str">
            <v>IH</v>
          </cell>
          <cell r="I9097" t="str">
            <v>0034012 - DYER, KEVIN</v>
          </cell>
        </row>
        <row r="9098">
          <cell r="A9098" t="str">
            <v>C61184IV</v>
          </cell>
          <cell r="B9098">
            <v>42185</v>
          </cell>
          <cell r="C9098" t="str">
            <v>C61184</v>
          </cell>
          <cell r="D9098" t="str">
            <v>Dartmouth Hitchcock</v>
          </cell>
          <cell r="E9098" t="str">
            <v>NH</v>
          </cell>
          <cell r="F9098" t="str">
            <v>P1</v>
          </cell>
          <cell r="G9098" t="str">
            <v>CRC</v>
          </cell>
          <cell r="H9098" t="str">
            <v>IV</v>
          </cell>
          <cell r="I9098" t="str">
            <v>0035993 - TOWERS WATSON DELAWARE  INC</v>
          </cell>
        </row>
        <row r="9099">
          <cell r="A9099" t="str">
            <v>C61184PO</v>
          </cell>
          <cell r="B9099">
            <v>42185</v>
          </cell>
          <cell r="C9099" t="str">
            <v>C61184</v>
          </cell>
          <cell r="D9099" t="str">
            <v>Dartmouth Hitchcock</v>
          </cell>
          <cell r="E9099" t="str">
            <v>NH</v>
          </cell>
          <cell r="F9099" t="str">
            <v>P1</v>
          </cell>
          <cell r="G9099" t="str">
            <v>CRC</v>
          </cell>
          <cell r="H9099" t="str">
            <v>PO</v>
          </cell>
          <cell r="I9099" t="str">
            <v>0035993 - TOWERS WATSON DELAWARE  INC</v>
          </cell>
        </row>
        <row r="9100">
          <cell r="A9100" t="str">
            <v>C61186JH</v>
          </cell>
          <cell r="B9100">
            <v>42185</v>
          </cell>
          <cell r="C9100" t="str">
            <v>C61186</v>
          </cell>
          <cell r="D9100" t="str">
            <v>Barry's Fine Wine &amp; Spirits</v>
          </cell>
          <cell r="E9100" t="str">
            <v>MA</v>
          </cell>
          <cell r="F9100" t="str">
            <v>P1</v>
          </cell>
          <cell r="G9100" t="str">
            <v>SMALL</v>
          </cell>
          <cell r="H9100" t="str">
            <v>JH</v>
          </cell>
          <cell r="I9100" t="str">
            <v>0027118 - MCCULLOM, PATRICK</v>
          </cell>
        </row>
        <row r="9101">
          <cell r="A9101" t="str">
            <v>C61192IV</v>
          </cell>
          <cell r="B9101">
            <v>42185</v>
          </cell>
          <cell r="C9101" t="str">
            <v>C61192</v>
          </cell>
          <cell r="D9101" t="str">
            <v>John P. Gaudet, Inc.</v>
          </cell>
          <cell r="E9101" t="str">
            <v>ME</v>
          </cell>
          <cell r="F9101" t="str">
            <v>P1</v>
          </cell>
          <cell r="G9101" t="str">
            <v>SMALL</v>
          </cell>
          <cell r="H9101" t="str">
            <v>IV</v>
          </cell>
          <cell r="I9101" t="str">
            <v>0027213 - BEACON INTEGRATED RESOURCES</v>
          </cell>
        </row>
        <row r="9102">
          <cell r="A9102" t="str">
            <v>C61193IA</v>
          </cell>
          <cell r="B9102">
            <v>42185</v>
          </cell>
          <cell r="C9102" t="str">
            <v>C61193</v>
          </cell>
          <cell r="D9102" t="str">
            <v>Atlantic Management Corp</v>
          </cell>
          <cell r="E9102" t="str">
            <v>MA</v>
          </cell>
          <cell r="F9102" t="str">
            <v>P1</v>
          </cell>
          <cell r="G9102" t="str">
            <v>SMALL</v>
          </cell>
          <cell r="H9102" t="str">
            <v>IA</v>
          </cell>
          <cell r="I9102" t="str">
            <v>0027280 - PROCTOR &amp; CO INSURANCE AGENCY INC</v>
          </cell>
        </row>
        <row r="9103">
          <cell r="A9103" t="str">
            <v>C61193IH</v>
          </cell>
          <cell r="B9103">
            <v>42185</v>
          </cell>
          <cell r="C9103" t="str">
            <v>C61193</v>
          </cell>
          <cell r="D9103" t="str">
            <v>Atlantic Management Corp</v>
          </cell>
          <cell r="E9103" t="str">
            <v>MA</v>
          </cell>
          <cell r="F9103" t="str">
            <v>P1</v>
          </cell>
          <cell r="G9103" t="str">
            <v>SMALL</v>
          </cell>
          <cell r="H9103" t="str">
            <v>IH</v>
          </cell>
          <cell r="I9103" t="str">
            <v>0027280 - PROCTOR &amp; CO INSURANCE AGENCY INC</v>
          </cell>
        </row>
        <row r="9104">
          <cell r="A9104" t="str">
            <v>C61194IA</v>
          </cell>
          <cell r="B9104">
            <v>42185</v>
          </cell>
          <cell r="C9104" t="str">
            <v>C61194</v>
          </cell>
          <cell r="D9104" t="str">
            <v>Boston Plasterers' and Cement Masons' Local 534</v>
          </cell>
          <cell r="E9104" t="str">
            <v>MA</v>
          </cell>
          <cell r="F9104" t="str">
            <v>P1</v>
          </cell>
          <cell r="G9104" t="str">
            <v>ERF</v>
          </cell>
          <cell r="H9104" t="str">
            <v>IA</v>
          </cell>
          <cell r="I9104" t="str">
            <v>0033214 - HJ KNIGHT INTERNATIONAL INS AGENCIES INC</v>
          </cell>
        </row>
        <row r="9105">
          <cell r="A9105" t="str">
            <v>C61195JM</v>
          </cell>
          <cell r="B9105">
            <v>42185</v>
          </cell>
          <cell r="C9105" t="str">
            <v>C61195</v>
          </cell>
          <cell r="D9105" t="str">
            <v>Y Nahikian Associates Architects</v>
          </cell>
          <cell r="E9105" t="str">
            <v>NH</v>
          </cell>
          <cell r="F9105" t="str">
            <v>P1</v>
          </cell>
          <cell r="G9105" t="str">
            <v>SMALL</v>
          </cell>
          <cell r="H9105" t="str">
            <v>JM</v>
          </cell>
          <cell r="I9105" t="str">
            <v>0031790 - ROBERT L BROWN INSURANCE INC</v>
          </cell>
        </row>
        <row r="9106">
          <cell r="A9106" t="str">
            <v>C61196IH</v>
          </cell>
          <cell r="B9106">
            <v>42185</v>
          </cell>
          <cell r="C9106" t="str">
            <v>C61196</v>
          </cell>
          <cell r="D9106" t="str">
            <v>Chelmsford Primary Care LLC</v>
          </cell>
          <cell r="E9106" t="str">
            <v>MA</v>
          </cell>
          <cell r="F9106" t="str">
            <v>P1</v>
          </cell>
          <cell r="G9106" t="str">
            <v>SMALL</v>
          </cell>
          <cell r="H9106" t="str">
            <v>IH</v>
          </cell>
        </row>
        <row r="9107">
          <cell r="A9107" t="str">
            <v>C61197JN</v>
          </cell>
          <cell r="B9107">
            <v>42185</v>
          </cell>
          <cell r="C9107" t="str">
            <v>C61197</v>
          </cell>
          <cell r="D9107" t="str">
            <v>Aspamia LLC</v>
          </cell>
          <cell r="E9107" t="str">
            <v>NH</v>
          </cell>
          <cell r="F9107" t="str">
            <v>P1</v>
          </cell>
          <cell r="G9107" t="str">
            <v>SMALL</v>
          </cell>
          <cell r="H9107" t="str">
            <v>JN</v>
          </cell>
          <cell r="I9107" t="str">
            <v>0032273 - 21ST CENTURY BENEFITS &amp; INS BROKERAGE INC</v>
          </cell>
        </row>
        <row r="9108">
          <cell r="A9108" t="str">
            <v>C61206IH</v>
          </cell>
          <cell r="B9108">
            <v>42185</v>
          </cell>
          <cell r="C9108" t="str">
            <v>C61206</v>
          </cell>
          <cell r="D9108" t="str">
            <v>Boston Analytical</v>
          </cell>
          <cell r="E9108" t="str">
            <v>NH</v>
          </cell>
          <cell r="F9108" t="str">
            <v>P1</v>
          </cell>
          <cell r="G9108" t="str">
            <v>CRC</v>
          </cell>
          <cell r="H9108" t="str">
            <v>IH</v>
          </cell>
          <cell r="I9108" t="str">
            <v>0027480 - EASTERN BENEFITS GROUP</v>
          </cell>
        </row>
        <row r="9109">
          <cell r="A9109" t="str">
            <v>C61206PO</v>
          </cell>
          <cell r="B9109">
            <v>42185</v>
          </cell>
          <cell r="C9109" t="str">
            <v>C61206</v>
          </cell>
          <cell r="D9109" t="str">
            <v>Boston Analytical</v>
          </cell>
          <cell r="E9109" t="str">
            <v>NH</v>
          </cell>
          <cell r="F9109" t="str">
            <v>P1</v>
          </cell>
          <cell r="G9109" t="str">
            <v>CRC</v>
          </cell>
          <cell r="H9109" t="str">
            <v>PO</v>
          </cell>
          <cell r="I9109" t="str">
            <v>0027480 - EASTERN BENEFITS GROUP</v>
          </cell>
        </row>
        <row r="9110">
          <cell r="A9110" t="str">
            <v>C61208IH</v>
          </cell>
          <cell r="B9110">
            <v>42185</v>
          </cell>
          <cell r="C9110" t="str">
            <v>C61208</v>
          </cell>
          <cell r="D9110" t="str">
            <v>NHIT - City of Laconia</v>
          </cell>
          <cell r="E9110" t="str">
            <v>NH</v>
          </cell>
          <cell r="F9110" t="str">
            <v>ASO</v>
          </cell>
          <cell r="G9110" t="str">
            <v>NHIT</v>
          </cell>
          <cell r="H9110" t="str">
            <v>IH</v>
          </cell>
        </row>
        <row r="9111">
          <cell r="A9111" t="str">
            <v>C61208MI</v>
          </cell>
          <cell r="B9111">
            <v>42185</v>
          </cell>
          <cell r="C9111" t="str">
            <v>C61208</v>
          </cell>
          <cell r="D9111" t="str">
            <v>NHIT - City of Laconia</v>
          </cell>
          <cell r="E9111" t="str">
            <v>NH</v>
          </cell>
          <cell r="F9111" t="str">
            <v>ASO</v>
          </cell>
          <cell r="G9111" t="str">
            <v>MCARE</v>
          </cell>
          <cell r="H9111" t="str">
            <v>MI</v>
          </cell>
        </row>
        <row r="9112">
          <cell r="A9112" t="str">
            <v>C61208PO</v>
          </cell>
          <cell r="B9112">
            <v>42185</v>
          </cell>
          <cell r="C9112" t="str">
            <v>C61208</v>
          </cell>
          <cell r="D9112" t="str">
            <v>NHIT - City of Laconia</v>
          </cell>
          <cell r="E9112" t="str">
            <v>NH</v>
          </cell>
          <cell r="F9112" t="str">
            <v>ASO</v>
          </cell>
          <cell r="G9112" t="str">
            <v>NHIT</v>
          </cell>
          <cell r="H9112" t="str">
            <v>PO</v>
          </cell>
        </row>
        <row r="9113">
          <cell r="A9113" t="str">
            <v>C61211IH</v>
          </cell>
          <cell r="B9113">
            <v>42185</v>
          </cell>
          <cell r="C9113" t="str">
            <v>C61211</v>
          </cell>
          <cell r="D9113" t="str">
            <v>Surplus Solutions LLC</v>
          </cell>
          <cell r="E9113" t="str">
            <v>MA</v>
          </cell>
          <cell r="F9113" t="str">
            <v>P1</v>
          </cell>
          <cell r="G9113" t="str">
            <v>GPC</v>
          </cell>
          <cell r="H9113" t="str">
            <v>IH</v>
          </cell>
          <cell r="I9113" t="str">
            <v>0027288 - HEALTH SOLUTIONS INS AGENCY LLC</v>
          </cell>
        </row>
        <row r="9114">
          <cell r="A9114" t="str">
            <v>C61211IV</v>
          </cell>
          <cell r="B9114">
            <v>42185</v>
          </cell>
          <cell r="C9114" t="str">
            <v>C61211</v>
          </cell>
          <cell r="D9114" t="str">
            <v>Surplus Solutions LLC</v>
          </cell>
          <cell r="E9114" t="str">
            <v>MA</v>
          </cell>
          <cell r="F9114" t="str">
            <v>P1</v>
          </cell>
          <cell r="G9114" t="str">
            <v>GPC</v>
          </cell>
          <cell r="H9114" t="str">
            <v>IV</v>
          </cell>
          <cell r="I9114" t="str">
            <v>0027288 - HEALTH SOLUTIONS INS AGENCY LLC</v>
          </cell>
        </row>
        <row r="9115">
          <cell r="A9115" t="str">
            <v>C61212IH</v>
          </cell>
          <cell r="B9115">
            <v>42185</v>
          </cell>
          <cell r="C9115" t="str">
            <v>C61212</v>
          </cell>
          <cell r="D9115" t="str">
            <v>Doctors Insurance Services of New England</v>
          </cell>
          <cell r="E9115" t="str">
            <v>MA</v>
          </cell>
          <cell r="F9115" t="str">
            <v>P1</v>
          </cell>
          <cell r="G9115" t="str">
            <v>SMALL</v>
          </cell>
          <cell r="H9115" t="str">
            <v>IH</v>
          </cell>
          <cell r="I9115" t="str">
            <v>0027272 - KAPLAN, ELLEN A</v>
          </cell>
        </row>
        <row r="9116">
          <cell r="A9116" t="str">
            <v>C61212IV</v>
          </cell>
          <cell r="B9116">
            <v>42185</v>
          </cell>
          <cell r="C9116" t="str">
            <v>C61212</v>
          </cell>
          <cell r="D9116" t="str">
            <v>Doctors Insurance Services of New England</v>
          </cell>
          <cell r="E9116" t="str">
            <v>MA</v>
          </cell>
          <cell r="F9116" t="str">
            <v>P1</v>
          </cell>
          <cell r="G9116" t="str">
            <v>SMALL</v>
          </cell>
          <cell r="H9116" t="str">
            <v>IV</v>
          </cell>
          <cell r="I9116" t="str">
            <v>0027272 - KAPLAN, ELLEN A</v>
          </cell>
        </row>
        <row r="9117">
          <cell r="A9117" t="str">
            <v>C61213IH</v>
          </cell>
          <cell r="B9117">
            <v>42185</v>
          </cell>
          <cell r="C9117" t="str">
            <v>C61213</v>
          </cell>
          <cell r="D9117" t="str">
            <v>Bellotti Law Group PC</v>
          </cell>
          <cell r="E9117" t="str">
            <v>MA</v>
          </cell>
          <cell r="F9117" t="str">
            <v>P1</v>
          </cell>
          <cell r="G9117" t="str">
            <v>SMALL</v>
          </cell>
          <cell r="H9117" t="str">
            <v>IH</v>
          </cell>
          <cell r="I9117" t="str">
            <v>0027135 - SMALL BUSINESS INSURANCE AGENCY INC</v>
          </cell>
        </row>
        <row r="9118">
          <cell r="A9118" t="str">
            <v>C61214JM</v>
          </cell>
          <cell r="B9118">
            <v>42185</v>
          </cell>
          <cell r="C9118" t="str">
            <v>C61214</v>
          </cell>
          <cell r="D9118" t="str">
            <v>The Tamposi Law Group</v>
          </cell>
          <cell r="E9118" t="str">
            <v>NH</v>
          </cell>
          <cell r="F9118" t="str">
            <v>P1</v>
          </cell>
          <cell r="G9118" t="str">
            <v>SMALL</v>
          </cell>
          <cell r="H9118" t="str">
            <v>JM</v>
          </cell>
          <cell r="I9118" t="str">
            <v>0027221 - BLAISDELL, GEORGE</v>
          </cell>
        </row>
        <row r="9119">
          <cell r="A9119" t="str">
            <v>C61217IH</v>
          </cell>
          <cell r="B9119">
            <v>42185</v>
          </cell>
          <cell r="C9119" t="str">
            <v>C61217</v>
          </cell>
          <cell r="D9119" t="str">
            <v>NHIT - Town of Grantham</v>
          </cell>
          <cell r="E9119" t="str">
            <v>NH</v>
          </cell>
          <cell r="F9119" t="str">
            <v>ASO</v>
          </cell>
          <cell r="G9119" t="str">
            <v>NHIT</v>
          </cell>
          <cell r="H9119" t="str">
            <v>IH</v>
          </cell>
        </row>
        <row r="9120">
          <cell r="A9120" t="str">
            <v>C61218IH</v>
          </cell>
          <cell r="B9120">
            <v>42185</v>
          </cell>
          <cell r="C9120" t="str">
            <v>C61218</v>
          </cell>
          <cell r="D9120" t="str">
            <v>NHIT - Town of New Ipswich</v>
          </cell>
          <cell r="E9120" t="str">
            <v>NH</v>
          </cell>
          <cell r="F9120" t="str">
            <v>ASO</v>
          </cell>
          <cell r="G9120" t="str">
            <v>NHIT</v>
          </cell>
          <cell r="H9120" t="str">
            <v>IH</v>
          </cell>
        </row>
        <row r="9121">
          <cell r="A9121" t="str">
            <v>C61218IP</v>
          </cell>
          <cell r="B9121">
            <v>42185</v>
          </cell>
          <cell r="C9121" t="str">
            <v>C61218</v>
          </cell>
          <cell r="D9121" t="str">
            <v>NHIT - Town of New Ipswich</v>
          </cell>
          <cell r="E9121" t="str">
            <v>NH</v>
          </cell>
          <cell r="F9121" t="str">
            <v>ASO</v>
          </cell>
          <cell r="G9121" t="str">
            <v>NHIT</v>
          </cell>
          <cell r="H9121" t="str">
            <v>IP</v>
          </cell>
        </row>
        <row r="9122">
          <cell r="A9122" t="str">
            <v>C61218MI</v>
          </cell>
          <cell r="B9122">
            <v>42185</v>
          </cell>
          <cell r="C9122" t="str">
            <v>C61218</v>
          </cell>
          <cell r="D9122" t="str">
            <v>NHIT - Town of New Ipswich</v>
          </cell>
          <cell r="E9122" t="str">
            <v>NH</v>
          </cell>
          <cell r="F9122" t="str">
            <v>ASO</v>
          </cell>
          <cell r="G9122" t="str">
            <v>MCARE</v>
          </cell>
          <cell r="H9122" t="str">
            <v>MI</v>
          </cell>
        </row>
        <row r="9123">
          <cell r="A9123" t="str">
            <v>C61219IH</v>
          </cell>
          <cell r="B9123">
            <v>42185</v>
          </cell>
          <cell r="C9123" t="str">
            <v>C61219</v>
          </cell>
          <cell r="D9123" t="str">
            <v>NHIT - Town of Amherst</v>
          </cell>
          <cell r="E9123" t="str">
            <v>NH</v>
          </cell>
          <cell r="F9123" t="str">
            <v>ASO</v>
          </cell>
          <cell r="G9123" t="str">
            <v>NHIT</v>
          </cell>
          <cell r="H9123" t="str">
            <v>IH</v>
          </cell>
        </row>
        <row r="9124">
          <cell r="A9124" t="str">
            <v>C61219IP</v>
          </cell>
          <cell r="B9124">
            <v>42185</v>
          </cell>
          <cell r="C9124" t="str">
            <v>C61219</v>
          </cell>
          <cell r="D9124" t="str">
            <v>NHIT - Town of Amherst</v>
          </cell>
          <cell r="E9124" t="str">
            <v>NH</v>
          </cell>
          <cell r="F9124" t="str">
            <v>ASO</v>
          </cell>
          <cell r="G9124" t="str">
            <v>NHIT</v>
          </cell>
          <cell r="H9124" t="str">
            <v>IP</v>
          </cell>
        </row>
        <row r="9125">
          <cell r="A9125" t="str">
            <v>C61219PO</v>
          </cell>
          <cell r="B9125">
            <v>42185</v>
          </cell>
          <cell r="C9125" t="str">
            <v>C61219</v>
          </cell>
          <cell r="D9125" t="str">
            <v>NHIT - Town of Amherst</v>
          </cell>
          <cell r="E9125" t="str">
            <v>NH</v>
          </cell>
          <cell r="F9125" t="str">
            <v>ASO</v>
          </cell>
          <cell r="G9125" t="str">
            <v>NHIT</v>
          </cell>
          <cell r="H9125" t="str">
            <v>PO</v>
          </cell>
        </row>
        <row r="9126">
          <cell r="A9126" t="str">
            <v>C61220IH</v>
          </cell>
          <cell r="B9126">
            <v>42185</v>
          </cell>
          <cell r="C9126" t="str">
            <v>C61220</v>
          </cell>
          <cell r="D9126" t="str">
            <v>NHIT - SAU 70</v>
          </cell>
          <cell r="E9126" t="str">
            <v>NH</v>
          </cell>
          <cell r="F9126" t="str">
            <v>ASO</v>
          </cell>
          <cell r="G9126" t="str">
            <v>NHIT</v>
          </cell>
          <cell r="H9126" t="str">
            <v>IH</v>
          </cell>
        </row>
        <row r="9127">
          <cell r="A9127" t="str">
            <v>C61220IP</v>
          </cell>
          <cell r="B9127">
            <v>42185</v>
          </cell>
          <cell r="C9127" t="str">
            <v>C61220</v>
          </cell>
          <cell r="D9127" t="str">
            <v>NHIT - SAU 70</v>
          </cell>
          <cell r="E9127" t="str">
            <v>NH</v>
          </cell>
          <cell r="F9127" t="str">
            <v>ASO</v>
          </cell>
          <cell r="G9127" t="str">
            <v>NHIT</v>
          </cell>
          <cell r="H9127" t="str">
            <v>IP</v>
          </cell>
        </row>
        <row r="9128">
          <cell r="A9128" t="str">
            <v>C61220MI</v>
          </cell>
          <cell r="B9128">
            <v>42185</v>
          </cell>
          <cell r="C9128" t="str">
            <v>C61220</v>
          </cell>
          <cell r="D9128" t="str">
            <v>NHIT - SAU 70</v>
          </cell>
          <cell r="E9128" t="str">
            <v>NH</v>
          </cell>
          <cell r="F9128" t="str">
            <v>ASO</v>
          </cell>
          <cell r="G9128" t="str">
            <v>MCARE</v>
          </cell>
          <cell r="H9128" t="str">
            <v>MI</v>
          </cell>
        </row>
        <row r="9129">
          <cell r="A9129" t="str">
            <v>C61220PO</v>
          </cell>
          <cell r="B9129">
            <v>42185</v>
          </cell>
          <cell r="C9129" t="str">
            <v>C61220</v>
          </cell>
          <cell r="D9129" t="str">
            <v>NHIT - SAU 70</v>
          </cell>
          <cell r="E9129" t="str">
            <v>NH</v>
          </cell>
          <cell r="F9129" t="str">
            <v>ASO</v>
          </cell>
          <cell r="G9129" t="str">
            <v>NHIT</v>
          </cell>
          <cell r="H9129" t="str">
            <v>PO</v>
          </cell>
        </row>
        <row r="9130">
          <cell r="A9130" t="str">
            <v>C61222IH</v>
          </cell>
          <cell r="B9130">
            <v>42185</v>
          </cell>
          <cell r="C9130" t="str">
            <v>C61222</v>
          </cell>
          <cell r="D9130" t="str">
            <v>The Steak Co., Inc.</v>
          </cell>
          <cell r="E9130" t="str">
            <v>ME</v>
          </cell>
          <cell r="F9130" t="str">
            <v>P1</v>
          </cell>
          <cell r="G9130" t="str">
            <v>SMALL</v>
          </cell>
          <cell r="H9130" t="str">
            <v>IH</v>
          </cell>
          <cell r="I9130" t="str">
            <v>0027211 - E A SCRIBNER INSURANCE AGENCY INC</v>
          </cell>
        </row>
        <row r="9131">
          <cell r="A9131" t="str">
            <v>C61222PO</v>
          </cell>
          <cell r="B9131">
            <v>42185</v>
          </cell>
          <cell r="C9131" t="str">
            <v>C61222</v>
          </cell>
          <cell r="D9131" t="str">
            <v>The Steak Co., Inc.</v>
          </cell>
          <cell r="E9131" t="str">
            <v>ME</v>
          </cell>
          <cell r="F9131" t="str">
            <v>P1</v>
          </cell>
          <cell r="G9131" t="str">
            <v>SMALL</v>
          </cell>
          <cell r="H9131" t="str">
            <v>PO</v>
          </cell>
          <cell r="I9131" t="str">
            <v>0027211 - E A SCRIBNER INSURANCE AGENCY INC</v>
          </cell>
        </row>
        <row r="9132">
          <cell r="A9132" t="str">
            <v>C61223IH</v>
          </cell>
          <cell r="B9132">
            <v>42185</v>
          </cell>
          <cell r="C9132" t="str">
            <v>C61223</v>
          </cell>
          <cell r="D9132" t="str">
            <v>NHIT - SAU 9</v>
          </cell>
          <cell r="E9132" t="str">
            <v>NH</v>
          </cell>
          <cell r="F9132" t="str">
            <v>ASO</v>
          </cell>
          <cell r="G9132" t="str">
            <v>NHIT</v>
          </cell>
          <cell r="H9132" t="str">
            <v>IH</v>
          </cell>
        </row>
        <row r="9133">
          <cell r="A9133" t="str">
            <v>C61223IP</v>
          </cell>
          <cell r="B9133">
            <v>42185</v>
          </cell>
          <cell r="C9133" t="str">
            <v>C61223</v>
          </cell>
          <cell r="D9133" t="str">
            <v>NHIT - SAU 9</v>
          </cell>
          <cell r="E9133" t="str">
            <v>NH</v>
          </cell>
          <cell r="F9133" t="str">
            <v>ASO</v>
          </cell>
          <cell r="G9133" t="str">
            <v>NHIT</v>
          </cell>
          <cell r="H9133" t="str">
            <v>IP</v>
          </cell>
        </row>
        <row r="9134">
          <cell r="A9134" t="str">
            <v>C61223MI</v>
          </cell>
          <cell r="B9134">
            <v>42185</v>
          </cell>
          <cell r="C9134" t="str">
            <v>C61223</v>
          </cell>
          <cell r="D9134" t="str">
            <v>NHIT - SAU 9</v>
          </cell>
          <cell r="E9134" t="str">
            <v>NH</v>
          </cell>
          <cell r="F9134" t="str">
            <v>ASO</v>
          </cell>
          <cell r="G9134" t="str">
            <v>MCARE</v>
          </cell>
          <cell r="H9134" t="str">
            <v>MI</v>
          </cell>
        </row>
        <row r="9135">
          <cell r="A9135" t="str">
            <v>C61223PO</v>
          </cell>
          <cell r="B9135">
            <v>42185</v>
          </cell>
          <cell r="C9135" t="str">
            <v>C61223</v>
          </cell>
          <cell r="D9135" t="str">
            <v>NHIT - SAU 9</v>
          </cell>
          <cell r="E9135" t="str">
            <v>NH</v>
          </cell>
          <cell r="F9135" t="str">
            <v>ASO</v>
          </cell>
          <cell r="G9135" t="str">
            <v>NHIT</v>
          </cell>
          <cell r="H9135" t="str">
            <v>PO</v>
          </cell>
        </row>
        <row r="9136">
          <cell r="A9136" t="str">
            <v>C61224IH</v>
          </cell>
          <cell r="B9136">
            <v>42185</v>
          </cell>
          <cell r="C9136" t="str">
            <v>C61224</v>
          </cell>
          <cell r="D9136" t="str">
            <v>NHIT - Town of Alexandria</v>
          </cell>
          <cell r="E9136" t="str">
            <v>NH</v>
          </cell>
          <cell r="F9136" t="str">
            <v>ASO</v>
          </cell>
          <cell r="G9136" t="str">
            <v>NHIT</v>
          </cell>
          <cell r="H9136" t="str">
            <v>IH</v>
          </cell>
        </row>
        <row r="9137">
          <cell r="A9137" t="str">
            <v>C61226IA</v>
          </cell>
          <cell r="B9137">
            <v>42185</v>
          </cell>
          <cell r="C9137" t="str">
            <v>C61226</v>
          </cell>
          <cell r="D9137" t="str">
            <v>PFP Aviation Services LLC</v>
          </cell>
          <cell r="E9137" t="str">
            <v>MA</v>
          </cell>
          <cell r="F9137" t="str">
            <v>P1</v>
          </cell>
          <cell r="G9137" t="str">
            <v>SMALL</v>
          </cell>
          <cell r="H9137" t="str">
            <v>IA</v>
          </cell>
          <cell r="I9137" t="str">
            <v>0029245 - HRK BROKERAGE SERVICES LLC</v>
          </cell>
        </row>
        <row r="9138">
          <cell r="A9138" t="str">
            <v>C61226IH</v>
          </cell>
          <cell r="B9138">
            <v>42185</v>
          </cell>
          <cell r="C9138" t="str">
            <v>C61226</v>
          </cell>
          <cell r="D9138" t="str">
            <v>PFP Aviation Services LLC</v>
          </cell>
          <cell r="E9138" t="str">
            <v>MA</v>
          </cell>
          <cell r="F9138" t="str">
            <v>P1</v>
          </cell>
          <cell r="G9138" t="str">
            <v>SMALL</v>
          </cell>
          <cell r="H9138" t="str">
            <v>IH</v>
          </cell>
          <cell r="I9138" t="str">
            <v>0029245 - HRK BROKERAGE SERVICES LLC</v>
          </cell>
        </row>
        <row r="9139">
          <cell r="A9139" t="str">
            <v>C61231IH</v>
          </cell>
          <cell r="B9139">
            <v>42185</v>
          </cell>
          <cell r="C9139" t="str">
            <v>C61231</v>
          </cell>
          <cell r="D9139" t="str">
            <v>Katz Rudnick &amp; Sullivan PC</v>
          </cell>
          <cell r="E9139" t="str">
            <v>MA</v>
          </cell>
          <cell r="F9139" t="str">
            <v>P1</v>
          </cell>
          <cell r="G9139" t="str">
            <v>SMALL</v>
          </cell>
          <cell r="H9139" t="str">
            <v>IH</v>
          </cell>
          <cell r="I9139" t="str">
            <v>0027281 - PAYCHEX AGENCY INC</v>
          </cell>
        </row>
        <row r="9140">
          <cell r="A9140" t="str">
            <v>C61239JH</v>
          </cell>
          <cell r="B9140">
            <v>42185</v>
          </cell>
          <cell r="C9140" t="str">
            <v>C61239</v>
          </cell>
          <cell r="D9140" t="str">
            <v>Ardent Support Technologies LLC</v>
          </cell>
          <cell r="E9140" t="str">
            <v>NH</v>
          </cell>
          <cell r="F9140" t="str">
            <v>P1</v>
          </cell>
          <cell r="G9140" t="str">
            <v>SMALL</v>
          </cell>
          <cell r="H9140" t="str">
            <v>JH</v>
          </cell>
          <cell r="I9140" t="str">
            <v>0027217 - AFFORDABLE HEALTH SOLUTIONS</v>
          </cell>
        </row>
        <row r="9141">
          <cell r="A9141" t="str">
            <v>C61239JM</v>
          </cell>
          <cell r="B9141">
            <v>42185</v>
          </cell>
          <cell r="C9141" t="str">
            <v>C61239</v>
          </cell>
          <cell r="D9141" t="str">
            <v>Ardent Support Technologies LLC</v>
          </cell>
          <cell r="E9141" t="str">
            <v>NH</v>
          </cell>
          <cell r="F9141" t="str">
            <v>P1</v>
          </cell>
          <cell r="G9141" t="str">
            <v>SMALL</v>
          </cell>
          <cell r="H9141" t="str">
            <v>JM</v>
          </cell>
          <cell r="I9141" t="str">
            <v>0027217 - AFFORDABLE HEALTH SOLUTIONS</v>
          </cell>
        </row>
        <row r="9142">
          <cell r="A9142" t="str">
            <v>C61239JN</v>
          </cell>
          <cell r="B9142">
            <v>42185</v>
          </cell>
          <cell r="C9142" t="str">
            <v>C61239</v>
          </cell>
          <cell r="D9142" t="str">
            <v>Ardent Support Technologies LLC</v>
          </cell>
          <cell r="E9142" t="str">
            <v>NH</v>
          </cell>
          <cell r="F9142" t="str">
            <v>P1</v>
          </cell>
          <cell r="G9142" t="str">
            <v>SMALL</v>
          </cell>
          <cell r="H9142" t="str">
            <v>JN</v>
          </cell>
          <cell r="I9142" t="str">
            <v>0027217 - AFFORDABLE HEALTH SOLUTIONS</v>
          </cell>
        </row>
        <row r="9143">
          <cell r="A9143" t="str">
            <v>C61242IV</v>
          </cell>
          <cell r="B9143">
            <v>42185</v>
          </cell>
          <cell r="C9143" t="str">
            <v>C61242</v>
          </cell>
          <cell r="D9143" t="str">
            <v>J Steven Tonelli DMD &amp; Mark G Webster DDS</v>
          </cell>
          <cell r="E9143" t="str">
            <v>MA</v>
          </cell>
          <cell r="F9143" t="str">
            <v>P1</v>
          </cell>
          <cell r="G9143" t="str">
            <v>SMALL</v>
          </cell>
          <cell r="H9143" t="str">
            <v>IV</v>
          </cell>
          <cell r="I9143" t="str">
            <v>0027262 - SPRING INSURANCE GROUP LLC</v>
          </cell>
        </row>
        <row r="9144">
          <cell r="A9144" t="str">
            <v>C61246IH</v>
          </cell>
          <cell r="B9144">
            <v>42185</v>
          </cell>
          <cell r="C9144" t="str">
            <v>C61246</v>
          </cell>
          <cell r="D9144" t="str">
            <v>Keystone Development Corp</v>
          </cell>
          <cell r="E9144" t="str">
            <v>MA</v>
          </cell>
          <cell r="F9144" t="str">
            <v>P1</v>
          </cell>
          <cell r="G9144" t="str">
            <v>SMALL</v>
          </cell>
          <cell r="H9144" t="str">
            <v>IH</v>
          </cell>
          <cell r="I9144" t="str">
            <v>0027266 - BOSTON COMMONWEALTH ADVANTAGE LLC</v>
          </cell>
        </row>
        <row r="9145">
          <cell r="A9145" t="str">
            <v>C61247IV</v>
          </cell>
          <cell r="B9145">
            <v>42185</v>
          </cell>
          <cell r="C9145" t="str">
            <v>C61247</v>
          </cell>
          <cell r="D9145" t="str">
            <v>Maine Auto Radiator, Inc.</v>
          </cell>
          <cell r="E9145" t="str">
            <v>ME</v>
          </cell>
          <cell r="F9145" t="str">
            <v>P1</v>
          </cell>
          <cell r="G9145" t="str">
            <v>SMALL</v>
          </cell>
          <cell r="H9145" t="str">
            <v>IV</v>
          </cell>
          <cell r="I9145" t="str">
            <v>0031305 - BUSINESS INSURANCE AGENCY</v>
          </cell>
        </row>
        <row r="9146">
          <cell r="A9146" t="str">
            <v>C61248IV</v>
          </cell>
          <cell r="B9146">
            <v>42185</v>
          </cell>
          <cell r="C9146" t="str">
            <v>C61248</v>
          </cell>
          <cell r="D9146" t="str">
            <v>Bernier's Market Inc</v>
          </cell>
          <cell r="E9146" t="str">
            <v>MA</v>
          </cell>
          <cell r="F9146" t="str">
            <v>P1</v>
          </cell>
          <cell r="G9146" t="str">
            <v>SMALL</v>
          </cell>
          <cell r="H9146" t="str">
            <v>IV</v>
          </cell>
          <cell r="I9146" t="str">
            <v>0027310 - HJ KNIGHT INTERNATIONAL INS AGENCIES INC</v>
          </cell>
        </row>
        <row r="9147">
          <cell r="A9147" t="str">
            <v>C61249IV</v>
          </cell>
          <cell r="B9147">
            <v>42185</v>
          </cell>
          <cell r="C9147" t="str">
            <v>C61249</v>
          </cell>
          <cell r="D9147" t="str">
            <v>George and Phillips Inc</v>
          </cell>
          <cell r="E9147" t="str">
            <v>NH</v>
          </cell>
          <cell r="F9147" t="str">
            <v>P1</v>
          </cell>
          <cell r="G9147" t="str">
            <v>SMALL</v>
          </cell>
          <cell r="H9147" t="str">
            <v>IV</v>
          </cell>
          <cell r="I9147" t="str">
            <v>0027214 - FOY INSURANCE GROUP</v>
          </cell>
        </row>
        <row r="9148">
          <cell r="A9148" t="str">
            <v>C61250IA</v>
          </cell>
          <cell r="B9148">
            <v>42185</v>
          </cell>
          <cell r="C9148" t="str">
            <v>C61250</v>
          </cell>
          <cell r="D9148" t="str">
            <v>Compumachine Inc</v>
          </cell>
          <cell r="E9148" t="str">
            <v>MA</v>
          </cell>
          <cell r="F9148" t="str">
            <v>P1</v>
          </cell>
          <cell r="G9148" t="str">
            <v>SMALL</v>
          </cell>
          <cell r="H9148" t="str">
            <v>IA</v>
          </cell>
          <cell r="I9148" t="str">
            <v>0027258 - GIANNATTASIO, MICHAEL A</v>
          </cell>
        </row>
        <row r="9149">
          <cell r="A9149" t="str">
            <v>C61250IH</v>
          </cell>
          <cell r="B9149">
            <v>42185</v>
          </cell>
          <cell r="C9149" t="str">
            <v>C61250</v>
          </cell>
          <cell r="D9149" t="str">
            <v>Compumachine Inc</v>
          </cell>
          <cell r="E9149" t="str">
            <v>MA</v>
          </cell>
          <cell r="F9149" t="str">
            <v>P1</v>
          </cell>
          <cell r="G9149" t="str">
            <v>SMALL</v>
          </cell>
          <cell r="H9149" t="str">
            <v>IH</v>
          </cell>
          <cell r="I9149" t="str">
            <v>0027258 - GIANNATTASIO, MICHAEL A</v>
          </cell>
        </row>
        <row r="9150">
          <cell r="A9150" t="str">
            <v>C61250JA</v>
          </cell>
          <cell r="B9150">
            <v>42185</v>
          </cell>
          <cell r="C9150" t="str">
            <v>C61250</v>
          </cell>
          <cell r="D9150" t="str">
            <v>Compumachine Inc</v>
          </cell>
          <cell r="E9150" t="str">
            <v>MA</v>
          </cell>
          <cell r="F9150" t="str">
            <v>P1</v>
          </cell>
          <cell r="G9150" t="str">
            <v>SMALL</v>
          </cell>
          <cell r="H9150" t="str">
            <v>JA</v>
          </cell>
          <cell r="I9150" t="str">
            <v>0027258 - GIANNATTASIO, MICHAEL A</v>
          </cell>
        </row>
        <row r="9151">
          <cell r="A9151" t="str">
            <v>C61251JH</v>
          </cell>
          <cell r="B9151">
            <v>42185</v>
          </cell>
          <cell r="C9151" t="str">
            <v>C61251</v>
          </cell>
          <cell r="D9151" t="str">
            <v>Redfin Solutions, LLC</v>
          </cell>
          <cell r="E9151" t="str">
            <v>ME</v>
          </cell>
          <cell r="F9151" t="str">
            <v>P1</v>
          </cell>
          <cell r="G9151" t="str">
            <v>SMALL</v>
          </cell>
          <cell r="H9151" t="str">
            <v>JH</v>
          </cell>
          <cell r="I9151" t="str">
            <v>0027229 - MORRIS INSURANCE SERVICES INC</v>
          </cell>
        </row>
        <row r="9152">
          <cell r="A9152" t="str">
            <v>C61252IV</v>
          </cell>
          <cell r="B9152">
            <v>42185</v>
          </cell>
          <cell r="C9152" t="str">
            <v>C61252</v>
          </cell>
          <cell r="D9152" t="str">
            <v>Pathways Professional Association</v>
          </cell>
          <cell r="E9152" t="str">
            <v>NH</v>
          </cell>
          <cell r="F9152" t="str">
            <v>P1</v>
          </cell>
          <cell r="G9152" t="str">
            <v>SMALL</v>
          </cell>
          <cell r="H9152" t="str">
            <v>IV</v>
          </cell>
          <cell r="I9152" t="str">
            <v>0034781 - NEW ENGLAND EMPLOYEE BENEFITS COUNCIL</v>
          </cell>
        </row>
        <row r="9153">
          <cell r="A9153" t="str">
            <v>C61253JH</v>
          </cell>
          <cell r="B9153">
            <v>42185</v>
          </cell>
          <cell r="C9153" t="str">
            <v>C61253</v>
          </cell>
          <cell r="D9153" t="str">
            <v>Nashua Radiology PA</v>
          </cell>
          <cell r="E9153" t="str">
            <v>NH</v>
          </cell>
          <cell r="F9153" t="str">
            <v>P1</v>
          </cell>
          <cell r="G9153" t="str">
            <v>SMALL</v>
          </cell>
          <cell r="H9153" t="str">
            <v>JH</v>
          </cell>
          <cell r="I9153" t="str">
            <v>0031466 - STONEBRIDGE BENEFITS GROUP</v>
          </cell>
        </row>
        <row r="9154">
          <cell r="A9154" t="str">
            <v>C61254IV</v>
          </cell>
          <cell r="B9154">
            <v>42185</v>
          </cell>
          <cell r="C9154" t="str">
            <v>C61254</v>
          </cell>
          <cell r="D9154" t="str">
            <v>Advanced Diagnostic Imaging PLLC</v>
          </cell>
          <cell r="E9154" t="str">
            <v>NH</v>
          </cell>
          <cell r="F9154" t="str">
            <v>P1</v>
          </cell>
          <cell r="G9154" t="str">
            <v>SMALL</v>
          </cell>
          <cell r="H9154" t="str">
            <v>IV</v>
          </cell>
          <cell r="I9154" t="str">
            <v>0035529 - NEW ENGLAND EMPLOYEE BENEFITS COUNCIL</v>
          </cell>
        </row>
        <row r="9155">
          <cell r="A9155" t="str">
            <v>C61255IH</v>
          </cell>
          <cell r="B9155">
            <v>42185</v>
          </cell>
          <cell r="C9155" t="str">
            <v>C61255</v>
          </cell>
          <cell r="D9155" t="str">
            <v>High Middle Corporation</v>
          </cell>
          <cell r="E9155" t="str">
            <v>MA</v>
          </cell>
          <cell r="F9155" t="str">
            <v>P1</v>
          </cell>
          <cell r="G9155" t="str">
            <v>SMALL</v>
          </cell>
          <cell r="H9155" t="str">
            <v>IH</v>
          </cell>
          <cell r="I9155" t="str">
            <v>0027291 - MURRAY, JOHN J</v>
          </cell>
        </row>
        <row r="9156">
          <cell r="A9156" t="str">
            <v>C61257IH</v>
          </cell>
          <cell r="B9156">
            <v>42185</v>
          </cell>
          <cell r="C9156" t="str">
            <v>C61257</v>
          </cell>
          <cell r="D9156" t="str">
            <v>Jesse E Lyman Inc</v>
          </cell>
          <cell r="E9156" t="str">
            <v>NH</v>
          </cell>
          <cell r="F9156" t="str">
            <v>P1</v>
          </cell>
          <cell r="G9156" t="str">
            <v>SMALL</v>
          </cell>
          <cell r="H9156" t="str">
            <v>IH</v>
          </cell>
          <cell r="I9156" t="str">
            <v>0029442 - CHALMERS FINANCIAL SERVICES LLC</v>
          </cell>
        </row>
        <row r="9157">
          <cell r="A9157" t="str">
            <v>C61257IV</v>
          </cell>
          <cell r="B9157">
            <v>42185</v>
          </cell>
          <cell r="C9157" t="str">
            <v>C61257</v>
          </cell>
          <cell r="D9157" t="str">
            <v>Jesse E Lyman Inc</v>
          </cell>
          <cell r="E9157" t="str">
            <v>NH</v>
          </cell>
          <cell r="F9157" t="str">
            <v>P1</v>
          </cell>
          <cell r="G9157" t="str">
            <v>SMALL</v>
          </cell>
          <cell r="H9157" t="str">
            <v>IV</v>
          </cell>
          <cell r="I9157" t="str">
            <v>0029442 - CHALMERS FINANCIAL SERVICES LLC</v>
          </cell>
        </row>
        <row r="9158">
          <cell r="A9158" t="str">
            <v>C61258IH</v>
          </cell>
          <cell r="B9158">
            <v>42185</v>
          </cell>
          <cell r="C9158" t="str">
            <v>C61258</v>
          </cell>
          <cell r="D9158" t="str">
            <v>NHIT - Hillsborough County</v>
          </cell>
          <cell r="E9158" t="str">
            <v>NH</v>
          </cell>
          <cell r="F9158" t="str">
            <v>ASO</v>
          </cell>
          <cell r="G9158" t="str">
            <v>NHIT</v>
          </cell>
          <cell r="H9158" t="str">
            <v>IH</v>
          </cell>
        </row>
        <row r="9159">
          <cell r="A9159" t="str">
            <v>C61258IP</v>
          </cell>
          <cell r="B9159">
            <v>42185</v>
          </cell>
          <cell r="C9159" t="str">
            <v>C61258</v>
          </cell>
          <cell r="D9159" t="str">
            <v>NHIT - Hillsborough County</v>
          </cell>
          <cell r="E9159" t="str">
            <v>NH</v>
          </cell>
          <cell r="F9159" t="str">
            <v>ASO</v>
          </cell>
          <cell r="G9159" t="str">
            <v>NHIT</v>
          </cell>
          <cell r="H9159" t="str">
            <v>IP</v>
          </cell>
        </row>
        <row r="9160">
          <cell r="A9160" t="str">
            <v>C61258MI</v>
          </cell>
          <cell r="B9160">
            <v>42185</v>
          </cell>
          <cell r="C9160" t="str">
            <v>C61258</v>
          </cell>
          <cell r="D9160" t="str">
            <v>NHIT - Hillsborough County</v>
          </cell>
          <cell r="E9160" t="str">
            <v>NH</v>
          </cell>
          <cell r="F9160" t="str">
            <v>ASO</v>
          </cell>
          <cell r="G9160" t="str">
            <v>MCARE</v>
          </cell>
          <cell r="H9160" t="str">
            <v>MI</v>
          </cell>
        </row>
        <row r="9161">
          <cell r="A9161" t="str">
            <v>C61259IH</v>
          </cell>
          <cell r="B9161">
            <v>42185</v>
          </cell>
          <cell r="C9161" t="str">
            <v>C61259</v>
          </cell>
          <cell r="D9161" t="str">
            <v>NHIT - City of Berlin</v>
          </cell>
          <cell r="E9161" t="str">
            <v>NH</v>
          </cell>
          <cell r="F9161" t="str">
            <v>ASO</v>
          </cell>
          <cell r="G9161" t="str">
            <v>NHIT</v>
          </cell>
          <cell r="H9161" t="str">
            <v>IH</v>
          </cell>
        </row>
        <row r="9162">
          <cell r="A9162" t="str">
            <v>C61259MI</v>
          </cell>
          <cell r="B9162">
            <v>42185</v>
          </cell>
          <cell r="C9162" t="str">
            <v>C61259</v>
          </cell>
          <cell r="D9162" t="str">
            <v>NHIT - City of Berlin</v>
          </cell>
          <cell r="E9162" t="str">
            <v>NH</v>
          </cell>
          <cell r="F9162" t="str">
            <v>ASO</v>
          </cell>
          <cell r="G9162" t="str">
            <v>MCARE</v>
          </cell>
          <cell r="H9162" t="str">
            <v>MI</v>
          </cell>
        </row>
        <row r="9163">
          <cell r="A9163" t="str">
            <v>C61260IV</v>
          </cell>
          <cell r="B9163">
            <v>42185</v>
          </cell>
          <cell r="C9163" t="str">
            <v>C61260</v>
          </cell>
          <cell r="D9163" t="str">
            <v>Upper Valley Neurology Neurosurgery PC</v>
          </cell>
          <cell r="E9163" t="str">
            <v>NH</v>
          </cell>
          <cell r="F9163" t="str">
            <v>P1</v>
          </cell>
          <cell r="G9163" t="str">
            <v>SMALL</v>
          </cell>
          <cell r="H9163" t="str">
            <v>IV</v>
          </cell>
          <cell r="I9163" t="str">
            <v>0027193 - NEW ENGLAND EMPLOYEE BENEFITS COUNCIL</v>
          </cell>
        </row>
        <row r="9164">
          <cell r="A9164" t="str">
            <v>C61260JM</v>
          </cell>
          <cell r="B9164">
            <v>42185</v>
          </cell>
          <cell r="C9164" t="str">
            <v>C61260</v>
          </cell>
          <cell r="D9164" t="str">
            <v>Upper Valley Neurology Neurosurgery PC</v>
          </cell>
          <cell r="E9164" t="str">
            <v>NH</v>
          </cell>
          <cell r="F9164" t="str">
            <v>P1</v>
          </cell>
          <cell r="G9164" t="str">
            <v>SMALL</v>
          </cell>
          <cell r="H9164" t="str">
            <v>JM</v>
          </cell>
          <cell r="I9164" t="str">
            <v>0027193 - NEW ENGLAND EMPLOYEE BENEFITS COUNCIL</v>
          </cell>
        </row>
        <row r="9165">
          <cell r="A9165" t="str">
            <v>C61262IH</v>
          </cell>
          <cell r="B9165">
            <v>42185</v>
          </cell>
          <cell r="C9165" t="str">
            <v>C61262</v>
          </cell>
          <cell r="D9165" t="str">
            <v>NHIT - Town of Rindge</v>
          </cell>
          <cell r="E9165" t="str">
            <v>NH</v>
          </cell>
          <cell r="F9165" t="str">
            <v>ASO</v>
          </cell>
          <cell r="G9165" t="str">
            <v>NHIT</v>
          </cell>
          <cell r="H9165" t="str">
            <v>IH</v>
          </cell>
        </row>
        <row r="9166">
          <cell r="A9166" t="str">
            <v>C61263IH</v>
          </cell>
          <cell r="B9166">
            <v>42185</v>
          </cell>
          <cell r="C9166" t="str">
            <v>C61263</v>
          </cell>
          <cell r="D9166" t="str">
            <v>NHIT - Carroll County</v>
          </cell>
          <cell r="E9166" t="str">
            <v>NH</v>
          </cell>
          <cell r="F9166" t="str">
            <v>ASO</v>
          </cell>
          <cell r="G9166" t="str">
            <v>NHIT</v>
          </cell>
          <cell r="H9166" t="str">
            <v>IH</v>
          </cell>
        </row>
        <row r="9167">
          <cell r="A9167" t="str">
            <v>C61263MI</v>
          </cell>
          <cell r="B9167">
            <v>42185</v>
          </cell>
          <cell r="C9167" t="str">
            <v>C61263</v>
          </cell>
          <cell r="D9167" t="str">
            <v>NHIT - Carroll County</v>
          </cell>
          <cell r="E9167" t="str">
            <v>NH</v>
          </cell>
          <cell r="F9167" t="str">
            <v>ASO</v>
          </cell>
          <cell r="G9167" t="str">
            <v>MCARE</v>
          </cell>
          <cell r="H9167" t="str">
            <v>MI</v>
          </cell>
        </row>
        <row r="9168">
          <cell r="A9168" t="str">
            <v>C61267IH</v>
          </cell>
          <cell r="B9168">
            <v>42185</v>
          </cell>
          <cell r="C9168" t="str">
            <v>C61267</v>
          </cell>
          <cell r="D9168" t="str">
            <v>Price Stats LLC</v>
          </cell>
          <cell r="E9168" t="str">
            <v>MA</v>
          </cell>
          <cell r="F9168" t="str">
            <v>P1</v>
          </cell>
          <cell r="G9168" t="str">
            <v>SMALL</v>
          </cell>
          <cell r="H9168" t="str">
            <v>IH</v>
          </cell>
          <cell r="I9168" t="str">
            <v>0027284 - COMPREHENSIVE INS PROVIDERS INC</v>
          </cell>
        </row>
        <row r="9169">
          <cell r="A9169" t="str">
            <v>C61268IV</v>
          </cell>
          <cell r="B9169">
            <v>42185</v>
          </cell>
          <cell r="C9169" t="str">
            <v>C61268</v>
          </cell>
          <cell r="D9169" t="str">
            <v>The Seaside Motor Inn</v>
          </cell>
          <cell r="E9169" t="str">
            <v>ME</v>
          </cell>
          <cell r="F9169" t="str">
            <v>P1</v>
          </cell>
          <cell r="G9169" t="str">
            <v>SMALL</v>
          </cell>
          <cell r="H9169" t="str">
            <v>IV</v>
          </cell>
          <cell r="I9169" t="str">
            <v>0027215 - MORRIS INSURANCE SERVICES INC</v>
          </cell>
        </row>
        <row r="9170">
          <cell r="A9170" t="str">
            <v>C61269IH</v>
          </cell>
          <cell r="B9170">
            <v>42185</v>
          </cell>
          <cell r="C9170" t="str">
            <v>C61269</v>
          </cell>
          <cell r="D9170" t="str">
            <v>C &amp; G Concrete Construction Services Inc</v>
          </cell>
          <cell r="E9170" t="str">
            <v>MA</v>
          </cell>
          <cell r="F9170" t="str">
            <v>P1</v>
          </cell>
          <cell r="G9170" t="str">
            <v>SMALL</v>
          </cell>
          <cell r="H9170" t="str">
            <v>IH</v>
          </cell>
          <cell r="I9170" t="str">
            <v>0027241 - DIGITAL INSURANCE AGENCY INC</v>
          </cell>
        </row>
        <row r="9171">
          <cell r="A9171" t="str">
            <v>C61270IV</v>
          </cell>
          <cell r="B9171">
            <v>42185</v>
          </cell>
          <cell r="C9171" t="str">
            <v>C61270</v>
          </cell>
          <cell r="D9171" t="str">
            <v>X-Ray Professional Association</v>
          </cell>
          <cell r="E9171" t="str">
            <v>NH</v>
          </cell>
          <cell r="F9171" t="str">
            <v>P1</v>
          </cell>
          <cell r="G9171" t="str">
            <v>SMALL</v>
          </cell>
          <cell r="H9171" t="str">
            <v>IV</v>
          </cell>
          <cell r="I9171" t="str">
            <v>0027868 - SBIA STRATEGIC BENEFIT &amp;</v>
          </cell>
        </row>
        <row r="9172">
          <cell r="A9172" t="str">
            <v>C61270JM</v>
          </cell>
          <cell r="B9172">
            <v>42185</v>
          </cell>
          <cell r="C9172" t="str">
            <v>C61270</v>
          </cell>
          <cell r="D9172" t="str">
            <v>X-Ray Professional Association</v>
          </cell>
          <cell r="E9172" t="str">
            <v>NH</v>
          </cell>
          <cell r="F9172" t="str">
            <v>P1</v>
          </cell>
          <cell r="G9172" t="str">
            <v>SMALL</v>
          </cell>
          <cell r="H9172" t="str">
            <v>JM</v>
          </cell>
          <cell r="I9172" t="str">
            <v>0027868 - SBIA STRATEGIC BENEFIT &amp;</v>
          </cell>
        </row>
        <row r="9173">
          <cell r="A9173" t="str">
            <v>C61271IH</v>
          </cell>
          <cell r="B9173">
            <v>42185</v>
          </cell>
          <cell r="C9173" t="str">
            <v>C61271</v>
          </cell>
          <cell r="D9173" t="str">
            <v>NHIT - City of Keene</v>
          </cell>
          <cell r="E9173" t="str">
            <v>NH</v>
          </cell>
          <cell r="F9173" t="str">
            <v>ASO</v>
          </cell>
          <cell r="G9173" t="str">
            <v>NHIT</v>
          </cell>
          <cell r="H9173" t="str">
            <v>IH</v>
          </cell>
        </row>
        <row r="9174">
          <cell r="A9174" t="str">
            <v>C61271PO</v>
          </cell>
          <cell r="B9174">
            <v>42185</v>
          </cell>
          <cell r="C9174" t="str">
            <v>C61271</v>
          </cell>
          <cell r="D9174" t="str">
            <v>NHIT - City of Keene</v>
          </cell>
          <cell r="E9174" t="str">
            <v>NH</v>
          </cell>
          <cell r="F9174" t="str">
            <v>ASO</v>
          </cell>
          <cell r="G9174" t="str">
            <v>NHIT</v>
          </cell>
          <cell r="H9174" t="str">
            <v>PO</v>
          </cell>
        </row>
        <row r="9175">
          <cell r="A9175" t="str">
            <v>C61272IH</v>
          </cell>
          <cell r="B9175">
            <v>42185</v>
          </cell>
          <cell r="C9175" t="str">
            <v>C61272</v>
          </cell>
          <cell r="D9175" t="str">
            <v>Hingham Endodontics Inc</v>
          </cell>
          <cell r="E9175" t="str">
            <v>MA</v>
          </cell>
          <cell r="F9175" t="str">
            <v>P1</v>
          </cell>
          <cell r="G9175" t="str">
            <v>SMALL</v>
          </cell>
          <cell r="H9175" t="str">
            <v>IH</v>
          </cell>
          <cell r="I9175" t="str">
            <v>0027269 - LENHARDT, MARY JANE</v>
          </cell>
        </row>
        <row r="9176">
          <cell r="A9176" t="str">
            <v>C61272IV</v>
          </cell>
          <cell r="B9176">
            <v>42185</v>
          </cell>
          <cell r="C9176" t="str">
            <v>C61272</v>
          </cell>
          <cell r="D9176" t="str">
            <v>Hingham Endodontics Inc</v>
          </cell>
          <cell r="E9176" t="str">
            <v>MA</v>
          </cell>
          <cell r="F9176" t="str">
            <v>P1</v>
          </cell>
          <cell r="G9176" t="str">
            <v>SMALL</v>
          </cell>
          <cell r="H9176" t="str">
            <v>IV</v>
          </cell>
          <cell r="I9176" t="str">
            <v>0027269 - LENHARDT, MARY JANE</v>
          </cell>
        </row>
        <row r="9177">
          <cell r="A9177" t="str">
            <v>C61272MI</v>
          </cell>
          <cell r="B9177">
            <v>42185</v>
          </cell>
          <cell r="C9177" t="str">
            <v>C61272</v>
          </cell>
          <cell r="D9177" t="str">
            <v>Hingham Endodontics Inc</v>
          </cell>
          <cell r="E9177" t="str">
            <v>MA</v>
          </cell>
          <cell r="F9177" t="str">
            <v>P1</v>
          </cell>
          <cell r="G9177" t="str">
            <v>MCARE</v>
          </cell>
          <cell r="H9177" t="str">
            <v>MI</v>
          </cell>
          <cell r="I9177" t="str">
            <v>0027269 - LENHARDT, MARY JANE</v>
          </cell>
        </row>
        <row r="9178">
          <cell r="A9178" t="str">
            <v>C61273IH</v>
          </cell>
          <cell r="B9178">
            <v>42185</v>
          </cell>
          <cell r="C9178" t="str">
            <v>C61273</v>
          </cell>
          <cell r="D9178" t="str">
            <v>CEOS Corporation</v>
          </cell>
          <cell r="E9178" t="str">
            <v>MA</v>
          </cell>
          <cell r="F9178" t="str">
            <v>P1</v>
          </cell>
          <cell r="G9178" t="str">
            <v>SMALL</v>
          </cell>
          <cell r="H9178" t="str">
            <v>IH</v>
          </cell>
          <cell r="I9178" t="str">
            <v>0034001 - HEALTH &amp; WEALTH INC</v>
          </cell>
        </row>
        <row r="9179">
          <cell r="A9179" t="str">
            <v>C61276IA</v>
          </cell>
          <cell r="B9179">
            <v>42185</v>
          </cell>
          <cell r="C9179" t="str">
            <v>C61276</v>
          </cell>
          <cell r="D9179" t="str">
            <v>Russco Inc</v>
          </cell>
          <cell r="E9179" t="str">
            <v>MA</v>
          </cell>
          <cell r="F9179" t="str">
            <v>P1</v>
          </cell>
          <cell r="G9179" t="str">
            <v>SMALL</v>
          </cell>
          <cell r="H9179" t="str">
            <v>IA</v>
          </cell>
          <cell r="I9179" t="str">
            <v>0027261 - NELSON INSURANCE &amp; FINANCIAL SVCS INC</v>
          </cell>
        </row>
        <row r="9180">
          <cell r="A9180" t="str">
            <v>C61276IH</v>
          </cell>
          <cell r="B9180">
            <v>42185</v>
          </cell>
          <cell r="C9180" t="str">
            <v>C61276</v>
          </cell>
          <cell r="D9180" t="str">
            <v>Russco Inc</v>
          </cell>
          <cell r="E9180" t="str">
            <v>MA</v>
          </cell>
          <cell r="F9180" t="str">
            <v>P1</v>
          </cell>
          <cell r="G9180" t="str">
            <v>SMALL</v>
          </cell>
          <cell r="H9180" t="str">
            <v>IH</v>
          </cell>
          <cell r="I9180" t="str">
            <v>0027261 - NELSON INSURANCE &amp; FINANCIAL SVCS INC</v>
          </cell>
        </row>
        <row r="9181">
          <cell r="A9181" t="str">
            <v>C61277IH</v>
          </cell>
          <cell r="B9181">
            <v>42185</v>
          </cell>
          <cell r="C9181" t="str">
            <v>C61277</v>
          </cell>
          <cell r="D9181" t="str">
            <v>Tatte Bakery &amp; Cafe</v>
          </cell>
          <cell r="E9181" t="str">
            <v>MA</v>
          </cell>
          <cell r="F9181" t="str">
            <v>P1</v>
          </cell>
          <cell r="G9181" t="str">
            <v>SMALL</v>
          </cell>
          <cell r="H9181" t="str">
            <v>IH</v>
          </cell>
          <cell r="I9181" t="str">
            <v>0027286 - JACOBS, LEWIS D</v>
          </cell>
        </row>
        <row r="9182">
          <cell r="A9182" t="str">
            <v>C61278IH</v>
          </cell>
          <cell r="B9182">
            <v>42185</v>
          </cell>
          <cell r="C9182" t="str">
            <v>C61278</v>
          </cell>
          <cell r="D9182" t="str">
            <v>York County Shelter Programs, Inc.</v>
          </cell>
          <cell r="E9182" t="str">
            <v>ME</v>
          </cell>
          <cell r="F9182" t="str">
            <v>P1</v>
          </cell>
          <cell r="G9182" t="str">
            <v>CRC</v>
          </cell>
          <cell r="H9182" t="str">
            <v>IH</v>
          </cell>
          <cell r="I9182" t="str">
            <v>0027362 - NORTON FINANCIAL SERVICES INC</v>
          </cell>
        </row>
        <row r="9183">
          <cell r="A9183" t="str">
            <v>C61278IV</v>
          </cell>
          <cell r="B9183">
            <v>42185</v>
          </cell>
          <cell r="C9183" t="str">
            <v>C61278</v>
          </cell>
          <cell r="D9183" t="str">
            <v>York County Shelter Programs, Inc.</v>
          </cell>
          <cell r="E9183" t="str">
            <v>ME</v>
          </cell>
          <cell r="F9183" t="str">
            <v>P1</v>
          </cell>
          <cell r="G9183" t="str">
            <v>CRC</v>
          </cell>
          <cell r="H9183" t="str">
            <v>IV</v>
          </cell>
          <cell r="I9183" t="str">
            <v>0027362 - NORTON FINANCIAL SERVICES INC</v>
          </cell>
        </row>
        <row r="9184">
          <cell r="A9184" t="str">
            <v>C61278JH</v>
          </cell>
          <cell r="B9184">
            <v>42185</v>
          </cell>
          <cell r="C9184" t="str">
            <v>C61278</v>
          </cell>
          <cell r="D9184" t="str">
            <v>York County Shelter Programs, Inc.</v>
          </cell>
          <cell r="E9184" t="str">
            <v>ME</v>
          </cell>
          <cell r="F9184" t="str">
            <v>P1</v>
          </cell>
          <cell r="G9184" t="str">
            <v>CRC</v>
          </cell>
          <cell r="H9184" t="str">
            <v>JH</v>
          </cell>
          <cell r="I9184" t="str">
            <v>0027362 - NORTON FINANCIAL SERVICES INC</v>
          </cell>
        </row>
        <row r="9185">
          <cell r="A9185" t="str">
            <v>C61279IV</v>
          </cell>
          <cell r="B9185">
            <v>42185</v>
          </cell>
          <cell r="C9185" t="str">
            <v>C61279</v>
          </cell>
          <cell r="D9185" t="str">
            <v>Community Credit Union</v>
          </cell>
          <cell r="E9185" t="str">
            <v>ME</v>
          </cell>
          <cell r="F9185" t="str">
            <v>P1</v>
          </cell>
          <cell r="G9185" t="str">
            <v>SMALL</v>
          </cell>
          <cell r="H9185" t="str">
            <v>IV</v>
          </cell>
          <cell r="I9185" t="str">
            <v>0027197 - POIRIER, MARC R</v>
          </cell>
        </row>
        <row r="9186">
          <cell r="A9186" t="str">
            <v>C61279PO</v>
          </cell>
          <cell r="B9186">
            <v>42185</v>
          </cell>
          <cell r="C9186" t="str">
            <v>C61279</v>
          </cell>
          <cell r="D9186" t="str">
            <v>Community Credit Union</v>
          </cell>
          <cell r="E9186" t="str">
            <v>ME</v>
          </cell>
          <cell r="F9186" t="str">
            <v>P1</v>
          </cell>
          <cell r="G9186" t="str">
            <v>SMALL</v>
          </cell>
          <cell r="H9186" t="str">
            <v>PO</v>
          </cell>
          <cell r="I9186" t="str">
            <v>0027197 - POIRIER, MARC R</v>
          </cell>
        </row>
        <row r="9187">
          <cell r="A9187" t="str">
            <v>C61282IV</v>
          </cell>
          <cell r="B9187">
            <v>42185</v>
          </cell>
          <cell r="C9187" t="str">
            <v>C61282</v>
          </cell>
          <cell r="D9187" t="str">
            <v>Weyland Capital Management LLC</v>
          </cell>
          <cell r="E9187" t="str">
            <v>NH</v>
          </cell>
          <cell r="F9187" t="str">
            <v>P1</v>
          </cell>
          <cell r="G9187" t="str">
            <v>SMALL</v>
          </cell>
          <cell r="H9187" t="str">
            <v>IV</v>
          </cell>
          <cell r="I9187" t="str">
            <v>0027372 - J CLIFTON AVERY AGENCY INC</v>
          </cell>
        </row>
        <row r="9188">
          <cell r="A9188" t="str">
            <v>C61285JM</v>
          </cell>
          <cell r="B9188">
            <v>42185</v>
          </cell>
          <cell r="C9188" t="str">
            <v>C61285</v>
          </cell>
          <cell r="D9188" t="str">
            <v>Surgical Associates Of Rochester PC</v>
          </cell>
          <cell r="E9188" t="str">
            <v>NH</v>
          </cell>
          <cell r="F9188" t="str">
            <v>P1</v>
          </cell>
          <cell r="G9188" t="str">
            <v>SMALL</v>
          </cell>
          <cell r="H9188" t="str">
            <v>JM</v>
          </cell>
          <cell r="I9188" t="str">
            <v>0035404 - NEW ENGLAND EMPLOYEE BENEFITS COUNCIL</v>
          </cell>
        </row>
        <row r="9189">
          <cell r="A9189" t="str">
            <v>C61286JA</v>
          </cell>
          <cell r="B9189">
            <v>42185</v>
          </cell>
          <cell r="C9189" t="str">
            <v>C61286</v>
          </cell>
          <cell r="D9189" t="str">
            <v>M-V Electrical Contractors Inc</v>
          </cell>
          <cell r="E9189" t="str">
            <v>MA</v>
          </cell>
          <cell r="F9189" t="str">
            <v>P1</v>
          </cell>
          <cell r="G9189" t="str">
            <v>SMALL</v>
          </cell>
          <cell r="H9189" t="str">
            <v>JA</v>
          </cell>
          <cell r="I9189" t="str">
            <v>0030524 - DIGITAL INSURANCE AGENCY INC</v>
          </cell>
        </row>
        <row r="9190">
          <cell r="A9190" t="str">
            <v>C61289IV</v>
          </cell>
          <cell r="B9190">
            <v>42185</v>
          </cell>
          <cell r="C9190" t="str">
            <v>C61289</v>
          </cell>
          <cell r="D9190" t="str">
            <v>Wolfeboro Eye Associates</v>
          </cell>
          <cell r="E9190" t="str">
            <v>NH</v>
          </cell>
          <cell r="F9190" t="str">
            <v>P1</v>
          </cell>
          <cell r="G9190" t="str">
            <v>SMALL</v>
          </cell>
          <cell r="H9190" t="str">
            <v>IV</v>
          </cell>
          <cell r="I9190" t="str">
            <v>0027192 - LARRABEE, LISA M</v>
          </cell>
        </row>
        <row r="9191">
          <cell r="A9191" t="str">
            <v>C61290JH</v>
          </cell>
          <cell r="B9191">
            <v>42185</v>
          </cell>
          <cell r="C9191" t="str">
            <v>C61290</v>
          </cell>
          <cell r="D9191" t="str">
            <v>Jean-Paul Boudreau, DMD, LLC</v>
          </cell>
          <cell r="E9191" t="str">
            <v>ME</v>
          </cell>
          <cell r="F9191" t="str">
            <v>P1</v>
          </cell>
          <cell r="G9191" t="str">
            <v>SMALL</v>
          </cell>
          <cell r="H9191" t="str">
            <v>JH</v>
          </cell>
          <cell r="I9191" t="str">
            <v>0034800 - NORTHERN BENEFITS OF MAINE LLC</v>
          </cell>
        </row>
        <row r="9192">
          <cell r="A9192" t="str">
            <v>C61292JH</v>
          </cell>
          <cell r="B9192">
            <v>42185</v>
          </cell>
          <cell r="C9192" t="str">
            <v>C61292</v>
          </cell>
          <cell r="D9192" t="str">
            <v>FW Danby MD &amp; LJ Margesson MD</v>
          </cell>
          <cell r="E9192" t="str">
            <v>NH</v>
          </cell>
          <cell r="F9192" t="str">
            <v>P1</v>
          </cell>
          <cell r="G9192" t="str">
            <v>SMALL</v>
          </cell>
          <cell r="H9192" t="str">
            <v>JH</v>
          </cell>
          <cell r="I9192" t="str">
            <v>0027204 - NEW ENGLAND EMPLOYEE BENEFITS COUNCIL</v>
          </cell>
        </row>
        <row r="9193">
          <cell r="A9193" t="str">
            <v>C61297IA</v>
          </cell>
          <cell r="B9193">
            <v>42185</v>
          </cell>
          <cell r="C9193" t="str">
            <v>C61297</v>
          </cell>
          <cell r="D9193" t="str">
            <v>Sokolove Law LLC</v>
          </cell>
          <cell r="E9193" t="str">
            <v>MA</v>
          </cell>
          <cell r="F9193" t="str">
            <v>P1</v>
          </cell>
          <cell r="G9193" t="str">
            <v>CRC</v>
          </cell>
          <cell r="H9193" t="str">
            <v>IA</v>
          </cell>
          <cell r="I9193" t="str">
            <v>0033958 - BP BENEFITS LLC</v>
          </cell>
        </row>
        <row r="9194">
          <cell r="A9194" t="str">
            <v>C61297IH</v>
          </cell>
          <cell r="B9194">
            <v>42185</v>
          </cell>
          <cell r="C9194" t="str">
            <v>C61297</v>
          </cell>
          <cell r="D9194" t="str">
            <v>Sokolove Law LLC</v>
          </cell>
          <cell r="E9194" t="str">
            <v>MA</v>
          </cell>
          <cell r="F9194" t="str">
            <v>P1</v>
          </cell>
          <cell r="G9194" t="str">
            <v>CRC</v>
          </cell>
          <cell r="H9194" t="str">
            <v>IH</v>
          </cell>
          <cell r="I9194" t="str">
            <v>0033958 - BP BENEFITS LLC</v>
          </cell>
        </row>
        <row r="9195">
          <cell r="A9195" t="str">
            <v>C61298IH</v>
          </cell>
          <cell r="B9195">
            <v>42185</v>
          </cell>
          <cell r="C9195" t="str">
            <v>C61298</v>
          </cell>
          <cell r="D9195" t="str">
            <v>Lowell Tooth Docs Inc</v>
          </cell>
          <cell r="E9195" t="str">
            <v>MA</v>
          </cell>
          <cell r="F9195" t="str">
            <v>P1</v>
          </cell>
          <cell r="G9195" t="str">
            <v>SMALL</v>
          </cell>
          <cell r="H9195" t="str">
            <v>IH</v>
          </cell>
          <cell r="I9195" t="str">
            <v>0028239 - EASTERN BENEFITS GROUP</v>
          </cell>
        </row>
        <row r="9196">
          <cell r="A9196" t="str">
            <v>C61299IH</v>
          </cell>
          <cell r="B9196">
            <v>42185</v>
          </cell>
          <cell r="C9196" t="str">
            <v>C61299</v>
          </cell>
          <cell r="D9196" t="str">
            <v>Champoux Insurance Agency</v>
          </cell>
          <cell r="E9196" t="str">
            <v>ME</v>
          </cell>
          <cell r="F9196" t="str">
            <v>P1</v>
          </cell>
          <cell r="G9196" t="str">
            <v>SMALL</v>
          </cell>
          <cell r="H9196" t="str">
            <v>IH</v>
          </cell>
          <cell r="I9196" t="str">
            <v>0030828 - BGA INSURANCE AGENCY INC</v>
          </cell>
        </row>
        <row r="9197">
          <cell r="A9197" t="str">
            <v>C61299IV</v>
          </cell>
          <cell r="B9197">
            <v>42185</v>
          </cell>
          <cell r="C9197" t="str">
            <v>C61299</v>
          </cell>
          <cell r="D9197" t="str">
            <v>Champoux Insurance Agency</v>
          </cell>
          <cell r="E9197" t="str">
            <v>ME</v>
          </cell>
          <cell r="F9197" t="str">
            <v>P1</v>
          </cell>
          <cell r="G9197" t="str">
            <v>SMALL</v>
          </cell>
          <cell r="H9197" t="str">
            <v>IV</v>
          </cell>
          <cell r="I9197" t="str">
            <v>0030828 - BGA INSURANCE AGENCY INC</v>
          </cell>
        </row>
        <row r="9198">
          <cell r="A9198" t="str">
            <v>C61299JH</v>
          </cell>
          <cell r="B9198">
            <v>42185</v>
          </cell>
          <cell r="C9198" t="str">
            <v>C61299</v>
          </cell>
          <cell r="D9198" t="str">
            <v>Champoux Insurance Agency</v>
          </cell>
          <cell r="E9198" t="str">
            <v>ME</v>
          </cell>
          <cell r="F9198" t="str">
            <v>P1</v>
          </cell>
          <cell r="G9198" t="str">
            <v>SMALL</v>
          </cell>
          <cell r="H9198" t="str">
            <v>JH</v>
          </cell>
          <cell r="I9198" t="str">
            <v>0030828 - BGA INSURANCE AGENCY INC</v>
          </cell>
        </row>
        <row r="9199">
          <cell r="A9199" t="str">
            <v>C61301IV</v>
          </cell>
          <cell r="B9199">
            <v>42185</v>
          </cell>
          <cell r="C9199" t="str">
            <v>C61301</v>
          </cell>
          <cell r="D9199" t="str">
            <v>Oliverian School</v>
          </cell>
          <cell r="E9199" t="str">
            <v>NH</v>
          </cell>
          <cell r="F9199" t="str">
            <v>P1</v>
          </cell>
          <cell r="G9199" t="str">
            <v>SMALL</v>
          </cell>
          <cell r="H9199" t="str">
            <v>IV</v>
          </cell>
          <cell r="I9199" t="str">
            <v>0027389 - BORISLOW INSURANCE AGENCY</v>
          </cell>
        </row>
        <row r="9200">
          <cell r="A9200" t="str">
            <v>C61301JH</v>
          </cell>
          <cell r="B9200">
            <v>42185</v>
          </cell>
          <cell r="C9200" t="str">
            <v>C61301</v>
          </cell>
          <cell r="D9200" t="str">
            <v>Oliverian School</v>
          </cell>
          <cell r="E9200" t="str">
            <v>NH</v>
          </cell>
          <cell r="F9200" t="str">
            <v>P1</v>
          </cell>
          <cell r="G9200" t="str">
            <v>SMALL</v>
          </cell>
          <cell r="H9200" t="str">
            <v>JH</v>
          </cell>
          <cell r="I9200" t="str">
            <v>0027389 - BORISLOW INSURANCE AGENCY</v>
          </cell>
        </row>
        <row r="9201">
          <cell r="A9201" t="str">
            <v>C61304JA</v>
          </cell>
          <cell r="B9201">
            <v>42185</v>
          </cell>
          <cell r="C9201" t="str">
            <v>C61304</v>
          </cell>
          <cell r="D9201" t="str">
            <v>New England Foot &amp; Ankle PC</v>
          </cell>
          <cell r="E9201" t="str">
            <v>MA</v>
          </cell>
          <cell r="F9201" t="str">
            <v>P1</v>
          </cell>
          <cell r="G9201" t="str">
            <v>SMALL</v>
          </cell>
          <cell r="H9201" t="str">
            <v>JA</v>
          </cell>
          <cell r="I9201" t="str">
            <v>0027240 - BUSINESS BENEFITS INS BROKERAGE INC</v>
          </cell>
        </row>
        <row r="9202">
          <cell r="A9202" t="str">
            <v>C61307JM</v>
          </cell>
          <cell r="B9202">
            <v>42185</v>
          </cell>
          <cell r="C9202" t="str">
            <v>C61307</v>
          </cell>
          <cell r="D9202" t="str">
            <v>Cousins Home Lending</v>
          </cell>
          <cell r="E9202" t="str">
            <v>NH</v>
          </cell>
          <cell r="F9202" t="str">
            <v>P1</v>
          </cell>
          <cell r="G9202" t="str">
            <v>SMALL</v>
          </cell>
          <cell r="H9202" t="str">
            <v>JM</v>
          </cell>
          <cell r="I9202" t="str">
            <v>0027357 - MURRAY, ANNE H</v>
          </cell>
        </row>
        <row r="9203">
          <cell r="A9203" t="str">
            <v>C61311IH</v>
          </cell>
          <cell r="B9203">
            <v>42185</v>
          </cell>
          <cell r="C9203" t="str">
            <v>C61311</v>
          </cell>
          <cell r="D9203" t="str">
            <v>Sport &amp; Spine Physical Therapy Inc</v>
          </cell>
          <cell r="E9203" t="str">
            <v>NH</v>
          </cell>
          <cell r="F9203" t="str">
            <v>P1</v>
          </cell>
          <cell r="G9203" t="str">
            <v>SMALL</v>
          </cell>
          <cell r="H9203" t="str">
            <v>IH</v>
          </cell>
          <cell r="I9203" t="str">
            <v>0027375 - FIRST BENEFITS INC</v>
          </cell>
        </row>
        <row r="9204">
          <cell r="A9204" t="str">
            <v>C61317IA</v>
          </cell>
          <cell r="B9204">
            <v>42185</v>
          </cell>
          <cell r="C9204" t="str">
            <v>C61317</v>
          </cell>
          <cell r="D9204" t="str">
            <v>Tejas Networks</v>
          </cell>
          <cell r="E9204" t="str">
            <v>MA</v>
          </cell>
          <cell r="F9204" t="str">
            <v>P1</v>
          </cell>
          <cell r="G9204" t="str">
            <v>SMALL</v>
          </cell>
          <cell r="H9204" t="str">
            <v>IA</v>
          </cell>
          <cell r="I9204" t="str">
            <v>0030511 - DIGITAL INSURANCE AGENCY INC</v>
          </cell>
        </row>
        <row r="9205">
          <cell r="A9205" t="str">
            <v>C61319IA</v>
          </cell>
          <cell r="B9205">
            <v>42185</v>
          </cell>
          <cell r="C9205" t="str">
            <v>C61319</v>
          </cell>
          <cell r="D9205" t="str">
            <v>Diamond USA Inc</v>
          </cell>
          <cell r="E9205" t="str">
            <v>MA</v>
          </cell>
          <cell r="F9205" t="str">
            <v>P1</v>
          </cell>
          <cell r="G9205" t="str">
            <v>SMALL</v>
          </cell>
          <cell r="H9205" t="str">
            <v>IA</v>
          </cell>
          <cell r="I9205" t="str">
            <v>0027421 - NEW ENGLAND MEDICAL INS AGENCY LLC</v>
          </cell>
        </row>
        <row r="9206">
          <cell r="A9206" t="str">
            <v>C61319IH</v>
          </cell>
          <cell r="B9206">
            <v>42185</v>
          </cell>
          <cell r="C9206" t="str">
            <v>C61319</v>
          </cell>
          <cell r="D9206" t="str">
            <v>Diamond USA Inc</v>
          </cell>
          <cell r="E9206" t="str">
            <v>MA</v>
          </cell>
          <cell r="F9206" t="str">
            <v>P1</v>
          </cell>
          <cell r="G9206" t="str">
            <v>SMALL</v>
          </cell>
          <cell r="H9206" t="str">
            <v>IH</v>
          </cell>
          <cell r="I9206" t="str">
            <v>0027421 - NEW ENGLAND MEDICAL INS AGENCY LLC</v>
          </cell>
        </row>
        <row r="9207">
          <cell r="A9207" t="str">
            <v>C61321IV</v>
          </cell>
          <cell r="B9207">
            <v>42185</v>
          </cell>
          <cell r="C9207" t="str">
            <v>C61321</v>
          </cell>
          <cell r="D9207" t="str">
            <v>VisibleGains Inc</v>
          </cell>
          <cell r="E9207" t="str">
            <v>MA</v>
          </cell>
          <cell r="F9207" t="str">
            <v>P1</v>
          </cell>
          <cell r="G9207" t="str">
            <v>SMALL</v>
          </cell>
          <cell r="H9207" t="str">
            <v>IV</v>
          </cell>
          <cell r="I9207" t="str">
            <v>0027384 - BORISLOW INSURANCE AGENCY</v>
          </cell>
        </row>
        <row r="9208">
          <cell r="A9208" t="str">
            <v>C61324IV</v>
          </cell>
          <cell r="B9208">
            <v>42185</v>
          </cell>
          <cell r="C9208" t="str">
            <v>C61324</v>
          </cell>
          <cell r="D9208" t="str">
            <v>The Family Rosary Inc</v>
          </cell>
          <cell r="E9208" t="str">
            <v>MA</v>
          </cell>
          <cell r="F9208" t="str">
            <v>P1</v>
          </cell>
          <cell r="G9208" t="str">
            <v>SMALL</v>
          </cell>
          <cell r="H9208" t="str">
            <v>IV</v>
          </cell>
          <cell r="I9208" t="str">
            <v>0027351 - INCENTIVE GROUP</v>
          </cell>
        </row>
        <row r="9209">
          <cell r="A9209" t="str">
            <v>C61326IV</v>
          </cell>
          <cell r="B9209">
            <v>42185</v>
          </cell>
          <cell r="C9209" t="str">
            <v>C61326</v>
          </cell>
          <cell r="D9209" t="str">
            <v>Multicultural Neurobehavioral Rehabilitation Center Inc</v>
          </cell>
          <cell r="E9209" t="str">
            <v>MA</v>
          </cell>
          <cell r="F9209" t="str">
            <v>P1</v>
          </cell>
          <cell r="G9209" t="str">
            <v>SMALL</v>
          </cell>
          <cell r="H9209" t="str">
            <v>IV</v>
          </cell>
          <cell r="I9209" t="str">
            <v>0027388 - BENEFIT STRATEGY PARTNERS LLC</v>
          </cell>
        </row>
        <row r="9210">
          <cell r="A9210" t="str">
            <v>C61327IH</v>
          </cell>
          <cell r="B9210">
            <v>42185</v>
          </cell>
          <cell r="C9210" t="str">
            <v>C61327</v>
          </cell>
          <cell r="D9210" t="str">
            <v>PeoplesChoice Credit Union</v>
          </cell>
          <cell r="E9210" t="str">
            <v>ME</v>
          </cell>
          <cell r="F9210" t="str">
            <v>P1</v>
          </cell>
          <cell r="G9210" t="str">
            <v>SMALL</v>
          </cell>
          <cell r="H9210" t="str">
            <v>IH</v>
          </cell>
          <cell r="I9210" t="str">
            <v>0027364 - NORTON FINANCIAL SERVICES INC</v>
          </cell>
        </row>
        <row r="9211">
          <cell r="A9211" t="str">
            <v>C61327JH</v>
          </cell>
          <cell r="B9211">
            <v>42185</v>
          </cell>
          <cell r="C9211" t="str">
            <v>C61327</v>
          </cell>
          <cell r="D9211" t="str">
            <v>PeoplesChoice Credit Union</v>
          </cell>
          <cell r="E9211" t="str">
            <v>ME</v>
          </cell>
          <cell r="F9211" t="str">
            <v>P1</v>
          </cell>
          <cell r="G9211" t="str">
            <v>SMALL</v>
          </cell>
          <cell r="H9211" t="str">
            <v>JH</v>
          </cell>
          <cell r="I9211" t="str">
            <v>0027364 - NORTON FINANCIAL SERVICES INC</v>
          </cell>
        </row>
        <row r="9212">
          <cell r="A9212" t="str">
            <v>C61330JA</v>
          </cell>
          <cell r="B9212">
            <v>42185</v>
          </cell>
          <cell r="C9212" t="str">
            <v>C61330</v>
          </cell>
          <cell r="D9212" t="str">
            <v>Hardline Heat Treating Inc</v>
          </cell>
          <cell r="E9212" t="str">
            <v>MA</v>
          </cell>
          <cell r="F9212" t="str">
            <v>P1</v>
          </cell>
          <cell r="G9212" t="str">
            <v>SMALL</v>
          </cell>
          <cell r="H9212" t="str">
            <v>JA</v>
          </cell>
          <cell r="I9212" t="str">
            <v>0027391 - EMPLOYERS INSURANCE GROUP INC</v>
          </cell>
        </row>
        <row r="9213">
          <cell r="A9213" t="str">
            <v>C61332IA</v>
          </cell>
          <cell r="B9213">
            <v>42185</v>
          </cell>
          <cell r="C9213" t="str">
            <v>C61332</v>
          </cell>
          <cell r="D9213" t="str">
            <v>Ryan Orthodontics PC</v>
          </cell>
          <cell r="E9213" t="str">
            <v>MA</v>
          </cell>
          <cell r="F9213" t="str">
            <v>P1</v>
          </cell>
          <cell r="G9213" t="str">
            <v>SMALL</v>
          </cell>
          <cell r="H9213" t="str">
            <v>IA</v>
          </cell>
          <cell r="I9213" t="str">
            <v>0027404 - SPRING INSURANCE GROUP LLC</v>
          </cell>
        </row>
        <row r="9214">
          <cell r="A9214" t="str">
            <v>C61334IH</v>
          </cell>
          <cell r="B9214">
            <v>42185</v>
          </cell>
          <cell r="C9214" t="str">
            <v>C61334</v>
          </cell>
          <cell r="D9214" t="str">
            <v>Aquaback Technologies Inc</v>
          </cell>
          <cell r="E9214" t="str">
            <v>MA</v>
          </cell>
          <cell r="F9214" t="str">
            <v>P1</v>
          </cell>
          <cell r="G9214" t="str">
            <v>SMALL</v>
          </cell>
          <cell r="H9214" t="str">
            <v>IH</v>
          </cell>
          <cell r="I9214" t="str">
            <v>0027591 - CROSS INSURANCE - MANCHESTER</v>
          </cell>
        </row>
        <row r="9215">
          <cell r="A9215" t="str">
            <v>C61336JM</v>
          </cell>
          <cell r="B9215">
            <v>42185</v>
          </cell>
          <cell r="C9215" t="str">
            <v>C61336</v>
          </cell>
          <cell r="D9215" t="str">
            <v>The Barley House LLC</v>
          </cell>
          <cell r="E9215" t="str">
            <v>NH</v>
          </cell>
          <cell r="F9215" t="str">
            <v>P1</v>
          </cell>
          <cell r="G9215" t="str">
            <v>SMALL</v>
          </cell>
          <cell r="H9215" t="str">
            <v>JM</v>
          </cell>
          <cell r="I9215" t="str">
            <v>0027356 - JARVIS III, HAROLD F</v>
          </cell>
        </row>
        <row r="9216">
          <cell r="A9216" t="str">
            <v>C61337IA</v>
          </cell>
          <cell r="B9216">
            <v>42185</v>
          </cell>
          <cell r="C9216" t="str">
            <v>C61337</v>
          </cell>
          <cell r="D9216" t="str">
            <v>JS International Inc</v>
          </cell>
          <cell r="E9216" t="str">
            <v>MA</v>
          </cell>
          <cell r="F9216" t="str">
            <v>P1</v>
          </cell>
          <cell r="G9216" t="str">
            <v>CRC</v>
          </cell>
          <cell r="H9216" t="str">
            <v>IA</v>
          </cell>
          <cell r="I9216" t="str">
            <v>0027479 - DIXON ASSOCIATES INC</v>
          </cell>
        </row>
        <row r="9217">
          <cell r="A9217" t="str">
            <v>C61337IH</v>
          </cell>
          <cell r="B9217">
            <v>42185</v>
          </cell>
          <cell r="C9217" t="str">
            <v>C61337</v>
          </cell>
          <cell r="D9217" t="str">
            <v>JS International Inc</v>
          </cell>
          <cell r="E9217" t="str">
            <v>MA</v>
          </cell>
          <cell r="F9217" t="str">
            <v>P1</v>
          </cell>
          <cell r="G9217" t="str">
            <v>CRC</v>
          </cell>
          <cell r="H9217" t="str">
            <v>IH</v>
          </cell>
          <cell r="I9217" t="str">
            <v>0027479 - DIXON ASSOCIATES INC</v>
          </cell>
        </row>
        <row r="9218">
          <cell r="A9218" t="str">
            <v>C61338IH</v>
          </cell>
          <cell r="B9218">
            <v>42185</v>
          </cell>
          <cell r="C9218" t="str">
            <v>C61338</v>
          </cell>
          <cell r="D9218" t="str">
            <v>Parallel Wireless Inc</v>
          </cell>
          <cell r="E9218" t="str">
            <v>NH</v>
          </cell>
          <cell r="F9218" t="str">
            <v>P1</v>
          </cell>
          <cell r="G9218" t="str">
            <v>SMALL</v>
          </cell>
          <cell r="H9218" t="str">
            <v>IH</v>
          </cell>
          <cell r="I9218" t="str">
            <v>0031558 - SULLIVAN, JONATHAN F</v>
          </cell>
        </row>
        <row r="9219">
          <cell r="A9219" t="str">
            <v>C61338JN</v>
          </cell>
          <cell r="B9219">
            <v>42185</v>
          </cell>
          <cell r="C9219" t="str">
            <v>C61338</v>
          </cell>
          <cell r="D9219" t="str">
            <v>Parallel Wireless Inc</v>
          </cell>
          <cell r="E9219" t="str">
            <v>NH</v>
          </cell>
          <cell r="F9219" t="str">
            <v>P1</v>
          </cell>
          <cell r="G9219" t="str">
            <v>SMALL</v>
          </cell>
          <cell r="H9219" t="str">
            <v>JN</v>
          </cell>
          <cell r="I9219" t="str">
            <v>0031558 - SULLIVAN, JONATHAN F</v>
          </cell>
        </row>
        <row r="9220">
          <cell r="A9220" t="str">
            <v>C61340IH</v>
          </cell>
          <cell r="B9220">
            <v>42185</v>
          </cell>
          <cell r="C9220" t="str">
            <v>C61340</v>
          </cell>
          <cell r="D9220" t="str">
            <v>The Abbey LLC</v>
          </cell>
          <cell r="E9220" t="str">
            <v>MA</v>
          </cell>
          <cell r="F9220" t="str">
            <v>P1</v>
          </cell>
          <cell r="G9220" t="str">
            <v>SMALL</v>
          </cell>
          <cell r="H9220" t="str">
            <v>IH</v>
          </cell>
          <cell r="I9220" t="str">
            <v>0034794 - BRABO BENEFITS INC</v>
          </cell>
        </row>
        <row r="9221">
          <cell r="A9221" t="str">
            <v>C61341IH</v>
          </cell>
          <cell r="B9221">
            <v>42185</v>
          </cell>
          <cell r="C9221" t="str">
            <v>C61341</v>
          </cell>
          <cell r="D9221" t="str">
            <v>Mechanica LLC</v>
          </cell>
          <cell r="E9221" t="str">
            <v>MA</v>
          </cell>
          <cell r="F9221" t="str">
            <v>P1</v>
          </cell>
          <cell r="G9221" t="str">
            <v>SMALL</v>
          </cell>
          <cell r="H9221" t="str">
            <v>IH</v>
          </cell>
          <cell r="I9221" t="str">
            <v>0027361 - HAMMOND, CHRISTOPHER</v>
          </cell>
        </row>
        <row r="9222">
          <cell r="A9222" t="str">
            <v>C61341JA</v>
          </cell>
          <cell r="B9222">
            <v>42185</v>
          </cell>
          <cell r="C9222" t="str">
            <v>C61341</v>
          </cell>
          <cell r="D9222" t="str">
            <v>Mechanica LLC</v>
          </cell>
          <cell r="E9222" t="str">
            <v>MA</v>
          </cell>
          <cell r="F9222" t="str">
            <v>P1</v>
          </cell>
          <cell r="G9222" t="str">
            <v>SMALL</v>
          </cell>
          <cell r="H9222" t="str">
            <v>JA</v>
          </cell>
          <cell r="I9222" t="str">
            <v>0027361 - HAMMOND, CHRISTOPHER</v>
          </cell>
        </row>
        <row r="9223">
          <cell r="A9223" t="str">
            <v>C61343IH</v>
          </cell>
          <cell r="B9223">
            <v>42185</v>
          </cell>
          <cell r="C9223" t="str">
            <v>C61343</v>
          </cell>
          <cell r="D9223" t="str">
            <v>Little Harbor Construction Corp</v>
          </cell>
          <cell r="E9223" t="str">
            <v>MA</v>
          </cell>
          <cell r="F9223" t="str">
            <v>P1</v>
          </cell>
          <cell r="G9223" t="str">
            <v>SMALL</v>
          </cell>
          <cell r="H9223" t="str">
            <v>IH</v>
          </cell>
          <cell r="I9223" t="str">
            <v>0027376 - BOSTON COMMONWEALTH ADVANTAGE LLC</v>
          </cell>
        </row>
        <row r="9224">
          <cell r="A9224" t="str">
            <v>C61345IH</v>
          </cell>
          <cell r="B9224">
            <v>42185</v>
          </cell>
          <cell r="C9224" t="str">
            <v>C61345</v>
          </cell>
          <cell r="D9224" t="str">
            <v>Cataldo Law Offices LLC</v>
          </cell>
          <cell r="E9224" t="str">
            <v>MA</v>
          </cell>
          <cell r="F9224" t="str">
            <v>P1</v>
          </cell>
          <cell r="G9224" t="str">
            <v>SMALL</v>
          </cell>
          <cell r="H9224" t="str">
            <v>IH</v>
          </cell>
          <cell r="I9224" t="str">
            <v>0033242 - BP BENEFITS LLC</v>
          </cell>
        </row>
        <row r="9225">
          <cell r="A9225" t="str">
            <v>C61346IH</v>
          </cell>
          <cell r="B9225">
            <v>42185</v>
          </cell>
          <cell r="C9225" t="str">
            <v>C61346</v>
          </cell>
          <cell r="D9225" t="str">
            <v>Joseph R. Kenneally, DMD, PA</v>
          </cell>
          <cell r="E9225" t="str">
            <v>ME</v>
          </cell>
          <cell r="F9225" t="str">
            <v>P1</v>
          </cell>
          <cell r="G9225" t="str">
            <v>SMALL</v>
          </cell>
          <cell r="H9225" t="str">
            <v>IH</v>
          </cell>
          <cell r="I9225" t="str">
            <v>0027383 - SBIA STRATEGIC BENEFIT &amp;</v>
          </cell>
        </row>
        <row r="9226">
          <cell r="A9226" t="str">
            <v>C61346IV</v>
          </cell>
          <cell r="B9226">
            <v>42185</v>
          </cell>
          <cell r="C9226" t="str">
            <v>C61346</v>
          </cell>
          <cell r="D9226" t="str">
            <v>Joseph R. Kenneally, DMD, PA</v>
          </cell>
          <cell r="E9226" t="str">
            <v>ME</v>
          </cell>
          <cell r="F9226" t="str">
            <v>P1</v>
          </cell>
          <cell r="G9226" t="str">
            <v>SMALL</v>
          </cell>
          <cell r="H9226" t="str">
            <v>IV</v>
          </cell>
          <cell r="I9226" t="str">
            <v>0027383 - SBIA STRATEGIC BENEFIT &amp;</v>
          </cell>
        </row>
        <row r="9227">
          <cell r="A9227" t="str">
            <v>C61349IH</v>
          </cell>
          <cell r="B9227">
            <v>42185</v>
          </cell>
          <cell r="C9227" t="str">
            <v>C61349</v>
          </cell>
          <cell r="D9227" t="str">
            <v>John Atkins PC</v>
          </cell>
          <cell r="E9227" t="str">
            <v>MA</v>
          </cell>
          <cell r="F9227" t="str">
            <v>P1</v>
          </cell>
          <cell r="G9227" t="str">
            <v>SMALL</v>
          </cell>
          <cell r="H9227" t="str">
            <v>IH</v>
          </cell>
          <cell r="I9227" t="str">
            <v>0030976 - BRUCE CROHN LLC</v>
          </cell>
        </row>
        <row r="9228">
          <cell r="A9228" t="str">
            <v>C61352IH</v>
          </cell>
          <cell r="B9228">
            <v>42185</v>
          </cell>
          <cell r="C9228" t="str">
            <v>C61352</v>
          </cell>
          <cell r="D9228" t="str">
            <v>Space Optics Research Labs LLC</v>
          </cell>
          <cell r="E9228" t="str">
            <v>MA</v>
          </cell>
          <cell r="F9228" t="str">
            <v>P1</v>
          </cell>
          <cell r="G9228" t="str">
            <v>SMALL</v>
          </cell>
          <cell r="H9228" t="str">
            <v>IH</v>
          </cell>
          <cell r="I9228" t="str">
            <v>0027417 - PAYCHEX AGENCY INC</v>
          </cell>
        </row>
        <row r="9229">
          <cell r="A9229" t="str">
            <v>C61354IV</v>
          </cell>
          <cell r="B9229">
            <v>42185</v>
          </cell>
          <cell r="C9229" t="str">
            <v>C61354</v>
          </cell>
          <cell r="D9229" t="str">
            <v>Reporting MD</v>
          </cell>
          <cell r="E9229" t="str">
            <v>NH</v>
          </cell>
          <cell r="F9229" t="str">
            <v>P1</v>
          </cell>
          <cell r="G9229" t="str">
            <v>SMALL</v>
          </cell>
          <cell r="H9229" t="str">
            <v>IV</v>
          </cell>
          <cell r="I9229" t="str">
            <v>0027385 - NEW ENGLAND EMPLOYEE BENEFITS COUNCIL</v>
          </cell>
        </row>
        <row r="9230">
          <cell r="A9230" t="str">
            <v>C61356IH</v>
          </cell>
          <cell r="B9230">
            <v>42185</v>
          </cell>
          <cell r="C9230" t="str">
            <v>C61356</v>
          </cell>
          <cell r="D9230" t="str">
            <v>Interseminarian Project Place Inc</v>
          </cell>
          <cell r="E9230" t="str">
            <v>MA</v>
          </cell>
          <cell r="F9230" t="str">
            <v>P1</v>
          </cell>
          <cell r="G9230" t="str">
            <v>SMALL</v>
          </cell>
          <cell r="H9230" t="str">
            <v>IH</v>
          </cell>
          <cell r="I9230" t="str">
            <v>0033043 - PAYCHEX AGENCY INC</v>
          </cell>
        </row>
        <row r="9231">
          <cell r="A9231" t="str">
            <v>C61359AA</v>
          </cell>
          <cell r="B9231">
            <v>42185</v>
          </cell>
          <cell r="C9231" t="str">
            <v>C61359</v>
          </cell>
          <cell r="D9231" t="str">
            <v>Enel Green Power North America</v>
          </cell>
          <cell r="E9231" t="str">
            <v>MA</v>
          </cell>
          <cell r="F9231" t="str">
            <v>P1</v>
          </cell>
          <cell r="G9231" t="str">
            <v>ERF</v>
          </cell>
          <cell r="H9231" t="str">
            <v>AA</v>
          </cell>
          <cell r="I9231" t="str">
            <v>0028637 - CHANDOR INSURANCE AGENCY LLC</v>
          </cell>
        </row>
        <row r="9232">
          <cell r="A9232" t="str">
            <v>C61360JH</v>
          </cell>
          <cell r="B9232">
            <v>42185</v>
          </cell>
          <cell r="C9232" t="str">
            <v>C61360</v>
          </cell>
          <cell r="D9232" t="str">
            <v>Auburn Manufacturing, Inc.</v>
          </cell>
          <cell r="E9232" t="str">
            <v>ME</v>
          </cell>
          <cell r="F9232" t="str">
            <v>P1</v>
          </cell>
          <cell r="G9232" t="str">
            <v>SMALL</v>
          </cell>
          <cell r="H9232" t="str">
            <v>JH</v>
          </cell>
          <cell r="I9232" t="str">
            <v>0027374 - CLARK INSURANCE</v>
          </cell>
        </row>
        <row r="9233">
          <cell r="A9233" t="str">
            <v>C61363IH</v>
          </cell>
          <cell r="B9233">
            <v>42185</v>
          </cell>
          <cell r="C9233" t="str">
            <v>C61363</v>
          </cell>
          <cell r="D9233" t="str">
            <v>Dedham Dental Associates LLC</v>
          </cell>
          <cell r="E9233" t="str">
            <v>MA</v>
          </cell>
          <cell r="F9233" t="str">
            <v>P1</v>
          </cell>
          <cell r="G9233" t="str">
            <v>SMALL</v>
          </cell>
          <cell r="H9233" t="str">
            <v>IH</v>
          </cell>
          <cell r="I9233" t="str">
            <v>0027422 - NEILAN, THOMAS L</v>
          </cell>
        </row>
        <row r="9234">
          <cell r="A9234" t="str">
            <v>C61364IH</v>
          </cell>
          <cell r="B9234">
            <v>42185</v>
          </cell>
          <cell r="C9234" t="str">
            <v>C61364</v>
          </cell>
          <cell r="D9234" t="str">
            <v>Dello Russo Funeral Service Inc</v>
          </cell>
          <cell r="E9234" t="str">
            <v>MA</v>
          </cell>
          <cell r="F9234" t="str">
            <v>P1</v>
          </cell>
          <cell r="G9234" t="str">
            <v>SMALL</v>
          </cell>
          <cell r="H9234" t="str">
            <v>IH</v>
          </cell>
          <cell r="I9234" t="str">
            <v>0027352 - KAPLAN, ELLEN A</v>
          </cell>
        </row>
        <row r="9235">
          <cell r="A9235" t="str">
            <v>C61364MI</v>
          </cell>
          <cell r="B9235">
            <v>42185</v>
          </cell>
          <cell r="C9235" t="str">
            <v>C61364</v>
          </cell>
          <cell r="D9235" t="str">
            <v>Dello Russo Funeral Service Inc</v>
          </cell>
          <cell r="E9235" t="str">
            <v>MA</v>
          </cell>
          <cell r="F9235" t="str">
            <v>P1</v>
          </cell>
          <cell r="G9235" t="str">
            <v>MCARE</v>
          </cell>
          <cell r="H9235" t="str">
            <v>MI</v>
          </cell>
          <cell r="I9235" t="str">
            <v>0027352 - KAPLAN, ELLEN A</v>
          </cell>
        </row>
        <row r="9236">
          <cell r="A9236" t="str">
            <v>C61365JH</v>
          </cell>
          <cell r="B9236">
            <v>42185</v>
          </cell>
          <cell r="C9236" t="str">
            <v>C61365</v>
          </cell>
          <cell r="D9236" t="str">
            <v>Green Valley Association</v>
          </cell>
          <cell r="E9236" t="str">
            <v>ME</v>
          </cell>
          <cell r="F9236" t="str">
            <v>P1</v>
          </cell>
          <cell r="G9236" t="str">
            <v>SMALL</v>
          </cell>
          <cell r="H9236" t="str">
            <v>JH</v>
          </cell>
          <cell r="I9236" t="str">
            <v>0027366 - CROSS INSURANCE</v>
          </cell>
        </row>
        <row r="9237">
          <cell r="A9237" t="str">
            <v>C61366IV</v>
          </cell>
          <cell r="B9237">
            <v>42185</v>
          </cell>
          <cell r="C9237" t="str">
            <v>C61366</v>
          </cell>
          <cell r="D9237" t="str">
            <v>Adaptable Computer LLC</v>
          </cell>
          <cell r="E9237" t="str">
            <v>NH</v>
          </cell>
          <cell r="F9237" t="str">
            <v>P1</v>
          </cell>
          <cell r="G9237" t="str">
            <v>SMALL</v>
          </cell>
          <cell r="H9237" t="str">
            <v>IV</v>
          </cell>
          <cell r="I9237" t="str">
            <v>0027358 - LARRABEE, LISA M</v>
          </cell>
        </row>
        <row r="9238">
          <cell r="A9238" t="str">
            <v>C61366JH</v>
          </cell>
          <cell r="B9238">
            <v>42185</v>
          </cell>
          <cell r="C9238" t="str">
            <v>C61366</v>
          </cell>
          <cell r="D9238" t="str">
            <v>Adaptable Computer LLC</v>
          </cell>
          <cell r="E9238" t="str">
            <v>NH</v>
          </cell>
          <cell r="F9238" t="str">
            <v>P1</v>
          </cell>
          <cell r="G9238" t="str">
            <v>SMALL</v>
          </cell>
          <cell r="H9238" t="str">
            <v>JH</v>
          </cell>
          <cell r="I9238" t="str">
            <v>0027358 - LARRABEE, LISA M</v>
          </cell>
        </row>
        <row r="9239">
          <cell r="A9239" t="str">
            <v>C61366JM</v>
          </cell>
          <cell r="B9239">
            <v>42185</v>
          </cell>
          <cell r="C9239" t="str">
            <v>C61366</v>
          </cell>
          <cell r="D9239" t="str">
            <v>Adaptable Computer LLC</v>
          </cell>
          <cell r="E9239" t="str">
            <v>NH</v>
          </cell>
          <cell r="F9239" t="str">
            <v>P1</v>
          </cell>
          <cell r="G9239" t="str">
            <v>SMALL</v>
          </cell>
          <cell r="H9239" t="str">
            <v>JM</v>
          </cell>
          <cell r="I9239" t="str">
            <v>0027358 - LARRABEE, LISA M</v>
          </cell>
        </row>
        <row r="9240">
          <cell r="A9240" t="str">
            <v>C61372PO</v>
          </cell>
          <cell r="B9240">
            <v>42185</v>
          </cell>
          <cell r="C9240" t="str">
            <v>C61372</v>
          </cell>
          <cell r="D9240" t="str">
            <v>W &amp; J Properties, Inc.</v>
          </cell>
          <cell r="E9240" t="str">
            <v>ME</v>
          </cell>
          <cell r="F9240" t="str">
            <v>P1</v>
          </cell>
          <cell r="G9240" t="str">
            <v>SMALL</v>
          </cell>
          <cell r="H9240" t="str">
            <v>PO</v>
          </cell>
          <cell r="I9240" t="str">
            <v>0027365 - PAQUIN &amp; CARROLL LLC</v>
          </cell>
        </row>
        <row r="9241">
          <cell r="A9241" t="str">
            <v>C61373IH</v>
          </cell>
          <cell r="B9241">
            <v>42185</v>
          </cell>
          <cell r="C9241" t="str">
            <v>C61373</v>
          </cell>
          <cell r="D9241" t="str">
            <v>Chiropractic Care Centers</v>
          </cell>
          <cell r="E9241" t="str">
            <v>MA</v>
          </cell>
          <cell r="F9241" t="str">
            <v>P1</v>
          </cell>
          <cell r="G9241" t="str">
            <v>SMALL</v>
          </cell>
          <cell r="H9241" t="str">
            <v>IH</v>
          </cell>
          <cell r="I9241" t="str">
            <v>0027381 - BAR INSURANCE BROKERAGE INC</v>
          </cell>
        </row>
        <row r="9242">
          <cell r="A9242" t="str">
            <v>C61374IA</v>
          </cell>
          <cell r="B9242">
            <v>42185</v>
          </cell>
          <cell r="C9242" t="str">
            <v>C61374</v>
          </cell>
          <cell r="D9242" t="str">
            <v>Tendercard LLC</v>
          </cell>
          <cell r="E9242" t="str">
            <v>MA</v>
          </cell>
          <cell r="F9242" t="str">
            <v>P1</v>
          </cell>
          <cell r="G9242" t="str">
            <v>SMALL</v>
          </cell>
          <cell r="H9242" t="str">
            <v>IA</v>
          </cell>
          <cell r="I9242" t="str">
            <v>0027416 - PENZA, ROBERT J</v>
          </cell>
        </row>
        <row r="9243">
          <cell r="A9243" t="str">
            <v>C61374IH</v>
          </cell>
          <cell r="B9243">
            <v>42185</v>
          </cell>
          <cell r="C9243" t="str">
            <v>C61374</v>
          </cell>
          <cell r="D9243" t="str">
            <v>Tendercard LLC</v>
          </cell>
          <cell r="E9243" t="str">
            <v>MA</v>
          </cell>
          <cell r="F9243" t="str">
            <v>P1</v>
          </cell>
          <cell r="G9243" t="str">
            <v>SMALL</v>
          </cell>
          <cell r="H9243" t="str">
            <v>IH</v>
          </cell>
          <cell r="I9243" t="str">
            <v>0027416 - PENZA, ROBERT J</v>
          </cell>
        </row>
        <row r="9244">
          <cell r="A9244" t="str">
            <v>C61376IA</v>
          </cell>
          <cell r="B9244">
            <v>42185</v>
          </cell>
          <cell r="C9244" t="str">
            <v>C61376</v>
          </cell>
          <cell r="D9244" t="str">
            <v>Earth Inc</v>
          </cell>
          <cell r="E9244" t="str">
            <v>MA</v>
          </cell>
          <cell r="F9244" t="str">
            <v>P1</v>
          </cell>
          <cell r="G9244" t="str">
            <v>CRC</v>
          </cell>
          <cell r="H9244" t="str">
            <v>IA</v>
          </cell>
          <cell r="I9244" t="str">
            <v>0030628 - INTEGRATED BENEFIT GROUP INSURANCE BROKERAGE</v>
          </cell>
        </row>
        <row r="9245">
          <cell r="A9245" t="str">
            <v>C61376IH</v>
          </cell>
          <cell r="B9245">
            <v>42185</v>
          </cell>
          <cell r="C9245" t="str">
            <v>C61376</v>
          </cell>
          <cell r="D9245" t="str">
            <v>Earth Inc</v>
          </cell>
          <cell r="E9245" t="str">
            <v>MA</v>
          </cell>
          <cell r="F9245" t="str">
            <v>P1</v>
          </cell>
          <cell r="G9245" t="str">
            <v>CRC</v>
          </cell>
          <cell r="H9245" t="str">
            <v>IH</v>
          </cell>
          <cell r="I9245" t="str">
            <v>0030628 - INTEGRATED BENEFIT GROUP INSURANCE BROKERAGE</v>
          </cell>
        </row>
        <row r="9246">
          <cell r="A9246" t="str">
            <v>C61382JM</v>
          </cell>
          <cell r="B9246">
            <v>42185</v>
          </cell>
          <cell r="C9246" t="str">
            <v>C61382</v>
          </cell>
          <cell r="D9246" t="str">
            <v>PE Fletcher Corporation</v>
          </cell>
          <cell r="E9246" t="str">
            <v>NH</v>
          </cell>
          <cell r="F9246" t="str">
            <v>P1</v>
          </cell>
          <cell r="G9246" t="str">
            <v>SMALL</v>
          </cell>
          <cell r="H9246" t="str">
            <v>JM</v>
          </cell>
          <cell r="I9246" t="str">
            <v>0029781 - GRANITE GROUP BENEFITS LLC</v>
          </cell>
        </row>
        <row r="9247">
          <cell r="A9247" t="str">
            <v>C61383IV</v>
          </cell>
          <cell r="B9247">
            <v>42185</v>
          </cell>
          <cell r="C9247" t="str">
            <v>C61383</v>
          </cell>
          <cell r="D9247" t="str">
            <v>Ramsdell Law Firm PLLC</v>
          </cell>
          <cell r="E9247" t="str">
            <v>NH</v>
          </cell>
          <cell r="F9247" t="str">
            <v>P1</v>
          </cell>
          <cell r="G9247" t="str">
            <v>SMALL</v>
          </cell>
          <cell r="H9247" t="str">
            <v>IV</v>
          </cell>
          <cell r="I9247" t="str">
            <v>0027526 - FIRST BENEFITS INC</v>
          </cell>
        </row>
        <row r="9248">
          <cell r="A9248" t="str">
            <v>C61386IH</v>
          </cell>
          <cell r="B9248">
            <v>42185</v>
          </cell>
          <cell r="C9248" t="str">
            <v>C61386</v>
          </cell>
          <cell r="D9248" t="str">
            <v>Right Solutions Inc</v>
          </cell>
          <cell r="E9248" t="str">
            <v>MA</v>
          </cell>
          <cell r="F9248" t="str">
            <v>P1</v>
          </cell>
          <cell r="G9248" t="str">
            <v>SMALL</v>
          </cell>
          <cell r="H9248" t="str">
            <v>IH</v>
          </cell>
          <cell r="I9248" t="str">
            <v>0027425 - SMALL BUSINESS INSURANCE AGENCY INC</v>
          </cell>
        </row>
        <row r="9249">
          <cell r="A9249" t="str">
            <v>C61390IV</v>
          </cell>
          <cell r="B9249">
            <v>42185</v>
          </cell>
          <cell r="C9249" t="str">
            <v>C61390</v>
          </cell>
          <cell r="D9249" t="str">
            <v>XOR Media Inc</v>
          </cell>
          <cell r="E9249" t="str">
            <v>NH</v>
          </cell>
          <cell r="F9249" t="str">
            <v>P1</v>
          </cell>
          <cell r="G9249" t="str">
            <v>SMALL</v>
          </cell>
          <cell r="H9249" t="str">
            <v>IV</v>
          </cell>
          <cell r="I9249" t="str">
            <v>0032624 - BOSTONIAN GROUP INSURANCE AGENCY</v>
          </cell>
        </row>
        <row r="9250">
          <cell r="A9250" t="str">
            <v>C61390JH</v>
          </cell>
          <cell r="B9250">
            <v>42185</v>
          </cell>
          <cell r="C9250" t="str">
            <v>C61390</v>
          </cell>
          <cell r="D9250" t="str">
            <v>XOR Media Inc</v>
          </cell>
          <cell r="E9250" t="str">
            <v>NH</v>
          </cell>
          <cell r="F9250" t="str">
            <v>P1</v>
          </cell>
          <cell r="G9250" t="str">
            <v>SMALL</v>
          </cell>
          <cell r="H9250" t="str">
            <v>JH</v>
          </cell>
          <cell r="I9250" t="str">
            <v>0032624 - BOSTONIAN GROUP INSURANCE AGENCY</v>
          </cell>
        </row>
        <row r="9251">
          <cell r="A9251" t="str">
            <v>C61392IH</v>
          </cell>
          <cell r="B9251">
            <v>42185</v>
          </cell>
          <cell r="C9251" t="str">
            <v>C61392</v>
          </cell>
          <cell r="D9251" t="str">
            <v>Junior Achievement of Northern New England Inc</v>
          </cell>
          <cell r="E9251" t="str">
            <v>MA</v>
          </cell>
          <cell r="F9251" t="str">
            <v>P1</v>
          </cell>
          <cell r="G9251" t="str">
            <v>SMALL</v>
          </cell>
          <cell r="H9251" t="str">
            <v>IH</v>
          </cell>
          <cell r="I9251" t="str">
            <v>0027538 - PAYCHEX AGENCY INC</v>
          </cell>
        </row>
        <row r="9252">
          <cell r="A9252" t="str">
            <v>C61397IA</v>
          </cell>
          <cell r="B9252">
            <v>42185</v>
          </cell>
          <cell r="C9252" t="str">
            <v>C61397</v>
          </cell>
          <cell r="D9252" t="str">
            <v>Longfellow Real Estate Partners LLC</v>
          </cell>
          <cell r="E9252" t="str">
            <v>MA</v>
          </cell>
          <cell r="F9252" t="str">
            <v>P1</v>
          </cell>
          <cell r="G9252" t="str">
            <v>SMALL</v>
          </cell>
          <cell r="H9252" t="str">
            <v>IA</v>
          </cell>
          <cell r="I9252" t="str">
            <v>0027539 - BRUCE CROHN LLC</v>
          </cell>
        </row>
        <row r="9253">
          <cell r="A9253" t="str">
            <v>C61397IH</v>
          </cell>
          <cell r="B9253">
            <v>42185</v>
          </cell>
          <cell r="C9253" t="str">
            <v>C61397</v>
          </cell>
          <cell r="D9253" t="str">
            <v>Longfellow Real Estate Partners LLC</v>
          </cell>
          <cell r="E9253" t="str">
            <v>MA</v>
          </cell>
          <cell r="F9253" t="str">
            <v>P1</v>
          </cell>
          <cell r="G9253" t="str">
            <v>SMALL</v>
          </cell>
          <cell r="H9253" t="str">
            <v>IH</v>
          </cell>
          <cell r="I9253" t="str">
            <v>0027539 - BRUCE CROHN LLC</v>
          </cell>
        </row>
        <row r="9254">
          <cell r="A9254" t="str">
            <v>C61398IH</v>
          </cell>
          <cell r="B9254">
            <v>42185</v>
          </cell>
          <cell r="C9254" t="str">
            <v>C61398</v>
          </cell>
          <cell r="D9254" t="str">
            <v>Resource Colors LLC</v>
          </cell>
          <cell r="E9254" t="str">
            <v>MA</v>
          </cell>
          <cell r="F9254" t="str">
            <v>P1</v>
          </cell>
          <cell r="G9254" t="str">
            <v>SMALL</v>
          </cell>
          <cell r="H9254" t="str">
            <v>IH</v>
          </cell>
          <cell r="I9254" t="str">
            <v>0027426 - UNITED BUSINESSMANS INSURANCE AGENCY</v>
          </cell>
        </row>
        <row r="9255">
          <cell r="A9255" t="str">
            <v>C61399IH</v>
          </cell>
          <cell r="B9255">
            <v>42185</v>
          </cell>
          <cell r="C9255" t="str">
            <v>C61399</v>
          </cell>
          <cell r="D9255" t="str">
            <v>Nashoba Valley Chamber of Commerce</v>
          </cell>
          <cell r="E9255" t="str">
            <v>MA</v>
          </cell>
          <cell r="F9255" t="str">
            <v>P1</v>
          </cell>
          <cell r="G9255" t="str">
            <v>SMALL</v>
          </cell>
          <cell r="H9255" t="str">
            <v>IH</v>
          </cell>
          <cell r="I9255" t="str">
            <v>0027543 - DF MURPHY LIFE INSURANCE AGENCY</v>
          </cell>
        </row>
        <row r="9256">
          <cell r="A9256" t="str">
            <v>C61405IH</v>
          </cell>
          <cell r="B9256">
            <v>42185</v>
          </cell>
          <cell r="C9256" t="str">
            <v>C61405</v>
          </cell>
          <cell r="D9256" t="str">
            <v>Mark Gallucci DMD</v>
          </cell>
          <cell r="E9256" t="str">
            <v>MA</v>
          </cell>
          <cell r="F9256" t="str">
            <v>P1</v>
          </cell>
          <cell r="G9256" t="str">
            <v>GPC</v>
          </cell>
          <cell r="H9256" t="str">
            <v>IH</v>
          </cell>
          <cell r="I9256" t="str">
            <v>0027503 - SPRING INSURANCE GROUP LLC</v>
          </cell>
        </row>
        <row r="9257">
          <cell r="A9257" t="str">
            <v>C61406IH</v>
          </cell>
          <cell r="B9257">
            <v>42185</v>
          </cell>
          <cell r="C9257" t="str">
            <v>C61406</v>
          </cell>
          <cell r="D9257" t="str">
            <v>SocMetrics Inc</v>
          </cell>
          <cell r="E9257" t="str">
            <v>MA</v>
          </cell>
          <cell r="F9257" t="str">
            <v>P1</v>
          </cell>
          <cell r="G9257" t="str">
            <v>SMALL</v>
          </cell>
          <cell r="H9257" t="str">
            <v>IH</v>
          </cell>
          <cell r="I9257" t="str">
            <v>0027541 - BROWN &amp; BROWN OF MASSACHUSETTS LLC</v>
          </cell>
        </row>
        <row r="9258">
          <cell r="A9258" t="str">
            <v>C61408IV</v>
          </cell>
          <cell r="B9258">
            <v>42185</v>
          </cell>
          <cell r="C9258" t="str">
            <v>C61408</v>
          </cell>
          <cell r="D9258" t="str">
            <v>Lincoln County Publishing Co.</v>
          </cell>
          <cell r="E9258" t="str">
            <v>ME</v>
          </cell>
          <cell r="F9258" t="str">
            <v>P1</v>
          </cell>
          <cell r="G9258" t="str">
            <v>SMALL</v>
          </cell>
          <cell r="H9258" t="str">
            <v>IV</v>
          </cell>
          <cell r="I9258" t="str">
            <v>0027494 - BAY AGENCY INC</v>
          </cell>
        </row>
        <row r="9259">
          <cell r="A9259" t="str">
            <v>C61410IH</v>
          </cell>
          <cell r="B9259">
            <v>42185</v>
          </cell>
          <cell r="C9259" t="str">
            <v>C61410</v>
          </cell>
          <cell r="D9259" t="str">
            <v>Paine Auto Auction LLC</v>
          </cell>
          <cell r="E9259" t="str">
            <v>MA</v>
          </cell>
          <cell r="F9259" t="str">
            <v>P1</v>
          </cell>
          <cell r="G9259" t="str">
            <v>SMALL</v>
          </cell>
          <cell r="H9259" t="str">
            <v>IH</v>
          </cell>
          <cell r="I9259" t="str">
            <v>0027544 - COMPREHENSIVE INS PROVIDERS INC</v>
          </cell>
        </row>
        <row r="9260">
          <cell r="A9260" t="str">
            <v>C61412JM</v>
          </cell>
          <cell r="B9260">
            <v>42185</v>
          </cell>
          <cell r="C9260" t="str">
            <v>C61412</v>
          </cell>
          <cell r="D9260" t="str">
            <v>Padrick &amp; Vernon Equipment</v>
          </cell>
          <cell r="E9260" t="str">
            <v>NH</v>
          </cell>
          <cell r="F9260" t="str">
            <v>P1</v>
          </cell>
          <cell r="G9260" t="str">
            <v>SMALL</v>
          </cell>
          <cell r="H9260" t="str">
            <v>JM</v>
          </cell>
          <cell r="I9260" t="str">
            <v>0027548 - SMALL BUSINESS INSURANCE AGENCY INC</v>
          </cell>
        </row>
        <row r="9261">
          <cell r="A9261" t="str">
            <v>C61414IH</v>
          </cell>
          <cell r="B9261">
            <v>42185</v>
          </cell>
          <cell r="C9261" t="str">
            <v>C61414</v>
          </cell>
          <cell r="D9261" t="str">
            <v>Center for Nonviolent Solutions Inc</v>
          </cell>
          <cell r="E9261" t="str">
            <v>MA</v>
          </cell>
          <cell r="F9261" t="str">
            <v>P1</v>
          </cell>
          <cell r="G9261" t="str">
            <v>GPC</v>
          </cell>
          <cell r="H9261" t="str">
            <v>IH</v>
          </cell>
          <cell r="I9261" t="str">
            <v>0035394 - RSC INSURANCE BROKERAGE INC</v>
          </cell>
        </row>
        <row r="9262">
          <cell r="A9262" t="str">
            <v>C61415IV</v>
          </cell>
          <cell r="B9262">
            <v>42185</v>
          </cell>
          <cell r="C9262" t="str">
            <v>C61415</v>
          </cell>
          <cell r="D9262" t="str">
            <v>Altimeter Capital Management</v>
          </cell>
          <cell r="E9262" t="str">
            <v>MA</v>
          </cell>
          <cell r="F9262" t="str">
            <v>P1</v>
          </cell>
          <cell r="G9262" t="str">
            <v>SMALL</v>
          </cell>
          <cell r="H9262" t="str">
            <v>IV</v>
          </cell>
          <cell r="I9262" t="str">
            <v>0035816 - YOURPEOPLE INC</v>
          </cell>
        </row>
        <row r="9263">
          <cell r="A9263" t="str">
            <v>C61417IA</v>
          </cell>
          <cell r="B9263">
            <v>42185</v>
          </cell>
          <cell r="C9263" t="str">
            <v>C61417</v>
          </cell>
          <cell r="D9263" t="str">
            <v>Alexander Schrott DMD MMSC</v>
          </cell>
          <cell r="E9263" t="str">
            <v>MA</v>
          </cell>
          <cell r="F9263" t="str">
            <v>P1</v>
          </cell>
          <cell r="G9263" t="str">
            <v>GPC</v>
          </cell>
          <cell r="H9263" t="str">
            <v>IA</v>
          </cell>
          <cell r="I9263" t="str">
            <v>0027537 - SPRING INSURANCE GROUP LLC</v>
          </cell>
        </row>
        <row r="9264">
          <cell r="A9264" t="str">
            <v>C61419IV</v>
          </cell>
          <cell r="B9264">
            <v>42185</v>
          </cell>
          <cell r="C9264" t="str">
            <v>C61419</v>
          </cell>
          <cell r="D9264" t="str">
            <v>Cornerstone Energy Services Inc</v>
          </cell>
          <cell r="E9264" t="str">
            <v>MA</v>
          </cell>
          <cell r="F9264" t="str">
            <v>P1</v>
          </cell>
          <cell r="G9264" t="str">
            <v>SMALL</v>
          </cell>
          <cell r="H9264" t="str">
            <v>IV</v>
          </cell>
          <cell r="I9264" t="str">
            <v>0027532 - SMALL BUSINESS INSURANCE AGENCY INC</v>
          </cell>
        </row>
        <row r="9265">
          <cell r="A9265" t="str">
            <v>C61421IH</v>
          </cell>
          <cell r="B9265">
            <v>42185</v>
          </cell>
          <cell r="C9265" t="str">
            <v>C61421</v>
          </cell>
          <cell r="D9265" t="str">
            <v>Tiny &amp; Sons Glass Company</v>
          </cell>
          <cell r="E9265" t="str">
            <v>MA</v>
          </cell>
          <cell r="F9265" t="str">
            <v>P1</v>
          </cell>
          <cell r="G9265" t="str">
            <v>SMALL</v>
          </cell>
          <cell r="H9265" t="str">
            <v>IH</v>
          </cell>
          <cell r="I9265" t="str">
            <v>0028229 - EASTERN BENEFITS GROUP</v>
          </cell>
        </row>
        <row r="9266">
          <cell r="A9266" t="str">
            <v>C61425IA</v>
          </cell>
          <cell r="B9266">
            <v>42185</v>
          </cell>
          <cell r="C9266" t="str">
            <v>C61425</v>
          </cell>
          <cell r="D9266" t="str">
            <v>Digital Strategery LLC</v>
          </cell>
          <cell r="E9266" t="str">
            <v>MA</v>
          </cell>
          <cell r="F9266" t="str">
            <v>P1</v>
          </cell>
          <cell r="G9266" t="str">
            <v>SMALL</v>
          </cell>
          <cell r="H9266" t="str">
            <v>IA</v>
          </cell>
          <cell r="I9266" t="str">
            <v>0033959 - BP BENEFITS LLC</v>
          </cell>
        </row>
        <row r="9267">
          <cell r="A9267" t="str">
            <v>C61425IH</v>
          </cell>
          <cell r="B9267">
            <v>42185</v>
          </cell>
          <cell r="C9267" t="str">
            <v>C61425</v>
          </cell>
          <cell r="D9267" t="str">
            <v>Digital Strategery LLC</v>
          </cell>
          <cell r="E9267" t="str">
            <v>MA</v>
          </cell>
          <cell r="F9267" t="str">
            <v>P1</v>
          </cell>
          <cell r="G9267" t="str">
            <v>SMALL</v>
          </cell>
          <cell r="H9267" t="str">
            <v>IH</v>
          </cell>
          <cell r="I9267" t="str">
            <v>0033959 - BP BENEFITS LLC</v>
          </cell>
        </row>
        <row r="9268">
          <cell r="A9268" t="str">
            <v>C61427IV</v>
          </cell>
          <cell r="B9268">
            <v>42185</v>
          </cell>
          <cell r="C9268" t="str">
            <v>C61427</v>
          </cell>
          <cell r="D9268" t="str">
            <v>Maine Conveyor, Inc.</v>
          </cell>
          <cell r="E9268" t="str">
            <v>ME</v>
          </cell>
          <cell r="F9268" t="str">
            <v>P1</v>
          </cell>
          <cell r="G9268" t="str">
            <v>SMALL</v>
          </cell>
          <cell r="H9268" t="str">
            <v>IV</v>
          </cell>
          <cell r="I9268" t="str">
            <v>0027510 - NORTHERN BENEFITS OF MAINE LLC</v>
          </cell>
        </row>
        <row r="9269">
          <cell r="A9269" t="str">
            <v>C61427PO</v>
          </cell>
          <cell r="B9269">
            <v>42185</v>
          </cell>
          <cell r="C9269" t="str">
            <v>C61427</v>
          </cell>
          <cell r="D9269" t="str">
            <v>Maine Conveyor, Inc.</v>
          </cell>
          <cell r="E9269" t="str">
            <v>ME</v>
          </cell>
          <cell r="F9269" t="str">
            <v>P1</v>
          </cell>
          <cell r="G9269" t="str">
            <v>SMALL</v>
          </cell>
          <cell r="H9269" t="str">
            <v>PO</v>
          </cell>
          <cell r="I9269" t="str">
            <v>0027510 - NORTHERN BENEFITS OF MAINE LLC</v>
          </cell>
        </row>
        <row r="9270">
          <cell r="A9270" t="str">
            <v>C61429IV</v>
          </cell>
          <cell r="B9270">
            <v>42185</v>
          </cell>
          <cell r="C9270" t="str">
            <v>C61429</v>
          </cell>
          <cell r="D9270" t="str">
            <v>Seacoast Crane &amp; Building Co., Inc.</v>
          </cell>
          <cell r="E9270" t="str">
            <v>ME</v>
          </cell>
          <cell r="F9270" t="str">
            <v>P1</v>
          </cell>
          <cell r="G9270" t="str">
            <v>SMALL</v>
          </cell>
          <cell r="H9270" t="str">
            <v>IV</v>
          </cell>
          <cell r="I9270" t="str">
            <v>0027499 - BUSINESS INSURANCE AGENCY</v>
          </cell>
        </row>
        <row r="9271">
          <cell r="A9271" t="str">
            <v>C61433PO</v>
          </cell>
          <cell r="B9271">
            <v>42185</v>
          </cell>
          <cell r="C9271" t="str">
            <v>C61433</v>
          </cell>
          <cell r="D9271" t="str">
            <v>Wheaton &amp; McLaughlin, Inc.</v>
          </cell>
          <cell r="E9271" t="str">
            <v>ME</v>
          </cell>
          <cell r="F9271" t="str">
            <v>P1</v>
          </cell>
          <cell r="G9271" t="str">
            <v>SMALL</v>
          </cell>
          <cell r="H9271" t="str">
            <v>PO</v>
          </cell>
          <cell r="I9271" t="str">
            <v>0032051 - F A PEABODY COMPANY</v>
          </cell>
        </row>
        <row r="9272">
          <cell r="A9272" t="str">
            <v>C61435PO</v>
          </cell>
          <cell r="B9272">
            <v>42185</v>
          </cell>
          <cell r="C9272" t="str">
            <v>C61435</v>
          </cell>
          <cell r="D9272" t="str">
            <v>Pine State Elevator</v>
          </cell>
          <cell r="E9272" t="str">
            <v>ME</v>
          </cell>
          <cell r="F9272" t="str">
            <v>P1</v>
          </cell>
          <cell r="G9272" t="str">
            <v>SMALL</v>
          </cell>
          <cell r="H9272" t="str">
            <v>PO</v>
          </cell>
          <cell r="I9272" t="str">
            <v>0027492 - CUNNINGHAM, JUDITH S</v>
          </cell>
        </row>
        <row r="9273">
          <cell r="A9273" t="str">
            <v>C61436JN</v>
          </cell>
          <cell r="B9273">
            <v>42185</v>
          </cell>
          <cell r="C9273" t="str">
            <v>C61436</v>
          </cell>
          <cell r="D9273" t="str">
            <v>Raven Bay Associates LLC</v>
          </cell>
          <cell r="E9273" t="str">
            <v>NH</v>
          </cell>
          <cell r="F9273" t="str">
            <v>P1</v>
          </cell>
          <cell r="G9273" t="str">
            <v>SMALL</v>
          </cell>
          <cell r="H9273" t="str">
            <v>JN</v>
          </cell>
          <cell r="I9273" t="str">
            <v>0027483 - LARRABEE, LISA M</v>
          </cell>
        </row>
        <row r="9274">
          <cell r="A9274" t="str">
            <v>C61437JH</v>
          </cell>
          <cell r="B9274">
            <v>42185</v>
          </cell>
          <cell r="C9274" t="str">
            <v>C61437</v>
          </cell>
          <cell r="D9274" t="str">
            <v>AW Chaffee Inc</v>
          </cell>
          <cell r="E9274" t="str">
            <v>ME</v>
          </cell>
          <cell r="F9274" t="str">
            <v>P1</v>
          </cell>
          <cell r="G9274" t="str">
            <v>SMALL</v>
          </cell>
          <cell r="H9274" t="str">
            <v>JH</v>
          </cell>
          <cell r="I9274" t="str">
            <v>0027519 - CROSS INSURANCE</v>
          </cell>
        </row>
        <row r="9275">
          <cell r="A9275" t="str">
            <v>C61439IH</v>
          </cell>
          <cell r="B9275">
            <v>42185</v>
          </cell>
          <cell r="C9275" t="str">
            <v>C61439</v>
          </cell>
          <cell r="D9275" t="str">
            <v>Total Temperature Control Inc</v>
          </cell>
          <cell r="E9275" t="str">
            <v>MA</v>
          </cell>
          <cell r="F9275" t="str">
            <v>P1</v>
          </cell>
          <cell r="G9275" t="str">
            <v>SMALL</v>
          </cell>
          <cell r="H9275" t="str">
            <v>IH</v>
          </cell>
          <cell r="I9275" t="str">
            <v>0027478 - INTEGRATED BENEFIT GROUP INSURANCE BROKERAGE</v>
          </cell>
        </row>
        <row r="9276">
          <cell r="A9276" t="str">
            <v>C61439IV</v>
          </cell>
          <cell r="B9276">
            <v>42185</v>
          </cell>
          <cell r="C9276" t="str">
            <v>C61439</v>
          </cell>
          <cell r="D9276" t="str">
            <v>Total Temperature Control Inc</v>
          </cell>
          <cell r="E9276" t="str">
            <v>MA</v>
          </cell>
          <cell r="F9276" t="str">
            <v>P1</v>
          </cell>
          <cell r="G9276" t="str">
            <v>SMALL</v>
          </cell>
          <cell r="H9276" t="str">
            <v>IV</v>
          </cell>
          <cell r="I9276" t="str">
            <v>0027478 - INTEGRATED BENEFIT GROUP INSURANCE BROKERAGE</v>
          </cell>
        </row>
        <row r="9277">
          <cell r="A9277" t="str">
            <v>C61440IH</v>
          </cell>
          <cell r="B9277">
            <v>42185</v>
          </cell>
          <cell r="C9277" t="str">
            <v>C61440</v>
          </cell>
          <cell r="D9277" t="str">
            <v>Nova Seafood, LTD</v>
          </cell>
          <cell r="E9277" t="str">
            <v>ME</v>
          </cell>
          <cell r="F9277" t="str">
            <v>P1</v>
          </cell>
          <cell r="G9277" t="str">
            <v>SMALL</v>
          </cell>
          <cell r="H9277" t="str">
            <v>IH</v>
          </cell>
          <cell r="I9277" t="str">
            <v>0027489 - ACADIA BENEFITS INC</v>
          </cell>
        </row>
        <row r="9278">
          <cell r="A9278" t="str">
            <v>C61440PO</v>
          </cell>
          <cell r="B9278">
            <v>42185</v>
          </cell>
          <cell r="C9278" t="str">
            <v>C61440</v>
          </cell>
          <cell r="D9278" t="str">
            <v>Nova Seafood, LTD</v>
          </cell>
          <cell r="E9278" t="str">
            <v>ME</v>
          </cell>
          <cell r="F9278" t="str">
            <v>P1</v>
          </cell>
          <cell r="G9278" t="str">
            <v>SMALL</v>
          </cell>
          <cell r="H9278" t="str">
            <v>PO</v>
          </cell>
          <cell r="I9278" t="str">
            <v>0027489 - ACADIA BENEFITS INC</v>
          </cell>
        </row>
        <row r="9279">
          <cell r="A9279" t="str">
            <v>C61442JH</v>
          </cell>
          <cell r="B9279">
            <v>42185</v>
          </cell>
          <cell r="C9279" t="str">
            <v>C61442</v>
          </cell>
          <cell r="D9279" t="str">
            <v>WC Colbath LTD</v>
          </cell>
          <cell r="E9279" t="str">
            <v>NH</v>
          </cell>
          <cell r="F9279" t="str">
            <v>P1</v>
          </cell>
          <cell r="G9279" t="str">
            <v>SMALL</v>
          </cell>
          <cell r="H9279" t="str">
            <v>JH</v>
          </cell>
          <cell r="I9279" t="str">
            <v>0027508 - AFFORDABLE HEALTH SOLUTIONS</v>
          </cell>
        </row>
        <row r="9280">
          <cell r="A9280" t="str">
            <v>C61443JM</v>
          </cell>
          <cell r="B9280">
            <v>42185</v>
          </cell>
          <cell r="C9280" t="str">
            <v>C61443</v>
          </cell>
          <cell r="D9280" t="str">
            <v>E Butterworth &amp; Co Inc</v>
          </cell>
          <cell r="E9280" t="str">
            <v>NH</v>
          </cell>
          <cell r="F9280" t="str">
            <v>P1</v>
          </cell>
          <cell r="G9280" t="str">
            <v>SMALL</v>
          </cell>
          <cell r="H9280" t="str">
            <v>JM</v>
          </cell>
          <cell r="I9280" t="str">
            <v>0027528 - CROSS INSURANCE - MANCHESTER</v>
          </cell>
        </row>
        <row r="9281">
          <cell r="A9281" t="str">
            <v>C61448PO</v>
          </cell>
          <cell r="B9281">
            <v>42185</v>
          </cell>
          <cell r="C9281" t="str">
            <v>C61448</v>
          </cell>
          <cell r="D9281" t="str">
            <v>Jackson's Automotive, Inc.</v>
          </cell>
          <cell r="E9281" t="str">
            <v>ME</v>
          </cell>
          <cell r="F9281" t="str">
            <v>P1</v>
          </cell>
          <cell r="G9281" t="str">
            <v>SMALL</v>
          </cell>
          <cell r="H9281" t="str">
            <v>PO</v>
          </cell>
          <cell r="I9281" t="str">
            <v>0027520 - CROSS INSURANCE</v>
          </cell>
        </row>
        <row r="9282">
          <cell r="A9282" t="str">
            <v>C61449IH</v>
          </cell>
          <cell r="B9282">
            <v>42185</v>
          </cell>
          <cell r="C9282" t="str">
            <v>C61449</v>
          </cell>
          <cell r="D9282" t="str">
            <v>The Partnership Inc</v>
          </cell>
          <cell r="E9282" t="str">
            <v>MA</v>
          </cell>
          <cell r="F9282" t="str">
            <v>P1</v>
          </cell>
          <cell r="G9282" t="str">
            <v>SMALL</v>
          </cell>
          <cell r="H9282" t="str">
            <v>IH</v>
          </cell>
          <cell r="I9282" t="str">
            <v>0027504 - FATALO, LEE ANN</v>
          </cell>
        </row>
        <row r="9283">
          <cell r="A9283" t="str">
            <v>C61450JM</v>
          </cell>
          <cell r="B9283">
            <v>42185</v>
          </cell>
          <cell r="C9283" t="str">
            <v>C61450</v>
          </cell>
          <cell r="D9283" t="str">
            <v>Gomarlo's Inc</v>
          </cell>
          <cell r="E9283" t="str">
            <v>NH</v>
          </cell>
          <cell r="F9283" t="str">
            <v>P1</v>
          </cell>
          <cell r="G9283" t="str">
            <v>SMALL</v>
          </cell>
          <cell r="H9283" t="str">
            <v>JM</v>
          </cell>
          <cell r="I9283" t="str">
            <v>0027518 - LIFETIME BENEFITS GROUP INC</v>
          </cell>
        </row>
        <row r="9284">
          <cell r="A9284" t="str">
            <v>C61450JS</v>
          </cell>
          <cell r="B9284">
            <v>42185</v>
          </cell>
          <cell r="C9284" t="str">
            <v>C61450</v>
          </cell>
          <cell r="D9284" t="str">
            <v>Gomarlo's Inc</v>
          </cell>
          <cell r="E9284" t="str">
            <v>NH</v>
          </cell>
          <cell r="F9284" t="str">
            <v>P1</v>
          </cell>
          <cell r="G9284" t="str">
            <v>SMALL</v>
          </cell>
          <cell r="H9284" t="str">
            <v>JS</v>
          </cell>
          <cell r="I9284" t="str">
            <v>0027518 - LIFETIME BENEFITS GROUP INC</v>
          </cell>
        </row>
        <row r="9285">
          <cell r="A9285" t="str">
            <v>C61453IH</v>
          </cell>
          <cell r="B9285">
            <v>42185</v>
          </cell>
          <cell r="C9285" t="str">
            <v>C61453</v>
          </cell>
          <cell r="D9285" t="str">
            <v>Paramveer Corp</v>
          </cell>
          <cell r="E9285" t="str">
            <v>MA</v>
          </cell>
          <cell r="F9285" t="str">
            <v>P1</v>
          </cell>
          <cell r="G9285" t="str">
            <v>SMALL</v>
          </cell>
          <cell r="H9285" t="str">
            <v>IH</v>
          </cell>
          <cell r="I9285" t="str">
            <v>0027523 - KORITZ PRICE, HILLARY</v>
          </cell>
        </row>
        <row r="9286">
          <cell r="A9286" t="str">
            <v>C61454PO</v>
          </cell>
          <cell r="B9286">
            <v>42185</v>
          </cell>
          <cell r="C9286" t="str">
            <v>C61454</v>
          </cell>
          <cell r="D9286" t="str">
            <v>Gawron Associates</v>
          </cell>
          <cell r="E9286" t="str">
            <v>ME</v>
          </cell>
          <cell r="F9286" t="str">
            <v>P1</v>
          </cell>
          <cell r="G9286" t="str">
            <v>SMALL</v>
          </cell>
          <cell r="H9286" t="str">
            <v>PO</v>
          </cell>
          <cell r="I9286" t="str">
            <v>0027621 - HOLDEN INSURANCE AGENCY</v>
          </cell>
        </row>
        <row r="9287">
          <cell r="A9287" t="str">
            <v>C61459IH</v>
          </cell>
          <cell r="B9287">
            <v>42185</v>
          </cell>
          <cell r="C9287" t="str">
            <v>C61459</v>
          </cell>
          <cell r="D9287" t="str">
            <v>Uxbridge Auto Inc</v>
          </cell>
          <cell r="E9287" t="str">
            <v>MA</v>
          </cell>
          <cell r="F9287" t="str">
            <v>P1</v>
          </cell>
          <cell r="G9287" t="str">
            <v>SMALL</v>
          </cell>
          <cell r="H9287" t="str">
            <v>IH</v>
          </cell>
          <cell r="I9287" t="str">
            <v>0027551 - NORTHERN BENEFITS OF MAINE LLC</v>
          </cell>
        </row>
        <row r="9288">
          <cell r="A9288" t="str">
            <v>C61461IA</v>
          </cell>
          <cell r="B9288">
            <v>42185</v>
          </cell>
          <cell r="C9288" t="str">
            <v>C61461</v>
          </cell>
          <cell r="D9288" t="str">
            <v>Arctic Sand Technologies Inc</v>
          </cell>
          <cell r="E9288" t="str">
            <v>MA</v>
          </cell>
          <cell r="F9288" t="str">
            <v>P1</v>
          </cell>
          <cell r="G9288" t="str">
            <v>SMALL</v>
          </cell>
          <cell r="H9288" t="str">
            <v>IA</v>
          </cell>
          <cell r="I9288" t="str">
            <v>0027644 - BRUCE CROHN LLC</v>
          </cell>
        </row>
        <row r="9289">
          <cell r="A9289" t="str">
            <v>C61462JH</v>
          </cell>
          <cell r="B9289">
            <v>42185</v>
          </cell>
          <cell r="C9289" t="str">
            <v>C61462</v>
          </cell>
          <cell r="D9289" t="str">
            <v>Aedi Construction LLC</v>
          </cell>
          <cell r="E9289" t="str">
            <v>MA</v>
          </cell>
          <cell r="F9289" t="str">
            <v>P1</v>
          </cell>
          <cell r="G9289" t="str">
            <v>SMALL</v>
          </cell>
          <cell r="H9289" t="str">
            <v>JH</v>
          </cell>
          <cell r="I9289" t="str">
            <v>0027522 - MCCULLOM, PATRICK</v>
          </cell>
        </row>
        <row r="9290">
          <cell r="A9290" t="str">
            <v>C61469IA</v>
          </cell>
          <cell r="B9290">
            <v>42185</v>
          </cell>
          <cell r="C9290" t="str">
            <v>C61469</v>
          </cell>
          <cell r="D9290" t="str">
            <v>Board USA Inc</v>
          </cell>
          <cell r="E9290" t="str">
            <v>MA</v>
          </cell>
          <cell r="F9290" t="str">
            <v>P1</v>
          </cell>
          <cell r="G9290" t="str">
            <v>SMALL</v>
          </cell>
          <cell r="H9290" t="str">
            <v>IA</v>
          </cell>
          <cell r="I9290" t="str">
            <v>0027547 - ORCHARD INSURANCE BROKERAGE INC</v>
          </cell>
        </row>
        <row r="9291">
          <cell r="A9291" t="str">
            <v>C61469IH</v>
          </cell>
          <cell r="B9291">
            <v>42185</v>
          </cell>
          <cell r="C9291" t="str">
            <v>C61469</v>
          </cell>
          <cell r="D9291" t="str">
            <v>Board USA Inc</v>
          </cell>
          <cell r="E9291" t="str">
            <v>MA</v>
          </cell>
          <cell r="F9291" t="str">
            <v>P1</v>
          </cell>
          <cell r="G9291" t="str">
            <v>SMALL</v>
          </cell>
          <cell r="H9291" t="str">
            <v>IH</v>
          </cell>
          <cell r="I9291" t="str">
            <v>0027547 - ORCHARD INSURANCE BROKERAGE INC</v>
          </cell>
        </row>
        <row r="9292">
          <cell r="A9292" t="str">
            <v>C61473IH</v>
          </cell>
          <cell r="B9292">
            <v>42185</v>
          </cell>
          <cell r="C9292" t="str">
            <v>C61473</v>
          </cell>
          <cell r="D9292" t="str">
            <v>Franklin W. Olin College of Engineering</v>
          </cell>
          <cell r="E9292" t="str">
            <v>MA</v>
          </cell>
          <cell r="F9292" t="str">
            <v>ASO</v>
          </cell>
          <cell r="G9292" t="str">
            <v>ERF</v>
          </cell>
          <cell r="H9292" t="str">
            <v>IH</v>
          </cell>
        </row>
        <row r="9293">
          <cell r="A9293" t="str">
            <v>C61473IV</v>
          </cell>
          <cell r="B9293">
            <v>42185</v>
          </cell>
          <cell r="C9293" t="str">
            <v>C61473</v>
          </cell>
          <cell r="D9293" t="str">
            <v>Franklin W. Olin College of Engineering</v>
          </cell>
          <cell r="E9293" t="str">
            <v>MA</v>
          </cell>
          <cell r="F9293" t="str">
            <v>ASO</v>
          </cell>
          <cell r="G9293" t="str">
            <v>ERF</v>
          </cell>
          <cell r="H9293" t="str">
            <v>IV</v>
          </cell>
        </row>
        <row r="9294">
          <cell r="A9294" t="str">
            <v>C61474IV</v>
          </cell>
          <cell r="B9294">
            <v>42185</v>
          </cell>
          <cell r="C9294" t="str">
            <v>C61474</v>
          </cell>
          <cell r="D9294" t="str">
            <v>Ronald M. Cedrone, O.D. LLC</v>
          </cell>
          <cell r="E9294" t="str">
            <v>ME</v>
          </cell>
          <cell r="F9294" t="str">
            <v>P1</v>
          </cell>
          <cell r="G9294" t="str">
            <v>SMALL</v>
          </cell>
          <cell r="H9294" t="str">
            <v>IV</v>
          </cell>
          <cell r="I9294" t="str">
            <v>0027656 - BARRESI FINANCIAL INC</v>
          </cell>
        </row>
        <row r="9295">
          <cell r="A9295" t="str">
            <v>C61478IH</v>
          </cell>
          <cell r="B9295">
            <v>42185</v>
          </cell>
          <cell r="C9295" t="str">
            <v>C61478</v>
          </cell>
          <cell r="D9295" t="str">
            <v>Prime Buchholz &amp; Associates Inc</v>
          </cell>
          <cell r="E9295" t="str">
            <v>NH</v>
          </cell>
          <cell r="F9295" t="str">
            <v>P1</v>
          </cell>
          <cell r="G9295" t="str">
            <v>ERF</v>
          </cell>
          <cell r="H9295" t="str">
            <v>IH</v>
          </cell>
          <cell r="I9295" t="str">
            <v>0035044 - CGI EMPLOYEE BENEFITS GROUP</v>
          </cell>
        </row>
        <row r="9296">
          <cell r="A9296" t="str">
            <v>C61478IV</v>
          </cell>
          <cell r="B9296">
            <v>42185</v>
          </cell>
          <cell r="C9296" t="str">
            <v>C61478</v>
          </cell>
          <cell r="D9296" t="str">
            <v>Prime Buchholz &amp; Associates Inc</v>
          </cell>
          <cell r="E9296" t="str">
            <v>NH</v>
          </cell>
          <cell r="F9296" t="str">
            <v>P1</v>
          </cell>
          <cell r="G9296" t="str">
            <v>ERF</v>
          </cell>
          <cell r="H9296" t="str">
            <v>IV</v>
          </cell>
          <cell r="I9296" t="str">
            <v>0035044 - CGI EMPLOYEE BENEFITS GROUP</v>
          </cell>
        </row>
        <row r="9297">
          <cell r="A9297" t="str">
            <v>C61480IV</v>
          </cell>
          <cell r="B9297">
            <v>42185</v>
          </cell>
          <cell r="C9297" t="str">
            <v>C61480</v>
          </cell>
          <cell r="D9297" t="str">
            <v>Richard B Hanson DDS LLC</v>
          </cell>
          <cell r="E9297" t="str">
            <v>NH</v>
          </cell>
          <cell r="F9297" t="str">
            <v>P1</v>
          </cell>
          <cell r="G9297" t="str">
            <v>SMALL</v>
          </cell>
          <cell r="H9297" t="str">
            <v>IV</v>
          </cell>
          <cell r="I9297" t="str">
            <v>0027653 - BLAISDELL, GEORGE</v>
          </cell>
        </row>
        <row r="9298">
          <cell r="A9298" t="str">
            <v>C61484IV</v>
          </cell>
          <cell r="B9298">
            <v>42185</v>
          </cell>
          <cell r="C9298" t="str">
            <v>C61484</v>
          </cell>
          <cell r="D9298" t="str">
            <v>Lower Village Survey Co., LLC</v>
          </cell>
          <cell r="E9298" t="str">
            <v>ME</v>
          </cell>
          <cell r="F9298" t="str">
            <v>P1</v>
          </cell>
          <cell r="G9298" t="str">
            <v>SMALL</v>
          </cell>
          <cell r="H9298" t="str">
            <v>IV</v>
          </cell>
          <cell r="I9298" t="str">
            <v>0027620 - MORRIS INSURANCE SERVICES INC</v>
          </cell>
        </row>
        <row r="9299">
          <cell r="A9299" t="str">
            <v>C61485JM</v>
          </cell>
          <cell r="B9299">
            <v>42185</v>
          </cell>
          <cell r="C9299" t="str">
            <v>C61485</v>
          </cell>
          <cell r="D9299" t="str">
            <v>LF&amp;P Inc</v>
          </cell>
          <cell r="E9299" t="str">
            <v>NH</v>
          </cell>
          <cell r="F9299" t="str">
            <v>P1</v>
          </cell>
          <cell r="G9299" t="str">
            <v>SMALL</v>
          </cell>
          <cell r="H9299" t="str">
            <v>JM</v>
          </cell>
          <cell r="I9299" t="str">
            <v>0027615 - FRED C CHURCH</v>
          </cell>
        </row>
        <row r="9300">
          <cell r="A9300" t="str">
            <v>C61485JR</v>
          </cell>
          <cell r="B9300">
            <v>42185</v>
          </cell>
          <cell r="C9300" t="str">
            <v>C61485</v>
          </cell>
          <cell r="D9300" t="str">
            <v>LF&amp;P Inc</v>
          </cell>
          <cell r="E9300" t="str">
            <v>NH</v>
          </cell>
          <cell r="F9300" t="str">
            <v>P1</v>
          </cell>
          <cell r="G9300" t="str">
            <v>SMALL</v>
          </cell>
          <cell r="H9300" t="str">
            <v>JR</v>
          </cell>
          <cell r="I9300" t="str">
            <v>0027615 - FRED C CHURCH</v>
          </cell>
        </row>
        <row r="9301">
          <cell r="A9301" t="str">
            <v>C61489IA</v>
          </cell>
          <cell r="B9301">
            <v>42185</v>
          </cell>
          <cell r="C9301" t="str">
            <v>C61489</v>
          </cell>
          <cell r="D9301" t="str">
            <v>Rasky Baerlein Strategic Communications</v>
          </cell>
          <cell r="E9301" t="str">
            <v>MA</v>
          </cell>
          <cell r="F9301" t="str">
            <v>P1</v>
          </cell>
          <cell r="G9301" t="str">
            <v>SMALL</v>
          </cell>
          <cell r="H9301" t="str">
            <v>IA</v>
          </cell>
          <cell r="I9301" t="str">
            <v>0027614 - EBS INSURANCE BROKERS INC</v>
          </cell>
        </row>
        <row r="9302">
          <cell r="A9302" t="str">
            <v>C61489IH</v>
          </cell>
          <cell r="B9302">
            <v>42185</v>
          </cell>
          <cell r="C9302" t="str">
            <v>C61489</v>
          </cell>
          <cell r="D9302" t="str">
            <v>Rasky Baerlein Strategic Communications</v>
          </cell>
          <cell r="E9302" t="str">
            <v>MA</v>
          </cell>
          <cell r="F9302" t="str">
            <v>P1</v>
          </cell>
          <cell r="G9302" t="str">
            <v>SMALL</v>
          </cell>
          <cell r="H9302" t="str">
            <v>IH</v>
          </cell>
          <cell r="I9302" t="str">
            <v>0027614 - EBS INSURANCE BROKERS INC</v>
          </cell>
        </row>
        <row r="9303">
          <cell r="A9303" t="str">
            <v>C61491IV</v>
          </cell>
          <cell r="B9303">
            <v>42185</v>
          </cell>
          <cell r="C9303" t="str">
            <v>C61491</v>
          </cell>
          <cell r="D9303" t="str">
            <v>Maine Link Communications</v>
          </cell>
          <cell r="E9303" t="str">
            <v>ME</v>
          </cell>
          <cell r="F9303" t="str">
            <v>P1</v>
          </cell>
          <cell r="G9303" t="str">
            <v>SMALL</v>
          </cell>
          <cell r="H9303" t="str">
            <v>IV</v>
          </cell>
          <cell r="I9303" t="str">
            <v>0033202 - PAQUIN &amp; CARROLL LLC</v>
          </cell>
        </row>
        <row r="9304">
          <cell r="A9304" t="str">
            <v>C61491PO</v>
          </cell>
          <cell r="B9304">
            <v>42185</v>
          </cell>
          <cell r="C9304" t="str">
            <v>C61491</v>
          </cell>
          <cell r="D9304" t="str">
            <v>Maine Link Communications</v>
          </cell>
          <cell r="E9304" t="str">
            <v>ME</v>
          </cell>
          <cell r="F9304" t="str">
            <v>P1</v>
          </cell>
          <cell r="G9304" t="str">
            <v>SMALL</v>
          </cell>
          <cell r="H9304" t="str">
            <v>PO</v>
          </cell>
          <cell r="I9304" t="str">
            <v>0033202 - PAQUIN &amp; CARROLL LLC</v>
          </cell>
        </row>
        <row r="9305">
          <cell r="A9305" t="str">
            <v>C61493IH</v>
          </cell>
          <cell r="B9305">
            <v>42185</v>
          </cell>
          <cell r="C9305" t="str">
            <v>C61493</v>
          </cell>
          <cell r="D9305" t="str">
            <v>IMC by Design LLC</v>
          </cell>
          <cell r="E9305" t="str">
            <v>MA</v>
          </cell>
          <cell r="F9305" t="str">
            <v>P1</v>
          </cell>
          <cell r="G9305" t="str">
            <v>SMALL</v>
          </cell>
          <cell r="H9305" t="str">
            <v>IH</v>
          </cell>
          <cell r="I9305" t="str">
            <v>0027702 - ROGERS &amp; GRAY INSURANCE AGENCY</v>
          </cell>
        </row>
        <row r="9306">
          <cell r="A9306" t="str">
            <v>C61494JH</v>
          </cell>
          <cell r="B9306">
            <v>42185</v>
          </cell>
          <cell r="C9306" t="str">
            <v>C61494</v>
          </cell>
          <cell r="D9306" t="str">
            <v>Dr. Larry E. Farmer, Optometrist</v>
          </cell>
          <cell r="E9306" t="str">
            <v>ME</v>
          </cell>
          <cell r="F9306" t="str">
            <v>P1</v>
          </cell>
          <cell r="G9306" t="str">
            <v>SMALL</v>
          </cell>
          <cell r="H9306" t="str">
            <v>JH</v>
          </cell>
          <cell r="I9306" t="str">
            <v>0027691 - W J WHEELER &amp; CO INC</v>
          </cell>
        </row>
        <row r="9307">
          <cell r="A9307" t="str">
            <v>C61494MI</v>
          </cell>
          <cell r="B9307">
            <v>42185</v>
          </cell>
          <cell r="C9307" t="str">
            <v>C61494</v>
          </cell>
          <cell r="D9307" t="str">
            <v>Dr. Larry E. Farmer, Optometrist</v>
          </cell>
          <cell r="E9307" t="str">
            <v>ME</v>
          </cell>
          <cell r="F9307" t="str">
            <v>P1</v>
          </cell>
          <cell r="G9307" t="str">
            <v>MCARE</v>
          </cell>
          <cell r="H9307" t="str">
            <v>MI</v>
          </cell>
          <cell r="I9307" t="str">
            <v>0027691 - W J WHEELER &amp; CO INC</v>
          </cell>
        </row>
        <row r="9308">
          <cell r="A9308" t="str">
            <v>C61497IV</v>
          </cell>
          <cell r="B9308">
            <v>42185</v>
          </cell>
          <cell r="C9308" t="str">
            <v>C61497</v>
          </cell>
          <cell r="D9308" t="str">
            <v>Presidential Pest Control LLC</v>
          </cell>
          <cell r="E9308" t="str">
            <v>NH</v>
          </cell>
          <cell r="F9308" t="str">
            <v>P1</v>
          </cell>
          <cell r="G9308" t="str">
            <v>SMALL</v>
          </cell>
          <cell r="H9308" t="str">
            <v>IV</v>
          </cell>
          <cell r="I9308" t="str">
            <v>0027640 - COTE, SCOTT E</v>
          </cell>
        </row>
        <row r="9309">
          <cell r="A9309" t="str">
            <v>C61498IV</v>
          </cell>
          <cell r="B9309">
            <v>42185</v>
          </cell>
          <cell r="C9309" t="str">
            <v>C61498</v>
          </cell>
          <cell r="D9309" t="str">
            <v>Richard Stockwell, D.O., LLC</v>
          </cell>
          <cell r="E9309" t="str">
            <v>ME</v>
          </cell>
          <cell r="F9309" t="str">
            <v>P1</v>
          </cell>
          <cell r="G9309" t="str">
            <v>SMALL</v>
          </cell>
          <cell r="H9309" t="str">
            <v>IV</v>
          </cell>
          <cell r="I9309" t="str">
            <v>0027695 - KYES AGENCY</v>
          </cell>
        </row>
        <row r="9310">
          <cell r="A9310" t="str">
            <v>C61504IA</v>
          </cell>
          <cell r="B9310">
            <v>42185</v>
          </cell>
          <cell r="C9310" t="str">
            <v>C61504</v>
          </cell>
          <cell r="D9310" t="str">
            <v>MSW Power Corporation</v>
          </cell>
          <cell r="E9310" t="str">
            <v>MA</v>
          </cell>
          <cell r="F9310" t="str">
            <v>P1</v>
          </cell>
          <cell r="G9310" t="str">
            <v>SMALL</v>
          </cell>
          <cell r="H9310" t="str">
            <v>IA</v>
          </cell>
          <cell r="I9310" t="str">
            <v>0027712 - RUSSELL, JEAN</v>
          </cell>
        </row>
        <row r="9311">
          <cell r="A9311" t="str">
            <v>C61504IH</v>
          </cell>
          <cell r="B9311">
            <v>42185</v>
          </cell>
          <cell r="C9311" t="str">
            <v>C61504</v>
          </cell>
          <cell r="D9311" t="str">
            <v>MSW Power Corporation</v>
          </cell>
          <cell r="E9311" t="str">
            <v>MA</v>
          </cell>
          <cell r="F9311" t="str">
            <v>P1</v>
          </cell>
          <cell r="G9311" t="str">
            <v>SMALL</v>
          </cell>
          <cell r="H9311" t="str">
            <v>IH</v>
          </cell>
          <cell r="I9311" t="str">
            <v>0027712 - RUSSELL, JEAN</v>
          </cell>
        </row>
        <row r="9312">
          <cell r="A9312" t="str">
            <v>C61505PO</v>
          </cell>
          <cell r="B9312">
            <v>42185</v>
          </cell>
          <cell r="C9312" t="str">
            <v>C61505</v>
          </cell>
          <cell r="D9312" t="str">
            <v>Caribbean Villas &amp; Resorts Management</v>
          </cell>
          <cell r="E9312" t="str">
            <v>ME</v>
          </cell>
          <cell r="F9312" t="str">
            <v>P1</v>
          </cell>
          <cell r="G9312" t="str">
            <v>SMALL</v>
          </cell>
          <cell r="H9312" t="str">
            <v>PO</v>
          </cell>
          <cell r="I9312" t="str">
            <v>0027623 - CUNNINGHAM, JUDITH S</v>
          </cell>
        </row>
        <row r="9313">
          <cell r="A9313" t="str">
            <v>C61506JH</v>
          </cell>
          <cell r="B9313">
            <v>42185</v>
          </cell>
          <cell r="C9313" t="str">
            <v>C61506</v>
          </cell>
          <cell r="D9313" t="str">
            <v>Ames Farm Center</v>
          </cell>
          <cell r="E9313" t="str">
            <v>ME</v>
          </cell>
          <cell r="F9313" t="str">
            <v>P1</v>
          </cell>
          <cell r="G9313" t="str">
            <v>SMALL</v>
          </cell>
          <cell r="H9313" t="str">
            <v>JH</v>
          </cell>
          <cell r="I9313" t="str">
            <v>0031999 - PIKE, WILLIAM D</v>
          </cell>
        </row>
        <row r="9314">
          <cell r="A9314" t="str">
            <v>C61508JH</v>
          </cell>
          <cell r="B9314">
            <v>42185</v>
          </cell>
          <cell r="C9314" t="str">
            <v>C61508</v>
          </cell>
          <cell r="D9314" t="str">
            <v>E.W. Littlefield &amp; Sons, Inc.</v>
          </cell>
          <cell r="E9314" t="str">
            <v>ME</v>
          </cell>
          <cell r="F9314" t="str">
            <v>P1</v>
          </cell>
          <cell r="G9314" t="str">
            <v>SMALL</v>
          </cell>
          <cell r="H9314" t="str">
            <v>JH</v>
          </cell>
          <cell r="I9314" t="str">
            <v>0027686 - PM CONSULTING LLC</v>
          </cell>
        </row>
        <row r="9315">
          <cell r="A9315" t="str">
            <v>C61510IV</v>
          </cell>
          <cell r="B9315">
            <v>42185</v>
          </cell>
          <cell r="C9315" t="str">
            <v>C61510</v>
          </cell>
          <cell r="D9315" t="str">
            <v>Bald Hill Builders LLC</v>
          </cell>
          <cell r="E9315" t="str">
            <v>MA</v>
          </cell>
          <cell r="F9315" t="str">
            <v>P1</v>
          </cell>
          <cell r="G9315" t="str">
            <v>SMALL</v>
          </cell>
          <cell r="H9315" t="str">
            <v>IV</v>
          </cell>
          <cell r="I9315" t="str">
            <v>0034265 - COMPREHENSIVE INS PROVIDERS INC</v>
          </cell>
        </row>
        <row r="9316">
          <cell r="A9316" t="str">
            <v>C61512IA</v>
          </cell>
          <cell r="B9316">
            <v>42185</v>
          </cell>
          <cell r="C9316" t="str">
            <v>C61512</v>
          </cell>
          <cell r="D9316" t="str">
            <v>Stinson and Company LTD</v>
          </cell>
          <cell r="E9316" t="str">
            <v>MA</v>
          </cell>
          <cell r="F9316" t="str">
            <v>P1</v>
          </cell>
          <cell r="G9316" t="str">
            <v>SMALL</v>
          </cell>
          <cell r="H9316" t="str">
            <v>IA</v>
          </cell>
          <cell r="I9316" t="str">
            <v>0027666 - DIXON ASSOCIATES INC</v>
          </cell>
        </row>
        <row r="9317">
          <cell r="A9317" t="str">
            <v>C61513IH</v>
          </cell>
          <cell r="B9317">
            <v>42185</v>
          </cell>
          <cell r="C9317" t="str">
            <v>C61513</v>
          </cell>
          <cell r="D9317" t="str">
            <v>J S Pellco HHC Corporation</v>
          </cell>
          <cell r="E9317" t="str">
            <v>MA</v>
          </cell>
          <cell r="F9317" t="str">
            <v>P1</v>
          </cell>
          <cell r="G9317" t="str">
            <v>SMALL</v>
          </cell>
          <cell r="H9317" t="str">
            <v>IH</v>
          </cell>
          <cell r="I9317" t="str">
            <v>0027655 - FLEXIBLE BENEFIT SOLUTIONS INS BROKERAGE INC</v>
          </cell>
        </row>
        <row r="9318">
          <cell r="A9318" t="str">
            <v>C61514JB</v>
          </cell>
          <cell r="B9318">
            <v>42185</v>
          </cell>
          <cell r="C9318" t="str">
            <v>C61514</v>
          </cell>
          <cell r="D9318" t="str">
            <v>Auto Body Clinic</v>
          </cell>
          <cell r="E9318" t="str">
            <v>MA</v>
          </cell>
          <cell r="F9318" t="str">
            <v>P1</v>
          </cell>
          <cell r="G9318" t="str">
            <v>CRC</v>
          </cell>
          <cell r="H9318" t="str">
            <v>JB</v>
          </cell>
          <cell r="I9318" t="str">
            <v>0033948 - BP BENEFITS LLC</v>
          </cell>
        </row>
        <row r="9319">
          <cell r="A9319" t="str">
            <v>C61517IH</v>
          </cell>
          <cell r="B9319">
            <v>42185</v>
          </cell>
          <cell r="C9319" t="str">
            <v>C61517</v>
          </cell>
          <cell r="D9319" t="str">
            <v>St. Germain Collins, Inc.</v>
          </cell>
          <cell r="E9319" t="str">
            <v>ME</v>
          </cell>
          <cell r="F9319" t="str">
            <v>P1</v>
          </cell>
          <cell r="G9319" t="str">
            <v>SMALL</v>
          </cell>
          <cell r="H9319" t="str">
            <v>IH</v>
          </cell>
          <cell r="I9319" t="str">
            <v>0027638 - CLARK INSURANCE</v>
          </cell>
        </row>
        <row r="9320">
          <cell r="A9320" t="str">
            <v>C61517IV</v>
          </cell>
          <cell r="B9320">
            <v>42185</v>
          </cell>
          <cell r="C9320" t="str">
            <v>C61517</v>
          </cell>
          <cell r="D9320" t="str">
            <v>St. Germain Collins, Inc.</v>
          </cell>
          <cell r="E9320" t="str">
            <v>ME</v>
          </cell>
          <cell r="F9320" t="str">
            <v>P1</v>
          </cell>
          <cell r="G9320" t="str">
            <v>SMALL</v>
          </cell>
          <cell r="H9320" t="str">
            <v>IV</v>
          </cell>
          <cell r="I9320" t="str">
            <v>0027638 - CLARK INSURANCE</v>
          </cell>
        </row>
        <row r="9321">
          <cell r="A9321" t="str">
            <v>C61518IH</v>
          </cell>
          <cell r="B9321">
            <v>42185</v>
          </cell>
          <cell r="C9321" t="str">
            <v>C61518</v>
          </cell>
          <cell r="D9321" t="str">
            <v>United States Biological</v>
          </cell>
          <cell r="E9321" t="str">
            <v>MA</v>
          </cell>
          <cell r="F9321" t="str">
            <v>P1</v>
          </cell>
          <cell r="G9321" t="str">
            <v>SMALL</v>
          </cell>
          <cell r="H9321" t="str">
            <v>IH</v>
          </cell>
          <cell r="I9321" t="str">
            <v>0027632 - DESIGNED BENEFITS GROUP</v>
          </cell>
        </row>
        <row r="9322">
          <cell r="A9322" t="str">
            <v>C61521JH</v>
          </cell>
          <cell r="B9322">
            <v>42185</v>
          </cell>
          <cell r="C9322" t="str">
            <v>C61521</v>
          </cell>
          <cell r="D9322" t="str">
            <v>Glenwood Investment Group LLC</v>
          </cell>
          <cell r="E9322" t="str">
            <v>NH</v>
          </cell>
          <cell r="F9322" t="str">
            <v>P1</v>
          </cell>
          <cell r="G9322" t="str">
            <v>SMALL</v>
          </cell>
          <cell r="H9322" t="str">
            <v>JH</v>
          </cell>
          <cell r="I9322" t="str">
            <v>0027631 - GRANITE GROUP BENEFITS LLC</v>
          </cell>
        </row>
        <row r="9323">
          <cell r="A9323" t="str">
            <v>C61522IH</v>
          </cell>
          <cell r="B9323">
            <v>42185</v>
          </cell>
          <cell r="C9323" t="str">
            <v>C61522</v>
          </cell>
          <cell r="D9323" t="str">
            <v>Flynn Law Group</v>
          </cell>
          <cell r="E9323" t="str">
            <v>MA</v>
          </cell>
          <cell r="F9323" t="str">
            <v>P1</v>
          </cell>
          <cell r="G9323" t="str">
            <v>SMALL</v>
          </cell>
          <cell r="H9323" t="str">
            <v>IH</v>
          </cell>
          <cell r="I9323" t="str">
            <v>0027694 - UNITED BUSINESSMANS INSURANCE AGENCY</v>
          </cell>
        </row>
        <row r="9324">
          <cell r="A9324" t="str">
            <v>C61523JH</v>
          </cell>
          <cell r="B9324">
            <v>42185</v>
          </cell>
          <cell r="C9324" t="str">
            <v>C61523</v>
          </cell>
          <cell r="D9324" t="str">
            <v>Jean C. Becton 1995 Nominee Trust</v>
          </cell>
          <cell r="E9324" t="str">
            <v>ME</v>
          </cell>
          <cell r="F9324" t="str">
            <v>P1</v>
          </cell>
          <cell r="G9324" t="str">
            <v>SMALL</v>
          </cell>
          <cell r="H9324" t="str">
            <v>JH</v>
          </cell>
          <cell r="I9324" t="str">
            <v>0027696 - PM CONSULTING LLC</v>
          </cell>
        </row>
        <row r="9325">
          <cell r="A9325" t="str">
            <v>C61524JM</v>
          </cell>
          <cell r="B9325">
            <v>42185</v>
          </cell>
          <cell r="C9325" t="str">
            <v>C61524</v>
          </cell>
          <cell r="D9325" t="str">
            <v>N Vaillancourt Plumbing &amp; Heating Inc</v>
          </cell>
          <cell r="E9325" t="str">
            <v>NH</v>
          </cell>
          <cell r="F9325" t="str">
            <v>P1</v>
          </cell>
          <cell r="G9325" t="str">
            <v>SMALL</v>
          </cell>
          <cell r="H9325" t="str">
            <v>JM</v>
          </cell>
          <cell r="I9325" t="str">
            <v>0027618 - CROSS INSURANCE - MANCHESTER</v>
          </cell>
        </row>
        <row r="9326">
          <cell r="A9326" t="str">
            <v>C61527IH</v>
          </cell>
          <cell r="B9326">
            <v>42185</v>
          </cell>
          <cell r="C9326" t="str">
            <v>C61527</v>
          </cell>
          <cell r="D9326" t="str">
            <v>Greeley's Garage, Inc.</v>
          </cell>
          <cell r="E9326" t="str">
            <v>ME</v>
          </cell>
          <cell r="F9326" t="str">
            <v>P1</v>
          </cell>
          <cell r="G9326" t="str">
            <v>SMALL</v>
          </cell>
          <cell r="H9326" t="str">
            <v>IH</v>
          </cell>
          <cell r="I9326" t="str">
            <v>0029436 - CHALMERS FINANCIAL SERVICES LLC</v>
          </cell>
        </row>
        <row r="9327">
          <cell r="A9327" t="str">
            <v>C61528PO</v>
          </cell>
          <cell r="B9327">
            <v>42185</v>
          </cell>
          <cell r="C9327" t="str">
            <v>C61528</v>
          </cell>
          <cell r="D9327" t="str">
            <v>Brown Brother's, Inc.</v>
          </cell>
          <cell r="E9327" t="str">
            <v>ME</v>
          </cell>
          <cell r="F9327" t="str">
            <v>P1</v>
          </cell>
          <cell r="G9327" t="str">
            <v>SMALL</v>
          </cell>
          <cell r="H9327" t="str">
            <v>PO</v>
          </cell>
          <cell r="I9327" t="str">
            <v>0027630 - ATLANTIC INSURANCE &amp; BENEFITS INC</v>
          </cell>
        </row>
        <row r="9328">
          <cell r="A9328" t="str">
            <v>C61529IH</v>
          </cell>
          <cell r="B9328">
            <v>42185</v>
          </cell>
          <cell r="C9328" t="str">
            <v>C61529</v>
          </cell>
          <cell r="D9328" t="str">
            <v>Foreside Dental Healthcare, PA</v>
          </cell>
          <cell r="E9328" t="str">
            <v>ME</v>
          </cell>
          <cell r="F9328" t="str">
            <v>P1</v>
          </cell>
          <cell r="G9328" t="str">
            <v>SMALL</v>
          </cell>
          <cell r="H9328" t="str">
            <v>IH</v>
          </cell>
          <cell r="I9328" t="str">
            <v>0027642 - MADIGAN, DAVID J</v>
          </cell>
        </row>
        <row r="9329">
          <cell r="A9329" t="str">
            <v>C61530IV</v>
          </cell>
          <cell r="B9329">
            <v>42185</v>
          </cell>
          <cell r="C9329" t="str">
            <v>C61530</v>
          </cell>
          <cell r="D9329" t="str">
            <v>Execute Technologies</v>
          </cell>
          <cell r="E9329" t="str">
            <v>NH</v>
          </cell>
          <cell r="F9329" t="str">
            <v>P1</v>
          </cell>
          <cell r="G9329" t="str">
            <v>SMALL</v>
          </cell>
          <cell r="H9329" t="str">
            <v>IV</v>
          </cell>
          <cell r="I9329" t="str">
            <v>0027651 - MELCHER &amp; PRESCOTT AGENCY INC</v>
          </cell>
        </row>
        <row r="9330">
          <cell r="A9330" t="str">
            <v>C61530JM</v>
          </cell>
          <cell r="B9330">
            <v>42185</v>
          </cell>
          <cell r="C9330" t="str">
            <v>C61530</v>
          </cell>
          <cell r="D9330" t="str">
            <v>Execute Technologies</v>
          </cell>
          <cell r="E9330" t="str">
            <v>NH</v>
          </cell>
          <cell r="F9330" t="str">
            <v>P1</v>
          </cell>
          <cell r="G9330" t="str">
            <v>SMALL</v>
          </cell>
          <cell r="H9330" t="str">
            <v>JM</v>
          </cell>
          <cell r="I9330" t="str">
            <v>0027651 - MELCHER &amp; PRESCOTT AGENCY INC</v>
          </cell>
        </row>
        <row r="9331">
          <cell r="A9331" t="str">
            <v>C61540JA</v>
          </cell>
          <cell r="B9331">
            <v>42185</v>
          </cell>
          <cell r="C9331" t="str">
            <v>C61540</v>
          </cell>
          <cell r="D9331" t="str">
            <v>The Back Nine Club Inc</v>
          </cell>
          <cell r="E9331" t="str">
            <v>MA</v>
          </cell>
          <cell r="F9331" t="str">
            <v>P1</v>
          </cell>
          <cell r="G9331" t="str">
            <v>SMALL</v>
          </cell>
          <cell r="H9331" t="str">
            <v>JA</v>
          </cell>
          <cell r="I9331" t="str">
            <v>0033204 - SYLVIA &amp; COMPANY INSURANCE</v>
          </cell>
        </row>
        <row r="9332">
          <cell r="A9332" t="str">
            <v>C61541JH</v>
          </cell>
          <cell r="B9332">
            <v>42185</v>
          </cell>
          <cell r="C9332" t="str">
            <v>C61541</v>
          </cell>
          <cell r="D9332" t="str">
            <v>WCBL Corp</v>
          </cell>
          <cell r="E9332" t="str">
            <v>ME</v>
          </cell>
          <cell r="F9332" t="str">
            <v>P1</v>
          </cell>
          <cell r="G9332" t="str">
            <v>SMALL</v>
          </cell>
          <cell r="H9332" t="str">
            <v>JH</v>
          </cell>
          <cell r="I9332" t="str">
            <v>0027665 - ATLANTIC INSURANCE &amp; BENEFITS INC</v>
          </cell>
        </row>
        <row r="9333">
          <cell r="A9333" t="str">
            <v>C61543IV</v>
          </cell>
          <cell r="B9333">
            <v>42185</v>
          </cell>
          <cell r="C9333" t="str">
            <v>C61543</v>
          </cell>
          <cell r="D9333" t="str">
            <v>44 North Financial Partners, LLC</v>
          </cell>
          <cell r="E9333" t="str">
            <v>ME</v>
          </cell>
          <cell r="F9333" t="str">
            <v>P1</v>
          </cell>
          <cell r="G9333" t="str">
            <v>SMALL</v>
          </cell>
          <cell r="H9333" t="str">
            <v>IV</v>
          </cell>
          <cell r="I9333" t="str">
            <v>0027664 - CLARK INSURANCE</v>
          </cell>
        </row>
        <row r="9334">
          <cell r="A9334" t="str">
            <v>C61545IH</v>
          </cell>
          <cell r="B9334">
            <v>42185</v>
          </cell>
          <cell r="C9334" t="str">
            <v>C61545</v>
          </cell>
          <cell r="D9334" t="str">
            <v>DA Crossing LLC</v>
          </cell>
          <cell r="E9334" t="str">
            <v>MA</v>
          </cell>
          <cell r="F9334" t="str">
            <v>P1</v>
          </cell>
          <cell r="G9334" t="str">
            <v>SMALL</v>
          </cell>
          <cell r="H9334" t="str">
            <v>IH</v>
          </cell>
          <cell r="I9334" t="str">
            <v>0027713 - SENTINEL INSURANCE AGENCY INC MA</v>
          </cell>
        </row>
        <row r="9335">
          <cell r="A9335" t="str">
            <v>C61549IH</v>
          </cell>
          <cell r="B9335">
            <v>42185</v>
          </cell>
          <cell r="C9335" t="str">
            <v>C61549</v>
          </cell>
          <cell r="D9335" t="str">
            <v>Netcom Wireless Facilities 2 Inc</v>
          </cell>
          <cell r="E9335" t="str">
            <v>MA</v>
          </cell>
          <cell r="F9335" t="str">
            <v>P1</v>
          </cell>
          <cell r="G9335" t="str">
            <v>SMALL</v>
          </cell>
          <cell r="H9335" t="str">
            <v>IH</v>
          </cell>
          <cell r="I9335" t="str">
            <v>0027699 - UNITED BUSINESSMANS INSURANCE AGENCY</v>
          </cell>
        </row>
        <row r="9336">
          <cell r="A9336" t="str">
            <v>C61550IH</v>
          </cell>
          <cell r="B9336">
            <v>42185</v>
          </cell>
          <cell r="C9336" t="str">
            <v>C61550</v>
          </cell>
          <cell r="D9336" t="str">
            <v>Island Brewing, LLC</v>
          </cell>
          <cell r="E9336" t="str">
            <v>ME</v>
          </cell>
          <cell r="F9336" t="str">
            <v>P1</v>
          </cell>
          <cell r="G9336" t="str">
            <v>SMALL</v>
          </cell>
          <cell r="H9336" t="str">
            <v>IH</v>
          </cell>
          <cell r="I9336" t="str">
            <v>0030664 - B &amp; B HOLDINGS INC</v>
          </cell>
        </row>
        <row r="9337">
          <cell r="A9337" t="str">
            <v>C61551IA</v>
          </cell>
          <cell r="B9337">
            <v>42185</v>
          </cell>
          <cell r="C9337" t="str">
            <v>C61551</v>
          </cell>
          <cell r="D9337" t="str">
            <v>Convergent Dental Inc</v>
          </cell>
          <cell r="E9337" t="str">
            <v>MA</v>
          </cell>
          <cell r="F9337" t="str">
            <v>P1</v>
          </cell>
          <cell r="G9337" t="str">
            <v>SMALL</v>
          </cell>
          <cell r="H9337" t="str">
            <v>IA</v>
          </cell>
          <cell r="I9337" t="str">
            <v>0027652 - EBS INSURANCE BROKERS INC</v>
          </cell>
        </row>
        <row r="9338">
          <cell r="A9338" t="str">
            <v>C61551IH</v>
          </cell>
          <cell r="B9338">
            <v>42185</v>
          </cell>
          <cell r="C9338" t="str">
            <v>C61551</v>
          </cell>
          <cell r="D9338" t="str">
            <v>Convergent Dental Inc</v>
          </cell>
          <cell r="E9338" t="str">
            <v>MA</v>
          </cell>
          <cell r="F9338" t="str">
            <v>P1</v>
          </cell>
          <cell r="G9338" t="str">
            <v>SMALL</v>
          </cell>
          <cell r="H9338" t="str">
            <v>IH</v>
          </cell>
          <cell r="I9338" t="str">
            <v>0027652 - EBS INSURANCE BROKERS INC</v>
          </cell>
        </row>
        <row r="9339">
          <cell r="A9339" t="str">
            <v>C61553IH</v>
          </cell>
          <cell r="B9339">
            <v>42185</v>
          </cell>
          <cell r="C9339" t="str">
            <v>C61553</v>
          </cell>
          <cell r="D9339" t="str">
            <v>Hallowell Brewing Company</v>
          </cell>
          <cell r="E9339" t="str">
            <v>ME</v>
          </cell>
          <cell r="F9339" t="str">
            <v>P1</v>
          </cell>
          <cell r="G9339" t="str">
            <v>SMALL</v>
          </cell>
          <cell r="H9339" t="str">
            <v>IH</v>
          </cell>
          <cell r="I9339" t="str">
            <v>0035196 - MAINE INSURANCE BENEFITS GROUP</v>
          </cell>
        </row>
        <row r="9340">
          <cell r="A9340" t="str">
            <v>C61557IH</v>
          </cell>
          <cell r="B9340">
            <v>42185</v>
          </cell>
          <cell r="C9340" t="str">
            <v>C61557</v>
          </cell>
          <cell r="D9340" t="str">
            <v>Form Tech Tool &amp; Mold</v>
          </cell>
          <cell r="E9340" t="str">
            <v>ME</v>
          </cell>
          <cell r="F9340" t="str">
            <v>P1</v>
          </cell>
          <cell r="G9340" t="str">
            <v>SMALL</v>
          </cell>
          <cell r="H9340" t="str">
            <v>IH</v>
          </cell>
          <cell r="I9340" t="str">
            <v>0027794 - CLARK INSURANCE</v>
          </cell>
        </row>
        <row r="9341">
          <cell r="A9341" t="str">
            <v>C61561IH</v>
          </cell>
          <cell r="B9341">
            <v>42185</v>
          </cell>
          <cell r="C9341" t="str">
            <v>C61561</v>
          </cell>
          <cell r="D9341" t="str">
            <v>Classic Climate Control</v>
          </cell>
          <cell r="E9341" t="str">
            <v>MA</v>
          </cell>
          <cell r="F9341" t="str">
            <v>P1</v>
          </cell>
          <cell r="G9341" t="str">
            <v>GPC</v>
          </cell>
          <cell r="H9341" t="str">
            <v>IH</v>
          </cell>
        </row>
        <row r="9342">
          <cell r="A9342" t="str">
            <v>C61565JH</v>
          </cell>
          <cell r="B9342">
            <v>42185</v>
          </cell>
          <cell r="C9342" t="str">
            <v>C61565</v>
          </cell>
          <cell r="D9342" t="str">
            <v>Coastal Energy, Inc.</v>
          </cell>
          <cell r="E9342" t="str">
            <v>ME</v>
          </cell>
          <cell r="F9342" t="str">
            <v>P1</v>
          </cell>
          <cell r="G9342" t="str">
            <v>SMALL</v>
          </cell>
          <cell r="H9342" t="str">
            <v>JH</v>
          </cell>
          <cell r="I9342" t="str">
            <v>0027662 - CROSS INSURANCE</v>
          </cell>
        </row>
        <row r="9343">
          <cell r="A9343" t="str">
            <v>C61566JH</v>
          </cell>
          <cell r="B9343">
            <v>42185</v>
          </cell>
          <cell r="C9343" t="str">
            <v>C61566</v>
          </cell>
          <cell r="D9343" t="str">
            <v>Casco Development, Inc.</v>
          </cell>
          <cell r="E9343" t="str">
            <v>ME</v>
          </cell>
          <cell r="F9343" t="str">
            <v>P1</v>
          </cell>
          <cell r="G9343" t="str">
            <v>SMALL</v>
          </cell>
          <cell r="H9343" t="str">
            <v>JH</v>
          </cell>
          <cell r="I9343" t="str">
            <v>0030129 - CLARK INSURANCE</v>
          </cell>
        </row>
        <row r="9344">
          <cell r="A9344" t="str">
            <v>C61566PO</v>
          </cell>
          <cell r="B9344">
            <v>42185</v>
          </cell>
          <cell r="C9344" t="str">
            <v>C61566</v>
          </cell>
          <cell r="D9344" t="str">
            <v>Casco Development, Inc.</v>
          </cell>
          <cell r="E9344" t="str">
            <v>ME</v>
          </cell>
          <cell r="F9344" t="str">
            <v>P1</v>
          </cell>
          <cell r="G9344" t="str">
            <v>SMALL</v>
          </cell>
          <cell r="H9344" t="str">
            <v>PO</v>
          </cell>
          <cell r="I9344" t="str">
            <v>0030129 - CLARK INSURANCE</v>
          </cell>
        </row>
        <row r="9345">
          <cell r="A9345" t="str">
            <v>C61573IH</v>
          </cell>
          <cell r="B9345">
            <v>42185</v>
          </cell>
          <cell r="C9345" t="str">
            <v>C61573</v>
          </cell>
          <cell r="D9345" t="str">
            <v>Set Connectors, Inc.</v>
          </cell>
          <cell r="E9345" t="str">
            <v>ME</v>
          </cell>
          <cell r="F9345" t="str">
            <v>P1</v>
          </cell>
          <cell r="G9345" t="str">
            <v>SMALL</v>
          </cell>
          <cell r="H9345" t="str">
            <v>IH</v>
          </cell>
          <cell r="I9345" t="str">
            <v>0027669 - JONES-HOXIE CORPORATION</v>
          </cell>
        </row>
        <row r="9346">
          <cell r="A9346" t="str">
            <v>C61580IH</v>
          </cell>
          <cell r="B9346">
            <v>42185</v>
          </cell>
          <cell r="C9346" t="str">
            <v>C61580</v>
          </cell>
          <cell r="D9346" t="str">
            <v>Little Voices Early Care and Education</v>
          </cell>
          <cell r="E9346" t="str">
            <v>MA</v>
          </cell>
          <cell r="F9346" t="str">
            <v>P1</v>
          </cell>
          <cell r="G9346" t="str">
            <v>SMALL</v>
          </cell>
          <cell r="H9346" t="str">
            <v>IH</v>
          </cell>
          <cell r="I9346" t="str">
            <v>0027661 - FELONEY, JOHN A</v>
          </cell>
        </row>
        <row r="9347">
          <cell r="A9347" t="str">
            <v>C61581IA</v>
          </cell>
          <cell r="B9347">
            <v>42185</v>
          </cell>
          <cell r="C9347" t="str">
            <v>C61581</v>
          </cell>
          <cell r="D9347" t="str">
            <v>Pixability Inc</v>
          </cell>
          <cell r="E9347" t="str">
            <v>MA</v>
          </cell>
          <cell r="F9347" t="str">
            <v>P1</v>
          </cell>
          <cell r="G9347" t="str">
            <v>SMALL</v>
          </cell>
          <cell r="H9347" t="str">
            <v>IA</v>
          </cell>
          <cell r="I9347" t="str">
            <v>0028954 - USI INSURANCE SERVICES LLC - BRIARCLIFF</v>
          </cell>
        </row>
        <row r="9348">
          <cell r="A9348" t="str">
            <v>C61581IH</v>
          </cell>
          <cell r="B9348">
            <v>42185</v>
          </cell>
          <cell r="C9348" t="str">
            <v>C61581</v>
          </cell>
          <cell r="D9348" t="str">
            <v>Pixability Inc</v>
          </cell>
          <cell r="E9348" t="str">
            <v>MA</v>
          </cell>
          <cell r="F9348" t="str">
            <v>P1</v>
          </cell>
          <cell r="G9348" t="str">
            <v>SMALL</v>
          </cell>
          <cell r="H9348" t="str">
            <v>IH</v>
          </cell>
          <cell r="I9348" t="str">
            <v>0028954 - USI INSURANCE SERVICES LLC - BRIARCLIFF</v>
          </cell>
        </row>
        <row r="9349">
          <cell r="A9349" t="str">
            <v>C61587MI</v>
          </cell>
          <cell r="B9349">
            <v>42185</v>
          </cell>
          <cell r="C9349" t="str">
            <v>C61587</v>
          </cell>
          <cell r="D9349" t="str">
            <v>Cambridge Concord Associates-Enhance</v>
          </cell>
          <cell r="E9349" t="str">
            <v>MA</v>
          </cell>
          <cell r="F9349" t="str">
            <v>P1</v>
          </cell>
          <cell r="G9349" t="str">
            <v>MCARE</v>
          </cell>
          <cell r="H9349" t="str">
            <v>MI</v>
          </cell>
        </row>
        <row r="9350">
          <cell r="A9350" t="str">
            <v>C61588JH</v>
          </cell>
          <cell r="B9350">
            <v>42185</v>
          </cell>
          <cell r="C9350" t="str">
            <v>C61588</v>
          </cell>
          <cell r="D9350" t="str">
            <v>NE Cornerstone Home &amp; Property Maintenance</v>
          </cell>
          <cell r="E9350" t="str">
            <v>NH</v>
          </cell>
          <cell r="F9350" t="str">
            <v>P1</v>
          </cell>
          <cell r="G9350" t="str">
            <v>SMALL</v>
          </cell>
          <cell r="H9350" t="str">
            <v>JH</v>
          </cell>
          <cell r="I9350" t="str">
            <v>0028016 - BORISLOW INSURANCE AGENCY</v>
          </cell>
        </row>
        <row r="9351">
          <cell r="A9351" t="str">
            <v>C61590IH</v>
          </cell>
          <cell r="B9351">
            <v>42185</v>
          </cell>
          <cell r="C9351" t="str">
            <v>C61590</v>
          </cell>
          <cell r="D9351" t="str">
            <v>Spring Hill Recovery Inc</v>
          </cell>
          <cell r="E9351" t="str">
            <v>MA</v>
          </cell>
          <cell r="F9351" t="str">
            <v>P1</v>
          </cell>
          <cell r="G9351" t="str">
            <v>SMALL</v>
          </cell>
          <cell r="H9351" t="str">
            <v>IH</v>
          </cell>
          <cell r="I9351" t="str">
            <v>0029646 - BENEFITS SOLUTIONS GROUP LLC</v>
          </cell>
        </row>
        <row r="9352">
          <cell r="A9352" t="str">
            <v>C61594JM</v>
          </cell>
          <cell r="B9352">
            <v>42185</v>
          </cell>
          <cell r="C9352" t="str">
            <v>C61594</v>
          </cell>
          <cell r="D9352" t="str">
            <v>Alexander S Buchanan PLLC</v>
          </cell>
          <cell r="E9352" t="str">
            <v>NH</v>
          </cell>
          <cell r="F9352" t="str">
            <v>P1</v>
          </cell>
          <cell r="G9352" t="str">
            <v>SMALL</v>
          </cell>
          <cell r="H9352" t="str">
            <v>JM</v>
          </cell>
          <cell r="I9352" t="str">
            <v>0027826 - NIBRI BENEFIT SERVICES INC</v>
          </cell>
        </row>
        <row r="9353">
          <cell r="A9353" t="str">
            <v>C61595IA</v>
          </cell>
          <cell r="B9353">
            <v>42185</v>
          </cell>
          <cell r="C9353" t="str">
            <v>C61595</v>
          </cell>
          <cell r="D9353" t="str">
            <v>Plymouth Rock Broadcasting Co Inc</v>
          </cell>
          <cell r="E9353" t="str">
            <v>MA</v>
          </cell>
          <cell r="F9353" t="str">
            <v>P1</v>
          </cell>
          <cell r="G9353" t="str">
            <v>SMALL</v>
          </cell>
          <cell r="H9353" t="str">
            <v>IA</v>
          </cell>
          <cell r="I9353" t="str">
            <v>0034381 - BRABO BENEFITS INC</v>
          </cell>
        </row>
        <row r="9354">
          <cell r="A9354" t="str">
            <v>C61595IH</v>
          </cell>
          <cell r="B9354">
            <v>42185</v>
          </cell>
          <cell r="C9354" t="str">
            <v>C61595</v>
          </cell>
          <cell r="D9354" t="str">
            <v>Plymouth Rock Broadcasting Co Inc</v>
          </cell>
          <cell r="E9354" t="str">
            <v>MA</v>
          </cell>
          <cell r="F9354" t="str">
            <v>P1</v>
          </cell>
          <cell r="G9354" t="str">
            <v>SMALL</v>
          </cell>
          <cell r="H9354" t="str">
            <v>IH</v>
          </cell>
          <cell r="I9354" t="str">
            <v>0034381 - BRABO BENEFITS INC</v>
          </cell>
        </row>
        <row r="9355">
          <cell r="A9355" t="str">
            <v>C61596IH</v>
          </cell>
          <cell r="B9355">
            <v>42185</v>
          </cell>
          <cell r="C9355" t="str">
            <v>C61596</v>
          </cell>
          <cell r="D9355" t="str">
            <v>Maine Air Power, Inc.</v>
          </cell>
          <cell r="E9355" t="str">
            <v>ME</v>
          </cell>
          <cell r="F9355" t="str">
            <v>P1</v>
          </cell>
          <cell r="G9355" t="str">
            <v>SMALL</v>
          </cell>
          <cell r="H9355" t="str">
            <v>IH</v>
          </cell>
          <cell r="I9355" t="str">
            <v>0027768 - ACADIA BENEFITS INC</v>
          </cell>
        </row>
        <row r="9356">
          <cell r="A9356" t="str">
            <v>C61601IH</v>
          </cell>
          <cell r="B9356">
            <v>42185</v>
          </cell>
          <cell r="C9356" t="str">
            <v>C61601</v>
          </cell>
          <cell r="D9356" t="str">
            <v>Fitchburg Hardware Company</v>
          </cell>
          <cell r="E9356" t="str">
            <v>MA</v>
          </cell>
          <cell r="F9356" t="str">
            <v>P1</v>
          </cell>
          <cell r="G9356" t="str">
            <v>SMALL</v>
          </cell>
          <cell r="H9356" t="str">
            <v>IH</v>
          </cell>
          <cell r="I9356" t="str">
            <v>0027776 - ABG INSURANCE AGENCY INC</v>
          </cell>
        </row>
        <row r="9357">
          <cell r="A9357" t="str">
            <v>C61606JH</v>
          </cell>
          <cell r="B9357">
            <v>42185</v>
          </cell>
          <cell r="C9357" t="str">
            <v>C61606</v>
          </cell>
          <cell r="D9357" t="str">
            <v>Owen J. Folsom, Inc.</v>
          </cell>
          <cell r="E9357" t="str">
            <v>ME</v>
          </cell>
          <cell r="F9357" t="str">
            <v>P1</v>
          </cell>
          <cell r="G9357" t="str">
            <v>SMALL</v>
          </cell>
          <cell r="H9357" t="str">
            <v>JH</v>
          </cell>
          <cell r="I9357" t="str">
            <v>0027822 - CROSS INSURANCE</v>
          </cell>
        </row>
        <row r="9358">
          <cell r="A9358" t="str">
            <v>C61608IA</v>
          </cell>
          <cell r="B9358">
            <v>42185</v>
          </cell>
          <cell r="C9358" t="str">
            <v>C61608</v>
          </cell>
          <cell r="D9358" t="str">
            <v>Colortrieve Systems Inc</v>
          </cell>
          <cell r="E9358" t="str">
            <v>MA</v>
          </cell>
          <cell r="F9358" t="str">
            <v>P1</v>
          </cell>
          <cell r="G9358" t="str">
            <v>SMALL</v>
          </cell>
          <cell r="H9358" t="str">
            <v>IA</v>
          </cell>
          <cell r="I9358" t="str">
            <v>0027744 - MIRACLE, JUDITH L</v>
          </cell>
        </row>
        <row r="9359">
          <cell r="A9359" t="str">
            <v>C61608IH</v>
          </cell>
          <cell r="B9359">
            <v>42185</v>
          </cell>
          <cell r="C9359" t="str">
            <v>C61608</v>
          </cell>
          <cell r="D9359" t="str">
            <v>Colortrieve Systems Inc</v>
          </cell>
          <cell r="E9359" t="str">
            <v>MA</v>
          </cell>
          <cell r="F9359" t="str">
            <v>P1</v>
          </cell>
          <cell r="G9359" t="str">
            <v>SMALL</v>
          </cell>
          <cell r="H9359" t="str">
            <v>IH</v>
          </cell>
          <cell r="I9359" t="str">
            <v>0027744 - MIRACLE, JUDITH L</v>
          </cell>
        </row>
        <row r="9360">
          <cell r="A9360" t="str">
            <v>C61609IH</v>
          </cell>
          <cell r="B9360">
            <v>42185</v>
          </cell>
          <cell r="C9360" t="str">
            <v>C61609</v>
          </cell>
          <cell r="D9360" t="str">
            <v>Red Phoenix Construction Inc</v>
          </cell>
          <cell r="E9360" t="str">
            <v>MA</v>
          </cell>
          <cell r="F9360" t="str">
            <v>P1</v>
          </cell>
          <cell r="G9360" t="str">
            <v>SMALL</v>
          </cell>
          <cell r="H9360" t="str">
            <v>IH</v>
          </cell>
          <cell r="I9360" t="str">
            <v>0027834 - WAS INSURANCE AGENCY LLC</v>
          </cell>
        </row>
        <row r="9361">
          <cell r="A9361" t="str">
            <v>C61611JH</v>
          </cell>
          <cell r="B9361">
            <v>42185</v>
          </cell>
          <cell r="C9361" t="str">
            <v>C61611</v>
          </cell>
          <cell r="D9361" t="str">
            <v>Atlantic Hardwoods, Inc.</v>
          </cell>
          <cell r="E9361" t="str">
            <v>ME</v>
          </cell>
          <cell r="F9361" t="str">
            <v>P1</v>
          </cell>
          <cell r="G9361" t="str">
            <v>SMALL</v>
          </cell>
          <cell r="H9361" t="str">
            <v>JH</v>
          </cell>
          <cell r="I9361" t="str">
            <v>0031477 - NEW ENGLAND FINANCIAL SERVICES</v>
          </cell>
        </row>
        <row r="9362">
          <cell r="A9362" t="str">
            <v>C61612JM</v>
          </cell>
          <cell r="B9362">
            <v>42185</v>
          </cell>
          <cell r="C9362" t="str">
            <v>C61612</v>
          </cell>
          <cell r="D9362" t="str">
            <v>James V Savickas DMD</v>
          </cell>
          <cell r="E9362" t="str">
            <v>NH</v>
          </cell>
          <cell r="F9362" t="str">
            <v>P1</v>
          </cell>
          <cell r="G9362" t="str">
            <v>SMALL</v>
          </cell>
          <cell r="H9362" t="str">
            <v>JM</v>
          </cell>
          <cell r="I9362" t="str">
            <v>0027809 - SBIA STRATEGIC BENEFIT &amp;</v>
          </cell>
        </row>
        <row r="9363">
          <cell r="A9363" t="str">
            <v>C61614IH</v>
          </cell>
          <cell r="B9363">
            <v>42185</v>
          </cell>
          <cell r="C9363" t="str">
            <v>C61614</v>
          </cell>
          <cell r="D9363" t="str">
            <v>Templeman Automation LLC</v>
          </cell>
          <cell r="E9363" t="str">
            <v>MA</v>
          </cell>
          <cell r="F9363" t="str">
            <v>P1</v>
          </cell>
          <cell r="G9363" t="str">
            <v>SMALL</v>
          </cell>
          <cell r="H9363" t="str">
            <v>IH</v>
          </cell>
          <cell r="I9363" t="str">
            <v>0027811 - NORTHWESTERN BENEFIT ASSOC INSURANCE AGCY INC</v>
          </cell>
        </row>
        <row r="9364">
          <cell r="A9364" t="str">
            <v>C61615JH</v>
          </cell>
          <cell r="B9364">
            <v>42185</v>
          </cell>
          <cell r="C9364" t="str">
            <v>C61615</v>
          </cell>
          <cell r="D9364" t="str">
            <v>Excavations Unlimited</v>
          </cell>
          <cell r="E9364" t="str">
            <v>NH</v>
          </cell>
          <cell r="F9364" t="str">
            <v>P1</v>
          </cell>
          <cell r="G9364" t="str">
            <v>SMALL</v>
          </cell>
          <cell r="H9364" t="str">
            <v>JH</v>
          </cell>
          <cell r="I9364" t="str">
            <v>0027797 - CORNERSTONE BENEFIT &amp; RET GROUP INC</v>
          </cell>
        </row>
        <row r="9365">
          <cell r="A9365" t="str">
            <v>C61616IV</v>
          </cell>
          <cell r="B9365">
            <v>42185</v>
          </cell>
          <cell r="C9365" t="str">
            <v>C61616</v>
          </cell>
          <cell r="D9365" t="str">
            <v>Christman Pool Service</v>
          </cell>
          <cell r="E9365" t="str">
            <v>ME</v>
          </cell>
          <cell r="F9365" t="str">
            <v>P1</v>
          </cell>
          <cell r="G9365" t="str">
            <v>SMALL</v>
          </cell>
          <cell r="H9365" t="str">
            <v>IV</v>
          </cell>
          <cell r="I9365" t="str">
            <v>0030365 - CLARK INSURANCE</v>
          </cell>
        </row>
        <row r="9366">
          <cell r="A9366" t="str">
            <v>C61617IH</v>
          </cell>
          <cell r="B9366">
            <v>42185</v>
          </cell>
          <cell r="C9366" t="str">
            <v>C61617</v>
          </cell>
          <cell r="D9366" t="str">
            <v>Don's Auto Body &amp; Marine Inc</v>
          </cell>
          <cell r="E9366" t="str">
            <v>MA</v>
          </cell>
          <cell r="F9366" t="str">
            <v>P1</v>
          </cell>
          <cell r="G9366" t="str">
            <v>SMALL</v>
          </cell>
          <cell r="H9366" t="str">
            <v>IH</v>
          </cell>
          <cell r="I9366" t="str">
            <v>0027762 - MATHIESON, PATRICIA</v>
          </cell>
        </row>
        <row r="9367">
          <cell r="A9367" t="str">
            <v>C61618IV</v>
          </cell>
          <cell r="B9367">
            <v>42185</v>
          </cell>
          <cell r="C9367" t="str">
            <v>C61618</v>
          </cell>
          <cell r="D9367" t="str">
            <v>MPX</v>
          </cell>
          <cell r="E9367" t="str">
            <v>ME</v>
          </cell>
          <cell r="F9367" t="str">
            <v>P1</v>
          </cell>
          <cell r="G9367" t="str">
            <v>SMALL</v>
          </cell>
          <cell r="H9367" t="str">
            <v>IV</v>
          </cell>
          <cell r="I9367" t="str">
            <v>0027798 - NORTON FINANCIAL SERVICES INC</v>
          </cell>
        </row>
        <row r="9368">
          <cell r="A9368" t="str">
            <v>C61618PO</v>
          </cell>
          <cell r="B9368">
            <v>42185</v>
          </cell>
          <cell r="C9368" t="str">
            <v>C61618</v>
          </cell>
          <cell r="D9368" t="str">
            <v>MPX</v>
          </cell>
          <cell r="E9368" t="str">
            <v>ME</v>
          </cell>
          <cell r="F9368" t="str">
            <v>P1</v>
          </cell>
          <cell r="G9368" t="str">
            <v>SMALL</v>
          </cell>
          <cell r="H9368" t="str">
            <v>PO</v>
          </cell>
          <cell r="I9368" t="str">
            <v>0027798 - NORTON FINANCIAL SERVICES INC</v>
          </cell>
        </row>
        <row r="9369">
          <cell r="A9369" t="str">
            <v>C61619JM</v>
          </cell>
          <cell r="B9369">
            <v>42185</v>
          </cell>
          <cell r="C9369" t="str">
            <v>C61619</v>
          </cell>
          <cell r="D9369" t="str">
            <v>Pro Optical</v>
          </cell>
          <cell r="E9369" t="str">
            <v>NH</v>
          </cell>
          <cell r="F9369" t="str">
            <v>P1</v>
          </cell>
          <cell r="G9369" t="str">
            <v>SMALL</v>
          </cell>
          <cell r="H9369" t="str">
            <v>JM</v>
          </cell>
          <cell r="I9369" t="str">
            <v>0027786 - PEARSALL, SONIA R</v>
          </cell>
        </row>
        <row r="9370">
          <cell r="A9370" t="str">
            <v>C61622IH</v>
          </cell>
          <cell r="B9370">
            <v>42185</v>
          </cell>
          <cell r="C9370" t="str">
            <v>C61622</v>
          </cell>
          <cell r="D9370" t="str">
            <v>D.M. Black, Inc.</v>
          </cell>
          <cell r="E9370" t="str">
            <v>ME</v>
          </cell>
          <cell r="F9370" t="str">
            <v>P1</v>
          </cell>
          <cell r="G9370" t="str">
            <v>SMALL</v>
          </cell>
          <cell r="H9370" t="str">
            <v>IH</v>
          </cell>
          <cell r="I9370" t="str">
            <v>0030301 - CLARK INSURANCE</v>
          </cell>
        </row>
        <row r="9371">
          <cell r="A9371" t="str">
            <v>C61622JH</v>
          </cell>
          <cell r="B9371">
            <v>42185</v>
          </cell>
          <cell r="C9371" t="str">
            <v>C61622</v>
          </cell>
          <cell r="D9371" t="str">
            <v>D.M. Black, Inc.</v>
          </cell>
          <cell r="E9371" t="str">
            <v>ME</v>
          </cell>
          <cell r="F9371" t="str">
            <v>P1</v>
          </cell>
          <cell r="G9371" t="str">
            <v>SMALL</v>
          </cell>
          <cell r="H9371" t="str">
            <v>JH</v>
          </cell>
          <cell r="I9371" t="str">
            <v>0030301 - CLARK INSURANCE</v>
          </cell>
        </row>
        <row r="9372">
          <cell r="A9372" t="str">
            <v>C61623PO</v>
          </cell>
          <cell r="B9372">
            <v>42185</v>
          </cell>
          <cell r="C9372" t="str">
            <v>C61623</v>
          </cell>
          <cell r="D9372" t="str">
            <v>Southern Maine Oral and Maxillofacial Surgery, PA</v>
          </cell>
          <cell r="E9372" t="str">
            <v>ME</v>
          </cell>
          <cell r="F9372" t="str">
            <v>P1</v>
          </cell>
          <cell r="G9372" t="str">
            <v>SMALL</v>
          </cell>
          <cell r="H9372" t="str">
            <v>PO</v>
          </cell>
          <cell r="I9372" t="str">
            <v>0027793 - CURRIER, DEAN D</v>
          </cell>
        </row>
        <row r="9373">
          <cell r="A9373" t="str">
            <v>C61625IA</v>
          </cell>
          <cell r="B9373">
            <v>42185</v>
          </cell>
          <cell r="C9373" t="str">
            <v>C61625</v>
          </cell>
          <cell r="D9373" t="str">
            <v>Leadbridge Partners LLC</v>
          </cell>
          <cell r="E9373" t="str">
            <v>MA</v>
          </cell>
          <cell r="F9373" t="str">
            <v>P1</v>
          </cell>
          <cell r="G9373" t="str">
            <v>SMALL</v>
          </cell>
          <cell r="H9373" t="str">
            <v>IA</v>
          </cell>
          <cell r="I9373" t="str">
            <v>0033079 - HIGGINS INSURANCE GROUP INC.</v>
          </cell>
        </row>
        <row r="9374">
          <cell r="A9374" t="str">
            <v>C61625IH</v>
          </cell>
          <cell r="B9374">
            <v>42185</v>
          </cell>
          <cell r="C9374" t="str">
            <v>C61625</v>
          </cell>
          <cell r="D9374" t="str">
            <v>Leadbridge Partners LLC</v>
          </cell>
          <cell r="E9374" t="str">
            <v>MA</v>
          </cell>
          <cell r="F9374" t="str">
            <v>P1</v>
          </cell>
          <cell r="G9374" t="str">
            <v>SMALL</v>
          </cell>
          <cell r="H9374" t="str">
            <v>IH</v>
          </cell>
          <cell r="I9374" t="str">
            <v>0033079 - HIGGINS INSURANCE GROUP INC.</v>
          </cell>
        </row>
        <row r="9375">
          <cell r="A9375" t="str">
            <v>C61626IH</v>
          </cell>
          <cell r="B9375">
            <v>42185</v>
          </cell>
          <cell r="C9375" t="str">
            <v>C61626</v>
          </cell>
          <cell r="D9375" t="str">
            <v>Sandcastle Clinical and Educational Services</v>
          </cell>
          <cell r="E9375" t="str">
            <v>ME</v>
          </cell>
          <cell r="F9375" t="str">
            <v>P1</v>
          </cell>
          <cell r="G9375" t="str">
            <v>SMALL</v>
          </cell>
          <cell r="H9375" t="str">
            <v>IH</v>
          </cell>
          <cell r="I9375" t="str">
            <v>0027806 - POIRIER, MARC R</v>
          </cell>
        </row>
        <row r="9376">
          <cell r="A9376" t="str">
            <v>C61626JH</v>
          </cell>
          <cell r="B9376">
            <v>42185</v>
          </cell>
          <cell r="C9376" t="str">
            <v>C61626</v>
          </cell>
          <cell r="D9376" t="str">
            <v>Sandcastle Clinical and Educational Services</v>
          </cell>
          <cell r="E9376" t="str">
            <v>ME</v>
          </cell>
          <cell r="F9376" t="str">
            <v>P1</v>
          </cell>
          <cell r="G9376" t="str">
            <v>SMALL</v>
          </cell>
          <cell r="H9376" t="str">
            <v>JH</v>
          </cell>
          <cell r="I9376" t="str">
            <v>0027806 - POIRIER, MARC R</v>
          </cell>
        </row>
        <row r="9377">
          <cell r="A9377" t="str">
            <v>C61627IH</v>
          </cell>
          <cell r="B9377">
            <v>42185</v>
          </cell>
          <cell r="C9377" t="str">
            <v>C61627</v>
          </cell>
          <cell r="D9377" t="str">
            <v>Securityworks Inc</v>
          </cell>
          <cell r="E9377" t="str">
            <v>MA</v>
          </cell>
          <cell r="F9377" t="str">
            <v>P1</v>
          </cell>
          <cell r="G9377" t="str">
            <v>SMALL</v>
          </cell>
          <cell r="H9377" t="str">
            <v>IH</v>
          </cell>
          <cell r="I9377" t="str">
            <v>0027983 - NORTHERN BENEFITS OF MAINE LLC</v>
          </cell>
        </row>
        <row r="9378">
          <cell r="A9378" t="str">
            <v>C61629JM</v>
          </cell>
          <cell r="B9378">
            <v>42185</v>
          </cell>
          <cell r="C9378" t="str">
            <v>C61629</v>
          </cell>
          <cell r="D9378" t="str">
            <v>DataGravity Inc</v>
          </cell>
          <cell r="E9378" t="str">
            <v>NH</v>
          </cell>
          <cell r="F9378" t="str">
            <v>P1</v>
          </cell>
          <cell r="G9378" t="str">
            <v>CRC</v>
          </cell>
          <cell r="H9378" t="str">
            <v>JM</v>
          </cell>
          <cell r="I9378" t="str">
            <v>0030553 - CGI EMPLOYEE BENEFITS GROUP</v>
          </cell>
        </row>
        <row r="9379">
          <cell r="A9379" t="str">
            <v>C61629JN</v>
          </cell>
          <cell r="B9379">
            <v>42185</v>
          </cell>
          <cell r="C9379" t="str">
            <v>C61629</v>
          </cell>
          <cell r="D9379" t="str">
            <v>DataGravity Inc</v>
          </cell>
          <cell r="E9379" t="str">
            <v>NH</v>
          </cell>
          <cell r="F9379" t="str">
            <v>P1</v>
          </cell>
          <cell r="G9379" t="str">
            <v>CRC</v>
          </cell>
          <cell r="H9379" t="str">
            <v>JN</v>
          </cell>
          <cell r="I9379" t="str">
            <v>0030553 - CGI EMPLOYEE BENEFITS GROUP</v>
          </cell>
        </row>
        <row r="9380">
          <cell r="A9380" t="str">
            <v>C61630IV</v>
          </cell>
          <cell r="B9380">
            <v>42185</v>
          </cell>
          <cell r="C9380" t="str">
            <v>C61630</v>
          </cell>
          <cell r="D9380" t="str">
            <v>North Shore Window</v>
          </cell>
          <cell r="E9380" t="str">
            <v>MA</v>
          </cell>
          <cell r="F9380" t="str">
            <v>P1</v>
          </cell>
          <cell r="G9380" t="str">
            <v>SMALL</v>
          </cell>
          <cell r="H9380" t="str">
            <v>IV</v>
          </cell>
          <cell r="I9380" t="str">
            <v>0027723 - REINWALD, TIMOTHY J</v>
          </cell>
        </row>
        <row r="9381">
          <cell r="A9381" t="str">
            <v>C61632IH</v>
          </cell>
          <cell r="B9381">
            <v>42185</v>
          </cell>
          <cell r="C9381" t="str">
            <v>C61632</v>
          </cell>
          <cell r="D9381" t="str">
            <v>The County Federal Credit Union</v>
          </cell>
          <cell r="E9381" t="str">
            <v>ME</v>
          </cell>
          <cell r="F9381" t="str">
            <v>P1</v>
          </cell>
          <cell r="G9381" t="str">
            <v>SMALL</v>
          </cell>
          <cell r="H9381" t="str">
            <v>IH</v>
          </cell>
          <cell r="I9381" t="str">
            <v>0027801 - BARRESI FINANCIAL INC</v>
          </cell>
        </row>
        <row r="9382">
          <cell r="A9382" t="str">
            <v>C61632IV</v>
          </cell>
          <cell r="B9382">
            <v>42185</v>
          </cell>
          <cell r="C9382" t="str">
            <v>C61632</v>
          </cell>
          <cell r="D9382" t="str">
            <v>The County Federal Credit Union</v>
          </cell>
          <cell r="E9382" t="str">
            <v>ME</v>
          </cell>
          <cell r="F9382" t="str">
            <v>P1</v>
          </cell>
          <cell r="G9382" t="str">
            <v>SMALL</v>
          </cell>
          <cell r="H9382" t="str">
            <v>IV</v>
          </cell>
          <cell r="I9382" t="str">
            <v>0027801 - BARRESI FINANCIAL INC</v>
          </cell>
        </row>
        <row r="9383">
          <cell r="A9383" t="str">
            <v>C61635JM</v>
          </cell>
          <cell r="B9383">
            <v>42185</v>
          </cell>
          <cell r="C9383" t="str">
            <v>C61635</v>
          </cell>
          <cell r="D9383" t="str">
            <v>HR Synergy LLC</v>
          </cell>
          <cell r="E9383" t="str">
            <v>NH</v>
          </cell>
          <cell r="F9383" t="str">
            <v>P1</v>
          </cell>
          <cell r="G9383" t="str">
            <v>SMALL</v>
          </cell>
          <cell r="H9383" t="str">
            <v>JM</v>
          </cell>
          <cell r="I9383" t="str">
            <v>0027825 - CORE BENEFITS GROUP INC</v>
          </cell>
        </row>
        <row r="9384">
          <cell r="A9384" t="str">
            <v>C61638JH</v>
          </cell>
          <cell r="B9384">
            <v>42185</v>
          </cell>
          <cell r="C9384" t="str">
            <v>C61638</v>
          </cell>
          <cell r="D9384" t="str">
            <v>Stage Neck Inn, Inc.</v>
          </cell>
          <cell r="E9384" t="str">
            <v>ME</v>
          </cell>
          <cell r="F9384" t="str">
            <v>P1</v>
          </cell>
          <cell r="G9384" t="str">
            <v>SMALL</v>
          </cell>
          <cell r="H9384" t="str">
            <v>JH</v>
          </cell>
          <cell r="I9384" t="str">
            <v>0027805 - SIROIS, RICHARD L</v>
          </cell>
        </row>
        <row r="9385">
          <cell r="A9385" t="str">
            <v>C61639JM</v>
          </cell>
          <cell r="B9385">
            <v>42185</v>
          </cell>
          <cell r="C9385" t="str">
            <v>C61639</v>
          </cell>
          <cell r="D9385" t="str">
            <v>Bridgeview Marketing Corporation</v>
          </cell>
          <cell r="E9385" t="str">
            <v>NH</v>
          </cell>
          <cell r="F9385" t="str">
            <v>P1</v>
          </cell>
          <cell r="G9385" t="str">
            <v>SMALL</v>
          </cell>
          <cell r="H9385" t="str">
            <v>JM</v>
          </cell>
          <cell r="I9385" t="str">
            <v>0027785 - POLYCHRONIS, JOHN</v>
          </cell>
        </row>
        <row r="9386">
          <cell r="A9386" t="str">
            <v>C61643IA</v>
          </cell>
          <cell r="B9386">
            <v>42185</v>
          </cell>
          <cell r="C9386" t="str">
            <v>C61643</v>
          </cell>
          <cell r="D9386" t="str">
            <v>Vivonics INC</v>
          </cell>
          <cell r="E9386" t="str">
            <v>MA</v>
          </cell>
          <cell r="F9386" t="str">
            <v>P1</v>
          </cell>
          <cell r="G9386" t="str">
            <v>SMALL</v>
          </cell>
          <cell r="H9386" t="str">
            <v>IA</v>
          </cell>
          <cell r="I9386" t="str">
            <v>0027830 - RUSSELL, JEAN</v>
          </cell>
        </row>
        <row r="9387">
          <cell r="A9387" t="str">
            <v>C61643IH</v>
          </cell>
          <cell r="B9387">
            <v>42185</v>
          </cell>
          <cell r="C9387" t="str">
            <v>C61643</v>
          </cell>
          <cell r="D9387" t="str">
            <v>Vivonics INC</v>
          </cell>
          <cell r="E9387" t="str">
            <v>MA</v>
          </cell>
          <cell r="F9387" t="str">
            <v>P1</v>
          </cell>
          <cell r="G9387" t="str">
            <v>SMALL</v>
          </cell>
          <cell r="H9387" t="str">
            <v>IH</v>
          </cell>
          <cell r="I9387" t="str">
            <v>0027830 - RUSSELL, JEAN</v>
          </cell>
        </row>
        <row r="9388">
          <cell r="A9388" t="str">
            <v>C61646JH</v>
          </cell>
          <cell r="B9388">
            <v>42185</v>
          </cell>
          <cell r="C9388" t="str">
            <v>C61646</v>
          </cell>
          <cell r="D9388" t="str">
            <v>First Congregational Church of Dunbarton</v>
          </cell>
          <cell r="E9388" t="str">
            <v>NH</v>
          </cell>
          <cell r="F9388" t="str">
            <v>P1</v>
          </cell>
          <cell r="G9388" t="str">
            <v>SMALL</v>
          </cell>
          <cell r="H9388" t="str">
            <v>JH</v>
          </cell>
          <cell r="I9388" t="str">
            <v>0027844 - CORNERSTONE BENEFIT &amp; RET GROUP INC</v>
          </cell>
        </row>
        <row r="9389">
          <cell r="A9389" t="str">
            <v>C61648IV</v>
          </cell>
          <cell r="B9389">
            <v>42185</v>
          </cell>
          <cell r="C9389" t="str">
            <v>C61648</v>
          </cell>
          <cell r="D9389" t="str">
            <v>Daytrip Society</v>
          </cell>
          <cell r="E9389" t="str">
            <v>ME</v>
          </cell>
          <cell r="F9389" t="str">
            <v>P1</v>
          </cell>
          <cell r="G9389" t="str">
            <v>SMALL</v>
          </cell>
          <cell r="H9389" t="str">
            <v>IV</v>
          </cell>
          <cell r="I9389" t="str">
            <v>0027752 - MORRIS INSURANCE SERVICES INC</v>
          </cell>
        </row>
        <row r="9390">
          <cell r="A9390" t="str">
            <v>C61649JH</v>
          </cell>
          <cell r="B9390">
            <v>42185</v>
          </cell>
          <cell r="C9390" t="str">
            <v>C61649</v>
          </cell>
          <cell r="D9390" t="str">
            <v>Assured Mortgage Solutions, LLC</v>
          </cell>
          <cell r="E9390" t="str">
            <v>ME</v>
          </cell>
          <cell r="F9390" t="str">
            <v>P1</v>
          </cell>
          <cell r="G9390" t="str">
            <v>SMALL</v>
          </cell>
          <cell r="H9390" t="str">
            <v>JH</v>
          </cell>
          <cell r="I9390" t="str">
            <v>0031495 - NEW ENGLAND FINANCIAL SERVICES</v>
          </cell>
        </row>
        <row r="9391">
          <cell r="A9391" t="str">
            <v>C61651IH</v>
          </cell>
          <cell r="B9391">
            <v>42185</v>
          </cell>
          <cell r="C9391" t="str">
            <v>C61651</v>
          </cell>
          <cell r="D9391" t="str">
            <v>Creed &amp; Formica</v>
          </cell>
          <cell r="E9391" t="str">
            <v>MA</v>
          </cell>
          <cell r="F9391" t="str">
            <v>P1</v>
          </cell>
          <cell r="G9391" t="str">
            <v>SMALL</v>
          </cell>
          <cell r="H9391" t="str">
            <v>IH</v>
          </cell>
          <cell r="I9391" t="str">
            <v>0027819 - UNITED BUSINESSMANS INSURANCE AGENCY</v>
          </cell>
        </row>
        <row r="9392">
          <cell r="A9392" t="str">
            <v>C61652JH</v>
          </cell>
          <cell r="B9392">
            <v>42185</v>
          </cell>
          <cell r="C9392" t="str">
            <v>C61652</v>
          </cell>
          <cell r="D9392" t="str">
            <v>Quality Glass Inc</v>
          </cell>
          <cell r="E9392" t="str">
            <v>ME</v>
          </cell>
          <cell r="F9392" t="str">
            <v>P1</v>
          </cell>
          <cell r="G9392" t="str">
            <v>SMALL</v>
          </cell>
          <cell r="H9392" t="str">
            <v>JH</v>
          </cell>
          <cell r="I9392" t="str">
            <v>0032245 - POIRIER, JOSEPH R</v>
          </cell>
        </row>
        <row r="9393">
          <cell r="A9393" t="str">
            <v>C61653IV</v>
          </cell>
          <cell r="B9393">
            <v>42185</v>
          </cell>
          <cell r="C9393" t="str">
            <v>C61653</v>
          </cell>
          <cell r="D9393" t="str">
            <v>Green Clean Maine LLC</v>
          </cell>
          <cell r="E9393" t="str">
            <v>ME</v>
          </cell>
          <cell r="F9393" t="str">
            <v>P1</v>
          </cell>
          <cell r="G9393" t="str">
            <v>SMALL</v>
          </cell>
          <cell r="H9393" t="str">
            <v>IV</v>
          </cell>
          <cell r="I9393" t="str">
            <v>0030140 - CLARK INSURANCE</v>
          </cell>
        </row>
        <row r="9394">
          <cell r="A9394" t="str">
            <v>C61654IV</v>
          </cell>
          <cell r="B9394">
            <v>42185</v>
          </cell>
          <cell r="C9394" t="str">
            <v>C61654</v>
          </cell>
          <cell r="D9394" t="str">
            <v>Farm Design</v>
          </cell>
          <cell r="E9394" t="str">
            <v>NH</v>
          </cell>
          <cell r="F9394" t="str">
            <v>P1</v>
          </cell>
          <cell r="G9394" t="str">
            <v>SMALL</v>
          </cell>
          <cell r="H9394" t="str">
            <v>IV</v>
          </cell>
          <cell r="I9394" t="str">
            <v>0028275 - NEW ENGLAND EMPLOYEE BENEFITS COUNCIL</v>
          </cell>
        </row>
        <row r="9395">
          <cell r="A9395" t="str">
            <v>C61654JH</v>
          </cell>
          <cell r="B9395">
            <v>42185</v>
          </cell>
          <cell r="C9395" t="str">
            <v>C61654</v>
          </cell>
          <cell r="D9395" t="str">
            <v>Farm Design</v>
          </cell>
          <cell r="E9395" t="str">
            <v>NH</v>
          </cell>
          <cell r="F9395" t="str">
            <v>P1</v>
          </cell>
          <cell r="G9395" t="str">
            <v>SMALL</v>
          </cell>
          <cell r="H9395" t="str">
            <v>JH</v>
          </cell>
          <cell r="I9395" t="str">
            <v>0028275 - NEW ENGLAND EMPLOYEE BENEFITS COUNCIL</v>
          </cell>
        </row>
        <row r="9396">
          <cell r="A9396" t="str">
            <v>C61654JM</v>
          </cell>
          <cell r="B9396">
            <v>42185</v>
          </cell>
          <cell r="C9396" t="str">
            <v>C61654</v>
          </cell>
          <cell r="D9396" t="str">
            <v>Farm Design</v>
          </cell>
          <cell r="E9396" t="str">
            <v>NH</v>
          </cell>
          <cell r="F9396" t="str">
            <v>P1</v>
          </cell>
          <cell r="G9396" t="str">
            <v>SMALL</v>
          </cell>
          <cell r="H9396" t="str">
            <v>JM</v>
          </cell>
          <cell r="I9396" t="str">
            <v>0028275 - NEW ENGLAND EMPLOYEE BENEFITS COUNCIL</v>
          </cell>
        </row>
        <row r="9397">
          <cell r="A9397" t="str">
            <v>C61655PO</v>
          </cell>
          <cell r="B9397">
            <v>42185</v>
          </cell>
          <cell r="C9397" t="str">
            <v>C61655</v>
          </cell>
          <cell r="D9397" t="str">
            <v>Shaw's Fish &amp; Lobster Wharf Restaurant, Inc.</v>
          </cell>
          <cell r="E9397" t="str">
            <v>ME</v>
          </cell>
          <cell r="F9397" t="str">
            <v>P1</v>
          </cell>
          <cell r="G9397" t="str">
            <v>SMALL</v>
          </cell>
          <cell r="H9397" t="str">
            <v>PO</v>
          </cell>
          <cell r="I9397" t="str">
            <v>0027817 - ALLEN FINANCIAL GROUP</v>
          </cell>
        </row>
        <row r="9398">
          <cell r="A9398" t="str">
            <v>C61656IH</v>
          </cell>
          <cell r="B9398">
            <v>42185</v>
          </cell>
          <cell r="C9398" t="str">
            <v>C61656</v>
          </cell>
          <cell r="D9398" t="str">
            <v>Winokur Serkey &amp; Rosenberg PC</v>
          </cell>
          <cell r="E9398" t="str">
            <v>MA</v>
          </cell>
          <cell r="F9398" t="str">
            <v>P1</v>
          </cell>
          <cell r="G9398" t="str">
            <v>SMALL</v>
          </cell>
          <cell r="H9398" t="str">
            <v>IH</v>
          </cell>
          <cell r="I9398" t="str">
            <v>0027743 - MCCULLOM, PATRICK</v>
          </cell>
        </row>
        <row r="9399">
          <cell r="A9399" t="str">
            <v>C61656MI</v>
          </cell>
          <cell r="B9399">
            <v>42185</v>
          </cell>
          <cell r="C9399" t="str">
            <v>C61656</v>
          </cell>
          <cell r="D9399" t="str">
            <v>Winokur Serkey &amp; Rosenberg PC</v>
          </cell>
          <cell r="E9399" t="str">
            <v>MA</v>
          </cell>
          <cell r="F9399" t="str">
            <v>P1</v>
          </cell>
          <cell r="G9399" t="str">
            <v>MCARE</v>
          </cell>
          <cell r="H9399" t="str">
            <v>MI</v>
          </cell>
          <cell r="I9399" t="str">
            <v>0027743 - MCCULLOM, PATRICK</v>
          </cell>
        </row>
        <row r="9400">
          <cell r="A9400" t="str">
            <v>C61657JH</v>
          </cell>
          <cell r="B9400">
            <v>42185</v>
          </cell>
          <cell r="C9400" t="str">
            <v>C61657</v>
          </cell>
          <cell r="D9400" t="str">
            <v>Lemon Grass Enterprise LLC</v>
          </cell>
          <cell r="E9400" t="str">
            <v>NH</v>
          </cell>
          <cell r="F9400" t="str">
            <v>P1</v>
          </cell>
          <cell r="G9400" t="str">
            <v>SMALL</v>
          </cell>
          <cell r="H9400" t="str">
            <v>JH</v>
          </cell>
          <cell r="I9400" t="str">
            <v>0027840 - SBIA STRATEGIC BENEFIT &amp;</v>
          </cell>
        </row>
        <row r="9401">
          <cell r="A9401" t="str">
            <v>C61658IA</v>
          </cell>
          <cell r="B9401">
            <v>42185</v>
          </cell>
          <cell r="C9401" t="str">
            <v>C61658</v>
          </cell>
          <cell r="D9401" t="str">
            <v>AccuFund Inc</v>
          </cell>
          <cell r="E9401" t="str">
            <v>MA</v>
          </cell>
          <cell r="F9401" t="str">
            <v>P1</v>
          </cell>
          <cell r="G9401" t="str">
            <v>SMALL</v>
          </cell>
          <cell r="H9401" t="str">
            <v>IA</v>
          </cell>
          <cell r="I9401" t="str">
            <v>0027841 - UNITED BUSINESSMANS INSURANCE AGENCY</v>
          </cell>
        </row>
        <row r="9402">
          <cell r="A9402" t="str">
            <v>C61658IH</v>
          </cell>
          <cell r="B9402">
            <v>42185</v>
          </cell>
          <cell r="C9402" t="str">
            <v>C61658</v>
          </cell>
          <cell r="D9402" t="str">
            <v>AccuFund Inc</v>
          </cell>
          <cell r="E9402" t="str">
            <v>MA</v>
          </cell>
          <cell r="F9402" t="str">
            <v>P1</v>
          </cell>
          <cell r="G9402" t="str">
            <v>SMALL</v>
          </cell>
          <cell r="H9402" t="str">
            <v>IH</v>
          </cell>
          <cell r="I9402" t="str">
            <v>0027841 - UNITED BUSINESSMANS INSURANCE AGENCY</v>
          </cell>
        </row>
        <row r="9403">
          <cell r="A9403" t="str">
            <v>C61658MI</v>
          </cell>
          <cell r="B9403">
            <v>42185</v>
          </cell>
          <cell r="C9403" t="str">
            <v>C61658</v>
          </cell>
          <cell r="D9403" t="str">
            <v>AccuFund Inc</v>
          </cell>
          <cell r="E9403" t="str">
            <v>MA</v>
          </cell>
          <cell r="F9403" t="str">
            <v>P1</v>
          </cell>
          <cell r="G9403" t="str">
            <v>MCARE</v>
          </cell>
          <cell r="H9403" t="str">
            <v>MI</v>
          </cell>
          <cell r="I9403" t="str">
            <v>0027841 - UNITED BUSINESSMANS INSURANCE AGENCY</v>
          </cell>
        </row>
        <row r="9404">
          <cell r="A9404" t="str">
            <v>C61660IH</v>
          </cell>
          <cell r="B9404">
            <v>42185</v>
          </cell>
          <cell r="C9404" t="str">
            <v>C61660</v>
          </cell>
          <cell r="D9404" t="str">
            <v>Great Hill Dental Partners LLC</v>
          </cell>
          <cell r="E9404" t="str">
            <v>MA</v>
          </cell>
          <cell r="F9404" t="str">
            <v>P1</v>
          </cell>
          <cell r="G9404" t="str">
            <v>CRC</v>
          </cell>
          <cell r="H9404" t="str">
            <v>IH</v>
          </cell>
          <cell r="I9404" t="str">
            <v>0031078 - BROWN &amp; BROWN OF MASSACHUSETTS LLC</v>
          </cell>
        </row>
        <row r="9405">
          <cell r="A9405" t="str">
            <v>C61660JA</v>
          </cell>
          <cell r="B9405">
            <v>42185</v>
          </cell>
          <cell r="C9405" t="str">
            <v>C61660</v>
          </cell>
          <cell r="D9405" t="str">
            <v>Great Hill Dental Partners LLC</v>
          </cell>
          <cell r="E9405" t="str">
            <v>MA</v>
          </cell>
          <cell r="F9405" t="str">
            <v>P1</v>
          </cell>
          <cell r="G9405" t="str">
            <v>CRC</v>
          </cell>
          <cell r="H9405" t="str">
            <v>JA</v>
          </cell>
          <cell r="I9405" t="str">
            <v>0031078 - BROWN &amp; BROWN OF MASSACHUSETTS LLC</v>
          </cell>
        </row>
        <row r="9406">
          <cell r="A9406" t="str">
            <v>C61664IV</v>
          </cell>
          <cell r="B9406">
            <v>42185</v>
          </cell>
          <cell r="C9406" t="str">
            <v>C61664</v>
          </cell>
          <cell r="D9406" t="str">
            <v>Thomas Logging &amp; Forestry Inc.</v>
          </cell>
          <cell r="E9406" t="str">
            <v>ME</v>
          </cell>
          <cell r="F9406" t="str">
            <v>P1</v>
          </cell>
          <cell r="G9406" t="str">
            <v>SMALL</v>
          </cell>
          <cell r="H9406" t="str">
            <v>IV</v>
          </cell>
          <cell r="I9406" t="str">
            <v>0027818 - CROSS INSURANCE</v>
          </cell>
        </row>
        <row r="9407">
          <cell r="A9407" t="str">
            <v>C61665IH</v>
          </cell>
          <cell r="B9407">
            <v>42185</v>
          </cell>
          <cell r="C9407" t="str">
            <v>C61665</v>
          </cell>
          <cell r="D9407" t="str">
            <v>Kaler Oil Company, Inc.</v>
          </cell>
          <cell r="E9407" t="str">
            <v>ME</v>
          </cell>
          <cell r="F9407" t="str">
            <v>P1</v>
          </cell>
          <cell r="G9407" t="str">
            <v>SMALL</v>
          </cell>
          <cell r="H9407" t="str">
            <v>IH</v>
          </cell>
          <cell r="I9407" t="str">
            <v>0027792 - CLARK INSURANCE</v>
          </cell>
        </row>
        <row r="9408">
          <cell r="A9408" t="str">
            <v>C61667IH</v>
          </cell>
          <cell r="B9408">
            <v>42185</v>
          </cell>
          <cell r="C9408" t="str">
            <v>C61667</v>
          </cell>
          <cell r="D9408" t="str">
            <v>Camden SST Inc</v>
          </cell>
          <cell r="E9408" t="str">
            <v>MA</v>
          </cell>
          <cell r="F9408" t="str">
            <v>P1</v>
          </cell>
          <cell r="G9408" t="str">
            <v>SMALL</v>
          </cell>
          <cell r="H9408" t="str">
            <v>IH</v>
          </cell>
          <cell r="I9408" t="str">
            <v>0027842 - BOSTON COMMONWEALTH ADVANTAGE LLC</v>
          </cell>
        </row>
        <row r="9409">
          <cell r="A9409" t="str">
            <v>C61672IH</v>
          </cell>
          <cell r="B9409">
            <v>42185</v>
          </cell>
          <cell r="C9409" t="str">
            <v>C61672</v>
          </cell>
          <cell r="D9409" t="str">
            <v>HR Knowledge Inc</v>
          </cell>
          <cell r="E9409" t="str">
            <v>MA</v>
          </cell>
          <cell r="F9409" t="str">
            <v>P1</v>
          </cell>
          <cell r="G9409" t="str">
            <v>SMALL</v>
          </cell>
          <cell r="H9409" t="str">
            <v>IH</v>
          </cell>
          <cell r="I9409" t="str">
            <v>0027898 - HRK BROKERAGE SERVICES LLC</v>
          </cell>
        </row>
        <row r="9410">
          <cell r="A9410" t="str">
            <v>C61672JA</v>
          </cell>
          <cell r="B9410">
            <v>42185</v>
          </cell>
          <cell r="C9410" t="str">
            <v>C61672</v>
          </cell>
          <cell r="D9410" t="str">
            <v>HR Knowledge Inc</v>
          </cell>
          <cell r="E9410" t="str">
            <v>MA</v>
          </cell>
          <cell r="F9410" t="str">
            <v>P1</v>
          </cell>
          <cell r="G9410" t="str">
            <v>SMALL</v>
          </cell>
          <cell r="H9410" t="str">
            <v>JA</v>
          </cell>
          <cell r="I9410" t="str">
            <v>0027898 - HRK BROKERAGE SERVICES LLC</v>
          </cell>
        </row>
        <row r="9411">
          <cell r="A9411" t="str">
            <v>C61675IH</v>
          </cell>
          <cell r="B9411">
            <v>42185</v>
          </cell>
          <cell r="C9411" t="str">
            <v>C61675</v>
          </cell>
          <cell r="D9411" t="str">
            <v>Boston Home Health Aides LLC</v>
          </cell>
          <cell r="E9411" t="str">
            <v>MA</v>
          </cell>
          <cell r="F9411" t="str">
            <v>P1</v>
          </cell>
          <cell r="G9411" t="str">
            <v>SMALL</v>
          </cell>
          <cell r="H9411" t="str">
            <v>IH</v>
          </cell>
          <cell r="I9411" t="str">
            <v>0027838 - PAYCHEX AGENCY INC</v>
          </cell>
        </row>
        <row r="9412">
          <cell r="A9412" t="str">
            <v>C61675JA</v>
          </cell>
          <cell r="B9412">
            <v>42185</v>
          </cell>
          <cell r="C9412" t="str">
            <v>C61675</v>
          </cell>
          <cell r="D9412" t="str">
            <v>Boston Home Health Aides LLC</v>
          </cell>
          <cell r="E9412" t="str">
            <v>MA</v>
          </cell>
          <cell r="F9412" t="str">
            <v>P1</v>
          </cell>
          <cell r="G9412" t="str">
            <v>SMALL</v>
          </cell>
          <cell r="H9412" t="str">
            <v>JA</v>
          </cell>
          <cell r="I9412" t="str">
            <v>0027838 - PAYCHEX AGENCY INC</v>
          </cell>
        </row>
        <row r="9413">
          <cell r="A9413" t="str">
            <v>C61679IH</v>
          </cell>
          <cell r="B9413">
            <v>42185</v>
          </cell>
          <cell r="C9413" t="str">
            <v>C61679</v>
          </cell>
          <cell r="D9413" t="str">
            <v>Pharmahealth Pharmacy</v>
          </cell>
          <cell r="E9413" t="str">
            <v>MA</v>
          </cell>
          <cell r="F9413" t="str">
            <v>P1</v>
          </cell>
          <cell r="G9413" t="str">
            <v>CRC</v>
          </cell>
          <cell r="H9413" t="str">
            <v>IH</v>
          </cell>
          <cell r="I9413" t="str">
            <v>0028642 - ROLANDO A CAPANNA INS AGENCY LLC</v>
          </cell>
        </row>
        <row r="9414">
          <cell r="A9414" t="str">
            <v>C61679IV</v>
          </cell>
          <cell r="B9414">
            <v>42185</v>
          </cell>
          <cell r="C9414" t="str">
            <v>C61679</v>
          </cell>
          <cell r="D9414" t="str">
            <v>Pharmahealth Pharmacy</v>
          </cell>
          <cell r="E9414" t="str">
            <v>MA</v>
          </cell>
          <cell r="F9414" t="str">
            <v>P1</v>
          </cell>
          <cell r="G9414" t="str">
            <v>CRC</v>
          </cell>
          <cell r="H9414" t="str">
            <v>IV</v>
          </cell>
          <cell r="I9414" t="str">
            <v>0028642 - ROLANDO A CAPANNA INS AGENCY LLC</v>
          </cell>
        </row>
        <row r="9415">
          <cell r="A9415" t="str">
            <v>C61679JA</v>
          </cell>
          <cell r="B9415">
            <v>42185</v>
          </cell>
          <cell r="C9415" t="str">
            <v>C61679</v>
          </cell>
          <cell r="D9415" t="str">
            <v>Pharmahealth Pharmacy</v>
          </cell>
          <cell r="E9415" t="str">
            <v>MA</v>
          </cell>
          <cell r="F9415" t="str">
            <v>P1</v>
          </cell>
          <cell r="G9415" t="str">
            <v>CRC</v>
          </cell>
          <cell r="H9415" t="str">
            <v>JA</v>
          </cell>
          <cell r="I9415" t="str">
            <v>0028642 - ROLANDO A CAPANNA INS AGENCY LLC</v>
          </cell>
        </row>
        <row r="9416">
          <cell r="A9416" t="str">
            <v>C61681IA</v>
          </cell>
          <cell r="B9416">
            <v>42185</v>
          </cell>
          <cell r="C9416" t="str">
            <v>C61681</v>
          </cell>
          <cell r="D9416" t="str">
            <v>Capsuletech Inc</v>
          </cell>
          <cell r="E9416" t="str">
            <v>MA</v>
          </cell>
          <cell r="F9416" t="str">
            <v>P1</v>
          </cell>
          <cell r="G9416" t="str">
            <v>CRC</v>
          </cell>
          <cell r="H9416" t="str">
            <v>IA</v>
          </cell>
          <cell r="I9416" t="str">
            <v>0031491 - USI INSURANCE SERVICES LLC - BRIARCLIFF</v>
          </cell>
        </row>
        <row r="9417">
          <cell r="A9417" t="str">
            <v>C61685IV</v>
          </cell>
          <cell r="B9417">
            <v>42185</v>
          </cell>
          <cell r="C9417" t="str">
            <v>C61685</v>
          </cell>
          <cell r="D9417" t="str">
            <v>Donald Perkins Machine Shop</v>
          </cell>
          <cell r="E9417" t="str">
            <v>ME</v>
          </cell>
          <cell r="F9417" t="str">
            <v>P1</v>
          </cell>
          <cell r="G9417" t="str">
            <v>SMALL</v>
          </cell>
          <cell r="H9417" t="str">
            <v>IV</v>
          </cell>
          <cell r="I9417" t="str">
            <v>0027901 - LENNOX INSURANCE AND FINANCIAL LLC</v>
          </cell>
        </row>
        <row r="9418">
          <cell r="A9418" t="str">
            <v>C61686JH</v>
          </cell>
          <cell r="B9418">
            <v>42185</v>
          </cell>
          <cell r="C9418" t="str">
            <v>C61686</v>
          </cell>
          <cell r="D9418" t="str">
            <v>J &amp; MA Corporation</v>
          </cell>
          <cell r="E9418" t="str">
            <v>ME</v>
          </cell>
          <cell r="F9418" t="str">
            <v>P1</v>
          </cell>
          <cell r="G9418" t="str">
            <v>SMALL</v>
          </cell>
          <cell r="H9418" t="str">
            <v>JH</v>
          </cell>
          <cell r="I9418" t="str">
            <v>0027941 - PALMER, SCOTT M</v>
          </cell>
        </row>
        <row r="9419">
          <cell r="A9419" t="str">
            <v>C61688IH</v>
          </cell>
          <cell r="B9419">
            <v>42185</v>
          </cell>
          <cell r="C9419" t="str">
            <v>C61688</v>
          </cell>
          <cell r="D9419" t="str">
            <v>Josiah Willard Hayden Recreation Centre Inc</v>
          </cell>
          <cell r="E9419" t="str">
            <v>MA</v>
          </cell>
          <cell r="F9419" t="str">
            <v>P1</v>
          </cell>
          <cell r="G9419" t="str">
            <v>SMALL</v>
          </cell>
          <cell r="H9419" t="str">
            <v>IH</v>
          </cell>
          <cell r="I9419" t="str">
            <v>0027945 - PAYCHEX AGENCY INC</v>
          </cell>
        </row>
        <row r="9420">
          <cell r="A9420" t="str">
            <v>C61689IH</v>
          </cell>
          <cell r="B9420">
            <v>42185</v>
          </cell>
          <cell r="C9420" t="str">
            <v>C61689</v>
          </cell>
          <cell r="D9420" t="str">
            <v>Waste Water Services Inc</v>
          </cell>
          <cell r="E9420" t="str">
            <v>MA</v>
          </cell>
          <cell r="F9420" t="str">
            <v>P1</v>
          </cell>
          <cell r="G9420" t="str">
            <v>SMALL</v>
          </cell>
          <cell r="H9420" t="str">
            <v>IH</v>
          </cell>
          <cell r="I9420" t="str">
            <v>0027948 - UNITED BUSINESSMANS INSURANCE AGENCY</v>
          </cell>
        </row>
        <row r="9421">
          <cell r="A9421" t="str">
            <v>C61691IH</v>
          </cell>
          <cell r="B9421">
            <v>42185</v>
          </cell>
          <cell r="C9421" t="str">
            <v>C61691</v>
          </cell>
          <cell r="D9421" t="str">
            <v>All Drain Services Inc</v>
          </cell>
          <cell r="E9421" t="str">
            <v>MA</v>
          </cell>
          <cell r="F9421" t="str">
            <v>P1</v>
          </cell>
          <cell r="G9421" t="str">
            <v>SMALL</v>
          </cell>
          <cell r="H9421" t="str">
            <v>IH</v>
          </cell>
          <cell r="I9421" t="str">
            <v>0027950 - TGA CROSS INSURANCE INC</v>
          </cell>
        </row>
        <row r="9422">
          <cell r="A9422" t="str">
            <v>C61692PO</v>
          </cell>
          <cell r="B9422">
            <v>42185</v>
          </cell>
          <cell r="C9422" t="str">
            <v>C61692</v>
          </cell>
          <cell r="D9422" t="str">
            <v>Kelly, Remmel &amp; Zimmerman</v>
          </cell>
          <cell r="E9422" t="str">
            <v>ME</v>
          </cell>
          <cell r="F9422" t="str">
            <v>P1</v>
          </cell>
          <cell r="G9422" t="str">
            <v>SMALL</v>
          </cell>
          <cell r="H9422" t="str">
            <v>PO</v>
          </cell>
          <cell r="I9422" t="str">
            <v>0027936 - NORTON FINANCIAL SERVICES INC</v>
          </cell>
        </row>
        <row r="9423">
          <cell r="A9423" t="str">
            <v>C61694IH</v>
          </cell>
          <cell r="B9423">
            <v>42185</v>
          </cell>
          <cell r="C9423" t="str">
            <v>C61694</v>
          </cell>
          <cell r="D9423" t="str">
            <v>Windham Jewelers</v>
          </cell>
          <cell r="E9423" t="str">
            <v>ME</v>
          </cell>
          <cell r="F9423" t="str">
            <v>P1</v>
          </cell>
          <cell r="G9423" t="str">
            <v>SMALL</v>
          </cell>
          <cell r="H9423" t="str">
            <v>IH</v>
          </cell>
          <cell r="I9423" t="str">
            <v>0033928 - BUSINESS INSURANCE AGENCY</v>
          </cell>
        </row>
        <row r="9424">
          <cell r="A9424" t="str">
            <v>C61695JH</v>
          </cell>
          <cell r="B9424">
            <v>42185</v>
          </cell>
          <cell r="C9424" t="str">
            <v>C61695</v>
          </cell>
          <cell r="D9424" t="str">
            <v>J Gaudet Associates, Inc.</v>
          </cell>
          <cell r="E9424" t="str">
            <v>ME</v>
          </cell>
          <cell r="F9424" t="str">
            <v>P1</v>
          </cell>
          <cell r="G9424" t="str">
            <v>SMALL</v>
          </cell>
          <cell r="H9424" t="str">
            <v>JH</v>
          </cell>
          <cell r="I9424" t="str">
            <v>0031883 - BILODEAU INSURANCE AGENCY INC</v>
          </cell>
        </row>
        <row r="9425">
          <cell r="A9425" t="str">
            <v>C61700JA</v>
          </cell>
          <cell r="B9425">
            <v>42185</v>
          </cell>
          <cell r="C9425" t="str">
            <v>C61700</v>
          </cell>
          <cell r="D9425" t="str">
            <v>Grassroots Performance Planning LLC</v>
          </cell>
          <cell r="E9425" t="str">
            <v>MA</v>
          </cell>
          <cell r="F9425" t="str">
            <v>P1</v>
          </cell>
          <cell r="G9425" t="str">
            <v>SMALL</v>
          </cell>
          <cell r="H9425" t="str">
            <v>JA</v>
          </cell>
          <cell r="I9425" t="str">
            <v>0027913 - AISLING PARTNERS INS BROKERAGE</v>
          </cell>
        </row>
        <row r="9426">
          <cell r="A9426" t="str">
            <v>C61701IV</v>
          </cell>
          <cell r="B9426">
            <v>42185</v>
          </cell>
          <cell r="C9426" t="str">
            <v>C61701</v>
          </cell>
          <cell r="D9426" t="str">
            <v>Wayne Lariviere DMD &amp; Associates</v>
          </cell>
          <cell r="E9426" t="str">
            <v>ME</v>
          </cell>
          <cell r="F9426" t="str">
            <v>P1</v>
          </cell>
          <cell r="G9426" t="str">
            <v>SMALL</v>
          </cell>
          <cell r="H9426" t="str">
            <v>IV</v>
          </cell>
          <cell r="I9426" t="str">
            <v>0034799 - NORTHERN BENEFITS OF MAINE LLC</v>
          </cell>
        </row>
        <row r="9427">
          <cell r="A9427" t="str">
            <v>C61702JH</v>
          </cell>
          <cell r="B9427">
            <v>42185</v>
          </cell>
          <cell r="C9427" t="str">
            <v>C61702</v>
          </cell>
          <cell r="D9427" t="str">
            <v>Northeast Pain Management, P.C.</v>
          </cell>
          <cell r="E9427" t="str">
            <v>ME</v>
          </cell>
          <cell r="F9427" t="str">
            <v>P1</v>
          </cell>
          <cell r="G9427" t="str">
            <v>SMALL</v>
          </cell>
          <cell r="H9427" t="str">
            <v>JH</v>
          </cell>
          <cell r="I9427" t="str">
            <v>0027899 - CROSS INSURANCE</v>
          </cell>
        </row>
        <row r="9428">
          <cell r="A9428" t="str">
            <v>C61703IV</v>
          </cell>
          <cell r="B9428">
            <v>42185</v>
          </cell>
          <cell r="C9428" t="str">
            <v>C61703</v>
          </cell>
          <cell r="D9428" t="str">
            <v>JustStrings.com Inc</v>
          </cell>
          <cell r="E9428" t="str">
            <v>NH</v>
          </cell>
          <cell r="F9428" t="str">
            <v>P1</v>
          </cell>
          <cell r="G9428" t="str">
            <v>SMALL</v>
          </cell>
          <cell r="H9428" t="str">
            <v>IV</v>
          </cell>
          <cell r="I9428" t="str">
            <v>0027922 - ESP EMPLOYEE BENEFITS STATEGIES LLC</v>
          </cell>
        </row>
        <row r="9429">
          <cell r="A9429" t="str">
            <v>C61705IH</v>
          </cell>
          <cell r="B9429">
            <v>42185</v>
          </cell>
          <cell r="C9429" t="str">
            <v>C61705</v>
          </cell>
          <cell r="D9429" t="str">
            <v>CEK Management LLC</v>
          </cell>
          <cell r="E9429" t="str">
            <v>MA</v>
          </cell>
          <cell r="F9429" t="str">
            <v>P1</v>
          </cell>
          <cell r="G9429" t="str">
            <v>SMALL</v>
          </cell>
          <cell r="H9429" t="str">
            <v>IH</v>
          </cell>
          <cell r="I9429" t="str">
            <v>0027892 - KAPLAN, ELLEN A</v>
          </cell>
        </row>
        <row r="9430">
          <cell r="A9430" t="str">
            <v>C61706IH</v>
          </cell>
          <cell r="B9430">
            <v>42185</v>
          </cell>
          <cell r="C9430" t="str">
            <v>C61706</v>
          </cell>
          <cell r="D9430" t="str">
            <v>Salem Street Dental,  PC</v>
          </cell>
          <cell r="E9430" t="str">
            <v>MA</v>
          </cell>
          <cell r="F9430" t="str">
            <v>P1</v>
          </cell>
          <cell r="G9430" t="str">
            <v>SMALL</v>
          </cell>
          <cell r="H9430" t="str">
            <v>IH</v>
          </cell>
          <cell r="I9430" t="str">
            <v>0027910 - INTEGRATED INSURANCE SOLUTIONS LLC</v>
          </cell>
        </row>
        <row r="9431">
          <cell r="A9431" t="str">
            <v>C61706JA</v>
          </cell>
          <cell r="B9431">
            <v>42185</v>
          </cell>
          <cell r="C9431" t="str">
            <v>C61706</v>
          </cell>
          <cell r="D9431" t="str">
            <v>Salem Street Dental,  PC</v>
          </cell>
          <cell r="E9431" t="str">
            <v>MA</v>
          </cell>
          <cell r="F9431" t="str">
            <v>P1</v>
          </cell>
          <cell r="G9431" t="str">
            <v>SMALL</v>
          </cell>
          <cell r="H9431" t="str">
            <v>JA</v>
          </cell>
          <cell r="I9431" t="str">
            <v>0027910 - INTEGRATED INSURANCE SOLUTIONS LLC</v>
          </cell>
        </row>
        <row r="9432">
          <cell r="A9432" t="str">
            <v>C61707IA</v>
          </cell>
          <cell r="B9432">
            <v>42185</v>
          </cell>
          <cell r="C9432" t="str">
            <v>C61707</v>
          </cell>
          <cell r="D9432" t="str">
            <v>Acetylon Pharmaceuticals Inc</v>
          </cell>
          <cell r="E9432" t="str">
            <v>MA</v>
          </cell>
          <cell r="F9432" t="str">
            <v>P1</v>
          </cell>
          <cell r="G9432" t="str">
            <v>SMALL</v>
          </cell>
          <cell r="H9432" t="str">
            <v>IA</v>
          </cell>
          <cell r="I9432" t="str">
            <v>0027902 - BBS INSURANCE BROKERAGE INC</v>
          </cell>
        </row>
        <row r="9433">
          <cell r="A9433" t="str">
            <v>C61707IH</v>
          </cell>
          <cell r="B9433">
            <v>42185</v>
          </cell>
          <cell r="C9433" t="str">
            <v>C61707</v>
          </cell>
          <cell r="D9433" t="str">
            <v>Acetylon Pharmaceuticals Inc</v>
          </cell>
          <cell r="E9433" t="str">
            <v>MA</v>
          </cell>
          <cell r="F9433" t="str">
            <v>P1</v>
          </cell>
          <cell r="G9433" t="str">
            <v>SMALL</v>
          </cell>
          <cell r="H9433" t="str">
            <v>IH</v>
          </cell>
          <cell r="I9433" t="str">
            <v>0027902 - BBS INSURANCE BROKERAGE INC</v>
          </cell>
        </row>
        <row r="9434">
          <cell r="A9434" t="str">
            <v>C61708IA</v>
          </cell>
          <cell r="B9434">
            <v>42185</v>
          </cell>
          <cell r="C9434" t="str">
            <v>C61708</v>
          </cell>
          <cell r="D9434" t="str">
            <v>Central Animal Hospital Inc</v>
          </cell>
          <cell r="E9434" t="str">
            <v>MA</v>
          </cell>
          <cell r="F9434" t="str">
            <v>P1</v>
          </cell>
          <cell r="G9434" t="str">
            <v>SMALL</v>
          </cell>
          <cell r="H9434" t="str">
            <v>IA</v>
          </cell>
          <cell r="I9434" t="str">
            <v>0027934 - PAYCHEX AGENCY INC</v>
          </cell>
        </row>
        <row r="9435">
          <cell r="A9435" t="str">
            <v>C61708IH</v>
          </cell>
          <cell r="B9435">
            <v>42185</v>
          </cell>
          <cell r="C9435" t="str">
            <v>C61708</v>
          </cell>
          <cell r="D9435" t="str">
            <v>Central Animal Hospital Inc</v>
          </cell>
          <cell r="E9435" t="str">
            <v>MA</v>
          </cell>
          <cell r="F9435" t="str">
            <v>P1</v>
          </cell>
          <cell r="G9435" t="str">
            <v>SMALL</v>
          </cell>
          <cell r="H9435" t="str">
            <v>IH</v>
          </cell>
          <cell r="I9435" t="str">
            <v>0027934 - PAYCHEX AGENCY INC</v>
          </cell>
        </row>
        <row r="9436">
          <cell r="A9436" t="str">
            <v>C61709JH</v>
          </cell>
          <cell r="B9436">
            <v>42185</v>
          </cell>
          <cell r="C9436" t="str">
            <v>C61709</v>
          </cell>
          <cell r="D9436" t="str">
            <v>Black Bear Hydro Partners, LLC</v>
          </cell>
          <cell r="E9436" t="str">
            <v>ME</v>
          </cell>
          <cell r="F9436" t="str">
            <v>P1</v>
          </cell>
          <cell r="G9436" t="str">
            <v>SMALL</v>
          </cell>
          <cell r="H9436" t="str">
            <v>JH</v>
          </cell>
          <cell r="I9436" t="str">
            <v>0031345 - CROSS INSURANCE</v>
          </cell>
        </row>
        <row r="9437">
          <cell r="A9437" t="str">
            <v>C61711JH</v>
          </cell>
          <cell r="B9437">
            <v>42185</v>
          </cell>
          <cell r="C9437" t="str">
            <v>C61711</v>
          </cell>
          <cell r="D9437" t="str">
            <v>BK Systems Inc</v>
          </cell>
          <cell r="E9437" t="str">
            <v>NH</v>
          </cell>
          <cell r="F9437" t="str">
            <v>P1</v>
          </cell>
          <cell r="G9437" t="str">
            <v>SMALL</v>
          </cell>
          <cell r="H9437" t="str">
            <v>JH</v>
          </cell>
          <cell r="I9437" t="str">
            <v>0027952 - NEW ENGLAND EMPLOYEE BENEFITS COUNCIL</v>
          </cell>
        </row>
        <row r="9438">
          <cell r="A9438" t="str">
            <v>C61716IH</v>
          </cell>
          <cell r="B9438">
            <v>42185</v>
          </cell>
          <cell r="C9438" t="str">
            <v>C61716</v>
          </cell>
          <cell r="D9438" t="str">
            <v>Kanjo, Inc.</v>
          </cell>
          <cell r="E9438" t="str">
            <v>ME</v>
          </cell>
          <cell r="F9438" t="str">
            <v>P1</v>
          </cell>
          <cell r="G9438" t="str">
            <v>SMALL</v>
          </cell>
          <cell r="H9438" t="str">
            <v>IH</v>
          </cell>
          <cell r="I9438" t="str">
            <v>0027932 - PAQUIN &amp; CARROLL LLC</v>
          </cell>
        </row>
        <row r="9439">
          <cell r="A9439" t="str">
            <v>C61717IH</v>
          </cell>
          <cell r="B9439">
            <v>42185</v>
          </cell>
          <cell r="C9439" t="str">
            <v>C61717</v>
          </cell>
          <cell r="D9439" t="str">
            <v>Lennartz Enterprises LLC</v>
          </cell>
          <cell r="E9439" t="str">
            <v>MA</v>
          </cell>
          <cell r="F9439" t="str">
            <v>P1</v>
          </cell>
          <cell r="G9439" t="str">
            <v>SMALL</v>
          </cell>
          <cell r="H9439" t="str">
            <v>IH</v>
          </cell>
          <cell r="I9439" t="str">
            <v>0029856 - GRANITE GROUP BENEFITS LLC</v>
          </cell>
        </row>
        <row r="9440">
          <cell r="A9440" t="str">
            <v>C61719JH</v>
          </cell>
          <cell r="B9440">
            <v>42185</v>
          </cell>
          <cell r="C9440" t="str">
            <v>C61719</v>
          </cell>
          <cell r="D9440" t="str">
            <v>Maine Alpha Floor Sanding, Inc.</v>
          </cell>
          <cell r="E9440" t="str">
            <v>ME</v>
          </cell>
          <cell r="F9440" t="str">
            <v>P1</v>
          </cell>
          <cell r="G9440" t="str">
            <v>SMALL</v>
          </cell>
          <cell r="H9440" t="str">
            <v>JH</v>
          </cell>
          <cell r="I9440" t="str">
            <v>0027894 - KILBRIDE &amp; HARRIS INSURANCE SVCS LLC</v>
          </cell>
        </row>
        <row r="9441">
          <cell r="A9441" t="str">
            <v>C61722IH</v>
          </cell>
          <cell r="B9441">
            <v>42185</v>
          </cell>
          <cell r="C9441" t="str">
            <v>C61722</v>
          </cell>
          <cell r="D9441" t="str">
            <v>Owner Media Group Inc.</v>
          </cell>
          <cell r="E9441" t="str">
            <v>ME</v>
          </cell>
          <cell r="F9441" t="str">
            <v>P1</v>
          </cell>
          <cell r="G9441" t="str">
            <v>SMALL</v>
          </cell>
          <cell r="H9441" t="str">
            <v>IH</v>
          </cell>
          <cell r="I9441" t="str">
            <v>0027908 - BUSINESS INSURANCE AGENCY</v>
          </cell>
        </row>
        <row r="9442">
          <cell r="A9442" t="str">
            <v>C61723JH</v>
          </cell>
          <cell r="B9442">
            <v>42185</v>
          </cell>
          <cell r="C9442" t="str">
            <v>C61723</v>
          </cell>
          <cell r="D9442" t="str">
            <v>Waldo County Family Practice</v>
          </cell>
          <cell r="E9442" t="str">
            <v>ME</v>
          </cell>
          <cell r="F9442" t="str">
            <v>P1</v>
          </cell>
          <cell r="G9442" t="str">
            <v>SMALL</v>
          </cell>
          <cell r="H9442" t="str">
            <v>JH</v>
          </cell>
          <cell r="I9442" t="str">
            <v>0027903 - ATLANTIC INSURANCE &amp; BENEFITS INC</v>
          </cell>
        </row>
        <row r="9443">
          <cell r="A9443" t="str">
            <v>C61724IV</v>
          </cell>
          <cell r="B9443">
            <v>42185</v>
          </cell>
          <cell r="C9443" t="str">
            <v>C61724</v>
          </cell>
          <cell r="D9443" t="str">
            <v>Scorebuilders</v>
          </cell>
          <cell r="E9443" t="str">
            <v>ME</v>
          </cell>
          <cell r="F9443" t="str">
            <v>P1</v>
          </cell>
          <cell r="G9443" t="str">
            <v>SMALL</v>
          </cell>
          <cell r="H9443" t="str">
            <v>IV</v>
          </cell>
          <cell r="I9443" t="str">
            <v>0027887 - BUSINESS INSURANCE AGENCY</v>
          </cell>
        </row>
        <row r="9444">
          <cell r="A9444" t="str">
            <v>C61726IH</v>
          </cell>
          <cell r="B9444">
            <v>42185</v>
          </cell>
          <cell r="C9444" t="str">
            <v>C61726</v>
          </cell>
          <cell r="D9444" t="str">
            <v>Paul Friedman Photography Inc</v>
          </cell>
          <cell r="E9444" t="str">
            <v>MA</v>
          </cell>
          <cell r="F9444" t="str">
            <v>P1</v>
          </cell>
          <cell r="G9444" t="str">
            <v>SMALL</v>
          </cell>
          <cell r="H9444" t="str">
            <v>IH</v>
          </cell>
          <cell r="I9444" t="str">
            <v>0027911 - BOSTON COMMONWEALTH ADVANTAGE LLC</v>
          </cell>
        </row>
        <row r="9445">
          <cell r="A9445" t="str">
            <v>C61729IH</v>
          </cell>
          <cell r="B9445">
            <v>42185</v>
          </cell>
          <cell r="C9445" t="str">
            <v>C61729</v>
          </cell>
          <cell r="D9445" t="str">
            <v>PID Analyzers LLC</v>
          </cell>
          <cell r="E9445" t="str">
            <v>MA</v>
          </cell>
          <cell r="F9445" t="str">
            <v>P1</v>
          </cell>
          <cell r="G9445" t="str">
            <v>SMALL</v>
          </cell>
          <cell r="H9445" t="str">
            <v>IH</v>
          </cell>
          <cell r="I9445" t="str">
            <v>0027878 - LINNANE, ROBERT M</v>
          </cell>
        </row>
        <row r="9446">
          <cell r="A9446" t="str">
            <v>C61730IA</v>
          </cell>
          <cell r="B9446">
            <v>42185</v>
          </cell>
          <cell r="C9446" t="str">
            <v>C61730</v>
          </cell>
          <cell r="D9446" t="str">
            <v>President Ave Plaza Inc</v>
          </cell>
          <cell r="E9446" t="str">
            <v>MA</v>
          </cell>
          <cell r="F9446" t="str">
            <v>P1</v>
          </cell>
          <cell r="G9446" t="str">
            <v>SMALL</v>
          </cell>
          <cell r="H9446" t="str">
            <v>IA</v>
          </cell>
          <cell r="I9446" t="str">
            <v>0030963 - BOSTON COMMONWEALTH ADVANTAGE LLC</v>
          </cell>
        </row>
        <row r="9447">
          <cell r="A9447" t="str">
            <v>C61731PO</v>
          </cell>
          <cell r="B9447">
            <v>42185</v>
          </cell>
          <cell r="C9447" t="str">
            <v>C61731</v>
          </cell>
          <cell r="D9447" t="str">
            <v>United Way of Mid-Maine, Inc.</v>
          </cell>
          <cell r="E9447" t="str">
            <v>ME</v>
          </cell>
          <cell r="F9447" t="str">
            <v>P1</v>
          </cell>
          <cell r="G9447" t="str">
            <v>SMALL</v>
          </cell>
          <cell r="H9447" t="str">
            <v>PO</v>
          </cell>
          <cell r="I9447" t="str">
            <v>0027907 - GHM AGENCY INC</v>
          </cell>
        </row>
        <row r="9448">
          <cell r="A9448" t="str">
            <v>C61733JM</v>
          </cell>
          <cell r="B9448">
            <v>42185</v>
          </cell>
          <cell r="C9448" t="str">
            <v>C61733</v>
          </cell>
          <cell r="D9448" t="str">
            <v>Enchanted Ventures LLC</v>
          </cell>
          <cell r="E9448" t="str">
            <v>NH</v>
          </cell>
          <cell r="F9448" t="str">
            <v>P1</v>
          </cell>
          <cell r="G9448" t="str">
            <v>SMALL</v>
          </cell>
          <cell r="H9448" t="str">
            <v>JM</v>
          </cell>
          <cell r="I9448" t="str">
            <v>0027943 - STEIN, JAMIE</v>
          </cell>
        </row>
        <row r="9449">
          <cell r="A9449" t="str">
            <v>C61735PO</v>
          </cell>
          <cell r="B9449">
            <v>42185</v>
          </cell>
          <cell r="C9449" t="str">
            <v>C61735</v>
          </cell>
          <cell r="D9449" t="str">
            <v>Allagash Valve &amp; Controls, Inc.</v>
          </cell>
          <cell r="E9449" t="str">
            <v>ME</v>
          </cell>
          <cell r="F9449" t="str">
            <v>P1</v>
          </cell>
          <cell r="G9449" t="str">
            <v>SMALL</v>
          </cell>
          <cell r="H9449" t="str">
            <v>PO</v>
          </cell>
          <cell r="I9449" t="str">
            <v>0027939 - NORTON FINANCIAL SERVICES INC</v>
          </cell>
        </row>
        <row r="9450">
          <cell r="A9450" t="str">
            <v>C61736IA</v>
          </cell>
          <cell r="B9450">
            <v>42185</v>
          </cell>
          <cell r="C9450" t="str">
            <v>C61736</v>
          </cell>
          <cell r="D9450" t="str">
            <v>National Network of Abortion Funds</v>
          </cell>
          <cell r="E9450" t="str">
            <v>MA</v>
          </cell>
          <cell r="F9450" t="str">
            <v>P1</v>
          </cell>
          <cell r="G9450" t="str">
            <v>SMALL</v>
          </cell>
          <cell r="H9450" t="str">
            <v>IA</v>
          </cell>
          <cell r="I9450" t="str">
            <v>0027919 - FOLEY CONNELLY BENEFITS GROUP LLC</v>
          </cell>
        </row>
        <row r="9451">
          <cell r="A9451" t="str">
            <v>C61736IH</v>
          </cell>
          <cell r="B9451">
            <v>42185</v>
          </cell>
          <cell r="C9451" t="str">
            <v>C61736</v>
          </cell>
          <cell r="D9451" t="str">
            <v>National Network of Abortion Funds</v>
          </cell>
          <cell r="E9451" t="str">
            <v>MA</v>
          </cell>
          <cell r="F9451" t="str">
            <v>P1</v>
          </cell>
          <cell r="G9451" t="str">
            <v>SMALL</v>
          </cell>
          <cell r="H9451" t="str">
            <v>IH</v>
          </cell>
          <cell r="I9451" t="str">
            <v>0027919 - FOLEY CONNELLY BENEFITS GROUP LLC</v>
          </cell>
        </row>
        <row r="9452">
          <cell r="A9452" t="str">
            <v>C61743IH</v>
          </cell>
          <cell r="B9452">
            <v>42185</v>
          </cell>
          <cell r="C9452" t="str">
            <v>C61743</v>
          </cell>
          <cell r="D9452" t="str">
            <v>Smithsonian Institution-SAO Fellows</v>
          </cell>
          <cell r="E9452" t="str">
            <v>MA</v>
          </cell>
          <cell r="F9452" t="str">
            <v>P1</v>
          </cell>
          <cell r="G9452" t="str">
            <v>CRC</v>
          </cell>
          <cell r="H9452" t="str">
            <v>IH</v>
          </cell>
        </row>
        <row r="9453">
          <cell r="A9453" t="str">
            <v>C61745IV</v>
          </cell>
          <cell r="B9453">
            <v>42185</v>
          </cell>
          <cell r="C9453" t="str">
            <v>C61745</v>
          </cell>
          <cell r="D9453" t="str">
            <v>Maine Snowmobile Association, Inc.</v>
          </cell>
          <cell r="E9453" t="str">
            <v>ME</v>
          </cell>
          <cell r="F9453" t="str">
            <v>P1</v>
          </cell>
          <cell r="G9453" t="str">
            <v>SMALL</v>
          </cell>
          <cell r="H9453" t="str">
            <v>IV</v>
          </cell>
          <cell r="I9453" t="str">
            <v>0027915 - CLARK INSURANCE</v>
          </cell>
        </row>
        <row r="9454">
          <cell r="A9454" t="str">
            <v>C61746IV</v>
          </cell>
          <cell r="B9454">
            <v>42185</v>
          </cell>
          <cell r="C9454" t="str">
            <v>C61746</v>
          </cell>
          <cell r="D9454" t="str">
            <v>Great Schools Partnership, Inc.</v>
          </cell>
          <cell r="E9454" t="str">
            <v>ME</v>
          </cell>
          <cell r="F9454" t="str">
            <v>P1</v>
          </cell>
          <cell r="G9454" t="str">
            <v>SMALL</v>
          </cell>
          <cell r="H9454" t="str">
            <v>IV</v>
          </cell>
          <cell r="I9454" t="str">
            <v>0027895 - GHM AGENCY INC</v>
          </cell>
        </row>
        <row r="9455">
          <cell r="A9455" t="str">
            <v>C61746PO</v>
          </cell>
          <cell r="B9455">
            <v>42185</v>
          </cell>
          <cell r="C9455" t="str">
            <v>C61746</v>
          </cell>
          <cell r="D9455" t="str">
            <v>Great Schools Partnership, Inc.</v>
          </cell>
          <cell r="E9455" t="str">
            <v>ME</v>
          </cell>
          <cell r="F9455" t="str">
            <v>P1</v>
          </cell>
          <cell r="G9455" t="str">
            <v>SMALL</v>
          </cell>
          <cell r="H9455" t="str">
            <v>PO</v>
          </cell>
          <cell r="I9455" t="str">
            <v>0027895 - GHM AGENCY INC</v>
          </cell>
        </row>
        <row r="9456">
          <cell r="A9456" t="str">
            <v>C61748JH</v>
          </cell>
          <cell r="B9456">
            <v>42185</v>
          </cell>
          <cell r="C9456" t="str">
            <v>C61748</v>
          </cell>
          <cell r="D9456" t="str">
            <v>Cold Mountain Builders, Inc.</v>
          </cell>
          <cell r="E9456" t="str">
            <v>ME</v>
          </cell>
          <cell r="F9456" t="str">
            <v>P1</v>
          </cell>
          <cell r="G9456" t="str">
            <v>SMALL</v>
          </cell>
          <cell r="H9456" t="str">
            <v>JH</v>
          </cell>
          <cell r="I9456" t="str">
            <v>0027884 - ALLEN FINANCIAL GROUP</v>
          </cell>
        </row>
        <row r="9457">
          <cell r="A9457" t="str">
            <v>C61750IH</v>
          </cell>
          <cell r="B9457">
            <v>42185</v>
          </cell>
          <cell r="C9457" t="str">
            <v>C61750</v>
          </cell>
          <cell r="D9457" t="str">
            <v>Davids World Famous Inc</v>
          </cell>
          <cell r="E9457" t="str">
            <v>MA</v>
          </cell>
          <cell r="F9457" t="str">
            <v>P1</v>
          </cell>
          <cell r="G9457" t="str">
            <v>SMALL</v>
          </cell>
          <cell r="H9457" t="str">
            <v>IH</v>
          </cell>
          <cell r="I9457" t="str">
            <v>0027953 - UNITED BUSINESSMANS INSURANCE AGENCY</v>
          </cell>
        </row>
        <row r="9458">
          <cell r="A9458" t="str">
            <v>C61752IH</v>
          </cell>
          <cell r="B9458">
            <v>42185</v>
          </cell>
          <cell r="C9458" t="str">
            <v>C61752</v>
          </cell>
          <cell r="D9458" t="str">
            <v>Sandra L MacDonald DMD PC</v>
          </cell>
          <cell r="E9458" t="str">
            <v>MA</v>
          </cell>
          <cell r="F9458" t="str">
            <v>P1</v>
          </cell>
          <cell r="G9458" t="str">
            <v>SMALL</v>
          </cell>
          <cell r="H9458" t="str">
            <v>IH</v>
          </cell>
          <cell r="I9458" t="str">
            <v>0027926 - AXIAL BENEFITS GROUP LLC</v>
          </cell>
        </row>
        <row r="9459">
          <cell r="A9459" t="str">
            <v>C61756JH</v>
          </cell>
          <cell r="B9459">
            <v>42185</v>
          </cell>
          <cell r="C9459" t="str">
            <v>C61756</v>
          </cell>
          <cell r="D9459" t="str">
            <v>Gould Enterprises Inc</v>
          </cell>
          <cell r="E9459" t="str">
            <v>ME</v>
          </cell>
          <cell r="F9459" t="str">
            <v>P1</v>
          </cell>
          <cell r="G9459" t="str">
            <v>SMALL</v>
          </cell>
          <cell r="H9459" t="str">
            <v>JH</v>
          </cell>
          <cell r="I9459" t="str">
            <v>0027897 - CLARK INSURANCE</v>
          </cell>
        </row>
        <row r="9460">
          <cell r="A9460" t="str">
            <v>C61758JH</v>
          </cell>
          <cell r="B9460">
            <v>42185</v>
          </cell>
          <cell r="C9460" t="str">
            <v>C61758</v>
          </cell>
          <cell r="D9460" t="str">
            <v>Quality Floor Finishers, Inc.</v>
          </cell>
          <cell r="E9460" t="str">
            <v>ME</v>
          </cell>
          <cell r="F9460" t="str">
            <v>P1</v>
          </cell>
          <cell r="G9460" t="str">
            <v>SMALL</v>
          </cell>
          <cell r="H9460" t="str">
            <v>JH</v>
          </cell>
          <cell r="I9460" t="str">
            <v>0027909 - MORRIS INSURANCE SERVICES INC</v>
          </cell>
        </row>
        <row r="9461">
          <cell r="A9461" t="str">
            <v>C61760IV</v>
          </cell>
          <cell r="B9461">
            <v>42185</v>
          </cell>
          <cell r="C9461" t="str">
            <v>C61760</v>
          </cell>
          <cell r="D9461" t="str">
            <v>Maine Water Company</v>
          </cell>
          <cell r="E9461" t="str">
            <v>ME</v>
          </cell>
          <cell r="F9461" t="str">
            <v>P1</v>
          </cell>
          <cell r="G9461" t="str">
            <v>CRC</v>
          </cell>
          <cell r="H9461" t="str">
            <v>IV</v>
          </cell>
          <cell r="I9461" t="str">
            <v>0030667 - WILLIS OF MASSACHUSETTS INC</v>
          </cell>
        </row>
        <row r="9462">
          <cell r="A9462" t="str">
            <v>C61761JH</v>
          </cell>
          <cell r="B9462">
            <v>42185</v>
          </cell>
          <cell r="C9462" t="str">
            <v>C61761</v>
          </cell>
          <cell r="D9462" t="str">
            <v>Chamberlain Machine</v>
          </cell>
          <cell r="E9462" t="str">
            <v>NH</v>
          </cell>
          <cell r="F9462" t="str">
            <v>P1</v>
          </cell>
          <cell r="G9462" t="str">
            <v>SMALL</v>
          </cell>
          <cell r="H9462" t="str">
            <v>JH</v>
          </cell>
          <cell r="I9462" t="str">
            <v>0035029 - DIGITAL INSURANCE AGENCY INC</v>
          </cell>
        </row>
        <row r="9463">
          <cell r="A9463" t="str">
            <v>C61765IA</v>
          </cell>
          <cell r="B9463">
            <v>42185</v>
          </cell>
          <cell r="C9463" t="str">
            <v>C61765</v>
          </cell>
          <cell r="D9463" t="str">
            <v>Blue Metal Architects Inc</v>
          </cell>
          <cell r="E9463" t="str">
            <v>MA</v>
          </cell>
          <cell r="F9463" t="str">
            <v>P1</v>
          </cell>
          <cell r="G9463" t="str">
            <v>CRC</v>
          </cell>
          <cell r="H9463" t="str">
            <v>IA</v>
          </cell>
          <cell r="I9463" t="str">
            <v>0032500 - EASTERN BENEFITS GROUP</v>
          </cell>
        </row>
        <row r="9464">
          <cell r="A9464" t="str">
            <v>C61765IH</v>
          </cell>
          <cell r="B9464">
            <v>42185</v>
          </cell>
          <cell r="C9464" t="str">
            <v>C61765</v>
          </cell>
          <cell r="D9464" t="str">
            <v>Blue Metal Architects Inc</v>
          </cell>
          <cell r="E9464" t="str">
            <v>MA</v>
          </cell>
          <cell r="F9464" t="str">
            <v>P1</v>
          </cell>
          <cell r="G9464" t="str">
            <v>CRC</v>
          </cell>
          <cell r="H9464" t="str">
            <v>IH</v>
          </cell>
          <cell r="I9464" t="str">
            <v>0032500 - EASTERN BENEFITS GROUP</v>
          </cell>
        </row>
        <row r="9465">
          <cell r="A9465" t="str">
            <v>C61766IH</v>
          </cell>
          <cell r="B9465">
            <v>42185</v>
          </cell>
          <cell r="C9465" t="str">
            <v>C61766</v>
          </cell>
          <cell r="D9465" t="str">
            <v>Central Tire Company, Inc.</v>
          </cell>
          <cell r="E9465" t="str">
            <v>ME</v>
          </cell>
          <cell r="F9465" t="str">
            <v>P1</v>
          </cell>
          <cell r="G9465" t="str">
            <v>SMALL</v>
          </cell>
          <cell r="H9465" t="str">
            <v>IH</v>
          </cell>
          <cell r="I9465" t="str">
            <v>0027940 - NORTHERN BENEFITS OF MAINE LLC</v>
          </cell>
        </row>
        <row r="9466">
          <cell r="A9466" t="str">
            <v>C61766PO</v>
          </cell>
          <cell r="B9466">
            <v>42185</v>
          </cell>
          <cell r="C9466" t="str">
            <v>C61766</v>
          </cell>
          <cell r="D9466" t="str">
            <v>Central Tire Company, Inc.</v>
          </cell>
          <cell r="E9466" t="str">
            <v>ME</v>
          </cell>
          <cell r="F9466" t="str">
            <v>P1</v>
          </cell>
          <cell r="G9466" t="str">
            <v>SMALL</v>
          </cell>
          <cell r="H9466" t="str">
            <v>PO</v>
          </cell>
          <cell r="I9466" t="str">
            <v>0027940 - NORTHERN BENEFITS OF MAINE LLC</v>
          </cell>
        </row>
        <row r="9467">
          <cell r="A9467" t="str">
            <v>C61768JA</v>
          </cell>
          <cell r="B9467">
            <v>42185</v>
          </cell>
          <cell r="C9467" t="str">
            <v>C61768</v>
          </cell>
          <cell r="D9467" t="str">
            <v>Arlington Auto Body &amp; Break Inc</v>
          </cell>
          <cell r="E9467" t="str">
            <v>MA</v>
          </cell>
          <cell r="F9467" t="str">
            <v>P1</v>
          </cell>
          <cell r="G9467" t="str">
            <v>SMALL</v>
          </cell>
          <cell r="H9467" t="str">
            <v>JA</v>
          </cell>
          <cell r="I9467" t="str">
            <v>0027888 - COMPREHENSIVE INS PROVIDERS INC</v>
          </cell>
        </row>
        <row r="9468">
          <cell r="A9468" t="str">
            <v>C61769IH</v>
          </cell>
          <cell r="B9468">
            <v>42185</v>
          </cell>
          <cell r="C9468" t="str">
            <v>C61769</v>
          </cell>
          <cell r="D9468" t="str">
            <v>Sellers Publishing</v>
          </cell>
          <cell r="E9468" t="str">
            <v>ME</v>
          </cell>
          <cell r="F9468" t="str">
            <v>P1</v>
          </cell>
          <cell r="G9468" t="str">
            <v>SMALL</v>
          </cell>
          <cell r="H9468" t="str">
            <v>IH</v>
          </cell>
          <cell r="I9468" t="str">
            <v>0031040 - CLARK INSURANCE</v>
          </cell>
        </row>
        <row r="9469">
          <cell r="A9469" t="str">
            <v>C61769IV</v>
          </cell>
          <cell r="B9469">
            <v>42185</v>
          </cell>
          <cell r="C9469" t="str">
            <v>C61769</v>
          </cell>
          <cell r="D9469" t="str">
            <v>Sellers Publishing</v>
          </cell>
          <cell r="E9469" t="str">
            <v>ME</v>
          </cell>
          <cell r="F9469" t="str">
            <v>P1</v>
          </cell>
          <cell r="G9469" t="str">
            <v>SMALL</v>
          </cell>
          <cell r="H9469" t="str">
            <v>IV</v>
          </cell>
          <cell r="I9469" t="str">
            <v>0031040 - CLARK INSURANCE</v>
          </cell>
        </row>
        <row r="9470">
          <cell r="A9470" t="str">
            <v>C61769PO</v>
          </cell>
          <cell r="B9470">
            <v>42185</v>
          </cell>
          <cell r="C9470" t="str">
            <v>C61769</v>
          </cell>
          <cell r="D9470" t="str">
            <v>Sellers Publishing</v>
          </cell>
          <cell r="E9470" t="str">
            <v>ME</v>
          </cell>
          <cell r="F9470" t="str">
            <v>P1</v>
          </cell>
          <cell r="G9470" t="str">
            <v>SMALL</v>
          </cell>
          <cell r="H9470" t="str">
            <v>PO</v>
          </cell>
          <cell r="I9470" t="str">
            <v>0031040 - CLARK INSURANCE</v>
          </cell>
        </row>
        <row r="9471">
          <cell r="A9471" t="str">
            <v>C61770JH</v>
          </cell>
          <cell r="B9471">
            <v>42185</v>
          </cell>
          <cell r="C9471" t="str">
            <v>C61770</v>
          </cell>
          <cell r="D9471" t="str">
            <v>Bob's Peanuts &amp; Candy Company, Inc.</v>
          </cell>
          <cell r="E9471" t="str">
            <v>ME</v>
          </cell>
          <cell r="F9471" t="str">
            <v>P1</v>
          </cell>
          <cell r="G9471" t="str">
            <v>SMALL</v>
          </cell>
          <cell r="H9471" t="str">
            <v>JH</v>
          </cell>
          <cell r="I9471" t="str">
            <v>0028105 - POIRIER, MARC R</v>
          </cell>
        </row>
        <row r="9472">
          <cell r="A9472" t="str">
            <v>C61774IV</v>
          </cell>
          <cell r="B9472">
            <v>42185</v>
          </cell>
          <cell r="C9472" t="str">
            <v>C61774</v>
          </cell>
          <cell r="D9472" t="str">
            <v>Phil Berry Plumbing Co., Inc.</v>
          </cell>
          <cell r="E9472" t="str">
            <v>ME</v>
          </cell>
          <cell r="F9472" t="str">
            <v>P1</v>
          </cell>
          <cell r="G9472" t="str">
            <v>SMALL</v>
          </cell>
          <cell r="H9472" t="str">
            <v>IV</v>
          </cell>
          <cell r="I9472" t="str">
            <v>0028070 - BUSINESS INSURANCE AGENCY</v>
          </cell>
        </row>
        <row r="9473">
          <cell r="A9473" t="str">
            <v>C61776IV</v>
          </cell>
          <cell r="B9473">
            <v>42185</v>
          </cell>
          <cell r="C9473" t="str">
            <v>C61776</v>
          </cell>
          <cell r="D9473" t="str">
            <v>Steven G Shadallah</v>
          </cell>
          <cell r="E9473" t="str">
            <v>NH</v>
          </cell>
          <cell r="F9473" t="str">
            <v>P1</v>
          </cell>
          <cell r="G9473" t="str">
            <v>SMALL</v>
          </cell>
          <cell r="H9473" t="str">
            <v>IV</v>
          </cell>
          <cell r="I9473" t="str">
            <v>0028079 - FOY INSURANCE GROUP</v>
          </cell>
        </row>
        <row r="9474">
          <cell r="A9474" t="str">
            <v>C61784IV</v>
          </cell>
          <cell r="B9474">
            <v>42185</v>
          </cell>
          <cell r="C9474" t="str">
            <v>C61784</v>
          </cell>
          <cell r="D9474" t="str">
            <v>Dynamic Mobile Repair</v>
          </cell>
          <cell r="E9474" t="str">
            <v>NH</v>
          </cell>
          <cell r="F9474" t="str">
            <v>P1</v>
          </cell>
          <cell r="G9474" t="str">
            <v>SMALL</v>
          </cell>
          <cell r="H9474" t="str">
            <v>IV</v>
          </cell>
          <cell r="I9474" t="str">
            <v>0027912 - GOODELL, DUANE</v>
          </cell>
        </row>
        <row r="9475">
          <cell r="A9475" t="str">
            <v>C61787IV</v>
          </cell>
          <cell r="B9475">
            <v>42185</v>
          </cell>
          <cell r="C9475" t="str">
            <v>C61787</v>
          </cell>
          <cell r="D9475" t="str">
            <v>Mashed LLC</v>
          </cell>
          <cell r="E9475" t="str">
            <v>MA</v>
          </cell>
          <cell r="F9475" t="str">
            <v>P1</v>
          </cell>
          <cell r="G9475" t="str">
            <v>SMALL</v>
          </cell>
          <cell r="H9475" t="str">
            <v>IV</v>
          </cell>
          <cell r="I9475" t="str">
            <v>0027921 - BENEMAX, INC.</v>
          </cell>
        </row>
        <row r="9476">
          <cell r="A9476" t="str">
            <v>C61789IA</v>
          </cell>
          <cell r="B9476">
            <v>42185</v>
          </cell>
          <cell r="C9476" t="str">
            <v>C61789</v>
          </cell>
          <cell r="D9476" t="str">
            <v>DMI Marketing Inc</v>
          </cell>
          <cell r="E9476" t="str">
            <v>MA</v>
          </cell>
          <cell r="F9476" t="str">
            <v>P1</v>
          </cell>
          <cell r="G9476" t="str">
            <v>SMALL</v>
          </cell>
          <cell r="H9476" t="str">
            <v>IA</v>
          </cell>
          <cell r="I9476" t="str">
            <v>0028093 - ROLANDO A CAPANNA INS AGENCY LLC</v>
          </cell>
        </row>
        <row r="9477">
          <cell r="A9477" t="str">
            <v>C61789IH</v>
          </cell>
          <cell r="B9477">
            <v>42185</v>
          </cell>
          <cell r="C9477" t="str">
            <v>C61789</v>
          </cell>
          <cell r="D9477" t="str">
            <v>DMI Marketing Inc</v>
          </cell>
          <cell r="E9477" t="str">
            <v>MA</v>
          </cell>
          <cell r="F9477" t="str">
            <v>P1</v>
          </cell>
          <cell r="G9477" t="str">
            <v>SMALL</v>
          </cell>
          <cell r="H9477" t="str">
            <v>IH</v>
          </cell>
          <cell r="I9477" t="str">
            <v>0028093 - ROLANDO A CAPANNA INS AGENCY LLC</v>
          </cell>
        </row>
        <row r="9478">
          <cell r="A9478" t="str">
            <v>C61790IH</v>
          </cell>
          <cell r="B9478">
            <v>42185</v>
          </cell>
          <cell r="C9478" t="str">
            <v>C61790</v>
          </cell>
          <cell r="D9478" t="str">
            <v>The Tip Tap Room</v>
          </cell>
          <cell r="E9478" t="str">
            <v>MA</v>
          </cell>
          <cell r="F9478" t="str">
            <v>P1</v>
          </cell>
          <cell r="G9478" t="str">
            <v>SMALL</v>
          </cell>
          <cell r="H9478" t="str">
            <v>IH</v>
          </cell>
          <cell r="I9478" t="str">
            <v>0027951 - NORTHWESTERN BENEFIT ASSOC INSURANCE AGCY INC</v>
          </cell>
        </row>
        <row r="9479">
          <cell r="A9479" t="str">
            <v>C61791IH</v>
          </cell>
          <cell r="B9479">
            <v>42185</v>
          </cell>
          <cell r="C9479" t="str">
            <v>C61791</v>
          </cell>
          <cell r="D9479" t="str">
            <v>Federation of State Conservation</v>
          </cell>
          <cell r="E9479" t="str">
            <v>ME</v>
          </cell>
          <cell r="F9479" t="str">
            <v>P1</v>
          </cell>
          <cell r="G9479" t="str">
            <v>SMALL</v>
          </cell>
          <cell r="H9479" t="str">
            <v>IH</v>
          </cell>
          <cell r="I9479" t="str">
            <v>0027885 - HEALEY &amp; ASSOCIATES INC</v>
          </cell>
        </row>
        <row r="9480">
          <cell r="A9480" t="str">
            <v>C61792IA</v>
          </cell>
          <cell r="B9480">
            <v>42185</v>
          </cell>
          <cell r="C9480" t="str">
            <v>C61792</v>
          </cell>
          <cell r="D9480" t="str">
            <v>MTechnology Inc</v>
          </cell>
          <cell r="E9480" t="str">
            <v>MA</v>
          </cell>
          <cell r="F9480" t="str">
            <v>P1</v>
          </cell>
          <cell r="G9480" t="str">
            <v>SMALL</v>
          </cell>
          <cell r="H9480" t="str">
            <v>IA</v>
          </cell>
          <cell r="I9480" t="str">
            <v>0028110 - UNITED BUSINESSMANS INSURANCE AGENCY</v>
          </cell>
        </row>
        <row r="9481">
          <cell r="A9481" t="str">
            <v>C61793IV</v>
          </cell>
          <cell r="B9481">
            <v>42185</v>
          </cell>
          <cell r="C9481" t="str">
            <v>C61793</v>
          </cell>
          <cell r="D9481" t="str">
            <v>Gray Physical Therapy Center, PA</v>
          </cell>
          <cell r="E9481" t="str">
            <v>ME</v>
          </cell>
          <cell r="F9481" t="str">
            <v>P1</v>
          </cell>
          <cell r="G9481" t="str">
            <v>SMALL</v>
          </cell>
          <cell r="H9481" t="str">
            <v>IV</v>
          </cell>
          <cell r="I9481" t="str">
            <v>0028036 - LMR INSURANCE INC</v>
          </cell>
        </row>
        <row r="9482">
          <cell r="A9482" t="str">
            <v>C61797JH</v>
          </cell>
          <cell r="B9482">
            <v>42185</v>
          </cell>
          <cell r="C9482" t="str">
            <v>C61797</v>
          </cell>
          <cell r="D9482" t="str">
            <v>Mariner Resort, LLC</v>
          </cell>
          <cell r="E9482" t="str">
            <v>ME</v>
          </cell>
          <cell r="F9482" t="str">
            <v>P1</v>
          </cell>
          <cell r="G9482" t="str">
            <v>SMALL</v>
          </cell>
          <cell r="H9482" t="str">
            <v>JH</v>
          </cell>
          <cell r="I9482" t="str">
            <v>0028049 - MORRIS INSURANCE SERVICES INC</v>
          </cell>
        </row>
        <row r="9483">
          <cell r="A9483" t="str">
            <v>C61798JH</v>
          </cell>
          <cell r="B9483">
            <v>42185</v>
          </cell>
          <cell r="C9483" t="str">
            <v>C61798</v>
          </cell>
          <cell r="D9483" t="str">
            <v>Dark Harbor Boat Yard Corp.</v>
          </cell>
          <cell r="E9483" t="str">
            <v>ME</v>
          </cell>
          <cell r="F9483" t="str">
            <v>P1</v>
          </cell>
          <cell r="G9483" t="str">
            <v>SMALL</v>
          </cell>
          <cell r="H9483" t="str">
            <v>JH</v>
          </cell>
          <cell r="I9483" t="str">
            <v>0028034 - ALLEN FINANCIAL GROUP</v>
          </cell>
        </row>
        <row r="9484">
          <cell r="A9484" t="str">
            <v>C61798PO</v>
          </cell>
          <cell r="B9484">
            <v>42185</v>
          </cell>
          <cell r="C9484" t="str">
            <v>C61798</v>
          </cell>
          <cell r="D9484" t="str">
            <v>Dark Harbor Boat Yard Corp.</v>
          </cell>
          <cell r="E9484" t="str">
            <v>ME</v>
          </cell>
          <cell r="F9484" t="str">
            <v>P1</v>
          </cell>
          <cell r="G9484" t="str">
            <v>SMALL</v>
          </cell>
          <cell r="H9484" t="str">
            <v>PO</v>
          </cell>
          <cell r="I9484" t="str">
            <v>0028034 - ALLEN FINANCIAL GROUP</v>
          </cell>
        </row>
        <row r="9485">
          <cell r="A9485" t="str">
            <v>C61799IV</v>
          </cell>
          <cell r="B9485">
            <v>42185</v>
          </cell>
          <cell r="C9485" t="str">
            <v>C61799</v>
          </cell>
          <cell r="D9485" t="str">
            <v>Pierce Furniture Corp.</v>
          </cell>
          <cell r="E9485" t="str">
            <v>ME</v>
          </cell>
          <cell r="F9485" t="str">
            <v>P1</v>
          </cell>
          <cell r="G9485" t="str">
            <v>SMALL</v>
          </cell>
          <cell r="H9485" t="str">
            <v>IV</v>
          </cell>
          <cell r="I9485" t="str">
            <v>0028028 - BUSINESS INSURANCE AGENCY</v>
          </cell>
        </row>
        <row r="9486">
          <cell r="A9486" t="str">
            <v>C61802JH</v>
          </cell>
          <cell r="B9486">
            <v>42185</v>
          </cell>
          <cell r="C9486" t="str">
            <v>C61802</v>
          </cell>
          <cell r="D9486" t="str">
            <v>Casco Bay Construction</v>
          </cell>
          <cell r="E9486" t="str">
            <v>ME</v>
          </cell>
          <cell r="F9486" t="str">
            <v>P1</v>
          </cell>
          <cell r="G9486" t="str">
            <v>SMALL</v>
          </cell>
          <cell r="H9486" t="str">
            <v>JH</v>
          </cell>
          <cell r="I9486" t="str">
            <v>0028031 - EMPLOYEE BENEFITS GROUP LLC</v>
          </cell>
        </row>
        <row r="9487">
          <cell r="A9487" t="str">
            <v>C61804JH</v>
          </cell>
          <cell r="B9487">
            <v>42185</v>
          </cell>
          <cell r="C9487" t="str">
            <v>C61804</v>
          </cell>
          <cell r="D9487" t="str">
            <v>Stoddard L. Smith, P.A.</v>
          </cell>
          <cell r="E9487" t="str">
            <v>ME</v>
          </cell>
          <cell r="F9487" t="str">
            <v>P1</v>
          </cell>
          <cell r="G9487" t="str">
            <v>SMALL</v>
          </cell>
          <cell r="H9487" t="str">
            <v>JH</v>
          </cell>
          <cell r="I9487" t="str">
            <v>0028062 - EMPLOYEE BENEFITS GROUP LLC</v>
          </cell>
        </row>
        <row r="9488">
          <cell r="A9488" t="str">
            <v>C61805IV</v>
          </cell>
          <cell r="B9488">
            <v>42185</v>
          </cell>
          <cell r="C9488" t="str">
            <v>C61805</v>
          </cell>
          <cell r="D9488" t="str">
            <v>National Payroll Services</v>
          </cell>
          <cell r="E9488" t="str">
            <v>NH</v>
          </cell>
          <cell r="F9488" t="str">
            <v>P1</v>
          </cell>
          <cell r="G9488" t="str">
            <v>SMALL</v>
          </cell>
          <cell r="H9488" t="str">
            <v>IV</v>
          </cell>
          <cell r="I9488" t="str">
            <v>0027954 - NEW ENGLAND EMPLOYEE BENEFITS COUNCIL</v>
          </cell>
        </row>
        <row r="9489">
          <cell r="A9489" t="str">
            <v>C61805JM</v>
          </cell>
          <cell r="B9489">
            <v>42185</v>
          </cell>
          <cell r="C9489" t="str">
            <v>C61805</v>
          </cell>
          <cell r="D9489" t="str">
            <v>National Payroll Services</v>
          </cell>
          <cell r="E9489" t="str">
            <v>NH</v>
          </cell>
          <cell r="F9489" t="str">
            <v>P1</v>
          </cell>
          <cell r="G9489" t="str">
            <v>SMALL</v>
          </cell>
          <cell r="H9489" t="str">
            <v>JM</v>
          </cell>
          <cell r="I9489" t="str">
            <v>0027954 - NEW ENGLAND EMPLOYEE BENEFITS COUNCIL</v>
          </cell>
        </row>
        <row r="9490">
          <cell r="A9490" t="str">
            <v>C61806IH</v>
          </cell>
          <cell r="B9490">
            <v>42185</v>
          </cell>
          <cell r="C9490" t="str">
            <v>C61806</v>
          </cell>
          <cell r="D9490" t="str">
            <v>King McNamara Moriarty</v>
          </cell>
          <cell r="E9490" t="str">
            <v>MA</v>
          </cell>
          <cell r="F9490" t="str">
            <v>P1</v>
          </cell>
          <cell r="G9490" t="str">
            <v>SMALL</v>
          </cell>
          <cell r="H9490" t="str">
            <v>IH</v>
          </cell>
          <cell r="I9490" t="str">
            <v>0030392 - DIGITAL INSURANCE AGENCY INC</v>
          </cell>
        </row>
        <row r="9491">
          <cell r="A9491" t="str">
            <v>C61808IH</v>
          </cell>
          <cell r="B9491">
            <v>42185</v>
          </cell>
          <cell r="C9491" t="str">
            <v>C61808</v>
          </cell>
          <cell r="D9491" t="str">
            <v>Klin Spirits LLC</v>
          </cell>
          <cell r="E9491" t="str">
            <v>MA</v>
          </cell>
          <cell r="F9491" t="str">
            <v>P1</v>
          </cell>
          <cell r="G9491" t="str">
            <v>SMALL</v>
          </cell>
          <cell r="H9491" t="str">
            <v>IH</v>
          </cell>
          <cell r="I9491" t="str">
            <v>0028114 - NEW ENGLAND MEDICAL INS AGENCY LLC</v>
          </cell>
        </row>
        <row r="9492">
          <cell r="A9492" t="str">
            <v>C61810IV</v>
          </cell>
          <cell r="B9492">
            <v>42185</v>
          </cell>
          <cell r="C9492" t="str">
            <v>C61810</v>
          </cell>
          <cell r="D9492" t="str">
            <v>Plastic &amp; Hand Surgical Associates</v>
          </cell>
          <cell r="E9492" t="str">
            <v>ME</v>
          </cell>
          <cell r="F9492" t="str">
            <v>P1</v>
          </cell>
          <cell r="G9492" t="str">
            <v>SMALL</v>
          </cell>
          <cell r="H9492" t="str">
            <v>IV</v>
          </cell>
          <cell r="I9492" t="str">
            <v>0028956 - HOLDEN INSURANCE AGENCY</v>
          </cell>
        </row>
        <row r="9493">
          <cell r="A9493" t="str">
            <v>C61810PO</v>
          </cell>
          <cell r="B9493">
            <v>42185</v>
          </cell>
          <cell r="C9493" t="str">
            <v>C61810</v>
          </cell>
          <cell r="D9493" t="str">
            <v>Plastic &amp; Hand Surgical Associates</v>
          </cell>
          <cell r="E9493" t="str">
            <v>ME</v>
          </cell>
          <cell r="F9493" t="str">
            <v>P1</v>
          </cell>
          <cell r="G9493" t="str">
            <v>SMALL</v>
          </cell>
          <cell r="H9493" t="str">
            <v>PO</v>
          </cell>
          <cell r="I9493" t="str">
            <v>0028956 - HOLDEN INSURANCE AGENCY</v>
          </cell>
        </row>
        <row r="9494">
          <cell r="A9494" t="str">
            <v>C61811JH</v>
          </cell>
          <cell r="B9494">
            <v>42185</v>
          </cell>
          <cell r="C9494" t="str">
            <v>C61811</v>
          </cell>
          <cell r="D9494" t="str">
            <v>Perras Ace Inc</v>
          </cell>
          <cell r="E9494" t="str">
            <v>NH</v>
          </cell>
          <cell r="F9494" t="str">
            <v>P1</v>
          </cell>
          <cell r="G9494" t="str">
            <v>SMALL</v>
          </cell>
          <cell r="H9494" t="str">
            <v>JH</v>
          </cell>
          <cell r="I9494" t="str">
            <v>0028095 - NEW ENGLAND EMPLOYEE BENEFITS COUNCIL</v>
          </cell>
        </row>
        <row r="9495">
          <cell r="A9495" t="str">
            <v>C61812JH</v>
          </cell>
          <cell r="B9495">
            <v>42185</v>
          </cell>
          <cell r="C9495" t="str">
            <v>C61812</v>
          </cell>
          <cell r="D9495" t="str">
            <v>Abacus Consulting LLC</v>
          </cell>
          <cell r="E9495" t="str">
            <v>NH</v>
          </cell>
          <cell r="F9495" t="str">
            <v>P1</v>
          </cell>
          <cell r="G9495" t="str">
            <v>SMALL</v>
          </cell>
          <cell r="H9495" t="str">
            <v>JH</v>
          </cell>
          <cell r="I9495" t="str">
            <v>0030336 - RICHARDS GROUP</v>
          </cell>
        </row>
        <row r="9496">
          <cell r="A9496" t="str">
            <v>C61813IA</v>
          </cell>
          <cell r="B9496">
            <v>42185</v>
          </cell>
          <cell r="C9496" t="str">
            <v>C61813</v>
          </cell>
          <cell r="D9496" t="str">
            <v>Block &amp; Leviton LLP</v>
          </cell>
          <cell r="E9496" t="str">
            <v>MA</v>
          </cell>
          <cell r="F9496" t="str">
            <v>P1</v>
          </cell>
          <cell r="G9496" t="str">
            <v>SMALL</v>
          </cell>
          <cell r="H9496" t="str">
            <v>IA</v>
          </cell>
          <cell r="I9496" t="str">
            <v>0032040 - BRUCE CROHN LLC</v>
          </cell>
        </row>
        <row r="9497">
          <cell r="A9497" t="str">
            <v>C61813IH</v>
          </cell>
          <cell r="B9497">
            <v>42185</v>
          </cell>
          <cell r="C9497" t="str">
            <v>C61813</v>
          </cell>
          <cell r="D9497" t="str">
            <v>Block &amp; Leviton LLP</v>
          </cell>
          <cell r="E9497" t="str">
            <v>MA</v>
          </cell>
          <cell r="F9497" t="str">
            <v>P1</v>
          </cell>
          <cell r="G9497" t="str">
            <v>SMALL</v>
          </cell>
          <cell r="H9497" t="str">
            <v>IH</v>
          </cell>
          <cell r="I9497" t="str">
            <v>0032040 - BRUCE CROHN LLC</v>
          </cell>
        </row>
        <row r="9498">
          <cell r="A9498" t="str">
            <v>C61815IH</v>
          </cell>
          <cell r="B9498">
            <v>42185</v>
          </cell>
          <cell r="C9498" t="str">
            <v>C61815</v>
          </cell>
          <cell r="D9498" t="str">
            <v>Woburn Concrete &amp; Masonry Supply</v>
          </cell>
          <cell r="E9498" t="str">
            <v>MA</v>
          </cell>
          <cell r="F9498" t="str">
            <v>P1</v>
          </cell>
          <cell r="G9498" t="str">
            <v>SMALL</v>
          </cell>
          <cell r="H9498" t="str">
            <v>IH</v>
          </cell>
          <cell r="I9498" t="str">
            <v>0028102 - TGA CROSS INSURANCE INC</v>
          </cell>
        </row>
        <row r="9499">
          <cell r="A9499" t="str">
            <v>C61817JH</v>
          </cell>
          <cell r="B9499">
            <v>42185</v>
          </cell>
          <cell r="C9499" t="str">
            <v>C61817</v>
          </cell>
          <cell r="D9499" t="str">
            <v>Personal Onsite Development</v>
          </cell>
          <cell r="E9499" t="str">
            <v>ME</v>
          </cell>
          <cell r="F9499" t="str">
            <v>P1</v>
          </cell>
          <cell r="G9499" t="str">
            <v>SMALL</v>
          </cell>
          <cell r="H9499" t="str">
            <v>JH</v>
          </cell>
          <cell r="I9499" t="str">
            <v>0028039 - BENEMAX, INC.</v>
          </cell>
        </row>
        <row r="9500">
          <cell r="A9500" t="str">
            <v>C61818IV</v>
          </cell>
          <cell r="B9500">
            <v>42185</v>
          </cell>
          <cell r="C9500" t="str">
            <v>C61818</v>
          </cell>
          <cell r="D9500" t="str">
            <v>Annabessacook Veterinary Clinic, PA</v>
          </cell>
          <cell r="E9500" t="str">
            <v>ME</v>
          </cell>
          <cell r="F9500" t="str">
            <v>P1</v>
          </cell>
          <cell r="G9500" t="str">
            <v>SMALL</v>
          </cell>
          <cell r="H9500" t="str">
            <v>IV</v>
          </cell>
          <cell r="I9500" t="str">
            <v>0028097 - NORTON FINANCIAL SERVICES INC</v>
          </cell>
        </row>
        <row r="9501">
          <cell r="A9501" t="str">
            <v>C61819JH</v>
          </cell>
          <cell r="B9501">
            <v>42185</v>
          </cell>
          <cell r="C9501" t="str">
            <v>C61819</v>
          </cell>
          <cell r="D9501" t="str">
            <v>C.W. Martin Concrete, Inc.</v>
          </cell>
          <cell r="E9501" t="str">
            <v>ME</v>
          </cell>
          <cell r="F9501" t="str">
            <v>P1</v>
          </cell>
          <cell r="G9501" t="str">
            <v>SMALL</v>
          </cell>
          <cell r="H9501" t="str">
            <v>JH</v>
          </cell>
          <cell r="I9501" t="str">
            <v>0028115 - PM CONSULTING LLC</v>
          </cell>
        </row>
        <row r="9502">
          <cell r="A9502" t="str">
            <v>C61821IV</v>
          </cell>
          <cell r="B9502">
            <v>42185</v>
          </cell>
          <cell r="C9502" t="str">
            <v>C61821</v>
          </cell>
          <cell r="D9502" t="str">
            <v>Shyers Lobster Pounds Inc</v>
          </cell>
          <cell r="E9502" t="str">
            <v>NH</v>
          </cell>
          <cell r="F9502" t="str">
            <v>P1</v>
          </cell>
          <cell r="G9502" t="str">
            <v>SMALL</v>
          </cell>
          <cell r="H9502" t="str">
            <v>IV</v>
          </cell>
          <cell r="I9502" t="str">
            <v>0028052 - BEACON INTEGRATED RESOURCES</v>
          </cell>
        </row>
        <row r="9503">
          <cell r="A9503" t="str">
            <v>C61822JH</v>
          </cell>
          <cell r="B9503">
            <v>42185</v>
          </cell>
          <cell r="C9503" t="str">
            <v>C61822</v>
          </cell>
          <cell r="D9503" t="str">
            <v>WGR, Inc.</v>
          </cell>
          <cell r="E9503" t="str">
            <v>ME</v>
          </cell>
          <cell r="F9503" t="str">
            <v>P1</v>
          </cell>
          <cell r="G9503" t="str">
            <v>SMALL</v>
          </cell>
          <cell r="H9503" t="str">
            <v>JH</v>
          </cell>
          <cell r="I9503" t="str">
            <v>0028092 - NORTON FINANCIAL SERVICES INC</v>
          </cell>
        </row>
        <row r="9504">
          <cell r="A9504" t="str">
            <v>C61822PO</v>
          </cell>
          <cell r="B9504">
            <v>42185</v>
          </cell>
          <cell r="C9504" t="str">
            <v>C61822</v>
          </cell>
          <cell r="D9504" t="str">
            <v>WGR, Inc.</v>
          </cell>
          <cell r="E9504" t="str">
            <v>ME</v>
          </cell>
          <cell r="F9504" t="str">
            <v>P1</v>
          </cell>
          <cell r="G9504" t="str">
            <v>SMALL</v>
          </cell>
          <cell r="H9504" t="str">
            <v>PO</v>
          </cell>
          <cell r="I9504" t="str">
            <v>0028092 - NORTON FINANCIAL SERVICES INC</v>
          </cell>
        </row>
        <row r="9505">
          <cell r="A9505" t="str">
            <v>C61823IH</v>
          </cell>
          <cell r="B9505">
            <v>42185</v>
          </cell>
          <cell r="C9505" t="str">
            <v>C61823</v>
          </cell>
          <cell r="D9505" t="str">
            <v>Wentworth Technology, Inc.</v>
          </cell>
          <cell r="E9505" t="str">
            <v>ME</v>
          </cell>
          <cell r="F9505" t="str">
            <v>P1</v>
          </cell>
          <cell r="G9505" t="str">
            <v>SMALL</v>
          </cell>
          <cell r="H9505" t="str">
            <v>IH</v>
          </cell>
          <cell r="I9505" t="str">
            <v>0028103 - ROWLEY AGENCY INC</v>
          </cell>
        </row>
        <row r="9506">
          <cell r="A9506" t="str">
            <v>C61824IH</v>
          </cell>
          <cell r="B9506">
            <v>42185</v>
          </cell>
          <cell r="C9506" t="str">
            <v>C61824</v>
          </cell>
          <cell r="D9506" t="str">
            <v>Penobscot Bay YMCA</v>
          </cell>
          <cell r="E9506" t="str">
            <v>ME</v>
          </cell>
          <cell r="F9506" t="str">
            <v>P1</v>
          </cell>
          <cell r="G9506" t="str">
            <v>SMALL</v>
          </cell>
          <cell r="H9506" t="str">
            <v>IH</v>
          </cell>
          <cell r="I9506" t="str">
            <v>0028060 - ALLEN FINANCIAL GROUP</v>
          </cell>
        </row>
        <row r="9507">
          <cell r="A9507" t="str">
            <v>C61824JH</v>
          </cell>
          <cell r="B9507">
            <v>42185</v>
          </cell>
          <cell r="C9507" t="str">
            <v>C61824</v>
          </cell>
          <cell r="D9507" t="str">
            <v>Penobscot Bay YMCA</v>
          </cell>
          <cell r="E9507" t="str">
            <v>ME</v>
          </cell>
          <cell r="F9507" t="str">
            <v>P1</v>
          </cell>
          <cell r="G9507" t="str">
            <v>SMALL</v>
          </cell>
          <cell r="H9507" t="str">
            <v>JH</v>
          </cell>
          <cell r="I9507" t="str">
            <v>0028060 - ALLEN FINANCIAL GROUP</v>
          </cell>
        </row>
        <row r="9508">
          <cell r="A9508" t="str">
            <v>C61826PO</v>
          </cell>
          <cell r="B9508">
            <v>42185</v>
          </cell>
          <cell r="C9508" t="str">
            <v>C61826</v>
          </cell>
          <cell r="D9508" t="str">
            <v>Trask-Decrow Machinery Inc</v>
          </cell>
          <cell r="E9508" t="str">
            <v>ME</v>
          </cell>
          <cell r="F9508" t="str">
            <v>P1</v>
          </cell>
          <cell r="G9508" t="str">
            <v>SMALL</v>
          </cell>
          <cell r="H9508" t="str">
            <v>PO</v>
          </cell>
          <cell r="I9508" t="str">
            <v>0028087 - NORTON FINANCIAL SERVICES INC</v>
          </cell>
        </row>
        <row r="9509">
          <cell r="A9509" t="str">
            <v>C61827IH</v>
          </cell>
          <cell r="B9509">
            <v>42185</v>
          </cell>
          <cell r="C9509" t="str">
            <v>C61827</v>
          </cell>
          <cell r="D9509" t="str">
            <v>Modern Floors Inc</v>
          </cell>
          <cell r="E9509" t="str">
            <v>MA</v>
          </cell>
          <cell r="F9509" t="str">
            <v>P1</v>
          </cell>
          <cell r="G9509" t="str">
            <v>SMALL</v>
          </cell>
          <cell r="H9509" t="str">
            <v>IH</v>
          </cell>
          <cell r="I9509" t="str">
            <v>0028080 - BAR INSURANCE BROKERAGE INC</v>
          </cell>
        </row>
        <row r="9510">
          <cell r="A9510" t="str">
            <v>C61828IH</v>
          </cell>
          <cell r="B9510">
            <v>42185</v>
          </cell>
          <cell r="C9510" t="str">
            <v>C61828</v>
          </cell>
          <cell r="D9510" t="str">
            <v>Bassill Klovee and Budreau LLP</v>
          </cell>
          <cell r="E9510" t="str">
            <v>MA</v>
          </cell>
          <cell r="F9510" t="str">
            <v>P1</v>
          </cell>
          <cell r="G9510" t="str">
            <v>SMALL</v>
          </cell>
          <cell r="H9510" t="str">
            <v>IH</v>
          </cell>
          <cell r="I9510" t="str">
            <v>0028117 - PAYCHEX AGENCY INC</v>
          </cell>
        </row>
        <row r="9511">
          <cell r="A9511" t="str">
            <v>C61831IV</v>
          </cell>
          <cell r="B9511">
            <v>42185</v>
          </cell>
          <cell r="C9511" t="str">
            <v>C61831</v>
          </cell>
          <cell r="D9511" t="str">
            <v>FWC, Inc.</v>
          </cell>
          <cell r="E9511" t="str">
            <v>ME</v>
          </cell>
          <cell r="F9511" t="str">
            <v>P1</v>
          </cell>
          <cell r="G9511" t="str">
            <v>SMALL</v>
          </cell>
          <cell r="H9511" t="str">
            <v>IV</v>
          </cell>
          <cell r="I9511" t="str">
            <v>0028044 - ACADIA BENEFITS INC</v>
          </cell>
        </row>
        <row r="9512">
          <cell r="A9512" t="str">
            <v>C61832IV</v>
          </cell>
          <cell r="B9512">
            <v>42185</v>
          </cell>
          <cell r="C9512" t="str">
            <v>C61832</v>
          </cell>
          <cell r="D9512" t="str">
            <v>PD, Inc.</v>
          </cell>
          <cell r="E9512" t="str">
            <v>ME</v>
          </cell>
          <cell r="F9512" t="str">
            <v>P1</v>
          </cell>
          <cell r="G9512" t="str">
            <v>SMALL</v>
          </cell>
          <cell r="H9512" t="str">
            <v>IV</v>
          </cell>
          <cell r="I9512" t="str">
            <v>0028058 - ACADIA BENEFITS INC</v>
          </cell>
        </row>
        <row r="9513">
          <cell r="A9513" t="str">
            <v>C61833IV</v>
          </cell>
          <cell r="B9513">
            <v>42185</v>
          </cell>
          <cell r="C9513" t="str">
            <v>C61833</v>
          </cell>
          <cell r="D9513" t="str">
            <v>Driver Leasing Company</v>
          </cell>
          <cell r="E9513" t="str">
            <v>ME</v>
          </cell>
          <cell r="F9513" t="str">
            <v>P1</v>
          </cell>
          <cell r="G9513" t="str">
            <v>SMALL</v>
          </cell>
          <cell r="H9513" t="str">
            <v>IV</v>
          </cell>
          <cell r="I9513" t="str">
            <v>0028042 - ACADIA BENEFITS INC</v>
          </cell>
        </row>
        <row r="9514">
          <cell r="A9514" t="str">
            <v>C61834IV</v>
          </cell>
          <cell r="B9514">
            <v>42185</v>
          </cell>
          <cell r="C9514" t="str">
            <v>C61834</v>
          </cell>
          <cell r="D9514" t="str">
            <v>MOD, Inc.</v>
          </cell>
          <cell r="E9514" t="str">
            <v>ME</v>
          </cell>
          <cell r="F9514" t="str">
            <v>P1</v>
          </cell>
          <cell r="G9514" t="str">
            <v>SMALL</v>
          </cell>
          <cell r="H9514" t="str">
            <v>IV</v>
          </cell>
          <cell r="I9514" t="str">
            <v>0028043 - ACADIA BENEFITS INC</v>
          </cell>
        </row>
        <row r="9515">
          <cell r="A9515" t="str">
            <v>C61836IV</v>
          </cell>
          <cell r="B9515">
            <v>42185</v>
          </cell>
          <cell r="C9515" t="str">
            <v>C61836</v>
          </cell>
          <cell r="D9515" t="str">
            <v>Sproxil Inc</v>
          </cell>
          <cell r="E9515" t="str">
            <v>MA</v>
          </cell>
          <cell r="F9515" t="str">
            <v>P1</v>
          </cell>
          <cell r="G9515" t="str">
            <v>SMALL</v>
          </cell>
          <cell r="H9515" t="str">
            <v>IV</v>
          </cell>
          <cell r="I9515" t="str">
            <v>0028118 - UNITED BUSINESSMANS INSURANCE AGENCY</v>
          </cell>
        </row>
        <row r="9516">
          <cell r="A9516" t="str">
            <v>C61837IH</v>
          </cell>
          <cell r="B9516">
            <v>42185</v>
          </cell>
          <cell r="C9516" t="str">
            <v>C61837</v>
          </cell>
          <cell r="D9516" t="str">
            <v>Dow &amp; Coulombe, Inc.</v>
          </cell>
          <cell r="E9516" t="str">
            <v>ME</v>
          </cell>
          <cell r="F9516" t="str">
            <v>P1</v>
          </cell>
          <cell r="G9516" t="str">
            <v>SMALL</v>
          </cell>
          <cell r="H9516" t="str">
            <v>IH</v>
          </cell>
          <cell r="I9516" t="str">
            <v>0028029 - CLARK INSURANCE</v>
          </cell>
        </row>
        <row r="9517">
          <cell r="A9517" t="str">
            <v>C61838IH</v>
          </cell>
          <cell r="B9517">
            <v>42185</v>
          </cell>
          <cell r="C9517" t="str">
            <v>C61838</v>
          </cell>
          <cell r="D9517" t="str">
            <v>DFD Russell Medical Center</v>
          </cell>
          <cell r="E9517" t="str">
            <v>ME</v>
          </cell>
          <cell r="F9517" t="str">
            <v>P1</v>
          </cell>
          <cell r="G9517" t="str">
            <v>CRC</v>
          </cell>
          <cell r="H9517" t="str">
            <v>IH</v>
          </cell>
          <cell r="I9517" t="str">
            <v>0031458 - NORTON FINANCIAL SERVICES INC</v>
          </cell>
        </row>
        <row r="9518">
          <cell r="A9518" t="str">
            <v>C61838IV</v>
          </cell>
          <cell r="B9518">
            <v>42185</v>
          </cell>
          <cell r="C9518" t="str">
            <v>C61838</v>
          </cell>
          <cell r="D9518" t="str">
            <v>DFD Russell Medical Center</v>
          </cell>
          <cell r="E9518" t="str">
            <v>ME</v>
          </cell>
          <cell r="F9518" t="str">
            <v>P1</v>
          </cell>
          <cell r="G9518" t="str">
            <v>CRC</v>
          </cell>
          <cell r="H9518" t="str">
            <v>IV</v>
          </cell>
          <cell r="I9518" t="str">
            <v>0031458 - NORTON FINANCIAL SERVICES INC</v>
          </cell>
        </row>
        <row r="9519">
          <cell r="A9519" t="str">
            <v>C61842IH</v>
          </cell>
          <cell r="B9519">
            <v>42185</v>
          </cell>
          <cell r="C9519" t="str">
            <v>C61842</v>
          </cell>
          <cell r="D9519" t="str">
            <v>Bigelow Electrical Company, Inc</v>
          </cell>
          <cell r="E9519" t="str">
            <v>MA</v>
          </cell>
          <cell r="F9519" t="str">
            <v>P1</v>
          </cell>
          <cell r="G9519" t="str">
            <v>SMALL</v>
          </cell>
          <cell r="H9519" t="str">
            <v>IH</v>
          </cell>
          <cell r="I9519" t="str">
            <v>0028020 - FMG INSURANCE AGENCY INC</v>
          </cell>
        </row>
        <row r="9520">
          <cell r="A9520" t="str">
            <v>C61842JA</v>
          </cell>
          <cell r="B9520">
            <v>42185</v>
          </cell>
          <cell r="C9520" t="str">
            <v>C61842</v>
          </cell>
          <cell r="D9520" t="str">
            <v>Bigelow Electrical Company, Inc</v>
          </cell>
          <cell r="E9520" t="str">
            <v>MA</v>
          </cell>
          <cell r="F9520" t="str">
            <v>P1</v>
          </cell>
          <cell r="G9520" t="str">
            <v>SMALL</v>
          </cell>
          <cell r="H9520" t="str">
            <v>JA</v>
          </cell>
          <cell r="I9520" t="str">
            <v>0028020 - FMG INSURANCE AGENCY INC</v>
          </cell>
        </row>
        <row r="9521">
          <cell r="A9521" t="str">
            <v>C61843IH</v>
          </cell>
          <cell r="B9521">
            <v>42185</v>
          </cell>
          <cell r="C9521" t="str">
            <v>C61843</v>
          </cell>
          <cell r="D9521" t="str">
            <v>PeopleGIS</v>
          </cell>
          <cell r="E9521" t="str">
            <v>MA</v>
          </cell>
          <cell r="F9521" t="str">
            <v>P1</v>
          </cell>
          <cell r="G9521" t="str">
            <v>SMALL</v>
          </cell>
          <cell r="H9521" t="str">
            <v>IH</v>
          </cell>
          <cell r="I9521" t="str">
            <v>0028119 - UNITED BUSINESSMANS INSURANCE AGENCY</v>
          </cell>
        </row>
        <row r="9522">
          <cell r="A9522" t="str">
            <v>C61844JH</v>
          </cell>
          <cell r="B9522">
            <v>42185</v>
          </cell>
          <cell r="C9522" t="str">
            <v>C61844</v>
          </cell>
          <cell r="D9522" t="str">
            <v>Surprise Advertising, Inc.</v>
          </cell>
          <cell r="E9522" t="str">
            <v>ME</v>
          </cell>
          <cell r="F9522" t="str">
            <v>P1</v>
          </cell>
          <cell r="G9522" t="str">
            <v>SMALL</v>
          </cell>
          <cell r="H9522" t="str">
            <v>JH</v>
          </cell>
          <cell r="I9522" t="str">
            <v>0028035 - HOLDEN INSURANCE AGENCY</v>
          </cell>
        </row>
        <row r="9523">
          <cell r="A9523" t="str">
            <v>C61846IH</v>
          </cell>
          <cell r="B9523">
            <v>42185</v>
          </cell>
          <cell r="C9523" t="str">
            <v>C61846</v>
          </cell>
          <cell r="D9523" t="str">
            <v>Maine Mall Eye Care</v>
          </cell>
          <cell r="E9523" t="str">
            <v>ME</v>
          </cell>
          <cell r="F9523" t="str">
            <v>P1</v>
          </cell>
          <cell r="G9523" t="str">
            <v>SMALL</v>
          </cell>
          <cell r="H9523" t="str">
            <v>IH</v>
          </cell>
          <cell r="I9523" t="str">
            <v>0028048 - ANASTASOFF, MARK T</v>
          </cell>
        </row>
        <row r="9524">
          <cell r="A9524" t="str">
            <v>C61847IH</v>
          </cell>
          <cell r="B9524">
            <v>42185</v>
          </cell>
          <cell r="C9524" t="str">
            <v>C61847</v>
          </cell>
          <cell r="D9524" t="str">
            <v>First Highland Corp</v>
          </cell>
          <cell r="E9524" t="str">
            <v>MA</v>
          </cell>
          <cell r="F9524" t="str">
            <v>P1</v>
          </cell>
          <cell r="G9524" t="str">
            <v>SMALL</v>
          </cell>
          <cell r="H9524" t="str">
            <v>IH</v>
          </cell>
          <cell r="I9524" t="str">
            <v>0028023 - DIXON ASSOCIATES INC</v>
          </cell>
        </row>
        <row r="9525">
          <cell r="A9525" t="str">
            <v>C61847MI</v>
          </cell>
          <cell r="B9525">
            <v>42185</v>
          </cell>
          <cell r="C9525" t="str">
            <v>C61847</v>
          </cell>
          <cell r="D9525" t="str">
            <v>First Highland Corp</v>
          </cell>
          <cell r="E9525" t="str">
            <v>MA</v>
          </cell>
          <cell r="F9525" t="str">
            <v>P1</v>
          </cell>
          <cell r="G9525" t="str">
            <v>MCARE</v>
          </cell>
          <cell r="H9525" t="str">
            <v>MI</v>
          </cell>
          <cell r="I9525" t="str">
            <v>0028023 - DIXON ASSOCIATES INC</v>
          </cell>
        </row>
        <row r="9526">
          <cell r="A9526" t="str">
            <v>C61849IA</v>
          </cell>
          <cell r="B9526">
            <v>42185</v>
          </cell>
          <cell r="C9526" t="str">
            <v>C61849</v>
          </cell>
          <cell r="D9526" t="str">
            <v>Army Barracks Inc</v>
          </cell>
          <cell r="E9526" t="str">
            <v>MA</v>
          </cell>
          <cell r="F9526" t="str">
            <v>P1</v>
          </cell>
          <cell r="G9526" t="str">
            <v>SMALL</v>
          </cell>
          <cell r="H9526" t="str">
            <v>IA</v>
          </cell>
          <cell r="I9526" t="str">
            <v>0030767 - GIANNATTASIO, MICHAEL A</v>
          </cell>
        </row>
        <row r="9527">
          <cell r="A9527" t="str">
            <v>C61849IH</v>
          </cell>
          <cell r="B9527">
            <v>42185</v>
          </cell>
          <cell r="C9527" t="str">
            <v>C61849</v>
          </cell>
          <cell r="D9527" t="str">
            <v>Army Barracks Inc</v>
          </cell>
          <cell r="E9527" t="str">
            <v>MA</v>
          </cell>
          <cell r="F9527" t="str">
            <v>P1</v>
          </cell>
          <cell r="G9527" t="str">
            <v>SMALL</v>
          </cell>
          <cell r="H9527" t="str">
            <v>IH</v>
          </cell>
          <cell r="I9527" t="str">
            <v>0030767 - GIANNATTASIO, MICHAEL A</v>
          </cell>
        </row>
        <row r="9528">
          <cell r="A9528" t="str">
            <v>C61850JH</v>
          </cell>
          <cell r="B9528">
            <v>42185</v>
          </cell>
          <cell r="C9528" t="str">
            <v>C61850</v>
          </cell>
          <cell r="D9528" t="str">
            <v>Draghi Environmental Services</v>
          </cell>
          <cell r="E9528" t="str">
            <v>NH</v>
          </cell>
          <cell r="F9528" t="str">
            <v>P1</v>
          </cell>
          <cell r="G9528" t="str">
            <v>SMALL</v>
          </cell>
          <cell r="H9528" t="str">
            <v>JH</v>
          </cell>
          <cell r="I9528" t="str">
            <v>0028643 - MORRIS INSURANCE SERVICES INC</v>
          </cell>
        </row>
        <row r="9529">
          <cell r="A9529" t="str">
            <v>C61852JH</v>
          </cell>
          <cell r="B9529">
            <v>42185</v>
          </cell>
          <cell r="C9529" t="str">
            <v>C61852</v>
          </cell>
          <cell r="D9529" t="str">
            <v>Mark C Steadman OD</v>
          </cell>
          <cell r="E9529" t="str">
            <v>NH</v>
          </cell>
          <cell r="F9529" t="str">
            <v>P1</v>
          </cell>
          <cell r="G9529" t="str">
            <v>SMALL</v>
          </cell>
          <cell r="H9529" t="str">
            <v>JH</v>
          </cell>
          <cell r="I9529" t="str">
            <v>0028076 - ESP EMPLOYEE BENEFITS STATEGIES LLC</v>
          </cell>
        </row>
        <row r="9530">
          <cell r="A9530" t="str">
            <v>C61855IV</v>
          </cell>
          <cell r="B9530">
            <v>42185</v>
          </cell>
          <cell r="C9530" t="str">
            <v>C61855</v>
          </cell>
          <cell r="D9530" t="str">
            <v>Sanflo, Inc.</v>
          </cell>
          <cell r="E9530" t="str">
            <v>ME</v>
          </cell>
          <cell r="F9530" t="str">
            <v>P1</v>
          </cell>
          <cell r="G9530" t="str">
            <v>SMALL</v>
          </cell>
          <cell r="H9530" t="str">
            <v>IV</v>
          </cell>
          <cell r="I9530" t="str">
            <v>0029215 - LONTINE JR, BERNARD J</v>
          </cell>
        </row>
        <row r="9531">
          <cell r="A9531" t="str">
            <v>C61856IH</v>
          </cell>
          <cell r="B9531">
            <v>42185</v>
          </cell>
          <cell r="C9531" t="str">
            <v>C61856</v>
          </cell>
          <cell r="D9531" t="str">
            <v>Wheeler's Bay Marine Inc</v>
          </cell>
          <cell r="E9531" t="str">
            <v>ME</v>
          </cell>
          <cell r="F9531" t="str">
            <v>P1</v>
          </cell>
          <cell r="G9531" t="str">
            <v>SMALL</v>
          </cell>
          <cell r="H9531" t="str">
            <v>IH</v>
          </cell>
          <cell r="I9531" t="str">
            <v>0028066 - JONES-HOXIE CORPORATION</v>
          </cell>
        </row>
        <row r="9532">
          <cell r="A9532" t="str">
            <v>C61858IV</v>
          </cell>
          <cell r="B9532">
            <v>42185</v>
          </cell>
          <cell r="C9532" t="str">
            <v>C61858</v>
          </cell>
          <cell r="D9532" t="str">
            <v>Thompson Trucking Inc</v>
          </cell>
          <cell r="E9532" t="str">
            <v>ME</v>
          </cell>
          <cell r="F9532" t="str">
            <v>P1</v>
          </cell>
          <cell r="G9532" t="str">
            <v>SMALL</v>
          </cell>
          <cell r="H9532" t="str">
            <v>IV</v>
          </cell>
          <cell r="I9532" t="str">
            <v>0028057 - CROSS INSURANCE</v>
          </cell>
        </row>
        <row r="9533">
          <cell r="A9533" t="str">
            <v>C61859PO</v>
          </cell>
          <cell r="B9533">
            <v>42185</v>
          </cell>
          <cell r="C9533" t="str">
            <v>C61859</v>
          </cell>
          <cell r="D9533" t="str">
            <v>Lifespan Family Healthcare, LLC</v>
          </cell>
          <cell r="E9533" t="str">
            <v>ME</v>
          </cell>
          <cell r="F9533" t="str">
            <v>P1</v>
          </cell>
          <cell r="G9533" t="str">
            <v>SMALL</v>
          </cell>
          <cell r="H9533" t="str">
            <v>PO</v>
          </cell>
          <cell r="I9533" t="str">
            <v>0028047 - ALLEN FINANCIAL GROUP</v>
          </cell>
        </row>
        <row r="9534">
          <cell r="A9534" t="str">
            <v>C61864IV</v>
          </cell>
          <cell r="B9534">
            <v>42185</v>
          </cell>
          <cell r="C9534" t="str">
            <v>C61864</v>
          </cell>
          <cell r="D9534" t="str">
            <v>Twin City Dental Lab</v>
          </cell>
          <cell r="E9534" t="str">
            <v>ME</v>
          </cell>
          <cell r="F9534" t="str">
            <v>P1</v>
          </cell>
          <cell r="G9534" t="str">
            <v>SMALL</v>
          </cell>
          <cell r="H9534" t="str">
            <v>IV</v>
          </cell>
          <cell r="I9534" t="str">
            <v>0028056 - GAGNE, ROGER N</v>
          </cell>
        </row>
        <row r="9535">
          <cell r="A9535" t="str">
            <v>C61865JH</v>
          </cell>
          <cell r="B9535">
            <v>42185</v>
          </cell>
          <cell r="C9535" t="str">
            <v>C61865</v>
          </cell>
          <cell r="D9535" t="str">
            <v>Maine Media Federal Credit Union</v>
          </cell>
          <cell r="E9535" t="str">
            <v>ME</v>
          </cell>
          <cell r="F9535" t="str">
            <v>P1</v>
          </cell>
          <cell r="G9535" t="str">
            <v>SMALL</v>
          </cell>
          <cell r="H9535" t="str">
            <v>JH</v>
          </cell>
          <cell r="I9535" t="str">
            <v>0028033 - INSURANCE TRUST</v>
          </cell>
        </row>
        <row r="9536">
          <cell r="A9536" t="str">
            <v>C61866JH</v>
          </cell>
          <cell r="B9536">
            <v>42185</v>
          </cell>
          <cell r="C9536" t="str">
            <v>C61866</v>
          </cell>
          <cell r="D9536" t="str">
            <v>Old Port Candy Co., Inc.</v>
          </cell>
          <cell r="E9536" t="str">
            <v>ME</v>
          </cell>
          <cell r="F9536" t="str">
            <v>P1</v>
          </cell>
          <cell r="G9536" t="str">
            <v>SMALL</v>
          </cell>
          <cell r="H9536" t="str">
            <v>JH</v>
          </cell>
          <cell r="I9536" t="str">
            <v>0030792 - CLARK INSURANCE</v>
          </cell>
        </row>
        <row r="9537">
          <cell r="A9537" t="str">
            <v>C61867IH</v>
          </cell>
          <cell r="B9537">
            <v>42185</v>
          </cell>
          <cell r="C9537" t="str">
            <v>C61867</v>
          </cell>
          <cell r="D9537" t="str">
            <v>Health Care Today Associates, PA</v>
          </cell>
          <cell r="E9537" t="str">
            <v>ME</v>
          </cell>
          <cell r="F9537" t="str">
            <v>P1</v>
          </cell>
          <cell r="G9537" t="str">
            <v>SMALL</v>
          </cell>
          <cell r="H9537" t="str">
            <v>IH</v>
          </cell>
          <cell r="I9537" t="str">
            <v>0028030 - GAGNE, ROGER N</v>
          </cell>
        </row>
        <row r="9538">
          <cell r="A9538" t="str">
            <v>C61868JH</v>
          </cell>
          <cell r="B9538">
            <v>42185</v>
          </cell>
          <cell r="C9538" t="str">
            <v>C61868</v>
          </cell>
          <cell r="D9538" t="str">
            <v>Raynly Foods, Inc.</v>
          </cell>
          <cell r="E9538" t="str">
            <v>ME</v>
          </cell>
          <cell r="F9538" t="str">
            <v>P1</v>
          </cell>
          <cell r="G9538" t="str">
            <v>SMALL</v>
          </cell>
          <cell r="H9538" t="str">
            <v>JH</v>
          </cell>
          <cell r="I9538" t="str">
            <v>0028045 - BUSINESS INSURANCE AGENCY</v>
          </cell>
        </row>
        <row r="9539">
          <cell r="A9539" t="str">
            <v>C61869IH</v>
          </cell>
          <cell r="B9539">
            <v>42185</v>
          </cell>
          <cell r="C9539" t="str">
            <v>C61869</v>
          </cell>
          <cell r="D9539" t="str">
            <v>Great Road Tavern LP</v>
          </cell>
          <cell r="E9539" t="str">
            <v>MA</v>
          </cell>
          <cell r="F9539" t="str">
            <v>P1</v>
          </cell>
          <cell r="G9539" t="str">
            <v>SMALL</v>
          </cell>
          <cell r="H9539" t="str">
            <v>IH</v>
          </cell>
          <cell r="I9539" t="str">
            <v>0032847 - INSIGHT INSURANCE AGENCY LLC</v>
          </cell>
        </row>
        <row r="9540">
          <cell r="A9540" t="str">
            <v>C61870IH</v>
          </cell>
          <cell r="B9540">
            <v>42185</v>
          </cell>
          <cell r="C9540" t="str">
            <v>C61870</v>
          </cell>
          <cell r="D9540" t="str">
            <v>Waters Church</v>
          </cell>
          <cell r="E9540" t="str">
            <v>MA</v>
          </cell>
          <cell r="F9540" t="str">
            <v>P1</v>
          </cell>
          <cell r="G9540" t="str">
            <v>SMALL</v>
          </cell>
          <cell r="H9540" t="str">
            <v>IH</v>
          </cell>
          <cell r="I9540" t="str">
            <v>0032822 - NFP CORPORATE SERVICES (NY) LLC</v>
          </cell>
        </row>
        <row r="9541">
          <cell r="A9541" t="str">
            <v>C61871IH</v>
          </cell>
          <cell r="B9541">
            <v>42185</v>
          </cell>
          <cell r="C9541" t="str">
            <v>C61871</v>
          </cell>
          <cell r="D9541" t="str">
            <v>GM Refrigeration Co</v>
          </cell>
          <cell r="E9541" t="str">
            <v>MA</v>
          </cell>
          <cell r="F9541" t="str">
            <v>P1</v>
          </cell>
          <cell r="G9541" t="str">
            <v>SMALL</v>
          </cell>
          <cell r="H9541" t="str">
            <v>IH</v>
          </cell>
          <cell r="I9541" t="str">
            <v>0033065 - CORNERSTONE FINANCIAL GROUP</v>
          </cell>
        </row>
        <row r="9542">
          <cell r="A9542" t="str">
            <v>C61872IV</v>
          </cell>
          <cell r="B9542">
            <v>42185</v>
          </cell>
          <cell r="C9542" t="str">
            <v>C61872</v>
          </cell>
          <cell r="D9542" t="str">
            <v>Lomenzo Properties Inc</v>
          </cell>
          <cell r="E9542" t="str">
            <v>MA</v>
          </cell>
          <cell r="F9542" t="str">
            <v>P1</v>
          </cell>
          <cell r="G9542" t="str">
            <v>GPC</v>
          </cell>
          <cell r="H9542" t="str">
            <v>IV</v>
          </cell>
          <cell r="I9542" t="str">
            <v>0028132 - BRYDEN &amp; SULLIVAN INS AGENCY INC</v>
          </cell>
        </row>
        <row r="9543">
          <cell r="A9543" t="str">
            <v>C61874IH</v>
          </cell>
          <cell r="B9543">
            <v>42185</v>
          </cell>
          <cell r="C9543" t="str">
            <v>C61874</v>
          </cell>
          <cell r="D9543" t="str">
            <v>Ramblers Way Farm, LLC</v>
          </cell>
          <cell r="E9543" t="str">
            <v>ME</v>
          </cell>
          <cell r="F9543" t="str">
            <v>P1</v>
          </cell>
          <cell r="G9543" t="str">
            <v>SMALL</v>
          </cell>
          <cell r="H9543" t="str">
            <v>IH</v>
          </cell>
          <cell r="I9543" t="str">
            <v>0028041 - HOLDEN INSURANCE AGENCY</v>
          </cell>
        </row>
        <row r="9544">
          <cell r="A9544" t="str">
            <v>C61874PO</v>
          </cell>
          <cell r="B9544">
            <v>42185</v>
          </cell>
          <cell r="C9544" t="str">
            <v>C61874</v>
          </cell>
          <cell r="D9544" t="str">
            <v>Ramblers Way Farm, LLC</v>
          </cell>
          <cell r="E9544" t="str">
            <v>ME</v>
          </cell>
          <cell r="F9544" t="str">
            <v>P1</v>
          </cell>
          <cell r="G9544" t="str">
            <v>SMALL</v>
          </cell>
          <cell r="H9544" t="str">
            <v>PO</v>
          </cell>
          <cell r="I9544" t="str">
            <v>0028041 - HOLDEN INSURANCE AGENCY</v>
          </cell>
        </row>
        <row r="9545">
          <cell r="A9545" t="str">
            <v>C61875JH</v>
          </cell>
          <cell r="B9545">
            <v>42185</v>
          </cell>
          <cell r="C9545" t="str">
            <v>C61875</v>
          </cell>
          <cell r="D9545" t="str">
            <v>JN Enterprises Inc</v>
          </cell>
          <cell r="E9545" t="str">
            <v>ME</v>
          </cell>
          <cell r="F9545" t="str">
            <v>P1</v>
          </cell>
          <cell r="G9545" t="str">
            <v>SMALL</v>
          </cell>
          <cell r="H9545" t="str">
            <v>JH</v>
          </cell>
          <cell r="I9545" t="str">
            <v>0034787 - VARNEY AGENCY</v>
          </cell>
        </row>
        <row r="9546">
          <cell r="A9546" t="str">
            <v>C61876IH</v>
          </cell>
          <cell r="B9546">
            <v>42185</v>
          </cell>
          <cell r="C9546" t="str">
            <v>C61876</v>
          </cell>
          <cell r="D9546" t="str">
            <v>Scarborough Animal Hospital</v>
          </cell>
          <cell r="E9546" t="str">
            <v>ME</v>
          </cell>
          <cell r="F9546" t="str">
            <v>P1</v>
          </cell>
          <cell r="G9546" t="str">
            <v>SMALL</v>
          </cell>
          <cell r="H9546" t="str">
            <v>IH</v>
          </cell>
          <cell r="I9546" t="str">
            <v>0028106 - PAQUIN &amp; CARROLL LLC</v>
          </cell>
        </row>
        <row r="9547">
          <cell r="A9547" t="str">
            <v>C61877JN</v>
          </cell>
          <cell r="B9547">
            <v>42185</v>
          </cell>
          <cell r="C9547" t="str">
            <v>C61877</v>
          </cell>
          <cell r="D9547" t="str">
            <v>Unique System Skills LLC</v>
          </cell>
          <cell r="E9547" t="str">
            <v>NH</v>
          </cell>
          <cell r="F9547" t="str">
            <v>P1</v>
          </cell>
          <cell r="G9547" t="str">
            <v>SMALL</v>
          </cell>
          <cell r="H9547" t="str">
            <v>JN</v>
          </cell>
          <cell r="I9547" t="str">
            <v>0028071 - BROWN &amp; BROWN OF NEW HAMPSHIRE. INC</v>
          </cell>
        </row>
        <row r="9548">
          <cell r="A9548" t="str">
            <v>C61878IV</v>
          </cell>
          <cell r="B9548">
            <v>42185</v>
          </cell>
          <cell r="C9548" t="str">
            <v>C61878</v>
          </cell>
          <cell r="D9548" t="str">
            <v>Kim D. Turner, DMD</v>
          </cell>
          <cell r="E9548" t="str">
            <v>ME</v>
          </cell>
          <cell r="F9548" t="str">
            <v>P1</v>
          </cell>
          <cell r="G9548" t="str">
            <v>SMALL</v>
          </cell>
          <cell r="H9548" t="str">
            <v>IV</v>
          </cell>
          <cell r="I9548" t="str">
            <v>0028107 - PERRY, MARK</v>
          </cell>
        </row>
        <row r="9549">
          <cell r="A9549" t="str">
            <v>C61882JH</v>
          </cell>
          <cell r="B9549">
            <v>42185</v>
          </cell>
          <cell r="C9549" t="str">
            <v>C61882</v>
          </cell>
          <cell r="D9549" t="str">
            <v>Gray &amp; Palmer</v>
          </cell>
          <cell r="E9549" t="str">
            <v>ME</v>
          </cell>
          <cell r="F9549" t="str">
            <v>P1</v>
          </cell>
          <cell r="G9549" t="str">
            <v>SMALL</v>
          </cell>
          <cell r="H9549" t="str">
            <v>JH</v>
          </cell>
          <cell r="I9549" t="str">
            <v>0028792 - PALMER, SCOTT M</v>
          </cell>
        </row>
        <row r="9550">
          <cell r="A9550" t="str">
            <v>C61883JM</v>
          </cell>
          <cell r="B9550">
            <v>42185</v>
          </cell>
          <cell r="C9550" t="str">
            <v>C61883</v>
          </cell>
          <cell r="D9550" t="str">
            <v>Colonial Village</v>
          </cell>
          <cell r="E9550" t="str">
            <v>NH</v>
          </cell>
          <cell r="F9550" t="str">
            <v>P1</v>
          </cell>
          <cell r="G9550" t="str">
            <v>SMALL</v>
          </cell>
          <cell r="H9550" t="str">
            <v>JM</v>
          </cell>
          <cell r="I9550" t="str">
            <v>0028312 - NIBRI BENEFIT SERVICES INC</v>
          </cell>
        </row>
        <row r="9551">
          <cell r="A9551" t="str">
            <v>C61884IH</v>
          </cell>
          <cell r="B9551">
            <v>42185</v>
          </cell>
          <cell r="C9551" t="str">
            <v>C61884</v>
          </cell>
          <cell r="D9551" t="str">
            <v>Blanchard's Cash Fuel, Inc.</v>
          </cell>
          <cell r="E9551" t="str">
            <v>ME</v>
          </cell>
          <cell r="F9551" t="str">
            <v>P1</v>
          </cell>
          <cell r="G9551" t="str">
            <v>SMALL</v>
          </cell>
          <cell r="H9551" t="str">
            <v>IH</v>
          </cell>
          <cell r="I9551" t="str">
            <v>0028091 - SBIA STRATEGIC BENEFIT &amp;</v>
          </cell>
        </row>
        <row r="9552">
          <cell r="A9552" t="str">
            <v>C61886IV</v>
          </cell>
          <cell r="B9552">
            <v>42185</v>
          </cell>
          <cell r="C9552" t="str">
            <v>C61886</v>
          </cell>
          <cell r="D9552" t="str">
            <v>Estate of Richard Gilder Rockefeller</v>
          </cell>
          <cell r="E9552" t="str">
            <v>ME</v>
          </cell>
          <cell r="F9552" t="str">
            <v>P1</v>
          </cell>
          <cell r="G9552" t="str">
            <v>SMALL</v>
          </cell>
          <cell r="H9552" t="str">
            <v>IV</v>
          </cell>
          <cell r="I9552" t="str">
            <v>0028608 - CLARK INSURANCE</v>
          </cell>
        </row>
        <row r="9553">
          <cell r="A9553" t="str">
            <v>C61890IH</v>
          </cell>
          <cell r="B9553">
            <v>42185</v>
          </cell>
          <cell r="C9553" t="str">
            <v>C61890</v>
          </cell>
          <cell r="D9553" t="str">
            <v>Maine Equipment Co Inc</v>
          </cell>
          <cell r="E9553" t="str">
            <v>ME</v>
          </cell>
          <cell r="F9553" t="str">
            <v>P1</v>
          </cell>
          <cell r="G9553" t="str">
            <v>SMALL</v>
          </cell>
          <cell r="H9553" t="str">
            <v>IH</v>
          </cell>
          <cell r="I9553" t="str">
            <v>0028582 - BRANN, JAMES</v>
          </cell>
        </row>
        <row r="9554">
          <cell r="A9554" t="str">
            <v>C61890JH</v>
          </cell>
          <cell r="B9554">
            <v>42185</v>
          </cell>
          <cell r="C9554" t="str">
            <v>C61890</v>
          </cell>
          <cell r="D9554" t="str">
            <v>Maine Equipment Co Inc</v>
          </cell>
          <cell r="E9554" t="str">
            <v>ME</v>
          </cell>
          <cell r="F9554" t="str">
            <v>P1</v>
          </cell>
          <cell r="G9554" t="str">
            <v>SMALL</v>
          </cell>
          <cell r="H9554" t="str">
            <v>JH</v>
          </cell>
          <cell r="I9554" t="str">
            <v>0028582 - BRANN, JAMES</v>
          </cell>
        </row>
        <row r="9555">
          <cell r="A9555" t="str">
            <v>C61891PO</v>
          </cell>
          <cell r="B9555">
            <v>42185</v>
          </cell>
          <cell r="C9555" t="str">
            <v>C61891</v>
          </cell>
          <cell r="D9555" t="str">
            <v>Golden Pond Wealth Management</v>
          </cell>
          <cell r="E9555" t="str">
            <v>ME</v>
          </cell>
          <cell r="F9555" t="str">
            <v>P1</v>
          </cell>
          <cell r="G9555" t="str">
            <v>SMALL</v>
          </cell>
          <cell r="H9555" t="str">
            <v>PO</v>
          </cell>
          <cell r="I9555" t="str">
            <v>0028591 - GHM AGENCY INC</v>
          </cell>
        </row>
        <row r="9556">
          <cell r="A9556" t="str">
            <v>C61893JM</v>
          </cell>
          <cell r="B9556">
            <v>42185</v>
          </cell>
          <cell r="C9556" t="str">
            <v>C61893</v>
          </cell>
          <cell r="D9556" t="str">
            <v>Foundation for Seacoast Health Community Campus</v>
          </cell>
          <cell r="E9556" t="str">
            <v>NH</v>
          </cell>
          <cell r="F9556" t="str">
            <v>P1</v>
          </cell>
          <cell r="G9556" t="str">
            <v>SMALL</v>
          </cell>
          <cell r="H9556" t="str">
            <v>JM</v>
          </cell>
          <cell r="I9556" t="str">
            <v>0030847 - SBIA STRATEGIC BENEFIT &amp;</v>
          </cell>
        </row>
        <row r="9557">
          <cell r="A9557" t="str">
            <v>C61894IV</v>
          </cell>
          <cell r="B9557">
            <v>42185</v>
          </cell>
          <cell r="C9557" t="str">
            <v>C61894</v>
          </cell>
          <cell r="D9557" t="str">
            <v>Medomak Veterinary Services</v>
          </cell>
          <cell r="E9557" t="str">
            <v>ME</v>
          </cell>
          <cell r="F9557" t="str">
            <v>P1</v>
          </cell>
          <cell r="G9557" t="str">
            <v>SMALL</v>
          </cell>
          <cell r="H9557" t="str">
            <v>IV</v>
          </cell>
          <cell r="I9557" t="str">
            <v>0028437 - ALLEN FINANCIAL GROUP</v>
          </cell>
        </row>
        <row r="9558">
          <cell r="A9558" t="str">
            <v>C61897IH</v>
          </cell>
          <cell r="B9558">
            <v>42185</v>
          </cell>
          <cell r="C9558" t="str">
            <v>C61897</v>
          </cell>
          <cell r="D9558" t="str">
            <v>Contour 360</v>
          </cell>
          <cell r="E9558" t="str">
            <v>ME</v>
          </cell>
          <cell r="F9558" t="str">
            <v>P1</v>
          </cell>
          <cell r="G9558" t="str">
            <v>SMALL</v>
          </cell>
          <cell r="H9558" t="str">
            <v>IH</v>
          </cell>
          <cell r="I9558" t="str">
            <v>0028061 - ACADIA BENEFITS INC</v>
          </cell>
        </row>
        <row r="9559">
          <cell r="A9559" t="str">
            <v>C61897IV</v>
          </cell>
          <cell r="B9559">
            <v>42185</v>
          </cell>
          <cell r="C9559" t="str">
            <v>C61897</v>
          </cell>
          <cell r="D9559" t="str">
            <v>Contour 360</v>
          </cell>
          <cell r="E9559" t="str">
            <v>ME</v>
          </cell>
          <cell r="F9559" t="str">
            <v>P1</v>
          </cell>
          <cell r="G9559" t="str">
            <v>SMALL</v>
          </cell>
          <cell r="H9559" t="str">
            <v>IV</v>
          </cell>
          <cell r="I9559" t="str">
            <v>0028061 - ACADIA BENEFITS INC</v>
          </cell>
        </row>
        <row r="9560">
          <cell r="A9560" t="str">
            <v>C61897PO</v>
          </cell>
          <cell r="B9560">
            <v>42185</v>
          </cell>
          <cell r="C9560" t="str">
            <v>C61897</v>
          </cell>
          <cell r="D9560" t="str">
            <v>Contour 360</v>
          </cell>
          <cell r="E9560" t="str">
            <v>ME</v>
          </cell>
          <cell r="F9560" t="str">
            <v>P1</v>
          </cell>
          <cell r="G9560" t="str">
            <v>SMALL</v>
          </cell>
          <cell r="H9560" t="str">
            <v>PO</v>
          </cell>
          <cell r="I9560" t="str">
            <v>0028061 - ACADIA BENEFITS INC</v>
          </cell>
        </row>
        <row r="9561">
          <cell r="A9561" t="str">
            <v>C61898IH</v>
          </cell>
          <cell r="B9561">
            <v>42185</v>
          </cell>
          <cell r="C9561" t="str">
            <v>C61898</v>
          </cell>
          <cell r="D9561" t="str">
            <v>The Cote Corporation</v>
          </cell>
          <cell r="E9561" t="str">
            <v>ME</v>
          </cell>
          <cell r="F9561" t="str">
            <v>P1</v>
          </cell>
          <cell r="G9561" t="str">
            <v>SMALL</v>
          </cell>
          <cell r="H9561" t="str">
            <v>IH</v>
          </cell>
          <cell r="I9561" t="str">
            <v>0031347 - BUSINESS INSURANCE AGENCY</v>
          </cell>
        </row>
        <row r="9562">
          <cell r="A9562" t="str">
            <v>C61901IV</v>
          </cell>
          <cell r="B9562">
            <v>42185</v>
          </cell>
          <cell r="C9562" t="str">
            <v>C61901</v>
          </cell>
          <cell r="D9562" t="str">
            <v>Cayer Security Services, Inc.</v>
          </cell>
          <cell r="E9562" t="str">
            <v>ME</v>
          </cell>
          <cell r="F9562" t="str">
            <v>P1</v>
          </cell>
          <cell r="G9562" t="str">
            <v>SMALL</v>
          </cell>
          <cell r="H9562" t="str">
            <v>IV</v>
          </cell>
          <cell r="I9562" t="str">
            <v>0033999 - CROSS INSURANCE</v>
          </cell>
        </row>
        <row r="9563">
          <cell r="A9563" t="str">
            <v>C61902JH</v>
          </cell>
          <cell r="B9563">
            <v>42185</v>
          </cell>
          <cell r="C9563" t="str">
            <v>C61902</v>
          </cell>
          <cell r="D9563" t="str">
            <v>Rogers &amp; Hutchins, PC, CPA's</v>
          </cell>
          <cell r="E9563" t="str">
            <v>ME</v>
          </cell>
          <cell r="F9563" t="str">
            <v>P1</v>
          </cell>
          <cell r="G9563" t="str">
            <v>SMALL</v>
          </cell>
          <cell r="H9563" t="str">
            <v>JH</v>
          </cell>
          <cell r="I9563" t="str">
            <v>0028402 - MORRIS INSURANCE SERVICES INC</v>
          </cell>
        </row>
        <row r="9564">
          <cell r="A9564" t="str">
            <v>C61903IV</v>
          </cell>
          <cell r="B9564">
            <v>42185</v>
          </cell>
          <cell r="C9564" t="str">
            <v>C61903</v>
          </cell>
          <cell r="D9564" t="str">
            <v>H.A. Bailey Lumber Co</v>
          </cell>
          <cell r="E9564" t="str">
            <v>ME</v>
          </cell>
          <cell r="F9564" t="str">
            <v>P1</v>
          </cell>
          <cell r="G9564" t="str">
            <v>SMALL</v>
          </cell>
          <cell r="H9564" t="str">
            <v>IV</v>
          </cell>
          <cell r="I9564" t="str">
            <v>0030406 - PAYCHEX AGENCY INC</v>
          </cell>
        </row>
        <row r="9565">
          <cell r="A9565" t="str">
            <v>C61905JH</v>
          </cell>
          <cell r="B9565">
            <v>42185</v>
          </cell>
          <cell r="C9565" t="str">
            <v>C61905</v>
          </cell>
          <cell r="D9565" t="str">
            <v>Queen City Real Estate Agency</v>
          </cell>
          <cell r="E9565" t="str">
            <v>ME</v>
          </cell>
          <cell r="F9565" t="str">
            <v>P1</v>
          </cell>
          <cell r="G9565" t="str">
            <v>SMALL</v>
          </cell>
          <cell r="H9565" t="str">
            <v>JH</v>
          </cell>
          <cell r="I9565" t="str">
            <v>0028793 - PALMER, SCOTT M</v>
          </cell>
        </row>
        <row r="9566">
          <cell r="A9566" t="str">
            <v>C61906IH</v>
          </cell>
          <cell r="B9566">
            <v>42185</v>
          </cell>
          <cell r="C9566" t="str">
            <v>C61906</v>
          </cell>
          <cell r="D9566" t="str">
            <v>NHIT - Town of Whitefield</v>
          </cell>
          <cell r="E9566" t="str">
            <v>NH</v>
          </cell>
          <cell r="F9566" t="str">
            <v>ASO</v>
          </cell>
          <cell r="G9566" t="str">
            <v>NHIT</v>
          </cell>
          <cell r="H9566" t="str">
            <v>IH</v>
          </cell>
        </row>
        <row r="9567">
          <cell r="A9567" t="str">
            <v>C61906MI</v>
          </cell>
          <cell r="B9567">
            <v>42185</v>
          </cell>
          <cell r="C9567" t="str">
            <v>C61906</v>
          </cell>
          <cell r="D9567" t="str">
            <v>NHIT - Town of Whitefield</v>
          </cell>
          <cell r="E9567" t="str">
            <v>NH</v>
          </cell>
          <cell r="F9567" t="str">
            <v>ASO</v>
          </cell>
          <cell r="G9567" t="str">
            <v>MCARE</v>
          </cell>
          <cell r="H9567" t="str">
            <v>MI</v>
          </cell>
        </row>
        <row r="9568">
          <cell r="A9568" t="str">
            <v>C61908IA</v>
          </cell>
          <cell r="B9568">
            <v>42185</v>
          </cell>
          <cell r="C9568" t="str">
            <v>C61908</v>
          </cell>
          <cell r="D9568" t="str">
            <v>IORevolution Inc</v>
          </cell>
          <cell r="E9568" t="str">
            <v>MA</v>
          </cell>
          <cell r="F9568" t="str">
            <v>P1</v>
          </cell>
          <cell r="G9568" t="str">
            <v>SMALL</v>
          </cell>
          <cell r="H9568" t="str">
            <v>IA</v>
          </cell>
          <cell r="I9568" t="str">
            <v>0032486 - TELAMON HUMAN CAPITAL RESOURCES GROUP LLC</v>
          </cell>
        </row>
        <row r="9569">
          <cell r="A9569" t="str">
            <v>C61909IV</v>
          </cell>
          <cell r="B9569">
            <v>42185</v>
          </cell>
          <cell r="C9569" t="str">
            <v>C61909</v>
          </cell>
          <cell r="D9569" t="str">
            <v>The Worcester Group LLC</v>
          </cell>
          <cell r="E9569" t="str">
            <v>ME</v>
          </cell>
          <cell r="F9569" t="str">
            <v>P1</v>
          </cell>
          <cell r="G9569" t="str">
            <v>SMALL</v>
          </cell>
          <cell r="H9569" t="str">
            <v>IV</v>
          </cell>
          <cell r="I9569" t="str">
            <v>0028798 - NATIONAL WORKSITE BENEFIT GROUP</v>
          </cell>
        </row>
        <row r="9570">
          <cell r="A9570" t="str">
            <v>C61912JH</v>
          </cell>
          <cell r="B9570">
            <v>42185</v>
          </cell>
          <cell r="C9570" t="str">
            <v>C61912</v>
          </cell>
          <cell r="D9570" t="str">
            <v>Bryant Energy, Inc.</v>
          </cell>
          <cell r="E9570" t="str">
            <v>ME</v>
          </cell>
          <cell r="F9570" t="str">
            <v>P1</v>
          </cell>
          <cell r="G9570" t="str">
            <v>SMALL</v>
          </cell>
          <cell r="H9570" t="str">
            <v>JH</v>
          </cell>
          <cell r="I9570" t="str">
            <v>0028112 - POIRIER, MARC R</v>
          </cell>
        </row>
        <row r="9571">
          <cell r="A9571" t="str">
            <v>C61914PO</v>
          </cell>
          <cell r="B9571">
            <v>42185</v>
          </cell>
          <cell r="C9571" t="str">
            <v>C61914</v>
          </cell>
          <cell r="D9571" t="str">
            <v>Aurora Photos, Inc.</v>
          </cell>
          <cell r="E9571" t="str">
            <v>ME</v>
          </cell>
          <cell r="F9571" t="str">
            <v>P1</v>
          </cell>
          <cell r="G9571" t="str">
            <v>SMALL</v>
          </cell>
          <cell r="H9571" t="str">
            <v>PO</v>
          </cell>
          <cell r="I9571" t="str">
            <v>0028040 - HOLDEN INSURANCE AGENCY</v>
          </cell>
        </row>
        <row r="9572">
          <cell r="A9572" t="str">
            <v>C61917IH</v>
          </cell>
          <cell r="B9572">
            <v>42185</v>
          </cell>
          <cell r="C9572" t="str">
            <v>C61917</v>
          </cell>
          <cell r="D9572" t="str">
            <v>Nemucore Medical Innovations Inc</v>
          </cell>
          <cell r="E9572" t="str">
            <v>MA</v>
          </cell>
          <cell r="F9572" t="str">
            <v>P1</v>
          </cell>
          <cell r="G9572" t="str">
            <v>SMALL</v>
          </cell>
          <cell r="H9572" t="str">
            <v>IH</v>
          </cell>
          <cell r="I9572" t="str">
            <v>0033720 - BP BENEFITS LLC</v>
          </cell>
        </row>
        <row r="9573">
          <cell r="A9573" t="str">
            <v>C61919IH</v>
          </cell>
          <cell r="B9573">
            <v>42185</v>
          </cell>
          <cell r="C9573" t="str">
            <v>C61919</v>
          </cell>
          <cell r="D9573" t="str">
            <v>Southern Maine Pediatric Dentistry</v>
          </cell>
          <cell r="E9573" t="str">
            <v>ME</v>
          </cell>
          <cell r="F9573" t="str">
            <v>P1</v>
          </cell>
          <cell r="G9573" t="str">
            <v>SMALL</v>
          </cell>
          <cell r="H9573" t="str">
            <v>IH</v>
          </cell>
          <cell r="I9573" t="str">
            <v>0028046 - CLARK INSURANCE</v>
          </cell>
        </row>
        <row r="9574">
          <cell r="A9574" t="str">
            <v>C61919IV</v>
          </cell>
          <cell r="B9574">
            <v>42185</v>
          </cell>
          <cell r="C9574" t="str">
            <v>C61919</v>
          </cell>
          <cell r="D9574" t="str">
            <v>Southern Maine Pediatric Dentistry</v>
          </cell>
          <cell r="E9574" t="str">
            <v>ME</v>
          </cell>
          <cell r="F9574" t="str">
            <v>P1</v>
          </cell>
          <cell r="G9574" t="str">
            <v>SMALL</v>
          </cell>
          <cell r="H9574" t="str">
            <v>IV</v>
          </cell>
          <cell r="I9574" t="str">
            <v>0028046 - CLARK INSURANCE</v>
          </cell>
        </row>
        <row r="9575">
          <cell r="A9575" t="str">
            <v>C61920IH</v>
          </cell>
          <cell r="B9575">
            <v>42185</v>
          </cell>
          <cell r="C9575" t="str">
            <v>C61920</v>
          </cell>
          <cell r="D9575" t="str">
            <v>MassChallenge Inc</v>
          </cell>
          <cell r="E9575" t="str">
            <v>MA</v>
          </cell>
          <cell r="F9575" t="str">
            <v>P1</v>
          </cell>
          <cell r="G9575" t="str">
            <v>SMALL</v>
          </cell>
          <cell r="H9575" t="str">
            <v>IH</v>
          </cell>
          <cell r="I9575" t="str">
            <v>0032485 - TELAMON HUMAN CAPITAL RESOURCES GROUP LLC</v>
          </cell>
        </row>
        <row r="9576">
          <cell r="A9576" t="str">
            <v>C61922IV</v>
          </cell>
          <cell r="B9576">
            <v>42185</v>
          </cell>
          <cell r="C9576" t="str">
            <v>C61922</v>
          </cell>
          <cell r="D9576" t="str">
            <v>Kennebec Valley Chamber of Commerce</v>
          </cell>
          <cell r="E9576" t="str">
            <v>ME</v>
          </cell>
          <cell r="F9576" t="str">
            <v>P1</v>
          </cell>
          <cell r="G9576" t="str">
            <v>SMALL</v>
          </cell>
          <cell r="H9576" t="str">
            <v>IV</v>
          </cell>
          <cell r="I9576" t="str">
            <v>0028555 - BUSINESS INSURANCE AGENCY</v>
          </cell>
        </row>
        <row r="9577">
          <cell r="A9577" t="str">
            <v>C61925JM</v>
          </cell>
          <cell r="B9577">
            <v>42185</v>
          </cell>
          <cell r="C9577" t="str">
            <v>C61925</v>
          </cell>
          <cell r="D9577" t="str">
            <v>Gambit Communications</v>
          </cell>
          <cell r="E9577" t="str">
            <v>NH</v>
          </cell>
          <cell r="F9577" t="str">
            <v>P1</v>
          </cell>
          <cell r="G9577" t="str">
            <v>SMALL</v>
          </cell>
          <cell r="H9577" t="str">
            <v>JM</v>
          </cell>
          <cell r="I9577" t="str">
            <v>0030541 - LIFETIME BENEFITS GROUP INC</v>
          </cell>
        </row>
        <row r="9578">
          <cell r="A9578" t="str">
            <v>C61925JN</v>
          </cell>
          <cell r="B9578">
            <v>42185</v>
          </cell>
          <cell r="C9578" t="str">
            <v>C61925</v>
          </cell>
          <cell r="D9578" t="str">
            <v>Gambit Communications</v>
          </cell>
          <cell r="E9578" t="str">
            <v>NH</v>
          </cell>
          <cell r="F9578" t="str">
            <v>P1</v>
          </cell>
          <cell r="G9578" t="str">
            <v>SMALL</v>
          </cell>
          <cell r="H9578" t="str">
            <v>JN</v>
          </cell>
          <cell r="I9578" t="str">
            <v>0030541 - LIFETIME BENEFITS GROUP INC</v>
          </cell>
        </row>
        <row r="9579">
          <cell r="A9579" t="str">
            <v>C61927JH</v>
          </cell>
          <cell r="B9579">
            <v>42185</v>
          </cell>
          <cell r="C9579" t="str">
            <v>C61927</v>
          </cell>
          <cell r="D9579" t="str">
            <v>Insurance Planning Group</v>
          </cell>
          <cell r="E9579" t="str">
            <v>NH</v>
          </cell>
          <cell r="F9579" t="str">
            <v>P1</v>
          </cell>
          <cell r="G9579" t="str">
            <v>SMALL</v>
          </cell>
          <cell r="H9579" t="str">
            <v>JH</v>
          </cell>
          <cell r="I9579" t="str">
            <v>0028678 - INSURANCE PLANNING GROUP INC</v>
          </cell>
        </row>
        <row r="9580">
          <cell r="A9580" t="str">
            <v>C61928IH</v>
          </cell>
          <cell r="B9580">
            <v>42185</v>
          </cell>
          <cell r="C9580" t="str">
            <v>C61928</v>
          </cell>
          <cell r="D9580" t="str">
            <v>Peter Bickford</v>
          </cell>
          <cell r="E9580" t="str">
            <v>MA</v>
          </cell>
          <cell r="F9580" t="str">
            <v>P1</v>
          </cell>
          <cell r="G9580" t="str">
            <v>SMALL</v>
          </cell>
          <cell r="H9580" t="str">
            <v>IH</v>
          </cell>
          <cell r="I9580" t="str">
            <v>0028055 - FMG INSURANCE AGENCY INC</v>
          </cell>
        </row>
        <row r="9581">
          <cell r="A9581" t="str">
            <v>C61932JH</v>
          </cell>
          <cell r="B9581">
            <v>42185</v>
          </cell>
          <cell r="C9581" t="str">
            <v>C61932</v>
          </cell>
          <cell r="D9581" t="str">
            <v>Eagle Point Investment Advisors Inc</v>
          </cell>
          <cell r="E9581" t="str">
            <v>NH</v>
          </cell>
          <cell r="F9581" t="str">
            <v>P1</v>
          </cell>
          <cell r="G9581" t="str">
            <v>SMALL</v>
          </cell>
          <cell r="H9581" t="str">
            <v>JH</v>
          </cell>
          <cell r="I9581" t="str">
            <v>0028341 - ROWLEY AGENCY INC</v>
          </cell>
        </row>
        <row r="9582">
          <cell r="A9582" t="str">
            <v>C61935IV</v>
          </cell>
          <cell r="B9582">
            <v>42185</v>
          </cell>
          <cell r="C9582" t="str">
            <v>C61935</v>
          </cell>
          <cell r="D9582" t="str">
            <v>Louis Clarizio DDS</v>
          </cell>
          <cell r="E9582" t="str">
            <v>NH</v>
          </cell>
          <cell r="F9582" t="str">
            <v>P1</v>
          </cell>
          <cell r="G9582" t="str">
            <v>SMALL</v>
          </cell>
          <cell r="H9582" t="str">
            <v>IV</v>
          </cell>
          <cell r="I9582" t="str">
            <v>0028318 - BEACON INTEGRATED RESOURCES</v>
          </cell>
        </row>
        <row r="9583">
          <cell r="A9583" t="str">
            <v>C61936JH</v>
          </cell>
          <cell r="B9583">
            <v>42185</v>
          </cell>
          <cell r="C9583" t="str">
            <v>C61936</v>
          </cell>
          <cell r="D9583" t="str">
            <v>Katahdin Forest Management, LLC</v>
          </cell>
          <cell r="E9583" t="str">
            <v>ME</v>
          </cell>
          <cell r="F9583" t="str">
            <v>P1</v>
          </cell>
          <cell r="G9583" t="str">
            <v>SMALL</v>
          </cell>
          <cell r="H9583" t="str">
            <v>JH</v>
          </cell>
          <cell r="I9583" t="str">
            <v>0028628 - BUSINESS INSURANCE AGENCY</v>
          </cell>
        </row>
        <row r="9584">
          <cell r="A9584" t="str">
            <v>C61937JH</v>
          </cell>
          <cell r="B9584">
            <v>42185</v>
          </cell>
          <cell r="C9584" t="str">
            <v>C61937</v>
          </cell>
          <cell r="D9584" t="str">
            <v>Day's Store Inc</v>
          </cell>
          <cell r="E9584" t="str">
            <v>ME</v>
          </cell>
          <cell r="F9584" t="str">
            <v>P1</v>
          </cell>
          <cell r="G9584" t="str">
            <v>SMALL</v>
          </cell>
          <cell r="H9584" t="str">
            <v>JH</v>
          </cell>
          <cell r="I9584" t="str">
            <v>0028493 - BUSINESS INSURANCE AGENCY</v>
          </cell>
        </row>
        <row r="9585">
          <cell r="A9585" t="str">
            <v>C61938IV</v>
          </cell>
          <cell r="B9585">
            <v>42185</v>
          </cell>
          <cell r="C9585" t="str">
            <v>C61938</v>
          </cell>
          <cell r="D9585" t="str">
            <v>Rangeley Lakes Heritage Trust</v>
          </cell>
          <cell r="E9585" t="str">
            <v>ME</v>
          </cell>
          <cell r="F9585" t="str">
            <v>P1</v>
          </cell>
          <cell r="G9585" t="str">
            <v>SMALL</v>
          </cell>
          <cell r="H9585" t="str">
            <v>IV</v>
          </cell>
          <cell r="I9585" t="str">
            <v>0028038 - HEALEY &amp; ASSOCIATES INC</v>
          </cell>
        </row>
        <row r="9586">
          <cell r="A9586" t="str">
            <v>C61939JH</v>
          </cell>
          <cell r="B9586">
            <v>42185</v>
          </cell>
          <cell r="C9586" t="str">
            <v>C61939</v>
          </cell>
          <cell r="D9586" t="str">
            <v>Maine Recycling Corp</v>
          </cell>
          <cell r="E9586" t="str">
            <v>ME</v>
          </cell>
          <cell r="F9586" t="str">
            <v>P1</v>
          </cell>
          <cell r="G9586" t="str">
            <v>SMALL</v>
          </cell>
          <cell r="H9586" t="str">
            <v>JH</v>
          </cell>
          <cell r="I9586" t="str">
            <v>0028599 - BUSINESS INSURANCE AGENCY</v>
          </cell>
        </row>
        <row r="9587">
          <cell r="A9587" t="str">
            <v>C61941JM</v>
          </cell>
          <cell r="B9587">
            <v>42185</v>
          </cell>
          <cell r="C9587" t="str">
            <v>C61941</v>
          </cell>
          <cell r="D9587" t="str">
            <v>AirSource LLC</v>
          </cell>
          <cell r="E9587" t="str">
            <v>NH</v>
          </cell>
          <cell r="F9587" t="str">
            <v>P1</v>
          </cell>
          <cell r="G9587" t="str">
            <v>SMALL</v>
          </cell>
          <cell r="H9587" t="str">
            <v>JM</v>
          </cell>
          <cell r="I9587" t="str">
            <v>0028783 - NEW ENGLAND FINANCIAL SERVICES</v>
          </cell>
        </row>
        <row r="9588">
          <cell r="A9588" t="str">
            <v>C61942IH</v>
          </cell>
          <cell r="B9588">
            <v>42185</v>
          </cell>
          <cell r="C9588" t="str">
            <v>C61942</v>
          </cell>
          <cell r="D9588" t="str">
            <v>Lake Region Furniture Co Inc</v>
          </cell>
          <cell r="E9588" t="str">
            <v>ME</v>
          </cell>
          <cell r="F9588" t="str">
            <v>P1</v>
          </cell>
          <cell r="G9588" t="str">
            <v>SMALL</v>
          </cell>
          <cell r="H9588" t="str">
            <v>IH</v>
          </cell>
          <cell r="I9588" t="str">
            <v>0028622 - HOLDEN INSURANCE AGENCY</v>
          </cell>
        </row>
        <row r="9589">
          <cell r="A9589" t="str">
            <v>C61943PO</v>
          </cell>
          <cell r="B9589">
            <v>42185</v>
          </cell>
          <cell r="C9589" t="str">
            <v>C61943</v>
          </cell>
          <cell r="D9589" t="str">
            <v>Cantwell Excavating, LLC</v>
          </cell>
          <cell r="E9589" t="str">
            <v>ME</v>
          </cell>
          <cell r="F9589" t="str">
            <v>P1</v>
          </cell>
          <cell r="G9589" t="str">
            <v>SMALL</v>
          </cell>
          <cell r="H9589" t="str">
            <v>PO</v>
          </cell>
          <cell r="I9589" t="str">
            <v>0028665 - BARTLETT, JOSHUA I</v>
          </cell>
        </row>
        <row r="9590">
          <cell r="A9590" t="str">
            <v>C61944JM</v>
          </cell>
          <cell r="B9590">
            <v>42185</v>
          </cell>
          <cell r="C9590" t="str">
            <v>C61944</v>
          </cell>
          <cell r="D9590" t="str">
            <v>Golas Brothers Auto Parts</v>
          </cell>
          <cell r="E9590" t="str">
            <v>NH</v>
          </cell>
          <cell r="F9590" t="str">
            <v>P1</v>
          </cell>
          <cell r="G9590" t="str">
            <v>SMALL</v>
          </cell>
          <cell r="H9590" t="str">
            <v>JM</v>
          </cell>
          <cell r="I9590" t="str">
            <v>0028472 - INSURANCE SOLUTIONS CORPORATION</v>
          </cell>
        </row>
        <row r="9591">
          <cell r="A9591" t="str">
            <v>C61946JM</v>
          </cell>
          <cell r="B9591">
            <v>42185</v>
          </cell>
          <cell r="C9591" t="str">
            <v>C61946</v>
          </cell>
          <cell r="D9591" t="str">
            <v>Wright &amp; Associates Family Healthcare PLLC</v>
          </cell>
          <cell r="E9591" t="str">
            <v>NH</v>
          </cell>
          <cell r="F9591" t="str">
            <v>P1</v>
          </cell>
          <cell r="G9591" t="str">
            <v>SMALL</v>
          </cell>
          <cell r="H9591" t="str">
            <v>JM</v>
          </cell>
          <cell r="I9591" t="str">
            <v>0028293 - ESP EMPLOYEE BENEFITS STATEGIES LLC</v>
          </cell>
        </row>
        <row r="9592">
          <cell r="A9592" t="str">
            <v>C61947JH</v>
          </cell>
          <cell r="B9592">
            <v>42185</v>
          </cell>
          <cell r="C9592" t="str">
            <v>C61947</v>
          </cell>
          <cell r="D9592" t="str">
            <v>Cloth Care Inc</v>
          </cell>
          <cell r="E9592" t="str">
            <v>MA</v>
          </cell>
          <cell r="F9592" t="str">
            <v>P1</v>
          </cell>
          <cell r="G9592" t="str">
            <v>SMALL</v>
          </cell>
          <cell r="H9592" t="str">
            <v>JH</v>
          </cell>
          <cell r="I9592" t="str">
            <v>0028073 - MCCULLOM, PATRICK</v>
          </cell>
        </row>
        <row r="9593">
          <cell r="A9593" t="str">
            <v>C61948IA</v>
          </cell>
          <cell r="B9593">
            <v>42185</v>
          </cell>
          <cell r="C9593" t="str">
            <v>C61948</v>
          </cell>
          <cell r="D9593" t="str">
            <v>Covestor Inc</v>
          </cell>
          <cell r="E9593" t="str">
            <v>MA</v>
          </cell>
          <cell r="F9593" t="str">
            <v>P1</v>
          </cell>
          <cell r="G9593" t="str">
            <v>SMALL</v>
          </cell>
          <cell r="H9593" t="str">
            <v>IA</v>
          </cell>
          <cell r="I9593" t="str">
            <v>0028644 - NORTHWESTERN BENEFIT ASSOC INSURANCE AGCY INC</v>
          </cell>
        </row>
        <row r="9594">
          <cell r="A9594" t="str">
            <v>C61948IH</v>
          </cell>
          <cell r="B9594">
            <v>42185</v>
          </cell>
          <cell r="C9594" t="str">
            <v>C61948</v>
          </cell>
          <cell r="D9594" t="str">
            <v>Covestor Inc</v>
          </cell>
          <cell r="E9594" t="str">
            <v>MA</v>
          </cell>
          <cell r="F9594" t="str">
            <v>P1</v>
          </cell>
          <cell r="G9594" t="str">
            <v>SMALL</v>
          </cell>
          <cell r="H9594" t="str">
            <v>IH</v>
          </cell>
          <cell r="I9594" t="str">
            <v>0028644 - NORTHWESTERN BENEFIT ASSOC INSURANCE AGCY INC</v>
          </cell>
        </row>
        <row r="9595">
          <cell r="A9595" t="str">
            <v>C61949JH</v>
          </cell>
          <cell r="B9595">
            <v>42185</v>
          </cell>
          <cell r="C9595" t="str">
            <v>C61949</v>
          </cell>
          <cell r="D9595" t="str">
            <v>Gallagher &amp; Stein</v>
          </cell>
          <cell r="E9595" t="str">
            <v>ME</v>
          </cell>
          <cell r="F9595" t="str">
            <v>P1</v>
          </cell>
          <cell r="G9595" t="str">
            <v>SMALL</v>
          </cell>
          <cell r="H9595" t="str">
            <v>JH</v>
          </cell>
          <cell r="I9595" t="str">
            <v>0028714 - NORTHERN GROUP BENEFITS LLC</v>
          </cell>
        </row>
        <row r="9596">
          <cell r="A9596" t="str">
            <v>C61950JH</v>
          </cell>
          <cell r="B9596">
            <v>42185</v>
          </cell>
          <cell r="C9596" t="str">
            <v>C61950</v>
          </cell>
          <cell r="D9596" t="str">
            <v>McKittrick &amp; Warren PA</v>
          </cell>
          <cell r="E9596" t="str">
            <v>ME</v>
          </cell>
          <cell r="F9596" t="str">
            <v>P1</v>
          </cell>
          <cell r="G9596" t="str">
            <v>SMALL</v>
          </cell>
          <cell r="H9596" t="str">
            <v>JH</v>
          </cell>
          <cell r="I9596" t="str">
            <v>0028381 - ALLEN FINANCIAL GROUP</v>
          </cell>
        </row>
        <row r="9597">
          <cell r="A9597" t="str">
            <v>C61951IH</v>
          </cell>
          <cell r="B9597">
            <v>42185</v>
          </cell>
          <cell r="C9597" t="str">
            <v>C61951</v>
          </cell>
          <cell r="D9597" t="str">
            <v>Edison Press</v>
          </cell>
          <cell r="E9597" t="str">
            <v>ME</v>
          </cell>
          <cell r="F9597" t="str">
            <v>P1</v>
          </cell>
          <cell r="G9597" t="str">
            <v>SMALL</v>
          </cell>
          <cell r="H9597" t="str">
            <v>IH</v>
          </cell>
          <cell r="I9597" t="str">
            <v>0028590 - E A SCRIBNER INSURANCE AGENCY INC</v>
          </cell>
        </row>
        <row r="9598">
          <cell r="A9598" t="str">
            <v>C61952JH</v>
          </cell>
          <cell r="B9598">
            <v>42185</v>
          </cell>
          <cell r="C9598" t="str">
            <v>C61952</v>
          </cell>
          <cell r="D9598" t="str">
            <v>M-R Land Excavation Inc</v>
          </cell>
          <cell r="E9598" t="str">
            <v>NH</v>
          </cell>
          <cell r="F9598" t="str">
            <v>P1</v>
          </cell>
          <cell r="G9598" t="str">
            <v>SMALL</v>
          </cell>
          <cell r="H9598" t="str">
            <v>JH</v>
          </cell>
          <cell r="I9598" t="str">
            <v>0028307 - ROWLEY AGENCY INC</v>
          </cell>
        </row>
        <row r="9599">
          <cell r="A9599" t="str">
            <v>C61952JM</v>
          </cell>
          <cell r="B9599">
            <v>42185</v>
          </cell>
          <cell r="C9599" t="str">
            <v>C61952</v>
          </cell>
          <cell r="D9599" t="str">
            <v>M-R Land Excavation Inc</v>
          </cell>
          <cell r="E9599" t="str">
            <v>NH</v>
          </cell>
          <cell r="F9599" t="str">
            <v>P1</v>
          </cell>
          <cell r="G9599" t="str">
            <v>SMALL</v>
          </cell>
          <cell r="H9599" t="str">
            <v>JM</v>
          </cell>
          <cell r="I9599" t="str">
            <v>0028307 - ROWLEY AGENCY INC</v>
          </cell>
        </row>
        <row r="9600">
          <cell r="A9600" t="str">
            <v>C61954IH</v>
          </cell>
          <cell r="B9600">
            <v>42185</v>
          </cell>
          <cell r="C9600" t="str">
            <v>C61954</v>
          </cell>
          <cell r="D9600" t="str">
            <v>Interstate Septic Systems Inc</v>
          </cell>
          <cell r="E9600" t="str">
            <v>ME</v>
          </cell>
          <cell r="F9600" t="str">
            <v>P1</v>
          </cell>
          <cell r="G9600" t="str">
            <v>SMALL</v>
          </cell>
          <cell r="H9600" t="str">
            <v>IH</v>
          </cell>
          <cell r="I9600" t="str">
            <v>0028382 - ALLEN FINANCIAL GROUP</v>
          </cell>
        </row>
        <row r="9601">
          <cell r="A9601" t="str">
            <v>C61955JH</v>
          </cell>
          <cell r="B9601">
            <v>42185</v>
          </cell>
          <cell r="C9601" t="str">
            <v>C61955</v>
          </cell>
          <cell r="D9601" t="str">
            <v>Plymouth Engineering, Inc.</v>
          </cell>
          <cell r="E9601" t="str">
            <v>ME</v>
          </cell>
          <cell r="F9601" t="str">
            <v>P1</v>
          </cell>
          <cell r="G9601" t="str">
            <v>SMALL</v>
          </cell>
          <cell r="H9601" t="str">
            <v>JH</v>
          </cell>
          <cell r="I9601" t="str">
            <v>0028742 - PEARL, JAY D</v>
          </cell>
        </row>
        <row r="9602">
          <cell r="A9602" t="str">
            <v>C61957JH</v>
          </cell>
          <cell r="B9602">
            <v>42185</v>
          </cell>
          <cell r="C9602" t="str">
            <v>C61957</v>
          </cell>
          <cell r="D9602" t="str">
            <v>Wolf Eye Associates</v>
          </cell>
          <cell r="E9602" t="str">
            <v>ME</v>
          </cell>
          <cell r="F9602" t="str">
            <v>P1</v>
          </cell>
          <cell r="G9602" t="str">
            <v>SMALL</v>
          </cell>
          <cell r="H9602" t="str">
            <v>JH</v>
          </cell>
          <cell r="I9602" t="str">
            <v>0035320 - BUSINESS INSURANCE AGENCY</v>
          </cell>
        </row>
        <row r="9603">
          <cell r="A9603" t="str">
            <v>C61959JH</v>
          </cell>
          <cell r="B9603">
            <v>42185</v>
          </cell>
          <cell r="C9603" t="str">
            <v>C61959</v>
          </cell>
          <cell r="D9603" t="str">
            <v>Lebel &amp; Harriman LLP</v>
          </cell>
          <cell r="E9603" t="str">
            <v>ME</v>
          </cell>
          <cell r="F9603" t="str">
            <v>P1</v>
          </cell>
          <cell r="G9603" t="str">
            <v>SMALL</v>
          </cell>
          <cell r="H9603" t="str">
            <v>JH</v>
          </cell>
          <cell r="I9603" t="str">
            <v>0028548 - HOLDEN INSURANCE AGENCY</v>
          </cell>
        </row>
        <row r="9604">
          <cell r="A9604" t="str">
            <v>C61961JH</v>
          </cell>
          <cell r="B9604">
            <v>42185</v>
          </cell>
          <cell r="C9604" t="str">
            <v>C61961</v>
          </cell>
          <cell r="D9604" t="str">
            <v>Libby O'Brien Kingsley LLC</v>
          </cell>
          <cell r="E9604" t="str">
            <v>ME</v>
          </cell>
          <cell r="F9604" t="str">
            <v>P1</v>
          </cell>
          <cell r="G9604" t="str">
            <v>SMALL</v>
          </cell>
          <cell r="H9604" t="str">
            <v>JH</v>
          </cell>
          <cell r="I9604" t="str">
            <v>0030675 - NFP CORPORATE SERVICES (NY) LLC</v>
          </cell>
        </row>
        <row r="9605">
          <cell r="A9605" t="str">
            <v>C61962IH</v>
          </cell>
          <cell r="B9605">
            <v>42185</v>
          </cell>
          <cell r="C9605" t="str">
            <v>C61962</v>
          </cell>
          <cell r="D9605" t="str">
            <v>Maine State Bar Association</v>
          </cell>
          <cell r="E9605" t="str">
            <v>ME</v>
          </cell>
          <cell r="F9605" t="str">
            <v>P1</v>
          </cell>
          <cell r="G9605" t="str">
            <v>SMALL</v>
          </cell>
          <cell r="H9605" t="str">
            <v>IH</v>
          </cell>
          <cell r="I9605" t="str">
            <v>0031256 - BUSINESS INSURANCE AGENCY</v>
          </cell>
        </row>
        <row r="9606">
          <cell r="A9606" t="str">
            <v>C61963JR</v>
          </cell>
          <cell r="B9606">
            <v>42185</v>
          </cell>
          <cell r="C9606" t="str">
            <v>C61963</v>
          </cell>
          <cell r="D9606" t="str">
            <v>JRM Keene Door LLC</v>
          </cell>
          <cell r="E9606" t="str">
            <v>NH</v>
          </cell>
          <cell r="F9606" t="str">
            <v>P1</v>
          </cell>
          <cell r="G9606" t="str">
            <v>SMALL</v>
          </cell>
          <cell r="H9606" t="str">
            <v>JR</v>
          </cell>
          <cell r="I9606" t="str">
            <v>0028625 - LARRABEE, LISA M</v>
          </cell>
        </row>
        <row r="9607">
          <cell r="A9607" t="str">
            <v>C61964JH</v>
          </cell>
          <cell r="B9607">
            <v>42185</v>
          </cell>
          <cell r="C9607" t="str">
            <v>C61964</v>
          </cell>
          <cell r="D9607" t="str">
            <v>National Worksite Benefit Group</v>
          </cell>
          <cell r="E9607" t="str">
            <v>ME</v>
          </cell>
          <cell r="F9607" t="str">
            <v>P1</v>
          </cell>
          <cell r="G9607" t="str">
            <v>SMALL</v>
          </cell>
          <cell r="H9607" t="str">
            <v>JH</v>
          </cell>
          <cell r="I9607" t="str">
            <v>0028705 - NATIONAL WORKSITE BENEFIT GROUP</v>
          </cell>
        </row>
        <row r="9608">
          <cell r="A9608" t="str">
            <v>C61965JM</v>
          </cell>
          <cell r="B9608">
            <v>42185</v>
          </cell>
          <cell r="C9608" t="str">
            <v>C61965</v>
          </cell>
          <cell r="D9608" t="str">
            <v>HR Clough Inc</v>
          </cell>
          <cell r="E9608" t="str">
            <v>NH</v>
          </cell>
          <cell r="F9608" t="str">
            <v>P1</v>
          </cell>
          <cell r="G9608" t="str">
            <v>SMALL</v>
          </cell>
          <cell r="H9608" t="str">
            <v>JM</v>
          </cell>
          <cell r="I9608" t="str">
            <v>0028314 - NIBRI BENEFIT SERVICES INC</v>
          </cell>
        </row>
        <row r="9609">
          <cell r="A9609" t="str">
            <v>C61967JH</v>
          </cell>
          <cell r="B9609">
            <v>42185</v>
          </cell>
          <cell r="C9609" t="str">
            <v>C61967</v>
          </cell>
          <cell r="D9609" t="str">
            <v>Kappa Mapping Inc.</v>
          </cell>
          <cell r="E9609" t="str">
            <v>ME</v>
          </cell>
          <cell r="F9609" t="str">
            <v>P1</v>
          </cell>
          <cell r="G9609" t="str">
            <v>SMALL</v>
          </cell>
          <cell r="H9609" t="str">
            <v>JH</v>
          </cell>
          <cell r="I9609" t="str">
            <v>0028743 - PEARL, JAY D</v>
          </cell>
        </row>
        <row r="9610">
          <cell r="A9610" t="str">
            <v>C61968IV</v>
          </cell>
          <cell r="B9610">
            <v>42185</v>
          </cell>
          <cell r="C9610" t="str">
            <v>C61968</v>
          </cell>
          <cell r="D9610" t="str">
            <v>Mark Pollard Electrical Inc</v>
          </cell>
          <cell r="E9610" t="str">
            <v>ME</v>
          </cell>
          <cell r="F9610" t="str">
            <v>P1</v>
          </cell>
          <cell r="G9610" t="str">
            <v>SMALL</v>
          </cell>
          <cell r="H9610" t="str">
            <v>IV</v>
          </cell>
          <cell r="I9610" t="str">
            <v>0028581 - BUSINESS INSURANCE AGENCY</v>
          </cell>
        </row>
        <row r="9611">
          <cell r="A9611" t="str">
            <v>C61968JH</v>
          </cell>
          <cell r="B9611">
            <v>42185</v>
          </cell>
          <cell r="C9611" t="str">
            <v>C61968</v>
          </cell>
          <cell r="D9611" t="str">
            <v>Mark Pollard Electrical Inc</v>
          </cell>
          <cell r="E9611" t="str">
            <v>ME</v>
          </cell>
          <cell r="F9611" t="str">
            <v>P1</v>
          </cell>
          <cell r="G9611" t="str">
            <v>SMALL</v>
          </cell>
          <cell r="H9611" t="str">
            <v>JH</v>
          </cell>
          <cell r="I9611" t="str">
            <v>0028581 - BUSINESS INSURANCE AGENCY</v>
          </cell>
        </row>
        <row r="9612">
          <cell r="A9612" t="str">
            <v>C61970JH</v>
          </cell>
          <cell r="B9612">
            <v>42185</v>
          </cell>
          <cell r="C9612" t="str">
            <v>C61970</v>
          </cell>
          <cell r="D9612" t="str">
            <v>Shoppers Hardware</v>
          </cell>
          <cell r="E9612" t="str">
            <v>ME</v>
          </cell>
          <cell r="F9612" t="str">
            <v>P1</v>
          </cell>
          <cell r="G9612" t="str">
            <v>SMALL</v>
          </cell>
          <cell r="H9612" t="str">
            <v>JH</v>
          </cell>
          <cell r="I9612" t="str">
            <v>0028540 - BUSINESS INSURANCE AGENCY</v>
          </cell>
        </row>
        <row r="9613">
          <cell r="A9613" t="str">
            <v>C61971JH</v>
          </cell>
          <cell r="B9613">
            <v>42185</v>
          </cell>
          <cell r="C9613" t="str">
            <v>C61971</v>
          </cell>
          <cell r="D9613" t="str">
            <v>Maine Aero Services, Inc.</v>
          </cell>
          <cell r="E9613" t="str">
            <v>ME</v>
          </cell>
          <cell r="F9613" t="str">
            <v>P1</v>
          </cell>
          <cell r="G9613" t="str">
            <v>SMALL</v>
          </cell>
          <cell r="H9613" t="str">
            <v>JH</v>
          </cell>
          <cell r="I9613" t="str">
            <v>0031336 - BUSINESS INSURANCE AGENCY</v>
          </cell>
        </row>
        <row r="9614">
          <cell r="A9614" t="str">
            <v>C61973JH</v>
          </cell>
          <cell r="B9614">
            <v>42185</v>
          </cell>
          <cell r="C9614" t="str">
            <v>C61973</v>
          </cell>
          <cell r="D9614" t="str">
            <v>Beatham Bernier Seekins &amp; Colpritt CPAs</v>
          </cell>
          <cell r="E9614" t="str">
            <v>ME</v>
          </cell>
          <cell r="F9614" t="str">
            <v>P1</v>
          </cell>
          <cell r="G9614" t="str">
            <v>SMALL</v>
          </cell>
          <cell r="H9614" t="str">
            <v>JH</v>
          </cell>
          <cell r="I9614" t="str">
            <v>0028731 - PEARL, JAY D</v>
          </cell>
        </row>
        <row r="9615">
          <cell r="A9615" t="str">
            <v>C61974JM</v>
          </cell>
          <cell r="B9615">
            <v>42185</v>
          </cell>
          <cell r="C9615" t="str">
            <v>C61974</v>
          </cell>
          <cell r="D9615" t="str">
            <v>RedBlack Software LLC</v>
          </cell>
          <cell r="E9615" t="str">
            <v>NH</v>
          </cell>
          <cell r="F9615" t="str">
            <v>P1</v>
          </cell>
          <cell r="G9615" t="str">
            <v>SMALL</v>
          </cell>
          <cell r="H9615" t="str">
            <v>JM</v>
          </cell>
          <cell r="I9615" t="str">
            <v>0030932 - LIFETIME BENEFITS GROUP INC</v>
          </cell>
        </row>
        <row r="9616">
          <cell r="A9616" t="str">
            <v>C61975JH</v>
          </cell>
          <cell r="B9616">
            <v>42185</v>
          </cell>
          <cell r="C9616" t="str">
            <v>C61975</v>
          </cell>
          <cell r="D9616" t="str">
            <v>Yankee Marina &amp; Boatyard Inc</v>
          </cell>
          <cell r="E9616" t="str">
            <v>ME</v>
          </cell>
          <cell r="F9616" t="str">
            <v>P1</v>
          </cell>
          <cell r="G9616" t="str">
            <v>SMALL</v>
          </cell>
          <cell r="H9616" t="str">
            <v>JH</v>
          </cell>
          <cell r="I9616" t="str">
            <v>0028494 - BUSINESS INSURANCE AGENCY</v>
          </cell>
        </row>
        <row r="9617">
          <cell r="A9617" t="str">
            <v>C61980IV</v>
          </cell>
          <cell r="B9617">
            <v>42185</v>
          </cell>
          <cell r="C9617" t="str">
            <v>C61980</v>
          </cell>
          <cell r="D9617" t="str">
            <v>Cate Street Capital Inc</v>
          </cell>
          <cell r="E9617" t="str">
            <v>NH</v>
          </cell>
          <cell r="F9617" t="str">
            <v>P1</v>
          </cell>
          <cell r="G9617" t="str">
            <v>SMALL</v>
          </cell>
          <cell r="H9617" t="str">
            <v>IV</v>
          </cell>
          <cell r="I9617" t="str">
            <v>0028605 - LARRABEE, LISA M</v>
          </cell>
        </row>
        <row r="9618">
          <cell r="A9618" t="str">
            <v>C61980JN</v>
          </cell>
          <cell r="B9618">
            <v>42185</v>
          </cell>
          <cell r="C9618" t="str">
            <v>C61980</v>
          </cell>
          <cell r="D9618" t="str">
            <v>Cate Street Capital Inc</v>
          </cell>
          <cell r="E9618" t="str">
            <v>NH</v>
          </cell>
          <cell r="F9618" t="str">
            <v>P1</v>
          </cell>
          <cell r="G9618" t="str">
            <v>SMALL</v>
          </cell>
          <cell r="H9618" t="str">
            <v>JN</v>
          </cell>
          <cell r="I9618" t="str">
            <v>0028605 - LARRABEE, LISA M</v>
          </cell>
        </row>
        <row r="9619">
          <cell r="A9619" t="str">
            <v>C61981IH</v>
          </cell>
          <cell r="B9619">
            <v>42185</v>
          </cell>
          <cell r="C9619" t="str">
            <v>C61981</v>
          </cell>
          <cell r="D9619" t="str">
            <v>Epstein &amp; O'Donovan LLP</v>
          </cell>
          <cell r="E9619" t="str">
            <v>ME</v>
          </cell>
          <cell r="F9619" t="str">
            <v>P1</v>
          </cell>
          <cell r="G9619" t="str">
            <v>SMALL</v>
          </cell>
          <cell r="H9619" t="str">
            <v>IH</v>
          </cell>
          <cell r="I9619" t="str">
            <v>0031289 - BUSINESS INSURANCE AGENCY</v>
          </cell>
        </row>
        <row r="9620">
          <cell r="A9620" t="str">
            <v>C61982PO</v>
          </cell>
          <cell r="B9620">
            <v>42185</v>
          </cell>
          <cell r="C9620" t="str">
            <v>C61982</v>
          </cell>
          <cell r="D9620" t="str">
            <v>Chandler Funeral Homes &amp; Cremation Services</v>
          </cell>
          <cell r="E9620" t="str">
            <v>ME</v>
          </cell>
          <cell r="F9620" t="str">
            <v>P1</v>
          </cell>
          <cell r="G9620" t="str">
            <v>SMALL</v>
          </cell>
          <cell r="H9620" t="str">
            <v>PO</v>
          </cell>
          <cell r="I9620" t="str">
            <v>0028621 - BUSINESS INSURANCE AGENCY</v>
          </cell>
        </row>
        <row r="9621">
          <cell r="A9621" t="str">
            <v>C61985IV</v>
          </cell>
          <cell r="B9621">
            <v>42185</v>
          </cell>
          <cell r="C9621" t="str">
            <v>C61985</v>
          </cell>
          <cell r="D9621" t="str">
            <v>Legal Services for the Elderly</v>
          </cell>
          <cell r="E9621" t="str">
            <v>ME</v>
          </cell>
          <cell r="F9621" t="str">
            <v>P1</v>
          </cell>
          <cell r="G9621" t="str">
            <v>SMALL</v>
          </cell>
          <cell r="H9621" t="str">
            <v>IV</v>
          </cell>
          <cell r="I9621" t="str">
            <v>0028499 - HEALEY &amp; ASSOCIATES INC</v>
          </cell>
        </row>
        <row r="9622">
          <cell r="A9622" t="str">
            <v>C61987JM</v>
          </cell>
          <cell r="B9622">
            <v>42185</v>
          </cell>
          <cell r="C9622" t="str">
            <v>C61987</v>
          </cell>
          <cell r="D9622" t="str">
            <v>Harmony HealthCare Institute</v>
          </cell>
          <cell r="E9622" t="str">
            <v>NH</v>
          </cell>
          <cell r="F9622" t="str">
            <v>P1</v>
          </cell>
          <cell r="G9622" t="str">
            <v>SMALL</v>
          </cell>
          <cell r="H9622" t="str">
            <v>JM</v>
          </cell>
          <cell r="I9622" t="str">
            <v>0028298 - BEACON INTEGRATED RESOURCES</v>
          </cell>
        </row>
        <row r="9623">
          <cell r="A9623" t="str">
            <v>C61989JH</v>
          </cell>
          <cell r="B9623">
            <v>42185</v>
          </cell>
          <cell r="C9623" t="str">
            <v>C61989</v>
          </cell>
          <cell r="D9623" t="str">
            <v>LearningWorks</v>
          </cell>
          <cell r="E9623" t="str">
            <v>ME</v>
          </cell>
          <cell r="F9623" t="str">
            <v>P1</v>
          </cell>
          <cell r="G9623" t="str">
            <v>SMALL</v>
          </cell>
          <cell r="H9623" t="str">
            <v>JH</v>
          </cell>
          <cell r="I9623" t="str">
            <v>0035305 - BUSINESS INSURANCE AGENCY</v>
          </cell>
        </row>
        <row r="9624">
          <cell r="A9624" t="str">
            <v>C61990IV</v>
          </cell>
          <cell r="B9624">
            <v>42185</v>
          </cell>
          <cell r="C9624" t="str">
            <v>C61990</v>
          </cell>
          <cell r="D9624" t="str">
            <v>H.M. Payson &amp; Co.</v>
          </cell>
          <cell r="E9624" t="str">
            <v>ME</v>
          </cell>
          <cell r="F9624" t="str">
            <v>P1</v>
          </cell>
          <cell r="G9624" t="str">
            <v>SMALL</v>
          </cell>
          <cell r="H9624" t="str">
            <v>IV</v>
          </cell>
          <cell r="I9624" t="str">
            <v>0028737 - NORTON FINANCIAL SERVICES INC</v>
          </cell>
        </row>
        <row r="9625">
          <cell r="A9625" t="str">
            <v>C61992JM</v>
          </cell>
          <cell r="B9625">
            <v>42185</v>
          </cell>
          <cell r="C9625" t="str">
            <v>C61992</v>
          </cell>
          <cell r="D9625" t="str">
            <v>RT Stearns Inc</v>
          </cell>
          <cell r="E9625" t="str">
            <v>NH</v>
          </cell>
          <cell r="F9625" t="str">
            <v>P1</v>
          </cell>
          <cell r="G9625" t="str">
            <v>SMALL</v>
          </cell>
          <cell r="H9625" t="str">
            <v>JM</v>
          </cell>
          <cell r="I9625" t="str">
            <v>0028296 - PEARSALL, SONIA R</v>
          </cell>
        </row>
        <row r="9626">
          <cell r="A9626" t="str">
            <v>C61993IV</v>
          </cell>
          <cell r="B9626">
            <v>42185</v>
          </cell>
          <cell r="C9626" t="str">
            <v>C61993</v>
          </cell>
          <cell r="D9626" t="str">
            <v>Spinney Creek Shellfish</v>
          </cell>
          <cell r="E9626" t="str">
            <v>ME</v>
          </cell>
          <cell r="F9626" t="str">
            <v>P1</v>
          </cell>
          <cell r="G9626" t="str">
            <v>SMALL</v>
          </cell>
          <cell r="H9626" t="str">
            <v>IV</v>
          </cell>
          <cell r="I9626" t="str">
            <v>0028403 - MORRIS INSURANCE SERVICES INC</v>
          </cell>
        </row>
        <row r="9627">
          <cell r="A9627" t="str">
            <v>C61994IV</v>
          </cell>
          <cell r="B9627">
            <v>42185</v>
          </cell>
          <cell r="C9627" t="str">
            <v>C61994</v>
          </cell>
          <cell r="D9627" t="str">
            <v>Sitelines PA</v>
          </cell>
          <cell r="E9627" t="str">
            <v>ME</v>
          </cell>
          <cell r="F9627" t="str">
            <v>P1</v>
          </cell>
          <cell r="G9627" t="str">
            <v>SMALL</v>
          </cell>
          <cell r="H9627" t="str">
            <v>IV</v>
          </cell>
          <cell r="I9627" t="str">
            <v>0028537 - BUSINESS INSURANCE AGENCY</v>
          </cell>
        </row>
        <row r="9628">
          <cell r="A9628" t="str">
            <v>C61995PO</v>
          </cell>
          <cell r="B9628">
            <v>42185</v>
          </cell>
          <cell r="C9628" t="str">
            <v>C61995</v>
          </cell>
          <cell r="D9628" t="str">
            <v>Macomber Trans, Inc.</v>
          </cell>
          <cell r="E9628" t="str">
            <v>ME</v>
          </cell>
          <cell r="F9628" t="str">
            <v>P1</v>
          </cell>
          <cell r="G9628" t="str">
            <v>SMALL</v>
          </cell>
          <cell r="H9628" t="str">
            <v>PO</v>
          </cell>
          <cell r="I9628" t="str">
            <v>0028379 - ACADIA BENEFITS INC</v>
          </cell>
        </row>
        <row r="9629">
          <cell r="A9629" t="str">
            <v>C61997IV</v>
          </cell>
          <cell r="B9629">
            <v>42185</v>
          </cell>
          <cell r="C9629" t="str">
            <v>C61997</v>
          </cell>
          <cell r="D9629" t="str">
            <v>Catalyst for Peace</v>
          </cell>
          <cell r="E9629" t="str">
            <v>ME</v>
          </cell>
          <cell r="F9629" t="str">
            <v>P1</v>
          </cell>
          <cell r="G9629" t="str">
            <v>SMALL</v>
          </cell>
          <cell r="H9629" t="str">
            <v>IV</v>
          </cell>
          <cell r="I9629" t="str">
            <v>0028588 - HEALEY &amp; ASSOCIATES INC</v>
          </cell>
        </row>
        <row r="9630">
          <cell r="A9630" t="str">
            <v>C61998JM</v>
          </cell>
          <cell r="B9630">
            <v>42185</v>
          </cell>
          <cell r="C9630" t="str">
            <v>C61998</v>
          </cell>
          <cell r="D9630" t="str">
            <v>Golf Management LLC</v>
          </cell>
          <cell r="E9630" t="str">
            <v>NH</v>
          </cell>
          <cell r="F9630" t="str">
            <v>P1</v>
          </cell>
          <cell r="G9630" t="str">
            <v>SMALL</v>
          </cell>
          <cell r="H9630" t="str">
            <v>JM</v>
          </cell>
          <cell r="I9630" t="str">
            <v>0030962 - DIGITAL INSURANCE AGENCY INC</v>
          </cell>
        </row>
        <row r="9631">
          <cell r="A9631" t="str">
            <v>C61999IV</v>
          </cell>
          <cell r="B9631">
            <v>42185</v>
          </cell>
          <cell r="C9631" t="str">
            <v>C61999</v>
          </cell>
          <cell r="D9631" t="str">
            <v>HeadInvest, LLC</v>
          </cell>
          <cell r="E9631" t="str">
            <v>ME</v>
          </cell>
          <cell r="F9631" t="str">
            <v>P1</v>
          </cell>
          <cell r="G9631" t="str">
            <v>SMALL</v>
          </cell>
          <cell r="H9631" t="str">
            <v>IV</v>
          </cell>
          <cell r="I9631" t="str">
            <v>0030052 - KILBRIDE &amp; HARRIS INSURANCE SVCS LLC</v>
          </cell>
        </row>
        <row r="9632">
          <cell r="A9632" t="str">
            <v>C62001IV</v>
          </cell>
          <cell r="B9632">
            <v>42185</v>
          </cell>
          <cell r="C9632" t="str">
            <v>C62001</v>
          </cell>
          <cell r="D9632" t="str">
            <v>Fortier &amp; Son Inc</v>
          </cell>
          <cell r="E9632" t="str">
            <v>NH</v>
          </cell>
          <cell r="F9632" t="str">
            <v>P1</v>
          </cell>
          <cell r="G9632" t="str">
            <v>SMALL</v>
          </cell>
          <cell r="H9632" t="str">
            <v>IV</v>
          </cell>
          <cell r="I9632" t="str">
            <v>0028297 - PEARSALL, SONIA R</v>
          </cell>
        </row>
        <row r="9633">
          <cell r="A9633" t="str">
            <v>C62003IH</v>
          </cell>
          <cell r="B9633">
            <v>42185</v>
          </cell>
          <cell r="C9633" t="str">
            <v>C62003</v>
          </cell>
          <cell r="D9633" t="str">
            <v>Beagle &amp; Ridge LLC</v>
          </cell>
          <cell r="E9633" t="str">
            <v>ME</v>
          </cell>
          <cell r="F9633" t="str">
            <v>P1</v>
          </cell>
          <cell r="G9633" t="str">
            <v>SMALL</v>
          </cell>
          <cell r="H9633" t="str">
            <v>IH</v>
          </cell>
          <cell r="I9633" t="str">
            <v>0031311 - BUSINESS INSURANCE AGENCY</v>
          </cell>
        </row>
        <row r="9634">
          <cell r="A9634" t="str">
            <v>C62005IH</v>
          </cell>
          <cell r="B9634">
            <v>42185</v>
          </cell>
          <cell r="C9634" t="str">
            <v>C62005</v>
          </cell>
          <cell r="D9634" t="str">
            <v>Bruce's Management, Inc.</v>
          </cell>
          <cell r="E9634" t="str">
            <v>ME</v>
          </cell>
          <cell r="F9634" t="str">
            <v>P1</v>
          </cell>
          <cell r="G9634" t="str">
            <v>SMALL</v>
          </cell>
          <cell r="H9634" t="str">
            <v>IH</v>
          </cell>
          <cell r="I9634" t="str">
            <v>0028592 - CROSS INSURANCE</v>
          </cell>
        </row>
        <row r="9635">
          <cell r="A9635" t="str">
            <v>C62006JH</v>
          </cell>
          <cell r="B9635">
            <v>42185</v>
          </cell>
          <cell r="C9635" t="str">
            <v>C62006</v>
          </cell>
          <cell r="D9635" t="str">
            <v>Melcher &amp; Prescott Insurance</v>
          </cell>
          <cell r="E9635" t="str">
            <v>NH</v>
          </cell>
          <cell r="F9635" t="str">
            <v>P1</v>
          </cell>
          <cell r="G9635" t="str">
            <v>SMALL</v>
          </cell>
          <cell r="H9635" t="str">
            <v>JH</v>
          </cell>
          <cell r="I9635" t="str">
            <v>0028627 - MELCHER &amp; PRESCOTT AGENCY INC</v>
          </cell>
        </row>
        <row r="9636">
          <cell r="A9636" t="str">
            <v>C62007IA</v>
          </cell>
          <cell r="B9636">
            <v>42185</v>
          </cell>
          <cell r="C9636" t="str">
            <v>C62007</v>
          </cell>
          <cell r="D9636" t="str">
            <v>America Scores New England Inc</v>
          </cell>
          <cell r="E9636" t="str">
            <v>MA</v>
          </cell>
          <cell r="F9636" t="str">
            <v>P1</v>
          </cell>
          <cell r="G9636" t="str">
            <v>SMALL</v>
          </cell>
          <cell r="H9636" t="str">
            <v>IA</v>
          </cell>
          <cell r="I9636" t="str">
            <v>0033719 - BP BENEFITS LLC</v>
          </cell>
        </row>
        <row r="9637">
          <cell r="A9637" t="str">
            <v>C62011IH</v>
          </cell>
          <cell r="B9637">
            <v>42185</v>
          </cell>
          <cell r="C9637" t="str">
            <v>C62011</v>
          </cell>
          <cell r="D9637" t="str">
            <v>Hanover Frame Co Inc</v>
          </cell>
          <cell r="E9637" t="str">
            <v>MA</v>
          </cell>
          <cell r="F9637" t="str">
            <v>P1</v>
          </cell>
          <cell r="G9637" t="str">
            <v>SMALL</v>
          </cell>
          <cell r="H9637" t="str">
            <v>IH</v>
          </cell>
          <cell r="I9637" t="str">
            <v>0028431 - LEVINE, GLENN A</v>
          </cell>
        </row>
        <row r="9638">
          <cell r="A9638" t="str">
            <v>C62012IH</v>
          </cell>
          <cell r="B9638">
            <v>42185</v>
          </cell>
          <cell r="C9638" t="str">
            <v>C62012</v>
          </cell>
          <cell r="D9638" t="str">
            <v>Sharon Vacuum Co Inc</v>
          </cell>
          <cell r="E9638" t="str">
            <v>MA</v>
          </cell>
          <cell r="F9638" t="str">
            <v>P1</v>
          </cell>
          <cell r="G9638" t="str">
            <v>SMALL</v>
          </cell>
          <cell r="H9638" t="str">
            <v>IH</v>
          </cell>
          <cell r="I9638" t="str">
            <v>0028635 - EASTERN BENEFITS GROUP</v>
          </cell>
        </row>
        <row r="9639">
          <cell r="A9639" t="str">
            <v>C62014JH</v>
          </cell>
          <cell r="B9639">
            <v>42185</v>
          </cell>
          <cell r="C9639" t="str">
            <v>C62014</v>
          </cell>
          <cell r="D9639" t="str">
            <v>Ralph's Home Sales</v>
          </cell>
          <cell r="E9639" t="str">
            <v>ME</v>
          </cell>
          <cell r="F9639" t="str">
            <v>P1</v>
          </cell>
          <cell r="G9639" t="str">
            <v>SMALL</v>
          </cell>
          <cell r="H9639" t="str">
            <v>JH</v>
          </cell>
          <cell r="I9639" t="str">
            <v>0028707 - NORTON FINANCIAL SERVICES INC</v>
          </cell>
        </row>
        <row r="9640">
          <cell r="A9640" t="str">
            <v>C62016JH</v>
          </cell>
          <cell r="B9640">
            <v>42185</v>
          </cell>
          <cell r="C9640" t="str">
            <v>C62016</v>
          </cell>
          <cell r="D9640" t="str">
            <v>Newport Industrial Fabrication Inc</v>
          </cell>
          <cell r="E9640" t="str">
            <v>ME</v>
          </cell>
          <cell r="F9640" t="str">
            <v>P1</v>
          </cell>
          <cell r="G9640" t="str">
            <v>SMALL</v>
          </cell>
          <cell r="H9640" t="str">
            <v>JH</v>
          </cell>
          <cell r="I9640" t="str">
            <v>0028739 - PEARL, JAY D</v>
          </cell>
        </row>
        <row r="9641">
          <cell r="A9641" t="str">
            <v>C62017IH</v>
          </cell>
          <cell r="B9641">
            <v>42185</v>
          </cell>
          <cell r="C9641" t="str">
            <v>C62017</v>
          </cell>
          <cell r="D9641" t="str">
            <v>Maine Tennis &amp; Track Co.</v>
          </cell>
          <cell r="E9641" t="str">
            <v>ME</v>
          </cell>
          <cell r="F9641" t="str">
            <v>P1</v>
          </cell>
          <cell r="G9641" t="str">
            <v>SMALL</v>
          </cell>
          <cell r="H9641" t="str">
            <v>IH</v>
          </cell>
          <cell r="I9641" t="str">
            <v>0028489 - CLARK INSURANCE</v>
          </cell>
        </row>
        <row r="9642">
          <cell r="A9642" t="str">
            <v>C62019IH</v>
          </cell>
          <cell r="B9642">
            <v>42185</v>
          </cell>
          <cell r="C9642" t="str">
            <v>C62019</v>
          </cell>
          <cell r="D9642" t="str">
            <v>Santini Inc</v>
          </cell>
          <cell r="E9642" t="str">
            <v>MA</v>
          </cell>
          <cell r="F9642" t="str">
            <v>P1</v>
          </cell>
          <cell r="G9642" t="str">
            <v>SMALL</v>
          </cell>
          <cell r="H9642" t="str">
            <v>IH</v>
          </cell>
          <cell r="I9642" t="str">
            <v>0032606 - BOSTONIAN GROUP INSURANCE AGENCY</v>
          </cell>
        </row>
        <row r="9643">
          <cell r="A9643" t="str">
            <v>C62022JM</v>
          </cell>
          <cell r="B9643">
            <v>42185</v>
          </cell>
          <cell r="C9643" t="str">
            <v>C62022</v>
          </cell>
          <cell r="D9643" t="str">
            <v>Cabin Fever Restaurant</v>
          </cell>
          <cell r="E9643" t="str">
            <v>NH</v>
          </cell>
          <cell r="F9643" t="str">
            <v>P1</v>
          </cell>
          <cell r="G9643" t="str">
            <v>SMALL</v>
          </cell>
          <cell r="H9643" t="str">
            <v>JM</v>
          </cell>
          <cell r="I9643" t="str">
            <v>0028344 - BUSINESS INSURANCE AGENCY</v>
          </cell>
        </row>
        <row r="9644">
          <cell r="A9644" t="str">
            <v>C62023PO</v>
          </cell>
          <cell r="B9644">
            <v>42185</v>
          </cell>
          <cell r="C9644" t="str">
            <v>C62023</v>
          </cell>
          <cell r="D9644" t="str">
            <v>South Coast Radiology PA</v>
          </cell>
          <cell r="E9644" t="str">
            <v>ME</v>
          </cell>
          <cell r="F9644" t="str">
            <v>P1</v>
          </cell>
          <cell r="G9644" t="str">
            <v>SMALL</v>
          </cell>
          <cell r="H9644" t="str">
            <v>PO</v>
          </cell>
          <cell r="I9644" t="str">
            <v>0028571 - BUSINESS INSURANCE AGENCY</v>
          </cell>
        </row>
        <row r="9645">
          <cell r="A9645" t="str">
            <v>C62025IV</v>
          </cell>
          <cell r="B9645">
            <v>42185</v>
          </cell>
          <cell r="C9645" t="str">
            <v>C62025</v>
          </cell>
          <cell r="D9645" t="str">
            <v>Turning Points Network</v>
          </cell>
          <cell r="E9645" t="str">
            <v>NH</v>
          </cell>
          <cell r="F9645" t="str">
            <v>P1</v>
          </cell>
          <cell r="G9645" t="str">
            <v>SMALL</v>
          </cell>
          <cell r="H9645" t="str">
            <v>IV</v>
          </cell>
          <cell r="I9645" t="str">
            <v>0028662 - KAPILOFF INSURANCE AGENCY INC</v>
          </cell>
        </row>
        <row r="9646">
          <cell r="A9646" t="str">
            <v>C62026IH</v>
          </cell>
          <cell r="B9646">
            <v>42185</v>
          </cell>
          <cell r="C9646" t="str">
            <v>C62026</v>
          </cell>
          <cell r="D9646" t="str">
            <v>L &amp; H Corp</v>
          </cell>
          <cell r="E9646" t="str">
            <v>MA</v>
          </cell>
          <cell r="F9646" t="str">
            <v>P1</v>
          </cell>
          <cell r="G9646" t="str">
            <v>SMALL</v>
          </cell>
          <cell r="H9646" t="str">
            <v>IH</v>
          </cell>
          <cell r="I9646" t="str">
            <v>0028597 - BUTLER BENEFITS BROKERS INC</v>
          </cell>
        </row>
        <row r="9647">
          <cell r="A9647" t="str">
            <v>C62029IV</v>
          </cell>
          <cell r="B9647">
            <v>42185</v>
          </cell>
          <cell r="C9647" t="str">
            <v>C62029</v>
          </cell>
          <cell r="D9647" t="str">
            <v>Shawnee Peak Holdings, Inc.</v>
          </cell>
          <cell r="E9647" t="str">
            <v>ME</v>
          </cell>
          <cell r="F9647" t="str">
            <v>P1</v>
          </cell>
          <cell r="G9647" t="str">
            <v>SMALL</v>
          </cell>
          <cell r="H9647" t="str">
            <v>IV</v>
          </cell>
          <cell r="I9647" t="str">
            <v>0028615 - E A SCRIBNER INSURANCE AGENCY INC</v>
          </cell>
        </row>
        <row r="9648">
          <cell r="A9648" t="str">
            <v>C62030IH</v>
          </cell>
          <cell r="B9648">
            <v>42185</v>
          </cell>
          <cell r="C9648" t="str">
            <v>C62030</v>
          </cell>
          <cell r="D9648" t="str">
            <v>Troubh Heisler, PA</v>
          </cell>
          <cell r="E9648" t="str">
            <v>ME</v>
          </cell>
          <cell r="F9648" t="str">
            <v>P1</v>
          </cell>
          <cell r="G9648" t="str">
            <v>SMALL</v>
          </cell>
          <cell r="H9648" t="str">
            <v>IH</v>
          </cell>
          <cell r="I9648" t="str">
            <v>0028375 - ACADIA BENEFITS INC</v>
          </cell>
        </row>
        <row r="9649">
          <cell r="A9649" t="str">
            <v>C62030JH</v>
          </cell>
          <cell r="B9649">
            <v>42185</v>
          </cell>
          <cell r="C9649" t="str">
            <v>C62030</v>
          </cell>
          <cell r="D9649" t="str">
            <v>Troubh Heisler, PA</v>
          </cell>
          <cell r="E9649" t="str">
            <v>ME</v>
          </cell>
          <cell r="F9649" t="str">
            <v>P1</v>
          </cell>
          <cell r="G9649" t="str">
            <v>SMALL</v>
          </cell>
          <cell r="H9649" t="str">
            <v>JH</v>
          </cell>
          <cell r="I9649" t="str">
            <v>0028375 - ACADIA BENEFITS INC</v>
          </cell>
        </row>
        <row r="9650">
          <cell r="A9650" t="str">
            <v>C62031IH</v>
          </cell>
          <cell r="B9650">
            <v>42185</v>
          </cell>
          <cell r="C9650" t="str">
            <v>C62031</v>
          </cell>
          <cell r="D9650" t="str">
            <v>Victor Brandon Corporation</v>
          </cell>
          <cell r="E9650" t="str">
            <v>MA</v>
          </cell>
          <cell r="F9650" t="str">
            <v>P1</v>
          </cell>
          <cell r="G9650" t="str">
            <v>SMALL</v>
          </cell>
          <cell r="H9650" t="str">
            <v>IH</v>
          </cell>
          <cell r="I9650" t="str">
            <v>0028670 - EMPLOYERS INSURANCE GROUP INC</v>
          </cell>
        </row>
        <row r="9651">
          <cell r="A9651" t="str">
            <v>C62032IV</v>
          </cell>
          <cell r="B9651">
            <v>42185</v>
          </cell>
          <cell r="C9651" t="str">
            <v>C62032</v>
          </cell>
          <cell r="D9651" t="str">
            <v>United Publications Inc</v>
          </cell>
          <cell r="E9651" t="str">
            <v>ME</v>
          </cell>
          <cell r="F9651" t="str">
            <v>P1</v>
          </cell>
          <cell r="G9651" t="str">
            <v>SMALL</v>
          </cell>
          <cell r="H9651" t="str">
            <v>IV</v>
          </cell>
          <cell r="I9651" t="str">
            <v>0028357 - ALLEN FINANCIAL GROUP</v>
          </cell>
        </row>
        <row r="9652">
          <cell r="A9652" t="str">
            <v>C62034IV</v>
          </cell>
          <cell r="B9652">
            <v>42185</v>
          </cell>
          <cell r="C9652" t="str">
            <v>C62034</v>
          </cell>
          <cell r="D9652" t="str">
            <v>Maine Island Trail Association</v>
          </cell>
          <cell r="E9652" t="str">
            <v>ME</v>
          </cell>
          <cell r="F9652" t="str">
            <v>P1</v>
          </cell>
          <cell r="G9652" t="str">
            <v>SMALL</v>
          </cell>
          <cell r="H9652" t="str">
            <v>IV</v>
          </cell>
          <cell r="I9652" t="str">
            <v>0028623 - CLARK INSURANCE</v>
          </cell>
        </row>
        <row r="9653">
          <cell r="A9653" t="str">
            <v>C62037IV</v>
          </cell>
          <cell r="B9653">
            <v>42185</v>
          </cell>
          <cell r="C9653" t="str">
            <v>C62037</v>
          </cell>
          <cell r="D9653" t="str">
            <v>Town of Gray</v>
          </cell>
          <cell r="E9653" t="str">
            <v>ME</v>
          </cell>
          <cell r="F9653" t="str">
            <v>P1</v>
          </cell>
          <cell r="G9653" t="str">
            <v>SMALL</v>
          </cell>
          <cell r="H9653" t="str">
            <v>IV</v>
          </cell>
          <cell r="I9653" t="str">
            <v>0028900 - USI INSURANCE SERVICES LLC - BRIARCLIFF</v>
          </cell>
        </row>
        <row r="9654">
          <cell r="A9654" t="str">
            <v>C62039IV</v>
          </cell>
          <cell r="B9654">
            <v>42185</v>
          </cell>
          <cell r="C9654" t="str">
            <v>C62039</v>
          </cell>
          <cell r="D9654" t="str">
            <v>The Bottom Line</v>
          </cell>
          <cell r="E9654" t="str">
            <v>ME</v>
          </cell>
          <cell r="F9654" t="str">
            <v>P1</v>
          </cell>
          <cell r="G9654" t="str">
            <v>SMALL</v>
          </cell>
          <cell r="H9654" t="str">
            <v>IV</v>
          </cell>
          <cell r="I9654" t="str">
            <v>0033754 - CHENEY INSURANCE AGENCY</v>
          </cell>
        </row>
        <row r="9655">
          <cell r="A9655" t="str">
            <v>C62040JH</v>
          </cell>
          <cell r="B9655">
            <v>42185</v>
          </cell>
          <cell r="C9655" t="str">
            <v>C62040</v>
          </cell>
          <cell r="D9655" t="str">
            <v>Purdy Powers &amp; Company</v>
          </cell>
          <cell r="E9655" t="str">
            <v>ME</v>
          </cell>
          <cell r="F9655" t="str">
            <v>P1</v>
          </cell>
          <cell r="G9655" t="str">
            <v>SMALL</v>
          </cell>
          <cell r="H9655" t="str">
            <v>JH</v>
          </cell>
          <cell r="I9655" t="str">
            <v>0028495 - KILBRIDE &amp; HARRIS INSURANCE SVCS LLC</v>
          </cell>
        </row>
        <row r="9656">
          <cell r="A9656" t="str">
            <v>C62040PO</v>
          </cell>
          <cell r="B9656">
            <v>42185</v>
          </cell>
          <cell r="C9656" t="str">
            <v>C62040</v>
          </cell>
          <cell r="D9656" t="str">
            <v>Purdy Powers &amp; Company</v>
          </cell>
          <cell r="E9656" t="str">
            <v>ME</v>
          </cell>
          <cell r="F9656" t="str">
            <v>P1</v>
          </cell>
          <cell r="G9656" t="str">
            <v>SMALL</v>
          </cell>
          <cell r="H9656" t="str">
            <v>PO</v>
          </cell>
          <cell r="I9656" t="str">
            <v>0028495 - KILBRIDE &amp; HARRIS INSURANCE SVCS LLC</v>
          </cell>
        </row>
        <row r="9657">
          <cell r="A9657" t="str">
            <v>C62041IV</v>
          </cell>
          <cell r="B9657">
            <v>42185</v>
          </cell>
          <cell r="C9657" t="str">
            <v>C62041</v>
          </cell>
          <cell r="D9657" t="str">
            <v>Penobscot Respiratory, PA</v>
          </cell>
          <cell r="E9657" t="str">
            <v>ME</v>
          </cell>
          <cell r="F9657" t="str">
            <v>P1</v>
          </cell>
          <cell r="G9657" t="str">
            <v>SMALL</v>
          </cell>
          <cell r="H9657" t="str">
            <v>IV</v>
          </cell>
          <cell r="I9657" t="str">
            <v>0028808 - WHITE, PETER J</v>
          </cell>
        </row>
        <row r="9658">
          <cell r="A9658" t="str">
            <v>C62043IV</v>
          </cell>
          <cell r="B9658">
            <v>42185</v>
          </cell>
          <cell r="C9658" t="str">
            <v>C62043</v>
          </cell>
          <cell r="D9658" t="str">
            <v>Portland Foot &amp; Ankle</v>
          </cell>
          <cell r="E9658" t="str">
            <v>ME</v>
          </cell>
          <cell r="F9658" t="str">
            <v>P1</v>
          </cell>
          <cell r="G9658" t="str">
            <v>SMALL</v>
          </cell>
          <cell r="H9658" t="str">
            <v>IV</v>
          </cell>
          <cell r="I9658" t="str">
            <v>0028530 - HOLDEN INSURANCE AGENCY</v>
          </cell>
        </row>
        <row r="9659">
          <cell r="A9659" t="str">
            <v>C62044JH</v>
          </cell>
          <cell r="B9659">
            <v>42185</v>
          </cell>
          <cell r="C9659" t="str">
            <v>C62044</v>
          </cell>
          <cell r="D9659" t="str">
            <v>Raymond Chiropractic</v>
          </cell>
          <cell r="E9659" t="str">
            <v>ME</v>
          </cell>
          <cell r="F9659" t="str">
            <v>P1</v>
          </cell>
          <cell r="G9659" t="str">
            <v>SMALL</v>
          </cell>
          <cell r="H9659" t="str">
            <v>JH</v>
          </cell>
          <cell r="I9659" t="str">
            <v>0031633 - UIG FINANCIAL LLC</v>
          </cell>
        </row>
        <row r="9660">
          <cell r="A9660" t="str">
            <v>C62045IH</v>
          </cell>
          <cell r="B9660">
            <v>42185</v>
          </cell>
          <cell r="C9660" t="str">
            <v>C62045</v>
          </cell>
          <cell r="D9660" t="str">
            <v>New England Energy Services Corp</v>
          </cell>
          <cell r="E9660" t="str">
            <v>MA</v>
          </cell>
          <cell r="F9660" t="str">
            <v>P1</v>
          </cell>
          <cell r="G9660" t="str">
            <v>SMALL</v>
          </cell>
          <cell r="H9660" t="str">
            <v>IH</v>
          </cell>
          <cell r="I9660" t="str">
            <v>0028443 - FORTE, ANDREW J</v>
          </cell>
        </row>
        <row r="9661">
          <cell r="A9661" t="str">
            <v>C62046IV</v>
          </cell>
          <cell r="B9661">
            <v>42185</v>
          </cell>
          <cell r="C9661" t="str">
            <v>C62046</v>
          </cell>
          <cell r="D9661" t="str">
            <v>Law Offices of Richard Goldman</v>
          </cell>
          <cell r="E9661" t="str">
            <v>ME</v>
          </cell>
          <cell r="F9661" t="str">
            <v>P1</v>
          </cell>
          <cell r="G9661" t="str">
            <v>SMALL</v>
          </cell>
          <cell r="H9661" t="str">
            <v>IV</v>
          </cell>
          <cell r="I9661" t="str">
            <v>0028659 - BUSINESS INSURANCE AGENCY</v>
          </cell>
        </row>
        <row r="9662">
          <cell r="A9662" t="str">
            <v>C62047IH</v>
          </cell>
          <cell r="B9662">
            <v>42185</v>
          </cell>
          <cell r="C9662" t="str">
            <v>C62047</v>
          </cell>
          <cell r="D9662" t="str">
            <v>Rheumatology Associates, PA</v>
          </cell>
          <cell r="E9662" t="str">
            <v>ME</v>
          </cell>
          <cell r="F9662" t="str">
            <v>P1</v>
          </cell>
          <cell r="G9662" t="str">
            <v>SMALL</v>
          </cell>
          <cell r="H9662" t="str">
            <v>IH</v>
          </cell>
          <cell r="I9662" t="str">
            <v>0028552 - HOLDEN INSURANCE AGENCY</v>
          </cell>
        </row>
        <row r="9663">
          <cell r="A9663" t="str">
            <v>C62047PO</v>
          </cell>
          <cell r="B9663">
            <v>42185</v>
          </cell>
          <cell r="C9663" t="str">
            <v>C62047</v>
          </cell>
          <cell r="D9663" t="str">
            <v>Rheumatology Associates, PA</v>
          </cell>
          <cell r="E9663" t="str">
            <v>ME</v>
          </cell>
          <cell r="F9663" t="str">
            <v>P1</v>
          </cell>
          <cell r="G9663" t="str">
            <v>SMALL</v>
          </cell>
          <cell r="H9663" t="str">
            <v>PO</v>
          </cell>
          <cell r="I9663" t="str">
            <v>0028552 - HOLDEN INSURANCE AGENCY</v>
          </cell>
        </row>
        <row r="9664">
          <cell r="A9664" t="str">
            <v>C62049IV</v>
          </cell>
          <cell r="B9664">
            <v>42185</v>
          </cell>
          <cell r="C9664" t="str">
            <v>C62049</v>
          </cell>
          <cell r="D9664" t="str">
            <v>Southern New Hampshire Radiology Consultants PC</v>
          </cell>
          <cell r="E9664" t="str">
            <v>NH</v>
          </cell>
          <cell r="F9664" t="str">
            <v>P1</v>
          </cell>
          <cell r="G9664" t="str">
            <v>SMALL</v>
          </cell>
          <cell r="H9664" t="str">
            <v>IV</v>
          </cell>
          <cell r="I9664" t="str">
            <v>0028302 - NEW ENGLAND EMPLOYEE BENEFITS COUNCIL</v>
          </cell>
        </row>
        <row r="9665">
          <cell r="A9665" t="str">
            <v>C62049JM</v>
          </cell>
          <cell r="B9665">
            <v>42185</v>
          </cell>
          <cell r="C9665" t="str">
            <v>C62049</v>
          </cell>
          <cell r="D9665" t="str">
            <v>Southern New Hampshire Radiology Consultants PC</v>
          </cell>
          <cell r="E9665" t="str">
            <v>NH</v>
          </cell>
          <cell r="F9665" t="str">
            <v>P1</v>
          </cell>
          <cell r="G9665" t="str">
            <v>SMALL</v>
          </cell>
          <cell r="H9665" t="str">
            <v>JM</v>
          </cell>
          <cell r="I9665" t="str">
            <v>0028302 - NEW ENGLAND EMPLOYEE BENEFITS COUNCIL</v>
          </cell>
        </row>
        <row r="9666">
          <cell r="A9666" t="str">
            <v>C62050JH</v>
          </cell>
          <cell r="B9666">
            <v>42185</v>
          </cell>
          <cell r="C9666" t="str">
            <v>C62050</v>
          </cell>
          <cell r="D9666" t="str">
            <v>Gambar, Inc.</v>
          </cell>
          <cell r="E9666" t="str">
            <v>ME</v>
          </cell>
          <cell r="F9666" t="str">
            <v>P1</v>
          </cell>
          <cell r="G9666" t="str">
            <v>SMALL</v>
          </cell>
          <cell r="H9666" t="str">
            <v>JH</v>
          </cell>
          <cell r="I9666" t="str">
            <v>0030136 - CLARK INSURANCE</v>
          </cell>
        </row>
        <row r="9667">
          <cell r="A9667" t="str">
            <v>C62051JH</v>
          </cell>
          <cell r="B9667">
            <v>42185</v>
          </cell>
          <cell r="C9667" t="str">
            <v>C62051</v>
          </cell>
          <cell r="D9667" t="str">
            <v>Cumberland County Soil &amp; Water</v>
          </cell>
          <cell r="E9667" t="str">
            <v>ME</v>
          </cell>
          <cell r="F9667" t="str">
            <v>P1</v>
          </cell>
          <cell r="G9667" t="str">
            <v>SMALL</v>
          </cell>
          <cell r="H9667" t="str">
            <v>JH</v>
          </cell>
          <cell r="I9667" t="str">
            <v>0028708 - NATIONAL WORKSITE BENEFIT GROUP</v>
          </cell>
        </row>
        <row r="9668">
          <cell r="A9668" t="str">
            <v>C62053IH</v>
          </cell>
          <cell r="B9668">
            <v>42185</v>
          </cell>
          <cell r="C9668" t="str">
            <v>C62053</v>
          </cell>
          <cell r="D9668" t="str">
            <v>Davis Educational Foundation</v>
          </cell>
          <cell r="E9668" t="str">
            <v>ME</v>
          </cell>
          <cell r="F9668" t="str">
            <v>P1</v>
          </cell>
          <cell r="G9668" t="str">
            <v>SMALL</v>
          </cell>
          <cell r="H9668" t="str">
            <v>IH</v>
          </cell>
          <cell r="I9668" t="str">
            <v>0034008 - HOLDEN INSURANCE AGENCY</v>
          </cell>
        </row>
        <row r="9669">
          <cell r="A9669" t="str">
            <v>C62055JH</v>
          </cell>
          <cell r="B9669">
            <v>42185</v>
          </cell>
          <cell r="C9669" t="str">
            <v>C62055</v>
          </cell>
          <cell r="D9669" t="str">
            <v>Arthur S Page Insurance Agency Inc</v>
          </cell>
          <cell r="E9669" t="str">
            <v>MA</v>
          </cell>
          <cell r="F9669" t="str">
            <v>P1</v>
          </cell>
          <cell r="G9669" t="str">
            <v>SMALL</v>
          </cell>
          <cell r="H9669" t="str">
            <v>JH</v>
          </cell>
          <cell r="I9669" t="str">
            <v>0028424 - KRUPKOWSKI, MARK D</v>
          </cell>
        </row>
        <row r="9670">
          <cell r="A9670" t="str">
            <v>C62056IH</v>
          </cell>
          <cell r="B9670">
            <v>42185</v>
          </cell>
          <cell r="C9670" t="str">
            <v>C62056</v>
          </cell>
          <cell r="D9670" t="str">
            <v>GOT Interface</v>
          </cell>
          <cell r="E9670" t="str">
            <v>MA</v>
          </cell>
          <cell r="F9670" t="str">
            <v>P1</v>
          </cell>
          <cell r="G9670" t="str">
            <v>SMALL</v>
          </cell>
          <cell r="H9670" t="str">
            <v>IH</v>
          </cell>
          <cell r="I9670" t="str">
            <v>0028636 - PAYCHEX AGENCY INC</v>
          </cell>
        </row>
        <row r="9671">
          <cell r="A9671" t="str">
            <v>C62057IH</v>
          </cell>
          <cell r="B9671">
            <v>42185</v>
          </cell>
          <cell r="C9671" t="str">
            <v>C62057</v>
          </cell>
          <cell r="D9671" t="str">
            <v>Anderson Watkins Associates Inc</v>
          </cell>
          <cell r="E9671" t="str">
            <v>ME</v>
          </cell>
          <cell r="F9671" t="str">
            <v>P1</v>
          </cell>
          <cell r="G9671" t="str">
            <v>SMALL</v>
          </cell>
          <cell r="H9671" t="str">
            <v>IH</v>
          </cell>
          <cell r="I9671" t="str">
            <v>0028685 - GAGNE, ROGER N</v>
          </cell>
        </row>
        <row r="9672">
          <cell r="A9672" t="str">
            <v>C62057JH</v>
          </cell>
          <cell r="B9672">
            <v>42185</v>
          </cell>
          <cell r="C9672" t="str">
            <v>C62057</v>
          </cell>
          <cell r="D9672" t="str">
            <v>Anderson Watkins Associates Inc</v>
          </cell>
          <cell r="E9672" t="str">
            <v>ME</v>
          </cell>
          <cell r="F9672" t="str">
            <v>P1</v>
          </cell>
          <cell r="G9672" t="str">
            <v>SMALL</v>
          </cell>
          <cell r="H9672" t="str">
            <v>JH</v>
          </cell>
          <cell r="I9672" t="str">
            <v>0028685 - GAGNE, ROGER N</v>
          </cell>
        </row>
        <row r="9673">
          <cell r="A9673" t="str">
            <v>C62058IA</v>
          </cell>
          <cell r="B9673">
            <v>42185</v>
          </cell>
          <cell r="C9673" t="str">
            <v>C62058</v>
          </cell>
          <cell r="D9673" t="str">
            <v>Mobileaware USA Inc</v>
          </cell>
          <cell r="E9673" t="str">
            <v>MA</v>
          </cell>
          <cell r="F9673" t="str">
            <v>P1</v>
          </cell>
          <cell r="G9673" t="str">
            <v>SMALL</v>
          </cell>
          <cell r="H9673" t="str">
            <v>IA</v>
          </cell>
          <cell r="I9673" t="str">
            <v>0028664 - PAYCHEX AGENCY INC</v>
          </cell>
        </row>
        <row r="9674">
          <cell r="A9674" t="str">
            <v>C62060JH</v>
          </cell>
          <cell r="B9674">
            <v>42185</v>
          </cell>
          <cell r="C9674" t="str">
            <v>C62060</v>
          </cell>
          <cell r="D9674" t="str">
            <v>Richard J Kudler DMD</v>
          </cell>
          <cell r="E9674" t="str">
            <v>NH</v>
          </cell>
          <cell r="F9674" t="str">
            <v>P1</v>
          </cell>
          <cell r="G9674" t="str">
            <v>SMALL</v>
          </cell>
          <cell r="H9674" t="str">
            <v>JH</v>
          </cell>
          <cell r="I9674" t="str">
            <v>0028342 - CORE BENEFITS GROUP INC</v>
          </cell>
        </row>
        <row r="9675">
          <cell r="A9675" t="str">
            <v>C62061IH</v>
          </cell>
          <cell r="B9675">
            <v>42185</v>
          </cell>
          <cell r="C9675" t="str">
            <v>C62061</v>
          </cell>
          <cell r="D9675" t="str">
            <v>Ambient Temperature Corp</v>
          </cell>
          <cell r="E9675" t="str">
            <v>MA</v>
          </cell>
          <cell r="F9675" t="str">
            <v>P1</v>
          </cell>
          <cell r="G9675" t="str">
            <v>SMALL</v>
          </cell>
          <cell r="H9675" t="str">
            <v>IH</v>
          </cell>
          <cell r="I9675" t="str">
            <v>0032031 - DIGITAL INSURANCE AGENCY INC</v>
          </cell>
        </row>
        <row r="9676">
          <cell r="A9676" t="str">
            <v>C62062IV</v>
          </cell>
          <cell r="B9676">
            <v>42185</v>
          </cell>
          <cell r="C9676" t="str">
            <v>C62062</v>
          </cell>
          <cell r="D9676" t="str">
            <v>LaBonty Engineering Inc</v>
          </cell>
          <cell r="E9676" t="str">
            <v>ME</v>
          </cell>
          <cell r="F9676" t="str">
            <v>P1</v>
          </cell>
          <cell r="G9676" t="str">
            <v>SMALL</v>
          </cell>
          <cell r="H9676" t="str">
            <v>IV</v>
          </cell>
          <cell r="I9676" t="str">
            <v>0028719 - UIG FINANCIAL LLC</v>
          </cell>
        </row>
        <row r="9677">
          <cell r="A9677" t="str">
            <v>C62062PO</v>
          </cell>
          <cell r="B9677">
            <v>42185</v>
          </cell>
          <cell r="C9677" t="str">
            <v>C62062</v>
          </cell>
          <cell r="D9677" t="str">
            <v>LaBonty Engineering Inc</v>
          </cell>
          <cell r="E9677" t="str">
            <v>ME</v>
          </cell>
          <cell r="F9677" t="str">
            <v>P1</v>
          </cell>
          <cell r="G9677" t="str">
            <v>SMALL</v>
          </cell>
          <cell r="H9677" t="str">
            <v>PO</v>
          </cell>
          <cell r="I9677" t="str">
            <v>0028719 - UIG FINANCIAL LLC</v>
          </cell>
        </row>
        <row r="9678">
          <cell r="A9678" t="str">
            <v>C62063JH</v>
          </cell>
          <cell r="B9678">
            <v>42185</v>
          </cell>
          <cell r="C9678" t="str">
            <v>C62063</v>
          </cell>
          <cell r="D9678" t="str">
            <v>Darrell C. McGuire &amp; Sons, Inc.</v>
          </cell>
          <cell r="E9678" t="str">
            <v>ME</v>
          </cell>
          <cell r="F9678" t="str">
            <v>P1</v>
          </cell>
          <cell r="G9678" t="str">
            <v>SMALL</v>
          </cell>
          <cell r="H9678" t="str">
            <v>JH</v>
          </cell>
          <cell r="I9678" t="str">
            <v>0028412 - ALL POINTS INSURANCE INC</v>
          </cell>
        </row>
        <row r="9679">
          <cell r="A9679" t="str">
            <v>C62064JA</v>
          </cell>
          <cell r="B9679">
            <v>42185</v>
          </cell>
          <cell r="C9679" t="str">
            <v>C62064</v>
          </cell>
          <cell r="D9679" t="str">
            <v>Pleasant Valley Animal Hospital</v>
          </cell>
          <cell r="E9679" t="str">
            <v>MA</v>
          </cell>
          <cell r="F9679" t="str">
            <v>P1</v>
          </cell>
          <cell r="G9679" t="str">
            <v>SMALL</v>
          </cell>
          <cell r="H9679" t="str">
            <v>JA</v>
          </cell>
          <cell r="I9679" t="str">
            <v>0028444 - KAPLAN, ELLEN A</v>
          </cell>
        </row>
        <row r="9680">
          <cell r="A9680" t="str">
            <v>C62065IH</v>
          </cell>
          <cell r="B9680">
            <v>42185</v>
          </cell>
          <cell r="C9680" t="str">
            <v>C62065</v>
          </cell>
          <cell r="D9680" t="str">
            <v>Mascon Inc</v>
          </cell>
          <cell r="E9680" t="str">
            <v>MA</v>
          </cell>
          <cell r="F9680" t="str">
            <v>P1</v>
          </cell>
          <cell r="G9680" t="str">
            <v>SMALL</v>
          </cell>
          <cell r="H9680" t="str">
            <v>IH</v>
          </cell>
          <cell r="I9680" t="str">
            <v>0028464 - SMALL BUSINESS INSURANCE AGENCY INC</v>
          </cell>
        </row>
        <row r="9681">
          <cell r="A9681" t="str">
            <v>C62066JH</v>
          </cell>
          <cell r="B9681">
            <v>42185</v>
          </cell>
          <cell r="C9681" t="str">
            <v>C62066</v>
          </cell>
          <cell r="D9681" t="str">
            <v>Water Treatment Equipment Inc</v>
          </cell>
          <cell r="E9681" t="str">
            <v>ME</v>
          </cell>
          <cell r="F9681" t="str">
            <v>P1</v>
          </cell>
          <cell r="G9681" t="str">
            <v>SMALL</v>
          </cell>
          <cell r="H9681" t="str">
            <v>JH</v>
          </cell>
          <cell r="I9681" t="str">
            <v>0028492 - BUSINESS INSURANCE AGENCY</v>
          </cell>
        </row>
        <row r="9682">
          <cell r="A9682" t="str">
            <v>C62068JH</v>
          </cell>
          <cell r="B9682">
            <v>42185</v>
          </cell>
          <cell r="C9682" t="str">
            <v>C62068</v>
          </cell>
          <cell r="D9682" t="str">
            <v>Distant Journeys, Inc.</v>
          </cell>
          <cell r="E9682" t="str">
            <v>ME</v>
          </cell>
          <cell r="F9682" t="str">
            <v>P1</v>
          </cell>
          <cell r="G9682" t="str">
            <v>SMALL</v>
          </cell>
          <cell r="H9682" t="str">
            <v>JH</v>
          </cell>
          <cell r="I9682" t="str">
            <v>0028367 - ALLEN FINANCIAL GROUP</v>
          </cell>
        </row>
        <row r="9683">
          <cell r="A9683" t="str">
            <v>C62069IH</v>
          </cell>
          <cell r="B9683">
            <v>42185</v>
          </cell>
          <cell r="C9683" t="str">
            <v>C62069</v>
          </cell>
          <cell r="D9683" t="str">
            <v>Auburn Concrete</v>
          </cell>
          <cell r="E9683" t="str">
            <v>ME</v>
          </cell>
          <cell r="F9683" t="str">
            <v>P1</v>
          </cell>
          <cell r="G9683" t="str">
            <v>CRC</v>
          </cell>
          <cell r="H9683" t="str">
            <v>IH</v>
          </cell>
          <cell r="I9683" t="str">
            <v>0028543 - CLARK INSURANCE</v>
          </cell>
        </row>
        <row r="9684">
          <cell r="A9684" t="str">
            <v>C62069IV</v>
          </cell>
          <cell r="B9684">
            <v>42185</v>
          </cell>
          <cell r="C9684" t="str">
            <v>C62069</v>
          </cell>
          <cell r="D9684" t="str">
            <v>Auburn Concrete</v>
          </cell>
          <cell r="E9684" t="str">
            <v>ME</v>
          </cell>
          <cell r="F9684" t="str">
            <v>P1</v>
          </cell>
          <cell r="G9684" t="str">
            <v>CRC</v>
          </cell>
          <cell r="H9684" t="str">
            <v>IV</v>
          </cell>
          <cell r="I9684" t="str">
            <v>0028543 - CLARK INSURANCE</v>
          </cell>
        </row>
        <row r="9685">
          <cell r="A9685" t="str">
            <v>C62070JH</v>
          </cell>
          <cell r="B9685">
            <v>42185</v>
          </cell>
          <cell r="C9685" t="str">
            <v>C62070</v>
          </cell>
          <cell r="D9685" t="str">
            <v>Brooks Post &amp; Beam Inc</v>
          </cell>
          <cell r="E9685" t="str">
            <v>NH</v>
          </cell>
          <cell r="F9685" t="str">
            <v>P1</v>
          </cell>
          <cell r="G9685" t="str">
            <v>SMALL</v>
          </cell>
          <cell r="H9685" t="str">
            <v>JH</v>
          </cell>
          <cell r="I9685" t="str">
            <v>0028331 - TRUDO, DAVID H</v>
          </cell>
        </row>
        <row r="9686">
          <cell r="A9686" t="str">
            <v>C62071IV</v>
          </cell>
          <cell r="B9686">
            <v>42185</v>
          </cell>
          <cell r="C9686" t="str">
            <v>C62071</v>
          </cell>
          <cell r="D9686" t="str">
            <v>Maine Antique Digest Inc</v>
          </cell>
          <cell r="E9686" t="str">
            <v>ME</v>
          </cell>
          <cell r="F9686" t="str">
            <v>P1</v>
          </cell>
          <cell r="G9686" t="str">
            <v>SMALL</v>
          </cell>
          <cell r="H9686" t="str">
            <v>IV</v>
          </cell>
          <cell r="I9686" t="str">
            <v>0028392 - ALLEN FINANCIAL GROUP</v>
          </cell>
        </row>
        <row r="9687">
          <cell r="A9687" t="str">
            <v>C62073JH</v>
          </cell>
          <cell r="B9687">
            <v>42185</v>
          </cell>
          <cell r="C9687" t="str">
            <v>C62073</v>
          </cell>
          <cell r="D9687" t="str">
            <v>AFI, Inc.</v>
          </cell>
          <cell r="E9687" t="str">
            <v>ME</v>
          </cell>
          <cell r="F9687" t="str">
            <v>P1</v>
          </cell>
          <cell r="G9687" t="str">
            <v>SMALL</v>
          </cell>
          <cell r="H9687" t="str">
            <v>JH</v>
          </cell>
          <cell r="I9687" t="str">
            <v>0028395 - PEARL, JAY D</v>
          </cell>
        </row>
        <row r="9688">
          <cell r="A9688" t="str">
            <v>C62074JH</v>
          </cell>
          <cell r="B9688">
            <v>42185</v>
          </cell>
          <cell r="C9688" t="str">
            <v>C62074</v>
          </cell>
          <cell r="D9688" t="str">
            <v>Treeline Inc</v>
          </cell>
          <cell r="E9688" t="str">
            <v>ME</v>
          </cell>
          <cell r="F9688" t="str">
            <v>P1</v>
          </cell>
          <cell r="G9688" t="str">
            <v>SMALL</v>
          </cell>
          <cell r="H9688" t="str">
            <v>JH</v>
          </cell>
          <cell r="I9688" t="str">
            <v>0028428 - ALL POINTS INSURANCE INC</v>
          </cell>
        </row>
        <row r="9689">
          <cell r="A9689" t="str">
            <v>C62075JH</v>
          </cell>
          <cell r="B9689">
            <v>42185</v>
          </cell>
          <cell r="C9689" t="str">
            <v>C62075</v>
          </cell>
          <cell r="D9689" t="str">
            <v>Polyonics Inc</v>
          </cell>
          <cell r="E9689" t="str">
            <v>NH</v>
          </cell>
          <cell r="F9689" t="str">
            <v>P1</v>
          </cell>
          <cell r="G9689" t="str">
            <v>SMALL</v>
          </cell>
          <cell r="H9689" t="str">
            <v>JH</v>
          </cell>
          <cell r="I9689" t="str">
            <v>0028653 - KAPILOFF INSURANCE AGENCY INC</v>
          </cell>
        </row>
        <row r="9690">
          <cell r="A9690" t="str">
            <v>C62077JM</v>
          </cell>
          <cell r="B9690">
            <v>42185</v>
          </cell>
          <cell r="C9690" t="str">
            <v>C62077</v>
          </cell>
          <cell r="D9690" t="str">
            <v>Ed Hoyt Quality Logs &amp; Veneer LLC</v>
          </cell>
          <cell r="E9690" t="str">
            <v>NH</v>
          </cell>
          <cell r="F9690" t="str">
            <v>P1</v>
          </cell>
          <cell r="G9690" t="str">
            <v>SMALL</v>
          </cell>
          <cell r="H9690" t="str">
            <v>JM</v>
          </cell>
        </row>
        <row r="9691">
          <cell r="A9691" t="str">
            <v>C62078IV</v>
          </cell>
          <cell r="B9691">
            <v>42185</v>
          </cell>
          <cell r="C9691" t="str">
            <v>C62078</v>
          </cell>
          <cell r="D9691" t="str">
            <v>Pax World Management LLC</v>
          </cell>
          <cell r="E9691" t="str">
            <v>NH</v>
          </cell>
          <cell r="F9691" t="str">
            <v>P1</v>
          </cell>
          <cell r="G9691" t="str">
            <v>SMALL</v>
          </cell>
          <cell r="H9691" t="str">
            <v>IV</v>
          </cell>
          <cell r="I9691" t="str">
            <v>0028332 - TRUNCELLITO, JAMES H</v>
          </cell>
        </row>
        <row r="9692">
          <cell r="A9692" t="str">
            <v>C62079JR</v>
          </cell>
          <cell r="B9692">
            <v>42185</v>
          </cell>
          <cell r="C9692" t="str">
            <v>C62079</v>
          </cell>
          <cell r="D9692" t="str">
            <v>Frugal Printer Inc</v>
          </cell>
          <cell r="E9692" t="str">
            <v>NH</v>
          </cell>
          <cell r="F9692" t="str">
            <v>P1</v>
          </cell>
          <cell r="G9692" t="str">
            <v>SMALL</v>
          </cell>
          <cell r="H9692" t="str">
            <v>JR</v>
          </cell>
          <cell r="I9692" t="str">
            <v>0031868 - CGI EMPLOYEE BENEFITS GROUP</v>
          </cell>
        </row>
        <row r="9693">
          <cell r="A9693" t="str">
            <v>C62081IV</v>
          </cell>
          <cell r="B9693">
            <v>42185</v>
          </cell>
          <cell r="C9693" t="str">
            <v>C62081</v>
          </cell>
          <cell r="D9693" t="str">
            <v>Kilbride &amp; Harris Insurance Services LLC</v>
          </cell>
          <cell r="E9693" t="str">
            <v>ME</v>
          </cell>
          <cell r="F9693" t="str">
            <v>P1</v>
          </cell>
          <cell r="G9693" t="str">
            <v>SMALL</v>
          </cell>
          <cell r="H9693" t="str">
            <v>IV</v>
          </cell>
          <cell r="I9693" t="str">
            <v>0028462 - KILBRIDE &amp; HARRIS INSURANCE SVCS LLC</v>
          </cell>
        </row>
        <row r="9694">
          <cell r="A9694" t="str">
            <v>C62081JH</v>
          </cell>
          <cell r="B9694">
            <v>42185</v>
          </cell>
          <cell r="C9694" t="str">
            <v>C62081</v>
          </cell>
          <cell r="D9694" t="str">
            <v>Kilbride &amp; Harris Insurance Services LLC</v>
          </cell>
          <cell r="E9694" t="str">
            <v>ME</v>
          </cell>
          <cell r="F9694" t="str">
            <v>P1</v>
          </cell>
          <cell r="G9694" t="str">
            <v>SMALL</v>
          </cell>
          <cell r="H9694" t="str">
            <v>JH</v>
          </cell>
          <cell r="I9694" t="str">
            <v>0028462 - KILBRIDE &amp; HARRIS INSURANCE SVCS LLC</v>
          </cell>
        </row>
        <row r="9695">
          <cell r="A9695" t="str">
            <v>C62083PO</v>
          </cell>
          <cell r="B9695">
            <v>42185</v>
          </cell>
          <cell r="C9695" t="str">
            <v>C62083</v>
          </cell>
          <cell r="D9695" t="str">
            <v>Linnell Choate &amp; Webber LLP</v>
          </cell>
          <cell r="E9695" t="str">
            <v>ME</v>
          </cell>
          <cell r="F9695" t="str">
            <v>P1</v>
          </cell>
          <cell r="G9695" t="str">
            <v>SMALL</v>
          </cell>
          <cell r="H9695" t="str">
            <v>PO</v>
          </cell>
          <cell r="I9695" t="str">
            <v>0028706 - NORTON FINANCIAL SERVICES INC</v>
          </cell>
        </row>
        <row r="9696">
          <cell r="A9696" t="str">
            <v>C62084IV</v>
          </cell>
          <cell r="B9696">
            <v>42185</v>
          </cell>
          <cell r="C9696" t="str">
            <v>C62084</v>
          </cell>
          <cell r="D9696" t="str">
            <v>National Housing Insurance Group LLC</v>
          </cell>
          <cell r="E9696" t="str">
            <v>ME</v>
          </cell>
          <cell r="F9696" t="str">
            <v>P1</v>
          </cell>
          <cell r="G9696" t="str">
            <v>SMALL</v>
          </cell>
          <cell r="H9696" t="str">
            <v>IV</v>
          </cell>
          <cell r="I9696" t="str">
            <v>0031636 - UIG FINANCIAL LLC</v>
          </cell>
        </row>
        <row r="9697">
          <cell r="A9697" t="str">
            <v>C62084JH</v>
          </cell>
          <cell r="B9697">
            <v>42185</v>
          </cell>
          <cell r="C9697" t="str">
            <v>C62084</v>
          </cell>
          <cell r="D9697" t="str">
            <v>National Housing Insurance Group LLC</v>
          </cell>
          <cell r="E9697" t="str">
            <v>ME</v>
          </cell>
          <cell r="F9697" t="str">
            <v>P1</v>
          </cell>
          <cell r="G9697" t="str">
            <v>SMALL</v>
          </cell>
          <cell r="H9697" t="str">
            <v>JH</v>
          </cell>
          <cell r="I9697" t="str">
            <v>0031636 - UIG FINANCIAL LLC</v>
          </cell>
        </row>
        <row r="9698">
          <cell r="A9698" t="str">
            <v>C62085PO</v>
          </cell>
          <cell r="B9698">
            <v>42185</v>
          </cell>
          <cell r="C9698" t="str">
            <v>C62085</v>
          </cell>
          <cell r="D9698" t="str">
            <v>Powder Horn Family Camping Inc</v>
          </cell>
          <cell r="E9698" t="str">
            <v>ME</v>
          </cell>
          <cell r="F9698" t="str">
            <v>P1</v>
          </cell>
          <cell r="G9698" t="str">
            <v>SMALL</v>
          </cell>
          <cell r="H9698" t="str">
            <v>PO</v>
          </cell>
          <cell r="I9698" t="str">
            <v>0028512 - HIRST ASSOCIATES</v>
          </cell>
        </row>
        <row r="9699">
          <cell r="A9699" t="str">
            <v>C62086JH</v>
          </cell>
          <cell r="B9699">
            <v>42185</v>
          </cell>
          <cell r="C9699" t="str">
            <v>C62086</v>
          </cell>
          <cell r="D9699" t="str">
            <v>Bubbas Hairstyling LLC</v>
          </cell>
          <cell r="E9699" t="str">
            <v>ME</v>
          </cell>
          <cell r="F9699" t="str">
            <v>P1</v>
          </cell>
          <cell r="G9699" t="str">
            <v>SMALL</v>
          </cell>
          <cell r="H9699" t="str">
            <v>JH</v>
          </cell>
          <cell r="I9699" t="str">
            <v>0028580 - BUSINESS INSURANCE AGENCY</v>
          </cell>
        </row>
        <row r="9700">
          <cell r="A9700" t="str">
            <v>C62088JH</v>
          </cell>
          <cell r="B9700">
            <v>42185</v>
          </cell>
          <cell r="C9700" t="str">
            <v>C62088</v>
          </cell>
          <cell r="D9700" t="str">
            <v>Whites Marina Service &amp; Storage Inc</v>
          </cell>
          <cell r="E9700" t="str">
            <v>ME</v>
          </cell>
          <cell r="F9700" t="str">
            <v>P1</v>
          </cell>
          <cell r="G9700" t="str">
            <v>SMALL</v>
          </cell>
          <cell r="H9700" t="str">
            <v>JH</v>
          </cell>
          <cell r="I9700" t="str">
            <v>0028483 - BUSINESS INSURANCE AGENCY</v>
          </cell>
        </row>
        <row r="9701">
          <cell r="A9701" t="str">
            <v>C62089JH</v>
          </cell>
          <cell r="B9701">
            <v>42185</v>
          </cell>
          <cell r="C9701" t="str">
            <v>C62089</v>
          </cell>
          <cell r="D9701" t="str">
            <v>The Coast Watch &amp; Guiding Light Navigation Co.</v>
          </cell>
          <cell r="E9701" t="str">
            <v>ME</v>
          </cell>
          <cell r="F9701" t="str">
            <v>P1</v>
          </cell>
          <cell r="G9701" t="str">
            <v>SMALL</v>
          </cell>
          <cell r="H9701" t="str">
            <v>JH</v>
          </cell>
          <cell r="I9701" t="str">
            <v>0028606 - BUSINESS INSURANCE AGENCY</v>
          </cell>
        </row>
        <row r="9702">
          <cell r="A9702" t="str">
            <v>C62090JH</v>
          </cell>
          <cell r="B9702">
            <v>42185</v>
          </cell>
          <cell r="C9702" t="str">
            <v>C62090</v>
          </cell>
          <cell r="D9702" t="str">
            <v>Wireless Construction Inc</v>
          </cell>
          <cell r="E9702" t="str">
            <v>ME</v>
          </cell>
          <cell r="F9702" t="str">
            <v>P1</v>
          </cell>
          <cell r="G9702" t="str">
            <v>SMALL</v>
          </cell>
          <cell r="H9702" t="str">
            <v>JH</v>
          </cell>
          <cell r="I9702" t="str">
            <v>0028497 - BUSINESS INSURANCE AGENCY</v>
          </cell>
        </row>
        <row r="9703">
          <cell r="A9703" t="str">
            <v>C62091PO</v>
          </cell>
          <cell r="B9703">
            <v>42185</v>
          </cell>
          <cell r="C9703" t="str">
            <v>C62091</v>
          </cell>
          <cell r="D9703" t="str">
            <v>Jeffs Marine Inc</v>
          </cell>
          <cell r="E9703" t="str">
            <v>ME</v>
          </cell>
          <cell r="F9703" t="str">
            <v>P1</v>
          </cell>
          <cell r="G9703" t="str">
            <v>SMALL</v>
          </cell>
          <cell r="H9703" t="str">
            <v>PO</v>
          </cell>
          <cell r="I9703" t="str">
            <v>0028421 - ALLEN FINANCIAL GROUP</v>
          </cell>
        </row>
        <row r="9704">
          <cell r="A9704" t="str">
            <v>C62092PO</v>
          </cell>
          <cell r="B9704">
            <v>42185</v>
          </cell>
          <cell r="C9704" t="str">
            <v>C62092</v>
          </cell>
          <cell r="D9704" t="str">
            <v>Atlantic Prosthetic &amp; Orthotic</v>
          </cell>
          <cell r="E9704" t="str">
            <v>ME</v>
          </cell>
          <cell r="F9704" t="str">
            <v>P1</v>
          </cell>
          <cell r="G9704" t="str">
            <v>SMALL</v>
          </cell>
          <cell r="H9704" t="str">
            <v>PO</v>
          </cell>
          <cell r="I9704" t="str">
            <v>0028561 - BUSINESS INSURANCE AGENCY</v>
          </cell>
        </row>
        <row r="9705">
          <cell r="A9705" t="str">
            <v>C62093JH</v>
          </cell>
          <cell r="B9705">
            <v>42185</v>
          </cell>
          <cell r="C9705" t="str">
            <v>C62093</v>
          </cell>
          <cell r="D9705" t="str">
            <v>Malone Commercial Brokers</v>
          </cell>
          <cell r="E9705" t="str">
            <v>ME</v>
          </cell>
          <cell r="F9705" t="str">
            <v>P1</v>
          </cell>
          <cell r="G9705" t="str">
            <v>SMALL</v>
          </cell>
          <cell r="H9705" t="str">
            <v>JH</v>
          </cell>
          <cell r="I9705" t="str">
            <v>0028549 - BUSINESS INSURANCE AGENCY</v>
          </cell>
        </row>
        <row r="9706">
          <cell r="A9706" t="str">
            <v>C62095IV</v>
          </cell>
          <cell r="B9706">
            <v>42185</v>
          </cell>
          <cell r="C9706" t="str">
            <v>C62095</v>
          </cell>
          <cell r="D9706" t="str">
            <v>Deborah Lincoln House</v>
          </cell>
          <cell r="E9706" t="str">
            <v>ME</v>
          </cell>
          <cell r="F9706" t="str">
            <v>P1</v>
          </cell>
          <cell r="G9706" t="str">
            <v>SMALL</v>
          </cell>
          <cell r="H9706" t="str">
            <v>IV</v>
          </cell>
          <cell r="I9706" t="str">
            <v>0028415 - ATLANTIC INSURANCE &amp; BENEFITS INC</v>
          </cell>
        </row>
        <row r="9707">
          <cell r="A9707" t="str">
            <v>C62096IV</v>
          </cell>
          <cell r="B9707">
            <v>42185</v>
          </cell>
          <cell r="C9707" t="str">
            <v>C62096</v>
          </cell>
          <cell r="D9707" t="str">
            <v>Mid-Coast Energy Systems Inc</v>
          </cell>
          <cell r="E9707" t="str">
            <v>ME</v>
          </cell>
          <cell r="F9707" t="str">
            <v>P1</v>
          </cell>
          <cell r="G9707" t="str">
            <v>SMALL</v>
          </cell>
          <cell r="H9707" t="str">
            <v>IV</v>
          </cell>
          <cell r="I9707" t="str">
            <v>0028926 - USI INSURANCE SERVICES LLC - BRIARCLIFF</v>
          </cell>
        </row>
        <row r="9708">
          <cell r="A9708" t="str">
            <v>C62098IA</v>
          </cell>
          <cell r="B9708">
            <v>42185</v>
          </cell>
          <cell r="C9708" t="str">
            <v>C62098</v>
          </cell>
          <cell r="D9708" t="str">
            <v>Clintara</v>
          </cell>
          <cell r="E9708" t="str">
            <v>MA</v>
          </cell>
          <cell r="F9708" t="str">
            <v>P1</v>
          </cell>
          <cell r="G9708" t="str">
            <v>SMALL</v>
          </cell>
          <cell r="H9708" t="str">
            <v>IA</v>
          </cell>
          <cell r="I9708" t="str">
            <v>0029446 - COSTELLO BENEFITS GROUP</v>
          </cell>
        </row>
        <row r="9709">
          <cell r="A9709" t="str">
            <v>C62098IH</v>
          </cell>
          <cell r="B9709">
            <v>42185</v>
          </cell>
          <cell r="C9709" t="str">
            <v>C62098</v>
          </cell>
          <cell r="D9709" t="str">
            <v>Clintara</v>
          </cell>
          <cell r="E9709" t="str">
            <v>MA</v>
          </cell>
          <cell r="F9709" t="str">
            <v>P1</v>
          </cell>
          <cell r="G9709" t="str">
            <v>SMALL</v>
          </cell>
          <cell r="H9709" t="str">
            <v>IH</v>
          </cell>
          <cell r="I9709" t="str">
            <v>0029446 - COSTELLO BENEFITS GROUP</v>
          </cell>
        </row>
        <row r="9710">
          <cell r="A9710" t="str">
            <v>C62099JH</v>
          </cell>
          <cell r="B9710">
            <v>42185</v>
          </cell>
          <cell r="C9710" t="str">
            <v>C62099</v>
          </cell>
          <cell r="D9710" t="str">
            <v>Moore's Septic, Inc.</v>
          </cell>
          <cell r="E9710" t="str">
            <v>ME</v>
          </cell>
          <cell r="F9710" t="str">
            <v>P1</v>
          </cell>
          <cell r="G9710" t="str">
            <v>SMALL</v>
          </cell>
          <cell r="H9710" t="str">
            <v>JH</v>
          </cell>
          <cell r="I9710" t="str">
            <v>0028657 - KYES AGENCY</v>
          </cell>
        </row>
        <row r="9711">
          <cell r="A9711" t="str">
            <v>C62100IH</v>
          </cell>
          <cell r="B9711">
            <v>42185</v>
          </cell>
          <cell r="C9711" t="str">
            <v>C62100</v>
          </cell>
          <cell r="D9711" t="str">
            <v>Franson Family Chiropractic</v>
          </cell>
          <cell r="E9711" t="str">
            <v>MA</v>
          </cell>
          <cell r="F9711" t="str">
            <v>P1</v>
          </cell>
          <cell r="G9711" t="str">
            <v>SMALL</v>
          </cell>
          <cell r="H9711" t="str">
            <v>IH</v>
          </cell>
          <cell r="I9711" t="str">
            <v>0028680 - BG FINANCIAL SERVICES GROUP</v>
          </cell>
        </row>
        <row r="9712">
          <cell r="A9712" t="str">
            <v>C62101IH</v>
          </cell>
          <cell r="B9712">
            <v>42185</v>
          </cell>
          <cell r="C9712" t="str">
            <v>C62101</v>
          </cell>
          <cell r="D9712" t="str">
            <v>Eastern Mechanical Inc</v>
          </cell>
          <cell r="E9712" t="str">
            <v>ME</v>
          </cell>
          <cell r="F9712" t="str">
            <v>P1</v>
          </cell>
          <cell r="G9712" t="str">
            <v>SMALL</v>
          </cell>
          <cell r="H9712" t="str">
            <v>IH</v>
          </cell>
          <cell r="I9712" t="str">
            <v>0028752 - PAQUIN &amp; CARROLL LLC</v>
          </cell>
        </row>
        <row r="9713">
          <cell r="A9713" t="str">
            <v>C62103PO</v>
          </cell>
          <cell r="B9713">
            <v>42185</v>
          </cell>
          <cell r="C9713" t="str">
            <v>C62103</v>
          </cell>
          <cell r="D9713" t="str">
            <v>S.T. Crooker, Inc.</v>
          </cell>
          <cell r="E9713" t="str">
            <v>ME</v>
          </cell>
          <cell r="F9713" t="str">
            <v>P1</v>
          </cell>
          <cell r="G9713" t="str">
            <v>SMALL</v>
          </cell>
          <cell r="H9713" t="str">
            <v>PO</v>
          </cell>
          <cell r="I9713" t="str">
            <v>0028410 - ACADIA BENEFITS INC</v>
          </cell>
        </row>
        <row r="9714">
          <cell r="A9714" t="str">
            <v>C62104IV</v>
          </cell>
          <cell r="B9714">
            <v>42185</v>
          </cell>
          <cell r="C9714" t="str">
            <v>C62104</v>
          </cell>
          <cell r="D9714" t="str">
            <v>Soule, Soule &amp; Logan</v>
          </cell>
          <cell r="E9714" t="str">
            <v>ME</v>
          </cell>
          <cell r="F9714" t="str">
            <v>P1</v>
          </cell>
          <cell r="G9714" t="str">
            <v>SMALL</v>
          </cell>
          <cell r="H9714" t="str">
            <v>IV</v>
          </cell>
          <cell r="I9714" t="str">
            <v>0031285 - BUSINESS INSURANCE AGENCY</v>
          </cell>
        </row>
        <row r="9715">
          <cell r="A9715" t="str">
            <v>C62106IV</v>
          </cell>
          <cell r="B9715">
            <v>42185</v>
          </cell>
          <cell r="C9715" t="str">
            <v>C62106</v>
          </cell>
          <cell r="D9715" t="str">
            <v>Glen Cove Dental Associates</v>
          </cell>
          <cell r="E9715" t="str">
            <v>ME</v>
          </cell>
          <cell r="F9715" t="str">
            <v>P1</v>
          </cell>
          <cell r="G9715" t="str">
            <v>SMALL</v>
          </cell>
          <cell r="H9715" t="str">
            <v>IV</v>
          </cell>
          <cell r="I9715" t="str">
            <v>0028418 - ALLEN FINANCIAL GROUP</v>
          </cell>
        </row>
        <row r="9716">
          <cell r="A9716" t="str">
            <v>C62106PO</v>
          </cell>
          <cell r="B9716">
            <v>42185</v>
          </cell>
          <cell r="C9716" t="str">
            <v>C62106</v>
          </cell>
          <cell r="D9716" t="str">
            <v>Glen Cove Dental Associates</v>
          </cell>
          <cell r="E9716" t="str">
            <v>ME</v>
          </cell>
          <cell r="F9716" t="str">
            <v>P1</v>
          </cell>
          <cell r="G9716" t="str">
            <v>SMALL</v>
          </cell>
          <cell r="H9716" t="str">
            <v>PO</v>
          </cell>
          <cell r="I9716" t="str">
            <v>0028418 - ALLEN FINANCIAL GROUP</v>
          </cell>
        </row>
        <row r="9717">
          <cell r="A9717" t="str">
            <v>C62108JH</v>
          </cell>
          <cell r="B9717">
            <v>42185</v>
          </cell>
          <cell r="C9717" t="str">
            <v>C62108</v>
          </cell>
          <cell r="D9717" t="str">
            <v>Wallace Interiors</v>
          </cell>
          <cell r="E9717" t="str">
            <v>ME</v>
          </cell>
          <cell r="F9717" t="str">
            <v>P1</v>
          </cell>
          <cell r="G9717" t="str">
            <v>SMALL</v>
          </cell>
          <cell r="H9717" t="str">
            <v>JH</v>
          </cell>
          <cell r="I9717" t="str">
            <v>0031300 - BUSINESS INSURANCE AGENCY</v>
          </cell>
        </row>
        <row r="9718">
          <cell r="A9718" t="str">
            <v>C62112IH</v>
          </cell>
          <cell r="B9718">
            <v>42185</v>
          </cell>
          <cell r="C9718" t="str">
            <v>C62112</v>
          </cell>
          <cell r="D9718" t="str">
            <v>SW Collins Co</v>
          </cell>
          <cell r="E9718" t="str">
            <v>ME</v>
          </cell>
          <cell r="F9718" t="str">
            <v>P1</v>
          </cell>
          <cell r="G9718" t="str">
            <v>SMALL</v>
          </cell>
          <cell r="H9718" t="str">
            <v>IH</v>
          </cell>
          <cell r="I9718" t="str">
            <v>0028554 - BARRESI FINANCIAL INC</v>
          </cell>
        </row>
        <row r="9719">
          <cell r="A9719" t="str">
            <v>C62112IV</v>
          </cell>
          <cell r="B9719">
            <v>42185</v>
          </cell>
          <cell r="C9719" t="str">
            <v>C62112</v>
          </cell>
          <cell r="D9719" t="str">
            <v>SW Collins Co</v>
          </cell>
          <cell r="E9719" t="str">
            <v>ME</v>
          </cell>
          <cell r="F9719" t="str">
            <v>P1</v>
          </cell>
          <cell r="G9719" t="str">
            <v>SMALL</v>
          </cell>
          <cell r="H9719" t="str">
            <v>IV</v>
          </cell>
          <cell r="I9719" t="str">
            <v>0028554 - BARRESI FINANCIAL INC</v>
          </cell>
        </row>
        <row r="9720">
          <cell r="A9720" t="str">
            <v>C62112JH</v>
          </cell>
          <cell r="B9720">
            <v>42185</v>
          </cell>
          <cell r="C9720" t="str">
            <v>C62112</v>
          </cell>
          <cell r="D9720" t="str">
            <v>SW Collins Co</v>
          </cell>
          <cell r="E9720" t="str">
            <v>ME</v>
          </cell>
          <cell r="F9720" t="str">
            <v>P1</v>
          </cell>
          <cell r="G9720" t="str">
            <v>SMALL</v>
          </cell>
          <cell r="H9720" t="str">
            <v>JH</v>
          </cell>
          <cell r="I9720" t="str">
            <v>0028554 - BARRESI FINANCIAL INC</v>
          </cell>
        </row>
        <row r="9721">
          <cell r="A9721" t="str">
            <v>C62113IH</v>
          </cell>
          <cell r="B9721">
            <v>42185</v>
          </cell>
          <cell r="C9721" t="str">
            <v>C62113</v>
          </cell>
          <cell r="D9721" t="str">
            <v>Harry J Smith Company Inc</v>
          </cell>
          <cell r="E9721" t="str">
            <v>ME</v>
          </cell>
          <cell r="F9721" t="str">
            <v>P1</v>
          </cell>
          <cell r="G9721" t="str">
            <v>SMALL</v>
          </cell>
          <cell r="H9721" t="str">
            <v>IH</v>
          </cell>
          <cell r="I9721" t="str">
            <v>0028601 - GHM AGENCY INC</v>
          </cell>
        </row>
        <row r="9722">
          <cell r="A9722" t="str">
            <v>C62114IH</v>
          </cell>
          <cell r="B9722">
            <v>42185</v>
          </cell>
          <cell r="C9722" t="str">
            <v>C62114</v>
          </cell>
          <cell r="D9722" t="str">
            <v>Eastern Maine Eye Associates PA</v>
          </cell>
          <cell r="E9722" t="str">
            <v>ME</v>
          </cell>
          <cell r="F9722" t="str">
            <v>P1</v>
          </cell>
          <cell r="G9722" t="str">
            <v>SMALL</v>
          </cell>
          <cell r="H9722" t="str">
            <v>IH</v>
          </cell>
          <cell r="I9722" t="str">
            <v>0031294 - CROSS INSURANCE</v>
          </cell>
        </row>
        <row r="9723">
          <cell r="A9723" t="str">
            <v>C62114JH</v>
          </cell>
          <cell r="B9723">
            <v>42185</v>
          </cell>
          <cell r="C9723" t="str">
            <v>C62114</v>
          </cell>
          <cell r="D9723" t="str">
            <v>Eastern Maine Eye Associates PA</v>
          </cell>
          <cell r="E9723" t="str">
            <v>ME</v>
          </cell>
          <cell r="F9723" t="str">
            <v>P1</v>
          </cell>
          <cell r="G9723" t="str">
            <v>SMALL</v>
          </cell>
          <cell r="H9723" t="str">
            <v>JH</v>
          </cell>
          <cell r="I9723" t="str">
            <v>0031294 - CROSS INSURANCE</v>
          </cell>
        </row>
        <row r="9724">
          <cell r="A9724" t="str">
            <v>C62115IV</v>
          </cell>
          <cell r="B9724">
            <v>42185</v>
          </cell>
          <cell r="C9724" t="str">
            <v>C62115</v>
          </cell>
          <cell r="D9724" t="str">
            <v>T &amp; M Family LLC</v>
          </cell>
          <cell r="E9724" t="str">
            <v>MA</v>
          </cell>
          <cell r="F9724" t="str">
            <v>P1</v>
          </cell>
          <cell r="G9724" t="str">
            <v>SMALL</v>
          </cell>
          <cell r="H9724" t="str">
            <v>IV</v>
          </cell>
          <cell r="I9724" t="str">
            <v>0033731 - NFP CORPORATE SERVICES (NY) LLC</v>
          </cell>
        </row>
        <row r="9725">
          <cell r="A9725" t="str">
            <v>C62117IH</v>
          </cell>
          <cell r="B9725">
            <v>42185</v>
          </cell>
          <cell r="C9725" t="str">
            <v>C62117</v>
          </cell>
          <cell r="D9725" t="str">
            <v>Expertek Systems Inc</v>
          </cell>
          <cell r="E9725" t="str">
            <v>MA</v>
          </cell>
          <cell r="F9725" t="str">
            <v>P1</v>
          </cell>
          <cell r="G9725" t="str">
            <v>SMALL</v>
          </cell>
          <cell r="H9725" t="str">
            <v>IH</v>
          </cell>
          <cell r="I9725" t="str">
            <v>0028566 - UNITED BUSINESSMANS INSURANCE AGENCY</v>
          </cell>
        </row>
        <row r="9726">
          <cell r="A9726" t="str">
            <v>C62118IA</v>
          </cell>
          <cell r="B9726">
            <v>42185</v>
          </cell>
          <cell r="C9726" t="str">
            <v>C62118</v>
          </cell>
          <cell r="D9726" t="str">
            <v>NWI Investigative Group Inc</v>
          </cell>
          <cell r="E9726" t="str">
            <v>MA</v>
          </cell>
          <cell r="F9726" t="str">
            <v>P1</v>
          </cell>
          <cell r="G9726" t="str">
            <v>SMALL</v>
          </cell>
          <cell r="H9726" t="str">
            <v>IA</v>
          </cell>
          <cell r="I9726" t="str">
            <v>0028596 - NORTHWESTERN BENEFIT ASSOC INSURANCE AGCY INC</v>
          </cell>
        </row>
        <row r="9727">
          <cell r="A9727" t="str">
            <v>C62118IH</v>
          </cell>
          <cell r="B9727">
            <v>42185</v>
          </cell>
          <cell r="C9727" t="str">
            <v>C62118</v>
          </cell>
          <cell r="D9727" t="str">
            <v>NWI Investigative Group Inc</v>
          </cell>
          <cell r="E9727" t="str">
            <v>MA</v>
          </cell>
          <cell r="F9727" t="str">
            <v>P1</v>
          </cell>
          <cell r="G9727" t="str">
            <v>SMALL</v>
          </cell>
          <cell r="H9727" t="str">
            <v>IH</v>
          </cell>
          <cell r="I9727" t="str">
            <v>0028596 - NORTHWESTERN BENEFIT ASSOC INSURANCE AGCY INC</v>
          </cell>
        </row>
        <row r="9728">
          <cell r="A9728" t="str">
            <v>C62119JH</v>
          </cell>
          <cell r="B9728">
            <v>42185</v>
          </cell>
          <cell r="C9728" t="str">
            <v>C62119</v>
          </cell>
          <cell r="D9728" t="str">
            <v>Fraser Ruwet Contracting</v>
          </cell>
          <cell r="E9728" t="str">
            <v>ME</v>
          </cell>
          <cell r="F9728" t="str">
            <v>P1</v>
          </cell>
          <cell r="G9728" t="str">
            <v>SMALL</v>
          </cell>
          <cell r="H9728" t="str">
            <v>JH</v>
          </cell>
          <cell r="I9728" t="str">
            <v>0028386 - ATLANTIC INSURANCE &amp; BENEFITS INC</v>
          </cell>
        </row>
        <row r="9729">
          <cell r="A9729" t="str">
            <v>C62120JH</v>
          </cell>
          <cell r="B9729">
            <v>42185</v>
          </cell>
          <cell r="C9729" t="str">
            <v>C62120</v>
          </cell>
          <cell r="D9729" t="str">
            <v>Direct Stores, Inc.</v>
          </cell>
          <cell r="E9729" t="str">
            <v>ME</v>
          </cell>
          <cell r="F9729" t="str">
            <v>P1</v>
          </cell>
          <cell r="G9729" t="str">
            <v>SMALL</v>
          </cell>
          <cell r="H9729" t="str">
            <v>JH</v>
          </cell>
          <cell r="I9729" t="str">
            <v>0031328 - BUSINESS INSURANCE AGENCY</v>
          </cell>
        </row>
        <row r="9730">
          <cell r="A9730" t="str">
            <v>C62121IV</v>
          </cell>
          <cell r="B9730">
            <v>42185</v>
          </cell>
          <cell r="C9730" t="str">
            <v>C62121</v>
          </cell>
          <cell r="D9730" t="str">
            <v>Brunswick Waldorf School Association</v>
          </cell>
          <cell r="E9730" t="str">
            <v>ME</v>
          </cell>
          <cell r="F9730" t="str">
            <v>P1</v>
          </cell>
          <cell r="G9730" t="str">
            <v>SMALL</v>
          </cell>
          <cell r="H9730" t="str">
            <v>IV</v>
          </cell>
          <cell r="I9730" t="str">
            <v>0028769 - NORTON FINANCIAL SERVICES INC</v>
          </cell>
        </row>
        <row r="9731">
          <cell r="A9731" t="str">
            <v>C62122IV</v>
          </cell>
          <cell r="B9731">
            <v>42185</v>
          </cell>
          <cell r="C9731" t="str">
            <v>C62122</v>
          </cell>
          <cell r="D9731" t="str">
            <v>Evergreen Waste Systems</v>
          </cell>
          <cell r="E9731" t="str">
            <v>ME</v>
          </cell>
          <cell r="F9731" t="str">
            <v>P1</v>
          </cell>
          <cell r="G9731" t="str">
            <v>SMALL</v>
          </cell>
          <cell r="H9731" t="str">
            <v>IV</v>
          </cell>
          <cell r="I9731" t="str">
            <v>0028667 - BUSINESS INSURANCE AGENCY</v>
          </cell>
        </row>
        <row r="9732">
          <cell r="A9732" t="str">
            <v>C62123IV</v>
          </cell>
          <cell r="B9732">
            <v>42185</v>
          </cell>
          <cell r="C9732" t="str">
            <v>C62123</v>
          </cell>
          <cell r="D9732" t="str">
            <v>Northeast Equipment &amp; Supply Co</v>
          </cell>
          <cell r="E9732" t="str">
            <v>ME</v>
          </cell>
          <cell r="F9732" t="str">
            <v>P1</v>
          </cell>
          <cell r="G9732" t="str">
            <v>SMALL</v>
          </cell>
          <cell r="H9732" t="str">
            <v>IV</v>
          </cell>
          <cell r="I9732" t="str">
            <v>0028400 - ATLANTIC INSURANCE &amp; BENEFITS INC</v>
          </cell>
        </row>
        <row r="9733">
          <cell r="A9733" t="str">
            <v>C62124JH</v>
          </cell>
          <cell r="B9733">
            <v>42185</v>
          </cell>
          <cell r="C9733" t="str">
            <v>C62124</v>
          </cell>
          <cell r="D9733" t="str">
            <v>Northern Lights Electric Inc</v>
          </cell>
          <cell r="E9733" t="str">
            <v>ME</v>
          </cell>
          <cell r="F9733" t="str">
            <v>P1</v>
          </cell>
          <cell r="G9733" t="str">
            <v>SMALL</v>
          </cell>
          <cell r="H9733" t="str">
            <v>JH</v>
          </cell>
          <cell r="I9733" t="str">
            <v>0028717 - NEW ENGLAND FINANCIAL SERVICES</v>
          </cell>
        </row>
        <row r="9734">
          <cell r="A9734" t="str">
            <v>C62125IH</v>
          </cell>
          <cell r="B9734">
            <v>42185</v>
          </cell>
          <cell r="C9734" t="str">
            <v>C62125</v>
          </cell>
          <cell r="D9734" t="str">
            <v>Maine Primary Care Association</v>
          </cell>
          <cell r="E9734" t="str">
            <v>ME</v>
          </cell>
          <cell r="F9734" t="str">
            <v>P1</v>
          </cell>
          <cell r="G9734" t="str">
            <v>SMALL</v>
          </cell>
          <cell r="H9734" t="str">
            <v>IH</v>
          </cell>
          <cell r="I9734" t="str">
            <v>0028378 - ACADIA BENEFITS INC</v>
          </cell>
        </row>
        <row r="9735">
          <cell r="A9735" t="str">
            <v>C62125JH</v>
          </cell>
          <cell r="B9735">
            <v>42185</v>
          </cell>
          <cell r="C9735" t="str">
            <v>C62125</v>
          </cell>
          <cell r="D9735" t="str">
            <v>Maine Primary Care Association</v>
          </cell>
          <cell r="E9735" t="str">
            <v>ME</v>
          </cell>
          <cell r="F9735" t="str">
            <v>P1</v>
          </cell>
          <cell r="G9735" t="str">
            <v>SMALL</v>
          </cell>
          <cell r="H9735" t="str">
            <v>JH</v>
          </cell>
          <cell r="I9735" t="str">
            <v>0028378 - ACADIA BENEFITS INC</v>
          </cell>
        </row>
        <row r="9736">
          <cell r="A9736" t="str">
            <v>C62126JH</v>
          </cell>
          <cell r="B9736">
            <v>42185</v>
          </cell>
          <cell r="C9736" t="str">
            <v>C62126</v>
          </cell>
          <cell r="D9736" t="str">
            <v>Graves Service Station</v>
          </cell>
          <cell r="E9736" t="str">
            <v>ME</v>
          </cell>
          <cell r="F9736" t="str">
            <v>P1</v>
          </cell>
          <cell r="G9736" t="str">
            <v>SMALL</v>
          </cell>
          <cell r="H9736" t="str">
            <v>JH</v>
          </cell>
          <cell r="I9736" t="str">
            <v>0031297 - BUSINESS INSURANCE AGENCY</v>
          </cell>
        </row>
        <row r="9737">
          <cell r="A9737" t="str">
            <v>C62128JH</v>
          </cell>
          <cell r="B9737">
            <v>42185</v>
          </cell>
          <cell r="C9737" t="str">
            <v>C62128</v>
          </cell>
          <cell r="D9737" t="str">
            <v>Creative Dental Solutions</v>
          </cell>
          <cell r="E9737" t="str">
            <v>ME</v>
          </cell>
          <cell r="F9737" t="str">
            <v>P1</v>
          </cell>
          <cell r="G9737" t="str">
            <v>SMALL</v>
          </cell>
          <cell r="H9737" t="str">
            <v>JH</v>
          </cell>
          <cell r="I9737" t="str">
            <v>0028734 - PM CONSULTING LLC</v>
          </cell>
        </row>
        <row r="9738">
          <cell r="A9738" t="str">
            <v>C62129IH</v>
          </cell>
          <cell r="B9738">
            <v>42185</v>
          </cell>
          <cell r="C9738" t="str">
            <v>C62129</v>
          </cell>
          <cell r="D9738" t="str">
            <v>Burgess Advertising &amp; Marketing</v>
          </cell>
          <cell r="E9738" t="str">
            <v>ME</v>
          </cell>
          <cell r="F9738" t="str">
            <v>P1</v>
          </cell>
          <cell r="G9738" t="str">
            <v>SMALL</v>
          </cell>
          <cell r="H9738" t="str">
            <v>IH</v>
          </cell>
          <cell r="I9738" t="str">
            <v>0028522 - CLARK INSURANCE</v>
          </cell>
        </row>
        <row r="9739">
          <cell r="A9739" t="str">
            <v>C62129IV</v>
          </cell>
          <cell r="B9739">
            <v>42185</v>
          </cell>
          <cell r="C9739" t="str">
            <v>C62129</v>
          </cell>
          <cell r="D9739" t="str">
            <v>Burgess Advertising &amp; Marketing</v>
          </cell>
          <cell r="E9739" t="str">
            <v>ME</v>
          </cell>
          <cell r="F9739" t="str">
            <v>P1</v>
          </cell>
          <cell r="G9739" t="str">
            <v>SMALL</v>
          </cell>
          <cell r="H9739" t="str">
            <v>IV</v>
          </cell>
          <cell r="I9739" t="str">
            <v>0028522 - CLARK INSURANCE</v>
          </cell>
        </row>
        <row r="9740">
          <cell r="A9740" t="str">
            <v>C62132JH</v>
          </cell>
          <cell r="B9740">
            <v>42185</v>
          </cell>
          <cell r="C9740" t="str">
            <v>C62132</v>
          </cell>
          <cell r="D9740" t="str">
            <v>Ski Depot</v>
          </cell>
          <cell r="E9740" t="str">
            <v>ME</v>
          </cell>
          <cell r="F9740" t="str">
            <v>P1</v>
          </cell>
          <cell r="G9740" t="str">
            <v>SMALL</v>
          </cell>
          <cell r="H9740" t="str">
            <v>JH</v>
          </cell>
          <cell r="I9740" t="str">
            <v>0028747 - NORTHERN BENEFITS OF MAINE LLC</v>
          </cell>
        </row>
        <row r="9741">
          <cell r="A9741" t="str">
            <v>C62133JH</v>
          </cell>
          <cell r="B9741">
            <v>42185</v>
          </cell>
          <cell r="C9741" t="str">
            <v>C62133</v>
          </cell>
          <cell r="D9741" t="str">
            <v>Oakes &amp; Parkhurst Glass Co.</v>
          </cell>
          <cell r="E9741" t="str">
            <v>ME</v>
          </cell>
          <cell r="F9741" t="str">
            <v>P1</v>
          </cell>
          <cell r="G9741" t="str">
            <v>SMALL</v>
          </cell>
          <cell r="H9741" t="str">
            <v>JH</v>
          </cell>
          <cell r="I9741" t="str">
            <v>0028712 - NORTON FINANCIAL SERVICES INC</v>
          </cell>
        </row>
        <row r="9742">
          <cell r="A9742" t="str">
            <v>C62133PO</v>
          </cell>
          <cell r="B9742">
            <v>42185</v>
          </cell>
          <cell r="C9742" t="str">
            <v>C62133</v>
          </cell>
          <cell r="D9742" t="str">
            <v>Oakes &amp; Parkhurst Glass Co.</v>
          </cell>
          <cell r="E9742" t="str">
            <v>ME</v>
          </cell>
          <cell r="F9742" t="str">
            <v>P1</v>
          </cell>
          <cell r="G9742" t="str">
            <v>SMALL</v>
          </cell>
          <cell r="H9742" t="str">
            <v>PO</v>
          </cell>
          <cell r="I9742" t="str">
            <v>0028712 - NORTON FINANCIAL SERVICES INC</v>
          </cell>
        </row>
        <row r="9743">
          <cell r="A9743" t="str">
            <v>C62134IH</v>
          </cell>
          <cell r="B9743">
            <v>42185</v>
          </cell>
          <cell r="C9743" t="str">
            <v>C62134</v>
          </cell>
          <cell r="D9743" t="str">
            <v>Atlantic Coast Title Company</v>
          </cell>
          <cell r="E9743" t="str">
            <v>ME</v>
          </cell>
          <cell r="F9743" t="str">
            <v>P1</v>
          </cell>
          <cell r="G9743" t="str">
            <v>SMALL</v>
          </cell>
          <cell r="H9743" t="str">
            <v>IH</v>
          </cell>
          <cell r="I9743" t="str">
            <v>0028414 - ALLEN FINANCIAL GROUP</v>
          </cell>
        </row>
        <row r="9744">
          <cell r="A9744" t="str">
            <v>C62134JH</v>
          </cell>
          <cell r="B9744">
            <v>42185</v>
          </cell>
          <cell r="C9744" t="str">
            <v>C62134</v>
          </cell>
          <cell r="D9744" t="str">
            <v>Atlantic Coast Title Company</v>
          </cell>
          <cell r="E9744" t="str">
            <v>ME</v>
          </cell>
          <cell r="F9744" t="str">
            <v>P1</v>
          </cell>
          <cell r="G9744" t="str">
            <v>SMALL</v>
          </cell>
          <cell r="H9744" t="str">
            <v>JH</v>
          </cell>
          <cell r="I9744" t="str">
            <v>0028414 - ALLEN FINANCIAL GROUP</v>
          </cell>
        </row>
        <row r="9745">
          <cell r="A9745" t="str">
            <v>C62136JH</v>
          </cell>
          <cell r="B9745">
            <v>42185</v>
          </cell>
          <cell r="C9745" t="str">
            <v>C62136</v>
          </cell>
          <cell r="D9745" t="str">
            <v>Mark Braun MD</v>
          </cell>
          <cell r="E9745" t="str">
            <v>ME</v>
          </cell>
          <cell r="F9745" t="str">
            <v>P1</v>
          </cell>
          <cell r="G9745" t="str">
            <v>SMALL</v>
          </cell>
          <cell r="H9745" t="str">
            <v>JH</v>
          </cell>
          <cell r="I9745" t="str">
            <v>0031053 - WORLDWIDE RISK MANAGEMENT</v>
          </cell>
        </row>
        <row r="9746">
          <cell r="A9746" t="str">
            <v>C62137IV</v>
          </cell>
          <cell r="B9746">
            <v>42185</v>
          </cell>
          <cell r="C9746" t="str">
            <v>C62137</v>
          </cell>
          <cell r="D9746" t="str">
            <v>Cordjia Capital Projects Group LLC</v>
          </cell>
          <cell r="E9746" t="str">
            <v>ME</v>
          </cell>
          <cell r="F9746" t="str">
            <v>P1</v>
          </cell>
          <cell r="G9746" t="str">
            <v>SMALL</v>
          </cell>
          <cell r="H9746" t="str">
            <v>IV</v>
          </cell>
          <cell r="I9746" t="str">
            <v>0028413 - ALLEN FINANCIAL GROUP</v>
          </cell>
        </row>
        <row r="9747">
          <cell r="A9747" t="str">
            <v>C62138IH</v>
          </cell>
          <cell r="B9747">
            <v>42185</v>
          </cell>
          <cell r="C9747" t="str">
            <v>C62138</v>
          </cell>
          <cell r="D9747" t="str">
            <v>Main Line Fence Co.</v>
          </cell>
          <cell r="E9747" t="str">
            <v>ME</v>
          </cell>
          <cell r="F9747" t="str">
            <v>P1</v>
          </cell>
          <cell r="G9747" t="str">
            <v>SMALL</v>
          </cell>
          <cell r="H9747" t="str">
            <v>IH</v>
          </cell>
          <cell r="I9747" t="str">
            <v>0028467 - CLARK INSURANCE</v>
          </cell>
        </row>
        <row r="9748">
          <cell r="A9748" t="str">
            <v>C62138JH</v>
          </cell>
          <cell r="B9748">
            <v>42185</v>
          </cell>
          <cell r="C9748" t="str">
            <v>C62138</v>
          </cell>
          <cell r="D9748" t="str">
            <v>Main Line Fence Co.</v>
          </cell>
          <cell r="E9748" t="str">
            <v>ME</v>
          </cell>
          <cell r="F9748" t="str">
            <v>P1</v>
          </cell>
          <cell r="G9748" t="str">
            <v>SMALL</v>
          </cell>
          <cell r="H9748" t="str">
            <v>JH</v>
          </cell>
          <cell r="I9748" t="str">
            <v>0028467 - CLARK INSURANCE</v>
          </cell>
        </row>
        <row r="9749">
          <cell r="A9749" t="str">
            <v>C62139JH</v>
          </cell>
          <cell r="B9749">
            <v>42185</v>
          </cell>
          <cell r="C9749" t="str">
            <v>C62139</v>
          </cell>
          <cell r="D9749" t="str">
            <v>Steinke &amp; Caruso Dental Care</v>
          </cell>
          <cell r="E9749" t="str">
            <v>ME</v>
          </cell>
          <cell r="F9749" t="str">
            <v>P1</v>
          </cell>
          <cell r="G9749" t="str">
            <v>SMALL</v>
          </cell>
          <cell r="H9749" t="str">
            <v>JH</v>
          </cell>
          <cell r="I9749" t="str">
            <v>0028772 - PM CONSULTING LLC</v>
          </cell>
        </row>
        <row r="9750">
          <cell r="A9750" t="str">
            <v>C62140IV</v>
          </cell>
          <cell r="B9750">
            <v>42185</v>
          </cell>
          <cell r="C9750" t="str">
            <v>C62140</v>
          </cell>
          <cell r="D9750" t="str">
            <v>Grossman Tucker Perreault &amp; Pfleger PLLC</v>
          </cell>
          <cell r="E9750" t="str">
            <v>NH</v>
          </cell>
          <cell r="F9750" t="str">
            <v>P1</v>
          </cell>
          <cell r="G9750" t="str">
            <v>SMALL</v>
          </cell>
          <cell r="H9750" t="str">
            <v>IV</v>
          </cell>
          <cell r="I9750" t="str">
            <v>0031764 - CROSS INSURANCE - MANCHESTER</v>
          </cell>
        </row>
        <row r="9751">
          <cell r="A9751" t="str">
            <v>C62141IV</v>
          </cell>
          <cell r="B9751">
            <v>42185</v>
          </cell>
          <cell r="C9751" t="str">
            <v>C62141</v>
          </cell>
          <cell r="D9751" t="str">
            <v>D A Crowley &amp; Associates</v>
          </cell>
          <cell r="E9751" t="str">
            <v>NH</v>
          </cell>
          <cell r="F9751" t="str">
            <v>P1</v>
          </cell>
          <cell r="G9751" t="str">
            <v>SMALL</v>
          </cell>
          <cell r="H9751" t="str">
            <v>IV</v>
          </cell>
          <cell r="I9751" t="str">
            <v>0028291 - E &amp; S INSURANCE SERVICES LLC</v>
          </cell>
        </row>
        <row r="9752">
          <cell r="A9752" t="str">
            <v>C62141JN</v>
          </cell>
          <cell r="B9752">
            <v>42185</v>
          </cell>
          <cell r="C9752" t="str">
            <v>C62141</v>
          </cell>
          <cell r="D9752" t="str">
            <v>D A Crowley &amp; Associates</v>
          </cell>
          <cell r="E9752" t="str">
            <v>NH</v>
          </cell>
          <cell r="F9752" t="str">
            <v>P1</v>
          </cell>
          <cell r="G9752" t="str">
            <v>SMALL</v>
          </cell>
          <cell r="H9752" t="str">
            <v>JN</v>
          </cell>
          <cell r="I9752" t="str">
            <v>0028291 - E &amp; S INSURANCE SERVICES LLC</v>
          </cell>
        </row>
        <row r="9753">
          <cell r="A9753" t="str">
            <v>C62142IV</v>
          </cell>
          <cell r="B9753">
            <v>42185</v>
          </cell>
          <cell r="C9753" t="str">
            <v>C62142</v>
          </cell>
          <cell r="D9753" t="str">
            <v>Maine Farmers Exchange</v>
          </cell>
          <cell r="E9753" t="str">
            <v>ME</v>
          </cell>
          <cell r="F9753" t="str">
            <v>P1</v>
          </cell>
          <cell r="G9753" t="str">
            <v>SMALL</v>
          </cell>
          <cell r="H9753" t="str">
            <v>IV</v>
          </cell>
          <cell r="I9753" t="str">
            <v>0028655 - BARRESI FINANCIAL INC</v>
          </cell>
        </row>
        <row r="9754">
          <cell r="A9754" t="str">
            <v>C62142JH</v>
          </cell>
          <cell r="B9754">
            <v>42185</v>
          </cell>
          <cell r="C9754" t="str">
            <v>C62142</v>
          </cell>
          <cell r="D9754" t="str">
            <v>Maine Farmers Exchange</v>
          </cell>
          <cell r="E9754" t="str">
            <v>ME</v>
          </cell>
          <cell r="F9754" t="str">
            <v>P1</v>
          </cell>
          <cell r="G9754" t="str">
            <v>SMALL</v>
          </cell>
          <cell r="H9754" t="str">
            <v>JH</v>
          </cell>
          <cell r="I9754" t="str">
            <v>0028655 - BARRESI FINANCIAL INC</v>
          </cell>
        </row>
        <row r="9755">
          <cell r="A9755" t="str">
            <v>C62143IV</v>
          </cell>
          <cell r="B9755">
            <v>42185</v>
          </cell>
          <cell r="C9755" t="str">
            <v>C62143</v>
          </cell>
          <cell r="D9755" t="str">
            <v>McCandless LLC</v>
          </cell>
          <cell r="E9755" t="str">
            <v>ME</v>
          </cell>
          <cell r="F9755" t="str">
            <v>P1</v>
          </cell>
          <cell r="G9755" t="str">
            <v>SMALL</v>
          </cell>
          <cell r="H9755" t="str">
            <v>IV</v>
          </cell>
          <cell r="I9755" t="str">
            <v>0028676 - CLARK INSURANCE</v>
          </cell>
        </row>
        <row r="9756">
          <cell r="A9756" t="str">
            <v>C62143PO</v>
          </cell>
          <cell r="B9756">
            <v>42185</v>
          </cell>
          <cell r="C9756" t="str">
            <v>C62143</v>
          </cell>
          <cell r="D9756" t="str">
            <v>McCandless LLC</v>
          </cell>
          <cell r="E9756" t="str">
            <v>ME</v>
          </cell>
          <cell r="F9756" t="str">
            <v>P1</v>
          </cell>
          <cell r="G9756" t="str">
            <v>SMALL</v>
          </cell>
          <cell r="H9756" t="str">
            <v>PO</v>
          </cell>
          <cell r="I9756" t="str">
            <v>0028676 - CLARK INSURANCE</v>
          </cell>
        </row>
        <row r="9757">
          <cell r="A9757" t="str">
            <v>C62145JH</v>
          </cell>
          <cell r="B9757">
            <v>42185</v>
          </cell>
          <cell r="C9757" t="str">
            <v>C62145</v>
          </cell>
          <cell r="D9757" t="str">
            <v>Turner Veterinary Service Pa</v>
          </cell>
          <cell r="E9757" t="str">
            <v>ME</v>
          </cell>
          <cell r="F9757" t="str">
            <v>P1</v>
          </cell>
          <cell r="G9757" t="str">
            <v>SMALL</v>
          </cell>
          <cell r="H9757" t="str">
            <v>JH</v>
          </cell>
          <cell r="I9757" t="str">
            <v>0028762 - POIRIER, MARC R</v>
          </cell>
        </row>
        <row r="9758">
          <cell r="A9758" t="str">
            <v>C62146IV</v>
          </cell>
          <cell r="B9758">
            <v>42185</v>
          </cell>
          <cell r="C9758" t="str">
            <v>C62146</v>
          </cell>
          <cell r="D9758" t="str">
            <v>LFF Corporation</v>
          </cell>
          <cell r="E9758" t="str">
            <v>ME</v>
          </cell>
          <cell r="F9758" t="str">
            <v>P1</v>
          </cell>
          <cell r="G9758" t="str">
            <v>SMALL</v>
          </cell>
          <cell r="H9758" t="str">
            <v>IV</v>
          </cell>
          <cell r="I9758" t="str">
            <v>0028532 - BUSINESS INSURANCE AGENCY</v>
          </cell>
        </row>
        <row r="9759">
          <cell r="A9759" t="str">
            <v>C62147IV</v>
          </cell>
          <cell r="B9759">
            <v>42185</v>
          </cell>
          <cell r="C9759" t="str">
            <v>C62147</v>
          </cell>
          <cell r="D9759" t="str">
            <v>Monaghan Leahy LLP</v>
          </cell>
          <cell r="E9759" t="str">
            <v>ME</v>
          </cell>
          <cell r="F9759" t="str">
            <v>P1</v>
          </cell>
          <cell r="G9759" t="str">
            <v>SMALL</v>
          </cell>
          <cell r="H9759" t="str">
            <v>IV</v>
          </cell>
          <cell r="I9759" t="str">
            <v>0028614 - HOLDEN INSURANCE AGENCY</v>
          </cell>
        </row>
        <row r="9760">
          <cell r="A9760" t="str">
            <v>C62147PO</v>
          </cell>
          <cell r="B9760">
            <v>42185</v>
          </cell>
          <cell r="C9760" t="str">
            <v>C62147</v>
          </cell>
          <cell r="D9760" t="str">
            <v>Monaghan Leahy LLP</v>
          </cell>
          <cell r="E9760" t="str">
            <v>ME</v>
          </cell>
          <cell r="F9760" t="str">
            <v>P1</v>
          </cell>
          <cell r="G9760" t="str">
            <v>SMALL</v>
          </cell>
          <cell r="H9760" t="str">
            <v>PO</v>
          </cell>
          <cell r="I9760" t="str">
            <v>0028614 - HOLDEN INSURANCE AGENCY</v>
          </cell>
        </row>
        <row r="9761">
          <cell r="A9761" t="str">
            <v>C62148IV</v>
          </cell>
          <cell r="B9761">
            <v>42185</v>
          </cell>
          <cell r="C9761" t="str">
            <v>C62148</v>
          </cell>
          <cell r="D9761" t="str">
            <v>Skelton Taintor &amp; Abbott</v>
          </cell>
          <cell r="E9761" t="str">
            <v>ME</v>
          </cell>
          <cell r="F9761" t="str">
            <v>P1</v>
          </cell>
          <cell r="G9761" t="str">
            <v>SMALL</v>
          </cell>
          <cell r="H9761" t="str">
            <v>IV</v>
          </cell>
          <cell r="I9761" t="str">
            <v>0028465 - HOLDEN INSURANCE AGENCY</v>
          </cell>
        </row>
        <row r="9762">
          <cell r="A9762" t="str">
            <v>C62148PO</v>
          </cell>
          <cell r="B9762">
            <v>42185</v>
          </cell>
          <cell r="C9762" t="str">
            <v>C62148</v>
          </cell>
          <cell r="D9762" t="str">
            <v>Skelton Taintor &amp; Abbott</v>
          </cell>
          <cell r="E9762" t="str">
            <v>ME</v>
          </cell>
          <cell r="F9762" t="str">
            <v>P1</v>
          </cell>
          <cell r="G9762" t="str">
            <v>SMALL</v>
          </cell>
          <cell r="H9762" t="str">
            <v>PO</v>
          </cell>
          <cell r="I9762" t="str">
            <v>0028465 - HOLDEN INSURANCE AGENCY</v>
          </cell>
        </row>
        <row r="9763">
          <cell r="A9763" t="str">
            <v>C62149JM</v>
          </cell>
          <cell r="B9763">
            <v>42185</v>
          </cell>
          <cell r="C9763" t="str">
            <v>C62149</v>
          </cell>
          <cell r="D9763" t="str">
            <v>Belknap Dental Associates</v>
          </cell>
          <cell r="E9763" t="str">
            <v>NH</v>
          </cell>
          <cell r="F9763" t="str">
            <v>P1</v>
          </cell>
          <cell r="G9763" t="str">
            <v>SMALL</v>
          </cell>
          <cell r="H9763" t="str">
            <v>JM</v>
          </cell>
          <cell r="I9763" t="str">
            <v>0028315 - CGI EMPLOYEE BENEFITS GROUP</v>
          </cell>
        </row>
        <row r="9764">
          <cell r="A9764" t="str">
            <v>C62149JN</v>
          </cell>
          <cell r="B9764">
            <v>42185</v>
          </cell>
          <cell r="C9764" t="str">
            <v>C62149</v>
          </cell>
          <cell r="D9764" t="str">
            <v>Belknap Dental Associates</v>
          </cell>
          <cell r="E9764" t="str">
            <v>NH</v>
          </cell>
          <cell r="F9764" t="str">
            <v>P1</v>
          </cell>
          <cell r="G9764" t="str">
            <v>SMALL</v>
          </cell>
          <cell r="H9764" t="str">
            <v>JN</v>
          </cell>
          <cell r="I9764" t="str">
            <v>0028315 - CGI EMPLOYEE BENEFITS GROUP</v>
          </cell>
        </row>
        <row r="9765">
          <cell r="A9765" t="str">
            <v>C62150IA</v>
          </cell>
          <cell r="B9765">
            <v>42185</v>
          </cell>
          <cell r="C9765" t="str">
            <v>C62150</v>
          </cell>
          <cell r="D9765" t="str">
            <v>Dynasel Associates Inc</v>
          </cell>
          <cell r="E9765" t="str">
            <v>MA</v>
          </cell>
          <cell r="F9765" t="str">
            <v>P1</v>
          </cell>
          <cell r="G9765" t="str">
            <v>SMALL</v>
          </cell>
          <cell r="H9765" t="str">
            <v>IA</v>
          </cell>
          <cell r="I9765" t="str">
            <v>0028687 - PAYCHEX AGENCY INC</v>
          </cell>
        </row>
        <row r="9766">
          <cell r="A9766" t="str">
            <v>C62152JH</v>
          </cell>
          <cell r="B9766">
            <v>42185</v>
          </cell>
          <cell r="C9766" t="str">
            <v>C62152</v>
          </cell>
          <cell r="D9766" t="str">
            <v>Eagle Creek Farm Inc</v>
          </cell>
          <cell r="E9766" t="str">
            <v>NH</v>
          </cell>
          <cell r="F9766" t="str">
            <v>P1</v>
          </cell>
          <cell r="G9766" t="str">
            <v>SMALL</v>
          </cell>
          <cell r="H9766" t="str">
            <v>JH</v>
          </cell>
          <cell r="I9766" t="str">
            <v>0028631 - LIFETIME BENEFITS GROUP INC</v>
          </cell>
        </row>
        <row r="9767">
          <cell r="A9767" t="str">
            <v>C62153IH</v>
          </cell>
          <cell r="B9767">
            <v>42185</v>
          </cell>
          <cell r="C9767" t="str">
            <v>C62153</v>
          </cell>
          <cell r="D9767" t="str">
            <v>Michele E Spekhardt DMD PA</v>
          </cell>
          <cell r="E9767" t="str">
            <v>ME</v>
          </cell>
          <cell r="F9767" t="str">
            <v>P1</v>
          </cell>
          <cell r="G9767" t="str">
            <v>SMALL</v>
          </cell>
          <cell r="H9767" t="str">
            <v>IH</v>
          </cell>
          <cell r="I9767" t="str">
            <v>0028735 - NORTHERN BENEFITS OF MAINE LLC</v>
          </cell>
        </row>
        <row r="9768">
          <cell r="A9768" t="str">
            <v>C62156PO</v>
          </cell>
          <cell r="B9768">
            <v>42185</v>
          </cell>
          <cell r="C9768" t="str">
            <v>C62156</v>
          </cell>
          <cell r="D9768" t="str">
            <v>Town Square Realty Group</v>
          </cell>
          <cell r="E9768" t="str">
            <v>ME</v>
          </cell>
          <cell r="F9768" t="str">
            <v>P1</v>
          </cell>
          <cell r="G9768" t="str">
            <v>SMALL</v>
          </cell>
          <cell r="H9768" t="str">
            <v>PO</v>
          </cell>
          <cell r="I9768" t="str">
            <v>0028389 - ACADIA BENEFITS INC</v>
          </cell>
        </row>
        <row r="9769">
          <cell r="A9769" t="str">
            <v>C62157JH</v>
          </cell>
          <cell r="B9769">
            <v>42185</v>
          </cell>
          <cell r="C9769" t="str">
            <v>C62157</v>
          </cell>
          <cell r="D9769" t="str">
            <v>Willard S Hanington &amp; Son Inc</v>
          </cell>
          <cell r="E9769" t="str">
            <v>ME</v>
          </cell>
          <cell r="F9769" t="str">
            <v>P1</v>
          </cell>
          <cell r="G9769" t="str">
            <v>SMALL</v>
          </cell>
          <cell r="H9769" t="str">
            <v>JH</v>
          </cell>
          <cell r="I9769" t="str">
            <v>0028569 - CROSS INSURANCE</v>
          </cell>
        </row>
        <row r="9770">
          <cell r="A9770" t="str">
            <v>C62158JH</v>
          </cell>
          <cell r="B9770">
            <v>42185</v>
          </cell>
          <cell r="C9770" t="str">
            <v>C62158</v>
          </cell>
          <cell r="D9770" t="str">
            <v>Penobscot Marine Museum</v>
          </cell>
          <cell r="E9770" t="str">
            <v>ME</v>
          </cell>
          <cell r="F9770" t="str">
            <v>P1</v>
          </cell>
          <cell r="G9770" t="str">
            <v>SMALL</v>
          </cell>
          <cell r="H9770" t="str">
            <v>JH</v>
          </cell>
          <cell r="I9770" t="str">
            <v>0028583 - BUSINESS INSURANCE AGENCY</v>
          </cell>
        </row>
        <row r="9771">
          <cell r="A9771" t="str">
            <v>C62160JM</v>
          </cell>
          <cell r="B9771">
            <v>42185</v>
          </cell>
          <cell r="C9771" t="str">
            <v>C62160</v>
          </cell>
          <cell r="D9771" t="str">
            <v>Johnson Supply Company Inc</v>
          </cell>
          <cell r="E9771" t="str">
            <v>NH</v>
          </cell>
          <cell r="F9771" t="str">
            <v>P1</v>
          </cell>
          <cell r="G9771" t="str">
            <v>SMALL</v>
          </cell>
          <cell r="H9771" t="str">
            <v>JM</v>
          </cell>
          <cell r="I9771" t="str">
            <v>0028330 - SCHOENBAUER, JOHN E</v>
          </cell>
        </row>
        <row r="9772">
          <cell r="A9772" t="str">
            <v>C62160JN</v>
          </cell>
          <cell r="B9772">
            <v>42185</v>
          </cell>
          <cell r="C9772" t="str">
            <v>C62160</v>
          </cell>
          <cell r="D9772" t="str">
            <v>Johnson Supply Company Inc</v>
          </cell>
          <cell r="E9772" t="str">
            <v>NH</v>
          </cell>
          <cell r="F9772" t="str">
            <v>P1</v>
          </cell>
          <cell r="G9772" t="str">
            <v>SMALL</v>
          </cell>
          <cell r="H9772" t="str">
            <v>JN</v>
          </cell>
          <cell r="I9772" t="str">
            <v>0028330 - SCHOENBAUER, JOHN E</v>
          </cell>
        </row>
        <row r="9773">
          <cell r="A9773" t="str">
            <v>C62161IV</v>
          </cell>
          <cell r="B9773">
            <v>42185</v>
          </cell>
          <cell r="C9773" t="str">
            <v>C62161</v>
          </cell>
          <cell r="D9773" t="str">
            <v>Marden Dubord Bernier &amp; Stevens, PA LLC</v>
          </cell>
          <cell r="E9773" t="str">
            <v>ME</v>
          </cell>
          <cell r="F9773" t="str">
            <v>P1</v>
          </cell>
          <cell r="G9773" t="str">
            <v>SMALL</v>
          </cell>
          <cell r="H9773" t="str">
            <v>IV</v>
          </cell>
          <cell r="I9773" t="str">
            <v>0031284 - BUSINESS INSURANCE AGENCY</v>
          </cell>
        </row>
        <row r="9774">
          <cell r="A9774" t="str">
            <v>C62161PO</v>
          </cell>
          <cell r="B9774">
            <v>42185</v>
          </cell>
          <cell r="C9774" t="str">
            <v>C62161</v>
          </cell>
          <cell r="D9774" t="str">
            <v>Marden Dubord Bernier &amp; Stevens, PA LLC</v>
          </cell>
          <cell r="E9774" t="str">
            <v>ME</v>
          </cell>
          <cell r="F9774" t="str">
            <v>P1</v>
          </cell>
          <cell r="G9774" t="str">
            <v>SMALL</v>
          </cell>
          <cell r="H9774" t="str">
            <v>PO</v>
          </cell>
          <cell r="I9774" t="str">
            <v>0031284 - BUSINESS INSURANCE AGENCY</v>
          </cell>
        </row>
        <row r="9775">
          <cell r="A9775" t="str">
            <v>C62162JH</v>
          </cell>
          <cell r="B9775">
            <v>42185</v>
          </cell>
          <cell r="C9775" t="str">
            <v>C62162</v>
          </cell>
          <cell r="D9775" t="str">
            <v>Alexander Transport, Inc.</v>
          </cell>
          <cell r="E9775" t="str">
            <v>ME</v>
          </cell>
          <cell r="F9775" t="str">
            <v>P1</v>
          </cell>
          <cell r="G9775" t="str">
            <v>SMALL</v>
          </cell>
          <cell r="H9775" t="str">
            <v>JH</v>
          </cell>
          <cell r="I9775" t="str">
            <v>0028795 - POIRIER, MARC R</v>
          </cell>
        </row>
        <row r="9776">
          <cell r="A9776" t="str">
            <v>C62162PO</v>
          </cell>
          <cell r="B9776">
            <v>42185</v>
          </cell>
          <cell r="C9776" t="str">
            <v>C62162</v>
          </cell>
          <cell r="D9776" t="str">
            <v>Alexander Transport, Inc.</v>
          </cell>
          <cell r="E9776" t="str">
            <v>ME</v>
          </cell>
          <cell r="F9776" t="str">
            <v>P1</v>
          </cell>
          <cell r="G9776" t="str">
            <v>SMALL</v>
          </cell>
          <cell r="H9776" t="str">
            <v>PO</v>
          </cell>
          <cell r="I9776" t="str">
            <v>0028795 - POIRIER, MARC R</v>
          </cell>
        </row>
        <row r="9777">
          <cell r="A9777" t="str">
            <v>C62165JM</v>
          </cell>
          <cell r="B9777">
            <v>42185</v>
          </cell>
          <cell r="C9777" t="str">
            <v>C62165</v>
          </cell>
          <cell r="D9777" t="str">
            <v>Anthony N Sacco OD PC</v>
          </cell>
          <cell r="E9777" t="str">
            <v>NH</v>
          </cell>
          <cell r="F9777" t="str">
            <v>P1</v>
          </cell>
          <cell r="G9777" t="str">
            <v>SMALL</v>
          </cell>
          <cell r="H9777" t="str">
            <v>JM</v>
          </cell>
          <cell r="I9777" t="str">
            <v>0028295 - DAVIS, LEROY WILLIAM</v>
          </cell>
        </row>
        <row r="9778">
          <cell r="A9778" t="str">
            <v>C62167IV</v>
          </cell>
          <cell r="B9778">
            <v>42185</v>
          </cell>
          <cell r="C9778" t="str">
            <v>C62167</v>
          </cell>
          <cell r="D9778" t="str">
            <v>Vafiades Brountas &amp; Kominsky LLP</v>
          </cell>
          <cell r="E9778" t="str">
            <v>ME</v>
          </cell>
          <cell r="F9778" t="str">
            <v>P1</v>
          </cell>
          <cell r="G9778" t="str">
            <v>SMALL</v>
          </cell>
          <cell r="H9778" t="str">
            <v>IV</v>
          </cell>
          <cell r="I9778" t="str">
            <v>0031364 - CROSS INSURANCE</v>
          </cell>
        </row>
        <row r="9779">
          <cell r="A9779" t="str">
            <v>C62168IV</v>
          </cell>
          <cell r="B9779">
            <v>42185</v>
          </cell>
          <cell r="C9779" t="str">
            <v>C62168</v>
          </cell>
          <cell r="D9779" t="str">
            <v>SustainX Inc</v>
          </cell>
          <cell r="E9779" t="str">
            <v>NH</v>
          </cell>
          <cell r="F9779" t="str">
            <v>P1</v>
          </cell>
          <cell r="G9779" t="str">
            <v>SMALL</v>
          </cell>
          <cell r="H9779" t="str">
            <v>IV</v>
          </cell>
          <cell r="I9779" t="str">
            <v>0028564 - GRANITE GROUP BENEFITS LLC</v>
          </cell>
        </row>
        <row r="9780">
          <cell r="A9780" t="str">
            <v>C62169IH</v>
          </cell>
          <cell r="B9780">
            <v>42185</v>
          </cell>
          <cell r="C9780" t="str">
            <v>C62169</v>
          </cell>
          <cell r="D9780" t="str">
            <v>PRC Acquisition Co Inc</v>
          </cell>
          <cell r="E9780" t="str">
            <v>ME</v>
          </cell>
          <cell r="F9780" t="str">
            <v>P1</v>
          </cell>
          <cell r="G9780" t="str">
            <v>SMALL</v>
          </cell>
          <cell r="H9780" t="str">
            <v>IH</v>
          </cell>
          <cell r="I9780" t="str">
            <v>0028490 - CLARK INSURANCE</v>
          </cell>
        </row>
        <row r="9781">
          <cell r="A9781" t="str">
            <v>C62169IV</v>
          </cell>
          <cell r="B9781">
            <v>42185</v>
          </cell>
          <cell r="C9781" t="str">
            <v>C62169</v>
          </cell>
          <cell r="D9781" t="str">
            <v>PRC Acquisition Co Inc</v>
          </cell>
          <cell r="E9781" t="str">
            <v>ME</v>
          </cell>
          <cell r="F9781" t="str">
            <v>P1</v>
          </cell>
          <cell r="G9781" t="str">
            <v>SMALL</v>
          </cell>
          <cell r="H9781" t="str">
            <v>IV</v>
          </cell>
          <cell r="I9781" t="str">
            <v>0028490 - CLARK INSURANCE</v>
          </cell>
        </row>
        <row r="9782">
          <cell r="A9782" t="str">
            <v>C62169JH</v>
          </cell>
          <cell r="B9782">
            <v>42185</v>
          </cell>
          <cell r="C9782" t="str">
            <v>C62169</v>
          </cell>
          <cell r="D9782" t="str">
            <v>PRC Acquisition Co Inc</v>
          </cell>
          <cell r="E9782" t="str">
            <v>ME</v>
          </cell>
          <cell r="F9782" t="str">
            <v>P1</v>
          </cell>
          <cell r="G9782" t="str">
            <v>SMALL</v>
          </cell>
          <cell r="H9782" t="str">
            <v>JH</v>
          </cell>
          <cell r="I9782" t="str">
            <v>0028490 - CLARK INSURANCE</v>
          </cell>
        </row>
        <row r="9783">
          <cell r="A9783" t="str">
            <v>C62171IA</v>
          </cell>
          <cell r="B9783">
            <v>42185</v>
          </cell>
          <cell r="C9783" t="str">
            <v>C62171</v>
          </cell>
          <cell r="D9783" t="str">
            <v>Oncam Global Inc</v>
          </cell>
          <cell r="E9783" t="str">
            <v>MA</v>
          </cell>
          <cell r="F9783" t="str">
            <v>P1</v>
          </cell>
          <cell r="G9783" t="str">
            <v>SMALL</v>
          </cell>
          <cell r="H9783" t="str">
            <v>IA</v>
          </cell>
          <cell r="I9783" t="str">
            <v>0028407 - HAMMOND, CHRISTOPHER</v>
          </cell>
        </row>
        <row r="9784">
          <cell r="A9784" t="str">
            <v>C62171IH</v>
          </cell>
          <cell r="B9784">
            <v>42185</v>
          </cell>
          <cell r="C9784" t="str">
            <v>C62171</v>
          </cell>
          <cell r="D9784" t="str">
            <v>Oncam Global Inc</v>
          </cell>
          <cell r="E9784" t="str">
            <v>MA</v>
          </cell>
          <cell r="F9784" t="str">
            <v>P1</v>
          </cell>
          <cell r="G9784" t="str">
            <v>SMALL</v>
          </cell>
          <cell r="H9784" t="str">
            <v>IH</v>
          </cell>
          <cell r="I9784" t="str">
            <v>0028407 - HAMMOND, CHRISTOPHER</v>
          </cell>
        </row>
        <row r="9785">
          <cell r="A9785" t="str">
            <v>C62172JH</v>
          </cell>
          <cell r="B9785">
            <v>42185</v>
          </cell>
          <cell r="C9785" t="str">
            <v>C62172</v>
          </cell>
          <cell r="D9785" t="str">
            <v>John Williams Co Inc</v>
          </cell>
          <cell r="E9785" t="str">
            <v>ME</v>
          </cell>
          <cell r="F9785" t="str">
            <v>P1</v>
          </cell>
          <cell r="G9785" t="str">
            <v>SMALL</v>
          </cell>
          <cell r="H9785" t="str">
            <v>JH</v>
          </cell>
          <cell r="I9785" t="str">
            <v>0028486 - BUSINESS INSURANCE AGENCY</v>
          </cell>
        </row>
        <row r="9786">
          <cell r="A9786" t="str">
            <v>C62175JH</v>
          </cell>
          <cell r="B9786">
            <v>42185</v>
          </cell>
          <cell r="C9786" t="str">
            <v>C62175</v>
          </cell>
          <cell r="D9786" t="str">
            <v>Down East Orthopedic Associates, P.A.</v>
          </cell>
          <cell r="E9786" t="str">
            <v>ME</v>
          </cell>
          <cell r="F9786" t="str">
            <v>P1</v>
          </cell>
          <cell r="G9786" t="str">
            <v>CRC</v>
          </cell>
          <cell r="H9786" t="str">
            <v>JH</v>
          </cell>
          <cell r="I9786" t="str">
            <v>0028516 - BARRESI FINANCIAL INC</v>
          </cell>
        </row>
        <row r="9787">
          <cell r="A9787" t="str">
            <v>C62175PO</v>
          </cell>
          <cell r="B9787">
            <v>42185</v>
          </cell>
          <cell r="C9787" t="str">
            <v>C62175</v>
          </cell>
          <cell r="D9787" t="str">
            <v>Down East Orthopedic Associates, P.A.</v>
          </cell>
          <cell r="E9787" t="str">
            <v>ME</v>
          </cell>
          <cell r="F9787" t="str">
            <v>P1</v>
          </cell>
          <cell r="G9787" t="str">
            <v>CRC</v>
          </cell>
          <cell r="H9787" t="str">
            <v>PO</v>
          </cell>
          <cell r="I9787" t="str">
            <v>0028516 - BARRESI FINANCIAL INC</v>
          </cell>
        </row>
        <row r="9788">
          <cell r="A9788" t="str">
            <v>C62176IH</v>
          </cell>
          <cell r="B9788">
            <v>42185</v>
          </cell>
          <cell r="C9788" t="str">
            <v>C62176</v>
          </cell>
          <cell r="D9788" t="str">
            <v>RCNA1 PLLC</v>
          </cell>
          <cell r="E9788" t="str">
            <v>MA</v>
          </cell>
          <cell r="F9788" t="str">
            <v>P1</v>
          </cell>
          <cell r="G9788" t="str">
            <v>SMALL</v>
          </cell>
          <cell r="H9788" t="str">
            <v>IH</v>
          </cell>
          <cell r="I9788" t="str">
            <v>0028445 - HUB INTERNATIONAL NEW ENGLAND LLC</v>
          </cell>
        </row>
        <row r="9789">
          <cell r="A9789" t="str">
            <v>C62179JM</v>
          </cell>
          <cell r="B9789">
            <v>42185</v>
          </cell>
          <cell r="C9789" t="str">
            <v>C62179</v>
          </cell>
          <cell r="D9789" t="str">
            <v>intelitek Inc</v>
          </cell>
          <cell r="E9789" t="str">
            <v>NH</v>
          </cell>
          <cell r="F9789" t="str">
            <v>P1</v>
          </cell>
          <cell r="G9789" t="str">
            <v>SMALL</v>
          </cell>
          <cell r="H9789" t="str">
            <v>JM</v>
          </cell>
          <cell r="I9789" t="str">
            <v>0028281 - ROWLEY AGENCY INC</v>
          </cell>
        </row>
        <row r="9790">
          <cell r="A9790" t="str">
            <v>C62179JN</v>
          </cell>
          <cell r="B9790">
            <v>42185</v>
          </cell>
          <cell r="C9790" t="str">
            <v>C62179</v>
          </cell>
          <cell r="D9790" t="str">
            <v>intelitek Inc</v>
          </cell>
          <cell r="E9790" t="str">
            <v>NH</v>
          </cell>
          <cell r="F9790" t="str">
            <v>P1</v>
          </cell>
          <cell r="G9790" t="str">
            <v>SMALL</v>
          </cell>
          <cell r="H9790" t="str">
            <v>JN</v>
          </cell>
          <cell r="I9790" t="str">
            <v>0028281 - ROWLEY AGENCY INC</v>
          </cell>
        </row>
        <row r="9791">
          <cell r="A9791" t="str">
            <v>C62180IH</v>
          </cell>
          <cell r="B9791">
            <v>42185</v>
          </cell>
          <cell r="C9791" t="str">
            <v>C62180</v>
          </cell>
          <cell r="D9791" t="str">
            <v>Marathon Tours Inc</v>
          </cell>
          <cell r="E9791" t="str">
            <v>MA</v>
          </cell>
          <cell r="F9791" t="str">
            <v>P1</v>
          </cell>
          <cell r="G9791" t="str">
            <v>SMALL</v>
          </cell>
          <cell r="H9791" t="str">
            <v>IH</v>
          </cell>
          <cell r="I9791" t="str">
            <v>0028681 - UNITED BUSINESSMANS INSURANCE AGENCY</v>
          </cell>
        </row>
        <row r="9792">
          <cell r="A9792" t="str">
            <v>C62184JH</v>
          </cell>
          <cell r="B9792">
            <v>42185</v>
          </cell>
          <cell r="C9792" t="str">
            <v>C62184</v>
          </cell>
          <cell r="D9792" t="str">
            <v>Navigator Publishing</v>
          </cell>
          <cell r="E9792" t="str">
            <v>ME</v>
          </cell>
          <cell r="F9792" t="str">
            <v>P1</v>
          </cell>
          <cell r="G9792" t="str">
            <v>SMALL</v>
          </cell>
          <cell r="H9792" t="str">
            <v>JH</v>
          </cell>
          <cell r="I9792" t="str">
            <v>0028620 - BAY AGENCY INC</v>
          </cell>
        </row>
        <row r="9793">
          <cell r="A9793" t="str">
            <v>C62185IV</v>
          </cell>
          <cell r="B9793">
            <v>42185</v>
          </cell>
          <cell r="C9793" t="str">
            <v>C62185</v>
          </cell>
          <cell r="D9793" t="str">
            <v>New Jersey Machine Inc</v>
          </cell>
          <cell r="E9793" t="str">
            <v>NH</v>
          </cell>
          <cell r="F9793" t="str">
            <v>P1</v>
          </cell>
          <cell r="G9793" t="str">
            <v>SMALL</v>
          </cell>
          <cell r="H9793" t="str">
            <v>IV</v>
          </cell>
          <cell r="I9793" t="str">
            <v>0028299 - DIGITAL INSURANCE AGENCY INC</v>
          </cell>
        </row>
        <row r="9794">
          <cell r="A9794" t="str">
            <v>C62185JH</v>
          </cell>
          <cell r="B9794">
            <v>42185</v>
          </cell>
          <cell r="C9794" t="str">
            <v>C62185</v>
          </cell>
          <cell r="D9794" t="str">
            <v>New Jersey Machine Inc</v>
          </cell>
          <cell r="E9794" t="str">
            <v>NH</v>
          </cell>
          <cell r="F9794" t="str">
            <v>P1</v>
          </cell>
          <cell r="G9794" t="str">
            <v>SMALL</v>
          </cell>
          <cell r="H9794" t="str">
            <v>JH</v>
          </cell>
          <cell r="I9794" t="str">
            <v>0028299 - DIGITAL INSURANCE AGENCY INC</v>
          </cell>
        </row>
        <row r="9795">
          <cell r="A9795" t="str">
            <v>C62188JH</v>
          </cell>
          <cell r="B9795">
            <v>42185</v>
          </cell>
          <cell r="C9795" t="str">
            <v>C62188</v>
          </cell>
          <cell r="D9795" t="str">
            <v>Lary Funeral Home</v>
          </cell>
          <cell r="E9795" t="str">
            <v>ME</v>
          </cell>
          <cell r="F9795" t="str">
            <v>P1</v>
          </cell>
          <cell r="G9795" t="str">
            <v>SMALL</v>
          </cell>
          <cell r="H9795" t="str">
            <v>JH</v>
          </cell>
          <cell r="I9795" t="str">
            <v>0028528 - BUSINESS INSURANCE AGENCY</v>
          </cell>
        </row>
        <row r="9796">
          <cell r="A9796" t="str">
            <v>C62190JH</v>
          </cell>
          <cell r="B9796">
            <v>42185</v>
          </cell>
          <cell r="C9796" t="str">
            <v>C62190</v>
          </cell>
          <cell r="D9796" t="str">
            <v>Maine Heritage Policy Center</v>
          </cell>
          <cell r="E9796" t="str">
            <v>ME</v>
          </cell>
          <cell r="F9796" t="str">
            <v>P1</v>
          </cell>
          <cell r="G9796" t="str">
            <v>SMALL</v>
          </cell>
          <cell r="H9796" t="str">
            <v>JH</v>
          </cell>
          <cell r="I9796" t="str">
            <v>0028748 - NATIONAL WORKSITE BENEFIT GROUP</v>
          </cell>
        </row>
        <row r="9797">
          <cell r="A9797" t="str">
            <v>C62191IH</v>
          </cell>
          <cell r="B9797">
            <v>42185</v>
          </cell>
          <cell r="C9797" t="str">
            <v>C62191</v>
          </cell>
          <cell r="D9797" t="str">
            <v>Brann &amp; Isaacson</v>
          </cell>
          <cell r="E9797" t="str">
            <v>ME</v>
          </cell>
          <cell r="F9797" t="str">
            <v>P1</v>
          </cell>
          <cell r="G9797" t="str">
            <v>SMALL</v>
          </cell>
          <cell r="H9797" t="str">
            <v>IH</v>
          </cell>
          <cell r="I9797" t="str">
            <v>0031266 - BUSINESS INSURANCE AGENCY</v>
          </cell>
        </row>
        <row r="9798">
          <cell r="A9798" t="str">
            <v>C62191IV</v>
          </cell>
          <cell r="B9798">
            <v>42185</v>
          </cell>
          <cell r="C9798" t="str">
            <v>C62191</v>
          </cell>
          <cell r="D9798" t="str">
            <v>Brann &amp; Isaacson</v>
          </cell>
          <cell r="E9798" t="str">
            <v>ME</v>
          </cell>
          <cell r="F9798" t="str">
            <v>P1</v>
          </cell>
          <cell r="G9798" t="str">
            <v>SMALL</v>
          </cell>
          <cell r="H9798" t="str">
            <v>IV</v>
          </cell>
          <cell r="I9798" t="str">
            <v>0031266 - BUSINESS INSURANCE AGENCY</v>
          </cell>
        </row>
        <row r="9799">
          <cell r="A9799" t="str">
            <v>C62191PO</v>
          </cell>
          <cell r="B9799">
            <v>42185</v>
          </cell>
          <cell r="C9799" t="str">
            <v>C62191</v>
          </cell>
          <cell r="D9799" t="str">
            <v>Brann &amp; Isaacson</v>
          </cell>
          <cell r="E9799" t="str">
            <v>ME</v>
          </cell>
          <cell r="F9799" t="str">
            <v>P1</v>
          </cell>
          <cell r="G9799" t="str">
            <v>SMALL</v>
          </cell>
          <cell r="H9799" t="str">
            <v>PO</v>
          </cell>
          <cell r="I9799" t="str">
            <v>0031266 - BUSINESS INSURANCE AGENCY</v>
          </cell>
        </row>
        <row r="9800">
          <cell r="A9800" t="str">
            <v>C62192JH</v>
          </cell>
          <cell r="B9800">
            <v>42185</v>
          </cell>
          <cell r="C9800" t="str">
            <v>C62192</v>
          </cell>
          <cell r="D9800" t="str">
            <v>Lakeside Burner Service, Inc.</v>
          </cell>
          <cell r="E9800" t="str">
            <v>ME</v>
          </cell>
          <cell r="F9800" t="str">
            <v>P1</v>
          </cell>
          <cell r="G9800" t="str">
            <v>SMALL</v>
          </cell>
          <cell r="H9800" t="str">
            <v>JH</v>
          </cell>
          <cell r="I9800" t="str">
            <v>0028411 - ATLANTIC INSURANCE &amp; BENEFITS INC</v>
          </cell>
        </row>
        <row r="9801">
          <cell r="A9801" t="str">
            <v>C62193IV</v>
          </cell>
          <cell r="B9801">
            <v>42185</v>
          </cell>
          <cell r="C9801" t="str">
            <v>C62193</v>
          </cell>
          <cell r="D9801" t="str">
            <v>Schwartz &amp; Schwartz</v>
          </cell>
          <cell r="E9801" t="str">
            <v>ME</v>
          </cell>
          <cell r="F9801" t="str">
            <v>P1</v>
          </cell>
          <cell r="G9801" t="str">
            <v>SMALL</v>
          </cell>
          <cell r="H9801" t="str">
            <v>IV</v>
          </cell>
          <cell r="I9801" t="str">
            <v>0028488 - BUSINESS INSURANCE AGENCY</v>
          </cell>
        </row>
        <row r="9802">
          <cell r="A9802" t="str">
            <v>C62194IH</v>
          </cell>
          <cell r="B9802">
            <v>42185</v>
          </cell>
          <cell r="C9802" t="str">
            <v>C62194</v>
          </cell>
          <cell r="D9802" t="str">
            <v>Maine Fabricators Inc</v>
          </cell>
          <cell r="E9802" t="str">
            <v>ME</v>
          </cell>
          <cell r="F9802" t="str">
            <v>P1</v>
          </cell>
          <cell r="G9802" t="str">
            <v>SMALL</v>
          </cell>
          <cell r="H9802" t="str">
            <v>IH</v>
          </cell>
          <cell r="I9802" t="str">
            <v>0034388 - NORTHERN BENEFITS OF MAINE LLC</v>
          </cell>
        </row>
        <row r="9803">
          <cell r="A9803" t="str">
            <v>C62198PO</v>
          </cell>
          <cell r="B9803">
            <v>42185</v>
          </cell>
          <cell r="C9803" t="str">
            <v>C62198</v>
          </cell>
          <cell r="D9803" t="str">
            <v>Don's Automotive Inc</v>
          </cell>
          <cell r="E9803" t="str">
            <v>ME</v>
          </cell>
          <cell r="F9803" t="str">
            <v>P1</v>
          </cell>
          <cell r="G9803" t="str">
            <v>SMALL</v>
          </cell>
          <cell r="H9803" t="str">
            <v>PO</v>
          </cell>
          <cell r="I9803" t="str">
            <v>0028804 - POIRIER, MARC R</v>
          </cell>
        </row>
        <row r="9804">
          <cell r="A9804" t="str">
            <v>C62199IH</v>
          </cell>
          <cell r="B9804">
            <v>42185</v>
          </cell>
          <cell r="C9804" t="str">
            <v>C62199</v>
          </cell>
          <cell r="D9804" t="str">
            <v>St Laurent &amp; Son Inc</v>
          </cell>
          <cell r="E9804" t="str">
            <v>ME</v>
          </cell>
          <cell r="F9804" t="str">
            <v>P1</v>
          </cell>
          <cell r="G9804" t="str">
            <v>SMALL</v>
          </cell>
          <cell r="H9804" t="str">
            <v>IH</v>
          </cell>
          <cell r="I9804" t="str">
            <v>0028387 - ACADIA BENEFITS INC</v>
          </cell>
        </row>
        <row r="9805">
          <cell r="A9805" t="str">
            <v>C62199IV</v>
          </cell>
          <cell r="B9805">
            <v>42185</v>
          </cell>
          <cell r="C9805" t="str">
            <v>C62199</v>
          </cell>
          <cell r="D9805" t="str">
            <v>St Laurent &amp; Son Inc</v>
          </cell>
          <cell r="E9805" t="str">
            <v>ME</v>
          </cell>
          <cell r="F9805" t="str">
            <v>P1</v>
          </cell>
          <cell r="G9805" t="str">
            <v>SMALL</v>
          </cell>
          <cell r="H9805" t="str">
            <v>IV</v>
          </cell>
          <cell r="I9805" t="str">
            <v>0028387 - ACADIA BENEFITS INC</v>
          </cell>
        </row>
        <row r="9806">
          <cell r="A9806" t="str">
            <v>C62200IV</v>
          </cell>
          <cell r="B9806">
            <v>42185</v>
          </cell>
          <cell r="C9806" t="str">
            <v>C62200</v>
          </cell>
          <cell r="D9806" t="str">
            <v>Snyder Cahoon &amp; Co PLLC</v>
          </cell>
          <cell r="E9806" t="str">
            <v>NH</v>
          </cell>
          <cell r="F9806" t="str">
            <v>P1</v>
          </cell>
          <cell r="G9806" t="str">
            <v>SMALL</v>
          </cell>
          <cell r="H9806" t="str">
            <v>IV</v>
          </cell>
          <cell r="I9806" t="str">
            <v>0028313 - RICHARDS GROUP</v>
          </cell>
        </row>
        <row r="9807">
          <cell r="A9807" t="str">
            <v>C62202JH</v>
          </cell>
          <cell r="B9807">
            <v>42185</v>
          </cell>
          <cell r="C9807" t="str">
            <v>C62202</v>
          </cell>
          <cell r="D9807" t="str">
            <v>The Mayhew Program</v>
          </cell>
          <cell r="E9807" t="str">
            <v>NH</v>
          </cell>
          <cell r="F9807" t="str">
            <v>P1</v>
          </cell>
          <cell r="G9807" t="str">
            <v>SMALL</v>
          </cell>
          <cell r="H9807" t="str">
            <v>JH</v>
          </cell>
          <cell r="I9807" t="str">
            <v>0028322 - NEW ENGLAND EMPLOYEE BENEFITS COUNCIL</v>
          </cell>
        </row>
        <row r="9808">
          <cell r="A9808" t="str">
            <v>C62203IV</v>
          </cell>
          <cell r="B9808">
            <v>42185</v>
          </cell>
          <cell r="C9808" t="str">
            <v>C62203</v>
          </cell>
          <cell r="D9808" t="str">
            <v>Kennebec Anesthesia Associates PA</v>
          </cell>
          <cell r="E9808" t="str">
            <v>ME</v>
          </cell>
          <cell r="F9808" t="str">
            <v>P1</v>
          </cell>
          <cell r="G9808" t="str">
            <v>SMALL</v>
          </cell>
          <cell r="H9808" t="str">
            <v>IV</v>
          </cell>
          <cell r="I9808" t="str">
            <v>0028940 - USI INSURANCE SERVICES LLC - BRIARCLIFF</v>
          </cell>
        </row>
        <row r="9809">
          <cell r="A9809" t="str">
            <v>C62203PO</v>
          </cell>
          <cell r="B9809">
            <v>42185</v>
          </cell>
          <cell r="C9809" t="str">
            <v>C62203</v>
          </cell>
          <cell r="D9809" t="str">
            <v>Kennebec Anesthesia Associates PA</v>
          </cell>
          <cell r="E9809" t="str">
            <v>ME</v>
          </cell>
          <cell r="F9809" t="str">
            <v>P1</v>
          </cell>
          <cell r="G9809" t="str">
            <v>SMALL</v>
          </cell>
          <cell r="H9809" t="str">
            <v>PO</v>
          </cell>
          <cell r="I9809" t="str">
            <v>0028940 - USI INSURANCE SERVICES LLC - BRIARCLIFF</v>
          </cell>
        </row>
        <row r="9810">
          <cell r="A9810" t="str">
            <v>C62204IH</v>
          </cell>
          <cell r="B9810">
            <v>42185</v>
          </cell>
          <cell r="C9810" t="str">
            <v>C62204</v>
          </cell>
          <cell r="D9810" t="str">
            <v>Midway Utility Contractors LLC</v>
          </cell>
          <cell r="E9810" t="str">
            <v>MA</v>
          </cell>
          <cell r="F9810" t="str">
            <v>P1</v>
          </cell>
          <cell r="G9810" t="str">
            <v>SMALL</v>
          </cell>
          <cell r="H9810" t="str">
            <v>IH</v>
          </cell>
          <cell r="I9810" t="str">
            <v>0029180 - ZIZZA BENEFITS GROUP INC</v>
          </cell>
        </row>
        <row r="9811">
          <cell r="A9811" t="str">
            <v>C62205JM</v>
          </cell>
          <cell r="B9811">
            <v>42185</v>
          </cell>
          <cell r="C9811" t="str">
            <v>C62205</v>
          </cell>
          <cell r="D9811" t="str">
            <v>Innerspire LLC</v>
          </cell>
          <cell r="E9811" t="str">
            <v>NH</v>
          </cell>
          <cell r="F9811" t="str">
            <v>P1</v>
          </cell>
          <cell r="G9811" t="str">
            <v>SMALL</v>
          </cell>
          <cell r="H9811" t="str">
            <v>JM</v>
          </cell>
          <cell r="I9811" t="str">
            <v>0028316 - ESP EMPLOYEE BENEFITS STATEGIES LLC</v>
          </cell>
        </row>
        <row r="9812">
          <cell r="A9812" t="str">
            <v>C62206IV</v>
          </cell>
          <cell r="B9812">
            <v>42185</v>
          </cell>
          <cell r="C9812" t="str">
            <v>C62206</v>
          </cell>
          <cell r="D9812" t="str">
            <v>Acadia Medical Arts Ambulatory Surgery</v>
          </cell>
          <cell r="E9812" t="str">
            <v>ME</v>
          </cell>
          <cell r="F9812" t="str">
            <v>P1</v>
          </cell>
          <cell r="G9812" t="str">
            <v>SMALL</v>
          </cell>
          <cell r="H9812" t="str">
            <v>IV</v>
          </cell>
          <cell r="I9812" t="str">
            <v>0035965 - CROSS INSURANCE</v>
          </cell>
        </row>
        <row r="9813">
          <cell r="A9813" t="str">
            <v>C62207IH</v>
          </cell>
          <cell r="B9813">
            <v>42185</v>
          </cell>
          <cell r="C9813" t="str">
            <v>C62207</v>
          </cell>
          <cell r="D9813" t="str">
            <v>South Shore Equine Clinic Inc</v>
          </cell>
          <cell r="E9813" t="str">
            <v>MA</v>
          </cell>
          <cell r="F9813" t="str">
            <v>P1</v>
          </cell>
          <cell r="G9813" t="str">
            <v>SMALL</v>
          </cell>
          <cell r="H9813" t="str">
            <v>IH</v>
          </cell>
          <cell r="I9813" t="str">
            <v>0035821 - SHOFF DARBY BENEFITS LLC</v>
          </cell>
        </row>
        <row r="9814">
          <cell r="A9814" t="str">
            <v>C62211IH</v>
          </cell>
          <cell r="B9814">
            <v>42185</v>
          </cell>
          <cell r="C9814" t="str">
            <v>C62211</v>
          </cell>
          <cell r="D9814" t="str">
            <v>Sevigney Insurance Agency</v>
          </cell>
          <cell r="E9814" t="str">
            <v>ME</v>
          </cell>
          <cell r="F9814" t="str">
            <v>P1</v>
          </cell>
          <cell r="G9814" t="str">
            <v>SMALL</v>
          </cell>
          <cell r="H9814" t="str">
            <v>IH</v>
          </cell>
          <cell r="I9814" t="str">
            <v>0028425 - AFFORDABLE HEALTH SOLUTIONS</v>
          </cell>
        </row>
        <row r="9815">
          <cell r="A9815" t="str">
            <v>C62211JH</v>
          </cell>
          <cell r="B9815">
            <v>42185</v>
          </cell>
          <cell r="C9815" t="str">
            <v>C62211</v>
          </cell>
          <cell r="D9815" t="str">
            <v>Sevigney Insurance Agency</v>
          </cell>
          <cell r="E9815" t="str">
            <v>ME</v>
          </cell>
          <cell r="F9815" t="str">
            <v>P1</v>
          </cell>
          <cell r="G9815" t="str">
            <v>SMALL</v>
          </cell>
          <cell r="H9815" t="str">
            <v>JH</v>
          </cell>
          <cell r="I9815" t="str">
            <v>0028425 - AFFORDABLE HEALTH SOLUTIONS</v>
          </cell>
        </row>
        <row r="9816">
          <cell r="A9816" t="str">
            <v>C62212JH</v>
          </cell>
          <cell r="B9816">
            <v>42185</v>
          </cell>
          <cell r="C9816" t="str">
            <v>C62212</v>
          </cell>
          <cell r="D9816" t="str">
            <v>Hews Company, LLC</v>
          </cell>
          <cell r="E9816" t="str">
            <v>ME</v>
          </cell>
          <cell r="F9816" t="str">
            <v>P1</v>
          </cell>
          <cell r="G9816" t="str">
            <v>SMALL</v>
          </cell>
          <cell r="H9816" t="str">
            <v>JH</v>
          </cell>
          <cell r="I9816" t="str">
            <v>0028506 - BUSINESS INSURANCE AGENCY</v>
          </cell>
        </row>
        <row r="9817">
          <cell r="A9817" t="str">
            <v>C62213IV</v>
          </cell>
          <cell r="B9817">
            <v>42185</v>
          </cell>
          <cell r="C9817" t="str">
            <v>C62213</v>
          </cell>
          <cell r="D9817" t="str">
            <v>JIBO INC</v>
          </cell>
          <cell r="E9817" t="str">
            <v>MA</v>
          </cell>
          <cell r="F9817" t="str">
            <v>P1</v>
          </cell>
          <cell r="G9817" t="str">
            <v>SMALL</v>
          </cell>
          <cell r="H9817" t="str">
            <v>IV</v>
          </cell>
          <cell r="I9817" t="str">
            <v>0028674 - UNITED BUSINESSMANS INSURANCE AGENCY</v>
          </cell>
        </row>
        <row r="9818">
          <cell r="A9818" t="str">
            <v>C62214IH</v>
          </cell>
          <cell r="B9818">
            <v>42185</v>
          </cell>
          <cell r="C9818" t="str">
            <v>C62214</v>
          </cell>
          <cell r="D9818" t="str">
            <v>Atlantic Sportswear Inc</v>
          </cell>
          <cell r="E9818" t="str">
            <v>ME</v>
          </cell>
          <cell r="F9818" t="str">
            <v>P1</v>
          </cell>
          <cell r="G9818" t="str">
            <v>SMALL</v>
          </cell>
          <cell r="H9818" t="str">
            <v>IH</v>
          </cell>
          <cell r="I9818" t="str">
            <v>0028568 - BAY AGENCY INC</v>
          </cell>
        </row>
        <row r="9819">
          <cell r="A9819" t="str">
            <v>C62214IV</v>
          </cell>
          <cell r="B9819">
            <v>42185</v>
          </cell>
          <cell r="C9819" t="str">
            <v>C62214</v>
          </cell>
          <cell r="D9819" t="str">
            <v>Atlantic Sportswear Inc</v>
          </cell>
          <cell r="E9819" t="str">
            <v>ME</v>
          </cell>
          <cell r="F9819" t="str">
            <v>P1</v>
          </cell>
          <cell r="G9819" t="str">
            <v>SMALL</v>
          </cell>
          <cell r="H9819" t="str">
            <v>IV</v>
          </cell>
          <cell r="I9819" t="str">
            <v>0028568 - BAY AGENCY INC</v>
          </cell>
        </row>
        <row r="9820">
          <cell r="A9820" t="str">
            <v>C62214PO</v>
          </cell>
          <cell r="B9820">
            <v>42185</v>
          </cell>
          <cell r="C9820" t="str">
            <v>C62214</v>
          </cell>
          <cell r="D9820" t="str">
            <v>Atlantic Sportswear Inc</v>
          </cell>
          <cell r="E9820" t="str">
            <v>ME</v>
          </cell>
          <cell r="F9820" t="str">
            <v>P1</v>
          </cell>
          <cell r="G9820" t="str">
            <v>SMALL</v>
          </cell>
          <cell r="H9820" t="str">
            <v>PO</v>
          </cell>
          <cell r="I9820" t="str">
            <v>0028568 - BAY AGENCY INC</v>
          </cell>
        </row>
        <row r="9821">
          <cell r="A9821" t="str">
            <v>C62215IV</v>
          </cell>
          <cell r="B9821">
            <v>42185</v>
          </cell>
          <cell r="C9821" t="str">
            <v>C62215</v>
          </cell>
          <cell r="D9821" t="str">
            <v>Perkins Thompson, PA</v>
          </cell>
          <cell r="E9821" t="str">
            <v>ME</v>
          </cell>
          <cell r="F9821" t="str">
            <v>P1</v>
          </cell>
          <cell r="G9821" t="str">
            <v>SMALL</v>
          </cell>
          <cell r="H9821" t="str">
            <v>IV</v>
          </cell>
          <cell r="I9821" t="str">
            <v>0030818 - BGA INSURANCE AGENCY INC</v>
          </cell>
        </row>
        <row r="9822">
          <cell r="A9822" t="str">
            <v>C62215PO</v>
          </cell>
          <cell r="B9822">
            <v>42185</v>
          </cell>
          <cell r="C9822" t="str">
            <v>C62215</v>
          </cell>
          <cell r="D9822" t="str">
            <v>Perkins Thompson, PA</v>
          </cell>
          <cell r="E9822" t="str">
            <v>ME</v>
          </cell>
          <cell r="F9822" t="str">
            <v>P1</v>
          </cell>
          <cell r="G9822" t="str">
            <v>SMALL</v>
          </cell>
          <cell r="H9822" t="str">
            <v>PO</v>
          </cell>
          <cell r="I9822" t="str">
            <v>0030818 - BGA INSURANCE AGENCY INC</v>
          </cell>
        </row>
        <row r="9823">
          <cell r="A9823" t="str">
            <v>C62217JH</v>
          </cell>
          <cell r="B9823">
            <v>42185</v>
          </cell>
          <cell r="C9823" t="str">
            <v>C62217</v>
          </cell>
          <cell r="D9823" t="str">
            <v>Trafton, Matzen, Belleau &amp; Frenette</v>
          </cell>
          <cell r="E9823" t="str">
            <v>ME</v>
          </cell>
          <cell r="F9823" t="str">
            <v>P1</v>
          </cell>
          <cell r="G9823" t="str">
            <v>SMALL</v>
          </cell>
          <cell r="H9823" t="str">
            <v>JH</v>
          </cell>
          <cell r="I9823" t="str">
            <v>0031357 - BUSINESS INSURANCE AGENCY</v>
          </cell>
        </row>
        <row r="9824">
          <cell r="A9824" t="str">
            <v>C62219IV</v>
          </cell>
          <cell r="B9824">
            <v>42185</v>
          </cell>
          <cell r="C9824" t="str">
            <v>C62219</v>
          </cell>
          <cell r="D9824" t="str">
            <v>Blackwell Insurance Agency, Inc.</v>
          </cell>
          <cell r="E9824" t="str">
            <v>ME</v>
          </cell>
          <cell r="F9824" t="str">
            <v>P1</v>
          </cell>
          <cell r="G9824" t="str">
            <v>SMALL</v>
          </cell>
          <cell r="H9824" t="str">
            <v>IV</v>
          </cell>
          <cell r="I9824" t="str">
            <v>0028417 - ATLANTIC INSURANCE &amp; BENEFITS INC</v>
          </cell>
        </row>
        <row r="9825">
          <cell r="A9825" t="str">
            <v>C62220IH</v>
          </cell>
          <cell r="B9825">
            <v>42185</v>
          </cell>
          <cell r="C9825" t="str">
            <v>C62220</v>
          </cell>
          <cell r="D9825" t="str">
            <v>Full Circle Family Medicine, LLC</v>
          </cell>
          <cell r="E9825" t="str">
            <v>ME</v>
          </cell>
          <cell r="F9825" t="str">
            <v>P1</v>
          </cell>
          <cell r="G9825" t="str">
            <v>SMALL</v>
          </cell>
          <cell r="H9825" t="str">
            <v>IH</v>
          </cell>
          <cell r="I9825" t="str">
            <v>0028784 - PAYCHEX AGENCY INC</v>
          </cell>
        </row>
        <row r="9826">
          <cell r="A9826" t="str">
            <v>C62221IV</v>
          </cell>
          <cell r="B9826">
            <v>42185</v>
          </cell>
          <cell r="C9826" t="str">
            <v>C62221</v>
          </cell>
          <cell r="D9826" t="str">
            <v>Yorke Associates Corporation</v>
          </cell>
          <cell r="E9826" t="str">
            <v>ME</v>
          </cell>
          <cell r="F9826" t="str">
            <v>P1</v>
          </cell>
          <cell r="G9826" t="str">
            <v>SMALL</v>
          </cell>
          <cell r="H9826" t="str">
            <v>IV</v>
          </cell>
          <cell r="I9826" t="str">
            <v>0028630 - BEACON INTEGRATED RESOURCES</v>
          </cell>
        </row>
        <row r="9827">
          <cell r="A9827" t="str">
            <v>C62222JH</v>
          </cell>
          <cell r="B9827">
            <v>42185</v>
          </cell>
          <cell r="C9827" t="str">
            <v>C62222</v>
          </cell>
          <cell r="D9827" t="str">
            <v>C Caprara Food Service Equipment</v>
          </cell>
          <cell r="E9827" t="str">
            <v>ME</v>
          </cell>
          <cell r="F9827" t="str">
            <v>P1</v>
          </cell>
          <cell r="G9827" t="str">
            <v>SMALL</v>
          </cell>
          <cell r="H9827" t="str">
            <v>JH</v>
          </cell>
          <cell r="I9827" t="str">
            <v>0028775 - POIRIER, MARC R</v>
          </cell>
        </row>
        <row r="9828">
          <cell r="A9828" t="str">
            <v>C62223IV</v>
          </cell>
          <cell r="B9828">
            <v>42185</v>
          </cell>
          <cell r="C9828" t="str">
            <v>C62223</v>
          </cell>
          <cell r="D9828" t="str">
            <v>Brown Chiropractic LLC</v>
          </cell>
          <cell r="E9828" t="str">
            <v>ME</v>
          </cell>
          <cell r="F9828" t="str">
            <v>P1</v>
          </cell>
          <cell r="G9828" t="str">
            <v>SMALL</v>
          </cell>
          <cell r="H9828" t="str">
            <v>IV</v>
          </cell>
          <cell r="I9828" t="str">
            <v>0028527 - LMR INSURANCE INC</v>
          </cell>
        </row>
        <row r="9829">
          <cell r="A9829" t="str">
            <v>C62224JH</v>
          </cell>
          <cell r="B9829">
            <v>42185</v>
          </cell>
          <cell r="C9829" t="str">
            <v>C62224</v>
          </cell>
          <cell r="D9829" t="str">
            <v>Creative Print Services</v>
          </cell>
          <cell r="E9829" t="str">
            <v>ME</v>
          </cell>
          <cell r="F9829" t="str">
            <v>P1</v>
          </cell>
          <cell r="G9829" t="str">
            <v>SMALL</v>
          </cell>
          <cell r="H9829" t="str">
            <v>JH</v>
          </cell>
          <cell r="I9829" t="str">
            <v>0028726 - PM CONSULTING LLC</v>
          </cell>
        </row>
        <row r="9830">
          <cell r="A9830" t="str">
            <v>C62228JH</v>
          </cell>
          <cell r="B9830">
            <v>42185</v>
          </cell>
          <cell r="C9830" t="str">
            <v>C62228</v>
          </cell>
          <cell r="D9830" t="str">
            <v>Charleston Pentecostal Church</v>
          </cell>
          <cell r="E9830" t="str">
            <v>ME</v>
          </cell>
          <cell r="F9830" t="str">
            <v>P1</v>
          </cell>
          <cell r="G9830" t="str">
            <v>SMALL</v>
          </cell>
          <cell r="H9830" t="str">
            <v>JH</v>
          </cell>
          <cell r="I9830" t="str">
            <v>0028529 - BUSINESS INSURANCE AGENCY</v>
          </cell>
        </row>
        <row r="9831">
          <cell r="A9831" t="str">
            <v>C62229JM</v>
          </cell>
          <cell r="B9831">
            <v>42185</v>
          </cell>
          <cell r="C9831" t="str">
            <v>C62229</v>
          </cell>
          <cell r="D9831" t="str">
            <v>Coughlin Rainboth Murphy &amp; Lown PA</v>
          </cell>
          <cell r="E9831" t="str">
            <v>NH</v>
          </cell>
          <cell r="F9831" t="str">
            <v>P1</v>
          </cell>
          <cell r="G9831" t="str">
            <v>SMALL</v>
          </cell>
          <cell r="H9831" t="str">
            <v>JM</v>
          </cell>
          <cell r="I9831" t="str">
            <v>0028699 - NEW ENGLAND MEDICAL INS AGENCY LLC</v>
          </cell>
        </row>
        <row r="9832">
          <cell r="A9832" t="str">
            <v>C62230JH</v>
          </cell>
          <cell r="B9832">
            <v>42185</v>
          </cell>
          <cell r="C9832" t="str">
            <v>C62230</v>
          </cell>
          <cell r="D9832" t="str">
            <v>Portland Pottery Inc</v>
          </cell>
          <cell r="E9832" t="str">
            <v>ME</v>
          </cell>
          <cell r="F9832" t="str">
            <v>P1</v>
          </cell>
          <cell r="G9832" t="str">
            <v>SMALL</v>
          </cell>
          <cell r="H9832" t="str">
            <v>JH</v>
          </cell>
          <cell r="I9832" t="str">
            <v>0028521 - BUSINESS INSURANCE AGENCY</v>
          </cell>
        </row>
        <row r="9833">
          <cell r="A9833" t="str">
            <v>C62231PO</v>
          </cell>
          <cell r="B9833">
            <v>42185</v>
          </cell>
          <cell r="C9833" t="str">
            <v>C62231</v>
          </cell>
          <cell r="D9833" t="str">
            <v>Sebasco Harbor Resort, LLC</v>
          </cell>
          <cell r="E9833" t="str">
            <v>ME</v>
          </cell>
          <cell r="F9833" t="str">
            <v>P1</v>
          </cell>
          <cell r="G9833" t="str">
            <v>SMALL</v>
          </cell>
          <cell r="H9833" t="str">
            <v>PO</v>
          </cell>
          <cell r="I9833" t="str">
            <v>0028728 - NORTON FINANCIAL SERVICES INC</v>
          </cell>
        </row>
        <row r="9834">
          <cell r="A9834" t="str">
            <v>C62232JH</v>
          </cell>
          <cell r="B9834">
            <v>42185</v>
          </cell>
          <cell r="C9834" t="str">
            <v>C62232</v>
          </cell>
          <cell r="D9834" t="str">
            <v>F.W. Sawyer &amp; Sons Inc</v>
          </cell>
          <cell r="E9834" t="str">
            <v>ME</v>
          </cell>
          <cell r="F9834" t="str">
            <v>P1</v>
          </cell>
          <cell r="G9834" t="str">
            <v>SMALL</v>
          </cell>
          <cell r="H9834" t="str">
            <v>JH</v>
          </cell>
          <cell r="I9834" t="str">
            <v>0028684 - GLEESON JR, DAVID S</v>
          </cell>
        </row>
        <row r="9835">
          <cell r="A9835" t="str">
            <v>C62233JH</v>
          </cell>
          <cell r="B9835">
            <v>42185</v>
          </cell>
          <cell r="C9835" t="str">
            <v>C62233</v>
          </cell>
          <cell r="D9835" t="str">
            <v>Bar Harbor Housing Authority</v>
          </cell>
          <cell r="E9835" t="str">
            <v>ME</v>
          </cell>
          <cell r="F9835" t="str">
            <v>P1</v>
          </cell>
          <cell r="G9835" t="str">
            <v>SMALL</v>
          </cell>
          <cell r="H9835" t="str">
            <v>JH</v>
          </cell>
          <cell r="I9835" t="str">
            <v>0028639 - KILBRIDE &amp; HARRIS INSURANCE SVCS LLC</v>
          </cell>
        </row>
        <row r="9836">
          <cell r="A9836" t="str">
            <v>C62234IV</v>
          </cell>
          <cell r="B9836">
            <v>42185</v>
          </cell>
          <cell r="C9836" t="str">
            <v>C62234</v>
          </cell>
          <cell r="D9836" t="str">
            <v>CP Technologies Inc</v>
          </cell>
          <cell r="E9836" t="str">
            <v>ME</v>
          </cell>
          <cell r="F9836" t="str">
            <v>P1</v>
          </cell>
          <cell r="G9836" t="str">
            <v>SMALL</v>
          </cell>
          <cell r="H9836" t="str">
            <v>IV</v>
          </cell>
          <cell r="I9836" t="str">
            <v>0031204 - B &amp; B HOLDINGS INC</v>
          </cell>
        </row>
        <row r="9837">
          <cell r="A9837" t="str">
            <v>C62235IV</v>
          </cell>
          <cell r="B9837">
            <v>42185</v>
          </cell>
          <cell r="C9837" t="str">
            <v>C62235</v>
          </cell>
          <cell r="D9837" t="str">
            <v>Hampshire Hills Racquet &amp; Health Club</v>
          </cell>
          <cell r="E9837" t="str">
            <v>NH</v>
          </cell>
          <cell r="F9837" t="str">
            <v>P1</v>
          </cell>
          <cell r="G9837" t="str">
            <v>SMALL</v>
          </cell>
          <cell r="H9837" t="str">
            <v>IV</v>
          </cell>
          <cell r="I9837" t="str">
            <v>0028663 - GRANITE GROUP BENEFITS LLC</v>
          </cell>
        </row>
        <row r="9838">
          <cell r="A9838" t="str">
            <v>C62235JH</v>
          </cell>
          <cell r="B9838">
            <v>42185</v>
          </cell>
          <cell r="C9838" t="str">
            <v>C62235</v>
          </cell>
          <cell r="D9838" t="str">
            <v>Hampshire Hills Racquet &amp; Health Club</v>
          </cell>
          <cell r="E9838" t="str">
            <v>NH</v>
          </cell>
          <cell r="F9838" t="str">
            <v>P1</v>
          </cell>
          <cell r="G9838" t="str">
            <v>SMALL</v>
          </cell>
          <cell r="H9838" t="str">
            <v>JH</v>
          </cell>
          <cell r="I9838" t="str">
            <v>0028663 - GRANITE GROUP BENEFITS LLC</v>
          </cell>
        </row>
        <row r="9839">
          <cell r="A9839" t="str">
            <v>C62235JM</v>
          </cell>
          <cell r="B9839">
            <v>42185</v>
          </cell>
          <cell r="C9839" t="str">
            <v>C62235</v>
          </cell>
          <cell r="D9839" t="str">
            <v>Hampshire Hills Racquet &amp; Health Club</v>
          </cell>
          <cell r="E9839" t="str">
            <v>NH</v>
          </cell>
          <cell r="F9839" t="str">
            <v>P1</v>
          </cell>
          <cell r="G9839" t="str">
            <v>SMALL</v>
          </cell>
          <cell r="H9839" t="str">
            <v>JM</v>
          </cell>
          <cell r="I9839" t="str">
            <v>0028663 - GRANITE GROUP BENEFITS LLC</v>
          </cell>
        </row>
        <row r="9840">
          <cell r="A9840" t="str">
            <v>C62236JH</v>
          </cell>
          <cell r="B9840">
            <v>42185</v>
          </cell>
          <cell r="C9840" t="str">
            <v>C62236</v>
          </cell>
          <cell r="D9840" t="str">
            <v>Erik C Peterson Residential Design, Inc.</v>
          </cell>
          <cell r="E9840" t="str">
            <v>ME</v>
          </cell>
          <cell r="F9840" t="str">
            <v>P1</v>
          </cell>
          <cell r="G9840" t="str">
            <v>SMALL</v>
          </cell>
          <cell r="H9840" t="str">
            <v>JH</v>
          </cell>
          <cell r="I9840" t="str">
            <v>0032376 - CLARK INSURANCE</v>
          </cell>
        </row>
        <row r="9841">
          <cell r="A9841" t="str">
            <v>C62237IV</v>
          </cell>
          <cell r="B9841">
            <v>42185</v>
          </cell>
          <cell r="C9841" t="str">
            <v>C62237</v>
          </cell>
          <cell r="D9841" t="str">
            <v>Broadleaf Behavioral Health</v>
          </cell>
          <cell r="E9841" t="str">
            <v>ME</v>
          </cell>
          <cell r="F9841" t="str">
            <v>P1</v>
          </cell>
          <cell r="G9841" t="str">
            <v>SMALL</v>
          </cell>
          <cell r="H9841" t="str">
            <v>IV</v>
          </cell>
          <cell r="I9841" t="str">
            <v>0031077 - PAQUIN &amp; CARROLL LLC</v>
          </cell>
        </row>
        <row r="9842">
          <cell r="A9842" t="str">
            <v>C62238IH</v>
          </cell>
          <cell r="B9842">
            <v>42185</v>
          </cell>
          <cell r="C9842" t="str">
            <v>C62238</v>
          </cell>
          <cell r="D9842" t="str">
            <v>Allegiance Financial Group, Inc.</v>
          </cell>
          <cell r="E9842" t="str">
            <v>ME</v>
          </cell>
          <cell r="F9842" t="str">
            <v>P1</v>
          </cell>
          <cell r="G9842" t="str">
            <v>SMALL</v>
          </cell>
          <cell r="H9842" t="str">
            <v>IH</v>
          </cell>
          <cell r="I9842" t="str">
            <v>0028968 - NFP CORPORATE SERVICES (NY) LLC</v>
          </cell>
        </row>
        <row r="9843">
          <cell r="A9843" t="str">
            <v>C62238IV</v>
          </cell>
          <cell r="B9843">
            <v>42185</v>
          </cell>
          <cell r="C9843" t="str">
            <v>C62238</v>
          </cell>
          <cell r="D9843" t="str">
            <v>Allegiance Financial Group, Inc.</v>
          </cell>
          <cell r="E9843" t="str">
            <v>ME</v>
          </cell>
          <cell r="F9843" t="str">
            <v>P1</v>
          </cell>
          <cell r="G9843" t="str">
            <v>SMALL</v>
          </cell>
          <cell r="H9843" t="str">
            <v>IV</v>
          </cell>
          <cell r="I9843" t="str">
            <v>0028968 - NFP CORPORATE SERVICES (NY) LLC</v>
          </cell>
        </row>
        <row r="9844">
          <cell r="A9844" t="str">
            <v>C62239JH</v>
          </cell>
          <cell r="B9844">
            <v>42185</v>
          </cell>
          <cell r="C9844" t="str">
            <v>C62239</v>
          </cell>
          <cell r="D9844" t="str">
            <v>International Office Suites LLC</v>
          </cell>
          <cell r="E9844" t="str">
            <v>NH</v>
          </cell>
          <cell r="F9844" t="str">
            <v>P1</v>
          </cell>
          <cell r="G9844" t="str">
            <v>SMALL</v>
          </cell>
          <cell r="H9844" t="str">
            <v>JH</v>
          </cell>
          <cell r="I9844" t="str">
            <v>0028317 - AFFORDABLE HEALTH SOLUTIONS</v>
          </cell>
        </row>
        <row r="9845">
          <cell r="A9845" t="str">
            <v>C62240MI</v>
          </cell>
          <cell r="B9845">
            <v>42185</v>
          </cell>
          <cell r="C9845" t="str">
            <v>C62240</v>
          </cell>
          <cell r="D9845" t="str">
            <v>Perkins Townsend Shay &amp; Talbot PA</v>
          </cell>
          <cell r="E9845" t="str">
            <v>ME</v>
          </cell>
          <cell r="F9845" t="str">
            <v>P1</v>
          </cell>
          <cell r="G9845" t="str">
            <v>MCARE</v>
          </cell>
          <cell r="H9845" t="str">
            <v>MI</v>
          </cell>
          <cell r="I9845" t="str">
            <v>0028629 - KYES AGENCY</v>
          </cell>
        </row>
        <row r="9846">
          <cell r="A9846" t="str">
            <v>C62240PO</v>
          </cell>
          <cell r="B9846">
            <v>42185</v>
          </cell>
          <cell r="C9846" t="str">
            <v>C62240</v>
          </cell>
          <cell r="D9846" t="str">
            <v>Perkins Townsend Shay &amp; Talbot PA</v>
          </cell>
          <cell r="E9846" t="str">
            <v>ME</v>
          </cell>
          <cell r="F9846" t="str">
            <v>P1</v>
          </cell>
          <cell r="G9846" t="str">
            <v>SMALL</v>
          </cell>
          <cell r="H9846" t="str">
            <v>PO</v>
          </cell>
          <cell r="I9846" t="str">
            <v>0028629 - KYES AGENCY</v>
          </cell>
        </row>
        <row r="9847">
          <cell r="A9847" t="str">
            <v>C62241IH</v>
          </cell>
          <cell r="B9847">
            <v>42185</v>
          </cell>
          <cell r="C9847" t="str">
            <v>C62241</v>
          </cell>
          <cell r="D9847" t="str">
            <v>Maine Optometry PA</v>
          </cell>
          <cell r="E9847" t="str">
            <v>ME</v>
          </cell>
          <cell r="F9847" t="str">
            <v>P1</v>
          </cell>
          <cell r="G9847" t="str">
            <v>SMALL</v>
          </cell>
          <cell r="H9847" t="str">
            <v>IH</v>
          </cell>
          <cell r="I9847" t="str">
            <v>0028716 - NORTON FINANCIAL SERVICES INC</v>
          </cell>
        </row>
        <row r="9848">
          <cell r="A9848" t="str">
            <v>C62241PO</v>
          </cell>
          <cell r="B9848">
            <v>42185</v>
          </cell>
          <cell r="C9848" t="str">
            <v>C62241</v>
          </cell>
          <cell r="D9848" t="str">
            <v>Maine Optometry PA</v>
          </cell>
          <cell r="E9848" t="str">
            <v>ME</v>
          </cell>
          <cell r="F9848" t="str">
            <v>P1</v>
          </cell>
          <cell r="G9848" t="str">
            <v>SMALL</v>
          </cell>
          <cell r="H9848" t="str">
            <v>PO</v>
          </cell>
          <cell r="I9848" t="str">
            <v>0028716 - NORTON FINANCIAL SERVICES INC</v>
          </cell>
        </row>
        <row r="9849">
          <cell r="A9849" t="str">
            <v>C62242IV</v>
          </cell>
          <cell r="B9849">
            <v>42185</v>
          </cell>
          <cell r="C9849" t="str">
            <v>C62242</v>
          </cell>
          <cell r="D9849" t="str">
            <v>EastPoint Christian Church</v>
          </cell>
          <cell r="E9849" t="str">
            <v>ME</v>
          </cell>
          <cell r="F9849" t="str">
            <v>P1</v>
          </cell>
          <cell r="G9849" t="str">
            <v>SMALL</v>
          </cell>
          <cell r="H9849" t="str">
            <v>IV</v>
          </cell>
          <cell r="I9849" t="str">
            <v>0028677 - BAY AGENCY INC</v>
          </cell>
        </row>
        <row r="9850">
          <cell r="A9850" t="str">
            <v>C62246IV</v>
          </cell>
          <cell r="B9850">
            <v>42185</v>
          </cell>
          <cell r="C9850" t="str">
            <v>C62246</v>
          </cell>
          <cell r="D9850" t="str">
            <v>Salem Radiology LLC</v>
          </cell>
          <cell r="E9850" t="str">
            <v>NH</v>
          </cell>
          <cell r="F9850" t="str">
            <v>P1</v>
          </cell>
          <cell r="G9850" t="str">
            <v>SMALL</v>
          </cell>
          <cell r="H9850" t="str">
            <v>IV</v>
          </cell>
          <cell r="I9850" t="str">
            <v>0028325 - NEW ENGLAND EMPLOYEE BENEFITS COUNCIL</v>
          </cell>
        </row>
        <row r="9851">
          <cell r="A9851" t="str">
            <v>C62247JM</v>
          </cell>
          <cell r="B9851">
            <v>42185</v>
          </cell>
          <cell r="C9851" t="str">
            <v>C62247</v>
          </cell>
          <cell r="D9851" t="str">
            <v>Partners For Womens Health PA</v>
          </cell>
          <cell r="E9851" t="str">
            <v>NH</v>
          </cell>
          <cell r="F9851" t="str">
            <v>P1</v>
          </cell>
          <cell r="G9851" t="str">
            <v>SMALL</v>
          </cell>
          <cell r="H9851" t="str">
            <v>JM</v>
          </cell>
          <cell r="I9851" t="str">
            <v>0028311 - NEW ENGLAND EMPLOYEE BENEFITS COUNCIL</v>
          </cell>
        </row>
        <row r="9852">
          <cell r="A9852" t="str">
            <v>C62248JH</v>
          </cell>
          <cell r="B9852">
            <v>42185</v>
          </cell>
          <cell r="C9852" t="str">
            <v>C62248</v>
          </cell>
          <cell r="D9852" t="str">
            <v>Vital Design LLC</v>
          </cell>
          <cell r="E9852" t="str">
            <v>NH</v>
          </cell>
          <cell r="F9852" t="str">
            <v>P1</v>
          </cell>
          <cell r="G9852" t="str">
            <v>SMALL</v>
          </cell>
          <cell r="H9852" t="str">
            <v>JH</v>
          </cell>
          <cell r="I9852" t="str">
            <v>0028324 - AFFORDABLE HEALTH SOLUTIONS</v>
          </cell>
        </row>
        <row r="9853">
          <cell r="A9853" t="str">
            <v>C62249JM</v>
          </cell>
          <cell r="B9853">
            <v>42185</v>
          </cell>
          <cell r="C9853" t="str">
            <v>C62249</v>
          </cell>
          <cell r="D9853" t="str">
            <v>Pinnacle Recruiting Corp</v>
          </cell>
          <cell r="E9853" t="str">
            <v>NH</v>
          </cell>
          <cell r="F9853" t="str">
            <v>P1</v>
          </cell>
          <cell r="G9853" t="str">
            <v>SMALL</v>
          </cell>
          <cell r="H9853" t="str">
            <v>JM</v>
          </cell>
          <cell r="I9853" t="str">
            <v>0028319 - CGI EMPLOYEE BENEFITS GROUP</v>
          </cell>
        </row>
        <row r="9854">
          <cell r="A9854" t="str">
            <v>C62251JM</v>
          </cell>
          <cell r="B9854">
            <v>42185</v>
          </cell>
          <cell r="C9854" t="str">
            <v>C62251</v>
          </cell>
          <cell r="D9854" t="str">
            <v>Olde Patriot Title &amp; Closing Services Inc</v>
          </cell>
          <cell r="E9854" t="str">
            <v>NH</v>
          </cell>
          <cell r="F9854" t="str">
            <v>P1</v>
          </cell>
          <cell r="G9854" t="str">
            <v>SMALL</v>
          </cell>
          <cell r="H9854" t="str">
            <v>JM</v>
          </cell>
          <cell r="I9854" t="str">
            <v>0028284 - PAIGE AGENCY, THE</v>
          </cell>
        </row>
        <row r="9855">
          <cell r="A9855" t="str">
            <v>C62252IV</v>
          </cell>
          <cell r="B9855">
            <v>42185</v>
          </cell>
          <cell r="C9855" t="str">
            <v>C62252</v>
          </cell>
          <cell r="D9855" t="str">
            <v>Holland Orthodontics</v>
          </cell>
          <cell r="E9855" t="str">
            <v>NH</v>
          </cell>
          <cell r="F9855" t="str">
            <v>P1</v>
          </cell>
          <cell r="G9855" t="str">
            <v>SMALL</v>
          </cell>
          <cell r="H9855" t="str">
            <v>IV</v>
          </cell>
          <cell r="I9855" t="str">
            <v>0028479 - INSURANCE SOLUTIONS CORPORATION</v>
          </cell>
        </row>
        <row r="9856">
          <cell r="A9856" t="str">
            <v>C62253JH</v>
          </cell>
          <cell r="B9856">
            <v>42185</v>
          </cell>
          <cell r="C9856" t="str">
            <v>C62253</v>
          </cell>
          <cell r="D9856" t="str">
            <v>B &amp; R Enterprises</v>
          </cell>
          <cell r="E9856" t="str">
            <v>ME</v>
          </cell>
          <cell r="F9856" t="str">
            <v>P1</v>
          </cell>
          <cell r="G9856" t="str">
            <v>SMALL</v>
          </cell>
          <cell r="H9856" t="str">
            <v>JH</v>
          </cell>
          <cell r="I9856" t="str">
            <v>0028570 - BUSINESS INSURANCE AGENCY</v>
          </cell>
        </row>
        <row r="9857">
          <cell r="A9857" t="str">
            <v>C62254JH</v>
          </cell>
          <cell r="B9857">
            <v>42185</v>
          </cell>
          <cell r="C9857" t="str">
            <v>C62254</v>
          </cell>
          <cell r="D9857" t="str">
            <v>John C. Hersey OD PC</v>
          </cell>
          <cell r="E9857" t="str">
            <v>ME</v>
          </cell>
          <cell r="F9857" t="str">
            <v>P1</v>
          </cell>
          <cell r="G9857" t="str">
            <v>SMALL</v>
          </cell>
          <cell r="H9857" t="str">
            <v>JH</v>
          </cell>
          <cell r="I9857" t="str">
            <v>0028781 - PM CONSULTING LLC</v>
          </cell>
        </row>
        <row r="9858">
          <cell r="A9858" t="str">
            <v>C62255PO</v>
          </cell>
          <cell r="B9858">
            <v>42185</v>
          </cell>
          <cell r="C9858" t="str">
            <v>C62255</v>
          </cell>
          <cell r="D9858" t="str">
            <v>H &amp; S Reny Property Management Inc</v>
          </cell>
          <cell r="E9858" t="str">
            <v>ME</v>
          </cell>
          <cell r="F9858" t="str">
            <v>P1</v>
          </cell>
          <cell r="G9858" t="str">
            <v>SMALL</v>
          </cell>
          <cell r="H9858" t="str">
            <v>PO</v>
          </cell>
          <cell r="I9858" t="str">
            <v>0034187 - ROONEY, TIMOTHY P</v>
          </cell>
        </row>
        <row r="9859">
          <cell r="A9859" t="str">
            <v>C62256JH</v>
          </cell>
          <cell r="B9859">
            <v>42185</v>
          </cell>
          <cell r="C9859" t="str">
            <v>C62256</v>
          </cell>
          <cell r="D9859" t="str">
            <v>Houlton Internal Medicine</v>
          </cell>
          <cell r="E9859" t="str">
            <v>ME</v>
          </cell>
          <cell r="F9859" t="str">
            <v>P1</v>
          </cell>
          <cell r="G9859" t="str">
            <v>SMALL</v>
          </cell>
          <cell r="H9859" t="str">
            <v>JH</v>
          </cell>
          <cell r="I9859" t="str">
            <v>0028426 - F A PEABODY COMPANY</v>
          </cell>
        </row>
        <row r="9860">
          <cell r="A9860" t="str">
            <v>C62257JH</v>
          </cell>
          <cell r="B9860">
            <v>42185</v>
          </cell>
          <cell r="C9860" t="str">
            <v>C62257</v>
          </cell>
          <cell r="D9860" t="str">
            <v>Eric W. Henry</v>
          </cell>
          <cell r="E9860" t="str">
            <v>ME</v>
          </cell>
          <cell r="F9860" t="str">
            <v>P1</v>
          </cell>
          <cell r="G9860" t="str">
            <v>SMALL</v>
          </cell>
          <cell r="H9860" t="str">
            <v>JH</v>
          </cell>
          <cell r="I9860" t="str">
            <v>0028749 - NATIONAL WORKSITE BENEFIT GROUP</v>
          </cell>
        </row>
        <row r="9861">
          <cell r="A9861" t="str">
            <v>C62258IV</v>
          </cell>
          <cell r="B9861">
            <v>42185</v>
          </cell>
          <cell r="C9861" t="str">
            <v>C62258</v>
          </cell>
          <cell r="D9861" t="str">
            <v>DeBlois Electric, Inc.</v>
          </cell>
          <cell r="E9861" t="str">
            <v>ME</v>
          </cell>
          <cell r="F9861" t="str">
            <v>P1</v>
          </cell>
          <cell r="G9861" t="str">
            <v>SMALL</v>
          </cell>
          <cell r="H9861" t="str">
            <v>IV</v>
          </cell>
          <cell r="I9861" t="str">
            <v>0030831 - BGA INSURANCE AGENCY INC</v>
          </cell>
        </row>
        <row r="9862">
          <cell r="A9862" t="str">
            <v>C62259IV</v>
          </cell>
          <cell r="B9862">
            <v>42185</v>
          </cell>
          <cell r="C9862" t="str">
            <v>C62259</v>
          </cell>
          <cell r="D9862" t="str">
            <v>Spruce Point Inn</v>
          </cell>
          <cell r="E9862" t="str">
            <v>ME</v>
          </cell>
          <cell r="F9862" t="str">
            <v>P1</v>
          </cell>
          <cell r="G9862" t="str">
            <v>SMALL</v>
          </cell>
          <cell r="H9862" t="str">
            <v>IV</v>
          </cell>
          <cell r="I9862" t="str">
            <v>0028559 - BUSINESS INSURANCE AGENCY</v>
          </cell>
        </row>
        <row r="9863">
          <cell r="A9863" t="str">
            <v>C62262IV</v>
          </cell>
          <cell r="B9863">
            <v>42185</v>
          </cell>
          <cell r="C9863" t="str">
            <v>C62262</v>
          </cell>
          <cell r="D9863" t="str">
            <v>Revision Energy LLC</v>
          </cell>
          <cell r="E9863" t="str">
            <v>ME</v>
          </cell>
          <cell r="F9863" t="str">
            <v>P1</v>
          </cell>
          <cell r="G9863" t="str">
            <v>CRC</v>
          </cell>
          <cell r="H9863" t="str">
            <v>IV</v>
          </cell>
          <cell r="I9863" t="str">
            <v>0028401 - ALLEN FINANCIAL GROUP</v>
          </cell>
        </row>
        <row r="9864">
          <cell r="A9864" t="str">
            <v>C62262PO</v>
          </cell>
          <cell r="B9864">
            <v>42185</v>
          </cell>
          <cell r="C9864" t="str">
            <v>C62262</v>
          </cell>
          <cell r="D9864" t="str">
            <v>Revision Energy LLC</v>
          </cell>
          <cell r="E9864" t="str">
            <v>ME</v>
          </cell>
          <cell r="F9864" t="str">
            <v>P1</v>
          </cell>
          <cell r="G9864" t="str">
            <v>CRC</v>
          </cell>
          <cell r="H9864" t="str">
            <v>PO</v>
          </cell>
          <cell r="I9864" t="str">
            <v>0028401 - ALLEN FINANCIAL GROUP</v>
          </cell>
        </row>
        <row r="9865">
          <cell r="A9865" t="str">
            <v>C62263JH</v>
          </cell>
          <cell r="B9865">
            <v>42185</v>
          </cell>
          <cell r="C9865" t="str">
            <v>C62263</v>
          </cell>
          <cell r="D9865" t="str">
            <v>Haley Construction, Inc.</v>
          </cell>
          <cell r="E9865" t="str">
            <v>ME</v>
          </cell>
          <cell r="F9865" t="str">
            <v>P1</v>
          </cell>
          <cell r="G9865" t="str">
            <v>SMALL</v>
          </cell>
          <cell r="H9865" t="str">
            <v>JH</v>
          </cell>
          <cell r="I9865" t="str">
            <v>0028533 - CROSS INSURANCE</v>
          </cell>
        </row>
        <row r="9866">
          <cell r="A9866" t="str">
            <v>C62264IH</v>
          </cell>
          <cell r="B9866">
            <v>42185</v>
          </cell>
          <cell r="C9866" t="str">
            <v>C62264</v>
          </cell>
          <cell r="D9866" t="str">
            <v>On-Line Technologies, Inc.</v>
          </cell>
          <cell r="E9866" t="str">
            <v>ME</v>
          </cell>
          <cell r="F9866" t="str">
            <v>P1</v>
          </cell>
          <cell r="G9866" t="str">
            <v>SMALL</v>
          </cell>
          <cell r="H9866" t="str">
            <v>IH</v>
          </cell>
          <cell r="I9866" t="str">
            <v>0028594 - BAY AGENCY INC</v>
          </cell>
        </row>
        <row r="9867">
          <cell r="A9867" t="str">
            <v>C62264IV</v>
          </cell>
          <cell r="B9867">
            <v>42185</v>
          </cell>
          <cell r="C9867" t="str">
            <v>C62264</v>
          </cell>
          <cell r="D9867" t="str">
            <v>On-Line Technologies, Inc.</v>
          </cell>
          <cell r="E9867" t="str">
            <v>ME</v>
          </cell>
          <cell r="F9867" t="str">
            <v>P1</v>
          </cell>
          <cell r="G9867" t="str">
            <v>SMALL</v>
          </cell>
          <cell r="H9867" t="str">
            <v>IV</v>
          </cell>
          <cell r="I9867" t="str">
            <v>0028594 - BAY AGENCY INC</v>
          </cell>
        </row>
        <row r="9868">
          <cell r="A9868" t="str">
            <v>C62265JH</v>
          </cell>
          <cell r="B9868">
            <v>42185</v>
          </cell>
          <cell r="C9868" t="str">
            <v>C62265</v>
          </cell>
          <cell r="D9868" t="str">
            <v>Hillside Lumber Co.</v>
          </cell>
          <cell r="E9868" t="str">
            <v>ME</v>
          </cell>
          <cell r="F9868" t="str">
            <v>P1</v>
          </cell>
          <cell r="G9868" t="str">
            <v>SMALL</v>
          </cell>
          <cell r="H9868" t="str">
            <v>JH</v>
          </cell>
          <cell r="I9868" t="str">
            <v>0028730 - NATIONAL WORKSITE BENEFIT GROUP</v>
          </cell>
        </row>
        <row r="9869">
          <cell r="A9869" t="str">
            <v>C62266IH</v>
          </cell>
          <cell r="B9869">
            <v>42185</v>
          </cell>
          <cell r="C9869" t="str">
            <v>C62266</v>
          </cell>
          <cell r="D9869" t="str">
            <v>Cumberland County Federal Credit Union</v>
          </cell>
          <cell r="E9869" t="str">
            <v>ME</v>
          </cell>
          <cell r="F9869" t="str">
            <v>P1</v>
          </cell>
          <cell r="G9869" t="str">
            <v>SMALL</v>
          </cell>
          <cell r="H9869" t="str">
            <v>IH</v>
          </cell>
          <cell r="I9869" t="str">
            <v>0034009 - KILBRIDE &amp; HARRIS INSURANCE SVCS LLC</v>
          </cell>
        </row>
        <row r="9870">
          <cell r="A9870" t="str">
            <v>C62266JH</v>
          </cell>
          <cell r="B9870">
            <v>42185</v>
          </cell>
          <cell r="C9870" t="str">
            <v>C62266</v>
          </cell>
          <cell r="D9870" t="str">
            <v>Cumberland County Federal Credit Union</v>
          </cell>
          <cell r="E9870" t="str">
            <v>ME</v>
          </cell>
          <cell r="F9870" t="str">
            <v>P1</v>
          </cell>
          <cell r="G9870" t="str">
            <v>SMALL</v>
          </cell>
          <cell r="H9870" t="str">
            <v>JH</v>
          </cell>
          <cell r="I9870" t="str">
            <v>0034009 - KILBRIDE &amp; HARRIS INSURANCE SVCS LLC</v>
          </cell>
        </row>
        <row r="9871">
          <cell r="A9871" t="str">
            <v>C62266PO</v>
          </cell>
          <cell r="B9871">
            <v>42185</v>
          </cell>
          <cell r="C9871" t="str">
            <v>C62266</v>
          </cell>
          <cell r="D9871" t="str">
            <v>Cumberland County Federal Credit Union</v>
          </cell>
          <cell r="E9871" t="str">
            <v>ME</v>
          </cell>
          <cell r="F9871" t="str">
            <v>P1</v>
          </cell>
          <cell r="G9871" t="str">
            <v>SMALL</v>
          </cell>
          <cell r="H9871" t="str">
            <v>PO</v>
          </cell>
          <cell r="I9871" t="str">
            <v>0034009 - KILBRIDE &amp; HARRIS INSURANCE SVCS LLC</v>
          </cell>
        </row>
        <row r="9872">
          <cell r="A9872" t="str">
            <v>C62268IV</v>
          </cell>
          <cell r="B9872">
            <v>42185</v>
          </cell>
          <cell r="C9872" t="str">
            <v>C62268</v>
          </cell>
          <cell r="D9872" t="str">
            <v>Nader Moavenian DDS PA</v>
          </cell>
          <cell r="E9872" t="str">
            <v>NH</v>
          </cell>
          <cell r="F9872" t="str">
            <v>P1</v>
          </cell>
          <cell r="G9872" t="str">
            <v>SMALL</v>
          </cell>
          <cell r="H9872" t="str">
            <v>IV</v>
          </cell>
          <cell r="I9872" t="str">
            <v>0034328 - GRANITE GROUP BENEFITS LLC</v>
          </cell>
        </row>
        <row r="9873">
          <cell r="A9873" t="str">
            <v>C62268JM</v>
          </cell>
          <cell r="B9873">
            <v>42185</v>
          </cell>
          <cell r="C9873" t="str">
            <v>C62268</v>
          </cell>
          <cell r="D9873" t="str">
            <v>Nader Moavenian DDS PA</v>
          </cell>
          <cell r="E9873" t="str">
            <v>NH</v>
          </cell>
          <cell r="F9873" t="str">
            <v>P1</v>
          </cell>
          <cell r="G9873" t="str">
            <v>SMALL</v>
          </cell>
          <cell r="H9873" t="str">
            <v>JM</v>
          </cell>
          <cell r="I9873" t="str">
            <v>0034328 - GRANITE GROUP BENEFITS LLC</v>
          </cell>
        </row>
        <row r="9874">
          <cell r="A9874" t="str">
            <v>C62270JN</v>
          </cell>
          <cell r="B9874">
            <v>42185</v>
          </cell>
          <cell r="C9874" t="str">
            <v>C62270</v>
          </cell>
          <cell r="D9874" t="str">
            <v>Delaneys Hole in the Wall Inc</v>
          </cell>
          <cell r="E9874" t="str">
            <v>NH</v>
          </cell>
          <cell r="F9874" t="str">
            <v>P1</v>
          </cell>
          <cell r="G9874" t="str">
            <v>SMALL</v>
          </cell>
          <cell r="H9874" t="str">
            <v>JN</v>
          </cell>
          <cell r="I9874" t="str">
            <v>0028474 - MELCHER &amp; PRESCOTT AGENCY INC</v>
          </cell>
        </row>
        <row r="9875">
          <cell r="A9875" t="str">
            <v>C62271JH</v>
          </cell>
          <cell r="B9875">
            <v>42185</v>
          </cell>
          <cell r="C9875" t="str">
            <v>C62271</v>
          </cell>
          <cell r="D9875" t="str">
            <v>James M. Whittmore, PA</v>
          </cell>
          <cell r="E9875" t="str">
            <v>ME</v>
          </cell>
          <cell r="F9875" t="str">
            <v>P1</v>
          </cell>
          <cell r="G9875" t="str">
            <v>SMALL</v>
          </cell>
          <cell r="H9875" t="str">
            <v>JH</v>
          </cell>
          <cell r="I9875" t="str">
            <v>0028598 - BUSINESS INSURANCE AGENCY</v>
          </cell>
        </row>
        <row r="9876">
          <cell r="A9876" t="str">
            <v>C62274IV</v>
          </cell>
          <cell r="B9876">
            <v>42185</v>
          </cell>
          <cell r="C9876" t="str">
            <v>C62274</v>
          </cell>
          <cell r="D9876" t="str">
            <v>Broad Cove Marine Services, Inc.</v>
          </cell>
          <cell r="E9876" t="str">
            <v>ME</v>
          </cell>
          <cell r="F9876" t="str">
            <v>P1</v>
          </cell>
          <cell r="G9876" t="str">
            <v>SMALL</v>
          </cell>
          <cell r="H9876" t="str">
            <v>IV</v>
          </cell>
          <cell r="I9876" t="str">
            <v>0028485 - BUSINESS INSURANCE AGENCY</v>
          </cell>
        </row>
        <row r="9877">
          <cell r="A9877" t="str">
            <v>C62275JM</v>
          </cell>
          <cell r="B9877">
            <v>42185</v>
          </cell>
          <cell r="C9877" t="str">
            <v>C62275</v>
          </cell>
          <cell r="D9877" t="str">
            <v>Merrimack Valley Physical Therapy</v>
          </cell>
          <cell r="E9877" t="str">
            <v>NH</v>
          </cell>
          <cell r="F9877" t="str">
            <v>P1</v>
          </cell>
          <cell r="G9877" t="str">
            <v>SMALL</v>
          </cell>
          <cell r="H9877" t="str">
            <v>JM</v>
          </cell>
          <cell r="I9877" t="str">
            <v>0028323 - SBIA STRATEGIC BENEFIT &amp;</v>
          </cell>
        </row>
        <row r="9878">
          <cell r="A9878" t="str">
            <v>C62275JR</v>
          </cell>
          <cell r="B9878">
            <v>42185</v>
          </cell>
          <cell r="C9878" t="str">
            <v>C62275</v>
          </cell>
          <cell r="D9878" t="str">
            <v>Merrimack Valley Physical Therapy</v>
          </cell>
          <cell r="E9878" t="str">
            <v>NH</v>
          </cell>
          <cell r="F9878" t="str">
            <v>P1</v>
          </cell>
          <cell r="G9878" t="str">
            <v>SMALL</v>
          </cell>
          <cell r="H9878" t="str">
            <v>JR</v>
          </cell>
          <cell r="I9878" t="str">
            <v>0028323 - SBIA STRATEGIC BENEFIT &amp;</v>
          </cell>
        </row>
        <row r="9879">
          <cell r="A9879" t="str">
            <v>C62276JH</v>
          </cell>
          <cell r="B9879">
            <v>42185</v>
          </cell>
          <cell r="C9879" t="str">
            <v>C62276</v>
          </cell>
          <cell r="D9879" t="str">
            <v>Acadia Lending Group LLC</v>
          </cell>
          <cell r="E9879" t="str">
            <v>ME</v>
          </cell>
          <cell r="F9879" t="str">
            <v>P1</v>
          </cell>
          <cell r="G9879" t="str">
            <v>SMALL</v>
          </cell>
          <cell r="H9879" t="str">
            <v>JH</v>
          </cell>
          <cell r="I9879" t="str">
            <v>0028446 - ACADIA BENEFITS INC</v>
          </cell>
        </row>
        <row r="9880">
          <cell r="A9880" t="str">
            <v>C62279IV</v>
          </cell>
          <cell r="B9880">
            <v>42185</v>
          </cell>
          <cell r="C9880" t="str">
            <v>C62279</v>
          </cell>
          <cell r="D9880" t="str">
            <v>Atlantic Financial Services of Maine, Inc.</v>
          </cell>
          <cell r="E9880" t="str">
            <v>ME</v>
          </cell>
          <cell r="F9880" t="str">
            <v>P1</v>
          </cell>
          <cell r="G9880" t="str">
            <v>SMALL</v>
          </cell>
          <cell r="H9880" t="str">
            <v>IV</v>
          </cell>
          <cell r="I9880" t="str">
            <v>0029696 - ACADIA BENEFITS INC</v>
          </cell>
        </row>
        <row r="9881">
          <cell r="A9881" t="str">
            <v>C62279PO</v>
          </cell>
          <cell r="B9881">
            <v>42185</v>
          </cell>
          <cell r="C9881" t="str">
            <v>C62279</v>
          </cell>
          <cell r="D9881" t="str">
            <v>Atlantic Financial Services of Maine, Inc.</v>
          </cell>
          <cell r="E9881" t="str">
            <v>ME</v>
          </cell>
          <cell r="F9881" t="str">
            <v>P1</v>
          </cell>
          <cell r="G9881" t="str">
            <v>SMALL</v>
          </cell>
          <cell r="H9881" t="str">
            <v>PO</v>
          </cell>
          <cell r="I9881" t="str">
            <v>0029696 - ACADIA BENEFITS INC</v>
          </cell>
        </row>
        <row r="9882">
          <cell r="A9882" t="str">
            <v>C62280JM</v>
          </cell>
          <cell r="B9882">
            <v>42185</v>
          </cell>
          <cell r="C9882" t="str">
            <v>C62280</v>
          </cell>
          <cell r="D9882" t="str">
            <v>Brady Sullivan Payroll Inc</v>
          </cell>
          <cell r="E9882" t="str">
            <v>NH</v>
          </cell>
          <cell r="F9882" t="str">
            <v>P1</v>
          </cell>
          <cell r="G9882" t="str">
            <v>SMALL</v>
          </cell>
          <cell r="H9882" t="str">
            <v>JM</v>
          </cell>
          <cell r="I9882" t="str">
            <v>0028328 - CGI EMPLOYEE BENEFITS GROUP</v>
          </cell>
        </row>
        <row r="9883">
          <cell r="A9883" t="str">
            <v>C62281JH</v>
          </cell>
          <cell r="B9883">
            <v>42185</v>
          </cell>
          <cell r="C9883" t="str">
            <v>C62281</v>
          </cell>
          <cell r="D9883" t="str">
            <v>Maine Discovery Museum</v>
          </cell>
          <cell r="E9883" t="str">
            <v>ME</v>
          </cell>
          <cell r="F9883" t="str">
            <v>P1</v>
          </cell>
          <cell r="G9883" t="str">
            <v>SMALL</v>
          </cell>
          <cell r="H9883" t="str">
            <v>JH</v>
          </cell>
          <cell r="I9883" t="str">
            <v>0031298 - BUSINESS INSURANCE AGENCY</v>
          </cell>
        </row>
        <row r="9884">
          <cell r="A9884" t="str">
            <v>C62282JM</v>
          </cell>
          <cell r="B9884">
            <v>42185</v>
          </cell>
          <cell r="C9884" t="str">
            <v>C62282</v>
          </cell>
          <cell r="D9884" t="str">
            <v>Ambit Engineering Inc</v>
          </cell>
          <cell r="E9884" t="str">
            <v>NH</v>
          </cell>
          <cell r="F9884" t="str">
            <v>P1</v>
          </cell>
          <cell r="G9884" t="str">
            <v>SMALL</v>
          </cell>
          <cell r="H9884" t="str">
            <v>JM</v>
          </cell>
          <cell r="I9884" t="str">
            <v>0028517 - LEMIEUX, RONALD L</v>
          </cell>
        </row>
        <row r="9885">
          <cell r="A9885" t="str">
            <v>C62283IH</v>
          </cell>
          <cell r="B9885">
            <v>42185</v>
          </cell>
          <cell r="C9885" t="str">
            <v>C62283</v>
          </cell>
          <cell r="D9885" t="str">
            <v>Efficiency Solutions, LLC</v>
          </cell>
          <cell r="E9885" t="str">
            <v>ME</v>
          </cell>
          <cell r="F9885" t="str">
            <v>P1</v>
          </cell>
          <cell r="G9885" t="str">
            <v>SMALL</v>
          </cell>
          <cell r="H9885" t="str">
            <v>IH</v>
          </cell>
          <cell r="I9885" t="str">
            <v>0030855 - BGA INSURANCE AGENCY INC</v>
          </cell>
        </row>
        <row r="9886">
          <cell r="A9886" t="str">
            <v>C62284IV</v>
          </cell>
          <cell r="B9886">
            <v>42185</v>
          </cell>
          <cell r="C9886" t="str">
            <v>C62284</v>
          </cell>
          <cell r="D9886" t="str">
            <v>McKusick Petroleum CO., Inc.</v>
          </cell>
          <cell r="E9886" t="str">
            <v>ME</v>
          </cell>
          <cell r="F9886" t="str">
            <v>P1</v>
          </cell>
          <cell r="G9886" t="str">
            <v>SMALL</v>
          </cell>
          <cell r="H9886" t="str">
            <v>IV</v>
          </cell>
          <cell r="I9886" t="str">
            <v>0028487 - BUSINESS INSURANCE AGENCY</v>
          </cell>
        </row>
        <row r="9887">
          <cell r="A9887" t="str">
            <v>C62286IV</v>
          </cell>
          <cell r="B9887">
            <v>42185</v>
          </cell>
          <cell r="C9887" t="str">
            <v>C62286</v>
          </cell>
          <cell r="D9887" t="str">
            <v>Frederick W. Green</v>
          </cell>
          <cell r="E9887" t="str">
            <v>ME</v>
          </cell>
          <cell r="F9887" t="str">
            <v>P1</v>
          </cell>
          <cell r="G9887" t="str">
            <v>SMALL</v>
          </cell>
          <cell r="H9887" t="str">
            <v>IV</v>
          </cell>
          <cell r="I9887" t="str">
            <v>0028758 - NATIONAL WORKSITE BENEFIT GROUP</v>
          </cell>
        </row>
        <row r="9888">
          <cell r="A9888" t="str">
            <v>C62288JH</v>
          </cell>
          <cell r="B9888">
            <v>42185</v>
          </cell>
          <cell r="C9888" t="str">
            <v>C62288</v>
          </cell>
          <cell r="D9888" t="str">
            <v>The Journey Baptist Church</v>
          </cell>
          <cell r="E9888" t="str">
            <v>NH</v>
          </cell>
          <cell r="F9888" t="str">
            <v>P1</v>
          </cell>
          <cell r="G9888" t="str">
            <v>SMALL</v>
          </cell>
          <cell r="H9888" t="str">
            <v>JH</v>
          </cell>
          <cell r="I9888" t="str">
            <v>0028336 - AFFORDABLE HEALTH SOLUTIONS</v>
          </cell>
        </row>
        <row r="9889">
          <cell r="A9889" t="str">
            <v>C62289IV</v>
          </cell>
          <cell r="B9889">
            <v>42185</v>
          </cell>
          <cell r="C9889" t="str">
            <v>C62289</v>
          </cell>
          <cell r="D9889" t="str">
            <v>Wilson's Drug Store, Inc.</v>
          </cell>
          <cell r="E9889" t="str">
            <v>ME</v>
          </cell>
          <cell r="F9889" t="str">
            <v>P1</v>
          </cell>
          <cell r="G9889" t="str">
            <v>SMALL</v>
          </cell>
          <cell r="H9889" t="str">
            <v>IV</v>
          </cell>
          <cell r="I9889" t="str">
            <v>0028526 - BUSINESS INSURANCE AGENCY</v>
          </cell>
        </row>
        <row r="9890">
          <cell r="A9890" t="str">
            <v>C62289MI</v>
          </cell>
          <cell r="B9890">
            <v>42185</v>
          </cell>
          <cell r="C9890" t="str">
            <v>C62289</v>
          </cell>
          <cell r="D9890" t="str">
            <v>Wilson's Drug Store, Inc.</v>
          </cell>
          <cell r="E9890" t="str">
            <v>ME</v>
          </cell>
          <cell r="F9890" t="str">
            <v>P1</v>
          </cell>
          <cell r="G9890" t="str">
            <v>MCARE</v>
          </cell>
          <cell r="H9890" t="str">
            <v>MI</v>
          </cell>
          <cell r="I9890" t="str">
            <v>0028526 - BUSINESS INSURANCE AGENCY</v>
          </cell>
        </row>
        <row r="9891">
          <cell r="A9891" t="str">
            <v>C62290IV</v>
          </cell>
          <cell r="B9891">
            <v>42185</v>
          </cell>
          <cell r="C9891" t="str">
            <v>C62290</v>
          </cell>
          <cell r="D9891" t="str">
            <v>Paradigm Technologies Inc</v>
          </cell>
          <cell r="E9891" t="str">
            <v>MA</v>
          </cell>
          <cell r="F9891" t="str">
            <v>P1</v>
          </cell>
          <cell r="G9891" t="str">
            <v>SMALL</v>
          </cell>
          <cell r="H9891" t="str">
            <v>IV</v>
          </cell>
          <cell r="I9891" t="str">
            <v>0028359 - KAPLAN, ELLEN A</v>
          </cell>
        </row>
        <row r="9892">
          <cell r="A9892" t="str">
            <v>C62291IV</v>
          </cell>
          <cell r="B9892">
            <v>42185</v>
          </cell>
          <cell r="C9892" t="str">
            <v>C62291</v>
          </cell>
          <cell r="D9892" t="str">
            <v>RLC Engineering LLC</v>
          </cell>
          <cell r="E9892" t="str">
            <v>ME</v>
          </cell>
          <cell r="F9892" t="str">
            <v>P1</v>
          </cell>
          <cell r="G9892" t="str">
            <v>SMALL</v>
          </cell>
          <cell r="H9892" t="str">
            <v>IV</v>
          </cell>
          <cell r="I9892" t="str">
            <v>0028553 - CLARK INSURANCE</v>
          </cell>
        </row>
        <row r="9893">
          <cell r="A9893" t="str">
            <v>C62292JH</v>
          </cell>
          <cell r="B9893">
            <v>42185</v>
          </cell>
          <cell r="C9893" t="str">
            <v>C62292</v>
          </cell>
          <cell r="D9893" t="str">
            <v>Gather Maine, Inc.</v>
          </cell>
          <cell r="E9893" t="str">
            <v>ME</v>
          </cell>
          <cell r="F9893" t="str">
            <v>P1</v>
          </cell>
          <cell r="G9893" t="str">
            <v>SMALL</v>
          </cell>
          <cell r="H9893" t="str">
            <v>JH</v>
          </cell>
          <cell r="I9893" t="str">
            <v>0028647 - BAY AGENCY INC</v>
          </cell>
        </row>
        <row r="9894">
          <cell r="A9894" t="str">
            <v>C62293JH</v>
          </cell>
          <cell r="B9894">
            <v>42185</v>
          </cell>
          <cell r="C9894" t="str">
            <v>C62293</v>
          </cell>
          <cell r="D9894" t="str">
            <v>SVA LLC dba Boondocks Grille</v>
          </cell>
          <cell r="E9894" t="str">
            <v>ME</v>
          </cell>
          <cell r="F9894" t="str">
            <v>P1</v>
          </cell>
          <cell r="G9894" t="str">
            <v>SMALL</v>
          </cell>
          <cell r="H9894" t="str">
            <v>JH</v>
          </cell>
          <cell r="I9894" t="str">
            <v>0028770 - UIG FINANCIAL LLC</v>
          </cell>
        </row>
        <row r="9895">
          <cell r="A9895" t="str">
            <v>C62294JH</v>
          </cell>
          <cell r="B9895">
            <v>42185</v>
          </cell>
          <cell r="C9895" t="str">
            <v>C62294</v>
          </cell>
          <cell r="D9895" t="str">
            <v>Coastway Transportation Inc</v>
          </cell>
          <cell r="E9895" t="str">
            <v>ME</v>
          </cell>
          <cell r="F9895" t="str">
            <v>P1</v>
          </cell>
          <cell r="G9895" t="str">
            <v>SMALL</v>
          </cell>
          <cell r="H9895" t="str">
            <v>JH</v>
          </cell>
          <cell r="I9895" t="str">
            <v>0028576 - JONES-HOXIE CORPORATION</v>
          </cell>
        </row>
        <row r="9896">
          <cell r="A9896" t="str">
            <v>C62296JH</v>
          </cell>
          <cell r="B9896">
            <v>42185</v>
          </cell>
          <cell r="C9896" t="str">
            <v>C62296</v>
          </cell>
          <cell r="D9896" t="str">
            <v>Mount Desert Yacht Yard, Inc.</v>
          </cell>
          <cell r="E9896" t="str">
            <v>ME</v>
          </cell>
          <cell r="F9896" t="str">
            <v>P1</v>
          </cell>
          <cell r="G9896" t="str">
            <v>SMALL</v>
          </cell>
          <cell r="H9896" t="str">
            <v>JH</v>
          </cell>
          <cell r="I9896" t="str">
            <v>0028484 - BUSINESS INSURANCE AGENCY</v>
          </cell>
        </row>
        <row r="9897">
          <cell r="A9897" t="str">
            <v>C62297IH</v>
          </cell>
          <cell r="B9897">
            <v>42185</v>
          </cell>
          <cell r="C9897" t="str">
            <v>C62297</v>
          </cell>
          <cell r="D9897" t="str">
            <v>Rufus Deering Lumber Co</v>
          </cell>
          <cell r="E9897" t="str">
            <v>ME</v>
          </cell>
          <cell r="F9897" t="str">
            <v>P1</v>
          </cell>
          <cell r="G9897" t="str">
            <v>SMALL</v>
          </cell>
          <cell r="H9897" t="str">
            <v>IH</v>
          </cell>
          <cell r="I9897" t="str">
            <v>0028539 - MADIGAN, DAVID J</v>
          </cell>
        </row>
        <row r="9898">
          <cell r="A9898" t="str">
            <v>C62297JH</v>
          </cell>
          <cell r="B9898">
            <v>42185</v>
          </cell>
          <cell r="C9898" t="str">
            <v>C62297</v>
          </cell>
          <cell r="D9898" t="str">
            <v>Rufus Deering Lumber Co</v>
          </cell>
          <cell r="E9898" t="str">
            <v>ME</v>
          </cell>
          <cell r="F9898" t="str">
            <v>P1</v>
          </cell>
          <cell r="G9898" t="str">
            <v>SMALL</v>
          </cell>
          <cell r="H9898" t="str">
            <v>JH</v>
          </cell>
          <cell r="I9898" t="str">
            <v>0028539 - MADIGAN, DAVID J</v>
          </cell>
        </row>
        <row r="9899">
          <cell r="A9899" t="str">
            <v>C62298JM</v>
          </cell>
          <cell r="B9899">
            <v>42185</v>
          </cell>
          <cell r="C9899" t="str">
            <v>C62298</v>
          </cell>
          <cell r="D9899" t="str">
            <v>White Mountain Harvesting Inc</v>
          </cell>
          <cell r="E9899" t="str">
            <v>NH</v>
          </cell>
          <cell r="F9899" t="str">
            <v>P1</v>
          </cell>
          <cell r="G9899" t="str">
            <v>SMALL</v>
          </cell>
          <cell r="H9899" t="str">
            <v>JM</v>
          </cell>
          <cell r="I9899" t="str">
            <v>0035073 - NORTON FINANCIAL SERVICES INC</v>
          </cell>
        </row>
        <row r="9900">
          <cell r="A9900" t="str">
            <v>C62300IV</v>
          </cell>
          <cell r="B9900">
            <v>42185</v>
          </cell>
          <cell r="C9900" t="str">
            <v>C62300</v>
          </cell>
          <cell r="D9900" t="str">
            <v>Mailings Unlimited</v>
          </cell>
          <cell r="E9900" t="str">
            <v>ME</v>
          </cell>
          <cell r="F9900" t="str">
            <v>P1</v>
          </cell>
          <cell r="G9900" t="str">
            <v>SMALL</v>
          </cell>
          <cell r="H9900" t="str">
            <v>IV</v>
          </cell>
          <cell r="I9900" t="str">
            <v>0028447 - ATENTO INSURANCE SERVICES LLC</v>
          </cell>
        </row>
        <row r="9901">
          <cell r="A9901" t="str">
            <v>C62300PO</v>
          </cell>
          <cell r="B9901">
            <v>42185</v>
          </cell>
          <cell r="C9901" t="str">
            <v>C62300</v>
          </cell>
          <cell r="D9901" t="str">
            <v>Mailings Unlimited</v>
          </cell>
          <cell r="E9901" t="str">
            <v>ME</v>
          </cell>
          <cell r="F9901" t="str">
            <v>P1</v>
          </cell>
          <cell r="G9901" t="str">
            <v>SMALL</v>
          </cell>
          <cell r="H9901" t="str">
            <v>PO</v>
          </cell>
          <cell r="I9901" t="str">
            <v>0028447 - ATENTO INSURANCE SERVICES LLC</v>
          </cell>
        </row>
        <row r="9902">
          <cell r="A9902" t="str">
            <v>C62301IH</v>
          </cell>
          <cell r="B9902">
            <v>42185</v>
          </cell>
          <cell r="C9902" t="str">
            <v>C62301</v>
          </cell>
          <cell r="D9902" t="str">
            <v>DiMillos Old Port Yacht Sale</v>
          </cell>
          <cell r="E9902" t="str">
            <v>ME</v>
          </cell>
          <cell r="F9902" t="str">
            <v>P1</v>
          </cell>
          <cell r="G9902" t="str">
            <v>SMALL</v>
          </cell>
          <cell r="H9902" t="str">
            <v>IH</v>
          </cell>
          <cell r="I9902" t="str">
            <v>0028562 - KILBRIDE &amp; HARRIS INSURANCE SVCS LLC</v>
          </cell>
        </row>
        <row r="9903">
          <cell r="A9903" t="str">
            <v>C62301PO</v>
          </cell>
          <cell r="B9903">
            <v>42185</v>
          </cell>
          <cell r="C9903" t="str">
            <v>C62301</v>
          </cell>
          <cell r="D9903" t="str">
            <v>DiMillos Old Port Yacht Sale</v>
          </cell>
          <cell r="E9903" t="str">
            <v>ME</v>
          </cell>
          <cell r="F9903" t="str">
            <v>P1</v>
          </cell>
          <cell r="G9903" t="str">
            <v>SMALL</v>
          </cell>
          <cell r="H9903" t="str">
            <v>PO</v>
          </cell>
          <cell r="I9903" t="str">
            <v>0028562 - KILBRIDE &amp; HARRIS INSURANCE SVCS LLC</v>
          </cell>
        </row>
        <row r="9904">
          <cell r="A9904" t="str">
            <v>C62302IH</v>
          </cell>
          <cell r="B9904">
            <v>42185</v>
          </cell>
          <cell r="C9904" t="str">
            <v>C62302</v>
          </cell>
          <cell r="D9904" t="str">
            <v>Break of Day, Inc.</v>
          </cell>
          <cell r="E9904" t="str">
            <v>ME</v>
          </cell>
          <cell r="F9904" t="str">
            <v>P1</v>
          </cell>
          <cell r="G9904" t="str">
            <v>SMALL</v>
          </cell>
          <cell r="H9904" t="str">
            <v>IH</v>
          </cell>
          <cell r="I9904" t="str">
            <v>0028593 - CGI EMPLOYEE BENEFITS GROUP</v>
          </cell>
        </row>
        <row r="9905">
          <cell r="A9905" t="str">
            <v>C62302IV</v>
          </cell>
          <cell r="B9905">
            <v>42185</v>
          </cell>
          <cell r="C9905" t="str">
            <v>C62302</v>
          </cell>
          <cell r="D9905" t="str">
            <v>Break of Day, Inc.</v>
          </cell>
          <cell r="E9905" t="str">
            <v>ME</v>
          </cell>
          <cell r="F9905" t="str">
            <v>P1</v>
          </cell>
          <cell r="G9905" t="str">
            <v>SMALL</v>
          </cell>
          <cell r="H9905" t="str">
            <v>IV</v>
          </cell>
          <cell r="I9905" t="str">
            <v>0028593 - CGI EMPLOYEE BENEFITS GROUP</v>
          </cell>
        </row>
        <row r="9906">
          <cell r="A9906" t="str">
            <v>C62303JH</v>
          </cell>
          <cell r="B9906">
            <v>42185</v>
          </cell>
          <cell r="C9906" t="str">
            <v>C62303</v>
          </cell>
          <cell r="D9906" t="str">
            <v>Woodenboat Publications, Inc.</v>
          </cell>
          <cell r="E9906" t="str">
            <v>ME</v>
          </cell>
          <cell r="F9906" t="str">
            <v>P1</v>
          </cell>
          <cell r="G9906" t="str">
            <v>SMALL</v>
          </cell>
          <cell r="H9906" t="str">
            <v>JH</v>
          </cell>
          <cell r="I9906" t="str">
            <v>0028534 - BUSINESS INSURANCE AGENCY</v>
          </cell>
        </row>
        <row r="9907">
          <cell r="A9907" t="str">
            <v>C62304IV</v>
          </cell>
          <cell r="B9907">
            <v>42185</v>
          </cell>
          <cell r="C9907" t="str">
            <v>C62304</v>
          </cell>
          <cell r="D9907" t="str">
            <v>Benchmark</v>
          </cell>
          <cell r="E9907" t="str">
            <v>ME</v>
          </cell>
          <cell r="F9907" t="str">
            <v>P1</v>
          </cell>
          <cell r="G9907" t="str">
            <v>SMALL</v>
          </cell>
          <cell r="H9907" t="str">
            <v>IV</v>
          </cell>
          <cell r="I9907" t="str">
            <v>0028523 - BUSINESS INSURANCE AGENCY</v>
          </cell>
        </row>
        <row r="9908">
          <cell r="A9908" t="str">
            <v>C62305JH</v>
          </cell>
          <cell r="B9908">
            <v>42185</v>
          </cell>
          <cell r="C9908" t="str">
            <v>C62305</v>
          </cell>
          <cell r="D9908" t="str">
            <v>William A. Farnsworth Art Museum</v>
          </cell>
          <cell r="E9908" t="str">
            <v>ME</v>
          </cell>
          <cell r="F9908" t="str">
            <v>P1</v>
          </cell>
          <cell r="G9908" t="str">
            <v>SMALL</v>
          </cell>
          <cell r="H9908" t="str">
            <v>JH</v>
          </cell>
          <cell r="I9908" t="str">
            <v>0028609 - BUSINESS INSURANCE AGENCY</v>
          </cell>
        </row>
        <row r="9909">
          <cell r="A9909" t="str">
            <v>C62306JH</v>
          </cell>
          <cell r="B9909">
            <v>42185</v>
          </cell>
          <cell r="C9909" t="str">
            <v>C62306</v>
          </cell>
          <cell r="D9909" t="str">
            <v>Smaha's Markets</v>
          </cell>
          <cell r="E9909" t="str">
            <v>ME</v>
          </cell>
          <cell r="F9909" t="str">
            <v>P1</v>
          </cell>
          <cell r="G9909" t="str">
            <v>SMALL</v>
          </cell>
          <cell r="H9909" t="str">
            <v>JH</v>
          </cell>
          <cell r="I9909" t="str">
            <v>0028560 - HOLDEN INSURANCE AGENCY</v>
          </cell>
        </row>
        <row r="9910">
          <cell r="A9910" t="str">
            <v>C62307JH</v>
          </cell>
          <cell r="B9910">
            <v>42185</v>
          </cell>
          <cell r="C9910" t="str">
            <v>C62307</v>
          </cell>
          <cell r="D9910" t="str">
            <v>Haskell Lumber, Inc.</v>
          </cell>
          <cell r="E9910" t="str">
            <v>ME</v>
          </cell>
          <cell r="F9910" t="str">
            <v>P1</v>
          </cell>
          <cell r="G9910" t="str">
            <v>SMALL</v>
          </cell>
          <cell r="H9910" t="str">
            <v>JH</v>
          </cell>
          <cell r="I9910" t="str">
            <v>0028589 - BARRESI FINANCIAL INC</v>
          </cell>
        </row>
        <row r="9911">
          <cell r="A9911" t="str">
            <v>C62309IV</v>
          </cell>
          <cell r="B9911">
            <v>42185</v>
          </cell>
          <cell r="C9911" t="str">
            <v>C62309</v>
          </cell>
          <cell r="D9911" t="str">
            <v>GR Logging Inc</v>
          </cell>
          <cell r="E9911" t="str">
            <v>ME</v>
          </cell>
          <cell r="F9911" t="str">
            <v>P1</v>
          </cell>
          <cell r="G9911" t="str">
            <v>SMALL</v>
          </cell>
          <cell r="H9911" t="str">
            <v>IV</v>
          </cell>
          <cell r="I9911" t="str">
            <v>0028777 - UIG FINANCIAL LLC</v>
          </cell>
        </row>
        <row r="9912">
          <cell r="A9912" t="str">
            <v>C62310JH</v>
          </cell>
          <cell r="B9912">
            <v>42185</v>
          </cell>
          <cell r="C9912" t="str">
            <v>C62310</v>
          </cell>
          <cell r="D9912" t="str">
            <v>Newagen Seaside Inn, Inc.</v>
          </cell>
          <cell r="E9912" t="str">
            <v>ME</v>
          </cell>
          <cell r="F9912" t="str">
            <v>P1</v>
          </cell>
          <cell r="G9912" t="str">
            <v>SMALL</v>
          </cell>
          <cell r="H9912" t="str">
            <v>JH</v>
          </cell>
          <cell r="I9912" t="str">
            <v>0035638 - NORTON FINANCIAL SERVICES INC</v>
          </cell>
        </row>
        <row r="9913">
          <cell r="A9913" t="str">
            <v>C62311JH</v>
          </cell>
          <cell r="B9913">
            <v>42185</v>
          </cell>
          <cell r="C9913" t="str">
            <v>C62311</v>
          </cell>
          <cell r="D9913" t="str">
            <v>Pemaquid Oyster Company</v>
          </cell>
          <cell r="E9913" t="str">
            <v>ME</v>
          </cell>
          <cell r="F9913" t="str">
            <v>P1</v>
          </cell>
          <cell r="G9913" t="str">
            <v>SMALL</v>
          </cell>
          <cell r="H9913" t="str">
            <v>JH</v>
          </cell>
          <cell r="I9913" t="str">
            <v>0028438 - ALLEN FINANCIAL GROUP</v>
          </cell>
        </row>
        <row r="9914">
          <cell r="A9914" t="str">
            <v>C62312JH</v>
          </cell>
          <cell r="B9914">
            <v>42185</v>
          </cell>
          <cell r="C9914" t="str">
            <v>C62312</v>
          </cell>
          <cell r="D9914" t="str">
            <v>MacDonald Chase &amp; Dufour</v>
          </cell>
          <cell r="E9914" t="str">
            <v>ME</v>
          </cell>
          <cell r="F9914" t="str">
            <v>P1</v>
          </cell>
          <cell r="G9914" t="str">
            <v>SMALL</v>
          </cell>
          <cell r="H9914" t="str">
            <v>JH</v>
          </cell>
          <cell r="I9914" t="str">
            <v>0031327 - BUSINESS INSURANCE AGENCY</v>
          </cell>
        </row>
        <row r="9915">
          <cell r="A9915" t="str">
            <v>C62316PO</v>
          </cell>
          <cell r="B9915">
            <v>42185</v>
          </cell>
          <cell r="C9915" t="str">
            <v>C62316</v>
          </cell>
          <cell r="D9915" t="str">
            <v>The Center for Wildlife, Inc.</v>
          </cell>
          <cell r="E9915" t="str">
            <v>ME</v>
          </cell>
          <cell r="F9915" t="str">
            <v>P1</v>
          </cell>
          <cell r="G9915" t="str">
            <v>SMALL</v>
          </cell>
          <cell r="H9915" t="str">
            <v>PO</v>
          </cell>
          <cell r="I9915" t="str">
            <v>0028391 - MORRIS INSURANCE SERVICES INC</v>
          </cell>
        </row>
        <row r="9916">
          <cell r="A9916" t="str">
            <v>C62317JH</v>
          </cell>
          <cell r="B9916">
            <v>42185</v>
          </cell>
          <cell r="C9916" t="str">
            <v>C62317</v>
          </cell>
          <cell r="D9916" t="str">
            <v>Gowell's Real Estate</v>
          </cell>
          <cell r="E9916" t="str">
            <v>ME</v>
          </cell>
          <cell r="F9916" t="str">
            <v>P1</v>
          </cell>
          <cell r="G9916" t="str">
            <v>SMALL</v>
          </cell>
          <cell r="H9916" t="str">
            <v>JH</v>
          </cell>
          <cell r="I9916" t="str">
            <v>0028668 - KYES AGENCY</v>
          </cell>
        </row>
        <row r="9917">
          <cell r="A9917" t="str">
            <v>C62321IV</v>
          </cell>
          <cell r="B9917">
            <v>42185</v>
          </cell>
          <cell r="C9917" t="str">
            <v>C62321</v>
          </cell>
          <cell r="D9917" t="str">
            <v>Bourque &amp; Associates Intellectual Property Attorneys PA</v>
          </cell>
          <cell r="E9917" t="str">
            <v>NH</v>
          </cell>
          <cell r="F9917" t="str">
            <v>P1</v>
          </cell>
          <cell r="G9917" t="str">
            <v>SMALL</v>
          </cell>
          <cell r="H9917" t="str">
            <v>IV</v>
          </cell>
          <cell r="I9917" t="str">
            <v>0028286 - NEW ENGLAND EMPLOYEE BENEFITS COUNCIL</v>
          </cell>
        </row>
        <row r="9918">
          <cell r="A9918" t="str">
            <v>C62322IH</v>
          </cell>
          <cell r="B9918">
            <v>42185</v>
          </cell>
          <cell r="C9918" t="str">
            <v>C62322</v>
          </cell>
          <cell r="D9918" t="str">
            <v>Pitstop Fuels, Inc.</v>
          </cell>
          <cell r="E9918" t="str">
            <v>ME</v>
          </cell>
          <cell r="F9918" t="str">
            <v>P1</v>
          </cell>
          <cell r="G9918" t="str">
            <v>SMALL</v>
          </cell>
          <cell r="H9918" t="str">
            <v>IH</v>
          </cell>
          <cell r="I9918" t="str">
            <v>0028617 - BUSINESS INSURANCE AGENCY</v>
          </cell>
        </row>
        <row r="9919">
          <cell r="A9919" t="str">
            <v>C62322IV</v>
          </cell>
          <cell r="B9919">
            <v>42185</v>
          </cell>
          <cell r="C9919" t="str">
            <v>C62322</v>
          </cell>
          <cell r="D9919" t="str">
            <v>Pitstop Fuels, Inc.</v>
          </cell>
          <cell r="E9919" t="str">
            <v>ME</v>
          </cell>
          <cell r="F9919" t="str">
            <v>P1</v>
          </cell>
          <cell r="G9919" t="str">
            <v>SMALL</v>
          </cell>
          <cell r="H9919" t="str">
            <v>IV</v>
          </cell>
          <cell r="I9919" t="str">
            <v>0028617 - BUSINESS INSURANCE AGENCY</v>
          </cell>
        </row>
        <row r="9920">
          <cell r="A9920" t="str">
            <v>C62322JH</v>
          </cell>
          <cell r="B9920">
            <v>42185</v>
          </cell>
          <cell r="C9920" t="str">
            <v>C62322</v>
          </cell>
          <cell r="D9920" t="str">
            <v>Pitstop Fuels, Inc.</v>
          </cell>
          <cell r="E9920" t="str">
            <v>ME</v>
          </cell>
          <cell r="F9920" t="str">
            <v>P1</v>
          </cell>
          <cell r="G9920" t="str">
            <v>SMALL</v>
          </cell>
          <cell r="H9920" t="str">
            <v>JH</v>
          </cell>
          <cell r="I9920" t="str">
            <v>0028617 - BUSINESS INSURANCE AGENCY</v>
          </cell>
        </row>
        <row r="9921">
          <cell r="A9921" t="str">
            <v>C62323IV</v>
          </cell>
          <cell r="B9921">
            <v>42185</v>
          </cell>
          <cell r="C9921" t="str">
            <v>C62323</v>
          </cell>
          <cell r="D9921" t="str">
            <v>Chest Medicine Associates</v>
          </cell>
          <cell r="E9921" t="str">
            <v>ME</v>
          </cell>
          <cell r="F9921" t="str">
            <v>P1</v>
          </cell>
          <cell r="G9921" t="str">
            <v>SMALL</v>
          </cell>
          <cell r="H9921" t="str">
            <v>IV</v>
          </cell>
          <cell r="I9921" t="str">
            <v>0028710 - NORTON FINANCIAL SERVICES INC</v>
          </cell>
        </row>
        <row r="9922">
          <cell r="A9922" t="str">
            <v>C62323PO</v>
          </cell>
          <cell r="B9922">
            <v>42185</v>
          </cell>
          <cell r="C9922" t="str">
            <v>C62323</v>
          </cell>
          <cell r="D9922" t="str">
            <v>Chest Medicine Associates</v>
          </cell>
          <cell r="E9922" t="str">
            <v>ME</v>
          </cell>
          <cell r="F9922" t="str">
            <v>P1</v>
          </cell>
          <cell r="G9922" t="str">
            <v>SMALL</v>
          </cell>
          <cell r="H9922" t="str">
            <v>PO</v>
          </cell>
          <cell r="I9922" t="str">
            <v>0028710 - NORTON FINANCIAL SERVICES INC</v>
          </cell>
        </row>
        <row r="9923">
          <cell r="A9923" t="str">
            <v>C62324IV</v>
          </cell>
          <cell r="B9923">
            <v>42185</v>
          </cell>
          <cell r="C9923" t="str">
            <v>C62324</v>
          </cell>
          <cell r="D9923" t="str">
            <v>Moody's Restaurant, Inc.</v>
          </cell>
          <cell r="E9923" t="str">
            <v>ME</v>
          </cell>
          <cell r="F9923" t="str">
            <v>P1</v>
          </cell>
          <cell r="G9923" t="str">
            <v>SMALL</v>
          </cell>
          <cell r="H9923" t="str">
            <v>IV</v>
          </cell>
          <cell r="I9923" t="str">
            <v>0028801 - CORNERSTONE FINANCIAL SERV LLC</v>
          </cell>
        </row>
        <row r="9924">
          <cell r="A9924" t="str">
            <v>C62324JH</v>
          </cell>
          <cell r="B9924">
            <v>42185</v>
          </cell>
          <cell r="C9924" t="str">
            <v>C62324</v>
          </cell>
          <cell r="D9924" t="str">
            <v>Moody's Restaurant, Inc.</v>
          </cell>
          <cell r="E9924" t="str">
            <v>ME</v>
          </cell>
          <cell r="F9924" t="str">
            <v>P1</v>
          </cell>
          <cell r="G9924" t="str">
            <v>SMALL</v>
          </cell>
          <cell r="H9924" t="str">
            <v>JH</v>
          </cell>
          <cell r="I9924" t="str">
            <v>0028801 - CORNERSTONE FINANCIAL SERV LLC</v>
          </cell>
        </row>
        <row r="9925">
          <cell r="A9925" t="str">
            <v>C62325IH</v>
          </cell>
          <cell r="B9925">
            <v>42185</v>
          </cell>
          <cell r="C9925" t="str">
            <v>C62325</v>
          </cell>
          <cell r="D9925" t="str">
            <v>Sprague &amp; Curtis Agency</v>
          </cell>
          <cell r="E9925" t="str">
            <v>ME</v>
          </cell>
          <cell r="F9925" t="str">
            <v>P1</v>
          </cell>
          <cell r="G9925" t="str">
            <v>SMALL</v>
          </cell>
          <cell r="H9925" t="str">
            <v>IH</v>
          </cell>
          <cell r="I9925" t="str">
            <v>0028536 - GHM AGENCY INC</v>
          </cell>
        </row>
        <row r="9926">
          <cell r="A9926" t="str">
            <v>C62326IV</v>
          </cell>
          <cell r="B9926">
            <v>42185</v>
          </cell>
          <cell r="C9926" t="str">
            <v>C62326</v>
          </cell>
          <cell r="D9926" t="str">
            <v>Portland Airport Limousine</v>
          </cell>
          <cell r="E9926" t="str">
            <v>ME</v>
          </cell>
          <cell r="F9926" t="str">
            <v>P1</v>
          </cell>
          <cell r="G9926" t="str">
            <v>SMALL</v>
          </cell>
          <cell r="H9926" t="str">
            <v>IV</v>
          </cell>
          <cell r="I9926" t="str">
            <v>0028541 - BUSINESS INSURANCE AGENCY</v>
          </cell>
        </row>
        <row r="9927">
          <cell r="A9927" t="str">
            <v>C62326JH</v>
          </cell>
          <cell r="B9927">
            <v>42185</v>
          </cell>
          <cell r="C9927" t="str">
            <v>C62326</v>
          </cell>
          <cell r="D9927" t="str">
            <v>Portland Airport Limousine</v>
          </cell>
          <cell r="E9927" t="str">
            <v>ME</v>
          </cell>
          <cell r="F9927" t="str">
            <v>P1</v>
          </cell>
          <cell r="G9927" t="str">
            <v>SMALL</v>
          </cell>
          <cell r="H9927" t="str">
            <v>JH</v>
          </cell>
          <cell r="I9927" t="str">
            <v>0028541 - BUSINESS INSURANCE AGENCY</v>
          </cell>
        </row>
        <row r="9928">
          <cell r="A9928" t="str">
            <v>C62327IH</v>
          </cell>
          <cell r="B9928">
            <v>42185</v>
          </cell>
          <cell r="C9928" t="str">
            <v>C62327</v>
          </cell>
          <cell r="D9928" t="str">
            <v>Nathanson &amp; Goldberg PC</v>
          </cell>
          <cell r="E9928" t="str">
            <v>MA</v>
          </cell>
          <cell r="F9928" t="str">
            <v>P1</v>
          </cell>
          <cell r="G9928" t="str">
            <v>SMALL</v>
          </cell>
          <cell r="H9928" t="str">
            <v>IH</v>
          </cell>
          <cell r="I9928" t="str">
            <v>0029018 - EASTERN BENEFITS GROUP</v>
          </cell>
        </row>
        <row r="9929">
          <cell r="A9929" t="str">
            <v>C62327MI</v>
          </cell>
          <cell r="B9929">
            <v>42185</v>
          </cell>
          <cell r="C9929" t="str">
            <v>C62327</v>
          </cell>
          <cell r="D9929" t="str">
            <v>Nathanson &amp; Goldberg PC</v>
          </cell>
          <cell r="E9929" t="str">
            <v>MA</v>
          </cell>
          <cell r="F9929" t="str">
            <v>P1</v>
          </cell>
          <cell r="G9929" t="str">
            <v>MCARE</v>
          </cell>
          <cell r="H9929" t="str">
            <v>MI</v>
          </cell>
          <cell r="I9929" t="str">
            <v>0029018 - EASTERN BENEFITS GROUP</v>
          </cell>
        </row>
        <row r="9930">
          <cell r="A9930" t="str">
            <v>C62328IV</v>
          </cell>
          <cell r="B9930">
            <v>42185</v>
          </cell>
          <cell r="C9930" t="str">
            <v>C62328</v>
          </cell>
          <cell r="D9930" t="str">
            <v>Bay Chamber Concerts</v>
          </cell>
          <cell r="E9930" t="str">
            <v>ME</v>
          </cell>
          <cell r="F9930" t="str">
            <v>P1</v>
          </cell>
          <cell r="G9930" t="str">
            <v>SMALL</v>
          </cell>
          <cell r="H9930" t="str">
            <v>IV</v>
          </cell>
          <cell r="I9930" t="str">
            <v>0028372 - ALLEN FINANCIAL GROUP</v>
          </cell>
        </row>
        <row r="9931">
          <cell r="A9931" t="str">
            <v>C62329JH</v>
          </cell>
          <cell r="B9931">
            <v>42185</v>
          </cell>
          <cell r="C9931" t="str">
            <v>C62329</v>
          </cell>
          <cell r="D9931" t="str">
            <v>Caleb Johnson Architects</v>
          </cell>
          <cell r="E9931" t="str">
            <v>ME</v>
          </cell>
          <cell r="F9931" t="str">
            <v>P1</v>
          </cell>
          <cell r="G9931" t="str">
            <v>SMALL</v>
          </cell>
          <cell r="H9931" t="str">
            <v>JH</v>
          </cell>
          <cell r="I9931" t="str">
            <v>0028786 - NATIONAL WORKSITE BENEFIT GROUP</v>
          </cell>
        </row>
        <row r="9932">
          <cell r="A9932" t="str">
            <v>C62330IV</v>
          </cell>
          <cell r="B9932">
            <v>42185</v>
          </cell>
          <cell r="C9932" t="str">
            <v>C62330</v>
          </cell>
          <cell r="D9932" t="str">
            <v>SFX America, LLC</v>
          </cell>
          <cell r="E9932" t="str">
            <v>ME</v>
          </cell>
          <cell r="F9932" t="str">
            <v>P1</v>
          </cell>
          <cell r="G9932" t="str">
            <v>SMALL</v>
          </cell>
          <cell r="H9932" t="str">
            <v>IV</v>
          </cell>
          <cell r="I9932" t="str">
            <v>0028779 - NORTON FINANCIAL SERVICES INC</v>
          </cell>
        </row>
        <row r="9933">
          <cell r="A9933" t="str">
            <v>C62331JH</v>
          </cell>
          <cell r="B9933">
            <v>42185</v>
          </cell>
          <cell r="C9933" t="str">
            <v>C62331</v>
          </cell>
          <cell r="D9933" t="str">
            <v>O'Donnell Lee McCowan &amp; Phillips, LLC</v>
          </cell>
          <cell r="E9933" t="str">
            <v>ME</v>
          </cell>
          <cell r="F9933" t="str">
            <v>P1</v>
          </cell>
          <cell r="G9933" t="str">
            <v>SMALL</v>
          </cell>
          <cell r="H9933" t="str">
            <v>JH</v>
          </cell>
          <cell r="I9933" t="str">
            <v>0028754 - NATIONAL WORKSITE BENEFIT GROUP</v>
          </cell>
        </row>
        <row r="9934">
          <cell r="A9934" t="str">
            <v>C62332IV</v>
          </cell>
          <cell r="B9934">
            <v>42185</v>
          </cell>
          <cell r="C9934" t="str">
            <v>C62332</v>
          </cell>
          <cell r="D9934" t="str">
            <v>America's Mattress &amp; Furniture Gallery Inc</v>
          </cell>
          <cell r="E9934" t="str">
            <v>ME</v>
          </cell>
          <cell r="F9934" t="str">
            <v>P1</v>
          </cell>
          <cell r="G9934" t="str">
            <v>SMALL</v>
          </cell>
          <cell r="H9934" t="str">
            <v>IV</v>
          </cell>
          <cell r="I9934" t="str">
            <v>0028595 - GAGNE, ROGER N</v>
          </cell>
        </row>
        <row r="9935">
          <cell r="A9935" t="str">
            <v>C62333IH</v>
          </cell>
          <cell r="B9935">
            <v>42185</v>
          </cell>
          <cell r="C9935" t="str">
            <v>C62333</v>
          </cell>
          <cell r="D9935" t="str">
            <v>Ed's Grove Discount Warehouse, Inc.</v>
          </cell>
          <cell r="E9935" t="str">
            <v>ME</v>
          </cell>
          <cell r="F9935" t="str">
            <v>P1</v>
          </cell>
          <cell r="G9935" t="str">
            <v>SMALL</v>
          </cell>
          <cell r="H9935" t="str">
            <v>IH</v>
          </cell>
          <cell r="I9935" t="str">
            <v>0028399 - ACADIA BENEFITS INC</v>
          </cell>
        </row>
        <row r="9936">
          <cell r="A9936" t="str">
            <v>C62334JH</v>
          </cell>
          <cell r="B9936">
            <v>42185</v>
          </cell>
          <cell r="C9936" t="str">
            <v>C62334</v>
          </cell>
          <cell r="D9936" t="str">
            <v>Graves Supermarkets Inc</v>
          </cell>
          <cell r="E9936" t="str">
            <v>ME</v>
          </cell>
          <cell r="F9936" t="str">
            <v>P1</v>
          </cell>
          <cell r="G9936" t="str">
            <v>SMALL</v>
          </cell>
          <cell r="H9936" t="str">
            <v>JH</v>
          </cell>
          <cell r="I9936" t="str">
            <v>0028507 - BARRESI FINANCIAL INC</v>
          </cell>
        </row>
        <row r="9937">
          <cell r="A9937" t="str">
            <v>C62335JH</v>
          </cell>
          <cell r="B9937">
            <v>42185</v>
          </cell>
          <cell r="C9937" t="str">
            <v>C62335</v>
          </cell>
          <cell r="D9937" t="str">
            <v>St. John Valley Pharmacy</v>
          </cell>
          <cell r="E9937" t="str">
            <v>ME</v>
          </cell>
          <cell r="F9937" t="str">
            <v>P1</v>
          </cell>
          <cell r="G9937" t="str">
            <v>SMALL</v>
          </cell>
          <cell r="H9937" t="str">
            <v>JH</v>
          </cell>
          <cell r="I9937" t="str">
            <v>0028398 - F A PEABODY COMPANY</v>
          </cell>
        </row>
        <row r="9938">
          <cell r="A9938" t="str">
            <v>C62339JH</v>
          </cell>
          <cell r="B9938">
            <v>42185</v>
          </cell>
          <cell r="C9938" t="str">
            <v>C62339</v>
          </cell>
          <cell r="D9938" t="str">
            <v>Northland Forest Services</v>
          </cell>
          <cell r="E9938" t="str">
            <v>ME</v>
          </cell>
          <cell r="F9938" t="str">
            <v>P1</v>
          </cell>
          <cell r="G9938" t="str">
            <v>SMALL</v>
          </cell>
          <cell r="H9938" t="str">
            <v>JH</v>
          </cell>
          <cell r="I9938" t="str">
            <v>0028807 - UIG FINANCIAL LLC</v>
          </cell>
        </row>
        <row r="9939">
          <cell r="A9939" t="str">
            <v>C62340IV</v>
          </cell>
          <cell r="B9939">
            <v>42185</v>
          </cell>
          <cell r="C9939" t="str">
            <v>C62340</v>
          </cell>
          <cell r="D9939" t="str">
            <v>Maine Document Solutions, LLC</v>
          </cell>
          <cell r="E9939" t="str">
            <v>ME</v>
          </cell>
          <cell r="F9939" t="str">
            <v>P1</v>
          </cell>
          <cell r="G9939" t="str">
            <v>SMALL</v>
          </cell>
          <cell r="H9939" t="str">
            <v>IV</v>
          </cell>
          <cell r="I9939" t="str">
            <v>0031625 - UIG FINANCIAL LLC</v>
          </cell>
        </row>
        <row r="9940">
          <cell r="A9940" t="str">
            <v>C62341JH</v>
          </cell>
          <cell r="B9940">
            <v>42185</v>
          </cell>
          <cell r="C9940" t="str">
            <v>C62341</v>
          </cell>
          <cell r="D9940" t="str">
            <v>Tammy L Cook DMD</v>
          </cell>
          <cell r="E9940" t="str">
            <v>ME</v>
          </cell>
          <cell r="F9940" t="str">
            <v>P1</v>
          </cell>
          <cell r="G9940" t="str">
            <v>SMALL</v>
          </cell>
          <cell r="H9940" t="str">
            <v>JH</v>
          </cell>
          <cell r="I9940" t="str">
            <v>0028736 - NORTHERN BENEFITS OF MAINE LLC</v>
          </cell>
        </row>
        <row r="9941">
          <cell r="A9941" t="str">
            <v>C62342PO</v>
          </cell>
          <cell r="B9941">
            <v>42185</v>
          </cell>
          <cell r="C9941" t="str">
            <v>C62342</v>
          </cell>
          <cell r="D9941" t="str">
            <v>Landry &amp; Sons Acoustics, Inc.</v>
          </cell>
          <cell r="E9941" t="str">
            <v>ME</v>
          </cell>
          <cell r="F9941" t="str">
            <v>P1</v>
          </cell>
          <cell r="G9941" t="str">
            <v>SMALL</v>
          </cell>
          <cell r="H9941" t="str">
            <v>PO</v>
          </cell>
          <cell r="I9941" t="str">
            <v>0028738 - NORTON FINANCIAL SERVICES INC</v>
          </cell>
        </row>
        <row r="9942">
          <cell r="A9942" t="str">
            <v>C62343JH</v>
          </cell>
          <cell r="B9942">
            <v>42185</v>
          </cell>
          <cell r="C9942" t="str">
            <v>C62343</v>
          </cell>
          <cell r="D9942" t="str">
            <v>W.C. Weatherbee &amp; Sons</v>
          </cell>
          <cell r="E9942" t="str">
            <v>ME</v>
          </cell>
          <cell r="F9942" t="str">
            <v>P1</v>
          </cell>
          <cell r="G9942" t="str">
            <v>SMALL</v>
          </cell>
          <cell r="H9942" t="str">
            <v>JH</v>
          </cell>
          <cell r="I9942" t="str">
            <v>0028666 - BUSINESS INSURANCE AGENCY</v>
          </cell>
        </row>
        <row r="9943">
          <cell r="A9943" t="str">
            <v>C62344IV</v>
          </cell>
          <cell r="B9943">
            <v>42185</v>
          </cell>
          <cell r="C9943" t="str">
            <v>C62344</v>
          </cell>
          <cell r="D9943" t="str">
            <v>Todd Benefits Group</v>
          </cell>
          <cell r="E9943" t="str">
            <v>ME</v>
          </cell>
          <cell r="F9943" t="str">
            <v>P1</v>
          </cell>
          <cell r="G9943" t="str">
            <v>SMALL</v>
          </cell>
          <cell r="H9943" t="str">
            <v>IV</v>
          </cell>
          <cell r="I9943" t="str">
            <v>0028694 - NATIONAL WORKSITE BENEFIT GROUP</v>
          </cell>
        </row>
        <row r="9944">
          <cell r="A9944" t="str">
            <v>C62345IV</v>
          </cell>
          <cell r="B9944">
            <v>42185</v>
          </cell>
          <cell r="C9944" t="str">
            <v>C62345</v>
          </cell>
          <cell r="D9944" t="str">
            <v>Great Works Properties</v>
          </cell>
          <cell r="E9944" t="str">
            <v>ME</v>
          </cell>
          <cell r="F9944" t="str">
            <v>P1</v>
          </cell>
          <cell r="G9944" t="str">
            <v>SMALL</v>
          </cell>
          <cell r="H9944" t="str">
            <v>IV</v>
          </cell>
          <cell r="I9944" t="str">
            <v>0028514 - BUSINESS INSURANCE AGENCY</v>
          </cell>
        </row>
        <row r="9945">
          <cell r="A9945" t="str">
            <v>C62346JH</v>
          </cell>
          <cell r="B9945">
            <v>42185</v>
          </cell>
          <cell r="C9945" t="str">
            <v>C62346</v>
          </cell>
          <cell r="D9945" t="str">
            <v>Emily Scholl, DMD, PA, LLC</v>
          </cell>
          <cell r="E9945" t="str">
            <v>ME</v>
          </cell>
          <cell r="F9945" t="str">
            <v>P1</v>
          </cell>
          <cell r="G9945" t="str">
            <v>SMALL</v>
          </cell>
          <cell r="H9945" t="str">
            <v>JH</v>
          </cell>
          <cell r="I9945" t="str">
            <v>0032578 - F A PEABODY COMPANY</v>
          </cell>
        </row>
        <row r="9946">
          <cell r="A9946" t="str">
            <v>C62347JH</v>
          </cell>
          <cell r="B9946">
            <v>42185</v>
          </cell>
          <cell r="C9946" t="str">
            <v>C62347</v>
          </cell>
          <cell r="D9946" t="str">
            <v>S &amp; J Insurance Services, Inc.</v>
          </cell>
          <cell r="E9946" t="str">
            <v>ME</v>
          </cell>
          <cell r="F9946" t="str">
            <v>P1</v>
          </cell>
          <cell r="G9946" t="str">
            <v>SMALL</v>
          </cell>
          <cell r="H9946" t="str">
            <v>JH</v>
          </cell>
          <cell r="I9946" t="str">
            <v>0028420 - ACADIA BENEFITS INC</v>
          </cell>
        </row>
        <row r="9947">
          <cell r="A9947" t="str">
            <v>C62348JH</v>
          </cell>
          <cell r="B9947">
            <v>42185</v>
          </cell>
          <cell r="C9947" t="str">
            <v>C62348</v>
          </cell>
          <cell r="D9947" t="str">
            <v>Clay Money Inc.</v>
          </cell>
          <cell r="E9947" t="str">
            <v>ME</v>
          </cell>
          <cell r="F9947" t="str">
            <v>P1</v>
          </cell>
          <cell r="G9947" t="str">
            <v>SMALL</v>
          </cell>
          <cell r="H9947" t="str">
            <v>JH</v>
          </cell>
          <cell r="I9947" t="str">
            <v>0028633 - BUSINESS INSURANCE AGENCY</v>
          </cell>
        </row>
        <row r="9948">
          <cell r="A9948" t="str">
            <v>C62349IH</v>
          </cell>
          <cell r="B9948">
            <v>42185</v>
          </cell>
          <cell r="C9948" t="str">
            <v>C62349</v>
          </cell>
          <cell r="D9948" t="str">
            <v>Thermoformed Plastics of New England, LLC</v>
          </cell>
          <cell r="E9948" t="str">
            <v>ME</v>
          </cell>
          <cell r="F9948" t="str">
            <v>P1</v>
          </cell>
          <cell r="G9948" t="str">
            <v>SMALL</v>
          </cell>
          <cell r="H9948" t="str">
            <v>IH</v>
          </cell>
          <cell r="I9948" t="str">
            <v>0028727 - NORTHERN BENEFITS OF MAINE LLC</v>
          </cell>
        </row>
        <row r="9949">
          <cell r="A9949" t="str">
            <v>C62350PO</v>
          </cell>
          <cell r="B9949">
            <v>42185</v>
          </cell>
          <cell r="C9949" t="str">
            <v>C62350</v>
          </cell>
          <cell r="D9949" t="str">
            <v>Goldthwait Vision Care</v>
          </cell>
          <cell r="E9949" t="str">
            <v>ME</v>
          </cell>
          <cell r="F9949" t="str">
            <v>P1</v>
          </cell>
          <cell r="G9949" t="str">
            <v>SMALL</v>
          </cell>
          <cell r="H9949" t="str">
            <v>PO</v>
          </cell>
          <cell r="I9949" t="str">
            <v>0028640 - LMR INSURANCE INC</v>
          </cell>
        </row>
        <row r="9950">
          <cell r="A9950" t="str">
            <v>C62351IV</v>
          </cell>
          <cell r="B9950">
            <v>42185</v>
          </cell>
          <cell r="C9950" t="str">
            <v>C62351</v>
          </cell>
          <cell r="D9950" t="str">
            <v>Maine Coast Heritage Trust</v>
          </cell>
          <cell r="E9950" t="str">
            <v>ME</v>
          </cell>
          <cell r="F9950" t="str">
            <v>P1</v>
          </cell>
          <cell r="G9950" t="str">
            <v>SMALL</v>
          </cell>
          <cell r="H9950" t="str">
            <v>IV</v>
          </cell>
          <cell r="I9950" t="str">
            <v>0028646 - HEALEY &amp; ASSOCIATES INC</v>
          </cell>
        </row>
        <row r="9951">
          <cell r="A9951" t="str">
            <v>C62352JH</v>
          </cell>
          <cell r="B9951">
            <v>42185</v>
          </cell>
          <cell r="C9951" t="str">
            <v>C62352</v>
          </cell>
          <cell r="D9951" t="str">
            <v>Cousins Holdings LLC</v>
          </cell>
          <cell r="E9951" t="str">
            <v>ME</v>
          </cell>
          <cell r="F9951" t="str">
            <v>P1</v>
          </cell>
          <cell r="G9951" t="str">
            <v>SMALL</v>
          </cell>
          <cell r="H9951" t="str">
            <v>JH</v>
          </cell>
          <cell r="I9951" t="str">
            <v>0028613 - BUSINESS INSURANCE AGENCY</v>
          </cell>
        </row>
        <row r="9952">
          <cell r="A9952" t="str">
            <v>C62353IH</v>
          </cell>
          <cell r="B9952">
            <v>42185</v>
          </cell>
          <cell r="C9952" t="str">
            <v>C62353</v>
          </cell>
          <cell r="D9952" t="str">
            <v>McLeod Ascanio &amp; Co</v>
          </cell>
          <cell r="E9952" t="str">
            <v>ME</v>
          </cell>
          <cell r="F9952" t="str">
            <v>P1</v>
          </cell>
          <cell r="G9952" t="str">
            <v>SMALL</v>
          </cell>
          <cell r="H9952" t="str">
            <v>IH</v>
          </cell>
          <cell r="I9952" t="str">
            <v>0031634 - UIG FINANCIAL LLC</v>
          </cell>
        </row>
        <row r="9953">
          <cell r="A9953" t="str">
            <v>C62353JH</v>
          </cell>
          <cell r="B9953">
            <v>42185</v>
          </cell>
          <cell r="C9953" t="str">
            <v>C62353</v>
          </cell>
          <cell r="D9953" t="str">
            <v>McLeod Ascanio &amp; Co</v>
          </cell>
          <cell r="E9953" t="str">
            <v>ME</v>
          </cell>
          <cell r="F9953" t="str">
            <v>P1</v>
          </cell>
          <cell r="G9953" t="str">
            <v>SMALL</v>
          </cell>
          <cell r="H9953" t="str">
            <v>JH</v>
          </cell>
          <cell r="I9953" t="str">
            <v>0031634 - UIG FINANCIAL LLC</v>
          </cell>
        </row>
        <row r="9954">
          <cell r="A9954" t="str">
            <v>C62354JH</v>
          </cell>
          <cell r="B9954">
            <v>42185</v>
          </cell>
          <cell r="C9954" t="str">
            <v>C62354</v>
          </cell>
          <cell r="D9954" t="str">
            <v>Bodeb Corp.</v>
          </cell>
          <cell r="E9954" t="str">
            <v>ME</v>
          </cell>
          <cell r="F9954" t="str">
            <v>P1</v>
          </cell>
          <cell r="G9954" t="str">
            <v>SMALL</v>
          </cell>
          <cell r="H9954" t="str">
            <v>JH</v>
          </cell>
          <cell r="I9954" t="str">
            <v>0028383 - ACADIA BENEFITS INC</v>
          </cell>
        </row>
        <row r="9955">
          <cell r="A9955" t="str">
            <v>C62355JH</v>
          </cell>
          <cell r="B9955">
            <v>42185</v>
          </cell>
          <cell r="C9955" t="str">
            <v>C62355</v>
          </cell>
          <cell r="D9955" t="str">
            <v>Aroostook Wellness &amp; Acupuncture</v>
          </cell>
          <cell r="E9955" t="str">
            <v>ME</v>
          </cell>
          <cell r="F9955" t="str">
            <v>P1</v>
          </cell>
          <cell r="G9955" t="str">
            <v>SMALL</v>
          </cell>
          <cell r="H9955" t="str">
            <v>JH</v>
          </cell>
          <cell r="I9955" t="str">
            <v>0028422 - F A PEABODY COMPANY</v>
          </cell>
        </row>
        <row r="9956">
          <cell r="A9956" t="str">
            <v>C62356PO</v>
          </cell>
          <cell r="B9956">
            <v>42185</v>
          </cell>
          <cell r="C9956" t="str">
            <v>C62356</v>
          </cell>
          <cell r="D9956" t="str">
            <v>PenBay Solutions, LLC</v>
          </cell>
          <cell r="E9956" t="str">
            <v>ME</v>
          </cell>
          <cell r="F9956" t="str">
            <v>P1</v>
          </cell>
          <cell r="G9956" t="str">
            <v>SMALL</v>
          </cell>
          <cell r="H9956" t="str">
            <v>PO</v>
          </cell>
          <cell r="I9956" t="str">
            <v>0028441 - ALLEN FINANCIAL GROUP</v>
          </cell>
        </row>
        <row r="9957">
          <cell r="A9957" t="str">
            <v>C62358JH</v>
          </cell>
          <cell r="B9957">
            <v>42185</v>
          </cell>
          <cell r="C9957" t="str">
            <v>C62358</v>
          </cell>
          <cell r="D9957" t="str">
            <v>Smiling Hill Farm</v>
          </cell>
          <cell r="E9957" t="str">
            <v>ME</v>
          </cell>
          <cell r="F9957" t="str">
            <v>P1</v>
          </cell>
          <cell r="G9957" t="str">
            <v>SMALL</v>
          </cell>
          <cell r="H9957" t="str">
            <v>JH</v>
          </cell>
          <cell r="I9957" t="str">
            <v>0028755 - NATIONAL WORKSITE BENEFIT GROUP</v>
          </cell>
        </row>
        <row r="9958">
          <cell r="A9958" t="str">
            <v>C62359JH</v>
          </cell>
          <cell r="B9958">
            <v>42185</v>
          </cell>
          <cell r="C9958" t="str">
            <v>C62359</v>
          </cell>
          <cell r="D9958" t="str">
            <v>Indian Hill Trading Post Inc</v>
          </cell>
          <cell r="E9958" t="str">
            <v>ME</v>
          </cell>
          <cell r="F9958" t="str">
            <v>P1</v>
          </cell>
          <cell r="G9958" t="str">
            <v>SMALL</v>
          </cell>
          <cell r="H9958" t="str">
            <v>JH</v>
          </cell>
          <cell r="I9958" t="str">
            <v>0028481 - CROSS INSURANCE</v>
          </cell>
        </row>
        <row r="9959">
          <cell r="A9959" t="str">
            <v>C62361IH</v>
          </cell>
          <cell r="B9959">
            <v>42185</v>
          </cell>
          <cell r="C9959" t="str">
            <v>C62361</v>
          </cell>
          <cell r="D9959" t="str">
            <v>Cindy Asbjornsen, DO, LLC</v>
          </cell>
          <cell r="E9959" t="str">
            <v>ME</v>
          </cell>
          <cell r="F9959" t="str">
            <v>P1</v>
          </cell>
          <cell r="G9959" t="str">
            <v>SMALL</v>
          </cell>
          <cell r="H9959" t="str">
            <v>IH</v>
          </cell>
          <cell r="I9959" t="str">
            <v>0028638 - KILBRIDE &amp; HARRIS INSURANCE SVCS LLC</v>
          </cell>
        </row>
        <row r="9960">
          <cell r="A9960" t="str">
            <v>C62362JH</v>
          </cell>
          <cell r="B9960">
            <v>42185</v>
          </cell>
          <cell r="C9960" t="str">
            <v>C62362</v>
          </cell>
          <cell r="D9960" t="str">
            <v>CAM Manufacturing, Inc.</v>
          </cell>
          <cell r="E9960" t="str">
            <v>ME</v>
          </cell>
          <cell r="F9960" t="str">
            <v>P1</v>
          </cell>
          <cell r="G9960" t="str">
            <v>SMALL</v>
          </cell>
          <cell r="H9960" t="str">
            <v>JH</v>
          </cell>
          <cell r="I9960" t="str">
            <v>0028632 - BARRESI FINANCIAL INC</v>
          </cell>
        </row>
        <row r="9961">
          <cell r="A9961" t="str">
            <v>C62363PO</v>
          </cell>
          <cell r="B9961">
            <v>42185</v>
          </cell>
          <cell r="C9961" t="str">
            <v>C62363</v>
          </cell>
          <cell r="D9961" t="str">
            <v>Highway Tech Signal Equipment Sales, Inc.</v>
          </cell>
          <cell r="E9961" t="str">
            <v>ME</v>
          </cell>
          <cell r="F9961" t="str">
            <v>P1</v>
          </cell>
          <cell r="G9961" t="str">
            <v>SMALL</v>
          </cell>
          <cell r="H9961" t="str">
            <v>PO</v>
          </cell>
          <cell r="I9961" t="str">
            <v>0028675 - EASTERN BENEFITS GROUP</v>
          </cell>
        </row>
        <row r="9962">
          <cell r="A9962" t="str">
            <v>C62364IH</v>
          </cell>
          <cell r="B9962">
            <v>42185</v>
          </cell>
          <cell r="C9962" t="str">
            <v>C62364</v>
          </cell>
          <cell r="D9962" t="str">
            <v>Dental Specialists of Maine</v>
          </cell>
          <cell r="E9962" t="str">
            <v>ME</v>
          </cell>
          <cell r="F9962" t="str">
            <v>P1</v>
          </cell>
          <cell r="G9962" t="str">
            <v>SMALL</v>
          </cell>
          <cell r="H9962" t="str">
            <v>IH</v>
          </cell>
          <cell r="I9962" t="str">
            <v>0034793 - PAYCHEX AGENCY INC</v>
          </cell>
        </row>
        <row r="9963">
          <cell r="A9963" t="str">
            <v>C62364JH</v>
          </cell>
          <cell r="B9963">
            <v>42185</v>
          </cell>
          <cell r="C9963" t="str">
            <v>C62364</v>
          </cell>
          <cell r="D9963" t="str">
            <v>Dental Specialists of Maine</v>
          </cell>
          <cell r="E9963" t="str">
            <v>ME</v>
          </cell>
          <cell r="F9963" t="str">
            <v>P1</v>
          </cell>
          <cell r="G9963" t="str">
            <v>SMALL</v>
          </cell>
          <cell r="H9963" t="str">
            <v>JH</v>
          </cell>
          <cell r="I9963" t="str">
            <v>0034793 - PAYCHEX AGENCY INC</v>
          </cell>
        </row>
        <row r="9964">
          <cell r="A9964" t="str">
            <v>C62366JH</v>
          </cell>
          <cell r="B9964">
            <v>42185</v>
          </cell>
          <cell r="C9964" t="str">
            <v>C62366</v>
          </cell>
          <cell r="D9964" t="str">
            <v>Prototek Sheet Metal Fabrication</v>
          </cell>
          <cell r="E9964" t="str">
            <v>NH</v>
          </cell>
          <cell r="F9964" t="str">
            <v>P1</v>
          </cell>
          <cell r="G9964" t="str">
            <v>CRC</v>
          </cell>
          <cell r="H9964" t="str">
            <v>JH</v>
          </cell>
          <cell r="I9964" t="str">
            <v>0029311 - NEW ENGLAND EMPLOYEE BENEFITS COUNCIL</v>
          </cell>
        </row>
        <row r="9965">
          <cell r="A9965" t="str">
            <v>C62366JM</v>
          </cell>
          <cell r="B9965">
            <v>42185</v>
          </cell>
          <cell r="C9965" t="str">
            <v>C62366</v>
          </cell>
          <cell r="D9965" t="str">
            <v>Prototek Sheet Metal Fabrication</v>
          </cell>
          <cell r="E9965" t="str">
            <v>NH</v>
          </cell>
          <cell r="F9965" t="str">
            <v>P1</v>
          </cell>
          <cell r="G9965" t="str">
            <v>CRC</v>
          </cell>
          <cell r="H9965" t="str">
            <v>JM</v>
          </cell>
          <cell r="I9965" t="str">
            <v>0029311 - NEW ENGLAND EMPLOYEE BENEFITS COUNCIL</v>
          </cell>
        </row>
        <row r="9966">
          <cell r="A9966" t="str">
            <v>C62366JN</v>
          </cell>
          <cell r="B9966">
            <v>42185</v>
          </cell>
          <cell r="C9966" t="str">
            <v>C62366</v>
          </cell>
          <cell r="D9966" t="str">
            <v>Prototek Sheet Metal Fabrication</v>
          </cell>
          <cell r="E9966" t="str">
            <v>NH</v>
          </cell>
          <cell r="F9966" t="str">
            <v>P1</v>
          </cell>
          <cell r="G9966" t="str">
            <v>CRC</v>
          </cell>
          <cell r="H9966" t="str">
            <v>JN</v>
          </cell>
          <cell r="I9966" t="str">
            <v>0029311 - NEW ENGLAND EMPLOYEE BENEFITS COUNCIL</v>
          </cell>
        </row>
        <row r="9967">
          <cell r="A9967" t="str">
            <v>C62367JM</v>
          </cell>
          <cell r="B9967">
            <v>42185</v>
          </cell>
          <cell r="C9967" t="str">
            <v>C62367</v>
          </cell>
          <cell r="D9967" t="str">
            <v>The Taylor Research and Consulting Group</v>
          </cell>
          <cell r="E9967" t="str">
            <v>NH</v>
          </cell>
          <cell r="F9967" t="str">
            <v>P1</v>
          </cell>
          <cell r="G9967" t="str">
            <v>SMALL</v>
          </cell>
          <cell r="H9967" t="str">
            <v>JM</v>
          </cell>
          <cell r="I9967" t="str">
            <v>0030537 - SMALL BUSINESS INSURANCE AGENCY INC</v>
          </cell>
        </row>
        <row r="9968">
          <cell r="A9968" t="str">
            <v>C62371JM</v>
          </cell>
          <cell r="B9968">
            <v>42185</v>
          </cell>
          <cell r="C9968" t="str">
            <v>C62371</v>
          </cell>
          <cell r="D9968" t="str">
            <v>Direction Behavioral Health Associates LLC</v>
          </cell>
          <cell r="E9968" t="str">
            <v>NH</v>
          </cell>
          <cell r="F9968" t="str">
            <v>P1</v>
          </cell>
          <cell r="G9968" t="str">
            <v>SMALL</v>
          </cell>
          <cell r="H9968" t="str">
            <v>JM</v>
          </cell>
          <cell r="I9968" t="str">
            <v>0034669 - JARVIS III, HAROLD F</v>
          </cell>
        </row>
        <row r="9969">
          <cell r="A9969" t="str">
            <v>C62372JH</v>
          </cell>
          <cell r="B9969">
            <v>42185</v>
          </cell>
          <cell r="C9969" t="str">
            <v>C62372</v>
          </cell>
          <cell r="D9969" t="str">
            <v>Valley Gas &amp; Oil Company</v>
          </cell>
          <cell r="E9969" t="str">
            <v>ME</v>
          </cell>
          <cell r="F9969" t="str">
            <v>P1</v>
          </cell>
          <cell r="G9969" t="str">
            <v>SMALL</v>
          </cell>
          <cell r="H9969" t="str">
            <v>JH</v>
          </cell>
          <cell r="I9969" t="str">
            <v>0028767 - NATIONAL WORKSITE BENEFIT GROUP</v>
          </cell>
        </row>
        <row r="9970">
          <cell r="A9970" t="str">
            <v>C62373IH</v>
          </cell>
          <cell r="B9970">
            <v>42185</v>
          </cell>
          <cell r="C9970" t="str">
            <v>C62373</v>
          </cell>
          <cell r="D9970" t="str">
            <v>Zenzero LLC</v>
          </cell>
          <cell r="E9970" t="str">
            <v>MA</v>
          </cell>
          <cell r="F9970" t="str">
            <v>P1</v>
          </cell>
          <cell r="G9970" t="str">
            <v>SMALL</v>
          </cell>
          <cell r="H9970" t="str">
            <v>IH</v>
          </cell>
          <cell r="I9970" t="str">
            <v>0029028 - DIGITAL INSURANCE AGENCY INC</v>
          </cell>
        </row>
        <row r="9971">
          <cell r="A9971" t="str">
            <v>C62374JH</v>
          </cell>
          <cell r="B9971">
            <v>42185</v>
          </cell>
          <cell r="C9971" t="str">
            <v>C62374</v>
          </cell>
          <cell r="D9971" t="str">
            <v>New Hampshire Golf Association</v>
          </cell>
          <cell r="E9971" t="str">
            <v>NH</v>
          </cell>
          <cell r="F9971" t="str">
            <v>P1</v>
          </cell>
          <cell r="G9971" t="str">
            <v>SMALL</v>
          </cell>
          <cell r="H9971" t="str">
            <v>JH</v>
          </cell>
          <cell r="I9971" t="str">
            <v>0028538 - FOY INSURANCE GROUP</v>
          </cell>
        </row>
        <row r="9972">
          <cell r="A9972" t="str">
            <v>C62375IH</v>
          </cell>
          <cell r="B9972">
            <v>42185</v>
          </cell>
          <cell r="C9972" t="str">
            <v>C62375</v>
          </cell>
          <cell r="D9972" t="str">
            <v>Game Time Fabrics Sales LLC</v>
          </cell>
          <cell r="E9972" t="str">
            <v>MA</v>
          </cell>
          <cell r="F9972" t="str">
            <v>P1</v>
          </cell>
          <cell r="G9972" t="str">
            <v>SMALL</v>
          </cell>
          <cell r="H9972" t="str">
            <v>IH</v>
          </cell>
          <cell r="I9972" t="str">
            <v>0029099 - HRK BROKERAGE SERVICES LLC</v>
          </cell>
        </row>
        <row r="9973">
          <cell r="A9973" t="str">
            <v>C62378IV</v>
          </cell>
          <cell r="B9973">
            <v>42185</v>
          </cell>
          <cell r="C9973" t="str">
            <v>C62378</v>
          </cell>
          <cell r="D9973" t="str">
            <v>Medical Reimbursement Services</v>
          </cell>
          <cell r="E9973" t="str">
            <v>ME</v>
          </cell>
          <cell r="F9973" t="str">
            <v>P1</v>
          </cell>
          <cell r="G9973" t="str">
            <v>SMALL</v>
          </cell>
          <cell r="H9973" t="str">
            <v>IV</v>
          </cell>
          <cell r="I9973" t="str">
            <v>0029120 - LMR INSURANCE INC</v>
          </cell>
        </row>
        <row r="9974">
          <cell r="A9974" t="str">
            <v>C62381IV</v>
          </cell>
          <cell r="B9974">
            <v>42185</v>
          </cell>
          <cell r="C9974" t="str">
            <v>C62381</v>
          </cell>
          <cell r="D9974" t="str">
            <v>Lapointe Lumber Company Inc</v>
          </cell>
          <cell r="E9974" t="str">
            <v>ME</v>
          </cell>
          <cell r="F9974" t="str">
            <v>P1</v>
          </cell>
          <cell r="G9974" t="str">
            <v>SMALL</v>
          </cell>
          <cell r="H9974" t="str">
            <v>IV</v>
          </cell>
          <cell r="I9974" t="str">
            <v>0029052 - JONES-HOXIE CORPORATION</v>
          </cell>
        </row>
        <row r="9975">
          <cell r="A9975" t="str">
            <v>C62382IH</v>
          </cell>
          <cell r="B9975">
            <v>42185</v>
          </cell>
          <cell r="C9975" t="str">
            <v>C62382</v>
          </cell>
          <cell r="D9975" t="str">
            <v>Thomas &amp; Lord, LLC</v>
          </cell>
          <cell r="E9975" t="str">
            <v>ME</v>
          </cell>
          <cell r="F9975" t="str">
            <v>P1</v>
          </cell>
          <cell r="G9975" t="str">
            <v>SMALL</v>
          </cell>
          <cell r="H9975" t="str">
            <v>IH</v>
          </cell>
          <cell r="I9975" t="str">
            <v>0029125 - LMR INSURANCE INC</v>
          </cell>
        </row>
        <row r="9976">
          <cell r="A9976" t="str">
            <v>C62383JM</v>
          </cell>
          <cell r="B9976">
            <v>42185</v>
          </cell>
          <cell r="C9976" t="str">
            <v>C62383</v>
          </cell>
          <cell r="D9976" t="str">
            <v>Red Arrow Diner LLC</v>
          </cell>
          <cell r="E9976" t="str">
            <v>NH</v>
          </cell>
          <cell r="F9976" t="str">
            <v>P1</v>
          </cell>
          <cell r="G9976" t="str">
            <v>SMALL</v>
          </cell>
          <cell r="H9976" t="str">
            <v>JM</v>
          </cell>
          <cell r="I9976" t="str">
            <v>0029319 - PEARSALL, SONIA R</v>
          </cell>
        </row>
        <row r="9977">
          <cell r="A9977" t="str">
            <v>C62383JN</v>
          </cell>
          <cell r="B9977">
            <v>42185</v>
          </cell>
          <cell r="C9977" t="str">
            <v>C62383</v>
          </cell>
          <cell r="D9977" t="str">
            <v>Red Arrow Diner LLC</v>
          </cell>
          <cell r="E9977" t="str">
            <v>NH</v>
          </cell>
          <cell r="F9977" t="str">
            <v>P1</v>
          </cell>
          <cell r="G9977" t="str">
            <v>SMALL</v>
          </cell>
          <cell r="H9977" t="str">
            <v>JN</v>
          </cell>
          <cell r="I9977" t="str">
            <v>0029319 - PEARSALL, SONIA R</v>
          </cell>
        </row>
        <row r="9978">
          <cell r="A9978" t="str">
            <v>C62385JM</v>
          </cell>
          <cell r="B9978">
            <v>42185</v>
          </cell>
          <cell r="C9978" t="str">
            <v>C62385</v>
          </cell>
          <cell r="D9978" t="str">
            <v>Dennehy &amp; Bouley</v>
          </cell>
          <cell r="E9978" t="str">
            <v>NH</v>
          </cell>
          <cell r="F9978" t="str">
            <v>P1</v>
          </cell>
          <cell r="G9978" t="str">
            <v>SMALL</v>
          </cell>
          <cell r="H9978" t="str">
            <v>JM</v>
          </cell>
          <cell r="I9978" t="str">
            <v>0029022 - CORNERSTONE BENEFIT &amp; RET GROUP INC</v>
          </cell>
        </row>
        <row r="9979">
          <cell r="A9979" t="str">
            <v>C62386PO</v>
          </cell>
          <cell r="B9979">
            <v>42185</v>
          </cell>
          <cell r="C9979" t="str">
            <v>C62386</v>
          </cell>
          <cell r="D9979" t="str">
            <v>LP Murray &amp; Sons, Inc.</v>
          </cell>
          <cell r="E9979" t="str">
            <v>ME</v>
          </cell>
          <cell r="F9979" t="str">
            <v>P1</v>
          </cell>
          <cell r="G9979" t="str">
            <v>SMALL</v>
          </cell>
          <cell r="H9979" t="str">
            <v>PO</v>
          </cell>
          <cell r="I9979" t="str">
            <v>0030119 - CLARK INSURANCE</v>
          </cell>
        </row>
        <row r="9980">
          <cell r="A9980" t="str">
            <v>C62387IH</v>
          </cell>
          <cell r="B9980">
            <v>42185</v>
          </cell>
          <cell r="C9980" t="str">
            <v>C62387</v>
          </cell>
          <cell r="D9980" t="str">
            <v>Ballou &amp; Bedell</v>
          </cell>
          <cell r="E9980" t="str">
            <v>ME</v>
          </cell>
          <cell r="F9980" t="str">
            <v>P1</v>
          </cell>
          <cell r="G9980" t="str">
            <v>SMALL</v>
          </cell>
          <cell r="H9980" t="str">
            <v>IH</v>
          </cell>
          <cell r="I9980" t="str">
            <v>0029106 - LONTINE JR, BERNARD J</v>
          </cell>
        </row>
        <row r="9981">
          <cell r="A9981" t="str">
            <v>C62388JM</v>
          </cell>
          <cell r="B9981">
            <v>42185</v>
          </cell>
          <cell r="C9981" t="str">
            <v>C62388</v>
          </cell>
          <cell r="D9981" t="str">
            <v>Infinite Health Family Chiropractic</v>
          </cell>
          <cell r="E9981" t="str">
            <v>NH</v>
          </cell>
          <cell r="F9981" t="str">
            <v>P1</v>
          </cell>
          <cell r="G9981" t="str">
            <v>SMALL</v>
          </cell>
          <cell r="H9981" t="str">
            <v>JM</v>
          </cell>
          <cell r="I9981" t="str">
            <v>0029037 - JARVIS III, HAROLD F</v>
          </cell>
        </row>
        <row r="9982">
          <cell r="A9982" t="str">
            <v>C62389IH</v>
          </cell>
          <cell r="B9982">
            <v>42185</v>
          </cell>
          <cell r="C9982" t="str">
            <v>C62389</v>
          </cell>
          <cell r="D9982" t="str">
            <v>Reflexion Networks Inc</v>
          </cell>
          <cell r="E9982" t="str">
            <v>MA</v>
          </cell>
          <cell r="F9982" t="str">
            <v>P1</v>
          </cell>
          <cell r="G9982" t="str">
            <v>SMALL</v>
          </cell>
          <cell r="H9982" t="str">
            <v>IH</v>
          </cell>
          <cell r="I9982" t="str">
            <v>0029045 - HRK BROKERAGE SERVICES LLC</v>
          </cell>
        </row>
        <row r="9983">
          <cell r="A9983" t="str">
            <v>C62390JH</v>
          </cell>
          <cell r="B9983">
            <v>42185</v>
          </cell>
          <cell r="C9983" t="str">
            <v>C62390</v>
          </cell>
          <cell r="D9983" t="str">
            <v>Precision Letter Corporation</v>
          </cell>
          <cell r="E9983" t="str">
            <v>NH</v>
          </cell>
          <cell r="F9983" t="str">
            <v>P1</v>
          </cell>
          <cell r="G9983" t="str">
            <v>SMALL</v>
          </cell>
          <cell r="H9983" t="str">
            <v>JH</v>
          </cell>
          <cell r="I9983" t="str">
            <v>0029025 - CROSS INSURANCE - MANCHESTER</v>
          </cell>
        </row>
        <row r="9984">
          <cell r="A9984" t="str">
            <v>C62390JM</v>
          </cell>
          <cell r="B9984">
            <v>42185</v>
          </cell>
          <cell r="C9984" t="str">
            <v>C62390</v>
          </cell>
          <cell r="D9984" t="str">
            <v>Precision Letter Corporation</v>
          </cell>
          <cell r="E9984" t="str">
            <v>NH</v>
          </cell>
          <cell r="F9984" t="str">
            <v>P1</v>
          </cell>
          <cell r="G9984" t="str">
            <v>SMALL</v>
          </cell>
          <cell r="H9984" t="str">
            <v>JM</v>
          </cell>
          <cell r="I9984" t="str">
            <v>0029025 - CROSS INSURANCE - MANCHESTER</v>
          </cell>
        </row>
        <row r="9985">
          <cell r="A9985" t="str">
            <v>C62391IH</v>
          </cell>
          <cell r="B9985">
            <v>42185</v>
          </cell>
          <cell r="C9985" t="str">
            <v>C62391</v>
          </cell>
          <cell r="D9985" t="str">
            <v>Factor Bioscience</v>
          </cell>
          <cell r="E9985" t="str">
            <v>MA</v>
          </cell>
          <cell r="F9985" t="str">
            <v>P1</v>
          </cell>
          <cell r="G9985" t="str">
            <v>SMALL</v>
          </cell>
          <cell r="H9985" t="str">
            <v>IH</v>
          </cell>
          <cell r="I9985" t="str">
            <v>0028686 - CUSTOM BENEFITS GROUP</v>
          </cell>
        </row>
        <row r="9986">
          <cell r="A9986" t="str">
            <v>C62393JM</v>
          </cell>
          <cell r="B9986">
            <v>42185</v>
          </cell>
          <cell r="C9986" t="str">
            <v>C62393</v>
          </cell>
          <cell r="D9986" t="str">
            <v>Visible Light Inc</v>
          </cell>
          <cell r="E9986" t="str">
            <v>NH</v>
          </cell>
          <cell r="F9986" t="str">
            <v>P1</v>
          </cell>
          <cell r="G9986" t="str">
            <v>SMALL</v>
          </cell>
          <cell r="H9986" t="str">
            <v>JM</v>
          </cell>
          <cell r="I9986" t="str">
            <v>0029021 - AXIAL BENEFITS GROUP LLC</v>
          </cell>
        </row>
        <row r="9987">
          <cell r="A9987" t="str">
            <v>C62395JH</v>
          </cell>
          <cell r="B9987">
            <v>42185</v>
          </cell>
          <cell r="C9987" t="str">
            <v>C62395</v>
          </cell>
          <cell r="D9987" t="str">
            <v>Daniel N. Brooks OD</v>
          </cell>
          <cell r="E9987" t="str">
            <v>ME</v>
          </cell>
          <cell r="F9987" t="str">
            <v>P1</v>
          </cell>
          <cell r="G9987" t="str">
            <v>SMALL</v>
          </cell>
          <cell r="H9987" t="str">
            <v>JH</v>
          </cell>
          <cell r="I9987" t="str">
            <v>0029082 - ACADIA BENEFITS INC</v>
          </cell>
        </row>
        <row r="9988">
          <cell r="A9988" t="str">
            <v>C62396JM</v>
          </cell>
          <cell r="B9988">
            <v>42185</v>
          </cell>
          <cell r="C9988" t="str">
            <v>C62396</v>
          </cell>
          <cell r="D9988" t="str">
            <v>Ethan Allen Furniture</v>
          </cell>
          <cell r="E9988" t="str">
            <v>NH</v>
          </cell>
          <cell r="F9988" t="str">
            <v>P1</v>
          </cell>
          <cell r="G9988" t="str">
            <v>SMALL</v>
          </cell>
          <cell r="H9988" t="str">
            <v>JM</v>
          </cell>
          <cell r="I9988" t="str">
            <v>0029155 - TRUNCELLITO, TIMOTHY RAYMOND</v>
          </cell>
        </row>
        <row r="9989">
          <cell r="A9989" t="str">
            <v>C62397IH</v>
          </cell>
          <cell r="B9989">
            <v>42185</v>
          </cell>
          <cell r="C9989" t="str">
            <v>C62397</v>
          </cell>
          <cell r="D9989" t="str">
            <v>Paul N Smith MD</v>
          </cell>
          <cell r="E9989" t="str">
            <v>ME</v>
          </cell>
          <cell r="F9989" t="str">
            <v>P1</v>
          </cell>
          <cell r="G9989" t="str">
            <v>SMALL</v>
          </cell>
          <cell r="H9989" t="str">
            <v>IH</v>
          </cell>
          <cell r="I9989" t="str">
            <v>0031330 - BUSINESS INSURANCE AGENCY</v>
          </cell>
        </row>
        <row r="9990">
          <cell r="A9990" t="str">
            <v>C62397JH</v>
          </cell>
          <cell r="B9990">
            <v>42185</v>
          </cell>
          <cell r="C9990" t="str">
            <v>C62397</v>
          </cell>
          <cell r="D9990" t="str">
            <v>Paul N Smith MD</v>
          </cell>
          <cell r="E9990" t="str">
            <v>ME</v>
          </cell>
          <cell r="F9990" t="str">
            <v>P1</v>
          </cell>
          <cell r="G9990" t="str">
            <v>SMALL</v>
          </cell>
          <cell r="H9990" t="str">
            <v>JH</v>
          </cell>
          <cell r="I9990" t="str">
            <v>0031330 - BUSINESS INSURANCE AGENCY</v>
          </cell>
        </row>
        <row r="9991">
          <cell r="A9991" t="str">
            <v>C62400IV</v>
          </cell>
          <cell r="B9991">
            <v>42185</v>
          </cell>
          <cell r="C9991" t="str">
            <v>C62400</v>
          </cell>
          <cell r="D9991" t="str">
            <v>Maine Media Workshops, Inc.</v>
          </cell>
          <cell r="E9991" t="str">
            <v>ME</v>
          </cell>
          <cell r="F9991" t="str">
            <v>P1</v>
          </cell>
          <cell r="G9991" t="str">
            <v>SMALL</v>
          </cell>
          <cell r="H9991" t="str">
            <v>IV</v>
          </cell>
          <cell r="I9991" t="str">
            <v>0029068 - ALLEN FINANCIAL GROUP</v>
          </cell>
        </row>
        <row r="9992">
          <cell r="A9992" t="str">
            <v>C62401IA</v>
          </cell>
          <cell r="B9992">
            <v>42185</v>
          </cell>
          <cell r="C9992" t="str">
            <v>C62401</v>
          </cell>
          <cell r="D9992" t="str">
            <v>Inphantry LLC</v>
          </cell>
          <cell r="E9992" t="str">
            <v>MA</v>
          </cell>
          <cell r="F9992" t="str">
            <v>P1</v>
          </cell>
          <cell r="G9992" t="str">
            <v>SMALL</v>
          </cell>
          <cell r="H9992" t="str">
            <v>IA</v>
          </cell>
        </row>
        <row r="9993">
          <cell r="A9993" t="str">
            <v>C62402IA</v>
          </cell>
          <cell r="B9993">
            <v>42185</v>
          </cell>
          <cell r="C9993" t="str">
            <v>C62402</v>
          </cell>
          <cell r="D9993" t="str">
            <v>Magellan Jets LLC</v>
          </cell>
          <cell r="E9993" t="str">
            <v>MA</v>
          </cell>
          <cell r="F9993" t="str">
            <v>P1</v>
          </cell>
          <cell r="G9993" t="str">
            <v>SMALL</v>
          </cell>
          <cell r="H9993" t="str">
            <v>IA</v>
          </cell>
          <cell r="I9993" t="str">
            <v>0029127 - HRK BROKERAGE SERVICES LLC</v>
          </cell>
        </row>
        <row r="9994">
          <cell r="A9994" t="str">
            <v>C62402IH</v>
          </cell>
          <cell r="B9994">
            <v>42185</v>
          </cell>
          <cell r="C9994" t="str">
            <v>C62402</v>
          </cell>
          <cell r="D9994" t="str">
            <v>Magellan Jets LLC</v>
          </cell>
          <cell r="E9994" t="str">
            <v>MA</v>
          </cell>
          <cell r="F9994" t="str">
            <v>P1</v>
          </cell>
          <cell r="G9994" t="str">
            <v>SMALL</v>
          </cell>
          <cell r="H9994" t="str">
            <v>IH</v>
          </cell>
          <cell r="I9994" t="str">
            <v>0029127 - HRK BROKERAGE SERVICES LLC</v>
          </cell>
        </row>
        <row r="9995">
          <cell r="A9995" t="str">
            <v>C62405IV</v>
          </cell>
          <cell r="B9995">
            <v>42185</v>
          </cell>
          <cell r="C9995" t="str">
            <v>C62405</v>
          </cell>
          <cell r="D9995" t="str">
            <v>DFH Acquisition LLC</v>
          </cell>
          <cell r="E9995" t="str">
            <v>ME</v>
          </cell>
          <cell r="F9995" t="str">
            <v>P1</v>
          </cell>
          <cell r="G9995" t="str">
            <v>CRC</v>
          </cell>
          <cell r="H9995" t="str">
            <v>IV</v>
          </cell>
          <cell r="I9995" t="str">
            <v>0035796 - BUSINESS INSURANCE AGENCY</v>
          </cell>
        </row>
        <row r="9996">
          <cell r="A9996" t="str">
            <v>C62406IH</v>
          </cell>
          <cell r="B9996">
            <v>42185</v>
          </cell>
          <cell r="C9996" t="str">
            <v>C62406</v>
          </cell>
          <cell r="D9996" t="str">
            <v>North Shore Data Services Inc</v>
          </cell>
          <cell r="E9996" t="str">
            <v>MA</v>
          </cell>
          <cell r="F9996" t="str">
            <v>P1</v>
          </cell>
          <cell r="G9996" t="str">
            <v>SMALL</v>
          </cell>
          <cell r="H9996" t="str">
            <v>IH</v>
          </cell>
          <cell r="I9996" t="str">
            <v>0029044 - PAYCHEX AGENCY INC</v>
          </cell>
        </row>
        <row r="9997">
          <cell r="A9997" t="str">
            <v>C62408PO</v>
          </cell>
          <cell r="B9997">
            <v>42185</v>
          </cell>
          <cell r="C9997" t="str">
            <v>C62408</v>
          </cell>
          <cell r="D9997" t="str">
            <v>Performance Plumbing &amp; Heating, Inc.</v>
          </cell>
          <cell r="E9997" t="str">
            <v>ME</v>
          </cell>
          <cell r="F9997" t="str">
            <v>P1</v>
          </cell>
          <cell r="G9997" t="str">
            <v>SMALL</v>
          </cell>
          <cell r="H9997" t="str">
            <v>PO</v>
          </cell>
          <cell r="I9997" t="str">
            <v>0029074 - BEACON INTEGRATED RESOURCES</v>
          </cell>
        </row>
        <row r="9998">
          <cell r="A9998" t="str">
            <v>C62409JM</v>
          </cell>
          <cell r="B9998">
            <v>42185</v>
          </cell>
          <cell r="C9998" t="str">
            <v>C62409</v>
          </cell>
          <cell r="D9998" t="str">
            <v>MMIS Inc</v>
          </cell>
          <cell r="E9998" t="str">
            <v>NH</v>
          </cell>
          <cell r="F9998" t="str">
            <v>P1</v>
          </cell>
          <cell r="G9998" t="str">
            <v>SMALL</v>
          </cell>
          <cell r="H9998" t="str">
            <v>JM</v>
          </cell>
          <cell r="I9998" t="str">
            <v>0029041 - LION, KEITH LOUIS</v>
          </cell>
        </row>
        <row r="9999">
          <cell r="A9999" t="str">
            <v>C62409JN</v>
          </cell>
          <cell r="B9999">
            <v>42185</v>
          </cell>
          <cell r="C9999" t="str">
            <v>C62409</v>
          </cell>
          <cell r="D9999" t="str">
            <v>MMIS Inc</v>
          </cell>
          <cell r="E9999" t="str">
            <v>NH</v>
          </cell>
          <cell r="F9999" t="str">
            <v>P1</v>
          </cell>
          <cell r="G9999" t="str">
            <v>SMALL</v>
          </cell>
          <cell r="H9999" t="str">
            <v>JN</v>
          </cell>
          <cell r="I9999" t="str">
            <v>0029041 - LION, KEITH LOUIS</v>
          </cell>
        </row>
        <row r="10000">
          <cell r="A10000" t="str">
            <v>C62410IV</v>
          </cell>
          <cell r="B10000">
            <v>42185</v>
          </cell>
          <cell r="C10000" t="str">
            <v>C62410</v>
          </cell>
          <cell r="D10000" t="str">
            <v>Atlee Gleaton Eye Care</v>
          </cell>
          <cell r="E10000" t="str">
            <v>ME</v>
          </cell>
          <cell r="F10000" t="str">
            <v>P1</v>
          </cell>
          <cell r="G10000" t="str">
            <v>SMALL</v>
          </cell>
          <cell r="H10000" t="str">
            <v>IV</v>
          </cell>
          <cell r="I10000" t="str">
            <v>0030823 - BGA INSURANCE AGENCY INC</v>
          </cell>
        </row>
        <row r="10001">
          <cell r="A10001" t="str">
            <v>C62410JH</v>
          </cell>
          <cell r="B10001">
            <v>42185</v>
          </cell>
          <cell r="C10001" t="str">
            <v>C62410</v>
          </cell>
          <cell r="D10001" t="str">
            <v>Atlee Gleaton Eye Care</v>
          </cell>
          <cell r="E10001" t="str">
            <v>ME</v>
          </cell>
          <cell r="F10001" t="str">
            <v>P1</v>
          </cell>
          <cell r="G10001" t="str">
            <v>SMALL</v>
          </cell>
          <cell r="H10001" t="str">
            <v>JH</v>
          </cell>
          <cell r="I10001" t="str">
            <v>0030823 - BGA INSURANCE AGENCY INC</v>
          </cell>
        </row>
        <row r="10002">
          <cell r="A10002" t="str">
            <v>C62415IH</v>
          </cell>
          <cell r="B10002">
            <v>42185</v>
          </cell>
          <cell r="C10002" t="str">
            <v>C62415</v>
          </cell>
          <cell r="D10002" t="str">
            <v>Spring Hill, Inc.</v>
          </cell>
          <cell r="E10002" t="str">
            <v>ME</v>
          </cell>
          <cell r="F10002" t="str">
            <v>P1</v>
          </cell>
          <cell r="G10002" t="str">
            <v>SMALL</v>
          </cell>
          <cell r="H10002" t="str">
            <v>IH</v>
          </cell>
          <cell r="I10002" t="str">
            <v>0029121 - LMR INSURANCE INC</v>
          </cell>
        </row>
        <row r="10003">
          <cell r="A10003" t="str">
            <v>C62416IA</v>
          </cell>
          <cell r="B10003">
            <v>42185</v>
          </cell>
          <cell r="C10003" t="str">
            <v>C62416</v>
          </cell>
          <cell r="D10003" t="str">
            <v>Crossbill Inc</v>
          </cell>
          <cell r="E10003" t="str">
            <v>MA</v>
          </cell>
          <cell r="F10003" t="str">
            <v>P1</v>
          </cell>
          <cell r="G10003" t="str">
            <v>SMALL</v>
          </cell>
          <cell r="H10003" t="str">
            <v>IA</v>
          </cell>
          <cell r="I10003" t="str">
            <v>0028404 - MCCULLOM, PATRICK</v>
          </cell>
        </row>
        <row r="10004">
          <cell r="A10004" t="str">
            <v>C62416IH</v>
          </cell>
          <cell r="B10004">
            <v>42185</v>
          </cell>
          <cell r="C10004" t="str">
            <v>C62416</v>
          </cell>
          <cell r="D10004" t="str">
            <v>Crossbill Inc</v>
          </cell>
          <cell r="E10004" t="str">
            <v>MA</v>
          </cell>
          <cell r="F10004" t="str">
            <v>P1</v>
          </cell>
          <cell r="G10004" t="str">
            <v>SMALL</v>
          </cell>
          <cell r="H10004" t="str">
            <v>IH</v>
          </cell>
          <cell r="I10004" t="str">
            <v>0028404 - MCCULLOM, PATRICK</v>
          </cell>
        </row>
        <row r="10005">
          <cell r="A10005" t="str">
            <v>C62418JH</v>
          </cell>
          <cell r="B10005">
            <v>42185</v>
          </cell>
          <cell r="C10005" t="str">
            <v>C62418</v>
          </cell>
          <cell r="D10005" t="str">
            <v>Georges River Land Trust</v>
          </cell>
          <cell r="E10005" t="str">
            <v>ME</v>
          </cell>
          <cell r="F10005" t="str">
            <v>P1</v>
          </cell>
          <cell r="G10005" t="str">
            <v>SMALL</v>
          </cell>
          <cell r="H10005" t="str">
            <v>JH</v>
          </cell>
          <cell r="I10005" t="str">
            <v>0029130 - ALLEN FINANCIAL GROUP</v>
          </cell>
        </row>
        <row r="10006">
          <cell r="A10006" t="str">
            <v>C62419PO</v>
          </cell>
          <cell r="B10006">
            <v>42185</v>
          </cell>
          <cell r="C10006" t="str">
            <v>C62419</v>
          </cell>
          <cell r="D10006" t="str">
            <v>R.W. Googins Electric</v>
          </cell>
          <cell r="E10006" t="str">
            <v>ME</v>
          </cell>
          <cell r="F10006" t="str">
            <v>P1</v>
          </cell>
          <cell r="G10006" t="str">
            <v>SMALL</v>
          </cell>
          <cell r="H10006" t="str">
            <v>PO</v>
          </cell>
          <cell r="I10006" t="str">
            <v>0029118 - LMR INSURANCE INC</v>
          </cell>
        </row>
        <row r="10007">
          <cell r="A10007" t="str">
            <v>C62420PO</v>
          </cell>
          <cell r="B10007">
            <v>42185</v>
          </cell>
          <cell r="C10007" t="str">
            <v>C62420</v>
          </cell>
          <cell r="D10007" t="str">
            <v>Fat Boy, Inc</v>
          </cell>
          <cell r="E10007" t="str">
            <v>ME</v>
          </cell>
          <cell r="F10007" t="str">
            <v>P1</v>
          </cell>
          <cell r="G10007" t="str">
            <v>SMALL</v>
          </cell>
          <cell r="H10007" t="str">
            <v>PO</v>
          </cell>
          <cell r="I10007" t="str">
            <v>0029088 - LMR INSURANCE INC</v>
          </cell>
        </row>
        <row r="10008">
          <cell r="A10008" t="str">
            <v>C62421JH</v>
          </cell>
          <cell r="B10008">
            <v>42185</v>
          </cell>
          <cell r="C10008" t="str">
            <v>C62421</v>
          </cell>
          <cell r="D10008" t="str">
            <v>MediCreative LLC</v>
          </cell>
          <cell r="E10008" t="str">
            <v>ME</v>
          </cell>
          <cell r="F10008" t="str">
            <v>P1</v>
          </cell>
          <cell r="G10008" t="str">
            <v>SMALL</v>
          </cell>
          <cell r="H10008" t="str">
            <v>JH</v>
          </cell>
          <cell r="I10008" t="str">
            <v>0029105 - BUSINESS INSURANCE AGENCY</v>
          </cell>
        </row>
        <row r="10009">
          <cell r="A10009" t="str">
            <v>C62426JH</v>
          </cell>
          <cell r="B10009">
            <v>42185</v>
          </cell>
          <cell r="C10009" t="str">
            <v>C62426</v>
          </cell>
          <cell r="D10009" t="str">
            <v>Complete Hydraulics Inc</v>
          </cell>
          <cell r="E10009" t="str">
            <v>ME</v>
          </cell>
          <cell r="F10009" t="str">
            <v>P1</v>
          </cell>
          <cell r="G10009" t="str">
            <v>SMALL</v>
          </cell>
          <cell r="H10009" t="str">
            <v>JH</v>
          </cell>
          <cell r="I10009" t="str">
            <v>0029193 - PALMER, SCOTT M</v>
          </cell>
        </row>
        <row r="10010">
          <cell r="A10010" t="str">
            <v>C62429JH</v>
          </cell>
          <cell r="B10010">
            <v>42185</v>
          </cell>
          <cell r="C10010" t="str">
            <v>C62429</v>
          </cell>
          <cell r="D10010" t="str">
            <v>Bowman Constructors Inc.</v>
          </cell>
          <cell r="E10010" t="str">
            <v>ME</v>
          </cell>
          <cell r="F10010" t="str">
            <v>P1</v>
          </cell>
          <cell r="G10010" t="str">
            <v>SMALL</v>
          </cell>
          <cell r="H10010" t="str">
            <v>JH</v>
          </cell>
          <cell r="I10010" t="str">
            <v>0029175 - PEARL, JAY D</v>
          </cell>
        </row>
        <row r="10011">
          <cell r="A10011" t="str">
            <v>C62431IV</v>
          </cell>
          <cell r="B10011">
            <v>42185</v>
          </cell>
          <cell r="C10011" t="str">
            <v>C62431</v>
          </cell>
          <cell r="D10011" t="str">
            <v>Acadia Veterinary Hospital</v>
          </cell>
          <cell r="E10011" t="str">
            <v>ME</v>
          </cell>
          <cell r="F10011" t="str">
            <v>P1</v>
          </cell>
          <cell r="G10011" t="str">
            <v>SMALL</v>
          </cell>
          <cell r="H10011" t="str">
            <v>IV</v>
          </cell>
          <cell r="I10011" t="str">
            <v>0029117 - CARROLL HARPER &amp; ASSOCIATES INC</v>
          </cell>
        </row>
        <row r="10012">
          <cell r="A10012" t="str">
            <v>C62433IV</v>
          </cell>
          <cell r="B10012">
            <v>42185</v>
          </cell>
          <cell r="C10012" t="str">
            <v>C62433</v>
          </cell>
          <cell r="D10012" t="str">
            <v>Waltz &amp; Sons, Inc.</v>
          </cell>
          <cell r="E10012" t="str">
            <v>ME</v>
          </cell>
          <cell r="F10012" t="str">
            <v>P1</v>
          </cell>
          <cell r="G10012" t="str">
            <v>SMALL</v>
          </cell>
          <cell r="H10012" t="str">
            <v>IV</v>
          </cell>
          <cell r="I10012" t="str">
            <v>0029056 - CLARK INSURANCE</v>
          </cell>
        </row>
        <row r="10013">
          <cell r="A10013" t="str">
            <v>C62435JH</v>
          </cell>
          <cell r="B10013">
            <v>42185</v>
          </cell>
          <cell r="C10013" t="str">
            <v>C62435</v>
          </cell>
          <cell r="D10013" t="str">
            <v>Numberall Stamp &amp; Tool Company, Inc.</v>
          </cell>
          <cell r="E10013" t="str">
            <v>ME</v>
          </cell>
          <cell r="F10013" t="str">
            <v>P1</v>
          </cell>
          <cell r="G10013" t="str">
            <v>SMALL</v>
          </cell>
          <cell r="H10013" t="str">
            <v>JH</v>
          </cell>
          <cell r="I10013" t="str">
            <v>0029159 - KYES AGENCY</v>
          </cell>
        </row>
        <row r="10014">
          <cell r="A10014" t="str">
            <v>C62436JH</v>
          </cell>
          <cell r="B10014">
            <v>42185</v>
          </cell>
          <cell r="C10014" t="str">
            <v>C62436</v>
          </cell>
          <cell r="D10014" t="str">
            <v>R.E. Hemond Farm Inc</v>
          </cell>
          <cell r="E10014" t="str">
            <v>ME</v>
          </cell>
          <cell r="F10014" t="str">
            <v>P1</v>
          </cell>
          <cell r="G10014" t="str">
            <v>SMALL</v>
          </cell>
          <cell r="H10014" t="str">
            <v>JH</v>
          </cell>
          <cell r="I10014" t="str">
            <v>0035326 - BUSINESS INSURANCE AGENCY</v>
          </cell>
        </row>
        <row r="10015">
          <cell r="A10015" t="str">
            <v>C62439JM</v>
          </cell>
          <cell r="B10015">
            <v>42185</v>
          </cell>
          <cell r="C10015" t="str">
            <v>C62439</v>
          </cell>
          <cell r="D10015" t="str">
            <v>Velocity Manufacturing Inc</v>
          </cell>
          <cell r="E10015" t="str">
            <v>NH</v>
          </cell>
          <cell r="F10015" t="str">
            <v>P1</v>
          </cell>
          <cell r="G10015" t="str">
            <v>CRC</v>
          </cell>
          <cell r="H10015" t="str">
            <v>JM</v>
          </cell>
          <cell r="I10015" t="str">
            <v>0035746 - NEW ENGLAND FINANCIAL SERVICES</v>
          </cell>
        </row>
        <row r="10016">
          <cell r="A10016" t="str">
            <v>C62440JH</v>
          </cell>
          <cell r="B10016">
            <v>42185</v>
          </cell>
          <cell r="C10016" t="str">
            <v>C62440</v>
          </cell>
          <cell r="D10016" t="str">
            <v>Gray Geotextile Inc</v>
          </cell>
          <cell r="E10016" t="str">
            <v>ME</v>
          </cell>
          <cell r="F10016" t="str">
            <v>P1</v>
          </cell>
          <cell r="G10016" t="str">
            <v>SMALL</v>
          </cell>
          <cell r="H10016" t="str">
            <v>JH</v>
          </cell>
          <cell r="I10016" t="str">
            <v>0030961 - GRAFFAM INSURANCE GROUP LLC</v>
          </cell>
        </row>
        <row r="10017">
          <cell r="A10017" t="str">
            <v>C62441JH</v>
          </cell>
          <cell r="B10017">
            <v>42185</v>
          </cell>
          <cell r="C10017" t="str">
            <v>C62441</v>
          </cell>
          <cell r="D10017" t="str">
            <v>T.W. Clark Pulp &amp; Logging, LLC</v>
          </cell>
          <cell r="E10017" t="str">
            <v>ME</v>
          </cell>
          <cell r="F10017" t="str">
            <v>P1</v>
          </cell>
          <cell r="G10017" t="str">
            <v>SMALL</v>
          </cell>
          <cell r="H10017" t="str">
            <v>JH</v>
          </cell>
          <cell r="I10017" t="str">
            <v>0029186 - PEARL, JAY D</v>
          </cell>
        </row>
        <row r="10018">
          <cell r="A10018" t="str">
            <v>C62442JH</v>
          </cell>
          <cell r="B10018">
            <v>42185</v>
          </cell>
          <cell r="C10018" t="str">
            <v>C62442</v>
          </cell>
          <cell r="D10018" t="str">
            <v>Panther Run Marina, Inc.</v>
          </cell>
          <cell r="E10018" t="str">
            <v>ME</v>
          </cell>
          <cell r="F10018" t="str">
            <v>P1</v>
          </cell>
          <cell r="G10018" t="str">
            <v>SMALL</v>
          </cell>
          <cell r="H10018" t="str">
            <v>JH</v>
          </cell>
          <cell r="I10018" t="str">
            <v>0029057 - BUSINESS INSURANCE AGENCY</v>
          </cell>
        </row>
        <row r="10019">
          <cell r="A10019" t="str">
            <v>C62445JH</v>
          </cell>
          <cell r="B10019">
            <v>42185</v>
          </cell>
          <cell r="C10019" t="str">
            <v>C62445</v>
          </cell>
          <cell r="D10019" t="str">
            <v>Brantner Thibodeau &amp; Associates</v>
          </cell>
          <cell r="E10019" t="str">
            <v>ME</v>
          </cell>
          <cell r="F10019" t="str">
            <v>P1</v>
          </cell>
          <cell r="G10019" t="str">
            <v>SMALL</v>
          </cell>
          <cell r="H10019" t="str">
            <v>JH</v>
          </cell>
          <cell r="I10019" t="str">
            <v>0029114 - INSUREHEALTH LLC</v>
          </cell>
        </row>
        <row r="10020">
          <cell r="A10020" t="str">
            <v>C62447JH</v>
          </cell>
          <cell r="B10020">
            <v>42185</v>
          </cell>
          <cell r="C10020" t="str">
            <v>C62447</v>
          </cell>
          <cell r="D10020" t="str">
            <v>Carroll Drug Store Inc</v>
          </cell>
          <cell r="E10020" t="str">
            <v>ME</v>
          </cell>
          <cell r="F10020" t="str">
            <v>P1</v>
          </cell>
          <cell r="G10020" t="str">
            <v>SMALL</v>
          </cell>
          <cell r="H10020" t="str">
            <v>JH</v>
          </cell>
          <cell r="I10020" t="str">
            <v>0029116 - CARROLL HARPER &amp; ASSOCIATES INC</v>
          </cell>
        </row>
        <row r="10021">
          <cell r="A10021" t="str">
            <v>C62448IA</v>
          </cell>
          <cell r="B10021">
            <v>42185</v>
          </cell>
          <cell r="C10021" t="str">
            <v>C62448</v>
          </cell>
          <cell r="D10021" t="str">
            <v>Chrysalis Management, LLC</v>
          </cell>
          <cell r="E10021" t="str">
            <v>MA</v>
          </cell>
          <cell r="F10021" t="str">
            <v>P1</v>
          </cell>
          <cell r="G10021" t="str">
            <v>SMALL</v>
          </cell>
          <cell r="H10021" t="str">
            <v>IA</v>
          </cell>
          <cell r="I10021" t="str">
            <v>0029189 - UNITED BUSINESSMANS INSURANCE AGENCY</v>
          </cell>
        </row>
        <row r="10022">
          <cell r="A10022" t="str">
            <v>C62448IH</v>
          </cell>
          <cell r="B10022">
            <v>42185</v>
          </cell>
          <cell r="C10022" t="str">
            <v>C62448</v>
          </cell>
          <cell r="D10022" t="str">
            <v>Chrysalis Management, LLC</v>
          </cell>
          <cell r="E10022" t="str">
            <v>MA</v>
          </cell>
          <cell r="F10022" t="str">
            <v>P1</v>
          </cell>
          <cell r="G10022" t="str">
            <v>SMALL</v>
          </cell>
          <cell r="H10022" t="str">
            <v>IH</v>
          </cell>
          <cell r="I10022" t="str">
            <v>0029189 - UNITED BUSINESSMANS INSURANCE AGENCY</v>
          </cell>
        </row>
        <row r="10023">
          <cell r="A10023" t="str">
            <v>C62450IA</v>
          </cell>
          <cell r="B10023">
            <v>42185</v>
          </cell>
          <cell r="C10023" t="str">
            <v>C62450</v>
          </cell>
          <cell r="D10023" t="str">
            <v>Global Vision Hotels LLC</v>
          </cell>
          <cell r="E10023" t="str">
            <v>MA</v>
          </cell>
          <cell r="F10023" t="str">
            <v>P1</v>
          </cell>
          <cell r="G10023" t="str">
            <v>CRC</v>
          </cell>
          <cell r="H10023" t="str">
            <v>IA</v>
          </cell>
          <cell r="I10023" t="str">
            <v>0030761 - PANARESE, PHILIP S</v>
          </cell>
        </row>
        <row r="10024">
          <cell r="A10024" t="str">
            <v>C62450IH</v>
          </cell>
          <cell r="B10024">
            <v>42185</v>
          </cell>
          <cell r="C10024" t="str">
            <v>C62450</v>
          </cell>
          <cell r="D10024" t="str">
            <v>Global Vision Hotels LLC</v>
          </cell>
          <cell r="E10024" t="str">
            <v>MA</v>
          </cell>
          <cell r="F10024" t="str">
            <v>P1</v>
          </cell>
          <cell r="G10024" t="str">
            <v>CRC</v>
          </cell>
          <cell r="H10024" t="str">
            <v>IH</v>
          </cell>
          <cell r="I10024" t="str">
            <v>0030761 - PANARESE, PHILIP S</v>
          </cell>
        </row>
        <row r="10025">
          <cell r="A10025" t="str">
            <v>C62450IV</v>
          </cell>
          <cell r="B10025">
            <v>42185</v>
          </cell>
          <cell r="C10025" t="str">
            <v>C62450</v>
          </cell>
          <cell r="D10025" t="str">
            <v>Global Vision Hotels LLC</v>
          </cell>
          <cell r="E10025" t="str">
            <v>MA</v>
          </cell>
          <cell r="F10025" t="str">
            <v>P1</v>
          </cell>
          <cell r="G10025" t="str">
            <v>CRC</v>
          </cell>
          <cell r="H10025" t="str">
            <v>IV</v>
          </cell>
          <cell r="I10025" t="str">
            <v>0030761 - PANARESE, PHILIP S</v>
          </cell>
        </row>
        <row r="10026">
          <cell r="A10026" t="str">
            <v>C62452IV</v>
          </cell>
          <cell r="B10026">
            <v>42185</v>
          </cell>
          <cell r="C10026" t="str">
            <v>C62452</v>
          </cell>
          <cell r="D10026" t="str">
            <v>Economy Motors, Inc.</v>
          </cell>
          <cell r="E10026" t="str">
            <v>ME</v>
          </cell>
          <cell r="F10026" t="str">
            <v>P1</v>
          </cell>
          <cell r="G10026" t="str">
            <v>SMALL</v>
          </cell>
          <cell r="H10026" t="str">
            <v>IV</v>
          </cell>
          <cell r="I10026" t="str">
            <v>0029194 - WHITE, PETER J</v>
          </cell>
        </row>
        <row r="10027">
          <cell r="A10027" t="str">
            <v>C62455IH</v>
          </cell>
          <cell r="B10027">
            <v>42185</v>
          </cell>
          <cell r="C10027" t="str">
            <v>C62455</v>
          </cell>
          <cell r="D10027" t="str">
            <v>Peter E. Graumnitz, Inc.</v>
          </cell>
          <cell r="E10027" t="str">
            <v>ME</v>
          </cell>
          <cell r="F10027" t="str">
            <v>P1</v>
          </cell>
          <cell r="G10027" t="str">
            <v>SMALL</v>
          </cell>
          <cell r="H10027" t="str">
            <v>IH</v>
          </cell>
          <cell r="I10027" t="str">
            <v>0029112 - HOLDEN INSURANCE AGENCY</v>
          </cell>
        </row>
        <row r="10028">
          <cell r="A10028" t="str">
            <v>C62456IV</v>
          </cell>
          <cell r="B10028">
            <v>42185</v>
          </cell>
          <cell r="C10028" t="str">
            <v>C62456</v>
          </cell>
          <cell r="D10028" t="str">
            <v>Planson International</v>
          </cell>
          <cell r="E10028" t="str">
            <v>ME</v>
          </cell>
          <cell r="F10028" t="str">
            <v>P1</v>
          </cell>
          <cell r="G10028" t="str">
            <v>SMALL</v>
          </cell>
          <cell r="H10028" t="str">
            <v>IV</v>
          </cell>
          <cell r="I10028" t="str">
            <v>0035016 - NORTON FINANCIAL SERVICES INC</v>
          </cell>
        </row>
        <row r="10029">
          <cell r="A10029" t="str">
            <v>C62459IV</v>
          </cell>
          <cell r="B10029">
            <v>42185</v>
          </cell>
          <cell r="C10029" t="str">
            <v>C62459</v>
          </cell>
          <cell r="D10029" t="str">
            <v>Dube Travel</v>
          </cell>
          <cell r="E10029" t="str">
            <v>ME</v>
          </cell>
          <cell r="F10029" t="str">
            <v>P1</v>
          </cell>
          <cell r="G10029" t="str">
            <v>SMALL</v>
          </cell>
          <cell r="H10029" t="str">
            <v>IV</v>
          </cell>
          <cell r="I10029" t="str">
            <v>0029171 - NORTON FINANCIAL SERVICES INC</v>
          </cell>
        </row>
        <row r="10030">
          <cell r="A10030" t="str">
            <v>C62461IA</v>
          </cell>
          <cell r="B10030">
            <v>42185</v>
          </cell>
          <cell r="C10030" t="str">
            <v>C62461</v>
          </cell>
          <cell r="D10030" t="str">
            <v>Connor Architecture LLC</v>
          </cell>
          <cell r="E10030" t="str">
            <v>MA</v>
          </cell>
          <cell r="F10030" t="str">
            <v>P1</v>
          </cell>
          <cell r="G10030" t="str">
            <v>SMALL</v>
          </cell>
          <cell r="H10030" t="str">
            <v>IA</v>
          </cell>
          <cell r="I10030" t="str">
            <v>0029190 - SMALL BUSINESS INSURANCE AGENCY INC</v>
          </cell>
        </row>
        <row r="10031">
          <cell r="A10031" t="str">
            <v>C62461IH</v>
          </cell>
          <cell r="B10031">
            <v>42185</v>
          </cell>
          <cell r="C10031" t="str">
            <v>C62461</v>
          </cell>
          <cell r="D10031" t="str">
            <v>Connor Architecture LLC</v>
          </cell>
          <cell r="E10031" t="str">
            <v>MA</v>
          </cell>
          <cell r="F10031" t="str">
            <v>P1</v>
          </cell>
          <cell r="G10031" t="str">
            <v>SMALL</v>
          </cell>
          <cell r="H10031" t="str">
            <v>IH</v>
          </cell>
          <cell r="I10031" t="str">
            <v>0029190 - SMALL BUSINESS INSURANCE AGENCY INC</v>
          </cell>
        </row>
        <row r="10032">
          <cell r="A10032" t="str">
            <v>C62464PO</v>
          </cell>
          <cell r="B10032">
            <v>42185</v>
          </cell>
          <cell r="C10032" t="str">
            <v>C62464</v>
          </cell>
          <cell r="D10032" t="str">
            <v>18 Elm Street LLC</v>
          </cell>
          <cell r="E10032" t="str">
            <v>ME</v>
          </cell>
          <cell r="F10032" t="str">
            <v>P1</v>
          </cell>
          <cell r="G10032" t="str">
            <v>SMALL</v>
          </cell>
          <cell r="H10032" t="str">
            <v>PO</v>
          </cell>
          <cell r="I10032" t="str">
            <v>0029131 - FORD INSURANCE AGENCY INC</v>
          </cell>
        </row>
        <row r="10033">
          <cell r="A10033" t="str">
            <v>C62466IH</v>
          </cell>
          <cell r="B10033">
            <v>42185</v>
          </cell>
          <cell r="C10033" t="str">
            <v>C62466</v>
          </cell>
          <cell r="D10033" t="str">
            <v>Coast of Maine Organic Products, Inc.</v>
          </cell>
          <cell r="E10033" t="str">
            <v>ME</v>
          </cell>
          <cell r="F10033" t="str">
            <v>P1</v>
          </cell>
          <cell r="G10033" t="str">
            <v>SMALL</v>
          </cell>
          <cell r="H10033" t="str">
            <v>IH</v>
          </cell>
          <cell r="I10033" t="str">
            <v>0029081 - CLARK INSURANCE</v>
          </cell>
        </row>
        <row r="10034">
          <cell r="A10034" t="str">
            <v>C62468JH</v>
          </cell>
          <cell r="B10034">
            <v>42185</v>
          </cell>
          <cell r="C10034" t="str">
            <v>C62468</v>
          </cell>
          <cell r="D10034" t="str">
            <v>Yarmouth Insurance Agency, Inc.</v>
          </cell>
          <cell r="E10034" t="str">
            <v>ME</v>
          </cell>
          <cell r="F10034" t="str">
            <v>P1</v>
          </cell>
          <cell r="G10034" t="str">
            <v>SMALL</v>
          </cell>
          <cell r="H10034" t="str">
            <v>JH</v>
          </cell>
          <cell r="I10034" t="str">
            <v>0032852 - PIKE, WILLIAM D</v>
          </cell>
        </row>
        <row r="10035">
          <cell r="A10035" t="str">
            <v>C62469JH</v>
          </cell>
          <cell r="B10035">
            <v>42185</v>
          </cell>
          <cell r="C10035" t="str">
            <v>C62469</v>
          </cell>
          <cell r="D10035" t="str">
            <v>Merrill Furniture Company</v>
          </cell>
          <cell r="E10035" t="str">
            <v>ME</v>
          </cell>
          <cell r="F10035" t="str">
            <v>P1</v>
          </cell>
          <cell r="G10035" t="str">
            <v>SMALL</v>
          </cell>
          <cell r="H10035" t="str">
            <v>JH</v>
          </cell>
          <cell r="I10035" t="str">
            <v>0030307 - BARRESI FINANCIAL INC</v>
          </cell>
        </row>
        <row r="10036">
          <cell r="A10036" t="str">
            <v>C62470JH</v>
          </cell>
          <cell r="B10036">
            <v>42185</v>
          </cell>
          <cell r="C10036" t="str">
            <v>C62470</v>
          </cell>
          <cell r="D10036" t="str">
            <v>Boothbay Harbor Shipyard, LLC</v>
          </cell>
          <cell r="E10036" t="str">
            <v>ME</v>
          </cell>
          <cell r="F10036" t="str">
            <v>P1</v>
          </cell>
          <cell r="G10036" t="str">
            <v>SMALL</v>
          </cell>
          <cell r="H10036" t="str">
            <v>JH</v>
          </cell>
          <cell r="I10036" t="str">
            <v>0029109 - BUSINESS INSURANCE AGENCY</v>
          </cell>
        </row>
        <row r="10037">
          <cell r="A10037" t="str">
            <v>C62471IA</v>
          </cell>
          <cell r="B10037">
            <v>42185</v>
          </cell>
          <cell r="C10037" t="str">
            <v>C62471</v>
          </cell>
          <cell r="D10037" t="str">
            <v>Syros Pharmaceuticals Inc</v>
          </cell>
          <cell r="E10037" t="str">
            <v>MA</v>
          </cell>
          <cell r="F10037" t="str">
            <v>P1</v>
          </cell>
          <cell r="G10037" t="str">
            <v>SMALL</v>
          </cell>
          <cell r="H10037" t="str">
            <v>IA</v>
          </cell>
          <cell r="I10037" t="str">
            <v>0035822 - YOURPEOPLE INC</v>
          </cell>
        </row>
        <row r="10038">
          <cell r="A10038" t="str">
            <v>C62471IH</v>
          </cell>
          <cell r="B10038">
            <v>42185</v>
          </cell>
          <cell r="C10038" t="str">
            <v>C62471</v>
          </cell>
          <cell r="D10038" t="str">
            <v>Syros Pharmaceuticals Inc</v>
          </cell>
          <cell r="E10038" t="str">
            <v>MA</v>
          </cell>
          <cell r="F10038" t="str">
            <v>P1</v>
          </cell>
          <cell r="G10038" t="str">
            <v>SMALL</v>
          </cell>
          <cell r="H10038" t="str">
            <v>IH</v>
          </cell>
          <cell r="I10038" t="str">
            <v>0035822 - YOURPEOPLE INC</v>
          </cell>
        </row>
        <row r="10039">
          <cell r="A10039" t="str">
            <v>C62473JH</v>
          </cell>
          <cell r="B10039">
            <v>42185</v>
          </cell>
          <cell r="C10039" t="str">
            <v>C62473</v>
          </cell>
          <cell r="D10039" t="str">
            <v>Green Thumb Farms, Inc.</v>
          </cell>
          <cell r="E10039" t="str">
            <v>ME</v>
          </cell>
          <cell r="F10039" t="str">
            <v>P1</v>
          </cell>
          <cell r="G10039" t="str">
            <v>SMALL</v>
          </cell>
          <cell r="H10039" t="str">
            <v>JH</v>
          </cell>
          <cell r="I10039" t="str">
            <v>0029049 - BUSINESS INSURANCE AGENCY</v>
          </cell>
        </row>
        <row r="10040">
          <cell r="A10040" t="str">
            <v>C62476IA</v>
          </cell>
          <cell r="B10040">
            <v>42185</v>
          </cell>
          <cell r="C10040" t="str">
            <v>C62476</v>
          </cell>
          <cell r="D10040" t="str">
            <v>Convertiv LLC</v>
          </cell>
          <cell r="E10040" t="str">
            <v>MA</v>
          </cell>
          <cell r="F10040" t="str">
            <v>P1</v>
          </cell>
          <cell r="G10040" t="str">
            <v>SMALL</v>
          </cell>
          <cell r="H10040" t="str">
            <v>IA</v>
          </cell>
          <cell r="I10040" t="str">
            <v>0029884 - NORTHWESTERN BENEFIT ASSOC INSURANCE AGCY INC</v>
          </cell>
        </row>
        <row r="10041">
          <cell r="A10041" t="str">
            <v>C62476IH</v>
          </cell>
          <cell r="B10041">
            <v>42185</v>
          </cell>
          <cell r="C10041" t="str">
            <v>C62476</v>
          </cell>
          <cell r="D10041" t="str">
            <v>Convertiv LLC</v>
          </cell>
          <cell r="E10041" t="str">
            <v>MA</v>
          </cell>
          <cell r="F10041" t="str">
            <v>P1</v>
          </cell>
          <cell r="G10041" t="str">
            <v>SMALL</v>
          </cell>
          <cell r="H10041" t="str">
            <v>IH</v>
          </cell>
          <cell r="I10041" t="str">
            <v>0029884 - NORTHWESTERN BENEFIT ASSOC INSURANCE AGCY INC</v>
          </cell>
        </row>
        <row r="10042">
          <cell r="A10042" t="str">
            <v>C62477JM</v>
          </cell>
          <cell r="B10042">
            <v>42185</v>
          </cell>
          <cell r="C10042" t="str">
            <v>C62477</v>
          </cell>
          <cell r="D10042" t="str">
            <v>MHF Design Consultants Inc</v>
          </cell>
          <cell r="E10042" t="str">
            <v>NH</v>
          </cell>
          <cell r="F10042" t="str">
            <v>P1</v>
          </cell>
          <cell r="G10042" t="str">
            <v>SMALL</v>
          </cell>
          <cell r="H10042" t="str">
            <v>JM</v>
          </cell>
          <cell r="I10042" t="str">
            <v>0029157 - NEW ENGLAND MEDICAL INS AGENCY LLC</v>
          </cell>
        </row>
        <row r="10043">
          <cell r="A10043" t="str">
            <v>C62478JN</v>
          </cell>
          <cell r="B10043">
            <v>42185</v>
          </cell>
          <cell r="C10043" t="str">
            <v>C62478</v>
          </cell>
          <cell r="D10043" t="str">
            <v>West Lake Consulting</v>
          </cell>
          <cell r="E10043" t="str">
            <v>NH</v>
          </cell>
          <cell r="F10043" t="str">
            <v>P1</v>
          </cell>
          <cell r="G10043" t="str">
            <v>SMALL</v>
          </cell>
          <cell r="H10043" t="str">
            <v>JN</v>
          </cell>
          <cell r="I10043" t="str">
            <v>0029024 - DUBLIN HEALTH &amp; BENEFIT GROUP LLC</v>
          </cell>
        </row>
        <row r="10044">
          <cell r="A10044" t="str">
            <v>C62480IH</v>
          </cell>
          <cell r="B10044">
            <v>42185</v>
          </cell>
          <cell r="C10044" t="str">
            <v>C62480</v>
          </cell>
          <cell r="D10044" t="str">
            <v>E2 Solar, Inc</v>
          </cell>
          <cell r="E10044" t="str">
            <v>MA</v>
          </cell>
          <cell r="F10044" t="str">
            <v>P1</v>
          </cell>
          <cell r="G10044" t="str">
            <v>SMALL</v>
          </cell>
          <cell r="H10044" t="str">
            <v>IH</v>
          </cell>
          <cell r="I10044" t="str">
            <v>0029133 - THOMPSON, JEFFREY D</v>
          </cell>
        </row>
        <row r="10045">
          <cell r="A10045" t="str">
            <v>C62482IV</v>
          </cell>
          <cell r="B10045">
            <v>42185</v>
          </cell>
          <cell r="C10045" t="str">
            <v>C62482</v>
          </cell>
          <cell r="D10045" t="str">
            <v>Valuation Group, Inc.</v>
          </cell>
          <cell r="E10045" t="str">
            <v>ME</v>
          </cell>
          <cell r="F10045" t="str">
            <v>P1</v>
          </cell>
          <cell r="G10045" t="str">
            <v>SMALL</v>
          </cell>
          <cell r="H10045" t="str">
            <v>IV</v>
          </cell>
          <cell r="I10045" t="str">
            <v>0029197 - PAQUIN &amp; CARROLL LLC</v>
          </cell>
        </row>
        <row r="10046">
          <cell r="A10046" t="str">
            <v>C62484JH</v>
          </cell>
          <cell r="B10046">
            <v>42185</v>
          </cell>
          <cell r="C10046" t="str">
            <v>C62484</v>
          </cell>
          <cell r="D10046" t="str">
            <v>MCM Electric Inc</v>
          </cell>
          <cell r="E10046" t="str">
            <v>ME</v>
          </cell>
          <cell r="F10046" t="str">
            <v>P1</v>
          </cell>
          <cell r="G10046" t="str">
            <v>SMALL</v>
          </cell>
          <cell r="H10046" t="str">
            <v>JH</v>
          </cell>
          <cell r="I10046" t="str">
            <v>0029076 - CROSS INSURANCE</v>
          </cell>
        </row>
        <row r="10047">
          <cell r="A10047" t="str">
            <v>C62484PO</v>
          </cell>
          <cell r="B10047">
            <v>42185</v>
          </cell>
          <cell r="C10047" t="str">
            <v>C62484</v>
          </cell>
          <cell r="D10047" t="str">
            <v>MCM Electric Inc</v>
          </cell>
          <cell r="E10047" t="str">
            <v>ME</v>
          </cell>
          <cell r="F10047" t="str">
            <v>P1</v>
          </cell>
          <cell r="G10047" t="str">
            <v>SMALL</v>
          </cell>
          <cell r="H10047" t="str">
            <v>PO</v>
          </cell>
          <cell r="I10047" t="str">
            <v>0029076 - CROSS INSURANCE</v>
          </cell>
        </row>
        <row r="10048">
          <cell r="A10048" t="str">
            <v>C62486JH</v>
          </cell>
          <cell r="B10048">
            <v>42185</v>
          </cell>
          <cell r="C10048" t="str">
            <v>C62486</v>
          </cell>
          <cell r="D10048" t="str">
            <v>Electrical Systems of Maine, Inc.</v>
          </cell>
          <cell r="E10048" t="str">
            <v>ME</v>
          </cell>
          <cell r="F10048" t="str">
            <v>P1</v>
          </cell>
          <cell r="G10048" t="str">
            <v>SMALL</v>
          </cell>
          <cell r="H10048" t="str">
            <v>JH</v>
          </cell>
          <cell r="I10048" t="str">
            <v>0029053 - HOLDEN INSURANCE AGENCY</v>
          </cell>
        </row>
        <row r="10049">
          <cell r="A10049" t="str">
            <v>C62486PO</v>
          </cell>
          <cell r="B10049">
            <v>42185</v>
          </cell>
          <cell r="C10049" t="str">
            <v>C62486</v>
          </cell>
          <cell r="D10049" t="str">
            <v>Electrical Systems of Maine, Inc.</v>
          </cell>
          <cell r="E10049" t="str">
            <v>ME</v>
          </cell>
          <cell r="F10049" t="str">
            <v>P1</v>
          </cell>
          <cell r="G10049" t="str">
            <v>SMALL</v>
          </cell>
          <cell r="H10049" t="str">
            <v>PO</v>
          </cell>
          <cell r="I10049" t="str">
            <v>0029053 - HOLDEN INSURANCE AGENCY</v>
          </cell>
        </row>
        <row r="10050">
          <cell r="A10050" t="str">
            <v>C62488JH</v>
          </cell>
          <cell r="B10050">
            <v>42185</v>
          </cell>
          <cell r="C10050" t="str">
            <v>C62488</v>
          </cell>
          <cell r="D10050" t="str">
            <v>First Congregational Church</v>
          </cell>
          <cell r="E10050" t="str">
            <v>ME</v>
          </cell>
          <cell r="F10050" t="str">
            <v>P1</v>
          </cell>
          <cell r="G10050" t="str">
            <v>SMALL</v>
          </cell>
          <cell r="H10050" t="str">
            <v>JH</v>
          </cell>
          <cell r="I10050" t="str">
            <v>0029170 - NATIONAL WORKSITE BENEFIT GROUP</v>
          </cell>
        </row>
        <row r="10051">
          <cell r="A10051" t="str">
            <v>C62489PO</v>
          </cell>
          <cell r="B10051">
            <v>42185</v>
          </cell>
          <cell r="C10051" t="str">
            <v>C62489</v>
          </cell>
          <cell r="D10051" t="str">
            <v>Main Street Fuel, Inc.</v>
          </cell>
          <cell r="E10051" t="str">
            <v>ME</v>
          </cell>
          <cell r="F10051" t="str">
            <v>P1</v>
          </cell>
          <cell r="G10051" t="str">
            <v>SMALL</v>
          </cell>
          <cell r="H10051" t="str">
            <v>PO</v>
          </cell>
          <cell r="I10051" t="str">
            <v>0035190 - MAINE INSURANCE BENEFITS GROUP</v>
          </cell>
        </row>
        <row r="10052">
          <cell r="A10052" t="str">
            <v>C62491IV</v>
          </cell>
          <cell r="B10052">
            <v>42185</v>
          </cell>
          <cell r="C10052" t="str">
            <v>C62491</v>
          </cell>
          <cell r="D10052" t="str">
            <v>Northeast Medical Practice Consultants</v>
          </cell>
          <cell r="E10052" t="str">
            <v>ME</v>
          </cell>
          <cell r="F10052" t="str">
            <v>P1</v>
          </cell>
          <cell r="G10052" t="str">
            <v>SMALL</v>
          </cell>
          <cell r="H10052" t="str">
            <v>IV</v>
          </cell>
          <cell r="I10052" t="str">
            <v>0031547 - NEW ENGLAND FINANCIAL SERVICES</v>
          </cell>
        </row>
        <row r="10053">
          <cell r="A10053" t="str">
            <v>C62492IH</v>
          </cell>
          <cell r="B10053">
            <v>42185</v>
          </cell>
          <cell r="C10053" t="str">
            <v>C62492</v>
          </cell>
          <cell r="D10053" t="str">
            <v>Pamela Dodd Agency</v>
          </cell>
          <cell r="E10053" t="str">
            <v>ME</v>
          </cell>
          <cell r="F10053" t="str">
            <v>P1</v>
          </cell>
          <cell r="G10053" t="str">
            <v>SMALL</v>
          </cell>
          <cell r="H10053" t="str">
            <v>IH</v>
          </cell>
          <cell r="I10053" t="str">
            <v>0029196 - GAGNE, ROGER N</v>
          </cell>
        </row>
        <row r="10054">
          <cell r="A10054" t="str">
            <v>C62493JH</v>
          </cell>
          <cell r="B10054">
            <v>42185</v>
          </cell>
          <cell r="C10054" t="str">
            <v>C62493</v>
          </cell>
          <cell r="D10054" t="str">
            <v>Atlantic North Corporation</v>
          </cell>
          <cell r="E10054" t="str">
            <v>ME</v>
          </cell>
          <cell r="F10054" t="str">
            <v>P1</v>
          </cell>
          <cell r="G10054" t="str">
            <v>SMALL</v>
          </cell>
          <cell r="H10054" t="str">
            <v>JH</v>
          </cell>
          <cell r="I10054" t="str">
            <v>0029091 - MORRIS INSURANCE SERVICES INC</v>
          </cell>
        </row>
        <row r="10055">
          <cell r="A10055" t="str">
            <v>C62495IH</v>
          </cell>
          <cell r="B10055">
            <v>42185</v>
          </cell>
          <cell r="C10055" t="str">
            <v>C62495</v>
          </cell>
          <cell r="D10055" t="str">
            <v>Plymouth Area Chamber of Commerce</v>
          </cell>
          <cell r="E10055" t="str">
            <v>MA</v>
          </cell>
          <cell r="F10055" t="str">
            <v>P1</v>
          </cell>
          <cell r="G10055" t="str">
            <v>GPC</v>
          </cell>
          <cell r="H10055" t="str">
            <v>IH</v>
          </cell>
          <cell r="I10055" t="str">
            <v>0029185 - PECINOVSKY, DAVID</v>
          </cell>
        </row>
        <row r="10056">
          <cell r="A10056" t="str">
            <v>C62496IV</v>
          </cell>
          <cell r="B10056">
            <v>42185</v>
          </cell>
          <cell r="C10056" t="str">
            <v>C62496</v>
          </cell>
          <cell r="D10056" t="str">
            <v>Veterinary Support Services</v>
          </cell>
          <cell r="E10056" t="str">
            <v>ME</v>
          </cell>
          <cell r="F10056" t="str">
            <v>P1</v>
          </cell>
          <cell r="G10056" t="str">
            <v>SMALL</v>
          </cell>
          <cell r="H10056" t="str">
            <v>IV</v>
          </cell>
          <cell r="I10056" t="str">
            <v>0030848 - BGA INSURANCE AGENCY INC</v>
          </cell>
        </row>
        <row r="10057">
          <cell r="A10057" t="str">
            <v>C62499JH</v>
          </cell>
          <cell r="B10057">
            <v>42185</v>
          </cell>
          <cell r="C10057" t="str">
            <v>C62499</v>
          </cell>
          <cell r="D10057" t="str">
            <v>SJJ Operations</v>
          </cell>
          <cell r="E10057" t="str">
            <v>ME</v>
          </cell>
          <cell r="F10057" t="str">
            <v>P1</v>
          </cell>
          <cell r="G10057" t="str">
            <v>SMALL</v>
          </cell>
          <cell r="H10057" t="str">
            <v>JH</v>
          </cell>
          <cell r="I10057" t="str">
            <v>0029137 - F A PEABODY COMPANY</v>
          </cell>
        </row>
        <row r="10058">
          <cell r="A10058" t="str">
            <v>C62499PO</v>
          </cell>
          <cell r="B10058">
            <v>42185</v>
          </cell>
          <cell r="C10058" t="str">
            <v>C62499</v>
          </cell>
          <cell r="D10058" t="str">
            <v>SJJ Operations</v>
          </cell>
          <cell r="E10058" t="str">
            <v>ME</v>
          </cell>
          <cell r="F10058" t="str">
            <v>P1</v>
          </cell>
          <cell r="G10058" t="str">
            <v>SMALL</v>
          </cell>
          <cell r="H10058" t="str">
            <v>PO</v>
          </cell>
          <cell r="I10058" t="str">
            <v>0029137 - F A PEABODY COMPANY</v>
          </cell>
        </row>
        <row r="10059">
          <cell r="A10059" t="str">
            <v>C62500JH</v>
          </cell>
          <cell r="B10059">
            <v>42185</v>
          </cell>
          <cell r="C10059" t="str">
            <v>C62500</v>
          </cell>
          <cell r="D10059" t="str">
            <v>Pinelyne Furniture Inc</v>
          </cell>
          <cell r="E10059" t="str">
            <v>ME</v>
          </cell>
          <cell r="F10059" t="str">
            <v>P1</v>
          </cell>
          <cell r="G10059" t="str">
            <v>SMALL</v>
          </cell>
          <cell r="H10059" t="str">
            <v>JH</v>
          </cell>
          <cell r="I10059" t="str">
            <v>0030104 - CLARK INSURANCE</v>
          </cell>
        </row>
        <row r="10060">
          <cell r="A10060" t="str">
            <v>C62501JH</v>
          </cell>
          <cell r="B10060">
            <v>42185</v>
          </cell>
          <cell r="C10060" t="str">
            <v>C62501</v>
          </cell>
          <cell r="D10060" t="str">
            <v>Fore River Company</v>
          </cell>
          <cell r="E10060" t="str">
            <v>ME</v>
          </cell>
          <cell r="F10060" t="str">
            <v>P1</v>
          </cell>
          <cell r="G10060" t="str">
            <v>SMALL</v>
          </cell>
          <cell r="H10060" t="str">
            <v>JH</v>
          </cell>
          <cell r="I10060" t="str">
            <v>0029067 - ACADIA BENEFITS INC</v>
          </cell>
        </row>
        <row r="10061">
          <cell r="A10061" t="str">
            <v>C62503IV</v>
          </cell>
          <cell r="B10061">
            <v>42185</v>
          </cell>
          <cell r="C10061" t="str">
            <v>C62503</v>
          </cell>
          <cell r="D10061" t="str">
            <v>Retina Center of Maine LLC</v>
          </cell>
          <cell r="E10061" t="str">
            <v>ME</v>
          </cell>
          <cell r="F10061" t="str">
            <v>P1</v>
          </cell>
          <cell r="G10061" t="str">
            <v>SMALL</v>
          </cell>
          <cell r="H10061" t="str">
            <v>IV</v>
          </cell>
          <cell r="I10061" t="str">
            <v>0029077 - BAY AGENCY INC</v>
          </cell>
        </row>
        <row r="10062">
          <cell r="A10062" t="str">
            <v>C62504JH</v>
          </cell>
          <cell r="B10062">
            <v>42185</v>
          </cell>
          <cell r="C10062" t="str">
            <v>C62504</v>
          </cell>
          <cell r="D10062" t="str">
            <v>Sanders &amp; Hanstein, P.A.</v>
          </cell>
          <cell r="E10062" t="str">
            <v>ME</v>
          </cell>
          <cell r="F10062" t="str">
            <v>P1</v>
          </cell>
          <cell r="G10062" t="str">
            <v>SMALL</v>
          </cell>
          <cell r="H10062" t="str">
            <v>JH</v>
          </cell>
          <cell r="I10062" t="str">
            <v>0033051 - VARNEY AGENCY</v>
          </cell>
        </row>
        <row r="10063">
          <cell r="A10063" t="str">
            <v>C62505JH</v>
          </cell>
          <cell r="B10063">
            <v>42185</v>
          </cell>
          <cell r="C10063" t="str">
            <v>C62505</v>
          </cell>
          <cell r="D10063" t="str">
            <v>Evergreen Custom Printing, Inc.</v>
          </cell>
          <cell r="E10063" t="str">
            <v>ME</v>
          </cell>
          <cell r="F10063" t="str">
            <v>P1</v>
          </cell>
          <cell r="G10063" t="str">
            <v>SMALL</v>
          </cell>
          <cell r="H10063" t="str">
            <v>JH</v>
          </cell>
          <cell r="I10063" t="str">
            <v>0029161 - POIRIER, MARC R</v>
          </cell>
        </row>
        <row r="10064">
          <cell r="A10064" t="str">
            <v>C62506IH</v>
          </cell>
          <cell r="B10064">
            <v>42185</v>
          </cell>
          <cell r="C10064" t="str">
            <v>C62506</v>
          </cell>
          <cell r="D10064" t="str">
            <v>The Free-Dog Fence Co., Inc.</v>
          </cell>
          <cell r="E10064" t="str">
            <v>ME</v>
          </cell>
          <cell r="F10064" t="str">
            <v>P1</v>
          </cell>
          <cell r="G10064" t="str">
            <v>SMALL</v>
          </cell>
          <cell r="H10064" t="str">
            <v>IH</v>
          </cell>
          <cell r="I10064" t="str">
            <v>0029110 - CLARK INSURANCE</v>
          </cell>
        </row>
        <row r="10065">
          <cell r="A10065" t="str">
            <v>C62508IH</v>
          </cell>
          <cell r="B10065">
            <v>42185</v>
          </cell>
          <cell r="C10065" t="str">
            <v>C62508</v>
          </cell>
          <cell r="D10065" t="str">
            <v>Kimballs &amp; Dubes Garage Inc</v>
          </cell>
          <cell r="E10065" t="str">
            <v>ME</v>
          </cell>
          <cell r="F10065" t="str">
            <v>P1</v>
          </cell>
          <cell r="G10065" t="str">
            <v>SMALL</v>
          </cell>
          <cell r="H10065" t="str">
            <v>IH</v>
          </cell>
          <cell r="I10065" t="str">
            <v>0035076 - MAINE INSURANCE BENEFITS GROUP</v>
          </cell>
        </row>
        <row r="10066">
          <cell r="A10066" t="str">
            <v>C62509JM</v>
          </cell>
          <cell r="B10066">
            <v>42185</v>
          </cell>
          <cell r="C10066" t="str">
            <v>C62509</v>
          </cell>
          <cell r="D10066" t="str">
            <v>Bruno Enterprises Inc</v>
          </cell>
          <cell r="E10066" t="str">
            <v>NH</v>
          </cell>
          <cell r="F10066" t="str">
            <v>P1</v>
          </cell>
          <cell r="G10066" t="str">
            <v>SMALL</v>
          </cell>
          <cell r="H10066" t="str">
            <v>JM</v>
          </cell>
          <cell r="I10066" t="str">
            <v>0029030 - CLARK &amp; LAVEY</v>
          </cell>
        </row>
        <row r="10067">
          <cell r="A10067" t="str">
            <v>C62509JN</v>
          </cell>
          <cell r="B10067">
            <v>42185</v>
          </cell>
          <cell r="C10067" t="str">
            <v>C62509</v>
          </cell>
          <cell r="D10067" t="str">
            <v>Bruno Enterprises Inc</v>
          </cell>
          <cell r="E10067" t="str">
            <v>NH</v>
          </cell>
          <cell r="F10067" t="str">
            <v>P1</v>
          </cell>
          <cell r="G10067" t="str">
            <v>SMALL</v>
          </cell>
          <cell r="H10067" t="str">
            <v>JN</v>
          </cell>
          <cell r="I10067" t="str">
            <v>0029030 - CLARK &amp; LAVEY</v>
          </cell>
        </row>
        <row r="10068">
          <cell r="A10068" t="str">
            <v>C62511JM</v>
          </cell>
          <cell r="B10068">
            <v>42185</v>
          </cell>
          <cell r="C10068" t="str">
            <v>C62511</v>
          </cell>
          <cell r="D10068" t="str">
            <v>Remi-Sons Inc</v>
          </cell>
          <cell r="E10068" t="str">
            <v>NH</v>
          </cell>
          <cell r="F10068" t="str">
            <v>P1</v>
          </cell>
          <cell r="G10068" t="str">
            <v>SMALL</v>
          </cell>
          <cell r="H10068" t="str">
            <v>JM</v>
          </cell>
          <cell r="I10068" t="str">
            <v>0029322 - PEARSALL, SONIA R</v>
          </cell>
        </row>
        <row r="10069">
          <cell r="A10069" t="str">
            <v>C62512JH</v>
          </cell>
          <cell r="B10069">
            <v>42185</v>
          </cell>
          <cell r="C10069" t="str">
            <v>C62512</v>
          </cell>
          <cell r="D10069" t="str">
            <v>Sumner Sessions, Inc.</v>
          </cell>
          <cell r="E10069" t="str">
            <v>ME</v>
          </cell>
          <cell r="F10069" t="str">
            <v>P1</v>
          </cell>
          <cell r="G10069" t="str">
            <v>SMALL</v>
          </cell>
          <cell r="H10069" t="str">
            <v>JH</v>
          </cell>
          <cell r="I10069" t="str">
            <v>0029108 - BUSINESS INSURANCE AGENCY</v>
          </cell>
        </row>
        <row r="10070">
          <cell r="A10070" t="str">
            <v>C62513JM</v>
          </cell>
          <cell r="B10070">
            <v>42185</v>
          </cell>
          <cell r="C10070" t="str">
            <v>C62513</v>
          </cell>
          <cell r="D10070" t="str">
            <v>Black Ice Software LLC</v>
          </cell>
          <cell r="E10070" t="str">
            <v>NH</v>
          </cell>
          <cell r="F10070" t="str">
            <v>P1</v>
          </cell>
          <cell r="G10070" t="str">
            <v>SMALL</v>
          </cell>
          <cell r="H10070" t="str">
            <v>JM</v>
          </cell>
          <cell r="I10070" t="str">
            <v>0029039 - LIFETIME BENEFITS GROUP INC</v>
          </cell>
        </row>
        <row r="10071">
          <cell r="A10071" t="str">
            <v>C62516JM</v>
          </cell>
          <cell r="B10071">
            <v>42185</v>
          </cell>
          <cell r="C10071" t="str">
            <v>C62516</v>
          </cell>
          <cell r="D10071" t="str">
            <v>Baldwin &amp; Clarke</v>
          </cell>
          <cell r="E10071" t="str">
            <v>NH</v>
          </cell>
          <cell r="F10071" t="str">
            <v>P1</v>
          </cell>
          <cell r="G10071" t="str">
            <v>SMALL</v>
          </cell>
          <cell r="H10071" t="str">
            <v>JM</v>
          </cell>
          <cell r="I10071" t="str">
            <v>0029369 - PEARSALL, SONIA R</v>
          </cell>
        </row>
        <row r="10072">
          <cell r="A10072" t="str">
            <v>C62517JH</v>
          </cell>
          <cell r="B10072">
            <v>42185</v>
          </cell>
          <cell r="C10072" t="str">
            <v>C62517</v>
          </cell>
          <cell r="D10072" t="str">
            <v>Fraser Company, LLC</v>
          </cell>
          <cell r="E10072" t="str">
            <v>ME</v>
          </cell>
          <cell r="F10072" t="str">
            <v>P1</v>
          </cell>
          <cell r="G10072" t="str">
            <v>SMALL</v>
          </cell>
          <cell r="H10072" t="str">
            <v>JH</v>
          </cell>
          <cell r="I10072" t="str">
            <v>0032006 - PIKE, WILLIAM D</v>
          </cell>
        </row>
        <row r="10073">
          <cell r="A10073" t="str">
            <v>C62518JH</v>
          </cell>
          <cell r="B10073">
            <v>42185</v>
          </cell>
          <cell r="C10073" t="str">
            <v>C62518</v>
          </cell>
          <cell r="D10073" t="str">
            <v>Maine Earth</v>
          </cell>
          <cell r="E10073" t="str">
            <v>ME</v>
          </cell>
          <cell r="F10073" t="str">
            <v>P1</v>
          </cell>
          <cell r="G10073" t="str">
            <v>SMALL</v>
          </cell>
          <cell r="H10073" t="str">
            <v>JH</v>
          </cell>
          <cell r="I10073" t="str">
            <v>0029070 - CROSS INSURANCE</v>
          </cell>
        </row>
        <row r="10074">
          <cell r="A10074" t="str">
            <v>C62519JH</v>
          </cell>
          <cell r="B10074">
            <v>42185</v>
          </cell>
          <cell r="C10074" t="str">
            <v>C62519</v>
          </cell>
          <cell r="D10074" t="str">
            <v>T &amp; P Lumber, Inc.</v>
          </cell>
          <cell r="E10074" t="str">
            <v>ME</v>
          </cell>
          <cell r="F10074" t="str">
            <v>P1</v>
          </cell>
          <cell r="G10074" t="str">
            <v>SMALL</v>
          </cell>
          <cell r="H10074" t="str">
            <v>JH</v>
          </cell>
          <cell r="I10074" t="str">
            <v>0029113 - CROSS INSURANCE</v>
          </cell>
        </row>
        <row r="10075">
          <cell r="A10075" t="str">
            <v>C62520IV</v>
          </cell>
          <cell r="B10075">
            <v>42185</v>
          </cell>
          <cell r="C10075" t="str">
            <v>C62520</v>
          </cell>
          <cell r="D10075" t="str">
            <v>JM Reilly &amp; Sons</v>
          </cell>
          <cell r="E10075" t="str">
            <v>ME</v>
          </cell>
          <cell r="F10075" t="str">
            <v>P1</v>
          </cell>
          <cell r="G10075" t="str">
            <v>SMALL</v>
          </cell>
          <cell r="H10075" t="str">
            <v>IV</v>
          </cell>
          <cell r="I10075" t="str">
            <v>0034819 - SHIELDS, NICOLE D</v>
          </cell>
        </row>
        <row r="10076">
          <cell r="A10076" t="str">
            <v>C62521IV</v>
          </cell>
          <cell r="B10076">
            <v>42185</v>
          </cell>
          <cell r="C10076" t="str">
            <v>C62521</v>
          </cell>
          <cell r="D10076" t="str">
            <v>Alano Sports Wear, Inc.</v>
          </cell>
          <cell r="E10076" t="str">
            <v>ME</v>
          </cell>
          <cell r="F10076" t="str">
            <v>P1</v>
          </cell>
          <cell r="G10076" t="str">
            <v>SMALL</v>
          </cell>
          <cell r="H10076" t="str">
            <v>IV</v>
          </cell>
          <cell r="I10076" t="str">
            <v>0029123 - ALLEN FINANCIAL GROUP</v>
          </cell>
        </row>
        <row r="10077">
          <cell r="A10077" t="str">
            <v>C62522JH</v>
          </cell>
          <cell r="B10077">
            <v>42185</v>
          </cell>
          <cell r="C10077" t="str">
            <v>C62522</v>
          </cell>
          <cell r="D10077" t="str">
            <v>SBK Consulting, LLC</v>
          </cell>
          <cell r="E10077" t="str">
            <v>ME</v>
          </cell>
          <cell r="F10077" t="str">
            <v>P1</v>
          </cell>
          <cell r="G10077" t="str">
            <v>SMALL</v>
          </cell>
          <cell r="H10077" t="str">
            <v>JH</v>
          </cell>
          <cell r="I10077" t="str">
            <v>0029095 - BUSINESS INSURANCE AGENCY</v>
          </cell>
        </row>
        <row r="10078">
          <cell r="A10078" t="str">
            <v>C62523PO</v>
          </cell>
          <cell r="B10078">
            <v>42185</v>
          </cell>
          <cell r="C10078" t="str">
            <v>C62523</v>
          </cell>
          <cell r="D10078" t="str">
            <v>Waterfront Graphics &amp; Printing, LLC</v>
          </cell>
          <cell r="E10078" t="str">
            <v>ME</v>
          </cell>
          <cell r="F10078" t="str">
            <v>P1</v>
          </cell>
          <cell r="G10078" t="str">
            <v>SMALL</v>
          </cell>
          <cell r="H10078" t="str">
            <v>PO</v>
          </cell>
          <cell r="I10078" t="str">
            <v>0029087 - BUSINESS INSURANCE AGENCY</v>
          </cell>
        </row>
        <row r="10079">
          <cell r="A10079" t="str">
            <v>C62525IH</v>
          </cell>
          <cell r="B10079">
            <v>42185</v>
          </cell>
          <cell r="C10079" t="str">
            <v>C62525</v>
          </cell>
          <cell r="D10079" t="str">
            <v>Michael Waldman Plumbing &amp; Heating Inc</v>
          </cell>
          <cell r="E10079" t="str">
            <v>MA</v>
          </cell>
          <cell r="F10079" t="str">
            <v>P1</v>
          </cell>
          <cell r="G10079" t="str">
            <v>SMALL</v>
          </cell>
          <cell r="H10079" t="str">
            <v>IH</v>
          </cell>
          <cell r="I10079" t="str">
            <v>0029100 - TGA CROSS INSURANCE INC</v>
          </cell>
        </row>
        <row r="10080">
          <cell r="A10080" t="str">
            <v>C62526JH</v>
          </cell>
          <cell r="B10080">
            <v>42185</v>
          </cell>
          <cell r="C10080" t="str">
            <v>C62526</v>
          </cell>
          <cell r="D10080" t="str">
            <v>Beachmere Inn, Inc.</v>
          </cell>
          <cell r="E10080" t="str">
            <v>ME</v>
          </cell>
          <cell r="F10080" t="str">
            <v>P1</v>
          </cell>
          <cell r="G10080" t="str">
            <v>SMALL</v>
          </cell>
          <cell r="H10080" t="str">
            <v>JH</v>
          </cell>
          <cell r="I10080" t="str">
            <v>0029073 - BUSINESS INSURANCE AGENCY</v>
          </cell>
        </row>
        <row r="10081">
          <cell r="A10081" t="str">
            <v>C62528JH</v>
          </cell>
          <cell r="B10081">
            <v>42185</v>
          </cell>
          <cell r="C10081" t="str">
            <v>C62528</v>
          </cell>
          <cell r="D10081" t="str">
            <v>Center For Collaborative Psychotherapy</v>
          </cell>
          <cell r="E10081" t="str">
            <v>ME</v>
          </cell>
          <cell r="F10081" t="str">
            <v>P1</v>
          </cell>
          <cell r="G10081" t="str">
            <v>SMALL</v>
          </cell>
          <cell r="H10081" t="str">
            <v>JH</v>
          </cell>
          <cell r="I10081" t="str">
            <v>0031367 - BUSINESS INSURANCE AGENCY</v>
          </cell>
        </row>
        <row r="10082">
          <cell r="A10082" t="str">
            <v>C62530IA</v>
          </cell>
          <cell r="B10082">
            <v>42185</v>
          </cell>
          <cell r="C10082" t="str">
            <v>C62530</v>
          </cell>
          <cell r="D10082" t="str">
            <v>Delaware Life Insurance Company</v>
          </cell>
          <cell r="E10082" t="str">
            <v>MA</v>
          </cell>
          <cell r="F10082" t="str">
            <v>P1</v>
          </cell>
          <cell r="G10082" t="str">
            <v>ERF</v>
          </cell>
          <cell r="H10082" t="str">
            <v>IA</v>
          </cell>
          <cell r="I10082" t="str">
            <v>0030409 - GIALAMAS, NICHOLAS THOMAS</v>
          </cell>
        </row>
        <row r="10083">
          <cell r="A10083" t="str">
            <v>C62530IH</v>
          </cell>
          <cell r="B10083">
            <v>42185</v>
          </cell>
          <cell r="C10083" t="str">
            <v>C62530</v>
          </cell>
          <cell r="D10083" t="str">
            <v>Delaware Life Insurance Company</v>
          </cell>
          <cell r="E10083" t="str">
            <v>MA</v>
          </cell>
          <cell r="F10083" t="str">
            <v>P1</v>
          </cell>
          <cell r="G10083" t="str">
            <v>ERF</v>
          </cell>
          <cell r="H10083" t="str">
            <v>IH</v>
          </cell>
          <cell r="I10083" t="str">
            <v>0030409 - GIALAMAS, NICHOLAS THOMAS</v>
          </cell>
        </row>
        <row r="10084">
          <cell r="A10084" t="str">
            <v>C62530IV</v>
          </cell>
          <cell r="B10084">
            <v>42185</v>
          </cell>
          <cell r="C10084" t="str">
            <v>C62530</v>
          </cell>
          <cell r="D10084" t="str">
            <v>Delaware Life Insurance Company</v>
          </cell>
          <cell r="E10084" t="str">
            <v>MA</v>
          </cell>
          <cell r="F10084" t="str">
            <v>P1</v>
          </cell>
          <cell r="G10084" t="str">
            <v>ERF</v>
          </cell>
          <cell r="H10084" t="str">
            <v>IV</v>
          </cell>
          <cell r="I10084" t="str">
            <v>0030409 - GIALAMAS, NICHOLAS THOMAS</v>
          </cell>
        </row>
        <row r="10085">
          <cell r="A10085" t="str">
            <v>C62532JH</v>
          </cell>
          <cell r="B10085">
            <v>42185</v>
          </cell>
          <cell r="C10085" t="str">
            <v>C62532</v>
          </cell>
          <cell r="D10085" t="str">
            <v>Leonardo &amp; Company, CPA</v>
          </cell>
          <cell r="E10085" t="str">
            <v>ME</v>
          </cell>
          <cell r="F10085" t="str">
            <v>P1</v>
          </cell>
          <cell r="G10085" t="str">
            <v>SMALL</v>
          </cell>
          <cell r="H10085" t="str">
            <v>JH</v>
          </cell>
          <cell r="I10085" t="str">
            <v>0029199 - SBIA STRATEGIC BENEFIT &amp;</v>
          </cell>
        </row>
        <row r="10086">
          <cell r="A10086" t="str">
            <v>C62534JH</v>
          </cell>
          <cell r="B10086">
            <v>42185</v>
          </cell>
          <cell r="C10086" t="str">
            <v>C62534</v>
          </cell>
          <cell r="D10086" t="str">
            <v>Ray Plumbing, Inc.</v>
          </cell>
          <cell r="E10086" t="str">
            <v>ME</v>
          </cell>
          <cell r="F10086" t="str">
            <v>P1</v>
          </cell>
          <cell r="G10086" t="str">
            <v>SMALL</v>
          </cell>
          <cell r="H10086" t="str">
            <v>JH</v>
          </cell>
          <cell r="I10086" t="str">
            <v>0029094 - CROSS INSURANCE</v>
          </cell>
        </row>
        <row r="10087">
          <cell r="A10087" t="str">
            <v>C62535IH</v>
          </cell>
          <cell r="B10087">
            <v>42185</v>
          </cell>
          <cell r="C10087" t="str">
            <v>C62535</v>
          </cell>
          <cell r="D10087" t="str">
            <v>Hallowell Family Practice</v>
          </cell>
          <cell r="E10087" t="str">
            <v>ME</v>
          </cell>
          <cell r="F10087" t="str">
            <v>P1</v>
          </cell>
          <cell r="G10087" t="str">
            <v>SMALL</v>
          </cell>
          <cell r="H10087" t="str">
            <v>IH</v>
          </cell>
          <cell r="I10087" t="str">
            <v>0029160 - SBIA STRATEGIC BENEFIT &amp;</v>
          </cell>
        </row>
        <row r="10088">
          <cell r="A10088" t="str">
            <v>C62536IH</v>
          </cell>
          <cell r="B10088">
            <v>42185</v>
          </cell>
          <cell r="C10088" t="str">
            <v>C62536</v>
          </cell>
          <cell r="D10088" t="str">
            <v>Wiles Funeral Home, Inc.</v>
          </cell>
          <cell r="E10088" t="str">
            <v>ME</v>
          </cell>
          <cell r="F10088" t="str">
            <v>P1</v>
          </cell>
          <cell r="G10088" t="str">
            <v>SMALL</v>
          </cell>
          <cell r="H10088" t="str">
            <v>IH</v>
          </cell>
          <cell r="I10088" t="str">
            <v>0029079 - EASTERN BENEFITS GROUP</v>
          </cell>
        </row>
        <row r="10089">
          <cell r="A10089" t="str">
            <v>C62541JH</v>
          </cell>
          <cell r="B10089">
            <v>42185</v>
          </cell>
          <cell r="C10089" t="str">
            <v>C62541</v>
          </cell>
          <cell r="D10089" t="str">
            <v>Dahlgren Construction</v>
          </cell>
          <cell r="E10089" t="str">
            <v>ME</v>
          </cell>
          <cell r="F10089" t="str">
            <v>P1</v>
          </cell>
          <cell r="G10089" t="str">
            <v>SMALL</v>
          </cell>
          <cell r="H10089" t="str">
            <v>JH</v>
          </cell>
          <cell r="I10089" t="str">
            <v>0030128 - CLARK INSURANCE</v>
          </cell>
        </row>
        <row r="10090">
          <cell r="A10090" t="str">
            <v>C62543IV</v>
          </cell>
          <cell r="B10090">
            <v>42185</v>
          </cell>
          <cell r="C10090" t="str">
            <v>C62543</v>
          </cell>
          <cell r="D10090" t="str">
            <v>Southern Maine Geriatrics Associates</v>
          </cell>
          <cell r="E10090" t="str">
            <v>ME</v>
          </cell>
          <cell r="F10090" t="str">
            <v>P1</v>
          </cell>
          <cell r="G10090" t="str">
            <v>SMALL</v>
          </cell>
          <cell r="H10090" t="str">
            <v>IV</v>
          </cell>
          <cell r="I10090" t="str">
            <v>0029172 - NORTON FINANCIAL SERVICES INC</v>
          </cell>
        </row>
        <row r="10091">
          <cell r="A10091" t="str">
            <v>C62546IV</v>
          </cell>
          <cell r="B10091">
            <v>42185</v>
          </cell>
          <cell r="C10091" t="str">
            <v>C62546</v>
          </cell>
          <cell r="D10091" t="str">
            <v>Ironwood Maine, LLC</v>
          </cell>
          <cell r="E10091" t="str">
            <v>ME</v>
          </cell>
          <cell r="F10091" t="str">
            <v>P1</v>
          </cell>
          <cell r="G10091" t="str">
            <v>SMALL</v>
          </cell>
          <cell r="H10091" t="str">
            <v>IV</v>
          </cell>
          <cell r="I10091" t="str">
            <v>0029089 - LONTINE JR, BERNARD J</v>
          </cell>
        </row>
        <row r="10092">
          <cell r="A10092" t="str">
            <v>C62547JH</v>
          </cell>
          <cell r="B10092">
            <v>42185</v>
          </cell>
          <cell r="C10092" t="str">
            <v>C62547</v>
          </cell>
          <cell r="D10092" t="str">
            <v>Brewster House Inn, Inc.</v>
          </cell>
          <cell r="E10092" t="str">
            <v>ME</v>
          </cell>
          <cell r="F10092" t="str">
            <v>P1</v>
          </cell>
          <cell r="G10092" t="str">
            <v>SMALL</v>
          </cell>
          <cell r="H10092" t="str">
            <v>JH</v>
          </cell>
          <cell r="I10092" t="str">
            <v>0029356 - BUSINESS INSURANCE AGENCY</v>
          </cell>
        </row>
        <row r="10093">
          <cell r="A10093" t="str">
            <v>C62548JH</v>
          </cell>
          <cell r="B10093">
            <v>42185</v>
          </cell>
          <cell r="C10093" t="str">
            <v>C62548</v>
          </cell>
          <cell r="D10093" t="str">
            <v>R.A. Peterson &amp; Associates</v>
          </cell>
          <cell r="E10093" t="str">
            <v>ME</v>
          </cell>
          <cell r="F10093" t="str">
            <v>P1</v>
          </cell>
          <cell r="G10093" t="str">
            <v>SMALL</v>
          </cell>
          <cell r="H10093" t="str">
            <v>JH</v>
          </cell>
          <cell r="I10093" t="str">
            <v>0029142 - JACOBSOHN, MARK S</v>
          </cell>
        </row>
        <row r="10094">
          <cell r="A10094" t="str">
            <v>C62549JH</v>
          </cell>
          <cell r="B10094">
            <v>42185</v>
          </cell>
          <cell r="C10094" t="str">
            <v>C62549</v>
          </cell>
          <cell r="D10094" t="str">
            <v>Perry, Fitts, Boulette &amp; Fitton, CPA's</v>
          </cell>
          <cell r="E10094" t="str">
            <v>ME</v>
          </cell>
          <cell r="F10094" t="str">
            <v>P1</v>
          </cell>
          <cell r="G10094" t="str">
            <v>SMALL</v>
          </cell>
          <cell r="H10094" t="str">
            <v>JH</v>
          </cell>
          <cell r="I10094" t="str">
            <v>0030615 - B &amp; B HOLDINGS INC</v>
          </cell>
        </row>
        <row r="10095">
          <cell r="A10095" t="str">
            <v>C62550IV</v>
          </cell>
          <cell r="B10095">
            <v>42185</v>
          </cell>
          <cell r="C10095" t="str">
            <v>C62550</v>
          </cell>
          <cell r="D10095" t="str">
            <v>Paragon Business Services LLC</v>
          </cell>
          <cell r="E10095" t="str">
            <v>NH</v>
          </cell>
          <cell r="F10095" t="str">
            <v>P1</v>
          </cell>
          <cell r="G10095" t="str">
            <v>SMALL</v>
          </cell>
          <cell r="H10095" t="str">
            <v>IV</v>
          </cell>
          <cell r="I10095" t="str">
            <v>0029372 - NEW ENGLAND EMPLOYEE BENEFITS COUNCIL</v>
          </cell>
        </row>
        <row r="10096">
          <cell r="A10096" t="str">
            <v>C62552JH</v>
          </cell>
          <cell r="B10096">
            <v>42185</v>
          </cell>
          <cell r="C10096" t="str">
            <v>C62552</v>
          </cell>
          <cell r="D10096" t="str">
            <v>Becker Construction</v>
          </cell>
          <cell r="E10096" t="str">
            <v>ME</v>
          </cell>
          <cell r="F10096" t="str">
            <v>P1</v>
          </cell>
          <cell r="G10096" t="str">
            <v>SMALL</v>
          </cell>
          <cell r="H10096" t="str">
            <v>JH</v>
          </cell>
          <cell r="I10096" t="str">
            <v>0029326 - BUSINESS INSURANCE AGENCY</v>
          </cell>
        </row>
        <row r="10097">
          <cell r="A10097" t="str">
            <v>C62553PO</v>
          </cell>
          <cell r="B10097">
            <v>42185</v>
          </cell>
          <cell r="C10097" t="str">
            <v>C62553</v>
          </cell>
          <cell r="D10097" t="str">
            <v>Prouts Neck Country Club</v>
          </cell>
          <cell r="E10097" t="str">
            <v>ME</v>
          </cell>
          <cell r="F10097" t="str">
            <v>P1</v>
          </cell>
          <cell r="G10097" t="str">
            <v>SMALL</v>
          </cell>
          <cell r="H10097" t="str">
            <v>PO</v>
          </cell>
          <cell r="I10097" t="str">
            <v>0029085 - BUSINESS INSURANCE AGENCY</v>
          </cell>
        </row>
        <row r="10098">
          <cell r="A10098" t="str">
            <v>C62557JH</v>
          </cell>
          <cell r="B10098">
            <v>42185</v>
          </cell>
          <cell r="C10098" t="str">
            <v>C62557</v>
          </cell>
          <cell r="D10098" t="str">
            <v>Eyes on Rosemont</v>
          </cell>
          <cell r="E10098" t="str">
            <v>ME</v>
          </cell>
          <cell r="F10098" t="str">
            <v>P1</v>
          </cell>
          <cell r="G10098" t="str">
            <v>SMALL</v>
          </cell>
          <cell r="H10098" t="str">
            <v>JH</v>
          </cell>
          <cell r="I10098" t="str">
            <v>0030845 - BGA INSURANCE AGENCY INC</v>
          </cell>
        </row>
        <row r="10099">
          <cell r="A10099" t="str">
            <v>C62561IH</v>
          </cell>
          <cell r="B10099">
            <v>42185</v>
          </cell>
          <cell r="C10099" t="str">
            <v>C62561</v>
          </cell>
          <cell r="D10099" t="str">
            <v>Presque Isle Animal Hospital</v>
          </cell>
          <cell r="E10099" t="str">
            <v>ME</v>
          </cell>
          <cell r="F10099" t="str">
            <v>P1</v>
          </cell>
          <cell r="G10099" t="str">
            <v>SMALL</v>
          </cell>
          <cell r="H10099" t="str">
            <v>IH</v>
          </cell>
          <cell r="I10099" t="str">
            <v>0029122 - BARRESI FINANCIAL INC</v>
          </cell>
        </row>
        <row r="10100">
          <cell r="A10100" t="str">
            <v>C62561JH</v>
          </cell>
          <cell r="B10100">
            <v>42185</v>
          </cell>
          <cell r="C10100" t="str">
            <v>C62561</v>
          </cell>
          <cell r="D10100" t="str">
            <v>Presque Isle Animal Hospital</v>
          </cell>
          <cell r="E10100" t="str">
            <v>ME</v>
          </cell>
          <cell r="F10100" t="str">
            <v>P1</v>
          </cell>
          <cell r="G10100" t="str">
            <v>SMALL</v>
          </cell>
          <cell r="H10100" t="str">
            <v>JH</v>
          </cell>
          <cell r="I10100" t="str">
            <v>0029122 - BARRESI FINANCIAL INC</v>
          </cell>
        </row>
        <row r="10101">
          <cell r="A10101" t="str">
            <v>C62563IH</v>
          </cell>
          <cell r="B10101">
            <v>42185</v>
          </cell>
          <cell r="C10101" t="str">
            <v>C62563</v>
          </cell>
          <cell r="D10101" t="str">
            <v>Michael Lincourt MD</v>
          </cell>
          <cell r="E10101" t="str">
            <v>ME</v>
          </cell>
          <cell r="F10101" t="str">
            <v>P1</v>
          </cell>
          <cell r="G10101" t="str">
            <v>SMALL</v>
          </cell>
          <cell r="H10101" t="str">
            <v>IH</v>
          </cell>
          <cell r="I10101" t="str">
            <v>0030841 - BGA INSURANCE AGENCY INC</v>
          </cell>
        </row>
        <row r="10102">
          <cell r="A10102" t="str">
            <v>C62565JA</v>
          </cell>
          <cell r="B10102">
            <v>42185</v>
          </cell>
          <cell r="C10102" t="str">
            <v>C62565</v>
          </cell>
          <cell r="D10102" t="str">
            <v>Grant Stanton Produce Co Inc</v>
          </cell>
          <cell r="E10102" t="str">
            <v>MA</v>
          </cell>
          <cell r="F10102" t="str">
            <v>P1</v>
          </cell>
          <cell r="G10102" t="str">
            <v>SMALL</v>
          </cell>
          <cell r="H10102" t="str">
            <v>JA</v>
          </cell>
          <cell r="I10102" t="str">
            <v>0030795 - UNITED BUSINESSMANS INSURANCE AGENCY</v>
          </cell>
        </row>
        <row r="10103">
          <cell r="A10103" t="str">
            <v>C62566IV</v>
          </cell>
          <cell r="B10103">
            <v>42185</v>
          </cell>
          <cell r="C10103" t="str">
            <v>C62566</v>
          </cell>
          <cell r="D10103" t="str">
            <v>Dividers Plus Inc</v>
          </cell>
          <cell r="E10103" t="str">
            <v>NH</v>
          </cell>
          <cell r="F10103" t="str">
            <v>P1</v>
          </cell>
          <cell r="G10103" t="str">
            <v>SMALL</v>
          </cell>
          <cell r="H10103" t="str">
            <v>IV</v>
          </cell>
          <cell r="I10103" t="str">
            <v>0029298 - PAYCHEX AGENCY INC</v>
          </cell>
        </row>
        <row r="10104">
          <cell r="A10104" t="str">
            <v>C62567JH</v>
          </cell>
          <cell r="B10104">
            <v>42185</v>
          </cell>
          <cell r="C10104" t="str">
            <v>C62567</v>
          </cell>
          <cell r="D10104" t="str">
            <v>Campbell's Used Auto Parts, Inc.</v>
          </cell>
          <cell r="E10104" t="str">
            <v>ME</v>
          </cell>
          <cell r="F10104" t="str">
            <v>P1</v>
          </cell>
          <cell r="G10104" t="str">
            <v>SMALL</v>
          </cell>
          <cell r="H10104" t="str">
            <v>JH</v>
          </cell>
          <cell r="I10104" t="str">
            <v>0029358 - POIRIER, MARC R</v>
          </cell>
        </row>
        <row r="10105">
          <cell r="A10105" t="str">
            <v>C62568IV</v>
          </cell>
          <cell r="B10105">
            <v>42185</v>
          </cell>
          <cell r="C10105" t="str">
            <v>C62568</v>
          </cell>
          <cell r="D10105" t="str">
            <v>Innovative Therapy, LLC</v>
          </cell>
          <cell r="E10105" t="str">
            <v>ME</v>
          </cell>
          <cell r="F10105" t="str">
            <v>P1</v>
          </cell>
          <cell r="G10105" t="str">
            <v>SMALL</v>
          </cell>
          <cell r="H10105" t="str">
            <v>IV</v>
          </cell>
          <cell r="I10105" t="str">
            <v>0029280 - JONES-HOXIE CORPORATION</v>
          </cell>
        </row>
        <row r="10106">
          <cell r="A10106" t="str">
            <v>C62569IH</v>
          </cell>
          <cell r="B10106">
            <v>42185</v>
          </cell>
          <cell r="C10106" t="str">
            <v>C62569</v>
          </cell>
          <cell r="D10106" t="str">
            <v>Fortin Construction, Inc.</v>
          </cell>
          <cell r="E10106" t="str">
            <v>ME</v>
          </cell>
          <cell r="F10106" t="str">
            <v>P1</v>
          </cell>
          <cell r="G10106" t="str">
            <v>SMALL</v>
          </cell>
          <cell r="H10106" t="str">
            <v>IH</v>
          </cell>
          <cell r="I10106" t="str">
            <v>0035306 - BUSINESS INSURANCE AGENCY</v>
          </cell>
        </row>
        <row r="10107">
          <cell r="A10107" t="str">
            <v>C62569PO</v>
          </cell>
          <cell r="B10107">
            <v>42185</v>
          </cell>
          <cell r="C10107" t="str">
            <v>C62569</v>
          </cell>
          <cell r="D10107" t="str">
            <v>Fortin Construction, Inc.</v>
          </cell>
          <cell r="E10107" t="str">
            <v>ME</v>
          </cell>
          <cell r="F10107" t="str">
            <v>P1</v>
          </cell>
          <cell r="G10107" t="str">
            <v>SMALL</v>
          </cell>
          <cell r="H10107" t="str">
            <v>PO</v>
          </cell>
          <cell r="I10107" t="str">
            <v>0035306 - BUSINESS INSURANCE AGENCY</v>
          </cell>
        </row>
        <row r="10108">
          <cell r="A10108" t="str">
            <v>C62571JM</v>
          </cell>
          <cell r="B10108">
            <v>42185</v>
          </cell>
          <cell r="C10108" t="str">
            <v>C62571</v>
          </cell>
          <cell r="D10108" t="str">
            <v>Dunbarton Telephone Company</v>
          </cell>
          <cell r="E10108" t="str">
            <v>NH</v>
          </cell>
          <cell r="F10108" t="str">
            <v>P1</v>
          </cell>
          <cell r="G10108" t="str">
            <v>SMALL</v>
          </cell>
          <cell r="H10108" t="str">
            <v>JM</v>
          </cell>
          <cell r="I10108" t="str">
            <v>0029309 - NEW ENGLAND EMPLOYEE BENEFITS COUNCIL</v>
          </cell>
        </row>
        <row r="10109">
          <cell r="A10109" t="str">
            <v>C62574IV</v>
          </cell>
          <cell r="B10109">
            <v>42185</v>
          </cell>
          <cell r="C10109" t="str">
            <v>C62574</v>
          </cell>
          <cell r="D10109" t="str">
            <v>SgurrEnergy, Inc</v>
          </cell>
          <cell r="E10109" t="str">
            <v>ME</v>
          </cell>
          <cell r="F10109" t="str">
            <v>P1</v>
          </cell>
          <cell r="G10109" t="str">
            <v>SMALL</v>
          </cell>
          <cell r="H10109" t="str">
            <v>IV</v>
          </cell>
          <cell r="I10109" t="str">
            <v>0029370 - ACADIA BENEFITS INC</v>
          </cell>
        </row>
        <row r="10110">
          <cell r="A10110" t="str">
            <v>C62575IV</v>
          </cell>
          <cell r="B10110">
            <v>42185</v>
          </cell>
          <cell r="C10110" t="str">
            <v>C62575</v>
          </cell>
          <cell r="D10110" t="str">
            <v>Sol Food Group, LLC</v>
          </cell>
          <cell r="E10110" t="str">
            <v>ME</v>
          </cell>
          <cell r="F10110" t="str">
            <v>P1</v>
          </cell>
          <cell r="G10110" t="str">
            <v>SMALL</v>
          </cell>
          <cell r="H10110" t="str">
            <v>IV</v>
          </cell>
          <cell r="I10110" t="str">
            <v>0029111 - BUSINESS INSURANCE AGENCY</v>
          </cell>
        </row>
        <row r="10111">
          <cell r="A10111" t="str">
            <v>C62577IV</v>
          </cell>
          <cell r="B10111">
            <v>42185</v>
          </cell>
          <cell r="C10111" t="str">
            <v>C62577</v>
          </cell>
          <cell r="D10111" t="str">
            <v>County Electric Inc</v>
          </cell>
          <cell r="E10111" t="str">
            <v>ME</v>
          </cell>
          <cell r="F10111" t="str">
            <v>P1</v>
          </cell>
          <cell r="G10111" t="str">
            <v>SMALL</v>
          </cell>
          <cell r="H10111" t="str">
            <v>IV</v>
          </cell>
          <cell r="I10111" t="str">
            <v>0029090 - GREEN, CRAIG R</v>
          </cell>
        </row>
        <row r="10112">
          <cell r="A10112" t="str">
            <v>C62580JH</v>
          </cell>
          <cell r="B10112">
            <v>42185</v>
          </cell>
          <cell r="C10112" t="str">
            <v>C62580</v>
          </cell>
          <cell r="D10112" t="str">
            <v>Mike's Appliance Repair, Inc.</v>
          </cell>
          <cell r="E10112" t="str">
            <v>ME</v>
          </cell>
          <cell r="F10112" t="str">
            <v>P1</v>
          </cell>
          <cell r="G10112" t="str">
            <v>SMALL</v>
          </cell>
          <cell r="H10112" t="str">
            <v>JH</v>
          </cell>
          <cell r="I10112" t="str">
            <v>0029327 - BUSINESS INSURANCE AGENCY</v>
          </cell>
        </row>
        <row r="10113">
          <cell r="A10113" t="str">
            <v>C62582IH</v>
          </cell>
          <cell r="B10113">
            <v>42185</v>
          </cell>
          <cell r="C10113" t="str">
            <v>C62582</v>
          </cell>
          <cell r="D10113" t="str">
            <v>Youth &amp; Family Outreach</v>
          </cell>
          <cell r="E10113" t="str">
            <v>ME</v>
          </cell>
          <cell r="F10113" t="str">
            <v>P1</v>
          </cell>
          <cell r="G10113" t="str">
            <v>SMALL</v>
          </cell>
          <cell r="H10113" t="str">
            <v>IH</v>
          </cell>
          <cell r="I10113" t="str">
            <v>0029336 - BUSINESS INSURANCE AGENCY</v>
          </cell>
        </row>
        <row r="10114">
          <cell r="A10114" t="str">
            <v>C62582JH</v>
          </cell>
          <cell r="B10114">
            <v>42185</v>
          </cell>
          <cell r="C10114" t="str">
            <v>C62582</v>
          </cell>
          <cell r="D10114" t="str">
            <v>Youth &amp; Family Outreach</v>
          </cell>
          <cell r="E10114" t="str">
            <v>ME</v>
          </cell>
          <cell r="F10114" t="str">
            <v>P1</v>
          </cell>
          <cell r="G10114" t="str">
            <v>SMALL</v>
          </cell>
          <cell r="H10114" t="str">
            <v>JH</v>
          </cell>
          <cell r="I10114" t="str">
            <v>0029336 - BUSINESS INSURANCE AGENCY</v>
          </cell>
        </row>
        <row r="10115">
          <cell r="A10115" t="str">
            <v>C62584IV</v>
          </cell>
          <cell r="B10115">
            <v>42185</v>
          </cell>
          <cell r="C10115" t="str">
            <v>C62584</v>
          </cell>
          <cell r="D10115" t="str">
            <v>J. Weston Walch Publisher</v>
          </cell>
          <cell r="E10115" t="str">
            <v>ME</v>
          </cell>
          <cell r="F10115" t="str">
            <v>P1</v>
          </cell>
          <cell r="G10115" t="str">
            <v>SMALL</v>
          </cell>
          <cell r="H10115" t="str">
            <v>IV</v>
          </cell>
          <cell r="I10115" t="str">
            <v>0029383 - NORTON FINANCIAL SERVICES INC</v>
          </cell>
        </row>
        <row r="10116">
          <cell r="A10116" t="str">
            <v>C62584PO</v>
          </cell>
          <cell r="B10116">
            <v>42185</v>
          </cell>
          <cell r="C10116" t="str">
            <v>C62584</v>
          </cell>
          <cell r="D10116" t="str">
            <v>J. Weston Walch Publisher</v>
          </cell>
          <cell r="E10116" t="str">
            <v>ME</v>
          </cell>
          <cell r="F10116" t="str">
            <v>P1</v>
          </cell>
          <cell r="G10116" t="str">
            <v>SMALL</v>
          </cell>
          <cell r="H10116" t="str">
            <v>PO</v>
          </cell>
          <cell r="I10116" t="str">
            <v>0029383 - NORTON FINANCIAL SERVICES INC</v>
          </cell>
        </row>
        <row r="10117">
          <cell r="A10117" t="str">
            <v>C62585JR</v>
          </cell>
          <cell r="B10117">
            <v>42185</v>
          </cell>
          <cell r="C10117" t="str">
            <v>C62585</v>
          </cell>
          <cell r="D10117" t="str">
            <v>Kintempo Hair Salon</v>
          </cell>
          <cell r="E10117" t="str">
            <v>NH</v>
          </cell>
          <cell r="F10117" t="str">
            <v>P1</v>
          </cell>
          <cell r="G10117" t="str">
            <v>SMALL</v>
          </cell>
          <cell r="H10117" t="str">
            <v>JR</v>
          </cell>
          <cell r="I10117" t="str">
            <v>0031881 - CGI EMPLOYEE BENEFITS GROUP</v>
          </cell>
        </row>
        <row r="10118">
          <cell r="A10118" t="str">
            <v>C62586IH</v>
          </cell>
          <cell r="B10118">
            <v>42185</v>
          </cell>
          <cell r="C10118" t="str">
            <v>C62586</v>
          </cell>
          <cell r="D10118" t="str">
            <v>ABC Moving Services Inc</v>
          </cell>
          <cell r="E10118" t="str">
            <v>MA</v>
          </cell>
          <cell r="F10118" t="str">
            <v>P1</v>
          </cell>
          <cell r="G10118" t="str">
            <v>SMALL</v>
          </cell>
          <cell r="H10118" t="str">
            <v>IH</v>
          </cell>
          <cell r="I10118" t="str">
            <v>0034821 - DIGITAL INSURANCE AGENCY INC</v>
          </cell>
        </row>
        <row r="10119">
          <cell r="A10119" t="str">
            <v>C62587JH</v>
          </cell>
          <cell r="B10119">
            <v>42185</v>
          </cell>
          <cell r="C10119" t="str">
            <v>C62587</v>
          </cell>
          <cell r="D10119" t="str">
            <v>Joshua Bate Trading</v>
          </cell>
          <cell r="E10119" t="str">
            <v>ME</v>
          </cell>
          <cell r="F10119" t="str">
            <v>P1</v>
          </cell>
          <cell r="G10119" t="str">
            <v>SMALL</v>
          </cell>
          <cell r="H10119" t="str">
            <v>JH</v>
          </cell>
          <cell r="I10119" t="str">
            <v>0030155 - SBIA STRATEGIC BENEFIT &amp;</v>
          </cell>
        </row>
        <row r="10120">
          <cell r="A10120" t="str">
            <v>C62588IA</v>
          </cell>
          <cell r="B10120">
            <v>42185</v>
          </cell>
          <cell r="C10120" t="str">
            <v>C62588</v>
          </cell>
          <cell r="D10120" t="str">
            <v>Merrimack Valley Corporation</v>
          </cell>
          <cell r="E10120" t="str">
            <v>MA</v>
          </cell>
          <cell r="F10120" t="str">
            <v>P1</v>
          </cell>
          <cell r="G10120" t="str">
            <v>CRC</v>
          </cell>
          <cell r="H10120" t="str">
            <v>IA</v>
          </cell>
          <cell r="I10120" t="str">
            <v>0029486 - HUB INTERNATIONAL NEW ENGLAND LLC</v>
          </cell>
        </row>
        <row r="10121">
          <cell r="A10121" t="str">
            <v>C62588JB</v>
          </cell>
          <cell r="B10121">
            <v>42185</v>
          </cell>
          <cell r="C10121" t="str">
            <v>C62588</v>
          </cell>
          <cell r="D10121" t="str">
            <v>Merrimack Valley Corporation</v>
          </cell>
          <cell r="E10121" t="str">
            <v>MA</v>
          </cell>
          <cell r="F10121" t="str">
            <v>P1</v>
          </cell>
          <cell r="G10121" t="str">
            <v>CRC</v>
          </cell>
          <cell r="H10121" t="str">
            <v>JB</v>
          </cell>
          <cell r="I10121" t="str">
            <v>0029486 - HUB INTERNATIONAL NEW ENGLAND LLC</v>
          </cell>
        </row>
        <row r="10122">
          <cell r="A10122" t="str">
            <v>C62589IH</v>
          </cell>
          <cell r="B10122">
            <v>42185</v>
          </cell>
          <cell r="C10122" t="str">
            <v>C62589</v>
          </cell>
          <cell r="D10122" t="str">
            <v>Camp Walden, Inc.</v>
          </cell>
          <cell r="E10122" t="str">
            <v>ME</v>
          </cell>
          <cell r="F10122" t="str">
            <v>P1</v>
          </cell>
          <cell r="G10122" t="str">
            <v>SMALL</v>
          </cell>
          <cell r="H10122" t="str">
            <v>IH</v>
          </cell>
          <cell r="I10122" t="str">
            <v>0029367 - PAQUIN &amp; CARROLL LLC</v>
          </cell>
        </row>
        <row r="10123">
          <cell r="A10123" t="str">
            <v>C62590IH</v>
          </cell>
          <cell r="B10123">
            <v>42185</v>
          </cell>
          <cell r="C10123" t="str">
            <v>C62590</v>
          </cell>
          <cell r="D10123" t="str">
            <v>MyJove Corporation</v>
          </cell>
          <cell r="E10123" t="str">
            <v>MA</v>
          </cell>
          <cell r="F10123" t="str">
            <v>P1</v>
          </cell>
          <cell r="G10123" t="str">
            <v>CRC</v>
          </cell>
          <cell r="H10123" t="str">
            <v>IH</v>
          </cell>
          <cell r="I10123" t="str">
            <v>0029636 - NORTHERN BENEFITS OF MAINE LLC</v>
          </cell>
        </row>
        <row r="10124">
          <cell r="A10124" t="str">
            <v>C62591IV</v>
          </cell>
          <cell r="B10124">
            <v>42185</v>
          </cell>
          <cell r="C10124" t="str">
            <v>C62591</v>
          </cell>
          <cell r="D10124" t="str">
            <v>DLK Enterprises, Inc.</v>
          </cell>
          <cell r="E10124" t="str">
            <v>ME</v>
          </cell>
          <cell r="F10124" t="str">
            <v>P1</v>
          </cell>
          <cell r="G10124" t="str">
            <v>SMALL</v>
          </cell>
          <cell r="H10124" t="str">
            <v>IV</v>
          </cell>
          <cell r="I10124" t="str">
            <v>0029102 - BUSINESS INSURANCE AGENCY</v>
          </cell>
        </row>
        <row r="10125">
          <cell r="A10125" t="str">
            <v>C62591JH</v>
          </cell>
          <cell r="B10125">
            <v>42185</v>
          </cell>
          <cell r="C10125" t="str">
            <v>C62591</v>
          </cell>
          <cell r="D10125" t="str">
            <v>DLK Enterprises, Inc.</v>
          </cell>
          <cell r="E10125" t="str">
            <v>ME</v>
          </cell>
          <cell r="F10125" t="str">
            <v>P1</v>
          </cell>
          <cell r="G10125" t="str">
            <v>SMALL</v>
          </cell>
          <cell r="H10125" t="str">
            <v>JH</v>
          </cell>
          <cell r="I10125" t="str">
            <v>0029102 - BUSINESS INSURANCE AGENCY</v>
          </cell>
        </row>
        <row r="10126">
          <cell r="A10126" t="str">
            <v>C62594JH</v>
          </cell>
          <cell r="B10126">
            <v>42185</v>
          </cell>
          <cell r="C10126" t="str">
            <v>C62594</v>
          </cell>
          <cell r="D10126" t="str">
            <v>Libby Brothers, Inc.</v>
          </cell>
          <cell r="E10126" t="str">
            <v>ME</v>
          </cell>
          <cell r="F10126" t="str">
            <v>P1</v>
          </cell>
          <cell r="G10126" t="str">
            <v>SMALL</v>
          </cell>
          <cell r="H10126" t="str">
            <v>JH</v>
          </cell>
          <cell r="I10126" t="str">
            <v>0029379 - BRANN, JAMES</v>
          </cell>
        </row>
        <row r="10127">
          <cell r="A10127" t="str">
            <v>C62597JM</v>
          </cell>
          <cell r="B10127">
            <v>42185</v>
          </cell>
          <cell r="C10127" t="str">
            <v>C62597</v>
          </cell>
          <cell r="D10127" t="str">
            <v>Hubbingtons Inc</v>
          </cell>
          <cell r="E10127" t="str">
            <v>NH</v>
          </cell>
          <cell r="F10127" t="str">
            <v>P1</v>
          </cell>
          <cell r="G10127" t="str">
            <v>SMALL</v>
          </cell>
          <cell r="H10127" t="str">
            <v>JM</v>
          </cell>
          <cell r="I10127" t="str">
            <v>0029769 - GRANITE GROUP BENEFITS LLC</v>
          </cell>
        </row>
        <row r="10128">
          <cell r="A10128" t="str">
            <v>C62601JH</v>
          </cell>
          <cell r="B10128">
            <v>42185</v>
          </cell>
          <cell r="C10128" t="str">
            <v>C62601</v>
          </cell>
          <cell r="D10128" t="str">
            <v>Echo Communications Inc</v>
          </cell>
          <cell r="E10128" t="str">
            <v>NH</v>
          </cell>
          <cell r="F10128" t="str">
            <v>P1</v>
          </cell>
          <cell r="G10128" t="str">
            <v>SMALL</v>
          </cell>
          <cell r="H10128" t="str">
            <v>JH</v>
          </cell>
          <cell r="I10128" t="str">
            <v>0029307 - NEW ENGLAND EMPLOYEE BENEFITS COUNCIL</v>
          </cell>
        </row>
        <row r="10129">
          <cell r="A10129" t="str">
            <v>C62601JS</v>
          </cell>
          <cell r="B10129">
            <v>42185</v>
          </cell>
          <cell r="C10129" t="str">
            <v>C62601</v>
          </cell>
          <cell r="D10129" t="str">
            <v>Echo Communications Inc</v>
          </cell>
          <cell r="E10129" t="str">
            <v>NH</v>
          </cell>
          <cell r="F10129" t="str">
            <v>P1</v>
          </cell>
          <cell r="G10129" t="str">
            <v>SMALL</v>
          </cell>
          <cell r="H10129" t="str">
            <v>JS</v>
          </cell>
          <cell r="I10129" t="str">
            <v>0029307 - NEW ENGLAND EMPLOYEE BENEFITS COUNCIL</v>
          </cell>
        </row>
        <row r="10130">
          <cell r="A10130" t="str">
            <v>C62603IA</v>
          </cell>
          <cell r="B10130">
            <v>42185</v>
          </cell>
          <cell r="C10130" t="str">
            <v>C62603</v>
          </cell>
          <cell r="D10130" t="str">
            <v>New England Clean Energy Council Inc</v>
          </cell>
          <cell r="E10130" t="str">
            <v>MA</v>
          </cell>
          <cell r="F10130" t="str">
            <v>P1</v>
          </cell>
          <cell r="G10130" t="str">
            <v>SMALL</v>
          </cell>
          <cell r="H10130" t="str">
            <v>IA</v>
          </cell>
          <cell r="I10130" t="str">
            <v>0029378 - WILLIAM GALLAGHER  ASSOCIATES</v>
          </cell>
        </row>
        <row r="10131">
          <cell r="A10131" t="str">
            <v>C62603IH</v>
          </cell>
          <cell r="B10131">
            <v>42185</v>
          </cell>
          <cell r="C10131" t="str">
            <v>C62603</v>
          </cell>
          <cell r="D10131" t="str">
            <v>New England Clean Energy Council Inc</v>
          </cell>
          <cell r="E10131" t="str">
            <v>MA</v>
          </cell>
          <cell r="F10131" t="str">
            <v>P1</v>
          </cell>
          <cell r="G10131" t="str">
            <v>SMALL</v>
          </cell>
          <cell r="H10131" t="str">
            <v>IH</v>
          </cell>
          <cell r="I10131" t="str">
            <v>0029378 - WILLIAM GALLAGHER  ASSOCIATES</v>
          </cell>
        </row>
        <row r="10132">
          <cell r="A10132" t="str">
            <v>C62605JM</v>
          </cell>
          <cell r="B10132">
            <v>42185</v>
          </cell>
          <cell r="C10132" t="str">
            <v>C62605</v>
          </cell>
          <cell r="D10132" t="str">
            <v>Derry Iron Works</v>
          </cell>
          <cell r="E10132" t="str">
            <v>NH</v>
          </cell>
          <cell r="F10132" t="str">
            <v>P1</v>
          </cell>
          <cell r="G10132" t="str">
            <v>SMALL</v>
          </cell>
          <cell r="H10132" t="str">
            <v>JM</v>
          </cell>
          <cell r="I10132" t="str">
            <v>0029391 - CGI EMPLOYEE BENEFITS GROUP</v>
          </cell>
        </row>
        <row r="10133">
          <cell r="A10133" t="str">
            <v>C62606JH</v>
          </cell>
          <cell r="B10133">
            <v>42185</v>
          </cell>
          <cell r="C10133" t="str">
            <v>C62606</v>
          </cell>
          <cell r="D10133" t="str">
            <v>Bilo Plumbing &amp; Heating Co Inc</v>
          </cell>
          <cell r="E10133" t="str">
            <v>MA</v>
          </cell>
          <cell r="F10133" t="str">
            <v>P1</v>
          </cell>
          <cell r="G10133" t="str">
            <v>SMALL</v>
          </cell>
          <cell r="H10133" t="str">
            <v>JH</v>
          </cell>
          <cell r="I10133" t="str">
            <v>0029252 - FELONEY, JOHN A</v>
          </cell>
        </row>
        <row r="10134">
          <cell r="A10134" t="str">
            <v>C62608JM</v>
          </cell>
          <cell r="B10134">
            <v>42185</v>
          </cell>
          <cell r="C10134" t="str">
            <v>C62608</v>
          </cell>
          <cell r="D10134" t="str">
            <v>Prolman Realty</v>
          </cell>
          <cell r="E10134" t="str">
            <v>NH</v>
          </cell>
          <cell r="F10134" t="str">
            <v>P1</v>
          </cell>
          <cell r="G10134" t="str">
            <v>SMALL</v>
          </cell>
          <cell r="H10134" t="str">
            <v>JM</v>
          </cell>
          <cell r="I10134" t="str">
            <v>0029351 - ESP EMPLOYEE BENEFITS STATEGIES LLC</v>
          </cell>
        </row>
        <row r="10135">
          <cell r="A10135" t="str">
            <v>C62609JM</v>
          </cell>
          <cell r="B10135">
            <v>42185</v>
          </cell>
          <cell r="C10135" t="str">
            <v>C62609</v>
          </cell>
          <cell r="D10135" t="str">
            <v>Hawkins Safety Equipment LLC</v>
          </cell>
          <cell r="E10135" t="str">
            <v>NH</v>
          </cell>
          <cell r="F10135" t="str">
            <v>P1</v>
          </cell>
          <cell r="G10135" t="str">
            <v>SMALL</v>
          </cell>
          <cell r="H10135" t="str">
            <v>JM</v>
          </cell>
          <cell r="I10135" t="str">
            <v>0032501 - DEBRA A BURK INDEPENDENT AGENT INC</v>
          </cell>
        </row>
        <row r="10136">
          <cell r="A10136" t="str">
            <v>C62611JH</v>
          </cell>
          <cell r="B10136">
            <v>42185</v>
          </cell>
          <cell r="C10136" t="str">
            <v>C62611</v>
          </cell>
          <cell r="D10136" t="str">
            <v>JSN Associates Inc</v>
          </cell>
          <cell r="E10136" t="str">
            <v>NH</v>
          </cell>
          <cell r="F10136" t="str">
            <v>P1</v>
          </cell>
          <cell r="G10136" t="str">
            <v>SMALL</v>
          </cell>
          <cell r="H10136" t="str">
            <v>JH</v>
          </cell>
          <cell r="I10136" t="str">
            <v>0029346 - NEW ENGLAND EMPLOYEE BENEFITS COUNCIL</v>
          </cell>
        </row>
        <row r="10137">
          <cell r="A10137" t="str">
            <v>C62611JM</v>
          </cell>
          <cell r="B10137">
            <v>42185</v>
          </cell>
          <cell r="C10137" t="str">
            <v>C62611</v>
          </cell>
          <cell r="D10137" t="str">
            <v>JSN Associates Inc</v>
          </cell>
          <cell r="E10137" t="str">
            <v>NH</v>
          </cell>
          <cell r="F10137" t="str">
            <v>P1</v>
          </cell>
          <cell r="G10137" t="str">
            <v>SMALL</v>
          </cell>
          <cell r="H10137" t="str">
            <v>JM</v>
          </cell>
          <cell r="I10137" t="str">
            <v>0029346 - NEW ENGLAND EMPLOYEE BENEFITS COUNCIL</v>
          </cell>
        </row>
        <row r="10138">
          <cell r="A10138" t="str">
            <v>C62612IH</v>
          </cell>
          <cell r="B10138">
            <v>42185</v>
          </cell>
          <cell r="C10138" t="str">
            <v>C62612</v>
          </cell>
          <cell r="D10138" t="str">
            <v>CNC Systems, Inc.</v>
          </cell>
          <cell r="E10138" t="str">
            <v>ME</v>
          </cell>
          <cell r="F10138" t="str">
            <v>P1</v>
          </cell>
          <cell r="G10138" t="str">
            <v>SMALL</v>
          </cell>
          <cell r="H10138" t="str">
            <v>IH</v>
          </cell>
          <cell r="I10138" t="str">
            <v>0029324 - NFP CORPORATE SERVICES (NY) LLC</v>
          </cell>
        </row>
        <row r="10139">
          <cell r="A10139" t="str">
            <v>C62612PO</v>
          </cell>
          <cell r="B10139">
            <v>42185</v>
          </cell>
          <cell r="C10139" t="str">
            <v>C62612</v>
          </cell>
          <cell r="D10139" t="str">
            <v>CNC Systems, Inc.</v>
          </cell>
          <cell r="E10139" t="str">
            <v>ME</v>
          </cell>
          <cell r="F10139" t="str">
            <v>P1</v>
          </cell>
          <cell r="G10139" t="str">
            <v>SMALL</v>
          </cell>
          <cell r="H10139" t="str">
            <v>PO</v>
          </cell>
          <cell r="I10139" t="str">
            <v>0029324 - NFP CORPORATE SERVICES (NY) LLC</v>
          </cell>
        </row>
        <row r="10140">
          <cell r="A10140" t="str">
            <v>C62613IV</v>
          </cell>
          <cell r="B10140">
            <v>42185</v>
          </cell>
          <cell r="C10140" t="str">
            <v>C62613</v>
          </cell>
          <cell r="D10140" t="str">
            <v>A.A. Marino, Inc.</v>
          </cell>
          <cell r="E10140" t="str">
            <v>ME</v>
          </cell>
          <cell r="F10140" t="str">
            <v>P1</v>
          </cell>
          <cell r="G10140" t="str">
            <v>SMALL</v>
          </cell>
          <cell r="H10140" t="str">
            <v>IV</v>
          </cell>
          <cell r="I10140" t="str">
            <v>0029271 - F A PEABODY COMPANY</v>
          </cell>
        </row>
        <row r="10141">
          <cell r="A10141" t="str">
            <v>C62613JH</v>
          </cell>
          <cell r="B10141">
            <v>42185</v>
          </cell>
          <cell r="C10141" t="str">
            <v>C62613</v>
          </cell>
          <cell r="D10141" t="str">
            <v>A.A. Marino, Inc.</v>
          </cell>
          <cell r="E10141" t="str">
            <v>ME</v>
          </cell>
          <cell r="F10141" t="str">
            <v>P1</v>
          </cell>
          <cell r="G10141" t="str">
            <v>SMALL</v>
          </cell>
          <cell r="H10141" t="str">
            <v>JH</v>
          </cell>
          <cell r="I10141" t="str">
            <v>0029271 - F A PEABODY COMPANY</v>
          </cell>
        </row>
        <row r="10142">
          <cell r="A10142" t="str">
            <v>C62615IV</v>
          </cell>
          <cell r="B10142">
            <v>42185</v>
          </cell>
          <cell r="C10142" t="str">
            <v>C62615</v>
          </cell>
          <cell r="D10142" t="str">
            <v>Maine Labor Group on Health</v>
          </cell>
          <cell r="E10142" t="str">
            <v>ME</v>
          </cell>
          <cell r="F10142" t="str">
            <v>P1</v>
          </cell>
          <cell r="G10142" t="str">
            <v>SMALL</v>
          </cell>
          <cell r="H10142" t="str">
            <v>IV</v>
          </cell>
          <cell r="I10142" t="str">
            <v>0029281 - LMR INSURANCE INC</v>
          </cell>
        </row>
        <row r="10143">
          <cell r="A10143" t="str">
            <v>C62616IH</v>
          </cell>
          <cell r="B10143">
            <v>42185</v>
          </cell>
          <cell r="C10143" t="str">
            <v>C62616</v>
          </cell>
          <cell r="D10143" t="str">
            <v>The Sportsmens Tennis Club Inc</v>
          </cell>
          <cell r="E10143" t="str">
            <v>MA</v>
          </cell>
          <cell r="F10143" t="str">
            <v>P1</v>
          </cell>
          <cell r="G10143" t="str">
            <v>SMALL</v>
          </cell>
          <cell r="H10143" t="str">
            <v>IH</v>
          </cell>
          <cell r="I10143" t="str">
            <v>0030793 - UNITED BUSINESSMANS INSURANCE AGENCY</v>
          </cell>
        </row>
        <row r="10144">
          <cell r="A10144" t="str">
            <v>C62617IA</v>
          </cell>
          <cell r="B10144">
            <v>42185</v>
          </cell>
          <cell r="C10144" t="str">
            <v>C62617</v>
          </cell>
          <cell r="D10144" t="str">
            <v>Michell Instruments Inc</v>
          </cell>
          <cell r="E10144" t="str">
            <v>MA</v>
          </cell>
          <cell r="F10144" t="str">
            <v>P1</v>
          </cell>
          <cell r="G10144" t="str">
            <v>SMALL</v>
          </cell>
          <cell r="H10144" t="str">
            <v>IA</v>
          </cell>
          <cell r="I10144" t="str">
            <v>0029380 - BROWN &amp; BROWN OF MASSACHUSETTS LLC</v>
          </cell>
        </row>
        <row r="10145">
          <cell r="A10145" t="str">
            <v>C62617MI</v>
          </cell>
          <cell r="B10145">
            <v>42185</v>
          </cell>
          <cell r="C10145" t="str">
            <v>C62617</v>
          </cell>
          <cell r="D10145" t="str">
            <v>Michell Instruments Inc</v>
          </cell>
          <cell r="E10145" t="str">
            <v>MA</v>
          </cell>
          <cell r="F10145" t="str">
            <v>P1</v>
          </cell>
          <cell r="G10145" t="str">
            <v>MCARE</v>
          </cell>
          <cell r="H10145" t="str">
            <v>MI</v>
          </cell>
          <cell r="I10145" t="str">
            <v>0029380 - BROWN &amp; BROWN OF MASSACHUSETTS LLC</v>
          </cell>
        </row>
        <row r="10146">
          <cell r="A10146" t="str">
            <v>C62619PO</v>
          </cell>
          <cell r="B10146">
            <v>42185</v>
          </cell>
          <cell r="C10146" t="str">
            <v>C62619</v>
          </cell>
          <cell r="D10146" t="str">
            <v>Collision Plus 2 Inc</v>
          </cell>
          <cell r="E10146" t="str">
            <v>ME</v>
          </cell>
          <cell r="F10146" t="str">
            <v>P1</v>
          </cell>
          <cell r="G10146" t="str">
            <v>SMALL</v>
          </cell>
          <cell r="H10146" t="str">
            <v>PO</v>
          </cell>
          <cell r="I10146" t="str">
            <v>0033724 - BUSINESS INSURANCE AGENCY</v>
          </cell>
        </row>
        <row r="10147">
          <cell r="A10147" t="str">
            <v>C62620IH</v>
          </cell>
          <cell r="B10147">
            <v>42185</v>
          </cell>
          <cell r="C10147" t="str">
            <v>C62620</v>
          </cell>
          <cell r="D10147" t="str">
            <v>Boom Technology, Inc</v>
          </cell>
          <cell r="E10147" t="str">
            <v>ME</v>
          </cell>
          <cell r="F10147" t="str">
            <v>P1</v>
          </cell>
          <cell r="G10147" t="str">
            <v>SMALL</v>
          </cell>
          <cell r="H10147" t="str">
            <v>IH</v>
          </cell>
          <cell r="I10147" t="str">
            <v>0029354 - CORE BENEFITS GROUP INC</v>
          </cell>
        </row>
        <row r="10148">
          <cell r="A10148" t="str">
            <v>C62621IV</v>
          </cell>
          <cell r="B10148">
            <v>42185</v>
          </cell>
          <cell r="C10148" t="str">
            <v>C62621</v>
          </cell>
          <cell r="D10148" t="str">
            <v>Harvest Asset Group, LLC</v>
          </cell>
          <cell r="E10148" t="str">
            <v>ME</v>
          </cell>
          <cell r="F10148" t="str">
            <v>P1</v>
          </cell>
          <cell r="G10148" t="str">
            <v>SMALL</v>
          </cell>
          <cell r="H10148" t="str">
            <v>IV</v>
          </cell>
          <cell r="I10148" t="str">
            <v>0029285 - LMR INSURANCE INC</v>
          </cell>
        </row>
        <row r="10149">
          <cell r="A10149" t="str">
            <v>C62622IV</v>
          </cell>
          <cell r="B10149">
            <v>42185</v>
          </cell>
          <cell r="C10149" t="str">
            <v>C62622</v>
          </cell>
          <cell r="D10149" t="str">
            <v>Energid Technologies</v>
          </cell>
          <cell r="E10149" t="str">
            <v>MA</v>
          </cell>
          <cell r="F10149" t="str">
            <v>P1</v>
          </cell>
          <cell r="G10149" t="str">
            <v>SMALL</v>
          </cell>
          <cell r="H10149" t="str">
            <v>IV</v>
          </cell>
          <cell r="I10149" t="str">
            <v>0029282 - HENDERSON BROTHERS INC</v>
          </cell>
        </row>
        <row r="10150">
          <cell r="A10150" t="str">
            <v>C62624JM</v>
          </cell>
          <cell r="B10150">
            <v>42185</v>
          </cell>
          <cell r="C10150" t="str">
            <v>C62624</v>
          </cell>
          <cell r="D10150" t="str">
            <v>Hatchland Farm LLC</v>
          </cell>
          <cell r="E10150" t="str">
            <v>NH</v>
          </cell>
          <cell r="F10150" t="str">
            <v>P1</v>
          </cell>
          <cell r="G10150" t="str">
            <v>SMALL</v>
          </cell>
          <cell r="H10150" t="str">
            <v>JM</v>
          </cell>
          <cell r="I10150" t="str">
            <v>0029305 - POULOS INSURANCE INC</v>
          </cell>
        </row>
        <row r="10151">
          <cell r="A10151" t="str">
            <v>C62626IV</v>
          </cell>
          <cell r="B10151">
            <v>42185</v>
          </cell>
          <cell r="C10151" t="str">
            <v>C62626</v>
          </cell>
          <cell r="D10151" t="str">
            <v>C.H. McLaughlin Title Co, LLC</v>
          </cell>
          <cell r="E10151" t="str">
            <v>ME</v>
          </cell>
          <cell r="F10151" t="str">
            <v>P1</v>
          </cell>
          <cell r="G10151" t="str">
            <v>SMALL</v>
          </cell>
          <cell r="H10151" t="str">
            <v>IV</v>
          </cell>
          <cell r="I10151" t="str">
            <v>0029272 - GAGNE, ROGER N</v>
          </cell>
        </row>
        <row r="10152">
          <cell r="A10152" t="str">
            <v>C62627JH</v>
          </cell>
          <cell r="B10152">
            <v>42185</v>
          </cell>
          <cell r="C10152" t="str">
            <v>C62627</v>
          </cell>
          <cell r="D10152" t="str">
            <v>North Maine Woods, Inc.</v>
          </cell>
          <cell r="E10152" t="str">
            <v>ME</v>
          </cell>
          <cell r="F10152" t="str">
            <v>P1</v>
          </cell>
          <cell r="G10152" t="str">
            <v>SMALL</v>
          </cell>
          <cell r="H10152" t="str">
            <v>JH</v>
          </cell>
          <cell r="I10152" t="str">
            <v>0029269 - F A PEABODY COMPANY</v>
          </cell>
        </row>
        <row r="10153">
          <cell r="A10153" t="str">
            <v>C62629IV</v>
          </cell>
          <cell r="B10153">
            <v>42185</v>
          </cell>
          <cell r="C10153" t="str">
            <v>C62629</v>
          </cell>
          <cell r="D10153" t="str">
            <v>Dealer Specialties</v>
          </cell>
          <cell r="E10153" t="str">
            <v>ME</v>
          </cell>
          <cell r="F10153" t="str">
            <v>P1</v>
          </cell>
          <cell r="G10153" t="str">
            <v>SMALL</v>
          </cell>
          <cell r="H10153" t="str">
            <v>IV</v>
          </cell>
          <cell r="I10153" t="str">
            <v>0029366 - SINTON, JAMES MICHAEL</v>
          </cell>
        </row>
        <row r="10154">
          <cell r="A10154" t="str">
            <v>C62630IV</v>
          </cell>
          <cell r="B10154">
            <v>42185</v>
          </cell>
          <cell r="C10154" t="str">
            <v>C62630</v>
          </cell>
          <cell r="D10154" t="str">
            <v>Augusta Country Club</v>
          </cell>
          <cell r="E10154" t="str">
            <v>ME</v>
          </cell>
          <cell r="F10154" t="str">
            <v>P1</v>
          </cell>
          <cell r="G10154" t="str">
            <v>SMALL</v>
          </cell>
          <cell r="H10154" t="str">
            <v>IV</v>
          </cell>
          <cell r="I10154" t="str">
            <v>0029267 - GOSLINE-MURCHIE AGENCY INC</v>
          </cell>
        </row>
        <row r="10155">
          <cell r="A10155" t="str">
            <v>C62631IV</v>
          </cell>
          <cell r="B10155">
            <v>42185</v>
          </cell>
          <cell r="C10155" t="str">
            <v>C62631</v>
          </cell>
          <cell r="D10155" t="str">
            <v>Creative Imaging Group</v>
          </cell>
          <cell r="E10155" t="str">
            <v>ME</v>
          </cell>
          <cell r="F10155" t="str">
            <v>P1</v>
          </cell>
          <cell r="G10155" t="str">
            <v>SMALL</v>
          </cell>
          <cell r="H10155" t="str">
            <v>IV</v>
          </cell>
          <cell r="I10155" t="str">
            <v>0029365 - BUSINESS INSURANCE AGENCY</v>
          </cell>
        </row>
        <row r="10156">
          <cell r="A10156" t="str">
            <v>C62631PO</v>
          </cell>
          <cell r="B10156">
            <v>42185</v>
          </cell>
          <cell r="C10156" t="str">
            <v>C62631</v>
          </cell>
          <cell r="D10156" t="str">
            <v>Creative Imaging Group</v>
          </cell>
          <cell r="E10156" t="str">
            <v>ME</v>
          </cell>
          <cell r="F10156" t="str">
            <v>P1</v>
          </cell>
          <cell r="G10156" t="str">
            <v>SMALL</v>
          </cell>
          <cell r="H10156" t="str">
            <v>PO</v>
          </cell>
          <cell r="I10156" t="str">
            <v>0029365 - BUSINESS INSURANCE AGENCY</v>
          </cell>
        </row>
        <row r="10157">
          <cell r="A10157" t="str">
            <v>C62632IH</v>
          </cell>
          <cell r="B10157">
            <v>42185</v>
          </cell>
          <cell r="C10157" t="str">
            <v>C62632</v>
          </cell>
          <cell r="D10157" t="str">
            <v>Eagle Rental</v>
          </cell>
          <cell r="E10157" t="str">
            <v>ME</v>
          </cell>
          <cell r="F10157" t="str">
            <v>P1</v>
          </cell>
          <cell r="G10157" t="str">
            <v>SMALL</v>
          </cell>
          <cell r="H10157" t="str">
            <v>IH</v>
          </cell>
          <cell r="I10157" t="str">
            <v>0030614 - B &amp; B HOLDINGS INC</v>
          </cell>
        </row>
        <row r="10158">
          <cell r="A10158" t="str">
            <v>C62633IV</v>
          </cell>
          <cell r="B10158">
            <v>42185</v>
          </cell>
          <cell r="C10158" t="str">
            <v>C62633</v>
          </cell>
          <cell r="D10158" t="str">
            <v>RKG Associates Inc</v>
          </cell>
          <cell r="E10158" t="str">
            <v>NH</v>
          </cell>
          <cell r="F10158" t="str">
            <v>P1</v>
          </cell>
          <cell r="G10158" t="str">
            <v>SMALL</v>
          </cell>
          <cell r="H10158" t="str">
            <v>IV</v>
          </cell>
          <cell r="I10158" t="str">
            <v>0029312 - SBIA STRATEGIC BENEFIT &amp;</v>
          </cell>
        </row>
        <row r="10159">
          <cell r="A10159" t="str">
            <v>C62634PO</v>
          </cell>
          <cell r="B10159">
            <v>42185</v>
          </cell>
          <cell r="C10159" t="str">
            <v>C62634</v>
          </cell>
          <cell r="D10159" t="str">
            <v>Maine State Society for the Protection of Animals</v>
          </cell>
          <cell r="E10159" t="str">
            <v>ME</v>
          </cell>
          <cell r="F10159" t="str">
            <v>P1</v>
          </cell>
          <cell r="G10159" t="str">
            <v>SMALL</v>
          </cell>
          <cell r="H10159" t="str">
            <v>PO</v>
          </cell>
          <cell r="I10159" t="str">
            <v>0035252 - CHALMERS FINANCIAL SERVICES LLC</v>
          </cell>
        </row>
        <row r="10160">
          <cell r="A10160" t="str">
            <v>C62635IH</v>
          </cell>
          <cell r="B10160">
            <v>42185</v>
          </cell>
          <cell r="C10160" t="str">
            <v>C62635</v>
          </cell>
          <cell r="D10160" t="str">
            <v>Mike Morin's Auto Center</v>
          </cell>
          <cell r="E10160" t="str">
            <v>ME</v>
          </cell>
          <cell r="F10160" t="str">
            <v>P1</v>
          </cell>
          <cell r="G10160" t="str">
            <v>SMALL</v>
          </cell>
          <cell r="H10160" t="str">
            <v>IH</v>
          </cell>
          <cell r="I10160" t="str">
            <v>0029385 - POIRIER, MARC R</v>
          </cell>
        </row>
        <row r="10161">
          <cell r="A10161" t="str">
            <v>C62635JH</v>
          </cell>
          <cell r="B10161">
            <v>42185</v>
          </cell>
          <cell r="C10161" t="str">
            <v>C62635</v>
          </cell>
          <cell r="D10161" t="str">
            <v>Mike Morin's Auto Center</v>
          </cell>
          <cell r="E10161" t="str">
            <v>ME</v>
          </cell>
          <cell r="F10161" t="str">
            <v>P1</v>
          </cell>
          <cell r="G10161" t="str">
            <v>SMALL</v>
          </cell>
          <cell r="H10161" t="str">
            <v>JH</v>
          </cell>
          <cell r="I10161" t="str">
            <v>0029385 - POIRIER, MARC R</v>
          </cell>
        </row>
        <row r="10162">
          <cell r="A10162" t="str">
            <v>C62637JH</v>
          </cell>
          <cell r="B10162">
            <v>42185</v>
          </cell>
          <cell r="C10162" t="str">
            <v>C62637</v>
          </cell>
          <cell r="D10162" t="str">
            <v>PenBay Anesthesia, LLC</v>
          </cell>
          <cell r="E10162" t="str">
            <v>ME</v>
          </cell>
          <cell r="F10162" t="str">
            <v>P1</v>
          </cell>
          <cell r="G10162" t="str">
            <v>SMALL</v>
          </cell>
          <cell r="H10162" t="str">
            <v>JH</v>
          </cell>
          <cell r="I10162" t="str">
            <v>0029339 - BUSINESS INSURANCE AGENCY</v>
          </cell>
        </row>
        <row r="10163">
          <cell r="A10163" t="str">
            <v>C62640JH</v>
          </cell>
          <cell r="B10163">
            <v>42185</v>
          </cell>
          <cell r="C10163" t="str">
            <v>C62640</v>
          </cell>
          <cell r="D10163" t="str">
            <v>Mountain View Provision LLC</v>
          </cell>
          <cell r="E10163" t="str">
            <v>NH</v>
          </cell>
          <cell r="F10163" t="str">
            <v>P1</v>
          </cell>
          <cell r="G10163" t="str">
            <v>SMALL</v>
          </cell>
          <cell r="H10163" t="str">
            <v>JH</v>
          </cell>
          <cell r="I10163" t="str">
            <v>0031670 - LABONTE, BRIAN</v>
          </cell>
        </row>
        <row r="10164">
          <cell r="A10164" t="str">
            <v>C62641JH</v>
          </cell>
          <cell r="B10164">
            <v>42185</v>
          </cell>
          <cell r="C10164" t="str">
            <v>C62641</v>
          </cell>
          <cell r="D10164" t="str">
            <v>YBY Acquisitions, LLC</v>
          </cell>
          <cell r="E10164" t="str">
            <v>ME</v>
          </cell>
          <cell r="F10164" t="str">
            <v>P1</v>
          </cell>
          <cell r="G10164" t="str">
            <v>SMALL</v>
          </cell>
          <cell r="H10164" t="str">
            <v>JH</v>
          </cell>
          <cell r="I10164" t="str">
            <v>0029316 - BUSINESS INSURANCE AGENCY</v>
          </cell>
        </row>
        <row r="10165">
          <cell r="A10165" t="str">
            <v>C62642JM</v>
          </cell>
          <cell r="B10165">
            <v>42185</v>
          </cell>
          <cell r="C10165" t="str">
            <v>C62642</v>
          </cell>
          <cell r="D10165" t="str">
            <v>Itaconix Corporation</v>
          </cell>
          <cell r="E10165" t="str">
            <v>NH</v>
          </cell>
          <cell r="F10165" t="str">
            <v>P1</v>
          </cell>
          <cell r="G10165" t="str">
            <v>SMALL</v>
          </cell>
          <cell r="H10165" t="str">
            <v>JM</v>
          </cell>
          <cell r="I10165" t="str">
            <v>0029262 - LANDMARK BENEFITS INC</v>
          </cell>
        </row>
        <row r="10166">
          <cell r="A10166" t="str">
            <v>C62642JN</v>
          </cell>
          <cell r="B10166">
            <v>42185</v>
          </cell>
          <cell r="C10166" t="str">
            <v>C62642</v>
          </cell>
          <cell r="D10166" t="str">
            <v>Itaconix Corporation</v>
          </cell>
          <cell r="E10166" t="str">
            <v>NH</v>
          </cell>
          <cell r="F10166" t="str">
            <v>P1</v>
          </cell>
          <cell r="G10166" t="str">
            <v>SMALL</v>
          </cell>
          <cell r="H10166" t="str">
            <v>JN</v>
          </cell>
          <cell r="I10166" t="str">
            <v>0029262 - LANDMARK BENEFITS INC</v>
          </cell>
        </row>
        <row r="10167">
          <cell r="A10167" t="str">
            <v>C62644PO</v>
          </cell>
          <cell r="B10167">
            <v>42185</v>
          </cell>
          <cell r="C10167" t="str">
            <v>C62644</v>
          </cell>
          <cell r="D10167" t="str">
            <v>John T. Gorman Foundation</v>
          </cell>
          <cell r="E10167" t="str">
            <v>ME</v>
          </cell>
          <cell r="F10167" t="str">
            <v>P1</v>
          </cell>
          <cell r="G10167" t="str">
            <v>SMALL</v>
          </cell>
          <cell r="H10167" t="str">
            <v>PO</v>
          </cell>
          <cell r="I10167" t="str">
            <v>0029277 - HOLDEN INSURANCE AGENCY</v>
          </cell>
        </row>
        <row r="10168">
          <cell r="A10168" t="str">
            <v>C62646IV</v>
          </cell>
          <cell r="B10168">
            <v>42185</v>
          </cell>
          <cell r="C10168" t="str">
            <v>C62646</v>
          </cell>
          <cell r="D10168" t="str">
            <v>Maine Historical Society</v>
          </cell>
          <cell r="E10168" t="str">
            <v>ME</v>
          </cell>
          <cell r="F10168" t="str">
            <v>P1</v>
          </cell>
          <cell r="G10168" t="str">
            <v>SMALL</v>
          </cell>
          <cell r="H10168" t="str">
            <v>IV</v>
          </cell>
          <cell r="I10168" t="str">
            <v>0031295 - BUSINESS INSURANCE AGENCY</v>
          </cell>
        </row>
        <row r="10169">
          <cell r="A10169" t="str">
            <v>C62646PO</v>
          </cell>
          <cell r="B10169">
            <v>42185</v>
          </cell>
          <cell r="C10169" t="str">
            <v>C62646</v>
          </cell>
          <cell r="D10169" t="str">
            <v>Maine Historical Society</v>
          </cell>
          <cell r="E10169" t="str">
            <v>ME</v>
          </cell>
          <cell r="F10169" t="str">
            <v>P1</v>
          </cell>
          <cell r="G10169" t="str">
            <v>SMALL</v>
          </cell>
          <cell r="H10169" t="str">
            <v>PO</v>
          </cell>
          <cell r="I10169" t="str">
            <v>0031295 - BUSINESS INSURANCE AGENCY</v>
          </cell>
        </row>
        <row r="10170">
          <cell r="A10170" t="str">
            <v>C62649JM</v>
          </cell>
          <cell r="B10170">
            <v>42185</v>
          </cell>
          <cell r="C10170" t="str">
            <v>C62649</v>
          </cell>
          <cell r="D10170" t="str">
            <v>InCap - Child and Family Services of New Hampshire</v>
          </cell>
          <cell r="E10170" t="str">
            <v>NH</v>
          </cell>
          <cell r="F10170" t="str">
            <v>ASO</v>
          </cell>
          <cell r="G10170" t="str">
            <v>ERF</v>
          </cell>
          <cell r="H10170" t="str">
            <v>JM</v>
          </cell>
          <cell r="I10170" t="str">
            <v>0029461 - CLARK &amp; LAVEY</v>
          </cell>
        </row>
        <row r="10171">
          <cell r="A10171" t="str">
            <v>C62649JR</v>
          </cell>
          <cell r="B10171">
            <v>42185</v>
          </cell>
          <cell r="C10171" t="str">
            <v>C62649</v>
          </cell>
          <cell r="D10171" t="str">
            <v>InCap - Child and Family Services of New Hampshire</v>
          </cell>
          <cell r="E10171" t="str">
            <v>NH</v>
          </cell>
          <cell r="F10171" t="str">
            <v>ASO</v>
          </cell>
          <cell r="G10171" t="str">
            <v>ERF</v>
          </cell>
          <cell r="H10171" t="str">
            <v>JR</v>
          </cell>
          <cell r="I10171" t="str">
            <v>0029461 - CLARK &amp; LAVEY</v>
          </cell>
        </row>
        <row r="10172">
          <cell r="A10172" t="str">
            <v>C62651JM</v>
          </cell>
          <cell r="B10172">
            <v>42185</v>
          </cell>
          <cell r="C10172" t="str">
            <v>C62651</v>
          </cell>
          <cell r="D10172" t="str">
            <v>InCap - Gateways Community Services</v>
          </cell>
          <cell r="E10172" t="str">
            <v>NH</v>
          </cell>
          <cell r="F10172" t="str">
            <v>ASO</v>
          </cell>
          <cell r="G10172" t="str">
            <v>ERF</v>
          </cell>
          <cell r="H10172" t="str">
            <v>JM</v>
          </cell>
          <cell r="I10172" t="str">
            <v>0029462 - CLARK &amp; LAVEY</v>
          </cell>
        </row>
        <row r="10173">
          <cell r="A10173" t="str">
            <v>C62651JR</v>
          </cell>
          <cell r="B10173">
            <v>42185</v>
          </cell>
          <cell r="C10173" t="str">
            <v>C62651</v>
          </cell>
          <cell r="D10173" t="str">
            <v>InCap - Gateways Community Services</v>
          </cell>
          <cell r="E10173" t="str">
            <v>NH</v>
          </cell>
          <cell r="F10173" t="str">
            <v>ASO</v>
          </cell>
          <cell r="G10173" t="str">
            <v>ERF</v>
          </cell>
          <cell r="H10173" t="str">
            <v>JR</v>
          </cell>
          <cell r="I10173" t="str">
            <v>0029462 - CLARK &amp; LAVEY</v>
          </cell>
        </row>
        <row r="10174">
          <cell r="A10174" t="str">
            <v>C62652JM</v>
          </cell>
          <cell r="B10174">
            <v>42185</v>
          </cell>
          <cell r="C10174" t="str">
            <v>C62652</v>
          </cell>
          <cell r="D10174" t="str">
            <v>InCap - Independent Services Network Inc</v>
          </cell>
          <cell r="E10174" t="str">
            <v>NH</v>
          </cell>
          <cell r="F10174" t="str">
            <v>ASO</v>
          </cell>
          <cell r="G10174" t="str">
            <v>ERF</v>
          </cell>
          <cell r="H10174" t="str">
            <v>JM</v>
          </cell>
          <cell r="I10174" t="str">
            <v>0029465 - CLARK &amp; LAVEY</v>
          </cell>
        </row>
        <row r="10175">
          <cell r="A10175" t="str">
            <v>C62652JN</v>
          </cell>
          <cell r="B10175">
            <v>42185</v>
          </cell>
          <cell r="C10175" t="str">
            <v>C62652</v>
          </cell>
          <cell r="D10175" t="str">
            <v>InCap - Independent Services Network Inc</v>
          </cell>
          <cell r="E10175" t="str">
            <v>NH</v>
          </cell>
          <cell r="F10175" t="str">
            <v>ASO</v>
          </cell>
          <cell r="G10175" t="str">
            <v>ERF</v>
          </cell>
          <cell r="H10175" t="str">
            <v>JN</v>
          </cell>
          <cell r="I10175" t="str">
            <v>0029465 - CLARK &amp; LAVEY</v>
          </cell>
        </row>
        <row r="10176">
          <cell r="A10176" t="str">
            <v>C62652JR</v>
          </cell>
          <cell r="B10176">
            <v>42185</v>
          </cell>
          <cell r="C10176" t="str">
            <v>C62652</v>
          </cell>
          <cell r="D10176" t="str">
            <v>InCap - Independent Services Network Inc</v>
          </cell>
          <cell r="E10176" t="str">
            <v>NH</v>
          </cell>
          <cell r="F10176" t="str">
            <v>ASO</v>
          </cell>
          <cell r="G10176" t="str">
            <v>ERF</v>
          </cell>
          <cell r="H10176" t="str">
            <v>JR</v>
          </cell>
          <cell r="I10176" t="str">
            <v>0029465 - CLARK &amp; LAVEY</v>
          </cell>
        </row>
        <row r="10177">
          <cell r="A10177" t="str">
            <v>C62653JM</v>
          </cell>
          <cell r="B10177">
            <v>42185</v>
          </cell>
          <cell r="C10177" t="str">
            <v>C62653</v>
          </cell>
          <cell r="D10177" t="str">
            <v>InCap - Monadnock Developmental Services</v>
          </cell>
          <cell r="E10177" t="str">
            <v>NH</v>
          </cell>
          <cell r="F10177" t="str">
            <v>ASO</v>
          </cell>
          <cell r="G10177" t="str">
            <v>ERF</v>
          </cell>
          <cell r="H10177" t="str">
            <v>JM</v>
          </cell>
          <cell r="I10177" t="str">
            <v>0029459 - CLARK &amp; LAVEY</v>
          </cell>
        </row>
        <row r="10178">
          <cell r="A10178" t="str">
            <v>C62653JR</v>
          </cell>
          <cell r="B10178">
            <v>42185</v>
          </cell>
          <cell r="C10178" t="str">
            <v>C62653</v>
          </cell>
          <cell r="D10178" t="str">
            <v>InCap - Monadnock Developmental Services</v>
          </cell>
          <cell r="E10178" t="str">
            <v>NH</v>
          </cell>
          <cell r="F10178" t="str">
            <v>ASO</v>
          </cell>
          <cell r="G10178" t="str">
            <v>ERF</v>
          </cell>
          <cell r="H10178" t="str">
            <v>JR</v>
          </cell>
          <cell r="I10178" t="str">
            <v>0029459 - CLARK &amp; LAVEY</v>
          </cell>
        </row>
        <row r="10179">
          <cell r="A10179" t="str">
            <v>C62654JM</v>
          </cell>
          <cell r="B10179">
            <v>42185</v>
          </cell>
          <cell r="C10179" t="str">
            <v>C62654</v>
          </cell>
          <cell r="D10179" t="str">
            <v>InCap - One Sky Community Services Inc</v>
          </cell>
          <cell r="E10179" t="str">
            <v>NH</v>
          </cell>
          <cell r="F10179" t="str">
            <v>ASO</v>
          </cell>
          <cell r="G10179" t="str">
            <v>ERF</v>
          </cell>
          <cell r="H10179" t="str">
            <v>JM</v>
          </cell>
          <cell r="I10179" t="str">
            <v>0029457 - CLARK &amp; LAVEY</v>
          </cell>
        </row>
        <row r="10180">
          <cell r="A10180" t="str">
            <v>C62654JR</v>
          </cell>
          <cell r="B10180">
            <v>42185</v>
          </cell>
          <cell r="C10180" t="str">
            <v>C62654</v>
          </cell>
          <cell r="D10180" t="str">
            <v>InCap - One Sky Community Services Inc</v>
          </cell>
          <cell r="E10180" t="str">
            <v>NH</v>
          </cell>
          <cell r="F10180" t="str">
            <v>ASO</v>
          </cell>
          <cell r="G10180" t="str">
            <v>ERF</v>
          </cell>
          <cell r="H10180" t="str">
            <v>JR</v>
          </cell>
          <cell r="I10180" t="str">
            <v>0029457 - CLARK &amp; LAVEY</v>
          </cell>
        </row>
        <row r="10181">
          <cell r="A10181" t="str">
            <v>C62655JM</v>
          </cell>
          <cell r="B10181">
            <v>42185</v>
          </cell>
          <cell r="C10181" t="str">
            <v>C62655</v>
          </cell>
          <cell r="D10181" t="str">
            <v>InCap - PathWays of the River Valley</v>
          </cell>
          <cell r="E10181" t="str">
            <v>NH</v>
          </cell>
          <cell r="F10181" t="str">
            <v>ASO</v>
          </cell>
          <cell r="G10181" t="str">
            <v>ERF</v>
          </cell>
          <cell r="H10181" t="str">
            <v>JM</v>
          </cell>
          <cell r="I10181" t="str">
            <v>0029458 - CLARK &amp; LAVEY</v>
          </cell>
        </row>
        <row r="10182">
          <cell r="A10182" t="str">
            <v>C62655JR</v>
          </cell>
          <cell r="B10182">
            <v>42185</v>
          </cell>
          <cell r="C10182" t="str">
            <v>C62655</v>
          </cell>
          <cell r="D10182" t="str">
            <v>InCap - PathWays of the River Valley</v>
          </cell>
          <cell r="E10182" t="str">
            <v>NH</v>
          </cell>
          <cell r="F10182" t="str">
            <v>ASO</v>
          </cell>
          <cell r="G10182" t="str">
            <v>ERF</v>
          </cell>
          <cell r="H10182" t="str">
            <v>JR</v>
          </cell>
          <cell r="I10182" t="str">
            <v>0029458 - CLARK &amp; LAVEY</v>
          </cell>
        </row>
        <row r="10183">
          <cell r="A10183" t="str">
            <v>C62656JM</v>
          </cell>
          <cell r="B10183">
            <v>42185</v>
          </cell>
          <cell r="C10183" t="str">
            <v>C62656</v>
          </cell>
          <cell r="D10183" t="str">
            <v>InCap - The Plus Company Inc</v>
          </cell>
          <cell r="E10183" t="str">
            <v>NH</v>
          </cell>
          <cell r="F10183" t="str">
            <v>ASO</v>
          </cell>
          <cell r="G10183" t="str">
            <v>ERF</v>
          </cell>
          <cell r="H10183" t="str">
            <v>JM</v>
          </cell>
          <cell r="I10183" t="str">
            <v>0029463 - CLARK &amp; LAVEY</v>
          </cell>
        </row>
        <row r="10184">
          <cell r="A10184" t="str">
            <v>C62656JR</v>
          </cell>
          <cell r="B10184">
            <v>42185</v>
          </cell>
          <cell r="C10184" t="str">
            <v>C62656</v>
          </cell>
          <cell r="D10184" t="str">
            <v>InCap - The Plus Company Inc</v>
          </cell>
          <cell r="E10184" t="str">
            <v>NH</v>
          </cell>
          <cell r="F10184" t="str">
            <v>ASO</v>
          </cell>
          <cell r="G10184" t="str">
            <v>ERF</v>
          </cell>
          <cell r="H10184" t="str">
            <v>JR</v>
          </cell>
          <cell r="I10184" t="str">
            <v>0029463 - CLARK &amp; LAVEY</v>
          </cell>
        </row>
        <row r="10185">
          <cell r="A10185" t="str">
            <v>C62657JM</v>
          </cell>
          <cell r="B10185">
            <v>42185</v>
          </cell>
          <cell r="C10185" t="str">
            <v>C62657</v>
          </cell>
          <cell r="D10185" t="str">
            <v>InCap - WKS Inc dba Residential Resources</v>
          </cell>
          <cell r="E10185" t="str">
            <v>NH</v>
          </cell>
          <cell r="F10185" t="str">
            <v>ASO</v>
          </cell>
          <cell r="G10185" t="str">
            <v>ERF</v>
          </cell>
          <cell r="H10185" t="str">
            <v>JM</v>
          </cell>
          <cell r="I10185" t="str">
            <v>0029464 - CLARK &amp; LAVEY</v>
          </cell>
        </row>
        <row r="10186">
          <cell r="A10186" t="str">
            <v>C62657JR</v>
          </cell>
          <cell r="B10186">
            <v>42185</v>
          </cell>
          <cell r="C10186" t="str">
            <v>C62657</v>
          </cell>
          <cell r="D10186" t="str">
            <v>InCap - WKS Inc dba Residential Resources</v>
          </cell>
          <cell r="E10186" t="str">
            <v>NH</v>
          </cell>
          <cell r="F10186" t="str">
            <v>ASO</v>
          </cell>
          <cell r="G10186" t="str">
            <v>ERF</v>
          </cell>
          <cell r="H10186" t="str">
            <v>JR</v>
          </cell>
          <cell r="I10186" t="str">
            <v>0029464 - CLARK &amp; LAVEY</v>
          </cell>
        </row>
        <row r="10187">
          <cell r="A10187" t="str">
            <v>C62660PO</v>
          </cell>
          <cell r="B10187">
            <v>42185</v>
          </cell>
          <cell r="C10187" t="str">
            <v>C62660</v>
          </cell>
          <cell r="D10187" t="str">
            <v>Marcus, Clegg &amp; Mistretta, P.A.</v>
          </cell>
          <cell r="E10187" t="str">
            <v>ME</v>
          </cell>
          <cell r="F10187" t="str">
            <v>P1</v>
          </cell>
          <cell r="G10187" t="str">
            <v>SMALL</v>
          </cell>
          <cell r="H10187" t="str">
            <v>PO</v>
          </cell>
          <cell r="I10187" t="str">
            <v>0029330 - NORTON FINANCIAL SERVICES INC</v>
          </cell>
        </row>
        <row r="10188">
          <cell r="A10188" t="str">
            <v>C62661JH</v>
          </cell>
          <cell r="B10188">
            <v>42185</v>
          </cell>
          <cell r="C10188" t="str">
            <v>C62661</v>
          </cell>
          <cell r="D10188" t="str">
            <v>Ware-Butler Inc</v>
          </cell>
          <cell r="E10188" t="str">
            <v>ME</v>
          </cell>
          <cell r="F10188" t="str">
            <v>P1</v>
          </cell>
          <cell r="G10188" t="str">
            <v>SMALL</v>
          </cell>
          <cell r="H10188" t="str">
            <v>JH</v>
          </cell>
          <cell r="I10188" t="str">
            <v>0029297 - CROSS INSURANCE</v>
          </cell>
        </row>
        <row r="10189">
          <cell r="A10189" t="str">
            <v>C62663PO</v>
          </cell>
          <cell r="B10189">
            <v>42185</v>
          </cell>
          <cell r="C10189" t="str">
            <v>C62663</v>
          </cell>
          <cell r="D10189" t="str">
            <v>Re-Harvest, Inc.</v>
          </cell>
          <cell r="E10189" t="str">
            <v>ME</v>
          </cell>
          <cell r="F10189" t="str">
            <v>P1</v>
          </cell>
          <cell r="G10189" t="str">
            <v>SMALL</v>
          </cell>
          <cell r="H10189" t="str">
            <v>PO</v>
          </cell>
          <cell r="I10189" t="str">
            <v>0029416 - POIRIER, MARC R</v>
          </cell>
        </row>
        <row r="10190">
          <cell r="A10190" t="str">
            <v>C62664JH</v>
          </cell>
          <cell r="B10190">
            <v>42185</v>
          </cell>
          <cell r="C10190" t="str">
            <v>C62664</v>
          </cell>
          <cell r="D10190" t="str">
            <v>Keenan Excavating Co., Inc.</v>
          </cell>
          <cell r="E10190" t="str">
            <v>ME</v>
          </cell>
          <cell r="F10190" t="str">
            <v>P1</v>
          </cell>
          <cell r="G10190" t="str">
            <v>SMALL</v>
          </cell>
          <cell r="H10190" t="str">
            <v>JH</v>
          </cell>
          <cell r="I10190" t="str">
            <v>0029364 - CLARK INSURANCE</v>
          </cell>
        </row>
        <row r="10191">
          <cell r="A10191" t="str">
            <v>C62666JM</v>
          </cell>
          <cell r="B10191">
            <v>42185</v>
          </cell>
          <cell r="C10191" t="str">
            <v>C62666</v>
          </cell>
          <cell r="D10191" t="str">
            <v>Contact Telecom LLC</v>
          </cell>
          <cell r="E10191" t="str">
            <v>NH</v>
          </cell>
          <cell r="F10191" t="str">
            <v>P1</v>
          </cell>
          <cell r="G10191" t="str">
            <v>SMALL</v>
          </cell>
          <cell r="H10191" t="str">
            <v>JM</v>
          </cell>
          <cell r="I10191" t="str">
            <v>0029256 - INSURANCE SOLUTIONS CORPORATION</v>
          </cell>
        </row>
        <row r="10192">
          <cell r="A10192" t="str">
            <v>C62667IH</v>
          </cell>
          <cell r="B10192">
            <v>42185</v>
          </cell>
          <cell r="C10192" t="str">
            <v>C62667</v>
          </cell>
          <cell r="D10192" t="str">
            <v>KRY, Inc.</v>
          </cell>
          <cell r="E10192" t="str">
            <v>ME</v>
          </cell>
          <cell r="F10192" t="str">
            <v>P1</v>
          </cell>
          <cell r="G10192" t="str">
            <v>SMALL</v>
          </cell>
          <cell r="H10192" t="str">
            <v>IH</v>
          </cell>
          <cell r="I10192" t="str">
            <v>0029410 - POIRIER, MARC R</v>
          </cell>
        </row>
        <row r="10193">
          <cell r="A10193" t="str">
            <v>C62668IV</v>
          </cell>
          <cell r="B10193">
            <v>42185</v>
          </cell>
          <cell r="C10193" t="str">
            <v>C62668</v>
          </cell>
          <cell r="D10193" t="str">
            <v>Sincera Consulting LLC</v>
          </cell>
          <cell r="E10193" t="str">
            <v>NH</v>
          </cell>
          <cell r="F10193" t="str">
            <v>P1</v>
          </cell>
          <cell r="G10193" t="str">
            <v>SMALL</v>
          </cell>
          <cell r="H10193" t="str">
            <v>IV</v>
          </cell>
          <cell r="I10193" t="str">
            <v>0029318 - SBIA STRATEGIC BENEFIT &amp;</v>
          </cell>
        </row>
        <row r="10194">
          <cell r="A10194" t="str">
            <v>C62669JH</v>
          </cell>
          <cell r="B10194">
            <v>42185</v>
          </cell>
          <cell r="C10194" t="str">
            <v>C62669</v>
          </cell>
          <cell r="D10194" t="str">
            <v>Parker's Boathouse Inc</v>
          </cell>
          <cell r="E10194" t="str">
            <v>ME</v>
          </cell>
          <cell r="F10194" t="str">
            <v>P1</v>
          </cell>
          <cell r="G10194" t="str">
            <v>SMALL</v>
          </cell>
          <cell r="H10194" t="str">
            <v>JH</v>
          </cell>
          <cell r="I10194" t="str">
            <v>0029355 - BUSINESS INSURANCE AGENCY</v>
          </cell>
        </row>
        <row r="10195">
          <cell r="A10195" t="str">
            <v>C62676PO</v>
          </cell>
          <cell r="B10195">
            <v>42185</v>
          </cell>
          <cell r="C10195" t="str">
            <v>C62676</v>
          </cell>
          <cell r="D10195" t="str">
            <v>Viscount Sporting Goods Inc</v>
          </cell>
          <cell r="E10195" t="str">
            <v>ME</v>
          </cell>
          <cell r="F10195" t="str">
            <v>P1</v>
          </cell>
          <cell r="G10195" t="str">
            <v>SMALL</v>
          </cell>
          <cell r="H10195" t="str">
            <v>PO</v>
          </cell>
          <cell r="I10195" t="str">
            <v>0029550 - HOLDEN INSURANCE AGENCY</v>
          </cell>
        </row>
        <row r="10196">
          <cell r="A10196" t="str">
            <v>C62677JM</v>
          </cell>
          <cell r="B10196">
            <v>42185</v>
          </cell>
          <cell r="C10196" t="str">
            <v>C62677</v>
          </cell>
          <cell r="D10196" t="str">
            <v>CXE Equipment Services LLC</v>
          </cell>
          <cell r="E10196" t="str">
            <v>NH</v>
          </cell>
          <cell r="F10196" t="str">
            <v>P1</v>
          </cell>
          <cell r="G10196" t="str">
            <v>SMALL</v>
          </cell>
          <cell r="H10196" t="str">
            <v>JM</v>
          </cell>
          <cell r="I10196" t="str">
            <v>0029314 - SENTINEL INSURANCE GROUP LLC N H</v>
          </cell>
        </row>
        <row r="10197">
          <cell r="A10197" t="str">
            <v>C62680JH</v>
          </cell>
          <cell r="B10197">
            <v>42185</v>
          </cell>
          <cell r="C10197" t="str">
            <v>C62680</v>
          </cell>
          <cell r="D10197" t="str">
            <v>Wayfinder Schools</v>
          </cell>
          <cell r="E10197" t="str">
            <v>ME</v>
          </cell>
          <cell r="F10197" t="str">
            <v>P1</v>
          </cell>
          <cell r="G10197" t="str">
            <v>SMALL</v>
          </cell>
          <cell r="H10197" t="str">
            <v>JH</v>
          </cell>
          <cell r="I10197" t="str">
            <v>0029332 - ALLEN FINANCIAL GROUP</v>
          </cell>
        </row>
        <row r="10198">
          <cell r="A10198" t="str">
            <v>C62681JH</v>
          </cell>
          <cell r="B10198">
            <v>42185</v>
          </cell>
          <cell r="C10198" t="str">
            <v>C62681</v>
          </cell>
          <cell r="D10198" t="str">
            <v>In-Home Senior Services, Inc.</v>
          </cell>
          <cell r="E10198" t="str">
            <v>ME</v>
          </cell>
          <cell r="F10198" t="str">
            <v>P1</v>
          </cell>
          <cell r="G10198" t="str">
            <v>SMALL</v>
          </cell>
          <cell r="H10198" t="str">
            <v>JH</v>
          </cell>
          <cell r="I10198" t="str">
            <v>0029562 - LMR INSURANCE INC</v>
          </cell>
        </row>
        <row r="10199">
          <cell r="A10199" t="str">
            <v>C62684IH</v>
          </cell>
          <cell r="B10199">
            <v>42185</v>
          </cell>
          <cell r="C10199" t="str">
            <v>C62684</v>
          </cell>
          <cell r="D10199" t="str">
            <v>T W Food Inc</v>
          </cell>
          <cell r="E10199" t="str">
            <v>MA</v>
          </cell>
          <cell r="F10199" t="str">
            <v>P1</v>
          </cell>
          <cell r="G10199" t="str">
            <v>SMALL</v>
          </cell>
          <cell r="H10199" t="str">
            <v>IH</v>
          </cell>
          <cell r="I10199" t="str">
            <v>0029279 - JACOBS, LEWIS D</v>
          </cell>
        </row>
        <row r="10200">
          <cell r="A10200" t="str">
            <v>C62687IH</v>
          </cell>
          <cell r="B10200">
            <v>42185</v>
          </cell>
          <cell r="C10200" t="str">
            <v>C62687</v>
          </cell>
          <cell r="D10200" t="str">
            <v>The Dunham Group, Inc.</v>
          </cell>
          <cell r="E10200" t="str">
            <v>ME</v>
          </cell>
          <cell r="F10200" t="str">
            <v>P1</v>
          </cell>
          <cell r="G10200" t="str">
            <v>SMALL</v>
          </cell>
          <cell r="H10200" t="str">
            <v>IH</v>
          </cell>
          <cell r="I10200" t="str">
            <v>0029503 - CGI EMPLOYEE BENEFITS GROUP</v>
          </cell>
        </row>
        <row r="10201">
          <cell r="A10201" t="str">
            <v>C62689IH</v>
          </cell>
          <cell r="B10201">
            <v>42185</v>
          </cell>
          <cell r="C10201" t="str">
            <v>C62689</v>
          </cell>
          <cell r="D10201" t="str">
            <v>Tavola Inc</v>
          </cell>
          <cell r="E10201" t="str">
            <v>MA</v>
          </cell>
          <cell r="F10201" t="str">
            <v>P1</v>
          </cell>
          <cell r="G10201" t="str">
            <v>SMALL</v>
          </cell>
          <cell r="H10201" t="str">
            <v>IH</v>
          </cell>
          <cell r="I10201" t="str">
            <v>0029399 - UNITED BUSINESSMANS INSURANCE AGENCY</v>
          </cell>
        </row>
        <row r="10202">
          <cell r="A10202" t="str">
            <v>C62691JH</v>
          </cell>
          <cell r="B10202">
            <v>42185</v>
          </cell>
          <cell r="C10202" t="str">
            <v>C62691</v>
          </cell>
          <cell r="D10202" t="str">
            <v>Ricker Park Association</v>
          </cell>
          <cell r="E10202" t="str">
            <v>ME</v>
          </cell>
          <cell r="F10202" t="str">
            <v>P1</v>
          </cell>
          <cell r="G10202" t="str">
            <v>SMALL</v>
          </cell>
          <cell r="H10202" t="str">
            <v>JH</v>
          </cell>
          <cell r="I10202" t="str">
            <v>0029283 - GAGNE, ROGER N</v>
          </cell>
        </row>
        <row r="10203">
          <cell r="A10203" t="str">
            <v>C62692JH</v>
          </cell>
          <cell r="B10203">
            <v>42185</v>
          </cell>
          <cell r="C10203" t="str">
            <v>C62692</v>
          </cell>
          <cell r="D10203" t="str">
            <v>Dirk Thomas Real Estate Development &amp; Consulting</v>
          </cell>
          <cell r="E10203" t="str">
            <v>ME</v>
          </cell>
          <cell r="F10203" t="str">
            <v>P1</v>
          </cell>
          <cell r="G10203" t="str">
            <v>SMALL</v>
          </cell>
          <cell r="H10203" t="str">
            <v>JH</v>
          </cell>
          <cell r="I10203" t="str">
            <v>0030144 - CLARK INSURANCE</v>
          </cell>
        </row>
        <row r="10204">
          <cell r="A10204" t="str">
            <v>C62701IA</v>
          </cell>
          <cell r="B10204">
            <v>42185</v>
          </cell>
          <cell r="C10204" t="str">
            <v>C62701</v>
          </cell>
          <cell r="D10204" t="str">
            <v>Snowcap Technologies LLC</v>
          </cell>
          <cell r="E10204" t="str">
            <v>MA</v>
          </cell>
          <cell r="F10204" t="str">
            <v>P1</v>
          </cell>
          <cell r="G10204" t="str">
            <v>SMALL</v>
          </cell>
          <cell r="H10204" t="str">
            <v>IA</v>
          </cell>
          <cell r="I10204" t="str">
            <v>0029658 - SMALL BUSINESS INSURANCE AGENCY INC</v>
          </cell>
        </row>
        <row r="10205">
          <cell r="A10205" t="str">
            <v>C62703JH</v>
          </cell>
          <cell r="B10205">
            <v>42185</v>
          </cell>
          <cell r="C10205" t="str">
            <v>C62703</v>
          </cell>
          <cell r="D10205" t="str">
            <v>BO-CO, Inc.</v>
          </cell>
          <cell r="E10205" t="str">
            <v>ME</v>
          </cell>
          <cell r="F10205" t="str">
            <v>P1</v>
          </cell>
          <cell r="G10205" t="str">
            <v>SMALL</v>
          </cell>
          <cell r="H10205" t="str">
            <v>JH</v>
          </cell>
          <cell r="I10205" t="str">
            <v>0029603 - POIRIER, MARC R</v>
          </cell>
        </row>
        <row r="10206">
          <cell r="A10206" t="str">
            <v>C62709IH</v>
          </cell>
          <cell r="B10206">
            <v>42185</v>
          </cell>
          <cell r="C10206" t="str">
            <v>C62709</v>
          </cell>
          <cell r="D10206" t="str">
            <v>Lawson Property Services</v>
          </cell>
          <cell r="E10206" t="str">
            <v>ME</v>
          </cell>
          <cell r="F10206" t="str">
            <v>P1</v>
          </cell>
          <cell r="G10206" t="str">
            <v>SMALL</v>
          </cell>
          <cell r="H10206" t="str">
            <v>IH</v>
          </cell>
          <cell r="I10206" t="str">
            <v>0035329 - BUSINESS INSURANCE AGENCY</v>
          </cell>
        </row>
        <row r="10207">
          <cell r="A10207" t="str">
            <v>C62715JM</v>
          </cell>
          <cell r="B10207">
            <v>42185</v>
          </cell>
          <cell r="C10207" t="str">
            <v>C62715</v>
          </cell>
          <cell r="D10207" t="str">
            <v>C &amp; F Floral Inc</v>
          </cell>
          <cell r="E10207" t="str">
            <v>NH</v>
          </cell>
          <cell r="F10207" t="str">
            <v>P1</v>
          </cell>
          <cell r="G10207" t="str">
            <v>SMALL</v>
          </cell>
          <cell r="H10207" t="str">
            <v>JM</v>
          </cell>
          <cell r="I10207" t="str">
            <v>0029501 - BROWN &amp; BROWN OF NEW HAMPSHIRE. INC</v>
          </cell>
        </row>
        <row r="10208">
          <cell r="A10208" t="str">
            <v>C62716IV</v>
          </cell>
          <cell r="B10208">
            <v>42185</v>
          </cell>
          <cell r="C10208" t="str">
            <v>C62716</v>
          </cell>
          <cell r="D10208" t="str">
            <v>Education Holdings Inc</v>
          </cell>
          <cell r="E10208" t="str">
            <v>NH</v>
          </cell>
          <cell r="F10208" t="str">
            <v>P1</v>
          </cell>
          <cell r="G10208" t="str">
            <v>SMALL</v>
          </cell>
          <cell r="H10208" t="str">
            <v>IV</v>
          </cell>
          <cell r="I10208" t="str">
            <v>0029540 - BARTLETT, JOSHUA I</v>
          </cell>
        </row>
        <row r="10209">
          <cell r="A10209" t="str">
            <v>C62719IH</v>
          </cell>
          <cell r="B10209">
            <v>42185</v>
          </cell>
          <cell r="C10209" t="str">
            <v>C62719</v>
          </cell>
          <cell r="D10209" t="str">
            <v>Northeast Mechanical &amp; Energy Management Services, Inc.</v>
          </cell>
          <cell r="E10209" t="str">
            <v>ME</v>
          </cell>
          <cell r="F10209" t="str">
            <v>P1</v>
          </cell>
          <cell r="G10209" t="str">
            <v>SMALL</v>
          </cell>
          <cell r="H10209" t="str">
            <v>IH</v>
          </cell>
          <cell r="I10209" t="str">
            <v>0029614 - NATIONAL WORKSITE BENEFIT GROUP</v>
          </cell>
        </row>
        <row r="10210">
          <cell r="A10210" t="str">
            <v>C62720IV</v>
          </cell>
          <cell r="B10210">
            <v>42185</v>
          </cell>
          <cell r="C10210" t="str">
            <v>C62720</v>
          </cell>
          <cell r="D10210" t="str">
            <v>Northwoods Management, LLC</v>
          </cell>
          <cell r="E10210" t="str">
            <v>ME</v>
          </cell>
          <cell r="F10210" t="str">
            <v>P1</v>
          </cell>
          <cell r="G10210" t="str">
            <v>SMALL</v>
          </cell>
          <cell r="H10210" t="str">
            <v>IV</v>
          </cell>
          <cell r="I10210" t="str">
            <v>0029592 - WHITE, PETER J</v>
          </cell>
        </row>
        <row r="10211">
          <cell r="A10211" t="str">
            <v>C62721PO</v>
          </cell>
          <cell r="B10211">
            <v>42185</v>
          </cell>
          <cell r="C10211" t="str">
            <v>C62721</v>
          </cell>
          <cell r="D10211" t="str">
            <v>Allen Manufacturing Inc</v>
          </cell>
          <cell r="E10211" t="str">
            <v>ME</v>
          </cell>
          <cell r="F10211" t="str">
            <v>P1</v>
          </cell>
          <cell r="G10211" t="str">
            <v>SMALL</v>
          </cell>
          <cell r="H10211" t="str">
            <v>PO</v>
          </cell>
          <cell r="I10211" t="str">
            <v>0029544 - HIRST ASSOCIATES</v>
          </cell>
        </row>
        <row r="10212">
          <cell r="A10212" t="str">
            <v>C62723IH</v>
          </cell>
          <cell r="B10212">
            <v>42185</v>
          </cell>
          <cell r="C10212" t="str">
            <v>C62723</v>
          </cell>
          <cell r="D10212" t="str">
            <v>Central Massachusetts Orthodontic Assocates PC</v>
          </cell>
          <cell r="E10212" t="str">
            <v>MA</v>
          </cell>
          <cell r="F10212" t="str">
            <v>P1</v>
          </cell>
          <cell r="G10212" t="str">
            <v>SMALL</v>
          </cell>
          <cell r="H10212" t="str">
            <v>IH</v>
          </cell>
          <cell r="I10212" t="str">
            <v>0031208 - COONEY, MATTHEW J</v>
          </cell>
        </row>
        <row r="10213">
          <cell r="A10213" t="str">
            <v>C62724JM</v>
          </cell>
          <cell r="B10213">
            <v>42185</v>
          </cell>
          <cell r="C10213" t="str">
            <v>C62724</v>
          </cell>
          <cell r="D10213" t="str">
            <v>Bausch Articulating Papers Inc</v>
          </cell>
          <cell r="E10213" t="str">
            <v>NH</v>
          </cell>
          <cell r="F10213" t="str">
            <v>P1</v>
          </cell>
          <cell r="G10213" t="str">
            <v>SMALL</v>
          </cell>
          <cell r="H10213" t="str">
            <v>JM</v>
          </cell>
          <cell r="I10213" t="str">
            <v>0029524 - ESP EMPLOYEE BENEFITS STATEGIES LLC</v>
          </cell>
        </row>
        <row r="10214">
          <cell r="A10214" t="str">
            <v>C62725IA</v>
          </cell>
          <cell r="B10214">
            <v>42185</v>
          </cell>
          <cell r="C10214" t="str">
            <v>C62725</v>
          </cell>
          <cell r="D10214" t="str">
            <v>Yesware Inc</v>
          </cell>
          <cell r="E10214" t="str">
            <v>MA</v>
          </cell>
          <cell r="F10214" t="str">
            <v>P1</v>
          </cell>
          <cell r="G10214" t="str">
            <v>CRC</v>
          </cell>
          <cell r="H10214" t="str">
            <v>IA</v>
          </cell>
          <cell r="I10214" t="str">
            <v>0035823 - YOURPEOPLE INC</v>
          </cell>
        </row>
        <row r="10215">
          <cell r="A10215" t="str">
            <v>C62725IH</v>
          </cell>
          <cell r="B10215">
            <v>42185</v>
          </cell>
          <cell r="C10215" t="str">
            <v>C62725</v>
          </cell>
          <cell r="D10215" t="str">
            <v>Yesware Inc</v>
          </cell>
          <cell r="E10215" t="str">
            <v>MA</v>
          </cell>
          <cell r="F10215" t="str">
            <v>P1</v>
          </cell>
          <cell r="G10215" t="str">
            <v>CRC</v>
          </cell>
          <cell r="H10215" t="str">
            <v>IH</v>
          </cell>
          <cell r="I10215" t="str">
            <v>0035823 - YOURPEOPLE INC</v>
          </cell>
        </row>
        <row r="10216">
          <cell r="A10216" t="str">
            <v>C62727JH</v>
          </cell>
          <cell r="B10216">
            <v>42185</v>
          </cell>
          <cell r="C10216" t="str">
            <v>C62727</v>
          </cell>
          <cell r="D10216" t="str">
            <v>Spann Real Estate, Inc.</v>
          </cell>
          <cell r="E10216" t="str">
            <v>ME</v>
          </cell>
          <cell r="F10216" t="str">
            <v>P1</v>
          </cell>
          <cell r="G10216" t="str">
            <v>SMALL</v>
          </cell>
          <cell r="H10216" t="str">
            <v>JH</v>
          </cell>
          <cell r="I10216" t="str">
            <v>0029590 - NATIONAL WORKSITE BENEFIT GROUP</v>
          </cell>
        </row>
        <row r="10217">
          <cell r="A10217" t="str">
            <v>C62728JH</v>
          </cell>
          <cell r="B10217">
            <v>42185</v>
          </cell>
          <cell r="C10217" t="str">
            <v>C62728</v>
          </cell>
          <cell r="D10217" t="str">
            <v>Acadia Engineers &amp; Constructors LLC</v>
          </cell>
          <cell r="E10217" t="str">
            <v>NH</v>
          </cell>
          <cell r="F10217" t="str">
            <v>P1</v>
          </cell>
          <cell r="G10217" t="str">
            <v>SMALL</v>
          </cell>
          <cell r="H10217" t="str">
            <v>JH</v>
          </cell>
          <cell r="I10217" t="str">
            <v>0035454 - NEW ENGLAND EMPLOYEE BENEFITS COUNCIL</v>
          </cell>
        </row>
        <row r="10218">
          <cell r="A10218" t="str">
            <v>C62732JH</v>
          </cell>
          <cell r="B10218">
            <v>42185</v>
          </cell>
          <cell r="C10218" t="str">
            <v>C62732</v>
          </cell>
          <cell r="D10218" t="str">
            <v>Environmental Management, Inc.</v>
          </cell>
          <cell r="E10218" t="str">
            <v>ME</v>
          </cell>
          <cell r="F10218" t="str">
            <v>P1</v>
          </cell>
          <cell r="G10218" t="str">
            <v>SMALL</v>
          </cell>
          <cell r="H10218" t="str">
            <v>JH</v>
          </cell>
          <cell r="I10218" t="str">
            <v>0029502 - BUSINESS INSURANCE AGENCY</v>
          </cell>
        </row>
        <row r="10219">
          <cell r="A10219" t="str">
            <v>C62734IH</v>
          </cell>
          <cell r="B10219">
            <v>42185</v>
          </cell>
          <cell r="C10219" t="str">
            <v>C62734</v>
          </cell>
          <cell r="D10219" t="str">
            <v>Thermedical Inc</v>
          </cell>
          <cell r="E10219" t="str">
            <v>MA</v>
          </cell>
          <cell r="F10219" t="str">
            <v>P1</v>
          </cell>
          <cell r="G10219" t="str">
            <v>SMALL</v>
          </cell>
          <cell r="H10219" t="str">
            <v>IH</v>
          </cell>
          <cell r="I10219" t="str">
            <v>0029648 - UNITED BUSINESSMANS INSURANCE AGENCY</v>
          </cell>
        </row>
        <row r="10220">
          <cell r="A10220" t="str">
            <v>C62735IH</v>
          </cell>
          <cell r="B10220">
            <v>42185</v>
          </cell>
          <cell r="C10220" t="str">
            <v>C62735</v>
          </cell>
          <cell r="D10220" t="str">
            <v>Ring Bros of Cambridge Inc</v>
          </cell>
          <cell r="E10220" t="str">
            <v>MA</v>
          </cell>
          <cell r="F10220" t="str">
            <v>P1</v>
          </cell>
          <cell r="G10220" t="str">
            <v>SMALL</v>
          </cell>
          <cell r="H10220" t="str">
            <v>IH</v>
          </cell>
          <cell r="I10220" t="str">
            <v>0029650 - UNITED BUSINESSMANS INSURANCE AGENCY</v>
          </cell>
        </row>
        <row r="10221">
          <cell r="A10221" t="str">
            <v>C62736JA</v>
          </cell>
          <cell r="B10221">
            <v>42185</v>
          </cell>
          <cell r="C10221" t="str">
            <v>C62736</v>
          </cell>
          <cell r="D10221" t="str">
            <v>Richard T Saunders Funeral Home Inc</v>
          </cell>
          <cell r="E10221" t="str">
            <v>MA</v>
          </cell>
          <cell r="F10221" t="str">
            <v>P1</v>
          </cell>
          <cell r="G10221" t="str">
            <v>SMALL</v>
          </cell>
          <cell r="H10221" t="str">
            <v>JA</v>
          </cell>
          <cell r="I10221" t="str">
            <v>0029647 - UNITED BUSINESSMANS INSURANCE AGENCY</v>
          </cell>
        </row>
        <row r="10222">
          <cell r="A10222" t="str">
            <v>C62742IH</v>
          </cell>
          <cell r="B10222">
            <v>42185</v>
          </cell>
          <cell r="C10222" t="str">
            <v>C62742</v>
          </cell>
          <cell r="D10222" t="str">
            <v>Hefez &amp; Sons Inc</v>
          </cell>
          <cell r="E10222" t="str">
            <v>MA</v>
          </cell>
          <cell r="F10222" t="str">
            <v>P1</v>
          </cell>
          <cell r="G10222" t="str">
            <v>SMALL</v>
          </cell>
          <cell r="H10222" t="str">
            <v>IH</v>
          </cell>
          <cell r="I10222" t="str">
            <v>0029653 - SMALL BUSINESS INSURANCE AGENCY INC</v>
          </cell>
        </row>
        <row r="10223">
          <cell r="A10223" t="str">
            <v>C62743IH</v>
          </cell>
          <cell r="B10223">
            <v>42185</v>
          </cell>
          <cell r="C10223" t="str">
            <v>C62743</v>
          </cell>
          <cell r="D10223" t="str">
            <v>Promoboxx Inc</v>
          </cell>
          <cell r="E10223" t="str">
            <v>MA</v>
          </cell>
          <cell r="F10223" t="str">
            <v>P1</v>
          </cell>
          <cell r="G10223" t="str">
            <v>SMALL</v>
          </cell>
          <cell r="H10223" t="str">
            <v>IH</v>
          </cell>
          <cell r="I10223" t="str">
            <v>0029553 - EMPLOYEE BENEFITS CONSULTANTS OF N E LLC</v>
          </cell>
        </row>
        <row r="10224">
          <cell r="A10224" t="str">
            <v>C62743JA</v>
          </cell>
          <cell r="B10224">
            <v>42185</v>
          </cell>
          <cell r="C10224" t="str">
            <v>C62743</v>
          </cell>
          <cell r="D10224" t="str">
            <v>Promoboxx Inc</v>
          </cell>
          <cell r="E10224" t="str">
            <v>MA</v>
          </cell>
          <cell r="F10224" t="str">
            <v>P1</v>
          </cell>
          <cell r="G10224" t="str">
            <v>SMALL</v>
          </cell>
          <cell r="H10224" t="str">
            <v>JA</v>
          </cell>
          <cell r="I10224" t="str">
            <v>0029553 - EMPLOYEE BENEFITS CONSULTANTS OF N E LLC</v>
          </cell>
        </row>
        <row r="10225">
          <cell r="A10225" t="str">
            <v>C62744JH</v>
          </cell>
          <cell r="B10225">
            <v>42185</v>
          </cell>
          <cell r="C10225" t="str">
            <v>C62744</v>
          </cell>
          <cell r="D10225" t="str">
            <v>MJ Holdings LLC</v>
          </cell>
          <cell r="E10225" t="str">
            <v>ME</v>
          </cell>
          <cell r="F10225" t="str">
            <v>P1</v>
          </cell>
          <cell r="G10225" t="str">
            <v>SMALL</v>
          </cell>
          <cell r="H10225" t="str">
            <v>JH</v>
          </cell>
          <cell r="I10225" t="str">
            <v>0031788 - F A PEABODY COMPANY</v>
          </cell>
        </row>
        <row r="10226">
          <cell r="A10226" t="str">
            <v>C62745JM</v>
          </cell>
          <cell r="B10226">
            <v>42185</v>
          </cell>
          <cell r="C10226" t="str">
            <v>C62745</v>
          </cell>
          <cell r="D10226" t="str">
            <v>Language and Learning Connection</v>
          </cell>
          <cell r="E10226" t="str">
            <v>NH</v>
          </cell>
          <cell r="F10226" t="str">
            <v>P1</v>
          </cell>
          <cell r="G10226" t="str">
            <v>SMALL</v>
          </cell>
          <cell r="H10226" t="str">
            <v>JM</v>
          </cell>
          <cell r="I10226" t="str">
            <v>0034830 - RMB INSURANCE SOLUTIONS LLC</v>
          </cell>
        </row>
        <row r="10227">
          <cell r="A10227" t="str">
            <v>C62746JH</v>
          </cell>
          <cell r="B10227">
            <v>42185</v>
          </cell>
          <cell r="C10227" t="str">
            <v>C62746</v>
          </cell>
          <cell r="D10227" t="str">
            <v>LDDJ Inc</v>
          </cell>
          <cell r="E10227" t="str">
            <v>MA</v>
          </cell>
          <cell r="F10227" t="str">
            <v>P1</v>
          </cell>
          <cell r="G10227" t="str">
            <v>SMALL</v>
          </cell>
          <cell r="H10227" t="str">
            <v>JH</v>
          </cell>
          <cell r="I10227" t="str">
            <v>0029627 - NORTHERN BENEFITS OF MAINE LLC</v>
          </cell>
        </row>
        <row r="10228">
          <cell r="A10228" t="str">
            <v>C62748IH</v>
          </cell>
          <cell r="B10228">
            <v>42185</v>
          </cell>
          <cell r="C10228" t="str">
            <v>C62748</v>
          </cell>
          <cell r="D10228" t="str">
            <v>Bariatrix Lifestyle Mgmt Corp</v>
          </cell>
          <cell r="E10228" t="str">
            <v>MA</v>
          </cell>
          <cell r="F10228" t="str">
            <v>P1</v>
          </cell>
          <cell r="G10228" t="str">
            <v>SMALL</v>
          </cell>
          <cell r="H10228" t="str">
            <v>IH</v>
          </cell>
          <cell r="I10228" t="str">
            <v>0029565 - HRK BROKERAGE SERVICES LLC</v>
          </cell>
        </row>
        <row r="10229">
          <cell r="A10229" t="str">
            <v>C62749IV</v>
          </cell>
          <cell r="B10229">
            <v>42185</v>
          </cell>
          <cell r="C10229" t="str">
            <v>C62749</v>
          </cell>
          <cell r="D10229" t="str">
            <v>Forest Avenue Veterinary Hospital</v>
          </cell>
          <cell r="E10229" t="str">
            <v>ME</v>
          </cell>
          <cell r="F10229" t="str">
            <v>P1</v>
          </cell>
          <cell r="G10229" t="str">
            <v>SMALL</v>
          </cell>
          <cell r="H10229" t="str">
            <v>IV</v>
          </cell>
          <cell r="I10229" t="str">
            <v>0029500 - GAGNE, ROGER N</v>
          </cell>
        </row>
        <row r="10230">
          <cell r="A10230" t="str">
            <v>C62750IV</v>
          </cell>
          <cell r="B10230">
            <v>42185</v>
          </cell>
          <cell r="C10230" t="str">
            <v>C62750</v>
          </cell>
          <cell r="D10230" t="str">
            <v>Lurie Lent &amp; Friedman LLP</v>
          </cell>
          <cell r="E10230" t="str">
            <v>MA</v>
          </cell>
          <cell r="F10230" t="str">
            <v>P1</v>
          </cell>
          <cell r="G10230" t="str">
            <v>SMALL</v>
          </cell>
          <cell r="H10230" t="str">
            <v>IV</v>
          </cell>
          <cell r="I10230" t="str">
            <v>0029492 - KAPLAN, ELLEN A</v>
          </cell>
        </row>
        <row r="10231">
          <cell r="A10231" t="str">
            <v>C62752IH</v>
          </cell>
          <cell r="B10231">
            <v>42185</v>
          </cell>
          <cell r="C10231" t="str">
            <v>C62752</v>
          </cell>
          <cell r="D10231" t="str">
            <v>Rowley Ready Mix Inc</v>
          </cell>
          <cell r="E10231" t="str">
            <v>MA</v>
          </cell>
          <cell r="F10231" t="str">
            <v>P1</v>
          </cell>
          <cell r="G10231" t="str">
            <v>SMALL</v>
          </cell>
          <cell r="H10231" t="str">
            <v>IH</v>
          </cell>
          <cell r="I10231" t="str">
            <v>0029623 - TENEYCK, DAVID E</v>
          </cell>
        </row>
        <row r="10232">
          <cell r="A10232" t="str">
            <v>C62753IH</v>
          </cell>
          <cell r="B10232">
            <v>42185</v>
          </cell>
          <cell r="C10232" t="str">
            <v>C62753</v>
          </cell>
          <cell r="D10232" t="str">
            <v>Carli Fence Co Inc</v>
          </cell>
          <cell r="E10232" t="str">
            <v>MA</v>
          </cell>
          <cell r="F10232" t="str">
            <v>P1</v>
          </cell>
          <cell r="G10232" t="str">
            <v>SMALL</v>
          </cell>
          <cell r="H10232" t="str">
            <v>IH</v>
          </cell>
        </row>
        <row r="10233">
          <cell r="A10233" t="str">
            <v>C62754IH</v>
          </cell>
          <cell r="B10233">
            <v>42185</v>
          </cell>
          <cell r="C10233" t="str">
            <v>C62754</v>
          </cell>
          <cell r="D10233" t="str">
            <v>Facilis Technology Inc</v>
          </cell>
          <cell r="E10233" t="str">
            <v>MA</v>
          </cell>
          <cell r="F10233" t="str">
            <v>P1</v>
          </cell>
          <cell r="G10233" t="str">
            <v>SMALL</v>
          </cell>
          <cell r="H10233" t="str">
            <v>IH</v>
          </cell>
          <cell r="I10233" t="str">
            <v>0034824 - NORTHERN BENEFITS OF MAINE LLC</v>
          </cell>
        </row>
        <row r="10234">
          <cell r="A10234" t="str">
            <v>C62754JA</v>
          </cell>
          <cell r="B10234">
            <v>42185</v>
          </cell>
          <cell r="C10234" t="str">
            <v>C62754</v>
          </cell>
          <cell r="D10234" t="str">
            <v>Facilis Technology Inc</v>
          </cell>
          <cell r="E10234" t="str">
            <v>MA</v>
          </cell>
          <cell r="F10234" t="str">
            <v>P1</v>
          </cell>
          <cell r="G10234" t="str">
            <v>SMALL</v>
          </cell>
          <cell r="H10234" t="str">
            <v>JA</v>
          </cell>
          <cell r="I10234" t="str">
            <v>0034824 - NORTHERN BENEFITS OF MAINE LLC</v>
          </cell>
        </row>
        <row r="10235">
          <cell r="A10235" t="str">
            <v>C62755IH</v>
          </cell>
          <cell r="B10235">
            <v>42185</v>
          </cell>
          <cell r="C10235" t="str">
            <v>C62755</v>
          </cell>
          <cell r="D10235" t="str">
            <v>MA Society of CPAs</v>
          </cell>
          <cell r="E10235" t="str">
            <v>MA</v>
          </cell>
          <cell r="F10235" t="str">
            <v>P1</v>
          </cell>
          <cell r="G10235" t="str">
            <v>SMALL</v>
          </cell>
          <cell r="H10235" t="str">
            <v>IH</v>
          </cell>
          <cell r="I10235" t="str">
            <v>0034171 - AXIAL BENEFITS GROUP LLC</v>
          </cell>
        </row>
        <row r="10236">
          <cell r="A10236" t="str">
            <v>C62755JA</v>
          </cell>
          <cell r="B10236">
            <v>42185</v>
          </cell>
          <cell r="C10236" t="str">
            <v>C62755</v>
          </cell>
          <cell r="D10236" t="str">
            <v>MA Society of CPAs</v>
          </cell>
          <cell r="E10236" t="str">
            <v>MA</v>
          </cell>
          <cell r="F10236" t="str">
            <v>P1</v>
          </cell>
          <cell r="G10236" t="str">
            <v>SMALL</v>
          </cell>
          <cell r="H10236" t="str">
            <v>JA</v>
          </cell>
          <cell r="I10236" t="str">
            <v>0034171 - AXIAL BENEFITS GROUP LLC</v>
          </cell>
        </row>
        <row r="10237">
          <cell r="A10237" t="str">
            <v>C62756IH</v>
          </cell>
          <cell r="B10237">
            <v>42185</v>
          </cell>
          <cell r="C10237" t="str">
            <v>C62756</v>
          </cell>
          <cell r="D10237" t="str">
            <v>Anthony F Cordeiro Insurance Agency</v>
          </cell>
          <cell r="E10237" t="str">
            <v>MA</v>
          </cell>
          <cell r="F10237" t="str">
            <v>P1</v>
          </cell>
          <cell r="G10237" t="str">
            <v>SMALL</v>
          </cell>
          <cell r="H10237" t="str">
            <v>IH</v>
          </cell>
          <cell r="I10237" t="str">
            <v>0029470 - ANTHONY F CORDEIRO INSURANCE AGCY LLC</v>
          </cell>
        </row>
        <row r="10238">
          <cell r="A10238" t="str">
            <v>C62757IH</v>
          </cell>
          <cell r="B10238">
            <v>42185</v>
          </cell>
          <cell r="C10238" t="str">
            <v>C62757</v>
          </cell>
          <cell r="D10238" t="str">
            <v>Grojo LTD Inc</v>
          </cell>
          <cell r="E10238" t="str">
            <v>MA</v>
          </cell>
          <cell r="F10238" t="str">
            <v>P1</v>
          </cell>
          <cell r="G10238" t="str">
            <v>SMALL</v>
          </cell>
          <cell r="H10238" t="str">
            <v>IH</v>
          </cell>
          <cell r="I10238" t="str">
            <v>0029471 - ANTHONY F CORDEIRO INSURANCE AGCY LLC</v>
          </cell>
        </row>
        <row r="10239">
          <cell r="A10239" t="str">
            <v>C62758IH</v>
          </cell>
          <cell r="B10239">
            <v>42185</v>
          </cell>
          <cell r="C10239" t="str">
            <v>C62758</v>
          </cell>
          <cell r="D10239" t="str">
            <v>William Lane DMD PC</v>
          </cell>
          <cell r="E10239" t="str">
            <v>MA</v>
          </cell>
          <cell r="F10239" t="str">
            <v>P1</v>
          </cell>
          <cell r="G10239" t="str">
            <v>SMALL</v>
          </cell>
          <cell r="H10239" t="str">
            <v>IH</v>
          </cell>
          <cell r="I10239" t="str">
            <v>0035368 - ROBLIN INSURANCE AGENCY</v>
          </cell>
        </row>
        <row r="10240">
          <cell r="A10240" t="str">
            <v>C62759IH</v>
          </cell>
          <cell r="B10240">
            <v>42185</v>
          </cell>
          <cell r="C10240" t="str">
            <v>C62759</v>
          </cell>
          <cell r="D10240" t="str">
            <v>John T Veale DMD and Peter G Veale DMD Inc</v>
          </cell>
          <cell r="E10240" t="str">
            <v>MA</v>
          </cell>
          <cell r="F10240" t="str">
            <v>P1</v>
          </cell>
          <cell r="G10240" t="str">
            <v>GPC</v>
          </cell>
          <cell r="H10240" t="str">
            <v>IH</v>
          </cell>
          <cell r="I10240" t="str">
            <v>0029633 - SPRING INSURANCE GROUP LLC</v>
          </cell>
        </row>
        <row r="10241">
          <cell r="A10241" t="str">
            <v>C62760IA</v>
          </cell>
          <cell r="B10241">
            <v>42185</v>
          </cell>
          <cell r="C10241" t="str">
            <v>C62760</v>
          </cell>
          <cell r="D10241" t="str">
            <v>Secure Networks for Small Business Inc</v>
          </cell>
          <cell r="E10241" t="str">
            <v>MA</v>
          </cell>
          <cell r="F10241" t="str">
            <v>P1</v>
          </cell>
          <cell r="G10241" t="str">
            <v>SMALL</v>
          </cell>
          <cell r="H10241" t="str">
            <v>IA</v>
          </cell>
          <cell r="I10241" t="str">
            <v>0029639 - ROGERS &amp; GRAY INSURANCE AGENCY</v>
          </cell>
        </row>
        <row r="10242">
          <cell r="A10242" t="str">
            <v>C62760IH</v>
          </cell>
          <cell r="B10242">
            <v>42185</v>
          </cell>
          <cell r="C10242" t="str">
            <v>C62760</v>
          </cell>
          <cell r="D10242" t="str">
            <v>Secure Networks for Small Business Inc</v>
          </cell>
          <cell r="E10242" t="str">
            <v>MA</v>
          </cell>
          <cell r="F10242" t="str">
            <v>P1</v>
          </cell>
          <cell r="G10242" t="str">
            <v>SMALL</v>
          </cell>
          <cell r="H10242" t="str">
            <v>IH</v>
          </cell>
          <cell r="I10242" t="str">
            <v>0029639 - ROGERS &amp; GRAY INSURANCE AGENCY</v>
          </cell>
        </row>
        <row r="10243">
          <cell r="A10243" t="str">
            <v>C62761IV</v>
          </cell>
          <cell r="B10243">
            <v>42185</v>
          </cell>
          <cell r="C10243" t="str">
            <v>C62761</v>
          </cell>
          <cell r="D10243" t="str">
            <v>The Schott Foundation For Public Education</v>
          </cell>
          <cell r="E10243" t="str">
            <v>MA</v>
          </cell>
          <cell r="F10243" t="str">
            <v>P1</v>
          </cell>
          <cell r="G10243" t="str">
            <v>SMALL</v>
          </cell>
          <cell r="H10243" t="str">
            <v>IV</v>
          </cell>
          <cell r="I10243" t="str">
            <v>0034383 - HRK BROKERAGE SERVICES LLC</v>
          </cell>
        </row>
        <row r="10244">
          <cell r="A10244" t="str">
            <v>C62762IH</v>
          </cell>
          <cell r="B10244">
            <v>42185</v>
          </cell>
          <cell r="C10244" t="str">
            <v>C62762</v>
          </cell>
          <cell r="D10244" t="str">
            <v>Danvers Dental Care PC</v>
          </cell>
          <cell r="E10244" t="str">
            <v>MA</v>
          </cell>
          <cell r="F10244" t="str">
            <v>P1</v>
          </cell>
          <cell r="G10244" t="str">
            <v>SMALL</v>
          </cell>
          <cell r="H10244" t="str">
            <v>IH</v>
          </cell>
          <cell r="I10244" t="str">
            <v>0030670 - MOSSE &amp; MOSSE ASSOCIATES INC</v>
          </cell>
        </row>
        <row r="10245">
          <cell r="A10245" t="str">
            <v>C62763IH</v>
          </cell>
          <cell r="B10245">
            <v>42185</v>
          </cell>
          <cell r="C10245" t="str">
            <v>C62763</v>
          </cell>
          <cell r="D10245" t="str">
            <v>Ocean Cafe Inc</v>
          </cell>
          <cell r="E10245" t="str">
            <v>MA</v>
          </cell>
          <cell r="F10245" t="str">
            <v>P1</v>
          </cell>
          <cell r="G10245" t="str">
            <v>SMALL</v>
          </cell>
          <cell r="H10245" t="str">
            <v>IH</v>
          </cell>
          <cell r="I10245" t="str">
            <v>0029549 - DIXON ASSOCIATES INC</v>
          </cell>
        </row>
        <row r="10246">
          <cell r="A10246" t="str">
            <v>C62765IA</v>
          </cell>
          <cell r="B10246">
            <v>42185</v>
          </cell>
          <cell r="C10246" t="str">
            <v>C62765</v>
          </cell>
          <cell r="D10246" t="str">
            <v>Merrimack Valley Tire, Inc</v>
          </cell>
          <cell r="E10246" t="str">
            <v>MA</v>
          </cell>
          <cell r="F10246" t="str">
            <v>P1</v>
          </cell>
          <cell r="G10246" t="str">
            <v>SMALL</v>
          </cell>
          <cell r="H10246" t="str">
            <v>IA</v>
          </cell>
          <cell r="I10246" t="str">
            <v>0029642 - NORTHERN BENEFITS OF MAINE LLC</v>
          </cell>
        </row>
        <row r="10247">
          <cell r="A10247" t="str">
            <v>C62768IH</v>
          </cell>
          <cell r="B10247">
            <v>42185</v>
          </cell>
          <cell r="C10247" t="str">
            <v>C62768</v>
          </cell>
          <cell r="D10247" t="str">
            <v>Southport on Cape Cod</v>
          </cell>
          <cell r="E10247" t="str">
            <v>MA</v>
          </cell>
          <cell r="F10247" t="str">
            <v>P1</v>
          </cell>
          <cell r="G10247" t="str">
            <v>SMALL</v>
          </cell>
          <cell r="H10247" t="str">
            <v>IH</v>
          </cell>
          <cell r="I10247" t="str">
            <v>0034386 - BRABO BENEFITS INC</v>
          </cell>
        </row>
        <row r="10248">
          <cell r="A10248" t="str">
            <v>C62769IV</v>
          </cell>
          <cell r="B10248">
            <v>42185</v>
          </cell>
          <cell r="C10248" t="str">
            <v>C62769</v>
          </cell>
          <cell r="D10248" t="str">
            <v>Family Optometry</v>
          </cell>
          <cell r="E10248" t="str">
            <v>ME</v>
          </cell>
          <cell r="F10248" t="str">
            <v>P1</v>
          </cell>
          <cell r="G10248" t="str">
            <v>SMALL</v>
          </cell>
          <cell r="H10248" t="str">
            <v>IV</v>
          </cell>
          <cell r="I10248" t="str">
            <v>0029613 - USI INSURANCE SERVICES LLC - BRIARCLIFF</v>
          </cell>
        </row>
        <row r="10249">
          <cell r="A10249" t="str">
            <v>C62773JM</v>
          </cell>
          <cell r="B10249">
            <v>42185</v>
          </cell>
          <cell r="C10249" t="str">
            <v>C62773</v>
          </cell>
          <cell r="D10249" t="str">
            <v>New Hampshire Coating Services LLC</v>
          </cell>
          <cell r="E10249" t="str">
            <v>NH</v>
          </cell>
          <cell r="F10249" t="str">
            <v>P1</v>
          </cell>
          <cell r="G10249" t="str">
            <v>SMALL</v>
          </cell>
          <cell r="H10249" t="str">
            <v>JM</v>
          </cell>
          <cell r="I10249" t="str">
            <v>0029634 - SBIA STRATEGIC BENEFIT &amp;</v>
          </cell>
        </row>
        <row r="10250">
          <cell r="A10250" t="str">
            <v>C62774IH</v>
          </cell>
          <cell r="B10250">
            <v>42185</v>
          </cell>
          <cell r="C10250" t="str">
            <v>C62774</v>
          </cell>
          <cell r="D10250" t="str">
            <v>M Robinson &amp; Company PC</v>
          </cell>
          <cell r="E10250" t="str">
            <v>MA</v>
          </cell>
          <cell r="F10250" t="str">
            <v>P1</v>
          </cell>
          <cell r="G10250" t="str">
            <v>SMALL</v>
          </cell>
          <cell r="H10250" t="str">
            <v>IH</v>
          </cell>
          <cell r="I10250" t="str">
            <v>0029515 - KAPLAN, ELLEN A</v>
          </cell>
        </row>
        <row r="10251">
          <cell r="A10251" t="str">
            <v>C62777IH</v>
          </cell>
          <cell r="B10251">
            <v>42185</v>
          </cell>
          <cell r="C10251" t="str">
            <v>C62777</v>
          </cell>
          <cell r="D10251" t="str">
            <v>R &amp; S Landscaping Inc</v>
          </cell>
          <cell r="E10251" t="str">
            <v>MA</v>
          </cell>
          <cell r="F10251" t="str">
            <v>P1</v>
          </cell>
          <cell r="G10251" t="str">
            <v>SMALL</v>
          </cell>
          <cell r="H10251" t="str">
            <v>IH</v>
          </cell>
          <cell r="I10251" t="str">
            <v>0031997 - INTEGRATED BENEFIT GROUP INSURANCE BROKERAGE</v>
          </cell>
        </row>
        <row r="10252">
          <cell r="A10252" t="str">
            <v>C62778IH</v>
          </cell>
          <cell r="B10252">
            <v>42185</v>
          </cell>
          <cell r="C10252" t="str">
            <v>C62778</v>
          </cell>
          <cell r="D10252" t="str">
            <v>Medical Health Care Specialists PC</v>
          </cell>
          <cell r="E10252" t="str">
            <v>MA</v>
          </cell>
          <cell r="F10252" t="str">
            <v>P1</v>
          </cell>
          <cell r="G10252" t="str">
            <v>SMALL</v>
          </cell>
          <cell r="H10252" t="str">
            <v>IH</v>
          </cell>
          <cell r="I10252" t="str">
            <v>0029624 - NEW ENGLAND MEDICAL INS AGENCY LLC</v>
          </cell>
        </row>
        <row r="10253">
          <cell r="A10253" t="str">
            <v>C62780IA</v>
          </cell>
          <cell r="B10253">
            <v>42185</v>
          </cell>
          <cell r="C10253" t="str">
            <v>C62780</v>
          </cell>
          <cell r="D10253" t="str">
            <v>OneZero Financial Services LLC</v>
          </cell>
          <cell r="E10253" t="str">
            <v>MA</v>
          </cell>
          <cell r="F10253" t="str">
            <v>P1</v>
          </cell>
          <cell r="G10253" t="str">
            <v>SMALL</v>
          </cell>
          <cell r="H10253" t="str">
            <v>IA</v>
          </cell>
          <cell r="I10253" t="str">
            <v>0029525 - LANDMARK BENEFITS INC</v>
          </cell>
        </row>
        <row r="10254">
          <cell r="A10254" t="str">
            <v>C62780IH</v>
          </cell>
          <cell r="B10254">
            <v>42185</v>
          </cell>
          <cell r="C10254" t="str">
            <v>C62780</v>
          </cell>
          <cell r="D10254" t="str">
            <v>OneZero Financial Services LLC</v>
          </cell>
          <cell r="E10254" t="str">
            <v>MA</v>
          </cell>
          <cell r="F10254" t="str">
            <v>P1</v>
          </cell>
          <cell r="G10254" t="str">
            <v>SMALL</v>
          </cell>
          <cell r="H10254" t="str">
            <v>IH</v>
          </cell>
          <cell r="I10254" t="str">
            <v>0029525 - LANDMARK BENEFITS INC</v>
          </cell>
        </row>
        <row r="10255">
          <cell r="A10255" t="str">
            <v>C62781IH</v>
          </cell>
          <cell r="B10255">
            <v>42185</v>
          </cell>
          <cell r="C10255" t="str">
            <v>C62781</v>
          </cell>
          <cell r="D10255" t="str">
            <v>Truax Corporation</v>
          </cell>
          <cell r="E10255" t="str">
            <v>MA</v>
          </cell>
          <cell r="F10255" t="str">
            <v>P1</v>
          </cell>
          <cell r="G10255" t="str">
            <v>SMALL</v>
          </cell>
          <cell r="H10255" t="str">
            <v>IH</v>
          </cell>
          <cell r="I10255" t="str">
            <v>0029640 - UNITED BUSINESSMANS INSURANCE AGENCY</v>
          </cell>
        </row>
        <row r="10256">
          <cell r="A10256" t="str">
            <v>C62783IH</v>
          </cell>
          <cell r="B10256">
            <v>42185</v>
          </cell>
          <cell r="C10256" t="str">
            <v>C62783</v>
          </cell>
          <cell r="D10256" t="str">
            <v>Alg Partners Inc</v>
          </cell>
          <cell r="E10256" t="str">
            <v>MA</v>
          </cell>
          <cell r="F10256" t="str">
            <v>P1</v>
          </cell>
          <cell r="G10256" t="str">
            <v>SMALL</v>
          </cell>
          <cell r="H10256" t="str">
            <v>IH</v>
          </cell>
          <cell r="I10256" t="str">
            <v>0029473 - BAR INSURANCE BROKERAGE INC</v>
          </cell>
        </row>
        <row r="10257">
          <cell r="A10257" t="str">
            <v>C62784PO</v>
          </cell>
          <cell r="B10257">
            <v>42185</v>
          </cell>
          <cell r="C10257" t="str">
            <v>C62784</v>
          </cell>
          <cell r="D10257" t="str">
            <v>Maine Media Collective, LLC</v>
          </cell>
          <cell r="E10257" t="str">
            <v>ME</v>
          </cell>
          <cell r="F10257" t="str">
            <v>P1</v>
          </cell>
          <cell r="G10257" t="str">
            <v>SMALL</v>
          </cell>
          <cell r="H10257" t="str">
            <v>PO</v>
          </cell>
          <cell r="I10257" t="str">
            <v>0029561 - LMR INSURANCE INC</v>
          </cell>
        </row>
        <row r="10258">
          <cell r="A10258" t="str">
            <v>C62786JA</v>
          </cell>
          <cell r="B10258">
            <v>42185</v>
          </cell>
          <cell r="C10258" t="str">
            <v>C62786</v>
          </cell>
          <cell r="D10258" t="str">
            <v>Bartel Dental Center</v>
          </cell>
          <cell r="E10258" t="str">
            <v>MA</v>
          </cell>
          <cell r="F10258" t="str">
            <v>P1</v>
          </cell>
          <cell r="G10258" t="str">
            <v>SMALL</v>
          </cell>
          <cell r="H10258" t="str">
            <v>JA</v>
          </cell>
          <cell r="I10258" t="str">
            <v>0030100 - PAYCHEX AGENCY INC</v>
          </cell>
        </row>
        <row r="10259">
          <cell r="A10259" t="str">
            <v>C62789JH</v>
          </cell>
          <cell r="B10259">
            <v>42185</v>
          </cell>
          <cell r="C10259" t="str">
            <v>C62789</v>
          </cell>
          <cell r="D10259" t="str">
            <v>Northern Prosthetics Inc</v>
          </cell>
          <cell r="E10259" t="str">
            <v>ME</v>
          </cell>
          <cell r="F10259" t="str">
            <v>P1</v>
          </cell>
          <cell r="G10259" t="str">
            <v>SMALL</v>
          </cell>
          <cell r="H10259" t="str">
            <v>JH</v>
          </cell>
          <cell r="I10259" t="str">
            <v>0030581 - MAINE BENEFITS GROUP INC</v>
          </cell>
        </row>
        <row r="10260">
          <cell r="A10260" t="str">
            <v>C62791JH</v>
          </cell>
          <cell r="B10260">
            <v>42185</v>
          </cell>
          <cell r="C10260" t="str">
            <v>C62791</v>
          </cell>
          <cell r="D10260" t="str">
            <v>Normand Bulick Construction, Inc.</v>
          </cell>
          <cell r="E10260" t="str">
            <v>ME</v>
          </cell>
          <cell r="F10260" t="str">
            <v>P1</v>
          </cell>
          <cell r="G10260" t="str">
            <v>SMALL</v>
          </cell>
          <cell r="H10260" t="str">
            <v>JH</v>
          </cell>
          <cell r="I10260" t="str">
            <v>0029611 - POIRIER, MARC R</v>
          </cell>
        </row>
        <row r="10261">
          <cell r="A10261" t="str">
            <v>C62793IA</v>
          </cell>
          <cell r="B10261">
            <v>42185</v>
          </cell>
          <cell r="C10261" t="str">
            <v>C62793</v>
          </cell>
          <cell r="D10261" t="str">
            <v>DSPL Inc</v>
          </cell>
          <cell r="E10261" t="str">
            <v>MA</v>
          </cell>
          <cell r="F10261" t="str">
            <v>P1</v>
          </cell>
          <cell r="G10261" t="str">
            <v>SMALL</v>
          </cell>
          <cell r="H10261" t="str">
            <v>IA</v>
          </cell>
          <cell r="I10261" t="str">
            <v>0029574 - KAPLAN, ELLEN A</v>
          </cell>
        </row>
        <row r="10262">
          <cell r="A10262" t="str">
            <v>C62793IH</v>
          </cell>
          <cell r="B10262">
            <v>42185</v>
          </cell>
          <cell r="C10262" t="str">
            <v>C62793</v>
          </cell>
          <cell r="D10262" t="str">
            <v>DSPL Inc</v>
          </cell>
          <cell r="E10262" t="str">
            <v>MA</v>
          </cell>
          <cell r="F10262" t="str">
            <v>P1</v>
          </cell>
          <cell r="G10262" t="str">
            <v>SMALL</v>
          </cell>
          <cell r="H10262" t="str">
            <v>IH</v>
          </cell>
          <cell r="I10262" t="str">
            <v>0029574 - KAPLAN, ELLEN A</v>
          </cell>
        </row>
        <row r="10263">
          <cell r="A10263" t="str">
            <v>C62794JH</v>
          </cell>
          <cell r="B10263">
            <v>42185</v>
          </cell>
          <cell r="C10263" t="str">
            <v>C62794</v>
          </cell>
          <cell r="D10263" t="str">
            <v>Clifford &amp; Golden</v>
          </cell>
          <cell r="E10263" t="str">
            <v>ME</v>
          </cell>
          <cell r="F10263" t="str">
            <v>P1</v>
          </cell>
          <cell r="G10263" t="str">
            <v>SMALL</v>
          </cell>
          <cell r="H10263" t="str">
            <v>JH</v>
          </cell>
          <cell r="I10263" t="str">
            <v>0029499 - BUSINESS INSURANCE AGENCY</v>
          </cell>
        </row>
        <row r="10264">
          <cell r="A10264" t="str">
            <v>C62797JN</v>
          </cell>
          <cell r="B10264">
            <v>42185</v>
          </cell>
          <cell r="C10264" t="str">
            <v>C62797</v>
          </cell>
          <cell r="D10264" t="str">
            <v>McQuade Realty Inc</v>
          </cell>
          <cell r="E10264" t="str">
            <v>NH</v>
          </cell>
          <cell r="F10264" t="str">
            <v>P1</v>
          </cell>
          <cell r="G10264" t="str">
            <v>SMALL</v>
          </cell>
          <cell r="H10264" t="str">
            <v>JN</v>
          </cell>
          <cell r="I10264" t="str">
            <v>0029578 - FOY INSURANCE GROUP</v>
          </cell>
        </row>
        <row r="10265">
          <cell r="A10265" t="str">
            <v>C62798IH</v>
          </cell>
          <cell r="B10265">
            <v>42185</v>
          </cell>
          <cell r="C10265" t="str">
            <v>C62798</v>
          </cell>
          <cell r="D10265" t="str">
            <v>Shawsheen Animal Hospital</v>
          </cell>
          <cell r="E10265" t="str">
            <v>MA</v>
          </cell>
          <cell r="F10265" t="str">
            <v>P1</v>
          </cell>
          <cell r="G10265" t="str">
            <v>SMALL</v>
          </cell>
          <cell r="H10265" t="str">
            <v>IH</v>
          </cell>
          <cell r="I10265" t="str">
            <v>0029474 - BERNSTEIN, DAVID R</v>
          </cell>
        </row>
        <row r="10266">
          <cell r="A10266" t="str">
            <v>C62801IH</v>
          </cell>
          <cell r="B10266">
            <v>42185</v>
          </cell>
          <cell r="C10266" t="str">
            <v>C62801</v>
          </cell>
          <cell r="D10266" t="str">
            <v>R &amp; A Inc</v>
          </cell>
          <cell r="E10266" t="str">
            <v>MA</v>
          </cell>
          <cell r="F10266" t="str">
            <v>P1</v>
          </cell>
          <cell r="G10266" t="str">
            <v>SMALL</v>
          </cell>
          <cell r="H10266" t="str">
            <v>IH</v>
          </cell>
          <cell r="I10266" t="str">
            <v>0029656 - NORTHERN BENEFITS OF MAINE LLC</v>
          </cell>
        </row>
        <row r="10267">
          <cell r="A10267" t="str">
            <v>C62802JM</v>
          </cell>
          <cell r="B10267">
            <v>42185</v>
          </cell>
          <cell r="C10267" t="str">
            <v>C62802</v>
          </cell>
          <cell r="D10267" t="str">
            <v>Alternate Transit Advertising Inc</v>
          </cell>
          <cell r="E10267" t="str">
            <v>NH</v>
          </cell>
          <cell r="F10267" t="str">
            <v>P1</v>
          </cell>
          <cell r="G10267" t="str">
            <v>SMALL</v>
          </cell>
          <cell r="H10267" t="str">
            <v>JM</v>
          </cell>
          <cell r="I10267" t="str">
            <v>0029637 - TOURVILLE, ROBERT C</v>
          </cell>
        </row>
        <row r="10268">
          <cell r="A10268" t="str">
            <v>C62803IH</v>
          </cell>
          <cell r="B10268">
            <v>42185</v>
          </cell>
          <cell r="C10268" t="str">
            <v>C62803</v>
          </cell>
          <cell r="D10268" t="str">
            <v>Lost Dog Pub Inc</v>
          </cell>
          <cell r="E10268" t="str">
            <v>MA</v>
          </cell>
          <cell r="F10268" t="str">
            <v>P1</v>
          </cell>
          <cell r="G10268" t="str">
            <v>SMALL</v>
          </cell>
          <cell r="H10268" t="str">
            <v>IH</v>
          </cell>
          <cell r="I10268" t="str">
            <v>0029563 - GROUP INSURANCE SOLUTIONS INC</v>
          </cell>
        </row>
        <row r="10269">
          <cell r="A10269" t="str">
            <v>C62804IV</v>
          </cell>
          <cell r="B10269">
            <v>42185</v>
          </cell>
          <cell r="C10269" t="str">
            <v>C62804</v>
          </cell>
          <cell r="D10269" t="str">
            <v>Day's Concrete Floors Inc</v>
          </cell>
          <cell r="E10269" t="str">
            <v>ME</v>
          </cell>
          <cell r="F10269" t="str">
            <v>P1</v>
          </cell>
          <cell r="G10269" t="str">
            <v>SMALL</v>
          </cell>
          <cell r="H10269" t="str">
            <v>IV</v>
          </cell>
          <cell r="I10269" t="str">
            <v>0029520 - JONES-HOXIE CORPORATION</v>
          </cell>
        </row>
        <row r="10270">
          <cell r="A10270" t="str">
            <v>C62805JH</v>
          </cell>
          <cell r="B10270">
            <v>42185</v>
          </cell>
          <cell r="C10270" t="str">
            <v>C62805</v>
          </cell>
          <cell r="D10270" t="str">
            <v>Lots For Tots, Inc.</v>
          </cell>
          <cell r="E10270" t="str">
            <v>ME</v>
          </cell>
          <cell r="F10270" t="str">
            <v>P1</v>
          </cell>
          <cell r="G10270" t="str">
            <v>SMALL</v>
          </cell>
          <cell r="H10270" t="str">
            <v>JH</v>
          </cell>
          <cell r="I10270" t="str">
            <v>0031638 - UIG FINANCIAL LLC</v>
          </cell>
        </row>
        <row r="10271">
          <cell r="A10271" t="str">
            <v>C62807IV</v>
          </cell>
          <cell r="B10271">
            <v>42185</v>
          </cell>
          <cell r="C10271" t="str">
            <v>C62807</v>
          </cell>
          <cell r="D10271" t="str">
            <v>Norris Inc</v>
          </cell>
          <cell r="E10271" t="str">
            <v>ME</v>
          </cell>
          <cell r="F10271" t="str">
            <v>P1</v>
          </cell>
          <cell r="G10271" t="str">
            <v>SMALL</v>
          </cell>
          <cell r="H10271" t="str">
            <v>IV</v>
          </cell>
          <cell r="I10271" t="str">
            <v>0029505 - BUSINESS INSURANCE AGENCY</v>
          </cell>
        </row>
        <row r="10272">
          <cell r="A10272" t="str">
            <v>C62807JH</v>
          </cell>
          <cell r="B10272">
            <v>42185</v>
          </cell>
          <cell r="C10272" t="str">
            <v>C62807</v>
          </cell>
          <cell r="D10272" t="str">
            <v>Norris Inc</v>
          </cell>
          <cell r="E10272" t="str">
            <v>ME</v>
          </cell>
          <cell r="F10272" t="str">
            <v>P1</v>
          </cell>
          <cell r="G10272" t="str">
            <v>SMALL</v>
          </cell>
          <cell r="H10272" t="str">
            <v>JH</v>
          </cell>
          <cell r="I10272" t="str">
            <v>0029505 - BUSINESS INSURANCE AGENCY</v>
          </cell>
        </row>
        <row r="10273">
          <cell r="A10273" t="str">
            <v>C62810JH</v>
          </cell>
          <cell r="B10273">
            <v>42185</v>
          </cell>
          <cell r="C10273" t="str">
            <v>C62810</v>
          </cell>
          <cell r="D10273" t="str">
            <v>Atlantic Veterinary Care</v>
          </cell>
          <cell r="E10273" t="str">
            <v>ME</v>
          </cell>
          <cell r="F10273" t="str">
            <v>P1</v>
          </cell>
          <cell r="G10273" t="str">
            <v>SMALL</v>
          </cell>
          <cell r="H10273" t="str">
            <v>JH</v>
          </cell>
          <cell r="I10273" t="str">
            <v>0029541 - BUSINESS INSURANCE AGENCY</v>
          </cell>
        </row>
        <row r="10274">
          <cell r="A10274" t="str">
            <v>C62812IV</v>
          </cell>
          <cell r="B10274">
            <v>42185</v>
          </cell>
          <cell r="C10274" t="str">
            <v>C62812</v>
          </cell>
          <cell r="D10274" t="str">
            <v>Farley Financial Group, LLC</v>
          </cell>
          <cell r="E10274" t="str">
            <v>ME</v>
          </cell>
          <cell r="F10274" t="str">
            <v>P1</v>
          </cell>
          <cell r="G10274" t="str">
            <v>SMALL</v>
          </cell>
          <cell r="H10274" t="str">
            <v>IV</v>
          </cell>
          <cell r="I10274" t="str">
            <v>0029601 - PM CONSULTING LLC</v>
          </cell>
        </row>
        <row r="10275">
          <cell r="A10275" t="str">
            <v>C62813JH</v>
          </cell>
          <cell r="B10275">
            <v>42185</v>
          </cell>
          <cell r="C10275" t="str">
            <v>C62813</v>
          </cell>
          <cell r="D10275" t="str">
            <v>Canal 5 Studio, LLC</v>
          </cell>
          <cell r="E10275" t="str">
            <v>ME</v>
          </cell>
          <cell r="F10275" t="str">
            <v>P1</v>
          </cell>
          <cell r="G10275" t="str">
            <v>SMALL</v>
          </cell>
          <cell r="H10275" t="str">
            <v>JH</v>
          </cell>
          <cell r="I10275" t="str">
            <v>0029531 - CLARK INSURANCE</v>
          </cell>
        </row>
        <row r="10276">
          <cell r="A10276" t="str">
            <v>C62815IH</v>
          </cell>
          <cell r="B10276">
            <v>42185</v>
          </cell>
          <cell r="C10276" t="str">
            <v>C62815</v>
          </cell>
          <cell r="D10276" t="str">
            <v>Woodridge Associates, Inc.</v>
          </cell>
          <cell r="E10276" t="str">
            <v>ME</v>
          </cell>
          <cell r="F10276" t="str">
            <v>P1</v>
          </cell>
          <cell r="G10276" t="str">
            <v>SMALL</v>
          </cell>
          <cell r="H10276" t="str">
            <v>IH</v>
          </cell>
          <cell r="I10276" t="str">
            <v>0029559 - CLARK INSURANCE</v>
          </cell>
        </row>
        <row r="10277">
          <cell r="A10277" t="str">
            <v>C62816JH</v>
          </cell>
          <cell r="B10277">
            <v>42185</v>
          </cell>
          <cell r="C10277" t="str">
            <v>C62816</v>
          </cell>
          <cell r="D10277" t="str">
            <v>Aroostook Band of MicMacs</v>
          </cell>
          <cell r="E10277" t="str">
            <v>ME</v>
          </cell>
          <cell r="F10277" t="str">
            <v>P1</v>
          </cell>
          <cell r="G10277" t="str">
            <v>SMALL</v>
          </cell>
          <cell r="H10277" t="str">
            <v>JH</v>
          </cell>
          <cell r="I10277" t="str">
            <v>0029528 - F A PEABODY COMPANY</v>
          </cell>
        </row>
        <row r="10278">
          <cell r="A10278" t="str">
            <v>C62817IH</v>
          </cell>
          <cell r="B10278">
            <v>42185</v>
          </cell>
          <cell r="C10278" t="str">
            <v>C62817</v>
          </cell>
          <cell r="D10278" t="str">
            <v>Gardner Family Medicine Inc</v>
          </cell>
          <cell r="E10278" t="str">
            <v>MA</v>
          </cell>
          <cell r="F10278" t="str">
            <v>P1</v>
          </cell>
          <cell r="G10278" t="str">
            <v>SMALL</v>
          </cell>
          <cell r="H10278" t="str">
            <v>IH</v>
          </cell>
        </row>
        <row r="10279">
          <cell r="A10279" t="str">
            <v>C62818IV</v>
          </cell>
          <cell r="B10279">
            <v>42185</v>
          </cell>
          <cell r="C10279" t="str">
            <v>C62818</v>
          </cell>
          <cell r="D10279" t="str">
            <v>Dynamic Air Corporation</v>
          </cell>
          <cell r="E10279" t="str">
            <v>ME</v>
          </cell>
          <cell r="F10279" t="str">
            <v>P1</v>
          </cell>
          <cell r="G10279" t="str">
            <v>SMALL</v>
          </cell>
          <cell r="H10279" t="str">
            <v>IV</v>
          </cell>
          <cell r="I10279" t="str">
            <v>0029517 - BUSINESS INSURANCE AGENCY</v>
          </cell>
        </row>
        <row r="10280">
          <cell r="A10280" t="str">
            <v>C62819IV</v>
          </cell>
          <cell r="B10280">
            <v>42185</v>
          </cell>
          <cell r="C10280" t="str">
            <v>C62819</v>
          </cell>
          <cell r="D10280" t="str">
            <v>The Black Point Corporation</v>
          </cell>
          <cell r="E10280" t="str">
            <v>ME</v>
          </cell>
          <cell r="F10280" t="str">
            <v>P1</v>
          </cell>
          <cell r="G10280" t="str">
            <v>SMALL</v>
          </cell>
          <cell r="H10280" t="str">
            <v>IV</v>
          </cell>
          <cell r="I10280" t="str">
            <v>0029609 - PAQUIN &amp; CARROLL LLC</v>
          </cell>
        </row>
        <row r="10281">
          <cell r="A10281" t="str">
            <v>C62820IV</v>
          </cell>
          <cell r="B10281">
            <v>42185</v>
          </cell>
          <cell r="C10281" t="str">
            <v>C62820</v>
          </cell>
          <cell r="D10281" t="str">
            <v>Salmon Falls Architecture</v>
          </cell>
          <cell r="E10281" t="str">
            <v>ME</v>
          </cell>
          <cell r="F10281" t="str">
            <v>P1</v>
          </cell>
          <cell r="G10281" t="str">
            <v>SMALL</v>
          </cell>
          <cell r="H10281" t="str">
            <v>IV</v>
          </cell>
          <cell r="I10281" t="str">
            <v>0029518 - E A SCRIBNER INSURANCE AGENCY INC</v>
          </cell>
        </row>
        <row r="10282">
          <cell r="A10282" t="str">
            <v>C62821IV</v>
          </cell>
          <cell r="B10282">
            <v>42185</v>
          </cell>
          <cell r="C10282" t="str">
            <v>C62821</v>
          </cell>
          <cell r="D10282" t="str">
            <v>Maine Design Collective</v>
          </cell>
          <cell r="E10282" t="str">
            <v>ME</v>
          </cell>
          <cell r="F10282" t="str">
            <v>P1</v>
          </cell>
          <cell r="G10282" t="str">
            <v>SMALL</v>
          </cell>
          <cell r="H10282" t="str">
            <v>IV</v>
          </cell>
          <cell r="I10282" t="str">
            <v>0029586 - NATIONAL WORKSITE BENEFIT GROUP</v>
          </cell>
        </row>
        <row r="10283">
          <cell r="A10283" t="str">
            <v>C62821PO</v>
          </cell>
          <cell r="B10283">
            <v>42185</v>
          </cell>
          <cell r="C10283" t="str">
            <v>C62821</v>
          </cell>
          <cell r="D10283" t="str">
            <v>Maine Design Collective</v>
          </cell>
          <cell r="E10283" t="str">
            <v>ME</v>
          </cell>
          <cell r="F10283" t="str">
            <v>P1</v>
          </cell>
          <cell r="G10283" t="str">
            <v>SMALL</v>
          </cell>
          <cell r="H10283" t="str">
            <v>PO</v>
          </cell>
          <cell r="I10283" t="str">
            <v>0029586 - NATIONAL WORKSITE BENEFIT GROUP</v>
          </cell>
        </row>
        <row r="10284">
          <cell r="A10284" t="str">
            <v>C62822IV</v>
          </cell>
          <cell r="B10284">
            <v>42185</v>
          </cell>
          <cell r="C10284" t="str">
            <v>C62822</v>
          </cell>
          <cell r="D10284" t="str">
            <v>Portland Pilots, Inc.</v>
          </cell>
          <cell r="E10284" t="str">
            <v>ME</v>
          </cell>
          <cell r="F10284" t="str">
            <v>P1</v>
          </cell>
          <cell r="G10284" t="str">
            <v>SMALL</v>
          </cell>
          <cell r="H10284" t="str">
            <v>IV</v>
          </cell>
          <cell r="I10284" t="str">
            <v>0029534 - BAY AGENCY INC</v>
          </cell>
        </row>
        <row r="10285">
          <cell r="A10285" t="str">
            <v>C62822MI</v>
          </cell>
          <cell r="B10285">
            <v>42185</v>
          </cell>
          <cell r="C10285" t="str">
            <v>C62822</v>
          </cell>
          <cell r="D10285" t="str">
            <v>Portland Pilots, Inc.</v>
          </cell>
          <cell r="E10285" t="str">
            <v>ME</v>
          </cell>
          <cell r="F10285" t="str">
            <v>P1</v>
          </cell>
          <cell r="G10285" t="str">
            <v>MCARE</v>
          </cell>
          <cell r="H10285" t="str">
            <v>MI</v>
          </cell>
          <cell r="I10285" t="str">
            <v>0029534 - BAY AGENCY INC</v>
          </cell>
        </row>
        <row r="10286">
          <cell r="A10286" t="str">
            <v>C62823IH</v>
          </cell>
          <cell r="B10286">
            <v>42185</v>
          </cell>
          <cell r="C10286" t="str">
            <v>C62823</v>
          </cell>
          <cell r="D10286" t="str">
            <v>Paul Mattuchio Inc</v>
          </cell>
          <cell r="E10286" t="str">
            <v>MA</v>
          </cell>
          <cell r="F10286" t="str">
            <v>P1</v>
          </cell>
          <cell r="G10286" t="str">
            <v>SMALL</v>
          </cell>
          <cell r="H10286" t="str">
            <v>IH</v>
          </cell>
          <cell r="I10286" t="str">
            <v>0029548 - MAYHEW, VIRGINIA</v>
          </cell>
        </row>
        <row r="10287">
          <cell r="A10287" t="str">
            <v>C62827IV</v>
          </cell>
          <cell r="B10287">
            <v>42185</v>
          </cell>
          <cell r="C10287" t="str">
            <v>C62827</v>
          </cell>
          <cell r="D10287" t="str">
            <v>Wicked Joe, LLC</v>
          </cell>
          <cell r="E10287" t="str">
            <v>ME</v>
          </cell>
          <cell r="F10287" t="str">
            <v>P1</v>
          </cell>
          <cell r="G10287" t="str">
            <v>SMALL</v>
          </cell>
          <cell r="H10287" t="str">
            <v>IV</v>
          </cell>
          <cell r="I10287" t="str">
            <v>0029570 - GRAFFAM INSURANCE GROUP LLC</v>
          </cell>
        </row>
        <row r="10288">
          <cell r="A10288" t="str">
            <v>C62827PO</v>
          </cell>
          <cell r="B10288">
            <v>42185</v>
          </cell>
          <cell r="C10288" t="str">
            <v>C62827</v>
          </cell>
          <cell r="D10288" t="str">
            <v>Wicked Joe, LLC</v>
          </cell>
          <cell r="E10288" t="str">
            <v>ME</v>
          </cell>
          <cell r="F10288" t="str">
            <v>P1</v>
          </cell>
          <cell r="G10288" t="str">
            <v>SMALL</v>
          </cell>
          <cell r="H10288" t="str">
            <v>PO</v>
          </cell>
          <cell r="I10288" t="str">
            <v>0029570 - GRAFFAM INSURANCE GROUP LLC</v>
          </cell>
        </row>
        <row r="10289">
          <cell r="A10289" t="str">
            <v>C62828JH</v>
          </cell>
          <cell r="B10289">
            <v>42185</v>
          </cell>
          <cell r="C10289" t="str">
            <v>C62828</v>
          </cell>
          <cell r="D10289" t="str">
            <v>Transport Distribution</v>
          </cell>
          <cell r="E10289" t="str">
            <v>ME</v>
          </cell>
          <cell r="F10289" t="str">
            <v>P1</v>
          </cell>
          <cell r="G10289" t="str">
            <v>SMALL</v>
          </cell>
          <cell r="H10289" t="str">
            <v>JH</v>
          </cell>
          <cell r="I10289" t="str">
            <v>0035935 - PM CONSULTING LLC</v>
          </cell>
        </row>
        <row r="10290">
          <cell r="A10290" t="str">
            <v>C62830IH</v>
          </cell>
          <cell r="B10290">
            <v>42185</v>
          </cell>
          <cell r="C10290" t="str">
            <v>C62830</v>
          </cell>
          <cell r="D10290" t="str">
            <v>KA Child Care of Stoughton Inc</v>
          </cell>
          <cell r="E10290" t="str">
            <v>MA</v>
          </cell>
          <cell r="F10290" t="str">
            <v>P1</v>
          </cell>
          <cell r="G10290" t="str">
            <v>SMALL</v>
          </cell>
          <cell r="H10290" t="str">
            <v>IH</v>
          </cell>
          <cell r="I10290" t="str">
            <v>0029661 - RODMAN INSURANCE</v>
          </cell>
        </row>
        <row r="10291">
          <cell r="A10291" t="str">
            <v>C62831IH</v>
          </cell>
          <cell r="B10291">
            <v>42185</v>
          </cell>
          <cell r="C10291" t="str">
            <v>C62831</v>
          </cell>
          <cell r="D10291" t="str">
            <v>Fryeburg Veterinary Hospital</v>
          </cell>
          <cell r="E10291" t="str">
            <v>ME</v>
          </cell>
          <cell r="F10291" t="str">
            <v>P1</v>
          </cell>
          <cell r="G10291" t="str">
            <v>SMALL</v>
          </cell>
          <cell r="H10291" t="str">
            <v>IH</v>
          </cell>
          <cell r="I10291" t="str">
            <v>0032067 - CHALMERS FINANCIAL SERVICES LLC</v>
          </cell>
        </row>
        <row r="10292">
          <cell r="A10292" t="str">
            <v>C62831IV</v>
          </cell>
          <cell r="B10292">
            <v>42185</v>
          </cell>
          <cell r="C10292" t="str">
            <v>C62831</v>
          </cell>
          <cell r="D10292" t="str">
            <v>Fryeburg Veterinary Hospital</v>
          </cell>
          <cell r="E10292" t="str">
            <v>ME</v>
          </cell>
          <cell r="F10292" t="str">
            <v>P1</v>
          </cell>
          <cell r="G10292" t="str">
            <v>SMALL</v>
          </cell>
          <cell r="H10292" t="str">
            <v>IV</v>
          </cell>
          <cell r="I10292" t="str">
            <v>0032067 - CHALMERS FINANCIAL SERVICES LLC</v>
          </cell>
        </row>
        <row r="10293">
          <cell r="A10293" t="str">
            <v>C62832IH</v>
          </cell>
          <cell r="B10293">
            <v>42185</v>
          </cell>
          <cell r="C10293" t="str">
            <v>C62832</v>
          </cell>
          <cell r="D10293" t="str">
            <v>DG United</v>
          </cell>
          <cell r="E10293" t="str">
            <v>MA</v>
          </cell>
          <cell r="F10293" t="str">
            <v>P1</v>
          </cell>
          <cell r="G10293" t="str">
            <v>SMALL</v>
          </cell>
          <cell r="H10293" t="str">
            <v>IH</v>
          </cell>
          <cell r="I10293" t="str">
            <v>0029662 - PECINOVSKY, DAVID</v>
          </cell>
        </row>
        <row r="10294">
          <cell r="A10294" t="str">
            <v>C62833PO</v>
          </cell>
          <cell r="B10294">
            <v>42185</v>
          </cell>
          <cell r="C10294" t="str">
            <v>C62833</v>
          </cell>
          <cell r="D10294" t="str">
            <v>Donahue/Rizzo Company, Inc.</v>
          </cell>
          <cell r="E10294" t="str">
            <v>ME</v>
          </cell>
          <cell r="F10294" t="str">
            <v>P1</v>
          </cell>
          <cell r="G10294" t="str">
            <v>SMALL</v>
          </cell>
          <cell r="H10294" t="str">
            <v>PO</v>
          </cell>
          <cell r="I10294" t="str">
            <v>0029593 - PERRY, MARK</v>
          </cell>
        </row>
        <row r="10295">
          <cell r="A10295" t="str">
            <v>C62838PO</v>
          </cell>
          <cell r="B10295">
            <v>42185</v>
          </cell>
          <cell r="C10295" t="str">
            <v>C62838</v>
          </cell>
          <cell r="D10295" t="str">
            <v>Days Equipment Repair</v>
          </cell>
          <cell r="E10295" t="str">
            <v>ME</v>
          </cell>
          <cell r="F10295" t="str">
            <v>P1</v>
          </cell>
          <cell r="G10295" t="str">
            <v>SMALL</v>
          </cell>
          <cell r="H10295" t="str">
            <v>PO</v>
          </cell>
          <cell r="I10295" t="str">
            <v>0029564 - LMR INSURANCE INC</v>
          </cell>
        </row>
        <row r="10296">
          <cell r="A10296" t="str">
            <v>C62839IH</v>
          </cell>
          <cell r="B10296">
            <v>42185</v>
          </cell>
          <cell r="C10296" t="str">
            <v>C62839</v>
          </cell>
          <cell r="D10296" t="str">
            <v>Creative Broadcast Concepts</v>
          </cell>
          <cell r="E10296" t="str">
            <v>ME</v>
          </cell>
          <cell r="F10296" t="str">
            <v>P1</v>
          </cell>
          <cell r="G10296" t="str">
            <v>SMALL</v>
          </cell>
          <cell r="H10296" t="str">
            <v>IH</v>
          </cell>
          <cell r="I10296" t="str">
            <v>0029507 - BUSINESS INSURANCE AGENCY</v>
          </cell>
        </row>
        <row r="10297">
          <cell r="A10297" t="str">
            <v>C62839IV</v>
          </cell>
          <cell r="B10297">
            <v>42185</v>
          </cell>
          <cell r="C10297" t="str">
            <v>C62839</v>
          </cell>
          <cell r="D10297" t="str">
            <v>Creative Broadcast Concepts</v>
          </cell>
          <cell r="E10297" t="str">
            <v>ME</v>
          </cell>
          <cell r="F10297" t="str">
            <v>P1</v>
          </cell>
          <cell r="G10297" t="str">
            <v>SMALL</v>
          </cell>
          <cell r="H10297" t="str">
            <v>IV</v>
          </cell>
          <cell r="I10297" t="str">
            <v>0029507 - BUSINESS INSURANCE AGENCY</v>
          </cell>
        </row>
        <row r="10298">
          <cell r="A10298" t="str">
            <v>C62841JH</v>
          </cell>
          <cell r="B10298">
            <v>42185</v>
          </cell>
          <cell r="C10298" t="str">
            <v>C62841</v>
          </cell>
          <cell r="D10298" t="str">
            <v>Robert O Westcot II MD</v>
          </cell>
          <cell r="E10298" t="str">
            <v>ME</v>
          </cell>
          <cell r="F10298" t="str">
            <v>P1</v>
          </cell>
          <cell r="G10298" t="str">
            <v>SMALL</v>
          </cell>
          <cell r="H10298" t="str">
            <v>JH</v>
          </cell>
          <cell r="I10298" t="str">
            <v>0029510 - ACADIA BENEFITS INC</v>
          </cell>
        </row>
        <row r="10299">
          <cell r="A10299" t="str">
            <v>C62843IH</v>
          </cell>
          <cell r="B10299">
            <v>42185</v>
          </cell>
          <cell r="C10299" t="str">
            <v>C62843</v>
          </cell>
          <cell r="D10299" t="str">
            <v>Cumberland County Glass</v>
          </cell>
          <cell r="E10299" t="str">
            <v>ME</v>
          </cell>
          <cell r="F10299" t="str">
            <v>P1</v>
          </cell>
          <cell r="G10299" t="str">
            <v>SMALL</v>
          </cell>
          <cell r="H10299" t="str">
            <v>IH</v>
          </cell>
          <cell r="I10299" t="str">
            <v>0029504 - HOLDEN INSURANCE AGENCY</v>
          </cell>
        </row>
        <row r="10300">
          <cell r="A10300" t="str">
            <v>C62844IH</v>
          </cell>
          <cell r="B10300">
            <v>42185</v>
          </cell>
          <cell r="C10300" t="str">
            <v>C62844</v>
          </cell>
          <cell r="D10300" t="str">
            <v>Ellen M. Leach Memorial Home</v>
          </cell>
          <cell r="E10300" t="str">
            <v>ME</v>
          </cell>
          <cell r="F10300" t="str">
            <v>P1</v>
          </cell>
          <cell r="G10300" t="str">
            <v>SMALL</v>
          </cell>
          <cell r="H10300" t="str">
            <v>IH</v>
          </cell>
          <cell r="I10300" t="str">
            <v>0029579 - KILBRIDE &amp; HARRIS INSURANCE SVCS LLC</v>
          </cell>
        </row>
        <row r="10301">
          <cell r="A10301" t="str">
            <v>C62845IV</v>
          </cell>
          <cell r="B10301">
            <v>42185</v>
          </cell>
          <cell r="C10301" t="str">
            <v>C62845</v>
          </cell>
          <cell r="D10301" t="str">
            <v>N &amp; M Gallant Co Inc</v>
          </cell>
          <cell r="E10301" t="str">
            <v>NH</v>
          </cell>
          <cell r="F10301" t="str">
            <v>P1</v>
          </cell>
          <cell r="G10301" t="str">
            <v>SMALL</v>
          </cell>
          <cell r="H10301" t="str">
            <v>IV</v>
          </cell>
          <cell r="I10301" t="str">
            <v>0029554 - BLAISDELL, GEORGE</v>
          </cell>
        </row>
        <row r="10302">
          <cell r="A10302" t="str">
            <v>C62845JM</v>
          </cell>
          <cell r="B10302">
            <v>42185</v>
          </cell>
          <cell r="C10302" t="str">
            <v>C62845</v>
          </cell>
          <cell r="D10302" t="str">
            <v>N &amp; M Gallant Co Inc</v>
          </cell>
          <cell r="E10302" t="str">
            <v>NH</v>
          </cell>
          <cell r="F10302" t="str">
            <v>P1</v>
          </cell>
          <cell r="G10302" t="str">
            <v>SMALL</v>
          </cell>
          <cell r="H10302" t="str">
            <v>JM</v>
          </cell>
          <cell r="I10302" t="str">
            <v>0029554 - BLAISDELL, GEORGE</v>
          </cell>
        </row>
        <row r="10303">
          <cell r="A10303" t="str">
            <v>C62847IA</v>
          </cell>
          <cell r="B10303">
            <v>42185</v>
          </cell>
          <cell r="C10303" t="str">
            <v>C62847</v>
          </cell>
          <cell r="D10303" t="str">
            <v>Boston Human Capital Partners</v>
          </cell>
          <cell r="E10303" t="str">
            <v>MA</v>
          </cell>
          <cell r="F10303" t="str">
            <v>P1</v>
          </cell>
          <cell r="G10303" t="str">
            <v>SMALL</v>
          </cell>
          <cell r="H10303" t="str">
            <v>IA</v>
          </cell>
          <cell r="I10303" t="str">
            <v>0032848 - AMR BENEFITS MANAGEMENT LLC</v>
          </cell>
        </row>
        <row r="10304">
          <cell r="A10304" t="str">
            <v>C62847IH</v>
          </cell>
          <cell r="B10304">
            <v>42185</v>
          </cell>
          <cell r="C10304" t="str">
            <v>C62847</v>
          </cell>
          <cell r="D10304" t="str">
            <v>Boston Human Capital Partners</v>
          </cell>
          <cell r="E10304" t="str">
            <v>MA</v>
          </cell>
          <cell r="F10304" t="str">
            <v>P1</v>
          </cell>
          <cell r="G10304" t="str">
            <v>SMALL</v>
          </cell>
          <cell r="H10304" t="str">
            <v>IH</v>
          </cell>
          <cell r="I10304" t="str">
            <v>0032848 - AMR BENEFITS MANAGEMENT LLC</v>
          </cell>
        </row>
        <row r="10305">
          <cell r="A10305" t="str">
            <v>C62850JH</v>
          </cell>
          <cell r="B10305">
            <v>42185</v>
          </cell>
          <cell r="C10305" t="str">
            <v>C62850</v>
          </cell>
          <cell r="D10305" t="str">
            <v>Roopers Inc</v>
          </cell>
          <cell r="E10305" t="str">
            <v>ME</v>
          </cell>
          <cell r="F10305" t="str">
            <v>P1</v>
          </cell>
          <cell r="G10305" t="str">
            <v>SMALL</v>
          </cell>
          <cell r="H10305" t="str">
            <v>JH</v>
          </cell>
          <cell r="I10305" t="str">
            <v>0032171 - B &amp; B HOLDINGS INC</v>
          </cell>
        </row>
        <row r="10306">
          <cell r="A10306" t="str">
            <v>C62852IH</v>
          </cell>
          <cell r="B10306">
            <v>42185</v>
          </cell>
          <cell r="C10306" t="str">
            <v>C62852</v>
          </cell>
          <cell r="D10306" t="str">
            <v>Upland Capital Corporation and Upland Property Management LLC</v>
          </cell>
          <cell r="E10306" t="str">
            <v>MA</v>
          </cell>
          <cell r="F10306" t="str">
            <v>P1</v>
          </cell>
          <cell r="G10306" t="str">
            <v>SMALL</v>
          </cell>
          <cell r="H10306" t="str">
            <v>IH</v>
          </cell>
          <cell r="I10306" t="str">
            <v>0029663 - SUMMIT FINANCIAL INSURANCE AGCY</v>
          </cell>
        </row>
        <row r="10307">
          <cell r="A10307" t="str">
            <v>C62854IH</v>
          </cell>
          <cell r="B10307">
            <v>42185</v>
          </cell>
          <cell r="C10307" t="str">
            <v>C62854</v>
          </cell>
          <cell r="D10307" t="str">
            <v>Dos Ninos, Inc</v>
          </cell>
          <cell r="E10307" t="str">
            <v>MA</v>
          </cell>
          <cell r="F10307" t="str">
            <v>P1</v>
          </cell>
          <cell r="G10307" t="str">
            <v>SMALL</v>
          </cell>
          <cell r="H10307" t="str">
            <v>IH</v>
          </cell>
          <cell r="I10307" t="str">
            <v>0029645 - THOMPSON, JEFFREY D</v>
          </cell>
        </row>
        <row r="10308">
          <cell r="A10308" t="str">
            <v>C62855IH</v>
          </cell>
          <cell r="B10308">
            <v>42185</v>
          </cell>
          <cell r="C10308" t="str">
            <v>C62855</v>
          </cell>
          <cell r="D10308" t="str">
            <v>Rosano Davis Sanitary Pumping Inc</v>
          </cell>
          <cell r="E10308" t="str">
            <v>MA</v>
          </cell>
          <cell r="F10308" t="str">
            <v>P1</v>
          </cell>
          <cell r="G10308" t="str">
            <v>SMALL</v>
          </cell>
          <cell r="H10308" t="str">
            <v>IH</v>
          </cell>
          <cell r="I10308" t="str">
            <v>0029487 - FORSBERG INSURANCE PLANNING INC</v>
          </cell>
        </row>
        <row r="10309">
          <cell r="A10309" t="str">
            <v>C62856JA</v>
          </cell>
          <cell r="B10309">
            <v>42185</v>
          </cell>
          <cell r="C10309" t="str">
            <v>C62856</v>
          </cell>
          <cell r="D10309" t="str">
            <v>American Material Handling Corp</v>
          </cell>
          <cell r="E10309" t="str">
            <v>MA</v>
          </cell>
          <cell r="F10309" t="str">
            <v>P1</v>
          </cell>
          <cell r="G10309" t="str">
            <v>SMALL</v>
          </cell>
          <cell r="H10309" t="str">
            <v>JA</v>
          </cell>
          <cell r="I10309" t="str">
            <v>0029469 - DIFIORE, MARC</v>
          </cell>
        </row>
        <row r="10310">
          <cell r="A10310" t="str">
            <v>C62857IH</v>
          </cell>
          <cell r="B10310">
            <v>42185</v>
          </cell>
          <cell r="C10310" t="str">
            <v>C62857</v>
          </cell>
          <cell r="D10310" t="str">
            <v>Advanced Dental Centers PC</v>
          </cell>
          <cell r="E10310" t="str">
            <v>MA</v>
          </cell>
          <cell r="F10310" t="str">
            <v>P1</v>
          </cell>
          <cell r="G10310" t="str">
            <v>SMALL</v>
          </cell>
          <cell r="H10310" t="str">
            <v>IH</v>
          </cell>
          <cell r="I10310" t="str">
            <v>0029651 - UNITED BUSINESSMANS INSURANCE AGENCY</v>
          </cell>
        </row>
        <row r="10311">
          <cell r="A10311" t="str">
            <v>C62859IH</v>
          </cell>
          <cell r="B10311">
            <v>42185</v>
          </cell>
          <cell r="C10311" t="str">
            <v>C62859</v>
          </cell>
          <cell r="D10311" t="str">
            <v>Votze Butler Associates Inc</v>
          </cell>
          <cell r="E10311" t="str">
            <v>MA</v>
          </cell>
          <cell r="F10311" t="str">
            <v>P1</v>
          </cell>
          <cell r="G10311" t="str">
            <v>SMALL</v>
          </cell>
          <cell r="H10311" t="str">
            <v>IH</v>
          </cell>
          <cell r="I10311" t="str">
            <v>0029490 - HR - OUTSIDE THE BOX INC</v>
          </cell>
        </row>
        <row r="10312">
          <cell r="A10312" t="str">
            <v>C62860PO</v>
          </cell>
          <cell r="B10312">
            <v>42185</v>
          </cell>
          <cell r="C10312" t="str">
            <v>C62860</v>
          </cell>
          <cell r="D10312" t="str">
            <v>Fontaine Family Team - The Real Estate Leader</v>
          </cell>
          <cell r="E10312" t="str">
            <v>ME</v>
          </cell>
          <cell r="F10312" t="str">
            <v>P1</v>
          </cell>
          <cell r="G10312" t="str">
            <v>SMALL</v>
          </cell>
          <cell r="H10312" t="str">
            <v>PO</v>
          </cell>
          <cell r="I10312" t="str">
            <v>0029909 - POIRIER, MARC R</v>
          </cell>
        </row>
        <row r="10313">
          <cell r="A10313" t="str">
            <v>C62861JH</v>
          </cell>
          <cell r="B10313">
            <v>42185</v>
          </cell>
          <cell r="C10313" t="str">
            <v>C62861</v>
          </cell>
          <cell r="D10313" t="str">
            <v>EBM Inc</v>
          </cell>
          <cell r="E10313" t="str">
            <v>ME</v>
          </cell>
          <cell r="F10313" t="str">
            <v>P1</v>
          </cell>
          <cell r="G10313" t="str">
            <v>SMALL</v>
          </cell>
          <cell r="H10313" t="str">
            <v>JH</v>
          </cell>
          <cell r="I10313" t="str">
            <v>0029511 - EBM INC</v>
          </cell>
        </row>
        <row r="10314">
          <cell r="A10314" t="str">
            <v>C62862IH</v>
          </cell>
          <cell r="B10314">
            <v>42185</v>
          </cell>
          <cell r="C10314" t="str">
            <v>C62862</v>
          </cell>
          <cell r="D10314" t="str">
            <v>RAW Artworks Inc</v>
          </cell>
          <cell r="E10314" t="str">
            <v>MA</v>
          </cell>
          <cell r="F10314" t="str">
            <v>P1</v>
          </cell>
          <cell r="G10314" t="str">
            <v>SMALL</v>
          </cell>
          <cell r="H10314" t="str">
            <v>IH</v>
          </cell>
          <cell r="I10314" t="str">
            <v>0029635 - UNITED BUSINESSMANS INSURANCE AGENCY</v>
          </cell>
        </row>
        <row r="10315">
          <cell r="A10315" t="str">
            <v>C62862JA</v>
          </cell>
          <cell r="B10315">
            <v>42185</v>
          </cell>
          <cell r="C10315" t="str">
            <v>C62862</v>
          </cell>
          <cell r="D10315" t="str">
            <v>RAW Artworks Inc</v>
          </cell>
          <cell r="E10315" t="str">
            <v>MA</v>
          </cell>
          <cell r="F10315" t="str">
            <v>P1</v>
          </cell>
          <cell r="G10315" t="str">
            <v>SMALL</v>
          </cell>
          <cell r="H10315" t="str">
            <v>JA</v>
          </cell>
          <cell r="I10315" t="str">
            <v>0029635 - UNITED BUSINESSMANS INSURANCE AGENCY</v>
          </cell>
        </row>
        <row r="10316">
          <cell r="A10316" t="str">
            <v>C62865JH</v>
          </cell>
          <cell r="B10316">
            <v>42185</v>
          </cell>
          <cell r="C10316" t="str">
            <v>C62865</v>
          </cell>
          <cell r="D10316" t="str">
            <v>Nautilus Marine Fabrication</v>
          </cell>
          <cell r="E10316" t="str">
            <v>ME</v>
          </cell>
          <cell r="F10316" t="str">
            <v>P1</v>
          </cell>
          <cell r="G10316" t="str">
            <v>SMALL</v>
          </cell>
          <cell r="H10316" t="str">
            <v>JH</v>
          </cell>
          <cell r="I10316" t="str">
            <v>0029859 - BUSINESS INSURANCE AGENCY</v>
          </cell>
        </row>
        <row r="10317">
          <cell r="A10317" t="str">
            <v>C62874IV</v>
          </cell>
          <cell r="B10317">
            <v>42185</v>
          </cell>
          <cell r="C10317" t="str">
            <v>C62874</v>
          </cell>
          <cell r="D10317" t="str">
            <v>Davis Landscape Company Inc</v>
          </cell>
          <cell r="E10317" t="str">
            <v>ME</v>
          </cell>
          <cell r="F10317" t="str">
            <v>P1</v>
          </cell>
          <cell r="G10317" t="str">
            <v>SMALL</v>
          </cell>
          <cell r="H10317" t="str">
            <v>IV</v>
          </cell>
          <cell r="I10317" t="str">
            <v>0035308 - BUSINESS INSURANCE AGENCY</v>
          </cell>
        </row>
        <row r="10318">
          <cell r="A10318" t="str">
            <v>C62876JH</v>
          </cell>
          <cell r="B10318">
            <v>42185</v>
          </cell>
          <cell r="C10318" t="str">
            <v>C62876</v>
          </cell>
          <cell r="D10318" t="str">
            <v>Family Eyehealth &amp; Contact Lens Center</v>
          </cell>
          <cell r="E10318" t="str">
            <v>ME</v>
          </cell>
          <cell r="F10318" t="str">
            <v>P1</v>
          </cell>
          <cell r="G10318" t="str">
            <v>SMALL</v>
          </cell>
          <cell r="H10318" t="str">
            <v>JH</v>
          </cell>
          <cell r="I10318" t="str">
            <v>0029916 - POIRIER, MARC R</v>
          </cell>
        </row>
        <row r="10319">
          <cell r="A10319" t="str">
            <v>C62879IV</v>
          </cell>
          <cell r="B10319">
            <v>42185</v>
          </cell>
          <cell r="C10319" t="str">
            <v>C62879</v>
          </cell>
          <cell r="D10319" t="str">
            <v>Piscataqua Dental Partners PA</v>
          </cell>
          <cell r="E10319" t="str">
            <v>NH</v>
          </cell>
          <cell r="F10319" t="str">
            <v>P1</v>
          </cell>
          <cell r="G10319" t="str">
            <v>SMALL</v>
          </cell>
          <cell r="H10319" t="str">
            <v>IV</v>
          </cell>
          <cell r="I10319" t="str">
            <v>0029855 - BEACON INTEGRATED RESOURCES</v>
          </cell>
        </row>
        <row r="10320">
          <cell r="A10320" t="str">
            <v>C62879JM</v>
          </cell>
          <cell r="B10320">
            <v>42185</v>
          </cell>
          <cell r="C10320" t="str">
            <v>C62879</v>
          </cell>
          <cell r="D10320" t="str">
            <v>Piscataqua Dental Partners PA</v>
          </cell>
          <cell r="E10320" t="str">
            <v>NH</v>
          </cell>
          <cell r="F10320" t="str">
            <v>P1</v>
          </cell>
          <cell r="G10320" t="str">
            <v>SMALL</v>
          </cell>
          <cell r="H10320" t="str">
            <v>JM</v>
          </cell>
          <cell r="I10320" t="str">
            <v>0029855 - BEACON INTEGRATED RESOURCES</v>
          </cell>
        </row>
        <row r="10321">
          <cell r="A10321" t="str">
            <v>C62879JR</v>
          </cell>
          <cell r="B10321">
            <v>42185</v>
          </cell>
          <cell r="C10321" t="str">
            <v>C62879</v>
          </cell>
          <cell r="D10321" t="str">
            <v>Piscataqua Dental Partners PA</v>
          </cell>
          <cell r="E10321" t="str">
            <v>NH</v>
          </cell>
          <cell r="F10321" t="str">
            <v>P1</v>
          </cell>
          <cell r="G10321" t="str">
            <v>SMALL</v>
          </cell>
          <cell r="H10321" t="str">
            <v>JR</v>
          </cell>
          <cell r="I10321" t="str">
            <v>0029855 - BEACON INTEGRATED RESOURCES</v>
          </cell>
        </row>
        <row r="10322">
          <cell r="A10322" t="str">
            <v>C62882PO</v>
          </cell>
          <cell r="B10322">
            <v>42185</v>
          </cell>
          <cell r="C10322" t="str">
            <v>C62882</v>
          </cell>
          <cell r="D10322" t="str">
            <v>Joel S. Doyon DDS, LLC</v>
          </cell>
          <cell r="E10322" t="str">
            <v>ME</v>
          </cell>
          <cell r="F10322" t="str">
            <v>P1</v>
          </cell>
          <cell r="G10322" t="str">
            <v>SMALL</v>
          </cell>
          <cell r="H10322" t="str">
            <v>PO</v>
          </cell>
          <cell r="I10322" t="str">
            <v>0029890 - E A SCRIBNER INSURANCE AGENCY INC</v>
          </cell>
        </row>
        <row r="10323">
          <cell r="A10323" t="str">
            <v>C62884IA</v>
          </cell>
          <cell r="B10323">
            <v>42185</v>
          </cell>
          <cell r="C10323" t="str">
            <v>C62884</v>
          </cell>
          <cell r="D10323" t="str">
            <v>Jenni Bick Bookbinding Inc</v>
          </cell>
          <cell r="E10323" t="str">
            <v>MA</v>
          </cell>
          <cell r="F10323" t="str">
            <v>P1</v>
          </cell>
          <cell r="G10323" t="str">
            <v>SMALL</v>
          </cell>
          <cell r="H10323" t="str">
            <v>IA</v>
          </cell>
          <cell r="I10323" t="str">
            <v>0029759 - HODGSON, CHRISTOPHER M</v>
          </cell>
        </row>
        <row r="10324">
          <cell r="A10324" t="str">
            <v>C62885IH</v>
          </cell>
          <cell r="B10324">
            <v>42185</v>
          </cell>
          <cell r="C10324" t="str">
            <v>C62885</v>
          </cell>
          <cell r="D10324" t="str">
            <v>Giulia Inc</v>
          </cell>
          <cell r="E10324" t="str">
            <v>MA</v>
          </cell>
          <cell r="F10324" t="str">
            <v>P1</v>
          </cell>
          <cell r="G10324" t="str">
            <v>SMALL</v>
          </cell>
          <cell r="H10324" t="str">
            <v>IH</v>
          </cell>
          <cell r="I10324" t="str">
            <v>0029478 - AISLING PARTNERS INS BROKERAGE</v>
          </cell>
        </row>
        <row r="10325">
          <cell r="A10325" t="str">
            <v>C62886JM</v>
          </cell>
          <cell r="B10325">
            <v>42185</v>
          </cell>
          <cell r="C10325" t="str">
            <v>C62886</v>
          </cell>
          <cell r="D10325" t="str">
            <v>Scott Burns Landscaping LLC</v>
          </cell>
          <cell r="E10325" t="str">
            <v>NH</v>
          </cell>
          <cell r="F10325" t="str">
            <v>P1</v>
          </cell>
          <cell r="G10325" t="str">
            <v>SMALL</v>
          </cell>
          <cell r="H10325" t="str">
            <v>JM</v>
          </cell>
          <cell r="I10325" t="str">
            <v>0029906 - SCHOENBAUER, JOHN E</v>
          </cell>
        </row>
        <row r="10326">
          <cell r="A10326" t="str">
            <v>C62887IH</v>
          </cell>
          <cell r="B10326">
            <v>42185</v>
          </cell>
          <cell r="C10326" t="str">
            <v>C62887</v>
          </cell>
          <cell r="D10326" t="str">
            <v>Legacy Mortgage Group</v>
          </cell>
          <cell r="E10326" t="str">
            <v>MA</v>
          </cell>
          <cell r="F10326" t="str">
            <v>P1</v>
          </cell>
          <cell r="G10326" t="str">
            <v>SMALL</v>
          </cell>
          <cell r="H10326" t="str">
            <v>IH</v>
          </cell>
          <cell r="I10326" t="str">
            <v>0032816 - NFP CORPORATE SERVICES (NY) LLC</v>
          </cell>
        </row>
        <row r="10327">
          <cell r="A10327" t="str">
            <v>C62889IH</v>
          </cell>
          <cell r="B10327">
            <v>42185</v>
          </cell>
          <cell r="C10327" t="str">
            <v>C62889</v>
          </cell>
          <cell r="D10327" t="str">
            <v>Autobahn Performance Inc</v>
          </cell>
          <cell r="E10327" t="str">
            <v>MA</v>
          </cell>
          <cell r="F10327" t="str">
            <v>P1</v>
          </cell>
          <cell r="G10327" t="str">
            <v>SMALL</v>
          </cell>
          <cell r="H10327" t="str">
            <v>IH</v>
          </cell>
          <cell r="I10327" t="str">
            <v>0029919 - WAS INSURANCE AGENCY LLC</v>
          </cell>
        </row>
        <row r="10328">
          <cell r="A10328" t="str">
            <v>C62893JM</v>
          </cell>
          <cell r="B10328">
            <v>42185</v>
          </cell>
          <cell r="C10328" t="str">
            <v>C62893</v>
          </cell>
          <cell r="D10328" t="str">
            <v>Hometown Oil LLC</v>
          </cell>
          <cell r="E10328" t="str">
            <v>NH</v>
          </cell>
          <cell r="F10328" t="str">
            <v>P1</v>
          </cell>
          <cell r="G10328" t="str">
            <v>SMALL</v>
          </cell>
          <cell r="H10328" t="str">
            <v>JM</v>
          </cell>
          <cell r="I10328" t="str">
            <v>0029874 - CGI EMPLOYEE BENEFITS GROUP</v>
          </cell>
        </row>
        <row r="10329">
          <cell r="A10329" t="str">
            <v>C62894PO</v>
          </cell>
          <cell r="B10329">
            <v>42185</v>
          </cell>
          <cell r="C10329" t="str">
            <v>C62894</v>
          </cell>
          <cell r="D10329" t="str">
            <v>Jonathan S.R. Beal</v>
          </cell>
          <cell r="E10329" t="str">
            <v>ME</v>
          </cell>
          <cell r="F10329" t="str">
            <v>P1</v>
          </cell>
          <cell r="G10329" t="str">
            <v>SMALL</v>
          </cell>
          <cell r="H10329" t="str">
            <v>PO</v>
          </cell>
          <cell r="I10329" t="str">
            <v>0029810 - LMR INSURANCE INC</v>
          </cell>
        </row>
        <row r="10330">
          <cell r="A10330" t="str">
            <v>C62895IV</v>
          </cell>
          <cell r="B10330">
            <v>42185</v>
          </cell>
          <cell r="C10330" t="str">
            <v>C62895</v>
          </cell>
          <cell r="D10330" t="str">
            <v>QD Inc</v>
          </cell>
          <cell r="E10330" t="str">
            <v>ME</v>
          </cell>
          <cell r="F10330" t="str">
            <v>P1</v>
          </cell>
          <cell r="G10330" t="str">
            <v>SMALL</v>
          </cell>
          <cell r="H10330" t="str">
            <v>IV</v>
          </cell>
          <cell r="I10330" t="str">
            <v>0029888 - ACADIA BENEFITS INC</v>
          </cell>
        </row>
        <row r="10331">
          <cell r="A10331" t="str">
            <v>C62896JH</v>
          </cell>
          <cell r="B10331">
            <v>42185</v>
          </cell>
          <cell r="C10331" t="str">
            <v>C62896</v>
          </cell>
          <cell r="D10331" t="str">
            <v>Western Maine Supply Company</v>
          </cell>
          <cell r="E10331" t="str">
            <v>ME</v>
          </cell>
          <cell r="F10331" t="str">
            <v>P1</v>
          </cell>
          <cell r="G10331" t="str">
            <v>SMALL</v>
          </cell>
          <cell r="H10331" t="str">
            <v>JH</v>
          </cell>
          <cell r="I10331" t="str">
            <v>0029764 - LENNOX INSURANCE AND FINANCIAL LLC</v>
          </cell>
        </row>
        <row r="10332">
          <cell r="A10332" t="str">
            <v>C62898IA</v>
          </cell>
          <cell r="B10332">
            <v>42185</v>
          </cell>
          <cell r="C10332" t="str">
            <v>C62898</v>
          </cell>
          <cell r="D10332" t="str">
            <v>PKC Pharmaceuticals Inc</v>
          </cell>
          <cell r="E10332" t="str">
            <v>MA</v>
          </cell>
          <cell r="F10332" t="str">
            <v>P1</v>
          </cell>
          <cell r="G10332" t="str">
            <v>SMALL</v>
          </cell>
          <cell r="H10332" t="str">
            <v>IA</v>
          </cell>
          <cell r="I10332" t="str">
            <v>0032005 - LEATHERSICH, LEWIS</v>
          </cell>
        </row>
        <row r="10333">
          <cell r="A10333" t="str">
            <v>C62901IV</v>
          </cell>
          <cell r="B10333">
            <v>42185</v>
          </cell>
          <cell r="C10333" t="str">
            <v>C62901</v>
          </cell>
          <cell r="D10333" t="str">
            <v>Blount Communications</v>
          </cell>
          <cell r="E10333" t="str">
            <v>NH</v>
          </cell>
          <cell r="F10333" t="str">
            <v>P1</v>
          </cell>
          <cell r="G10333" t="str">
            <v>SMALL</v>
          </cell>
          <cell r="H10333" t="str">
            <v>IV</v>
          </cell>
          <cell r="I10333" t="str">
            <v>0029920 - PEARSALL, SONIA R</v>
          </cell>
        </row>
        <row r="10334">
          <cell r="A10334" t="str">
            <v>C62903IA</v>
          </cell>
          <cell r="B10334">
            <v>42185</v>
          </cell>
          <cell r="C10334" t="str">
            <v>C62903</v>
          </cell>
          <cell r="D10334" t="str">
            <v>Software Consulting Network</v>
          </cell>
          <cell r="E10334" t="str">
            <v>MA</v>
          </cell>
          <cell r="F10334" t="str">
            <v>P1</v>
          </cell>
          <cell r="G10334" t="str">
            <v>SMALL</v>
          </cell>
          <cell r="H10334" t="str">
            <v>IA</v>
          </cell>
          <cell r="I10334" t="str">
            <v>0029925 - SMALL BUSINESS INSURANCE AGENCY INC</v>
          </cell>
        </row>
        <row r="10335">
          <cell r="A10335" t="str">
            <v>C62903IH</v>
          </cell>
          <cell r="B10335">
            <v>42185</v>
          </cell>
          <cell r="C10335" t="str">
            <v>C62903</v>
          </cell>
          <cell r="D10335" t="str">
            <v>Software Consulting Network</v>
          </cell>
          <cell r="E10335" t="str">
            <v>MA</v>
          </cell>
          <cell r="F10335" t="str">
            <v>P1</v>
          </cell>
          <cell r="G10335" t="str">
            <v>SMALL</v>
          </cell>
          <cell r="H10335" t="str">
            <v>IH</v>
          </cell>
          <cell r="I10335" t="str">
            <v>0029925 - SMALL BUSINESS INSURANCE AGENCY INC</v>
          </cell>
        </row>
        <row r="10336">
          <cell r="A10336" t="str">
            <v>C62904IA</v>
          </cell>
          <cell r="B10336">
            <v>42185</v>
          </cell>
          <cell r="C10336" t="str">
            <v>C62904</v>
          </cell>
          <cell r="D10336" t="str">
            <v>Lowell Oral Surgery Assoc Inc</v>
          </cell>
          <cell r="E10336" t="str">
            <v>MA</v>
          </cell>
          <cell r="F10336" t="str">
            <v>P1</v>
          </cell>
          <cell r="G10336" t="str">
            <v>SMALL</v>
          </cell>
          <cell r="H10336" t="str">
            <v>IA</v>
          </cell>
          <cell r="I10336" t="str">
            <v>0029923 - SPRING INSURANCE GROUP LLC</v>
          </cell>
        </row>
        <row r="10337">
          <cell r="A10337" t="str">
            <v>C62904IH</v>
          </cell>
          <cell r="B10337">
            <v>42185</v>
          </cell>
          <cell r="C10337" t="str">
            <v>C62904</v>
          </cell>
          <cell r="D10337" t="str">
            <v>Lowell Oral Surgery Assoc Inc</v>
          </cell>
          <cell r="E10337" t="str">
            <v>MA</v>
          </cell>
          <cell r="F10337" t="str">
            <v>P1</v>
          </cell>
          <cell r="G10337" t="str">
            <v>SMALL</v>
          </cell>
          <cell r="H10337" t="str">
            <v>IH</v>
          </cell>
          <cell r="I10337" t="str">
            <v>0029923 - SPRING INSURANCE GROUP LLC</v>
          </cell>
        </row>
        <row r="10338">
          <cell r="A10338" t="str">
            <v>C62907IH</v>
          </cell>
          <cell r="B10338">
            <v>42185</v>
          </cell>
          <cell r="C10338" t="str">
            <v>C62907</v>
          </cell>
          <cell r="D10338" t="str">
            <v>BW Kennedy &amp; Company LLC</v>
          </cell>
          <cell r="E10338" t="str">
            <v>MA</v>
          </cell>
          <cell r="F10338" t="str">
            <v>P1</v>
          </cell>
          <cell r="G10338" t="str">
            <v>SMALL</v>
          </cell>
          <cell r="H10338" t="str">
            <v>IH</v>
          </cell>
          <cell r="I10338" t="str">
            <v>0029932 - SMALL BUSINESS INSURANCE AGENCY INC</v>
          </cell>
        </row>
        <row r="10339">
          <cell r="A10339" t="str">
            <v>C62908JM</v>
          </cell>
          <cell r="B10339">
            <v>42185</v>
          </cell>
          <cell r="C10339" t="str">
            <v>C62908</v>
          </cell>
          <cell r="D10339" t="str">
            <v>Creative Community Connections LLC</v>
          </cell>
          <cell r="E10339" t="str">
            <v>NH</v>
          </cell>
          <cell r="F10339" t="str">
            <v>P1</v>
          </cell>
          <cell r="G10339" t="str">
            <v>SMALL</v>
          </cell>
          <cell r="H10339" t="str">
            <v>JM</v>
          </cell>
          <cell r="I10339" t="str">
            <v>0031877 - CGI EMPLOYEE BENEFITS GROUP</v>
          </cell>
        </row>
        <row r="10340">
          <cell r="A10340" t="str">
            <v>C62910JM</v>
          </cell>
          <cell r="B10340">
            <v>42185</v>
          </cell>
          <cell r="C10340" t="str">
            <v>C62910</v>
          </cell>
          <cell r="D10340" t="str">
            <v>Monadnock Community Market Cooperative Inc</v>
          </cell>
          <cell r="E10340" t="str">
            <v>NH</v>
          </cell>
          <cell r="F10340" t="str">
            <v>P1</v>
          </cell>
          <cell r="G10340" t="str">
            <v>SMALL</v>
          </cell>
          <cell r="H10340" t="str">
            <v>JM</v>
          </cell>
          <cell r="I10340" t="str">
            <v>0035973 - YOURPEOPLE INC</v>
          </cell>
        </row>
        <row r="10341">
          <cell r="A10341" t="str">
            <v>C62910JR</v>
          </cell>
          <cell r="B10341">
            <v>42185</v>
          </cell>
          <cell r="C10341" t="str">
            <v>C62910</v>
          </cell>
          <cell r="D10341" t="str">
            <v>Monadnock Community Market Cooperative Inc</v>
          </cell>
          <cell r="E10341" t="str">
            <v>NH</v>
          </cell>
          <cell r="F10341" t="str">
            <v>P1</v>
          </cell>
          <cell r="G10341" t="str">
            <v>SMALL</v>
          </cell>
          <cell r="H10341" t="str">
            <v>JR</v>
          </cell>
          <cell r="I10341" t="str">
            <v>0035973 - YOURPEOPLE INC</v>
          </cell>
        </row>
        <row r="10342">
          <cell r="A10342" t="str">
            <v>C62912IH</v>
          </cell>
          <cell r="B10342">
            <v>42185</v>
          </cell>
          <cell r="C10342" t="str">
            <v>C62912</v>
          </cell>
          <cell r="D10342" t="str">
            <v>Clay Hill Farm</v>
          </cell>
          <cell r="E10342" t="str">
            <v>ME</v>
          </cell>
          <cell r="F10342" t="str">
            <v>P1</v>
          </cell>
          <cell r="G10342" t="str">
            <v>SMALL</v>
          </cell>
          <cell r="H10342" t="str">
            <v>IH</v>
          </cell>
          <cell r="I10342" t="str">
            <v>0029881 - E A SCRIBNER INSURANCE AGENCY INC</v>
          </cell>
        </row>
        <row r="10343">
          <cell r="A10343" t="str">
            <v>C62912PO</v>
          </cell>
          <cell r="B10343">
            <v>42185</v>
          </cell>
          <cell r="C10343" t="str">
            <v>C62912</v>
          </cell>
          <cell r="D10343" t="str">
            <v>Clay Hill Farm</v>
          </cell>
          <cell r="E10343" t="str">
            <v>ME</v>
          </cell>
          <cell r="F10343" t="str">
            <v>P1</v>
          </cell>
          <cell r="G10343" t="str">
            <v>SMALL</v>
          </cell>
          <cell r="H10343" t="str">
            <v>PO</v>
          </cell>
          <cell r="I10343" t="str">
            <v>0029881 - E A SCRIBNER INSURANCE AGENCY INC</v>
          </cell>
        </row>
        <row r="10344">
          <cell r="A10344" t="str">
            <v>C62913JM</v>
          </cell>
          <cell r="B10344">
            <v>42185</v>
          </cell>
          <cell r="C10344" t="str">
            <v>C62913</v>
          </cell>
          <cell r="D10344" t="str">
            <v>Lopstick Inc</v>
          </cell>
          <cell r="E10344" t="str">
            <v>NH</v>
          </cell>
          <cell r="F10344" t="str">
            <v>P1</v>
          </cell>
          <cell r="G10344" t="str">
            <v>SMALL</v>
          </cell>
          <cell r="H10344" t="str">
            <v>JM</v>
          </cell>
          <cell r="I10344" t="str">
            <v>0029939 - NANASI, YVONNE L</v>
          </cell>
        </row>
        <row r="10345">
          <cell r="A10345" t="str">
            <v>C62918IH</v>
          </cell>
          <cell r="B10345">
            <v>42185</v>
          </cell>
          <cell r="C10345" t="str">
            <v>C62918</v>
          </cell>
          <cell r="D10345" t="str">
            <v>LC Holbrook Inc</v>
          </cell>
          <cell r="E10345" t="str">
            <v>MA</v>
          </cell>
          <cell r="F10345" t="str">
            <v>P1</v>
          </cell>
          <cell r="G10345" t="str">
            <v>SMALL</v>
          </cell>
          <cell r="H10345" t="str">
            <v>IH</v>
          </cell>
          <cell r="I10345" t="str">
            <v>0029780 - ANTHONY F CORDEIRO INSURANCE AGCY LLC</v>
          </cell>
        </row>
        <row r="10346">
          <cell r="A10346" t="str">
            <v>C62919IH</v>
          </cell>
          <cell r="B10346">
            <v>42185</v>
          </cell>
          <cell r="C10346" t="str">
            <v>C62919</v>
          </cell>
          <cell r="D10346" t="str">
            <v>Cape Ann Auto Body &amp; Service Center Inc</v>
          </cell>
          <cell r="E10346" t="str">
            <v>MA</v>
          </cell>
          <cell r="F10346" t="str">
            <v>P1</v>
          </cell>
          <cell r="G10346" t="str">
            <v>SMALL</v>
          </cell>
          <cell r="H10346" t="str">
            <v>IH</v>
          </cell>
          <cell r="I10346" t="str">
            <v>0029728 - AMR BENEFITS MANAGEMENT LLC</v>
          </cell>
        </row>
        <row r="10347">
          <cell r="A10347" t="str">
            <v>C62920JM</v>
          </cell>
          <cell r="B10347">
            <v>42185</v>
          </cell>
          <cell r="C10347" t="str">
            <v>C62920</v>
          </cell>
          <cell r="D10347" t="str">
            <v>Concord Housing Authority</v>
          </cell>
          <cell r="E10347" t="str">
            <v>NH</v>
          </cell>
          <cell r="F10347" t="str">
            <v>P1</v>
          </cell>
          <cell r="G10347" t="str">
            <v>SMALL</v>
          </cell>
          <cell r="H10347" t="str">
            <v>JM</v>
          </cell>
          <cell r="I10347" t="str">
            <v>0029907 - NEW ENGLAND EMPLOYEE BENEFITS COUNCIL</v>
          </cell>
        </row>
        <row r="10348">
          <cell r="A10348" t="str">
            <v>C62922JM</v>
          </cell>
          <cell r="B10348">
            <v>42185</v>
          </cell>
          <cell r="C10348" t="str">
            <v>C62922</v>
          </cell>
          <cell r="D10348" t="str">
            <v>Instrument Associates</v>
          </cell>
          <cell r="E10348" t="str">
            <v>NH</v>
          </cell>
          <cell r="F10348" t="str">
            <v>P1</v>
          </cell>
          <cell r="G10348" t="str">
            <v>SMALL</v>
          </cell>
          <cell r="H10348" t="str">
            <v>JM</v>
          </cell>
          <cell r="I10348" t="str">
            <v>0029889 - BLAISDELL, GEORGE</v>
          </cell>
        </row>
        <row r="10349">
          <cell r="A10349" t="str">
            <v>C62922MI</v>
          </cell>
          <cell r="B10349">
            <v>42185</v>
          </cell>
          <cell r="C10349" t="str">
            <v>C62922</v>
          </cell>
          <cell r="D10349" t="str">
            <v>Instrument Associates</v>
          </cell>
          <cell r="E10349" t="str">
            <v>NH</v>
          </cell>
          <cell r="F10349" t="str">
            <v>P1</v>
          </cell>
          <cell r="G10349" t="str">
            <v>MCARE</v>
          </cell>
          <cell r="H10349" t="str">
            <v>MI</v>
          </cell>
          <cell r="I10349" t="str">
            <v>0029889 - BLAISDELL, GEORGE</v>
          </cell>
        </row>
        <row r="10350">
          <cell r="A10350" t="str">
            <v>C62931IV</v>
          </cell>
          <cell r="B10350">
            <v>42185</v>
          </cell>
          <cell r="C10350" t="str">
            <v>C62931</v>
          </cell>
          <cell r="D10350" t="str">
            <v>Diana Pardo DMD, MS,PC</v>
          </cell>
          <cell r="E10350" t="str">
            <v>MA</v>
          </cell>
          <cell r="F10350" t="str">
            <v>P1</v>
          </cell>
          <cell r="G10350" t="str">
            <v>SMALL</v>
          </cell>
          <cell r="H10350" t="str">
            <v>IV</v>
          </cell>
          <cell r="I10350" t="str">
            <v>0031791 - MATHIESON, PATRICIA</v>
          </cell>
        </row>
        <row r="10351">
          <cell r="A10351" t="str">
            <v>C62932IH</v>
          </cell>
          <cell r="B10351">
            <v>42185</v>
          </cell>
          <cell r="C10351" t="str">
            <v>C62932</v>
          </cell>
          <cell r="D10351" t="str">
            <v>Cuffy Co Inc</v>
          </cell>
          <cell r="E10351" t="str">
            <v>MA</v>
          </cell>
          <cell r="F10351" t="str">
            <v>P1</v>
          </cell>
          <cell r="G10351" t="str">
            <v>SMALL</v>
          </cell>
          <cell r="H10351" t="str">
            <v>IH</v>
          </cell>
          <cell r="I10351" t="str">
            <v>0029725 - BALCH, MICHAEL F</v>
          </cell>
        </row>
        <row r="10352">
          <cell r="A10352" t="str">
            <v>C62934IH</v>
          </cell>
          <cell r="B10352">
            <v>42185</v>
          </cell>
          <cell r="C10352" t="str">
            <v>C62934</v>
          </cell>
          <cell r="D10352" t="str">
            <v>OBrien Compliance Management LLC</v>
          </cell>
          <cell r="E10352" t="str">
            <v>MA</v>
          </cell>
          <cell r="F10352" t="str">
            <v>P1</v>
          </cell>
          <cell r="G10352" t="str">
            <v>SMALL</v>
          </cell>
          <cell r="H10352" t="str">
            <v>IH</v>
          </cell>
          <cell r="I10352" t="str">
            <v>0032579 - WRIGHT, TINA L</v>
          </cell>
        </row>
        <row r="10353">
          <cell r="A10353" t="str">
            <v>C62938IH</v>
          </cell>
          <cell r="B10353">
            <v>42185</v>
          </cell>
          <cell r="C10353" t="str">
            <v>C62938</v>
          </cell>
          <cell r="D10353" t="str">
            <v>National Office Systems New England</v>
          </cell>
          <cell r="E10353" t="str">
            <v>MA</v>
          </cell>
          <cell r="F10353" t="str">
            <v>P1</v>
          </cell>
          <cell r="G10353" t="str">
            <v>SMALL</v>
          </cell>
          <cell r="H10353" t="str">
            <v>IH</v>
          </cell>
          <cell r="I10353" t="str">
            <v>0029726 - HR - OUTSIDE THE BOX INC</v>
          </cell>
        </row>
        <row r="10354">
          <cell r="A10354" t="str">
            <v>C62939JH</v>
          </cell>
          <cell r="B10354">
            <v>42185</v>
          </cell>
          <cell r="C10354" t="str">
            <v>C62939</v>
          </cell>
          <cell r="D10354" t="str">
            <v>Gaetani Eye Care Associates</v>
          </cell>
          <cell r="E10354" t="str">
            <v>ME</v>
          </cell>
          <cell r="F10354" t="str">
            <v>P1</v>
          </cell>
          <cell r="G10354" t="str">
            <v>SMALL</v>
          </cell>
          <cell r="H10354" t="str">
            <v>JH</v>
          </cell>
          <cell r="I10354" t="str">
            <v>0029915 - UIG FINANCIAL LLC</v>
          </cell>
        </row>
        <row r="10355">
          <cell r="A10355" t="str">
            <v>C62941IH</v>
          </cell>
          <cell r="B10355">
            <v>42185</v>
          </cell>
          <cell r="C10355" t="str">
            <v>C62941</v>
          </cell>
          <cell r="D10355" t="str">
            <v>Dream Local Digital</v>
          </cell>
          <cell r="E10355" t="str">
            <v>ME</v>
          </cell>
          <cell r="F10355" t="str">
            <v>P1</v>
          </cell>
          <cell r="G10355" t="str">
            <v>SMALL</v>
          </cell>
          <cell r="H10355" t="str">
            <v>IH</v>
          </cell>
          <cell r="I10355" t="str">
            <v>0029883 - ALLEN FINANCIAL GROUP</v>
          </cell>
        </row>
        <row r="10356">
          <cell r="A10356" t="str">
            <v>C62941PO</v>
          </cell>
          <cell r="B10356">
            <v>42185</v>
          </cell>
          <cell r="C10356" t="str">
            <v>C62941</v>
          </cell>
          <cell r="D10356" t="str">
            <v>Dream Local Digital</v>
          </cell>
          <cell r="E10356" t="str">
            <v>ME</v>
          </cell>
          <cell r="F10356" t="str">
            <v>P1</v>
          </cell>
          <cell r="G10356" t="str">
            <v>SMALL</v>
          </cell>
          <cell r="H10356" t="str">
            <v>PO</v>
          </cell>
          <cell r="I10356" t="str">
            <v>0029883 - ALLEN FINANCIAL GROUP</v>
          </cell>
        </row>
        <row r="10357">
          <cell r="A10357" t="str">
            <v>C62943IH</v>
          </cell>
          <cell r="B10357">
            <v>42185</v>
          </cell>
          <cell r="C10357" t="str">
            <v>C62943</v>
          </cell>
          <cell r="D10357" t="str">
            <v>Transdev</v>
          </cell>
          <cell r="E10357" t="str">
            <v>MA</v>
          </cell>
          <cell r="F10357" t="str">
            <v>P1</v>
          </cell>
          <cell r="G10357" t="str">
            <v>ERF</v>
          </cell>
          <cell r="H10357" t="str">
            <v>IH</v>
          </cell>
          <cell r="I10357" t="str">
            <v>0030283 - MERCER HEALTH &amp; BENEFITS  LLC</v>
          </cell>
        </row>
        <row r="10358">
          <cell r="A10358" t="str">
            <v>C62943MI</v>
          </cell>
          <cell r="B10358">
            <v>42185</v>
          </cell>
          <cell r="C10358" t="str">
            <v>C62943</v>
          </cell>
          <cell r="D10358" t="str">
            <v>Transdev</v>
          </cell>
          <cell r="E10358" t="str">
            <v>MA</v>
          </cell>
          <cell r="F10358" t="str">
            <v>P1</v>
          </cell>
          <cell r="G10358" t="str">
            <v>MCARE</v>
          </cell>
          <cell r="H10358" t="str">
            <v>MI</v>
          </cell>
          <cell r="I10358" t="str">
            <v>0030283 - MERCER HEALTH &amp; BENEFITS  LLC</v>
          </cell>
        </row>
        <row r="10359">
          <cell r="A10359" t="str">
            <v>C62946IA</v>
          </cell>
          <cell r="B10359">
            <v>42185</v>
          </cell>
          <cell r="C10359" t="str">
            <v>C62946</v>
          </cell>
          <cell r="D10359" t="str">
            <v>BraddockMatthews LLC</v>
          </cell>
          <cell r="E10359" t="str">
            <v>MA</v>
          </cell>
          <cell r="F10359" t="str">
            <v>P1</v>
          </cell>
          <cell r="G10359" t="str">
            <v>SMALL</v>
          </cell>
          <cell r="H10359" t="str">
            <v>IA</v>
          </cell>
          <cell r="I10359" t="str">
            <v>0029806 - CLEARY INSURANCE INC</v>
          </cell>
        </row>
        <row r="10360">
          <cell r="A10360" t="str">
            <v>C62947PO</v>
          </cell>
          <cell r="B10360">
            <v>42185</v>
          </cell>
          <cell r="C10360" t="str">
            <v>C62947</v>
          </cell>
          <cell r="D10360" t="str">
            <v>Coastal Copper &amp; Slate, Inc.</v>
          </cell>
          <cell r="E10360" t="str">
            <v>ME</v>
          </cell>
          <cell r="F10360" t="str">
            <v>P1</v>
          </cell>
          <cell r="G10360" t="str">
            <v>SMALL</v>
          </cell>
          <cell r="H10360" t="str">
            <v>PO</v>
          </cell>
          <cell r="I10360" t="str">
            <v>0029882 - BUSINESS INSURANCE AGENCY</v>
          </cell>
        </row>
        <row r="10361">
          <cell r="A10361" t="str">
            <v>C62948IV</v>
          </cell>
          <cell r="B10361">
            <v>42185</v>
          </cell>
          <cell r="C10361" t="str">
            <v>C62948</v>
          </cell>
          <cell r="D10361" t="str">
            <v>Eclipse Enterprise Solutions LLC</v>
          </cell>
          <cell r="E10361" t="str">
            <v>NH</v>
          </cell>
          <cell r="F10361" t="str">
            <v>P1</v>
          </cell>
          <cell r="G10361" t="str">
            <v>SMALL</v>
          </cell>
          <cell r="H10361" t="str">
            <v>IV</v>
          </cell>
          <cell r="I10361" t="str">
            <v>0029805 - FOY INSURANCE GROUP</v>
          </cell>
        </row>
        <row r="10362">
          <cell r="A10362" t="str">
            <v>C62949IV</v>
          </cell>
          <cell r="B10362">
            <v>42185</v>
          </cell>
          <cell r="C10362" t="str">
            <v>C62949</v>
          </cell>
          <cell r="D10362" t="str">
            <v>SolCon Partners</v>
          </cell>
          <cell r="E10362" t="str">
            <v>ME</v>
          </cell>
          <cell r="F10362" t="str">
            <v>P1</v>
          </cell>
          <cell r="G10362" t="str">
            <v>SMALL</v>
          </cell>
          <cell r="H10362" t="str">
            <v>IV</v>
          </cell>
          <cell r="I10362" t="str">
            <v>0029812 - LMR INSURANCE INC</v>
          </cell>
        </row>
        <row r="10363">
          <cell r="A10363" t="str">
            <v>C62950JH</v>
          </cell>
          <cell r="B10363">
            <v>42185</v>
          </cell>
          <cell r="C10363" t="str">
            <v>C62950</v>
          </cell>
          <cell r="D10363" t="str">
            <v>Miletus, Inc.</v>
          </cell>
          <cell r="E10363" t="str">
            <v>ME</v>
          </cell>
          <cell r="F10363" t="str">
            <v>P1</v>
          </cell>
          <cell r="G10363" t="str">
            <v>SMALL</v>
          </cell>
          <cell r="H10363" t="str">
            <v>JH</v>
          </cell>
          <cell r="I10363" t="str">
            <v>0029879 - BUSINESS INSURANCE AGENCY</v>
          </cell>
        </row>
        <row r="10364">
          <cell r="A10364" t="str">
            <v>C62952IH</v>
          </cell>
          <cell r="B10364">
            <v>42185</v>
          </cell>
          <cell r="C10364" t="str">
            <v>C62952</v>
          </cell>
          <cell r="D10364" t="str">
            <v>Titcomb Brothers Manufacturing Inc</v>
          </cell>
          <cell r="E10364" t="str">
            <v>MA</v>
          </cell>
          <cell r="F10364" t="str">
            <v>P1</v>
          </cell>
          <cell r="G10364" t="str">
            <v>SMALL</v>
          </cell>
          <cell r="H10364" t="str">
            <v>IH</v>
          </cell>
          <cell r="I10364" t="str">
            <v>0030676 - EASTERN BENEFITS GROUP</v>
          </cell>
        </row>
        <row r="10365">
          <cell r="A10365" t="str">
            <v>C62954JH</v>
          </cell>
          <cell r="B10365">
            <v>42185</v>
          </cell>
          <cell r="C10365" t="str">
            <v>C62954</v>
          </cell>
          <cell r="D10365" t="str">
            <v>Maintenance Tech Inc</v>
          </cell>
          <cell r="E10365" t="str">
            <v>ME</v>
          </cell>
          <cell r="F10365" t="str">
            <v>P1</v>
          </cell>
          <cell r="G10365" t="str">
            <v>SMALL</v>
          </cell>
          <cell r="H10365" t="str">
            <v>JH</v>
          </cell>
          <cell r="I10365" t="str">
            <v>0030125 - CLARK INSURANCE</v>
          </cell>
        </row>
        <row r="10366">
          <cell r="A10366" t="str">
            <v>C62956IH</v>
          </cell>
          <cell r="B10366">
            <v>42185</v>
          </cell>
          <cell r="C10366" t="str">
            <v>C62956</v>
          </cell>
          <cell r="D10366" t="str">
            <v>K &amp; K Excavation Co Inc</v>
          </cell>
          <cell r="E10366" t="str">
            <v>MA</v>
          </cell>
          <cell r="F10366" t="str">
            <v>P1</v>
          </cell>
          <cell r="G10366" t="str">
            <v>SMALL</v>
          </cell>
          <cell r="H10366" t="str">
            <v>IH</v>
          </cell>
          <cell r="I10366" t="str">
            <v>0029900 - WALSH, STEVEN</v>
          </cell>
        </row>
        <row r="10367">
          <cell r="A10367" t="str">
            <v>C62958JH</v>
          </cell>
          <cell r="B10367">
            <v>42185</v>
          </cell>
          <cell r="C10367" t="str">
            <v>C62958</v>
          </cell>
          <cell r="D10367" t="str">
            <v>Allergy Associates of NH PA</v>
          </cell>
          <cell r="E10367" t="str">
            <v>NH</v>
          </cell>
          <cell r="F10367" t="str">
            <v>P1</v>
          </cell>
          <cell r="G10367" t="str">
            <v>SMALL</v>
          </cell>
          <cell r="H10367" t="str">
            <v>JH</v>
          </cell>
          <cell r="I10367" t="str">
            <v>0029911 - NEW ENGLAND EMPLOYEE BENEFITS COUNCIL</v>
          </cell>
        </row>
        <row r="10368">
          <cell r="A10368" t="str">
            <v>C62958JM</v>
          </cell>
          <cell r="B10368">
            <v>42185</v>
          </cell>
          <cell r="C10368" t="str">
            <v>C62958</v>
          </cell>
          <cell r="D10368" t="str">
            <v>Allergy Associates of NH PA</v>
          </cell>
          <cell r="E10368" t="str">
            <v>NH</v>
          </cell>
          <cell r="F10368" t="str">
            <v>P1</v>
          </cell>
          <cell r="G10368" t="str">
            <v>SMALL</v>
          </cell>
          <cell r="H10368" t="str">
            <v>JM</v>
          </cell>
          <cell r="I10368" t="str">
            <v>0029911 - NEW ENGLAND EMPLOYEE BENEFITS COUNCIL</v>
          </cell>
        </row>
        <row r="10369">
          <cell r="A10369" t="str">
            <v>C62961JH</v>
          </cell>
          <cell r="B10369">
            <v>42185</v>
          </cell>
          <cell r="C10369" t="str">
            <v>C62961</v>
          </cell>
          <cell r="D10369" t="str">
            <v>MHR, Inc.</v>
          </cell>
          <cell r="E10369" t="str">
            <v>ME</v>
          </cell>
          <cell r="F10369" t="str">
            <v>P1</v>
          </cell>
          <cell r="G10369" t="str">
            <v>SMALL</v>
          </cell>
          <cell r="H10369" t="str">
            <v>JH</v>
          </cell>
          <cell r="I10369" t="str">
            <v>0029876 - CROSS INSURANCE</v>
          </cell>
        </row>
        <row r="10370">
          <cell r="A10370" t="str">
            <v>C62962JR</v>
          </cell>
          <cell r="B10370">
            <v>42185</v>
          </cell>
          <cell r="C10370" t="str">
            <v>C62962</v>
          </cell>
          <cell r="D10370" t="str">
            <v>Tech Ed Concepts Inc</v>
          </cell>
          <cell r="E10370" t="str">
            <v>NH</v>
          </cell>
          <cell r="F10370" t="str">
            <v>P1</v>
          </cell>
          <cell r="G10370" t="str">
            <v>SMALL</v>
          </cell>
          <cell r="H10370" t="str">
            <v>JR</v>
          </cell>
          <cell r="I10370" t="str">
            <v>0029936 - QUIET, MICHAEL</v>
          </cell>
        </row>
        <row r="10371">
          <cell r="A10371" t="str">
            <v>C62964IH</v>
          </cell>
          <cell r="B10371">
            <v>42185</v>
          </cell>
          <cell r="C10371" t="str">
            <v>C62964</v>
          </cell>
          <cell r="D10371" t="str">
            <v>Free Press Inc</v>
          </cell>
          <cell r="E10371" t="str">
            <v>ME</v>
          </cell>
          <cell r="F10371" t="str">
            <v>P1</v>
          </cell>
          <cell r="G10371" t="str">
            <v>CRC</v>
          </cell>
          <cell r="H10371" t="str">
            <v>IH</v>
          </cell>
          <cell r="I10371" t="str">
            <v>0029873 - ALLEN FINANCIAL GROUP</v>
          </cell>
        </row>
        <row r="10372">
          <cell r="A10372" t="str">
            <v>C62964JH</v>
          </cell>
          <cell r="B10372">
            <v>42185</v>
          </cell>
          <cell r="C10372" t="str">
            <v>C62964</v>
          </cell>
          <cell r="D10372" t="str">
            <v>Free Press Inc</v>
          </cell>
          <cell r="E10372" t="str">
            <v>ME</v>
          </cell>
          <cell r="F10372" t="str">
            <v>P1</v>
          </cell>
          <cell r="G10372" t="str">
            <v>CRC</v>
          </cell>
          <cell r="H10372" t="str">
            <v>JH</v>
          </cell>
          <cell r="I10372" t="str">
            <v>0029873 - ALLEN FINANCIAL GROUP</v>
          </cell>
        </row>
        <row r="10373">
          <cell r="A10373" t="str">
            <v>C62964PO</v>
          </cell>
          <cell r="B10373">
            <v>42185</v>
          </cell>
          <cell r="C10373" t="str">
            <v>C62964</v>
          </cell>
          <cell r="D10373" t="str">
            <v>Free Press Inc</v>
          </cell>
          <cell r="E10373" t="str">
            <v>ME</v>
          </cell>
          <cell r="F10373" t="str">
            <v>P1</v>
          </cell>
          <cell r="G10373" t="str">
            <v>CRC</v>
          </cell>
          <cell r="H10373" t="str">
            <v>PO</v>
          </cell>
          <cell r="I10373" t="str">
            <v>0029873 - ALLEN FINANCIAL GROUP</v>
          </cell>
        </row>
        <row r="10374">
          <cell r="A10374" t="str">
            <v>C62969IA</v>
          </cell>
          <cell r="B10374">
            <v>42185</v>
          </cell>
          <cell r="C10374" t="str">
            <v>C62969</v>
          </cell>
          <cell r="D10374" t="str">
            <v>New Profit Inc</v>
          </cell>
          <cell r="E10374" t="str">
            <v>MA</v>
          </cell>
          <cell r="F10374" t="str">
            <v>P1</v>
          </cell>
          <cell r="G10374" t="str">
            <v>CRC</v>
          </cell>
          <cell r="H10374" t="str">
            <v>IA</v>
          </cell>
          <cell r="I10374" t="str">
            <v>0036107 - PAYCHEX AGENCY INC</v>
          </cell>
        </row>
        <row r="10375">
          <cell r="A10375" t="str">
            <v>C62969IH</v>
          </cell>
          <cell r="B10375">
            <v>42185</v>
          </cell>
          <cell r="C10375" t="str">
            <v>C62969</v>
          </cell>
          <cell r="D10375" t="str">
            <v>New Profit Inc</v>
          </cell>
          <cell r="E10375" t="str">
            <v>MA</v>
          </cell>
          <cell r="F10375" t="str">
            <v>P1</v>
          </cell>
          <cell r="G10375" t="str">
            <v>CRC</v>
          </cell>
          <cell r="H10375" t="str">
            <v>IH</v>
          </cell>
          <cell r="I10375" t="str">
            <v>0036107 - PAYCHEX AGENCY INC</v>
          </cell>
        </row>
        <row r="10376">
          <cell r="A10376" t="str">
            <v>C62970JH</v>
          </cell>
          <cell r="B10376">
            <v>42185</v>
          </cell>
          <cell r="C10376" t="str">
            <v>C62970</v>
          </cell>
          <cell r="D10376" t="str">
            <v>Cater Inc</v>
          </cell>
          <cell r="E10376" t="str">
            <v>ME</v>
          </cell>
          <cell r="F10376" t="str">
            <v>P1</v>
          </cell>
          <cell r="G10376" t="str">
            <v>SMALL</v>
          </cell>
          <cell r="H10376" t="str">
            <v>JH</v>
          </cell>
          <cell r="I10376" t="str">
            <v>0035753 - GRAFFAM INSURANCE GROUP LLC</v>
          </cell>
        </row>
        <row r="10377">
          <cell r="A10377" t="str">
            <v>C62974JM</v>
          </cell>
          <cell r="B10377">
            <v>42185</v>
          </cell>
          <cell r="C10377" t="str">
            <v>C62974</v>
          </cell>
          <cell r="D10377" t="str">
            <v>Seacoast Cabinet Distributors</v>
          </cell>
          <cell r="E10377" t="str">
            <v>NH</v>
          </cell>
          <cell r="F10377" t="str">
            <v>P1</v>
          </cell>
          <cell r="G10377" t="str">
            <v>SMALL</v>
          </cell>
          <cell r="H10377" t="str">
            <v>JM</v>
          </cell>
          <cell r="I10377" t="str">
            <v>0029981 - LAVINE, MARK R</v>
          </cell>
        </row>
        <row r="10378">
          <cell r="A10378" t="str">
            <v>C62974JR</v>
          </cell>
          <cell r="B10378">
            <v>42185</v>
          </cell>
          <cell r="C10378" t="str">
            <v>C62974</v>
          </cell>
          <cell r="D10378" t="str">
            <v>Seacoast Cabinet Distributors</v>
          </cell>
          <cell r="E10378" t="str">
            <v>NH</v>
          </cell>
          <cell r="F10378" t="str">
            <v>P1</v>
          </cell>
          <cell r="G10378" t="str">
            <v>SMALL</v>
          </cell>
          <cell r="H10378" t="str">
            <v>JR</v>
          </cell>
          <cell r="I10378" t="str">
            <v>0029981 - LAVINE, MARK R</v>
          </cell>
        </row>
        <row r="10379">
          <cell r="A10379" t="str">
            <v>C62980IV</v>
          </cell>
          <cell r="B10379">
            <v>42185</v>
          </cell>
          <cell r="C10379" t="str">
            <v>C62980</v>
          </cell>
          <cell r="D10379" t="str">
            <v>Cheverus High School</v>
          </cell>
          <cell r="E10379" t="str">
            <v>ME</v>
          </cell>
          <cell r="F10379" t="str">
            <v>P1</v>
          </cell>
          <cell r="G10379" t="str">
            <v>CRC</v>
          </cell>
          <cell r="H10379" t="str">
            <v>IV</v>
          </cell>
          <cell r="I10379" t="str">
            <v>0030227 - BORISLOW INSURANCE AGENCY</v>
          </cell>
        </row>
        <row r="10380">
          <cell r="A10380" t="str">
            <v>C62981IH</v>
          </cell>
          <cell r="B10380">
            <v>42185</v>
          </cell>
          <cell r="C10380" t="str">
            <v>C62981</v>
          </cell>
          <cell r="D10380" t="str">
            <v>North Yarmouth Academy</v>
          </cell>
          <cell r="E10380" t="str">
            <v>ME</v>
          </cell>
          <cell r="F10380" t="str">
            <v>P1</v>
          </cell>
          <cell r="G10380" t="str">
            <v>CRC</v>
          </cell>
          <cell r="H10380" t="str">
            <v>IH</v>
          </cell>
          <cell r="I10380" t="str">
            <v>0032953 - B &amp; B HOLDINGS INC</v>
          </cell>
        </row>
        <row r="10381">
          <cell r="A10381" t="str">
            <v>C62981IV</v>
          </cell>
          <cell r="B10381">
            <v>42185</v>
          </cell>
          <cell r="C10381" t="str">
            <v>C62981</v>
          </cell>
          <cell r="D10381" t="str">
            <v>North Yarmouth Academy</v>
          </cell>
          <cell r="E10381" t="str">
            <v>ME</v>
          </cell>
          <cell r="F10381" t="str">
            <v>P1</v>
          </cell>
          <cell r="G10381" t="str">
            <v>CRC</v>
          </cell>
          <cell r="H10381" t="str">
            <v>IV</v>
          </cell>
          <cell r="I10381" t="str">
            <v>0032953 - B &amp; B HOLDINGS INC</v>
          </cell>
        </row>
        <row r="10382">
          <cell r="A10382" t="str">
            <v>C62981JH</v>
          </cell>
          <cell r="B10382">
            <v>42185</v>
          </cell>
          <cell r="C10382" t="str">
            <v>C62981</v>
          </cell>
          <cell r="D10382" t="str">
            <v>North Yarmouth Academy</v>
          </cell>
          <cell r="E10382" t="str">
            <v>ME</v>
          </cell>
          <cell r="F10382" t="str">
            <v>P1</v>
          </cell>
          <cell r="G10382" t="str">
            <v>CRC</v>
          </cell>
          <cell r="H10382" t="str">
            <v>JH</v>
          </cell>
          <cell r="I10382" t="str">
            <v>0032953 - B &amp; B HOLDINGS INC</v>
          </cell>
        </row>
        <row r="10383">
          <cell r="A10383" t="str">
            <v>C62981MI</v>
          </cell>
          <cell r="B10383">
            <v>42185</v>
          </cell>
          <cell r="C10383" t="str">
            <v>C62981</v>
          </cell>
          <cell r="D10383" t="str">
            <v>North Yarmouth Academy</v>
          </cell>
          <cell r="E10383" t="str">
            <v>ME</v>
          </cell>
          <cell r="F10383" t="str">
            <v>P1</v>
          </cell>
          <cell r="G10383" t="str">
            <v>MCARE</v>
          </cell>
          <cell r="H10383" t="str">
            <v>MI</v>
          </cell>
          <cell r="I10383" t="str">
            <v>0032953 - B &amp; B HOLDINGS INC</v>
          </cell>
        </row>
        <row r="10384">
          <cell r="A10384" t="str">
            <v>C62981PO</v>
          </cell>
          <cell r="B10384">
            <v>42185</v>
          </cell>
          <cell r="C10384" t="str">
            <v>C62981</v>
          </cell>
          <cell r="D10384" t="str">
            <v>North Yarmouth Academy</v>
          </cell>
          <cell r="E10384" t="str">
            <v>ME</v>
          </cell>
          <cell r="F10384" t="str">
            <v>P1</v>
          </cell>
          <cell r="G10384" t="str">
            <v>CRC</v>
          </cell>
          <cell r="H10384" t="str">
            <v>PO</v>
          </cell>
          <cell r="I10384" t="str">
            <v>0032953 - B &amp; B HOLDINGS INC</v>
          </cell>
        </row>
        <row r="10385">
          <cell r="A10385" t="str">
            <v>C62983IV</v>
          </cell>
          <cell r="B10385">
            <v>42185</v>
          </cell>
          <cell r="C10385" t="str">
            <v>C62983</v>
          </cell>
          <cell r="D10385" t="str">
            <v>Erskine Academy</v>
          </cell>
          <cell r="E10385" t="str">
            <v>ME</v>
          </cell>
          <cell r="F10385" t="str">
            <v>P1</v>
          </cell>
          <cell r="G10385" t="str">
            <v>CRC</v>
          </cell>
          <cell r="H10385" t="str">
            <v>IV</v>
          </cell>
          <cell r="I10385" t="str">
            <v>0030194 - BORISLOW INSURANCE AGENCY</v>
          </cell>
        </row>
        <row r="10386">
          <cell r="A10386" t="str">
            <v>C62983MI</v>
          </cell>
          <cell r="B10386">
            <v>42185</v>
          </cell>
          <cell r="C10386" t="str">
            <v>C62983</v>
          </cell>
          <cell r="D10386" t="str">
            <v>Erskine Academy</v>
          </cell>
          <cell r="E10386" t="str">
            <v>ME</v>
          </cell>
          <cell r="F10386" t="str">
            <v>P1</v>
          </cell>
          <cell r="G10386" t="str">
            <v>MCARE</v>
          </cell>
          <cell r="H10386" t="str">
            <v>MI</v>
          </cell>
          <cell r="I10386" t="str">
            <v>0030194 - BORISLOW INSURANCE AGENCY</v>
          </cell>
        </row>
        <row r="10387">
          <cell r="A10387" t="str">
            <v>C62984MI</v>
          </cell>
          <cell r="B10387">
            <v>42185</v>
          </cell>
          <cell r="C10387" t="str">
            <v>C62984</v>
          </cell>
          <cell r="D10387" t="str">
            <v>Foxcroft Academy</v>
          </cell>
          <cell r="E10387" t="str">
            <v>ME</v>
          </cell>
          <cell r="F10387" t="str">
            <v>P1</v>
          </cell>
          <cell r="G10387" t="str">
            <v>MCARE</v>
          </cell>
          <cell r="H10387" t="str">
            <v>MI</v>
          </cell>
          <cell r="I10387" t="str">
            <v>0030195 - BORISLOW INSURANCE AGENCY</v>
          </cell>
        </row>
        <row r="10388">
          <cell r="A10388" t="str">
            <v>C62985MI</v>
          </cell>
          <cell r="B10388">
            <v>42185</v>
          </cell>
          <cell r="C10388" t="str">
            <v>C62985</v>
          </cell>
          <cell r="D10388" t="str">
            <v>Gould Academy</v>
          </cell>
          <cell r="E10388" t="str">
            <v>ME</v>
          </cell>
          <cell r="F10388" t="str">
            <v>P1</v>
          </cell>
          <cell r="G10388" t="str">
            <v>MCARE</v>
          </cell>
          <cell r="H10388" t="str">
            <v>MI</v>
          </cell>
          <cell r="I10388" t="str">
            <v>0030193 - BORISLOW INSURANCE AGENCY</v>
          </cell>
        </row>
        <row r="10389">
          <cell r="A10389" t="str">
            <v>C62986MI</v>
          </cell>
          <cell r="B10389">
            <v>42185</v>
          </cell>
          <cell r="C10389" t="str">
            <v>C62986</v>
          </cell>
          <cell r="D10389" t="str">
            <v>Hyde School</v>
          </cell>
          <cell r="E10389" t="str">
            <v>ME</v>
          </cell>
          <cell r="F10389" t="str">
            <v>P1</v>
          </cell>
          <cell r="G10389" t="str">
            <v>MCARE</v>
          </cell>
          <cell r="H10389" t="str">
            <v>MI</v>
          </cell>
          <cell r="I10389" t="str">
            <v>0030196 - BORISLOW INSURANCE AGENCY</v>
          </cell>
        </row>
        <row r="10390">
          <cell r="A10390" t="str">
            <v>C62987IV</v>
          </cell>
          <cell r="B10390">
            <v>42185</v>
          </cell>
          <cell r="C10390" t="str">
            <v>C62987</v>
          </cell>
          <cell r="D10390" t="str">
            <v>John Bapst Memorial High School</v>
          </cell>
          <cell r="E10390" t="str">
            <v>ME</v>
          </cell>
          <cell r="F10390" t="str">
            <v>P1</v>
          </cell>
          <cell r="G10390" t="str">
            <v>CRC</v>
          </cell>
          <cell r="H10390" t="str">
            <v>IV</v>
          </cell>
          <cell r="I10390" t="str">
            <v>0032952 - CROSS INSURANCE</v>
          </cell>
        </row>
        <row r="10391">
          <cell r="A10391" t="str">
            <v>C62988IV</v>
          </cell>
          <cell r="B10391">
            <v>42185</v>
          </cell>
          <cell r="C10391" t="str">
            <v>C62988</v>
          </cell>
          <cell r="D10391" t="str">
            <v>Lee Academy</v>
          </cell>
          <cell r="E10391" t="str">
            <v>ME</v>
          </cell>
          <cell r="F10391" t="str">
            <v>P1</v>
          </cell>
          <cell r="G10391" t="str">
            <v>CRC</v>
          </cell>
          <cell r="H10391" t="str">
            <v>IV</v>
          </cell>
          <cell r="I10391" t="str">
            <v>0030228 - BORISLOW INSURANCE AGENCY</v>
          </cell>
        </row>
        <row r="10392">
          <cell r="A10392" t="str">
            <v>C62988MI</v>
          </cell>
          <cell r="B10392">
            <v>42185</v>
          </cell>
          <cell r="C10392" t="str">
            <v>C62988</v>
          </cell>
          <cell r="D10392" t="str">
            <v>Lee Academy</v>
          </cell>
          <cell r="E10392" t="str">
            <v>ME</v>
          </cell>
          <cell r="F10392" t="str">
            <v>P1</v>
          </cell>
          <cell r="G10392" t="str">
            <v>MCARE</v>
          </cell>
          <cell r="H10392" t="str">
            <v>MI</v>
          </cell>
          <cell r="I10392" t="str">
            <v>0030228 - BORISLOW INSURANCE AGENCY</v>
          </cell>
        </row>
        <row r="10393">
          <cell r="A10393" t="str">
            <v>C62989MI</v>
          </cell>
          <cell r="B10393">
            <v>42185</v>
          </cell>
          <cell r="C10393" t="str">
            <v>C62989</v>
          </cell>
          <cell r="D10393" t="str">
            <v>Lincoln Academy</v>
          </cell>
          <cell r="E10393" t="str">
            <v>ME</v>
          </cell>
          <cell r="F10393" t="str">
            <v>P1</v>
          </cell>
          <cell r="G10393" t="str">
            <v>MCARE</v>
          </cell>
          <cell r="H10393" t="str">
            <v>MI</v>
          </cell>
          <cell r="I10393" t="str">
            <v>0030197 - BORISLOW INSURANCE AGENCY</v>
          </cell>
        </row>
        <row r="10394">
          <cell r="A10394" t="str">
            <v>C62990IV</v>
          </cell>
          <cell r="B10394">
            <v>42185</v>
          </cell>
          <cell r="C10394" t="str">
            <v>C62990</v>
          </cell>
          <cell r="D10394" t="str">
            <v>Maine Central Institute</v>
          </cell>
          <cell r="E10394" t="str">
            <v>ME</v>
          </cell>
          <cell r="F10394" t="str">
            <v>P1</v>
          </cell>
          <cell r="G10394" t="str">
            <v>CRC</v>
          </cell>
          <cell r="H10394" t="str">
            <v>IV</v>
          </cell>
          <cell r="I10394" t="str">
            <v>0030198 - BORISLOW INSURANCE AGENCY</v>
          </cell>
        </row>
        <row r="10395">
          <cell r="A10395" t="str">
            <v>C62990JH</v>
          </cell>
          <cell r="B10395">
            <v>42185</v>
          </cell>
          <cell r="C10395" t="str">
            <v>C62990</v>
          </cell>
          <cell r="D10395" t="str">
            <v>Maine Central Institute</v>
          </cell>
          <cell r="E10395" t="str">
            <v>ME</v>
          </cell>
          <cell r="F10395" t="str">
            <v>P1</v>
          </cell>
          <cell r="G10395" t="str">
            <v>CRC</v>
          </cell>
          <cell r="H10395" t="str">
            <v>JH</v>
          </cell>
          <cell r="I10395" t="str">
            <v>0030198 - BORISLOW INSURANCE AGENCY</v>
          </cell>
        </row>
        <row r="10396">
          <cell r="A10396" t="str">
            <v>C62990MI</v>
          </cell>
          <cell r="B10396">
            <v>42185</v>
          </cell>
          <cell r="C10396" t="str">
            <v>C62990</v>
          </cell>
          <cell r="D10396" t="str">
            <v>Maine Central Institute</v>
          </cell>
          <cell r="E10396" t="str">
            <v>ME</v>
          </cell>
          <cell r="F10396" t="str">
            <v>P1</v>
          </cell>
          <cell r="G10396" t="str">
            <v>MCARE</v>
          </cell>
          <cell r="H10396" t="str">
            <v>MI</v>
          </cell>
          <cell r="I10396" t="str">
            <v>0030198 - BORISLOW INSURANCE AGENCY</v>
          </cell>
        </row>
        <row r="10397">
          <cell r="A10397" t="str">
            <v>C62994IH</v>
          </cell>
          <cell r="B10397">
            <v>42185</v>
          </cell>
          <cell r="C10397" t="str">
            <v>C62994</v>
          </cell>
          <cell r="D10397" t="str">
            <v>Funeral Alternatives LLC</v>
          </cell>
          <cell r="E10397" t="str">
            <v>ME</v>
          </cell>
          <cell r="F10397" t="str">
            <v>P1</v>
          </cell>
          <cell r="G10397" t="str">
            <v>SMALL</v>
          </cell>
          <cell r="H10397" t="str">
            <v>IH</v>
          </cell>
          <cell r="I10397" t="str">
            <v>0029891 - CORE BENEFITS GROUP INC</v>
          </cell>
        </row>
        <row r="10398">
          <cell r="A10398" t="str">
            <v>C62995JH</v>
          </cell>
          <cell r="B10398">
            <v>42185</v>
          </cell>
          <cell r="C10398" t="str">
            <v>C62995</v>
          </cell>
          <cell r="D10398" t="str">
            <v>Levasseur Hardware &amp; Building Supply</v>
          </cell>
          <cell r="E10398" t="str">
            <v>ME</v>
          </cell>
          <cell r="F10398" t="str">
            <v>P1</v>
          </cell>
          <cell r="G10398" t="str">
            <v>SMALL</v>
          </cell>
          <cell r="H10398" t="str">
            <v>JH</v>
          </cell>
          <cell r="I10398" t="str">
            <v>0030075 - CROSS INSURANCE</v>
          </cell>
        </row>
        <row r="10399">
          <cell r="A10399" t="str">
            <v>C62998IV</v>
          </cell>
          <cell r="B10399">
            <v>42185</v>
          </cell>
          <cell r="C10399" t="str">
            <v>C62998</v>
          </cell>
          <cell r="D10399" t="str">
            <v>Cumberland Title Services, LLC</v>
          </cell>
          <cell r="E10399" t="str">
            <v>ME</v>
          </cell>
          <cell r="F10399" t="str">
            <v>P1</v>
          </cell>
          <cell r="G10399" t="str">
            <v>SMALL</v>
          </cell>
          <cell r="H10399" t="str">
            <v>IV</v>
          </cell>
          <cell r="I10399" t="str">
            <v>0030026 - LMR INSURANCE INC</v>
          </cell>
        </row>
        <row r="10400">
          <cell r="A10400" t="str">
            <v>C62998PO</v>
          </cell>
          <cell r="B10400">
            <v>42185</v>
          </cell>
          <cell r="C10400" t="str">
            <v>C62998</v>
          </cell>
          <cell r="D10400" t="str">
            <v>Cumberland Title Services, LLC</v>
          </cell>
          <cell r="E10400" t="str">
            <v>ME</v>
          </cell>
          <cell r="F10400" t="str">
            <v>P1</v>
          </cell>
          <cell r="G10400" t="str">
            <v>SMALL</v>
          </cell>
          <cell r="H10400" t="str">
            <v>PO</v>
          </cell>
          <cell r="I10400" t="str">
            <v>0030026 - LMR INSURANCE INC</v>
          </cell>
        </row>
        <row r="10401">
          <cell r="A10401" t="str">
            <v>C62999IH</v>
          </cell>
          <cell r="B10401">
            <v>42185</v>
          </cell>
          <cell r="C10401" t="str">
            <v>C62999</v>
          </cell>
          <cell r="D10401" t="str">
            <v>Enterprise Foundry, Inc</v>
          </cell>
          <cell r="E10401" t="str">
            <v>ME</v>
          </cell>
          <cell r="F10401" t="str">
            <v>P1</v>
          </cell>
          <cell r="G10401" t="str">
            <v>SMALL</v>
          </cell>
          <cell r="H10401" t="str">
            <v>IH</v>
          </cell>
          <cell r="I10401" t="str">
            <v>0030806 - BGA INSURANCE AGENCY INC</v>
          </cell>
        </row>
        <row r="10402">
          <cell r="A10402" t="str">
            <v>C62999IV</v>
          </cell>
          <cell r="B10402">
            <v>42185</v>
          </cell>
          <cell r="C10402" t="str">
            <v>C62999</v>
          </cell>
          <cell r="D10402" t="str">
            <v>Enterprise Foundry, Inc</v>
          </cell>
          <cell r="E10402" t="str">
            <v>ME</v>
          </cell>
          <cell r="F10402" t="str">
            <v>P1</v>
          </cell>
          <cell r="G10402" t="str">
            <v>SMALL</v>
          </cell>
          <cell r="H10402" t="str">
            <v>IV</v>
          </cell>
          <cell r="I10402" t="str">
            <v>0030806 - BGA INSURANCE AGENCY INC</v>
          </cell>
        </row>
        <row r="10403">
          <cell r="A10403" t="str">
            <v>C63001JM</v>
          </cell>
          <cell r="B10403">
            <v>42185</v>
          </cell>
          <cell r="C10403" t="str">
            <v>C63001</v>
          </cell>
          <cell r="D10403" t="str">
            <v>Event Management &amp; Production Services LLC</v>
          </cell>
          <cell r="E10403" t="str">
            <v>NH</v>
          </cell>
          <cell r="F10403" t="str">
            <v>P1</v>
          </cell>
          <cell r="G10403" t="str">
            <v>SMALL</v>
          </cell>
          <cell r="H10403" t="str">
            <v>JM</v>
          </cell>
          <cell r="I10403" t="str">
            <v>0029987 - GRANITE GROUP BENEFITS LLC</v>
          </cell>
        </row>
        <row r="10404">
          <cell r="A10404" t="str">
            <v>C63004IH</v>
          </cell>
          <cell r="B10404">
            <v>42185</v>
          </cell>
          <cell r="C10404" t="str">
            <v>C63004</v>
          </cell>
          <cell r="D10404" t="str">
            <v>Cape Cod Life LLC</v>
          </cell>
          <cell r="E10404" t="str">
            <v>MA</v>
          </cell>
          <cell r="F10404" t="str">
            <v>P1</v>
          </cell>
          <cell r="G10404" t="str">
            <v>SMALL</v>
          </cell>
          <cell r="H10404" t="str">
            <v>IH</v>
          </cell>
          <cell r="I10404" t="str">
            <v>0029902 - PAYCHEX AGENCY INC</v>
          </cell>
        </row>
        <row r="10405">
          <cell r="A10405" t="str">
            <v>C63005IV</v>
          </cell>
          <cell r="B10405">
            <v>42185</v>
          </cell>
          <cell r="C10405" t="str">
            <v>C63005</v>
          </cell>
          <cell r="D10405" t="str">
            <v>Bireme Systems LLC</v>
          </cell>
          <cell r="E10405" t="str">
            <v>NH</v>
          </cell>
          <cell r="F10405" t="str">
            <v>P1</v>
          </cell>
          <cell r="G10405" t="str">
            <v>SMALL</v>
          </cell>
          <cell r="H10405" t="str">
            <v>IV</v>
          </cell>
          <cell r="I10405" t="str">
            <v>0035879 - GOSSELIN INSURANCE SERVICES</v>
          </cell>
        </row>
        <row r="10406">
          <cell r="A10406" t="str">
            <v>C63006JM</v>
          </cell>
          <cell r="B10406">
            <v>42185</v>
          </cell>
          <cell r="C10406" t="str">
            <v>C63006</v>
          </cell>
          <cell r="D10406" t="str">
            <v>Finnico LLC</v>
          </cell>
          <cell r="E10406" t="str">
            <v>NH</v>
          </cell>
          <cell r="F10406" t="str">
            <v>P1</v>
          </cell>
          <cell r="G10406" t="str">
            <v>SMALL</v>
          </cell>
          <cell r="H10406" t="str">
            <v>JM</v>
          </cell>
          <cell r="I10406" t="str">
            <v>0029991 - GRANITE GROUP BENEFITS LLC</v>
          </cell>
        </row>
        <row r="10407">
          <cell r="A10407" t="str">
            <v>C63007IH</v>
          </cell>
          <cell r="B10407">
            <v>42185</v>
          </cell>
          <cell r="C10407" t="str">
            <v>C63007</v>
          </cell>
          <cell r="D10407" t="str">
            <v>Fidelis Hospice &amp; Palliative Care LLC</v>
          </cell>
          <cell r="E10407" t="str">
            <v>MA</v>
          </cell>
          <cell r="F10407" t="str">
            <v>P1</v>
          </cell>
          <cell r="G10407" t="str">
            <v>SMALL</v>
          </cell>
          <cell r="H10407" t="str">
            <v>IH</v>
          </cell>
          <cell r="I10407" t="str">
            <v>0031554 - BAYSTATE BENEFIT SERVICES INC</v>
          </cell>
        </row>
        <row r="10408">
          <cell r="A10408" t="str">
            <v>C63013JH</v>
          </cell>
          <cell r="B10408">
            <v>42185</v>
          </cell>
          <cell r="C10408" t="str">
            <v>C63013</v>
          </cell>
          <cell r="D10408" t="str">
            <v>Harts Restaurant Inc</v>
          </cell>
          <cell r="E10408" t="str">
            <v>NH</v>
          </cell>
          <cell r="F10408" t="str">
            <v>P1</v>
          </cell>
          <cell r="G10408" t="str">
            <v>SMALL</v>
          </cell>
          <cell r="H10408" t="str">
            <v>JH</v>
          </cell>
          <cell r="I10408" t="str">
            <v>0029974 - CROSS INSURANCE - MANCHESTER</v>
          </cell>
        </row>
        <row r="10409">
          <cell r="A10409" t="str">
            <v>C63013JM</v>
          </cell>
          <cell r="B10409">
            <v>42185</v>
          </cell>
          <cell r="C10409" t="str">
            <v>C63013</v>
          </cell>
          <cell r="D10409" t="str">
            <v>Harts Restaurant Inc</v>
          </cell>
          <cell r="E10409" t="str">
            <v>NH</v>
          </cell>
          <cell r="F10409" t="str">
            <v>P1</v>
          </cell>
          <cell r="G10409" t="str">
            <v>SMALL</v>
          </cell>
          <cell r="H10409" t="str">
            <v>JM</v>
          </cell>
          <cell r="I10409" t="str">
            <v>0029974 - CROSS INSURANCE - MANCHESTER</v>
          </cell>
        </row>
        <row r="10410">
          <cell r="A10410" t="str">
            <v>C63013JN</v>
          </cell>
          <cell r="B10410">
            <v>42185</v>
          </cell>
          <cell r="C10410" t="str">
            <v>C63013</v>
          </cell>
          <cell r="D10410" t="str">
            <v>Harts Restaurant Inc</v>
          </cell>
          <cell r="E10410" t="str">
            <v>NH</v>
          </cell>
          <cell r="F10410" t="str">
            <v>P1</v>
          </cell>
          <cell r="G10410" t="str">
            <v>SMALL</v>
          </cell>
          <cell r="H10410" t="str">
            <v>JN</v>
          </cell>
          <cell r="I10410" t="str">
            <v>0029974 - CROSS INSURANCE - MANCHESTER</v>
          </cell>
        </row>
        <row r="10411">
          <cell r="A10411" t="str">
            <v>C63015JM</v>
          </cell>
          <cell r="B10411">
            <v>42185</v>
          </cell>
          <cell r="C10411" t="str">
            <v>C63015</v>
          </cell>
          <cell r="D10411" t="str">
            <v>Liberty Lane Catering</v>
          </cell>
          <cell r="E10411" t="str">
            <v>NH</v>
          </cell>
          <cell r="F10411" t="str">
            <v>P1</v>
          </cell>
          <cell r="G10411" t="str">
            <v>SMALL</v>
          </cell>
          <cell r="H10411" t="str">
            <v>JM</v>
          </cell>
          <cell r="I10411" t="str">
            <v>0029972 - CROSS INSURANCE - MANCHESTER</v>
          </cell>
        </row>
        <row r="10412">
          <cell r="A10412" t="str">
            <v>C63018IH</v>
          </cell>
          <cell r="B10412">
            <v>42185</v>
          </cell>
          <cell r="C10412" t="str">
            <v>C63018</v>
          </cell>
          <cell r="D10412" t="str">
            <v>TNT Energy LLC</v>
          </cell>
          <cell r="E10412" t="str">
            <v>MA</v>
          </cell>
          <cell r="F10412" t="str">
            <v>P1</v>
          </cell>
          <cell r="G10412" t="str">
            <v>SMALL</v>
          </cell>
          <cell r="H10412" t="str">
            <v>IH</v>
          </cell>
          <cell r="I10412" t="str">
            <v>0032309 - GALLAGHER BENEFIT SERVICES INC</v>
          </cell>
        </row>
        <row r="10413">
          <cell r="A10413" t="str">
            <v>C63019IH</v>
          </cell>
          <cell r="B10413">
            <v>42185</v>
          </cell>
          <cell r="C10413" t="str">
            <v>C63019</v>
          </cell>
          <cell r="D10413" t="str">
            <v>Maine Special Education</v>
          </cell>
          <cell r="E10413" t="str">
            <v>ME</v>
          </cell>
          <cell r="F10413" t="str">
            <v>P1</v>
          </cell>
          <cell r="G10413" t="str">
            <v>SMALL</v>
          </cell>
          <cell r="H10413" t="str">
            <v>IH</v>
          </cell>
          <cell r="I10413" t="str">
            <v>0030023 - GAGNE, ROGER N</v>
          </cell>
        </row>
        <row r="10414">
          <cell r="A10414" t="str">
            <v>C63019IV</v>
          </cell>
          <cell r="B10414">
            <v>42185</v>
          </cell>
          <cell r="C10414" t="str">
            <v>C63019</v>
          </cell>
          <cell r="D10414" t="str">
            <v>Maine Special Education</v>
          </cell>
          <cell r="E10414" t="str">
            <v>ME</v>
          </cell>
          <cell r="F10414" t="str">
            <v>P1</v>
          </cell>
          <cell r="G10414" t="str">
            <v>SMALL</v>
          </cell>
          <cell r="H10414" t="str">
            <v>IV</v>
          </cell>
          <cell r="I10414" t="str">
            <v>0030023 - GAGNE, ROGER N</v>
          </cell>
        </row>
        <row r="10415">
          <cell r="A10415" t="str">
            <v>C63021IH</v>
          </cell>
          <cell r="B10415">
            <v>42185</v>
          </cell>
          <cell r="C10415" t="str">
            <v>C63021</v>
          </cell>
          <cell r="D10415" t="str">
            <v>Joe Lucey Carpentry, Inc.</v>
          </cell>
          <cell r="E10415" t="str">
            <v>ME</v>
          </cell>
          <cell r="F10415" t="str">
            <v>P1</v>
          </cell>
          <cell r="G10415" t="str">
            <v>SMALL</v>
          </cell>
          <cell r="H10415" t="str">
            <v>IH</v>
          </cell>
          <cell r="I10415" t="str">
            <v>0030036 - CLARK INSURANCE</v>
          </cell>
        </row>
        <row r="10416">
          <cell r="A10416" t="str">
            <v>C63022IH</v>
          </cell>
          <cell r="B10416">
            <v>42185</v>
          </cell>
          <cell r="C10416" t="str">
            <v>C63022</v>
          </cell>
          <cell r="D10416" t="str">
            <v>NHIT - North Country Education Services</v>
          </cell>
          <cell r="E10416" t="str">
            <v>NH</v>
          </cell>
          <cell r="F10416" t="str">
            <v>ASO</v>
          </cell>
          <cell r="G10416" t="str">
            <v>NHIT</v>
          </cell>
          <cell r="H10416" t="str">
            <v>IH</v>
          </cell>
        </row>
        <row r="10417">
          <cell r="A10417" t="str">
            <v>C63023IH</v>
          </cell>
          <cell r="B10417">
            <v>42185</v>
          </cell>
          <cell r="C10417" t="str">
            <v>C63023</v>
          </cell>
          <cell r="D10417" t="str">
            <v>NHIT - Coos County</v>
          </cell>
          <cell r="E10417" t="str">
            <v>NH</v>
          </cell>
          <cell r="F10417" t="str">
            <v>ASO</v>
          </cell>
          <cell r="G10417" t="str">
            <v>NHIT</v>
          </cell>
          <cell r="H10417" t="str">
            <v>IH</v>
          </cell>
        </row>
        <row r="10418">
          <cell r="A10418" t="str">
            <v>C63023MI</v>
          </cell>
          <cell r="B10418">
            <v>42185</v>
          </cell>
          <cell r="C10418" t="str">
            <v>C63023</v>
          </cell>
          <cell r="D10418" t="str">
            <v>NHIT - Coos County</v>
          </cell>
          <cell r="E10418" t="str">
            <v>NH</v>
          </cell>
          <cell r="F10418" t="str">
            <v>ASO</v>
          </cell>
          <cell r="G10418" t="str">
            <v>MCARE</v>
          </cell>
          <cell r="H10418" t="str">
            <v>MI</v>
          </cell>
        </row>
        <row r="10419">
          <cell r="A10419" t="str">
            <v>C63024IA</v>
          </cell>
          <cell r="B10419">
            <v>42185</v>
          </cell>
          <cell r="C10419" t="str">
            <v>C63024</v>
          </cell>
          <cell r="D10419" t="str">
            <v>Proletariat Inc</v>
          </cell>
          <cell r="E10419" t="str">
            <v>MA</v>
          </cell>
          <cell r="F10419" t="str">
            <v>P1</v>
          </cell>
          <cell r="G10419" t="str">
            <v>SMALL</v>
          </cell>
          <cell r="H10419" t="str">
            <v>IA</v>
          </cell>
          <cell r="I10419" t="str">
            <v>0032041 - DIGITAL INSURANCE AGENCY INC</v>
          </cell>
        </row>
        <row r="10420">
          <cell r="A10420" t="str">
            <v>C63026JM</v>
          </cell>
          <cell r="B10420">
            <v>42185</v>
          </cell>
          <cell r="C10420" t="str">
            <v>C63026</v>
          </cell>
          <cell r="D10420" t="str">
            <v>Philip J. Lynch Co Inc</v>
          </cell>
          <cell r="E10420" t="str">
            <v>NH</v>
          </cell>
          <cell r="F10420" t="str">
            <v>P1</v>
          </cell>
          <cell r="G10420" t="str">
            <v>SMALL</v>
          </cell>
          <cell r="H10420" t="str">
            <v>JM</v>
          </cell>
          <cell r="I10420" t="str">
            <v>0030872 - PAYCHEX AGENCY INC</v>
          </cell>
        </row>
        <row r="10421">
          <cell r="A10421" t="str">
            <v>C63029IA</v>
          </cell>
          <cell r="B10421">
            <v>42185</v>
          </cell>
          <cell r="C10421" t="str">
            <v>C63029</v>
          </cell>
          <cell r="D10421" t="str">
            <v>LiquiGlide Inc</v>
          </cell>
          <cell r="E10421" t="str">
            <v>MA</v>
          </cell>
          <cell r="F10421" t="str">
            <v>P1</v>
          </cell>
          <cell r="G10421" t="str">
            <v>SMALL</v>
          </cell>
          <cell r="H10421" t="str">
            <v>IA</v>
          </cell>
          <cell r="I10421" t="str">
            <v>0030413 - WILLIAM GALLAGHER  ASSOCIATES</v>
          </cell>
        </row>
        <row r="10422">
          <cell r="A10422" t="str">
            <v>C63029IH</v>
          </cell>
          <cell r="B10422">
            <v>42185</v>
          </cell>
          <cell r="C10422" t="str">
            <v>C63029</v>
          </cell>
          <cell r="D10422" t="str">
            <v>LiquiGlide Inc</v>
          </cell>
          <cell r="E10422" t="str">
            <v>MA</v>
          </cell>
          <cell r="F10422" t="str">
            <v>P1</v>
          </cell>
          <cell r="G10422" t="str">
            <v>SMALL</v>
          </cell>
          <cell r="H10422" t="str">
            <v>IH</v>
          </cell>
          <cell r="I10422" t="str">
            <v>0030413 - WILLIAM GALLAGHER  ASSOCIATES</v>
          </cell>
        </row>
        <row r="10423">
          <cell r="A10423" t="str">
            <v>C63031IV</v>
          </cell>
          <cell r="B10423">
            <v>42185</v>
          </cell>
          <cell r="C10423" t="str">
            <v>C63031</v>
          </cell>
          <cell r="D10423" t="str">
            <v>Hampden Family Dentistry, P.A.</v>
          </cell>
          <cell r="E10423" t="str">
            <v>ME</v>
          </cell>
          <cell r="F10423" t="str">
            <v>P1</v>
          </cell>
          <cell r="G10423" t="str">
            <v>SMALL</v>
          </cell>
          <cell r="H10423" t="str">
            <v>IV</v>
          </cell>
          <cell r="I10423" t="str">
            <v>0030051 - WHITE, PETER J</v>
          </cell>
        </row>
        <row r="10424">
          <cell r="A10424" t="str">
            <v>C63034IV</v>
          </cell>
          <cell r="B10424">
            <v>42185</v>
          </cell>
          <cell r="C10424" t="str">
            <v>C63034</v>
          </cell>
          <cell r="D10424" t="str">
            <v>David M Banks Realty</v>
          </cell>
          <cell r="E10424" t="str">
            <v>ME</v>
          </cell>
          <cell r="F10424" t="str">
            <v>P1</v>
          </cell>
          <cell r="G10424" t="str">
            <v>SMALL</v>
          </cell>
          <cell r="H10424" t="str">
            <v>IV</v>
          </cell>
          <cell r="I10424" t="str">
            <v>0030033 - KILBRIDE &amp; HARRIS INSURANCE SVCS LLC</v>
          </cell>
        </row>
        <row r="10425">
          <cell r="A10425" t="str">
            <v>C63034PO</v>
          </cell>
          <cell r="B10425">
            <v>42185</v>
          </cell>
          <cell r="C10425" t="str">
            <v>C63034</v>
          </cell>
          <cell r="D10425" t="str">
            <v>David M Banks Realty</v>
          </cell>
          <cell r="E10425" t="str">
            <v>ME</v>
          </cell>
          <cell r="F10425" t="str">
            <v>P1</v>
          </cell>
          <cell r="G10425" t="str">
            <v>SMALL</v>
          </cell>
          <cell r="H10425" t="str">
            <v>PO</v>
          </cell>
          <cell r="I10425" t="str">
            <v>0030033 - KILBRIDE &amp; HARRIS INSURANCE SVCS LLC</v>
          </cell>
        </row>
        <row r="10426">
          <cell r="A10426" t="str">
            <v>C63037JM</v>
          </cell>
          <cell r="B10426">
            <v>42185</v>
          </cell>
          <cell r="C10426" t="str">
            <v>C63037</v>
          </cell>
          <cell r="D10426" t="str">
            <v>Endur ID Incorporated</v>
          </cell>
          <cell r="E10426" t="str">
            <v>NH</v>
          </cell>
          <cell r="F10426" t="str">
            <v>P1</v>
          </cell>
          <cell r="G10426" t="str">
            <v>SMALL</v>
          </cell>
          <cell r="H10426" t="str">
            <v>JM</v>
          </cell>
          <cell r="I10426" t="str">
            <v>0029980 - CROSS INSURANCE - MANCHESTER</v>
          </cell>
        </row>
        <row r="10427">
          <cell r="A10427" t="str">
            <v>C63042IA</v>
          </cell>
          <cell r="B10427">
            <v>42185</v>
          </cell>
          <cell r="C10427" t="str">
            <v>C63042</v>
          </cell>
          <cell r="D10427" t="str">
            <v>Oxford Nanopore Technologies Inc</v>
          </cell>
          <cell r="E10427" t="str">
            <v>MA</v>
          </cell>
          <cell r="F10427" t="str">
            <v>P1</v>
          </cell>
          <cell r="G10427" t="str">
            <v>SMALL</v>
          </cell>
          <cell r="H10427" t="str">
            <v>IA</v>
          </cell>
          <cell r="I10427" t="str">
            <v>0030690 - DIGITAL INSURANCE AGENCY INC</v>
          </cell>
        </row>
        <row r="10428">
          <cell r="A10428" t="str">
            <v>C63043JH</v>
          </cell>
          <cell r="B10428">
            <v>42185</v>
          </cell>
          <cell r="C10428" t="str">
            <v>C63043</v>
          </cell>
          <cell r="D10428" t="str">
            <v>Wolterbeek Enterprises, Inc.</v>
          </cell>
          <cell r="E10428" t="str">
            <v>ME</v>
          </cell>
          <cell r="F10428" t="str">
            <v>P1</v>
          </cell>
          <cell r="G10428" t="str">
            <v>SMALL</v>
          </cell>
          <cell r="H10428" t="str">
            <v>JH</v>
          </cell>
          <cell r="I10428" t="str">
            <v>0030044 - MORRIS INSURANCE SERVICES INC</v>
          </cell>
        </row>
        <row r="10429">
          <cell r="A10429" t="str">
            <v>C63044JM</v>
          </cell>
          <cell r="B10429">
            <v>42185</v>
          </cell>
          <cell r="C10429" t="str">
            <v>C63044</v>
          </cell>
          <cell r="D10429" t="str">
            <v>Pro Controls Inc</v>
          </cell>
          <cell r="E10429" t="str">
            <v>NH</v>
          </cell>
          <cell r="F10429" t="str">
            <v>P1</v>
          </cell>
          <cell r="G10429" t="str">
            <v>SMALL</v>
          </cell>
          <cell r="H10429" t="str">
            <v>JM</v>
          </cell>
          <cell r="I10429" t="str">
            <v>0029969 - PEARSALL, SONIA R</v>
          </cell>
        </row>
        <row r="10430">
          <cell r="A10430" t="str">
            <v>C63045IA</v>
          </cell>
          <cell r="B10430">
            <v>42185</v>
          </cell>
          <cell r="C10430" t="str">
            <v>C63045</v>
          </cell>
          <cell r="D10430" t="str">
            <v>Mercer Road Corp</v>
          </cell>
          <cell r="E10430" t="str">
            <v>MA</v>
          </cell>
          <cell r="F10430" t="str">
            <v>P1</v>
          </cell>
          <cell r="G10430" t="str">
            <v>SMALL</v>
          </cell>
          <cell r="H10430" t="str">
            <v>IA</v>
          </cell>
          <cell r="I10430" t="str">
            <v>0030070 - SENTINEL INSURANCE AGENCY INC MA</v>
          </cell>
        </row>
        <row r="10431">
          <cell r="A10431" t="str">
            <v>C63045IH</v>
          </cell>
          <cell r="B10431">
            <v>42185</v>
          </cell>
          <cell r="C10431" t="str">
            <v>C63045</v>
          </cell>
          <cell r="D10431" t="str">
            <v>Mercer Road Corp</v>
          </cell>
          <cell r="E10431" t="str">
            <v>MA</v>
          </cell>
          <cell r="F10431" t="str">
            <v>P1</v>
          </cell>
          <cell r="G10431" t="str">
            <v>SMALL</v>
          </cell>
          <cell r="H10431" t="str">
            <v>IH</v>
          </cell>
          <cell r="I10431" t="str">
            <v>0030070 - SENTINEL INSURANCE AGENCY INC MA</v>
          </cell>
        </row>
        <row r="10432">
          <cell r="A10432" t="str">
            <v>C63046JM</v>
          </cell>
          <cell r="B10432">
            <v>42185</v>
          </cell>
          <cell r="C10432" t="str">
            <v>C63046</v>
          </cell>
          <cell r="D10432" t="str">
            <v>White River Technologies Inc</v>
          </cell>
          <cell r="E10432" t="str">
            <v>NH</v>
          </cell>
          <cell r="F10432" t="str">
            <v>P1</v>
          </cell>
          <cell r="G10432" t="str">
            <v>SMALL</v>
          </cell>
          <cell r="H10432" t="str">
            <v>JM</v>
          </cell>
          <cell r="I10432" t="str">
            <v>0030296 - NICKERSON, DAVID A</v>
          </cell>
        </row>
        <row r="10433">
          <cell r="A10433" t="str">
            <v>C63047IH</v>
          </cell>
          <cell r="B10433">
            <v>42185</v>
          </cell>
          <cell r="C10433" t="str">
            <v>C63047</v>
          </cell>
          <cell r="D10433" t="str">
            <v>Delphi Restaurant Inc</v>
          </cell>
          <cell r="E10433" t="str">
            <v>MA</v>
          </cell>
          <cell r="F10433" t="str">
            <v>P1</v>
          </cell>
          <cell r="G10433" t="str">
            <v>SMALL</v>
          </cell>
          <cell r="H10433" t="str">
            <v>IH</v>
          </cell>
          <cell r="I10433" t="str">
            <v>0030058 - UNITED BUSINESSMANS INSURANCE AGENCY</v>
          </cell>
        </row>
        <row r="10434">
          <cell r="A10434" t="str">
            <v>C63048IH</v>
          </cell>
          <cell r="B10434">
            <v>42185</v>
          </cell>
          <cell r="C10434" t="str">
            <v>C63048</v>
          </cell>
          <cell r="D10434" t="str">
            <v>Life Church</v>
          </cell>
          <cell r="E10434" t="str">
            <v>MA</v>
          </cell>
          <cell r="F10434" t="str">
            <v>P1</v>
          </cell>
          <cell r="G10434" t="str">
            <v>SMALL</v>
          </cell>
          <cell r="H10434" t="str">
            <v>IH</v>
          </cell>
          <cell r="I10434" t="str">
            <v>0030017 - UNITED BUSINESSMANS INSURANCE AGENCY</v>
          </cell>
        </row>
        <row r="10435">
          <cell r="A10435" t="str">
            <v>C63048JA</v>
          </cell>
          <cell r="B10435">
            <v>42185</v>
          </cell>
          <cell r="C10435" t="str">
            <v>C63048</v>
          </cell>
          <cell r="D10435" t="str">
            <v>Life Church</v>
          </cell>
          <cell r="E10435" t="str">
            <v>MA</v>
          </cell>
          <cell r="F10435" t="str">
            <v>P1</v>
          </cell>
          <cell r="G10435" t="str">
            <v>SMALL</v>
          </cell>
          <cell r="H10435" t="str">
            <v>JA</v>
          </cell>
          <cell r="I10435" t="str">
            <v>0030017 - UNITED BUSINESSMANS INSURANCE AGENCY</v>
          </cell>
        </row>
        <row r="10436">
          <cell r="A10436" t="str">
            <v>C63049IA</v>
          </cell>
          <cell r="B10436">
            <v>42185</v>
          </cell>
          <cell r="C10436" t="str">
            <v>C63049</v>
          </cell>
          <cell r="D10436" t="str">
            <v>Natick Dental Partners LLP</v>
          </cell>
          <cell r="E10436" t="str">
            <v>MA</v>
          </cell>
          <cell r="F10436" t="str">
            <v>P1</v>
          </cell>
          <cell r="G10436" t="str">
            <v>SMALL</v>
          </cell>
          <cell r="H10436" t="str">
            <v>IA</v>
          </cell>
          <cell r="I10436" t="str">
            <v>0030041 - HOLLISTER INSURANCE BROKERAGE INC</v>
          </cell>
        </row>
        <row r="10437">
          <cell r="A10437" t="str">
            <v>C63049IH</v>
          </cell>
          <cell r="B10437">
            <v>42185</v>
          </cell>
          <cell r="C10437" t="str">
            <v>C63049</v>
          </cell>
          <cell r="D10437" t="str">
            <v>Natick Dental Partners LLP</v>
          </cell>
          <cell r="E10437" t="str">
            <v>MA</v>
          </cell>
          <cell r="F10437" t="str">
            <v>P1</v>
          </cell>
          <cell r="G10437" t="str">
            <v>SMALL</v>
          </cell>
          <cell r="H10437" t="str">
            <v>IH</v>
          </cell>
          <cell r="I10437" t="str">
            <v>0030041 - HOLLISTER INSURANCE BROKERAGE INC</v>
          </cell>
        </row>
        <row r="10438">
          <cell r="A10438" t="str">
            <v>C63050JM</v>
          </cell>
          <cell r="B10438">
            <v>42185</v>
          </cell>
          <cell r="C10438" t="str">
            <v>C63050</v>
          </cell>
          <cell r="D10438" t="str">
            <v>Girl Scouts of the Green and White Mountains</v>
          </cell>
          <cell r="E10438" t="str">
            <v>NH</v>
          </cell>
          <cell r="F10438" t="str">
            <v>P1</v>
          </cell>
          <cell r="G10438" t="str">
            <v>SMALL</v>
          </cell>
          <cell r="H10438" t="str">
            <v>JM</v>
          </cell>
          <cell r="I10438" t="str">
            <v>0029992 - LANDMARK BENEFITS INC</v>
          </cell>
        </row>
        <row r="10439">
          <cell r="A10439" t="str">
            <v>C63050JN</v>
          </cell>
          <cell r="B10439">
            <v>42185</v>
          </cell>
          <cell r="C10439" t="str">
            <v>C63050</v>
          </cell>
          <cell r="D10439" t="str">
            <v>Girl Scouts of the Green and White Mountains</v>
          </cell>
          <cell r="E10439" t="str">
            <v>NH</v>
          </cell>
          <cell r="F10439" t="str">
            <v>P1</v>
          </cell>
          <cell r="G10439" t="str">
            <v>SMALL</v>
          </cell>
          <cell r="H10439" t="str">
            <v>JN</v>
          </cell>
          <cell r="I10439" t="str">
            <v>0029992 - LANDMARK BENEFITS INC</v>
          </cell>
        </row>
        <row r="10440">
          <cell r="A10440" t="str">
            <v>C63051IH</v>
          </cell>
          <cell r="B10440">
            <v>42185</v>
          </cell>
          <cell r="C10440" t="str">
            <v>C63051</v>
          </cell>
          <cell r="D10440" t="str">
            <v>Insight Experience Inc</v>
          </cell>
          <cell r="E10440" t="str">
            <v>MA</v>
          </cell>
          <cell r="F10440" t="str">
            <v>P1</v>
          </cell>
          <cell r="G10440" t="str">
            <v>SMALL</v>
          </cell>
          <cell r="H10440" t="str">
            <v>IH</v>
          </cell>
          <cell r="I10440" t="str">
            <v>0030064 - PROVIDER INSURANCE GROUP INC</v>
          </cell>
        </row>
        <row r="10441">
          <cell r="A10441" t="str">
            <v>C63053IA</v>
          </cell>
          <cell r="B10441">
            <v>42185</v>
          </cell>
          <cell r="C10441" t="str">
            <v>C63053</v>
          </cell>
          <cell r="D10441" t="str">
            <v>Boston ABA Inc</v>
          </cell>
          <cell r="E10441" t="str">
            <v>MA</v>
          </cell>
          <cell r="F10441" t="str">
            <v>P1</v>
          </cell>
          <cell r="G10441" t="str">
            <v>SMALL</v>
          </cell>
          <cell r="H10441" t="str">
            <v>IA</v>
          </cell>
          <cell r="I10441" t="str">
            <v>0030086 - EASTERN BENEFITS GROUP</v>
          </cell>
        </row>
        <row r="10442">
          <cell r="A10442" t="str">
            <v>C63053IH</v>
          </cell>
          <cell r="B10442">
            <v>42185</v>
          </cell>
          <cell r="C10442" t="str">
            <v>C63053</v>
          </cell>
          <cell r="D10442" t="str">
            <v>Boston ABA Inc</v>
          </cell>
          <cell r="E10442" t="str">
            <v>MA</v>
          </cell>
          <cell r="F10442" t="str">
            <v>P1</v>
          </cell>
          <cell r="G10442" t="str">
            <v>SMALL</v>
          </cell>
          <cell r="H10442" t="str">
            <v>IH</v>
          </cell>
          <cell r="I10442" t="str">
            <v>0030086 - EASTERN BENEFITS GROUP</v>
          </cell>
        </row>
        <row r="10443">
          <cell r="A10443" t="str">
            <v>C63054IV</v>
          </cell>
          <cell r="B10443">
            <v>42185</v>
          </cell>
          <cell r="C10443" t="str">
            <v>C63054</v>
          </cell>
          <cell r="D10443" t="str">
            <v>Unwind Travel</v>
          </cell>
          <cell r="E10443" t="str">
            <v>NH</v>
          </cell>
          <cell r="F10443" t="str">
            <v>P1</v>
          </cell>
          <cell r="G10443" t="str">
            <v>SMALL</v>
          </cell>
          <cell r="H10443" t="str">
            <v>IV</v>
          </cell>
          <cell r="I10443" t="str">
            <v>0029988 - PLENTZAS, BETH A</v>
          </cell>
        </row>
        <row r="10444">
          <cell r="A10444" t="str">
            <v>C63057IH</v>
          </cell>
          <cell r="B10444">
            <v>42185</v>
          </cell>
          <cell r="C10444" t="str">
            <v>C63057</v>
          </cell>
          <cell r="D10444" t="str">
            <v>Bay State Associates Inc</v>
          </cell>
          <cell r="E10444" t="str">
            <v>MA</v>
          </cell>
          <cell r="F10444" t="str">
            <v>P1</v>
          </cell>
          <cell r="G10444" t="str">
            <v>SMALL</v>
          </cell>
          <cell r="H10444" t="str">
            <v>IH</v>
          </cell>
          <cell r="I10444" t="str">
            <v>0030042 - PARTNERS BENEFIT GROUP INC</v>
          </cell>
        </row>
        <row r="10445">
          <cell r="A10445" t="str">
            <v>C63058IA</v>
          </cell>
          <cell r="B10445">
            <v>42185</v>
          </cell>
          <cell r="C10445" t="str">
            <v>C63058</v>
          </cell>
          <cell r="D10445" t="str">
            <v>Owncloud Inc</v>
          </cell>
          <cell r="E10445" t="str">
            <v>MA</v>
          </cell>
          <cell r="F10445" t="str">
            <v>P1</v>
          </cell>
          <cell r="G10445" t="str">
            <v>SMALL</v>
          </cell>
          <cell r="H10445" t="str">
            <v>IA</v>
          </cell>
          <cell r="I10445" t="str">
            <v>0035824 - PAYCHEX AGENCY INC</v>
          </cell>
        </row>
        <row r="10446">
          <cell r="A10446" t="str">
            <v>C63058IH</v>
          </cell>
          <cell r="B10446">
            <v>42185</v>
          </cell>
          <cell r="C10446" t="str">
            <v>C63058</v>
          </cell>
          <cell r="D10446" t="str">
            <v>Owncloud Inc</v>
          </cell>
          <cell r="E10446" t="str">
            <v>MA</v>
          </cell>
          <cell r="F10446" t="str">
            <v>P1</v>
          </cell>
          <cell r="G10446" t="str">
            <v>SMALL</v>
          </cell>
          <cell r="H10446" t="str">
            <v>IH</v>
          </cell>
          <cell r="I10446" t="str">
            <v>0035824 - PAYCHEX AGENCY INC</v>
          </cell>
        </row>
        <row r="10447">
          <cell r="A10447" t="str">
            <v>C63059IH</v>
          </cell>
          <cell r="B10447">
            <v>42185</v>
          </cell>
          <cell r="C10447" t="str">
            <v>C63059</v>
          </cell>
          <cell r="D10447" t="str">
            <v>Diagnostic Ultrasound Associates PC</v>
          </cell>
          <cell r="E10447" t="str">
            <v>MA</v>
          </cell>
          <cell r="F10447" t="str">
            <v>P1</v>
          </cell>
          <cell r="G10447" t="str">
            <v>SMALL</v>
          </cell>
          <cell r="H10447" t="str">
            <v>IH</v>
          </cell>
          <cell r="I10447" t="str">
            <v>0030011 - NORTHWESTERN BENEFIT ASSOC INSURANCE AGCY INC</v>
          </cell>
        </row>
        <row r="10448">
          <cell r="A10448" t="str">
            <v>C63060IH</v>
          </cell>
          <cell r="B10448">
            <v>42185</v>
          </cell>
          <cell r="C10448" t="str">
            <v>C63060</v>
          </cell>
          <cell r="D10448" t="str">
            <v>Jet Products Corporation</v>
          </cell>
          <cell r="E10448" t="str">
            <v>MA</v>
          </cell>
          <cell r="F10448" t="str">
            <v>P1</v>
          </cell>
          <cell r="G10448" t="str">
            <v>SMALL</v>
          </cell>
          <cell r="H10448" t="str">
            <v>IH</v>
          </cell>
          <cell r="I10448" t="str">
            <v>0030009 - PARTNERS BENEFIT GROUP INC</v>
          </cell>
        </row>
        <row r="10449">
          <cell r="A10449" t="str">
            <v>C63061IV</v>
          </cell>
          <cell r="B10449">
            <v>42185</v>
          </cell>
          <cell r="C10449" t="str">
            <v>C63061</v>
          </cell>
          <cell r="D10449" t="str">
            <v>Batchelder Brothers Insurance, Inc.</v>
          </cell>
          <cell r="E10449" t="str">
            <v>ME</v>
          </cell>
          <cell r="F10449" t="str">
            <v>P1</v>
          </cell>
          <cell r="G10449" t="str">
            <v>SMALL</v>
          </cell>
          <cell r="H10449" t="str">
            <v>IV</v>
          </cell>
          <cell r="I10449" t="str">
            <v>0030827 - BGA INSURANCE AGENCY INC</v>
          </cell>
        </row>
        <row r="10450">
          <cell r="A10450" t="str">
            <v>C63061PO</v>
          </cell>
          <cell r="B10450">
            <v>42185</v>
          </cell>
          <cell r="C10450" t="str">
            <v>C63061</v>
          </cell>
          <cell r="D10450" t="str">
            <v>Batchelder Brothers Insurance, Inc.</v>
          </cell>
          <cell r="E10450" t="str">
            <v>ME</v>
          </cell>
          <cell r="F10450" t="str">
            <v>P1</v>
          </cell>
          <cell r="G10450" t="str">
            <v>SMALL</v>
          </cell>
          <cell r="H10450" t="str">
            <v>PO</v>
          </cell>
          <cell r="I10450" t="str">
            <v>0030827 - BGA INSURANCE AGENCY INC</v>
          </cell>
        </row>
        <row r="10451">
          <cell r="A10451" t="str">
            <v>C63062IV</v>
          </cell>
          <cell r="B10451">
            <v>42185</v>
          </cell>
          <cell r="C10451" t="str">
            <v>C63062</v>
          </cell>
          <cell r="D10451" t="str">
            <v>Cheryl Hardman</v>
          </cell>
          <cell r="E10451" t="str">
            <v>NH</v>
          </cell>
          <cell r="F10451" t="str">
            <v>P1</v>
          </cell>
          <cell r="G10451" t="str">
            <v>SMALL</v>
          </cell>
          <cell r="H10451" t="str">
            <v>IV</v>
          </cell>
          <cell r="I10451" t="str">
            <v>0029977 - ALLEN ASSOCIATES OF MANCHESTER LLC</v>
          </cell>
        </row>
        <row r="10452">
          <cell r="A10452" t="str">
            <v>C63063IV</v>
          </cell>
          <cell r="B10452">
            <v>42185</v>
          </cell>
          <cell r="C10452" t="str">
            <v>C63063</v>
          </cell>
          <cell r="D10452" t="str">
            <v>Maine &amp; Company</v>
          </cell>
          <cell r="E10452" t="str">
            <v>ME</v>
          </cell>
          <cell r="F10452" t="str">
            <v>P1</v>
          </cell>
          <cell r="G10452" t="str">
            <v>SMALL</v>
          </cell>
          <cell r="H10452" t="str">
            <v>IV</v>
          </cell>
          <cell r="I10452" t="str">
            <v>0030054 - KILBRIDE &amp; HARRIS INSURANCE SVCS LLC</v>
          </cell>
        </row>
        <row r="10453">
          <cell r="A10453" t="str">
            <v>C63064IH</v>
          </cell>
          <cell r="B10453">
            <v>42185</v>
          </cell>
          <cell r="C10453" t="str">
            <v>C63064</v>
          </cell>
          <cell r="D10453" t="str">
            <v>Riverside Surgical Associates PC</v>
          </cell>
          <cell r="E10453" t="str">
            <v>MA</v>
          </cell>
          <cell r="F10453" t="str">
            <v>P1</v>
          </cell>
          <cell r="G10453" t="str">
            <v>SMALL</v>
          </cell>
          <cell r="H10453" t="str">
            <v>IH</v>
          </cell>
          <cell r="I10453" t="str">
            <v>0030091 - SCHWARTZMAN, BRUCE A</v>
          </cell>
        </row>
        <row r="10454">
          <cell r="A10454" t="str">
            <v>C63065PO</v>
          </cell>
          <cell r="B10454">
            <v>42185</v>
          </cell>
          <cell r="C10454" t="str">
            <v>C63065</v>
          </cell>
          <cell r="D10454" t="str">
            <v>Richard Moody &amp; Sons Construction</v>
          </cell>
          <cell r="E10454" t="str">
            <v>ME</v>
          </cell>
          <cell r="F10454" t="str">
            <v>P1</v>
          </cell>
          <cell r="G10454" t="str">
            <v>SMALL</v>
          </cell>
          <cell r="H10454" t="str">
            <v>PO</v>
          </cell>
          <cell r="I10454" t="str">
            <v>0030027 - HIRST ASSOCIATES</v>
          </cell>
        </row>
        <row r="10455">
          <cell r="A10455" t="str">
            <v>C63066IV</v>
          </cell>
          <cell r="B10455">
            <v>42185</v>
          </cell>
          <cell r="C10455" t="str">
            <v>C63066</v>
          </cell>
          <cell r="D10455" t="str">
            <v>Granite State Emergency Physicians PC</v>
          </cell>
          <cell r="E10455" t="str">
            <v>NH</v>
          </cell>
          <cell r="F10455" t="str">
            <v>P1</v>
          </cell>
          <cell r="G10455" t="str">
            <v>SMALL</v>
          </cell>
          <cell r="H10455" t="str">
            <v>IV</v>
          </cell>
          <cell r="I10455" t="str">
            <v>0029982 - LARRABEE, LISA M</v>
          </cell>
        </row>
        <row r="10456">
          <cell r="A10456" t="str">
            <v>C63066JM</v>
          </cell>
          <cell r="B10456">
            <v>42185</v>
          </cell>
          <cell r="C10456" t="str">
            <v>C63066</v>
          </cell>
          <cell r="D10456" t="str">
            <v>Granite State Emergency Physicians PC</v>
          </cell>
          <cell r="E10456" t="str">
            <v>NH</v>
          </cell>
          <cell r="F10456" t="str">
            <v>P1</v>
          </cell>
          <cell r="G10456" t="str">
            <v>SMALL</v>
          </cell>
          <cell r="H10456" t="str">
            <v>JM</v>
          </cell>
          <cell r="I10456" t="str">
            <v>0029982 - LARRABEE, LISA M</v>
          </cell>
        </row>
        <row r="10457">
          <cell r="A10457" t="str">
            <v>C63066JN</v>
          </cell>
          <cell r="B10457">
            <v>42185</v>
          </cell>
          <cell r="C10457" t="str">
            <v>C63066</v>
          </cell>
          <cell r="D10457" t="str">
            <v>Granite State Emergency Physicians PC</v>
          </cell>
          <cell r="E10457" t="str">
            <v>NH</v>
          </cell>
          <cell r="F10457" t="str">
            <v>P1</v>
          </cell>
          <cell r="G10457" t="str">
            <v>SMALL</v>
          </cell>
          <cell r="H10457" t="str">
            <v>JN</v>
          </cell>
          <cell r="I10457" t="str">
            <v>0029982 - LARRABEE, LISA M</v>
          </cell>
        </row>
        <row r="10458">
          <cell r="A10458" t="str">
            <v>C63067IV</v>
          </cell>
          <cell r="B10458">
            <v>42185</v>
          </cell>
          <cell r="C10458" t="str">
            <v>C63067</v>
          </cell>
          <cell r="D10458" t="str">
            <v>Schlumpf, Inc.</v>
          </cell>
          <cell r="E10458" t="str">
            <v>ME</v>
          </cell>
          <cell r="F10458" t="str">
            <v>P1</v>
          </cell>
          <cell r="G10458" t="str">
            <v>SMALL</v>
          </cell>
          <cell r="H10458" t="str">
            <v>IV</v>
          </cell>
          <cell r="I10458" t="str">
            <v>0030022 - BUSINESS INSURANCE AGENCY</v>
          </cell>
        </row>
        <row r="10459">
          <cell r="A10459" t="str">
            <v>C63071IA</v>
          </cell>
          <cell r="B10459">
            <v>42185</v>
          </cell>
          <cell r="C10459" t="str">
            <v>C63071</v>
          </cell>
          <cell r="D10459" t="str">
            <v>High Tech Automotive LLC</v>
          </cell>
          <cell r="E10459" t="str">
            <v>MA</v>
          </cell>
          <cell r="F10459" t="str">
            <v>P1</v>
          </cell>
          <cell r="G10459" t="str">
            <v>SMALL</v>
          </cell>
          <cell r="H10459" t="str">
            <v>IA</v>
          </cell>
          <cell r="I10459" t="str">
            <v>0030069 - MCCARTHY, ERIC J</v>
          </cell>
        </row>
        <row r="10460">
          <cell r="A10460" t="str">
            <v>C63071IH</v>
          </cell>
          <cell r="B10460">
            <v>42185</v>
          </cell>
          <cell r="C10460" t="str">
            <v>C63071</v>
          </cell>
          <cell r="D10460" t="str">
            <v>High Tech Automotive LLC</v>
          </cell>
          <cell r="E10460" t="str">
            <v>MA</v>
          </cell>
          <cell r="F10460" t="str">
            <v>P1</v>
          </cell>
          <cell r="G10460" t="str">
            <v>SMALL</v>
          </cell>
          <cell r="H10460" t="str">
            <v>IH</v>
          </cell>
          <cell r="I10460" t="str">
            <v>0030069 - MCCARTHY, ERIC J</v>
          </cell>
        </row>
        <row r="10461">
          <cell r="A10461" t="str">
            <v>C63073JM</v>
          </cell>
          <cell r="B10461">
            <v>42185</v>
          </cell>
          <cell r="C10461" t="str">
            <v>C63073</v>
          </cell>
          <cell r="D10461" t="str">
            <v>Bedford Womens Care Associates</v>
          </cell>
          <cell r="E10461" t="str">
            <v>NH</v>
          </cell>
          <cell r="F10461" t="str">
            <v>P1</v>
          </cell>
          <cell r="G10461" t="str">
            <v>SMALL</v>
          </cell>
          <cell r="H10461" t="str">
            <v>JM</v>
          </cell>
          <cell r="I10461" t="str">
            <v>0029971 - NEW ENGLAND EMPLOYEE BENEFITS COUNCIL</v>
          </cell>
        </row>
        <row r="10462">
          <cell r="A10462" t="str">
            <v>C63076IV</v>
          </cell>
          <cell r="B10462">
            <v>42185</v>
          </cell>
          <cell r="C10462" t="str">
            <v>C63076</v>
          </cell>
          <cell r="D10462" t="str">
            <v>A. Nathan Shmalo</v>
          </cell>
          <cell r="E10462" t="str">
            <v>ME</v>
          </cell>
          <cell r="F10462" t="str">
            <v>P1</v>
          </cell>
          <cell r="G10462" t="str">
            <v>SMALL</v>
          </cell>
          <cell r="H10462" t="str">
            <v>IV</v>
          </cell>
          <cell r="I10462" t="str">
            <v>0030094 - MORRIS INSURANCE SERVICES INC</v>
          </cell>
        </row>
        <row r="10463">
          <cell r="A10463" t="str">
            <v>C63078JM</v>
          </cell>
          <cell r="B10463">
            <v>42185</v>
          </cell>
          <cell r="C10463" t="str">
            <v>C63078</v>
          </cell>
          <cell r="D10463" t="str">
            <v>Madgetech Inc</v>
          </cell>
          <cell r="E10463" t="str">
            <v>NH</v>
          </cell>
          <cell r="F10463" t="str">
            <v>P1</v>
          </cell>
          <cell r="G10463" t="str">
            <v>SMALL</v>
          </cell>
          <cell r="H10463" t="str">
            <v>JM</v>
          </cell>
          <cell r="I10463" t="str">
            <v>0034358 - COMPLETE BENEFIT SOLUTIONS LLC</v>
          </cell>
        </row>
        <row r="10464">
          <cell r="A10464" t="str">
            <v>C63078JN</v>
          </cell>
          <cell r="B10464">
            <v>42185</v>
          </cell>
          <cell r="C10464" t="str">
            <v>C63078</v>
          </cell>
          <cell r="D10464" t="str">
            <v>Madgetech Inc</v>
          </cell>
          <cell r="E10464" t="str">
            <v>NH</v>
          </cell>
          <cell r="F10464" t="str">
            <v>P1</v>
          </cell>
          <cell r="G10464" t="str">
            <v>SMALL</v>
          </cell>
          <cell r="H10464" t="str">
            <v>JN</v>
          </cell>
          <cell r="I10464" t="str">
            <v>0034358 - COMPLETE BENEFIT SOLUTIONS LLC</v>
          </cell>
        </row>
        <row r="10465">
          <cell r="A10465" t="str">
            <v>C63078JR</v>
          </cell>
          <cell r="B10465">
            <v>42185</v>
          </cell>
          <cell r="C10465" t="str">
            <v>C63078</v>
          </cell>
          <cell r="D10465" t="str">
            <v>Madgetech Inc</v>
          </cell>
          <cell r="E10465" t="str">
            <v>NH</v>
          </cell>
          <cell r="F10465" t="str">
            <v>P1</v>
          </cell>
          <cell r="G10465" t="str">
            <v>SMALL</v>
          </cell>
          <cell r="H10465" t="str">
            <v>JR</v>
          </cell>
          <cell r="I10465" t="str">
            <v>0034358 - COMPLETE BENEFIT SOLUTIONS LLC</v>
          </cell>
        </row>
        <row r="10466">
          <cell r="A10466" t="str">
            <v>C63079IH</v>
          </cell>
          <cell r="B10466">
            <v>42185</v>
          </cell>
          <cell r="C10466" t="str">
            <v>C63079</v>
          </cell>
          <cell r="D10466" t="str">
            <v>Long Lake Marina</v>
          </cell>
          <cell r="E10466" t="str">
            <v>ME</v>
          </cell>
          <cell r="F10466" t="str">
            <v>P1</v>
          </cell>
          <cell r="G10466" t="str">
            <v>SMALL</v>
          </cell>
          <cell r="H10466" t="str">
            <v>IH</v>
          </cell>
          <cell r="I10466" t="str">
            <v>0030050 - JONES-HOXIE CORPORATION</v>
          </cell>
        </row>
        <row r="10467">
          <cell r="A10467" t="str">
            <v>C63079JH</v>
          </cell>
          <cell r="B10467">
            <v>42185</v>
          </cell>
          <cell r="C10467" t="str">
            <v>C63079</v>
          </cell>
          <cell r="D10467" t="str">
            <v>Long Lake Marina</v>
          </cell>
          <cell r="E10467" t="str">
            <v>ME</v>
          </cell>
          <cell r="F10467" t="str">
            <v>P1</v>
          </cell>
          <cell r="G10467" t="str">
            <v>SMALL</v>
          </cell>
          <cell r="H10467" t="str">
            <v>JH</v>
          </cell>
          <cell r="I10467" t="str">
            <v>0030050 - JONES-HOXIE CORPORATION</v>
          </cell>
        </row>
        <row r="10468">
          <cell r="A10468" t="str">
            <v>C63080IH</v>
          </cell>
          <cell r="B10468">
            <v>42185</v>
          </cell>
          <cell r="C10468" t="str">
            <v>C63080</v>
          </cell>
          <cell r="D10468" t="str">
            <v>Sprinkler Systems, Inc.</v>
          </cell>
          <cell r="E10468" t="str">
            <v>ME</v>
          </cell>
          <cell r="F10468" t="str">
            <v>P1</v>
          </cell>
          <cell r="G10468" t="str">
            <v>SMALL</v>
          </cell>
          <cell r="H10468" t="str">
            <v>IH</v>
          </cell>
          <cell r="I10468" t="str">
            <v>0030825 - BGA INSURANCE AGENCY INC</v>
          </cell>
        </row>
        <row r="10469">
          <cell r="A10469" t="str">
            <v>C63080IV</v>
          </cell>
          <cell r="B10469">
            <v>42185</v>
          </cell>
          <cell r="C10469" t="str">
            <v>C63080</v>
          </cell>
          <cell r="D10469" t="str">
            <v>Sprinkler Systems, Inc.</v>
          </cell>
          <cell r="E10469" t="str">
            <v>ME</v>
          </cell>
          <cell r="F10469" t="str">
            <v>P1</v>
          </cell>
          <cell r="G10469" t="str">
            <v>SMALL</v>
          </cell>
          <cell r="H10469" t="str">
            <v>IV</v>
          </cell>
          <cell r="I10469" t="str">
            <v>0030825 - BGA INSURANCE AGENCY INC</v>
          </cell>
        </row>
        <row r="10470">
          <cell r="A10470" t="str">
            <v>C63081JH</v>
          </cell>
          <cell r="B10470">
            <v>42185</v>
          </cell>
          <cell r="C10470" t="str">
            <v>C63081</v>
          </cell>
          <cell r="D10470" t="str">
            <v>D A Wilson &amp; Company LLC</v>
          </cell>
          <cell r="E10470" t="str">
            <v>ME</v>
          </cell>
          <cell r="F10470" t="str">
            <v>P1</v>
          </cell>
          <cell r="G10470" t="str">
            <v>SMALL</v>
          </cell>
          <cell r="H10470" t="str">
            <v>JH</v>
          </cell>
          <cell r="I10470" t="str">
            <v>0030039 - W J WHEELER &amp; CO INC</v>
          </cell>
        </row>
        <row r="10471">
          <cell r="A10471" t="str">
            <v>C63082JH</v>
          </cell>
          <cell r="B10471">
            <v>42185</v>
          </cell>
          <cell r="C10471" t="str">
            <v>C63082</v>
          </cell>
          <cell r="D10471" t="str">
            <v>Bibeau &amp; Company, Inc.</v>
          </cell>
          <cell r="E10471" t="str">
            <v>ME</v>
          </cell>
          <cell r="F10471" t="str">
            <v>P1</v>
          </cell>
          <cell r="G10471" t="str">
            <v>SMALL</v>
          </cell>
          <cell r="H10471" t="str">
            <v>JH</v>
          </cell>
          <cell r="I10471" t="str">
            <v>0030053 - CLARK INSURANCE</v>
          </cell>
        </row>
        <row r="10472">
          <cell r="A10472" t="str">
            <v>C63083IH</v>
          </cell>
          <cell r="B10472">
            <v>42185</v>
          </cell>
          <cell r="C10472" t="str">
            <v>C63083</v>
          </cell>
          <cell r="D10472" t="str">
            <v>Performance Trans Inc</v>
          </cell>
          <cell r="E10472" t="str">
            <v>MA</v>
          </cell>
          <cell r="F10472" t="str">
            <v>P1</v>
          </cell>
          <cell r="G10472" t="str">
            <v>SMALL</v>
          </cell>
          <cell r="H10472" t="str">
            <v>IH</v>
          </cell>
          <cell r="I10472" t="str">
            <v>0033976 - BUSINESS BENEFITS INS BROKERAGE INC</v>
          </cell>
        </row>
        <row r="10473">
          <cell r="A10473" t="str">
            <v>C63083JA</v>
          </cell>
          <cell r="B10473">
            <v>42185</v>
          </cell>
          <cell r="C10473" t="str">
            <v>C63083</v>
          </cell>
          <cell r="D10473" t="str">
            <v>Performance Trans Inc</v>
          </cell>
          <cell r="E10473" t="str">
            <v>MA</v>
          </cell>
          <cell r="F10473" t="str">
            <v>P1</v>
          </cell>
          <cell r="G10473" t="str">
            <v>SMALL</v>
          </cell>
          <cell r="H10473" t="str">
            <v>JA</v>
          </cell>
          <cell r="I10473" t="str">
            <v>0033976 - BUSINESS BENEFITS INS BROKERAGE INC</v>
          </cell>
        </row>
        <row r="10474">
          <cell r="A10474" t="str">
            <v>C63084IH</v>
          </cell>
          <cell r="B10474">
            <v>42185</v>
          </cell>
          <cell r="C10474" t="str">
            <v>C63084</v>
          </cell>
          <cell r="D10474" t="str">
            <v>Bertarelli Bros</v>
          </cell>
          <cell r="E10474" t="str">
            <v>MA</v>
          </cell>
          <cell r="F10474" t="str">
            <v>P1</v>
          </cell>
          <cell r="G10474" t="str">
            <v>SMALL</v>
          </cell>
          <cell r="H10474" t="str">
            <v>IH</v>
          </cell>
          <cell r="I10474" t="str">
            <v>0030082 - LEVINE, GLENN A</v>
          </cell>
        </row>
        <row r="10475">
          <cell r="A10475" t="str">
            <v>C63085JH</v>
          </cell>
          <cell r="B10475">
            <v>42185</v>
          </cell>
          <cell r="C10475" t="str">
            <v>C63085</v>
          </cell>
          <cell r="D10475" t="str">
            <v>The Jade Trade, Inc.</v>
          </cell>
          <cell r="E10475" t="str">
            <v>ME</v>
          </cell>
          <cell r="F10475" t="str">
            <v>P1</v>
          </cell>
          <cell r="G10475" t="str">
            <v>SMALL</v>
          </cell>
          <cell r="H10475" t="str">
            <v>JH</v>
          </cell>
          <cell r="I10475" t="str">
            <v>0030073 - CGI EMPLOYEE BENEFITS GROUP</v>
          </cell>
        </row>
        <row r="10476">
          <cell r="A10476" t="str">
            <v>C63088IV</v>
          </cell>
          <cell r="B10476">
            <v>42185</v>
          </cell>
          <cell r="C10476" t="str">
            <v>C63088</v>
          </cell>
          <cell r="D10476" t="str">
            <v>Wardwell Piping, Inc.</v>
          </cell>
          <cell r="E10476" t="str">
            <v>ME</v>
          </cell>
          <cell r="F10476" t="str">
            <v>P1</v>
          </cell>
          <cell r="G10476" t="str">
            <v>SMALL</v>
          </cell>
          <cell r="H10476" t="str">
            <v>IV</v>
          </cell>
          <cell r="I10476" t="str">
            <v>0035077 - NORTON FINANCIAL SERVICES INC</v>
          </cell>
        </row>
        <row r="10477">
          <cell r="A10477" t="str">
            <v>C63089IV</v>
          </cell>
          <cell r="B10477">
            <v>42185</v>
          </cell>
          <cell r="C10477" t="str">
            <v>C63089</v>
          </cell>
          <cell r="D10477" t="str">
            <v>General Alum New England Corp</v>
          </cell>
          <cell r="E10477" t="str">
            <v>ME</v>
          </cell>
          <cell r="F10477" t="str">
            <v>P1</v>
          </cell>
          <cell r="G10477" t="str">
            <v>SMALL</v>
          </cell>
          <cell r="H10477" t="str">
            <v>IV</v>
          </cell>
          <cell r="I10477" t="str">
            <v>0030048 - BROOKS INSURANCE AGENCY</v>
          </cell>
        </row>
        <row r="10478">
          <cell r="A10478" t="str">
            <v>C63089PO</v>
          </cell>
          <cell r="B10478">
            <v>42185</v>
          </cell>
          <cell r="C10478" t="str">
            <v>C63089</v>
          </cell>
          <cell r="D10478" t="str">
            <v>General Alum New England Corp</v>
          </cell>
          <cell r="E10478" t="str">
            <v>ME</v>
          </cell>
          <cell r="F10478" t="str">
            <v>P1</v>
          </cell>
          <cell r="G10478" t="str">
            <v>SMALL</v>
          </cell>
          <cell r="H10478" t="str">
            <v>PO</v>
          </cell>
          <cell r="I10478" t="str">
            <v>0030048 - BROOKS INSURANCE AGENCY</v>
          </cell>
        </row>
        <row r="10479">
          <cell r="A10479" t="str">
            <v>C63090JM</v>
          </cell>
          <cell r="B10479">
            <v>42185</v>
          </cell>
          <cell r="C10479" t="str">
            <v>C63090</v>
          </cell>
          <cell r="D10479" t="str">
            <v>Aubin Hardware</v>
          </cell>
          <cell r="E10479" t="str">
            <v>NH</v>
          </cell>
          <cell r="F10479" t="str">
            <v>P1</v>
          </cell>
          <cell r="G10479" t="str">
            <v>SMALL</v>
          </cell>
          <cell r="H10479" t="str">
            <v>JM</v>
          </cell>
          <cell r="I10479" t="str">
            <v>0029962 - NEW ENGLAND EMPLOYEE BENEFITS COUNCIL</v>
          </cell>
        </row>
        <row r="10480">
          <cell r="A10480" t="str">
            <v>C63090MI</v>
          </cell>
          <cell r="B10480">
            <v>42185</v>
          </cell>
          <cell r="C10480" t="str">
            <v>C63090</v>
          </cell>
          <cell r="D10480" t="str">
            <v>Aubin Hardware</v>
          </cell>
          <cell r="E10480" t="str">
            <v>NH</v>
          </cell>
          <cell r="F10480" t="str">
            <v>P1</v>
          </cell>
          <cell r="G10480" t="str">
            <v>MCARE</v>
          </cell>
          <cell r="H10480" t="str">
            <v>MI</v>
          </cell>
          <cell r="I10480" t="str">
            <v>0029962 - NEW ENGLAND EMPLOYEE BENEFITS COUNCIL</v>
          </cell>
        </row>
        <row r="10481">
          <cell r="A10481" t="str">
            <v>C63092JM</v>
          </cell>
          <cell r="B10481">
            <v>42185</v>
          </cell>
          <cell r="C10481" t="str">
            <v>C63092</v>
          </cell>
          <cell r="D10481" t="str">
            <v>BestCare Ambulance Service Inc</v>
          </cell>
          <cell r="E10481" t="str">
            <v>NH</v>
          </cell>
          <cell r="F10481" t="str">
            <v>P1</v>
          </cell>
          <cell r="G10481" t="str">
            <v>SMALL</v>
          </cell>
          <cell r="H10481" t="str">
            <v>JM</v>
          </cell>
          <cell r="I10481" t="str">
            <v>0029983 - DEVORK, DWIGHT A</v>
          </cell>
        </row>
        <row r="10482">
          <cell r="A10482" t="str">
            <v>C63093JN</v>
          </cell>
          <cell r="B10482">
            <v>42185</v>
          </cell>
          <cell r="C10482" t="str">
            <v>C63093</v>
          </cell>
          <cell r="D10482" t="str">
            <v>BC Systems Inc</v>
          </cell>
          <cell r="E10482" t="str">
            <v>NH</v>
          </cell>
          <cell r="F10482" t="str">
            <v>P1</v>
          </cell>
          <cell r="G10482" t="str">
            <v>SMALL</v>
          </cell>
          <cell r="H10482" t="str">
            <v>JN</v>
          </cell>
          <cell r="I10482" t="str">
            <v>0035683 - INTEGRATED INSURANCE SOLUTIONS LLC</v>
          </cell>
        </row>
        <row r="10483">
          <cell r="A10483" t="str">
            <v>C63095JM</v>
          </cell>
          <cell r="B10483">
            <v>42185</v>
          </cell>
          <cell r="C10483" t="str">
            <v>C63095</v>
          </cell>
          <cell r="D10483" t="str">
            <v>All Temp HVAC Corp</v>
          </cell>
          <cell r="E10483" t="str">
            <v>NH</v>
          </cell>
          <cell r="F10483" t="str">
            <v>P1</v>
          </cell>
          <cell r="G10483" t="str">
            <v>SMALL</v>
          </cell>
          <cell r="H10483" t="str">
            <v>JM</v>
          </cell>
          <cell r="I10483" t="str">
            <v>0029978 - NORTON FINANCIAL SERVICES INC</v>
          </cell>
        </row>
        <row r="10484">
          <cell r="A10484" t="str">
            <v>C63097IV</v>
          </cell>
          <cell r="B10484">
            <v>42185</v>
          </cell>
          <cell r="C10484" t="str">
            <v>C63097</v>
          </cell>
          <cell r="D10484" t="str">
            <v>Portsmouth Radiological PA</v>
          </cell>
          <cell r="E10484" t="str">
            <v>NH</v>
          </cell>
          <cell r="F10484" t="str">
            <v>P1</v>
          </cell>
          <cell r="G10484" t="str">
            <v>SMALL</v>
          </cell>
          <cell r="H10484" t="str">
            <v>IV</v>
          </cell>
          <cell r="I10484" t="str">
            <v>0035441 - NEW ENGLAND EMPLOYEE BENEFITS COUNCIL</v>
          </cell>
        </row>
        <row r="10485">
          <cell r="A10485" t="str">
            <v>C63098JH</v>
          </cell>
          <cell r="B10485">
            <v>42185</v>
          </cell>
          <cell r="C10485" t="str">
            <v>C63098</v>
          </cell>
          <cell r="D10485" t="str">
            <v>Goodhue &amp; Hawkins Navy Yard LLC</v>
          </cell>
          <cell r="E10485" t="str">
            <v>NH</v>
          </cell>
          <cell r="F10485" t="str">
            <v>P1</v>
          </cell>
          <cell r="G10485" t="str">
            <v>SMALL</v>
          </cell>
          <cell r="H10485" t="str">
            <v>JH</v>
          </cell>
          <cell r="I10485" t="str">
            <v>0029989 - DORAN INDEPENDENT INSURANCE LLC</v>
          </cell>
        </row>
        <row r="10486">
          <cell r="A10486" t="str">
            <v>C63100JH</v>
          </cell>
          <cell r="B10486">
            <v>42185</v>
          </cell>
          <cell r="C10486" t="str">
            <v>C63100</v>
          </cell>
          <cell r="D10486" t="str">
            <v>Bangor Millwork &amp; Supply, Inc.</v>
          </cell>
          <cell r="E10486" t="str">
            <v>ME</v>
          </cell>
          <cell r="F10486" t="str">
            <v>P1</v>
          </cell>
          <cell r="G10486" t="str">
            <v>SMALL</v>
          </cell>
          <cell r="H10486" t="str">
            <v>JH</v>
          </cell>
          <cell r="I10486" t="str">
            <v>0030055 - CROSS INSURANCE</v>
          </cell>
        </row>
        <row r="10487">
          <cell r="A10487" t="str">
            <v>C63101JH</v>
          </cell>
          <cell r="B10487">
            <v>42185</v>
          </cell>
          <cell r="C10487" t="str">
            <v>C63101</v>
          </cell>
          <cell r="D10487" t="str">
            <v>Bio-Mass, Inc</v>
          </cell>
          <cell r="E10487" t="str">
            <v>ME</v>
          </cell>
          <cell r="F10487" t="str">
            <v>P1</v>
          </cell>
          <cell r="G10487" t="str">
            <v>SMALL</v>
          </cell>
          <cell r="H10487" t="str">
            <v>JH</v>
          </cell>
          <cell r="I10487" t="str">
            <v>0030057 - F A PEABODY COMPANY</v>
          </cell>
        </row>
        <row r="10488">
          <cell r="A10488" t="str">
            <v>C63103IV</v>
          </cell>
          <cell r="B10488">
            <v>42185</v>
          </cell>
          <cell r="C10488" t="str">
            <v>C63103</v>
          </cell>
          <cell r="D10488" t="str">
            <v>Speedway Inc</v>
          </cell>
          <cell r="E10488" t="str">
            <v>ME</v>
          </cell>
          <cell r="F10488" t="str">
            <v>P1</v>
          </cell>
          <cell r="G10488" t="str">
            <v>SMALL</v>
          </cell>
          <cell r="H10488" t="str">
            <v>IV</v>
          </cell>
          <cell r="I10488" t="str">
            <v>0031304 - BUSINESS INSURANCE AGENCY</v>
          </cell>
        </row>
        <row r="10489">
          <cell r="A10489" t="str">
            <v>C63103PO</v>
          </cell>
          <cell r="B10489">
            <v>42185</v>
          </cell>
          <cell r="C10489" t="str">
            <v>C63103</v>
          </cell>
          <cell r="D10489" t="str">
            <v>Speedway Inc</v>
          </cell>
          <cell r="E10489" t="str">
            <v>ME</v>
          </cell>
          <cell r="F10489" t="str">
            <v>P1</v>
          </cell>
          <cell r="G10489" t="str">
            <v>SMALL</v>
          </cell>
          <cell r="H10489" t="str">
            <v>PO</v>
          </cell>
          <cell r="I10489" t="str">
            <v>0031304 - BUSINESS INSURANCE AGENCY</v>
          </cell>
        </row>
        <row r="10490">
          <cell r="A10490" t="str">
            <v>C63105PO</v>
          </cell>
          <cell r="B10490">
            <v>42185</v>
          </cell>
          <cell r="C10490" t="str">
            <v>C63105</v>
          </cell>
          <cell r="D10490" t="str">
            <v>Camp Wildwood</v>
          </cell>
          <cell r="E10490" t="str">
            <v>ME</v>
          </cell>
          <cell r="F10490" t="str">
            <v>P1</v>
          </cell>
          <cell r="G10490" t="str">
            <v>SMALL</v>
          </cell>
          <cell r="H10490" t="str">
            <v>PO</v>
          </cell>
          <cell r="I10490" t="str">
            <v>0031644 - CHALMERS FINANCIAL SERVICES LLC</v>
          </cell>
        </row>
        <row r="10491">
          <cell r="A10491" t="str">
            <v>C63107IV</v>
          </cell>
          <cell r="B10491">
            <v>42185</v>
          </cell>
          <cell r="C10491" t="str">
            <v>C63107</v>
          </cell>
          <cell r="D10491" t="str">
            <v>Maine Aviation Corporation</v>
          </cell>
          <cell r="E10491" t="str">
            <v>ME</v>
          </cell>
          <cell r="F10491" t="str">
            <v>P1</v>
          </cell>
          <cell r="G10491" t="str">
            <v>SMALL</v>
          </cell>
          <cell r="H10491" t="str">
            <v>IV</v>
          </cell>
          <cell r="I10491" t="str">
            <v>0030029 - BAY AGENCY INC</v>
          </cell>
        </row>
        <row r="10492">
          <cell r="A10492" t="str">
            <v>C63107PO</v>
          </cell>
          <cell r="B10492">
            <v>42185</v>
          </cell>
          <cell r="C10492" t="str">
            <v>C63107</v>
          </cell>
          <cell r="D10492" t="str">
            <v>Maine Aviation Corporation</v>
          </cell>
          <cell r="E10492" t="str">
            <v>ME</v>
          </cell>
          <cell r="F10492" t="str">
            <v>P1</v>
          </cell>
          <cell r="G10492" t="str">
            <v>SMALL</v>
          </cell>
          <cell r="H10492" t="str">
            <v>PO</v>
          </cell>
          <cell r="I10492" t="str">
            <v>0030029 - BAY AGENCY INC</v>
          </cell>
        </row>
        <row r="10493">
          <cell r="A10493" t="str">
            <v>C63108JH</v>
          </cell>
          <cell r="B10493">
            <v>42185</v>
          </cell>
          <cell r="C10493" t="str">
            <v>C63108</v>
          </cell>
          <cell r="D10493" t="str">
            <v>PR Webster</v>
          </cell>
          <cell r="E10493" t="str">
            <v>ME</v>
          </cell>
          <cell r="F10493" t="str">
            <v>P1</v>
          </cell>
          <cell r="G10493" t="str">
            <v>SMALL</v>
          </cell>
          <cell r="H10493" t="str">
            <v>JH</v>
          </cell>
          <cell r="I10493" t="str">
            <v>0030573 - MAINE BENEFITS GROUP INC</v>
          </cell>
        </row>
        <row r="10494">
          <cell r="A10494" t="str">
            <v>C63113IH</v>
          </cell>
          <cell r="B10494">
            <v>42185</v>
          </cell>
          <cell r="C10494" t="str">
            <v>C63113</v>
          </cell>
          <cell r="D10494" t="str">
            <v>P J Dionne Company Inc</v>
          </cell>
          <cell r="E10494" t="str">
            <v>MA</v>
          </cell>
          <cell r="F10494" t="str">
            <v>P1</v>
          </cell>
          <cell r="G10494" t="str">
            <v>SMALL</v>
          </cell>
          <cell r="H10494" t="str">
            <v>IH</v>
          </cell>
          <cell r="I10494" t="str">
            <v>0030014 - UNITED BUSINESSMANS INSURANCE AGENCY</v>
          </cell>
        </row>
        <row r="10495">
          <cell r="A10495" t="str">
            <v>C63114IH</v>
          </cell>
          <cell r="B10495">
            <v>42185</v>
          </cell>
          <cell r="C10495" t="str">
            <v>C63114</v>
          </cell>
          <cell r="D10495" t="str">
            <v>Material Handling Sales, Inc.</v>
          </cell>
          <cell r="E10495" t="str">
            <v>ME</v>
          </cell>
          <cell r="F10495" t="str">
            <v>P1</v>
          </cell>
          <cell r="G10495" t="str">
            <v>SMALL</v>
          </cell>
          <cell r="H10495" t="str">
            <v>IH</v>
          </cell>
          <cell r="I10495" t="str">
            <v>0030032 - NORTHERN BENEFITS OF MAINE LLC</v>
          </cell>
        </row>
        <row r="10496">
          <cell r="A10496" t="str">
            <v>C63114JH</v>
          </cell>
          <cell r="B10496">
            <v>42185</v>
          </cell>
          <cell r="C10496" t="str">
            <v>C63114</v>
          </cell>
          <cell r="D10496" t="str">
            <v>Material Handling Sales, Inc.</v>
          </cell>
          <cell r="E10496" t="str">
            <v>ME</v>
          </cell>
          <cell r="F10496" t="str">
            <v>P1</v>
          </cell>
          <cell r="G10496" t="str">
            <v>SMALL</v>
          </cell>
          <cell r="H10496" t="str">
            <v>JH</v>
          </cell>
          <cell r="I10496" t="str">
            <v>0030032 - NORTHERN BENEFITS OF MAINE LLC</v>
          </cell>
        </row>
        <row r="10497">
          <cell r="A10497" t="str">
            <v>C63116JH</v>
          </cell>
          <cell r="B10497">
            <v>42185</v>
          </cell>
          <cell r="C10497" t="str">
            <v>C63116</v>
          </cell>
          <cell r="D10497" t="str">
            <v>Maine Audubon Society</v>
          </cell>
          <cell r="E10497" t="str">
            <v>ME</v>
          </cell>
          <cell r="F10497" t="str">
            <v>P1</v>
          </cell>
          <cell r="G10497" t="str">
            <v>SMALL</v>
          </cell>
          <cell r="H10497" t="str">
            <v>JH</v>
          </cell>
          <cell r="I10497" t="str">
            <v>0030016 - ATLANTIC INSURANCE &amp; BENEFITS INC</v>
          </cell>
        </row>
        <row r="10498">
          <cell r="A10498" t="str">
            <v>C63119JH</v>
          </cell>
          <cell r="B10498">
            <v>42185</v>
          </cell>
          <cell r="C10498" t="str">
            <v>C63119</v>
          </cell>
          <cell r="D10498" t="str">
            <v>Turner Sporting Goods</v>
          </cell>
          <cell r="E10498" t="str">
            <v>ME</v>
          </cell>
          <cell r="F10498" t="str">
            <v>P1</v>
          </cell>
          <cell r="G10498" t="str">
            <v>SMALL</v>
          </cell>
          <cell r="H10498" t="str">
            <v>JH</v>
          </cell>
          <cell r="I10498" t="str">
            <v>0030049 - CROSS INSURANCE</v>
          </cell>
        </row>
        <row r="10499">
          <cell r="A10499" t="str">
            <v>C63121IA</v>
          </cell>
          <cell r="B10499">
            <v>42185</v>
          </cell>
          <cell r="C10499" t="str">
            <v>C63121</v>
          </cell>
          <cell r="D10499" t="str">
            <v>Crossover Capital Management</v>
          </cell>
          <cell r="E10499" t="str">
            <v>MA</v>
          </cell>
          <cell r="F10499" t="str">
            <v>P1</v>
          </cell>
          <cell r="G10499" t="str">
            <v>SMALL</v>
          </cell>
          <cell r="H10499" t="str">
            <v>IA</v>
          </cell>
          <cell r="I10499" t="str">
            <v>0032308 - GALLAGHER BENEFIT SERVICES INC</v>
          </cell>
        </row>
        <row r="10500">
          <cell r="A10500" t="str">
            <v>C63122IV</v>
          </cell>
          <cell r="B10500">
            <v>42185</v>
          </cell>
          <cell r="C10500" t="str">
            <v>C63122</v>
          </cell>
          <cell r="D10500" t="str">
            <v>Choice Metals Inc</v>
          </cell>
          <cell r="E10500" t="str">
            <v>NH</v>
          </cell>
          <cell r="F10500" t="str">
            <v>P1</v>
          </cell>
          <cell r="G10500" t="str">
            <v>SMALL</v>
          </cell>
          <cell r="H10500" t="str">
            <v>IV</v>
          </cell>
          <cell r="I10500" t="str">
            <v>0030170 - GRANITE GROUP BENEFITS LLC</v>
          </cell>
        </row>
        <row r="10501">
          <cell r="A10501" t="str">
            <v>C63125JH</v>
          </cell>
          <cell r="B10501">
            <v>42185</v>
          </cell>
          <cell r="C10501" t="str">
            <v>C63125</v>
          </cell>
          <cell r="D10501" t="str">
            <v>Blaze, LLC</v>
          </cell>
          <cell r="E10501" t="str">
            <v>ME</v>
          </cell>
          <cell r="F10501" t="str">
            <v>P1</v>
          </cell>
          <cell r="G10501" t="str">
            <v>SMALL</v>
          </cell>
          <cell r="H10501" t="str">
            <v>JH</v>
          </cell>
          <cell r="I10501" t="str">
            <v>0030076 - ACADIA BENEFITS INC</v>
          </cell>
        </row>
        <row r="10502">
          <cell r="A10502" t="str">
            <v>C63126IV</v>
          </cell>
          <cell r="B10502">
            <v>42185</v>
          </cell>
          <cell r="C10502" t="str">
            <v>C63126</v>
          </cell>
          <cell r="D10502" t="str">
            <v>Lake Street Advisors LLC</v>
          </cell>
          <cell r="E10502" t="str">
            <v>NH</v>
          </cell>
          <cell r="F10502" t="str">
            <v>P1</v>
          </cell>
          <cell r="G10502" t="str">
            <v>SMALL</v>
          </cell>
          <cell r="H10502" t="str">
            <v>IV</v>
          </cell>
          <cell r="I10502" t="str">
            <v>0030242 - CGI EMPLOYEE BENEFITS GROUP</v>
          </cell>
        </row>
        <row r="10503">
          <cell r="A10503" t="str">
            <v>C63126JM</v>
          </cell>
          <cell r="B10503">
            <v>42185</v>
          </cell>
          <cell r="C10503" t="str">
            <v>C63126</v>
          </cell>
          <cell r="D10503" t="str">
            <v>Lake Street Advisors LLC</v>
          </cell>
          <cell r="E10503" t="str">
            <v>NH</v>
          </cell>
          <cell r="F10503" t="str">
            <v>P1</v>
          </cell>
          <cell r="G10503" t="str">
            <v>SMALL</v>
          </cell>
          <cell r="H10503" t="str">
            <v>JM</v>
          </cell>
          <cell r="I10503" t="str">
            <v>0030242 - CGI EMPLOYEE BENEFITS GROUP</v>
          </cell>
        </row>
        <row r="10504">
          <cell r="A10504" t="str">
            <v>C63128JH</v>
          </cell>
          <cell r="B10504">
            <v>42185</v>
          </cell>
          <cell r="C10504" t="str">
            <v>C63128</v>
          </cell>
          <cell r="D10504" t="str">
            <v>C M Cimino Inc</v>
          </cell>
          <cell r="E10504" t="str">
            <v>ME</v>
          </cell>
          <cell r="F10504" t="str">
            <v>P1</v>
          </cell>
          <cell r="G10504" t="str">
            <v>SMALL</v>
          </cell>
          <cell r="H10504" t="str">
            <v>JH</v>
          </cell>
          <cell r="I10504" t="str">
            <v>0030264 - BUSINESS INSURANCE AGENCY</v>
          </cell>
        </row>
        <row r="10505">
          <cell r="A10505" t="str">
            <v>C63130IA</v>
          </cell>
          <cell r="B10505">
            <v>42185</v>
          </cell>
          <cell r="C10505" t="str">
            <v>C63130</v>
          </cell>
          <cell r="D10505" t="str">
            <v>Fitness Brokers USA</v>
          </cell>
          <cell r="E10505" t="str">
            <v>MA</v>
          </cell>
          <cell r="F10505" t="str">
            <v>P1</v>
          </cell>
          <cell r="G10505" t="str">
            <v>SMALL</v>
          </cell>
          <cell r="H10505" t="str">
            <v>IA</v>
          </cell>
          <cell r="I10505" t="str">
            <v>0030081 - HUNTER GROUP INSURANCE AGENCY LLC</v>
          </cell>
        </row>
        <row r="10506">
          <cell r="A10506" t="str">
            <v>C63130IH</v>
          </cell>
          <cell r="B10506">
            <v>42185</v>
          </cell>
          <cell r="C10506" t="str">
            <v>C63130</v>
          </cell>
          <cell r="D10506" t="str">
            <v>Fitness Brokers USA</v>
          </cell>
          <cell r="E10506" t="str">
            <v>MA</v>
          </cell>
          <cell r="F10506" t="str">
            <v>P1</v>
          </cell>
          <cell r="G10506" t="str">
            <v>SMALL</v>
          </cell>
          <cell r="H10506" t="str">
            <v>IH</v>
          </cell>
          <cell r="I10506" t="str">
            <v>0030081 - HUNTER GROUP INSURANCE AGENCY LLC</v>
          </cell>
        </row>
        <row r="10507">
          <cell r="A10507" t="str">
            <v>C63131IH</v>
          </cell>
          <cell r="B10507">
            <v>42185</v>
          </cell>
          <cell r="C10507" t="str">
            <v>C63131</v>
          </cell>
          <cell r="D10507" t="str">
            <v>Sign Design Inc</v>
          </cell>
          <cell r="E10507" t="str">
            <v>MA</v>
          </cell>
          <cell r="F10507" t="str">
            <v>P1</v>
          </cell>
          <cell r="G10507" t="str">
            <v>CRC</v>
          </cell>
          <cell r="H10507" t="str">
            <v>IH</v>
          </cell>
          <cell r="I10507" t="str">
            <v>0030201 - VERRIA, JOSEPH M</v>
          </cell>
        </row>
        <row r="10508">
          <cell r="A10508" t="str">
            <v>C63132JH</v>
          </cell>
          <cell r="B10508">
            <v>42185</v>
          </cell>
          <cell r="C10508" t="str">
            <v>C63132</v>
          </cell>
          <cell r="D10508" t="str">
            <v>Kull Family Eye Care</v>
          </cell>
          <cell r="E10508" t="str">
            <v>ME</v>
          </cell>
          <cell r="F10508" t="str">
            <v>P1</v>
          </cell>
          <cell r="G10508" t="str">
            <v>SMALL</v>
          </cell>
          <cell r="H10508" t="str">
            <v>JH</v>
          </cell>
          <cell r="I10508" t="str">
            <v>0030088 - PM CONSULTING LLC</v>
          </cell>
        </row>
        <row r="10509">
          <cell r="A10509" t="str">
            <v>C63133PO</v>
          </cell>
          <cell r="B10509">
            <v>42185</v>
          </cell>
          <cell r="C10509" t="str">
            <v>C63133</v>
          </cell>
          <cell r="D10509" t="str">
            <v>Workout Fitness Store, Inc.</v>
          </cell>
          <cell r="E10509" t="str">
            <v>ME</v>
          </cell>
          <cell r="F10509" t="str">
            <v>P1</v>
          </cell>
          <cell r="G10509" t="str">
            <v>SMALL</v>
          </cell>
          <cell r="H10509" t="str">
            <v>PO</v>
          </cell>
          <cell r="I10509" t="str">
            <v>0030854 - BGA INSURANCE AGENCY INC</v>
          </cell>
        </row>
        <row r="10510">
          <cell r="A10510" t="str">
            <v>C63135JM</v>
          </cell>
          <cell r="B10510">
            <v>42185</v>
          </cell>
          <cell r="C10510" t="str">
            <v>C63135</v>
          </cell>
          <cell r="D10510" t="str">
            <v>Abilities Rehabilitation Center</v>
          </cell>
          <cell r="E10510" t="str">
            <v>NH</v>
          </cell>
          <cell r="F10510" t="str">
            <v>P1</v>
          </cell>
          <cell r="G10510" t="str">
            <v>SMALL</v>
          </cell>
          <cell r="H10510" t="str">
            <v>JM</v>
          </cell>
          <cell r="I10510" t="str">
            <v>0030209 - NEW ENGLAND EMPLOYEE BENEFITS COUNCIL</v>
          </cell>
        </row>
        <row r="10511">
          <cell r="A10511" t="str">
            <v>C63138IA</v>
          </cell>
          <cell r="B10511">
            <v>42185</v>
          </cell>
          <cell r="C10511" t="str">
            <v>C63138</v>
          </cell>
          <cell r="D10511" t="str">
            <v>Scholar Rock LLC</v>
          </cell>
          <cell r="E10511" t="str">
            <v>MA</v>
          </cell>
          <cell r="F10511" t="str">
            <v>P1</v>
          </cell>
          <cell r="G10511" t="str">
            <v>SMALL</v>
          </cell>
          <cell r="H10511" t="str">
            <v>IA</v>
          </cell>
          <cell r="I10511" t="str">
            <v>0034340 - SHERBLOM INSURANCE AGENCY</v>
          </cell>
        </row>
        <row r="10512">
          <cell r="A10512" t="str">
            <v>C63138IH</v>
          </cell>
          <cell r="B10512">
            <v>42185</v>
          </cell>
          <cell r="C10512" t="str">
            <v>C63138</v>
          </cell>
          <cell r="D10512" t="str">
            <v>Scholar Rock LLC</v>
          </cell>
          <cell r="E10512" t="str">
            <v>MA</v>
          </cell>
          <cell r="F10512" t="str">
            <v>P1</v>
          </cell>
          <cell r="G10512" t="str">
            <v>SMALL</v>
          </cell>
          <cell r="H10512" t="str">
            <v>IH</v>
          </cell>
          <cell r="I10512" t="str">
            <v>0034340 - SHERBLOM INSURANCE AGENCY</v>
          </cell>
        </row>
        <row r="10513">
          <cell r="A10513" t="str">
            <v>C63140IH</v>
          </cell>
          <cell r="B10513">
            <v>42185</v>
          </cell>
          <cell r="C10513" t="str">
            <v>C63140</v>
          </cell>
          <cell r="D10513" t="str">
            <v>Maine Association For Substance Abuse</v>
          </cell>
          <cell r="E10513" t="str">
            <v>ME</v>
          </cell>
          <cell r="F10513" t="str">
            <v>P1</v>
          </cell>
          <cell r="G10513" t="str">
            <v>SMALL</v>
          </cell>
          <cell r="H10513" t="str">
            <v>IH</v>
          </cell>
          <cell r="I10513" t="str">
            <v>0030165 - GAGNE, ROGER N</v>
          </cell>
        </row>
        <row r="10514">
          <cell r="A10514" t="str">
            <v>C63140IV</v>
          </cell>
          <cell r="B10514">
            <v>42185</v>
          </cell>
          <cell r="C10514" t="str">
            <v>C63140</v>
          </cell>
          <cell r="D10514" t="str">
            <v>Maine Association For Substance Abuse</v>
          </cell>
          <cell r="E10514" t="str">
            <v>ME</v>
          </cell>
          <cell r="F10514" t="str">
            <v>P1</v>
          </cell>
          <cell r="G10514" t="str">
            <v>SMALL</v>
          </cell>
          <cell r="H10514" t="str">
            <v>IV</v>
          </cell>
          <cell r="I10514" t="str">
            <v>0030165 - GAGNE, ROGER N</v>
          </cell>
        </row>
        <row r="10515">
          <cell r="A10515" t="str">
            <v>C63141IA</v>
          </cell>
          <cell r="B10515">
            <v>42185</v>
          </cell>
          <cell r="C10515" t="str">
            <v>C63141</v>
          </cell>
          <cell r="D10515" t="str">
            <v>Smart Lunches Inc</v>
          </cell>
          <cell r="E10515" t="str">
            <v>MA</v>
          </cell>
          <cell r="F10515" t="str">
            <v>P1</v>
          </cell>
          <cell r="G10515" t="str">
            <v>SMALL</v>
          </cell>
          <cell r="H10515" t="str">
            <v>IA</v>
          </cell>
          <cell r="I10515" t="str">
            <v>0035825 - YOURPEOPLE INC</v>
          </cell>
        </row>
        <row r="10516">
          <cell r="A10516" t="str">
            <v>C63141IH</v>
          </cell>
          <cell r="B10516">
            <v>42185</v>
          </cell>
          <cell r="C10516" t="str">
            <v>C63141</v>
          </cell>
          <cell r="D10516" t="str">
            <v>Smart Lunches Inc</v>
          </cell>
          <cell r="E10516" t="str">
            <v>MA</v>
          </cell>
          <cell r="F10516" t="str">
            <v>P1</v>
          </cell>
          <cell r="G10516" t="str">
            <v>SMALL</v>
          </cell>
          <cell r="H10516" t="str">
            <v>IH</v>
          </cell>
          <cell r="I10516" t="str">
            <v>0035825 - YOURPEOPLE INC</v>
          </cell>
        </row>
        <row r="10517">
          <cell r="A10517" t="str">
            <v>C63142JM</v>
          </cell>
          <cell r="B10517">
            <v>42185</v>
          </cell>
          <cell r="C10517" t="str">
            <v>C63142</v>
          </cell>
          <cell r="D10517" t="str">
            <v>Dover Dental Associates</v>
          </cell>
          <cell r="E10517" t="str">
            <v>NH</v>
          </cell>
          <cell r="F10517" t="str">
            <v>P1</v>
          </cell>
          <cell r="G10517" t="str">
            <v>SMALL</v>
          </cell>
          <cell r="H10517" t="str">
            <v>JM</v>
          </cell>
          <cell r="I10517" t="str">
            <v>0030204 - BEACON INTEGRATED RESOURCES</v>
          </cell>
        </row>
        <row r="10518">
          <cell r="A10518" t="str">
            <v>C63144JH</v>
          </cell>
          <cell r="B10518">
            <v>42185</v>
          </cell>
          <cell r="C10518" t="str">
            <v>C63144</v>
          </cell>
          <cell r="D10518" t="str">
            <v>Edward R Desrosiers</v>
          </cell>
          <cell r="E10518" t="str">
            <v>ME</v>
          </cell>
          <cell r="F10518" t="str">
            <v>P1</v>
          </cell>
          <cell r="G10518" t="str">
            <v>SMALL</v>
          </cell>
          <cell r="H10518" t="str">
            <v>JH</v>
          </cell>
          <cell r="I10518" t="str">
            <v>0030266 - POIRIER, MARC R</v>
          </cell>
        </row>
        <row r="10519">
          <cell r="A10519" t="str">
            <v>C63145JH</v>
          </cell>
          <cell r="B10519">
            <v>42185</v>
          </cell>
          <cell r="C10519" t="str">
            <v>C63145</v>
          </cell>
          <cell r="D10519" t="str">
            <v>Rising Tide Brewing Company</v>
          </cell>
          <cell r="E10519" t="str">
            <v>ME</v>
          </cell>
          <cell r="F10519" t="str">
            <v>P1</v>
          </cell>
          <cell r="G10519" t="str">
            <v>SMALL</v>
          </cell>
          <cell r="H10519" t="str">
            <v>JH</v>
          </cell>
          <cell r="I10519" t="str">
            <v>0032393 - GHM AGENCY INC</v>
          </cell>
        </row>
        <row r="10520">
          <cell r="A10520" t="str">
            <v>C63147JA</v>
          </cell>
          <cell r="B10520">
            <v>42185</v>
          </cell>
          <cell r="C10520" t="str">
            <v>C63147</v>
          </cell>
          <cell r="D10520" t="str">
            <v>Alosa Foundation Inc</v>
          </cell>
          <cell r="E10520" t="str">
            <v>MA</v>
          </cell>
          <cell r="F10520" t="str">
            <v>P1</v>
          </cell>
          <cell r="G10520" t="str">
            <v>SMALL</v>
          </cell>
          <cell r="H10520" t="str">
            <v>JA</v>
          </cell>
          <cell r="I10520" t="str">
            <v>0030252 - SMALL BUSINESS INSURANCE AGENCY INC</v>
          </cell>
        </row>
        <row r="10521">
          <cell r="A10521" t="str">
            <v>C63148IH</v>
          </cell>
          <cell r="B10521">
            <v>42185</v>
          </cell>
          <cell r="C10521" t="str">
            <v>C63148</v>
          </cell>
          <cell r="D10521" t="str">
            <v>First Electric Motor Service Inc</v>
          </cell>
          <cell r="E10521" t="str">
            <v>MA</v>
          </cell>
          <cell r="F10521" t="str">
            <v>P1</v>
          </cell>
          <cell r="G10521" t="str">
            <v>SMALL</v>
          </cell>
          <cell r="H10521" t="str">
            <v>IH</v>
          </cell>
          <cell r="I10521" t="str">
            <v>0030163 - HOJLO, DAVID L</v>
          </cell>
        </row>
        <row r="10522">
          <cell r="A10522" t="str">
            <v>C63149PO</v>
          </cell>
          <cell r="B10522">
            <v>42185</v>
          </cell>
          <cell r="C10522" t="str">
            <v>C63149</v>
          </cell>
          <cell r="D10522" t="str">
            <v>Ellis Agency, Inc.</v>
          </cell>
          <cell r="E10522" t="str">
            <v>ME</v>
          </cell>
          <cell r="F10522" t="str">
            <v>P1</v>
          </cell>
          <cell r="G10522" t="str">
            <v>SMALL</v>
          </cell>
          <cell r="H10522" t="str">
            <v>PO</v>
          </cell>
          <cell r="I10522" t="str">
            <v>0030216 - ATLANTIC INSURANCE &amp; BENEFITS INC</v>
          </cell>
        </row>
        <row r="10523">
          <cell r="A10523" t="str">
            <v>C63150IV</v>
          </cell>
          <cell r="B10523">
            <v>42185</v>
          </cell>
          <cell r="C10523" t="str">
            <v>C63150</v>
          </cell>
          <cell r="D10523" t="str">
            <v>Hollis Animal Clinic</v>
          </cell>
          <cell r="E10523" t="str">
            <v>ME</v>
          </cell>
          <cell r="F10523" t="str">
            <v>P1</v>
          </cell>
          <cell r="G10523" t="str">
            <v>SMALL</v>
          </cell>
          <cell r="H10523" t="str">
            <v>IV</v>
          </cell>
          <cell r="I10523" t="str">
            <v>0032498 - PIKE, WILLIAM D</v>
          </cell>
        </row>
        <row r="10524">
          <cell r="A10524" t="str">
            <v>C63151IV</v>
          </cell>
          <cell r="B10524">
            <v>42185</v>
          </cell>
          <cell r="C10524" t="str">
            <v>C63151</v>
          </cell>
          <cell r="D10524" t="str">
            <v>Greater Portland Council of Governments</v>
          </cell>
          <cell r="E10524" t="str">
            <v>ME</v>
          </cell>
          <cell r="F10524" t="str">
            <v>P1</v>
          </cell>
          <cell r="G10524" t="str">
            <v>SMALL</v>
          </cell>
          <cell r="H10524" t="str">
            <v>IV</v>
          </cell>
          <cell r="I10524" t="str">
            <v>0030255 - CLARK INSURANCE</v>
          </cell>
        </row>
        <row r="10525">
          <cell r="A10525" t="str">
            <v>C63153JM</v>
          </cell>
          <cell r="B10525">
            <v>42185</v>
          </cell>
          <cell r="C10525" t="str">
            <v>C63153</v>
          </cell>
          <cell r="D10525" t="str">
            <v>Wire Winders Custom Coil Mfg</v>
          </cell>
          <cell r="E10525" t="str">
            <v>NH</v>
          </cell>
          <cell r="F10525" t="str">
            <v>P1</v>
          </cell>
          <cell r="G10525" t="str">
            <v>SMALL</v>
          </cell>
          <cell r="H10525" t="str">
            <v>JM</v>
          </cell>
          <cell r="I10525" t="str">
            <v>0030214 - PEARSALL, SONIA R</v>
          </cell>
        </row>
        <row r="10526">
          <cell r="A10526" t="str">
            <v>C63154IH</v>
          </cell>
          <cell r="B10526">
            <v>42185</v>
          </cell>
          <cell r="C10526" t="str">
            <v>C63154</v>
          </cell>
          <cell r="D10526" t="str">
            <v>Southboro Trucking LLC DBA Cappello Heavy Transport</v>
          </cell>
          <cell r="E10526" t="str">
            <v>MA</v>
          </cell>
          <cell r="F10526" t="str">
            <v>P1</v>
          </cell>
          <cell r="G10526" t="str">
            <v>SMALL</v>
          </cell>
          <cell r="H10526" t="str">
            <v>IH</v>
          </cell>
          <cell r="I10526" t="str">
            <v>0030298 - KFA BENEFITS INSURANCE LLC</v>
          </cell>
        </row>
        <row r="10527">
          <cell r="A10527" t="str">
            <v>C63155IA</v>
          </cell>
          <cell r="B10527">
            <v>42185</v>
          </cell>
          <cell r="C10527" t="str">
            <v>C63155</v>
          </cell>
          <cell r="D10527" t="str">
            <v>RX Advance</v>
          </cell>
          <cell r="E10527" t="str">
            <v>MA</v>
          </cell>
          <cell r="F10527" t="str">
            <v>P1</v>
          </cell>
          <cell r="G10527" t="str">
            <v>SMALL</v>
          </cell>
          <cell r="H10527" t="str">
            <v>IA</v>
          </cell>
        </row>
        <row r="10528">
          <cell r="A10528" t="str">
            <v>C63155IH</v>
          </cell>
          <cell r="B10528">
            <v>42185</v>
          </cell>
          <cell r="C10528" t="str">
            <v>C63155</v>
          </cell>
          <cell r="D10528" t="str">
            <v>RX Advance</v>
          </cell>
          <cell r="E10528" t="str">
            <v>MA</v>
          </cell>
          <cell r="F10528" t="str">
            <v>P1</v>
          </cell>
          <cell r="G10528" t="str">
            <v>SMALL</v>
          </cell>
          <cell r="H10528" t="str">
            <v>IH</v>
          </cell>
        </row>
        <row r="10529">
          <cell r="A10529" t="str">
            <v>C63156IH</v>
          </cell>
          <cell r="B10529">
            <v>42185</v>
          </cell>
          <cell r="C10529" t="str">
            <v>C63156</v>
          </cell>
          <cell r="D10529" t="str">
            <v>Brookline Dermatology Associates PC</v>
          </cell>
          <cell r="E10529" t="str">
            <v>MA</v>
          </cell>
          <cell r="F10529" t="str">
            <v>P1</v>
          </cell>
          <cell r="G10529" t="str">
            <v>SMALL</v>
          </cell>
          <cell r="H10529" t="str">
            <v>IH</v>
          </cell>
          <cell r="I10529" t="str">
            <v>0030263 - DIXON ASSOCIATES INC</v>
          </cell>
        </row>
        <row r="10530">
          <cell r="A10530" t="str">
            <v>C63158IH</v>
          </cell>
          <cell r="B10530">
            <v>42185</v>
          </cell>
          <cell r="C10530" t="str">
            <v>C63158</v>
          </cell>
          <cell r="D10530" t="str">
            <v>The Little Dolphin School</v>
          </cell>
          <cell r="E10530" t="str">
            <v>ME</v>
          </cell>
          <cell r="F10530" t="str">
            <v>P1</v>
          </cell>
          <cell r="G10530" t="str">
            <v>SMALL</v>
          </cell>
          <cell r="H10530" t="str">
            <v>IH</v>
          </cell>
          <cell r="I10530" t="str">
            <v>0030167 - HOLDEN INSURANCE AGENCY</v>
          </cell>
        </row>
        <row r="10531">
          <cell r="A10531" t="str">
            <v>C63159JH</v>
          </cell>
          <cell r="B10531">
            <v>42185</v>
          </cell>
          <cell r="C10531" t="str">
            <v>C63159</v>
          </cell>
          <cell r="D10531" t="str">
            <v>Great Northern Docks</v>
          </cell>
          <cell r="E10531" t="str">
            <v>ME</v>
          </cell>
          <cell r="F10531" t="str">
            <v>P1</v>
          </cell>
          <cell r="G10531" t="str">
            <v>SMALL</v>
          </cell>
          <cell r="H10531" t="str">
            <v>JH</v>
          </cell>
          <cell r="I10531" t="str">
            <v>0030235 - CLARK INSURANCE</v>
          </cell>
        </row>
        <row r="10532">
          <cell r="A10532" t="str">
            <v>C63160JM</v>
          </cell>
          <cell r="B10532">
            <v>42185</v>
          </cell>
          <cell r="C10532" t="str">
            <v>C63160</v>
          </cell>
          <cell r="D10532" t="str">
            <v>Alfano Law Office PLLC</v>
          </cell>
          <cell r="E10532" t="str">
            <v>NH</v>
          </cell>
          <cell r="F10532" t="str">
            <v>P1</v>
          </cell>
          <cell r="G10532" t="str">
            <v>SMALL</v>
          </cell>
          <cell r="H10532" t="str">
            <v>JM</v>
          </cell>
          <cell r="I10532" t="str">
            <v>0030260 - CGI EMPLOYEE BENEFITS GROUP</v>
          </cell>
        </row>
        <row r="10533">
          <cell r="A10533" t="str">
            <v>C63161IH</v>
          </cell>
          <cell r="B10533">
            <v>42185</v>
          </cell>
          <cell r="C10533" t="str">
            <v>C63161</v>
          </cell>
          <cell r="D10533" t="str">
            <v>Randy's Auto Parts, Inc.</v>
          </cell>
          <cell r="E10533" t="str">
            <v>ME</v>
          </cell>
          <cell r="F10533" t="str">
            <v>P1</v>
          </cell>
          <cell r="G10533" t="str">
            <v>SMALL</v>
          </cell>
          <cell r="H10533" t="str">
            <v>IH</v>
          </cell>
          <cell r="I10533" t="str">
            <v>0030258 - POIRIER, MARC R</v>
          </cell>
        </row>
        <row r="10534">
          <cell r="A10534" t="str">
            <v>C63161PO</v>
          </cell>
          <cell r="B10534">
            <v>42185</v>
          </cell>
          <cell r="C10534" t="str">
            <v>C63161</v>
          </cell>
          <cell r="D10534" t="str">
            <v>Randy's Auto Parts, Inc.</v>
          </cell>
          <cell r="E10534" t="str">
            <v>ME</v>
          </cell>
          <cell r="F10534" t="str">
            <v>P1</v>
          </cell>
          <cell r="G10534" t="str">
            <v>SMALL</v>
          </cell>
          <cell r="H10534" t="str">
            <v>PO</v>
          </cell>
          <cell r="I10534" t="str">
            <v>0030258 - POIRIER, MARC R</v>
          </cell>
        </row>
        <row r="10535">
          <cell r="A10535" t="str">
            <v>C63162IV</v>
          </cell>
          <cell r="B10535">
            <v>42185</v>
          </cell>
          <cell r="C10535" t="str">
            <v>C63162</v>
          </cell>
          <cell r="D10535" t="str">
            <v>Rockland Marine Corp</v>
          </cell>
          <cell r="E10535" t="str">
            <v>ME</v>
          </cell>
          <cell r="F10535" t="str">
            <v>P1</v>
          </cell>
          <cell r="G10535" t="str">
            <v>SMALL</v>
          </cell>
          <cell r="H10535" t="str">
            <v>IV</v>
          </cell>
          <cell r="I10535" t="str">
            <v>0030219 - ALLEN FINANCIAL GROUP</v>
          </cell>
        </row>
        <row r="10536">
          <cell r="A10536" t="str">
            <v>C63164IH</v>
          </cell>
          <cell r="B10536">
            <v>42185</v>
          </cell>
          <cell r="C10536" t="str">
            <v>C63164</v>
          </cell>
          <cell r="D10536" t="str">
            <v>Rockport Technology Group</v>
          </cell>
          <cell r="E10536" t="str">
            <v>NH</v>
          </cell>
          <cell r="F10536" t="str">
            <v>P1</v>
          </cell>
          <cell r="G10536" t="str">
            <v>SMALL</v>
          </cell>
          <cell r="H10536" t="str">
            <v>IH</v>
          </cell>
          <cell r="I10536" t="str">
            <v>0032475 - TELAMON HUMAN CAPITAL RESOURCES GROUP LLC</v>
          </cell>
        </row>
        <row r="10537">
          <cell r="A10537" t="str">
            <v>C63165IH</v>
          </cell>
          <cell r="B10537">
            <v>42185</v>
          </cell>
          <cell r="C10537" t="str">
            <v>C63165</v>
          </cell>
          <cell r="D10537" t="str">
            <v>United Way of Greater Portland</v>
          </cell>
          <cell r="E10537" t="str">
            <v>ME</v>
          </cell>
          <cell r="F10537" t="str">
            <v>P1</v>
          </cell>
          <cell r="G10537" t="str">
            <v>SMALL</v>
          </cell>
          <cell r="H10537" t="str">
            <v>IH</v>
          </cell>
          <cell r="I10537" t="str">
            <v>0030236 - USI INSURANCE SERVICES LLC - BRIARCLIFF</v>
          </cell>
        </row>
        <row r="10538">
          <cell r="A10538" t="str">
            <v>C63165IV</v>
          </cell>
          <cell r="B10538">
            <v>42185</v>
          </cell>
          <cell r="C10538" t="str">
            <v>C63165</v>
          </cell>
          <cell r="D10538" t="str">
            <v>United Way of Greater Portland</v>
          </cell>
          <cell r="E10538" t="str">
            <v>ME</v>
          </cell>
          <cell r="F10538" t="str">
            <v>P1</v>
          </cell>
          <cell r="G10538" t="str">
            <v>SMALL</v>
          </cell>
          <cell r="H10538" t="str">
            <v>IV</v>
          </cell>
          <cell r="I10538" t="str">
            <v>0030236 - USI INSURANCE SERVICES LLC - BRIARCLIFF</v>
          </cell>
        </row>
        <row r="10539">
          <cell r="A10539" t="str">
            <v>C63166JH</v>
          </cell>
          <cell r="B10539">
            <v>42185</v>
          </cell>
          <cell r="C10539" t="str">
            <v>C63166</v>
          </cell>
          <cell r="D10539" t="str">
            <v>Current Electric LLC</v>
          </cell>
          <cell r="E10539" t="str">
            <v>ME</v>
          </cell>
          <cell r="F10539" t="str">
            <v>P1</v>
          </cell>
          <cell r="G10539" t="str">
            <v>SMALL</v>
          </cell>
          <cell r="H10539" t="str">
            <v>JH</v>
          </cell>
          <cell r="I10539" t="str">
            <v>0030257 - BUSINESS INSURANCE AGENCY</v>
          </cell>
        </row>
        <row r="10540">
          <cell r="A10540" t="str">
            <v>C63167JH</v>
          </cell>
          <cell r="B10540">
            <v>42185</v>
          </cell>
          <cell r="C10540" t="str">
            <v>C63167</v>
          </cell>
          <cell r="D10540" t="str">
            <v>Hospserv, Inc.</v>
          </cell>
          <cell r="E10540" t="str">
            <v>ME</v>
          </cell>
          <cell r="F10540" t="str">
            <v>P1</v>
          </cell>
          <cell r="G10540" t="str">
            <v>SMALL</v>
          </cell>
          <cell r="H10540" t="str">
            <v>JH</v>
          </cell>
          <cell r="I10540" t="str">
            <v>0030852 - BGA INSURANCE AGENCY INC</v>
          </cell>
        </row>
        <row r="10541">
          <cell r="A10541" t="str">
            <v>C63168JM</v>
          </cell>
          <cell r="B10541">
            <v>42185</v>
          </cell>
          <cell r="C10541" t="str">
            <v>C63168</v>
          </cell>
          <cell r="D10541" t="str">
            <v>Orion Entrance Control Inc</v>
          </cell>
          <cell r="E10541" t="str">
            <v>NH</v>
          </cell>
          <cell r="F10541" t="str">
            <v>P1</v>
          </cell>
          <cell r="G10541" t="str">
            <v>SMALL</v>
          </cell>
          <cell r="H10541" t="str">
            <v>JM</v>
          </cell>
          <cell r="I10541" t="str">
            <v>0030177 - MELCHER &amp; PRESCOTT AGENCY INC</v>
          </cell>
        </row>
        <row r="10542">
          <cell r="A10542" t="str">
            <v>C63168JN</v>
          </cell>
          <cell r="B10542">
            <v>42185</v>
          </cell>
          <cell r="C10542" t="str">
            <v>C63168</v>
          </cell>
          <cell r="D10542" t="str">
            <v>Orion Entrance Control Inc</v>
          </cell>
          <cell r="E10542" t="str">
            <v>NH</v>
          </cell>
          <cell r="F10542" t="str">
            <v>P1</v>
          </cell>
          <cell r="G10542" t="str">
            <v>SMALL</v>
          </cell>
          <cell r="H10542" t="str">
            <v>JN</v>
          </cell>
          <cell r="I10542" t="str">
            <v>0030177 - MELCHER &amp; PRESCOTT AGENCY INC</v>
          </cell>
        </row>
        <row r="10543">
          <cell r="A10543" t="str">
            <v>C63169JM</v>
          </cell>
          <cell r="B10543">
            <v>42185</v>
          </cell>
          <cell r="C10543" t="str">
            <v>C63169</v>
          </cell>
          <cell r="D10543" t="str">
            <v>Hartley Transportation LLC</v>
          </cell>
          <cell r="E10543" t="str">
            <v>NH</v>
          </cell>
          <cell r="F10543" t="str">
            <v>P1</v>
          </cell>
          <cell r="G10543" t="str">
            <v>SMALL</v>
          </cell>
          <cell r="H10543" t="str">
            <v>JM</v>
          </cell>
          <cell r="I10543" t="str">
            <v>0030205 - NEW ENGLAND EMPLOYEE BENEFITS COUNCIL</v>
          </cell>
        </row>
        <row r="10544">
          <cell r="A10544" t="str">
            <v>C63170JM</v>
          </cell>
          <cell r="B10544">
            <v>42185</v>
          </cell>
          <cell r="C10544" t="str">
            <v>C63170</v>
          </cell>
          <cell r="D10544" t="str">
            <v>RJP Construction LLC</v>
          </cell>
          <cell r="E10544" t="str">
            <v>NH</v>
          </cell>
          <cell r="F10544" t="str">
            <v>P1</v>
          </cell>
          <cell r="G10544" t="str">
            <v>SMALL</v>
          </cell>
          <cell r="H10544" t="str">
            <v>JM</v>
          </cell>
          <cell r="I10544" t="str">
            <v>0030173 - LARRABEE, LISA M</v>
          </cell>
        </row>
        <row r="10545">
          <cell r="A10545" t="str">
            <v>C63171IH</v>
          </cell>
          <cell r="B10545">
            <v>42185</v>
          </cell>
          <cell r="C10545" t="str">
            <v>C63171</v>
          </cell>
          <cell r="D10545" t="str">
            <v>The Porthole Restaurant &amp; Pub</v>
          </cell>
          <cell r="E10545" t="str">
            <v>ME</v>
          </cell>
          <cell r="F10545" t="str">
            <v>P1</v>
          </cell>
          <cell r="G10545" t="str">
            <v>SMALL</v>
          </cell>
          <cell r="H10545" t="str">
            <v>IH</v>
          </cell>
          <cell r="I10545" t="str">
            <v>0030603 - B &amp; B HOLDINGS INC</v>
          </cell>
        </row>
        <row r="10546">
          <cell r="A10546" t="str">
            <v>C63172JM</v>
          </cell>
          <cell r="B10546">
            <v>42185</v>
          </cell>
          <cell r="C10546" t="str">
            <v>C63172</v>
          </cell>
          <cell r="D10546" t="str">
            <v>Basis Audio Inc</v>
          </cell>
          <cell r="E10546" t="str">
            <v>NH</v>
          </cell>
          <cell r="F10546" t="str">
            <v>P1</v>
          </cell>
          <cell r="G10546" t="str">
            <v>SMALL</v>
          </cell>
          <cell r="H10546" t="str">
            <v>JM</v>
          </cell>
          <cell r="I10546" t="str">
            <v>0030208 - NORTHEAST PLANNING ASSOCIATES</v>
          </cell>
        </row>
        <row r="10547">
          <cell r="A10547" t="str">
            <v>C63173IH</v>
          </cell>
          <cell r="B10547">
            <v>42185</v>
          </cell>
          <cell r="C10547" t="str">
            <v>C63173</v>
          </cell>
          <cell r="D10547" t="str">
            <v>Home Care Choices Inc</v>
          </cell>
          <cell r="E10547" t="str">
            <v>MA</v>
          </cell>
          <cell r="F10547" t="str">
            <v>P1</v>
          </cell>
          <cell r="G10547" t="str">
            <v>SMALL</v>
          </cell>
          <cell r="H10547" t="str">
            <v>IH</v>
          </cell>
          <cell r="I10547" t="str">
            <v>0030232 - DEMERITT, TIMOTHY A</v>
          </cell>
        </row>
        <row r="10548">
          <cell r="A10548" t="str">
            <v>C63173JA</v>
          </cell>
          <cell r="B10548">
            <v>42185</v>
          </cell>
          <cell r="C10548" t="str">
            <v>C63173</v>
          </cell>
          <cell r="D10548" t="str">
            <v>Home Care Choices Inc</v>
          </cell>
          <cell r="E10548" t="str">
            <v>MA</v>
          </cell>
          <cell r="F10548" t="str">
            <v>P1</v>
          </cell>
          <cell r="G10548" t="str">
            <v>SMALL</v>
          </cell>
          <cell r="H10548" t="str">
            <v>JA</v>
          </cell>
          <cell r="I10548" t="str">
            <v>0030232 - DEMERITT, TIMOTHY A</v>
          </cell>
        </row>
        <row r="10549">
          <cell r="A10549" t="str">
            <v>C63174IH</v>
          </cell>
          <cell r="B10549">
            <v>42185</v>
          </cell>
          <cell r="C10549" t="str">
            <v>C63174</v>
          </cell>
          <cell r="D10549" t="str">
            <v>P.W. Plummer &amp; Sons, Inc.</v>
          </cell>
          <cell r="E10549" t="str">
            <v>ME</v>
          </cell>
          <cell r="F10549" t="str">
            <v>P1</v>
          </cell>
          <cell r="G10549" t="str">
            <v>SMALL</v>
          </cell>
          <cell r="H10549" t="str">
            <v>IH</v>
          </cell>
          <cell r="I10549" t="str">
            <v>0030262 - BUSINESS INSURANCE AGENCY</v>
          </cell>
        </row>
        <row r="10550">
          <cell r="A10550" t="str">
            <v>C63174JH</v>
          </cell>
          <cell r="B10550">
            <v>42185</v>
          </cell>
          <cell r="C10550" t="str">
            <v>C63174</v>
          </cell>
          <cell r="D10550" t="str">
            <v>P.W. Plummer &amp; Sons, Inc.</v>
          </cell>
          <cell r="E10550" t="str">
            <v>ME</v>
          </cell>
          <cell r="F10550" t="str">
            <v>P1</v>
          </cell>
          <cell r="G10550" t="str">
            <v>SMALL</v>
          </cell>
          <cell r="H10550" t="str">
            <v>JH</v>
          </cell>
          <cell r="I10550" t="str">
            <v>0030262 - BUSINESS INSURANCE AGENCY</v>
          </cell>
        </row>
        <row r="10551">
          <cell r="A10551" t="str">
            <v>C63175JM</v>
          </cell>
          <cell r="B10551">
            <v>42185</v>
          </cell>
          <cell r="C10551" t="str">
            <v>C63175</v>
          </cell>
          <cell r="D10551" t="str">
            <v>Gauthier Real Estate Management</v>
          </cell>
          <cell r="E10551" t="str">
            <v>NH</v>
          </cell>
          <cell r="F10551" t="str">
            <v>P1</v>
          </cell>
          <cell r="G10551" t="str">
            <v>SMALL</v>
          </cell>
          <cell r="H10551" t="str">
            <v>JM</v>
          </cell>
          <cell r="I10551" t="str">
            <v>0030178 - LIFETIME BENEFITS GROUP INC</v>
          </cell>
        </row>
        <row r="10552">
          <cell r="A10552" t="str">
            <v>C63176JH</v>
          </cell>
          <cell r="B10552">
            <v>42185</v>
          </cell>
          <cell r="C10552" t="str">
            <v>C63176</v>
          </cell>
          <cell r="D10552" t="str">
            <v>Tao Restaurant, LLC</v>
          </cell>
          <cell r="E10552" t="str">
            <v>ME</v>
          </cell>
          <cell r="F10552" t="str">
            <v>P1</v>
          </cell>
          <cell r="G10552" t="str">
            <v>SMALL</v>
          </cell>
          <cell r="H10552" t="str">
            <v>JH</v>
          </cell>
          <cell r="I10552" t="str">
            <v>0030251 - BUSINESS INSURANCE AGENCY</v>
          </cell>
        </row>
        <row r="10553">
          <cell r="A10553" t="str">
            <v>C63178IH</v>
          </cell>
          <cell r="B10553">
            <v>42185</v>
          </cell>
          <cell r="C10553" t="str">
            <v>C63178</v>
          </cell>
          <cell r="D10553" t="str">
            <v>Arthur C. Dudley Contractor/Builder, Inc.</v>
          </cell>
          <cell r="E10553" t="str">
            <v>ME</v>
          </cell>
          <cell r="F10553" t="str">
            <v>P1</v>
          </cell>
          <cell r="G10553" t="str">
            <v>SMALL</v>
          </cell>
          <cell r="H10553" t="str">
            <v>IH</v>
          </cell>
          <cell r="I10553" t="str">
            <v>0030230 - PAQUIN &amp; CARROLL LLC</v>
          </cell>
        </row>
        <row r="10554">
          <cell r="A10554" t="str">
            <v>C63180JH</v>
          </cell>
          <cell r="B10554">
            <v>42185</v>
          </cell>
          <cell r="C10554" t="str">
            <v>C63180</v>
          </cell>
          <cell r="D10554" t="str">
            <v>Essex Power Services Inc</v>
          </cell>
          <cell r="E10554" t="str">
            <v>NH</v>
          </cell>
          <cell r="F10554" t="str">
            <v>P1</v>
          </cell>
          <cell r="G10554" t="str">
            <v>SMALL</v>
          </cell>
          <cell r="H10554" t="str">
            <v>JH</v>
          </cell>
          <cell r="I10554" t="str">
            <v>0030212 - USI INSURANCE SERVICES LLC - BRIARCLIFF</v>
          </cell>
        </row>
        <row r="10555">
          <cell r="A10555" t="str">
            <v>C63181IA</v>
          </cell>
          <cell r="B10555">
            <v>42185</v>
          </cell>
          <cell r="C10555" t="str">
            <v>C63181</v>
          </cell>
          <cell r="D10555" t="str">
            <v>South County Physical Therapy</v>
          </cell>
          <cell r="E10555" t="str">
            <v>MA</v>
          </cell>
          <cell r="F10555" t="str">
            <v>P1</v>
          </cell>
          <cell r="G10555" t="str">
            <v>SMALL</v>
          </cell>
          <cell r="H10555" t="str">
            <v>IA</v>
          </cell>
          <cell r="I10555" t="str">
            <v>0030202 - EASTERN BENEFITS GROUP</v>
          </cell>
        </row>
        <row r="10556">
          <cell r="A10556" t="str">
            <v>C63181IH</v>
          </cell>
          <cell r="B10556">
            <v>42185</v>
          </cell>
          <cell r="C10556" t="str">
            <v>C63181</v>
          </cell>
          <cell r="D10556" t="str">
            <v>South County Physical Therapy</v>
          </cell>
          <cell r="E10556" t="str">
            <v>MA</v>
          </cell>
          <cell r="F10556" t="str">
            <v>P1</v>
          </cell>
          <cell r="G10556" t="str">
            <v>SMALL</v>
          </cell>
          <cell r="H10556" t="str">
            <v>IH</v>
          </cell>
          <cell r="I10556" t="str">
            <v>0030202 - EASTERN BENEFITS GROUP</v>
          </cell>
        </row>
        <row r="10557">
          <cell r="A10557" t="str">
            <v>C63182IH</v>
          </cell>
          <cell r="B10557">
            <v>42185</v>
          </cell>
          <cell r="C10557" t="str">
            <v>C63182</v>
          </cell>
          <cell r="D10557" t="str">
            <v>ACME Body Shop, Inc.</v>
          </cell>
          <cell r="E10557" t="str">
            <v>ME</v>
          </cell>
          <cell r="F10557" t="str">
            <v>P1</v>
          </cell>
          <cell r="G10557" t="str">
            <v>SMALL</v>
          </cell>
          <cell r="H10557" t="str">
            <v>IH</v>
          </cell>
          <cell r="I10557" t="str">
            <v>0030265 - POIRIER, MARC R</v>
          </cell>
        </row>
        <row r="10558">
          <cell r="A10558" t="str">
            <v>C63182JH</v>
          </cell>
          <cell r="B10558">
            <v>42185</v>
          </cell>
          <cell r="C10558" t="str">
            <v>C63182</v>
          </cell>
          <cell r="D10558" t="str">
            <v>ACME Body Shop, Inc.</v>
          </cell>
          <cell r="E10558" t="str">
            <v>ME</v>
          </cell>
          <cell r="F10558" t="str">
            <v>P1</v>
          </cell>
          <cell r="G10558" t="str">
            <v>SMALL</v>
          </cell>
          <cell r="H10558" t="str">
            <v>JH</v>
          </cell>
          <cell r="I10558" t="str">
            <v>0030265 - POIRIER, MARC R</v>
          </cell>
        </row>
        <row r="10559">
          <cell r="A10559" t="str">
            <v>C63183IV</v>
          </cell>
          <cell r="B10559">
            <v>42185</v>
          </cell>
          <cell r="C10559" t="str">
            <v>C63183</v>
          </cell>
          <cell r="D10559" t="str">
            <v>G5 Infrared LLC</v>
          </cell>
          <cell r="E10559" t="str">
            <v>NH</v>
          </cell>
          <cell r="F10559" t="str">
            <v>P1</v>
          </cell>
          <cell r="G10559" t="str">
            <v>SMALL</v>
          </cell>
          <cell r="H10559" t="str">
            <v>IV</v>
          </cell>
          <cell r="I10559" t="str">
            <v>0030254 - SBIA STRATEGIC BENEFIT &amp;</v>
          </cell>
        </row>
        <row r="10560">
          <cell r="A10560" t="str">
            <v>C63183JM</v>
          </cell>
          <cell r="B10560">
            <v>42185</v>
          </cell>
          <cell r="C10560" t="str">
            <v>C63183</v>
          </cell>
          <cell r="D10560" t="str">
            <v>G5 Infrared LLC</v>
          </cell>
          <cell r="E10560" t="str">
            <v>NH</v>
          </cell>
          <cell r="F10560" t="str">
            <v>P1</v>
          </cell>
          <cell r="G10560" t="str">
            <v>SMALL</v>
          </cell>
          <cell r="H10560" t="str">
            <v>JM</v>
          </cell>
          <cell r="I10560" t="str">
            <v>0030254 - SBIA STRATEGIC BENEFIT &amp;</v>
          </cell>
        </row>
        <row r="10561">
          <cell r="A10561" t="str">
            <v>C63184JM</v>
          </cell>
          <cell r="B10561">
            <v>42185</v>
          </cell>
          <cell r="C10561" t="str">
            <v>C63184</v>
          </cell>
          <cell r="D10561" t="str">
            <v>GSPW Inc</v>
          </cell>
          <cell r="E10561" t="str">
            <v>NH</v>
          </cell>
          <cell r="F10561" t="str">
            <v>P1</v>
          </cell>
          <cell r="G10561" t="str">
            <v>SMALL</v>
          </cell>
          <cell r="H10561" t="str">
            <v>JM</v>
          </cell>
          <cell r="I10561" t="str">
            <v>0030272 - PAYCHEX AGENCY INC</v>
          </cell>
        </row>
        <row r="10562">
          <cell r="A10562" t="str">
            <v>C63185PO</v>
          </cell>
          <cell r="B10562">
            <v>42185</v>
          </cell>
          <cell r="C10562" t="str">
            <v>C63185</v>
          </cell>
          <cell r="D10562" t="str">
            <v>Maine Neonatology Associates</v>
          </cell>
          <cell r="E10562" t="str">
            <v>ME</v>
          </cell>
          <cell r="F10562" t="str">
            <v>P1</v>
          </cell>
          <cell r="G10562" t="str">
            <v>SMALL</v>
          </cell>
          <cell r="H10562" t="str">
            <v>PO</v>
          </cell>
          <cell r="I10562" t="str">
            <v>0030217 - SBIA STRATEGIC BENEFIT &amp;</v>
          </cell>
        </row>
        <row r="10563">
          <cell r="A10563" t="str">
            <v>C63188PO</v>
          </cell>
          <cell r="B10563">
            <v>42185</v>
          </cell>
          <cell r="C10563" t="str">
            <v>C63188</v>
          </cell>
          <cell r="D10563" t="str">
            <v>Webstabuilt, Inc.</v>
          </cell>
          <cell r="E10563" t="str">
            <v>ME</v>
          </cell>
          <cell r="F10563" t="str">
            <v>P1</v>
          </cell>
          <cell r="G10563" t="str">
            <v>SMALL</v>
          </cell>
          <cell r="H10563" t="str">
            <v>PO</v>
          </cell>
          <cell r="I10563" t="str">
            <v>0030169 - KILBRIDE &amp; HARRIS INSURANCE SVCS LLC</v>
          </cell>
        </row>
        <row r="10564">
          <cell r="A10564" t="str">
            <v>C63189JH</v>
          </cell>
          <cell r="B10564">
            <v>42185</v>
          </cell>
          <cell r="C10564" t="str">
            <v>C63189</v>
          </cell>
          <cell r="D10564" t="str">
            <v>Charles Dunn Masonry</v>
          </cell>
          <cell r="E10564" t="str">
            <v>ME</v>
          </cell>
          <cell r="F10564" t="str">
            <v>P1</v>
          </cell>
          <cell r="G10564" t="str">
            <v>SMALL</v>
          </cell>
          <cell r="H10564" t="str">
            <v>JH</v>
          </cell>
          <cell r="I10564" t="str">
            <v>0030270 - POIRIER, MARC R</v>
          </cell>
        </row>
        <row r="10565">
          <cell r="A10565" t="str">
            <v>C63191JH</v>
          </cell>
          <cell r="B10565">
            <v>42185</v>
          </cell>
          <cell r="C10565" t="str">
            <v>C63191</v>
          </cell>
          <cell r="D10565" t="str">
            <v>Community Housing of Maine</v>
          </cell>
          <cell r="E10565" t="str">
            <v>ME</v>
          </cell>
          <cell r="F10565" t="str">
            <v>P1</v>
          </cell>
          <cell r="G10565" t="str">
            <v>SMALL</v>
          </cell>
          <cell r="H10565" t="str">
            <v>JH</v>
          </cell>
          <cell r="I10565" t="str">
            <v>0030220 - CLARK INSURANCE</v>
          </cell>
        </row>
        <row r="10566">
          <cell r="A10566" t="str">
            <v>C63192IV</v>
          </cell>
          <cell r="B10566">
            <v>42185</v>
          </cell>
          <cell r="C10566" t="str">
            <v>C63192</v>
          </cell>
          <cell r="D10566" t="str">
            <v>Timberland Trucking Company</v>
          </cell>
          <cell r="E10566" t="str">
            <v>ME</v>
          </cell>
          <cell r="F10566" t="str">
            <v>P1</v>
          </cell>
          <cell r="G10566" t="str">
            <v>SMALL</v>
          </cell>
          <cell r="H10566" t="str">
            <v>IV</v>
          </cell>
          <cell r="I10566" t="str">
            <v>0030175 - F A PEABODY COMPANY</v>
          </cell>
        </row>
        <row r="10567">
          <cell r="A10567" t="str">
            <v>C63193IV</v>
          </cell>
          <cell r="B10567">
            <v>42185</v>
          </cell>
          <cell r="C10567" t="str">
            <v>C63193</v>
          </cell>
          <cell r="D10567" t="str">
            <v>Galbraith Family Medicine, LLC</v>
          </cell>
          <cell r="E10567" t="str">
            <v>ME</v>
          </cell>
          <cell r="F10567" t="str">
            <v>P1</v>
          </cell>
          <cell r="G10567" t="str">
            <v>SMALL</v>
          </cell>
          <cell r="H10567" t="str">
            <v>IV</v>
          </cell>
          <cell r="I10567" t="str">
            <v>0030243 - SBIA STRATEGIC BENEFIT &amp;</v>
          </cell>
        </row>
        <row r="10568">
          <cell r="A10568" t="str">
            <v>C63194IV</v>
          </cell>
          <cell r="B10568">
            <v>42185</v>
          </cell>
          <cell r="C10568" t="str">
            <v>C63194</v>
          </cell>
          <cell r="D10568" t="str">
            <v>The Telling Room</v>
          </cell>
          <cell r="E10568" t="str">
            <v>ME</v>
          </cell>
          <cell r="F10568" t="str">
            <v>P1</v>
          </cell>
          <cell r="G10568" t="str">
            <v>SMALL</v>
          </cell>
          <cell r="H10568" t="str">
            <v>IV</v>
          </cell>
          <cell r="I10568" t="str">
            <v>0030233 - UIG FINANCIAL LLC</v>
          </cell>
        </row>
        <row r="10569">
          <cell r="A10569" t="str">
            <v>C63195IH</v>
          </cell>
          <cell r="B10569">
            <v>42185</v>
          </cell>
          <cell r="C10569" t="str">
            <v>C63195</v>
          </cell>
          <cell r="D10569" t="str">
            <v>Maine Market Refrigeration LLC</v>
          </cell>
          <cell r="E10569" t="str">
            <v>ME</v>
          </cell>
          <cell r="F10569" t="str">
            <v>P1</v>
          </cell>
          <cell r="G10569" t="str">
            <v>SMALL</v>
          </cell>
          <cell r="H10569" t="str">
            <v>IH</v>
          </cell>
          <cell r="I10569" t="str">
            <v>0030213 - ACADIA BENEFITS INC</v>
          </cell>
        </row>
        <row r="10570">
          <cell r="A10570" t="str">
            <v>C63196IV</v>
          </cell>
          <cell r="B10570">
            <v>42185</v>
          </cell>
          <cell r="C10570" t="str">
            <v>C63196</v>
          </cell>
          <cell r="D10570" t="str">
            <v>Syncopation Software, Inc.</v>
          </cell>
          <cell r="E10570" t="str">
            <v>ME</v>
          </cell>
          <cell r="F10570" t="str">
            <v>P1</v>
          </cell>
          <cell r="G10570" t="str">
            <v>SMALL</v>
          </cell>
          <cell r="H10570" t="str">
            <v>IV</v>
          </cell>
          <cell r="I10570" t="str">
            <v>0030253 - CLARK INSURANCE</v>
          </cell>
        </row>
        <row r="10571">
          <cell r="A10571" t="str">
            <v>C63198IH</v>
          </cell>
          <cell r="B10571">
            <v>42185</v>
          </cell>
          <cell r="C10571" t="str">
            <v>C63198</v>
          </cell>
          <cell r="D10571" t="str">
            <v>Connector Small Group</v>
          </cell>
          <cell r="E10571" t="str">
            <v>MA</v>
          </cell>
          <cell r="F10571" t="str">
            <v>P1</v>
          </cell>
          <cell r="G10571" t="str">
            <v>BEXP</v>
          </cell>
          <cell r="H10571" t="str">
            <v>IH</v>
          </cell>
        </row>
        <row r="10572">
          <cell r="A10572" t="str">
            <v>C63198IV</v>
          </cell>
          <cell r="B10572">
            <v>42185</v>
          </cell>
          <cell r="C10572" t="str">
            <v>C63198</v>
          </cell>
          <cell r="D10572" t="str">
            <v>Connector Small Group</v>
          </cell>
          <cell r="E10572" t="str">
            <v>MA</v>
          </cell>
          <cell r="F10572" t="str">
            <v>P1</v>
          </cell>
          <cell r="G10572" t="str">
            <v>BEXP</v>
          </cell>
          <cell r="H10572" t="str">
            <v>IV</v>
          </cell>
        </row>
        <row r="10573">
          <cell r="A10573" t="str">
            <v>C63198JA</v>
          </cell>
          <cell r="B10573">
            <v>42185</v>
          </cell>
          <cell r="C10573" t="str">
            <v>C63198</v>
          </cell>
          <cell r="D10573" t="str">
            <v>Connector Small Group</v>
          </cell>
          <cell r="E10573" t="str">
            <v>MA</v>
          </cell>
          <cell r="F10573" t="str">
            <v>P1</v>
          </cell>
          <cell r="G10573" t="str">
            <v>BEXP</v>
          </cell>
          <cell r="H10573" t="str">
            <v>JA</v>
          </cell>
        </row>
        <row r="10574">
          <cell r="A10574" t="str">
            <v>C63198JH</v>
          </cell>
          <cell r="B10574">
            <v>42185</v>
          </cell>
          <cell r="C10574" t="str">
            <v>C63198</v>
          </cell>
          <cell r="D10574" t="str">
            <v>Connector Small Group</v>
          </cell>
          <cell r="E10574" t="str">
            <v>MA</v>
          </cell>
          <cell r="F10574" t="str">
            <v>P1</v>
          </cell>
          <cell r="G10574" t="str">
            <v>BEXP</v>
          </cell>
          <cell r="H10574" t="str">
            <v>JH</v>
          </cell>
        </row>
        <row r="10575">
          <cell r="A10575" t="str">
            <v>C63199IH</v>
          </cell>
          <cell r="B10575">
            <v>42185</v>
          </cell>
          <cell r="C10575" t="str">
            <v>C63199</v>
          </cell>
          <cell r="D10575" t="str">
            <v>Connector NG billed by Exchange</v>
          </cell>
          <cell r="E10575" t="str">
            <v>MA</v>
          </cell>
          <cell r="F10575" t="str">
            <v>P1</v>
          </cell>
          <cell r="G10575" t="str">
            <v>CONN</v>
          </cell>
          <cell r="H10575" t="str">
            <v>IH</v>
          </cell>
        </row>
        <row r="10576">
          <cell r="A10576" t="str">
            <v>C63199IV</v>
          </cell>
          <cell r="B10576">
            <v>42185</v>
          </cell>
          <cell r="C10576" t="str">
            <v>C63199</v>
          </cell>
          <cell r="D10576" t="str">
            <v>Connector NG billed by Exchange</v>
          </cell>
          <cell r="E10576" t="str">
            <v>MA</v>
          </cell>
          <cell r="F10576" t="str">
            <v>P1</v>
          </cell>
          <cell r="G10576" t="str">
            <v>CONN</v>
          </cell>
          <cell r="H10576" t="str">
            <v>IV</v>
          </cell>
        </row>
        <row r="10577">
          <cell r="A10577" t="str">
            <v>C63199JA</v>
          </cell>
          <cell r="B10577">
            <v>42185</v>
          </cell>
          <cell r="C10577" t="str">
            <v>C63199</v>
          </cell>
          <cell r="D10577" t="str">
            <v>Connector NG billed by Exchange</v>
          </cell>
          <cell r="E10577" t="str">
            <v>MA</v>
          </cell>
          <cell r="F10577" t="str">
            <v>P1</v>
          </cell>
          <cell r="G10577" t="str">
            <v>CONN</v>
          </cell>
          <cell r="H10577" t="str">
            <v>JA</v>
          </cell>
        </row>
        <row r="10578">
          <cell r="A10578" t="str">
            <v>C63199JH</v>
          </cell>
          <cell r="B10578">
            <v>42185</v>
          </cell>
          <cell r="C10578" t="str">
            <v>C63199</v>
          </cell>
          <cell r="D10578" t="str">
            <v>Connector NG billed by Exchange</v>
          </cell>
          <cell r="E10578" t="str">
            <v>MA</v>
          </cell>
          <cell r="F10578" t="str">
            <v>P1</v>
          </cell>
          <cell r="G10578" t="str">
            <v>CONN</v>
          </cell>
          <cell r="H10578" t="str">
            <v>JH</v>
          </cell>
        </row>
        <row r="10579">
          <cell r="A10579" t="str">
            <v>C63201JH</v>
          </cell>
          <cell r="B10579">
            <v>42185</v>
          </cell>
          <cell r="C10579" t="str">
            <v>C63201</v>
          </cell>
          <cell r="D10579" t="str">
            <v>Home Construction Inc</v>
          </cell>
          <cell r="E10579" t="str">
            <v>ME</v>
          </cell>
          <cell r="F10579" t="str">
            <v>P1</v>
          </cell>
          <cell r="G10579" t="str">
            <v>SMALL</v>
          </cell>
          <cell r="H10579" t="str">
            <v>JH</v>
          </cell>
          <cell r="I10579" t="str">
            <v>0030224 - CLARK INSURANCE</v>
          </cell>
        </row>
        <row r="10580">
          <cell r="A10580" t="str">
            <v>C63203PO</v>
          </cell>
          <cell r="B10580">
            <v>42185</v>
          </cell>
          <cell r="C10580" t="str">
            <v>C63203</v>
          </cell>
          <cell r="D10580" t="str">
            <v>RV Doctors</v>
          </cell>
          <cell r="E10580" t="str">
            <v>ME</v>
          </cell>
          <cell r="F10580" t="str">
            <v>P1</v>
          </cell>
          <cell r="G10580" t="str">
            <v>SMALL</v>
          </cell>
          <cell r="H10580" t="str">
            <v>PO</v>
          </cell>
          <cell r="I10580" t="str">
            <v>0030174 - HIRST ASSOCIATES</v>
          </cell>
        </row>
        <row r="10581">
          <cell r="A10581" t="str">
            <v>C63204IH</v>
          </cell>
          <cell r="B10581">
            <v>42185</v>
          </cell>
          <cell r="C10581" t="str">
            <v>C63204</v>
          </cell>
          <cell r="D10581" t="str">
            <v>Allergy &amp; Asthma Associates of Maine</v>
          </cell>
          <cell r="E10581" t="str">
            <v>ME</v>
          </cell>
          <cell r="F10581" t="str">
            <v>P1</v>
          </cell>
          <cell r="G10581" t="str">
            <v>SMALL</v>
          </cell>
          <cell r="H10581" t="str">
            <v>IH</v>
          </cell>
          <cell r="I10581" t="str">
            <v>0030218 - SBIA STRATEGIC BENEFIT &amp;</v>
          </cell>
        </row>
        <row r="10582">
          <cell r="A10582" t="str">
            <v>C63204IV</v>
          </cell>
          <cell r="B10582">
            <v>42185</v>
          </cell>
          <cell r="C10582" t="str">
            <v>C63204</v>
          </cell>
          <cell r="D10582" t="str">
            <v>Allergy &amp; Asthma Associates of Maine</v>
          </cell>
          <cell r="E10582" t="str">
            <v>ME</v>
          </cell>
          <cell r="F10582" t="str">
            <v>P1</v>
          </cell>
          <cell r="G10582" t="str">
            <v>SMALL</v>
          </cell>
          <cell r="H10582" t="str">
            <v>IV</v>
          </cell>
          <cell r="I10582" t="str">
            <v>0030218 - SBIA STRATEGIC BENEFIT &amp;</v>
          </cell>
        </row>
        <row r="10583">
          <cell r="A10583" t="str">
            <v>C63207IV</v>
          </cell>
          <cell r="B10583">
            <v>42185</v>
          </cell>
          <cell r="C10583" t="str">
            <v>C63207</v>
          </cell>
          <cell r="D10583" t="str">
            <v>Town &amp; Country Mobile Home Village</v>
          </cell>
          <cell r="E10583" t="str">
            <v>ME</v>
          </cell>
          <cell r="F10583" t="str">
            <v>P1</v>
          </cell>
          <cell r="G10583" t="str">
            <v>SMALL</v>
          </cell>
          <cell r="H10583" t="str">
            <v>IV</v>
          </cell>
          <cell r="I10583" t="str">
            <v>0030245 - BUSINESS INSURANCE AGENCY</v>
          </cell>
        </row>
        <row r="10584">
          <cell r="A10584" t="str">
            <v>C63210IH</v>
          </cell>
          <cell r="B10584">
            <v>42185</v>
          </cell>
          <cell r="C10584" t="str">
            <v>C63210</v>
          </cell>
          <cell r="D10584" t="str">
            <v>United Way of Mid Coast Maine</v>
          </cell>
          <cell r="E10584" t="str">
            <v>ME</v>
          </cell>
          <cell r="F10584" t="str">
            <v>P1</v>
          </cell>
          <cell r="G10584" t="str">
            <v>SMALL</v>
          </cell>
          <cell r="H10584" t="str">
            <v>IH</v>
          </cell>
          <cell r="I10584" t="str">
            <v>0031807 - GRAFFAM INSURANCE GROUP LLC</v>
          </cell>
        </row>
        <row r="10585">
          <cell r="A10585" t="str">
            <v>C63211JM</v>
          </cell>
          <cell r="B10585">
            <v>42185</v>
          </cell>
          <cell r="C10585" t="str">
            <v>C63211</v>
          </cell>
          <cell r="D10585" t="str">
            <v>More Than Wheels Inc</v>
          </cell>
          <cell r="E10585" t="str">
            <v>NH</v>
          </cell>
          <cell r="F10585" t="str">
            <v>P1</v>
          </cell>
          <cell r="G10585" t="str">
            <v>SMALL</v>
          </cell>
          <cell r="H10585" t="str">
            <v>JM</v>
          </cell>
          <cell r="I10585" t="str">
            <v>0030238 - ROWLEY AGENCY INC</v>
          </cell>
        </row>
        <row r="10586">
          <cell r="A10586" t="str">
            <v>C63215IH</v>
          </cell>
          <cell r="B10586">
            <v>42185</v>
          </cell>
          <cell r="C10586" t="str">
            <v>C63215</v>
          </cell>
          <cell r="D10586" t="str">
            <v>Pathways Healthcare LLC</v>
          </cell>
          <cell r="E10586" t="str">
            <v>MA</v>
          </cell>
          <cell r="F10586" t="str">
            <v>P1</v>
          </cell>
          <cell r="G10586" t="str">
            <v>SMALL</v>
          </cell>
          <cell r="H10586" t="str">
            <v>IH</v>
          </cell>
          <cell r="I10586" t="str">
            <v>0030874 - PAYCHEX AGENCY INC</v>
          </cell>
        </row>
        <row r="10587">
          <cell r="A10587" t="str">
            <v>C63216IH</v>
          </cell>
          <cell r="B10587">
            <v>42185</v>
          </cell>
          <cell r="C10587" t="str">
            <v>C63216</v>
          </cell>
          <cell r="D10587" t="str">
            <v>Preservation Timber Framing, Inc.</v>
          </cell>
          <cell r="E10587" t="str">
            <v>ME</v>
          </cell>
          <cell r="F10587" t="str">
            <v>P1</v>
          </cell>
          <cell r="G10587" t="str">
            <v>SMALL</v>
          </cell>
          <cell r="H10587" t="str">
            <v>IH</v>
          </cell>
          <cell r="I10587" t="str">
            <v>0030401 - NORTHERN GROUP BENEFITS LLC</v>
          </cell>
        </row>
        <row r="10588">
          <cell r="A10588" t="str">
            <v>C63217IV</v>
          </cell>
          <cell r="B10588">
            <v>42185</v>
          </cell>
          <cell r="C10588" t="str">
            <v>C63217</v>
          </cell>
          <cell r="D10588" t="str">
            <v>Barton Insurance Agency Inc</v>
          </cell>
          <cell r="E10588" t="str">
            <v>NH</v>
          </cell>
          <cell r="F10588" t="str">
            <v>P1</v>
          </cell>
          <cell r="G10588" t="str">
            <v>SMALL</v>
          </cell>
          <cell r="H10588" t="str">
            <v>IV</v>
          </cell>
          <cell r="I10588" t="str">
            <v>0030271 - NEW ENGLAND EMPLOYEE BENEFITS COUNCIL</v>
          </cell>
        </row>
        <row r="10589">
          <cell r="A10589" t="str">
            <v>C63218IH</v>
          </cell>
          <cell r="B10589">
            <v>42185</v>
          </cell>
          <cell r="C10589" t="str">
            <v>C63218</v>
          </cell>
          <cell r="D10589" t="str">
            <v>NHIT - Town of Colebrook</v>
          </cell>
          <cell r="E10589" t="str">
            <v>NH</v>
          </cell>
          <cell r="F10589" t="str">
            <v>ASO</v>
          </cell>
          <cell r="G10589" t="str">
            <v>NHIT</v>
          </cell>
          <cell r="H10589" t="str">
            <v>IH</v>
          </cell>
        </row>
        <row r="10590">
          <cell r="A10590" t="str">
            <v>C63220IH</v>
          </cell>
          <cell r="B10590">
            <v>42185</v>
          </cell>
          <cell r="C10590" t="str">
            <v>C63220</v>
          </cell>
          <cell r="D10590" t="str">
            <v>L/A Public Theater Inc</v>
          </cell>
          <cell r="E10590" t="str">
            <v>ME</v>
          </cell>
          <cell r="F10590" t="str">
            <v>P1</v>
          </cell>
          <cell r="G10590" t="str">
            <v>SMALL</v>
          </cell>
          <cell r="H10590" t="str">
            <v>IH</v>
          </cell>
          <cell r="I10590" t="str">
            <v>0035317 - BUSINESS INSURANCE AGENCY</v>
          </cell>
        </row>
        <row r="10591">
          <cell r="A10591" t="str">
            <v>C63223IV</v>
          </cell>
          <cell r="B10591">
            <v>42185</v>
          </cell>
          <cell r="C10591" t="str">
            <v>C63223</v>
          </cell>
          <cell r="D10591" t="str">
            <v>Bigelow Investment Advisors</v>
          </cell>
          <cell r="E10591" t="str">
            <v>ME</v>
          </cell>
          <cell r="F10591" t="str">
            <v>P1</v>
          </cell>
          <cell r="G10591" t="str">
            <v>SMALL</v>
          </cell>
          <cell r="H10591" t="str">
            <v>IV</v>
          </cell>
          <cell r="I10591" t="str">
            <v>0030383 - COMMUNITY BANKS INSURANCE AGENCY</v>
          </cell>
        </row>
        <row r="10592">
          <cell r="A10592" t="str">
            <v>C63228IV</v>
          </cell>
          <cell r="B10592">
            <v>42185</v>
          </cell>
          <cell r="C10592" t="str">
            <v>C63228</v>
          </cell>
          <cell r="D10592" t="str">
            <v>BillowHouse</v>
          </cell>
          <cell r="E10592" t="str">
            <v>ME</v>
          </cell>
          <cell r="F10592" t="str">
            <v>P1</v>
          </cell>
          <cell r="G10592" t="str">
            <v>SMALL</v>
          </cell>
          <cell r="H10592" t="str">
            <v>IV</v>
          </cell>
          <cell r="I10592" t="str">
            <v>0030407 - BUSINESS INSURANCE AGENCY</v>
          </cell>
        </row>
        <row r="10593">
          <cell r="A10593" t="str">
            <v>C63229IA</v>
          </cell>
          <cell r="B10593">
            <v>42185</v>
          </cell>
          <cell r="C10593" t="str">
            <v>C63229</v>
          </cell>
          <cell r="D10593" t="str">
            <v>D &amp; S Entertainment LLC</v>
          </cell>
          <cell r="E10593" t="str">
            <v>MA</v>
          </cell>
          <cell r="F10593" t="str">
            <v>P1</v>
          </cell>
          <cell r="G10593" t="str">
            <v>SMALL</v>
          </cell>
          <cell r="H10593" t="str">
            <v>IA</v>
          </cell>
          <cell r="I10593" t="str">
            <v>0030422 - KAPLAN, ELLEN A</v>
          </cell>
        </row>
        <row r="10594">
          <cell r="A10594" t="str">
            <v>C63231IH</v>
          </cell>
          <cell r="B10594">
            <v>42185</v>
          </cell>
          <cell r="C10594" t="str">
            <v>C63231</v>
          </cell>
          <cell r="D10594" t="str">
            <v>Boston Neuropsychological Services</v>
          </cell>
          <cell r="E10594" t="str">
            <v>MA</v>
          </cell>
          <cell r="F10594" t="str">
            <v>P1</v>
          </cell>
          <cell r="G10594" t="str">
            <v>SMALL</v>
          </cell>
          <cell r="H10594" t="str">
            <v>IH</v>
          </cell>
          <cell r="I10594" t="str">
            <v>0030419 - LUCIER, MARK B</v>
          </cell>
        </row>
        <row r="10595">
          <cell r="A10595" t="str">
            <v>C63231JA</v>
          </cell>
          <cell r="B10595">
            <v>42185</v>
          </cell>
          <cell r="C10595" t="str">
            <v>C63231</v>
          </cell>
          <cell r="D10595" t="str">
            <v>Boston Neuropsychological Services</v>
          </cell>
          <cell r="E10595" t="str">
            <v>MA</v>
          </cell>
          <cell r="F10595" t="str">
            <v>P1</v>
          </cell>
          <cell r="G10595" t="str">
            <v>SMALL</v>
          </cell>
          <cell r="H10595" t="str">
            <v>JA</v>
          </cell>
          <cell r="I10595" t="str">
            <v>0030419 - LUCIER, MARK B</v>
          </cell>
        </row>
        <row r="10596">
          <cell r="A10596" t="str">
            <v>C63232PO</v>
          </cell>
          <cell r="B10596">
            <v>42185</v>
          </cell>
          <cell r="C10596" t="str">
            <v>C63232</v>
          </cell>
          <cell r="D10596" t="str">
            <v>Able Home Health</v>
          </cell>
          <cell r="E10596" t="str">
            <v>ME</v>
          </cell>
          <cell r="F10596" t="str">
            <v>P1</v>
          </cell>
          <cell r="G10596" t="str">
            <v>SMALL</v>
          </cell>
          <cell r="H10596" t="str">
            <v>PO</v>
          </cell>
          <cell r="I10596" t="str">
            <v>0030404 - LMR INSURANCE INC</v>
          </cell>
        </row>
        <row r="10597">
          <cell r="A10597" t="str">
            <v>C63233IH</v>
          </cell>
          <cell r="B10597">
            <v>42185</v>
          </cell>
          <cell r="C10597" t="str">
            <v>C63233</v>
          </cell>
          <cell r="D10597" t="str">
            <v>Eastern Tire Services Inc</v>
          </cell>
          <cell r="E10597" t="str">
            <v>ME</v>
          </cell>
          <cell r="F10597" t="str">
            <v>P1</v>
          </cell>
          <cell r="G10597" t="str">
            <v>SMALL</v>
          </cell>
          <cell r="H10597" t="str">
            <v>IH</v>
          </cell>
          <cell r="I10597" t="str">
            <v>0030370 - NEW ENGLAND FINANCIAL SERVICES</v>
          </cell>
        </row>
        <row r="10598">
          <cell r="A10598" t="str">
            <v>C63233IV</v>
          </cell>
          <cell r="B10598">
            <v>42185</v>
          </cell>
          <cell r="C10598" t="str">
            <v>C63233</v>
          </cell>
          <cell r="D10598" t="str">
            <v>Eastern Tire Services Inc</v>
          </cell>
          <cell r="E10598" t="str">
            <v>ME</v>
          </cell>
          <cell r="F10598" t="str">
            <v>P1</v>
          </cell>
          <cell r="G10598" t="str">
            <v>SMALL</v>
          </cell>
          <cell r="H10598" t="str">
            <v>IV</v>
          </cell>
          <cell r="I10598" t="str">
            <v>0030370 - NEW ENGLAND FINANCIAL SERVICES</v>
          </cell>
        </row>
        <row r="10599">
          <cell r="A10599" t="str">
            <v>C63234IH</v>
          </cell>
          <cell r="B10599">
            <v>42185</v>
          </cell>
          <cell r="C10599" t="str">
            <v>C63234</v>
          </cell>
          <cell r="D10599" t="str">
            <v>Above and Beyond, LLC</v>
          </cell>
          <cell r="E10599" t="str">
            <v>ME</v>
          </cell>
          <cell r="F10599" t="str">
            <v>P1</v>
          </cell>
          <cell r="G10599" t="str">
            <v>SMALL</v>
          </cell>
          <cell r="H10599" t="str">
            <v>IH</v>
          </cell>
          <cell r="I10599" t="str">
            <v>0035330 - BUSINESS INSURANCE AGENCY</v>
          </cell>
        </row>
        <row r="10600">
          <cell r="A10600" t="str">
            <v>C63234IV</v>
          </cell>
          <cell r="B10600">
            <v>42185</v>
          </cell>
          <cell r="C10600" t="str">
            <v>C63234</v>
          </cell>
          <cell r="D10600" t="str">
            <v>Above and Beyond, LLC</v>
          </cell>
          <cell r="E10600" t="str">
            <v>ME</v>
          </cell>
          <cell r="F10600" t="str">
            <v>P1</v>
          </cell>
          <cell r="G10600" t="str">
            <v>SMALL</v>
          </cell>
          <cell r="H10600" t="str">
            <v>IV</v>
          </cell>
          <cell r="I10600" t="str">
            <v>0035330 - BUSINESS INSURANCE AGENCY</v>
          </cell>
        </row>
        <row r="10601">
          <cell r="A10601" t="str">
            <v>C63236JM</v>
          </cell>
          <cell r="B10601">
            <v>42185</v>
          </cell>
          <cell r="C10601" t="str">
            <v>C63236</v>
          </cell>
          <cell r="D10601" t="str">
            <v>Popovers on the Square LLC</v>
          </cell>
          <cell r="E10601" t="str">
            <v>NH</v>
          </cell>
          <cell r="F10601" t="str">
            <v>P1</v>
          </cell>
          <cell r="G10601" t="str">
            <v>SMALL</v>
          </cell>
          <cell r="H10601" t="str">
            <v>JM</v>
          </cell>
          <cell r="I10601" t="str">
            <v>0034796 - NEW ENGLAND EMPLOYEE BENEFITS COUNCIL</v>
          </cell>
        </row>
        <row r="10602">
          <cell r="A10602" t="str">
            <v>C63237JM</v>
          </cell>
          <cell r="B10602">
            <v>42185</v>
          </cell>
          <cell r="C10602" t="str">
            <v>C63237</v>
          </cell>
          <cell r="D10602" t="str">
            <v>Richard D Bartlett &amp; Associates LLC</v>
          </cell>
          <cell r="E10602" t="str">
            <v>NH</v>
          </cell>
          <cell r="F10602" t="str">
            <v>P1</v>
          </cell>
          <cell r="G10602" t="str">
            <v>SMALL</v>
          </cell>
          <cell r="H10602" t="str">
            <v>JM</v>
          </cell>
          <cell r="I10602" t="str">
            <v>0030343 - NEW ENGLAND EMPLOYEE BENEFITS COUNCIL</v>
          </cell>
        </row>
        <row r="10603">
          <cell r="A10603" t="str">
            <v>C63238IV</v>
          </cell>
          <cell r="B10603">
            <v>42185</v>
          </cell>
          <cell r="C10603" t="str">
            <v>C63238</v>
          </cell>
          <cell r="D10603" t="str">
            <v>Sentient Decision Science Inc</v>
          </cell>
          <cell r="E10603" t="str">
            <v>NH</v>
          </cell>
          <cell r="F10603" t="str">
            <v>P1</v>
          </cell>
          <cell r="G10603" t="str">
            <v>SMALL</v>
          </cell>
          <cell r="H10603" t="str">
            <v>IV</v>
          </cell>
          <cell r="I10603" t="str">
            <v>0030353 - AFFORDABLE HEALTH SOLUTIONS</v>
          </cell>
        </row>
        <row r="10604">
          <cell r="A10604" t="str">
            <v>C63238JM</v>
          </cell>
          <cell r="B10604">
            <v>42185</v>
          </cell>
          <cell r="C10604" t="str">
            <v>C63238</v>
          </cell>
          <cell r="D10604" t="str">
            <v>Sentient Decision Science Inc</v>
          </cell>
          <cell r="E10604" t="str">
            <v>NH</v>
          </cell>
          <cell r="F10604" t="str">
            <v>P1</v>
          </cell>
          <cell r="G10604" t="str">
            <v>SMALL</v>
          </cell>
          <cell r="H10604" t="str">
            <v>JM</v>
          </cell>
          <cell r="I10604" t="str">
            <v>0030353 - AFFORDABLE HEALTH SOLUTIONS</v>
          </cell>
        </row>
        <row r="10605">
          <cell r="A10605" t="str">
            <v>C63238JN</v>
          </cell>
          <cell r="B10605">
            <v>42185</v>
          </cell>
          <cell r="C10605" t="str">
            <v>C63238</v>
          </cell>
          <cell r="D10605" t="str">
            <v>Sentient Decision Science Inc</v>
          </cell>
          <cell r="E10605" t="str">
            <v>NH</v>
          </cell>
          <cell r="F10605" t="str">
            <v>P1</v>
          </cell>
          <cell r="G10605" t="str">
            <v>SMALL</v>
          </cell>
          <cell r="H10605" t="str">
            <v>JN</v>
          </cell>
          <cell r="I10605" t="str">
            <v>0030353 - AFFORDABLE HEALTH SOLUTIONS</v>
          </cell>
        </row>
        <row r="10606">
          <cell r="A10606" t="str">
            <v>C63239IH</v>
          </cell>
          <cell r="B10606">
            <v>42185</v>
          </cell>
          <cell r="C10606" t="str">
            <v>C63239</v>
          </cell>
          <cell r="D10606" t="str">
            <v>Common Census Inc</v>
          </cell>
          <cell r="E10606" t="str">
            <v>ME</v>
          </cell>
          <cell r="F10606" t="str">
            <v>P1</v>
          </cell>
          <cell r="G10606" t="str">
            <v>SMALL</v>
          </cell>
          <cell r="H10606" t="str">
            <v>IH</v>
          </cell>
          <cell r="I10606" t="str">
            <v>0030316 - E A SCRIBNER INSURANCE AGENCY INC</v>
          </cell>
        </row>
        <row r="10607">
          <cell r="A10607" t="str">
            <v>C63239IV</v>
          </cell>
          <cell r="B10607">
            <v>42185</v>
          </cell>
          <cell r="C10607" t="str">
            <v>C63239</v>
          </cell>
          <cell r="D10607" t="str">
            <v>Common Census Inc</v>
          </cell>
          <cell r="E10607" t="str">
            <v>ME</v>
          </cell>
          <cell r="F10607" t="str">
            <v>P1</v>
          </cell>
          <cell r="G10607" t="str">
            <v>SMALL</v>
          </cell>
          <cell r="H10607" t="str">
            <v>IV</v>
          </cell>
          <cell r="I10607" t="str">
            <v>0030316 - E A SCRIBNER INSURANCE AGENCY INC</v>
          </cell>
        </row>
        <row r="10608">
          <cell r="A10608" t="str">
            <v>C63241JH</v>
          </cell>
          <cell r="B10608">
            <v>42185</v>
          </cell>
          <cell r="C10608" t="str">
            <v>C63241</v>
          </cell>
          <cell r="D10608" t="str">
            <v>Scott A. Lindsay &amp; Associates</v>
          </cell>
          <cell r="E10608" t="str">
            <v>ME</v>
          </cell>
          <cell r="F10608" t="str">
            <v>P1</v>
          </cell>
          <cell r="G10608" t="str">
            <v>SMALL</v>
          </cell>
          <cell r="H10608" t="str">
            <v>JH</v>
          </cell>
          <cell r="I10608" t="str">
            <v>0030421 - CGI EMPLOYEE BENEFITS GROUP</v>
          </cell>
        </row>
        <row r="10609">
          <cell r="A10609" t="str">
            <v>C63242IH</v>
          </cell>
          <cell r="B10609">
            <v>42185</v>
          </cell>
          <cell r="C10609" t="str">
            <v>C63242</v>
          </cell>
          <cell r="D10609" t="str">
            <v>Guardian Healthcare LLC</v>
          </cell>
          <cell r="E10609" t="str">
            <v>MA</v>
          </cell>
          <cell r="F10609" t="str">
            <v>P1</v>
          </cell>
          <cell r="G10609" t="str">
            <v>SMALL</v>
          </cell>
          <cell r="H10609" t="str">
            <v>IH</v>
          </cell>
          <cell r="I10609" t="str">
            <v>0030564 - EASTERN BENEFITS GROUP</v>
          </cell>
        </row>
        <row r="10610">
          <cell r="A10610" t="str">
            <v>C63243IV</v>
          </cell>
          <cell r="B10610">
            <v>42185</v>
          </cell>
          <cell r="C10610" t="str">
            <v>C63243</v>
          </cell>
          <cell r="D10610" t="str">
            <v>Steele Street Capital LLC</v>
          </cell>
          <cell r="E10610" t="str">
            <v>ME</v>
          </cell>
          <cell r="F10610" t="str">
            <v>P1</v>
          </cell>
          <cell r="G10610" t="str">
            <v>SMALL</v>
          </cell>
          <cell r="H10610" t="str">
            <v>IV</v>
          </cell>
          <cell r="I10610" t="str">
            <v>0030423 - JACOBSOHN, MARK S</v>
          </cell>
        </row>
        <row r="10611">
          <cell r="A10611" t="str">
            <v>C63245IV</v>
          </cell>
          <cell r="B10611">
            <v>42185</v>
          </cell>
          <cell r="C10611" t="str">
            <v>C63245</v>
          </cell>
          <cell r="D10611" t="str">
            <v>R D Marketing Group Inc</v>
          </cell>
          <cell r="E10611" t="str">
            <v>NH</v>
          </cell>
          <cell r="F10611" t="str">
            <v>P1</v>
          </cell>
          <cell r="G10611" t="str">
            <v>SMALL</v>
          </cell>
          <cell r="H10611" t="str">
            <v>IV</v>
          </cell>
          <cell r="I10611" t="str">
            <v>0035554 - FIRST BENEFITS INC</v>
          </cell>
        </row>
        <row r="10612">
          <cell r="A10612" t="str">
            <v>C63246JM</v>
          </cell>
          <cell r="B10612">
            <v>42185</v>
          </cell>
          <cell r="C10612" t="str">
            <v>C63246</v>
          </cell>
          <cell r="D10612" t="str">
            <v>Marshall Hospitality Holdings LLC</v>
          </cell>
          <cell r="E10612" t="str">
            <v>NH</v>
          </cell>
          <cell r="F10612" t="str">
            <v>P1</v>
          </cell>
          <cell r="G10612" t="str">
            <v>SMALL</v>
          </cell>
          <cell r="H10612" t="str">
            <v>JM</v>
          </cell>
          <cell r="I10612" t="str">
            <v>0030403 - SENTINEL INSURANCE GROUP LLC N H</v>
          </cell>
        </row>
        <row r="10613">
          <cell r="A10613" t="str">
            <v>C63247JM</v>
          </cell>
          <cell r="B10613">
            <v>42185</v>
          </cell>
          <cell r="C10613" t="str">
            <v>C63247</v>
          </cell>
          <cell r="D10613" t="str">
            <v>Elkridge Construction LLC</v>
          </cell>
          <cell r="E10613" t="str">
            <v>NH</v>
          </cell>
          <cell r="F10613" t="str">
            <v>P1</v>
          </cell>
          <cell r="G10613" t="str">
            <v>SMALL</v>
          </cell>
          <cell r="H10613" t="str">
            <v>JM</v>
          </cell>
          <cell r="I10613" t="str">
            <v>0030411 - DONOHUE JR, STEPHEN J</v>
          </cell>
        </row>
        <row r="10614">
          <cell r="A10614" t="str">
            <v>C63248IH</v>
          </cell>
          <cell r="B10614">
            <v>42185</v>
          </cell>
          <cell r="C10614" t="str">
            <v>C63248</v>
          </cell>
          <cell r="D10614" t="str">
            <v>M.H. Humphrey &amp; Sons Inc.</v>
          </cell>
          <cell r="E10614" t="str">
            <v>ME</v>
          </cell>
          <cell r="F10614" t="str">
            <v>P1</v>
          </cell>
          <cell r="G10614" t="str">
            <v>SMALL</v>
          </cell>
          <cell r="H10614" t="str">
            <v>IH</v>
          </cell>
          <cell r="I10614" t="str">
            <v>0030380 - CLARK INSURANCE</v>
          </cell>
        </row>
        <row r="10615">
          <cell r="A10615" t="str">
            <v>C63249IV</v>
          </cell>
          <cell r="B10615">
            <v>42185</v>
          </cell>
          <cell r="C10615" t="str">
            <v>C63249</v>
          </cell>
          <cell r="D10615" t="str">
            <v>Smith Office Systems</v>
          </cell>
          <cell r="E10615" t="str">
            <v>ME</v>
          </cell>
          <cell r="F10615" t="str">
            <v>P1</v>
          </cell>
          <cell r="G10615" t="str">
            <v>SMALL</v>
          </cell>
          <cell r="H10615" t="str">
            <v>IV</v>
          </cell>
          <cell r="I10615" t="str">
            <v>0030371 - GAGNE, ROGER N</v>
          </cell>
        </row>
        <row r="10616">
          <cell r="A10616" t="str">
            <v>C63251JM</v>
          </cell>
          <cell r="B10616">
            <v>42185</v>
          </cell>
          <cell r="C10616" t="str">
            <v>C63251</v>
          </cell>
          <cell r="D10616" t="str">
            <v>Porter Office Machines Corporation</v>
          </cell>
          <cell r="E10616" t="str">
            <v>NH</v>
          </cell>
          <cell r="F10616" t="str">
            <v>P1</v>
          </cell>
          <cell r="G10616" t="str">
            <v>SMALL</v>
          </cell>
          <cell r="H10616" t="str">
            <v>JM</v>
          </cell>
          <cell r="I10616" t="str">
            <v>0030394 - MELCHER &amp; PRESCOTT AGENCY INC</v>
          </cell>
        </row>
        <row r="10617">
          <cell r="A10617" t="str">
            <v>C63253JH</v>
          </cell>
          <cell r="B10617">
            <v>42185</v>
          </cell>
          <cell r="C10617" t="str">
            <v>C63253</v>
          </cell>
          <cell r="D10617" t="str">
            <v>Travers Electric Inc</v>
          </cell>
          <cell r="E10617" t="str">
            <v>ME</v>
          </cell>
          <cell r="F10617" t="str">
            <v>P1</v>
          </cell>
          <cell r="G10617" t="str">
            <v>SMALL</v>
          </cell>
          <cell r="H10617" t="str">
            <v>JH</v>
          </cell>
          <cell r="I10617" t="str">
            <v>0030363 - KYES AGENCY</v>
          </cell>
        </row>
        <row r="10618">
          <cell r="A10618" t="str">
            <v>C63255JH</v>
          </cell>
          <cell r="B10618">
            <v>42185</v>
          </cell>
          <cell r="C10618" t="str">
            <v>C63255</v>
          </cell>
          <cell r="D10618" t="str">
            <v>Davic Inc</v>
          </cell>
          <cell r="E10618" t="str">
            <v>ME</v>
          </cell>
          <cell r="F10618" t="str">
            <v>P1</v>
          </cell>
          <cell r="G10618" t="str">
            <v>SMALL</v>
          </cell>
          <cell r="H10618" t="str">
            <v>JH</v>
          </cell>
          <cell r="I10618" t="str">
            <v>0030424 - CORE BENEFITS GROUP INC</v>
          </cell>
        </row>
        <row r="10619">
          <cell r="A10619" t="str">
            <v>C63256JH</v>
          </cell>
          <cell r="B10619">
            <v>42185</v>
          </cell>
          <cell r="C10619" t="str">
            <v>C63256</v>
          </cell>
          <cell r="D10619" t="str">
            <v>Daniel Roger Lalonde</v>
          </cell>
          <cell r="E10619" t="str">
            <v>ME</v>
          </cell>
          <cell r="F10619" t="str">
            <v>P1</v>
          </cell>
          <cell r="G10619" t="str">
            <v>SMALL</v>
          </cell>
          <cell r="H10619" t="str">
            <v>JH</v>
          </cell>
          <cell r="I10619" t="str">
            <v>0030418 - KYES AGENCY</v>
          </cell>
        </row>
        <row r="10620">
          <cell r="A10620" t="str">
            <v>C63257JH</v>
          </cell>
          <cell r="B10620">
            <v>42185</v>
          </cell>
          <cell r="C10620" t="str">
            <v>C63257</v>
          </cell>
          <cell r="D10620" t="str">
            <v>Roach Ruprecht Sanchez &amp; Bischoff PC</v>
          </cell>
          <cell r="E10620" t="str">
            <v>ME</v>
          </cell>
          <cell r="F10620" t="str">
            <v>P1</v>
          </cell>
          <cell r="G10620" t="str">
            <v>SMALL</v>
          </cell>
          <cell r="H10620" t="str">
            <v>JH</v>
          </cell>
          <cell r="I10620" t="str">
            <v>0030431 - NATIONAL WORKSITE BENEFIT GROUP</v>
          </cell>
        </row>
        <row r="10621">
          <cell r="A10621" t="str">
            <v>C63260IH</v>
          </cell>
          <cell r="B10621">
            <v>42185</v>
          </cell>
          <cell r="C10621" t="str">
            <v>C63260</v>
          </cell>
          <cell r="D10621" t="str">
            <v>DiPietro's Market, Inc.</v>
          </cell>
          <cell r="E10621" t="str">
            <v>ME</v>
          </cell>
          <cell r="F10621" t="str">
            <v>P1</v>
          </cell>
          <cell r="G10621" t="str">
            <v>SMALL</v>
          </cell>
          <cell r="H10621" t="str">
            <v>IH</v>
          </cell>
          <cell r="I10621" t="str">
            <v>0030366 - PLOURDE, CHARLES C</v>
          </cell>
        </row>
        <row r="10622">
          <cell r="A10622" t="str">
            <v>C63261IV</v>
          </cell>
          <cell r="B10622">
            <v>42185</v>
          </cell>
          <cell r="C10622" t="str">
            <v>C63261</v>
          </cell>
          <cell r="D10622" t="str">
            <v>Animal Hospital of South Gorham</v>
          </cell>
          <cell r="E10622" t="str">
            <v>ME</v>
          </cell>
          <cell r="F10622" t="str">
            <v>P1</v>
          </cell>
          <cell r="G10622" t="str">
            <v>SMALL</v>
          </cell>
          <cell r="H10622" t="str">
            <v>IV</v>
          </cell>
          <cell r="I10622" t="str">
            <v>0030396 - GAGNE, ROGER N</v>
          </cell>
        </row>
        <row r="10623">
          <cell r="A10623" t="str">
            <v>C63263IV</v>
          </cell>
          <cell r="B10623">
            <v>42185</v>
          </cell>
          <cell r="C10623" t="str">
            <v>C63263</v>
          </cell>
          <cell r="D10623" t="str">
            <v>DigitalMill</v>
          </cell>
          <cell r="E10623" t="str">
            <v>ME</v>
          </cell>
          <cell r="F10623" t="str">
            <v>P1</v>
          </cell>
          <cell r="G10623" t="str">
            <v>SMALL</v>
          </cell>
          <cell r="H10623" t="str">
            <v>IV</v>
          </cell>
          <cell r="I10623" t="str">
            <v>0030432 - CLARK INSURANCE</v>
          </cell>
        </row>
        <row r="10624">
          <cell r="A10624" t="str">
            <v>C63264JM</v>
          </cell>
          <cell r="B10624">
            <v>42185</v>
          </cell>
          <cell r="C10624" t="str">
            <v>C63264</v>
          </cell>
          <cell r="D10624" t="str">
            <v>Jason and Stephanie Raynor DMD</v>
          </cell>
          <cell r="E10624" t="str">
            <v>NH</v>
          </cell>
          <cell r="F10624" t="str">
            <v>P1</v>
          </cell>
          <cell r="G10624" t="str">
            <v>SMALL</v>
          </cell>
          <cell r="H10624" t="str">
            <v>JM</v>
          </cell>
          <cell r="I10624" t="str">
            <v>0030382 - INSURANCE PLANNING GROUP INC</v>
          </cell>
        </row>
        <row r="10625">
          <cell r="A10625" t="str">
            <v>C63265IH</v>
          </cell>
          <cell r="B10625">
            <v>42185</v>
          </cell>
          <cell r="C10625" t="str">
            <v>C63265</v>
          </cell>
          <cell r="D10625" t="str">
            <v>Mama's Italian Restaurant Inc</v>
          </cell>
          <cell r="E10625" t="str">
            <v>MA</v>
          </cell>
          <cell r="F10625" t="str">
            <v>P1</v>
          </cell>
          <cell r="G10625" t="str">
            <v>SMALL</v>
          </cell>
          <cell r="H10625" t="str">
            <v>IH</v>
          </cell>
          <cell r="I10625" t="str">
            <v>0030342 - LEFEBVRE, KENNETH M</v>
          </cell>
        </row>
        <row r="10626">
          <cell r="A10626" t="str">
            <v>C63269IA</v>
          </cell>
          <cell r="B10626">
            <v>42185</v>
          </cell>
          <cell r="C10626" t="str">
            <v>C63269</v>
          </cell>
          <cell r="D10626" t="str">
            <v>Thinking Phone Networks</v>
          </cell>
          <cell r="E10626" t="str">
            <v>MA</v>
          </cell>
          <cell r="F10626" t="str">
            <v>P1</v>
          </cell>
          <cell r="G10626" t="str">
            <v>CRC</v>
          </cell>
          <cell r="H10626" t="str">
            <v>IA</v>
          </cell>
          <cell r="I10626" t="str">
            <v>0034040 - PAYCHEX AGENCY INC</v>
          </cell>
        </row>
        <row r="10627">
          <cell r="A10627" t="str">
            <v>C63270JN</v>
          </cell>
          <cell r="B10627">
            <v>42185</v>
          </cell>
          <cell r="C10627" t="str">
            <v>C63270</v>
          </cell>
          <cell r="D10627" t="str">
            <v>Walker Winslow Group LLC</v>
          </cell>
          <cell r="E10627" t="str">
            <v>NH</v>
          </cell>
          <cell r="F10627" t="str">
            <v>P1</v>
          </cell>
          <cell r="G10627" t="str">
            <v>SMALL</v>
          </cell>
          <cell r="H10627" t="str">
            <v>JN</v>
          </cell>
          <cell r="I10627" t="str">
            <v>0030355 - LEAVITT, STEVEN M</v>
          </cell>
        </row>
        <row r="10628">
          <cell r="A10628" t="str">
            <v>C63271IH</v>
          </cell>
          <cell r="B10628">
            <v>42185</v>
          </cell>
          <cell r="C10628" t="str">
            <v>C63271</v>
          </cell>
          <cell r="D10628" t="str">
            <v>Owen Haskell Inc</v>
          </cell>
          <cell r="E10628" t="str">
            <v>ME</v>
          </cell>
          <cell r="F10628" t="str">
            <v>P1</v>
          </cell>
          <cell r="G10628" t="str">
            <v>SMALL</v>
          </cell>
          <cell r="H10628" t="str">
            <v>IH</v>
          </cell>
          <cell r="I10628" t="str">
            <v>0030958 - GRAFFAM INSURANCE GROUP LLC</v>
          </cell>
        </row>
        <row r="10629">
          <cell r="A10629" t="str">
            <v>C63272IH</v>
          </cell>
          <cell r="B10629">
            <v>42185</v>
          </cell>
          <cell r="C10629" t="str">
            <v>C63272</v>
          </cell>
          <cell r="D10629" t="str">
            <v>Varallo Orthodontics</v>
          </cell>
          <cell r="E10629" t="str">
            <v>MA</v>
          </cell>
          <cell r="F10629" t="str">
            <v>P1</v>
          </cell>
          <cell r="G10629" t="str">
            <v>SMALL</v>
          </cell>
          <cell r="H10629" t="str">
            <v>IH</v>
          </cell>
          <cell r="I10629" t="str">
            <v>0030399 - INTEGRATED INSURANCE SOLUTIONS LLC</v>
          </cell>
        </row>
        <row r="10630">
          <cell r="A10630" t="str">
            <v>C63273IH</v>
          </cell>
          <cell r="B10630">
            <v>42185</v>
          </cell>
          <cell r="C10630" t="str">
            <v>C63273</v>
          </cell>
          <cell r="D10630" t="str">
            <v>Progressions LLC</v>
          </cell>
          <cell r="E10630" t="str">
            <v>ME</v>
          </cell>
          <cell r="F10630" t="str">
            <v>P1</v>
          </cell>
          <cell r="G10630" t="str">
            <v>SMALL</v>
          </cell>
          <cell r="H10630" t="str">
            <v>IH</v>
          </cell>
          <cell r="I10630" t="str">
            <v>0030417 - PAYCHEX AGENCY INC</v>
          </cell>
        </row>
        <row r="10631">
          <cell r="A10631" t="str">
            <v>C63274IH</v>
          </cell>
          <cell r="B10631">
            <v>42185</v>
          </cell>
          <cell r="C10631" t="str">
            <v>C63274</v>
          </cell>
          <cell r="D10631" t="str">
            <v>Bob The Plumber Inc</v>
          </cell>
          <cell r="E10631" t="str">
            <v>ME</v>
          </cell>
          <cell r="F10631" t="str">
            <v>P1</v>
          </cell>
          <cell r="G10631" t="str">
            <v>SMALL</v>
          </cell>
          <cell r="H10631" t="str">
            <v>IH</v>
          </cell>
          <cell r="I10631" t="str">
            <v>0030430 - KYES AGENCY</v>
          </cell>
        </row>
        <row r="10632">
          <cell r="A10632" t="str">
            <v>C63278PO</v>
          </cell>
          <cell r="B10632">
            <v>42185</v>
          </cell>
          <cell r="C10632" t="str">
            <v>C63278</v>
          </cell>
          <cell r="D10632" t="str">
            <v>New England Denture Center</v>
          </cell>
          <cell r="E10632" t="str">
            <v>ME</v>
          </cell>
          <cell r="F10632" t="str">
            <v>P1</v>
          </cell>
          <cell r="G10632" t="str">
            <v>SMALL</v>
          </cell>
          <cell r="H10632" t="str">
            <v>PO</v>
          </cell>
          <cell r="I10632" t="str">
            <v>0030416 - CLARK INSURANCE</v>
          </cell>
        </row>
        <row r="10633">
          <cell r="A10633" t="str">
            <v>C63279IH</v>
          </cell>
          <cell r="B10633">
            <v>42185</v>
          </cell>
          <cell r="C10633" t="str">
            <v>C63279</v>
          </cell>
          <cell r="D10633" t="str">
            <v>K.L. Jack &amp; Company</v>
          </cell>
          <cell r="E10633" t="str">
            <v>ME</v>
          </cell>
          <cell r="F10633" t="str">
            <v>P1</v>
          </cell>
          <cell r="G10633" t="str">
            <v>SMALL</v>
          </cell>
          <cell r="H10633" t="str">
            <v>IH</v>
          </cell>
          <cell r="I10633" t="str">
            <v>0030415 - KILBRIDE &amp; HARRIS INSURANCE SVCS LLC</v>
          </cell>
        </row>
        <row r="10634">
          <cell r="A10634" t="str">
            <v>C63280IH</v>
          </cell>
          <cell r="B10634">
            <v>42185</v>
          </cell>
          <cell r="C10634" t="str">
            <v>C63280</v>
          </cell>
          <cell r="D10634" t="str">
            <v>Jerry's Plumbing &amp; Heating</v>
          </cell>
          <cell r="E10634" t="str">
            <v>ME</v>
          </cell>
          <cell r="F10634" t="str">
            <v>P1</v>
          </cell>
          <cell r="G10634" t="str">
            <v>SMALL</v>
          </cell>
          <cell r="H10634" t="str">
            <v>IH</v>
          </cell>
          <cell r="I10634" t="str">
            <v>0030576 - PAQUIN &amp; CARROLL LLC</v>
          </cell>
        </row>
        <row r="10635">
          <cell r="A10635" t="str">
            <v>C63280JH</v>
          </cell>
          <cell r="B10635">
            <v>42185</v>
          </cell>
          <cell r="C10635" t="str">
            <v>C63280</v>
          </cell>
          <cell r="D10635" t="str">
            <v>Jerry's Plumbing &amp; Heating</v>
          </cell>
          <cell r="E10635" t="str">
            <v>ME</v>
          </cell>
          <cell r="F10635" t="str">
            <v>P1</v>
          </cell>
          <cell r="G10635" t="str">
            <v>SMALL</v>
          </cell>
          <cell r="H10635" t="str">
            <v>JH</v>
          </cell>
          <cell r="I10635" t="str">
            <v>0030576 - PAQUIN &amp; CARROLL LLC</v>
          </cell>
        </row>
        <row r="10636">
          <cell r="A10636" t="str">
            <v>C63283IA</v>
          </cell>
          <cell r="B10636">
            <v>42185</v>
          </cell>
          <cell r="C10636" t="str">
            <v>C63283</v>
          </cell>
          <cell r="D10636" t="str">
            <v>Aerial Wireless Services LLC</v>
          </cell>
          <cell r="E10636" t="str">
            <v>MA</v>
          </cell>
          <cell r="F10636" t="str">
            <v>P1</v>
          </cell>
          <cell r="G10636" t="str">
            <v>SMALL</v>
          </cell>
          <cell r="H10636" t="str">
            <v>IA</v>
          </cell>
          <cell r="I10636" t="str">
            <v>0034675 - PAYCHEX AGENCY INC</v>
          </cell>
        </row>
        <row r="10637">
          <cell r="A10637" t="str">
            <v>C63283IH</v>
          </cell>
          <cell r="B10637">
            <v>42185</v>
          </cell>
          <cell r="C10637" t="str">
            <v>C63283</v>
          </cell>
          <cell r="D10637" t="str">
            <v>Aerial Wireless Services LLC</v>
          </cell>
          <cell r="E10637" t="str">
            <v>MA</v>
          </cell>
          <cell r="F10637" t="str">
            <v>P1</v>
          </cell>
          <cell r="G10637" t="str">
            <v>SMALL</v>
          </cell>
          <cell r="H10637" t="str">
            <v>IH</v>
          </cell>
          <cell r="I10637" t="str">
            <v>0034675 - PAYCHEX AGENCY INC</v>
          </cell>
        </row>
        <row r="10638">
          <cell r="A10638" t="str">
            <v>C63285JN</v>
          </cell>
          <cell r="B10638">
            <v>42185</v>
          </cell>
          <cell r="C10638" t="str">
            <v>C63285</v>
          </cell>
          <cell r="D10638" t="str">
            <v>HR Components Corp</v>
          </cell>
          <cell r="E10638" t="str">
            <v>NH</v>
          </cell>
          <cell r="F10638" t="str">
            <v>P1</v>
          </cell>
          <cell r="G10638" t="str">
            <v>SMALL</v>
          </cell>
          <cell r="H10638" t="str">
            <v>JN</v>
          </cell>
          <cell r="I10638" t="str">
            <v>0030619 - GRANITE GROUP BENEFITS LLC</v>
          </cell>
        </row>
        <row r="10639">
          <cell r="A10639" t="str">
            <v>C63287IA</v>
          </cell>
          <cell r="B10639">
            <v>42185</v>
          </cell>
          <cell r="C10639" t="str">
            <v>C63287</v>
          </cell>
          <cell r="D10639" t="str">
            <v>T3 Expo LLC</v>
          </cell>
          <cell r="E10639" t="str">
            <v>MA</v>
          </cell>
          <cell r="F10639" t="str">
            <v>P1</v>
          </cell>
          <cell r="G10639" t="str">
            <v>SMALL</v>
          </cell>
          <cell r="H10639" t="str">
            <v>IA</v>
          </cell>
          <cell r="I10639" t="str">
            <v>0030410 - AISLING PARTNERS INS BROKERAGE</v>
          </cell>
        </row>
        <row r="10640">
          <cell r="A10640" t="str">
            <v>C63287IH</v>
          </cell>
          <cell r="B10640">
            <v>42185</v>
          </cell>
          <cell r="C10640" t="str">
            <v>C63287</v>
          </cell>
          <cell r="D10640" t="str">
            <v>T3 Expo LLC</v>
          </cell>
          <cell r="E10640" t="str">
            <v>MA</v>
          </cell>
          <cell r="F10640" t="str">
            <v>P1</v>
          </cell>
          <cell r="G10640" t="str">
            <v>SMALL</v>
          </cell>
          <cell r="H10640" t="str">
            <v>IH</v>
          </cell>
          <cell r="I10640" t="str">
            <v>0030410 - AISLING PARTNERS INS BROKERAGE</v>
          </cell>
        </row>
        <row r="10641">
          <cell r="A10641" t="str">
            <v>C63288IH</v>
          </cell>
          <cell r="B10641">
            <v>42185</v>
          </cell>
          <cell r="C10641" t="str">
            <v>C63288</v>
          </cell>
          <cell r="D10641" t="str">
            <v>McKinnon Bros Inc</v>
          </cell>
          <cell r="E10641" t="str">
            <v>MA</v>
          </cell>
          <cell r="F10641" t="str">
            <v>P1</v>
          </cell>
          <cell r="G10641" t="str">
            <v>CRC</v>
          </cell>
          <cell r="H10641" t="str">
            <v>IH</v>
          </cell>
          <cell r="I10641" t="str">
            <v>0031027 - HAYES, JOSEPH W</v>
          </cell>
        </row>
        <row r="10642">
          <cell r="A10642" t="str">
            <v>C63289IH</v>
          </cell>
          <cell r="B10642">
            <v>42185</v>
          </cell>
          <cell r="C10642" t="str">
            <v>C63289</v>
          </cell>
          <cell r="D10642" t="str">
            <v>Biddeford Animal Health Care, LLC</v>
          </cell>
          <cell r="E10642" t="str">
            <v>ME</v>
          </cell>
          <cell r="F10642" t="str">
            <v>P1</v>
          </cell>
          <cell r="G10642" t="str">
            <v>SMALL</v>
          </cell>
          <cell r="H10642" t="str">
            <v>IH</v>
          </cell>
          <cell r="I10642" t="str">
            <v>0030644 - CLARK INSURANCE</v>
          </cell>
        </row>
        <row r="10643">
          <cell r="A10643" t="str">
            <v>C63290IV</v>
          </cell>
          <cell r="B10643">
            <v>42185</v>
          </cell>
          <cell r="C10643" t="str">
            <v>C63290</v>
          </cell>
          <cell r="D10643" t="str">
            <v>Electrical Controls of Maine</v>
          </cell>
          <cell r="E10643" t="str">
            <v>ME</v>
          </cell>
          <cell r="F10643" t="str">
            <v>P1</v>
          </cell>
          <cell r="G10643" t="str">
            <v>SMALL</v>
          </cell>
          <cell r="H10643" t="str">
            <v>IV</v>
          </cell>
          <cell r="I10643" t="str">
            <v>0030653 - CLARK INSURANCE</v>
          </cell>
        </row>
        <row r="10644">
          <cell r="A10644" t="str">
            <v>C63291IV</v>
          </cell>
          <cell r="B10644">
            <v>42185</v>
          </cell>
          <cell r="C10644" t="str">
            <v>C63291</v>
          </cell>
          <cell r="D10644" t="str">
            <v>New Hampshire Mutual Bancorp</v>
          </cell>
          <cell r="E10644" t="str">
            <v>NH</v>
          </cell>
          <cell r="F10644" t="str">
            <v>P1</v>
          </cell>
          <cell r="G10644" t="str">
            <v>ERF</v>
          </cell>
          <cell r="H10644" t="str">
            <v>IV</v>
          </cell>
          <cell r="I10644" t="str">
            <v>0031570 - NEW ENGLAND EMPLOYEE BENEFITS COUNCIL</v>
          </cell>
        </row>
        <row r="10645">
          <cell r="A10645" t="str">
            <v>C63291JM</v>
          </cell>
          <cell r="B10645">
            <v>42185</v>
          </cell>
          <cell r="C10645" t="str">
            <v>C63291</v>
          </cell>
          <cell r="D10645" t="str">
            <v>New Hampshire Mutual Bancorp</v>
          </cell>
          <cell r="E10645" t="str">
            <v>NH</v>
          </cell>
          <cell r="F10645" t="str">
            <v>P1</v>
          </cell>
          <cell r="G10645" t="str">
            <v>ERF</v>
          </cell>
          <cell r="H10645" t="str">
            <v>JM</v>
          </cell>
          <cell r="I10645" t="str">
            <v>0031570 - NEW ENGLAND EMPLOYEE BENEFITS COUNCIL</v>
          </cell>
        </row>
        <row r="10646">
          <cell r="A10646" t="str">
            <v>C63291JR</v>
          </cell>
          <cell r="B10646">
            <v>42185</v>
          </cell>
          <cell r="C10646" t="str">
            <v>C63291</v>
          </cell>
          <cell r="D10646" t="str">
            <v>New Hampshire Mutual Bancorp</v>
          </cell>
          <cell r="E10646" t="str">
            <v>NH</v>
          </cell>
          <cell r="F10646" t="str">
            <v>P1</v>
          </cell>
          <cell r="G10646" t="str">
            <v>ERF</v>
          </cell>
          <cell r="H10646" t="str">
            <v>JR</v>
          </cell>
          <cell r="I10646" t="str">
            <v>0031570 - NEW ENGLAND EMPLOYEE BENEFITS COUNCIL</v>
          </cell>
        </row>
        <row r="10647">
          <cell r="A10647" t="str">
            <v>C63291MI</v>
          </cell>
          <cell r="B10647">
            <v>42185</v>
          </cell>
          <cell r="C10647" t="str">
            <v>C63291</v>
          </cell>
          <cell r="D10647" t="str">
            <v>New Hampshire Mutual Bancorp</v>
          </cell>
          <cell r="E10647" t="str">
            <v>NH</v>
          </cell>
          <cell r="F10647" t="str">
            <v>P1</v>
          </cell>
          <cell r="G10647" t="str">
            <v>MCARE</v>
          </cell>
          <cell r="H10647" t="str">
            <v>MI</v>
          </cell>
          <cell r="I10647" t="str">
            <v>0031570 - NEW ENGLAND EMPLOYEE BENEFITS COUNCIL</v>
          </cell>
        </row>
        <row r="10648">
          <cell r="A10648" t="str">
            <v>C63292IA</v>
          </cell>
          <cell r="B10648">
            <v>42185</v>
          </cell>
          <cell r="C10648" t="str">
            <v>C63292</v>
          </cell>
          <cell r="D10648" t="str">
            <v>AllCare Pharmacy Inc</v>
          </cell>
          <cell r="E10648" t="str">
            <v>MA</v>
          </cell>
          <cell r="F10648" t="str">
            <v>P1</v>
          </cell>
          <cell r="G10648" t="str">
            <v>SMALL</v>
          </cell>
          <cell r="H10648" t="str">
            <v>IA</v>
          </cell>
        </row>
        <row r="10649">
          <cell r="A10649" t="str">
            <v>C63292IH</v>
          </cell>
          <cell r="B10649">
            <v>42185</v>
          </cell>
          <cell r="C10649" t="str">
            <v>C63292</v>
          </cell>
          <cell r="D10649" t="str">
            <v>AllCare Pharmacy Inc</v>
          </cell>
          <cell r="E10649" t="str">
            <v>MA</v>
          </cell>
          <cell r="F10649" t="str">
            <v>P1</v>
          </cell>
          <cell r="G10649" t="str">
            <v>SMALL</v>
          </cell>
          <cell r="H10649" t="str">
            <v>IH</v>
          </cell>
        </row>
        <row r="10650">
          <cell r="A10650" t="str">
            <v>C63292JA</v>
          </cell>
          <cell r="B10650">
            <v>42185</v>
          </cell>
          <cell r="C10650" t="str">
            <v>C63292</v>
          </cell>
          <cell r="D10650" t="str">
            <v>AllCare Pharmacy Inc</v>
          </cell>
          <cell r="E10650" t="str">
            <v>MA</v>
          </cell>
          <cell r="F10650" t="str">
            <v>P1</v>
          </cell>
          <cell r="G10650" t="str">
            <v>SMALL</v>
          </cell>
          <cell r="H10650" t="str">
            <v>JA</v>
          </cell>
        </row>
        <row r="10651">
          <cell r="A10651" t="str">
            <v>C63295IH</v>
          </cell>
          <cell r="B10651">
            <v>42185</v>
          </cell>
          <cell r="C10651" t="str">
            <v>C63295</v>
          </cell>
          <cell r="D10651" t="str">
            <v>Swiftcurrent Engineering Services</v>
          </cell>
          <cell r="E10651" t="str">
            <v>ME</v>
          </cell>
          <cell r="F10651" t="str">
            <v>P1</v>
          </cell>
          <cell r="G10651" t="str">
            <v>SMALL</v>
          </cell>
          <cell r="H10651" t="str">
            <v>IH</v>
          </cell>
          <cell r="I10651" t="str">
            <v>0031768 - GRAFFAM INSURANCE GROUP LLC</v>
          </cell>
        </row>
        <row r="10652">
          <cell r="A10652" t="str">
            <v>C63296JM</v>
          </cell>
          <cell r="B10652">
            <v>42185</v>
          </cell>
          <cell r="C10652" t="str">
            <v>C63296</v>
          </cell>
          <cell r="D10652" t="str">
            <v>Ken's Pharmacy Inc</v>
          </cell>
          <cell r="E10652" t="str">
            <v>NH</v>
          </cell>
          <cell r="F10652" t="str">
            <v>P1</v>
          </cell>
          <cell r="G10652" t="str">
            <v>SMALL</v>
          </cell>
          <cell r="H10652" t="str">
            <v>JM</v>
          </cell>
          <cell r="I10652" t="str">
            <v>0030578 - PLENTZAS, BETH A</v>
          </cell>
        </row>
        <row r="10653">
          <cell r="A10653" t="str">
            <v>C63298PO</v>
          </cell>
          <cell r="B10653">
            <v>42185</v>
          </cell>
          <cell r="C10653" t="str">
            <v>C63298</v>
          </cell>
          <cell r="D10653" t="str">
            <v>Winona, Inc.</v>
          </cell>
          <cell r="E10653" t="str">
            <v>ME</v>
          </cell>
          <cell r="F10653" t="str">
            <v>P1</v>
          </cell>
          <cell r="G10653" t="str">
            <v>SMALL</v>
          </cell>
          <cell r="H10653" t="str">
            <v>PO</v>
          </cell>
          <cell r="I10653" t="str">
            <v>0030649 - CHALMERS FINANCIAL SERVICES LLC</v>
          </cell>
        </row>
        <row r="10654">
          <cell r="A10654" t="str">
            <v>C63299JR</v>
          </cell>
          <cell r="B10654">
            <v>42185</v>
          </cell>
          <cell r="C10654" t="str">
            <v>C63299</v>
          </cell>
          <cell r="D10654" t="str">
            <v>Qessential Medical Market Research LLC</v>
          </cell>
          <cell r="E10654" t="str">
            <v>NH</v>
          </cell>
          <cell r="F10654" t="str">
            <v>P1</v>
          </cell>
          <cell r="G10654" t="str">
            <v>SMALL</v>
          </cell>
          <cell r="H10654" t="str">
            <v>JR</v>
          </cell>
          <cell r="I10654" t="str">
            <v>0030630 - AISLING PARTNERS INS BROKERAGE</v>
          </cell>
        </row>
        <row r="10655">
          <cell r="A10655" t="str">
            <v>C63300IH</v>
          </cell>
          <cell r="B10655">
            <v>42185</v>
          </cell>
          <cell r="C10655" t="str">
            <v>C63300</v>
          </cell>
          <cell r="D10655" t="str">
            <v>BUY DIRECT MAINE</v>
          </cell>
          <cell r="E10655" t="str">
            <v>ME</v>
          </cell>
          <cell r="F10655" t="str">
            <v>P1</v>
          </cell>
          <cell r="G10655" t="str">
            <v>BUYD</v>
          </cell>
          <cell r="H10655" t="str">
            <v>IH</v>
          </cell>
        </row>
        <row r="10656">
          <cell r="A10656" t="str">
            <v>C63300IV</v>
          </cell>
          <cell r="B10656">
            <v>42185</v>
          </cell>
          <cell r="C10656" t="str">
            <v>C63300</v>
          </cell>
          <cell r="D10656" t="str">
            <v>BUY DIRECT MAINE</v>
          </cell>
          <cell r="E10656" t="str">
            <v>ME</v>
          </cell>
          <cell r="F10656" t="str">
            <v>P1</v>
          </cell>
          <cell r="G10656" t="str">
            <v>BUYD</v>
          </cell>
          <cell r="H10656" t="str">
            <v>IV</v>
          </cell>
        </row>
        <row r="10657">
          <cell r="A10657" t="str">
            <v>C63300JH</v>
          </cell>
          <cell r="B10657">
            <v>42185</v>
          </cell>
          <cell r="C10657" t="str">
            <v>C63300</v>
          </cell>
          <cell r="D10657" t="str">
            <v>BUY DIRECT MAINE</v>
          </cell>
          <cell r="E10657" t="str">
            <v>ME</v>
          </cell>
          <cell r="F10657" t="str">
            <v>P1</v>
          </cell>
          <cell r="G10657" t="str">
            <v>BUYD</v>
          </cell>
          <cell r="H10657" t="str">
            <v>JH</v>
          </cell>
        </row>
        <row r="10658">
          <cell r="A10658" t="str">
            <v>C63304JM</v>
          </cell>
          <cell r="B10658">
            <v>42185</v>
          </cell>
          <cell r="C10658" t="str">
            <v>C63304</v>
          </cell>
          <cell r="D10658" t="str">
            <v>Boston Therapeutics Inc</v>
          </cell>
          <cell r="E10658" t="str">
            <v>NH</v>
          </cell>
          <cell r="F10658" t="str">
            <v>P1</v>
          </cell>
          <cell r="G10658" t="str">
            <v>SMALL</v>
          </cell>
          <cell r="H10658" t="str">
            <v>JM</v>
          </cell>
          <cell r="I10658" t="str">
            <v>0035808 - YOURPEOPLE INC</v>
          </cell>
        </row>
        <row r="10659">
          <cell r="A10659" t="str">
            <v>C63306JM</v>
          </cell>
          <cell r="B10659">
            <v>42185</v>
          </cell>
          <cell r="C10659" t="str">
            <v>C63306</v>
          </cell>
          <cell r="D10659" t="str">
            <v>RDT Solutions LLC</v>
          </cell>
          <cell r="E10659" t="str">
            <v>NH</v>
          </cell>
          <cell r="F10659" t="str">
            <v>P1</v>
          </cell>
          <cell r="G10659" t="str">
            <v>SMALL</v>
          </cell>
          <cell r="H10659" t="str">
            <v>JM</v>
          </cell>
          <cell r="I10659" t="str">
            <v>0030621 - CROSS INSURANCE - MANCHESTER</v>
          </cell>
        </row>
        <row r="10660">
          <cell r="A10660" t="str">
            <v>C63307IH</v>
          </cell>
          <cell r="B10660">
            <v>42185</v>
          </cell>
          <cell r="C10660" t="str">
            <v>C63307</v>
          </cell>
          <cell r="D10660" t="str">
            <v>Gamache &amp; Lessard Company Inc</v>
          </cell>
          <cell r="E10660" t="str">
            <v>ME</v>
          </cell>
          <cell r="F10660" t="str">
            <v>P1</v>
          </cell>
          <cell r="G10660" t="str">
            <v>SMALL</v>
          </cell>
          <cell r="H10660" t="str">
            <v>IH</v>
          </cell>
          <cell r="I10660" t="str">
            <v>0030588 - POIRIER, MARC R</v>
          </cell>
        </row>
        <row r="10661">
          <cell r="A10661" t="str">
            <v>C63309IA</v>
          </cell>
          <cell r="B10661">
            <v>42185</v>
          </cell>
          <cell r="C10661" t="str">
            <v>C63309</v>
          </cell>
          <cell r="D10661" t="str">
            <v>BUY DIRECT MA</v>
          </cell>
          <cell r="E10661" t="str">
            <v>MA</v>
          </cell>
          <cell r="F10661" t="str">
            <v>P1</v>
          </cell>
          <cell r="G10661" t="str">
            <v>BUYD</v>
          </cell>
          <cell r="H10661" t="str">
            <v>IA</v>
          </cell>
        </row>
        <row r="10662">
          <cell r="A10662" t="str">
            <v>C63309IH</v>
          </cell>
          <cell r="B10662">
            <v>42185</v>
          </cell>
          <cell r="C10662" t="str">
            <v>C63309</v>
          </cell>
          <cell r="D10662" t="str">
            <v>BUY DIRECT MA</v>
          </cell>
          <cell r="E10662" t="str">
            <v>MA</v>
          </cell>
          <cell r="F10662" t="str">
            <v>P1</v>
          </cell>
          <cell r="G10662" t="str">
            <v>BUYD</v>
          </cell>
          <cell r="H10662" t="str">
            <v>IH</v>
          </cell>
        </row>
        <row r="10663">
          <cell r="A10663" t="str">
            <v>C63309IV</v>
          </cell>
          <cell r="B10663">
            <v>42185</v>
          </cell>
          <cell r="C10663" t="str">
            <v>C63309</v>
          </cell>
          <cell r="D10663" t="str">
            <v>BUY DIRECT MA</v>
          </cell>
          <cell r="E10663" t="str">
            <v>MA</v>
          </cell>
          <cell r="F10663" t="str">
            <v>P1</v>
          </cell>
          <cell r="G10663" t="str">
            <v>BUYD</v>
          </cell>
          <cell r="H10663" t="str">
            <v>IV</v>
          </cell>
        </row>
        <row r="10664">
          <cell r="A10664" t="str">
            <v>C63309JA</v>
          </cell>
          <cell r="B10664">
            <v>42185</v>
          </cell>
          <cell r="C10664" t="str">
            <v>C63309</v>
          </cell>
          <cell r="D10664" t="str">
            <v>BUY DIRECT MA</v>
          </cell>
          <cell r="E10664" t="str">
            <v>MA</v>
          </cell>
          <cell r="F10664" t="str">
            <v>P1</v>
          </cell>
          <cell r="G10664" t="str">
            <v>BUYD</v>
          </cell>
          <cell r="H10664" t="str">
            <v>JA</v>
          </cell>
        </row>
        <row r="10665">
          <cell r="A10665" t="str">
            <v>C63309JH</v>
          </cell>
          <cell r="B10665">
            <v>42185</v>
          </cell>
          <cell r="C10665" t="str">
            <v>C63309</v>
          </cell>
          <cell r="D10665" t="str">
            <v>BUY DIRECT MA</v>
          </cell>
          <cell r="E10665" t="str">
            <v>MA</v>
          </cell>
          <cell r="F10665" t="str">
            <v>P1</v>
          </cell>
          <cell r="G10665" t="str">
            <v>BUYD</v>
          </cell>
          <cell r="H10665" t="str">
            <v>JH</v>
          </cell>
        </row>
        <row r="10666">
          <cell r="A10666" t="str">
            <v>C63309JI</v>
          </cell>
          <cell r="B10666">
            <v>42185</v>
          </cell>
          <cell r="C10666" t="str">
            <v>C63309</v>
          </cell>
          <cell r="D10666" t="str">
            <v>BUY DIRECT MA</v>
          </cell>
          <cell r="E10666" t="str">
            <v>MA</v>
          </cell>
          <cell r="F10666" t="str">
            <v>P1</v>
          </cell>
          <cell r="G10666" t="str">
            <v>BUYD</v>
          </cell>
          <cell r="H10666" t="str">
            <v>JI</v>
          </cell>
        </row>
        <row r="10667">
          <cell r="A10667" t="str">
            <v>C63309JJ</v>
          </cell>
          <cell r="B10667">
            <v>42185</v>
          </cell>
          <cell r="C10667" t="str">
            <v>C63309</v>
          </cell>
          <cell r="D10667" t="str">
            <v>BUY DIRECT MA</v>
          </cell>
          <cell r="E10667" t="str">
            <v>MA</v>
          </cell>
          <cell r="F10667" t="str">
            <v>P1</v>
          </cell>
          <cell r="G10667" t="str">
            <v>BUYD</v>
          </cell>
          <cell r="H10667" t="str">
            <v>JJ</v>
          </cell>
        </row>
        <row r="10668">
          <cell r="A10668" t="str">
            <v>C63311JH</v>
          </cell>
          <cell r="B10668">
            <v>42185</v>
          </cell>
          <cell r="C10668" t="str">
            <v>C63311</v>
          </cell>
          <cell r="D10668" t="str">
            <v>Tidd's Sport Shop Inc</v>
          </cell>
          <cell r="E10668" t="str">
            <v>ME</v>
          </cell>
          <cell r="F10668" t="str">
            <v>P1</v>
          </cell>
          <cell r="G10668" t="str">
            <v>SMALL</v>
          </cell>
          <cell r="H10668" t="str">
            <v>JH</v>
          </cell>
          <cell r="I10668" t="str">
            <v>0030624 - F A PEABODY COMPANY</v>
          </cell>
        </row>
        <row r="10669">
          <cell r="A10669" t="str">
            <v>C63312MI</v>
          </cell>
          <cell r="B10669">
            <v>42185</v>
          </cell>
          <cell r="C10669" t="str">
            <v>C63312</v>
          </cell>
          <cell r="D10669" t="str">
            <v>Wallingford Equipment Company</v>
          </cell>
          <cell r="E10669" t="str">
            <v>ME</v>
          </cell>
          <cell r="F10669" t="str">
            <v>P1</v>
          </cell>
          <cell r="G10669" t="str">
            <v>MCARE</v>
          </cell>
          <cell r="H10669" t="str">
            <v>MI</v>
          </cell>
          <cell r="I10669" t="str">
            <v>0030631 - KYES AGENCY</v>
          </cell>
        </row>
        <row r="10670">
          <cell r="A10670" t="str">
            <v>C63312PO</v>
          </cell>
          <cell r="B10670">
            <v>42185</v>
          </cell>
          <cell r="C10670" t="str">
            <v>C63312</v>
          </cell>
          <cell r="D10670" t="str">
            <v>Wallingford Equipment Company</v>
          </cell>
          <cell r="E10670" t="str">
            <v>ME</v>
          </cell>
          <cell r="F10670" t="str">
            <v>P1</v>
          </cell>
          <cell r="G10670" t="str">
            <v>SMALL</v>
          </cell>
          <cell r="H10670" t="str">
            <v>PO</v>
          </cell>
          <cell r="I10670" t="str">
            <v>0030631 - KYES AGENCY</v>
          </cell>
        </row>
        <row r="10671">
          <cell r="A10671" t="str">
            <v>C63315IH</v>
          </cell>
          <cell r="B10671">
            <v>42185</v>
          </cell>
          <cell r="C10671" t="str">
            <v>C63315</v>
          </cell>
          <cell r="D10671" t="str">
            <v>Morrisroe Chiropractic Inc</v>
          </cell>
          <cell r="E10671" t="str">
            <v>ME</v>
          </cell>
          <cell r="F10671" t="str">
            <v>P1</v>
          </cell>
          <cell r="G10671" t="str">
            <v>SMALL</v>
          </cell>
          <cell r="H10671" t="str">
            <v>IH</v>
          </cell>
          <cell r="I10671" t="str">
            <v>0030654 - CGI EMPLOYEE BENEFITS GROUP</v>
          </cell>
        </row>
        <row r="10672">
          <cell r="A10672" t="str">
            <v>C63317JM</v>
          </cell>
          <cell r="B10672">
            <v>42185</v>
          </cell>
          <cell r="C10672" t="str">
            <v>C63317</v>
          </cell>
          <cell r="D10672" t="str">
            <v>Kent Clean Septic Service LLC</v>
          </cell>
          <cell r="E10672" t="str">
            <v>NH</v>
          </cell>
          <cell r="F10672" t="str">
            <v>P1</v>
          </cell>
          <cell r="G10672" t="str">
            <v>SMALL</v>
          </cell>
          <cell r="H10672" t="str">
            <v>JM</v>
          </cell>
          <cell r="I10672" t="str">
            <v>0030612 - CGI EMPLOYEE BENEFITS GROUP</v>
          </cell>
        </row>
        <row r="10673">
          <cell r="A10673" t="str">
            <v>C63318AA</v>
          </cell>
          <cell r="B10673">
            <v>42185</v>
          </cell>
          <cell r="C10673" t="str">
            <v>C63318</v>
          </cell>
          <cell r="D10673" t="str">
            <v>ECCO USA Inc</v>
          </cell>
          <cell r="E10673" t="str">
            <v>NH</v>
          </cell>
          <cell r="F10673" t="str">
            <v>P1</v>
          </cell>
          <cell r="G10673" t="str">
            <v>ERF</v>
          </cell>
          <cell r="H10673" t="str">
            <v>AA</v>
          </cell>
          <cell r="I10673" t="str">
            <v>0031478 - CGI EMPLOYEE BENEFITS GROUP</v>
          </cell>
        </row>
        <row r="10674">
          <cell r="A10674" t="str">
            <v>C63320IV</v>
          </cell>
          <cell r="B10674">
            <v>42185</v>
          </cell>
          <cell r="C10674" t="str">
            <v>C63320</v>
          </cell>
          <cell r="D10674" t="str">
            <v>Cohen Steel Supply Inc</v>
          </cell>
          <cell r="E10674" t="str">
            <v>NH</v>
          </cell>
          <cell r="F10674" t="str">
            <v>P1</v>
          </cell>
          <cell r="G10674" t="str">
            <v>SMALL</v>
          </cell>
          <cell r="H10674" t="str">
            <v>IV</v>
          </cell>
          <cell r="I10674" t="str">
            <v>0030570 - NEW ENGLAND EMPLOYEE BENEFITS COUNCIL</v>
          </cell>
        </row>
        <row r="10675">
          <cell r="A10675" t="str">
            <v>C63320JM</v>
          </cell>
          <cell r="B10675">
            <v>42185</v>
          </cell>
          <cell r="C10675" t="str">
            <v>C63320</v>
          </cell>
          <cell r="D10675" t="str">
            <v>Cohen Steel Supply Inc</v>
          </cell>
          <cell r="E10675" t="str">
            <v>NH</v>
          </cell>
          <cell r="F10675" t="str">
            <v>P1</v>
          </cell>
          <cell r="G10675" t="str">
            <v>SMALL</v>
          </cell>
          <cell r="H10675" t="str">
            <v>JM</v>
          </cell>
          <cell r="I10675" t="str">
            <v>0030570 - NEW ENGLAND EMPLOYEE BENEFITS COUNCIL</v>
          </cell>
        </row>
        <row r="10676">
          <cell r="A10676" t="str">
            <v>C63321IH</v>
          </cell>
          <cell r="B10676">
            <v>42185</v>
          </cell>
          <cell r="C10676" t="str">
            <v>C63321</v>
          </cell>
          <cell r="D10676" t="str">
            <v>Anthony Mancini Inc</v>
          </cell>
          <cell r="E10676" t="str">
            <v>ME</v>
          </cell>
          <cell r="F10676" t="str">
            <v>P1</v>
          </cell>
          <cell r="G10676" t="str">
            <v>SMALL</v>
          </cell>
          <cell r="H10676" t="str">
            <v>IH</v>
          </cell>
          <cell r="I10676" t="str">
            <v>0030625 - GAGNE, ROGER N</v>
          </cell>
        </row>
        <row r="10677">
          <cell r="A10677" t="str">
            <v>C63321IV</v>
          </cell>
          <cell r="B10677">
            <v>42185</v>
          </cell>
          <cell r="C10677" t="str">
            <v>C63321</v>
          </cell>
          <cell r="D10677" t="str">
            <v>Anthony Mancini Inc</v>
          </cell>
          <cell r="E10677" t="str">
            <v>ME</v>
          </cell>
          <cell r="F10677" t="str">
            <v>P1</v>
          </cell>
          <cell r="G10677" t="str">
            <v>SMALL</v>
          </cell>
          <cell r="H10677" t="str">
            <v>IV</v>
          </cell>
          <cell r="I10677" t="str">
            <v>0030625 - GAGNE, ROGER N</v>
          </cell>
        </row>
        <row r="10678">
          <cell r="A10678" t="str">
            <v>C63322JM</v>
          </cell>
          <cell r="B10678">
            <v>42185</v>
          </cell>
          <cell r="C10678" t="str">
            <v>C63322</v>
          </cell>
          <cell r="D10678" t="str">
            <v>American Pain Institute LLC</v>
          </cell>
          <cell r="E10678" t="str">
            <v>NH</v>
          </cell>
          <cell r="F10678" t="str">
            <v>P1</v>
          </cell>
          <cell r="G10678" t="str">
            <v>SMALL</v>
          </cell>
          <cell r="H10678" t="str">
            <v>JM</v>
          </cell>
          <cell r="I10678" t="str">
            <v>0031007 - CROSS INSURANCE - MANCHESTER</v>
          </cell>
        </row>
        <row r="10679">
          <cell r="A10679" t="str">
            <v>C63323IH</v>
          </cell>
          <cell r="B10679">
            <v>42185</v>
          </cell>
          <cell r="C10679" t="str">
            <v>C63323</v>
          </cell>
          <cell r="D10679" t="str">
            <v>DB National Warehouse Supply Inc</v>
          </cell>
          <cell r="E10679" t="str">
            <v>MA</v>
          </cell>
          <cell r="F10679" t="str">
            <v>P1</v>
          </cell>
          <cell r="G10679" t="str">
            <v>SMALL</v>
          </cell>
          <cell r="H10679" t="str">
            <v>IH</v>
          </cell>
          <cell r="I10679" t="str">
            <v>0030572 - TGA CROSS INSURANCE INC</v>
          </cell>
        </row>
        <row r="10680">
          <cell r="A10680" t="str">
            <v>C63324IH</v>
          </cell>
          <cell r="B10680">
            <v>42185</v>
          </cell>
          <cell r="C10680" t="str">
            <v>C63324</v>
          </cell>
          <cell r="D10680" t="str">
            <v>Dunstan Dental Center, LLC</v>
          </cell>
          <cell r="E10680" t="str">
            <v>ME</v>
          </cell>
          <cell r="F10680" t="str">
            <v>P1</v>
          </cell>
          <cell r="G10680" t="str">
            <v>SMALL</v>
          </cell>
          <cell r="H10680" t="str">
            <v>IH</v>
          </cell>
          <cell r="I10680" t="str">
            <v>0030819 - BGA INSURANCE AGENCY INC</v>
          </cell>
        </row>
        <row r="10681">
          <cell r="A10681" t="str">
            <v>C63324IV</v>
          </cell>
          <cell r="B10681">
            <v>42185</v>
          </cell>
          <cell r="C10681" t="str">
            <v>C63324</v>
          </cell>
          <cell r="D10681" t="str">
            <v>Dunstan Dental Center, LLC</v>
          </cell>
          <cell r="E10681" t="str">
            <v>ME</v>
          </cell>
          <cell r="F10681" t="str">
            <v>P1</v>
          </cell>
          <cell r="G10681" t="str">
            <v>SMALL</v>
          </cell>
          <cell r="H10681" t="str">
            <v>IV</v>
          </cell>
          <cell r="I10681" t="str">
            <v>0030819 - BGA INSURANCE AGENCY INC</v>
          </cell>
        </row>
        <row r="10682">
          <cell r="A10682" t="str">
            <v>C63325IV</v>
          </cell>
          <cell r="B10682">
            <v>42185</v>
          </cell>
          <cell r="C10682" t="str">
            <v>C63325</v>
          </cell>
          <cell r="D10682" t="str">
            <v>Rock Coast Plumbing &amp; Heating</v>
          </cell>
          <cell r="E10682" t="str">
            <v>ME</v>
          </cell>
          <cell r="F10682" t="str">
            <v>P1</v>
          </cell>
          <cell r="G10682" t="str">
            <v>SMALL</v>
          </cell>
          <cell r="H10682" t="str">
            <v>IV</v>
          </cell>
          <cell r="I10682" t="str">
            <v>0030645 - CROSS INSURANCE</v>
          </cell>
        </row>
        <row r="10683">
          <cell r="A10683" t="str">
            <v>C63328IA</v>
          </cell>
          <cell r="B10683">
            <v>42185</v>
          </cell>
          <cell r="C10683" t="str">
            <v>C63328</v>
          </cell>
          <cell r="D10683" t="str">
            <v>Sarepta Therapeutics Inc</v>
          </cell>
          <cell r="E10683" t="str">
            <v>MA</v>
          </cell>
          <cell r="F10683" t="str">
            <v>P1</v>
          </cell>
          <cell r="G10683" t="str">
            <v>ERF</v>
          </cell>
          <cell r="H10683" t="str">
            <v>IA</v>
          </cell>
          <cell r="I10683" t="str">
            <v>0031370 - WILLIS OF MASSACHUSETTS INC</v>
          </cell>
        </row>
        <row r="10684">
          <cell r="A10684" t="str">
            <v>C63329JH</v>
          </cell>
          <cell r="B10684">
            <v>42185</v>
          </cell>
          <cell r="C10684" t="str">
            <v>C63329</v>
          </cell>
          <cell r="D10684" t="str">
            <v>Larry Stewarts Inc</v>
          </cell>
          <cell r="E10684" t="str">
            <v>ME</v>
          </cell>
          <cell r="F10684" t="str">
            <v>P1</v>
          </cell>
          <cell r="G10684" t="str">
            <v>SMALL</v>
          </cell>
          <cell r="H10684" t="str">
            <v>JH</v>
          </cell>
          <cell r="I10684" t="str">
            <v>0030589 - POIRIER, MARC R</v>
          </cell>
        </row>
        <row r="10685">
          <cell r="A10685" t="str">
            <v>C63329PO</v>
          </cell>
          <cell r="B10685">
            <v>42185</v>
          </cell>
          <cell r="C10685" t="str">
            <v>C63329</v>
          </cell>
          <cell r="D10685" t="str">
            <v>Larry Stewarts Inc</v>
          </cell>
          <cell r="E10685" t="str">
            <v>ME</v>
          </cell>
          <cell r="F10685" t="str">
            <v>P1</v>
          </cell>
          <cell r="G10685" t="str">
            <v>SMALL</v>
          </cell>
          <cell r="H10685" t="str">
            <v>PO</v>
          </cell>
          <cell r="I10685" t="str">
            <v>0030589 - POIRIER, MARC R</v>
          </cell>
        </row>
        <row r="10686">
          <cell r="A10686" t="str">
            <v>C63330JH</v>
          </cell>
          <cell r="B10686">
            <v>42185</v>
          </cell>
          <cell r="C10686" t="str">
            <v>C63330</v>
          </cell>
          <cell r="D10686" t="str">
            <v>Behavioral Connections LLC</v>
          </cell>
          <cell r="E10686" t="str">
            <v>MA</v>
          </cell>
          <cell r="F10686" t="str">
            <v>P1</v>
          </cell>
          <cell r="G10686" t="str">
            <v>SMALL</v>
          </cell>
          <cell r="H10686" t="str">
            <v>JH</v>
          </cell>
          <cell r="I10686" t="str">
            <v>0033205 - USI INSURANCE SERVICES LLC - BRIARCLIFF</v>
          </cell>
        </row>
        <row r="10687">
          <cell r="A10687" t="str">
            <v>C63333IV</v>
          </cell>
          <cell r="B10687">
            <v>42185</v>
          </cell>
          <cell r="C10687" t="str">
            <v>C63333</v>
          </cell>
          <cell r="D10687" t="str">
            <v>Oster &amp; Wheeler PC</v>
          </cell>
          <cell r="E10687" t="str">
            <v>NH</v>
          </cell>
          <cell r="F10687" t="str">
            <v>P1</v>
          </cell>
          <cell r="G10687" t="str">
            <v>SMALL</v>
          </cell>
          <cell r="H10687" t="str">
            <v>IV</v>
          </cell>
          <cell r="I10687" t="str">
            <v>0030634 - GOODELL, DUANE</v>
          </cell>
        </row>
        <row r="10688">
          <cell r="A10688" t="str">
            <v>C63334IH</v>
          </cell>
          <cell r="B10688">
            <v>42185</v>
          </cell>
          <cell r="C10688" t="str">
            <v>C63334</v>
          </cell>
          <cell r="D10688" t="str">
            <v>Higgins Office Products</v>
          </cell>
          <cell r="E10688" t="str">
            <v>ME</v>
          </cell>
          <cell r="F10688" t="str">
            <v>P1</v>
          </cell>
          <cell r="G10688" t="str">
            <v>SMALL</v>
          </cell>
          <cell r="H10688" t="str">
            <v>IH</v>
          </cell>
          <cell r="I10688" t="str">
            <v>0032257 - BGA INSURANCE AGENCY INC</v>
          </cell>
        </row>
        <row r="10689">
          <cell r="A10689" t="str">
            <v>C63334IV</v>
          </cell>
          <cell r="B10689">
            <v>42185</v>
          </cell>
          <cell r="C10689" t="str">
            <v>C63334</v>
          </cell>
          <cell r="D10689" t="str">
            <v>Higgins Office Products</v>
          </cell>
          <cell r="E10689" t="str">
            <v>ME</v>
          </cell>
          <cell r="F10689" t="str">
            <v>P1</v>
          </cell>
          <cell r="G10689" t="str">
            <v>SMALL</v>
          </cell>
          <cell r="H10689" t="str">
            <v>IV</v>
          </cell>
          <cell r="I10689" t="str">
            <v>0032257 - BGA INSURANCE AGENCY INC</v>
          </cell>
        </row>
        <row r="10690">
          <cell r="A10690" t="str">
            <v>C63334PO</v>
          </cell>
          <cell r="B10690">
            <v>42185</v>
          </cell>
          <cell r="C10690" t="str">
            <v>C63334</v>
          </cell>
          <cell r="D10690" t="str">
            <v>Higgins Office Products</v>
          </cell>
          <cell r="E10690" t="str">
            <v>ME</v>
          </cell>
          <cell r="F10690" t="str">
            <v>P1</v>
          </cell>
          <cell r="G10690" t="str">
            <v>SMALL</v>
          </cell>
          <cell r="H10690" t="str">
            <v>PO</v>
          </cell>
          <cell r="I10690" t="str">
            <v>0032257 - BGA INSURANCE AGENCY INC</v>
          </cell>
        </row>
        <row r="10691">
          <cell r="A10691" t="str">
            <v>C63337IH</v>
          </cell>
          <cell r="B10691">
            <v>42185</v>
          </cell>
          <cell r="C10691" t="str">
            <v>C63337</v>
          </cell>
          <cell r="D10691" t="str">
            <v>Waterboro Village Pediatrics</v>
          </cell>
          <cell r="E10691" t="str">
            <v>ME</v>
          </cell>
          <cell r="F10691" t="str">
            <v>P1</v>
          </cell>
          <cell r="G10691" t="str">
            <v>SMALL</v>
          </cell>
          <cell r="H10691" t="str">
            <v>IH</v>
          </cell>
          <cell r="I10691" t="str">
            <v>0030575 - PAQUIN &amp; CARROLL LLC</v>
          </cell>
        </row>
        <row r="10692">
          <cell r="A10692" t="str">
            <v>C63338IV</v>
          </cell>
          <cell r="B10692">
            <v>42185</v>
          </cell>
          <cell r="C10692" t="str">
            <v>C63338</v>
          </cell>
          <cell r="D10692" t="str">
            <v>Grant Hays Associates</v>
          </cell>
          <cell r="E10692" t="str">
            <v>ME</v>
          </cell>
          <cell r="F10692" t="str">
            <v>P1</v>
          </cell>
          <cell r="G10692" t="str">
            <v>SMALL</v>
          </cell>
          <cell r="H10692" t="str">
            <v>IV</v>
          </cell>
          <cell r="I10692" t="str">
            <v>0030647 - CLARK INSURANCE</v>
          </cell>
        </row>
        <row r="10693">
          <cell r="A10693" t="str">
            <v>C63339JH</v>
          </cell>
          <cell r="B10693">
            <v>42185</v>
          </cell>
          <cell r="C10693" t="str">
            <v>C63339</v>
          </cell>
          <cell r="D10693" t="str">
            <v>Clark's Cars &amp; Parts, Inc.</v>
          </cell>
          <cell r="E10693" t="str">
            <v>ME</v>
          </cell>
          <cell r="F10693" t="str">
            <v>P1</v>
          </cell>
          <cell r="G10693" t="str">
            <v>SMALL</v>
          </cell>
          <cell r="H10693" t="str">
            <v>JH</v>
          </cell>
          <cell r="I10693" t="str">
            <v>0030587 - POIRIER, MARC R</v>
          </cell>
        </row>
        <row r="10694">
          <cell r="A10694" t="str">
            <v>C63339PO</v>
          </cell>
          <cell r="B10694">
            <v>42185</v>
          </cell>
          <cell r="C10694" t="str">
            <v>C63339</v>
          </cell>
          <cell r="D10694" t="str">
            <v>Clark's Cars &amp; Parts, Inc.</v>
          </cell>
          <cell r="E10694" t="str">
            <v>ME</v>
          </cell>
          <cell r="F10694" t="str">
            <v>P1</v>
          </cell>
          <cell r="G10694" t="str">
            <v>SMALL</v>
          </cell>
          <cell r="H10694" t="str">
            <v>PO</v>
          </cell>
          <cell r="I10694" t="str">
            <v>0030587 - POIRIER, MARC R</v>
          </cell>
        </row>
        <row r="10695">
          <cell r="A10695" t="str">
            <v>C63340JH</v>
          </cell>
          <cell r="B10695">
            <v>42185</v>
          </cell>
          <cell r="C10695" t="str">
            <v>C63340</v>
          </cell>
          <cell r="D10695" t="str">
            <v>Brendel &amp; Fisher Wealth Management LLC</v>
          </cell>
          <cell r="E10695" t="str">
            <v>NH</v>
          </cell>
          <cell r="F10695" t="str">
            <v>P1</v>
          </cell>
          <cell r="G10695" t="str">
            <v>SMALL</v>
          </cell>
          <cell r="H10695" t="str">
            <v>JH</v>
          </cell>
          <cell r="I10695" t="str">
            <v>0030632 - EVERETT B RICH INSURANCE AGNECY INC</v>
          </cell>
        </row>
        <row r="10696">
          <cell r="A10696" t="str">
            <v>C63341JM</v>
          </cell>
          <cell r="B10696">
            <v>42185</v>
          </cell>
          <cell r="C10696" t="str">
            <v>C63341</v>
          </cell>
          <cell r="D10696" t="str">
            <v>Solid State Scientific Corporation</v>
          </cell>
          <cell r="E10696" t="str">
            <v>NH</v>
          </cell>
          <cell r="F10696" t="str">
            <v>P1</v>
          </cell>
          <cell r="G10696" t="str">
            <v>SMALL</v>
          </cell>
          <cell r="H10696" t="str">
            <v>JM</v>
          </cell>
          <cell r="I10696" t="str">
            <v>0030747 - CROSS INSURANCE - MANCHESTER</v>
          </cell>
        </row>
        <row r="10697">
          <cell r="A10697" t="str">
            <v>C63341JN</v>
          </cell>
          <cell r="B10697">
            <v>42185</v>
          </cell>
          <cell r="C10697" t="str">
            <v>C63341</v>
          </cell>
          <cell r="D10697" t="str">
            <v>Solid State Scientific Corporation</v>
          </cell>
          <cell r="E10697" t="str">
            <v>NH</v>
          </cell>
          <cell r="F10697" t="str">
            <v>P1</v>
          </cell>
          <cell r="G10697" t="str">
            <v>SMALL</v>
          </cell>
          <cell r="H10697" t="str">
            <v>JN</v>
          </cell>
          <cell r="I10697" t="str">
            <v>0030747 - CROSS INSURANCE - MANCHESTER</v>
          </cell>
        </row>
        <row r="10698">
          <cell r="A10698" t="str">
            <v>C63342JH</v>
          </cell>
          <cell r="B10698">
            <v>42185</v>
          </cell>
          <cell r="C10698" t="str">
            <v>C63342</v>
          </cell>
          <cell r="D10698" t="str">
            <v>Harbison Plumbing &amp; Heating, Inc.</v>
          </cell>
          <cell r="E10698" t="str">
            <v>ME</v>
          </cell>
          <cell r="F10698" t="str">
            <v>P1</v>
          </cell>
          <cell r="G10698" t="str">
            <v>SMALL</v>
          </cell>
          <cell r="H10698" t="str">
            <v>JH</v>
          </cell>
          <cell r="I10698" t="str">
            <v>0030623 - F A PEABODY COMPANY</v>
          </cell>
        </row>
        <row r="10699">
          <cell r="A10699" t="str">
            <v>C63343IH</v>
          </cell>
          <cell r="B10699">
            <v>42185</v>
          </cell>
          <cell r="C10699" t="str">
            <v>C63343</v>
          </cell>
          <cell r="D10699" t="str">
            <v>Baxter Academies of Maine</v>
          </cell>
          <cell r="E10699" t="str">
            <v>ME</v>
          </cell>
          <cell r="F10699" t="str">
            <v>P1</v>
          </cell>
          <cell r="G10699" t="str">
            <v>SMALL</v>
          </cell>
          <cell r="H10699" t="str">
            <v>IH</v>
          </cell>
          <cell r="I10699" t="str">
            <v>0030650 - CLARK INSURANCE</v>
          </cell>
        </row>
        <row r="10700">
          <cell r="A10700" t="str">
            <v>C63343IV</v>
          </cell>
          <cell r="B10700">
            <v>42185</v>
          </cell>
          <cell r="C10700" t="str">
            <v>C63343</v>
          </cell>
          <cell r="D10700" t="str">
            <v>Baxter Academies of Maine</v>
          </cell>
          <cell r="E10700" t="str">
            <v>ME</v>
          </cell>
          <cell r="F10700" t="str">
            <v>P1</v>
          </cell>
          <cell r="G10700" t="str">
            <v>SMALL</v>
          </cell>
          <cell r="H10700" t="str">
            <v>IV</v>
          </cell>
          <cell r="I10700" t="str">
            <v>0030650 - CLARK INSURANCE</v>
          </cell>
        </row>
        <row r="10701">
          <cell r="A10701" t="str">
            <v>C63345IV</v>
          </cell>
          <cell r="B10701">
            <v>42185</v>
          </cell>
          <cell r="C10701" t="str">
            <v>C63345</v>
          </cell>
          <cell r="D10701" t="str">
            <v>Messer Truck Equipment</v>
          </cell>
          <cell r="E10701" t="str">
            <v>ME</v>
          </cell>
          <cell r="F10701" t="str">
            <v>P1</v>
          </cell>
          <cell r="G10701" t="str">
            <v>SMALL</v>
          </cell>
          <cell r="H10701" t="str">
            <v>IV</v>
          </cell>
          <cell r="I10701" t="str">
            <v>0030574 - NORTON FINANCIAL SERVICES INC</v>
          </cell>
        </row>
        <row r="10702">
          <cell r="A10702" t="str">
            <v>C63346IV</v>
          </cell>
          <cell r="B10702">
            <v>42185</v>
          </cell>
          <cell r="C10702" t="str">
            <v>C63346</v>
          </cell>
          <cell r="D10702" t="str">
            <v>MGA Cast Stone</v>
          </cell>
          <cell r="E10702" t="str">
            <v>ME</v>
          </cell>
          <cell r="F10702" t="str">
            <v>P1</v>
          </cell>
          <cell r="G10702" t="str">
            <v>SMALL</v>
          </cell>
          <cell r="H10702" t="str">
            <v>IV</v>
          </cell>
          <cell r="I10702" t="str">
            <v>0030643 - CLARK INSURANCE</v>
          </cell>
        </row>
        <row r="10703">
          <cell r="A10703" t="str">
            <v>C63347JH</v>
          </cell>
          <cell r="B10703">
            <v>42185</v>
          </cell>
          <cell r="C10703" t="str">
            <v>C63347</v>
          </cell>
          <cell r="D10703" t="str">
            <v>Seacoast Hardwood Lumber &amp; Plywood</v>
          </cell>
          <cell r="E10703" t="str">
            <v>ME</v>
          </cell>
          <cell r="F10703" t="str">
            <v>P1</v>
          </cell>
          <cell r="G10703" t="str">
            <v>SMALL</v>
          </cell>
          <cell r="H10703" t="str">
            <v>JH</v>
          </cell>
          <cell r="I10703" t="str">
            <v>0031635 - UIG FINANCIAL LLC</v>
          </cell>
        </row>
        <row r="10704">
          <cell r="A10704" t="str">
            <v>C63348IV</v>
          </cell>
          <cell r="B10704">
            <v>42185</v>
          </cell>
          <cell r="C10704" t="str">
            <v>C63348</v>
          </cell>
          <cell r="D10704" t="str">
            <v>Katahdin Federal Credit Union</v>
          </cell>
          <cell r="E10704" t="str">
            <v>ME</v>
          </cell>
          <cell r="F10704" t="str">
            <v>P1</v>
          </cell>
          <cell r="G10704" t="str">
            <v>SMALL</v>
          </cell>
          <cell r="H10704" t="str">
            <v>IV</v>
          </cell>
          <cell r="I10704" t="str">
            <v>0030656 - CROSS INSURANCE</v>
          </cell>
        </row>
        <row r="10705">
          <cell r="A10705" t="str">
            <v>C63348PO</v>
          </cell>
          <cell r="B10705">
            <v>42185</v>
          </cell>
          <cell r="C10705" t="str">
            <v>C63348</v>
          </cell>
          <cell r="D10705" t="str">
            <v>Katahdin Federal Credit Union</v>
          </cell>
          <cell r="E10705" t="str">
            <v>ME</v>
          </cell>
          <cell r="F10705" t="str">
            <v>P1</v>
          </cell>
          <cell r="G10705" t="str">
            <v>SMALL</v>
          </cell>
          <cell r="H10705" t="str">
            <v>PO</v>
          </cell>
          <cell r="I10705" t="str">
            <v>0030656 - CROSS INSURANCE</v>
          </cell>
        </row>
        <row r="10706">
          <cell r="A10706" t="str">
            <v>C63352IH</v>
          </cell>
          <cell r="B10706">
            <v>42185</v>
          </cell>
          <cell r="C10706" t="str">
            <v>C63352</v>
          </cell>
          <cell r="D10706" t="str">
            <v>Franklin Somerset Federal Credit Union</v>
          </cell>
          <cell r="E10706" t="str">
            <v>ME</v>
          </cell>
          <cell r="F10706" t="str">
            <v>P1</v>
          </cell>
          <cell r="G10706" t="str">
            <v>SMALL</v>
          </cell>
          <cell r="H10706" t="str">
            <v>IH</v>
          </cell>
          <cell r="I10706" t="str">
            <v>0030642 - BUSINESS INSURANCE AGENCY</v>
          </cell>
        </row>
        <row r="10707">
          <cell r="A10707" t="str">
            <v>C63353IH</v>
          </cell>
          <cell r="B10707">
            <v>42185</v>
          </cell>
          <cell r="C10707" t="str">
            <v>C63353</v>
          </cell>
          <cell r="D10707" t="str">
            <v>Waterfront Maine</v>
          </cell>
          <cell r="E10707" t="str">
            <v>ME</v>
          </cell>
          <cell r="F10707" t="str">
            <v>P1</v>
          </cell>
          <cell r="G10707" t="str">
            <v>SMALL</v>
          </cell>
          <cell r="H10707" t="str">
            <v>IH</v>
          </cell>
          <cell r="I10707" t="str">
            <v>0030577 - NORTON FINANCIAL SERVICES INC</v>
          </cell>
        </row>
        <row r="10708">
          <cell r="A10708" t="str">
            <v>C63355IA</v>
          </cell>
          <cell r="B10708">
            <v>42185</v>
          </cell>
          <cell r="C10708" t="str">
            <v>C63355</v>
          </cell>
          <cell r="D10708" t="str">
            <v>Brightwurks Inc</v>
          </cell>
          <cell r="E10708" t="str">
            <v>MA</v>
          </cell>
          <cell r="F10708" t="str">
            <v>P1</v>
          </cell>
          <cell r="G10708" t="str">
            <v>SMALL</v>
          </cell>
          <cell r="H10708" t="str">
            <v>IA</v>
          </cell>
          <cell r="I10708" t="str">
            <v>0030655 - NORTHWESTERN BENEFIT ASSOC INSURANCE AGCY INC</v>
          </cell>
        </row>
        <row r="10709">
          <cell r="A10709" t="str">
            <v>C63355IH</v>
          </cell>
          <cell r="B10709">
            <v>42185</v>
          </cell>
          <cell r="C10709" t="str">
            <v>C63355</v>
          </cell>
          <cell r="D10709" t="str">
            <v>Brightwurks Inc</v>
          </cell>
          <cell r="E10709" t="str">
            <v>MA</v>
          </cell>
          <cell r="F10709" t="str">
            <v>P1</v>
          </cell>
          <cell r="G10709" t="str">
            <v>SMALL</v>
          </cell>
          <cell r="H10709" t="str">
            <v>IH</v>
          </cell>
          <cell r="I10709" t="str">
            <v>0030655 - NORTHWESTERN BENEFIT ASSOC INSURANCE AGCY INC</v>
          </cell>
        </row>
        <row r="10710">
          <cell r="A10710" t="str">
            <v>C63362JH</v>
          </cell>
          <cell r="B10710">
            <v>42185</v>
          </cell>
          <cell r="C10710" t="str">
            <v>C63362</v>
          </cell>
          <cell r="D10710" t="str">
            <v>Minkow &amp; Mahoney Mullen PA</v>
          </cell>
          <cell r="E10710" t="str">
            <v>NH</v>
          </cell>
          <cell r="F10710" t="str">
            <v>P1</v>
          </cell>
          <cell r="G10710" t="str">
            <v>SMALL</v>
          </cell>
          <cell r="H10710" t="str">
            <v>JH</v>
          </cell>
          <cell r="I10710" t="str">
            <v>0030755 - BUSINESS INSURANCE AGENCY</v>
          </cell>
        </row>
        <row r="10711">
          <cell r="A10711" t="str">
            <v>C63363JH</v>
          </cell>
          <cell r="B10711">
            <v>42185</v>
          </cell>
          <cell r="C10711" t="str">
            <v>C63363</v>
          </cell>
          <cell r="D10711" t="str">
            <v>Options Dragon LLC</v>
          </cell>
          <cell r="E10711" t="str">
            <v>ME</v>
          </cell>
          <cell r="F10711" t="str">
            <v>P1</v>
          </cell>
          <cell r="G10711" t="str">
            <v>SMALL</v>
          </cell>
          <cell r="H10711" t="str">
            <v>JH</v>
          </cell>
          <cell r="I10711" t="str">
            <v>0030733 - FIRST BENEFITS INC</v>
          </cell>
        </row>
        <row r="10712">
          <cell r="A10712" t="str">
            <v>C63364AA</v>
          </cell>
          <cell r="B10712">
            <v>42185</v>
          </cell>
          <cell r="C10712" t="str">
            <v>C63364</v>
          </cell>
          <cell r="D10712" t="str">
            <v>EF Education First</v>
          </cell>
          <cell r="E10712" t="str">
            <v>MA</v>
          </cell>
          <cell r="F10712" t="str">
            <v>ASO</v>
          </cell>
          <cell r="G10712" t="str">
            <v>ERF</v>
          </cell>
          <cell r="H10712" t="str">
            <v>AA</v>
          </cell>
          <cell r="I10712" t="str">
            <v>0034828 - BROWN &amp; BROWN OF MASSACHUSETTS LLC</v>
          </cell>
        </row>
        <row r="10713">
          <cell r="A10713" t="str">
            <v>C63365IH</v>
          </cell>
          <cell r="B10713">
            <v>42185</v>
          </cell>
          <cell r="C10713" t="str">
            <v>C63365</v>
          </cell>
          <cell r="D10713" t="str">
            <v>Opportunity Enterprises Inc</v>
          </cell>
          <cell r="E10713" t="str">
            <v>ME</v>
          </cell>
          <cell r="F10713" t="str">
            <v>P1</v>
          </cell>
          <cell r="G10713" t="str">
            <v>SMALL</v>
          </cell>
          <cell r="H10713" t="str">
            <v>IH</v>
          </cell>
          <cell r="I10713" t="str">
            <v>0030591 - ROBILLARD INSURANCE SVCS CORP</v>
          </cell>
        </row>
        <row r="10714">
          <cell r="A10714" t="str">
            <v>C63365PO</v>
          </cell>
          <cell r="B10714">
            <v>42185</v>
          </cell>
          <cell r="C10714" t="str">
            <v>C63365</v>
          </cell>
          <cell r="D10714" t="str">
            <v>Opportunity Enterprises Inc</v>
          </cell>
          <cell r="E10714" t="str">
            <v>ME</v>
          </cell>
          <cell r="F10714" t="str">
            <v>P1</v>
          </cell>
          <cell r="G10714" t="str">
            <v>SMALL</v>
          </cell>
          <cell r="H10714" t="str">
            <v>PO</v>
          </cell>
          <cell r="I10714" t="str">
            <v>0030591 - ROBILLARD INSURANCE SVCS CORP</v>
          </cell>
        </row>
        <row r="10715">
          <cell r="A10715" t="str">
            <v>C63368PO</v>
          </cell>
          <cell r="B10715">
            <v>42185</v>
          </cell>
          <cell r="C10715" t="str">
            <v>C63368</v>
          </cell>
          <cell r="D10715" t="str">
            <v>Island Commons Resource Center</v>
          </cell>
          <cell r="E10715" t="str">
            <v>ME</v>
          </cell>
          <cell r="F10715" t="str">
            <v>P1</v>
          </cell>
          <cell r="G10715" t="str">
            <v>SMALL</v>
          </cell>
          <cell r="H10715" t="str">
            <v>PO</v>
          </cell>
          <cell r="I10715" t="str">
            <v>0030751 - BUSINESS INSURANCE AGENCY</v>
          </cell>
        </row>
        <row r="10716">
          <cell r="A10716" t="str">
            <v>C63369JM</v>
          </cell>
          <cell r="B10716">
            <v>42185</v>
          </cell>
          <cell r="C10716" t="str">
            <v>C63369</v>
          </cell>
          <cell r="D10716" t="str">
            <v>Granite State Specialties Facility Services LLC</v>
          </cell>
          <cell r="E10716" t="str">
            <v>NH</v>
          </cell>
          <cell r="F10716" t="str">
            <v>P1</v>
          </cell>
          <cell r="G10716" t="str">
            <v>SMALL</v>
          </cell>
          <cell r="H10716" t="str">
            <v>JM</v>
          </cell>
          <cell r="I10716" t="str">
            <v>0031879 - CGI EMPLOYEE BENEFITS GROUP</v>
          </cell>
        </row>
        <row r="10717">
          <cell r="A10717" t="str">
            <v>C63379IH</v>
          </cell>
          <cell r="B10717">
            <v>42185</v>
          </cell>
          <cell r="C10717" t="str">
            <v>C63379</v>
          </cell>
          <cell r="D10717" t="str">
            <v>EightSpokes, Inc</v>
          </cell>
          <cell r="E10717" t="str">
            <v>MA</v>
          </cell>
          <cell r="F10717" t="str">
            <v>P1</v>
          </cell>
          <cell r="G10717" t="str">
            <v>SMALL</v>
          </cell>
          <cell r="H10717" t="str">
            <v>IH</v>
          </cell>
          <cell r="I10717" t="str">
            <v>0030776 - BROWN &amp; BROWN OF MASSACHUSETTS LLC</v>
          </cell>
        </row>
        <row r="10718">
          <cell r="A10718" t="str">
            <v>C63380JH</v>
          </cell>
          <cell r="B10718">
            <v>42185</v>
          </cell>
          <cell r="C10718" t="str">
            <v>C63380</v>
          </cell>
          <cell r="D10718" t="str">
            <v>Colebrook Plumbing &amp; Heating Inc</v>
          </cell>
          <cell r="E10718" t="str">
            <v>NH</v>
          </cell>
          <cell r="F10718" t="str">
            <v>P1</v>
          </cell>
          <cell r="G10718" t="str">
            <v>SMALL</v>
          </cell>
          <cell r="H10718" t="str">
            <v>JH</v>
          </cell>
          <cell r="I10718" t="str">
            <v>0031052 - NEW ENGLAND EMPLOYEE BENEFITS COUNCIL</v>
          </cell>
        </row>
        <row r="10719">
          <cell r="A10719" t="str">
            <v>C63381IH</v>
          </cell>
          <cell r="B10719">
            <v>42185</v>
          </cell>
          <cell r="C10719" t="str">
            <v>C63381</v>
          </cell>
          <cell r="D10719" t="str">
            <v>Eliot Veterinary Hospital</v>
          </cell>
          <cell r="E10719" t="str">
            <v>ME</v>
          </cell>
          <cell r="F10719" t="str">
            <v>P1</v>
          </cell>
          <cell r="G10719" t="str">
            <v>SMALL</v>
          </cell>
          <cell r="H10719" t="str">
            <v>IH</v>
          </cell>
          <cell r="I10719" t="str">
            <v>0030774 - CLARK INSURANCE</v>
          </cell>
        </row>
        <row r="10720">
          <cell r="A10720" t="str">
            <v>C63382IH</v>
          </cell>
          <cell r="B10720">
            <v>42185</v>
          </cell>
          <cell r="C10720" t="str">
            <v>C63382</v>
          </cell>
          <cell r="D10720" t="str">
            <v>SBSB SOLE PROPRIETOR</v>
          </cell>
          <cell r="E10720" t="str">
            <v>MA</v>
          </cell>
          <cell r="F10720" t="str">
            <v>P1</v>
          </cell>
          <cell r="G10720" t="str">
            <v>ASSOC</v>
          </cell>
          <cell r="H10720" t="str">
            <v>IH</v>
          </cell>
        </row>
        <row r="10721">
          <cell r="A10721" t="str">
            <v>C63382IV</v>
          </cell>
          <cell r="B10721">
            <v>42185</v>
          </cell>
          <cell r="C10721" t="str">
            <v>C63382</v>
          </cell>
          <cell r="D10721" t="str">
            <v>SBSB SOLE PROPRIETOR</v>
          </cell>
          <cell r="E10721" t="str">
            <v>MA</v>
          </cell>
          <cell r="F10721" t="str">
            <v>P1</v>
          </cell>
          <cell r="G10721" t="str">
            <v>ASSOC</v>
          </cell>
          <cell r="H10721" t="str">
            <v>IV</v>
          </cell>
        </row>
        <row r="10722">
          <cell r="A10722" t="str">
            <v>C63382JA</v>
          </cell>
          <cell r="B10722">
            <v>42185</v>
          </cell>
          <cell r="C10722" t="str">
            <v>C63382</v>
          </cell>
          <cell r="D10722" t="str">
            <v>SBSB SOLE PROPRIETOR</v>
          </cell>
          <cell r="E10722" t="str">
            <v>MA</v>
          </cell>
          <cell r="F10722" t="str">
            <v>P1</v>
          </cell>
          <cell r="G10722" t="str">
            <v>ASSOC</v>
          </cell>
          <cell r="H10722" t="str">
            <v>JA</v>
          </cell>
        </row>
        <row r="10723">
          <cell r="A10723" t="str">
            <v>C63382JH</v>
          </cell>
          <cell r="B10723">
            <v>42185</v>
          </cell>
          <cell r="C10723" t="str">
            <v>C63382</v>
          </cell>
          <cell r="D10723" t="str">
            <v>SBSB SOLE PROPRIETOR</v>
          </cell>
          <cell r="E10723" t="str">
            <v>MA</v>
          </cell>
          <cell r="F10723" t="str">
            <v>P1</v>
          </cell>
          <cell r="G10723" t="str">
            <v>ASSOC</v>
          </cell>
          <cell r="H10723" t="str">
            <v>JH</v>
          </cell>
        </row>
        <row r="10724">
          <cell r="A10724" t="str">
            <v>C63382JI</v>
          </cell>
          <cell r="B10724">
            <v>42185</v>
          </cell>
          <cell r="C10724" t="str">
            <v>C63382</v>
          </cell>
          <cell r="D10724" t="str">
            <v>SBSB SOLE PROPRIETOR</v>
          </cell>
          <cell r="E10724" t="str">
            <v>MA</v>
          </cell>
          <cell r="F10724" t="str">
            <v>P1</v>
          </cell>
          <cell r="G10724" t="str">
            <v>ASSOC</v>
          </cell>
          <cell r="H10724" t="str">
            <v>JI</v>
          </cell>
        </row>
        <row r="10725">
          <cell r="A10725" t="str">
            <v>C63383IH</v>
          </cell>
          <cell r="B10725">
            <v>42185</v>
          </cell>
          <cell r="C10725" t="str">
            <v>C63383</v>
          </cell>
          <cell r="D10725" t="str">
            <v>SBSB VOLUNTARY PLAN NONGROUP</v>
          </cell>
          <cell r="E10725" t="str">
            <v>MA</v>
          </cell>
          <cell r="F10725" t="str">
            <v>P1</v>
          </cell>
          <cell r="G10725" t="str">
            <v>ASSOC</v>
          </cell>
          <cell r="H10725" t="str">
            <v>IH</v>
          </cell>
        </row>
        <row r="10726">
          <cell r="A10726" t="str">
            <v>C63383IV</v>
          </cell>
          <cell r="B10726">
            <v>42185</v>
          </cell>
          <cell r="C10726" t="str">
            <v>C63383</v>
          </cell>
          <cell r="D10726" t="str">
            <v>SBSB VOLUNTARY PLAN NONGROUP</v>
          </cell>
          <cell r="E10726" t="str">
            <v>MA</v>
          </cell>
          <cell r="F10726" t="str">
            <v>P1</v>
          </cell>
          <cell r="G10726" t="str">
            <v>ASSOC</v>
          </cell>
          <cell r="H10726" t="str">
            <v>IV</v>
          </cell>
        </row>
        <row r="10727">
          <cell r="A10727" t="str">
            <v>C63383JA</v>
          </cell>
          <cell r="B10727">
            <v>42185</v>
          </cell>
          <cell r="C10727" t="str">
            <v>C63383</v>
          </cell>
          <cell r="D10727" t="str">
            <v>SBSB VOLUNTARY PLAN NONGROUP</v>
          </cell>
          <cell r="E10727" t="str">
            <v>MA</v>
          </cell>
          <cell r="F10727" t="str">
            <v>P1</v>
          </cell>
          <cell r="G10727" t="str">
            <v>ASSOC</v>
          </cell>
          <cell r="H10727" t="str">
            <v>JA</v>
          </cell>
        </row>
        <row r="10728">
          <cell r="A10728" t="str">
            <v>C63383JH</v>
          </cell>
          <cell r="B10728">
            <v>42185</v>
          </cell>
          <cell r="C10728" t="str">
            <v>C63383</v>
          </cell>
          <cell r="D10728" t="str">
            <v>SBSB VOLUNTARY PLAN NONGROUP</v>
          </cell>
          <cell r="E10728" t="str">
            <v>MA</v>
          </cell>
          <cell r="F10728" t="str">
            <v>P1</v>
          </cell>
          <cell r="G10728" t="str">
            <v>ASSOC</v>
          </cell>
          <cell r="H10728" t="str">
            <v>JH</v>
          </cell>
        </row>
        <row r="10729">
          <cell r="A10729" t="str">
            <v>C63384IH</v>
          </cell>
          <cell r="B10729">
            <v>42185</v>
          </cell>
          <cell r="C10729" t="str">
            <v>C63384</v>
          </cell>
          <cell r="D10729" t="str">
            <v>MBA SOLE PROPRIETOR</v>
          </cell>
          <cell r="E10729" t="str">
            <v>MA</v>
          </cell>
          <cell r="F10729" t="str">
            <v>P1</v>
          </cell>
          <cell r="G10729" t="str">
            <v>ASSOC</v>
          </cell>
          <cell r="H10729" t="str">
            <v>IH</v>
          </cell>
        </row>
        <row r="10730">
          <cell r="A10730" t="str">
            <v>C63384IV</v>
          </cell>
          <cell r="B10730">
            <v>42185</v>
          </cell>
          <cell r="C10730" t="str">
            <v>C63384</v>
          </cell>
          <cell r="D10730" t="str">
            <v>MBA SOLE PROPRIETOR</v>
          </cell>
          <cell r="E10730" t="str">
            <v>MA</v>
          </cell>
          <cell r="F10730" t="str">
            <v>P1</v>
          </cell>
          <cell r="G10730" t="str">
            <v>ASSOC</v>
          </cell>
          <cell r="H10730" t="str">
            <v>IV</v>
          </cell>
        </row>
        <row r="10731">
          <cell r="A10731" t="str">
            <v>C63384JA</v>
          </cell>
          <cell r="B10731">
            <v>42185</v>
          </cell>
          <cell r="C10731" t="str">
            <v>C63384</v>
          </cell>
          <cell r="D10731" t="str">
            <v>MBA SOLE PROPRIETOR</v>
          </cell>
          <cell r="E10731" t="str">
            <v>MA</v>
          </cell>
          <cell r="F10731" t="str">
            <v>P1</v>
          </cell>
          <cell r="G10731" t="str">
            <v>ASSOC</v>
          </cell>
          <cell r="H10731" t="str">
            <v>JA</v>
          </cell>
        </row>
        <row r="10732">
          <cell r="A10732" t="str">
            <v>C63384JH</v>
          </cell>
          <cell r="B10732">
            <v>42185</v>
          </cell>
          <cell r="C10732" t="str">
            <v>C63384</v>
          </cell>
          <cell r="D10732" t="str">
            <v>MBA SOLE PROPRIETOR</v>
          </cell>
          <cell r="E10732" t="str">
            <v>MA</v>
          </cell>
          <cell r="F10732" t="str">
            <v>P1</v>
          </cell>
          <cell r="G10732" t="str">
            <v>ASSOC</v>
          </cell>
          <cell r="H10732" t="str">
            <v>JH</v>
          </cell>
        </row>
        <row r="10733">
          <cell r="A10733" t="str">
            <v>C63384JI</v>
          </cell>
          <cell r="B10733">
            <v>42185</v>
          </cell>
          <cell r="C10733" t="str">
            <v>C63384</v>
          </cell>
          <cell r="D10733" t="str">
            <v>MBA SOLE PROPRIETOR</v>
          </cell>
          <cell r="E10733" t="str">
            <v>MA</v>
          </cell>
          <cell r="F10733" t="str">
            <v>P1</v>
          </cell>
          <cell r="G10733" t="str">
            <v>ASSOC</v>
          </cell>
          <cell r="H10733" t="str">
            <v>JI</v>
          </cell>
        </row>
        <row r="10734">
          <cell r="A10734" t="str">
            <v>C63385PO</v>
          </cell>
          <cell r="B10734">
            <v>42185</v>
          </cell>
          <cell r="C10734" t="str">
            <v>C63385</v>
          </cell>
          <cell r="D10734" t="str">
            <v>Johnsons Sporting Goods Inc</v>
          </cell>
          <cell r="E10734" t="str">
            <v>ME</v>
          </cell>
          <cell r="F10734" t="str">
            <v>P1</v>
          </cell>
          <cell r="G10734" t="str">
            <v>SMALL</v>
          </cell>
          <cell r="H10734" t="str">
            <v>PO</v>
          </cell>
          <cell r="I10734" t="str">
            <v>0030731 - LMR INSURANCE INC</v>
          </cell>
        </row>
        <row r="10735">
          <cell r="A10735" t="str">
            <v>C63388JM</v>
          </cell>
          <cell r="B10735">
            <v>42185</v>
          </cell>
          <cell r="C10735" t="str">
            <v>C63388</v>
          </cell>
          <cell r="D10735" t="str">
            <v>Normand R Beaudry Construction</v>
          </cell>
          <cell r="E10735" t="str">
            <v>NH</v>
          </cell>
          <cell r="F10735" t="str">
            <v>P1</v>
          </cell>
          <cell r="G10735" t="str">
            <v>SMALL</v>
          </cell>
          <cell r="H10735" t="str">
            <v>JM</v>
          </cell>
          <cell r="I10735" t="str">
            <v>0030748 - NEW ENGLAND EMPLOYEE BENEFITS COUNCIL</v>
          </cell>
        </row>
        <row r="10736">
          <cell r="A10736" t="str">
            <v>C63391JH</v>
          </cell>
          <cell r="B10736">
            <v>42185</v>
          </cell>
          <cell r="C10736" t="str">
            <v>C63391</v>
          </cell>
          <cell r="D10736" t="str">
            <v>David W Cordes DMD MDS PC</v>
          </cell>
          <cell r="E10736" t="str">
            <v>MA</v>
          </cell>
          <cell r="F10736" t="str">
            <v>P1</v>
          </cell>
          <cell r="G10736" t="str">
            <v>SMALL</v>
          </cell>
          <cell r="H10736" t="str">
            <v>JH</v>
          </cell>
          <cell r="I10736" t="str">
            <v>0030734 - FOLEY CONNELLY BENEFITS GROUP LLC</v>
          </cell>
        </row>
        <row r="10737">
          <cell r="A10737" t="str">
            <v>C63392JH</v>
          </cell>
          <cell r="B10737">
            <v>42185</v>
          </cell>
          <cell r="C10737" t="str">
            <v>C63392</v>
          </cell>
          <cell r="D10737" t="str">
            <v>Vrountas Ayer &amp; Chandler PC</v>
          </cell>
          <cell r="E10737" t="str">
            <v>NH</v>
          </cell>
          <cell r="F10737" t="str">
            <v>P1</v>
          </cell>
          <cell r="G10737" t="str">
            <v>SMALL</v>
          </cell>
          <cell r="H10737" t="str">
            <v>JH</v>
          </cell>
          <cell r="I10737" t="str">
            <v>0030775 - AISLING PARTNERS INS BROKERAGE</v>
          </cell>
        </row>
        <row r="10738">
          <cell r="A10738" t="str">
            <v>C63394JM</v>
          </cell>
          <cell r="B10738">
            <v>42185</v>
          </cell>
          <cell r="C10738" t="str">
            <v>C63394</v>
          </cell>
          <cell r="D10738" t="str">
            <v>eDataQuest LLC</v>
          </cell>
          <cell r="E10738" t="str">
            <v>NH</v>
          </cell>
          <cell r="F10738" t="str">
            <v>P1</v>
          </cell>
          <cell r="G10738" t="str">
            <v>SMALL</v>
          </cell>
          <cell r="H10738" t="str">
            <v>JM</v>
          </cell>
          <cell r="I10738" t="str">
            <v>0030759 - PLENTZAS, BETH A</v>
          </cell>
        </row>
        <row r="10739">
          <cell r="A10739" t="str">
            <v>C63395IV</v>
          </cell>
          <cell r="B10739">
            <v>42185</v>
          </cell>
          <cell r="C10739" t="str">
            <v>C63395</v>
          </cell>
          <cell r="D10739" t="str">
            <v>Seelye &amp; Schulz PA CPA</v>
          </cell>
          <cell r="E10739" t="str">
            <v>NH</v>
          </cell>
          <cell r="F10739" t="str">
            <v>P1</v>
          </cell>
          <cell r="G10739" t="str">
            <v>SMALL</v>
          </cell>
          <cell r="H10739" t="str">
            <v>IV</v>
          </cell>
          <cell r="I10739" t="str">
            <v>0034648 - JARVIS III, HAROLD F</v>
          </cell>
        </row>
        <row r="10740">
          <cell r="A10740" t="str">
            <v>C63398IV</v>
          </cell>
          <cell r="B10740">
            <v>42185</v>
          </cell>
          <cell r="C10740" t="str">
            <v>C63398</v>
          </cell>
          <cell r="D10740" t="str">
            <v>FCJ LLC</v>
          </cell>
          <cell r="E10740" t="str">
            <v>MA</v>
          </cell>
          <cell r="F10740" t="str">
            <v>P1</v>
          </cell>
          <cell r="G10740" t="str">
            <v>SMALL</v>
          </cell>
          <cell r="H10740" t="str">
            <v>IV</v>
          </cell>
          <cell r="I10740" t="str">
            <v>0030757 - BENEMAX, INC.</v>
          </cell>
        </row>
        <row r="10741">
          <cell r="A10741" t="str">
            <v>C63399IH</v>
          </cell>
          <cell r="B10741">
            <v>42185</v>
          </cell>
          <cell r="C10741" t="str">
            <v>C63399</v>
          </cell>
          <cell r="D10741" t="str">
            <v>Computer Geeks</v>
          </cell>
          <cell r="E10741" t="str">
            <v>ME</v>
          </cell>
          <cell r="F10741" t="str">
            <v>P1</v>
          </cell>
          <cell r="G10741" t="str">
            <v>SMALL</v>
          </cell>
          <cell r="H10741" t="str">
            <v>IH</v>
          </cell>
          <cell r="I10741" t="str">
            <v>0030750 - CLARK INSURANCE</v>
          </cell>
        </row>
        <row r="10742">
          <cell r="A10742" t="str">
            <v>C63400PO</v>
          </cell>
          <cell r="B10742">
            <v>42185</v>
          </cell>
          <cell r="C10742" t="str">
            <v>C63400</v>
          </cell>
          <cell r="D10742" t="str">
            <v>CoCo Cheveux Salon</v>
          </cell>
          <cell r="E10742" t="str">
            <v>ME</v>
          </cell>
          <cell r="F10742" t="str">
            <v>P1</v>
          </cell>
          <cell r="G10742" t="str">
            <v>SMALL</v>
          </cell>
          <cell r="H10742" t="str">
            <v>PO</v>
          </cell>
          <cell r="I10742" t="str">
            <v>0030730 - LMR INSURANCE INC</v>
          </cell>
        </row>
        <row r="10743">
          <cell r="A10743" t="str">
            <v>C63401IH</v>
          </cell>
          <cell r="B10743">
            <v>42185</v>
          </cell>
          <cell r="C10743" t="str">
            <v>C63401</v>
          </cell>
          <cell r="D10743" t="str">
            <v>Aggregate Recycling Corporation</v>
          </cell>
          <cell r="E10743" t="str">
            <v>ME</v>
          </cell>
          <cell r="F10743" t="str">
            <v>P1</v>
          </cell>
          <cell r="G10743" t="str">
            <v>SMALL</v>
          </cell>
          <cell r="H10743" t="str">
            <v>IH</v>
          </cell>
          <cell r="I10743" t="str">
            <v>0030717 - HEALTH PLAN BENEFITS LLC</v>
          </cell>
        </row>
        <row r="10744">
          <cell r="A10744" t="str">
            <v>C63405JH</v>
          </cell>
          <cell r="B10744">
            <v>42185</v>
          </cell>
          <cell r="C10744" t="str">
            <v>C63405</v>
          </cell>
          <cell r="D10744" t="str">
            <v>Coastal Landscaping and Garden Center Inc</v>
          </cell>
          <cell r="E10744" t="str">
            <v>ME</v>
          </cell>
          <cell r="F10744" t="str">
            <v>P1</v>
          </cell>
          <cell r="G10744" t="str">
            <v>SMALL</v>
          </cell>
          <cell r="H10744" t="str">
            <v>JH</v>
          </cell>
          <cell r="I10744" t="str">
            <v>0030729 - MORRIS INSURANCE SERVICES INC</v>
          </cell>
        </row>
        <row r="10745">
          <cell r="A10745" t="str">
            <v>C63409IH</v>
          </cell>
          <cell r="B10745">
            <v>42185</v>
          </cell>
          <cell r="C10745" t="str">
            <v>C63409</v>
          </cell>
          <cell r="D10745" t="str">
            <v>HJ Associates</v>
          </cell>
          <cell r="E10745" t="str">
            <v>ME</v>
          </cell>
          <cell r="F10745" t="str">
            <v>P1</v>
          </cell>
          <cell r="G10745" t="str">
            <v>SMALL</v>
          </cell>
          <cell r="H10745" t="str">
            <v>IH</v>
          </cell>
          <cell r="I10745" t="str">
            <v>0030756 - NORTHERN BENEFITS OF MAINE LLC</v>
          </cell>
        </row>
        <row r="10746">
          <cell r="A10746" t="str">
            <v>C63410JR</v>
          </cell>
          <cell r="B10746">
            <v>42185</v>
          </cell>
          <cell r="C10746" t="str">
            <v>C63410</v>
          </cell>
          <cell r="D10746" t="str">
            <v>Keene Physical Therapy in Sports Medicine</v>
          </cell>
          <cell r="E10746" t="str">
            <v>NH</v>
          </cell>
          <cell r="F10746" t="str">
            <v>P1</v>
          </cell>
          <cell r="G10746" t="str">
            <v>SMALL</v>
          </cell>
          <cell r="H10746" t="str">
            <v>JR</v>
          </cell>
          <cell r="I10746" t="str">
            <v>0030754 - OGELBY, R DEAN</v>
          </cell>
        </row>
        <row r="10747">
          <cell r="A10747" t="str">
            <v>C63412IV</v>
          </cell>
          <cell r="B10747">
            <v>42185</v>
          </cell>
          <cell r="C10747" t="str">
            <v>C63412</v>
          </cell>
          <cell r="D10747" t="str">
            <v>Andrew Eills Law Offices PLLC</v>
          </cell>
          <cell r="E10747" t="str">
            <v>NH</v>
          </cell>
          <cell r="F10747" t="str">
            <v>P1</v>
          </cell>
          <cell r="G10747" t="str">
            <v>SMALL</v>
          </cell>
          <cell r="H10747" t="str">
            <v>IV</v>
          </cell>
          <cell r="I10747" t="str">
            <v>0030773 - CGI EMPLOYEE BENEFITS GROUP</v>
          </cell>
        </row>
        <row r="10748">
          <cell r="A10748" t="str">
            <v>C63413JM</v>
          </cell>
          <cell r="B10748">
            <v>42185</v>
          </cell>
          <cell r="C10748" t="str">
            <v>C63413</v>
          </cell>
          <cell r="D10748" t="str">
            <v>Law Office of Celeste M Christo PLLC</v>
          </cell>
          <cell r="E10748" t="str">
            <v>NH</v>
          </cell>
          <cell r="F10748" t="str">
            <v>P1</v>
          </cell>
          <cell r="G10748" t="str">
            <v>SMALL</v>
          </cell>
          <cell r="H10748" t="str">
            <v>JM</v>
          </cell>
          <cell r="I10748" t="str">
            <v>0030764 - NEW ENGLAND EMPLOYEE BENEFITS COUNCIL</v>
          </cell>
        </row>
        <row r="10749">
          <cell r="A10749" t="str">
            <v>C63414IV</v>
          </cell>
          <cell r="B10749">
            <v>42185</v>
          </cell>
          <cell r="C10749" t="str">
            <v>C63414</v>
          </cell>
          <cell r="D10749" t="str">
            <v>Alexander &amp; Schmidt</v>
          </cell>
          <cell r="E10749" t="str">
            <v>ME</v>
          </cell>
          <cell r="F10749" t="str">
            <v>P1</v>
          </cell>
          <cell r="G10749" t="str">
            <v>SMALL</v>
          </cell>
          <cell r="H10749" t="str">
            <v>IV</v>
          </cell>
          <cell r="I10749" t="str">
            <v>0030753 - CLARK INSURANCE</v>
          </cell>
        </row>
        <row r="10750">
          <cell r="A10750" t="str">
            <v>C63415IH</v>
          </cell>
          <cell r="B10750">
            <v>42185</v>
          </cell>
          <cell r="C10750" t="str">
            <v>C63415</v>
          </cell>
          <cell r="D10750" t="str">
            <v>Boughton Hotel Corporation</v>
          </cell>
          <cell r="E10750" t="str">
            <v>ME</v>
          </cell>
          <cell r="F10750" t="str">
            <v>P1</v>
          </cell>
          <cell r="G10750" t="str">
            <v>SMALL</v>
          </cell>
          <cell r="H10750" t="str">
            <v>IH</v>
          </cell>
          <cell r="I10750" t="str">
            <v>0030766 - PAQUIN &amp; CARROLL LLC</v>
          </cell>
        </row>
        <row r="10751">
          <cell r="A10751" t="str">
            <v>C63420IH</v>
          </cell>
          <cell r="B10751">
            <v>42185</v>
          </cell>
          <cell r="C10751" t="str">
            <v>C63420</v>
          </cell>
          <cell r="D10751" t="str">
            <v>FRX Polymers Inc</v>
          </cell>
          <cell r="E10751" t="str">
            <v>MA</v>
          </cell>
          <cell r="F10751" t="str">
            <v>P1</v>
          </cell>
          <cell r="G10751" t="str">
            <v>SMALL</v>
          </cell>
          <cell r="H10751" t="str">
            <v>IH</v>
          </cell>
          <cell r="I10751" t="str">
            <v>0034250 - HUB INTERNATIONAL NEW ENGLAND LLC</v>
          </cell>
        </row>
        <row r="10752">
          <cell r="A10752" t="str">
            <v>C63420JA</v>
          </cell>
          <cell r="B10752">
            <v>42185</v>
          </cell>
          <cell r="C10752" t="str">
            <v>C63420</v>
          </cell>
          <cell r="D10752" t="str">
            <v>FRX Polymers Inc</v>
          </cell>
          <cell r="E10752" t="str">
            <v>MA</v>
          </cell>
          <cell r="F10752" t="str">
            <v>P1</v>
          </cell>
          <cell r="G10752" t="str">
            <v>SMALL</v>
          </cell>
          <cell r="H10752" t="str">
            <v>JA</v>
          </cell>
          <cell r="I10752" t="str">
            <v>0034250 - HUB INTERNATIONAL NEW ENGLAND LLC</v>
          </cell>
        </row>
        <row r="10753">
          <cell r="A10753" t="str">
            <v>C63422IH</v>
          </cell>
          <cell r="B10753">
            <v>42185</v>
          </cell>
          <cell r="C10753" t="str">
            <v>C63422</v>
          </cell>
          <cell r="D10753" t="str">
            <v>Child Health Center Inc</v>
          </cell>
          <cell r="E10753" t="str">
            <v>MA</v>
          </cell>
          <cell r="F10753" t="str">
            <v>P1</v>
          </cell>
          <cell r="G10753" t="str">
            <v>SMALL</v>
          </cell>
          <cell r="H10753" t="str">
            <v>IH</v>
          </cell>
          <cell r="I10753" t="str">
            <v>0030763 - DIVIRGILIO INSURANCE AGENCY INC</v>
          </cell>
        </row>
        <row r="10754">
          <cell r="A10754" t="str">
            <v>C63424IH</v>
          </cell>
          <cell r="B10754">
            <v>42185</v>
          </cell>
          <cell r="C10754" t="str">
            <v>C63424</v>
          </cell>
          <cell r="D10754" t="str">
            <v>Hurricane Island Foundation</v>
          </cell>
          <cell r="E10754" t="str">
            <v>ME</v>
          </cell>
          <cell r="F10754" t="str">
            <v>P1</v>
          </cell>
          <cell r="G10754" t="str">
            <v>SMALL</v>
          </cell>
          <cell r="H10754" t="str">
            <v>IH</v>
          </cell>
          <cell r="I10754" t="str">
            <v>0030904 - CORE BENEFITS GROUP INC</v>
          </cell>
        </row>
        <row r="10755">
          <cell r="A10755" t="str">
            <v>C63427JM</v>
          </cell>
          <cell r="B10755">
            <v>42185</v>
          </cell>
          <cell r="C10755" t="str">
            <v>C63427</v>
          </cell>
          <cell r="D10755" t="str">
            <v>Waldman Plastic Surgery &amp; Dermatology PLLC</v>
          </cell>
          <cell r="E10755" t="str">
            <v>NH</v>
          </cell>
          <cell r="F10755" t="str">
            <v>P1</v>
          </cell>
          <cell r="G10755" t="str">
            <v>SMALL</v>
          </cell>
          <cell r="H10755" t="str">
            <v>JM</v>
          </cell>
          <cell r="I10755" t="str">
            <v>0030857 - GRANITE GROUP BENEFITS LLC</v>
          </cell>
        </row>
        <row r="10756">
          <cell r="A10756" t="str">
            <v>C63427JN</v>
          </cell>
          <cell r="B10756">
            <v>42185</v>
          </cell>
          <cell r="C10756" t="str">
            <v>C63427</v>
          </cell>
          <cell r="D10756" t="str">
            <v>Waldman Plastic Surgery &amp; Dermatology PLLC</v>
          </cell>
          <cell r="E10756" t="str">
            <v>NH</v>
          </cell>
          <cell r="F10756" t="str">
            <v>P1</v>
          </cell>
          <cell r="G10756" t="str">
            <v>SMALL</v>
          </cell>
          <cell r="H10756" t="str">
            <v>JN</v>
          </cell>
          <cell r="I10756" t="str">
            <v>0030857 - GRANITE GROUP BENEFITS LLC</v>
          </cell>
        </row>
        <row r="10757">
          <cell r="A10757" t="str">
            <v>C63430IA</v>
          </cell>
          <cell r="B10757">
            <v>42185</v>
          </cell>
          <cell r="C10757" t="str">
            <v>C63430</v>
          </cell>
          <cell r="D10757" t="str">
            <v>Morgan Partners LLC</v>
          </cell>
          <cell r="E10757" t="str">
            <v>MA</v>
          </cell>
          <cell r="F10757" t="str">
            <v>P1</v>
          </cell>
          <cell r="G10757" t="str">
            <v>SMALL</v>
          </cell>
          <cell r="H10757" t="str">
            <v>IA</v>
          </cell>
          <cell r="I10757" t="str">
            <v>0030914 - DIGITAL INSURANCE AGENCY INC</v>
          </cell>
        </row>
        <row r="10758">
          <cell r="A10758" t="str">
            <v>C63445IV</v>
          </cell>
          <cell r="B10758">
            <v>42185</v>
          </cell>
          <cell r="C10758" t="str">
            <v>C63445</v>
          </cell>
          <cell r="D10758" t="str">
            <v>Metzger McGuire Inc</v>
          </cell>
          <cell r="E10758" t="str">
            <v>NH</v>
          </cell>
          <cell r="F10758" t="str">
            <v>P1</v>
          </cell>
          <cell r="G10758" t="str">
            <v>SMALL</v>
          </cell>
          <cell r="H10758" t="str">
            <v>IV</v>
          </cell>
          <cell r="I10758" t="str">
            <v>0030925 - NEW ENGLAND EMPLOYEE BENEFITS COUNCIL</v>
          </cell>
        </row>
        <row r="10759">
          <cell r="A10759" t="str">
            <v>C63447IH</v>
          </cell>
          <cell r="B10759">
            <v>42185</v>
          </cell>
          <cell r="C10759" t="str">
            <v>C63447</v>
          </cell>
          <cell r="D10759" t="str">
            <v>Strategic Grant Partners</v>
          </cell>
          <cell r="E10759" t="str">
            <v>MA</v>
          </cell>
          <cell r="F10759" t="str">
            <v>P1</v>
          </cell>
          <cell r="G10759" t="str">
            <v>SMALL</v>
          </cell>
          <cell r="H10759" t="str">
            <v>IH</v>
          </cell>
          <cell r="I10759" t="str">
            <v>0030780 - EMPLOYEE BENEFITS CONSULTANTS OF N E LLC</v>
          </cell>
        </row>
        <row r="10760">
          <cell r="A10760" t="str">
            <v>C63448JH</v>
          </cell>
          <cell r="B10760">
            <v>42185</v>
          </cell>
          <cell r="C10760" t="str">
            <v>C63448</v>
          </cell>
          <cell r="D10760" t="str">
            <v>Spruce Bay Farm &amp; Landscape, Inc.</v>
          </cell>
          <cell r="E10760" t="str">
            <v>ME</v>
          </cell>
          <cell r="F10760" t="str">
            <v>P1</v>
          </cell>
          <cell r="G10760" t="str">
            <v>SMALL</v>
          </cell>
          <cell r="H10760" t="str">
            <v>JH</v>
          </cell>
          <cell r="I10760" t="str">
            <v>0035311 - BUSINESS INSURANCE AGENCY</v>
          </cell>
        </row>
        <row r="10761">
          <cell r="A10761" t="str">
            <v>C63451IA</v>
          </cell>
          <cell r="B10761">
            <v>42185</v>
          </cell>
          <cell r="C10761" t="str">
            <v>C63451</v>
          </cell>
          <cell r="D10761" t="str">
            <v>Rescor of Quincy Market</v>
          </cell>
          <cell r="E10761" t="str">
            <v>MA</v>
          </cell>
          <cell r="F10761" t="str">
            <v>P1</v>
          </cell>
          <cell r="G10761" t="str">
            <v>SMALL</v>
          </cell>
          <cell r="H10761" t="str">
            <v>IA</v>
          </cell>
          <cell r="I10761" t="str">
            <v>0030942 - WOODWARD, BRADY</v>
          </cell>
        </row>
        <row r="10762">
          <cell r="A10762" t="str">
            <v>C63451IH</v>
          </cell>
          <cell r="B10762">
            <v>42185</v>
          </cell>
          <cell r="C10762" t="str">
            <v>C63451</v>
          </cell>
          <cell r="D10762" t="str">
            <v>Rescor of Quincy Market</v>
          </cell>
          <cell r="E10762" t="str">
            <v>MA</v>
          </cell>
          <cell r="F10762" t="str">
            <v>P1</v>
          </cell>
          <cell r="G10762" t="str">
            <v>SMALL</v>
          </cell>
          <cell r="H10762" t="str">
            <v>IH</v>
          </cell>
          <cell r="I10762" t="str">
            <v>0030942 - WOODWARD, BRADY</v>
          </cell>
        </row>
        <row r="10763">
          <cell r="A10763" t="str">
            <v>C63456IH</v>
          </cell>
          <cell r="B10763">
            <v>42185</v>
          </cell>
          <cell r="C10763" t="str">
            <v>C63456</v>
          </cell>
          <cell r="D10763" t="str">
            <v>Construction Administrative Services Inc</v>
          </cell>
          <cell r="E10763" t="str">
            <v>MA</v>
          </cell>
          <cell r="F10763" t="str">
            <v>P1</v>
          </cell>
          <cell r="G10763" t="str">
            <v>SMALL</v>
          </cell>
          <cell r="H10763" t="str">
            <v>IH</v>
          </cell>
          <cell r="I10763" t="str">
            <v>0030929 - NEW ENGLAND MEDICAL INS AGENCY LLC</v>
          </cell>
        </row>
        <row r="10764">
          <cell r="A10764" t="str">
            <v>C63459IH</v>
          </cell>
          <cell r="B10764">
            <v>42185</v>
          </cell>
          <cell r="C10764" t="str">
            <v>C63459</v>
          </cell>
          <cell r="D10764" t="str">
            <v>The Bell Firm PA</v>
          </cell>
          <cell r="E10764" t="str">
            <v>ME</v>
          </cell>
          <cell r="F10764" t="str">
            <v>P1</v>
          </cell>
          <cell r="G10764" t="str">
            <v>SMALL</v>
          </cell>
          <cell r="H10764" t="str">
            <v>IH</v>
          </cell>
          <cell r="I10764" t="str">
            <v>0030894 - BGA INSURANCE AGENCY INC</v>
          </cell>
        </row>
        <row r="10765">
          <cell r="A10765" t="str">
            <v>C63462IA</v>
          </cell>
          <cell r="B10765">
            <v>42185</v>
          </cell>
          <cell r="C10765" t="str">
            <v>C63462</v>
          </cell>
          <cell r="D10765" t="str">
            <v>Whale Rock Capital MGMT LLC</v>
          </cell>
          <cell r="E10765" t="str">
            <v>MA</v>
          </cell>
          <cell r="F10765" t="str">
            <v>P1</v>
          </cell>
          <cell r="G10765" t="str">
            <v>SMALL</v>
          </cell>
          <cell r="H10765" t="str">
            <v>IA</v>
          </cell>
          <cell r="I10765" t="str">
            <v>0030940 - UNITED BUSINESSMANS INSURANCE AGENCY</v>
          </cell>
        </row>
        <row r="10766">
          <cell r="A10766" t="str">
            <v>C63462IH</v>
          </cell>
          <cell r="B10766">
            <v>42185</v>
          </cell>
          <cell r="C10766" t="str">
            <v>C63462</v>
          </cell>
          <cell r="D10766" t="str">
            <v>Whale Rock Capital MGMT LLC</v>
          </cell>
          <cell r="E10766" t="str">
            <v>MA</v>
          </cell>
          <cell r="F10766" t="str">
            <v>P1</v>
          </cell>
          <cell r="G10766" t="str">
            <v>SMALL</v>
          </cell>
          <cell r="H10766" t="str">
            <v>IH</v>
          </cell>
          <cell r="I10766" t="str">
            <v>0030940 - UNITED BUSINESSMANS INSURANCE AGENCY</v>
          </cell>
        </row>
        <row r="10767">
          <cell r="A10767" t="str">
            <v>C63463JS</v>
          </cell>
          <cell r="B10767">
            <v>42185</v>
          </cell>
          <cell r="C10767" t="str">
            <v>C63463</v>
          </cell>
          <cell r="D10767" t="str">
            <v>Schuster Buttrey &amp; Wing PA</v>
          </cell>
          <cell r="E10767" t="str">
            <v>NH</v>
          </cell>
          <cell r="F10767" t="str">
            <v>P1</v>
          </cell>
          <cell r="G10767" t="str">
            <v>SMALL</v>
          </cell>
          <cell r="H10767" t="str">
            <v>JS</v>
          </cell>
          <cell r="I10767" t="str">
            <v>0030930 - NEW ENGLAND EMPLOYEE BENEFITS COUNCIL</v>
          </cell>
        </row>
        <row r="10768">
          <cell r="A10768" t="str">
            <v>C63464JM</v>
          </cell>
          <cell r="B10768">
            <v>42185</v>
          </cell>
          <cell r="C10768" t="str">
            <v>C63464</v>
          </cell>
          <cell r="D10768" t="str">
            <v>CET Technology LLC</v>
          </cell>
          <cell r="E10768" t="str">
            <v>NH</v>
          </cell>
          <cell r="F10768" t="str">
            <v>P1</v>
          </cell>
          <cell r="G10768" t="str">
            <v>SMALL</v>
          </cell>
          <cell r="H10768" t="str">
            <v>JM</v>
          </cell>
          <cell r="I10768" t="str">
            <v>0030924 - ZIMMEL, JEROME F</v>
          </cell>
        </row>
        <row r="10769">
          <cell r="A10769" t="str">
            <v>C63464JN</v>
          </cell>
          <cell r="B10769">
            <v>42185</v>
          </cell>
          <cell r="C10769" t="str">
            <v>C63464</v>
          </cell>
          <cell r="D10769" t="str">
            <v>CET Technology LLC</v>
          </cell>
          <cell r="E10769" t="str">
            <v>NH</v>
          </cell>
          <cell r="F10769" t="str">
            <v>P1</v>
          </cell>
          <cell r="G10769" t="str">
            <v>SMALL</v>
          </cell>
          <cell r="H10769" t="str">
            <v>JN</v>
          </cell>
          <cell r="I10769" t="str">
            <v>0030924 - ZIMMEL, JEROME F</v>
          </cell>
        </row>
        <row r="10770">
          <cell r="A10770" t="str">
            <v>C63465IV</v>
          </cell>
          <cell r="B10770">
            <v>42185</v>
          </cell>
          <cell r="C10770" t="str">
            <v>C63465</v>
          </cell>
          <cell r="D10770" t="str">
            <v>Pepin Trucking Co. Inc.</v>
          </cell>
          <cell r="E10770" t="str">
            <v>ME</v>
          </cell>
          <cell r="F10770" t="str">
            <v>P1</v>
          </cell>
          <cell r="G10770" t="str">
            <v>SMALL</v>
          </cell>
          <cell r="H10770" t="str">
            <v>IV</v>
          </cell>
          <cell r="I10770" t="str">
            <v>0030868 - KYES AGENCY</v>
          </cell>
        </row>
        <row r="10771">
          <cell r="A10771" t="str">
            <v>C63466IH</v>
          </cell>
          <cell r="B10771">
            <v>42185</v>
          </cell>
          <cell r="C10771" t="str">
            <v>C63466</v>
          </cell>
          <cell r="D10771" t="str">
            <v>Wong Dynasty &amp; Yankee Grill Inc</v>
          </cell>
          <cell r="E10771" t="str">
            <v>MA</v>
          </cell>
          <cell r="F10771" t="str">
            <v>P1</v>
          </cell>
          <cell r="G10771" t="str">
            <v>SMALL</v>
          </cell>
          <cell r="H10771" t="str">
            <v>IH</v>
          </cell>
          <cell r="I10771" t="str">
            <v>0030913 - CLEARY INSURANCE INC</v>
          </cell>
        </row>
        <row r="10772">
          <cell r="A10772" t="str">
            <v>C63468JM</v>
          </cell>
          <cell r="B10772">
            <v>42185</v>
          </cell>
          <cell r="C10772" t="str">
            <v>C63468</v>
          </cell>
          <cell r="D10772" t="str">
            <v>Emimax</v>
          </cell>
          <cell r="E10772" t="str">
            <v>NH</v>
          </cell>
          <cell r="F10772" t="str">
            <v>P1</v>
          </cell>
          <cell r="G10772" t="str">
            <v>SMALL</v>
          </cell>
          <cell r="H10772" t="str">
            <v>JM</v>
          </cell>
          <cell r="I10772" t="str">
            <v>0030899 - CGI EMPLOYEE BENEFITS GROUP</v>
          </cell>
        </row>
        <row r="10773">
          <cell r="A10773" t="str">
            <v>C63469IH</v>
          </cell>
          <cell r="B10773">
            <v>42185</v>
          </cell>
          <cell r="C10773" t="str">
            <v>C63469</v>
          </cell>
          <cell r="D10773" t="str">
            <v>Glacial Multimedia</v>
          </cell>
          <cell r="E10773" t="str">
            <v>ME</v>
          </cell>
          <cell r="F10773" t="str">
            <v>P1</v>
          </cell>
          <cell r="G10773" t="str">
            <v>SMALL</v>
          </cell>
          <cell r="H10773" t="str">
            <v>IH</v>
          </cell>
          <cell r="I10773" t="str">
            <v>0030875 - GAGNE, ROGER N</v>
          </cell>
        </row>
        <row r="10774">
          <cell r="A10774" t="str">
            <v>C63469IV</v>
          </cell>
          <cell r="B10774">
            <v>42185</v>
          </cell>
          <cell r="C10774" t="str">
            <v>C63469</v>
          </cell>
          <cell r="D10774" t="str">
            <v>Glacial Multimedia</v>
          </cell>
          <cell r="E10774" t="str">
            <v>ME</v>
          </cell>
          <cell r="F10774" t="str">
            <v>P1</v>
          </cell>
          <cell r="G10774" t="str">
            <v>SMALL</v>
          </cell>
          <cell r="H10774" t="str">
            <v>IV</v>
          </cell>
          <cell r="I10774" t="str">
            <v>0030875 - GAGNE, ROGER N</v>
          </cell>
        </row>
        <row r="10775">
          <cell r="A10775" t="str">
            <v>C63469PO</v>
          </cell>
          <cell r="B10775">
            <v>42185</v>
          </cell>
          <cell r="C10775" t="str">
            <v>C63469</v>
          </cell>
          <cell r="D10775" t="str">
            <v>Glacial Multimedia</v>
          </cell>
          <cell r="E10775" t="str">
            <v>ME</v>
          </cell>
          <cell r="F10775" t="str">
            <v>P1</v>
          </cell>
          <cell r="G10775" t="str">
            <v>SMALL</v>
          </cell>
          <cell r="H10775" t="str">
            <v>PO</v>
          </cell>
          <cell r="I10775" t="str">
            <v>0030875 - GAGNE, ROGER N</v>
          </cell>
        </row>
        <row r="10776">
          <cell r="A10776" t="str">
            <v>C63470MI</v>
          </cell>
          <cell r="B10776">
            <v>42185</v>
          </cell>
          <cell r="C10776" t="str">
            <v>C63470</v>
          </cell>
          <cell r="D10776" t="str">
            <v>Keenan Auction Company</v>
          </cell>
          <cell r="E10776" t="str">
            <v>ME</v>
          </cell>
          <cell r="F10776" t="str">
            <v>P1</v>
          </cell>
          <cell r="G10776" t="str">
            <v>MCARE</v>
          </cell>
          <cell r="H10776" t="str">
            <v>MI</v>
          </cell>
          <cell r="I10776" t="str">
            <v>0030895 - BUSINESS INSURANCE AGENCY</v>
          </cell>
        </row>
        <row r="10777">
          <cell r="A10777" t="str">
            <v>C63470PO</v>
          </cell>
          <cell r="B10777">
            <v>42185</v>
          </cell>
          <cell r="C10777" t="str">
            <v>C63470</v>
          </cell>
          <cell r="D10777" t="str">
            <v>Keenan Auction Company</v>
          </cell>
          <cell r="E10777" t="str">
            <v>ME</v>
          </cell>
          <cell r="F10777" t="str">
            <v>P1</v>
          </cell>
          <cell r="G10777" t="str">
            <v>SMALL</v>
          </cell>
          <cell r="H10777" t="str">
            <v>PO</v>
          </cell>
          <cell r="I10777" t="str">
            <v>0030895 - BUSINESS INSURANCE AGENCY</v>
          </cell>
        </row>
        <row r="10778">
          <cell r="A10778" t="str">
            <v>C63473JM</v>
          </cell>
          <cell r="B10778">
            <v>42185</v>
          </cell>
          <cell r="C10778" t="str">
            <v>C63473</v>
          </cell>
          <cell r="D10778" t="str">
            <v>Pine Hill Construction LLC</v>
          </cell>
          <cell r="E10778" t="str">
            <v>NH</v>
          </cell>
          <cell r="F10778" t="str">
            <v>P1</v>
          </cell>
          <cell r="G10778" t="str">
            <v>SMALL</v>
          </cell>
          <cell r="H10778" t="str">
            <v>JM</v>
          </cell>
          <cell r="I10778" t="str">
            <v>0031173 - CBS INSURANCE INC</v>
          </cell>
        </row>
        <row r="10779">
          <cell r="A10779" t="str">
            <v>C63474IV</v>
          </cell>
          <cell r="B10779">
            <v>42185</v>
          </cell>
          <cell r="C10779" t="str">
            <v>C63474</v>
          </cell>
          <cell r="D10779" t="str">
            <v>Caldwell Law</v>
          </cell>
          <cell r="E10779" t="str">
            <v>NH</v>
          </cell>
          <cell r="F10779" t="str">
            <v>P1</v>
          </cell>
          <cell r="G10779" t="str">
            <v>SMALL</v>
          </cell>
          <cell r="H10779" t="str">
            <v>IV</v>
          </cell>
          <cell r="I10779" t="str">
            <v>0030938 - NEW ENGLAND EMPLOYEE BENEFITS COUNCIL</v>
          </cell>
        </row>
        <row r="10780">
          <cell r="A10780" t="str">
            <v>C63474JH</v>
          </cell>
          <cell r="B10780">
            <v>42185</v>
          </cell>
          <cell r="C10780" t="str">
            <v>C63474</v>
          </cell>
          <cell r="D10780" t="str">
            <v>Caldwell Law</v>
          </cell>
          <cell r="E10780" t="str">
            <v>NH</v>
          </cell>
          <cell r="F10780" t="str">
            <v>P1</v>
          </cell>
          <cell r="G10780" t="str">
            <v>SMALL</v>
          </cell>
          <cell r="H10780" t="str">
            <v>JH</v>
          </cell>
          <cell r="I10780" t="str">
            <v>0030938 - NEW ENGLAND EMPLOYEE BENEFITS COUNCIL</v>
          </cell>
        </row>
        <row r="10781">
          <cell r="A10781" t="str">
            <v>C63475IH</v>
          </cell>
          <cell r="B10781">
            <v>42185</v>
          </cell>
          <cell r="C10781" t="str">
            <v>C63475</v>
          </cell>
          <cell r="D10781" t="str">
            <v>Warwick Entertainment LLC</v>
          </cell>
          <cell r="E10781" t="str">
            <v>MA</v>
          </cell>
          <cell r="F10781" t="str">
            <v>P1</v>
          </cell>
          <cell r="G10781" t="str">
            <v>SMALL</v>
          </cell>
          <cell r="H10781" t="str">
            <v>IH</v>
          </cell>
          <cell r="I10781" t="str">
            <v>0031211 - INTEGRATED INSURANCE SOLUTIONS LLC</v>
          </cell>
        </row>
        <row r="10782">
          <cell r="A10782" t="str">
            <v>C63476IH</v>
          </cell>
          <cell r="B10782">
            <v>42185</v>
          </cell>
          <cell r="C10782" t="str">
            <v>C63476</v>
          </cell>
          <cell r="D10782" t="str">
            <v>Melrose Family Dentistry</v>
          </cell>
          <cell r="E10782" t="str">
            <v>MA</v>
          </cell>
          <cell r="F10782" t="str">
            <v>P1</v>
          </cell>
          <cell r="G10782" t="str">
            <v>SMALL</v>
          </cell>
          <cell r="H10782" t="str">
            <v>IH</v>
          </cell>
          <cell r="I10782" t="str">
            <v>0030897 - BOSTON COMMONWEALTH ADVANTAGE LLC</v>
          </cell>
        </row>
        <row r="10783">
          <cell r="A10783" t="str">
            <v>C63477IH</v>
          </cell>
          <cell r="B10783">
            <v>42185</v>
          </cell>
          <cell r="C10783" t="str">
            <v>C63477</v>
          </cell>
          <cell r="D10783" t="str">
            <v>Dragon Innovations, LLC</v>
          </cell>
          <cell r="E10783" t="str">
            <v>MA</v>
          </cell>
          <cell r="F10783" t="str">
            <v>P1</v>
          </cell>
          <cell r="G10783" t="str">
            <v>SMALL</v>
          </cell>
          <cell r="H10783" t="str">
            <v>IH</v>
          </cell>
          <cell r="I10783" t="str">
            <v>0030936 - UNITED BUSINESSMANS INSURANCE AGENCY</v>
          </cell>
        </row>
        <row r="10784">
          <cell r="A10784" t="str">
            <v>C63479IH</v>
          </cell>
          <cell r="B10784">
            <v>42185</v>
          </cell>
          <cell r="C10784" t="str">
            <v>C63479</v>
          </cell>
          <cell r="D10784" t="str">
            <v>Push Corp</v>
          </cell>
          <cell r="E10784" t="str">
            <v>MA</v>
          </cell>
          <cell r="F10784" t="str">
            <v>P1</v>
          </cell>
          <cell r="G10784" t="str">
            <v>SMALL</v>
          </cell>
          <cell r="H10784" t="str">
            <v>IH</v>
          </cell>
          <cell r="I10784" t="str">
            <v>0030933 - SMALL BUSINESS INSURANCE AGENCY INC</v>
          </cell>
        </row>
        <row r="10785">
          <cell r="A10785" t="str">
            <v>C63484IA</v>
          </cell>
          <cell r="B10785">
            <v>42185</v>
          </cell>
          <cell r="C10785" t="str">
            <v>C63484</v>
          </cell>
          <cell r="D10785" t="str">
            <v>The Hokum Rock Corporation</v>
          </cell>
          <cell r="E10785" t="str">
            <v>MA</v>
          </cell>
          <cell r="F10785" t="str">
            <v>P1</v>
          </cell>
          <cell r="G10785" t="str">
            <v>SMALL</v>
          </cell>
          <cell r="H10785" t="str">
            <v>IA</v>
          </cell>
          <cell r="I10785" t="str">
            <v>0030921 - ROGERS &amp; GRAY INSURANCE AGENCY</v>
          </cell>
        </row>
        <row r="10786">
          <cell r="A10786" t="str">
            <v>C63484IH</v>
          </cell>
          <cell r="B10786">
            <v>42185</v>
          </cell>
          <cell r="C10786" t="str">
            <v>C63484</v>
          </cell>
          <cell r="D10786" t="str">
            <v>The Hokum Rock Corporation</v>
          </cell>
          <cell r="E10786" t="str">
            <v>MA</v>
          </cell>
          <cell r="F10786" t="str">
            <v>P1</v>
          </cell>
          <cell r="G10786" t="str">
            <v>SMALL</v>
          </cell>
          <cell r="H10786" t="str">
            <v>IH</v>
          </cell>
          <cell r="I10786" t="str">
            <v>0030921 - ROGERS &amp; GRAY INSURANCE AGENCY</v>
          </cell>
        </row>
        <row r="10787">
          <cell r="A10787" t="str">
            <v>C63488IV</v>
          </cell>
          <cell r="B10787">
            <v>42185</v>
          </cell>
          <cell r="C10787" t="str">
            <v>C63488</v>
          </cell>
          <cell r="D10787" t="str">
            <v>Maine Coast Builders</v>
          </cell>
          <cell r="E10787" t="str">
            <v>ME</v>
          </cell>
          <cell r="F10787" t="str">
            <v>P1</v>
          </cell>
          <cell r="G10787" t="str">
            <v>SMALL</v>
          </cell>
          <cell r="H10787" t="str">
            <v>IV</v>
          </cell>
          <cell r="I10787" t="str">
            <v>0030908 - BARTLETT, JOSHUA I</v>
          </cell>
        </row>
        <row r="10788">
          <cell r="A10788" t="str">
            <v>C63489IV</v>
          </cell>
          <cell r="B10788">
            <v>42185</v>
          </cell>
          <cell r="C10788" t="str">
            <v>C63489</v>
          </cell>
          <cell r="D10788" t="str">
            <v>Center Street Auto Service</v>
          </cell>
          <cell r="E10788" t="str">
            <v>ME</v>
          </cell>
          <cell r="F10788" t="str">
            <v>P1</v>
          </cell>
          <cell r="G10788" t="str">
            <v>SMALL</v>
          </cell>
          <cell r="H10788" t="str">
            <v>IV</v>
          </cell>
          <cell r="I10788" t="str">
            <v>0030900 - DUCHETTE, CARL E</v>
          </cell>
        </row>
        <row r="10789">
          <cell r="A10789" t="str">
            <v>C63490IH</v>
          </cell>
          <cell r="B10789">
            <v>42185</v>
          </cell>
          <cell r="C10789" t="str">
            <v>C63490</v>
          </cell>
          <cell r="D10789" t="str">
            <v>Micucci Grocery Company Inc</v>
          </cell>
          <cell r="E10789" t="str">
            <v>ME</v>
          </cell>
          <cell r="F10789" t="str">
            <v>P1</v>
          </cell>
          <cell r="G10789" t="str">
            <v>SMALL</v>
          </cell>
          <cell r="H10789" t="str">
            <v>IH</v>
          </cell>
          <cell r="I10789" t="str">
            <v>0030884 - BGA INSURANCE AGENCY INC</v>
          </cell>
        </row>
        <row r="10790">
          <cell r="A10790" t="str">
            <v>C63492PO</v>
          </cell>
          <cell r="B10790">
            <v>42185</v>
          </cell>
          <cell r="C10790" t="str">
            <v>C63492</v>
          </cell>
          <cell r="D10790" t="str">
            <v>Northeast Charter and Tour</v>
          </cell>
          <cell r="E10790" t="str">
            <v>ME</v>
          </cell>
          <cell r="F10790" t="str">
            <v>P1</v>
          </cell>
          <cell r="G10790" t="str">
            <v>SMALL</v>
          </cell>
          <cell r="H10790" t="str">
            <v>PO</v>
          </cell>
          <cell r="I10790" t="str">
            <v>0035315 - BUSINESS INSURANCE AGENCY</v>
          </cell>
        </row>
        <row r="10791">
          <cell r="A10791" t="str">
            <v>C63493IV</v>
          </cell>
          <cell r="B10791">
            <v>42185</v>
          </cell>
          <cell r="C10791" t="str">
            <v>C63493</v>
          </cell>
          <cell r="D10791" t="str">
            <v>Cooks Hardware Store Inc</v>
          </cell>
          <cell r="E10791" t="str">
            <v>ME</v>
          </cell>
          <cell r="F10791" t="str">
            <v>P1</v>
          </cell>
          <cell r="G10791" t="str">
            <v>SMALL</v>
          </cell>
          <cell r="H10791" t="str">
            <v>IV</v>
          </cell>
          <cell r="I10791" t="str">
            <v>0030860 - LMR INSURANCE INC</v>
          </cell>
        </row>
        <row r="10792">
          <cell r="A10792" t="str">
            <v>C63494JM</v>
          </cell>
          <cell r="B10792">
            <v>42185</v>
          </cell>
          <cell r="C10792" t="str">
            <v>C63494</v>
          </cell>
          <cell r="D10792" t="str">
            <v>Pasta Loft Restaurant Inc</v>
          </cell>
          <cell r="E10792" t="str">
            <v>NH</v>
          </cell>
          <cell r="F10792" t="str">
            <v>P1</v>
          </cell>
          <cell r="G10792" t="str">
            <v>SMALL</v>
          </cell>
          <cell r="H10792" t="str">
            <v>JM</v>
          </cell>
          <cell r="I10792" t="str">
            <v>0030941 - SENTINEL INSURANCE GROUP LLC N H</v>
          </cell>
        </row>
        <row r="10793">
          <cell r="A10793" t="str">
            <v>C63495IV</v>
          </cell>
          <cell r="B10793">
            <v>42185</v>
          </cell>
          <cell r="C10793" t="str">
            <v>C63495</v>
          </cell>
          <cell r="D10793" t="str">
            <v>Coastal Realty Capital</v>
          </cell>
          <cell r="E10793" t="str">
            <v>ME</v>
          </cell>
          <cell r="F10793" t="str">
            <v>P1</v>
          </cell>
          <cell r="G10793" t="str">
            <v>SMALL</v>
          </cell>
          <cell r="H10793" t="str">
            <v>IV</v>
          </cell>
          <cell r="I10793" t="str">
            <v>0030916 - B &amp; B HOLDINGS INC</v>
          </cell>
        </row>
        <row r="10794">
          <cell r="A10794" t="str">
            <v>C63496IV</v>
          </cell>
          <cell r="B10794">
            <v>42185</v>
          </cell>
          <cell r="C10794" t="str">
            <v>C63496</v>
          </cell>
          <cell r="D10794" t="str">
            <v>Apex Engineering Inc</v>
          </cell>
          <cell r="E10794" t="str">
            <v>ME</v>
          </cell>
          <cell r="F10794" t="str">
            <v>P1</v>
          </cell>
          <cell r="G10794" t="str">
            <v>SMALL</v>
          </cell>
          <cell r="H10794" t="str">
            <v>IV</v>
          </cell>
          <cell r="I10794" t="str">
            <v>0030901 - CLARK INSURANCE</v>
          </cell>
        </row>
        <row r="10795">
          <cell r="A10795" t="str">
            <v>C63499JM</v>
          </cell>
          <cell r="B10795">
            <v>42185</v>
          </cell>
          <cell r="C10795" t="str">
            <v>C63499</v>
          </cell>
          <cell r="D10795" t="str">
            <v>WM Camp LLC</v>
          </cell>
          <cell r="E10795" t="str">
            <v>NH</v>
          </cell>
          <cell r="F10795" t="str">
            <v>P1</v>
          </cell>
          <cell r="G10795" t="str">
            <v>SMALL</v>
          </cell>
          <cell r="H10795" t="str">
            <v>JM</v>
          </cell>
          <cell r="I10795" t="str">
            <v>0031153 - CORNERSTONE BENEFIT &amp; RET GROUP INC</v>
          </cell>
        </row>
        <row r="10796">
          <cell r="A10796" t="str">
            <v>C63500IV</v>
          </cell>
          <cell r="B10796">
            <v>42185</v>
          </cell>
          <cell r="C10796" t="str">
            <v>C63500</v>
          </cell>
          <cell r="D10796" t="str">
            <v>Frost Gully Violins</v>
          </cell>
          <cell r="E10796" t="str">
            <v>ME</v>
          </cell>
          <cell r="F10796" t="str">
            <v>P1</v>
          </cell>
          <cell r="G10796" t="str">
            <v>SMALL</v>
          </cell>
          <cell r="H10796" t="str">
            <v>IV</v>
          </cell>
          <cell r="I10796" t="str">
            <v>0030866 - LMR INSURANCE INC</v>
          </cell>
        </row>
        <row r="10797">
          <cell r="A10797" t="str">
            <v>C63501PO</v>
          </cell>
          <cell r="B10797">
            <v>42185</v>
          </cell>
          <cell r="C10797" t="str">
            <v>C63501</v>
          </cell>
          <cell r="D10797" t="str">
            <v>Make A Wish Foundation of Maine</v>
          </cell>
          <cell r="E10797" t="str">
            <v>ME</v>
          </cell>
          <cell r="F10797" t="str">
            <v>P1</v>
          </cell>
          <cell r="G10797" t="str">
            <v>SMALL</v>
          </cell>
          <cell r="H10797" t="str">
            <v>PO</v>
          </cell>
          <cell r="I10797" t="str">
            <v>0030870 - HEALEY &amp; ASSOCIATES INC</v>
          </cell>
        </row>
        <row r="10798">
          <cell r="A10798" t="str">
            <v>C63502IV</v>
          </cell>
          <cell r="B10798">
            <v>42185</v>
          </cell>
          <cell r="C10798" t="str">
            <v>C63502</v>
          </cell>
          <cell r="D10798" t="str">
            <v>HT Inc</v>
          </cell>
          <cell r="E10798" t="str">
            <v>ME</v>
          </cell>
          <cell r="F10798" t="str">
            <v>P1</v>
          </cell>
          <cell r="G10798" t="str">
            <v>SMALL</v>
          </cell>
          <cell r="H10798" t="str">
            <v>IV</v>
          </cell>
          <cell r="I10798" t="str">
            <v>0030912 - ACADIA BENEFITS INC</v>
          </cell>
        </row>
        <row r="10799">
          <cell r="A10799" t="str">
            <v>C63503IH</v>
          </cell>
          <cell r="B10799">
            <v>42185</v>
          </cell>
          <cell r="C10799" t="str">
            <v>C63503</v>
          </cell>
          <cell r="D10799" t="str">
            <v>AB Administrative</v>
          </cell>
          <cell r="E10799" t="str">
            <v>MA</v>
          </cell>
          <cell r="F10799" t="str">
            <v>P1</v>
          </cell>
          <cell r="G10799" t="str">
            <v>SMALL</v>
          </cell>
          <cell r="H10799" t="str">
            <v>IH</v>
          </cell>
          <cell r="I10799" t="str">
            <v>0034117 - DIGITAL INSURANCE AGENCY INC</v>
          </cell>
        </row>
        <row r="10800">
          <cell r="A10800" t="str">
            <v>C63503JH</v>
          </cell>
          <cell r="B10800">
            <v>42185</v>
          </cell>
          <cell r="C10800" t="str">
            <v>C63503</v>
          </cell>
          <cell r="D10800" t="str">
            <v>AB Administrative</v>
          </cell>
          <cell r="E10800" t="str">
            <v>MA</v>
          </cell>
          <cell r="F10800" t="str">
            <v>P1</v>
          </cell>
          <cell r="G10800" t="str">
            <v>SMALL</v>
          </cell>
          <cell r="H10800" t="str">
            <v>JH</v>
          </cell>
          <cell r="I10800" t="str">
            <v>0034117 - DIGITAL INSURANCE AGENCY INC</v>
          </cell>
        </row>
        <row r="10801">
          <cell r="A10801" t="str">
            <v>C63506JM</v>
          </cell>
          <cell r="B10801">
            <v>42185</v>
          </cell>
          <cell r="C10801" t="str">
            <v>C63506</v>
          </cell>
          <cell r="D10801" t="str">
            <v>Tennant Wallace Architects</v>
          </cell>
          <cell r="E10801" t="str">
            <v>NH</v>
          </cell>
          <cell r="F10801" t="str">
            <v>P1</v>
          </cell>
          <cell r="G10801" t="str">
            <v>SMALL</v>
          </cell>
          <cell r="H10801" t="str">
            <v>JM</v>
          </cell>
          <cell r="I10801" t="str">
            <v>0030876 - LIFETIME BENEFITS GROUP INC</v>
          </cell>
        </row>
        <row r="10802">
          <cell r="A10802" t="str">
            <v>C63507IH</v>
          </cell>
          <cell r="B10802">
            <v>42185</v>
          </cell>
          <cell r="C10802" t="str">
            <v>C63507</v>
          </cell>
          <cell r="D10802" t="str">
            <v>American Hydroponics Inc</v>
          </cell>
          <cell r="E10802" t="str">
            <v>MA</v>
          </cell>
          <cell r="F10802" t="str">
            <v>P1</v>
          </cell>
          <cell r="G10802" t="str">
            <v>SMALL</v>
          </cell>
          <cell r="H10802" t="str">
            <v>IH</v>
          </cell>
          <cell r="I10802" t="str">
            <v>0030909 - CORCORAN &amp; HAVLIN BENEFITS INS GROUP INC</v>
          </cell>
        </row>
        <row r="10803">
          <cell r="A10803" t="str">
            <v>C63509IH</v>
          </cell>
          <cell r="B10803">
            <v>42185</v>
          </cell>
          <cell r="C10803" t="str">
            <v>C63509</v>
          </cell>
          <cell r="D10803" t="str">
            <v>Pinetree Garden Seeds Inc</v>
          </cell>
          <cell r="E10803" t="str">
            <v>ME</v>
          </cell>
          <cell r="F10803" t="str">
            <v>P1</v>
          </cell>
          <cell r="G10803" t="str">
            <v>SMALL</v>
          </cell>
          <cell r="H10803" t="str">
            <v>IH</v>
          </cell>
          <cell r="I10803" t="str">
            <v>0030858 - F A PEABODY COMPANY</v>
          </cell>
        </row>
        <row r="10804">
          <cell r="A10804" t="str">
            <v>C63511PO</v>
          </cell>
          <cell r="B10804">
            <v>42185</v>
          </cell>
          <cell r="C10804" t="str">
            <v>C63511</v>
          </cell>
          <cell r="D10804" t="str">
            <v>Maine Maritime Museum</v>
          </cell>
          <cell r="E10804" t="str">
            <v>ME</v>
          </cell>
          <cell r="F10804" t="str">
            <v>P1</v>
          </cell>
          <cell r="G10804" t="str">
            <v>SMALL</v>
          </cell>
          <cell r="H10804" t="str">
            <v>PO</v>
          </cell>
          <cell r="I10804" t="str">
            <v>0030927 - NORTON FINANCIAL SERVICES INC</v>
          </cell>
        </row>
        <row r="10805">
          <cell r="A10805" t="str">
            <v>C63512IV</v>
          </cell>
          <cell r="B10805">
            <v>42185</v>
          </cell>
          <cell r="C10805" t="str">
            <v>C63512</v>
          </cell>
          <cell r="D10805" t="str">
            <v>South Portland Church of the Nazarene</v>
          </cell>
          <cell r="E10805" t="str">
            <v>ME</v>
          </cell>
          <cell r="F10805" t="str">
            <v>P1</v>
          </cell>
          <cell r="G10805" t="str">
            <v>SMALL</v>
          </cell>
          <cell r="H10805" t="str">
            <v>IV</v>
          </cell>
          <cell r="I10805" t="str">
            <v>0030910 - CLARK INSURANCE</v>
          </cell>
        </row>
        <row r="10806">
          <cell r="A10806" t="str">
            <v>C63514IV</v>
          </cell>
          <cell r="B10806">
            <v>42185</v>
          </cell>
          <cell r="C10806" t="str">
            <v>C63514</v>
          </cell>
          <cell r="D10806" t="str">
            <v>Ocean Gate Resort &amp; Spa</v>
          </cell>
          <cell r="E10806" t="str">
            <v>ME</v>
          </cell>
          <cell r="F10806" t="str">
            <v>P1</v>
          </cell>
          <cell r="G10806" t="str">
            <v>SMALL</v>
          </cell>
          <cell r="H10806" t="str">
            <v>IV</v>
          </cell>
          <cell r="I10806" t="str">
            <v>0030862 - HOLDEN INSURANCE AGENCY</v>
          </cell>
        </row>
        <row r="10807">
          <cell r="A10807" t="str">
            <v>C63515IA</v>
          </cell>
          <cell r="B10807">
            <v>42185</v>
          </cell>
          <cell r="C10807" t="str">
            <v>C63515</v>
          </cell>
          <cell r="D10807" t="str">
            <v>RISI, Inc</v>
          </cell>
          <cell r="E10807" t="str">
            <v>MA</v>
          </cell>
          <cell r="F10807" t="str">
            <v>P1</v>
          </cell>
          <cell r="G10807" t="str">
            <v>CRC</v>
          </cell>
          <cell r="H10807" t="str">
            <v>IA</v>
          </cell>
          <cell r="I10807" t="str">
            <v>0032310 - GALLAGHER BENEFIT SERVICES INC</v>
          </cell>
        </row>
        <row r="10808">
          <cell r="A10808" t="str">
            <v>C63515IH</v>
          </cell>
          <cell r="B10808">
            <v>42185</v>
          </cell>
          <cell r="C10808" t="str">
            <v>C63515</v>
          </cell>
          <cell r="D10808" t="str">
            <v>RISI, Inc</v>
          </cell>
          <cell r="E10808" t="str">
            <v>MA</v>
          </cell>
          <cell r="F10808" t="str">
            <v>P1</v>
          </cell>
          <cell r="G10808" t="str">
            <v>CRC</v>
          </cell>
          <cell r="H10808" t="str">
            <v>IH</v>
          </cell>
          <cell r="I10808" t="str">
            <v>0032310 - GALLAGHER BENEFIT SERVICES INC</v>
          </cell>
        </row>
        <row r="10809">
          <cell r="A10809" t="str">
            <v>C63515IV</v>
          </cell>
          <cell r="B10809">
            <v>42185</v>
          </cell>
          <cell r="C10809" t="str">
            <v>C63515</v>
          </cell>
          <cell r="D10809" t="str">
            <v>RISI, Inc</v>
          </cell>
          <cell r="E10809" t="str">
            <v>MA</v>
          </cell>
          <cell r="F10809" t="str">
            <v>P1</v>
          </cell>
          <cell r="G10809" t="str">
            <v>CRC</v>
          </cell>
          <cell r="H10809" t="str">
            <v>IV</v>
          </cell>
          <cell r="I10809" t="str">
            <v>0032310 - GALLAGHER BENEFIT SERVICES INC</v>
          </cell>
        </row>
        <row r="10810">
          <cell r="A10810" t="str">
            <v>C63517PO</v>
          </cell>
          <cell r="B10810">
            <v>42185</v>
          </cell>
          <cell r="C10810" t="str">
            <v>C63517</v>
          </cell>
          <cell r="D10810" t="str">
            <v>Lucantha Marine Insurance, LLC</v>
          </cell>
          <cell r="E10810" t="str">
            <v>ME</v>
          </cell>
          <cell r="F10810" t="str">
            <v>P1</v>
          </cell>
          <cell r="G10810" t="str">
            <v>SMALL</v>
          </cell>
          <cell r="H10810" t="str">
            <v>PO</v>
          </cell>
          <cell r="I10810" t="str">
            <v>0035937 - NORTON FINANCIAL SERVICES INC</v>
          </cell>
        </row>
        <row r="10811">
          <cell r="A10811" t="str">
            <v>C63519PO</v>
          </cell>
          <cell r="B10811">
            <v>42185</v>
          </cell>
          <cell r="C10811" t="str">
            <v>C63519</v>
          </cell>
          <cell r="D10811" t="str">
            <v>Network for Regional Healthcare Improvement</v>
          </cell>
          <cell r="E10811" t="str">
            <v>ME</v>
          </cell>
          <cell r="F10811" t="str">
            <v>P1</v>
          </cell>
          <cell r="G10811" t="str">
            <v>SMALL</v>
          </cell>
          <cell r="H10811" t="str">
            <v>PO</v>
          </cell>
          <cell r="I10811" t="str">
            <v>0030873 - HOLDEN INSURANCE AGENCY</v>
          </cell>
        </row>
        <row r="10812">
          <cell r="A10812" t="str">
            <v>C63521IH</v>
          </cell>
          <cell r="B10812">
            <v>42185</v>
          </cell>
          <cell r="C10812" t="str">
            <v>C63521</v>
          </cell>
          <cell r="D10812" t="str">
            <v>Cape Veterinary Inc</v>
          </cell>
          <cell r="E10812" t="str">
            <v>ME</v>
          </cell>
          <cell r="F10812" t="str">
            <v>P1</v>
          </cell>
          <cell r="G10812" t="str">
            <v>SMALL</v>
          </cell>
          <cell r="H10812" t="str">
            <v>IH</v>
          </cell>
          <cell r="I10812" t="str">
            <v>0030867 - LOMBARD BENEFITS GROUP INC</v>
          </cell>
        </row>
        <row r="10813">
          <cell r="A10813" t="str">
            <v>C63522JH</v>
          </cell>
          <cell r="B10813">
            <v>42185</v>
          </cell>
          <cell r="C10813" t="str">
            <v>C63522</v>
          </cell>
          <cell r="D10813" t="str">
            <v>Accurate Title</v>
          </cell>
          <cell r="E10813" t="str">
            <v>NH</v>
          </cell>
          <cell r="F10813" t="str">
            <v>P1</v>
          </cell>
          <cell r="G10813" t="str">
            <v>SMALL</v>
          </cell>
          <cell r="H10813" t="str">
            <v>JH</v>
          </cell>
          <cell r="I10813" t="str">
            <v>0030944 - NEW ENGLAND EMPLOYEE BENEFITS COUNCIL</v>
          </cell>
        </row>
        <row r="10814">
          <cell r="A10814" t="str">
            <v>C63522JM</v>
          </cell>
          <cell r="B10814">
            <v>42185</v>
          </cell>
          <cell r="C10814" t="str">
            <v>C63522</v>
          </cell>
          <cell r="D10814" t="str">
            <v>Accurate Title</v>
          </cell>
          <cell r="E10814" t="str">
            <v>NH</v>
          </cell>
          <cell r="F10814" t="str">
            <v>P1</v>
          </cell>
          <cell r="G10814" t="str">
            <v>SMALL</v>
          </cell>
          <cell r="H10814" t="str">
            <v>JM</v>
          </cell>
          <cell r="I10814" t="str">
            <v>0030944 - NEW ENGLAND EMPLOYEE BENEFITS COUNCIL</v>
          </cell>
        </row>
        <row r="10815">
          <cell r="A10815" t="str">
            <v>C63522JR</v>
          </cell>
          <cell r="B10815">
            <v>42185</v>
          </cell>
          <cell r="C10815" t="str">
            <v>C63522</v>
          </cell>
          <cell r="D10815" t="str">
            <v>Accurate Title</v>
          </cell>
          <cell r="E10815" t="str">
            <v>NH</v>
          </cell>
          <cell r="F10815" t="str">
            <v>P1</v>
          </cell>
          <cell r="G10815" t="str">
            <v>SMALL</v>
          </cell>
          <cell r="H10815" t="str">
            <v>JR</v>
          </cell>
          <cell r="I10815" t="str">
            <v>0030944 - NEW ENGLAND EMPLOYEE BENEFITS COUNCIL</v>
          </cell>
        </row>
        <row r="10816">
          <cell r="A10816" t="str">
            <v>C63523JM</v>
          </cell>
          <cell r="B10816">
            <v>42185</v>
          </cell>
          <cell r="C10816" t="str">
            <v>C63523</v>
          </cell>
          <cell r="D10816" t="str">
            <v>Liquid PC Inc</v>
          </cell>
          <cell r="E10816" t="str">
            <v>NH</v>
          </cell>
          <cell r="F10816" t="str">
            <v>P1</v>
          </cell>
          <cell r="G10816" t="str">
            <v>SMALL</v>
          </cell>
          <cell r="H10816" t="str">
            <v>JM</v>
          </cell>
          <cell r="I10816" t="str">
            <v>0030905 - BROWN &amp; BROWN OF NEW HAMPSHIRE. INC</v>
          </cell>
        </row>
        <row r="10817">
          <cell r="A10817" t="str">
            <v>C63523JN</v>
          </cell>
          <cell r="B10817">
            <v>42185</v>
          </cell>
          <cell r="C10817" t="str">
            <v>C63523</v>
          </cell>
          <cell r="D10817" t="str">
            <v>Liquid PC Inc</v>
          </cell>
          <cell r="E10817" t="str">
            <v>NH</v>
          </cell>
          <cell r="F10817" t="str">
            <v>P1</v>
          </cell>
          <cell r="G10817" t="str">
            <v>SMALL</v>
          </cell>
          <cell r="H10817" t="str">
            <v>JN</v>
          </cell>
          <cell r="I10817" t="str">
            <v>0030905 - BROWN &amp; BROWN OF NEW HAMPSHIRE. INC</v>
          </cell>
        </row>
        <row r="10818">
          <cell r="A10818" t="str">
            <v>C63524IH</v>
          </cell>
          <cell r="B10818">
            <v>42185</v>
          </cell>
          <cell r="C10818" t="str">
            <v>C63524</v>
          </cell>
          <cell r="D10818" t="str">
            <v>Kasprzak Homes Inc</v>
          </cell>
          <cell r="E10818" t="str">
            <v>ME</v>
          </cell>
          <cell r="F10818" t="str">
            <v>P1</v>
          </cell>
          <cell r="G10818" t="str">
            <v>SMALL</v>
          </cell>
          <cell r="H10818" t="str">
            <v>IH</v>
          </cell>
          <cell r="I10818" t="str">
            <v>0031056 - E A SCRIBNER INSURANCE AGENCY INC</v>
          </cell>
        </row>
        <row r="10819">
          <cell r="A10819" t="str">
            <v>C63525JH</v>
          </cell>
          <cell r="B10819">
            <v>42185</v>
          </cell>
          <cell r="C10819" t="str">
            <v>C63525</v>
          </cell>
          <cell r="D10819" t="str">
            <v>Wrabacon Inc</v>
          </cell>
          <cell r="E10819" t="str">
            <v>ME</v>
          </cell>
          <cell r="F10819" t="str">
            <v>P1</v>
          </cell>
          <cell r="G10819" t="str">
            <v>SMALL</v>
          </cell>
          <cell r="H10819" t="str">
            <v>JH</v>
          </cell>
          <cell r="I10819" t="str">
            <v>0030891 - ACADIA BENEFITS INC</v>
          </cell>
        </row>
        <row r="10820">
          <cell r="A10820" t="str">
            <v>C63528JM</v>
          </cell>
          <cell r="B10820">
            <v>42185</v>
          </cell>
          <cell r="C10820" t="str">
            <v>C63528</v>
          </cell>
          <cell r="D10820" t="str">
            <v>Ed Kingsbury Jr State Farm Insurance</v>
          </cell>
          <cell r="E10820" t="str">
            <v>NH</v>
          </cell>
          <cell r="F10820" t="str">
            <v>P1</v>
          </cell>
          <cell r="G10820" t="str">
            <v>SMALL</v>
          </cell>
          <cell r="H10820" t="str">
            <v>JM</v>
          </cell>
          <cell r="I10820" t="str">
            <v>0031064 - GOODELL, DUANE</v>
          </cell>
        </row>
        <row r="10821">
          <cell r="A10821" t="str">
            <v>C63529IH</v>
          </cell>
          <cell r="B10821">
            <v>42185</v>
          </cell>
          <cell r="C10821" t="str">
            <v>C63529</v>
          </cell>
          <cell r="D10821" t="str">
            <v>Kennebec Builders, Inc.</v>
          </cell>
          <cell r="E10821" t="str">
            <v>ME</v>
          </cell>
          <cell r="F10821" t="str">
            <v>P1</v>
          </cell>
          <cell r="G10821" t="str">
            <v>SMALL</v>
          </cell>
          <cell r="H10821" t="str">
            <v>IH</v>
          </cell>
          <cell r="I10821" t="str">
            <v>0030863 - HIRST ASSOCIATES</v>
          </cell>
        </row>
        <row r="10822">
          <cell r="A10822" t="str">
            <v>C63532IH</v>
          </cell>
          <cell r="B10822">
            <v>42185</v>
          </cell>
          <cell r="C10822" t="str">
            <v>C63532</v>
          </cell>
          <cell r="D10822" t="str">
            <v>AMA LLC</v>
          </cell>
          <cell r="E10822" t="str">
            <v>ME</v>
          </cell>
          <cell r="F10822" t="str">
            <v>P1</v>
          </cell>
          <cell r="G10822" t="str">
            <v>SMALL</v>
          </cell>
          <cell r="H10822" t="str">
            <v>IH</v>
          </cell>
          <cell r="I10822" t="str">
            <v>0031579 - CLARK INSURANCE</v>
          </cell>
        </row>
        <row r="10823">
          <cell r="A10823" t="str">
            <v>C63532JH</v>
          </cell>
          <cell r="B10823">
            <v>42185</v>
          </cell>
          <cell r="C10823" t="str">
            <v>C63532</v>
          </cell>
          <cell r="D10823" t="str">
            <v>AMA LLC</v>
          </cell>
          <cell r="E10823" t="str">
            <v>ME</v>
          </cell>
          <cell r="F10823" t="str">
            <v>P1</v>
          </cell>
          <cell r="G10823" t="str">
            <v>SMALL</v>
          </cell>
          <cell r="H10823" t="str">
            <v>JH</v>
          </cell>
          <cell r="I10823" t="str">
            <v>0031579 - CLARK INSURANCE</v>
          </cell>
        </row>
        <row r="10824">
          <cell r="A10824" t="str">
            <v>C63533IH</v>
          </cell>
          <cell r="B10824">
            <v>42185</v>
          </cell>
          <cell r="C10824" t="str">
            <v>C63533</v>
          </cell>
          <cell r="D10824" t="str">
            <v>Village Pediatrics</v>
          </cell>
          <cell r="E10824" t="str">
            <v>MA</v>
          </cell>
          <cell r="F10824" t="str">
            <v>P1</v>
          </cell>
          <cell r="G10824" t="str">
            <v>SMALL</v>
          </cell>
          <cell r="H10824" t="str">
            <v>IH</v>
          </cell>
          <cell r="I10824" t="str">
            <v>0030865 - HEALTH NETWORK</v>
          </cell>
        </row>
        <row r="10825">
          <cell r="A10825" t="str">
            <v>C63535IH</v>
          </cell>
          <cell r="B10825">
            <v>42185</v>
          </cell>
          <cell r="C10825" t="str">
            <v>C63535</v>
          </cell>
          <cell r="D10825" t="str">
            <v>KBB LLC</v>
          </cell>
          <cell r="E10825" t="str">
            <v>ME</v>
          </cell>
          <cell r="F10825" t="str">
            <v>P1</v>
          </cell>
          <cell r="G10825" t="str">
            <v>SMALL</v>
          </cell>
          <cell r="H10825" t="str">
            <v>IH</v>
          </cell>
          <cell r="I10825" t="str">
            <v>0030911 - BUSINESS INSURANCE AGENCY</v>
          </cell>
        </row>
        <row r="10826">
          <cell r="A10826" t="str">
            <v>C63537IH</v>
          </cell>
          <cell r="B10826">
            <v>42185</v>
          </cell>
          <cell r="C10826" t="str">
            <v>C63537</v>
          </cell>
          <cell r="D10826" t="str">
            <v>Southern Maine Speech and Language Services LLC</v>
          </cell>
          <cell r="E10826" t="str">
            <v>ME</v>
          </cell>
          <cell r="F10826" t="str">
            <v>P1</v>
          </cell>
          <cell r="G10826" t="str">
            <v>SMALL</v>
          </cell>
          <cell r="H10826" t="str">
            <v>IH</v>
          </cell>
          <cell r="I10826" t="str">
            <v>0030864 - MAINE BENEFIT SOLUTIONS LLC</v>
          </cell>
        </row>
        <row r="10827">
          <cell r="A10827" t="str">
            <v>C63537IV</v>
          </cell>
          <cell r="B10827">
            <v>42185</v>
          </cell>
          <cell r="C10827" t="str">
            <v>C63537</v>
          </cell>
          <cell r="D10827" t="str">
            <v>Southern Maine Speech and Language Services LLC</v>
          </cell>
          <cell r="E10827" t="str">
            <v>ME</v>
          </cell>
          <cell r="F10827" t="str">
            <v>P1</v>
          </cell>
          <cell r="G10827" t="str">
            <v>SMALL</v>
          </cell>
          <cell r="H10827" t="str">
            <v>IV</v>
          </cell>
          <cell r="I10827" t="str">
            <v>0030864 - MAINE BENEFIT SOLUTIONS LLC</v>
          </cell>
        </row>
        <row r="10828">
          <cell r="A10828" t="str">
            <v>C63538IH</v>
          </cell>
          <cell r="B10828">
            <v>42185</v>
          </cell>
          <cell r="C10828" t="str">
            <v>C63538</v>
          </cell>
          <cell r="D10828" t="str">
            <v>Hy-Tech Plumbing Heating and Mechanical</v>
          </cell>
          <cell r="E10828" t="str">
            <v>ME</v>
          </cell>
          <cell r="F10828" t="str">
            <v>P1</v>
          </cell>
          <cell r="G10828" t="str">
            <v>SMALL</v>
          </cell>
          <cell r="H10828" t="str">
            <v>IH</v>
          </cell>
          <cell r="I10828" t="str">
            <v>0030926 - PAQUIN &amp; CARROLL LLC</v>
          </cell>
        </row>
        <row r="10829">
          <cell r="A10829" t="str">
            <v>C63539IH</v>
          </cell>
          <cell r="B10829">
            <v>42185</v>
          </cell>
          <cell r="C10829" t="str">
            <v>C63539</v>
          </cell>
          <cell r="D10829" t="str">
            <v>Carlisle Academy Integrative Equine</v>
          </cell>
          <cell r="E10829" t="str">
            <v>ME</v>
          </cell>
          <cell r="F10829" t="str">
            <v>P1</v>
          </cell>
          <cell r="G10829" t="str">
            <v>SMALL</v>
          </cell>
          <cell r="H10829" t="str">
            <v>IH</v>
          </cell>
          <cell r="I10829" t="str">
            <v>0030869 - HEALEY &amp; ASSOCIATES INC</v>
          </cell>
        </row>
        <row r="10830">
          <cell r="A10830" t="str">
            <v>C63540JM</v>
          </cell>
          <cell r="B10830">
            <v>42185</v>
          </cell>
          <cell r="C10830" t="str">
            <v>C63540</v>
          </cell>
          <cell r="D10830" t="str">
            <v>North East Cutting Die Corporation</v>
          </cell>
          <cell r="E10830" t="str">
            <v>NH</v>
          </cell>
          <cell r="F10830" t="str">
            <v>P1</v>
          </cell>
          <cell r="G10830" t="str">
            <v>SMALL</v>
          </cell>
          <cell r="H10830" t="str">
            <v>JM</v>
          </cell>
          <cell r="I10830" t="str">
            <v>0032457 - CGI EMPLOYEE BENEFITS GROUP</v>
          </cell>
        </row>
        <row r="10831">
          <cell r="A10831" t="str">
            <v>C63544IH</v>
          </cell>
          <cell r="B10831">
            <v>42185</v>
          </cell>
          <cell r="C10831" t="str">
            <v>C63544</v>
          </cell>
          <cell r="D10831" t="str">
            <v>J W Construction Inc</v>
          </cell>
          <cell r="E10831" t="str">
            <v>MA</v>
          </cell>
          <cell r="F10831" t="str">
            <v>P1</v>
          </cell>
          <cell r="G10831" t="str">
            <v>SMALL</v>
          </cell>
          <cell r="H10831" t="str">
            <v>IH</v>
          </cell>
          <cell r="I10831" t="str">
            <v>0030856 - LIMERICK, SHAWN M</v>
          </cell>
        </row>
        <row r="10832">
          <cell r="A10832" t="str">
            <v>C63544JA</v>
          </cell>
          <cell r="B10832">
            <v>42185</v>
          </cell>
          <cell r="C10832" t="str">
            <v>C63544</v>
          </cell>
          <cell r="D10832" t="str">
            <v>J W Construction Inc</v>
          </cell>
          <cell r="E10832" t="str">
            <v>MA</v>
          </cell>
          <cell r="F10832" t="str">
            <v>P1</v>
          </cell>
          <cell r="G10832" t="str">
            <v>SMALL</v>
          </cell>
          <cell r="H10832" t="str">
            <v>JA</v>
          </cell>
          <cell r="I10832" t="str">
            <v>0030856 - LIMERICK, SHAWN M</v>
          </cell>
        </row>
        <row r="10833">
          <cell r="A10833" t="str">
            <v>C63546IV</v>
          </cell>
          <cell r="B10833">
            <v>42185</v>
          </cell>
          <cell r="C10833" t="str">
            <v>C63546</v>
          </cell>
          <cell r="D10833" t="str">
            <v>Foot &amp; Ankle Associates of Maine</v>
          </cell>
          <cell r="E10833" t="str">
            <v>ME</v>
          </cell>
          <cell r="F10833" t="str">
            <v>P1</v>
          </cell>
          <cell r="G10833" t="str">
            <v>SMALL</v>
          </cell>
          <cell r="H10833" t="str">
            <v>IV</v>
          </cell>
          <cell r="I10833" t="str">
            <v>0031144 - NORTON FINANCIAL SERVICES INC</v>
          </cell>
        </row>
        <row r="10834">
          <cell r="A10834" t="str">
            <v>C63557JH</v>
          </cell>
          <cell r="B10834">
            <v>42185</v>
          </cell>
          <cell r="C10834" t="str">
            <v>C63557</v>
          </cell>
          <cell r="D10834" t="str">
            <v>Lewiston Paint &amp; Wallpaper</v>
          </cell>
          <cell r="E10834" t="str">
            <v>ME</v>
          </cell>
          <cell r="F10834" t="str">
            <v>P1</v>
          </cell>
          <cell r="G10834" t="str">
            <v>SMALL</v>
          </cell>
          <cell r="H10834" t="str">
            <v>JH</v>
          </cell>
          <cell r="I10834" t="str">
            <v>0031178 - POIRIER, MARC R</v>
          </cell>
        </row>
        <row r="10835">
          <cell r="A10835" t="str">
            <v>C63559IV</v>
          </cell>
          <cell r="B10835">
            <v>42185</v>
          </cell>
          <cell r="C10835" t="str">
            <v>C63559</v>
          </cell>
          <cell r="D10835" t="str">
            <v>Power &amp; Energy Systems, Inc.</v>
          </cell>
          <cell r="E10835" t="str">
            <v>ME</v>
          </cell>
          <cell r="F10835" t="str">
            <v>P1</v>
          </cell>
          <cell r="G10835" t="str">
            <v>SMALL</v>
          </cell>
          <cell r="H10835" t="str">
            <v>IV</v>
          </cell>
          <cell r="I10835" t="str">
            <v>0031090 - CLARK INSURANCE</v>
          </cell>
        </row>
        <row r="10836">
          <cell r="A10836" t="str">
            <v>C63560IH</v>
          </cell>
          <cell r="B10836">
            <v>42185</v>
          </cell>
          <cell r="C10836" t="str">
            <v>C63560</v>
          </cell>
          <cell r="D10836" t="str">
            <v>Lathrop Asset Management Inc</v>
          </cell>
          <cell r="E10836" t="str">
            <v>ME</v>
          </cell>
          <cell r="F10836" t="str">
            <v>P1</v>
          </cell>
          <cell r="G10836" t="str">
            <v>SMALL</v>
          </cell>
          <cell r="H10836" t="str">
            <v>IH</v>
          </cell>
          <cell r="I10836" t="str">
            <v>0031151 - HEALTH PLAN BENEFITS LLC</v>
          </cell>
        </row>
        <row r="10837">
          <cell r="A10837" t="str">
            <v>C63561IV</v>
          </cell>
          <cell r="B10837">
            <v>42185</v>
          </cell>
          <cell r="C10837" t="str">
            <v>C63561</v>
          </cell>
          <cell r="D10837" t="str">
            <v>Pine State Drilling, Inc.</v>
          </cell>
          <cell r="E10837" t="str">
            <v>ME</v>
          </cell>
          <cell r="F10837" t="str">
            <v>P1</v>
          </cell>
          <cell r="G10837" t="str">
            <v>SMALL</v>
          </cell>
          <cell r="H10837" t="str">
            <v>IV</v>
          </cell>
          <cell r="I10837" t="str">
            <v>0031186 - KYES AGENCY</v>
          </cell>
        </row>
        <row r="10838">
          <cell r="A10838" t="str">
            <v>C63564JH</v>
          </cell>
          <cell r="B10838">
            <v>42185</v>
          </cell>
          <cell r="C10838" t="str">
            <v>C63564</v>
          </cell>
          <cell r="D10838" t="str">
            <v>Viking Controls Inc</v>
          </cell>
          <cell r="E10838" t="str">
            <v>NH</v>
          </cell>
          <cell r="F10838" t="str">
            <v>P1</v>
          </cell>
          <cell r="G10838" t="str">
            <v>SMALL</v>
          </cell>
          <cell r="H10838" t="str">
            <v>JH</v>
          </cell>
          <cell r="I10838" t="str">
            <v>0031115 - CROSS INSURANCE - MANCHESTER</v>
          </cell>
        </row>
        <row r="10839">
          <cell r="A10839" t="str">
            <v>C63564JM</v>
          </cell>
          <cell r="B10839">
            <v>42185</v>
          </cell>
          <cell r="C10839" t="str">
            <v>C63564</v>
          </cell>
          <cell r="D10839" t="str">
            <v>Viking Controls Inc</v>
          </cell>
          <cell r="E10839" t="str">
            <v>NH</v>
          </cell>
          <cell r="F10839" t="str">
            <v>P1</v>
          </cell>
          <cell r="G10839" t="str">
            <v>SMALL</v>
          </cell>
          <cell r="H10839" t="str">
            <v>JM</v>
          </cell>
          <cell r="I10839" t="str">
            <v>0031115 - CROSS INSURANCE - MANCHESTER</v>
          </cell>
        </row>
        <row r="10840">
          <cell r="A10840" t="str">
            <v>C63565JM</v>
          </cell>
          <cell r="B10840">
            <v>42185</v>
          </cell>
          <cell r="C10840" t="str">
            <v>C63565</v>
          </cell>
          <cell r="D10840" t="str">
            <v>Pension Design Services</v>
          </cell>
          <cell r="E10840" t="str">
            <v>NH</v>
          </cell>
          <cell r="F10840" t="str">
            <v>P1</v>
          </cell>
          <cell r="G10840" t="str">
            <v>SMALL</v>
          </cell>
          <cell r="H10840" t="str">
            <v>JM</v>
          </cell>
          <cell r="I10840" t="str">
            <v>0031036 - PLENTZAS, BETH A</v>
          </cell>
        </row>
        <row r="10841">
          <cell r="A10841" t="str">
            <v>C63566JM</v>
          </cell>
          <cell r="B10841">
            <v>42185</v>
          </cell>
          <cell r="C10841" t="str">
            <v>C63566</v>
          </cell>
          <cell r="D10841" t="str">
            <v>Broadview Veterinary Group PLLC</v>
          </cell>
          <cell r="E10841" t="str">
            <v>NH</v>
          </cell>
          <cell r="F10841" t="str">
            <v>P1</v>
          </cell>
          <cell r="G10841" t="str">
            <v>SMALL</v>
          </cell>
          <cell r="H10841" t="str">
            <v>JM</v>
          </cell>
          <cell r="I10841" t="str">
            <v>0031116 - CGI EMPLOYEE BENEFITS GROUP</v>
          </cell>
        </row>
        <row r="10842">
          <cell r="A10842" t="str">
            <v>C63566JR</v>
          </cell>
          <cell r="B10842">
            <v>42185</v>
          </cell>
          <cell r="C10842" t="str">
            <v>C63566</v>
          </cell>
          <cell r="D10842" t="str">
            <v>Broadview Veterinary Group PLLC</v>
          </cell>
          <cell r="E10842" t="str">
            <v>NH</v>
          </cell>
          <cell r="F10842" t="str">
            <v>P1</v>
          </cell>
          <cell r="G10842" t="str">
            <v>SMALL</v>
          </cell>
          <cell r="H10842" t="str">
            <v>JR</v>
          </cell>
          <cell r="I10842" t="str">
            <v>0031116 - CGI EMPLOYEE BENEFITS GROUP</v>
          </cell>
        </row>
        <row r="10843">
          <cell r="A10843" t="str">
            <v>C63567IH</v>
          </cell>
          <cell r="B10843">
            <v>42185</v>
          </cell>
          <cell r="C10843" t="str">
            <v>C63567</v>
          </cell>
          <cell r="D10843" t="str">
            <v>Northern Data Systems Inc</v>
          </cell>
          <cell r="E10843" t="str">
            <v>ME</v>
          </cell>
          <cell r="F10843" t="str">
            <v>P1</v>
          </cell>
          <cell r="G10843" t="str">
            <v>SMALL</v>
          </cell>
          <cell r="H10843" t="str">
            <v>IH</v>
          </cell>
          <cell r="I10843" t="str">
            <v>0031023 - BGA INSURANCE AGENCY INC</v>
          </cell>
        </row>
        <row r="10844">
          <cell r="A10844" t="str">
            <v>C63567IV</v>
          </cell>
          <cell r="B10844">
            <v>42185</v>
          </cell>
          <cell r="C10844" t="str">
            <v>C63567</v>
          </cell>
          <cell r="D10844" t="str">
            <v>Northern Data Systems Inc</v>
          </cell>
          <cell r="E10844" t="str">
            <v>ME</v>
          </cell>
          <cell r="F10844" t="str">
            <v>P1</v>
          </cell>
          <cell r="G10844" t="str">
            <v>SMALL</v>
          </cell>
          <cell r="H10844" t="str">
            <v>IV</v>
          </cell>
          <cell r="I10844" t="str">
            <v>0031023 - BGA INSURANCE AGENCY INC</v>
          </cell>
        </row>
        <row r="10845">
          <cell r="A10845" t="str">
            <v>C63567PO</v>
          </cell>
          <cell r="B10845">
            <v>42185</v>
          </cell>
          <cell r="C10845" t="str">
            <v>C63567</v>
          </cell>
          <cell r="D10845" t="str">
            <v>Northern Data Systems Inc</v>
          </cell>
          <cell r="E10845" t="str">
            <v>ME</v>
          </cell>
          <cell r="F10845" t="str">
            <v>P1</v>
          </cell>
          <cell r="G10845" t="str">
            <v>SMALL</v>
          </cell>
          <cell r="H10845" t="str">
            <v>PO</v>
          </cell>
          <cell r="I10845" t="str">
            <v>0031023 - BGA INSURANCE AGENCY INC</v>
          </cell>
        </row>
        <row r="10846">
          <cell r="A10846" t="str">
            <v>C63568IV</v>
          </cell>
          <cell r="B10846">
            <v>42185</v>
          </cell>
          <cell r="C10846" t="str">
            <v>C63568</v>
          </cell>
          <cell r="D10846" t="str">
            <v>Richardson Whitman Large &amp; Badger</v>
          </cell>
          <cell r="E10846" t="str">
            <v>ME</v>
          </cell>
          <cell r="F10846" t="str">
            <v>P1</v>
          </cell>
          <cell r="G10846" t="str">
            <v>SMALL</v>
          </cell>
          <cell r="H10846" t="str">
            <v>IV</v>
          </cell>
          <cell r="I10846" t="str">
            <v>0031057 - E A SCRIBNER INSURANCE AGENCY INC</v>
          </cell>
        </row>
        <row r="10847">
          <cell r="A10847" t="str">
            <v>C63568PO</v>
          </cell>
          <cell r="B10847">
            <v>42185</v>
          </cell>
          <cell r="C10847" t="str">
            <v>C63568</v>
          </cell>
          <cell r="D10847" t="str">
            <v>Richardson Whitman Large &amp; Badger</v>
          </cell>
          <cell r="E10847" t="str">
            <v>ME</v>
          </cell>
          <cell r="F10847" t="str">
            <v>P1</v>
          </cell>
          <cell r="G10847" t="str">
            <v>SMALL</v>
          </cell>
          <cell r="H10847" t="str">
            <v>PO</v>
          </cell>
          <cell r="I10847" t="str">
            <v>0031057 - E A SCRIBNER INSURANCE AGENCY INC</v>
          </cell>
        </row>
        <row r="10848">
          <cell r="A10848" t="str">
            <v>C63570IH</v>
          </cell>
          <cell r="B10848">
            <v>42185</v>
          </cell>
          <cell r="C10848" t="str">
            <v>C63570</v>
          </cell>
          <cell r="D10848" t="str">
            <v>Stephen E Gray Lodge &amp; Industries</v>
          </cell>
          <cell r="E10848" t="str">
            <v>ME</v>
          </cell>
          <cell r="F10848" t="str">
            <v>P1</v>
          </cell>
          <cell r="G10848" t="str">
            <v>SMALL</v>
          </cell>
          <cell r="H10848" t="str">
            <v>IH</v>
          </cell>
          <cell r="I10848" t="str">
            <v>0031081 - ATLANTIC INSURANCE &amp; BENEFITS INC</v>
          </cell>
        </row>
        <row r="10849">
          <cell r="A10849" t="str">
            <v>C63571PO</v>
          </cell>
          <cell r="B10849">
            <v>42185</v>
          </cell>
          <cell r="C10849" t="str">
            <v>C63571</v>
          </cell>
          <cell r="D10849" t="str">
            <v>Maine Coast Petroleum Inc</v>
          </cell>
          <cell r="E10849" t="str">
            <v>ME</v>
          </cell>
          <cell r="F10849" t="str">
            <v>P1</v>
          </cell>
          <cell r="G10849" t="str">
            <v>SMALL</v>
          </cell>
          <cell r="H10849" t="str">
            <v>PO</v>
          </cell>
          <cell r="I10849" t="str">
            <v>0031069 - ALLEN FINANCIAL GROUP</v>
          </cell>
        </row>
        <row r="10850">
          <cell r="A10850" t="str">
            <v>C63572IV</v>
          </cell>
          <cell r="B10850">
            <v>42185</v>
          </cell>
          <cell r="C10850" t="str">
            <v>C63572</v>
          </cell>
          <cell r="D10850" t="str">
            <v>Dan Davis Sales, Inc.</v>
          </cell>
          <cell r="E10850" t="str">
            <v>ME</v>
          </cell>
          <cell r="F10850" t="str">
            <v>P1</v>
          </cell>
          <cell r="G10850" t="str">
            <v>SMALL</v>
          </cell>
          <cell r="H10850" t="str">
            <v>IV</v>
          </cell>
          <cell r="I10850" t="str">
            <v>0031142 - PAQUIN &amp; CARROLL LLC</v>
          </cell>
        </row>
        <row r="10851">
          <cell r="A10851" t="str">
            <v>C63573JH</v>
          </cell>
          <cell r="B10851">
            <v>42185</v>
          </cell>
          <cell r="C10851" t="str">
            <v>C63573</v>
          </cell>
          <cell r="D10851" t="str">
            <v>Town of Raymond</v>
          </cell>
          <cell r="E10851" t="str">
            <v>ME</v>
          </cell>
          <cell r="F10851" t="str">
            <v>P1</v>
          </cell>
          <cell r="G10851" t="str">
            <v>SMALL</v>
          </cell>
          <cell r="H10851" t="str">
            <v>JH</v>
          </cell>
          <cell r="I10851" t="str">
            <v>0030199 - BUSINESS INSURANCE AGENCY</v>
          </cell>
        </row>
        <row r="10852">
          <cell r="A10852" t="str">
            <v>C63574IV</v>
          </cell>
          <cell r="B10852">
            <v>42185</v>
          </cell>
          <cell r="C10852" t="str">
            <v>C63574</v>
          </cell>
          <cell r="D10852" t="str">
            <v>First Lutheran Church</v>
          </cell>
          <cell r="E10852" t="str">
            <v>ME</v>
          </cell>
          <cell r="F10852" t="str">
            <v>P1</v>
          </cell>
          <cell r="G10852" t="str">
            <v>SMALL</v>
          </cell>
          <cell r="H10852" t="str">
            <v>IV</v>
          </cell>
          <cell r="I10852" t="str">
            <v>0033708 - BAY AGENCY INC</v>
          </cell>
        </row>
        <row r="10853">
          <cell r="A10853" t="str">
            <v>C63574PO</v>
          </cell>
          <cell r="B10853">
            <v>42185</v>
          </cell>
          <cell r="C10853" t="str">
            <v>C63574</v>
          </cell>
          <cell r="D10853" t="str">
            <v>First Lutheran Church</v>
          </cell>
          <cell r="E10853" t="str">
            <v>ME</v>
          </cell>
          <cell r="F10853" t="str">
            <v>P1</v>
          </cell>
          <cell r="G10853" t="str">
            <v>SMALL</v>
          </cell>
          <cell r="H10853" t="str">
            <v>PO</v>
          </cell>
          <cell r="I10853" t="str">
            <v>0033708 - BAY AGENCY INC</v>
          </cell>
        </row>
        <row r="10854">
          <cell r="A10854" t="str">
            <v>C63576IV</v>
          </cell>
          <cell r="B10854">
            <v>42185</v>
          </cell>
          <cell r="C10854" t="str">
            <v>C63576</v>
          </cell>
          <cell r="D10854" t="str">
            <v>Actuarial Designs &amp; Solutions</v>
          </cell>
          <cell r="E10854" t="str">
            <v>ME</v>
          </cell>
          <cell r="F10854" t="str">
            <v>P1</v>
          </cell>
          <cell r="G10854" t="str">
            <v>SMALL</v>
          </cell>
          <cell r="H10854" t="str">
            <v>IV</v>
          </cell>
          <cell r="I10854" t="str">
            <v>0031086 - CLARK INSURANCE</v>
          </cell>
        </row>
        <row r="10855">
          <cell r="A10855" t="str">
            <v>C63578IV</v>
          </cell>
          <cell r="B10855">
            <v>42185</v>
          </cell>
          <cell r="C10855" t="str">
            <v>C63578</v>
          </cell>
          <cell r="D10855" t="str">
            <v>Sam L Cohen Foundation</v>
          </cell>
          <cell r="E10855" t="str">
            <v>ME</v>
          </cell>
          <cell r="F10855" t="str">
            <v>P1</v>
          </cell>
          <cell r="G10855" t="str">
            <v>SMALL</v>
          </cell>
          <cell r="H10855" t="str">
            <v>IV</v>
          </cell>
          <cell r="I10855" t="str">
            <v>0031076 - CLARK INSURANCE</v>
          </cell>
        </row>
        <row r="10856">
          <cell r="A10856" t="str">
            <v>C63581IH</v>
          </cell>
          <cell r="B10856">
            <v>42185</v>
          </cell>
          <cell r="C10856" t="str">
            <v>C63581</v>
          </cell>
          <cell r="D10856" t="str">
            <v>German Auto Services</v>
          </cell>
          <cell r="E10856" t="str">
            <v>ME</v>
          </cell>
          <cell r="F10856" t="str">
            <v>P1</v>
          </cell>
          <cell r="G10856" t="str">
            <v>SMALL</v>
          </cell>
          <cell r="H10856" t="str">
            <v>IH</v>
          </cell>
          <cell r="I10856" t="str">
            <v>0031134 - HIRST ASSOCIATES</v>
          </cell>
        </row>
        <row r="10857">
          <cell r="A10857" t="str">
            <v>C63582JM</v>
          </cell>
          <cell r="B10857">
            <v>42185</v>
          </cell>
          <cell r="C10857" t="str">
            <v>C63582</v>
          </cell>
          <cell r="D10857" t="str">
            <v>Shookus Special Tools Inc</v>
          </cell>
          <cell r="E10857" t="str">
            <v>NH</v>
          </cell>
          <cell r="F10857" t="str">
            <v>P1</v>
          </cell>
          <cell r="G10857" t="str">
            <v>SMALL</v>
          </cell>
          <cell r="H10857" t="str">
            <v>JM</v>
          </cell>
          <cell r="I10857" t="str">
            <v>0031126 - CROSS INSURANCE - MANCHESTER</v>
          </cell>
        </row>
        <row r="10858">
          <cell r="A10858" t="str">
            <v>C63584IH</v>
          </cell>
          <cell r="B10858">
            <v>42185</v>
          </cell>
          <cell r="C10858" t="str">
            <v>C63584</v>
          </cell>
          <cell r="D10858" t="str">
            <v>Pine Tree Society for Handicapped Children &amp; Adults</v>
          </cell>
          <cell r="E10858" t="str">
            <v>ME</v>
          </cell>
          <cell r="F10858" t="str">
            <v>P1</v>
          </cell>
          <cell r="G10858" t="str">
            <v>SMALL</v>
          </cell>
          <cell r="H10858" t="str">
            <v>IH</v>
          </cell>
          <cell r="I10858" t="str">
            <v>0031137 - NORTON FINANCIAL SERVICES INC</v>
          </cell>
        </row>
        <row r="10859">
          <cell r="A10859" t="str">
            <v>C63584IV</v>
          </cell>
          <cell r="B10859">
            <v>42185</v>
          </cell>
          <cell r="C10859" t="str">
            <v>C63584</v>
          </cell>
          <cell r="D10859" t="str">
            <v>Pine Tree Society for Handicapped Children &amp; Adults</v>
          </cell>
          <cell r="E10859" t="str">
            <v>ME</v>
          </cell>
          <cell r="F10859" t="str">
            <v>P1</v>
          </cell>
          <cell r="G10859" t="str">
            <v>SMALL</v>
          </cell>
          <cell r="H10859" t="str">
            <v>IV</v>
          </cell>
          <cell r="I10859" t="str">
            <v>0031137 - NORTON FINANCIAL SERVICES INC</v>
          </cell>
        </row>
        <row r="10860">
          <cell r="A10860" t="str">
            <v>C63587IH</v>
          </cell>
          <cell r="B10860">
            <v>42185</v>
          </cell>
          <cell r="C10860" t="str">
            <v>C63587</v>
          </cell>
          <cell r="D10860" t="str">
            <v>Knickerbocker Group</v>
          </cell>
          <cell r="E10860" t="str">
            <v>ME</v>
          </cell>
          <cell r="F10860" t="str">
            <v>P1</v>
          </cell>
          <cell r="G10860" t="str">
            <v>SMALL</v>
          </cell>
          <cell r="H10860" t="str">
            <v>IH</v>
          </cell>
          <cell r="I10860" t="str">
            <v>0031168 - NORTON FINANCIAL SERVICES INC</v>
          </cell>
        </row>
        <row r="10861">
          <cell r="A10861" t="str">
            <v>C63587IV</v>
          </cell>
          <cell r="B10861">
            <v>42185</v>
          </cell>
          <cell r="C10861" t="str">
            <v>C63587</v>
          </cell>
          <cell r="D10861" t="str">
            <v>Knickerbocker Group</v>
          </cell>
          <cell r="E10861" t="str">
            <v>ME</v>
          </cell>
          <cell r="F10861" t="str">
            <v>P1</v>
          </cell>
          <cell r="G10861" t="str">
            <v>SMALL</v>
          </cell>
          <cell r="H10861" t="str">
            <v>IV</v>
          </cell>
          <cell r="I10861" t="str">
            <v>0031168 - NORTON FINANCIAL SERVICES INC</v>
          </cell>
        </row>
        <row r="10862">
          <cell r="A10862" t="str">
            <v>C63588IH</v>
          </cell>
          <cell r="B10862">
            <v>42185</v>
          </cell>
          <cell r="C10862" t="str">
            <v>C63588</v>
          </cell>
          <cell r="D10862" t="str">
            <v>Headlight Audio Visual</v>
          </cell>
          <cell r="E10862" t="str">
            <v>ME</v>
          </cell>
          <cell r="F10862" t="str">
            <v>P1</v>
          </cell>
          <cell r="G10862" t="str">
            <v>SMALL</v>
          </cell>
          <cell r="H10862" t="str">
            <v>IH</v>
          </cell>
          <cell r="I10862" t="str">
            <v>0031139 - NORTHERN BENEFITS OF MAINE LLC</v>
          </cell>
        </row>
        <row r="10863">
          <cell r="A10863" t="str">
            <v>C63589JM</v>
          </cell>
          <cell r="B10863">
            <v>42185</v>
          </cell>
          <cell r="C10863" t="str">
            <v>C63589</v>
          </cell>
          <cell r="D10863" t="str">
            <v>Jay Mor Enterprises Inc</v>
          </cell>
          <cell r="E10863" t="str">
            <v>NH</v>
          </cell>
          <cell r="F10863" t="str">
            <v>P1</v>
          </cell>
          <cell r="G10863" t="str">
            <v>SMALL</v>
          </cell>
          <cell r="H10863" t="str">
            <v>JM</v>
          </cell>
          <cell r="I10863" t="str">
            <v>0031062 - INSURANCE SOLUTIONS CORPORATION</v>
          </cell>
        </row>
        <row r="10864">
          <cell r="A10864" t="str">
            <v>C63591JM</v>
          </cell>
          <cell r="B10864">
            <v>42185</v>
          </cell>
          <cell r="C10864" t="str">
            <v>C63591</v>
          </cell>
          <cell r="D10864" t="str">
            <v>Bridges Domestic &amp; Sexual Violence Support Services</v>
          </cell>
          <cell r="E10864" t="str">
            <v>NH</v>
          </cell>
          <cell r="F10864" t="str">
            <v>P1</v>
          </cell>
          <cell r="G10864" t="str">
            <v>SMALL</v>
          </cell>
          <cell r="H10864" t="str">
            <v>JM</v>
          </cell>
          <cell r="I10864" t="str">
            <v>0031054 - GRANITE GROUP BENEFITS LLC</v>
          </cell>
        </row>
        <row r="10865">
          <cell r="A10865" t="str">
            <v>C63592IV</v>
          </cell>
          <cell r="B10865">
            <v>42185</v>
          </cell>
          <cell r="C10865" t="str">
            <v>C63592</v>
          </cell>
          <cell r="D10865" t="str">
            <v>Whipple-Callender Inc</v>
          </cell>
          <cell r="E10865" t="str">
            <v>ME</v>
          </cell>
          <cell r="F10865" t="str">
            <v>P1</v>
          </cell>
          <cell r="G10865" t="str">
            <v>SMALL</v>
          </cell>
          <cell r="H10865" t="str">
            <v>IV</v>
          </cell>
          <cell r="I10865" t="str">
            <v>0031140 - GAGNE, ROGER N</v>
          </cell>
        </row>
        <row r="10866">
          <cell r="A10866" t="str">
            <v>C63593JN</v>
          </cell>
          <cell r="B10866">
            <v>42185</v>
          </cell>
          <cell r="C10866" t="str">
            <v>C63593</v>
          </cell>
          <cell r="D10866" t="str">
            <v>Jackson Bond Enterprises LLC</v>
          </cell>
          <cell r="E10866" t="str">
            <v>NH</v>
          </cell>
          <cell r="F10866" t="str">
            <v>P1</v>
          </cell>
          <cell r="G10866" t="str">
            <v>SMALL</v>
          </cell>
          <cell r="H10866" t="str">
            <v>JN</v>
          </cell>
          <cell r="I10866" t="str">
            <v>0031061 - LEMIEUX, RONALD L</v>
          </cell>
        </row>
        <row r="10867">
          <cell r="A10867" t="str">
            <v>C63594JM</v>
          </cell>
          <cell r="B10867">
            <v>42185</v>
          </cell>
          <cell r="C10867" t="str">
            <v>C63594</v>
          </cell>
          <cell r="D10867" t="str">
            <v>ATIIS LLC</v>
          </cell>
          <cell r="E10867" t="str">
            <v>NH</v>
          </cell>
          <cell r="F10867" t="str">
            <v>P1</v>
          </cell>
          <cell r="G10867" t="str">
            <v>SMALL</v>
          </cell>
          <cell r="H10867" t="str">
            <v>JM</v>
          </cell>
          <cell r="I10867" t="str">
            <v>0034364 - PAYCHEX AGENCY INC</v>
          </cell>
        </row>
        <row r="10868">
          <cell r="A10868" t="str">
            <v>C63595JM</v>
          </cell>
          <cell r="B10868">
            <v>42185</v>
          </cell>
          <cell r="C10868" t="str">
            <v>C63595</v>
          </cell>
          <cell r="D10868" t="str">
            <v>The Switch Controls &amp; Converters Inc</v>
          </cell>
          <cell r="E10868" t="str">
            <v>NH</v>
          </cell>
          <cell r="F10868" t="str">
            <v>P1</v>
          </cell>
          <cell r="G10868" t="str">
            <v>SMALL</v>
          </cell>
          <cell r="H10868" t="str">
            <v>JM</v>
          </cell>
          <cell r="I10868" t="str">
            <v>0031174 - BLAISDELL, GEORGE</v>
          </cell>
        </row>
        <row r="10869">
          <cell r="A10869" t="str">
            <v>C63595JN</v>
          </cell>
          <cell r="B10869">
            <v>42185</v>
          </cell>
          <cell r="C10869" t="str">
            <v>C63595</v>
          </cell>
          <cell r="D10869" t="str">
            <v>The Switch Controls &amp; Converters Inc</v>
          </cell>
          <cell r="E10869" t="str">
            <v>NH</v>
          </cell>
          <cell r="F10869" t="str">
            <v>P1</v>
          </cell>
          <cell r="G10869" t="str">
            <v>SMALL</v>
          </cell>
          <cell r="H10869" t="str">
            <v>JN</v>
          </cell>
          <cell r="I10869" t="str">
            <v>0031174 - BLAISDELL, GEORGE</v>
          </cell>
        </row>
        <row r="10870">
          <cell r="A10870" t="str">
            <v>C63596IH</v>
          </cell>
          <cell r="B10870">
            <v>42185</v>
          </cell>
          <cell r="C10870" t="str">
            <v>C63596</v>
          </cell>
          <cell r="D10870" t="str">
            <v>Dow Furniture</v>
          </cell>
          <cell r="E10870" t="str">
            <v>ME</v>
          </cell>
          <cell r="F10870" t="str">
            <v>P1</v>
          </cell>
          <cell r="G10870" t="str">
            <v>SMALL</v>
          </cell>
          <cell r="H10870" t="str">
            <v>IH</v>
          </cell>
          <cell r="I10870" t="str">
            <v>0031159 - NEW ENGLAND FINANCIAL SERVICES</v>
          </cell>
        </row>
        <row r="10871">
          <cell r="A10871" t="str">
            <v>C63597PO</v>
          </cell>
          <cell r="B10871">
            <v>42185</v>
          </cell>
          <cell r="C10871" t="str">
            <v>C63597</v>
          </cell>
          <cell r="D10871" t="str">
            <v>Institute for Broadening Participation</v>
          </cell>
          <cell r="E10871" t="str">
            <v>ME</v>
          </cell>
          <cell r="F10871" t="str">
            <v>P1</v>
          </cell>
          <cell r="G10871" t="str">
            <v>SMALL</v>
          </cell>
          <cell r="H10871" t="str">
            <v>PO</v>
          </cell>
          <cell r="I10871" t="str">
            <v>0031132 - HEALEY &amp; ASSOCIATES INC</v>
          </cell>
        </row>
        <row r="10872">
          <cell r="A10872" t="str">
            <v>C63598IV</v>
          </cell>
          <cell r="B10872">
            <v>42185</v>
          </cell>
          <cell r="C10872" t="str">
            <v>C63598</v>
          </cell>
          <cell r="D10872" t="str">
            <v>Commercial Properties Management</v>
          </cell>
          <cell r="E10872" t="str">
            <v>ME</v>
          </cell>
          <cell r="F10872" t="str">
            <v>P1</v>
          </cell>
          <cell r="G10872" t="str">
            <v>SMALL</v>
          </cell>
          <cell r="H10872" t="str">
            <v>IV</v>
          </cell>
          <cell r="I10872" t="str">
            <v>0031136 - HOLDEN INSURANCE AGENCY</v>
          </cell>
        </row>
        <row r="10873">
          <cell r="A10873" t="str">
            <v>C63600IH</v>
          </cell>
          <cell r="B10873">
            <v>42185</v>
          </cell>
          <cell r="C10873" t="str">
            <v>C63600</v>
          </cell>
          <cell r="D10873" t="str">
            <v>William Smith</v>
          </cell>
          <cell r="E10873" t="str">
            <v>ME</v>
          </cell>
          <cell r="F10873" t="str">
            <v>P1</v>
          </cell>
          <cell r="G10873" t="str">
            <v>SMALL</v>
          </cell>
          <cell r="H10873" t="str">
            <v>IH</v>
          </cell>
          <cell r="I10873" t="str">
            <v>0031149 - HIRST ASSOCIATES</v>
          </cell>
        </row>
        <row r="10874">
          <cell r="A10874" t="str">
            <v>C63601IV</v>
          </cell>
          <cell r="B10874">
            <v>42185</v>
          </cell>
          <cell r="C10874" t="str">
            <v>C63601</v>
          </cell>
          <cell r="D10874" t="str">
            <v>Commercial Property Tax</v>
          </cell>
          <cell r="E10874" t="str">
            <v>NH</v>
          </cell>
          <cell r="F10874" t="str">
            <v>P1</v>
          </cell>
          <cell r="G10874" t="str">
            <v>SMALL</v>
          </cell>
          <cell r="H10874" t="str">
            <v>IV</v>
          </cell>
          <cell r="I10874" t="str">
            <v>0031129 - CGI EMPLOYEE BENEFITS GROUP</v>
          </cell>
        </row>
        <row r="10875">
          <cell r="A10875" t="str">
            <v>C63601JM</v>
          </cell>
          <cell r="B10875">
            <v>42185</v>
          </cell>
          <cell r="C10875" t="str">
            <v>C63601</v>
          </cell>
          <cell r="D10875" t="str">
            <v>Commercial Property Tax</v>
          </cell>
          <cell r="E10875" t="str">
            <v>NH</v>
          </cell>
          <cell r="F10875" t="str">
            <v>P1</v>
          </cell>
          <cell r="G10875" t="str">
            <v>SMALL</v>
          </cell>
          <cell r="H10875" t="str">
            <v>JM</v>
          </cell>
          <cell r="I10875" t="str">
            <v>0031129 - CGI EMPLOYEE BENEFITS GROUP</v>
          </cell>
        </row>
        <row r="10876">
          <cell r="A10876" t="str">
            <v>C63603JM</v>
          </cell>
          <cell r="B10876">
            <v>42185</v>
          </cell>
          <cell r="C10876" t="str">
            <v>C63603</v>
          </cell>
          <cell r="D10876" t="str">
            <v>D'Amante Couser Pellerin &amp; Associates PA</v>
          </cell>
          <cell r="E10876" t="str">
            <v>NH</v>
          </cell>
          <cell r="F10876" t="str">
            <v>P1</v>
          </cell>
          <cell r="G10876" t="str">
            <v>SMALL</v>
          </cell>
          <cell r="H10876" t="str">
            <v>JM</v>
          </cell>
          <cell r="I10876" t="str">
            <v>0031067 - ROWLEY AGENCY INC</v>
          </cell>
        </row>
        <row r="10877">
          <cell r="A10877" t="str">
            <v>C63604IV</v>
          </cell>
          <cell r="B10877">
            <v>42185</v>
          </cell>
          <cell r="C10877" t="str">
            <v>C63604</v>
          </cell>
          <cell r="D10877" t="str">
            <v>The Silver Street Group</v>
          </cell>
          <cell r="E10877" t="str">
            <v>ME</v>
          </cell>
          <cell r="F10877" t="str">
            <v>P1</v>
          </cell>
          <cell r="G10877" t="str">
            <v>SMALL</v>
          </cell>
          <cell r="H10877" t="str">
            <v>IV</v>
          </cell>
          <cell r="I10877" t="str">
            <v>0031155 - GAGNE, ROGER N</v>
          </cell>
        </row>
        <row r="10878">
          <cell r="A10878" t="str">
            <v>C63607IH</v>
          </cell>
          <cell r="B10878">
            <v>42185</v>
          </cell>
          <cell r="C10878" t="str">
            <v>C63607</v>
          </cell>
          <cell r="D10878" t="str">
            <v>Lian Zarrow Eynon &amp; Shea</v>
          </cell>
          <cell r="E10878" t="str">
            <v>MA</v>
          </cell>
          <cell r="F10878" t="str">
            <v>P1</v>
          </cell>
          <cell r="G10878" t="str">
            <v>SMALL</v>
          </cell>
          <cell r="H10878" t="str">
            <v>IH</v>
          </cell>
        </row>
        <row r="10879">
          <cell r="A10879" t="str">
            <v>C63607JA</v>
          </cell>
          <cell r="B10879">
            <v>42185</v>
          </cell>
          <cell r="C10879" t="str">
            <v>C63607</v>
          </cell>
          <cell r="D10879" t="str">
            <v>Lian Zarrow Eynon &amp; Shea</v>
          </cell>
          <cell r="E10879" t="str">
            <v>MA</v>
          </cell>
          <cell r="F10879" t="str">
            <v>P1</v>
          </cell>
          <cell r="G10879" t="str">
            <v>SMALL</v>
          </cell>
          <cell r="H10879" t="str">
            <v>JA</v>
          </cell>
        </row>
        <row r="10880">
          <cell r="A10880" t="str">
            <v>C63610JH</v>
          </cell>
          <cell r="B10880">
            <v>42185</v>
          </cell>
          <cell r="C10880" t="str">
            <v>C63610</v>
          </cell>
          <cell r="D10880" t="str">
            <v>Trillium Diagnostics LLC</v>
          </cell>
          <cell r="E10880" t="str">
            <v>ME</v>
          </cell>
          <cell r="F10880" t="str">
            <v>P1</v>
          </cell>
          <cell r="G10880" t="str">
            <v>SMALL</v>
          </cell>
          <cell r="H10880" t="str">
            <v>JH</v>
          </cell>
          <cell r="I10880" t="str">
            <v>0031163 - KILBRIDE &amp; HARRIS INSURANCE SVCS LLC</v>
          </cell>
        </row>
        <row r="10881">
          <cell r="A10881" t="str">
            <v>C63611JH</v>
          </cell>
          <cell r="B10881">
            <v>42185</v>
          </cell>
          <cell r="C10881" t="str">
            <v>C63611</v>
          </cell>
          <cell r="D10881" t="str">
            <v>Poisson &amp; Sons Auto Care Center</v>
          </cell>
          <cell r="E10881" t="str">
            <v>ME</v>
          </cell>
          <cell r="F10881" t="str">
            <v>P1</v>
          </cell>
          <cell r="G10881" t="str">
            <v>SMALL</v>
          </cell>
          <cell r="H10881" t="str">
            <v>JH</v>
          </cell>
          <cell r="I10881" t="str">
            <v>0031188 - POIRIER, MARC R</v>
          </cell>
        </row>
        <row r="10882">
          <cell r="A10882" t="str">
            <v>C63612JH</v>
          </cell>
          <cell r="B10882">
            <v>42185</v>
          </cell>
          <cell r="C10882" t="str">
            <v>C63612</v>
          </cell>
          <cell r="D10882" t="str">
            <v>Pamco Machine Company</v>
          </cell>
          <cell r="E10882" t="str">
            <v>ME</v>
          </cell>
          <cell r="F10882" t="str">
            <v>P1</v>
          </cell>
          <cell r="G10882" t="str">
            <v>SMALL</v>
          </cell>
          <cell r="H10882" t="str">
            <v>JH</v>
          </cell>
          <cell r="I10882" t="str">
            <v>0031147 - NORTON FINANCIAL SERVICES INC</v>
          </cell>
        </row>
        <row r="10883">
          <cell r="A10883" t="str">
            <v>C63613JH</v>
          </cell>
          <cell r="B10883">
            <v>42185</v>
          </cell>
          <cell r="C10883" t="str">
            <v>C63613</v>
          </cell>
          <cell r="D10883" t="str">
            <v>Environmental Soil Management</v>
          </cell>
          <cell r="E10883" t="str">
            <v>NH</v>
          </cell>
          <cell r="F10883" t="str">
            <v>P1</v>
          </cell>
          <cell r="G10883" t="str">
            <v>SMALL</v>
          </cell>
          <cell r="H10883" t="str">
            <v>JH</v>
          </cell>
          <cell r="I10883" t="str">
            <v>0031039 - NEW ENGLAND EMPLOYEE BENEFITS COUNCIL</v>
          </cell>
        </row>
        <row r="10884">
          <cell r="A10884" t="str">
            <v>C63614IV</v>
          </cell>
          <cell r="B10884">
            <v>42185</v>
          </cell>
          <cell r="C10884" t="str">
            <v>C63614</v>
          </cell>
          <cell r="D10884" t="str">
            <v>Kittyhawk Advisors LLC</v>
          </cell>
          <cell r="E10884" t="str">
            <v>NH</v>
          </cell>
          <cell r="F10884" t="str">
            <v>P1</v>
          </cell>
          <cell r="G10884" t="str">
            <v>SMALL</v>
          </cell>
          <cell r="H10884" t="str">
            <v>IV</v>
          </cell>
          <cell r="I10884" t="str">
            <v>0031074 - GRANITE GROUP BENEFITS LLC</v>
          </cell>
        </row>
        <row r="10885">
          <cell r="A10885" t="str">
            <v>C63615IH</v>
          </cell>
          <cell r="B10885">
            <v>42185</v>
          </cell>
          <cell r="C10885" t="str">
            <v>C63615</v>
          </cell>
          <cell r="D10885" t="str">
            <v>C Stars of Maine</v>
          </cell>
          <cell r="E10885" t="str">
            <v>ME</v>
          </cell>
          <cell r="F10885" t="str">
            <v>P1</v>
          </cell>
          <cell r="G10885" t="str">
            <v>SMALL</v>
          </cell>
          <cell r="H10885" t="str">
            <v>IH</v>
          </cell>
          <cell r="I10885" t="str">
            <v>0031164 - NEW ENGLAND FINANCIAL SERVICES</v>
          </cell>
        </row>
        <row r="10886">
          <cell r="A10886" t="str">
            <v>C63615IV</v>
          </cell>
          <cell r="B10886">
            <v>42185</v>
          </cell>
          <cell r="C10886" t="str">
            <v>C63615</v>
          </cell>
          <cell r="D10886" t="str">
            <v>C Stars of Maine</v>
          </cell>
          <cell r="E10886" t="str">
            <v>ME</v>
          </cell>
          <cell r="F10886" t="str">
            <v>P1</v>
          </cell>
          <cell r="G10886" t="str">
            <v>SMALL</v>
          </cell>
          <cell r="H10886" t="str">
            <v>IV</v>
          </cell>
          <cell r="I10886" t="str">
            <v>0031164 - NEW ENGLAND FINANCIAL SERVICES</v>
          </cell>
        </row>
        <row r="10887">
          <cell r="A10887" t="str">
            <v>C63616IH</v>
          </cell>
          <cell r="B10887">
            <v>42185</v>
          </cell>
          <cell r="C10887" t="str">
            <v>C63616</v>
          </cell>
          <cell r="D10887" t="str">
            <v>Robert J Bolduc Optometrist</v>
          </cell>
          <cell r="E10887" t="str">
            <v>ME</v>
          </cell>
          <cell r="F10887" t="str">
            <v>P1</v>
          </cell>
          <cell r="G10887" t="str">
            <v>SMALL</v>
          </cell>
          <cell r="H10887" t="str">
            <v>IH</v>
          </cell>
          <cell r="I10887" t="str">
            <v>0032015 - SBIA STRATEGIC BENEFIT &amp;</v>
          </cell>
        </row>
        <row r="10888">
          <cell r="A10888" t="str">
            <v>C63617IH</v>
          </cell>
          <cell r="B10888">
            <v>42185</v>
          </cell>
          <cell r="C10888" t="str">
            <v>C63617</v>
          </cell>
          <cell r="D10888" t="str">
            <v>Eider Investments Inc</v>
          </cell>
          <cell r="E10888" t="str">
            <v>ME</v>
          </cell>
          <cell r="F10888" t="str">
            <v>P1</v>
          </cell>
          <cell r="G10888" t="str">
            <v>SMALL</v>
          </cell>
          <cell r="H10888" t="str">
            <v>IH</v>
          </cell>
          <cell r="I10888" t="str">
            <v>0035310 - BUSINESS INSURANCE AGENCY</v>
          </cell>
        </row>
        <row r="10889">
          <cell r="A10889" t="str">
            <v>C63618JH</v>
          </cell>
          <cell r="B10889">
            <v>42185</v>
          </cell>
          <cell r="C10889" t="str">
            <v>C63618</v>
          </cell>
          <cell r="D10889" t="str">
            <v>Lamey Wellehan</v>
          </cell>
          <cell r="E10889" t="str">
            <v>ME</v>
          </cell>
          <cell r="F10889" t="str">
            <v>P1</v>
          </cell>
          <cell r="G10889" t="str">
            <v>SMALL</v>
          </cell>
          <cell r="H10889" t="str">
            <v>JH</v>
          </cell>
          <cell r="I10889" t="str">
            <v>0035316 - BUSINESS INSURANCE AGENCY</v>
          </cell>
        </row>
        <row r="10890">
          <cell r="A10890" t="str">
            <v>C63618PO</v>
          </cell>
          <cell r="B10890">
            <v>42185</v>
          </cell>
          <cell r="C10890" t="str">
            <v>C63618</v>
          </cell>
          <cell r="D10890" t="str">
            <v>Lamey Wellehan</v>
          </cell>
          <cell r="E10890" t="str">
            <v>ME</v>
          </cell>
          <cell r="F10890" t="str">
            <v>P1</v>
          </cell>
          <cell r="G10890" t="str">
            <v>SMALL</v>
          </cell>
          <cell r="H10890" t="str">
            <v>PO</v>
          </cell>
          <cell r="I10890" t="str">
            <v>0035316 - BUSINESS INSURANCE AGENCY</v>
          </cell>
        </row>
        <row r="10891">
          <cell r="A10891" t="str">
            <v>C63620IV</v>
          </cell>
          <cell r="B10891">
            <v>42185</v>
          </cell>
          <cell r="C10891" t="str">
            <v>C63620</v>
          </cell>
          <cell r="D10891" t="str">
            <v>SRG Engineering Inc</v>
          </cell>
          <cell r="E10891" t="str">
            <v>ME</v>
          </cell>
          <cell r="F10891" t="str">
            <v>P1</v>
          </cell>
          <cell r="G10891" t="str">
            <v>SMALL</v>
          </cell>
          <cell r="H10891" t="str">
            <v>IV</v>
          </cell>
          <cell r="I10891" t="str">
            <v>0031048 - BUSINESS INSURANCE AGENCY</v>
          </cell>
        </row>
        <row r="10892">
          <cell r="A10892" t="str">
            <v>C63621IH</v>
          </cell>
          <cell r="B10892">
            <v>42185</v>
          </cell>
          <cell r="C10892" t="str">
            <v>C63621</v>
          </cell>
          <cell r="D10892" t="str">
            <v>CBRE I Boulos Asset Management</v>
          </cell>
          <cell r="E10892" t="str">
            <v>ME</v>
          </cell>
          <cell r="F10892" t="str">
            <v>P1</v>
          </cell>
          <cell r="G10892" t="str">
            <v>SMALL</v>
          </cell>
          <cell r="H10892" t="str">
            <v>IH</v>
          </cell>
          <cell r="I10892" t="str">
            <v>0031177 - KILBRIDE &amp; HARRIS INSURANCE SVCS LLC</v>
          </cell>
        </row>
        <row r="10893">
          <cell r="A10893" t="str">
            <v>C63621IV</v>
          </cell>
          <cell r="B10893">
            <v>42185</v>
          </cell>
          <cell r="C10893" t="str">
            <v>C63621</v>
          </cell>
          <cell r="D10893" t="str">
            <v>CBRE I Boulos Asset Management</v>
          </cell>
          <cell r="E10893" t="str">
            <v>ME</v>
          </cell>
          <cell r="F10893" t="str">
            <v>P1</v>
          </cell>
          <cell r="G10893" t="str">
            <v>SMALL</v>
          </cell>
          <cell r="H10893" t="str">
            <v>IV</v>
          </cell>
          <cell r="I10893" t="str">
            <v>0031177 - KILBRIDE &amp; HARRIS INSURANCE SVCS LLC</v>
          </cell>
        </row>
        <row r="10894">
          <cell r="A10894" t="str">
            <v>C63623IH</v>
          </cell>
          <cell r="B10894">
            <v>42185</v>
          </cell>
          <cell r="C10894" t="str">
            <v>C63623</v>
          </cell>
          <cell r="D10894" t="str">
            <v>NHIT - Town of Bethlehem</v>
          </cell>
          <cell r="E10894" t="str">
            <v>NH</v>
          </cell>
          <cell r="F10894" t="str">
            <v>ASO</v>
          </cell>
          <cell r="G10894" t="str">
            <v>NHIT</v>
          </cell>
          <cell r="H10894" t="str">
            <v>IH</v>
          </cell>
        </row>
        <row r="10895">
          <cell r="A10895" t="str">
            <v>C63624IV</v>
          </cell>
          <cell r="B10895">
            <v>42185</v>
          </cell>
          <cell r="C10895" t="str">
            <v>C63624</v>
          </cell>
          <cell r="D10895" t="str">
            <v>New England Mechanical Overlay Inc</v>
          </cell>
          <cell r="E10895" t="str">
            <v>NH</v>
          </cell>
          <cell r="F10895" t="str">
            <v>P1</v>
          </cell>
          <cell r="G10895" t="str">
            <v>SMALL</v>
          </cell>
          <cell r="H10895" t="str">
            <v>IV</v>
          </cell>
          <cell r="I10895" t="str">
            <v>0031792 - ROBERT L BROWN INSURANCE INC</v>
          </cell>
        </row>
        <row r="10896">
          <cell r="A10896" t="str">
            <v>C63625IH</v>
          </cell>
          <cell r="B10896">
            <v>42185</v>
          </cell>
          <cell r="C10896" t="str">
            <v>C63625</v>
          </cell>
          <cell r="D10896" t="str">
            <v>NHIT - Town of Monroe</v>
          </cell>
          <cell r="E10896" t="str">
            <v>NH</v>
          </cell>
          <cell r="F10896" t="str">
            <v>ASO</v>
          </cell>
          <cell r="G10896" t="str">
            <v>NHIT</v>
          </cell>
          <cell r="H10896" t="str">
            <v>IH</v>
          </cell>
        </row>
        <row r="10897">
          <cell r="A10897" t="str">
            <v>C63627IH</v>
          </cell>
          <cell r="B10897">
            <v>42185</v>
          </cell>
          <cell r="C10897" t="str">
            <v>C63627</v>
          </cell>
          <cell r="D10897" t="str">
            <v>Cape Seafood LLC</v>
          </cell>
          <cell r="E10897" t="str">
            <v>ME</v>
          </cell>
          <cell r="F10897" t="str">
            <v>P1</v>
          </cell>
          <cell r="G10897" t="str">
            <v>SMALL</v>
          </cell>
          <cell r="H10897" t="str">
            <v>IH</v>
          </cell>
          <cell r="I10897" t="str">
            <v>0031184 - PAQUIN &amp; CARROLL LLC</v>
          </cell>
        </row>
        <row r="10898">
          <cell r="A10898" t="str">
            <v>C63628IH</v>
          </cell>
          <cell r="B10898">
            <v>42185</v>
          </cell>
          <cell r="C10898" t="str">
            <v>C63628</v>
          </cell>
          <cell r="D10898" t="str">
            <v>Great Falls Builders, Inc.</v>
          </cell>
          <cell r="E10898" t="str">
            <v>ME</v>
          </cell>
          <cell r="F10898" t="str">
            <v>P1</v>
          </cell>
          <cell r="G10898" t="str">
            <v>SMALL</v>
          </cell>
          <cell r="H10898" t="str">
            <v>IH</v>
          </cell>
          <cell r="I10898" t="str">
            <v>0031143 - NORTHERN BENEFITS OF MAINE LLC</v>
          </cell>
        </row>
        <row r="10899">
          <cell r="A10899" t="str">
            <v>C63629IV</v>
          </cell>
          <cell r="B10899">
            <v>42185</v>
          </cell>
          <cell r="C10899" t="str">
            <v>C63629</v>
          </cell>
          <cell r="D10899" t="str">
            <v>Amherst Animal Hospital</v>
          </cell>
          <cell r="E10899" t="str">
            <v>NH</v>
          </cell>
          <cell r="F10899" t="str">
            <v>P1</v>
          </cell>
          <cell r="G10899" t="str">
            <v>SMALL</v>
          </cell>
          <cell r="H10899" t="str">
            <v>IV</v>
          </cell>
          <cell r="I10899" t="str">
            <v>0031128 - BEACON INTEGRATED RESOURCES</v>
          </cell>
        </row>
        <row r="10900">
          <cell r="A10900" t="str">
            <v>C63629JS</v>
          </cell>
          <cell r="B10900">
            <v>42185</v>
          </cell>
          <cell r="C10900" t="str">
            <v>C63629</v>
          </cell>
          <cell r="D10900" t="str">
            <v>Amherst Animal Hospital</v>
          </cell>
          <cell r="E10900" t="str">
            <v>NH</v>
          </cell>
          <cell r="F10900" t="str">
            <v>P1</v>
          </cell>
          <cell r="G10900" t="str">
            <v>SMALL</v>
          </cell>
          <cell r="H10900" t="str">
            <v>JS</v>
          </cell>
          <cell r="I10900" t="str">
            <v>0031128 - BEACON INTEGRATED RESOURCES</v>
          </cell>
        </row>
        <row r="10901">
          <cell r="A10901" t="str">
            <v>C63630IH</v>
          </cell>
          <cell r="B10901">
            <v>42185</v>
          </cell>
          <cell r="C10901" t="str">
            <v>C63630</v>
          </cell>
          <cell r="D10901" t="str">
            <v>NHIT - Town of Lancaster</v>
          </cell>
          <cell r="E10901" t="str">
            <v>NH</v>
          </cell>
          <cell r="F10901" t="str">
            <v>ASO</v>
          </cell>
          <cell r="G10901" t="str">
            <v>NHIT</v>
          </cell>
          <cell r="H10901" t="str">
            <v>IH</v>
          </cell>
        </row>
        <row r="10902">
          <cell r="A10902" t="str">
            <v>C63630MI</v>
          </cell>
          <cell r="B10902">
            <v>42185</v>
          </cell>
          <cell r="C10902" t="str">
            <v>C63630</v>
          </cell>
          <cell r="D10902" t="str">
            <v>NHIT - Town of Lancaster</v>
          </cell>
          <cell r="E10902" t="str">
            <v>NH</v>
          </cell>
          <cell r="F10902" t="str">
            <v>ASO</v>
          </cell>
          <cell r="G10902" t="str">
            <v>MCARE</v>
          </cell>
          <cell r="H10902" t="str">
            <v>MI</v>
          </cell>
        </row>
        <row r="10903">
          <cell r="A10903" t="str">
            <v>C63632IA</v>
          </cell>
          <cell r="B10903">
            <v>42185</v>
          </cell>
          <cell r="C10903" t="str">
            <v>C63632</v>
          </cell>
          <cell r="D10903" t="str">
            <v>Heritage Management Company Inc</v>
          </cell>
          <cell r="E10903" t="str">
            <v>MA</v>
          </cell>
          <cell r="F10903" t="str">
            <v>P1</v>
          </cell>
          <cell r="G10903" t="str">
            <v>SMALL</v>
          </cell>
          <cell r="H10903" t="str">
            <v>IA</v>
          </cell>
          <cell r="I10903" t="str">
            <v>0031060 - BROWN &amp; BROWN OF MASSACHUSETTS LLC</v>
          </cell>
        </row>
        <row r="10904">
          <cell r="A10904" t="str">
            <v>C63632IH</v>
          </cell>
          <cell r="B10904">
            <v>42185</v>
          </cell>
          <cell r="C10904" t="str">
            <v>C63632</v>
          </cell>
          <cell r="D10904" t="str">
            <v>Heritage Management Company Inc</v>
          </cell>
          <cell r="E10904" t="str">
            <v>MA</v>
          </cell>
          <cell r="F10904" t="str">
            <v>P1</v>
          </cell>
          <cell r="G10904" t="str">
            <v>SMALL</v>
          </cell>
          <cell r="H10904" t="str">
            <v>IH</v>
          </cell>
          <cell r="I10904" t="str">
            <v>0031060 - BROWN &amp; BROWN OF MASSACHUSETTS LLC</v>
          </cell>
        </row>
        <row r="10905">
          <cell r="A10905" t="str">
            <v>C63633JM</v>
          </cell>
          <cell r="B10905">
            <v>42185</v>
          </cell>
          <cell r="C10905" t="str">
            <v>C63633</v>
          </cell>
          <cell r="D10905" t="str">
            <v>Fremont Animal Hospital LLC</v>
          </cell>
          <cell r="E10905" t="str">
            <v>NH</v>
          </cell>
          <cell r="F10905" t="str">
            <v>P1</v>
          </cell>
          <cell r="G10905" t="str">
            <v>SMALL</v>
          </cell>
          <cell r="H10905" t="str">
            <v>JM</v>
          </cell>
          <cell r="I10905" t="str">
            <v>0031050 - TRUNCELLITO, JAMES H</v>
          </cell>
        </row>
        <row r="10906">
          <cell r="A10906" t="str">
            <v>C63634JM</v>
          </cell>
          <cell r="B10906">
            <v>42185</v>
          </cell>
          <cell r="C10906" t="str">
            <v>C63634</v>
          </cell>
          <cell r="D10906" t="str">
            <v>Modern Metal Solutions</v>
          </cell>
          <cell r="E10906" t="str">
            <v>NH</v>
          </cell>
          <cell r="F10906" t="str">
            <v>P1</v>
          </cell>
          <cell r="G10906" t="str">
            <v>SMALL</v>
          </cell>
          <cell r="H10906" t="str">
            <v>JM</v>
          </cell>
          <cell r="I10906" t="str">
            <v>0031101 - NEW ENGLAND EMPLOYEE BENEFITS COUNCIL</v>
          </cell>
        </row>
        <row r="10907">
          <cell r="A10907" t="str">
            <v>C63636JM</v>
          </cell>
          <cell r="B10907">
            <v>42185</v>
          </cell>
          <cell r="C10907" t="str">
            <v>C63636</v>
          </cell>
          <cell r="D10907" t="str">
            <v>The Surgery Center of Greater Nashua</v>
          </cell>
          <cell r="E10907" t="str">
            <v>NH</v>
          </cell>
          <cell r="F10907" t="str">
            <v>P1</v>
          </cell>
          <cell r="G10907" t="str">
            <v>SMALL</v>
          </cell>
          <cell r="H10907" t="str">
            <v>JM</v>
          </cell>
          <cell r="I10907" t="str">
            <v>0031082 - GRANITE GROUP BENEFITS LLC</v>
          </cell>
        </row>
        <row r="10908">
          <cell r="A10908" t="str">
            <v>C63636JN</v>
          </cell>
          <cell r="B10908">
            <v>42185</v>
          </cell>
          <cell r="C10908" t="str">
            <v>C63636</v>
          </cell>
          <cell r="D10908" t="str">
            <v>The Surgery Center of Greater Nashua</v>
          </cell>
          <cell r="E10908" t="str">
            <v>NH</v>
          </cell>
          <cell r="F10908" t="str">
            <v>P1</v>
          </cell>
          <cell r="G10908" t="str">
            <v>SMALL</v>
          </cell>
          <cell r="H10908" t="str">
            <v>JN</v>
          </cell>
          <cell r="I10908" t="str">
            <v>0031082 - GRANITE GROUP BENEFITS LLC</v>
          </cell>
        </row>
        <row r="10909">
          <cell r="A10909" t="str">
            <v>C63637JH</v>
          </cell>
          <cell r="B10909">
            <v>42185</v>
          </cell>
          <cell r="C10909" t="str">
            <v>C63637</v>
          </cell>
          <cell r="D10909" t="str">
            <v>C3i Inc</v>
          </cell>
          <cell r="E10909" t="str">
            <v>NH</v>
          </cell>
          <cell r="F10909" t="str">
            <v>P1</v>
          </cell>
          <cell r="G10909" t="str">
            <v>SMALL</v>
          </cell>
          <cell r="H10909" t="str">
            <v>JH</v>
          </cell>
          <cell r="I10909" t="str">
            <v>0031145 - CGI EMPLOYEE BENEFITS GROUP</v>
          </cell>
        </row>
        <row r="10910">
          <cell r="A10910" t="str">
            <v>C63639PO</v>
          </cell>
          <cell r="B10910">
            <v>42185</v>
          </cell>
          <cell r="C10910" t="str">
            <v>C63639</v>
          </cell>
          <cell r="D10910" t="str">
            <v>Shackley Hill Orchards</v>
          </cell>
          <cell r="E10910" t="str">
            <v>ME</v>
          </cell>
          <cell r="F10910" t="str">
            <v>P1</v>
          </cell>
          <cell r="G10910" t="str">
            <v>SMALL</v>
          </cell>
          <cell r="H10910" t="str">
            <v>PO</v>
          </cell>
          <cell r="I10910" t="str">
            <v>0031180 - POIRIER, MARC R</v>
          </cell>
        </row>
        <row r="10911">
          <cell r="A10911" t="str">
            <v>C63640IH</v>
          </cell>
          <cell r="B10911">
            <v>42185</v>
          </cell>
          <cell r="C10911" t="str">
            <v>C63640</v>
          </cell>
          <cell r="D10911" t="str">
            <v>Relax ME Inc</v>
          </cell>
          <cell r="E10911" t="str">
            <v>ME</v>
          </cell>
          <cell r="F10911" t="str">
            <v>P1</v>
          </cell>
          <cell r="G10911" t="str">
            <v>SMALL</v>
          </cell>
          <cell r="H10911" t="str">
            <v>IH</v>
          </cell>
          <cell r="I10911" t="str">
            <v>0031072 - CLARK INSURANCE</v>
          </cell>
        </row>
        <row r="10912">
          <cell r="A10912" t="str">
            <v>C63640JH</v>
          </cell>
          <cell r="B10912">
            <v>42185</v>
          </cell>
          <cell r="C10912" t="str">
            <v>C63640</v>
          </cell>
          <cell r="D10912" t="str">
            <v>Relax ME Inc</v>
          </cell>
          <cell r="E10912" t="str">
            <v>ME</v>
          </cell>
          <cell r="F10912" t="str">
            <v>P1</v>
          </cell>
          <cell r="G10912" t="str">
            <v>SMALL</v>
          </cell>
          <cell r="H10912" t="str">
            <v>JH</v>
          </cell>
          <cell r="I10912" t="str">
            <v>0031072 - CLARK INSURANCE</v>
          </cell>
        </row>
        <row r="10913">
          <cell r="A10913" t="str">
            <v>C63641JH</v>
          </cell>
          <cell r="B10913">
            <v>42185</v>
          </cell>
          <cell r="C10913" t="str">
            <v>C63641</v>
          </cell>
          <cell r="D10913" t="str">
            <v>Interpractic, Inc.</v>
          </cell>
          <cell r="E10913" t="str">
            <v>ME</v>
          </cell>
          <cell r="F10913" t="str">
            <v>P1</v>
          </cell>
          <cell r="G10913" t="str">
            <v>SMALL</v>
          </cell>
          <cell r="H10913" t="str">
            <v>JH</v>
          </cell>
          <cell r="I10913" t="str">
            <v>0031165 - PM CONSULTING LLC</v>
          </cell>
        </row>
        <row r="10914">
          <cell r="A10914" t="str">
            <v>C63643IV</v>
          </cell>
          <cell r="B10914">
            <v>42185</v>
          </cell>
          <cell r="C10914" t="str">
            <v>C63643</v>
          </cell>
          <cell r="D10914" t="str">
            <v>Briggs &amp; Wholey LLC</v>
          </cell>
          <cell r="E10914" t="str">
            <v>ME</v>
          </cell>
          <cell r="F10914" t="str">
            <v>P1</v>
          </cell>
          <cell r="G10914" t="str">
            <v>SMALL</v>
          </cell>
          <cell r="H10914" t="str">
            <v>IV</v>
          </cell>
          <cell r="I10914" t="str">
            <v>0031379 - BUSINESS INSURANCE AGENCY</v>
          </cell>
        </row>
        <row r="10915">
          <cell r="A10915" t="str">
            <v>C63644IH</v>
          </cell>
          <cell r="B10915">
            <v>42185</v>
          </cell>
          <cell r="C10915" t="str">
            <v>C63644</v>
          </cell>
          <cell r="D10915" t="str">
            <v>Conforti Inc</v>
          </cell>
          <cell r="E10915" t="str">
            <v>ME</v>
          </cell>
          <cell r="F10915" t="str">
            <v>P1</v>
          </cell>
          <cell r="G10915" t="str">
            <v>SMALL</v>
          </cell>
          <cell r="H10915" t="str">
            <v>IH</v>
          </cell>
          <cell r="I10915" t="str">
            <v>0031080 - BUSINESS INSURANCE AGENCY</v>
          </cell>
        </row>
        <row r="10916">
          <cell r="A10916" t="str">
            <v>C63645JH</v>
          </cell>
          <cell r="B10916">
            <v>42185</v>
          </cell>
          <cell r="C10916" t="str">
            <v>C63645</v>
          </cell>
          <cell r="D10916" t="str">
            <v>Snyder &amp; Bilodeau</v>
          </cell>
          <cell r="E10916" t="str">
            <v>ME</v>
          </cell>
          <cell r="F10916" t="str">
            <v>P1</v>
          </cell>
          <cell r="G10916" t="str">
            <v>SMALL</v>
          </cell>
          <cell r="H10916" t="str">
            <v>JH</v>
          </cell>
          <cell r="I10916" t="str">
            <v>0031059 - PEARL, JAY D</v>
          </cell>
        </row>
        <row r="10917">
          <cell r="A10917" t="str">
            <v>C63646JH</v>
          </cell>
          <cell r="B10917">
            <v>42185</v>
          </cell>
          <cell r="C10917" t="str">
            <v>C63646</v>
          </cell>
          <cell r="D10917" t="str">
            <v>Wentworth Motors</v>
          </cell>
          <cell r="E10917" t="str">
            <v>ME</v>
          </cell>
          <cell r="F10917" t="str">
            <v>P1</v>
          </cell>
          <cell r="G10917" t="str">
            <v>SMALL</v>
          </cell>
          <cell r="H10917" t="str">
            <v>JH</v>
          </cell>
          <cell r="I10917" t="str">
            <v>0031191 - KYES AGENCY</v>
          </cell>
        </row>
        <row r="10918">
          <cell r="A10918" t="str">
            <v>C63647JH</v>
          </cell>
          <cell r="B10918">
            <v>42185</v>
          </cell>
          <cell r="C10918" t="str">
            <v>C63647</v>
          </cell>
          <cell r="D10918" t="str">
            <v>Biddeford-Saco-Old Orchard Beach Transit</v>
          </cell>
          <cell r="E10918" t="str">
            <v>ME</v>
          </cell>
          <cell r="F10918" t="str">
            <v>P1</v>
          </cell>
          <cell r="G10918" t="str">
            <v>SMALL</v>
          </cell>
          <cell r="H10918" t="str">
            <v>JH</v>
          </cell>
          <cell r="I10918" t="str">
            <v>0035969 - BUSINESS INSURANCE AGENCY</v>
          </cell>
        </row>
        <row r="10919">
          <cell r="A10919" t="str">
            <v>C63648JH</v>
          </cell>
          <cell r="B10919">
            <v>42185</v>
          </cell>
          <cell r="C10919" t="str">
            <v>C63648</v>
          </cell>
          <cell r="D10919" t="str">
            <v>Affordable Exhibit Displays</v>
          </cell>
          <cell r="E10919" t="str">
            <v>ME</v>
          </cell>
          <cell r="F10919" t="str">
            <v>P1</v>
          </cell>
          <cell r="G10919" t="str">
            <v>SMALL</v>
          </cell>
          <cell r="H10919" t="str">
            <v>JH</v>
          </cell>
          <cell r="I10919" t="str">
            <v>0031130 - POIRIER, MARC R</v>
          </cell>
        </row>
        <row r="10920">
          <cell r="A10920" t="str">
            <v>C63649IH</v>
          </cell>
          <cell r="B10920">
            <v>42185</v>
          </cell>
          <cell r="C10920" t="str">
            <v>C63649</v>
          </cell>
          <cell r="D10920" t="str">
            <v>Deal Corp Stylists, Inc.</v>
          </cell>
          <cell r="E10920" t="str">
            <v>ME</v>
          </cell>
          <cell r="F10920" t="str">
            <v>P1</v>
          </cell>
          <cell r="G10920" t="str">
            <v>SMALL</v>
          </cell>
          <cell r="H10920" t="str">
            <v>IH</v>
          </cell>
          <cell r="I10920" t="str">
            <v>0033021 - HIRST ASSOCIATES</v>
          </cell>
        </row>
        <row r="10921">
          <cell r="A10921" t="str">
            <v>C63650IV</v>
          </cell>
          <cell r="B10921">
            <v>42185</v>
          </cell>
          <cell r="C10921" t="str">
            <v>C63650</v>
          </cell>
          <cell r="D10921" t="str">
            <v>Aroostook Home Health Services</v>
          </cell>
          <cell r="E10921" t="str">
            <v>ME</v>
          </cell>
          <cell r="F10921" t="str">
            <v>P1</v>
          </cell>
          <cell r="G10921" t="str">
            <v>SMALL</v>
          </cell>
          <cell r="H10921" t="str">
            <v>IV</v>
          </cell>
          <cell r="I10921" t="str">
            <v>0031172 - F A PEABODY COMPANY</v>
          </cell>
        </row>
        <row r="10922">
          <cell r="A10922" t="str">
            <v>C63651IH</v>
          </cell>
          <cell r="B10922">
            <v>42185</v>
          </cell>
          <cell r="C10922" t="str">
            <v>C63651</v>
          </cell>
          <cell r="D10922" t="str">
            <v>Maine Quality Counts</v>
          </cell>
          <cell r="E10922" t="str">
            <v>ME</v>
          </cell>
          <cell r="F10922" t="str">
            <v>P1</v>
          </cell>
          <cell r="G10922" t="str">
            <v>SMALL</v>
          </cell>
          <cell r="H10922" t="str">
            <v>IH</v>
          </cell>
          <cell r="I10922" t="str">
            <v>0031175 - HOLDEN INSURANCE AGENCY</v>
          </cell>
        </row>
        <row r="10923">
          <cell r="A10923" t="str">
            <v>C63651PO</v>
          </cell>
          <cell r="B10923">
            <v>42185</v>
          </cell>
          <cell r="C10923" t="str">
            <v>C63651</v>
          </cell>
          <cell r="D10923" t="str">
            <v>Maine Quality Counts</v>
          </cell>
          <cell r="E10923" t="str">
            <v>ME</v>
          </cell>
          <cell r="F10923" t="str">
            <v>P1</v>
          </cell>
          <cell r="G10923" t="str">
            <v>SMALL</v>
          </cell>
          <cell r="H10923" t="str">
            <v>PO</v>
          </cell>
          <cell r="I10923" t="str">
            <v>0031175 - HOLDEN INSURANCE AGENCY</v>
          </cell>
        </row>
        <row r="10924">
          <cell r="A10924" t="str">
            <v>C63653IH</v>
          </cell>
          <cell r="B10924">
            <v>42185</v>
          </cell>
          <cell r="C10924" t="str">
            <v>C63653</v>
          </cell>
          <cell r="D10924" t="str">
            <v>Singulus Technologies MOCVD Inc</v>
          </cell>
          <cell r="E10924" t="str">
            <v>MA</v>
          </cell>
          <cell r="F10924" t="str">
            <v>P1</v>
          </cell>
          <cell r="G10924" t="str">
            <v>SMALL</v>
          </cell>
          <cell r="H10924" t="str">
            <v>IH</v>
          </cell>
          <cell r="I10924" t="str">
            <v>0031104 - HEALTH SOLUTIONS INS AGENCY LLC</v>
          </cell>
        </row>
        <row r="10925">
          <cell r="A10925" t="str">
            <v>C63655IH</v>
          </cell>
          <cell r="B10925">
            <v>42185</v>
          </cell>
          <cell r="C10925" t="str">
            <v>C63655</v>
          </cell>
          <cell r="D10925" t="str">
            <v>EI Printing.com</v>
          </cell>
          <cell r="E10925" t="str">
            <v>ME</v>
          </cell>
          <cell r="F10925" t="str">
            <v>P1</v>
          </cell>
          <cell r="G10925" t="str">
            <v>SMALL</v>
          </cell>
          <cell r="H10925" t="str">
            <v>IH</v>
          </cell>
          <cell r="I10925" t="str">
            <v>0031041 - BUSINESS INSURANCE AGENCY</v>
          </cell>
        </row>
        <row r="10926">
          <cell r="A10926" t="str">
            <v>C63655JH</v>
          </cell>
          <cell r="B10926">
            <v>42185</v>
          </cell>
          <cell r="C10926" t="str">
            <v>C63655</v>
          </cell>
          <cell r="D10926" t="str">
            <v>EI Printing.com</v>
          </cell>
          <cell r="E10926" t="str">
            <v>ME</v>
          </cell>
          <cell r="F10926" t="str">
            <v>P1</v>
          </cell>
          <cell r="G10926" t="str">
            <v>SMALL</v>
          </cell>
          <cell r="H10926" t="str">
            <v>JH</v>
          </cell>
          <cell r="I10926" t="str">
            <v>0031041 - BUSINESS INSURANCE AGENCY</v>
          </cell>
        </row>
        <row r="10927">
          <cell r="A10927" t="str">
            <v>C63656JH</v>
          </cell>
          <cell r="B10927">
            <v>42185</v>
          </cell>
          <cell r="C10927" t="str">
            <v>C63656</v>
          </cell>
          <cell r="D10927" t="str">
            <v>Seacoast Computer Inc</v>
          </cell>
          <cell r="E10927" t="str">
            <v>NH</v>
          </cell>
          <cell r="F10927" t="str">
            <v>P1</v>
          </cell>
          <cell r="G10927" t="str">
            <v>SMALL</v>
          </cell>
          <cell r="H10927" t="str">
            <v>JH</v>
          </cell>
          <cell r="I10927" t="str">
            <v>0031051 - LIFETIME BENEFITS GROUP INC</v>
          </cell>
        </row>
        <row r="10928">
          <cell r="A10928" t="str">
            <v>C63656JM</v>
          </cell>
          <cell r="B10928">
            <v>42185</v>
          </cell>
          <cell r="C10928" t="str">
            <v>C63656</v>
          </cell>
          <cell r="D10928" t="str">
            <v>Seacoast Computer Inc</v>
          </cell>
          <cell r="E10928" t="str">
            <v>NH</v>
          </cell>
          <cell r="F10928" t="str">
            <v>P1</v>
          </cell>
          <cell r="G10928" t="str">
            <v>SMALL</v>
          </cell>
          <cell r="H10928" t="str">
            <v>JM</v>
          </cell>
          <cell r="I10928" t="str">
            <v>0031051 - LIFETIME BENEFITS GROUP INC</v>
          </cell>
        </row>
        <row r="10929">
          <cell r="A10929" t="str">
            <v>C63657IH</v>
          </cell>
          <cell r="B10929">
            <v>42185</v>
          </cell>
          <cell r="C10929" t="str">
            <v>C63657</v>
          </cell>
          <cell r="D10929" t="str">
            <v>Waxy O'Connors Management Company LLC</v>
          </cell>
          <cell r="E10929" t="str">
            <v>MA</v>
          </cell>
          <cell r="F10929" t="str">
            <v>P1</v>
          </cell>
          <cell r="G10929" t="str">
            <v>CRC</v>
          </cell>
          <cell r="H10929" t="str">
            <v>IH</v>
          </cell>
          <cell r="I10929" t="str">
            <v>0031388 - JOHN F CLUNAN INS AGENCY INC</v>
          </cell>
        </row>
        <row r="10930">
          <cell r="A10930" t="str">
            <v>C63658JH</v>
          </cell>
          <cell r="B10930">
            <v>42185</v>
          </cell>
          <cell r="C10930" t="str">
            <v>C63658</v>
          </cell>
          <cell r="D10930" t="str">
            <v>McKenzie Mosley Adjustment Services</v>
          </cell>
          <cell r="E10930" t="str">
            <v>ME</v>
          </cell>
          <cell r="F10930" t="str">
            <v>P1</v>
          </cell>
          <cell r="G10930" t="str">
            <v>SMALL</v>
          </cell>
          <cell r="H10930" t="str">
            <v>JH</v>
          </cell>
          <cell r="I10930" t="str">
            <v>0031138 - PEARL, JAY D</v>
          </cell>
        </row>
        <row r="10931">
          <cell r="A10931" t="str">
            <v>C63659JH</v>
          </cell>
          <cell r="B10931">
            <v>42185</v>
          </cell>
          <cell r="C10931" t="str">
            <v>C63659</v>
          </cell>
          <cell r="D10931" t="str">
            <v>Hughes Smith Hughes &amp; Atwood PLLC</v>
          </cell>
          <cell r="E10931" t="str">
            <v>NH</v>
          </cell>
          <cell r="F10931" t="str">
            <v>P1</v>
          </cell>
          <cell r="G10931" t="str">
            <v>SMALL</v>
          </cell>
          <cell r="H10931" t="str">
            <v>JH</v>
          </cell>
          <cell r="I10931" t="str">
            <v>0031098 - RICHARDS GROUP</v>
          </cell>
        </row>
        <row r="10932">
          <cell r="A10932" t="str">
            <v>C63660IH</v>
          </cell>
          <cell r="B10932">
            <v>42185</v>
          </cell>
          <cell r="C10932" t="str">
            <v>C63660</v>
          </cell>
          <cell r="D10932" t="str">
            <v>NHIT - Town of Jefferson</v>
          </cell>
          <cell r="E10932" t="str">
            <v>NH</v>
          </cell>
          <cell r="F10932" t="str">
            <v>ASO</v>
          </cell>
          <cell r="G10932" t="str">
            <v>NHIT</v>
          </cell>
          <cell r="H10932" t="str">
            <v>IH</v>
          </cell>
        </row>
        <row r="10933">
          <cell r="A10933" t="str">
            <v>C63661IH</v>
          </cell>
          <cell r="B10933">
            <v>42185</v>
          </cell>
          <cell r="C10933" t="str">
            <v>C63661</v>
          </cell>
          <cell r="D10933" t="str">
            <v>Limerick Machine Company</v>
          </cell>
          <cell r="E10933" t="str">
            <v>ME</v>
          </cell>
          <cell r="F10933" t="str">
            <v>P1</v>
          </cell>
          <cell r="G10933" t="str">
            <v>SMALL</v>
          </cell>
          <cell r="H10933" t="str">
            <v>IH</v>
          </cell>
          <cell r="I10933" t="str">
            <v>0031084 - ACADIA BENEFITS INC</v>
          </cell>
        </row>
        <row r="10934">
          <cell r="A10934" t="str">
            <v>C63662JM</v>
          </cell>
          <cell r="B10934">
            <v>42185</v>
          </cell>
          <cell r="C10934" t="str">
            <v>C63662</v>
          </cell>
          <cell r="D10934" t="str">
            <v>Visiting Nurse Home Care and Hospice of Carroll County</v>
          </cell>
          <cell r="E10934" t="str">
            <v>NH</v>
          </cell>
          <cell r="F10934" t="str">
            <v>P1</v>
          </cell>
          <cell r="G10934" t="str">
            <v>SMALL</v>
          </cell>
          <cell r="H10934" t="str">
            <v>JM</v>
          </cell>
          <cell r="I10934" t="str">
            <v>0031100 - NORTON FINANCIAL SERVICES INC</v>
          </cell>
        </row>
        <row r="10935">
          <cell r="A10935" t="str">
            <v>C63663IV</v>
          </cell>
          <cell r="B10935">
            <v>42185</v>
          </cell>
          <cell r="C10935" t="str">
            <v>C63663</v>
          </cell>
          <cell r="D10935" t="str">
            <v>Crown Equipment Inc</v>
          </cell>
          <cell r="E10935" t="str">
            <v>ME</v>
          </cell>
          <cell r="F10935" t="str">
            <v>P1</v>
          </cell>
          <cell r="G10935" t="str">
            <v>SMALL</v>
          </cell>
          <cell r="H10935" t="str">
            <v>IV</v>
          </cell>
          <cell r="I10935" t="str">
            <v>0031141 - F A PEABODY COMPANY</v>
          </cell>
        </row>
        <row r="10936">
          <cell r="A10936" t="str">
            <v>C63664IV</v>
          </cell>
          <cell r="B10936">
            <v>42185</v>
          </cell>
          <cell r="C10936" t="str">
            <v>C63664</v>
          </cell>
          <cell r="D10936" t="str">
            <v>Deighan Associates, Inc.</v>
          </cell>
          <cell r="E10936" t="str">
            <v>ME</v>
          </cell>
          <cell r="F10936" t="str">
            <v>P1</v>
          </cell>
          <cell r="G10936" t="str">
            <v>SMALL</v>
          </cell>
          <cell r="H10936" t="str">
            <v>IV</v>
          </cell>
          <cell r="I10936" t="str">
            <v>0031095 - COMMUNITY BANKS INSURANCE AGENCY</v>
          </cell>
        </row>
        <row r="10937">
          <cell r="A10937" t="str">
            <v>C63665JH</v>
          </cell>
          <cell r="B10937">
            <v>42185</v>
          </cell>
          <cell r="C10937" t="str">
            <v>C63665</v>
          </cell>
          <cell r="D10937" t="str">
            <v>Mark Bedrick Real Estate</v>
          </cell>
          <cell r="E10937" t="str">
            <v>NH</v>
          </cell>
          <cell r="F10937" t="str">
            <v>P1</v>
          </cell>
          <cell r="G10937" t="str">
            <v>SMALL</v>
          </cell>
          <cell r="H10937" t="str">
            <v>JH</v>
          </cell>
          <cell r="I10937" t="str">
            <v>0031152 - CROSS INSURANCE - MANCHESTER</v>
          </cell>
        </row>
        <row r="10938">
          <cell r="A10938" t="str">
            <v>C63666JH</v>
          </cell>
          <cell r="B10938">
            <v>42185</v>
          </cell>
          <cell r="C10938" t="str">
            <v>C63666</v>
          </cell>
          <cell r="D10938" t="str">
            <v>Maine Trailer Inc</v>
          </cell>
          <cell r="E10938" t="str">
            <v>ME</v>
          </cell>
          <cell r="F10938" t="str">
            <v>P1</v>
          </cell>
          <cell r="G10938" t="str">
            <v>SMALL</v>
          </cell>
          <cell r="H10938" t="str">
            <v>JH</v>
          </cell>
          <cell r="I10938" t="str">
            <v>0031092 - CROSS INSURANCE</v>
          </cell>
        </row>
        <row r="10939">
          <cell r="A10939" t="str">
            <v>C63667JM</v>
          </cell>
          <cell r="B10939">
            <v>42185</v>
          </cell>
          <cell r="C10939" t="str">
            <v>C63667</v>
          </cell>
          <cell r="D10939" t="str">
            <v>NHIT - Town of Wakefield</v>
          </cell>
          <cell r="E10939" t="str">
            <v>NH</v>
          </cell>
          <cell r="F10939" t="str">
            <v>ASO</v>
          </cell>
          <cell r="G10939" t="str">
            <v>NHIT</v>
          </cell>
          <cell r="H10939" t="str">
            <v>JM</v>
          </cell>
        </row>
        <row r="10940">
          <cell r="A10940" t="str">
            <v>C63667MI</v>
          </cell>
          <cell r="B10940">
            <v>42185</v>
          </cell>
          <cell r="C10940" t="str">
            <v>C63667</v>
          </cell>
          <cell r="D10940" t="str">
            <v>NHIT - Town of Wakefield</v>
          </cell>
          <cell r="E10940" t="str">
            <v>NH</v>
          </cell>
          <cell r="F10940" t="str">
            <v>ASO</v>
          </cell>
          <cell r="G10940" t="str">
            <v>MCARE</v>
          </cell>
          <cell r="H10940" t="str">
            <v>MI</v>
          </cell>
        </row>
        <row r="10941">
          <cell r="A10941" t="str">
            <v>C63669IH</v>
          </cell>
          <cell r="B10941">
            <v>42185</v>
          </cell>
          <cell r="C10941" t="str">
            <v>C63669</v>
          </cell>
          <cell r="D10941" t="str">
            <v>Finance Authority of Maine</v>
          </cell>
          <cell r="E10941" t="str">
            <v>ME</v>
          </cell>
          <cell r="F10941" t="str">
            <v>P1</v>
          </cell>
          <cell r="G10941" t="str">
            <v>SMALL</v>
          </cell>
          <cell r="H10941" t="str">
            <v>IH</v>
          </cell>
          <cell r="I10941" t="str">
            <v>0031063 - COMMUNITY BANKS INSURANCE AGENCY</v>
          </cell>
        </row>
        <row r="10942">
          <cell r="A10942" t="str">
            <v>C63669IV</v>
          </cell>
          <cell r="B10942">
            <v>42185</v>
          </cell>
          <cell r="C10942" t="str">
            <v>C63669</v>
          </cell>
          <cell r="D10942" t="str">
            <v>Finance Authority of Maine</v>
          </cell>
          <cell r="E10942" t="str">
            <v>ME</v>
          </cell>
          <cell r="F10942" t="str">
            <v>P1</v>
          </cell>
          <cell r="G10942" t="str">
            <v>SMALL</v>
          </cell>
          <cell r="H10942" t="str">
            <v>IV</v>
          </cell>
          <cell r="I10942" t="str">
            <v>0031063 - COMMUNITY BANKS INSURANCE AGENCY</v>
          </cell>
        </row>
        <row r="10943">
          <cell r="A10943" t="str">
            <v>C63669PO</v>
          </cell>
          <cell r="B10943">
            <v>42185</v>
          </cell>
          <cell r="C10943" t="str">
            <v>C63669</v>
          </cell>
          <cell r="D10943" t="str">
            <v>Finance Authority of Maine</v>
          </cell>
          <cell r="E10943" t="str">
            <v>ME</v>
          </cell>
          <cell r="F10943" t="str">
            <v>P1</v>
          </cell>
          <cell r="G10943" t="str">
            <v>SMALL</v>
          </cell>
          <cell r="H10943" t="str">
            <v>PO</v>
          </cell>
          <cell r="I10943" t="str">
            <v>0031063 - COMMUNITY BANKS INSURANCE AGENCY</v>
          </cell>
        </row>
        <row r="10944">
          <cell r="A10944" t="str">
            <v>C63670JM</v>
          </cell>
          <cell r="B10944">
            <v>42185</v>
          </cell>
          <cell r="C10944" t="str">
            <v>C63670</v>
          </cell>
          <cell r="D10944" t="str">
            <v>Rene C LeClerc Insurance Agency Inc</v>
          </cell>
          <cell r="E10944" t="str">
            <v>NH</v>
          </cell>
          <cell r="F10944" t="str">
            <v>P1</v>
          </cell>
          <cell r="G10944" t="str">
            <v>SMALL</v>
          </cell>
          <cell r="H10944" t="str">
            <v>JM</v>
          </cell>
          <cell r="I10944" t="str">
            <v>0031035 - SMALL BUSINESS INSURANCE AGENCY INC</v>
          </cell>
        </row>
        <row r="10945">
          <cell r="A10945" t="str">
            <v>C63671IV</v>
          </cell>
          <cell r="B10945">
            <v>42185</v>
          </cell>
          <cell r="C10945" t="str">
            <v>C63671</v>
          </cell>
          <cell r="D10945" t="str">
            <v>Cardinalis Restaurant</v>
          </cell>
          <cell r="E10945" t="str">
            <v>ME</v>
          </cell>
          <cell r="F10945" t="str">
            <v>P1</v>
          </cell>
          <cell r="G10945" t="str">
            <v>SMALL</v>
          </cell>
          <cell r="H10945" t="str">
            <v>IV</v>
          </cell>
          <cell r="I10945" t="str">
            <v>0031065 - AFFORDABLE HEALTH SOLUTIONS</v>
          </cell>
        </row>
        <row r="10946">
          <cell r="A10946" t="str">
            <v>C63673JH</v>
          </cell>
          <cell r="B10946">
            <v>42185</v>
          </cell>
          <cell r="C10946" t="str">
            <v>C63673</v>
          </cell>
          <cell r="D10946" t="str">
            <v>Snow Squall</v>
          </cell>
          <cell r="E10946" t="str">
            <v>ME</v>
          </cell>
          <cell r="F10946" t="str">
            <v>P1</v>
          </cell>
          <cell r="G10946" t="str">
            <v>SMALL</v>
          </cell>
          <cell r="H10946" t="str">
            <v>JH</v>
          </cell>
          <cell r="I10946" t="str">
            <v>0031105 - BUSINESS INSURANCE AGENCY</v>
          </cell>
        </row>
        <row r="10947">
          <cell r="A10947" t="str">
            <v>C63674IV</v>
          </cell>
          <cell r="B10947">
            <v>42185</v>
          </cell>
          <cell r="C10947" t="str">
            <v>C63674</v>
          </cell>
          <cell r="D10947" t="str">
            <v>Radiology Alliance of Maine</v>
          </cell>
          <cell r="E10947" t="str">
            <v>ME</v>
          </cell>
          <cell r="F10947" t="str">
            <v>P1</v>
          </cell>
          <cell r="G10947" t="str">
            <v>SMALL</v>
          </cell>
          <cell r="H10947" t="str">
            <v>IV</v>
          </cell>
          <cell r="I10947" t="str">
            <v>0034784 - NEW ENGLAND EMPLOYEE BENEFITS COUNCIL</v>
          </cell>
        </row>
        <row r="10948">
          <cell r="A10948" t="str">
            <v>C63676IH</v>
          </cell>
          <cell r="B10948">
            <v>42185</v>
          </cell>
          <cell r="C10948" t="str">
            <v>C63676</v>
          </cell>
          <cell r="D10948" t="str">
            <v>Scarborough Neuro Development Center</v>
          </cell>
          <cell r="E10948" t="str">
            <v>ME</v>
          </cell>
          <cell r="F10948" t="str">
            <v>P1</v>
          </cell>
          <cell r="G10948" t="str">
            <v>SMALL</v>
          </cell>
          <cell r="H10948" t="str">
            <v>IH</v>
          </cell>
          <cell r="I10948" t="str">
            <v>0033738 - UIG FINANCIAL LLC</v>
          </cell>
        </row>
        <row r="10949">
          <cell r="A10949" t="str">
            <v>C63677IH</v>
          </cell>
          <cell r="B10949">
            <v>42185</v>
          </cell>
          <cell r="C10949" t="str">
            <v>C63677</v>
          </cell>
          <cell r="D10949" t="str">
            <v>CP Inc</v>
          </cell>
          <cell r="E10949" t="str">
            <v>MA</v>
          </cell>
          <cell r="F10949" t="str">
            <v>P1</v>
          </cell>
          <cell r="G10949" t="str">
            <v>SMALL</v>
          </cell>
          <cell r="H10949" t="str">
            <v>IH</v>
          </cell>
          <cell r="I10949" t="str">
            <v>0031096 - NIBRI BENEFIT SERVICES INC</v>
          </cell>
        </row>
        <row r="10950">
          <cell r="A10950" t="str">
            <v>C63679JN</v>
          </cell>
          <cell r="B10950">
            <v>42185</v>
          </cell>
          <cell r="C10950" t="str">
            <v>C63679</v>
          </cell>
          <cell r="D10950" t="str">
            <v>Granite State Hearing Aid Center</v>
          </cell>
          <cell r="E10950" t="str">
            <v>NH</v>
          </cell>
          <cell r="F10950" t="str">
            <v>P1</v>
          </cell>
          <cell r="G10950" t="str">
            <v>SMALL</v>
          </cell>
          <cell r="H10950" t="str">
            <v>JN</v>
          </cell>
          <cell r="I10950" t="str">
            <v>0031432 - CORNERSTONE BENEFIT &amp; RET GROUP INC</v>
          </cell>
        </row>
        <row r="10951">
          <cell r="A10951" t="str">
            <v>C63680JM</v>
          </cell>
          <cell r="B10951">
            <v>42185</v>
          </cell>
          <cell r="C10951" t="str">
            <v>C63680</v>
          </cell>
          <cell r="D10951" t="str">
            <v>J H Whitaker Assisted Care</v>
          </cell>
          <cell r="E10951" t="str">
            <v>NH</v>
          </cell>
          <cell r="F10951" t="str">
            <v>P1</v>
          </cell>
          <cell r="G10951" t="str">
            <v>SMALL</v>
          </cell>
          <cell r="H10951" t="str">
            <v>JM</v>
          </cell>
          <cell r="I10951" t="str">
            <v>0031372 - INSURANCE PLANNING GROUP INC</v>
          </cell>
        </row>
        <row r="10952">
          <cell r="A10952" t="str">
            <v>C63681JM</v>
          </cell>
          <cell r="B10952">
            <v>42185</v>
          </cell>
          <cell r="C10952" t="str">
            <v>C63681</v>
          </cell>
          <cell r="D10952" t="str">
            <v>Sandy Dodd State Farm</v>
          </cell>
          <cell r="E10952" t="str">
            <v>NH</v>
          </cell>
          <cell r="F10952" t="str">
            <v>P1</v>
          </cell>
          <cell r="G10952" t="str">
            <v>SMALL</v>
          </cell>
          <cell r="H10952" t="str">
            <v>JM</v>
          </cell>
          <cell r="I10952" t="str">
            <v>0031513 - SMALL BUSINESS INSURANCE AGENCY INC</v>
          </cell>
        </row>
        <row r="10953">
          <cell r="A10953" t="str">
            <v>C63683PO</v>
          </cell>
          <cell r="B10953">
            <v>42185</v>
          </cell>
          <cell r="C10953" t="str">
            <v>C63683</v>
          </cell>
          <cell r="D10953" t="str">
            <v>Lamb Electric, Inc</v>
          </cell>
          <cell r="E10953" t="str">
            <v>ME</v>
          </cell>
          <cell r="F10953" t="str">
            <v>P1</v>
          </cell>
          <cell r="G10953" t="str">
            <v>SMALL</v>
          </cell>
          <cell r="H10953" t="str">
            <v>PO</v>
          </cell>
          <cell r="I10953" t="str">
            <v>0031551 - ANASTASOFF, MARK T</v>
          </cell>
        </row>
        <row r="10954">
          <cell r="A10954" t="str">
            <v>C63684JH</v>
          </cell>
          <cell r="B10954">
            <v>42185</v>
          </cell>
          <cell r="C10954" t="str">
            <v>C63684</v>
          </cell>
          <cell r="D10954" t="str">
            <v>Evergreen Dental Associates</v>
          </cell>
          <cell r="E10954" t="str">
            <v>ME</v>
          </cell>
          <cell r="F10954" t="str">
            <v>P1</v>
          </cell>
          <cell r="G10954" t="str">
            <v>SMALL</v>
          </cell>
          <cell r="H10954" t="str">
            <v>JH</v>
          </cell>
          <cell r="I10954" t="str">
            <v>0031148 - UIG FINANCIAL LLC</v>
          </cell>
        </row>
        <row r="10955">
          <cell r="A10955" t="str">
            <v>C63685JM</v>
          </cell>
          <cell r="B10955">
            <v>42185</v>
          </cell>
          <cell r="C10955" t="str">
            <v>C63685</v>
          </cell>
          <cell r="D10955" t="str">
            <v>Green View Technologies Inc</v>
          </cell>
          <cell r="E10955" t="str">
            <v>NH</v>
          </cell>
          <cell r="F10955" t="str">
            <v>P1</v>
          </cell>
          <cell r="G10955" t="str">
            <v>SMALL</v>
          </cell>
          <cell r="H10955" t="str">
            <v>JM</v>
          </cell>
          <cell r="I10955" t="str">
            <v>0031167 - BROWN &amp; BROWN OF NEW HAMPSHIRE. INC</v>
          </cell>
        </row>
        <row r="10956">
          <cell r="A10956" t="str">
            <v>C63686PO</v>
          </cell>
          <cell r="B10956">
            <v>42185</v>
          </cell>
          <cell r="C10956" t="str">
            <v>C63686</v>
          </cell>
          <cell r="D10956" t="str">
            <v>Admiral Fire &amp; Safety</v>
          </cell>
          <cell r="E10956" t="str">
            <v>ME</v>
          </cell>
          <cell r="F10956" t="str">
            <v>P1</v>
          </cell>
          <cell r="G10956" t="str">
            <v>SMALL</v>
          </cell>
          <cell r="H10956" t="str">
            <v>PO</v>
          </cell>
          <cell r="I10956" t="str">
            <v>0031465 - ANASTASOFF, MARK T</v>
          </cell>
        </row>
        <row r="10957">
          <cell r="A10957" t="str">
            <v>C63687IH</v>
          </cell>
          <cell r="B10957">
            <v>42185</v>
          </cell>
          <cell r="C10957" t="str">
            <v>C63687</v>
          </cell>
          <cell r="D10957" t="str">
            <v>Maine Health Management Coalition</v>
          </cell>
          <cell r="E10957" t="str">
            <v>ME</v>
          </cell>
          <cell r="F10957" t="str">
            <v>P1</v>
          </cell>
          <cell r="G10957" t="str">
            <v>SMALL</v>
          </cell>
          <cell r="H10957" t="str">
            <v>IH</v>
          </cell>
          <cell r="I10957" t="str">
            <v>0031339 - HOLDEN INSURANCE AGENCY</v>
          </cell>
        </row>
        <row r="10958">
          <cell r="A10958" t="str">
            <v>C63687JH</v>
          </cell>
          <cell r="B10958">
            <v>42185</v>
          </cell>
          <cell r="C10958" t="str">
            <v>C63687</v>
          </cell>
          <cell r="D10958" t="str">
            <v>Maine Health Management Coalition</v>
          </cell>
          <cell r="E10958" t="str">
            <v>ME</v>
          </cell>
          <cell r="F10958" t="str">
            <v>P1</v>
          </cell>
          <cell r="G10958" t="str">
            <v>SMALL</v>
          </cell>
          <cell r="H10958" t="str">
            <v>JH</v>
          </cell>
          <cell r="I10958" t="str">
            <v>0031339 - HOLDEN INSURANCE AGENCY</v>
          </cell>
        </row>
        <row r="10959">
          <cell r="A10959" t="str">
            <v>C63688IH</v>
          </cell>
          <cell r="B10959">
            <v>42185</v>
          </cell>
          <cell r="C10959" t="str">
            <v>C63688</v>
          </cell>
          <cell r="D10959" t="str">
            <v>Provencal Plumbing Inc</v>
          </cell>
          <cell r="E10959" t="str">
            <v>ME</v>
          </cell>
          <cell r="F10959" t="str">
            <v>P1</v>
          </cell>
          <cell r="G10959" t="str">
            <v>SMALL</v>
          </cell>
          <cell r="H10959" t="str">
            <v>IH</v>
          </cell>
          <cell r="I10959" t="str">
            <v>0031350 - KYES AGENCY</v>
          </cell>
        </row>
        <row r="10960">
          <cell r="A10960" t="str">
            <v>C63690JN</v>
          </cell>
          <cell r="B10960">
            <v>42185</v>
          </cell>
          <cell r="C10960" t="str">
            <v>C63690</v>
          </cell>
          <cell r="D10960" t="str">
            <v>Solomon Contracting LLC</v>
          </cell>
          <cell r="E10960" t="str">
            <v>NH</v>
          </cell>
          <cell r="F10960" t="str">
            <v>P1</v>
          </cell>
          <cell r="G10960" t="str">
            <v>SMALL</v>
          </cell>
          <cell r="H10960" t="str">
            <v>JN</v>
          </cell>
          <cell r="I10960" t="str">
            <v>0031103 - NIBRI BENEFIT SERVICES INC</v>
          </cell>
        </row>
        <row r="10961">
          <cell r="A10961" t="str">
            <v>C63691JM</v>
          </cell>
          <cell r="B10961">
            <v>42185</v>
          </cell>
          <cell r="C10961" t="str">
            <v>C63691</v>
          </cell>
          <cell r="D10961" t="str">
            <v>NSPJ Inc</v>
          </cell>
          <cell r="E10961" t="str">
            <v>NH</v>
          </cell>
          <cell r="F10961" t="str">
            <v>P1</v>
          </cell>
          <cell r="G10961" t="str">
            <v>SMALL</v>
          </cell>
          <cell r="H10961" t="str">
            <v>JM</v>
          </cell>
          <cell r="I10961" t="str">
            <v>0031593 - TRIVANTUS INC</v>
          </cell>
        </row>
        <row r="10962">
          <cell r="A10962" t="str">
            <v>C63694IH</v>
          </cell>
          <cell r="B10962">
            <v>42185</v>
          </cell>
          <cell r="C10962" t="str">
            <v>C63694</v>
          </cell>
          <cell r="D10962" t="str">
            <v>Acton Family Dental</v>
          </cell>
          <cell r="E10962" t="str">
            <v>MA</v>
          </cell>
          <cell r="F10962" t="str">
            <v>P1</v>
          </cell>
          <cell r="G10962" t="str">
            <v>GPC</v>
          </cell>
          <cell r="H10962" t="str">
            <v>IH</v>
          </cell>
          <cell r="I10962" t="str">
            <v>0033938 - SPRING INSURANCE GROUP LLC</v>
          </cell>
        </row>
        <row r="10963">
          <cell r="A10963" t="str">
            <v>C63696IH</v>
          </cell>
          <cell r="B10963">
            <v>42185</v>
          </cell>
          <cell r="C10963" t="str">
            <v>C63696</v>
          </cell>
          <cell r="D10963" t="str">
            <v>NHIT - Town of Tuftonboro</v>
          </cell>
          <cell r="E10963" t="str">
            <v>NH</v>
          </cell>
          <cell r="F10963" t="str">
            <v>ASO</v>
          </cell>
          <cell r="G10963" t="str">
            <v>NHIT</v>
          </cell>
          <cell r="H10963" t="str">
            <v>IH</v>
          </cell>
        </row>
        <row r="10964">
          <cell r="A10964" t="str">
            <v>C63696MI</v>
          </cell>
          <cell r="B10964">
            <v>42185</v>
          </cell>
          <cell r="C10964" t="str">
            <v>C63696</v>
          </cell>
          <cell r="D10964" t="str">
            <v>NHIT - Town of Tuftonboro</v>
          </cell>
          <cell r="E10964" t="str">
            <v>NH</v>
          </cell>
          <cell r="F10964" t="str">
            <v>ASO</v>
          </cell>
          <cell r="G10964" t="str">
            <v>MCARE</v>
          </cell>
          <cell r="H10964" t="str">
            <v>MI</v>
          </cell>
        </row>
        <row r="10965">
          <cell r="A10965" t="str">
            <v>C63697JM</v>
          </cell>
          <cell r="B10965">
            <v>42185</v>
          </cell>
          <cell r="C10965" t="str">
            <v>C63697</v>
          </cell>
          <cell r="D10965" t="str">
            <v>Concord Awning &amp; Canvas</v>
          </cell>
          <cell r="E10965" t="str">
            <v>NH</v>
          </cell>
          <cell r="F10965" t="str">
            <v>P1</v>
          </cell>
          <cell r="G10965" t="str">
            <v>SMALL</v>
          </cell>
          <cell r="H10965" t="str">
            <v>JM</v>
          </cell>
          <cell r="I10965" t="str">
            <v>0031123 - CROSS INSURANCE - MANCHESTER</v>
          </cell>
        </row>
        <row r="10966">
          <cell r="A10966" t="str">
            <v>C63699IH</v>
          </cell>
          <cell r="B10966">
            <v>42185</v>
          </cell>
          <cell r="C10966" t="str">
            <v>C63699</v>
          </cell>
          <cell r="D10966" t="str">
            <v>Trustees of Eliot School</v>
          </cell>
          <cell r="E10966" t="str">
            <v>MA</v>
          </cell>
          <cell r="F10966" t="str">
            <v>P1</v>
          </cell>
          <cell r="G10966" t="str">
            <v>SMALL</v>
          </cell>
          <cell r="H10966" t="str">
            <v>IH</v>
          </cell>
          <cell r="I10966" t="str">
            <v>0031091 - KAPLAN, ELLEN A</v>
          </cell>
        </row>
        <row r="10967">
          <cell r="A10967" t="str">
            <v>C63700IH</v>
          </cell>
          <cell r="B10967">
            <v>42185</v>
          </cell>
          <cell r="C10967" t="str">
            <v>C63700</v>
          </cell>
          <cell r="D10967" t="str">
            <v>Swansea Lounge Inc</v>
          </cell>
          <cell r="E10967" t="str">
            <v>MA</v>
          </cell>
          <cell r="F10967" t="str">
            <v>P1</v>
          </cell>
          <cell r="G10967" t="str">
            <v>SMALL</v>
          </cell>
          <cell r="H10967" t="str">
            <v>IH</v>
          </cell>
          <cell r="I10967" t="str">
            <v>0031799 - BOSTON COMMONWEALTH ADVANTAGE LLC</v>
          </cell>
        </row>
        <row r="10968">
          <cell r="A10968" t="str">
            <v>C63701IH</v>
          </cell>
          <cell r="B10968">
            <v>42185</v>
          </cell>
          <cell r="C10968" t="str">
            <v>C63701</v>
          </cell>
          <cell r="D10968" t="str">
            <v>Boston Company</v>
          </cell>
          <cell r="E10968" t="str">
            <v>ME</v>
          </cell>
          <cell r="F10968" t="str">
            <v>P1</v>
          </cell>
          <cell r="G10968" t="str">
            <v>SMALL</v>
          </cell>
          <cell r="H10968" t="str">
            <v>IH</v>
          </cell>
          <cell r="I10968" t="str">
            <v>0031549 - NORTHERN GROUP BENEFITS LLC</v>
          </cell>
        </row>
        <row r="10969">
          <cell r="A10969" t="str">
            <v>C63702IV</v>
          </cell>
          <cell r="B10969">
            <v>42185</v>
          </cell>
          <cell r="C10969" t="str">
            <v>C63702</v>
          </cell>
          <cell r="D10969" t="str">
            <v>Human Nature Natural Health</v>
          </cell>
          <cell r="E10969" t="str">
            <v>NH</v>
          </cell>
          <cell r="F10969" t="str">
            <v>P1</v>
          </cell>
          <cell r="G10969" t="str">
            <v>SMALL</v>
          </cell>
          <cell r="H10969" t="str">
            <v>IV</v>
          </cell>
          <cell r="I10969" t="str">
            <v>0031375 - FOY INSURANCE GROUP</v>
          </cell>
        </row>
        <row r="10970">
          <cell r="A10970" t="str">
            <v>C63707JM</v>
          </cell>
          <cell r="B10970">
            <v>42185</v>
          </cell>
          <cell r="C10970" t="str">
            <v>C63707</v>
          </cell>
          <cell r="D10970" t="str">
            <v>Greenlands Outdoor Power Equipment Corp</v>
          </cell>
          <cell r="E10970" t="str">
            <v>NH</v>
          </cell>
          <cell r="F10970" t="str">
            <v>P1</v>
          </cell>
          <cell r="G10970" t="str">
            <v>SMALL</v>
          </cell>
          <cell r="H10970" t="str">
            <v>JM</v>
          </cell>
          <cell r="I10970" t="str">
            <v>0031540 - CORNERSTONE BENEFIT &amp; RET GROUP INC</v>
          </cell>
        </row>
        <row r="10971">
          <cell r="A10971" t="str">
            <v>C63708IH</v>
          </cell>
          <cell r="B10971">
            <v>42185</v>
          </cell>
          <cell r="C10971" t="str">
            <v>C63708</v>
          </cell>
          <cell r="D10971" t="str">
            <v>China Trading</v>
          </cell>
          <cell r="E10971" t="str">
            <v>ME</v>
          </cell>
          <cell r="F10971" t="str">
            <v>P1</v>
          </cell>
          <cell r="G10971" t="str">
            <v>SMALL</v>
          </cell>
          <cell r="H10971" t="str">
            <v>IH</v>
          </cell>
          <cell r="I10971" t="str">
            <v>0031182 - KAPLAN, ELLEN A</v>
          </cell>
        </row>
        <row r="10972">
          <cell r="A10972" t="str">
            <v>C63709JH</v>
          </cell>
          <cell r="B10972">
            <v>42185</v>
          </cell>
          <cell r="C10972" t="str">
            <v>C63709</v>
          </cell>
          <cell r="D10972" t="str">
            <v>AE Hodsdon Engineering</v>
          </cell>
          <cell r="E10972" t="str">
            <v>ME</v>
          </cell>
          <cell r="F10972" t="str">
            <v>P1</v>
          </cell>
          <cell r="G10972" t="str">
            <v>SMALL</v>
          </cell>
          <cell r="H10972" t="str">
            <v>JH</v>
          </cell>
          <cell r="I10972" t="str">
            <v>0031290 - GHM AGENCY INC</v>
          </cell>
        </row>
        <row r="10973">
          <cell r="A10973" t="str">
            <v>C63710IH</v>
          </cell>
          <cell r="B10973">
            <v>42185</v>
          </cell>
          <cell r="C10973" t="str">
            <v>C63710</v>
          </cell>
          <cell r="D10973" t="str">
            <v>Milestones Family Services</v>
          </cell>
          <cell r="E10973" t="str">
            <v>ME</v>
          </cell>
          <cell r="F10973" t="str">
            <v>P1</v>
          </cell>
          <cell r="G10973" t="str">
            <v>SMALL</v>
          </cell>
          <cell r="H10973" t="str">
            <v>IH</v>
          </cell>
          <cell r="I10973" t="str">
            <v>0031498 - E A SCRIBNER INSURANCE AGENCY INC</v>
          </cell>
        </row>
        <row r="10974">
          <cell r="A10974" t="str">
            <v>C63712IA</v>
          </cell>
          <cell r="B10974">
            <v>42185</v>
          </cell>
          <cell r="C10974" t="str">
            <v>C63712</v>
          </cell>
          <cell r="D10974" t="str">
            <v>F L Putnam Investment Management Company</v>
          </cell>
          <cell r="E10974" t="str">
            <v>MA</v>
          </cell>
          <cell r="F10974" t="str">
            <v>P1</v>
          </cell>
          <cell r="G10974" t="str">
            <v>SMALL</v>
          </cell>
          <cell r="H10974" t="str">
            <v>IA</v>
          </cell>
          <cell r="I10974" t="str">
            <v>0031397 - CLARK INSURANCE</v>
          </cell>
        </row>
        <row r="10975">
          <cell r="A10975" t="str">
            <v>C63712IV</v>
          </cell>
          <cell r="B10975">
            <v>42185</v>
          </cell>
          <cell r="C10975" t="str">
            <v>C63712</v>
          </cell>
          <cell r="D10975" t="str">
            <v>F L Putnam Investment Management Company</v>
          </cell>
          <cell r="E10975" t="str">
            <v>MA</v>
          </cell>
          <cell r="F10975" t="str">
            <v>P1</v>
          </cell>
          <cell r="G10975" t="str">
            <v>SMALL</v>
          </cell>
          <cell r="H10975" t="str">
            <v>IV</v>
          </cell>
          <cell r="I10975" t="str">
            <v>0031397 - CLARK INSURANCE</v>
          </cell>
        </row>
        <row r="10976">
          <cell r="A10976" t="str">
            <v>C63713IH</v>
          </cell>
          <cell r="B10976">
            <v>42185</v>
          </cell>
          <cell r="C10976" t="str">
            <v>C63713</v>
          </cell>
          <cell r="D10976" t="str">
            <v>Greencare Landscape Management</v>
          </cell>
          <cell r="E10976" t="str">
            <v>ME</v>
          </cell>
          <cell r="F10976" t="str">
            <v>P1</v>
          </cell>
          <cell r="G10976" t="str">
            <v>SMALL</v>
          </cell>
          <cell r="H10976" t="str">
            <v>IH</v>
          </cell>
          <cell r="I10976" t="str">
            <v>0031068 - CLARK INSURANCE</v>
          </cell>
        </row>
        <row r="10977">
          <cell r="A10977" t="str">
            <v>C63713JH</v>
          </cell>
          <cell r="B10977">
            <v>42185</v>
          </cell>
          <cell r="C10977" t="str">
            <v>C63713</v>
          </cell>
          <cell r="D10977" t="str">
            <v>Greencare Landscape Management</v>
          </cell>
          <cell r="E10977" t="str">
            <v>ME</v>
          </cell>
          <cell r="F10977" t="str">
            <v>P1</v>
          </cell>
          <cell r="G10977" t="str">
            <v>SMALL</v>
          </cell>
          <cell r="H10977" t="str">
            <v>JH</v>
          </cell>
          <cell r="I10977" t="str">
            <v>0031068 - CLARK INSURANCE</v>
          </cell>
        </row>
        <row r="10978">
          <cell r="A10978" t="str">
            <v>C63714JM</v>
          </cell>
          <cell r="B10978">
            <v>42185</v>
          </cell>
          <cell r="C10978" t="str">
            <v>C63714</v>
          </cell>
          <cell r="D10978" t="str">
            <v>Modern Protective Coatings Inc</v>
          </cell>
          <cell r="E10978" t="str">
            <v>NH</v>
          </cell>
          <cell r="F10978" t="str">
            <v>P1</v>
          </cell>
          <cell r="G10978" t="str">
            <v>SMALL</v>
          </cell>
          <cell r="H10978" t="str">
            <v>JM</v>
          </cell>
          <cell r="I10978" t="str">
            <v>0031508 - TRIVANTUS INC</v>
          </cell>
        </row>
        <row r="10979">
          <cell r="A10979" t="str">
            <v>C63716IH</v>
          </cell>
          <cell r="B10979">
            <v>42185</v>
          </cell>
          <cell r="C10979" t="str">
            <v>C63716</v>
          </cell>
          <cell r="D10979" t="str">
            <v>Ewaste Recycling Solutions</v>
          </cell>
          <cell r="E10979" t="str">
            <v>ME</v>
          </cell>
          <cell r="F10979" t="str">
            <v>P1</v>
          </cell>
          <cell r="G10979" t="str">
            <v>SMALL</v>
          </cell>
          <cell r="H10979" t="str">
            <v>IH</v>
          </cell>
          <cell r="I10979" t="str">
            <v>0035333 - BUSINESS INSURANCE AGENCY</v>
          </cell>
        </row>
        <row r="10980">
          <cell r="A10980" t="str">
            <v>C63717PO</v>
          </cell>
          <cell r="B10980">
            <v>42185</v>
          </cell>
          <cell r="C10980" t="str">
            <v>C63717</v>
          </cell>
          <cell r="D10980" t="str">
            <v>LT Floors Inc</v>
          </cell>
          <cell r="E10980" t="str">
            <v>ME</v>
          </cell>
          <cell r="F10980" t="str">
            <v>P1</v>
          </cell>
          <cell r="G10980" t="str">
            <v>SMALL</v>
          </cell>
          <cell r="H10980" t="str">
            <v>PO</v>
          </cell>
          <cell r="I10980" t="str">
            <v>0031425 - BILODEAU INSURANCE AGENCY INC</v>
          </cell>
        </row>
        <row r="10981">
          <cell r="A10981" t="str">
            <v>C63718JH</v>
          </cell>
          <cell r="B10981">
            <v>42185</v>
          </cell>
          <cell r="C10981" t="str">
            <v>C63718</v>
          </cell>
          <cell r="D10981" t="str">
            <v>Haystack Mountain School of Crafts</v>
          </cell>
          <cell r="E10981" t="str">
            <v>ME</v>
          </cell>
          <cell r="F10981" t="str">
            <v>P1</v>
          </cell>
          <cell r="G10981" t="str">
            <v>SMALL</v>
          </cell>
          <cell r="H10981" t="str">
            <v>JH</v>
          </cell>
          <cell r="I10981" t="str">
            <v>0031519 - CROSS INSURANCE</v>
          </cell>
        </row>
        <row r="10982">
          <cell r="A10982" t="str">
            <v>C63719IH</v>
          </cell>
          <cell r="B10982">
            <v>42185</v>
          </cell>
          <cell r="C10982" t="str">
            <v>C63719</v>
          </cell>
          <cell r="D10982" t="str">
            <v>Tate-Fitch PA</v>
          </cell>
          <cell r="E10982" t="str">
            <v>ME</v>
          </cell>
          <cell r="F10982" t="str">
            <v>P1</v>
          </cell>
          <cell r="G10982" t="str">
            <v>SMALL</v>
          </cell>
          <cell r="H10982" t="str">
            <v>IH</v>
          </cell>
          <cell r="I10982" t="str">
            <v>0031544 - ATLANTIC INSURANCE &amp; BENEFITS INC</v>
          </cell>
        </row>
        <row r="10983">
          <cell r="A10983" t="str">
            <v>C63724IH</v>
          </cell>
          <cell r="B10983">
            <v>42185</v>
          </cell>
          <cell r="C10983" t="str">
            <v>C63724</v>
          </cell>
          <cell r="D10983" t="str">
            <v>Auto Body &amp; Tire Center Inc</v>
          </cell>
          <cell r="E10983" t="str">
            <v>MA</v>
          </cell>
          <cell r="F10983" t="str">
            <v>P1</v>
          </cell>
          <cell r="G10983" t="str">
            <v>SMALL</v>
          </cell>
          <cell r="H10983" t="str">
            <v>IH</v>
          </cell>
          <cell r="I10983" t="str">
            <v>0031255 - FORSBERG INSURANCE PLANNING INC</v>
          </cell>
        </row>
        <row r="10984">
          <cell r="A10984" t="str">
            <v>C63724JA</v>
          </cell>
          <cell r="B10984">
            <v>42185</v>
          </cell>
          <cell r="C10984" t="str">
            <v>C63724</v>
          </cell>
          <cell r="D10984" t="str">
            <v>Auto Body &amp; Tire Center Inc</v>
          </cell>
          <cell r="E10984" t="str">
            <v>MA</v>
          </cell>
          <cell r="F10984" t="str">
            <v>P1</v>
          </cell>
          <cell r="G10984" t="str">
            <v>SMALL</v>
          </cell>
          <cell r="H10984" t="str">
            <v>JA</v>
          </cell>
          <cell r="I10984" t="str">
            <v>0031255 - FORSBERG INSURANCE PLANNING INC</v>
          </cell>
        </row>
        <row r="10985">
          <cell r="A10985" t="str">
            <v>C63725JM</v>
          </cell>
          <cell r="B10985">
            <v>42185</v>
          </cell>
          <cell r="C10985" t="str">
            <v>C63725</v>
          </cell>
          <cell r="D10985" t="str">
            <v>Hurlburt Electric Inc</v>
          </cell>
          <cell r="E10985" t="str">
            <v>NH</v>
          </cell>
          <cell r="F10985" t="str">
            <v>P1</v>
          </cell>
          <cell r="G10985" t="str">
            <v>SMALL</v>
          </cell>
          <cell r="H10985" t="str">
            <v>JM</v>
          </cell>
          <cell r="I10985" t="str">
            <v>0031435 - NEW ENGLAND EMPLOYEE BENEFITS COUNCIL</v>
          </cell>
        </row>
        <row r="10986">
          <cell r="A10986" t="str">
            <v>C63726PO</v>
          </cell>
          <cell r="B10986">
            <v>42185</v>
          </cell>
          <cell r="C10986" t="str">
            <v>C63726</v>
          </cell>
          <cell r="D10986" t="str">
            <v>RSD Management Corporation</v>
          </cell>
          <cell r="E10986" t="str">
            <v>ME</v>
          </cell>
          <cell r="F10986" t="str">
            <v>P1</v>
          </cell>
          <cell r="G10986" t="str">
            <v>SMALL</v>
          </cell>
          <cell r="H10986" t="str">
            <v>PO</v>
          </cell>
          <cell r="I10986" t="str">
            <v>0031533 - ANASTASOFF, MARK T</v>
          </cell>
        </row>
        <row r="10987">
          <cell r="A10987" t="str">
            <v>C63727JR</v>
          </cell>
          <cell r="B10987">
            <v>42185</v>
          </cell>
          <cell r="C10987" t="str">
            <v>C63727</v>
          </cell>
          <cell r="D10987" t="str">
            <v>First Congregational Church of Kingston</v>
          </cell>
          <cell r="E10987" t="str">
            <v>NH</v>
          </cell>
          <cell r="F10987" t="str">
            <v>P1</v>
          </cell>
          <cell r="G10987" t="str">
            <v>SMALL</v>
          </cell>
          <cell r="H10987" t="str">
            <v>JR</v>
          </cell>
          <cell r="I10987" t="str">
            <v>0031494 - NIBRI BENEFIT SERVICES INC</v>
          </cell>
        </row>
        <row r="10988">
          <cell r="A10988" t="str">
            <v>C63728IH</v>
          </cell>
          <cell r="B10988">
            <v>42185</v>
          </cell>
          <cell r="C10988" t="str">
            <v>C63728</v>
          </cell>
          <cell r="D10988" t="str">
            <v>Seder &amp; Chandler LLP</v>
          </cell>
          <cell r="E10988" t="str">
            <v>MA</v>
          </cell>
          <cell r="F10988" t="str">
            <v>P1</v>
          </cell>
          <cell r="G10988" t="str">
            <v>SMALL</v>
          </cell>
          <cell r="H10988" t="str">
            <v>IH</v>
          </cell>
          <cell r="I10988" t="str">
            <v>0032548 - PROTECTOR GROUP INSURANCE AGENCY, THE</v>
          </cell>
        </row>
        <row r="10989">
          <cell r="A10989" t="str">
            <v>C63728JH</v>
          </cell>
          <cell r="B10989">
            <v>42185</v>
          </cell>
          <cell r="C10989" t="str">
            <v>C63728</v>
          </cell>
          <cell r="D10989" t="str">
            <v>Seder &amp; Chandler LLP</v>
          </cell>
          <cell r="E10989" t="str">
            <v>MA</v>
          </cell>
          <cell r="F10989" t="str">
            <v>P1</v>
          </cell>
          <cell r="G10989" t="str">
            <v>SMALL</v>
          </cell>
          <cell r="H10989" t="str">
            <v>JH</v>
          </cell>
          <cell r="I10989" t="str">
            <v>0032548 - PROTECTOR GROUP INSURANCE AGENCY, THE</v>
          </cell>
        </row>
        <row r="10990">
          <cell r="A10990" t="str">
            <v>C63729IA</v>
          </cell>
          <cell r="B10990">
            <v>42185</v>
          </cell>
          <cell r="C10990" t="str">
            <v>C63729</v>
          </cell>
          <cell r="D10990" t="str">
            <v>Communications Media Advisors LLC</v>
          </cell>
          <cell r="E10990" t="str">
            <v>MA</v>
          </cell>
          <cell r="F10990" t="str">
            <v>P1</v>
          </cell>
          <cell r="G10990" t="str">
            <v>SMALL</v>
          </cell>
          <cell r="H10990" t="str">
            <v>IA</v>
          </cell>
          <cell r="I10990" t="str">
            <v>0031083 - COSTELLO BENEFITS GROUP</v>
          </cell>
        </row>
        <row r="10991">
          <cell r="A10991" t="str">
            <v>C63729IH</v>
          </cell>
          <cell r="B10991">
            <v>42185</v>
          </cell>
          <cell r="C10991" t="str">
            <v>C63729</v>
          </cell>
          <cell r="D10991" t="str">
            <v>Communications Media Advisors LLC</v>
          </cell>
          <cell r="E10991" t="str">
            <v>MA</v>
          </cell>
          <cell r="F10991" t="str">
            <v>P1</v>
          </cell>
          <cell r="G10991" t="str">
            <v>SMALL</v>
          </cell>
          <cell r="H10991" t="str">
            <v>IH</v>
          </cell>
          <cell r="I10991" t="str">
            <v>0031083 - COSTELLO BENEFITS GROUP</v>
          </cell>
        </row>
        <row r="10992">
          <cell r="A10992" t="str">
            <v>C63730JM</v>
          </cell>
          <cell r="B10992">
            <v>42185</v>
          </cell>
          <cell r="C10992" t="str">
            <v>C63730</v>
          </cell>
          <cell r="D10992" t="str">
            <v>AB Property Management LLC</v>
          </cell>
          <cell r="E10992" t="str">
            <v>NH</v>
          </cell>
          <cell r="F10992" t="str">
            <v>P1</v>
          </cell>
          <cell r="G10992" t="str">
            <v>SMALL</v>
          </cell>
          <cell r="H10992" t="str">
            <v>JM</v>
          </cell>
          <cell r="I10992" t="str">
            <v>0031333 - GRANITE GROUP BENEFITS LLC</v>
          </cell>
        </row>
        <row r="10993">
          <cell r="A10993" t="str">
            <v>C63730JS</v>
          </cell>
          <cell r="B10993">
            <v>42185</v>
          </cell>
          <cell r="C10993" t="str">
            <v>C63730</v>
          </cell>
          <cell r="D10993" t="str">
            <v>AB Property Management LLC</v>
          </cell>
          <cell r="E10993" t="str">
            <v>NH</v>
          </cell>
          <cell r="F10993" t="str">
            <v>P1</v>
          </cell>
          <cell r="G10993" t="str">
            <v>SMALL</v>
          </cell>
          <cell r="H10993" t="str">
            <v>JS</v>
          </cell>
          <cell r="I10993" t="str">
            <v>0031333 - GRANITE GROUP BENEFITS LLC</v>
          </cell>
        </row>
        <row r="10994">
          <cell r="A10994" t="str">
            <v>C63731IH</v>
          </cell>
          <cell r="B10994">
            <v>42185</v>
          </cell>
          <cell r="C10994" t="str">
            <v>C63731</v>
          </cell>
          <cell r="D10994" t="str">
            <v>Casey's Quality Cars</v>
          </cell>
          <cell r="E10994" t="str">
            <v>ME</v>
          </cell>
          <cell r="F10994" t="str">
            <v>P1</v>
          </cell>
          <cell r="G10994" t="str">
            <v>SMALL</v>
          </cell>
          <cell r="H10994" t="str">
            <v>IH</v>
          </cell>
          <cell r="I10994" t="str">
            <v>0031299 - HIRST ASSOCIATES</v>
          </cell>
        </row>
        <row r="10995">
          <cell r="A10995" t="str">
            <v>C63732IH</v>
          </cell>
          <cell r="B10995">
            <v>42185</v>
          </cell>
          <cell r="C10995" t="str">
            <v>C63732</v>
          </cell>
          <cell r="D10995" t="str">
            <v>Moulton Lumber Co</v>
          </cell>
          <cell r="E10995" t="str">
            <v>ME</v>
          </cell>
          <cell r="F10995" t="str">
            <v>P1</v>
          </cell>
          <cell r="G10995" t="str">
            <v>SMALL</v>
          </cell>
          <cell r="H10995" t="str">
            <v>IH</v>
          </cell>
          <cell r="I10995" t="str">
            <v>0031303 - HIRST ASSOCIATES</v>
          </cell>
        </row>
        <row r="10996">
          <cell r="A10996" t="str">
            <v>C63733IH</v>
          </cell>
          <cell r="B10996">
            <v>42185</v>
          </cell>
          <cell r="C10996" t="str">
            <v>C63733</v>
          </cell>
          <cell r="D10996" t="str">
            <v>The Village Framer</v>
          </cell>
          <cell r="E10996" t="str">
            <v>ME</v>
          </cell>
          <cell r="F10996" t="str">
            <v>P1</v>
          </cell>
          <cell r="G10996" t="str">
            <v>SMALL</v>
          </cell>
          <cell r="H10996" t="str">
            <v>IH</v>
          </cell>
          <cell r="I10996" t="str">
            <v>0031507 - CLARK INSURANCE</v>
          </cell>
        </row>
        <row r="10997">
          <cell r="A10997" t="str">
            <v>C63735IH</v>
          </cell>
          <cell r="B10997">
            <v>42185</v>
          </cell>
          <cell r="C10997" t="str">
            <v>C63735</v>
          </cell>
          <cell r="D10997" t="str">
            <v>NHIT - Town of Warner</v>
          </cell>
          <cell r="E10997" t="str">
            <v>NH</v>
          </cell>
          <cell r="F10997" t="str">
            <v>ASO</v>
          </cell>
          <cell r="G10997" t="str">
            <v>NHIT</v>
          </cell>
          <cell r="H10997" t="str">
            <v>IH</v>
          </cell>
        </row>
        <row r="10998">
          <cell r="A10998" t="str">
            <v>C63735IP</v>
          </cell>
          <cell r="B10998">
            <v>42185</v>
          </cell>
          <cell r="C10998" t="str">
            <v>C63735</v>
          </cell>
          <cell r="D10998" t="str">
            <v>NHIT - Town of Warner</v>
          </cell>
          <cell r="E10998" t="str">
            <v>NH</v>
          </cell>
          <cell r="F10998" t="str">
            <v>ASO</v>
          </cell>
          <cell r="G10998" t="str">
            <v>NHIT</v>
          </cell>
          <cell r="H10998" t="str">
            <v>IP</v>
          </cell>
        </row>
        <row r="10999">
          <cell r="A10999" t="str">
            <v>C63735MI</v>
          </cell>
          <cell r="B10999">
            <v>42185</v>
          </cell>
          <cell r="C10999" t="str">
            <v>C63735</v>
          </cell>
          <cell r="D10999" t="str">
            <v>NHIT - Town of Warner</v>
          </cell>
          <cell r="E10999" t="str">
            <v>NH</v>
          </cell>
          <cell r="F10999" t="str">
            <v>ASO</v>
          </cell>
          <cell r="G10999" t="str">
            <v>MCARE</v>
          </cell>
          <cell r="H10999" t="str">
            <v>MI</v>
          </cell>
        </row>
        <row r="11000">
          <cell r="A11000" t="str">
            <v>C63736PO</v>
          </cell>
          <cell r="B11000">
            <v>42185</v>
          </cell>
          <cell r="C11000" t="str">
            <v>C63736</v>
          </cell>
          <cell r="D11000" t="str">
            <v>Portland Collision</v>
          </cell>
          <cell r="E11000" t="str">
            <v>ME</v>
          </cell>
          <cell r="F11000" t="str">
            <v>P1</v>
          </cell>
          <cell r="G11000" t="str">
            <v>SMALL</v>
          </cell>
          <cell r="H11000" t="str">
            <v>PO</v>
          </cell>
          <cell r="I11000" t="str">
            <v>0031376 - LMR INSURANCE INC</v>
          </cell>
        </row>
        <row r="11001">
          <cell r="A11001" t="str">
            <v>C63737JM</v>
          </cell>
          <cell r="B11001">
            <v>42185</v>
          </cell>
          <cell r="C11001" t="str">
            <v>C63737</v>
          </cell>
          <cell r="D11001" t="str">
            <v>Micronics Inc</v>
          </cell>
          <cell r="E11001" t="str">
            <v>NH</v>
          </cell>
          <cell r="F11001" t="str">
            <v>P1</v>
          </cell>
          <cell r="G11001" t="str">
            <v>CRC</v>
          </cell>
          <cell r="H11001" t="str">
            <v>JM</v>
          </cell>
          <cell r="I11001" t="str">
            <v>0031741 - S L MILLER INSURANCE AGENCY INC</v>
          </cell>
        </row>
        <row r="11002">
          <cell r="A11002" t="str">
            <v>C63737PO</v>
          </cell>
          <cell r="B11002">
            <v>42185</v>
          </cell>
          <cell r="C11002" t="str">
            <v>C63737</v>
          </cell>
          <cell r="D11002" t="str">
            <v>Micronics Inc</v>
          </cell>
          <cell r="E11002" t="str">
            <v>NH</v>
          </cell>
          <cell r="F11002" t="str">
            <v>P1</v>
          </cell>
          <cell r="G11002" t="str">
            <v>CRC</v>
          </cell>
          <cell r="H11002" t="str">
            <v>PO</v>
          </cell>
          <cell r="I11002" t="str">
            <v>0031741 - S L MILLER INSURANCE AGENCY INC</v>
          </cell>
        </row>
        <row r="11003">
          <cell r="A11003" t="str">
            <v>C63738PO</v>
          </cell>
          <cell r="B11003">
            <v>42185</v>
          </cell>
          <cell r="C11003" t="str">
            <v>C63738</v>
          </cell>
          <cell r="D11003" t="str">
            <v>Captain Lord Mansion</v>
          </cell>
          <cell r="E11003" t="str">
            <v>ME</v>
          </cell>
          <cell r="F11003" t="str">
            <v>P1</v>
          </cell>
          <cell r="G11003" t="str">
            <v>SMALL</v>
          </cell>
          <cell r="H11003" t="str">
            <v>PO</v>
          </cell>
          <cell r="I11003" t="str">
            <v>0031588 - ROBILLARD INSURANCE SVCS CORP</v>
          </cell>
        </row>
        <row r="11004">
          <cell r="A11004" t="str">
            <v>C63739JH</v>
          </cell>
          <cell r="B11004">
            <v>42185</v>
          </cell>
          <cell r="C11004" t="str">
            <v>C63739</v>
          </cell>
          <cell r="D11004" t="str">
            <v>Huff Forest Products</v>
          </cell>
          <cell r="E11004" t="str">
            <v>ME</v>
          </cell>
          <cell r="F11004" t="str">
            <v>P1</v>
          </cell>
          <cell r="G11004" t="str">
            <v>SMALL</v>
          </cell>
          <cell r="H11004" t="str">
            <v>JH</v>
          </cell>
          <cell r="I11004" t="str">
            <v>0031453 - CROSS INSURANCE</v>
          </cell>
        </row>
        <row r="11005">
          <cell r="A11005" t="str">
            <v>C63740PO</v>
          </cell>
          <cell r="B11005">
            <v>42185</v>
          </cell>
          <cell r="C11005" t="str">
            <v>C63740</v>
          </cell>
          <cell r="D11005" t="str">
            <v>Bob Miles &amp; Son Inc</v>
          </cell>
          <cell r="E11005" t="str">
            <v>ME</v>
          </cell>
          <cell r="F11005" t="str">
            <v>P1</v>
          </cell>
          <cell r="G11005" t="str">
            <v>SMALL</v>
          </cell>
          <cell r="H11005" t="str">
            <v>PO</v>
          </cell>
          <cell r="I11005" t="str">
            <v>0031452 - BILODEAU INSURANCE AGENCY INC</v>
          </cell>
        </row>
        <row r="11006">
          <cell r="A11006" t="str">
            <v>C63741IH</v>
          </cell>
          <cell r="B11006">
            <v>42185</v>
          </cell>
          <cell r="C11006" t="str">
            <v>C63741</v>
          </cell>
          <cell r="D11006" t="str">
            <v>Thermal Form &amp; Function Inc</v>
          </cell>
          <cell r="E11006" t="str">
            <v>MA</v>
          </cell>
          <cell r="F11006" t="str">
            <v>P1</v>
          </cell>
          <cell r="G11006" t="str">
            <v>SMALL</v>
          </cell>
          <cell r="H11006" t="str">
            <v>IH</v>
          </cell>
          <cell r="I11006" t="str">
            <v>0031769 - BOSTON COMMONWEALTH ADVANTAGE LLC</v>
          </cell>
        </row>
        <row r="11007">
          <cell r="A11007" t="str">
            <v>C63743PO</v>
          </cell>
          <cell r="B11007">
            <v>42185</v>
          </cell>
          <cell r="C11007" t="str">
            <v>C63743</v>
          </cell>
          <cell r="D11007" t="str">
            <v>Becoming Jewelry</v>
          </cell>
          <cell r="E11007" t="str">
            <v>ME</v>
          </cell>
          <cell r="F11007" t="str">
            <v>P1</v>
          </cell>
          <cell r="G11007" t="str">
            <v>SMALL</v>
          </cell>
          <cell r="H11007" t="str">
            <v>PO</v>
          </cell>
          <cell r="I11007" t="str">
            <v>0031600 - E A SCRIBNER INSURANCE AGENCY INC</v>
          </cell>
        </row>
        <row r="11008">
          <cell r="A11008" t="str">
            <v>C63744IA</v>
          </cell>
          <cell r="B11008">
            <v>42185</v>
          </cell>
          <cell r="C11008" t="str">
            <v>C63744</v>
          </cell>
          <cell r="D11008" t="str">
            <v>Superior Rail &amp; Iron Works Inc</v>
          </cell>
          <cell r="E11008" t="str">
            <v>MA</v>
          </cell>
          <cell r="F11008" t="str">
            <v>P1</v>
          </cell>
          <cell r="G11008" t="str">
            <v>SMALL</v>
          </cell>
          <cell r="H11008" t="str">
            <v>IA</v>
          </cell>
          <cell r="I11008" t="str">
            <v>0031253 - KEETZ, PAUL D</v>
          </cell>
        </row>
        <row r="11009">
          <cell r="A11009" t="str">
            <v>C63744IH</v>
          </cell>
          <cell r="B11009">
            <v>42185</v>
          </cell>
          <cell r="C11009" t="str">
            <v>C63744</v>
          </cell>
          <cell r="D11009" t="str">
            <v>Superior Rail &amp; Iron Works Inc</v>
          </cell>
          <cell r="E11009" t="str">
            <v>MA</v>
          </cell>
          <cell r="F11009" t="str">
            <v>P1</v>
          </cell>
          <cell r="G11009" t="str">
            <v>SMALL</v>
          </cell>
          <cell r="H11009" t="str">
            <v>IH</v>
          </cell>
          <cell r="I11009" t="str">
            <v>0031253 - KEETZ, PAUL D</v>
          </cell>
        </row>
        <row r="11010">
          <cell r="A11010" t="str">
            <v>C63745IH</v>
          </cell>
          <cell r="B11010">
            <v>42185</v>
          </cell>
          <cell r="C11010" t="str">
            <v>C63745</v>
          </cell>
          <cell r="D11010" t="str">
            <v>Ace Tire &amp; Auto Service</v>
          </cell>
          <cell r="E11010" t="str">
            <v>ME</v>
          </cell>
          <cell r="F11010" t="str">
            <v>P1</v>
          </cell>
          <cell r="G11010" t="str">
            <v>SMALL</v>
          </cell>
          <cell r="H11010" t="str">
            <v>IH</v>
          </cell>
          <cell r="I11010" t="str">
            <v>0031391 - GHM AGENCY INC</v>
          </cell>
        </row>
        <row r="11011">
          <cell r="A11011" t="str">
            <v>C63746JM</v>
          </cell>
          <cell r="B11011">
            <v>42185</v>
          </cell>
          <cell r="C11011" t="str">
            <v>C63746</v>
          </cell>
          <cell r="D11011" t="str">
            <v>HEB Engineers Inc</v>
          </cell>
          <cell r="E11011" t="str">
            <v>NH</v>
          </cell>
          <cell r="F11011" t="str">
            <v>P1</v>
          </cell>
          <cell r="G11011" t="str">
            <v>SMALL</v>
          </cell>
          <cell r="H11011" t="str">
            <v>JM</v>
          </cell>
          <cell r="I11011" t="str">
            <v>0032258 - NEW ENGLAND EMPLOYEE BENEFITS COUNCIL</v>
          </cell>
        </row>
        <row r="11012">
          <cell r="A11012" t="str">
            <v>C63748IV</v>
          </cell>
          <cell r="B11012">
            <v>42185</v>
          </cell>
          <cell r="C11012" t="str">
            <v>C63748</v>
          </cell>
          <cell r="D11012" t="str">
            <v>Fred E Gignoux Inc</v>
          </cell>
          <cell r="E11012" t="str">
            <v>ME</v>
          </cell>
          <cell r="F11012" t="str">
            <v>P1</v>
          </cell>
          <cell r="G11012" t="str">
            <v>SMALL</v>
          </cell>
          <cell r="H11012" t="str">
            <v>IV</v>
          </cell>
          <cell r="I11012" t="str">
            <v>0031522 - BUSINESS INSURANCE AGENCY</v>
          </cell>
        </row>
        <row r="11013">
          <cell r="A11013" t="str">
            <v>C63754JM</v>
          </cell>
          <cell r="B11013">
            <v>42185</v>
          </cell>
          <cell r="C11013" t="str">
            <v>C63754</v>
          </cell>
          <cell r="D11013" t="str">
            <v>Mr Rooter Plumbing &amp; Heating</v>
          </cell>
          <cell r="E11013" t="str">
            <v>NH</v>
          </cell>
          <cell r="F11013" t="str">
            <v>P1</v>
          </cell>
          <cell r="G11013" t="str">
            <v>SMALL</v>
          </cell>
          <cell r="H11013" t="str">
            <v>JM</v>
          </cell>
          <cell r="I11013" t="str">
            <v>0031088 - SHAUGHNESSY, EDWARD R</v>
          </cell>
        </row>
        <row r="11014">
          <cell r="A11014" t="str">
            <v>C63755JM</v>
          </cell>
          <cell r="B11014">
            <v>42185</v>
          </cell>
          <cell r="C11014" t="str">
            <v>C63755</v>
          </cell>
          <cell r="D11014" t="str">
            <v>Fleischer Spine PLLC</v>
          </cell>
          <cell r="E11014" t="str">
            <v>NH</v>
          </cell>
          <cell r="F11014" t="str">
            <v>P1</v>
          </cell>
          <cell r="G11014" t="str">
            <v>SMALL</v>
          </cell>
          <cell r="H11014" t="str">
            <v>JM</v>
          </cell>
          <cell r="I11014" t="str">
            <v>0031891 - CGI EMPLOYEE BENEFITS GROUP</v>
          </cell>
        </row>
        <row r="11015">
          <cell r="A11015" t="str">
            <v>C63756IH</v>
          </cell>
          <cell r="B11015">
            <v>42185</v>
          </cell>
          <cell r="C11015" t="str">
            <v>C63756</v>
          </cell>
          <cell r="D11015" t="str">
            <v>JJ Myers, LLC</v>
          </cell>
          <cell r="E11015" t="str">
            <v>ME</v>
          </cell>
          <cell r="F11015" t="str">
            <v>P1</v>
          </cell>
          <cell r="G11015" t="str">
            <v>SMALL</v>
          </cell>
          <cell r="H11015" t="str">
            <v>IH</v>
          </cell>
          <cell r="I11015" t="str">
            <v>0031150 - PAYCHEX AGENCY INC</v>
          </cell>
        </row>
        <row r="11016">
          <cell r="A11016" t="str">
            <v>C63758JM</v>
          </cell>
          <cell r="B11016">
            <v>42185</v>
          </cell>
          <cell r="C11016" t="str">
            <v>C63758</v>
          </cell>
          <cell r="D11016" t="str">
            <v>Hampton Technical Services Inc</v>
          </cell>
          <cell r="E11016" t="str">
            <v>NH</v>
          </cell>
          <cell r="F11016" t="str">
            <v>P1</v>
          </cell>
          <cell r="G11016" t="str">
            <v>SMALL</v>
          </cell>
          <cell r="H11016" t="str">
            <v>JM</v>
          </cell>
          <cell r="I11016" t="str">
            <v>0031443 - SINGER, MICHAEL R</v>
          </cell>
        </row>
        <row r="11017">
          <cell r="A11017" t="str">
            <v>C63759JM</v>
          </cell>
          <cell r="B11017">
            <v>42185</v>
          </cell>
          <cell r="C11017" t="str">
            <v>C63759</v>
          </cell>
          <cell r="D11017" t="str">
            <v>VetroFuse Inc</v>
          </cell>
          <cell r="E11017" t="str">
            <v>NH</v>
          </cell>
          <cell r="F11017" t="str">
            <v>P1</v>
          </cell>
          <cell r="G11017" t="str">
            <v>SMALL</v>
          </cell>
          <cell r="H11017" t="str">
            <v>JM</v>
          </cell>
          <cell r="I11017" t="str">
            <v>0031315 - LIFETIME BENEFITS GROUP INC</v>
          </cell>
        </row>
        <row r="11018">
          <cell r="A11018" t="str">
            <v>C63760IV</v>
          </cell>
          <cell r="B11018">
            <v>42185</v>
          </cell>
          <cell r="C11018" t="str">
            <v>C63760</v>
          </cell>
          <cell r="D11018" t="str">
            <v>Tasco Security Inc</v>
          </cell>
          <cell r="E11018" t="str">
            <v>NH</v>
          </cell>
          <cell r="F11018" t="str">
            <v>P1</v>
          </cell>
          <cell r="G11018" t="str">
            <v>SMALL</v>
          </cell>
          <cell r="H11018" t="str">
            <v>IV</v>
          </cell>
          <cell r="I11018" t="str">
            <v>0031582 - RICHARDS GROUP</v>
          </cell>
        </row>
        <row r="11019">
          <cell r="A11019" t="str">
            <v>C63760JM</v>
          </cell>
          <cell r="B11019">
            <v>42185</v>
          </cell>
          <cell r="C11019" t="str">
            <v>C63760</v>
          </cell>
          <cell r="D11019" t="str">
            <v>Tasco Security Inc</v>
          </cell>
          <cell r="E11019" t="str">
            <v>NH</v>
          </cell>
          <cell r="F11019" t="str">
            <v>P1</v>
          </cell>
          <cell r="G11019" t="str">
            <v>SMALL</v>
          </cell>
          <cell r="H11019" t="str">
            <v>JM</v>
          </cell>
          <cell r="I11019" t="str">
            <v>0031582 - RICHARDS GROUP</v>
          </cell>
        </row>
        <row r="11020">
          <cell r="A11020" t="str">
            <v>C63761JM</v>
          </cell>
          <cell r="B11020">
            <v>42185</v>
          </cell>
          <cell r="C11020" t="str">
            <v>C63761</v>
          </cell>
          <cell r="D11020" t="str">
            <v>Nashua Farmers Exchange Inc</v>
          </cell>
          <cell r="E11020" t="str">
            <v>NH</v>
          </cell>
          <cell r="F11020" t="str">
            <v>P1</v>
          </cell>
          <cell r="G11020" t="str">
            <v>SMALL</v>
          </cell>
          <cell r="H11020" t="str">
            <v>JM</v>
          </cell>
          <cell r="I11020" t="str">
            <v>0031434 - CORNERSTONE BENEFIT &amp; RET GROUP INC</v>
          </cell>
        </row>
        <row r="11021">
          <cell r="A11021" t="str">
            <v>C63762IH</v>
          </cell>
          <cell r="B11021">
            <v>42185</v>
          </cell>
          <cell r="C11021" t="str">
            <v>C63762</v>
          </cell>
          <cell r="D11021" t="str">
            <v>Dr Maritza Morell DMD PC</v>
          </cell>
          <cell r="E11021" t="str">
            <v>MA</v>
          </cell>
          <cell r="F11021" t="str">
            <v>P1</v>
          </cell>
          <cell r="G11021" t="str">
            <v>SMALL</v>
          </cell>
          <cell r="H11021" t="str">
            <v>IH</v>
          </cell>
          <cell r="I11021" t="str">
            <v>0031390 - BUSINESS BENEFITS INS BROKERAGE INC</v>
          </cell>
        </row>
        <row r="11022">
          <cell r="A11022" t="str">
            <v>C63763IH</v>
          </cell>
          <cell r="B11022">
            <v>42185</v>
          </cell>
          <cell r="C11022" t="str">
            <v>C63763</v>
          </cell>
          <cell r="D11022" t="str">
            <v>Greater Boston Medical Associates Inc</v>
          </cell>
          <cell r="E11022" t="str">
            <v>MA</v>
          </cell>
          <cell r="F11022" t="str">
            <v>P1</v>
          </cell>
          <cell r="G11022" t="str">
            <v>SMALL</v>
          </cell>
          <cell r="H11022" t="str">
            <v>IH</v>
          </cell>
          <cell r="I11022" t="str">
            <v>0031099 - DEMERITT, TIMOTHY A</v>
          </cell>
        </row>
        <row r="11023">
          <cell r="A11023" t="str">
            <v>C63764IH</v>
          </cell>
          <cell r="B11023">
            <v>42185</v>
          </cell>
          <cell r="C11023" t="str">
            <v>C63764</v>
          </cell>
          <cell r="D11023" t="str">
            <v>Legal Advocacy &amp; Research Center Inc</v>
          </cell>
          <cell r="E11023" t="str">
            <v>MA</v>
          </cell>
          <cell r="F11023" t="str">
            <v>P1</v>
          </cell>
          <cell r="G11023" t="str">
            <v>SMALL</v>
          </cell>
          <cell r="H11023" t="str">
            <v>IH</v>
          </cell>
          <cell r="I11023" t="str">
            <v>0031377 - BROWN &amp; BROWN OF MASSACHUSETTS LLC</v>
          </cell>
        </row>
        <row r="11024">
          <cell r="A11024" t="str">
            <v>C63765JM</v>
          </cell>
          <cell r="B11024">
            <v>42185</v>
          </cell>
          <cell r="C11024" t="str">
            <v>C63765</v>
          </cell>
          <cell r="D11024" t="str">
            <v>The Front Door Agency Inc</v>
          </cell>
          <cell r="E11024" t="str">
            <v>NH</v>
          </cell>
          <cell r="F11024" t="str">
            <v>P1</v>
          </cell>
          <cell r="G11024" t="str">
            <v>SMALL</v>
          </cell>
          <cell r="H11024" t="str">
            <v>JM</v>
          </cell>
          <cell r="I11024" t="str">
            <v>0031363 - GRANITE GROUP BENEFITS LLC</v>
          </cell>
        </row>
        <row r="11025">
          <cell r="A11025" t="str">
            <v>C63766JN</v>
          </cell>
          <cell r="B11025">
            <v>42185</v>
          </cell>
          <cell r="C11025" t="str">
            <v>C63766</v>
          </cell>
          <cell r="D11025" t="str">
            <v>Spitz Industrial Design LLC</v>
          </cell>
          <cell r="E11025" t="str">
            <v>NH</v>
          </cell>
          <cell r="F11025" t="str">
            <v>P1</v>
          </cell>
          <cell r="G11025" t="str">
            <v>SMALL</v>
          </cell>
          <cell r="H11025" t="str">
            <v>JN</v>
          </cell>
          <cell r="I11025" t="str">
            <v>0031335 - LIFETIME BENEFITS GROUP INC</v>
          </cell>
        </row>
        <row r="11026">
          <cell r="A11026" t="str">
            <v>C63767JH</v>
          </cell>
          <cell r="B11026">
            <v>42185</v>
          </cell>
          <cell r="C11026" t="str">
            <v>C63767</v>
          </cell>
          <cell r="D11026" t="str">
            <v>Angell &amp; Sons Inc</v>
          </cell>
          <cell r="E11026" t="str">
            <v>ME</v>
          </cell>
          <cell r="F11026" t="str">
            <v>P1</v>
          </cell>
          <cell r="G11026" t="str">
            <v>SMALL</v>
          </cell>
          <cell r="H11026" t="str">
            <v>JH</v>
          </cell>
          <cell r="I11026" t="str">
            <v>0031537 - POIRIER, MARC R</v>
          </cell>
        </row>
        <row r="11027">
          <cell r="A11027" t="str">
            <v>C63768IV</v>
          </cell>
          <cell r="B11027">
            <v>42185</v>
          </cell>
          <cell r="C11027" t="str">
            <v>C63768</v>
          </cell>
          <cell r="D11027" t="str">
            <v>Prime Dental Inc</v>
          </cell>
          <cell r="E11027" t="str">
            <v>MA</v>
          </cell>
          <cell r="F11027" t="str">
            <v>P1</v>
          </cell>
          <cell r="G11027" t="str">
            <v>SMALL</v>
          </cell>
          <cell r="H11027" t="str">
            <v>IV</v>
          </cell>
          <cell r="I11027" t="str">
            <v>0033937 - SPRING INSURANCE GROUP LLC</v>
          </cell>
        </row>
        <row r="11028">
          <cell r="A11028" t="str">
            <v>C63769JM</v>
          </cell>
          <cell r="B11028">
            <v>42185</v>
          </cell>
          <cell r="C11028" t="str">
            <v>C63769</v>
          </cell>
          <cell r="D11028" t="str">
            <v>Center for New Beginnings</v>
          </cell>
          <cell r="E11028" t="str">
            <v>NH</v>
          </cell>
          <cell r="F11028" t="str">
            <v>P1</v>
          </cell>
          <cell r="G11028" t="str">
            <v>SMALL</v>
          </cell>
          <cell r="H11028" t="str">
            <v>JM</v>
          </cell>
          <cell r="I11028" t="str">
            <v>0031380 - LIFETIME BENEFITS GROUP INC</v>
          </cell>
        </row>
        <row r="11029">
          <cell r="A11029" t="str">
            <v>C63770JM</v>
          </cell>
          <cell r="B11029">
            <v>42185</v>
          </cell>
          <cell r="C11029" t="str">
            <v>C63770</v>
          </cell>
          <cell r="D11029" t="str">
            <v>Brian Manfre Insurance</v>
          </cell>
          <cell r="E11029" t="str">
            <v>NH</v>
          </cell>
          <cell r="F11029" t="str">
            <v>P1</v>
          </cell>
          <cell r="G11029" t="str">
            <v>SMALL</v>
          </cell>
          <cell r="H11029" t="str">
            <v>JM</v>
          </cell>
          <cell r="I11029" t="str">
            <v>0031518 - NIBRI BENEFIT SERVICES INC</v>
          </cell>
        </row>
        <row r="11030">
          <cell r="A11030" t="str">
            <v>C63771JM</v>
          </cell>
          <cell r="B11030">
            <v>42185</v>
          </cell>
          <cell r="C11030" t="str">
            <v>C63771</v>
          </cell>
          <cell r="D11030" t="str">
            <v>Accompany</v>
          </cell>
          <cell r="E11030" t="str">
            <v>NH</v>
          </cell>
          <cell r="F11030" t="str">
            <v>P1</v>
          </cell>
          <cell r="G11030" t="str">
            <v>SMALL</v>
          </cell>
          <cell r="H11030" t="str">
            <v>JM</v>
          </cell>
          <cell r="I11030" t="str">
            <v>0031585 - CORNERSTONE BENEFIT &amp; RET GROUP INC</v>
          </cell>
        </row>
        <row r="11031">
          <cell r="A11031" t="str">
            <v>C63772JN</v>
          </cell>
          <cell r="B11031">
            <v>42185</v>
          </cell>
          <cell r="C11031" t="str">
            <v>C63772</v>
          </cell>
          <cell r="D11031" t="str">
            <v>White Mountain Communication Corp</v>
          </cell>
          <cell r="E11031" t="str">
            <v>NH</v>
          </cell>
          <cell r="F11031" t="str">
            <v>P1</v>
          </cell>
          <cell r="G11031" t="str">
            <v>SMALL</v>
          </cell>
          <cell r="H11031" t="str">
            <v>JN</v>
          </cell>
          <cell r="I11031" t="str">
            <v>0031563 - SCHOENBAUER, JOHN E</v>
          </cell>
        </row>
        <row r="11032">
          <cell r="A11032" t="str">
            <v>C63773IA</v>
          </cell>
          <cell r="B11032">
            <v>42185</v>
          </cell>
          <cell r="C11032" t="str">
            <v>C63773</v>
          </cell>
          <cell r="D11032" t="str">
            <v>Complete Recycling Solutions LLC</v>
          </cell>
          <cell r="E11032" t="str">
            <v>MA</v>
          </cell>
          <cell r="F11032" t="str">
            <v>P1</v>
          </cell>
          <cell r="G11032" t="str">
            <v>SMALL</v>
          </cell>
          <cell r="H11032" t="str">
            <v>IA</v>
          </cell>
          <cell r="I11032" t="str">
            <v>0031417 - NORTHERN BENEFITS OF MAINE LLC</v>
          </cell>
        </row>
        <row r="11033">
          <cell r="A11033" t="str">
            <v>C63773IH</v>
          </cell>
          <cell r="B11033">
            <v>42185</v>
          </cell>
          <cell r="C11033" t="str">
            <v>C63773</v>
          </cell>
          <cell r="D11033" t="str">
            <v>Complete Recycling Solutions LLC</v>
          </cell>
          <cell r="E11033" t="str">
            <v>MA</v>
          </cell>
          <cell r="F11033" t="str">
            <v>P1</v>
          </cell>
          <cell r="G11033" t="str">
            <v>SMALL</v>
          </cell>
          <cell r="H11033" t="str">
            <v>IH</v>
          </cell>
          <cell r="I11033" t="str">
            <v>0031417 - NORTHERN BENEFITS OF MAINE LLC</v>
          </cell>
        </row>
        <row r="11034">
          <cell r="A11034" t="str">
            <v>C63775IH</v>
          </cell>
          <cell r="B11034">
            <v>42185</v>
          </cell>
          <cell r="C11034" t="str">
            <v>C63775</v>
          </cell>
          <cell r="D11034" t="str">
            <v>Stevens Business Service Inc</v>
          </cell>
          <cell r="E11034" t="str">
            <v>MA</v>
          </cell>
          <cell r="F11034" t="str">
            <v>P1</v>
          </cell>
          <cell r="G11034" t="str">
            <v>SMALL</v>
          </cell>
          <cell r="H11034" t="str">
            <v>IH</v>
          </cell>
          <cell r="I11034" t="str">
            <v>0031360 - CGI EMPLOYEE BENEFITS GROUP</v>
          </cell>
        </row>
        <row r="11035">
          <cell r="A11035" t="str">
            <v>C63776IH</v>
          </cell>
          <cell r="B11035">
            <v>42185</v>
          </cell>
          <cell r="C11035" t="str">
            <v>C63776</v>
          </cell>
          <cell r="D11035" t="str">
            <v>Greater Androscoggin Humane Society</v>
          </cell>
          <cell r="E11035" t="str">
            <v>ME</v>
          </cell>
          <cell r="F11035" t="str">
            <v>P1</v>
          </cell>
          <cell r="G11035" t="str">
            <v>SMALL</v>
          </cell>
          <cell r="H11035" t="str">
            <v>IH</v>
          </cell>
          <cell r="I11035" t="str">
            <v>0035314 - BUSINESS INSURANCE AGENCY</v>
          </cell>
        </row>
        <row r="11036">
          <cell r="A11036" t="str">
            <v>C63777PO</v>
          </cell>
          <cell r="B11036">
            <v>42185</v>
          </cell>
          <cell r="C11036" t="str">
            <v>C63777</v>
          </cell>
          <cell r="D11036" t="str">
            <v>Quoddy Inc</v>
          </cell>
          <cell r="E11036" t="str">
            <v>ME</v>
          </cell>
          <cell r="F11036" t="str">
            <v>P1</v>
          </cell>
          <cell r="G11036" t="str">
            <v>SMALL</v>
          </cell>
          <cell r="H11036" t="str">
            <v>PO</v>
          </cell>
          <cell r="I11036" t="str">
            <v>0035327 - BUSINESS INSURANCE AGENCY</v>
          </cell>
        </row>
        <row r="11037">
          <cell r="A11037" t="str">
            <v>C63779JM</v>
          </cell>
          <cell r="B11037">
            <v>42185</v>
          </cell>
          <cell r="C11037" t="str">
            <v>C63779</v>
          </cell>
          <cell r="D11037" t="str">
            <v>Collins Tree Service Inc</v>
          </cell>
          <cell r="E11037" t="str">
            <v>NH</v>
          </cell>
          <cell r="F11037" t="str">
            <v>P1</v>
          </cell>
          <cell r="G11037" t="str">
            <v>SMALL</v>
          </cell>
          <cell r="H11037" t="str">
            <v>JM</v>
          </cell>
          <cell r="I11037" t="str">
            <v>0032011 - SBIA STRATEGIC BENEFIT &amp;</v>
          </cell>
        </row>
        <row r="11038">
          <cell r="A11038" t="str">
            <v>C63780JM</v>
          </cell>
          <cell r="B11038">
            <v>42185</v>
          </cell>
          <cell r="C11038" t="str">
            <v>C63780</v>
          </cell>
          <cell r="D11038" t="str">
            <v>Pro Cut NH Inc</v>
          </cell>
          <cell r="E11038" t="str">
            <v>NH</v>
          </cell>
          <cell r="F11038" t="str">
            <v>P1</v>
          </cell>
          <cell r="G11038" t="str">
            <v>SMALL</v>
          </cell>
          <cell r="H11038" t="str">
            <v>JM</v>
          </cell>
          <cell r="I11038" t="str">
            <v>0034372 - EASTERN BENEFITS GROUP</v>
          </cell>
        </row>
        <row r="11039">
          <cell r="A11039" t="str">
            <v>C63781JM</v>
          </cell>
          <cell r="B11039">
            <v>42185</v>
          </cell>
          <cell r="C11039" t="str">
            <v>C63781</v>
          </cell>
          <cell r="D11039" t="str">
            <v>Lakes Region Dental Implant &amp; Oral Surgery Center PA</v>
          </cell>
          <cell r="E11039" t="str">
            <v>NH</v>
          </cell>
          <cell r="F11039" t="str">
            <v>P1</v>
          </cell>
          <cell r="G11039" t="str">
            <v>SMALL</v>
          </cell>
          <cell r="H11039" t="str">
            <v>JM</v>
          </cell>
          <cell r="I11039" t="str">
            <v>0031612 - WHITCOMB, PAUL K</v>
          </cell>
        </row>
        <row r="11040">
          <cell r="A11040" t="str">
            <v>C63783JM</v>
          </cell>
          <cell r="B11040">
            <v>42185</v>
          </cell>
          <cell r="C11040" t="str">
            <v>C63783</v>
          </cell>
          <cell r="D11040" t="str">
            <v>C &amp; A Restaurant Group LLC</v>
          </cell>
          <cell r="E11040" t="str">
            <v>NH</v>
          </cell>
          <cell r="F11040" t="str">
            <v>P1</v>
          </cell>
          <cell r="G11040" t="str">
            <v>SMALL</v>
          </cell>
          <cell r="H11040" t="str">
            <v>JM</v>
          </cell>
          <cell r="I11040" t="str">
            <v>0031606 - SENTINEL INSURANCE GROUP LLC N H</v>
          </cell>
        </row>
        <row r="11041">
          <cell r="A11041" t="str">
            <v>C63786IV</v>
          </cell>
          <cell r="B11041">
            <v>42185</v>
          </cell>
          <cell r="C11041" t="str">
            <v>C63786</v>
          </cell>
          <cell r="D11041" t="str">
            <v>Family Ear Nose &amp; Throat LLC</v>
          </cell>
          <cell r="E11041" t="str">
            <v>ME</v>
          </cell>
          <cell r="F11041" t="str">
            <v>P1</v>
          </cell>
          <cell r="G11041" t="str">
            <v>SMALL</v>
          </cell>
          <cell r="H11041" t="str">
            <v>IV</v>
          </cell>
          <cell r="I11041" t="str">
            <v>0031310 - MORRIS INSURANCE SERVICES INC</v>
          </cell>
        </row>
        <row r="11042">
          <cell r="A11042" t="str">
            <v>C63786PO</v>
          </cell>
          <cell r="B11042">
            <v>42185</v>
          </cell>
          <cell r="C11042" t="str">
            <v>C63786</v>
          </cell>
          <cell r="D11042" t="str">
            <v>Family Ear Nose &amp; Throat LLC</v>
          </cell>
          <cell r="E11042" t="str">
            <v>ME</v>
          </cell>
          <cell r="F11042" t="str">
            <v>P1</v>
          </cell>
          <cell r="G11042" t="str">
            <v>SMALL</v>
          </cell>
          <cell r="H11042" t="str">
            <v>PO</v>
          </cell>
          <cell r="I11042" t="str">
            <v>0031310 - MORRIS INSURANCE SERVICES INC</v>
          </cell>
        </row>
        <row r="11043">
          <cell r="A11043" t="str">
            <v>C63789JS</v>
          </cell>
          <cell r="B11043">
            <v>42185</v>
          </cell>
          <cell r="C11043" t="str">
            <v>C63789</v>
          </cell>
          <cell r="D11043" t="str">
            <v>Outreach House Inc</v>
          </cell>
          <cell r="E11043" t="str">
            <v>NH</v>
          </cell>
          <cell r="F11043" t="str">
            <v>P1</v>
          </cell>
          <cell r="G11043" t="str">
            <v>SMALL</v>
          </cell>
          <cell r="H11043" t="str">
            <v>JS</v>
          </cell>
          <cell r="I11043" t="str">
            <v>0031512 - CONSOLES, NICHOLAS S</v>
          </cell>
        </row>
        <row r="11044">
          <cell r="A11044" t="str">
            <v>C63790IH</v>
          </cell>
          <cell r="B11044">
            <v>42185</v>
          </cell>
          <cell r="C11044" t="str">
            <v>C63790</v>
          </cell>
          <cell r="D11044" t="str">
            <v>Gary Pomeroy Logging Inc</v>
          </cell>
          <cell r="E11044" t="str">
            <v>ME</v>
          </cell>
          <cell r="F11044" t="str">
            <v>P1</v>
          </cell>
          <cell r="G11044" t="str">
            <v>SMALL</v>
          </cell>
          <cell r="H11044" t="str">
            <v>IH</v>
          </cell>
          <cell r="I11044" t="str">
            <v>0031499 - CROSS INSURANCE</v>
          </cell>
        </row>
        <row r="11045">
          <cell r="A11045" t="str">
            <v>C63791IH</v>
          </cell>
          <cell r="B11045">
            <v>42185</v>
          </cell>
          <cell r="C11045" t="str">
            <v>C63791</v>
          </cell>
          <cell r="D11045" t="str">
            <v>Nielson Eye Center</v>
          </cell>
          <cell r="E11045" t="str">
            <v>MA</v>
          </cell>
          <cell r="F11045" t="str">
            <v>P1</v>
          </cell>
          <cell r="G11045" t="str">
            <v>SMALL</v>
          </cell>
          <cell r="H11045" t="str">
            <v>IH</v>
          </cell>
          <cell r="I11045" t="str">
            <v>0032840 - PROTECTOR GROUP INSURANCE AGENCY, THE</v>
          </cell>
        </row>
        <row r="11046">
          <cell r="A11046" t="str">
            <v>C63792PO</v>
          </cell>
          <cell r="B11046">
            <v>42185</v>
          </cell>
          <cell r="C11046" t="str">
            <v>C63792</v>
          </cell>
          <cell r="D11046" t="str">
            <v>Cape Elizabeth Home</v>
          </cell>
          <cell r="E11046" t="str">
            <v>ME</v>
          </cell>
          <cell r="F11046" t="str">
            <v>P1</v>
          </cell>
          <cell r="G11046" t="str">
            <v>SMALL</v>
          </cell>
          <cell r="H11046" t="str">
            <v>PO</v>
          </cell>
          <cell r="I11046" t="str">
            <v>0031550 - BUSINESS INSURANCE AGENCY</v>
          </cell>
        </row>
        <row r="11047">
          <cell r="A11047" t="str">
            <v>C63793PO</v>
          </cell>
          <cell r="B11047">
            <v>42185</v>
          </cell>
          <cell r="C11047" t="str">
            <v>C63793</v>
          </cell>
          <cell r="D11047" t="str">
            <v>Cornish Family Chiropractic PA</v>
          </cell>
          <cell r="E11047" t="str">
            <v>ME</v>
          </cell>
          <cell r="F11047" t="str">
            <v>P1</v>
          </cell>
          <cell r="G11047" t="str">
            <v>SMALL</v>
          </cell>
          <cell r="H11047" t="str">
            <v>PO</v>
          </cell>
          <cell r="I11047" t="str">
            <v>0031301 - KYES AGENCY</v>
          </cell>
        </row>
        <row r="11048">
          <cell r="A11048" t="str">
            <v>C63795IV</v>
          </cell>
          <cell r="B11048">
            <v>42185</v>
          </cell>
          <cell r="C11048" t="str">
            <v>C63795</v>
          </cell>
          <cell r="D11048" t="str">
            <v>Northern New England Housing Investment Fund</v>
          </cell>
          <cell r="E11048" t="str">
            <v>ME</v>
          </cell>
          <cell r="F11048" t="str">
            <v>P1</v>
          </cell>
          <cell r="G11048" t="str">
            <v>SMALL</v>
          </cell>
          <cell r="H11048" t="str">
            <v>IV</v>
          </cell>
          <cell r="I11048" t="str">
            <v>0031493 - NORTON FINANCIAL SERVICES INC</v>
          </cell>
        </row>
        <row r="11049">
          <cell r="A11049" t="str">
            <v>C63796IV</v>
          </cell>
          <cell r="B11049">
            <v>42185</v>
          </cell>
          <cell r="C11049" t="str">
            <v>C63796</v>
          </cell>
          <cell r="D11049" t="str">
            <v>Maine Homeowner Solutions LLC</v>
          </cell>
          <cell r="E11049" t="str">
            <v>ME</v>
          </cell>
          <cell r="F11049" t="str">
            <v>P1</v>
          </cell>
          <cell r="G11049" t="str">
            <v>SMALL</v>
          </cell>
          <cell r="H11049" t="str">
            <v>IV</v>
          </cell>
          <cell r="I11049" t="str">
            <v>0031589 - BUSINESS INSURANCE AGENCY</v>
          </cell>
        </row>
        <row r="11050">
          <cell r="A11050" t="str">
            <v>C63797JM</v>
          </cell>
          <cell r="B11050">
            <v>42185</v>
          </cell>
          <cell r="C11050" t="str">
            <v>C63797</v>
          </cell>
          <cell r="D11050" t="str">
            <v>Voices Against Violence</v>
          </cell>
          <cell r="E11050" t="str">
            <v>NH</v>
          </cell>
          <cell r="F11050" t="str">
            <v>P1</v>
          </cell>
          <cell r="G11050" t="str">
            <v>SMALL</v>
          </cell>
          <cell r="H11050" t="str">
            <v>JM</v>
          </cell>
          <cell r="I11050" t="str">
            <v>0031332 - MELCHER &amp; PRESCOTT AGENCY INC</v>
          </cell>
        </row>
        <row r="11051">
          <cell r="A11051" t="str">
            <v>C63798IA</v>
          </cell>
          <cell r="B11051">
            <v>42185</v>
          </cell>
          <cell r="C11051" t="str">
            <v>C63798</v>
          </cell>
          <cell r="D11051" t="str">
            <v>Scudder Bay Capital LLC</v>
          </cell>
          <cell r="E11051" t="str">
            <v>MA</v>
          </cell>
          <cell r="F11051" t="str">
            <v>P1</v>
          </cell>
          <cell r="G11051" t="str">
            <v>SMALL</v>
          </cell>
          <cell r="H11051" t="str">
            <v>IA</v>
          </cell>
          <cell r="I11051" t="str">
            <v>0031392 - MELTZER GROUP</v>
          </cell>
        </row>
        <row r="11052">
          <cell r="A11052" t="str">
            <v>C63798IH</v>
          </cell>
          <cell r="B11052">
            <v>42185</v>
          </cell>
          <cell r="C11052" t="str">
            <v>C63798</v>
          </cell>
          <cell r="D11052" t="str">
            <v>Scudder Bay Capital LLC</v>
          </cell>
          <cell r="E11052" t="str">
            <v>MA</v>
          </cell>
          <cell r="F11052" t="str">
            <v>P1</v>
          </cell>
          <cell r="G11052" t="str">
            <v>SMALL</v>
          </cell>
          <cell r="H11052" t="str">
            <v>IH</v>
          </cell>
          <cell r="I11052" t="str">
            <v>0031392 - MELTZER GROUP</v>
          </cell>
        </row>
        <row r="11053">
          <cell r="A11053" t="str">
            <v>C63800PO</v>
          </cell>
          <cell r="B11053">
            <v>42185</v>
          </cell>
          <cell r="C11053" t="str">
            <v>C63800</v>
          </cell>
          <cell r="D11053" t="str">
            <v>Lorraine Darling, CPA</v>
          </cell>
          <cell r="E11053" t="str">
            <v>ME</v>
          </cell>
          <cell r="F11053" t="str">
            <v>P1</v>
          </cell>
          <cell r="G11053" t="str">
            <v>SMALL</v>
          </cell>
          <cell r="H11053" t="str">
            <v>PO</v>
          </cell>
          <cell r="I11053" t="str">
            <v>0031594 - BILODEAU INSURANCE AGENCY INC</v>
          </cell>
        </row>
        <row r="11054">
          <cell r="A11054" t="str">
            <v>C63801PO</v>
          </cell>
          <cell r="B11054">
            <v>42185</v>
          </cell>
          <cell r="C11054" t="str">
            <v>C63801</v>
          </cell>
          <cell r="D11054" t="str">
            <v>Leveris Cleaning Inc</v>
          </cell>
          <cell r="E11054" t="str">
            <v>ME</v>
          </cell>
          <cell r="F11054" t="str">
            <v>P1</v>
          </cell>
          <cell r="G11054" t="str">
            <v>SMALL</v>
          </cell>
          <cell r="H11054" t="str">
            <v>PO</v>
          </cell>
          <cell r="I11054" t="str">
            <v>0031602 - BILODEAU INSURANCE AGENCY INC</v>
          </cell>
        </row>
        <row r="11055">
          <cell r="A11055" t="str">
            <v>C63803IV</v>
          </cell>
          <cell r="B11055">
            <v>42185</v>
          </cell>
          <cell r="C11055" t="str">
            <v>C63803</v>
          </cell>
          <cell r="D11055" t="str">
            <v>CIS Technical Services Inc</v>
          </cell>
          <cell r="E11055" t="str">
            <v>NH</v>
          </cell>
          <cell r="F11055" t="str">
            <v>P1</v>
          </cell>
          <cell r="G11055" t="str">
            <v>SMALL</v>
          </cell>
          <cell r="H11055" t="str">
            <v>IV</v>
          </cell>
          <cell r="I11055" t="str">
            <v>0031565 - STONEBRIDGE BENEFITS GROUP</v>
          </cell>
        </row>
        <row r="11056">
          <cell r="A11056" t="str">
            <v>C63805JH</v>
          </cell>
          <cell r="B11056">
            <v>42185</v>
          </cell>
          <cell r="C11056" t="str">
            <v>C63805</v>
          </cell>
          <cell r="D11056" t="str">
            <v>Lighthouse Radio Network</v>
          </cell>
          <cell r="E11056" t="str">
            <v>ME</v>
          </cell>
          <cell r="F11056" t="str">
            <v>P1</v>
          </cell>
          <cell r="G11056" t="str">
            <v>SMALL</v>
          </cell>
          <cell r="H11056" t="str">
            <v>JH</v>
          </cell>
          <cell r="I11056" t="str">
            <v>0031583 - BRANN, JAMES</v>
          </cell>
        </row>
        <row r="11057">
          <cell r="A11057" t="str">
            <v>C63807PO</v>
          </cell>
          <cell r="B11057">
            <v>42185</v>
          </cell>
          <cell r="C11057" t="str">
            <v>C63807</v>
          </cell>
          <cell r="D11057" t="str">
            <v>Alden Camps</v>
          </cell>
          <cell r="E11057" t="str">
            <v>ME</v>
          </cell>
          <cell r="F11057" t="str">
            <v>P1</v>
          </cell>
          <cell r="G11057" t="str">
            <v>SMALL</v>
          </cell>
          <cell r="H11057" t="str">
            <v>PO</v>
          </cell>
          <cell r="I11057" t="str">
            <v>0031365 - GHM AGENCY INC</v>
          </cell>
        </row>
        <row r="11058">
          <cell r="A11058" t="str">
            <v>C63810IH</v>
          </cell>
          <cell r="B11058">
            <v>42185</v>
          </cell>
          <cell r="C11058" t="str">
            <v>C63810</v>
          </cell>
          <cell r="D11058" t="str">
            <v>Union Atlantic Electricity</v>
          </cell>
          <cell r="E11058" t="str">
            <v>ME</v>
          </cell>
          <cell r="F11058" t="str">
            <v>P1</v>
          </cell>
          <cell r="G11058" t="str">
            <v>SMALL</v>
          </cell>
          <cell r="H11058" t="str">
            <v>IH</v>
          </cell>
          <cell r="I11058" t="str">
            <v>0031572 - PAQUIN &amp; CARROLL LLC</v>
          </cell>
        </row>
        <row r="11059">
          <cell r="A11059" t="str">
            <v>C63812JM</v>
          </cell>
          <cell r="B11059">
            <v>42185</v>
          </cell>
          <cell r="C11059" t="str">
            <v>C63812</v>
          </cell>
          <cell r="D11059" t="str">
            <v>Martin Lord &amp; Osman PA</v>
          </cell>
          <cell r="E11059" t="str">
            <v>NH</v>
          </cell>
          <cell r="F11059" t="str">
            <v>P1</v>
          </cell>
          <cell r="G11059" t="str">
            <v>SMALL</v>
          </cell>
          <cell r="H11059" t="str">
            <v>JM</v>
          </cell>
          <cell r="I11059" t="str">
            <v>0031261 - MELCHER &amp; PRESCOTT AGENCY INC</v>
          </cell>
        </row>
        <row r="11060">
          <cell r="A11060" t="str">
            <v>C63813IH</v>
          </cell>
          <cell r="B11060">
            <v>42185</v>
          </cell>
          <cell r="C11060" t="str">
            <v>C63813</v>
          </cell>
          <cell r="D11060" t="str">
            <v>Reed Machinery Inc</v>
          </cell>
          <cell r="E11060" t="str">
            <v>MA</v>
          </cell>
          <cell r="F11060" t="str">
            <v>P1</v>
          </cell>
          <cell r="G11060" t="str">
            <v>SMALL</v>
          </cell>
          <cell r="H11060" t="str">
            <v>IH</v>
          </cell>
          <cell r="I11060" t="str">
            <v>0031441 - PAYCHEX AGENCY INC</v>
          </cell>
        </row>
        <row r="11061">
          <cell r="A11061" t="str">
            <v>C63813JA</v>
          </cell>
          <cell r="B11061">
            <v>42185</v>
          </cell>
          <cell r="C11061" t="str">
            <v>C63813</v>
          </cell>
          <cell r="D11061" t="str">
            <v>Reed Machinery Inc</v>
          </cell>
          <cell r="E11061" t="str">
            <v>MA</v>
          </cell>
          <cell r="F11061" t="str">
            <v>P1</v>
          </cell>
          <cell r="G11061" t="str">
            <v>SMALL</v>
          </cell>
          <cell r="H11061" t="str">
            <v>JA</v>
          </cell>
          <cell r="I11061" t="str">
            <v>0031441 - PAYCHEX AGENCY INC</v>
          </cell>
        </row>
        <row r="11062">
          <cell r="A11062" t="str">
            <v>C63816JM</v>
          </cell>
          <cell r="B11062">
            <v>42185</v>
          </cell>
          <cell r="C11062" t="str">
            <v>C63816</v>
          </cell>
          <cell r="D11062" t="str">
            <v>Audette Mechanical</v>
          </cell>
          <cell r="E11062" t="str">
            <v>NH</v>
          </cell>
          <cell r="F11062" t="str">
            <v>P1</v>
          </cell>
          <cell r="G11062" t="str">
            <v>SMALL</v>
          </cell>
          <cell r="H11062" t="str">
            <v>JM</v>
          </cell>
          <cell r="I11062" t="str">
            <v>0031449 - CROSS INSURANCE - MANCHESTER</v>
          </cell>
        </row>
        <row r="11063">
          <cell r="A11063" t="str">
            <v>C63817JM</v>
          </cell>
          <cell r="B11063">
            <v>42185</v>
          </cell>
          <cell r="C11063" t="str">
            <v>C63817</v>
          </cell>
          <cell r="D11063" t="str">
            <v>Polcaris of Salem NH</v>
          </cell>
          <cell r="E11063" t="str">
            <v>NH</v>
          </cell>
          <cell r="F11063" t="str">
            <v>P1</v>
          </cell>
          <cell r="G11063" t="str">
            <v>SMALL</v>
          </cell>
          <cell r="H11063" t="str">
            <v>JM</v>
          </cell>
          <cell r="I11063" t="str">
            <v>0031272 - LANDMARK BENEFITS INC</v>
          </cell>
        </row>
        <row r="11064">
          <cell r="A11064" t="str">
            <v>C63818JH</v>
          </cell>
          <cell r="B11064">
            <v>42185</v>
          </cell>
          <cell r="C11064" t="str">
            <v>C63818</v>
          </cell>
          <cell r="D11064" t="str">
            <v>Granite Value Capital LLC</v>
          </cell>
          <cell r="E11064" t="str">
            <v>NH</v>
          </cell>
          <cell r="F11064" t="str">
            <v>P1</v>
          </cell>
          <cell r="G11064" t="str">
            <v>SMALL</v>
          </cell>
          <cell r="H11064" t="str">
            <v>JH</v>
          </cell>
          <cell r="I11064" t="str">
            <v>0031514 - EVERETT B RICH INSURANCE AGNECY INC</v>
          </cell>
        </row>
        <row r="11065">
          <cell r="A11065" t="str">
            <v>C63820JM</v>
          </cell>
          <cell r="B11065">
            <v>42185</v>
          </cell>
          <cell r="C11065" t="str">
            <v>C63820</v>
          </cell>
          <cell r="D11065" t="str">
            <v>501hub Inc</v>
          </cell>
          <cell r="E11065" t="str">
            <v>NH</v>
          </cell>
          <cell r="F11065" t="str">
            <v>P1</v>
          </cell>
          <cell r="G11065" t="str">
            <v>SMALL</v>
          </cell>
          <cell r="H11065" t="str">
            <v>JM</v>
          </cell>
          <cell r="I11065" t="str">
            <v>0031571 - TRUDO, DAVID H</v>
          </cell>
        </row>
        <row r="11066">
          <cell r="A11066" t="str">
            <v>C63821JM</v>
          </cell>
          <cell r="B11066">
            <v>42185</v>
          </cell>
          <cell r="C11066" t="str">
            <v>C63821</v>
          </cell>
          <cell r="D11066" t="str">
            <v>Lakes Region Computer LLC</v>
          </cell>
          <cell r="E11066" t="str">
            <v>NH</v>
          </cell>
          <cell r="F11066" t="str">
            <v>P1</v>
          </cell>
          <cell r="G11066" t="str">
            <v>SMALL</v>
          </cell>
          <cell r="H11066" t="str">
            <v>JM</v>
          </cell>
          <cell r="I11066" t="str">
            <v>0031322 - MELCHER &amp; PRESCOTT AGENCY INC</v>
          </cell>
        </row>
        <row r="11067">
          <cell r="A11067" t="str">
            <v>C63822JM</v>
          </cell>
          <cell r="B11067">
            <v>42185</v>
          </cell>
          <cell r="C11067" t="str">
            <v>C63822</v>
          </cell>
          <cell r="D11067" t="str">
            <v>North End Specialties Inc</v>
          </cell>
          <cell r="E11067" t="str">
            <v>NH</v>
          </cell>
          <cell r="F11067" t="str">
            <v>P1</v>
          </cell>
          <cell r="G11067" t="str">
            <v>SMALL</v>
          </cell>
          <cell r="H11067" t="str">
            <v>JM</v>
          </cell>
          <cell r="I11067" t="str">
            <v>0031398 - LIFETIME BENEFITS GROUP INC</v>
          </cell>
        </row>
        <row r="11068">
          <cell r="A11068" t="str">
            <v>C63823IH</v>
          </cell>
          <cell r="B11068">
            <v>42185</v>
          </cell>
          <cell r="C11068" t="str">
            <v>C63823</v>
          </cell>
          <cell r="D11068" t="str">
            <v>Baskin &amp; Goff Lobster Co LLC</v>
          </cell>
          <cell r="E11068" t="str">
            <v>ME</v>
          </cell>
          <cell r="F11068" t="str">
            <v>P1</v>
          </cell>
          <cell r="G11068" t="str">
            <v>SMALL</v>
          </cell>
          <cell r="H11068" t="str">
            <v>IH</v>
          </cell>
          <cell r="I11068" t="str">
            <v>0031516 - PAQUIN &amp; CARROLL LLC</v>
          </cell>
        </row>
        <row r="11069">
          <cell r="A11069" t="str">
            <v>C63827IV</v>
          </cell>
          <cell r="B11069">
            <v>42185</v>
          </cell>
          <cell r="C11069" t="str">
            <v>C63827</v>
          </cell>
          <cell r="D11069" t="str">
            <v>Tasker Landscaping LLC</v>
          </cell>
          <cell r="E11069" t="str">
            <v>NH</v>
          </cell>
          <cell r="F11069" t="str">
            <v>P1</v>
          </cell>
          <cell r="G11069" t="str">
            <v>SMALL</v>
          </cell>
          <cell r="H11069" t="str">
            <v>IV</v>
          </cell>
          <cell r="I11069" t="str">
            <v>0031546 - CORNERSTONE BENEFIT &amp; RET GROUP INC</v>
          </cell>
        </row>
        <row r="11070">
          <cell r="A11070" t="str">
            <v>C63828JH</v>
          </cell>
          <cell r="B11070">
            <v>42185</v>
          </cell>
          <cell r="C11070" t="str">
            <v>C63828</v>
          </cell>
          <cell r="D11070" t="str">
            <v>Silver Maple Farms</v>
          </cell>
          <cell r="E11070" t="str">
            <v>ME</v>
          </cell>
          <cell r="F11070" t="str">
            <v>P1</v>
          </cell>
          <cell r="G11070" t="str">
            <v>SMALL</v>
          </cell>
          <cell r="H11070" t="str">
            <v>JH</v>
          </cell>
          <cell r="I11070" t="str">
            <v>0031394 - KYES AGENCY</v>
          </cell>
        </row>
        <row r="11071">
          <cell r="A11071" t="str">
            <v>C63829JM</v>
          </cell>
          <cell r="B11071">
            <v>42185</v>
          </cell>
          <cell r="C11071" t="str">
            <v>C63829</v>
          </cell>
          <cell r="D11071" t="str">
            <v>Conway Area Humane Society</v>
          </cell>
          <cell r="E11071" t="str">
            <v>NH</v>
          </cell>
          <cell r="F11071" t="str">
            <v>P1</v>
          </cell>
          <cell r="G11071" t="str">
            <v>SMALL</v>
          </cell>
          <cell r="H11071" t="str">
            <v>JM</v>
          </cell>
          <cell r="I11071" t="str">
            <v>0031613 - PELLETIER, PETER A</v>
          </cell>
        </row>
        <row r="11072">
          <cell r="A11072" t="str">
            <v>C63830IH</v>
          </cell>
          <cell r="B11072">
            <v>42185</v>
          </cell>
          <cell r="C11072" t="str">
            <v>C63830</v>
          </cell>
          <cell r="D11072" t="str">
            <v>PieTree LLC</v>
          </cell>
          <cell r="E11072" t="str">
            <v>ME</v>
          </cell>
          <cell r="F11072" t="str">
            <v>P1</v>
          </cell>
          <cell r="G11072" t="str">
            <v>SMALL</v>
          </cell>
          <cell r="H11072" t="str">
            <v>IH</v>
          </cell>
          <cell r="I11072" t="str">
            <v>0032017 - PAQUIN &amp; CARROLL LLC</v>
          </cell>
        </row>
        <row r="11073">
          <cell r="A11073" t="str">
            <v>C63831PO</v>
          </cell>
          <cell r="B11073">
            <v>42185</v>
          </cell>
          <cell r="C11073" t="str">
            <v>C63831</v>
          </cell>
          <cell r="D11073" t="str">
            <v>Station Class Constructors</v>
          </cell>
          <cell r="E11073" t="str">
            <v>ME</v>
          </cell>
          <cell r="F11073" t="str">
            <v>P1</v>
          </cell>
          <cell r="G11073" t="str">
            <v>SMALL</v>
          </cell>
          <cell r="H11073" t="str">
            <v>PO</v>
          </cell>
          <cell r="I11073" t="str">
            <v>0035332 - BUSINESS INSURANCE AGENCY</v>
          </cell>
        </row>
        <row r="11074">
          <cell r="A11074" t="str">
            <v>C63832IH</v>
          </cell>
          <cell r="B11074">
            <v>42185</v>
          </cell>
          <cell r="C11074" t="str">
            <v>C63832</v>
          </cell>
          <cell r="D11074" t="str">
            <v>Cardiology Internists of Leominster</v>
          </cell>
          <cell r="E11074" t="str">
            <v>MA</v>
          </cell>
          <cell r="F11074" t="str">
            <v>P1</v>
          </cell>
          <cell r="G11074" t="str">
            <v>SMALL</v>
          </cell>
          <cell r="H11074" t="str">
            <v>IH</v>
          </cell>
          <cell r="I11074" t="str">
            <v>0031383 - CHAMBERS INSURANCE</v>
          </cell>
        </row>
        <row r="11075">
          <cell r="A11075" t="str">
            <v>C63833JM</v>
          </cell>
          <cell r="B11075">
            <v>42185</v>
          </cell>
          <cell r="C11075" t="str">
            <v>C63833</v>
          </cell>
          <cell r="D11075" t="str">
            <v>Collins Flowers</v>
          </cell>
          <cell r="E11075" t="str">
            <v>NH</v>
          </cell>
          <cell r="F11075" t="str">
            <v>P1</v>
          </cell>
          <cell r="G11075" t="str">
            <v>SMALL</v>
          </cell>
          <cell r="H11075" t="str">
            <v>JM</v>
          </cell>
          <cell r="I11075" t="str">
            <v>0031386 - GRANITE GROUP BENEFITS LLC</v>
          </cell>
        </row>
        <row r="11076">
          <cell r="A11076" t="str">
            <v>C63834IV</v>
          </cell>
          <cell r="B11076">
            <v>42185</v>
          </cell>
          <cell r="C11076" t="str">
            <v>C63834</v>
          </cell>
          <cell r="D11076" t="str">
            <v>All Creatures Veterinary Hospital Inc</v>
          </cell>
          <cell r="E11076" t="str">
            <v>ME</v>
          </cell>
          <cell r="F11076" t="str">
            <v>P1</v>
          </cell>
          <cell r="G11076" t="str">
            <v>SMALL</v>
          </cell>
          <cell r="H11076" t="str">
            <v>IV</v>
          </cell>
          <cell r="I11076" t="str">
            <v>0031503 - CLARK INSURANCE</v>
          </cell>
        </row>
        <row r="11077">
          <cell r="A11077" t="str">
            <v>C63835PO</v>
          </cell>
          <cell r="B11077">
            <v>42185</v>
          </cell>
          <cell r="C11077" t="str">
            <v>C63835</v>
          </cell>
          <cell r="D11077" t="str">
            <v>Christopher Leeman Building Contractor</v>
          </cell>
          <cell r="E11077" t="str">
            <v>ME</v>
          </cell>
          <cell r="F11077" t="str">
            <v>P1</v>
          </cell>
          <cell r="G11077" t="str">
            <v>SMALL</v>
          </cell>
          <cell r="H11077" t="str">
            <v>PO</v>
          </cell>
          <cell r="I11077" t="str">
            <v>0031555 - BUSINESS INSURANCE AGENCY</v>
          </cell>
        </row>
        <row r="11078">
          <cell r="A11078" t="str">
            <v>C63836IA</v>
          </cell>
          <cell r="B11078">
            <v>42185</v>
          </cell>
          <cell r="C11078" t="str">
            <v>C63836</v>
          </cell>
          <cell r="D11078" t="str">
            <v>Valmarc Corporation</v>
          </cell>
          <cell r="E11078" t="str">
            <v>MA</v>
          </cell>
          <cell r="F11078" t="str">
            <v>P1</v>
          </cell>
          <cell r="G11078" t="str">
            <v>SMALL</v>
          </cell>
          <cell r="H11078" t="str">
            <v>IA</v>
          </cell>
          <cell r="I11078" t="str">
            <v>0031610 - UNITED BUSINESSMANS INSURANCE AGENCY</v>
          </cell>
        </row>
        <row r="11079">
          <cell r="A11079" t="str">
            <v>C63836IH</v>
          </cell>
          <cell r="B11079">
            <v>42185</v>
          </cell>
          <cell r="C11079" t="str">
            <v>C63836</v>
          </cell>
          <cell r="D11079" t="str">
            <v>Valmarc Corporation</v>
          </cell>
          <cell r="E11079" t="str">
            <v>MA</v>
          </cell>
          <cell r="F11079" t="str">
            <v>P1</v>
          </cell>
          <cell r="G11079" t="str">
            <v>SMALL</v>
          </cell>
          <cell r="H11079" t="str">
            <v>IH</v>
          </cell>
          <cell r="I11079" t="str">
            <v>0031610 - UNITED BUSINESSMANS INSURANCE AGENCY</v>
          </cell>
        </row>
        <row r="11080">
          <cell r="A11080" t="str">
            <v>C63838JH</v>
          </cell>
          <cell r="B11080">
            <v>42185</v>
          </cell>
          <cell r="C11080" t="str">
            <v>C63838</v>
          </cell>
          <cell r="D11080" t="str">
            <v>Buildings Etcetera</v>
          </cell>
          <cell r="E11080" t="str">
            <v>ME</v>
          </cell>
          <cell r="F11080" t="str">
            <v>P1</v>
          </cell>
          <cell r="G11080" t="str">
            <v>SMALL</v>
          </cell>
          <cell r="H11080" t="str">
            <v>JH</v>
          </cell>
          <cell r="I11080" t="str">
            <v>0031356 - F A PEABODY COMPANY</v>
          </cell>
        </row>
        <row r="11081">
          <cell r="A11081" t="str">
            <v>C63838PO</v>
          </cell>
          <cell r="B11081">
            <v>42185</v>
          </cell>
          <cell r="C11081" t="str">
            <v>C63838</v>
          </cell>
          <cell r="D11081" t="str">
            <v>Buildings Etcetera</v>
          </cell>
          <cell r="E11081" t="str">
            <v>ME</v>
          </cell>
          <cell r="F11081" t="str">
            <v>P1</v>
          </cell>
          <cell r="G11081" t="str">
            <v>SMALL</v>
          </cell>
          <cell r="H11081" t="str">
            <v>PO</v>
          </cell>
          <cell r="I11081" t="str">
            <v>0031356 - F A PEABODY COMPANY</v>
          </cell>
        </row>
        <row r="11082">
          <cell r="A11082" t="str">
            <v>C63841IV</v>
          </cell>
          <cell r="B11082">
            <v>42185</v>
          </cell>
          <cell r="C11082" t="str">
            <v>C63841</v>
          </cell>
          <cell r="D11082" t="str">
            <v>NYCOA</v>
          </cell>
          <cell r="E11082" t="str">
            <v>NH</v>
          </cell>
          <cell r="F11082" t="str">
            <v>P1</v>
          </cell>
          <cell r="G11082" t="str">
            <v>SMALL</v>
          </cell>
          <cell r="H11082" t="str">
            <v>IV</v>
          </cell>
          <cell r="I11082" t="str">
            <v>0031586 - USI INSURANCE SERVICES LLC - BRIARCLIFF</v>
          </cell>
        </row>
        <row r="11083">
          <cell r="A11083" t="str">
            <v>C63842IH</v>
          </cell>
          <cell r="B11083">
            <v>42185</v>
          </cell>
          <cell r="C11083" t="str">
            <v>C63842</v>
          </cell>
          <cell r="D11083" t="str">
            <v>Arundel Market LLC</v>
          </cell>
          <cell r="E11083" t="str">
            <v>ME</v>
          </cell>
          <cell r="F11083" t="str">
            <v>P1</v>
          </cell>
          <cell r="G11083" t="str">
            <v>SMALL</v>
          </cell>
          <cell r="H11083" t="str">
            <v>IH</v>
          </cell>
          <cell r="I11083" t="str">
            <v>0031338 - HIRST ASSOCIATES</v>
          </cell>
        </row>
        <row r="11084">
          <cell r="A11084" t="str">
            <v>C63844JM</v>
          </cell>
          <cell r="B11084">
            <v>42185</v>
          </cell>
          <cell r="C11084" t="str">
            <v>C63844</v>
          </cell>
          <cell r="D11084" t="str">
            <v>Mark P Cornell Attorney at Law PLLC</v>
          </cell>
          <cell r="E11084" t="str">
            <v>NH</v>
          </cell>
          <cell r="F11084" t="str">
            <v>P1</v>
          </cell>
          <cell r="G11084" t="str">
            <v>SMALL</v>
          </cell>
          <cell r="H11084" t="str">
            <v>JM</v>
          </cell>
          <cell r="I11084" t="str">
            <v>0031596 - NIBRI BENEFIT SERVICES INC</v>
          </cell>
        </row>
        <row r="11085">
          <cell r="A11085" t="str">
            <v>C63846IH</v>
          </cell>
          <cell r="B11085">
            <v>42185</v>
          </cell>
          <cell r="C11085" t="str">
            <v>C63846</v>
          </cell>
          <cell r="D11085" t="str">
            <v>Maine-ly Trees</v>
          </cell>
          <cell r="E11085" t="str">
            <v>ME</v>
          </cell>
          <cell r="F11085" t="str">
            <v>P1</v>
          </cell>
          <cell r="G11085" t="str">
            <v>SMALL</v>
          </cell>
          <cell r="H11085" t="str">
            <v>IH</v>
          </cell>
          <cell r="I11085" t="str">
            <v>0034047 - BGA INSURANCE AGENCY INC</v>
          </cell>
        </row>
        <row r="11086">
          <cell r="A11086" t="str">
            <v>C63847IH</v>
          </cell>
          <cell r="B11086">
            <v>42185</v>
          </cell>
          <cell r="C11086" t="str">
            <v>C63847</v>
          </cell>
          <cell r="D11086" t="str">
            <v>Thorndike &amp; Sons Inc</v>
          </cell>
          <cell r="E11086" t="str">
            <v>ME</v>
          </cell>
          <cell r="F11086" t="str">
            <v>P1</v>
          </cell>
          <cell r="G11086" t="str">
            <v>SMALL</v>
          </cell>
          <cell r="H11086" t="str">
            <v>IH</v>
          </cell>
          <cell r="I11086" t="str">
            <v>0034048 - BGA INSURANCE AGENCY INC</v>
          </cell>
        </row>
        <row r="11087">
          <cell r="A11087" t="str">
            <v>C63851JR</v>
          </cell>
          <cell r="B11087">
            <v>42185</v>
          </cell>
          <cell r="C11087" t="str">
            <v>C63851</v>
          </cell>
          <cell r="D11087" t="str">
            <v>Frederickseal Incorporated</v>
          </cell>
          <cell r="E11087" t="str">
            <v>NH</v>
          </cell>
          <cell r="F11087" t="str">
            <v>P1</v>
          </cell>
          <cell r="G11087" t="str">
            <v>SMALL</v>
          </cell>
          <cell r="H11087" t="str">
            <v>JR</v>
          </cell>
          <cell r="I11087" t="str">
            <v>0031257 - LIFETIME BENEFITS GROUP INC</v>
          </cell>
        </row>
        <row r="11088">
          <cell r="A11088" t="str">
            <v>C63852JM</v>
          </cell>
          <cell r="B11088">
            <v>42185</v>
          </cell>
          <cell r="C11088" t="str">
            <v>C63852</v>
          </cell>
          <cell r="D11088" t="str">
            <v>Blue House Inc</v>
          </cell>
          <cell r="E11088" t="str">
            <v>NH</v>
          </cell>
          <cell r="F11088" t="str">
            <v>P1</v>
          </cell>
          <cell r="G11088" t="str">
            <v>SMALL</v>
          </cell>
          <cell r="H11088" t="str">
            <v>JM</v>
          </cell>
          <cell r="I11088" t="str">
            <v>0031605 - CORE BENEFITS GROUP INC</v>
          </cell>
        </row>
        <row r="11089">
          <cell r="A11089" t="str">
            <v>C63854JM</v>
          </cell>
          <cell r="B11089">
            <v>42185</v>
          </cell>
          <cell r="C11089" t="str">
            <v>C63854</v>
          </cell>
          <cell r="D11089" t="str">
            <v>Celebrations Distinctive Catering Inc</v>
          </cell>
          <cell r="E11089" t="str">
            <v>NH</v>
          </cell>
          <cell r="F11089" t="str">
            <v>P1</v>
          </cell>
          <cell r="G11089" t="str">
            <v>SMALL</v>
          </cell>
          <cell r="H11089" t="str">
            <v>JM</v>
          </cell>
          <cell r="I11089" t="str">
            <v>0031275 - GRANITE GROUP BENEFITS LLC</v>
          </cell>
        </row>
        <row r="11090">
          <cell r="A11090" t="str">
            <v>C63854JR</v>
          </cell>
          <cell r="B11090">
            <v>42185</v>
          </cell>
          <cell r="C11090" t="str">
            <v>C63854</v>
          </cell>
          <cell r="D11090" t="str">
            <v>Celebrations Distinctive Catering Inc</v>
          </cell>
          <cell r="E11090" t="str">
            <v>NH</v>
          </cell>
          <cell r="F11090" t="str">
            <v>P1</v>
          </cell>
          <cell r="G11090" t="str">
            <v>SMALL</v>
          </cell>
          <cell r="H11090" t="str">
            <v>JR</v>
          </cell>
          <cell r="I11090" t="str">
            <v>0031275 - GRANITE GROUP BENEFITS LLC</v>
          </cell>
        </row>
        <row r="11091">
          <cell r="A11091" t="str">
            <v>C63855PO</v>
          </cell>
          <cell r="B11091">
            <v>42185</v>
          </cell>
          <cell r="C11091" t="str">
            <v>C63855</v>
          </cell>
          <cell r="D11091" t="str">
            <v>Northern Sun Family Health Care</v>
          </cell>
          <cell r="E11091" t="str">
            <v>ME</v>
          </cell>
          <cell r="F11091" t="str">
            <v>P1</v>
          </cell>
          <cell r="G11091" t="str">
            <v>SMALL</v>
          </cell>
          <cell r="H11091" t="str">
            <v>PO</v>
          </cell>
          <cell r="I11091" t="str">
            <v>0031616 - BILODEAU INSURANCE AGENCY INC</v>
          </cell>
        </row>
        <row r="11092">
          <cell r="A11092" t="str">
            <v>C63856IH</v>
          </cell>
          <cell r="B11092">
            <v>42185</v>
          </cell>
          <cell r="C11092" t="str">
            <v>C63856</v>
          </cell>
          <cell r="D11092" t="str">
            <v>Greater Portland Landmarks</v>
          </cell>
          <cell r="E11092" t="str">
            <v>ME</v>
          </cell>
          <cell r="F11092" t="str">
            <v>P1</v>
          </cell>
          <cell r="G11092" t="str">
            <v>SMALL</v>
          </cell>
          <cell r="H11092" t="str">
            <v>IH</v>
          </cell>
          <cell r="I11092" t="str">
            <v>0031497 - PAQUIN &amp; CARROLL LLC</v>
          </cell>
        </row>
        <row r="11093">
          <cell r="A11093" t="str">
            <v>C63859JM</v>
          </cell>
          <cell r="B11093">
            <v>42185</v>
          </cell>
          <cell r="C11093" t="str">
            <v>C63859</v>
          </cell>
          <cell r="D11093" t="str">
            <v>Brian Forst Transport</v>
          </cell>
          <cell r="E11093" t="str">
            <v>NH</v>
          </cell>
          <cell r="F11093" t="str">
            <v>P1</v>
          </cell>
          <cell r="G11093" t="str">
            <v>SMALL</v>
          </cell>
          <cell r="H11093" t="str">
            <v>JM</v>
          </cell>
          <cell r="I11093" t="str">
            <v>0031331 - MELCHER &amp; PRESCOTT AGENCY INC</v>
          </cell>
        </row>
        <row r="11094">
          <cell r="A11094" t="str">
            <v>C63860JM</v>
          </cell>
          <cell r="B11094">
            <v>42185</v>
          </cell>
          <cell r="C11094" t="str">
            <v>C63860</v>
          </cell>
          <cell r="D11094" t="str">
            <v>Hillsboro House of Pizza</v>
          </cell>
          <cell r="E11094" t="str">
            <v>NH</v>
          </cell>
          <cell r="F11094" t="str">
            <v>P1</v>
          </cell>
          <cell r="G11094" t="str">
            <v>SMALL</v>
          </cell>
          <cell r="H11094" t="str">
            <v>JM</v>
          </cell>
          <cell r="I11094" t="str">
            <v>0031615 - AMADIO, WALTER</v>
          </cell>
        </row>
        <row r="11095">
          <cell r="A11095" t="str">
            <v>C63864JM</v>
          </cell>
          <cell r="B11095">
            <v>42185</v>
          </cell>
          <cell r="C11095" t="str">
            <v>C63864</v>
          </cell>
          <cell r="D11095" t="str">
            <v>Blanc &amp; Bailey Construction</v>
          </cell>
          <cell r="E11095" t="str">
            <v>NH</v>
          </cell>
          <cell r="F11095" t="str">
            <v>P1</v>
          </cell>
          <cell r="G11095" t="str">
            <v>SMALL</v>
          </cell>
          <cell r="H11095" t="str">
            <v>JM</v>
          </cell>
          <cell r="I11095" t="str">
            <v>0031446 - NEW ENGLAND EMPLOYEE BENEFITS COUNCIL</v>
          </cell>
        </row>
        <row r="11096">
          <cell r="A11096" t="str">
            <v>C63867IH</v>
          </cell>
          <cell r="B11096">
            <v>42185</v>
          </cell>
          <cell r="C11096" t="str">
            <v>C63867</v>
          </cell>
          <cell r="D11096" t="str">
            <v>McWilliams Inc</v>
          </cell>
          <cell r="E11096" t="str">
            <v>ME</v>
          </cell>
          <cell r="F11096" t="str">
            <v>P1</v>
          </cell>
          <cell r="G11096" t="str">
            <v>SMALL</v>
          </cell>
          <cell r="H11096" t="str">
            <v>IH</v>
          </cell>
          <cell r="I11096" t="str">
            <v>0031590 - PAQUIN &amp; CARROLL LLC</v>
          </cell>
        </row>
        <row r="11097">
          <cell r="A11097" t="str">
            <v>C63867PO</v>
          </cell>
          <cell r="B11097">
            <v>42185</v>
          </cell>
          <cell r="C11097" t="str">
            <v>C63867</v>
          </cell>
          <cell r="D11097" t="str">
            <v>McWilliams Inc</v>
          </cell>
          <cell r="E11097" t="str">
            <v>ME</v>
          </cell>
          <cell r="F11097" t="str">
            <v>P1</v>
          </cell>
          <cell r="G11097" t="str">
            <v>SMALL</v>
          </cell>
          <cell r="H11097" t="str">
            <v>PO</v>
          </cell>
          <cell r="I11097" t="str">
            <v>0031590 - PAQUIN &amp; CARROLL LLC</v>
          </cell>
        </row>
        <row r="11098">
          <cell r="A11098" t="str">
            <v>C63869JM</v>
          </cell>
          <cell r="B11098">
            <v>42185</v>
          </cell>
          <cell r="C11098" t="str">
            <v>C63869</v>
          </cell>
          <cell r="D11098" t="str">
            <v>Plymouth Regional Rehabilitation Services</v>
          </cell>
          <cell r="E11098" t="str">
            <v>NH</v>
          </cell>
          <cell r="F11098" t="str">
            <v>P1</v>
          </cell>
          <cell r="G11098" t="str">
            <v>SMALL</v>
          </cell>
          <cell r="H11098" t="str">
            <v>JM</v>
          </cell>
          <cell r="I11098" t="str">
            <v>0031548 - BROWN &amp; BROWN OF CONNECTICUT INC</v>
          </cell>
        </row>
        <row r="11099">
          <cell r="A11099" t="str">
            <v>C63870IV</v>
          </cell>
          <cell r="B11099">
            <v>42185</v>
          </cell>
          <cell r="C11099" t="str">
            <v>C63870</v>
          </cell>
          <cell r="D11099" t="str">
            <v>Lyme Veterinary Hospital</v>
          </cell>
          <cell r="E11099" t="str">
            <v>NH</v>
          </cell>
          <cell r="F11099" t="str">
            <v>P1</v>
          </cell>
          <cell r="G11099" t="str">
            <v>SMALL</v>
          </cell>
          <cell r="H11099" t="str">
            <v>IV</v>
          </cell>
          <cell r="I11099" t="str">
            <v>0031382 - LIFETIME BENEFITS GROUP INC</v>
          </cell>
        </row>
        <row r="11100">
          <cell r="A11100" t="str">
            <v>C63870JR</v>
          </cell>
          <cell r="B11100">
            <v>42185</v>
          </cell>
          <cell r="C11100" t="str">
            <v>C63870</v>
          </cell>
          <cell r="D11100" t="str">
            <v>Lyme Veterinary Hospital</v>
          </cell>
          <cell r="E11100" t="str">
            <v>NH</v>
          </cell>
          <cell r="F11100" t="str">
            <v>P1</v>
          </cell>
          <cell r="G11100" t="str">
            <v>SMALL</v>
          </cell>
          <cell r="H11100" t="str">
            <v>JR</v>
          </cell>
          <cell r="I11100" t="str">
            <v>0031382 - LIFETIME BENEFITS GROUP INC</v>
          </cell>
        </row>
        <row r="11101">
          <cell r="A11101" t="str">
            <v>C63871JM</v>
          </cell>
          <cell r="B11101">
            <v>42185</v>
          </cell>
          <cell r="C11101" t="str">
            <v>C63871</v>
          </cell>
          <cell r="D11101" t="str">
            <v>Bernson Legal PLLC</v>
          </cell>
          <cell r="E11101" t="str">
            <v>NH</v>
          </cell>
          <cell r="F11101" t="str">
            <v>P1</v>
          </cell>
          <cell r="G11101" t="str">
            <v>SMALL</v>
          </cell>
          <cell r="H11101" t="str">
            <v>JM</v>
          </cell>
          <cell r="I11101" t="str">
            <v>0031448 - R W ASSOCIATES INC</v>
          </cell>
        </row>
        <row r="11102">
          <cell r="A11102" t="str">
            <v>C63872JH</v>
          </cell>
          <cell r="B11102">
            <v>42185</v>
          </cell>
          <cell r="C11102" t="str">
            <v>C63872</v>
          </cell>
          <cell r="D11102" t="str">
            <v>KRD Builders Inc</v>
          </cell>
          <cell r="E11102" t="str">
            <v>NH</v>
          </cell>
          <cell r="F11102" t="str">
            <v>P1</v>
          </cell>
          <cell r="G11102" t="str">
            <v>SMALL</v>
          </cell>
          <cell r="H11102" t="str">
            <v>JH</v>
          </cell>
          <cell r="I11102" t="str">
            <v>0032014 - SBIA STRATEGIC BENEFIT &amp;</v>
          </cell>
        </row>
        <row r="11103">
          <cell r="A11103" t="str">
            <v>C63873JR</v>
          </cell>
          <cell r="B11103">
            <v>42185</v>
          </cell>
          <cell r="C11103" t="str">
            <v>C63873</v>
          </cell>
          <cell r="D11103" t="str">
            <v>Krimajebe Family LLC</v>
          </cell>
          <cell r="E11103" t="str">
            <v>NH</v>
          </cell>
          <cell r="F11103" t="str">
            <v>P1</v>
          </cell>
          <cell r="G11103" t="str">
            <v>SMALL</v>
          </cell>
          <cell r="H11103" t="str">
            <v>JR</v>
          </cell>
          <cell r="I11103" t="str">
            <v>0031355 - LIFETIME BENEFITS GROUP INC</v>
          </cell>
        </row>
        <row r="11104">
          <cell r="A11104" t="str">
            <v>C63874JH</v>
          </cell>
          <cell r="B11104">
            <v>42185</v>
          </cell>
          <cell r="C11104" t="str">
            <v>C63874</v>
          </cell>
          <cell r="D11104" t="str">
            <v>N Granese &amp; Sons Inc</v>
          </cell>
          <cell r="E11104" t="str">
            <v>MA</v>
          </cell>
          <cell r="F11104" t="str">
            <v>P1</v>
          </cell>
          <cell r="G11104" t="str">
            <v>SMALL</v>
          </cell>
          <cell r="H11104" t="str">
            <v>JH</v>
          </cell>
          <cell r="I11104" t="str">
            <v>0031416 - TGA CROSS INSURANCE INC</v>
          </cell>
        </row>
        <row r="11105">
          <cell r="A11105" t="str">
            <v>C63875IH</v>
          </cell>
          <cell r="B11105">
            <v>42185</v>
          </cell>
          <cell r="C11105" t="str">
            <v>C63875</v>
          </cell>
          <cell r="D11105" t="str">
            <v>Libboo Inc</v>
          </cell>
          <cell r="E11105" t="str">
            <v>MA</v>
          </cell>
          <cell r="F11105" t="str">
            <v>P1</v>
          </cell>
          <cell r="G11105" t="str">
            <v>SMALL</v>
          </cell>
          <cell r="H11105" t="str">
            <v>IH</v>
          </cell>
          <cell r="I11105" t="str">
            <v>0034360 - BUSINESS INSURANCE &amp; BENEFITS OF MA</v>
          </cell>
        </row>
        <row r="11106">
          <cell r="A11106" t="str">
            <v>C63876IH</v>
          </cell>
          <cell r="B11106">
            <v>42185</v>
          </cell>
          <cell r="C11106" t="str">
            <v>C63876</v>
          </cell>
          <cell r="D11106" t="str">
            <v>Align Orthodontics LLC</v>
          </cell>
          <cell r="E11106" t="str">
            <v>MA</v>
          </cell>
          <cell r="F11106" t="str">
            <v>P1</v>
          </cell>
          <cell r="G11106" t="str">
            <v>GPC</v>
          </cell>
          <cell r="H11106" t="str">
            <v>IH</v>
          </cell>
          <cell r="I11106" t="str">
            <v>0034375 - SPRING INSURANCE GROUP LLC</v>
          </cell>
        </row>
        <row r="11107">
          <cell r="A11107" t="str">
            <v>C63878IV</v>
          </cell>
          <cell r="B11107">
            <v>42185</v>
          </cell>
          <cell r="C11107" t="str">
            <v>C63878</v>
          </cell>
          <cell r="D11107" t="str">
            <v>We Create Goodness LLC</v>
          </cell>
          <cell r="E11107" t="str">
            <v>MA</v>
          </cell>
          <cell r="F11107" t="str">
            <v>P1</v>
          </cell>
          <cell r="G11107" t="str">
            <v>SMALL</v>
          </cell>
          <cell r="H11107" t="str">
            <v>IV</v>
          </cell>
          <cell r="I11107" t="str">
            <v>0034011 - HUB INTERNATIONAL NEW ENGLAND LLC</v>
          </cell>
        </row>
        <row r="11108">
          <cell r="A11108" t="str">
            <v>C63878JH</v>
          </cell>
          <cell r="B11108">
            <v>42185</v>
          </cell>
          <cell r="C11108" t="str">
            <v>C63878</v>
          </cell>
          <cell r="D11108" t="str">
            <v>We Create Goodness LLC</v>
          </cell>
          <cell r="E11108" t="str">
            <v>MA</v>
          </cell>
          <cell r="F11108" t="str">
            <v>P1</v>
          </cell>
          <cell r="G11108" t="str">
            <v>SMALL</v>
          </cell>
          <cell r="H11108" t="str">
            <v>JH</v>
          </cell>
          <cell r="I11108" t="str">
            <v>0034011 - HUB INTERNATIONAL NEW ENGLAND LLC</v>
          </cell>
        </row>
        <row r="11109">
          <cell r="A11109" t="str">
            <v>C63879JH</v>
          </cell>
          <cell r="B11109">
            <v>42185</v>
          </cell>
          <cell r="C11109" t="str">
            <v>C63879</v>
          </cell>
          <cell r="D11109" t="str">
            <v>Orisol USA Inc</v>
          </cell>
          <cell r="E11109" t="str">
            <v>ME</v>
          </cell>
          <cell r="F11109" t="str">
            <v>P1</v>
          </cell>
          <cell r="G11109" t="str">
            <v>SMALL</v>
          </cell>
          <cell r="H11109" t="str">
            <v>JH</v>
          </cell>
          <cell r="I11109" t="str">
            <v>0031396 - KYES AGENCY</v>
          </cell>
        </row>
        <row r="11110">
          <cell r="A11110" t="str">
            <v>C63880IH</v>
          </cell>
          <cell r="B11110">
            <v>42185</v>
          </cell>
          <cell r="C11110" t="str">
            <v>C63880</v>
          </cell>
          <cell r="D11110" t="str">
            <v>Terry N Snow PA</v>
          </cell>
          <cell r="E11110" t="str">
            <v>ME</v>
          </cell>
          <cell r="F11110" t="str">
            <v>P1</v>
          </cell>
          <cell r="G11110" t="str">
            <v>SMALL</v>
          </cell>
          <cell r="H11110" t="str">
            <v>IH</v>
          </cell>
          <cell r="I11110" t="str">
            <v>0031283 - HOLDEN INSURANCE AGENCY</v>
          </cell>
        </row>
        <row r="11111">
          <cell r="A11111" t="str">
            <v>C63885PO</v>
          </cell>
          <cell r="B11111">
            <v>42185</v>
          </cell>
          <cell r="C11111" t="str">
            <v>C63885</v>
          </cell>
          <cell r="D11111" t="str">
            <v>BTC Property Management</v>
          </cell>
          <cell r="E11111" t="str">
            <v>ME</v>
          </cell>
          <cell r="F11111" t="str">
            <v>P1</v>
          </cell>
          <cell r="G11111" t="str">
            <v>SMALL</v>
          </cell>
          <cell r="H11111" t="str">
            <v>PO</v>
          </cell>
          <cell r="I11111" t="str">
            <v>0031353 - GRAFFAM INSURANCE GROUP LLC</v>
          </cell>
        </row>
        <row r="11112">
          <cell r="A11112" t="str">
            <v>C63886IH</v>
          </cell>
          <cell r="B11112">
            <v>42185</v>
          </cell>
          <cell r="C11112" t="str">
            <v>C63886</v>
          </cell>
          <cell r="D11112" t="str">
            <v>Irwin Tardy &amp; Morris</v>
          </cell>
          <cell r="E11112" t="str">
            <v>ME</v>
          </cell>
          <cell r="F11112" t="str">
            <v>P1</v>
          </cell>
          <cell r="G11112" t="str">
            <v>SMALL</v>
          </cell>
          <cell r="H11112" t="str">
            <v>IH</v>
          </cell>
          <cell r="I11112" t="str">
            <v>0031483 - PEARL, JAY D</v>
          </cell>
        </row>
        <row r="11113">
          <cell r="A11113" t="str">
            <v>C63886JH</v>
          </cell>
          <cell r="B11113">
            <v>42185</v>
          </cell>
          <cell r="C11113" t="str">
            <v>C63886</v>
          </cell>
          <cell r="D11113" t="str">
            <v>Irwin Tardy &amp; Morris</v>
          </cell>
          <cell r="E11113" t="str">
            <v>ME</v>
          </cell>
          <cell r="F11113" t="str">
            <v>P1</v>
          </cell>
          <cell r="G11113" t="str">
            <v>SMALL</v>
          </cell>
          <cell r="H11113" t="str">
            <v>JH</v>
          </cell>
          <cell r="I11113" t="str">
            <v>0031483 - PEARL, JAY D</v>
          </cell>
        </row>
        <row r="11114">
          <cell r="A11114" t="str">
            <v>C63888IV</v>
          </cell>
          <cell r="B11114">
            <v>42185</v>
          </cell>
          <cell r="C11114" t="str">
            <v>C63888</v>
          </cell>
          <cell r="D11114" t="str">
            <v>Salt Inc</v>
          </cell>
          <cell r="E11114" t="str">
            <v>ME</v>
          </cell>
          <cell r="F11114" t="str">
            <v>P1</v>
          </cell>
          <cell r="G11114" t="str">
            <v>SMALL</v>
          </cell>
          <cell r="H11114" t="str">
            <v>IV</v>
          </cell>
          <cell r="I11114" t="str">
            <v>0031523 - BUSINESS INSURANCE AGENCY</v>
          </cell>
        </row>
        <row r="11115">
          <cell r="A11115" t="str">
            <v>C63889IH</v>
          </cell>
          <cell r="B11115">
            <v>42185</v>
          </cell>
          <cell r="C11115" t="str">
            <v>C63889</v>
          </cell>
          <cell r="D11115" t="str">
            <v>Law Offices of Barry J Hobbins</v>
          </cell>
          <cell r="E11115" t="str">
            <v>ME</v>
          </cell>
          <cell r="F11115" t="str">
            <v>P1</v>
          </cell>
          <cell r="G11115" t="str">
            <v>SMALL</v>
          </cell>
          <cell r="H11115" t="str">
            <v>IH</v>
          </cell>
          <cell r="I11115" t="str">
            <v>0031560 - PAQUIN &amp; CARROLL LLC</v>
          </cell>
        </row>
        <row r="11116">
          <cell r="A11116" t="str">
            <v>C63890IH</v>
          </cell>
          <cell r="B11116">
            <v>42185</v>
          </cell>
          <cell r="C11116" t="str">
            <v>C63890</v>
          </cell>
          <cell r="D11116" t="str">
            <v>Blue Wolf Transport Inc</v>
          </cell>
          <cell r="E11116" t="str">
            <v>ME</v>
          </cell>
          <cell r="F11116" t="str">
            <v>P1</v>
          </cell>
          <cell r="G11116" t="str">
            <v>SMALL</v>
          </cell>
          <cell r="H11116" t="str">
            <v>IH</v>
          </cell>
          <cell r="I11116" t="str">
            <v>0031457 - CLARK INSURANCE</v>
          </cell>
        </row>
        <row r="11117">
          <cell r="A11117" t="str">
            <v>C63891IH</v>
          </cell>
          <cell r="B11117">
            <v>42185</v>
          </cell>
          <cell r="C11117" t="str">
            <v>C63891</v>
          </cell>
          <cell r="D11117" t="str">
            <v>Malone Auto Racks</v>
          </cell>
          <cell r="E11117" t="str">
            <v>ME</v>
          </cell>
          <cell r="F11117" t="str">
            <v>P1</v>
          </cell>
          <cell r="G11117" t="str">
            <v>SMALL</v>
          </cell>
          <cell r="H11117" t="str">
            <v>IH</v>
          </cell>
          <cell r="I11117" t="str">
            <v>0031545 - BUSINESS INSURANCE AGENCY</v>
          </cell>
        </row>
        <row r="11118">
          <cell r="A11118" t="str">
            <v>C63891IV</v>
          </cell>
          <cell r="B11118">
            <v>42185</v>
          </cell>
          <cell r="C11118" t="str">
            <v>C63891</v>
          </cell>
          <cell r="D11118" t="str">
            <v>Malone Auto Racks</v>
          </cell>
          <cell r="E11118" t="str">
            <v>ME</v>
          </cell>
          <cell r="F11118" t="str">
            <v>P1</v>
          </cell>
          <cell r="G11118" t="str">
            <v>SMALL</v>
          </cell>
          <cell r="H11118" t="str">
            <v>IV</v>
          </cell>
          <cell r="I11118" t="str">
            <v>0031545 - BUSINESS INSURANCE AGENCY</v>
          </cell>
        </row>
        <row r="11119">
          <cell r="A11119" t="str">
            <v>C63892PO</v>
          </cell>
          <cell r="B11119">
            <v>42185</v>
          </cell>
          <cell r="C11119" t="str">
            <v>C63892</v>
          </cell>
          <cell r="D11119" t="str">
            <v>Superior Employment Associates South</v>
          </cell>
          <cell r="E11119" t="str">
            <v>ME</v>
          </cell>
          <cell r="F11119" t="str">
            <v>P1</v>
          </cell>
          <cell r="G11119" t="str">
            <v>SMALL</v>
          </cell>
          <cell r="H11119" t="str">
            <v>PO</v>
          </cell>
          <cell r="I11119" t="str">
            <v>0031541 - ROBILLARD INSURANCE SVCS CORP</v>
          </cell>
        </row>
        <row r="11120">
          <cell r="A11120" t="str">
            <v>C63893PO</v>
          </cell>
          <cell r="B11120">
            <v>42185</v>
          </cell>
          <cell r="C11120" t="str">
            <v>C63893</v>
          </cell>
          <cell r="D11120" t="str">
            <v>Leary &amp; Detroy</v>
          </cell>
          <cell r="E11120" t="str">
            <v>ME</v>
          </cell>
          <cell r="F11120" t="str">
            <v>P1</v>
          </cell>
          <cell r="G11120" t="str">
            <v>SMALL</v>
          </cell>
          <cell r="H11120" t="str">
            <v>PO</v>
          </cell>
          <cell r="I11120" t="str">
            <v>0031313 - BUSINESS INSURANCE AGENCY</v>
          </cell>
        </row>
        <row r="11121">
          <cell r="A11121" t="str">
            <v>C63894IH</v>
          </cell>
          <cell r="B11121">
            <v>42185</v>
          </cell>
          <cell r="C11121" t="str">
            <v>C63894</v>
          </cell>
          <cell r="D11121" t="str">
            <v>Trinity Day School</v>
          </cell>
          <cell r="E11121" t="str">
            <v>ME</v>
          </cell>
          <cell r="F11121" t="str">
            <v>P1</v>
          </cell>
          <cell r="G11121" t="str">
            <v>SMALL</v>
          </cell>
          <cell r="H11121" t="str">
            <v>IH</v>
          </cell>
          <cell r="I11121" t="str">
            <v>0035393 - BGA INSURANCE AGENCY INC</v>
          </cell>
        </row>
        <row r="11122">
          <cell r="A11122" t="str">
            <v>C63895IV</v>
          </cell>
          <cell r="B11122">
            <v>42185</v>
          </cell>
          <cell r="C11122" t="str">
            <v>C63895</v>
          </cell>
          <cell r="D11122" t="str">
            <v>Maine Advanced Spinal Care</v>
          </cell>
          <cell r="E11122" t="str">
            <v>ME</v>
          </cell>
          <cell r="F11122" t="str">
            <v>P1</v>
          </cell>
          <cell r="G11122" t="str">
            <v>SMALL</v>
          </cell>
          <cell r="H11122" t="str">
            <v>IV</v>
          </cell>
          <cell r="I11122" t="str">
            <v>0031395 - MORRIS INSURANCE SERVICES INC</v>
          </cell>
        </row>
        <row r="11123">
          <cell r="A11123" t="str">
            <v>C63896PO</v>
          </cell>
          <cell r="B11123">
            <v>42185</v>
          </cell>
          <cell r="C11123" t="str">
            <v>C63896</v>
          </cell>
          <cell r="D11123" t="str">
            <v>VanEastland LLC</v>
          </cell>
          <cell r="E11123" t="str">
            <v>ME</v>
          </cell>
          <cell r="F11123" t="str">
            <v>P1</v>
          </cell>
          <cell r="G11123" t="str">
            <v>SMALL</v>
          </cell>
          <cell r="H11123" t="str">
            <v>PO</v>
          </cell>
          <cell r="I11123" t="str">
            <v>0031567 - PAYCHEX AGENCY INC</v>
          </cell>
        </row>
        <row r="11124">
          <cell r="A11124" t="str">
            <v>C63898IH</v>
          </cell>
          <cell r="B11124">
            <v>42185</v>
          </cell>
          <cell r="C11124" t="str">
            <v>C63898</v>
          </cell>
          <cell r="D11124" t="str">
            <v>Eepybird LLC</v>
          </cell>
          <cell r="E11124" t="str">
            <v>ME</v>
          </cell>
          <cell r="F11124" t="str">
            <v>P1</v>
          </cell>
          <cell r="G11124" t="str">
            <v>SMALL</v>
          </cell>
          <cell r="H11124" t="str">
            <v>IH</v>
          </cell>
          <cell r="I11124" t="str">
            <v>0031402 - GRAFFAM INSURANCE GROUP LLC</v>
          </cell>
        </row>
        <row r="11125">
          <cell r="A11125" t="str">
            <v>C63899IH</v>
          </cell>
          <cell r="B11125">
            <v>42185</v>
          </cell>
          <cell r="C11125" t="str">
            <v>C63899</v>
          </cell>
          <cell r="D11125" t="str">
            <v>Bilodeau Builders, Inc.</v>
          </cell>
          <cell r="E11125" t="str">
            <v>ME</v>
          </cell>
          <cell r="F11125" t="str">
            <v>P1</v>
          </cell>
          <cell r="G11125" t="str">
            <v>SMALL</v>
          </cell>
          <cell r="H11125" t="str">
            <v>IH</v>
          </cell>
          <cell r="I11125" t="str">
            <v>0031536 - ROBILLARD INSURANCE SVCS CORP</v>
          </cell>
        </row>
        <row r="11126">
          <cell r="A11126" t="str">
            <v>C63901PO</v>
          </cell>
          <cell r="B11126">
            <v>42185</v>
          </cell>
          <cell r="C11126" t="str">
            <v>C63901</v>
          </cell>
          <cell r="D11126" t="str">
            <v>RND Inc</v>
          </cell>
          <cell r="E11126" t="str">
            <v>ME</v>
          </cell>
          <cell r="F11126" t="str">
            <v>P1</v>
          </cell>
          <cell r="G11126" t="str">
            <v>SMALL</v>
          </cell>
          <cell r="H11126" t="str">
            <v>PO</v>
          </cell>
          <cell r="I11126" t="str">
            <v>0031525 - BGA INSURANCE AGENCY INC</v>
          </cell>
        </row>
        <row r="11127">
          <cell r="A11127" t="str">
            <v>C63903IH</v>
          </cell>
          <cell r="B11127">
            <v>42185</v>
          </cell>
          <cell r="C11127" t="str">
            <v>C63903</v>
          </cell>
          <cell r="D11127" t="str">
            <v>WA Fasteners</v>
          </cell>
          <cell r="E11127" t="str">
            <v>ME</v>
          </cell>
          <cell r="F11127" t="str">
            <v>P1</v>
          </cell>
          <cell r="G11127" t="str">
            <v>SMALL</v>
          </cell>
          <cell r="H11127" t="str">
            <v>IH</v>
          </cell>
          <cell r="I11127" t="str">
            <v>0031481 - PAQUIN &amp; CARROLL LLC</v>
          </cell>
        </row>
        <row r="11128">
          <cell r="A11128" t="str">
            <v>C63905JH</v>
          </cell>
          <cell r="B11128">
            <v>42185</v>
          </cell>
          <cell r="C11128" t="str">
            <v>C63905</v>
          </cell>
          <cell r="D11128" t="str">
            <v>Davis Electric Inc</v>
          </cell>
          <cell r="E11128" t="str">
            <v>ME</v>
          </cell>
          <cell r="F11128" t="str">
            <v>P1</v>
          </cell>
          <cell r="G11128" t="str">
            <v>SMALL</v>
          </cell>
          <cell r="H11128" t="str">
            <v>JH</v>
          </cell>
          <cell r="I11128" t="str">
            <v>0031608 - CROSS INSURANCE</v>
          </cell>
        </row>
        <row r="11129">
          <cell r="A11129" t="str">
            <v>C63906JH</v>
          </cell>
          <cell r="B11129">
            <v>42185</v>
          </cell>
          <cell r="C11129" t="str">
            <v>C63906</v>
          </cell>
          <cell r="D11129" t="str">
            <v>Kaufman Holdings LLC</v>
          </cell>
          <cell r="E11129" t="str">
            <v>ME</v>
          </cell>
          <cell r="F11129" t="str">
            <v>P1</v>
          </cell>
          <cell r="G11129" t="str">
            <v>SMALL</v>
          </cell>
          <cell r="H11129" t="str">
            <v>JH</v>
          </cell>
          <cell r="I11129" t="str">
            <v>0031455 - CLARK INSURANCE</v>
          </cell>
        </row>
        <row r="11130">
          <cell r="A11130" t="str">
            <v>C63907PO</v>
          </cell>
          <cell r="B11130">
            <v>42185</v>
          </cell>
          <cell r="C11130" t="str">
            <v>C63907</v>
          </cell>
          <cell r="D11130" t="str">
            <v>Joe's Home Improvement</v>
          </cell>
          <cell r="E11130" t="str">
            <v>ME</v>
          </cell>
          <cell r="F11130" t="str">
            <v>P1</v>
          </cell>
          <cell r="G11130" t="str">
            <v>SMALL</v>
          </cell>
          <cell r="H11130" t="str">
            <v>PO</v>
          </cell>
          <cell r="I11130" t="str">
            <v>0031362 - MORRIS INSURANCE SERVICES INC</v>
          </cell>
        </row>
        <row r="11131">
          <cell r="A11131" t="str">
            <v>C63908PO</v>
          </cell>
          <cell r="B11131">
            <v>42185</v>
          </cell>
          <cell r="C11131" t="str">
            <v>C63908</v>
          </cell>
          <cell r="D11131" t="str">
            <v>Carolyn B Radding VMD</v>
          </cell>
          <cell r="E11131" t="str">
            <v>ME</v>
          </cell>
          <cell r="F11131" t="str">
            <v>P1</v>
          </cell>
          <cell r="G11131" t="str">
            <v>SMALL</v>
          </cell>
          <cell r="H11131" t="str">
            <v>PO</v>
          </cell>
          <cell r="I11131" t="str">
            <v>0031346 - GRAFFAM INSURANCE GROUP LLC</v>
          </cell>
        </row>
        <row r="11132">
          <cell r="A11132" t="str">
            <v>C63910PO</v>
          </cell>
          <cell r="B11132">
            <v>42185</v>
          </cell>
          <cell r="C11132" t="str">
            <v>C63910</v>
          </cell>
          <cell r="D11132" t="str">
            <v>Jeffrey Peters</v>
          </cell>
          <cell r="E11132" t="str">
            <v>ME</v>
          </cell>
          <cell r="F11132" t="str">
            <v>P1</v>
          </cell>
          <cell r="G11132" t="str">
            <v>SMALL</v>
          </cell>
          <cell r="H11132" t="str">
            <v>PO</v>
          </cell>
          <cell r="I11132" t="str">
            <v>0031463 - BILODEAU INSURANCE AGENCY INC</v>
          </cell>
        </row>
        <row r="11133">
          <cell r="A11133" t="str">
            <v>C63911PO</v>
          </cell>
          <cell r="B11133">
            <v>42185</v>
          </cell>
          <cell r="C11133" t="str">
            <v>C63911</v>
          </cell>
          <cell r="D11133" t="str">
            <v>Coastal Construction Services</v>
          </cell>
          <cell r="E11133" t="str">
            <v>ME</v>
          </cell>
          <cell r="F11133" t="str">
            <v>P1</v>
          </cell>
          <cell r="G11133" t="str">
            <v>SMALL</v>
          </cell>
          <cell r="H11133" t="str">
            <v>PO</v>
          </cell>
          <cell r="I11133" t="str">
            <v>0031404 - GRAFFAM INSURANCE GROUP LLC</v>
          </cell>
        </row>
        <row r="11134">
          <cell r="A11134" t="str">
            <v>C63912IH</v>
          </cell>
          <cell r="B11134">
            <v>42185</v>
          </cell>
          <cell r="C11134" t="str">
            <v>C63912</v>
          </cell>
          <cell r="D11134" t="str">
            <v>COR Health Services LLC</v>
          </cell>
          <cell r="E11134" t="str">
            <v>ME</v>
          </cell>
          <cell r="F11134" t="str">
            <v>P1</v>
          </cell>
          <cell r="G11134" t="str">
            <v>SMALL</v>
          </cell>
          <cell r="H11134" t="str">
            <v>IH</v>
          </cell>
          <cell r="I11134" t="str">
            <v>0031471 - CLARK INSURANCE</v>
          </cell>
        </row>
        <row r="11135">
          <cell r="A11135" t="str">
            <v>C63912JH</v>
          </cell>
          <cell r="B11135">
            <v>42185</v>
          </cell>
          <cell r="C11135" t="str">
            <v>C63912</v>
          </cell>
          <cell r="D11135" t="str">
            <v>COR Health Services LLC</v>
          </cell>
          <cell r="E11135" t="str">
            <v>ME</v>
          </cell>
          <cell r="F11135" t="str">
            <v>P1</v>
          </cell>
          <cell r="G11135" t="str">
            <v>SMALL</v>
          </cell>
          <cell r="H11135" t="str">
            <v>JH</v>
          </cell>
          <cell r="I11135" t="str">
            <v>0031471 - CLARK INSURANCE</v>
          </cell>
        </row>
        <row r="11136">
          <cell r="A11136" t="str">
            <v>C63915IH</v>
          </cell>
          <cell r="B11136">
            <v>42185</v>
          </cell>
          <cell r="C11136" t="str">
            <v>C63915</v>
          </cell>
          <cell r="D11136" t="str">
            <v>Northern Property Management Resorts LLC</v>
          </cell>
          <cell r="E11136" t="str">
            <v>ME</v>
          </cell>
          <cell r="F11136" t="str">
            <v>P1</v>
          </cell>
          <cell r="G11136" t="str">
            <v>SMALL</v>
          </cell>
          <cell r="H11136" t="str">
            <v>IH</v>
          </cell>
          <cell r="I11136" t="str">
            <v>0031450 - NEW ENGLAND EMPLOYEE BENEFITS COUNCIL</v>
          </cell>
        </row>
        <row r="11137">
          <cell r="A11137" t="str">
            <v>C63916PO</v>
          </cell>
          <cell r="B11137">
            <v>42185</v>
          </cell>
          <cell r="C11137" t="str">
            <v>C63916</v>
          </cell>
          <cell r="D11137" t="str">
            <v>Webhannet Golf Club</v>
          </cell>
          <cell r="E11137" t="str">
            <v>ME</v>
          </cell>
          <cell r="F11137" t="str">
            <v>P1</v>
          </cell>
          <cell r="G11137" t="str">
            <v>SMALL</v>
          </cell>
          <cell r="H11137" t="str">
            <v>PO</v>
          </cell>
          <cell r="I11137" t="str">
            <v>0031505 - ROBILLARD INSURANCE SVCS CORP</v>
          </cell>
        </row>
        <row r="11138">
          <cell r="A11138" t="str">
            <v>C63920JH</v>
          </cell>
          <cell r="B11138">
            <v>42185</v>
          </cell>
          <cell r="C11138" t="str">
            <v>C63920</v>
          </cell>
          <cell r="D11138" t="str">
            <v>Portland Computer Copy Inc</v>
          </cell>
          <cell r="E11138" t="str">
            <v>ME</v>
          </cell>
          <cell r="F11138" t="str">
            <v>P1</v>
          </cell>
          <cell r="G11138" t="str">
            <v>SMALL</v>
          </cell>
          <cell r="H11138" t="str">
            <v>JH</v>
          </cell>
          <cell r="I11138" t="str">
            <v>0034855 - CLARK INSURANCE</v>
          </cell>
        </row>
        <row r="11139">
          <cell r="A11139" t="str">
            <v>C63921IV</v>
          </cell>
          <cell r="B11139">
            <v>42185</v>
          </cell>
          <cell r="C11139" t="str">
            <v>C63921</v>
          </cell>
          <cell r="D11139" t="str">
            <v>Green Tree Holdings</v>
          </cell>
          <cell r="E11139" t="str">
            <v>ME</v>
          </cell>
          <cell r="F11139" t="str">
            <v>P1</v>
          </cell>
          <cell r="G11139" t="str">
            <v>SMALL</v>
          </cell>
          <cell r="H11139" t="str">
            <v>IV</v>
          </cell>
          <cell r="I11139" t="str">
            <v>0031451 - UIG FINANCIAL LLC</v>
          </cell>
        </row>
        <row r="11140">
          <cell r="A11140" t="str">
            <v>C63922IH</v>
          </cell>
          <cell r="B11140">
            <v>42185</v>
          </cell>
          <cell r="C11140" t="str">
            <v>C63922</v>
          </cell>
          <cell r="D11140" t="str">
            <v>Michael A Desjardins</v>
          </cell>
          <cell r="E11140" t="str">
            <v>ME</v>
          </cell>
          <cell r="F11140" t="str">
            <v>P1</v>
          </cell>
          <cell r="G11140" t="str">
            <v>SMALL</v>
          </cell>
          <cell r="H11140" t="str">
            <v>IH</v>
          </cell>
          <cell r="I11140" t="str">
            <v>0031405 - LONTINE JR, BERNARD J</v>
          </cell>
        </row>
        <row r="11141">
          <cell r="A11141" t="str">
            <v>C63925IV</v>
          </cell>
          <cell r="B11141">
            <v>42185</v>
          </cell>
          <cell r="C11141" t="str">
            <v>C63925</v>
          </cell>
          <cell r="D11141" t="str">
            <v>Tab Office Systems</v>
          </cell>
          <cell r="E11141" t="str">
            <v>ME</v>
          </cell>
          <cell r="F11141" t="str">
            <v>P1</v>
          </cell>
          <cell r="G11141" t="str">
            <v>SMALL</v>
          </cell>
          <cell r="H11141" t="str">
            <v>IV</v>
          </cell>
          <cell r="I11141" t="str">
            <v>0031485 - CLARK INSURANCE</v>
          </cell>
        </row>
        <row r="11142">
          <cell r="A11142" t="str">
            <v>C63927PO</v>
          </cell>
          <cell r="B11142">
            <v>42185</v>
          </cell>
          <cell r="C11142" t="str">
            <v>C63927</v>
          </cell>
          <cell r="D11142" t="str">
            <v>Maine Bar Foundation</v>
          </cell>
          <cell r="E11142" t="str">
            <v>ME</v>
          </cell>
          <cell r="F11142" t="str">
            <v>P1</v>
          </cell>
          <cell r="G11142" t="str">
            <v>SMALL</v>
          </cell>
          <cell r="H11142" t="str">
            <v>PO</v>
          </cell>
          <cell r="I11142" t="str">
            <v>0031501 - BUSINESS INSURANCE AGENCY</v>
          </cell>
        </row>
        <row r="11143">
          <cell r="A11143" t="str">
            <v>C63929PO</v>
          </cell>
          <cell r="B11143">
            <v>42185</v>
          </cell>
          <cell r="C11143" t="str">
            <v>C63929</v>
          </cell>
          <cell r="D11143" t="str">
            <v>Fox Property Maintenance</v>
          </cell>
          <cell r="E11143" t="str">
            <v>ME</v>
          </cell>
          <cell r="F11143" t="str">
            <v>P1</v>
          </cell>
          <cell r="G11143" t="str">
            <v>SMALL</v>
          </cell>
          <cell r="H11143" t="str">
            <v>PO</v>
          </cell>
          <cell r="I11143" t="str">
            <v>0031618 - CLARK INSURANCE</v>
          </cell>
        </row>
        <row r="11144">
          <cell r="A11144" t="str">
            <v>C63930JM</v>
          </cell>
          <cell r="B11144">
            <v>42185</v>
          </cell>
          <cell r="C11144" t="str">
            <v>C63930</v>
          </cell>
          <cell r="D11144" t="str">
            <v>Semiconductor Circuits Inc</v>
          </cell>
          <cell r="E11144" t="str">
            <v>NH</v>
          </cell>
          <cell r="F11144" t="str">
            <v>P1</v>
          </cell>
          <cell r="G11144" t="str">
            <v>SMALL</v>
          </cell>
          <cell r="H11144" t="str">
            <v>JM</v>
          </cell>
          <cell r="I11144" t="str">
            <v>0031265 - LIFETIME BENEFITS GROUP INC</v>
          </cell>
        </row>
        <row r="11145">
          <cell r="A11145" t="str">
            <v>C63930JN</v>
          </cell>
          <cell r="B11145">
            <v>42185</v>
          </cell>
          <cell r="C11145" t="str">
            <v>C63930</v>
          </cell>
          <cell r="D11145" t="str">
            <v>Semiconductor Circuits Inc</v>
          </cell>
          <cell r="E11145" t="str">
            <v>NH</v>
          </cell>
          <cell r="F11145" t="str">
            <v>P1</v>
          </cell>
          <cell r="G11145" t="str">
            <v>SMALL</v>
          </cell>
          <cell r="H11145" t="str">
            <v>JN</v>
          </cell>
          <cell r="I11145" t="str">
            <v>0031265 - LIFETIME BENEFITS GROUP INC</v>
          </cell>
        </row>
        <row r="11146">
          <cell r="A11146" t="str">
            <v>C63931IA</v>
          </cell>
          <cell r="B11146">
            <v>42185</v>
          </cell>
          <cell r="C11146" t="str">
            <v>C63931</v>
          </cell>
          <cell r="D11146" t="str">
            <v>Infinidat Inc</v>
          </cell>
          <cell r="E11146" t="str">
            <v>MA</v>
          </cell>
          <cell r="F11146" t="str">
            <v>P1</v>
          </cell>
          <cell r="G11146" t="str">
            <v>SMALL</v>
          </cell>
          <cell r="H11146" t="str">
            <v>IA</v>
          </cell>
          <cell r="I11146" t="str">
            <v>0031374 - BERTZ, ERIC</v>
          </cell>
        </row>
        <row r="11147">
          <cell r="A11147" t="str">
            <v>C63931IH</v>
          </cell>
          <cell r="B11147">
            <v>42185</v>
          </cell>
          <cell r="C11147" t="str">
            <v>C63931</v>
          </cell>
          <cell r="D11147" t="str">
            <v>Infinidat Inc</v>
          </cell>
          <cell r="E11147" t="str">
            <v>MA</v>
          </cell>
          <cell r="F11147" t="str">
            <v>P1</v>
          </cell>
          <cell r="G11147" t="str">
            <v>SMALL</v>
          </cell>
          <cell r="H11147" t="str">
            <v>IH</v>
          </cell>
          <cell r="I11147" t="str">
            <v>0031374 - BERTZ, ERIC</v>
          </cell>
        </row>
        <row r="11148">
          <cell r="A11148" t="str">
            <v>C63932JH</v>
          </cell>
          <cell r="B11148">
            <v>42185</v>
          </cell>
          <cell r="C11148" t="str">
            <v>C63932</v>
          </cell>
          <cell r="D11148" t="str">
            <v>The New School</v>
          </cell>
          <cell r="E11148" t="str">
            <v>ME</v>
          </cell>
          <cell r="F11148" t="str">
            <v>P1</v>
          </cell>
          <cell r="G11148" t="str">
            <v>SMALL</v>
          </cell>
          <cell r="H11148" t="str">
            <v>JH</v>
          </cell>
          <cell r="I11148" t="str">
            <v>0031324 - MORRIS INSURANCE SERVICES INC</v>
          </cell>
        </row>
        <row r="11149">
          <cell r="A11149" t="str">
            <v>C63933IH</v>
          </cell>
          <cell r="B11149">
            <v>42185</v>
          </cell>
          <cell r="C11149" t="str">
            <v>C63933</v>
          </cell>
          <cell r="D11149" t="str">
            <v>Hilanda Inc</v>
          </cell>
          <cell r="E11149" t="str">
            <v>ME</v>
          </cell>
          <cell r="F11149" t="str">
            <v>P1</v>
          </cell>
          <cell r="G11149" t="str">
            <v>SMALL</v>
          </cell>
          <cell r="H11149" t="str">
            <v>IH</v>
          </cell>
          <cell r="I11149" t="str">
            <v>0031504 - ALIBERTO, JOHN V</v>
          </cell>
        </row>
        <row r="11150">
          <cell r="A11150" t="str">
            <v>C63934IH</v>
          </cell>
          <cell r="B11150">
            <v>42185</v>
          </cell>
          <cell r="C11150" t="str">
            <v>C63934</v>
          </cell>
          <cell r="D11150" t="str">
            <v>John S Martin Co</v>
          </cell>
          <cell r="E11150" t="str">
            <v>MA</v>
          </cell>
          <cell r="F11150" t="str">
            <v>P1</v>
          </cell>
          <cell r="G11150" t="str">
            <v>SMALL</v>
          </cell>
          <cell r="H11150" t="str">
            <v>IH</v>
          </cell>
          <cell r="I11150" t="str">
            <v>0031351 - COHEN, MARTIN S</v>
          </cell>
        </row>
        <row r="11151">
          <cell r="A11151" t="str">
            <v>C63935JH</v>
          </cell>
          <cell r="B11151">
            <v>42185</v>
          </cell>
          <cell r="C11151" t="str">
            <v>C63935</v>
          </cell>
          <cell r="D11151" t="str">
            <v>Pelletier &amp; Faircloth</v>
          </cell>
          <cell r="E11151" t="str">
            <v>ME</v>
          </cell>
          <cell r="F11151" t="str">
            <v>P1</v>
          </cell>
          <cell r="G11151" t="str">
            <v>SMALL</v>
          </cell>
          <cell r="H11151" t="str">
            <v>JH</v>
          </cell>
          <cell r="I11151" t="str">
            <v>0031676 - CROSS INSURANCE</v>
          </cell>
        </row>
        <row r="11152">
          <cell r="A11152" t="str">
            <v>C63937IV</v>
          </cell>
          <cell r="B11152">
            <v>42185</v>
          </cell>
          <cell r="C11152" t="str">
            <v>C63937</v>
          </cell>
          <cell r="D11152" t="str">
            <v>Lascaux Media LLC</v>
          </cell>
          <cell r="E11152" t="str">
            <v>NH</v>
          </cell>
          <cell r="F11152" t="str">
            <v>P1</v>
          </cell>
          <cell r="G11152" t="str">
            <v>SMALL</v>
          </cell>
          <cell r="H11152" t="str">
            <v>IV</v>
          </cell>
          <cell r="I11152" t="str">
            <v>0031715 - CROSS INSURANCE - MANCHESTER</v>
          </cell>
        </row>
        <row r="11153">
          <cell r="A11153" t="str">
            <v>C63939JM</v>
          </cell>
          <cell r="B11153">
            <v>42185</v>
          </cell>
          <cell r="C11153" t="str">
            <v>C63939</v>
          </cell>
          <cell r="D11153" t="str">
            <v>Keegan Capital LLC</v>
          </cell>
          <cell r="E11153" t="str">
            <v>NH</v>
          </cell>
          <cell r="F11153" t="str">
            <v>P1</v>
          </cell>
          <cell r="G11153" t="str">
            <v>SMALL</v>
          </cell>
          <cell r="H11153" t="str">
            <v>JM</v>
          </cell>
          <cell r="I11153" t="str">
            <v>0031743 - PEARSALL, SONIA R</v>
          </cell>
        </row>
        <row r="11154">
          <cell r="A11154" t="str">
            <v>C63940PO</v>
          </cell>
          <cell r="B11154">
            <v>42185</v>
          </cell>
          <cell r="C11154" t="str">
            <v>C63940</v>
          </cell>
          <cell r="D11154" t="str">
            <v>Maine Natural Health Inc</v>
          </cell>
          <cell r="E11154" t="str">
            <v>ME</v>
          </cell>
          <cell r="F11154" t="str">
            <v>P1</v>
          </cell>
          <cell r="G11154" t="str">
            <v>SMALL</v>
          </cell>
          <cell r="H11154" t="str">
            <v>PO</v>
          </cell>
          <cell r="I11154" t="str">
            <v>0031500 - UIG FINANCIAL LLC</v>
          </cell>
        </row>
        <row r="11155">
          <cell r="A11155" t="str">
            <v>C63943JM</v>
          </cell>
          <cell r="B11155">
            <v>42185</v>
          </cell>
          <cell r="C11155" t="str">
            <v>C63943</v>
          </cell>
          <cell r="D11155" t="str">
            <v>Monadnock Center for Violence Prevention Inc</v>
          </cell>
          <cell r="E11155" t="str">
            <v>NH</v>
          </cell>
          <cell r="F11155" t="str">
            <v>P1</v>
          </cell>
          <cell r="G11155" t="str">
            <v>SMALL</v>
          </cell>
          <cell r="H11155" t="str">
            <v>JM</v>
          </cell>
          <cell r="I11155" t="str">
            <v>0031700 - INSURANCE PLANNING GROUP INC</v>
          </cell>
        </row>
        <row r="11156">
          <cell r="A11156" t="str">
            <v>C63944PO</v>
          </cell>
          <cell r="B11156">
            <v>42185</v>
          </cell>
          <cell r="C11156" t="str">
            <v>C63944</v>
          </cell>
          <cell r="D11156" t="str">
            <v>Studio 412</v>
          </cell>
          <cell r="E11156" t="str">
            <v>ME</v>
          </cell>
          <cell r="F11156" t="str">
            <v>P1</v>
          </cell>
          <cell r="G11156" t="str">
            <v>SMALL</v>
          </cell>
          <cell r="H11156" t="str">
            <v>PO</v>
          </cell>
          <cell r="I11156" t="str">
            <v>0031599 - ALLEN FINANCIAL GROUP</v>
          </cell>
        </row>
        <row r="11157">
          <cell r="A11157" t="str">
            <v>C63945JM</v>
          </cell>
          <cell r="B11157">
            <v>42185</v>
          </cell>
          <cell r="C11157" t="str">
            <v>C63945</v>
          </cell>
          <cell r="D11157" t="str">
            <v>Hairthurium LLC</v>
          </cell>
          <cell r="E11157" t="str">
            <v>NH</v>
          </cell>
          <cell r="F11157" t="str">
            <v>P1</v>
          </cell>
          <cell r="G11157" t="str">
            <v>SMALL</v>
          </cell>
          <cell r="H11157" t="str">
            <v>JM</v>
          </cell>
          <cell r="I11157" t="str">
            <v>0031710 - CLARK &amp; LAVEY</v>
          </cell>
        </row>
        <row r="11158">
          <cell r="A11158" t="str">
            <v>C63945JR</v>
          </cell>
          <cell r="B11158">
            <v>42185</v>
          </cell>
          <cell r="C11158" t="str">
            <v>C63945</v>
          </cell>
          <cell r="D11158" t="str">
            <v>Hairthurium LLC</v>
          </cell>
          <cell r="E11158" t="str">
            <v>NH</v>
          </cell>
          <cell r="F11158" t="str">
            <v>P1</v>
          </cell>
          <cell r="G11158" t="str">
            <v>SMALL</v>
          </cell>
          <cell r="H11158" t="str">
            <v>JR</v>
          </cell>
          <cell r="I11158" t="str">
            <v>0031710 - CLARK &amp; LAVEY</v>
          </cell>
        </row>
        <row r="11159">
          <cell r="A11159" t="str">
            <v>C63948JM</v>
          </cell>
          <cell r="B11159">
            <v>42185</v>
          </cell>
          <cell r="C11159" t="str">
            <v>C63948</v>
          </cell>
          <cell r="D11159" t="str">
            <v>Osbornes Marine LLC</v>
          </cell>
          <cell r="E11159" t="str">
            <v>NH</v>
          </cell>
          <cell r="F11159" t="str">
            <v>P1</v>
          </cell>
          <cell r="G11159" t="str">
            <v>SMALL</v>
          </cell>
          <cell r="H11159" t="str">
            <v>JM</v>
          </cell>
          <cell r="I11159" t="str">
            <v>0034384 - CBS INSURANCE INC</v>
          </cell>
        </row>
        <row r="11160">
          <cell r="A11160" t="str">
            <v>C63949IH</v>
          </cell>
          <cell r="B11160">
            <v>42185</v>
          </cell>
          <cell r="C11160" t="str">
            <v>C63949</v>
          </cell>
          <cell r="D11160" t="str">
            <v>NHIT - Tilton Northfield Fire &amp; EMS</v>
          </cell>
          <cell r="E11160" t="str">
            <v>NH</v>
          </cell>
          <cell r="F11160" t="str">
            <v>ASO</v>
          </cell>
          <cell r="G11160" t="str">
            <v>NHIT</v>
          </cell>
          <cell r="H11160" t="str">
            <v>IH</v>
          </cell>
        </row>
        <row r="11161">
          <cell r="A11161" t="str">
            <v>C63950JA</v>
          </cell>
          <cell r="B11161">
            <v>42185</v>
          </cell>
          <cell r="C11161" t="str">
            <v>C63950</v>
          </cell>
          <cell r="D11161" t="str">
            <v>Countryside Nursing Home Inc</v>
          </cell>
          <cell r="E11161" t="str">
            <v>MA</v>
          </cell>
          <cell r="F11161" t="str">
            <v>P1</v>
          </cell>
          <cell r="G11161" t="str">
            <v>SMALL</v>
          </cell>
          <cell r="H11161" t="str">
            <v>JA</v>
          </cell>
          <cell r="I11161" t="str">
            <v>0034342 - BRUCE CROHN LLC</v>
          </cell>
        </row>
        <row r="11162">
          <cell r="A11162" t="str">
            <v>C63952PO</v>
          </cell>
          <cell r="B11162">
            <v>42185</v>
          </cell>
          <cell r="C11162" t="str">
            <v>C63952</v>
          </cell>
          <cell r="D11162" t="str">
            <v>Kenniston Machine Company</v>
          </cell>
          <cell r="E11162" t="str">
            <v>ME</v>
          </cell>
          <cell r="F11162" t="str">
            <v>P1</v>
          </cell>
          <cell r="G11162" t="str">
            <v>SMALL</v>
          </cell>
          <cell r="H11162" t="str">
            <v>PO</v>
          </cell>
          <cell r="I11162" t="str">
            <v>0031667 - BUSINESS INSURANCE AGENCY</v>
          </cell>
        </row>
        <row r="11163">
          <cell r="A11163" t="str">
            <v>C63953IH</v>
          </cell>
          <cell r="B11163">
            <v>42185</v>
          </cell>
          <cell r="C11163" t="str">
            <v>C63953</v>
          </cell>
          <cell r="D11163" t="str">
            <v>Arundel Auto Service Inc</v>
          </cell>
          <cell r="E11163" t="str">
            <v>ME</v>
          </cell>
          <cell r="F11163" t="str">
            <v>P1</v>
          </cell>
          <cell r="G11163" t="str">
            <v>SMALL</v>
          </cell>
          <cell r="H11163" t="str">
            <v>IH</v>
          </cell>
          <cell r="I11163" t="str">
            <v>0031754 - PAQUIN &amp; CARROLL LLC</v>
          </cell>
        </row>
        <row r="11164">
          <cell r="A11164" t="str">
            <v>C63960PO</v>
          </cell>
          <cell r="B11164">
            <v>42185</v>
          </cell>
          <cell r="C11164" t="str">
            <v>C63960</v>
          </cell>
          <cell r="D11164" t="str">
            <v>NuLife Med LLC</v>
          </cell>
          <cell r="E11164" t="str">
            <v>NH</v>
          </cell>
          <cell r="F11164" t="str">
            <v>P1</v>
          </cell>
          <cell r="G11164" t="str">
            <v>CRC</v>
          </cell>
          <cell r="H11164" t="str">
            <v>PO</v>
          </cell>
          <cell r="I11164" t="str">
            <v>0032184 - PAYCHEX AGENCY INC</v>
          </cell>
        </row>
        <row r="11165">
          <cell r="A11165" t="str">
            <v>C63961IA</v>
          </cell>
          <cell r="B11165">
            <v>42185</v>
          </cell>
          <cell r="C11165" t="str">
            <v>C63961</v>
          </cell>
          <cell r="D11165" t="str">
            <v>Examity</v>
          </cell>
          <cell r="E11165" t="str">
            <v>MA</v>
          </cell>
          <cell r="F11165" t="str">
            <v>P1</v>
          </cell>
          <cell r="G11165" t="str">
            <v>SMALL</v>
          </cell>
          <cell r="H11165" t="str">
            <v>IA</v>
          </cell>
          <cell r="I11165" t="str">
            <v>0031752 - KAPLAN, ELLEN A</v>
          </cell>
        </row>
        <row r="11166">
          <cell r="A11166" t="str">
            <v>C63964JM</v>
          </cell>
          <cell r="B11166">
            <v>42185</v>
          </cell>
          <cell r="C11166" t="str">
            <v>C63964</v>
          </cell>
          <cell r="D11166" t="str">
            <v>Allen Wayside Furniture</v>
          </cell>
          <cell r="E11166" t="str">
            <v>NH</v>
          </cell>
          <cell r="F11166" t="str">
            <v>P1</v>
          </cell>
          <cell r="G11166" t="str">
            <v>SMALL</v>
          </cell>
          <cell r="H11166" t="str">
            <v>JM</v>
          </cell>
          <cell r="I11166" t="str">
            <v>0031735 - SBIA STRATEGIC BENEFIT &amp;</v>
          </cell>
        </row>
        <row r="11167">
          <cell r="A11167" t="str">
            <v>C63965PO</v>
          </cell>
          <cell r="B11167">
            <v>42185</v>
          </cell>
          <cell r="C11167" t="str">
            <v>C63965</v>
          </cell>
          <cell r="D11167" t="str">
            <v>Manufacturers Association of Maine</v>
          </cell>
          <cell r="E11167" t="str">
            <v>ME</v>
          </cell>
          <cell r="F11167" t="str">
            <v>P1</v>
          </cell>
          <cell r="G11167" t="str">
            <v>SMALL</v>
          </cell>
          <cell r="H11167" t="str">
            <v>PO</v>
          </cell>
          <cell r="I11167" t="str">
            <v>0031675 - BILODEAU INSURANCE AGENCY INC</v>
          </cell>
        </row>
        <row r="11168">
          <cell r="A11168" t="str">
            <v>C63966JM</v>
          </cell>
          <cell r="B11168">
            <v>42185</v>
          </cell>
          <cell r="C11168" t="str">
            <v>C63966</v>
          </cell>
          <cell r="D11168" t="str">
            <v>Albert P Stowe CPA PLLC</v>
          </cell>
          <cell r="E11168" t="str">
            <v>NH</v>
          </cell>
          <cell r="F11168" t="str">
            <v>P1</v>
          </cell>
          <cell r="G11168" t="str">
            <v>SMALL</v>
          </cell>
          <cell r="H11168" t="str">
            <v>JM</v>
          </cell>
          <cell r="I11168" t="str">
            <v>0031729 - PAQUIN &amp; CARROLL LLC</v>
          </cell>
        </row>
        <row r="11169">
          <cell r="A11169" t="str">
            <v>C63968JM</v>
          </cell>
          <cell r="B11169">
            <v>42185</v>
          </cell>
          <cell r="C11169" t="str">
            <v>C63968</v>
          </cell>
          <cell r="D11169" t="str">
            <v>Continental Crimping Inc</v>
          </cell>
          <cell r="E11169" t="str">
            <v>NH</v>
          </cell>
          <cell r="F11169" t="str">
            <v>P1</v>
          </cell>
          <cell r="G11169" t="str">
            <v>SMALL</v>
          </cell>
          <cell r="H11169" t="str">
            <v>JM</v>
          </cell>
          <cell r="I11169" t="str">
            <v>0031751 - PROCTOR &amp; CO INSURANCE AGENCY INC</v>
          </cell>
        </row>
        <row r="11170">
          <cell r="A11170" t="str">
            <v>C63968MI</v>
          </cell>
          <cell r="B11170">
            <v>42185</v>
          </cell>
          <cell r="C11170" t="str">
            <v>C63968</v>
          </cell>
          <cell r="D11170" t="str">
            <v>Continental Crimping Inc</v>
          </cell>
          <cell r="E11170" t="str">
            <v>NH</v>
          </cell>
          <cell r="F11170" t="str">
            <v>P1</v>
          </cell>
          <cell r="G11170" t="str">
            <v>MCARE</v>
          </cell>
          <cell r="H11170" t="str">
            <v>MI</v>
          </cell>
          <cell r="I11170" t="str">
            <v>0031751 - PROCTOR &amp; CO INSURANCE AGENCY INC</v>
          </cell>
        </row>
        <row r="11171">
          <cell r="A11171" t="str">
            <v>C63971IH</v>
          </cell>
          <cell r="B11171">
            <v>42185</v>
          </cell>
          <cell r="C11171" t="str">
            <v>C63971</v>
          </cell>
          <cell r="D11171" t="str">
            <v>BL Grant &amp; Son</v>
          </cell>
          <cell r="E11171" t="str">
            <v>ME</v>
          </cell>
          <cell r="F11171" t="str">
            <v>P1</v>
          </cell>
          <cell r="G11171" t="str">
            <v>SMALL</v>
          </cell>
          <cell r="H11171" t="str">
            <v>IH</v>
          </cell>
          <cell r="I11171" t="str">
            <v>0031672 - CROSS INSURANCE</v>
          </cell>
        </row>
        <row r="11172">
          <cell r="A11172" t="str">
            <v>C63972IH</v>
          </cell>
          <cell r="B11172">
            <v>42185</v>
          </cell>
          <cell r="C11172" t="str">
            <v>C63972</v>
          </cell>
          <cell r="D11172" t="str">
            <v>Dr Ryan Shea OD LLC</v>
          </cell>
          <cell r="E11172" t="str">
            <v>MA</v>
          </cell>
          <cell r="F11172" t="str">
            <v>P1</v>
          </cell>
          <cell r="G11172" t="str">
            <v>GPC</v>
          </cell>
          <cell r="H11172" t="str">
            <v>IH</v>
          </cell>
          <cell r="I11172" t="str">
            <v>0031748 - SPRING INSURANCE GROUP LLC</v>
          </cell>
        </row>
        <row r="11173">
          <cell r="A11173" t="str">
            <v>C63973IV</v>
          </cell>
          <cell r="B11173">
            <v>42185</v>
          </cell>
          <cell r="C11173" t="str">
            <v>C63973</v>
          </cell>
          <cell r="D11173" t="str">
            <v>Portland Safe Inc</v>
          </cell>
          <cell r="E11173" t="str">
            <v>ME</v>
          </cell>
          <cell r="F11173" t="str">
            <v>P1</v>
          </cell>
          <cell r="G11173" t="str">
            <v>SMALL</v>
          </cell>
          <cell r="H11173" t="str">
            <v>IV</v>
          </cell>
          <cell r="I11173" t="str">
            <v>0031684 - CLARK INSURANCE</v>
          </cell>
        </row>
        <row r="11174">
          <cell r="A11174" t="str">
            <v>C63974IA</v>
          </cell>
          <cell r="B11174">
            <v>42185</v>
          </cell>
          <cell r="C11174" t="str">
            <v>C63974</v>
          </cell>
          <cell r="D11174" t="str">
            <v>Good Sports Inc</v>
          </cell>
          <cell r="E11174" t="str">
            <v>MA</v>
          </cell>
          <cell r="F11174" t="str">
            <v>P1</v>
          </cell>
          <cell r="G11174" t="str">
            <v>SMALL</v>
          </cell>
          <cell r="H11174" t="str">
            <v>IA</v>
          </cell>
          <cell r="I11174" t="str">
            <v>0031702 - LUCIER, MARK B</v>
          </cell>
        </row>
        <row r="11175">
          <cell r="A11175" t="str">
            <v>C63974IH</v>
          </cell>
          <cell r="B11175">
            <v>42185</v>
          </cell>
          <cell r="C11175" t="str">
            <v>C63974</v>
          </cell>
          <cell r="D11175" t="str">
            <v>Good Sports Inc</v>
          </cell>
          <cell r="E11175" t="str">
            <v>MA</v>
          </cell>
          <cell r="F11175" t="str">
            <v>P1</v>
          </cell>
          <cell r="G11175" t="str">
            <v>SMALL</v>
          </cell>
          <cell r="H11175" t="str">
            <v>IH</v>
          </cell>
          <cell r="I11175" t="str">
            <v>0031702 - LUCIER, MARK B</v>
          </cell>
        </row>
        <row r="11176">
          <cell r="A11176" t="str">
            <v>C63975JM</v>
          </cell>
          <cell r="B11176">
            <v>42185</v>
          </cell>
          <cell r="C11176" t="str">
            <v>C63975</v>
          </cell>
          <cell r="D11176" t="str">
            <v>Ambrose Marine Construction</v>
          </cell>
          <cell r="E11176" t="str">
            <v>NH</v>
          </cell>
          <cell r="F11176" t="str">
            <v>P1</v>
          </cell>
          <cell r="G11176" t="str">
            <v>SMALL</v>
          </cell>
          <cell r="H11176" t="str">
            <v>JM</v>
          </cell>
          <cell r="I11176" t="str">
            <v>0031707 - AFFORDABLE HEALTH SOLUTIONS</v>
          </cell>
        </row>
        <row r="11177">
          <cell r="A11177" t="str">
            <v>C63978JH</v>
          </cell>
          <cell r="B11177">
            <v>42185</v>
          </cell>
          <cell r="C11177" t="str">
            <v>C63978</v>
          </cell>
          <cell r="D11177" t="str">
            <v>Neuropsychology Services PA</v>
          </cell>
          <cell r="E11177" t="str">
            <v>ME</v>
          </cell>
          <cell r="F11177" t="str">
            <v>P1</v>
          </cell>
          <cell r="G11177" t="str">
            <v>SMALL</v>
          </cell>
          <cell r="H11177" t="str">
            <v>JH</v>
          </cell>
          <cell r="I11177" t="str">
            <v>0031674 - CROSS INSURANCE</v>
          </cell>
        </row>
        <row r="11178">
          <cell r="A11178" t="str">
            <v>C63979JM</v>
          </cell>
          <cell r="B11178">
            <v>42185</v>
          </cell>
          <cell r="C11178" t="str">
            <v>C63979</v>
          </cell>
          <cell r="D11178" t="str">
            <v>Fire Alarm &amp; Safety Technologies Inc</v>
          </cell>
          <cell r="E11178" t="str">
            <v>NH</v>
          </cell>
          <cell r="F11178" t="str">
            <v>P1</v>
          </cell>
          <cell r="G11178" t="str">
            <v>SMALL</v>
          </cell>
          <cell r="H11178" t="str">
            <v>JM</v>
          </cell>
          <cell r="I11178" t="str">
            <v>0031701 - CLARK INSURANCE</v>
          </cell>
        </row>
        <row r="11179">
          <cell r="A11179" t="str">
            <v>C63979JN</v>
          </cell>
          <cell r="B11179">
            <v>42185</v>
          </cell>
          <cell r="C11179" t="str">
            <v>C63979</v>
          </cell>
          <cell r="D11179" t="str">
            <v>Fire Alarm &amp; Safety Technologies Inc</v>
          </cell>
          <cell r="E11179" t="str">
            <v>NH</v>
          </cell>
          <cell r="F11179" t="str">
            <v>P1</v>
          </cell>
          <cell r="G11179" t="str">
            <v>SMALL</v>
          </cell>
          <cell r="H11179" t="str">
            <v>JN</v>
          </cell>
          <cell r="I11179" t="str">
            <v>0031701 - CLARK INSURANCE</v>
          </cell>
        </row>
        <row r="11180">
          <cell r="A11180" t="str">
            <v>C63981IH</v>
          </cell>
          <cell r="B11180">
            <v>42185</v>
          </cell>
          <cell r="C11180" t="str">
            <v>C63981</v>
          </cell>
          <cell r="D11180" t="str">
            <v>Skins Inc</v>
          </cell>
          <cell r="E11180" t="str">
            <v>MA</v>
          </cell>
          <cell r="F11180" t="str">
            <v>P1</v>
          </cell>
          <cell r="G11180" t="str">
            <v>SMALL</v>
          </cell>
          <cell r="H11180" t="str">
            <v>IH</v>
          </cell>
          <cell r="I11180" t="str">
            <v>0031739 - UNITED BUSINESSMANS INSURANCE AGENCY</v>
          </cell>
        </row>
        <row r="11181">
          <cell r="A11181" t="str">
            <v>C63982IH</v>
          </cell>
          <cell r="B11181">
            <v>42185</v>
          </cell>
          <cell r="C11181" t="str">
            <v>C63982</v>
          </cell>
          <cell r="D11181" t="str">
            <v>Belgrille Inc</v>
          </cell>
          <cell r="E11181" t="str">
            <v>ME</v>
          </cell>
          <cell r="F11181" t="str">
            <v>P1</v>
          </cell>
          <cell r="G11181" t="str">
            <v>SMALL</v>
          </cell>
          <cell r="H11181" t="str">
            <v>IH</v>
          </cell>
          <cell r="I11181" t="str">
            <v>0031681 - BROWN &amp; BROWN OF NEW HAMPSHIRE. INC</v>
          </cell>
        </row>
        <row r="11182">
          <cell r="A11182" t="str">
            <v>C63983IV</v>
          </cell>
          <cell r="B11182">
            <v>42185</v>
          </cell>
          <cell r="C11182" t="str">
            <v>C63983</v>
          </cell>
          <cell r="D11182" t="str">
            <v>Berean Baptist Church</v>
          </cell>
          <cell r="E11182" t="str">
            <v>ME</v>
          </cell>
          <cell r="F11182" t="str">
            <v>P1</v>
          </cell>
          <cell r="G11182" t="str">
            <v>SMALL</v>
          </cell>
          <cell r="H11182" t="str">
            <v>IV</v>
          </cell>
          <cell r="I11182" t="str">
            <v>0031683 - BUSINESS INSURANCE AGENCY</v>
          </cell>
        </row>
        <row r="11183">
          <cell r="A11183" t="str">
            <v>C63984IV</v>
          </cell>
          <cell r="B11183">
            <v>42185</v>
          </cell>
          <cell r="C11183" t="str">
            <v>C63984</v>
          </cell>
          <cell r="D11183" t="str">
            <v>College Solutions Inc</v>
          </cell>
          <cell r="E11183" t="str">
            <v>ME</v>
          </cell>
          <cell r="F11183" t="str">
            <v>P1</v>
          </cell>
          <cell r="G11183" t="str">
            <v>SMALL</v>
          </cell>
          <cell r="H11183" t="str">
            <v>IV</v>
          </cell>
          <cell r="I11183" t="str">
            <v>0031742 - MARSH, CRAIG</v>
          </cell>
        </row>
        <row r="11184">
          <cell r="A11184" t="str">
            <v>C63985JM</v>
          </cell>
          <cell r="B11184">
            <v>42185</v>
          </cell>
          <cell r="C11184" t="str">
            <v>C63985</v>
          </cell>
          <cell r="D11184" t="str">
            <v>Sanmar Inc</v>
          </cell>
          <cell r="E11184" t="str">
            <v>NH</v>
          </cell>
          <cell r="F11184" t="str">
            <v>P1</v>
          </cell>
          <cell r="G11184" t="str">
            <v>SMALL</v>
          </cell>
          <cell r="H11184" t="str">
            <v>JM</v>
          </cell>
          <cell r="I11184" t="str">
            <v>0031734 - PLENTZAS, BETH A</v>
          </cell>
        </row>
        <row r="11185">
          <cell r="A11185" t="str">
            <v>C63986IH</v>
          </cell>
          <cell r="B11185">
            <v>42185</v>
          </cell>
          <cell r="C11185" t="str">
            <v>C63986</v>
          </cell>
          <cell r="D11185" t="str">
            <v>Weston Dental Specialist Group PC</v>
          </cell>
          <cell r="E11185" t="str">
            <v>MA</v>
          </cell>
          <cell r="F11185" t="str">
            <v>P1</v>
          </cell>
          <cell r="G11185" t="str">
            <v>SMALL</v>
          </cell>
          <cell r="H11185" t="str">
            <v>IH</v>
          </cell>
          <cell r="I11185" t="str">
            <v>0031749 - KAPLAN, ELLEN A</v>
          </cell>
        </row>
        <row r="11186">
          <cell r="A11186" t="str">
            <v>C63987IV</v>
          </cell>
          <cell r="B11186">
            <v>42185</v>
          </cell>
          <cell r="C11186" t="str">
            <v>C63987</v>
          </cell>
          <cell r="D11186" t="str">
            <v>Bellwether Design Technologies</v>
          </cell>
          <cell r="E11186" t="str">
            <v>ME</v>
          </cell>
          <cell r="F11186" t="str">
            <v>P1</v>
          </cell>
          <cell r="G11186" t="str">
            <v>SMALL</v>
          </cell>
          <cell r="H11186" t="str">
            <v>IV</v>
          </cell>
          <cell r="I11186" t="str">
            <v>0031671 - CLARK INSURANCE</v>
          </cell>
        </row>
        <row r="11187">
          <cell r="A11187" t="str">
            <v>C63989IA</v>
          </cell>
          <cell r="B11187">
            <v>42185</v>
          </cell>
          <cell r="C11187" t="str">
            <v>C63989</v>
          </cell>
          <cell r="D11187" t="str">
            <v>ViralGains Inc</v>
          </cell>
          <cell r="E11187" t="str">
            <v>MA</v>
          </cell>
          <cell r="F11187" t="str">
            <v>P1</v>
          </cell>
          <cell r="G11187" t="str">
            <v>SMALL</v>
          </cell>
          <cell r="H11187" t="str">
            <v>IA</v>
          </cell>
          <cell r="I11187" t="str">
            <v>0032488 - TELAMON HUMAN CAPITAL RESOURCES GROUP LLC</v>
          </cell>
        </row>
        <row r="11188">
          <cell r="A11188" t="str">
            <v>C63989IH</v>
          </cell>
          <cell r="B11188">
            <v>42185</v>
          </cell>
          <cell r="C11188" t="str">
            <v>C63989</v>
          </cell>
          <cell r="D11188" t="str">
            <v>ViralGains Inc</v>
          </cell>
          <cell r="E11188" t="str">
            <v>MA</v>
          </cell>
          <cell r="F11188" t="str">
            <v>P1</v>
          </cell>
          <cell r="G11188" t="str">
            <v>SMALL</v>
          </cell>
          <cell r="H11188" t="str">
            <v>IH</v>
          </cell>
          <cell r="I11188" t="str">
            <v>0032488 - TELAMON HUMAN CAPITAL RESOURCES GROUP LLC</v>
          </cell>
        </row>
        <row r="11189">
          <cell r="A11189" t="str">
            <v>C63990JR</v>
          </cell>
          <cell r="B11189">
            <v>42185</v>
          </cell>
          <cell r="C11189" t="str">
            <v>C63990</v>
          </cell>
          <cell r="D11189" t="str">
            <v>Bradley &amp; Faulkner PC</v>
          </cell>
          <cell r="E11189" t="str">
            <v>NH</v>
          </cell>
          <cell r="F11189" t="str">
            <v>P1</v>
          </cell>
          <cell r="G11189" t="str">
            <v>SMALL</v>
          </cell>
          <cell r="H11189" t="str">
            <v>JR</v>
          </cell>
          <cell r="I11189" t="str">
            <v>0031697 - INSURANCE PLANNING GROUP INC</v>
          </cell>
        </row>
        <row r="11190">
          <cell r="A11190" t="str">
            <v>C63993IH</v>
          </cell>
          <cell r="B11190">
            <v>42185</v>
          </cell>
          <cell r="C11190" t="str">
            <v>C63993</v>
          </cell>
          <cell r="D11190" t="str">
            <v>Mark S Rosebush DMD PC</v>
          </cell>
          <cell r="E11190" t="str">
            <v>MA</v>
          </cell>
          <cell r="F11190" t="str">
            <v>P1</v>
          </cell>
          <cell r="G11190" t="str">
            <v>GPC</v>
          </cell>
          <cell r="H11190" t="str">
            <v>IH</v>
          </cell>
          <cell r="I11190" t="str">
            <v>0031732 - SPRING INSURANCE GROUP LLC</v>
          </cell>
        </row>
        <row r="11191">
          <cell r="A11191" t="str">
            <v>C63995JR</v>
          </cell>
          <cell r="B11191">
            <v>42185</v>
          </cell>
          <cell r="C11191" t="str">
            <v>C63995</v>
          </cell>
          <cell r="D11191" t="str">
            <v>www.Piano Movers Inc.com</v>
          </cell>
          <cell r="E11191" t="str">
            <v>NH</v>
          </cell>
          <cell r="F11191" t="str">
            <v>P1</v>
          </cell>
          <cell r="G11191" t="str">
            <v>SMALL</v>
          </cell>
          <cell r="H11191" t="str">
            <v>JR</v>
          </cell>
          <cell r="I11191" t="str">
            <v>0031708 - ESP EMPLOYEE BENEFITS STATEGIES LLC</v>
          </cell>
        </row>
        <row r="11192">
          <cell r="A11192" t="str">
            <v>C63997IH</v>
          </cell>
          <cell r="B11192">
            <v>42185</v>
          </cell>
          <cell r="C11192" t="str">
            <v>C63997</v>
          </cell>
          <cell r="D11192" t="str">
            <v>Shuman &amp; Epstein LLC</v>
          </cell>
          <cell r="E11192" t="str">
            <v>MA</v>
          </cell>
          <cell r="F11192" t="str">
            <v>P1</v>
          </cell>
          <cell r="G11192" t="str">
            <v>SMALL</v>
          </cell>
          <cell r="H11192" t="str">
            <v>IH</v>
          </cell>
          <cell r="I11192" t="str">
            <v>0031705 - EASTERN BENEFITS GROUP</v>
          </cell>
        </row>
        <row r="11193">
          <cell r="A11193" t="str">
            <v>C63998IH</v>
          </cell>
          <cell r="B11193">
            <v>42185</v>
          </cell>
          <cell r="C11193" t="str">
            <v>C63998</v>
          </cell>
          <cell r="D11193" t="str">
            <v>Lim Consultants</v>
          </cell>
          <cell r="E11193" t="str">
            <v>MA</v>
          </cell>
          <cell r="F11193" t="str">
            <v>P1</v>
          </cell>
          <cell r="G11193" t="str">
            <v>SMALL</v>
          </cell>
          <cell r="H11193" t="str">
            <v>IH</v>
          </cell>
          <cell r="I11193" t="str">
            <v>0031712 - DIGITAL INSURANCE AGENCY INC</v>
          </cell>
        </row>
        <row r="11194">
          <cell r="A11194" t="str">
            <v>C64000IH</v>
          </cell>
          <cell r="B11194">
            <v>42185</v>
          </cell>
          <cell r="C11194" t="str">
            <v>C64000</v>
          </cell>
          <cell r="D11194" t="str">
            <v>John Khiel III Logging &amp; Chipping</v>
          </cell>
          <cell r="E11194" t="str">
            <v>ME</v>
          </cell>
          <cell r="F11194" t="str">
            <v>P1</v>
          </cell>
          <cell r="G11194" t="str">
            <v>SMALL</v>
          </cell>
          <cell r="H11194" t="str">
            <v>IH</v>
          </cell>
          <cell r="I11194" t="str">
            <v>0031668 - BUSINESS INSURANCE AGENCY</v>
          </cell>
        </row>
        <row r="11195">
          <cell r="A11195" t="str">
            <v>C64000PO</v>
          </cell>
          <cell r="B11195">
            <v>42185</v>
          </cell>
          <cell r="C11195" t="str">
            <v>C64000</v>
          </cell>
          <cell r="D11195" t="str">
            <v>John Khiel III Logging &amp; Chipping</v>
          </cell>
          <cell r="E11195" t="str">
            <v>ME</v>
          </cell>
          <cell r="F11195" t="str">
            <v>P1</v>
          </cell>
          <cell r="G11195" t="str">
            <v>SMALL</v>
          </cell>
          <cell r="H11195" t="str">
            <v>PO</v>
          </cell>
          <cell r="I11195" t="str">
            <v>0031668 - BUSINESS INSURANCE AGENCY</v>
          </cell>
        </row>
        <row r="11196">
          <cell r="A11196" t="str">
            <v>C64002JM</v>
          </cell>
          <cell r="B11196">
            <v>42185</v>
          </cell>
          <cell r="C11196" t="str">
            <v>C64002</v>
          </cell>
          <cell r="D11196" t="str">
            <v>Boulder Technologies LLC</v>
          </cell>
          <cell r="E11196" t="str">
            <v>NH</v>
          </cell>
          <cell r="F11196" t="str">
            <v>P1</v>
          </cell>
          <cell r="G11196" t="str">
            <v>SMALL</v>
          </cell>
          <cell r="H11196" t="str">
            <v>JM</v>
          </cell>
          <cell r="I11196" t="str">
            <v>0031728 - SPURLING INSURANCE &amp; FINANCIAL SERVICES</v>
          </cell>
        </row>
        <row r="11197">
          <cell r="A11197" t="str">
            <v>C64003JM</v>
          </cell>
          <cell r="B11197">
            <v>42185</v>
          </cell>
          <cell r="C11197" t="str">
            <v>C64003</v>
          </cell>
          <cell r="D11197" t="str">
            <v>Boudrieau Tool and Die Inc</v>
          </cell>
          <cell r="E11197" t="str">
            <v>NH</v>
          </cell>
          <cell r="F11197" t="str">
            <v>P1</v>
          </cell>
          <cell r="G11197" t="str">
            <v>SMALL</v>
          </cell>
          <cell r="H11197" t="str">
            <v>JM</v>
          </cell>
          <cell r="I11197" t="str">
            <v>0031733 - LIFETIME BENEFITS GROUP INC</v>
          </cell>
        </row>
        <row r="11198">
          <cell r="A11198" t="str">
            <v>C64004IH</v>
          </cell>
          <cell r="B11198">
            <v>42185</v>
          </cell>
          <cell r="C11198" t="str">
            <v>C64004</v>
          </cell>
          <cell r="D11198" t="str">
            <v>Plummer Funeral Home Inc</v>
          </cell>
          <cell r="E11198" t="str">
            <v>ME</v>
          </cell>
          <cell r="F11198" t="str">
            <v>P1</v>
          </cell>
          <cell r="G11198" t="str">
            <v>SMALL</v>
          </cell>
          <cell r="H11198" t="str">
            <v>IH</v>
          </cell>
          <cell r="I11198" t="str">
            <v>0031736 - PERRY, MARK</v>
          </cell>
        </row>
        <row r="11199">
          <cell r="A11199" t="str">
            <v>C64005IH</v>
          </cell>
          <cell r="B11199">
            <v>42185</v>
          </cell>
          <cell r="C11199" t="str">
            <v>C64005</v>
          </cell>
          <cell r="D11199" t="str">
            <v>The Rouillard Group Inc</v>
          </cell>
          <cell r="E11199" t="str">
            <v>ME</v>
          </cell>
          <cell r="F11199" t="str">
            <v>P1</v>
          </cell>
          <cell r="G11199" t="str">
            <v>SMALL</v>
          </cell>
          <cell r="H11199" t="str">
            <v>IH</v>
          </cell>
          <cell r="I11199" t="str">
            <v>0035335 - BUSINESS INSURANCE AGENCY</v>
          </cell>
        </row>
        <row r="11200">
          <cell r="A11200" t="str">
            <v>C64006IH</v>
          </cell>
          <cell r="B11200">
            <v>42185</v>
          </cell>
          <cell r="C11200" t="str">
            <v>C64006</v>
          </cell>
          <cell r="D11200" t="str">
            <v>Knowles Mechanical Inc</v>
          </cell>
          <cell r="E11200" t="str">
            <v>ME</v>
          </cell>
          <cell r="F11200" t="str">
            <v>P1</v>
          </cell>
          <cell r="G11200" t="str">
            <v>SMALL</v>
          </cell>
          <cell r="H11200" t="str">
            <v>IH</v>
          </cell>
          <cell r="I11200" t="str">
            <v>0031662 - BUSINESS INSURANCE AGENCY</v>
          </cell>
        </row>
        <row r="11201">
          <cell r="A11201" t="str">
            <v>C64007JH</v>
          </cell>
          <cell r="B11201">
            <v>42185</v>
          </cell>
          <cell r="C11201" t="str">
            <v>C64007</v>
          </cell>
          <cell r="D11201" t="str">
            <v>Maritime Construction &amp; Engineering LLC</v>
          </cell>
          <cell r="E11201" t="str">
            <v>ME</v>
          </cell>
          <cell r="F11201" t="str">
            <v>P1</v>
          </cell>
          <cell r="G11201" t="str">
            <v>SMALL</v>
          </cell>
          <cell r="H11201" t="str">
            <v>JH</v>
          </cell>
          <cell r="I11201" t="str">
            <v>0031686 - ALLEN FINANCIAL GROUP</v>
          </cell>
        </row>
        <row r="11202">
          <cell r="A11202" t="str">
            <v>C64008IA</v>
          </cell>
          <cell r="B11202">
            <v>42185</v>
          </cell>
          <cell r="C11202" t="str">
            <v>C64008</v>
          </cell>
          <cell r="D11202" t="str">
            <v>TapClicks</v>
          </cell>
          <cell r="E11202" t="str">
            <v>MA</v>
          </cell>
          <cell r="F11202" t="str">
            <v>P1</v>
          </cell>
          <cell r="G11202" t="str">
            <v>SMALL</v>
          </cell>
          <cell r="H11202" t="str">
            <v>IA</v>
          </cell>
          <cell r="I11202" t="str">
            <v>0031753 - PAYCHEX AGENCY INC</v>
          </cell>
        </row>
        <row r="11203">
          <cell r="A11203" t="str">
            <v>C64008IH</v>
          </cell>
          <cell r="B11203">
            <v>42185</v>
          </cell>
          <cell r="C11203" t="str">
            <v>C64008</v>
          </cell>
          <cell r="D11203" t="str">
            <v>TapClicks</v>
          </cell>
          <cell r="E11203" t="str">
            <v>MA</v>
          </cell>
          <cell r="F11203" t="str">
            <v>P1</v>
          </cell>
          <cell r="G11203" t="str">
            <v>SMALL</v>
          </cell>
          <cell r="H11203" t="str">
            <v>IH</v>
          </cell>
          <cell r="I11203" t="str">
            <v>0031753 - PAYCHEX AGENCY INC</v>
          </cell>
        </row>
        <row r="11204">
          <cell r="A11204" t="str">
            <v>C64009PO</v>
          </cell>
          <cell r="B11204">
            <v>42185</v>
          </cell>
          <cell r="C11204" t="str">
            <v>C64009</v>
          </cell>
          <cell r="D11204" t="str">
            <v>Northern Benefits of Maine, LLC</v>
          </cell>
          <cell r="E11204" t="str">
            <v>ME</v>
          </cell>
          <cell r="F11204" t="str">
            <v>P1</v>
          </cell>
          <cell r="G11204" t="str">
            <v>SMALL</v>
          </cell>
          <cell r="H11204" t="str">
            <v>PO</v>
          </cell>
          <cell r="I11204" t="str">
            <v>0031740 - NORTHERN BENEFITS OF MAINE LLC</v>
          </cell>
        </row>
        <row r="11205">
          <cell r="A11205" t="str">
            <v>C64010JH</v>
          </cell>
          <cell r="B11205">
            <v>42185</v>
          </cell>
          <cell r="C11205" t="str">
            <v>C64010</v>
          </cell>
          <cell r="D11205" t="str">
            <v>Intellitech Corp</v>
          </cell>
          <cell r="E11205" t="str">
            <v>NH</v>
          </cell>
          <cell r="F11205" t="str">
            <v>P1</v>
          </cell>
          <cell r="G11205" t="str">
            <v>SMALL</v>
          </cell>
          <cell r="H11205" t="str">
            <v>JH</v>
          </cell>
          <cell r="I11205" t="str">
            <v>0031704 - AFFORDABLE HEALTH SOLUTIONS</v>
          </cell>
        </row>
        <row r="11206">
          <cell r="A11206" t="str">
            <v>C64010JM</v>
          </cell>
          <cell r="B11206">
            <v>42185</v>
          </cell>
          <cell r="C11206" t="str">
            <v>C64010</v>
          </cell>
          <cell r="D11206" t="str">
            <v>Intellitech Corp</v>
          </cell>
          <cell r="E11206" t="str">
            <v>NH</v>
          </cell>
          <cell r="F11206" t="str">
            <v>P1</v>
          </cell>
          <cell r="G11206" t="str">
            <v>SMALL</v>
          </cell>
          <cell r="H11206" t="str">
            <v>JM</v>
          </cell>
          <cell r="I11206" t="str">
            <v>0031704 - AFFORDABLE HEALTH SOLUTIONS</v>
          </cell>
        </row>
        <row r="11207">
          <cell r="A11207" t="str">
            <v>C64010JN</v>
          </cell>
          <cell r="B11207">
            <v>42185</v>
          </cell>
          <cell r="C11207" t="str">
            <v>C64010</v>
          </cell>
          <cell r="D11207" t="str">
            <v>Intellitech Corp</v>
          </cell>
          <cell r="E11207" t="str">
            <v>NH</v>
          </cell>
          <cell r="F11207" t="str">
            <v>P1</v>
          </cell>
          <cell r="G11207" t="str">
            <v>SMALL</v>
          </cell>
          <cell r="H11207" t="str">
            <v>JN</v>
          </cell>
          <cell r="I11207" t="str">
            <v>0031704 - AFFORDABLE HEALTH SOLUTIONS</v>
          </cell>
        </row>
        <row r="11208">
          <cell r="A11208" t="str">
            <v>C64011JM</v>
          </cell>
          <cell r="B11208">
            <v>42185</v>
          </cell>
          <cell r="C11208" t="str">
            <v>C64011</v>
          </cell>
          <cell r="D11208" t="str">
            <v>Wilson Bush Durkin &amp; Keefe</v>
          </cell>
          <cell r="E11208" t="str">
            <v>NH</v>
          </cell>
          <cell r="F11208" t="str">
            <v>P1</v>
          </cell>
          <cell r="G11208" t="str">
            <v>SMALL</v>
          </cell>
          <cell r="H11208" t="str">
            <v>JM</v>
          </cell>
          <cell r="I11208" t="str">
            <v>0031755 - NEW ENGLAND EMPLOYEE BENEFITS COUNCIL</v>
          </cell>
        </row>
        <row r="11209">
          <cell r="A11209" t="str">
            <v>C64012IV</v>
          </cell>
          <cell r="B11209">
            <v>42185</v>
          </cell>
          <cell r="C11209" t="str">
            <v>C64012</v>
          </cell>
          <cell r="D11209" t="str">
            <v>Estate of John Quirk</v>
          </cell>
          <cell r="E11209" t="str">
            <v>ME</v>
          </cell>
          <cell r="F11209" t="str">
            <v>P1</v>
          </cell>
          <cell r="G11209" t="str">
            <v>SMALL</v>
          </cell>
          <cell r="H11209" t="str">
            <v>IV</v>
          </cell>
          <cell r="I11209" t="str">
            <v>0032026 - CORE BENEFITS GROUP INC</v>
          </cell>
        </row>
        <row r="11210">
          <cell r="A11210" t="str">
            <v>C64017IH</v>
          </cell>
          <cell r="B11210">
            <v>42185</v>
          </cell>
          <cell r="C11210" t="str">
            <v>C64017</v>
          </cell>
          <cell r="D11210" t="str">
            <v>T K Machining Inc</v>
          </cell>
          <cell r="E11210" t="str">
            <v>ME</v>
          </cell>
          <cell r="F11210" t="str">
            <v>P1</v>
          </cell>
          <cell r="G11210" t="str">
            <v>SMALL</v>
          </cell>
          <cell r="H11210" t="str">
            <v>IH</v>
          </cell>
          <cell r="I11210" t="str">
            <v>0031673 - HIRST ASSOCIATES</v>
          </cell>
        </row>
        <row r="11211">
          <cell r="A11211" t="str">
            <v>C64018IH</v>
          </cell>
          <cell r="B11211">
            <v>42185</v>
          </cell>
          <cell r="C11211" t="str">
            <v>C64018</v>
          </cell>
          <cell r="D11211" t="str">
            <v>Merritt Associates PA</v>
          </cell>
          <cell r="E11211" t="str">
            <v>ME</v>
          </cell>
          <cell r="F11211" t="str">
            <v>P1</v>
          </cell>
          <cell r="G11211" t="str">
            <v>SMALL</v>
          </cell>
          <cell r="H11211" t="str">
            <v>IH</v>
          </cell>
          <cell r="I11211" t="str">
            <v>0031685 - CROSS INSURANCE</v>
          </cell>
        </row>
        <row r="11212">
          <cell r="A11212" t="str">
            <v>C64019IH</v>
          </cell>
          <cell r="B11212">
            <v>42185</v>
          </cell>
          <cell r="C11212" t="str">
            <v>C64019</v>
          </cell>
          <cell r="D11212" t="str">
            <v>ICON Connections Inc</v>
          </cell>
          <cell r="E11212" t="str">
            <v>ME</v>
          </cell>
          <cell r="F11212" t="str">
            <v>P1</v>
          </cell>
          <cell r="G11212" t="str">
            <v>SMALL</v>
          </cell>
          <cell r="H11212" t="str">
            <v>IH</v>
          </cell>
          <cell r="I11212" t="str">
            <v>0031759 - NORTHERN BENEFITS OF MAINE LLC</v>
          </cell>
        </row>
        <row r="11213">
          <cell r="A11213" t="str">
            <v>C64020IH</v>
          </cell>
          <cell r="B11213">
            <v>42185</v>
          </cell>
          <cell r="C11213" t="str">
            <v>C64020</v>
          </cell>
          <cell r="D11213" t="str">
            <v>UGSOA - Local 273</v>
          </cell>
          <cell r="E11213" t="str">
            <v>MA</v>
          </cell>
          <cell r="F11213" t="str">
            <v>P1</v>
          </cell>
          <cell r="G11213" t="str">
            <v>CRC</v>
          </cell>
          <cell r="H11213" t="str">
            <v>IH</v>
          </cell>
          <cell r="I11213" t="str">
            <v>0031836 - BENEFIT SOURCE INC</v>
          </cell>
        </row>
        <row r="11214">
          <cell r="A11214" t="str">
            <v>C64022JM</v>
          </cell>
          <cell r="B11214">
            <v>42185</v>
          </cell>
          <cell r="C11214" t="str">
            <v>C64022</v>
          </cell>
          <cell r="D11214" t="str">
            <v>Glover Construction Inc</v>
          </cell>
          <cell r="E11214" t="str">
            <v>NH</v>
          </cell>
          <cell r="F11214" t="str">
            <v>P1</v>
          </cell>
          <cell r="G11214" t="str">
            <v>SMALL</v>
          </cell>
          <cell r="H11214" t="str">
            <v>JM</v>
          </cell>
          <cell r="I11214" t="str">
            <v>0031706 - AMADIO, WALTER</v>
          </cell>
        </row>
        <row r="11215">
          <cell r="A11215" t="str">
            <v>C64025JH</v>
          </cell>
          <cell r="B11215">
            <v>42185</v>
          </cell>
          <cell r="C11215" t="str">
            <v>C64025</v>
          </cell>
          <cell r="D11215" t="str">
            <v>EL Vining &amp; Sons Inc</v>
          </cell>
          <cell r="E11215" t="str">
            <v>ME</v>
          </cell>
          <cell r="F11215" t="str">
            <v>P1</v>
          </cell>
          <cell r="G11215" t="str">
            <v>SMALL</v>
          </cell>
          <cell r="H11215" t="str">
            <v>JH</v>
          </cell>
          <cell r="I11215" t="str">
            <v>0031756 - KYES AGENCY</v>
          </cell>
        </row>
        <row r="11216">
          <cell r="A11216" t="str">
            <v>C64026IV</v>
          </cell>
          <cell r="B11216">
            <v>42185</v>
          </cell>
          <cell r="C11216" t="str">
            <v>C64026</v>
          </cell>
          <cell r="D11216" t="str">
            <v>Nelson &amp; Wright Inc</v>
          </cell>
          <cell r="E11216" t="str">
            <v>ME</v>
          </cell>
          <cell r="F11216" t="str">
            <v>P1</v>
          </cell>
          <cell r="G11216" t="str">
            <v>SMALL</v>
          </cell>
          <cell r="H11216" t="str">
            <v>IV</v>
          </cell>
          <cell r="I11216" t="str">
            <v>0032402 - CORE BENEFITS GROUP INC</v>
          </cell>
        </row>
        <row r="11217">
          <cell r="A11217" t="str">
            <v>C64029JM</v>
          </cell>
          <cell r="B11217">
            <v>42185</v>
          </cell>
          <cell r="C11217" t="str">
            <v>C64029</v>
          </cell>
          <cell r="D11217" t="str">
            <v>Sublime Restorations Inc</v>
          </cell>
          <cell r="E11217" t="str">
            <v>NH</v>
          </cell>
          <cell r="F11217" t="str">
            <v>P1</v>
          </cell>
          <cell r="G11217" t="str">
            <v>SMALL</v>
          </cell>
          <cell r="H11217" t="str">
            <v>JM</v>
          </cell>
          <cell r="I11217" t="str">
            <v>0031744 - UNITED BUSINESSMANS INSURANCE AGENCY</v>
          </cell>
        </row>
        <row r="11218">
          <cell r="A11218" t="str">
            <v>C64031IV</v>
          </cell>
          <cell r="B11218">
            <v>42185</v>
          </cell>
          <cell r="C11218" t="str">
            <v>C64031</v>
          </cell>
          <cell r="D11218" t="str">
            <v>Lander Group</v>
          </cell>
          <cell r="E11218" t="str">
            <v>ME</v>
          </cell>
          <cell r="F11218" t="str">
            <v>P1</v>
          </cell>
          <cell r="G11218" t="str">
            <v>SMALL</v>
          </cell>
          <cell r="H11218" t="str">
            <v>IV</v>
          </cell>
          <cell r="I11218" t="str">
            <v>0031678 - CROSS INSURANCE</v>
          </cell>
        </row>
        <row r="11219">
          <cell r="A11219" t="str">
            <v>C64032IV</v>
          </cell>
          <cell r="B11219">
            <v>42185</v>
          </cell>
          <cell r="C11219" t="str">
            <v>C64032</v>
          </cell>
          <cell r="D11219" t="str">
            <v>Kennebec County Urology</v>
          </cell>
          <cell r="E11219" t="str">
            <v>ME</v>
          </cell>
          <cell r="F11219" t="str">
            <v>P1</v>
          </cell>
          <cell r="G11219" t="str">
            <v>SMALL</v>
          </cell>
          <cell r="H11219" t="str">
            <v>IV</v>
          </cell>
          <cell r="I11219" t="str">
            <v>0031680 - HEALEY &amp; ASSOCIATES INC</v>
          </cell>
        </row>
        <row r="11220">
          <cell r="A11220" t="str">
            <v>C64033JH</v>
          </cell>
          <cell r="B11220">
            <v>42185</v>
          </cell>
          <cell r="C11220" t="str">
            <v>C64033</v>
          </cell>
          <cell r="D11220" t="str">
            <v>Harris Management Inc</v>
          </cell>
          <cell r="E11220" t="str">
            <v>ME</v>
          </cell>
          <cell r="F11220" t="str">
            <v>P1</v>
          </cell>
          <cell r="G11220" t="str">
            <v>SMALL</v>
          </cell>
          <cell r="H11220" t="str">
            <v>JH</v>
          </cell>
          <cell r="I11220" t="str">
            <v>0035669 - BUSINESS INSURANCE AGENCY</v>
          </cell>
        </row>
        <row r="11221">
          <cell r="A11221" t="str">
            <v>C64041IH</v>
          </cell>
          <cell r="B11221">
            <v>42185</v>
          </cell>
          <cell r="C11221" t="str">
            <v>C64041</v>
          </cell>
          <cell r="D11221" t="str">
            <v>Townsend Dental Group</v>
          </cell>
          <cell r="E11221" t="str">
            <v>MA</v>
          </cell>
          <cell r="F11221" t="str">
            <v>P1</v>
          </cell>
          <cell r="G11221" t="str">
            <v>GPC</v>
          </cell>
          <cell r="H11221" t="str">
            <v>IH</v>
          </cell>
          <cell r="I11221" t="str">
            <v>0031745 - SPRING INSURANCE GROUP LLC</v>
          </cell>
        </row>
        <row r="11222">
          <cell r="A11222" t="str">
            <v>C64042JM</v>
          </cell>
          <cell r="B11222">
            <v>42185</v>
          </cell>
          <cell r="C11222" t="str">
            <v>C64042</v>
          </cell>
          <cell r="D11222" t="str">
            <v>Eeskay NH Inc</v>
          </cell>
          <cell r="E11222" t="str">
            <v>NH</v>
          </cell>
          <cell r="F11222" t="str">
            <v>P1</v>
          </cell>
          <cell r="G11222" t="str">
            <v>SMALL</v>
          </cell>
          <cell r="H11222" t="str">
            <v>JM</v>
          </cell>
          <cell r="I11222" t="str">
            <v>0035336 - RSC INSURANCE BROKERAGE INC</v>
          </cell>
        </row>
        <row r="11223">
          <cell r="A11223" t="str">
            <v>C64043JM</v>
          </cell>
          <cell r="B11223">
            <v>42185</v>
          </cell>
          <cell r="C11223" t="str">
            <v>C64043</v>
          </cell>
          <cell r="D11223" t="str">
            <v>The Electric Barn</v>
          </cell>
          <cell r="E11223" t="str">
            <v>NH</v>
          </cell>
          <cell r="F11223" t="str">
            <v>P1</v>
          </cell>
          <cell r="G11223" t="str">
            <v>SMALL</v>
          </cell>
          <cell r="H11223" t="str">
            <v>JM</v>
          </cell>
          <cell r="I11223" t="str">
            <v>0031738 - SBIA STRATEGIC BENEFIT &amp;</v>
          </cell>
        </row>
        <row r="11224">
          <cell r="A11224" t="str">
            <v>C64044JM</v>
          </cell>
          <cell r="B11224">
            <v>42185</v>
          </cell>
          <cell r="C11224" t="str">
            <v>C64044</v>
          </cell>
          <cell r="D11224" t="str">
            <v>Flightspares LLC</v>
          </cell>
          <cell r="E11224" t="str">
            <v>NH</v>
          </cell>
          <cell r="F11224" t="str">
            <v>P1</v>
          </cell>
          <cell r="G11224" t="str">
            <v>SMALL</v>
          </cell>
          <cell r="H11224" t="str">
            <v>JM</v>
          </cell>
          <cell r="I11224" t="str">
            <v>0031964 - BEACON INTEGRATED RESOURCES</v>
          </cell>
        </row>
        <row r="11225">
          <cell r="A11225" t="str">
            <v>C64045JM</v>
          </cell>
          <cell r="B11225">
            <v>42185</v>
          </cell>
          <cell r="C11225" t="str">
            <v>C64045</v>
          </cell>
          <cell r="D11225" t="str">
            <v>York Building &amp; Remodeling LLC</v>
          </cell>
          <cell r="E11225" t="str">
            <v>NH</v>
          </cell>
          <cell r="F11225" t="str">
            <v>P1</v>
          </cell>
          <cell r="G11225" t="str">
            <v>SMALL</v>
          </cell>
          <cell r="H11225" t="str">
            <v>JM</v>
          </cell>
          <cell r="I11225" t="str">
            <v>0031848 - GRANITE GROUP BENEFITS LLC</v>
          </cell>
        </row>
        <row r="11226">
          <cell r="A11226" t="str">
            <v>C64049IV</v>
          </cell>
          <cell r="B11226">
            <v>42185</v>
          </cell>
          <cell r="C11226" t="str">
            <v>C64049</v>
          </cell>
          <cell r="D11226" t="str">
            <v>Norton Asset Management Inc</v>
          </cell>
          <cell r="E11226" t="str">
            <v>NH</v>
          </cell>
          <cell r="F11226" t="str">
            <v>P1</v>
          </cell>
          <cell r="G11226" t="str">
            <v>SMALL</v>
          </cell>
          <cell r="H11226" t="str">
            <v>IV</v>
          </cell>
          <cell r="I11226" t="str">
            <v>0031926 - DAVIS, LEROY WILLIAM</v>
          </cell>
        </row>
        <row r="11227">
          <cell r="A11227" t="str">
            <v>C64050IV</v>
          </cell>
          <cell r="B11227">
            <v>42185</v>
          </cell>
          <cell r="C11227" t="str">
            <v>C64050</v>
          </cell>
          <cell r="D11227" t="str">
            <v>Losi Construction Inc</v>
          </cell>
          <cell r="E11227" t="str">
            <v>NH</v>
          </cell>
          <cell r="F11227" t="str">
            <v>P1</v>
          </cell>
          <cell r="G11227" t="str">
            <v>SMALL</v>
          </cell>
          <cell r="H11227" t="str">
            <v>IV</v>
          </cell>
          <cell r="I11227" t="str">
            <v>0031967 - CROSS INSURANCE - MANCHESTER</v>
          </cell>
        </row>
        <row r="11228">
          <cell r="A11228" t="str">
            <v>C64051IH</v>
          </cell>
          <cell r="B11228">
            <v>42185</v>
          </cell>
          <cell r="C11228" t="str">
            <v>C64051</v>
          </cell>
          <cell r="D11228" t="str">
            <v>Atlantic Construction Services</v>
          </cell>
          <cell r="E11228" t="str">
            <v>ME</v>
          </cell>
          <cell r="F11228" t="str">
            <v>P1</v>
          </cell>
          <cell r="G11228" t="str">
            <v>SMALL</v>
          </cell>
          <cell r="H11228" t="str">
            <v>IH</v>
          </cell>
          <cell r="I11228" t="str">
            <v>0035328 - BUSINESS INSURANCE AGENCY</v>
          </cell>
        </row>
        <row r="11229">
          <cell r="A11229" t="str">
            <v>C64051IV</v>
          </cell>
          <cell r="B11229">
            <v>42185</v>
          </cell>
          <cell r="C11229" t="str">
            <v>C64051</v>
          </cell>
          <cell r="D11229" t="str">
            <v>Atlantic Construction Services</v>
          </cell>
          <cell r="E11229" t="str">
            <v>ME</v>
          </cell>
          <cell r="F11229" t="str">
            <v>P1</v>
          </cell>
          <cell r="G11229" t="str">
            <v>SMALL</v>
          </cell>
          <cell r="H11229" t="str">
            <v>IV</v>
          </cell>
          <cell r="I11229" t="str">
            <v>0035328 - BUSINESS INSURANCE AGENCY</v>
          </cell>
        </row>
        <row r="11230">
          <cell r="A11230" t="str">
            <v>C64052JH</v>
          </cell>
          <cell r="B11230">
            <v>42185</v>
          </cell>
          <cell r="C11230" t="str">
            <v>C64052</v>
          </cell>
          <cell r="D11230" t="str">
            <v>White Birch Builders Inc</v>
          </cell>
          <cell r="E11230" t="str">
            <v>NH</v>
          </cell>
          <cell r="F11230" t="str">
            <v>P1</v>
          </cell>
          <cell r="G11230" t="str">
            <v>SMALL</v>
          </cell>
          <cell r="H11230" t="str">
            <v>JH</v>
          </cell>
          <cell r="I11230" t="str">
            <v>0031968 - NIBRI BENEFIT SERVICES INC</v>
          </cell>
        </row>
        <row r="11231">
          <cell r="A11231" t="str">
            <v>C64052JM</v>
          </cell>
          <cell r="B11231">
            <v>42185</v>
          </cell>
          <cell r="C11231" t="str">
            <v>C64052</v>
          </cell>
          <cell r="D11231" t="str">
            <v>White Birch Builders Inc</v>
          </cell>
          <cell r="E11231" t="str">
            <v>NH</v>
          </cell>
          <cell r="F11231" t="str">
            <v>P1</v>
          </cell>
          <cell r="G11231" t="str">
            <v>SMALL</v>
          </cell>
          <cell r="H11231" t="str">
            <v>JM</v>
          </cell>
          <cell r="I11231" t="str">
            <v>0031968 - NIBRI BENEFIT SERVICES INC</v>
          </cell>
        </row>
        <row r="11232">
          <cell r="A11232" t="str">
            <v>C64054JA</v>
          </cell>
          <cell r="B11232">
            <v>42185</v>
          </cell>
          <cell r="C11232" t="str">
            <v>C64054</v>
          </cell>
          <cell r="D11232" t="str">
            <v>Dr David Wald DMD</v>
          </cell>
          <cell r="E11232" t="str">
            <v>MA</v>
          </cell>
          <cell r="F11232" t="str">
            <v>P1</v>
          </cell>
          <cell r="G11232" t="str">
            <v>GPC</v>
          </cell>
          <cell r="H11232" t="str">
            <v>JA</v>
          </cell>
          <cell r="I11232" t="str">
            <v>0031965 - SPRING INSURANCE GROUP LLC</v>
          </cell>
        </row>
        <row r="11233">
          <cell r="A11233" t="str">
            <v>C64055IH</v>
          </cell>
          <cell r="B11233">
            <v>42185</v>
          </cell>
          <cell r="C11233" t="str">
            <v>C64055</v>
          </cell>
          <cell r="D11233" t="str">
            <v>EdTechTeacher Inc</v>
          </cell>
          <cell r="E11233" t="str">
            <v>MA</v>
          </cell>
          <cell r="F11233" t="str">
            <v>P1</v>
          </cell>
          <cell r="G11233" t="str">
            <v>SMALL</v>
          </cell>
          <cell r="H11233" t="str">
            <v>IH</v>
          </cell>
          <cell r="I11233" t="str">
            <v>0031711 - DIGITAL INSURANCE AGENCY INC</v>
          </cell>
        </row>
        <row r="11234">
          <cell r="A11234" t="str">
            <v>C64057JH</v>
          </cell>
          <cell r="B11234">
            <v>42185</v>
          </cell>
          <cell r="C11234" t="str">
            <v>C64057</v>
          </cell>
          <cell r="D11234" t="str">
            <v>Human Resource Partners LLC</v>
          </cell>
          <cell r="E11234" t="str">
            <v>NH</v>
          </cell>
          <cell r="F11234" t="str">
            <v>P1</v>
          </cell>
          <cell r="G11234" t="str">
            <v>SMALL</v>
          </cell>
          <cell r="H11234" t="str">
            <v>JH</v>
          </cell>
          <cell r="I11234" t="str">
            <v>0031940 - AFFORDABLE HEALTH SOLUTIONS</v>
          </cell>
        </row>
        <row r="11235">
          <cell r="A11235" t="str">
            <v>C64058IH</v>
          </cell>
          <cell r="B11235">
            <v>42185</v>
          </cell>
          <cell r="C11235" t="str">
            <v>C64058</v>
          </cell>
          <cell r="D11235" t="str">
            <v>John D Crafts Inc</v>
          </cell>
          <cell r="E11235" t="str">
            <v>ME</v>
          </cell>
          <cell r="F11235" t="str">
            <v>P1</v>
          </cell>
          <cell r="G11235" t="str">
            <v>SMALL</v>
          </cell>
          <cell r="H11235" t="str">
            <v>IH</v>
          </cell>
          <cell r="I11235" t="str">
            <v>0031952 - POIRIER, MARC R</v>
          </cell>
        </row>
        <row r="11236">
          <cell r="A11236" t="str">
            <v>C64059JH</v>
          </cell>
          <cell r="B11236">
            <v>42185</v>
          </cell>
          <cell r="C11236" t="str">
            <v>C64059</v>
          </cell>
          <cell r="D11236" t="str">
            <v>Seacoast Tree Care LLC</v>
          </cell>
          <cell r="E11236" t="str">
            <v>NH</v>
          </cell>
          <cell r="F11236" t="str">
            <v>P1</v>
          </cell>
          <cell r="G11236" t="str">
            <v>SMALL</v>
          </cell>
          <cell r="H11236" t="str">
            <v>JH</v>
          </cell>
          <cell r="I11236" t="str">
            <v>0031925 - AFFORDABLE HEALTH SOLUTIONS</v>
          </cell>
        </row>
        <row r="11237">
          <cell r="A11237" t="str">
            <v>C64059JM</v>
          </cell>
          <cell r="B11237">
            <v>42185</v>
          </cell>
          <cell r="C11237" t="str">
            <v>C64059</v>
          </cell>
          <cell r="D11237" t="str">
            <v>Seacoast Tree Care LLC</v>
          </cell>
          <cell r="E11237" t="str">
            <v>NH</v>
          </cell>
          <cell r="F11237" t="str">
            <v>P1</v>
          </cell>
          <cell r="G11237" t="str">
            <v>SMALL</v>
          </cell>
          <cell r="H11237" t="str">
            <v>JM</v>
          </cell>
          <cell r="I11237" t="str">
            <v>0031925 - AFFORDABLE HEALTH SOLUTIONS</v>
          </cell>
        </row>
        <row r="11238">
          <cell r="A11238" t="str">
            <v>C64061JM</v>
          </cell>
          <cell r="B11238">
            <v>42185</v>
          </cell>
          <cell r="C11238" t="str">
            <v>C64061</v>
          </cell>
          <cell r="D11238" t="str">
            <v>New Hampshire Republican State Committee</v>
          </cell>
          <cell r="E11238" t="str">
            <v>NH</v>
          </cell>
          <cell r="F11238" t="str">
            <v>P1</v>
          </cell>
          <cell r="G11238" t="str">
            <v>SMALL</v>
          </cell>
          <cell r="H11238" t="str">
            <v>JM</v>
          </cell>
          <cell r="I11238" t="str">
            <v>0031939 - BERGERON, JULIANA T</v>
          </cell>
        </row>
        <row r="11239">
          <cell r="A11239" t="str">
            <v>C64062IH</v>
          </cell>
          <cell r="B11239">
            <v>42185</v>
          </cell>
          <cell r="C11239" t="str">
            <v>C64062</v>
          </cell>
          <cell r="D11239" t="str">
            <v>Habitat for Humanity Metrowest/Greater Worcester</v>
          </cell>
          <cell r="E11239" t="str">
            <v>MA</v>
          </cell>
          <cell r="F11239" t="str">
            <v>P1</v>
          </cell>
          <cell r="G11239" t="str">
            <v>SMALL</v>
          </cell>
          <cell r="H11239" t="str">
            <v>IH</v>
          </cell>
          <cell r="I11239" t="str">
            <v>0035237 - RSC INSURANCE BROKERAGE INC</v>
          </cell>
        </row>
        <row r="11240">
          <cell r="A11240" t="str">
            <v>C64063JM</v>
          </cell>
          <cell r="B11240">
            <v>42185</v>
          </cell>
          <cell r="C11240" t="str">
            <v>C64063</v>
          </cell>
          <cell r="D11240" t="str">
            <v>Bussiere Law</v>
          </cell>
          <cell r="E11240" t="str">
            <v>NH</v>
          </cell>
          <cell r="F11240" t="str">
            <v>P1</v>
          </cell>
          <cell r="G11240" t="str">
            <v>SMALL</v>
          </cell>
          <cell r="H11240" t="str">
            <v>JM</v>
          </cell>
          <cell r="I11240" t="str">
            <v>0031942 - CROSS INSURANCE - MANCHESTER</v>
          </cell>
        </row>
        <row r="11241">
          <cell r="A11241" t="str">
            <v>C64064JM</v>
          </cell>
          <cell r="B11241">
            <v>42185</v>
          </cell>
          <cell r="C11241" t="str">
            <v>C64064</v>
          </cell>
          <cell r="D11241" t="str">
            <v>John Tatone DC</v>
          </cell>
          <cell r="E11241" t="str">
            <v>NH</v>
          </cell>
          <cell r="F11241" t="str">
            <v>P1</v>
          </cell>
          <cell r="G11241" t="str">
            <v>SMALL</v>
          </cell>
          <cell r="H11241" t="str">
            <v>JM</v>
          </cell>
          <cell r="I11241" t="str">
            <v>0031969 - NIBRI BENEFIT SERVICES INC</v>
          </cell>
        </row>
        <row r="11242">
          <cell r="A11242" t="str">
            <v>C64065IV</v>
          </cell>
          <cell r="B11242">
            <v>42185</v>
          </cell>
          <cell r="C11242" t="str">
            <v>C64065</v>
          </cell>
          <cell r="D11242" t="str">
            <v>McLane Research Laboratories</v>
          </cell>
          <cell r="E11242" t="str">
            <v>MA</v>
          </cell>
          <cell r="F11242" t="str">
            <v>P1</v>
          </cell>
          <cell r="G11242" t="str">
            <v>SMALL</v>
          </cell>
          <cell r="H11242" t="str">
            <v>IV</v>
          </cell>
          <cell r="I11242" t="str">
            <v>0031866 - GREGORY, ROBERT W</v>
          </cell>
        </row>
        <row r="11243">
          <cell r="A11243" t="str">
            <v>C64067JM</v>
          </cell>
          <cell r="B11243">
            <v>42185</v>
          </cell>
          <cell r="C11243" t="str">
            <v>C64067</v>
          </cell>
          <cell r="D11243" t="str">
            <v>Seedlings Early Learning Center</v>
          </cell>
          <cell r="E11243" t="str">
            <v>NH</v>
          </cell>
          <cell r="F11243" t="str">
            <v>P1</v>
          </cell>
          <cell r="G11243" t="str">
            <v>SMALL</v>
          </cell>
          <cell r="H11243" t="str">
            <v>JM</v>
          </cell>
          <cell r="I11243" t="str">
            <v>0031958 - NIBRI BENEFIT SERVICES INC</v>
          </cell>
        </row>
        <row r="11244">
          <cell r="A11244" t="str">
            <v>C64070JM</v>
          </cell>
          <cell r="B11244">
            <v>42185</v>
          </cell>
          <cell r="C11244" t="str">
            <v>C64070</v>
          </cell>
          <cell r="D11244" t="str">
            <v>Vento Enterprises LLC</v>
          </cell>
          <cell r="E11244" t="str">
            <v>NH</v>
          </cell>
          <cell r="F11244" t="str">
            <v>P1</v>
          </cell>
          <cell r="G11244" t="str">
            <v>SMALL</v>
          </cell>
          <cell r="H11244" t="str">
            <v>JM</v>
          </cell>
          <cell r="I11244" t="str">
            <v>0031972 - BLAISDELL, GEORGE</v>
          </cell>
        </row>
        <row r="11245">
          <cell r="A11245" t="str">
            <v>C64072JM</v>
          </cell>
          <cell r="B11245">
            <v>42185</v>
          </cell>
          <cell r="C11245" t="str">
            <v>C64072</v>
          </cell>
          <cell r="D11245" t="str">
            <v>J&amp;B Enterprises Inc</v>
          </cell>
          <cell r="E11245" t="str">
            <v>NH</v>
          </cell>
          <cell r="F11245" t="str">
            <v>P1</v>
          </cell>
          <cell r="G11245" t="str">
            <v>SMALL</v>
          </cell>
          <cell r="H11245" t="str">
            <v>JM</v>
          </cell>
          <cell r="I11245" t="str">
            <v>0031850 - MELCHER &amp; PRESCOTT AGENCY INC</v>
          </cell>
        </row>
        <row r="11246">
          <cell r="A11246" t="str">
            <v>C64073IA</v>
          </cell>
          <cell r="B11246">
            <v>42185</v>
          </cell>
          <cell r="C11246" t="str">
            <v>C64073</v>
          </cell>
          <cell r="D11246" t="str">
            <v>Sourcing Unlimited Inc</v>
          </cell>
          <cell r="E11246" t="str">
            <v>MA</v>
          </cell>
          <cell r="F11246" t="str">
            <v>P1</v>
          </cell>
          <cell r="G11246" t="str">
            <v>SMALL</v>
          </cell>
          <cell r="H11246" t="str">
            <v>IA</v>
          </cell>
          <cell r="I11246" t="str">
            <v>0031962 - PAYCHEX AGENCY INC</v>
          </cell>
        </row>
        <row r="11247">
          <cell r="A11247" t="str">
            <v>C64074JH</v>
          </cell>
          <cell r="B11247">
            <v>42185</v>
          </cell>
          <cell r="C11247" t="str">
            <v>C64074</v>
          </cell>
          <cell r="D11247" t="str">
            <v>Flood Brothers LLC</v>
          </cell>
          <cell r="E11247" t="str">
            <v>ME</v>
          </cell>
          <cell r="F11247" t="str">
            <v>P1</v>
          </cell>
          <cell r="G11247" t="str">
            <v>SMALL</v>
          </cell>
          <cell r="H11247" t="str">
            <v>JH</v>
          </cell>
          <cell r="I11247" t="str">
            <v>0031893 - KYES AGENCY</v>
          </cell>
        </row>
        <row r="11248">
          <cell r="A11248" t="str">
            <v>C64075IH</v>
          </cell>
          <cell r="B11248">
            <v>42185</v>
          </cell>
          <cell r="C11248" t="str">
            <v>C64075</v>
          </cell>
          <cell r="D11248" t="str">
            <v>Nookie LLC</v>
          </cell>
          <cell r="E11248" t="str">
            <v>MA</v>
          </cell>
          <cell r="F11248" t="str">
            <v>P1</v>
          </cell>
          <cell r="G11248" t="str">
            <v>SMALL</v>
          </cell>
          <cell r="H11248" t="str">
            <v>IH</v>
          </cell>
          <cell r="I11248" t="str">
            <v>0031894 - JACOBS, LEWIS D</v>
          </cell>
        </row>
        <row r="11249">
          <cell r="A11249" t="str">
            <v>C64077JM</v>
          </cell>
          <cell r="B11249">
            <v>42185</v>
          </cell>
          <cell r="C11249" t="str">
            <v>C64077</v>
          </cell>
          <cell r="D11249" t="str">
            <v>Davis Funeral Home</v>
          </cell>
          <cell r="E11249" t="str">
            <v>NH</v>
          </cell>
          <cell r="F11249" t="str">
            <v>P1</v>
          </cell>
          <cell r="G11249" t="str">
            <v>SMALL</v>
          </cell>
          <cell r="H11249" t="str">
            <v>JM</v>
          </cell>
          <cell r="I11249" t="str">
            <v>0031843 - GRANITE GROUP BENEFITS LLC</v>
          </cell>
        </row>
        <row r="11250">
          <cell r="A11250" t="str">
            <v>C64078JM</v>
          </cell>
          <cell r="B11250">
            <v>42185</v>
          </cell>
          <cell r="C11250" t="str">
            <v>C64078</v>
          </cell>
          <cell r="D11250" t="str">
            <v>Lambert Funeral Home</v>
          </cell>
          <cell r="E11250" t="str">
            <v>NH</v>
          </cell>
          <cell r="F11250" t="str">
            <v>P1</v>
          </cell>
          <cell r="G11250" t="str">
            <v>SMALL</v>
          </cell>
          <cell r="H11250" t="str">
            <v>JM</v>
          </cell>
          <cell r="I11250" t="str">
            <v>0031944 - TRUDO, DAVID H</v>
          </cell>
        </row>
        <row r="11251">
          <cell r="A11251" t="str">
            <v>C64080JH</v>
          </cell>
          <cell r="B11251">
            <v>42185</v>
          </cell>
          <cell r="C11251" t="str">
            <v>C64080</v>
          </cell>
          <cell r="D11251" t="str">
            <v>The Carvel Company</v>
          </cell>
          <cell r="E11251" t="str">
            <v>ME</v>
          </cell>
          <cell r="F11251" t="str">
            <v>P1</v>
          </cell>
          <cell r="G11251" t="str">
            <v>SMALL</v>
          </cell>
          <cell r="H11251" t="str">
            <v>JH</v>
          </cell>
          <cell r="I11251" t="str">
            <v>0031826 - CLARK INSURANCE</v>
          </cell>
        </row>
        <row r="11252">
          <cell r="A11252" t="str">
            <v>C64082IV</v>
          </cell>
          <cell r="B11252">
            <v>42185</v>
          </cell>
          <cell r="C11252" t="str">
            <v>C64082</v>
          </cell>
          <cell r="D11252" t="str">
            <v>Morrison Motors Inc</v>
          </cell>
          <cell r="E11252" t="str">
            <v>ME</v>
          </cell>
          <cell r="F11252" t="str">
            <v>P1</v>
          </cell>
          <cell r="G11252" t="str">
            <v>SMALL</v>
          </cell>
          <cell r="H11252" t="str">
            <v>IV</v>
          </cell>
          <cell r="I11252" t="str">
            <v>0031873 - KYES AGENCY</v>
          </cell>
        </row>
        <row r="11253">
          <cell r="A11253" t="str">
            <v>C64083JM</v>
          </cell>
          <cell r="B11253">
            <v>42185</v>
          </cell>
          <cell r="C11253" t="str">
            <v>C64083</v>
          </cell>
          <cell r="D11253" t="str">
            <v>The Orion House Inc</v>
          </cell>
          <cell r="E11253" t="str">
            <v>NH</v>
          </cell>
          <cell r="F11253" t="str">
            <v>P1</v>
          </cell>
          <cell r="G11253" t="str">
            <v>SMALL</v>
          </cell>
          <cell r="H11253" t="str">
            <v>JM</v>
          </cell>
          <cell r="I11253" t="str">
            <v>0031909 - NEW ENGLAND MEDICAL INS AGENCY LLC</v>
          </cell>
        </row>
        <row r="11254">
          <cell r="A11254" t="str">
            <v>C64084JM</v>
          </cell>
          <cell r="B11254">
            <v>42185</v>
          </cell>
          <cell r="C11254" t="str">
            <v>C64084</v>
          </cell>
          <cell r="D11254" t="str">
            <v>Orion Prevention Information and Educations (OPIE)</v>
          </cell>
          <cell r="E11254" t="str">
            <v>NH</v>
          </cell>
          <cell r="F11254" t="str">
            <v>P1</v>
          </cell>
          <cell r="G11254" t="str">
            <v>SMALL</v>
          </cell>
          <cell r="H11254" t="str">
            <v>JM</v>
          </cell>
          <cell r="I11254" t="str">
            <v>0031975 - NEW ENGLAND MEDICAL INS AGENCY LLC</v>
          </cell>
        </row>
        <row r="11255">
          <cell r="A11255" t="str">
            <v>C64085JA</v>
          </cell>
          <cell r="B11255">
            <v>42185</v>
          </cell>
          <cell r="C11255" t="str">
            <v>C64085</v>
          </cell>
          <cell r="D11255" t="str">
            <v>Murphy Brothers Inc.</v>
          </cell>
          <cell r="E11255" t="str">
            <v>MA</v>
          </cell>
          <cell r="F11255" t="str">
            <v>P1</v>
          </cell>
          <cell r="G11255" t="str">
            <v>SMALL</v>
          </cell>
          <cell r="H11255" t="str">
            <v>JA</v>
          </cell>
          <cell r="I11255" t="str">
            <v>0031950 - UNITED BUSINESSMANS INSURANCE AGENCY</v>
          </cell>
        </row>
        <row r="11256">
          <cell r="A11256" t="str">
            <v>C64085MI</v>
          </cell>
          <cell r="B11256">
            <v>42185</v>
          </cell>
          <cell r="C11256" t="str">
            <v>C64085</v>
          </cell>
          <cell r="D11256" t="str">
            <v>Murphy Brothers Inc.</v>
          </cell>
          <cell r="E11256" t="str">
            <v>MA</v>
          </cell>
          <cell r="F11256" t="str">
            <v>P1</v>
          </cell>
          <cell r="G11256" t="str">
            <v>MCARE</v>
          </cell>
          <cell r="H11256" t="str">
            <v>MI</v>
          </cell>
          <cell r="I11256" t="str">
            <v>0031950 - UNITED BUSINESSMANS INSURANCE AGENCY</v>
          </cell>
        </row>
        <row r="11257">
          <cell r="A11257" t="str">
            <v>C64087JH</v>
          </cell>
          <cell r="B11257">
            <v>42185</v>
          </cell>
          <cell r="C11257" t="str">
            <v>C64087</v>
          </cell>
          <cell r="D11257" t="str">
            <v>Taggart Ice Inc</v>
          </cell>
          <cell r="E11257" t="str">
            <v>NH</v>
          </cell>
          <cell r="F11257" t="str">
            <v>P1</v>
          </cell>
          <cell r="G11257" t="str">
            <v>SMALL</v>
          </cell>
          <cell r="H11257" t="str">
            <v>JH</v>
          </cell>
          <cell r="I11257" t="str">
            <v>0031846 - LAVINE, MARK R</v>
          </cell>
        </row>
        <row r="11258">
          <cell r="A11258" t="str">
            <v>C64087JS</v>
          </cell>
          <cell r="B11258">
            <v>42185</v>
          </cell>
          <cell r="C11258" t="str">
            <v>C64087</v>
          </cell>
          <cell r="D11258" t="str">
            <v>Taggart Ice Inc</v>
          </cell>
          <cell r="E11258" t="str">
            <v>NH</v>
          </cell>
          <cell r="F11258" t="str">
            <v>P1</v>
          </cell>
          <cell r="G11258" t="str">
            <v>SMALL</v>
          </cell>
          <cell r="H11258" t="str">
            <v>JS</v>
          </cell>
          <cell r="I11258" t="str">
            <v>0031846 - LAVINE, MARK R</v>
          </cell>
        </row>
        <row r="11259">
          <cell r="A11259" t="str">
            <v>C64088JM</v>
          </cell>
          <cell r="B11259">
            <v>42185</v>
          </cell>
          <cell r="C11259" t="str">
            <v>C64088</v>
          </cell>
          <cell r="D11259" t="str">
            <v>PHD Communications</v>
          </cell>
          <cell r="E11259" t="str">
            <v>NH</v>
          </cell>
          <cell r="F11259" t="str">
            <v>P1</v>
          </cell>
          <cell r="G11259" t="str">
            <v>SMALL</v>
          </cell>
          <cell r="H11259" t="str">
            <v>JM</v>
          </cell>
          <cell r="I11259" t="str">
            <v>0031954 - NEW ENGLAND EMPLOYEE BENEFITS COUNCIL</v>
          </cell>
        </row>
        <row r="11260">
          <cell r="A11260" t="str">
            <v>C64089JH</v>
          </cell>
          <cell r="B11260">
            <v>42185</v>
          </cell>
          <cell r="C11260" t="str">
            <v>C64089</v>
          </cell>
          <cell r="D11260" t="str">
            <v>Greater Nashua Council on Alcoholism</v>
          </cell>
          <cell r="E11260" t="str">
            <v>NH</v>
          </cell>
          <cell r="F11260" t="str">
            <v>P1</v>
          </cell>
          <cell r="G11260" t="str">
            <v>SMALL</v>
          </cell>
          <cell r="H11260" t="str">
            <v>JH</v>
          </cell>
          <cell r="I11260" t="str">
            <v>0034776 - GRANITE GROUP BENEFITS LLC</v>
          </cell>
        </row>
        <row r="11261">
          <cell r="A11261" t="str">
            <v>C64089JM</v>
          </cell>
          <cell r="B11261">
            <v>42185</v>
          </cell>
          <cell r="C11261" t="str">
            <v>C64089</v>
          </cell>
          <cell r="D11261" t="str">
            <v>Greater Nashua Council on Alcoholism</v>
          </cell>
          <cell r="E11261" t="str">
            <v>NH</v>
          </cell>
          <cell r="F11261" t="str">
            <v>P1</v>
          </cell>
          <cell r="G11261" t="str">
            <v>SMALL</v>
          </cell>
          <cell r="H11261" t="str">
            <v>JM</v>
          </cell>
          <cell r="I11261" t="str">
            <v>0034776 - GRANITE GROUP BENEFITS LLC</v>
          </cell>
        </row>
        <row r="11262">
          <cell r="A11262" t="str">
            <v>C64089JR</v>
          </cell>
          <cell r="B11262">
            <v>42185</v>
          </cell>
          <cell r="C11262" t="str">
            <v>C64089</v>
          </cell>
          <cell r="D11262" t="str">
            <v>Greater Nashua Council on Alcoholism</v>
          </cell>
          <cell r="E11262" t="str">
            <v>NH</v>
          </cell>
          <cell r="F11262" t="str">
            <v>P1</v>
          </cell>
          <cell r="G11262" t="str">
            <v>SMALL</v>
          </cell>
          <cell r="H11262" t="str">
            <v>JR</v>
          </cell>
          <cell r="I11262" t="str">
            <v>0034776 - GRANITE GROUP BENEFITS LLC</v>
          </cell>
        </row>
        <row r="11263">
          <cell r="A11263" t="str">
            <v>C64090PO</v>
          </cell>
          <cell r="B11263">
            <v>42185</v>
          </cell>
          <cell r="C11263" t="str">
            <v>C64090</v>
          </cell>
          <cell r="D11263" t="str">
            <v>Enerdoor Inc</v>
          </cell>
          <cell r="E11263" t="str">
            <v>ME</v>
          </cell>
          <cell r="F11263" t="str">
            <v>P1</v>
          </cell>
          <cell r="G11263" t="str">
            <v>SMALL</v>
          </cell>
          <cell r="H11263" t="str">
            <v>PO</v>
          </cell>
          <cell r="I11263" t="str">
            <v>0031832 - B &amp; B HOLDINGS INC</v>
          </cell>
        </row>
        <row r="11264">
          <cell r="A11264" t="str">
            <v>C64091IH</v>
          </cell>
          <cell r="B11264">
            <v>42185</v>
          </cell>
          <cell r="C11264" t="str">
            <v>C64091</v>
          </cell>
          <cell r="D11264" t="str">
            <v>Central Lincoln County Ambulance Service</v>
          </cell>
          <cell r="E11264" t="str">
            <v>ME</v>
          </cell>
          <cell r="F11264" t="str">
            <v>P1</v>
          </cell>
          <cell r="G11264" t="str">
            <v>SMALL</v>
          </cell>
          <cell r="H11264" t="str">
            <v>IH</v>
          </cell>
          <cell r="I11264" t="str">
            <v>0031946 - PAQUIN &amp; CARROLL LLC</v>
          </cell>
        </row>
        <row r="11265">
          <cell r="A11265" t="str">
            <v>C64092JM</v>
          </cell>
          <cell r="B11265">
            <v>42185</v>
          </cell>
          <cell r="C11265" t="str">
            <v>C64092</v>
          </cell>
          <cell r="D11265" t="str">
            <v>Healthy At Home Inc</v>
          </cell>
          <cell r="E11265" t="str">
            <v>NH</v>
          </cell>
          <cell r="F11265" t="str">
            <v>P1</v>
          </cell>
          <cell r="G11265" t="str">
            <v>SMALL</v>
          </cell>
          <cell r="H11265" t="str">
            <v>JM</v>
          </cell>
          <cell r="I11265" t="str">
            <v>0034778 - GRANITE GROUP BENEFITS LLC</v>
          </cell>
        </row>
        <row r="11266">
          <cell r="A11266" t="str">
            <v>C64092JR</v>
          </cell>
          <cell r="B11266">
            <v>42185</v>
          </cell>
          <cell r="C11266" t="str">
            <v>C64092</v>
          </cell>
          <cell r="D11266" t="str">
            <v>Healthy At Home Inc</v>
          </cell>
          <cell r="E11266" t="str">
            <v>NH</v>
          </cell>
          <cell r="F11266" t="str">
            <v>P1</v>
          </cell>
          <cell r="G11266" t="str">
            <v>SMALL</v>
          </cell>
          <cell r="H11266" t="str">
            <v>JR</v>
          </cell>
          <cell r="I11266" t="str">
            <v>0034778 - GRANITE GROUP BENEFITS LLC</v>
          </cell>
        </row>
        <row r="11267">
          <cell r="A11267" t="str">
            <v>C64093JM</v>
          </cell>
          <cell r="B11267">
            <v>42185</v>
          </cell>
          <cell r="C11267" t="str">
            <v>C64093</v>
          </cell>
          <cell r="D11267" t="str">
            <v>Greenfields Landscape &amp; Irrigation LLC</v>
          </cell>
          <cell r="E11267" t="str">
            <v>NH</v>
          </cell>
          <cell r="F11267" t="str">
            <v>P1</v>
          </cell>
          <cell r="G11267" t="str">
            <v>SMALL</v>
          </cell>
          <cell r="H11267" t="str">
            <v>JM</v>
          </cell>
          <cell r="I11267" t="str">
            <v>0031941 - CHISHOLM, WILLIAM B</v>
          </cell>
        </row>
        <row r="11268">
          <cell r="A11268" t="str">
            <v>C64094IH</v>
          </cell>
          <cell r="B11268">
            <v>42185</v>
          </cell>
          <cell r="C11268" t="str">
            <v>C64094</v>
          </cell>
          <cell r="D11268" t="str">
            <v>Northern Tool Supply Co Inc</v>
          </cell>
          <cell r="E11268" t="str">
            <v>ME</v>
          </cell>
          <cell r="F11268" t="str">
            <v>P1</v>
          </cell>
          <cell r="G11268" t="str">
            <v>SMALL</v>
          </cell>
          <cell r="H11268" t="str">
            <v>IH</v>
          </cell>
          <cell r="I11268" t="str">
            <v>0031821 - CLARK INSURANCE</v>
          </cell>
        </row>
        <row r="11269">
          <cell r="A11269" t="str">
            <v>C64095IH</v>
          </cell>
          <cell r="B11269">
            <v>42185</v>
          </cell>
          <cell r="C11269" t="str">
            <v>C64095</v>
          </cell>
          <cell r="D11269" t="str">
            <v>Ayer &amp; Goss Inc</v>
          </cell>
          <cell r="E11269" t="str">
            <v>NH</v>
          </cell>
          <cell r="F11269" t="str">
            <v>P1</v>
          </cell>
          <cell r="G11269" t="str">
            <v>SMALL</v>
          </cell>
          <cell r="H11269" t="str">
            <v>IH</v>
          </cell>
          <cell r="I11269" t="str">
            <v>0031924 - TRUNCELLITO, TIMOTHY RAYMOND</v>
          </cell>
        </row>
        <row r="11270">
          <cell r="A11270" t="str">
            <v>C64096JM</v>
          </cell>
          <cell r="B11270">
            <v>42185</v>
          </cell>
          <cell r="C11270" t="str">
            <v>C64096</v>
          </cell>
          <cell r="D11270" t="str">
            <v>Day Orion Individual Treatment Inc (Doit) - Granite Hill School</v>
          </cell>
          <cell r="E11270" t="str">
            <v>NH</v>
          </cell>
          <cell r="F11270" t="str">
            <v>P1</v>
          </cell>
          <cell r="G11270" t="str">
            <v>SMALL</v>
          </cell>
          <cell r="H11270" t="str">
            <v>JM</v>
          </cell>
          <cell r="I11270" t="str">
            <v>0031974 - NEW ENGLAND MEDICAL INS AGENCY LLC</v>
          </cell>
        </row>
        <row r="11271">
          <cell r="A11271" t="str">
            <v>C64097IH</v>
          </cell>
          <cell r="B11271">
            <v>42185</v>
          </cell>
          <cell r="C11271" t="str">
            <v>C64097</v>
          </cell>
          <cell r="D11271" t="str">
            <v>Mystic Valley Dermatology Associates</v>
          </cell>
          <cell r="E11271" t="str">
            <v>MA</v>
          </cell>
          <cell r="F11271" t="str">
            <v>P1</v>
          </cell>
          <cell r="G11271" t="str">
            <v>SMALL</v>
          </cell>
          <cell r="H11271" t="str">
            <v>IH</v>
          </cell>
          <cell r="I11271" t="str">
            <v>0032854 - PAYCHEX AGENCY INC</v>
          </cell>
        </row>
        <row r="11272">
          <cell r="A11272" t="str">
            <v>C64099IH</v>
          </cell>
          <cell r="B11272">
            <v>42185</v>
          </cell>
          <cell r="C11272" t="str">
            <v>C64099</v>
          </cell>
          <cell r="D11272" t="str">
            <v>Wescott &amp; Sons Inc</v>
          </cell>
          <cell r="E11272" t="str">
            <v>ME</v>
          </cell>
          <cell r="F11272" t="str">
            <v>P1</v>
          </cell>
          <cell r="G11272" t="str">
            <v>SMALL</v>
          </cell>
          <cell r="H11272" t="str">
            <v>IH</v>
          </cell>
          <cell r="I11272" t="str">
            <v>0035195 - PM CONSULTING LLC</v>
          </cell>
        </row>
        <row r="11273">
          <cell r="A11273" t="str">
            <v>C64099JH</v>
          </cell>
          <cell r="B11273">
            <v>42185</v>
          </cell>
          <cell r="C11273" t="str">
            <v>C64099</v>
          </cell>
          <cell r="D11273" t="str">
            <v>Wescott &amp; Sons Inc</v>
          </cell>
          <cell r="E11273" t="str">
            <v>ME</v>
          </cell>
          <cell r="F11273" t="str">
            <v>P1</v>
          </cell>
          <cell r="G11273" t="str">
            <v>SMALL</v>
          </cell>
          <cell r="H11273" t="str">
            <v>JH</v>
          </cell>
          <cell r="I11273" t="str">
            <v>0035195 - PM CONSULTING LLC</v>
          </cell>
        </row>
        <row r="11274">
          <cell r="A11274" t="str">
            <v>C64100JM</v>
          </cell>
          <cell r="B11274">
            <v>42185</v>
          </cell>
          <cell r="C11274" t="str">
            <v>C64100</v>
          </cell>
          <cell r="D11274" t="str">
            <v>Feminist Health Center of Portsmouth</v>
          </cell>
          <cell r="E11274" t="str">
            <v>NH</v>
          </cell>
          <cell r="F11274" t="str">
            <v>P1</v>
          </cell>
          <cell r="G11274" t="str">
            <v>SMALL</v>
          </cell>
          <cell r="H11274" t="str">
            <v>JM</v>
          </cell>
          <cell r="I11274" t="str">
            <v>0031933 - E &amp; S INSURANCE SERVICES LLC</v>
          </cell>
        </row>
        <row r="11275">
          <cell r="A11275" t="str">
            <v>C64101JH</v>
          </cell>
          <cell r="B11275">
            <v>42185</v>
          </cell>
          <cell r="C11275" t="str">
            <v>C64101</v>
          </cell>
          <cell r="D11275" t="str">
            <v>Mays LLC</v>
          </cell>
          <cell r="E11275" t="str">
            <v>ME</v>
          </cell>
          <cell r="F11275" t="str">
            <v>P1</v>
          </cell>
          <cell r="G11275" t="str">
            <v>SMALL</v>
          </cell>
          <cell r="H11275" t="str">
            <v>JH</v>
          </cell>
          <cell r="I11275" t="str">
            <v>0031889 - F A PEABODY COMPANY</v>
          </cell>
        </row>
        <row r="11276">
          <cell r="A11276" t="str">
            <v>C64102IH</v>
          </cell>
          <cell r="B11276">
            <v>42185</v>
          </cell>
          <cell r="C11276" t="str">
            <v>C64102</v>
          </cell>
          <cell r="D11276" t="str">
            <v>Dresser &amp; Associates Inc</v>
          </cell>
          <cell r="E11276" t="str">
            <v>ME</v>
          </cell>
          <cell r="F11276" t="str">
            <v>P1</v>
          </cell>
          <cell r="G11276" t="str">
            <v>SMALL</v>
          </cell>
          <cell r="H11276" t="str">
            <v>IH</v>
          </cell>
          <cell r="I11276" t="str">
            <v>0031824 - BUSINESS INSURANCE AGENCY</v>
          </cell>
        </row>
        <row r="11277">
          <cell r="A11277" t="str">
            <v>C64102PO</v>
          </cell>
          <cell r="B11277">
            <v>42185</v>
          </cell>
          <cell r="C11277" t="str">
            <v>C64102</v>
          </cell>
          <cell r="D11277" t="str">
            <v>Dresser &amp; Associates Inc</v>
          </cell>
          <cell r="E11277" t="str">
            <v>ME</v>
          </cell>
          <cell r="F11277" t="str">
            <v>P1</v>
          </cell>
          <cell r="G11277" t="str">
            <v>SMALL</v>
          </cell>
          <cell r="H11277" t="str">
            <v>PO</v>
          </cell>
          <cell r="I11277" t="str">
            <v>0031824 - BUSINESS INSURANCE AGENCY</v>
          </cell>
        </row>
        <row r="11278">
          <cell r="A11278" t="str">
            <v>C64103JM</v>
          </cell>
          <cell r="B11278">
            <v>42185</v>
          </cell>
          <cell r="C11278" t="str">
            <v>C64103</v>
          </cell>
          <cell r="D11278" t="str">
            <v>McGrath Law Firm</v>
          </cell>
          <cell r="E11278" t="str">
            <v>NH</v>
          </cell>
          <cell r="F11278" t="str">
            <v>P1</v>
          </cell>
          <cell r="G11278" t="str">
            <v>SMALL</v>
          </cell>
          <cell r="H11278" t="str">
            <v>JM</v>
          </cell>
          <cell r="I11278" t="str">
            <v>0031937 - SBIA STRATEGIC BENEFIT &amp;</v>
          </cell>
        </row>
        <row r="11279">
          <cell r="A11279" t="str">
            <v>C64104IV</v>
          </cell>
          <cell r="B11279">
            <v>42185</v>
          </cell>
          <cell r="C11279" t="str">
            <v>C64104</v>
          </cell>
          <cell r="D11279" t="str">
            <v>Flooring Concepts Inc</v>
          </cell>
          <cell r="E11279" t="str">
            <v>NH</v>
          </cell>
          <cell r="F11279" t="str">
            <v>P1</v>
          </cell>
          <cell r="G11279" t="str">
            <v>SMALL</v>
          </cell>
          <cell r="H11279" t="str">
            <v>IV</v>
          </cell>
          <cell r="I11279" t="str">
            <v>0031857 - GOODELL, DUANE</v>
          </cell>
        </row>
        <row r="11280">
          <cell r="A11280" t="str">
            <v>C64105IV</v>
          </cell>
          <cell r="B11280">
            <v>42185</v>
          </cell>
          <cell r="C11280" t="str">
            <v>C64105</v>
          </cell>
          <cell r="D11280" t="str">
            <v>Digital Prospectors Corporation</v>
          </cell>
          <cell r="E11280" t="str">
            <v>NH</v>
          </cell>
          <cell r="F11280" t="str">
            <v>P1</v>
          </cell>
          <cell r="G11280" t="str">
            <v>CRC</v>
          </cell>
          <cell r="H11280" t="str">
            <v>IV</v>
          </cell>
          <cell r="I11280" t="str">
            <v>0035868 - RISK PLACEMENT SERVICES INC</v>
          </cell>
        </row>
        <row r="11281">
          <cell r="A11281" t="str">
            <v>C64105JM</v>
          </cell>
          <cell r="B11281">
            <v>42185</v>
          </cell>
          <cell r="C11281" t="str">
            <v>C64105</v>
          </cell>
          <cell r="D11281" t="str">
            <v>Digital Prospectors Corporation</v>
          </cell>
          <cell r="E11281" t="str">
            <v>NH</v>
          </cell>
          <cell r="F11281" t="str">
            <v>P1</v>
          </cell>
          <cell r="G11281" t="str">
            <v>CRC</v>
          </cell>
          <cell r="H11281" t="str">
            <v>JM</v>
          </cell>
          <cell r="I11281" t="str">
            <v>0035868 - RISK PLACEMENT SERVICES INC</v>
          </cell>
        </row>
        <row r="11282">
          <cell r="A11282" t="str">
            <v>C64105PO</v>
          </cell>
          <cell r="B11282">
            <v>42185</v>
          </cell>
          <cell r="C11282" t="str">
            <v>C64105</v>
          </cell>
          <cell r="D11282" t="str">
            <v>Digital Prospectors Corporation</v>
          </cell>
          <cell r="E11282" t="str">
            <v>NH</v>
          </cell>
          <cell r="F11282" t="str">
            <v>P1</v>
          </cell>
          <cell r="G11282" t="str">
            <v>CRC</v>
          </cell>
          <cell r="H11282" t="str">
            <v>PO</v>
          </cell>
          <cell r="I11282" t="str">
            <v>0035868 - RISK PLACEMENT SERVICES INC</v>
          </cell>
        </row>
        <row r="11283">
          <cell r="A11283" t="str">
            <v>C64106JH</v>
          </cell>
          <cell r="B11283">
            <v>42185</v>
          </cell>
          <cell r="C11283" t="str">
            <v>C64106</v>
          </cell>
          <cell r="D11283" t="str">
            <v>Farris Law, PA</v>
          </cell>
          <cell r="E11283" t="str">
            <v>ME</v>
          </cell>
          <cell r="F11283" t="str">
            <v>P1</v>
          </cell>
          <cell r="G11283" t="str">
            <v>SMALL</v>
          </cell>
          <cell r="H11283" t="str">
            <v>JH</v>
          </cell>
          <cell r="I11283" t="str">
            <v>0031872 - KYES AGENCY</v>
          </cell>
        </row>
        <row r="11284">
          <cell r="A11284" t="str">
            <v>C64107JH</v>
          </cell>
          <cell r="B11284">
            <v>42185</v>
          </cell>
          <cell r="C11284" t="str">
            <v>C64107</v>
          </cell>
          <cell r="D11284" t="str">
            <v>Maine Helicopters, Inc.</v>
          </cell>
          <cell r="E11284" t="str">
            <v>ME</v>
          </cell>
          <cell r="F11284" t="str">
            <v>P1</v>
          </cell>
          <cell r="G11284" t="str">
            <v>SMALL</v>
          </cell>
          <cell r="H11284" t="str">
            <v>JH</v>
          </cell>
          <cell r="I11284" t="str">
            <v>0031897 - KYES AGENCY</v>
          </cell>
        </row>
        <row r="11285">
          <cell r="A11285" t="str">
            <v>C64108JR</v>
          </cell>
          <cell r="B11285">
            <v>42185</v>
          </cell>
          <cell r="C11285" t="str">
            <v>C64108</v>
          </cell>
          <cell r="D11285" t="str">
            <v>Orient Pearl Inc</v>
          </cell>
          <cell r="E11285" t="str">
            <v>NH</v>
          </cell>
          <cell r="F11285" t="str">
            <v>P1</v>
          </cell>
          <cell r="G11285" t="str">
            <v>SMALL</v>
          </cell>
          <cell r="H11285" t="str">
            <v>JR</v>
          </cell>
          <cell r="I11285" t="str">
            <v>0031976 - ZIMMEL, JEROME F</v>
          </cell>
        </row>
        <row r="11286">
          <cell r="A11286" t="str">
            <v>C64109IH</v>
          </cell>
          <cell r="B11286">
            <v>42185</v>
          </cell>
          <cell r="C11286" t="str">
            <v>C64109</v>
          </cell>
          <cell r="D11286" t="str">
            <v>Joe Troegner's Auto Service</v>
          </cell>
          <cell r="E11286" t="str">
            <v>ME</v>
          </cell>
          <cell r="F11286" t="str">
            <v>P1</v>
          </cell>
          <cell r="G11286" t="str">
            <v>SMALL</v>
          </cell>
          <cell r="H11286" t="str">
            <v>IH</v>
          </cell>
          <cell r="I11286" t="str">
            <v>0031927 - PAQUIN &amp; CARROLL LLC</v>
          </cell>
        </row>
        <row r="11287">
          <cell r="A11287" t="str">
            <v>C64109JH</v>
          </cell>
          <cell r="B11287">
            <v>42185</v>
          </cell>
          <cell r="C11287" t="str">
            <v>C64109</v>
          </cell>
          <cell r="D11287" t="str">
            <v>Joe Troegner's Auto Service</v>
          </cell>
          <cell r="E11287" t="str">
            <v>ME</v>
          </cell>
          <cell r="F11287" t="str">
            <v>P1</v>
          </cell>
          <cell r="G11287" t="str">
            <v>SMALL</v>
          </cell>
          <cell r="H11287" t="str">
            <v>JH</v>
          </cell>
          <cell r="I11287" t="str">
            <v>0031927 - PAQUIN &amp; CARROLL LLC</v>
          </cell>
        </row>
        <row r="11288">
          <cell r="A11288" t="str">
            <v>C64111JM</v>
          </cell>
          <cell r="B11288">
            <v>42185</v>
          </cell>
          <cell r="C11288" t="str">
            <v>C64111</v>
          </cell>
          <cell r="D11288" t="str">
            <v>Dr Joseph E Sheehan DDS PC</v>
          </cell>
          <cell r="E11288" t="str">
            <v>NH</v>
          </cell>
          <cell r="F11288" t="str">
            <v>P1</v>
          </cell>
          <cell r="G11288" t="str">
            <v>SMALL</v>
          </cell>
          <cell r="H11288" t="str">
            <v>JM</v>
          </cell>
          <cell r="I11288" t="str">
            <v>0031918 - PLENTZAS, BETH A</v>
          </cell>
        </row>
        <row r="11289">
          <cell r="A11289" t="str">
            <v>C64112JM</v>
          </cell>
          <cell r="B11289">
            <v>42185</v>
          </cell>
          <cell r="C11289" t="str">
            <v>C64112</v>
          </cell>
          <cell r="D11289" t="str">
            <v>Perkins Home Center</v>
          </cell>
          <cell r="E11289" t="str">
            <v>NH</v>
          </cell>
          <cell r="F11289" t="str">
            <v>P1</v>
          </cell>
          <cell r="G11289" t="str">
            <v>SMALL</v>
          </cell>
          <cell r="H11289" t="str">
            <v>JM</v>
          </cell>
          <cell r="I11289" t="str">
            <v>0031923 - CLARK-MORTENSON AGENCY INC</v>
          </cell>
        </row>
        <row r="11290">
          <cell r="A11290" t="str">
            <v>C64112JN</v>
          </cell>
          <cell r="B11290">
            <v>42185</v>
          </cell>
          <cell r="C11290" t="str">
            <v>C64112</v>
          </cell>
          <cell r="D11290" t="str">
            <v>Perkins Home Center</v>
          </cell>
          <cell r="E11290" t="str">
            <v>NH</v>
          </cell>
          <cell r="F11290" t="str">
            <v>P1</v>
          </cell>
          <cell r="G11290" t="str">
            <v>SMALL</v>
          </cell>
          <cell r="H11290" t="str">
            <v>JN</v>
          </cell>
          <cell r="I11290" t="str">
            <v>0031923 - CLARK-MORTENSON AGENCY INC</v>
          </cell>
        </row>
        <row r="11291">
          <cell r="A11291" t="str">
            <v>C64114JM</v>
          </cell>
          <cell r="B11291">
            <v>42185</v>
          </cell>
          <cell r="C11291" t="str">
            <v>C64114</v>
          </cell>
          <cell r="D11291" t="str">
            <v>Noonan Brothers Painting LLC</v>
          </cell>
          <cell r="E11291" t="str">
            <v>NH</v>
          </cell>
          <cell r="F11291" t="str">
            <v>P1</v>
          </cell>
          <cell r="G11291" t="str">
            <v>SMALL</v>
          </cell>
          <cell r="H11291" t="str">
            <v>JM</v>
          </cell>
          <cell r="I11291" t="str">
            <v>0031971 - CROSS INSURANCE - MANCHESTER</v>
          </cell>
        </row>
        <row r="11292">
          <cell r="A11292" t="str">
            <v>C64115JM</v>
          </cell>
          <cell r="B11292">
            <v>42185</v>
          </cell>
          <cell r="C11292" t="str">
            <v>C64115</v>
          </cell>
          <cell r="D11292" t="str">
            <v>Connie J Campbell MD FACS</v>
          </cell>
          <cell r="E11292" t="str">
            <v>NH</v>
          </cell>
          <cell r="F11292" t="str">
            <v>P1</v>
          </cell>
          <cell r="G11292" t="str">
            <v>SMALL</v>
          </cell>
          <cell r="H11292" t="str">
            <v>JM</v>
          </cell>
          <cell r="I11292" t="str">
            <v>0031973 - NEW ENGLAND EMPLOYEE BENEFITS COUNCIL</v>
          </cell>
        </row>
        <row r="11293">
          <cell r="A11293" t="str">
            <v>C64116IH</v>
          </cell>
          <cell r="B11293">
            <v>42185</v>
          </cell>
          <cell r="C11293" t="str">
            <v>C64116</v>
          </cell>
          <cell r="D11293" t="str">
            <v>Bay Area Title Services</v>
          </cell>
          <cell r="E11293" t="str">
            <v>ME</v>
          </cell>
          <cell r="F11293" t="str">
            <v>P1</v>
          </cell>
          <cell r="G11293" t="str">
            <v>SMALL</v>
          </cell>
          <cell r="H11293" t="str">
            <v>IH</v>
          </cell>
          <cell r="I11293" t="str">
            <v>0031929 - NORTHERN BENEFITS OF MAINE LLC</v>
          </cell>
        </row>
        <row r="11294">
          <cell r="A11294" t="str">
            <v>C64117JM</v>
          </cell>
          <cell r="B11294">
            <v>42185</v>
          </cell>
          <cell r="C11294" t="str">
            <v>C64117</v>
          </cell>
          <cell r="D11294" t="str">
            <v>James J Sullivan Construction LLC</v>
          </cell>
          <cell r="E11294" t="str">
            <v>NH</v>
          </cell>
          <cell r="F11294" t="str">
            <v>P1</v>
          </cell>
          <cell r="G11294" t="str">
            <v>SMALL</v>
          </cell>
          <cell r="H11294" t="str">
            <v>JM</v>
          </cell>
          <cell r="I11294" t="str">
            <v>0031849 - LARRABEE, LISA M</v>
          </cell>
        </row>
        <row r="11295">
          <cell r="A11295" t="str">
            <v>C64118JM</v>
          </cell>
          <cell r="B11295">
            <v>42185</v>
          </cell>
          <cell r="C11295" t="str">
            <v>C64118</v>
          </cell>
          <cell r="D11295" t="str">
            <v>Premium Vending Inc</v>
          </cell>
          <cell r="E11295" t="str">
            <v>NH</v>
          </cell>
          <cell r="F11295" t="str">
            <v>P1</v>
          </cell>
          <cell r="G11295" t="str">
            <v>SMALL</v>
          </cell>
          <cell r="H11295" t="str">
            <v>JM</v>
          </cell>
          <cell r="I11295" t="str">
            <v>0031921 - CROSS INSURANCE - MANCHESTER</v>
          </cell>
        </row>
        <row r="11296">
          <cell r="A11296" t="str">
            <v>C64123JN</v>
          </cell>
          <cell r="B11296">
            <v>42185</v>
          </cell>
          <cell r="C11296" t="str">
            <v>C64123</v>
          </cell>
          <cell r="D11296" t="str">
            <v>FSM Drawings LLC</v>
          </cell>
          <cell r="E11296" t="str">
            <v>NH</v>
          </cell>
          <cell r="F11296" t="str">
            <v>P1</v>
          </cell>
          <cell r="G11296" t="str">
            <v>SMALL</v>
          </cell>
          <cell r="H11296" t="str">
            <v>JN</v>
          </cell>
          <cell r="I11296" t="str">
            <v>0031978 - SMITH, TERRY A</v>
          </cell>
        </row>
        <row r="11297">
          <cell r="A11297" t="str">
            <v>C64124JM</v>
          </cell>
          <cell r="B11297">
            <v>42185</v>
          </cell>
          <cell r="C11297" t="str">
            <v>C64124</v>
          </cell>
          <cell r="D11297" t="str">
            <v>Pine Lane Farm</v>
          </cell>
          <cell r="E11297" t="str">
            <v>NH</v>
          </cell>
          <cell r="F11297" t="str">
            <v>P1</v>
          </cell>
          <cell r="G11297" t="str">
            <v>SMALL</v>
          </cell>
          <cell r="H11297" t="str">
            <v>JM</v>
          </cell>
          <cell r="I11297" t="str">
            <v>0031917 - NEW ENGLAND EMPLOYEE BENEFITS COUNCIL</v>
          </cell>
        </row>
        <row r="11298">
          <cell r="A11298" t="str">
            <v>C64125JM</v>
          </cell>
          <cell r="B11298">
            <v>42185</v>
          </cell>
          <cell r="C11298" t="str">
            <v>C64125</v>
          </cell>
          <cell r="D11298" t="str">
            <v>Purely Organic Products LLC</v>
          </cell>
          <cell r="E11298" t="str">
            <v>NH</v>
          </cell>
          <cell r="F11298" t="str">
            <v>P1</v>
          </cell>
          <cell r="G11298" t="str">
            <v>SMALL</v>
          </cell>
          <cell r="H11298" t="str">
            <v>JM</v>
          </cell>
          <cell r="I11298" t="str">
            <v>0031854 - HEALTH PLAN BENEFITS LLC</v>
          </cell>
        </row>
        <row r="11299">
          <cell r="A11299" t="str">
            <v>C64126IA</v>
          </cell>
          <cell r="B11299">
            <v>42185</v>
          </cell>
          <cell r="C11299" t="str">
            <v>C64126</v>
          </cell>
          <cell r="D11299" t="str">
            <v>Ethical Investment Research Services</v>
          </cell>
          <cell r="E11299" t="str">
            <v>MA</v>
          </cell>
          <cell r="F11299" t="str">
            <v>P1</v>
          </cell>
          <cell r="G11299" t="str">
            <v>SMALL</v>
          </cell>
          <cell r="H11299" t="str">
            <v>IA</v>
          </cell>
          <cell r="I11299" t="str">
            <v>0031838 - ACTUARIAL BROKERS INSURANCE AGCY INC</v>
          </cell>
        </row>
        <row r="11300">
          <cell r="A11300" t="str">
            <v>C64127IH</v>
          </cell>
          <cell r="B11300">
            <v>42185</v>
          </cell>
          <cell r="C11300" t="str">
            <v>C64127</v>
          </cell>
          <cell r="D11300" t="str">
            <v>Pond Cove Paint &amp; Decorating</v>
          </cell>
          <cell r="E11300" t="str">
            <v>ME</v>
          </cell>
          <cell r="F11300" t="str">
            <v>P1</v>
          </cell>
          <cell r="G11300" t="str">
            <v>SMALL</v>
          </cell>
          <cell r="H11300" t="str">
            <v>IH</v>
          </cell>
          <cell r="I11300" t="str">
            <v>0031895 - HOLDEN INSURANCE AGENCY</v>
          </cell>
        </row>
        <row r="11301">
          <cell r="A11301" t="str">
            <v>C64128IH</v>
          </cell>
          <cell r="B11301">
            <v>42185</v>
          </cell>
          <cell r="C11301" t="str">
            <v>C64128</v>
          </cell>
          <cell r="D11301" t="str">
            <v>MOG LLC</v>
          </cell>
          <cell r="E11301" t="str">
            <v>ME</v>
          </cell>
          <cell r="F11301" t="str">
            <v>P1</v>
          </cell>
          <cell r="G11301" t="str">
            <v>SMALL</v>
          </cell>
          <cell r="H11301" t="str">
            <v>IH</v>
          </cell>
          <cell r="I11301" t="str">
            <v>0031886 - HOLDEN INSURANCE AGENCY</v>
          </cell>
        </row>
        <row r="11302">
          <cell r="A11302" t="str">
            <v>C64129IH</v>
          </cell>
          <cell r="B11302">
            <v>42185</v>
          </cell>
          <cell r="C11302" t="str">
            <v>C64129</v>
          </cell>
          <cell r="D11302" t="str">
            <v>Stephen B Nelson LLC</v>
          </cell>
          <cell r="E11302" t="str">
            <v>MA</v>
          </cell>
          <cell r="F11302" t="str">
            <v>P1</v>
          </cell>
          <cell r="G11302" t="str">
            <v>SMALL</v>
          </cell>
          <cell r="H11302" t="str">
            <v>IH</v>
          </cell>
          <cell r="I11302" t="str">
            <v>0031908 - UNITED BUSINESSMANS INSURANCE AGENCY</v>
          </cell>
        </row>
        <row r="11303">
          <cell r="A11303" t="str">
            <v>C64130JM</v>
          </cell>
          <cell r="B11303">
            <v>42185</v>
          </cell>
          <cell r="C11303" t="str">
            <v>C64130</v>
          </cell>
          <cell r="D11303" t="str">
            <v>Mawman LLC</v>
          </cell>
          <cell r="E11303" t="str">
            <v>NH</v>
          </cell>
          <cell r="F11303" t="str">
            <v>P1</v>
          </cell>
          <cell r="G11303" t="str">
            <v>SMALL</v>
          </cell>
          <cell r="H11303" t="str">
            <v>JM</v>
          </cell>
          <cell r="I11303" t="str">
            <v>0031914 - POLYCHRONIS, JOHN</v>
          </cell>
        </row>
        <row r="11304">
          <cell r="A11304" t="str">
            <v>C64136JM</v>
          </cell>
          <cell r="B11304">
            <v>42185</v>
          </cell>
          <cell r="C11304" t="str">
            <v>C64136</v>
          </cell>
          <cell r="D11304" t="str">
            <v>MaineLine Graphics LLC</v>
          </cell>
          <cell r="E11304" t="str">
            <v>NH</v>
          </cell>
          <cell r="F11304" t="str">
            <v>P1</v>
          </cell>
          <cell r="G11304" t="str">
            <v>SMALL</v>
          </cell>
          <cell r="H11304" t="str">
            <v>JM</v>
          </cell>
          <cell r="I11304" t="str">
            <v>0034389 - SBIA STRATEGIC BENEFIT &amp;</v>
          </cell>
        </row>
        <row r="11305">
          <cell r="A11305" t="str">
            <v>C64136JR</v>
          </cell>
          <cell r="B11305">
            <v>42185</v>
          </cell>
          <cell r="C11305" t="str">
            <v>C64136</v>
          </cell>
          <cell r="D11305" t="str">
            <v>MaineLine Graphics LLC</v>
          </cell>
          <cell r="E11305" t="str">
            <v>NH</v>
          </cell>
          <cell r="F11305" t="str">
            <v>P1</v>
          </cell>
          <cell r="G11305" t="str">
            <v>SMALL</v>
          </cell>
          <cell r="H11305" t="str">
            <v>JR</v>
          </cell>
          <cell r="I11305" t="str">
            <v>0034389 - SBIA STRATEGIC BENEFIT &amp;</v>
          </cell>
        </row>
        <row r="11306">
          <cell r="A11306" t="str">
            <v>C64137JM</v>
          </cell>
          <cell r="B11306">
            <v>42185</v>
          </cell>
          <cell r="C11306" t="str">
            <v>C64137</v>
          </cell>
          <cell r="D11306" t="str">
            <v>Hanover Publisher Services LLC</v>
          </cell>
          <cell r="E11306" t="str">
            <v>NH</v>
          </cell>
          <cell r="F11306" t="str">
            <v>P1</v>
          </cell>
          <cell r="G11306" t="str">
            <v>SMALL</v>
          </cell>
          <cell r="H11306" t="str">
            <v>JM</v>
          </cell>
          <cell r="I11306" t="str">
            <v>0031945 - NEW ENGLAND EMPLOYEE BENEFITS COUNCIL</v>
          </cell>
        </row>
        <row r="11307">
          <cell r="A11307" t="str">
            <v>C64137JR</v>
          </cell>
          <cell r="B11307">
            <v>42185</v>
          </cell>
          <cell r="C11307" t="str">
            <v>C64137</v>
          </cell>
          <cell r="D11307" t="str">
            <v>Hanover Publisher Services LLC</v>
          </cell>
          <cell r="E11307" t="str">
            <v>NH</v>
          </cell>
          <cell r="F11307" t="str">
            <v>P1</v>
          </cell>
          <cell r="G11307" t="str">
            <v>SMALL</v>
          </cell>
          <cell r="H11307" t="str">
            <v>JR</v>
          </cell>
          <cell r="I11307" t="str">
            <v>0031945 - NEW ENGLAND EMPLOYEE BENEFITS COUNCIL</v>
          </cell>
        </row>
        <row r="11308">
          <cell r="A11308" t="str">
            <v>C64138PO</v>
          </cell>
          <cell r="B11308">
            <v>42185</v>
          </cell>
          <cell r="C11308" t="str">
            <v>C64138</v>
          </cell>
          <cell r="D11308" t="str">
            <v>Sylco Cabinetry Inc</v>
          </cell>
          <cell r="E11308" t="str">
            <v>ME</v>
          </cell>
          <cell r="F11308" t="str">
            <v>P1</v>
          </cell>
          <cell r="G11308" t="str">
            <v>SMALL</v>
          </cell>
          <cell r="H11308" t="str">
            <v>PO</v>
          </cell>
          <cell r="I11308" t="str">
            <v>0031928 - PAQUIN &amp; CARROLL LLC</v>
          </cell>
        </row>
        <row r="11309">
          <cell r="A11309" t="str">
            <v>C64140IH</v>
          </cell>
          <cell r="B11309">
            <v>42185</v>
          </cell>
          <cell r="C11309" t="str">
            <v>C64140</v>
          </cell>
          <cell r="D11309" t="str">
            <v>W.C. Cressey &amp; Son</v>
          </cell>
          <cell r="E11309" t="str">
            <v>ME</v>
          </cell>
          <cell r="F11309" t="str">
            <v>P1</v>
          </cell>
          <cell r="G11309" t="str">
            <v>SMALL</v>
          </cell>
          <cell r="H11309" t="str">
            <v>IH</v>
          </cell>
          <cell r="I11309" t="str">
            <v>0031875 - HIRST ASSOCIATES</v>
          </cell>
        </row>
        <row r="11310">
          <cell r="A11310" t="str">
            <v>C64141IH</v>
          </cell>
          <cell r="B11310">
            <v>42185</v>
          </cell>
          <cell r="C11310" t="str">
            <v>C64141</v>
          </cell>
          <cell r="D11310" t="str">
            <v>The Coplin Dinner House</v>
          </cell>
          <cell r="E11310" t="str">
            <v>ME</v>
          </cell>
          <cell r="F11310" t="str">
            <v>P1</v>
          </cell>
          <cell r="G11310" t="str">
            <v>SMALL</v>
          </cell>
          <cell r="H11310" t="str">
            <v>IH</v>
          </cell>
          <cell r="I11310" t="str">
            <v>0031839 - BGA INSURANCE AGENCY INC</v>
          </cell>
        </row>
        <row r="11311">
          <cell r="A11311" t="str">
            <v>C64143JR</v>
          </cell>
          <cell r="B11311">
            <v>42185</v>
          </cell>
          <cell r="C11311" t="str">
            <v>C64143</v>
          </cell>
          <cell r="D11311" t="str">
            <v>BMI Mechanical Inc</v>
          </cell>
          <cell r="E11311" t="str">
            <v>NH</v>
          </cell>
          <cell r="F11311" t="str">
            <v>P1</v>
          </cell>
          <cell r="G11311" t="str">
            <v>SMALL</v>
          </cell>
          <cell r="H11311" t="str">
            <v>JR</v>
          </cell>
          <cell r="I11311" t="str">
            <v>0031852 - FIRST BENEFITS INC</v>
          </cell>
        </row>
        <row r="11312">
          <cell r="A11312" t="str">
            <v>C64144JM</v>
          </cell>
          <cell r="B11312">
            <v>42185</v>
          </cell>
          <cell r="C11312" t="str">
            <v>C64144</v>
          </cell>
          <cell r="D11312" t="str">
            <v>Meader Supply Corp</v>
          </cell>
          <cell r="E11312" t="str">
            <v>NH</v>
          </cell>
          <cell r="F11312" t="str">
            <v>P1</v>
          </cell>
          <cell r="G11312" t="str">
            <v>SMALL</v>
          </cell>
          <cell r="H11312" t="str">
            <v>JM</v>
          </cell>
          <cell r="I11312" t="str">
            <v>0031947 - BLAISDELL, GEORGE</v>
          </cell>
        </row>
        <row r="11313">
          <cell r="A11313" t="str">
            <v>C64145JM</v>
          </cell>
          <cell r="B11313">
            <v>42185</v>
          </cell>
          <cell r="C11313" t="str">
            <v>C64145</v>
          </cell>
          <cell r="D11313" t="str">
            <v>Budel Construction Corp</v>
          </cell>
          <cell r="E11313" t="str">
            <v>NH</v>
          </cell>
          <cell r="F11313" t="str">
            <v>P1</v>
          </cell>
          <cell r="G11313" t="str">
            <v>SMALL</v>
          </cell>
          <cell r="H11313" t="str">
            <v>JM</v>
          </cell>
          <cell r="I11313" t="str">
            <v>0031916 - BLAISDELL, GEORGE</v>
          </cell>
        </row>
        <row r="11314">
          <cell r="A11314" t="str">
            <v>C64146IH</v>
          </cell>
          <cell r="B11314">
            <v>42185</v>
          </cell>
          <cell r="C11314" t="str">
            <v>C64146</v>
          </cell>
          <cell r="D11314" t="str">
            <v>Campbell Liquors LLC</v>
          </cell>
          <cell r="E11314" t="str">
            <v>MA</v>
          </cell>
          <cell r="F11314" t="str">
            <v>P1</v>
          </cell>
          <cell r="G11314" t="str">
            <v>SMALL</v>
          </cell>
          <cell r="H11314" t="str">
            <v>IH</v>
          </cell>
          <cell r="I11314" t="str">
            <v>0031896 - GITHMARK, CLIFFORD P</v>
          </cell>
        </row>
        <row r="11315">
          <cell r="A11315" t="str">
            <v>C64147IH</v>
          </cell>
          <cell r="B11315">
            <v>42185</v>
          </cell>
          <cell r="C11315" t="str">
            <v>C64147</v>
          </cell>
          <cell r="D11315" t="str">
            <v>Genove Oil Company Inc</v>
          </cell>
          <cell r="E11315" t="str">
            <v>MA</v>
          </cell>
          <cell r="F11315" t="str">
            <v>P1</v>
          </cell>
          <cell r="G11315" t="str">
            <v>SMALL</v>
          </cell>
          <cell r="H11315" t="str">
            <v>IH</v>
          </cell>
          <cell r="I11315" t="str">
            <v>0033068 - SEGREVE AND HALL INSURANCE ASSOC INC</v>
          </cell>
        </row>
        <row r="11316">
          <cell r="A11316" t="str">
            <v>C64148JM</v>
          </cell>
          <cell r="B11316">
            <v>42185</v>
          </cell>
          <cell r="C11316" t="str">
            <v>C64148</v>
          </cell>
          <cell r="D11316" t="str">
            <v>Robert S Karelitz DDS</v>
          </cell>
          <cell r="E11316" t="str">
            <v>NH</v>
          </cell>
          <cell r="F11316" t="str">
            <v>P1</v>
          </cell>
          <cell r="G11316" t="str">
            <v>SMALL</v>
          </cell>
          <cell r="H11316" t="str">
            <v>JM</v>
          </cell>
          <cell r="I11316" t="str">
            <v>0032199 - ESP EMPLOYEE BENEFITS STATEGIES LLC</v>
          </cell>
        </row>
        <row r="11317">
          <cell r="A11317" t="str">
            <v>C64149IH</v>
          </cell>
          <cell r="B11317">
            <v>42185</v>
          </cell>
          <cell r="C11317" t="str">
            <v>C64149</v>
          </cell>
          <cell r="D11317" t="str">
            <v>Oil Energy Recovery Inc</v>
          </cell>
          <cell r="E11317" t="str">
            <v>MA</v>
          </cell>
          <cell r="F11317" t="str">
            <v>P1</v>
          </cell>
          <cell r="G11317" t="str">
            <v>SMALL</v>
          </cell>
          <cell r="H11317" t="str">
            <v>IH</v>
          </cell>
          <cell r="I11317" t="str">
            <v>0031858 - HOLLISTER INSURANCE BROKERAGE INC</v>
          </cell>
        </row>
        <row r="11318">
          <cell r="A11318" t="str">
            <v>C64151JM</v>
          </cell>
          <cell r="B11318">
            <v>42185</v>
          </cell>
          <cell r="C11318" t="str">
            <v>C64151</v>
          </cell>
          <cell r="D11318" t="str">
            <v>Diamond Paving</v>
          </cell>
          <cell r="E11318" t="str">
            <v>NH</v>
          </cell>
          <cell r="F11318" t="str">
            <v>P1</v>
          </cell>
          <cell r="G11318" t="str">
            <v>SMALL</v>
          </cell>
          <cell r="H11318" t="str">
            <v>JM</v>
          </cell>
          <cell r="I11318" t="str">
            <v>0032085 - LAVINE, MARK R</v>
          </cell>
        </row>
        <row r="11319">
          <cell r="A11319" t="str">
            <v>C64151JN</v>
          </cell>
          <cell r="B11319">
            <v>42185</v>
          </cell>
          <cell r="C11319" t="str">
            <v>C64151</v>
          </cell>
          <cell r="D11319" t="str">
            <v>Diamond Paving</v>
          </cell>
          <cell r="E11319" t="str">
            <v>NH</v>
          </cell>
          <cell r="F11319" t="str">
            <v>P1</v>
          </cell>
          <cell r="G11319" t="str">
            <v>SMALL</v>
          </cell>
          <cell r="H11319" t="str">
            <v>JN</v>
          </cell>
          <cell r="I11319" t="str">
            <v>0032085 - LAVINE, MARK R</v>
          </cell>
        </row>
        <row r="11320">
          <cell r="A11320" t="str">
            <v>C64153IH</v>
          </cell>
          <cell r="B11320">
            <v>42185</v>
          </cell>
          <cell r="C11320" t="str">
            <v>C64153</v>
          </cell>
          <cell r="D11320" t="str">
            <v>Gorham House of Pizza</v>
          </cell>
          <cell r="E11320" t="str">
            <v>ME</v>
          </cell>
          <cell r="F11320" t="str">
            <v>P1</v>
          </cell>
          <cell r="G11320" t="str">
            <v>SMALL</v>
          </cell>
          <cell r="H11320" t="str">
            <v>IH</v>
          </cell>
          <cell r="I11320" t="str">
            <v>0031955 - NORTHERN BENEFITS OF MAINE LLC</v>
          </cell>
        </row>
        <row r="11321">
          <cell r="A11321" t="str">
            <v>C64154JM</v>
          </cell>
          <cell r="B11321">
            <v>42185</v>
          </cell>
          <cell r="C11321" t="str">
            <v>C64154</v>
          </cell>
          <cell r="D11321" t="str">
            <v>Megjil NH Inc</v>
          </cell>
          <cell r="E11321" t="str">
            <v>NH</v>
          </cell>
          <cell r="F11321" t="str">
            <v>P1</v>
          </cell>
          <cell r="G11321" t="str">
            <v>SMALL</v>
          </cell>
          <cell r="H11321" t="str">
            <v>JM</v>
          </cell>
          <cell r="I11321" t="str">
            <v>0032203 - NORTHEAST PLANNING ASSOCIATES</v>
          </cell>
        </row>
        <row r="11322">
          <cell r="A11322" t="str">
            <v>C64157IH</v>
          </cell>
          <cell r="B11322">
            <v>42185</v>
          </cell>
          <cell r="C11322" t="str">
            <v>C64157</v>
          </cell>
          <cell r="D11322" t="str">
            <v>NHIT - Town of Canaan</v>
          </cell>
          <cell r="E11322" t="str">
            <v>NH</v>
          </cell>
          <cell r="F11322" t="str">
            <v>ASO</v>
          </cell>
          <cell r="G11322" t="str">
            <v>NHIT</v>
          </cell>
          <cell r="H11322" t="str">
            <v>IH</v>
          </cell>
        </row>
        <row r="11323">
          <cell r="A11323" t="str">
            <v>C64157MI</v>
          </cell>
          <cell r="B11323">
            <v>42185</v>
          </cell>
          <cell r="C11323" t="str">
            <v>C64157</v>
          </cell>
          <cell r="D11323" t="str">
            <v>NHIT - Town of Canaan</v>
          </cell>
          <cell r="E11323" t="str">
            <v>NH</v>
          </cell>
          <cell r="F11323" t="str">
            <v>ASO</v>
          </cell>
          <cell r="G11323" t="str">
            <v>MCARE</v>
          </cell>
          <cell r="H11323" t="str">
            <v>MI</v>
          </cell>
        </row>
        <row r="11324">
          <cell r="A11324" t="str">
            <v>C64159IH</v>
          </cell>
          <cell r="B11324">
            <v>42185</v>
          </cell>
          <cell r="C11324" t="str">
            <v>C64159</v>
          </cell>
          <cell r="D11324" t="str">
            <v>Saco River Dentistry</v>
          </cell>
          <cell r="E11324" t="str">
            <v>ME</v>
          </cell>
          <cell r="F11324" t="str">
            <v>P1</v>
          </cell>
          <cell r="G11324" t="str">
            <v>SMALL</v>
          </cell>
          <cell r="H11324" t="str">
            <v>IH</v>
          </cell>
          <cell r="I11324" t="str">
            <v>0031833 - CLARK INSURANCE</v>
          </cell>
        </row>
        <row r="11325">
          <cell r="A11325" t="str">
            <v>C64162IH</v>
          </cell>
          <cell r="B11325">
            <v>42185</v>
          </cell>
          <cell r="C11325" t="str">
            <v>C64162</v>
          </cell>
          <cell r="D11325" t="str">
            <v>Covenant Christian Academy Inc</v>
          </cell>
          <cell r="E11325" t="str">
            <v>MA</v>
          </cell>
          <cell r="F11325" t="str">
            <v>P1</v>
          </cell>
          <cell r="G11325" t="str">
            <v>SMALL</v>
          </cell>
          <cell r="H11325" t="str">
            <v>IH</v>
          </cell>
          <cell r="I11325" t="str">
            <v>0034317 - HUB INTERNATIONAL NEW ENGLAND LLC</v>
          </cell>
        </row>
        <row r="11326">
          <cell r="A11326" t="str">
            <v>C64163IH</v>
          </cell>
          <cell r="B11326">
            <v>42185</v>
          </cell>
          <cell r="C11326" t="str">
            <v>C64163</v>
          </cell>
          <cell r="D11326" t="str">
            <v>Acorn Animal Hospital PC</v>
          </cell>
          <cell r="E11326" t="str">
            <v>MA</v>
          </cell>
          <cell r="F11326" t="str">
            <v>P1</v>
          </cell>
          <cell r="G11326" t="str">
            <v>SMALL</v>
          </cell>
          <cell r="H11326" t="str">
            <v>IH</v>
          </cell>
          <cell r="I11326" t="str">
            <v>0031888 - MIRACLE, JUDITH L</v>
          </cell>
        </row>
        <row r="11327">
          <cell r="A11327" t="str">
            <v>C64164IV</v>
          </cell>
          <cell r="B11327">
            <v>42185</v>
          </cell>
          <cell r="C11327" t="str">
            <v>C64164</v>
          </cell>
          <cell r="D11327" t="str">
            <v>CONNECTICUT BUSINESS AND INDUSTRY ASSOCIATION</v>
          </cell>
          <cell r="E11327" t="str">
            <v>CT</v>
          </cell>
          <cell r="F11327" t="str">
            <v>P1</v>
          </cell>
          <cell r="G11327" t="str">
            <v>SMALL</v>
          </cell>
          <cell r="H11327" t="str">
            <v>IV</v>
          </cell>
        </row>
        <row r="11328">
          <cell r="A11328" t="str">
            <v>C64164PO</v>
          </cell>
          <cell r="B11328">
            <v>42185</v>
          </cell>
          <cell r="C11328" t="str">
            <v>C64164</v>
          </cell>
          <cell r="D11328" t="str">
            <v>CONNECTICUT BUSINESS AND INDUSTRY ASSOCIATION</v>
          </cell>
          <cell r="E11328" t="str">
            <v>CT</v>
          </cell>
          <cell r="F11328" t="str">
            <v>P1</v>
          </cell>
          <cell r="G11328" t="str">
            <v>SMALL</v>
          </cell>
          <cell r="H11328" t="str">
            <v>PO</v>
          </cell>
        </row>
        <row r="11329">
          <cell r="A11329" t="str">
            <v>C64165IV</v>
          </cell>
          <cell r="B11329">
            <v>42185</v>
          </cell>
          <cell r="C11329" t="str">
            <v>C64165</v>
          </cell>
          <cell r="D11329" t="str">
            <v>Evangelical Baptist Church</v>
          </cell>
          <cell r="E11329" t="str">
            <v>NH</v>
          </cell>
          <cell r="F11329" t="str">
            <v>P1</v>
          </cell>
          <cell r="G11329" t="str">
            <v>SMALL</v>
          </cell>
          <cell r="H11329" t="str">
            <v>IV</v>
          </cell>
          <cell r="I11329" t="str">
            <v>0032201 - E &amp; S INSURANCE SERVICES LLC</v>
          </cell>
        </row>
        <row r="11330">
          <cell r="A11330" t="str">
            <v>C64166JM</v>
          </cell>
          <cell r="B11330">
            <v>42185</v>
          </cell>
          <cell r="C11330" t="str">
            <v>C64166</v>
          </cell>
          <cell r="D11330" t="str">
            <v>JDI Senior Care Inc</v>
          </cell>
          <cell r="E11330" t="str">
            <v>NH</v>
          </cell>
          <cell r="F11330" t="str">
            <v>P1</v>
          </cell>
          <cell r="G11330" t="str">
            <v>SMALL</v>
          </cell>
          <cell r="H11330" t="str">
            <v>JM</v>
          </cell>
          <cell r="I11330" t="str">
            <v>0032090 - JEFFERSON, STEVEN</v>
          </cell>
        </row>
        <row r="11331">
          <cell r="A11331" t="str">
            <v>C64167IH</v>
          </cell>
          <cell r="B11331">
            <v>42185</v>
          </cell>
          <cell r="C11331" t="str">
            <v>C64167</v>
          </cell>
          <cell r="D11331" t="str">
            <v>Tims Fabricators Inc</v>
          </cell>
          <cell r="E11331" t="str">
            <v>MA</v>
          </cell>
          <cell r="F11331" t="str">
            <v>P1</v>
          </cell>
          <cell r="G11331" t="str">
            <v>SMALL</v>
          </cell>
          <cell r="H11331" t="str">
            <v>IH</v>
          </cell>
          <cell r="I11331" t="str">
            <v>0031892 - IMA GROUP BENEFITS LLC</v>
          </cell>
        </row>
        <row r="11332">
          <cell r="A11332" t="str">
            <v>C64167JA</v>
          </cell>
          <cell r="B11332">
            <v>42185</v>
          </cell>
          <cell r="C11332" t="str">
            <v>C64167</v>
          </cell>
          <cell r="D11332" t="str">
            <v>Tims Fabricators Inc</v>
          </cell>
          <cell r="E11332" t="str">
            <v>MA</v>
          </cell>
          <cell r="F11332" t="str">
            <v>P1</v>
          </cell>
          <cell r="G11332" t="str">
            <v>SMALL</v>
          </cell>
          <cell r="H11332" t="str">
            <v>JA</v>
          </cell>
          <cell r="I11332" t="str">
            <v>0031892 - IMA GROUP BENEFITS LLC</v>
          </cell>
        </row>
        <row r="11333">
          <cell r="A11333" t="str">
            <v>C64168IH</v>
          </cell>
          <cell r="B11333">
            <v>42185</v>
          </cell>
          <cell r="C11333" t="str">
            <v>C64168</v>
          </cell>
          <cell r="D11333" t="str">
            <v>Friendship Home Inc</v>
          </cell>
          <cell r="E11333" t="str">
            <v>MA</v>
          </cell>
          <cell r="F11333" t="str">
            <v>P1</v>
          </cell>
          <cell r="G11333" t="str">
            <v>SMALL</v>
          </cell>
          <cell r="H11333" t="str">
            <v>IH</v>
          </cell>
          <cell r="I11333" t="str">
            <v>0033071 - ROGERS &amp; GRAY INSURANCE AGENCY</v>
          </cell>
        </row>
        <row r="11334">
          <cell r="A11334" t="str">
            <v>C64169IV</v>
          </cell>
          <cell r="B11334">
            <v>42185</v>
          </cell>
          <cell r="C11334" t="str">
            <v>C64169</v>
          </cell>
          <cell r="D11334" t="str">
            <v>AG Engineers Inc</v>
          </cell>
          <cell r="E11334" t="str">
            <v>ME</v>
          </cell>
          <cell r="F11334" t="str">
            <v>P1</v>
          </cell>
          <cell r="G11334" t="str">
            <v>SMALL</v>
          </cell>
          <cell r="H11334" t="str">
            <v>IV</v>
          </cell>
          <cell r="I11334" t="str">
            <v>0032222 - CLARK INSURANCE</v>
          </cell>
        </row>
        <row r="11335">
          <cell r="A11335" t="str">
            <v>C64172IH</v>
          </cell>
          <cell r="B11335">
            <v>42185</v>
          </cell>
          <cell r="C11335" t="str">
            <v>C64172</v>
          </cell>
          <cell r="D11335" t="str">
            <v>Allied Recycling Center Inc</v>
          </cell>
          <cell r="E11335" t="str">
            <v>MA</v>
          </cell>
          <cell r="F11335" t="str">
            <v>P1</v>
          </cell>
          <cell r="G11335" t="str">
            <v>SMALL</v>
          </cell>
          <cell r="H11335" t="str">
            <v>IH</v>
          </cell>
          <cell r="I11335" t="str">
            <v>0031835 - EASTERN BENEFITS GROUP</v>
          </cell>
        </row>
        <row r="11336">
          <cell r="A11336" t="str">
            <v>C64174IH</v>
          </cell>
          <cell r="B11336">
            <v>42185</v>
          </cell>
          <cell r="C11336" t="str">
            <v>C64174</v>
          </cell>
          <cell r="D11336" t="str">
            <v>Martels Self-Care Products Inc</v>
          </cell>
          <cell r="E11336" t="str">
            <v>NH</v>
          </cell>
          <cell r="F11336" t="str">
            <v>P1</v>
          </cell>
          <cell r="G11336" t="str">
            <v>SMALL</v>
          </cell>
          <cell r="H11336" t="str">
            <v>IH</v>
          </cell>
          <cell r="I11336" t="str">
            <v>0032164 - SEDGLEY, NORMAN H</v>
          </cell>
        </row>
        <row r="11337">
          <cell r="A11337" t="str">
            <v>C64175IH</v>
          </cell>
          <cell r="B11337">
            <v>42185</v>
          </cell>
          <cell r="C11337" t="str">
            <v>C64175</v>
          </cell>
          <cell r="D11337" t="str">
            <v>Camelot Manufacturing Solutions Inc</v>
          </cell>
          <cell r="E11337" t="str">
            <v>MA</v>
          </cell>
          <cell r="F11337" t="str">
            <v>P1</v>
          </cell>
          <cell r="G11337" t="str">
            <v>SMALL</v>
          </cell>
          <cell r="H11337" t="str">
            <v>IH</v>
          </cell>
        </row>
        <row r="11338">
          <cell r="A11338" t="str">
            <v>C64176PO</v>
          </cell>
          <cell r="B11338">
            <v>42185</v>
          </cell>
          <cell r="C11338" t="str">
            <v>C64176</v>
          </cell>
          <cell r="D11338" t="str">
            <v>Dubay Inc</v>
          </cell>
          <cell r="E11338" t="str">
            <v>ME</v>
          </cell>
          <cell r="F11338" t="str">
            <v>P1</v>
          </cell>
          <cell r="G11338" t="str">
            <v>SMALL</v>
          </cell>
          <cell r="H11338" t="str">
            <v>PO</v>
          </cell>
          <cell r="I11338" t="str">
            <v>0032083 - PAQUIN &amp; CARROLL LLC</v>
          </cell>
        </row>
        <row r="11339">
          <cell r="A11339" t="str">
            <v>C64177IH</v>
          </cell>
          <cell r="B11339">
            <v>42185</v>
          </cell>
          <cell r="C11339" t="str">
            <v>C64177</v>
          </cell>
          <cell r="D11339" t="str">
            <v>Elizabeth Russ Family Dental</v>
          </cell>
          <cell r="E11339" t="str">
            <v>MA</v>
          </cell>
          <cell r="F11339" t="str">
            <v>P1</v>
          </cell>
          <cell r="G11339" t="str">
            <v>GPC</v>
          </cell>
          <cell r="H11339" t="str">
            <v>IH</v>
          </cell>
          <cell r="I11339" t="str">
            <v>0032108 - SPRING INSURANCE GROUP LLC</v>
          </cell>
        </row>
        <row r="11340">
          <cell r="A11340" t="str">
            <v>C64178IH</v>
          </cell>
          <cell r="B11340">
            <v>42185</v>
          </cell>
          <cell r="C11340" t="str">
            <v>C64178</v>
          </cell>
          <cell r="D11340" t="str">
            <v>Hanson Family Dental PC</v>
          </cell>
          <cell r="E11340" t="str">
            <v>MA</v>
          </cell>
          <cell r="F11340" t="str">
            <v>P1</v>
          </cell>
          <cell r="G11340" t="str">
            <v>GPC</v>
          </cell>
          <cell r="H11340" t="str">
            <v>IH</v>
          </cell>
          <cell r="I11340" t="str">
            <v>0032100 - SPRING INSURANCE GROUP LLC</v>
          </cell>
        </row>
        <row r="11341">
          <cell r="A11341" t="str">
            <v>C64179IH</v>
          </cell>
          <cell r="B11341">
            <v>42185</v>
          </cell>
          <cell r="C11341" t="str">
            <v>C64179</v>
          </cell>
          <cell r="D11341" t="str">
            <v>Resources First Foundation</v>
          </cell>
          <cell r="E11341" t="str">
            <v>ME</v>
          </cell>
          <cell r="F11341" t="str">
            <v>P1</v>
          </cell>
          <cell r="G11341" t="str">
            <v>SMALL</v>
          </cell>
          <cell r="H11341" t="str">
            <v>IH</v>
          </cell>
          <cell r="I11341" t="str">
            <v>0032146 - CLARK INSURANCE</v>
          </cell>
        </row>
        <row r="11342">
          <cell r="A11342" t="str">
            <v>C64180JM</v>
          </cell>
          <cell r="B11342">
            <v>42185</v>
          </cell>
          <cell r="C11342" t="str">
            <v>C64180</v>
          </cell>
          <cell r="D11342" t="str">
            <v>Conway Scenic Railroad Inc</v>
          </cell>
          <cell r="E11342" t="str">
            <v>NH</v>
          </cell>
          <cell r="F11342" t="str">
            <v>P1</v>
          </cell>
          <cell r="G11342" t="str">
            <v>SMALL</v>
          </cell>
          <cell r="H11342" t="str">
            <v>JM</v>
          </cell>
          <cell r="I11342" t="str">
            <v>0032136 - CROSS INSURANCE - MANCHESTER</v>
          </cell>
        </row>
        <row r="11343">
          <cell r="A11343" t="str">
            <v>C64181IV</v>
          </cell>
          <cell r="B11343">
            <v>42185</v>
          </cell>
          <cell r="C11343" t="str">
            <v>C64181</v>
          </cell>
          <cell r="D11343" t="str">
            <v>Addiction Recovery Services</v>
          </cell>
          <cell r="E11343" t="str">
            <v>NH</v>
          </cell>
          <cell r="F11343" t="str">
            <v>P1</v>
          </cell>
          <cell r="G11343" t="str">
            <v>SMALL</v>
          </cell>
          <cell r="H11343" t="str">
            <v>IV</v>
          </cell>
          <cell r="I11343" t="str">
            <v>0032200 - AFFORDABLE HEALTH SOLUTIONS</v>
          </cell>
        </row>
        <row r="11344">
          <cell r="A11344" t="str">
            <v>C64182JM</v>
          </cell>
          <cell r="B11344">
            <v>42185</v>
          </cell>
          <cell r="C11344" t="str">
            <v>C64182</v>
          </cell>
          <cell r="D11344" t="str">
            <v>Berlin Spring Inc</v>
          </cell>
          <cell r="E11344" t="str">
            <v>NH</v>
          </cell>
          <cell r="F11344" t="str">
            <v>P1</v>
          </cell>
          <cell r="G11344" t="str">
            <v>SMALL</v>
          </cell>
          <cell r="H11344" t="str">
            <v>JM</v>
          </cell>
          <cell r="I11344" t="str">
            <v>0032173 - CROSS INSURANCE - MANCHESTER</v>
          </cell>
        </row>
        <row r="11345">
          <cell r="A11345" t="str">
            <v>C64183IA</v>
          </cell>
          <cell r="B11345">
            <v>42185</v>
          </cell>
          <cell r="C11345" t="str">
            <v>C64183</v>
          </cell>
          <cell r="D11345" t="str">
            <v>Aquto Corporation</v>
          </cell>
          <cell r="E11345" t="str">
            <v>MA</v>
          </cell>
          <cell r="F11345" t="str">
            <v>P1</v>
          </cell>
          <cell r="G11345" t="str">
            <v>SMALL</v>
          </cell>
          <cell r="H11345" t="str">
            <v>IA</v>
          </cell>
          <cell r="I11345" t="str">
            <v>0032188 - DIGITAL INSURANCE AGENCY INC</v>
          </cell>
        </row>
        <row r="11346">
          <cell r="A11346" t="str">
            <v>C64183IH</v>
          </cell>
          <cell r="B11346">
            <v>42185</v>
          </cell>
          <cell r="C11346" t="str">
            <v>C64183</v>
          </cell>
          <cell r="D11346" t="str">
            <v>Aquto Corporation</v>
          </cell>
          <cell r="E11346" t="str">
            <v>MA</v>
          </cell>
          <cell r="F11346" t="str">
            <v>P1</v>
          </cell>
          <cell r="G11346" t="str">
            <v>SMALL</v>
          </cell>
          <cell r="H11346" t="str">
            <v>IH</v>
          </cell>
          <cell r="I11346" t="str">
            <v>0032188 - DIGITAL INSURANCE AGENCY INC</v>
          </cell>
        </row>
        <row r="11347">
          <cell r="A11347" t="str">
            <v>C64184IA</v>
          </cell>
          <cell r="B11347">
            <v>42185</v>
          </cell>
          <cell r="C11347" t="str">
            <v>C64184</v>
          </cell>
          <cell r="D11347" t="str">
            <v>ClearSky Data Inc</v>
          </cell>
          <cell r="E11347" t="str">
            <v>MA</v>
          </cell>
          <cell r="F11347" t="str">
            <v>P1</v>
          </cell>
          <cell r="G11347" t="str">
            <v>SMALL</v>
          </cell>
          <cell r="H11347" t="str">
            <v>IA</v>
          </cell>
          <cell r="I11347" t="str">
            <v>0032193 - DIGITAL INSURANCE AGENCY INC</v>
          </cell>
        </row>
        <row r="11348">
          <cell r="A11348" t="str">
            <v>C64184IH</v>
          </cell>
          <cell r="B11348">
            <v>42185</v>
          </cell>
          <cell r="C11348" t="str">
            <v>C64184</v>
          </cell>
          <cell r="D11348" t="str">
            <v>ClearSky Data Inc</v>
          </cell>
          <cell r="E11348" t="str">
            <v>MA</v>
          </cell>
          <cell r="F11348" t="str">
            <v>P1</v>
          </cell>
          <cell r="G11348" t="str">
            <v>SMALL</v>
          </cell>
          <cell r="H11348" t="str">
            <v>IH</v>
          </cell>
          <cell r="I11348" t="str">
            <v>0032193 - DIGITAL INSURANCE AGENCY INC</v>
          </cell>
        </row>
        <row r="11349">
          <cell r="A11349" t="str">
            <v>C64187IH</v>
          </cell>
          <cell r="B11349">
            <v>42185</v>
          </cell>
          <cell r="C11349" t="str">
            <v>C64187</v>
          </cell>
          <cell r="D11349" t="str">
            <v>Amelia Peabody Foundation</v>
          </cell>
          <cell r="E11349" t="str">
            <v>MA</v>
          </cell>
          <cell r="F11349" t="str">
            <v>P1</v>
          </cell>
          <cell r="G11349" t="str">
            <v>SMALL</v>
          </cell>
          <cell r="H11349" t="str">
            <v>IH</v>
          </cell>
          <cell r="I11349" t="str">
            <v>0031830 - DONOHUE JR, STEPHEN J</v>
          </cell>
        </row>
        <row r="11350">
          <cell r="A11350" t="str">
            <v>C64188JM</v>
          </cell>
          <cell r="B11350">
            <v>42185</v>
          </cell>
          <cell r="C11350" t="str">
            <v>C64188</v>
          </cell>
          <cell r="D11350" t="str">
            <v>WS Dennison Cabinets Inc</v>
          </cell>
          <cell r="E11350" t="str">
            <v>NH</v>
          </cell>
          <cell r="F11350" t="str">
            <v>P1</v>
          </cell>
          <cell r="G11350" t="str">
            <v>SMALL</v>
          </cell>
          <cell r="H11350" t="str">
            <v>JM</v>
          </cell>
          <cell r="I11350" t="str">
            <v>0032159 - NEW ENGLAND EMPLOYEE BENEFITS COUNCIL</v>
          </cell>
        </row>
        <row r="11351">
          <cell r="A11351" t="str">
            <v>C64189IV</v>
          </cell>
          <cell r="B11351">
            <v>42185</v>
          </cell>
          <cell r="C11351" t="str">
            <v>C64189</v>
          </cell>
          <cell r="D11351" t="str">
            <v>James M Kirsh DO</v>
          </cell>
          <cell r="E11351" t="str">
            <v>ME</v>
          </cell>
          <cell r="F11351" t="str">
            <v>P1</v>
          </cell>
          <cell r="G11351" t="str">
            <v>SMALL</v>
          </cell>
          <cell r="H11351" t="str">
            <v>IV</v>
          </cell>
          <cell r="I11351" t="str">
            <v>0032195 - CAREY, KATHARINE S</v>
          </cell>
        </row>
        <row r="11352">
          <cell r="A11352" t="str">
            <v>C64190JM</v>
          </cell>
          <cell r="B11352">
            <v>42185</v>
          </cell>
          <cell r="C11352" t="str">
            <v>C64190</v>
          </cell>
          <cell r="D11352" t="str">
            <v>Gluer Parts &amp; Service Inc</v>
          </cell>
          <cell r="E11352" t="str">
            <v>NH</v>
          </cell>
          <cell r="F11352" t="str">
            <v>P1</v>
          </cell>
          <cell r="G11352" t="str">
            <v>SMALL</v>
          </cell>
          <cell r="H11352" t="str">
            <v>JM</v>
          </cell>
          <cell r="I11352" t="str">
            <v>0032179 - BUSINESS BENEFITS AND INVESTMENTS INC</v>
          </cell>
        </row>
        <row r="11353">
          <cell r="A11353" t="str">
            <v>C64192IH</v>
          </cell>
          <cell r="B11353">
            <v>42185</v>
          </cell>
          <cell r="C11353" t="str">
            <v>C64192</v>
          </cell>
          <cell r="D11353" t="str">
            <v>Jack A Shaw &amp; Sons Inc</v>
          </cell>
          <cell r="E11353" t="str">
            <v>ME</v>
          </cell>
          <cell r="F11353" t="str">
            <v>P1</v>
          </cell>
          <cell r="G11353" t="str">
            <v>SMALL</v>
          </cell>
          <cell r="H11353" t="str">
            <v>IH</v>
          </cell>
          <cell r="I11353" t="str">
            <v>0032151 - CLARK INSURANCE</v>
          </cell>
        </row>
        <row r="11354">
          <cell r="A11354" t="str">
            <v>C64195IH</v>
          </cell>
          <cell r="B11354">
            <v>42185</v>
          </cell>
          <cell r="C11354" t="str">
            <v>C64195</v>
          </cell>
          <cell r="D11354" t="str">
            <v>AccuFile Inc</v>
          </cell>
          <cell r="E11354" t="str">
            <v>MA</v>
          </cell>
          <cell r="F11354" t="str">
            <v>P1</v>
          </cell>
          <cell r="G11354" t="str">
            <v>SMALL</v>
          </cell>
          <cell r="H11354" t="str">
            <v>IH</v>
          </cell>
          <cell r="I11354" t="str">
            <v>0032138 - BROWN &amp; BROWN OF MASSACHUSETTS LLC</v>
          </cell>
        </row>
        <row r="11355">
          <cell r="A11355" t="str">
            <v>C64197IH</v>
          </cell>
          <cell r="B11355">
            <v>42185</v>
          </cell>
          <cell r="C11355" t="str">
            <v>C64197</v>
          </cell>
          <cell r="D11355" t="str">
            <v>Buchanan Custom Builders LLC</v>
          </cell>
          <cell r="E11355" t="str">
            <v>MA</v>
          </cell>
          <cell r="F11355" t="str">
            <v>P1</v>
          </cell>
          <cell r="G11355" t="str">
            <v>SMALL</v>
          </cell>
          <cell r="H11355" t="str">
            <v>IH</v>
          </cell>
          <cell r="I11355" t="str">
            <v>0032212 - DF MURPHY LIFE INSURANCE AGENCY</v>
          </cell>
        </row>
        <row r="11356">
          <cell r="A11356" t="str">
            <v>C64198IH</v>
          </cell>
          <cell r="B11356">
            <v>42185</v>
          </cell>
          <cell r="C11356" t="str">
            <v>C64198</v>
          </cell>
          <cell r="D11356" t="str">
            <v>Willowdale Estate LLC</v>
          </cell>
          <cell r="E11356" t="str">
            <v>MA</v>
          </cell>
          <cell r="F11356" t="str">
            <v>P1</v>
          </cell>
          <cell r="G11356" t="str">
            <v>SMALL</v>
          </cell>
          <cell r="H11356" t="str">
            <v>IH</v>
          </cell>
          <cell r="I11356" t="str">
            <v>0032219 - ST INSURANCE AGENCY INC</v>
          </cell>
        </row>
        <row r="11357">
          <cell r="A11357" t="str">
            <v>C64199IV</v>
          </cell>
          <cell r="B11357">
            <v>42185</v>
          </cell>
          <cell r="C11357" t="str">
            <v>C64199</v>
          </cell>
          <cell r="D11357" t="str">
            <v>Wefunder Inc</v>
          </cell>
          <cell r="E11357" t="str">
            <v>MA</v>
          </cell>
          <cell r="F11357" t="str">
            <v>P1</v>
          </cell>
          <cell r="G11357" t="str">
            <v>SMALL</v>
          </cell>
          <cell r="H11357" t="str">
            <v>IV</v>
          </cell>
          <cell r="I11357" t="str">
            <v>0035829 - YOURPEOPLE INC</v>
          </cell>
        </row>
        <row r="11358">
          <cell r="A11358" t="str">
            <v>C64201JM</v>
          </cell>
          <cell r="B11358">
            <v>42185</v>
          </cell>
          <cell r="C11358" t="str">
            <v>C64201</v>
          </cell>
          <cell r="D11358" t="str">
            <v>NECC Boats</v>
          </cell>
          <cell r="E11358" t="str">
            <v>NH</v>
          </cell>
          <cell r="F11358" t="str">
            <v>P1</v>
          </cell>
          <cell r="G11358" t="str">
            <v>SMALL</v>
          </cell>
          <cell r="H11358" t="str">
            <v>JM</v>
          </cell>
          <cell r="I11358" t="str">
            <v>0032214 - DIXON, CARL R</v>
          </cell>
        </row>
        <row r="11359">
          <cell r="A11359" t="str">
            <v>C64202JR</v>
          </cell>
          <cell r="B11359">
            <v>42185</v>
          </cell>
          <cell r="C11359" t="str">
            <v>C64202</v>
          </cell>
          <cell r="D11359" t="str">
            <v>RPF Environmental Inc</v>
          </cell>
          <cell r="E11359" t="str">
            <v>NH</v>
          </cell>
          <cell r="F11359" t="str">
            <v>P1</v>
          </cell>
          <cell r="G11359" t="str">
            <v>SMALL</v>
          </cell>
          <cell r="H11359" t="str">
            <v>JR</v>
          </cell>
          <cell r="I11359" t="str">
            <v>0035250 - DONOHUE JR, STEPHEN J</v>
          </cell>
        </row>
        <row r="11360">
          <cell r="A11360" t="str">
            <v>C64203IH</v>
          </cell>
          <cell r="B11360">
            <v>42185</v>
          </cell>
          <cell r="C11360" t="str">
            <v>C64203</v>
          </cell>
          <cell r="D11360" t="str">
            <v>Garcia Galuska &amp; DeSousa Inc</v>
          </cell>
          <cell r="E11360" t="str">
            <v>MA</v>
          </cell>
          <cell r="F11360" t="str">
            <v>P1</v>
          </cell>
          <cell r="G11360" t="str">
            <v>SMALL</v>
          </cell>
          <cell r="H11360" t="str">
            <v>IH</v>
          </cell>
          <cell r="I11360" t="str">
            <v>0032071 - SYLVIA &amp; COMPANY INSURANCE</v>
          </cell>
        </row>
        <row r="11361">
          <cell r="A11361" t="str">
            <v>C64204JH</v>
          </cell>
          <cell r="B11361">
            <v>42185</v>
          </cell>
          <cell r="C11361" t="str">
            <v>C64204</v>
          </cell>
          <cell r="D11361" t="str">
            <v>Jason Stone Injury Lawyers PC</v>
          </cell>
          <cell r="E11361" t="str">
            <v>MA</v>
          </cell>
          <cell r="F11361" t="str">
            <v>P1</v>
          </cell>
          <cell r="G11361" t="str">
            <v>SMALL</v>
          </cell>
          <cell r="H11361" t="str">
            <v>JH</v>
          </cell>
          <cell r="I11361" t="str">
            <v>0032217 - GOLDSTEIN, JEFFREY</v>
          </cell>
        </row>
        <row r="11362">
          <cell r="A11362" t="str">
            <v>C64205IH</v>
          </cell>
          <cell r="B11362">
            <v>42185</v>
          </cell>
          <cell r="C11362" t="str">
            <v>C64205</v>
          </cell>
          <cell r="D11362" t="str">
            <v>Turano Restaurant Group Inc</v>
          </cell>
          <cell r="E11362" t="str">
            <v>MA</v>
          </cell>
          <cell r="F11362" t="str">
            <v>P1</v>
          </cell>
          <cell r="G11362" t="str">
            <v>SMALL</v>
          </cell>
          <cell r="H11362" t="str">
            <v>IH</v>
          </cell>
          <cell r="I11362" t="str">
            <v>0032220 - GOLDSTEIN, JEFFREY</v>
          </cell>
        </row>
        <row r="11363">
          <cell r="A11363" t="str">
            <v>C64206JM</v>
          </cell>
          <cell r="B11363">
            <v>42185</v>
          </cell>
          <cell r="C11363" t="str">
            <v>C64206</v>
          </cell>
          <cell r="D11363" t="str">
            <v>Miles of Smiles PLLC</v>
          </cell>
          <cell r="E11363" t="str">
            <v>NH</v>
          </cell>
          <cell r="F11363" t="str">
            <v>P1</v>
          </cell>
          <cell r="G11363" t="str">
            <v>SMALL</v>
          </cell>
          <cell r="H11363" t="str">
            <v>JM</v>
          </cell>
          <cell r="I11363" t="str">
            <v>0032178 - DAVIS TOWLE MORRILL &amp; EVERETT INC</v>
          </cell>
        </row>
        <row r="11364">
          <cell r="A11364" t="str">
            <v>C64207JM</v>
          </cell>
          <cell r="B11364">
            <v>42185</v>
          </cell>
          <cell r="C11364" t="str">
            <v>C64207</v>
          </cell>
          <cell r="D11364" t="str">
            <v>John T Burke Enterprises LLC</v>
          </cell>
          <cell r="E11364" t="str">
            <v>NH</v>
          </cell>
          <cell r="F11364" t="str">
            <v>P1</v>
          </cell>
          <cell r="G11364" t="str">
            <v>SMALL</v>
          </cell>
          <cell r="H11364" t="str">
            <v>JM</v>
          </cell>
          <cell r="I11364" t="str">
            <v>0032216 - CROSS INSURANCE - MANCHESTER</v>
          </cell>
        </row>
        <row r="11365">
          <cell r="A11365" t="str">
            <v>C64211IH</v>
          </cell>
          <cell r="B11365">
            <v>42185</v>
          </cell>
          <cell r="C11365" t="str">
            <v>C64211</v>
          </cell>
          <cell r="D11365" t="str">
            <v>Sunshine Books Inc</v>
          </cell>
          <cell r="E11365" t="str">
            <v>MA</v>
          </cell>
          <cell r="F11365" t="str">
            <v>P1</v>
          </cell>
          <cell r="G11365" t="str">
            <v>SMALL</v>
          </cell>
          <cell r="H11365" t="str">
            <v>IH</v>
          </cell>
          <cell r="I11365" t="str">
            <v>0032189 - COSTELLO BENEFITS GROUP</v>
          </cell>
        </row>
        <row r="11366">
          <cell r="A11366" t="str">
            <v>C64212IH</v>
          </cell>
          <cell r="B11366">
            <v>42185</v>
          </cell>
          <cell r="C11366" t="str">
            <v>C64212</v>
          </cell>
          <cell r="D11366" t="str">
            <v>Lafreniere Architects Inc</v>
          </cell>
          <cell r="E11366" t="str">
            <v>MA</v>
          </cell>
          <cell r="F11366" t="str">
            <v>P1</v>
          </cell>
          <cell r="G11366" t="str">
            <v>SMALL</v>
          </cell>
          <cell r="H11366" t="str">
            <v>IH</v>
          </cell>
          <cell r="I11366" t="str">
            <v>0032160 - UNITED BUSINESSMANS INSURANCE AGENCY</v>
          </cell>
        </row>
        <row r="11367">
          <cell r="A11367" t="str">
            <v>C64213IA</v>
          </cell>
          <cell r="B11367">
            <v>42185</v>
          </cell>
          <cell r="C11367" t="str">
            <v>C64213</v>
          </cell>
          <cell r="D11367" t="str">
            <v>New Heritage Capital LLC</v>
          </cell>
          <cell r="E11367" t="str">
            <v>MA</v>
          </cell>
          <cell r="F11367" t="str">
            <v>P1</v>
          </cell>
          <cell r="G11367" t="str">
            <v>SMALL</v>
          </cell>
          <cell r="H11367" t="str">
            <v>IA</v>
          </cell>
          <cell r="I11367" t="str">
            <v>0032094 - INCENTIVE GROUP</v>
          </cell>
        </row>
        <row r="11368">
          <cell r="A11368" t="str">
            <v>C64213IH</v>
          </cell>
          <cell r="B11368">
            <v>42185</v>
          </cell>
          <cell r="C11368" t="str">
            <v>C64213</v>
          </cell>
          <cell r="D11368" t="str">
            <v>New Heritage Capital LLC</v>
          </cell>
          <cell r="E11368" t="str">
            <v>MA</v>
          </cell>
          <cell r="F11368" t="str">
            <v>P1</v>
          </cell>
          <cell r="G11368" t="str">
            <v>SMALL</v>
          </cell>
          <cell r="H11368" t="str">
            <v>IH</v>
          </cell>
          <cell r="I11368" t="str">
            <v>0032094 - INCENTIVE GROUP</v>
          </cell>
        </row>
        <row r="11369">
          <cell r="A11369" t="str">
            <v>C64214IH</v>
          </cell>
          <cell r="B11369">
            <v>42185</v>
          </cell>
          <cell r="C11369" t="str">
            <v>C64214</v>
          </cell>
          <cell r="D11369" t="str">
            <v>Ashland Dental Laboratory INC</v>
          </cell>
          <cell r="E11369" t="str">
            <v>MA</v>
          </cell>
          <cell r="F11369" t="str">
            <v>P1</v>
          </cell>
          <cell r="G11369" t="str">
            <v>SMALL</v>
          </cell>
          <cell r="H11369" t="str">
            <v>IH</v>
          </cell>
          <cell r="I11369" t="str">
            <v>0032185 - UNITED BUSINESSMANS INSURANCE AGENCY</v>
          </cell>
        </row>
        <row r="11370">
          <cell r="A11370" t="str">
            <v>C64215IV</v>
          </cell>
          <cell r="B11370">
            <v>42185</v>
          </cell>
          <cell r="C11370" t="str">
            <v>C64215</v>
          </cell>
          <cell r="D11370" t="str">
            <v>ACME Land Surveying</v>
          </cell>
          <cell r="E11370" t="str">
            <v>ME</v>
          </cell>
          <cell r="F11370" t="str">
            <v>P1</v>
          </cell>
          <cell r="G11370" t="str">
            <v>SMALL</v>
          </cell>
          <cell r="H11370" t="str">
            <v>IV</v>
          </cell>
          <cell r="I11370" t="str">
            <v>0032097 - KYES AGENCY</v>
          </cell>
        </row>
        <row r="11371">
          <cell r="A11371" t="str">
            <v>C64216IH</v>
          </cell>
          <cell r="B11371">
            <v>42185</v>
          </cell>
          <cell r="C11371" t="str">
            <v>C64216</v>
          </cell>
          <cell r="D11371" t="str">
            <v>Roland's Auto Body &amp; Reconditioning</v>
          </cell>
          <cell r="E11371" t="str">
            <v>ME</v>
          </cell>
          <cell r="F11371" t="str">
            <v>P1</v>
          </cell>
          <cell r="G11371" t="str">
            <v>SMALL</v>
          </cell>
          <cell r="H11371" t="str">
            <v>IH</v>
          </cell>
          <cell r="I11371" t="str">
            <v>0032088 - NORTHERN BENEFITS OF MAINE LLC</v>
          </cell>
        </row>
        <row r="11372">
          <cell r="A11372" t="str">
            <v>C64218IH</v>
          </cell>
          <cell r="B11372">
            <v>42185</v>
          </cell>
          <cell r="C11372" t="str">
            <v>C64218</v>
          </cell>
          <cell r="D11372" t="str">
            <v>Dental Arts Center PC</v>
          </cell>
          <cell r="E11372" t="str">
            <v>MA</v>
          </cell>
          <cell r="F11372" t="str">
            <v>P1</v>
          </cell>
          <cell r="G11372" t="str">
            <v>GPC</v>
          </cell>
          <cell r="H11372" t="str">
            <v>IH</v>
          </cell>
          <cell r="I11372" t="str">
            <v>0032079 - SPRING INSURANCE GROUP LLC</v>
          </cell>
        </row>
        <row r="11373">
          <cell r="A11373" t="str">
            <v>C64219JR</v>
          </cell>
          <cell r="B11373">
            <v>42185</v>
          </cell>
          <cell r="C11373" t="str">
            <v>C64219</v>
          </cell>
          <cell r="D11373" t="str">
            <v>Matthew Hotz Chiropractor PLLC</v>
          </cell>
          <cell r="E11373" t="str">
            <v>NH</v>
          </cell>
          <cell r="F11373" t="str">
            <v>P1</v>
          </cell>
          <cell r="G11373" t="str">
            <v>SMALL</v>
          </cell>
          <cell r="H11373" t="str">
            <v>JR</v>
          </cell>
          <cell r="I11373" t="str">
            <v>0032137 - BUSINESS INSURANCE AGENCY</v>
          </cell>
        </row>
        <row r="11374">
          <cell r="A11374" t="str">
            <v>C64220IV</v>
          </cell>
          <cell r="B11374">
            <v>42185</v>
          </cell>
          <cell r="C11374" t="str">
            <v>C64220</v>
          </cell>
          <cell r="D11374" t="str">
            <v>Aisling Partners Insurance Brokerage LLC</v>
          </cell>
          <cell r="E11374" t="str">
            <v>MA</v>
          </cell>
          <cell r="F11374" t="str">
            <v>P1</v>
          </cell>
          <cell r="G11374" t="str">
            <v>SMALL</v>
          </cell>
          <cell r="H11374" t="str">
            <v>IV</v>
          </cell>
          <cell r="I11374" t="str">
            <v>0032126 - AISLING PARTNERS INS BROKERAGE</v>
          </cell>
        </row>
        <row r="11375">
          <cell r="A11375" t="str">
            <v>C64221IH</v>
          </cell>
          <cell r="B11375">
            <v>42185</v>
          </cell>
          <cell r="C11375" t="str">
            <v>C64221</v>
          </cell>
          <cell r="D11375" t="str">
            <v>Growing Opportunities</v>
          </cell>
          <cell r="E11375" t="str">
            <v>ME</v>
          </cell>
          <cell r="F11375" t="str">
            <v>P1</v>
          </cell>
          <cell r="G11375" t="str">
            <v>SMALL</v>
          </cell>
          <cell r="H11375" t="str">
            <v>IH</v>
          </cell>
          <cell r="I11375" t="str">
            <v>0032148 - CLARK INSURANCE</v>
          </cell>
        </row>
        <row r="11376">
          <cell r="A11376" t="str">
            <v>C64222JM</v>
          </cell>
          <cell r="B11376">
            <v>42185</v>
          </cell>
          <cell r="C11376" t="str">
            <v>C64222</v>
          </cell>
          <cell r="D11376" t="str">
            <v>Play All Day LLC</v>
          </cell>
          <cell r="E11376" t="str">
            <v>NH</v>
          </cell>
          <cell r="F11376" t="str">
            <v>P1</v>
          </cell>
          <cell r="G11376" t="str">
            <v>SMALL</v>
          </cell>
          <cell r="H11376" t="str">
            <v>JM</v>
          </cell>
          <cell r="I11376" t="str">
            <v>0032110 - INSURANCE SOLUTIONS CORPORATION</v>
          </cell>
        </row>
        <row r="11377">
          <cell r="A11377" t="str">
            <v>C64223JM</v>
          </cell>
          <cell r="B11377">
            <v>42185</v>
          </cell>
          <cell r="C11377" t="str">
            <v>C64223</v>
          </cell>
          <cell r="D11377" t="str">
            <v>New Creation Healing Center Inc</v>
          </cell>
          <cell r="E11377" t="str">
            <v>NH</v>
          </cell>
          <cell r="F11377" t="str">
            <v>P1</v>
          </cell>
          <cell r="G11377" t="str">
            <v>SMALL</v>
          </cell>
          <cell r="H11377" t="str">
            <v>JM</v>
          </cell>
          <cell r="I11377" t="str">
            <v>0032166 - R W ASSOCIATES INC</v>
          </cell>
        </row>
        <row r="11378">
          <cell r="A11378" t="str">
            <v>C64224JI</v>
          </cell>
          <cell r="B11378">
            <v>42185</v>
          </cell>
          <cell r="C11378" t="str">
            <v>C64224</v>
          </cell>
          <cell r="D11378" t="str">
            <v>Glenn R LaPointe Inc</v>
          </cell>
          <cell r="E11378" t="str">
            <v>MA</v>
          </cell>
          <cell r="F11378" t="str">
            <v>P1</v>
          </cell>
          <cell r="G11378" t="str">
            <v>SMALL</v>
          </cell>
          <cell r="H11378" t="str">
            <v>JI</v>
          </cell>
          <cell r="I11378" t="str">
            <v>0032211 - SMITH CHRISTOPHER</v>
          </cell>
        </row>
        <row r="11379">
          <cell r="A11379" t="str">
            <v>C64225IH</v>
          </cell>
          <cell r="B11379">
            <v>42185</v>
          </cell>
          <cell r="C11379" t="str">
            <v>C64225</v>
          </cell>
          <cell r="D11379" t="str">
            <v>Brick &amp; Sugarman LLP</v>
          </cell>
          <cell r="E11379" t="str">
            <v>MA</v>
          </cell>
          <cell r="F11379" t="str">
            <v>P1</v>
          </cell>
          <cell r="G11379" t="str">
            <v>SMALL</v>
          </cell>
          <cell r="H11379" t="str">
            <v>IH</v>
          </cell>
          <cell r="I11379" t="str">
            <v>0032105 - MOSSE &amp; MOSSE ASSOCIATES INC</v>
          </cell>
        </row>
        <row r="11380">
          <cell r="A11380" t="str">
            <v>C64226JM</v>
          </cell>
          <cell r="B11380">
            <v>42185</v>
          </cell>
          <cell r="C11380" t="str">
            <v>C64226</v>
          </cell>
          <cell r="D11380" t="str">
            <v>Souhegan Riders LLC</v>
          </cell>
          <cell r="E11380" t="str">
            <v>NH</v>
          </cell>
          <cell r="F11380" t="str">
            <v>P1</v>
          </cell>
          <cell r="G11380" t="str">
            <v>SMALL</v>
          </cell>
          <cell r="H11380" t="str">
            <v>JM</v>
          </cell>
          <cell r="I11380" t="str">
            <v>0032175 - CROSS INSURANCE - MANCHESTER</v>
          </cell>
        </row>
        <row r="11381">
          <cell r="A11381" t="str">
            <v>C64227IA</v>
          </cell>
          <cell r="B11381">
            <v>42185</v>
          </cell>
          <cell r="C11381" t="str">
            <v>C64227</v>
          </cell>
          <cell r="D11381" t="str">
            <v>Commonwealth Laboratories Inc</v>
          </cell>
          <cell r="E11381" t="str">
            <v>MA</v>
          </cell>
          <cell r="F11381" t="str">
            <v>P1</v>
          </cell>
          <cell r="G11381" t="str">
            <v>SMALL</v>
          </cell>
          <cell r="H11381" t="str">
            <v>IA</v>
          </cell>
          <cell r="I11381" t="str">
            <v>0032210 - SMITH CHRISTOPHER</v>
          </cell>
        </row>
        <row r="11382">
          <cell r="A11382" t="str">
            <v>C64227IH</v>
          </cell>
          <cell r="B11382">
            <v>42185</v>
          </cell>
          <cell r="C11382" t="str">
            <v>C64227</v>
          </cell>
          <cell r="D11382" t="str">
            <v>Commonwealth Laboratories Inc</v>
          </cell>
          <cell r="E11382" t="str">
            <v>MA</v>
          </cell>
          <cell r="F11382" t="str">
            <v>P1</v>
          </cell>
          <cell r="G11382" t="str">
            <v>SMALL</v>
          </cell>
          <cell r="H11382" t="str">
            <v>IH</v>
          </cell>
          <cell r="I11382" t="str">
            <v>0032210 - SMITH CHRISTOPHER</v>
          </cell>
        </row>
        <row r="11383">
          <cell r="A11383" t="str">
            <v>C64228JM</v>
          </cell>
          <cell r="B11383">
            <v>42185</v>
          </cell>
          <cell r="C11383" t="str">
            <v>C64228</v>
          </cell>
          <cell r="D11383" t="str">
            <v>Excell Mobile Distributors</v>
          </cell>
          <cell r="E11383" t="str">
            <v>NH</v>
          </cell>
          <cell r="F11383" t="str">
            <v>P1</v>
          </cell>
          <cell r="G11383" t="str">
            <v>SMALL</v>
          </cell>
          <cell r="H11383" t="str">
            <v>JM</v>
          </cell>
          <cell r="I11383" t="str">
            <v>0035684 - AQUINO, MICHAEL</v>
          </cell>
        </row>
        <row r="11384">
          <cell r="A11384" t="str">
            <v>C64229IH</v>
          </cell>
          <cell r="B11384">
            <v>42185</v>
          </cell>
          <cell r="C11384" t="str">
            <v>C64229</v>
          </cell>
          <cell r="D11384" t="str">
            <v>D Murgo Trucking Inc</v>
          </cell>
          <cell r="E11384" t="str">
            <v>MA</v>
          </cell>
          <cell r="F11384" t="str">
            <v>P1</v>
          </cell>
          <cell r="G11384" t="str">
            <v>SMALL</v>
          </cell>
          <cell r="H11384" t="str">
            <v>IH</v>
          </cell>
          <cell r="I11384" t="str">
            <v>0032063 - GETCHELL COMPANIES INSURANCE SVCS INC</v>
          </cell>
        </row>
        <row r="11385">
          <cell r="A11385" t="str">
            <v>C64230IH</v>
          </cell>
          <cell r="B11385">
            <v>42185</v>
          </cell>
          <cell r="C11385" t="str">
            <v>C64230</v>
          </cell>
          <cell r="D11385" t="str">
            <v>Sargent &amp; Associates Inc Loss Mgt Svcs</v>
          </cell>
          <cell r="E11385" t="str">
            <v>MA</v>
          </cell>
          <cell r="F11385" t="str">
            <v>P1</v>
          </cell>
          <cell r="G11385" t="str">
            <v>SMALL</v>
          </cell>
          <cell r="H11385" t="str">
            <v>IH</v>
          </cell>
          <cell r="I11385" t="str">
            <v>0032076 - NEW ENGLAND MEDICAL INS AGENCY LLC</v>
          </cell>
        </row>
        <row r="11386">
          <cell r="A11386" t="str">
            <v>C64232IH</v>
          </cell>
          <cell r="B11386">
            <v>42185</v>
          </cell>
          <cell r="C11386" t="str">
            <v>C64232</v>
          </cell>
          <cell r="D11386" t="str">
            <v>Ian B Glick DMD &amp; Allison G Ritch DDS PC</v>
          </cell>
          <cell r="E11386" t="str">
            <v>MA</v>
          </cell>
          <cell r="F11386" t="str">
            <v>P1</v>
          </cell>
          <cell r="G11386" t="str">
            <v>GPC</v>
          </cell>
          <cell r="H11386" t="str">
            <v>IH</v>
          </cell>
          <cell r="I11386" t="str">
            <v>0032161 - SPRING INSURANCE GROUP LLC</v>
          </cell>
        </row>
        <row r="11387">
          <cell r="A11387" t="str">
            <v>C64233IH</v>
          </cell>
          <cell r="B11387">
            <v>42185</v>
          </cell>
          <cell r="C11387" t="str">
            <v>C64233</v>
          </cell>
          <cell r="D11387" t="str">
            <v>JSD &amp; Son Inc</v>
          </cell>
          <cell r="E11387" t="str">
            <v>ME</v>
          </cell>
          <cell r="F11387" t="str">
            <v>P1</v>
          </cell>
          <cell r="G11387" t="str">
            <v>SMALL</v>
          </cell>
          <cell r="H11387" t="str">
            <v>IH</v>
          </cell>
          <cell r="I11387" t="str">
            <v>0032157 - CLARK INSURANCE</v>
          </cell>
        </row>
        <row r="11388">
          <cell r="A11388" t="str">
            <v>C64233PO</v>
          </cell>
          <cell r="B11388">
            <v>42185</v>
          </cell>
          <cell r="C11388" t="str">
            <v>C64233</v>
          </cell>
          <cell r="D11388" t="str">
            <v>JSD &amp; Son Inc</v>
          </cell>
          <cell r="E11388" t="str">
            <v>ME</v>
          </cell>
          <cell r="F11388" t="str">
            <v>P1</v>
          </cell>
          <cell r="G11388" t="str">
            <v>SMALL</v>
          </cell>
          <cell r="H11388" t="str">
            <v>PO</v>
          </cell>
          <cell r="I11388" t="str">
            <v>0032157 - CLARK INSURANCE</v>
          </cell>
        </row>
        <row r="11389">
          <cell r="A11389" t="str">
            <v>C64235IV</v>
          </cell>
          <cell r="B11389">
            <v>42185</v>
          </cell>
          <cell r="C11389" t="str">
            <v>C64235</v>
          </cell>
          <cell r="D11389" t="str">
            <v>McKenna Orthodontics Inc</v>
          </cell>
          <cell r="E11389" t="str">
            <v>MA</v>
          </cell>
          <cell r="F11389" t="str">
            <v>P1</v>
          </cell>
          <cell r="G11389" t="str">
            <v>GPC</v>
          </cell>
          <cell r="H11389" t="str">
            <v>IV</v>
          </cell>
          <cell r="I11389" t="str">
            <v>0032163 - SPRING INSURANCE GROUP LLC</v>
          </cell>
        </row>
        <row r="11390">
          <cell r="A11390" t="str">
            <v>C64237IH</v>
          </cell>
          <cell r="B11390">
            <v>42185</v>
          </cell>
          <cell r="C11390" t="str">
            <v>C64237</v>
          </cell>
          <cell r="D11390" t="str">
            <v>Meadowmere Resort</v>
          </cell>
          <cell r="E11390" t="str">
            <v>ME</v>
          </cell>
          <cell r="F11390" t="str">
            <v>P1</v>
          </cell>
          <cell r="G11390" t="str">
            <v>SMALL</v>
          </cell>
          <cell r="H11390" t="str">
            <v>IH</v>
          </cell>
          <cell r="I11390" t="str">
            <v>0032131 - BGA INSURANCE AGENCY INC</v>
          </cell>
        </row>
        <row r="11391">
          <cell r="A11391" t="str">
            <v>C64237PO</v>
          </cell>
          <cell r="B11391">
            <v>42185</v>
          </cell>
          <cell r="C11391" t="str">
            <v>C64237</v>
          </cell>
          <cell r="D11391" t="str">
            <v>Meadowmere Resort</v>
          </cell>
          <cell r="E11391" t="str">
            <v>ME</v>
          </cell>
          <cell r="F11391" t="str">
            <v>P1</v>
          </cell>
          <cell r="G11391" t="str">
            <v>SMALL</v>
          </cell>
          <cell r="H11391" t="str">
            <v>PO</v>
          </cell>
          <cell r="I11391" t="str">
            <v>0032131 - BGA INSURANCE AGENCY INC</v>
          </cell>
        </row>
        <row r="11392">
          <cell r="A11392" t="str">
            <v>C64238JM</v>
          </cell>
          <cell r="B11392">
            <v>42185</v>
          </cell>
          <cell r="C11392" t="str">
            <v>C64238</v>
          </cell>
          <cell r="D11392" t="str">
            <v>Wescott Law P A</v>
          </cell>
          <cell r="E11392" t="str">
            <v>NH</v>
          </cell>
          <cell r="F11392" t="str">
            <v>P1</v>
          </cell>
          <cell r="G11392" t="str">
            <v>SMALL</v>
          </cell>
          <cell r="H11392" t="str">
            <v>JM</v>
          </cell>
          <cell r="I11392" t="str">
            <v>0032072 - MELCHER &amp; PRESCOTT AGENCY INC</v>
          </cell>
        </row>
        <row r="11393">
          <cell r="A11393" t="str">
            <v>C64239IV</v>
          </cell>
          <cell r="B11393">
            <v>42185</v>
          </cell>
          <cell r="C11393" t="str">
            <v>C64239</v>
          </cell>
          <cell r="D11393" t="str">
            <v>Arnold Reed Builders</v>
          </cell>
          <cell r="E11393" t="str">
            <v>ME</v>
          </cell>
          <cell r="F11393" t="str">
            <v>P1</v>
          </cell>
          <cell r="G11393" t="str">
            <v>SMALL</v>
          </cell>
          <cell r="H11393" t="str">
            <v>IV</v>
          </cell>
          <cell r="I11393" t="str">
            <v>0032183 - UIG FINANCIAL LLC</v>
          </cell>
        </row>
        <row r="11394">
          <cell r="A11394" t="str">
            <v>C64240IH</v>
          </cell>
          <cell r="B11394">
            <v>42185</v>
          </cell>
          <cell r="C11394" t="str">
            <v>C64240</v>
          </cell>
          <cell r="D11394" t="str">
            <v>Max Ultimate Food Inc</v>
          </cell>
          <cell r="E11394" t="str">
            <v>MA</v>
          </cell>
          <cell r="F11394" t="str">
            <v>P1</v>
          </cell>
          <cell r="G11394" t="str">
            <v>SMALL</v>
          </cell>
          <cell r="H11394" t="str">
            <v>IH</v>
          </cell>
          <cell r="I11394" t="str">
            <v>0032091 - PAYCHEX AGENCY INC</v>
          </cell>
        </row>
        <row r="11395">
          <cell r="A11395" t="str">
            <v>C64241IH</v>
          </cell>
          <cell r="B11395">
            <v>42185</v>
          </cell>
          <cell r="C11395" t="str">
            <v>C64241</v>
          </cell>
          <cell r="D11395" t="str">
            <v>The Church of the Open Bible</v>
          </cell>
          <cell r="E11395" t="str">
            <v>MA</v>
          </cell>
          <cell r="F11395" t="str">
            <v>P1</v>
          </cell>
          <cell r="G11395" t="str">
            <v>SMALL</v>
          </cell>
          <cell r="H11395" t="str">
            <v>IH</v>
          </cell>
          <cell r="I11395" t="str">
            <v>0032077 - FINELLI BENEFITS LLC</v>
          </cell>
        </row>
        <row r="11396">
          <cell r="A11396" t="str">
            <v>C64243IH</v>
          </cell>
          <cell r="B11396">
            <v>42185</v>
          </cell>
          <cell r="C11396" t="str">
            <v>C64243</v>
          </cell>
          <cell r="D11396" t="str">
            <v>G John Fraone DMD MS PC</v>
          </cell>
          <cell r="E11396" t="str">
            <v>MA</v>
          </cell>
          <cell r="F11396" t="str">
            <v>P1</v>
          </cell>
          <cell r="G11396" t="str">
            <v>SMALL</v>
          </cell>
          <cell r="H11396" t="str">
            <v>IH</v>
          </cell>
          <cell r="I11396" t="str">
            <v>0032192 - STICKLES INSURANCE AGENCY INC</v>
          </cell>
        </row>
        <row r="11397">
          <cell r="A11397" t="str">
            <v>C64244IV</v>
          </cell>
          <cell r="B11397">
            <v>42185</v>
          </cell>
          <cell r="C11397" t="str">
            <v>C64244</v>
          </cell>
          <cell r="D11397" t="str">
            <v>Maine Technology Institute</v>
          </cell>
          <cell r="E11397" t="str">
            <v>ME</v>
          </cell>
          <cell r="F11397" t="str">
            <v>P1</v>
          </cell>
          <cell r="G11397" t="str">
            <v>SMALL</v>
          </cell>
          <cell r="H11397" t="str">
            <v>IV</v>
          </cell>
          <cell r="I11397" t="str">
            <v>0032150 - ALLEN FINANCIAL GROUP</v>
          </cell>
        </row>
        <row r="11398">
          <cell r="A11398" t="str">
            <v>C64245JA</v>
          </cell>
          <cell r="B11398">
            <v>42185</v>
          </cell>
          <cell r="C11398" t="str">
            <v>C64245</v>
          </cell>
          <cell r="D11398" t="str">
            <v>Little Beginnings Inc</v>
          </cell>
          <cell r="E11398" t="str">
            <v>MA</v>
          </cell>
          <cell r="F11398" t="str">
            <v>P1</v>
          </cell>
          <cell r="G11398" t="str">
            <v>SMALL</v>
          </cell>
          <cell r="H11398" t="str">
            <v>JA</v>
          </cell>
          <cell r="I11398" t="str">
            <v>0032086 - KWATOWSKI, JEANNINE B</v>
          </cell>
        </row>
        <row r="11399">
          <cell r="A11399" t="str">
            <v>C64246IH</v>
          </cell>
          <cell r="B11399">
            <v>42185</v>
          </cell>
          <cell r="C11399" t="str">
            <v>C64246</v>
          </cell>
          <cell r="D11399" t="str">
            <v>Mashpee Orthodontics PC</v>
          </cell>
          <cell r="E11399" t="str">
            <v>MA</v>
          </cell>
          <cell r="F11399" t="str">
            <v>P1</v>
          </cell>
          <cell r="G11399" t="str">
            <v>SMALL</v>
          </cell>
          <cell r="H11399" t="str">
            <v>IH</v>
          </cell>
          <cell r="I11399" t="str">
            <v>0032080 - RODGERS, ANDREW P</v>
          </cell>
        </row>
        <row r="11400">
          <cell r="A11400" t="str">
            <v>C64248IV</v>
          </cell>
          <cell r="B11400">
            <v>42185</v>
          </cell>
          <cell r="C11400" t="str">
            <v>C64248</v>
          </cell>
          <cell r="D11400" t="str">
            <v>Advantage Imaging Solutions LLC</v>
          </cell>
          <cell r="E11400" t="str">
            <v>MA</v>
          </cell>
          <cell r="F11400" t="str">
            <v>P1</v>
          </cell>
          <cell r="G11400" t="str">
            <v>SMALL</v>
          </cell>
          <cell r="H11400" t="str">
            <v>IV</v>
          </cell>
          <cell r="I11400" t="str">
            <v>0032301 - GALLAGHER BENEFIT SERVICES INC</v>
          </cell>
        </row>
        <row r="11401">
          <cell r="A11401" t="str">
            <v>C64249JM</v>
          </cell>
          <cell r="B11401">
            <v>42185</v>
          </cell>
          <cell r="C11401" t="str">
            <v>C64249</v>
          </cell>
          <cell r="D11401" t="str">
            <v>National Energy &amp; Light Inc</v>
          </cell>
          <cell r="E11401" t="str">
            <v>NH</v>
          </cell>
          <cell r="F11401" t="str">
            <v>P1</v>
          </cell>
          <cell r="G11401" t="str">
            <v>SMALL</v>
          </cell>
          <cell r="H11401" t="str">
            <v>JM</v>
          </cell>
          <cell r="I11401" t="str">
            <v>0032225 - DONOHUE JR, STEPHEN J</v>
          </cell>
        </row>
        <row r="11402">
          <cell r="A11402" t="str">
            <v>C64250IH</v>
          </cell>
          <cell r="B11402">
            <v>42185</v>
          </cell>
          <cell r="C11402" t="str">
            <v>C64250</v>
          </cell>
          <cell r="D11402" t="str">
            <v>Fitchburg Creamery Incorporated</v>
          </cell>
          <cell r="E11402" t="str">
            <v>MA</v>
          </cell>
          <cell r="F11402" t="str">
            <v>P1</v>
          </cell>
          <cell r="G11402" t="str">
            <v>SMALL</v>
          </cell>
          <cell r="H11402" t="str">
            <v>IH</v>
          </cell>
          <cell r="I11402" t="str">
            <v>0032062 - HABERMAN INSURANCE GROUP INC</v>
          </cell>
        </row>
        <row r="11403">
          <cell r="A11403" t="str">
            <v>C64250JA</v>
          </cell>
          <cell r="B11403">
            <v>42185</v>
          </cell>
          <cell r="C11403" t="str">
            <v>C64250</v>
          </cell>
          <cell r="D11403" t="str">
            <v>Fitchburg Creamery Incorporated</v>
          </cell>
          <cell r="E11403" t="str">
            <v>MA</v>
          </cell>
          <cell r="F11403" t="str">
            <v>P1</v>
          </cell>
          <cell r="G11403" t="str">
            <v>SMALL</v>
          </cell>
          <cell r="H11403" t="str">
            <v>JA</v>
          </cell>
          <cell r="I11403" t="str">
            <v>0032062 - HABERMAN INSURANCE GROUP INC</v>
          </cell>
        </row>
        <row r="11404">
          <cell r="A11404" t="str">
            <v>C64251IH</v>
          </cell>
          <cell r="B11404">
            <v>42185</v>
          </cell>
          <cell r="C11404" t="str">
            <v>C64251</v>
          </cell>
          <cell r="D11404" t="str">
            <v>AutoPro Import Repair Inc</v>
          </cell>
          <cell r="E11404" t="str">
            <v>MA</v>
          </cell>
          <cell r="F11404" t="str">
            <v>P1</v>
          </cell>
          <cell r="G11404" t="str">
            <v>SMALL</v>
          </cell>
          <cell r="H11404" t="str">
            <v>IH</v>
          </cell>
          <cell r="I11404" t="str">
            <v>0032168 - NORTHERN BENEFITS OF MAINE LLC</v>
          </cell>
        </row>
        <row r="11405">
          <cell r="A11405" t="str">
            <v>C64252IH</v>
          </cell>
          <cell r="B11405">
            <v>42185</v>
          </cell>
          <cell r="C11405" t="str">
            <v>C64252</v>
          </cell>
          <cell r="D11405" t="str">
            <v>ASAP Engineering &amp; Design Co</v>
          </cell>
          <cell r="E11405" t="str">
            <v>MA</v>
          </cell>
          <cell r="F11405" t="str">
            <v>P1</v>
          </cell>
          <cell r="G11405" t="str">
            <v>SMALL</v>
          </cell>
          <cell r="H11405" t="str">
            <v>IH</v>
          </cell>
          <cell r="I11405" t="str">
            <v>0032115 - WYLIE, DAVID J</v>
          </cell>
        </row>
        <row r="11406">
          <cell r="A11406" t="str">
            <v>C64252JA</v>
          </cell>
          <cell r="B11406">
            <v>42185</v>
          </cell>
          <cell r="C11406" t="str">
            <v>C64252</v>
          </cell>
          <cell r="D11406" t="str">
            <v>ASAP Engineering &amp; Design Co</v>
          </cell>
          <cell r="E11406" t="str">
            <v>MA</v>
          </cell>
          <cell r="F11406" t="str">
            <v>P1</v>
          </cell>
          <cell r="G11406" t="str">
            <v>SMALL</v>
          </cell>
          <cell r="H11406" t="str">
            <v>JA</v>
          </cell>
          <cell r="I11406" t="str">
            <v>0032115 - WYLIE, DAVID J</v>
          </cell>
        </row>
        <row r="11407">
          <cell r="A11407" t="str">
            <v>C64253IH</v>
          </cell>
          <cell r="B11407">
            <v>42185</v>
          </cell>
          <cell r="C11407" t="str">
            <v>C64253</v>
          </cell>
          <cell r="D11407" t="str">
            <v>Red's Sandwich Shop</v>
          </cell>
          <cell r="E11407" t="str">
            <v>MA</v>
          </cell>
          <cell r="F11407" t="str">
            <v>P1</v>
          </cell>
          <cell r="G11407" t="str">
            <v>SMALL</v>
          </cell>
          <cell r="H11407" t="str">
            <v>IH</v>
          </cell>
          <cell r="I11407" t="str">
            <v>0032229 - COMPREHENSIVE INS PROVIDERS INC</v>
          </cell>
        </row>
        <row r="11408">
          <cell r="A11408" t="str">
            <v>C64254JH</v>
          </cell>
          <cell r="B11408">
            <v>42185</v>
          </cell>
          <cell r="C11408" t="str">
            <v>C64254</v>
          </cell>
          <cell r="D11408" t="str">
            <v>Stone Cold Storage Inc</v>
          </cell>
          <cell r="E11408" t="str">
            <v>ME</v>
          </cell>
          <cell r="F11408" t="str">
            <v>P1</v>
          </cell>
          <cell r="G11408" t="str">
            <v>SMALL</v>
          </cell>
          <cell r="H11408" t="str">
            <v>JH</v>
          </cell>
          <cell r="I11408" t="str">
            <v>0032087 - HOLDEN INSURANCE AGENCY</v>
          </cell>
        </row>
        <row r="11409">
          <cell r="A11409" t="str">
            <v>C64255IH</v>
          </cell>
          <cell r="B11409">
            <v>42185</v>
          </cell>
          <cell r="C11409" t="str">
            <v>C64255</v>
          </cell>
          <cell r="D11409" t="str">
            <v>Pellegrini Family Dentistry LLC</v>
          </cell>
          <cell r="E11409" t="str">
            <v>MA</v>
          </cell>
          <cell r="F11409" t="str">
            <v>P1</v>
          </cell>
          <cell r="G11409" t="str">
            <v>GPC</v>
          </cell>
          <cell r="H11409" t="str">
            <v>IH</v>
          </cell>
          <cell r="I11409" t="str">
            <v>0032104 - SPRING INSURANCE GROUP LLC</v>
          </cell>
        </row>
        <row r="11410">
          <cell r="A11410" t="str">
            <v>C64256IA</v>
          </cell>
          <cell r="B11410">
            <v>42185</v>
          </cell>
          <cell r="C11410" t="str">
            <v>C64256</v>
          </cell>
          <cell r="D11410" t="str">
            <v>Lieberman Law Office PC</v>
          </cell>
          <cell r="E11410" t="str">
            <v>MA</v>
          </cell>
          <cell r="F11410" t="str">
            <v>P1</v>
          </cell>
          <cell r="G11410" t="str">
            <v>SMALL</v>
          </cell>
          <cell r="H11410" t="str">
            <v>IA</v>
          </cell>
          <cell r="I11410" t="str">
            <v>0032230 - BAR INSURANCE BROKERAGE INC</v>
          </cell>
        </row>
        <row r="11411">
          <cell r="A11411" t="str">
            <v>C64257IH</v>
          </cell>
          <cell r="B11411">
            <v>42185</v>
          </cell>
          <cell r="C11411" t="str">
            <v>C64257</v>
          </cell>
          <cell r="D11411" t="str">
            <v>Pulmonary Associates of Metrowest PC</v>
          </cell>
          <cell r="E11411" t="str">
            <v>MA</v>
          </cell>
          <cell r="F11411" t="str">
            <v>P1</v>
          </cell>
          <cell r="G11411" t="str">
            <v>SMALL</v>
          </cell>
          <cell r="H11411" t="str">
            <v>IH</v>
          </cell>
          <cell r="I11411" t="str">
            <v>0032266 - JAMES J HERLIHY INSURANCE AGENCY INC</v>
          </cell>
        </row>
        <row r="11412">
          <cell r="A11412" t="str">
            <v>C64258IH</v>
          </cell>
          <cell r="B11412">
            <v>42185</v>
          </cell>
          <cell r="C11412" t="str">
            <v>C64258</v>
          </cell>
          <cell r="D11412" t="str">
            <v>Googleplex Technologies, LLC</v>
          </cell>
          <cell r="E11412" t="str">
            <v>MA</v>
          </cell>
          <cell r="F11412" t="str">
            <v>P1</v>
          </cell>
          <cell r="G11412" t="str">
            <v>SMALL</v>
          </cell>
          <cell r="H11412" t="str">
            <v>IH</v>
          </cell>
          <cell r="I11412" t="str">
            <v>0032092 - SUMMIT FINANCIAL INSURANCE AGCY</v>
          </cell>
        </row>
        <row r="11413">
          <cell r="A11413" t="str">
            <v>C64259IH</v>
          </cell>
          <cell r="B11413">
            <v>42185</v>
          </cell>
          <cell r="C11413" t="str">
            <v>C64259</v>
          </cell>
          <cell r="D11413" t="str">
            <v>Micrometals Tech Corp</v>
          </cell>
          <cell r="E11413" t="str">
            <v>MA</v>
          </cell>
          <cell r="F11413" t="str">
            <v>P1</v>
          </cell>
          <cell r="G11413" t="str">
            <v>SMALL</v>
          </cell>
          <cell r="H11413" t="str">
            <v>IH</v>
          </cell>
          <cell r="I11413" t="str">
            <v>0032073 - WIERBIK, ADAM</v>
          </cell>
        </row>
        <row r="11414">
          <cell r="A11414" t="str">
            <v>C64259JA</v>
          </cell>
          <cell r="B11414">
            <v>42185</v>
          </cell>
          <cell r="C11414" t="str">
            <v>C64259</v>
          </cell>
          <cell r="D11414" t="str">
            <v>Micrometals Tech Corp</v>
          </cell>
          <cell r="E11414" t="str">
            <v>MA</v>
          </cell>
          <cell r="F11414" t="str">
            <v>P1</v>
          </cell>
          <cell r="G11414" t="str">
            <v>SMALL</v>
          </cell>
          <cell r="H11414" t="str">
            <v>JA</v>
          </cell>
          <cell r="I11414" t="str">
            <v>0032073 - WIERBIK, ADAM</v>
          </cell>
        </row>
        <row r="11415">
          <cell r="A11415" t="str">
            <v>C64260JH</v>
          </cell>
          <cell r="B11415">
            <v>42185</v>
          </cell>
          <cell r="C11415" t="str">
            <v>C64260</v>
          </cell>
          <cell r="D11415" t="str">
            <v>Essex Aviation Group Inc</v>
          </cell>
          <cell r="E11415" t="str">
            <v>NH</v>
          </cell>
          <cell r="F11415" t="str">
            <v>P1</v>
          </cell>
          <cell r="G11415" t="str">
            <v>SMALL</v>
          </cell>
          <cell r="H11415" t="str">
            <v>JH</v>
          </cell>
          <cell r="I11415" t="str">
            <v>0032194 - AFFORDABLE HEALTH SOLUTIONS</v>
          </cell>
        </row>
        <row r="11416">
          <cell r="A11416" t="str">
            <v>C64261IH</v>
          </cell>
          <cell r="B11416">
            <v>42185</v>
          </cell>
          <cell r="C11416" t="str">
            <v>C64261</v>
          </cell>
          <cell r="D11416" t="str">
            <v>Life is Good Kids Foundation</v>
          </cell>
          <cell r="E11416" t="str">
            <v>MA</v>
          </cell>
          <cell r="F11416" t="str">
            <v>P1</v>
          </cell>
          <cell r="G11416" t="str">
            <v>SMALL</v>
          </cell>
          <cell r="H11416" t="str">
            <v>IH</v>
          </cell>
          <cell r="I11416" t="str">
            <v>0032227 - CGI EMPLOYEE BENEFITS GROUP</v>
          </cell>
        </row>
        <row r="11417">
          <cell r="A11417" t="str">
            <v>C64263IH</v>
          </cell>
          <cell r="B11417">
            <v>42185</v>
          </cell>
          <cell r="C11417" t="str">
            <v>C64263</v>
          </cell>
          <cell r="D11417" t="str">
            <v>Gelb and Gelb LLP</v>
          </cell>
          <cell r="E11417" t="str">
            <v>MA</v>
          </cell>
          <cell r="F11417" t="str">
            <v>P1</v>
          </cell>
          <cell r="G11417" t="str">
            <v>SMALL</v>
          </cell>
          <cell r="H11417" t="str">
            <v>IH</v>
          </cell>
          <cell r="I11417" t="str">
            <v>0032162 - NORTHWESTERN BENEFIT ASSOC INSURANCE AGCY INC</v>
          </cell>
        </row>
        <row r="11418">
          <cell r="A11418" t="str">
            <v>C64264JH</v>
          </cell>
          <cell r="B11418">
            <v>42185</v>
          </cell>
          <cell r="C11418" t="str">
            <v>C64264</v>
          </cell>
          <cell r="D11418" t="str">
            <v>Randolph Sawyer</v>
          </cell>
          <cell r="E11418" t="str">
            <v>ME</v>
          </cell>
          <cell r="F11418" t="str">
            <v>P1</v>
          </cell>
          <cell r="G11418" t="str">
            <v>SMALL</v>
          </cell>
          <cell r="H11418" t="str">
            <v>JH</v>
          </cell>
          <cell r="I11418" t="str">
            <v>0032232 - BUSINESS INSURANCE AGENCY</v>
          </cell>
        </row>
        <row r="11419">
          <cell r="A11419" t="str">
            <v>C64265IH</v>
          </cell>
          <cell r="B11419">
            <v>42185</v>
          </cell>
          <cell r="C11419" t="str">
            <v>C64265</v>
          </cell>
          <cell r="D11419" t="str">
            <v>S&amp;S Fire Service</v>
          </cell>
          <cell r="E11419" t="str">
            <v>MA</v>
          </cell>
          <cell r="F11419" t="str">
            <v>P1</v>
          </cell>
          <cell r="G11419" t="str">
            <v>SMALL</v>
          </cell>
          <cell r="H11419" t="str">
            <v>IH</v>
          </cell>
          <cell r="I11419" t="str">
            <v>0032264 - JAMES J HERLIHY INSURANCE AGENCY INC</v>
          </cell>
        </row>
        <row r="11420">
          <cell r="A11420" t="str">
            <v>C64265JA</v>
          </cell>
          <cell r="B11420">
            <v>42185</v>
          </cell>
          <cell r="C11420" t="str">
            <v>C64265</v>
          </cell>
          <cell r="D11420" t="str">
            <v>S&amp;S Fire Service</v>
          </cell>
          <cell r="E11420" t="str">
            <v>MA</v>
          </cell>
          <cell r="F11420" t="str">
            <v>P1</v>
          </cell>
          <cell r="G11420" t="str">
            <v>SMALL</v>
          </cell>
          <cell r="H11420" t="str">
            <v>JA</v>
          </cell>
          <cell r="I11420" t="str">
            <v>0032264 - JAMES J HERLIHY INSURANCE AGENCY INC</v>
          </cell>
        </row>
        <row r="11421">
          <cell r="A11421" t="str">
            <v>C64266IH</v>
          </cell>
          <cell r="B11421">
            <v>42185</v>
          </cell>
          <cell r="C11421" t="str">
            <v>C64266</v>
          </cell>
          <cell r="D11421" t="str">
            <v>John Henry Roofing Inc</v>
          </cell>
          <cell r="E11421" t="str">
            <v>MA</v>
          </cell>
          <cell r="F11421" t="str">
            <v>P1</v>
          </cell>
          <cell r="G11421" t="str">
            <v>SMALL</v>
          </cell>
          <cell r="H11421" t="str">
            <v>IH</v>
          </cell>
          <cell r="I11421" t="str">
            <v>0032806 - NFP CORPORATE SERVICES (NY) LLC</v>
          </cell>
        </row>
        <row r="11422">
          <cell r="A11422" t="str">
            <v>C64267IH</v>
          </cell>
          <cell r="B11422">
            <v>42185</v>
          </cell>
          <cell r="C11422" t="str">
            <v>C64267</v>
          </cell>
          <cell r="D11422" t="str">
            <v>Nano-C Inc</v>
          </cell>
          <cell r="E11422" t="str">
            <v>MA</v>
          </cell>
          <cell r="F11422" t="str">
            <v>P1</v>
          </cell>
          <cell r="G11422" t="str">
            <v>SMALL</v>
          </cell>
          <cell r="H11422" t="str">
            <v>IH</v>
          </cell>
          <cell r="I11422" t="str">
            <v>0032206 - INSIGHT INSURANCE AGENCY LLC</v>
          </cell>
        </row>
        <row r="11423">
          <cell r="A11423" t="str">
            <v>C64268IA</v>
          </cell>
          <cell r="B11423">
            <v>42185</v>
          </cell>
          <cell r="C11423" t="str">
            <v>C64268</v>
          </cell>
          <cell r="D11423" t="str">
            <v>Keolis Commuter Services LLC</v>
          </cell>
          <cell r="E11423" t="str">
            <v>MA</v>
          </cell>
          <cell r="F11423" t="str">
            <v>ASO</v>
          </cell>
          <cell r="G11423" t="str">
            <v>ERF</v>
          </cell>
          <cell r="H11423" t="str">
            <v>IA</v>
          </cell>
          <cell r="I11423" t="str">
            <v>0031899 - KELLER STONEBRAKER INSURANCE INC</v>
          </cell>
        </row>
        <row r="11424">
          <cell r="A11424" t="str">
            <v>C64268IH</v>
          </cell>
          <cell r="B11424">
            <v>42185</v>
          </cell>
          <cell r="C11424" t="str">
            <v>C64268</v>
          </cell>
          <cell r="D11424" t="str">
            <v>Keolis Commuter Services LLC</v>
          </cell>
          <cell r="E11424" t="str">
            <v>MA</v>
          </cell>
          <cell r="F11424" t="str">
            <v>ASO</v>
          </cell>
          <cell r="G11424" t="str">
            <v>ERF</v>
          </cell>
          <cell r="H11424" t="str">
            <v>IH</v>
          </cell>
          <cell r="I11424" t="str">
            <v>0031899 - KELLER STONEBRAKER INSURANCE INC</v>
          </cell>
        </row>
        <row r="11425">
          <cell r="A11425" t="str">
            <v>C64268IP</v>
          </cell>
          <cell r="B11425">
            <v>42185</v>
          </cell>
          <cell r="C11425" t="str">
            <v>C64268</v>
          </cell>
          <cell r="D11425" t="str">
            <v>Keolis Commuter Services LLC</v>
          </cell>
          <cell r="E11425" t="str">
            <v>MA</v>
          </cell>
          <cell r="F11425" t="str">
            <v>ASO</v>
          </cell>
          <cell r="G11425" t="str">
            <v>ERF</v>
          </cell>
          <cell r="H11425" t="str">
            <v>IP</v>
          </cell>
          <cell r="I11425" t="str">
            <v>0031899 - KELLER STONEBRAKER INSURANCE INC</v>
          </cell>
        </row>
        <row r="11426">
          <cell r="A11426" t="str">
            <v>C64271JM</v>
          </cell>
          <cell r="B11426">
            <v>42185</v>
          </cell>
          <cell r="C11426" t="str">
            <v>C64271</v>
          </cell>
          <cell r="D11426" t="str">
            <v>Commercial Interiors &amp; Lodging</v>
          </cell>
          <cell r="E11426" t="str">
            <v>NH</v>
          </cell>
          <cell r="F11426" t="str">
            <v>P1</v>
          </cell>
          <cell r="G11426" t="str">
            <v>SMALL</v>
          </cell>
          <cell r="H11426" t="str">
            <v>JM</v>
          </cell>
          <cell r="I11426" t="str">
            <v>0032167 - CORE BENEFITS GROUP INC</v>
          </cell>
        </row>
        <row r="11427">
          <cell r="A11427" t="str">
            <v>C64272JM</v>
          </cell>
          <cell r="B11427">
            <v>42185</v>
          </cell>
          <cell r="C11427" t="str">
            <v>C64272</v>
          </cell>
          <cell r="D11427" t="str">
            <v>Ossipee Mountain Land Company LLC</v>
          </cell>
          <cell r="E11427" t="str">
            <v>NH</v>
          </cell>
          <cell r="F11427" t="str">
            <v>P1</v>
          </cell>
          <cell r="G11427" t="str">
            <v>SMALL</v>
          </cell>
          <cell r="H11427" t="str">
            <v>JM</v>
          </cell>
          <cell r="I11427" t="str">
            <v>0032174 - NEW ENGLAND EMPLOYEE BENEFITS COUNCIL</v>
          </cell>
        </row>
        <row r="11428">
          <cell r="A11428" t="str">
            <v>C64272JR</v>
          </cell>
          <cell r="B11428">
            <v>42185</v>
          </cell>
          <cell r="C11428" t="str">
            <v>C64272</v>
          </cell>
          <cell r="D11428" t="str">
            <v>Ossipee Mountain Land Company LLC</v>
          </cell>
          <cell r="E11428" t="str">
            <v>NH</v>
          </cell>
          <cell r="F11428" t="str">
            <v>P1</v>
          </cell>
          <cell r="G11428" t="str">
            <v>SMALL</v>
          </cell>
          <cell r="H11428" t="str">
            <v>JR</v>
          </cell>
          <cell r="I11428" t="str">
            <v>0032174 - NEW ENGLAND EMPLOYEE BENEFITS COUNCIL</v>
          </cell>
        </row>
        <row r="11429">
          <cell r="A11429" t="str">
            <v>C64273IH</v>
          </cell>
          <cell r="B11429">
            <v>42185</v>
          </cell>
          <cell r="C11429" t="str">
            <v>C64273</v>
          </cell>
          <cell r="D11429" t="str">
            <v>Harris Warren Commercial Kitchen LLC</v>
          </cell>
          <cell r="E11429" t="str">
            <v>MA</v>
          </cell>
          <cell r="F11429" t="str">
            <v>P1</v>
          </cell>
          <cell r="G11429" t="str">
            <v>SMALL</v>
          </cell>
          <cell r="H11429" t="str">
            <v>IH</v>
          </cell>
          <cell r="I11429" t="str">
            <v>0032208 - MID-STATE INSURANCE AGENCY INC</v>
          </cell>
        </row>
        <row r="11430">
          <cell r="A11430" t="str">
            <v>C64275IH</v>
          </cell>
          <cell r="B11430">
            <v>42185</v>
          </cell>
          <cell r="C11430" t="str">
            <v>C64275</v>
          </cell>
          <cell r="D11430" t="str">
            <v>Shrewsbury Montessori School Inc</v>
          </cell>
          <cell r="E11430" t="str">
            <v>MA</v>
          </cell>
          <cell r="F11430" t="str">
            <v>P1</v>
          </cell>
          <cell r="G11430" t="str">
            <v>SMALL</v>
          </cell>
          <cell r="H11430" t="str">
            <v>IH</v>
          </cell>
          <cell r="I11430" t="str">
            <v>0032130 - EMPLOYEE BENEFIT ADVISORS INC</v>
          </cell>
        </row>
        <row r="11431">
          <cell r="A11431" t="str">
            <v>C64276JR</v>
          </cell>
          <cell r="B11431">
            <v>42185</v>
          </cell>
          <cell r="C11431" t="str">
            <v>C64276</v>
          </cell>
          <cell r="D11431" t="str">
            <v>J DiNovo Construction</v>
          </cell>
          <cell r="E11431" t="str">
            <v>NH</v>
          </cell>
          <cell r="F11431" t="str">
            <v>P1</v>
          </cell>
          <cell r="G11431" t="str">
            <v>SMALL</v>
          </cell>
          <cell r="H11431" t="str">
            <v>JR</v>
          </cell>
          <cell r="I11431" t="str">
            <v>0032074 - LIFETIME BENEFITS GROUP INC</v>
          </cell>
        </row>
        <row r="11432">
          <cell r="A11432" t="str">
            <v>C64277IH</v>
          </cell>
          <cell r="B11432">
            <v>42185</v>
          </cell>
          <cell r="C11432" t="str">
            <v>C64277</v>
          </cell>
          <cell r="D11432" t="str">
            <v>Talent Retriever LLC</v>
          </cell>
          <cell r="E11432" t="str">
            <v>MA</v>
          </cell>
          <cell r="F11432" t="str">
            <v>P1</v>
          </cell>
          <cell r="G11432" t="str">
            <v>SMALL</v>
          </cell>
          <cell r="H11432" t="str">
            <v>IH</v>
          </cell>
          <cell r="I11432" t="str">
            <v>0032021 - INSIGHT INSURANCE AGENCY LLC</v>
          </cell>
        </row>
        <row r="11433">
          <cell r="A11433" t="str">
            <v>C64277JA</v>
          </cell>
          <cell r="B11433">
            <v>42185</v>
          </cell>
          <cell r="C11433" t="str">
            <v>C64277</v>
          </cell>
          <cell r="D11433" t="str">
            <v>Talent Retriever LLC</v>
          </cell>
          <cell r="E11433" t="str">
            <v>MA</v>
          </cell>
          <cell r="F11433" t="str">
            <v>P1</v>
          </cell>
          <cell r="G11433" t="str">
            <v>SMALL</v>
          </cell>
          <cell r="H11433" t="str">
            <v>JA</v>
          </cell>
          <cell r="I11433" t="str">
            <v>0032021 - INSIGHT INSURANCE AGENCY LLC</v>
          </cell>
        </row>
        <row r="11434">
          <cell r="A11434" t="str">
            <v>C64278IH</v>
          </cell>
          <cell r="B11434">
            <v>42185</v>
          </cell>
          <cell r="C11434" t="str">
            <v>C64278</v>
          </cell>
          <cell r="D11434" t="str">
            <v>Elizabeth J Covino DDS PC</v>
          </cell>
          <cell r="E11434" t="str">
            <v>MA</v>
          </cell>
          <cell r="F11434" t="str">
            <v>P1</v>
          </cell>
          <cell r="G11434" t="str">
            <v>GPC</v>
          </cell>
          <cell r="H11434" t="str">
            <v>IH</v>
          </cell>
          <cell r="I11434" t="str">
            <v>0032103 - SPRING INSURANCE GROUP LLC</v>
          </cell>
        </row>
        <row r="11435">
          <cell r="A11435" t="str">
            <v>C64279IH</v>
          </cell>
          <cell r="B11435">
            <v>42185</v>
          </cell>
          <cell r="C11435" t="str">
            <v>C64279</v>
          </cell>
          <cell r="D11435" t="str">
            <v>Ronald Kolodziej DMD PC</v>
          </cell>
          <cell r="E11435" t="str">
            <v>MA</v>
          </cell>
          <cell r="F11435" t="str">
            <v>P1</v>
          </cell>
          <cell r="G11435" t="str">
            <v>GPC</v>
          </cell>
          <cell r="H11435" t="str">
            <v>IH</v>
          </cell>
          <cell r="I11435" t="str">
            <v>0032191 - SPRING INSURANCE GROUP LLC</v>
          </cell>
        </row>
        <row r="11436">
          <cell r="A11436" t="str">
            <v>C64280IH</v>
          </cell>
          <cell r="B11436">
            <v>42185</v>
          </cell>
          <cell r="C11436" t="str">
            <v>C64280</v>
          </cell>
          <cell r="D11436" t="str">
            <v>Mystic Valley Orthodontics PC</v>
          </cell>
          <cell r="E11436" t="str">
            <v>MA</v>
          </cell>
          <cell r="F11436" t="str">
            <v>P1</v>
          </cell>
          <cell r="G11436" t="str">
            <v>GPC</v>
          </cell>
          <cell r="H11436" t="str">
            <v>IH</v>
          </cell>
          <cell r="I11436" t="str">
            <v>0032190 - SPRING INSURANCE GROUP LLC</v>
          </cell>
        </row>
        <row r="11437">
          <cell r="A11437" t="str">
            <v>C64281IH</v>
          </cell>
          <cell r="B11437">
            <v>42185</v>
          </cell>
          <cell r="C11437" t="str">
            <v>C64281</v>
          </cell>
          <cell r="D11437" t="str">
            <v>Brian S Millett DMD PC</v>
          </cell>
          <cell r="E11437" t="str">
            <v>MA</v>
          </cell>
          <cell r="F11437" t="str">
            <v>P1</v>
          </cell>
          <cell r="G11437" t="str">
            <v>GPC</v>
          </cell>
          <cell r="H11437" t="str">
            <v>IH</v>
          </cell>
          <cell r="I11437" t="str">
            <v>0032081 - SPRING INSURANCE GROUP LLC</v>
          </cell>
        </row>
        <row r="11438">
          <cell r="A11438" t="str">
            <v>C64283IH</v>
          </cell>
          <cell r="B11438">
            <v>42185</v>
          </cell>
          <cell r="C11438" t="str">
            <v>C64283</v>
          </cell>
          <cell r="D11438" t="str">
            <v>Donnelly Orthodontics Inc</v>
          </cell>
          <cell r="E11438" t="str">
            <v>MA</v>
          </cell>
          <cell r="F11438" t="str">
            <v>P1</v>
          </cell>
          <cell r="G11438" t="str">
            <v>GPC</v>
          </cell>
          <cell r="H11438" t="str">
            <v>IH</v>
          </cell>
          <cell r="I11438" t="str">
            <v>0032228 - SPRING INSURANCE GROUP LLC</v>
          </cell>
        </row>
        <row r="11439">
          <cell r="A11439" t="str">
            <v>C64284JH</v>
          </cell>
          <cell r="B11439">
            <v>42185</v>
          </cell>
          <cell r="C11439" t="str">
            <v>C64284</v>
          </cell>
          <cell r="D11439" t="str">
            <v>Barton Mortgage Corporation</v>
          </cell>
          <cell r="E11439" t="str">
            <v>ME</v>
          </cell>
          <cell r="F11439" t="str">
            <v>P1</v>
          </cell>
          <cell r="G11439" t="str">
            <v>SMALL</v>
          </cell>
          <cell r="H11439" t="str">
            <v>JH</v>
          </cell>
          <cell r="I11439" t="str">
            <v>0032070 - GAGNE, ROGER N</v>
          </cell>
        </row>
        <row r="11440">
          <cell r="A11440" t="str">
            <v>C64285IH</v>
          </cell>
          <cell r="B11440">
            <v>42185</v>
          </cell>
          <cell r="C11440" t="str">
            <v>C64285</v>
          </cell>
          <cell r="D11440" t="str">
            <v>Water Street Restaurant Group LLC</v>
          </cell>
          <cell r="E11440" t="str">
            <v>MA</v>
          </cell>
          <cell r="F11440" t="str">
            <v>P1</v>
          </cell>
          <cell r="G11440" t="str">
            <v>SMALL</v>
          </cell>
          <cell r="H11440" t="str">
            <v>IH</v>
          </cell>
          <cell r="I11440" t="str">
            <v>0032224 - BRABO BENEFITS INC</v>
          </cell>
        </row>
        <row r="11441">
          <cell r="A11441" t="str">
            <v>C64286IH</v>
          </cell>
          <cell r="B11441">
            <v>42185</v>
          </cell>
          <cell r="C11441" t="str">
            <v>C64286</v>
          </cell>
          <cell r="D11441" t="str">
            <v>West Lynn Auto Service Inc</v>
          </cell>
          <cell r="E11441" t="str">
            <v>MA</v>
          </cell>
          <cell r="F11441" t="str">
            <v>P1</v>
          </cell>
          <cell r="G11441" t="str">
            <v>SMALL</v>
          </cell>
          <cell r="H11441" t="str">
            <v>IH</v>
          </cell>
          <cell r="I11441" t="str">
            <v>0032172 - UNITED BUSINESSMANS INSURANCE AGENCY</v>
          </cell>
        </row>
        <row r="11442">
          <cell r="A11442" t="str">
            <v>C64287JA</v>
          </cell>
          <cell r="B11442">
            <v>42185</v>
          </cell>
          <cell r="C11442" t="str">
            <v>C64287</v>
          </cell>
          <cell r="D11442" t="str">
            <v>Eco Recycling Systems Inc</v>
          </cell>
          <cell r="E11442" t="str">
            <v>MA</v>
          </cell>
          <cell r="F11442" t="str">
            <v>P1</v>
          </cell>
          <cell r="G11442" t="str">
            <v>SMALL</v>
          </cell>
          <cell r="H11442" t="str">
            <v>JA</v>
          </cell>
          <cell r="I11442" t="str">
            <v>0032202 - UNITED BUSINESSMANS INSURANCE AGENCY</v>
          </cell>
        </row>
        <row r="11443">
          <cell r="A11443" t="str">
            <v>C64288IH</v>
          </cell>
          <cell r="B11443">
            <v>42185</v>
          </cell>
          <cell r="C11443" t="str">
            <v>C64288</v>
          </cell>
          <cell r="D11443" t="str">
            <v>Diversified Construction Group</v>
          </cell>
          <cell r="E11443" t="str">
            <v>MA</v>
          </cell>
          <cell r="F11443" t="str">
            <v>P1</v>
          </cell>
          <cell r="G11443" t="str">
            <v>SMALL</v>
          </cell>
          <cell r="H11443" t="str">
            <v>IH</v>
          </cell>
          <cell r="I11443" t="str">
            <v>0032095 - TGA CROSS INSURANCE INC</v>
          </cell>
        </row>
        <row r="11444">
          <cell r="A11444" t="str">
            <v>C64289IH</v>
          </cell>
          <cell r="B11444">
            <v>42185</v>
          </cell>
          <cell r="C11444" t="str">
            <v>C64289</v>
          </cell>
          <cell r="D11444" t="str">
            <v>Yatco Distribution LLC</v>
          </cell>
          <cell r="E11444" t="str">
            <v>MA</v>
          </cell>
          <cell r="F11444" t="str">
            <v>P1</v>
          </cell>
          <cell r="G11444" t="str">
            <v>SMALL</v>
          </cell>
          <cell r="H11444" t="str">
            <v>IH</v>
          </cell>
          <cell r="I11444" t="str">
            <v>0032177 - COONEY, MATTHEW J</v>
          </cell>
        </row>
        <row r="11445">
          <cell r="A11445" t="str">
            <v>C64289JA</v>
          </cell>
          <cell r="B11445">
            <v>42185</v>
          </cell>
          <cell r="C11445" t="str">
            <v>C64289</v>
          </cell>
          <cell r="D11445" t="str">
            <v>Yatco Distribution LLC</v>
          </cell>
          <cell r="E11445" t="str">
            <v>MA</v>
          </cell>
          <cell r="F11445" t="str">
            <v>P1</v>
          </cell>
          <cell r="G11445" t="str">
            <v>SMALL</v>
          </cell>
          <cell r="H11445" t="str">
            <v>JA</v>
          </cell>
          <cell r="I11445" t="str">
            <v>0032177 - COONEY, MATTHEW J</v>
          </cell>
        </row>
        <row r="11446">
          <cell r="A11446" t="str">
            <v>C64290IH</v>
          </cell>
          <cell r="B11446">
            <v>42185</v>
          </cell>
          <cell r="C11446" t="str">
            <v>C64290</v>
          </cell>
          <cell r="D11446" t="str">
            <v>826 Boston Inc</v>
          </cell>
          <cell r="E11446" t="str">
            <v>MA</v>
          </cell>
          <cell r="F11446" t="str">
            <v>P1</v>
          </cell>
          <cell r="G11446" t="str">
            <v>SMALL</v>
          </cell>
          <cell r="H11446" t="str">
            <v>IH</v>
          </cell>
          <cell r="I11446" t="str">
            <v>0032099 - UNITED BUSINESSMANS INSURANCE AGENCY</v>
          </cell>
        </row>
        <row r="11447">
          <cell r="A11447" t="str">
            <v>C64291IV</v>
          </cell>
          <cell r="B11447">
            <v>42185</v>
          </cell>
          <cell r="C11447" t="str">
            <v>C64291</v>
          </cell>
          <cell r="D11447" t="str">
            <v>Competition Dynamics Inc</v>
          </cell>
          <cell r="E11447" t="str">
            <v>MA</v>
          </cell>
          <cell r="F11447" t="str">
            <v>P1</v>
          </cell>
          <cell r="G11447" t="str">
            <v>SMALL</v>
          </cell>
          <cell r="H11447" t="str">
            <v>IV</v>
          </cell>
          <cell r="I11447" t="str">
            <v>0032218 - NORTHWESTERN BENEFIT ASSOC INSURANCE AGCY INC</v>
          </cell>
        </row>
        <row r="11448">
          <cell r="A11448" t="str">
            <v>C64292IH</v>
          </cell>
          <cell r="B11448">
            <v>42185</v>
          </cell>
          <cell r="C11448" t="str">
            <v>C64292</v>
          </cell>
          <cell r="D11448" t="str">
            <v>L &amp; S Financial Services Ltd</v>
          </cell>
          <cell r="E11448" t="str">
            <v>MA</v>
          </cell>
          <cell r="F11448" t="str">
            <v>P1</v>
          </cell>
          <cell r="G11448" t="str">
            <v>SMALL</v>
          </cell>
          <cell r="H11448" t="str">
            <v>IH</v>
          </cell>
          <cell r="I11448" t="str">
            <v>0032205 - DIGITAL INSURANCE AGENCY INC</v>
          </cell>
        </row>
        <row r="11449">
          <cell r="A11449" t="str">
            <v>C64293JA</v>
          </cell>
          <cell r="B11449">
            <v>42185</v>
          </cell>
          <cell r="C11449" t="str">
            <v>C64293</v>
          </cell>
          <cell r="D11449" t="str">
            <v>Kelly's Property Services</v>
          </cell>
          <cell r="E11449" t="str">
            <v>MA</v>
          </cell>
          <cell r="F11449" t="str">
            <v>P1</v>
          </cell>
          <cell r="G11449" t="str">
            <v>SMALL</v>
          </cell>
          <cell r="H11449" t="str">
            <v>JA</v>
          </cell>
          <cell r="I11449" t="str">
            <v>0032078 - INTEGRATED INSURANCE SOLUTIONS LLC</v>
          </cell>
        </row>
        <row r="11450">
          <cell r="A11450" t="str">
            <v>C64295IV</v>
          </cell>
          <cell r="B11450">
            <v>42185</v>
          </cell>
          <cell r="C11450" t="str">
            <v>C64295</v>
          </cell>
          <cell r="D11450" t="str">
            <v>Northeast CNC</v>
          </cell>
          <cell r="E11450" t="str">
            <v>ME</v>
          </cell>
          <cell r="F11450" t="str">
            <v>P1</v>
          </cell>
          <cell r="G11450" t="str">
            <v>SMALL</v>
          </cell>
          <cell r="H11450" t="str">
            <v>IV</v>
          </cell>
          <cell r="I11450" t="str">
            <v>0032069 - HOLDEN INSURANCE AGENCY</v>
          </cell>
        </row>
        <row r="11451">
          <cell r="A11451" t="str">
            <v>C64296IH</v>
          </cell>
          <cell r="B11451">
            <v>42185</v>
          </cell>
          <cell r="C11451" t="str">
            <v>C64296</v>
          </cell>
          <cell r="D11451" t="str">
            <v>Eric R Gheewalla DMD</v>
          </cell>
          <cell r="E11451" t="str">
            <v>MA</v>
          </cell>
          <cell r="F11451" t="str">
            <v>P1</v>
          </cell>
          <cell r="G11451" t="str">
            <v>GPC</v>
          </cell>
          <cell r="H11451" t="str">
            <v>IH</v>
          </cell>
          <cell r="I11451" t="str">
            <v>0032113 - SPRING INSURANCE GROUP LLC</v>
          </cell>
        </row>
        <row r="11452">
          <cell r="A11452" t="str">
            <v>C64299JH</v>
          </cell>
          <cell r="B11452">
            <v>42185</v>
          </cell>
          <cell r="C11452" t="str">
            <v>C64299</v>
          </cell>
          <cell r="D11452" t="str">
            <v>Motorvation Inc</v>
          </cell>
          <cell r="E11452" t="str">
            <v>ME</v>
          </cell>
          <cell r="F11452" t="str">
            <v>P1</v>
          </cell>
          <cell r="G11452" t="str">
            <v>SMALL</v>
          </cell>
          <cell r="H11452" t="str">
            <v>JH</v>
          </cell>
          <cell r="I11452" t="str">
            <v>0032153 - CLARK INSURANCE</v>
          </cell>
        </row>
        <row r="11453">
          <cell r="A11453" t="str">
            <v>C64302IH</v>
          </cell>
          <cell r="B11453">
            <v>42185</v>
          </cell>
          <cell r="C11453" t="str">
            <v>C64302</v>
          </cell>
          <cell r="D11453" t="str">
            <v>EdVestors Inc</v>
          </cell>
          <cell r="E11453" t="str">
            <v>MA</v>
          </cell>
          <cell r="F11453" t="str">
            <v>P1</v>
          </cell>
          <cell r="G11453" t="str">
            <v>SMALL</v>
          </cell>
          <cell r="H11453" t="str">
            <v>IH</v>
          </cell>
          <cell r="I11453" t="str">
            <v>0033206 - UNITED BUSINESSMANS INSURANCE AGENCY</v>
          </cell>
        </row>
        <row r="11454">
          <cell r="A11454" t="str">
            <v>C64303IH</v>
          </cell>
          <cell r="B11454">
            <v>42185</v>
          </cell>
          <cell r="C11454" t="str">
            <v>C64303</v>
          </cell>
          <cell r="D11454" t="str">
            <v>Illumina Interactive Inc</v>
          </cell>
          <cell r="E11454" t="str">
            <v>MA</v>
          </cell>
          <cell r="F11454" t="str">
            <v>P1</v>
          </cell>
          <cell r="G11454" t="str">
            <v>SMALL</v>
          </cell>
          <cell r="H11454" t="str">
            <v>IH</v>
          </cell>
          <cell r="I11454" t="str">
            <v>0032182 - UNITED BUSINESSMANS INSURANCE AGENCY</v>
          </cell>
        </row>
        <row r="11455">
          <cell r="A11455" t="str">
            <v>C64304IH</v>
          </cell>
          <cell r="B11455">
            <v>42185</v>
          </cell>
          <cell r="C11455" t="str">
            <v>C64304</v>
          </cell>
          <cell r="D11455" t="str">
            <v>RefugePoint Inc</v>
          </cell>
          <cell r="E11455" t="str">
            <v>MA</v>
          </cell>
          <cell r="F11455" t="str">
            <v>P1</v>
          </cell>
          <cell r="G11455" t="str">
            <v>SMALL</v>
          </cell>
          <cell r="H11455" t="str">
            <v>IH</v>
          </cell>
          <cell r="I11455" t="str">
            <v>0032187 - UNITED BUSINESSMANS INSURANCE AGENCY</v>
          </cell>
        </row>
        <row r="11456">
          <cell r="A11456" t="str">
            <v>C64305IH</v>
          </cell>
          <cell r="B11456">
            <v>42185</v>
          </cell>
          <cell r="C11456" t="str">
            <v>C64305</v>
          </cell>
          <cell r="D11456" t="str">
            <v>Thomas Dicenzo</v>
          </cell>
          <cell r="E11456" t="str">
            <v>ME</v>
          </cell>
          <cell r="F11456" t="str">
            <v>P1</v>
          </cell>
          <cell r="G11456" t="str">
            <v>SMALL</v>
          </cell>
          <cell r="H11456" t="str">
            <v>IH</v>
          </cell>
          <cell r="I11456" t="str">
            <v>0032147 - CROSS INSURANCE</v>
          </cell>
        </row>
        <row r="11457">
          <cell r="A11457" t="str">
            <v>C64306IA</v>
          </cell>
          <cell r="B11457">
            <v>42185</v>
          </cell>
          <cell r="C11457" t="str">
            <v>C64306</v>
          </cell>
          <cell r="D11457" t="str">
            <v>Tanisha Systems Inc</v>
          </cell>
          <cell r="E11457" t="str">
            <v>MA</v>
          </cell>
          <cell r="F11457" t="str">
            <v>P1</v>
          </cell>
          <cell r="G11457" t="str">
            <v>CRC</v>
          </cell>
          <cell r="H11457" t="str">
            <v>IA</v>
          </cell>
          <cell r="I11457" t="str">
            <v>0034450 - BAYSTATE BENEFIT SERVICES INC</v>
          </cell>
        </row>
        <row r="11458">
          <cell r="A11458" t="str">
            <v>C64307IH</v>
          </cell>
          <cell r="B11458">
            <v>42185</v>
          </cell>
          <cell r="C11458" t="str">
            <v>C64307</v>
          </cell>
          <cell r="D11458" t="str">
            <v>Yvette Glina DDS LLC</v>
          </cell>
          <cell r="E11458" t="str">
            <v>MA</v>
          </cell>
          <cell r="F11458" t="str">
            <v>P1</v>
          </cell>
          <cell r="G11458" t="str">
            <v>GPC</v>
          </cell>
          <cell r="H11458" t="str">
            <v>IH</v>
          </cell>
          <cell r="I11458" t="str">
            <v>0032226 - SPRING INSURANCE GROUP LLC</v>
          </cell>
        </row>
        <row r="11459">
          <cell r="A11459" t="str">
            <v>C64310JM</v>
          </cell>
          <cell r="B11459">
            <v>42185</v>
          </cell>
          <cell r="C11459" t="str">
            <v>C64310</v>
          </cell>
          <cell r="D11459" t="str">
            <v>Daigle Pool Servicing Company Inc</v>
          </cell>
          <cell r="E11459" t="str">
            <v>NH</v>
          </cell>
          <cell r="F11459" t="str">
            <v>P1</v>
          </cell>
          <cell r="G11459" t="str">
            <v>SMALL</v>
          </cell>
          <cell r="H11459" t="str">
            <v>JM</v>
          </cell>
          <cell r="I11459" t="str">
            <v>0032089 - INSURANCE SOLUTIONS CORPORATION</v>
          </cell>
        </row>
        <row r="11460">
          <cell r="A11460" t="str">
            <v>C64311JH</v>
          </cell>
          <cell r="B11460">
            <v>42185</v>
          </cell>
          <cell r="C11460" t="str">
            <v>C64311</v>
          </cell>
          <cell r="D11460" t="str">
            <v>DeepWater Buoyancy Inc</v>
          </cell>
          <cell r="E11460" t="str">
            <v>ME</v>
          </cell>
          <cell r="F11460" t="str">
            <v>P1</v>
          </cell>
          <cell r="G11460" t="str">
            <v>SMALL</v>
          </cell>
          <cell r="H11460" t="str">
            <v>JH</v>
          </cell>
          <cell r="I11460" t="str">
            <v>0032114 - NATIONAL WORKSITE BENEFIT GROUP</v>
          </cell>
        </row>
        <row r="11461">
          <cell r="A11461" t="str">
            <v>C64312IH</v>
          </cell>
          <cell r="B11461">
            <v>42185</v>
          </cell>
          <cell r="C11461" t="str">
            <v>C64312</v>
          </cell>
          <cell r="D11461" t="str">
            <v>Hub Technical Services</v>
          </cell>
          <cell r="E11461" t="str">
            <v>MA</v>
          </cell>
          <cell r="F11461" t="str">
            <v>P1</v>
          </cell>
          <cell r="G11461" t="str">
            <v>SMALL</v>
          </cell>
          <cell r="H11461" t="str">
            <v>IH</v>
          </cell>
          <cell r="I11461" t="str">
            <v>0032111 - PARTNERS BENEFIT GROUP INC</v>
          </cell>
        </row>
        <row r="11462">
          <cell r="A11462" t="str">
            <v>C64312JA</v>
          </cell>
          <cell r="B11462">
            <v>42185</v>
          </cell>
          <cell r="C11462" t="str">
            <v>C64312</v>
          </cell>
          <cell r="D11462" t="str">
            <v>Hub Technical Services</v>
          </cell>
          <cell r="E11462" t="str">
            <v>MA</v>
          </cell>
          <cell r="F11462" t="str">
            <v>P1</v>
          </cell>
          <cell r="G11462" t="str">
            <v>SMALL</v>
          </cell>
          <cell r="H11462" t="str">
            <v>JA</v>
          </cell>
          <cell r="I11462" t="str">
            <v>0032111 - PARTNERS BENEFIT GROUP INC</v>
          </cell>
        </row>
        <row r="11463">
          <cell r="A11463" t="str">
            <v>C64313IH</v>
          </cell>
          <cell r="B11463">
            <v>42185</v>
          </cell>
          <cell r="C11463" t="str">
            <v>C64313</v>
          </cell>
          <cell r="D11463" t="str">
            <v>A2 Medical, LLC</v>
          </cell>
          <cell r="E11463" t="str">
            <v>MA</v>
          </cell>
          <cell r="F11463" t="str">
            <v>P1</v>
          </cell>
          <cell r="G11463" t="str">
            <v>SMALL</v>
          </cell>
          <cell r="H11463" t="str">
            <v>IH</v>
          </cell>
          <cell r="I11463" t="str">
            <v>0032186 - UNITED BUSINESSMANS INSURANCE AGENCY</v>
          </cell>
        </row>
        <row r="11464">
          <cell r="A11464" t="str">
            <v>C64315JH</v>
          </cell>
          <cell r="B11464">
            <v>42185</v>
          </cell>
          <cell r="C11464" t="str">
            <v>C64315</v>
          </cell>
          <cell r="D11464" t="str">
            <v>Air Pollution Characterization and Control</v>
          </cell>
          <cell r="E11464" t="str">
            <v>ME</v>
          </cell>
          <cell r="F11464" t="str">
            <v>P1</v>
          </cell>
          <cell r="G11464" t="str">
            <v>SMALL</v>
          </cell>
          <cell r="H11464" t="str">
            <v>JH</v>
          </cell>
          <cell r="I11464" t="str">
            <v>0032082 - NORTHERN BENEFITS OF MAINE LLC</v>
          </cell>
        </row>
        <row r="11465">
          <cell r="A11465" t="str">
            <v>C64316JH</v>
          </cell>
          <cell r="B11465">
            <v>42185</v>
          </cell>
          <cell r="C11465" t="str">
            <v>C64316</v>
          </cell>
          <cell r="D11465" t="str">
            <v>Apex Fitness &amp; Racket Center LLC</v>
          </cell>
          <cell r="E11465" t="str">
            <v>ME</v>
          </cell>
          <cell r="F11465" t="str">
            <v>P1</v>
          </cell>
          <cell r="G11465" t="str">
            <v>SMALL</v>
          </cell>
          <cell r="H11465" t="str">
            <v>JH</v>
          </cell>
          <cell r="I11465" t="str">
            <v>0032390 - CLARK INSURANCE</v>
          </cell>
        </row>
        <row r="11466">
          <cell r="A11466" t="str">
            <v>C64317IH</v>
          </cell>
          <cell r="B11466">
            <v>42185</v>
          </cell>
          <cell r="C11466" t="str">
            <v>C64317</v>
          </cell>
          <cell r="D11466" t="str">
            <v>4 Sharp Corners</v>
          </cell>
          <cell r="E11466" t="str">
            <v>MA</v>
          </cell>
          <cell r="F11466" t="str">
            <v>P1</v>
          </cell>
          <cell r="G11466" t="str">
            <v>SMALL</v>
          </cell>
          <cell r="H11466" t="str">
            <v>IH</v>
          </cell>
          <cell r="I11466" t="str">
            <v>0032223 - PAYCHEX AGENCY INC</v>
          </cell>
        </row>
        <row r="11467">
          <cell r="A11467" t="str">
            <v>C64318IH</v>
          </cell>
          <cell r="B11467">
            <v>42185</v>
          </cell>
          <cell r="C11467" t="str">
            <v>C64318</v>
          </cell>
          <cell r="D11467" t="str">
            <v>Fancypants Baking Co</v>
          </cell>
          <cell r="E11467" t="str">
            <v>MA</v>
          </cell>
          <cell r="F11467" t="str">
            <v>P1</v>
          </cell>
          <cell r="G11467" t="str">
            <v>SMALL</v>
          </cell>
          <cell r="H11467" t="str">
            <v>IH</v>
          </cell>
          <cell r="I11467" t="str">
            <v>0032096 - MURRAY, JOHN J</v>
          </cell>
        </row>
        <row r="11468">
          <cell r="A11468" t="str">
            <v>C64319JH</v>
          </cell>
          <cell r="B11468">
            <v>42185</v>
          </cell>
          <cell r="C11468" t="str">
            <v>C64319</v>
          </cell>
          <cell r="D11468" t="str">
            <v>Coastal Insurance Group</v>
          </cell>
          <cell r="E11468" t="str">
            <v>ME</v>
          </cell>
          <cell r="F11468" t="str">
            <v>P1</v>
          </cell>
          <cell r="G11468" t="str">
            <v>SMALL</v>
          </cell>
          <cell r="H11468" t="str">
            <v>JH</v>
          </cell>
          <cell r="I11468" t="str">
            <v>0032156 - BAY AGENCY INC</v>
          </cell>
        </row>
        <row r="11469">
          <cell r="A11469" t="str">
            <v>C64320IH</v>
          </cell>
          <cell r="B11469">
            <v>42185</v>
          </cell>
          <cell r="C11469" t="str">
            <v>C64320</v>
          </cell>
          <cell r="D11469" t="str">
            <v>Applied Plastic Technology Inc</v>
          </cell>
          <cell r="E11469" t="str">
            <v>MA</v>
          </cell>
          <cell r="F11469" t="str">
            <v>P1</v>
          </cell>
          <cell r="G11469" t="str">
            <v>SMALL</v>
          </cell>
          <cell r="H11469" t="str">
            <v>IH</v>
          </cell>
          <cell r="I11469" t="str">
            <v>0032061 - SMALL BUSINESS INSURANCE AGENCY INC</v>
          </cell>
        </row>
        <row r="11470">
          <cell r="A11470" t="str">
            <v>C64320JA</v>
          </cell>
          <cell r="B11470">
            <v>42185</v>
          </cell>
          <cell r="C11470" t="str">
            <v>C64320</v>
          </cell>
          <cell r="D11470" t="str">
            <v>Applied Plastic Technology Inc</v>
          </cell>
          <cell r="E11470" t="str">
            <v>MA</v>
          </cell>
          <cell r="F11470" t="str">
            <v>P1</v>
          </cell>
          <cell r="G11470" t="str">
            <v>SMALL</v>
          </cell>
          <cell r="H11470" t="str">
            <v>JA</v>
          </cell>
          <cell r="I11470" t="str">
            <v>0032061 - SMALL BUSINESS INSURANCE AGENCY INC</v>
          </cell>
        </row>
        <row r="11471">
          <cell r="A11471" t="str">
            <v>C64321IH</v>
          </cell>
          <cell r="B11471">
            <v>42185</v>
          </cell>
          <cell r="C11471" t="str">
            <v>C64321</v>
          </cell>
          <cell r="D11471" t="str">
            <v>Rhonda Willinger</v>
          </cell>
          <cell r="E11471" t="str">
            <v>MA</v>
          </cell>
          <cell r="F11471" t="str">
            <v>P1</v>
          </cell>
          <cell r="G11471" t="str">
            <v>GPC</v>
          </cell>
          <cell r="H11471" t="str">
            <v>IH</v>
          </cell>
          <cell r="I11471" t="str">
            <v>0032233 - SPRING INSURANCE GROUP LLC</v>
          </cell>
        </row>
        <row r="11472">
          <cell r="A11472" t="str">
            <v>C64322IH</v>
          </cell>
          <cell r="B11472">
            <v>42185</v>
          </cell>
          <cell r="C11472" t="str">
            <v>C64322</v>
          </cell>
          <cell r="D11472" t="str">
            <v>Ekadantha Corporation</v>
          </cell>
          <cell r="E11472" t="str">
            <v>MA</v>
          </cell>
          <cell r="F11472" t="str">
            <v>P1</v>
          </cell>
          <cell r="G11472" t="str">
            <v>GPC</v>
          </cell>
          <cell r="H11472" t="str">
            <v>IH</v>
          </cell>
          <cell r="I11472" t="str">
            <v>0032231 - SPRING INSURANCE GROUP LLC</v>
          </cell>
        </row>
        <row r="11473">
          <cell r="A11473" t="str">
            <v>C64325IH</v>
          </cell>
          <cell r="B11473">
            <v>42185</v>
          </cell>
          <cell r="C11473" t="str">
            <v>C64325</v>
          </cell>
          <cell r="D11473" t="str">
            <v>Good Shepherd Food Bank</v>
          </cell>
          <cell r="E11473" t="str">
            <v>ME</v>
          </cell>
          <cell r="F11473" t="str">
            <v>P1</v>
          </cell>
          <cell r="G11473" t="str">
            <v>CRC</v>
          </cell>
          <cell r="H11473" t="str">
            <v>IH</v>
          </cell>
          <cell r="I11473" t="str">
            <v>0032149 - CLARK INSURANCE</v>
          </cell>
        </row>
        <row r="11474">
          <cell r="A11474" t="str">
            <v>C64326IV</v>
          </cell>
          <cell r="B11474">
            <v>42185</v>
          </cell>
          <cell r="C11474" t="str">
            <v>C64326</v>
          </cell>
          <cell r="D11474" t="str">
            <v>Corinth Pellets LLC</v>
          </cell>
          <cell r="E11474" t="str">
            <v>ME</v>
          </cell>
          <cell r="F11474" t="str">
            <v>P1</v>
          </cell>
          <cell r="G11474" t="str">
            <v>SMALL</v>
          </cell>
          <cell r="H11474" t="str">
            <v>IV</v>
          </cell>
          <cell r="I11474" t="str">
            <v>0032204 - CROSS INSURANCE</v>
          </cell>
        </row>
        <row r="11475">
          <cell r="A11475" t="str">
            <v>C64327JH</v>
          </cell>
          <cell r="B11475">
            <v>42185</v>
          </cell>
          <cell r="C11475" t="str">
            <v>C64327</v>
          </cell>
          <cell r="D11475" t="str">
            <v>C.H. Stevenson, Inc.</v>
          </cell>
          <cell r="E11475" t="str">
            <v>ME</v>
          </cell>
          <cell r="F11475" t="str">
            <v>P1</v>
          </cell>
          <cell r="G11475" t="str">
            <v>SMALL</v>
          </cell>
          <cell r="H11475" t="str">
            <v>JH</v>
          </cell>
          <cell r="I11475" t="str">
            <v>0032375 - NATIONAL WORKSITE BENEFIT GROUP</v>
          </cell>
        </row>
        <row r="11476">
          <cell r="A11476" t="str">
            <v>C64328JH</v>
          </cell>
          <cell r="B11476">
            <v>42185</v>
          </cell>
          <cell r="C11476" t="str">
            <v>C64328</v>
          </cell>
          <cell r="D11476" t="str">
            <v>Frontgate Management LLC</v>
          </cell>
          <cell r="E11476" t="str">
            <v>NH</v>
          </cell>
          <cell r="F11476" t="str">
            <v>P1</v>
          </cell>
          <cell r="G11476" t="str">
            <v>SMALL</v>
          </cell>
          <cell r="H11476" t="str">
            <v>JH</v>
          </cell>
          <cell r="I11476" t="str">
            <v>0032084 - LIFETIME BENEFITS GROUP INC</v>
          </cell>
        </row>
        <row r="11477">
          <cell r="A11477" t="str">
            <v>C64332IH</v>
          </cell>
          <cell r="B11477">
            <v>42185</v>
          </cell>
          <cell r="C11477" t="str">
            <v>C64332</v>
          </cell>
          <cell r="D11477" t="str">
            <v>Cape Cod Holiday Estates</v>
          </cell>
          <cell r="E11477" t="str">
            <v>MA</v>
          </cell>
          <cell r="F11477" t="str">
            <v>P1</v>
          </cell>
          <cell r="G11477" t="str">
            <v>SMALL</v>
          </cell>
          <cell r="H11477" t="str">
            <v>IH</v>
          </cell>
          <cell r="I11477" t="str">
            <v>0032180 - HARPER, ANNA</v>
          </cell>
        </row>
        <row r="11478">
          <cell r="A11478" t="str">
            <v>C64333JM</v>
          </cell>
          <cell r="B11478">
            <v>42185</v>
          </cell>
          <cell r="C11478" t="str">
            <v>C64333</v>
          </cell>
          <cell r="D11478" t="str">
            <v>Clem Levasseur Co Inc</v>
          </cell>
          <cell r="E11478" t="str">
            <v>NH</v>
          </cell>
          <cell r="F11478" t="str">
            <v>P1</v>
          </cell>
          <cell r="G11478" t="str">
            <v>SMALL</v>
          </cell>
          <cell r="H11478" t="str">
            <v>JM</v>
          </cell>
          <cell r="I11478" t="str">
            <v>0032145 - NEW ENGLAND EMPLOYEE BENEFITS COUNCIL</v>
          </cell>
        </row>
        <row r="11479">
          <cell r="A11479" t="str">
            <v>C64334IH</v>
          </cell>
          <cell r="B11479">
            <v>42185</v>
          </cell>
          <cell r="C11479" t="str">
            <v>C64334</v>
          </cell>
          <cell r="D11479" t="str">
            <v>Witt Orthodontics PC</v>
          </cell>
          <cell r="E11479" t="str">
            <v>MA</v>
          </cell>
          <cell r="F11479" t="str">
            <v>P1</v>
          </cell>
          <cell r="G11479" t="str">
            <v>GPC</v>
          </cell>
          <cell r="H11479" t="str">
            <v>IH</v>
          </cell>
          <cell r="I11479" t="str">
            <v>0032116 - SPRING INSURANCE GROUP LLC</v>
          </cell>
        </row>
        <row r="11480">
          <cell r="A11480" t="str">
            <v>C64335JH</v>
          </cell>
          <cell r="B11480">
            <v>42185</v>
          </cell>
          <cell r="C11480" t="str">
            <v>C64335</v>
          </cell>
          <cell r="D11480" t="str">
            <v>Garden Design</v>
          </cell>
          <cell r="E11480" t="str">
            <v>ME</v>
          </cell>
          <cell r="F11480" t="str">
            <v>P1</v>
          </cell>
          <cell r="G11480" t="str">
            <v>SMALL</v>
          </cell>
          <cell r="H11480" t="str">
            <v>JH</v>
          </cell>
          <cell r="I11480" t="str">
            <v>0032118 - MORRIS INSURANCE SERVICES INC</v>
          </cell>
        </row>
        <row r="11481">
          <cell r="A11481" t="str">
            <v>C64336JN</v>
          </cell>
          <cell r="B11481">
            <v>42185</v>
          </cell>
          <cell r="C11481" t="str">
            <v>C64336</v>
          </cell>
          <cell r="D11481" t="str">
            <v>Spectra Access</v>
          </cell>
          <cell r="E11481" t="str">
            <v>NH</v>
          </cell>
          <cell r="F11481" t="str">
            <v>P1</v>
          </cell>
          <cell r="G11481" t="str">
            <v>SMALL</v>
          </cell>
          <cell r="H11481" t="str">
            <v>JN</v>
          </cell>
          <cell r="I11481" t="str">
            <v>0032447 - NIBRI BENEFIT SERVICES INC</v>
          </cell>
        </row>
        <row r="11482">
          <cell r="A11482" t="str">
            <v>C64337JM</v>
          </cell>
          <cell r="B11482">
            <v>42185</v>
          </cell>
          <cell r="C11482" t="str">
            <v>C64337</v>
          </cell>
          <cell r="D11482" t="str">
            <v>Software Forge Inc</v>
          </cell>
          <cell r="E11482" t="str">
            <v>NH</v>
          </cell>
          <cell r="F11482" t="str">
            <v>P1</v>
          </cell>
          <cell r="G11482" t="str">
            <v>SMALL</v>
          </cell>
          <cell r="H11482" t="str">
            <v>JM</v>
          </cell>
          <cell r="I11482" t="str">
            <v>0032377 - TRUDO, DAVID H</v>
          </cell>
        </row>
        <row r="11483">
          <cell r="A11483" t="str">
            <v>C64339IH</v>
          </cell>
          <cell r="B11483">
            <v>42185</v>
          </cell>
          <cell r="C11483" t="str">
            <v>C64339</v>
          </cell>
          <cell r="D11483" t="str">
            <v>Micro Focus US Inc.</v>
          </cell>
          <cell r="E11483" t="str">
            <v>MA</v>
          </cell>
          <cell r="F11483" t="str">
            <v>P1</v>
          </cell>
          <cell r="G11483" t="str">
            <v>CRC</v>
          </cell>
          <cell r="H11483" t="str">
            <v>IH</v>
          </cell>
          <cell r="I11483" t="str">
            <v>0032018 - WOODRUFF-SAWYER &amp; CO</v>
          </cell>
        </row>
        <row r="11484">
          <cell r="A11484" t="str">
            <v>C64340JM</v>
          </cell>
          <cell r="B11484">
            <v>42185</v>
          </cell>
          <cell r="C11484" t="str">
            <v>C64340</v>
          </cell>
          <cell r="D11484" t="str">
            <v>Bedford Martial Arts Academy</v>
          </cell>
          <cell r="E11484" t="str">
            <v>NH</v>
          </cell>
          <cell r="F11484" t="str">
            <v>P1</v>
          </cell>
          <cell r="G11484" t="str">
            <v>SMALL</v>
          </cell>
          <cell r="H11484" t="str">
            <v>JM</v>
          </cell>
          <cell r="I11484" t="str">
            <v>0032676 - BROWN &amp; BROWN OF NEW HAMPSHIRE. INC</v>
          </cell>
        </row>
        <row r="11485">
          <cell r="A11485" t="str">
            <v>C64341JA</v>
          </cell>
          <cell r="B11485">
            <v>42185</v>
          </cell>
          <cell r="C11485" t="str">
            <v>C64341</v>
          </cell>
          <cell r="D11485" t="str">
            <v>Freight Farms Inc</v>
          </cell>
          <cell r="E11485" t="str">
            <v>MA</v>
          </cell>
          <cell r="F11485" t="str">
            <v>P1</v>
          </cell>
          <cell r="G11485" t="str">
            <v>SMALL</v>
          </cell>
          <cell r="H11485" t="str">
            <v>JA</v>
          </cell>
          <cell r="I11485" t="str">
            <v>0035833 - YOURPEOPLE INC</v>
          </cell>
        </row>
        <row r="11486">
          <cell r="A11486" t="str">
            <v>C64342IA</v>
          </cell>
          <cell r="B11486">
            <v>42185</v>
          </cell>
          <cell r="C11486" t="str">
            <v>C64342</v>
          </cell>
          <cell r="D11486" t="str">
            <v>Kazis Kurban &amp; Associates</v>
          </cell>
          <cell r="E11486" t="str">
            <v>MA</v>
          </cell>
          <cell r="F11486" t="str">
            <v>P1</v>
          </cell>
          <cell r="G11486" t="str">
            <v>SMALL</v>
          </cell>
          <cell r="H11486" t="str">
            <v>IA</v>
          </cell>
          <cell r="I11486" t="str">
            <v>0032060 - NORTHWESTERN BENEFIT ASSOC INSURANCE AGCY INC</v>
          </cell>
        </row>
        <row r="11487">
          <cell r="A11487" t="str">
            <v>C64342IH</v>
          </cell>
          <cell r="B11487">
            <v>42185</v>
          </cell>
          <cell r="C11487" t="str">
            <v>C64342</v>
          </cell>
          <cell r="D11487" t="str">
            <v>Kazis Kurban &amp; Associates</v>
          </cell>
          <cell r="E11487" t="str">
            <v>MA</v>
          </cell>
          <cell r="F11487" t="str">
            <v>P1</v>
          </cell>
          <cell r="G11487" t="str">
            <v>SMALL</v>
          </cell>
          <cell r="H11487" t="str">
            <v>IH</v>
          </cell>
          <cell r="I11487" t="str">
            <v>0032060 - NORTHWESTERN BENEFIT ASSOC INSURANCE AGCY INC</v>
          </cell>
        </row>
        <row r="11488">
          <cell r="A11488" t="str">
            <v>C64344IH</v>
          </cell>
          <cell r="B11488">
            <v>42185</v>
          </cell>
          <cell r="C11488" t="str">
            <v>C64344</v>
          </cell>
          <cell r="D11488" t="str">
            <v>Zebras Restaurant Group LTD</v>
          </cell>
          <cell r="E11488" t="str">
            <v>MA</v>
          </cell>
          <cell r="F11488" t="str">
            <v>P1</v>
          </cell>
          <cell r="G11488" t="str">
            <v>SMALL</v>
          </cell>
          <cell r="H11488" t="str">
            <v>IH</v>
          </cell>
          <cell r="I11488" t="str">
            <v>0032450 - BAR INSURANCE BROKERAGE INC</v>
          </cell>
        </row>
        <row r="11489">
          <cell r="A11489" t="str">
            <v>C64345IH</v>
          </cell>
          <cell r="B11489">
            <v>42185</v>
          </cell>
          <cell r="C11489" t="str">
            <v>C64345</v>
          </cell>
          <cell r="D11489" t="str">
            <v>Goss and Associates</v>
          </cell>
          <cell r="E11489" t="str">
            <v>MA</v>
          </cell>
          <cell r="F11489" t="str">
            <v>P1</v>
          </cell>
          <cell r="G11489" t="str">
            <v>SMALL</v>
          </cell>
          <cell r="H11489" t="str">
            <v>IH</v>
          </cell>
        </row>
        <row r="11490">
          <cell r="A11490" t="str">
            <v>C64347JM</v>
          </cell>
          <cell r="B11490">
            <v>42185</v>
          </cell>
          <cell r="C11490" t="str">
            <v>C64347</v>
          </cell>
          <cell r="D11490" t="str">
            <v>Edward J Flynn III Inc</v>
          </cell>
          <cell r="E11490" t="str">
            <v>NH</v>
          </cell>
          <cell r="F11490" t="str">
            <v>P1</v>
          </cell>
          <cell r="G11490" t="str">
            <v>SMALL</v>
          </cell>
          <cell r="H11490" t="str">
            <v>JM</v>
          </cell>
          <cell r="I11490" t="str">
            <v>0032320 - CORNERSTONE BENEFIT &amp; RET GROUP INC</v>
          </cell>
        </row>
        <row r="11491">
          <cell r="A11491" t="str">
            <v>C64348JM</v>
          </cell>
          <cell r="B11491">
            <v>42185</v>
          </cell>
          <cell r="C11491" t="str">
            <v>C64348</v>
          </cell>
          <cell r="D11491" t="str">
            <v>Green &amp; Utter PA</v>
          </cell>
          <cell r="E11491" t="str">
            <v>NH</v>
          </cell>
          <cell r="F11491" t="str">
            <v>P1</v>
          </cell>
          <cell r="G11491" t="str">
            <v>SMALL</v>
          </cell>
          <cell r="H11491" t="str">
            <v>JM</v>
          </cell>
          <cell r="I11491" t="str">
            <v>0032406 - GRANITE GROUP BENEFITS LLC</v>
          </cell>
        </row>
        <row r="11492">
          <cell r="A11492" t="str">
            <v>C64349IH</v>
          </cell>
          <cell r="B11492">
            <v>42185</v>
          </cell>
          <cell r="C11492" t="str">
            <v>C64349</v>
          </cell>
          <cell r="D11492" t="str">
            <v>Alli Inc</v>
          </cell>
          <cell r="E11492" t="str">
            <v>ME</v>
          </cell>
          <cell r="F11492" t="str">
            <v>P1</v>
          </cell>
          <cell r="G11492" t="str">
            <v>SMALL</v>
          </cell>
          <cell r="H11492" t="str">
            <v>IH</v>
          </cell>
          <cell r="I11492" t="str">
            <v>0032373 - PAQUIN &amp; CARROLL LLC</v>
          </cell>
        </row>
        <row r="11493">
          <cell r="A11493" t="str">
            <v>C64350IH</v>
          </cell>
          <cell r="B11493">
            <v>42185</v>
          </cell>
          <cell r="C11493" t="str">
            <v>C64350</v>
          </cell>
          <cell r="D11493" t="str">
            <v>Gardner Animal Care Center LLC</v>
          </cell>
          <cell r="E11493" t="str">
            <v>MA</v>
          </cell>
          <cell r="F11493" t="str">
            <v>P1</v>
          </cell>
          <cell r="G11493" t="str">
            <v>SMALL</v>
          </cell>
          <cell r="H11493" t="str">
            <v>IH</v>
          </cell>
          <cell r="I11493" t="str">
            <v>0032128 - AISLING PARTNERS INS BROKERAGE</v>
          </cell>
        </row>
        <row r="11494">
          <cell r="A11494" t="str">
            <v>C64352IH</v>
          </cell>
          <cell r="B11494">
            <v>42185</v>
          </cell>
          <cell r="C11494" t="str">
            <v>C64352</v>
          </cell>
          <cell r="D11494" t="str">
            <v>State Sand &amp; Gravel Inc</v>
          </cell>
          <cell r="E11494" t="str">
            <v>ME</v>
          </cell>
          <cell r="F11494" t="str">
            <v>P1</v>
          </cell>
          <cell r="G11494" t="str">
            <v>SMALL</v>
          </cell>
          <cell r="H11494" t="str">
            <v>IH</v>
          </cell>
          <cell r="I11494" t="str">
            <v>0032374 - CROSS INSURANCE</v>
          </cell>
        </row>
        <row r="11495">
          <cell r="A11495" t="str">
            <v>C64357IH</v>
          </cell>
          <cell r="B11495">
            <v>42185</v>
          </cell>
          <cell r="C11495" t="str">
            <v>C64357</v>
          </cell>
          <cell r="D11495" t="str">
            <v>Premier Family Dental Care PLLC</v>
          </cell>
          <cell r="E11495" t="str">
            <v>MA</v>
          </cell>
          <cell r="F11495" t="str">
            <v>P1</v>
          </cell>
          <cell r="G11495" t="str">
            <v>GPC</v>
          </cell>
          <cell r="H11495" t="str">
            <v>IH</v>
          </cell>
          <cell r="I11495" t="str">
            <v>0032119 - SPRING INSURANCE GROUP LLC</v>
          </cell>
        </row>
        <row r="11496">
          <cell r="A11496" t="str">
            <v>C64358PO</v>
          </cell>
          <cell r="B11496">
            <v>42185</v>
          </cell>
          <cell r="C11496" t="str">
            <v>C64358</v>
          </cell>
          <cell r="D11496" t="str">
            <v>Bruce's Auto Service Inc</v>
          </cell>
          <cell r="E11496" t="str">
            <v>ME</v>
          </cell>
          <cell r="F11496" t="str">
            <v>P1</v>
          </cell>
          <cell r="G11496" t="str">
            <v>SMALL</v>
          </cell>
          <cell r="H11496" t="str">
            <v>PO</v>
          </cell>
          <cell r="I11496" t="str">
            <v>0032399 - PAQUIN &amp; CARROLL LLC</v>
          </cell>
        </row>
        <row r="11497">
          <cell r="A11497" t="str">
            <v>C64361JM</v>
          </cell>
          <cell r="B11497">
            <v>42185</v>
          </cell>
          <cell r="C11497" t="str">
            <v>C64361</v>
          </cell>
          <cell r="D11497" t="str">
            <v>Alden &amp; Broden Corp</v>
          </cell>
          <cell r="E11497" t="str">
            <v>NH</v>
          </cell>
          <cell r="F11497" t="str">
            <v>P1</v>
          </cell>
          <cell r="G11497" t="str">
            <v>SMALL</v>
          </cell>
          <cell r="H11497" t="str">
            <v>JM</v>
          </cell>
          <cell r="I11497" t="str">
            <v>0032364 - GRANITE GROUP BENEFITS LLC</v>
          </cell>
        </row>
        <row r="11498">
          <cell r="A11498" t="str">
            <v>C64363JM</v>
          </cell>
          <cell r="B11498">
            <v>42185</v>
          </cell>
          <cell r="C11498" t="str">
            <v>C64363</v>
          </cell>
          <cell r="D11498" t="str">
            <v>Hampstead Home Health Care</v>
          </cell>
          <cell r="E11498" t="str">
            <v>NH</v>
          </cell>
          <cell r="F11498" t="str">
            <v>P1</v>
          </cell>
          <cell r="G11498" t="str">
            <v>SMALL</v>
          </cell>
          <cell r="H11498" t="str">
            <v>JM</v>
          </cell>
          <cell r="I11498" t="str">
            <v>0032238 - BROWN &amp; BROWN OF NEW HAMPSHIRE. INC</v>
          </cell>
        </row>
        <row r="11499">
          <cell r="A11499" t="str">
            <v>C64364JM</v>
          </cell>
          <cell r="B11499">
            <v>42185</v>
          </cell>
          <cell r="C11499" t="str">
            <v>C64364</v>
          </cell>
          <cell r="D11499" t="str">
            <v>Lumber Barn</v>
          </cell>
          <cell r="E11499" t="str">
            <v>NH</v>
          </cell>
          <cell r="F11499" t="str">
            <v>P1</v>
          </cell>
          <cell r="G11499" t="str">
            <v>SMALL</v>
          </cell>
          <cell r="H11499" t="str">
            <v>JM</v>
          </cell>
          <cell r="I11499" t="str">
            <v>0032326 - CROSS INSURANCE - MANCHESTER</v>
          </cell>
        </row>
        <row r="11500">
          <cell r="A11500" t="str">
            <v>C64364JR</v>
          </cell>
          <cell r="B11500">
            <v>42185</v>
          </cell>
          <cell r="C11500" t="str">
            <v>C64364</v>
          </cell>
          <cell r="D11500" t="str">
            <v>Lumber Barn</v>
          </cell>
          <cell r="E11500" t="str">
            <v>NH</v>
          </cell>
          <cell r="F11500" t="str">
            <v>P1</v>
          </cell>
          <cell r="G11500" t="str">
            <v>SMALL</v>
          </cell>
          <cell r="H11500" t="str">
            <v>JR</v>
          </cell>
          <cell r="I11500" t="str">
            <v>0032326 - CROSS INSURANCE - MANCHESTER</v>
          </cell>
        </row>
        <row r="11501">
          <cell r="A11501" t="str">
            <v>C64365JH</v>
          </cell>
          <cell r="B11501">
            <v>42185</v>
          </cell>
          <cell r="C11501" t="str">
            <v>C64365</v>
          </cell>
          <cell r="D11501" t="str">
            <v>Pinetree Financial Advisors</v>
          </cell>
          <cell r="E11501" t="str">
            <v>ME</v>
          </cell>
          <cell r="F11501" t="str">
            <v>P1</v>
          </cell>
          <cell r="G11501" t="str">
            <v>SMALL</v>
          </cell>
          <cell r="H11501" t="str">
            <v>JH</v>
          </cell>
          <cell r="I11501" t="str">
            <v>0032394 - NEW ENGLAND FINANCIAL SERVICES</v>
          </cell>
        </row>
        <row r="11502">
          <cell r="A11502" t="str">
            <v>C64366IH</v>
          </cell>
          <cell r="B11502">
            <v>42185</v>
          </cell>
          <cell r="C11502" t="str">
            <v>C64366</v>
          </cell>
          <cell r="D11502" t="str">
            <v>Division 15 HVAC</v>
          </cell>
          <cell r="E11502" t="str">
            <v>MA</v>
          </cell>
          <cell r="F11502" t="str">
            <v>P1</v>
          </cell>
          <cell r="G11502" t="str">
            <v>SMALL</v>
          </cell>
          <cell r="H11502" t="str">
            <v>IH</v>
          </cell>
          <cell r="I11502" t="str">
            <v>0032235 - BAR INSURANCE BROKERAGE INC</v>
          </cell>
        </row>
        <row r="11503">
          <cell r="A11503" t="str">
            <v>C64369JR</v>
          </cell>
          <cell r="B11503">
            <v>42185</v>
          </cell>
          <cell r="C11503" t="str">
            <v>C64369</v>
          </cell>
          <cell r="D11503" t="str">
            <v>Mode Salon LLC</v>
          </cell>
          <cell r="E11503" t="str">
            <v>NH</v>
          </cell>
          <cell r="F11503" t="str">
            <v>P1</v>
          </cell>
          <cell r="G11503" t="str">
            <v>SMALL</v>
          </cell>
          <cell r="H11503" t="str">
            <v>JR</v>
          </cell>
          <cell r="I11503" t="str">
            <v>0032334 - CORNERSTONE BENEFIT &amp; RET GROUP INC</v>
          </cell>
        </row>
        <row r="11504">
          <cell r="A11504" t="str">
            <v>C64371IH</v>
          </cell>
          <cell r="B11504">
            <v>42185</v>
          </cell>
          <cell r="C11504" t="str">
            <v>C64371</v>
          </cell>
          <cell r="D11504" t="str">
            <v>Bedford Sports Center LLC</v>
          </cell>
          <cell r="E11504" t="str">
            <v>MA</v>
          </cell>
          <cell r="F11504" t="str">
            <v>P1</v>
          </cell>
          <cell r="G11504" t="str">
            <v>SMALL</v>
          </cell>
          <cell r="H11504" t="str">
            <v>IH</v>
          </cell>
          <cell r="I11504" t="str">
            <v>0032449 - CLEARY INSURANCE INC</v>
          </cell>
        </row>
        <row r="11505">
          <cell r="A11505" t="str">
            <v>C64372IH</v>
          </cell>
          <cell r="B11505">
            <v>42185</v>
          </cell>
          <cell r="C11505" t="str">
            <v>C64372</v>
          </cell>
          <cell r="D11505" t="str">
            <v>Mahmoud Hadidy DMD PC</v>
          </cell>
          <cell r="E11505" t="str">
            <v>MA</v>
          </cell>
          <cell r="F11505" t="str">
            <v>P1</v>
          </cell>
          <cell r="G11505" t="str">
            <v>GPC</v>
          </cell>
          <cell r="H11505" t="str">
            <v>IH</v>
          </cell>
          <cell r="I11505" t="str">
            <v>0032109 - SPRING INSURANCE GROUP LLC</v>
          </cell>
        </row>
        <row r="11506">
          <cell r="A11506" t="str">
            <v>C64373JM</v>
          </cell>
          <cell r="B11506">
            <v>42185</v>
          </cell>
          <cell r="C11506" t="str">
            <v>C64373</v>
          </cell>
          <cell r="D11506" t="str">
            <v>Granite State Wealth Management</v>
          </cell>
          <cell r="E11506" t="str">
            <v>NH</v>
          </cell>
          <cell r="F11506" t="str">
            <v>P1</v>
          </cell>
          <cell r="G11506" t="str">
            <v>SMALL</v>
          </cell>
          <cell r="H11506" t="str">
            <v>JM</v>
          </cell>
          <cell r="I11506" t="str">
            <v>0032370 - TRIVANTUS INC</v>
          </cell>
        </row>
        <row r="11507">
          <cell r="A11507" t="str">
            <v>C64374IV</v>
          </cell>
          <cell r="B11507">
            <v>42185</v>
          </cell>
          <cell r="C11507" t="str">
            <v>C64374</v>
          </cell>
          <cell r="D11507" t="str">
            <v>Penobscot Wealth Management</v>
          </cell>
          <cell r="E11507" t="str">
            <v>ME</v>
          </cell>
          <cell r="F11507" t="str">
            <v>P1</v>
          </cell>
          <cell r="G11507" t="str">
            <v>SMALL</v>
          </cell>
          <cell r="H11507" t="str">
            <v>IV</v>
          </cell>
          <cell r="I11507" t="str">
            <v>0032395 - CLARK INSURANCE</v>
          </cell>
        </row>
        <row r="11508">
          <cell r="A11508" t="str">
            <v>C64375IA</v>
          </cell>
          <cell r="B11508">
            <v>42185</v>
          </cell>
          <cell r="C11508" t="str">
            <v>C64375</v>
          </cell>
          <cell r="D11508" t="str">
            <v>Intral Corporation</v>
          </cell>
          <cell r="E11508" t="str">
            <v>MA</v>
          </cell>
          <cell r="F11508" t="str">
            <v>P1</v>
          </cell>
          <cell r="G11508" t="str">
            <v>SMALL</v>
          </cell>
          <cell r="H11508" t="str">
            <v>IA</v>
          </cell>
          <cell r="I11508" t="str">
            <v>0032221 - DIXON ASSOCIATES INC</v>
          </cell>
        </row>
        <row r="11509">
          <cell r="A11509" t="str">
            <v>C64375IH</v>
          </cell>
          <cell r="B11509">
            <v>42185</v>
          </cell>
          <cell r="C11509" t="str">
            <v>C64375</v>
          </cell>
          <cell r="D11509" t="str">
            <v>Intral Corporation</v>
          </cell>
          <cell r="E11509" t="str">
            <v>MA</v>
          </cell>
          <cell r="F11509" t="str">
            <v>P1</v>
          </cell>
          <cell r="G11509" t="str">
            <v>SMALL</v>
          </cell>
          <cell r="H11509" t="str">
            <v>IH</v>
          </cell>
          <cell r="I11509" t="str">
            <v>0032221 - DIXON ASSOCIATES INC</v>
          </cell>
        </row>
        <row r="11510">
          <cell r="A11510" t="str">
            <v>C64376JM</v>
          </cell>
          <cell r="B11510">
            <v>42185</v>
          </cell>
          <cell r="C11510" t="str">
            <v>C64376</v>
          </cell>
          <cell r="D11510" t="str">
            <v>Parke J Patten Inc</v>
          </cell>
          <cell r="E11510" t="str">
            <v>NH</v>
          </cell>
          <cell r="F11510" t="str">
            <v>P1</v>
          </cell>
          <cell r="G11510" t="str">
            <v>SMALL</v>
          </cell>
          <cell r="H11510" t="str">
            <v>JM</v>
          </cell>
          <cell r="I11510" t="str">
            <v>0032407 - GRANITE GROUP BENEFITS LLC</v>
          </cell>
        </row>
        <row r="11511">
          <cell r="A11511" t="str">
            <v>C64377JM</v>
          </cell>
          <cell r="B11511">
            <v>42185</v>
          </cell>
          <cell r="C11511" t="str">
            <v>C64377</v>
          </cell>
          <cell r="D11511" t="str">
            <v>Scott Dias Custom Building Inc</v>
          </cell>
          <cell r="E11511" t="str">
            <v>NH</v>
          </cell>
          <cell r="F11511" t="str">
            <v>P1</v>
          </cell>
          <cell r="G11511" t="str">
            <v>SMALL</v>
          </cell>
          <cell r="H11511" t="str">
            <v>JM</v>
          </cell>
          <cell r="I11511" t="str">
            <v>0032330 - DAVIS TOWLE MORRILL &amp; EVERETT INC</v>
          </cell>
        </row>
        <row r="11512">
          <cell r="A11512" t="str">
            <v>C64378JM</v>
          </cell>
          <cell r="B11512">
            <v>42185</v>
          </cell>
          <cell r="C11512" t="str">
            <v>C64378</v>
          </cell>
          <cell r="D11512" t="str">
            <v>Boldwerks LLC</v>
          </cell>
          <cell r="E11512" t="str">
            <v>NH</v>
          </cell>
          <cell r="F11512" t="str">
            <v>P1</v>
          </cell>
          <cell r="G11512" t="str">
            <v>SMALL</v>
          </cell>
          <cell r="H11512" t="str">
            <v>JM</v>
          </cell>
          <cell r="I11512" t="str">
            <v>0032405 - LAVINE, MARK R</v>
          </cell>
        </row>
        <row r="11513">
          <cell r="A11513" t="str">
            <v>C64379JM</v>
          </cell>
          <cell r="B11513">
            <v>42185</v>
          </cell>
          <cell r="C11513" t="str">
            <v>C64379</v>
          </cell>
          <cell r="D11513" t="str">
            <v>MacCallums Boathouse Inc</v>
          </cell>
          <cell r="E11513" t="str">
            <v>NH</v>
          </cell>
          <cell r="F11513" t="str">
            <v>P1</v>
          </cell>
          <cell r="G11513" t="str">
            <v>SMALL</v>
          </cell>
          <cell r="H11513" t="str">
            <v>JM</v>
          </cell>
          <cell r="I11513" t="str">
            <v>0032392 - SENTINEL INSURANCE GROUP LLC N H</v>
          </cell>
        </row>
        <row r="11514">
          <cell r="A11514" t="str">
            <v>C64381IH</v>
          </cell>
          <cell r="B11514">
            <v>42185</v>
          </cell>
          <cell r="C11514" t="str">
            <v>C64381</v>
          </cell>
          <cell r="D11514" t="str">
            <v>Kieve Wavus Education</v>
          </cell>
          <cell r="E11514" t="str">
            <v>ME</v>
          </cell>
          <cell r="F11514" t="str">
            <v>P1</v>
          </cell>
          <cell r="G11514" t="str">
            <v>SMALL</v>
          </cell>
          <cell r="H11514" t="str">
            <v>IH</v>
          </cell>
          <cell r="I11514" t="str">
            <v>0032431 - HOLDEN INSURANCE AGENCY</v>
          </cell>
        </row>
        <row r="11515">
          <cell r="A11515" t="str">
            <v>C64382JM</v>
          </cell>
          <cell r="B11515">
            <v>42185</v>
          </cell>
          <cell r="C11515" t="str">
            <v>C64382</v>
          </cell>
          <cell r="D11515" t="str">
            <v>ONeill Landscaping Inc</v>
          </cell>
          <cell r="E11515" t="str">
            <v>NH</v>
          </cell>
          <cell r="F11515" t="str">
            <v>P1</v>
          </cell>
          <cell r="G11515" t="str">
            <v>SMALL</v>
          </cell>
          <cell r="H11515" t="str">
            <v>JM</v>
          </cell>
          <cell r="I11515" t="str">
            <v>0032351 - BEACON INTEGRATED RESOURCES</v>
          </cell>
        </row>
        <row r="11516">
          <cell r="A11516" t="str">
            <v>C64383IA</v>
          </cell>
          <cell r="B11516">
            <v>42185</v>
          </cell>
          <cell r="C11516" t="str">
            <v>C64383</v>
          </cell>
          <cell r="D11516" t="str">
            <v>LOGe Solutions LLC</v>
          </cell>
          <cell r="E11516" t="str">
            <v>MA</v>
          </cell>
          <cell r="F11516" t="str">
            <v>P1</v>
          </cell>
          <cell r="G11516" t="str">
            <v>SMALL</v>
          </cell>
          <cell r="H11516" t="str">
            <v>IA</v>
          </cell>
          <cell r="I11516" t="str">
            <v>0035834 - YOURPEOPLE INC</v>
          </cell>
        </row>
        <row r="11517">
          <cell r="A11517" t="str">
            <v>C64384JH</v>
          </cell>
          <cell r="B11517">
            <v>42185</v>
          </cell>
          <cell r="C11517" t="str">
            <v>C64384</v>
          </cell>
          <cell r="D11517" t="str">
            <v>Maine Center for Entrepreneaurial Development</v>
          </cell>
          <cell r="E11517" t="str">
            <v>ME</v>
          </cell>
          <cell r="F11517" t="str">
            <v>P1</v>
          </cell>
          <cell r="G11517" t="str">
            <v>SMALL</v>
          </cell>
          <cell r="H11517" t="str">
            <v>JH</v>
          </cell>
          <cell r="I11517" t="str">
            <v>0032410 - CLARK INSURANCE</v>
          </cell>
        </row>
        <row r="11518">
          <cell r="A11518" t="str">
            <v>C64385IV</v>
          </cell>
          <cell r="B11518">
            <v>42185</v>
          </cell>
          <cell r="C11518" t="str">
            <v>C64385</v>
          </cell>
          <cell r="D11518" t="str">
            <v>Joseph B Flaherty III DMD PC</v>
          </cell>
          <cell r="E11518" t="str">
            <v>MA</v>
          </cell>
          <cell r="F11518" t="str">
            <v>P1</v>
          </cell>
          <cell r="G11518" t="str">
            <v>GPC</v>
          </cell>
          <cell r="H11518" t="str">
            <v>IV</v>
          </cell>
          <cell r="I11518" t="str">
            <v>0032354 - SPRING INSURANCE GROUP LLC</v>
          </cell>
        </row>
        <row r="11519">
          <cell r="A11519" t="str">
            <v>C64386IH</v>
          </cell>
          <cell r="B11519">
            <v>42185</v>
          </cell>
          <cell r="C11519" t="str">
            <v>C64386</v>
          </cell>
          <cell r="D11519" t="str">
            <v>Carlton National Resources Inc</v>
          </cell>
          <cell r="E11519" t="str">
            <v>MA</v>
          </cell>
          <cell r="F11519" t="str">
            <v>P1</v>
          </cell>
          <cell r="G11519" t="str">
            <v>SMALL</v>
          </cell>
          <cell r="H11519" t="str">
            <v>IH</v>
          </cell>
          <cell r="I11519" t="str">
            <v>0032339 - PAYCHEX AGENCY INC</v>
          </cell>
        </row>
        <row r="11520">
          <cell r="A11520" t="str">
            <v>C64388JM</v>
          </cell>
          <cell r="B11520">
            <v>42185</v>
          </cell>
          <cell r="C11520" t="str">
            <v>C64388</v>
          </cell>
          <cell r="D11520" t="str">
            <v>Red Oak Apartment Homes Inc</v>
          </cell>
          <cell r="E11520" t="str">
            <v>NH</v>
          </cell>
          <cell r="F11520" t="str">
            <v>P1</v>
          </cell>
          <cell r="G11520" t="str">
            <v>SMALL</v>
          </cell>
          <cell r="H11520" t="str">
            <v>JM</v>
          </cell>
          <cell r="I11520" t="str">
            <v>0032323 - DAVIS, LEROY WILLIAM</v>
          </cell>
        </row>
        <row r="11521">
          <cell r="A11521" t="str">
            <v>C64391JM</v>
          </cell>
          <cell r="B11521">
            <v>42185</v>
          </cell>
          <cell r="C11521" t="str">
            <v>C64391</v>
          </cell>
          <cell r="D11521" t="str">
            <v>Alexanders Restaurant Inc</v>
          </cell>
          <cell r="E11521" t="str">
            <v>NH</v>
          </cell>
          <cell r="F11521" t="str">
            <v>P1</v>
          </cell>
          <cell r="G11521" t="str">
            <v>SMALL</v>
          </cell>
          <cell r="H11521" t="str">
            <v>JM</v>
          </cell>
          <cell r="I11521" t="str">
            <v>0032445 - SPURLING INSURANCE &amp; FINANCIAL SERVICES</v>
          </cell>
        </row>
        <row r="11522">
          <cell r="A11522" t="str">
            <v>C64392JM</v>
          </cell>
          <cell r="B11522">
            <v>42185</v>
          </cell>
          <cell r="C11522" t="str">
            <v>C64392</v>
          </cell>
          <cell r="D11522" t="str">
            <v>Jordan Family Eyecare Inc</v>
          </cell>
          <cell r="E11522" t="str">
            <v>NH</v>
          </cell>
          <cell r="F11522" t="str">
            <v>P1</v>
          </cell>
          <cell r="G11522" t="str">
            <v>SMALL</v>
          </cell>
          <cell r="H11522" t="str">
            <v>JM</v>
          </cell>
          <cell r="I11522" t="str">
            <v>0032442 - SPURLING INSURANCE &amp; FINANCIAL SERVICES</v>
          </cell>
        </row>
        <row r="11523">
          <cell r="A11523" t="str">
            <v>C64393IH</v>
          </cell>
          <cell r="B11523">
            <v>42185</v>
          </cell>
          <cell r="C11523" t="str">
            <v>C64393</v>
          </cell>
          <cell r="D11523" t="str">
            <v>Feldco Development Corp</v>
          </cell>
          <cell r="E11523" t="str">
            <v>MA</v>
          </cell>
          <cell r="F11523" t="str">
            <v>P1</v>
          </cell>
          <cell r="G11523" t="str">
            <v>SMALL</v>
          </cell>
          <cell r="H11523" t="str">
            <v>IH</v>
          </cell>
          <cell r="I11523" t="str">
            <v>0032454 - FLEXIBLE BENEFIT SOLUTIONS INS BROKERAGE INC</v>
          </cell>
        </row>
        <row r="11524">
          <cell r="A11524" t="str">
            <v>C64393MI</v>
          </cell>
          <cell r="B11524">
            <v>42185</v>
          </cell>
          <cell r="C11524" t="str">
            <v>C64393</v>
          </cell>
          <cell r="D11524" t="str">
            <v>Feldco Development Corp</v>
          </cell>
          <cell r="E11524" t="str">
            <v>MA</v>
          </cell>
          <cell r="F11524" t="str">
            <v>P1</v>
          </cell>
          <cell r="G11524" t="str">
            <v>MCARE</v>
          </cell>
          <cell r="H11524" t="str">
            <v>MI</v>
          </cell>
          <cell r="I11524" t="str">
            <v>0032454 - FLEXIBLE BENEFIT SOLUTIONS INS BROKERAGE INC</v>
          </cell>
        </row>
        <row r="11525">
          <cell r="A11525" t="str">
            <v>C64394IV</v>
          </cell>
          <cell r="B11525">
            <v>42185</v>
          </cell>
          <cell r="C11525" t="str">
            <v>C64394</v>
          </cell>
          <cell r="D11525" t="str">
            <v>Lukatsky Insurance Group</v>
          </cell>
          <cell r="E11525" t="str">
            <v>MA</v>
          </cell>
          <cell r="F11525" t="str">
            <v>P1</v>
          </cell>
          <cell r="G11525" t="str">
            <v>SMALL</v>
          </cell>
          <cell r="H11525" t="str">
            <v>IV</v>
          </cell>
          <cell r="I11525" t="str">
            <v>0032455 - BAR INSURANCE BROKERAGE INC</v>
          </cell>
        </row>
        <row r="11526">
          <cell r="A11526" t="str">
            <v>C64397IH</v>
          </cell>
          <cell r="B11526">
            <v>42185</v>
          </cell>
          <cell r="C11526" t="str">
            <v>C64397</v>
          </cell>
          <cell r="D11526" t="str">
            <v>Moody Aldrich Partners LLC</v>
          </cell>
          <cell r="E11526" t="str">
            <v>MA</v>
          </cell>
          <cell r="F11526" t="str">
            <v>P1</v>
          </cell>
          <cell r="G11526" t="str">
            <v>SMALL</v>
          </cell>
          <cell r="H11526" t="str">
            <v>IH</v>
          </cell>
          <cell r="I11526" t="str">
            <v>0032825 - NFP CORPORATE SERVICES (NY) LLC</v>
          </cell>
        </row>
        <row r="11527">
          <cell r="A11527" t="str">
            <v>C64398JA</v>
          </cell>
          <cell r="B11527">
            <v>42185</v>
          </cell>
          <cell r="C11527" t="str">
            <v>C64398</v>
          </cell>
          <cell r="D11527" t="str">
            <v>NEEDS Center Inc</v>
          </cell>
          <cell r="E11527" t="str">
            <v>MA</v>
          </cell>
          <cell r="F11527" t="str">
            <v>P1</v>
          </cell>
          <cell r="G11527" t="str">
            <v>SMALL</v>
          </cell>
          <cell r="H11527" t="str">
            <v>JA</v>
          </cell>
          <cell r="I11527" t="str">
            <v>0034803 - FLEXIBLE BENEFIT SOLUTIONS INS BROKERAGE INC</v>
          </cell>
        </row>
        <row r="11528">
          <cell r="A11528" t="str">
            <v>C64399JB</v>
          </cell>
          <cell r="B11528">
            <v>42185</v>
          </cell>
          <cell r="C11528" t="str">
            <v>C64399</v>
          </cell>
          <cell r="D11528" t="str">
            <v>Professional Center for Child Development</v>
          </cell>
          <cell r="E11528" t="str">
            <v>MA</v>
          </cell>
          <cell r="F11528" t="str">
            <v>P1</v>
          </cell>
          <cell r="G11528" t="str">
            <v>CRC</v>
          </cell>
          <cell r="H11528" t="str">
            <v>JB</v>
          </cell>
          <cell r="I11528" t="str">
            <v>0033057 - BROWN &amp; BROWN OF MASSACHUSETTS LLC</v>
          </cell>
        </row>
        <row r="11529">
          <cell r="A11529" t="str">
            <v>C64400JM</v>
          </cell>
          <cell r="B11529">
            <v>42185</v>
          </cell>
          <cell r="C11529" t="str">
            <v>C64400</v>
          </cell>
          <cell r="D11529" t="str">
            <v>Axl Inc</v>
          </cell>
          <cell r="E11529" t="str">
            <v>NH</v>
          </cell>
          <cell r="F11529" t="str">
            <v>P1</v>
          </cell>
          <cell r="G11529" t="str">
            <v>SMALL</v>
          </cell>
          <cell r="H11529" t="str">
            <v>JM</v>
          </cell>
          <cell r="I11529" t="str">
            <v>0032382 - INSURANCE PLANNING GROUP INC</v>
          </cell>
        </row>
        <row r="11530">
          <cell r="A11530" t="str">
            <v>C64400JR</v>
          </cell>
          <cell r="B11530">
            <v>42185</v>
          </cell>
          <cell r="C11530" t="str">
            <v>C64400</v>
          </cell>
          <cell r="D11530" t="str">
            <v>Axl Inc</v>
          </cell>
          <cell r="E11530" t="str">
            <v>NH</v>
          </cell>
          <cell r="F11530" t="str">
            <v>P1</v>
          </cell>
          <cell r="G11530" t="str">
            <v>SMALL</v>
          </cell>
          <cell r="H11530" t="str">
            <v>JR</v>
          </cell>
          <cell r="I11530" t="str">
            <v>0032382 - INSURANCE PLANNING GROUP INC</v>
          </cell>
        </row>
        <row r="11531">
          <cell r="A11531" t="str">
            <v>C64401JM</v>
          </cell>
          <cell r="B11531">
            <v>42185</v>
          </cell>
          <cell r="C11531" t="str">
            <v>C64401</v>
          </cell>
          <cell r="D11531" t="str">
            <v>A&amp;R Sawyer Co Inc</v>
          </cell>
          <cell r="E11531" t="str">
            <v>NH</v>
          </cell>
          <cell r="F11531" t="str">
            <v>P1</v>
          </cell>
          <cell r="G11531" t="str">
            <v>SMALL</v>
          </cell>
          <cell r="H11531" t="str">
            <v>JM</v>
          </cell>
          <cell r="I11531" t="str">
            <v>0032408 - GRANITE GROUP BENEFITS LLC</v>
          </cell>
        </row>
        <row r="11532">
          <cell r="A11532" t="str">
            <v>C64403JN</v>
          </cell>
          <cell r="B11532">
            <v>42185</v>
          </cell>
          <cell r="C11532" t="str">
            <v>C64403</v>
          </cell>
          <cell r="D11532" t="str">
            <v>445 Ports Ave LLC</v>
          </cell>
          <cell r="E11532" t="str">
            <v>NH</v>
          </cell>
          <cell r="F11532" t="str">
            <v>P1</v>
          </cell>
          <cell r="G11532" t="str">
            <v>SMALL</v>
          </cell>
          <cell r="H11532" t="str">
            <v>JN</v>
          </cell>
          <cell r="I11532" t="str">
            <v>0032409 - FORD INSURANCE AGENCY INC</v>
          </cell>
        </row>
        <row r="11533">
          <cell r="A11533" t="str">
            <v>C64404IH</v>
          </cell>
          <cell r="B11533">
            <v>42185</v>
          </cell>
          <cell r="C11533" t="str">
            <v>C64404</v>
          </cell>
          <cell r="D11533" t="str">
            <v>Market Decisions LLC</v>
          </cell>
          <cell r="E11533" t="str">
            <v>ME</v>
          </cell>
          <cell r="F11533" t="str">
            <v>P1</v>
          </cell>
          <cell r="G11533" t="str">
            <v>SMALL</v>
          </cell>
          <cell r="H11533" t="str">
            <v>IH</v>
          </cell>
          <cell r="I11533" t="str">
            <v>0032387 - CLARK INSURANCE</v>
          </cell>
        </row>
        <row r="11534">
          <cell r="A11534" t="str">
            <v>C64404JH</v>
          </cell>
          <cell r="B11534">
            <v>42185</v>
          </cell>
          <cell r="C11534" t="str">
            <v>C64404</v>
          </cell>
          <cell r="D11534" t="str">
            <v>Market Decisions LLC</v>
          </cell>
          <cell r="E11534" t="str">
            <v>ME</v>
          </cell>
          <cell r="F11534" t="str">
            <v>P1</v>
          </cell>
          <cell r="G11534" t="str">
            <v>SMALL</v>
          </cell>
          <cell r="H11534" t="str">
            <v>JH</v>
          </cell>
          <cell r="I11534" t="str">
            <v>0032387 - CLARK INSURANCE</v>
          </cell>
        </row>
        <row r="11535">
          <cell r="A11535" t="str">
            <v>C64406JH</v>
          </cell>
          <cell r="B11535">
            <v>42185</v>
          </cell>
          <cell r="C11535" t="str">
            <v>C64406</v>
          </cell>
          <cell r="D11535" t="str">
            <v>Howell's Gun Shop Inc</v>
          </cell>
          <cell r="E11535" t="str">
            <v>ME</v>
          </cell>
          <cell r="F11535" t="str">
            <v>P1</v>
          </cell>
          <cell r="G11535" t="str">
            <v>SMALL</v>
          </cell>
          <cell r="H11535" t="str">
            <v>JH</v>
          </cell>
          <cell r="I11535" t="str">
            <v>0032396 - POIRIER, MARC R</v>
          </cell>
        </row>
        <row r="11536">
          <cell r="A11536" t="str">
            <v>C64407IH</v>
          </cell>
          <cell r="B11536">
            <v>42185</v>
          </cell>
          <cell r="C11536" t="str">
            <v>C64407</v>
          </cell>
          <cell r="D11536" t="str">
            <v>Wanda L Irzykowski Dentist</v>
          </cell>
          <cell r="E11536" t="str">
            <v>MA</v>
          </cell>
          <cell r="F11536" t="str">
            <v>P1</v>
          </cell>
          <cell r="G11536" t="str">
            <v>GPC</v>
          </cell>
          <cell r="H11536" t="str">
            <v>IH</v>
          </cell>
          <cell r="I11536" t="str">
            <v>0032349 - SPRING INSURANCE GROUP LLC</v>
          </cell>
        </row>
        <row r="11537">
          <cell r="A11537" t="str">
            <v>C64408IH</v>
          </cell>
          <cell r="B11537">
            <v>42185</v>
          </cell>
          <cell r="C11537" t="str">
            <v>C64408</v>
          </cell>
          <cell r="D11537" t="str">
            <v>General Sandblasting Co Inc</v>
          </cell>
          <cell r="E11537" t="str">
            <v>MA</v>
          </cell>
          <cell r="F11537" t="str">
            <v>P1</v>
          </cell>
          <cell r="G11537" t="str">
            <v>SMALL</v>
          </cell>
          <cell r="H11537" t="str">
            <v>IH</v>
          </cell>
          <cell r="I11537" t="str">
            <v>0032333 - VERRIA, JOSEPH M</v>
          </cell>
        </row>
        <row r="11538">
          <cell r="A11538" t="str">
            <v>C64410IH</v>
          </cell>
          <cell r="B11538">
            <v>42185</v>
          </cell>
          <cell r="C11538" t="str">
            <v>C64410</v>
          </cell>
          <cell r="D11538" t="str">
            <v>Weight Loss Solutions, Inc.</v>
          </cell>
          <cell r="E11538" t="str">
            <v>MA</v>
          </cell>
          <cell r="F11538" t="str">
            <v>P1</v>
          </cell>
          <cell r="G11538" t="str">
            <v>SMALL</v>
          </cell>
          <cell r="H11538" t="str">
            <v>IH</v>
          </cell>
          <cell r="I11538" t="str">
            <v>0032336 - NORTHERN BENEFITS OF MAINE LLC</v>
          </cell>
        </row>
        <row r="11539">
          <cell r="A11539" t="str">
            <v>C64411JR</v>
          </cell>
          <cell r="B11539">
            <v>42185</v>
          </cell>
          <cell r="C11539" t="str">
            <v>C64411</v>
          </cell>
          <cell r="D11539" t="str">
            <v>Decato Law Office</v>
          </cell>
          <cell r="E11539" t="str">
            <v>NH</v>
          </cell>
          <cell r="F11539" t="str">
            <v>P1</v>
          </cell>
          <cell r="G11539" t="str">
            <v>SMALL</v>
          </cell>
          <cell r="H11539" t="str">
            <v>JR</v>
          </cell>
          <cell r="I11539" t="str">
            <v>0032439 - REAGAN, DANIEL J</v>
          </cell>
        </row>
        <row r="11540">
          <cell r="A11540" t="str">
            <v>C64412JH</v>
          </cell>
          <cell r="B11540">
            <v>42185</v>
          </cell>
          <cell r="C11540" t="str">
            <v>C64412</v>
          </cell>
          <cell r="D11540" t="str">
            <v>Harvest Capital Management Inc</v>
          </cell>
          <cell r="E11540" t="str">
            <v>NH</v>
          </cell>
          <cell r="F11540" t="str">
            <v>P1</v>
          </cell>
          <cell r="G11540" t="str">
            <v>SMALL</v>
          </cell>
          <cell r="H11540" t="str">
            <v>JH</v>
          </cell>
          <cell r="I11540" t="str">
            <v>0032319 - CGI EMPLOYEE BENEFITS GROUP</v>
          </cell>
        </row>
        <row r="11541">
          <cell r="A11541" t="str">
            <v>C64413JM</v>
          </cell>
          <cell r="B11541">
            <v>42185</v>
          </cell>
          <cell r="C11541" t="str">
            <v>C64413</v>
          </cell>
          <cell r="D11541" t="str">
            <v>Evans Group Inc</v>
          </cell>
          <cell r="E11541" t="str">
            <v>NH</v>
          </cell>
          <cell r="F11541" t="str">
            <v>P1</v>
          </cell>
          <cell r="G11541" t="str">
            <v>SMALL</v>
          </cell>
          <cell r="H11541" t="str">
            <v>JM</v>
          </cell>
          <cell r="I11541" t="str">
            <v>0032372 - GRANITE GROUP BENEFITS LLC</v>
          </cell>
        </row>
        <row r="11542">
          <cell r="A11542" t="str">
            <v>C64414IV</v>
          </cell>
          <cell r="B11542">
            <v>42185</v>
          </cell>
          <cell r="C11542" t="str">
            <v>C64414</v>
          </cell>
          <cell r="D11542" t="str">
            <v>eHana LLC</v>
          </cell>
          <cell r="E11542" t="str">
            <v>MA</v>
          </cell>
          <cell r="F11542" t="str">
            <v>P1</v>
          </cell>
          <cell r="G11542" t="str">
            <v>SMALL</v>
          </cell>
          <cell r="H11542" t="str">
            <v>IV</v>
          </cell>
          <cell r="I11542" t="str">
            <v>0035936 - YOURPEOPLE INC</v>
          </cell>
        </row>
        <row r="11543">
          <cell r="A11543" t="str">
            <v>C64416JM</v>
          </cell>
          <cell r="B11543">
            <v>42185</v>
          </cell>
          <cell r="C11543" t="str">
            <v>C64416</v>
          </cell>
          <cell r="D11543" t="str">
            <v>Southern NH Internal Medicine Associates PC</v>
          </cell>
          <cell r="E11543" t="str">
            <v>NH</v>
          </cell>
          <cell r="F11543" t="str">
            <v>P1</v>
          </cell>
          <cell r="G11543" t="str">
            <v>CRC</v>
          </cell>
          <cell r="H11543" t="str">
            <v>JM</v>
          </cell>
          <cell r="I11543" t="str">
            <v>0032749 - LANDMARK BENEFITS INC</v>
          </cell>
        </row>
        <row r="11544">
          <cell r="A11544" t="str">
            <v>C64417IH</v>
          </cell>
          <cell r="B11544">
            <v>42185</v>
          </cell>
          <cell r="C11544" t="str">
            <v>C64417</v>
          </cell>
          <cell r="D11544" t="str">
            <v>Osorio Dental Group DMD PC</v>
          </cell>
          <cell r="E11544" t="str">
            <v>MA</v>
          </cell>
          <cell r="F11544" t="str">
            <v>P1</v>
          </cell>
          <cell r="G11544" t="str">
            <v>SMALL</v>
          </cell>
          <cell r="H11544" t="str">
            <v>IH</v>
          </cell>
          <cell r="I11544" t="str">
            <v>0032347 - NORTHWESTERN BENEFIT ASSOC INSURANCE AGCY INC</v>
          </cell>
        </row>
        <row r="11545">
          <cell r="A11545" t="str">
            <v>C64420JH</v>
          </cell>
          <cell r="B11545">
            <v>42185</v>
          </cell>
          <cell r="C11545" t="str">
            <v>C64420</v>
          </cell>
          <cell r="D11545" t="str">
            <v>Advanced Family Dentistry</v>
          </cell>
          <cell r="E11545" t="str">
            <v>NH</v>
          </cell>
          <cell r="F11545" t="str">
            <v>P1</v>
          </cell>
          <cell r="G11545" t="str">
            <v>SMALL</v>
          </cell>
          <cell r="H11545" t="str">
            <v>JH</v>
          </cell>
          <cell r="I11545" t="str">
            <v>0032366 - TRUNCELLITO, TIMOTHY RAYMOND</v>
          </cell>
        </row>
        <row r="11546">
          <cell r="A11546" t="str">
            <v>C64421JA</v>
          </cell>
          <cell r="B11546">
            <v>42185</v>
          </cell>
          <cell r="C11546" t="str">
            <v>C64421</v>
          </cell>
          <cell r="D11546" t="str">
            <v>AVO Fence &amp; Supply Inc</v>
          </cell>
          <cell r="E11546" t="str">
            <v>MA</v>
          </cell>
          <cell r="F11546" t="str">
            <v>P1</v>
          </cell>
          <cell r="G11546" t="str">
            <v>SMALL</v>
          </cell>
          <cell r="H11546" t="str">
            <v>JA</v>
          </cell>
          <cell r="I11546" t="str">
            <v>0032446 - COONEY, MATTHEW J</v>
          </cell>
        </row>
        <row r="11547">
          <cell r="A11547" t="str">
            <v>C64423JM</v>
          </cell>
          <cell r="B11547">
            <v>42185</v>
          </cell>
          <cell r="C11547" t="str">
            <v>C64423</v>
          </cell>
          <cell r="D11547" t="str">
            <v>Store It Now LLC</v>
          </cell>
          <cell r="E11547" t="str">
            <v>NH</v>
          </cell>
          <cell r="F11547" t="str">
            <v>P1</v>
          </cell>
          <cell r="G11547" t="str">
            <v>SMALL</v>
          </cell>
          <cell r="H11547" t="str">
            <v>JM</v>
          </cell>
          <cell r="I11547" t="str">
            <v>0032331 - CORE BENEFITS GROUP INC</v>
          </cell>
        </row>
        <row r="11548">
          <cell r="A11548" t="str">
            <v>C64424JN</v>
          </cell>
          <cell r="B11548">
            <v>42185</v>
          </cell>
          <cell r="C11548" t="str">
            <v>C64424</v>
          </cell>
          <cell r="D11548" t="str">
            <v>Riverside Marine Construction Inc</v>
          </cell>
          <cell r="E11548" t="str">
            <v>NH</v>
          </cell>
          <cell r="F11548" t="str">
            <v>P1</v>
          </cell>
          <cell r="G11548" t="str">
            <v>SMALL</v>
          </cell>
          <cell r="H11548" t="str">
            <v>JN</v>
          </cell>
          <cell r="I11548" t="str">
            <v>0032401 - FORD INSURANCE AGENCY INC</v>
          </cell>
        </row>
        <row r="11549">
          <cell r="A11549" t="str">
            <v>C64425JR</v>
          </cell>
          <cell r="B11549">
            <v>42185</v>
          </cell>
          <cell r="C11549" t="str">
            <v>C64425</v>
          </cell>
          <cell r="D11549" t="str">
            <v>Loginov &amp; Associates LLC</v>
          </cell>
          <cell r="E11549" t="str">
            <v>NH</v>
          </cell>
          <cell r="F11549" t="str">
            <v>P1</v>
          </cell>
          <cell r="G11549" t="str">
            <v>SMALL</v>
          </cell>
          <cell r="H11549" t="str">
            <v>JR</v>
          </cell>
          <cell r="I11549" t="str">
            <v>0032437 - SBIA STRATEGIC BENEFIT &amp;</v>
          </cell>
        </row>
        <row r="11550">
          <cell r="A11550" t="str">
            <v>C64427JM</v>
          </cell>
          <cell r="B11550">
            <v>42185</v>
          </cell>
          <cell r="C11550" t="str">
            <v>C64427</v>
          </cell>
          <cell r="D11550" t="str">
            <v>Saco River Medical Group PC</v>
          </cell>
          <cell r="E11550" t="str">
            <v>NH</v>
          </cell>
          <cell r="F11550" t="str">
            <v>P1</v>
          </cell>
          <cell r="G11550" t="str">
            <v>SMALL</v>
          </cell>
          <cell r="H11550" t="str">
            <v>JM</v>
          </cell>
          <cell r="I11550" t="str">
            <v>0035562 - CGI EMPLOYEE BENEFITS GROUP</v>
          </cell>
        </row>
        <row r="11551">
          <cell r="A11551" t="str">
            <v>C64428JH</v>
          </cell>
          <cell r="B11551">
            <v>42185</v>
          </cell>
          <cell r="C11551" t="str">
            <v>C64428</v>
          </cell>
          <cell r="D11551" t="str">
            <v>Loomis IT LLC</v>
          </cell>
          <cell r="E11551" t="str">
            <v>NH</v>
          </cell>
          <cell r="F11551" t="str">
            <v>P1</v>
          </cell>
          <cell r="G11551" t="str">
            <v>SMALL</v>
          </cell>
          <cell r="H11551" t="str">
            <v>JH</v>
          </cell>
          <cell r="I11551" t="str">
            <v>0032337 - AFFORDABLE HEALTH SOLUTIONS</v>
          </cell>
        </row>
        <row r="11552">
          <cell r="A11552" t="str">
            <v>C64428JM</v>
          </cell>
          <cell r="B11552">
            <v>42185</v>
          </cell>
          <cell r="C11552" t="str">
            <v>C64428</v>
          </cell>
          <cell r="D11552" t="str">
            <v>Loomis IT LLC</v>
          </cell>
          <cell r="E11552" t="str">
            <v>NH</v>
          </cell>
          <cell r="F11552" t="str">
            <v>P1</v>
          </cell>
          <cell r="G11552" t="str">
            <v>SMALL</v>
          </cell>
          <cell r="H11552" t="str">
            <v>JM</v>
          </cell>
          <cell r="I11552" t="str">
            <v>0032337 - AFFORDABLE HEALTH SOLUTIONS</v>
          </cell>
        </row>
        <row r="11553">
          <cell r="A11553" t="str">
            <v>C64431IH</v>
          </cell>
          <cell r="B11553">
            <v>42185</v>
          </cell>
          <cell r="C11553" t="str">
            <v>C64431</v>
          </cell>
          <cell r="D11553" t="str">
            <v>Klopfer Martin Design Group LLC</v>
          </cell>
          <cell r="E11553" t="str">
            <v>MA</v>
          </cell>
          <cell r="F11553" t="str">
            <v>P1</v>
          </cell>
          <cell r="G11553" t="str">
            <v>SMALL</v>
          </cell>
          <cell r="H11553" t="str">
            <v>IH</v>
          </cell>
          <cell r="I11553" t="str">
            <v>0032338 - UNITED BUSINESSMANS INSURANCE AGENCY</v>
          </cell>
        </row>
        <row r="11554">
          <cell r="A11554" t="str">
            <v>C64432JM</v>
          </cell>
          <cell r="B11554">
            <v>42185</v>
          </cell>
          <cell r="C11554" t="str">
            <v>C64432</v>
          </cell>
          <cell r="D11554" t="str">
            <v>West Alton Marina LLC</v>
          </cell>
          <cell r="E11554" t="str">
            <v>NH</v>
          </cell>
          <cell r="F11554" t="str">
            <v>P1</v>
          </cell>
          <cell r="G11554" t="str">
            <v>SMALL</v>
          </cell>
          <cell r="H11554" t="str">
            <v>JM</v>
          </cell>
          <cell r="I11554" t="str">
            <v>0032385 - MELCHER &amp; PRESCOTT AGENCY INC</v>
          </cell>
        </row>
        <row r="11555">
          <cell r="A11555" t="str">
            <v>C64432JN</v>
          </cell>
          <cell r="B11555">
            <v>42185</v>
          </cell>
          <cell r="C11555" t="str">
            <v>C64432</v>
          </cell>
          <cell r="D11555" t="str">
            <v>West Alton Marina LLC</v>
          </cell>
          <cell r="E11555" t="str">
            <v>NH</v>
          </cell>
          <cell r="F11555" t="str">
            <v>P1</v>
          </cell>
          <cell r="G11555" t="str">
            <v>SMALL</v>
          </cell>
          <cell r="H11555" t="str">
            <v>JN</v>
          </cell>
          <cell r="I11555" t="str">
            <v>0032385 - MELCHER &amp; PRESCOTT AGENCY INC</v>
          </cell>
        </row>
        <row r="11556">
          <cell r="A11556" t="str">
            <v>C64433JM</v>
          </cell>
          <cell r="B11556">
            <v>42185</v>
          </cell>
          <cell r="C11556" t="str">
            <v>C64433</v>
          </cell>
          <cell r="D11556" t="str">
            <v>Prospect Hill Home</v>
          </cell>
          <cell r="E11556" t="str">
            <v>NH</v>
          </cell>
          <cell r="F11556" t="str">
            <v>P1</v>
          </cell>
          <cell r="G11556" t="str">
            <v>SMALL</v>
          </cell>
          <cell r="H11556" t="str">
            <v>JM</v>
          </cell>
          <cell r="I11556" t="str">
            <v>0032359 - CLARK-MORTENSON AGENCY INC</v>
          </cell>
        </row>
        <row r="11557">
          <cell r="A11557" t="str">
            <v>C64434JM</v>
          </cell>
          <cell r="B11557">
            <v>42185</v>
          </cell>
          <cell r="C11557" t="str">
            <v>C64434</v>
          </cell>
          <cell r="D11557" t="str">
            <v>Nielsen Farm</v>
          </cell>
          <cell r="E11557" t="str">
            <v>NH</v>
          </cell>
          <cell r="F11557" t="str">
            <v>P1</v>
          </cell>
          <cell r="G11557" t="str">
            <v>SMALL</v>
          </cell>
          <cell r="H11557" t="str">
            <v>JM</v>
          </cell>
          <cell r="I11557" t="str">
            <v>0032352 - CLARK-MORTENSON AGENCY INC</v>
          </cell>
        </row>
        <row r="11558">
          <cell r="A11558" t="str">
            <v>C64435IH</v>
          </cell>
          <cell r="B11558">
            <v>42185</v>
          </cell>
          <cell r="C11558" t="str">
            <v>C64435</v>
          </cell>
          <cell r="D11558" t="str">
            <v>474 Associates Inc</v>
          </cell>
          <cell r="E11558" t="str">
            <v>MA</v>
          </cell>
          <cell r="F11558" t="str">
            <v>P1</v>
          </cell>
          <cell r="G11558" t="str">
            <v>SMALL</v>
          </cell>
          <cell r="H11558" t="str">
            <v>IH</v>
          </cell>
          <cell r="I11558" t="str">
            <v>0033549 - BP BENEFITS LLC</v>
          </cell>
        </row>
        <row r="11559">
          <cell r="A11559" t="str">
            <v>C64436IH</v>
          </cell>
          <cell r="B11559">
            <v>42185</v>
          </cell>
          <cell r="C11559" t="str">
            <v>C64436</v>
          </cell>
          <cell r="D11559" t="str">
            <v>Migration Capital LLC</v>
          </cell>
          <cell r="E11559" t="str">
            <v>MA</v>
          </cell>
          <cell r="F11559" t="str">
            <v>P1</v>
          </cell>
          <cell r="G11559" t="str">
            <v>SMALL</v>
          </cell>
          <cell r="H11559" t="str">
            <v>IH</v>
          </cell>
          <cell r="I11559" t="str">
            <v>0032332 - SMALL BUSINESS INSURANCE AGENCY INC</v>
          </cell>
        </row>
        <row r="11560">
          <cell r="A11560" t="str">
            <v>C64437JM</v>
          </cell>
          <cell r="B11560">
            <v>42185</v>
          </cell>
          <cell r="C11560" t="str">
            <v>C64437</v>
          </cell>
          <cell r="D11560" t="str">
            <v>Granite Industrial Machinery</v>
          </cell>
          <cell r="E11560" t="str">
            <v>NH</v>
          </cell>
          <cell r="F11560" t="str">
            <v>P1</v>
          </cell>
          <cell r="G11560" t="str">
            <v>SMALL</v>
          </cell>
          <cell r="H11560" t="str">
            <v>JM</v>
          </cell>
          <cell r="I11560" t="str">
            <v>0032417 - GRANITE GROUP BENEFITS LLC</v>
          </cell>
        </row>
        <row r="11561">
          <cell r="A11561" t="str">
            <v>C64438JM</v>
          </cell>
          <cell r="B11561">
            <v>42185</v>
          </cell>
          <cell r="C11561" t="str">
            <v>C64438</v>
          </cell>
          <cell r="D11561" t="str">
            <v>Lakes Region Nursing Care &amp; Comfort LLC</v>
          </cell>
          <cell r="E11561" t="str">
            <v>NH</v>
          </cell>
          <cell r="F11561" t="str">
            <v>P1</v>
          </cell>
          <cell r="G11561" t="str">
            <v>SMALL</v>
          </cell>
          <cell r="H11561" t="str">
            <v>JM</v>
          </cell>
          <cell r="I11561" t="str">
            <v>0032412 - MELCHER &amp; PRESCOTT AGENCY INC</v>
          </cell>
        </row>
        <row r="11562">
          <cell r="A11562" t="str">
            <v>C64439IV</v>
          </cell>
          <cell r="B11562">
            <v>42185</v>
          </cell>
          <cell r="C11562" t="str">
            <v>C64439</v>
          </cell>
          <cell r="D11562" t="str">
            <v>Purestat Engineered Technologies</v>
          </cell>
          <cell r="E11562" t="str">
            <v>ME</v>
          </cell>
          <cell r="F11562" t="str">
            <v>P1</v>
          </cell>
          <cell r="G11562" t="str">
            <v>SMALL</v>
          </cell>
          <cell r="H11562" t="str">
            <v>IV</v>
          </cell>
          <cell r="I11562" t="str">
            <v>0032389 - BUSINESS INSURANCE AGENCY</v>
          </cell>
        </row>
        <row r="11563">
          <cell r="A11563" t="str">
            <v>C64439JH</v>
          </cell>
          <cell r="B11563">
            <v>42185</v>
          </cell>
          <cell r="C11563" t="str">
            <v>C64439</v>
          </cell>
          <cell r="D11563" t="str">
            <v>Purestat Engineered Technologies</v>
          </cell>
          <cell r="E11563" t="str">
            <v>ME</v>
          </cell>
          <cell r="F11563" t="str">
            <v>P1</v>
          </cell>
          <cell r="G11563" t="str">
            <v>SMALL</v>
          </cell>
          <cell r="H11563" t="str">
            <v>JH</v>
          </cell>
          <cell r="I11563" t="str">
            <v>0032389 - BUSINESS INSURANCE AGENCY</v>
          </cell>
        </row>
        <row r="11564">
          <cell r="A11564" t="str">
            <v>C64443JM</v>
          </cell>
          <cell r="B11564">
            <v>42185</v>
          </cell>
          <cell r="C11564" t="str">
            <v>C64443</v>
          </cell>
          <cell r="D11564" t="str">
            <v>Home Comfort LLC</v>
          </cell>
          <cell r="E11564" t="str">
            <v>NH</v>
          </cell>
          <cell r="F11564" t="str">
            <v>P1</v>
          </cell>
          <cell r="G11564" t="str">
            <v>SMALL</v>
          </cell>
          <cell r="H11564" t="str">
            <v>JM</v>
          </cell>
          <cell r="I11564" t="str">
            <v>0032368 - KNAPTON, READE &amp; WOODS AGENCY</v>
          </cell>
        </row>
        <row r="11565">
          <cell r="A11565" t="str">
            <v>C64444JM</v>
          </cell>
          <cell r="B11565">
            <v>42185</v>
          </cell>
          <cell r="C11565" t="str">
            <v>C64444</v>
          </cell>
          <cell r="D11565" t="str">
            <v>The Thomas More College of Liberal Arts Inc</v>
          </cell>
          <cell r="E11565" t="str">
            <v>NH</v>
          </cell>
          <cell r="F11565" t="str">
            <v>P1</v>
          </cell>
          <cell r="G11565" t="str">
            <v>SMALL</v>
          </cell>
          <cell r="H11565" t="str">
            <v>JM</v>
          </cell>
          <cell r="I11565" t="str">
            <v>0032428 - TENBROECK JR, P DEREK</v>
          </cell>
        </row>
        <row r="11566">
          <cell r="A11566" t="str">
            <v>C64444JN</v>
          </cell>
          <cell r="B11566">
            <v>42185</v>
          </cell>
          <cell r="C11566" t="str">
            <v>C64444</v>
          </cell>
          <cell r="D11566" t="str">
            <v>The Thomas More College of Liberal Arts Inc</v>
          </cell>
          <cell r="E11566" t="str">
            <v>NH</v>
          </cell>
          <cell r="F11566" t="str">
            <v>P1</v>
          </cell>
          <cell r="G11566" t="str">
            <v>SMALL</v>
          </cell>
          <cell r="H11566" t="str">
            <v>JN</v>
          </cell>
          <cell r="I11566" t="str">
            <v>0032428 - TENBROECK JR, P DEREK</v>
          </cell>
        </row>
        <row r="11567">
          <cell r="A11567" t="str">
            <v>C64445JM</v>
          </cell>
          <cell r="B11567">
            <v>42185</v>
          </cell>
          <cell r="C11567" t="str">
            <v>C64445</v>
          </cell>
          <cell r="D11567" t="str">
            <v>Charles T Roth Artesian Well Co Inc</v>
          </cell>
          <cell r="E11567" t="str">
            <v>NH</v>
          </cell>
          <cell r="F11567" t="str">
            <v>P1</v>
          </cell>
          <cell r="G11567" t="str">
            <v>SMALL</v>
          </cell>
          <cell r="H11567" t="str">
            <v>JM</v>
          </cell>
          <cell r="I11567" t="str">
            <v>0032381 - MELCHER &amp; PRESCOTT AGENCY INC</v>
          </cell>
        </row>
        <row r="11568">
          <cell r="A11568" t="str">
            <v>C64447JM</v>
          </cell>
          <cell r="B11568">
            <v>42185</v>
          </cell>
          <cell r="C11568" t="str">
            <v>C64447</v>
          </cell>
          <cell r="D11568" t="str">
            <v>Tayla Nixon Site Developers</v>
          </cell>
          <cell r="E11568" t="str">
            <v>NH</v>
          </cell>
          <cell r="F11568" t="str">
            <v>P1</v>
          </cell>
          <cell r="G11568" t="str">
            <v>SMALL</v>
          </cell>
          <cell r="H11568" t="str">
            <v>JM</v>
          </cell>
          <cell r="I11568" t="str">
            <v>0032414 - LAVINE, MARK R</v>
          </cell>
        </row>
        <row r="11569">
          <cell r="A11569" t="str">
            <v>C64448PO</v>
          </cell>
          <cell r="B11569">
            <v>42185</v>
          </cell>
          <cell r="C11569" t="str">
            <v>C64448</v>
          </cell>
          <cell r="D11569" t="str">
            <v>Gallant Funeral Home</v>
          </cell>
          <cell r="E11569" t="str">
            <v>ME</v>
          </cell>
          <cell r="F11569" t="str">
            <v>P1</v>
          </cell>
          <cell r="G11569" t="str">
            <v>SMALL</v>
          </cell>
          <cell r="H11569" t="str">
            <v>PO</v>
          </cell>
        </row>
        <row r="11570">
          <cell r="A11570" t="str">
            <v>C64452JM</v>
          </cell>
          <cell r="B11570">
            <v>42185</v>
          </cell>
          <cell r="C11570" t="str">
            <v>C64452</v>
          </cell>
          <cell r="D11570" t="str">
            <v>Cross Country Appraisal Group</v>
          </cell>
          <cell r="E11570" t="str">
            <v>NH</v>
          </cell>
          <cell r="F11570" t="str">
            <v>P1</v>
          </cell>
          <cell r="G11570" t="str">
            <v>SMALL</v>
          </cell>
          <cell r="H11570" t="str">
            <v>JM</v>
          </cell>
          <cell r="I11570" t="str">
            <v>0032369 - LARRABEE, LISA M</v>
          </cell>
        </row>
        <row r="11571">
          <cell r="A11571" t="str">
            <v>C64453JR</v>
          </cell>
          <cell r="B11571">
            <v>42185</v>
          </cell>
          <cell r="C11571" t="str">
            <v>C64453</v>
          </cell>
          <cell r="D11571" t="str">
            <v>ProCraft Corporation</v>
          </cell>
          <cell r="E11571" t="str">
            <v>NH</v>
          </cell>
          <cell r="F11571" t="str">
            <v>P1</v>
          </cell>
          <cell r="G11571" t="str">
            <v>SMALL</v>
          </cell>
          <cell r="H11571" t="str">
            <v>JR</v>
          </cell>
          <cell r="I11571" t="str">
            <v>0032367 - LIFETIME BENEFITS GROUP INC</v>
          </cell>
        </row>
        <row r="11572">
          <cell r="A11572" t="str">
            <v>C64454JM</v>
          </cell>
          <cell r="B11572">
            <v>42185</v>
          </cell>
          <cell r="C11572" t="str">
            <v>C64454</v>
          </cell>
          <cell r="D11572" t="str">
            <v>Goodnow Trucking Inc</v>
          </cell>
          <cell r="E11572" t="str">
            <v>NH</v>
          </cell>
          <cell r="F11572" t="str">
            <v>P1</v>
          </cell>
          <cell r="G11572" t="str">
            <v>SMALL</v>
          </cell>
          <cell r="H11572" t="str">
            <v>JM</v>
          </cell>
          <cell r="I11572" t="str">
            <v>0032327 - CLARK-MORTENSON AGENCY INC</v>
          </cell>
        </row>
        <row r="11573">
          <cell r="A11573" t="str">
            <v>C64455JM</v>
          </cell>
          <cell r="B11573">
            <v>42185</v>
          </cell>
          <cell r="C11573" t="str">
            <v>C64455</v>
          </cell>
          <cell r="D11573" t="str">
            <v>D &amp; S Excavating Inc</v>
          </cell>
          <cell r="E11573" t="str">
            <v>NH</v>
          </cell>
          <cell r="F11573" t="str">
            <v>P1</v>
          </cell>
          <cell r="G11573" t="str">
            <v>SMALL</v>
          </cell>
          <cell r="H11573" t="str">
            <v>JM</v>
          </cell>
          <cell r="I11573" t="str">
            <v>0032346 - DAVIS TOWLE MORRILL &amp; EVERETT INC</v>
          </cell>
        </row>
        <row r="11574">
          <cell r="A11574" t="str">
            <v>C64456IH</v>
          </cell>
          <cell r="B11574">
            <v>42185</v>
          </cell>
          <cell r="C11574" t="str">
            <v>C64456</v>
          </cell>
          <cell r="D11574" t="str">
            <v>Mathias Corporation</v>
          </cell>
          <cell r="E11574" t="str">
            <v>MA</v>
          </cell>
          <cell r="F11574" t="str">
            <v>P1</v>
          </cell>
          <cell r="G11574" t="str">
            <v>SMALL</v>
          </cell>
          <cell r="H11574" t="str">
            <v>IH</v>
          </cell>
          <cell r="I11574" t="str">
            <v>0033073 - PAYCHEX AGENCY INC</v>
          </cell>
        </row>
        <row r="11575">
          <cell r="A11575" t="str">
            <v>C64457IH</v>
          </cell>
          <cell r="B11575">
            <v>42185</v>
          </cell>
          <cell r="C11575" t="str">
            <v>C64457</v>
          </cell>
          <cell r="D11575" t="str">
            <v>Satori, LLC</v>
          </cell>
          <cell r="E11575" t="str">
            <v>ME</v>
          </cell>
          <cell r="F11575" t="str">
            <v>P1</v>
          </cell>
          <cell r="G11575" t="str">
            <v>SMALL</v>
          </cell>
          <cell r="H11575" t="str">
            <v>IH</v>
          </cell>
          <cell r="I11575" t="str">
            <v>0032391 - CLARK INSURANCE</v>
          </cell>
        </row>
        <row r="11576">
          <cell r="A11576" t="str">
            <v>C64458IH</v>
          </cell>
          <cell r="B11576">
            <v>42185</v>
          </cell>
          <cell r="C11576" t="str">
            <v>C64458</v>
          </cell>
          <cell r="D11576" t="str">
            <v>Destination Partners Inc</v>
          </cell>
          <cell r="E11576" t="str">
            <v>MA</v>
          </cell>
          <cell r="F11576" t="str">
            <v>P1</v>
          </cell>
          <cell r="G11576" t="str">
            <v>SMALL</v>
          </cell>
          <cell r="H11576" t="str">
            <v>IH</v>
          </cell>
          <cell r="I11576" t="str">
            <v>0032340 - SMALL BUSINESS INSURANCE AGENCY INC</v>
          </cell>
        </row>
        <row r="11577">
          <cell r="A11577" t="str">
            <v>C64459IH</v>
          </cell>
          <cell r="B11577">
            <v>42185</v>
          </cell>
          <cell r="C11577" t="str">
            <v>C64459</v>
          </cell>
          <cell r="D11577" t="str">
            <v>Katahdin Shared Services</v>
          </cell>
          <cell r="E11577" t="str">
            <v>ME</v>
          </cell>
          <cell r="F11577" t="str">
            <v>P1</v>
          </cell>
          <cell r="G11577" t="str">
            <v>SMALL</v>
          </cell>
          <cell r="H11577" t="str">
            <v>IH</v>
          </cell>
          <cell r="I11577" t="str">
            <v>0032413 - CROSS INSURANCE</v>
          </cell>
        </row>
        <row r="11578">
          <cell r="A11578" t="str">
            <v>C64460IH</v>
          </cell>
          <cell r="B11578">
            <v>42185</v>
          </cell>
          <cell r="C11578" t="str">
            <v>C64460</v>
          </cell>
          <cell r="D11578" t="str">
            <v>Uniship Courier Services</v>
          </cell>
          <cell r="E11578" t="str">
            <v>ME</v>
          </cell>
          <cell r="F11578" t="str">
            <v>P1</v>
          </cell>
          <cell r="G11578" t="str">
            <v>SMALL</v>
          </cell>
          <cell r="H11578" t="str">
            <v>IH</v>
          </cell>
          <cell r="I11578" t="str">
            <v>0032400 - BUSINESS INSURANCE AGENCY</v>
          </cell>
        </row>
        <row r="11579">
          <cell r="A11579" t="str">
            <v>C64460JH</v>
          </cell>
          <cell r="B11579">
            <v>42185</v>
          </cell>
          <cell r="C11579" t="str">
            <v>C64460</v>
          </cell>
          <cell r="D11579" t="str">
            <v>Uniship Courier Services</v>
          </cell>
          <cell r="E11579" t="str">
            <v>ME</v>
          </cell>
          <cell r="F11579" t="str">
            <v>P1</v>
          </cell>
          <cell r="G11579" t="str">
            <v>SMALL</v>
          </cell>
          <cell r="H11579" t="str">
            <v>JH</v>
          </cell>
          <cell r="I11579" t="str">
            <v>0032400 - BUSINESS INSURANCE AGENCY</v>
          </cell>
        </row>
        <row r="11580">
          <cell r="A11580" t="str">
            <v>C64463IV</v>
          </cell>
          <cell r="B11580">
            <v>42185</v>
          </cell>
          <cell r="C11580" t="str">
            <v>C64463</v>
          </cell>
          <cell r="D11580" t="str">
            <v>Captains Galley Inc</v>
          </cell>
          <cell r="E11580" t="str">
            <v>ME</v>
          </cell>
          <cell r="F11580" t="str">
            <v>P1</v>
          </cell>
          <cell r="G11580" t="str">
            <v>SMALL</v>
          </cell>
          <cell r="H11580" t="str">
            <v>IV</v>
          </cell>
          <cell r="I11580" t="str">
            <v>0032436 - HIRST ASSOCIATES</v>
          </cell>
        </row>
        <row r="11581">
          <cell r="A11581" t="str">
            <v>C64464JM</v>
          </cell>
          <cell r="B11581">
            <v>42185</v>
          </cell>
          <cell r="C11581" t="str">
            <v>C64464</v>
          </cell>
          <cell r="D11581" t="str">
            <v>Michael R Hamel DMD LLC</v>
          </cell>
          <cell r="E11581" t="str">
            <v>NH</v>
          </cell>
          <cell r="F11581" t="str">
            <v>P1</v>
          </cell>
          <cell r="G11581" t="str">
            <v>SMALL</v>
          </cell>
          <cell r="H11581" t="str">
            <v>JM</v>
          </cell>
          <cell r="I11581" t="str">
            <v>0032403 - LARRABEE, LISA M</v>
          </cell>
        </row>
        <row r="11582">
          <cell r="A11582" t="str">
            <v>C64465JN</v>
          </cell>
          <cell r="B11582">
            <v>42185</v>
          </cell>
          <cell r="C11582" t="str">
            <v>C64465</v>
          </cell>
          <cell r="D11582" t="str">
            <v>Aimee Weber Studio Inc</v>
          </cell>
          <cell r="E11582" t="str">
            <v>NH</v>
          </cell>
          <cell r="F11582" t="str">
            <v>P1</v>
          </cell>
          <cell r="G11582" t="str">
            <v>SMALL</v>
          </cell>
          <cell r="H11582" t="str">
            <v>JN</v>
          </cell>
          <cell r="I11582" t="str">
            <v>0032416 - GRANITE GROUP BENEFITS LLC</v>
          </cell>
        </row>
        <row r="11583">
          <cell r="A11583" t="str">
            <v>C64466IH</v>
          </cell>
          <cell r="B11583">
            <v>42185</v>
          </cell>
          <cell r="C11583" t="str">
            <v>C64466</v>
          </cell>
          <cell r="D11583" t="str">
            <v>Oceanside Rubbish Inc</v>
          </cell>
          <cell r="E11583" t="str">
            <v>ME</v>
          </cell>
          <cell r="F11583" t="str">
            <v>P1</v>
          </cell>
          <cell r="G11583" t="str">
            <v>SMALL</v>
          </cell>
          <cell r="H11583" t="str">
            <v>IH</v>
          </cell>
          <cell r="I11583" t="str">
            <v>0032430 - HIRST ASSOCIATES</v>
          </cell>
        </row>
        <row r="11584">
          <cell r="A11584" t="str">
            <v>C64466JH</v>
          </cell>
          <cell r="B11584">
            <v>42185</v>
          </cell>
          <cell r="C11584" t="str">
            <v>C64466</v>
          </cell>
          <cell r="D11584" t="str">
            <v>Oceanside Rubbish Inc</v>
          </cell>
          <cell r="E11584" t="str">
            <v>ME</v>
          </cell>
          <cell r="F11584" t="str">
            <v>P1</v>
          </cell>
          <cell r="G11584" t="str">
            <v>SMALL</v>
          </cell>
          <cell r="H11584" t="str">
            <v>JH</v>
          </cell>
          <cell r="I11584" t="str">
            <v>0032430 - HIRST ASSOCIATES</v>
          </cell>
        </row>
        <row r="11585">
          <cell r="A11585" t="str">
            <v>C64469JM</v>
          </cell>
          <cell r="B11585">
            <v>42185</v>
          </cell>
          <cell r="C11585" t="str">
            <v>C64469</v>
          </cell>
          <cell r="D11585" t="str">
            <v>WF Grace Construction</v>
          </cell>
          <cell r="E11585" t="str">
            <v>NH</v>
          </cell>
          <cell r="F11585" t="str">
            <v>P1</v>
          </cell>
          <cell r="G11585" t="str">
            <v>SMALL</v>
          </cell>
          <cell r="H11585" t="str">
            <v>JM</v>
          </cell>
          <cell r="I11585" t="str">
            <v>0032341 - DAVIS TOWLE MORRILL &amp; EVERETT INC</v>
          </cell>
        </row>
        <row r="11586">
          <cell r="A11586" t="str">
            <v>C64470IH</v>
          </cell>
          <cell r="B11586">
            <v>42185</v>
          </cell>
          <cell r="C11586" t="str">
            <v>C64470</v>
          </cell>
          <cell r="D11586" t="str">
            <v>Industrial Foundry Corp</v>
          </cell>
          <cell r="E11586" t="str">
            <v>MA</v>
          </cell>
          <cell r="F11586" t="str">
            <v>P1</v>
          </cell>
          <cell r="G11586" t="str">
            <v>SMALL</v>
          </cell>
          <cell r="H11586" t="str">
            <v>IH</v>
          </cell>
          <cell r="I11586" t="str">
            <v>0032348 - VALLEY INSURANCE PARTNERS INC</v>
          </cell>
        </row>
        <row r="11587">
          <cell r="A11587" t="str">
            <v>C64471IV</v>
          </cell>
          <cell r="B11587">
            <v>42185</v>
          </cell>
          <cell r="C11587" t="str">
            <v>C64471</v>
          </cell>
          <cell r="D11587" t="str">
            <v>Mac Electric</v>
          </cell>
          <cell r="E11587" t="str">
            <v>ME</v>
          </cell>
          <cell r="F11587" t="str">
            <v>P1</v>
          </cell>
          <cell r="G11587" t="str">
            <v>SMALL</v>
          </cell>
          <cell r="H11587" t="str">
            <v>IV</v>
          </cell>
          <cell r="I11587" t="str">
            <v>0032438 - KILBRIDE &amp; HARRIS INSURANCE SVCS LLC</v>
          </cell>
        </row>
        <row r="11588">
          <cell r="A11588" t="str">
            <v>C64474JM</v>
          </cell>
          <cell r="B11588">
            <v>42185</v>
          </cell>
          <cell r="C11588" t="str">
            <v>C64474</v>
          </cell>
          <cell r="D11588" t="str">
            <v>Mei Wei Corporation</v>
          </cell>
          <cell r="E11588" t="str">
            <v>NH</v>
          </cell>
          <cell r="F11588" t="str">
            <v>P1</v>
          </cell>
          <cell r="G11588" t="str">
            <v>SMALL</v>
          </cell>
          <cell r="H11588" t="str">
            <v>JM</v>
          </cell>
          <cell r="I11588" t="str">
            <v>0032335 - BROWN &amp; BROWN OF NEW HAMPSHIRE. INC</v>
          </cell>
        </row>
        <row r="11589">
          <cell r="A11589" t="str">
            <v>C64475IH</v>
          </cell>
          <cell r="B11589">
            <v>42185</v>
          </cell>
          <cell r="C11589" t="str">
            <v>C64475</v>
          </cell>
          <cell r="D11589" t="str">
            <v>Lou Silver Inc</v>
          </cell>
          <cell r="E11589" t="str">
            <v>ME</v>
          </cell>
          <cell r="F11589" t="str">
            <v>P1</v>
          </cell>
          <cell r="G11589" t="str">
            <v>SMALL</v>
          </cell>
          <cell r="H11589" t="str">
            <v>IH</v>
          </cell>
          <cell r="I11589" t="str">
            <v>0032683 - BRANN, JAMES</v>
          </cell>
        </row>
        <row r="11590">
          <cell r="A11590" t="str">
            <v>C64475JH</v>
          </cell>
          <cell r="B11590">
            <v>42185</v>
          </cell>
          <cell r="C11590" t="str">
            <v>C64475</v>
          </cell>
          <cell r="D11590" t="str">
            <v>Lou Silver Inc</v>
          </cell>
          <cell r="E11590" t="str">
            <v>ME</v>
          </cell>
          <cell r="F11590" t="str">
            <v>P1</v>
          </cell>
          <cell r="G11590" t="str">
            <v>SMALL</v>
          </cell>
          <cell r="H11590" t="str">
            <v>JH</v>
          </cell>
          <cell r="I11590" t="str">
            <v>0032683 - BRANN, JAMES</v>
          </cell>
        </row>
        <row r="11591">
          <cell r="A11591" t="str">
            <v>C64477JM</v>
          </cell>
          <cell r="B11591">
            <v>42185</v>
          </cell>
          <cell r="C11591" t="str">
            <v>C64477</v>
          </cell>
          <cell r="D11591" t="str">
            <v>EJC Engineers LLC</v>
          </cell>
          <cell r="E11591" t="str">
            <v>NH</v>
          </cell>
          <cell r="F11591" t="str">
            <v>P1</v>
          </cell>
          <cell r="G11591" t="str">
            <v>SMALL</v>
          </cell>
          <cell r="H11591" t="str">
            <v>JM</v>
          </cell>
          <cell r="I11591" t="str">
            <v>0032432 - ROBERT L BROWN INSURANCE INC</v>
          </cell>
        </row>
        <row r="11592">
          <cell r="A11592" t="str">
            <v>C64477JR</v>
          </cell>
          <cell r="B11592">
            <v>42185</v>
          </cell>
          <cell r="C11592" t="str">
            <v>C64477</v>
          </cell>
          <cell r="D11592" t="str">
            <v>EJC Engineers LLC</v>
          </cell>
          <cell r="E11592" t="str">
            <v>NH</v>
          </cell>
          <cell r="F11592" t="str">
            <v>P1</v>
          </cell>
          <cell r="G11592" t="str">
            <v>SMALL</v>
          </cell>
          <cell r="H11592" t="str">
            <v>JR</v>
          </cell>
          <cell r="I11592" t="str">
            <v>0032432 - ROBERT L BROWN INSURANCE INC</v>
          </cell>
        </row>
        <row r="11593">
          <cell r="A11593" t="str">
            <v>C64478IH</v>
          </cell>
          <cell r="B11593">
            <v>42185</v>
          </cell>
          <cell r="C11593" t="str">
            <v>C64478</v>
          </cell>
          <cell r="D11593" t="str">
            <v>SCS Building Maintenance Inc</v>
          </cell>
          <cell r="E11593" t="str">
            <v>MA</v>
          </cell>
          <cell r="F11593" t="str">
            <v>P1</v>
          </cell>
          <cell r="G11593" t="str">
            <v>SMALL</v>
          </cell>
          <cell r="H11593" t="str">
            <v>IH</v>
          </cell>
          <cell r="I11593" t="str">
            <v>0033219 - SMALL BUSINESS INSURANCE AGENCY INC</v>
          </cell>
        </row>
        <row r="11594">
          <cell r="A11594" t="str">
            <v>C64479JM</v>
          </cell>
          <cell r="B11594">
            <v>42185</v>
          </cell>
          <cell r="C11594" t="str">
            <v>C64479</v>
          </cell>
          <cell r="D11594" t="str">
            <v>Arch &amp; Mim LLC</v>
          </cell>
          <cell r="E11594" t="str">
            <v>NH</v>
          </cell>
          <cell r="F11594" t="str">
            <v>P1</v>
          </cell>
          <cell r="G11594" t="str">
            <v>SMALL</v>
          </cell>
          <cell r="H11594" t="str">
            <v>JM</v>
          </cell>
          <cell r="I11594" t="str">
            <v>0032760 - NEW ENGLAND EMPLOYEE BENEFITS COUNCIL</v>
          </cell>
        </row>
        <row r="11595">
          <cell r="A11595" t="str">
            <v>C64480JM</v>
          </cell>
          <cell r="B11595">
            <v>42185</v>
          </cell>
          <cell r="C11595" t="str">
            <v>C64480</v>
          </cell>
          <cell r="D11595" t="str">
            <v>NextCom LLC</v>
          </cell>
          <cell r="E11595" t="str">
            <v>NH</v>
          </cell>
          <cell r="F11595" t="str">
            <v>P1</v>
          </cell>
          <cell r="G11595" t="str">
            <v>SMALL</v>
          </cell>
          <cell r="H11595" t="str">
            <v>JM</v>
          </cell>
          <cell r="I11595" t="str">
            <v>0032353 - CAMERON, CHRISTOPHER K</v>
          </cell>
        </row>
        <row r="11596">
          <cell r="A11596" t="str">
            <v>C64480JN</v>
          </cell>
          <cell r="B11596">
            <v>42185</v>
          </cell>
          <cell r="C11596" t="str">
            <v>C64480</v>
          </cell>
          <cell r="D11596" t="str">
            <v>NextCom LLC</v>
          </cell>
          <cell r="E11596" t="str">
            <v>NH</v>
          </cell>
          <cell r="F11596" t="str">
            <v>P1</v>
          </cell>
          <cell r="G11596" t="str">
            <v>SMALL</v>
          </cell>
          <cell r="H11596" t="str">
            <v>JN</v>
          </cell>
          <cell r="I11596" t="str">
            <v>0032353 - CAMERON, CHRISTOPHER K</v>
          </cell>
        </row>
        <row r="11597">
          <cell r="A11597" t="str">
            <v>C64484JM</v>
          </cell>
          <cell r="B11597">
            <v>42185</v>
          </cell>
          <cell r="C11597" t="str">
            <v>C64484</v>
          </cell>
          <cell r="D11597" t="str">
            <v>Affordable Vinyl Windows &amp; Siding</v>
          </cell>
          <cell r="E11597" t="str">
            <v>NH</v>
          </cell>
          <cell r="F11597" t="str">
            <v>P1</v>
          </cell>
          <cell r="G11597" t="str">
            <v>SMALL</v>
          </cell>
          <cell r="H11597" t="str">
            <v>JM</v>
          </cell>
          <cell r="I11597" t="str">
            <v>0032768 - LAVINE, MARK R</v>
          </cell>
        </row>
        <row r="11598">
          <cell r="A11598" t="str">
            <v>C64485IH</v>
          </cell>
          <cell r="B11598">
            <v>42185</v>
          </cell>
          <cell r="C11598" t="str">
            <v>C64485</v>
          </cell>
          <cell r="D11598" t="str">
            <v>NHIT - Winchester School District (SAU 94)</v>
          </cell>
          <cell r="E11598" t="str">
            <v>NH</v>
          </cell>
          <cell r="F11598" t="str">
            <v>ASO</v>
          </cell>
          <cell r="G11598" t="str">
            <v>NHIT</v>
          </cell>
          <cell r="H11598" t="str">
            <v>IH</v>
          </cell>
        </row>
        <row r="11599">
          <cell r="A11599" t="str">
            <v>C64485IP</v>
          </cell>
          <cell r="B11599">
            <v>42185</v>
          </cell>
          <cell r="C11599" t="str">
            <v>C64485</v>
          </cell>
          <cell r="D11599" t="str">
            <v>NHIT - Winchester School District (SAU 94)</v>
          </cell>
          <cell r="E11599" t="str">
            <v>NH</v>
          </cell>
          <cell r="F11599" t="str">
            <v>ASO</v>
          </cell>
          <cell r="G11599" t="str">
            <v>NHIT</v>
          </cell>
          <cell r="H11599" t="str">
            <v>IP</v>
          </cell>
        </row>
        <row r="11600">
          <cell r="A11600" t="str">
            <v>C64485MI</v>
          </cell>
          <cell r="B11600">
            <v>42185</v>
          </cell>
          <cell r="C11600" t="str">
            <v>C64485</v>
          </cell>
          <cell r="D11600" t="str">
            <v>NHIT - Winchester School District (SAU 94)</v>
          </cell>
          <cell r="E11600" t="str">
            <v>NH</v>
          </cell>
          <cell r="F11600" t="str">
            <v>ASO</v>
          </cell>
          <cell r="G11600" t="str">
            <v>MCARE</v>
          </cell>
          <cell r="H11600" t="str">
            <v>MI</v>
          </cell>
        </row>
        <row r="11601">
          <cell r="A11601" t="str">
            <v>C64486JM</v>
          </cell>
          <cell r="B11601">
            <v>42185</v>
          </cell>
          <cell r="C11601" t="str">
            <v>C64486</v>
          </cell>
          <cell r="D11601" t="str">
            <v>Seacoast Business &amp; Health Clinic Inc</v>
          </cell>
          <cell r="E11601" t="str">
            <v>NH</v>
          </cell>
          <cell r="F11601" t="str">
            <v>P1</v>
          </cell>
          <cell r="G11601" t="str">
            <v>SMALL</v>
          </cell>
          <cell r="H11601" t="str">
            <v>JM</v>
          </cell>
          <cell r="I11601" t="str">
            <v>0032725 - INSURANCE PLANNING GROUP INC</v>
          </cell>
        </row>
        <row r="11602">
          <cell r="A11602" t="str">
            <v>C64486JR</v>
          </cell>
          <cell r="B11602">
            <v>42185</v>
          </cell>
          <cell r="C11602" t="str">
            <v>C64486</v>
          </cell>
          <cell r="D11602" t="str">
            <v>Seacoast Business &amp; Health Clinic Inc</v>
          </cell>
          <cell r="E11602" t="str">
            <v>NH</v>
          </cell>
          <cell r="F11602" t="str">
            <v>P1</v>
          </cell>
          <cell r="G11602" t="str">
            <v>SMALL</v>
          </cell>
          <cell r="H11602" t="str">
            <v>JR</v>
          </cell>
          <cell r="I11602" t="str">
            <v>0032725 - INSURANCE PLANNING GROUP INC</v>
          </cell>
        </row>
        <row r="11603">
          <cell r="A11603" t="str">
            <v>C64490IV</v>
          </cell>
          <cell r="B11603">
            <v>42185</v>
          </cell>
          <cell r="C11603" t="str">
            <v>C64490</v>
          </cell>
          <cell r="D11603" t="str">
            <v>Sant Bani School</v>
          </cell>
          <cell r="E11603" t="str">
            <v>NH</v>
          </cell>
          <cell r="F11603" t="str">
            <v>P1</v>
          </cell>
          <cell r="G11603" t="str">
            <v>SMALL</v>
          </cell>
          <cell r="H11603" t="str">
            <v>IV</v>
          </cell>
          <cell r="I11603" t="str">
            <v>0034049 - BORISLOW INSURANCE AGENCY</v>
          </cell>
        </row>
        <row r="11604">
          <cell r="A11604" t="str">
            <v>C64490JH</v>
          </cell>
          <cell r="B11604">
            <v>42185</v>
          </cell>
          <cell r="C11604" t="str">
            <v>C64490</v>
          </cell>
          <cell r="D11604" t="str">
            <v>Sant Bani School</v>
          </cell>
          <cell r="E11604" t="str">
            <v>NH</v>
          </cell>
          <cell r="F11604" t="str">
            <v>P1</v>
          </cell>
          <cell r="G11604" t="str">
            <v>SMALL</v>
          </cell>
          <cell r="H11604" t="str">
            <v>JH</v>
          </cell>
          <cell r="I11604" t="str">
            <v>0034049 - BORISLOW INSURANCE AGENCY</v>
          </cell>
        </row>
        <row r="11605">
          <cell r="A11605" t="str">
            <v>C64491JH</v>
          </cell>
          <cell r="B11605">
            <v>42185</v>
          </cell>
          <cell r="C11605" t="str">
            <v>C64491</v>
          </cell>
          <cell r="D11605" t="str">
            <v>Hampshire Country School</v>
          </cell>
          <cell r="E11605" t="str">
            <v>NH</v>
          </cell>
          <cell r="F11605" t="str">
            <v>P1</v>
          </cell>
          <cell r="G11605" t="str">
            <v>SMALL</v>
          </cell>
          <cell r="H11605" t="str">
            <v>JH</v>
          </cell>
          <cell r="I11605" t="str">
            <v>0032502 - NATIONAL WORKSITE BENEFIT GROUP</v>
          </cell>
        </row>
        <row r="11606">
          <cell r="A11606" t="str">
            <v>C64492JB</v>
          </cell>
          <cell r="B11606">
            <v>42185</v>
          </cell>
          <cell r="C11606" t="str">
            <v>C64492</v>
          </cell>
          <cell r="D11606" t="str">
            <v>Rodman Ford</v>
          </cell>
          <cell r="E11606" t="str">
            <v>MA</v>
          </cell>
          <cell r="F11606" t="str">
            <v>P1</v>
          </cell>
          <cell r="G11606" t="str">
            <v>CRC</v>
          </cell>
          <cell r="H11606" t="str">
            <v>JB</v>
          </cell>
          <cell r="I11606" t="str">
            <v>0033102 - BOSTONIAN GROUP INSURANCE AGENCY</v>
          </cell>
        </row>
        <row r="11607">
          <cell r="A11607" t="str">
            <v>C64494IV</v>
          </cell>
          <cell r="B11607">
            <v>42185</v>
          </cell>
          <cell r="C11607" t="str">
            <v>C64494</v>
          </cell>
          <cell r="D11607" t="str">
            <v>The White Mountain School</v>
          </cell>
          <cell r="E11607" t="str">
            <v>NH</v>
          </cell>
          <cell r="F11607" t="str">
            <v>P1</v>
          </cell>
          <cell r="G11607" t="str">
            <v>SMALL</v>
          </cell>
          <cell r="H11607" t="str">
            <v>IV</v>
          </cell>
          <cell r="I11607" t="str">
            <v>0034050 - BORISLOW INSURANCE AGENCY</v>
          </cell>
        </row>
        <row r="11608">
          <cell r="A11608" t="str">
            <v>C64494JH</v>
          </cell>
          <cell r="B11608">
            <v>42185</v>
          </cell>
          <cell r="C11608" t="str">
            <v>C64494</v>
          </cell>
          <cell r="D11608" t="str">
            <v>The White Mountain School</v>
          </cell>
          <cell r="E11608" t="str">
            <v>NH</v>
          </cell>
          <cell r="F11608" t="str">
            <v>P1</v>
          </cell>
          <cell r="G11608" t="str">
            <v>SMALL</v>
          </cell>
          <cell r="H11608" t="str">
            <v>JH</v>
          </cell>
          <cell r="I11608" t="str">
            <v>0034050 - BORISLOW INSURANCE AGENCY</v>
          </cell>
        </row>
        <row r="11609">
          <cell r="A11609" t="str">
            <v>C64495JM</v>
          </cell>
          <cell r="B11609">
            <v>42185</v>
          </cell>
          <cell r="C11609" t="str">
            <v>C64495</v>
          </cell>
          <cell r="D11609" t="str">
            <v>B &amp; B Associates of Volm Inc</v>
          </cell>
          <cell r="E11609" t="str">
            <v>NH</v>
          </cell>
          <cell r="F11609" t="str">
            <v>P1</v>
          </cell>
          <cell r="G11609" t="str">
            <v>SMALL</v>
          </cell>
          <cell r="H11609" t="str">
            <v>JM</v>
          </cell>
          <cell r="I11609" t="str">
            <v>0032764 - GRANITE GROUP BENEFITS LLC</v>
          </cell>
        </row>
        <row r="11610">
          <cell r="A11610" t="str">
            <v>C64496JM</v>
          </cell>
          <cell r="B11610">
            <v>42185</v>
          </cell>
          <cell r="C11610" t="str">
            <v>C64496</v>
          </cell>
          <cell r="D11610" t="str">
            <v>Garrison Family Dental</v>
          </cell>
          <cell r="E11610" t="str">
            <v>NH</v>
          </cell>
          <cell r="F11610" t="str">
            <v>P1</v>
          </cell>
          <cell r="G11610" t="str">
            <v>SMALL</v>
          </cell>
          <cell r="H11610" t="str">
            <v>JM</v>
          </cell>
          <cell r="I11610" t="str">
            <v>0032767 - SPURLING INSURANCE &amp; FINANCIAL SERVICES</v>
          </cell>
        </row>
        <row r="11611">
          <cell r="A11611" t="str">
            <v>C64497JM</v>
          </cell>
          <cell r="B11611">
            <v>42185</v>
          </cell>
          <cell r="C11611" t="str">
            <v>C64497</v>
          </cell>
          <cell r="D11611" t="str">
            <v>Concord Gastroenterology PA</v>
          </cell>
          <cell r="E11611" t="str">
            <v>NH</v>
          </cell>
          <cell r="F11611" t="str">
            <v>P1</v>
          </cell>
          <cell r="G11611" t="str">
            <v>SMALL</v>
          </cell>
          <cell r="H11611" t="str">
            <v>JM</v>
          </cell>
          <cell r="I11611" t="str">
            <v>0032711 - NEW ENGLAND EMPLOYEE BENEFITS COUNCIL</v>
          </cell>
        </row>
        <row r="11612">
          <cell r="A11612" t="str">
            <v>C64498JH</v>
          </cell>
          <cell r="B11612">
            <v>42185</v>
          </cell>
          <cell r="C11612" t="str">
            <v>C64498</v>
          </cell>
          <cell r="D11612" t="str">
            <v>Dana R McMaster DMD LLC</v>
          </cell>
          <cell r="E11612" t="str">
            <v>MA</v>
          </cell>
          <cell r="F11612" t="str">
            <v>P1</v>
          </cell>
          <cell r="G11612" t="str">
            <v>SMALL</v>
          </cell>
          <cell r="H11612" t="str">
            <v>JH</v>
          </cell>
          <cell r="I11612" t="str">
            <v>0032357 - SPRING INSURANCE GROUP LLC</v>
          </cell>
        </row>
        <row r="11613">
          <cell r="A11613" t="str">
            <v>C64499IV</v>
          </cell>
          <cell r="B11613">
            <v>42185</v>
          </cell>
          <cell r="C11613" t="str">
            <v>C64499</v>
          </cell>
          <cell r="D11613" t="str">
            <v>Tilton School</v>
          </cell>
          <cell r="E11613" t="str">
            <v>NH</v>
          </cell>
          <cell r="F11613" t="str">
            <v>P1</v>
          </cell>
          <cell r="G11613" t="str">
            <v>CRC</v>
          </cell>
          <cell r="H11613" t="str">
            <v>IV</v>
          </cell>
          <cell r="I11613" t="str">
            <v>0033038 - BORISLOW INSURANCE AGENCY</v>
          </cell>
        </row>
        <row r="11614">
          <cell r="A11614" t="str">
            <v>C64499JH</v>
          </cell>
          <cell r="B11614">
            <v>42185</v>
          </cell>
          <cell r="C11614" t="str">
            <v>C64499</v>
          </cell>
          <cell r="D11614" t="str">
            <v>Tilton School</v>
          </cell>
          <cell r="E11614" t="str">
            <v>NH</v>
          </cell>
          <cell r="F11614" t="str">
            <v>P1</v>
          </cell>
          <cell r="G11614" t="str">
            <v>CRC</v>
          </cell>
          <cell r="H11614" t="str">
            <v>JH</v>
          </cell>
          <cell r="I11614" t="str">
            <v>0033038 - BORISLOW INSURANCE AGENCY</v>
          </cell>
        </row>
        <row r="11615">
          <cell r="A11615" t="str">
            <v>C64500IV</v>
          </cell>
          <cell r="B11615">
            <v>42185</v>
          </cell>
          <cell r="C11615" t="str">
            <v>C64500</v>
          </cell>
          <cell r="D11615" t="str">
            <v>Derryfield School</v>
          </cell>
          <cell r="E11615" t="str">
            <v>NH</v>
          </cell>
          <cell r="F11615" t="str">
            <v>P1</v>
          </cell>
          <cell r="G11615" t="str">
            <v>CRC</v>
          </cell>
          <cell r="H11615" t="str">
            <v>IV</v>
          </cell>
          <cell r="I11615" t="str">
            <v>0033036 - BORISLOW INSURANCE AGENCY</v>
          </cell>
        </row>
        <row r="11616">
          <cell r="A11616" t="str">
            <v>C64500JH</v>
          </cell>
          <cell r="B11616">
            <v>42185</v>
          </cell>
          <cell r="C11616" t="str">
            <v>C64500</v>
          </cell>
          <cell r="D11616" t="str">
            <v>Derryfield School</v>
          </cell>
          <cell r="E11616" t="str">
            <v>NH</v>
          </cell>
          <cell r="F11616" t="str">
            <v>P1</v>
          </cell>
          <cell r="G11616" t="str">
            <v>CRC</v>
          </cell>
          <cell r="H11616" t="str">
            <v>JH</v>
          </cell>
          <cell r="I11616" t="str">
            <v>0033036 - BORISLOW INSURANCE AGENCY</v>
          </cell>
        </row>
        <row r="11617">
          <cell r="A11617" t="str">
            <v>C64501IV</v>
          </cell>
          <cell r="B11617">
            <v>42185</v>
          </cell>
          <cell r="C11617" t="str">
            <v>C64501</v>
          </cell>
          <cell r="D11617" t="str">
            <v>Brewster Academy</v>
          </cell>
          <cell r="E11617" t="str">
            <v>NH</v>
          </cell>
          <cell r="F11617" t="str">
            <v>P1</v>
          </cell>
          <cell r="G11617" t="str">
            <v>CRC</v>
          </cell>
          <cell r="H11617" t="str">
            <v>IV</v>
          </cell>
          <cell r="I11617" t="str">
            <v>0035800 - BENEMAX, INC.</v>
          </cell>
        </row>
        <row r="11618">
          <cell r="A11618" t="str">
            <v>C64502JM</v>
          </cell>
          <cell r="B11618">
            <v>42185</v>
          </cell>
          <cell r="C11618" t="str">
            <v>C64502</v>
          </cell>
          <cell r="D11618" t="str">
            <v>Generations Dental Care</v>
          </cell>
          <cell r="E11618" t="str">
            <v>NH</v>
          </cell>
          <cell r="F11618" t="str">
            <v>P1</v>
          </cell>
          <cell r="G11618" t="str">
            <v>SMALL</v>
          </cell>
          <cell r="H11618" t="str">
            <v>JM</v>
          </cell>
          <cell r="I11618" t="str">
            <v>0032714 - NEW ENGLAND EMPLOYEE BENEFITS COUNCIL</v>
          </cell>
        </row>
        <row r="11619">
          <cell r="A11619" t="str">
            <v>C64502JR</v>
          </cell>
          <cell r="B11619">
            <v>42185</v>
          </cell>
          <cell r="C11619" t="str">
            <v>C64502</v>
          </cell>
          <cell r="D11619" t="str">
            <v>Generations Dental Care</v>
          </cell>
          <cell r="E11619" t="str">
            <v>NH</v>
          </cell>
          <cell r="F11619" t="str">
            <v>P1</v>
          </cell>
          <cell r="G11619" t="str">
            <v>SMALL</v>
          </cell>
          <cell r="H11619" t="str">
            <v>JR</v>
          </cell>
          <cell r="I11619" t="str">
            <v>0032714 - NEW ENGLAND EMPLOYEE BENEFITS COUNCIL</v>
          </cell>
        </row>
        <row r="11620">
          <cell r="A11620" t="str">
            <v>C64504JM</v>
          </cell>
          <cell r="B11620">
            <v>42185</v>
          </cell>
          <cell r="C11620" t="str">
            <v>C64504</v>
          </cell>
          <cell r="D11620" t="str">
            <v>Woodbury Florist &amp; Greenhouses Inc</v>
          </cell>
          <cell r="E11620" t="str">
            <v>NH</v>
          </cell>
          <cell r="F11620" t="str">
            <v>P1</v>
          </cell>
          <cell r="G11620" t="str">
            <v>SMALL</v>
          </cell>
          <cell r="H11620" t="str">
            <v>JM</v>
          </cell>
          <cell r="I11620" t="str">
            <v>0032398 - MORRIS INSURANCE SERVICES INC</v>
          </cell>
        </row>
        <row r="11621">
          <cell r="A11621" t="str">
            <v>C64505IV</v>
          </cell>
          <cell r="B11621">
            <v>42185</v>
          </cell>
          <cell r="C11621" t="str">
            <v>C64505</v>
          </cell>
          <cell r="D11621" t="str">
            <v>Portland North Dental Associates</v>
          </cell>
          <cell r="E11621" t="str">
            <v>ME</v>
          </cell>
          <cell r="F11621" t="str">
            <v>P1</v>
          </cell>
          <cell r="G11621" t="str">
            <v>SMALL</v>
          </cell>
          <cell r="H11621" t="str">
            <v>IV</v>
          </cell>
          <cell r="I11621" t="str">
            <v>0032733 - E A SCRIBNER INSURANCE AGENCY INC</v>
          </cell>
        </row>
        <row r="11622">
          <cell r="A11622" t="str">
            <v>C64506IV</v>
          </cell>
          <cell r="B11622">
            <v>42185</v>
          </cell>
          <cell r="C11622" t="str">
            <v>C64506</v>
          </cell>
          <cell r="D11622" t="str">
            <v>RPJ Associates Inc</v>
          </cell>
          <cell r="E11622" t="str">
            <v>MA</v>
          </cell>
          <cell r="F11622" t="str">
            <v>P1</v>
          </cell>
          <cell r="G11622" t="str">
            <v>SMALL</v>
          </cell>
          <cell r="H11622" t="str">
            <v>IV</v>
          </cell>
          <cell r="I11622" t="str">
            <v>0032425 - BENEMAX, INC.</v>
          </cell>
        </row>
        <row r="11623">
          <cell r="A11623" t="str">
            <v>C64508JM</v>
          </cell>
          <cell r="B11623">
            <v>42185</v>
          </cell>
          <cell r="C11623" t="str">
            <v>C64508</v>
          </cell>
          <cell r="D11623" t="str">
            <v>LaPorte Construction Corporation</v>
          </cell>
          <cell r="E11623" t="str">
            <v>NH</v>
          </cell>
          <cell r="F11623" t="str">
            <v>P1</v>
          </cell>
          <cell r="G11623" t="str">
            <v>SMALL</v>
          </cell>
          <cell r="H11623" t="str">
            <v>JM</v>
          </cell>
          <cell r="I11623" t="str">
            <v>0032730 - GRANITE GROUP BENEFITS LLC</v>
          </cell>
        </row>
        <row r="11624">
          <cell r="A11624" t="str">
            <v>C64509IH</v>
          </cell>
          <cell r="B11624">
            <v>42185</v>
          </cell>
          <cell r="C11624" t="str">
            <v>C64509</v>
          </cell>
          <cell r="D11624" t="str">
            <v>Cardente Real Estate</v>
          </cell>
          <cell r="E11624" t="str">
            <v>ME</v>
          </cell>
          <cell r="F11624" t="str">
            <v>P1</v>
          </cell>
          <cell r="G11624" t="str">
            <v>SMALL</v>
          </cell>
          <cell r="H11624" t="str">
            <v>IH</v>
          </cell>
          <cell r="I11624" t="str">
            <v>0033237 - BLUE GOOSE INC</v>
          </cell>
        </row>
        <row r="11625">
          <cell r="A11625" t="str">
            <v>C64510JM</v>
          </cell>
          <cell r="B11625">
            <v>42185</v>
          </cell>
          <cell r="C11625" t="str">
            <v>C64510</v>
          </cell>
          <cell r="D11625" t="str">
            <v>Sullivan Trophy</v>
          </cell>
          <cell r="E11625" t="str">
            <v>NH</v>
          </cell>
          <cell r="F11625" t="str">
            <v>P1</v>
          </cell>
          <cell r="G11625" t="str">
            <v>SMALL</v>
          </cell>
          <cell r="H11625" t="str">
            <v>JM</v>
          </cell>
          <cell r="I11625" t="str">
            <v>0032727 - LIFETIME BENEFITS GROUP INC</v>
          </cell>
        </row>
        <row r="11626">
          <cell r="A11626" t="str">
            <v>C64511JM</v>
          </cell>
          <cell r="B11626">
            <v>42185</v>
          </cell>
          <cell r="C11626" t="str">
            <v>C64511</v>
          </cell>
          <cell r="D11626" t="str">
            <v>Tay &amp; Tay</v>
          </cell>
          <cell r="E11626" t="str">
            <v>NH</v>
          </cell>
          <cell r="F11626" t="str">
            <v>P1</v>
          </cell>
          <cell r="G11626" t="str">
            <v>SMALL</v>
          </cell>
          <cell r="H11626" t="str">
            <v>JM</v>
          </cell>
          <cell r="I11626" t="str">
            <v>0032739 - LAVINE, MARK R</v>
          </cell>
        </row>
        <row r="11627">
          <cell r="A11627" t="str">
            <v>C64517JM</v>
          </cell>
          <cell r="B11627">
            <v>42185</v>
          </cell>
          <cell r="C11627" t="str">
            <v>C64517</v>
          </cell>
          <cell r="D11627" t="str">
            <v>Laconia Area Community Land Trust Inc</v>
          </cell>
          <cell r="E11627" t="str">
            <v>NH</v>
          </cell>
          <cell r="F11627" t="str">
            <v>P1</v>
          </cell>
          <cell r="G11627" t="str">
            <v>SMALL</v>
          </cell>
          <cell r="H11627" t="str">
            <v>JM</v>
          </cell>
          <cell r="I11627" t="str">
            <v>0032719 - MELCHER &amp; PRESCOTT AGENCY INC</v>
          </cell>
        </row>
        <row r="11628">
          <cell r="A11628" t="str">
            <v>C64521JM</v>
          </cell>
          <cell r="B11628">
            <v>42185</v>
          </cell>
          <cell r="C11628" t="str">
            <v>C64521</v>
          </cell>
          <cell r="D11628" t="str">
            <v>Woodbrowser Inc</v>
          </cell>
          <cell r="E11628" t="str">
            <v>NH</v>
          </cell>
          <cell r="F11628" t="str">
            <v>P1</v>
          </cell>
          <cell r="G11628" t="str">
            <v>SMALL</v>
          </cell>
          <cell r="H11628" t="str">
            <v>JM</v>
          </cell>
          <cell r="I11628" t="str">
            <v>0032452 - SENTINEL INSURANCE GROUP LLC N H</v>
          </cell>
        </row>
        <row r="11629">
          <cell r="A11629" t="str">
            <v>C64522IH</v>
          </cell>
          <cell r="B11629">
            <v>42185</v>
          </cell>
          <cell r="C11629" t="str">
            <v>C64522</v>
          </cell>
          <cell r="D11629" t="str">
            <v>BMR Contracting Inc.</v>
          </cell>
          <cell r="E11629" t="str">
            <v>MA</v>
          </cell>
          <cell r="F11629" t="str">
            <v>P1</v>
          </cell>
          <cell r="G11629" t="str">
            <v>SMALL</v>
          </cell>
          <cell r="H11629" t="str">
            <v>IH</v>
          </cell>
          <cell r="I11629" t="str">
            <v>0033048 - INTEGRATED BENEFIT GROUP INSURANCE BROKERAGE</v>
          </cell>
        </row>
        <row r="11630">
          <cell r="A11630" t="str">
            <v>C64524JH</v>
          </cell>
          <cell r="B11630">
            <v>42185</v>
          </cell>
          <cell r="C11630" t="str">
            <v>C64524</v>
          </cell>
          <cell r="D11630" t="str">
            <v>Law Communications Inc</v>
          </cell>
          <cell r="E11630" t="str">
            <v>ME</v>
          </cell>
          <cell r="F11630" t="str">
            <v>P1</v>
          </cell>
          <cell r="G11630" t="str">
            <v>SMALL</v>
          </cell>
          <cell r="H11630" t="str">
            <v>JH</v>
          </cell>
          <cell r="I11630" t="str">
            <v>0032728 - KYES AGENCY</v>
          </cell>
        </row>
        <row r="11631">
          <cell r="A11631" t="str">
            <v>C64525IV</v>
          </cell>
          <cell r="B11631">
            <v>42185</v>
          </cell>
          <cell r="C11631" t="str">
            <v>C64525</v>
          </cell>
          <cell r="D11631" t="str">
            <v>Concord Allergy PLLC</v>
          </cell>
          <cell r="E11631" t="str">
            <v>NH</v>
          </cell>
          <cell r="F11631" t="str">
            <v>P1</v>
          </cell>
          <cell r="G11631" t="str">
            <v>SMALL</v>
          </cell>
          <cell r="H11631" t="str">
            <v>IV</v>
          </cell>
          <cell r="I11631" t="str">
            <v>0032757 - NEW ENGLAND EMPLOYEE BENEFITS COUNCIL</v>
          </cell>
        </row>
        <row r="11632">
          <cell r="A11632" t="str">
            <v>C64525JM</v>
          </cell>
          <cell r="B11632">
            <v>42185</v>
          </cell>
          <cell r="C11632" t="str">
            <v>C64525</v>
          </cell>
          <cell r="D11632" t="str">
            <v>Concord Allergy PLLC</v>
          </cell>
          <cell r="E11632" t="str">
            <v>NH</v>
          </cell>
          <cell r="F11632" t="str">
            <v>P1</v>
          </cell>
          <cell r="G11632" t="str">
            <v>SMALL</v>
          </cell>
          <cell r="H11632" t="str">
            <v>JM</v>
          </cell>
          <cell r="I11632" t="str">
            <v>0032757 - NEW ENGLAND EMPLOYEE BENEFITS COUNCIL</v>
          </cell>
        </row>
        <row r="11633">
          <cell r="A11633" t="str">
            <v>C64527IV</v>
          </cell>
          <cell r="B11633">
            <v>42185</v>
          </cell>
          <cell r="C11633" t="str">
            <v>C64527</v>
          </cell>
          <cell r="D11633" t="str">
            <v>Front Runner MD Inc</v>
          </cell>
          <cell r="E11633" t="str">
            <v>MA</v>
          </cell>
          <cell r="F11633" t="str">
            <v>P1</v>
          </cell>
          <cell r="G11633" t="str">
            <v>SMALL</v>
          </cell>
          <cell r="H11633" t="str">
            <v>IV</v>
          </cell>
          <cell r="I11633" t="str">
            <v>0032756 - DIXON ASSOCIATES INC</v>
          </cell>
        </row>
        <row r="11634">
          <cell r="A11634" t="str">
            <v>C64529IH</v>
          </cell>
          <cell r="B11634">
            <v>42185</v>
          </cell>
          <cell r="C11634" t="str">
            <v>C64529</v>
          </cell>
          <cell r="D11634" t="str">
            <v>One Source Preferred Inc</v>
          </cell>
          <cell r="E11634" t="str">
            <v>ME</v>
          </cell>
          <cell r="F11634" t="str">
            <v>P1</v>
          </cell>
          <cell r="G11634" t="str">
            <v>CRC</v>
          </cell>
          <cell r="H11634" t="str">
            <v>IH</v>
          </cell>
          <cell r="I11634" t="str">
            <v>0034622 - HOLDEN INSURANCE AGENCY</v>
          </cell>
        </row>
        <row r="11635">
          <cell r="A11635" t="str">
            <v>C64529PO</v>
          </cell>
          <cell r="B11635">
            <v>42185</v>
          </cell>
          <cell r="C11635" t="str">
            <v>C64529</v>
          </cell>
          <cell r="D11635" t="str">
            <v>One Source Preferred Inc</v>
          </cell>
          <cell r="E11635" t="str">
            <v>ME</v>
          </cell>
          <cell r="F11635" t="str">
            <v>P1</v>
          </cell>
          <cell r="G11635" t="str">
            <v>CRC</v>
          </cell>
          <cell r="H11635" t="str">
            <v>PO</v>
          </cell>
          <cell r="I11635" t="str">
            <v>0034622 - HOLDEN INSURANCE AGENCY</v>
          </cell>
        </row>
        <row r="11636">
          <cell r="A11636" t="str">
            <v>C64530IV</v>
          </cell>
          <cell r="B11636">
            <v>42185</v>
          </cell>
          <cell r="C11636" t="str">
            <v>C64530</v>
          </cell>
          <cell r="D11636" t="str">
            <v>Derry Pediatrics</v>
          </cell>
          <cell r="E11636" t="str">
            <v>NH</v>
          </cell>
          <cell r="F11636" t="str">
            <v>P1</v>
          </cell>
          <cell r="G11636" t="str">
            <v>SMALL</v>
          </cell>
          <cell r="H11636" t="str">
            <v>IV</v>
          </cell>
          <cell r="I11636" t="str">
            <v>0032706 - NEW ENGLAND EMPLOYEE BENEFITS COUNCIL</v>
          </cell>
        </row>
        <row r="11637">
          <cell r="A11637" t="str">
            <v>C64530JM</v>
          </cell>
          <cell r="B11637">
            <v>42185</v>
          </cell>
          <cell r="C11637" t="str">
            <v>C64530</v>
          </cell>
          <cell r="D11637" t="str">
            <v>Derry Pediatrics</v>
          </cell>
          <cell r="E11637" t="str">
            <v>NH</v>
          </cell>
          <cell r="F11637" t="str">
            <v>P1</v>
          </cell>
          <cell r="G11637" t="str">
            <v>SMALL</v>
          </cell>
          <cell r="H11637" t="str">
            <v>JM</v>
          </cell>
          <cell r="I11637" t="str">
            <v>0032706 - NEW ENGLAND EMPLOYEE BENEFITS COUNCIL</v>
          </cell>
        </row>
        <row r="11638">
          <cell r="A11638" t="str">
            <v>C64533JM</v>
          </cell>
          <cell r="B11638">
            <v>42185</v>
          </cell>
          <cell r="C11638" t="str">
            <v>C64533</v>
          </cell>
          <cell r="D11638" t="str">
            <v>Spinney Associates</v>
          </cell>
          <cell r="E11638" t="str">
            <v>NH</v>
          </cell>
          <cell r="F11638" t="str">
            <v>P1</v>
          </cell>
          <cell r="G11638" t="str">
            <v>SMALL</v>
          </cell>
          <cell r="H11638" t="str">
            <v>JM</v>
          </cell>
          <cell r="I11638" t="str">
            <v>0032775 - LAVINE, MARK R</v>
          </cell>
        </row>
        <row r="11639">
          <cell r="A11639" t="str">
            <v>C64534IA</v>
          </cell>
          <cell r="B11639">
            <v>42185</v>
          </cell>
          <cell r="C11639" t="str">
            <v>C64534</v>
          </cell>
          <cell r="D11639" t="str">
            <v>Metrowest Community Federal Credit Union</v>
          </cell>
          <cell r="E11639" t="str">
            <v>MA</v>
          </cell>
          <cell r="F11639" t="str">
            <v>P1</v>
          </cell>
          <cell r="G11639" t="str">
            <v>SMALL</v>
          </cell>
          <cell r="H11639" t="str">
            <v>IA</v>
          </cell>
          <cell r="I11639" t="str">
            <v>0032673 - PAYCHEX AGENCY INC</v>
          </cell>
        </row>
        <row r="11640">
          <cell r="A11640" t="str">
            <v>C64535JM</v>
          </cell>
          <cell r="B11640">
            <v>42185</v>
          </cell>
          <cell r="C11640" t="str">
            <v>C64535</v>
          </cell>
          <cell r="D11640" t="str">
            <v>Town and Country Reprographics Inc</v>
          </cell>
          <cell r="E11640" t="str">
            <v>NH</v>
          </cell>
          <cell r="F11640" t="str">
            <v>P1</v>
          </cell>
          <cell r="G11640" t="str">
            <v>SMALL</v>
          </cell>
          <cell r="H11640" t="str">
            <v>JM</v>
          </cell>
          <cell r="I11640" t="str">
            <v>0032637 - CGI EMPLOYEE BENEFITS GROUP</v>
          </cell>
        </row>
        <row r="11641">
          <cell r="A11641" t="str">
            <v>C64535JR</v>
          </cell>
          <cell r="B11641">
            <v>42185</v>
          </cell>
          <cell r="C11641" t="str">
            <v>C64535</v>
          </cell>
          <cell r="D11641" t="str">
            <v>Town and Country Reprographics Inc</v>
          </cell>
          <cell r="E11641" t="str">
            <v>NH</v>
          </cell>
          <cell r="F11641" t="str">
            <v>P1</v>
          </cell>
          <cell r="G11641" t="str">
            <v>SMALL</v>
          </cell>
          <cell r="H11641" t="str">
            <v>JR</v>
          </cell>
          <cell r="I11641" t="str">
            <v>0032637 - CGI EMPLOYEE BENEFITS GROUP</v>
          </cell>
        </row>
        <row r="11642">
          <cell r="A11642" t="str">
            <v>C64536JM</v>
          </cell>
          <cell r="B11642">
            <v>42185</v>
          </cell>
          <cell r="C11642" t="str">
            <v>C64536</v>
          </cell>
          <cell r="D11642" t="str">
            <v>Performance Rehab Inc</v>
          </cell>
          <cell r="E11642" t="str">
            <v>NH</v>
          </cell>
          <cell r="F11642" t="str">
            <v>P1</v>
          </cell>
          <cell r="G11642" t="str">
            <v>SMALL</v>
          </cell>
          <cell r="H11642" t="str">
            <v>JM</v>
          </cell>
          <cell r="I11642" t="str">
            <v>0032741 - TRIVANTUS INC</v>
          </cell>
        </row>
        <row r="11643">
          <cell r="A11643" t="str">
            <v>C64537JS</v>
          </cell>
          <cell r="B11643">
            <v>42185</v>
          </cell>
          <cell r="C11643" t="str">
            <v>C64537</v>
          </cell>
          <cell r="D11643" t="str">
            <v>Bassinger Limited PC</v>
          </cell>
          <cell r="E11643" t="str">
            <v>NH</v>
          </cell>
          <cell r="F11643" t="str">
            <v>P1</v>
          </cell>
          <cell r="G11643" t="str">
            <v>SMALL</v>
          </cell>
          <cell r="H11643" t="str">
            <v>JS</v>
          </cell>
          <cell r="I11643" t="str">
            <v>0033217 - SBIA STRATEGIC BENEFIT &amp;</v>
          </cell>
        </row>
        <row r="11644">
          <cell r="A11644" t="str">
            <v>C64538JM</v>
          </cell>
          <cell r="B11644">
            <v>42185</v>
          </cell>
          <cell r="C11644" t="str">
            <v>C64538</v>
          </cell>
          <cell r="D11644" t="str">
            <v>Petrocelli Sports</v>
          </cell>
          <cell r="E11644" t="str">
            <v>NH</v>
          </cell>
          <cell r="F11644" t="str">
            <v>P1</v>
          </cell>
          <cell r="G11644" t="str">
            <v>SMALL</v>
          </cell>
          <cell r="H11644" t="str">
            <v>JM</v>
          </cell>
          <cell r="I11644" t="str">
            <v>0032713 - LAVINE, MARK R</v>
          </cell>
        </row>
        <row r="11645">
          <cell r="A11645" t="str">
            <v>C64538JR</v>
          </cell>
          <cell r="B11645">
            <v>42185</v>
          </cell>
          <cell r="C11645" t="str">
            <v>C64538</v>
          </cell>
          <cell r="D11645" t="str">
            <v>Petrocelli Sports</v>
          </cell>
          <cell r="E11645" t="str">
            <v>NH</v>
          </cell>
          <cell r="F11645" t="str">
            <v>P1</v>
          </cell>
          <cell r="G11645" t="str">
            <v>SMALL</v>
          </cell>
          <cell r="H11645" t="str">
            <v>JR</v>
          </cell>
          <cell r="I11645" t="str">
            <v>0032713 - LAVINE, MARK R</v>
          </cell>
        </row>
        <row r="11646">
          <cell r="A11646" t="str">
            <v>C64539JM</v>
          </cell>
          <cell r="B11646">
            <v>42185</v>
          </cell>
          <cell r="C11646" t="str">
            <v>C64539</v>
          </cell>
          <cell r="D11646" t="str">
            <v>CB Gitty Crafter Supply LLC</v>
          </cell>
          <cell r="E11646" t="str">
            <v>NH</v>
          </cell>
          <cell r="F11646" t="str">
            <v>P1</v>
          </cell>
          <cell r="G11646" t="str">
            <v>SMALL</v>
          </cell>
          <cell r="H11646" t="str">
            <v>JM</v>
          </cell>
          <cell r="I11646" t="str">
            <v>0032765 - SPURLING INSURANCE &amp; FINANCIAL SERVICES</v>
          </cell>
        </row>
        <row r="11647">
          <cell r="A11647" t="str">
            <v>C64540IH</v>
          </cell>
          <cell r="B11647">
            <v>42185</v>
          </cell>
          <cell r="C11647" t="str">
            <v>C64540</v>
          </cell>
          <cell r="D11647" t="str">
            <v>Ingredients Solutions Inc</v>
          </cell>
          <cell r="E11647" t="str">
            <v>ME</v>
          </cell>
          <cell r="F11647" t="str">
            <v>P1</v>
          </cell>
          <cell r="G11647" t="str">
            <v>SMALL</v>
          </cell>
          <cell r="H11647" t="str">
            <v>IH</v>
          </cell>
          <cell r="I11647" t="str">
            <v>0032654 - ALLEN FINANCIAL GROUP</v>
          </cell>
        </row>
        <row r="11648">
          <cell r="A11648" t="str">
            <v>C64540PO</v>
          </cell>
          <cell r="B11648">
            <v>42185</v>
          </cell>
          <cell r="C11648" t="str">
            <v>C64540</v>
          </cell>
          <cell r="D11648" t="str">
            <v>Ingredients Solutions Inc</v>
          </cell>
          <cell r="E11648" t="str">
            <v>ME</v>
          </cell>
          <cell r="F11648" t="str">
            <v>P1</v>
          </cell>
          <cell r="G11648" t="str">
            <v>SMALL</v>
          </cell>
          <cell r="H11648" t="str">
            <v>PO</v>
          </cell>
          <cell r="I11648" t="str">
            <v>0032654 - ALLEN FINANCIAL GROUP</v>
          </cell>
        </row>
        <row r="11649">
          <cell r="A11649" t="str">
            <v>C64544IH</v>
          </cell>
          <cell r="B11649">
            <v>42185</v>
          </cell>
          <cell r="C11649" t="str">
            <v>C64544</v>
          </cell>
          <cell r="D11649" t="str">
            <v>Lexington Center for Nursing and Rehabilitation</v>
          </cell>
          <cell r="E11649" t="str">
            <v>MA</v>
          </cell>
          <cell r="F11649" t="str">
            <v>P1</v>
          </cell>
          <cell r="G11649" t="str">
            <v>CRC</v>
          </cell>
          <cell r="H11649" t="str">
            <v>IH</v>
          </cell>
          <cell r="I11649" t="str">
            <v>0032770 - GUTMANS INSURANCE BROKERAGE</v>
          </cell>
        </row>
        <row r="11650">
          <cell r="A11650" t="str">
            <v>C64544JA</v>
          </cell>
          <cell r="B11650">
            <v>42185</v>
          </cell>
          <cell r="C11650" t="str">
            <v>C64544</v>
          </cell>
          <cell r="D11650" t="str">
            <v>Lexington Center for Nursing and Rehabilitation</v>
          </cell>
          <cell r="E11650" t="str">
            <v>MA</v>
          </cell>
          <cell r="F11650" t="str">
            <v>P1</v>
          </cell>
          <cell r="G11650" t="str">
            <v>CRC</v>
          </cell>
          <cell r="H11650" t="str">
            <v>JA</v>
          </cell>
          <cell r="I11650" t="str">
            <v>0032770 - GUTMANS INSURANCE BROKERAGE</v>
          </cell>
        </row>
        <row r="11651">
          <cell r="A11651" t="str">
            <v>C64546JH</v>
          </cell>
          <cell r="B11651">
            <v>42185</v>
          </cell>
          <cell r="C11651" t="str">
            <v>C64546</v>
          </cell>
          <cell r="D11651" t="str">
            <v>Kennebec Medical Consultants</v>
          </cell>
          <cell r="E11651" t="str">
            <v>ME</v>
          </cell>
          <cell r="F11651" t="str">
            <v>P1</v>
          </cell>
          <cell r="G11651" t="str">
            <v>SMALL</v>
          </cell>
          <cell r="H11651" t="str">
            <v>JH</v>
          </cell>
          <cell r="I11651" t="str">
            <v>0032724 - KYES AGENCY</v>
          </cell>
        </row>
        <row r="11652">
          <cell r="A11652" t="str">
            <v>C64547JR</v>
          </cell>
          <cell r="B11652">
            <v>42185</v>
          </cell>
          <cell r="C11652" t="str">
            <v>C64547</v>
          </cell>
          <cell r="D11652" t="str">
            <v>Dorr Fabrics Inc</v>
          </cell>
          <cell r="E11652" t="str">
            <v>NH</v>
          </cell>
          <cell r="F11652" t="str">
            <v>P1</v>
          </cell>
          <cell r="G11652" t="str">
            <v>SMALL</v>
          </cell>
          <cell r="H11652" t="str">
            <v>JR</v>
          </cell>
          <cell r="I11652" t="str">
            <v>0032671 - BERGERON, JULIANA T</v>
          </cell>
        </row>
        <row r="11653">
          <cell r="A11653" t="str">
            <v>C64549JH</v>
          </cell>
          <cell r="B11653">
            <v>42185</v>
          </cell>
          <cell r="C11653" t="str">
            <v>C64549</v>
          </cell>
          <cell r="D11653" t="str">
            <v>Healthstop Inc</v>
          </cell>
          <cell r="E11653" t="str">
            <v>NH</v>
          </cell>
          <cell r="F11653" t="str">
            <v>P1</v>
          </cell>
          <cell r="G11653" t="str">
            <v>SMALL</v>
          </cell>
          <cell r="H11653" t="str">
            <v>JH</v>
          </cell>
          <cell r="I11653" t="str">
            <v>0032660 - CLARK-MORTENSON AGENCY INC</v>
          </cell>
        </row>
        <row r="11654">
          <cell r="A11654" t="str">
            <v>C64550JM</v>
          </cell>
          <cell r="B11654">
            <v>42185</v>
          </cell>
          <cell r="C11654" t="str">
            <v>C64550</v>
          </cell>
          <cell r="D11654" t="str">
            <v>Despathy Builders LLC</v>
          </cell>
          <cell r="E11654" t="str">
            <v>NH</v>
          </cell>
          <cell r="F11654" t="str">
            <v>P1</v>
          </cell>
          <cell r="G11654" t="str">
            <v>SMALL</v>
          </cell>
          <cell r="H11654" t="str">
            <v>JM</v>
          </cell>
          <cell r="I11654" t="str">
            <v>0032687 - CROSS INSURANCE - MANCHESTER</v>
          </cell>
        </row>
        <row r="11655">
          <cell r="A11655" t="str">
            <v>C64552PO</v>
          </cell>
          <cell r="B11655">
            <v>42185</v>
          </cell>
          <cell r="C11655" t="str">
            <v>C64552</v>
          </cell>
          <cell r="D11655" t="str">
            <v>Bowley Builders</v>
          </cell>
          <cell r="E11655" t="str">
            <v>ME</v>
          </cell>
          <cell r="F11655" t="str">
            <v>P1</v>
          </cell>
          <cell r="G11655" t="str">
            <v>SMALL</v>
          </cell>
          <cell r="H11655" t="str">
            <v>PO</v>
          </cell>
          <cell r="I11655" t="str">
            <v>0032647 - ACADIA BENEFITS INC</v>
          </cell>
        </row>
        <row r="11656">
          <cell r="A11656" t="str">
            <v>C64553JM</v>
          </cell>
          <cell r="B11656">
            <v>42185</v>
          </cell>
          <cell r="C11656" t="str">
            <v>C64553</v>
          </cell>
          <cell r="D11656" t="str">
            <v>Applewood Learning Center Inc</v>
          </cell>
          <cell r="E11656" t="str">
            <v>NH</v>
          </cell>
          <cell r="F11656" t="str">
            <v>P1</v>
          </cell>
          <cell r="G11656" t="str">
            <v>SMALL</v>
          </cell>
          <cell r="H11656" t="str">
            <v>JM</v>
          </cell>
          <cell r="I11656" t="str">
            <v>0032718 - GRANITE GROUP BENEFITS LLC</v>
          </cell>
        </row>
        <row r="11657">
          <cell r="A11657" t="str">
            <v>C64554IV</v>
          </cell>
          <cell r="B11657">
            <v>42185</v>
          </cell>
          <cell r="C11657" t="str">
            <v>C64554</v>
          </cell>
          <cell r="D11657" t="str">
            <v>Heartwood College of Art</v>
          </cell>
          <cell r="E11657" t="str">
            <v>ME</v>
          </cell>
          <cell r="F11657" t="str">
            <v>P1</v>
          </cell>
          <cell r="G11657" t="str">
            <v>SMALL</v>
          </cell>
          <cell r="H11657" t="str">
            <v>IV</v>
          </cell>
          <cell r="I11657" t="str">
            <v>0032723 - HIRST ASSOCIATES</v>
          </cell>
        </row>
        <row r="11658">
          <cell r="A11658" t="str">
            <v>C64558IH</v>
          </cell>
          <cell r="B11658">
            <v>42185</v>
          </cell>
          <cell r="C11658" t="str">
            <v>C64558</v>
          </cell>
          <cell r="D11658" t="str">
            <v>McArthur Library Association</v>
          </cell>
          <cell r="E11658" t="str">
            <v>ME</v>
          </cell>
          <cell r="F11658" t="str">
            <v>P1</v>
          </cell>
          <cell r="G11658" t="str">
            <v>SMALL</v>
          </cell>
          <cell r="H11658" t="str">
            <v>IH</v>
          </cell>
          <cell r="I11658" t="str">
            <v>0032649 - PAQUIN &amp; CARROLL LLC</v>
          </cell>
        </row>
        <row r="11659">
          <cell r="A11659" t="str">
            <v>C64559IH</v>
          </cell>
          <cell r="B11659">
            <v>42185</v>
          </cell>
          <cell r="C11659" t="str">
            <v>C64559</v>
          </cell>
          <cell r="D11659" t="str">
            <v>New England Investment &amp; Retirement Group Inc</v>
          </cell>
          <cell r="E11659" t="str">
            <v>MA</v>
          </cell>
          <cell r="F11659" t="str">
            <v>P1</v>
          </cell>
          <cell r="G11659" t="str">
            <v>SMALL</v>
          </cell>
          <cell r="H11659" t="str">
            <v>IH</v>
          </cell>
          <cell r="I11659" t="str">
            <v>0032640 - CROSS INSURANCE - MANCHESTER</v>
          </cell>
        </row>
        <row r="11660">
          <cell r="A11660" t="str">
            <v>C64561IH</v>
          </cell>
          <cell r="B11660">
            <v>42185</v>
          </cell>
          <cell r="C11660" t="str">
            <v>C64561</v>
          </cell>
          <cell r="D11660" t="str">
            <v>Professional Endodontics PC</v>
          </cell>
          <cell r="E11660" t="str">
            <v>MA</v>
          </cell>
          <cell r="F11660" t="str">
            <v>P1</v>
          </cell>
          <cell r="G11660" t="str">
            <v>GPC</v>
          </cell>
          <cell r="H11660" t="str">
            <v>IH</v>
          </cell>
          <cell r="I11660" t="str">
            <v>0032692 - SPRING INSURANCE GROUP LLC</v>
          </cell>
        </row>
        <row r="11661">
          <cell r="A11661" t="str">
            <v>C64562JH</v>
          </cell>
          <cell r="B11661">
            <v>42185</v>
          </cell>
          <cell r="C11661" t="str">
            <v>C64562</v>
          </cell>
          <cell r="D11661" t="str">
            <v>Hathaway Home Builders LLC</v>
          </cell>
          <cell r="E11661" t="str">
            <v>NH</v>
          </cell>
          <cell r="F11661" t="str">
            <v>P1</v>
          </cell>
          <cell r="G11661" t="str">
            <v>SMALL</v>
          </cell>
          <cell r="H11661" t="str">
            <v>JH</v>
          </cell>
          <cell r="I11661" t="str">
            <v>0032715 - NEW ENGLAND EMPLOYEE BENEFITS COUNCIL</v>
          </cell>
        </row>
        <row r="11662">
          <cell r="A11662" t="str">
            <v>C64565JM</v>
          </cell>
          <cell r="B11662">
            <v>42185</v>
          </cell>
          <cell r="C11662" t="str">
            <v>C64565</v>
          </cell>
          <cell r="D11662" t="str">
            <v>Kulch Financial Services Inc</v>
          </cell>
          <cell r="E11662" t="str">
            <v>NH</v>
          </cell>
          <cell r="F11662" t="str">
            <v>P1</v>
          </cell>
          <cell r="G11662" t="str">
            <v>SMALL</v>
          </cell>
          <cell r="H11662" t="str">
            <v>JM</v>
          </cell>
          <cell r="I11662" t="str">
            <v>0032763 - KULCH INSURANCE GROUP LLC</v>
          </cell>
        </row>
        <row r="11663">
          <cell r="A11663" t="str">
            <v>C64567JM</v>
          </cell>
          <cell r="B11663">
            <v>42185</v>
          </cell>
          <cell r="C11663" t="str">
            <v>C64567</v>
          </cell>
          <cell r="D11663" t="str">
            <v>DC Slocomb Company LLC</v>
          </cell>
          <cell r="E11663" t="str">
            <v>NH</v>
          </cell>
          <cell r="F11663" t="str">
            <v>P1</v>
          </cell>
          <cell r="G11663" t="str">
            <v>SMALL</v>
          </cell>
          <cell r="H11663" t="str">
            <v>JM</v>
          </cell>
          <cell r="I11663" t="str">
            <v>0032738 - GRANITE GROUP BENEFITS LLC</v>
          </cell>
        </row>
        <row r="11664">
          <cell r="A11664" t="str">
            <v>C64568IV</v>
          </cell>
          <cell r="B11664">
            <v>42185</v>
          </cell>
          <cell r="C11664" t="str">
            <v>C64568</v>
          </cell>
          <cell r="D11664" t="str">
            <v>Zintro Inc</v>
          </cell>
          <cell r="E11664" t="str">
            <v>MA</v>
          </cell>
          <cell r="F11664" t="str">
            <v>P1</v>
          </cell>
          <cell r="G11664" t="str">
            <v>SMALL</v>
          </cell>
          <cell r="H11664" t="str">
            <v>IV</v>
          </cell>
          <cell r="I11664" t="str">
            <v>0035832 - YOURPEOPLE INC</v>
          </cell>
        </row>
        <row r="11665">
          <cell r="A11665" t="str">
            <v>C64569IH</v>
          </cell>
          <cell r="B11665">
            <v>42185</v>
          </cell>
          <cell r="C11665" t="str">
            <v>C64569</v>
          </cell>
          <cell r="D11665" t="str">
            <v>Weymouth Oral and Maxillofacial Surgery</v>
          </cell>
          <cell r="E11665" t="str">
            <v>MA</v>
          </cell>
          <cell r="F11665" t="str">
            <v>P1</v>
          </cell>
          <cell r="G11665" t="str">
            <v>GPC</v>
          </cell>
          <cell r="H11665" t="str">
            <v>IH</v>
          </cell>
          <cell r="I11665" t="str">
            <v>0032677 - SPRING INSURANCE GROUP LLC</v>
          </cell>
        </row>
        <row r="11666">
          <cell r="A11666" t="str">
            <v>C64570JM</v>
          </cell>
          <cell r="B11666">
            <v>42185</v>
          </cell>
          <cell r="C11666" t="str">
            <v>C64570</v>
          </cell>
          <cell r="D11666" t="str">
            <v>Pats Peak Skiing LLC</v>
          </cell>
          <cell r="E11666" t="str">
            <v>NH</v>
          </cell>
          <cell r="F11666" t="str">
            <v>P1</v>
          </cell>
          <cell r="G11666" t="str">
            <v>SMALL</v>
          </cell>
          <cell r="H11666" t="str">
            <v>JM</v>
          </cell>
          <cell r="I11666" t="str">
            <v>0032704 - GRANITE GROUP BENEFITS LLC</v>
          </cell>
        </row>
        <row r="11667">
          <cell r="A11667" t="str">
            <v>C64570JN</v>
          </cell>
          <cell r="B11667">
            <v>42185</v>
          </cell>
          <cell r="C11667" t="str">
            <v>C64570</v>
          </cell>
          <cell r="D11667" t="str">
            <v>Pats Peak Skiing LLC</v>
          </cell>
          <cell r="E11667" t="str">
            <v>NH</v>
          </cell>
          <cell r="F11667" t="str">
            <v>P1</v>
          </cell>
          <cell r="G11667" t="str">
            <v>SMALL</v>
          </cell>
          <cell r="H11667" t="str">
            <v>JN</v>
          </cell>
          <cell r="I11667" t="str">
            <v>0032704 - GRANITE GROUP BENEFITS LLC</v>
          </cell>
        </row>
        <row r="11668">
          <cell r="A11668" t="str">
            <v>C64570JR</v>
          </cell>
          <cell r="B11668">
            <v>42185</v>
          </cell>
          <cell r="C11668" t="str">
            <v>C64570</v>
          </cell>
          <cell r="D11668" t="str">
            <v>Pats Peak Skiing LLC</v>
          </cell>
          <cell r="E11668" t="str">
            <v>NH</v>
          </cell>
          <cell r="F11668" t="str">
            <v>P1</v>
          </cell>
          <cell r="G11668" t="str">
            <v>SMALL</v>
          </cell>
          <cell r="H11668" t="str">
            <v>JR</v>
          </cell>
          <cell r="I11668" t="str">
            <v>0032704 - GRANITE GROUP BENEFITS LLC</v>
          </cell>
        </row>
        <row r="11669">
          <cell r="A11669" t="str">
            <v>C64572IV</v>
          </cell>
          <cell r="B11669">
            <v>42185</v>
          </cell>
          <cell r="C11669" t="str">
            <v>C64572</v>
          </cell>
          <cell r="D11669" t="str">
            <v>M5 Marketing Communications</v>
          </cell>
          <cell r="E11669" t="str">
            <v>NH</v>
          </cell>
          <cell r="F11669" t="str">
            <v>P1</v>
          </cell>
          <cell r="G11669" t="str">
            <v>SMALL</v>
          </cell>
          <cell r="H11669" t="str">
            <v>IV</v>
          </cell>
          <cell r="I11669" t="str">
            <v>0032753 - LIFETIME BENEFITS GROUP INC</v>
          </cell>
        </row>
        <row r="11670">
          <cell r="A11670" t="str">
            <v>C64573JM</v>
          </cell>
          <cell r="B11670">
            <v>42185</v>
          </cell>
          <cell r="C11670" t="str">
            <v>C64573</v>
          </cell>
          <cell r="D11670" t="str">
            <v>Acana Northeast Inc</v>
          </cell>
          <cell r="E11670" t="str">
            <v>NH</v>
          </cell>
          <cell r="F11670" t="str">
            <v>P1</v>
          </cell>
          <cell r="G11670" t="str">
            <v>SMALL</v>
          </cell>
          <cell r="H11670" t="str">
            <v>JM</v>
          </cell>
          <cell r="I11670" t="str">
            <v>0032752 - TRUDO, DAVID H</v>
          </cell>
        </row>
        <row r="11671">
          <cell r="A11671" t="str">
            <v>C64573JR</v>
          </cell>
          <cell r="B11671">
            <v>42185</v>
          </cell>
          <cell r="C11671" t="str">
            <v>C64573</v>
          </cell>
          <cell r="D11671" t="str">
            <v>Acana Northeast Inc</v>
          </cell>
          <cell r="E11671" t="str">
            <v>NH</v>
          </cell>
          <cell r="F11671" t="str">
            <v>P1</v>
          </cell>
          <cell r="G11671" t="str">
            <v>SMALL</v>
          </cell>
          <cell r="H11671" t="str">
            <v>JR</v>
          </cell>
          <cell r="I11671" t="str">
            <v>0032752 - TRUDO, DAVID H</v>
          </cell>
        </row>
        <row r="11672">
          <cell r="A11672" t="str">
            <v>C64574JM</v>
          </cell>
          <cell r="B11672">
            <v>42185</v>
          </cell>
          <cell r="C11672" t="str">
            <v>C64574</v>
          </cell>
          <cell r="D11672" t="str">
            <v>Spraymaster</v>
          </cell>
          <cell r="E11672" t="str">
            <v>NH</v>
          </cell>
          <cell r="F11672" t="str">
            <v>P1</v>
          </cell>
          <cell r="G11672" t="str">
            <v>SMALL</v>
          </cell>
          <cell r="H11672" t="str">
            <v>JM</v>
          </cell>
          <cell r="I11672" t="str">
            <v>0032705 - NEW ENGLAND EMPLOYEE BENEFITS COUNCIL</v>
          </cell>
        </row>
        <row r="11673">
          <cell r="A11673" t="str">
            <v>C64576JM</v>
          </cell>
          <cell r="B11673">
            <v>42185</v>
          </cell>
          <cell r="C11673" t="str">
            <v>C64576</v>
          </cell>
          <cell r="D11673" t="str">
            <v>Hollis Transportation Inc</v>
          </cell>
          <cell r="E11673" t="str">
            <v>NH</v>
          </cell>
          <cell r="F11673" t="str">
            <v>P1</v>
          </cell>
          <cell r="G11673" t="str">
            <v>SMALL</v>
          </cell>
          <cell r="H11673" t="str">
            <v>JM</v>
          </cell>
          <cell r="I11673" t="str">
            <v>0032689 - CROSS INSURANCE - MANCHESTER</v>
          </cell>
        </row>
        <row r="11674">
          <cell r="A11674" t="str">
            <v>C64577JM</v>
          </cell>
          <cell r="B11674">
            <v>42185</v>
          </cell>
          <cell r="C11674" t="str">
            <v>C64577</v>
          </cell>
          <cell r="D11674" t="str">
            <v>Nashua Collision Center</v>
          </cell>
          <cell r="E11674" t="str">
            <v>NH</v>
          </cell>
          <cell r="F11674" t="str">
            <v>P1</v>
          </cell>
          <cell r="G11674" t="str">
            <v>SMALL</v>
          </cell>
          <cell r="H11674" t="str">
            <v>JM</v>
          </cell>
          <cell r="I11674" t="str">
            <v>0032735 - TRIVANTUS INC</v>
          </cell>
        </row>
        <row r="11675">
          <cell r="A11675" t="str">
            <v>C64578JM</v>
          </cell>
          <cell r="B11675">
            <v>42185</v>
          </cell>
          <cell r="C11675" t="str">
            <v>C64578</v>
          </cell>
          <cell r="D11675" t="str">
            <v>Hooksett Wireless Inc</v>
          </cell>
          <cell r="E11675" t="str">
            <v>NH</v>
          </cell>
          <cell r="F11675" t="str">
            <v>P1</v>
          </cell>
          <cell r="G11675" t="str">
            <v>SMALL</v>
          </cell>
          <cell r="H11675" t="str">
            <v>JM</v>
          </cell>
          <cell r="I11675" t="str">
            <v>0032759 - LABONTE, BRIAN</v>
          </cell>
        </row>
        <row r="11676">
          <cell r="A11676" t="str">
            <v>C64581JM</v>
          </cell>
          <cell r="B11676">
            <v>42185</v>
          </cell>
          <cell r="C11676" t="str">
            <v>C64581</v>
          </cell>
          <cell r="D11676" t="str">
            <v>Glen Builders Inc</v>
          </cell>
          <cell r="E11676" t="str">
            <v>NH</v>
          </cell>
          <cell r="F11676" t="str">
            <v>P1</v>
          </cell>
          <cell r="G11676" t="str">
            <v>SMALL</v>
          </cell>
          <cell r="H11676" t="str">
            <v>JM</v>
          </cell>
          <cell r="I11676" t="str">
            <v>0032686 - PELLETIER, PETER A</v>
          </cell>
        </row>
        <row r="11677">
          <cell r="A11677" t="str">
            <v>C64584JM</v>
          </cell>
          <cell r="B11677">
            <v>42185</v>
          </cell>
          <cell r="C11677" t="str">
            <v>C64584</v>
          </cell>
          <cell r="D11677" t="str">
            <v>Dover Womens Health PA</v>
          </cell>
          <cell r="E11677" t="str">
            <v>NH</v>
          </cell>
          <cell r="F11677" t="str">
            <v>P1</v>
          </cell>
          <cell r="G11677" t="str">
            <v>SMALL</v>
          </cell>
          <cell r="H11677" t="str">
            <v>JM</v>
          </cell>
          <cell r="I11677" t="str">
            <v>0032681 - SIROIS, RICHARD L</v>
          </cell>
        </row>
        <row r="11678">
          <cell r="A11678" t="str">
            <v>C64587IH</v>
          </cell>
          <cell r="B11678">
            <v>42185</v>
          </cell>
          <cell r="C11678" t="str">
            <v>C64587</v>
          </cell>
          <cell r="D11678" t="str">
            <v>Peluso Orthodontics LLC</v>
          </cell>
          <cell r="E11678" t="str">
            <v>MA</v>
          </cell>
          <cell r="F11678" t="str">
            <v>P1</v>
          </cell>
          <cell r="G11678" t="str">
            <v>GPC</v>
          </cell>
          <cell r="H11678" t="str">
            <v>IH</v>
          </cell>
          <cell r="I11678" t="str">
            <v>0032644 - SPRING INSURANCE GROUP LLC</v>
          </cell>
        </row>
        <row r="11679">
          <cell r="A11679" t="str">
            <v>C64588JR</v>
          </cell>
          <cell r="B11679">
            <v>42185</v>
          </cell>
          <cell r="C11679" t="str">
            <v>C64588</v>
          </cell>
          <cell r="D11679" t="str">
            <v>Thomas Woodman</v>
          </cell>
          <cell r="E11679" t="str">
            <v>NH</v>
          </cell>
          <cell r="F11679" t="str">
            <v>P1</v>
          </cell>
          <cell r="G11679" t="str">
            <v>SMALL</v>
          </cell>
          <cell r="H11679" t="str">
            <v>JR</v>
          </cell>
          <cell r="I11679" t="str">
            <v>0032746 - GRANITE GROUP BENEFITS LLC</v>
          </cell>
        </row>
        <row r="11680">
          <cell r="A11680" t="str">
            <v>C64590IH</v>
          </cell>
          <cell r="B11680">
            <v>42185</v>
          </cell>
          <cell r="C11680" t="str">
            <v>C64590</v>
          </cell>
          <cell r="D11680" t="str">
            <v>The Pool &amp; Christmas Place Inc</v>
          </cell>
          <cell r="E11680" t="str">
            <v>MA</v>
          </cell>
          <cell r="F11680" t="str">
            <v>P1</v>
          </cell>
          <cell r="G11680" t="str">
            <v>SMALL</v>
          </cell>
          <cell r="H11680" t="str">
            <v>IH</v>
          </cell>
          <cell r="I11680" t="str">
            <v>0032680 - AXIAL BENEFITS GROUP LLC</v>
          </cell>
        </row>
        <row r="11681">
          <cell r="A11681" t="str">
            <v>C64591JM</v>
          </cell>
          <cell r="B11681">
            <v>42185</v>
          </cell>
          <cell r="C11681" t="str">
            <v>C64591</v>
          </cell>
          <cell r="D11681" t="str">
            <v>Crazy Cat Graphics LLC</v>
          </cell>
          <cell r="E11681" t="str">
            <v>NH</v>
          </cell>
          <cell r="F11681" t="str">
            <v>P1</v>
          </cell>
          <cell r="G11681" t="str">
            <v>SMALL</v>
          </cell>
          <cell r="H11681" t="str">
            <v>JM</v>
          </cell>
          <cell r="I11681" t="str">
            <v>0032743 - ROBERT L BROWN INSURANCE INC</v>
          </cell>
        </row>
        <row r="11682">
          <cell r="A11682" t="str">
            <v>C64593JM</v>
          </cell>
          <cell r="B11682">
            <v>42185</v>
          </cell>
          <cell r="C11682" t="str">
            <v>C64593</v>
          </cell>
          <cell r="D11682" t="str">
            <v>Janas Plumbing &amp; Heating Inc</v>
          </cell>
          <cell r="E11682" t="str">
            <v>NH</v>
          </cell>
          <cell r="F11682" t="str">
            <v>P1</v>
          </cell>
          <cell r="G11682" t="str">
            <v>SMALL</v>
          </cell>
          <cell r="H11682" t="str">
            <v>JM</v>
          </cell>
          <cell r="I11682" t="str">
            <v>0032737 - PLENTZAS, BETH A</v>
          </cell>
        </row>
        <row r="11683">
          <cell r="A11683" t="str">
            <v>C64594JH</v>
          </cell>
          <cell r="B11683">
            <v>42185</v>
          </cell>
          <cell r="C11683" t="str">
            <v>C64594</v>
          </cell>
          <cell r="D11683" t="str">
            <v>RJF Morin Brick LLC</v>
          </cell>
          <cell r="E11683" t="str">
            <v>ME</v>
          </cell>
          <cell r="F11683" t="str">
            <v>P1</v>
          </cell>
          <cell r="G11683" t="str">
            <v>SMALL</v>
          </cell>
          <cell r="H11683" t="str">
            <v>JH</v>
          </cell>
          <cell r="I11683" t="str">
            <v>0032655 - BUSINESS INSURANCE AGENCY</v>
          </cell>
        </row>
        <row r="11684">
          <cell r="A11684" t="str">
            <v>C64598JR</v>
          </cell>
          <cell r="B11684">
            <v>42185</v>
          </cell>
          <cell r="C11684" t="str">
            <v>C64598</v>
          </cell>
          <cell r="D11684" t="str">
            <v>Childrens Dental Care</v>
          </cell>
          <cell r="E11684" t="str">
            <v>NH</v>
          </cell>
          <cell r="F11684" t="str">
            <v>P1</v>
          </cell>
          <cell r="G11684" t="str">
            <v>SMALL</v>
          </cell>
          <cell r="H11684" t="str">
            <v>JR</v>
          </cell>
          <cell r="I11684" t="str">
            <v>0032653 - BERGERON, JULIANA T</v>
          </cell>
        </row>
        <row r="11685">
          <cell r="A11685" t="str">
            <v>C64600JH</v>
          </cell>
          <cell r="B11685">
            <v>42185</v>
          </cell>
          <cell r="C11685" t="str">
            <v>C64600</v>
          </cell>
          <cell r="D11685" t="str">
            <v>Thibodeau's Transmission</v>
          </cell>
          <cell r="E11685" t="str">
            <v>ME</v>
          </cell>
          <cell r="F11685" t="str">
            <v>P1</v>
          </cell>
          <cell r="G11685" t="str">
            <v>SMALL</v>
          </cell>
          <cell r="H11685" t="str">
            <v>JH</v>
          </cell>
          <cell r="I11685" t="str">
            <v>0032774 - POIRIER, JOSEPH R</v>
          </cell>
        </row>
        <row r="11686">
          <cell r="A11686" t="str">
            <v>C64601JH</v>
          </cell>
          <cell r="B11686">
            <v>42185</v>
          </cell>
          <cell r="C11686" t="str">
            <v>C64601</v>
          </cell>
          <cell r="D11686" t="str">
            <v>Cormiers Bus Service</v>
          </cell>
          <cell r="E11686" t="str">
            <v>ME</v>
          </cell>
          <cell r="F11686" t="str">
            <v>P1</v>
          </cell>
          <cell r="G11686" t="str">
            <v>SMALL</v>
          </cell>
          <cell r="H11686" t="str">
            <v>JH</v>
          </cell>
          <cell r="I11686" t="str">
            <v>0032758 - F A PEABODY COMPANY</v>
          </cell>
        </row>
        <row r="11687">
          <cell r="A11687" t="str">
            <v>C64602IV</v>
          </cell>
          <cell r="B11687">
            <v>42185</v>
          </cell>
          <cell r="C11687" t="str">
            <v>C64602</v>
          </cell>
          <cell r="D11687" t="str">
            <v>Nashua Nutrition LLC</v>
          </cell>
          <cell r="E11687" t="str">
            <v>NH</v>
          </cell>
          <cell r="F11687" t="str">
            <v>P1</v>
          </cell>
          <cell r="G11687" t="str">
            <v>SMALL</v>
          </cell>
          <cell r="H11687" t="str">
            <v>IV</v>
          </cell>
          <cell r="I11687" t="str">
            <v>0032682 - CONSOLES, NICHOLAS S</v>
          </cell>
        </row>
        <row r="11688">
          <cell r="A11688" t="str">
            <v>C64602JM</v>
          </cell>
          <cell r="B11688">
            <v>42185</v>
          </cell>
          <cell r="C11688" t="str">
            <v>C64602</v>
          </cell>
          <cell r="D11688" t="str">
            <v>Nashua Nutrition LLC</v>
          </cell>
          <cell r="E11688" t="str">
            <v>NH</v>
          </cell>
          <cell r="F11688" t="str">
            <v>P1</v>
          </cell>
          <cell r="G11688" t="str">
            <v>SMALL</v>
          </cell>
          <cell r="H11688" t="str">
            <v>JM</v>
          </cell>
          <cell r="I11688" t="str">
            <v>0032682 - CONSOLES, NICHOLAS S</v>
          </cell>
        </row>
        <row r="11689">
          <cell r="A11689" t="str">
            <v>C64602JR</v>
          </cell>
          <cell r="B11689">
            <v>42185</v>
          </cell>
          <cell r="C11689" t="str">
            <v>C64602</v>
          </cell>
          <cell r="D11689" t="str">
            <v>Nashua Nutrition LLC</v>
          </cell>
          <cell r="E11689" t="str">
            <v>NH</v>
          </cell>
          <cell r="F11689" t="str">
            <v>P1</v>
          </cell>
          <cell r="G11689" t="str">
            <v>SMALL</v>
          </cell>
          <cell r="H11689" t="str">
            <v>JR</v>
          </cell>
          <cell r="I11689" t="str">
            <v>0032682 - CONSOLES, NICHOLAS S</v>
          </cell>
        </row>
        <row r="11690">
          <cell r="A11690" t="str">
            <v>C64603IH</v>
          </cell>
          <cell r="B11690">
            <v>42185</v>
          </cell>
          <cell r="C11690" t="str">
            <v>C64603</v>
          </cell>
          <cell r="D11690" t="str">
            <v>Alison Evans Ceramics</v>
          </cell>
          <cell r="E11690" t="str">
            <v>ME</v>
          </cell>
          <cell r="F11690" t="str">
            <v>P1</v>
          </cell>
          <cell r="G11690" t="str">
            <v>SMALL</v>
          </cell>
          <cell r="H11690" t="str">
            <v>IH</v>
          </cell>
          <cell r="I11690" t="str">
            <v>0032744 - LMR INSURANCE INC</v>
          </cell>
        </row>
        <row r="11691">
          <cell r="A11691" t="str">
            <v>C64604JM</v>
          </cell>
          <cell r="B11691">
            <v>42185</v>
          </cell>
          <cell r="C11691" t="str">
            <v>C64604</v>
          </cell>
          <cell r="D11691" t="str">
            <v>Dover Pediatric Dentistry</v>
          </cell>
          <cell r="E11691" t="str">
            <v>NH</v>
          </cell>
          <cell r="F11691" t="str">
            <v>P1</v>
          </cell>
          <cell r="G11691" t="str">
            <v>SMALL</v>
          </cell>
          <cell r="H11691" t="str">
            <v>JM</v>
          </cell>
          <cell r="I11691" t="str">
            <v>0032693 - BEACON INTEGRATED RESOURCES</v>
          </cell>
        </row>
        <row r="11692">
          <cell r="A11692" t="str">
            <v>C64607JM</v>
          </cell>
          <cell r="B11692">
            <v>42185</v>
          </cell>
          <cell r="C11692" t="str">
            <v>C64607</v>
          </cell>
          <cell r="D11692" t="str">
            <v>Ronald H Witkin MD</v>
          </cell>
          <cell r="E11692" t="str">
            <v>NH</v>
          </cell>
          <cell r="F11692" t="str">
            <v>P1</v>
          </cell>
          <cell r="G11692" t="str">
            <v>SMALL</v>
          </cell>
          <cell r="H11692" t="str">
            <v>JM</v>
          </cell>
          <cell r="I11692" t="str">
            <v>0032747 - MELCHER &amp; PRESCOTT AGENCY INC</v>
          </cell>
        </row>
        <row r="11693">
          <cell r="A11693" t="str">
            <v>C64608JH</v>
          </cell>
          <cell r="B11693">
            <v>42185</v>
          </cell>
          <cell r="C11693" t="str">
            <v>C64608</v>
          </cell>
          <cell r="D11693" t="str">
            <v>DC Robishaw Inc</v>
          </cell>
          <cell r="E11693" t="str">
            <v>ME</v>
          </cell>
          <cell r="F11693" t="str">
            <v>P1</v>
          </cell>
          <cell r="G11693" t="str">
            <v>SMALL</v>
          </cell>
          <cell r="H11693" t="str">
            <v>JH</v>
          </cell>
          <cell r="I11693" t="str">
            <v>0032750 - F A PEABODY COMPANY</v>
          </cell>
        </row>
        <row r="11694">
          <cell r="A11694" t="str">
            <v>C64609IH</v>
          </cell>
          <cell r="B11694">
            <v>42185</v>
          </cell>
          <cell r="C11694" t="str">
            <v>C64609</v>
          </cell>
          <cell r="D11694" t="str">
            <v>Duck Fat</v>
          </cell>
          <cell r="E11694" t="str">
            <v>ME</v>
          </cell>
          <cell r="F11694" t="str">
            <v>P1</v>
          </cell>
          <cell r="G11694" t="str">
            <v>SMALL</v>
          </cell>
          <cell r="H11694" t="str">
            <v>IH</v>
          </cell>
          <cell r="I11694" t="str">
            <v>0032694 - CLARK INSURANCE</v>
          </cell>
        </row>
        <row r="11695">
          <cell r="A11695" t="str">
            <v>C64610IH</v>
          </cell>
          <cell r="B11695">
            <v>42185</v>
          </cell>
          <cell r="C11695" t="str">
            <v>C64610</v>
          </cell>
          <cell r="D11695" t="str">
            <v>Jubilee Christian Church</v>
          </cell>
          <cell r="E11695" t="str">
            <v>MA</v>
          </cell>
          <cell r="F11695" t="str">
            <v>P1</v>
          </cell>
          <cell r="G11695" t="str">
            <v>SMALL</v>
          </cell>
          <cell r="H11695" t="str">
            <v>IH</v>
          </cell>
          <cell r="I11695" t="str">
            <v>0032650 - TELAMON HUMAN CAPITAL RESOURCES GROUP LLC</v>
          </cell>
        </row>
        <row r="11696">
          <cell r="A11696" t="str">
            <v>C64611IV</v>
          </cell>
          <cell r="B11696">
            <v>42185</v>
          </cell>
          <cell r="C11696" t="str">
            <v>C64611</v>
          </cell>
          <cell r="D11696" t="str">
            <v>The Iris Network</v>
          </cell>
          <cell r="E11696" t="str">
            <v>ME</v>
          </cell>
          <cell r="F11696" t="str">
            <v>P1</v>
          </cell>
          <cell r="G11696" t="str">
            <v>SMALL</v>
          </cell>
          <cell r="H11696" t="str">
            <v>IV</v>
          </cell>
          <cell r="I11696" t="str">
            <v>0032720 - HEALEY &amp; ASSOCIATES INC</v>
          </cell>
        </row>
        <row r="11697">
          <cell r="A11697" t="str">
            <v>C64612IA</v>
          </cell>
          <cell r="B11697">
            <v>42185</v>
          </cell>
          <cell r="C11697" t="str">
            <v>C64612</v>
          </cell>
          <cell r="D11697" t="str">
            <v>Pioneer Charter School of Science</v>
          </cell>
          <cell r="E11697" t="str">
            <v>MA</v>
          </cell>
          <cell r="F11697" t="str">
            <v>P1</v>
          </cell>
          <cell r="G11697" t="str">
            <v>CRC</v>
          </cell>
          <cell r="H11697" t="str">
            <v>IA</v>
          </cell>
          <cell r="I11697" t="str">
            <v>0032959 - HRK BROKERAGE SERVICES LLC</v>
          </cell>
        </row>
        <row r="11698">
          <cell r="A11698" t="str">
            <v>C64612IH</v>
          </cell>
          <cell r="B11698">
            <v>42185</v>
          </cell>
          <cell r="C11698" t="str">
            <v>C64612</v>
          </cell>
          <cell r="D11698" t="str">
            <v>Pioneer Charter School of Science</v>
          </cell>
          <cell r="E11698" t="str">
            <v>MA</v>
          </cell>
          <cell r="F11698" t="str">
            <v>P1</v>
          </cell>
          <cell r="G11698" t="str">
            <v>CRC</v>
          </cell>
          <cell r="H11698" t="str">
            <v>IH</v>
          </cell>
          <cell r="I11698" t="str">
            <v>0032959 - HRK BROKERAGE SERVICES LLC</v>
          </cell>
        </row>
        <row r="11699">
          <cell r="A11699" t="str">
            <v>C64613JM</v>
          </cell>
          <cell r="B11699">
            <v>42185</v>
          </cell>
          <cell r="C11699" t="str">
            <v>C64613</v>
          </cell>
          <cell r="D11699" t="str">
            <v>Perillo Marble Tile &amp; Granite LLC</v>
          </cell>
          <cell r="E11699" t="str">
            <v>NH</v>
          </cell>
          <cell r="F11699" t="str">
            <v>P1</v>
          </cell>
          <cell r="G11699" t="str">
            <v>SMALL</v>
          </cell>
          <cell r="H11699" t="str">
            <v>JM</v>
          </cell>
          <cell r="I11699" t="str">
            <v>0032721 - SPURLING INSURANCE &amp; FINANCIAL SERVICES</v>
          </cell>
        </row>
        <row r="11700">
          <cell r="A11700" t="str">
            <v>C64614IH</v>
          </cell>
          <cell r="B11700">
            <v>42185</v>
          </cell>
          <cell r="C11700" t="str">
            <v>C64614</v>
          </cell>
          <cell r="D11700" t="str">
            <v>Red's Eats Inc</v>
          </cell>
          <cell r="E11700" t="str">
            <v>ME</v>
          </cell>
          <cell r="F11700" t="str">
            <v>P1</v>
          </cell>
          <cell r="G11700" t="str">
            <v>SMALL</v>
          </cell>
          <cell r="H11700" t="str">
            <v>IH</v>
          </cell>
          <cell r="I11700" t="str">
            <v>0032754 - NORTHERN BENEFITS OF MAINE LLC</v>
          </cell>
        </row>
        <row r="11701">
          <cell r="A11701" t="str">
            <v>C64615PO</v>
          </cell>
          <cell r="B11701">
            <v>42185</v>
          </cell>
          <cell r="C11701" t="str">
            <v>C64615</v>
          </cell>
          <cell r="D11701" t="str">
            <v>Fryeburg Water Company</v>
          </cell>
          <cell r="E11701" t="str">
            <v>ME</v>
          </cell>
          <cell r="F11701" t="str">
            <v>P1</v>
          </cell>
          <cell r="G11701" t="str">
            <v>SMALL</v>
          </cell>
          <cell r="H11701" t="str">
            <v>PO</v>
          </cell>
          <cell r="I11701" t="str">
            <v>0032646 - BUSINESS INSURANCE AGENCY</v>
          </cell>
        </row>
        <row r="11702">
          <cell r="A11702" t="str">
            <v>C64619JM</v>
          </cell>
          <cell r="B11702">
            <v>42185</v>
          </cell>
          <cell r="C11702" t="str">
            <v>C64619</v>
          </cell>
          <cell r="D11702" t="str">
            <v>CATCH</v>
          </cell>
          <cell r="E11702" t="str">
            <v>NH</v>
          </cell>
          <cell r="F11702" t="str">
            <v>P1</v>
          </cell>
          <cell r="G11702" t="str">
            <v>SMALL</v>
          </cell>
          <cell r="H11702" t="str">
            <v>JM</v>
          </cell>
          <cell r="I11702" t="str">
            <v>0032736 - NEW ENGLAND EMPLOYEE BENEFITS COUNCIL</v>
          </cell>
        </row>
        <row r="11703">
          <cell r="A11703" t="str">
            <v>C64621JM</v>
          </cell>
          <cell r="B11703">
            <v>42185</v>
          </cell>
          <cell r="C11703" t="str">
            <v>C64621</v>
          </cell>
          <cell r="D11703" t="str">
            <v>DHT Restaurant Group Inc</v>
          </cell>
          <cell r="E11703" t="str">
            <v>NH</v>
          </cell>
          <cell r="F11703" t="str">
            <v>P1</v>
          </cell>
          <cell r="G11703" t="str">
            <v>SMALL</v>
          </cell>
          <cell r="H11703" t="str">
            <v>JM</v>
          </cell>
          <cell r="I11703" t="str">
            <v>0032776 - GRANITE GROUP BENEFITS LLC</v>
          </cell>
        </row>
        <row r="11704">
          <cell r="A11704" t="str">
            <v>C64622IH</v>
          </cell>
          <cell r="B11704">
            <v>42185</v>
          </cell>
          <cell r="C11704" t="str">
            <v>C64622</v>
          </cell>
          <cell r="D11704" t="str">
            <v>Artisan Building Group</v>
          </cell>
          <cell r="E11704" t="str">
            <v>MA</v>
          </cell>
          <cell r="F11704" t="str">
            <v>P1</v>
          </cell>
          <cell r="G11704" t="str">
            <v>SMALL</v>
          </cell>
          <cell r="H11704" t="str">
            <v>IH</v>
          </cell>
          <cell r="I11704" t="str">
            <v>0032690 - PROCTOR &amp; CO INSURANCE AGENCY INC</v>
          </cell>
        </row>
        <row r="11705">
          <cell r="A11705" t="str">
            <v>C64624JM</v>
          </cell>
          <cell r="B11705">
            <v>42185</v>
          </cell>
          <cell r="C11705" t="str">
            <v>C64624</v>
          </cell>
          <cell r="D11705" t="str">
            <v>MacLean Precision Machine Company Inc</v>
          </cell>
          <cell r="E11705" t="str">
            <v>NH</v>
          </cell>
          <cell r="F11705" t="str">
            <v>P1</v>
          </cell>
          <cell r="G11705" t="str">
            <v>SMALL</v>
          </cell>
          <cell r="H11705" t="str">
            <v>JM</v>
          </cell>
          <cell r="I11705" t="str">
            <v>0032762 - PELLETIER, PETER A</v>
          </cell>
        </row>
        <row r="11706">
          <cell r="A11706" t="str">
            <v>C64625IH</v>
          </cell>
          <cell r="B11706">
            <v>42185</v>
          </cell>
          <cell r="C11706" t="str">
            <v>C64625</v>
          </cell>
          <cell r="D11706" t="str">
            <v>Alden &amp; Harlow</v>
          </cell>
          <cell r="E11706" t="str">
            <v>MA</v>
          </cell>
          <cell r="F11706" t="str">
            <v>P1</v>
          </cell>
          <cell r="G11706" t="str">
            <v>SMALL</v>
          </cell>
          <cell r="H11706" t="str">
            <v>IH</v>
          </cell>
          <cell r="I11706" t="str">
            <v>0032849 - INSIGHT INSURANCE AGENCY LLC</v>
          </cell>
        </row>
        <row r="11707">
          <cell r="A11707" t="str">
            <v>C64626IV</v>
          </cell>
          <cell r="B11707">
            <v>42185</v>
          </cell>
          <cell r="C11707" t="str">
            <v>C64626</v>
          </cell>
          <cell r="D11707" t="str">
            <v>Augusta Pulmonary Medicine PA</v>
          </cell>
          <cell r="E11707" t="str">
            <v>ME</v>
          </cell>
          <cell r="F11707" t="str">
            <v>P1</v>
          </cell>
          <cell r="G11707" t="str">
            <v>SMALL</v>
          </cell>
          <cell r="H11707" t="str">
            <v>IV</v>
          </cell>
          <cell r="I11707" t="str">
            <v>0032742 - HEALEY &amp; ASSOCIATES INC</v>
          </cell>
        </row>
        <row r="11708">
          <cell r="A11708" t="str">
            <v>C64627PO</v>
          </cell>
          <cell r="B11708">
            <v>42185</v>
          </cell>
          <cell r="C11708" t="str">
            <v>C64627</v>
          </cell>
          <cell r="D11708" t="str">
            <v>Bruzgo &amp; Kremer LLC</v>
          </cell>
          <cell r="E11708" t="str">
            <v>ME</v>
          </cell>
          <cell r="F11708" t="str">
            <v>P1</v>
          </cell>
          <cell r="G11708" t="str">
            <v>SMALL</v>
          </cell>
          <cell r="H11708" t="str">
            <v>PO</v>
          </cell>
          <cell r="I11708" t="str">
            <v>0032769 - B &amp; B HOLDINGS INC</v>
          </cell>
        </row>
        <row r="11709">
          <cell r="A11709" t="str">
            <v>C64628IH</v>
          </cell>
          <cell r="B11709">
            <v>42185</v>
          </cell>
          <cell r="C11709" t="str">
            <v>C64628</v>
          </cell>
          <cell r="D11709" t="str">
            <v>Pictor Enterprises IV Inc</v>
          </cell>
          <cell r="E11709" t="str">
            <v>ME</v>
          </cell>
          <cell r="F11709" t="str">
            <v>P1</v>
          </cell>
          <cell r="G11709" t="str">
            <v>CRC</v>
          </cell>
          <cell r="H11709" t="str">
            <v>IH</v>
          </cell>
          <cell r="I11709" t="str">
            <v>0032674 - PAQUIN &amp; CARROLL LLC</v>
          </cell>
        </row>
        <row r="11710">
          <cell r="A11710" t="str">
            <v>C64628JH</v>
          </cell>
          <cell r="B11710">
            <v>42185</v>
          </cell>
          <cell r="C11710" t="str">
            <v>C64628</v>
          </cell>
          <cell r="D11710" t="str">
            <v>Pictor Enterprises IV Inc</v>
          </cell>
          <cell r="E11710" t="str">
            <v>ME</v>
          </cell>
          <cell r="F11710" t="str">
            <v>P1</v>
          </cell>
          <cell r="G11710" t="str">
            <v>CRC</v>
          </cell>
          <cell r="H11710" t="str">
            <v>JH</v>
          </cell>
          <cell r="I11710" t="str">
            <v>0032674 - PAQUIN &amp; CARROLL LLC</v>
          </cell>
        </row>
        <row r="11711">
          <cell r="A11711" t="str">
            <v>C64628PO</v>
          </cell>
          <cell r="B11711">
            <v>42185</v>
          </cell>
          <cell r="C11711" t="str">
            <v>C64628</v>
          </cell>
          <cell r="D11711" t="str">
            <v>Pictor Enterprises IV Inc</v>
          </cell>
          <cell r="E11711" t="str">
            <v>ME</v>
          </cell>
          <cell r="F11711" t="str">
            <v>P1</v>
          </cell>
          <cell r="G11711" t="str">
            <v>CRC</v>
          </cell>
          <cell r="H11711" t="str">
            <v>PO</v>
          </cell>
          <cell r="I11711" t="str">
            <v>0032674 - PAQUIN &amp; CARROLL LLC</v>
          </cell>
        </row>
        <row r="11712">
          <cell r="A11712" t="str">
            <v>C64632PO</v>
          </cell>
          <cell r="B11712">
            <v>42185</v>
          </cell>
          <cell r="C11712" t="str">
            <v>C64632</v>
          </cell>
          <cell r="D11712" t="str">
            <v>Verrill Investment Group LLC</v>
          </cell>
          <cell r="E11712" t="str">
            <v>ME</v>
          </cell>
          <cell r="F11712" t="str">
            <v>P1</v>
          </cell>
          <cell r="G11712" t="str">
            <v>SMALL</v>
          </cell>
          <cell r="H11712" t="str">
            <v>PO</v>
          </cell>
          <cell r="I11712" t="str">
            <v>0032652 - BUSINESS INSURANCE AGENCY</v>
          </cell>
        </row>
        <row r="11713">
          <cell r="A11713" t="str">
            <v>C64633JM</v>
          </cell>
          <cell r="B11713">
            <v>42185</v>
          </cell>
          <cell r="C11713" t="str">
            <v>C64633</v>
          </cell>
          <cell r="D11713" t="str">
            <v>Cinnamon Rainbows Surf Company</v>
          </cell>
          <cell r="E11713" t="str">
            <v>NH</v>
          </cell>
          <cell r="F11713" t="str">
            <v>P1</v>
          </cell>
          <cell r="G11713" t="str">
            <v>SMALL</v>
          </cell>
          <cell r="H11713" t="str">
            <v>JM</v>
          </cell>
          <cell r="I11713" t="str">
            <v>0033216 - SBIA STRATEGIC BENEFIT &amp;</v>
          </cell>
        </row>
        <row r="11714">
          <cell r="A11714" t="str">
            <v>C64634JM</v>
          </cell>
          <cell r="B11714">
            <v>42185</v>
          </cell>
          <cell r="C11714" t="str">
            <v>C64634</v>
          </cell>
          <cell r="D11714" t="str">
            <v>Metro Walls Inc</v>
          </cell>
          <cell r="E11714" t="str">
            <v>NH</v>
          </cell>
          <cell r="F11714" t="str">
            <v>P1</v>
          </cell>
          <cell r="G11714" t="str">
            <v>CRC</v>
          </cell>
          <cell r="H11714" t="str">
            <v>JM</v>
          </cell>
          <cell r="I11714" t="str">
            <v>0033164 - ROWLEY AGENCY INC</v>
          </cell>
        </row>
        <row r="11715">
          <cell r="A11715" t="str">
            <v>C64635JM</v>
          </cell>
          <cell r="B11715">
            <v>42185</v>
          </cell>
          <cell r="C11715" t="str">
            <v>C64635</v>
          </cell>
          <cell r="D11715" t="str">
            <v>SBIA-Strategic Benefit &amp; Insurance Advisors LLC</v>
          </cell>
          <cell r="E11715" t="str">
            <v>NH</v>
          </cell>
          <cell r="F11715" t="str">
            <v>P1</v>
          </cell>
          <cell r="G11715" t="str">
            <v>SMALL</v>
          </cell>
          <cell r="H11715" t="str">
            <v>JM</v>
          </cell>
          <cell r="I11715" t="str">
            <v>0033218 - SBIA STRATEGIC BENEFIT &amp;</v>
          </cell>
        </row>
        <row r="11716">
          <cell r="A11716" t="str">
            <v>C64636JM</v>
          </cell>
          <cell r="B11716">
            <v>42185</v>
          </cell>
          <cell r="C11716" t="str">
            <v>C64636</v>
          </cell>
          <cell r="D11716" t="str">
            <v>Granite State Plastics</v>
          </cell>
          <cell r="E11716" t="str">
            <v>NH</v>
          </cell>
          <cell r="F11716" t="str">
            <v>P1</v>
          </cell>
          <cell r="G11716" t="str">
            <v>SMALL</v>
          </cell>
          <cell r="H11716" t="str">
            <v>JM</v>
          </cell>
          <cell r="I11716" t="str">
            <v>0032684 - CLARK &amp; LAVEY</v>
          </cell>
        </row>
        <row r="11717">
          <cell r="A11717" t="str">
            <v>C64637JR</v>
          </cell>
          <cell r="B11717">
            <v>42185</v>
          </cell>
          <cell r="C11717" t="str">
            <v>C64637</v>
          </cell>
          <cell r="D11717" t="str">
            <v>Colonial Rental Management</v>
          </cell>
          <cell r="E11717" t="str">
            <v>NH</v>
          </cell>
          <cell r="F11717" t="str">
            <v>P1</v>
          </cell>
          <cell r="G11717" t="str">
            <v>SMALL</v>
          </cell>
          <cell r="H11717" t="str">
            <v>JR</v>
          </cell>
          <cell r="I11717" t="str">
            <v>0032661 - CLARK-MORTENSON AGENCY INC</v>
          </cell>
        </row>
        <row r="11718">
          <cell r="A11718" t="str">
            <v>C64638JM</v>
          </cell>
          <cell r="B11718">
            <v>42185</v>
          </cell>
          <cell r="C11718" t="str">
            <v>C64638</v>
          </cell>
          <cell r="D11718" t="str">
            <v>Carters European Auto Repair LLC</v>
          </cell>
          <cell r="E11718" t="str">
            <v>NH</v>
          </cell>
          <cell r="F11718" t="str">
            <v>P1</v>
          </cell>
          <cell r="G11718" t="str">
            <v>SMALL</v>
          </cell>
          <cell r="H11718" t="str">
            <v>JM</v>
          </cell>
          <cell r="I11718" t="str">
            <v>0032761 - GRANITE GROUP BENEFITS LLC</v>
          </cell>
        </row>
        <row r="11719">
          <cell r="A11719" t="str">
            <v>C64639IH</v>
          </cell>
          <cell r="B11719">
            <v>42185</v>
          </cell>
          <cell r="C11719" t="str">
            <v>C64639</v>
          </cell>
          <cell r="D11719" t="str">
            <v>Third EMP Holdings</v>
          </cell>
          <cell r="E11719" t="str">
            <v>ME</v>
          </cell>
          <cell r="F11719" t="str">
            <v>P1</v>
          </cell>
          <cell r="G11719" t="str">
            <v>SMALL</v>
          </cell>
          <cell r="H11719" t="str">
            <v>IH</v>
          </cell>
          <cell r="I11719" t="str">
            <v>0032696 - CLARK INSURANCE</v>
          </cell>
        </row>
        <row r="11720">
          <cell r="A11720" t="str">
            <v>C64639PO</v>
          </cell>
          <cell r="B11720">
            <v>42185</v>
          </cell>
          <cell r="C11720" t="str">
            <v>C64639</v>
          </cell>
          <cell r="D11720" t="str">
            <v>Third EMP Holdings</v>
          </cell>
          <cell r="E11720" t="str">
            <v>ME</v>
          </cell>
          <cell r="F11720" t="str">
            <v>P1</v>
          </cell>
          <cell r="G11720" t="str">
            <v>SMALL</v>
          </cell>
          <cell r="H11720" t="str">
            <v>PO</v>
          </cell>
          <cell r="I11720" t="str">
            <v>0032696 - CLARK INSURANCE</v>
          </cell>
        </row>
        <row r="11721">
          <cell r="A11721" t="str">
            <v>C64640JH</v>
          </cell>
          <cell r="B11721">
            <v>42185</v>
          </cell>
          <cell r="C11721" t="str">
            <v>C64640</v>
          </cell>
          <cell r="D11721" t="str">
            <v>Key Heating &amp; Air Conditioning Inc</v>
          </cell>
          <cell r="E11721" t="str">
            <v>NH</v>
          </cell>
          <cell r="F11721" t="str">
            <v>P1</v>
          </cell>
          <cell r="G11721" t="str">
            <v>SMALL</v>
          </cell>
          <cell r="H11721" t="str">
            <v>JH</v>
          </cell>
          <cell r="I11721" t="str">
            <v>0032695 - CGI EMPLOYEE BENEFITS GROUP</v>
          </cell>
        </row>
        <row r="11722">
          <cell r="A11722" t="str">
            <v>C64640JS</v>
          </cell>
          <cell r="B11722">
            <v>42185</v>
          </cell>
          <cell r="C11722" t="str">
            <v>C64640</v>
          </cell>
          <cell r="D11722" t="str">
            <v>Key Heating &amp; Air Conditioning Inc</v>
          </cell>
          <cell r="E11722" t="str">
            <v>NH</v>
          </cell>
          <cell r="F11722" t="str">
            <v>P1</v>
          </cell>
          <cell r="G11722" t="str">
            <v>SMALL</v>
          </cell>
          <cell r="H11722" t="str">
            <v>JS</v>
          </cell>
          <cell r="I11722" t="str">
            <v>0032695 - CGI EMPLOYEE BENEFITS GROUP</v>
          </cell>
        </row>
        <row r="11723">
          <cell r="A11723" t="str">
            <v>C64641IH</v>
          </cell>
          <cell r="B11723">
            <v>42185</v>
          </cell>
          <cell r="C11723" t="str">
            <v>C64641</v>
          </cell>
          <cell r="D11723" t="str">
            <v>Worcester County Airfreight</v>
          </cell>
          <cell r="E11723" t="str">
            <v>MA</v>
          </cell>
          <cell r="F11723" t="str">
            <v>P1</v>
          </cell>
          <cell r="G11723" t="str">
            <v>SMALL</v>
          </cell>
          <cell r="H11723" t="str">
            <v>IH</v>
          </cell>
          <cell r="I11723" t="str">
            <v>0032634 - EASTERN BENEFITS GROUP</v>
          </cell>
        </row>
        <row r="11724">
          <cell r="A11724" t="str">
            <v>C64647JR</v>
          </cell>
          <cell r="B11724">
            <v>42185</v>
          </cell>
          <cell r="C11724" t="str">
            <v>C64647</v>
          </cell>
          <cell r="D11724" t="str">
            <v>Olive Kids Direct LLC</v>
          </cell>
          <cell r="E11724" t="str">
            <v>NH</v>
          </cell>
          <cell r="F11724" t="str">
            <v>P1</v>
          </cell>
          <cell r="G11724" t="str">
            <v>SMALL</v>
          </cell>
          <cell r="H11724" t="str">
            <v>JR</v>
          </cell>
          <cell r="I11724" t="str">
            <v>0032663 - CLARK-MORTENSON AGENCY INC</v>
          </cell>
        </row>
        <row r="11725">
          <cell r="A11725" t="str">
            <v>C64649IA</v>
          </cell>
          <cell r="B11725">
            <v>42185</v>
          </cell>
          <cell r="C11725" t="str">
            <v>C64649</v>
          </cell>
          <cell r="D11725" t="str">
            <v>Curadel LLC</v>
          </cell>
          <cell r="E11725" t="str">
            <v>MA</v>
          </cell>
          <cell r="F11725" t="str">
            <v>P1</v>
          </cell>
          <cell r="G11725" t="str">
            <v>SMALL</v>
          </cell>
          <cell r="H11725" t="str">
            <v>IA</v>
          </cell>
          <cell r="I11725" t="str">
            <v>0032675 - PAYCHEX AGENCY INC</v>
          </cell>
        </row>
        <row r="11726">
          <cell r="A11726" t="str">
            <v>C64650JM</v>
          </cell>
          <cell r="B11726">
            <v>42185</v>
          </cell>
          <cell r="C11726" t="str">
            <v>C64650</v>
          </cell>
          <cell r="D11726" t="str">
            <v>Computer Security Products</v>
          </cell>
          <cell r="E11726" t="str">
            <v>NH</v>
          </cell>
          <cell r="F11726" t="str">
            <v>P1</v>
          </cell>
          <cell r="G11726" t="str">
            <v>SMALL</v>
          </cell>
          <cell r="H11726" t="str">
            <v>JM</v>
          </cell>
          <cell r="I11726" t="str">
            <v>0032975 - LAVINE, MARK R</v>
          </cell>
        </row>
        <row r="11727">
          <cell r="A11727" t="str">
            <v>C64653PO</v>
          </cell>
          <cell r="B11727">
            <v>42185</v>
          </cell>
          <cell r="C11727" t="str">
            <v>C64653</v>
          </cell>
          <cell r="D11727" t="str">
            <v>Samuel M Hirsh &amp; Associates Ltd</v>
          </cell>
          <cell r="E11727" t="str">
            <v>ME</v>
          </cell>
          <cell r="F11727" t="str">
            <v>P1</v>
          </cell>
          <cell r="G11727" t="str">
            <v>SMALL</v>
          </cell>
          <cell r="H11727" t="str">
            <v>PO</v>
          </cell>
          <cell r="I11727" t="str">
            <v>0032901 - LMR INSURANCE INC</v>
          </cell>
        </row>
        <row r="11728">
          <cell r="A11728" t="str">
            <v>C64654IH</v>
          </cell>
          <cell r="B11728">
            <v>42185</v>
          </cell>
          <cell r="C11728" t="str">
            <v>C64654</v>
          </cell>
          <cell r="D11728" t="str">
            <v>Yvon Paquet &amp; Son Drywall</v>
          </cell>
          <cell r="E11728" t="str">
            <v>ME</v>
          </cell>
          <cell r="F11728" t="str">
            <v>P1</v>
          </cell>
          <cell r="G11728" t="str">
            <v>SMALL</v>
          </cell>
          <cell r="H11728" t="str">
            <v>IH</v>
          </cell>
          <cell r="I11728" t="str">
            <v>0032986 - PAQUIN &amp; CARROLL LLC</v>
          </cell>
        </row>
        <row r="11729">
          <cell r="A11729" t="str">
            <v>C64655JH</v>
          </cell>
          <cell r="B11729">
            <v>42185</v>
          </cell>
          <cell r="C11729" t="str">
            <v>C64655</v>
          </cell>
          <cell r="D11729" t="str">
            <v>The Philip H Mathewson Companies Inc</v>
          </cell>
          <cell r="E11729" t="str">
            <v>NH</v>
          </cell>
          <cell r="F11729" t="str">
            <v>P1</v>
          </cell>
          <cell r="G11729" t="str">
            <v>SMALL</v>
          </cell>
          <cell r="H11729" t="str">
            <v>JH</v>
          </cell>
          <cell r="I11729" t="str">
            <v>0032893 - CROSS INSURANCE - MANCHESTER</v>
          </cell>
        </row>
        <row r="11730">
          <cell r="A11730" t="str">
            <v>C64657JM</v>
          </cell>
          <cell r="B11730">
            <v>42185</v>
          </cell>
          <cell r="C11730" t="str">
            <v>C64657</v>
          </cell>
          <cell r="D11730" t="str">
            <v>Inv3rsion LLC</v>
          </cell>
          <cell r="E11730" t="str">
            <v>NH</v>
          </cell>
          <cell r="F11730" t="str">
            <v>P1</v>
          </cell>
          <cell r="G11730" t="str">
            <v>SMALL</v>
          </cell>
          <cell r="H11730" t="str">
            <v>JM</v>
          </cell>
          <cell r="I11730" t="str">
            <v>0032732 - ROBERT L BROWN INSURANCE INC</v>
          </cell>
        </row>
        <row r="11731">
          <cell r="A11731" t="str">
            <v>C64657JN</v>
          </cell>
          <cell r="B11731">
            <v>42185</v>
          </cell>
          <cell r="C11731" t="str">
            <v>C64657</v>
          </cell>
          <cell r="D11731" t="str">
            <v>Inv3rsion LLC</v>
          </cell>
          <cell r="E11731" t="str">
            <v>NH</v>
          </cell>
          <cell r="F11731" t="str">
            <v>P1</v>
          </cell>
          <cell r="G11731" t="str">
            <v>SMALL</v>
          </cell>
          <cell r="H11731" t="str">
            <v>JN</v>
          </cell>
          <cell r="I11731" t="str">
            <v>0032732 - ROBERT L BROWN INSURANCE INC</v>
          </cell>
        </row>
        <row r="11732">
          <cell r="A11732" t="str">
            <v>C64662JM</v>
          </cell>
          <cell r="B11732">
            <v>42185</v>
          </cell>
          <cell r="C11732" t="str">
            <v>C64662</v>
          </cell>
          <cell r="D11732" t="str">
            <v>Pace Career Academy</v>
          </cell>
          <cell r="E11732" t="str">
            <v>NH</v>
          </cell>
          <cell r="F11732" t="str">
            <v>P1</v>
          </cell>
          <cell r="G11732" t="str">
            <v>SMALL</v>
          </cell>
          <cell r="H11732" t="str">
            <v>JM</v>
          </cell>
          <cell r="I11732" t="str">
            <v>0033027 - TRIVANTUS INC</v>
          </cell>
        </row>
        <row r="11733">
          <cell r="A11733" t="str">
            <v>C64664IV</v>
          </cell>
          <cell r="B11733">
            <v>42185</v>
          </cell>
          <cell r="C11733" t="str">
            <v>C64664</v>
          </cell>
          <cell r="D11733" t="str">
            <v>Efficient Computer Systems LLC</v>
          </cell>
          <cell r="E11733" t="str">
            <v>NH</v>
          </cell>
          <cell r="F11733" t="str">
            <v>P1</v>
          </cell>
          <cell r="G11733" t="str">
            <v>SMALL</v>
          </cell>
          <cell r="H11733" t="str">
            <v>IV</v>
          </cell>
          <cell r="I11733" t="str">
            <v>0032726 - STONEBRIDGE BENEFITS GROUP</v>
          </cell>
        </row>
        <row r="11734">
          <cell r="A11734" t="str">
            <v>C64668IH</v>
          </cell>
          <cell r="B11734">
            <v>42185</v>
          </cell>
          <cell r="C11734" t="str">
            <v>C64668</v>
          </cell>
          <cell r="D11734" t="str">
            <v>Lewis &amp; Leeper PC</v>
          </cell>
          <cell r="E11734" t="str">
            <v>MA</v>
          </cell>
          <cell r="F11734" t="str">
            <v>P1</v>
          </cell>
          <cell r="G11734" t="str">
            <v>SMALL</v>
          </cell>
          <cell r="H11734" t="str">
            <v>IH</v>
          </cell>
          <cell r="I11734" t="str">
            <v>0032639 - PAYCHEX AGENCY INC</v>
          </cell>
        </row>
        <row r="11735">
          <cell r="A11735" t="str">
            <v>C64669JM</v>
          </cell>
          <cell r="B11735">
            <v>42185</v>
          </cell>
          <cell r="C11735" t="str">
            <v>C64669</v>
          </cell>
          <cell r="D11735" t="str">
            <v>Konopka Floor Sanding Inc</v>
          </cell>
          <cell r="E11735" t="str">
            <v>NH</v>
          </cell>
          <cell r="F11735" t="str">
            <v>P1</v>
          </cell>
          <cell r="G11735" t="str">
            <v>SMALL</v>
          </cell>
          <cell r="H11735" t="str">
            <v>JM</v>
          </cell>
          <cell r="I11735" t="str">
            <v>0033019 - ROBERT L BROWN INSURANCE INC</v>
          </cell>
        </row>
        <row r="11736">
          <cell r="A11736" t="str">
            <v>C64670JM</v>
          </cell>
          <cell r="B11736">
            <v>42185</v>
          </cell>
          <cell r="C11736" t="str">
            <v>C64670</v>
          </cell>
          <cell r="D11736" t="str">
            <v>Lumberjack Lumber Inc</v>
          </cell>
          <cell r="E11736" t="str">
            <v>NH</v>
          </cell>
          <cell r="F11736" t="str">
            <v>P1</v>
          </cell>
          <cell r="G11736" t="str">
            <v>SMALL</v>
          </cell>
          <cell r="H11736" t="str">
            <v>JM</v>
          </cell>
          <cell r="I11736" t="str">
            <v>0032877 - CBS INSURANCE INC</v>
          </cell>
        </row>
        <row r="11737">
          <cell r="A11737" t="str">
            <v>C64672JM</v>
          </cell>
          <cell r="B11737">
            <v>42185</v>
          </cell>
          <cell r="C11737" t="str">
            <v>C64672</v>
          </cell>
          <cell r="D11737" t="str">
            <v>Superior Novelty Equipment</v>
          </cell>
          <cell r="E11737" t="str">
            <v>NH</v>
          </cell>
          <cell r="F11737" t="str">
            <v>P1</v>
          </cell>
          <cell r="G11737" t="str">
            <v>SMALL</v>
          </cell>
          <cell r="H11737" t="str">
            <v>JM</v>
          </cell>
          <cell r="I11737" t="str">
            <v>0032668 - DAVIS TOWLE MORRILL &amp; EVERETT INC</v>
          </cell>
        </row>
        <row r="11738">
          <cell r="A11738" t="str">
            <v>C64674JM</v>
          </cell>
          <cell r="B11738">
            <v>42185</v>
          </cell>
          <cell r="C11738" t="str">
            <v>C64674</v>
          </cell>
          <cell r="D11738" t="str">
            <v>ProTracker Software Inc</v>
          </cell>
          <cell r="E11738" t="str">
            <v>NH</v>
          </cell>
          <cell r="F11738" t="str">
            <v>P1</v>
          </cell>
          <cell r="G11738" t="str">
            <v>SMALL</v>
          </cell>
          <cell r="H11738" t="str">
            <v>JM</v>
          </cell>
          <cell r="I11738" t="str">
            <v>0032916 - CONSOLES, NICHOLAS S</v>
          </cell>
        </row>
        <row r="11739">
          <cell r="A11739" t="str">
            <v>C64675IV</v>
          </cell>
          <cell r="B11739">
            <v>42185</v>
          </cell>
          <cell r="C11739" t="str">
            <v>C64675</v>
          </cell>
          <cell r="D11739" t="str">
            <v>Simensky Engstrom &amp; Associates</v>
          </cell>
          <cell r="E11739" t="str">
            <v>ME</v>
          </cell>
          <cell r="F11739" t="str">
            <v>P1</v>
          </cell>
          <cell r="G11739" t="str">
            <v>SMALL</v>
          </cell>
          <cell r="H11739" t="str">
            <v>IV</v>
          </cell>
          <cell r="I11739" t="str">
            <v>0032951 - PAQUIN &amp; CARROLL LLC</v>
          </cell>
        </row>
        <row r="11740">
          <cell r="A11740" t="str">
            <v>C64675PO</v>
          </cell>
          <cell r="B11740">
            <v>42185</v>
          </cell>
          <cell r="C11740" t="str">
            <v>C64675</v>
          </cell>
          <cell r="D11740" t="str">
            <v>Simensky Engstrom &amp; Associates</v>
          </cell>
          <cell r="E11740" t="str">
            <v>ME</v>
          </cell>
          <cell r="F11740" t="str">
            <v>P1</v>
          </cell>
          <cell r="G11740" t="str">
            <v>SMALL</v>
          </cell>
          <cell r="H11740" t="str">
            <v>PO</v>
          </cell>
          <cell r="I11740" t="str">
            <v>0032951 - PAQUIN &amp; CARROLL LLC</v>
          </cell>
        </row>
        <row r="11741">
          <cell r="A11741" t="str">
            <v>C64676IV</v>
          </cell>
          <cell r="B11741">
            <v>42185</v>
          </cell>
          <cell r="C11741" t="str">
            <v>C64676</v>
          </cell>
          <cell r="D11741" t="str">
            <v>Mook Sea Farm Inc</v>
          </cell>
          <cell r="E11741" t="str">
            <v>ME</v>
          </cell>
          <cell r="F11741" t="str">
            <v>P1</v>
          </cell>
          <cell r="G11741" t="str">
            <v>SMALL</v>
          </cell>
          <cell r="H11741" t="str">
            <v>IV</v>
          </cell>
          <cell r="I11741" t="str">
            <v>0032911 - CHENEY INSURANCE AGENCY</v>
          </cell>
        </row>
        <row r="11742">
          <cell r="A11742" t="str">
            <v>C64678JM</v>
          </cell>
          <cell r="B11742">
            <v>42185</v>
          </cell>
          <cell r="C11742" t="str">
            <v>C64678</v>
          </cell>
          <cell r="D11742" t="str">
            <v>Complete AV LLC</v>
          </cell>
          <cell r="E11742" t="str">
            <v>NH</v>
          </cell>
          <cell r="F11742" t="str">
            <v>P1</v>
          </cell>
          <cell r="G11742" t="str">
            <v>SMALL</v>
          </cell>
          <cell r="H11742" t="str">
            <v>JM</v>
          </cell>
          <cell r="I11742" t="str">
            <v>0032985 - LANDMARK BENEFITS INC</v>
          </cell>
        </row>
        <row r="11743">
          <cell r="A11743" t="str">
            <v>C64680JM</v>
          </cell>
          <cell r="B11743">
            <v>42185</v>
          </cell>
          <cell r="C11743" t="str">
            <v>C64680</v>
          </cell>
          <cell r="D11743" t="str">
            <v>Red Roof Inn</v>
          </cell>
          <cell r="E11743" t="str">
            <v>NH</v>
          </cell>
          <cell r="F11743" t="str">
            <v>P1</v>
          </cell>
          <cell r="G11743" t="str">
            <v>SMALL</v>
          </cell>
          <cell r="H11743" t="str">
            <v>JM</v>
          </cell>
          <cell r="I11743" t="str">
            <v>0033011 - NEW ENGLAND EMPLOYEE BENEFITS COUNCIL</v>
          </cell>
        </row>
        <row r="11744">
          <cell r="A11744" t="str">
            <v>C64680MI</v>
          </cell>
          <cell r="B11744">
            <v>42185</v>
          </cell>
          <cell r="C11744" t="str">
            <v>C64680</v>
          </cell>
          <cell r="D11744" t="str">
            <v>Red Roof Inn</v>
          </cell>
          <cell r="E11744" t="str">
            <v>NH</v>
          </cell>
          <cell r="F11744" t="str">
            <v>P1</v>
          </cell>
          <cell r="G11744" t="str">
            <v>MCARE</v>
          </cell>
          <cell r="H11744" t="str">
            <v>MI</v>
          </cell>
          <cell r="I11744" t="str">
            <v>0033011 - NEW ENGLAND EMPLOYEE BENEFITS COUNCIL</v>
          </cell>
        </row>
        <row r="11745">
          <cell r="A11745" t="str">
            <v>C64684IH</v>
          </cell>
          <cell r="B11745">
            <v>42185</v>
          </cell>
          <cell r="C11745" t="str">
            <v>C64684</v>
          </cell>
          <cell r="D11745" t="str">
            <v>Christy W Savas DDS PC</v>
          </cell>
          <cell r="E11745" t="str">
            <v>MA</v>
          </cell>
          <cell r="F11745" t="str">
            <v>P1</v>
          </cell>
          <cell r="G11745" t="str">
            <v>SMALL</v>
          </cell>
          <cell r="H11745" t="str">
            <v>IH</v>
          </cell>
          <cell r="I11745" t="str">
            <v>0032657 - HERLIHY, BRENDAN C</v>
          </cell>
        </row>
        <row r="11746">
          <cell r="A11746" t="str">
            <v>C64687IH</v>
          </cell>
          <cell r="B11746">
            <v>42185</v>
          </cell>
          <cell r="C11746" t="str">
            <v>C64687</v>
          </cell>
          <cell r="D11746" t="str">
            <v>Commonwealth Dental Group</v>
          </cell>
          <cell r="E11746" t="str">
            <v>MA</v>
          </cell>
          <cell r="F11746" t="str">
            <v>P1</v>
          </cell>
          <cell r="G11746" t="str">
            <v>SMALL</v>
          </cell>
          <cell r="H11746" t="str">
            <v>IH</v>
          </cell>
          <cell r="I11746" t="str">
            <v>0032667 - SMALL BUSINESS INSURANCE AGENCY INC</v>
          </cell>
        </row>
        <row r="11747">
          <cell r="A11747" t="str">
            <v>C64688JM</v>
          </cell>
          <cell r="B11747">
            <v>42185</v>
          </cell>
          <cell r="C11747" t="str">
            <v>C64688</v>
          </cell>
          <cell r="D11747" t="str">
            <v>M2 Service Group</v>
          </cell>
          <cell r="E11747" t="str">
            <v>NH</v>
          </cell>
          <cell r="F11747" t="str">
            <v>P1</v>
          </cell>
          <cell r="G11747" t="str">
            <v>SMALL</v>
          </cell>
          <cell r="H11747" t="str">
            <v>JM</v>
          </cell>
          <cell r="I11747" t="str">
            <v>0032748 - JACOBSOHN, MARK S</v>
          </cell>
        </row>
        <row r="11748">
          <cell r="A11748" t="str">
            <v>C64688JN</v>
          </cell>
          <cell r="B11748">
            <v>42185</v>
          </cell>
          <cell r="C11748" t="str">
            <v>C64688</v>
          </cell>
          <cell r="D11748" t="str">
            <v>M2 Service Group</v>
          </cell>
          <cell r="E11748" t="str">
            <v>NH</v>
          </cell>
          <cell r="F11748" t="str">
            <v>P1</v>
          </cell>
          <cell r="G11748" t="str">
            <v>SMALL</v>
          </cell>
          <cell r="H11748" t="str">
            <v>JN</v>
          </cell>
          <cell r="I11748" t="str">
            <v>0032748 - JACOBSOHN, MARK S</v>
          </cell>
        </row>
        <row r="11749">
          <cell r="A11749" t="str">
            <v>C64690JM</v>
          </cell>
          <cell r="B11749">
            <v>42185</v>
          </cell>
          <cell r="C11749" t="str">
            <v>C64690</v>
          </cell>
          <cell r="D11749" t="str">
            <v>Austin Medical Products Inc</v>
          </cell>
          <cell r="E11749" t="str">
            <v>NH</v>
          </cell>
          <cell r="F11749" t="str">
            <v>P1</v>
          </cell>
          <cell r="G11749" t="str">
            <v>SMALL</v>
          </cell>
          <cell r="H11749" t="str">
            <v>JM</v>
          </cell>
          <cell r="I11749" t="str">
            <v>0033588 - CHALMERS FINANCIAL SERVICES LLC</v>
          </cell>
        </row>
        <row r="11750">
          <cell r="A11750" t="str">
            <v>C64691IH</v>
          </cell>
          <cell r="B11750">
            <v>42185</v>
          </cell>
          <cell r="C11750" t="str">
            <v>C64691</v>
          </cell>
          <cell r="D11750" t="str">
            <v>NHIT - Town of Litchfield</v>
          </cell>
          <cell r="E11750" t="str">
            <v>NH</v>
          </cell>
          <cell r="F11750" t="str">
            <v>ASO</v>
          </cell>
          <cell r="G11750" t="str">
            <v>NHIT</v>
          </cell>
          <cell r="H11750" t="str">
            <v>IH</v>
          </cell>
        </row>
        <row r="11751">
          <cell r="A11751" t="str">
            <v>C64691IP</v>
          </cell>
          <cell r="B11751">
            <v>42185</v>
          </cell>
          <cell r="C11751" t="str">
            <v>C64691</v>
          </cell>
          <cell r="D11751" t="str">
            <v>NHIT - Town of Litchfield</v>
          </cell>
          <cell r="E11751" t="str">
            <v>NH</v>
          </cell>
          <cell r="F11751" t="str">
            <v>ASO</v>
          </cell>
          <cell r="G11751" t="str">
            <v>NHIT</v>
          </cell>
          <cell r="H11751" t="str">
            <v>IP</v>
          </cell>
        </row>
        <row r="11752">
          <cell r="A11752" t="str">
            <v>C64691MI</v>
          </cell>
          <cell r="B11752">
            <v>42185</v>
          </cell>
          <cell r="C11752" t="str">
            <v>C64691</v>
          </cell>
          <cell r="D11752" t="str">
            <v>NHIT - Town of Litchfield</v>
          </cell>
          <cell r="E11752" t="str">
            <v>NH</v>
          </cell>
          <cell r="F11752" t="str">
            <v>ASO</v>
          </cell>
          <cell r="G11752" t="str">
            <v>MCARE</v>
          </cell>
          <cell r="H11752" t="str">
            <v>MI</v>
          </cell>
        </row>
        <row r="11753">
          <cell r="A11753" t="str">
            <v>C64693JM</v>
          </cell>
          <cell r="B11753">
            <v>42185</v>
          </cell>
          <cell r="C11753" t="str">
            <v>C64693</v>
          </cell>
          <cell r="D11753" t="str">
            <v>New Horizons for New Hampshire Inc</v>
          </cell>
          <cell r="E11753" t="str">
            <v>NH</v>
          </cell>
          <cell r="F11753" t="str">
            <v>P1</v>
          </cell>
          <cell r="G11753" t="str">
            <v>SMALL</v>
          </cell>
          <cell r="H11753" t="str">
            <v>JM</v>
          </cell>
          <cell r="I11753" t="str">
            <v>0032880 - CROSS INSURANCE - MANCHESTER</v>
          </cell>
        </row>
        <row r="11754">
          <cell r="A11754" t="str">
            <v>C64694JM</v>
          </cell>
          <cell r="B11754">
            <v>42185</v>
          </cell>
          <cell r="C11754" t="str">
            <v>C64694</v>
          </cell>
          <cell r="D11754" t="str">
            <v>The Local Store LLC</v>
          </cell>
          <cell r="E11754" t="str">
            <v>NH</v>
          </cell>
          <cell r="F11754" t="str">
            <v>P1</v>
          </cell>
          <cell r="G11754" t="str">
            <v>SMALL</v>
          </cell>
          <cell r="H11754" t="str">
            <v>JM</v>
          </cell>
          <cell r="I11754" t="str">
            <v>0033182 - NEWCOMBE, JAMES E</v>
          </cell>
        </row>
        <row r="11755">
          <cell r="A11755" t="str">
            <v>C64695JM</v>
          </cell>
          <cell r="B11755">
            <v>42185</v>
          </cell>
          <cell r="C11755" t="str">
            <v>C64695</v>
          </cell>
          <cell r="D11755" t="str">
            <v>McCandless &amp; Nicholson PLLC</v>
          </cell>
          <cell r="E11755" t="str">
            <v>NH</v>
          </cell>
          <cell r="F11755" t="str">
            <v>P1</v>
          </cell>
          <cell r="G11755" t="str">
            <v>SMALL</v>
          </cell>
          <cell r="H11755" t="str">
            <v>JM</v>
          </cell>
          <cell r="I11755" t="str">
            <v>0033026 - NEW ENGLAND EMPLOYEE BENEFITS COUNCIL</v>
          </cell>
        </row>
        <row r="11756">
          <cell r="A11756" t="str">
            <v>C64697IH</v>
          </cell>
          <cell r="B11756">
            <v>42185</v>
          </cell>
          <cell r="C11756" t="str">
            <v>C64697</v>
          </cell>
          <cell r="D11756" t="str">
            <v>Me and Olis Bread LLC</v>
          </cell>
          <cell r="E11756" t="str">
            <v>NH</v>
          </cell>
          <cell r="F11756" t="str">
            <v>P1</v>
          </cell>
          <cell r="G11756" t="str">
            <v>SMALL</v>
          </cell>
          <cell r="H11756" t="str">
            <v>IH</v>
          </cell>
          <cell r="I11756" t="str">
            <v>0033025 - NIBRI BENEFIT SERVICES INC</v>
          </cell>
        </row>
        <row r="11757">
          <cell r="A11757" t="str">
            <v>C64700JM</v>
          </cell>
          <cell r="B11757">
            <v>42185</v>
          </cell>
          <cell r="C11757" t="str">
            <v>C64700</v>
          </cell>
          <cell r="D11757" t="str">
            <v>Houde Electric</v>
          </cell>
          <cell r="E11757" t="str">
            <v>NH</v>
          </cell>
          <cell r="F11757" t="str">
            <v>P1</v>
          </cell>
          <cell r="G11757" t="str">
            <v>SMALL</v>
          </cell>
          <cell r="H11757" t="str">
            <v>JM</v>
          </cell>
          <cell r="I11757" t="str">
            <v>0032989 - SPURLING INSURANCE &amp; FINANCIAL SERVICES</v>
          </cell>
        </row>
        <row r="11758">
          <cell r="A11758" t="str">
            <v>C64703JM</v>
          </cell>
          <cell r="B11758">
            <v>42185</v>
          </cell>
          <cell r="C11758" t="str">
            <v>C64703</v>
          </cell>
          <cell r="D11758" t="str">
            <v>The Flying Butcher LLC</v>
          </cell>
          <cell r="E11758" t="str">
            <v>NH</v>
          </cell>
          <cell r="F11758" t="str">
            <v>P1</v>
          </cell>
          <cell r="G11758" t="str">
            <v>SMALL</v>
          </cell>
          <cell r="H11758" t="str">
            <v>JM</v>
          </cell>
          <cell r="I11758" t="str">
            <v>0033023 - TRUDO, DAVID H</v>
          </cell>
        </row>
        <row r="11759">
          <cell r="A11759" t="str">
            <v>C64704IV</v>
          </cell>
          <cell r="B11759">
            <v>42185</v>
          </cell>
          <cell r="C11759" t="str">
            <v>C64704</v>
          </cell>
          <cell r="D11759" t="str">
            <v>Robert J Perreault DDS PC</v>
          </cell>
          <cell r="E11759" t="str">
            <v>NH</v>
          </cell>
          <cell r="F11759" t="str">
            <v>P1</v>
          </cell>
          <cell r="G11759" t="str">
            <v>SMALL</v>
          </cell>
          <cell r="H11759" t="str">
            <v>IV</v>
          </cell>
          <cell r="I11759" t="str">
            <v>0032898 - AFFORDABLE HEALTH SOLUTIONS</v>
          </cell>
        </row>
        <row r="11760">
          <cell r="A11760" t="str">
            <v>C64706JM</v>
          </cell>
          <cell r="B11760">
            <v>42185</v>
          </cell>
          <cell r="C11760" t="str">
            <v>C64706</v>
          </cell>
          <cell r="D11760" t="str">
            <v>college bound</v>
          </cell>
          <cell r="E11760" t="str">
            <v>NH</v>
          </cell>
          <cell r="F11760" t="str">
            <v>P1</v>
          </cell>
          <cell r="G11760" t="str">
            <v>SMALL</v>
          </cell>
          <cell r="H11760" t="str">
            <v>JM</v>
          </cell>
          <cell r="I11760" t="str">
            <v>0032876 - CGI EMPLOYEE BENEFITS GROUP</v>
          </cell>
        </row>
        <row r="11761">
          <cell r="A11761" t="str">
            <v>C64707JM</v>
          </cell>
          <cell r="B11761">
            <v>42185</v>
          </cell>
          <cell r="C11761" t="str">
            <v>C64707</v>
          </cell>
          <cell r="D11761" t="str">
            <v>Prime Pizza</v>
          </cell>
          <cell r="E11761" t="str">
            <v>NH</v>
          </cell>
          <cell r="F11761" t="str">
            <v>P1</v>
          </cell>
          <cell r="G11761" t="str">
            <v>SMALL</v>
          </cell>
          <cell r="H11761" t="str">
            <v>JM</v>
          </cell>
          <cell r="I11761" t="str">
            <v>0032999 - INSURANCE SOLUTIONS CORPORATION</v>
          </cell>
        </row>
        <row r="11762">
          <cell r="A11762" t="str">
            <v>C64708JM</v>
          </cell>
          <cell r="B11762">
            <v>42185</v>
          </cell>
          <cell r="C11762" t="str">
            <v>C64708</v>
          </cell>
          <cell r="D11762" t="str">
            <v>Plan Tech Inc</v>
          </cell>
          <cell r="E11762" t="str">
            <v>NH</v>
          </cell>
          <cell r="F11762" t="str">
            <v>P1</v>
          </cell>
          <cell r="G11762" t="str">
            <v>SMALL</v>
          </cell>
          <cell r="H11762" t="str">
            <v>JM</v>
          </cell>
          <cell r="I11762" t="str">
            <v>0032867 - CGI EMPLOYEE BENEFITS GROUP</v>
          </cell>
        </row>
        <row r="11763">
          <cell r="A11763" t="str">
            <v>C64709JH</v>
          </cell>
          <cell r="B11763">
            <v>42185</v>
          </cell>
          <cell r="C11763" t="str">
            <v>C64709</v>
          </cell>
          <cell r="D11763" t="str">
            <v>Summit Distributing LLC</v>
          </cell>
          <cell r="E11763" t="str">
            <v>NH</v>
          </cell>
          <cell r="F11763" t="str">
            <v>P1</v>
          </cell>
          <cell r="G11763" t="str">
            <v>SMALL</v>
          </cell>
          <cell r="H11763" t="str">
            <v>JH</v>
          </cell>
          <cell r="I11763" t="str">
            <v>0032920 - CENTURION CORPORATION</v>
          </cell>
        </row>
        <row r="11764">
          <cell r="A11764" t="str">
            <v>C64712JM</v>
          </cell>
          <cell r="B11764">
            <v>42185</v>
          </cell>
          <cell r="C11764" t="str">
            <v>C64712</v>
          </cell>
          <cell r="D11764" t="str">
            <v>Blue Water Mortgage Corporation</v>
          </cell>
          <cell r="E11764" t="str">
            <v>NH</v>
          </cell>
          <cell r="F11764" t="str">
            <v>P1</v>
          </cell>
          <cell r="G11764" t="str">
            <v>SMALL</v>
          </cell>
          <cell r="H11764" t="str">
            <v>JM</v>
          </cell>
          <cell r="I11764" t="str">
            <v>0032913 - CROSS INSURANCE - MANCHESTER</v>
          </cell>
        </row>
        <row r="11765">
          <cell r="A11765" t="str">
            <v>C64713JM</v>
          </cell>
          <cell r="B11765">
            <v>42185</v>
          </cell>
          <cell r="C11765" t="str">
            <v>C64713</v>
          </cell>
          <cell r="D11765" t="str">
            <v>Maverick Integration Corp</v>
          </cell>
          <cell r="E11765" t="str">
            <v>NH</v>
          </cell>
          <cell r="F11765" t="str">
            <v>P1</v>
          </cell>
          <cell r="G11765" t="str">
            <v>SMALL</v>
          </cell>
          <cell r="H11765" t="str">
            <v>JM</v>
          </cell>
          <cell r="I11765" t="str">
            <v>0032950 - ROWLEY AGENCY INC</v>
          </cell>
        </row>
        <row r="11766">
          <cell r="A11766" t="str">
            <v>C64715JA</v>
          </cell>
          <cell r="B11766">
            <v>42185</v>
          </cell>
          <cell r="C11766" t="str">
            <v>C64715</v>
          </cell>
          <cell r="D11766" t="str">
            <v>Chin Management LLC</v>
          </cell>
          <cell r="E11766" t="str">
            <v>MA</v>
          </cell>
          <cell r="F11766" t="str">
            <v>P1</v>
          </cell>
          <cell r="G11766" t="str">
            <v>SMALL</v>
          </cell>
          <cell r="H11766" t="str">
            <v>JA</v>
          </cell>
          <cell r="I11766" t="str">
            <v>0032665 - SMALL BUSINESS INSURANCE AGENCY INC</v>
          </cell>
        </row>
        <row r="11767">
          <cell r="A11767" t="str">
            <v>C64716JM</v>
          </cell>
          <cell r="B11767">
            <v>42185</v>
          </cell>
          <cell r="C11767" t="str">
            <v>C64716</v>
          </cell>
          <cell r="D11767" t="str">
            <v>Dental Health Works of Cheshire County Inc</v>
          </cell>
          <cell r="E11767" t="str">
            <v>NH</v>
          </cell>
          <cell r="F11767" t="str">
            <v>P1</v>
          </cell>
          <cell r="G11767" t="str">
            <v>SMALL</v>
          </cell>
          <cell r="H11767" t="str">
            <v>JM</v>
          </cell>
          <cell r="I11767" t="str">
            <v>0032921 - CAMERON, CHRISTOPHER K</v>
          </cell>
        </row>
        <row r="11768">
          <cell r="A11768" t="str">
            <v>C64717JM</v>
          </cell>
          <cell r="B11768">
            <v>42185</v>
          </cell>
          <cell r="C11768" t="str">
            <v>C64717</v>
          </cell>
          <cell r="D11768" t="str">
            <v>Alan T Seeler Inc</v>
          </cell>
          <cell r="E11768" t="str">
            <v>NH</v>
          </cell>
          <cell r="F11768" t="str">
            <v>P1</v>
          </cell>
          <cell r="G11768" t="str">
            <v>SMALL</v>
          </cell>
          <cell r="H11768" t="str">
            <v>JM</v>
          </cell>
          <cell r="I11768" t="str">
            <v>0032965 - SBIA STRATEGIC BENEFIT &amp;</v>
          </cell>
        </row>
        <row r="11769">
          <cell r="A11769" t="str">
            <v>C64718JM</v>
          </cell>
          <cell r="B11769">
            <v>42185</v>
          </cell>
          <cell r="C11769" t="str">
            <v>C64718</v>
          </cell>
          <cell r="D11769" t="str">
            <v>Systems Plus Computers Inc</v>
          </cell>
          <cell r="E11769" t="str">
            <v>NH</v>
          </cell>
          <cell r="F11769" t="str">
            <v>P1</v>
          </cell>
          <cell r="G11769" t="str">
            <v>SMALL</v>
          </cell>
          <cell r="H11769" t="str">
            <v>JM</v>
          </cell>
          <cell r="I11769" t="str">
            <v>0032969 - CENTURION CORPORATION</v>
          </cell>
        </row>
        <row r="11770">
          <cell r="A11770" t="str">
            <v>C64720IA</v>
          </cell>
          <cell r="B11770">
            <v>42185</v>
          </cell>
          <cell r="C11770" t="str">
            <v>C64720</v>
          </cell>
          <cell r="D11770" t="str">
            <v>Massachusetts Capital Resource Co</v>
          </cell>
          <cell r="E11770" t="str">
            <v>MA</v>
          </cell>
          <cell r="F11770" t="str">
            <v>P1</v>
          </cell>
          <cell r="G11770" t="str">
            <v>SMALL</v>
          </cell>
          <cell r="H11770" t="str">
            <v>IA</v>
          </cell>
          <cell r="I11770" t="str">
            <v>0032983 - PAYCHEX AGENCY INC</v>
          </cell>
        </row>
        <row r="11771">
          <cell r="A11771" t="str">
            <v>C64723JH</v>
          </cell>
          <cell r="B11771">
            <v>42185</v>
          </cell>
          <cell r="C11771" t="str">
            <v>C64723</v>
          </cell>
          <cell r="D11771" t="str">
            <v>Broad Oak Tree &amp; Shrub Care Inc</v>
          </cell>
          <cell r="E11771" t="str">
            <v>NH</v>
          </cell>
          <cell r="F11771" t="str">
            <v>P1</v>
          </cell>
          <cell r="G11771" t="str">
            <v>SMALL</v>
          </cell>
          <cell r="H11771" t="str">
            <v>JH</v>
          </cell>
          <cell r="I11771" t="str">
            <v>0032988 - GRANITE GROUP BENEFITS LLC</v>
          </cell>
        </row>
        <row r="11772">
          <cell r="A11772" t="str">
            <v>C64726IH</v>
          </cell>
          <cell r="B11772">
            <v>42185</v>
          </cell>
          <cell r="C11772" t="str">
            <v>C64726</v>
          </cell>
          <cell r="D11772" t="str">
            <v>MarkForged Inc</v>
          </cell>
          <cell r="E11772" t="str">
            <v>MA</v>
          </cell>
          <cell r="F11772" t="str">
            <v>P1</v>
          </cell>
          <cell r="G11772" t="str">
            <v>SMALL</v>
          </cell>
          <cell r="H11772" t="str">
            <v>IH</v>
          </cell>
          <cell r="I11772" t="str">
            <v>0032998 - DIGITAL INSURANCE AGENCY INC</v>
          </cell>
        </row>
        <row r="11773">
          <cell r="A11773" t="str">
            <v>C64727IH</v>
          </cell>
          <cell r="B11773">
            <v>42185</v>
          </cell>
          <cell r="C11773" t="str">
            <v>C64727</v>
          </cell>
          <cell r="D11773" t="str">
            <v>LeafLabs Inc</v>
          </cell>
          <cell r="E11773" t="str">
            <v>MA</v>
          </cell>
          <cell r="F11773" t="str">
            <v>P1</v>
          </cell>
          <cell r="G11773" t="str">
            <v>SMALL</v>
          </cell>
          <cell r="H11773" t="str">
            <v>IH</v>
          </cell>
          <cell r="I11773" t="str">
            <v>0033000 - PANTANO, MICHAEL</v>
          </cell>
        </row>
        <row r="11774">
          <cell r="A11774" t="str">
            <v>C64728PO</v>
          </cell>
          <cell r="B11774">
            <v>42185</v>
          </cell>
          <cell r="C11774" t="str">
            <v>C64728</v>
          </cell>
          <cell r="D11774" t="str">
            <v>William S Hornberger</v>
          </cell>
          <cell r="E11774" t="str">
            <v>ME</v>
          </cell>
          <cell r="F11774" t="str">
            <v>P1</v>
          </cell>
          <cell r="G11774" t="str">
            <v>SMALL</v>
          </cell>
          <cell r="H11774" t="str">
            <v>PO</v>
          </cell>
          <cell r="I11774" t="str">
            <v>0032890 - BUSINESS INSURANCE AGENCY</v>
          </cell>
        </row>
        <row r="11775">
          <cell r="A11775" t="str">
            <v>C64729PO</v>
          </cell>
          <cell r="B11775">
            <v>42185</v>
          </cell>
          <cell r="C11775" t="str">
            <v>C64729</v>
          </cell>
          <cell r="D11775" t="str">
            <v>ME Dubois</v>
          </cell>
          <cell r="E11775" t="str">
            <v>ME</v>
          </cell>
          <cell r="F11775" t="str">
            <v>P1</v>
          </cell>
          <cell r="G11775" t="str">
            <v>SMALL</v>
          </cell>
          <cell r="H11775" t="str">
            <v>PO</v>
          </cell>
          <cell r="I11775" t="str">
            <v>0032909 - ATLANTIC INSURANCE &amp; BENEFITS INC</v>
          </cell>
        </row>
        <row r="11776">
          <cell r="A11776" t="str">
            <v>C64731IH</v>
          </cell>
          <cell r="B11776">
            <v>42185</v>
          </cell>
          <cell r="C11776" t="str">
            <v>C64731</v>
          </cell>
          <cell r="D11776" t="str">
            <v>R &amp; D Custom Exhaust Inc</v>
          </cell>
          <cell r="E11776" t="str">
            <v>MA</v>
          </cell>
          <cell r="F11776" t="str">
            <v>P1</v>
          </cell>
          <cell r="G11776" t="str">
            <v>SMALL</v>
          </cell>
          <cell r="H11776" t="str">
            <v>IH</v>
          </cell>
          <cell r="I11776" t="str">
            <v>0032990 - HEALTH SOLUTIONS INS AGENCY LLC</v>
          </cell>
        </row>
        <row r="11777">
          <cell r="A11777" t="str">
            <v>C64735JM</v>
          </cell>
          <cell r="B11777">
            <v>42185</v>
          </cell>
          <cell r="C11777" t="str">
            <v>C64735</v>
          </cell>
          <cell r="D11777" t="str">
            <v>First Equity Associates Inc</v>
          </cell>
          <cell r="E11777" t="str">
            <v>NH</v>
          </cell>
          <cell r="F11777" t="str">
            <v>P1</v>
          </cell>
          <cell r="G11777" t="str">
            <v>SMALL</v>
          </cell>
          <cell r="H11777" t="str">
            <v>JM</v>
          </cell>
          <cell r="I11777" t="str">
            <v>0032889 - CROSS INSURANCE - MANCHESTER</v>
          </cell>
        </row>
        <row r="11778">
          <cell r="A11778" t="str">
            <v>C64736JM</v>
          </cell>
          <cell r="B11778">
            <v>42185</v>
          </cell>
          <cell r="C11778" t="str">
            <v>C64736</v>
          </cell>
          <cell r="D11778" t="str">
            <v>Visiting Nurse Association of Franklin</v>
          </cell>
          <cell r="E11778" t="str">
            <v>NH</v>
          </cell>
          <cell r="F11778" t="str">
            <v>P1</v>
          </cell>
          <cell r="G11778" t="str">
            <v>SMALL</v>
          </cell>
          <cell r="H11778" t="str">
            <v>JM</v>
          </cell>
          <cell r="I11778" t="str">
            <v>0032941 - SBIA STRATEGIC BENEFIT &amp;</v>
          </cell>
        </row>
        <row r="11779">
          <cell r="A11779" t="str">
            <v>C64737JM</v>
          </cell>
          <cell r="B11779">
            <v>42185</v>
          </cell>
          <cell r="C11779" t="str">
            <v>C64737</v>
          </cell>
          <cell r="D11779" t="str">
            <v>John J McCormack Attorney</v>
          </cell>
          <cell r="E11779" t="str">
            <v>NH</v>
          </cell>
          <cell r="F11779" t="str">
            <v>P1</v>
          </cell>
          <cell r="G11779" t="str">
            <v>SMALL</v>
          </cell>
          <cell r="H11779" t="str">
            <v>JM</v>
          </cell>
          <cell r="I11779" t="str">
            <v>0033010 - PATTY STEWART &amp; ASSOCIATES INS AGENCY INC</v>
          </cell>
        </row>
        <row r="11780">
          <cell r="A11780" t="str">
            <v>C64738JM</v>
          </cell>
          <cell r="B11780">
            <v>42185</v>
          </cell>
          <cell r="C11780" t="str">
            <v>C64738</v>
          </cell>
          <cell r="D11780" t="str">
            <v>WWPass Corporation</v>
          </cell>
          <cell r="E11780" t="str">
            <v>NH</v>
          </cell>
          <cell r="F11780" t="str">
            <v>P1</v>
          </cell>
          <cell r="G11780" t="str">
            <v>SMALL</v>
          </cell>
          <cell r="H11780" t="str">
            <v>JM</v>
          </cell>
          <cell r="I11780" t="str">
            <v>0035405 - CROSS INSURANCE - MANCHESTER</v>
          </cell>
        </row>
        <row r="11781">
          <cell r="A11781" t="str">
            <v>C64739OA</v>
          </cell>
          <cell r="B11781">
            <v>42185</v>
          </cell>
          <cell r="C11781" t="str">
            <v>C64739</v>
          </cell>
          <cell r="D11781" t="str">
            <v>Connecticut Players Foundation Inc</v>
          </cell>
          <cell r="E11781" t="str">
            <v>CT</v>
          </cell>
          <cell r="F11781" t="str">
            <v>P1</v>
          </cell>
          <cell r="G11781" t="str">
            <v>SMALL</v>
          </cell>
          <cell r="H11781" t="str">
            <v>OA</v>
          </cell>
          <cell r="I11781" t="str">
            <v>0033028 - GFS INC</v>
          </cell>
        </row>
        <row r="11782">
          <cell r="A11782" t="str">
            <v>C64739PO</v>
          </cell>
          <cell r="B11782">
            <v>42185</v>
          </cell>
          <cell r="C11782" t="str">
            <v>C64739</v>
          </cell>
          <cell r="D11782" t="str">
            <v>Connecticut Players Foundation Inc</v>
          </cell>
          <cell r="E11782" t="str">
            <v>CT</v>
          </cell>
          <cell r="F11782" t="str">
            <v>P1</v>
          </cell>
          <cell r="G11782" t="str">
            <v>SMALL</v>
          </cell>
          <cell r="H11782" t="str">
            <v>PO</v>
          </cell>
          <cell r="I11782" t="str">
            <v>0033028 - GFS INC</v>
          </cell>
        </row>
        <row r="11783">
          <cell r="A11783" t="str">
            <v>C64740JM</v>
          </cell>
          <cell r="B11783">
            <v>42185</v>
          </cell>
          <cell r="C11783" t="str">
            <v>C64740</v>
          </cell>
          <cell r="D11783" t="str">
            <v>The Homemakers Health Services</v>
          </cell>
          <cell r="E11783" t="str">
            <v>NH</v>
          </cell>
          <cell r="F11783" t="str">
            <v>P1</v>
          </cell>
          <cell r="G11783" t="str">
            <v>SMALL</v>
          </cell>
          <cell r="H11783" t="str">
            <v>JM</v>
          </cell>
          <cell r="I11783" t="str">
            <v>0032940 - NEW ENGLAND MEDICAL INS AGENCY LLC</v>
          </cell>
        </row>
        <row r="11784">
          <cell r="A11784" t="str">
            <v>C64743IH</v>
          </cell>
          <cell r="B11784">
            <v>42185</v>
          </cell>
          <cell r="C11784" t="str">
            <v>C64743</v>
          </cell>
          <cell r="D11784" t="str">
            <v>Hirst Associates</v>
          </cell>
          <cell r="E11784" t="str">
            <v>ME</v>
          </cell>
          <cell r="F11784" t="str">
            <v>P1</v>
          </cell>
          <cell r="G11784" t="str">
            <v>SMALL</v>
          </cell>
          <cell r="H11784" t="str">
            <v>IH</v>
          </cell>
          <cell r="I11784" t="str">
            <v>0032703 - HIRST ASSOCIATES</v>
          </cell>
        </row>
        <row r="11785">
          <cell r="A11785" t="str">
            <v>C64745JM</v>
          </cell>
          <cell r="B11785">
            <v>42185</v>
          </cell>
          <cell r="C11785" t="str">
            <v>C64745</v>
          </cell>
          <cell r="D11785" t="str">
            <v>TechniCoil LLC</v>
          </cell>
          <cell r="E11785" t="str">
            <v>NH</v>
          </cell>
          <cell r="F11785" t="str">
            <v>P1</v>
          </cell>
          <cell r="G11785" t="str">
            <v>SMALL</v>
          </cell>
          <cell r="H11785" t="str">
            <v>JM</v>
          </cell>
          <cell r="I11785" t="str">
            <v>0032870 - BORISLOW INSURANCE AGENCY</v>
          </cell>
        </row>
        <row r="11786">
          <cell r="A11786" t="str">
            <v>C64746IA</v>
          </cell>
          <cell r="B11786">
            <v>42185</v>
          </cell>
          <cell r="C11786" t="str">
            <v>C64746</v>
          </cell>
          <cell r="D11786" t="str">
            <v>Clinical Financial Resource Inc</v>
          </cell>
          <cell r="E11786" t="str">
            <v>MA</v>
          </cell>
          <cell r="F11786" t="str">
            <v>P1</v>
          </cell>
          <cell r="G11786" t="str">
            <v>SMALL</v>
          </cell>
          <cell r="H11786" t="str">
            <v>IA</v>
          </cell>
          <cell r="I11786" t="str">
            <v>0032672 - NILSON JR, PAUL A</v>
          </cell>
        </row>
        <row r="11787">
          <cell r="A11787" t="str">
            <v>C64746IH</v>
          </cell>
          <cell r="B11787">
            <v>42185</v>
          </cell>
          <cell r="C11787" t="str">
            <v>C64746</v>
          </cell>
          <cell r="D11787" t="str">
            <v>Clinical Financial Resource Inc</v>
          </cell>
          <cell r="E11787" t="str">
            <v>MA</v>
          </cell>
          <cell r="F11787" t="str">
            <v>P1</v>
          </cell>
          <cell r="G11787" t="str">
            <v>SMALL</v>
          </cell>
          <cell r="H11787" t="str">
            <v>IH</v>
          </cell>
          <cell r="I11787" t="str">
            <v>0032672 - NILSON JR, PAUL A</v>
          </cell>
        </row>
        <row r="11788">
          <cell r="A11788" t="str">
            <v>C64748IH</v>
          </cell>
          <cell r="B11788">
            <v>42185</v>
          </cell>
          <cell r="C11788" t="str">
            <v>C64748</v>
          </cell>
          <cell r="D11788" t="str">
            <v>Rigz Inc</v>
          </cell>
          <cell r="E11788" t="str">
            <v>ME</v>
          </cell>
          <cell r="F11788" t="str">
            <v>P1</v>
          </cell>
          <cell r="G11788" t="str">
            <v>SMALL</v>
          </cell>
          <cell r="H11788" t="str">
            <v>IH</v>
          </cell>
          <cell r="I11788" t="str">
            <v>0032992 - SPURLING INSURANCE &amp; FINANCIAL SERVICES</v>
          </cell>
        </row>
        <row r="11789">
          <cell r="A11789" t="str">
            <v>C64749JM</v>
          </cell>
          <cell r="B11789">
            <v>42185</v>
          </cell>
          <cell r="C11789" t="str">
            <v>C64749</v>
          </cell>
          <cell r="D11789" t="str">
            <v>Sullivan County Oral Health Collaborative Inc</v>
          </cell>
          <cell r="E11789" t="str">
            <v>NH</v>
          </cell>
          <cell r="F11789" t="str">
            <v>P1</v>
          </cell>
          <cell r="G11789" t="str">
            <v>SMALL</v>
          </cell>
          <cell r="H11789" t="str">
            <v>JM</v>
          </cell>
          <cell r="I11789" t="str">
            <v>0032929 - CBS INSURANCE INC</v>
          </cell>
        </row>
        <row r="11790">
          <cell r="A11790" t="str">
            <v>C64750JH</v>
          </cell>
          <cell r="B11790">
            <v>42185</v>
          </cell>
          <cell r="C11790" t="str">
            <v>C64750</v>
          </cell>
          <cell r="D11790" t="str">
            <v>Violette Home Care Inc</v>
          </cell>
          <cell r="E11790" t="str">
            <v>ME</v>
          </cell>
          <cell r="F11790" t="str">
            <v>P1</v>
          </cell>
          <cell r="G11790" t="str">
            <v>SMALL</v>
          </cell>
          <cell r="H11790" t="str">
            <v>JH</v>
          </cell>
          <cell r="I11790" t="str">
            <v>0034393 - CGI EMPLOYEE BENEFITS GROUP</v>
          </cell>
        </row>
        <row r="11791">
          <cell r="A11791" t="str">
            <v>C64752JM</v>
          </cell>
          <cell r="B11791">
            <v>42185</v>
          </cell>
          <cell r="C11791" t="str">
            <v>C64752</v>
          </cell>
          <cell r="D11791" t="str">
            <v>Sagebrush Veterinary Healthcare PC</v>
          </cell>
          <cell r="E11791" t="str">
            <v>NH</v>
          </cell>
          <cell r="F11791" t="str">
            <v>P1</v>
          </cell>
          <cell r="G11791" t="str">
            <v>SMALL</v>
          </cell>
          <cell r="H11791" t="str">
            <v>JM</v>
          </cell>
          <cell r="I11791" t="str">
            <v>0033013 - NEW ENGLAND EMPLOYEE BENEFITS COUNCIL</v>
          </cell>
        </row>
        <row r="11792">
          <cell r="A11792" t="str">
            <v>C64754JM</v>
          </cell>
          <cell r="B11792">
            <v>42185</v>
          </cell>
          <cell r="C11792" t="str">
            <v>C64754</v>
          </cell>
          <cell r="D11792" t="str">
            <v>N E Wealth Advisors</v>
          </cell>
          <cell r="E11792" t="str">
            <v>NH</v>
          </cell>
          <cell r="F11792" t="str">
            <v>P1</v>
          </cell>
          <cell r="G11792" t="str">
            <v>SMALL</v>
          </cell>
          <cell r="H11792" t="str">
            <v>JM</v>
          </cell>
          <cell r="I11792" t="str">
            <v>0032994 - GRANITE GROUP BENEFITS LLC</v>
          </cell>
        </row>
        <row r="11793">
          <cell r="A11793" t="str">
            <v>C64756JM</v>
          </cell>
          <cell r="B11793">
            <v>42185</v>
          </cell>
          <cell r="C11793" t="str">
            <v>C64756</v>
          </cell>
          <cell r="D11793" t="str">
            <v>Seaglass Technology Partners</v>
          </cell>
          <cell r="E11793" t="str">
            <v>NH</v>
          </cell>
          <cell r="F11793" t="str">
            <v>P1</v>
          </cell>
          <cell r="G11793" t="str">
            <v>SMALL</v>
          </cell>
          <cell r="H11793" t="str">
            <v>JM</v>
          </cell>
          <cell r="I11793" t="str">
            <v>0032918 - BEACON INTEGRATED RESOURCES</v>
          </cell>
        </row>
        <row r="11794">
          <cell r="A11794" t="str">
            <v>C64758JM</v>
          </cell>
          <cell r="B11794">
            <v>42185</v>
          </cell>
          <cell r="C11794" t="str">
            <v>C64758</v>
          </cell>
          <cell r="D11794" t="str">
            <v>Favorite Foods Inc</v>
          </cell>
          <cell r="E11794" t="str">
            <v>NH</v>
          </cell>
          <cell r="F11794" t="str">
            <v>P1</v>
          </cell>
          <cell r="G11794" t="str">
            <v>SMALL</v>
          </cell>
          <cell r="H11794" t="str">
            <v>JM</v>
          </cell>
          <cell r="I11794" t="str">
            <v>0032874 - BEACON INTEGRATED RESOURCES</v>
          </cell>
        </row>
        <row r="11795">
          <cell r="A11795" t="str">
            <v>C64759IV</v>
          </cell>
          <cell r="B11795">
            <v>42185</v>
          </cell>
          <cell r="C11795" t="str">
            <v>C64759</v>
          </cell>
          <cell r="D11795" t="str">
            <v>Eastport Healthcare Inc</v>
          </cell>
          <cell r="E11795" t="str">
            <v>ME</v>
          </cell>
          <cell r="F11795" t="str">
            <v>P1</v>
          </cell>
          <cell r="G11795" t="str">
            <v>SMALL</v>
          </cell>
          <cell r="H11795" t="str">
            <v>IV</v>
          </cell>
          <cell r="I11795" t="str">
            <v>0032885 - CROSS INSURANCE</v>
          </cell>
        </row>
        <row r="11796">
          <cell r="A11796" t="str">
            <v>C64760IV</v>
          </cell>
          <cell r="B11796">
            <v>42185</v>
          </cell>
          <cell r="C11796" t="str">
            <v>C64760</v>
          </cell>
          <cell r="D11796" t="str">
            <v>Coastal Med Tech Inc</v>
          </cell>
          <cell r="E11796" t="str">
            <v>ME</v>
          </cell>
          <cell r="F11796" t="str">
            <v>P1</v>
          </cell>
          <cell r="G11796" t="str">
            <v>CRC</v>
          </cell>
          <cell r="H11796" t="str">
            <v>IV</v>
          </cell>
          <cell r="I11796" t="str">
            <v>0032892 - CROSS INSURANCE</v>
          </cell>
        </row>
        <row r="11797">
          <cell r="A11797" t="str">
            <v>C64763JM</v>
          </cell>
          <cell r="B11797">
            <v>42185</v>
          </cell>
          <cell r="C11797" t="str">
            <v>C64763</v>
          </cell>
          <cell r="D11797" t="str">
            <v>Durham Boat Company</v>
          </cell>
          <cell r="E11797" t="str">
            <v>NH</v>
          </cell>
          <cell r="F11797" t="str">
            <v>P1</v>
          </cell>
          <cell r="G11797" t="str">
            <v>SMALL</v>
          </cell>
          <cell r="H11797" t="str">
            <v>JM</v>
          </cell>
          <cell r="I11797" t="str">
            <v>0032980 - INSURANCE PLANNING GROUP INC</v>
          </cell>
        </row>
        <row r="11798">
          <cell r="A11798" t="str">
            <v>C64763JN</v>
          </cell>
          <cell r="B11798">
            <v>42185</v>
          </cell>
          <cell r="C11798" t="str">
            <v>C64763</v>
          </cell>
          <cell r="D11798" t="str">
            <v>Durham Boat Company</v>
          </cell>
          <cell r="E11798" t="str">
            <v>NH</v>
          </cell>
          <cell r="F11798" t="str">
            <v>P1</v>
          </cell>
          <cell r="G11798" t="str">
            <v>SMALL</v>
          </cell>
          <cell r="H11798" t="str">
            <v>JN</v>
          </cell>
          <cell r="I11798" t="str">
            <v>0032980 - INSURANCE PLANNING GROUP INC</v>
          </cell>
        </row>
        <row r="11799">
          <cell r="A11799" t="str">
            <v>C64764IH</v>
          </cell>
          <cell r="B11799">
            <v>42185</v>
          </cell>
          <cell r="C11799" t="str">
            <v>C64764</v>
          </cell>
          <cell r="D11799" t="str">
            <v>Sacks &amp; Company Inc</v>
          </cell>
          <cell r="E11799" t="str">
            <v>MA</v>
          </cell>
          <cell r="F11799" t="str">
            <v>P1</v>
          </cell>
          <cell r="G11799" t="str">
            <v>SMALL</v>
          </cell>
          <cell r="H11799" t="str">
            <v>IH</v>
          </cell>
          <cell r="I11799" t="str">
            <v>0032939 - PAYCHEX AGENCY INC</v>
          </cell>
        </row>
        <row r="11800">
          <cell r="A11800" t="str">
            <v>C64766PO</v>
          </cell>
          <cell r="B11800">
            <v>42185</v>
          </cell>
          <cell r="C11800" t="str">
            <v>C64766</v>
          </cell>
          <cell r="D11800" t="str">
            <v>William M Cross</v>
          </cell>
          <cell r="E11800" t="str">
            <v>ME</v>
          </cell>
          <cell r="F11800" t="str">
            <v>P1</v>
          </cell>
          <cell r="G11800" t="str">
            <v>SMALL</v>
          </cell>
          <cell r="H11800" t="str">
            <v>PO</v>
          </cell>
          <cell r="I11800" t="str">
            <v>0033077 - BGA INSURANCE AGENCY INC</v>
          </cell>
        </row>
        <row r="11801">
          <cell r="A11801" t="str">
            <v>C64767JM</v>
          </cell>
          <cell r="B11801">
            <v>42185</v>
          </cell>
          <cell r="C11801" t="str">
            <v>C64767</v>
          </cell>
          <cell r="D11801" t="str">
            <v>Town of Sandwich</v>
          </cell>
          <cell r="E11801" t="str">
            <v>NH</v>
          </cell>
          <cell r="F11801" t="str">
            <v>P1</v>
          </cell>
          <cell r="G11801" t="str">
            <v>SMALL</v>
          </cell>
          <cell r="H11801" t="str">
            <v>JM</v>
          </cell>
          <cell r="I11801" t="str">
            <v>0032948 - MELCHER &amp; PRESCOTT AGENCY INC</v>
          </cell>
        </row>
        <row r="11802">
          <cell r="A11802" t="str">
            <v>C64768IH</v>
          </cell>
          <cell r="B11802">
            <v>42185</v>
          </cell>
          <cell r="C11802" t="str">
            <v>C64768</v>
          </cell>
          <cell r="D11802" t="str">
            <v>Landcrafters</v>
          </cell>
          <cell r="E11802" t="str">
            <v>ME</v>
          </cell>
          <cell r="F11802" t="str">
            <v>P1</v>
          </cell>
          <cell r="G11802" t="str">
            <v>SMALL</v>
          </cell>
          <cell r="H11802" t="str">
            <v>IH</v>
          </cell>
          <cell r="I11802" t="str">
            <v>0032884 - BUSINESS INSURANCE AGENCY</v>
          </cell>
        </row>
        <row r="11803">
          <cell r="A11803" t="str">
            <v>C64769IH</v>
          </cell>
          <cell r="B11803">
            <v>42185</v>
          </cell>
          <cell r="C11803" t="str">
            <v>C64769</v>
          </cell>
          <cell r="D11803" t="str">
            <v>Crossroads Contracting of Derry LTD</v>
          </cell>
          <cell r="E11803" t="str">
            <v>NH</v>
          </cell>
          <cell r="F11803" t="str">
            <v>P1</v>
          </cell>
          <cell r="G11803" t="str">
            <v>SMALL</v>
          </cell>
          <cell r="H11803" t="str">
            <v>IH</v>
          </cell>
          <cell r="I11803" t="str">
            <v>0033016 - SENTINEL INSURANCE GROUP LLC N H</v>
          </cell>
        </row>
        <row r="11804">
          <cell r="A11804" t="str">
            <v>C64769JH</v>
          </cell>
          <cell r="B11804">
            <v>42185</v>
          </cell>
          <cell r="C11804" t="str">
            <v>C64769</v>
          </cell>
          <cell r="D11804" t="str">
            <v>Crossroads Contracting of Derry LTD</v>
          </cell>
          <cell r="E11804" t="str">
            <v>NH</v>
          </cell>
          <cell r="F11804" t="str">
            <v>P1</v>
          </cell>
          <cell r="G11804" t="str">
            <v>SMALL</v>
          </cell>
          <cell r="H11804" t="str">
            <v>JH</v>
          </cell>
          <cell r="I11804" t="str">
            <v>0033016 - SENTINEL INSURANCE GROUP LLC N H</v>
          </cell>
        </row>
        <row r="11805">
          <cell r="A11805" t="str">
            <v>C64771JH</v>
          </cell>
          <cell r="B11805">
            <v>42185</v>
          </cell>
          <cell r="C11805" t="str">
            <v>C64771</v>
          </cell>
          <cell r="D11805" t="str">
            <v>Xpress of Maine</v>
          </cell>
          <cell r="E11805" t="str">
            <v>ME</v>
          </cell>
          <cell r="F11805" t="str">
            <v>P1</v>
          </cell>
          <cell r="G11805" t="str">
            <v>SMALL</v>
          </cell>
          <cell r="H11805" t="str">
            <v>JH</v>
          </cell>
          <cell r="I11805" t="str">
            <v>0032972 - PAQUIN &amp; CARROLL LLC</v>
          </cell>
        </row>
        <row r="11806">
          <cell r="A11806" t="str">
            <v>C64772JM</v>
          </cell>
          <cell r="B11806">
            <v>42185</v>
          </cell>
          <cell r="C11806" t="str">
            <v>C64772</v>
          </cell>
          <cell r="D11806" t="str">
            <v>Maloney Associates Inc</v>
          </cell>
          <cell r="E11806" t="str">
            <v>NH</v>
          </cell>
          <cell r="F11806" t="str">
            <v>P1</v>
          </cell>
          <cell r="G11806" t="str">
            <v>SMALL</v>
          </cell>
          <cell r="H11806" t="str">
            <v>JM</v>
          </cell>
          <cell r="I11806" t="str">
            <v>0033009 - RICHARDS GROUP</v>
          </cell>
        </row>
        <row r="11807">
          <cell r="A11807" t="str">
            <v>C64773IV</v>
          </cell>
          <cell r="B11807">
            <v>42185</v>
          </cell>
          <cell r="C11807" t="str">
            <v>C64773</v>
          </cell>
          <cell r="D11807" t="str">
            <v>Peregrine Consulting Inc</v>
          </cell>
          <cell r="E11807" t="str">
            <v>ME</v>
          </cell>
          <cell r="F11807" t="str">
            <v>P1</v>
          </cell>
          <cell r="G11807" t="str">
            <v>SMALL</v>
          </cell>
          <cell r="H11807" t="str">
            <v>IV</v>
          </cell>
          <cell r="I11807" t="str">
            <v>0032923 - F A PEABODY COMPANY</v>
          </cell>
        </row>
        <row r="11808">
          <cell r="A11808" t="str">
            <v>C64776IH</v>
          </cell>
          <cell r="B11808">
            <v>42185</v>
          </cell>
          <cell r="C11808" t="str">
            <v>C64776</v>
          </cell>
          <cell r="D11808" t="str">
            <v>Rainonis Inc</v>
          </cell>
          <cell r="E11808" t="str">
            <v>MA</v>
          </cell>
          <cell r="F11808" t="str">
            <v>P1</v>
          </cell>
          <cell r="G11808" t="str">
            <v>SMALL</v>
          </cell>
          <cell r="H11808" t="str">
            <v>IH</v>
          </cell>
          <cell r="I11808" t="str">
            <v>0032977 - MCCULLOM, PATRICK</v>
          </cell>
        </row>
        <row r="11809">
          <cell r="A11809" t="str">
            <v>C64777IH</v>
          </cell>
          <cell r="B11809">
            <v>42185</v>
          </cell>
          <cell r="C11809" t="str">
            <v>C64777</v>
          </cell>
          <cell r="D11809" t="str">
            <v>Gorham Fence Company Inc</v>
          </cell>
          <cell r="E11809" t="str">
            <v>ME</v>
          </cell>
          <cell r="F11809" t="str">
            <v>P1</v>
          </cell>
          <cell r="G11809" t="str">
            <v>SMALL</v>
          </cell>
          <cell r="H11809" t="str">
            <v>IH</v>
          </cell>
          <cell r="I11809" t="str">
            <v>0032881 - CLARK INSURANCE</v>
          </cell>
        </row>
        <row r="11810">
          <cell r="A11810" t="str">
            <v>C64778JM</v>
          </cell>
          <cell r="B11810">
            <v>42185</v>
          </cell>
          <cell r="C11810" t="str">
            <v>C64778</v>
          </cell>
          <cell r="D11810" t="str">
            <v>Paradigm Clinical Associates LLC</v>
          </cell>
          <cell r="E11810" t="str">
            <v>NH</v>
          </cell>
          <cell r="F11810" t="str">
            <v>P1</v>
          </cell>
          <cell r="G11810" t="str">
            <v>SMALL</v>
          </cell>
          <cell r="H11810" t="str">
            <v>JM</v>
          </cell>
          <cell r="I11810" t="str">
            <v>0033015 - NEW ENGLAND MEDICAL INS AGENCY LLC</v>
          </cell>
        </row>
        <row r="11811">
          <cell r="A11811" t="str">
            <v>C64779JH</v>
          </cell>
          <cell r="B11811">
            <v>42185</v>
          </cell>
          <cell r="C11811" t="str">
            <v>C64779</v>
          </cell>
          <cell r="D11811" t="str">
            <v>Cornerstone Behavioral Healthcare LLC</v>
          </cell>
          <cell r="E11811" t="str">
            <v>ME</v>
          </cell>
          <cell r="F11811" t="str">
            <v>P1</v>
          </cell>
          <cell r="G11811" t="str">
            <v>SMALL</v>
          </cell>
          <cell r="H11811" t="str">
            <v>JH</v>
          </cell>
          <cell r="I11811" t="str">
            <v>0032914 - CROSS INSURANCE</v>
          </cell>
        </row>
        <row r="11812">
          <cell r="A11812" t="str">
            <v>C64780JM</v>
          </cell>
          <cell r="B11812">
            <v>42185</v>
          </cell>
          <cell r="C11812" t="str">
            <v>C64780</v>
          </cell>
          <cell r="D11812" t="str">
            <v>Waters Funeral Home</v>
          </cell>
          <cell r="E11812" t="str">
            <v>NH</v>
          </cell>
          <cell r="F11812" t="str">
            <v>P1</v>
          </cell>
          <cell r="G11812" t="str">
            <v>SMALL</v>
          </cell>
          <cell r="H11812" t="str">
            <v>JM</v>
          </cell>
          <cell r="I11812" t="str">
            <v>0033004 - ROBERT L BROWN INSURANCE INC</v>
          </cell>
        </row>
        <row r="11813">
          <cell r="A11813" t="str">
            <v>C64781JN</v>
          </cell>
          <cell r="B11813">
            <v>42185</v>
          </cell>
          <cell r="C11813" t="str">
            <v>C64781</v>
          </cell>
          <cell r="D11813" t="str">
            <v>Upper Valley Land Trust</v>
          </cell>
          <cell r="E11813" t="str">
            <v>NH</v>
          </cell>
          <cell r="F11813" t="str">
            <v>P1</v>
          </cell>
          <cell r="G11813" t="str">
            <v>SMALL</v>
          </cell>
          <cell r="H11813" t="str">
            <v>JN</v>
          </cell>
          <cell r="I11813" t="str">
            <v>0033024 - RICHARDS GROUP</v>
          </cell>
        </row>
        <row r="11814">
          <cell r="A11814" t="str">
            <v>C64782JM</v>
          </cell>
          <cell r="B11814">
            <v>42185</v>
          </cell>
          <cell r="C11814" t="str">
            <v>C64782</v>
          </cell>
          <cell r="D11814" t="str">
            <v>Hebe's Scrap LLC</v>
          </cell>
          <cell r="E11814" t="str">
            <v>NH</v>
          </cell>
          <cell r="F11814" t="str">
            <v>P1</v>
          </cell>
          <cell r="G11814" t="str">
            <v>SMALL</v>
          </cell>
          <cell r="H11814" t="str">
            <v>JM</v>
          </cell>
          <cell r="I11814" t="str">
            <v>0033001 - MCDONOUGH, PHILLIP B</v>
          </cell>
        </row>
        <row r="11815">
          <cell r="A11815" t="str">
            <v>C64783IA</v>
          </cell>
          <cell r="B11815">
            <v>42185</v>
          </cell>
          <cell r="C11815" t="str">
            <v>C64783</v>
          </cell>
          <cell r="D11815" t="str">
            <v>JFS Group LLC</v>
          </cell>
          <cell r="E11815" t="str">
            <v>MA</v>
          </cell>
          <cell r="F11815" t="str">
            <v>P1</v>
          </cell>
          <cell r="G11815" t="str">
            <v>SMALL</v>
          </cell>
          <cell r="H11815" t="str">
            <v>IA</v>
          </cell>
          <cell r="I11815" t="str">
            <v>0032958 - EMPLOYER ADVANTAGE GROUP LLC</v>
          </cell>
        </row>
        <row r="11816">
          <cell r="A11816" t="str">
            <v>C64784IA</v>
          </cell>
          <cell r="B11816">
            <v>42185</v>
          </cell>
          <cell r="C11816" t="str">
            <v>C64784</v>
          </cell>
          <cell r="D11816" t="str">
            <v>Gibson Roofs Inc</v>
          </cell>
          <cell r="E11816" t="str">
            <v>MA</v>
          </cell>
          <cell r="F11816" t="str">
            <v>P1</v>
          </cell>
          <cell r="G11816" t="str">
            <v>SMALL</v>
          </cell>
          <cell r="H11816" t="str">
            <v>IA</v>
          </cell>
          <cell r="I11816" t="str">
            <v>0034827 - DIGITAL INSURANCE AGENCY INC</v>
          </cell>
        </row>
        <row r="11817">
          <cell r="A11817" t="str">
            <v>C64784IH</v>
          </cell>
          <cell r="B11817">
            <v>42185</v>
          </cell>
          <cell r="C11817" t="str">
            <v>C64784</v>
          </cell>
          <cell r="D11817" t="str">
            <v>Gibson Roofs Inc</v>
          </cell>
          <cell r="E11817" t="str">
            <v>MA</v>
          </cell>
          <cell r="F11817" t="str">
            <v>P1</v>
          </cell>
          <cell r="G11817" t="str">
            <v>SMALL</v>
          </cell>
          <cell r="H11817" t="str">
            <v>IH</v>
          </cell>
          <cell r="I11817" t="str">
            <v>0034827 - DIGITAL INSURANCE AGENCY INC</v>
          </cell>
        </row>
        <row r="11818">
          <cell r="A11818" t="str">
            <v>C64786JM</v>
          </cell>
          <cell r="B11818">
            <v>42185</v>
          </cell>
          <cell r="C11818" t="str">
            <v>C64786</v>
          </cell>
          <cell r="D11818" t="str">
            <v>Tri City Masonry Inc</v>
          </cell>
          <cell r="E11818" t="str">
            <v>NH</v>
          </cell>
          <cell r="F11818" t="str">
            <v>P1</v>
          </cell>
          <cell r="G11818" t="str">
            <v>SMALL</v>
          </cell>
          <cell r="H11818" t="str">
            <v>JM</v>
          </cell>
          <cell r="I11818" t="str">
            <v>0032878 - ASSOCIATED BROKERS OF NH &amp; MAINE INC</v>
          </cell>
        </row>
        <row r="11819">
          <cell r="A11819" t="str">
            <v>C64787JH</v>
          </cell>
          <cell r="B11819">
            <v>42185</v>
          </cell>
          <cell r="C11819" t="str">
            <v>C64787</v>
          </cell>
          <cell r="D11819" t="str">
            <v>Integrity Composites, LLC</v>
          </cell>
          <cell r="E11819" t="str">
            <v>ME</v>
          </cell>
          <cell r="F11819" t="str">
            <v>P1</v>
          </cell>
          <cell r="G11819" t="str">
            <v>SMALL</v>
          </cell>
          <cell r="H11819" t="str">
            <v>JH</v>
          </cell>
          <cell r="I11819" t="str">
            <v>0032902 - BUSINESS INSURANCE AGENCY</v>
          </cell>
        </row>
        <row r="11820">
          <cell r="A11820" t="str">
            <v>C64789JH</v>
          </cell>
          <cell r="B11820">
            <v>42185</v>
          </cell>
          <cell r="C11820" t="str">
            <v>C64789</v>
          </cell>
          <cell r="D11820" t="str">
            <v>Bateman Partners LLC</v>
          </cell>
          <cell r="E11820" t="str">
            <v>ME</v>
          </cell>
          <cell r="F11820" t="str">
            <v>P1</v>
          </cell>
          <cell r="G11820" t="str">
            <v>SMALL</v>
          </cell>
          <cell r="H11820" t="str">
            <v>JH</v>
          </cell>
          <cell r="I11820" t="str">
            <v>0032932 - KYES AGENCY</v>
          </cell>
        </row>
        <row r="11821">
          <cell r="A11821" t="str">
            <v>C64790JM</v>
          </cell>
          <cell r="B11821">
            <v>42185</v>
          </cell>
          <cell r="C11821" t="str">
            <v>C64790</v>
          </cell>
          <cell r="D11821" t="str">
            <v>Quality Components RP</v>
          </cell>
          <cell r="E11821" t="str">
            <v>NH</v>
          </cell>
          <cell r="F11821" t="str">
            <v>P1</v>
          </cell>
          <cell r="G11821" t="str">
            <v>SMALL</v>
          </cell>
          <cell r="H11821" t="str">
            <v>JM</v>
          </cell>
          <cell r="I11821" t="str">
            <v>0032991 - NORTHEAST PLANNING ASSOCIATES</v>
          </cell>
        </row>
        <row r="11822">
          <cell r="A11822" t="str">
            <v>C64791JM</v>
          </cell>
          <cell r="B11822">
            <v>42185</v>
          </cell>
          <cell r="C11822" t="str">
            <v>C64791</v>
          </cell>
          <cell r="D11822" t="str">
            <v>Robert Landry &amp; Sons Inc</v>
          </cell>
          <cell r="E11822" t="str">
            <v>NH</v>
          </cell>
          <cell r="F11822" t="str">
            <v>P1</v>
          </cell>
          <cell r="G11822" t="str">
            <v>SMALL</v>
          </cell>
          <cell r="H11822" t="str">
            <v>JM</v>
          </cell>
          <cell r="I11822" t="str">
            <v>0032963 - LARRABEE, LISA M</v>
          </cell>
        </row>
        <row r="11823">
          <cell r="A11823" t="str">
            <v>C64792JM</v>
          </cell>
          <cell r="B11823">
            <v>42185</v>
          </cell>
          <cell r="C11823" t="str">
            <v>C64792</v>
          </cell>
          <cell r="D11823" t="str">
            <v>Shamrock Power Sales LLC</v>
          </cell>
          <cell r="E11823" t="str">
            <v>NH</v>
          </cell>
          <cell r="F11823" t="str">
            <v>P1</v>
          </cell>
          <cell r="G11823" t="str">
            <v>SMALL</v>
          </cell>
          <cell r="H11823" t="str">
            <v>JM</v>
          </cell>
          <cell r="I11823" t="str">
            <v>0032954 - NIBRI BENEFIT SERVICES INC</v>
          </cell>
        </row>
        <row r="11824">
          <cell r="A11824" t="str">
            <v>C64793JM</v>
          </cell>
          <cell r="B11824">
            <v>42185</v>
          </cell>
          <cell r="C11824" t="str">
            <v>C64793</v>
          </cell>
          <cell r="D11824" t="str">
            <v>American Emerald Group Inc</v>
          </cell>
          <cell r="E11824" t="str">
            <v>NH</v>
          </cell>
          <cell r="F11824" t="str">
            <v>P1</v>
          </cell>
          <cell r="G11824" t="str">
            <v>SMALL</v>
          </cell>
          <cell r="H11824" t="str">
            <v>JM</v>
          </cell>
          <cell r="I11824" t="str">
            <v>0032961 - LARRABEE, LISA M</v>
          </cell>
        </row>
        <row r="11825">
          <cell r="A11825" t="str">
            <v>C64793JN</v>
          </cell>
          <cell r="B11825">
            <v>42185</v>
          </cell>
          <cell r="C11825" t="str">
            <v>C64793</v>
          </cell>
          <cell r="D11825" t="str">
            <v>American Emerald Group Inc</v>
          </cell>
          <cell r="E11825" t="str">
            <v>NH</v>
          </cell>
          <cell r="F11825" t="str">
            <v>P1</v>
          </cell>
          <cell r="G11825" t="str">
            <v>SMALL</v>
          </cell>
          <cell r="H11825" t="str">
            <v>JN</v>
          </cell>
          <cell r="I11825" t="str">
            <v>0032961 - LARRABEE, LISA M</v>
          </cell>
        </row>
        <row r="11826">
          <cell r="A11826" t="str">
            <v>C64794JM</v>
          </cell>
          <cell r="B11826">
            <v>42185</v>
          </cell>
          <cell r="C11826" t="str">
            <v>C64794</v>
          </cell>
          <cell r="D11826" t="str">
            <v>Centrex Packaging Corporation</v>
          </cell>
          <cell r="E11826" t="str">
            <v>NH</v>
          </cell>
          <cell r="F11826" t="str">
            <v>P1</v>
          </cell>
          <cell r="G11826" t="str">
            <v>SMALL</v>
          </cell>
          <cell r="H11826" t="str">
            <v>JM</v>
          </cell>
          <cell r="I11826" t="str">
            <v>0032979 - MELCHER &amp; PRESCOTT AGENCY INC</v>
          </cell>
        </row>
        <row r="11827">
          <cell r="A11827" t="str">
            <v>C64795IH</v>
          </cell>
          <cell r="B11827">
            <v>42185</v>
          </cell>
          <cell r="C11827" t="str">
            <v>C64795</v>
          </cell>
          <cell r="D11827" t="str">
            <v>Hill View Montessori Charter Public School</v>
          </cell>
          <cell r="E11827" t="str">
            <v>MA</v>
          </cell>
          <cell r="F11827" t="str">
            <v>P1</v>
          </cell>
          <cell r="G11827" t="str">
            <v>SMALL</v>
          </cell>
          <cell r="H11827" t="str">
            <v>IH</v>
          </cell>
          <cell r="I11827" t="str">
            <v>0032942 - HR - OUTSIDE THE BOX INC</v>
          </cell>
        </row>
        <row r="11828">
          <cell r="A11828" t="str">
            <v>C64796IH</v>
          </cell>
          <cell r="B11828">
            <v>42185</v>
          </cell>
          <cell r="C11828" t="str">
            <v>C64796</v>
          </cell>
          <cell r="D11828" t="str">
            <v>Portland West Family Practice</v>
          </cell>
          <cell r="E11828" t="str">
            <v>ME</v>
          </cell>
          <cell r="F11828" t="str">
            <v>P1</v>
          </cell>
          <cell r="G11828" t="str">
            <v>SMALL</v>
          </cell>
          <cell r="H11828" t="str">
            <v>IH</v>
          </cell>
          <cell r="I11828" t="str">
            <v>0032900 - LMR INSURANCE INC</v>
          </cell>
        </row>
        <row r="11829">
          <cell r="A11829" t="str">
            <v>C64797IH</v>
          </cell>
          <cell r="B11829">
            <v>42185</v>
          </cell>
          <cell r="C11829" t="str">
            <v>C64797</v>
          </cell>
          <cell r="D11829" t="str">
            <v>Miller Baker &amp; Cooper Company</v>
          </cell>
          <cell r="E11829" t="str">
            <v>ME</v>
          </cell>
          <cell r="F11829" t="str">
            <v>P1</v>
          </cell>
          <cell r="G11829" t="str">
            <v>SMALL</v>
          </cell>
          <cell r="H11829" t="str">
            <v>IH</v>
          </cell>
          <cell r="I11829" t="str">
            <v>0032967 - PIKE, WILLIAM D</v>
          </cell>
        </row>
        <row r="11830">
          <cell r="A11830" t="str">
            <v>C64797JH</v>
          </cell>
          <cell r="B11830">
            <v>42185</v>
          </cell>
          <cell r="C11830" t="str">
            <v>C64797</v>
          </cell>
          <cell r="D11830" t="str">
            <v>Miller Baker &amp; Cooper Company</v>
          </cell>
          <cell r="E11830" t="str">
            <v>ME</v>
          </cell>
          <cell r="F11830" t="str">
            <v>P1</v>
          </cell>
          <cell r="G11830" t="str">
            <v>SMALL</v>
          </cell>
          <cell r="H11830" t="str">
            <v>JH</v>
          </cell>
          <cell r="I11830" t="str">
            <v>0032967 - PIKE, WILLIAM D</v>
          </cell>
        </row>
        <row r="11831">
          <cell r="A11831" t="str">
            <v>C64798IH</v>
          </cell>
          <cell r="B11831">
            <v>42185</v>
          </cell>
          <cell r="C11831" t="str">
            <v>C64798</v>
          </cell>
          <cell r="D11831" t="str">
            <v>New Ecology Inc</v>
          </cell>
          <cell r="E11831" t="str">
            <v>MA</v>
          </cell>
          <cell r="F11831" t="str">
            <v>P1</v>
          </cell>
          <cell r="G11831" t="str">
            <v>SMALL</v>
          </cell>
          <cell r="H11831" t="str">
            <v>IH</v>
          </cell>
          <cell r="I11831" t="str">
            <v>0032982 - SMALL BUSINESS INSURANCE AGENCY INC</v>
          </cell>
        </row>
        <row r="11832">
          <cell r="A11832" t="str">
            <v>C64799IH</v>
          </cell>
          <cell r="B11832">
            <v>42185</v>
          </cell>
          <cell r="C11832" t="str">
            <v>C64799</v>
          </cell>
          <cell r="D11832" t="str">
            <v>BRK Enterprises Inc.</v>
          </cell>
          <cell r="E11832" t="str">
            <v>ME</v>
          </cell>
          <cell r="F11832" t="str">
            <v>P1</v>
          </cell>
          <cell r="G11832" t="str">
            <v>SMALL</v>
          </cell>
          <cell r="H11832" t="str">
            <v>IH</v>
          </cell>
          <cell r="I11832" t="str">
            <v>0033207 - HOLDEN INSURANCE AGENCY</v>
          </cell>
        </row>
        <row r="11833">
          <cell r="A11833" t="str">
            <v>C64804IH</v>
          </cell>
          <cell r="B11833">
            <v>42185</v>
          </cell>
          <cell r="C11833" t="str">
            <v>C64804</v>
          </cell>
          <cell r="D11833" t="str">
            <v>ELCO Inc</v>
          </cell>
          <cell r="E11833" t="str">
            <v>ME</v>
          </cell>
          <cell r="F11833" t="str">
            <v>P1</v>
          </cell>
          <cell r="G11833" t="str">
            <v>SMALL</v>
          </cell>
          <cell r="H11833" t="str">
            <v>IH</v>
          </cell>
          <cell r="I11833" t="str">
            <v>0032896 - HIRST ASSOCIATES</v>
          </cell>
        </row>
        <row r="11834">
          <cell r="A11834" t="str">
            <v>C64805IH</v>
          </cell>
          <cell r="B11834">
            <v>42185</v>
          </cell>
          <cell r="C11834" t="str">
            <v>C64805</v>
          </cell>
          <cell r="D11834" t="str">
            <v>Futures Behavior Therapy Center LLC</v>
          </cell>
          <cell r="E11834" t="str">
            <v>MA</v>
          </cell>
          <cell r="F11834" t="str">
            <v>P1</v>
          </cell>
          <cell r="G11834" t="str">
            <v>SMALL</v>
          </cell>
          <cell r="H11834" t="str">
            <v>IH</v>
          </cell>
          <cell r="I11834" t="str">
            <v>0033056 - COSTELLO BENEFITS GROUP</v>
          </cell>
        </row>
        <row r="11835">
          <cell r="A11835" t="str">
            <v>C64806JM</v>
          </cell>
          <cell r="B11835">
            <v>42185</v>
          </cell>
          <cell r="C11835" t="str">
            <v>C64806</v>
          </cell>
          <cell r="D11835" t="str">
            <v>WEM Inc</v>
          </cell>
          <cell r="E11835" t="str">
            <v>NH</v>
          </cell>
          <cell r="F11835" t="str">
            <v>P1</v>
          </cell>
          <cell r="G11835" t="str">
            <v>SMALL</v>
          </cell>
          <cell r="H11835" t="str">
            <v>JM</v>
          </cell>
          <cell r="I11835" t="str">
            <v>0033008 - PLENTZAS, BETH A</v>
          </cell>
        </row>
        <row r="11836">
          <cell r="A11836" t="str">
            <v>C64808JM</v>
          </cell>
          <cell r="B11836">
            <v>42185</v>
          </cell>
          <cell r="C11836" t="str">
            <v>C64808</v>
          </cell>
          <cell r="D11836" t="str">
            <v>Herold Family Dentistry</v>
          </cell>
          <cell r="E11836" t="str">
            <v>NH</v>
          </cell>
          <cell r="F11836" t="str">
            <v>P1</v>
          </cell>
          <cell r="G11836" t="str">
            <v>SMALL</v>
          </cell>
          <cell r="H11836" t="str">
            <v>JM</v>
          </cell>
          <cell r="I11836" t="str">
            <v>0032908 - BEACON INTEGRATED RESOURCES</v>
          </cell>
        </row>
        <row r="11837">
          <cell r="A11837" t="str">
            <v>C64813JH</v>
          </cell>
          <cell r="B11837">
            <v>42185</v>
          </cell>
          <cell r="C11837" t="str">
            <v>C64813</v>
          </cell>
          <cell r="D11837" t="str">
            <v>Kennebunkport Conservation Trust</v>
          </cell>
          <cell r="E11837" t="str">
            <v>ME</v>
          </cell>
          <cell r="F11837" t="str">
            <v>P1</v>
          </cell>
          <cell r="G11837" t="str">
            <v>SMALL</v>
          </cell>
          <cell r="H11837" t="str">
            <v>JH</v>
          </cell>
          <cell r="I11837" t="str">
            <v>0032907 - MORRIS INSURANCE SERVICES INC</v>
          </cell>
        </row>
        <row r="11838">
          <cell r="A11838" t="str">
            <v>C64815JM</v>
          </cell>
          <cell r="B11838">
            <v>42185</v>
          </cell>
          <cell r="C11838" t="str">
            <v>C64815</v>
          </cell>
          <cell r="D11838" t="str">
            <v>Matthew J Cielinski DMD</v>
          </cell>
          <cell r="E11838" t="str">
            <v>NH</v>
          </cell>
          <cell r="F11838" t="str">
            <v>P1</v>
          </cell>
          <cell r="G11838" t="str">
            <v>SMALL</v>
          </cell>
          <cell r="H11838" t="str">
            <v>JM</v>
          </cell>
          <cell r="I11838" t="str">
            <v>0032966 - SBIA STRATEGIC BENEFIT &amp;</v>
          </cell>
        </row>
        <row r="11839">
          <cell r="A11839" t="str">
            <v>C64816JM</v>
          </cell>
          <cell r="B11839">
            <v>42185</v>
          </cell>
          <cell r="C11839" t="str">
            <v>C64816</v>
          </cell>
          <cell r="D11839" t="str">
            <v>J Quinn Hogan</v>
          </cell>
          <cell r="E11839" t="str">
            <v>NH</v>
          </cell>
          <cell r="F11839" t="str">
            <v>P1</v>
          </cell>
          <cell r="G11839" t="str">
            <v>SMALL</v>
          </cell>
          <cell r="H11839" t="str">
            <v>JM</v>
          </cell>
          <cell r="I11839" t="str">
            <v>0033005 - SBIA STRATEGIC BENEFIT &amp;</v>
          </cell>
        </row>
        <row r="11840">
          <cell r="A11840" t="str">
            <v>C64819IV</v>
          </cell>
          <cell r="B11840">
            <v>42185</v>
          </cell>
          <cell r="C11840" t="str">
            <v>C64819</v>
          </cell>
          <cell r="D11840" t="str">
            <v>Ankle and Foot Associates</v>
          </cell>
          <cell r="E11840" t="str">
            <v>ME</v>
          </cell>
          <cell r="F11840" t="str">
            <v>P1</v>
          </cell>
          <cell r="G11840" t="str">
            <v>SMALL</v>
          </cell>
          <cell r="H11840" t="str">
            <v>IV</v>
          </cell>
          <cell r="I11840" t="str">
            <v>0032886 - CLARK INSURANCE</v>
          </cell>
        </row>
        <row r="11841">
          <cell r="A11841" t="str">
            <v>C64819JH</v>
          </cell>
          <cell r="B11841">
            <v>42185</v>
          </cell>
          <cell r="C11841" t="str">
            <v>C64819</v>
          </cell>
          <cell r="D11841" t="str">
            <v>Ankle and Foot Associates</v>
          </cell>
          <cell r="E11841" t="str">
            <v>ME</v>
          </cell>
          <cell r="F11841" t="str">
            <v>P1</v>
          </cell>
          <cell r="G11841" t="str">
            <v>SMALL</v>
          </cell>
          <cell r="H11841" t="str">
            <v>JH</v>
          </cell>
          <cell r="I11841" t="str">
            <v>0032886 - CLARK INSURANCE</v>
          </cell>
        </row>
        <row r="11842">
          <cell r="A11842" t="str">
            <v>C64820IV</v>
          </cell>
          <cell r="B11842">
            <v>42185</v>
          </cell>
          <cell r="C11842" t="str">
            <v>C64820</v>
          </cell>
          <cell r="D11842" t="str">
            <v>Joseph Keaney CPA</v>
          </cell>
          <cell r="E11842" t="str">
            <v>ME</v>
          </cell>
          <cell r="F11842" t="str">
            <v>P1</v>
          </cell>
          <cell r="G11842" t="str">
            <v>SMALL</v>
          </cell>
          <cell r="H11842" t="str">
            <v>IV</v>
          </cell>
          <cell r="I11842" t="str">
            <v>0032926 - CAREY, KATHARINE S</v>
          </cell>
        </row>
        <row r="11843">
          <cell r="A11843" t="str">
            <v>C64821JM</v>
          </cell>
          <cell r="B11843">
            <v>42185</v>
          </cell>
          <cell r="C11843" t="str">
            <v>C64821</v>
          </cell>
          <cell r="D11843" t="str">
            <v>Benchmark Office Systems Inc</v>
          </cell>
          <cell r="E11843" t="str">
            <v>NH</v>
          </cell>
          <cell r="F11843" t="str">
            <v>P1</v>
          </cell>
          <cell r="G11843" t="str">
            <v>SMALL</v>
          </cell>
          <cell r="H11843" t="str">
            <v>JM</v>
          </cell>
          <cell r="I11843" t="str">
            <v>0032891 - CGI EMPLOYEE BENEFITS GROUP</v>
          </cell>
        </row>
        <row r="11844">
          <cell r="A11844" t="str">
            <v>C64821JR</v>
          </cell>
          <cell r="B11844">
            <v>42185</v>
          </cell>
          <cell r="C11844" t="str">
            <v>C64821</v>
          </cell>
          <cell r="D11844" t="str">
            <v>Benchmark Office Systems Inc</v>
          </cell>
          <cell r="E11844" t="str">
            <v>NH</v>
          </cell>
          <cell r="F11844" t="str">
            <v>P1</v>
          </cell>
          <cell r="G11844" t="str">
            <v>SMALL</v>
          </cell>
          <cell r="H11844" t="str">
            <v>JR</v>
          </cell>
          <cell r="I11844" t="str">
            <v>0032891 - CGI EMPLOYEE BENEFITS GROUP</v>
          </cell>
        </row>
        <row r="11845">
          <cell r="A11845" t="str">
            <v>C64822JH</v>
          </cell>
          <cell r="B11845">
            <v>42185</v>
          </cell>
          <cell r="C11845" t="str">
            <v>C64822</v>
          </cell>
          <cell r="D11845" t="str">
            <v>Welch's Auto Body</v>
          </cell>
          <cell r="E11845" t="str">
            <v>NH</v>
          </cell>
          <cell r="F11845" t="str">
            <v>P1</v>
          </cell>
          <cell r="G11845" t="str">
            <v>SMALL</v>
          </cell>
          <cell r="H11845" t="str">
            <v>JH</v>
          </cell>
          <cell r="I11845" t="str">
            <v>0032888 - CORNERSTONE BENEFIT &amp; RET GROUP INC</v>
          </cell>
        </row>
        <row r="11846">
          <cell r="A11846" t="str">
            <v>C64823IH</v>
          </cell>
          <cell r="B11846">
            <v>42185</v>
          </cell>
          <cell r="C11846" t="str">
            <v>C64823</v>
          </cell>
          <cell r="D11846" t="str">
            <v>C B Builders</v>
          </cell>
          <cell r="E11846" t="str">
            <v>ME</v>
          </cell>
          <cell r="F11846" t="str">
            <v>P1</v>
          </cell>
          <cell r="G11846" t="str">
            <v>SMALL</v>
          </cell>
          <cell r="H11846" t="str">
            <v>IH</v>
          </cell>
          <cell r="I11846" t="str">
            <v>0032915 - LONTINE JR, BERNARD J</v>
          </cell>
        </row>
        <row r="11847">
          <cell r="A11847" t="str">
            <v>C64824JM</v>
          </cell>
          <cell r="B11847">
            <v>42185</v>
          </cell>
          <cell r="C11847" t="str">
            <v>C64824</v>
          </cell>
          <cell r="D11847" t="str">
            <v>Laboe Associates PLLC</v>
          </cell>
          <cell r="E11847" t="str">
            <v>NH</v>
          </cell>
          <cell r="F11847" t="str">
            <v>P1</v>
          </cell>
          <cell r="G11847" t="str">
            <v>SMALL</v>
          </cell>
          <cell r="H11847" t="str">
            <v>JM</v>
          </cell>
          <cell r="I11847" t="str">
            <v>0033007 - NEW ENGLAND EMPLOYEE BENEFITS COUNCIL</v>
          </cell>
        </row>
        <row r="11848">
          <cell r="A11848" t="str">
            <v>C64825JM</v>
          </cell>
          <cell r="B11848">
            <v>42185</v>
          </cell>
          <cell r="C11848" t="str">
            <v>C64825</v>
          </cell>
          <cell r="D11848" t="str">
            <v>LED Conversions Inc</v>
          </cell>
          <cell r="E11848" t="str">
            <v>NH</v>
          </cell>
          <cell r="F11848" t="str">
            <v>P1</v>
          </cell>
          <cell r="G11848" t="str">
            <v>SMALL</v>
          </cell>
          <cell r="H11848" t="str">
            <v>JM</v>
          </cell>
          <cell r="I11848" t="str">
            <v>0032971 - NIBRI BENEFIT SERVICES INC</v>
          </cell>
        </row>
        <row r="11849">
          <cell r="A11849" t="str">
            <v>C64826IV</v>
          </cell>
          <cell r="B11849">
            <v>42185</v>
          </cell>
          <cell r="C11849" t="str">
            <v>C64826</v>
          </cell>
          <cell r="D11849" t="str">
            <v>B &amp; B Holdings Inc</v>
          </cell>
          <cell r="E11849" t="str">
            <v>ME</v>
          </cell>
          <cell r="F11849" t="str">
            <v>P1</v>
          </cell>
          <cell r="G11849" t="str">
            <v>SMALL</v>
          </cell>
          <cell r="H11849" t="str">
            <v>IV</v>
          </cell>
          <cell r="I11849" t="str">
            <v>0032899 - B &amp; B HOLDINGS INC</v>
          </cell>
        </row>
        <row r="11850">
          <cell r="A11850" t="str">
            <v>C64827JM</v>
          </cell>
          <cell r="B11850">
            <v>42185</v>
          </cell>
          <cell r="C11850" t="str">
            <v>C64827</v>
          </cell>
          <cell r="D11850" t="str">
            <v>Ducharme Construction Mgt LLC</v>
          </cell>
          <cell r="E11850" t="str">
            <v>NH</v>
          </cell>
          <cell r="F11850" t="str">
            <v>P1</v>
          </cell>
          <cell r="G11850" t="str">
            <v>SMALL</v>
          </cell>
          <cell r="H11850" t="str">
            <v>JM</v>
          </cell>
          <cell r="I11850" t="str">
            <v>0032960 - PLENTZAS, BETH A</v>
          </cell>
        </row>
        <row r="11851">
          <cell r="A11851" t="str">
            <v>C64828IH</v>
          </cell>
          <cell r="B11851">
            <v>42185</v>
          </cell>
          <cell r="C11851" t="str">
            <v>C64828</v>
          </cell>
          <cell r="D11851" t="str">
            <v>Synergy Dining Group</v>
          </cell>
          <cell r="E11851" t="str">
            <v>NH</v>
          </cell>
          <cell r="F11851" t="str">
            <v>P1</v>
          </cell>
          <cell r="G11851" t="str">
            <v>SMALL</v>
          </cell>
          <cell r="H11851" t="str">
            <v>IH</v>
          </cell>
          <cell r="I11851" t="str">
            <v>0032973 - HUB INTERNATIONAL NEW ENGLAND LLC</v>
          </cell>
        </row>
        <row r="11852">
          <cell r="A11852" t="str">
            <v>C64830JS</v>
          </cell>
          <cell r="B11852">
            <v>42185</v>
          </cell>
          <cell r="C11852" t="str">
            <v>C64830</v>
          </cell>
          <cell r="D11852" t="str">
            <v>Monadnock Insurance Agency Inc</v>
          </cell>
          <cell r="E11852" t="str">
            <v>NH</v>
          </cell>
          <cell r="F11852" t="str">
            <v>P1</v>
          </cell>
          <cell r="G11852" t="str">
            <v>SMALL</v>
          </cell>
          <cell r="H11852" t="str">
            <v>JS</v>
          </cell>
          <cell r="I11852" t="str">
            <v>0035422 - INSURANCE AGENTS SERVICES INC</v>
          </cell>
        </row>
        <row r="11853">
          <cell r="A11853" t="str">
            <v>C64831IH</v>
          </cell>
          <cell r="B11853">
            <v>42185</v>
          </cell>
          <cell r="C11853" t="str">
            <v>C64831</v>
          </cell>
          <cell r="D11853" t="str">
            <v>Guillemette Flooring</v>
          </cell>
          <cell r="E11853" t="str">
            <v>ME</v>
          </cell>
          <cell r="F11853" t="str">
            <v>P1</v>
          </cell>
          <cell r="G11853" t="str">
            <v>SMALL</v>
          </cell>
          <cell r="H11853" t="str">
            <v>IH</v>
          </cell>
          <cell r="I11853" t="str">
            <v>0032904 - HIRST ASSOCIATES</v>
          </cell>
        </row>
        <row r="11854">
          <cell r="A11854" t="str">
            <v>C64832IH</v>
          </cell>
          <cell r="B11854">
            <v>42185</v>
          </cell>
          <cell r="C11854" t="str">
            <v>C64832</v>
          </cell>
          <cell r="D11854" t="str">
            <v>Kenneth P Altshuler</v>
          </cell>
          <cell r="E11854" t="str">
            <v>ME</v>
          </cell>
          <cell r="F11854" t="str">
            <v>P1</v>
          </cell>
          <cell r="G11854" t="str">
            <v>SMALL</v>
          </cell>
          <cell r="H11854" t="str">
            <v>IH</v>
          </cell>
          <cell r="I11854" t="str">
            <v>0032925 - GAGNE, ROGER N</v>
          </cell>
        </row>
        <row r="11855">
          <cell r="A11855" t="str">
            <v>C64833JH</v>
          </cell>
          <cell r="B11855">
            <v>42185</v>
          </cell>
          <cell r="C11855" t="str">
            <v>C64833</v>
          </cell>
          <cell r="D11855" t="str">
            <v>Independent Schools Association of NNE</v>
          </cell>
          <cell r="E11855" t="str">
            <v>ME</v>
          </cell>
          <cell r="F11855" t="str">
            <v>P1</v>
          </cell>
          <cell r="G11855" t="str">
            <v>SMALL</v>
          </cell>
          <cell r="H11855" t="str">
            <v>JH</v>
          </cell>
          <cell r="I11855" t="str">
            <v>0033003 - NATIONAL WORKSITE BENEFIT GROUP</v>
          </cell>
        </row>
        <row r="11856">
          <cell r="A11856" t="str">
            <v>C64834JS</v>
          </cell>
          <cell r="B11856">
            <v>42185</v>
          </cell>
          <cell r="C11856" t="str">
            <v>C64834</v>
          </cell>
          <cell r="D11856" t="str">
            <v>Bird Supply of New Hampshire LLC</v>
          </cell>
          <cell r="E11856" t="str">
            <v>NH</v>
          </cell>
          <cell r="F11856" t="str">
            <v>P1</v>
          </cell>
          <cell r="G11856" t="str">
            <v>SMALL</v>
          </cell>
          <cell r="H11856" t="str">
            <v>JS</v>
          </cell>
          <cell r="I11856" t="str">
            <v>0032883 - CGI EMPLOYEE BENEFITS GROUP</v>
          </cell>
        </row>
        <row r="11857">
          <cell r="A11857" t="str">
            <v>C64835JM</v>
          </cell>
          <cell r="B11857">
            <v>42185</v>
          </cell>
          <cell r="C11857" t="str">
            <v>C64835</v>
          </cell>
          <cell r="D11857" t="str">
            <v>Paugus Bay Campground</v>
          </cell>
          <cell r="E11857" t="str">
            <v>NH</v>
          </cell>
          <cell r="F11857" t="str">
            <v>P1</v>
          </cell>
          <cell r="G11857" t="str">
            <v>SMALL</v>
          </cell>
          <cell r="H11857" t="str">
            <v>JM</v>
          </cell>
          <cell r="I11857" t="str">
            <v>0032974 - LIFETIME BENEFITS GROUP INC</v>
          </cell>
        </row>
        <row r="11858">
          <cell r="A11858" t="str">
            <v>C64836JM</v>
          </cell>
          <cell r="B11858">
            <v>42185</v>
          </cell>
          <cell r="C11858" t="str">
            <v>C64836</v>
          </cell>
          <cell r="D11858" t="str">
            <v>Mrs Mitchell's Country Shoppe Inc</v>
          </cell>
          <cell r="E11858" t="str">
            <v>NH</v>
          </cell>
          <cell r="F11858" t="str">
            <v>P1</v>
          </cell>
          <cell r="G11858" t="str">
            <v>SMALL</v>
          </cell>
          <cell r="H11858" t="str">
            <v>JM</v>
          </cell>
          <cell r="I11858" t="str">
            <v>0032919 - CONSOLES, NICHOLAS S</v>
          </cell>
        </row>
        <row r="11859">
          <cell r="A11859" t="str">
            <v>C64837JM</v>
          </cell>
          <cell r="B11859">
            <v>42185</v>
          </cell>
          <cell r="C11859" t="str">
            <v>C64837</v>
          </cell>
          <cell r="D11859" t="str">
            <v>Medical Measurement Systems USA Inc</v>
          </cell>
          <cell r="E11859" t="str">
            <v>NH</v>
          </cell>
          <cell r="F11859" t="str">
            <v>P1</v>
          </cell>
          <cell r="G11859" t="str">
            <v>SMALL</v>
          </cell>
          <cell r="H11859" t="str">
            <v>JM</v>
          </cell>
          <cell r="I11859" t="str">
            <v>0032879 - CONSOLES, NICHOLAS S</v>
          </cell>
        </row>
        <row r="11860">
          <cell r="A11860" t="str">
            <v>C64837JN</v>
          </cell>
          <cell r="B11860">
            <v>42185</v>
          </cell>
          <cell r="C11860" t="str">
            <v>C64837</v>
          </cell>
          <cell r="D11860" t="str">
            <v>Medical Measurement Systems USA Inc</v>
          </cell>
          <cell r="E11860" t="str">
            <v>NH</v>
          </cell>
          <cell r="F11860" t="str">
            <v>P1</v>
          </cell>
          <cell r="G11860" t="str">
            <v>SMALL</v>
          </cell>
          <cell r="H11860" t="str">
            <v>JN</v>
          </cell>
          <cell r="I11860" t="str">
            <v>0032879 - CONSOLES, NICHOLAS S</v>
          </cell>
        </row>
        <row r="11861">
          <cell r="A11861" t="str">
            <v>C64838JM</v>
          </cell>
          <cell r="B11861">
            <v>42185</v>
          </cell>
          <cell r="C11861" t="str">
            <v>C64838</v>
          </cell>
          <cell r="D11861" t="str">
            <v>Concord Oral Surgery PA</v>
          </cell>
          <cell r="E11861" t="str">
            <v>NH</v>
          </cell>
          <cell r="F11861" t="str">
            <v>P1</v>
          </cell>
          <cell r="G11861" t="str">
            <v>SMALL</v>
          </cell>
          <cell r="H11861" t="str">
            <v>JM</v>
          </cell>
          <cell r="I11861" t="str">
            <v>0033018 - SBIA STRATEGIC BENEFIT &amp;</v>
          </cell>
        </row>
        <row r="11862">
          <cell r="A11862" t="str">
            <v>C64839JM</v>
          </cell>
          <cell r="B11862">
            <v>42185</v>
          </cell>
          <cell r="C11862" t="str">
            <v>C64839</v>
          </cell>
          <cell r="D11862" t="str">
            <v>Craven &amp; Splendore PLLC</v>
          </cell>
          <cell r="E11862" t="str">
            <v>NH</v>
          </cell>
          <cell r="F11862" t="str">
            <v>P1</v>
          </cell>
          <cell r="G11862" t="str">
            <v>SMALL</v>
          </cell>
          <cell r="H11862" t="str">
            <v>JM</v>
          </cell>
          <cell r="I11862" t="str">
            <v>0032903 - CLARK INSURANCE</v>
          </cell>
        </row>
        <row r="11863">
          <cell r="A11863" t="str">
            <v>C64840JM</v>
          </cell>
          <cell r="B11863">
            <v>42185</v>
          </cell>
          <cell r="C11863" t="str">
            <v>C64840</v>
          </cell>
          <cell r="D11863" t="str">
            <v>Elliot More Inc DBA Derry Animal Hospital</v>
          </cell>
          <cell r="E11863" t="str">
            <v>NH</v>
          </cell>
          <cell r="F11863" t="str">
            <v>P1</v>
          </cell>
          <cell r="G11863" t="str">
            <v>SMALL</v>
          </cell>
          <cell r="H11863" t="str">
            <v>JM</v>
          </cell>
          <cell r="I11863" t="str">
            <v>0033022 - ROBERT L BROWN INSURANCE INC</v>
          </cell>
        </row>
        <row r="11864">
          <cell r="A11864" t="str">
            <v>C64841JM</v>
          </cell>
          <cell r="B11864">
            <v>42185</v>
          </cell>
          <cell r="C11864" t="str">
            <v>C64841</v>
          </cell>
          <cell r="D11864" t="str">
            <v>Mainway Transportation Inc</v>
          </cell>
          <cell r="E11864" t="str">
            <v>NH</v>
          </cell>
          <cell r="F11864" t="str">
            <v>P1</v>
          </cell>
          <cell r="G11864" t="str">
            <v>SMALL</v>
          </cell>
          <cell r="H11864" t="str">
            <v>JM</v>
          </cell>
          <cell r="I11864" t="str">
            <v>0032922 - CORE BENEFITS GROUP INC</v>
          </cell>
        </row>
        <row r="11865">
          <cell r="A11865" t="str">
            <v>C64842JH</v>
          </cell>
          <cell r="B11865">
            <v>42185</v>
          </cell>
          <cell r="C11865" t="str">
            <v>C64842</v>
          </cell>
          <cell r="D11865" t="str">
            <v>Lakes Region Dental Care PC</v>
          </cell>
          <cell r="E11865" t="str">
            <v>NH</v>
          </cell>
          <cell r="F11865" t="str">
            <v>P1</v>
          </cell>
          <cell r="G11865" t="str">
            <v>SMALL</v>
          </cell>
          <cell r="H11865" t="str">
            <v>JH</v>
          </cell>
          <cell r="I11865" t="str">
            <v>0033006 - MELCHER &amp; PRESCOTT AGENCY INC</v>
          </cell>
        </row>
        <row r="11866">
          <cell r="A11866" t="str">
            <v>C64842JN</v>
          </cell>
          <cell r="B11866">
            <v>42185</v>
          </cell>
          <cell r="C11866" t="str">
            <v>C64842</v>
          </cell>
          <cell r="D11866" t="str">
            <v>Lakes Region Dental Care PC</v>
          </cell>
          <cell r="E11866" t="str">
            <v>NH</v>
          </cell>
          <cell r="F11866" t="str">
            <v>P1</v>
          </cell>
          <cell r="G11866" t="str">
            <v>SMALL</v>
          </cell>
          <cell r="H11866" t="str">
            <v>JN</v>
          </cell>
          <cell r="I11866" t="str">
            <v>0033006 - MELCHER &amp; PRESCOTT AGENCY INC</v>
          </cell>
        </row>
        <row r="11867">
          <cell r="A11867" t="str">
            <v>C64843JM</v>
          </cell>
          <cell r="B11867">
            <v>42185</v>
          </cell>
          <cell r="C11867" t="str">
            <v>C64843</v>
          </cell>
          <cell r="D11867" t="str">
            <v>The Workout Club and Wellness Center</v>
          </cell>
          <cell r="E11867" t="str">
            <v>NH</v>
          </cell>
          <cell r="F11867" t="str">
            <v>P1</v>
          </cell>
          <cell r="G11867" t="str">
            <v>SMALL</v>
          </cell>
          <cell r="H11867" t="str">
            <v>JM</v>
          </cell>
          <cell r="I11867" t="str">
            <v>0032949 - LANDMARK BENEFITS INC</v>
          </cell>
        </row>
        <row r="11868">
          <cell r="A11868" t="str">
            <v>C64844JM</v>
          </cell>
          <cell r="B11868">
            <v>42185</v>
          </cell>
          <cell r="C11868" t="str">
            <v>C64844</v>
          </cell>
          <cell r="D11868" t="str">
            <v>Steeplegate Eye Care PLLC</v>
          </cell>
          <cell r="E11868" t="str">
            <v>NH</v>
          </cell>
          <cell r="F11868" t="str">
            <v>P1</v>
          </cell>
          <cell r="G11868" t="str">
            <v>SMALL</v>
          </cell>
          <cell r="H11868" t="str">
            <v>JM</v>
          </cell>
          <cell r="I11868" t="str">
            <v>0033017 - SBIA STRATEGIC BENEFIT &amp;</v>
          </cell>
        </row>
        <row r="11869">
          <cell r="A11869" t="str">
            <v>C64845JM</v>
          </cell>
          <cell r="B11869">
            <v>42185</v>
          </cell>
          <cell r="C11869" t="str">
            <v>C64845</v>
          </cell>
          <cell r="D11869" t="str">
            <v>Infinity Car Wash dba Balboni Investments LLC</v>
          </cell>
          <cell r="E11869" t="str">
            <v>NH</v>
          </cell>
          <cell r="F11869" t="str">
            <v>P1</v>
          </cell>
          <cell r="G11869" t="str">
            <v>SMALL</v>
          </cell>
          <cell r="H11869" t="str">
            <v>JM</v>
          </cell>
          <cell r="I11869" t="str">
            <v>0032917 - CROSS INSURANCE - MANCHESTER</v>
          </cell>
        </row>
        <row r="11870">
          <cell r="A11870" t="str">
            <v>C64846JM</v>
          </cell>
          <cell r="B11870">
            <v>42185</v>
          </cell>
          <cell r="C11870" t="str">
            <v>C64846</v>
          </cell>
          <cell r="D11870" t="str">
            <v>Van Dyke Construction Inc</v>
          </cell>
          <cell r="E11870" t="str">
            <v>NH</v>
          </cell>
          <cell r="F11870" t="str">
            <v>P1</v>
          </cell>
          <cell r="G11870" t="str">
            <v>SMALL</v>
          </cell>
          <cell r="H11870" t="str">
            <v>JM</v>
          </cell>
          <cell r="I11870" t="str">
            <v>0032938 - GRANITE GROUP BENEFITS LLC</v>
          </cell>
        </row>
        <row r="11871">
          <cell r="A11871" t="str">
            <v>C64849JM</v>
          </cell>
          <cell r="B11871">
            <v>42185</v>
          </cell>
          <cell r="C11871" t="str">
            <v>C64849</v>
          </cell>
          <cell r="D11871" t="str">
            <v>The Plymouth 12 &amp; 12 House</v>
          </cell>
          <cell r="E11871" t="str">
            <v>NH</v>
          </cell>
          <cell r="F11871" t="str">
            <v>P1</v>
          </cell>
          <cell r="G11871" t="str">
            <v>SMALL</v>
          </cell>
          <cell r="H11871" t="str">
            <v>JM</v>
          </cell>
          <cell r="I11871" t="str">
            <v>0033739 - CHALMERS FINANCIAL SERVICES LLC</v>
          </cell>
        </row>
        <row r="11872">
          <cell r="A11872" t="str">
            <v>C64849JN</v>
          </cell>
          <cell r="B11872">
            <v>42185</v>
          </cell>
          <cell r="C11872" t="str">
            <v>C64849</v>
          </cell>
          <cell r="D11872" t="str">
            <v>The Plymouth 12 &amp; 12 House</v>
          </cell>
          <cell r="E11872" t="str">
            <v>NH</v>
          </cell>
          <cell r="F11872" t="str">
            <v>P1</v>
          </cell>
          <cell r="G11872" t="str">
            <v>SMALL</v>
          </cell>
          <cell r="H11872" t="str">
            <v>JN</v>
          </cell>
          <cell r="I11872" t="str">
            <v>0033739 - CHALMERS FINANCIAL SERVICES LLC</v>
          </cell>
        </row>
        <row r="11873">
          <cell r="A11873" t="str">
            <v>C64850JM</v>
          </cell>
          <cell r="B11873">
            <v>42185</v>
          </cell>
          <cell r="C11873" t="str">
            <v>C64850</v>
          </cell>
          <cell r="D11873" t="str">
            <v>Envirovantage Inc</v>
          </cell>
          <cell r="E11873" t="str">
            <v>NH</v>
          </cell>
          <cell r="F11873" t="str">
            <v>P1</v>
          </cell>
          <cell r="G11873" t="str">
            <v>SMALL</v>
          </cell>
          <cell r="H11873" t="str">
            <v>JM</v>
          </cell>
          <cell r="I11873" t="str">
            <v>0034758 - CROSS INSURANCE - MANCHESTER</v>
          </cell>
        </row>
        <row r="11874">
          <cell r="A11874" t="str">
            <v>C64852JM</v>
          </cell>
          <cell r="B11874">
            <v>42185</v>
          </cell>
          <cell r="C11874" t="str">
            <v>C64852</v>
          </cell>
          <cell r="D11874" t="str">
            <v>FSS Leasing LLC</v>
          </cell>
          <cell r="E11874" t="str">
            <v>NH</v>
          </cell>
          <cell r="F11874" t="str">
            <v>P1</v>
          </cell>
          <cell r="G11874" t="str">
            <v>SMALL</v>
          </cell>
          <cell r="H11874" t="str">
            <v>JM</v>
          </cell>
          <cell r="I11874" t="str">
            <v>0032866 - CROSS INSURANCE - MANCHESTER</v>
          </cell>
        </row>
        <row r="11875">
          <cell r="A11875" t="str">
            <v>C64852JN</v>
          </cell>
          <cell r="B11875">
            <v>42185</v>
          </cell>
          <cell r="C11875" t="str">
            <v>C64852</v>
          </cell>
          <cell r="D11875" t="str">
            <v>FSS Leasing LLC</v>
          </cell>
          <cell r="E11875" t="str">
            <v>NH</v>
          </cell>
          <cell r="F11875" t="str">
            <v>P1</v>
          </cell>
          <cell r="G11875" t="str">
            <v>SMALL</v>
          </cell>
          <cell r="H11875" t="str">
            <v>JN</v>
          </cell>
          <cell r="I11875" t="str">
            <v>0032866 - CROSS INSURANCE - MANCHESTER</v>
          </cell>
        </row>
        <row r="11876">
          <cell r="A11876" t="str">
            <v>C64856JM</v>
          </cell>
          <cell r="B11876">
            <v>42185</v>
          </cell>
          <cell r="C11876" t="str">
            <v>C64856</v>
          </cell>
          <cell r="D11876" t="str">
            <v>Appliance Warehouse of Exeter Inc</v>
          </cell>
          <cell r="E11876" t="str">
            <v>NH</v>
          </cell>
          <cell r="F11876" t="str">
            <v>P1</v>
          </cell>
          <cell r="G11876" t="str">
            <v>SMALL</v>
          </cell>
          <cell r="H11876" t="str">
            <v>JM</v>
          </cell>
          <cell r="I11876" t="str">
            <v>0033012 - NEW ENGLAND MEDICAL INS AGENCY LLC</v>
          </cell>
        </row>
        <row r="11877">
          <cell r="A11877" t="str">
            <v>C64859IV</v>
          </cell>
          <cell r="B11877">
            <v>42185</v>
          </cell>
          <cell r="C11877" t="str">
            <v>C64859</v>
          </cell>
          <cell r="D11877" t="str">
            <v>Peter P Cerar CPA</v>
          </cell>
          <cell r="E11877" t="str">
            <v>ME</v>
          </cell>
          <cell r="F11877" t="str">
            <v>P1</v>
          </cell>
          <cell r="G11877" t="str">
            <v>SMALL</v>
          </cell>
          <cell r="H11877" t="str">
            <v>IV</v>
          </cell>
          <cell r="I11877" t="str">
            <v>0032927 - LMR INSURANCE INC</v>
          </cell>
        </row>
        <row r="11878">
          <cell r="A11878" t="str">
            <v>C64861JM</v>
          </cell>
          <cell r="B11878">
            <v>42185</v>
          </cell>
          <cell r="C11878" t="str">
            <v>C64861</v>
          </cell>
          <cell r="D11878" t="str">
            <v>West Lebanon Supply Inc</v>
          </cell>
          <cell r="E11878" t="str">
            <v>NH</v>
          </cell>
          <cell r="F11878" t="str">
            <v>P1</v>
          </cell>
          <cell r="G11878" t="str">
            <v>SMALL</v>
          </cell>
          <cell r="H11878" t="str">
            <v>JM</v>
          </cell>
          <cell r="I11878" t="str">
            <v>0032964 - GRANITE GROUP BENEFITS LLC</v>
          </cell>
        </row>
        <row r="11879">
          <cell r="A11879" t="str">
            <v>C64863JM</v>
          </cell>
          <cell r="B11879">
            <v>42185</v>
          </cell>
          <cell r="C11879" t="str">
            <v>C64863</v>
          </cell>
          <cell r="D11879" t="str">
            <v>Nurses PRN dba Silver Touch Home Health Care</v>
          </cell>
          <cell r="E11879" t="str">
            <v>NH</v>
          </cell>
          <cell r="F11879" t="str">
            <v>P1</v>
          </cell>
          <cell r="G11879" t="str">
            <v>SMALL</v>
          </cell>
          <cell r="H11879" t="str">
            <v>JM</v>
          </cell>
          <cell r="I11879" t="str">
            <v>0032996 - MELCHER &amp; PRESCOTT AGENCY INC</v>
          </cell>
        </row>
        <row r="11880">
          <cell r="A11880" t="str">
            <v>C64864JM</v>
          </cell>
          <cell r="B11880">
            <v>42185</v>
          </cell>
          <cell r="C11880" t="str">
            <v>C64864</v>
          </cell>
          <cell r="D11880" t="str">
            <v>RJ Diluzio Ambulance Service LLC</v>
          </cell>
          <cell r="E11880" t="str">
            <v>NH</v>
          </cell>
          <cell r="F11880" t="str">
            <v>P1</v>
          </cell>
          <cell r="G11880" t="str">
            <v>SMALL</v>
          </cell>
          <cell r="H11880" t="str">
            <v>JM</v>
          </cell>
          <cell r="I11880" t="str">
            <v>0032895 - CLARK-MORTENSON AGENCY INC</v>
          </cell>
        </row>
        <row r="11881">
          <cell r="A11881" t="str">
            <v>C64870JM</v>
          </cell>
          <cell r="B11881">
            <v>42185</v>
          </cell>
          <cell r="C11881" t="str">
            <v>C64870</v>
          </cell>
          <cell r="D11881" t="str">
            <v>Dispersion Services LLC</v>
          </cell>
          <cell r="E11881" t="str">
            <v>NH</v>
          </cell>
          <cell r="F11881" t="str">
            <v>P1</v>
          </cell>
          <cell r="G11881" t="str">
            <v>SMALL</v>
          </cell>
          <cell r="H11881" t="str">
            <v>JM</v>
          </cell>
          <cell r="I11881" t="str">
            <v>0033124 - LAVINE, MARK R</v>
          </cell>
        </row>
        <row r="11882">
          <cell r="A11882" t="str">
            <v>C64871JM</v>
          </cell>
          <cell r="B11882">
            <v>42185</v>
          </cell>
          <cell r="C11882" t="str">
            <v>C64871</v>
          </cell>
          <cell r="D11882" t="str">
            <v>Fibernext LLC</v>
          </cell>
          <cell r="E11882" t="str">
            <v>NH</v>
          </cell>
          <cell r="F11882" t="str">
            <v>P1</v>
          </cell>
          <cell r="G11882" t="str">
            <v>SMALL</v>
          </cell>
          <cell r="H11882" t="str">
            <v>JM</v>
          </cell>
          <cell r="I11882" t="str">
            <v>0033173 - ROWLEY AGENCY INC</v>
          </cell>
        </row>
        <row r="11883">
          <cell r="A11883" t="str">
            <v>C64872IH</v>
          </cell>
          <cell r="B11883">
            <v>42185</v>
          </cell>
          <cell r="C11883" t="str">
            <v>C64872</v>
          </cell>
          <cell r="D11883" t="str">
            <v>Michael P Seidman DDS PC</v>
          </cell>
          <cell r="E11883" t="str">
            <v>MA</v>
          </cell>
          <cell r="F11883" t="str">
            <v>P1</v>
          </cell>
          <cell r="G11883" t="str">
            <v>SMALL</v>
          </cell>
          <cell r="H11883" t="str">
            <v>IH</v>
          </cell>
          <cell r="I11883" t="str">
            <v>0032957 - SPRING INSURANCE GROUP LLC</v>
          </cell>
        </row>
        <row r="11884">
          <cell r="A11884" t="str">
            <v>C64876JM</v>
          </cell>
          <cell r="B11884">
            <v>42185</v>
          </cell>
          <cell r="C11884" t="str">
            <v>C64876</v>
          </cell>
          <cell r="D11884" t="str">
            <v>Winter Harbor Veterinary Hospital</v>
          </cell>
          <cell r="E11884" t="str">
            <v>NH</v>
          </cell>
          <cell r="F11884" t="str">
            <v>P1</v>
          </cell>
          <cell r="G11884" t="str">
            <v>SMALL</v>
          </cell>
          <cell r="H11884" t="str">
            <v>JM</v>
          </cell>
          <cell r="I11884" t="str">
            <v>0033611 - CHALMERS FINANCIAL SERVICES LLC</v>
          </cell>
        </row>
        <row r="11885">
          <cell r="A11885" t="str">
            <v>C64877JM</v>
          </cell>
          <cell r="B11885">
            <v>42185</v>
          </cell>
          <cell r="C11885" t="str">
            <v>C64877</v>
          </cell>
          <cell r="D11885" t="str">
            <v>Thomas E Huckins LLC</v>
          </cell>
          <cell r="E11885" t="str">
            <v>NH</v>
          </cell>
          <cell r="F11885" t="str">
            <v>P1</v>
          </cell>
          <cell r="G11885" t="str">
            <v>SMALL</v>
          </cell>
          <cell r="H11885" t="str">
            <v>JM</v>
          </cell>
          <cell r="I11885" t="str">
            <v>0033101 - DEBRA A BURK INDEPENDENT AGENT INC</v>
          </cell>
        </row>
        <row r="11886">
          <cell r="A11886" t="str">
            <v>C64878JM</v>
          </cell>
          <cell r="B11886">
            <v>42185</v>
          </cell>
          <cell r="C11886" t="str">
            <v>C64878</v>
          </cell>
          <cell r="D11886" t="str">
            <v>CSNI Executive Office</v>
          </cell>
          <cell r="E11886" t="str">
            <v>NH</v>
          </cell>
          <cell r="F11886" t="str">
            <v>P1</v>
          </cell>
          <cell r="G11886" t="str">
            <v>SMALL</v>
          </cell>
          <cell r="H11886" t="str">
            <v>JM</v>
          </cell>
          <cell r="I11886" t="str">
            <v>0033140 - INSURANCE PLANNING GROUP INC</v>
          </cell>
        </row>
        <row r="11887">
          <cell r="A11887" t="str">
            <v>C64879JM</v>
          </cell>
          <cell r="B11887">
            <v>42185</v>
          </cell>
          <cell r="C11887" t="str">
            <v>C64879</v>
          </cell>
          <cell r="D11887" t="str">
            <v>RP Cormier Contracting LLC</v>
          </cell>
          <cell r="E11887" t="str">
            <v>NH</v>
          </cell>
          <cell r="F11887" t="str">
            <v>P1</v>
          </cell>
          <cell r="G11887" t="str">
            <v>SMALL</v>
          </cell>
          <cell r="H11887" t="str">
            <v>JM</v>
          </cell>
          <cell r="I11887" t="str">
            <v>0033742 - FREE AGENTS NH LLC</v>
          </cell>
        </row>
        <row r="11888">
          <cell r="A11888" t="str">
            <v>C64880JM</v>
          </cell>
          <cell r="B11888">
            <v>42185</v>
          </cell>
          <cell r="C11888" t="str">
            <v>C64880</v>
          </cell>
          <cell r="D11888" t="str">
            <v>Bosen &amp; Associates PLLC</v>
          </cell>
          <cell r="E11888" t="str">
            <v>NH</v>
          </cell>
          <cell r="F11888" t="str">
            <v>P1</v>
          </cell>
          <cell r="G11888" t="str">
            <v>SMALL</v>
          </cell>
          <cell r="H11888" t="str">
            <v>JM</v>
          </cell>
          <cell r="I11888" t="str">
            <v>0032968 - JACOBSOHN, MARK S</v>
          </cell>
        </row>
        <row r="11889">
          <cell r="A11889" t="str">
            <v>C64881JM</v>
          </cell>
          <cell r="B11889">
            <v>42185</v>
          </cell>
          <cell r="C11889" t="str">
            <v>C64881</v>
          </cell>
          <cell r="D11889" t="str">
            <v>Hayes Soloway PC</v>
          </cell>
          <cell r="E11889" t="str">
            <v>NH</v>
          </cell>
          <cell r="F11889" t="str">
            <v>P1</v>
          </cell>
          <cell r="G11889" t="str">
            <v>SMALL</v>
          </cell>
          <cell r="H11889" t="str">
            <v>JM</v>
          </cell>
          <cell r="I11889" t="str">
            <v>0033137 - LIFETIME BENEFITS GROUP INC</v>
          </cell>
        </row>
        <row r="11890">
          <cell r="A11890" t="str">
            <v>C64883JS</v>
          </cell>
          <cell r="B11890">
            <v>42185</v>
          </cell>
          <cell r="C11890" t="str">
            <v>C64883</v>
          </cell>
          <cell r="D11890" t="str">
            <v>Peterboro Basket Company</v>
          </cell>
          <cell r="E11890" t="str">
            <v>NH</v>
          </cell>
          <cell r="F11890" t="str">
            <v>P1</v>
          </cell>
          <cell r="G11890" t="str">
            <v>SMALL</v>
          </cell>
          <cell r="H11890" t="str">
            <v>JS</v>
          </cell>
          <cell r="I11890" t="str">
            <v>0033185 - SMITH, TERRY A</v>
          </cell>
        </row>
        <row r="11891">
          <cell r="A11891" t="str">
            <v>C64885IH</v>
          </cell>
          <cell r="B11891">
            <v>42185</v>
          </cell>
          <cell r="C11891" t="str">
            <v>C64885</v>
          </cell>
          <cell r="D11891" t="str">
            <v>DL Fotter &amp; Sons Inc</v>
          </cell>
          <cell r="E11891" t="str">
            <v>ME</v>
          </cell>
          <cell r="F11891" t="str">
            <v>P1</v>
          </cell>
          <cell r="G11891" t="str">
            <v>SMALL</v>
          </cell>
          <cell r="H11891" t="str">
            <v>IH</v>
          </cell>
          <cell r="I11891" t="str">
            <v>0033176 - NORTHERN BENEFITS OF MAINE LLC</v>
          </cell>
        </row>
        <row r="11892">
          <cell r="A11892" t="str">
            <v>C64886MI</v>
          </cell>
          <cell r="B11892">
            <v>42185</v>
          </cell>
          <cell r="C11892" t="str">
            <v>C64886</v>
          </cell>
          <cell r="D11892" t="str">
            <v>ISANNE - Holderness School</v>
          </cell>
          <cell r="E11892" t="str">
            <v>NH</v>
          </cell>
          <cell r="F11892" t="str">
            <v>P1</v>
          </cell>
          <cell r="G11892" t="str">
            <v>MCARE</v>
          </cell>
          <cell r="H11892" t="str">
            <v>MI</v>
          </cell>
        </row>
        <row r="11893">
          <cell r="A11893" t="str">
            <v>C64887JS</v>
          </cell>
          <cell r="B11893">
            <v>42185</v>
          </cell>
          <cell r="C11893" t="str">
            <v>C64887</v>
          </cell>
          <cell r="D11893" t="str">
            <v>Greene and Associates Integrated Retirement Strategies</v>
          </cell>
          <cell r="E11893" t="str">
            <v>NH</v>
          </cell>
          <cell r="F11893" t="str">
            <v>P1</v>
          </cell>
          <cell r="G11893" t="str">
            <v>SMALL</v>
          </cell>
          <cell r="H11893" t="str">
            <v>JS</v>
          </cell>
          <cell r="I11893" t="str">
            <v>0033108 - CLARK-MORTENSON AGENCY INC</v>
          </cell>
        </row>
        <row r="11894">
          <cell r="A11894" t="str">
            <v>C64888JM</v>
          </cell>
          <cell r="B11894">
            <v>42185</v>
          </cell>
          <cell r="C11894" t="str">
            <v>C64888</v>
          </cell>
          <cell r="D11894" t="str">
            <v>Keene Housing</v>
          </cell>
          <cell r="E11894" t="str">
            <v>NH</v>
          </cell>
          <cell r="F11894" t="str">
            <v>P1</v>
          </cell>
          <cell r="G11894" t="str">
            <v>SMALL</v>
          </cell>
          <cell r="H11894" t="str">
            <v>JM</v>
          </cell>
          <cell r="I11894" t="str">
            <v>0033082 - CGI EMPLOYEE BENEFITS GROUP</v>
          </cell>
        </row>
        <row r="11895">
          <cell r="A11895" t="str">
            <v>C64893IH</v>
          </cell>
          <cell r="B11895">
            <v>42185</v>
          </cell>
          <cell r="C11895" t="str">
            <v>C64893</v>
          </cell>
          <cell r="D11895" t="str">
            <v>Kevin Cobb &amp; Associates</v>
          </cell>
          <cell r="E11895" t="str">
            <v>MA</v>
          </cell>
          <cell r="F11895" t="str">
            <v>P1</v>
          </cell>
          <cell r="G11895" t="str">
            <v>SMALL</v>
          </cell>
          <cell r="H11895" t="str">
            <v>IH</v>
          </cell>
          <cell r="I11895" t="str">
            <v>0033138 - HRK BROKERAGE SERVICES LLC</v>
          </cell>
        </row>
        <row r="11896">
          <cell r="A11896" t="str">
            <v>C64894JM</v>
          </cell>
          <cell r="B11896">
            <v>42185</v>
          </cell>
          <cell r="C11896" t="str">
            <v>C64894</v>
          </cell>
          <cell r="D11896" t="str">
            <v>MJ Murphy &amp; Sons Inc</v>
          </cell>
          <cell r="E11896" t="str">
            <v>NH</v>
          </cell>
          <cell r="F11896" t="str">
            <v>P1</v>
          </cell>
          <cell r="G11896" t="str">
            <v>SMALL</v>
          </cell>
          <cell r="H11896" t="str">
            <v>JM</v>
          </cell>
          <cell r="I11896" t="str">
            <v>0033083 - DEBRA A BURK INDEPENDENT AGENT INC</v>
          </cell>
        </row>
        <row r="11897">
          <cell r="A11897" t="str">
            <v>C64898JM</v>
          </cell>
          <cell r="B11897">
            <v>42185</v>
          </cell>
          <cell r="C11897" t="str">
            <v>C64898</v>
          </cell>
          <cell r="D11897" t="str">
            <v>Seacoast Kettlebell LLC</v>
          </cell>
          <cell r="E11897" t="str">
            <v>NH</v>
          </cell>
          <cell r="F11897" t="str">
            <v>P1</v>
          </cell>
          <cell r="G11897" t="str">
            <v>SMALL</v>
          </cell>
          <cell r="H11897" t="str">
            <v>JM</v>
          </cell>
          <cell r="I11897" t="str">
            <v>0032995 - LIFETIME BENEFITS GROUP INC</v>
          </cell>
        </row>
        <row r="11898">
          <cell r="A11898" t="str">
            <v>C64900JM</v>
          </cell>
          <cell r="B11898">
            <v>42185</v>
          </cell>
          <cell r="C11898" t="str">
            <v>C64900</v>
          </cell>
          <cell r="D11898" t="str">
            <v>Brookside Plumbing &amp; Heating</v>
          </cell>
          <cell r="E11898" t="str">
            <v>NH</v>
          </cell>
          <cell r="F11898" t="str">
            <v>P1</v>
          </cell>
          <cell r="G11898" t="str">
            <v>SMALL</v>
          </cell>
          <cell r="H11898" t="str">
            <v>JM</v>
          </cell>
          <cell r="I11898" t="str">
            <v>0033163 - SPURLING INSURANCE &amp; FINANCIAL SERVICES</v>
          </cell>
        </row>
        <row r="11899">
          <cell r="A11899" t="str">
            <v>C64902JM</v>
          </cell>
          <cell r="B11899">
            <v>42185</v>
          </cell>
          <cell r="C11899" t="str">
            <v>C64902</v>
          </cell>
          <cell r="D11899" t="str">
            <v>Peabody Home</v>
          </cell>
          <cell r="E11899" t="str">
            <v>NH</v>
          </cell>
          <cell r="F11899" t="str">
            <v>P1</v>
          </cell>
          <cell r="G11899" t="str">
            <v>SMALL</v>
          </cell>
          <cell r="H11899" t="str">
            <v>JM</v>
          </cell>
          <cell r="I11899" t="str">
            <v>0033156 - NEW ENGLAND EMPLOYEE BENEFITS COUNCIL</v>
          </cell>
        </row>
        <row r="11900">
          <cell r="A11900" t="str">
            <v>C64904JM</v>
          </cell>
          <cell r="B11900">
            <v>42185</v>
          </cell>
          <cell r="C11900" t="str">
            <v>C64904</v>
          </cell>
          <cell r="D11900" t="str">
            <v>Ciment Quebec Inc</v>
          </cell>
          <cell r="E11900" t="str">
            <v>NH</v>
          </cell>
          <cell r="F11900" t="str">
            <v>P1</v>
          </cell>
          <cell r="G11900" t="str">
            <v>SMALL</v>
          </cell>
          <cell r="H11900" t="str">
            <v>JM</v>
          </cell>
          <cell r="I11900" t="str">
            <v>0033183 - NIBRI BENEFIT SERVICES INC</v>
          </cell>
        </row>
        <row r="11901">
          <cell r="A11901" t="str">
            <v>C64905JM</v>
          </cell>
          <cell r="B11901">
            <v>42185</v>
          </cell>
          <cell r="C11901" t="str">
            <v>C64905</v>
          </cell>
          <cell r="D11901" t="str">
            <v>Belknap Tire &amp; Auto Repair LLC</v>
          </cell>
          <cell r="E11901" t="str">
            <v>NH</v>
          </cell>
          <cell r="F11901" t="str">
            <v>P1</v>
          </cell>
          <cell r="G11901" t="str">
            <v>SMALL</v>
          </cell>
          <cell r="H11901" t="str">
            <v>JM</v>
          </cell>
          <cell r="I11901" t="str">
            <v>0033129 - MELCHER &amp; PRESCOTT AGENCY INC</v>
          </cell>
        </row>
        <row r="11902">
          <cell r="A11902" t="str">
            <v>C64906IH</v>
          </cell>
          <cell r="B11902">
            <v>42185</v>
          </cell>
          <cell r="C11902" t="str">
            <v>C64906</v>
          </cell>
          <cell r="D11902" t="str">
            <v>RailPod Inc</v>
          </cell>
          <cell r="E11902" t="str">
            <v>MA</v>
          </cell>
          <cell r="F11902" t="str">
            <v>P1</v>
          </cell>
          <cell r="G11902" t="str">
            <v>GPC</v>
          </cell>
          <cell r="H11902" t="str">
            <v>IH</v>
          </cell>
          <cell r="I11902" t="str">
            <v>0033002 - SPRING INSURANCE GROUP LLC</v>
          </cell>
        </row>
        <row r="11903">
          <cell r="A11903" t="str">
            <v>C64907JM</v>
          </cell>
          <cell r="B11903">
            <v>42185</v>
          </cell>
          <cell r="C11903" t="str">
            <v>C64907</v>
          </cell>
          <cell r="D11903" t="str">
            <v>Prowash LLC</v>
          </cell>
          <cell r="E11903" t="str">
            <v>NH</v>
          </cell>
          <cell r="F11903" t="str">
            <v>P1</v>
          </cell>
          <cell r="G11903" t="str">
            <v>SMALL</v>
          </cell>
          <cell r="H11903" t="str">
            <v>JM</v>
          </cell>
          <cell r="I11903" t="str">
            <v>0033132 - MURRAY, ANNE H</v>
          </cell>
        </row>
        <row r="11904">
          <cell r="A11904" t="str">
            <v>C64907JN</v>
          </cell>
          <cell r="B11904">
            <v>42185</v>
          </cell>
          <cell r="C11904" t="str">
            <v>C64907</v>
          </cell>
          <cell r="D11904" t="str">
            <v>Prowash LLC</v>
          </cell>
          <cell r="E11904" t="str">
            <v>NH</v>
          </cell>
          <cell r="F11904" t="str">
            <v>P1</v>
          </cell>
          <cell r="G11904" t="str">
            <v>SMALL</v>
          </cell>
          <cell r="H11904" t="str">
            <v>JN</v>
          </cell>
          <cell r="I11904" t="str">
            <v>0033132 - MURRAY, ANNE H</v>
          </cell>
        </row>
        <row r="11905">
          <cell r="A11905" t="str">
            <v>C64912IH</v>
          </cell>
          <cell r="B11905">
            <v>42185</v>
          </cell>
          <cell r="C11905" t="str">
            <v>C64912</v>
          </cell>
          <cell r="D11905" t="str">
            <v>Merrimack Medical &amp; Walk In Center LLC</v>
          </cell>
          <cell r="E11905" t="str">
            <v>MA</v>
          </cell>
          <cell r="F11905" t="str">
            <v>P1</v>
          </cell>
          <cell r="G11905" t="str">
            <v>SMALL</v>
          </cell>
          <cell r="H11905" t="str">
            <v>IH</v>
          </cell>
          <cell r="I11905" t="str">
            <v>0033136 - LOWRY, DANIELG</v>
          </cell>
        </row>
        <row r="11906">
          <cell r="A11906" t="str">
            <v>C64913IH</v>
          </cell>
          <cell r="B11906">
            <v>42185</v>
          </cell>
          <cell r="C11906" t="str">
            <v>C64913</v>
          </cell>
          <cell r="D11906" t="str">
            <v>SDI Inc</v>
          </cell>
          <cell r="E11906" t="str">
            <v>ME</v>
          </cell>
          <cell r="F11906" t="str">
            <v>P1</v>
          </cell>
          <cell r="G11906" t="str">
            <v>SMALL</v>
          </cell>
          <cell r="H11906" t="str">
            <v>IH</v>
          </cell>
          <cell r="I11906" t="str">
            <v>0033109 - ACADIA BENEFITS INC</v>
          </cell>
        </row>
        <row r="11907">
          <cell r="A11907" t="str">
            <v>C64914JM</v>
          </cell>
          <cell r="B11907">
            <v>42185</v>
          </cell>
          <cell r="C11907" t="str">
            <v>C64914</v>
          </cell>
          <cell r="D11907" t="str">
            <v>Blue Angel Industries</v>
          </cell>
          <cell r="E11907" t="str">
            <v>NH</v>
          </cell>
          <cell r="F11907" t="str">
            <v>P1</v>
          </cell>
          <cell r="G11907" t="str">
            <v>SMALL</v>
          </cell>
          <cell r="H11907" t="str">
            <v>JM</v>
          </cell>
          <cell r="I11907" t="str">
            <v>0033139 - LYNCH, BRIAN</v>
          </cell>
        </row>
        <row r="11908">
          <cell r="A11908" t="str">
            <v>C64914JN</v>
          </cell>
          <cell r="B11908">
            <v>42185</v>
          </cell>
          <cell r="C11908" t="str">
            <v>C64914</v>
          </cell>
          <cell r="D11908" t="str">
            <v>Blue Angel Industries</v>
          </cell>
          <cell r="E11908" t="str">
            <v>NH</v>
          </cell>
          <cell r="F11908" t="str">
            <v>P1</v>
          </cell>
          <cell r="G11908" t="str">
            <v>SMALL</v>
          </cell>
          <cell r="H11908" t="str">
            <v>JN</v>
          </cell>
          <cell r="I11908" t="str">
            <v>0033139 - LYNCH, BRIAN</v>
          </cell>
        </row>
        <row r="11909">
          <cell r="A11909" t="str">
            <v>C64915JH</v>
          </cell>
          <cell r="B11909">
            <v>42185</v>
          </cell>
          <cell r="C11909" t="str">
            <v>C64915</v>
          </cell>
          <cell r="D11909" t="str">
            <v>Simple Energy Partners LLC</v>
          </cell>
          <cell r="E11909" t="str">
            <v>NH</v>
          </cell>
          <cell r="F11909" t="str">
            <v>P1</v>
          </cell>
          <cell r="G11909" t="str">
            <v>SMALL</v>
          </cell>
          <cell r="H11909" t="str">
            <v>JH</v>
          </cell>
          <cell r="I11909" t="str">
            <v>0033168 - RICHARDS GROUP</v>
          </cell>
        </row>
        <row r="11910">
          <cell r="A11910" t="str">
            <v>C64915JM</v>
          </cell>
          <cell r="B11910">
            <v>42185</v>
          </cell>
          <cell r="C11910" t="str">
            <v>C64915</v>
          </cell>
          <cell r="D11910" t="str">
            <v>Simple Energy Partners LLC</v>
          </cell>
          <cell r="E11910" t="str">
            <v>NH</v>
          </cell>
          <cell r="F11910" t="str">
            <v>P1</v>
          </cell>
          <cell r="G11910" t="str">
            <v>SMALL</v>
          </cell>
          <cell r="H11910" t="str">
            <v>JM</v>
          </cell>
          <cell r="I11910" t="str">
            <v>0033168 - RICHARDS GROUP</v>
          </cell>
        </row>
        <row r="11911">
          <cell r="A11911" t="str">
            <v>C64917JH</v>
          </cell>
          <cell r="B11911">
            <v>42185</v>
          </cell>
          <cell r="C11911" t="str">
            <v>C64917</v>
          </cell>
          <cell r="D11911" t="str">
            <v>First Impression Hair &amp; Nail Salon Inc and Solari Salon Spa LLC</v>
          </cell>
          <cell r="E11911" t="str">
            <v>NH</v>
          </cell>
          <cell r="F11911" t="str">
            <v>P1</v>
          </cell>
          <cell r="G11911" t="str">
            <v>SMALL</v>
          </cell>
          <cell r="H11911" t="str">
            <v>JH</v>
          </cell>
          <cell r="I11911" t="str">
            <v>0033146 - LAMBERTI &amp; ASSOCIATES LLC</v>
          </cell>
        </row>
        <row r="11912">
          <cell r="A11912" t="str">
            <v>C64918JM</v>
          </cell>
          <cell r="B11912">
            <v>42185</v>
          </cell>
          <cell r="C11912" t="str">
            <v>C64918</v>
          </cell>
          <cell r="D11912" t="str">
            <v>On The Vine Market Place</v>
          </cell>
          <cell r="E11912" t="str">
            <v>NH</v>
          </cell>
          <cell r="F11912" t="str">
            <v>P1</v>
          </cell>
          <cell r="G11912" t="str">
            <v>SMALL</v>
          </cell>
          <cell r="H11912" t="str">
            <v>JM</v>
          </cell>
          <cell r="I11912" t="str">
            <v>0033119 - FLEXIBLE BENEFIT SOLUTIONS INS BROKERAGE INC</v>
          </cell>
        </row>
        <row r="11913">
          <cell r="A11913" t="str">
            <v>C64924JM</v>
          </cell>
          <cell r="B11913">
            <v>42185</v>
          </cell>
          <cell r="C11913" t="str">
            <v>C64924</v>
          </cell>
          <cell r="D11913" t="str">
            <v>Bayhead Products Corporation</v>
          </cell>
          <cell r="E11913" t="str">
            <v>NH</v>
          </cell>
          <cell r="F11913" t="str">
            <v>P1</v>
          </cell>
          <cell r="G11913" t="str">
            <v>SMALL</v>
          </cell>
          <cell r="H11913" t="str">
            <v>JM</v>
          </cell>
          <cell r="I11913" t="str">
            <v>0033081 - CGI EMPLOYEE BENEFITS GROUP</v>
          </cell>
        </row>
        <row r="11914">
          <cell r="A11914" t="str">
            <v>C64925JM</v>
          </cell>
          <cell r="B11914">
            <v>42185</v>
          </cell>
          <cell r="C11914" t="str">
            <v>C64925</v>
          </cell>
          <cell r="D11914" t="str">
            <v>Matmarket Inc</v>
          </cell>
          <cell r="E11914" t="str">
            <v>NH</v>
          </cell>
          <cell r="F11914" t="str">
            <v>P1</v>
          </cell>
          <cell r="G11914" t="str">
            <v>SMALL</v>
          </cell>
          <cell r="H11914" t="str">
            <v>JM</v>
          </cell>
          <cell r="I11914" t="str">
            <v>0033177 - SBIA STRATEGIC BENEFIT &amp;</v>
          </cell>
        </row>
        <row r="11915">
          <cell r="A11915" t="str">
            <v>C64925JN</v>
          </cell>
          <cell r="B11915">
            <v>42185</v>
          </cell>
          <cell r="C11915" t="str">
            <v>C64925</v>
          </cell>
          <cell r="D11915" t="str">
            <v>Matmarket Inc</v>
          </cell>
          <cell r="E11915" t="str">
            <v>NH</v>
          </cell>
          <cell r="F11915" t="str">
            <v>P1</v>
          </cell>
          <cell r="G11915" t="str">
            <v>SMALL</v>
          </cell>
          <cell r="H11915" t="str">
            <v>JN</v>
          </cell>
          <cell r="I11915" t="str">
            <v>0033177 - SBIA STRATEGIC BENEFIT &amp;</v>
          </cell>
        </row>
        <row r="11916">
          <cell r="A11916" t="str">
            <v>C64927JM</v>
          </cell>
          <cell r="B11916">
            <v>42185</v>
          </cell>
          <cell r="C11916" t="str">
            <v>C64927</v>
          </cell>
          <cell r="D11916" t="str">
            <v>Mercy Animal Hospital</v>
          </cell>
          <cell r="E11916" t="str">
            <v>NH</v>
          </cell>
          <cell r="F11916" t="str">
            <v>P1</v>
          </cell>
          <cell r="G11916" t="str">
            <v>SMALL</v>
          </cell>
          <cell r="H11916" t="str">
            <v>JM</v>
          </cell>
          <cell r="I11916" t="str">
            <v>0033094 - BEACON INTEGRATED RESOURCES</v>
          </cell>
        </row>
        <row r="11917">
          <cell r="A11917" t="str">
            <v>C64928IA</v>
          </cell>
          <cell r="B11917">
            <v>42185</v>
          </cell>
          <cell r="C11917" t="str">
            <v>C64928</v>
          </cell>
          <cell r="D11917" t="str">
            <v>Bioscience Solution Group LLC</v>
          </cell>
          <cell r="E11917" t="str">
            <v>MA</v>
          </cell>
          <cell r="F11917" t="str">
            <v>P1</v>
          </cell>
          <cell r="G11917" t="str">
            <v>SMALL</v>
          </cell>
          <cell r="H11917" t="str">
            <v>IA</v>
          </cell>
        </row>
        <row r="11918">
          <cell r="A11918" t="str">
            <v>C64929JM</v>
          </cell>
          <cell r="B11918">
            <v>42185</v>
          </cell>
          <cell r="C11918" t="str">
            <v>C64929</v>
          </cell>
          <cell r="D11918" t="str">
            <v>Ross Furniture Co Inc</v>
          </cell>
          <cell r="E11918" t="str">
            <v>NH</v>
          </cell>
          <cell r="F11918" t="str">
            <v>P1</v>
          </cell>
          <cell r="G11918" t="str">
            <v>SMALL</v>
          </cell>
          <cell r="H11918" t="str">
            <v>JM</v>
          </cell>
          <cell r="I11918" t="str">
            <v>0033098 - BUSINESS INSURANCE AGENCY</v>
          </cell>
        </row>
        <row r="11919">
          <cell r="A11919" t="str">
            <v>C64930JM</v>
          </cell>
          <cell r="B11919">
            <v>42185</v>
          </cell>
          <cell r="C11919" t="str">
            <v>C64930</v>
          </cell>
          <cell r="D11919" t="str">
            <v>Versatile Subcontracting LLC</v>
          </cell>
          <cell r="E11919" t="str">
            <v>NH</v>
          </cell>
          <cell r="F11919" t="str">
            <v>P1</v>
          </cell>
          <cell r="G11919" t="str">
            <v>SMALL</v>
          </cell>
          <cell r="H11919" t="str">
            <v>JM</v>
          </cell>
          <cell r="I11919" t="str">
            <v>0033088 - BUSINESS INSURANCE AGENCY</v>
          </cell>
        </row>
        <row r="11920">
          <cell r="A11920" t="str">
            <v>C64932JR</v>
          </cell>
          <cell r="B11920">
            <v>42185</v>
          </cell>
          <cell r="C11920" t="str">
            <v>C64932</v>
          </cell>
          <cell r="D11920" t="str">
            <v>Northeast Laundry Equipment LLC</v>
          </cell>
          <cell r="E11920" t="str">
            <v>NH</v>
          </cell>
          <cell r="F11920" t="str">
            <v>P1</v>
          </cell>
          <cell r="G11920" t="str">
            <v>SMALL</v>
          </cell>
          <cell r="H11920" t="str">
            <v>JR</v>
          </cell>
          <cell r="I11920" t="str">
            <v>0033178 - R W ASSOCIATES INC</v>
          </cell>
        </row>
        <row r="11921">
          <cell r="A11921" t="str">
            <v>C64933JM</v>
          </cell>
          <cell r="B11921">
            <v>42185</v>
          </cell>
          <cell r="C11921" t="str">
            <v>C64933</v>
          </cell>
          <cell r="D11921" t="str">
            <v>PK Shetty Professional Association</v>
          </cell>
          <cell r="E11921" t="str">
            <v>NH</v>
          </cell>
          <cell r="F11921" t="str">
            <v>P1</v>
          </cell>
          <cell r="G11921" t="str">
            <v>SMALL</v>
          </cell>
          <cell r="H11921" t="str">
            <v>JM</v>
          </cell>
          <cell r="I11921" t="str">
            <v>0033141 - MELCHER &amp; PRESCOTT AGENCY INC</v>
          </cell>
        </row>
        <row r="11922">
          <cell r="A11922" t="str">
            <v>C64934JM</v>
          </cell>
          <cell r="B11922">
            <v>42185</v>
          </cell>
          <cell r="C11922" t="str">
            <v>C64934</v>
          </cell>
          <cell r="D11922" t="str">
            <v>Cremeland Inc</v>
          </cell>
          <cell r="E11922" t="str">
            <v>NH</v>
          </cell>
          <cell r="F11922" t="str">
            <v>P1</v>
          </cell>
          <cell r="G11922" t="str">
            <v>SMALL</v>
          </cell>
          <cell r="H11922" t="str">
            <v>JM</v>
          </cell>
          <cell r="I11922" t="str">
            <v>0033120 - LIFETIME BENEFITS GROUP INC</v>
          </cell>
        </row>
        <row r="11923">
          <cell r="A11923" t="str">
            <v>C64935JH</v>
          </cell>
          <cell r="B11923">
            <v>42185</v>
          </cell>
          <cell r="C11923" t="str">
            <v>C64935</v>
          </cell>
          <cell r="D11923" t="str">
            <v>Severino's Variety</v>
          </cell>
          <cell r="E11923" t="str">
            <v>ME</v>
          </cell>
          <cell r="F11923" t="str">
            <v>P1</v>
          </cell>
          <cell r="G11923" t="str">
            <v>SMALL</v>
          </cell>
          <cell r="H11923" t="str">
            <v>JH</v>
          </cell>
          <cell r="I11923" t="str">
            <v>0034045 - BGA INSURANCE AGENCY INC</v>
          </cell>
        </row>
        <row r="11924">
          <cell r="A11924" t="str">
            <v>C64940JN</v>
          </cell>
          <cell r="B11924">
            <v>42185</v>
          </cell>
          <cell r="C11924" t="str">
            <v>C64940</v>
          </cell>
          <cell r="D11924" t="str">
            <v>H32 Design and Development LLC</v>
          </cell>
          <cell r="E11924" t="str">
            <v>NH</v>
          </cell>
          <cell r="F11924" t="str">
            <v>P1</v>
          </cell>
          <cell r="G11924" t="str">
            <v>SMALL</v>
          </cell>
          <cell r="H11924" t="str">
            <v>JN</v>
          </cell>
          <cell r="I11924" t="str">
            <v>0033104 - BUSINESS INSURANCE AGENCY</v>
          </cell>
        </row>
        <row r="11925">
          <cell r="A11925" t="str">
            <v>C64942PO</v>
          </cell>
          <cell r="B11925">
            <v>42185</v>
          </cell>
          <cell r="C11925" t="str">
            <v>C64942</v>
          </cell>
          <cell r="D11925" t="str">
            <v>REM Safety Supply Inc</v>
          </cell>
          <cell r="E11925" t="str">
            <v>ME</v>
          </cell>
          <cell r="F11925" t="str">
            <v>P1</v>
          </cell>
          <cell r="G11925" t="str">
            <v>SMALL</v>
          </cell>
          <cell r="H11925" t="str">
            <v>PO</v>
          </cell>
          <cell r="I11925" t="str">
            <v>0033092 - BUSINESS INSURANCE AGENCY</v>
          </cell>
        </row>
        <row r="11926">
          <cell r="A11926" t="str">
            <v>C64945IV</v>
          </cell>
          <cell r="B11926">
            <v>42185</v>
          </cell>
          <cell r="C11926" t="str">
            <v>C64945</v>
          </cell>
          <cell r="D11926" t="str">
            <v>Goldman Financial Planning Inc</v>
          </cell>
          <cell r="E11926" t="str">
            <v>ME</v>
          </cell>
          <cell r="F11926" t="str">
            <v>P1</v>
          </cell>
          <cell r="G11926" t="str">
            <v>SMALL</v>
          </cell>
          <cell r="H11926" t="str">
            <v>IV</v>
          </cell>
          <cell r="I11926" t="str">
            <v>0033111 - CLARK INSURANCE</v>
          </cell>
        </row>
        <row r="11927">
          <cell r="A11927" t="str">
            <v>C64947IH</v>
          </cell>
          <cell r="B11927">
            <v>42185</v>
          </cell>
          <cell r="C11927" t="str">
            <v>C64947</v>
          </cell>
          <cell r="D11927" t="str">
            <v>Central Automotive Repair &amp; Service Inc</v>
          </cell>
          <cell r="E11927" t="str">
            <v>MA</v>
          </cell>
          <cell r="F11927" t="str">
            <v>P1</v>
          </cell>
          <cell r="G11927" t="str">
            <v>SMALL</v>
          </cell>
          <cell r="H11927" t="str">
            <v>IH</v>
          </cell>
          <cell r="I11927" t="str">
            <v>0033180 - NORTHERN BENEFITS OF MAINE LLC</v>
          </cell>
        </row>
        <row r="11928">
          <cell r="A11928" t="str">
            <v>C64950JM</v>
          </cell>
          <cell r="B11928">
            <v>42185</v>
          </cell>
          <cell r="C11928" t="str">
            <v>C64950</v>
          </cell>
          <cell r="D11928" t="str">
            <v>Principal Construction Group</v>
          </cell>
          <cell r="E11928" t="str">
            <v>NH</v>
          </cell>
          <cell r="F11928" t="str">
            <v>P1</v>
          </cell>
          <cell r="G11928" t="str">
            <v>SMALL</v>
          </cell>
          <cell r="H11928" t="str">
            <v>JM</v>
          </cell>
          <cell r="I11928" t="str">
            <v>0033181 - SBIA STRATEGIC BENEFIT &amp;</v>
          </cell>
        </row>
        <row r="11929">
          <cell r="A11929" t="str">
            <v>C64951JM</v>
          </cell>
          <cell r="B11929">
            <v>42185</v>
          </cell>
          <cell r="C11929" t="str">
            <v>C64951</v>
          </cell>
          <cell r="D11929" t="str">
            <v>Clearview Realty Ventures LLC</v>
          </cell>
          <cell r="E11929" t="str">
            <v>NH</v>
          </cell>
          <cell r="F11929" t="str">
            <v>P1</v>
          </cell>
          <cell r="G11929" t="str">
            <v>SMALL</v>
          </cell>
          <cell r="H11929" t="str">
            <v>JM</v>
          </cell>
          <cell r="I11929" t="str">
            <v>0033085 - BUSINESS INSURANCE AGENCY</v>
          </cell>
        </row>
        <row r="11930">
          <cell r="A11930" t="str">
            <v>C64952JM</v>
          </cell>
          <cell r="B11930">
            <v>42185</v>
          </cell>
          <cell r="C11930" t="str">
            <v>C64952</v>
          </cell>
          <cell r="D11930" t="str">
            <v>SENH Habitat for Humanity</v>
          </cell>
          <cell r="E11930" t="str">
            <v>NH</v>
          </cell>
          <cell r="F11930" t="str">
            <v>P1</v>
          </cell>
          <cell r="G11930" t="str">
            <v>SMALL</v>
          </cell>
          <cell r="H11930" t="str">
            <v>JM</v>
          </cell>
          <cell r="I11930" t="str">
            <v>0033142 - GRANITE GROUP BENEFITS LLC</v>
          </cell>
        </row>
        <row r="11931">
          <cell r="A11931" t="str">
            <v>C64955JM</v>
          </cell>
          <cell r="B11931">
            <v>42185</v>
          </cell>
          <cell r="C11931" t="str">
            <v>C64955</v>
          </cell>
          <cell r="D11931" t="str">
            <v>Corbeil Enterprises</v>
          </cell>
          <cell r="E11931" t="str">
            <v>NH</v>
          </cell>
          <cell r="F11931" t="str">
            <v>P1</v>
          </cell>
          <cell r="G11931" t="str">
            <v>SMALL</v>
          </cell>
          <cell r="H11931" t="str">
            <v>JM</v>
          </cell>
          <cell r="I11931" t="str">
            <v>0033160 - NEW ENGLAND EMPLOYEE BENEFITS COUNCIL</v>
          </cell>
        </row>
        <row r="11932">
          <cell r="A11932" t="str">
            <v>C64956JM</v>
          </cell>
          <cell r="B11932">
            <v>42185</v>
          </cell>
          <cell r="C11932" t="str">
            <v>C64956</v>
          </cell>
          <cell r="D11932" t="str">
            <v>Nashua House of Pizza</v>
          </cell>
          <cell r="E11932" t="str">
            <v>NH</v>
          </cell>
          <cell r="F11932" t="str">
            <v>P1</v>
          </cell>
          <cell r="G11932" t="str">
            <v>SMALL</v>
          </cell>
          <cell r="H11932" t="str">
            <v>JM</v>
          </cell>
          <cell r="I11932" t="str">
            <v>0033118 - LAVINE, MARK R</v>
          </cell>
        </row>
        <row r="11933">
          <cell r="A11933" t="str">
            <v>C64957JW</v>
          </cell>
          <cell r="B11933">
            <v>42185</v>
          </cell>
          <cell r="C11933" t="str">
            <v>C64957</v>
          </cell>
          <cell r="D11933" t="str">
            <v>NH EXCHANGE INDIVIDUAL</v>
          </cell>
          <cell r="E11933" t="str">
            <v>NH</v>
          </cell>
          <cell r="F11933" t="str">
            <v>P1</v>
          </cell>
          <cell r="G11933" t="str">
            <v>EXCHG IND</v>
          </cell>
          <cell r="H11933" t="str">
            <v>JW</v>
          </cell>
        </row>
        <row r="11934">
          <cell r="A11934" t="str">
            <v>C64957JZ</v>
          </cell>
          <cell r="B11934">
            <v>42185</v>
          </cell>
          <cell r="C11934" t="str">
            <v>C64957</v>
          </cell>
          <cell r="D11934" t="str">
            <v>NH EXCHANGE INDIVIDUAL</v>
          </cell>
          <cell r="E11934" t="str">
            <v>NH</v>
          </cell>
          <cell r="F11934" t="str">
            <v>P1</v>
          </cell>
          <cell r="G11934" t="str">
            <v>EXCHG IND</v>
          </cell>
          <cell r="H11934" t="str">
            <v>JZ</v>
          </cell>
        </row>
        <row r="11935">
          <cell r="A11935" t="str">
            <v>C64958JM</v>
          </cell>
          <cell r="B11935">
            <v>42185</v>
          </cell>
          <cell r="C11935" t="str">
            <v>C64958</v>
          </cell>
          <cell r="D11935" t="str">
            <v>NH EXCHANGE SHOP</v>
          </cell>
          <cell r="E11935" t="str">
            <v>NH</v>
          </cell>
          <cell r="F11935" t="str">
            <v>P1</v>
          </cell>
          <cell r="G11935" t="str">
            <v>EXCHG SHOP</v>
          </cell>
          <cell r="H11935" t="str">
            <v>JM</v>
          </cell>
        </row>
        <row r="11936">
          <cell r="A11936" t="str">
            <v>C64958JR</v>
          </cell>
          <cell r="B11936">
            <v>42185</v>
          </cell>
          <cell r="C11936" t="str">
            <v>C64958</v>
          </cell>
          <cell r="D11936" t="str">
            <v>NH EXCHANGE SHOP</v>
          </cell>
          <cell r="E11936" t="str">
            <v>NH</v>
          </cell>
          <cell r="F11936" t="str">
            <v>P1</v>
          </cell>
          <cell r="G11936" t="str">
            <v>EXCHG SHOP</v>
          </cell>
          <cell r="H11936" t="str">
            <v>JR</v>
          </cell>
        </row>
        <row r="11937">
          <cell r="A11937" t="str">
            <v>C64959IH</v>
          </cell>
          <cell r="B11937">
            <v>42185</v>
          </cell>
          <cell r="C11937" t="str">
            <v>C64959</v>
          </cell>
          <cell r="D11937" t="str">
            <v>ME EXCHANGE INDIVIDUAL</v>
          </cell>
          <cell r="E11937" t="str">
            <v>ME</v>
          </cell>
          <cell r="F11937" t="str">
            <v>P1</v>
          </cell>
          <cell r="G11937" t="str">
            <v>EXCHG IND</v>
          </cell>
          <cell r="H11937" t="str">
            <v>IH</v>
          </cell>
        </row>
        <row r="11938">
          <cell r="A11938" t="str">
            <v>C64959JH</v>
          </cell>
          <cell r="B11938">
            <v>42185</v>
          </cell>
          <cell r="C11938" t="str">
            <v>C64959</v>
          </cell>
          <cell r="D11938" t="str">
            <v>ME EXCHANGE INDIVIDUAL</v>
          </cell>
          <cell r="E11938" t="str">
            <v>ME</v>
          </cell>
          <cell r="F11938" t="str">
            <v>P1</v>
          </cell>
          <cell r="G11938" t="str">
            <v>EXCHG IND</v>
          </cell>
          <cell r="H11938" t="str">
            <v>JH</v>
          </cell>
        </row>
        <row r="11939">
          <cell r="A11939" t="str">
            <v>C64960JH</v>
          </cell>
          <cell r="B11939">
            <v>42185</v>
          </cell>
          <cell r="C11939" t="str">
            <v>C64960</v>
          </cell>
          <cell r="D11939" t="str">
            <v>ME EXCHANGE SHOP</v>
          </cell>
          <cell r="E11939" t="str">
            <v>ME</v>
          </cell>
          <cell r="F11939" t="str">
            <v>P1</v>
          </cell>
          <cell r="G11939" t="str">
            <v>EXCHG SHOP</v>
          </cell>
          <cell r="H11939" t="str">
            <v>JH</v>
          </cell>
        </row>
        <row r="11940">
          <cell r="A11940" t="str">
            <v>C64961IH</v>
          </cell>
          <cell r="B11940">
            <v>42185</v>
          </cell>
          <cell r="C11940" t="str">
            <v>C64961</v>
          </cell>
          <cell r="D11940" t="str">
            <v>Brunswick Area Respite Care</v>
          </cell>
          <cell r="E11940" t="str">
            <v>ME</v>
          </cell>
          <cell r="F11940" t="str">
            <v>P1</v>
          </cell>
          <cell r="G11940" t="str">
            <v>SMALL</v>
          </cell>
          <cell r="H11940" t="str">
            <v>IH</v>
          </cell>
          <cell r="I11940" t="str">
            <v>0033187 - NEW ENGLAND FINANCIAL SERVICES</v>
          </cell>
        </row>
        <row r="11941">
          <cell r="A11941" t="str">
            <v>C64962IH</v>
          </cell>
          <cell r="B11941">
            <v>42185</v>
          </cell>
          <cell r="C11941" t="str">
            <v>C64962</v>
          </cell>
          <cell r="D11941" t="str">
            <v>Coastal Contractors Inc</v>
          </cell>
          <cell r="E11941" t="str">
            <v>ME</v>
          </cell>
          <cell r="F11941" t="str">
            <v>P1</v>
          </cell>
          <cell r="G11941" t="str">
            <v>SMALL</v>
          </cell>
          <cell r="H11941" t="str">
            <v>IH</v>
          </cell>
          <cell r="I11941" t="str">
            <v>0033842 - MORRIS INSURANCE SERVICES INC</v>
          </cell>
        </row>
        <row r="11942">
          <cell r="A11942" t="str">
            <v>C64963JM</v>
          </cell>
          <cell r="B11942">
            <v>42185</v>
          </cell>
          <cell r="C11942" t="str">
            <v>C64963</v>
          </cell>
          <cell r="D11942" t="str">
            <v>SilverCloud Inc</v>
          </cell>
          <cell r="E11942" t="str">
            <v>NH</v>
          </cell>
          <cell r="F11942" t="str">
            <v>P1</v>
          </cell>
          <cell r="G11942" t="str">
            <v>SMALL</v>
          </cell>
          <cell r="H11942" t="str">
            <v>JM</v>
          </cell>
          <cell r="I11942" t="str">
            <v>0033169 - SBIA STRATEGIC BENEFIT &amp;</v>
          </cell>
        </row>
        <row r="11943">
          <cell r="A11943" t="str">
            <v>C64964JM</v>
          </cell>
          <cell r="B11943">
            <v>42185</v>
          </cell>
          <cell r="C11943" t="str">
            <v>C64964</v>
          </cell>
          <cell r="D11943" t="str">
            <v>GMI Asphalt LLC</v>
          </cell>
          <cell r="E11943" t="str">
            <v>NH</v>
          </cell>
          <cell r="F11943" t="str">
            <v>P1</v>
          </cell>
          <cell r="G11943" t="str">
            <v>SMALL</v>
          </cell>
          <cell r="H11943" t="str">
            <v>JM</v>
          </cell>
          <cell r="I11943" t="str">
            <v>0033097 - CROSS INSURANCE - MANCHESTER</v>
          </cell>
        </row>
        <row r="11944">
          <cell r="A11944" t="str">
            <v>C64966PO</v>
          </cell>
          <cell r="B11944">
            <v>42185</v>
          </cell>
          <cell r="C11944" t="str">
            <v>C64966</v>
          </cell>
          <cell r="D11944" t="str">
            <v>Spoiled Rotten Group LLC</v>
          </cell>
          <cell r="E11944" t="str">
            <v>ME</v>
          </cell>
          <cell r="F11944" t="str">
            <v>P1</v>
          </cell>
          <cell r="G11944" t="str">
            <v>SMALL</v>
          </cell>
          <cell r="H11944" t="str">
            <v>PO</v>
          </cell>
          <cell r="I11944" t="str">
            <v>0033144 - GAGNE, ROGER N</v>
          </cell>
        </row>
        <row r="11945">
          <cell r="A11945" t="str">
            <v>C64970IH</v>
          </cell>
          <cell r="B11945">
            <v>42185</v>
          </cell>
          <cell r="C11945" t="str">
            <v>C64970</v>
          </cell>
          <cell r="D11945" t="str">
            <v>Howie's Welding &amp; Fabrication Inc</v>
          </cell>
          <cell r="E11945" t="str">
            <v>ME</v>
          </cell>
          <cell r="F11945" t="str">
            <v>P1</v>
          </cell>
          <cell r="G11945" t="str">
            <v>SMALL</v>
          </cell>
          <cell r="H11945" t="str">
            <v>IH</v>
          </cell>
          <cell r="I11945" t="str">
            <v>0033126 - HIRST ASSOCIATES</v>
          </cell>
        </row>
        <row r="11946">
          <cell r="A11946" t="str">
            <v>C64972JM</v>
          </cell>
          <cell r="B11946">
            <v>42185</v>
          </cell>
          <cell r="C11946" t="str">
            <v>C64972</v>
          </cell>
          <cell r="D11946" t="str">
            <v>Whole Life Health Care</v>
          </cell>
          <cell r="E11946" t="str">
            <v>NH</v>
          </cell>
          <cell r="F11946" t="str">
            <v>P1</v>
          </cell>
          <cell r="G11946" t="str">
            <v>SMALL</v>
          </cell>
          <cell r="H11946" t="str">
            <v>JM</v>
          </cell>
          <cell r="I11946" t="str">
            <v>0033096 - BUSINESS INSURANCE AGENCY</v>
          </cell>
        </row>
        <row r="11947">
          <cell r="A11947" t="str">
            <v>C64973JM</v>
          </cell>
          <cell r="B11947">
            <v>42185</v>
          </cell>
          <cell r="C11947" t="str">
            <v>C64973</v>
          </cell>
          <cell r="D11947" t="str">
            <v>Injury Law Center of New Hampshire PLLC</v>
          </cell>
          <cell r="E11947" t="str">
            <v>NH</v>
          </cell>
          <cell r="F11947" t="str">
            <v>P1</v>
          </cell>
          <cell r="G11947" t="str">
            <v>SMALL</v>
          </cell>
          <cell r="H11947" t="str">
            <v>JM</v>
          </cell>
          <cell r="I11947" t="str">
            <v>0033105 - DONOHUE JR, STEPHEN J</v>
          </cell>
        </row>
        <row r="11948">
          <cell r="A11948" t="str">
            <v>C64974JH</v>
          </cell>
          <cell r="B11948">
            <v>42185</v>
          </cell>
          <cell r="C11948" t="str">
            <v>C64974</v>
          </cell>
          <cell r="D11948" t="str">
            <v>Stephen M Wood DBA Poverty Lane Orchards</v>
          </cell>
          <cell r="E11948" t="str">
            <v>NH</v>
          </cell>
          <cell r="F11948" t="str">
            <v>P1</v>
          </cell>
          <cell r="G11948" t="str">
            <v>SMALL</v>
          </cell>
          <cell r="H11948" t="str">
            <v>JH</v>
          </cell>
          <cell r="I11948" t="str">
            <v>0033106 - CGI EMPLOYEE BENEFITS GROUP</v>
          </cell>
        </row>
        <row r="11949">
          <cell r="A11949" t="str">
            <v>C64975JN</v>
          </cell>
          <cell r="B11949">
            <v>42185</v>
          </cell>
          <cell r="C11949" t="str">
            <v>C64975</v>
          </cell>
          <cell r="D11949" t="str">
            <v>Dr P Singh PLLC</v>
          </cell>
          <cell r="E11949" t="str">
            <v>NH</v>
          </cell>
          <cell r="F11949" t="str">
            <v>P1</v>
          </cell>
          <cell r="G11949" t="str">
            <v>SMALL</v>
          </cell>
          <cell r="H11949" t="str">
            <v>JN</v>
          </cell>
          <cell r="I11949" t="str">
            <v>0033145 - MELCHER &amp; PRESCOTT AGENCY INC</v>
          </cell>
        </row>
        <row r="11950">
          <cell r="A11950" t="str">
            <v>C64976JM</v>
          </cell>
          <cell r="B11950">
            <v>42185</v>
          </cell>
          <cell r="C11950" t="str">
            <v>C64976</v>
          </cell>
          <cell r="D11950" t="str">
            <v>Sales Engineering Co Inc</v>
          </cell>
          <cell r="E11950" t="str">
            <v>NH</v>
          </cell>
          <cell r="F11950" t="str">
            <v>P1</v>
          </cell>
          <cell r="G11950" t="str">
            <v>SMALL</v>
          </cell>
          <cell r="H11950" t="str">
            <v>JM</v>
          </cell>
          <cell r="I11950" t="str">
            <v>0033131 - GRANITE GROUP BENEFITS LLC</v>
          </cell>
        </row>
        <row r="11951">
          <cell r="A11951" t="str">
            <v>C64976JN</v>
          </cell>
          <cell r="B11951">
            <v>42185</v>
          </cell>
          <cell r="C11951" t="str">
            <v>C64976</v>
          </cell>
          <cell r="D11951" t="str">
            <v>Sales Engineering Co Inc</v>
          </cell>
          <cell r="E11951" t="str">
            <v>NH</v>
          </cell>
          <cell r="F11951" t="str">
            <v>P1</v>
          </cell>
          <cell r="G11951" t="str">
            <v>SMALL</v>
          </cell>
          <cell r="H11951" t="str">
            <v>JN</v>
          </cell>
          <cell r="I11951" t="str">
            <v>0033131 - GRANITE GROUP BENEFITS LLC</v>
          </cell>
        </row>
        <row r="11952">
          <cell r="A11952" t="str">
            <v>C64977PO</v>
          </cell>
          <cell r="B11952">
            <v>42185</v>
          </cell>
          <cell r="C11952" t="str">
            <v>C64977</v>
          </cell>
          <cell r="D11952" t="str">
            <v>Kevin Lukis DDS PA</v>
          </cell>
          <cell r="E11952" t="str">
            <v>ME</v>
          </cell>
          <cell r="F11952" t="str">
            <v>P1</v>
          </cell>
          <cell r="G11952" t="str">
            <v>SMALL</v>
          </cell>
          <cell r="H11952" t="str">
            <v>PO</v>
          </cell>
          <cell r="I11952" t="str">
            <v>0033147 - LMR INSURANCE INC</v>
          </cell>
        </row>
        <row r="11953">
          <cell r="A11953" t="str">
            <v>C64981JH</v>
          </cell>
          <cell r="B11953">
            <v>42185</v>
          </cell>
          <cell r="C11953" t="str">
            <v>C64981</v>
          </cell>
          <cell r="D11953" t="str">
            <v>Stone Umbrella Corporation</v>
          </cell>
          <cell r="E11953" t="str">
            <v>ME</v>
          </cell>
          <cell r="F11953" t="str">
            <v>P1</v>
          </cell>
          <cell r="G11953" t="str">
            <v>SMALL</v>
          </cell>
          <cell r="H11953" t="str">
            <v>JH</v>
          </cell>
          <cell r="I11953" t="str">
            <v>0033184 - NATIONAL WORKSITE BENEFIT GROUP</v>
          </cell>
        </row>
        <row r="11954">
          <cell r="A11954" t="str">
            <v>C64982JH</v>
          </cell>
          <cell r="B11954">
            <v>42185</v>
          </cell>
          <cell r="C11954" t="str">
            <v>C64982</v>
          </cell>
          <cell r="D11954" t="str">
            <v>Mountain Force NA Inc</v>
          </cell>
          <cell r="E11954" t="str">
            <v>ME</v>
          </cell>
          <cell r="F11954" t="str">
            <v>P1</v>
          </cell>
          <cell r="G11954" t="str">
            <v>SMALL</v>
          </cell>
          <cell r="H11954" t="str">
            <v>JH</v>
          </cell>
          <cell r="I11954" t="str">
            <v>0033143 - KYES AGENCY</v>
          </cell>
        </row>
        <row r="11955">
          <cell r="A11955" t="str">
            <v>C64983PO</v>
          </cell>
          <cell r="B11955">
            <v>42185</v>
          </cell>
          <cell r="C11955" t="str">
            <v>C64983</v>
          </cell>
          <cell r="D11955" t="str">
            <v>Make Sense Productions</v>
          </cell>
          <cell r="E11955" t="str">
            <v>ME</v>
          </cell>
          <cell r="F11955" t="str">
            <v>P1</v>
          </cell>
          <cell r="G11955" t="str">
            <v>SMALL</v>
          </cell>
          <cell r="H11955" t="str">
            <v>PO</v>
          </cell>
          <cell r="I11955" t="str">
            <v>0033179 - PAQUIN &amp; CARROLL LLC</v>
          </cell>
        </row>
        <row r="11956">
          <cell r="A11956" t="str">
            <v>C64984JM</v>
          </cell>
          <cell r="B11956">
            <v>42185</v>
          </cell>
          <cell r="C11956" t="str">
            <v>C64984</v>
          </cell>
          <cell r="D11956" t="str">
            <v>Osbornes Farm &amp; Garden Centers LLC</v>
          </cell>
          <cell r="E11956" t="str">
            <v>NH</v>
          </cell>
          <cell r="F11956" t="str">
            <v>P1</v>
          </cell>
          <cell r="G11956" t="str">
            <v>SMALL</v>
          </cell>
          <cell r="H11956" t="str">
            <v>JM</v>
          </cell>
          <cell r="I11956" t="str">
            <v>0033175 - NEW ENGLAND EMPLOYEE BENEFITS COUNCIL</v>
          </cell>
        </row>
        <row r="11957">
          <cell r="A11957" t="str">
            <v>C64985JM</v>
          </cell>
          <cell r="B11957">
            <v>42185</v>
          </cell>
          <cell r="C11957" t="str">
            <v>C64985</v>
          </cell>
          <cell r="D11957" t="str">
            <v>eOutreach Solutions LLC</v>
          </cell>
          <cell r="E11957" t="str">
            <v>NH</v>
          </cell>
          <cell r="F11957" t="str">
            <v>P1</v>
          </cell>
          <cell r="G11957" t="str">
            <v>SMALL</v>
          </cell>
          <cell r="H11957" t="str">
            <v>JM</v>
          </cell>
          <cell r="I11957" t="str">
            <v>0033122 - MELCHER &amp; PRESCOTT AGENCY INC</v>
          </cell>
        </row>
        <row r="11958">
          <cell r="A11958" t="str">
            <v>C64985JN</v>
          </cell>
          <cell r="B11958">
            <v>42185</v>
          </cell>
          <cell r="C11958" t="str">
            <v>C64985</v>
          </cell>
          <cell r="D11958" t="str">
            <v>eOutreach Solutions LLC</v>
          </cell>
          <cell r="E11958" t="str">
            <v>NH</v>
          </cell>
          <cell r="F11958" t="str">
            <v>P1</v>
          </cell>
          <cell r="G11958" t="str">
            <v>SMALL</v>
          </cell>
          <cell r="H11958" t="str">
            <v>JN</v>
          </cell>
          <cell r="I11958" t="str">
            <v>0033122 - MELCHER &amp; PRESCOTT AGENCY INC</v>
          </cell>
        </row>
        <row r="11959">
          <cell r="A11959" t="str">
            <v>C64986JM</v>
          </cell>
          <cell r="B11959">
            <v>42185</v>
          </cell>
          <cell r="C11959" t="str">
            <v>C64986</v>
          </cell>
          <cell r="D11959" t="str">
            <v>Heritage Case Mgt</v>
          </cell>
          <cell r="E11959" t="str">
            <v>NH</v>
          </cell>
          <cell r="F11959" t="str">
            <v>P1</v>
          </cell>
          <cell r="G11959" t="str">
            <v>SMALL</v>
          </cell>
          <cell r="H11959" t="str">
            <v>JM</v>
          </cell>
          <cell r="I11959" t="str">
            <v>0033167 - ROBERT L BROWN INSURANCE INC</v>
          </cell>
        </row>
        <row r="11960">
          <cell r="A11960" t="str">
            <v>C64986JN</v>
          </cell>
          <cell r="B11960">
            <v>42185</v>
          </cell>
          <cell r="C11960" t="str">
            <v>C64986</v>
          </cell>
          <cell r="D11960" t="str">
            <v>Heritage Case Mgt</v>
          </cell>
          <cell r="E11960" t="str">
            <v>NH</v>
          </cell>
          <cell r="F11960" t="str">
            <v>P1</v>
          </cell>
          <cell r="G11960" t="str">
            <v>SMALL</v>
          </cell>
          <cell r="H11960" t="str">
            <v>JN</v>
          </cell>
          <cell r="I11960" t="str">
            <v>0033167 - ROBERT L BROWN INSURANCE INC</v>
          </cell>
        </row>
        <row r="11961">
          <cell r="A11961" t="str">
            <v>C64987IH</v>
          </cell>
          <cell r="B11961">
            <v>42185</v>
          </cell>
          <cell r="C11961" t="str">
            <v>C64987</v>
          </cell>
          <cell r="D11961" t="str">
            <v>Majella Global Technologies</v>
          </cell>
          <cell r="E11961" t="str">
            <v>ME</v>
          </cell>
          <cell r="F11961" t="str">
            <v>P1</v>
          </cell>
          <cell r="G11961" t="str">
            <v>SMALL</v>
          </cell>
          <cell r="H11961" t="str">
            <v>IH</v>
          </cell>
          <cell r="I11961" t="str">
            <v>0033100 - CLARK INSURANCE</v>
          </cell>
        </row>
        <row r="11962">
          <cell r="A11962" t="str">
            <v>C64988IV</v>
          </cell>
          <cell r="B11962">
            <v>42185</v>
          </cell>
          <cell r="C11962" t="str">
            <v>C64988</v>
          </cell>
          <cell r="D11962" t="str">
            <v>MedComm- New Englands Medical LLC</v>
          </cell>
          <cell r="E11962" t="str">
            <v>ME</v>
          </cell>
          <cell r="F11962" t="str">
            <v>P1</v>
          </cell>
          <cell r="G11962" t="str">
            <v>SMALL</v>
          </cell>
          <cell r="H11962" t="str">
            <v>IV</v>
          </cell>
          <cell r="I11962" t="str">
            <v>0033110 - CROSS INSURANCE</v>
          </cell>
        </row>
        <row r="11963">
          <cell r="A11963" t="str">
            <v>C64989JM</v>
          </cell>
          <cell r="B11963">
            <v>42185</v>
          </cell>
          <cell r="C11963" t="str">
            <v>C64989</v>
          </cell>
          <cell r="D11963" t="str">
            <v>Accurate Tree Service LLC</v>
          </cell>
          <cell r="E11963" t="str">
            <v>NH</v>
          </cell>
          <cell r="F11963" t="str">
            <v>P1</v>
          </cell>
          <cell r="G11963" t="str">
            <v>SMALL</v>
          </cell>
          <cell r="H11963" t="str">
            <v>JM</v>
          </cell>
          <cell r="I11963" t="str">
            <v>0033130 - LARRABEE, LISA M</v>
          </cell>
        </row>
        <row r="11964">
          <cell r="A11964" t="str">
            <v>C64990JM</v>
          </cell>
          <cell r="B11964">
            <v>42185</v>
          </cell>
          <cell r="C11964" t="str">
            <v>C64990</v>
          </cell>
          <cell r="D11964" t="str">
            <v>Colormark Inc</v>
          </cell>
          <cell r="E11964" t="str">
            <v>NH</v>
          </cell>
          <cell r="F11964" t="str">
            <v>P1</v>
          </cell>
          <cell r="G11964" t="str">
            <v>SMALL</v>
          </cell>
          <cell r="H11964" t="str">
            <v>JM</v>
          </cell>
          <cell r="I11964" t="str">
            <v>0033123 - LARRABEE, LISA M</v>
          </cell>
        </row>
        <row r="11965">
          <cell r="A11965" t="str">
            <v>C64991JM</v>
          </cell>
          <cell r="B11965">
            <v>42185</v>
          </cell>
          <cell r="C11965" t="str">
            <v>C64991</v>
          </cell>
          <cell r="D11965" t="str">
            <v>Cardigan Veterinary Clinic PLLC</v>
          </cell>
          <cell r="E11965" t="str">
            <v>NH</v>
          </cell>
          <cell r="F11965" t="str">
            <v>P1</v>
          </cell>
          <cell r="G11965" t="str">
            <v>SMALL</v>
          </cell>
          <cell r="H11965" t="str">
            <v>JM</v>
          </cell>
          <cell r="I11965" t="str">
            <v>0033089 - CGI EMPLOYEE BENEFITS GROUP</v>
          </cell>
        </row>
        <row r="11966">
          <cell r="A11966" t="str">
            <v>C64992JM</v>
          </cell>
          <cell r="B11966">
            <v>42185</v>
          </cell>
          <cell r="C11966" t="str">
            <v>C64992</v>
          </cell>
          <cell r="D11966" t="str">
            <v>JDS Flooring Associates LLC</v>
          </cell>
          <cell r="E11966" t="str">
            <v>NH</v>
          </cell>
          <cell r="F11966" t="str">
            <v>P1</v>
          </cell>
          <cell r="G11966" t="str">
            <v>SMALL</v>
          </cell>
          <cell r="H11966" t="str">
            <v>JM</v>
          </cell>
          <cell r="I11966" t="str">
            <v>0033087 - CGI EMPLOYEE BENEFITS GROUP</v>
          </cell>
        </row>
        <row r="11967">
          <cell r="A11967" t="str">
            <v>C64993JM</v>
          </cell>
          <cell r="B11967">
            <v>42185</v>
          </cell>
          <cell r="C11967" t="str">
            <v>C64993</v>
          </cell>
          <cell r="D11967" t="str">
            <v>Northern Lights Landscape Contractor LLC</v>
          </cell>
          <cell r="E11967" t="str">
            <v>NH</v>
          </cell>
          <cell r="F11967" t="str">
            <v>P1</v>
          </cell>
          <cell r="G11967" t="str">
            <v>SMALL</v>
          </cell>
          <cell r="H11967" t="str">
            <v>JM</v>
          </cell>
          <cell r="I11967" t="str">
            <v>0033883 - GRANITE GROUP BENEFITS LLC</v>
          </cell>
        </row>
        <row r="11968">
          <cell r="A11968" t="str">
            <v>C64994JM</v>
          </cell>
          <cell r="B11968">
            <v>42185</v>
          </cell>
          <cell r="C11968" t="str">
            <v>C64994</v>
          </cell>
          <cell r="D11968" t="str">
            <v>ABTech Inc</v>
          </cell>
          <cell r="E11968" t="str">
            <v>NH</v>
          </cell>
          <cell r="F11968" t="str">
            <v>P1</v>
          </cell>
          <cell r="G11968" t="str">
            <v>SMALL</v>
          </cell>
          <cell r="H11968" t="str">
            <v>JM</v>
          </cell>
          <cell r="I11968" t="str">
            <v>0033084 - CLARK-MORTENSON AGENCY INC</v>
          </cell>
        </row>
        <row r="11969">
          <cell r="A11969" t="str">
            <v>C64994JN</v>
          </cell>
          <cell r="B11969">
            <v>42185</v>
          </cell>
          <cell r="C11969" t="str">
            <v>C64994</v>
          </cell>
          <cell r="D11969" t="str">
            <v>ABTech Inc</v>
          </cell>
          <cell r="E11969" t="str">
            <v>NH</v>
          </cell>
          <cell r="F11969" t="str">
            <v>P1</v>
          </cell>
          <cell r="G11969" t="str">
            <v>SMALL</v>
          </cell>
          <cell r="H11969" t="str">
            <v>JN</v>
          </cell>
          <cell r="I11969" t="str">
            <v>0033084 - CLARK-MORTENSON AGENCY INC</v>
          </cell>
        </row>
        <row r="11970">
          <cell r="A11970" t="str">
            <v>C64995JM</v>
          </cell>
          <cell r="B11970">
            <v>42185</v>
          </cell>
          <cell r="C11970" t="str">
            <v>C64995</v>
          </cell>
          <cell r="D11970" t="str">
            <v>K9 Kaos LLC</v>
          </cell>
          <cell r="E11970" t="str">
            <v>NH</v>
          </cell>
          <cell r="F11970" t="str">
            <v>P1</v>
          </cell>
          <cell r="G11970" t="str">
            <v>SMALL</v>
          </cell>
          <cell r="H11970" t="str">
            <v>JM</v>
          </cell>
          <cell r="I11970" t="str">
            <v>0033174 - R W ASSOCIATES INC</v>
          </cell>
        </row>
        <row r="11971">
          <cell r="A11971" t="str">
            <v>C64996IA</v>
          </cell>
          <cell r="B11971">
            <v>42185</v>
          </cell>
          <cell r="C11971" t="str">
            <v>C64996</v>
          </cell>
          <cell r="D11971" t="str">
            <v>UltraClad Corporation</v>
          </cell>
          <cell r="E11971" t="str">
            <v>MA</v>
          </cell>
          <cell r="F11971" t="str">
            <v>P1</v>
          </cell>
          <cell r="G11971" t="str">
            <v>SMALL</v>
          </cell>
          <cell r="H11971" t="str">
            <v>IA</v>
          </cell>
          <cell r="I11971" t="str">
            <v>0033740 - PAYCHEX AGENCY INC</v>
          </cell>
        </row>
        <row r="11972">
          <cell r="A11972" t="str">
            <v>C64996MI</v>
          </cell>
          <cell r="B11972">
            <v>42185</v>
          </cell>
          <cell r="C11972" t="str">
            <v>C64996</v>
          </cell>
          <cell r="D11972" t="str">
            <v>UltraClad Corporation</v>
          </cell>
          <cell r="E11972" t="str">
            <v>MA</v>
          </cell>
          <cell r="F11972" t="str">
            <v>P1</v>
          </cell>
          <cell r="G11972" t="str">
            <v>MCARE</v>
          </cell>
          <cell r="H11972" t="str">
            <v>MI</v>
          </cell>
          <cell r="I11972" t="str">
            <v>0033740 - PAYCHEX AGENCY INC</v>
          </cell>
        </row>
        <row r="11973">
          <cell r="A11973" t="str">
            <v>C64998JM</v>
          </cell>
          <cell r="B11973">
            <v>42185</v>
          </cell>
          <cell r="C11973" t="str">
            <v>C64998</v>
          </cell>
          <cell r="D11973" t="str">
            <v>Woodpellets.com</v>
          </cell>
          <cell r="E11973" t="str">
            <v>NH</v>
          </cell>
          <cell r="F11973" t="str">
            <v>P1</v>
          </cell>
          <cell r="G11973" t="str">
            <v>SMALL</v>
          </cell>
          <cell r="H11973" t="str">
            <v>JM</v>
          </cell>
          <cell r="I11973" t="str">
            <v>0033117 - LIFETIME BENEFITS GROUP INC</v>
          </cell>
        </row>
        <row r="11974">
          <cell r="A11974" t="str">
            <v>C64999JM</v>
          </cell>
          <cell r="B11974">
            <v>42185</v>
          </cell>
          <cell r="C11974" t="str">
            <v>C64999</v>
          </cell>
          <cell r="D11974" t="str">
            <v>Colonial Pharmacy</v>
          </cell>
          <cell r="E11974" t="str">
            <v>NH</v>
          </cell>
          <cell r="F11974" t="str">
            <v>P1</v>
          </cell>
          <cell r="G11974" t="str">
            <v>SMALL</v>
          </cell>
          <cell r="H11974" t="str">
            <v>JM</v>
          </cell>
          <cell r="I11974" t="str">
            <v>0033166 - ROWLEY AGENCY INC</v>
          </cell>
        </row>
        <row r="11975">
          <cell r="A11975" t="str">
            <v>C65000JJ</v>
          </cell>
          <cell r="B11975">
            <v>42185</v>
          </cell>
          <cell r="C11975" t="str">
            <v>C65000</v>
          </cell>
          <cell r="D11975" t="str">
            <v>Lomonaco Rehabilitation Services Inc</v>
          </cell>
          <cell r="E11975" t="str">
            <v>MA</v>
          </cell>
          <cell r="F11975" t="str">
            <v>P1</v>
          </cell>
          <cell r="G11975" t="str">
            <v>SMALL</v>
          </cell>
          <cell r="H11975" t="str">
            <v>JJ</v>
          </cell>
          <cell r="I11975" t="str">
            <v>0033170 - SHAH, VIVEK</v>
          </cell>
        </row>
        <row r="11976">
          <cell r="A11976" t="str">
            <v>C65001JR</v>
          </cell>
          <cell r="B11976">
            <v>42185</v>
          </cell>
          <cell r="C11976" t="str">
            <v>C65001</v>
          </cell>
          <cell r="D11976" t="str">
            <v>Riverstreet Market LLC</v>
          </cell>
          <cell r="E11976" t="str">
            <v>NH</v>
          </cell>
          <cell r="F11976" t="str">
            <v>P1</v>
          </cell>
          <cell r="G11976" t="str">
            <v>SMALL</v>
          </cell>
          <cell r="H11976" t="str">
            <v>JR</v>
          </cell>
          <cell r="I11976" t="str">
            <v>0033107 - BELLOWS NICHOLS AGENCY INC</v>
          </cell>
        </row>
        <row r="11977">
          <cell r="A11977" t="str">
            <v>C65002JM</v>
          </cell>
          <cell r="B11977">
            <v>42185</v>
          </cell>
          <cell r="C11977" t="str">
            <v>C65002</v>
          </cell>
          <cell r="D11977" t="str">
            <v>Snow Building Construction</v>
          </cell>
          <cell r="E11977" t="str">
            <v>NH</v>
          </cell>
          <cell r="F11977" t="str">
            <v>P1</v>
          </cell>
          <cell r="G11977" t="str">
            <v>SMALL</v>
          </cell>
          <cell r="H11977" t="str">
            <v>JM</v>
          </cell>
          <cell r="I11977" t="str">
            <v>0033159 - NEW ENGLAND EMPLOYEE BENEFITS COUNCIL</v>
          </cell>
        </row>
        <row r="11978">
          <cell r="A11978" t="str">
            <v>C65004JM</v>
          </cell>
          <cell r="B11978">
            <v>42185</v>
          </cell>
          <cell r="C11978" t="str">
            <v>C65004</v>
          </cell>
          <cell r="D11978" t="str">
            <v>Apollo Steel LLC</v>
          </cell>
          <cell r="E11978" t="str">
            <v>NH</v>
          </cell>
          <cell r="F11978" t="str">
            <v>P1</v>
          </cell>
          <cell r="G11978" t="str">
            <v>SMALL</v>
          </cell>
          <cell r="H11978" t="str">
            <v>JM</v>
          </cell>
          <cell r="I11978" t="str">
            <v>0035366 - ACCESS HEALTH INSURANCE MARKETPLACE LLC</v>
          </cell>
        </row>
        <row r="11979">
          <cell r="A11979" t="str">
            <v>C65005JH</v>
          </cell>
          <cell r="B11979">
            <v>42185</v>
          </cell>
          <cell r="C11979" t="str">
            <v>C65005</v>
          </cell>
          <cell r="D11979" t="str">
            <v>Peak Business Consultants LLC</v>
          </cell>
          <cell r="E11979" t="str">
            <v>NH</v>
          </cell>
          <cell r="F11979" t="str">
            <v>P1</v>
          </cell>
          <cell r="G11979" t="str">
            <v>SMALL</v>
          </cell>
          <cell r="H11979" t="str">
            <v>JH</v>
          </cell>
          <cell r="I11979" t="str">
            <v>0033171 - NEW ENGLAND EMPLOYEE BENEFITS COUNCIL</v>
          </cell>
        </row>
        <row r="11980">
          <cell r="A11980" t="str">
            <v>C65006IH</v>
          </cell>
          <cell r="B11980">
            <v>42185</v>
          </cell>
          <cell r="C11980" t="str">
            <v>C65006</v>
          </cell>
          <cell r="D11980" t="str">
            <v>Southern Maine Audiology Inc</v>
          </cell>
          <cell r="E11980" t="str">
            <v>ME</v>
          </cell>
          <cell r="F11980" t="str">
            <v>P1</v>
          </cell>
          <cell r="G11980" t="str">
            <v>SMALL</v>
          </cell>
          <cell r="H11980" t="str">
            <v>IH</v>
          </cell>
          <cell r="I11980" t="str">
            <v>0033149 - GRAFFAM INSURANCE GROUP LLC</v>
          </cell>
        </row>
        <row r="11981">
          <cell r="A11981" t="str">
            <v>C65007IV</v>
          </cell>
          <cell r="B11981">
            <v>42185</v>
          </cell>
          <cell r="C11981" t="str">
            <v>C65007</v>
          </cell>
          <cell r="D11981" t="str">
            <v>Joseph R D DeKay DO</v>
          </cell>
          <cell r="E11981" t="str">
            <v>ME</v>
          </cell>
          <cell r="F11981" t="str">
            <v>P1</v>
          </cell>
          <cell r="G11981" t="str">
            <v>SMALL</v>
          </cell>
          <cell r="H11981" t="str">
            <v>IV</v>
          </cell>
          <cell r="I11981" t="str">
            <v>0033770 - BUSINESS INSURANCE AGENCY</v>
          </cell>
        </row>
        <row r="11982">
          <cell r="A11982" t="str">
            <v>C65008JR</v>
          </cell>
          <cell r="B11982">
            <v>42185</v>
          </cell>
          <cell r="C11982" t="str">
            <v>C65008</v>
          </cell>
          <cell r="D11982" t="str">
            <v>Wheelands Auto and Truck Service Inc</v>
          </cell>
          <cell r="E11982" t="str">
            <v>NH</v>
          </cell>
          <cell r="F11982" t="str">
            <v>P1</v>
          </cell>
          <cell r="G11982" t="str">
            <v>SMALL</v>
          </cell>
          <cell r="H11982" t="str">
            <v>JR</v>
          </cell>
          <cell r="I11982" t="str">
            <v>0033888 - GRACE, KATHRYN J</v>
          </cell>
        </row>
        <row r="11983">
          <cell r="A11983" t="str">
            <v>C65009JM</v>
          </cell>
          <cell r="B11983">
            <v>42185</v>
          </cell>
          <cell r="C11983" t="str">
            <v>C65009</v>
          </cell>
          <cell r="D11983" t="str">
            <v>Childrens Dental Center of NH</v>
          </cell>
          <cell r="E11983" t="str">
            <v>NH</v>
          </cell>
          <cell r="F11983" t="str">
            <v>P1</v>
          </cell>
          <cell r="G11983" t="str">
            <v>SMALL</v>
          </cell>
          <cell r="H11983" t="str">
            <v>JM</v>
          </cell>
          <cell r="I11983" t="str">
            <v>0033871 - GRANITE GROUP BENEFITS LLC</v>
          </cell>
        </row>
        <row r="11984">
          <cell r="A11984" t="str">
            <v>C65011PO</v>
          </cell>
          <cell r="B11984">
            <v>42185</v>
          </cell>
          <cell r="C11984" t="str">
            <v>C65011</v>
          </cell>
          <cell r="D11984" t="str">
            <v>North Atlantic Inc</v>
          </cell>
          <cell r="E11984" t="str">
            <v>ME</v>
          </cell>
          <cell r="F11984" t="str">
            <v>P1</v>
          </cell>
          <cell r="G11984" t="str">
            <v>SMALL</v>
          </cell>
          <cell r="H11984" t="str">
            <v>PO</v>
          </cell>
          <cell r="I11984" t="str">
            <v>0033090 - BUSINESS INSURANCE AGENCY</v>
          </cell>
        </row>
        <row r="11985">
          <cell r="A11985" t="str">
            <v>C65012JM</v>
          </cell>
          <cell r="B11985">
            <v>42185</v>
          </cell>
          <cell r="C11985" t="str">
            <v>C65012</v>
          </cell>
          <cell r="D11985" t="str">
            <v>Buff &amp; File Nail Bar LLC</v>
          </cell>
          <cell r="E11985" t="str">
            <v>NH</v>
          </cell>
          <cell r="F11985" t="str">
            <v>P1</v>
          </cell>
          <cell r="G11985" t="str">
            <v>SMALL</v>
          </cell>
          <cell r="H11985" t="str">
            <v>JM</v>
          </cell>
          <cell r="I11985" t="str">
            <v>0033112 - AFFORDABLE HEALTH SOLUTIONS</v>
          </cell>
        </row>
        <row r="11986">
          <cell r="A11986" t="str">
            <v>C65013IH</v>
          </cell>
          <cell r="B11986">
            <v>42185</v>
          </cell>
          <cell r="C11986" t="str">
            <v>C65013</v>
          </cell>
          <cell r="D11986" t="str">
            <v>Maine Huts &amp; Trails</v>
          </cell>
          <cell r="E11986" t="str">
            <v>ME</v>
          </cell>
          <cell r="F11986" t="str">
            <v>P1</v>
          </cell>
          <cell r="G11986" t="str">
            <v>SMALL</v>
          </cell>
          <cell r="H11986" t="str">
            <v>IH</v>
          </cell>
          <cell r="I11986" t="str">
            <v>0033148 - HEALEY &amp; ASSOCIATES INC</v>
          </cell>
        </row>
        <row r="11987">
          <cell r="A11987" t="str">
            <v>C65014JM</v>
          </cell>
          <cell r="B11987">
            <v>42185</v>
          </cell>
          <cell r="C11987" t="str">
            <v>C65014</v>
          </cell>
          <cell r="D11987" t="str">
            <v>Vernon C Maine PLLC</v>
          </cell>
          <cell r="E11987" t="str">
            <v>NH</v>
          </cell>
          <cell r="F11987" t="str">
            <v>P1</v>
          </cell>
          <cell r="G11987" t="str">
            <v>SMALL</v>
          </cell>
          <cell r="H11987" t="str">
            <v>JM</v>
          </cell>
          <cell r="I11987" t="str">
            <v>0033807 - CORNERSTONE BENEFIT &amp; RET GROUP INC</v>
          </cell>
        </row>
        <row r="11988">
          <cell r="A11988" t="str">
            <v>C65016JM</v>
          </cell>
          <cell r="B11988">
            <v>42185</v>
          </cell>
          <cell r="C11988" t="str">
            <v>C65016</v>
          </cell>
          <cell r="D11988" t="str">
            <v>Beefside Restaurant</v>
          </cell>
          <cell r="E11988" t="str">
            <v>NH</v>
          </cell>
          <cell r="F11988" t="str">
            <v>P1</v>
          </cell>
          <cell r="G11988" t="str">
            <v>SMALL</v>
          </cell>
          <cell r="H11988" t="str">
            <v>JM</v>
          </cell>
          <cell r="I11988" t="str">
            <v>0033093 - CGI EMPLOYEE BENEFITS GROUP</v>
          </cell>
        </row>
        <row r="11989">
          <cell r="A11989" t="str">
            <v>C65023JM</v>
          </cell>
          <cell r="B11989">
            <v>42185</v>
          </cell>
          <cell r="C11989" t="str">
            <v>C65023</v>
          </cell>
          <cell r="D11989" t="str">
            <v>FreshAir Sensor Corporation</v>
          </cell>
          <cell r="E11989" t="str">
            <v>NH</v>
          </cell>
          <cell r="F11989" t="str">
            <v>P1</v>
          </cell>
          <cell r="G11989" t="str">
            <v>SMALL</v>
          </cell>
          <cell r="H11989" t="str">
            <v>JM</v>
          </cell>
          <cell r="I11989" t="str">
            <v>0033890 - CROSS INSURANCE - MANCHESTER</v>
          </cell>
        </row>
        <row r="11990">
          <cell r="A11990" t="str">
            <v>C65025JN</v>
          </cell>
          <cell r="B11990">
            <v>42185</v>
          </cell>
          <cell r="C11990" t="str">
            <v>C65025</v>
          </cell>
          <cell r="D11990" t="str">
            <v>GlobaFone Inc</v>
          </cell>
          <cell r="E11990" t="str">
            <v>NH</v>
          </cell>
          <cell r="F11990" t="str">
            <v>P1</v>
          </cell>
          <cell r="G11990" t="str">
            <v>SMALL</v>
          </cell>
          <cell r="H11990" t="str">
            <v>JN</v>
          </cell>
          <cell r="I11990" t="str">
            <v>0033884 - D &amp; E CARLSON ASSOCIATES INC</v>
          </cell>
        </row>
        <row r="11991">
          <cell r="A11991" t="str">
            <v>C65028JH</v>
          </cell>
          <cell r="B11991">
            <v>42185</v>
          </cell>
          <cell r="C11991" t="str">
            <v>C65028</v>
          </cell>
          <cell r="D11991" t="str">
            <v>Enviro North American Consulting LLC</v>
          </cell>
          <cell r="E11991" t="str">
            <v>NH</v>
          </cell>
          <cell r="F11991" t="str">
            <v>P1</v>
          </cell>
          <cell r="G11991" t="str">
            <v>SMALL</v>
          </cell>
          <cell r="H11991" t="str">
            <v>JH</v>
          </cell>
          <cell r="I11991" t="str">
            <v>0033885 - MELCHER &amp; PRESCOTT AGENCY INC</v>
          </cell>
        </row>
        <row r="11992">
          <cell r="A11992" t="str">
            <v>C65034PO</v>
          </cell>
          <cell r="B11992">
            <v>42185</v>
          </cell>
          <cell r="C11992" t="str">
            <v>C65034</v>
          </cell>
          <cell r="D11992" t="str">
            <v>Antonia's Inc</v>
          </cell>
          <cell r="E11992" t="str">
            <v>ME</v>
          </cell>
          <cell r="F11992" t="str">
            <v>P1</v>
          </cell>
          <cell r="G11992" t="str">
            <v>SMALL</v>
          </cell>
          <cell r="H11992" t="str">
            <v>PO</v>
          </cell>
          <cell r="I11992" t="str">
            <v>0033135 - HOLDEN INSURANCE AGENCY</v>
          </cell>
        </row>
        <row r="11993">
          <cell r="A11993" t="str">
            <v>C65038IH</v>
          </cell>
          <cell r="B11993">
            <v>42185</v>
          </cell>
          <cell r="C11993" t="str">
            <v>C65038</v>
          </cell>
          <cell r="D11993" t="str">
            <v>Here Be Dragons LLC</v>
          </cell>
          <cell r="E11993" t="str">
            <v>ME</v>
          </cell>
          <cell r="F11993" t="str">
            <v>P1</v>
          </cell>
          <cell r="G11993" t="str">
            <v>SMALL</v>
          </cell>
          <cell r="H11993" t="str">
            <v>IH</v>
          </cell>
          <cell r="I11993" t="str">
            <v>0033778 - E A SCRIBNER INSURANCE AGENCY INC</v>
          </cell>
        </row>
        <row r="11994">
          <cell r="A11994" t="str">
            <v>C65042IH</v>
          </cell>
          <cell r="B11994">
            <v>42185</v>
          </cell>
          <cell r="C11994" t="str">
            <v>C65042</v>
          </cell>
          <cell r="D11994" t="str">
            <v>Great Lakes Fulfillment Services</v>
          </cell>
          <cell r="E11994" t="str">
            <v>ME</v>
          </cell>
          <cell r="F11994" t="str">
            <v>P1</v>
          </cell>
          <cell r="G11994" t="str">
            <v>SMALL</v>
          </cell>
          <cell r="H11994" t="str">
            <v>IH</v>
          </cell>
          <cell r="I11994" t="str">
            <v>0033756 - BUSINESS INSURANCE AGENCY</v>
          </cell>
        </row>
        <row r="11995">
          <cell r="A11995" t="str">
            <v>C65043IV</v>
          </cell>
          <cell r="B11995">
            <v>42185</v>
          </cell>
          <cell r="C11995" t="str">
            <v>C65043</v>
          </cell>
          <cell r="D11995" t="str">
            <v>Good Sports, Inc</v>
          </cell>
          <cell r="E11995" t="str">
            <v>CT</v>
          </cell>
          <cell r="F11995" t="str">
            <v>P1</v>
          </cell>
          <cell r="G11995" t="str">
            <v>CRC</v>
          </cell>
          <cell r="H11995" t="str">
            <v>IV</v>
          </cell>
          <cell r="I11995" t="str">
            <v>0033900 - MW GROUP BENEFITS INC</v>
          </cell>
        </row>
        <row r="11996">
          <cell r="A11996" t="str">
            <v>C65043PO</v>
          </cell>
          <cell r="B11996">
            <v>42185</v>
          </cell>
          <cell r="C11996" t="str">
            <v>C65043</v>
          </cell>
          <cell r="D11996" t="str">
            <v>Good Sports, Inc</v>
          </cell>
          <cell r="E11996" t="str">
            <v>CT</v>
          </cell>
          <cell r="F11996" t="str">
            <v>P1</v>
          </cell>
          <cell r="G11996" t="str">
            <v>CRC</v>
          </cell>
          <cell r="H11996" t="str">
            <v>PO</v>
          </cell>
          <cell r="I11996" t="str">
            <v>0033900 - MW GROUP BENEFITS INC</v>
          </cell>
        </row>
        <row r="11997">
          <cell r="A11997" t="str">
            <v>C65044JH</v>
          </cell>
          <cell r="B11997">
            <v>42185</v>
          </cell>
          <cell r="C11997" t="str">
            <v>C65044</v>
          </cell>
          <cell r="D11997" t="str">
            <v>Victor News Co Inc</v>
          </cell>
          <cell r="E11997" t="str">
            <v>ME</v>
          </cell>
          <cell r="F11997" t="str">
            <v>P1</v>
          </cell>
          <cell r="G11997" t="str">
            <v>SMALL</v>
          </cell>
          <cell r="H11997" t="str">
            <v>JH</v>
          </cell>
          <cell r="I11997" t="str">
            <v>0035337 - BUSINESS INSURANCE AGENCY</v>
          </cell>
        </row>
        <row r="11998">
          <cell r="A11998" t="str">
            <v>C65045JH</v>
          </cell>
          <cell r="B11998">
            <v>42185</v>
          </cell>
          <cell r="C11998" t="str">
            <v>C65045</v>
          </cell>
          <cell r="D11998" t="str">
            <v>Murray's Truck Service</v>
          </cell>
          <cell r="E11998" t="str">
            <v>ME</v>
          </cell>
          <cell r="F11998" t="str">
            <v>P1</v>
          </cell>
          <cell r="G11998" t="str">
            <v>SMALL</v>
          </cell>
          <cell r="H11998" t="str">
            <v>JH</v>
          </cell>
          <cell r="I11998" t="str">
            <v>0035338 - BUSINESS INSURANCE AGENCY</v>
          </cell>
        </row>
        <row r="11999">
          <cell r="A11999" t="str">
            <v>C65046IH</v>
          </cell>
          <cell r="B11999">
            <v>42185</v>
          </cell>
          <cell r="C11999" t="str">
            <v>C65046</v>
          </cell>
          <cell r="D11999" t="str">
            <v>Yarmouth Chiropractic</v>
          </cell>
          <cell r="E11999" t="str">
            <v>ME</v>
          </cell>
          <cell r="F11999" t="str">
            <v>P1</v>
          </cell>
          <cell r="G11999" t="str">
            <v>SMALL</v>
          </cell>
          <cell r="H11999" t="str">
            <v>IH</v>
          </cell>
          <cell r="I11999" t="str">
            <v>0033901 - LMR INSURANCE INC</v>
          </cell>
        </row>
        <row r="12000">
          <cell r="A12000" t="str">
            <v>C65051PO</v>
          </cell>
          <cell r="B12000">
            <v>42185</v>
          </cell>
          <cell r="C12000" t="str">
            <v>C65051</v>
          </cell>
          <cell r="D12000" t="str">
            <v>Nicola's Inc</v>
          </cell>
          <cell r="E12000" t="str">
            <v>ME</v>
          </cell>
          <cell r="F12000" t="str">
            <v>P1</v>
          </cell>
          <cell r="G12000" t="str">
            <v>SMALL</v>
          </cell>
          <cell r="H12000" t="str">
            <v>PO</v>
          </cell>
          <cell r="I12000" t="str">
            <v>0033782 - BGA INSURANCE AGENCY INC</v>
          </cell>
        </row>
        <row r="12001">
          <cell r="A12001" t="str">
            <v>C65052JM</v>
          </cell>
          <cell r="B12001">
            <v>42185</v>
          </cell>
          <cell r="C12001" t="str">
            <v>C65052</v>
          </cell>
          <cell r="D12001" t="str">
            <v>Workers CompSolutions LLC</v>
          </cell>
          <cell r="E12001" t="str">
            <v>NH</v>
          </cell>
          <cell r="F12001" t="str">
            <v>P1</v>
          </cell>
          <cell r="G12001" t="str">
            <v>SMALL</v>
          </cell>
          <cell r="H12001" t="str">
            <v>JM</v>
          </cell>
          <cell r="I12001" t="str">
            <v>0033769 - ROWLEY AGENCY INC</v>
          </cell>
        </row>
        <row r="12002">
          <cell r="A12002" t="str">
            <v>C65052JN</v>
          </cell>
          <cell r="B12002">
            <v>42185</v>
          </cell>
          <cell r="C12002" t="str">
            <v>C65052</v>
          </cell>
          <cell r="D12002" t="str">
            <v>Workers CompSolutions LLC</v>
          </cell>
          <cell r="E12002" t="str">
            <v>NH</v>
          </cell>
          <cell r="F12002" t="str">
            <v>P1</v>
          </cell>
          <cell r="G12002" t="str">
            <v>SMALL</v>
          </cell>
          <cell r="H12002" t="str">
            <v>JN</v>
          </cell>
          <cell r="I12002" t="str">
            <v>0033769 - ROWLEY AGENCY INC</v>
          </cell>
        </row>
        <row r="12003">
          <cell r="A12003" t="str">
            <v>C65053IH</v>
          </cell>
          <cell r="B12003">
            <v>42185</v>
          </cell>
          <cell r="C12003" t="str">
            <v>C65053</v>
          </cell>
          <cell r="D12003" t="str">
            <v>Provencher Fuels Inc</v>
          </cell>
          <cell r="E12003" t="str">
            <v>ME</v>
          </cell>
          <cell r="F12003" t="str">
            <v>P1</v>
          </cell>
          <cell r="G12003" t="str">
            <v>SMALL</v>
          </cell>
          <cell r="H12003" t="str">
            <v>IH</v>
          </cell>
          <cell r="I12003" t="str">
            <v>0033667 - PAQUIN &amp; CARROLL LLC</v>
          </cell>
        </row>
        <row r="12004">
          <cell r="A12004" t="str">
            <v>C65054JM</v>
          </cell>
          <cell r="B12004">
            <v>42185</v>
          </cell>
          <cell r="C12004" t="str">
            <v>C65054</v>
          </cell>
          <cell r="D12004" t="str">
            <v>Collage Inc</v>
          </cell>
          <cell r="E12004" t="str">
            <v>NH</v>
          </cell>
          <cell r="F12004" t="str">
            <v>P1</v>
          </cell>
          <cell r="G12004" t="str">
            <v>SMALL</v>
          </cell>
          <cell r="H12004" t="str">
            <v>JM</v>
          </cell>
          <cell r="I12004" t="str">
            <v>0033837 - GRANITE GROUP BENEFITS LLC</v>
          </cell>
        </row>
        <row r="12005">
          <cell r="A12005" t="str">
            <v>C65055JM</v>
          </cell>
          <cell r="B12005">
            <v>42185</v>
          </cell>
          <cell r="C12005" t="str">
            <v>C65055</v>
          </cell>
          <cell r="D12005" t="str">
            <v>Salstar Stores Inc</v>
          </cell>
          <cell r="E12005" t="str">
            <v>NH</v>
          </cell>
          <cell r="F12005" t="str">
            <v>P1</v>
          </cell>
          <cell r="G12005" t="str">
            <v>SMALL</v>
          </cell>
          <cell r="H12005" t="str">
            <v>JM</v>
          </cell>
          <cell r="I12005" t="str">
            <v>0033847 - LAVINE, MARK R</v>
          </cell>
        </row>
        <row r="12006">
          <cell r="A12006" t="str">
            <v>C65056JM</v>
          </cell>
          <cell r="B12006">
            <v>42185</v>
          </cell>
          <cell r="C12006" t="str">
            <v>C65056</v>
          </cell>
          <cell r="D12006" t="str">
            <v>Matthes Landscaping LLC</v>
          </cell>
          <cell r="E12006" t="str">
            <v>NH</v>
          </cell>
          <cell r="F12006" t="str">
            <v>P1</v>
          </cell>
          <cell r="G12006" t="str">
            <v>SMALL</v>
          </cell>
          <cell r="H12006" t="str">
            <v>JM</v>
          </cell>
          <cell r="I12006" t="str">
            <v>0033899 - CGI EMPLOYEE BENEFITS GROUP</v>
          </cell>
        </row>
        <row r="12007">
          <cell r="A12007" t="str">
            <v>C65057JM</v>
          </cell>
          <cell r="B12007">
            <v>42185</v>
          </cell>
          <cell r="C12007" t="str">
            <v>C65057</v>
          </cell>
          <cell r="D12007" t="str">
            <v>Cryo Industries of America Inc</v>
          </cell>
          <cell r="E12007" t="str">
            <v>NH</v>
          </cell>
          <cell r="F12007" t="str">
            <v>P1</v>
          </cell>
          <cell r="G12007" t="str">
            <v>SMALL</v>
          </cell>
          <cell r="H12007" t="str">
            <v>JM</v>
          </cell>
          <cell r="I12007" t="str">
            <v>0035198 - NEW ENGLAND MEDICAL INS AGENCY LLC</v>
          </cell>
        </row>
        <row r="12008">
          <cell r="A12008" t="str">
            <v>C65061JM</v>
          </cell>
          <cell r="B12008">
            <v>42185</v>
          </cell>
          <cell r="C12008" t="str">
            <v>C65061</v>
          </cell>
          <cell r="D12008" t="str">
            <v>Crucial Component Machining LLC</v>
          </cell>
          <cell r="E12008" t="str">
            <v>NH</v>
          </cell>
          <cell r="F12008" t="str">
            <v>P1</v>
          </cell>
          <cell r="G12008" t="str">
            <v>SMALL</v>
          </cell>
          <cell r="H12008" t="str">
            <v>JM</v>
          </cell>
          <cell r="I12008" t="str">
            <v>0033921 - LAVINE, MARK R</v>
          </cell>
        </row>
        <row r="12009">
          <cell r="A12009" t="str">
            <v>C65063JM</v>
          </cell>
          <cell r="B12009">
            <v>42185</v>
          </cell>
          <cell r="C12009" t="str">
            <v>C65063</v>
          </cell>
          <cell r="D12009" t="str">
            <v>Fore U Golf Center LLC</v>
          </cell>
          <cell r="E12009" t="str">
            <v>NH</v>
          </cell>
          <cell r="F12009" t="str">
            <v>P1</v>
          </cell>
          <cell r="G12009" t="str">
            <v>SMALL</v>
          </cell>
          <cell r="H12009" t="str">
            <v>JM</v>
          </cell>
          <cell r="I12009" t="str">
            <v>0033827 - CBS INSURANCE INC</v>
          </cell>
        </row>
        <row r="12010">
          <cell r="A12010" t="str">
            <v>C65064JM</v>
          </cell>
          <cell r="B12010">
            <v>42185</v>
          </cell>
          <cell r="C12010" t="str">
            <v>C65064</v>
          </cell>
          <cell r="D12010" t="str">
            <v>A Better Way For Seniors Inc</v>
          </cell>
          <cell r="E12010" t="str">
            <v>NH</v>
          </cell>
          <cell r="F12010" t="str">
            <v>P1</v>
          </cell>
          <cell r="G12010" t="str">
            <v>SMALL</v>
          </cell>
          <cell r="H12010" t="str">
            <v>JM</v>
          </cell>
          <cell r="I12010" t="str">
            <v>0033835 - JEFFERSON, STEVEN</v>
          </cell>
        </row>
        <row r="12011">
          <cell r="A12011" t="str">
            <v>C65064JN</v>
          </cell>
          <cell r="B12011">
            <v>42185</v>
          </cell>
          <cell r="C12011" t="str">
            <v>C65064</v>
          </cell>
          <cell r="D12011" t="str">
            <v>A Better Way For Seniors Inc</v>
          </cell>
          <cell r="E12011" t="str">
            <v>NH</v>
          </cell>
          <cell r="F12011" t="str">
            <v>P1</v>
          </cell>
          <cell r="G12011" t="str">
            <v>SMALL</v>
          </cell>
          <cell r="H12011" t="str">
            <v>JN</v>
          </cell>
          <cell r="I12011" t="str">
            <v>0033835 - JEFFERSON, STEVEN</v>
          </cell>
        </row>
        <row r="12012">
          <cell r="A12012" t="str">
            <v>C65066JH</v>
          </cell>
          <cell r="B12012">
            <v>42185</v>
          </cell>
          <cell r="C12012" t="str">
            <v>C65066</v>
          </cell>
          <cell r="D12012" t="str">
            <v>Medical Staffing Services of Maine</v>
          </cell>
          <cell r="E12012" t="str">
            <v>ME</v>
          </cell>
          <cell r="F12012" t="str">
            <v>P1</v>
          </cell>
          <cell r="G12012" t="str">
            <v>SMALL</v>
          </cell>
          <cell r="H12012" t="str">
            <v>JH</v>
          </cell>
          <cell r="I12012" t="str">
            <v>0033186 - NORTHERN BENEFITS OF MAINE LLC</v>
          </cell>
        </row>
        <row r="12013">
          <cell r="A12013" t="str">
            <v>C65068JH</v>
          </cell>
          <cell r="B12013">
            <v>42185</v>
          </cell>
          <cell r="C12013" t="str">
            <v>C65068</v>
          </cell>
          <cell r="D12013" t="str">
            <v>Computer Automated Test Equipment Inc</v>
          </cell>
          <cell r="E12013" t="str">
            <v>NH</v>
          </cell>
          <cell r="F12013" t="str">
            <v>P1</v>
          </cell>
          <cell r="G12013" t="str">
            <v>SMALL</v>
          </cell>
          <cell r="H12013" t="str">
            <v>JH</v>
          </cell>
          <cell r="I12013" t="str">
            <v>0034085 - SENTINEL INSURANCE GROUP LLC N H</v>
          </cell>
        </row>
        <row r="12014">
          <cell r="A12014" t="str">
            <v>C65068JM</v>
          </cell>
          <cell r="B12014">
            <v>42185</v>
          </cell>
          <cell r="C12014" t="str">
            <v>C65068</v>
          </cell>
          <cell r="D12014" t="str">
            <v>Computer Automated Test Equipment Inc</v>
          </cell>
          <cell r="E12014" t="str">
            <v>NH</v>
          </cell>
          <cell r="F12014" t="str">
            <v>P1</v>
          </cell>
          <cell r="G12014" t="str">
            <v>SMALL</v>
          </cell>
          <cell r="H12014" t="str">
            <v>JM</v>
          </cell>
          <cell r="I12014" t="str">
            <v>0034085 - SENTINEL INSURANCE GROUP LLC N H</v>
          </cell>
        </row>
        <row r="12015">
          <cell r="A12015" t="str">
            <v>C65069JM</v>
          </cell>
          <cell r="B12015">
            <v>42185</v>
          </cell>
          <cell r="C12015" t="str">
            <v>C65069</v>
          </cell>
          <cell r="D12015" t="str">
            <v>Gauthier &amp; MacMartin PLLC</v>
          </cell>
          <cell r="E12015" t="str">
            <v>NH</v>
          </cell>
          <cell r="F12015" t="str">
            <v>P1</v>
          </cell>
          <cell r="G12015" t="str">
            <v>SMALL</v>
          </cell>
          <cell r="H12015" t="str">
            <v>JM</v>
          </cell>
          <cell r="I12015" t="str">
            <v>0033781 - ROBERT L BROWN INSURANCE INC</v>
          </cell>
        </row>
        <row r="12016">
          <cell r="A12016" t="str">
            <v>C65070IH</v>
          </cell>
          <cell r="B12016">
            <v>42185</v>
          </cell>
          <cell r="C12016" t="str">
            <v>C65070</v>
          </cell>
          <cell r="D12016" t="str">
            <v>Taste of Maine Restaurant</v>
          </cell>
          <cell r="E12016" t="str">
            <v>ME</v>
          </cell>
          <cell r="F12016" t="str">
            <v>P1</v>
          </cell>
          <cell r="G12016" t="str">
            <v>SMALL</v>
          </cell>
          <cell r="H12016" t="str">
            <v>IH</v>
          </cell>
          <cell r="I12016" t="str">
            <v>0033188 - NORTHERN BENEFITS OF MAINE LLC</v>
          </cell>
        </row>
        <row r="12017">
          <cell r="A12017" t="str">
            <v>C65071JM</v>
          </cell>
          <cell r="B12017">
            <v>42185</v>
          </cell>
          <cell r="C12017" t="str">
            <v>C65071</v>
          </cell>
          <cell r="D12017" t="str">
            <v>Cocheco Arts and Technology Academy</v>
          </cell>
          <cell r="E12017" t="str">
            <v>NH</v>
          </cell>
          <cell r="F12017" t="str">
            <v>P1</v>
          </cell>
          <cell r="G12017" t="str">
            <v>SMALL</v>
          </cell>
          <cell r="H12017" t="str">
            <v>JM</v>
          </cell>
          <cell r="I12017" t="str">
            <v>0033893 - BRANYEN, SUSAN A</v>
          </cell>
        </row>
        <row r="12018">
          <cell r="A12018" t="str">
            <v>C65074IV</v>
          </cell>
          <cell r="B12018">
            <v>42185</v>
          </cell>
          <cell r="C12018" t="str">
            <v>C65074</v>
          </cell>
          <cell r="D12018" t="str">
            <v>Dow Wealth Management</v>
          </cell>
          <cell r="E12018" t="str">
            <v>ME</v>
          </cell>
          <cell r="F12018" t="str">
            <v>P1</v>
          </cell>
          <cell r="G12018" t="str">
            <v>SMALL</v>
          </cell>
          <cell r="H12018" t="str">
            <v>IV</v>
          </cell>
          <cell r="I12018" t="str">
            <v>0033772 - CLARK INSURANCE</v>
          </cell>
        </row>
        <row r="12019">
          <cell r="A12019" t="str">
            <v>C65075JM</v>
          </cell>
          <cell r="B12019">
            <v>42185</v>
          </cell>
          <cell r="C12019" t="str">
            <v>C65075</v>
          </cell>
          <cell r="D12019" t="str">
            <v>The Rolling Dog Farm</v>
          </cell>
          <cell r="E12019" t="str">
            <v>NH</v>
          </cell>
          <cell r="F12019" t="str">
            <v>P1</v>
          </cell>
          <cell r="G12019" t="str">
            <v>SMALL</v>
          </cell>
          <cell r="H12019" t="str">
            <v>JM</v>
          </cell>
          <cell r="I12019" t="str">
            <v>0033860 - GMS FINANCIAL SERVICES INC</v>
          </cell>
        </row>
        <row r="12020">
          <cell r="A12020" t="str">
            <v>C65076JM</v>
          </cell>
          <cell r="B12020">
            <v>42185</v>
          </cell>
          <cell r="C12020" t="str">
            <v>C65076</v>
          </cell>
          <cell r="D12020" t="str">
            <v>Marvell Plate Glass Inc</v>
          </cell>
          <cell r="E12020" t="str">
            <v>NH</v>
          </cell>
          <cell r="F12020" t="str">
            <v>P1</v>
          </cell>
          <cell r="G12020" t="str">
            <v>SMALL</v>
          </cell>
          <cell r="H12020" t="str">
            <v>JM</v>
          </cell>
          <cell r="I12020" t="str">
            <v>0033841 - NEW ENGLAND EMPLOYEE BENEFITS COUNCIL</v>
          </cell>
        </row>
        <row r="12021">
          <cell r="A12021" t="str">
            <v>C65077JS</v>
          </cell>
          <cell r="B12021">
            <v>42185</v>
          </cell>
          <cell r="C12021" t="str">
            <v>C65077</v>
          </cell>
          <cell r="D12021" t="str">
            <v>New Hampshire Trust Company</v>
          </cell>
          <cell r="E12021" t="str">
            <v>NH</v>
          </cell>
          <cell r="F12021" t="str">
            <v>P1</v>
          </cell>
          <cell r="G12021" t="str">
            <v>SMALL</v>
          </cell>
          <cell r="H12021" t="str">
            <v>JS</v>
          </cell>
          <cell r="I12021" t="str">
            <v>0033882 - KAPILOFF INSURANCE AGENCY INC</v>
          </cell>
        </row>
        <row r="12022">
          <cell r="A12022" t="str">
            <v>C65078JM</v>
          </cell>
          <cell r="B12022">
            <v>42185</v>
          </cell>
          <cell r="C12022" t="str">
            <v>C65078</v>
          </cell>
          <cell r="D12022" t="str">
            <v>Interactive Design Services</v>
          </cell>
          <cell r="E12022" t="str">
            <v>NH</v>
          </cell>
          <cell r="F12022" t="str">
            <v>P1</v>
          </cell>
          <cell r="G12022" t="str">
            <v>SMALL</v>
          </cell>
          <cell r="H12022" t="str">
            <v>JM</v>
          </cell>
          <cell r="I12022" t="str">
            <v>0033881 - PEARSALL, SONIA R</v>
          </cell>
        </row>
        <row r="12023">
          <cell r="A12023" t="str">
            <v>C65079JM</v>
          </cell>
          <cell r="B12023">
            <v>42185</v>
          </cell>
          <cell r="C12023" t="str">
            <v>C65079</v>
          </cell>
          <cell r="D12023" t="str">
            <v>Paradigm Computer Consulting</v>
          </cell>
          <cell r="E12023" t="str">
            <v>NH</v>
          </cell>
          <cell r="F12023" t="str">
            <v>P1</v>
          </cell>
          <cell r="G12023" t="str">
            <v>SMALL</v>
          </cell>
          <cell r="H12023" t="str">
            <v>JM</v>
          </cell>
          <cell r="I12023" t="str">
            <v>0033865 - CGI EMPLOYEE BENEFITS GROUP</v>
          </cell>
        </row>
        <row r="12024">
          <cell r="A12024" t="str">
            <v>C65079JN</v>
          </cell>
          <cell r="B12024">
            <v>42185</v>
          </cell>
          <cell r="C12024" t="str">
            <v>C65079</v>
          </cell>
          <cell r="D12024" t="str">
            <v>Paradigm Computer Consulting</v>
          </cell>
          <cell r="E12024" t="str">
            <v>NH</v>
          </cell>
          <cell r="F12024" t="str">
            <v>P1</v>
          </cell>
          <cell r="G12024" t="str">
            <v>SMALL</v>
          </cell>
          <cell r="H12024" t="str">
            <v>JN</v>
          </cell>
          <cell r="I12024" t="str">
            <v>0033865 - CGI EMPLOYEE BENEFITS GROUP</v>
          </cell>
        </row>
        <row r="12025">
          <cell r="A12025" t="str">
            <v>C65080JM</v>
          </cell>
          <cell r="B12025">
            <v>42185</v>
          </cell>
          <cell r="C12025" t="str">
            <v>C65080</v>
          </cell>
          <cell r="D12025" t="str">
            <v>Roll Service Industries LLC</v>
          </cell>
          <cell r="E12025" t="str">
            <v>NH</v>
          </cell>
          <cell r="F12025" t="str">
            <v>P1</v>
          </cell>
          <cell r="G12025" t="str">
            <v>SMALL</v>
          </cell>
          <cell r="H12025" t="str">
            <v>JM</v>
          </cell>
          <cell r="I12025" t="str">
            <v>0033863 - ASSOCIATED BROKERS OF NH &amp; MAINE INC</v>
          </cell>
        </row>
        <row r="12026">
          <cell r="A12026" t="str">
            <v>C65081JM</v>
          </cell>
          <cell r="B12026">
            <v>42185</v>
          </cell>
          <cell r="C12026" t="str">
            <v>C65081</v>
          </cell>
          <cell r="D12026" t="str">
            <v>Henniker Farm &amp; Country Store</v>
          </cell>
          <cell r="E12026" t="str">
            <v>NH</v>
          </cell>
          <cell r="F12026" t="str">
            <v>P1</v>
          </cell>
          <cell r="G12026" t="str">
            <v>SMALL</v>
          </cell>
          <cell r="H12026" t="str">
            <v>JM</v>
          </cell>
          <cell r="I12026" t="str">
            <v>0033907 - DAVIS TOWLE MORRILL &amp; EVERETT INC</v>
          </cell>
        </row>
        <row r="12027">
          <cell r="A12027" t="str">
            <v>C65085JH</v>
          </cell>
          <cell r="B12027">
            <v>42185</v>
          </cell>
          <cell r="C12027" t="str">
            <v>C65085</v>
          </cell>
          <cell r="D12027" t="str">
            <v>Hino Inc</v>
          </cell>
          <cell r="E12027" t="str">
            <v>MA</v>
          </cell>
          <cell r="F12027" t="str">
            <v>P1</v>
          </cell>
          <cell r="G12027" t="str">
            <v>SMALL</v>
          </cell>
          <cell r="H12027" t="str">
            <v>JH</v>
          </cell>
          <cell r="I12027" t="str">
            <v>0033919 - GABRIEL BENEFITS LLC</v>
          </cell>
        </row>
        <row r="12028">
          <cell r="A12028" t="str">
            <v>C65087JM</v>
          </cell>
          <cell r="B12028">
            <v>42185</v>
          </cell>
          <cell r="C12028" t="str">
            <v>C65087</v>
          </cell>
          <cell r="D12028" t="str">
            <v>The Birch Street Counseling Center Inc</v>
          </cell>
          <cell r="E12028" t="str">
            <v>NH</v>
          </cell>
          <cell r="F12028" t="str">
            <v>P1</v>
          </cell>
          <cell r="G12028" t="str">
            <v>SMALL</v>
          </cell>
          <cell r="H12028" t="str">
            <v>JM</v>
          </cell>
          <cell r="I12028" t="str">
            <v>0035686 - INTEGRATED INSURANCE SOLUTIONS LLC</v>
          </cell>
        </row>
        <row r="12029">
          <cell r="A12029" t="str">
            <v>C65088IV</v>
          </cell>
          <cell r="B12029">
            <v>42185</v>
          </cell>
          <cell r="C12029" t="str">
            <v>C65088</v>
          </cell>
          <cell r="D12029" t="str">
            <v>Southern Maine Allergy Assoc</v>
          </cell>
          <cell r="E12029" t="str">
            <v>ME</v>
          </cell>
          <cell r="F12029" t="str">
            <v>P1</v>
          </cell>
          <cell r="G12029" t="str">
            <v>SMALL</v>
          </cell>
          <cell r="H12029" t="str">
            <v>IV</v>
          </cell>
          <cell r="I12029" t="str">
            <v>0033759 - CLARK INSURANCE</v>
          </cell>
        </row>
        <row r="12030">
          <cell r="A12030" t="str">
            <v>C65090JM</v>
          </cell>
          <cell r="B12030">
            <v>42185</v>
          </cell>
          <cell r="C12030" t="str">
            <v>C65090</v>
          </cell>
          <cell r="D12030" t="str">
            <v>Red Brick Clothing</v>
          </cell>
          <cell r="E12030" t="str">
            <v>NH</v>
          </cell>
          <cell r="F12030" t="str">
            <v>P1</v>
          </cell>
          <cell r="G12030" t="str">
            <v>SMALL</v>
          </cell>
          <cell r="H12030" t="str">
            <v>JM</v>
          </cell>
          <cell r="I12030" t="str">
            <v>0033872 - LAVINE, MARK R</v>
          </cell>
        </row>
        <row r="12031">
          <cell r="A12031" t="str">
            <v>C65091JM</v>
          </cell>
          <cell r="B12031">
            <v>42185</v>
          </cell>
          <cell r="C12031" t="str">
            <v>C65091</v>
          </cell>
          <cell r="D12031" t="str">
            <v>Great Bay Marine Inc</v>
          </cell>
          <cell r="E12031" t="str">
            <v>NH</v>
          </cell>
          <cell r="F12031" t="str">
            <v>P1</v>
          </cell>
          <cell r="G12031" t="str">
            <v>SMALL</v>
          </cell>
          <cell r="H12031" t="str">
            <v>JM</v>
          </cell>
          <cell r="I12031" t="str">
            <v>0033896 - JEFFERSON, STEVEN</v>
          </cell>
        </row>
        <row r="12032">
          <cell r="A12032" t="str">
            <v>C65094JM</v>
          </cell>
          <cell r="B12032">
            <v>42185</v>
          </cell>
          <cell r="C12032" t="str">
            <v>C65094</v>
          </cell>
          <cell r="D12032" t="str">
            <v>Sawyer Mill Associates Inc</v>
          </cell>
          <cell r="E12032" t="str">
            <v>NH</v>
          </cell>
          <cell r="F12032" t="str">
            <v>P1</v>
          </cell>
          <cell r="G12032" t="str">
            <v>SMALL</v>
          </cell>
          <cell r="H12032" t="str">
            <v>JM</v>
          </cell>
          <cell r="I12032" t="str">
            <v>0033832 - LIFETIME BENEFITS GROUP INC</v>
          </cell>
        </row>
        <row r="12033">
          <cell r="A12033" t="str">
            <v>C65094MI</v>
          </cell>
          <cell r="B12033">
            <v>42185</v>
          </cell>
          <cell r="C12033" t="str">
            <v>C65094</v>
          </cell>
          <cell r="D12033" t="str">
            <v>Sawyer Mill Associates Inc</v>
          </cell>
          <cell r="E12033" t="str">
            <v>NH</v>
          </cell>
          <cell r="F12033" t="str">
            <v>P1</v>
          </cell>
          <cell r="G12033" t="str">
            <v>MCARE</v>
          </cell>
          <cell r="H12033" t="str">
            <v>MI</v>
          </cell>
          <cell r="I12033" t="str">
            <v>0033832 - LIFETIME BENEFITS GROUP INC</v>
          </cell>
        </row>
        <row r="12034">
          <cell r="A12034" t="str">
            <v>C65096IV</v>
          </cell>
          <cell r="B12034">
            <v>42185</v>
          </cell>
          <cell r="C12034" t="str">
            <v>C65096</v>
          </cell>
          <cell r="D12034" t="str">
            <v>Industrial Packing Inc</v>
          </cell>
          <cell r="E12034" t="str">
            <v>ME</v>
          </cell>
          <cell r="F12034" t="str">
            <v>P1</v>
          </cell>
          <cell r="G12034" t="str">
            <v>SMALL</v>
          </cell>
          <cell r="H12034" t="str">
            <v>IV</v>
          </cell>
          <cell r="I12034" t="str">
            <v>0033757 - CROSS INSURANCE</v>
          </cell>
        </row>
        <row r="12035">
          <cell r="A12035" t="str">
            <v>C65097JM</v>
          </cell>
          <cell r="B12035">
            <v>42185</v>
          </cell>
          <cell r="C12035" t="str">
            <v>C65097</v>
          </cell>
          <cell r="D12035" t="str">
            <v>Bedrock Restaurant Enterprises Inc</v>
          </cell>
          <cell r="E12035" t="str">
            <v>NH</v>
          </cell>
          <cell r="F12035" t="str">
            <v>P1</v>
          </cell>
          <cell r="G12035" t="str">
            <v>SMALL</v>
          </cell>
          <cell r="H12035" t="str">
            <v>JM</v>
          </cell>
          <cell r="I12035" t="str">
            <v>0033812 - LIFETIME BENEFITS GROUP INC</v>
          </cell>
        </row>
        <row r="12036">
          <cell r="A12036" t="str">
            <v>C65099IV</v>
          </cell>
          <cell r="B12036">
            <v>42185</v>
          </cell>
          <cell r="C12036" t="str">
            <v>C65099</v>
          </cell>
          <cell r="D12036" t="str">
            <v>North Attleborough Dental PC</v>
          </cell>
          <cell r="E12036" t="str">
            <v>MA</v>
          </cell>
          <cell r="F12036" t="str">
            <v>P1</v>
          </cell>
          <cell r="G12036" t="str">
            <v>GPC</v>
          </cell>
          <cell r="H12036" t="str">
            <v>IV</v>
          </cell>
        </row>
        <row r="12037">
          <cell r="A12037" t="str">
            <v>C65100JM</v>
          </cell>
          <cell r="B12037">
            <v>42185</v>
          </cell>
          <cell r="C12037" t="str">
            <v>C65100</v>
          </cell>
          <cell r="D12037" t="str">
            <v>Verotec Inc</v>
          </cell>
          <cell r="E12037" t="str">
            <v>NH</v>
          </cell>
          <cell r="F12037" t="str">
            <v>P1</v>
          </cell>
          <cell r="G12037" t="str">
            <v>SMALL</v>
          </cell>
          <cell r="H12037" t="str">
            <v>JM</v>
          </cell>
          <cell r="I12037" t="str">
            <v>0033780 - NEW ENGLAND EMPLOYEE BENEFITS COUNCIL</v>
          </cell>
        </row>
        <row r="12038">
          <cell r="A12038" t="str">
            <v>C65102JM</v>
          </cell>
          <cell r="B12038">
            <v>42185</v>
          </cell>
          <cell r="C12038" t="str">
            <v>C65102</v>
          </cell>
          <cell r="D12038" t="str">
            <v>The Birches Academy of Academics and Art</v>
          </cell>
          <cell r="E12038" t="str">
            <v>NH</v>
          </cell>
          <cell r="F12038" t="str">
            <v>P1</v>
          </cell>
          <cell r="G12038" t="str">
            <v>SMALL</v>
          </cell>
          <cell r="H12038" t="str">
            <v>JM</v>
          </cell>
          <cell r="I12038" t="str">
            <v>0033878 - FREE AGENTS NH LLC</v>
          </cell>
        </row>
        <row r="12039">
          <cell r="A12039" t="str">
            <v>C65103IV</v>
          </cell>
          <cell r="B12039">
            <v>42185</v>
          </cell>
          <cell r="C12039" t="str">
            <v>C65103</v>
          </cell>
          <cell r="D12039" t="str">
            <v>Pediatric Dental Center of Mansfield PC</v>
          </cell>
          <cell r="E12039" t="str">
            <v>MA</v>
          </cell>
          <cell r="F12039" t="str">
            <v>P1</v>
          </cell>
          <cell r="G12039" t="str">
            <v>GPC</v>
          </cell>
          <cell r="H12039" t="str">
            <v>IV</v>
          </cell>
          <cell r="I12039" t="str">
            <v>0033744 - SPRING INSURANCE GROUP LLC</v>
          </cell>
        </row>
        <row r="12040">
          <cell r="A12040" t="str">
            <v>C65104JM</v>
          </cell>
          <cell r="B12040">
            <v>42185</v>
          </cell>
          <cell r="C12040" t="str">
            <v>C65104</v>
          </cell>
          <cell r="D12040" t="str">
            <v>BH Cameron Septic Services LLC</v>
          </cell>
          <cell r="E12040" t="str">
            <v>NH</v>
          </cell>
          <cell r="F12040" t="str">
            <v>P1</v>
          </cell>
          <cell r="G12040" t="str">
            <v>SMALL</v>
          </cell>
          <cell r="H12040" t="str">
            <v>JM</v>
          </cell>
          <cell r="I12040" t="str">
            <v>0033866 - LARRABEE, LISA M</v>
          </cell>
        </row>
        <row r="12041">
          <cell r="A12041" t="str">
            <v>C65105IV</v>
          </cell>
          <cell r="B12041">
            <v>42185</v>
          </cell>
          <cell r="C12041" t="str">
            <v>C65105</v>
          </cell>
          <cell r="D12041" t="str">
            <v>Rowan Electric LLC</v>
          </cell>
          <cell r="E12041" t="str">
            <v>NH</v>
          </cell>
          <cell r="F12041" t="str">
            <v>P1</v>
          </cell>
          <cell r="G12041" t="str">
            <v>SMALL</v>
          </cell>
          <cell r="H12041" t="str">
            <v>IV</v>
          </cell>
          <cell r="I12041" t="str">
            <v>0033829 - CORNERSTONE BENEFIT &amp; RET GROUP INC</v>
          </cell>
        </row>
        <row r="12042">
          <cell r="A12042" t="str">
            <v>C65106JM</v>
          </cell>
          <cell r="B12042">
            <v>42185</v>
          </cell>
          <cell r="C12042" t="str">
            <v>C65106</v>
          </cell>
          <cell r="D12042" t="str">
            <v>Mainstay Technologies LLC</v>
          </cell>
          <cell r="E12042" t="str">
            <v>NH</v>
          </cell>
          <cell r="F12042" t="str">
            <v>P1</v>
          </cell>
          <cell r="G12042" t="str">
            <v>SMALL</v>
          </cell>
          <cell r="H12042" t="str">
            <v>JM</v>
          </cell>
          <cell r="I12042" t="str">
            <v>0033844 - ROWLEY AGENCY INC</v>
          </cell>
        </row>
        <row r="12043">
          <cell r="A12043" t="str">
            <v>C65106JN</v>
          </cell>
          <cell r="B12043">
            <v>42185</v>
          </cell>
          <cell r="C12043" t="str">
            <v>C65106</v>
          </cell>
          <cell r="D12043" t="str">
            <v>Mainstay Technologies LLC</v>
          </cell>
          <cell r="E12043" t="str">
            <v>NH</v>
          </cell>
          <cell r="F12043" t="str">
            <v>P1</v>
          </cell>
          <cell r="G12043" t="str">
            <v>SMALL</v>
          </cell>
          <cell r="H12043" t="str">
            <v>JN</v>
          </cell>
          <cell r="I12043" t="str">
            <v>0033844 - ROWLEY AGENCY INC</v>
          </cell>
        </row>
        <row r="12044">
          <cell r="A12044" t="str">
            <v>C65108IH</v>
          </cell>
          <cell r="B12044">
            <v>42185</v>
          </cell>
          <cell r="C12044" t="str">
            <v>C65108</v>
          </cell>
          <cell r="D12044" t="str">
            <v>Coastal Tower Services</v>
          </cell>
          <cell r="E12044" t="str">
            <v>ME</v>
          </cell>
          <cell r="F12044" t="str">
            <v>P1</v>
          </cell>
          <cell r="G12044" t="str">
            <v>SMALL</v>
          </cell>
          <cell r="H12044" t="str">
            <v>IH</v>
          </cell>
          <cell r="I12044" t="str">
            <v>0033768 - BUSINESS INSURANCE AGENCY</v>
          </cell>
        </row>
        <row r="12045">
          <cell r="A12045" t="str">
            <v>C65109IV</v>
          </cell>
          <cell r="B12045">
            <v>42185</v>
          </cell>
          <cell r="C12045" t="str">
            <v>C65109</v>
          </cell>
          <cell r="D12045" t="str">
            <v>Steinberg Associates Inc</v>
          </cell>
          <cell r="E12045" t="str">
            <v>ME</v>
          </cell>
          <cell r="F12045" t="str">
            <v>P1</v>
          </cell>
          <cell r="G12045" t="str">
            <v>SMALL</v>
          </cell>
          <cell r="H12045" t="str">
            <v>IV</v>
          </cell>
          <cell r="I12045" t="str">
            <v>0033779 - BUSINESS INSURANCE AGENCY</v>
          </cell>
        </row>
        <row r="12046">
          <cell r="A12046" t="str">
            <v>C65110JM</v>
          </cell>
          <cell r="B12046">
            <v>42185</v>
          </cell>
          <cell r="C12046" t="str">
            <v>C65110</v>
          </cell>
          <cell r="D12046" t="str">
            <v>Nashua Circuits Inc</v>
          </cell>
          <cell r="E12046" t="str">
            <v>NH</v>
          </cell>
          <cell r="F12046" t="str">
            <v>P1</v>
          </cell>
          <cell r="G12046" t="str">
            <v>SMALL</v>
          </cell>
          <cell r="H12046" t="str">
            <v>JM</v>
          </cell>
          <cell r="I12046" t="str">
            <v>0033801 - USI INSURANCE SERVICES LLC - BRIARCLIFF</v>
          </cell>
        </row>
        <row r="12047">
          <cell r="A12047" t="str">
            <v>C65112JH</v>
          </cell>
          <cell r="B12047">
            <v>42185</v>
          </cell>
          <cell r="C12047" t="str">
            <v>C65112</v>
          </cell>
          <cell r="D12047" t="str">
            <v>Lake Massasecum Campground</v>
          </cell>
          <cell r="E12047" t="str">
            <v>NH</v>
          </cell>
          <cell r="F12047" t="str">
            <v>P1</v>
          </cell>
          <cell r="G12047" t="str">
            <v>SMALL</v>
          </cell>
          <cell r="H12047" t="str">
            <v>JH</v>
          </cell>
          <cell r="I12047" t="str">
            <v>0033898 - JEFFERSON, STEVEN</v>
          </cell>
        </row>
        <row r="12048">
          <cell r="A12048" t="str">
            <v>C65114JM</v>
          </cell>
          <cell r="B12048">
            <v>42185</v>
          </cell>
          <cell r="C12048" t="str">
            <v>C65114</v>
          </cell>
          <cell r="D12048" t="str">
            <v>GMO GlobalSign Inc</v>
          </cell>
          <cell r="E12048" t="str">
            <v>NH</v>
          </cell>
          <cell r="F12048" t="str">
            <v>P1</v>
          </cell>
          <cell r="G12048" t="str">
            <v>SMALL</v>
          </cell>
          <cell r="H12048" t="str">
            <v>JM</v>
          </cell>
          <cell r="I12048" t="str">
            <v>0033891 - BUSINESS INSURANCE AGENCY</v>
          </cell>
        </row>
        <row r="12049">
          <cell r="A12049" t="str">
            <v>C65114JN</v>
          </cell>
          <cell r="B12049">
            <v>42185</v>
          </cell>
          <cell r="C12049" t="str">
            <v>C65114</v>
          </cell>
          <cell r="D12049" t="str">
            <v>GMO GlobalSign Inc</v>
          </cell>
          <cell r="E12049" t="str">
            <v>NH</v>
          </cell>
          <cell r="F12049" t="str">
            <v>P1</v>
          </cell>
          <cell r="G12049" t="str">
            <v>SMALL</v>
          </cell>
          <cell r="H12049" t="str">
            <v>JN</v>
          </cell>
          <cell r="I12049" t="str">
            <v>0033891 - BUSINESS INSURANCE AGENCY</v>
          </cell>
        </row>
        <row r="12050">
          <cell r="A12050" t="str">
            <v>C65115JM</v>
          </cell>
          <cell r="B12050">
            <v>42185</v>
          </cell>
          <cell r="C12050" t="str">
            <v>C65115</v>
          </cell>
          <cell r="D12050" t="str">
            <v>Windham Learning Tree Academy LLC</v>
          </cell>
          <cell r="E12050" t="str">
            <v>NH</v>
          </cell>
          <cell r="F12050" t="str">
            <v>P1</v>
          </cell>
          <cell r="G12050" t="str">
            <v>SMALL</v>
          </cell>
          <cell r="H12050" t="str">
            <v>JM</v>
          </cell>
          <cell r="I12050" t="str">
            <v>0033897 - NIBRI BENEFIT SERVICES INC</v>
          </cell>
        </row>
        <row r="12051">
          <cell r="A12051" t="str">
            <v>C65116IV</v>
          </cell>
          <cell r="B12051">
            <v>42185</v>
          </cell>
          <cell r="C12051" t="str">
            <v>C65116</v>
          </cell>
          <cell r="D12051" t="str">
            <v>Roof Management Services</v>
          </cell>
          <cell r="E12051" t="str">
            <v>ME</v>
          </cell>
          <cell r="F12051" t="str">
            <v>P1</v>
          </cell>
          <cell r="G12051" t="str">
            <v>SMALL</v>
          </cell>
          <cell r="H12051" t="str">
            <v>IV</v>
          </cell>
          <cell r="I12051" t="str">
            <v>0033936 - HOLDEN INSURANCE AGENCY</v>
          </cell>
        </row>
        <row r="12052">
          <cell r="A12052" t="str">
            <v>C65117JM</v>
          </cell>
          <cell r="B12052">
            <v>42185</v>
          </cell>
          <cell r="C12052" t="str">
            <v>C65117</v>
          </cell>
          <cell r="D12052" t="str">
            <v>Summit Title Services Corporation</v>
          </cell>
          <cell r="E12052" t="str">
            <v>NH</v>
          </cell>
          <cell r="F12052" t="str">
            <v>P1</v>
          </cell>
          <cell r="G12052" t="str">
            <v>SMALL</v>
          </cell>
          <cell r="H12052" t="str">
            <v>JM</v>
          </cell>
          <cell r="I12052" t="str">
            <v>0033855 - NEW ENGLAND EMPLOYEE BENEFITS COUNCIL</v>
          </cell>
        </row>
        <row r="12053">
          <cell r="A12053" t="str">
            <v>C65117JR</v>
          </cell>
          <cell r="B12053">
            <v>42185</v>
          </cell>
          <cell r="C12053" t="str">
            <v>C65117</v>
          </cell>
          <cell r="D12053" t="str">
            <v>Summit Title Services Corporation</v>
          </cell>
          <cell r="E12053" t="str">
            <v>NH</v>
          </cell>
          <cell r="F12053" t="str">
            <v>P1</v>
          </cell>
          <cell r="G12053" t="str">
            <v>SMALL</v>
          </cell>
          <cell r="H12053" t="str">
            <v>JR</v>
          </cell>
          <cell r="I12053" t="str">
            <v>0033855 - NEW ENGLAND EMPLOYEE BENEFITS COUNCIL</v>
          </cell>
        </row>
        <row r="12054">
          <cell r="A12054" t="str">
            <v>C65119IV</v>
          </cell>
          <cell r="B12054">
            <v>42185</v>
          </cell>
          <cell r="C12054" t="str">
            <v>C65119</v>
          </cell>
          <cell r="D12054" t="str">
            <v>Ventech Industries Inc</v>
          </cell>
          <cell r="E12054" t="str">
            <v>ME</v>
          </cell>
          <cell r="F12054" t="str">
            <v>P1</v>
          </cell>
          <cell r="G12054" t="str">
            <v>SMALL</v>
          </cell>
          <cell r="H12054" t="str">
            <v>IV</v>
          </cell>
          <cell r="I12054" t="str">
            <v>0033755 - AFFORDABLE HEALTH SOLUTIONS</v>
          </cell>
        </row>
        <row r="12055">
          <cell r="A12055" t="str">
            <v>C65120JH</v>
          </cell>
          <cell r="B12055">
            <v>42185</v>
          </cell>
          <cell r="C12055" t="str">
            <v>C65120</v>
          </cell>
          <cell r="D12055" t="str">
            <v>Brushwood Veterinary Clinic PLLC</v>
          </cell>
          <cell r="E12055" t="str">
            <v>NH</v>
          </cell>
          <cell r="F12055" t="str">
            <v>P1</v>
          </cell>
          <cell r="G12055" t="str">
            <v>SMALL</v>
          </cell>
          <cell r="H12055" t="str">
            <v>JH</v>
          </cell>
          <cell r="I12055" t="str">
            <v>0033905 - INSURANCE SOLUTIONS CORPORATION</v>
          </cell>
        </row>
        <row r="12056">
          <cell r="A12056" t="str">
            <v>C65121IH</v>
          </cell>
          <cell r="B12056">
            <v>42185</v>
          </cell>
          <cell r="C12056" t="str">
            <v>C65121</v>
          </cell>
          <cell r="D12056" t="str">
            <v>Atrium School</v>
          </cell>
          <cell r="E12056" t="str">
            <v>MA</v>
          </cell>
          <cell r="F12056" t="str">
            <v>P1</v>
          </cell>
          <cell r="G12056" t="str">
            <v>SMALL</v>
          </cell>
          <cell r="H12056" t="str">
            <v>IH</v>
          </cell>
          <cell r="I12056" t="str">
            <v>0035809 - YOURPEOPLE INC</v>
          </cell>
        </row>
        <row r="12057">
          <cell r="A12057" t="str">
            <v>C65121JA</v>
          </cell>
          <cell r="B12057">
            <v>42185</v>
          </cell>
          <cell r="C12057" t="str">
            <v>C65121</v>
          </cell>
          <cell r="D12057" t="str">
            <v>Atrium School</v>
          </cell>
          <cell r="E12057" t="str">
            <v>MA</v>
          </cell>
          <cell r="F12057" t="str">
            <v>P1</v>
          </cell>
          <cell r="G12057" t="str">
            <v>SMALL</v>
          </cell>
          <cell r="H12057" t="str">
            <v>JA</v>
          </cell>
          <cell r="I12057" t="str">
            <v>0035809 - YOURPEOPLE INC</v>
          </cell>
        </row>
        <row r="12058">
          <cell r="A12058" t="str">
            <v>C65122PO</v>
          </cell>
          <cell r="B12058">
            <v>42185</v>
          </cell>
          <cell r="C12058" t="str">
            <v>C65122</v>
          </cell>
          <cell r="D12058" t="str">
            <v>Bangor Humane Society</v>
          </cell>
          <cell r="E12058" t="str">
            <v>ME</v>
          </cell>
          <cell r="F12058" t="str">
            <v>P1</v>
          </cell>
          <cell r="G12058" t="str">
            <v>SMALL</v>
          </cell>
          <cell r="H12058" t="str">
            <v>PO</v>
          </cell>
          <cell r="I12058" t="str">
            <v>0033787 - CROSS INSURANCE</v>
          </cell>
        </row>
        <row r="12059">
          <cell r="A12059" t="str">
            <v>C65124IV</v>
          </cell>
          <cell r="B12059">
            <v>42185</v>
          </cell>
          <cell r="C12059" t="str">
            <v>C65124</v>
          </cell>
          <cell r="D12059" t="str">
            <v>CGI Business Solutions</v>
          </cell>
          <cell r="E12059" t="str">
            <v>NH</v>
          </cell>
          <cell r="F12059" t="str">
            <v>P1</v>
          </cell>
          <cell r="G12059" t="str">
            <v>SMALL</v>
          </cell>
          <cell r="H12059" t="str">
            <v>IV</v>
          </cell>
          <cell r="I12059" t="str">
            <v>0033904 - CGI EMPLOYEE BENEFITS GROUP</v>
          </cell>
        </row>
        <row r="12060">
          <cell r="A12060" t="str">
            <v>C65124JM</v>
          </cell>
          <cell r="B12060">
            <v>42185</v>
          </cell>
          <cell r="C12060" t="str">
            <v>C65124</v>
          </cell>
          <cell r="D12060" t="str">
            <v>CGI Business Solutions</v>
          </cell>
          <cell r="E12060" t="str">
            <v>NH</v>
          </cell>
          <cell r="F12060" t="str">
            <v>P1</v>
          </cell>
          <cell r="G12060" t="str">
            <v>SMALL</v>
          </cell>
          <cell r="H12060" t="str">
            <v>JM</v>
          </cell>
          <cell r="I12060" t="str">
            <v>0033904 - CGI EMPLOYEE BENEFITS GROUP</v>
          </cell>
        </row>
        <row r="12061">
          <cell r="A12061" t="str">
            <v>C65125JR</v>
          </cell>
          <cell r="B12061">
            <v>42185</v>
          </cell>
          <cell r="C12061" t="str">
            <v>C65125</v>
          </cell>
          <cell r="D12061" t="str">
            <v>The Friends Program Inc</v>
          </cell>
          <cell r="E12061" t="str">
            <v>NH</v>
          </cell>
          <cell r="F12061" t="str">
            <v>P1</v>
          </cell>
          <cell r="G12061" t="str">
            <v>SMALL</v>
          </cell>
          <cell r="H12061" t="str">
            <v>JR</v>
          </cell>
          <cell r="I12061" t="str">
            <v>0033817 - NEW ENGLAND EMPLOYEE BENEFITS COUNCIL</v>
          </cell>
        </row>
        <row r="12062">
          <cell r="A12062" t="str">
            <v>C65126JR</v>
          </cell>
          <cell r="B12062">
            <v>42185</v>
          </cell>
          <cell r="C12062" t="str">
            <v>C65126</v>
          </cell>
          <cell r="D12062" t="str">
            <v>Arcomm Communications Corp</v>
          </cell>
          <cell r="E12062" t="str">
            <v>NH</v>
          </cell>
          <cell r="F12062" t="str">
            <v>P1</v>
          </cell>
          <cell r="G12062" t="str">
            <v>SMALL</v>
          </cell>
          <cell r="H12062" t="str">
            <v>JR</v>
          </cell>
          <cell r="I12062" t="str">
            <v>0033820 - NEW ENGLAND EMPLOYEE BENEFITS COUNCIL</v>
          </cell>
        </row>
        <row r="12063">
          <cell r="A12063" t="str">
            <v>C65127IH</v>
          </cell>
          <cell r="B12063">
            <v>42185</v>
          </cell>
          <cell r="C12063" t="str">
            <v>C65127</v>
          </cell>
          <cell r="D12063" t="str">
            <v>Suzuki School of Newton</v>
          </cell>
          <cell r="E12063" t="str">
            <v>MA</v>
          </cell>
          <cell r="F12063" t="str">
            <v>P1</v>
          </cell>
          <cell r="G12063" t="str">
            <v>SMALL</v>
          </cell>
          <cell r="H12063" t="str">
            <v>IH</v>
          </cell>
          <cell r="I12063" t="str">
            <v>0033762 - DIGITAL INSURANCE AGENCY INC</v>
          </cell>
        </row>
        <row r="12064">
          <cell r="A12064" t="str">
            <v>C65128IH</v>
          </cell>
          <cell r="B12064">
            <v>42185</v>
          </cell>
          <cell r="C12064" t="str">
            <v>C65128</v>
          </cell>
          <cell r="D12064" t="str">
            <v>MacLyn LLC</v>
          </cell>
          <cell r="E12064" t="str">
            <v>MA</v>
          </cell>
          <cell r="F12064" t="str">
            <v>P1</v>
          </cell>
          <cell r="G12064" t="str">
            <v>SMALL</v>
          </cell>
          <cell r="H12064" t="str">
            <v>IH</v>
          </cell>
          <cell r="I12064" t="str">
            <v>0035759 - NFP CORPORATE SERVICES (NY) LLC</v>
          </cell>
        </row>
        <row r="12065">
          <cell r="A12065" t="str">
            <v>C65129IV</v>
          </cell>
          <cell r="B12065">
            <v>42185</v>
          </cell>
          <cell r="C12065" t="str">
            <v>C65129</v>
          </cell>
          <cell r="D12065" t="str">
            <v>Marca Manufacturing LLC</v>
          </cell>
          <cell r="E12065" t="str">
            <v>ME</v>
          </cell>
          <cell r="F12065" t="str">
            <v>P1</v>
          </cell>
          <cell r="G12065" t="str">
            <v>SMALL</v>
          </cell>
          <cell r="H12065" t="str">
            <v>IV</v>
          </cell>
          <cell r="I12065" t="str">
            <v>0033771 - BUSINESS INSURANCE AGENCY</v>
          </cell>
        </row>
        <row r="12066">
          <cell r="A12066" t="str">
            <v>C65131IV</v>
          </cell>
          <cell r="B12066">
            <v>42185</v>
          </cell>
          <cell r="C12066" t="str">
            <v>C65131</v>
          </cell>
          <cell r="D12066" t="str">
            <v>Coastal Reporting LLC</v>
          </cell>
          <cell r="E12066" t="str">
            <v>ME</v>
          </cell>
          <cell r="F12066" t="str">
            <v>P1</v>
          </cell>
          <cell r="G12066" t="str">
            <v>SMALL</v>
          </cell>
          <cell r="H12066" t="str">
            <v>IV</v>
          </cell>
          <cell r="I12066" t="str">
            <v>0033695 - UIG FINANCIAL LLC</v>
          </cell>
        </row>
        <row r="12067">
          <cell r="A12067" t="str">
            <v>C65135JM</v>
          </cell>
          <cell r="B12067">
            <v>42185</v>
          </cell>
          <cell r="C12067" t="str">
            <v>C65135</v>
          </cell>
          <cell r="D12067" t="str">
            <v>Solid Earth Technologies</v>
          </cell>
          <cell r="E12067" t="str">
            <v>NH</v>
          </cell>
          <cell r="F12067" t="str">
            <v>P1</v>
          </cell>
          <cell r="G12067" t="str">
            <v>SMALL</v>
          </cell>
          <cell r="H12067" t="str">
            <v>JM</v>
          </cell>
          <cell r="I12067" t="str">
            <v>0033895 - NEW ENGLAND EMPLOYEE BENEFITS COUNCIL</v>
          </cell>
        </row>
        <row r="12068">
          <cell r="A12068" t="str">
            <v>C65137IA</v>
          </cell>
          <cell r="B12068">
            <v>42185</v>
          </cell>
          <cell r="C12068" t="str">
            <v>C65137</v>
          </cell>
          <cell r="D12068" t="str">
            <v>21st Century Learning LLC</v>
          </cell>
          <cell r="E12068" t="str">
            <v>MA</v>
          </cell>
          <cell r="F12068" t="str">
            <v>P1</v>
          </cell>
          <cell r="G12068" t="str">
            <v>SMALL</v>
          </cell>
          <cell r="H12068" t="str">
            <v>IA</v>
          </cell>
          <cell r="I12068" t="str">
            <v>0033892 - KAPLAN, ELLEN A</v>
          </cell>
        </row>
        <row r="12069">
          <cell r="A12069" t="str">
            <v>C65138IH</v>
          </cell>
          <cell r="B12069">
            <v>42185</v>
          </cell>
          <cell r="C12069" t="str">
            <v>C65138</v>
          </cell>
          <cell r="D12069" t="str">
            <v>Charlie Burnham Heating</v>
          </cell>
          <cell r="E12069" t="str">
            <v>ME</v>
          </cell>
          <cell r="F12069" t="str">
            <v>P1</v>
          </cell>
          <cell r="G12069" t="str">
            <v>SMALL</v>
          </cell>
          <cell r="H12069" t="str">
            <v>IH</v>
          </cell>
          <cell r="I12069" t="str">
            <v>0033758 - BUSINESS INSURANCE AGENCY</v>
          </cell>
        </row>
        <row r="12070">
          <cell r="A12070" t="str">
            <v>C65139JM</v>
          </cell>
          <cell r="B12070">
            <v>42185</v>
          </cell>
          <cell r="C12070" t="str">
            <v>C65139</v>
          </cell>
          <cell r="D12070" t="str">
            <v>CCI Inc.</v>
          </cell>
          <cell r="E12070" t="str">
            <v>NH</v>
          </cell>
          <cell r="F12070" t="str">
            <v>P1</v>
          </cell>
          <cell r="G12070" t="str">
            <v>SMALL</v>
          </cell>
          <cell r="H12070" t="str">
            <v>JM</v>
          </cell>
          <cell r="I12070" t="str">
            <v>0033861 - NIBRI BENEFIT SERVICES INC</v>
          </cell>
        </row>
        <row r="12071">
          <cell r="A12071" t="str">
            <v>C65140IH</v>
          </cell>
          <cell r="B12071">
            <v>42185</v>
          </cell>
          <cell r="C12071" t="str">
            <v>C65140</v>
          </cell>
          <cell r="D12071" t="str">
            <v>Bragdon Farms LLC</v>
          </cell>
          <cell r="E12071" t="str">
            <v>ME</v>
          </cell>
          <cell r="F12071" t="str">
            <v>P1</v>
          </cell>
          <cell r="G12071" t="str">
            <v>SMALL</v>
          </cell>
          <cell r="H12071" t="str">
            <v>IH</v>
          </cell>
          <cell r="I12071" t="str">
            <v>0033912 - GHM AGENCY INC</v>
          </cell>
        </row>
        <row r="12072">
          <cell r="A12072" t="str">
            <v>C65141JM</v>
          </cell>
          <cell r="B12072">
            <v>42185</v>
          </cell>
          <cell r="C12072" t="str">
            <v>C65141</v>
          </cell>
          <cell r="D12072" t="str">
            <v>PJ Currier Lumber Company</v>
          </cell>
          <cell r="E12072" t="str">
            <v>NH</v>
          </cell>
          <cell r="F12072" t="str">
            <v>P1</v>
          </cell>
          <cell r="G12072" t="str">
            <v>SMALL</v>
          </cell>
          <cell r="H12072" t="str">
            <v>JM</v>
          </cell>
          <cell r="I12072" t="str">
            <v>0033843 - CROSS INSURANCE - MANCHESTER</v>
          </cell>
        </row>
        <row r="12073">
          <cell r="A12073" t="str">
            <v>C65142JH</v>
          </cell>
          <cell r="B12073">
            <v>42185</v>
          </cell>
          <cell r="C12073" t="str">
            <v>C65142</v>
          </cell>
          <cell r="D12073" t="str">
            <v>JL Brochu Inc</v>
          </cell>
          <cell r="E12073" t="str">
            <v>ME</v>
          </cell>
          <cell r="F12073" t="str">
            <v>P1</v>
          </cell>
          <cell r="G12073" t="str">
            <v>SMALL</v>
          </cell>
          <cell r="H12073" t="str">
            <v>JH</v>
          </cell>
          <cell r="I12073" t="str">
            <v>0033763 - CROSS INSURANCE</v>
          </cell>
        </row>
        <row r="12074">
          <cell r="A12074" t="str">
            <v>C65143JM</v>
          </cell>
          <cell r="B12074">
            <v>42185</v>
          </cell>
          <cell r="C12074" t="str">
            <v>C65143</v>
          </cell>
          <cell r="D12074" t="str">
            <v>Eric Menard dba Complete Martial Arts Academy</v>
          </cell>
          <cell r="E12074" t="str">
            <v>NH</v>
          </cell>
          <cell r="F12074" t="str">
            <v>P1</v>
          </cell>
          <cell r="G12074" t="str">
            <v>SMALL</v>
          </cell>
          <cell r="H12074" t="str">
            <v>JM</v>
          </cell>
          <cell r="I12074" t="str">
            <v>0033909 - BELLOWS NICHOLS AGENCY INC</v>
          </cell>
        </row>
        <row r="12075">
          <cell r="A12075" t="str">
            <v>C65144JM</v>
          </cell>
          <cell r="B12075">
            <v>42185</v>
          </cell>
          <cell r="C12075" t="str">
            <v>C65144</v>
          </cell>
          <cell r="D12075" t="str">
            <v>Gallery A LLC</v>
          </cell>
          <cell r="E12075" t="str">
            <v>NH</v>
          </cell>
          <cell r="F12075" t="str">
            <v>P1</v>
          </cell>
          <cell r="G12075" t="str">
            <v>SMALL</v>
          </cell>
          <cell r="H12075" t="str">
            <v>JM</v>
          </cell>
          <cell r="I12075" t="str">
            <v>0033911 - CGI EMPLOYEE BENEFITS GROUP</v>
          </cell>
        </row>
        <row r="12076">
          <cell r="A12076" t="str">
            <v>C65145PO</v>
          </cell>
          <cell r="B12076">
            <v>42185</v>
          </cell>
          <cell r="C12076" t="str">
            <v>C65145</v>
          </cell>
          <cell r="D12076" t="str">
            <v>RWD Inc</v>
          </cell>
          <cell r="E12076" t="str">
            <v>ME</v>
          </cell>
          <cell r="F12076" t="str">
            <v>P1</v>
          </cell>
          <cell r="G12076" t="str">
            <v>SMALL</v>
          </cell>
          <cell r="H12076" t="str">
            <v>PO</v>
          </cell>
          <cell r="I12076" t="str">
            <v>0033776 - CROSS INSURANCE</v>
          </cell>
        </row>
        <row r="12077">
          <cell r="A12077" t="str">
            <v>C65147JM</v>
          </cell>
          <cell r="B12077">
            <v>42185</v>
          </cell>
          <cell r="C12077" t="str">
            <v>C65147</v>
          </cell>
          <cell r="D12077" t="str">
            <v>Robert W Gray Construction</v>
          </cell>
          <cell r="E12077" t="str">
            <v>NH</v>
          </cell>
          <cell r="F12077" t="str">
            <v>P1</v>
          </cell>
          <cell r="G12077" t="str">
            <v>SMALL</v>
          </cell>
          <cell r="H12077" t="str">
            <v>JM</v>
          </cell>
          <cell r="I12077" t="str">
            <v>0033859 - BEACON INTEGRATED RESOURCES</v>
          </cell>
        </row>
        <row r="12078">
          <cell r="A12078" t="str">
            <v>C65148JM</v>
          </cell>
          <cell r="B12078">
            <v>42185</v>
          </cell>
          <cell r="C12078" t="str">
            <v>C65148</v>
          </cell>
          <cell r="D12078" t="str">
            <v>Polaris Charter School</v>
          </cell>
          <cell r="E12078" t="str">
            <v>NH</v>
          </cell>
          <cell r="F12078" t="str">
            <v>P1</v>
          </cell>
          <cell r="G12078" t="str">
            <v>SMALL</v>
          </cell>
          <cell r="H12078" t="str">
            <v>JM</v>
          </cell>
        </row>
        <row r="12079">
          <cell r="A12079" t="str">
            <v>C65149IH</v>
          </cell>
          <cell r="B12079">
            <v>42185</v>
          </cell>
          <cell r="C12079" t="str">
            <v>C65149</v>
          </cell>
          <cell r="D12079" t="str">
            <v>AAH LLC</v>
          </cell>
          <cell r="E12079" t="str">
            <v>ME</v>
          </cell>
          <cell r="F12079" t="str">
            <v>P1</v>
          </cell>
          <cell r="G12079" t="str">
            <v>SMALL</v>
          </cell>
          <cell r="H12079" t="str">
            <v>IH</v>
          </cell>
          <cell r="I12079" t="str">
            <v>0035324 - BUSINESS INSURANCE AGENCY</v>
          </cell>
        </row>
        <row r="12080">
          <cell r="A12080" t="str">
            <v>C65149PO</v>
          </cell>
          <cell r="B12080">
            <v>42185</v>
          </cell>
          <cell r="C12080" t="str">
            <v>C65149</v>
          </cell>
          <cell r="D12080" t="str">
            <v>AAH LLC</v>
          </cell>
          <cell r="E12080" t="str">
            <v>ME</v>
          </cell>
          <cell r="F12080" t="str">
            <v>P1</v>
          </cell>
          <cell r="G12080" t="str">
            <v>SMALL</v>
          </cell>
          <cell r="H12080" t="str">
            <v>PO</v>
          </cell>
          <cell r="I12080" t="str">
            <v>0035324 - BUSINESS INSURANCE AGENCY</v>
          </cell>
        </row>
        <row r="12081">
          <cell r="A12081" t="str">
            <v>C65150JM</v>
          </cell>
          <cell r="B12081">
            <v>42185</v>
          </cell>
          <cell r="C12081" t="str">
            <v>C65150</v>
          </cell>
          <cell r="D12081" t="str">
            <v>JD Charron Inc</v>
          </cell>
          <cell r="E12081" t="str">
            <v>NH</v>
          </cell>
          <cell r="F12081" t="str">
            <v>P1</v>
          </cell>
          <cell r="G12081" t="str">
            <v>SMALL</v>
          </cell>
          <cell r="H12081" t="str">
            <v>JM</v>
          </cell>
          <cell r="I12081" t="str">
            <v>0033834 - CGI EMPLOYEE BENEFITS GROUP</v>
          </cell>
        </row>
        <row r="12082">
          <cell r="A12082" t="str">
            <v>C65150JN</v>
          </cell>
          <cell r="B12082">
            <v>42185</v>
          </cell>
          <cell r="C12082" t="str">
            <v>C65150</v>
          </cell>
          <cell r="D12082" t="str">
            <v>JD Charron Inc</v>
          </cell>
          <cell r="E12082" t="str">
            <v>NH</v>
          </cell>
          <cell r="F12082" t="str">
            <v>P1</v>
          </cell>
          <cell r="G12082" t="str">
            <v>SMALL</v>
          </cell>
          <cell r="H12082" t="str">
            <v>JN</v>
          </cell>
          <cell r="I12082" t="str">
            <v>0033834 - CGI EMPLOYEE BENEFITS GROUP</v>
          </cell>
        </row>
        <row r="12083">
          <cell r="A12083" t="str">
            <v>C65151JM</v>
          </cell>
          <cell r="B12083">
            <v>42185</v>
          </cell>
          <cell r="C12083" t="str">
            <v>C65151</v>
          </cell>
          <cell r="D12083" t="str">
            <v>MJ Harrington &amp; Co Inc</v>
          </cell>
          <cell r="E12083" t="str">
            <v>NH</v>
          </cell>
          <cell r="F12083" t="str">
            <v>P1</v>
          </cell>
          <cell r="G12083" t="str">
            <v>SMALL</v>
          </cell>
          <cell r="H12083" t="str">
            <v>JM</v>
          </cell>
          <cell r="I12083" t="str">
            <v>0033826 - CBS INSURANCE INC</v>
          </cell>
        </row>
        <row r="12084">
          <cell r="A12084" t="str">
            <v>C65152JA</v>
          </cell>
          <cell r="B12084">
            <v>42185</v>
          </cell>
          <cell r="C12084" t="str">
            <v>C65152</v>
          </cell>
          <cell r="D12084" t="str">
            <v>Spoon and Fork Restaurant Group</v>
          </cell>
          <cell r="E12084" t="str">
            <v>MA</v>
          </cell>
          <cell r="F12084" t="str">
            <v>P1</v>
          </cell>
          <cell r="G12084" t="str">
            <v>SMALL</v>
          </cell>
          <cell r="H12084" t="str">
            <v>JA</v>
          </cell>
          <cell r="I12084" t="str">
            <v>0033889 - BP BENEFITS LLC</v>
          </cell>
        </row>
        <row r="12085">
          <cell r="A12085" t="str">
            <v>C65153JM</v>
          </cell>
          <cell r="B12085">
            <v>42185</v>
          </cell>
          <cell r="C12085" t="str">
            <v>C65153</v>
          </cell>
          <cell r="D12085" t="str">
            <v>New Hampshire Coalition Against Domestic &amp; Sexual Violence</v>
          </cell>
          <cell r="E12085" t="str">
            <v>NH</v>
          </cell>
          <cell r="F12085" t="str">
            <v>P1</v>
          </cell>
          <cell r="G12085" t="str">
            <v>SMALL</v>
          </cell>
          <cell r="H12085" t="str">
            <v>JM</v>
          </cell>
          <cell r="I12085" t="str">
            <v>0033821 - E &amp; S INSURANCE SERVICES LLC</v>
          </cell>
        </row>
        <row r="12086">
          <cell r="A12086" t="str">
            <v>C65154JM</v>
          </cell>
          <cell r="B12086">
            <v>42185</v>
          </cell>
          <cell r="C12086" t="str">
            <v>C65154</v>
          </cell>
          <cell r="D12086" t="str">
            <v>NH Childrens Trust</v>
          </cell>
          <cell r="E12086" t="str">
            <v>NH</v>
          </cell>
          <cell r="F12086" t="str">
            <v>P1</v>
          </cell>
          <cell r="G12086" t="str">
            <v>SMALL</v>
          </cell>
          <cell r="H12086" t="str">
            <v>JM</v>
          </cell>
          <cell r="I12086" t="str">
            <v>0033875 - CGI EMPLOYEE BENEFITS GROUP</v>
          </cell>
        </row>
        <row r="12087">
          <cell r="A12087" t="str">
            <v>C65155JM</v>
          </cell>
          <cell r="B12087">
            <v>42185</v>
          </cell>
          <cell r="C12087" t="str">
            <v>C65155</v>
          </cell>
          <cell r="D12087" t="str">
            <v>Sabatino's North LLC</v>
          </cell>
          <cell r="E12087" t="str">
            <v>NH</v>
          </cell>
          <cell r="F12087" t="str">
            <v>P1</v>
          </cell>
          <cell r="G12087" t="str">
            <v>SMALL</v>
          </cell>
          <cell r="H12087" t="str">
            <v>JM</v>
          </cell>
          <cell r="I12087" t="str">
            <v>0033876 - INSURANCE SOLUTIONS CORPORATION</v>
          </cell>
        </row>
        <row r="12088">
          <cell r="A12088" t="str">
            <v>C65156JR</v>
          </cell>
          <cell r="B12088">
            <v>42185</v>
          </cell>
          <cell r="C12088" t="str">
            <v>C65156</v>
          </cell>
          <cell r="D12088" t="str">
            <v>Absolute Restoration &amp; Sealant Solutions</v>
          </cell>
          <cell r="E12088" t="str">
            <v>NH</v>
          </cell>
          <cell r="F12088" t="str">
            <v>P1</v>
          </cell>
          <cell r="G12088" t="str">
            <v>SMALL</v>
          </cell>
          <cell r="H12088" t="str">
            <v>JR</v>
          </cell>
          <cell r="I12088" t="str">
            <v>0033917 - NIBRI BENEFIT SERVICES INC</v>
          </cell>
        </row>
        <row r="12089">
          <cell r="A12089" t="str">
            <v>C65157IH</v>
          </cell>
          <cell r="B12089">
            <v>42185</v>
          </cell>
          <cell r="C12089" t="str">
            <v>C65157</v>
          </cell>
          <cell r="D12089" t="str">
            <v>Dorchester Collegiate Academy Charter School</v>
          </cell>
          <cell r="E12089" t="str">
            <v>MA</v>
          </cell>
          <cell r="F12089" t="str">
            <v>P1</v>
          </cell>
          <cell r="G12089" t="str">
            <v>SMALL</v>
          </cell>
          <cell r="H12089" t="str">
            <v>IH</v>
          </cell>
          <cell r="I12089" t="str">
            <v>0033856 - HRK BROKERAGE SERVICES LLC</v>
          </cell>
        </row>
        <row r="12090">
          <cell r="A12090" t="str">
            <v>C65158JM</v>
          </cell>
          <cell r="B12090">
            <v>42185</v>
          </cell>
          <cell r="C12090" t="str">
            <v>C65158</v>
          </cell>
          <cell r="D12090" t="str">
            <v>Interstate Battery System of Southern NH</v>
          </cell>
          <cell r="E12090" t="str">
            <v>NH</v>
          </cell>
          <cell r="F12090" t="str">
            <v>P1</v>
          </cell>
          <cell r="G12090" t="str">
            <v>SMALL</v>
          </cell>
          <cell r="H12090" t="str">
            <v>JM</v>
          </cell>
          <cell r="I12090" t="str">
            <v>0033914 - ESP EMPLOYEE BENEFITS STATEGIES LLC</v>
          </cell>
        </row>
        <row r="12091">
          <cell r="A12091" t="str">
            <v>C65160IH</v>
          </cell>
          <cell r="B12091">
            <v>42185</v>
          </cell>
          <cell r="C12091" t="str">
            <v>C65160</v>
          </cell>
          <cell r="D12091" t="str">
            <v>Harpswell Coastal Academy</v>
          </cell>
          <cell r="E12091" t="str">
            <v>ME</v>
          </cell>
          <cell r="F12091" t="str">
            <v>P1</v>
          </cell>
          <cell r="G12091" t="str">
            <v>SMALL</v>
          </cell>
          <cell r="H12091" t="str">
            <v>IH</v>
          </cell>
          <cell r="I12091" t="str">
            <v>0033786 - CROSS INSURANCE</v>
          </cell>
        </row>
        <row r="12092">
          <cell r="A12092" t="str">
            <v>C65161JM</v>
          </cell>
          <cell r="B12092">
            <v>42185</v>
          </cell>
          <cell r="C12092" t="str">
            <v>C65161</v>
          </cell>
          <cell r="D12092" t="str">
            <v>Great Eastern Technology</v>
          </cell>
          <cell r="E12092" t="str">
            <v>NH</v>
          </cell>
          <cell r="F12092" t="str">
            <v>P1</v>
          </cell>
          <cell r="G12092" t="str">
            <v>SMALL</v>
          </cell>
          <cell r="H12092" t="str">
            <v>JM</v>
          </cell>
          <cell r="I12092" t="str">
            <v>0033802 - SCHWARTZMAN, BRUCE A</v>
          </cell>
        </row>
        <row r="12093">
          <cell r="A12093" t="str">
            <v>C65162JM</v>
          </cell>
          <cell r="B12093">
            <v>42185</v>
          </cell>
          <cell r="C12093" t="str">
            <v>C65162</v>
          </cell>
          <cell r="D12093" t="str">
            <v>Interlakes Animal Hospital PLLC</v>
          </cell>
          <cell r="E12093" t="str">
            <v>NH</v>
          </cell>
          <cell r="F12093" t="str">
            <v>P1</v>
          </cell>
          <cell r="G12093" t="str">
            <v>SMALL</v>
          </cell>
          <cell r="H12093" t="str">
            <v>JM</v>
          </cell>
          <cell r="I12093" t="str">
            <v>0033840 - BUSINESS INSURANCE AGENCY</v>
          </cell>
        </row>
        <row r="12094">
          <cell r="A12094" t="str">
            <v>C65162JN</v>
          </cell>
          <cell r="B12094">
            <v>42185</v>
          </cell>
          <cell r="C12094" t="str">
            <v>C65162</v>
          </cell>
          <cell r="D12094" t="str">
            <v>Interlakes Animal Hospital PLLC</v>
          </cell>
          <cell r="E12094" t="str">
            <v>NH</v>
          </cell>
          <cell r="F12094" t="str">
            <v>P1</v>
          </cell>
          <cell r="G12094" t="str">
            <v>SMALL</v>
          </cell>
          <cell r="H12094" t="str">
            <v>JN</v>
          </cell>
          <cell r="I12094" t="str">
            <v>0033840 - BUSINESS INSURANCE AGENCY</v>
          </cell>
        </row>
        <row r="12095">
          <cell r="A12095" t="str">
            <v>C65163JM</v>
          </cell>
          <cell r="B12095">
            <v>42185</v>
          </cell>
          <cell r="C12095" t="str">
            <v>C65163</v>
          </cell>
          <cell r="D12095" t="str">
            <v>Starring Enterprises LLC</v>
          </cell>
          <cell r="E12095" t="str">
            <v>NH</v>
          </cell>
          <cell r="F12095" t="str">
            <v>P1</v>
          </cell>
          <cell r="G12095" t="str">
            <v>SMALL</v>
          </cell>
          <cell r="H12095" t="str">
            <v>JM</v>
          </cell>
          <cell r="I12095" t="str">
            <v>0033916 - LARRABEE, LISA M</v>
          </cell>
        </row>
        <row r="12096">
          <cell r="A12096" t="str">
            <v>C65164IH</v>
          </cell>
          <cell r="B12096">
            <v>42185</v>
          </cell>
          <cell r="C12096" t="str">
            <v>C65164</v>
          </cell>
          <cell r="D12096" t="str">
            <v>New Appleton LLC</v>
          </cell>
          <cell r="E12096" t="str">
            <v>MA</v>
          </cell>
          <cell r="F12096" t="str">
            <v>P1</v>
          </cell>
          <cell r="G12096" t="str">
            <v>SMALL</v>
          </cell>
          <cell r="H12096" t="str">
            <v>IH</v>
          </cell>
          <cell r="I12096" t="str">
            <v>0033745 - SENTINEL INSURANCE AGENCY INC MA</v>
          </cell>
        </row>
        <row r="12097">
          <cell r="A12097" t="str">
            <v>C65166JR</v>
          </cell>
          <cell r="B12097">
            <v>42185</v>
          </cell>
          <cell r="C12097" t="str">
            <v>C65166</v>
          </cell>
          <cell r="D12097" t="str">
            <v>True North Networks LLC</v>
          </cell>
          <cell r="E12097" t="str">
            <v>NH</v>
          </cell>
          <cell r="F12097" t="str">
            <v>P1</v>
          </cell>
          <cell r="G12097" t="str">
            <v>SMALL</v>
          </cell>
          <cell r="H12097" t="str">
            <v>JR</v>
          </cell>
          <cell r="I12097" t="str">
            <v>0033825 - NEW ENGLAND EMPLOYEE BENEFITS COUNCIL</v>
          </cell>
        </row>
        <row r="12098">
          <cell r="A12098" t="str">
            <v>C65167IH</v>
          </cell>
          <cell r="B12098">
            <v>42185</v>
          </cell>
          <cell r="C12098" t="str">
            <v>C65167</v>
          </cell>
          <cell r="D12098" t="str">
            <v>Conagen Inc</v>
          </cell>
          <cell r="E12098" t="str">
            <v>MA</v>
          </cell>
          <cell r="F12098" t="str">
            <v>P1</v>
          </cell>
          <cell r="G12098" t="str">
            <v>SMALL</v>
          </cell>
          <cell r="H12098" t="str">
            <v>IH</v>
          </cell>
          <cell r="I12098" t="str">
            <v>0033910 - INTEGRATED INSURANCE SOLUTIONS LLC</v>
          </cell>
        </row>
        <row r="12099">
          <cell r="A12099" t="str">
            <v>C65168JM</v>
          </cell>
          <cell r="B12099">
            <v>42185</v>
          </cell>
          <cell r="C12099" t="str">
            <v>C65168</v>
          </cell>
          <cell r="D12099" t="str">
            <v>Concord Family YMCA</v>
          </cell>
          <cell r="E12099" t="str">
            <v>NH</v>
          </cell>
          <cell r="F12099" t="str">
            <v>P1</v>
          </cell>
          <cell r="G12099" t="str">
            <v>SMALL</v>
          </cell>
          <cell r="H12099" t="str">
            <v>JM</v>
          </cell>
          <cell r="I12099" t="str">
            <v>0033819 - SBIA STRATEGIC BENEFIT &amp;</v>
          </cell>
        </row>
        <row r="12100">
          <cell r="A12100" t="str">
            <v>C65169JM</v>
          </cell>
          <cell r="B12100">
            <v>42185</v>
          </cell>
          <cell r="C12100" t="str">
            <v>C65169</v>
          </cell>
          <cell r="D12100" t="str">
            <v>Target Funding LLC</v>
          </cell>
          <cell r="E12100" t="str">
            <v>NH</v>
          </cell>
          <cell r="F12100" t="str">
            <v>P1</v>
          </cell>
          <cell r="G12100" t="str">
            <v>SMALL</v>
          </cell>
          <cell r="H12100" t="str">
            <v>JM</v>
          </cell>
          <cell r="I12100" t="str">
            <v>0033925 - STEIN, JAMIE</v>
          </cell>
        </row>
        <row r="12101">
          <cell r="A12101" t="str">
            <v>C65169JN</v>
          </cell>
          <cell r="B12101">
            <v>42185</v>
          </cell>
          <cell r="C12101" t="str">
            <v>C65169</v>
          </cell>
          <cell r="D12101" t="str">
            <v>Target Funding LLC</v>
          </cell>
          <cell r="E12101" t="str">
            <v>NH</v>
          </cell>
          <cell r="F12101" t="str">
            <v>P1</v>
          </cell>
          <cell r="G12101" t="str">
            <v>SMALL</v>
          </cell>
          <cell r="H12101" t="str">
            <v>JN</v>
          </cell>
          <cell r="I12101" t="str">
            <v>0033925 - STEIN, JAMIE</v>
          </cell>
        </row>
        <row r="12102">
          <cell r="A12102" t="str">
            <v>C65170JM</v>
          </cell>
          <cell r="B12102">
            <v>42185</v>
          </cell>
          <cell r="C12102" t="str">
            <v>C65170</v>
          </cell>
          <cell r="D12102" t="str">
            <v>Prime Zenith Hospitality LLC</v>
          </cell>
          <cell r="E12102" t="str">
            <v>NH</v>
          </cell>
          <cell r="F12102" t="str">
            <v>P1</v>
          </cell>
          <cell r="G12102" t="str">
            <v>SMALL</v>
          </cell>
          <cell r="H12102" t="str">
            <v>JM</v>
          </cell>
          <cell r="I12102" t="str">
            <v>0033913 - BUSINESS INSURANCE AGENCY</v>
          </cell>
        </row>
        <row r="12103">
          <cell r="A12103" t="str">
            <v>C65171JM</v>
          </cell>
          <cell r="B12103">
            <v>42185</v>
          </cell>
          <cell r="C12103" t="str">
            <v>C65171</v>
          </cell>
          <cell r="D12103" t="str">
            <v>Charles A Gove Inc</v>
          </cell>
          <cell r="E12103" t="str">
            <v>NH</v>
          </cell>
          <cell r="F12103" t="str">
            <v>P1</v>
          </cell>
          <cell r="G12103" t="str">
            <v>SMALL</v>
          </cell>
          <cell r="H12103" t="str">
            <v>JM</v>
          </cell>
          <cell r="I12103" t="str">
            <v>0033831 - MELCHER &amp; PRESCOTT AGENCY INC</v>
          </cell>
        </row>
        <row r="12104">
          <cell r="A12104" t="str">
            <v>C65172JM</v>
          </cell>
          <cell r="B12104">
            <v>42185</v>
          </cell>
          <cell r="C12104" t="str">
            <v>C65172</v>
          </cell>
          <cell r="D12104" t="str">
            <v>Keady Family Practice LLC</v>
          </cell>
          <cell r="E12104" t="str">
            <v>NH</v>
          </cell>
          <cell r="F12104" t="str">
            <v>P1</v>
          </cell>
          <cell r="G12104" t="str">
            <v>SMALL</v>
          </cell>
          <cell r="H12104" t="str">
            <v>JM</v>
          </cell>
          <cell r="I12104" t="str">
            <v>0033918 - HOWS YOUR INSURANCE LLC</v>
          </cell>
        </row>
        <row r="12105">
          <cell r="A12105" t="str">
            <v>C65173JM</v>
          </cell>
          <cell r="B12105">
            <v>42185</v>
          </cell>
          <cell r="C12105" t="str">
            <v>C65173</v>
          </cell>
          <cell r="D12105" t="str">
            <v>Safco Management  Inc</v>
          </cell>
          <cell r="E12105" t="str">
            <v>NH</v>
          </cell>
          <cell r="F12105" t="str">
            <v>P1</v>
          </cell>
          <cell r="G12105" t="str">
            <v>SMALL</v>
          </cell>
          <cell r="H12105" t="str">
            <v>JM</v>
          </cell>
          <cell r="I12105" t="str">
            <v>0033823 - ROWLEY AGENCY INC</v>
          </cell>
        </row>
        <row r="12106">
          <cell r="A12106" t="str">
            <v>C65177JM</v>
          </cell>
          <cell r="B12106">
            <v>42185</v>
          </cell>
          <cell r="C12106" t="str">
            <v>C65177</v>
          </cell>
          <cell r="D12106" t="str">
            <v>Christ Redeemer Church</v>
          </cell>
          <cell r="E12106" t="str">
            <v>NH</v>
          </cell>
          <cell r="F12106" t="str">
            <v>P1</v>
          </cell>
          <cell r="G12106" t="str">
            <v>SMALL</v>
          </cell>
          <cell r="H12106" t="str">
            <v>JM</v>
          </cell>
          <cell r="I12106" t="str">
            <v>0033908 - GRANITE GROUP BENEFITS LLC</v>
          </cell>
        </row>
        <row r="12107">
          <cell r="A12107" t="str">
            <v>C65178IV</v>
          </cell>
          <cell r="B12107">
            <v>42185</v>
          </cell>
          <cell r="C12107" t="str">
            <v>C65178</v>
          </cell>
          <cell r="D12107" t="str">
            <v>New Hampshire Civil Liberties Union</v>
          </cell>
          <cell r="E12107" t="str">
            <v>NH</v>
          </cell>
          <cell r="F12107" t="str">
            <v>P1</v>
          </cell>
          <cell r="G12107" t="str">
            <v>SMALL</v>
          </cell>
          <cell r="H12107" t="str">
            <v>IV</v>
          </cell>
          <cell r="I12107" t="str">
            <v>0033854 - NEW ENGLAND EMPLOYEE BENEFITS COUNCIL</v>
          </cell>
        </row>
        <row r="12108">
          <cell r="A12108" t="str">
            <v>C65179JM</v>
          </cell>
          <cell r="B12108">
            <v>42185</v>
          </cell>
          <cell r="C12108" t="str">
            <v>C65179</v>
          </cell>
          <cell r="D12108" t="str">
            <v>Roy's Auto Service</v>
          </cell>
          <cell r="E12108" t="str">
            <v>NH</v>
          </cell>
          <cell r="F12108" t="str">
            <v>P1</v>
          </cell>
          <cell r="G12108" t="str">
            <v>SMALL</v>
          </cell>
          <cell r="H12108" t="str">
            <v>JM</v>
          </cell>
          <cell r="I12108" t="str">
            <v>0033906 - CORE BENEFITS GROUP INC</v>
          </cell>
        </row>
        <row r="12109">
          <cell r="A12109" t="str">
            <v>C65180JM</v>
          </cell>
          <cell r="B12109">
            <v>42185</v>
          </cell>
          <cell r="C12109" t="str">
            <v>C65180</v>
          </cell>
          <cell r="D12109" t="str">
            <v>Santavicca Dental Professionals PLLC</v>
          </cell>
          <cell r="E12109" t="str">
            <v>NH</v>
          </cell>
          <cell r="F12109" t="str">
            <v>P1</v>
          </cell>
          <cell r="G12109" t="str">
            <v>SMALL</v>
          </cell>
          <cell r="H12109" t="str">
            <v>JM</v>
          </cell>
          <cell r="I12109" t="str">
            <v>0033833 - PLENTZAS, BETH A</v>
          </cell>
        </row>
        <row r="12110">
          <cell r="A12110" t="str">
            <v>C65182JM</v>
          </cell>
          <cell r="B12110">
            <v>42185</v>
          </cell>
          <cell r="C12110" t="str">
            <v>C65182</v>
          </cell>
          <cell r="D12110" t="str">
            <v>MNR Technology Inc</v>
          </cell>
          <cell r="E12110" t="str">
            <v>NH</v>
          </cell>
          <cell r="F12110" t="str">
            <v>P1</v>
          </cell>
          <cell r="G12110" t="str">
            <v>SMALL</v>
          </cell>
          <cell r="H12110" t="str">
            <v>JM</v>
          </cell>
          <cell r="I12110" t="str">
            <v>0033851 - BUSINESS INSURANCE AGENCY</v>
          </cell>
        </row>
        <row r="12111">
          <cell r="A12111" t="str">
            <v>C65183JM</v>
          </cell>
          <cell r="B12111">
            <v>42185</v>
          </cell>
          <cell r="C12111" t="str">
            <v>C65183</v>
          </cell>
          <cell r="D12111" t="str">
            <v>Momenta Inc</v>
          </cell>
          <cell r="E12111" t="str">
            <v>NH</v>
          </cell>
          <cell r="F12111" t="str">
            <v>P1</v>
          </cell>
          <cell r="G12111" t="str">
            <v>SMALL</v>
          </cell>
          <cell r="H12111" t="str">
            <v>JM</v>
          </cell>
          <cell r="I12111" t="str">
            <v>0033853 - NEW ENGLAND EMPLOYEE BENEFITS COUNCIL</v>
          </cell>
        </row>
        <row r="12112">
          <cell r="A12112" t="str">
            <v>C65184JM</v>
          </cell>
          <cell r="B12112">
            <v>42185</v>
          </cell>
          <cell r="C12112" t="str">
            <v>C65184</v>
          </cell>
          <cell r="D12112" t="str">
            <v>Team Yarmo LLC</v>
          </cell>
          <cell r="E12112" t="str">
            <v>NH</v>
          </cell>
          <cell r="F12112" t="str">
            <v>P1</v>
          </cell>
          <cell r="G12112" t="str">
            <v>SMALL</v>
          </cell>
          <cell r="H12112" t="str">
            <v>JM</v>
          </cell>
          <cell r="I12112" t="str">
            <v>0033774 - PLENTZAS, BETH A</v>
          </cell>
        </row>
        <row r="12113">
          <cell r="A12113" t="str">
            <v>C65185JM</v>
          </cell>
          <cell r="B12113">
            <v>42185</v>
          </cell>
          <cell r="C12113" t="str">
            <v>C65185</v>
          </cell>
          <cell r="D12113" t="str">
            <v>Stove Keepers</v>
          </cell>
          <cell r="E12113" t="str">
            <v>NH</v>
          </cell>
          <cell r="F12113" t="str">
            <v>P1</v>
          </cell>
          <cell r="G12113" t="str">
            <v>SMALL</v>
          </cell>
          <cell r="H12113" t="str">
            <v>JM</v>
          </cell>
          <cell r="I12113" t="str">
            <v>0033880 - TRUDO, DAVID H</v>
          </cell>
        </row>
        <row r="12114">
          <cell r="A12114" t="str">
            <v>C65186JM</v>
          </cell>
          <cell r="B12114">
            <v>42185</v>
          </cell>
          <cell r="C12114" t="str">
            <v>C65186</v>
          </cell>
          <cell r="D12114" t="str">
            <v>Philbrick's Fresh Market LLC</v>
          </cell>
          <cell r="E12114" t="str">
            <v>NH</v>
          </cell>
          <cell r="F12114" t="str">
            <v>P1</v>
          </cell>
          <cell r="G12114" t="str">
            <v>SMALL</v>
          </cell>
          <cell r="H12114" t="str">
            <v>JM</v>
          </cell>
          <cell r="I12114" t="str">
            <v>0033864 - ADVANCED CONCEPTS INSURANCE LLC</v>
          </cell>
        </row>
        <row r="12115">
          <cell r="A12115" t="str">
            <v>C65187JM</v>
          </cell>
          <cell r="B12115">
            <v>42185</v>
          </cell>
          <cell r="C12115" t="str">
            <v>C65187</v>
          </cell>
          <cell r="D12115" t="str">
            <v>Greater Hampstead Family Medicine PC</v>
          </cell>
          <cell r="E12115" t="str">
            <v>NH</v>
          </cell>
          <cell r="F12115" t="str">
            <v>P1</v>
          </cell>
          <cell r="G12115" t="str">
            <v>SMALL</v>
          </cell>
          <cell r="H12115" t="str">
            <v>JM</v>
          </cell>
          <cell r="I12115" t="str">
            <v>0033850 - NEW ENGLAND EMPLOYEE BENEFITS COUNCIL</v>
          </cell>
        </row>
        <row r="12116">
          <cell r="A12116" t="str">
            <v>C65187JN</v>
          </cell>
          <cell r="B12116">
            <v>42185</v>
          </cell>
          <cell r="C12116" t="str">
            <v>C65187</v>
          </cell>
          <cell r="D12116" t="str">
            <v>Greater Hampstead Family Medicine PC</v>
          </cell>
          <cell r="E12116" t="str">
            <v>NH</v>
          </cell>
          <cell r="F12116" t="str">
            <v>P1</v>
          </cell>
          <cell r="G12116" t="str">
            <v>SMALL</v>
          </cell>
          <cell r="H12116" t="str">
            <v>JN</v>
          </cell>
          <cell r="I12116" t="str">
            <v>0033850 - NEW ENGLAND EMPLOYEE BENEFITS COUNCIL</v>
          </cell>
        </row>
        <row r="12117">
          <cell r="A12117" t="str">
            <v>C65190IV</v>
          </cell>
          <cell r="B12117">
            <v>42185</v>
          </cell>
          <cell r="C12117" t="str">
            <v>C65190</v>
          </cell>
          <cell r="D12117" t="str">
            <v>Voxel8 Inc</v>
          </cell>
          <cell r="E12117" t="str">
            <v>MA</v>
          </cell>
          <cell r="F12117" t="str">
            <v>P1</v>
          </cell>
          <cell r="G12117" t="str">
            <v>SMALL</v>
          </cell>
          <cell r="H12117" t="str">
            <v>IV</v>
          </cell>
          <cell r="I12117" t="str">
            <v>0035835 - YOURPEOPLE INC</v>
          </cell>
        </row>
        <row r="12118">
          <cell r="A12118" t="str">
            <v>C65195JM</v>
          </cell>
          <cell r="B12118">
            <v>42185</v>
          </cell>
          <cell r="C12118" t="str">
            <v>C65195</v>
          </cell>
          <cell r="D12118" t="str">
            <v>B A Distributors INC</v>
          </cell>
          <cell r="E12118" t="str">
            <v>NH</v>
          </cell>
          <cell r="F12118" t="str">
            <v>P1</v>
          </cell>
          <cell r="G12118" t="str">
            <v>SMALL</v>
          </cell>
          <cell r="H12118" t="str">
            <v>JM</v>
          </cell>
          <cell r="I12118" t="str">
            <v>0033852 - TRUNCELLITO, TIMOTHY RAYMOND</v>
          </cell>
        </row>
        <row r="12119">
          <cell r="A12119" t="str">
            <v>C65196JM</v>
          </cell>
          <cell r="B12119">
            <v>42185</v>
          </cell>
          <cell r="C12119" t="str">
            <v>C65196</v>
          </cell>
          <cell r="D12119" t="str">
            <v>Garrison City Early Childhood Center LLC</v>
          </cell>
          <cell r="E12119" t="str">
            <v>NH</v>
          </cell>
          <cell r="F12119" t="str">
            <v>P1</v>
          </cell>
          <cell r="G12119" t="str">
            <v>SMALL</v>
          </cell>
          <cell r="H12119" t="str">
            <v>JM</v>
          </cell>
          <cell r="I12119" t="str">
            <v>0033836 - BUSINESS INSURANCE AGENCY</v>
          </cell>
        </row>
        <row r="12120">
          <cell r="A12120" t="str">
            <v>C65197JR</v>
          </cell>
          <cell r="B12120">
            <v>42185</v>
          </cell>
          <cell r="C12120" t="str">
            <v>C65197</v>
          </cell>
          <cell r="D12120" t="str">
            <v>Woodstock Soapstone Co Inc</v>
          </cell>
          <cell r="E12120" t="str">
            <v>NH</v>
          </cell>
          <cell r="F12120" t="str">
            <v>P1</v>
          </cell>
          <cell r="G12120" t="str">
            <v>SMALL</v>
          </cell>
          <cell r="H12120" t="str">
            <v>JR</v>
          </cell>
          <cell r="I12120" t="str">
            <v>0033894 - NEW ENGLAND EMPLOYEE BENEFITS COUNCIL</v>
          </cell>
        </row>
        <row r="12121">
          <cell r="A12121" t="str">
            <v>C65199JM</v>
          </cell>
          <cell r="B12121">
            <v>42185</v>
          </cell>
          <cell r="C12121" t="str">
            <v>C65199</v>
          </cell>
          <cell r="D12121" t="str">
            <v>Capstone Mechanical LLC</v>
          </cell>
          <cell r="E12121" t="str">
            <v>NH</v>
          </cell>
          <cell r="F12121" t="str">
            <v>P1</v>
          </cell>
          <cell r="G12121" t="str">
            <v>SMALL</v>
          </cell>
          <cell r="H12121" t="str">
            <v>JM</v>
          </cell>
          <cell r="I12121" t="str">
            <v>0033903 - CROSS INSURANCE - MANCHESTER</v>
          </cell>
        </row>
        <row r="12122">
          <cell r="A12122" t="str">
            <v>C65199JN</v>
          </cell>
          <cell r="B12122">
            <v>42185</v>
          </cell>
          <cell r="C12122" t="str">
            <v>C65199</v>
          </cell>
          <cell r="D12122" t="str">
            <v>Capstone Mechanical LLC</v>
          </cell>
          <cell r="E12122" t="str">
            <v>NH</v>
          </cell>
          <cell r="F12122" t="str">
            <v>P1</v>
          </cell>
          <cell r="G12122" t="str">
            <v>SMALL</v>
          </cell>
          <cell r="H12122" t="str">
            <v>JN</v>
          </cell>
          <cell r="I12122" t="str">
            <v>0033903 - CROSS INSURANCE - MANCHESTER</v>
          </cell>
        </row>
        <row r="12123">
          <cell r="A12123" t="str">
            <v>C65200JR</v>
          </cell>
          <cell r="B12123">
            <v>42185</v>
          </cell>
          <cell r="C12123" t="str">
            <v>C65200</v>
          </cell>
          <cell r="D12123" t="str">
            <v>Raymond Foreign Auto Inc</v>
          </cell>
          <cell r="E12123" t="str">
            <v>NH</v>
          </cell>
          <cell r="F12123" t="str">
            <v>P1</v>
          </cell>
          <cell r="G12123" t="str">
            <v>SMALL</v>
          </cell>
          <cell r="H12123" t="str">
            <v>JR</v>
          </cell>
          <cell r="I12123" t="str">
            <v>0033753 - ZIMMEL, JEROME F</v>
          </cell>
        </row>
        <row r="12124">
          <cell r="A12124" t="str">
            <v>C65201JM</v>
          </cell>
          <cell r="B12124">
            <v>42185</v>
          </cell>
          <cell r="C12124" t="str">
            <v>C65201</v>
          </cell>
          <cell r="D12124" t="str">
            <v>Robin's ChildsPlace Inc</v>
          </cell>
          <cell r="E12124" t="str">
            <v>NH</v>
          </cell>
          <cell r="F12124" t="str">
            <v>P1</v>
          </cell>
          <cell r="G12124" t="str">
            <v>SMALL</v>
          </cell>
          <cell r="H12124" t="str">
            <v>JM</v>
          </cell>
          <cell r="I12124" t="str">
            <v>0033868 - BUSINESS INSURANCE AGENCY</v>
          </cell>
        </row>
        <row r="12125">
          <cell r="A12125" t="str">
            <v>C65203JM</v>
          </cell>
          <cell r="B12125">
            <v>42185</v>
          </cell>
          <cell r="C12125" t="str">
            <v>C65203</v>
          </cell>
          <cell r="D12125" t="str">
            <v>Alternative Sales Corp</v>
          </cell>
          <cell r="E12125" t="str">
            <v>NH</v>
          </cell>
          <cell r="F12125" t="str">
            <v>P1</v>
          </cell>
          <cell r="G12125" t="str">
            <v>SMALL</v>
          </cell>
          <cell r="H12125" t="str">
            <v>JM</v>
          </cell>
          <cell r="I12125" t="str">
            <v>0033830 - LARRABEE, LISA M</v>
          </cell>
        </row>
        <row r="12126">
          <cell r="A12126" t="str">
            <v>C65204JM</v>
          </cell>
          <cell r="B12126">
            <v>42185</v>
          </cell>
          <cell r="C12126" t="str">
            <v>C65204</v>
          </cell>
          <cell r="D12126" t="str">
            <v>Enriched Learning Center LLC</v>
          </cell>
          <cell r="E12126" t="str">
            <v>NH</v>
          </cell>
          <cell r="F12126" t="str">
            <v>P1</v>
          </cell>
          <cell r="G12126" t="str">
            <v>SMALL</v>
          </cell>
          <cell r="H12126" t="str">
            <v>JM</v>
          </cell>
          <cell r="I12126" t="str">
            <v>0033879 - PELLETIER, PETER A</v>
          </cell>
        </row>
        <row r="12127">
          <cell r="A12127" t="str">
            <v>C65205JM</v>
          </cell>
          <cell r="B12127">
            <v>42185</v>
          </cell>
          <cell r="C12127" t="str">
            <v>C65205</v>
          </cell>
          <cell r="D12127" t="str">
            <v>Mackenzie Heating &amp; Cooling Inc</v>
          </cell>
          <cell r="E12127" t="str">
            <v>NH</v>
          </cell>
          <cell r="F12127" t="str">
            <v>P1</v>
          </cell>
          <cell r="G12127" t="str">
            <v>SMALL</v>
          </cell>
          <cell r="H12127" t="str">
            <v>JM</v>
          </cell>
          <cell r="I12127" t="str">
            <v>0033838 - ZIMMEL, JEROME F</v>
          </cell>
        </row>
        <row r="12128">
          <cell r="A12128" t="str">
            <v>C65206JM</v>
          </cell>
          <cell r="B12128">
            <v>42185</v>
          </cell>
          <cell r="C12128" t="str">
            <v>C65206</v>
          </cell>
          <cell r="D12128" t="str">
            <v>Irish Electric Corp</v>
          </cell>
          <cell r="E12128" t="str">
            <v>NH</v>
          </cell>
          <cell r="F12128" t="str">
            <v>P1</v>
          </cell>
          <cell r="G12128" t="str">
            <v>SMALL</v>
          </cell>
          <cell r="H12128" t="str">
            <v>JM</v>
          </cell>
          <cell r="I12128" t="str">
            <v>0033873 - DAVIS TOWLE MORRILL &amp; EVERETT INC</v>
          </cell>
        </row>
        <row r="12129">
          <cell r="A12129" t="str">
            <v>C65207JM</v>
          </cell>
          <cell r="B12129">
            <v>42185</v>
          </cell>
          <cell r="C12129" t="str">
            <v>C65207</v>
          </cell>
          <cell r="D12129" t="str">
            <v>Highway View Farm LLC</v>
          </cell>
          <cell r="E12129" t="str">
            <v>NH</v>
          </cell>
          <cell r="F12129" t="str">
            <v>P1</v>
          </cell>
          <cell r="G12129" t="str">
            <v>SMALL</v>
          </cell>
          <cell r="H12129" t="str">
            <v>JM</v>
          </cell>
          <cell r="I12129" t="str">
            <v>0033848 - NEW ENGLAND EMPLOYEE BENEFITS COUNCIL</v>
          </cell>
        </row>
        <row r="12130">
          <cell r="A12130" t="str">
            <v>C65208JM</v>
          </cell>
          <cell r="B12130">
            <v>42185</v>
          </cell>
          <cell r="C12130" t="str">
            <v>C65208</v>
          </cell>
          <cell r="D12130" t="str">
            <v>Opechee Construction Corporation</v>
          </cell>
          <cell r="E12130" t="str">
            <v>NH</v>
          </cell>
          <cell r="F12130" t="str">
            <v>P1</v>
          </cell>
          <cell r="G12130" t="str">
            <v>SMALL</v>
          </cell>
          <cell r="H12130" t="str">
            <v>JM</v>
          </cell>
          <cell r="I12130" t="str">
            <v>0033799 - ROWLEY AGENCY INC</v>
          </cell>
        </row>
        <row r="12131">
          <cell r="A12131" t="str">
            <v>C65208JN</v>
          </cell>
          <cell r="B12131">
            <v>42185</v>
          </cell>
          <cell r="C12131" t="str">
            <v>C65208</v>
          </cell>
          <cell r="D12131" t="str">
            <v>Opechee Construction Corporation</v>
          </cell>
          <cell r="E12131" t="str">
            <v>NH</v>
          </cell>
          <cell r="F12131" t="str">
            <v>P1</v>
          </cell>
          <cell r="G12131" t="str">
            <v>SMALL</v>
          </cell>
          <cell r="H12131" t="str">
            <v>JN</v>
          </cell>
          <cell r="I12131" t="str">
            <v>0033799 - ROWLEY AGENCY INC</v>
          </cell>
        </row>
        <row r="12132">
          <cell r="A12132" t="str">
            <v>C65209IV</v>
          </cell>
          <cell r="B12132">
            <v>42185</v>
          </cell>
          <cell r="C12132" t="str">
            <v>C65209</v>
          </cell>
          <cell r="D12132" t="str">
            <v>Paul E Harvey Professional Associates</v>
          </cell>
          <cell r="E12132" t="str">
            <v>NH</v>
          </cell>
          <cell r="F12132" t="str">
            <v>P1</v>
          </cell>
          <cell r="G12132" t="str">
            <v>SMALL</v>
          </cell>
          <cell r="H12132" t="str">
            <v>IV</v>
          </cell>
          <cell r="I12132" t="str">
            <v>0033926 - AFFORDABLE HEALTH SOLUTIONS</v>
          </cell>
        </row>
        <row r="12133">
          <cell r="A12133" t="str">
            <v>C65210JM</v>
          </cell>
          <cell r="B12133">
            <v>42185</v>
          </cell>
          <cell r="C12133" t="str">
            <v>C65210</v>
          </cell>
          <cell r="D12133" t="str">
            <v>Dental by Design</v>
          </cell>
          <cell r="E12133" t="str">
            <v>NH</v>
          </cell>
          <cell r="F12133" t="str">
            <v>P1</v>
          </cell>
          <cell r="G12133" t="str">
            <v>SMALL</v>
          </cell>
          <cell r="H12133" t="str">
            <v>JM</v>
          </cell>
          <cell r="I12133" t="str">
            <v>0033775 - UNITED BUSINESSMANS INSURANCE AGENCY</v>
          </cell>
        </row>
        <row r="12134">
          <cell r="A12134" t="str">
            <v>C65211JM</v>
          </cell>
          <cell r="B12134">
            <v>42185</v>
          </cell>
          <cell r="C12134" t="str">
            <v>C65211</v>
          </cell>
          <cell r="D12134" t="str">
            <v>Cidas LLC</v>
          </cell>
          <cell r="E12134" t="str">
            <v>NH</v>
          </cell>
          <cell r="F12134" t="str">
            <v>P1</v>
          </cell>
          <cell r="G12134" t="str">
            <v>SMALL</v>
          </cell>
          <cell r="H12134" t="str">
            <v>JM</v>
          </cell>
          <cell r="I12134" t="str">
            <v>0033920 - CORE BENEFITS GROUP INC</v>
          </cell>
        </row>
        <row r="12135">
          <cell r="A12135" t="str">
            <v>C65212JM</v>
          </cell>
          <cell r="B12135">
            <v>42185</v>
          </cell>
          <cell r="C12135" t="str">
            <v>C65212</v>
          </cell>
          <cell r="D12135" t="str">
            <v>Southeastern New Hampshire Services</v>
          </cell>
          <cell r="E12135" t="str">
            <v>NH</v>
          </cell>
          <cell r="F12135" t="str">
            <v>P1</v>
          </cell>
          <cell r="G12135" t="str">
            <v>SMALL</v>
          </cell>
          <cell r="H12135" t="str">
            <v>JM</v>
          </cell>
          <cell r="I12135" t="str">
            <v>0033845 - CGI EMPLOYEE BENEFITS GROUP</v>
          </cell>
        </row>
        <row r="12136">
          <cell r="A12136" t="str">
            <v>C65212JR</v>
          </cell>
          <cell r="B12136">
            <v>42185</v>
          </cell>
          <cell r="C12136" t="str">
            <v>C65212</v>
          </cell>
          <cell r="D12136" t="str">
            <v>Southeastern New Hampshire Services</v>
          </cell>
          <cell r="E12136" t="str">
            <v>NH</v>
          </cell>
          <cell r="F12136" t="str">
            <v>P1</v>
          </cell>
          <cell r="G12136" t="str">
            <v>SMALL</v>
          </cell>
          <cell r="H12136" t="str">
            <v>JR</v>
          </cell>
          <cell r="I12136" t="str">
            <v>0033845 - CGI EMPLOYEE BENEFITS GROUP</v>
          </cell>
        </row>
        <row r="12137">
          <cell r="A12137" t="str">
            <v>C65213JH</v>
          </cell>
          <cell r="B12137">
            <v>42185</v>
          </cell>
          <cell r="C12137" t="str">
            <v>C65213</v>
          </cell>
          <cell r="D12137" t="str">
            <v>Skeirik Door &amp; Window</v>
          </cell>
          <cell r="E12137" t="str">
            <v>NH</v>
          </cell>
          <cell r="F12137" t="str">
            <v>P1</v>
          </cell>
          <cell r="G12137" t="str">
            <v>SMALL</v>
          </cell>
          <cell r="H12137" t="str">
            <v>JH</v>
          </cell>
          <cell r="I12137" t="str">
            <v>0033869 - LIFETIME BENEFITS GROUP INC</v>
          </cell>
        </row>
        <row r="12138">
          <cell r="A12138" t="str">
            <v>C65214JM</v>
          </cell>
          <cell r="B12138">
            <v>42185</v>
          </cell>
          <cell r="C12138" t="str">
            <v>C65214</v>
          </cell>
          <cell r="D12138" t="str">
            <v>RM Management &amp; Operations LLC</v>
          </cell>
          <cell r="E12138" t="str">
            <v>NH</v>
          </cell>
          <cell r="F12138" t="str">
            <v>P1</v>
          </cell>
          <cell r="G12138" t="str">
            <v>SMALL</v>
          </cell>
          <cell r="H12138" t="str">
            <v>JM</v>
          </cell>
          <cell r="I12138" t="str">
            <v>0033813 - SBIA STRATEGIC BENEFIT &amp;</v>
          </cell>
        </row>
        <row r="12139">
          <cell r="A12139" t="str">
            <v>C65215JM</v>
          </cell>
          <cell r="B12139">
            <v>42185</v>
          </cell>
          <cell r="C12139" t="str">
            <v>C65215</v>
          </cell>
          <cell r="D12139" t="str">
            <v>Ruel Sweeping Service LLC</v>
          </cell>
          <cell r="E12139" t="str">
            <v>NH</v>
          </cell>
          <cell r="F12139" t="str">
            <v>P1</v>
          </cell>
          <cell r="G12139" t="str">
            <v>SMALL</v>
          </cell>
          <cell r="H12139" t="str">
            <v>JM</v>
          </cell>
          <cell r="I12139" t="str">
            <v>0033752 - NEW ENGLAND EMPLOYEE BENEFITS COUNCIL</v>
          </cell>
        </row>
        <row r="12140">
          <cell r="A12140" t="str">
            <v>C65216JM</v>
          </cell>
          <cell r="B12140">
            <v>42185</v>
          </cell>
          <cell r="C12140" t="str">
            <v>C65216</v>
          </cell>
          <cell r="D12140" t="str">
            <v>Atrium Salon Inc</v>
          </cell>
          <cell r="E12140" t="str">
            <v>NH</v>
          </cell>
          <cell r="F12140" t="str">
            <v>P1</v>
          </cell>
          <cell r="G12140" t="str">
            <v>SMALL</v>
          </cell>
          <cell r="H12140" t="str">
            <v>JM</v>
          </cell>
          <cell r="I12140" t="str">
            <v>0033877 - GRANITE GROUP BENEFITS LLC</v>
          </cell>
        </row>
        <row r="12141">
          <cell r="A12141" t="str">
            <v>C65217JM</v>
          </cell>
          <cell r="B12141">
            <v>42185</v>
          </cell>
          <cell r="C12141" t="str">
            <v>C65217</v>
          </cell>
          <cell r="D12141" t="str">
            <v>Macy Industries Inc</v>
          </cell>
          <cell r="E12141" t="str">
            <v>NH</v>
          </cell>
          <cell r="F12141" t="str">
            <v>P1</v>
          </cell>
          <cell r="G12141" t="str">
            <v>SMALL</v>
          </cell>
          <cell r="H12141" t="str">
            <v>JM</v>
          </cell>
          <cell r="I12141" t="str">
            <v>0033816 - NEW ENGLAND EMPLOYEE BENEFITS COUNCIL</v>
          </cell>
        </row>
        <row r="12142">
          <cell r="A12142" t="str">
            <v>C65218JM</v>
          </cell>
          <cell r="B12142">
            <v>42185</v>
          </cell>
          <cell r="C12142" t="str">
            <v>C65218</v>
          </cell>
          <cell r="D12142" t="str">
            <v>Roche Realty Group Inc</v>
          </cell>
          <cell r="E12142" t="str">
            <v>NH</v>
          </cell>
          <cell r="F12142" t="str">
            <v>P1</v>
          </cell>
          <cell r="G12142" t="str">
            <v>SMALL</v>
          </cell>
          <cell r="H12142" t="str">
            <v>JM</v>
          </cell>
          <cell r="I12142" t="str">
            <v>0033811 - SPURLING INSURANCE &amp; FINANCIAL SERVICES</v>
          </cell>
        </row>
        <row r="12143">
          <cell r="A12143" t="str">
            <v>C65224JM</v>
          </cell>
          <cell r="B12143">
            <v>42185</v>
          </cell>
          <cell r="C12143" t="str">
            <v>C65224</v>
          </cell>
          <cell r="D12143" t="str">
            <v>Lakes Region Fire Apparatus Inc</v>
          </cell>
          <cell r="E12143" t="str">
            <v>NH</v>
          </cell>
          <cell r="F12143" t="str">
            <v>P1</v>
          </cell>
          <cell r="G12143" t="str">
            <v>SMALL</v>
          </cell>
          <cell r="H12143" t="str">
            <v>JM</v>
          </cell>
          <cell r="I12143" t="str">
            <v>0033824 - MELCHER &amp; PRESCOTT AGENCY INC</v>
          </cell>
        </row>
        <row r="12144">
          <cell r="A12144" t="str">
            <v>C65225JM</v>
          </cell>
          <cell r="B12144">
            <v>42185</v>
          </cell>
          <cell r="C12144" t="str">
            <v>C65225</v>
          </cell>
          <cell r="D12144" t="str">
            <v>Compressor Energy</v>
          </cell>
          <cell r="E12144" t="str">
            <v>NH</v>
          </cell>
          <cell r="F12144" t="str">
            <v>P1</v>
          </cell>
          <cell r="G12144" t="str">
            <v>SMALL</v>
          </cell>
          <cell r="H12144" t="str">
            <v>JM</v>
          </cell>
        </row>
        <row r="12145">
          <cell r="A12145" t="str">
            <v>C65228JM</v>
          </cell>
          <cell r="B12145">
            <v>42185</v>
          </cell>
          <cell r="C12145" t="str">
            <v>C65228</v>
          </cell>
          <cell r="D12145" t="str">
            <v>Crowe Fence &amp; Deck Supply LLC</v>
          </cell>
          <cell r="E12145" t="str">
            <v>NH</v>
          </cell>
          <cell r="F12145" t="str">
            <v>P1</v>
          </cell>
          <cell r="G12145" t="str">
            <v>SMALL</v>
          </cell>
          <cell r="H12145" t="str">
            <v>JM</v>
          </cell>
          <cell r="I12145" t="str">
            <v>0033822 - GRANITE GROUP BENEFITS LLC</v>
          </cell>
        </row>
        <row r="12146">
          <cell r="A12146" t="str">
            <v>C65229JM</v>
          </cell>
          <cell r="B12146">
            <v>42185</v>
          </cell>
          <cell r="C12146" t="str">
            <v>C65229</v>
          </cell>
          <cell r="D12146" t="str">
            <v>FlowTraq Inc</v>
          </cell>
          <cell r="E12146" t="str">
            <v>NH</v>
          </cell>
          <cell r="F12146" t="str">
            <v>P1</v>
          </cell>
          <cell r="G12146" t="str">
            <v>SMALL</v>
          </cell>
          <cell r="H12146" t="str">
            <v>JM</v>
          </cell>
          <cell r="I12146" t="str">
            <v>0033922 - SBIA STRATEGIC BENEFIT &amp;</v>
          </cell>
        </row>
        <row r="12147">
          <cell r="A12147" t="str">
            <v>C65230JM</v>
          </cell>
          <cell r="B12147">
            <v>42185</v>
          </cell>
          <cell r="C12147" t="str">
            <v>C65230</v>
          </cell>
          <cell r="D12147" t="str">
            <v>Frederick A Farrar Inc</v>
          </cell>
          <cell r="E12147" t="str">
            <v>NH</v>
          </cell>
          <cell r="F12147" t="str">
            <v>P1</v>
          </cell>
          <cell r="G12147" t="str">
            <v>SMALL</v>
          </cell>
          <cell r="H12147" t="str">
            <v>JM</v>
          </cell>
          <cell r="I12147" t="str">
            <v>0033773 - ROWLEY AGENCY INC</v>
          </cell>
        </row>
        <row r="12148">
          <cell r="A12148" t="str">
            <v>C65231JM</v>
          </cell>
          <cell r="B12148">
            <v>42185</v>
          </cell>
          <cell r="C12148" t="str">
            <v>C65231</v>
          </cell>
          <cell r="D12148" t="str">
            <v>Web-Kare LLP</v>
          </cell>
          <cell r="E12148" t="str">
            <v>NH</v>
          </cell>
          <cell r="F12148" t="str">
            <v>P1</v>
          </cell>
          <cell r="G12148" t="str">
            <v>SMALL</v>
          </cell>
          <cell r="H12148" t="str">
            <v>JM</v>
          </cell>
          <cell r="I12148" t="str">
            <v>0034101 - LAVINE, MARK R</v>
          </cell>
        </row>
        <row r="12149">
          <cell r="A12149" t="str">
            <v>C65233IA</v>
          </cell>
          <cell r="B12149">
            <v>42185</v>
          </cell>
          <cell r="C12149" t="str">
            <v>C65233</v>
          </cell>
          <cell r="D12149" t="str">
            <v>VMS Software Inc</v>
          </cell>
          <cell r="E12149" t="str">
            <v>MA</v>
          </cell>
          <cell r="F12149" t="str">
            <v>P1</v>
          </cell>
          <cell r="G12149" t="str">
            <v>SMALL</v>
          </cell>
          <cell r="H12149" t="str">
            <v>IA</v>
          </cell>
          <cell r="I12149" t="str">
            <v>0033746 - PAYCHEX AGENCY INC</v>
          </cell>
        </row>
        <row r="12150">
          <cell r="A12150" t="str">
            <v>C65233IH</v>
          </cell>
          <cell r="B12150">
            <v>42185</v>
          </cell>
          <cell r="C12150" t="str">
            <v>C65233</v>
          </cell>
          <cell r="D12150" t="str">
            <v>VMS Software Inc</v>
          </cell>
          <cell r="E12150" t="str">
            <v>MA</v>
          </cell>
          <cell r="F12150" t="str">
            <v>P1</v>
          </cell>
          <cell r="G12150" t="str">
            <v>SMALL</v>
          </cell>
          <cell r="H12150" t="str">
            <v>IH</v>
          </cell>
          <cell r="I12150" t="str">
            <v>0033746 - PAYCHEX AGENCY INC</v>
          </cell>
        </row>
        <row r="12151">
          <cell r="A12151" t="str">
            <v>C65234JM</v>
          </cell>
          <cell r="B12151">
            <v>42185</v>
          </cell>
          <cell r="C12151" t="str">
            <v>C65234</v>
          </cell>
          <cell r="D12151" t="str">
            <v>Jason Curtis Outdoor Services Inc</v>
          </cell>
          <cell r="E12151" t="str">
            <v>NH</v>
          </cell>
          <cell r="F12151" t="str">
            <v>P1</v>
          </cell>
          <cell r="G12151" t="str">
            <v>SMALL</v>
          </cell>
          <cell r="H12151" t="str">
            <v>JM</v>
          </cell>
          <cell r="I12151" t="str">
            <v>0034110 - DAVIS TOWLE MORRILL &amp; EVERETT INC</v>
          </cell>
        </row>
        <row r="12152">
          <cell r="A12152" t="str">
            <v>C65235JM</v>
          </cell>
          <cell r="B12152">
            <v>42185</v>
          </cell>
          <cell r="C12152" t="str">
            <v>C65235</v>
          </cell>
          <cell r="D12152" t="str">
            <v>Ye Goodie Shoppe LLC</v>
          </cell>
          <cell r="E12152" t="str">
            <v>NH</v>
          </cell>
          <cell r="F12152" t="str">
            <v>P1</v>
          </cell>
          <cell r="G12152" t="str">
            <v>SMALL</v>
          </cell>
          <cell r="H12152" t="str">
            <v>JM</v>
          </cell>
          <cell r="I12152" t="str">
            <v>0034094 - CLARK-MORTENSON AGENCY INC</v>
          </cell>
        </row>
        <row r="12153">
          <cell r="A12153" t="str">
            <v>C65237JM</v>
          </cell>
          <cell r="B12153">
            <v>42185</v>
          </cell>
          <cell r="C12153" t="str">
            <v>C65237</v>
          </cell>
          <cell r="D12153" t="str">
            <v>Holy Family Educational Corporation</v>
          </cell>
          <cell r="E12153" t="str">
            <v>NH</v>
          </cell>
          <cell r="F12153" t="str">
            <v>P1</v>
          </cell>
          <cell r="G12153" t="str">
            <v>SMALL</v>
          </cell>
          <cell r="H12153" t="str">
            <v>JM</v>
          </cell>
          <cell r="I12153" t="str">
            <v>0033874 - LANDMARK BENEFITS INC</v>
          </cell>
        </row>
        <row r="12154">
          <cell r="A12154" t="str">
            <v>C65239JH</v>
          </cell>
          <cell r="B12154">
            <v>42185</v>
          </cell>
          <cell r="C12154" t="str">
            <v>C65239</v>
          </cell>
          <cell r="D12154" t="str">
            <v>Country Farm Furniture</v>
          </cell>
          <cell r="E12154" t="str">
            <v>ME</v>
          </cell>
          <cell r="F12154" t="str">
            <v>P1</v>
          </cell>
          <cell r="G12154" t="str">
            <v>SMALL</v>
          </cell>
          <cell r="H12154" t="str">
            <v>JH</v>
          </cell>
          <cell r="I12154" t="str">
            <v>0033788 - CLARK INSURANCE</v>
          </cell>
        </row>
        <row r="12155">
          <cell r="A12155" t="str">
            <v>C65240PO</v>
          </cell>
          <cell r="B12155">
            <v>42185</v>
          </cell>
          <cell r="C12155" t="str">
            <v>C65240</v>
          </cell>
          <cell r="D12155" t="str">
            <v>Kezar Falls Auto &amp; Truck Part</v>
          </cell>
          <cell r="E12155" t="str">
            <v>ME</v>
          </cell>
          <cell r="F12155" t="str">
            <v>P1</v>
          </cell>
          <cell r="G12155" t="str">
            <v>SMALL</v>
          </cell>
          <cell r="H12155" t="str">
            <v>PO</v>
          </cell>
          <cell r="I12155" t="str">
            <v>0033761 - CHALMERS FINANCIAL SERVICES LLC</v>
          </cell>
        </row>
        <row r="12156">
          <cell r="A12156" t="str">
            <v>C65241JM</v>
          </cell>
          <cell r="B12156">
            <v>42185</v>
          </cell>
          <cell r="C12156" t="str">
            <v>C65241</v>
          </cell>
          <cell r="D12156" t="str">
            <v>Josh Padden Hardscapes LLC</v>
          </cell>
          <cell r="E12156" t="str">
            <v>NH</v>
          </cell>
          <cell r="F12156" t="str">
            <v>P1</v>
          </cell>
          <cell r="G12156" t="str">
            <v>SMALL</v>
          </cell>
          <cell r="H12156" t="str">
            <v>JM</v>
          </cell>
          <cell r="I12156" t="str">
            <v>0033924 - CORE BENEFITS GROUP INC</v>
          </cell>
        </row>
        <row r="12157">
          <cell r="A12157" t="str">
            <v>C65251JM</v>
          </cell>
          <cell r="B12157">
            <v>42185</v>
          </cell>
          <cell r="C12157" t="str">
            <v>C65251</v>
          </cell>
          <cell r="D12157" t="str">
            <v>Jimmys House of Pizza</v>
          </cell>
          <cell r="E12157" t="str">
            <v>NH</v>
          </cell>
          <cell r="F12157" t="str">
            <v>P1</v>
          </cell>
          <cell r="G12157" t="str">
            <v>SMALL</v>
          </cell>
          <cell r="H12157" t="str">
            <v>JM</v>
          </cell>
          <cell r="I12157" t="str">
            <v>0034089 - PLENTZAS, BETH A</v>
          </cell>
        </row>
        <row r="12158">
          <cell r="A12158" t="str">
            <v>C65252JN</v>
          </cell>
          <cell r="B12158">
            <v>42185</v>
          </cell>
          <cell r="C12158" t="str">
            <v>C65252</v>
          </cell>
          <cell r="D12158" t="str">
            <v>Barban Eye Associates PC</v>
          </cell>
          <cell r="E12158" t="str">
            <v>NH</v>
          </cell>
          <cell r="F12158" t="str">
            <v>P1</v>
          </cell>
          <cell r="G12158" t="str">
            <v>SMALL</v>
          </cell>
          <cell r="H12158" t="str">
            <v>JN</v>
          </cell>
          <cell r="I12158" t="str">
            <v>0034126 - CBS INSURANCE INC</v>
          </cell>
        </row>
        <row r="12159">
          <cell r="A12159" t="str">
            <v>C65255IV</v>
          </cell>
          <cell r="B12159">
            <v>42185</v>
          </cell>
          <cell r="C12159" t="str">
            <v>C65255</v>
          </cell>
          <cell r="D12159" t="str">
            <v>STC New England LLC</v>
          </cell>
          <cell r="E12159" t="str">
            <v>ME</v>
          </cell>
          <cell r="F12159" t="str">
            <v>P1</v>
          </cell>
          <cell r="G12159" t="str">
            <v>CRC</v>
          </cell>
          <cell r="H12159" t="str">
            <v>IV</v>
          </cell>
          <cell r="I12159" t="str">
            <v>0035092 - B &amp; B HOLDINGS INC</v>
          </cell>
        </row>
        <row r="12160">
          <cell r="A12160" t="str">
            <v>C65255JH</v>
          </cell>
          <cell r="B12160">
            <v>42185</v>
          </cell>
          <cell r="C12160" t="str">
            <v>C65255</v>
          </cell>
          <cell r="D12160" t="str">
            <v>STC New England LLC</v>
          </cell>
          <cell r="E12160" t="str">
            <v>ME</v>
          </cell>
          <cell r="F12160" t="str">
            <v>P1</v>
          </cell>
          <cell r="G12160" t="str">
            <v>CRC</v>
          </cell>
          <cell r="H12160" t="str">
            <v>JH</v>
          </cell>
          <cell r="I12160" t="str">
            <v>0035092 - B &amp; B HOLDINGS INC</v>
          </cell>
        </row>
        <row r="12161">
          <cell r="A12161" t="str">
            <v>C65255PO</v>
          </cell>
          <cell r="B12161">
            <v>42185</v>
          </cell>
          <cell r="C12161" t="str">
            <v>C65255</v>
          </cell>
          <cell r="D12161" t="str">
            <v>STC New England LLC</v>
          </cell>
          <cell r="E12161" t="str">
            <v>ME</v>
          </cell>
          <cell r="F12161" t="str">
            <v>P1</v>
          </cell>
          <cell r="G12161" t="str">
            <v>CRC</v>
          </cell>
          <cell r="H12161" t="str">
            <v>PO</v>
          </cell>
          <cell r="I12161" t="str">
            <v>0035092 - B &amp; B HOLDINGS INC</v>
          </cell>
        </row>
        <row r="12162">
          <cell r="A12162" t="str">
            <v>C65256JM</v>
          </cell>
          <cell r="B12162">
            <v>42185</v>
          </cell>
          <cell r="C12162" t="str">
            <v>C65256</v>
          </cell>
          <cell r="D12162" t="str">
            <v>Constellations Behavioral Services</v>
          </cell>
          <cell r="E12162" t="str">
            <v>NH</v>
          </cell>
          <cell r="F12162" t="str">
            <v>P1</v>
          </cell>
          <cell r="G12162" t="str">
            <v>SMALL</v>
          </cell>
          <cell r="H12162" t="str">
            <v>JM</v>
          </cell>
          <cell r="I12162" t="str">
            <v>0033870 - JACOBSOHN, MARK S</v>
          </cell>
        </row>
        <row r="12163">
          <cell r="A12163" t="str">
            <v>C65259IH</v>
          </cell>
          <cell r="B12163">
            <v>42185</v>
          </cell>
          <cell r="C12163" t="str">
            <v>C65259</v>
          </cell>
          <cell r="D12163" t="str">
            <v>IET Labs Inc</v>
          </cell>
          <cell r="E12163" t="str">
            <v>MA</v>
          </cell>
          <cell r="F12163" t="str">
            <v>P1</v>
          </cell>
          <cell r="G12163" t="str">
            <v>SMALL</v>
          </cell>
          <cell r="H12163" t="str">
            <v>IH</v>
          </cell>
          <cell r="I12163" t="str">
            <v>0034028 - KAPLAN, ELLEN A</v>
          </cell>
        </row>
        <row r="12164">
          <cell r="A12164" t="str">
            <v>C65266PO</v>
          </cell>
          <cell r="B12164">
            <v>42185</v>
          </cell>
          <cell r="C12164" t="str">
            <v>C65266</v>
          </cell>
          <cell r="D12164" t="str">
            <v>Camp O At Ka Inc</v>
          </cell>
          <cell r="E12164" t="str">
            <v>ME</v>
          </cell>
          <cell r="F12164" t="str">
            <v>P1</v>
          </cell>
          <cell r="G12164" t="str">
            <v>SMALL</v>
          </cell>
          <cell r="H12164" t="str">
            <v>PO</v>
          </cell>
          <cell r="I12164" t="str">
            <v>0034092 - INSURANCE TRUST</v>
          </cell>
        </row>
        <row r="12165">
          <cell r="A12165" t="str">
            <v>C65268IV</v>
          </cell>
          <cell r="B12165">
            <v>42185</v>
          </cell>
          <cell r="C12165" t="str">
            <v>C65268</v>
          </cell>
          <cell r="D12165" t="str">
            <v>Microtech LLC/PPI</v>
          </cell>
          <cell r="E12165" t="str">
            <v>CT</v>
          </cell>
          <cell r="F12165" t="str">
            <v>P1</v>
          </cell>
          <cell r="G12165" t="str">
            <v>CRC</v>
          </cell>
          <cell r="H12165" t="str">
            <v>IV</v>
          </cell>
          <cell r="I12165" t="str">
            <v>0034880 - LINDQUIST BENEFITS OF NEW ENGLAND</v>
          </cell>
        </row>
        <row r="12166">
          <cell r="A12166" t="str">
            <v>C65272JM</v>
          </cell>
          <cell r="B12166">
            <v>42185</v>
          </cell>
          <cell r="C12166" t="str">
            <v>C65272</v>
          </cell>
          <cell r="D12166" t="str">
            <v>Emerson Trucking LLC</v>
          </cell>
          <cell r="E12166" t="str">
            <v>NH</v>
          </cell>
          <cell r="F12166" t="str">
            <v>P1</v>
          </cell>
          <cell r="G12166" t="str">
            <v>SMALL</v>
          </cell>
          <cell r="H12166" t="str">
            <v>JM</v>
          </cell>
          <cell r="I12166" t="str">
            <v>0033814 - DEBRA A BURK INDEPENDENT AGENT INC</v>
          </cell>
        </row>
        <row r="12167">
          <cell r="A12167" t="str">
            <v>C65278JH</v>
          </cell>
          <cell r="B12167">
            <v>42185</v>
          </cell>
          <cell r="C12167" t="str">
            <v>C65278</v>
          </cell>
          <cell r="D12167" t="str">
            <v>NH Cabling LLC</v>
          </cell>
          <cell r="E12167" t="str">
            <v>NH</v>
          </cell>
          <cell r="F12167" t="str">
            <v>P1</v>
          </cell>
          <cell r="G12167" t="str">
            <v>SMALL</v>
          </cell>
          <cell r="H12167" t="str">
            <v>JH</v>
          </cell>
          <cell r="I12167" t="str">
            <v>0033777 - NEW ENGLAND EMPLOYEE BENEFITS COUNCIL</v>
          </cell>
        </row>
        <row r="12168">
          <cell r="A12168" t="str">
            <v>C65279IH</v>
          </cell>
          <cell r="B12168">
            <v>42185</v>
          </cell>
          <cell r="C12168" t="str">
            <v>C65279</v>
          </cell>
          <cell r="D12168" t="str">
            <v>Ciao Bella</v>
          </cell>
          <cell r="E12168" t="str">
            <v>MA</v>
          </cell>
          <cell r="F12168" t="str">
            <v>P1</v>
          </cell>
          <cell r="G12168" t="str">
            <v>SMALL</v>
          </cell>
          <cell r="H12168" t="str">
            <v>IH</v>
          </cell>
          <cell r="I12168" t="str">
            <v>0033767 - HERLIHY, BRENDAN C</v>
          </cell>
        </row>
        <row r="12169">
          <cell r="A12169" t="str">
            <v>C65280JH</v>
          </cell>
          <cell r="B12169">
            <v>42185</v>
          </cell>
          <cell r="C12169" t="str">
            <v>C65280</v>
          </cell>
          <cell r="D12169" t="str">
            <v>David L Adams</v>
          </cell>
          <cell r="E12169" t="str">
            <v>ME</v>
          </cell>
          <cell r="F12169" t="str">
            <v>P1</v>
          </cell>
          <cell r="G12169" t="str">
            <v>SMALL</v>
          </cell>
          <cell r="H12169" t="str">
            <v>JH</v>
          </cell>
          <cell r="I12169" t="str">
            <v>0034019 - KYES AGENCY</v>
          </cell>
        </row>
        <row r="12170">
          <cell r="A12170" t="str">
            <v>C65286JH</v>
          </cell>
          <cell r="B12170">
            <v>42185</v>
          </cell>
          <cell r="C12170" t="str">
            <v>C65286</v>
          </cell>
          <cell r="D12170" t="str">
            <v>Dive Winnipesaukee Corp</v>
          </cell>
          <cell r="E12170" t="str">
            <v>NH</v>
          </cell>
          <cell r="F12170" t="str">
            <v>P1</v>
          </cell>
          <cell r="G12170" t="str">
            <v>SMALL</v>
          </cell>
          <cell r="H12170" t="str">
            <v>JH</v>
          </cell>
          <cell r="I12170" t="str">
            <v>0033915 - DORAN INDEPENDENT INSURANCE LLC</v>
          </cell>
        </row>
        <row r="12171">
          <cell r="A12171" t="str">
            <v>C65290JM</v>
          </cell>
          <cell r="B12171">
            <v>42185</v>
          </cell>
          <cell r="C12171" t="str">
            <v>C65290</v>
          </cell>
          <cell r="D12171" t="str">
            <v>Mesh01 Inc</v>
          </cell>
          <cell r="E12171" t="str">
            <v>NH</v>
          </cell>
          <cell r="F12171" t="str">
            <v>P1</v>
          </cell>
          <cell r="G12171" t="str">
            <v>SMALL</v>
          </cell>
          <cell r="H12171" t="str">
            <v>JM</v>
          </cell>
          <cell r="I12171" t="str">
            <v>0034116 - GRANITE GROUP BENEFITS LLC</v>
          </cell>
        </row>
        <row r="12172">
          <cell r="A12172" t="str">
            <v>C65291IH</v>
          </cell>
          <cell r="B12172">
            <v>42185</v>
          </cell>
          <cell r="C12172" t="str">
            <v>C65291</v>
          </cell>
          <cell r="D12172" t="str">
            <v>Falvey Finishing Company Inc</v>
          </cell>
          <cell r="E12172" t="str">
            <v>MA</v>
          </cell>
          <cell r="F12172" t="str">
            <v>P1</v>
          </cell>
          <cell r="G12172" t="str">
            <v>SMALL</v>
          </cell>
          <cell r="H12172" t="str">
            <v>IH</v>
          </cell>
          <cell r="I12172" t="str">
            <v>0034036 - RODMAN INSURANCE</v>
          </cell>
        </row>
        <row r="12173">
          <cell r="A12173" t="str">
            <v>C65293IH</v>
          </cell>
          <cell r="B12173">
            <v>42185</v>
          </cell>
          <cell r="C12173" t="str">
            <v>C65293</v>
          </cell>
          <cell r="D12173" t="str">
            <v>Winthrop Area FCU</v>
          </cell>
          <cell r="E12173" t="str">
            <v>ME</v>
          </cell>
          <cell r="F12173" t="str">
            <v>P1</v>
          </cell>
          <cell r="G12173" t="str">
            <v>SMALL</v>
          </cell>
          <cell r="H12173" t="str">
            <v>IH</v>
          </cell>
          <cell r="I12173" t="str">
            <v>0034124 - INSURANCE TRUST</v>
          </cell>
        </row>
        <row r="12174">
          <cell r="A12174" t="str">
            <v>C65295IH</v>
          </cell>
          <cell r="B12174">
            <v>42185</v>
          </cell>
          <cell r="C12174" t="str">
            <v>C65295</v>
          </cell>
          <cell r="D12174" t="str">
            <v>Cityside Auto Service LLC</v>
          </cell>
          <cell r="E12174" t="str">
            <v>ME</v>
          </cell>
          <cell r="F12174" t="str">
            <v>P1</v>
          </cell>
          <cell r="G12174" t="str">
            <v>SMALL</v>
          </cell>
          <cell r="H12174" t="str">
            <v>IH</v>
          </cell>
          <cell r="I12174" t="str">
            <v>0034462 - E A SCRIBNER INSURANCE AGENCY INC</v>
          </cell>
        </row>
        <row r="12175">
          <cell r="A12175" t="str">
            <v>C65300IA</v>
          </cell>
          <cell r="B12175">
            <v>42185</v>
          </cell>
          <cell r="C12175" t="str">
            <v>C65300</v>
          </cell>
          <cell r="D12175" t="str">
            <v>BeneTemps Inc</v>
          </cell>
          <cell r="E12175" t="str">
            <v>MA</v>
          </cell>
          <cell r="F12175" t="str">
            <v>P1</v>
          </cell>
          <cell r="G12175" t="str">
            <v>SMALL</v>
          </cell>
          <cell r="H12175" t="str">
            <v>IA</v>
          </cell>
          <cell r="I12175" t="str">
            <v>0034035 - LEVINE, GLENN A</v>
          </cell>
        </row>
        <row r="12176">
          <cell r="A12176" t="str">
            <v>C65300IH</v>
          </cell>
          <cell r="B12176">
            <v>42185</v>
          </cell>
          <cell r="C12176" t="str">
            <v>C65300</v>
          </cell>
          <cell r="D12176" t="str">
            <v>BeneTemps Inc</v>
          </cell>
          <cell r="E12176" t="str">
            <v>MA</v>
          </cell>
          <cell r="F12176" t="str">
            <v>P1</v>
          </cell>
          <cell r="G12176" t="str">
            <v>SMALL</v>
          </cell>
          <cell r="H12176" t="str">
            <v>IH</v>
          </cell>
          <cell r="I12176" t="str">
            <v>0034035 - LEVINE, GLENN A</v>
          </cell>
        </row>
        <row r="12177">
          <cell r="A12177" t="str">
            <v>C65301IH</v>
          </cell>
          <cell r="B12177">
            <v>42185</v>
          </cell>
          <cell r="C12177" t="str">
            <v>C65301</v>
          </cell>
          <cell r="D12177" t="str">
            <v>Arlington Boys &amp; Girls Club</v>
          </cell>
          <cell r="E12177" t="str">
            <v>MA</v>
          </cell>
          <cell r="F12177" t="str">
            <v>P1</v>
          </cell>
          <cell r="G12177" t="str">
            <v>SMALL</v>
          </cell>
          <cell r="H12177" t="str">
            <v>IH</v>
          </cell>
          <cell r="I12177" t="str">
            <v>0034111 - BUSINESS BENEFITS INS BROKERAGE INC</v>
          </cell>
        </row>
        <row r="12178">
          <cell r="A12178" t="str">
            <v>C65302IH</v>
          </cell>
          <cell r="B12178">
            <v>42185</v>
          </cell>
          <cell r="C12178" t="str">
            <v>C65302</v>
          </cell>
          <cell r="D12178" t="str">
            <v>RI Baker Co Inc</v>
          </cell>
          <cell r="E12178" t="str">
            <v>MA</v>
          </cell>
          <cell r="F12178" t="str">
            <v>P1</v>
          </cell>
          <cell r="G12178" t="str">
            <v>SMALL</v>
          </cell>
          <cell r="H12178" t="str">
            <v>IH</v>
          </cell>
          <cell r="I12178" t="str">
            <v>0034057 - TRUE NORTH INSURANCE AGENCY</v>
          </cell>
        </row>
        <row r="12179">
          <cell r="A12179" t="str">
            <v>C65303JM</v>
          </cell>
          <cell r="B12179">
            <v>42185</v>
          </cell>
          <cell r="C12179" t="str">
            <v>C65303</v>
          </cell>
          <cell r="D12179" t="str">
            <v>Carterron dba Belle Terre</v>
          </cell>
          <cell r="E12179" t="str">
            <v>NH</v>
          </cell>
          <cell r="F12179" t="str">
            <v>P1</v>
          </cell>
          <cell r="G12179" t="str">
            <v>SMALL</v>
          </cell>
          <cell r="H12179" t="str">
            <v>JM</v>
          </cell>
          <cell r="I12179" t="str">
            <v>0034107 - DAVIS TOWLE MORRILL &amp; EVERETT INC</v>
          </cell>
        </row>
        <row r="12180">
          <cell r="A12180" t="str">
            <v>C65305IH</v>
          </cell>
          <cell r="B12180">
            <v>42185</v>
          </cell>
          <cell r="C12180" t="str">
            <v>C65305</v>
          </cell>
          <cell r="D12180" t="str">
            <v>Food City Inc</v>
          </cell>
          <cell r="E12180" t="str">
            <v>ME</v>
          </cell>
          <cell r="F12180" t="str">
            <v>P1</v>
          </cell>
          <cell r="G12180" t="str">
            <v>CRC</v>
          </cell>
          <cell r="H12180" t="str">
            <v>IH</v>
          </cell>
          <cell r="I12180" t="str">
            <v>0034580 - GALLAGHER BENEFIT SERVICES INC</v>
          </cell>
        </row>
        <row r="12181">
          <cell r="A12181" t="str">
            <v>C65305IV</v>
          </cell>
          <cell r="B12181">
            <v>42185</v>
          </cell>
          <cell r="C12181" t="str">
            <v>C65305</v>
          </cell>
          <cell r="D12181" t="str">
            <v>Food City Inc</v>
          </cell>
          <cell r="E12181" t="str">
            <v>ME</v>
          </cell>
          <cell r="F12181" t="str">
            <v>P1</v>
          </cell>
          <cell r="G12181" t="str">
            <v>CRC</v>
          </cell>
          <cell r="H12181" t="str">
            <v>IV</v>
          </cell>
          <cell r="I12181" t="str">
            <v>0034580 - GALLAGHER BENEFIT SERVICES INC</v>
          </cell>
        </row>
        <row r="12182">
          <cell r="A12182" t="str">
            <v>C65305JH</v>
          </cell>
          <cell r="B12182">
            <v>42185</v>
          </cell>
          <cell r="C12182" t="str">
            <v>C65305</v>
          </cell>
          <cell r="D12182" t="str">
            <v>Food City Inc</v>
          </cell>
          <cell r="E12182" t="str">
            <v>ME</v>
          </cell>
          <cell r="F12182" t="str">
            <v>P1</v>
          </cell>
          <cell r="G12182" t="str">
            <v>CRC</v>
          </cell>
          <cell r="H12182" t="str">
            <v>JH</v>
          </cell>
          <cell r="I12182" t="str">
            <v>0034580 - GALLAGHER BENEFIT SERVICES INC</v>
          </cell>
        </row>
        <row r="12183">
          <cell r="A12183" t="str">
            <v>C65305PO</v>
          </cell>
          <cell r="B12183">
            <v>42185</v>
          </cell>
          <cell r="C12183" t="str">
            <v>C65305</v>
          </cell>
          <cell r="D12183" t="str">
            <v>Food City Inc</v>
          </cell>
          <cell r="E12183" t="str">
            <v>ME</v>
          </cell>
          <cell r="F12183" t="str">
            <v>P1</v>
          </cell>
          <cell r="G12183" t="str">
            <v>CRC</v>
          </cell>
          <cell r="H12183" t="str">
            <v>PO</v>
          </cell>
          <cell r="I12183" t="str">
            <v>0034580 - GALLAGHER BENEFIT SERVICES INC</v>
          </cell>
        </row>
        <row r="12184">
          <cell r="A12184" t="str">
            <v>C65309JM</v>
          </cell>
          <cell r="B12184">
            <v>42185</v>
          </cell>
          <cell r="C12184" t="str">
            <v>C65309</v>
          </cell>
          <cell r="D12184" t="str">
            <v>Eco Stoneworks Inc</v>
          </cell>
          <cell r="E12184" t="str">
            <v>NH</v>
          </cell>
          <cell r="F12184" t="str">
            <v>P1</v>
          </cell>
          <cell r="G12184" t="str">
            <v>SMALL</v>
          </cell>
          <cell r="H12184" t="str">
            <v>JM</v>
          </cell>
          <cell r="I12184" t="str">
            <v>0034164 - TRUDO, DAVID H</v>
          </cell>
        </row>
        <row r="12185">
          <cell r="A12185" t="str">
            <v>C65311PO</v>
          </cell>
          <cell r="B12185">
            <v>42185</v>
          </cell>
          <cell r="C12185" t="str">
            <v>C65311</v>
          </cell>
          <cell r="D12185" t="str">
            <v>Equality Maine Foundation</v>
          </cell>
          <cell r="E12185" t="str">
            <v>ME</v>
          </cell>
          <cell r="F12185" t="str">
            <v>P1</v>
          </cell>
          <cell r="G12185" t="str">
            <v>SMALL</v>
          </cell>
          <cell r="H12185" t="str">
            <v>PO</v>
          </cell>
          <cell r="I12185" t="str">
            <v>0034136 - HEALEY &amp; ASSOCIATES INC</v>
          </cell>
        </row>
        <row r="12186">
          <cell r="A12186" t="str">
            <v>C65313IH</v>
          </cell>
          <cell r="B12186">
            <v>42185</v>
          </cell>
          <cell r="C12186" t="str">
            <v>C65313</v>
          </cell>
          <cell r="D12186" t="str">
            <v>Foreman Turf Specialties Inc</v>
          </cell>
          <cell r="E12186" t="str">
            <v>MA</v>
          </cell>
          <cell r="F12186" t="str">
            <v>P1</v>
          </cell>
          <cell r="G12186" t="str">
            <v>SMALL</v>
          </cell>
          <cell r="H12186" t="str">
            <v>IH</v>
          </cell>
          <cell r="I12186" t="str">
            <v>0035230 - RSC INSURANCE BROKERAGE INC</v>
          </cell>
        </row>
        <row r="12187">
          <cell r="A12187" t="str">
            <v>C65313JA</v>
          </cell>
          <cell r="B12187">
            <v>42185</v>
          </cell>
          <cell r="C12187" t="str">
            <v>C65313</v>
          </cell>
          <cell r="D12187" t="str">
            <v>Foreman Turf Specialties Inc</v>
          </cell>
          <cell r="E12187" t="str">
            <v>MA</v>
          </cell>
          <cell r="F12187" t="str">
            <v>P1</v>
          </cell>
          <cell r="G12187" t="str">
            <v>SMALL</v>
          </cell>
          <cell r="H12187" t="str">
            <v>JA</v>
          </cell>
          <cell r="I12187" t="str">
            <v>0035230 - RSC INSURANCE BROKERAGE INC</v>
          </cell>
        </row>
        <row r="12188">
          <cell r="A12188" t="str">
            <v>C65314JM</v>
          </cell>
          <cell r="B12188">
            <v>42185</v>
          </cell>
          <cell r="C12188" t="str">
            <v>C65314</v>
          </cell>
          <cell r="D12188" t="str">
            <v>DRM Corp</v>
          </cell>
          <cell r="E12188" t="str">
            <v>NH</v>
          </cell>
          <cell r="F12188" t="str">
            <v>P1</v>
          </cell>
          <cell r="G12188" t="str">
            <v>SMALL</v>
          </cell>
          <cell r="H12188" t="str">
            <v>JM</v>
          </cell>
          <cell r="I12188" t="str">
            <v>0034093 - MELCHER &amp; PRESCOTT AGENCY INC</v>
          </cell>
        </row>
        <row r="12189">
          <cell r="A12189" t="str">
            <v>C65316PO</v>
          </cell>
          <cell r="B12189">
            <v>42185</v>
          </cell>
          <cell r="C12189" t="str">
            <v>C65316</v>
          </cell>
          <cell r="D12189" t="str">
            <v>Napa Greenville</v>
          </cell>
          <cell r="E12189" t="str">
            <v>ME</v>
          </cell>
          <cell r="F12189" t="str">
            <v>P1</v>
          </cell>
          <cell r="G12189" t="str">
            <v>SMALL</v>
          </cell>
          <cell r="H12189" t="str">
            <v>PO</v>
          </cell>
          <cell r="I12189" t="str">
            <v>0034017 - KYES AGENCY</v>
          </cell>
        </row>
        <row r="12190">
          <cell r="A12190" t="str">
            <v>C65319IH</v>
          </cell>
          <cell r="B12190">
            <v>42185</v>
          </cell>
          <cell r="C12190" t="str">
            <v>C65319</v>
          </cell>
          <cell r="D12190" t="str">
            <v>Chmura Bakery Inc</v>
          </cell>
          <cell r="E12190" t="str">
            <v>MA</v>
          </cell>
          <cell r="F12190" t="str">
            <v>P1</v>
          </cell>
          <cell r="G12190" t="str">
            <v>SMALL</v>
          </cell>
          <cell r="H12190" t="str">
            <v>IH</v>
          </cell>
          <cell r="I12190" t="str">
            <v>0034026 - KWATOWSKI, JEANNINE B</v>
          </cell>
        </row>
        <row r="12191">
          <cell r="A12191" t="str">
            <v>C65320IH</v>
          </cell>
          <cell r="B12191">
            <v>42185</v>
          </cell>
          <cell r="C12191" t="str">
            <v>C65320</v>
          </cell>
          <cell r="D12191" t="str">
            <v>Beggars Pouch Leather</v>
          </cell>
          <cell r="E12191" t="str">
            <v>NH</v>
          </cell>
          <cell r="F12191" t="str">
            <v>P1</v>
          </cell>
          <cell r="G12191" t="str">
            <v>SMALL</v>
          </cell>
          <cell r="H12191" t="str">
            <v>IH</v>
          </cell>
          <cell r="I12191" t="str">
            <v>0034118 - DEVORK, DWIGHT A</v>
          </cell>
        </row>
        <row r="12192">
          <cell r="A12192" t="str">
            <v>C65321JA</v>
          </cell>
          <cell r="B12192">
            <v>42185</v>
          </cell>
          <cell r="C12192" t="str">
            <v>C65321</v>
          </cell>
          <cell r="D12192" t="str">
            <v>Custom Business Solutions</v>
          </cell>
          <cell r="E12192" t="str">
            <v>MA</v>
          </cell>
          <cell r="F12192" t="str">
            <v>P1</v>
          </cell>
          <cell r="G12192" t="str">
            <v>SMALL</v>
          </cell>
          <cell r="H12192" t="str">
            <v>JA</v>
          </cell>
          <cell r="I12192" t="str">
            <v>0034055 - TRUE NORTH INSURANCE AGENCY</v>
          </cell>
        </row>
        <row r="12193">
          <cell r="A12193" t="str">
            <v>C65323JM</v>
          </cell>
          <cell r="B12193">
            <v>42185</v>
          </cell>
          <cell r="C12193" t="str">
            <v>C65323</v>
          </cell>
          <cell r="D12193" t="str">
            <v>Portsmouth Bicycle Center</v>
          </cell>
          <cell r="E12193" t="str">
            <v>NH</v>
          </cell>
          <cell r="F12193" t="str">
            <v>P1</v>
          </cell>
          <cell r="G12193" t="str">
            <v>SMALL</v>
          </cell>
          <cell r="H12193" t="str">
            <v>JM</v>
          </cell>
          <cell r="I12193" t="str">
            <v>0034082 - CGI EMPLOYEE BENEFITS GROUP</v>
          </cell>
        </row>
        <row r="12194">
          <cell r="A12194" t="str">
            <v>C65323JS</v>
          </cell>
          <cell r="B12194">
            <v>42185</v>
          </cell>
          <cell r="C12194" t="str">
            <v>C65323</v>
          </cell>
          <cell r="D12194" t="str">
            <v>Portsmouth Bicycle Center</v>
          </cell>
          <cell r="E12194" t="str">
            <v>NH</v>
          </cell>
          <cell r="F12194" t="str">
            <v>P1</v>
          </cell>
          <cell r="G12194" t="str">
            <v>SMALL</v>
          </cell>
          <cell r="H12194" t="str">
            <v>JS</v>
          </cell>
          <cell r="I12194" t="str">
            <v>0034082 - CGI EMPLOYEE BENEFITS GROUP</v>
          </cell>
        </row>
        <row r="12195">
          <cell r="A12195" t="str">
            <v>C65325IH</v>
          </cell>
          <cell r="B12195">
            <v>42185</v>
          </cell>
          <cell r="C12195" t="str">
            <v>C65325</v>
          </cell>
          <cell r="D12195" t="str">
            <v>Stein Title LLC</v>
          </cell>
          <cell r="E12195" t="str">
            <v>MA</v>
          </cell>
          <cell r="F12195" t="str">
            <v>P1</v>
          </cell>
          <cell r="G12195" t="str">
            <v>SMALL</v>
          </cell>
          <cell r="H12195" t="str">
            <v>IH</v>
          </cell>
          <cell r="I12195" t="str">
            <v>0034075 - BSI INSURANCE AGENCY INC</v>
          </cell>
        </row>
        <row r="12196">
          <cell r="A12196" t="str">
            <v>C65326IA</v>
          </cell>
          <cell r="B12196">
            <v>42185</v>
          </cell>
          <cell r="C12196" t="str">
            <v>C65326</v>
          </cell>
          <cell r="D12196" t="str">
            <v>CustomMade Ventures Corp</v>
          </cell>
          <cell r="E12196" t="str">
            <v>MA</v>
          </cell>
          <cell r="F12196" t="str">
            <v>P1</v>
          </cell>
          <cell r="G12196" t="str">
            <v>SMALL</v>
          </cell>
          <cell r="H12196" t="str">
            <v>IA</v>
          </cell>
          <cell r="I12196" t="str">
            <v>0034106 - INSIGHT INSURANCE AGENCY LLC</v>
          </cell>
        </row>
        <row r="12197">
          <cell r="A12197" t="str">
            <v>C65326IH</v>
          </cell>
          <cell r="B12197">
            <v>42185</v>
          </cell>
          <cell r="C12197" t="str">
            <v>C65326</v>
          </cell>
          <cell r="D12197" t="str">
            <v>CustomMade Ventures Corp</v>
          </cell>
          <cell r="E12197" t="str">
            <v>MA</v>
          </cell>
          <cell r="F12197" t="str">
            <v>P1</v>
          </cell>
          <cell r="G12197" t="str">
            <v>SMALL</v>
          </cell>
          <cell r="H12197" t="str">
            <v>IH</v>
          </cell>
          <cell r="I12197" t="str">
            <v>0034106 - INSIGHT INSURANCE AGENCY LLC</v>
          </cell>
        </row>
        <row r="12198">
          <cell r="A12198" t="str">
            <v>C65329IH</v>
          </cell>
          <cell r="B12198">
            <v>42185</v>
          </cell>
          <cell r="C12198" t="str">
            <v>C65329</v>
          </cell>
          <cell r="D12198" t="str">
            <v>Shine Wire Products Inc</v>
          </cell>
          <cell r="E12198" t="str">
            <v>MA</v>
          </cell>
          <cell r="F12198" t="str">
            <v>P1</v>
          </cell>
          <cell r="G12198" t="str">
            <v>SMALL</v>
          </cell>
          <cell r="H12198" t="str">
            <v>IH</v>
          </cell>
          <cell r="I12198" t="str">
            <v>0034058 - TRUE NORTH INSURANCE AGENCY</v>
          </cell>
        </row>
        <row r="12199">
          <cell r="A12199" t="str">
            <v>C65329JA</v>
          </cell>
          <cell r="B12199">
            <v>42185</v>
          </cell>
          <cell r="C12199" t="str">
            <v>C65329</v>
          </cell>
          <cell r="D12199" t="str">
            <v>Shine Wire Products Inc</v>
          </cell>
          <cell r="E12199" t="str">
            <v>MA</v>
          </cell>
          <cell r="F12199" t="str">
            <v>P1</v>
          </cell>
          <cell r="G12199" t="str">
            <v>SMALL</v>
          </cell>
          <cell r="H12199" t="str">
            <v>JA</v>
          </cell>
          <cell r="I12199" t="str">
            <v>0034058 - TRUE NORTH INSURANCE AGENCY</v>
          </cell>
        </row>
        <row r="12200">
          <cell r="A12200" t="str">
            <v>C65334IH</v>
          </cell>
          <cell r="B12200">
            <v>42185</v>
          </cell>
          <cell r="C12200" t="str">
            <v>C65334</v>
          </cell>
          <cell r="D12200" t="str">
            <v>Supreme Hearing Aids</v>
          </cell>
          <cell r="E12200" t="str">
            <v>ME</v>
          </cell>
          <cell r="F12200" t="str">
            <v>P1</v>
          </cell>
          <cell r="G12200" t="str">
            <v>SMALL</v>
          </cell>
          <cell r="H12200" t="str">
            <v>IH</v>
          </cell>
          <cell r="I12200" t="str">
            <v>0034018 - LMR INSURANCE INC</v>
          </cell>
        </row>
        <row r="12201">
          <cell r="A12201" t="str">
            <v>C65335IH</v>
          </cell>
          <cell r="B12201">
            <v>42185</v>
          </cell>
          <cell r="C12201" t="str">
            <v>C65335</v>
          </cell>
          <cell r="D12201" t="str">
            <v>CGC Kaya Inc</v>
          </cell>
          <cell r="E12201" t="str">
            <v>MA</v>
          </cell>
          <cell r="F12201" t="str">
            <v>P1</v>
          </cell>
          <cell r="G12201" t="str">
            <v>SMALL</v>
          </cell>
          <cell r="H12201" t="str">
            <v>IH</v>
          </cell>
          <cell r="I12201" t="str">
            <v>0034056 - JACOBS, LEWIS D</v>
          </cell>
        </row>
        <row r="12202">
          <cell r="A12202" t="str">
            <v>C65336IH</v>
          </cell>
          <cell r="B12202">
            <v>42185</v>
          </cell>
          <cell r="C12202" t="str">
            <v>C65336</v>
          </cell>
          <cell r="D12202" t="str">
            <v>Fitness Capital</v>
          </cell>
          <cell r="E12202" t="str">
            <v>MA</v>
          </cell>
          <cell r="F12202" t="str">
            <v>P1</v>
          </cell>
          <cell r="G12202" t="str">
            <v>CRC</v>
          </cell>
          <cell r="H12202" t="str">
            <v>IH</v>
          </cell>
          <cell r="I12202" t="str">
            <v>0034333 - AISLING PARTNERS INS BROKERAGE</v>
          </cell>
        </row>
        <row r="12203">
          <cell r="A12203" t="str">
            <v>C65337JM</v>
          </cell>
          <cell r="B12203">
            <v>42185</v>
          </cell>
          <cell r="C12203" t="str">
            <v>C65337</v>
          </cell>
          <cell r="D12203" t="str">
            <v>Two International Construction Co Inc</v>
          </cell>
          <cell r="E12203" t="str">
            <v>NH</v>
          </cell>
          <cell r="F12203" t="str">
            <v>P1</v>
          </cell>
          <cell r="G12203" t="str">
            <v>SMALL</v>
          </cell>
          <cell r="H12203" t="str">
            <v>JM</v>
          </cell>
          <cell r="I12203" t="str">
            <v>0034097 - AFFORDABLE HEALTH SOLUTIONS</v>
          </cell>
        </row>
        <row r="12204">
          <cell r="A12204" t="str">
            <v>C65337MI</v>
          </cell>
          <cell r="B12204">
            <v>42185</v>
          </cell>
          <cell r="C12204" t="str">
            <v>C65337</v>
          </cell>
          <cell r="D12204" t="str">
            <v>Two International Construction Co Inc</v>
          </cell>
          <cell r="E12204" t="str">
            <v>NH</v>
          </cell>
          <cell r="F12204" t="str">
            <v>P1</v>
          </cell>
          <cell r="G12204" t="str">
            <v>MCARE</v>
          </cell>
          <cell r="H12204" t="str">
            <v>MI</v>
          </cell>
          <cell r="I12204" t="str">
            <v>0034097 - AFFORDABLE HEALTH SOLUTIONS</v>
          </cell>
        </row>
        <row r="12205">
          <cell r="A12205" t="str">
            <v>C65338IH</v>
          </cell>
          <cell r="B12205">
            <v>42185</v>
          </cell>
          <cell r="C12205" t="str">
            <v>C65338</v>
          </cell>
          <cell r="D12205" t="str">
            <v>The Styled Home LLC</v>
          </cell>
          <cell r="E12205" t="str">
            <v>ME</v>
          </cell>
          <cell r="F12205" t="str">
            <v>P1</v>
          </cell>
          <cell r="G12205" t="str">
            <v>SMALL</v>
          </cell>
          <cell r="H12205" t="str">
            <v>IH</v>
          </cell>
          <cell r="I12205" t="str">
            <v>0034109 - GAGNE, ROGER N</v>
          </cell>
        </row>
        <row r="12206">
          <cell r="A12206" t="str">
            <v>C65339IA</v>
          </cell>
          <cell r="B12206">
            <v>42185</v>
          </cell>
          <cell r="C12206" t="str">
            <v>C65339</v>
          </cell>
          <cell r="D12206" t="str">
            <v>InterlinkONE Inc</v>
          </cell>
          <cell r="E12206" t="str">
            <v>MA</v>
          </cell>
          <cell r="F12206" t="str">
            <v>P1</v>
          </cell>
          <cell r="G12206" t="str">
            <v>SMALL</v>
          </cell>
          <cell r="H12206" t="str">
            <v>IA</v>
          </cell>
          <cell r="I12206" t="str">
            <v>0034027 - WATKINS FINANCIAL AND INSURANCE PROFESSIONALS, INC</v>
          </cell>
        </row>
        <row r="12207">
          <cell r="A12207" t="str">
            <v>C65339IH</v>
          </cell>
          <cell r="B12207">
            <v>42185</v>
          </cell>
          <cell r="C12207" t="str">
            <v>C65339</v>
          </cell>
          <cell r="D12207" t="str">
            <v>InterlinkONE Inc</v>
          </cell>
          <cell r="E12207" t="str">
            <v>MA</v>
          </cell>
          <cell r="F12207" t="str">
            <v>P1</v>
          </cell>
          <cell r="G12207" t="str">
            <v>SMALL</v>
          </cell>
          <cell r="H12207" t="str">
            <v>IH</v>
          </cell>
          <cell r="I12207" t="str">
            <v>0034027 - WATKINS FINANCIAL AND INSURANCE PROFESSIONALS, INC</v>
          </cell>
        </row>
        <row r="12208">
          <cell r="A12208" t="str">
            <v>C65340IA</v>
          </cell>
          <cell r="B12208">
            <v>42185</v>
          </cell>
          <cell r="C12208" t="str">
            <v>C65340</v>
          </cell>
          <cell r="D12208" t="str">
            <v>Nortech Engineering Inc</v>
          </cell>
          <cell r="E12208" t="str">
            <v>MA</v>
          </cell>
          <cell r="F12208" t="str">
            <v>P1</v>
          </cell>
          <cell r="G12208" t="str">
            <v>SMALL</v>
          </cell>
          <cell r="H12208" t="str">
            <v>IA</v>
          </cell>
          <cell r="I12208" t="str">
            <v>0034063 - UNITED BUSINESSMANS INSURANCE AGENCY</v>
          </cell>
        </row>
        <row r="12209">
          <cell r="A12209" t="str">
            <v>C65340IH</v>
          </cell>
          <cell r="B12209">
            <v>42185</v>
          </cell>
          <cell r="C12209" t="str">
            <v>C65340</v>
          </cell>
          <cell r="D12209" t="str">
            <v>Nortech Engineering Inc</v>
          </cell>
          <cell r="E12209" t="str">
            <v>MA</v>
          </cell>
          <cell r="F12209" t="str">
            <v>P1</v>
          </cell>
          <cell r="G12209" t="str">
            <v>SMALL</v>
          </cell>
          <cell r="H12209" t="str">
            <v>IH</v>
          </cell>
          <cell r="I12209" t="str">
            <v>0034063 - UNITED BUSINESSMANS INSURANCE AGENCY</v>
          </cell>
        </row>
        <row r="12210">
          <cell r="A12210" t="str">
            <v>C65342IH</v>
          </cell>
          <cell r="B12210">
            <v>42185</v>
          </cell>
          <cell r="C12210" t="str">
            <v>C65342</v>
          </cell>
          <cell r="D12210" t="str">
            <v>Vin Gadoury Construction</v>
          </cell>
          <cell r="E12210" t="str">
            <v>MA</v>
          </cell>
          <cell r="F12210" t="str">
            <v>P1</v>
          </cell>
          <cell r="G12210" t="str">
            <v>SMALL</v>
          </cell>
          <cell r="H12210" t="str">
            <v>IH</v>
          </cell>
          <cell r="I12210" t="str">
            <v>0034042 - PROVIDER INSURANCE GROUP INC</v>
          </cell>
        </row>
        <row r="12211">
          <cell r="A12211" t="str">
            <v>C65344IH</v>
          </cell>
          <cell r="B12211">
            <v>42185</v>
          </cell>
          <cell r="C12211" t="str">
            <v>C65344</v>
          </cell>
          <cell r="D12211" t="str">
            <v>Wellan Associates Inc</v>
          </cell>
          <cell r="E12211" t="str">
            <v>MA</v>
          </cell>
          <cell r="F12211" t="str">
            <v>P1</v>
          </cell>
          <cell r="G12211" t="str">
            <v>SMALL</v>
          </cell>
          <cell r="H12211" t="str">
            <v>IH</v>
          </cell>
          <cell r="I12211" t="str">
            <v>0034052 - UNITED BUSINESSMANS INSURANCE AGENCY</v>
          </cell>
        </row>
        <row r="12212">
          <cell r="A12212" t="str">
            <v>C65346IV</v>
          </cell>
          <cell r="B12212">
            <v>42185</v>
          </cell>
          <cell r="C12212" t="str">
            <v>C65346</v>
          </cell>
          <cell r="D12212" t="str">
            <v>Rowe &amp; Son Refrigeration</v>
          </cell>
          <cell r="E12212" t="str">
            <v>ME</v>
          </cell>
          <cell r="F12212" t="str">
            <v>P1</v>
          </cell>
          <cell r="G12212" t="str">
            <v>SMALL</v>
          </cell>
          <cell r="H12212" t="str">
            <v>IV</v>
          </cell>
          <cell r="I12212" t="str">
            <v>0034104 - F A PEABODY COMPANY</v>
          </cell>
        </row>
        <row r="12213">
          <cell r="A12213" t="str">
            <v>C65347JM</v>
          </cell>
          <cell r="B12213">
            <v>42185</v>
          </cell>
          <cell r="C12213" t="str">
            <v>C65347</v>
          </cell>
          <cell r="D12213" t="str">
            <v>Gamache Enterprises</v>
          </cell>
          <cell r="E12213" t="str">
            <v>NH</v>
          </cell>
          <cell r="F12213" t="str">
            <v>P1</v>
          </cell>
          <cell r="G12213" t="str">
            <v>SMALL</v>
          </cell>
          <cell r="H12213" t="str">
            <v>JM</v>
          </cell>
          <cell r="I12213" t="str">
            <v>0034176 - TRIVANTUS INC</v>
          </cell>
        </row>
        <row r="12214">
          <cell r="A12214" t="str">
            <v>C65348IA</v>
          </cell>
          <cell r="B12214">
            <v>42185</v>
          </cell>
          <cell r="C12214" t="str">
            <v>C65348</v>
          </cell>
          <cell r="D12214" t="str">
            <v>Sideris Pharmaceuticals Inc</v>
          </cell>
          <cell r="E12214" t="str">
            <v>MA</v>
          </cell>
          <cell r="F12214" t="str">
            <v>P1</v>
          </cell>
          <cell r="G12214" t="str">
            <v>SMALL</v>
          </cell>
          <cell r="H12214" t="str">
            <v>IA</v>
          </cell>
          <cell r="I12214" t="str">
            <v>0034051 - WILLIAM GALLAGHER  ASSOCIATES</v>
          </cell>
        </row>
        <row r="12215">
          <cell r="A12215" t="str">
            <v>C65349JM</v>
          </cell>
          <cell r="B12215">
            <v>42185</v>
          </cell>
          <cell r="C12215" t="str">
            <v>C65349</v>
          </cell>
          <cell r="D12215" t="str">
            <v>Independent Marble &amp; Granite Inc</v>
          </cell>
          <cell r="E12215" t="str">
            <v>NH</v>
          </cell>
          <cell r="F12215" t="str">
            <v>P1</v>
          </cell>
          <cell r="G12215" t="str">
            <v>SMALL</v>
          </cell>
          <cell r="H12215" t="str">
            <v>JM</v>
          </cell>
          <cell r="I12215" t="str">
            <v>0034161 - TRUDO, DAVID H</v>
          </cell>
        </row>
        <row r="12216">
          <cell r="A12216" t="str">
            <v>C65350JM</v>
          </cell>
          <cell r="B12216">
            <v>42185</v>
          </cell>
          <cell r="C12216" t="str">
            <v>C65350</v>
          </cell>
          <cell r="D12216" t="str">
            <v>The Happy Butchers Meats &amp; Deli LLC</v>
          </cell>
          <cell r="E12216" t="str">
            <v>NH</v>
          </cell>
          <cell r="F12216" t="str">
            <v>P1</v>
          </cell>
          <cell r="G12216" t="str">
            <v>SMALL</v>
          </cell>
          <cell r="H12216" t="str">
            <v>JM</v>
          </cell>
          <cell r="I12216" t="str">
            <v>0034143 - TRUDO, DAVID H</v>
          </cell>
        </row>
        <row r="12217">
          <cell r="A12217" t="str">
            <v>C65352JN</v>
          </cell>
          <cell r="B12217">
            <v>42185</v>
          </cell>
          <cell r="C12217" t="str">
            <v>C65352</v>
          </cell>
          <cell r="D12217" t="str">
            <v>Franeo LLC</v>
          </cell>
          <cell r="E12217" t="str">
            <v>NH</v>
          </cell>
          <cell r="F12217" t="str">
            <v>P1</v>
          </cell>
          <cell r="G12217" t="str">
            <v>SMALL</v>
          </cell>
          <cell r="H12217" t="str">
            <v>JN</v>
          </cell>
          <cell r="I12217" t="str">
            <v>0034125 - MELCHER &amp; PRESCOTT AGENCY INC</v>
          </cell>
        </row>
        <row r="12218">
          <cell r="A12218" t="str">
            <v>C65353JM</v>
          </cell>
          <cell r="B12218">
            <v>42185</v>
          </cell>
          <cell r="C12218" t="str">
            <v>C65353</v>
          </cell>
          <cell r="D12218" t="str">
            <v>Life Long Care of New London PLLC</v>
          </cell>
          <cell r="E12218" t="str">
            <v>NH</v>
          </cell>
          <cell r="F12218" t="str">
            <v>P1</v>
          </cell>
          <cell r="G12218" t="str">
            <v>SMALL</v>
          </cell>
          <cell r="H12218" t="str">
            <v>JM</v>
          </cell>
          <cell r="I12218" t="str">
            <v>0034163 - NIBRI BENEFIT SERVICES INC</v>
          </cell>
        </row>
        <row r="12219">
          <cell r="A12219" t="str">
            <v>C65354JM</v>
          </cell>
          <cell r="B12219">
            <v>42185</v>
          </cell>
          <cell r="C12219" t="str">
            <v>C65354</v>
          </cell>
          <cell r="D12219" t="str">
            <v>New England Equine Medical and Surgical Center PLLC</v>
          </cell>
          <cell r="E12219" t="str">
            <v>NH</v>
          </cell>
          <cell r="F12219" t="str">
            <v>P1</v>
          </cell>
          <cell r="G12219" t="str">
            <v>SMALL</v>
          </cell>
          <cell r="H12219" t="str">
            <v>JM</v>
          </cell>
          <cell r="I12219" t="str">
            <v>0034168 - SBIA STRATEGIC BENEFIT &amp;</v>
          </cell>
        </row>
        <row r="12220">
          <cell r="A12220" t="str">
            <v>C65355IH</v>
          </cell>
          <cell r="B12220">
            <v>42185</v>
          </cell>
          <cell r="C12220" t="str">
            <v>C65355</v>
          </cell>
          <cell r="D12220" t="str">
            <v>BRICAN Inc</v>
          </cell>
          <cell r="E12220" t="str">
            <v>MA</v>
          </cell>
          <cell r="F12220" t="str">
            <v>P1</v>
          </cell>
          <cell r="G12220" t="str">
            <v>SMALL</v>
          </cell>
          <cell r="H12220" t="str">
            <v>IH</v>
          </cell>
          <cell r="I12220" t="str">
            <v>0034046 - WAUGH, MATT</v>
          </cell>
        </row>
        <row r="12221">
          <cell r="A12221" t="str">
            <v>C65356IH</v>
          </cell>
          <cell r="B12221">
            <v>42185</v>
          </cell>
          <cell r="C12221" t="str">
            <v>C65356</v>
          </cell>
          <cell r="D12221" t="str">
            <v>Paragon MFG Inc</v>
          </cell>
          <cell r="E12221" t="str">
            <v>MA</v>
          </cell>
          <cell r="F12221" t="str">
            <v>P1</v>
          </cell>
          <cell r="G12221" t="str">
            <v>SMALL</v>
          </cell>
          <cell r="H12221" t="str">
            <v>IH</v>
          </cell>
          <cell r="I12221" t="str">
            <v>0034039 - SMALL BUSINESS INSURANCE AGENCY INC</v>
          </cell>
        </row>
        <row r="12222">
          <cell r="A12222" t="str">
            <v>C65357IH</v>
          </cell>
          <cell r="B12222">
            <v>42185</v>
          </cell>
          <cell r="C12222" t="str">
            <v>C65357</v>
          </cell>
          <cell r="D12222" t="str">
            <v>B&amp;D Construction Co Inc</v>
          </cell>
          <cell r="E12222" t="str">
            <v>MA</v>
          </cell>
          <cell r="F12222" t="str">
            <v>P1</v>
          </cell>
          <cell r="G12222" t="str">
            <v>SMALL</v>
          </cell>
          <cell r="H12222" t="str">
            <v>IH</v>
          </cell>
          <cell r="I12222" t="str">
            <v>0034141 - FBINSURE LLC</v>
          </cell>
        </row>
        <row r="12223">
          <cell r="A12223" t="str">
            <v>C65358IH</v>
          </cell>
          <cell r="B12223">
            <v>42185</v>
          </cell>
          <cell r="C12223" t="str">
            <v>C65358</v>
          </cell>
          <cell r="D12223" t="str">
            <v>ShopAdvisor Inc</v>
          </cell>
          <cell r="E12223" t="str">
            <v>MA</v>
          </cell>
          <cell r="F12223" t="str">
            <v>P1</v>
          </cell>
          <cell r="G12223" t="str">
            <v>SMALL</v>
          </cell>
          <cell r="H12223" t="str">
            <v>IH</v>
          </cell>
          <cell r="I12223" t="str">
            <v>0034120 - BP BENEFITS LLC</v>
          </cell>
        </row>
        <row r="12224">
          <cell r="A12224" t="str">
            <v>C65360IH</v>
          </cell>
          <cell r="B12224">
            <v>42185</v>
          </cell>
          <cell r="C12224" t="str">
            <v>C65360</v>
          </cell>
          <cell r="D12224" t="str">
            <v>Holly Tree Resort</v>
          </cell>
          <cell r="E12224" t="str">
            <v>MA</v>
          </cell>
          <cell r="F12224" t="str">
            <v>P1</v>
          </cell>
          <cell r="G12224" t="str">
            <v>SMALL</v>
          </cell>
          <cell r="H12224" t="str">
            <v>IH</v>
          </cell>
          <cell r="I12224" t="str">
            <v>0034095 - HARPER, ANNA</v>
          </cell>
        </row>
        <row r="12225">
          <cell r="A12225" t="str">
            <v>C65363IH</v>
          </cell>
          <cell r="B12225">
            <v>42185</v>
          </cell>
          <cell r="C12225" t="str">
            <v>C65363</v>
          </cell>
          <cell r="D12225" t="str">
            <v>North Country Mulch Inc</v>
          </cell>
          <cell r="E12225" t="str">
            <v>MA</v>
          </cell>
          <cell r="F12225" t="str">
            <v>P1</v>
          </cell>
          <cell r="G12225" t="str">
            <v>SMALL</v>
          </cell>
          <cell r="H12225" t="str">
            <v>IH</v>
          </cell>
          <cell r="I12225" t="str">
            <v>0034038 - KAPLAN, ELLEN A</v>
          </cell>
        </row>
        <row r="12226">
          <cell r="A12226" t="str">
            <v>C65364IH</v>
          </cell>
          <cell r="B12226">
            <v>42185</v>
          </cell>
          <cell r="C12226" t="str">
            <v>C65364</v>
          </cell>
          <cell r="D12226" t="str">
            <v>NESCA PC</v>
          </cell>
          <cell r="E12226" t="str">
            <v>MA</v>
          </cell>
          <cell r="F12226" t="str">
            <v>P1</v>
          </cell>
          <cell r="G12226" t="str">
            <v>SMALL</v>
          </cell>
          <cell r="H12226" t="str">
            <v>IH</v>
          </cell>
          <cell r="I12226" t="str">
            <v>0034033 - KEITH MEADOWS &amp; DUNN INS AGENCY LLC</v>
          </cell>
        </row>
        <row r="12227">
          <cell r="A12227" t="str">
            <v>C65365JM</v>
          </cell>
          <cell r="B12227">
            <v>42185</v>
          </cell>
          <cell r="C12227" t="str">
            <v>C65365</v>
          </cell>
          <cell r="D12227" t="str">
            <v>KC Recycling LLC</v>
          </cell>
          <cell r="E12227" t="str">
            <v>NH</v>
          </cell>
          <cell r="F12227" t="str">
            <v>P1</v>
          </cell>
          <cell r="G12227" t="str">
            <v>SMALL</v>
          </cell>
          <cell r="H12227" t="str">
            <v>JM</v>
          </cell>
          <cell r="I12227" t="str">
            <v>0034137 - PATTY STEWART &amp; ASSOCIATES INS AGENCY INC</v>
          </cell>
        </row>
        <row r="12228">
          <cell r="A12228" t="str">
            <v>C65366JM</v>
          </cell>
          <cell r="B12228">
            <v>42185</v>
          </cell>
          <cell r="C12228" t="str">
            <v>C65366</v>
          </cell>
          <cell r="D12228" t="str">
            <v>MIG Express</v>
          </cell>
          <cell r="E12228" t="str">
            <v>NH</v>
          </cell>
          <cell r="F12228" t="str">
            <v>P1</v>
          </cell>
          <cell r="G12228" t="str">
            <v>SMALL</v>
          </cell>
          <cell r="H12228" t="str">
            <v>JM</v>
          </cell>
          <cell r="I12228" t="str">
            <v>0034174 - PLENTZAS, BETH A</v>
          </cell>
        </row>
        <row r="12229">
          <cell r="A12229" t="str">
            <v>C65367IH</v>
          </cell>
          <cell r="B12229">
            <v>42185</v>
          </cell>
          <cell r="C12229" t="str">
            <v>C65367</v>
          </cell>
          <cell r="D12229" t="str">
            <v>Lynda J Wright MD LLC</v>
          </cell>
          <cell r="E12229" t="str">
            <v>ME</v>
          </cell>
          <cell r="F12229" t="str">
            <v>P1</v>
          </cell>
          <cell r="G12229" t="str">
            <v>SMALL</v>
          </cell>
          <cell r="H12229" t="str">
            <v>IH</v>
          </cell>
          <cell r="I12229" t="str">
            <v>0034102 - E A SCRIBNER INSURANCE AGENCY INC</v>
          </cell>
        </row>
        <row r="12230">
          <cell r="A12230" t="str">
            <v>C65368JM</v>
          </cell>
          <cell r="B12230">
            <v>42185</v>
          </cell>
          <cell r="C12230" t="str">
            <v>C65368</v>
          </cell>
          <cell r="D12230" t="str">
            <v>Avery Sweeping LLC</v>
          </cell>
          <cell r="E12230" t="str">
            <v>NH</v>
          </cell>
          <cell r="F12230" t="str">
            <v>P1</v>
          </cell>
          <cell r="G12230" t="str">
            <v>SMALL</v>
          </cell>
          <cell r="H12230" t="str">
            <v>JM</v>
          </cell>
          <cell r="I12230" t="str">
            <v>0034127 - MELCHER &amp; PRESCOTT AGENCY INC</v>
          </cell>
        </row>
        <row r="12231">
          <cell r="A12231" t="str">
            <v>C65369IH</v>
          </cell>
          <cell r="B12231">
            <v>42185</v>
          </cell>
          <cell r="C12231" t="str">
            <v>C65369</v>
          </cell>
          <cell r="D12231" t="str">
            <v>Charles F Murphy Inc</v>
          </cell>
          <cell r="E12231" t="str">
            <v>MA</v>
          </cell>
          <cell r="F12231" t="str">
            <v>P1</v>
          </cell>
          <cell r="G12231" t="str">
            <v>SMALL</v>
          </cell>
          <cell r="H12231" t="str">
            <v>IH</v>
          </cell>
          <cell r="I12231" t="str">
            <v>0034025 - MURPHY, CHARLES F</v>
          </cell>
        </row>
        <row r="12232">
          <cell r="A12232" t="str">
            <v>C65370IH</v>
          </cell>
          <cell r="B12232">
            <v>42185</v>
          </cell>
          <cell r="C12232" t="str">
            <v>C65370</v>
          </cell>
          <cell r="D12232" t="str">
            <v>Downer &amp; Company LLC</v>
          </cell>
          <cell r="E12232" t="str">
            <v>MA</v>
          </cell>
          <cell r="F12232" t="str">
            <v>P1</v>
          </cell>
          <cell r="G12232" t="str">
            <v>SMALL</v>
          </cell>
          <cell r="H12232" t="str">
            <v>IH</v>
          </cell>
          <cell r="I12232" t="str">
            <v>0034031 - WEST RIDGE INSURANCE AGENCY INC</v>
          </cell>
        </row>
        <row r="12233">
          <cell r="A12233" t="str">
            <v>C65371IA</v>
          </cell>
          <cell r="B12233">
            <v>42185</v>
          </cell>
          <cell r="C12233" t="str">
            <v>C65371</v>
          </cell>
          <cell r="D12233" t="str">
            <v>JR Kakley &amp; Sons Inc</v>
          </cell>
          <cell r="E12233" t="str">
            <v>MA</v>
          </cell>
          <cell r="F12233" t="str">
            <v>P1</v>
          </cell>
          <cell r="G12233" t="str">
            <v>SMALL</v>
          </cell>
          <cell r="H12233" t="str">
            <v>IA</v>
          </cell>
          <cell r="I12233" t="str">
            <v>0034195 - HUB INTERNATIONAL NEW ENGLAND LLC</v>
          </cell>
        </row>
        <row r="12234">
          <cell r="A12234" t="str">
            <v>C65371IH</v>
          </cell>
          <cell r="B12234">
            <v>42185</v>
          </cell>
          <cell r="C12234" t="str">
            <v>C65371</v>
          </cell>
          <cell r="D12234" t="str">
            <v>JR Kakley &amp; Sons Inc</v>
          </cell>
          <cell r="E12234" t="str">
            <v>MA</v>
          </cell>
          <cell r="F12234" t="str">
            <v>P1</v>
          </cell>
          <cell r="G12234" t="str">
            <v>SMALL</v>
          </cell>
          <cell r="H12234" t="str">
            <v>IH</v>
          </cell>
          <cell r="I12234" t="str">
            <v>0034195 - HUB INTERNATIONAL NEW ENGLAND LLC</v>
          </cell>
        </row>
        <row r="12235">
          <cell r="A12235" t="str">
            <v>C65373JH</v>
          </cell>
          <cell r="B12235">
            <v>42185</v>
          </cell>
          <cell r="C12235" t="str">
            <v>C65373</v>
          </cell>
          <cell r="D12235" t="str">
            <v>Mulligan Lamy Inc Ent</v>
          </cell>
          <cell r="E12235" t="str">
            <v>ME</v>
          </cell>
          <cell r="F12235" t="str">
            <v>P1</v>
          </cell>
          <cell r="G12235" t="str">
            <v>SMALL</v>
          </cell>
          <cell r="H12235" t="str">
            <v>JH</v>
          </cell>
          <cell r="I12235" t="str">
            <v>0034020 - KYES AGENCY</v>
          </cell>
        </row>
        <row r="12236">
          <cell r="A12236" t="str">
            <v>C65374IH</v>
          </cell>
          <cell r="B12236">
            <v>42185</v>
          </cell>
          <cell r="C12236" t="str">
            <v>C65374</v>
          </cell>
          <cell r="D12236" t="str">
            <v>Pavilion Floors Inc</v>
          </cell>
          <cell r="E12236" t="str">
            <v>MA</v>
          </cell>
          <cell r="F12236" t="str">
            <v>P1</v>
          </cell>
          <cell r="G12236" t="str">
            <v>SMALL</v>
          </cell>
          <cell r="H12236" t="str">
            <v>IH</v>
          </cell>
          <cell r="I12236" t="str">
            <v>0034030 - NORTHWESTERN BENEFIT ASSOC INSURANCE AGCY INC</v>
          </cell>
        </row>
        <row r="12237">
          <cell r="A12237" t="str">
            <v>C65376IH</v>
          </cell>
          <cell r="B12237">
            <v>42185</v>
          </cell>
          <cell r="C12237" t="str">
            <v>C65376</v>
          </cell>
          <cell r="D12237" t="str">
            <v>Coastal Metal Fab Inc</v>
          </cell>
          <cell r="E12237" t="str">
            <v>ME</v>
          </cell>
          <cell r="F12237" t="str">
            <v>P1</v>
          </cell>
          <cell r="G12237" t="str">
            <v>SMALL</v>
          </cell>
          <cell r="H12237" t="str">
            <v>IH</v>
          </cell>
          <cell r="I12237" t="str">
            <v>0034123 - CLARK INSURANCE</v>
          </cell>
        </row>
        <row r="12238">
          <cell r="A12238" t="str">
            <v>C65377IH</v>
          </cell>
          <cell r="B12238">
            <v>42185</v>
          </cell>
          <cell r="C12238" t="str">
            <v>C65377</v>
          </cell>
          <cell r="D12238" t="str">
            <v>Percy's Electric Inc</v>
          </cell>
          <cell r="E12238" t="str">
            <v>ME</v>
          </cell>
          <cell r="F12238" t="str">
            <v>P1</v>
          </cell>
          <cell r="G12238" t="str">
            <v>SMALL</v>
          </cell>
          <cell r="H12238" t="str">
            <v>IH</v>
          </cell>
          <cell r="I12238" t="str">
            <v>0034130 - HIRST ASSOCIATES</v>
          </cell>
        </row>
        <row r="12239">
          <cell r="A12239" t="str">
            <v>C65380JM</v>
          </cell>
          <cell r="B12239">
            <v>42185</v>
          </cell>
          <cell r="C12239" t="str">
            <v>C65380</v>
          </cell>
          <cell r="D12239" t="str">
            <v>Bonding Sources LLC</v>
          </cell>
          <cell r="E12239" t="str">
            <v>NH</v>
          </cell>
          <cell r="F12239" t="str">
            <v>P1</v>
          </cell>
          <cell r="G12239" t="str">
            <v>SMALL</v>
          </cell>
          <cell r="H12239" t="str">
            <v>JM</v>
          </cell>
          <cell r="I12239" t="str">
            <v>0034175 - NEW ENGLAND MEDICAL INS AGENCY LLC</v>
          </cell>
        </row>
        <row r="12240">
          <cell r="A12240" t="str">
            <v>C65381JA</v>
          </cell>
          <cell r="B12240">
            <v>42185</v>
          </cell>
          <cell r="C12240" t="str">
            <v>C65381</v>
          </cell>
          <cell r="D12240" t="str">
            <v>McNeill Heating &amp; Air Conditioning Co Inc</v>
          </cell>
          <cell r="E12240" t="str">
            <v>MA</v>
          </cell>
          <cell r="F12240" t="str">
            <v>P1</v>
          </cell>
          <cell r="G12240" t="str">
            <v>SMALL</v>
          </cell>
          <cell r="H12240" t="str">
            <v>JA</v>
          </cell>
          <cell r="I12240" t="str">
            <v>0034144 - BERKSHIRE INSURANCE GROUP INC</v>
          </cell>
        </row>
        <row r="12241">
          <cell r="A12241" t="str">
            <v>C65382JM</v>
          </cell>
          <cell r="B12241">
            <v>42185</v>
          </cell>
          <cell r="C12241" t="str">
            <v>C65382</v>
          </cell>
          <cell r="D12241" t="str">
            <v>Presidential Mortgage of NE Inc</v>
          </cell>
          <cell r="E12241" t="str">
            <v>NH</v>
          </cell>
          <cell r="F12241" t="str">
            <v>P1</v>
          </cell>
          <cell r="G12241" t="str">
            <v>SMALL</v>
          </cell>
          <cell r="H12241" t="str">
            <v>JM</v>
          </cell>
          <cell r="I12241" t="str">
            <v>0034105 - ROBERT L BROWN INSURANCE INC</v>
          </cell>
        </row>
        <row r="12242">
          <cell r="A12242" t="str">
            <v>C65383JM</v>
          </cell>
          <cell r="B12242">
            <v>42185</v>
          </cell>
          <cell r="C12242" t="str">
            <v>C65383</v>
          </cell>
          <cell r="D12242" t="str">
            <v>Botnay Bay Technology Inc</v>
          </cell>
          <cell r="E12242" t="str">
            <v>NH</v>
          </cell>
          <cell r="F12242" t="str">
            <v>P1</v>
          </cell>
          <cell r="G12242" t="str">
            <v>SMALL</v>
          </cell>
          <cell r="H12242" t="str">
            <v>JM</v>
          </cell>
          <cell r="I12242" t="str">
            <v>0034084 - AFFORDABLE HEALTH SOLUTIONS</v>
          </cell>
        </row>
        <row r="12243">
          <cell r="A12243" t="str">
            <v>C65384IA</v>
          </cell>
          <cell r="B12243">
            <v>42185</v>
          </cell>
          <cell r="C12243" t="str">
            <v>C65384</v>
          </cell>
          <cell r="D12243" t="str">
            <v>MCL Mechanical Services Inc</v>
          </cell>
          <cell r="E12243" t="str">
            <v>MA</v>
          </cell>
          <cell r="F12243" t="str">
            <v>P1</v>
          </cell>
          <cell r="G12243" t="str">
            <v>SMALL</v>
          </cell>
          <cell r="H12243" t="str">
            <v>IA</v>
          </cell>
          <cell r="I12243" t="str">
            <v>0034183 - HUB INTERNATIONAL NEW ENGLAND LLC</v>
          </cell>
        </row>
        <row r="12244">
          <cell r="A12244" t="str">
            <v>C65384IH</v>
          </cell>
          <cell r="B12244">
            <v>42185</v>
          </cell>
          <cell r="C12244" t="str">
            <v>C65384</v>
          </cell>
          <cell r="D12244" t="str">
            <v>MCL Mechanical Services Inc</v>
          </cell>
          <cell r="E12244" t="str">
            <v>MA</v>
          </cell>
          <cell r="F12244" t="str">
            <v>P1</v>
          </cell>
          <cell r="G12244" t="str">
            <v>SMALL</v>
          </cell>
          <cell r="H12244" t="str">
            <v>IH</v>
          </cell>
          <cell r="I12244" t="str">
            <v>0034183 - HUB INTERNATIONAL NEW ENGLAND LLC</v>
          </cell>
        </row>
        <row r="12245">
          <cell r="A12245" t="str">
            <v>C65385JA</v>
          </cell>
          <cell r="B12245">
            <v>42185</v>
          </cell>
          <cell r="C12245" t="str">
            <v>C65385</v>
          </cell>
          <cell r="D12245" t="str">
            <v>Berkshire Housing Development</v>
          </cell>
          <cell r="E12245" t="str">
            <v>MA</v>
          </cell>
          <cell r="F12245" t="str">
            <v>P1</v>
          </cell>
          <cell r="G12245" t="str">
            <v>SMALL</v>
          </cell>
          <cell r="H12245" t="str">
            <v>JA</v>
          </cell>
          <cell r="I12245" t="str">
            <v>0034074 - COLT INSURANCE AGENCY</v>
          </cell>
        </row>
        <row r="12246">
          <cell r="A12246" t="str">
            <v>C65390IH</v>
          </cell>
          <cell r="B12246">
            <v>42185</v>
          </cell>
          <cell r="C12246" t="str">
            <v>C65390</v>
          </cell>
          <cell r="D12246" t="str">
            <v>Gardner Construction &amp; Industrial Services</v>
          </cell>
          <cell r="E12246" t="str">
            <v>MA</v>
          </cell>
          <cell r="F12246" t="str">
            <v>P1</v>
          </cell>
          <cell r="G12246" t="str">
            <v>SMALL</v>
          </cell>
          <cell r="H12246" t="str">
            <v>IH</v>
          </cell>
          <cell r="I12246" t="str">
            <v>0034113 - FLEXIBLE BENEFIT SOLUTIONS INS BROKERAGE INC</v>
          </cell>
        </row>
        <row r="12247">
          <cell r="A12247" t="str">
            <v>C65392JM</v>
          </cell>
          <cell r="B12247">
            <v>42185</v>
          </cell>
          <cell r="C12247" t="str">
            <v>C65392</v>
          </cell>
          <cell r="D12247" t="str">
            <v>Complete Medical Lists LLC</v>
          </cell>
          <cell r="E12247" t="str">
            <v>NH</v>
          </cell>
          <cell r="F12247" t="str">
            <v>P1</v>
          </cell>
          <cell r="G12247" t="str">
            <v>SMALL</v>
          </cell>
          <cell r="H12247" t="str">
            <v>JM</v>
          </cell>
          <cell r="I12247" t="str">
            <v>0034091 - CORNERSTONE BENEFIT &amp; RET GROUP INC</v>
          </cell>
        </row>
        <row r="12248">
          <cell r="A12248" t="str">
            <v>C65393IH</v>
          </cell>
          <cell r="B12248">
            <v>42185</v>
          </cell>
          <cell r="C12248" t="str">
            <v>C65393</v>
          </cell>
          <cell r="D12248" t="str">
            <v>Lambrides and Associates</v>
          </cell>
          <cell r="E12248" t="str">
            <v>ME</v>
          </cell>
          <cell r="F12248" t="str">
            <v>P1</v>
          </cell>
          <cell r="G12248" t="str">
            <v>SMALL</v>
          </cell>
          <cell r="H12248" t="str">
            <v>IH</v>
          </cell>
          <cell r="I12248" t="str">
            <v>0034108 - BUSINESS INSURANCE AGENCY</v>
          </cell>
        </row>
        <row r="12249">
          <cell r="A12249" t="str">
            <v>C65394JN</v>
          </cell>
          <cell r="B12249">
            <v>42185</v>
          </cell>
          <cell r="C12249" t="str">
            <v>C65394</v>
          </cell>
          <cell r="D12249" t="str">
            <v>Four Winds Community</v>
          </cell>
          <cell r="E12249" t="str">
            <v>NH</v>
          </cell>
          <cell r="F12249" t="str">
            <v>P1</v>
          </cell>
          <cell r="G12249" t="str">
            <v>SMALL</v>
          </cell>
          <cell r="H12249" t="str">
            <v>JN</v>
          </cell>
          <cell r="I12249" t="str">
            <v>0034086 - DUBLIN HEALTH &amp; BENEFIT GROUP LLC</v>
          </cell>
        </row>
        <row r="12250">
          <cell r="A12250" t="str">
            <v>C65396IH</v>
          </cell>
          <cell r="B12250">
            <v>42185</v>
          </cell>
          <cell r="C12250" t="str">
            <v>C65396</v>
          </cell>
          <cell r="D12250" t="str">
            <v>N2 Biomedical LLC</v>
          </cell>
          <cell r="E12250" t="str">
            <v>MA</v>
          </cell>
          <cell r="F12250" t="str">
            <v>P1</v>
          </cell>
          <cell r="G12250" t="str">
            <v>SMALL</v>
          </cell>
          <cell r="H12250" t="str">
            <v>IH</v>
          </cell>
          <cell r="I12250" t="str">
            <v>0034131 - HUB INTERNATIONAL NEW ENGLAND LLC</v>
          </cell>
        </row>
        <row r="12251">
          <cell r="A12251" t="str">
            <v>C65397IH</v>
          </cell>
          <cell r="B12251">
            <v>42185</v>
          </cell>
          <cell r="C12251" t="str">
            <v>C65397</v>
          </cell>
          <cell r="D12251" t="str">
            <v>Adams &amp; Beasley Inc</v>
          </cell>
          <cell r="E12251" t="str">
            <v>MA</v>
          </cell>
          <cell r="F12251" t="str">
            <v>P1</v>
          </cell>
          <cell r="G12251" t="str">
            <v>SMALL</v>
          </cell>
          <cell r="H12251" t="str">
            <v>IH</v>
          </cell>
          <cell r="I12251" t="str">
            <v>0034044 - JENSEN, IBEN</v>
          </cell>
        </row>
        <row r="12252">
          <cell r="A12252" t="str">
            <v>C65400IH</v>
          </cell>
          <cell r="B12252">
            <v>42185</v>
          </cell>
          <cell r="C12252" t="str">
            <v>C65400</v>
          </cell>
          <cell r="D12252" t="str">
            <v>Greater Springfield Credit Union</v>
          </cell>
          <cell r="E12252" t="str">
            <v>MA</v>
          </cell>
          <cell r="F12252" t="str">
            <v>P1</v>
          </cell>
          <cell r="G12252" t="str">
            <v>SMALL</v>
          </cell>
          <cell r="H12252" t="str">
            <v>IH</v>
          </cell>
          <cell r="I12252" t="str">
            <v>0034034 - PARTNERS BENEFIT GROUP INC</v>
          </cell>
        </row>
        <row r="12253">
          <cell r="A12253" t="str">
            <v>C65401JH</v>
          </cell>
          <cell r="B12253">
            <v>42185</v>
          </cell>
          <cell r="C12253" t="str">
            <v>C65401</v>
          </cell>
          <cell r="D12253" t="str">
            <v>The Pizza Man - Who Would Have Guessed LLC</v>
          </cell>
          <cell r="E12253" t="str">
            <v>NH</v>
          </cell>
          <cell r="F12253" t="str">
            <v>P1</v>
          </cell>
          <cell r="G12253" t="str">
            <v>SMALL</v>
          </cell>
          <cell r="H12253" t="str">
            <v>JH</v>
          </cell>
          <cell r="I12253" t="str">
            <v>0034121 - NEW ENGLAND EMPLOYEE BENEFITS COUNCIL</v>
          </cell>
        </row>
        <row r="12254">
          <cell r="A12254" t="str">
            <v>C65404IA</v>
          </cell>
          <cell r="B12254">
            <v>42185</v>
          </cell>
          <cell r="C12254" t="str">
            <v>C65404</v>
          </cell>
          <cell r="D12254" t="str">
            <v>Conworx Data Solutions America Inc</v>
          </cell>
          <cell r="E12254" t="str">
            <v>MA</v>
          </cell>
          <cell r="F12254" t="str">
            <v>P1</v>
          </cell>
          <cell r="G12254" t="str">
            <v>SMALL</v>
          </cell>
          <cell r="H12254" t="str">
            <v>IA</v>
          </cell>
          <cell r="I12254" t="str">
            <v>0034053 - PAYCHEX AGENCY INC</v>
          </cell>
        </row>
        <row r="12255">
          <cell r="A12255" t="str">
            <v>C65404IH</v>
          </cell>
          <cell r="B12255">
            <v>42185</v>
          </cell>
          <cell r="C12255" t="str">
            <v>C65404</v>
          </cell>
          <cell r="D12255" t="str">
            <v>Conworx Data Solutions America Inc</v>
          </cell>
          <cell r="E12255" t="str">
            <v>MA</v>
          </cell>
          <cell r="F12255" t="str">
            <v>P1</v>
          </cell>
          <cell r="G12255" t="str">
            <v>SMALL</v>
          </cell>
          <cell r="H12255" t="str">
            <v>IH</v>
          </cell>
          <cell r="I12255" t="str">
            <v>0034053 - PAYCHEX AGENCY INC</v>
          </cell>
        </row>
        <row r="12256">
          <cell r="A12256" t="str">
            <v>C65405JM</v>
          </cell>
          <cell r="B12256">
            <v>42185</v>
          </cell>
          <cell r="C12256" t="str">
            <v>C65405</v>
          </cell>
          <cell r="D12256" t="str">
            <v>Autism Bridges Inc</v>
          </cell>
          <cell r="E12256" t="str">
            <v>NH</v>
          </cell>
          <cell r="F12256" t="str">
            <v>P1</v>
          </cell>
          <cell r="G12256" t="str">
            <v>SMALL</v>
          </cell>
          <cell r="H12256" t="str">
            <v>JM</v>
          </cell>
          <cell r="I12256" t="str">
            <v>0034103 - GRANITE GROUP BENEFITS LLC</v>
          </cell>
        </row>
        <row r="12257">
          <cell r="A12257" t="str">
            <v>C65405JN</v>
          </cell>
          <cell r="B12257">
            <v>42185</v>
          </cell>
          <cell r="C12257" t="str">
            <v>C65405</v>
          </cell>
          <cell r="D12257" t="str">
            <v>Autism Bridges Inc</v>
          </cell>
          <cell r="E12257" t="str">
            <v>NH</v>
          </cell>
          <cell r="F12257" t="str">
            <v>P1</v>
          </cell>
          <cell r="G12257" t="str">
            <v>SMALL</v>
          </cell>
          <cell r="H12257" t="str">
            <v>JN</v>
          </cell>
          <cell r="I12257" t="str">
            <v>0034103 - GRANITE GROUP BENEFITS LLC</v>
          </cell>
        </row>
        <row r="12258">
          <cell r="A12258" t="str">
            <v>C65409JR</v>
          </cell>
          <cell r="B12258">
            <v>42185</v>
          </cell>
          <cell r="C12258" t="str">
            <v>C65409</v>
          </cell>
          <cell r="D12258" t="str">
            <v>Noreast Veterinary Associates</v>
          </cell>
          <cell r="E12258" t="str">
            <v>NH</v>
          </cell>
          <cell r="F12258" t="str">
            <v>P1</v>
          </cell>
          <cell r="G12258" t="str">
            <v>SMALL</v>
          </cell>
          <cell r="H12258" t="str">
            <v>JR</v>
          </cell>
          <cell r="I12258" t="str">
            <v>0034083 - COMMON GROUND FINANCIAL CORP</v>
          </cell>
        </row>
        <row r="12259">
          <cell r="A12259" t="str">
            <v>C65410JA</v>
          </cell>
          <cell r="B12259">
            <v>42185</v>
          </cell>
          <cell r="C12259" t="str">
            <v>C65410</v>
          </cell>
          <cell r="D12259" t="str">
            <v>Berkshire Theatre Festival Inc</v>
          </cell>
          <cell r="E12259" t="str">
            <v>MA</v>
          </cell>
          <cell r="F12259" t="str">
            <v>P1</v>
          </cell>
          <cell r="G12259" t="str">
            <v>SMALL</v>
          </cell>
          <cell r="H12259" t="str">
            <v>JA</v>
          </cell>
          <cell r="I12259" t="str">
            <v>0034062 - ST INSURANCE AGENCY INC</v>
          </cell>
        </row>
        <row r="12260">
          <cell r="A12260" t="str">
            <v>C65411JM</v>
          </cell>
          <cell r="B12260">
            <v>42185</v>
          </cell>
          <cell r="C12260" t="str">
            <v>C65411</v>
          </cell>
          <cell r="D12260" t="str">
            <v>Performance Equipment Rental LLC</v>
          </cell>
          <cell r="E12260" t="str">
            <v>NH</v>
          </cell>
          <cell r="F12260" t="str">
            <v>P1</v>
          </cell>
          <cell r="G12260" t="str">
            <v>SMALL</v>
          </cell>
          <cell r="H12260" t="str">
            <v>JM</v>
          </cell>
          <cell r="I12260" t="str">
            <v>0034139 - CGI EMPLOYEE BENEFITS GROUP</v>
          </cell>
        </row>
        <row r="12261">
          <cell r="A12261" t="str">
            <v>C65413IH</v>
          </cell>
          <cell r="B12261">
            <v>42185</v>
          </cell>
          <cell r="C12261" t="str">
            <v>C65413</v>
          </cell>
          <cell r="D12261" t="str">
            <v>RB &amp; V Enterprises Inc</v>
          </cell>
          <cell r="E12261" t="str">
            <v>ME</v>
          </cell>
          <cell r="F12261" t="str">
            <v>P1</v>
          </cell>
          <cell r="G12261" t="str">
            <v>SMALL</v>
          </cell>
          <cell r="H12261" t="str">
            <v>IH</v>
          </cell>
          <cell r="I12261" t="str">
            <v>0034115 - BGA INSURANCE AGENCY INC</v>
          </cell>
        </row>
        <row r="12262">
          <cell r="A12262" t="str">
            <v>C65414IH</v>
          </cell>
          <cell r="B12262">
            <v>42185</v>
          </cell>
          <cell r="C12262" t="str">
            <v>C65414</v>
          </cell>
          <cell r="D12262" t="str">
            <v>Bartlett PC</v>
          </cell>
          <cell r="E12262" t="str">
            <v>MA</v>
          </cell>
          <cell r="F12262" t="str">
            <v>P1</v>
          </cell>
          <cell r="G12262" t="str">
            <v>SMALL</v>
          </cell>
          <cell r="H12262" t="str">
            <v>IH</v>
          </cell>
          <cell r="I12262" t="str">
            <v>0034142 - BOSTON COMMONWEALTH ADVANTAGE LLC</v>
          </cell>
        </row>
        <row r="12263">
          <cell r="A12263" t="str">
            <v>C65415IH</v>
          </cell>
          <cell r="B12263">
            <v>42185</v>
          </cell>
          <cell r="C12263" t="str">
            <v>C65415</v>
          </cell>
          <cell r="D12263" t="str">
            <v>Ledgewater Pools Inc</v>
          </cell>
          <cell r="E12263" t="str">
            <v>ME</v>
          </cell>
          <cell r="F12263" t="str">
            <v>P1</v>
          </cell>
          <cell r="G12263" t="str">
            <v>SMALL</v>
          </cell>
          <cell r="H12263" t="str">
            <v>IH</v>
          </cell>
          <cell r="I12263" t="str">
            <v>0034132 - GAGNE, ROGER N</v>
          </cell>
        </row>
        <row r="12264">
          <cell r="A12264" t="str">
            <v>C65417JM</v>
          </cell>
          <cell r="B12264">
            <v>42185</v>
          </cell>
          <cell r="C12264" t="str">
            <v>C65417</v>
          </cell>
          <cell r="D12264" t="str">
            <v>Geneva Atlantic Capital Corp</v>
          </cell>
          <cell r="E12264" t="str">
            <v>NH</v>
          </cell>
          <cell r="F12264" t="str">
            <v>P1</v>
          </cell>
          <cell r="G12264" t="str">
            <v>SMALL</v>
          </cell>
          <cell r="H12264" t="str">
            <v>JM</v>
          </cell>
          <cell r="I12264" t="str">
            <v>0034135 - CONSOLES, NICHOLAS S</v>
          </cell>
        </row>
        <row r="12265">
          <cell r="A12265" t="str">
            <v>C65421JM</v>
          </cell>
          <cell r="B12265">
            <v>42185</v>
          </cell>
          <cell r="C12265" t="str">
            <v>C65421</v>
          </cell>
          <cell r="D12265" t="str">
            <v>Lakes Region Conservation Trust</v>
          </cell>
          <cell r="E12265" t="str">
            <v>NH</v>
          </cell>
          <cell r="F12265" t="str">
            <v>P1</v>
          </cell>
          <cell r="G12265" t="str">
            <v>SMALL</v>
          </cell>
          <cell r="H12265" t="str">
            <v>JM</v>
          </cell>
          <cell r="I12265" t="str">
            <v>0034099 - LIFETIME BENEFITS GROUP INC</v>
          </cell>
        </row>
        <row r="12266">
          <cell r="A12266" t="str">
            <v>C65422IH</v>
          </cell>
          <cell r="B12266">
            <v>42185</v>
          </cell>
          <cell r="C12266" t="str">
            <v>C65422</v>
          </cell>
          <cell r="D12266" t="str">
            <v>Digital Voice Systems Inc</v>
          </cell>
          <cell r="E12266" t="str">
            <v>MA</v>
          </cell>
          <cell r="F12266" t="str">
            <v>P1</v>
          </cell>
          <cell r="G12266" t="str">
            <v>SMALL</v>
          </cell>
          <cell r="H12266" t="str">
            <v>IH</v>
          </cell>
          <cell r="I12266" t="str">
            <v>0034078 - EASTERN BENEFITS GROUP</v>
          </cell>
        </row>
        <row r="12267">
          <cell r="A12267" t="str">
            <v>C65423IH</v>
          </cell>
          <cell r="B12267">
            <v>42185</v>
          </cell>
          <cell r="C12267" t="str">
            <v>C65423</v>
          </cell>
          <cell r="D12267" t="str">
            <v>Westborough Books Inc</v>
          </cell>
          <cell r="E12267" t="str">
            <v>MA</v>
          </cell>
          <cell r="F12267" t="str">
            <v>P1</v>
          </cell>
          <cell r="G12267" t="str">
            <v>SMALL</v>
          </cell>
          <cell r="H12267" t="str">
            <v>IH</v>
          </cell>
          <cell r="I12267" t="str">
            <v>0034087 - EMPLOYEE BENEFIT ADVISORS INC</v>
          </cell>
        </row>
        <row r="12268">
          <cell r="A12268" t="str">
            <v>C65424IH</v>
          </cell>
          <cell r="B12268">
            <v>42185</v>
          </cell>
          <cell r="C12268" t="str">
            <v>C65424</v>
          </cell>
          <cell r="D12268" t="str">
            <v>Mystic Motor Transportation</v>
          </cell>
          <cell r="E12268" t="str">
            <v>MA</v>
          </cell>
          <cell r="F12268" t="str">
            <v>P1</v>
          </cell>
          <cell r="G12268" t="str">
            <v>SMALL</v>
          </cell>
          <cell r="H12268" t="str">
            <v>IH</v>
          </cell>
          <cell r="I12268" t="str">
            <v>0034037 - PATRIOT BENEFIT SOLUTIONS LLC</v>
          </cell>
        </row>
        <row r="12269">
          <cell r="A12269" t="str">
            <v>C65425JR</v>
          </cell>
          <cell r="B12269">
            <v>42185</v>
          </cell>
          <cell r="C12269" t="str">
            <v>C65425</v>
          </cell>
          <cell r="D12269" t="str">
            <v>Select Concrete Floors Inc</v>
          </cell>
          <cell r="E12269" t="str">
            <v>NH</v>
          </cell>
          <cell r="F12269" t="str">
            <v>P1</v>
          </cell>
          <cell r="G12269" t="str">
            <v>SMALL</v>
          </cell>
          <cell r="H12269" t="str">
            <v>JR</v>
          </cell>
          <cell r="I12269" t="str">
            <v>0034147 - BELLOWS NICHOLS AGENCY INC</v>
          </cell>
        </row>
        <row r="12270">
          <cell r="A12270" t="str">
            <v>C65426IA</v>
          </cell>
          <cell r="B12270">
            <v>42185</v>
          </cell>
          <cell r="C12270" t="str">
            <v>C65426</v>
          </cell>
          <cell r="D12270" t="str">
            <v>FD Tool Co Inc</v>
          </cell>
          <cell r="E12270" t="str">
            <v>MA</v>
          </cell>
          <cell r="F12270" t="str">
            <v>P1</v>
          </cell>
          <cell r="G12270" t="str">
            <v>SMALL</v>
          </cell>
          <cell r="H12270" t="str">
            <v>IA</v>
          </cell>
          <cell r="I12270" t="str">
            <v>0034138 - HABERMAN INSURANCE GROUP INC</v>
          </cell>
        </row>
        <row r="12271">
          <cell r="A12271" t="str">
            <v>C65426JA</v>
          </cell>
          <cell r="B12271">
            <v>42185</v>
          </cell>
          <cell r="C12271" t="str">
            <v>C65426</v>
          </cell>
          <cell r="D12271" t="str">
            <v>FD Tool Co Inc</v>
          </cell>
          <cell r="E12271" t="str">
            <v>MA</v>
          </cell>
          <cell r="F12271" t="str">
            <v>P1</v>
          </cell>
          <cell r="G12271" t="str">
            <v>SMALL</v>
          </cell>
          <cell r="H12271" t="str">
            <v>JA</v>
          </cell>
          <cell r="I12271" t="str">
            <v>0034138 - HABERMAN INSURANCE GROUP INC</v>
          </cell>
        </row>
        <row r="12272">
          <cell r="A12272" t="str">
            <v>C65427IV</v>
          </cell>
          <cell r="B12272">
            <v>42185</v>
          </cell>
          <cell r="C12272" t="str">
            <v>C65427</v>
          </cell>
          <cell r="D12272" t="str">
            <v>Winstanley Enterprises LLC</v>
          </cell>
          <cell r="E12272" t="str">
            <v>MA</v>
          </cell>
          <cell r="F12272" t="str">
            <v>P1</v>
          </cell>
          <cell r="G12272" t="str">
            <v>CRC</v>
          </cell>
          <cell r="H12272" t="str">
            <v>IV</v>
          </cell>
          <cell r="I12272" t="str">
            <v>0036110 - BENEMAX, INC.</v>
          </cell>
        </row>
        <row r="12273">
          <cell r="A12273" t="str">
            <v>C65428JM</v>
          </cell>
          <cell r="B12273">
            <v>42185</v>
          </cell>
          <cell r="C12273" t="str">
            <v>C65428</v>
          </cell>
          <cell r="D12273" t="str">
            <v>Granite State Indoor Range &amp; Gun Shop LLC</v>
          </cell>
          <cell r="E12273" t="str">
            <v>NH</v>
          </cell>
          <cell r="F12273" t="str">
            <v>P1</v>
          </cell>
          <cell r="G12273" t="str">
            <v>SMALL</v>
          </cell>
          <cell r="H12273" t="str">
            <v>JM</v>
          </cell>
          <cell r="I12273" t="str">
            <v>0034134 - GRANITE GROUP BENEFITS LLC</v>
          </cell>
        </row>
        <row r="12274">
          <cell r="A12274" t="str">
            <v>C65429JM</v>
          </cell>
          <cell r="B12274">
            <v>42185</v>
          </cell>
          <cell r="C12274" t="str">
            <v>C65429</v>
          </cell>
          <cell r="D12274" t="str">
            <v>Craighead &amp; Martin PLLC</v>
          </cell>
          <cell r="E12274" t="str">
            <v>NH</v>
          </cell>
          <cell r="F12274" t="str">
            <v>P1</v>
          </cell>
          <cell r="G12274" t="str">
            <v>SMALL</v>
          </cell>
          <cell r="H12274" t="str">
            <v>JM</v>
          </cell>
          <cell r="I12274" t="str">
            <v>0034098 - NORTHEAST PLANNING ASSOCIATES</v>
          </cell>
        </row>
        <row r="12275">
          <cell r="A12275" t="str">
            <v>C65432IH</v>
          </cell>
          <cell r="B12275">
            <v>42185</v>
          </cell>
          <cell r="C12275" t="str">
            <v>C65432</v>
          </cell>
          <cell r="D12275" t="str">
            <v>Pondville Medical Associates</v>
          </cell>
          <cell r="E12275" t="str">
            <v>MA</v>
          </cell>
          <cell r="F12275" t="str">
            <v>P1</v>
          </cell>
          <cell r="G12275" t="str">
            <v>SMALL</v>
          </cell>
          <cell r="H12275" t="str">
            <v>IH</v>
          </cell>
          <cell r="I12275" t="str">
            <v>0034361 - UNITED BUSINESSMANS INSURANCE AGENCY</v>
          </cell>
        </row>
        <row r="12276">
          <cell r="A12276" t="str">
            <v>C65439PO</v>
          </cell>
          <cell r="B12276">
            <v>42185</v>
          </cell>
          <cell r="C12276" t="str">
            <v>C65439</v>
          </cell>
          <cell r="D12276" t="str">
            <v>Hallett Whipple</v>
          </cell>
          <cell r="E12276" t="str">
            <v>ME</v>
          </cell>
          <cell r="F12276" t="str">
            <v>P1</v>
          </cell>
          <cell r="G12276" t="str">
            <v>SMALL</v>
          </cell>
          <cell r="H12276" t="str">
            <v>PO</v>
          </cell>
          <cell r="I12276" t="str">
            <v>0034013 - SINTON, JAMES MICHAEL</v>
          </cell>
        </row>
        <row r="12277">
          <cell r="A12277" t="str">
            <v>C65443IH</v>
          </cell>
          <cell r="B12277">
            <v>42185</v>
          </cell>
          <cell r="C12277" t="str">
            <v>C65443</v>
          </cell>
          <cell r="D12277" t="str">
            <v>Maine Street Living Inc</v>
          </cell>
          <cell r="E12277" t="str">
            <v>ME</v>
          </cell>
          <cell r="F12277" t="str">
            <v>P1</v>
          </cell>
          <cell r="G12277" t="str">
            <v>SMALL</v>
          </cell>
          <cell r="H12277" t="str">
            <v>IH</v>
          </cell>
          <cell r="I12277" t="str">
            <v>0034148 - CLARK INSURANCE</v>
          </cell>
        </row>
        <row r="12278">
          <cell r="A12278" t="str">
            <v>C65445JH</v>
          </cell>
          <cell r="B12278">
            <v>42185</v>
          </cell>
          <cell r="C12278" t="str">
            <v>C65445</v>
          </cell>
          <cell r="D12278" t="str">
            <v>Harveys Embroidery &amp; Team Sales</v>
          </cell>
          <cell r="E12278" t="str">
            <v>NH</v>
          </cell>
          <cell r="F12278" t="str">
            <v>P1</v>
          </cell>
          <cell r="G12278" t="str">
            <v>SMALL</v>
          </cell>
          <cell r="H12278" t="str">
            <v>JH</v>
          </cell>
          <cell r="I12278" t="str">
            <v>0034687 - AFFORDABLE HEALTH SOLUTIONS</v>
          </cell>
        </row>
        <row r="12279">
          <cell r="A12279" t="str">
            <v>C65447JM</v>
          </cell>
          <cell r="B12279">
            <v>42185</v>
          </cell>
          <cell r="C12279" t="str">
            <v>C65447</v>
          </cell>
          <cell r="D12279" t="str">
            <v>Nashua Sports Academy</v>
          </cell>
          <cell r="E12279" t="str">
            <v>NH</v>
          </cell>
          <cell r="F12279" t="str">
            <v>P1</v>
          </cell>
          <cell r="G12279" t="str">
            <v>SMALL</v>
          </cell>
          <cell r="H12279" t="str">
            <v>JM</v>
          </cell>
          <cell r="I12279" t="str">
            <v>0034140 - EASTERN BENEFITS GROUP</v>
          </cell>
        </row>
        <row r="12280">
          <cell r="A12280" t="str">
            <v>C65453IH</v>
          </cell>
          <cell r="B12280">
            <v>42185</v>
          </cell>
          <cell r="C12280" t="str">
            <v>C65453</v>
          </cell>
          <cell r="D12280" t="str">
            <v>Burns Cleaning LLC</v>
          </cell>
          <cell r="E12280" t="str">
            <v>ME</v>
          </cell>
          <cell r="F12280" t="str">
            <v>P1</v>
          </cell>
          <cell r="G12280" t="str">
            <v>SMALL</v>
          </cell>
          <cell r="H12280" t="str">
            <v>IH</v>
          </cell>
          <cell r="I12280" t="str">
            <v>0034015 - PAQUIN &amp; CARROLL LLC</v>
          </cell>
        </row>
        <row r="12281">
          <cell r="A12281" t="str">
            <v>C65457JM</v>
          </cell>
          <cell r="B12281">
            <v>42185</v>
          </cell>
          <cell r="C12281" t="str">
            <v>C65457</v>
          </cell>
          <cell r="D12281" t="str">
            <v>John C Machell DMD PLLC</v>
          </cell>
          <cell r="E12281" t="str">
            <v>NH</v>
          </cell>
          <cell r="F12281" t="str">
            <v>P1</v>
          </cell>
          <cell r="G12281" t="str">
            <v>SMALL</v>
          </cell>
          <cell r="H12281" t="str">
            <v>JM</v>
          </cell>
          <cell r="I12281" t="str">
            <v>0034307 - CGI EMPLOYEE BENEFITS GROUP</v>
          </cell>
        </row>
        <row r="12282">
          <cell r="A12282" t="str">
            <v>C65464JW</v>
          </cell>
          <cell r="B12282">
            <v>42185</v>
          </cell>
          <cell r="C12282" t="str">
            <v>C65464</v>
          </cell>
          <cell r="D12282" t="str">
            <v>BUY DIRECT NEW HAMPSHIRE</v>
          </cell>
          <cell r="E12282" t="str">
            <v>NH</v>
          </cell>
          <cell r="F12282" t="str">
            <v>P1</v>
          </cell>
          <cell r="G12282" t="str">
            <v>BUYD</v>
          </cell>
          <cell r="H12282" t="str">
            <v>JW</v>
          </cell>
        </row>
        <row r="12283">
          <cell r="A12283" t="str">
            <v>C65464JZ</v>
          </cell>
          <cell r="B12283">
            <v>42185</v>
          </cell>
          <cell r="C12283" t="str">
            <v>C65464</v>
          </cell>
          <cell r="D12283" t="str">
            <v>BUY DIRECT NEW HAMPSHIRE</v>
          </cell>
          <cell r="E12283" t="str">
            <v>NH</v>
          </cell>
          <cell r="F12283" t="str">
            <v>P1</v>
          </cell>
          <cell r="G12283" t="str">
            <v>BUYD</v>
          </cell>
          <cell r="H12283" t="str">
            <v>JZ</v>
          </cell>
        </row>
        <row r="12284">
          <cell r="A12284" t="str">
            <v>C65468IV</v>
          </cell>
          <cell r="B12284">
            <v>42185</v>
          </cell>
          <cell r="C12284" t="str">
            <v>C65468</v>
          </cell>
          <cell r="D12284" t="str">
            <v>Dockhands LTD</v>
          </cell>
          <cell r="E12284" t="str">
            <v>NH</v>
          </cell>
          <cell r="F12284" t="str">
            <v>P1</v>
          </cell>
          <cell r="G12284" t="str">
            <v>SMALL</v>
          </cell>
          <cell r="H12284" t="str">
            <v>IV</v>
          </cell>
          <cell r="I12284" t="str">
            <v>0034458 - INSURANCE SOLUTIONS CORPORATION</v>
          </cell>
        </row>
        <row r="12285">
          <cell r="A12285" t="str">
            <v>C65472JH</v>
          </cell>
          <cell r="B12285">
            <v>42185</v>
          </cell>
          <cell r="C12285" t="str">
            <v>C65472</v>
          </cell>
          <cell r="D12285" t="str">
            <v>Attean Lake Lodge</v>
          </cell>
          <cell r="E12285" t="str">
            <v>ME</v>
          </cell>
          <cell r="F12285" t="str">
            <v>P1</v>
          </cell>
          <cell r="G12285" t="str">
            <v>SMALL</v>
          </cell>
          <cell r="H12285" t="str">
            <v>JH</v>
          </cell>
          <cell r="I12285" t="str">
            <v>0034203 - KYES AGENCY</v>
          </cell>
        </row>
        <row r="12286">
          <cell r="A12286" t="str">
            <v>C65473IA</v>
          </cell>
          <cell r="B12286">
            <v>42185</v>
          </cell>
          <cell r="C12286" t="str">
            <v>C65473</v>
          </cell>
          <cell r="D12286" t="str">
            <v>MacDonald Sprague Roofing Co Inc</v>
          </cell>
          <cell r="E12286" t="str">
            <v>MA</v>
          </cell>
          <cell r="F12286" t="str">
            <v>P1</v>
          </cell>
          <cell r="G12286" t="str">
            <v>SMALL</v>
          </cell>
          <cell r="H12286" t="str">
            <v>IA</v>
          </cell>
          <cell r="I12286" t="str">
            <v>0034114 - GERALD A GOVATSOS INSURANCE AGCY INC</v>
          </cell>
        </row>
        <row r="12287">
          <cell r="A12287" t="str">
            <v>C65473IH</v>
          </cell>
          <cell r="B12287">
            <v>42185</v>
          </cell>
          <cell r="C12287" t="str">
            <v>C65473</v>
          </cell>
          <cell r="D12287" t="str">
            <v>MacDonald Sprague Roofing Co Inc</v>
          </cell>
          <cell r="E12287" t="str">
            <v>MA</v>
          </cell>
          <cell r="F12287" t="str">
            <v>P1</v>
          </cell>
          <cell r="G12287" t="str">
            <v>SMALL</v>
          </cell>
          <cell r="H12287" t="str">
            <v>IH</v>
          </cell>
          <cell r="I12287" t="str">
            <v>0034114 - GERALD A GOVATSOS INSURANCE AGCY INC</v>
          </cell>
        </row>
        <row r="12288">
          <cell r="A12288" t="str">
            <v>C65476IH</v>
          </cell>
          <cell r="B12288">
            <v>42185</v>
          </cell>
          <cell r="C12288" t="str">
            <v>C65476</v>
          </cell>
          <cell r="D12288" t="str">
            <v>Coastal Medical Transportation Services LLC</v>
          </cell>
          <cell r="E12288" t="str">
            <v>MA</v>
          </cell>
          <cell r="F12288" t="str">
            <v>P1</v>
          </cell>
          <cell r="G12288" t="str">
            <v>SMALL</v>
          </cell>
          <cell r="H12288" t="str">
            <v>IH</v>
          </cell>
          <cell r="I12288" t="str">
            <v>0035760 - NFP CORPORATE SERVICES (NY) LLC</v>
          </cell>
        </row>
        <row r="12289">
          <cell r="A12289" t="str">
            <v>C65479IH</v>
          </cell>
          <cell r="B12289">
            <v>42185</v>
          </cell>
          <cell r="C12289" t="str">
            <v>C65479</v>
          </cell>
          <cell r="D12289" t="str">
            <v>T Dupre Co LLP</v>
          </cell>
          <cell r="E12289" t="str">
            <v>MA</v>
          </cell>
          <cell r="F12289" t="str">
            <v>P1</v>
          </cell>
          <cell r="G12289" t="str">
            <v>SMALL</v>
          </cell>
          <cell r="H12289" t="str">
            <v>IH</v>
          </cell>
          <cell r="I12289" t="str">
            <v>0034061 - PARTNERS BENEFIT GROUP INC</v>
          </cell>
        </row>
        <row r="12290">
          <cell r="A12290" t="str">
            <v>C65480JM</v>
          </cell>
          <cell r="B12290">
            <v>42185</v>
          </cell>
          <cell r="C12290" t="str">
            <v>C65480</v>
          </cell>
          <cell r="D12290" t="str">
            <v>C &amp; S Commercial Food Equipment Service LLC</v>
          </cell>
          <cell r="E12290" t="str">
            <v>NH</v>
          </cell>
          <cell r="F12290" t="str">
            <v>P1</v>
          </cell>
          <cell r="G12290" t="str">
            <v>SMALL</v>
          </cell>
          <cell r="H12290" t="str">
            <v>JM</v>
          </cell>
          <cell r="I12290" t="str">
            <v>0034150 - BUSINESS INSURANCE AGENCY</v>
          </cell>
        </row>
        <row r="12291">
          <cell r="A12291" t="str">
            <v>C65484IH</v>
          </cell>
          <cell r="B12291">
            <v>42185</v>
          </cell>
          <cell r="C12291" t="str">
            <v>C65484</v>
          </cell>
          <cell r="D12291" t="str">
            <v>Yankee Pine Corporation</v>
          </cell>
          <cell r="E12291" t="str">
            <v>MA</v>
          </cell>
          <cell r="F12291" t="str">
            <v>P1</v>
          </cell>
          <cell r="G12291" t="str">
            <v>SMALL</v>
          </cell>
          <cell r="H12291" t="str">
            <v>IH</v>
          </cell>
          <cell r="I12291" t="str">
            <v>0034077 - EASTERN BENEFITS GROUP</v>
          </cell>
        </row>
        <row r="12292">
          <cell r="A12292" t="str">
            <v>C65485JM</v>
          </cell>
          <cell r="B12292">
            <v>42185</v>
          </cell>
          <cell r="C12292" t="str">
            <v>C65485</v>
          </cell>
          <cell r="D12292" t="str">
            <v>Advanced Security Services Inc</v>
          </cell>
          <cell r="E12292" t="str">
            <v>NH</v>
          </cell>
          <cell r="F12292" t="str">
            <v>P1</v>
          </cell>
          <cell r="G12292" t="str">
            <v>SMALL</v>
          </cell>
          <cell r="H12292" t="str">
            <v>JM</v>
          </cell>
          <cell r="I12292" t="str">
            <v>0034427 - INSURANCE SOLUTIONS CORPORATION</v>
          </cell>
        </row>
        <row r="12293">
          <cell r="A12293" t="str">
            <v>C65485JN</v>
          </cell>
          <cell r="B12293">
            <v>42185</v>
          </cell>
          <cell r="C12293" t="str">
            <v>C65485</v>
          </cell>
          <cell r="D12293" t="str">
            <v>Advanced Security Services Inc</v>
          </cell>
          <cell r="E12293" t="str">
            <v>NH</v>
          </cell>
          <cell r="F12293" t="str">
            <v>P1</v>
          </cell>
          <cell r="G12293" t="str">
            <v>SMALL</v>
          </cell>
          <cell r="H12293" t="str">
            <v>JN</v>
          </cell>
          <cell r="I12293" t="str">
            <v>0034427 - INSURANCE SOLUTIONS CORPORATION</v>
          </cell>
        </row>
        <row r="12294">
          <cell r="A12294" t="str">
            <v>C65490IH</v>
          </cell>
          <cell r="B12294">
            <v>42185</v>
          </cell>
          <cell r="C12294" t="str">
            <v>C65490</v>
          </cell>
          <cell r="D12294" t="str">
            <v>Worcester Jewish Community Center Inc</v>
          </cell>
          <cell r="E12294" t="str">
            <v>MA</v>
          </cell>
          <cell r="F12294" t="str">
            <v>P1</v>
          </cell>
          <cell r="G12294" t="str">
            <v>SMALL</v>
          </cell>
          <cell r="H12294" t="str">
            <v>IH</v>
          </cell>
          <cell r="I12294" t="str">
            <v>0034119 - IMA GROUP BENEFITS LLC</v>
          </cell>
        </row>
        <row r="12295">
          <cell r="A12295" t="str">
            <v>C65490JA</v>
          </cell>
          <cell r="B12295">
            <v>42185</v>
          </cell>
          <cell r="C12295" t="str">
            <v>C65490</v>
          </cell>
          <cell r="D12295" t="str">
            <v>Worcester Jewish Community Center Inc</v>
          </cell>
          <cell r="E12295" t="str">
            <v>MA</v>
          </cell>
          <cell r="F12295" t="str">
            <v>P1</v>
          </cell>
          <cell r="G12295" t="str">
            <v>SMALL</v>
          </cell>
          <cell r="H12295" t="str">
            <v>JA</v>
          </cell>
          <cell r="I12295" t="str">
            <v>0034119 - IMA GROUP BENEFITS LLC</v>
          </cell>
        </row>
        <row r="12296">
          <cell r="A12296" t="str">
            <v>C65498IH</v>
          </cell>
          <cell r="B12296">
            <v>42185</v>
          </cell>
          <cell r="C12296" t="str">
            <v>C65498</v>
          </cell>
          <cell r="D12296" t="str">
            <v>Jeffrey A Harrison DMD</v>
          </cell>
          <cell r="E12296" t="str">
            <v>MA</v>
          </cell>
          <cell r="F12296" t="str">
            <v>P1</v>
          </cell>
          <cell r="G12296" t="str">
            <v>SMALL</v>
          </cell>
          <cell r="H12296" t="str">
            <v>IH</v>
          </cell>
          <cell r="I12296" t="str">
            <v>0034076 - EMPLOYEE BENEFIT ADVISORS INC</v>
          </cell>
        </row>
        <row r="12297">
          <cell r="A12297" t="str">
            <v>C65510IA</v>
          </cell>
          <cell r="B12297">
            <v>42185</v>
          </cell>
          <cell r="C12297" t="str">
            <v>C65510</v>
          </cell>
          <cell r="D12297" t="str">
            <v>Independent Contractor Services Inc</v>
          </cell>
          <cell r="E12297" t="str">
            <v>MA</v>
          </cell>
          <cell r="F12297" t="str">
            <v>P1</v>
          </cell>
          <cell r="G12297" t="str">
            <v>SMALL</v>
          </cell>
          <cell r="H12297" t="str">
            <v>IA</v>
          </cell>
          <cell r="I12297" t="str">
            <v>0034043 - UNITED BUSINESSMANS INSURANCE AGENCY</v>
          </cell>
        </row>
        <row r="12298">
          <cell r="A12298" t="str">
            <v>C65510IH</v>
          </cell>
          <cell r="B12298">
            <v>42185</v>
          </cell>
          <cell r="C12298" t="str">
            <v>C65510</v>
          </cell>
          <cell r="D12298" t="str">
            <v>Independent Contractor Services Inc</v>
          </cell>
          <cell r="E12298" t="str">
            <v>MA</v>
          </cell>
          <cell r="F12298" t="str">
            <v>P1</v>
          </cell>
          <cell r="G12298" t="str">
            <v>SMALL</v>
          </cell>
          <cell r="H12298" t="str">
            <v>IH</v>
          </cell>
          <cell r="I12298" t="str">
            <v>0034043 - UNITED BUSINESSMANS INSURANCE AGENCY</v>
          </cell>
        </row>
        <row r="12299">
          <cell r="A12299" t="str">
            <v>C65512IA</v>
          </cell>
          <cell r="B12299">
            <v>42185</v>
          </cell>
          <cell r="C12299" t="str">
            <v>C65512</v>
          </cell>
          <cell r="D12299" t="str">
            <v>Custom Automated Prosthetics LLC</v>
          </cell>
          <cell r="E12299" t="str">
            <v>MA</v>
          </cell>
          <cell r="F12299" t="str">
            <v>P1</v>
          </cell>
          <cell r="G12299" t="str">
            <v>SMALL</v>
          </cell>
          <cell r="H12299" t="str">
            <v>IA</v>
          </cell>
          <cell r="I12299" t="str">
            <v>0034059 - PAYCHEX AGENCY INC</v>
          </cell>
        </row>
        <row r="12300">
          <cell r="A12300" t="str">
            <v>C65512IH</v>
          </cell>
          <cell r="B12300">
            <v>42185</v>
          </cell>
          <cell r="C12300" t="str">
            <v>C65512</v>
          </cell>
          <cell r="D12300" t="str">
            <v>Custom Automated Prosthetics LLC</v>
          </cell>
          <cell r="E12300" t="str">
            <v>MA</v>
          </cell>
          <cell r="F12300" t="str">
            <v>P1</v>
          </cell>
          <cell r="G12300" t="str">
            <v>SMALL</v>
          </cell>
          <cell r="H12300" t="str">
            <v>IH</v>
          </cell>
          <cell r="I12300" t="str">
            <v>0034059 - PAYCHEX AGENCY INC</v>
          </cell>
        </row>
        <row r="12301">
          <cell r="A12301" t="str">
            <v>C65513IH</v>
          </cell>
          <cell r="B12301">
            <v>42185</v>
          </cell>
          <cell r="C12301" t="str">
            <v>C65513</v>
          </cell>
          <cell r="D12301" t="str">
            <v>Majic Air Inc</v>
          </cell>
          <cell r="E12301" t="str">
            <v>MA</v>
          </cell>
          <cell r="F12301" t="str">
            <v>P1</v>
          </cell>
          <cell r="G12301" t="str">
            <v>SMALL</v>
          </cell>
          <cell r="H12301" t="str">
            <v>IH</v>
          </cell>
          <cell r="I12301" t="str">
            <v>0034054 - KAPLAN, ELLEN A</v>
          </cell>
        </row>
        <row r="12302">
          <cell r="A12302" t="str">
            <v>C65514JM</v>
          </cell>
          <cell r="B12302">
            <v>42185</v>
          </cell>
          <cell r="C12302" t="str">
            <v>C65514</v>
          </cell>
          <cell r="D12302" t="str">
            <v>Pelletier Tax Service</v>
          </cell>
          <cell r="E12302" t="str">
            <v>NH</v>
          </cell>
          <cell r="F12302" t="str">
            <v>P1</v>
          </cell>
          <cell r="G12302" t="str">
            <v>SMALL</v>
          </cell>
          <cell r="H12302" t="str">
            <v>JM</v>
          </cell>
          <cell r="I12302" t="str">
            <v>0034149 - FREE AGENTS NH LLC</v>
          </cell>
        </row>
        <row r="12303">
          <cell r="A12303" t="str">
            <v>C65517IH</v>
          </cell>
          <cell r="B12303">
            <v>42185</v>
          </cell>
          <cell r="C12303" t="str">
            <v>C65517</v>
          </cell>
          <cell r="D12303" t="str">
            <v>Richardsons Farms Inc</v>
          </cell>
          <cell r="E12303" t="str">
            <v>MA</v>
          </cell>
          <cell r="F12303" t="str">
            <v>P1</v>
          </cell>
          <cell r="G12303" t="str">
            <v>SMALL</v>
          </cell>
          <cell r="H12303" t="str">
            <v>IH</v>
          </cell>
          <cell r="I12303" t="str">
            <v>0034100 - DESIGNED BENEFITS GROUP</v>
          </cell>
        </row>
        <row r="12304">
          <cell r="A12304" t="str">
            <v>C65521JR</v>
          </cell>
          <cell r="B12304">
            <v>42185</v>
          </cell>
          <cell r="C12304" t="str">
            <v>C65521</v>
          </cell>
          <cell r="D12304" t="str">
            <v>Hurney's Nursery and Daycare Inc</v>
          </cell>
          <cell r="E12304" t="str">
            <v>NH</v>
          </cell>
          <cell r="F12304" t="str">
            <v>P1</v>
          </cell>
          <cell r="G12304" t="str">
            <v>SMALL</v>
          </cell>
          <cell r="H12304" t="str">
            <v>JR</v>
          </cell>
          <cell r="I12304" t="str">
            <v>0034254 - SBIA STRATEGIC BENEFIT &amp;</v>
          </cell>
        </row>
        <row r="12305">
          <cell r="A12305" t="str">
            <v>C65522JM</v>
          </cell>
          <cell r="B12305">
            <v>42185</v>
          </cell>
          <cell r="C12305" t="str">
            <v>C65522</v>
          </cell>
          <cell r="D12305" t="str">
            <v>Northeast Shade Tree LLC</v>
          </cell>
          <cell r="E12305" t="str">
            <v>NH</v>
          </cell>
          <cell r="F12305" t="str">
            <v>P1</v>
          </cell>
          <cell r="G12305" t="str">
            <v>SMALL</v>
          </cell>
          <cell r="H12305" t="str">
            <v>JM</v>
          </cell>
          <cell r="I12305" t="str">
            <v>0034315 - CORNERSTONE BENEFIT &amp; RET GROUP INC</v>
          </cell>
        </row>
        <row r="12306">
          <cell r="A12306" t="str">
            <v>C65523IV</v>
          </cell>
          <cell r="B12306">
            <v>42185</v>
          </cell>
          <cell r="C12306" t="str">
            <v>C65523</v>
          </cell>
          <cell r="D12306" t="str">
            <v>Kheops International Inc</v>
          </cell>
          <cell r="E12306" t="str">
            <v>NH</v>
          </cell>
          <cell r="F12306" t="str">
            <v>P1</v>
          </cell>
          <cell r="G12306" t="str">
            <v>SMALL</v>
          </cell>
          <cell r="H12306" t="str">
            <v>IV</v>
          </cell>
          <cell r="I12306" t="str">
            <v>0034239 - NANASI, YVONNE L</v>
          </cell>
        </row>
        <row r="12307">
          <cell r="A12307" t="str">
            <v>C65523JH</v>
          </cell>
          <cell r="B12307">
            <v>42185</v>
          </cell>
          <cell r="C12307" t="str">
            <v>C65523</v>
          </cell>
          <cell r="D12307" t="str">
            <v>Kheops International Inc</v>
          </cell>
          <cell r="E12307" t="str">
            <v>NH</v>
          </cell>
          <cell r="F12307" t="str">
            <v>P1</v>
          </cell>
          <cell r="G12307" t="str">
            <v>SMALL</v>
          </cell>
          <cell r="H12307" t="str">
            <v>JH</v>
          </cell>
          <cell r="I12307" t="str">
            <v>0034239 - NANASI, YVONNE L</v>
          </cell>
        </row>
        <row r="12308">
          <cell r="A12308" t="str">
            <v>C65524IV</v>
          </cell>
          <cell r="B12308">
            <v>42185</v>
          </cell>
          <cell r="C12308" t="str">
            <v>C65524</v>
          </cell>
          <cell r="D12308" t="str">
            <v>Geo E Howard and Co Inc</v>
          </cell>
          <cell r="E12308" t="str">
            <v>ME</v>
          </cell>
          <cell r="F12308" t="str">
            <v>P1</v>
          </cell>
          <cell r="G12308" t="str">
            <v>SMALL</v>
          </cell>
          <cell r="H12308" t="str">
            <v>IV</v>
          </cell>
          <cell r="I12308" t="str">
            <v>0034490 - BRANN, JAMES</v>
          </cell>
        </row>
        <row r="12309">
          <cell r="A12309" t="str">
            <v>C65528JM</v>
          </cell>
          <cell r="B12309">
            <v>42185</v>
          </cell>
          <cell r="C12309" t="str">
            <v>C65528</v>
          </cell>
          <cell r="D12309" t="str">
            <v>Beausoleil Insurance Agency Inc</v>
          </cell>
          <cell r="E12309" t="str">
            <v>NH</v>
          </cell>
          <cell r="F12309" t="str">
            <v>P1</v>
          </cell>
          <cell r="G12309" t="str">
            <v>SMALL</v>
          </cell>
          <cell r="H12309" t="str">
            <v>JM</v>
          </cell>
          <cell r="I12309" t="str">
            <v>0034251 - NIBRI BENEFIT SERVICES INC</v>
          </cell>
        </row>
        <row r="12310">
          <cell r="A12310" t="str">
            <v>C65529IH</v>
          </cell>
          <cell r="B12310">
            <v>42185</v>
          </cell>
          <cell r="C12310" t="str">
            <v>C65529</v>
          </cell>
          <cell r="D12310" t="str">
            <v>MBA INDIVIDUAL</v>
          </cell>
          <cell r="E12310" t="str">
            <v>MA</v>
          </cell>
          <cell r="F12310" t="str">
            <v>P1</v>
          </cell>
          <cell r="G12310" t="str">
            <v>ASSOC</v>
          </cell>
          <cell r="H12310" t="str">
            <v>IH</v>
          </cell>
        </row>
        <row r="12311">
          <cell r="A12311" t="str">
            <v>C65529IV</v>
          </cell>
          <cell r="B12311">
            <v>42185</v>
          </cell>
          <cell r="C12311" t="str">
            <v>C65529</v>
          </cell>
          <cell r="D12311" t="str">
            <v>MBA INDIVIDUAL</v>
          </cell>
          <cell r="E12311" t="str">
            <v>MA</v>
          </cell>
          <cell r="F12311" t="str">
            <v>P1</v>
          </cell>
          <cell r="G12311" t="str">
            <v>ASSOC</v>
          </cell>
          <cell r="H12311" t="str">
            <v>IV</v>
          </cell>
        </row>
        <row r="12312">
          <cell r="A12312" t="str">
            <v>C65529JA</v>
          </cell>
          <cell r="B12312">
            <v>42185</v>
          </cell>
          <cell r="C12312" t="str">
            <v>C65529</v>
          </cell>
          <cell r="D12312" t="str">
            <v>MBA INDIVIDUAL</v>
          </cell>
          <cell r="E12312" t="str">
            <v>MA</v>
          </cell>
          <cell r="F12312" t="str">
            <v>P1</v>
          </cell>
          <cell r="G12312" t="str">
            <v>ASSOC</v>
          </cell>
          <cell r="H12312" t="str">
            <v>JA</v>
          </cell>
        </row>
        <row r="12313">
          <cell r="A12313" t="str">
            <v>C65529JH</v>
          </cell>
          <cell r="B12313">
            <v>42185</v>
          </cell>
          <cell r="C12313" t="str">
            <v>C65529</v>
          </cell>
          <cell r="D12313" t="str">
            <v>MBA INDIVIDUAL</v>
          </cell>
          <cell r="E12313" t="str">
            <v>MA</v>
          </cell>
          <cell r="F12313" t="str">
            <v>P1</v>
          </cell>
          <cell r="G12313" t="str">
            <v>ASSOC</v>
          </cell>
          <cell r="H12313" t="str">
            <v>JH</v>
          </cell>
        </row>
        <row r="12314">
          <cell r="A12314" t="str">
            <v>C65533IH</v>
          </cell>
          <cell r="B12314">
            <v>42185</v>
          </cell>
          <cell r="C12314" t="str">
            <v>C65533</v>
          </cell>
          <cell r="D12314" t="str">
            <v>Tantara Associates Corp</v>
          </cell>
          <cell r="E12314" t="str">
            <v>MA</v>
          </cell>
          <cell r="F12314" t="str">
            <v>P1</v>
          </cell>
          <cell r="G12314" t="str">
            <v>SMALL</v>
          </cell>
          <cell r="H12314" t="str">
            <v>IH</v>
          </cell>
          <cell r="I12314" t="str">
            <v>0035861 - JAMES J HERLIHY INSURANCE AGENCY INC</v>
          </cell>
        </row>
        <row r="12315">
          <cell r="A12315" t="str">
            <v>C65534IH</v>
          </cell>
          <cell r="B12315">
            <v>42185</v>
          </cell>
          <cell r="C12315" t="str">
            <v>C65534</v>
          </cell>
          <cell r="D12315" t="str">
            <v>CGT Inc</v>
          </cell>
          <cell r="E12315" t="str">
            <v>MA</v>
          </cell>
          <cell r="F12315" t="str">
            <v>P1</v>
          </cell>
          <cell r="G12315" t="str">
            <v>SMALL</v>
          </cell>
          <cell r="H12315" t="str">
            <v>IH</v>
          </cell>
          <cell r="I12315" t="str">
            <v>0035234 - RSC INSURANCE BROKERAGE INC</v>
          </cell>
        </row>
        <row r="12316">
          <cell r="A12316" t="str">
            <v>C65539IA</v>
          </cell>
          <cell r="B12316">
            <v>42185</v>
          </cell>
          <cell r="C12316" t="str">
            <v>C65539</v>
          </cell>
          <cell r="D12316" t="str">
            <v>Blue Sky Biotech Inc</v>
          </cell>
          <cell r="E12316" t="str">
            <v>MA</v>
          </cell>
          <cell r="F12316" t="str">
            <v>P1</v>
          </cell>
          <cell r="G12316" t="str">
            <v>SMALL</v>
          </cell>
          <cell r="H12316" t="str">
            <v>IA</v>
          </cell>
          <cell r="I12316" t="str">
            <v>0034246 - SHERBLOM INSURANCE AGENCY</v>
          </cell>
        </row>
        <row r="12317">
          <cell r="A12317" t="str">
            <v>C65539IH</v>
          </cell>
          <cell r="B12317">
            <v>42185</v>
          </cell>
          <cell r="C12317" t="str">
            <v>C65539</v>
          </cell>
          <cell r="D12317" t="str">
            <v>Blue Sky Biotech Inc</v>
          </cell>
          <cell r="E12317" t="str">
            <v>MA</v>
          </cell>
          <cell r="F12317" t="str">
            <v>P1</v>
          </cell>
          <cell r="G12317" t="str">
            <v>SMALL</v>
          </cell>
          <cell r="H12317" t="str">
            <v>IH</v>
          </cell>
          <cell r="I12317" t="str">
            <v>0034246 - SHERBLOM INSURANCE AGENCY</v>
          </cell>
        </row>
        <row r="12318">
          <cell r="A12318" t="str">
            <v>C65549IH</v>
          </cell>
          <cell r="B12318">
            <v>42185</v>
          </cell>
          <cell r="C12318" t="str">
            <v>C65549</v>
          </cell>
          <cell r="D12318" t="str">
            <v>Paul Finger Associates Inc</v>
          </cell>
          <cell r="E12318" t="str">
            <v>MA</v>
          </cell>
          <cell r="F12318" t="str">
            <v>P1</v>
          </cell>
          <cell r="G12318" t="str">
            <v>SMALL</v>
          </cell>
          <cell r="H12318" t="str">
            <v>IH</v>
          </cell>
          <cell r="I12318" t="str">
            <v>0034279 - SMALL BUSINESS INSURANCE AGENCY INC</v>
          </cell>
        </row>
        <row r="12319">
          <cell r="A12319" t="str">
            <v>C65557IH</v>
          </cell>
          <cell r="B12319">
            <v>42185</v>
          </cell>
          <cell r="C12319" t="str">
            <v>C65557</v>
          </cell>
          <cell r="D12319" t="str">
            <v>Northeast Painting Associates Inc</v>
          </cell>
          <cell r="E12319" t="str">
            <v>MA</v>
          </cell>
          <cell r="F12319" t="str">
            <v>P1</v>
          </cell>
          <cell r="G12319" t="str">
            <v>SMALL</v>
          </cell>
          <cell r="H12319" t="str">
            <v>IH</v>
          </cell>
          <cell r="I12319" t="str">
            <v>0034263 - PAYCHEX AGENCY INC</v>
          </cell>
        </row>
        <row r="12320">
          <cell r="A12320" t="str">
            <v>C65566JM</v>
          </cell>
          <cell r="B12320">
            <v>42185</v>
          </cell>
          <cell r="C12320" t="str">
            <v>C65566</v>
          </cell>
          <cell r="D12320" t="str">
            <v>A Wilson Designs</v>
          </cell>
          <cell r="E12320" t="str">
            <v>NH</v>
          </cell>
          <cell r="F12320" t="str">
            <v>P1</v>
          </cell>
          <cell r="G12320" t="str">
            <v>SMALL</v>
          </cell>
          <cell r="H12320" t="str">
            <v>JM</v>
          </cell>
          <cell r="I12320" t="str">
            <v>0034348 - DEBRA A BURK INDEPENDENT AGENT INC</v>
          </cell>
        </row>
        <row r="12321">
          <cell r="A12321" t="str">
            <v>C65568IH</v>
          </cell>
          <cell r="B12321">
            <v>42185</v>
          </cell>
          <cell r="C12321" t="str">
            <v>C65568</v>
          </cell>
          <cell r="D12321" t="str">
            <v>File2Part Inc</v>
          </cell>
          <cell r="E12321" t="str">
            <v>MA</v>
          </cell>
          <cell r="F12321" t="str">
            <v>P1</v>
          </cell>
          <cell r="G12321" t="str">
            <v>SMALL</v>
          </cell>
          <cell r="H12321" t="str">
            <v>IH</v>
          </cell>
          <cell r="I12321" t="str">
            <v>0034347 - DIGITAL INSURANCE AGENCY INC</v>
          </cell>
        </row>
        <row r="12322">
          <cell r="A12322" t="str">
            <v>C65573IH</v>
          </cell>
          <cell r="B12322">
            <v>42185</v>
          </cell>
          <cell r="C12322" t="str">
            <v>C65573</v>
          </cell>
          <cell r="D12322" t="str">
            <v>Michel Lirette MD PC</v>
          </cell>
          <cell r="E12322" t="str">
            <v>MA</v>
          </cell>
          <cell r="F12322" t="str">
            <v>P1</v>
          </cell>
          <cell r="G12322" t="str">
            <v>SMALL</v>
          </cell>
          <cell r="H12322" t="str">
            <v>IH</v>
          </cell>
          <cell r="I12322" t="str">
            <v>0034191 - MURPHY, CHARLES F</v>
          </cell>
        </row>
        <row r="12323">
          <cell r="A12323" t="str">
            <v>C65575IH</v>
          </cell>
          <cell r="B12323">
            <v>42185</v>
          </cell>
          <cell r="C12323" t="str">
            <v>C65575</v>
          </cell>
          <cell r="D12323" t="str">
            <v>Showcase Consignments Inc</v>
          </cell>
          <cell r="E12323" t="str">
            <v>NH</v>
          </cell>
          <cell r="F12323" t="str">
            <v>P1</v>
          </cell>
          <cell r="G12323" t="str">
            <v>SMALL</v>
          </cell>
          <cell r="H12323" t="str">
            <v>IH</v>
          </cell>
          <cell r="I12323" t="str">
            <v>0034255 - SMITH, TERRY A</v>
          </cell>
        </row>
        <row r="12324">
          <cell r="A12324" t="str">
            <v>C65582IH</v>
          </cell>
          <cell r="B12324">
            <v>42185</v>
          </cell>
          <cell r="C12324" t="str">
            <v>C65582</v>
          </cell>
          <cell r="D12324" t="str">
            <v>Evviva Cucina</v>
          </cell>
          <cell r="E12324" t="str">
            <v>MA</v>
          </cell>
          <cell r="F12324" t="str">
            <v>P1</v>
          </cell>
          <cell r="G12324" t="str">
            <v>SMALL</v>
          </cell>
          <cell r="H12324" t="str">
            <v>IH</v>
          </cell>
          <cell r="I12324" t="str">
            <v>0034270 - NFP CORPORATE SERVICES (NY) LLC</v>
          </cell>
        </row>
        <row r="12325">
          <cell r="A12325" t="str">
            <v>C65584IH</v>
          </cell>
          <cell r="B12325">
            <v>42185</v>
          </cell>
          <cell r="C12325" t="str">
            <v>C65584</v>
          </cell>
          <cell r="D12325" t="str">
            <v>Topo Athletic LLC</v>
          </cell>
          <cell r="E12325" t="str">
            <v>MA</v>
          </cell>
          <cell r="F12325" t="str">
            <v>P1</v>
          </cell>
          <cell r="G12325" t="str">
            <v>SMALL</v>
          </cell>
          <cell r="H12325" t="str">
            <v>IH</v>
          </cell>
          <cell r="I12325" t="str">
            <v>0034334 - BP BENEFITS LLC</v>
          </cell>
        </row>
        <row r="12326">
          <cell r="A12326" t="str">
            <v>C65586IH</v>
          </cell>
          <cell r="B12326">
            <v>42185</v>
          </cell>
          <cell r="C12326" t="str">
            <v>C65586</v>
          </cell>
          <cell r="D12326" t="str">
            <v>Lamoureux Pagano &amp; Associates Inc</v>
          </cell>
          <cell r="E12326" t="str">
            <v>MA</v>
          </cell>
          <cell r="F12326" t="str">
            <v>P1</v>
          </cell>
          <cell r="G12326" t="str">
            <v>SMALL</v>
          </cell>
          <cell r="H12326" t="str">
            <v>IH</v>
          </cell>
          <cell r="I12326" t="str">
            <v>0034226 - PAYCHEX AGENCY INC</v>
          </cell>
        </row>
        <row r="12327">
          <cell r="A12327" t="str">
            <v>C65594JH</v>
          </cell>
          <cell r="B12327">
            <v>42185</v>
          </cell>
          <cell r="C12327" t="str">
            <v>C65594</v>
          </cell>
          <cell r="D12327" t="str">
            <v>Pelham Healthcare Associates PLLC</v>
          </cell>
          <cell r="E12327" t="str">
            <v>NH</v>
          </cell>
          <cell r="F12327" t="str">
            <v>P1</v>
          </cell>
          <cell r="G12327" t="str">
            <v>SMALL</v>
          </cell>
          <cell r="H12327" t="str">
            <v>JH</v>
          </cell>
          <cell r="I12327" t="str">
            <v>0034336 - BLAISDELL, GEORGE</v>
          </cell>
        </row>
        <row r="12328">
          <cell r="A12328" t="str">
            <v>C65595IH</v>
          </cell>
          <cell r="B12328">
            <v>42185</v>
          </cell>
          <cell r="C12328" t="str">
            <v>C65595</v>
          </cell>
          <cell r="D12328" t="str">
            <v>Jeffrey A Simpson Inc</v>
          </cell>
          <cell r="E12328" t="str">
            <v>ME</v>
          </cell>
          <cell r="F12328" t="str">
            <v>P1</v>
          </cell>
          <cell r="G12328" t="str">
            <v>SMALL</v>
          </cell>
          <cell r="H12328" t="str">
            <v>IH</v>
          </cell>
          <cell r="I12328" t="str">
            <v>0034646 - HIRST ASSOCIATES</v>
          </cell>
        </row>
        <row r="12329">
          <cell r="A12329" t="str">
            <v>C65597JM</v>
          </cell>
          <cell r="B12329">
            <v>42185</v>
          </cell>
          <cell r="C12329" t="str">
            <v>C65597</v>
          </cell>
          <cell r="D12329" t="str">
            <v>Melanson Transportation Inc</v>
          </cell>
          <cell r="E12329" t="str">
            <v>NH</v>
          </cell>
          <cell r="F12329" t="str">
            <v>P1</v>
          </cell>
          <cell r="G12329" t="str">
            <v>SMALL</v>
          </cell>
          <cell r="H12329" t="str">
            <v>JM</v>
          </cell>
          <cell r="I12329" t="str">
            <v>0034641 - BEACON INTEGRATED RESOURCES</v>
          </cell>
        </row>
        <row r="12330">
          <cell r="A12330" t="str">
            <v>C65599JM</v>
          </cell>
          <cell r="B12330">
            <v>42185</v>
          </cell>
          <cell r="C12330" t="str">
            <v>C65599</v>
          </cell>
          <cell r="D12330" t="str">
            <v>Blucom Global LLC</v>
          </cell>
          <cell r="E12330" t="str">
            <v>NH</v>
          </cell>
          <cell r="F12330" t="str">
            <v>P1</v>
          </cell>
          <cell r="G12330" t="str">
            <v>SMALL</v>
          </cell>
          <cell r="H12330" t="str">
            <v>JM</v>
          </cell>
          <cell r="I12330" t="str">
            <v>0034201 - INSURANCE SOLUTIONS CORPORATION</v>
          </cell>
        </row>
        <row r="12331">
          <cell r="A12331" t="str">
            <v>C65600IH</v>
          </cell>
          <cell r="B12331">
            <v>42185</v>
          </cell>
          <cell r="C12331" t="str">
            <v>C65600</v>
          </cell>
          <cell r="D12331" t="str">
            <v>Architectural Components Inc</v>
          </cell>
          <cell r="E12331" t="str">
            <v>MA</v>
          </cell>
          <cell r="F12331" t="str">
            <v>P1</v>
          </cell>
          <cell r="G12331" t="str">
            <v>SMALL</v>
          </cell>
          <cell r="H12331" t="str">
            <v>IH</v>
          </cell>
          <cell r="I12331" t="str">
            <v>0034233 - ROLANDO A CAPANNA INS AGENCY LLC</v>
          </cell>
        </row>
        <row r="12332">
          <cell r="A12332" t="str">
            <v>C65600JA</v>
          </cell>
          <cell r="B12332">
            <v>42185</v>
          </cell>
          <cell r="C12332" t="str">
            <v>C65600</v>
          </cell>
          <cell r="D12332" t="str">
            <v>Architectural Components Inc</v>
          </cell>
          <cell r="E12332" t="str">
            <v>MA</v>
          </cell>
          <cell r="F12332" t="str">
            <v>P1</v>
          </cell>
          <cell r="G12332" t="str">
            <v>SMALL</v>
          </cell>
          <cell r="H12332" t="str">
            <v>JA</v>
          </cell>
          <cell r="I12332" t="str">
            <v>0034233 - ROLANDO A CAPANNA INS AGENCY LLC</v>
          </cell>
        </row>
        <row r="12333">
          <cell r="A12333" t="str">
            <v>C65602IH</v>
          </cell>
          <cell r="B12333">
            <v>42185</v>
          </cell>
          <cell r="C12333" t="str">
            <v>C65602</v>
          </cell>
          <cell r="D12333" t="str">
            <v>McGovern Snyder &amp; Ganem PC</v>
          </cell>
          <cell r="E12333" t="str">
            <v>MA</v>
          </cell>
          <cell r="F12333" t="str">
            <v>P1</v>
          </cell>
          <cell r="G12333" t="str">
            <v>SMALL</v>
          </cell>
          <cell r="H12333" t="str">
            <v>IH</v>
          </cell>
          <cell r="I12333" t="str">
            <v>0034200 - GIANNATTASIO, MICHAEL A</v>
          </cell>
        </row>
        <row r="12334">
          <cell r="A12334" t="str">
            <v>C65603JM</v>
          </cell>
          <cell r="B12334">
            <v>42185</v>
          </cell>
          <cell r="C12334" t="str">
            <v>C65603</v>
          </cell>
          <cell r="D12334" t="str">
            <v>Littlefield Antiques LLC</v>
          </cell>
          <cell r="E12334" t="str">
            <v>NH</v>
          </cell>
          <cell r="F12334" t="str">
            <v>P1</v>
          </cell>
          <cell r="G12334" t="str">
            <v>SMALL</v>
          </cell>
          <cell r="H12334" t="str">
            <v>JM</v>
          </cell>
          <cell r="I12334" t="str">
            <v>0034492 - GRACE, KATHRYN J</v>
          </cell>
        </row>
        <row r="12335">
          <cell r="A12335" t="str">
            <v>C65604IA</v>
          </cell>
          <cell r="B12335">
            <v>42185</v>
          </cell>
          <cell r="C12335" t="str">
            <v>C65604</v>
          </cell>
          <cell r="D12335" t="str">
            <v>eCurv Inc</v>
          </cell>
          <cell r="E12335" t="str">
            <v>MA</v>
          </cell>
          <cell r="F12335" t="str">
            <v>P1</v>
          </cell>
          <cell r="G12335" t="str">
            <v>SMALL</v>
          </cell>
          <cell r="H12335" t="str">
            <v>IA</v>
          </cell>
        </row>
        <row r="12336">
          <cell r="A12336" t="str">
            <v>C65604IH</v>
          </cell>
          <cell r="B12336">
            <v>42185</v>
          </cell>
          <cell r="C12336" t="str">
            <v>C65604</v>
          </cell>
          <cell r="D12336" t="str">
            <v>eCurv Inc</v>
          </cell>
          <cell r="E12336" t="str">
            <v>MA</v>
          </cell>
          <cell r="F12336" t="str">
            <v>P1</v>
          </cell>
          <cell r="G12336" t="str">
            <v>SMALL</v>
          </cell>
          <cell r="H12336" t="str">
            <v>IH</v>
          </cell>
        </row>
        <row r="12337">
          <cell r="A12337" t="str">
            <v>C65605PO</v>
          </cell>
          <cell r="B12337">
            <v>42185</v>
          </cell>
          <cell r="C12337" t="str">
            <v>C65605</v>
          </cell>
          <cell r="D12337" t="str">
            <v>L-E Funeral Home Inc</v>
          </cell>
          <cell r="E12337" t="str">
            <v>ME</v>
          </cell>
          <cell r="F12337" t="str">
            <v>P1</v>
          </cell>
          <cell r="G12337" t="str">
            <v>SMALL</v>
          </cell>
          <cell r="H12337" t="str">
            <v>PO</v>
          </cell>
          <cell r="I12337" t="str">
            <v>0034276 - PAQUIN &amp; CARROLL LLC</v>
          </cell>
        </row>
        <row r="12338">
          <cell r="A12338" t="str">
            <v>C65607JM</v>
          </cell>
          <cell r="B12338">
            <v>42185</v>
          </cell>
          <cell r="C12338" t="str">
            <v>C65607</v>
          </cell>
          <cell r="D12338" t="str">
            <v>Rochester Radiator &amp; Air Conditioning LLC</v>
          </cell>
          <cell r="E12338" t="str">
            <v>NH</v>
          </cell>
          <cell r="F12338" t="str">
            <v>P1</v>
          </cell>
          <cell r="G12338" t="str">
            <v>SMALL</v>
          </cell>
          <cell r="H12338" t="str">
            <v>JM</v>
          </cell>
          <cell r="I12338" t="str">
            <v>0034597 - DEBRA A BURK INDEPENDENT AGENT INC</v>
          </cell>
        </row>
        <row r="12339">
          <cell r="A12339" t="str">
            <v>C65609IA</v>
          </cell>
          <cell r="B12339">
            <v>42185</v>
          </cell>
          <cell r="C12339" t="str">
            <v>C65609</v>
          </cell>
          <cell r="D12339" t="str">
            <v>Hamilton Thorne Inc.</v>
          </cell>
          <cell r="E12339" t="str">
            <v>MA</v>
          </cell>
          <cell r="F12339" t="str">
            <v>P1</v>
          </cell>
          <cell r="G12339" t="str">
            <v>SMALL</v>
          </cell>
          <cell r="H12339" t="str">
            <v>IA</v>
          </cell>
          <cell r="I12339" t="str">
            <v>0034260 - WATKINS FINANCIAL AND INSURANCE PROFESSIONALS, INC</v>
          </cell>
        </row>
        <row r="12340">
          <cell r="A12340" t="str">
            <v>C65609IH</v>
          </cell>
          <cell r="B12340">
            <v>42185</v>
          </cell>
          <cell r="C12340" t="str">
            <v>C65609</v>
          </cell>
          <cell r="D12340" t="str">
            <v>Hamilton Thorne Inc.</v>
          </cell>
          <cell r="E12340" t="str">
            <v>MA</v>
          </cell>
          <cell r="F12340" t="str">
            <v>P1</v>
          </cell>
          <cell r="G12340" t="str">
            <v>SMALL</v>
          </cell>
          <cell r="H12340" t="str">
            <v>IH</v>
          </cell>
          <cell r="I12340" t="str">
            <v>0034260 - WATKINS FINANCIAL AND INSURANCE PROFESSIONALS, INC</v>
          </cell>
        </row>
        <row r="12341">
          <cell r="A12341" t="str">
            <v>C65610IV</v>
          </cell>
          <cell r="B12341">
            <v>42185</v>
          </cell>
          <cell r="C12341" t="str">
            <v>C65610</v>
          </cell>
          <cell r="D12341" t="str">
            <v>Interstate Towing Inc</v>
          </cell>
          <cell r="E12341" t="str">
            <v>MA</v>
          </cell>
          <cell r="F12341" t="str">
            <v>P1</v>
          </cell>
          <cell r="G12341" t="str">
            <v>SMALL</v>
          </cell>
          <cell r="H12341" t="str">
            <v>IV</v>
          </cell>
          <cell r="I12341" t="str">
            <v>0034305 - BENEMAX, INC.</v>
          </cell>
        </row>
        <row r="12342">
          <cell r="A12342" t="str">
            <v>C65611IH</v>
          </cell>
          <cell r="B12342">
            <v>42185</v>
          </cell>
          <cell r="C12342" t="str">
            <v>C65611</v>
          </cell>
          <cell r="D12342" t="str">
            <v>Eric C Foster Plumbing Heating &amp; Cooling LLC</v>
          </cell>
          <cell r="E12342" t="str">
            <v>MA</v>
          </cell>
          <cell r="F12342" t="str">
            <v>P1</v>
          </cell>
          <cell r="G12342" t="str">
            <v>SMALL</v>
          </cell>
          <cell r="H12342" t="str">
            <v>IH</v>
          </cell>
          <cell r="I12342" t="str">
            <v>0034235 - NEW ENGLAND MEDICAL INS AGENCY LLC</v>
          </cell>
        </row>
        <row r="12343">
          <cell r="A12343" t="str">
            <v>C65615JM</v>
          </cell>
          <cell r="B12343">
            <v>42185</v>
          </cell>
          <cell r="C12343" t="str">
            <v>C65615</v>
          </cell>
          <cell r="D12343" t="str">
            <v>Law Office of V Richards Ward Jr PLLC</v>
          </cell>
          <cell r="E12343" t="str">
            <v>NH</v>
          </cell>
          <cell r="F12343" t="str">
            <v>P1</v>
          </cell>
          <cell r="G12343" t="str">
            <v>SMALL</v>
          </cell>
          <cell r="H12343" t="str">
            <v>JM</v>
          </cell>
          <cell r="I12343" t="str">
            <v>0034241 - SBIA STRATEGIC BENEFIT &amp;</v>
          </cell>
        </row>
        <row r="12344">
          <cell r="A12344" t="str">
            <v>C65617JM</v>
          </cell>
          <cell r="B12344">
            <v>42185</v>
          </cell>
          <cell r="C12344" t="str">
            <v>C65617</v>
          </cell>
          <cell r="D12344" t="str">
            <v>National Legal Center</v>
          </cell>
          <cell r="E12344" t="str">
            <v>NH</v>
          </cell>
          <cell r="F12344" t="str">
            <v>P1</v>
          </cell>
          <cell r="G12344" t="str">
            <v>SMALL</v>
          </cell>
          <cell r="H12344" t="str">
            <v>JM</v>
          </cell>
          <cell r="I12344" t="str">
            <v>0034274 - REGENCY EMPLOYEE BENEFITS</v>
          </cell>
        </row>
        <row r="12345">
          <cell r="A12345" t="str">
            <v>C65617JN</v>
          </cell>
          <cell r="B12345">
            <v>42185</v>
          </cell>
          <cell r="C12345" t="str">
            <v>C65617</v>
          </cell>
          <cell r="D12345" t="str">
            <v>National Legal Center</v>
          </cell>
          <cell r="E12345" t="str">
            <v>NH</v>
          </cell>
          <cell r="F12345" t="str">
            <v>P1</v>
          </cell>
          <cell r="G12345" t="str">
            <v>SMALL</v>
          </cell>
          <cell r="H12345" t="str">
            <v>JN</v>
          </cell>
          <cell r="I12345" t="str">
            <v>0034274 - REGENCY EMPLOYEE BENEFITS</v>
          </cell>
        </row>
        <row r="12346">
          <cell r="A12346" t="str">
            <v>C65618IH</v>
          </cell>
          <cell r="B12346">
            <v>42185</v>
          </cell>
          <cell r="C12346" t="str">
            <v>C65618</v>
          </cell>
          <cell r="D12346" t="str">
            <v>Scratch Technology Corp</v>
          </cell>
          <cell r="E12346" t="str">
            <v>MA</v>
          </cell>
          <cell r="F12346" t="str">
            <v>P1</v>
          </cell>
          <cell r="G12346" t="str">
            <v>SMALL</v>
          </cell>
          <cell r="H12346" t="str">
            <v>IH</v>
          </cell>
          <cell r="I12346" t="str">
            <v>0035836 - YOURPEOPLE INC</v>
          </cell>
        </row>
        <row r="12347">
          <cell r="A12347" t="str">
            <v>C65620IH</v>
          </cell>
          <cell r="B12347">
            <v>42185</v>
          </cell>
          <cell r="C12347" t="str">
            <v>C65620</v>
          </cell>
          <cell r="D12347" t="str">
            <v>Mazzeos of Great Barrington</v>
          </cell>
          <cell r="E12347" t="str">
            <v>MA</v>
          </cell>
          <cell r="F12347" t="str">
            <v>P1</v>
          </cell>
          <cell r="G12347" t="str">
            <v>SMALL</v>
          </cell>
          <cell r="H12347" t="str">
            <v>IH</v>
          </cell>
          <cell r="I12347" t="str">
            <v>0034280 - ST INSURANCE AGENCY INC</v>
          </cell>
        </row>
        <row r="12348">
          <cell r="A12348" t="str">
            <v>C65620JA</v>
          </cell>
          <cell r="B12348">
            <v>42185</v>
          </cell>
          <cell r="C12348" t="str">
            <v>C65620</v>
          </cell>
          <cell r="D12348" t="str">
            <v>Mazzeos of Great Barrington</v>
          </cell>
          <cell r="E12348" t="str">
            <v>MA</v>
          </cell>
          <cell r="F12348" t="str">
            <v>P1</v>
          </cell>
          <cell r="G12348" t="str">
            <v>SMALL</v>
          </cell>
          <cell r="H12348" t="str">
            <v>JA</v>
          </cell>
          <cell r="I12348" t="str">
            <v>0034280 - ST INSURANCE AGENCY INC</v>
          </cell>
        </row>
        <row r="12349">
          <cell r="A12349" t="str">
            <v>C65620MI</v>
          </cell>
          <cell r="B12349">
            <v>42185</v>
          </cell>
          <cell r="C12349" t="str">
            <v>C65620</v>
          </cell>
          <cell r="D12349" t="str">
            <v>Mazzeos of Great Barrington</v>
          </cell>
          <cell r="E12349" t="str">
            <v>MA</v>
          </cell>
          <cell r="F12349" t="str">
            <v>P1</v>
          </cell>
          <cell r="G12349" t="str">
            <v>MCARE</v>
          </cell>
          <cell r="H12349" t="str">
            <v>MI</v>
          </cell>
          <cell r="I12349" t="str">
            <v>0034280 - ST INSURANCE AGENCY INC</v>
          </cell>
        </row>
        <row r="12350">
          <cell r="A12350" t="str">
            <v>C65621IH</v>
          </cell>
          <cell r="B12350">
            <v>42185</v>
          </cell>
          <cell r="C12350" t="str">
            <v>C65621</v>
          </cell>
          <cell r="D12350" t="str">
            <v>Noonan Energy Corp</v>
          </cell>
          <cell r="E12350" t="str">
            <v>MA</v>
          </cell>
          <cell r="F12350" t="str">
            <v>P1</v>
          </cell>
          <cell r="G12350" t="str">
            <v>SMALL</v>
          </cell>
          <cell r="H12350" t="str">
            <v>IH</v>
          </cell>
          <cell r="I12350" t="str">
            <v>0034301 - DESIMONE JR, ANTHONE F</v>
          </cell>
        </row>
        <row r="12351">
          <cell r="A12351" t="str">
            <v>C65621JA</v>
          </cell>
          <cell r="B12351">
            <v>42185</v>
          </cell>
          <cell r="C12351" t="str">
            <v>C65621</v>
          </cell>
          <cell r="D12351" t="str">
            <v>Noonan Energy Corp</v>
          </cell>
          <cell r="E12351" t="str">
            <v>MA</v>
          </cell>
          <cell r="F12351" t="str">
            <v>P1</v>
          </cell>
          <cell r="G12351" t="str">
            <v>SMALL</v>
          </cell>
          <cell r="H12351" t="str">
            <v>JA</v>
          </cell>
          <cell r="I12351" t="str">
            <v>0034301 - DESIMONE JR, ANTHONE F</v>
          </cell>
        </row>
        <row r="12352">
          <cell r="A12352" t="str">
            <v>C65622JA</v>
          </cell>
          <cell r="B12352">
            <v>42185</v>
          </cell>
          <cell r="C12352" t="str">
            <v>C65622</v>
          </cell>
          <cell r="D12352" t="str">
            <v>Eds Auto Body &amp; Repair Inc</v>
          </cell>
          <cell r="E12352" t="str">
            <v>MA</v>
          </cell>
          <cell r="F12352" t="str">
            <v>P1</v>
          </cell>
          <cell r="G12352" t="str">
            <v>SMALL</v>
          </cell>
          <cell r="H12352" t="str">
            <v>JA</v>
          </cell>
          <cell r="I12352" t="str">
            <v>0034344 - BATCHELDER, EDWARD D</v>
          </cell>
        </row>
        <row r="12353">
          <cell r="A12353" t="str">
            <v>C65624IV</v>
          </cell>
          <cell r="B12353">
            <v>42185</v>
          </cell>
          <cell r="C12353" t="str">
            <v>C65624</v>
          </cell>
          <cell r="D12353" t="str">
            <v>Randy Weiner DMD</v>
          </cell>
          <cell r="E12353" t="str">
            <v>MA</v>
          </cell>
          <cell r="F12353" t="str">
            <v>P1</v>
          </cell>
          <cell r="G12353" t="str">
            <v>GPC</v>
          </cell>
          <cell r="H12353" t="str">
            <v>IV</v>
          </cell>
          <cell r="I12353" t="str">
            <v>0034281 - SPRING INSURANCE GROUP LLC</v>
          </cell>
        </row>
        <row r="12354">
          <cell r="A12354" t="str">
            <v>C65625IH</v>
          </cell>
          <cell r="B12354">
            <v>42185</v>
          </cell>
          <cell r="C12354" t="str">
            <v>C65625</v>
          </cell>
          <cell r="D12354" t="str">
            <v>Michael P Folan DMD PC</v>
          </cell>
          <cell r="E12354" t="str">
            <v>MA</v>
          </cell>
          <cell r="F12354" t="str">
            <v>P1</v>
          </cell>
          <cell r="G12354" t="str">
            <v>GPC</v>
          </cell>
          <cell r="H12354" t="str">
            <v>IH</v>
          </cell>
          <cell r="I12354" t="str">
            <v>0034275 - SPRING INSURANCE GROUP LLC</v>
          </cell>
        </row>
        <row r="12355">
          <cell r="A12355" t="str">
            <v>C65626IH</v>
          </cell>
          <cell r="B12355">
            <v>42185</v>
          </cell>
          <cell r="C12355" t="str">
            <v>C65626</v>
          </cell>
          <cell r="D12355" t="str">
            <v>WM Shapleigh &amp; Son Const Co Inc</v>
          </cell>
          <cell r="E12355" t="str">
            <v>ME</v>
          </cell>
          <cell r="F12355" t="str">
            <v>P1</v>
          </cell>
          <cell r="G12355" t="str">
            <v>SMALL</v>
          </cell>
          <cell r="H12355" t="str">
            <v>IH</v>
          </cell>
          <cell r="I12355" t="str">
            <v>0034215 - MORRIS INSURANCE SERVICES INC</v>
          </cell>
        </row>
        <row r="12356">
          <cell r="A12356" t="str">
            <v>C65628IV</v>
          </cell>
          <cell r="B12356">
            <v>42185</v>
          </cell>
          <cell r="C12356" t="str">
            <v>C65628</v>
          </cell>
          <cell r="D12356" t="str">
            <v>Suburban Internal Medicine</v>
          </cell>
          <cell r="E12356" t="str">
            <v>MA</v>
          </cell>
          <cell r="F12356" t="str">
            <v>P1</v>
          </cell>
          <cell r="G12356" t="str">
            <v>SMALL</v>
          </cell>
          <cell r="H12356" t="str">
            <v>IV</v>
          </cell>
          <cell r="I12356" t="str">
            <v>0034302 - COLT INSURANCE AGENCY</v>
          </cell>
        </row>
        <row r="12357">
          <cell r="A12357" t="str">
            <v>C65628JA</v>
          </cell>
          <cell r="B12357">
            <v>42185</v>
          </cell>
          <cell r="C12357" t="str">
            <v>C65628</v>
          </cell>
          <cell r="D12357" t="str">
            <v>Suburban Internal Medicine</v>
          </cell>
          <cell r="E12357" t="str">
            <v>MA</v>
          </cell>
          <cell r="F12357" t="str">
            <v>P1</v>
          </cell>
          <cell r="G12357" t="str">
            <v>SMALL</v>
          </cell>
          <cell r="H12357" t="str">
            <v>JA</v>
          </cell>
          <cell r="I12357" t="str">
            <v>0034302 - COLT INSURANCE AGENCY</v>
          </cell>
        </row>
        <row r="12358">
          <cell r="A12358" t="str">
            <v>C65630IH</v>
          </cell>
          <cell r="B12358">
            <v>42185</v>
          </cell>
          <cell r="C12358" t="str">
            <v>C65630</v>
          </cell>
          <cell r="D12358" t="str">
            <v>Community Animal Hospital of Shrewsbury Inc</v>
          </cell>
          <cell r="E12358" t="str">
            <v>MA</v>
          </cell>
          <cell r="F12358" t="str">
            <v>P1</v>
          </cell>
          <cell r="G12358" t="str">
            <v>SMALL</v>
          </cell>
          <cell r="H12358" t="str">
            <v>IH</v>
          </cell>
          <cell r="I12358" t="str">
            <v>0034257 - SMALL BUSINESS INSURANCE AGENCY INC</v>
          </cell>
        </row>
        <row r="12359">
          <cell r="A12359" t="str">
            <v>C65630JA</v>
          </cell>
          <cell r="B12359">
            <v>42185</v>
          </cell>
          <cell r="C12359" t="str">
            <v>C65630</v>
          </cell>
          <cell r="D12359" t="str">
            <v>Community Animal Hospital of Shrewsbury Inc</v>
          </cell>
          <cell r="E12359" t="str">
            <v>MA</v>
          </cell>
          <cell r="F12359" t="str">
            <v>P1</v>
          </cell>
          <cell r="G12359" t="str">
            <v>SMALL</v>
          </cell>
          <cell r="H12359" t="str">
            <v>JA</v>
          </cell>
          <cell r="I12359" t="str">
            <v>0034257 - SMALL BUSINESS INSURANCE AGENCY INC</v>
          </cell>
        </row>
        <row r="12360">
          <cell r="A12360" t="str">
            <v>C65631IH</v>
          </cell>
          <cell r="B12360">
            <v>42185</v>
          </cell>
          <cell r="C12360" t="str">
            <v>C65631</v>
          </cell>
          <cell r="D12360" t="str">
            <v>RH Keleher Company</v>
          </cell>
          <cell r="E12360" t="str">
            <v>MA</v>
          </cell>
          <cell r="F12360" t="str">
            <v>P1</v>
          </cell>
          <cell r="G12360" t="str">
            <v>SMALL</v>
          </cell>
          <cell r="H12360" t="str">
            <v>IH</v>
          </cell>
          <cell r="I12360" t="str">
            <v>0034322 - ABG INSURANCE AGENCY INC</v>
          </cell>
        </row>
        <row r="12361">
          <cell r="A12361" t="str">
            <v>C65632IH</v>
          </cell>
          <cell r="B12361">
            <v>42185</v>
          </cell>
          <cell r="C12361" t="str">
            <v>C65632</v>
          </cell>
          <cell r="D12361" t="str">
            <v>NSK Associates</v>
          </cell>
          <cell r="E12361" t="str">
            <v>MA</v>
          </cell>
          <cell r="F12361" t="str">
            <v>P1</v>
          </cell>
          <cell r="G12361" t="str">
            <v>SMALL</v>
          </cell>
          <cell r="H12361" t="str">
            <v>IH</v>
          </cell>
          <cell r="I12361" t="str">
            <v>0034234 - SCHWARTZMAN, BRUCE A</v>
          </cell>
        </row>
        <row r="12362">
          <cell r="A12362" t="str">
            <v>C65632JH</v>
          </cell>
          <cell r="B12362">
            <v>42185</v>
          </cell>
          <cell r="C12362" t="str">
            <v>C65632</v>
          </cell>
          <cell r="D12362" t="str">
            <v>NSK Associates</v>
          </cell>
          <cell r="E12362" t="str">
            <v>MA</v>
          </cell>
          <cell r="F12362" t="str">
            <v>P1</v>
          </cell>
          <cell r="G12362" t="str">
            <v>SMALL</v>
          </cell>
          <cell r="H12362" t="str">
            <v>JH</v>
          </cell>
          <cell r="I12362" t="str">
            <v>0034234 - SCHWARTZMAN, BRUCE A</v>
          </cell>
        </row>
        <row r="12363">
          <cell r="A12363" t="str">
            <v>C65634IH</v>
          </cell>
          <cell r="B12363">
            <v>42185</v>
          </cell>
          <cell r="C12363" t="str">
            <v>C65634</v>
          </cell>
          <cell r="D12363" t="str">
            <v>Newton Community Development Foundation</v>
          </cell>
          <cell r="E12363" t="str">
            <v>MA</v>
          </cell>
          <cell r="F12363" t="str">
            <v>P1</v>
          </cell>
          <cell r="G12363" t="str">
            <v>SMALL</v>
          </cell>
          <cell r="H12363" t="str">
            <v>IH</v>
          </cell>
          <cell r="I12363" t="str">
            <v>0034324 - CORPORATE BENEFITS GROUP LLC</v>
          </cell>
        </row>
        <row r="12364">
          <cell r="A12364" t="str">
            <v>C65638IA</v>
          </cell>
          <cell r="B12364">
            <v>42185</v>
          </cell>
          <cell r="C12364" t="str">
            <v>C65638</v>
          </cell>
          <cell r="D12364" t="str">
            <v>Heritage Surveys Inc</v>
          </cell>
          <cell r="E12364" t="str">
            <v>MA</v>
          </cell>
          <cell r="F12364" t="str">
            <v>P1</v>
          </cell>
          <cell r="G12364" t="str">
            <v>SMALL</v>
          </cell>
          <cell r="H12364" t="str">
            <v>IA</v>
          </cell>
          <cell r="I12364" t="str">
            <v>0034350 - BATCHELDER, EDWARD D</v>
          </cell>
        </row>
        <row r="12365">
          <cell r="A12365" t="str">
            <v>C65638IH</v>
          </cell>
          <cell r="B12365">
            <v>42185</v>
          </cell>
          <cell r="C12365" t="str">
            <v>C65638</v>
          </cell>
          <cell r="D12365" t="str">
            <v>Heritage Surveys Inc</v>
          </cell>
          <cell r="E12365" t="str">
            <v>MA</v>
          </cell>
          <cell r="F12365" t="str">
            <v>P1</v>
          </cell>
          <cell r="G12365" t="str">
            <v>SMALL</v>
          </cell>
          <cell r="H12365" t="str">
            <v>IH</v>
          </cell>
          <cell r="I12365" t="str">
            <v>0034350 - BATCHELDER, EDWARD D</v>
          </cell>
        </row>
        <row r="12366">
          <cell r="A12366" t="str">
            <v>C65640JM</v>
          </cell>
          <cell r="B12366">
            <v>42185</v>
          </cell>
          <cell r="C12366" t="str">
            <v>C65640</v>
          </cell>
          <cell r="D12366" t="str">
            <v>The Smart Associates Environmental Consultants Inc</v>
          </cell>
          <cell r="E12366" t="str">
            <v>NH</v>
          </cell>
          <cell r="F12366" t="str">
            <v>P1</v>
          </cell>
          <cell r="G12366" t="str">
            <v>SMALL</v>
          </cell>
          <cell r="H12366" t="str">
            <v>JM</v>
          </cell>
          <cell r="I12366" t="str">
            <v>0034242 - NEW ENGLAND EMPLOYEE BENEFITS COUNCIL</v>
          </cell>
        </row>
        <row r="12367">
          <cell r="A12367" t="str">
            <v>C65647IH</v>
          </cell>
          <cell r="B12367">
            <v>42185</v>
          </cell>
          <cell r="C12367" t="str">
            <v>C65647</v>
          </cell>
          <cell r="D12367" t="str">
            <v>Portland Paper Products</v>
          </cell>
          <cell r="E12367" t="str">
            <v>ME</v>
          </cell>
          <cell r="F12367" t="str">
            <v>P1</v>
          </cell>
          <cell r="G12367" t="str">
            <v>SMALL</v>
          </cell>
          <cell r="H12367" t="str">
            <v>IH</v>
          </cell>
          <cell r="I12367" t="str">
            <v>0034206 - LMR INSURANCE INC</v>
          </cell>
        </row>
        <row r="12368">
          <cell r="A12368" t="str">
            <v>C65648IH</v>
          </cell>
          <cell r="B12368">
            <v>42185</v>
          </cell>
          <cell r="C12368" t="str">
            <v>C65648</v>
          </cell>
          <cell r="D12368" t="str">
            <v>Process Piping Co Inc</v>
          </cell>
          <cell r="E12368" t="str">
            <v>MA</v>
          </cell>
          <cell r="F12368" t="str">
            <v>P1</v>
          </cell>
          <cell r="G12368" t="str">
            <v>SMALL</v>
          </cell>
          <cell r="H12368" t="str">
            <v>IH</v>
          </cell>
          <cell r="I12368" t="str">
            <v>0034264 - UNITED BUSINESSMANS INSURANCE AGENCY</v>
          </cell>
        </row>
        <row r="12369">
          <cell r="A12369" t="str">
            <v>C65652IH</v>
          </cell>
          <cell r="B12369">
            <v>42185</v>
          </cell>
          <cell r="C12369" t="str">
            <v>C65652</v>
          </cell>
          <cell r="D12369" t="str">
            <v>BEE International Inc</v>
          </cell>
          <cell r="E12369" t="str">
            <v>MA</v>
          </cell>
          <cell r="F12369" t="str">
            <v>P1</v>
          </cell>
          <cell r="G12369" t="str">
            <v>SMALL</v>
          </cell>
          <cell r="H12369" t="str">
            <v>IH</v>
          </cell>
          <cell r="I12369" t="str">
            <v>0034271 - UNITED BUSINESSMANS INSURANCE AGENCY</v>
          </cell>
        </row>
        <row r="12370">
          <cell r="A12370" t="str">
            <v>C65653JM</v>
          </cell>
          <cell r="B12370">
            <v>42185</v>
          </cell>
          <cell r="C12370" t="str">
            <v>C65653</v>
          </cell>
          <cell r="D12370" t="str">
            <v>Lighthouse Equity Partners Inc</v>
          </cell>
          <cell r="E12370" t="str">
            <v>NH</v>
          </cell>
          <cell r="F12370" t="str">
            <v>P1</v>
          </cell>
          <cell r="G12370" t="str">
            <v>SMALL</v>
          </cell>
          <cell r="H12370" t="str">
            <v>JM</v>
          </cell>
          <cell r="I12370" t="str">
            <v>0034684 - BUSINESS INSURANCE AGENCY</v>
          </cell>
        </row>
        <row r="12371">
          <cell r="A12371" t="str">
            <v>C65656JM</v>
          </cell>
          <cell r="B12371">
            <v>42185</v>
          </cell>
          <cell r="C12371" t="str">
            <v>C65656</v>
          </cell>
          <cell r="D12371" t="str">
            <v>Razzaboni Home Builders Inc</v>
          </cell>
          <cell r="E12371" t="str">
            <v>NH</v>
          </cell>
          <cell r="F12371" t="str">
            <v>P1</v>
          </cell>
          <cell r="G12371" t="str">
            <v>SMALL</v>
          </cell>
          <cell r="H12371" t="str">
            <v>JM</v>
          </cell>
          <cell r="I12371" t="str">
            <v>0034488 - NIBRI BENEFIT SERVICES INC</v>
          </cell>
        </row>
        <row r="12372">
          <cell r="A12372" t="str">
            <v>C65657IH</v>
          </cell>
          <cell r="B12372">
            <v>42185</v>
          </cell>
          <cell r="C12372" t="str">
            <v>C65657</v>
          </cell>
          <cell r="D12372" t="str">
            <v>Cape Cod Title &amp; Escrow PC</v>
          </cell>
          <cell r="E12372" t="str">
            <v>MA</v>
          </cell>
          <cell r="F12372" t="str">
            <v>P1</v>
          </cell>
          <cell r="G12372" t="str">
            <v>SMALL</v>
          </cell>
          <cell r="H12372" t="str">
            <v>IH</v>
          </cell>
          <cell r="I12372" t="str">
            <v>0034345 - BRYDEN &amp; SULLIVAN INS AGENCY INC</v>
          </cell>
        </row>
        <row r="12373">
          <cell r="A12373" t="str">
            <v>C65658IH</v>
          </cell>
          <cell r="B12373">
            <v>42185</v>
          </cell>
          <cell r="C12373" t="str">
            <v>C65658</v>
          </cell>
          <cell r="D12373" t="str">
            <v>Donohue &amp; Donohue DMD PC</v>
          </cell>
          <cell r="E12373" t="str">
            <v>MA</v>
          </cell>
          <cell r="F12373" t="str">
            <v>P1</v>
          </cell>
          <cell r="G12373" t="str">
            <v>GPC</v>
          </cell>
          <cell r="H12373" t="str">
            <v>IH</v>
          </cell>
          <cell r="I12373" t="str">
            <v>0034287 - SPRING INSURANCE GROUP LLC</v>
          </cell>
        </row>
        <row r="12374">
          <cell r="A12374" t="str">
            <v>C65659IH</v>
          </cell>
          <cell r="B12374">
            <v>42185</v>
          </cell>
          <cell r="C12374" t="str">
            <v>C65659</v>
          </cell>
          <cell r="D12374" t="str">
            <v>Colony Club</v>
          </cell>
          <cell r="E12374" t="str">
            <v>MA</v>
          </cell>
          <cell r="F12374" t="str">
            <v>P1</v>
          </cell>
          <cell r="G12374" t="str">
            <v>SMALL</v>
          </cell>
          <cell r="H12374" t="str">
            <v>IH</v>
          </cell>
          <cell r="I12374" t="str">
            <v>0035631 - GAUDREAU GROUP INC INS AGENCY</v>
          </cell>
        </row>
        <row r="12375">
          <cell r="A12375" t="str">
            <v>C65661IH</v>
          </cell>
          <cell r="B12375">
            <v>42185</v>
          </cell>
          <cell r="C12375" t="str">
            <v>C65661</v>
          </cell>
          <cell r="D12375" t="str">
            <v>Green Tangerine Sheraton LLC</v>
          </cell>
          <cell r="E12375" t="str">
            <v>MA</v>
          </cell>
          <cell r="F12375" t="str">
            <v>P1</v>
          </cell>
          <cell r="G12375" t="str">
            <v>SMALL</v>
          </cell>
          <cell r="H12375" t="str">
            <v>IH</v>
          </cell>
          <cell r="I12375" t="str">
            <v>0034278 - PAYCHEX AGENCY INC</v>
          </cell>
        </row>
        <row r="12376">
          <cell r="A12376" t="str">
            <v>C65663IA</v>
          </cell>
          <cell r="B12376">
            <v>42185</v>
          </cell>
          <cell r="C12376" t="str">
            <v>C65663</v>
          </cell>
          <cell r="D12376" t="str">
            <v>Boston Sports and Shoulder Center LLC</v>
          </cell>
          <cell r="E12376" t="str">
            <v>MA</v>
          </cell>
          <cell r="F12376" t="str">
            <v>P1</v>
          </cell>
          <cell r="G12376" t="str">
            <v>SMALL</v>
          </cell>
          <cell r="H12376" t="str">
            <v>IA</v>
          </cell>
          <cell r="I12376" t="str">
            <v>0034325 - COMPREHENSIVE INS PROVIDERS INC</v>
          </cell>
        </row>
        <row r="12377">
          <cell r="A12377" t="str">
            <v>C65663IH</v>
          </cell>
          <cell r="B12377">
            <v>42185</v>
          </cell>
          <cell r="C12377" t="str">
            <v>C65663</v>
          </cell>
          <cell r="D12377" t="str">
            <v>Boston Sports and Shoulder Center LLC</v>
          </cell>
          <cell r="E12377" t="str">
            <v>MA</v>
          </cell>
          <cell r="F12377" t="str">
            <v>P1</v>
          </cell>
          <cell r="G12377" t="str">
            <v>SMALL</v>
          </cell>
          <cell r="H12377" t="str">
            <v>IH</v>
          </cell>
          <cell r="I12377" t="str">
            <v>0034325 - COMPREHENSIVE INS PROVIDERS INC</v>
          </cell>
        </row>
        <row r="12378">
          <cell r="A12378" t="str">
            <v>C65668IH</v>
          </cell>
          <cell r="B12378">
            <v>42185</v>
          </cell>
          <cell r="C12378" t="str">
            <v>C65668</v>
          </cell>
          <cell r="D12378" t="str">
            <v>Fat Andys Inc</v>
          </cell>
          <cell r="E12378" t="str">
            <v>ME</v>
          </cell>
          <cell r="F12378" t="str">
            <v>P1</v>
          </cell>
          <cell r="G12378" t="str">
            <v>SMALL</v>
          </cell>
          <cell r="H12378" t="str">
            <v>IH</v>
          </cell>
          <cell r="I12378" t="str">
            <v>0034213 - LMR INSURANCE INC</v>
          </cell>
        </row>
        <row r="12379">
          <cell r="A12379" t="str">
            <v>C65669IH</v>
          </cell>
          <cell r="B12379">
            <v>42185</v>
          </cell>
          <cell r="C12379" t="str">
            <v>C65669</v>
          </cell>
          <cell r="D12379" t="str">
            <v>S I Howard Glass Co Inc</v>
          </cell>
          <cell r="E12379" t="str">
            <v>MA</v>
          </cell>
          <cell r="F12379" t="str">
            <v>P1</v>
          </cell>
          <cell r="G12379" t="str">
            <v>SMALL</v>
          </cell>
          <cell r="H12379" t="str">
            <v>IH</v>
          </cell>
          <cell r="I12379" t="str">
            <v>0035221 - RSC INSURANCE BROKERAGE INC</v>
          </cell>
        </row>
        <row r="12380">
          <cell r="A12380" t="str">
            <v>C65669JA</v>
          </cell>
          <cell r="B12380">
            <v>42185</v>
          </cell>
          <cell r="C12380" t="str">
            <v>C65669</v>
          </cell>
          <cell r="D12380" t="str">
            <v>S I Howard Glass Co Inc</v>
          </cell>
          <cell r="E12380" t="str">
            <v>MA</v>
          </cell>
          <cell r="F12380" t="str">
            <v>P1</v>
          </cell>
          <cell r="G12380" t="str">
            <v>SMALL</v>
          </cell>
          <cell r="H12380" t="str">
            <v>JA</v>
          </cell>
          <cell r="I12380" t="str">
            <v>0035221 - RSC INSURANCE BROKERAGE INC</v>
          </cell>
        </row>
        <row r="12381">
          <cell r="A12381" t="str">
            <v>C65670IH</v>
          </cell>
          <cell r="B12381">
            <v>42185</v>
          </cell>
          <cell r="C12381" t="str">
            <v>C65670</v>
          </cell>
          <cell r="D12381" t="str">
            <v>Oxford Immunotec Inc</v>
          </cell>
          <cell r="E12381" t="str">
            <v>MA</v>
          </cell>
          <cell r="F12381" t="str">
            <v>P1</v>
          </cell>
          <cell r="G12381" t="str">
            <v>CRC</v>
          </cell>
          <cell r="H12381" t="str">
            <v>IH</v>
          </cell>
          <cell r="I12381" t="str">
            <v>0035070 - BROWN &amp; BROWN OF MASSACHUSETTS LLC</v>
          </cell>
        </row>
        <row r="12382">
          <cell r="A12382" t="str">
            <v>C65670IV</v>
          </cell>
          <cell r="B12382">
            <v>42185</v>
          </cell>
          <cell r="C12382" t="str">
            <v>C65670</v>
          </cell>
          <cell r="D12382" t="str">
            <v>Oxford Immunotec Inc</v>
          </cell>
          <cell r="E12382" t="str">
            <v>MA</v>
          </cell>
          <cell r="F12382" t="str">
            <v>P1</v>
          </cell>
          <cell r="G12382" t="str">
            <v>CRC</v>
          </cell>
          <cell r="H12382" t="str">
            <v>IV</v>
          </cell>
          <cell r="I12382" t="str">
            <v>0035070 - BROWN &amp; BROWN OF MASSACHUSETTS LLC</v>
          </cell>
        </row>
        <row r="12383">
          <cell r="A12383" t="str">
            <v>C65671IA</v>
          </cell>
          <cell r="B12383">
            <v>42185</v>
          </cell>
          <cell r="C12383" t="str">
            <v>C65671</v>
          </cell>
          <cell r="D12383" t="str">
            <v>AA Cleaning Company Inc</v>
          </cell>
          <cell r="E12383" t="str">
            <v>MA</v>
          </cell>
          <cell r="F12383" t="str">
            <v>P1</v>
          </cell>
          <cell r="G12383" t="str">
            <v>SMALL</v>
          </cell>
          <cell r="H12383" t="str">
            <v>IA</v>
          </cell>
          <cell r="I12383" t="str">
            <v>0034217 - KAPLAN, ELLEN A</v>
          </cell>
        </row>
        <row r="12384">
          <cell r="A12384" t="str">
            <v>C65671IH</v>
          </cell>
          <cell r="B12384">
            <v>42185</v>
          </cell>
          <cell r="C12384" t="str">
            <v>C65671</v>
          </cell>
          <cell r="D12384" t="str">
            <v>AA Cleaning Company Inc</v>
          </cell>
          <cell r="E12384" t="str">
            <v>MA</v>
          </cell>
          <cell r="F12384" t="str">
            <v>P1</v>
          </cell>
          <cell r="G12384" t="str">
            <v>SMALL</v>
          </cell>
          <cell r="H12384" t="str">
            <v>IH</v>
          </cell>
          <cell r="I12384" t="str">
            <v>0034217 - KAPLAN, ELLEN A</v>
          </cell>
        </row>
        <row r="12385">
          <cell r="A12385" t="str">
            <v>C65674JM</v>
          </cell>
          <cell r="B12385">
            <v>42185</v>
          </cell>
          <cell r="C12385" t="str">
            <v>C65674</v>
          </cell>
          <cell r="D12385" t="str">
            <v>Greenville Estates Tenant Co-Operative</v>
          </cell>
          <cell r="E12385" t="str">
            <v>NH</v>
          </cell>
          <cell r="F12385" t="str">
            <v>P1</v>
          </cell>
          <cell r="G12385" t="str">
            <v>SMALL</v>
          </cell>
          <cell r="H12385" t="str">
            <v>JM</v>
          </cell>
          <cell r="I12385" t="str">
            <v>0034197 - LAVINE, MARK R</v>
          </cell>
        </row>
        <row r="12386">
          <cell r="A12386" t="str">
            <v>C65676IH</v>
          </cell>
          <cell r="B12386">
            <v>42185</v>
          </cell>
          <cell r="C12386" t="str">
            <v>C65676</v>
          </cell>
          <cell r="D12386" t="str">
            <v>Burke Whitaker Pontiac Cadillac GMC Truck Inc</v>
          </cell>
          <cell r="E12386" t="str">
            <v>MA</v>
          </cell>
          <cell r="F12386" t="str">
            <v>P1</v>
          </cell>
          <cell r="G12386" t="str">
            <v>SMALL</v>
          </cell>
          <cell r="H12386" t="str">
            <v>IH</v>
          </cell>
          <cell r="I12386" t="str">
            <v>0034332 - DESIMONE JR, ANTHONE F</v>
          </cell>
        </row>
        <row r="12387">
          <cell r="A12387" t="str">
            <v>C65676JA</v>
          </cell>
          <cell r="B12387">
            <v>42185</v>
          </cell>
          <cell r="C12387" t="str">
            <v>C65676</v>
          </cell>
          <cell r="D12387" t="str">
            <v>Burke Whitaker Pontiac Cadillac GMC Truck Inc</v>
          </cell>
          <cell r="E12387" t="str">
            <v>MA</v>
          </cell>
          <cell r="F12387" t="str">
            <v>P1</v>
          </cell>
          <cell r="G12387" t="str">
            <v>SMALL</v>
          </cell>
          <cell r="H12387" t="str">
            <v>JA</v>
          </cell>
          <cell r="I12387" t="str">
            <v>0034332 - DESIMONE JR, ANTHONE F</v>
          </cell>
        </row>
        <row r="12388">
          <cell r="A12388" t="str">
            <v>C65684IV</v>
          </cell>
          <cell r="B12388">
            <v>42185</v>
          </cell>
          <cell r="C12388" t="str">
            <v>C65684</v>
          </cell>
          <cell r="D12388" t="str">
            <v>Curtis Insurance Agency Inc</v>
          </cell>
          <cell r="E12388" t="str">
            <v>CT</v>
          </cell>
          <cell r="F12388" t="str">
            <v>P1</v>
          </cell>
          <cell r="G12388" t="str">
            <v>SMALL</v>
          </cell>
          <cell r="H12388" t="str">
            <v>IV</v>
          </cell>
          <cell r="I12388" t="str">
            <v>0034498 - SECURITY FIRST INSURANCE INC</v>
          </cell>
        </row>
        <row r="12389">
          <cell r="A12389" t="str">
            <v>C65685IH</v>
          </cell>
          <cell r="B12389">
            <v>42185</v>
          </cell>
          <cell r="C12389" t="str">
            <v>C65685</v>
          </cell>
          <cell r="D12389" t="str">
            <v>Kitchen Cove Cabinetry &amp; Design</v>
          </cell>
          <cell r="E12389" t="str">
            <v>ME</v>
          </cell>
          <cell r="F12389" t="str">
            <v>P1</v>
          </cell>
          <cell r="G12389" t="str">
            <v>SMALL</v>
          </cell>
          <cell r="H12389" t="str">
            <v>IH</v>
          </cell>
          <cell r="I12389" t="str">
            <v>0034352 - BUSINESS INSURANCE AGENCY</v>
          </cell>
        </row>
        <row r="12390">
          <cell r="A12390" t="str">
            <v>C65687PO</v>
          </cell>
          <cell r="B12390">
            <v>42185</v>
          </cell>
          <cell r="C12390" t="str">
            <v>C65687</v>
          </cell>
          <cell r="D12390" t="str">
            <v>Northland Management Corp</v>
          </cell>
          <cell r="E12390" t="str">
            <v>ME</v>
          </cell>
          <cell r="F12390" t="str">
            <v>P1</v>
          </cell>
          <cell r="G12390" t="str">
            <v>SMALL</v>
          </cell>
          <cell r="H12390" t="str">
            <v>PO</v>
          </cell>
          <cell r="I12390" t="str">
            <v>0034658 - LMR INSURANCE INC</v>
          </cell>
        </row>
        <row r="12391">
          <cell r="A12391" t="str">
            <v>C65689IH</v>
          </cell>
          <cell r="B12391">
            <v>42185</v>
          </cell>
          <cell r="C12391" t="str">
            <v>C65689</v>
          </cell>
          <cell r="D12391" t="str">
            <v>Eastland Construction Mgmt Co</v>
          </cell>
          <cell r="E12391" t="str">
            <v>ME</v>
          </cell>
          <cell r="F12391" t="str">
            <v>P1</v>
          </cell>
          <cell r="G12391" t="str">
            <v>SMALL</v>
          </cell>
          <cell r="H12391" t="str">
            <v>IH</v>
          </cell>
          <cell r="I12391" t="str">
            <v>0034249 - PAQUIN &amp; CARROLL LLC</v>
          </cell>
        </row>
        <row r="12392">
          <cell r="A12392" t="str">
            <v>C65690JM</v>
          </cell>
          <cell r="B12392">
            <v>42185</v>
          </cell>
          <cell r="C12392" t="str">
            <v>C65690</v>
          </cell>
          <cell r="D12392" t="str">
            <v>McGregor Memorial EMS</v>
          </cell>
          <cell r="E12392" t="str">
            <v>NH</v>
          </cell>
          <cell r="F12392" t="str">
            <v>P1</v>
          </cell>
          <cell r="G12392" t="str">
            <v>SMALL</v>
          </cell>
          <cell r="H12392" t="str">
            <v>JM</v>
          </cell>
          <cell r="I12392" t="str">
            <v>0034194 - GRANITE GROUP BENEFITS LLC</v>
          </cell>
        </row>
        <row r="12393">
          <cell r="A12393" t="str">
            <v>C65694IH</v>
          </cell>
          <cell r="B12393">
            <v>42185</v>
          </cell>
          <cell r="C12393" t="str">
            <v>C65694</v>
          </cell>
          <cell r="D12393" t="str">
            <v>Joseph A DiPietro Heating &amp; Cooling</v>
          </cell>
          <cell r="E12393" t="str">
            <v>MA</v>
          </cell>
          <cell r="F12393" t="str">
            <v>P1</v>
          </cell>
          <cell r="G12393" t="str">
            <v>SMALL</v>
          </cell>
          <cell r="H12393" t="str">
            <v>IH</v>
          </cell>
          <cell r="I12393" t="str">
            <v>0034285 - PIGNONE, RICHARD M</v>
          </cell>
        </row>
        <row r="12394">
          <cell r="A12394" t="str">
            <v>C65695JM</v>
          </cell>
          <cell r="B12394">
            <v>42185</v>
          </cell>
          <cell r="C12394" t="str">
            <v>C65695</v>
          </cell>
          <cell r="D12394" t="str">
            <v>Community Alliance of Human Services</v>
          </cell>
          <cell r="E12394" t="str">
            <v>NH</v>
          </cell>
          <cell r="F12394" t="str">
            <v>P1</v>
          </cell>
          <cell r="G12394" t="str">
            <v>SMALL</v>
          </cell>
          <cell r="H12394" t="str">
            <v>JM</v>
          </cell>
          <cell r="I12394" t="str">
            <v>0034612 - CBS INSURANCE INC</v>
          </cell>
        </row>
        <row r="12395">
          <cell r="A12395" t="str">
            <v>C65697IH</v>
          </cell>
          <cell r="B12395">
            <v>42185</v>
          </cell>
          <cell r="C12395" t="str">
            <v>C65697</v>
          </cell>
          <cell r="D12395" t="str">
            <v>Carter Business Services Inc</v>
          </cell>
          <cell r="E12395" t="str">
            <v>MA</v>
          </cell>
          <cell r="F12395" t="str">
            <v>P1</v>
          </cell>
          <cell r="G12395" t="str">
            <v>SMALL</v>
          </cell>
          <cell r="H12395" t="str">
            <v>IH</v>
          </cell>
          <cell r="I12395" t="str">
            <v>0034230 - ROLANDO A CAPANNA INS AGENCY LLC</v>
          </cell>
        </row>
        <row r="12396">
          <cell r="A12396" t="str">
            <v>C65698IH</v>
          </cell>
          <cell r="B12396">
            <v>42185</v>
          </cell>
          <cell r="C12396" t="str">
            <v>C65698</v>
          </cell>
          <cell r="D12396" t="str">
            <v>Mount Auburn Surgical Associates PC</v>
          </cell>
          <cell r="E12396" t="str">
            <v>MA</v>
          </cell>
          <cell r="F12396" t="str">
            <v>P1</v>
          </cell>
          <cell r="G12396" t="str">
            <v>SMALL</v>
          </cell>
          <cell r="H12396" t="str">
            <v>IH</v>
          </cell>
          <cell r="I12396" t="str">
            <v>0034196 - KAPLAN, ELLEN A</v>
          </cell>
        </row>
        <row r="12397">
          <cell r="A12397" t="str">
            <v>C65698MI</v>
          </cell>
          <cell r="B12397">
            <v>42185</v>
          </cell>
          <cell r="C12397" t="str">
            <v>C65698</v>
          </cell>
          <cell r="D12397" t="str">
            <v>Mount Auburn Surgical Associates PC</v>
          </cell>
          <cell r="E12397" t="str">
            <v>MA</v>
          </cell>
          <cell r="F12397" t="str">
            <v>P1</v>
          </cell>
          <cell r="G12397" t="str">
            <v>MCARE</v>
          </cell>
          <cell r="H12397" t="str">
            <v>MI</v>
          </cell>
          <cell r="I12397" t="str">
            <v>0034196 - KAPLAN, ELLEN A</v>
          </cell>
        </row>
        <row r="12398">
          <cell r="A12398" t="str">
            <v>C65699IH</v>
          </cell>
          <cell r="B12398">
            <v>42185</v>
          </cell>
          <cell r="C12398" t="str">
            <v>C65699</v>
          </cell>
          <cell r="D12398" t="str">
            <v>E.R. Lewin Inc</v>
          </cell>
          <cell r="E12398" t="str">
            <v>MA</v>
          </cell>
          <cell r="F12398" t="str">
            <v>P1</v>
          </cell>
          <cell r="G12398" t="str">
            <v>SMALL</v>
          </cell>
          <cell r="H12398" t="str">
            <v>IH</v>
          </cell>
          <cell r="I12398" t="str">
            <v>0034326 - DEMERITT, TIMOTHY A</v>
          </cell>
        </row>
        <row r="12399">
          <cell r="A12399" t="str">
            <v>C65700JA</v>
          </cell>
          <cell r="B12399">
            <v>42185</v>
          </cell>
          <cell r="C12399" t="str">
            <v>C65700</v>
          </cell>
          <cell r="D12399" t="str">
            <v>Mittineague Childrens Center</v>
          </cell>
          <cell r="E12399" t="str">
            <v>MA</v>
          </cell>
          <cell r="F12399" t="str">
            <v>P1</v>
          </cell>
          <cell r="G12399" t="str">
            <v>SMALL</v>
          </cell>
          <cell r="H12399" t="str">
            <v>JA</v>
          </cell>
          <cell r="I12399" t="str">
            <v>0034202 - HABERMAN INSURANCE GROUP INC</v>
          </cell>
        </row>
        <row r="12400">
          <cell r="A12400" t="str">
            <v>C65701JA</v>
          </cell>
          <cell r="B12400">
            <v>42185</v>
          </cell>
          <cell r="C12400" t="str">
            <v>C65701</v>
          </cell>
          <cell r="D12400" t="str">
            <v>Ace Fire &amp; Water Restoration Inc</v>
          </cell>
          <cell r="E12400" t="str">
            <v>MA</v>
          </cell>
          <cell r="F12400" t="str">
            <v>P1</v>
          </cell>
          <cell r="G12400" t="str">
            <v>SMALL</v>
          </cell>
          <cell r="H12400" t="str">
            <v>JA</v>
          </cell>
          <cell r="I12400" t="str">
            <v>0034208 - HABERMAN INSURANCE GROUP INC</v>
          </cell>
        </row>
        <row r="12401">
          <cell r="A12401" t="str">
            <v>C65702JM</v>
          </cell>
          <cell r="B12401">
            <v>42185</v>
          </cell>
          <cell r="C12401" t="str">
            <v>C65702</v>
          </cell>
          <cell r="D12401" t="str">
            <v>Cory Pattens Auto &amp; Truck Works</v>
          </cell>
          <cell r="E12401" t="str">
            <v>NH</v>
          </cell>
          <cell r="F12401" t="str">
            <v>P1</v>
          </cell>
          <cell r="G12401" t="str">
            <v>SMALL</v>
          </cell>
          <cell r="H12401" t="str">
            <v>JM</v>
          </cell>
          <cell r="I12401" t="str">
            <v>0034610 - CBS INSURANCE INC</v>
          </cell>
        </row>
        <row r="12402">
          <cell r="A12402" t="str">
            <v>C65705IA</v>
          </cell>
          <cell r="B12402">
            <v>42185</v>
          </cell>
          <cell r="C12402" t="str">
            <v>C65705</v>
          </cell>
          <cell r="D12402" t="str">
            <v>Pioneer Continuing Care Providers PC</v>
          </cell>
          <cell r="E12402" t="str">
            <v>MA</v>
          </cell>
          <cell r="F12402" t="str">
            <v>P1</v>
          </cell>
          <cell r="G12402" t="str">
            <v>SMALL</v>
          </cell>
          <cell r="H12402" t="str">
            <v>IA</v>
          </cell>
          <cell r="I12402" t="str">
            <v>0034286 - ST INSURANCE AGENCY INC</v>
          </cell>
        </row>
        <row r="12403">
          <cell r="A12403" t="str">
            <v>C65705IH</v>
          </cell>
          <cell r="B12403">
            <v>42185</v>
          </cell>
          <cell r="C12403" t="str">
            <v>C65705</v>
          </cell>
          <cell r="D12403" t="str">
            <v>Pioneer Continuing Care Providers PC</v>
          </cell>
          <cell r="E12403" t="str">
            <v>MA</v>
          </cell>
          <cell r="F12403" t="str">
            <v>P1</v>
          </cell>
          <cell r="G12403" t="str">
            <v>SMALL</v>
          </cell>
          <cell r="H12403" t="str">
            <v>IH</v>
          </cell>
          <cell r="I12403" t="str">
            <v>0034286 - ST INSURANCE AGENCY INC</v>
          </cell>
        </row>
        <row r="12404">
          <cell r="A12404" t="str">
            <v>C65706JA</v>
          </cell>
          <cell r="B12404">
            <v>42185</v>
          </cell>
          <cell r="C12404" t="str">
            <v>C65706</v>
          </cell>
          <cell r="D12404" t="str">
            <v>Diamondhead USA</v>
          </cell>
          <cell r="E12404" t="str">
            <v>MA</v>
          </cell>
          <cell r="F12404" t="str">
            <v>P1</v>
          </cell>
          <cell r="G12404" t="str">
            <v>SMALL</v>
          </cell>
          <cell r="H12404" t="str">
            <v>JA</v>
          </cell>
          <cell r="I12404" t="str">
            <v>0034209 - KWATOWSKI, JEANNINE B</v>
          </cell>
        </row>
        <row r="12405">
          <cell r="A12405" t="str">
            <v>C65707IH</v>
          </cell>
          <cell r="B12405">
            <v>42185</v>
          </cell>
          <cell r="C12405" t="str">
            <v>C65707</v>
          </cell>
          <cell r="D12405" t="str">
            <v>Primary Organic Therapy Inc</v>
          </cell>
          <cell r="E12405" t="str">
            <v>ME</v>
          </cell>
          <cell r="F12405" t="str">
            <v>P1</v>
          </cell>
          <cell r="G12405" t="str">
            <v>SMALL</v>
          </cell>
          <cell r="H12405" t="str">
            <v>IH</v>
          </cell>
          <cell r="I12405" t="str">
            <v>0034676 - LMR INSURANCE INC</v>
          </cell>
        </row>
        <row r="12406">
          <cell r="A12406" t="str">
            <v>C65707PO</v>
          </cell>
          <cell r="B12406">
            <v>42185</v>
          </cell>
          <cell r="C12406" t="str">
            <v>C65707</v>
          </cell>
          <cell r="D12406" t="str">
            <v>Primary Organic Therapy Inc</v>
          </cell>
          <cell r="E12406" t="str">
            <v>ME</v>
          </cell>
          <cell r="F12406" t="str">
            <v>P1</v>
          </cell>
          <cell r="G12406" t="str">
            <v>SMALL</v>
          </cell>
          <cell r="H12406" t="str">
            <v>PO</v>
          </cell>
          <cell r="I12406" t="str">
            <v>0034676 - LMR INSURANCE INC</v>
          </cell>
        </row>
        <row r="12407">
          <cell r="A12407" t="str">
            <v>C65709IH</v>
          </cell>
          <cell r="B12407">
            <v>42185</v>
          </cell>
          <cell r="C12407" t="str">
            <v>C65709</v>
          </cell>
          <cell r="D12407" t="str">
            <v>Serv-U Stores of Western Mass Inc</v>
          </cell>
          <cell r="E12407" t="str">
            <v>MA</v>
          </cell>
          <cell r="F12407" t="str">
            <v>P1</v>
          </cell>
          <cell r="G12407" t="str">
            <v>SMALL</v>
          </cell>
          <cell r="H12407" t="str">
            <v>IH</v>
          </cell>
          <cell r="I12407" t="str">
            <v>0034192 - GAUDREAU GROUP INC INS AGENCY</v>
          </cell>
        </row>
        <row r="12408">
          <cell r="A12408" t="str">
            <v>C65709JA</v>
          </cell>
          <cell r="B12408">
            <v>42185</v>
          </cell>
          <cell r="C12408" t="str">
            <v>C65709</v>
          </cell>
          <cell r="D12408" t="str">
            <v>Serv-U Stores of Western Mass Inc</v>
          </cell>
          <cell r="E12408" t="str">
            <v>MA</v>
          </cell>
          <cell r="F12408" t="str">
            <v>P1</v>
          </cell>
          <cell r="G12408" t="str">
            <v>SMALL</v>
          </cell>
          <cell r="H12408" t="str">
            <v>JA</v>
          </cell>
          <cell r="I12408" t="str">
            <v>0034192 - GAUDREAU GROUP INC INS AGENCY</v>
          </cell>
        </row>
        <row r="12409">
          <cell r="A12409" t="str">
            <v>C65712JA</v>
          </cell>
          <cell r="B12409">
            <v>42185</v>
          </cell>
          <cell r="C12409" t="str">
            <v>C65712</v>
          </cell>
          <cell r="D12409" t="str">
            <v>Newburyport Gastroenterology LLC</v>
          </cell>
          <cell r="E12409" t="str">
            <v>MA</v>
          </cell>
          <cell r="F12409" t="str">
            <v>P1</v>
          </cell>
          <cell r="G12409" t="str">
            <v>SMALL</v>
          </cell>
          <cell r="H12409" t="str">
            <v>JA</v>
          </cell>
          <cell r="I12409" t="str">
            <v>0034308 - DIGITAL INSURANCE AGENCY INC</v>
          </cell>
        </row>
        <row r="12410">
          <cell r="A12410" t="str">
            <v>C65714IH</v>
          </cell>
          <cell r="B12410">
            <v>42185</v>
          </cell>
          <cell r="C12410" t="str">
            <v>C65714</v>
          </cell>
          <cell r="D12410" t="str">
            <v>Juicy Peach LLC</v>
          </cell>
          <cell r="E12410" t="str">
            <v>MA</v>
          </cell>
          <cell r="F12410" t="str">
            <v>P1</v>
          </cell>
          <cell r="G12410" t="str">
            <v>SMALL</v>
          </cell>
          <cell r="H12410" t="str">
            <v>IH</v>
          </cell>
          <cell r="I12410" t="str">
            <v>0034205 - KAPLAN, ELLEN A</v>
          </cell>
        </row>
        <row r="12411">
          <cell r="A12411" t="str">
            <v>C65715JA</v>
          </cell>
          <cell r="B12411">
            <v>42185</v>
          </cell>
          <cell r="C12411" t="str">
            <v>C65715</v>
          </cell>
          <cell r="D12411" t="str">
            <v>LeClair Roofing &amp; Weatherproofing Inc</v>
          </cell>
          <cell r="E12411" t="str">
            <v>MA</v>
          </cell>
          <cell r="F12411" t="str">
            <v>P1</v>
          </cell>
          <cell r="G12411" t="str">
            <v>SMALL</v>
          </cell>
          <cell r="H12411" t="str">
            <v>JA</v>
          </cell>
          <cell r="I12411" t="str">
            <v>0034231 - PARTNERS BENEFIT GROUP INC</v>
          </cell>
        </row>
        <row r="12412">
          <cell r="A12412" t="str">
            <v>C65716IH</v>
          </cell>
          <cell r="B12412">
            <v>42185</v>
          </cell>
          <cell r="C12412" t="str">
            <v>C65716</v>
          </cell>
          <cell r="D12412" t="str">
            <v>Grove Medical Associates PC</v>
          </cell>
          <cell r="E12412" t="str">
            <v>MA</v>
          </cell>
          <cell r="F12412" t="str">
            <v>P1</v>
          </cell>
          <cell r="G12412" t="str">
            <v>SMALL</v>
          </cell>
          <cell r="H12412" t="str">
            <v>IH</v>
          </cell>
          <cell r="I12412" t="str">
            <v>0034227 - SMALL BUSINESS INSURANCE AGENCY INC</v>
          </cell>
        </row>
        <row r="12413">
          <cell r="A12413" t="str">
            <v>C65717IA</v>
          </cell>
          <cell r="B12413">
            <v>42185</v>
          </cell>
          <cell r="C12413" t="str">
            <v>C65717</v>
          </cell>
          <cell r="D12413" t="str">
            <v>Benu Networks</v>
          </cell>
          <cell r="E12413" t="str">
            <v>MA</v>
          </cell>
          <cell r="F12413" t="str">
            <v>P1</v>
          </cell>
          <cell r="G12413" t="str">
            <v>CRC</v>
          </cell>
          <cell r="H12413" t="str">
            <v>IA</v>
          </cell>
          <cell r="I12413" t="str">
            <v>0035053 - CUSTOM BENEFITS GROUP</v>
          </cell>
        </row>
        <row r="12414">
          <cell r="A12414" t="str">
            <v>C65717IH</v>
          </cell>
          <cell r="B12414">
            <v>42185</v>
          </cell>
          <cell r="C12414" t="str">
            <v>C65717</v>
          </cell>
          <cell r="D12414" t="str">
            <v>Benu Networks</v>
          </cell>
          <cell r="E12414" t="str">
            <v>MA</v>
          </cell>
          <cell r="F12414" t="str">
            <v>P1</v>
          </cell>
          <cell r="G12414" t="str">
            <v>CRC</v>
          </cell>
          <cell r="H12414" t="str">
            <v>IH</v>
          </cell>
          <cell r="I12414" t="str">
            <v>0035053 - CUSTOM BENEFITS GROUP</v>
          </cell>
        </row>
        <row r="12415">
          <cell r="A12415" t="str">
            <v>C65722IH</v>
          </cell>
          <cell r="B12415">
            <v>42185</v>
          </cell>
          <cell r="C12415" t="str">
            <v>C65722</v>
          </cell>
          <cell r="D12415" t="str">
            <v>Marvic Inc</v>
          </cell>
          <cell r="E12415" t="str">
            <v>MA</v>
          </cell>
          <cell r="F12415" t="str">
            <v>P1</v>
          </cell>
          <cell r="G12415" t="str">
            <v>SMALL</v>
          </cell>
          <cell r="H12415" t="str">
            <v>IH</v>
          </cell>
          <cell r="I12415" t="str">
            <v>0034313 - COONEY, MATTHEW J</v>
          </cell>
        </row>
        <row r="12416">
          <cell r="A12416" t="str">
            <v>C65723IH</v>
          </cell>
          <cell r="B12416">
            <v>42185</v>
          </cell>
          <cell r="C12416" t="str">
            <v>C65723</v>
          </cell>
          <cell r="D12416" t="str">
            <v>Pembroke Animal Hospital</v>
          </cell>
          <cell r="E12416" t="str">
            <v>MA</v>
          </cell>
          <cell r="F12416" t="str">
            <v>P1</v>
          </cell>
          <cell r="G12416" t="str">
            <v>SMALL</v>
          </cell>
          <cell r="H12416" t="str">
            <v>IH</v>
          </cell>
          <cell r="I12416" t="str">
            <v>0034323 - BOSTON COMMONWEALTH ADVANTAGE LLC</v>
          </cell>
        </row>
        <row r="12417">
          <cell r="A12417" t="str">
            <v>C65724IH</v>
          </cell>
          <cell r="B12417">
            <v>42185</v>
          </cell>
          <cell r="C12417" t="str">
            <v>C65724</v>
          </cell>
          <cell r="D12417" t="str">
            <v>Arrell Corporation</v>
          </cell>
          <cell r="E12417" t="str">
            <v>MA</v>
          </cell>
          <cell r="F12417" t="str">
            <v>P1</v>
          </cell>
          <cell r="G12417" t="str">
            <v>SMALL</v>
          </cell>
          <cell r="H12417" t="str">
            <v>IH</v>
          </cell>
          <cell r="I12417" t="str">
            <v>0034252 - TGA CROSS INSURANCE INC</v>
          </cell>
        </row>
        <row r="12418">
          <cell r="A12418" t="str">
            <v>C65725IH</v>
          </cell>
          <cell r="B12418">
            <v>42185</v>
          </cell>
          <cell r="C12418" t="str">
            <v>C65725</v>
          </cell>
          <cell r="D12418" t="str">
            <v>Menck USA Inc</v>
          </cell>
          <cell r="E12418" t="str">
            <v>MA</v>
          </cell>
          <cell r="F12418" t="str">
            <v>P1</v>
          </cell>
          <cell r="G12418" t="str">
            <v>SMALL</v>
          </cell>
          <cell r="H12418" t="str">
            <v>IH</v>
          </cell>
          <cell r="I12418" t="str">
            <v>0034346 - BERKSHIRE INSURANCE GROUP INC</v>
          </cell>
        </row>
        <row r="12419">
          <cell r="A12419" t="str">
            <v>C65726IH</v>
          </cell>
          <cell r="B12419">
            <v>42185</v>
          </cell>
          <cell r="C12419" t="str">
            <v>C65726</v>
          </cell>
          <cell r="D12419" t="str">
            <v>Open Square Properties LLC</v>
          </cell>
          <cell r="E12419" t="str">
            <v>MA</v>
          </cell>
          <cell r="F12419" t="str">
            <v>P1</v>
          </cell>
          <cell r="G12419" t="str">
            <v>SMALL</v>
          </cell>
          <cell r="H12419" t="str">
            <v>IH</v>
          </cell>
          <cell r="I12419" t="str">
            <v>0034801 - DOWD FINANCIAL SERVICES LLC</v>
          </cell>
        </row>
        <row r="12420">
          <cell r="A12420" t="str">
            <v>C65727IH</v>
          </cell>
          <cell r="B12420">
            <v>42185</v>
          </cell>
          <cell r="C12420" t="str">
            <v>C65727</v>
          </cell>
          <cell r="D12420" t="str">
            <v>Phoenix Company Inc</v>
          </cell>
          <cell r="E12420" t="str">
            <v>MA</v>
          </cell>
          <cell r="F12420" t="str">
            <v>P1</v>
          </cell>
          <cell r="G12420" t="str">
            <v>SMALL</v>
          </cell>
          <cell r="H12420" t="str">
            <v>IH</v>
          </cell>
          <cell r="I12420" t="str">
            <v>0034190 - FMG INSURANCE AGENCY INC</v>
          </cell>
        </row>
        <row r="12421">
          <cell r="A12421" t="str">
            <v>C65727JA</v>
          </cell>
          <cell r="B12421">
            <v>42185</v>
          </cell>
          <cell r="C12421" t="str">
            <v>C65727</v>
          </cell>
          <cell r="D12421" t="str">
            <v>Phoenix Company Inc</v>
          </cell>
          <cell r="E12421" t="str">
            <v>MA</v>
          </cell>
          <cell r="F12421" t="str">
            <v>P1</v>
          </cell>
          <cell r="G12421" t="str">
            <v>SMALL</v>
          </cell>
          <cell r="H12421" t="str">
            <v>JA</v>
          </cell>
          <cell r="I12421" t="str">
            <v>0034190 - FMG INSURANCE AGENCY INC</v>
          </cell>
        </row>
        <row r="12422">
          <cell r="A12422" t="str">
            <v>C65728JA</v>
          </cell>
          <cell r="B12422">
            <v>42185</v>
          </cell>
          <cell r="C12422" t="str">
            <v>C65728</v>
          </cell>
          <cell r="D12422" t="str">
            <v>Building Blocks Early Education Center Inc</v>
          </cell>
          <cell r="E12422" t="str">
            <v>MA</v>
          </cell>
          <cell r="F12422" t="str">
            <v>P1</v>
          </cell>
          <cell r="G12422" t="str">
            <v>SMALL</v>
          </cell>
          <cell r="H12422" t="str">
            <v>JA</v>
          </cell>
          <cell r="I12422" t="str">
            <v>0034291 - UNITED BUSINESSMANS INSURANCE AGENCY</v>
          </cell>
        </row>
        <row r="12423">
          <cell r="A12423" t="str">
            <v>C65729IH</v>
          </cell>
          <cell r="B12423">
            <v>42185</v>
          </cell>
          <cell r="C12423" t="str">
            <v>C65729</v>
          </cell>
          <cell r="D12423" t="str">
            <v>Marja Corporation</v>
          </cell>
          <cell r="E12423" t="str">
            <v>ME</v>
          </cell>
          <cell r="F12423" t="str">
            <v>P1</v>
          </cell>
          <cell r="G12423" t="str">
            <v>SMALL</v>
          </cell>
          <cell r="H12423" t="str">
            <v>IH</v>
          </cell>
          <cell r="I12423" t="str">
            <v>0034593 - HIRST ASSOCIATES</v>
          </cell>
        </row>
        <row r="12424">
          <cell r="A12424" t="str">
            <v>C65730JH</v>
          </cell>
          <cell r="B12424">
            <v>42185</v>
          </cell>
          <cell r="C12424" t="str">
            <v>C65730</v>
          </cell>
          <cell r="D12424" t="str">
            <v>Charles A Parent DO PA</v>
          </cell>
          <cell r="E12424" t="str">
            <v>ME</v>
          </cell>
          <cell r="F12424" t="str">
            <v>P1</v>
          </cell>
          <cell r="G12424" t="str">
            <v>SMALL</v>
          </cell>
          <cell r="H12424" t="str">
            <v>JH</v>
          </cell>
          <cell r="I12424" t="str">
            <v>0034330 - CLARK INSURANCE</v>
          </cell>
        </row>
        <row r="12425">
          <cell r="A12425" t="str">
            <v>C65732IH</v>
          </cell>
          <cell r="B12425">
            <v>42185</v>
          </cell>
          <cell r="C12425" t="str">
            <v>C65732</v>
          </cell>
          <cell r="D12425" t="str">
            <v>Cooper Dental LLC</v>
          </cell>
          <cell r="E12425" t="str">
            <v>MA</v>
          </cell>
          <cell r="F12425" t="str">
            <v>P1</v>
          </cell>
          <cell r="G12425" t="str">
            <v>GPC</v>
          </cell>
          <cell r="H12425" t="str">
            <v>IH</v>
          </cell>
          <cell r="I12425" t="str">
            <v>0034283 - SPRING INSURANCE GROUP LLC</v>
          </cell>
        </row>
        <row r="12426">
          <cell r="A12426" t="str">
            <v>C65734IH</v>
          </cell>
          <cell r="B12426">
            <v>42185</v>
          </cell>
          <cell r="C12426" t="str">
            <v>C65734</v>
          </cell>
          <cell r="D12426" t="str">
            <v>Andover Dental Group LLC</v>
          </cell>
          <cell r="E12426" t="str">
            <v>MA</v>
          </cell>
          <cell r="F12426" t="str">
            <v>P1</v>
          </cell>
          <cell r="G12426" t="str">
            <v>GPC</v>
          </cell>
          <cell r="H12426" t="str">
            <v>IH</v>
          </cell>
          <cell r="I12426" t="str">
            <v>0034267 - SPRING INSURANCE GROUP LLC</v>
          </cell>
        </row>
        <row r="12427">
          <cell r="A12427" t="str">
            <v>C65737JA</v>
          </cell>
          <cell r="B12427">
            <v>42185</v>
          </cell>
          <cell r="C12427" t="str">
            <v>C65737</v>
          </cell>
          <cell r="D12427" t="str">
            <v>The Townsend Group Inc</v>
          </cell>
          <cell r="E12427" t="str">
            <v>MA</v>
          </cell>
          <cell r="F12427" t="str">
            <v>P1</v>
          </cell>
          <cell r="G12427" t="str">
            <v>SMALL</v>
          </cell>
          <cell r="H12427" t="str">
            <v>JA</v>
          </cell>
          <cell r="I12427" t="str">
            <v>0034236 - RMB INSURANCE SOLUTIONS LLC</v>
          </cell>
        </row>
        <row r="12428">
          <cell r="A12428" t="str">
            <v>C65738IV</v>
          </cell>
          <cell r="B12428">
            <v>42185</v>
          </cell>
          <cell r="C12428" t="str">
            <v>C65738</v>
          </cell>
          <cell r="D12428" t="str">
            <v>Hartford CPL Co Op Inc/PPI</v>
          </cell>
          <cell r="E12428" t="str">
            <v>CT</v>
          </cell>
          <cell r="F12428" t="str">
            <v>P1</v>
          </cell>
          <cell r="G12428" t="str">
            <v>CRC</v>
          </cell>
          <cell r="H12428" t="str">
            <v>IV</v>
          </cell>
          <cell r="I12428" t="str">
            <v>0034885 - MAY, BONEE &amp; COMPANY INC</v>
          </cell>
        </row>
        <row r="12429">
          <cell r="A12429" t="str">
            <v>C65738PO</v>
          </cell>
          <cell r="B12429">
            <v>42185</v>
          </cell>
          <cell r="C12429" t="str">
            <v>C65738</v>
          </cell>
          <cell r="D12429" t="str">
            <v>Hartford CPL Co Op Inc/PPI</v>
          </cell>
          <cell r="E12429" t="str">
            <v>CT</v>
          </cell>
          <cell r="F12429" t="str">
            <v>P1</v>
          </cell>
          <cell r="G12429" t="str">
            <v>CRC</v>
          </cell>
          <cell r="H12429" t="str">
            <v>PO</v>
          </cell>
          <cell r="I12429" t="str">
            <v>0034885 - MAY, BONEE &amp; COMPANY INC</v>
          </cell>
        </row>
        <row r="12430">
          <cell r="A12430" t="str">
            <v>C65739PO</v>
          </cell>
          <cell r="B12430">
            <v>42185</v>
          </cell>
          <cell r="C12430" t="str">
            <v>C65739</v>
          </cell>
          <cell r="D12430" t="str">
            <v>PBNC LLC</v>
          </cell>
          <cell r="E12430" t="str">
            <v>ME</v>
          </cell>
          <cell r="F12430" t="str">
            <v>P1</v>
          </cell>
          <cell r="G12430" t="str">
            <v>SMALL</v>
          </cell>
          <cell r="H12430" t="str">
            <v>PO</v>
          </cell>
          <cell r="I12430" t="str">
            <v>0034214 - MAINE INSURANCE CONNECTIONS INC</v>
          </cell>
        </row>
        <row r="12431">
          <cell r="A12431" t="str">
            <v>C65741IA</v>
          </cell>
          <cell r="B12431">
            <v>42185</v>
          </cell>
          <cell r="C12431" t="str">
            <v>C65741</v>
          </cell>
          <cell r="D12431" t="str">
            <v>Berkshire Business Equipment Co Inc</v>
          </cell>
          <cell r="E12431" t="str">
            <v>MA</v>
          </cell>
          <cell r="F12431" t="str">
            <v>P1</v>
          </cell>
          <cell r="G12431" t="str">
            <v>SMALL</v>
          </cell>
          <cell r="H12431" t="str">
            <v>IA</v>
          </cell>
          <cell r="I12431" t="str">
            <v>0034277 - ST INSURANCE AGENCY INC</v>
          </cell>
        </row>
        <row r="12432">
          <cell r="A12432" t="str">
            <v>C65741JA</v>
          </cell>
          <cell r="B12432">
            <v>42185</v>
          </cell>
          <cell r="C12432" t="str">
            <v>C65741</v>
          </cell>
          <cell r="D12432" t="str">
            <v>Berkshire Business Equipment Co Inc</v>
          </cell>
          <cell r="E12432" t="str">
            <v>MA</v>
          </cell>
          <cell r="F12432" t="str">
            <v>P1</v>
          </cell>
          <cell r="G12432" t="str">
            <v>SMALL</v>
          </cell>
          <cell r="H12432" t="str">
            <v>JA</v>
          </cell>
          <cell r="I12432" t="str">
            <v>0034277 - ST INSURANCE AGENCY INC</v>
          </cell>
        </row>
        <row r="12433">
          <cell r="A12433" t="str">
            <v>C65742JM</v>
          </cell>
          <cell r="B12433">
            <v>42185</v>
          </cell>
          <cell r="C12433" t="str">
            <v>C65742</v>
          </cell>
          <cell r="D12433" t="str">
            <v>The World of Discovery Inc</v>
          </cell>
          <cell r="E12433" t="str">
            <v>NH</v>
          </cell>
          <cell r="F12433" t="str">
            <v>P1</v>
          </cell>
          <cell r="G12433" t="str">
            <v>SMALL</v>
          </cell>
          <cell r="H12433" t="str">
            <v>JM</v>
          </cell>
          <cell r="I12433" t="str">
            <v>0034321 - CROSS INSURANCE - MANCHESTER</v>
          </cell>
        </row>
        <row r="12434">
          <cell r="A12434" t="str">
            <v>C65743JM</v>
          </cell>
          <cell r="B12434">
            <v>42185</v>
          </cell>
          <cell r="C12434" t="str">
            <v>C65743</v>
          </cell>
          <cell r="D12434" t="str">
            <v>Seica Inc</v>
          </cell>
          <cell r="E12434" t="str">
            <v>NH</v>
          </cell>
          <cell r="F12434" t="str">
            <v>P1</v>
          </cell>
          <cell r="G12434" t="str">
            <v>SMALL</v>
          </cell>
          <cell r="H12434" t="str">
            <v>JM</v>
          </cell>
          <cell r="I12434" t="str">
            <v>0034311 - BUSINESS BENEFITS INS BROKERAGE INC</v>
          </cell>
        </row>
        <row r="12435">
          <cell r="A12435" t="str">
            <v>C65743JN</v>
          </cell>
          <cell r="B12435">
            <v>42185</v>
          </cell>
          <cell r="C12435" t="str">
            <v>C65743</v>
          </cell>
          <cell r="D12435" t="str">
            <v>Seica Inc</v>
          </cell>
          <cell r="E12435" t="str">
            <v>NH</v>
          </cell>
          <cell r="F12435" t="str">
            <v>P1</v>
          </cell>
          <cell r="G12435" t="str">
            <v>SMALL</v>
          </cell>
          <cell r="H12435" t="str">
            <v>JN</v>
          </cell>
          <cell r="I12435" t="str">
            <v>0034311 - BUSINESS BENEFITS INS BROKERAGE INC</v>
          </cell>
        </row>
        <row r="12436">
          <cell r="A12436" t="str">
            <v>C65746IH</v>
          </cell>
          <cell r="B12436">
            <v>42185</v>
          </cell>
          <cell r="C12436" t="str">
            <v>C65746</v>
          </cell>
          <cell r="D12436" t="str">
            <v>Home Remedies LLC</v>
          </cell>
          <cell r="E12436" t="str">
            <v>ME</v>
          </cell>
          <cell r="F12436" t="str">
            <v>P1</v>
          </cell>
          <cell r="G12436" t="str">
            <v>SMALL</v>
          </cell>
          <cell r="H12436" t="str">
            <v>IH</v>
          </cell>
          <cell r="I12436" t="str">
            <v>0034341 - BUSINESS INSURANCE AGENCY</v>
          </cell>
        </row>
        <row r="12437">
          <cell r="A12437" t="str">
            <v>C65748JH</v>
          </cell>
          <cell r="B12437">
            <v>42185</v>
          </cell>
          <cell r="C12437" t="str">
            <v>C65748</v>
          </cell>
          <cell r="D12437" t="str">
            <v>East Coast Reimbursement Services LLC</v>
          </cell>
          <cell r="E12437" t="str">
            <v>NH</v>
          </cell>
          <cell r="F12437" t="str">
            <v>P1</v>
          </cell>
          <cell r="G12437" t="str">
            <v>SMALL</v>
          </cell>
          <cell r="H12437" t="str">
            <v>JH</v>
          </cell>
          <cell r="I12437" t="str">
            <v>0034343 - DONOHUE JR, STEPHEN J</v>
          </cell>
        </row>
        <row r="12438">
          <cell r="A12438" t="str">
            <v>C65749IH</v>
          </cell>
          <cell r="B12438">
            <v>42185</v>
          </cell>
          <cell r="C12438" t="str">
            <v>C65749</v>
          </cell>
          <cell r="D12438" t="str">
            <v>Take Two One Ten Grill LLC</v>
          </cell>
          <cell r="E12438" t="str">
            <v>MA</v>
          </cell>
          <cell r="F12438" t="str">
            <v>P1</v>
          </cell>
          <cell r="G12438" t="str">
            <v>SMALL</v>
          </cell>
          <cell r="H12438" t="str">
            <v>IH</v>
          </cell>
          <cell r="I12438" t="str">
            <v>0034273 - NFP CORPORATE SERVICES (NY) LLC</v>
          </cell>
        </row>
        <row r="12439">
          <cell r="A12439" t="str">
            <v>C65753JM</v>
          </cell>
          <cell r="B12439">
            <v>42185</v>
          </cell>
          <cell r="C12439" t="str">
            <v>C65753</v>
          </cell>
          <cell r="D12439" t="str">
            <v>Hearthworks Fireside Systems Inc/Custom Installations LLC</v>
          </cell>
          <cell r="E12439" t="str">
            <v>NH</v>
          </cell>
          <cell r="F12439" t="str">
            <v>P1</v>
          </cell>
          <cell r="G12439" t="str">
            <v>SMALL</v>
          </cell>
          <cell r="H12439" t="str">
            <v>JM</v>
          </cell>
          <cell r="I12439" t="str">
            <v>0034327 - DONOHUE JR, STEPHEN J</v>
          </cell>
        </row>
        <row r="12440">
          <cell r="A12440" t="str">
            <v>C65753JR</v>
          </cell>
          <cell r="B12440">
            <v>42185</v>
          </cell>
          <cell r="C12440" t="str">
            <v>C65753</v>
          </cell>
          <cell r="D12440" t="str">
            <v>Hearthworks Fireside Systems Inc/Custom Installations LLC</v>
          </cell>
          <cell r="E12440" t="str">
            <v>NH</v>
          </cell>
          <cell r="F12440" t="str">
            <v>P1</v>
          </cell>
          <cell r="G12440" t="str">
            <v>SMALL</v>
          </cell>
          <cell r="H12440" t="str">
            <v>JR</v>
          </cell>
          <cell r="I12440" t="str">
            <v>0034327 - DONOHUE JR, STEPHEN J</v>
          </cell>
        </row>
        <row r="12441">
          <cell r="A12441" t="str">
            <v>C65755JM</v>
          </cell>
          <cell r="B12441">
            <v>42185</v>
          </cell>
          <cell r="C12441" t="str">
            <v>C65755</v>
          </cell>
          <cell r="D12441" t="str">
            <v>Tandemkross LLC</v>
          </cell>
          <cell r="E12441" t="str">
            <v>NH</v>
          </cell>
          <cell r="F12441" t="str">
            <v>P1</v>
          </cell>
          <cell r="G12441" t="str">
            <v>SMALL</v>
          </cell>
          <cell r="H12441" t="str">
            <v>JM</v>
          </cell>
          <cell r="I12441" t="str">
            <v>0034351 - CORE BENEFITS GROUP INC</v>
          </cell>
        </row>
        <row r="12442">
          <cell r="A12442" t="str">
            <v>C65756JM</v>
          </cell>
          <cell r="B12442">
            <v>42185</v>
          </cell>
          <cell r="C12442" t="str">
            <v>C65756</v>
          </cell>
          <cell r="D12442" t="str">
            <v>Meridian Fire Protection Inc</v>
          </cell>
          <cell r="E12442" t="str">
            <v>NH</v>
          </cell>
          <cell r="F12442" t="str">
            <v>P1</v>
          </cell>
          <cell r="G12442" t="str">
            <v>SMALL</v>
          </cell>
          <cell r="H12442" t="str">
            <v>JM</v>
          </cell>
          <cell r="I12442" t="str">
            <v>0034292 - NORTHEAST PLANNING ASSOCIATES</v>
          </cell>
        </row>
        <row r="12443">
          <cell r="A12443" t="str">
            <v>C65763JM</v>
          </cell>
          <cell r="B12443">
            <v>42185</v>
          </cell>
          <cell r="C12443" t="str">
            <v>C65763</v>
          </cell>
          <cell r="D12443" t="str">
            <v>Dover Motor Mart FM Inc</v>
          </cell>
          <cell r="E12443" t="str">
            <v>NH</v>
          </cell>
          <cell r="F12443" t="str">
            <v>P1</v>
          </cell>
          <cell r="G12443" t="str">
            <v>SMALL</v>
          </cell>
          <cell r="H12443" t="str">
            <v>JM</v>
          </cell>
          <cell r="I12443" t="str">
            <v>0034258 - SALAVA, SANFORD T</v>
          </cell>
        </row>
        <row r="12444">
          <cell r="A12444" t="str">
            <v>C65764JM</v>
          </cell>
          <cell r="B12444">
            <v>42185</v>
          </cell>
          <cell r="C12444" t="str">
            <v>C65764</v>
          </cell>
          <cell r="D12444" t="str">
            <v>Certified Collision LLC</v>
          </cell>
          <cell r="E12444" t="str">
            <v>NH</v>
          </cell>
          <cell r="F12444" t="str">
            <v>P1</v>
          </cell>
          <cell r="G12444" t="str">
            <v>SMALL</v>
          </cell>
          <cell r="H12444" t="str">
            <v>JM</v>
          </cell>
          <cell r="I12444" t="str">
            <v>0034204 - LIFETIME BENEFITS GROUP INC</v>
          </cell>
        </row>
        <row r="12445">
          <cell r="A12445" t="str">
            <v>C65767IH</v>
          </cell>
          <cell r="B12445">
            <v>42185</v>
          </cell>
          <cell r="C12445" t="str">
            <v>C65767</v>
          </cell>
          <cell r="D12445" t="str">
            <v>Churchill Corporation</v>
          </cell>
          <cell r="E12445" t="str">
            <v>MA</v>
          </cell>
          <cell r="F12445" t="str">
            <v>P1</v>
          </cell>
          <cell r="G12445" t="str">
            <v>SMALL</v>
          </cell>
          <cell r="H12445" t="str">
            <v>IH</v>
          </cell>
          <cell r="I12445" t="str">
            <v>0034189 - HEALTH SOLUTIONS INS AGENCY LLC</v>
          </cell>
        </row>
        <row r="12446">
          <cell r="A12446" t="str">
            <v>C65768JM</v>
          </cell>
          <cell r="B12446">
            <v>42185</v>
          </cell>
          <cell r="C12446" t="str">
            <v>C65768</v>
          </cell>
          <cell r="D12446" t="str">
            <v>William Young Excavating/Site Work LLC</v>
          </cell>
          <cell r="E12446" t="str">
            <v>NH</v>
          </cell>
          <cell r="F12446" t="str">
            <v>P1</v>
          </cell>
          <cell r="G12446" t="str">
            <v>SMALL</v>
          </cell>
          <cell r="H12446" t="str">
            <v>JM</v>
          </cell>
          <cell r="I12446" t="str">
            <v>0034288 - NEW ENGLAND EMPLOYEE BENEFITS COUNCIL</v>
          </cell>
        </row>
        <row r="12447">
          <cell r="A12447" t="str">
            <v>C65772IV</v>
          </cell>
          <cell r="B12447">
            <v>42185</v>
          </cell>
          <cell r="C12447" t="str">
            <v>C65772</v>
          </cell>
          <cell r="D12447" t="str">
            <v>Guilford Savings Bank</v>
          </cell>
          <cell r="E12447" t="str">
            <v>CT</v>
          </cell>
          <cell r="F12447" t="str">
            <v>P1</v>
          </cell>
          <cell r="G12447" t="str">
            <v>CRC</v>
          </cell>
          <cell r="H12447" t="str">
            <v>IV</v>
          </cell>
          <cell r="I12447" t="str">
            <v>0034889 - GOWRIE BRETT &amp; YOUNG</v>
          </cell>
        </row>
        <row r="12448">
          <cell r="A12448" t="str">
            <v>C65772PO</v>
          </cell>
          <cell r="B12448">
            <v>42185</v>
          </cell>
          <cell r="C12448" t="str">
            <v>C65772</v>
          </cell>
          <cell r="D12448" t="str">
            <v>Guilford Savings Bank</v>
          </cell>
          <cell r="E12448" t="str">
            <v>CT</v>
          </cell>
          <cell r="F12448" t="str">
            <v>P1</v>
          </cell>
          <cell r="G12448" t="str">
            <v>CRC</v>
          </cell>
          <cell r="H12448" t="str">
            <v>PO</v>
          </cell>
          <cell r="I12448" t="str">
            <v>0034889 - GOWRIE BRETT &amp; YOUNG</v>
          </cell>
        </row>
        <row r="12449">
          <cell r="A12449" t="str">
            <v>C65773JM</v>
          </cell>
          <cell r="B12449">
            <v>42185</v>
          </cell>
          <cell r="C12449" t="str">
            <v>C65773</v>
          </cell>
          <cell r="D12449" t="str">
            <v>JB Automotive Service Center Inc</v>
          </cell>
          <cell r="E12449" t="str">
            <v>NH</v>
          </cell>
          <cell r="F12449" t="str">
            <v>P1</v>
          </cell>
          <cell r="G12449" t="str">
            <v>SMALL</v>
          </cell>
          <cell r="H12449" t="str">
            <v>JM</v>
          </cell>
          <cell r="I12449" t="str">
            <v>0034243 - PAIGE AGENCY, THE</v>
          </cell>
        </row>
        <row r="12450">
          <cell r="A12450" t="str">
            <v>C65775JM</v>
          </cell>
          <cell r="B12450">
            <v>42185</v>
          </cell>
          <cell r="C12450" t="str">
            <v>C65775</v>
          </cell>
          <cell r="D12450" t="str">
            <v>Community Crossroads</v>
          </cell>
          <cell r="E12450" t="str">
            <v>NH</v>
          </cell>
          <cell r="F12450" t="str">
            <v>P1</v>
          </cell>
          <cell r="G12450" t="str">
            <v>SMALL</v>
          </cell>
          <cell r="H12450" t="str">
            <v>JM</v>
          </cell>
          <cell r="I12450" t="str">
            <v>0034677 - CGI EMPLOYEE BENEFITS GROUP</v>
          </cell>
        </row>
        <row r="12451">
          <cell r="A12451" t="str">
            <v>C65793JM</v>
          </cell>
          <cell r="B12451">
            <v>42185</v>
          </cell>
          <cell r="C12451" t="str">
            <v>C65793</v>
          </cell>
          <cell r="D12451" t="str">
            <v>Optical Solutions Inc</v>
          </cell>
          <cell r="E12451" t="str">
            <v>NH</v>
          </cell>
          <cell r="F12451" t="str">
            <v>P1</v>
          </cell>
          <cell r="G12451" t="str">
            <v>SMALL</v>
          </cell>
          <cell r="H12451" t="str">
            <v>JM</v>
          </cell>
          <cell r="I12451" t="str">
            <v>0034631 - CBS INSURANCE INC</v>
          </cell>
        </row>
        <row r="12452">
          <cell r="A12452" t="str">
            <v>C65793JN</v>
          </cell>
          <cell r="B12452">
            <v>42185</v>
          </cell>
          <cell r="C12452" t="str">
            <v>C65793</v>
          </cell>
          <cell r="D12452" t="str">
            <v>Optical Solutions Inc</v>
          </cell>
          <cell r="E12452" t="str">
            <v>NH</v>
          </cell>
          <cell r="F12452" t="str">
            <v>P1</v>
          </cell>
          <cell r="G12452" t="str">
            <v>SMALL</v>
          </cell>
          <cell r="H12452" t="str">
            <v>JN</v>
          </cell>
          <cell r="I12452" t="str">
            <v>0034631 - CBS INSURANCE INC</v>
          </cell>
        </row>
        <row r="12453">
          <cell r="A12453" t="str">
            <v>C65796IV</v>
          </cell>
          <cell r="B12453">
            <v>42185</v>
          </cell>
          <cell r="C12453" t="str">
            <v>C65796</v>
          </cell>
          <cell r="D12453" t="str">
            <v>Penobscot Veterinary Services LLC</v>
          </cell>
          <cell r="E12453" t="str">
            <v>ME</v>
          </cell>
          <cell r="F12453" t="str">
            <v>P1</v>
          </cell>
          <cell r="G12453" t="str">
            <v>SMALL</v>
          </cell>
          <cell r="H12453" t="str">
            <v>IV</v>
          </cell>
          <cell r="I12453" t="str">
            <v>0034266 - WHITE, PETER J</v>
          </cell>
        </row>
        <row r="12454">
          <cell r="A12454" t="str">
            <v>C65797JM</v>
          </cell>
          <cell r="B12454">
            <v>42185</v>
          </cell>
          <cell r="C12454" t="str">
            <v>C65797</v>
          </cell>
          <cell r="D12454" t="str">
            <v>Salem Ophthalmology</v>
          </cell>
          <cell r="E12454" t="str">
            <v>NH</v>
          </cell>
          <cell r="F12454" t="str">
            <v>P1</v>
          </cell>
          <cell r="G12454" t="str">
            <v>SMALL</v>
          </cell>
          <cell r="H12454" t="str">
            <v>JM</v>
          </cell>
          <cell r="I12454" t="str">
            <v>0034407 - INSURANCE SOLUTIONS CORPORATION</v>
          </cell>
        </row>
        <row r="12455">
          <cell r="A12455" t="str">
            <v>C65798JR</v>
          </cell>
          <cell r="B12455">
            <v>42185</v>
          </cell>
          <cell r="C12455" t="str">
            <v>C65798</v>
          </cell>
          <cell r="D12455" t="str">
            <v>Large Cheese Inc</v>
          </cell>
          <cell r="E12455" t="str">
            <v>NH</v>
          </cell>
          <cell r="F12455" t="str">
            <v>P1</v>
          </cell>
          <cell r="G12455" t="str">
            <v>SMALL</v>
          </cell>
          <cell r="H12455" t="str">
            <v>JR</v>
          </cell>
          <cell r="I12455" t="str">
            <v>0034671 - BRANYEN, SUSAN A</v>
          </cell>
        </row>
        <row r="12456">
          <cell r="A12456" t="str">
            <v>C65802JM</v>
          </cell>
          <cell r="B12456">
            <v>42185</v>
          </cell>
          <cell r="C12456" t="str">
            <v>C65802</v>
          </cell>
          <cell r="D12456" t="str">
            <v>Cady &amp; Hoar PC</v>
          </cell>
          <cell r="E12456" t="str">
            <v>NH</v>
          </cell>
          <cell r="F12456" t="str">
            <v>P1</v>
          </cell>
          <cell r="G12456" t="str">
            <v>SMALL</v>
          </cell>
          <cell r="H12456" t="str">
            <v>JM</v>
          </cell>
          <cell r="I12456" t="str">
            <v>0034601 - CBS INSURANCE INC</v>
          </cell>
        </row>
        <row r="12457">
          <cell r="A12457" t="str">
            <v>C65804IH</v>
          </cell>
          <cell r="B12457">
            <v>42185</v>
          </cell>
          <cell r="C12457" t="str">
            <v>C65804</v>
          </cell>
          <cell r="D12457" t="str">
            <v>All Phase Electrical Services</v>
          </cell>
          <cell r="E12457" t="str">
            <v>MA</v>
          </cell>
          <cell r="F12457" t="str">
            <v>P1</v>
          </cell>
          <cell r="G12457" t="str">
            <v>SMALL</v>
          </cell>
          <cell r="H12457" t="str">
            <v>IH</v>
          </cell>
          <cell r="I12457" t="str">
            <v>0034626 - BOSTON COMMONWEALTH ADVANTAGE LLC</v>
          </cell>
        </row>
        <row r="12458">
          <cell r="A12458" t="str">
            <v>C65805JM</v>
          </cell>
          <cell r="B12458">
            <v>42185</v>
          </cell>
          <cell r="C12458" t="str">
            <v>C65805</v>
          </cell>
          <cell r="D12458" t="str">
            <v>Campbell Dermatology PA</v>
          </cell>
          <cell r="E12458" t="str">
            <v>NH</v>
          </cell>
          <cell r="F12458" t="str">
            <v>P1</v>
          </cell>
          <cell r="G12458" t="str">
            <v>SMALL</v>
          </cell>
          <cell r="H12458" t="str">
            <v>JM</v>
          </cell>
          <cell r="I12458" t="str">
            <v>0034557 - POLYCHRONIS, JOHN</v>
          </cell>
        </row>
        <row r="12459">
          <cell r="A12459" t="str">
            <v>C65808JM</v>
          </cell>
          <cell r="B12459">
            <v>42185</v>
          </cell>
          <cell r="C12459" t="str">
            <v>C65808</v>
          </cell>
          <cell r="D12459" t="str">
            <v>Old Town Animal Hospital PLLC</v>
          </cell>
          <cell r="E12459" t="str">
            <v>NH</v>
          </cell>
          <cell r="F12459" t="str">
            <v>P1</v>
          </cell>
          <cell r="G12459" t="str">
            <v>SMALL</v>
          </cell>
          <cell r="H12459" t="str">
            <v>JM</v>
          </cell>
          <cell r="I12459" t="str">
            <v>0034349 - CGI EMPLOYEE BENEFITS GROUP</v>
          </cell>
        </row>
        <row r="12460">
          <cell r="A12460" t="str">
            <v>C65809IH</v>
          </cell>
          <cell r="B12460">
            <v>42185</v>
          </cell>
          <cell r="C12460" t="str">
            <v>C65809</v>
          </cell>
          <cell r="D12460" t="str">
            <v>Cold Storage Solutions Inc</v>
          </cell>
          <cell r="E12460" t="str">
            <v>MA</v>
          </cell>
          <cell r="F12460" t="str">
            <v>P1</v>
          </cell>
          <cell r="G12460" t="str">
            <v>SMALL</v>
          </cell>
          <cell r="H12460" t="str">
            <v>IH</v>
          </cell>
          <cell r="I12460" t="str">
            <v>0034337 - BP BENEFITS LLC</v>
          </cell>
        </row>
        <row r="12461">
          <cell r="A12461" t="str">
            <v>C65811IH</v>
          </cell>
          <cell r="B12461">
            <v>42185</v>
          </cell>
          <cell r="C12461" t="str">
            <v>C65811</v>
          </cell>
          <cell r="D12461" t="str">
            <v>J &amp; L Office Solutions Inc</v>
          </cell>
          <cell r="E12461" t="str">
            <v>MA</v>
          </cell>
          <cell r="F12461" t="str">
            <v>P1</v>
          </cell>
          <cell r="G12461" t="str">
            <v>SMALL</v>
          </cell>
          <cell r="H12461" t="str">
            <v>IH</v>
          </cell>
          <cell r="I12461" t="str">
            <v>0034339 - BP BENEFITS LLC</v>
          </cell>
        </row>
        <row r="12462">
          <cell r="A12462" t="str">
            <v>C65814IH</v>
          </cell>
          <cell r="B12462">
            <v>42185</v>
          </cell>
          <cell r="C12462" t="str">
            <v>C65814</v>
          </cell>
          <cell r="D12462" t="str">
            <v>Allevato Architects Inc</v>
          </cell>
          <cell r="E12462" t="str">
            <v>MA</v>
          </cell>
          <cell r="F12462" t="str">
            <v>P1</v>
          </cell>
          <cell r="G12462" t="str">
            <v>SMALL</v>
          </cell>
          <cell r="H12462" t="str">
            <v>IH</v>
          </cell>
          <cell r="I12462" t="str">
            <v>0034318 - DEMERITT, TIMOTHY A</v>
          </cell>
        </row>
        <row r="12463">
          <cell r="A12463" t="str">
            <v>C65815JM</v>
          </cell>
          <cell r="B12463">
            <v>42185</v>
          </cell>
          <cell r="C12463" t="str">
            <v>C65815</v>
          </cell>
          <cell r="D12463" t="str">
            <v>Wheelock Terrace</v>
          </cell>
          <cell r="E12463" t="str">
            <v>NH</v>
          </cell>
          <cell r="F12463" t="str">
            <v>P1</v>
          </cell>
          <cell r="G12463" t="str">
            <v>SMALL</v>
          </cell>
          <cell r="H12463" t="str">
            <v>JM</v>
          </cell>
          <cell r="I12463" t="str">
            <v>0034256 - NEW ENGLAND EMPLOYEE BENEFITS COUNCIL</v>
          </cell>
        </row>
        <row r="12464">
          <cell r="A12464" t="str">
            <v>C65815JR</v>
          </cell>
          <cell r="B12464">
            <v>42185</v>
          </cell>
          <cell r="C12464" t="str">
            <v>C65815</v>
          </cell>
          <cell r="D12464" t="str">
            <v>Wheelock Terrace</v>
          </cell>
          <cell r="E12464" t="str">
            <v>NH</v>
          </cell>
          <cell r="F12464" t="str">
            <v>P1</v>
          </cell>
          <cell r="G12464" t="str">
            <v>SMALL</v>
          </cell>
          <cell r="H12464" t="str">
            <v>JR</v>
          </cell>
          <cell r="I12464" t="str">
            <v>0034256 - NEW ENGLAND EMPLOYEE BENEFITS COUNCIL</v>
          </cell>
        </row>
        <row r="12465">
          <cell r="A12465" t="str">
            <v>C65819IH</v>
          </cell>
          <cell r="B12465">
            <v>42185</v>
          </cell>
          <cell r="C12465" t="str">
            <v>C65819</v>
          </cell>
          <cell r="D12465" t="str">
            <v>James N Ball &amp; Company Inc</v>
          </cell>
          <cell r="E12465" t="str">
            <v>MA</v>
          </cell>
          <cell r="F12465" t="str">
            <v>P1</v>
          </cell>
          <cell r="G12465" t="str">
            <v>SMALL</v>
          </cell>
          <cell r="H12465" t="str">
            <v>IH</v>
          </cell>
          <cell r="I12465" t="str">
            <v>0035232 - RSC INSURANCE BROKERAGE INC</v>
          </cell>
        </row>
        <row r="12466">
          <cell r="A12466" t="str">
            <v>C65820JM</v>
          </cell>
          <cell r="B12466">
            <v>42185</v>
          </cell>
          <cell r="C12466" t="str">
            <v>C65820</v>
          </cell>
          <cell r="D12466" t="str">
            <v>Shaker Valley Auto &amp; Tire Inc</v>
          </cell>
          <cell r="E12466" t="str">
            <v>NH</v>
          </cell>
          <cell r="F12466" t="str">
            <v>P1</v>
          </cell>
          <cell r="G12466" t="str">
            <v>SMALL</v>
          </cell>
          <cell r="H12466" t="str">
            <v>JM</v>
          </cell>
          <cell r="I12466" t="str">
            <v>0034602 - CBS INSURANCE INC</v>
          </cell>
        </row>
        <row r="12467">
          <cell r="A12467" t="str">
            <v>C65821IA</v>
          </cell>
          <cell r="B12467">
            <v>42185</v>
          </cell>
          <cell r="C12467" t="str">
            <v>C65821</v>
          </cell>
          <cell r="D12467" t="str">
            <v>Profab Metal Products Inc</v>
          </cell>
          <cell r="E12467" t="str">
            <v>MA</v>
          </cell>
          <cell r="F12467" t="str">
            <v>P1</v>
          </cell>
          <cell r="G12467" t="str">
            <v>SMALL</v>
          </cell>
          <cell r="H12467" t="str">
            <v>IA</v>
          </cell>
          <cell r="I12467" t="str">
            <v>0034304 - EASTERN BENEFITS GROUP</v>
          </cell>
        </row>
        <row r="12468">
          <cell r="A12468" t="str">
            <v>C65821IH</v>
          </cell>
          <cell r="B12468">
            <v>42185</v>
          </cell>
          <cell r="C12468" t="str">
            <v>C65821</v>
          </cell>
          <cell r="D12468" t="str">
            <v>Profab Metal Products Inc</v>
          </cell>
          <cell r="E12468" t="str">
            <v>MA</v>
          </cell>
          <cell r="F12468" t="str">
            <v>P1</v>
          </cell>
          <cell r="G12468" t="str">
            <v>SMALL</v>
          </cell>
          <cell r="H12468" t="str">
            <v>IH</v>
          </cell>
          <cell r="I12468" t="str">
            <v>0034304 - EASTERN BENEFITS GROUP</v>
          </cell>
        </row>
        <row r="12469">
          <cell r="A12469" t="str">
            <v>C65822IH</v>
          </cell>
          <cell r="B12469">
            <v>42185</v>
          </cell>
          <cell r="C12469" t="str">
            <v>C65822</v>
          </cell>
          <cell r="D12469" t="str">
            <v>CompuWorks LTD</v>
          </cell>
          <cell r="E12469" t="str">
            <v>MA</v>
          </cell>
          <cell r="F12469" t="str">
            <v>P1</v>
          </cell>
          <cell r="G12469" t="str">
            <v>SMALL</v>
          </cell>
          <cell r="H12469" t="str">
            <v>IH</v>
          </cell>
          <cell r="I12469" t="str">
            <v>0034679 - ST INSURANCE AGENCY INC</v>
          </cell>
        </row>
        <row r="12470">
          <cell r="A12470" t="str">
            <v>C65823IH</v>
          </cell>
          <cell r="B12470">
            <v>42185</v>
          </cell>
          <cell r="C12470" t="str">
            <v>C65823</v>
          </cell>
          <cell r="D12470" t="str">
            <v>Paradise Acquisition LLC</v>
          </cell>
          <cell r="E12470" t="str">
            <v>ME</v>
          </cell>
          <cell r="F12470" t="str">
            <v>P1</v>
          </cell>
          <cell r="G12470" t="str">
            <v>SMALL</v>
          </cell>
          <cell r="H12470" t="str">
            <v>IH</v>
          </cell>
          <cell r="I12470" t="str">
            <v>0034660 - HIRST ASSOCIATES</v>
          </cell>
        </row>
        <row r="12471">
          <cell r="A12471" t="str">
            <v>C65824IH</v>
          </cell>
          <cell r="B12471">
            <v>42185</v>
          </cell>
          <cell r="C12471" t="str">
            <v>C65824</v>
          </cell>
          <cell r="D12471" t="str">
            <v>Ray's Small Engine Inc</v>
          </cell>
          <cell r="E12471" t="str">
            <v>ME</v>
          </cell>
          <cell r="F12471" t="str">
            <v>P1</v>
          </cell>
          <cell r="G12471" t="str">
            <v>SMALL</v>
          </cell>
          <cell r="H12471" t="str">
            <v>IH</v>
          </cell>
          <cell r="I12471" t="str">
            <v>0034629 - HIRST ASSOCIATES</v>
          </cell>
        </row>
        <row r="12472">
          <cell r="A12472" t="str">
            <v>C65828JA</v>
          </cell>
          <cell r="B12472">
            <v>42185</v>
          </cell>
          <cell r="C12472" t="str">
            <v>C65828</v>
          </cell>
          <cell r="D12472" t="str">
            <v>JEJL Inc</v>
          </cell>
          <cell r="E12472" t="str">
            <v>MA</v>
          </cell>
          <cell r="F12472" t="str">
            <v>P1</v>
          </cell>
          <cell r="G12472" t="str">
            <v>SMALL</v>
          </cell>
          <cell r="H12472" t="str">
            <v>JA</v>
          </cell>
          <cell r="I12472" t="str">
            <v>0034319 - EMPLOYEE BENEFITS CONSULTANTS OF N E LLC</v>
          </cell>
        </row>
        <row r="12473">
          <cell r="A12473" t="str">
            <v>C65832JR</v>
          </cell>
          <cell r="B12473">
            <v>42185</v>
          </cell>
          <cell r="C12473" t="str">
            <v>C65832</v>
          </cell>
          <cell r="D12473" t="str">
            <v>Jake's 5 Star Convenience and Deli</v>
          </cell>
          <cell r="E12473" t="str">
            <v>NH</v>
          </cell>
          <cell r="F12473" t="str">
            <v>P1</v>
          </cell>
          <cell r="G12473" t="str">
            <v>SMALL</v>
          </cell>
          <cell r="H12473" t="str">
            <v>JR</v>
          </cell>
          <cell r="I12473" t="str">
            <v>0034628 - CLARK-MORTENSON AGENCY INC</v>
          </cell>
        </row>
        <row r="12474">
          <cell r="A12474" t="str">
            <v>C65833IH</v>
          </cell>
          <cell r="B12474">
            <v>42185</v>
          </cell>
          <cell r="C12474" t="str">
            <v>C65833</v>
          </cell>
          <cell r="D12474" t="str">
            <v>BET Information Systems Inc</v>
          </cell>
          <cell r="E12474" t="str">
            <v>MA</v>
          </cell>
          <cell r="F12474" t="str">
            <v>P1</v>
          </cell>
          <cell r="G12474" t="str">
            <v>SMALL</v>
          </cell>
          <cell r="H12474" t="str">
            <v>IH</v>
          </cell>
          <cell r="I12474" t="str">
            <v>0035819 - BRABO BENEFITS INC</v>
          </cell>
        </row>
        <row r="12475">
          <cell r="A12475" t="str">
            <v>C65836IH</v>
          </cell>
          <cell r="B12475">
            <v>42185</v>
          </cell>
          <cell r="C12475" t="str">
            <v>C65836</v>
          </cell>
          <cell r="D12475" t="str">
            <v>Shaw Earthworks Inc</v>
          </cell>
          <cell r="E12475" t="str">
            <v>ME</v>
          </cell>
          <cell r="F12475" t="str">
            <v>P1</v>
          </cell>
          <cell r="G12475" t="str">
            <v>SMALL</v>
          </cell>
          <cell r="H12475" t="str">
            <v>IH</v>
          </cell>
          <cell r="I12475" t="str">
            <v>0034199 - HOLDEN INSURANCE AGENCY</v>
          </cell>
        </row>
        <row r="12476">
          <cell r="A12476" t="str">
            <v>C65836JH</v>
          </cell>
          <cell r="B12476">
            <v>42185</v>
          </cell>
          <cell r="C12476" t="str">
            <v>C65836</v>
          </cell>
          <cell r="D12476" t="str">
            <v>Shaw Earthworks Inc</v>
          </cell>
          <cell r="E12476" t="str">
            <v>ME</v>
          </cell>
          <cell r="F12476" t="str">
            <v>P1</v>
          </cell>
          <cell r="G12476" t="str">
            <v>SMALL</v>
          </cell>
          <cell r="H12476" t="str">
            <v>JH</v>
          </cell>
          <cell r="I12476" t="str">
            <v>0034199 - HOLDEN INSURANCE AGENCY</v>
          </cell>
        </row>
        <row r="12477">
          <cell r="A12477" t="str">
            <v>C65837JM</v>
          </cell>
          <cell r="B12477">
            <v>42185</v>
          </cell>
          <cell r="C12477" t="str">
            <v>C65837</v>
          </cell>
          <cell r="D12477" t="str">
            <v>Rogers Famous Pizza</v>
          </cell>
          <cell r="E12477" t="str">
            <v>NH</v>
          </cell>
          <cell r="F12477" t="str">
            <v>P1</v>
          </cell>
          <cell r="G12477" t="str">
            <v>SMALL</v>
          </cell>
          <cell r="H12477" t="str">
            <v>JM</v>
          </cell>
          <cell r="I12477" t="str">
            <v>0034420 - LAVINE, MARK R</v>
          </cell>
        </row>
        <row r="12478">
          <cell r="A12478" t="str">
            <v>C65838JM</v>
          </cell>
          <cell r="B12478">
            <v>42185</v>
          </cell>
          <cell r="C12478" t="str">
            <v>C65838</v>
          </cell>
          <cell r="D12478" t="str">
            <v>Greenhouse Naturopathic Medicine LLC</v>
          </cell>
          <cell r="E12478" t="str">
            <v>NH</v>
          </cell>
          <cell r="F12478" t="str">
            <v>P1</v>
          </cell>
          <cell r="G12478" t="str">
            <v>SMALL</v>
          </cell>
          <cell r="H12478" t="str">
            <v>JM</v>
          </cell>
          <cell r="I12478" t="str">
            <v>0034216 - LIFETIME BENEFITS GROUP INC</v>
          </cell>
        </row>
        <row r="12479">
          <cell r="A12479" t="str">
            <v>C65840IA</v>
          </cell>
          <cell r="B12479">
            <v>42185</v>
          </cell>
          <cell r="C12479" t="str">
            <v>C65840</v>
          </cell>
          <cell r="D12479" t="str">
            <v>Evergage Inc</v>
          </cell>
          <cell r="E12479" t="str">
            <v>MA</v>
          </cell>
          <cell r="F12479" t="str">
            <v>P1</v>
          </cell>
          <cell r="G12479" t="str">
            <v>SMALL</v>
          </cell>
          <cell r="H12479" t="str">
            <v>IA</v>
          </cell>
          <cell r="I12479" t="str">
            <v>0034552 - DIGITAL INSURANCE AGENCY INC</v>
          </cell>
        </row>
        <row r="12480">
          <cell r="A12480" t="str">
            <v>C65840IH</v>
          </cell>
          <cell r="B12480">
            <v>42185</v>
          </cell>
          <cell r="C12480" t="str">
            <v>C65840</v>
          </cell>
          <cell r="D12480" t="str">
            <v>Evergage Inc</v>
          </cell>
          <cell r="E12480" t="str">
            <v>MA</v>
          </cell>
          <cell r="F12480" t="str">
            <v>P1</v>
          </cell>
          <cell r="G12480" t="str">
            <v>SMALL</v>
          </cell>
          <cell r="H12480" t="str">
            <v>IH</v>
          </cell>
          <cell r="I12480" t="str">
            <v>0034552 - DIGITAL INSURANCE AGENCY INC</v>
          </cell>
        </row>
        <row r="12481">
          <cell r="A12481" t="str">
            <v>C65841IH</v>
          </cell>
          <cell r="B12481">
            <v>42185</v>
          </cell>
          <cell r="C12481" t="str">
            <v>C65841</v>
          </cell>
          <cell r="D12481" t="str">
            <v>TPR Media LLC</v>
          </cell>
          <cell r="E12481" t="str">
            <v>MA</v>
          </cell>
          <cell r="F12481" t="str">
            <v>P1</v>
          </cell>
          <cell r="G12481" t="str">
            <v>SMALL</v>
          </cell>
          <cell r="H12481" t="str">
            <v>IH</v>
          </cell>
          <cell r="I12481" t="str">
            <v>0034316 - BP BENEFITS LLC</v>
          </cell>
        </row>
        <row r="12482">
          <cell r="A12482" t="str">
            <v>C65843JM</v>
          </cell>
          <cell r="B12482">
            <v>42185</v>
          </cell>
          <cell r="C12482" t="str">
            <v>C65843</v>
          </cell>
          <cell r="D12482" t="str">
            <v>Cityside Grille LLC</v>
          </cell>
          <cell r="E12482" t="str">
            <v>NH</v>
          </cell>
          <cell r="F12482" t="str">
            <v>P1</v>
          </cell>
          <cell r="G12482" t="str">
            <v>SMALL</v>
          </cell>
          <cell r="H12482" t="str">
            <v>JM</v>
          </cell>
          <cell r="I12482" t="str">
            <v>0034247 - PAIGE AGENCY, THE</v>
          </cell>
        </row>
        <row r="12483">
          <cell r="A12483" t="str">
            <v>C65844IH</v>
          </cell>
          <cell r="B12483">
            <v>42185</v>
          </cell>
          <cell r="C12483" t="str">
            <v>C65844</v>
          </cell>
          <cell r="D12483" t="str">
            <v>Worcester Hills Dental PC</v>
          </cell>
          <cell r="E12483" t="str">
            <v>MA</v>
          </cell>
          <cell r="F12483" t="str">
            <v>P1</v>
          </cell>
          <cell r="G12483" t="str">
            <v>SMALL</v>
          </cell>
          <cell r="H12483" t="str">
            <v>IH</v>
          </cell>
          <cell r="I12483" t="str">
            <v>0034289 - PAYCHEX AGENCY INC</v>
          </cell>
        </row>
        <row r="12484">
          <cell r="A12484" t="str">
            <v>C65845IH</v>
          </cell>
          <cell r="B12484">
            <v>42185</v>
          </cell>
          <cell r="C12484" t="str">
            <v>C65845</v>
          </cell>
          <cell r="D12484" t="str">
            <v>Jay Kay Corporation</v>
          </cell>
          <cell r="E12484" t="str">
            <v>MA</v>
          </cell>
          <cell r="F12484" t="str">
            <v>P1</v>
          </cell>
          <cell r="G12484" t="str">
            <v>SMALL</v>
          </cell>
          <cell r="H12484" t="str">
            <v>IH</v>
          </cell>
          <cell r="I12484" t="str">
            <v>0034534 - SYLVIA &amp; COMPANY INSURANCE</v>
          </cell>
        </row>
        <row r="12485">
          <cell r="A12485" t="str">
            <v>C65847IH</v>
          </cell>
          <cell r="B12485">
            <v>42185</v>
          </cell>
          <cell r="C12485" t="str">
            <v>C65847</v>
          </cell>
          <cell r="D12485" t="str">
            <v>Caring Unlimited Inc</v>
          </cell>
          <cell r="E12485" t="str">
            <v>ME</v>
          </cell>
          <cell r="F12485" t="str">
            <v>P1</v>
          </cell>
          <cell r="G12485" t="str">
            <v>SMALL</v>
          </cell>
          <cell r="H12485" t="str">
            <v>IH</v>
          </cell>
          <cell r="I12485" t="str">
            <v>0034425 - PAQUIN &amp; CARROLL LLC</v>
          </cell>
        </row>
        <row r="12486">
          <cell r="A12486" t="str">
            <v>C65848IH</v>
          </cell>
          <cell r="B12486">
            <v>42185</v>
          </cell>
          <cell r="C12486" t="str">
            <v>C65848</v>
          </cell>
          <cell r="D12486" t="str">
            <v>Vineyard Medical Care LLC</v>
          </cell>
          <cell r="E12486" t="str">
            <v>MA</v>
          </cell>
          <cell r="F12486" t="str">
            <v>P1</v>
          </cell>
          <cell r="G12486" t="str">
            <v>SMALL</v>
          </cell>
          <cell r="H12486" t="str">
            <v>IH</v>
          </cell>
          <cell r="I12486" t="str">
            <v>0034207 - LOWE, JEFFREY</v>
          </cell>
        </row>
        <row r="12487">
          <cell r="A12487" t="str">
            <v>C65849IH</v>
          </cell>
          <cell r="B12487">
            <v>42185</v>
          </cell>
          <cell r="C12487" t="str">
            <v>C65849</v>
          </cell>
          <cell r="D12487" t="str">
            <v>Cole &amp; Company Inc</v>
          </cell>
          <cell r="E12487" t="str">
            <v>MA</v>
          </cell>
          <cell r="F12487" t="str">
            <v>P1</v>
          </cell>
          <cell r="G12487" t="str">
            <v>SMALL</v>
          </cell>
          <cell r="H12487" t="str">
            <v>IH</v>
          </cell>
          <cell r="I12487" t="str">
            <v>0034290 - PANAGIOTOU, ELIZABETH</v>
          </cell>
        </row>
        <row r="12488">
          <cell r="A12488" t="str">
            <v>C65855IH</v>
          </cell>
          <cell r="B12488">
            <v>42185</v>
          </cell>
          <cell r="C12488" t="str">
            <v>C65855</v>
          </cell>
          <cell r="D12488" t="str">
            <v>Abpro Corp</v>
          </cell>
          <cell r="E12488" t="str">
            <v>MA</v>
          </cell>
          <cell r="F12488" t="str">
            <v>P1</v>
          </cell>
          <cell r="G12488" t="str">
            <v>SMALL</v>
          </cell>
          <cell r="H12488" t="str">
            <v>IH</v>
          </cell>
          <cell r="I12488" t="str">
            <v>0034331 - BBS INSURANCE BROKERAGE INC</v>
          </cell>
        </row>
        <row r="12489">
          <cell r="A12489" t="str">
            <v>C65858JM</v>
          </cell>
          <cell r="B12489">
            <v>42185</v>
          </cell>
          <cell r="C12489" t="str">
            <v>C65858</v>
          </cell>
          <cell r="D12489" t="str">
            <v>Chesco Inc</v>
          </cell>
          <cell r="E12489" t="str">
            <v>NH</v>
          </cell>
          <cell r="F12489" t="str">
            <v>P1</v>
          </cell>
          <cell r="G12489" t="str">
            <v>SMALL</v>
          </cell>
          <cell r="H12489" t="str">
            <v>JM</v>
          </cell>
          <cell r="I12489" t="str">
            <v>0034586 - CLARK-MORTENSON AGENCY INC</v>
          </cell>
        </row>
        <row r="12490">
          <cell r="A12490" t="str">
            <v>C65858JR</v>
          </cell>
          <cell r="B12490">
            <v>42185</v>
          </cell>
          <cell r="C12490" t="str">
            <v>C65858</v>
          </cell>
          <cell r="D12490" t="str">
            <v>Chesco Inc</v>
          </cell>
          <cell r="E12490" t="str">
            <v>NH</v>
          </cell>
          <cell r="F12490" t="str">
            <v>P1</v>
          </cell>
          <cell r="G12490" t="str">
            <v>SMALL</v>
          </cell>
          <cell r="H12490" t="str">
            <v>JR</v>
          </cell>
          <cell r="I12490" t="str">
            <v>0034586 - CLARK-MORTENSON AGENCY INC</v>
          </cell>
        </row>
        <row r="12491">
          <cell r="A12491" t="str">
            <v>C65859IH</v>
          </cell>
          <cell r="B12491">
            <v>42185</v>
          </cell>
          <cell r="C12491" t="str">
            <v>C65859</v>
          </cell>
          <cell r="D12491" t="str">
            <v>EcoClean LLC</v>
          </cell>
          <cell r="E12491" t="str">
            <v>ME</v>
          </cell>
          <cell r="F12491" t="str">
            <v>P1</v>
          </cell>
          <cell r="G12491" t="str">
            <v>SMALL</v>
          </cell>
          <cell r="H12491" t="str">
            <v>IH</v>
          </cell>
          <cell r="I12491" t="str">
            <v>0034493 - CORE BENEFITS GROUP INC</v>
          </cell>
        </row>
        <row r="12492">
          <cell r="A12492" t="str">
            <v>C65867JM</v>
          </cell>
          <cell r="B12492">
            <v>42185</v>
          </cell>
          <cell r="C12492" t="str">
            <v>C65867</v>
          </cell>
          <cell r="D12492" t="str">
            <v>Eastern Metal Building Products LLC</v>
          </cell>
          <cell r="E12492" t="str">
            <v>NH</v>
          </cell>
          <cell r="F12492" t="str">
            <v>P1</v>
          </cell>
          <cell r="G12492" t="str">
            <v>SMALL</v>
          </cell>
          <cell r="H12492" t="str">
            <v>JM</v>
          </cell>
          <cell r="I12492" t="str">
            <v>0034479 - NEW ENGLAND EMPLOYEE BENEFITS COUNCIL</v>
          </cell>
        </row>
        <row r="12493">
          <cell r="A12493" t="str">
            <v>C65870JH</v>
          </cell>
          <cell r="B12493">
            <v>42185</v>
          </cell>
          <cell r="C12493" t="str">
            <v>C65870</v>
          </cell>
          <cell r="D12493" t="str">
            <v>Randall Madden Trucking Inc</v>
          </cell>
          <cell r="E12493" t="str">
            <v>ME</v>
          </cell>
          <cell r="F12493" t="str">
            <v>P1</v>
          </cell>
          <cell r="G12493" t="str">
            <v>SMALL</v>
          </cell>
          <cell r="H12493" t="str">
            <v>JH</v>
          </cell>
          <cell r="I12493" t="str">
            <v>0034469 - CROSS INSURANCE</v>
          </cell>
        </row>
        <row r="12494">
          <cell r="A12494" t="str">
            <v>C65873JH</v>
          </cell>
          <cell r="B12494">
            <v>42185</v>
          </cell>
          <cell r="C12494" t="str">
            <v>C65873</v>
          </cell>
          <cell r="D12494" t="str">
            <v>Barresi Financial Inc</v>
          </cell>
          <cell r="E12494" t="str">
            <v>ME</v>
          </cell>
          <cell r="F12494" t="str">
            <v>P1</v>
          </cell>
          <cell r="G12494" t="str">
            <v>SMALL</v>
          </cell>
          <cell r="H12494" t="str">
            <v>JH</v>
          </cell>
          <cell r="I12494" t="str">
            <v>0034477 - BARRESI FINANCIAL INC</v>
          </cell>
        </row>
        <row r="12495">
          <cell r="A12495" t="str">
            <v>C65875PO</v>
          </cell>
          <cell r="B12495">
            <v>42185</v>
          </cell>
          <cell r="C12495" t="str">
            <v>C65875</v>
          </cell>
          <cell r="D12495" t="str">
            <v>Seacoast Sales Inc</v>
          </cell>
          <cell r="E12495" t="str">
            <v>ME</v>
          </cell>
          <cell r="F12495" t="str">
            <v>P1</v>
          </cell>
          <cell r="G12495" t="str">
            <v>SMALL</v>
          </cell>
          <cell r="H12495" t="str">
            <v>PO</v>
          </cell>
          <cell r="I12495" t="str">
            <v>0034428 - CLARK INSURANCE</v>
          </cell>
        </row>
        <row r="12496">
          <cell r="A12496" t="str">
            <v>C65882IV</v>
          </cell>
          <cell r="B12496">
            <v>42185</v>
          </cell>
          <cell r="C12496" t="str">
            <v>C65882</v>
          </cell>
          <cell r="D12496" t="str">
            <v>Security Services of Connecticut Inc</v>
          </cell>
          <cell r="E12496" t="str">
            <v>CT</v>
          </cell>
          <cell r="F12496" t="str">
            <v>P1</v>
          </cell>
          <cell r="G12496" t="str">
            <v>ERF</v>
          </cell>
          <cell r="H12496" t="str">
            <v>IV</v>
          </cell>
          <cell r="I12496" t="str">
            <v>0035106 - BOSTONIAN GROUP INSURANCE AGENCY</v>
          </cell>
        </row>
        <row r="12497">
          <cell r="A12497" t="str">
            <v>C65884IH</v>
          </cell>
          <cell r="B12497">
            <v>42185</v>
          </cell>
          <cell r="C12497" t="str">
            <v>C65884</v>
          </cell>
          <cell r="D12497" t="str">
            <v>Dawsons True Value Hardware</v>
          </cell>
          <cell r="E12497" t="str">
            <v>MA</v>
          </cell>
          <cell r="F12497" t="str">
            <v>P1</v>
          </cell>
          <cell r="G12497" t="str">
            <v>SMALL</v>
          </cell>
          <cell r="H12497" t="str">
            <v>IH</v>
          </cell>
          <cell r="I12497" t="str">
            <v>0034470 - AXIAL BENEFITS GROUP LLC</v>
          </cell>
        </row>
        <row r="12498">
          <cell r="A12498" t="str">
            <v>C65884JA</v>
          </cell>
          <cell r="B12498">
            <v>42185</v>
          </cell>
          <cell r="C12498" t="str">
            <v>C65884</v>
          </cell>
          <cell r="D12498" t="str">
            <v>Dawsons True Value Hardware</v>
          </cell>
          <cell r="E12498" t="str">
            <v>MA</v>
          </cell>
          <cell r="F12498" t="str">
            <v>P1</v>
          </cell>
          <cell r="G12498" t="str">
            <v>SMALL</v>
          </cell>
          <cell r="H12498" t="str">
            <v>JA</v>
          </cell>
          <cell r="I12498" t="str">
            <v>0034470 - AXIAL BENEFITS GROUP LLC</v>
          </cell>
        </row>
        <row r="12499">
          <cell r="A12499" t="str">
            <v>C65886JM</v>
          </cell>
          <cell r="B12499">
            <v>42185</v>
          </cell>
          <cell r="C12499" t="str">
            <v>C65886</v>
          </cell>
          <cell r="D12499" t="str">
            <v>Edward Burzon PC</v>
          </cell>
          <cell r="E12499" t="str">
            <v>NH</v>
          </cell>
          <cell r="F12499" t="str">
            <v>P1</v>
          </cell>
          <cell r="G12499" t="str">
            <v>SMALL</v>
          </cell>
          <cell r="H12499" t="str">
            <v>JM</v>
          </cell>
          <cell r="I12499" t="str">
            <v>0034448 - GRANITE GROUP BENEFITS LLC</v>
          </cell>
        </row>
        <row r="12500">
          <cell r="A12500" t="str">
            <v>C65893IH</v>
          </cell>
          <cell r="B12500">
            <v>42185</v>
          </cell>
          <cell r="C12500" t="str">
            <v>C65893</v>
          </cell>
          <cell r="D12500" t="str">
            <v>Capital Lease Group Ltd</v>
          </cell>
          <cell r="E12500" t="str">
            <v>MA</v>
          </cell>
          <cell r="F12500" t="str">
            <v>P1</v>
          </cell>
          <cell r="G12500" t="str">
            <v>SMALL</v>
          </cell>
          <cell r="H12500" t="str">
            <v>IH</v>
          </cell>
          <cell r="I12500" t="str">
            <v>0034734 - LEVINE, GLENN A</v>
          </cell>
        </row>
        <row r="12501">
          <cell r="A12501" t="str">
            <v>C65895IH</v>
          </cell>
          <cell r="B12501">
            <v>42185</v>
          </cell>
          <cell r="C12501" t="str">
            <v>C65895</v>
          </cell>
          <cell r="D12501" t="str">
            <v>Stateside Construction Group Inc</v>
          </cell>
          <cell r="E12501" t="str">
            <v>MA</v>
          </cell>
          <cell r="F12501" t="str">
            <v>P1</v>
          </cell>
          <cell r="G12501" t="str">
            <v>SMALL</v>
          </cell>
          <cell r="H12501" t="str">
            <v>IH</v>
          </cell>
          <cell r="I12501" t="str">
            <v>0034651 - UNITED BUSINESSMANS INSURANCE AGENCY</v>
          </cell>
        </row>
        <row r="12502">
          <cell r="A12502" t="str">
            <v>C65897JM</v>
          </cell>
          <cell r="B12502">
            <v>42185</v>
          </cell>
          <cell r="C12502" t="str">
            <v>C65897</v>
          </cell>
          <cell r="D12502" t="str">
            <v>Pine Motor Parts Inc</v>
          </cell>
          <cell r="E12502" t="str">
            <v>NH</v>
          </cell>
          <cell r="F12502" t="str">
            <v>P1</v>
          </cell>
          <cell r="G12502" t="str">
            <v>SMALL</v>
          </cell>
          <cell r="H12502" t="str">
            <v>JM</v>
          </cell>
          <cell r="I12502" t="str">
            <v>0034595 - AQUINO, MICHAEL</v>
          </cell>
        </row>
        <row r="12503">
          <cell r="A12503" t="str">
            <v>C65898JM</v>
          </cell>
          <cell r="B12503">
            <v>42185</v>
          </cell>
          <cell r="C12503" t="str">
            <v>C65898</v>
          </cell>
          <cell r="D12503" t="str">
            <v>Akorn Landscape Inc</v>
          </cell>
          <cell r="E12503" t="str">
            <v>NH</v>
          </cell>
          <cell r="F12503" t="str">
            <v>P1</v>
          </cell>
          <cell r="G12503" t="str">
            <v>SMALL</v>
          </cell>
          <cell r="H12503" t="str">
            <v>JM</v>
          </cell>
          <cell r="I12503" t="str">
            <v>0034673 - CHISHOLM, WILLIAM B</v>
          </cell>
        </row>
        <row r="12504">
          <cell r="A12504" t="str">
            <v>C65899JM</v>
          </cell>
          <cell r="B12504">
            <v>42185</v>
          </cell>
          <cell r="C12504" t="str">
            <v>C65899</v>
          </cell>
          <cell r="D12504" t="str">
            <v>Foreseeing Solutions LLC</v>
          </cell>
          <cell r="E12504" t="str">
            <v>NH</v>
          </cell>
          <cell r="F12504" t="str">
            <v>P1</v>
          </cell>
          <cell r="G12504" t="str">
            <v>SMALL</v>
          </cell>
          <cell r="H12504" t="str">
            <v>JM</v>
          </cell>
          <cell r="I12504" t="str">
            <v>0034445 - ZIMMEL, JEROME F</v>
          </cell>
        </row>
        <row r="12505">
          <cell r="A12505" t="str">
            <v>C65900JM</v>
          </cell>
          <cell r="B12505">
            <v>42185</v>
          </cell>
          <cell r="C12505" t="str">
            <v>C65900</v>
          </cell>
          <cell r="D12505" t="str">
            <v>Bear Country Powersports LLC</v>
          </cell>
          <cell r="E12505" t="str">
            <v>NH</v>
          </cell>
          <cell r="F12505" t="str">
            <v>P1</v>
          </cell>
          <cell r="G12505" t="str">
            <v>SMALL</v>
          </cell>
          <cell r="H12505" t="str">
            <v>JM</v>
          </cell>
          <cell r="I12505" t="str">
            <v>0034480 - GMS FINANCIAL SERVICES INC</v>
          </cell>
        </row>
        <row r="12506">
          <cell r="A12506" t="str">
            <v>C65902JM</v>
          </cell>
          <cell r="B12506">
            <v>42185</v>
          </cell>
          <cell r="C12506" t="str">
            <v>C65902</v>
          </cell>
          <cell r="D12506" t="str">
            <v>NorthShore Fitness Management LLC</v>
          </cell>
          <cell r="E12506" t="str">
            <v>NH</v>
          </cell>
          <cell r="F12506" t="str">
            <v>P1</v>
          </cell>
          <cell r="G12506" t="str">
            <v>SMALL</v>
          </cell>
          <cell r="H12506" t="str">
            <v>JM</v>
          </cell>
          <cell r="I12506" t="str">
            <v>0034686 - BROWN &amp; BROWN OF NEW HAMPSHIRE. INC</v>
          </cell>
        </row>
        <row r="12507">
          <cell r="A12507" t="str">
            <v>C65905JM</v>
          </cell>
          <cell r="B12507">
            <v>42185</v>
          </cell>
          <cell r="C12507" t="str">
            <v>C65905</v>
          </cell>
          <cell r="D12507" t="str">
            <v>New England Coach Inc</v>
          </cell>
          <cell r="E12507" t="str">
            <v>NH</v>
          </cell>
          <cell r="F12507" t="str">
            <v>P1</v>
          </cell>
          <cell r="G12507" t="str">
            <v>SMALL</v>
          </cell>
          <cell r="H12507" t="str">
            <v>JM</v>
          </cell>
          <cell r="I12507" t="str">
            <v>0034456 - ROWLEY AGENCY INC</v>
          </cell>
        </row>
        <row r="12508">
          <cell r="A12508" t="str">
            <v>C65907IV</v>
          </cell>
          <cell r="B12508">
            <v>42185</v>
          </cell>
          <cell r="C12508" t="str">
            <v>C65907</v>
          </cell>
          <cell r="D12508" t="str">
            <v>CKP Inc</v>
          </cell>
          <cell r="E12508" t="str">
            <v>ME</v>
          </cell>
          <cell r="F12508" t="str">
            <v>P1</v>
          </cell>
          <cell r="G12508" t="str">
            <v>CRC</v>
          </cell>
          <cell r="H12508" t="str">
            <v>IV</v>
          </cell>
          <cell r="I12508" t="str">
            <v>0035101 - CROSS INSURANCE</v>
          </cell>
        </row>
        <row r="12509">
          <cell r="A12509" t="str">
            <v>C65907PO</v>
          </cell>
          <cell r="B12509">
            <v>42185</v>
          </cell>
          <cell r="C12509" t="str">
            <v>C65907</v>
          </cell>
          <cell r="D12509" t="str">
            <v>CKP Inc</v>
          </cell>
          <cell r="E12509" t="str">
            <v>ME</v>
          </cell>
          <cell r="F12509" t="str">
            <v>P1</v>
          </cell>
          <cell r="G12509" t="str">
            <v>CRC</v>
          </cell>
          <cell r="H12509" t="str">
            <v>PO</v>
          </cell>
          <cell r="I12509" t="str">
            <v>0035101 - CROSS INSURANCE</v>
          </cell>
        </row>
        <row r="12510">
          <cell r="A12510" t="str">
            <v>C65908IA</v>
          </cell>
          <cell r="B12510">
            <v>42185</v>
          </cell>
          <cell r="C12510" t="str">
            <v>C65908</v>
          </cell>
          <cell r="D12510" t="str">
            <v>Morrison Berkshire Inc</v>
          </cell>
          <cell r="E12510" t="str">
            <v>MA</v>
          </cell>
          <cell r="F12510" t="str">
            <v>P1</v>
          </cell>
          <cell r="G12510" t="str">
            <v>SMALL</v>
          </cell>
          <cell r="H12510" t="str">
            <v>IA</v>
          </cell>
          <cell r="I12510" t="str">
            <v>0034692 - TRUE NORTH INSURANCE AGENCY</v>
          </cell>
        </row>
        <row r="12511">
          <cell r="A12511" t="str">
            <v>C65908IH</v>
          </cell>
          <cell r="B12511">
            <v>42185</v>
          </cell>
          <cell r="C12511" t="str">
            <v>C65908</v>
          </cell>
          <cell r="D12511" t="str">
            <v>Morrison Berkshire Inc</v>
          </cell>
          <cell r="E12511" t="str">
            <v>MA</v>
          </cell>
          <cell r="F12511" t="str">
            <v>P1</v>
          </cell>
          <cell r="G12511" t="str">
            <v>SMALL</v>
          </cell>
          <cell r="H12511" t="str">
            <v>IH</v>
          </cell>
          <cell r="I12511" t="str">
            <v>0034692 - TRUE NORTH INSURANCE AGENCY</v>
          </cell>
        </row>
        <row r="12512">
          <cell r="A12512" t="str">
            <v>C65911JM</v>
          </cell>
          <cell r="B12512">
            <v>42185</v>
          </cell>
          <cell r="C12512" t="str">
            <v>C65911</v>
          </cell>
          <cell r="D12512" t="str">
            <v>InCap - Triangle Credit Union</v>
          </cell>
          <cell r="E12512" t="str">
            <v>NH</v>
          </cell>
          <cell r="F12512" t="str">
            <v>ASO</v>
          </cell>
          <cell r="G12512" t="str">
            <v>ERF</v>
          </cell>
          <cell r="H12512" t="str">
            <v>JM</v>
          </cell>
          <cell r="I12512" t="str">
            <v>0035647 - CLARK &amp; LAVEY</v>
          </cell>
        </row>
        <row r="12513">
          <cell r="A12513" t="str">
            <v>C65914IH</v>
          </cell>
          <cell r="B12513">
            <v>42185</v>
          </cell>
          <cell r="C12513" t="str">
            <v>C65914</v>
          </cell>
          <cell r="D12513" t="str">
            <v>Lombardi Clairmont &amp; Keegan</v>
          </cell>
          <cell r="E12513" t="str">
            <v>MA</v>
          </cell>
          <cell r="F12513" t="str">
            <v>P1</v>
          </cell>
          <cell r="G12513" t="str">
            <v>SMALL</v>
          </cell>
          <cell r="H12513" t="str">
            <v>IH</v>
          </cell>
          <cell r="I12513" t="str">
            <v>0034559 - TRUE NORTH INSURANCE AGENCY</v>
          </cell>
        </row>
        <row r="12514">
          <cell r="A12514" t="str">
            <v>C65915IH</v>
          </cell>
          <cell r="B12514">
            <v>42185</v>
          </cell>
          <cell r="C12514" t="str">
            <v>C65915</v>
          </cell>
          <cell r="D12514" t="str">
            <v>Maine Wood &amp; Design LLC</v>
          </cell>
          <cell r="E12514" t="str">
            <v>ME</v>
          </cell>
          <cell r="F12514" t="str">
            <v>P1</v>
          </cell>
          <cell r="G12514" t="str">
            <v>SMALL</v>
          </cell>
          <cell r="H12514" t="str">
            <v>IH</v>
          </cell>
          <cell r="I12514" t="str">
            <v>0034613 - HIRST ASSOCIATES</v>
          </cell>
        </row>
        <row r="12515">
          <cell r="A12515" t="str">
            <v>C65916IH</v>
          </cell>
          <cell r="B12515">
            <v>42185</v>
          </cell>
          <cell r="C12515" t="str">
            <v>C65916</v>
          </cell>
          <cell r="D12515" t="str">
            <v>Norman W Pullen Inc</v>
          </cell>
          <cell r="E12515" t="str">
            <v>ME</v>
          </cell>
          <cell r="F12515" t="str">
            <v>P1</v>
          </cell>
          <cell r="G12515" t="str">
            <v>SMALL</v>
          </cell>
          <cell r="H12515" t="str">
            <v>IH</v>
          </cell>
          <cell r="I12515" t="str">
            <v>0034632 - HEALTH PLAN BENEFITS LLC</v>
          </cell>
        </row>
        <row r="12516">
          <cell r="A12516" t="str">
            <v>C65918IH</v>
          </cell>
          <cell r="B12516">
            <v>42185</v>
          </cell>
          <cell r="C12516" t="str">
            <v>C65918</v>
          </cell>
          <cell r="D12516" t="str">
            <v>Robert M Neault &amp; Associates</v>
          </cell>
          <cell r="E12516" t="str">
            <v>ME</v>
          </cell>
          <cell r="F12516" t="str">
            <v>P1</v>
          </cell>
          <cell r="G12516" t="str">
            <v>SMALL</v>
          </cell>
          <cell r="H12516" t="str">
            <v>IH</v>
          </cell>
          <cell r="I12516" t="str">
            <v>0034423 - NORTHERN GROUP BENEFITS LLC</v>
          </cell>
        </row>
        <row r="12517">
          <cell r="A12517" t="str">
            <v>C65923IH</v>
          </cell>
          <cell r="B12517">
            <v>42185</v>
          </cell>
          <cell r="C12517" t="str">
            <v>C65923</v>
          </cell>
          <cell r="D12517" t="str">
            <v>SEC Inc</v>
          </cell>
          <cell r="E12517" t="str">
            <v>ME</v>
          </cell>
          <cell r="F12517" t="str">
            <v>P1</v>
          </cell>
          <cell r="G12517" t="str">
            <v>SMALL</v>
          </cell>
          <cell r="H12517" t="str">
            <v>IH</v>
          </cell>
          <cell r="I12517" t="str">
            <v>0034685 - GOWRIE BRETT &amp; YOUNG</v>
          </cell>
        </row>
        <row r="12518">
          <cell r="A12518" t="str">
            <v>C65925JM</v>
          </cell>
          <cell r="B12518">
            <v>42185</v>
          </cell>
          <cell r="C12518" t="str">
            <v>C65925</v>
          </cell>
          <cell r="D12518" t="str">
            <v>Plaistow Dental PLLC</v>
          </cell>
          <cell r="E12518" t="str">
            <v>NH</v>
          </cell>
          <cell r="F12518" t="str">
            <v>P1</v>
          </cell>
          <cell r="G12518" t="str">
            <v>SMALL</v>
          </cell>
          <cell r="H12518" t="str">
            <v>JM</v>
          </cell>
          <cell r="I12518" t="str">
            <v>0034463 - INSURANCE SOLUTIONS CORPORATION</v>
          </cell>
        </row>
        <row r="12519">
          <cell r="A12519" t="str">
            <v>C65927JM</v>
          </cell>
          <cell r="B12519">
            <v>42185</v>
          </cell>
          <cell r="C12519" t="str">
            <v>C65927</v>
          </cell>
          <cell r="D12519" t="str">
            <v>Concord Country Club</v>
          </cell>
          <cell r="E12519" t="str">
            <v>NH</v>
          </cell>
          <cell r="F12519" t="str">
            <v>P1</v>
          </cell>
          <cell r="G12519" t="str">
            <v>SMALL</v>
          </cell>
          <cell r="H12519" t="str">
            <v>JM</v>
          </cell>
          <cell r="I12519" t="str">
            <v>0034461 - ROWLEY AGENCY INC</v>
          </cell>
        </row>
        <row r="12520">
          <cell r="A12520" t="str">
            <v>C65928JN</v>
          </cell>
          <cell r="B12520">
            <v>42185</v>
          </cell>
          <cell r="C12520" t="str">
            <v>C65928</v>
          </cell>
          <cell r="D12520" t="str">
            <v>Alans of Boscawen</v>
          </cell>
          <cell r="E12520" t="str">
            <v>NH</v>
          </cell>
          <cell r="F12520" t="str">
            <v>P1</v>
          </cell>
          <cell r="G12520" t="str">
            <v>SMALL</v>
          </cell>
          <cell r="H12520" t="str">
            <v>JN</v>
          </cell>
          <cell r="I12520" t="str">
            <v>0034661 - CORNERSTONE BENEFIT &amp; RET GROUP INC</v>
          </cell>
        </row>
        <row r="12521">
          <cell r="A12521" t="str">
            <v>C65928JR</v>
          </cell>
          <cell r="B12521">
            <v>42185</v>
          </cell>
          <cell r="C12521" t="str">
            <v>C65928</v>
          </cell>
          <cell r="D12521" t="str">
            <v>Alans of Boscawen</v>
          </cell>
          <cell r="E12521" t="str">
            <v>NH</v>
          </cell>
          <cell r="F12521" t="str">
            <v>P1</v>
          </cell>
          <cell r="G12521" t="str">
            <v>SMALL</v>
          </cell>
          <cell r="H12521" t="str">
            <v>JR</v>
          </cell>
          <cell r="I12521" t="str">
            <v>0034661 - CORNERSTONE BENEFIT &amp; RET GROUP INC</v>
          </cell>
        </row>
        <row r="12522">
          <cell r="A12522" t="str">
            <v>C65930JM</v>
          </cell>
          <cell r="B12522">
            <v>42185</v>
          </cell>
          <cell r="C12522" t="str">
            <v>C65930</v>
          </cell>
          <cell r="D12522" t="str">
            <v>Suesies Inc</v>
          </cell>
          <cell r="E12522" t="str">
            <v>NH</v>
          </cell>
          <cell r="F12522" t="str">
            <v>P1</v>
          </cell>
          <cell r="G12522" t="str">
            <v>SMALL</v>
          </cell>
          <cell r="H12522" t="str">
            <v>JM</v>
          </cell>
          <cell r="I12522" t="str">
            <v>0034449 - LAVINE, MARK R</v>
          </cell>
        </row>
        <row r="12523">
          <cell r="A12523" t="str">
            <v>C65931JM</v>
          </cell>
          <cell r="B12523">
            <v>42185</v>
          </cell>
          <cell r="C12523" t="str">
            <v>C65931</v>
          </cell>
          <cell r="D12523" t="str">
            <v>Upper Valley Humane Society</v>
          </cell>
          <cell r="E12523" t="str">
            <v>NH</v>
          </cell>
          <cell r="F12523" t="str">
            <v>P1</v>
          </cell>
          <cell r="G12523" t="str">
            <v>SMALL</v>
          </cell>
          <cell r="H12523" t="str">
            <v>JM</v>
          </cell>
          <cell r="I12523" t="str">
            <v>0034431 - TRIVANTUS INC</v>
          </cell>
        </row>
        <row r="12524">
          <cell r="A12524" t="str">
            <v>C65932JM</v>
          </cell>
          <cell r="B12524">
            <v>42185</v>
          </cell>
          <cell r="C12524" t="str">
            <v>C65932</v>
          </cell>
          <cell r="D12524" t="str">
            <v>Multi Med Inc</v>
          </cell>
          <cell r="E12524" t="str">
            <v>NH</v>
          </cell>
          <cell r="F12524" t="str">
            <v>P1</v>
          </cell>
          <cell r="G12524" t="str">
            <v>SMALL</v>
          </cell>
          <cell r="H12524" t="str">
            <v>JM</v>
          </cell>
          <cell r="I12524" t="str">
            <v>0034489 - TRIVANTUS INC</v>
          </cell>
        </row>
        <row r="12525">
          <cell r="A12525" t="str">
            <v>C65933IH</v>
          </cell>
          <cell r="B12525">
            <v>42185</v>
          </cell>
          <cell r="C12525" t="str">
            <v>C65933</v>
          </cell>
          <cell r="D12525" t="str">
            <v>Southeastern Massachusetts Veterans Housing Program Inc</v>
          </cell>
          <cell r="E12525" t="str">
            <v>MA</v>
          </cell>
          <cell r="F12525" t="str">
            <v>P1</v>
          </cell>
          <cell r="G12525" t="str">
            <v>SMALL</v>
          </cell>
          <cell r="H12525" t="str">
            <v>IH</v>
          </cell>
          <cell r="I12525" t="str">
            <v>0034982 - SYLVIA &amp; COMPANY INSURANCE</v>
          </cell>
        </row>
        <row r="12526">
          <cell r="A12526" t="str">
            <v>C65935PO</v>
          </cell>
          <cell r="B12526">
            <v>42185</v>
          </cell>
          <cell r="C12526" t="str">
            <v>C65935</v>
          </cell>
          <cell r="D12526" t="str">
            <v>York County Glass</v>
          </cell>
          <cell r="E12526" t="str">
            <v>ME</v>
          </cell>
          <cell r="F12526" t="str">
            <v>P1</v>
          </cell>
          <cell r="G12526" t="str">
            <v>SMALL</v>
          </cell>
          <cell r="H12526" t="str">
            <v>PO</v>
          </cell>
          <cell r="I12526" t="str">
            <v>0034666 - HIRST ASSOCIATES</v>
          </cell>
        </row>
        <row r="12527">
          <cell r="A12527" t="str">
            <v>C65936JM</v>
          </cell>
          <cell r="B12527">
            <v>42185</v>
          </cell>
          <cell r="C12527" t="str">
            <v>C65936</v>
          </cell>
          <cell r="D12527" t="str">
            <v>Andover Consulting Group</v>
          </cell>
          <cell r="E12527" t="str">
            <v>NH</v>
          </cell>
          <cell r="F12527" t="str">
            <v>P1</v>
          </cell>
          <cell r="G12527" t="str">
            <v>SMALL</v>
          </cell>
          <cell r="H12527" t="str">
            <v>JM</v>
          </cell>
          <cell r="I12527" t="str">
            <v>0034444 - LARRABEE, LISA M</v>
          </cell>
        </row>
        <row r="12528">
          <cell r="A12528" t="str">
            <v>C65937JM</v>
          </cell>
          <cell r="B12528">
            <v>42185</v>
          </cell>
          <cell r="C12528" t="str">
            <v>C65937</v>
          </cell>
          <cell r="D12528" t="str">
            <v>Howard &amp; Ruoff PLLC</v>
          </cell>
          <cell r="E12528" t="str">
            <v>NH</v>
          </cell>
          <cell r="F12528" t="str">
            <v>P1</v>
          </cell>
          <cell r="G12528" t="str">
            <v>SMALL</v>
          </cell>
          <cell r="H12528" t="str">
            <v>JM</v>
          </cell>
          <cell r="I12528" t="str">
            <v>0034410 - TRIVANTUS INC</v>
          </cell>
        </row>
        <row r="12529">
          <cell r="A12529" t="str">
            <v>C65938JM</v>
          </cell>
          <cell r="B12529">
            <v>42185</v>
          </cell>
          <cell r="C12529" t="str">
            <v>C65938</v>
          </cell>
          <cell r="D12529" t="str">
            <v>Auto Workshop Inc</v>
          </cell>
          <cell r="E12529" t="str">
            <v>NH</v>
          </cell>
          <cell r="F12529" t="str">
            <v>P1</v>
          </cell>
          <cell r="G12529" t="str">
            <v>SMALL</v>
          </cell>
          <cell r="H12529" t="str">
            <v>JM</v>
          </cell>
          <cell r="I12529" t="str">
            <v>0034606 - BROWN &amp; BROWN OF NEW HAMPSHIRE. INC</v>
          </cell>
        </row>
        <row r="12530">
          <cell r="A12530" t="str">
            <v>C65942IH</v>
          </cell>
          <cell r="B12530">
            <v>42185</v>
          </cell>
          <cell r="C12530" t="str">
            <v>C65942</v>
          </cell>
          <cell r="D12530" t="str">
            <v>Northern New England Law</v>
          </cell>
          <cell r="E12530" t="str">
            <v>ME</v>
          </cell>
          <cell r="F12530" t="str">
            <v>P1</v>
          </cell>
          <cell r="G12530" t="str">
            <v>SMALL</v>
          </cell>
          <cell r="H12530" t="str">
            <v>IH</v>
          </cell>
          <cell r="I12530" t="str">
            <v>0034652 - HOLDEN INSURANCE AGENCY</v>
          </cell>
        </row>
        <row r="12531">
          <cell r="A12531" t="str">
            <v>C65943IH</v>
          </cell>
          <cell r="B12531">
            <v>42185</v>
          </cell>
          <cell r="C12531" t="str">
            <v>C65943</v>
          </cell>
          <cell r="D12531" t="str">
            <v>Wescor Parking Controls Inc</v>
          </cell>
          <cell r="E12531" t="str">
            <v>MA</v>
          </cell>
          <cell r="F12531" t="str">
            <v>P1</v>
          </cell>
          <cell r="G12531" t="str">
            <v>SMALL</v>
          </cell>
          <cell r="H12531" t="str">
            <v>IH</v>
          </cell>
          <cell r="I12531" t="str">
            <v>0034736 - GABRIEL BENEFITS LLC</v>
          </cell>
        </row>
        <row r="12532">
          <cell r="A12532" t="str">
            <v>C65943JA</v>
          </cell>
          <cell r="B12532">
            <v>42185</v>
          </cell>
          <cell r="C12532" t="str">
            <v>C65943</v>
          </cell>
          <cell r="D12532" t="str">
            <v>Wescor Parking Controls Inc</v>
          </cell>
          <cell r="E12532" t="str">
            <v>MA</v>
          </cell>
          <cell r="F12532" t="str">
            <v>P1</v>
          </cell>
          <cell r="G12532" t="str">
            <v>SMALL</v>
          </cell>
          <cell r="H12532" t="str">
            <v>JA</v>
          </cell>
          <cell r="I12532" t="str">
            <v>0034736 - GABRIEL BENEFITS LLC</v>
          </cell>
        </row>
        <row r="12533">
          <cell r="A12533" t="str">
            <v>C65944IV</v>
          </cell>
          <cell r="B12533">
            <v>42185</v>
          </cell>
          <cell r="C12533" t="str">
            <v>C65944</v>
          </cell>
          <cell r="D12533" t="str">
            <v>Management Accounting In NE</v>
          </cell>
          <cell r="E12533" t="str">
            <v>ME</v>
          </cell>
          <cell r="F12533" t="str">
            <v>P1</v>
          </cell>
          <cell r="G12533" t="str">
            <v>SMALL</v>
          </cell>
          <cell r="H12533" t="str">
            <v>IV</v>
          </cell>
          <cell r="I12533" t="str">
            <v>0034494 - NORTHERN BENEFITS OF MAINE LLC</v>
          </cell>
        </row>
        <row r="12534">
          <cell r="A12534" t="str">
            <v>C65945JH</v>
          </cell>
          <cell r="B12534">
            <v>42185</v>
          </cell>
          <cell r="C12534" t="str">
            <v>C65945</v>
          </cell>
          <cell r="D12534" t="str">
            <v>Maine Tool Room Inc</v>
          </cell>
          <cell r="E12534" t="str">
            <v>ME</v>
          </cell>
          <cell r="F12534" t="str">
            <v>P1</v>
          </cell>
          <cell r="G12534" t="str">
            <v>SMALL</v>
          </cell>
          <cell r="H12534" t="str">
            <v>JH</v>
          </cell>
          <cell r="I12534" t="str">
            <v>0034483 - EMPLOYEE BENEFITS GROUP LLC</v>
          </cell>
        </row>
        <row r="12535">
          <cell r="A12535" t="str">
            <v>C65946JM</v>
          </cell>
          <cell r="B12535">
            <v>42185</v>
          </cell>
          <cell r="C12535" t="str">
            <v>C65946</v>
          </cell>
          <cell r="D12535" t="str">
            <v>Jardiniere Florist of Portsmouth</v>
          </cell>
          <cell r="E12535" t="str">
            <v>NH</v>
          </cell>
          <cell r="F12535" t="str">
            <v>P1</v>
          </cell>
          <cell r="G12535" t="str">
            <v>SMALL</v>
          </cell>
          <cell r="H12535" t="str">
            <v>JM</v>
          </cell>
          <cell r="I12535" t="str">
            <v>0034435 - NERNEY, BARBARA</v>
          </cell>
        </row>
        <row r="12536">
          <cell r="A12536" t="str">
            <v>C65947IH</v>
          </cell>
          <cell r="B12536">
            <v>42185</v>
          </cell>
          <cell r="C12536" t="str">
            <v>C65947</v>
          </cell>
          <cell r="D12536" t="str">
            <v>Norway Veterinary Hospital</v>
          </cell>
          <cell r="E12536" t="str">
            <v>ME</v>
          </cell>
          <cell r="F12536" t="str">
            <v>P1</v>
          </cell>
          <cell r="G12536" t="str">
            <v>SMALL</v>
          </cell>
          <cell r="H12536" t="str">
            <v>IH</v>
          </cell>
          <cell r="I12536" t="str">
            <v>0034439 - BUSINESS INSURANCE AGENCY</v>
          </cell>
        </row>
        <row r="12537">
          <cell r="A12537" t="str">
            <v>C65947PO</v>
          </cell>
          <cell r="B12537">
            <v>42185</v>
          </cell>
          <cell r="C12537" t="str">
            <v>C65947</v>
          </cell>
          <cell r="D12537" t="str">
            <v>Norway Veterinary Hospital</v>
          </cell>
          <cell r="E12537" t="str">
            <v>ME</v>
          </cell>
          <cell r="F12537" t="str">
            <v>P1</v>
          </cell>
          <cell r="G12537" t="str">
            <v>SMALL</v>
          </cell>
          <cell r="H12537" t="str">
            <v>PO</v>
          </cell>
          <cell r="I12537" t="str">
            <v>0034439 - BUSINESS INSURANCE AGENCY</v>
          </cell>
        </row>
        <row r="12538">
          <cell r="A12538" t="str">
            <v>C65948JA</v>
          </cell>
          <cell r="B12538">
            <v>42185</v>
          </cell>
          <cell r="C12538" t="str">
            <v>C65948</v>
          </cell>
          <cell r="D12538" t="str">
            <v>Better Electric Co Inc</v>
          </cell>
          <cell r="E12538" t="str">
            <v>MA</v>
          </cell>
          <cell r="F12538" t="str">
            <v>P1</v>
          </cell>
          <cell r="G12538" t="str">
            <v>SMALL</v>
          </cell>
          <cell r="H12538" t="str">
            <v>JA</v>
          </cell>
          <cell r="I12538" t="str">
            <v>0035223 - RSC INSURANCE BROKERAGE INC</v>
          </cell>
        </row>
        <row r="12539">
          <cell r="A12539" t="str">
            <v>C65949IH</v>
          </cell>
          <cell r="B12539">
            <v>42185</v>
          </cell>
          <cell r="C12539" t="str">
            <v>C65949</v>
          </cell>
          <cell r="D12539" t="str">
            <v>Old Orchard Beach Campground</v>
          </cell>
          <cell r="E12539" t="str">
            <v>ME</v>
          </cell>
          <cell r="F12539" t="str">
            <v>P1</v>
          </cell>
          <cell r="G12539" t="str">
            <v>SMALL</v>
          </cell>
          <cell r="H12539" t="str">
            <v>IH</v>
          </cell>
          <cell r="I12539" t="str">
            <v>0034620 - HIRST ASSOCIATES</v>
          </cell>
        </row>
        <row r="12540">
          <cell r="A12540" t="str">
            <v>C65949PO</v>
          </cell>
          <cell r="B12540">
            <v>42185</v>
          </cell>
          <cell r="C12540" t="str">
            <v>C65949</v>
          </cell>
          <cell r="D12540" t="str">
            <v>Old Orchard Beach Campground</v>
          </cell>
          <cell r="E12540" t="str">
            <v>ME</v>
          </cell>
          <cell r="F12540" t="str">
            <v>P1</v>
          </cell>
          <cell r="G12540" t="str">
            <v>SMALL</v>
          </cell>
          <cell r="H12540" t="str">
            <v>PO</v>
          </cell>
          <cell r="I12540" t="str">
            <v>0034620 - HIRST ASSOCIATES</v>
          </cell>
        </row>
        <row r="12541">
          <cell r="A12541" t="str">
            <v>C65950JA</v>
          </cell>
          <cell r="B12541">
            <v>42185</v>
          </cell>
          <cell r="C12541" t="str">
            <v>C65950</v>
          </cell>
          <cell r="D12541" t="str">
            <v>Eastern Ambulance Service LLC</v>
          </cell>
          <cell r="E12541" t="str">
            <v>MA</v>
          </cell>
          <cell r="F12541" t="str">
            <v>P1</v>
          </cell>
          <cell r="G12541" t="str">
            <v>SMALL</v>
          </cell>
          <cell r="H12541" t="str">
            <v>JA</v>
          </cell>
          <cell r="I12541" t="str">
            <v>0034529 - HUB INTERNATIONAL NEW ENGLAND LLC</v>
          </cell>
        </row>
        <row r="12542">
          <cell r="A12542" t="str">
            <v>C65953IH</v>
          </cell>
          <cell r="B12542">
            <v>42185</v>
          </cell>
          <cell r="C12542" t="str">
            <v>C65953</v>
          </cell>
          <cell r="D12542" t="str">
            <v>O-D Tool &amp; Cutter Inc</v>
          </cell>
          <cell r="E12542" t="str">
            <v>MA</v>
          </cell>
          <cell r="F12542" t="str">
            <v>P1</v>
          </cell>
          <cell r="G12542" t="str">
            <v>SMALL</v>
          </cell>
          <cell r="H12542" t="str">
            <v>IH</v>
          </cell>
          <cell r="I12542" t="str">
            <v>0034748 - FBINSURE LLC</v>
          </cell>
        </row>
        <row r="12543">
          <cell r="A12543" t="str">
            <v>C65954JA</v>
          </cell>
          <cell r="B12543">
            <v>42185</v>
          </cell>
          <cell r="C12543" t="str">
            <v>C65954</v>
          </cell>
          <cell r="D12543" t="str">
            <v>Henrys Electric Inc</v>
          </cell>
          <cell r="E12543" t="str">
            <v>MA</v>
          </cell>
          <cell r="F12543" t="str">
            <v>P1</v>
          </cell>
          <cell r="G12543" t="str">
            <v>SMALL</v>
          </cell>
          <cell r="H12543" t="str">
            <v>JA</v>
          </cell>
          <cell r="I12543" t="str">
            <v>0034594 - ST INSURANCE AGENCY INC</v>
          </cell>
        </row>
        <row r="12544">
          <cell r="A12544" t="str">
            <v>C65954MI</v>
          </cell>
          <cell r="B12544">
            <v>42185</v>
          </cell>
          <cell r="C12544" t="str">
            <v>C65954</v>
          </cell>
          <cell r="D12544" t="str">
            <v>Henrys Electric Inc</v>
          </cell>
          <cell r="E12544" t="str">
            <v>MA</v>
          </cell>
          <cell r="F12544" t="str">
            <v>P1</v>
          </cell>
          <cell r="G12544" t="str">
            <v>MCARE</v>
          </cell>
          <cell r="H12544" t="str">
            <v>MI</v>
          </cell>
          <cell r="I12544" t="str">
            <v>0034594 - ST INSURANCE AGENCY INC</v>
          </cell>
        </row>
        <row r="12545">
          <cell r="A12545" t="str">
            <v>C65955JH</v>
          </cell>
          <cell r="B12545">
            <v>42185</v>
          </cell>
          <cell r="C12545" t="str">
            <v>C65955</v>
          </cell>
          <cell r="D12545" t="str">
            <v>Wright Museum of World War II</v>
          </cell>
          <cell r="E12545" t="str">
            <v>NH</v>
          </cell>
          <cell r="F12545" t="str">
            <v>P1</v>
          </cell>
          <cell r="G12545" t="str">
            <v>SMALL</v>
          </cell>
          <cell r="H12545" t="str">
            <v>JH</v>
          </cell>
          <cell r="I12545" t="str">
            <v>0034608 - DORAN INDEPENDENT INSURANCE LLC</v>
          </cell>
        </row>
        <row r="12546">
          <cell r="A12546" t="str">
            <v>C65956IH</v>
          </cell>
          <cell r="B12546">
            <v>42185</v>
          </cell>
          <cell r="C12546" t="str">
            <v>C65956</v>
          </cell>
          <cell r="D12546" t="str">
            <v>Burlington OBGYN Associates</v>
          </cell>
          <cell r="E12546" t="str">
            <v>MA</v>
          </cell>
          <cell r="F12546" t="str">
            <v>P1</v>
          </cell>
          <cell r="G12546" t="str">
            <v>SMALL</v>
          </cell>
          <cell r="H12546" t="str">
            <v>IH</v>
          </cell>
          <cell r="I12546" t="str">
            <v>0034740 - FATALO, LEE ANN</v>
          </cell>
        </row>
        <row r="12547">
          <cell r="A12547" t="str">
            <v>C65957JM</v>
          </cell>
          <cell r="B12547">
            <v>42185</v>
          </cell>
          <cell r="C12547" t="str">
            <v>C65957</v>
          </cell>
          <cell r="D12547" t="str">
            <v>Norman R Gagnon Construction LLC</v>
          </cell>
          <cell r="E12547" t="str">
            <v>NH</v>
          </cell>
          <cell r="F12547" t="str">
            <v>P1</v>
          </cell>
          <cell r="G12547" t="str">
            <v>SMALL</v>
          </cell>
          <cell r="H12547" t="str">
            <v>JM</v>
          </cell>
          <cell r="I12547" t="str">
            <v>0034495 - NERNEY, BARBARA</v>
          </cell>
        </row>
        <row r="12548">
          <cell r="A12548" t="str">
            <v>C65958IV</v>
          </cell>
          <cell r="B12548">
            <v>42185</v>
          </cell>
          <cell r="C12548" t="str">
            <v>C65958</v>
          </cell>
          <cell r="D12548" t="str">
            <v>William M Marsh MD</v>
          </cell>
          <cell r="E12548" t="str">
            <v>NH</v>
          </cell>
          <cell r="F12548" t="str">
            <v>P1</v>
          </cell>
          <cell r="G12548" t="str">
            <v>SMALL</v>
          </cell>
          <cell r="H12548" t="str">
            <v>IV</v>
          </cell>
          <cell r="I12548" t="str">
            <v>0034491 - NEW ENGLAND EMPLOYEE BENEFITS COUNCIL</v>
          </cell>
        </row>
        <row r="12549">
          <cell r="A12549" t="str">
            <v>C65958JM</v>
          </cell>
          <cell r="B12549">
            <v>42185</v>
          </cell>
          <cell r="C12549" t="str">
            <v>C65958</v>
          </cell>
          <cell r="D12549" t="str">
            <v>William M Marsh MD</v>
          </cell>
          <cell r="E12549" t="str">
            <v>NH</v>
          </cell>
          <cell r="F12549" t="str">
            <v>P1</v>
          </cell>
          <cell r="G12549" t="str">
            <v>SMALL</v>
          </cell>
          <cell r="H12549" t="str">
            <v>JM</v>
          </cell>
          <cell r="I12549" t="str">
            <v>0034491 - NEW ENGLAND EMPLOYEE BENEFITS COUNCIL</v>
          </cell>
        </row>
        <row r="12550">
          <cell r="A12550" t="str">
            <v>C65960JM</v>
          </cell>
          <cell r="B12550">
            <v>42185</v>
          </cell>
          <cell r="C12550" t="str">
            <v>C65960</v>
          </cell>
          <cell r="D12550" t="str">
            <v>Water Street Printing LLC</v>
          </cell>
          <cell r="E12550" t="str">
            <v>NH</v>
          </cell>
          <cell r="F12550" t="str">
            <v>P1</v>
          </cell>
          <cell r="G12550" t="str">
            <v>SMALL</v>
          </cell>
          <cell r="H12550" t="str">
            <v>JM</v>
          </cell>
          <cell r="I12550" t="str">
            <v>0034411 - GRANITE GROUP BENEFITS LLC</v>
          </cell>
        </row>
        <row r="12551">
          <cell r="A12551" t="str">
            <v>C65960JR</v>
          </cell>
          <cell r="B12551">
            <v>42185</v>
          </cell>
          <cell r="C12551" t="str">
            <v>C65960</v>
          </cell>
          <cell r="D12551" t="str">
            <v>Water Street Printing LLC</v>
          </cell>
          <cell r="E12551" t="str">
            <v>NH</v>
          </cell>
          <cell r="F12551" t="str">
            <v>P1</v>
          </cell>
          <cell r="G12551" t="str">
            <v>SMALL</v>
          </cell>
          <cell r="H12551" t="str">
            <v>JR</v>
          </cell>
          <cell r="I12551" t="str">
            <v>0034411 - GRANITE GROUP BENEFITS LLC</v>
          </cell>
        </row>
        <row r="12552">
          <cell r="A12552" t="str">
            <v>C65961JM</v>
          </cell>
          <cell r="B12552">
            <v>42185</v>
          </cell>
          <cell r="C12552" t="str">
            <v>C65961</v>
          </cell>
          <cell r="D12552" t="str">
            <v>Bump &amp; Grind Auto Body</v>
          </cell>
          <cell r="E12552" t="str">
            <v>NH</v>
          </cell>
          <cell r="F12552" t="str">
            <v>P1</v>
          </cell>
          <cell r="G12552" t="str">
            <v>SMALL</v>
          </cell>
          <cell r="H12552" t="str">
            <v>JM</v>
          </cell>
          <cell r="I12552" t="str">
            <v>0034417 - INSURANCE SOLUTIONS CORPORATION</v>
          </cell>
        </row>
        <row r="12553">
          <cell r="A12553" t="str">
            <v>C65964JH</v>
          </cell>
          <cell r="B12553">
            <v>42185</v>
          </cell>
          <cell r="C12553" t="str">
            <v>C65964</v>
          </cell>
          <cell r="D12553" t="str">
            <v>Central NH ER Associates PA</v>
          </cell>
          <cell r="E12553" t="str">
            <v>NH</v>
          </cell>
          <cell r="F12553" t="str">
            <v>P1</v>
          </cell>
          <cell r="G12553" t="str">
            <v>SMALL</v>
          </cell>
          <cell r="H12553" t="str">
            <v>JH</v>
          </cell>
          <cell r="I12553" t="str">
            <v>0034496 - NEW ENGLAND EMPLOYEE BENEFITS COUNCIL</v>
          </cell>
        </row>
        <row r="12554">
          <cell r="A12554" t="str">
            <v>C65964JM</v>
          </cell>
          <cell r="B12554">
            <v>42185</v>
          </cell>
          <cell r="C12554" t="str">
            <v>C65964</v>
          </cell>
          <cell r="D12554" t="str">
            <v>Central NH ER Associates PA</v>
          </cell>
          <cell r="E12554" t="str">
            <v>NH</v>
          </cell>
          <cell r="F12554" t="str">
            <v>P1</v>
          </cell>
          <cell r="G12554" t="str">
            <v>SMALL</v>
          </cell>
          <cell r="H12554" t="str">
            <v>JM</v>
          </cell>
          <cell r="I12554" t="str">
            <v>0034496 - NEW ENGLAND EMPLOYEE BENEFITS COUNCIL</v>
          </cell>
        </row>
        <row r="12555">
          <cell r="A12555" t="str">
            <v>C65965IH</v>
          </cell>
          <cell r="B12555">
            <v>42185</v>
          </cell>
          <cell r="C12555" t="str">
            <v>C65965</v>
          </cell>
          <cell r="D12555" t="str">
            <v>Boothbay Railway Village</v>
          </cell>
          <cell r="E12555" t="str">
            <v>ME</v>
          </cell>
          <cell r="F12555" t="str">
            <v>P1</v>
          </cell>
          <cell r="G12555" t="str">
            <v>SMALL</v>
          </cell>
          <cell r="H12555" t="str">
            <v>IH</v>
          </cell>
          <cell r="I12555" t="str">
            <v>0034614 - HIRST ASSOCIATES</v>
          </cell>
        </row>
        <row r="12556">
          <cell r="A12556" t="str">
            <v>C65966IA</v>
          </cell>
          <cell r="B12556">
            <v>42185</v>
          </cell>
          <cell r="C12556" t="str">
            <v>C65966</v>
          </cell>
          <cell r="D12556" t="str">
            <v>New England Fertilizer Co</v>
          </cell>
          <cell r="E12556" t="str">
            <v>MA</v>
          </cell>
          <cell r="F12556" t="str">
            <v>P1</v>
          </cell>
          <cell r="G12556" t="str">
            <v>CRC</v>
          </cell>
          <cell r="H12556" t="str">
            <v>IA</v>
          </cell>
          <cell r="I12556" t="str">
            <v>0035184 - PROTECTOR GROUP INSURANCE AGENCY, THE</v>
          </cell>
        </row>
        <row r="12557">
          <cell r="A12557" t="str">
            <v>C65966IH</v>
          </cell>
          <cell r="B12557">
            <v>42185</v>
          </cell>
          <cell r="C12557" t="str">
            <v>C65966</v>
          </cell>
          <cell r="D12557" t="str">
            <v>New England Fertilizer Co</v>
          </cell>
          <cell r="E12557" t="str">
            <v>MA</v>
          </cell>
          <cell r="F12557" t="str">
            <v>P1</v>
          </cell>
          <cell r="G12557" t="str">
            <v>CRC</v>
          </cell>
          <cell r="H12557" t="str">
            <v>IH</v>
          </cell>
          <cell r="I12557" t="str">
            <v>0035184 - PROTECTOR GROUP INSURANCE AGENCY, THE</v>
          </cell>
        </row>
        <row r="12558">
          <cell r="A12558" t="str">
            <v>C65967IH</v>
          </cell>
          <cell r="B12558">
            <v>42185</v>
          </cell>
          <cell r="C12558" t="str">
            <v>C65967</v>
          </cell>
          <cell r="D12558" t="str">
            <v>CATV Construction</v>
          </cell>
          <cell r="E12558" t="str">
            <v>ME</v>
          </cell>
          <cell r="F12558" t="str">
            <v>P1</v>
          </cell>
          <cell r="G12558" t="str">
            <v>SMALL</v>
          </cell>
          <cell r="H12558" t="str">
            <v>IH</v>
          </cell>
          <cell r="I12558" t="str">
            <v>0034644 - HIRST ASSOCIATES</v>
          </cell>
        </row>
        <row r="12559">
          <cell r="A12559" t="str">
            <v>C65968IH</v>
          </cell>
          <cell r="B12559">
            <v>42185</v>
          </cell>
          <cell r="C12559" t="str">
            <v>C65968</v>
          </cell>
          <cell r="D12559" t="str">
            <v>NESC Federal Credit Union</v>
          </cell>
          <cell r="E12559" t="str">
            <v>MA</v>
          </cell>
          <cell r="F12559" t="str">
            <v>P1</v>
          </cell>
          <cell r="G12559" t="str">
            <v>SMALL</v>
          </cell>
          <cell r="H12559" t="str">
            <v>IH</v>
          </cell>
          <cell r="I12559" t="str">
            <v>0034760 - INDEPENDENT FINANCIAL INSURANCE BROKERAGE</v>
          </cell>
        </row>
        <row r="12560">
          <cell r="A12560" t="str">
            <v>C65968JA</v>
          </cell>
          <cell r="B12560">
            <v>42185</v>
          </cell>
          <cell r="C12560" t="str">
            <v>C65968</v>
          </cell>
          <cell r="D12560" t="str">
            <v>NESC Federal Credit Union</v>
          </cell>
          <cell r="E12560" t="str">
            <v>MA</v>
          </cell>
          <cell r="F12560" t="str">
            <v>P1</v>
          </cell>
          <cell r="G12560" t="str">
            <v>SMALL</v>
          </cell>
          <cell r="H12560" t="str">
            <v>JA</v>
          </cell>
          <cell r="I12560" t="str">
            <v>0034760 - INDEPENDENT FINANCIAL INSURANCE BROKERAGE</v>
          </cell>
        </row>
        <row r="12561">
          <cell r="A12561" t="str">
            <v>C65970IH</v>
          </cell>
          <cell r="B12561">
            <v>42185</v>
          </cell>
          <cell r="C12561" t="str">
            <v>C65970</v>
          </cell>
          <cell r="D12561" t="str">
            <v>Developmental Disabilities Mgmt Assistance</v>
          </cell>
          <cell r="E12561" t="str">
            <v>MA</v>
          </cell>
          <cell r="F12561" t="str">
            <v>P1</v>
          </cell>
          <cell r="G12561" t="str">
            <v>SMALL</v>
          </cell>
          <cell r="H12561" t="str">
            <v>IH</v>
          </cell>
          <cell r="I12561" t="str">
            <v>0034737 - GABRIEL BENEFITS LLC</v>
          </cell>
        </row>
        <row r="12562">
          <cell r="A12562" t="str">
            <v>C65971IH</v>
          </cell>
          <cell r="B12562">
            <v>42185</v>
          </cell>
          <cell r="C12562" t="str">
            <v>C65971</v>
          </cell>
          <cell r="D12562" t="str">
            <v>David J Ahearn DDS PC</v>
          </cell>
          <cell r="E12562" t="str">
            <v>MA</v>
          </cell>
          <cell r="F12562" t="str">
            <v>P1</v>
          </cell>
          <cell r="G12562" t="str">
            <v>SMALL</v>
          </cell>
          <cell r="H12562" t="str">
            <v>IH</v>
          </cell>
          <cell r="I12562" t="str">
            <v>0034253 - SPRING INSURANCE GROUP LLC</v>
          </cell>
        </row>
        <row r="12563">
          <cell r="A12563" t="str">
            <v>C65973IH</v>
          </cell>
          <cell r="B12563">
            <v>42185</v>
          </cell>
          <cell r="C12563" t="str">
            <v>C65973</v>
          </cell>
          <cell r="D12563" t="str">
            <v>Waldo's General Store</v>
          </cell>
          <cell r="E12563" t="str">
            <v>ME</v>
          </cell>
          <cell r="F12563" t="str">
            <v>P1</v>
          </cell>
          <cell r="G12563" t="str">
            <v>SMALL</v>
          </cell>
          <cell r="H12563" t="str">
            <v>IH</v>
          </cell>
          <cell r="I12563" t="str">
            <v>0034627 - GRAFFAM INSURANCE GROUP LLC</v>
          </cell>
        </row>
        <row r="12564">
          <cell r="A12564" t="str">
            <v>C65974JM</v>
          </cell>
          <cell r="B12564">
            <v>42185</v>
          </cell>
          <cell r="C12564" t="str">
            <v>C65974</v>
          </cell>
          <cell r="D12564" t="str">
            <v>Vittum Contracting Inc</v>
          </cell>
          <cell r="E12564" t="str">
            <v>NH</v>
          </cell>
          <cell r="F12564" t="str">
            <v>P1</v>
          </cell>
          <cell r="G12564" t="str">
            <v>SMALL</v>
          </cell>
          <cell r="H12564" t="str">
            <v>JM</v>
          </cell>
          <cell r="I12564" t="str">
            <v>0034609 - DORAN INDEPENDENT INSURANCE LLC</v>
          </cell>
        </row>
        <row r="12565">
          <cell r="A12565" t="str">
            <v>C65975IV</v>
          </cell>
          <cell r="B12565">
            <v>42185</v>
          </cell>
          <cell r="C12565" t="str">
            <v>C65975</v>
          </cell>
          <cell r="D12565" t="str">
            <v>Page One Web Solutions Inc</v>
          </cell>
          <cell r="E12565" t="str">
            <v>ME</v>
          </cell>
          <cell r="F12565" t="str">
            <v>P1</v>
          </cell>
          <cell r="G12565" t="str">
            <v>SMALL</v>
          </cell>
          <cell r="H12565" t="str">
            <v>IV</v>
          </cell>
          <cell r="I12565" t="str">
            <v>0034482 - UIG FINANCIAL LLC</v>
          </cell>
        </row>
        <row r="12566">
          <cell r="A12566" t="str">
            <v>C65976JA</v>
          </cell>
          <cell r="B12566">
            <v>42185</v>
          </cell>
          <cell r="C12566" t="str">
            <v>C65976</v>
          </cell>
          <cell r="D12566" t="str">
            <v>ST Insurance Agency Inc</v>
          </cell>
          <cell r="E12566" t="str">
            <v>MA</v>
          </cell>
          <cell r="F12566" t="str">
            <v>P1</v>
          </cell>
          <cell r="G12566" t="str">
            <v>SMALL</v>
          </cell>
          <cell r="H12566" t="str">
            <v>JA</v>
          </cell>
          <cell r="I12566" t="str">
            <v>0034561 - ST INSURANCE AGENCY INC</v>
          </cell>
        </row>
        <row r="12567">
          <cell r="A12567" t="str">
            <v>C65977JM</v>
          </cell>
          <cell r="B12567">
            <v>42185</v>
          </cell>
          <cell r="C12567" t="str">
            <v>C65977</v>
          </cell>
          <cell r="D12567" t="str">
            <v>Ralph's Supermarket LLC</v>
          </cell>
          <cell r="E12567" t="str">
            <v>NH</v>
          </cell>
          <cell r="F12567" t="str">
            <v>P1</v>
          </cell>
          <cell r="G12567" t="str">
            <v>SMALL</v>
          </cell>
          <cell r="H12567" t="str">
            <v>JM</v>
          </cell>
          <cell r="I12567" t="str">
            <v>0034624 - CLARK-MORTENSON AGENCY INC</v>
          </cell>
        </row>
        <row r="12568">
          <cell r="A12568" t="str">
            <v>C65978JR</v>
          </cell>
          <cell r="B12568">
            <v>42185</v>
          </cell>
          <cell r="C12568" t="str">
            <v>C65978</v>
          </cell>
          <cell r="D12568" t="str">
            <v>Tattersall Electric Company LLC</v>
          </cell>
          <cell r="E12568" t="str">
            <v>NH</v>
          </cell>
          <cell r="F12568" t="str">
            <v>P1</v>
          </cell>
          <cell r="G12568" t="str">
            <v>SMALL</v>
          </cell>
          <cell r="H12568" t="str">
            <v>JR</v>
          </cell>
          <cell r="I12568" t="str">
            <v>0034607 - CLARK-MORTENSON AGENCY INC</v>
          </cell>
        </row>
        <row r="12569">
          <cell r="A12569" t="str">
            <v>C65979JA</v>
          </cell>
          <cell r="B12569">
            <v>42185</v>
          </cell>
          <cell r="C12569" t="str">
            <v>C65979</v>
          </cell>
          <cell r="D12569" t="str">
            <v>Flame Laminating Corp</v>
          </cell>
          <cell r="E12569" t="str">
            <v>MA</v>
          </cell>
          <cell r="F12569" t="str">
            <v>P1</v>
          </cell>
          <cell r="G12569" t="str">
            <v>SMALL</v>
          </cell>
          <cell r="H12569" t="str">
            <v>JA</v>
          </cell>
          <cell r="I12569" t="str">
            <v>0034735 - INTEGRATED INSURANCE SOLUTIONS LLC</v>
          </cell>
        </row>
        <row r="12570">
          <cell r="A12570" t="str">
            <v>C65980JM</v>
          </cell>
          <cell r="B12570">
            <v>42185</v>
          </cell>
          <cell r="C12570" t="str">
            <v>C65980</v>
          </cell>
          <cell r="D12570" t="str">
            <v>Jewelry Creations Inc</v>
          </cell>
          <cell r="E12570" t="str">
            <v>NH</v>
          </cell>
          <cell r="F12570" t="str">
            <v>P1</v>
          </cell>
          <cell r="G12570" t="str">
            <v>SMALL</v>
          </cell>
          <cell r="H12570" t="str">
            <v>JM</v>
          </cell>
          <cell r="I12570" t="str">
            <v>0034438 - R W ASSOCIATES INC</v>
          </cell>
        </row>
        <row r="12571">
          <cell r="A12571" t="str">
            <v>C65981IH</v>
          </cell>
          <cell r="B12571">
            <v>42185</v>
          </cell>
          <cell r="C12571" t="str">
            <v>C65981</v>
          </cell>
          <cell r="D12571" t="str">
            <v>Bev-Tech Inc</v>
          </cell>
          <cell r="E12571" t="str">
            <v>ME</v>
          </cell>
          <cell r="F12571" t="str">
            <v>P1</v>
          </cell>
          <cell r="G12571" t="str">
            <v>SMALL</v>
          </cell>
          <cell r="H12571" t="str">
            <v>IH</v>
          </cell>
          <cell r="I12571" t="str">
            <v>0034615 - HIRST ASSOCIATES</v>
          </cell>
        </row>
        <row r="12572">
          <cell r="A12572" t="str">
            <v>C65981JH</v>
          </cell>
          <cell r="B12572">
            <v>42185</v>
          </cell>
          <cell r="C12572" t="str">
            <v>C65981</v>
          </cell>
          <cell r="D12572" t="str">
            <v>Bev-Tech Inc</v>
          </cell>
          <cell r="E12572" t="str">
            <v>ME</v>
          </cell>
          <cell r="F12572" t="str">
            <v>P1</v>
          </cell>
          <cell r="G12572" t="str">
            <v>SMALL</v>
          </cell>
          <cell r="H12572" t="str">
            <v>JH</v>
          </cell>
          <cell r="I12572" t="str">
            <v>0034615 - HIRST ASSOCIATES</v>
          </cell>
        </row>
        <row r="12573">
          <cell r="A12573" t="str">
            <v>C65982JM</v>
          </cell>
          <cell r="B12573">
            <v>42185</v>
          </cell>
          <cell r="C12573" t="str">
            <v>C65982</v>
          </cell>
          <cell r="D12573" t="str">
            <v>AJW Performance</v>
          </cell>
          <cell r="E12573" t="str">
            <v>NH</v>
          </cell>
          <cell r="F12573" t="str">
            <v>P1</v>
          </cell>
          <cell r="G12573" t="str">
            <v>SMALL</v>
          </cell>
          <cell r="H12573" t="str">
            <v>JM</v>
          </cell>
          <cell r="I12573" t="str">
            <v>0034712 - E &amp; S INSURANCE SERVICES LLC</v>
          </cell>
        </row>
        <row r="12574">
          <cell r="A12574" t="str">
            <v>C65984IV</v>
          </cell>
          <cell r="B12574">
            <v>42185</v>
          </cell>
          <cell r="C12574" t="str">
            <v>C65984</v>
          </cell>
          <cell r="D12574" t="str">
            <v>HC Haynes Inc</v>
          </cell>
          <cell r="E12574" t="str">
            <v>ME</v>
          </cell>
          <cell r="F12574" t="str">
            <v>P1</v>
          </cell>
          <cell r="G12574" t="str">
            <v>SMALL</v>
          </cell>
          <cell r="H12574" t="str">
            <v>IV</v>
          </cell>
          <cell r="I12574" t="str">
            <v>0034392 - CROSS INSURANCE</v>
          </cell>
        </row>
        <row r="12575">
          <cell r="A12575" t="str">
            <v>C65985IH</v>
          </cell>
          <cell r="B12575">
            <v>42185</v>
          </cell>
          <cell r="C12575" t="str">
            <v>C65985</v>
          </cell>
          <cell r="D12575" t="str">
            <v>PMC Logistics Services LLC</v>
          </cell>
          <cell r="E12575" t="str">
            <v>MA</v>
          </cell>
          <cell r="F12575" t="str">
            <v>P1</v>
          </cell>
          <cell r="G12575" t="str">
            <v>SMALL</v>
          </cell>
          <cell r="H12575" t="str">
            <v>IH</v>
          </cell>
          <cell r="I12575" t="str">
            <v>0034530 - ROGERS &amp; GRAY INSURANCE AGENCY</v>
          </cell>
        </row>
        <row r="12576">
          <cell r="A12576" t="str">
            <v>C65986IV</v>
          </cell>
          <cell r="B12576">
            <v>42185</v>
          </cell>
          <cell r="C12576" t="str">
            <v>C65986</v>
          </cell>
          <cell r="D12576" t="str">
            <v>Long Sands General Store Inc</v>
          </cell>
          <cell r="E12576" t="str">
            <v>ME</v>
          </cell>
          <cell r="F12576" t="str">
            <v>P1</v>
          </cell>
          <cell r="G12576" t="str">
            <v>SMALL</v>
          </cell>
          <cell r="H12576" t="str">
            <v>IV</v>
          </cell>
          <cell r="I12576" t="str">
            <v>0034472 - BEACON INTEGRATED RESOURCES</v>
          </cell>
        </row>
        <row r="12577">
          <cell r="A12577" t="str">
            <v>C65987JH</v>
          </cell>
          <cell r="B12577">
            <v>42185</v>
          </cell>
          <cell r="C12577" t="str">
            <v>C65987</v>
          </cell>
          <cell r="D12577" t="str">
            <v>Plowshare Farm</v>
          </cell>
          <cell r="E12577" t="str">
            <v>NH</v>
          </cell>
          <cell r="F12577" t="str">
            <v>P1</v>
          </cell>
          <cell r="G12577" t="str">
            <v>SMALL</v>
          </cell>
          <cell r="H12577" t="str">
            <v>JH</v>
          </cell>
          <cell r="I12577" t="str">
            <v>0034467 - TRUDO, DAVID H</v>
          </cell>
        </row>
        <row r="12578">
          <cell r="A12578" t="str">
            <v>C65988IH</v>
          </cell>
          <cell r="B12578">
            <v>42185</v>
          </cell>
          <cell r="C12578" t="str">
            <v>C65988</v>
          </cell>
          <cell r="D12578" t="str">
            <v>Wilsondale Country Care Child Care Center Inc</v>
          </cell>
          <cell r="E12578" t="str">
            <v>ME</v>
          </cell>
          <cell r="F12578" t="str">
            <v>P1</v>
          </cell>
          <cell r="G12578" t="str">
            <v>SMALL</v>
          </cell>
          <cell r="H12578" t="str">
            <v>IH</v>
          </cell>
          <cell r="I12578" t="str">
            <v>0034434 - BAY AGENCY INC</v>
          </cell>
        </row>
        <row r="12579">
          <cell r="A12579" t="str">
            <v>C65989PO</v>
          </cell>
          <cell r="B12579">
            <v>42185</v>
          </cell>
          <cell r="C12579" t="str">
            <v>C65989</v>
          </cell>
          <cell r="D12579" t="str">
            <v>PMC Industries Inc</v>
          </cell>
          <cell r="E12579" t="str">
            <v>CT</v>
          </cell>
          <cell r="F12579" t="str">
            <v>P1</v>
          </cell>
          <cell r="G12579" t="str">
            <v>SMALL</v>
          </cell>
          <cell r="H12579" t="str">
            <v>PO</v>
          </cell>
          <cell r="I12579" t="str">
            <v>0034501 - GOWRIE BRETT &amp; YOUNG</v>
          </cell>
        </row>
        <row r="12580">
          <cell r="A12580" t="str">
            <v>C65991PO</v>
          </cell>
          <cell r="B12580">
            <v>42185</v>
          </cell>
          <cell r="C12580" t="str">
            <v>C65991</v>
          </cell>
          <cell r="D12580" t="str">
            <v>Innovative Medical Products Inc</v>
          </cell>
          <cell r="E12580" t="str">
            <v>CT</v>
          </cell>
          <cell r="F12580" t="str">
            <v>P1</v>
          </cell>
          <cell r="G12580" t="str">
            <v>SMALL</v>
          </cell>
          <cell r="H12580" t="str">
            <v>PO</v>
          </cell>
          <cell r="I12580" t="str">
            <v>0034502 - GOWRIE BRETT &amp; YOUNG</v>
          </cell>
        </row>
        <row r="12581">
          <cell r="A12581" t="str">
            <v>C65992JM</v>
          </cell>
          <cell r="B12581">
            <v>42185</v>
          </cell>
          <cell r="C12581" t="str">
            <v>C65992</v>
          </cell>
          <cell r="D12581" t="str">
            <v>Sumner Printing Inc</v>
          </cell>
          <cell r="E12581" t="str">
            <v>NH</v>
          </cell>
          <cell r="F12581" t="str">
            <v>P1</v>
          </cell>
          <cell r="G12581" t="str">
            <v>SMALL</v>
          </cell>
          <cell r="H12581" t="str">
            <v>JM</v>
          </cell>
          <cell r="I12581" t="str">
            <v>0034600 - BUSINESS INSURANCE AGENCY</v>
          </cell>
        </row>
        <row r="12582">
          <cell r="A12582" t="str">
            <v>C65992JR</v>
          </cell>
          <cell r="B12582">
            <v>42185</v>
          </cell>
          <cell r="C12582" t="str">
            <v>C65992</v>
          </cell>
          <cell r="D12582" t="str">
            <v>Sumner Printing Inc</v>
          </cell>
          <cell r="E12582" t="str">
            <v>NH</v>
          </cell>
          <cell r="F12582" t="str">
            <v>P1</v>
          </cell>
          <cell r="G12582" t="str">
            <v>SMALL</v>
          </cell>
          <cell r="H12582" t="str">
            <v>JR</v>
          </cell>
          <cell r="I12582" t="str">
            <v>0034600 - BUSINESS INSURANCE AGENCY</v>
          </cell>
        </row>
        <row r="12583">
          <cell r="A12583" t="str">
            <v>C65993IA</v>
          </cell>
          <cell r="B12583">
            <v>42185</v>
          </cell>
          <cell r="C12583" t="str">
            <v>C65993</v>
          </cell>
          <cell r="D12583" t="str">
            <v>Starensier Inc</v>
          </cell>
          <cell r="E12583" t="str">
            <v>MA</v>
          </cell>
          <cell r="F12583" t="str">
            <v>P1</v>
          </cell>
          <cell r="G12583" t="str">
            <v>SMALL</v>
          </cell>
          <cell r="H12583" t="str">
            <v>IA</v>
          </cell>
          <cell r="I12583" t="str">
            <v>0034728 - GERBER, MICHAEL H</v>
          </cell>
        </row>
        <row r="12584">
          <cell r="A12584" t="str">
            <v>C65993IH</v>
          </cell>
          <cell r="B12584">
            <v>42185</v>
          </cell>
          <cell r="C12584" t="str">
            <v>C65993</v>
          </cell>
          <cell r="D12584" t="str">
            <v>Starensier Inc</v>
          </cell>
          <cell r="E12584" t="str">
            <v>MA</v>
          </cell>
          <cell r="F12584" t="str">
            <v>P1</v>
          </cell>
          <cell r="G12584" t="str">
            <v>SMALL</v>
          </cell>
          <cell r="H12584" t="str">
            <v>IH</v>
          </cell>
          <cell r="I12584" t="str">
            <v>0034728 - GERBER, MICHAEL H</v>
          </cell>
        </row>
        <row r="12585">
          <cell r="A12585" t="str">
            <v>C65994IH</v>
          </cell>
          <cell r="B12585">
            <v>42185</v>
          </cell>
          <cell r="C12585" t="str">
            <v>C65994</v>
          </cell>
          <cell r="D12585" t="str">
            <v>Bedrock Data Inc</v>
          </cell>
          <cell r="E12585" t="str">
            <v>MA</v>
          </cell>
          <cell r="F12585" t="str">
            <v>P1</v>
          </cell>
          <cell r="G12585" t="str">
            <v>SMALL</v>
          </cell>
          <cell r="H12585" t="str">
            <v>IH</v>
          </cell>
          <cell r="I12585" t="str">
            <v>0034711 - BRUCE CROHN LLC</v>
          </cell>
        </row>
        <row r="12586">
          <cell r="A12586" t="str">
            <v>C65995JM</v>
          </cell>
          <cell r="B12586">
            <v>42185</v>
          </cell>
          <cell r="C12586" t="str">
            <v>C65995</v>
          </cell>
          <cell r="D12586" t="str">
            <v>Sunnycrest Farm Inc</v>
          </cell>
          <cell r="E12586" t="str">
            <v>NH</v>
          </cell>
          <cell r="F12586" t="str">
            <v>P1</v>
          </cell>
          <cell r="G12586" t="str">
            <v>SMALL</v>
          </cell>
          <cell r="H12586" t="str">
            <v>JM</v>
          </cell>
          <cell r="I12586" t="str">
            <v>0034505 - NEW ENGLAND EMPLOYEE BENEFITS COUNCIL</v>
          </cell>
        </row>
        <row r="12587">
          <cell r="A12587" t="str">
            <v>C65997IH</v>
          </cell>
          <cell r="B12587">
            <v>42185</v>
          </cell>
          <cell r="C12587" t="str">
            <v>C65997</v>
          </cell>
          <cell r="D12587" t="str">
            <v>Etchomatic Inc</v>
          </cell>
          <cell r="E12587" t="str">
            <v>MA</v>
          </cell>
          <cell r="F12587" t="str">
            <v>P1</v>
          </cell>
          <cell r="G12587" t="str">
            <v>SMALL</v>
          </cell>
          <cell r="H12587" t="str">
            <v>IH</v>
          </cell>
          <cell r="I12587" t="str">
            <v>0034987 - BUSINESS BENEFITS INS BROKERAGE INC</v>
          </cell>
        </row>
        <row r="12588">
          <cell r="A12588" t="str">
            <v>C65998JH</v>
          </cell>
          <cell r="B12588">
            <v>42185</v>
          </cell>
          <cell r="C12588" t="str">
            <v>C65998</v>
          </cell>
          <cell r="D12588" t="str">
            <v>JM Landscaping Inc</v>
          </cell>
          <cell r="E12588" t="str">
            <v>NH</v>
          </cell>
          <cell r="F12588" t="str">
            <v>P1</v>
          </cell>
          <cell r="G12588" t="str">
            <v>SMALL</v>
          </cell>
          <cell r="H12588" t="str">
            <v>JH</v>
          </cell>
          <cell r="I12588" t="str">
            <v>0034506 - NEW ENGLAND EMPLOYEE BENEFITS COUNCIL</v>
          </cell>
        </row>
        <row r="12589">
          <cell r="A12589" t="str">
            <v>C65999IH</v>
          </cell>
          <cell r="B12589">
            <v>42185</v>
          </cell>
          <cell r="C12589" t="str">
            <v>C65999</v>
          </cell>
          <cell r="D12589" t="str">
            <v>Bacall &amp; Conniff PC</v>
          </cell>
          <cell r="E12589" t="str">
            <v>MA</v>
          </cell>
          <cell r="F12589" t="str">
            <v>P1</v>
          </cell>
          <cell r="G12589" t="str">
            <v>SMALL</v>
          </cell>
          <cell r="H12589" t="str">
            <v>IH</v>
          </cell>
          <cell r="I12589" t="str">
            <v>0034744 - INTEGRATED INSURANCE SOLUTIONS LLC</v>
          </cell>
        </row>
        <row r="12590">
          <cell r="A12590" t="str">
            <v>C66000JR</v>
          </cell>
          <cell r="B12590">
            <v>42185</v>
          </cell>
          <cell r="C12590" t="str">
            <v>C66000</v>
          </cell>
          <cell r="D12590" t="str">
            <v>Maloney &amp; Kennedy PLLC</v>
          </cell>
          <cell r="E12590" t="str">
            <v>NH</v>
          </cell>
          <cell r="F12590" t="str">
            <v>P1</v>
          </cell>
          <cell r="G12590" t="str">
            <v>SMALL</v>
          </cell>
          <cell r="H12590" t="str">
            <v>JR</v>
          </cell>
          <cell r="I12590" t="str">
            <v>0034422 - NEW ENGLAND EMPLOYEE BENEFITS COUNCIL</v>
          </cell>
        </row>
        <row r="12591">
          <cell r="A12591" t="str">
            <v>C66001JM</v>
          </cell>
          <cell r="B12591">
            <v>42185</v>
          </cell>
          <cell r="C12591" t="str">
            <v>C66001</v>
          </cell>
          <cell r="D12591" t="str">
            <v>Sanford Temperature Control Inc</v>
          </cell>
          <cell r="E12591" t="str">
            <v>NH</v>
          </cell>
          <cell r="F12591" t="str">
            <v>P1</v>
          </cell>
          <cell r="G12591" t="str">
            <v>SMALL</v>
          </cell>
          <cell r="H12591" t="str">
            <v>JM</v>
          </cell>
          <cell r="I12591" t="str">
            <v>0034418 - LARRABEE, LISA M</v>
          </cell>
        </row>
        <row r="12592">
          <cell r="A12592" t="str">
            <v>C66002IH</v>
          </cell>
          <cell r="B12592">
            <v>42185</v>
          </cell>
          <cell r="C12592" t="str">
            <v>C66002</v>
          </cell>
          <cell r="D12592" t="str">
            <v>North Shore Pediatrics PC</v>
          </cell>
          <cell r="E12592" t="str">
            <v>MA</v>
          </cell>
          <cell r="F12592" t="str">
            <v>P1</v>
          </cell>
          <cell r="G12592" t="str">
            <v>SMALL</v>
          </cell>
          <cell r="H12592" t="str">
            <v>IH</v>
          </cell>
          <cell r="I12592" t="str">
            <v>0034543 - BSI INSURANCE AGENCY INC</v>
          </cell>
        </row>
        <row r="12593">
          <cell r="A12593" t="str">
            <v>C66003IH</v>
          </cell>
          <cell r="B12593">
            <v>42185</v>
          </cell>
          <cell r="C12593" t="str">
            <v>C66003</v>
          </cell>
          <cell r="D12593" t="str">
            <v>Office Gallery International Inc</v>
          </cell>
          <cell r="E12593" t="str">
            <v>MA</v>
          </cell>
          <cell r="F12593" t="str">
            <v>P1</v>
          </cell>
          <cell r="G12593" t="str">
            <v>SMALL</v>
          </cell>
          <cell r="H12593" t="str">
            <v>IH</v>
          </cell>
          <cell r="I12593" t="str">
            <v>0034705 - EASTERN BENEFITS GROUP</v>
          </cell>
        </row>
        <row r="12594">
          <cell r="A12594" t="str">
            <v>C66004IH</v>
          </cell>
          <cell r="B12594">
            <v>42185</v>
          </cell>
          <cell r="C12594" t="str">
            <v>C66004</v>
          </cell>
          <cell r="D12594" t="str">
            <v>United County Industries Corp</v>
          </cell>
          <cell r="E12594" t="str">
            <v>MA</v>
          </cell>
          <cell r="F12594" t="str">
            <v>P1</v>
          </cell>
          <cell r="G12594" t="str">
            <v>SMALL</v>
          </cell>
          <cell r="H12594" t="str">
            <v>IH</v>
          </cell>
          <cell r="I12594" t="str">
            <v>0034741 - FMG INSURANCE AGENCY INC</v>
          </cell>
        </row>
        <row r="12595">
          <cell r="A12595" t="str">
            <v>C66004JA</v>
          </cell>
          <cell r="B12595">
            <v>42185</v>
          </cell>
          <cell r="C12595" t="str">
            <v>C66004</v>
          </cell>
          <cell r="D12595" t="str">
            <v>United County Industries Corp</v>
          </cell>
          <cell r="E12595" t="str">
            <v>MA</v>
          </cell>
          <cell r="F12595" t="str">
            <v>P1</v>
          </cell>
          <cell r="G12595" t="str">
            <v>SMALL</v>
          </cell>
          <cell r="H12595" t="str">
            <v>JA</v>
          </cell>
          <cell r="I12595" t="str">
            <v>0034741 - FMG INSURANCE AGENCY INC</v>
          </cell>
        </row>
        <row r="12596">
          <cell r="A12596" t="str">
            <v>C66005IH</v>
          </cell>
          <cell r="B12596">
            <v>42185</v>
          </cell>
          <cell r="C12596" t="str">
            <v>C66005</v>
          </cell>
          <cell r="D12596" t="str">
            <v>Langonet Inc</v>
          </cell>
          <cell r="E12596" t="str">
            <v>MA</v>
          </cell>
          <cell r="F12596" t="str">
            <v>P1</v>
          </cell>
          <cell r="G12596" t="str">
            <v>SMALL</v>
          </cell>
          <cell r="H12596" t="str">
            <v>IH</v>
          </cell>
          <cell r="I12596" t="str">
            <v>0034540 - BATCHELDER, EDWARD D</v>
          </cell>
        </row>
        <row r="12597">
          <cell r="A12597" t="str">
            <v>C66006IH</v>
          </cell>
          <cell r="B12597">
            <v>42185</v>
          </cell>
          <cell r="C12597" t="str">
            <v>C66006</v>
          </cell>
          <cell r="D12597" t="str">
            <v>Hill Engineers Architects Planners Inc</v>
          </cell>
          <cell r="E12597" t="str">
            <v>MA</v>
          </cell>
          <cell r="F12597" t="str">
            <v>P1</v>
          </cell>
          <cell r="G12597" t="str">
            <v>SMALL</v>
          </cell>
          <cell r="H12597" t="str">
            <v>IH</v>
          </cell>
          <cell r="I12597" t="str">
            <v>0034625 - ST INSURANCE AGENCY INC</v>
          </cell>
        </row>
        <row r="12598">
          <cell r="A12598" t="str">
            <v>C66007IH</v>
          </cell>
          <cell r="B12598">
            <v>42185</v>
          </cell>
          <cell r="C12598" t="str">
            <v>C66007</v>
          </cell>
          <cell r="D12598" t="str">
            <v>Wright Architectural Millwork Corporation</v>
          </cell>
          <cell r="E12598" t="str">
            <v>MA</v>
          </cell>
          <cell r="F12598" t="str">
            <v>P1</v>
          </cell>
          <cell r="G12598" t="str">
            <v>SMALL</v>
          </cell>
          <cell r="H12598" t="str">
            <v>IH</v>
          </cell>
          <cell r="I12598" t="str">
            <v>0034731 - MILLBROOK BENEFITS &amp; INSURANCE SVCS LLC</v>
          </cell>
        </row>
        <row r="12599">
          <cell r="A12599" t="str">
            <v>C66008IH</v>
          </cell>
          <cell r="B12599">
            <v>42185</v>
          </cell>
          <cell r="C12599" t="str">
            <v>C66008</v>
          </cell>
          <cell r="D12599" t="str">
            <v>Tom Berkowitz Trucking Inc</v>
          </cell>
          <cell r="E12599" t="str">
            <v>MA</v>
          </cell>
          <cell r="F12599" t="str">
            <v>P1</v>
          </cell>
          <cell r="G12599" t="str">
            <v>SMALL</v>
          </cell>
          <cell r="H12599" t="str">
            <v>IH</v>
          </cell>
          <cell r="I12599" t="str">
            <v>0034738 - GROUP INSURANCE SOLUTIONS INC</v>
          </cell>
        </row>
        <row r="12600">
          <cell r="A12600" t="str">
            <v>C66009IH</v>
          </cell>
          <cell r="B12600">
            <v>42185</v>
          </cell>
          <cell r="C12600" t="str">
            <v>C66009</v>
          </cell>
          <cell r="D12600" t="str">
            <v>Foresight Land Services Inc</v>
          </cell>
          <cell r="E12600" t="str">
            <v>MA</v>
          </cell>
          <cell r="F12600" t="str">
            <v>P1</v>
          </cell>
          <cell r="G12600" t="str">
            <v>SMALL</v>
          </cell>
          <cell r="H12600" t="str">
            <v>IH</v>
          </cell>
          <cell r="I12600" t="str">
            <v>0034701 - WHEELER &amp; TAYLOR INC</v>
          </cell>
        </row>
        <row r="12601">
          <cell r="A12601" t="str">
            <v>C66009MI</v>
          </cell>
          <cell r="B12601">
            <v>42185</v>
          </cell>
          <cell r="C12601" t="str">
            <v>C66009</v>
          </cell>
          <cell r="D12601" t="str">
            <v>Foresight Land Services Inc</v>
          </cell>
          <cell r="E12601" t="str">
            <v>MA</v>
          </cell>
          <cell r="F12601" t="str">
            <v>P1</v>
          </cell>
          <cell r="G12601" t="str">
            <v>MCARE</v>
          </cell>
          <cell r="H12601" t="str">
            <v>MI</v>
          </cell>
          <cell r="I12601" t="str">
            <v>0034701 - WHEELER &amp; TAYLOR INC</v>
          </cell>
        </row>
        <row r="12602">
          <cell r="A12602" t="str">
            <v>C66010JA</v>
          </cell>
          <cell r="B12602">
            <v>42185</v>
          </cell>
          <cell r="C12602" t="str">
            <v>C66010</v>
          </cell>
          <cell r="D12602" t="str">
            <v>Baystate Hospitality Group</v>
          </cell>
          <cell r="E12602" t="str">
            <v>MA</v>
          </cell>
          <cell r="F12602" t="str">
            <v>P1</v>
          </cell>
          <cell r="G12602" t="str">
            <v>SMALL</v>
          </cell>
          <cell r="H12602" t="str">
            <v>JA</v>
          </cell>
          <cell r="I12602" t="str">
            <v>0034558 - TRUE NORTH INSURANCE AGENCY</v>
          </cell>
        </row>
        <row r="12603">
          <cell r="A12603" t="str">
            <v>C66011IH</v>
          </cell>
          <cell r="B12603">
            <v>42185</v>
          </cell>
          <cell r="C12603" t="str">
            <v>C66011</v>
          </cell>
          <cell r="D12603" t="str">
            <v>United Industrial Services Inc</v>
          </cell>
          <cell r="E12603" t="str">
            <v>MA</v>
          </cell>
          <cell r="F12603" t="str">
            <v>P1</v>
          </cell>
          <cell r="G12603" t="str">
            <v>SMALL</v>
          </cell>
          <cell r="H12603" t="str">
            <v>IH</v>
          </cell>
          <cell r="I12603" t="str">
            <v>0034730 - GAUDREAU GROUP INC INS AGENCY</v>
          </cell>
        </row>
        <row r="12604">
          <cell r="A12604" t="str">
            <v>C66012IA</v>
          </cell>
          <cell r="B12604">
            <v>42185</v>
          </cell>
          <cell r="C12604" t="str">
            <v>C66012</v>
          </cell>
          <cell r="D12604" t="str">
            <v>Tech Roofing Service Inc</v>
          </cell>
          <cell r="E12604" t="str">
            <v>MA</v>
          </cell>
          <cell r="F12604" t="str">
            <v>P1</v>
          </cell>
          <cell r="G12604" t="str">
            <v>SMALL</v>
          </cell>
          <cell r="H12604" t="str">
            <v>IA</v>
          </cell>
          <cell r="I12604" t="str">
            <v>0034764 - HABERMAN INSURANCE GROUP INC</v>
          </cell>
        </row>
        <row r="12605">
          <cell r="A12605" t="str">
            <v>C66012JA</v>
          </cell>
          <cell r="B12605">
            <v>42185</v>
          </cell>
          <cell r="C12605" t="str">
            <v>C66012</v>
          </cell>
          <cell r="D12605" t="str">
            <v>Tech Roofing Service Inc</v>
          </cell>
          <cell r="E12605" t="str">
            <v>MA</v>
          </cell>
          <cell r="F12605" t="str">
            <v>P1</v>
          </cell>
          <cell r="G12605" t="str">
            <v>SMALL</v>
          </cell>
          <cell r="H12605" t="str">
            <v>JA</v>
          </cell>
          <cell r="I12605" t="str">
            <v>0034764 - HABERMAN INSURANCE GROUP INC</v>
          </cell>
        </row>
        <row r="12606">
          <cell r="A12606" t="str">
            <v>C66013IH</v>
          </cell>
          <cell r="B12606">
            <v>42185</v>
          </cell>
          <cell r="C12606" t="str">
            <v>C66013</v>
          </cell>
          <cell r="D12606" t="str">
            <v>All Seasons Heating &amp; Air Conditioning</v>
          </cell>
          <cell r="E12606" t="str">
            <v>MA</v>
          </cell>
          <cell r="F12606" t="str">
            <v>P1</v>
          </cell>
          <cell r="G12606" t="str">
            <v>SMALL</v>
          </cell>
          <cell r="H12606" t="str">
            <v>IH</v>
          </cell>
          <cell r="I12606" t="str">
            <v>0034765 - KWATOWSKI, JEANNINE B</v>
          </cell>
        </row>
        <row r="12607">
          <cell r="A12607" t="str">
            <v>C66014JA</v>
          </cell>
          <cell r="B12607">
            <v>42185</v>
          </cell>
          <cell r="C12607" t="str">
            <v>C66014</v>
          </cell>
          <cell r="D12607" t="str">
            <v>East Coast Refinishing</v>
          </cell>
          <cell r="E12607" t="str">
            <v>MA</v>
          </cell>
          <cell r="F12607" t="str">
            <v>P1</v>
          </cell>
          <cell r="G12607" t="str">
            <v>SMALL</v>
          </cell>
          <cell r="H12607" t="str">
            <v>JA</v>
          </cell>
        </row>
        <row r="12608">
          <cell r="A12608" t="str">
            <v>C66015IH</v>
          </cell>
          <cell r="B12608">
            <v>42185</v>
          </cell>
          <cell r="C12608" t="str">
            <v>C66015</v>
          </cell>
          <cell r="D12608" t="str">
            <v>Highland Restaurant Inc</v>
          </cell>
          <cell r="E12608" t="str">
            <v>MA</v>
          </cell>
          <cell r="F12608" t="str">
            <v>P1</v>
          </cell>
          <cell r="G12608" t="str">
            <v>SMALL</v>
          </cell>
          <cell r="H12608" t="str">
            <v>IH</v>
          </cell>
          <cell r="I12608" t="str">
            <v>0034657 - COLT INSURANCE AGENCY</v>
          </cell>
        </row>
        <row r="12609">
          <cell r="A12609" t="str">
            <v>C66016IH</v>
          </cell>
          <cell r="B12609">
            <v>42185</v>
          </cell>
          <cell r="C12609" t="str">
            <v>C66016</v>
          </cell>
          <cell r="D12609" t="str">
            <v>Greater Milford Neurology LLC</v>
          </cell>
          <cell r="E12609" t="str">
            <v>MA</v>
          </cell>
          <cell r="F12609" t="str">
            <v>P1</v>
          </cell>
          <cell r="G12609" t="str">
            <v>SMALL</v>
          </cell>
          <cell r="H12609" t="str">
            <v>IH</v>
          </cell>
          <cell r="I12609" t="str">
            <v>0034690 - COMPLETE BENEFIT SOLUTIONS LLC</v>
          </cell>
        </row>
        <row r="12610">
          <cell r="A12610" t="str">
            <v>C66018IH</v>
          </cell>
          <cell r="B12610">
            <v>42185</v>
          </cell>
          <cell r="C12610" t="str">
            <v>C66018</v>
          </cell>
          <cell r="D12610" t="str">
            <v>Systems &amp; Management Consultants Inc</v>
          </cell>
          <cell r="E12610" t="str">
            <v>MA</v>
          </cell>
          <cell r="F12610" t="str">
            <v>P1</v>
          </cell>
          <cell r="G12610" t="str">
            <v>GPC</v>
          </cell>
          <cell r="H12610" t="str">
            <v>IH</v>
          </cell>
          <cell r="I12610" t="str">
            <v>0034533 - SPRING INSURANCE GROUP LLC</v>
          </cell>
        </row>
        <row r="12611">
          <cell r="A12611" t="str">
            <v>C66019IH</v>
          </cell>
          <cell r="B12611">
            <v>42185</v>
          </cell>
          <cell r="C12611" t="str">
            <v>C66019</v>
          </cell>
          <cell r="D12611" t="str">
            <v>Center For Communication</v>
          </cell>
          <cell r="E12611" t="str">
            <v>ME</v>
          </cell>
          <cell r="F12611" t="str">
            <v>P1</v>
          </cell>
          <cell r="G12611" t="str">
            <v>SMALL</v>
          </cell>
          <cell r="H12611" t="str">
            <v>IH</v>
          </cell>
          <cell r="I12611" t="str">
            <v>0034647 - HIRST ASSOCIATES</v>
          </cell>
        </row>
        <row r="12612">
          <cell r="A12612" t="str">
            <v>C66020IV</v>
          </cell>
          <cell r="B12612">
            <v>42185</v>
          </cell>
          <cell r="C12612" t="str">
            <v>C66020</v>
          </cell>
          <cell r="D12612" t="str">
            <v>Lyndon W Morgan MD</v>
          </cell>
          <cell r="E12612" t="str">
            <v>ME</v>
          </cell>
          <cell r="F12612" t="str">
            <v>P1</v>
          </cell>
          <cell r="G12612" t="str">
            <v>SMALL</v>
          </cell>
          <cell r="H12612" t="str">
            <v>IV</v>
          </cell>
          <cell r="I12612" t="str">
            <v>0034459 - BUSINESS INSURANCE AGENCY</v>
          </cell>
        </row>
        <row r="12613">
          <cell r="A12613" t="str">
            <v>C66021IH</v>
          </cell>
          <cell r="B12613">
            <v>42185</v>
          </cell>
          <cell r="C12613" t="str">
            <v>C66021</v>
          </cell>
          <cell r="D12613" t="str">
            <v>Central Furniture &amp; Appliances</v>
          </cell>
          <cell r="E12613" t="str">
            <v>ME</v>
          </cell>
          <cell r="F12613" t="str">
            <v>P1</v>
          </cell>
          <cell r="G12613" t="str">
            <v>SMALL</v>
          </cell>
          <cell r="H12613" t="str">
            <v>IH</v>
          </cell>
          <cell r="I12613" t="str">
            <v>0034633 - HIRST ASSOCIATES</v>
          </cell>
        </row>
        <row r="12614">
          <cell r="A12614" t="str">
            <v>C66022IA</v>
          </cell>
          <cell r="B12614">
            <v>42185</v>
          </cell>
          <cell r="C12614" t="str">
            <v>C66022</v>
          </cell>
          <cell r="D12614" t="str">
            <v>Scientific Systems Company Inc</v>
          </cell>
          <cell r="E12614" t="str">
            <v>MA</v>
          </cell>
          <cell r="F12614" t="str">
            <v>P1</v>
          </cell>
          <cell r="G12614" t="str">
            <v>SMALL</v>
          </cell>
          <cell r="H12614" t="str">
            <v>IA</v>
          </cell>
          <cell r="I12614" t="str">
            <v>0034400 - BP BENEFITS LLC</v>
          </cell>
        </row>
        <row r="12615">
          <cell r="A12615" t="str">
            <v>C66022IH</v>
          </cell>
          <cell r="B12615">
            <v>42185</v>
          </cell>
          <cell r="C12615" t="str">
            <v>C66022</v>
          </cell>
          <cell r="D12615" t="str">
            <v>Scientific Systems Company Inc</v>
          </cell>
          <cell r="E12615" t="str">
            <v>MA</v>
          </cell>
          <cell r="F12615" t="str">
            <v>P1</v>
          </cell>
          <cell r="G12615" t="str">
            <v>SMALL</v>
          </cell>
          <cell r="H12615" t="str">
            <v>IH</v>
          </cell>
          <cell r="I12615" t="str">
            <v>0034400 - BP BENEFITS LLC</v>
          </cell>
        </row>
        <row r="12616">
          <cell r="A12616" t="str">
            <v>C66023IH</v>
          </cell>
          <cell r="B12616">
            <v>42185</v>
          </cell>
          <cell r="C12616" t="str">
            <v>C66023</v>
          </cell>
          <cell r="D12616" t="str">
            <v>Turn-Key Distribution Systems Inc</v>
          </cell>
          <cell r="E12616" t="str">
            <v>MA</v>
          </cell>
          <cell r="F12616" t="str">
            <v>P1</v>
          </cell>
          <cell r="G12616" t="str">
            <v>SMALL</v>
          </cell>
          <cell r="H12616" t="str">
            <v>IH</v>
          </cell>
          <cell r="I12616" t="str">
            <v>0034768 - MOSSE &amp; MOSSE ASSOCIATES INC</v>
          </cell>
        </row>
        <row r="12617">
          <cell r="A12617" t="str">
            <v>C66025JM</v>
          </cell>
          <cell r="B12617">
            <v>42185</v>
          </cell>
          <cell r="C12617" t="str">
            <v>C66025</v>
          </cell>
          <cell r="D12617" t="str">
            <v>The Dubay Group Inc</v>
          </cell>
          <cell r="E12617" t="str">
            <v>NH</v>
          </cell>
          <cell r="F12617" t="str">
            <v>P1</v>
          </cell>
          <cell r="G12617" t="str">
            <v>SMALL</v>
          </cell>
          <cell r="H12617" t="str">
            <v>JM</v>
          </cell>
          <cell r="I12617" t="str">
            <v>0034645 - CGI EMPLOYEE BENEFITS GROUP</v>
          </cell>
        </row>
        <row r="12618">
          <cell r="A12618" t="str">
            <v>C66027IH</v>
          </cell>
          <cell r="B12618">
            <v>42185</v>
          </cell>
          <cell r="C12618" t="str">
            <v>C66027</v>
          </cell>
          <cell r="D12618" t="str">
            <v>Raymond Dussault Inc</v>
          </cell>
          <cell r="E12618" t="str">
            <v>ME</v>
          </cell>
          <cell r="F12618" t="str">
            <v>P1</v>
          </cell>
          <cell r="G12618" t="str">
            <v>SMALL</v>
          </cell>
          <cell r="H12618" t="str">
            <v>IH</v>
          </cell>
          <cell r="I12618" t="str">
            <v>0034457 - PAQUIN &amp; CARROLL LLC</v>
          </cell>
        </row>
        <row r="12619">
          <cell r="A12619" t="str">
            <v>C66028IH</v>
          </cell>
          <cell r="B12619">
            <v>42185</v>
          </cell>
          <cell r="C12619" t="str">
            <v>C66028</v>
          </cell>
          <cell r="D12619" t="str">
            <v>Neils Motors Inc</v>
          </cell>
          <cell r="E12619" t="str">
            <v>ME</v>
          </cell>
          <cell r="F12619" t="str">
            <v>P1</v>
          </cell>
          <cell r="G12619" t="str">
            <v>SMALL</v>
          </cell>
          <cell r="H12619" t="str">
            <v>IH</v>
          </cell>
          <cell r="I12619" t="str">
            <v>0034571 - HIRST ASSOCIATES</v>
          </cell>
        </row>
        <row r="12620">
          <cell r="A12620" t="str">
            <v>C66029IV</v>
          </cell>
          <cell r="B12620">
            <v>42185</v>
          </cell>
          <cell r="C12620" t="str">
            <v>C66029</v>
          </cell>
          <cell r="D12620" t="str">
            <v>North Canaan Volunteer Ambulance Corp Inc</v>
          </cell>
          <cell r="E12620" t="str">
            <v>CT</v>
          </cell>
          <cell r="F12620" t="str">
            <v>P1</v>
          </cell>
          <cell r="G12620" t="str">
            <v>SMALL</v>
          </cell>
          <cell r="H12620" t="str">
            <v>IV</v>
          </cell>
          <cell r="I12620" t="str">
            <v>0034773 - CURTIS INSURANCE AGENCY INC</v>
          </cell>
        </row>
        <row r="12621">
          <cell r="A12621" t="str">
            <v>C66030IH</v>
          </cell>
          <cell r="B12621">
            <v>42185</v>
          </cell>
          <cell r="C12621" t="str">
            <v>C66030</v>
          </cell>
          <cell r="D12621" t="str">
            <v>Vacationland Bowling Cnt Inc</v>
          </cell>
          <cell r="E12621" t="str">
            <v>ME</v>
          </cell>
          <cell r="F12621" t="str">
            <v>P1</v>
          </cell>
          <cell r="G12621" t="str">
            <v>SMALL</v>
          </cell>
          <cell r="H12621" t="str">
            <v>IH</v>
          </cell>
          <cell r="I12621" t="str">
            <v>0034637 - HIRST ASSOCIATES</v>
          </cell>
        </row>
        <row r="12622">
          <cell r="A12622" t="str">
            <v>C66031IH</v>
          </cell>
          <cell r="B12622">
            <v>42185</v>
          </cell>
          <cell r="C12622" t="str">
            <v>C66031</v>
          </cell>
          <cell r="D12622" t="str">
            <v>Soucy Insurance Agency Inc</v>
          </cell>
          <cell r="E12622" t="str">
            <v>MA</v>
          </cell>
          <cell r="F12622" t="str">
            <v>P1</v>
          </cell>
          <cell r="G12622" t="str">
            <v>SMALL</v>
          </cell>
          <cell r="H12622" t="str">
            <v>IH</v>
          </cell>
          <cell r="I12622" t="str">
            <v>0034565 - SOUCY INSURANCE AGENCY INC</v>
          </cell>
        </row>
        <row r="12623">
          <cell r="A12623" t="str">
            <v>C66032JR</v>
          </cell>
          <cell r="B12623">
            <v>42185</v>
          </cell>
          <cell r="C12623" t="str">
            <v>C66032</v>
          </cell>
          <cell r="D12623" t="str">
            <v>The Woodward Home Inc</v>
          </cell>
          <cell r="E12623" t="str">
            <v>NH</v>
          </cell>
          <cell r="F12623" t="str">
            <v>P1</v>
          </cell>
          <cell r="G12623" t="str">
            <v>SMALL</v>
          </cell>
          <cell r="H12623" t="str">
            <v>JR</v>
          </cell>
          <cell r="I12623" t="str">
            <v>0034598 - CLARK-MORTENSON AGENCY INC</v>
          </cell>
        </row>
        <row r="12624">
          <cell r="A12624" t="str">
            <v>C66033IH</v>
          </cell>
          <cell r="B12624">
            <v>42185</v>
          </cell>
          <cell r="C12624" t="str">
            <v>C66033</v>
          </cell>
          <cell r="D12624" t="str">
            <v>Equipment Direct Sales Inc</v>
          </cell>
          <cell r="E12624" t="str">
            <v>MA</v>
          </cell>
          <cell r="F12624" t="str">
            <v>P1</v>
          </cell>
          <cell r="G12624" t="str">
            <v>SMALL</v>
          </cell>
          <cell r="H12624" t="str">
            <v>IH</v>
          </cell>
          <cell r="I12624" t="str">
            <v>0034682 - EASTERN BENEFITS GROUP</v>
          </cell>
        </row>
        <row r="12625">
          <cell r="A12625" t="str">
            <v>C66035JR</v>
          </cell>
          <cell r="B12625">
            <v>42185</v>
          </cell>
          <cell r="C12625" t="str">
            <v>C66035</v>
          </cell>
          <cell r="D12625" t="str">
            <v>Bragdon Dowd &amp; Kossayda PC</v>
          </cell>
          <cell r="E12625" t="str">
            <v>NH</v>
          </cell>
          <cell r="F12625" t="str">
            <v>P1</v>
          </cell>
          <cell r="G12625" t="str">
            <v>SMALL</v>
          </cell>
          <cell r="H12625" t="str">
            <v>JR</v>
          </cell>
          <cell r="I12625" t="str">
            <v>0034678 - BERGERON, JULIANA T</v>
          </cell>
        </row>
        <row r="12626">
          <cell r="A12626" t="str">
            <v>C66036IA</v>
          </cell>
          <cell r="B12626">
            <v>42185</v>
          </cell>
          <cell r="C12626" t="str">
            <v>C66036</v>
          </cell>
          <cell r="D12626" t="str">
            <v>enLabel Global Services Inc</v>
          </cell>
          <cell r="E12626" t="str">
            <v>MA</v>
          </cell>
          <cell r="F12626" t="str">
            <v>P1</v>
          </cell>
          <cell r="G12626" t="str">
            <v>SMALL</v>
          </cell>
          <cell r="H12626" t="str">
            <v>IA</v>
          </cell>
          <cell r="I12626" t="str">
            <v>0034485 - BP BENEFITS LLC</v>
          </cell>
        </row>
        <row r="12627">
          <cell r="A12627" t="str">
            <v>C66036IH</v>
          </cell>
          <cell r="B12627">
            <v>42185</v>
          </cell>
          <cell r="C12627" t="str">
            <v>C66036</v>
          </cell>
          <cell r="D12627" t="str">
            <v>enLabel Global Services Inc</v>
          </cell>
          <cell r="E12627" t="str">
            <v>MA</v>
          </cell>
          <cell r="F12627" t="str">
            <v>P1</v>
          </cell>
          <cell r="G12627" t="str">
            <v>SMALL</v>
          </cell>
          <cell r="H12627" t="str">
            <v>IH</v>
          </cell>
          <cell r="I12627" t="str">
            <v>0034485 - BP BENEFITS LLC</v>
          </cell>
        </row>
        <row r="12628">
          <cell r="A12628" t="str">
            <v>C66037IH</v>
          </cell>
          <cell r="B12628">
            <v>42185</v>
          </cell>
          <cell r="C12628" t="str">
            <v>C66037</v>
          </cell>
          <cell r="D12628" t="str">
            <v>Boston Sign Company</v>
          </cell>
          <cell r="E12628" t="str">
            <v>MA</v>
          </cell>
          <cell r="F12628" t="str">
            <v>P1</v>
          </cell>
          <cell r="G12628" t="str">
            <v>SMALL</v>
          </cell>
          <cell r="H12628" t="str">
            <v>IH</v>
          </cell>
          <cell r="I12628" t="str">
            <v>0034761 - INCENTIVE GROUP</v>
          </cell>
        </row>
        <row r="12629">
          <cell r="A12629" t="str">
            <v>C66038IV</v>
          </cell>
          <cell r="B12629">
            <v>42185</v>
          </cell>
          <cell r="C12629" t="str">
            <v>C66038</v>
          </cell>
          <cell r="D12629" t="str">
            <v>Changing Seasons Federal Credit Union</v>
          </cell>
          <cell r="E12629" t="str">
            <v>ME</v>
          </cell>
          <cell r="F12629" t="str">
            <v>P1</v>
          </cell>
          <cell r="G12629" t="str">
            <v>SMALL</v>
          </cell>
          <cell r="H12629" t="str">
            <v>IV</v>
          </cell>
          <cell r="I12629" t="str">
            <v>0034650 - INSURANCE TRUST</v>
          </cell>
        </row>
        <row r="12630">
          <cell r="A12630" t="str">
            <v>C66039IV</v>
          </cell>
          <cell r="B12630">
            <v>42185</v>
          </cell>
          <cell r="C12630" t="str">
            <v>C66039</v>
          </cell>
          <cell r="D12630" t="str">
            <v>First Evangelical Free Church</v>
          </cell>
          <cell r="E12630" t="str">
            <v>ME</v>
          </cell>
          <cell r="F12630" t="str">
            <v>P1</v>
          </cell>
          <cell r="G12630" t="str">
            <v>SMALL</v>
          </cell>
          <cell r="H12630" t="str">
            <v>IV</v>
          </cell>
          <cell r="I12630" t="str">
            <v>0034674 - F A PEABODY COMPANY</v>
          </cell>
        </row>
        <row r="12631">
          <cell r="A12631" t="str">
            <v>C66040IH</v>
          </cell>
          <cell r="B12631">
            <v>42185</v>
          </cell>
          <cell r="C12631" t="str">
            <v>C66040</v>
          </cell>
          <cell r="D12631" t="str">
            <v>MacDonald Moving Services Inc</v>
          </cell>
          <cell r="E12631" t="str">
            <v>MA</v>
          </cell>
          <cell r="F12631" t="str">
            <v>P1</v>
          </cell>
          <cell r="G12631" t="str">
            <v>SMALL</v>
          </cell>
          <cell r="H12631" t="str">
            <v>IH</v>
          </cell>
          <cell r="I12631" t="str">
            <v>0034726 - HJ KNIGHT INTERNATIONAL INS AGENCIES INC</v>
          </cell>
        </row>
        <row r="12632">
          <cell r="A12632" t="str">
            <v>C66042PO</v>
          </cell>
          <cell r="B12632">
            <v>42185</v>
          </cell>
          <cell r="C12632" t="str">
            <v>C66042</v>
          </cell>
          <cell r="D12632" t="str">
            <v>Bacon Auto Parts Inc</v>
          </cell>
          <cell r="E12632" t="str">
            <v>ME</v>
          </cell>
          <cell r="F12632" t="str">
            <v>P1</v>
          </cell>
          <cell r="G12632" t="str">
            <v>SMALL</v>
          </cell>
          <cell r="H12632" t="str">
            <v>PO</v>
          </cell>
          <cell r="I12632" t="str">
            <v>0034460 - CROSS INSURANCE</v>
          </cell>
        </row>
        <row r="12633">
          <cell r="A12633" t="str">
            <v>C66043JM</v>
          </cell>
          <cell r="B12633">
            <v>42185</v>
          </cell>
          <cell r="C12633" t="str">
            <v>C66043</v>
          </cell>
          <cell r="D12633" t="str">
            <v>S &amp; L Automotive Repair Inc</v>
          </cell>
          <cell r="E12633" t="str">
            <v>NH</v>
          </cell>
          <cell r="F12633" t="str">
            <v>P1</v>
          </cell>
          <cell r="G12633" t="str">
            <v>SMALL</v>
          </cell>
          <cell r="H12633" t="str">
            <v>JM</v>
          </cell>
          <cell r="I12633" t="str">
            <v>0034419 - JEFFERSON, STEVEN</v>
          </cell>
        </row>
        <row r="12634">
          <cell r="A12634" t="str">
            <v>C66044IV</v>
          </cell>
          <cell r="B12634">
            <v>42185</v>
          </cell>
          <cell r="C12634" t="str">
            <v>C66044</v>
          </cell>
          <cell r="D12634" t="str">
            <v>Coastal Humane Society Inc</v>
          </cell>
          <cell r="E12634" t="str">
            <v>ME</v>
          </cell>
          <cell r="F12634" t="str">
            <v>P1</v>
          </cell>
          <cell r="G12634" t="str">
            <v>SMALL</v>
          </cell>
          <cell r="H12634" t="str">
            <v>IV</v>
          </cell>
          <cell r="I12634" t="str">
            <v>0034430 - BUSINESS INSURANCE AGENCY</v>
          </cell>
        </row>
        <row r="12635">
          <cell r="A12635" t="str">
            <v>C66046JM</v>
          </cell>
          <cell r="B12635">
            <v>42185</v>
          </cell>
          <cell r="C12635" t="str">
            <v>C66046</v>
          </cell>
          <cell r="D12635" t="str">
            <v>David C Dion</v>
          </cell>
          <cell r="E12635" t="str">
            <v>NH</v>
          </cell>
          <cell r="F12635" t="str">
            <v>P1</v>
          </cell>
          <cell r="G12635" t="str">
            <v>SMALL</v>
          </cell>
          <cell r="H12635" t="str">
            <v>JM</v>
          </cell>
          <cell r="I12635" t="str">
            <v>0034509 - SBIA STRATEGIC BENEFIT &amp;</v>
          </cell>
        </row>
        <row r="12636">
          <cell r="A12636" t="str">
            <v>C66048IH</v>
          </cell>
          <cell r="B12636">
            <v>42185</v>
          </cell>
          <cell r="C12636" t="str">
            <v>C66048</v>
          </cell>
          <cell r="D12636" t="str">
            <v>John S Skvorak JR DMD PA</v>
          </cell>
          <cell r="E12636" t="str">
            <v>ME</v>
          </cell>
          <cell r="F12636" t="str">
            <v>P1</v>
          </cell>
          <cell r="G12636" t="str">
            <v>SMALL</v>
          </cell>
          <cell r="H12636" t="str">
            <v>IH</v>
          </cell>
          <cell r="I12636" t="str">
            <v>0034486 - CLARK INSURANCE</v>
          </cell>
        </row>
        <row r="12637">
          <cell r="A12637" t="str">
            <v>C66048JH</v>
          </cell>
          <cell r="B12637">
            <v>42185</v>
          </cell>
          <cell r="C12637" t="str">
            <v>C66048</v>
          </cell>
          <cell r="D12637" t="str">
            <v>John S Skvorak JR DMD PA</v>
          </cell>
          <cell r="E12637" t="str">
            <v>ME</v>
          </cell>
          <cell r="F12637" t="str">
            <v>P1</v>
          </cell>
          <cell r="G12637" t="str">
            <v>SMALL</v>
          </cell>
          <cell r="H12637" t="str">
            <v>JH</v>
          </cell>
          <cell r="I12637" t="str">
            <v>0034486 - CLARK INSURANCE</v>
          </cell>
        </row>
        <row r="12638">
          <cell r="A12638" t="str">
            <v>C66051JR</v>
          </cell>
          <cell r="B12638">
            <v>42185</v>
          </cell>
          <cell r="C12638" t="str">
            <v>C66051</v>
          </cell>
          <cell r="D12638" t="str">
            <v>Exeter Motor Works</v>
          </cell>
          <cell r="E12638" t="str">
            <v>NH</v>
          </cell>
          <cell r="F12638" t="str">
            <v>P1</v>
          </cell>
          <cell r="G12638" t="str">
            <v>SMALL</v>
          </cell>
          <cell r="H12638" t="str">
            <v>JR</v>
          </cell>
          <cell r="I12638" t="str">
            <v>0034605 - BUSINESS INSURANCE AGENCY</v>
          </cell>
        </row>
        <row r="12639">
          <cell r="A12639" t="str">
            <v>C66052IA</v>
          </cell>
          <cell r="B12639">
            <v>42185</v>
          </cell>
          <cell r="C12639" t="str">
            <v>C66052</v>
          </cell>
          <cell r="D12639" t="str">
            <v>North Shore Endodontic Associates PC</v>
          </cell>
          <cell r="E12639" t="str">
            <v>MA</v>
          </cell>
          <cell r="F12639" t="str">
            <v>P1</v>
          </cell>
          <cell r="G12639" t="str">
            <v>SMALL</v>
          </cell>
          <cell r="H12639" t="str">
            <v>IA</v>
          </cell>
          <cell r="I12639" t="str">
            <v>0034638 - PAYCHEX AGENCY INC</v>
          </cell>
        </row>
        <row r="12640">
          <cell r="A12640" t="str">
            <v>C66052IH</v>
          </cell>
          <cell r="B12640">
            <v>42185</v>
          </cell>
          <cell r="C12640" t="str">
            <v>C66052</v>
          </cell>
          <cell r="D12640" t="str">
            <v>North Shore Endodontic Associates PC</v>
          </cell>
          <cell r="E12640" t="str">
            <v>MA</v>
          </cell>
          <cell r="F12640" t="str">
            <v>P1</v>
          </cell>
          <cell r="G12640" t="str">
            <v>SMALL</v>
          </cell>
          <cell r="H12640" t="str">
            <v>IH</v>
          </cell>
          <cell r="I12640" t="str">
            <v>0034638 - PAYCHEX AGENCY INC</v>
          </cell>
        </row>
        <row r="12641">
          <cell r="A12641" t="str">
            <v>C66053IH</v>
          </cell>
          <cell r="B12641">
            <v>42185</v>
          </cell>
          <cell r="C12641" t="str">
            <v>C66053</v>
          </cell>
          <cell r="D12641" t="str">
            <v>Lahair &amp; Gallagher Pediatric Dentistry LLC</v>
          </cell>
          <cell r="E12641" t="str">
            <v>MA</v>
          </cell>
          <cell r="F12641" t="str">
            <v>P1</v>
          </cell>
          <cell r="G12641" t="str">
            <v>SMALL</v>
          </cell>
          <cell r="H12641" t="str">
            <v>IH</v>
          </cell>
          <cell r="I12641" t="str">
            <v>0034750 - FMG INSURANCE AGENCY INC</v>
          </cell>
        </row>
        <row r="12642">
          <cell r="A12642" t="str">
            <v>C66054IH</v>
          </cell>
          <cell r="B12642">
            <v>42185</v>
          </cell>
          <cell r="C12642" t="str">
            <v>C66054</v>
          </cell>
          <cell r="D12642" t="str">
            <v>Holden Landmark Corp</v>
          </cell>
          <cell r="E12642" t="str">
            <v>MA</v>
          </cell>
          <cell r="F12642" t="str">
            <v>P1</v>
          </cell>
          <cell r="G12642" t="str">
            <v>SMALL</v>
          </cell>
          <cell r="H12642" t="str">
            <v>IH</v>
          </cell>
          <cell r="I12642" t="str">
            <v>0034723 - FMG INSURANCE AGENCY INC</v>
          </cell>
        </row>
        <row r="12643">
          <cell r="A12643" t="str">
            <v>C66054JA</v>
          </cell>
          <cell r="B12643">
            <v>42185</v>
          </cell>
          <cell r="C12643" t="str">
            <v>C66054</v>
          </cell>
          <cell r="D12643" t="str">
            <v>Holden Landmark Corp</v>
          </cell>
          <cell r="E12643" t="str">
            <v>MA</v>
          </cell>
          <cell r="F12643" t="str">
            <v>P1</v>
          </cell>
          <cell r="G12643" t="str">
            <v>SMALL</v>
          </cell>
          <cell r="H12643" t="str">
            <v>JA</v>
          </cell>
          <cell r="I12643" t="str">
            <v>0034723 - FMG INSURANCE AGENCY INC</v>
          </cell>
        </row>
        <row r="12644">
          <cell r="A12644" t="str">
            <v>C66056IH</v>
          </cell>
          <cell r="B12644">
            <v>42185</v>
          </cell>
          <cell r="C12644" t="str">
            <v>C66056</v>
          </cell>
          <cell r="D12644" t="str">
            <v>Gerrity Industries inc</v>
          </cell>
          <cell r="E12644" t="str">
            <v>ME</v>
          </cell>
          <cell r="F12644" t="str">
            <v>P1</v>
          </cell>
          <cell r="G12644" t="str">
            <v>SMALL</v>
          </cell>
          <cell r="H12644" t="str">
            <v>IH</v>
          </cell>
          <cell r="I12644" t="str">
            <v>0035297 - BUSINESS INSURANCE AGENCY</v>
          </cell>
        </row>
        <row r="12645">
          <cell r="A12645" t="str">
            <v>C66056JH</v>
          </cell>
          <cell r="B12645">
            <v>42185</v>
          </cell>
          <cell r="C12645" t="str">
            <v>C66056</v>
          </cell>
          <cell r="D12645" t="str">
            <v>Gerrity Industries inc</v>
          </cell>
          <cell r="E12645" t="str">
            <v>ME</v>
          </cell>
          <cell r="F12645" t="str">
            <v>P1</v>
          </cell>
          <cell r="G12645" t="str">
            <v>SMALL</v>
          </cell>
          <cell r="H12645" t="str">
            <v>JH</v>
          </cell>
          <cell r="I12645" t="str">
            <v>0035297 - BUSINESS INSURANCE AGENCY</v>
          </cell>
        </row>
        <row r="12646">
          <cell r="A12646" t="str">
            <v>C66058IH</v>
          </cell>
          <cell r="B12646">
            <v>42185</v>
          </cell>
          <cell r="C12646" t="str">
            <v>C66058</v>
          </cell>
          <cell r="D12646" t="str">
            <v>Used Book Superstore</v>
          </cell>
          <cell r="E12646" t="str">
            <v>MA</v>
          </cell>
          <cell r="F12646" t="str">
            <v>P1</v>
          </cell>
          <cell r="G12646" t="str">
            <v>SMALL</v>
          </cell>
          <cell r="H12646" t="str">
            <v>IH</v>
          </cell>
          <cell r="I12646" t="str">
            <v>0034566 - SBIA STRATEGIC BENEFIT &amp;</v>
          </cell>
        </row>
        <row r="12647">
          <cell r="A12647" t="str">
            <v>C66059IH</v>
          </cell>
          <cell r="B12647">
            <v>42185</v>
          </cell>
          <cell r="C12647" t="str">
            <v>C66059</v>
          </cell>
          <cell r="D12647" t="str">
            <v>Millstone Market Meats &amp; More</v>
          </cell>
          <cell r="E12647" t="str">
            <v>MA</v>
          </cell>
          <cell r="F12647" t="str">
            <v>P1</v>
          </cell>
          <cell r="G12647" t="str">
            <v>SMALL</v>
          </cell>
          <cell r="H12647" t="str">
            <v>IH</v>
          </cell>
          <cell r="I12647" t="str">
            <v>0034755 - FLEXIBLE BENEFIT SOLUTIONS INS BROKERAGE INC</v>
          </cell>
        </row>
        <row r="12648">
          <cell r="A12648" t="str">
            <v>C66060IV</v>
          </cell>
          <cell r="B12648">
            <v>42185</v>
          </cell>
          <cell r="C12648" t="str">
            <v>C66060</v>
          </cell>
          <cell r="D12648" t="str">
            <v>C &amp; C Plumbing &amp; Heating Inc</v>
          </cell>
          <cell r="E12648" t="str">
            <v>CT</v>
          </cell>
          <cell r="F12648" t="str">
            <v>P1</v>
          </cell>
          <cell r="G12648" t="str">
            <v>SMALL</v>
          </cell>
          <cell r="H12648" t="str">
            <v>IV</v>
          </cell>
          <cell r="I12648" t="str">
            <v>0034772 - CURTIS INSURANCE AGENCY INC</v>
          </cell>
        </row>
        <row r="12649">
          <cell r="A12649" t="str">
            <v>C66061JH</v>
          </cell>
          <cell r="B12649">
            <v>42185</v>
          </cell>
          <cell r="C12649" t="str">
            <v>C66061</v>
          </cell>
          <cell r="D12649" t="str">
            <v>Twin City Radiator Alternator &amp; Axle Inc</v>
          </cell>
          <cell r="E12649" t="str">
            <v>ME</v>
          </cell>
          <cell r="F12649" t="str">
            <v>P1</v>
          </cell>
          <cell r="G12649" t="str">
            <v>SMALL</v>
          </cell>
          <cell r="H12649" t="str">
            <v>JH</v>
          </cell>
          <cell r="I12649" t="str">
            <v>0034655 - HIRST ASSOCIATES</v>
          </cell>
        </row>
        <row r="12650">
          <cell r="A12650" t="str">
            <v>C66062PO</v>
          </cell>
          <cell r="B12650">
            <v>42185</v>
          </cell>
          <cell r="C12650" t="str">
            <v>C66062</v>
          </cell>
          <cell r="D12650" t="str">
            <v>Swanson Group LLC</v>
          </cell>
          <cell r="E12650" t="str">
            <v>ME</v>
          </cell>
          <cell r="F12650" t="str">
            <v>P1</v>
          </cell>
          <cell r="G12650" t="str">
            <v>SMALL</v>
          </cell>
          <cell r="H12650" t="str">
            <v>PO</v>
          </cell>
          <cell r="I12650" t="str">
            <v>0034500 - CAREY, KATHARINE S</v>
          </cell>
        </row>
        <row r="12651">
          <cell r="A12651" t="str">
            <v>C66063IH</v>
          </cell>
          <cell r="B12651">
            <v>42185</v>
          </cell>
          <cell r="C12651" t="str">
            <v>C66063</v>
          </cell>
          <cell r="D12651" t="str">
            <v>Rosemarie Sheline DDS PA</v>
          </cell>
          <cell r="E12651" t="str">
            <v>ME</v>
          </cell>
          <cell r="F12651" t="str">
            <v>P1</v>
          </cell>
          <cell r="G12651" t="str">
            <v>SMALL</v>
          </cell>
          <cell r="H12651" t="str">
            <v>IH</v>
          </cell>
          <cell r="I12651" t="str">
            <v>0034683 - HIRST ASSOCIATES</v>
          </cell>
        </row>
        <row r="12652">
          <cell r="A12652" t="str">
            <v>C66065JM</v>
          </cell>
          <cell r="B12652">
            <v>42185</v>
          </cell>
          <cell r="C12652" t="str">
            <v>C66065</v>
          </cell>
          <cell r="D12652" t="str">
            <v>Wonderland Thrift</v>
          </cell>
          <cell r="E12652" t="str">
            <v>NH</v>
          </cell>
          <cell r="F12652" t="str">
            <v>P1</v>
          </cell>
          <cell r="G12652" t="str">
            <v>SMALL</v>
          </cell>
          <cell r="H12652" t="str">
            <v>JM</v>
          </cell>
          <cell r="I12652" t="str">
            <v>0035674 - INTEGRATED INSURANCE SOLUTIONS LLC</v>
          </cell>
        </row>
        <row r="12653">
          <cell r="A12653" t="str">
            <v>C66066IV</v>
          </cell>
          <cell r="B12653">
            <v>42185</v>
          </cell>
          <cell r="C12653" t="str">
            <v>C66066</v>
          </cell>
          <cell r="D12653" t="str">
            <v>JM Brown General Contractor</v>
          </cell>
          <cell r="E12653" t="str">
            <v>ME</v>
          </cell>
          <cell r="F12653" t="str">
            <v>P1</v>
          </cell>
          <cell r="G12653" t="str">
            <v>SMALL</v>
          </cell>
          <cell r="H12653" t="str">
            <v>IV</v>
          </cell>
          <cell r="I12653" t="str">
            <v>0034440 - PM CONSULTING LLC</v>
          </cell>
        </row>
        <row r="12654">
          <cell r="A12654" t="str">
            <v>C66067JM</v>
          </cell>
          <cell r="B12654">
            <v>42185</v>
          </cell>
          <cell r="C12654" t="str">
            <v>C66067</v>
          </cell>
          <cell r="D12654" t="str">
            <v>Crystal Spa Holdings LLC</v>
          </cell>
          <cell r="E12654" t="str">
            <v>NH</v>
          </cell>
          <cell r="F12654" t="str">
            <v>P1</v>
          </cell>
          <cell r="G12654" t="str">
            <v>SMALL</v>
          </cell>
          <cell r="H12654" t="str">
            <v>JM</v>
          </cell>
          <cell r="I12654" t="str">
            <v>0034471 - SBIA STRATEGIC BENEFIT &amp;</v>
          </cell>
        </row>
        <row r="12655">
          <cell r="A12655" t="str">
            <v>C66068JN</v>
          </cell>
          <cell r="B12655">
            <v>42185</v>
          </cell>
          <cell r="C12655" t="str">
            <v>C66068</v>
          </cell>
          <cell r="D12655" t="str">
            <v>Anglia Corp</v>
          </cell>
          <cell r="E12655" t="str">
            <v>NH</v>
          </cell>
          <cell r="F12655" t="str">
            <v>P1</v>
          </cell>
          <cell r="G12655" t="str">
            <v>SMALL</v>
          </cell>
          <cell r="H12655" t="str">
            <v>JN</v>
          </cell>
          <cell r="I12655" t="str">
            <v>0034599 - CAMERON, CHRISTOPHER K</v>
          </cell>
        </row>
        <row r="12656">
          <cell r="A12656" t="str">
            <v>C66069JM</v>
          </cell>
          <cell r="B12656">
            <v>42185</v>
          </cell>
          <cell r="C12656" t="str">
            <v>C66069</v>
          </cell>
          <cell r="D12656" t="str">
            <v>Lead 2 Revenue LLC</v>
          </cell>
          <cell r="E12656" t="str">
            <v>NH</v>
          </cell>
          <cell r="F12656" t="str">
            <v>P1</v>
          </cell>
          <cell r="G12656" t="str">
            <v>SMALL</v>
          </cell>
          <cell r="H12656" t="str">
            <v>JM</v>
          </cell>
          <cell r="I12656" t="str">
            <v>0034484 - ROWLEY AGENCY INC</v>
          </cell>
        </row>
        <row r="12657">
          <cell r="A12657" t="str">
            <v>C66070PO</v>
          </cell>
          <cell r="B12657">
            <v>42185</v>
          </cell>
          <cell r="C12657" t="str">
            <v>C66070</v>
          </cell>
          <cell r="D12657" t="str">
            <v>The Housing Foundation</v>
          </cell>
          <cell r="E12657" t="str">
            <v>ME</v>
          </cell>
          <cell r="F12657" t="str">
            <v>P1</v>
          </cell>
          <cell r="G12657" t="str">
            <v>SMALL</v>
          </cell>
          <cell r="H12657" t="str">
            <v>PO</v>
          </cell>
          <cell r="I12657" t="str">
            <v>0034424 - BUSINESS INSURANCE AGENCY</v>
          </cell>
        </row>
        <row r="12658">
          <cell r="A12658" t="str">
            <v>C66073IH</v>
          </cell>
          <cell r="B12658">
            <v>42185</v>
          </cell>
          <cell r="C12658" t="str">
            <v>C66073</v>
          </cell>
          <cell r="D12658" t="str">
            <v>Boxcar Media Inc</v>
          </cell>
          <cell r="E12658" t="str">
            <v>MA</v>
          </cell>
          <cell r="F12658" t="str">
            <v>P1</v>
          </cell>
          <cell r="G12658" t="str">
            <v>SMALL</v>
          </cell>
          <cell r="H12658" t="str">
            <v>IH</v>
          </cell>
          <cell r="I12658" t="str">
            <v>0034695 - TRUE NORTH INSURANCE AGENCY</v>
          </cell>
        </row>
        <row r="12659">
          <cell r="A12659" t="str">
            <v>C66074IH</v>
          </cell>
          <cell r="B12659">
            <v>42185</v>
          </cell>
          <cell r="C12659" t="str">
            <v>C66074</v>
          </cell>
          <cell r="D12659" t="str">
            <v>Tower Publishing</v>
          </cell>
          <cell r="E12659" t="str">
            <v>ME</v>
          </cell>
          <cell r="F12659" t="str">
            <v>P1</v>
          </cell>
          <cell r="G12659" t="str">
            <v>SMALL</v>
          </cell>
          <cell r="H12659" t="str">
            <v>IH</v>
          </cell>
          <cell r="I12659" t="str">
            <v>0034623 - HIRST ASSOCIATES</v>
          </cell>
        </row>
        <row r="12660">
          <cell r="A12660" t="str">
            <v>C66075JM</v>
          </cell>
          <cell r="B12660">
            <v>42185</v>
          </cell>
          <cell r="C12660" t="str">
            <v>C66075</v>
          </cell>
          <cell r="D12660" t="str">
            <v>Reach for the Stars Child Development Center LLC</v>
          </cell>
          <cell r="E12660" t="str">
            <v>NH</v>
          </cell>
          <cell r="F12660" t="str">
            <v>P1</v>
          </cell>
          <cell r="G12660" t="str">
            <v>SMALL</v>
          </cell>
          <cell r="H12660" t="str">
            <v>JM</v>
          </cell>
          <cell r="I12660" t="str">
            <v>0034436 - NEW ENGLAND EMPLOYEE BENEFITS COUNCIL</v>
          </cell>
        </row>
        <row r="12661">
          <cell r="A12661" t="str">
            <v>C66076IA</v>
          </cell>
          <cell r="B12661">
            <v>42185</v>
          </cell>
          <cell r="C12661" t="str">
            <v>C66076</v>
          </cell>
          <cell r="D12661" t="str">
            <v>Holland Company Inc</v>
          </cell>
          <cell r="E12661" t="str">
            <v>MA</v>
          </cell>
          <cell r="F12661" t="str">
            <v>P1</v>
          </cell>
          <cell r="G12661" t="str">
            <v>SMALL</v>
          </cell>
          <cell r="H12661" t="str">
            <v>IA</v>
          </cell>
          <cell r="I12661" t="str">
            <v>0034693 - TRUE NORTH INSURANCE AGENCY</v>
          </cell>
        </row>
        <row r="12662">
          <cell r="A12662" t="str">
            <v>C66076IH</v>
          </cell>
          <cell r="B12662">
            <v>42185</v>
          </cell>
          <cell r="C12662" t="str">
            <v>C66076</v>
          </cell>
          <cell r="D12662" t="str">
            <v>Holland Company Inc</v>
          </cell>
          <cell r="E12662" t="str">
            <v>MA</v>
          </cell>
          <cell r="F12662" t="str">
            <v>P1</v>
          </cell>
          <cell r="G12662" t="str">
            <v>SMALL</v>
          </cell>
          <cell r="H12662" t="str">
            <v>IH</v>
          </cell>
          <cell r="I12662" t="str">
            <v>0034693 - TRUE NORTH INSURANCE AGENCY</v>
          </cell>
        </row>
        <row r="12663">
          <cell r="A12663" t="str">
            <v>C66077JM</v>
          </cell>
          <cell r="B12663">
            <v>42185</v>
          </cell>
          <cell r="C12663" t="str">
            <v>C66077</v>
          </cell>
          <cell r="D12663" t="str">
            <v>Granite State Cover &amp; Canvas</v>
          </cell>
          <cell r="E12663" t="str">
            <v>NH</v>
          </cell>
          <cell r="F12663" t="str">
            <v>P1</v>
          </cell>
          <cell r="G12663" t="str">
            <v>SMALL</v>
          </cell>
          <cell r="H12663" t="str">
            <v>JM</v>
          </cell>
          <cell r="I12663" t="str">
            <v>0034412 - INSURANCE SOLUTIONS CORPORATION</v>
          </cell>
        </row>
        <row r="12664">
          <cell r="A12664" t="str">
            <v>C66078IV</v>
          </cell>
          <cell r="B12664">
            <v>42185</v>
          </cell>
          <cell r="C12664" t="str">
            <v>C66078</v>
          </cell>
          <cell r="D12664" t="str">
            <v>Wayfarer Village Inc</v>
          </cell>
          <cell r="E12664" t="str">
            <v>ME</v>
          </cell>
          <cell r="F12664" t="str">
            <v>P1</v>
          </cell>
          <cell r="G12664" t="str">
            <v>SMALL</v>
          </cell>
          <cell r="H12664" t="str">
            <v>IV</v>
          </cell>
          <cell r="I12664" t="str">
            <v>0034512 - BUSINESS INSURANCE AGENCY</v>
          </cell>
        </row>
        <row r="12665">
          <cell r="A12665" t="str">
            <v>C66079IH</v>
          </cell>
          <cell r="B12665">
            <v>42185</v>
          </cell>
          <cell r="C12665" t="str">
            <v>C66079</v>
          </cell>
          <cell r="D12665" t="str">
            <v>Leonard Mulherin &amp; Greene PC</v>
          </cell>
          <cell r="E12665" t="str">
            <v>MA</v>
          </cell>
          <cell r="F12665" t="str">
            <v>P1</v>
          </cell>
          <cell r="G12665" t="str">
            <v>SMALL</v>
          </cell>
          <cell r="H12665" t="str">
            <v>IH</v>
          </cell>
          <cell r="I12665" t="str">
            <v>0034664 - NFP CORPORATE SERVICES (NY) LLC</v>
          </cell>
        </row>
        <row r="12666">
          <cell r="A12666" t="str">
            <v>C66080JA</v>
          </cell>
          <cell r="B12666">
            <v>42185</v>
          </cell>
          <cell r="C12666" t="str">
            <v>C66080</v>
          </cell>
          <cell r="D12666" t="str">
            <v>The Stone Company of the Berkshires</v>
          </cell>
          <cell r="E12666" t="str">
            <v>MA</v>
          </cell>
          <cell r="F12666" t="str">
            <v>P1</v>
          </cell>
          <cell r="G12666" t="str">
            <v>SMALL</v>
          </cell>
          <cell r="H12666" t="str">
            <v>JA</v>
          </cell>
          <cell r="I12666" t="str">
            <v>0034694 - BERKSHIRE INSURANCE GROUP INC</v>
          </cell>
        </row>
        <row r="12667">
          <cell r="A12667" t="str">
            <v>C66081IH</v>
          </cell>
          <cell r="B12667">
            <v>42185</v>
          </cell>
          <cell r="C12667" t="str">
            <v>C66081</v>
          </cell>
          <cell r="D12667" t="str">
            <v>Davis Square Architects Inc</v>
          </cell>
          <cell r="E12667" t="str">
            <v>MA</v>
          </cell>
          <cell r="F12667" t="str">
            <v>P1</v>
          </cell>
          <cell r="G12667" t="str">
            <v>SMALL</v>
          </cell>
          <cell r="H12667" t="str">
            <v>IH</v>
          </cell>
          <cell r="I12667" t="str">
            <v>0034474 - BP BENEFITS LLC</v>
          </cell>
        </row>
        <row r="12668">
          <cell r="A12668" t="str">
            <v>C66082JM</v>
          </cell>
          <cell r="B12668">
            <v>42185</v>
          </cell>
          <cell r="C12668" t="str">
            <v>C66082</v>
          </cell>
          <cell r="D12668" t="str">
            <v>Andrew J Foss Inc</v>
          </cell>
          <cell r="E12668" t="str">
            <v>NH</v>
          </cell>
          <cell r="F12668" t="str">
            <v>P1</v>
          </cell>
          <cell r="G12668" t="str">
            <v>SMALL</v>
          </cell>
          <cell r="H12668" t="str">
            <v>JM</v>
          </cell>
          <cell r="I12668" t="str">
            <v>0034668 - DIXON, CARL R</v>
          </cell>
        </row>
        <row r="12669">
          <cell r="A12669" t="str">
            <v>C66083IH</v>
          </cell>
          <cell r="B12669">
            <v>42185</v>
          </cell>
          <cell r="C12669" t="str">
            <v>C66083</v>
          </cell>
          <cell r="D12669" t="str">
            <v>Healthstar Pharmacy Inc</v>
          </cell>
          <cell r="E12669" t="str">
            <v>MA</v>
          </cell>
          <cell r="F12669" t="str">
            <v>P1</v>
          </cell>
          <cell r="G12669" t="str">
            <v>SMALL</v>
          </cell>
          <cell r="H12669" t="str">
            <v>IH</v>
          </cell>
          <cell r="I12669" t="str">
            <v>0034681 - ST INSURANCE AGENCY INC</v>
          </cell>
        </row>
        <row r="12670">
          <cell r="A12670" t="str">
            <v>C66083JA</v>
          </cell>
          <cell r="B12670">
            <v>42185</v>
          </cell>
          <cell r="C12670" t="str">
            <v>C66083</v>
          </cell>
          <cell r="D12670" t="str">
            <v>Healthstar Pharmacy Inc</v>
          </cell>
          <cell r="E12670" t="str">
            <v>MA</v>
          </cell>
          <cell r="F12670" t="str">
            <v>P1</v>
          </cell>
          <cell r="G12670" t="str">
            <v>SMALL</v>
          </cell>
          <cell r="H12670" t="str">
            <v>JA</v>
          </cell>
          <cell r="I12670" t="str">
            <v>0034681 - ST INSURANCE AGENCY INC</v>
          </cell>
        </row>
        <row r="12671">
          <cell r="A12671" t="str">
            <v>C66084IH</v>
          </cell>
          <cell r="B12671">
            <v>42185</v>
          </cell>
          <cell r="C12671" t="str">
            <v>C66084</v>
          </cell>
          <cell r="D12671" t="str">
            <v>Builtr Inc</v>
          </cell>
          <cell r="E12671" t="str">
            <v>NH</v>
          </cell>
          <cell r="F12671" t="str">
            <v>P1</v>
          </cell>
          <cell r="G12671" t="str">
            <v>SMALL</v>
          </cell>
          <cell r="H12671" t="str">
            <v>IH</v>
          </cell>
          <cell r="I12671" t="str">
            <v>0034497 - GETTEL, ROGER S</v>
          </cell>
        </row>
        <row r="12672">
          <cell r="A12672" t="str">
            <v>C66085JA</v>
          </cell>
          <cell r="B12672">
            <v>42185</v>
          </cell>
          <cell r="C12672" t="str">
            <v>C66085</v>
          </cell>
          <cell r="D12672" t="str">
            <v>Sewards Tires Inc</v>
          </cell>
          <cell r="E12672" t="str">
            <v>MA</v>
          </cell>
          <cell r="F12672" t="str">
            <v>P1</v>
          </cell>
          <cell r="G12672" t="str">
            <v>SMALL</v>
          </cell>
          <cell r="H12672" t="str">
            <v>JA</v>
          </cell>
          <cell r="I12672" t="str">
            <v>0034680 - BERKSHIRE INSURANCE GROUP INC</v>
          </cell>
        </row>
        <row r="12673">
          <cell r="A12673" t="str">
            <v>C66086IA</v>
          </cell>
          <cell r="B12673">
            <v>42185</v>
          </cell>
          <cell r="C12673" t="str">
            <v>C66086</v>
          </cell>
          <cell r="D12673" t="str">
            <v>Phoenics Electronics Corporation</v>
          </cell>
          <cell r="E12673" t="str">
            <v>MA</v>
          </cell>
          <cell r="F12673" t="str">
            <v>P1</v>
          </cell>
          <cell r="G12673" t="str">
            <v>SMALL</v>
          </cell>
          <cell r="H12673" t="str">
            <v>IA</v>
          </cell>
          <cell r="I12673" t="str">
            <v>0034747 - CORPORATE BENEFITS GROUP LLC</v>
          </cell>
        </row>
        <row r="12674">
          <cell r="A12674" t="str">
            <v>C66086IH</v>
          </cell>
          <cell r="B12674">
            <v>42185</v>
          </cell>
          <cell r="C12674" t="str">
            <v>C66086</v>
          </cell>
          <cell r="D12674" t="str">
            <v>Phoenics Electronics Corporation</v>
          </cell>
          <cell r="E12674" t="str">
            <v>MA</v>
          </cell>
          <cell r="F12674" t="str">
            <v>P1</v>
          </cell>
          <cell r="G12674" t="str">
            <v>SMALL</v>
          </cell>
          <cell r="H12674" t="str">
            <v>IH</v>
          </cell>
          <cell r="I12674" t="str">
            <v>0034747 - CORPORATE BENEFITS GROUP LLC</v>
          </cell>
        </row>
        <row r="12675">
          <cell r="A12675" t="str">
            <v>C66087IH</v>
          </cell>
          <cell r="B12675">
            <v>42185</v>
          </cell>
          <cell r="C12675" t="str">
            <v>C66087</v>
          </cell>
          <cell r="D12675" t="str">
            <v>Taylor Brook Dental Associates PA</v>
          </cell>
          <cell r="E12675" t="str">
            <v>ME</v>
          </cell>
          <cell r="F12675" t="str">
            <v>P1</v>
          </cell>
          <cell r="G12675" t="str">
            <v>SMALL</v>
          </cell>
          <cell r="H12675" t="str">
            <v>IH</v>
          </cell>
          <cell r="I12675" t="str">
            <v>0035251 - BUSINESS INSURANCE AGENCY</v>
          </cell>
        </row>
        <row r="12676">
          <cell r="A12676" t="str">
            <v>C66088JM</v>
          </cell>
          <cell r="B12676">
            <v>42185</v>
          </cell>
          <cell r="C12676" t="str">
            <v>C66088</v>
          </cell>
          <cell r="D12676" t="str">
            <v>Manypenny Murphy Architecture PLLC</v>
          </cell>
          <cell r="E12676" t="str">
            <v>NH</v>
          </cell>
          <cell r="F12676" t="str">
            <v>P1</v>
          </cell>
          <cell r="G12676" t="str">
            <v>SMALL</v>
          </cell>
          <cell r="H12676" t="str">
            <v>JM</v>
          </cell>
          <cell r="I12676" t="str">
            <v>0034499 - FIRST BENEFITS INC</v>
          </cell>
        </row>
        <row r="12677">
          <cell r="A12677" t="str">
            <v>C66089PO</v>
          </cell>
          <cell r="B12677">
            <v>42185</v>
          </cell>
          <cell r="C12677" t="str">
            <v>C66089</v>
          </cell>
          <cell r="D12677" t="str">
            <v>Kennebunk Inn LLC</v>
          </cell>
          <cell r="E12677" t="str">
            <v>ME</v>
          </cell>
          <cell r="F12677" t="str">
            <v>P1</v>
          </cell>
          <cell r="G12677" t="str">
            <v>SMALL</v>
          </cell>
          <cell r="H12677" t="str">
            <v>PO</v>
          </cell>
          <cell r="I12677" t="str">
            <v>0034504 - DIGITAL INSURANCE AGENCY INC</v>
          </cell>
        </row>
        <row r="12678">
          <cell r="A12678" t="str">
            <v>C66090IH</v>
          </cell>
          <cell r="B12678">
            <v>42185</v>
          </cell>
          <cell r="C12678" t="str">
            <v>C66090</v>
          </cell>
          <cell r="D12678" t="str">
            <v>Signature Engraving Systems Inc</v>
          </cell>
          <cell r="E12678" t="str">
            <v>MA</v>
          </cell>
          <cell r="F12678" t="str">
            <v>P1</v>
          </cell>
          <cell r="G12678" t="str">
            <v>SMALL</v>
          </cell>
          <cell r="H12678" t="str">
            <v>IH</v>
          </cell>
          <cell r="I12678" t="str">
            <v>0034739 - MILLBROOK BENEFITS &amp; INSURANCE SVCS LLC</v>
          </cell>
        </row>
        <row r="12679">
          <cell r="A12679" t="str">
            <v>C66090JA</v>
          </cell>
          <cell r="B12679">
            <v>42185</v>
          </cell>
          <cell r="C12679" t="str">
            <v>C66090</v>
          </cell>
          <cell r="D12679" t="str">
            <v>Signature Engraving Systems Inc</v>
          </cell>
          <cell r="E12679" t="str">
            <v>MA</v>
          </cell>
          <cell r="F12679" t="str">
            <v>P1</v>
          </cell>
          <cell r="G12679" t="str">
            <v>SMALL</v>
          </cell>
          <cell r="H12679" t="str">
            <v>JA</v>
          </cell>
          <cell r="I12679" t="str">
            <v>0034739 - MILLBROOK BENEFITS &amp; INSURANCE SVCS LLC</v>
          </cell>
        </row>
        <row r="12680">
          <cell r="A12680" t="str">
            <v>C66091JA</v>
          </cell>
          <cell r="B12680">
            <v>42185</v>
          </cell>
          <cell r="C12680" t="str">
            <v>C66091</v>
          </cell>
          <cell r="D12680" t="str">
            <v>Discount Office Furniture Inc</v>
          </cell>
          <cell r="E12680" t="str">
            <v>MA</v>
          </cell>
          <cell r="F12680" t="str">
            <v>P1</v>
          </cell>
          <cell r="G12680" t="str">
            <v>SMALL</v>
          </cell>
          <cell r="H12680" t="str">
            <v>JA</v>
          </cell>
          <cell r="I12680" t="str">
            <v>0034763 - HABERMAN INSURANCE GROUP INC</v>
          </cell>
        </row>
        <row r="12681">
          <cell r="A12681" t="str">
            <v>C66092IV</v>
          </cell>
          <cell r="B12681">
            <v>42185</v>
          </cell>
          <cell r="C12681" t="str">
            <v>C66092</v>
          </cell>
          <cell r="D12681" t="str">
            <v>Messiah Christian Church</v>
          </cell>
          <cell r="E12681" t="str">
            <v>ME</v>
          </cell>
          <cell r="F12681" t="str">
            <v>P1</v>
          </cell>
          <cell r="G12681" t="str">
            <v>SMALL</v>
          </cell>
          <cell r="H12681" t="str">
            <v>IV</v>
          </cell>
          <cell r="I12681" t="str">
            <v>0034443 - CLARK INSURANCE</v>
          </cell>
        </row>
        <row r="12682">
          <cell r="A12682" t="str">
            <v>C66093IH</v>
          </cell>
          <cell r="B12682">
            <v>42185</v>
          </cell>
          <cell r="C12682" t="str">
            <v>C66093</v>
          </cell>
          <cell r="D12682" t="str">
            <v>Meadow Place Dental</v>
          </cell>
          <cell r="E12682" t="str">
            <v>MA</v>
          </cell>
          <cell r="F12682" t="str">
            <v>P1</v>
          </cell>
          <cell r="G12682" t="str">
            <v>SMALL</v>
          </cell>
          <cell r="H12682" t="str">
            <v>IH</v>
          </cell>
          <cell r="I12682" t="str">
            <v>0034759 - KWATOWSKI, JEANNINE B</v>
          </cell>
        </row>
        <row r="12683">
          <cell r="A12683" t="str">
            <v>C66093JA</v>
          </cell>
          <cell r="B12683">
            <v>42185</v>
          </cell>
          <cell r="C12683" t="str">
            <v>C66093</v>
          </cell>
          <cell r="D12683" t="str">
            <v>Meadow Place Dental</v>
          </cell>
          <cell r="E12683" t="str">
            <v>MA</v>
          </cell>
          <cell r="F12683" t="str">
            <v>P1</v>
          </cell>
          <cell r="G12683" t="str">
            <v>SMALL</v>
          </cell>
          <cell r="H12683" t="str">
            <v>JA</v>
          </cell>
          <cell r="I12683" t="str">
            <v>0034759 - KWATOWSKI, JEANNINE B</v>
          </cell>
        </row>
        <row r="12684">
          <cell r="A12684" t="str">
            <v>C66094JA</v>
          </cell>
          <cell r="B12684">
            <v>42185</v>
          </cell>
          <cell r="C12684" t="str">
            <v>C66094</v>
          </cell>
          <cell r="D12684" t="str">
            <v>Salco Construction Company Inc</v>
          </cell>
          <cell r="E12684" t="str">
            <v>MA</v>
          </cell>
          <cell r="F12684" t="str">
            <v>P1</v>
          </cell>
          <cell r="G12684" t="str">
            <v>SMALL</v>
          </cell>
          <cell r="H12684" t="str">
            <v>JA</v>
          </cell>
          <cell r="I12684" t="str">
            <v>0034704 - PHILLIPS INSURANCE AGENCY INC</v>
          </cell>
        </row>
        <row r="12685">
          <cell r="A12685" t="str">
            <v>C66095JA</v>
          </cell>
          <cell r="B12685">
            <v>42185</v>
          </cell>
          <cell r="C12685" t="str">
            <v>C66095</v>
          </cell>
          <cell r="D12685" t="str">
            <v>Heller &amp; Robbins</v>
          </cell>
          <cell r="E12685" t="str">
            <v>MA</v>
          </cell>
          <cell r="F12685" t="str">
            <v>P1</v>
          </cell>
          <cell r="G12685" t="str">
            <v>SMALL</v>
          </cell>
          <cell r="H12685" t="str">
            <v>JA</v>
          </cell>
          <cell r="I12685" t="str">
            <v>0034699 - BERKSHIRE INSURANCE GROUP INC</v>
          </cell>
        </row>
        <row r="12686">
          <cell r="A12686" t="str">
            <v>C66096IH</v>
          </cell>
          <cell r="B12686">
            <v>42185</v>
          </cell>
          <cell r="C12686" t="str">
            <v>C66096</v>
          </cell>
          <cell r="D12686" t="str">
            <v>Haberman Insurance Group</v>
          </cell>
          <cell r="E12686" t="str">
            <v>MA</v>
          </cell>
          <cell r="F12686" t="str">
            <v>P1</v>
          </cell>
          <cell r="G12686" t="str">
            <v>SMALL</v>
          </cell>
          <cell r="H12686" t="str">
            <v>IH</v>
          </cell>
          <cell r="I12686" t="str">
            <v>0034722 - HABERMAN INSURANCE GROUP INC</v>
          </cell>
        </row>
        <row r="12687">
          <cell r="A12687" t="str">
            <v>C66096JA</v>
          </cell>
          <cell r="B12687">
            <v>42185</v>
          </cell>
          <cell r="C12687" t="str">
            <v>C66096</v>
          </cell>
          <cell r="D12687" t="str">
            <v>Haberman Insurance Group</v>
          </cell>
          <cell r="E12687" t="str">
            <v>MA</v>
          </cell>
          <cell r="F12687" t="str">
            <v>P1</v>
          </cell>
          <cell r="G12687" t="str">
            <v>SMALL</v>
          </cell>
          <cell r="H12687" t="str">
            <v>JA</v>
          </cell>
          <cell r="I12687" t="str">
            <v>0034722 - HABERMAN INSURANCE GROUP INC</v>
          </cell>
        </row>
        <row r="12688">
          <cell r="A12688" t="str">
            <v>C66097JA</v>
          </cell>
          <cell r="B12688">
            <v>42185</v>
          </cell>
          <cell r="C12688" t="str">
            <v>C66097</v>
          </cell>
          <cell r="D12688" t="str">
            <v>Northampton Personal Training</v>
          </cell>
          <cell r="E12688" t="str">
            <v>MA</v>
          </cell>
          <cell r="F12688" t="str">
            <v>P1</v>
          </cell>
          <cell r="G12688" t="str">
            <v>SMALL</v>
          </cell>
          <cell r="H12688" t="str">
            <v>JA</v>
          </cell>
          <cell r="I12688" t="str">
            <v>0034890 - BELL HUDSON INSURANCE AGENCY INC</v>
          </cell>
        </row>
        <row r="12689">
          <cell r="A12689" t="str">
            <v>C66098IH</v>
          </cell>
          <cell r="B12689">
            <v>42185</v>
          </cell>
          <cell r="C12689" t="str">
            <v>C66098</v>
          </cell>
          <cell r="D12689" t="str">
            <v>USS Massachusetts Memorial Committee Inc</v>
          </cell>
          <cell r="E12689" t="str">
            <v>MA</v>
          </cell>
          <cell r="F12689" t="str">
            <v>P1</v>
          </cell>
          <cell r="G12689" t="str">
            <v>SMALL</v>
          </cell>
          <cell r="H12689" t="str">
            <v>IH</v>
          </cell>
          <cell r="I12689" t="str">
            <v>0034732 - HUB INTERNATIONAL NEW ENGLAND LLC</v>
          </cell>
        </row>
        <row r="12690">
          <cell r="A12690" t="str">
            <v>C66099IA</v>
          </cell>
          <cell r="B12690">
            <v>42185</v>
          </cell>
          <cell r="C12690" t="str">
            <v>C66099</v>
          </cell>
          <cell r="D12690" t="str">
            <v>Mercator Advisory Group Inc</v>
          </cell>
          <cell r="E12690" t="str">
            <v>MA</v>
          </cell>
          <cell r="F12690" t="str">
            <v>P1</v>
          </cell>
          <cell r="G12690" t="str">
            <v>SMALL</v>
          </cell>
          <cell r="H12690" t="str">
            <v>IA</v>
          </cell>
          <cell r="I12690" t="str">
            <v>0034544 - DIGITAL INSURANCE AGENCY INC</v>
          </cell>
        </row>
        <row r="12691">
          <cell r="A12691" t="str">
            <v>C66099IH</v>
          </cell>
          <cell r="B12691">
            <v>42185</v>
          </cell>
          <cell r="C12691" t="str">
            <v>C66099</v>
          </cell>
          <cell r="D12691" t="str">
            <v>Mercator Advisory Group Inc</v>
          </cell>
          <cell r="E12691" t="str">
            <v>MA</v>
          </cell>
          <cell r="F12691" t="str">
            <v>P1</v>
          </cell>
          <cell r="G12691" t="str">
            <v>SMALL</v>
          </cell>
          <cell r="H12691" t="str">
            <v>IH</v>
          </cell>
          <cell r="I12691" t="str">
            <v>0034544 - DIGITAL INSURANCE AGENCY INC</v>
          </cell>
        </row>
        <row r="12692">
          <cell r="A12692" t="str">
            <v>C66100IH</v>
          </cell>
          <cell r="B12692">
            <v>42185</v>
          </cell>
          <cell r="C12692" t="str">
            <v>C66100</v>
          </cell>
          <cell r="D12692" t="str">
            <v>Precision Fabricators LTD</v>
          </cell>
          <cell r="E12692" t="str">
            <v>MA</v>
          </cell>
          <cell r="F12692" t="str">
            <v>P1</v>
          </cell>
          <cell r="G12692" t="str">
            <v>SMALL</v>
          </cell>
          <cell r="H12692" t="str">
            <v>IH</v>
          </cell>
          <cell r="I12692" t="str">
            <v>0034688 - BORISLOW INSURANCE AGENCY</v>
          </cell>
        </row>
        <row r="12693">
          <cell r="A12693" t="str">
            <v>C66101JM</v>
          </cell>
          <cell r="B12693">
            <v>42185</v>
          </cell>
          <cell r="C12693" t="str">
            <v>C66101</v>
          </cell>
          <cell r="D12693" t="str">
            <v>Daniela E Verani MD PA</v>
          </cell>
          <cell r="E12693" t="str">
            <v>NH</v>
          </cell>
          <cell r="F12693" t="str">
            <v>P1</v>
          </cell>
          <cell r="G12693" t="str">
            <v>SMALL</v>
          </cell>
          <cell r="H12693" t="str">
            <v>JM</v>
          </cell>
          <cell r="I12693" t="str">
            <v>0034475 - GRANITE GROUP BENEFITS LLC</v>
          </cell>
        </row>
        <row r="12694">
          <cell r="A12694" t="str">
            <v>C66102PO</v>
          </cell>
          <cell r="B12694">
            <v>42185</v>
          </cell>
          <cell r="C12694" t="str">
            <v>C66102</v>
          </cell>
          <cell r="D12694" t="str">
            <v>Roy Auto Parts Inc</v>
          </cell>
          <cell r="E12694" t="str">
            <v>ME</v>
          </cell>
          <cell r="F12694" t="str">
            <v>P1</v>
          </cell>
          <cell r="G12694" t="str">
            <v>SMALL</v>
          </cell>
          <cell r="H12694" t="str">
            <v>PO</v>
          </cell>
          <cell r="I12694" t="str">
            <v>0034464 - UIG FINANCIAL LLC</v>
          </cell>
        </row>
        <row r="12695">
          <cell r="A12695" t="str">
            <v>C66103JM</v>
          </cell>
          <cell r="B12695">
            <v>42185</v>
          </cell>
          <cell r="C12695" t="str">
            <v>C66103</v>
          </cell>
          <cell r="D12695" t="str">
            <v>On Demand Plumbing &amp; Heating LLC</v>
          </cell>
          <cell r="E12695" t="str">
            <v>NH</v>
          </cell>
          <cell r="F12695" t="str">
            <v>P1</v>
          </cell>
          <cell r="G12695" t="str">
            <v>SMALL</v>
          </cell>
          <cell r="H12695" t="str">
            <v>JM</v>
          </cell>
          <cell r="I12695" t="str">
            <v>0034617 - CORE BENEFITS GROUP INC</v>
          </cell>
        </row>
        <row r="12696">
          <cell r="A12696" t="str">
            <v>C66104IH</v>
          </cell>
          <cell r="B12696">
            <v>42185</v>
          </cell>
          <cell r="C12696" t="str">
            <v>C66104</v>
          </cell>
          <cell r="D12696" t="str">
            <v>Sleeper's Market</v>
          </cell>
          <cell r="E12696" t="str">
            <v>ME</v>
          </cell>
          <cell r="F12696" t="str">
            <v>P1</v>
          </cell>
          <cell r="G12696" t="str">
            <v>SMALL</v>
          </cell>
          <cell r="H12696" t="str">
            <v>IH</v>
          </cell>
          <cell r="I12696" t="str">
            <v>0034654 - HIRST ASSOCIATES</v>
          </cell>
        </row>
        <row r="12697">
          <cell r="A12697" t="str">
            <v>C66105IH</v>
          </cell>
          <cell r="B12697">
            <v>42185</v>
          </cell>
          <cell r="C12697" t="str">
            <v>C66105</v>
          </cell>
          <cell r="D12697" t="str">
            <v>Hall Funeral Home Inc</v>
          </cell>
          <cell r="E12697" t="str">
            <v>ME</v>
          </cell>
          <cell r="F12697" t="str">
            <v>P1</v>
          </cell>
          <cell r="G12697" t="str">
            <v>SMALL</v>
          </cell>
          <cell r="H12697" t="str">
            <v>IH</v>
          </cell>
          <cell r="I12697" t="str">
            <v>0034429 - DUCHETTE, CARL E</v>
          </cell>
        </row>
        <row r="12698">
          <cell r="A12698" t="str">
            <v>C66106JM</v>
          </cell>
          <cell r="B12698">
            <v>42185</v>
          </cell>
          <cell r="C12698" t="str">
            <v>C66106</v>
          </cell>
          <cell r="D12698" t="str">
            <v>Richie McFarland Children's Center</v>
          </cell>
          <cell r="E12698" t="str">
            <v>NH</v>
          </cell>
          <cell r="F12698" t="str">
            <v>P1</v>
          </cell>
          <cell r="G12698" t="str">
            <v>SMALL</v>
          </cell>
          <cell r="H12698" t="str">
            <v>JM</v>
          </cell>
          <cell r="I12698" t="str">
            <v>0034414 - ROWLEY AGENCY INC</v>
          </cell>
        </row>
        <row r="12699">
          <cell r="A12699" t="str">
            <v>C66107JA</v>
          </cell>
          <cell r="B12699">
            <v>42185</v>
          </cell>
          <cell r="C12699" t="str">
            <v>C66107</v>
          </cell>
          <cell r="D12699" t="str">
            <v>Bear Auto Inc</v>
          </cell>
          <cell r="E12699" t="str">
            <v>MA</v>
          </cell>
          <cell r="F12699" t="str">
            <v>P1</v>
          </cell>
          <cell r="G12699" t="str">
            <v>SMALL</v>
          </cell>
          <cell r="H12699" t="str">
            <v>JA</v>
          </cell>
          <cell r="I12699" t="str">
            <v>0034702 - DESIMONE JR, ANTHONE F</v>
          </cell>
        </row>
        <row r="12700">
          <cell r="A12700" t="str">
            <v>C66108IH</v>
          </cell>
          <cell r="B12700">
            <v>42185</v>
          </cell>
          <cell r="C12700" t="str">
            <v>C66108</v>
          </cell>
          <cell r="D12700" t="str">
            <v>Chester Brown Wholesale Florists Inc</v>
          </cell>
          <cell r="E12700" t="str">
            <v>MA</v>
          </cell>
          <cell r="F12700" t="str">
            <v>P1</v>
          </cell>
          <cell r="G12700" t="str">
            <v>SMALL</v>
          </cell>
          <cell r="H12700" t="str">
            <v>IH</v>
          </cell>
          <cell r="I12700" t="str">
            <v>0034640 - PARTNERS BENEFIT GROUP INC</v>
          </cell>
        </row>
        <row r="12701">
          <cell r="A12701" t="str">
            <v>C66109IH</v>
          </cell>
          <cell r="B12701">
            <v>42185</v>
          </cell>
          <cell r="C12701" t="str">
            <v>C66109</v>
          </cell>
          <cell r="D12701" t="str">
            <v>Stoneybrook Consultants</v>
          </cell>
          <cell r="E12701" t="str">
            <v>ME</v>
          </cell>
          <cell r="F12701" t="str">
            <v>P1</v>
          </cell>
          <cell r="G12701" t="str">
            <v>SMALL</v>
          </cell>
          <cell r="H12701" t="str">
            <v>IH</v>
          </cell>
          <cell r="I12701" t="str">
            <v>0034454 - DUCHETTE, CARL E</v>
          </cell>
        </row>
        <row r="12702">
          <cell r="A12702" t="str">
            <v>C66110IH</v>
          </cell>
          <cell r="B12702">
            <v>42185</v>
          </cell>
          <cell r="C12702" t="str">
            <v>C66110</v>
          </cell>
          <cell r="D12702" t="str">
            <v>Graphic Developments Inc</v>
          </cell>
          <cell r="E12702" t="str">
            <v>MA</v>
          </cell>
          <cell r="F12702" t="str">
            <v>P1</v>
          </cell>
          <cell r="G12702" t="str">
            <v>SMALL</v>
          </cell>
          <cell r="H12702" t="str">
            <v>IH</v>
          </cell>
          <cell r="I12702" t="str">
            <v>0034524 - BRABO BENEFITS INC</v>
          </cell>
        </row>
        <row r="12703">
          <cell r="A12703" t="str">
            <v>C66111IH</v>
          </cell>
          <cell r="B12703">
            <v>42185</v>
          </cell>
          <cell r="C12703" t="str">
            <v>C66111</v>
          </cell>
          <cell r="D12703" t="str">
            <v>Sathorn Corporation</v>
          </cell>
          <cell r="E12703" t="str">
            <v>MA</v>
          </cell>
          <cell r="F12703" t="str">
            <v>P1</v>
          </cell>
          <cell r="G12703" t="str">
            <v>SMALL</v>
          </cell>
          <cell r="H12703" t="str">
            <v>IH</v>
          </cell>
          <cell r="I12703" t="str">
            <v>0034742 - BUSINESS BENEFITS INS BROKERAGE INC</v>
          </cell>
        </row>
        <row r="12704">
          <cell r="A12704" t="str">
            <v>C66112JM</v>
          </cell>
          <cell r="B12704">
            <v>42185</v>
          </cell>
          <cell r="C12704" t="str">
            <v>C66112</v>
          </cell>
          <cell r="D12704" t="str">
            <v>Gordi's Fish &amp; Steak House Inc</v>
          </cell>
          <cell r="E12704" t="str">
            <v>NH</v>
          </cell>
          <cell r="F12704" t="str">
            <v>P1</v>
          </cell>
          <cell r="G12704" t="str">
            <v>SMALL</v>
          </cell>
          <cell r="H12704" t="str">
            <v>JM</v>
          </cell>
          <cell r="I12704" t="str">
            <v>0034415 - PATTY STEWART &amp; ASSOCIATES INS AGENCY INC</v>
          </cell>
        </row>
        <row r="12705">
          <cell r="A12705" t="str">
            <v>C66113JH</v>
          </cell>
          <cell r="B12705">
            <v>42185</v>
          </cell>
          <cell r="C12705" t="str">
            <v>C66113</v>
          </cell>
          <cell r="D12705" t="str">
            <v>K Bridge Electric Inc</v>
          </cell>
          <cell r="E12705" t="str">
            <v>NH</v>
          </cell>
          <cell r="F12705" t="str">
            <v>P1</v>
          </cell>
          <cell r="G12705" t="str">
            <v>SMALL</v>
          </cell>
          <cell r="H12705" t="str">
            <v>JH</v>
          </cell>
          <cell r="I12705" t="str">
            <v>0034447 - JEFFERSON, STEVEN</v>
          </cell>
        </row>
        <row r="12706">
          <cell r="A12706" t="str">
            <v>C66114IA</v>
          </cell>
          <cell r="B12706">
            <v>42185</v>
          </cell>
          <cell r="C12706" t="str">
            <v>C66114</v>
          </cell>
          <cell r="D12706" t="str">
            <v>Physician's Accounts Receivable Management LLC</v>
          </cell>
          <cell r="E12706" t="str">
            <v>MA</v>
          </cell>
          <cell r="F12706" t="str">
            <v>P1</v>
          </cell>
          <cell r="G12706" t="str">
            <v>SMALL</v>
          </cell>
          <cell r="H12706" t="str">
            <v>IA</v>
          </cell>
          <cell r="I12706" t="str">
            <v>0035249 - PAYCHEX AGENCY INC</v>
          </cell>
        </row>
        <row r="12707">
          <cell r="A12707" t="str">
            <v>C66114IH</v>
          </cell>
          <cell r="B12707">
            <v>42185</v>
          </cell>
          <cell r="C12707" t="str">
            <v>C66114</v>
          </cell>
          <cell r="D12707" t="str">
            <v>Physician's Accounts Receivable Management LLC</v>
          </cell>
          <cell r="E12707" t="str">
            <v>MA</v>
          </cell>
          <cell r="F12707" t="str">
            <v>P1</v>
          </cell>
          <cell r="G12707" t="str">
            <v>SMALL</v>
          </cell>
          <cell r="H12707" t="str">
            <v>IH</v>
          </cell>
          <cell r="I12707" t="str">
            <v>0035249 - PAYCHEX AGENCY INC</v>
          </cell>
        </row>
        <row r="12708">
          <cell r="A12708" t="str">
            <v>C66115JM</v>
          </cell>
          <cell r="B12708">
            <v>42185</v>
          </cell>
          <cell r="C12708" t="str">
            <v>C66115</v>
          </cell>
          <cell r="D12708" t="str">
            <v>Joan Eversole DMD</v>
          </cell>
          <cell r="E12708" t="str">
            <v>NH</v>
          </cell>
          <cell r="F12708" t="str">
            <v>P1</v>
          </cell>
          <cell r="G12708" t="str">
            <v>SMALL</v>
          </cell>
          <cell r="H12708" t="str">
            <v>JM</v>
          </cell>
          <cell r="I12708" t="str">
            <v>0034408 - PATTY STEWART &amp; ASSOCIATES INS AGENCY INC</v>
          </cell>
        </row>
        <row r="12709">
          <cell r="A12709" t="str">
            <v>C66116IV</v>
          </cell>
          <cell r="B12709">
            <v>42185</v>
          </cell>
          <cell r="C12709" t="str">
            <v>C66116</v>
          </cell>
          <cell r="D12709" t="str">
            <v>Macs Happy Acres</v>
          </cell>
          <cell r="E12709" t="str">
            <v>NH</v>
          </cell>
          <cell r="F12709" t="str">
            <v>P1</v>
          </cell>
          <cell r="G12709" t="str">
            <v>SMALL</v>
          </cell>
          <cell r="H12709" t="str">
            <v>IV</v>
          </cell>
          <cell r="I12709" t="str">
            <v>0034508 - NEW ENGLAND EMPLOYEE BENEFITS COUNCIL</v>
          </cell>
        </row>
        <row r="12710">
          <cell r="A12710" t="str">
            <v>C66117IH</v>
          </cell>
          <cell r="B12710">
            <v>42185</v>
          </cell>
          <cell r="C12710" t="str">
            <v>C66117</v>
          </cell>
          <cell r="D12710" t="str">
            <v>Peluso Construction</v>
          </cell>
          <cell r="E12710" t="str">
            <v>MA</v>
          </cell>
          <cell r="F12710" t="str">
            <v>P1</v>
          </cell>
          <cell r="G12710" t="str">
            <v>SMALL</v>
          </cell>
          <cell r="H12710" t="str">
            <v>IH</v>
          </cell>
          <cell r="I12710" t="str">
            <v>0034753 - BUSINESS BENEFITS INS BROKERAGE INC</v>
          </cell>
        </row>
        <row r="12711">
          <cell r="A12711" t="str">
            <v>C66119JM</v>
          </cell>
          <cell r="B12711">
            <v>42185</v>
          </cell>
          <cell r="C12711" t="str">
            <v>C66119</v>
          </cell>
          <cell r="D12711" t="str">
            <v>Anagnost Investments Inc</v>
          </cell>
          <cell r="E12711" t="str">
            <v>NH</v>
          </cell>
          <cell r="F12711" t="str">
            <v>P1</v>
          </cell>
          <cell r="G12711" t="str">
            <v>SMALL</v>
          </cell>
          <cell r="H12711" t="str">
            <v>JM</v>
          </cell>
          <cell r="I12711" t="str">
            <v>0034432 - TRIVANTUS INC</v>
          </cell>
        </row>
        <row r="12712">
          <cell r="A12712" t="str">
            <v>C66121IH</v>
          </cell>
          <cell r="B12712">
            <v>42185</v>
          </cell>
          <cell r="C12712" t="str">
            <v>C66121</v>
          </cell>
          <cell r="D12712" t="str">
            <v>Winter Hill Farm LLC</v>
          </cell>
          <cell r="E12712" t="str">
            <v>ME</v>
          </cell>
          <cell r="F12712" t="str">
            <v>P1</v>
          </cell>
          <cell r="G12712" t="str">
            <v>SMALL</v>
          </cell>
          <cell r="H12712" t="str">
            <v>IH</v>
          </cell>
          <cell r="I12712" t="str">
            <v>0034698 - LMR INSURANCE INC</v>
          </cell>
        </row>
        <row r="12713">
          <cell r="A12713" t="str">
            <v>C66122IH</v>
          </cell>
          <cell r="B12713">
            <v>42185</v>
          </cell>
          <cell r="C12713" t="str">
            <v>C66122</v>
          </cell>
          <cell r="D12713" t="str">
            <v>Frosty's Donuts LLC</v>
          </cell>
          <cell r="E12713" t="str">
            <v>ME</v>
          </cell>
          <cell r="F12713" t="str">
            <v>P1</v>
          </cell>
          <cell r="G12713" t="str">
            <v>SMALL</v>
          </cell>
          <cell r="H12713" t="str">
            <v>IH</v>
          </cell>
          <cell r="I12713" t="str">
            <v>0035339 - BUSINESS INSURANCE AGENCY</v>
          </cell>
        </row>
        <row r="12714">
          <cell r="A12714" t="str">
            <v>C66122JH</v>
          </cell>
          <cell r="B12714">
            <v>42185</v>
          </cell>
          <cell r="C12714" t="str">
            <v>C66122</v>
          </cell>
          <cell r="D12714" t="str">
            <v>Frosty's Donuts LLC</v>
          </cell>
          <cell r="E12714" t="str">
            <v>ME</v>
          </cell>
          <cell r="F12714" t="str">
            <v>P1</v>
          </cell>
          <cell r="G12714" t="str">
            <v>SMALL</v>
          </cell>
          <cell r="H12714" t="str">
            <v>JH</v>
          </cell>
          <cell r="I12714" t="str">
            <v>0035339 - BUSINESS INSURANCE AGENCY</v>
          </cell>
        </row>
        <row r="12715">
          <cell r="A12715" t="str">
            <v>C66123JH</v>
          </cell>
          <cell r="B12715">
            <v>42185</v>
          </cell>
          <cell r="C12715" t="str">
            <v>C66123</v>
          </cell>
          <cell r="D12715" t="str">
            <v>Susan L Curtis Foundation</v>
          </cell>
          <cell r="E12715" t="str">
            <v>ME</v>
          </cell>
          <cell r="F12715" t="str">
            <v>P1</v>
          </cell>
          <cell r="G12715" t="str">
            <v>SMALL</v>
          </cell>
          <cell r="H12715" t="str">
            <v>JH</v>
          </cell>
          <cell r="I12715" t="str">
            <v>0034455 - CLARK INSURANCE</v>
          </cell>
        </row>
        <row r="12716">
          <cell r="A12716" t="str">
            <v>C66124JN</v>
          </cell>
          <cell r="B12716">
            <v>42185</v>
          </cell>
          <cell r="C12716" t="str">
            <v>C66124</v>
          </cell>
          <cell r="D12716" t="str">
            <v>Valley Stream Estates Inc</v>
          </cell>
          <cell r="E12716" t="str">
            <v>NH</v>
          </cell>
          <cell r="F12716" t="str">
            <v>P1</v>
          </cell>
          <cell r="G12716" t="str">
            <v>SMALL</v>
          </cell>
          <cell r="H12716" t="str">
            <v>JN</v>
          </cell>
          <cell r="I12716" t="str">
            <v>0034604 - AGGREGATE FINANCIAL ADVISORS</v>
          </cell>
        </row>
        <row r="12717">
          <cell r="A12717" t="str">
            <v>C66125JR</v>
          </cell>
          <cell r="B12717">
            <v>42185</v>
          </cell>
          <cell r="C12717" t="str">
            <v>C66125</v>
          </cell>
          <cell r="D12717" t="str">
            <v>Wendell Veterinary Clinic</v>
          </cell>
          <cell r="E12717" t="str">
            <v>NH</v>
          </cell>
          <cell r="F12717" t="str">
            <v>P1</v>
          </cell>
          <cell r="G12717" t="str">
            <v>SMALL</v>
          </cell>
          <cell r="H12717" t="str">
            <v>JR</v>
          </cell>
          <cell r="I12717" t="str">
            <v>0034603 - CENTURION CORPORATION</v>
          </cell>
        </row>
        <row r="12718">
          <cell r="A12718" t="str">
            <v>C66126JM</v>
          </cell>
          <cell r="B12718">
            <v>42185</v>
          </cell>
          <cell r="C12718" t="str">
            <v>C66126</v>
          </cell>
          <cell r="D12718" t="str">
            <v>The Community Kitchen Inc</v>
          </cell>
          <cell r="E12718" t="str">
            <v>NH</v>
          </cell>
          <cell r="F12718" t="str">
            <v>P1</v>
          </cell>
          <cell r="G12718" t="str">
            <v>SMALL</v>
          </cell>
          <cell r="H12718" t="str">
            <v>JM</v>
          </cell>
          <cell r="I12718" t="str">
            <v>0034621 - CLARK-MORTENSON AGENCY INC</v>
          </cell>
        </row>
        <row r="12719">
          <cell r="A12719" t="str">
            <v>C66127IH</v>
          </cell>
          <cell r="B12719">
            <v>42185</v>
          </cell>
          <cell r="C12719" t="str">
            <v>C66127</v>
          </cell>
          <cell r="D12719" t="str">
            <v>William F Sullivan &amp; Co Inc</v>
          </cell>
          <cell r="E12719" t="str">
            <v>MA</v>
          </cell>
          <cell r="F12719" t="str">
            <v>P1</v>
          </cell>
          <cell r="G12719" t="str">
            <v>SMALL</v>
          </cell>
          <cell r="H12719" t="str">
            <v>IH</v>
          </cell>
          <cell r="I12719" t="str">
            <v>0034531 - BUSINESS BENEFITS INS BROKERAGE INC</v>
          </cell>
        </row>
        <row r="12720">
          <cell r="A12720" t="str">
            <v>C66127JA</v>
          </cell>
          <cell r="B12720">
            <v>42185</v>
          </cell>
          <cell r="C12720" t="str">
            <v>C66127</v>
          </cell>
          <cell r="D12720" t="str">
            <v>William F Sullivan &amp; Co Inc</v>
          </cell>
          <cell r="E12720" t="str">
            <v>MA</v>
          </cell>
          <cell r="F12720" t="str">
            <v>P1</v>
          </cell>
          <cell r="G12720" t="str">
            <v>SMALL</v>
          </cell>
          <cell r="H12720" t="str">
            <v>JA</v>
          </cell>
          <cell r="I12720" t="str">
            <v>0034531 - BUSINESS BENEFITS INS BROKERAGE INC</v>
          </cell>
        </row>
        <row r="12721">
          <cell r="A12721" t="str">
            <v>C66128IV</v>
          </cell>
          <cell r="B12721">
            <v>42185</v>
          </cell>
          <cell r="C12721" t="str">
            <v>C66128</v>
          </cell>
          <cell r="D12721" t="str">
            <v>EL Shea Inc</v>
          </cell>
          <cell r="E12721" t="str">
            <v>ME</v>
          </cell>
          <cell r="F12721" t="str">
            <v>P1</v>
          </cell>
          <cell r="G12721" t="str">
            <v>SMALL</v>
          </cell>
          <cell r="H12721" t="str">
            <v>IV</v>
          </cell>
          <cell r="I12721" t="str">
            <v>0034476 - CROSS INSURANCE</v>
          </cell>
        </row>
        <row r="12722">
          <cell r="A12722" t="str">
            <v>C66129IV</v>
          </cell>
          <cell r="B12722">
            <v>42185</v>
          </cell>
          <cell r="C12722" t="str">
            <v>C66129</v>
          </cell>
          <cell r="D12722" t="str">
            <v>Lincoln ME Federal Credit Union</v>
          </cell>
          <cell r="E12722" t="str">
            <v>ME</v>
          </cell>
          <cell r="F12722" t="str">
            <v>P1</v>
          </cell>
          <cell r="G12722" t="str">
            <v>SMALL</v>
          </cell>
          <cell r="H12722" t="str">
            <v>IV</v>
          </cell>
          <cell r="I12722" t="str">
            <v>0034634 - INSURANCE TRUST</v>
          </cell>
        </row>
        <row r="12723">
          <cell r="A12723" t="str">
            <v>C66130JM</v>
          </cell>
          <cell r="B12723">
            <v>42185</v>
          </cell>
          <cell r="C12723" t="str">
            <v>C66130</v>
          </cell>
          <cell r="D12723" t="str">
            <v>JJFC Inc</v>
          </cell>
          <cell r="E12723" t="str">
            <v>NH</v>
          </cell>
          <cell r="F12723" t="str">
            <v>P1</v>
          </cell>
          <cell r="G12723" t="str">
            <v>SMALL</v>
          </cell>
          <cell r="H12723" t="str">
            <v>JM</v>
          </cell>
          <cell r="I12723" t="str">
            <v>0034547 - R W ASSOCIATES INC</v>
          </cell>
        </row>
        <row r="12724">
          <cell r="A12724" t="str">
            <v>C66130JR</v>
          </cell>
          <cell r="B12724">
            <v>42185</v>
          </cell>
          <cell r="C12724" t="str">
            <v>C66130</v>
          </cell>
          <cell r="D12724" t="str">
            <v>JJFC Inc</v>
          </cell>
          <cell r="E12724" t="str">
            <v>NH</v>
          </cell>
          <cell r="F12724" t="str">
            <v>P1</v>
          </cell>
          <cell r="G12724" t="str">
            <v>SMALL</v>
          </cell>
          <cell r="H12724" t="str">
            <v>JR</v>
          </cell>
          <cell r="I12724" t="str">
            <v>0034547 - R W ASSOCIATES INC</v>
          </cell>
        </row>
        <row r="12725">
          <cell r="A12725" t="str">
            <v>C66131IV</v>
          </cell>
          <cell r="B12725">
            <v>42185</v>
          </cell>
          <cell r="C12725" t="str">
            <v>C66131</v>
          </cell>
          <cell r="D12725" t="str">
            <v>Better Benefits for ME LLC</v>
          </cell>
          <cell r="E12725" t="str">
            <v>ME</v>
          </cell>
          <cell r="F12725" t="str">
            <v>P1</v>
          </cell>
          <cell r="G12725" t="str">
            <v>SMALL</v>
          </cell>
          <cell r="H12725" t="str">
            <v>IV</v>
          </cell>
          <cell r="I12725" t="str">
            <v>0034478 - UIG FINANCIAL LLC</v>
          </cell>
        </row>
        <row r="12726">
          <cell r="A12726" t="str">
            <v>C66133JM</v>
          </cell>
          <cell r="B12726">
            <v>42185</v>
          </cell>
          <cell r="C12726" t="str">
            <v>C66133</v>
          </cell>
          <cell r="D12726" t="str">
            <v>Kenison Law Office PLLC</v>
          </cell>
          <cell r="E12726" t="str">
            <v>NH</v>
          </cell>
          <cell r="F12726" t="str">
            <v>P1</v>
          </cell>
          <cell r="G12726" t="str">
            <v>SMALL</v>
          </cell>
          <cell r="H12726" t="str">
            <v>JM</v>
          </cell>
          <cell r="I12726" t="str">
            <v>0034708 - CORE BENEFITS GROUP INC</v>
          </cell>
        </row>
        <row r="12727">
          <cell r="A12727" t="str">
            <v>C66134IH</v>
          </cell>
          <cell r="B12727">
            <v>42185</v>
          </cell>
          <cell r="C12727" t="str">
            <v>C66134</v>
          </cell>
          <cell r="D12727" t="str">
            <v>Ayantek LLC</v>
          </cell>
          <cell r="E12727" t="str">
            <v>MA</v>
          </cell>
          <cell r="F12727" t="str">
            <v>P1</v>
          </cell>
          <cell r="G12727" t="str">
            <v>SMALL</v>
          </cell>
          <cell r="H12727" t="str">
            <v>IH</v>
          </cell>
          <cell r="I12727" t="str">
            <v>0034548 - PANICO, MICHAEL</v>
          </cell>
        </row>
        <row r="12728">
          <cell r="A12728" t="str">
            <v>C66135IH</v>
          </cell>
          <cell r="B12728">
            <v>42185</v>
          </cell>
          <cell r="C12728" t="str">
            <v>C66135</v>
          </cell>
          <cell r="D12728" t="str">
            <v>Marta Agrodnia</v>
          </cell>
          <cell r="E12728" t="str">
            <v>ME</v>
          </cell>
          <cell r="F12728" t="str">
            <v>P1</v>
          </cell>
          <cell r="G12728" t="str">
            <v>SMALL</v>
          </cell>
          <cell r="H12728" t="str">
            <v>IH</v>
          </cell>
          <cell r="I12728" t="str">
            <v>0034670 - GAGNE, ROGER N</v>
          </cell>
        </row>
        <row r="12729">
          <cell r="A12729" t="str">
            <v>C66137JM</v>
          </cell>
          <cell r="B12729">
            <v>42185</v>
          </cell>
          <cell r="C12729" t="str">
            <v>C66137</v>
          </cell>
          <cell r="D12729" t="str">
            <v>Atlantic Plastic Surgery Associates</v>
          </cell>
          <cell r="E12729" t="str">
            <v>NH</v>
          </cell>
          <cell r="F12729" t="str">
            <v>P1</v>
          </cell>
          <cell r="G12729" t="str">
            <v>SMALL</v>
          </cell>
          <cell r="H12729" t="str">
            <v>JM</v>
          </cell>
          <cell r="I12729" t="str">
            <v>0034619 - CGI EMPLOYEE BENEFITS GROUP</v>
          </cell>
        </row>
        <row r="12730">
          <cell r="A12730" t="str">
            <v>C66138PO</v>
          </cell>
          <cell r="B12730">
            <v>42185</v>
          </cell>
          <cell r="C12730" t="str">
            <v>C66138</v>
          </cell>
          <cell r="D12730" t="str">
            <v>Nicols Brothers Logging Inc</v>
          </cell>
          <cell r="E12730" t="str">
            <v>ME</v>
          </cell>
          <cell r="F12730" t="str">
            <v>P1</v>
          </cell>
          <cell r="G12730" t="str">
            <v>SMALL</v>
          </cell>
          <cell r="H12730" t="str">
            <v>PO</v>
          </cell>
          <cell r="I12730" t="str">
            <v>0034636 - LENNOX INSURANCE AND FINANCIAL LLC</v>
          </cell>
        </row>
        <row r="12731">
          <cell r="A12731" t="str">
            <v>C66139JM</v>
          </cell>
          <cell r="B12731">
            <v>42185</v>
          </cell>
          <cell r="C12731" t="str">
            <v>C66139</v>
          </cell>
          <cell r="D12731" t="str">
            <v>239 Mast Road LLC</v>
          </cell>
          <cell r="E12731" t="str">
            <v>NH</v>
          </cell>
          <cell r="F12731" t="str">
            <v>P1</v>
          </cell>
          <cell r="G12731" t="str">
            <v>SMALL</v>
          </cell>
          <cell r="H12731" t="str">
            <v>JM</v>
          </cell>
          <cell r="I12731" t="str">
            <v>0034451 - GRANITE GROUP BENEFITS LLC</v>
          </cell>
        </row>
        <row r="12732">
          <cell r="A12732" t="str">
            <v>C66140JM</v>
          </cell>
          <cell r="B12732">
            <v>42185</v>
          </cell>
          <cell r="C12732" t="str">
            <v>C66140</v>
          </cell>
          <cell r="D12732" t="str">
            <v>Gem Enterprises Inc</v>
          </cell>
          <cell r="E12732" t="str">
            <v>NH</v>
          </cell>
          <cell r="F12732" t="str">
            <v>P1</v>
          </cell>
          <cell r="G12732" t="str">
            <v>SMALL</v>
          </cell>
          <cell r="H12732" t="str">
            <v>JM</v>
          </cell>
          <cell r="I12732" t="str">
            <v>0034465 - GRANITE GROUP BENEFITS LLC</v>
          </cell>
        </row>
        <row r="12733">
          <cell r="A12733" t="str">
            <v>C66141JR</v>
          </cell>
          <cell r="B12733">
            <v>42185</v>
          </cell>
          <cell r="C12733" t="str">
            <v>C66141</v>
          </cell>
          <cell r="D12733" t="str">
            <v>Children In Motion Inc</v>
          </cell>
          <cell r="E12733" t="str">
            <v>NH</v>
          </cell>
          <cell r="F12733" t="str">
            <v>P1</v>
          </cell>
          <cell r="G12733" t="str">
            <v>SMALL</v>
          </cell>
          <cell r="H12733" t="str">
            <v>JR</v>
          </cell>
          <cell r="I12733" t="str">
            <v>0034437 - R W ASSOCIATES INC</v>
          </cell>
        </row>
        <row r="12734">
          <cell r="A12734" t="str">
            <v>C66142IH</v>
          </cell>
          <cell r="B12734">
            <v>42185</v>
          </cell>
          <cell r="C12734" t="str">
            <v>C66142</v>
          </cell>
          <cell r="D12734" t="str">
            <v>Huston and Company</v>
          </cell>
          <cell r="E12734" t="str">
            <v>ME</v>
          </cell>
          <cell r="F12734" t="str">
            <v>P1</v>
          </cell>
          <cell r="G12734" t="str">
            <v>SMALL</v>
          </cell>
          <cell r="H12734" t="str">
            <v>IH</v>
          </cell>
          <cell r="I12734" t="str">
            <v>0034691 - MORRIS INSURANCE SERVICES INC</v>
          </cell>
        </row>
        <row r="12735">
          <cell r="A12735" t="str">
            <v>C66143IH</v>
          </cell>
          <cell r="B12735">
            <v>42185</v>
          </cell>
          <cell r="C12735" t="str">
            <v>C66143</v>
          </cell>
          <cell r="D12735" t="str">
            <v>NHIT - Town of Charlestown</v>
          </cell>
          <cell r="E12735" t="str">
            <v>NH</v>
          </cell>
          <cell r="F12735" t="str">
            <v>ASO</v>
          </cell>
          <cell r="G12735" t="str">
            <v>NHIT</v>
          </cell>
          <cell r="H12735" t="str">
            <v>IH</v>
          </cell>
        </row>
        <row r="12736">
          <cell r="A12736" t="str">
            <v>C66143IP</v>
          </cell>
          <cell r="B12736">
            <v>42185</v>
          </cell>
          <cell r="C12736" t="str">
            <v>C66143</v>
          </cell>
          <cell r="D12736" t="str">
            <v>NHIT - Town of Charlestown</v>
          </cell>
          <cell r="E12736" t="str">
            <v>NH</v>
          </cell>
          <cell r="F12736" t="str">
            <v>ASO</v>
          </cell>
          <cell r="G12736" t="str">
            <v>NHIT</v>
          </cell>
          <cell r="H12736" t="str">
            <v>IP</v>
          </cell>
        </row>
        <row r="12737">
          <cell r="A12737" t="str">
            <v>C66143MI</v>
          </cell>
          <cell r="B12737">
            <v>42185</v>
          </cell>
          <cell r="C12737" t="str">
            <v>C66143</v>
          </cell>
          <cell r="D12737" t="str">
            <v>NHIT - Town of Charlestown</v>
          </cell>
          <cell r="E12737" t="str">
            <v>NH</v>
          </cell>
          <cell r="F12737" t="str">
            <v>ASO</v>
          </cell>
          <cell r="G12737" t="str">
            <v>MCARE</v>
          </cell>
          <cell r="H12737" t="str">
            <v>MI</v>
          </cell>
        </row>
        <row r="12738">
          <cell r="A12738" t="str">
            <v>C66144JH</v>
          </cell>
          <cell r="B12738">
            <v>42185</v>
          </cell>
          <cell r="C12738" t="str">
            <v>C66144</v>
          </cell>
          <cell r="D12738" t="str">
            <v>POD LLC</v>
          </cell>
          <cell r="E12738" t="str">
            <v>MA</v>
          </cell>
          <cell r="F12738" t="str">
            <v>P1</v>
          </cell>
          <cell r="G12738" t="str">
            <v>SMALL</v>
          </cell>
          <cell r="H12738" t="str">
            <v>JH</v>
          </cell>
          <cell r="I12738" t="str">
            <v>0035818 - YOURPEOPLE INC</v>
          </cell>
        </row>
        <row r="12739">
          <cell r="A12739" t="str">
            <v>C66146JH</v>
          </cell>
          <cell r="B12739">
            <v>42185</v>
          </cell>
          <cell r="C12739" t="str">
            <v>C66146</v>
          </cell>
          <cell r="D12739" t="str">
            <v>Forest Society of Maine</v>
          </cell>
          <cell r="E12739" t="str">
            <v>ME</v>
          </cell>
          <cell r="F12739" t="str">
            <v>P1</v>
          </cell>
          <cell r="G12739" t="str">
            <v>SMALL</v>
          </cell>
          <cell r="H12739" t="str">
            <v>JH</v>
          </cell>
          <cell r="I12739" t="str">
            <v>0034421 - UIG FINANCIAL LLC</v>
          </cell>
        </row>
        <row r="12740">
          <cell r="A12740" t="str">
            <v>C66147JA</v>
          </cell>
          <cell r="B12740">
            <v>42185</v>
          </cell>
          <cell r="C12740" t="str">
            <v>C66147</v>
          </cell>
          <cell r="D12740" t="str">
            <v>Climate Heating and Cooling Inc</v>
          </cell>
          <cell r="E12740" t="str">
            <v>MA</v>
          </cell>
          <cell r="F12740" t="str">
            <v>P1</v>
          </cell>
          <cell r="G12740" t="str">
            <v>SMALL</v>
          </cell>
          <cell r="H12740" t="str">
            <v>JA</v>
          </cell>
          <cell r="I12740" t="str">
            <v>0034560 - COLT INSURANCE AGENCY</v>
          </cell>
        </row>
        <row r="12741">
          <cell r="A12741" t="str">
            <v>C66147JH</v>
          </cell>
          <cell r="B12741">
            <v>42185</v>
          </cell>
          <cell r="C12741" t="str">
            <v>C66147</v>
          </cell>
          <cell r="D12741" t="str">
            <v>Climate Heating and Cooling Inc</v>
          </cell>
          <cell r="E12741" t="str">
            <v>MA</v>
          </cell>
          <cell r="F12741" t="str">
            <v>P1</v>
          </cell>
          <cell r="G12741" t="str">
            <v>SMALL</v>
          </cell>
          <cell r="H12741" t="str">
            <v>JH</v>
          </cell>
          <cell r="I12741" t="str">
            <v>0034560 - COLT INSURANCE AGENCY</v>
          </cell>
        </row>
        <row r="12742">
          <cell r="A12742" t="str">
            <v>C66148IH</v>
          </cell>
          <cell r="B12742">
            <v>42185</v>
          </cell>
          <cell r="C12742" t="str">
            <v>C66148</v>
          </cell>
          <cell r="D12742" t="str">
            <v>Eddies Wheels Inc</v>
          </cell>
          <cell r="E12742" t="str">
            <v>MA</v>
          </cell>
          <cell r="F12742" t="str">
            <v>P1</v>
          </cell>
          <cell r="G12742" t="str">
            <v>SMALL</v>
          </cell>
          <cell r="H12742" t="str">
            <v>IH</v>
          </cell>
          <cell r="I12742" t="str">
            <v>0034553 - WAUGH, MATT</v>
          </cell>
        </row>
        <row r="12743">
          <cell r="A12743" t="str">
            <v>C66149PO</v>
          </cell>
          <cell r="B12743">
            <v>42185</v>
          </cell>
          <cell r="C12743" t="str">
            <v>C66149</v>
          </cell>
          <cell r="D12743" t="str">
            <v>Seacoast Scaffold &amp; Equipment</v>
          </cell>
          <cell r="E12743" t="str">
            <v>ME</v>
          </cell>
          <cell r="F12743" t="str">
            <v>P1</v>
          </cell>
          <cell r="G12743" t="str">
            <v>SMALL</v>
          </cell>
          <cell r="H12743" t="str">
            <v>PO</v>
          </cell>
          <cell r="I12743" t="str">
            <v>0034515 - BUSINESS INSURANCE AGENCY</v>
          </cell>
        </row>
        <row r="12744">
          <cell r="A12744" t="str">
            <v>C66150JM</v>
          </cell>
          <cell r="B12744">
            <v>42185</v>
          </cell>
          <cell r="C12744" t="str">
            <v>C66150</v>
          </cell>
          <cell r="D12744" t="str">
            <v>Amigos Mexican Cantina</v>
          </cell>
          <cell r="E12744" t="str">
            <v>NH</v>
          </cell>
          <cell r="F12744" t="str">
            <v>P1</v>
          </cell>
          <cell r="G12744" t="str">
            <v>SMALL</v>
          </cell>
          <cell r="H12744" t="str">
            <v>JM</v>
          </cell>
          <cell r="I12744" t="str">
            <v>0035042 - CORE BENEFITS GROUP INC</v>
          </cell>
        </row>
        <row r="12745">
          <cell r="A12745" t="str">
            <v>C66151IV</v>
          </cell>
          <cell r="B12745">
            <v>42185</v>
          </cell>
          <cell r="C12745" t="str">
            <v>C66151</v>
          </cell>
          <cell r="D12745" t="str">
            <v>Energy Dynamics LLC</v>
          </cell>
          <cell r="E12745" t="str">
            <v>ME</v>
          </cell>
          <cell r="F12745" t="str">
            <v>P1</v>
          </cell>
          <cell r="G12745" t="str">
            <v>SMALL</v>
          </cell>
          <cell r="H12745" t="str">
            <v>IV</v>
          </cell>
          <cell r="I12745" t="str">
            <v>0034513 - CLARK INSURANCE</v>
          </cell>
        </row>
        <row r="12746">
          <cell r="A12746" t="str">
            <v>C66153IH</v>
          </cell>
          <cell r="B12746">
            <v>42185</v>
          </cell>
          <cell r="C12746" t="str">
            <v>C66153</v>
          </cell>
          <cell r="D12746" t="str">
            <v>Raycol Inc</v>
          </cell>
          <cell r="E12746" t="str">
            <v>MA</v>
          </cell>
          <cell r="F12746" t="str">
            <v>P1</v>
          </cell>
          <cell r="G12746" t="str">
            <v>SMALL</v>
          </cell>
          <cell r="H12746" t="str">
            <v>IH</v>
          </cell>
          <cell r="I12746" t="str">
            <v>0035200 - PETTENGILL, DAVID M</v>
          </cell>
        </row>
        <row r="12747">
          <cell r="A12747" t="str">
            <v>C66154IH</v>
          </cell>
          <cell r="B12747">
            <v>42185</v>
          </cell>
          <cell r="C12747" t="str">
            <v>C66154</v>
          </cell>
          <cell r="D12747" t="str">
            <v>Doering Equipment Co</v>
          </cell>
          <cell r="E12747" t="str">
            <v>MA</v>
          </cell>
          <cell r="F12747" t="str">
            <v>P1</v>
          </cell>
          <cell r="G12747" t="str">
            <v>SMALL</v>
          </cell>
          <cell r="H12747" t="str">
            <v>IH</v>
          </cell>
          <cell r="I12747" t="str">
            <v>0034733 - HEALTH NETWORK</v>
          </cell>
        </row>
        <row r="12748">
          <cell r="A12748" t="str">
            <v>C66155JM</v>
          </cell>
          <cell r="B12748">
            <v>42185</v>
          </cell>
          <cell r="C12748" t="str">
            <v>C66155</v>
          </cell>
          <cell r="D12748" t="str">
            <v>Maynard &amp; Lesieur Inc</v>
          </cell>
          <cell r="E12748" t="str">
            <v>NH</v>
          </cell>
          <cell r="F12748" t="str">
            <v>P1</v>
          </cell>
          <cell r="G12748" t="str">
            <v>SMALL</v>
          </cell>
          <cell r="H12748" t="str">
            <v>JM</v>
          </cell>
          <cell r="I12748" t="str">
            <v>0034535 - NEW ENGLAND EMPLOYEE BENEFITS COUNCIL</v>
          </cell>
        </row>
        <row r="12749">
          <cell r="A12749" t="str">
            <v>C66155JR</v>
          </cell>
          <cell r="B12749">
            <v>42185</v>
          </cell>
          <cell r="C12749" t="str">
            <v>C66155</v>
          </cell>
          <cell r="D12749" t="str">
            <v>Maynard &amp; Lesieur Inc</v>
          </cell>
          <cell r="E12749" t="str">
            <v>NH</v>
          </cell>
          <cell r="F12749" t="str">
            <v>P1</v>
          </cell>
          <cell r="G12749" t="str">
            <v>SMALL</v>
          </cell>
          <cell r="H12749" t="str">
            <v>JR</v>
          </cell>
          <cell r="I12749" t="str">
            <v>0034535 - NEW ENGLAND EMPLOYEE BENEFITS COUNCIL</v>
          </cell>
        </row>
        <row r="12750">
          <cell r="A12750" t="str">
            <v>C66156IH</v>
          </cell>
          <cell r="B12750">
            <v>42185</v>
          </cell>
          <cell r="C12750" t="str">
            <v>C66156</v>
          </cell>
          <cell r="D12750" t="str">
            <v>Clifford &amp; Clifford LLC</v>
          </cell>
          <cell r="E12750" t="str">
            <v>ME</v>
          </cell>
          <cell r="F12750" t="str">
            <v>P1</v>
          </cell>
          <cell r="G12750" t="str">
            <v>SMALL</v>
          </cell>
          <cell r="H12750" t="str">
            <v>IH</v>
          </cell>
          <cell r="I12750" t="str">
            <v>0034700 - MORRIS INSURANCE SERVICES INC</v>
          </cell>
        </row>
        <row r="12751">
          <cell r="A12751" t="str">
            <v>C66159JM</v>
          </cell>
          <cell r="B12751">
            <v>42185</v>
          </cell>
          <cell r="C12751" t="str">
            <v>C66159</v>
          </cell>
          <cell r="D12751" t="str">
            <v>Cunningham Associates Insurance LLC</v>
          </cell>
          <cell r="E12751" t="str">
            <v>NH</v>
          </cell>
          <cell r="F12751" t="str">
            <v>P1</v>
          </cell>
          <cell r="G12751" t="str">
            <v>SMALL</v>
          </cell>
          <cell r="H12751" t="str">
            <v>JM</v>
          </cell>
          <cell r="I12751" t="str">
            <v>0034649 - DORAN INDEPENDENT INSURANCE LLC</v>
          </cell>
        </row>
        <row r="12752">
          <cell r="A12752" t="str">
            <v>C66160PO</v>
          </cell>
          <cell r="B12752">
            <v>42185</v>
          </cell>
          <cell r="C12752" t="str">
            <v>C66160</v>
          </cell>
          <cell r="D12752" t="str">
            <v>Pizza by Alex</v>
          </cell>
          <cell r="E12752" t="str">
            <v>ME</v>
          </cell>
          <cell r="F12752" t="str">
            <v>P1</v>
          </cell>
          <cell r="G12752" t="str">
            <v>SMALL</v>
          </cell>
          <cell r="H12752" t="str">
            <v>PO</v>
          </cell>
          <cell r="I12752" t="str">
            <v>0034442 - PAQUIN &amp; CARROLL LLC</v>
          </cell>
        </row>
        <row r="12753">
          <cell r="A12753" t="str">
            <v>C66161JM</v>
          </cell>
          <cell r="B12753">
            <v>42185</v>
          </cell>
          <cell r="C12753" t="str">
            <v>C66161</v>
          </cell>
          <cell r="D12753" t="str">
            <v>AVI Inc</v>
          </cell>
          <cell r="E12753" t="str">
            <v>NH</v>
          </cell>
          <cell r="F12753" t="str">
            <v>P1</v>
          </cell>
          <cell r="G12753" t="str">
            <v>SMALL</v>
          </cell>
          <cell r="H12753" t="str">
            <v>JM</v>
          </cell>
          <cell r="I12753" t="str">
            <v>0034672 - CORE BENEFITS GROUP INC</v>
          </cell>
        </row>
        <row r="12754">
          <cell r="A12754" t="str">
            <v>C66162JM</v>
          </cell>
          <cell r="B12754">
            <v>42185</v>
          </cell>
          <cell r="C12754" t="str">
            <v>C66162</v>
          </cell>
          <cell r="D12754" t="str">
            <v>Geskus Photography</v>
          </cell>
          <cell r="E12754" t="str">
            <v>NH</v>
          </cell>
          <cell r="F12754" t="str">
            <v>P1</v>
          </cell>
          <cell r="G12754" t="str">
            <v>SMALL</v>
          </cell>
          <cell r="H12754" t="str">
            <v>JM</v>
          </cell>
          <cell r="I12754" t="str">
            <v>0035008 - SBIA STRATEGIC BENEFIT &amp;</v>
          </cell>
        </row>
        <row r="12755">
          <cell r="A12755" t="str">
            <v>C66163JH</v>
          </cell>
          <cell r="B12755">
            <v>42185</v>
          </cell>
          <cell r="C12755" t="str">
            <v>C66163</v>
          </cell>
          <cell r="D12755" t="str">
            <v>Patriot Mechanical LLC</v>
          </cell>
          <cell r="E12755" t="str">
            <v>ME</v>
          </cell>
          <cell r="F12755" t="str">
            <v>P1</v>
          </cell>
          <cell r="G12755" t="str">
            <v>SMALL</v>
          </cell>
          <cell r="H12755" t="str">
            <v>JH</v>
          </cell>
          <cell r="I12755" t="str">
            <v>0034703 - GAGNE, ROGER N</v>
          </cell>
        </row>
        <row r="12756">
          <cell r="A12756" t="str">
            <v>C66165IV</v>
          </cell>
          <cell r="B12756">
            <v>42185</v>
          </cell>
          <cell r="C12756" t="str">
            <v>C66165</v>
          </cell>
          <cell r="D12756" t="str">
            <v>Timberwolf Tools Inc</v>
          </cell>
          <cell r="E12756" t="str">
            <v>ME</v>
          </cell>
          <cell r="F12756" t="str">
            <v>P1</v>
          </cell>
          <cell r="G12756" t="str">
            <v>SMALL</v>
          </cell>
          <cell r="H12756" t="str">
            <v>IV</v>
          </cell>
          <cell r="I12756" t="str">
            <v>0034503 - BUSINESS INSURANCE AGENCY</v>
          </cell>
        </row>
        <row r="12757">
          <cell r="A12757" t="str">
            <v>C66167IV</v>
          </cell>
          <cell r="B12757">
            <v>42185</v>
          </cell>
          <cell r="C12757" t="str">
            <v>C66167</v>
          </cell>
          <cell r="D12757" t="str">
            <v>National Organization for Rare Disorders</v>
          </cell>
          <cell r="E12757" t="str">
            <v>CT</v>
          </cell>
          <cell r="F12757" t="str">
            <v>P1</v>
          </cell>
          <cell r="G12757" t="str">
            <v>SMALL</v>
          </cell>
          <cell r="H12757" t="str">
            <v>IV</v>
          </cell>
          <cell r="I12757" t="str">
            <v>0035138 - LAMBERT &amp; CARNEY BENEFITS GROUP</v>
          </cell>
        </row>
        <row r="12758">
          <cell r="A12758" t="str">
            <v>C66167PO</v>
          </cell>
          <cell r="B12758">
            <v>42185</v>
          </cell>
          <cell r="C12758" t="str">
            <v>C66167</v>
          </cell>
          <cell r="D12758" t="str">
            <v>National Organization for Rare Disorders</v>
          </cell>
          <cell r="E12758" t="str">
            <v>CT</v>
          </cell>
          <cell r="F12758" t="str">
            <v>P1</v>
          </cell>
          <cell r="G12758" t="str">
            <v>SMALL</v>
          </cell>
          <cell r="H12758" t="str">
            <v>PO</v>
          </cell>
          <cell r="I12758" t="str">
            <v>0035138 - LAMBERT &amp; CARNEY BENEFITS GROUP</v>
          </cell>
        </row>
        <row r="12759">
          <cell r="A12759" t="str">
            <v>C66168IH</v>
          </cell>
          <cell r="B12759">
            <v>42185</v>
          </cell>
          <cell r="C12759" t="str">
            <v>C66168</v>
          </cell>
          <cell r="D12759" t="str">
            <v>Schneeberger Inc</v>
          </cell>
          <cell r="E12759" t="str">
            <v>MA</v>
          </cell>
          <cell r="F12759" t="str">
            <v>P1</v>
          </cell>
          <cell r="G12759" t="str">
            <v>SMALL</v>
          </cell>
          <cell r="H12759" t="str">
            <v>IH</v>
          </cell>
          <cell r="I12759" t="str">
            <v>0034527 - SMITH CHRISTOPHER</v>
          </cell>
        </row>
        <row r="12760">
          <cell r="A12760" t="str">
            <v>C66168IV</v>
          </cell>
          <cell r="B12760">
            <v>42185</v>
          </cell>
          <cell r="C12760" t="str">
            <v>C66168</v>
          </cell>
          <cell r="D12760" t="str">
            <v>Schneeberger Inc</v>
          </cell>
          <cell r="E12760" t="str">
            <v>MA</v>
          </cell>
          <cell r="F12760" t="str">
            <v>P1</v>
          </cell>
          <cell r="G12760" t="str">
            <v>SMALL</v>
          </cell>
          <cell r="H12760" t="str">
            <v>IV</v>
          </cell>
          <cell r="I12760" t="str">
            <v>0034527 - SMITH CHRISTOPHER</v>
          </cell>
        </row>
        <row r="12761">
          <cell r="A12761" t="str">
            <v>C66169IH</v>
          </cell>
          <cell r="B12761">
            <v>42185</v>
          </cell>
          <cell r="C12761" t="str">
            <v>C66169</v>
          </cell>
          <cell r="D12761" t="str">
            <v>NHIT - Town of Moultonborough</v>
          </cell>
          <cell r="E12761" t="str">
            <v>NH</v>
          </cell>
          <cell r="F12761" t="str">
            <v>ASO</v>
          </cell>
          <cell r="G12761" t="str">
            <v>NHIT</v>
          </cell>
          <cell r="H12761" t="str">
            <v>IH</v>
          </cell>
        </row>
        <row r="12762">
          <cell r="A12762" t="str">
            <v>C66169MI</v>
          </cell>
          <cell r="B12762">
            <v>42185</v>
          </cell>
          <cell r="C12762" t="str">
            <v>C66169</v>
          </cell>
          <cell r="D12762" t="str">
            <v>NHIT - Town of Moultonborough</v>
          </cell>
          <cell r="E12762" t="str">
            <v>NH</v>
          </cell>
          <cell r="F12762" t="str">
            <v>ASO</v>
          </cell>
          <cell r="G12762" t="str">
            <v>MCARE</v>
          </cell>
          <cell r="H12762" t="str">
            <v>MI</v>
          </cell>
        </row>
        <row r="12763">
          <cell r="A12763" t="str">
            <v>C66170IH</v>
          </cell>
          <cell r="B12763">
            <v>42185</v>
          </cell>
          <cell r="C12763" t="str">
            <v>C66170</v>
          </cell>
          <cell r="D12763" t="str">
            <v>Allen Uniforms Inc</v>
          </cell>
          <cell r="E12763" t="str">
            <v>ME</v>
          </cell>
          <cell r="F12763" t="str">
            <v>P1</v>
          </cell>
          <cell r="G12763" t="str">
            <v>SMALL</v>
          </cell>
          <cell r="H12763" t="str">
            <v>IH</v>
          </cell>
          <cell r="I12763" t="str">
            <v>0034473 - BAY AGENCY INC</v>
          </cell>
        </row>
        <row r="12764">
          <cell r="A12764" t="str">
            <v>C66171IH</v>
          </cell>
          <cell r="B12764">
            <v>42185</v>
          </cell>
          <cell r="C12764" t="str">
            <v>C66171</v>
          </cell>
          <cell r="D12764" t="str">
            <v>Willow Run Bed Biscuit and Bath</v>
          </cell>
          <cell r="E12764" t="str">
            <v>ME</v>
          </cell>
          <cell r="F12764" t="str">
            <v>P1</v>
          </cell>
          <cell r="G12764" t="str">
            <v>SMALL</v>
          </cell>
          <cell r="H12764" t="str">
            <v>IH</v>
          </cell>
          <cell r="I12764" t="str">
            <v>0034659 - GHM AGENCY INC</v>
          </cell>
        </row>
        <row r="12765">
          <cell r="A12765" t="str">
            <v>C66173IH</v>
          </cell>
          <cell r="B12765">
            <v>42185</v>
          </cell>
          <cell r="C12765" t="str">
            <v>C66173</v>
          </cell>
          <cell r="D12765" t="str">
            <v>Print Synergy Solutions LLC</v>
          </cell>
          <cell r="E12765" t="str">
            <v>MA</v>
          </cell>
          <cell r="F12765" t="str">
            <v>P1</v>
          </cell>
          <cell r="G12765" t="str">
            <v>SMALL</v>
          </cell>
          <cell r="H12765" t="str">
            <v>IH</v>
          </cell>
          <cell r="I12765" t="str">
            <v>0034757 - GABRIEL BENEFITS LLC</v>
          </cell>
        </row>
        <row r="12766">
          <cell r="A12766" t="str">
            <v>C66173JA</v>
          </cell>
          <cell r="B12766">
            <v>42185</v>
          </cell>
          <cell r="C12766" t="str">
            <v>C66173</v>
          </cell>
          <cell r="D12766" t="str">
            <v>Print Synergy Solutions LLC</v>
          </cell>
          <cell r="E12766" t="str">
            <v>MA</v>
          </cell>
          <cell r="F12766" t="str">
            <v>P1</v>
          </cell>
          <cell r="G12766" t="str">
            <v>SMALL</v>
          </cell>
          <cell r="H12766" t="str">
            <v>JA</v>
          </cell>
          <cell r="I12766" t="str">
            <v>0034757 - GABRIEL BENEFITS LLC</v>
          </cell>
        </row>
        <row r="12767">
          <cell r="A12767" t="str">
            <v>C66174IH</v>
          </cell>
          <cell r="B12767">
            <v>42185</v>
          </cell>
          <cell r="C12767" t="str">
            <v>C66174</v>
          </cell>
          <cell r="D12767" t="str">
            <v>Pannell Kerr Forster PC</v>
          </cell>
          <cell r="E12767" t="str">
            <v>MA</v>
          </cell>
          <cell r="F12767" t="str">
            <v>P1</v>
          </cell>
          <cell r="G12767" t="str">
            <v>SMALL</v>
          </cell>
          <cell r="H12767" t="str">
            <v>IH</v>
          </cell>
          <cell r="I12767" t="str">
            <v>0034836 - BP BENEFITS LLC</v>
          </cell>
        </row>
        <row r="12768">
          <cell r="A12768" t="str">
            <v>C66175IH</v>
          </cell>
          <cell r="B12768">
            <v>42185</v>
          </cell>
          <cell r="C12768" t="str">
            <v>C66175</v>
          </cell>
          <cell r="D12768" t="str">
            <v>Furniture Concepts Inc</v>
          </cell>
          <cell r="E12768" t="str">
            <v>MA</v>
          </cell>
          <cell r="F12768" t="str">
            <v>P1</v>
          </cell>
          <cell r="G12768" t="str">
            <v>SMALL</v>
          </cell>
          <cell r="H12768" t="str">
            <v>IH</v>
          </cell>
          <cell r="I12768" t="str">
            <v>0034771 - INTEGRATED INSURANCE SOLUTIONS LLC</v>
          </cell>
        </row>
        <row r="12769">
          <cell r="A12769" t="str">
            <v>C66176IH</v>
          </cell>
          <cell r="B12769">
            <v>42185</v>
          </cell>
          <cell r="C12769" t="str">
            <v>C66176</v>
          </cell>
          <cell r="D12769" t="str">
            <v>Rapid Focus Security LLC</v>
          </cell>
          <cell r="E12769" t="str">
            <v>MA</v>
          </cell>
          <cell r="F12769" t="str">
            <v>P1</v>
          </cell>
          <cell r="G12769" t="str">
            <v>SMALL</v>
          </cell>
          <cell r="H12769" t="str">
            <v>IH</v>
          </cell>
          <cell r="I12769" t="str">
            <v>0034554 - COSTELLO BENEFITS GROUP</v>
          </cell>
        </row>
        <row r="12770">
          <cell r="A12770" t="str">
            <v>C66176IV</v>
          </cell>
          <cell r="B12770">
            <v>42185</v>
          </cell>
          <cell r="C12770" t="str">
            <v>C66176</v>
          </cell>
          <cell r="D12770" t="str">
            <v>Rapid Focus Security LLC</v>
          </cell>
          <cell r="E12770" t="str">
            <v>MA</v>
          </cell>
          <cell r="F12770" t="str">
            <v>P1</v>
          </cell>
          <cell r="G12770" t="str">
            <v>SMALL</v>
          </cell>
          <cell r="H12770" t="str">
            <v>IV</v>
          </cell>
          <cell r="I12770" t="str">
            <v>0034554 - COSTELLO BENEFITS GROUP</v>
          </cell>
        </row>
        <row r="12771">
          <cell r="A12771" t="str">
            <v>C66177IH</v>
          </cell>
          <cell r="B12771">
            <v>42185</v>
          </cell>
          <cell r="C12771" t="str">
            <v>C66177</v>
          </cell>
          <cell r="D12771" t="str">
            <v>Leone Morrissey Henriksen &amp; Synan PC</v>
          </cell>
          <cell r="E12771" t="str">
            <v>MA</v>
          </cell>
          <cell r="F12771" t="str">
            <v>P1</v>
          </cell>
          <cell r="G12771" t="str">
            <v>SMALL</v>
          </cell>
          <cell r="H12771" t="str">
            <v>IH</v>
          </cell>
          <cell r="I12771" t="str">
            <v>0034751 - FORSBERG INSURANCE PLANNING INC</v>
          </cell>
        </row>
        <row r="12772">
          <cell r="A12772" t="str">
            <v>C66178JA</v>
          </cell>
          <cell r="B12772">
            <v>42185</v>
          </cell>
          <cell r="C12772" t="str">
            <v>C66178</v>
          </cell>
          <cell r="D12772" t="str">
            <v>Westover Building Supply Inc</v>
          </cell>
          <cell r="E12772" t="str">
            <v>MA</v>
          </cell>
          <cell r="F12772" t="str">
            <v>P1</v>
          </cell>
          <cell r="G12772" t="str">
            <v>SMALL</v>
          </cell>
          <cell r="H12772" t="str">
            <v>JA</v>
          </cell>
          <cell r="I12772" t="str">
            <v>0034837 - DOWD FINANCIAL SERVICES LLC</v>
          </cell>
        </row>
        <row r="12773">
          <cell r="A12773" t="str">
            <v>C66179IH</v>
          </cell>
          <cell r="B12773">
            <v>42185</v>
          </cell>
          <cell r="C12773" t="str">
            <v>C66179</v>
          </cell>
          <cell r="D12773" t="str">
            <v>Manning Way Capital Partners</v>
          </cell>
          <cell r="E12773" t="str">
            <v>MA</v>
          </cell>
          <cell r="F12773" t="str">
            <v>P1</v>
          </cell>
          <cell r="G12773" t="str">
            <v>SMALL</v>
          </cell>
          <cell r="H12773" t="str">
            <v>IH</v>
          </cell>
          <cell r="I12773" t="str">
            <v>0034725 - IMA GROUP BENEFITS LLC</v>
          </cell>
        </row>
        <row r="12774">
          <cell r="A12774" t="str">
            <v>C66179JA</v>
          </cell>
          <cell r="B12774">
            <v>42185</v>
          </cell>
          <cell r="C12774" t="str">
            <v>C66179</v>
          </cell>
          <cell r="D12774" t="str">
            <v>Manning Way Capital Partners</v>
          </cell>
          <cell r="E12774" t="str">
            <v>MA</v>
          </cell>
          <cell r="F12774" t="str">
            <v>P1</v>
          </cell>
          <cell r="G12774" t="str">
            <v>SMALL</v>
          </cell>
          <cell r="H12774" t="str">
            <v>JA</v>
          </cell>
          <cell r="I12774" t="str">
            <v>0034725 - IMA GROUP BENEFITS LLC</v>
          </cell>
        </row>
        <row r="12775">
          <cell r="A12775" t="str">
            <v>C66180JA</v>
          </cell>
          <cell r="B12775">
            <v>42185</v>
          </cell>
          <cell r="C12775" t="str">
            <v>C66180</v>
          </cell>
          <cell r="D12775" t="str">
            <v>Abide Inc</v>
          </cell>
          <cell r="E12775" t="str">
            <v>MA</v>
          </cell>
          <cell r="F12775" t="str">
            <v>P1</v>
          </cell>
          <cell r="G12775" t="str">
            <v>SMALL</v>
          </cell>
          <cell r="H12775" t="str">
            <v>JA</v>
          </cell>
          <cell r="I12775" t="str">
            <v>0034838 - DOWD FINANCIAL SERVICES LLC</v>
          </cell>
        </row>
        <row r="12776">
          <cell r="A12776" t="str">
            <v>C66181JA</v>
          </cell>
          <cell r="B12776">
            <v>42185</v>
          </cell>
          <cell r="C12776" t="str">
            <v>C66181</v>
          </cell>
          <cell r="D12776" t="str">
            <v>Zogics LLC</v>
          </cell>
          <cell r="E12776" t="str">
            <v>MA</v>
          </cell>
          <cell r="F12776" t="str">
            <v>P1</v>
          </cell>
          <cell r="G12776" t="str">
            <v>SMALL</v>
          </cell>
          <cell r="H12776" t="str">
            <v>JA</v>
          </cell>
          <cell r="I12776" t="str">
            <v>0034706 - BERKSHIRE INSURANCE GROUP INC</v>
          </cell>
        </row>
        <row r="12777">
          <cell r="A12777" t="str">
            <v>C66182JA</v>
          </cell>
          <cell r="B12777">
            <v>42185</v>
          </cell>
          <cell r="C12777" t="str">
            <v>C66182</v>
          </cell>
          <cell r="D12777" t="str">
            <v>Berkshire Pediatric Dentistry PC</v>
          </cell>
          <cell r="E12777" t="str">
            <v>MA</v>
          </cell>
          <cell r="F12777" t="str">
            <v>P1</v>
          </cell>
          <cell r="G12777" t="str">
            <v>SMALL</v>
          </cell>
          <cell r="H12777" t="str">
            <v>JA</v>
          </cell>
          <cell r="I12777" t="str">
            <v>0034709 - COLT INSURANCE AGENCY</v>
          </cell>
        </row>
        <row r="12778">
          <cell r="A12778" t="str">
            <v>C66183IH</v>
          </cell>
          <cell r="B12778">
            <v>42185</v>
          </cell>
          <cell r="C12778" t="str">
            <v>C66183</v>
          </cell>
          <cell r="D12778" t="str">
            <v>Lyon Aviation Inc</v>
          </cell>
          <cell r="E12778" t="str">
            <v>MA</v>
          </cell>
          <cell r="F12778" t="str">
            <v>P1</v>
          </cell>
          <cell r="G12778" t="str">
            <v>SMALL</v>
          </cell>
          <cell r="H12778" t="str">
            <v>IH</v>
          </cell>
          <cell r="I12778" t="str">
            <v>0034665 - ST INSURANCE AGENCY INC</v>
          </cell>
        </row>
        <row r="12779">
          <cell r="A12779" t="str">
            <v>C66183JA</v>
          </cell>
          <cell r="B12779">
            <v>42185</v>
          </cell>
          <cell r="C12779" t="str">
            <v>C66183</v>
          </cell>
          <cell r="D12779" t="str">
            <v>Lyon Aviation Inc</v>
          </cell>
          <cell r="E12779" t="str">
            <v>MA</v>
          </cell>
          <cell r="F12779" t="str">
            <v>P1</v>
          </cell>
          <cell r="G12779" t="str">
            <v>SMALL</v>
          </cell>
          <cell r="H12779" t="str">
            <v>JA</v>
          </cell>
          <cell r="I12779" t="str">
            <v>0034665 - ST INSURANCE AGENCY INC</v>
          </cell>
        </row>
        <row r="12780">
          <cell r="A12780" t="str">
            <v>C66184IH</v>
          </cell>
          <cell r="B12780">
            <v>42185</v>
          </cell>
          <cell r="C12780" t="str">
            <v>C66184</v>
          </cell>
          <cell r="D12780" t="str">
            <v>Sherman &amp; Frydryk LLC</v>
          </cell>
          <cell r="E12780" t="str">
            <v>MA</v>
          </cell>
          <cell r="F12780" t="str">
            <v>P1</v>
          </cell>
          <cell r="G12780" t="str">
            <v>SMALL</v>
          </cell>
          <cell r="H12780" t="str">
            <v>IH</v>
          </cell>
          <cell r="I12780" t="str">
            <v>0034653 - COMPLETE BENEFIT SOLUTIONS LLC</v>
          </cell>
        </row>
        <row r="12781">
          <cell r="A12781" t="str">
            <v>C66186IH</v>
          </cell>
          <cell r="B12781">
            <v>42185</v>
          </cell>
          <cell r="C12781" t="str">
            <v>C66186</v>
          </cell>
          <cell r="D12781" t="str">
            <v>WR Robinson Lumber Co Inc</v>
          </cell>
          <cell r="E12781" t="str">
            <v>MA</v>
          </cell>
          <cell r="F12781" t="str">
            <v>P1</v>
          </cell>
          <cell r="G12781" t="str">
            <v>SMALL</v>
          </cell>
          <cell r="H12781" t="str">
            <v>IH</v>
          </cell>
          <cell r="I12781" t="str">
            <v>0034532 - ABG INSURANCE AGENCY INC</v>
          </cell>
        </row>
        <row r="12782">
          <cell r="A12782" t="str">
            <v>C66188JR</v>
          </cell>
          <cell r="B12782">
            <v>42185</v>
          </cell>
          <cell r="C12782" t="str">
            <v>C66188</v>
          </cell>
          <cell r="D12782" t="str">
            <v>Wentworth Greenhouses</v>
          </cell>
          <cell r="E12782" t="str">
            <v>NH</v>
          </cell>
          <cell r="F12782" t="str">
            <v>P1</v>
          </cell>
          <cell r="G12782" t="str">
            <v>SMALL</v>
          </cell>
          <cell r="H12782" t="str">
            <v>JR</v>
          </cell>
          <cell r="I12782" t="str">
            <v>0034507 - NEW ENGLAND EMPLOYEE BENEFITS COUNCIL</v>
          </cell>
        </row>
        <row r="12783">
          <cell r="A12783" t="str">
            <v>C66190IH</v>
          </cell>
          <cell r="B12783">
            <v>42185</v>
          </cell>
          <cell r="C12783" t="str">
            <v>C66190</v>
          </cell>
          <cell r="D12783" t="str">
            <v>Galaxie LP</v>
          </cell>
          <cell r="E12783" t="str">
            <v>MA</v>
          </cell>
          <cell r="F12783" t="str">
            <v>P1</v>
          </cell>
          <cell r="G12783" t="str">
            <v>SMALL</v>
          </cell>
          <cell r="H12783" t="str">
            <v>IH</v>
          </cell>
          <cell r="I12783" t="str">
            <v>0034584 - BORISLOW INSURANCE AGENCY</v>
          </cell>
        </row>
        <row r="12784">
          <cell r="A12784" t="str">
            <v>C66191IA</v>
          </cell>
          <cell r="B12784">
            <v>42185</v>
          </cell>
          <cell r="C12784" t="str">
            <v>C66191</v>
          </cell>
          <cell r="D12784" t="str">
            <v>International Light Technologies Inc</v>
          </cell>
          <cell r="E12784" t="str">
            <v>MA</v>
          </cell>
          <cell r="F12784" t="str">
            <v>P1</v>
          </cell>
          <cell r="G12784" t="str">
            <v>SMALL</v>
          </cell>
          <cell r="H12784" t="str">
            <v>IA</v>
          </cell>
          <cell r="I12784" t="str">
            <v>0034743 - LANDRY, ROBERT A</v>
          </cell>
        </row>
        <row r="12785">
          <cell r="A12785" t="str">
            <v>C66191IH</v>
          </cell>
          <cell r="B12785">
            <v>42185</v>
          </cell>
          <cell r="C12785" t="str">
            <v>C66191</v>
          </cell>
          <cell r="D12785" t="str">
            <v>International Light Technologies Inc</v>
          </cell>
          <cell r="E12785" t="str">
            <v>MA</v>
          </cell>
          <cell r="F12785" t="str">
            <v>P1</v>
          </cell>
          <cell r="G12785" t="str">
            <v>SMALL</v>
          </cell>
          <cell r="H12785" t="str">
            <v>IH</v>
          </cell>
          <cell r="I12785" t="str">
            <v>0034743 - LANDRY, ROBERT A</v>
          </cell>
        </row>
        <row r="12786">
          <cell r="A12786" t="str">
            <v>C66192IV</v>
          </cell>
          <cell r="B12786">
            <v>42185</v>
          </cell>
          <cell r="C12786" t="str">
            <v>C66192</v>
          </cell>
          <cell r="D12786" t="str">
            <v>Ecotech Pest Control LLC</v>
          </cell>
          <cell r="E12786" t="str">
            <v>ME</v>
          </cell>
          <cell r="F12786" t="str">
            <v>P1</v>
          </cell>
          <cell r="G12786" t="str">
            <v>SMALL</v>
          </cell>
          <cell r="H12786" t="str">
            <v>IV</v>
          </cell>
          <cell r="I12786" t="str">
            <v>0034511 - ALLEN FINANCIAL GROUP</v>
          </cell>
        </row>
        <row r="12787">
          <cell r="A12787" t="str">
            <v>C66193JM</v>
          </cell>
          <cell r="B12787">
            <v>42185</v>
          </cell>
          <cell r="C12787" t="str">
            <v>C66193</v>
          </cell>
          <cell r="D12787" t="str">
            <v>Kelley Solutions Inc</v>
          </cell>
          <cell r="E12787" t="str">
            <v>NH</v>
          </cell>
          <cell r="F12787" t="str">
            <v>P1</v>
          </cell>
          <cell r="G12787" t="str">
            <v>SMALL</v>
          </cell>
          <cell r="H12787" t="str">
            <v>JM</v>
          </cell>
          <cell r="I12787" t="str">
            <v>0034996 - AFFORDABLE HEALTH SOLUTIONS</v>
          </cell>
        </row>
        <row r="12788">
          <cell r="A12788" t="str">
            <v>C66195JM</v>
          </cell>
          <cell r="B12788">
            <v>42185</v>
          </cell>
          <cell r="C12788" t="str">
            <v>C66195</v>
          </cell>
          <cell r="D12788" t="str">
            <v>Goldfinch Financial Inc</v>
          </cell>
          <cell r="E12788" t="str">
            <v>NH</v>
          </cell>
          <cell r="F12788" t="str">
            <v>P1</v>
          </cell>
          <cell r="G12788" t="str">
            <v>SMALL</v>
          </cell>
          <cell r="H12788" t="str">
            <v>JM</v>
          </cell>
          <cell r="I12788" t="str">
            <v>0035095 - CORE BENEFITS GROUP INC</v>
          </cell>
        </row>
        <row r="12789">
          <cell r="A12789" t="str">
            <v>C66196PO</v>
          </cell>
          <cell r="B12789">
            <v>42185</v>
          </cell>
          <cell r="C12789" t="str">
            <v>C66196</v>
          </cell>
          <cell r="D12789" t="str">
            <v>Mohegan Oil Co Inc</v>
          </cell>
          <cell r="E12789" t="str">
            <v>CT</v>
          </cell>
          <cell r="F12789" t="str">
            <v>P1</v>
          </cell>
          <cell r="G12789" t="str">
            <v>SMALL</v>
          </cell>
          <cell r="H12789" t="str">
            <v>PO</v>
          </cell>
          <cell r="I12789" t="str">
            <v>0034912 - GROUP BENEFITS ADMINISTRATORS OF CT INC</v>
          </cell>
        </row>
        <row r="12790">
          <cell r="A12790" t="str">
            <v>C66197IV</v>
          </cell>
          <cell r="B12790">
            <v>42185</v>
          </cell>
          <cell r="C12790" t="str">
            <v>C66197</v>
          </cell>
          <cell r="D12790" t="str">
            <v>Thermo King Northeast LLC</v>
          </cell>
          <cell r="E12790" t="str">
            <v>CT</v>
          </cell>
          <cell r="F12790" t="str">
            <v>P1</v>
          </cell>
          <cell r="G12790" t="str">
            <v>SMALL</v>
          </cell>
          <cell r="H12790" t="str">
            <v>IV</v>
          </cell>
          <cell r="I12790" t="str">
            <v>0034514 - HEALTH CONSULTANTS GROUP, THE</v>
          </cell>
        </row>
        <row r="12791">
          <cell r="A12791" t="str">
            <v>C66198JN</v>
          </cell>
          <cell r="B12791">
            <v>42185</v>
          </cell>
          <cell r="C12791" t="str">
            <v>C66198</v>
          </cell>
          <cell r="D12791" t="str">
            <v>Willowbrook Prosthetics &amp; Orthotics</v>
          </cell>
          <cell r="E12791" t="str">
            <v>NH</v>
          </cell>
          <cell r="F12791" t="str">
            <v>P1</v>
          </cell>
          <cell r="G12791" t="str">
            <v>SMALL</v>
          </cell>
          <cell r="H12791" t="str">
            <v>JN</v>
          </cell>
          <cell r="I12791" t="str">
            <v>0034697 - DORAN INDEPENDENT INSURANCE LLC</v>
          </cell>
        </row>
        <row r="12792">
          <cell r="A12792" t="str">
            <v>C66199IH</v>
          </cell>
          <cell r="B12792">
            <v>42185</v>
          </cell>
          <cell r="C12792" t="str">
            <v>C66199</v>
          </cell>
          <cell r="D12792" t="str">
            <v>Orange Oil Company Inc</v>
          </cell>
          <cell r="E12792" t="str">
            <v>MA</v>
          </cell>
          <cell r="F12792" t="str">
            <v>P1</v>
          </cell>
          <cell r="G12792" t="str">
            <v>SMALL</v>
          </cell>
          <cell r="H12792" t="str">
            <v>IH</v>
          </cell>
          <cell r="I12792" t="str">
            <v>0034662 - CHOICE GROUP INSURANCE SERVICES INC</v>
          </cell>
        </row>
        <row r="12793">
          <cell r="A12793" t="str">
            <v>C66200IH</v>
          </cell>
          <cell r="B12793">
            <v>42185</v>
          </cell>
          <cell r="C12793" t="str">
            <v>C66200</v>
          </cell>
          <cell r="D12793" t="str">
            <v>Advanced Modifications Inc</v>
          </cell>
          <cell r="E12793" t="str">
            <v>ME</v>
          </cell>
          <cell r="F12793" t="str">
            <v>P1</v>
          </cell>
          <cell r="G12793" t="str">
            <v>SMALL</v>
          </cell>
          <cell r="H12793" t="str">
            <v>IH</v>
          </cell>
          <cell r="I12793" t="str">
            <v>0034481 - DILWORTH, MICHAEL R</v>
          </cell>
        </row>
        <row r="12794">
          <cell r="A12794" t="str">
            <v>C66202JM</v>
          </cell>
          <cell r="B12794">
            <v>42185</v>
          </cell>
          <cell r="C12794" t="str">
            <v>C66202</v>
          </cell>
          <cell r="D12794" t="str">
            <v>Ballyvaughan Associates Inc</v>
          </cell>
          <cell r="E12794" t="str">
            <v>NH</v>
          </cell>
          <cell r="F12794" t="str">
            <v>P1</v>
          </cell>
          <cell r="G12794" t="str">
            <v>SMALL</v>
          </cell>
          <cell r="H12794" t="str">
            <v>JM</v>
          </cell>
          <cell r="I12794" t="str">
            <v>0035125 - GRANITE GROUP BENEFITS LLC</v>
          </cell>
        </row>
        <row r="12795">
          <cell r="A12795" t="str">
            <v>C66204IH</v>
          </cell>
          <cell r="B12795">
            <v>42185</v>
          </cell>
          <cell r="C12795" t="str">
            <v>C66204</v>
          </cell>
          <cell r="D12795" t="str">
            <v>Coach Up Inc</v>
          </cell>
          <cell r="E12795" t="str">
            <v>MA</v>
          </cell>
          <cell r="F12795" t="str">
            <v>P1</v>
          </cell>
          <cell r="G12795" t="str">
            <v>SMALL</v>
          </cell>
          <cell r="H12795" t="str">
            <v>IH</v>
          </cell>
          <cell r="I12795" t="str">
            <v>0035827 - YOURPEOPLE INC</v>
          </cell>
        </row>
        <row r="12796">
          <cell r="A12796" t="str">
            <v>C66205JH</v>
          </cell>
          <cell r="B12796">
            <v>42185</v>
          </cell>
          <cell r="C12796" t="str">
            <v>C66205</v>
          </cell>
          <cell r="D12796" t="str">
            <v>Goduti Thomas Architects</v>
          </cell>
          <cell r="E12796" t="str">
            <v>ME</v>
          </cell>
          <cell r="F12796" t="str">
            <v>P1</v>
          </cell>
          <cell r="G12796" t="str">
            <v>SMALL</v>
          </cell>
          <cell r="H12796" t="str">
            <v>JH</v>
          </cell>
          <cell r="I12796" t="str">
            <v>0034611 - HOLDEN INSURANCE AGENCY</v>
          </cell>
        </row>
        <row r="12797">
          <cell r="A12797" t="str">
            <v>C66206IA</v>
          </cell>
          <cell r="B12797">
            <v>42185</v>
          </cell>
          <cell r="C12797" t="str">
            <v>C66206</v>
          </cell>
          <cell r="D12797" t="str">
            <v>Secure Energy Solutions</v>
          </cell>
          <cell r="E12797" t="str">
            <v>MA</v>
          </cell>
          <cell r="F12797" t="str">
            <v>P1</v>
          </cell>
          <cell r="G12797" t="str">
            <v>SMALL</v>
          </cell>
          <cell r="H12797" t="str">
            <v>IA</v>
          </cell>
          <cell r="I12797" t="str">
            <v>0034656 - ST INSURANCE AGENCY INC</v>
          </cell>
        </row>
        <row r="12798">
          <cell r="A12798" t="str">
            <v>C66206IH</v>
          </cell>
          <cell r="B12798">
            <v>42185</v>
          </cell>
          <cell r="C12798" t="str">
            <v>C66206</v>
          </cell>
          <cell r="D12798" t="str">
            <v>Secure Energy Solutions</v>
          </cell>
          <cell r="E12798" t="str">
            <v>MA</v>
          </cell>
          <cell r="F12798" t="str">
            <v>P1</v>
          </cell>
          <cell r="G12798" t="str">
            <v>SMALL</v>
          </cell>
          <cell r="H12798" t="str">
            <v>IH</v>
          </cell>
          <cell r="I12798" t="str">
            <v>0034656 - ST INSURANCE AGENCY INC</v>
          </cell>
        </row>
        <row r="12799">
          <cell r="A12799" t="str">
            <v>C66206JH</v>
          </cell>
          <cell r="B12799">
            <v>42185</v>
          </cell>
          <cell r="C12799" t="str">
            <v>C66206</v>
          </cell>
          <cell r="D12799" t="str">
            <v>Secure Energy Solutions</v>
          </cell>
          <cell r="E12799" t="str">
            <v>MA</v>
          </cell>
          <cell r="F12799" t="str">
            <v>P1</v>
          </cell>
          <cell r="G12799" t="str">
            <v>SMALL</v>
          </cell>
          <cell r="H12799" t="str">
            <v>JH</v>
          </cell>
          <cell r="I12799" t="str">
            <v>0034656 - ST INSURANCE AGENCY INC</v>
          </cell>
        </row>
        <row r="12800">
          <cell r="A12800" t="str">
            <v>C66207IH</v>
          </cell>
          <cell r="B12800">
            <v>42185</v>
          </cell>
          <cell r="C12800" t="str">
            <v>C66207</v>
          </cell>
          <cell r="D12800" t="str">
            <v>Serio's Incorporated</v>
          </cell>
          <cell r="E12800" t="str">
            <v>MA</v>
          </cell>
          <cell r="F12800" t="str">
            <v>P1</v>
          </cell>
          <cell r="G12800" t="str">
            <v>SMALL</v>
          </cell>
          <cell r="H12800" t="str">
            <v>IH</v>
          </cell>
          <cell r="I12800" t="str">
            <v>0034563 - PAYCHEX AGENCY INC</v>
          </cell>
        </row>
        <row r="12801">
          <cell r="A12801" t="str">
            <v>C66208JA</v>
          </cell>
          <cell r="B12801">
            <v>42185</v>
          </cell>
          <cell r="C12801" t="str">
            <v>C66208</v>
          </cell>
          <cell r="D12801" t="str">
            <v>Spartinou Inc</v>
          </cell>
          <cell r="E12801" t="str">
            <v>MA</v>
          </cell>
          <cell r="F12801" t="str">
            <v>P1</v>
          </cell>
          <cell r="G12801" t="str">
            <v>SMALL</v>
          </cell>
          <cell r="H12801" t="str">
            <v>JA</v>
          </cell>
          <cell r="I12801" t="str">
            <v>0034766 - KWATOWSKI, JEANNINE B</v>
          </cell>
        </row>
        <row r="12802">
          <cell r="A12802" t="str">
            <v>C66209IH</v>
          </cell>
          <cell r="B12802">
            <v>42185</v>
          </cell>
          <cell r="C12802" t="str">
            <v>C66209</v>
          </cell>
          <cell r="D12802" t="str">
            <v>HRMP LLC</v>
          </cell>
          <cell r="E12802" t="str">
            <v>MA</v>
          </cell>
          <cell r="F12802" t="str">
            <v>P1</v>
          </cell>
          <cell r="G12802" t="str">
            <v>SMALL</v>
          </cell>
          <cell r="H12802" t="str">
            <v>IH</v>
          </cell>
          <cell r="I12802" t="str">
            <v>0034583 - SMALL BUSINESS INSURANCE AGENCY INC</v>
          </cell>
        </row>
        <row r="12803">
          <cell r="A12803" t="str">
            <v>C66209JA</v>
          </cell>
          <cell r="B12803">
            <v>42185</v>
          </cell>
          <cell r="C12803" t="str">
            <v>C66209</v>
          </cell>
          <cell r="D12803" t="str">
            <v>HRMP LLC</v>
          </cell>
          <cell r="E12803" t="str">
            <v>MA</v>
          </cell>
          <cell r="F12803" t="str">
            <v>P1</v>
          </cell>
          <cell r="G12803" t="str">
            <v>SMALL</v>
          </cell>
          <cell r="H12803" t="str">
            <v>JA</v>
          </cell>
          <cell r="I12803" t="str">
            <v>0034583 - SMALL BUSINESS INSURANCE AGENCY INC</v>
          </cell>
        </row>
        <row r="12804">
          <cell r="A12804" t="str">
            <v>C66210IA</v>
          </cell>
          <cell r="B12804">
            <v>42185</v>
          </cell>
          <cell r="C12804" t="str">
            <v>C66210</v>
          </cell>
          <cell r="D12804" t="str">
            <v>Wirefab Inc</v>
          </cell>
          <cell r="E12804" t="str">
            <v>MA</v>
          </cell>
          <cell r="F12804" t="str">
            <v>P1</v>
          </cell>
          <cell r="G12804" t="str">
            <v>SMALL</v>
          </cell>
          <cell r="H12804" t="str">
            <v>IA</v>
          </cell>
          <cell r="I12804" t="str">
            <v>0034549 - COONEY, MATTHEW J</v>
          </cell>
        </row>
        <row r="12805">
          <cell r="A12805" t="str">
            <v>C66210IH</v>
          </cell>
          <cell r="B12805">
            <v>42185</v>
          </cell>
          <cell r="C12805" t="str">
            <v>C66210</v>
          </cell>
          <cell r="D12805" t="str">
            <v>Wirefab Inc</v>
          </cell>
          <cell r="E12805" t="str">
            <v>MA</v>
          </cell>
          <cell r="F12805" t="str">
            <v>P1</v>
          </cell>
          <cell r="G12805" t="str">
            <v>SMALL</v>
          </cell>
          <cell r="H12805" t="str">
            <v>IH</v>
          </cell>
          <cell r="I12805" t="str">
            <v>0034549 - COONEY, MATTHEW J</v>
          </cell>
        </row>
        <row r="12806">
          <cell r="A12806" t="str">
            <v>C66211JM</v>
          </cell>
          <cell r="B12806">
            <v>42185</v>
          </cell>
          <cell r="C12806" t="str">
            <v>C66211</v>
          </cell>
          <cell r="D12806" t="str">
            <v>Dalau Inc</v>
          </cell>
          <cell r="E12806" t="str">
            <v>NH</v>
          </cell>
          <cell r="F12806" t="str">
            <v>P1</v>
          </cell>
          <cell r="G12806" t="str">
            <v>SMALL</v>
          </cell>
          <cell r="H12806" t="str">
            <v>JM</v>
          </cell>
          <cell r="I12806" t="str">
            <v>0035046 - DAVIS TOWLE MORRILL &amp; EVERETT INC</v>
          </cell>
        </row>
        <row r="12807">
          <cell r="A12807" t="str">
            <v>C66213JH</v>
          </cell>
          <cell r="B12807">
            <v>42185</v>
          </cell>
          <cell r="C12807" t="str">
            <v>C66213</v>
          </cell>
          <cell r="D12807" t="str">
            <v>Ming Lee Inc</v>
          </cell>
          <cell r="E12807" t="str">
            <v>ME</v>
          </cell>
          <cell r="F12807" t="str">
            <v>P1</v>
          </cell>
          <cell r="G12807" t="str">
            <v>SMALL</v>
          </cell>
          <cell r="H12807" t="str">
            <v>JH</v>
          </cell>
          <cell r="I12807" t="str">
            <v>0034713 - KYES AGENCY</v>
          </cell>
        </row>
        <row r="12808">
          <cell r="A12808" t="str">
            <v>C66217IH</v>
          </cell>
          <cell r="B12808">
            <v>42185</v>
          </cell>
          <cell r="C12808" t="str">
            <v>C66217</v>
          </cell>
          <cell r="D12808" t="str">
            <v>Environmental Strategies &amp; Management Inc</v>
          </cell>
          <cell r="E12808" t="str">
            <v>MA</v>
          </cell>
          <cell r="F12808" t="str">
            <v>P1</v>
          </cell>
          <cell r="G12808" t="str">
            <v>SMALL</v>
          </cell>
          <cell r="H12808" t="str">
            <v>IH</v>
          </cell>
          <cell r="I12808" t="str">
            <v>0034541 - DIXON ASSOCIATES INC</v>
          </cell>
        </row>
        <row r="12809">
          <cell r="A12809" t="str">
            <v>C66218IV</v>
          </cell>
          <cell r="B12809">
            <v>42185</v>
          </cell>
          <cell r="C12809" t="str">
            <v>C66218</v>
          </cell>
          <cell r="D12809" t="str">
            <v>Randy's Automotive Service Inc</v>
          </cell>
          <cell r="E12809" t="str">
            <v>MA</v>
          </cell>
          <cell r="F12809" t="str">
            <v>P1</v>
          </cell>
          <cell r="G12809" t="str">
            <v>SMALL</v>
          </cell>
          <cell r="H12809" t="str">
            <v>IV</v>
          </cell>
          <cell r="I12809" t="str">
            <v>0034985 - CONSOLES, NICHOLAS S</v>
          </cell>
        </row>
        <row r="12810">
          <cell r="A12810" t="str">
            <v>C66219PO</v>
          </cell>
          <cell r="B12810">
            <v>42185</v>
          </cell>
          <cell r="C12810" t="str">
            <v>C66219</v>
          </cell>
          <cell r="D12810" t="str">
            <v>Unified Theater Inc</v>
          </cell>
          <cell r="E12810" t="str">
            <v>CT</v>
          </cell>
          <cell r="F12810" t="str">
            <v>P1</v>
          </cell>
          <cell r="G12810" t="str">
            <v>SMALL</v>
          </cell>
          <cell r="H12810" t="str">
            <v>PO</v>
          </cell>
          <cell r="I12810" t="str">
            <v>0035628 - WILLIAM GALLAGHER  ASSOCIATES</v>
          </cell>
        </row>
        <row r="12811">
          <cell r="A12811" t="str">
            <v>C66220JR</v>
          </cell>
          <cell r="B12811">
            <v>42185</v>
          </cell>
          <cell r="C12811" t="str">
            <v>C66220</v>
          </cell>
          <cell r="D12811" t="str">
            <v>The Gas Connection</v>
          </cell>
          <cell r="E12811" t="str">
            <v>NH</v>
          </cell>
          <cell r="F12811" t="str">
            <v>P1</v>
          </cell>
          <cell r="G12811" t="str">
            <v>SMALL</v>
          </cell>
          <cell r="H12811" t="str">
            <v>JR</v>
          </cell>
          <cell r="I12811" t="str">
            <v>0035135 - DONOHUE JR, STEPHEN J</v>
          </cell>
        </row>
        <row r="12812">
          <cell r="A12812" t="str">
            <v>C66221JM</v>
          </cell>
          <cell r="B12812">
            <v>42185</v>
          </cell>
          <cell r="C12812" t="str">
            <v>C66221</v>
          </cell>
          <cell r="D12812" t="str">
            <v>Ishigaki USA LTD</v>
          </cell>
          <cell r="E12812" t="str">
            <v>NH</v>
          </cell>
          <cell r="F12812" t="str">
            <v>P1</v>
          </cell>
          <cell r="G12812" t="str">
            <v>SMALL</v>
          </cell>
          <cell r="H12812" t="str">
            <v>JM</v>
          </cell>
          <cell r="I12812" t="str">
            <v>0034487 - TGA CROSS INSURANCE INC</v>
          </cell>
        </row>
        <row r="12813">
          <cell r="A12813" t="str">
            <v>C66222IA</v>
          </cell>
          <cell r="B12813">
            <v>42185</v>
          </cell>
          <cell r="C12813" t="str">
            <v>C66222</v>
          </cell>
          <cell r="D12813" t="str">
            <v>Emulate Inc</v>
          </cell>
          <cell r="E12813" t="str">
            <v>MA</v>
          </cell>
          <cell r="F12813" t="str">
            <v>P1</v>
          </cell>
          <cell r="G12813" t="str">
            <v>SMALL</v>
          </cell>
          <cell r="H12813" t="str">
            <v>IA</v>
          </cell>
          <cell r="I12813" t="str">
            <v>0034689 - SHERBLOM INSURANCE AGENCY</v>
          </cell>
        </row>
        <row r="12814">
          <cell r="A12814" t="str">
            <v>C66222IH</v>
          </cell>
          <cell r="B12814">
            <v>42185</v>
          </cell>
          <cell r="C12814" t="str">
            <v>C66222</v>
          </cell>
          <cell r="D12814" t="str">
            <v>Emulate Inc</v>
          </cell>
          <cell r="E12814" t="str">
            <v>MA</v>
          </cell>
          <cell r="F12814" t="str">
            <v>P1</v>
          </cell>
          <cell r="G12814" t="str">
            <v>SMALL</v>
          </cell>
          <cell r="H12814" t="str">
            <v>IH</v>
          </cell>
          <cell r="I12814" t="str">
            <v>0034689 - SHERBLOM INSURANCE AGENCY</v>
          </cell>
        </row>
        <row r="12815">
          <cell r="A12815" t="str">
            <v>C66224IH</v>
          </cell>
          <cell r="B12815">
            <v>42185</v>
          </cell>
          <cell r="C12815" t="str">
            <v>C66224</v>
          </cell>
          <cell r="D12815" t="str">
            <v>Raymond Piling Products Inc</v>
          </cell>
          <cell r="E12815" t="str">
            <v>MA</v>
          </cell>
          <cell r="F12815" t="str">
            <v>P1</v>
          </cell>
          <cell r="G12815" t="str">
            <v>SMALL</v>
          </cell>
          <cell r="H12815" t="str">
            <v>IH</v>
          </cell>
          <cell r="I12815" t="str">
            <v>0034590 - DIXON ASSOCIATES INC</v>
          </cell>
        </row>
        <row r="12816">
          <cell r="A12816" t="str">
            <v>C66225JA</v>
          </cell>
          <cell r="B12816">
            <v>42185</v>
          </cell>
          <cell r="C12816" t="str">
            <v>C66225</v>
          </cell>
          <cell r="D12816" t="str">
            <v>Montvale Tire Co Inc</v>
          </cell>
          <cell r="E12816" t="str">
            <v>MA</v>
          </cell>
          <cell r="F12816" t="str">
            <v>P1</v>
          </cell>
          <cell r="G12816" t="str">
            <v>SMALL</v>
          </cell>
          <cell r="H12816" t="str">
            <v>JA</v>
          </cell>
          <cell r="I12816" t="str">
            <v>0034537 - ROBLIN INSURANCE AGENCY</v>
          </cell>
        </row>
        <row r="12817">
          <cell r="A12817" t="str">
            <v>C66227IH</v>
          </cell>
          <cell r="B12817">
            <v>42185</v>
          </cell>
          <cell r="C12817" t="str">
            <v>C66227</v>
          </cell>
          <cell r="D12817" t="str">
            <v>South Street Veterinary Services Inc</v>
          </cell>
          <cell r="E12817" t="str">
            <v>MA</v>
          </cell>
          <cell r="F12817" t="str">
            <v>P1</v>
          </cell>
          <cell r="G12817" t="str">
            <v>SMALL</v>
          </cell>
          <cell r="H12817" t="str">
            <v>IH</v>
          </cell>
          <cell r="I12817" t="str">
            <v>0034562 - ST INSURANCE AGENCY INC</v>
          </cell>
        </row>
        <row r="12818">
          <cell r="A12818" t="str">
            <v>C66227JA</v>
          </cell>
          <cell r="B12818">
            <v>42185</v>
          </cell>
          <cell r="C12818" t="str">
            <v>C66227</v>
          </cell>
          <cell r="D12818" t="str">
            <v>South Street Veterinary Services Inc</v>
          </cell>
          <cell r="E12818" t="str">
            <v>MA</v>
          </cell>
          <cell r="F12818" t="str">
            <v>P1</v>
          </cell>
          <cell r="G12818" t="str">
            <v>SMALL</v>
          </cell>
          <cell r="H12818" t="str">
            <v>JA</v>
          </cell>
          <cell r="I12818" t="str">
            <v>0034562 - ST INSURANCE AGENCY INC</v>
          </cell>
        </row>
        <row r="12819">
          <cell r="A12819" t="str">
            <v>C66231JM</v>
          </cell>
          <cell r="B12819">
            <v>42185</v>
          </cell>
          <cell r="C12819" t="str">
            <v>C66231</v>
          </cell>
          <cell r="D12819" t="str">
            <v>Kalil &amp; LaCount</v>
          </cell>
          <cell r="E12819" t="str">
            <v>NH</v>
          </cell>
          <cell r="F12819" t="str">
            <v>P1</v>
          </cell>
          <cell r="G12819" t="str">
            <v>SMALL</v>
          </cell>
          <cell r="H12819" t="str">
            <v>JM</v>
          </cell>
          <cell r="I12819" t="str">
            <v>0035014 - BUSINESS INSURANCE AGENCY</v>
          </cell>
        </row>
        <row r="12820">
          <cell r="A12820" t="str">
            <v>C66231JN</v>
          </cell>
          <cell r="B12820">
            <v>42185</v>
          </cell>
          <cell r="C12820" t="str">
            <v>C66231</v>
          </cell>
          <cell r="D12820" t="str">
            <v>Kalil &amp; LaCount</v>
          </cell>
          <cell r="E12820" t="str">
            <v>NH</v>
          </cell>
          <cell r="F12820" t="str">
            <v>P1</v>
          </cell>
          <cell r="G12820" t="str">
            <v>SMALL</v>
          </cell>
          <cell r="H12820" t="str">
            <v>JN</v>
          </cell>
          <cell r="I12820" t="str">
            <v>0035014 - BUSINESS INSURANCE AGENCY</v>
          </cell>
        </row>
        <row r="12821">
          <cell r="A12821" t="str">
            <v>C66232IV</v>
          </cell>
          <cell r="B12821">
            <v>42185</v>
          </cell>
          <cell r="C12821" t="str">
            <v>C66232</v>
          </cell>
          <cell r="D12821" t="str">
            <v>D L Roope Administration Inc</v>
          </cell>
          <cell r="E12821" t="str">
            <v>ME</v>
          </cell>
          <cell r="F12821" t="str">
            <v>P1</v>
          </cell>
          <cell r="G12821" t="str">
            <v>SMALL</v>
          </cell>
          <cell r="H12821" t="str">
            <v>IV</v>
          </cell>
          <cell r="I12821" t="str">
            <v>0034865 - WHITE, PETER J</v>
          </cell>
        </row>
        <row r="12822">
          <cell r="A12822" t="str">
            <v>C66233IV</v>
          </cell>
          <cell r="B12822">
            <v>42185</v>
          </cell>
          <cell r="C12822" t="str">
            <v>C66233</v>
          </cell>
          <cell r="D12822" t="str">
            <v>Rawcliffes Inc</v>
          </cell>
          <cell r="E12822" t="str">
            <v>ME</v>
          </cell>
          <cell r="F12822" t="str">
            <v>P1</v>
          </cell>
          <cell r="G12822" t="str">
            <v>SMALL</v>
          </cell>
          <cell r="H12822" t="str">
            <v>IV</v>
          </cell>
          <cell r="I12822" t="str">
            <v>0034899 - WHITE, PETER J</v>
          </cell>
        </row>
        <row r="12823">
          <cell r="A12823" t="str">
            <v>C66234IA</v>
          </cell>
          <cell r="B12823">
            <v>42185</v>
          </cell>
          <cell r="C12823" t="str">
            <v>C66234</v>
          </cell>
          <cell r="D12823" t="str">
            <v>Broadview Ventures Inc</v>
          </cell>
          <cell r="E12823" t="str">
            <v>MA</v>
          </cell>
          <cell r="F12823" t="str">
            <v>P1</v>
          </cell>
          <cell r="G12823" t="str">
            <v>SMALL</v>
          </cell>
          <cell r="H12823" t="str">
            <v>IA</v>
          </cell>
          <cell r="I12823" t="str">
            <v>0034551 - SUMMIT FINANCIAL INSURANCE AGCY</v>
          </cell>
        </row>
        <row r="12824">
          <cell r="A12824" t="str">
            <v>C66235IH</v>
          </cell>
          <cell r="B12824">
            <v>42185</v>
          </cell>
          <cell r="C12824" t="str">
            <v>C66235</v>
          </cell>
          <cell r="D12824" t="str">
            <v>Sheff Law Offices PC</v>
          </cell>
          <cell r="E12824" t="str">
            <v>MA</v>
          </cell>
          <cell r="F12824" t="str">
            <v>P1</v>
          </cell>
          <cell r="G12824" t="str">
            <v>SMALL</v>
          </cell>
          <cell r="H12824" t="str">
            <v>IH</v>
          </cell>
          <cell r="I12824" t="str">
            <v>0035508 - BRABO BENEFITS INC</v>
          </cell>
        </row>
        <row r="12825">
          <cell r="A12825" t="str">
            <v>C66236IH</v>
          </cell>
          <cell r="B12825">
            <v>42185</v>
          </cell>
          <cell r="C12825" t="str">
            <v>C66236</v>
          </cell>
          <cell r="D12825" t="str">
            <v>Easthampton Precision Manufacturing</v>
          </cell>
          <cell r="E12825" t="str">
            <v>MA</v>
          </cell>
          <cell r="F12825" t="str">
            <v>P1</v>
          </cell>
          <cell r="G12825" t="str">
            <v>SMALL</v>
          </cell>
          <cell r="H12825" t="str">
            <v>IH</v>
          </cell>
        </row>
        <row r="12826">
          <cell r="A12826" t="str">
            <v>C66236JA</v>
          </cell>
          <cell r="B12826">
            <v>42185</v>
          </cell>
          <cell r="C12826" t="str">
            <v>C66236</v>
          </cell>
          <cell r="D12826" t="str">
            <v>Easthampton Precision Manufacturing</v>
          </cell>
          <cell r="E12826" t="str">
            <v>MA</v>
          </cell>
          <cell r="F12826" t="str">
            <v>P1</v>
          </cell>
          <cell r="G12826" t="str">
            <v>SMALL</v>
          </cell>
          <cell r="H12826" t="str">
            <v>JA</v>
          </cell>
        </row>
        <row r="12827">
          <cell r="A12827" t="str">
            <v>C66237IH</v>
          </cell>
          <cell r="B12827">
            <v>42185</v>
          </cell>
          <cell r="C12827" t="str">
            <v>C66237</v>
          </cell>
          <cell r="D12827" t="str">
            <v>Body &amp; Paint Center of Hudson Mass Inc</v>
          </cell>
          <cell r="E12827" t="str">
            <v>MA</v>
          </cell>
          <cell r="F12827" t="str">
            <v>P1</v>
          </cell>
          <cell r="G12827" t="str">
            <v>SMALL</v>
          </cell>
          <cell r="H12827" t="str">
            <v>IH</v>
          </cell>
          <cell r="I12827" t="str">
            <v>0034696 - DIGITAL INSURANCE AGENCY INC</v>
          </cell>
        </row>
        <row r="12828">
          <cell r="A12828" t="str">
            <v>C66238IH</v>
          </cell>
          <cell r="B12828">
            <v>42185</v>
          </cell>
          <cell r="C12828" t="str">
            <v>C66238</v>
          </cell>
          <cell r="D12828" t="str">
            <v>Reagan &amp; Company PC</v>
          </cell>
          <cell r="E12828" t="str">
            <v>MA</v>
          </cell>
          <cell r="F12828" t="str">
            <v>P1</v>
          </cell>
          <cell r="G12828" t="str">
            <v>SMALL</v>
          </cell>
          <cell r="H12828" t="str">
            <v>IH</v>
          </cell>
          <cell r="I12828" t="str">
            <v>0034774 - HRK BROKERAGE SERVICES LLC</v>
          </cell>
        </row>
        <row r="12829">
          <cell r="A12829" t="str">
            <v>C66239IH</v>
          </cell>
          <cell r="B12829">
            <v>42185</v>
          </cell>
          <cell r="C12829" t="str">
            <v>C66239</v>
          </cell>
          <cell r="D12829" t="str">
            <v>Lou Boxer Builders LLC</v>
          </cell>
          <cell r="E12829" t="str">
            <v>MA</v>
          </cell>
          <cell r="F12829" t="str">
            <v>P1</v>
          </cell>
          <cell r="G12829" t="str">
            <v>SMALL</v>
          </cell>
          <cell r="H12829" t="str">
            <v>IH</v>
          </cell>
          <cell r="I12829" t="str">
            <v>0034550 - ST INSURANCE AGENCY INC</v>
          </cell>
        </row>
        <row r="12830">
          <cell r="A12830" t="str">
            <v>C66239MI</v>
          </cell>
          <cell r="B12830">
            <v>42185</v>
          </cell>
          <cell r="C12830" t="str">
            <v>C66239</v>
          </cell>
          <cell r="D12830" t="str">
            <v>Lou Boxer Builders LLC</v>
          </cell>
          <cell r="E12830" t="str">
            <v>MA</v>
          </cell>
          <cell r="F12830" t="str">
            <v>P1</v>
          </cell>
          <cell r="G12830" t="str">
            <v>MCARE</v>
          </cell>
          <cell r="H12830" t="str">
            <v>MI</v>
          </cell>
          <cell r="I12830" t="str">
            <v>0034550 - ST INSURANCE AGENCY INC</v>
          </cell>
        </row>
        <row r="12831">
          <cell r="A12831" t="str">
            <v>C66240IH</v>
          </cell>
          <cell r="B12831">
            <v>42185</v>
          </cell>
          <cell r="C12831" t="str">
            <v>C66240</v>
          </cell>
          <cell r="D12831" t="str">
            <v>Athol Credit Union</v>
          </cell>
          <cell r="E12831" t="str">
            <v>MA</v>
          </cell>
          <cell r="F12831" t="str">
            <v>P1</v>
          </cell>
          <cell r="G12831" t="str">
            <v>SMALL</v>
          </cell>
          <cell r="H12831" t="str">
            <v>IH</v>
          </cell>
          <cell r="I12831" t="str">
            <v>0034522 - PROTECTOR GROUP INSURANCE AGENCY, THE</v>
          </cell>
        </row>
        <row r="12832">
          <cell r="A12832" t="str">
            <v>C66242IH</v>
          </cell>
          <cell r="B12832">
            <v>42185</v>
          </cell>
          <cell r="C12832" t="str">
            <v>C66242</v>
          </cell>
          <cell r="D12832" t="str">
            <v>Contemporary Rheumatology Specialists PC</v>
          </cell>
          <cell r="E12832" t="str">
            <v>MA</v>
          </cell>
          <cell r="F12832" t="str">
            <v>P1</v>
          </cell>
          <cell r="G12832" t="str">
            <v>SMALL</v>
          </cell>
          <cell r="H12832" t="str">
            <v>IH</v>
          </cell>
          <cell r="I12832" t="str">
            <v>0034564 - ST INSURANCE AGENCY INC</v>
          </cell>
        </row>
        <row r="12833">
          <cell r="A12833" t="str">
            <v>C66243IH</v>
          </cell>
          <cell r="B12833">
            <v>42185</v>
          </cell>
          <cell r="C12833" t="str">
            <v>C66243</v>
          </cell>
          <cell r="D12833" t="str">
            <v>Bean Group LLC</v>
          </cell>
          <cell r="E12833" t="str">
            <v>MA</v>
          </cell>
          <cell r="F12833" t="str">
            <v>P1</v>
          </cell>
          <cell r="G12833" t="str">
            <v>SMALL</v>
          </cell>
          <cell r="H12833" t="str">
            <v>IH</v>
          </cell>
          <cell r="I12833" t="str">
            <v>0034556 - PETTENGILL, DAVID M</v>
          </cell>
        </row>
        <row r="12834">
          <cell r="A12834" t="str">
            <v>C66244IH</v>
          </cell>
          <cell r="B12834">
            <v>42185</v>
          </cell>
          <cell r="C12834" t="str">
            <v>C66244</v>
          </cell>
          <cell r="D12834" t="str">
            <v>Southern Redi Mix Corp</v>
          </cell>
          <cell r="E12834" t="str">
            <v>MA</v>
          </cell>
          <cell r="F12834" t="str">
            <v>P1</v>
          </cell>
          <cell r="G12834" t="str">
            <v>SMALL</v>
          </cell>
          <cell r="H12834" t="str">
            <v>IH</v>
          </cell>
          <cell r="I12834" t="str">
            <v>0035640 - BOSTON COMMONWEALTH ADVANTAGE LLC</v>
          </cell>
        </row>
        <row r="12835">
          <cell r="A12835" t="str">
            <v>C66245IH</v>
          </cell>
          <cell r="B12835">
            <v>42185</v>
          </cell>
          <cell r="C12835" t="str">
            <v>C66245</v>
          </cell>
          <cell r="D12835" t="str">
            <v>Schlager Company Inc</v>
          </cell>
          <cell r="E12835" t="str">
            <v>MA</v>
          </cell>
          <cell r="F12835" t="str">
            <v>P1</v>
          </cell>
          <cell r="G12835" t="str">
            <v>SMALL</v>
          </cell>
          <cell r="H12835" t="str">
            <v>IH</v>
          </cell>
          <cell r="I12835" t="str">
            <v>0034538 - EASTERN BENEFITS GROUP</v>
          </cell>
        </row>
        <row r="12836">
          <cell r="A12836" t="str">
            <v>C66247IH</v>
          </cell>
          <cell r="B12836">
            <v>42185</v>
          </cell>
          <cell r="C12836" t="str">
            <v>C66247</v>
          </cell>
          <cell r="D12836" t="str">
            <v>Charles Services &amp; Equipment Corporation</v>
          </cell>
          <cell r="E12836" t="str">
            <v>MA</v>
          </cell>
          <cell r="F12836" t="str">
            <v>P1</v>
          </cell>
          <cell r="G12836" t="str">
            <v>SMALL</v>
          </cell>
          <cell r="H12836" t="str">
            <v>IH</v>
          </cell>
          <cell r="I12836" t="str">
            <v>0034892 - INCENTIVE GROUP</v>
          </cell>
        </row>
        <row r="12837">
          <cell r="A12837" t="str">
            <v>C66250IH</v>
          </cell>
          <cell r="B12837">
            <v>42185</v>
          </cell>
          <cell r="C12837" t="str">
            <v>C66250</v>
          </cell>
          <cell r="D12837" t="str">
            <v>Maple Leaf Distribution Services Inc</v>
          </cell>
          <cell r="E12837" t="str">
            <v>MA</v>
          </cell>
          <cell r="F12837" t="str">
            <v>P1</v>
          </cell>
          <cell r="G12837" t="str">
            <v>SMALL</v>
          </cell>
          <cell r="H12837" t="str">
            <v>IH</v>
          </cell>
          <cell r="I12837" t="str">
            <v>0034770 - GAUDREAU GROUP INC INS AGENCY</v>
          </cell>
        </row>
        <row r="12838">
          <cell r="A12838" t="str">
            <v>C66250JA</v>
          </cell>
          <cell r="B12838">
            <v>42185</v>
          </cell>
          <cell r="C12838" t="str">
            <v>C66250</v>
          </cell>
          <cell r="D12838" t="str">
            <v>Maple Leaf Distribution Services Inc</v>
          </cell>
          <cell r="E12838" t="str">
            <v>MA</v>
          </cell>
          <cell r="F12838" t="str">
            <v>P1</v>
          </cell>
          <cell r="G12838" t="str">
            <v>SMALL</v>
          </cell>
          <cell r="H12838" t="str">
            <v>JA</v>
          </cell>
          <cell r="I12838" t="str">
            <v>0034770 - GAUDREAU GROUP INC INS AGENCY</v>
          </cell>
        </row>
        <row r="12839">
          <cell r="A12839" t="str">
            <v>C66251IH</v>
          </cell>
          <cell r="B12839">
            <v>42185</v>
          </cell>
          <cell r="C12839" t="str">
            <v>C66251</v>
          </cell>
          <cell r="D12839" t="str">
            <v>McGrath Animal Hospital</v>
          </cell>
          <cell r="E12839" t="str">
            <v>MA</v>
          </cell>
          <cell r="F12839" t="str">
            <v>P1</v>
          </cell>
          <cell r="G12839" t="str">
            <v>SMALL</v>
          </cell>
          <cell r="H12839" t="str">
            <v>IH</v>
          </cell>
          <cell r="I12839" t="str">
            <v>0034976 - NEW ENGLAND MEDICAL INS AGENCY LLC</v>
          </cell>
        </row>
        <row r="12840">
          <cell r="A12840" t="str">
            <v>C66253JA</v>
          </cell>
          <cell r="B12840">
            <v>42185</v>
          </cell>
          <cell r="C12840" t="str">
            <v>C66253</v>
          </cell>
          <cell r="D12840" t="str">
            <v>Fish Shops Inc</v>
          </cell>
          <cell r="E12840" t="str">
            <v>MA</v>
          </cell>
          <cell r="F12840" t="str">
            <v>P1</v>
          </cell>
          <cell r="G12840" t="str">
            <v>SMALL</v>
          </cell>
          <cell r="H12840" t="str">
            <v>JA</v>
          </cell>
          <cell r="I12840" t="str">
            <v>0035013 - NEW ENGLAND MEDICAL INS AGENCY LLC</v>
          </cell>
        </row>
        <row r="12841">
          <cell r="A12841" t="str">
            <v>C66254IA</v>
          </cell>
          <cell r="B12841">
            <v>42185</v>
          </cell>
          <cell r="C12841" t="str">
            <v>C66254</v>
          </cell>
          <cell r="D12841" t="str">
            <v>ProMedical LLC</v>
          </cell>
          <cell r="E12841" t="str">
            <v>MA</v>
          </cell>
          <cell r="F12841" t="str">
            <v>P1</v>
          </cell>
          <cell r="G12841" t="str">
            <v>SMALL</v>
          </cell>
          <cell r="H12841" t="str">
            <v>IA</v>
          </cell>
          <cell r="I12841" t="str">
            <v>0034453 - AXIAL BENEFITS GROUP LLC</v>
          </cell>
        </row>
        <row r="12842">
          <cell r="A12842" t="str">
            <v>C66254IH</v>
          </cell>
          <cell r="B12842">
            <v>42185</v>
          </cell>
          <cell r="C12842" t="str">
            <v>C66254</v>
          </cell>
          <cell r="D12842" t="str">
            <v>ProMedical LLC</v>
          </cell>
          <cell r="E12842" t="str">
            <v>MA</v>
          </cell>
          <cell r="F12842" t="str">
            <v>P1</v>
          </cell>
          <cell r="G12842" t="str">
            <v>SMALL</v>
          </cell>
          <cell r="H12842" t="str">
            <v>IH</v>
          </cell>
          <cell r="I12842" t="str">
            <v>0034453 - AXIAL BENEFITS GROUP LLC</v>
          </cell>
        </row>
        <row r="12843">
          <cell r="A12843" t="str">
            <v>C66254JA</v>
          </cell>
          <cell r="B12843">
            <v>42185</v>
          </cell>
          <cell r="C12843" t="str">
            <v>C66254</v>
          </cell>
          <cell r="D12843" t="str">
            <v>ProMedical LLC</v>
          </cell>
          <cell r="E12843" t="str">
            <v>MA</v>
          </cell>
          <cell r="F12843" t="str">
            <v>P1</v>
          </cell>
          <cell r="G12843" t="str">
            <v>SMALL</v>
          </cell>
          <cell r="H12843" t="str">
            <v>JA</v>
          </cell>
          <cell r="I12843" t="str">
            <v>0034453 - AXIAL BENEFITS GROUP LLC</v>
          </cell>
        </row>
        <row r="12844">
          <cell r="A12844" t="str">
            <v>C66256IV</v>
          </cell>
          <cell r="B12844">
            <v>42185</v>
          </cell>
          <cell r="C12844" t="str">
            <v>C66256</v>
          </cell>
          <cell r="D12844" t="str">
            <v>Hawthorn Creative</v>
          </cell>
          <cell r="E12844" t="str">
            <v>NH</v>
          </cell>
          <cell r="F12844" t="str">
            <v>P1</v>
          </cell>
          <cell r="G12844" t="str">
            <v>SMALL</v>
          </cell>
          <cell r="H12844" t="str">
            <v>IV</v>
          </cell>
          <cell r="I12844" t="str">
            <v>0035086 - HUB INTERNATIONAL NEW ENGLAND LLC</v>
          </cell>
        </row>
        <row r="12845">
          <cell r="A12845" t="str">
            <v>C66256JH</v>
          </cell>
          <cell r="B12845">
            <v>42185</v>
          </cell>
          <cell r="C12845" t="str">
            <v>C66256</v>
          </cell>
          <cell r="D12845" t="str">
            <v>Hawthorn Creative</v>
          </cell>
          <cell r="E12845" t="str">
            <v>NH</v>
          </cell>
          <cell r="F12845" t="str">
            <v>P1</v>
          </cell>
          <cell r="G12845" t="str">
            <v>SMALL</v>
          </cell>
          <cell r="H12845" t="str">
            <v>JH</v>
          </cell>
          <cell r="I12845" t="str">
            <v>0035086 - HUB INTERNATIONAL NEW ENGLAND LLC</v>
          </cell>
        </row>
        <row r="12846">
          <cell r="A12846" t="str">
            <v>C66256JM</v>
          </cell>
          <cell r="B12846">
            <v>42185</v>
          </cell>
          <cell r="C12846" t="str">
            <v>C66256</v>
          </cell>
          <cell r="D12846" t="str">
            <v>Hawthorn Creative</v>
          </cell>
          <cell r="E12846" t="str">
            <v>NH</v>
          </cell>
          <cell r="F12846" t="str">
            <v>P1</v>
          </cell>
          <cell r="G12846" t="str">
            <v>SMALL</v>
          </cell>
          <cell r="H12846" t="str">
            <v>JM</v>
          </cell>
          <cell r="I12846" t="str">
            <v>0035086 - HUB INTERNATIONAL NEW ENGLAND LLC</v>
          </cell>
        </row>
        <row r="12847">
          <cell r="A12847" t="str">
            <v>C66257JH</v>
          </cell>
          <cell r="B12847">
            <v>42185</v>
          </cell>
          <cell r="C12847" t="str">
            <v>C66257</v>
          </cell>
          <cell r="D12847" t="str">
            <v>PR Fortin and Sons Land and Timber</v>
          </cell>
          <cell r="E12847" t="str">
            <v>ME</v>
          </cell>
          <cell r="F12847" t="str">
            <v>P1</v>
          </cell>
          <cell r="G12847" t="str">
            <v>SMALL</v>
          </cell>
          <cell r="H12847" t="str">
            <v>JH</v>
          </cell>
          <cell r="I12847" t="str">
            <v>0034884 - KYES AGENCY</v>
          </cell>
        </row>
        <row r="12848">
          <cell r="A12848" t="str">
            <v>C66258JH</v>
          </cell>
          <cell r="B12848">
            <v>42185</v>
          </cell>
          <cell r="C12848" t="str">
            <v>C66258</v>
          </cell>
          <cell r="D12848" t="str">
            <v>Davis &amp; Towle Group Inc</v>
          </cell>
          <cell r="E12848" t="str">
            <v>NH</v>
          </cell>
          <cell r="F12848" t="str">
            <v>P1</v>
          </cell>
          <cell r="G12848" t="str">
            <v>SMALL</v>
          </cell>
          <cell r="H12848" t="str">
            <v>JH</v>
          </cell>
          <cell r="I12848" t="str">
            <v>0035118 - DAVIS TOWLE MORRILL &amp; EVERETT INC</v>
          </cell>
        </row>
        <row r="12849">
          <cell r="A12849" t="str">
            <v>C66258JM</v>
          </cell>
          <cell r="B12849">
            <v>42185</v>
          </cell>
          <cell r="C12849" t="str">
            <v>C66258</v>
          </cell>
          <cell r="D12849" t="str">
            <v>Davis &amp; Towle Group Inc</v>
          </cell>
          <cell r="E12849" t="str">
            <v>NH</v>
          </cell>
          <cell r="F12849" t="str">
            <v>P1</v>
          </cell>
          <cell r="G12849" t="str">
            <v>SMALL</v>
          </cell>
          <cell r="H12849" t="str">
            <v>JM</v>
          </cell>
          <cell r="I12849" t="str">
            <v>0035118 - DAVIS TOWLE MORRILL &amp; EVERETT INC</v>
          </cell>
        </row>
        <row r="12850">
          <cell r="A12850" t="str">
            <v>C66259JM</v>
          </cell>
          <cell r="B12850">
            <v>42185</v>
          </cell>
          <cell r="C12850" t="str">
            <v>C66259</v>
          </cell>
          <cell r="D12850" t="str">
            <v>Town of Campton</v>
          </cell>
          <cell r="E12850" t="str">
            <v>NH</v>
          </cell>
          <cell r="F12850" t="str">
            <v>P1</v>
          </cell>
          <cell r="G12850" t="str">
            <v>SMALL</v>
          </cell>
          <cell r="H12850" t="str">
            <v>JM</v>
          </cell>
          <cell r="I12850" t="str">
            <v>0035093 - NEW ENGLAND EMPLOYEE BENEFITS COUNCIL</v>
          </cell>
        </row>
        <row r="12851">
          <cell r="A12851" t="str">
            <v>C66260IH</v>
          </cell>
          <cell r="B12851">
            <v>42185</v>
          </cell>
          <cell r="C12851" t="str">
            <v>C66260</v>
          </cell>
          <cell r="D12851" t="str">
            <v>Gate 3 Design Inc</v>
          </cell>
          <cell r="E12851" t="str">
            <v>MA</v>
          </cell>
          <cell r="F12851" t="str">
            <v>P1</v>
          </cell>
          <cell r="G12851" t="str">
            <v>SMALL</v>
          </cell>
          <cell r="H12851" t="str">
            <v>IH</v>
          </cell>
          <cell r="I12851" t="str">
            <v>0035083 - UNITED BUSINESSMANS INSURANCE AGENCY</v>
          </cell>
        </row>
        <row r="12852">
          <cell r="A12852" t="str">
            <v>C66262IH</v>
          </cell>
          <cell r="B12852">
            <v>42185</v>
          </cell>
          <cell r="C12852" t="str">
            <v>C66262</v>
          </cell>
          <cell r="D12852" t="str">
            <v>Mick Bodyworks &amp; Truck</v>
          </cell>
          <cell r="E12852" t="str">
            <v>ME</v>
          </cell>
          <cell r="F12852" t="str">
            <v>P1</v>
          </cell>
          <cell r="G12852" t="str">
            <v>SMALL</v>
          </cell>
          <cell r="H12852" t="str">
            <v>IH</v>
          </cell>
          <cell r="I12852" t="str">
            <v>0034867 - LONTINE-KEARSON, KIMBERLY A</v>
          </cell>
        </row>
        <row r="12853">
          <cell r="A12853" t="str">
            <v>C66263PO</v>
          </cell>
          <cell r="B12853">
            <v>42185</v>
          </cell>
          <cell r="C12853" t="str">
            <v>C66263</v>
          </cell>
          <cell r="D12853" t="str">
            <v>Tarbox Land Corp</v>
          </cell>
          <cell r="E12853" t="str">
            <v>ME</v>
          </cell>
          <cell r="F12853" t="str">
            <v>P1</v>
          </cell>
          <cell r="G12853" t="str">
            <v>SMALL</v>
          </cell>
          <cell r="H12853" t="str">
            <v>PO</v>
          </cell>
          <cell r="I12853" t="str">
            <v>0035067 - CLARK INSURANCE</v>
          </cell>
        </row>
        <row r="12854">
          <cell r="A12854" t="str">
            <v>C66264PO</v>
          </cell>
          <cell r="B12854">
            <v>42185</v>
          </cell>
          <cell r="C12854" t="str">
            <v>C66264</v>
          </cell>
          <cell r="D12854" t="str">
            <v>Treetops Capital</v>
          </cell>
          <cell r="E12854" t="str">
            <v>ME</v>
          </cell>
          <cell r="F12854" t="str">
            <v>P1</v>
          </cell>
          <cell r="G12854" t="str">
            <v>SMALL</v>
          </cell>
          <cell r="H12854" t="str">
            <v>PO</v>
          </cell>
          <cell r="I12854" t="str">
            <v>0035140 - CLARK INSURANCE</v>
          </cell>
        </row>
        <row r="12855">
          <cell r="A12855" t="str">
            <v>C66265IV</v>
          </cell>
          <cell r="B12855">
            <v>42185</v>
          </cell>
          <cell r="C12855" t="str">
            <v>C66265</v>
          </cell>
          <cell r="D12855" t="str">
            <v>Winterport Boot Shop</v>
          </cell>
          <cell r="E12855" t="str">
            <v>ME</v>
          </cell>
          <cell r="F12855" t="str">
            <v>P1</v>
          </cell>
          <cell r="G12855" t="str">
            <v>SMALL</v>
          </cell>
          <cell r="H12855" t="str">
            <v>IV</v>
          </cell>
          <cell r="I12855" t="str">
            <v>0035055 - CROSS INSURANCE</v>
          </cell>
        </row>
        <row r="12856">
          <cell r="A12856" t="str">
            <v>C66266OA</v>
          </cell>
          <cell r="B12856">
            <v>42185</v>
          </cell>
          <cell r="C12856" t="str">
            <v>C66266</v>
          </cell>
          <cell r="D12856" t="str">
            <v>JJ Schreck, LLC-CIT</v>
          </cell>
          <cell r="E12856" t="str">
            <v>CT</v>
          </cell>
          <cell r="F12856" t="str">
            <v>P1</v>
          </cell>
          <cell r="G12856" t="str">
            <v>SMALL</v>
          </cell>
          <cell r="H12856" t="str">
            <v>OA</v>
          </cell>
          <cell r="I12856" t="str">
            <v>0035155 - CAMPION, GERARD R</v>
          </cell>
        </row>
        <row r="12857">
          <cell r="A12857" t="str">
            <v>C66266PO</v>
          </cell>
          <cell r="B12857">
            <v>42185</v>
          </cell>
          <cell r="C12857" t="str">
            <v>C66266</v>
          </cell>
          <cell r="D12857" t="str">
            <v>JJ Schreck, LLC-CIT</v>
          </cell>
          <cell r="E12857" t="str">
            <v>CT</v>
          </cell>
          <cell r="F12857" t="str">
            <v>P1</v>
          </cell>
          <cell r="G12857" t="str">
            <v>SMALL</v>
          </cell>
          <cell r="H12857" t="str">
            <v>PO</v>
          </cell>
          <cell r="I12857" t="str">
            <v>0035155 - CAMPION, GERARD R</v>
          </cell>
        </row>
        <row r="12858">
          <cell r="A12858" t="str">
            <v>C66267IH</v>
          </cell>
          <cell r="B12858">
            <v>42185</v>
          </cell>
          <cell r="C12858" t="str">
            <v>C66267</v>
          </cell>
          <cell r="D12858" t="str">
            <v>BRL Law Group LLC</v>
          </cell>
          <cell r="E12858" t="str">
            <v>MA</v>
          </cell>
          <cell r="F12858" t="str">
            <v>P1</v>
          </cell>
          <cell r="G12858" t="str">
            <v>SMALL</v>
          </cell>
          <cell r="H12858" t="str">
            <v>IH</v>
          </cell>
          <cell r="I12858" t="str">
            <v>0034858 - GALLAGHER BENEFIT SERVICES INC</v>
          </cell>
        </row>
        <row r="12859">
          <cell r="A12859" t="str">
            <v>C66268IA</v>
          </cell>
          <cell r="B12859">
            <v>42185</v>
          </cell>
          <cell r="C12859" t="str">
            <v>C66268</v>
          </cell>
          <cell r="D12859" t="str">
            <v>Generations Consultants Inc</v>
          </cell>
          <cell r="E12859" t="str">
            <v>MA</v>
          </cell>
          <cell r="F12859" t="str">
            <v>P1</v>
          </cell>
          <cell r="G12859" t="str">
            <v>SMALL</v>
          </cell>
          <cell r="H12859" t="str">
            <v>IA</v>
          </cell>
          <cell r="I12859" t="str">
            <v>0035128 - NEW ENGLAND MEDICAL INS AGENCY LLC</v>
          </cell>
        </row>
        <row r="12860">
          <cell r="A12860" t="str">
            <v>C66270JH</v>
          </cell>
          <cell r="B12860">
            <v>42185</v>
          </cell>
          <cell r="C12860" t="str">
            <v>C66270</v>
          </cell>
          <cell r="D12860" t="str">
            <v>Lionel Theriault Inc</v>
          </cell>
          <cell r="E12860" t="str">
            <v>ME</v>
          </cell>
          <cell r="F12860" t="str">
            <v>P1</v>
          </cell>
          <cell r="G12860" t="str">
            <v>SMALL</v>
          </cell>
          <cell r="H12860" t="str">
            <v>JH</v>
          </cell>
          <cell r="I12860" t="str">
            <v>0035105 - ALL POINTS INSURANCE INC</v>
          </cell>
        </row>
        <row r="12861">
          <cell r="A12861" t="str">
            <v>C66271IH</v>
          </cell>
          <cell r="B12861">
            <v>42185</v>
          </cell>
          <cell r="C12861" t="str">
            <v>C66271</v>
          </cell>
          <cell r="D12861" t="str">
            <v>Hyperlite Mountain Gear</v>
          </cell>
          <cell r="E12861" t="str">
            <v>ME</v>
          </cell>
          <cell r="F12861" t="str">
            <v>P1</v>
          </cell>
          <cell r="G12861" t="str">
            <v>SMALL</v>
          </cell>
          <cell r="H12861" t="str">
            <v>IH</v>
          </cell>
          <cell r="I12861" t="str">
            <v>0034886 - PAQUIN &amp; CARROLL LLC</v>
          </cell>
        </row>
        <row r="12862">
          <cell r="A12862" t="str">
            <v>C66271PO</v>
          </cell>
          <cell r="B12862">
            <v>42185</v>
          </cell>
          <cell r="C12862" t="str">
            <v>C66271</v>
          </cell>
          <cell r="D12862" t="str">
            <v>Hyperlite Mountain Gear</v>
          </cell>
          <cell r="E12862" t="str">
            <v>ME</v>
          </cell>
          <cell r="F12862" t="str">
            <v>P1</v>
          </cell>
          <cell r="G12862" t="str">
            <v>SMALL</v>
          </cell>
          <cell r="H12862" t="str">
            <v>PO</v>
          </cell>
          <cell r="I12862" t="str">
            <v>0034886 - PAQUIN &amp; CARROLL LLC</v>
          </cell>
        </row>
        <row r="12863">
          <cell r="A12863" t="str">
            <v>C66273JH</v>
          </cell>
          <cell r="B12863">
            <v>42185</v>
          </cell>
          <cell r="C12863" t="str">
            <v>C66273</v>
          </cell>
          <cell r="D12863" t="str">
            <v>Haverlock Estey &amp; Curran</v>
          </cell>
          <cell r="E12863" t="str">
            <v>ME</v>
          </cell>
          <cell r="F12863" t="str">
            <v>P1</v>
          </cell>
          <cell r="G12863" t="str">
            <v>SMALL</v>
          </cell>
          <cell r="H12863" t="str">
            <v>JH</v>
          </cell>
          <cell r="I12863" t="str">
            <v>0034863 - PALMER, SCOTT M</v>
          </cell>
        </row>
        <row r="12864">
          <cell r="A12864" t="str">
            <v>C66274JM</v>
          </cell>
          <cell r="B12864">
            <v>42185</v>
          </cell>
          <cell r="C12864" t="str">
            <v>C66274</v>
          </cell>
          <cell r="D12864" t="str">
            <v>Robert F Pinard DMD</v>
          </cell>
          <cell r="E12864" t="str">
            <v>NH</v>
          </cell>
          <cell r="F12864" t="str">
            <v>P1</v>
          </cell>
          <cell r="G12864" t="str">
            <v>SMALL</v>
          </cell>
          <cell r="H12864" t="str">
            <v>JM</v>
          </cell>
          <cell r="I12864" t="str">
            <v>0034997 - PLENTZAS, BETH A</v>
          </cell>
        </row>
        <row r="12865">
          <cell r="A12865" t="str">
            <v>C66276JM</v>
          </cell>
          <cell r="B12865">
            <v>42185</v>
          </cell>
          <cell r="C12865" t="str">
            <v>C66276</v>
          </cell>
          <cell r="D12865" t="str">
            <v>William &amp; Henry Wide Plank Floors LLC</v>
          </cell>
          <cell r="E12865" t="str">
            <v>NH</v>
          </cell>
          <cell r="F12865" t="str">
            <v>P1</v>
          </cell>
          <cell r="G12865" t="str">
            <v>SMALL</v>
          </cell>
          <cell r="H12865" t="str">
            <v>JM</v>
          </cell>
          <cell r="I12865" t="str">
            <v>0035153 - CLARK-MORTENSON AGENCY INC</v>
          </cell>
        </row>
        <row r="12866">
          <cell r="A12866" t="str">
            <v>C66276JR</v>
          </cell>
          <cell r="B12866">
            <v>42185</v>
          </cell>
          <cell r="C12866" t="str">
            <v>C66276</v>
          </cell>
          <cell r="D12866" t="str">
            <v>William &amp; Henry Wide Plank Floors LLC</v>
          </cell>
          <cell r="E12866" t="str">
            <v>NH</v>
          </cell>
          <cell r="F12866" t="str">
            <v>P1</v>
          </cell>
          <cell r="G12866" t="str">
            <v>SMALL</v>
          </cell>
          <cell r="H12866" t="str">
            <v>JR</v>
          </cell>
          <cell r="I12866" t="str">
            <v>0035153 - CLARK-MORTENSON AGENCY INC</v>
          </cell>
        </row>
        <row r="12867">
          <cell r="A12867" t="str">
            <v>C66277JM</v>
          </cell>
          <cell r="B12867">
            <v>42185</v>
          </cell>
          <cell r="C12867" t="str">
            <v>C66277</v>
          </cell>
          <cell r="D12867" t="str">
            <v>MRP Construction &amp; Restoration LLC</v>
          </cell>
          <cell r="E12867" t="str">
            <v>NH</v>
          </cell>
          <cell r="F12867" t="str">
            <v>P1</v>
          </cell>
          <cell r="G12867" t="str">
            <v>SMALL</v>
          </cell>
          <cell r="H12867" t="str">
            <v>JM</v>
          </cell>
          <cell r="I12867" t="str">
            <v>0035087 - LARRABEE, LISA M</v>
          </cell>
        </row>
        <row r="12868">
          <cell r="A12868" t="str">
            <v>C66277JN</v>
          </cell>
          <cell r="B12868">
            <v>42185</v>
          </cell>
          <cell r="C12868" t="str">
            <v>C66277</v>
          </cell>
          <cell r="D12868" t="str">
            <v>MRP Construction &amp; Restoration LLC</v>
          </cell>
          <cell r="E12868" t="str">
            <v>NH</v>
          </cell>
          <cell r="F12868" t="str">
            <v>P1</v>
          </cell>
          <cell r="G12868" t="str">
            <v>SMALL</v>
          </cell>
          <cell r="H12868" t="str">
            <v>JN</v>
          </cell>
          <cell r="I12868" t="str">
            <v>0035087 - LARRABEE, LISA M</v>
          </cell>
        </row>
        <row r="12869">
          <cell r="A12869" t="str">
            <v>C66278JH</v>
          </cell>
          <cell r="B12869">
            <v>42185</v>
          </cell>
          <cell r="C12869" t="str">
            <v>C66278</v>
          </cell>
          <cell r="D12869" t="str">
            <v>Craig Jordan Construction</v>
          </cell>
          <cell r="E12869" t="str">
            <v>ME</v>
          </cell>
          <cell r="F12869" t="str">
            <v>P1</v>
          </cell>
          <cell r="G12869" t="str">
            <v>SMALL</v>
          </cell>
          <cell r="H12869" t="str">
            <v>JH</v>
          </cell>
          <cell r="I12869" t="str">
            <v>0034910 - KYES AGENCY</v>
          </cell>
        </row>
        <row r="12870">
          <cell r="A12870" t="str">
            <v>C66279JH</v>
          </cell>
          <cell r="B12870">
            <v>42185</v>
          </cell>
          <cell r="C12870" t="str">
            <v>C66279</v>
          </cell>
          <cell r="D12870" t="str">
            <v>Lewis Physical Medicine Assoc</v>
          </cell>
          <cell r="E12870" t="str">
            <v>NH</v>
          </cell>
          <cell r="F12870" t="str">
            <v>P1</v>
          </cell>
          <cell r="G12870" t="str">
            <v>SMALL</v>
          </cell>
          <cell r="H12870" t="str">
            <v>JH</v>
          </cell>
          <cell r="I12870" t="str">
            <v>0035025 - CGI EMPLOYEE BENEFITS GROUP</v>
          </cell>
        </row>
        <row r="12871">
          <cell r="A12871" t="str">
            <v>C66280IH</v>
          </cell>
          <cell r="B12871">
            <v>42185</v>
          </cell>
          <cell r="C12871" t="str">
            <v>C66280</v>
          </cell>
          <cell r="D12871" t="str">
            <v>Great Northern Timber</v>
          </cell>
          <cell r="E12871" t="str">
            <v>ME</v>
          </cell>
          <cell r="F12871" t="str">
            <v>P1</v>
          </cell>
          <cell r="G12871" t="str">
            <v>SMALL</v>
          </cell>
          <cell r="H12871" t="str">
            <v>IH</v>
          </cell>
          <cell r="I12871" t="str">
            <v>0034893 - PAYCHEX AGENCY INC</v>
          </cell>
        </row>
        <row r="12872">
          <cell r="A12872" t="str">
            <v>C66281JH</v>
          </cell>
          <cell r="B12872">
            <v>42185</v>
          </cell>
          <cell r="C12872" t="str">
            <v>C66281</v>
          </cell>
          <cell r="D12872" t="str">
            <v>Ronald Houghton Builders</v>
          </cell>
          <cell r="E12872" t="str">
            <v>NH</v>
          </cell>
          <cell r="F12872" t="str">
            <v>P1</v>
          </cell>
          <cell r="G12872" t="str">
            <v>SMALL</v>
          </cell>
          <cell r="H12872" t="str">
            <v>JH</v>
          </cell>
          <cell r="I12872" t="str">
            <v>0035056 - AFFORDABLE HEALTH SOLUTIONS</v>
          </cell>
        </row>
        <row r="12873">
          <cell r="A12873" t="str">
            <v>C66282IV</v>
          </cell>
          <cell r="B12873">
            <v>42185</v>
          </cell>
          <cell r="C12873" t="str">
            <v>C66282</v>
          </cell>
          <cell r="D12873" t="str">
            <v>Syntiro</v>
          </cell>
          <cell r="E12873" t="str">
            <v>ME</v>
          </cell>
          <cell r="F12873" t="str">
            <v>P1</v>
          </cell>
          <cell r="G12873" t="str">
            <v>SMALL</v>
          </cell>
          <cell r="H12873" t="str">
            <v>IV</v>
          </cell>
          <cell r="I12873" t="str">
            <v>0035146 - BUSINESS INSURANCE AGENCY</v>
          </cell>
        </row>
        <row r="12874">
          <cell r="A12874" t="str">
            <v>C66282PO</v>
          </cell>
          <cell r="B12874">
            <v>42185</v>
          </cell>
          <cell r="C12874" t="str">
            <v>C66282</v>
          </cell>
          <cell r="D12874" t="str">
            <v>Syntiro</v>
          </cell>
          <cell r="E12874" t="str">
            <v>ME</v>
          </cell>
          <cell r="F12874" t="str">
            <v>P1</v>
          </cell>
          <cell r="G12874" t="str">
            <v>SMALL</v>
          </cell>
          <cell r="H12874" t="str">
            <v>PO</v>
          </cell>
          <cell r="I12874" t="str">
            <v>0035146 - BUSINESS INSURANCE AGENCY</v>
          </cell>
        </row>
        <row r="12875">
          <cell r="A12875" t="str">
            <v>C66283IV</v>
          </cell>
          <cell r="B12875">
            <v>42185</v>
          </cell>
          <cell r="C12875" t="str">
            <v>C66283</v>
          </cell>
          <cell r="D12875" t="str">
            <v>American Steel Erectors Inc</v>
          </cell>
          <cell r="E12875" t="str">
            <v>NH</v>
          </cell>
          <cell r="F12875" t="str">
            <v>P1</v>
          </cell>
          <cell r="G12875" t="str">
            <v>SMALL</v>
          </cell>
          <cell r="H12875" t="str">
            <v>IV</v>
          </cell>
          <cell r="I12875" t="str">
            <v>0035015 - HUB INTERNATIONAL NEW ENGLAND LLC</v>
          </cell>
        </row>
        <row r="12876">
          <cell r="A12876" t="str">
            <v>C66284IA</v>
          </cell>
          <cell r="B12876">
            <v>42185</v>
          </cell>
          <cell r="C12876" t="str">
            <v>C66284</v>
          </cell>
          <cell r="D12876" t="str">
            <v>Universal Window &amp; Door LLC</v>
          </cell>
          <cell r="E12876" t="str">
            <v>MA</v>
          </cell>
          <cell r="F12876" t="str">
            <v>P1</v>
          </cell>
          <cell r="G12876" t="str">
            <v>SMALL</v>
          </cell>
          <cell r="H12876" t="str">
            <v>IA</v>
          </cell>
          <cell r="I12876" t="str">
            <v>0034872 - MID-STATE INSURANCE AGENCY INC</v>
          </cell>
        </row>
        <row r="12877">
          <cell r="A12877" t="str">
            <v>C66284IH</v>
          </cell>
          <cell r="B12877">
            <v>42185</v>
          </cell>
          <cell r="C12877" t="str">
            <v>C66284</v>
          </cell>
          <cell r="D12877" t="str">
            <v>Universal Window &amp; Door LLC</v>
          </cell>
          <cell r="E12877" t="str">
            <v>MA</v>
          </cell>
          <cell r="F12877" t="str">
            <v>P1</v>
          </cell>
          <cell r="G12877" t="str">
            <v>SMALL</v>
          </cell>
          <cell r="H12877" t="str">
            <v>IH</v>
          </cell>
          <cell r="I12877" t="str">
            <v>0034872 - MID-STATE INSURANCE AGENCY INC</v>
          </cell>
        </row>
        <row r="12878">
          <cell r="A12878" t="str">
            <v>C66284JA</v>
          </cell>
          <cell r="B12878">
            <v>42185</v>
          </cell>
          <cell r="C12878" t="str">
            <v>C66284</v>
          </cell>
          <cell r="D12878" t="str">
            <v>Universal Window &amp; Door LLC</v>
          </cell>
          <cell r="E12878" t="str">
            <v>MA</v>
          </cell>
          <cell r="F12878" t="str">
            <v>P1</v>
          </cell>
          <cell r="G12878" t="str">
            <v>SMALL</v>
          </cell>
          <cell r="H12878" t="str">
            <v>JA</v>
          </cell>
          <cell r="I12878" t="str">
            <v>0034872 - MID-STATE INSURANCE AGENCY INC</v>
          </cell>
        </row>
        <row r="12879">
          <cell r="A12879" t="str">
            <v>C66285JM</v>
          </cell>
          <cell r="B12879">
            <v>42185</v>
          </cell>
          <cell r="C12879" t="str">
            <v>C66285</v>
          </cell>
          <cell r="D12879" t="str">
            <v>A W Frost Agency</v>
          </cell>
          <cell r="E12879" t="str">
            <v>NH</v>
          </cell>
          <cell r="F12879" t="str">
            <v>P1</v>
          </cell>
          <cell r="G12879" t="str">
            <v>SMALL</v>
          </cell>
          <cell r="H12879" t="str">
            <v>JM</v>
          </cell>
          <cell r="I12879" t="str">
            <v>0035120 - DAVIS TOWLE MORRILL &amp; EVERETT INC</v>
          </cell>
        </row>
        <row r="12880">
          <cell r="A12880" t="str">
            <v>C66286JH</v>
          </cell>
          <cell r="B12880">
            <v>42185</v>
          </cell>
          <cell r="C12880" t="str">
            <v>C66286</v>
          </cell>
          <cell r="D12880" t="str">
            <v>Davis &amp; Towle Walnut Hill LLC</v>
          </cell>
          <cell r="E12880" t="str">
            <v>NH</v>
          </cell>
          <cell r="F12880" t="str">
            <v>P1</v>
          </cell>
          <cell r="G12880" t="str">
            <v>SMALL</v>
          </cell>
          <cell r="H12880" t="str">
            <v>JH</v>
          </cell>
          <cell r="I12880" t="str">
            <v>0034975 - DAVIS TOWLE MORRILL &amp; EVERETT INC</v>
          </cell>
        </row>
        <row r="12881">
          <cell r="A12881" t="str">
            <v>C66286JM</v>
          </cell>
          <cell r="B12881">
            <v>42185</v>
          </cell>
          <cell r="C12881" t="str">
            <v>C66286</v>
          </cell>
          <cell r="D12881" t="str">
            <v>Davis &amp; Towle Walnut Hill LLC</v>
          </cell>
          <cell r="E12881" t="str">
            <v>NH</v>
          </cell>
          <cell r="F12881" t="str">
            <v>P1</v>
          </cell>
          <cell r="G12881" t="str">
            <v>SMALL</v>
          </cell>
          <cell r="H12881" t="str">
            <v>JM</v>
          </cell>
          <cell r="I12881" t="str">
            <v>0034975 - DAVIS TOWLE MORRILL &amp; EVERETT INC</v>
          </cell>
        </row>
        <row r="12882">
          <cell r="A12882" t="str">
            <v>C66287IH</v>
          </cell>
          <cell r="B12882">
            <v>42185</v>
          </cell>
          <cell r="C12882" t="str">
            <v>C66287</v>
          </cell>
          <cell r="D12882" t="str">
            <v>Bonardis Formal Wear Inc</v>
          </cell>
          <cell r="E12882" t="str">
            <v>MA</v>
          </cell>
          <cell r="F12882" t="str">
            <v>P1</v>
          </cell>
          <cell r="G12882" t="str">
            <v>SMALL</v>
          </cell>
          <cell r="H12882" t="str">
            <v>IH</v>
          </cell>
          <cell r="I12882" t="str">
            <v>0034875 - LUZZO JR, RICHARD J</v>
          </cell>
        </row>
        <row r="12883">
          <cell r="A12883" t="str">
            <v>C66288IH</v>
          </cell>
          <cell r="B12883">
            <v>42185</v>
          </cell>
          <cell r="C12883" t="str">
            <v>C66288</v>
          </cell>
          <cell r="D12883" t="str">
            <v>Tributary Brewing Co LLC</v>
          </cell>
          <cell r="E12883" t="str">
            <v>ME</v>
          </cell>
          <cell r="F12883" t="str">
            <v>P1</v>
          </cell>
          <cell r="G12883" t="str">
            <v>SMALL</v>
          </cell>
          <cell r="H12883" t="str">
            <v>IH</v>
          </cell>
          <cell r="I12883" t="str">
            <v>0034905 - GHM AGENCY INC</v>
          </cell>
        </row>
        <row r="12884">
          <cell r="A12884" t="str">
            <v>C66289IH</v>
          </cell>
          <cell r="B12884">
            <v>42185</v>
          </cell>
          <cell r="C12884" t="str">
            <v>C66289</v>
          </cell>
          <cell r="D12884" t="str">
            <v>Thirteen LLC</v>
          </cell>
          <cell r="E12884" t="str">
            <v>ME</v>
          </cell>
          <cell r="F12884" t="str">
            <v>P1</v>
          </cell>
          <cell r="G12884" t="str">
            <v>SMALL</v>
          </cell>
          <cell r="H12884" t="str">
            <v>IH</v>
          </cell>
          <cell r="I12884" t="str">
            <v>0035161 - CLARK INSURANCE</v>
          </cell>
        </row>
        <row r="12885">
          <cell r="A12885" t="str">
            <v>C66290JM</v>
          </cell>
          <cell r="B12885">
            <v>42185</v>
          </cell>
          <cell r="C12885" t="str">
            <v>C66290</v>
          </cell>
          <cell r="D12885" t="str">
            <v>Acute Medical Gas Services Inc</v>
          </cell>
          <cell r="E12885" t="str">
            <v>NH</v>
          </cell>
          <cell r="F12885" t="str">
            <v>P1</v>
          </cell>
          <cell r="G12885" t="str">
            <v>SMALL</v>
          </cell>
          <cell r="H12885" t="str">
            <v>JM</v>
          </cell>
          <cell r="I12885" t="str">
            <v>0035139 - LIFETIME BENEFITS GROUP INC</v>
          </cell>
        </row>
        <row r="12886">
          <cell r="A12886" t="str">
            <v>C66291JM</v>
          </cell>
          <cell r="B12886">
            <v>42185</v>
          </cell>
          <cell r="C12886" t="str">
            <v>C66291</v>
          </cell>
          <cell r="D12886" t="str">
            <v>Milestones Pediatric Services LLC</v>
          </cell>
          <cell r="E12886" t="str">
            <v>NH</v>
          </cell>
          <cell r="F12886" t="str">
            <v>P1</v>
          </cell>
          <cell r="G12886" t="str">
            <v>SMALL</v>
          </cell>
          <cell r="H12886" t="str">
            <v>JM</v>
          </cell>
          <cell r="I12886" t="str">
            <v>0035145 - LIFETIME BENEFITS GROUP INC</v>
          </cell>
        </row>
        <row r="12887">
          <cell r="A12887" t="str">
            <v>C66292JH</v>
          </cell>
          <cell r="B12887">
            <v>42185</v>
          </cell>
          <cell r="C12887" t="str">
            <v>C66292</v>
          </cell>
          <cell r="D12887" t="str">
            <v>Ecosmith Recyclers Inc</v>
          </cell>
          <cell r="E12887" t="str">
            <v>NH</v>
          </cell>
          <cell r="F12887" t="str">
            <v>P1</v>
          </cell>
          <cell r="G12887" t="str">
            <v>SMALL</v>
          </cell>
          <cell r="H12887" t="str">
            <v>JH</v>
          </cell>
          <cell r="I12887" t="str">
            <v>0035091 - GRANITE GROUP BENEFITS LLC</v>
          </cell>
        </row>
        <row r="12888">
          <cell r="A12888" t="str">
            <v>C66293JH</v>
          </cell>
          <cell r="B12888">
            <v>42185</v>
          </cell>
          <cell r="C12888" t="str">
            <v>C66293</v>
          </cell>
          <cell r="D12888" t="str">
            <v>Connecticut Valley Computer Services</v>
          </cell>
          <cell r="E12888" t="str">
            <v>NH</v>
          </cell>
          <cell r="F12888" t="str">
            <v>P1</v>
          </cell>
          <cell r="G12888" t="str">
            <v>SMALL</v>
          </cell>
          <cell r="H12888" t="str">
            <v>JH</v>
          </cell>
          <cell r="I12888" t="str">
            <v>0035026 - AGGREGATE FINANCIAL ADVISORS</v>
          </cell>
        </row>
        <row r="12889">
          <cell r="A12889" t="str">
            <v>C66296PO</v>
          </cell>
          <cell r="B12889">
            <v>42185</v>
          </cell>
          <cell r="C12889" t="str">
            <v>C66296</v>
          </cell>
          <cell r="D12889" t="str">
            <v>Blue Thunder Technologies</v>
          </cell>
          <cell r="E12889" t="str">
            <v>CT</v>
          </cell>
          <cell r="F12889" t="str">
            <v>P1</v>
          </cell>
          <cell r="G12889" t="str">
            <v>SMALL</v>
          </cell>
          <cell r="H12889" t="str">
            <v>PO</v>
          </cell>
          <cell r="I12889" t="str">
            <v>0034915 - FERREIRA, DAVID J</v>
          </cell>
        </row>
        <row r="12890">
          <cell r="A12890" t="str">
            <v>C66297JH</v>
          </cell>
          <cell r="B12890">
            <v>42185</v>
          </cell>
          <cell r="C12890" t="str">
            <v>C66297</v>
          </cell>
          <cell r="D12890" t="str">
            <v>Knapton Reade &amp; Woods Agency</v>
          </cell>
          <cell r="E12890" t="str">
            <v>NH</v>
          </cell>
          <cell r="F12890" t="str">
            <v>P1</v>
          </cell>
          <cell r="G12890" t="str">
            <v>SMALL</v>
          </cell>
          <cell r="H12890" t="str">
            <v>JH</v>
          </cell>
          <cell r="I12890" t="str">
            <v>0035119 - DAVIS TOWLE MORRILL &amp; EVERETT INC</v>
          </cell>
        </row>
        <row r="12891">
          <cell r="A12891" t="str">
            <v>C66297JM</v>
          </cell>
          <cell r="B12891">
            <v>42185</v>
          </cell>
          <cell r="C12891" t="str">
            <v>C66297</v>
          </cell>
          <cell r="D12891" t="str">
            <v>Knapton Reade &amp; Woods Agency</v>
          </cell>
          <cell r="E12891" t="str">
            <v>NH</v>
          </cell>
          <cell r="F12891" t="str">
            <v>P1</v>
          </cell>
          <cell r="G12891" t="str">
            <v>SMALL</v>
          </cell>
          <cell r="H12891" t="str">
            <v>JM</v>
          </cell>
          <cell r="I12891" t="str">
            <v>0035119 - DAVIS TOWLE MORRILL &amp; EVERETT INC</v>
          </cell>
        </row>
        <row r="12892">
          <cell r="A12892" t="str">
            <v>C66298IV</v>
          </cell>
          <cell r="B12892">
            <v>42185</v>
          </cell>
          <cell r="C12892" t="str">
            <v>C66298</v>
          </cell>
          <cell r="D12892" t="str">
            <v>The Parsons Buick Co</v>
          </cell>
          <cell r="E12892" t="str">
            <v>CT</v>
          </cell>
          <cell r="F12892" t="str">
            <v>P1</v>
          </cell>
          <cell r="G12892" t="str">
            <v>SMALL</v>
          </cell>
          <cell r="H12892" t="str">
            <v>IV</v>
          </cell>
          <cell r="I12892" t="str">
            <v>0034919 - HEALTH CONSULTANTS GROUP, THE</v>
          </cell>
        </row>
        <row r="12893">
          <cell r="A12893" t="str">
            <v>C66298OA</v>
          </cell>
          <cell r="B12893">
            <v>42185</v>
          </cell>
          <cell r="C12893" t="str">
            <v>C66298</v>
          </cell>
          <cell r="D12893" t="str">
            <v>The Parsons Buick Co</v>
          </cell>
          <cell r="E12893" t="str">
            <v>CT</v>
          </cell>
          <cell r="F12893" t="str">
            <v>P1</v>
          </cell>
          <cell r="G12893" t="str">
            <v>SMALL</v>
          </cell>
          <cell r="H12893" t="str">
            <v>OA</v>
          </cell>
          <cell r="I12893" t="str">
            <v>0034919 - HEALTH CONSULTANTS GROUP, THE</v>
          </cell>
        </row>
        <row r="12894">
          <cell r="A12894" t="str">
            <v>C66299JN</v>
          </cell>
          <cell r="B12894">
            <v>42185</v>
          </cell>
          <cell r="C12894" t="str">
            <v>C66299</v>
          </cell>
          <cell r="D12894" t="str">
            <v>Granite State Salvage Company</v>
          </cell>
          <cell r="E12894" t="str">
            <v>NH</v>
          </cell>
          <cell r="F12894" t="str">
            <v>P1</v>
          </cell>
          <cell r="G12894" t="str">
            <v>SMALL</v>
          </cell>
          <cell r="H12894" t="str">
            <v>JN</v>
          </cell>
          <cell r="I12894" t="str">
            <v>0035143 - LARRABEE, LISA M</v>
          </cell>
        </row>
        <row r="12895">
          <cell r="A12895" t="str">
            <v>C66300JM</v>
          </cell>
          <cell r="B12895">
            <v>42185</v>
          </cell>
          <cell r="C12895" t="str">
            <v>C66300</v>
          </cell>
          <cell r="D12895" t="str">
            <v>Roy Refrigeration LLC</v>
          </cell>
          <cell r="E12895" t="str">
            <v>NH</v>
          </cell>
          <cell r="F12895" t="str">
            <v>P1</v>
          </cell>
          <cell r="G12895" t="str">
            <v>SMALL</v>
          </cell>
          <cell r="H12895" t="str">
            <v>JM</v>
          </cell>
          <cell r="I12895" t="str">
            <v>0035122 - NEW ENGLAND EMPLOYEE BENEFITS COUNCIL</v>
          </cell>
        </row>
        <row r="12896">
          <cell r="A12896" t="str">
            <v>C66301IV</v>
          </cell>
          <cell r="B12896">
            <v>42185</v>
          </cell>
          <cell r="C12896" t="str">
            <v>C66301</v>
          </cell>
          <cell r="D12896" t="str">
            <v>Bangor Auto &amp; Truck Center Inc</v>
          </cell>
          <cell r="E12896" t="str">
            <v>ME</v>
          </cell>
          <cell r="F12896" t="str">
            <v>P1</v>
          </cell>
          <cell r="G12896" t="str">
            <v>SMALL</v>
          </cell>
          <cell r="H12896" t="str">
            <v>IV</v>
          </cell>
          <cell r="I12896" t="str">
            <v>0034888 - WHITE, PETER J</v>
          </cell>
        </row>
        <row r="12897">
          <cell r="A12897" t="str">
            <v>C66301PO</v>
          </cell>
          <cell r="B12897">
            <v>42185</v>
          </cell>
          <cell r="C12897" t="str">
            <v>C66301</v>
          </cell>
          <cell r="D12897" t="str">
            <v>Bangor Auto &amp; Truck Center Inc</v>
          </cell>
          <cell r="E12897" t="str">
            <v>ME</v>
          </cell>
          <cell r="F12897" t="str">
            <v>P1</v>
          </cell>
          <cell r="G12897" t="str">
            <v>SMALL</v>
          </cell>
          <cell r="H12897" t="str">
            <v>PO</v>
          </cell>
          <cell r="I12897" t="str">
            <v>0034888 - WHITE, PETER J</v>
          </cell>
        </row>
        <row r="12898">
          <cell r="A12898" t="str">
            <v>C66302JM</v>
          </cell>
          <cell r="B12898">
            <v>42185</v>
          </cell>
          <cell r="C12898" t="str">
            <v>C66302</v>
          </cell>
          <cell r="D12898" t="str">
            <v>Allan O'Brien</v>
          </cell>
          <cell r="E12898" t="str">
            <v>NH</v>
          </cell>
          <cell r="F12898" t="str">
            <v>P1</v>
          </cell>
          <cell r="G12898" t="str">
            <v>SMALL</v>
          </cell>
          <cell r="H12898" t="str">
            <v>JM</v>
          </cell>
          <cell r="I12898" t="str">
            <v>0035061 - LARRABEE, LISA M</v>
          </cell>
        </row>
        <row r="12899">
          <cell r="A12899" t="str">
            <v>C66303JH</v>
          </cell>
          <cell r="B12899">
            <v>42185</v>
          </cell>
          <cell r="C12899" t="str">
            <v>C66303</v>
          </cell>
          <cell r="D12899" t="str">
            <v>Beryl Marton &amp; Company Inc</v>
          </cell>
          <cell r="E12899" t="str">
            <v>ME</v>
          </cell>
          <cell r="F12899" t="str">
            <v>P1</v>
          </cell>
          <cell r="G12899" t="str">
            <v>SMALL</v>
          </cell>
          <cell r="H12899" t="str">
            <v>JH</v>
          </cell>
          <cell r="I12899" t="str">
            <v>0035041 - BUSINESS INSURANCE AGENCY</v>
          </cell>
        </row>
        <row r="12900">
          <cell r="A12900" t="str">
            <v>C66304JH</v>
          </cell>
          <cell r="B12900">
            <v>42185</v>
          </cell>
          <cell r="C12900" t="str">
            <v>C66304</v>
          </cell>
          <cell r="D12900" t="str">
            <v>Mid Maine Chiropractic Center</v>
          </cell>
          <cell r="E12900" t="str">
            <v>ME</v>
          </cell>
          <cell r="F12900" t="str">
            <v>P1</v>
          </cell>
          <cell r="G12900" t="str">
            <v>SMALL</v>
          </cell>
          <cell r="H12900" t="str">
            <v>JH</v>
          </cell>
          <cell r="I12900" t="str">
            <v>0035048 - EASTERN BENEFITS GROUP</v>
          </cell>
        </row>
        <row r="12901">
          <cell r="A12901" t="str">
            <v>C66305IH</v>
          </cell>
          <cell r="B12901">
            <v>42185</v>
          </cell>
          <cell r="C12901" t="str">
            <v>C66305</v>
          </cell>
          <cell r="D12901" t="str">
            <v>Maine Community Foundation</v>
          </cell>
          <cell r="E12901" t="str">
            <v>ME</v>
          </cell>
          <cell r="F12901" t="str">
            <v>P1</v>
          </cell>
          <cell r="G12901" t="str">
            <v>SMALL</v>
          </cell>
          <cell r="H12901" t="str">
            <v>IH</v>
          </cell>
          <cell r="I12901" t="str">
            <v>0034879 - NATIONAL WORKSITE BENEFIT GROUP</v>
          </cell>
        </row>
        <row r="12902">
          <cell r="A12902" t="str">
            <v>C66305JH</v>
          </cell>
          <cell r="B12902">
            <v>42185</v>
          </cell>
          <cell r="C12902" t="str">
            <v>C66305</v>
          </cell>
          <cell r="D12902" t="str">
            <v>Maine Community Foundation</v>
          </cell>
          <cell r="E12902" t="str">
            <v>ME</v>
          </cell>
          <cell r="F12902" t="str">
            <v>P1</v>
          </cell>
          <cell r="G12902" t="str">
            <v>SMALL</v>
          </cell>
          <cell r="H12902" t="str">
            <v>JH</v>
          </cell>
          <cell r="I12902" t="str">
            <v>0034879 - NATIONAL WORKSITE BENEFIT GROUP</v>
          </cell>
        </row>
        <row r="12903">
          <cell r="A12903" t="str">
            <v>C66306IH</v>
          </cell>
          <cell r="B12903">
            <v>42185</v>
          </cell>
          <cell r="C12903" t="str">
            <v>C66306</v>
          </cell>
          <cell r="D12903" t="str">
            <v>Stephen J Noxon DMD MSD PC</v>
          </cell>
          <cell r="E12903" t="str">
            <v>MA</v>
          </cell>
          <cell r="F12903" t="str">
            <v>P1</v>
          </cell>
          <cell r="G12903" t="str">
            <v>SMALL</v>
          </cell>
          <cell r="H12903" t="str">
            <v>IH</v>
          </cell>
          <cell r="I12903" t="str">
            <v>0035058 - LAMBERT &amp; CARNEY BENEFITS GROUP</v>
          </cell>
        </row>
        <row r="12904">
          <cell r="A12904" t="str">
            <v>C66308IV</v>
          </cell>
          <cell r="B12904">
            <v>42185</v>
          </cell>
          <cell r="C12904" t="str">
            <v>C66308</v>
          </cell>
          <cell r="D12904" t="str">
            <v>Mark D Leighton</v>
          </cell>
          <cell r="E12904" t="str">
            <v>CT</v>
          </cell>
          <cell r="F12904" t="str">
            <v>P1</v>
          </cell>
          <cell r="G12904" t="str">
            <v>SMALL</v>
          </cell>
          <cell r="H12904" t="str">
            <v>IV</v>
          </cell>
          <cell r="I12904" t="str">
            <v>0035186 - REIN, TODD P</v>
          </cell>
        </row>
        <row r="12905">
          <cell r="A12905" t="str">
            <v>C66308PO</v>
          </cell>
          <cell r="B12905">
            <v>42185</v>
          </cell>
          <cell r="C12905" t="str">
            <v>C66308</v>
          </cell>
          <cell r="D12905" t="str">
            <v>Mark D Leighton</v>
          </cell>
          <cell r="E12905" t="str">
            <v>CT</v>
          </cell>
          <cell r="F12905" t="str">
            <v>P1</v>
          </cell>
          <cell r="G12905" t="str">
            <v>SMALL</v>
          </cell>
          <cell r="H12905" t="str">
            <v>PO</v>
          </cell>
          <cell r="I12905" t="str">
            <v>0035186 - REIN, TODD P</v>
          </cell>
        </row>
        <row r="12906">
          <cell r="A12906" t="str">
            <v>C66309IH</v>
          </cell>
          <cell r="B12906">
            <v>42185</v>
          </cell>
          <cell r="C12906" t="str">
            <v>C66309</v>
          </cell>
          <cell r="D12906" t="str">
            <v>Primary Design Inc</v>
          </cell>
          <cell r="E12906" t="str">
            <v>MA</v>
          </cell>
          <cell r="F12906" t="str">
            <v>P1</v>
          </cell>
          <cell r="G12906" t="str">
            <v>SMALL</v>
          </cell>
          <cell r="H12906" t="str">
            <v>IH</v>
          </cell>
          <cell r="I12906" t="str">
            <v>0034993 - EASTERN BENEFITS GROUP</v>
          </cell>
        </row>
        <row r="12907">
          <cell r="A12907" t="str">
            <v>C66310IH</v>
          </cell>
          <cell r="B12907">
            <v>42185</v>
          </cell>
          <cell r="C12907" t="str">
            <v>C66310</v>
          </cell>
          <cell r="D12907" t="str">
            <v>Adelson &amp; Company PC</v>
          </cell>
          <cell r="E12907" t="str">
            <v>MA</v>
          </cell>
          <cell r="F12907" t="str">
            <v>P1</v>
          </cell>
          <cell r="G12907" t="str">
            <v>SMALL</v>
          </cell>
          <cell r="H12907" t="str">
            <v>IH</v>
          </cell>
          <cell r="I12907" t="str">
            <v>0035098 - ST INSURANCE AGENCY INC</v>
          </cell>
        </row>
        <row r="12908">
          <cell r="A12908" t="str">
            <v>C66310IV</v>
          </cell>
          <cell r="B12908">
            <v>42185</v>
          </cell>
          <cell r="C12908" t="str">
            <v>C66310</v>
          </cell>
          <cell r="D12908" t="str">
            <v>Adelson &amp; Company PC</v>
          </cell>
          <cell r="E12908" t="str">
            <v>MA</v>
          </cell>
          <cell r="F12908" t="str">
            <v>P1</v>
          </cell>
          <cell r="G12908" t="str">
            <v>SMALL</v>
          </cell>
          <cell r="H12908" t="str">
            <v>IV</v>
          </cell>
          <cell r="I12908" t="str">
            <v>0035098 - ST INSURANCE AGENCY INC</v>
          </cell>
        </row>
        <row r="12909">
          <cell r="A12909" t="str">
            <v>C66311IA</v>
          </cell>
          <cell r="B12909">
            <v>42185</v>
          </cell>
          <cell r="C12909" t="str">
            <v>C66311</v>
          </cell>
          <cell r="D12909" t="str">
            <v>Newman &amp; Hahn MD PC</v>
          </cell>
          <cell r="E12909" t="str">
            <v>MA</v>
          </cell>
          <cell r="F12909" t="str">
            <v>P1</v>
          </cell>
          <cell r="G12909" t="str">
            <v>SMALL</v>
          </cell>
          <cell r="H12909" t="str">
            <v>IA</v>
          </cell>
          <cell r="I12909" t="str">
            <v>0035032 - UNITED BUSINESSMANS INSURANCE AGENCY</v>
          </cell>
        </row>
        <row r="12910">
          <cell r="A12910" t="str">
            <v>C66311IH</v>
          </cell>
          <cell r="B12910">
            <v>42185</v>
          </cell>
          <cell r="C12910" t="str">
            <v>C66311</v>
          </cell>
          <cell r="D12910" t="str">
            <v>Newman &amp; Hahn MD PC</v>
          </cell>
          <cell r="E12910" t="str">
            <v>MA</v>
          </cell>
          <cell r="F12910" t="str">
            <v>P1</v>
          </cell>
          <cell r="G12910" t="str">
            <v>SMALL</v>
          </cell>
          <cell r="H12910" t="str">
            <v>IH</v>
          </cell>
          <cell r="I12910" t="str">
            <v>0035032 - UNITED BUSINESSMANS INSURANCE AGENCY</v>
          </cell>
        </row>
        <row r="12911">
          <cell r="A12911" t="str">
            <v>C66312IH</v>
          </cell>
          <cell r="B12911">
            <v>42185</v>
          </cell>
          <cell r="C12911" t="str">
            <v>C66312</v>
          </cell>
          <cell r="D12911" t="str">
            <v>Eximo LLC</v>
          </cell>
          <cell r="E12911" t="str">
            <v>MA</v>
          </cell>
          <cell r="F12911" t="str">
            <v>P1</v>
          </cell>
          <cell r="G12911" t="str">
            <v>SMALL</v>
          </cell>
          <cell r="H12911" t="str">
            <v>IH</v>
          </cell>
          <cell r="I12911" t="str">
            <v>0035147 - PAYCHEX AGENCY INC</v>
          </cell>
        </row>
        <row r="12912">
          <cell r="A12912" t="str">
            <v>C66314IH</v>
          </cell>
          <cell r="B12912">
            <v>42185</v>
          </cell>
          <cell r="C12912" t="str">
            <v>C66314</v>
          </cell>
          <cell r="D12912" t="str">
            <v>Dental Care of Wilmington LLC</v>
          </cell>
          <cell r="E12912" t="str">
            <v>MA</v>
          </cell>
          <cell r="F12912" t="str">
            <v>P1</v>
          </cell>
          <cell r="G12912" t="str">
            <v>GPC</v>
          </cell>
          <cell r="H12912" t="str">
            <v>IH</v>
          </cell>
          <cell r="I12912" t="str">
            <v>0035123 - SPRING INSURANCE GROUP LLC</v>
          </cell>
        </row>
        <row r="12913">
          <cell r="A12913" t="str">
            <v>C66315JH</v>
          </cell>
          <cell r="B12913">
            <v>42185</v>
          </cell>
          <cell r="C12913" t="str">
            <v>C66315</v>
          </cell>
          <cell r="D12913" t="str">
            <v>Jeff Daigle Family Plumbing and Heating LLC</v>
          </cell>
          <cell r="E12913" t="str">
            <v>NH</v>
          </cell>
          <cell r="F12913" t="str">
            <v>P1</v>
          </cell>
          <cell r="G12913" t="str">
            <v>SMALL</v>
          </cell>
          <cell r="H12913" t="str">
            <v>JH</v>
          </cell>
          <cell r="I12913" t="str">
            <v>0035165 - CROSS INSURANCE - MANCHESTER</v>
          </cell>
        </row>
        <row r="12914">
          <cell r="A12914" t="str">
            <v>C66316IH</v>
          </cell>
          <cell r="B12914">
            <v>42185</v>
          </cell>
          <cell r="C12914" t="str">
            <v>C66316</v>
          </cell>
          <cell r="D12914" t="str">
            <v>BCS Callprocessing Inc</v>
          </cell>
          <cell r="E12914" t="str">
            <v>MA</v>
          </cell>
          <cell r="F12914" t="str">
            <v>P1</v>
          </cell>
          <cell r="G12914" t="str">
            <v>SMALL</v>
          </cell>
          <cell r="H12914" t="str">
            <v>IH</v>
          </cell>
          <cell r="I12914" t="str">
            <v>0035079 - ROGERS &amp; GRAY INSURANCE AGENCY</v>
          </cell>
        </row>
        <row r="12915">
          <cell r="A12915" t="str">
            <v>C66317JM</v>
          </cell>
          <cell r="B12915">
            <v>42185</v>
          </cell>
          <cell r="C12915" t="str">
            <v>C66317</v>
          </cell>
          <cell r="D12915" t="str">
            <v>October Financial Group LLC</v>
          </cell>
          <cell r="E12915" t="str">
            <v>NH</v>
          </cell>
          <cell r="F12915" t="str">
            <v>P1</v>
          </cell>
          <cell r="G12915" t="str">
            <v>SMALL</v>
          </cell>
          <cell r="H12915" t="str">
            <v>JM</v>
          </cell>
          <cell r="I12915" t="str">
            <v>0035078 - E &amp; S INSURANCE SERVICES LLC</v>
          </cell>
        </row>
        <row r="12916">
          <cell r="A12916" t="str">
            <v>C66318PO</v>
          </cell>
          <cell r="B12916">
            <v>42185</v>
          </cell>
          <cell r="C12916" t="str">
            <v>C66318</v>
          </cell>
          <cell r="D12916" t="str">
            <v>North Thompsonville Fire District</v>
          </cell>
          <cell r="E12916" t="str">
            <v>CT</v>
          </cell>
          <cell r="F12916" t="str">
            <v>P1</v>
          </cell>
          <cell r="G12916" t="str">
            <v>SMALL</v>
          </cell>
          <cell r="H12916" t="str">
            <v>PO</v>
          </cell>
          <cell r="I12916" t="str">
            <v>0034917 - FERMAN, GEORGE</v>
          </cell>
        </row>
        <row r="12917">
          <cell r="A12917" t="str">
            <v>C66319JM</v>
          </cell>
          <cell r="B12917">
            <v>42185</v>
          </cell>
          <cell r="C12917" t="str">
            <v>C66319</v>
          </cell>
          <cell r="D12917" t="str">
            <v>Primrose School at Bedford Hills</v>
          </cell>
          <cell r="E12917" t="str">
            <v>NH</v>
          </cell>
          <cell r="F12917" t="str">
            <v>P1</v>
          </cell>
          <cell r="G12917" t="str">
            <v>SMALL</v>
          </cell>
          <cell r="H12917" t="str">
            <v>JM</v>
          </cell>
          <cell r="I12917" t="str">
            <v>0035090 - INSURANCE SOLUTIONS CORPORATION</v>
          </cell>
        </row>
        <row r="12918">
          <cell r="A12918" t="str">
            <v>C66320IV</v>
          </cell>
          <cell r="B12918">
            <v>42185</v>
          </cell>
          <cell r="C12918" t="str">
            <v>C66320</v>
          </cell>
          <cell r="D12918" t="str">
            <v>Franey Refrigeration and Air Conditioning Inc</v>
          </cell>
          <cell r="E12918" t="str">
            <v>MA</v>
          </cell>
          <cell r="F12918" t="str">
            <v>P1</v>
          </cell>
          <cell r="G12918" t="str">
            <v>SMALL</v>
          </cell>
          <cell r="H12918" t="str">
            <v>IV</v>
          </cell>
          <cell r="I12918" t="str">
            <v>0034979 - BENEMAX, INC.</v>
          </cell>
        </row>
        <row r="12919">
          <cell r="A12919" t="str">
            <v>C66320MI</v>
          </cell>
          <cell r="B12919">
            <v>42185</v>
          </cell>
          <cell r="C12919" t="str">
            <v>C66320</v>
          </cell>
          <cell r="D12919" t="str">
            <v>Franey Refrigeration and Air Conditioning Inc</v>
          </cell>
          <cell r="E12919" t="str">
            <v>MA</v>
          </cell>
          <cell r="F12919" t="str">
            <v>P1</v>
          </cell>
          <cell r="G12919" t="str">
            <v>MCARE</v>
          </cell>
          <cell r="H12919" t="str">
            <v>MI</v>
          </cell>
          <cell r="I12919" t="str">
            <v>0034979 - BENEMAX, INC.</v>
          </cell>
        </row>
        <row r="12920">
          <cell r="A12920" t="str">
            <v>C66321IH</v>
          </cell>
          <cell r="B12920">
            <v>42185</v>
          </cell>
          <cell r="C12920" t="str">
            <v>C66321</v>
          </cell>
          <cell r="D12920" t="str">
            <v>495 Chrysler Jeep Dodge Inc</v>
          </cell>
          <cell r="E12920" t="str">
            <v>MA</v>
          </cell>
          <cell r="F12920" t="str">
            <v>P1</v>
          </cell>
          <cell r="G12920" t="str">
            <v>SMALL</v>
          </cell>
          <cell r="H12920" t="str">
            <v>IH</v>
          </cell>
          <cell r="I12920" t="str">
            <v>0035007 - PAYCHEX AGENCY INC</v>
          </cell>
        </row>
        <row r="12921">
          <cell r="A12921" t="str">
            <v>C66322PO</v>
          </cell>
          <cell r="B12921">
            <v>42185</v>
          </cell>
          <cell r="C12921" t="str">
            <v>C66322</v>
          </cell>
          <cell r="D12921" t="str">
            <v>Edward C Johnson 3D</v>
          </cell>
          <cell r="E12921" t="str">
            <v>ME</v>
          </cell>
          <cell r="F12921" t="str">
            <v>P1</v>
          </cell>
          <cell r="G12921" t="str">
            <v>SMALL</v>
          </cell>
          <cell r="H12921" t="str">
            <v>PO</v>
          </cell>
          <cell r="I12921" t="str">
            <v>0034861 - INTEGRATED BENEFIT GROUP INSURANCE BROKERAGE</v>
          </cell>
        </row>
        <row r="12922">
          <cell r="A12922" t="str">
            <v>C66323PO</v>
          </cell>
          <cell r="B12922">
            <v>42185</v>
          </cell>
          <cell r="C12922" t="str">
            <v>C66323</v>
          </cell>
          <cell r="D12922" t="str">
            <v>Edward C Johnson IV</v>
          </cell>
          <cell r="E12922" t="str">
            <v>ME</v>
          </cell>
          <cell r="F12922" t="str">
            <v>P1</v>
          </cell>
          <cell r="G12922" t="str">
            <v>SMALL</v>
          </cell>
          <cell r="H12922" t="str">
            <v>PO</v>
          </cell>
          <cell r="I12922" t="str">
            <v>0034862 - INTEGRATED BENEFIT GROUP INSURANCE BROKERAGE</v>
          </cell>
        </row>
        <row r="12923">
          <cell r="A12923" t="str">
            <v>C66324IH</v>
          </cell>
          <cell r="B12923">
            <v>42185</v>
          </cell>
          <cell r="C12923" t="str">
            <v>C66324</v>
          </cell>
          <cell r="D12923" t="str">
            <v>Hub Healthcare Management Services Inc</v>
          </cell>
          <cell r="E12923" t="str">
            <v>MA</v>
          </cell>
          <cell r="F12923" t="str">
            <v>P1</v>
          </cell>
          <cell r="G12923" t="str">
            <v>SMALL</v>
          </cell>
          <cell r="H12923" t="str">
            <v>IH</v>
          </cell>
          <cell r="I12923" t="str">
            <v>0035112 - SENTINEL INSURANCE AGENCY INC MA</v>
          </cell>
        </row>
        <row r="12924">
          <cell r="A12924" t="str">
            <v>C66325JH</v>
          </cell>
          <cell r="B12924">
            <v>42185</v>
          </cell>
          <cell r="C12924" t="str">
            <v>C66325</v>
          </cell>
          <cell r="D12924" t="str">
            <v>Elite Roofing</v>
          </cell>
          <cell r="E12924" t="str">
            <v>ME</v>
          </cell>
          <cell r="F12924" t="str">
            <v>P1</v>
          </cell>
          <cell r="G12924" t="str">
            <v>SMALL</v>
          </cell>
          <cell r="H12924" t="str">
            <v>JH</v>
          </cell>
          <cell r="I12924" t="str">
            <v>0034887 - NATIONAL WORKSITE BENEFIT GROUP</v>
          </cell>
        </row>
        <row r="12925">
          <cell r="A12925" t="str">
            <v>C66327PO</v>
          </cell>
          <cell r="B12925">
            <v>42185</v>
          </cell>
          <cell r="C12925" t="str">
            <v>C66327</v>
          </cell>
          <cell r="D12925" t="str">
            <v>Williams Realty</v>
          </cell>
          <cell r="E12925" t="str">
            <v>CT</v>
          </cell>
          <cell r="F12925" t="str">
            <v>P1</v>
          </cell>
          <cell r="G12925" t="str">
            <v>SMALL</v>
          </cell>
          <cell r="H12925" t="str">
            <v>PO</v>
          </cell>
          <cell r="I12925" t="str">
            <v>0035187 - REIN, TODD P</v>
          </cell>
        </row>
        <row r="12926">
          <cell r="A12926" t="str">
            <v>C66328IH</v>
          </cell>
          <cell r="B12926">
            <v>42185</v>
          </cell>
          <cell r="C12926" t="str">
            <v>C66328</v>
          </cell>
          <cell r="D12926" t="str">
            <v>David Aaskov Inc</v>
          </cell>
          <cell r="E12926" t="str">
            <v>ME</v>
          </cell>
          <cell r="F12926" t="str">
            <v>P1</v>
          </cell>
          <cell r="G12926" t="str">
            <v>SMALL</v>
          </cell>
          <cell r="H12926" t="str">
            <v>IH</v>
          </cell>
          <cell r="I12926" t="str">
            <v>0034909 - HEALTH PLAN BENEFITS LLC</v>
          </cell>
        </row>
        <row r="12927">
          <cell r="A12927" t="str">
            <v>C66330JM</v>
          </cell>
          <cell r="B12927">
            <v>42185</v>
          </cell>
          <cell r="C12927" t="str">
            <v>C66330</v>
          </cell>
          <cell r="D12927" t="str">
            <v>Women's Rural Entrepreneurial Network</v>
          </cell>
          <cell r="E12927" t="str">
            <v>NH</v>
          </cell>
          <cell r="F12927" t="str">
            <v>P1</v>
          </cell>
          <cell r="G12927" t="str">
            <v>SMALL</v>
          </cell>
          <cell r="H12927" t="str">
            <v>JM</v>
          </cell>
          <cell r="I12927" t="str">
            <v>0035075 - UNITED BUSINESSMANS INSURANCE AGENCY</v>
          </cell>
        </row>
        <row r="12928">
          <cell r="A12928" t="str">
            <v>C66331PO</v>
          </cell>
          <cell r="B12928">
            <v>42185</v>
          </cell>
          <cell r="C12928" t="str">
            <v>C66331</v>
          </cell>
          <cell r="D12928" t="str">
            <v>KGS Insurance Services LLC</v>
          </cell>
          <cell r="E12928" t="str">
            <v>CT</v>
          </cell>
          <cell r="F12928" t="str">
            <v>P1</v>
          </cell>
          <cell r="G12928" t="str">
            <v>SMALL</v>
          </cell>
          <cell r="H12928" t="str">
            <v>PO</v>
          </cell>
          <cell r="I12928" t="str">
            <v>0035266 - KGS INSURANCE SERVICES LLC</v>
          </cell>
        </row>
        <row r="12929">
          <cell r="A12929" t="str">
            <v>C66332JH</v>
          </cell>
          <cell r="B12929">
            <v>42185</v>
          </cell>
          <cell r="C12929" t="str">
            <v>C66332</v>
          </cell>
          <cell r="D12929" t="str">
            <v>Mid Coast Hunger Prevention Program</v>
          </cell>
          <cell r="E12929" t="str">
            <v>ME</v>
          </cell>
          <cell r="F12929" t="str">
            <v>P1</v>
          </cell>
          <cell r="G12929" t="str">
            <v>SMALL</v>
          </cell>
          <cell r="H12929" t="str">
            <v>JH</v>
          </cell>
          <cell r="I12929" t="str">
            <v>0034881 - HOLDEN INSURANCE AGENCY</v>
          </cell>
        </row>
        <row r="12930">
          <cell r="A12930" t="str">
            <v>C66332PO</v>
          </cell>
          <cell r="B12930">
            <v>42185</v>
          </cell>
          <cell r="C12930" t="str">
            <v>C66332</v>
          </cell>
          <cell r="D12930" t="str">
            <v>Mid Coast Hunger Prevention Program</v>
          </cell>
          <cell r="E12930" t="str">
            <v>ME</v>
          </cell>
          <cell r="F12930" t="str">
            <v>P1</v>
          </cell>
          <cell r="G12930" t="str">
            <v>SMALL</v>
          </cell>
          <cell r="H12930" t="str">
            <v>PO</v>
          </cell>
          <cell r="I12930" t="str">
            <v>0034881 - HOLDEN INSURANCE AGENCY</v>
          </cell>
        </row>
        <row r="12931">
          <cell r="A12931" t="str">
            <v>C66334JM</v>
          </cell>
          <cell r="B12931">
            <v>42185</v>
          </cell>
          <cell r="C12931" t="str">
            <v>C66334</v>
          </cell>
          <cell r="D12931" t="str">
            <v>Wilkins Lumber Company Inc</v>
          </cell>
          <cell r="E12931" t="str">
            <v>NH</v>
          </cell>
          <cell r="F12931" t="str">
            <v>P1</v>
          </cell>
          <cell r="G12931" t="str">
            <v>SMALL</v>
          </cell>
          <cell r="H12931" t="str">
            <v>JM</v>
          </cell>
          <cell r="I12931" t="str">
            <v>0035081 - CROSS INSURANCE - MANCHESTER</v>
          </cell>
        </row>
        <row r="12932">
          <cell r="A12932" t="str">
            <v>C66335IA</v>
          </cell>
          <cell r="B12932">
            <v>42185</v>
          </cell>
          <cell r="C12932" t="str">
            <v>C66335</v>
          </cell>
          <cell r="D12932" t="str">
            <v>Kessler McGuinness &amp; Associates LLC</v>
          </cell>
          <cell r="E12932" t="str">
            <v>MA</v>
          </cell>
          <cell r="F12932" t="str">
            <v>P1</v>
          </cell>
          <cell r="G12932" t="str">
            <v>SMALL</v>
          </cell>
          <cell r="H12932" t="str">
            <v>IA</v>
          </cell>
          <cell r="I12932" t="str">
            <v>0034898 - KAPLAN, ELLEN A</v>
          </cell>
        </row>
        <row r="12933">
          <cell r="A12933" t="str">
            <v>C66336JH</v>
          </cell>
          <cell r="B12933">
            <v>42185</v>
          </cell>
          <cell r="C12933" t="str">
            <v>C66336</v>
          </cell>
          <cell r="D12933" t="str">
            <v>Ellis Brothers Inc</v>
          </cell>
          <cell r="E12933" t="str">
            <v>ME</v>
          </cell>
          <cell r="F12933" t="str">
            <v>P1</v>
          </cell>
          <cell r="G12933" t="str">
            <v>SMALL</v>
          </cell>
          <cell r="H12933" t="str">
            <v>JH</v>
          </cell>
          <cell r="I12933" t="str">
            <v>0034904 - F A PEABODY COMPANY</v>
          </cell>
        </row>
        <row r="12934">
          <cell r="A12934" t="str">
            <v>C66338JM</v>
          </cell>
          <cell r="B12934">
            <v>42185</v>
          </cell>
          <cell r="C12934" t="str">
            <v>C66338</v>
          </cell>
          <cell r="D12934" t="str">
            <v>Town of Sanbornton</v>
          </cell>
          <cell r="E12934" t="str">
            <v>NH</v>
          </cell>
          <cell r="F12934" t="str">
            <v>P1</v>
          </cell>
          <cell r="G12934" t="str">
            <v>SMALL</v>
          </cell>
          <cell r="H12934" t="str">
            <v>JM</v>
          </cell>
          <cell r="I12934" t="str">
            <v>0035010 - NEW ENGLAND EMPLOYEE BENEFITS COUNCIL</v>
          </cell>
        </row>
        <row r="12935">
          <cell r="A12935" t="str">
            <v>C66338MI</v>
          </cell>
          <cell r="B12935">
            <v>42185</v>
          </cell>
          <cell r="C12935" t="str">
            <v>C66338</v>
          </cell>
          <cell r="D12935" t="str">
            <v>Town of Sanbornton</v>
          </cell>
          <cell r="E12935" t="str">
            <v>NH</v>
          </cell>
          <cell r="F12935" t="str">
            <v>P1</v>
          </cell>
          <cell r="G12935" t="str">
            <v>MCARE</v>
          </cell>
          <cell r="H12935" t="str">
            <v>MI</v>
          </cell>
          <cell r="I12935" t="str">
            <v>0035010 - NEW ENGLAND EMPLOYEE BENEFITS COUNCIL</v>
          </cell>
        </row>
        <row r="12936">
          <cell r="A12936" t="str">
            <v>C66339IV</v>
          </cell>
          <cell r="B12936">
            <v>42185</v>
          </cell>
          <cell r="C12936" t="str">
            <v>C66339</v>
          </cell>
          <cell r="D12936" t="str">
            <v>Yasso Inc</v>
          </cell>
          <cell r="E12936" t="str">
            <v>MA</v>
          </cell>
          <cell r="F12936" t="str">
            <v>P1</v>
          </cell>
          <cell r="G12936" t="str">
            <v>SMALL</v>
          </cell>
          <cell r="H12936" t="str">
            <v>IV</v>
          </cell>
          <cell r="I12936" t="str">
            <v>0035082 - BENEMAX, INC.</v>
          </cell>
        </row>
        <row r="12937">
          <cell r="A12937" t="str">
            <v>C66340IH</v>
          </cell>
          <cell r="B12937">
            <v>42185</v>
          </cell>
          <cell r="C12937" t="str">
            <v>C66340</v>
          </cell>
          <cell r="D12937" t="str">
            <v>Commonwealth Homes Association Inc</v>
          </cell>
          <cell r="E12937" t="str">
            <v>MA</v>
          </cell>
          <cell r="F12937" t="str">
            <v>P1</v>
          </cell>
          <cell r="G12937" t="str">
            <v>SMALL</v>
          </cell>
          <cell r="H12937" t="str">
            <v>IH</v>
          </cell>
          <cell r="I12937" t="str">
            <v>0035072 - PAYCHEX AGENCY INC</v>
          </cell>
        </row>
        <row r="12938">
          <cell r="A12938" t="str">
            <v>C66341OA</v>
          </cell>
          <cell r="B12938">
            <v>42185</v>
          </cell>
          <cell r="C12938" t="str">
            <v>C66341</v>
          </cell>
          <cell r="D12938" t="str">
            <v>Integrated Software Specialists Inc.-CIT</v>
          </cell>
          <cell r="E12938" t="str">
            <v>CT</v>
          </cell>
          <cell r="F12938" t="str">
            <v>P1</v>
          </cell>
          <cell r="G12938" t="str">
            <v>SMALL</v>
          </cell>
          <cell r="H12938" t="str">
            <v>OA</v>
          </cell>
          <cell r="I12938" t="str">
            <v>0034916 - GT LUCZAK INSURANCE AND INVESTMENTS LLC</v>
          </cell>
        </row>
        <row r="12939">
          <cell r="A12939" t="str">
            <v>C66342JH</v>
          </cell>
          <cell r="B12939">
            <v>42185</v>
          </cell>
          <cell r="C12939" t="str">
            <v>C66342</v>
          </cell>
          <cell r="D12939" t="str">
            <v>Hamlin's Sports World Inc</v>
          </cell>
          <cell r="E12939" t="str">
            <v>ME</v>
          </cell>
          <cell r="F12939" t="str">
            <v>P1</v>
          </cell>
          <cell r="G12939" t="str">
            <v>SMALL</v>
          </cell>
          <cell r="H12939" t="str">
            <v>JH</v>
          </cell>
          <cell r="I12939" t="str">
            <v>0034894 - F A PEABODY COMPANY</v>
          </cell>
        </row>
        <row r="12940">
          <cell r="A12940" t="str">
            <v>C66344IH</v>
          </cell>
          <cell r="B12940">
            <v>42185</v>
          </cell>
          <cell r="C12940" t="str">
            <v>C66344</v>
          </cell>
          <cell r="D12940" t="str">
            <v>The Campus Agency</v>
          </cell>
          <cell r="E12940" t="str">
            <v>MA</v>
          </cell>
          <cell r="F12940" t="str">
            <v>P1</v>
          </cell>
          <cell r="G12940" t="str">
            <v>SMALL</v>
          </cell>
          <cell r="H12940" t="str">
            <v>IH</v>
          </cell>
          <cell r="I12940" t="str">
            <v>0034871 - LINNANE, ROBERT M</v>
          </cell>
        </row>
        <row r="12941">
          <cell r="A12941" t="str">
            <v>C66345PO</v>
          </cell>
          <cell r="B12941">
            <v>42185</v>
          </cell>
          <cell r="C12941" t="str">
            <v>C66345</v>
          </cell>
          <cell r="D12941" t="str">
            <v>Eagle Security</v>
          </cell>
          <cell r="E12941" t="str">
            <v>ME</v>
          </cell>
          <cell r="F12941" t="str">
            <v>P1</v>
          </cell>
          <cell r="G12941" t="str">
            <v>SMALL</v>
          </cell>
          <cell r="H12941" t="str">
            <v>PO</v>
          </cell>
          <cell r="I12941" t="str">
            <v>0035057 - BUSINESS INSURANCE AGENCY</v>
          </cell>
        </row>
        <row r="12942">
          <cell r="A12942" t="str">
            <v>C66346JH</v>
          </cell>
          <cell r="B12942">
            <v>42185</v>
          </cell>
          <cell r="C12942" t="str">
            <v>C66346</v>
          </cell>
          <cell r="D12942" t="str">
            <v>Fieldings Oil</v>
          </cell>
          <cell r="E12942" t="str">
            <v>ME</v>
          </cell>
          <cell r="F12942" t="str">
            <v>P1</v>
          </cell>
          <cell r="G12942" t="str">
            <v>SMALL</v>
          </cell>
          <cell r="H12942" t="str">
            <v>JH</v>
          </cell>
          <cell r="I12942" t="str">
            <v>0035166 - CLARK INSURANCE</v>
          </cell>
        </row>
        <row r="12943">
          <cell r="A12943" t="str">
            <v>C66347JH</v>
          </cell>
          <cell r="B12943">
            <v>42185</v>
          </cell>
          <cell r="C12943" t="str">
            <v>C66347</v>
          </cell>
          <cell r="D12943" t="str">
            <v>Don's Stove Shop Inc</v>
          </cell>
          <cell r="E12943" t="str">
            <v>ME</v>
          </cell>
          <cell r="F12943" t="str">
            <v>P1</v>
          </cell>
          <cell r="G12943" t="str">
            <v>SMALL</v>
          </cell>
          <cell r="H12943" t="str">
            <v>JH</v>
          </cell>
          <cell r="I12943" t="str">
            <v>0034877 - F A PEABODY COMPANY</v>
          </cell>
        </row>
        <row r="12944">
          <cell r="A12944" t="str">
            <v>C66348IH</v>
          </cell>
          <cell r="B12944">
            <v>42185</v>
          </cell>
          <cell r="C12944" t="str">
            <v>C66348</v>
          </cell>
          <cell r="D12944" t="str">
            <v>County Physical Therapy LLC</v>
          </cell>
          <cell r="E12944" t="str">
            <v>ME</v>
          </cell>
          <cell r="F12944" t="str">
            <v>P1</v>
          </cell>
          <cell r="G12944" t="str">
            <v>SMALL</v>
          </cell>
          <cell r="H12944" t="str">
            <v>IH</v>
          </cell>
          <cell r="I12944" t="str">
            <v>0035059 - BARRESI FINANCIAL INC</v>
          </cell>
        </row>
        <row r="12945">
          <cell r="A12945" t="str">
            <v>C66348JH</v>
          </cell>
          <cell r="B12945">
            <v>42185</v>
          </cell>
          <cell r="C12945" t="str">
            <v>C66348</v>
          </cell>
          <cell r="D12945" t="str">
            <v>County Physical Therapy LLC</v>
          </cell>
          <cell r="E12945" t="str">
            <v>ME</v>
          </cell>
          <cell r="F12945" t="str">
            <v>P1</v>
          </cell>
          <cell r="G12945" t="str">
            <v>SMALL</v>
          </cell>
          <cell r="H12945" t="str">
            <v>JH</v>
          </cell>
          <cell r="I12945" t="str">
            <v>0035059 - BARRESI FINANCIAL INC</v>
          </cell>
        </row>
        <row r="12946">
          <cell r="A12946" t="str">
            <v>C66349IH</v>
          </cell>
          <cell r="B12946">
            <v>42185</v>
          </cell>
          <cell r="C12946" t="str">
            <v>C66349</v>
          </cell>
          <cell r="D12946" t="str">
            <v>Dr Norman Katzman DDS</v>
          </cell>
          <cell r="E12946" t="str">
            <v>MA</v>
          </cell>
          <cell r="F12946" t="str">
            <v>P1</v>
          </cell>
          <cell r="G12946" t="str">
            <v>GPC</v>
          </cell>
          <cell r="H12946" t="str">
            <v>IH</v>
          </cell>
          <cell r="I12946" t="str">
            <v>0035107 - SPRING INSURANCE GROUP LLC</v>
          </cell>
        </row>
        <row r="12947">
          <cell r="A12947" t="str">
            <v>C66350IH</v>
          </cell>
          <cell r="B12947">
            <v>42185</v>
          </cell>
          <cell r="C12947" t="str">
            <v>C66350</v>
          </cell>
          <cell r="D12947" t="str">
            <v>Wright Builders Inc</v>
          </cell>
          <cell r="E12947" t="str">
            <v>MA</v>
          </cell>
          <cell r="F12947" t="str">
            <v>P1</v>
          </cell>
          <cell r="G12947" t="str">
            <v>SMALL</v>
          </cell>
          <cell r="H12947" t="str">
            <v>IH</v>
          </cell>
          <cell r="I12947" t="str">
            <v>0035109 - AMERICAN BENEFITS INSURANCE CORP</v>
          </cell>
        </row>
        <row r="12948">
          <cell r="A12948" t="str">
            <v>C66351OA</v>
          </cell>
          <cell r="B12948">
            <v>42185</v>
          </cell>
          <cell r="C12948" t="str">
            <v>C66351</v>
          </cell>
          <cell r="D12948" t="str">
            <v>The Online Journalism Project</v>
          </cell>
          <cell r="E12948" t="str">
            <v>CT</v>
          </cell>
          <cell r="F12948" t="str">
            <v>P1</v>
          </cell>
          <cell r="G12948" t="str">
            <v>SMALL</v>
          </cell>
          <cell r="H12948" t="str">
            <v>OA</v>
          </cell>
          <cell r="I12948" t="str">
            <v>0035167 - LAMBERT &amp; CARNEY BENEFITS GROUP</v>
          </cell>
        </row>
        <row r="12949">
          <cell r="A12949" t="str">
            <v>C66352IA</v>
          </cell>
          <cell r="B12949">
            <v>42185</v>
          </cell>
          <cell r="C12949" t="str">
            <v>C66352</v>
          </cell>
          <cell r="D12949" t="str">
            <v>AbVitro Inc</v>
          </cell>
          <cell r="E12949" t="str">
            <v>MA</v>
          </cell>
          <cell r="F12949" t="str">
            <v>P1</v>
          </cell>
          <cell r="G12949" t="str">
            <v>SMALL</v>
          </cell>
          <cell r="H12949" t="str">
            <v>IA</v>
          </cell>
          <cell r="I12949" t="str">
            <v>0034891 - JENSEN, IBEN</v>
          </cell>
        </row>
        <row r="12950">
          <cell r="A12950" t="str">
            <v>C66352IH</v>
          </cell>
          <cell r="B12950">
            <v>42185</v>
          </cell>
          <cell r="C12950" t="str">
            <v>C66352</v>
          </cell>
          <cell r="D12950" t="str">
            <v>AbVitro Inc</v>
          </cell>
          <cell r="E12950" t="str">
            <v>MA</v>
          </cell>
          <cell r="F12950" t="str">
            <v>P1</v>
          </cell>
          <cell r="G12950" t="str">
            <v>SMALL</v>
          </cell>
          <cell r="H12950" t="str">
            <v>IH</v>
          </cell>
          <cell r="I12950" t="str">
            <v>0034891 - JENSEN, IBEN</v>
          </cell>
        </row>
        <row r="12951">
          <cell r="A12951" t="str">
            <v>C66353PO</v>
          </cell>
          <cell r="B12951">
            <v>42185</v>
          </cell>
          <cell r="C12951" t="str">
            <v>C66353</v>
          </cell>
          <cell r="D12951" t="str">
            <v>Kenneth F Nuzzo OD PA</v>
          </cell>
          <cell r="E12951" t="str">
            <v>ME</v>
          </cell>
          <cell r="F12951" t="str">
            <v>P1</v>
          </cell>
          <cell r="G12951" t="str">
            <v>SMALL</v>
          </cell>
          <cell r="H12951" t="str">
            <v>PO</v>
          </cell>
          <cell r="I12951" t="str">
            <v>0035160 - BARRESI FINANCIAL INC</v>
          </cell>
        </row>
        <row r="12952">
          <cell r="A12952" t="str">
            <v>C66354PO</v>
          </cell>
          <cell r="B12952">
            <v>42185</v>
          </cell>
          <cell r="C12952" t="str">
            <v>C66354</v>
          </cell>
          <cell r="D12952" t="str">
            <v>Cod Rock Media</v>
          </cell>
          <cell r="E12952" t="str">
            <v>ME</v>
          </cell>
          <cell r="F12952" t="str">
            <v>P1</v>
          </cell>
          <cell r="G12952" t="str">
            <v>SMALL</v>
          </cell>
          <cell r="H12952" t="str">
            <v>PO</v>
          </cell>
          <cell r="I12952" t="str">
            <v>0035049 - BEACON INTEGRATED RESOURCES</v>
          </cell>
        </row>
        <row r="12953">
          <cell r="A12953" t="str">
            <v>C66355IV</v>
          </cell>
          <cell r="B12953">
            <v>42185</v>
          </cell>
          <cell r="C12953" t="str">
            <v>C66355</v>
          </cell>
          <cell r="D12953" t="str">
            <v>Gallagher Buick GMC Inc</v>
          </cell>
          <cell r="E12953" t="str">
            <v>CT</v>
          </cell>
          <cell r="F12953" t="str">
            <v>P1</v>
          </cell>
          <cell r="G12953" t="str">
            <v>SMALL</v>
          </cell>
          <cell r="H12953" t="str">
            <v>IV</v>
          </cell>
          <cell r="I12953" t="str">
            <v>0034921 - LINDQUIST BENEFITS OF NEW ENGLAND</v>
          </cell>
        </row>
        <row r="12954">
          <cell r="A12954" t="str">
            <v>C66356IA</v>
          </cell>
          <cell r="B12954">
            <v>42185</v>
          </cell>
          <cell r="C12954" t="str">
            <v>C66356</v>
          </cell>
          <cell r="D12954" t="str">
            <v>Adams Chapman Company</v>
          </cell>
          <cell r="E12954" t="str">
            <v>MA</v>
          </cell>
          <cell r="F12954" t="str">
            <v>P1</v>
          </cell>
          <cell r="G12954" t="str">
            <v>SMALL</v>
          </cell>
          <cell r="H12954" t="str">
            <v>IA</v>
          </cell>
          <cell r="I12954" t="str">
            <v>0034981 - COMPREHENSIVE INS PROVIDERS INC</v>
          </cell>
        </row>
        <row r="12955">
          <cell r="A12955" t="str">
            <v>C66356IH</v>
          </cell>
          <cell r="B12955">
            <v>42185</v>
          </cell>
          <cell r="C12955" t="str">
            <v>C66356</v>
          </cell>
          <cell r="D12955" t="str">
            <v>Adams Chapman Company</v>
          </cell>
          <cell r="E12955" t="str">
            <v>MA</v>
          </cell>
          <cell r="F12955" t="str">
            <v>P1</v>
          </cell>
          <cell r="G12955" t="str">
            <v>SMALL</v>
          </cell>
          <cell r="H12955" t="str">
            <v>IH</v>
          </cell>
          <cell r="I12955" t="str">
            <v>0034981 - COMPREHENSIVE INS PROVIDERS INC</v>
          </cell>
        </row>
        <row r="12956">
          <cell r="A12956" t="str">
            <v>C66357IV</v>
          </cell>
          <cell r="B12956">
            <v>42185</v>
          </cell>
          <cell r="C12956" t="str">
            <v>C66357</v>
          </cell>
          <cell r="D12956" t="str">
            <v>Bethany Community Services</v>
          </cell>
          <cell r="E12956" t="str">
            <v>MA</v>
          </cell>
          <cell r="F12956" t="str">
            <v>P1</v>
          </cell>
          <cell r="G12956" t="str">
            <v>SMALL</v>
          </cell>
          <cell r="H12956" t="str">
            <v>IV</v>
          </cell>
          <cell r="I12956" t="str">
            <v>0035129 - BORISLOW INSURANCE AGENCY</v>
          </cell>
        </row>
        <row r="12957">
          <cell r="A12957" t="str">
            <v>C66359IH</v>
          </cell>
          <cell r="B12957">
            <v>42185</v>
          </cell>
          <cell r="C12957" t="str">
            <v>C66359</v>
          </cell>
          <cell r="D12957" t="str">
            <v>Buttons Tax Service Inc</v>
          </cell>
          <cell r="E12957" t="str">
            <v>ME</v>
          </cell>
          <cell r="F12957" t="str">
            <v>P1</v>
          </cell>
          <cell r="G12957" t="str">
            <v>SMALL</v>
          </cell>
          <cell r="H12957" t="str">
            <v>IH</v>
          </cell>
          <cell r="I12957" t="str">
            <v>0034906 - KYES AGENCY</v>
          </cell>
        </row>
        <row r="12958">
          <cell r="A12958" t="str">
            <v>C66359JH</v>
          </cell>
          <cell r="B12958">
            <v>42185</v>
          </cell>
          <cell r="C12958" t="str">
            <v>C66359</v>
          </cell>
          <cell r="D12958" t="str">
            <v>Buttons Tax Service Inc</v>
          </cell>
          <cell r="E12958" t="str">
            <v>ME</v>
          </cell>
          <cell r="F12958" t="str">
            <v>P1</v>
          </cell>
          <cell r="G12958" t="str">
            <v>SMALL</v>
          </cell>
          <cell r="H12958" t="str">
            <v>JH</v>
          </cell>
          <cell r="I12958" t="str">
            <v>0034906 - KYES AGENCY</v>
          </cell>
        </row>
        <row r="12959">
          <cell r="A12959" t="str">
            <v>C66360IV</v>
          </cell>
          <cell r="B12959">
            <v>42185</v>
          </cell>
          <cell r="C12959" t="str">
            <v>C66360</v>
          </cell>
          <cell r="D12959" t="str">
            <v>Tucker Law Group</v>
          </cell>
          <cell r="E12959" t="str">
            <v>ME</v>
          </cell>
          <cell r="F12959" t="str">
            <v>P1</v>
          </cell>
          <cell r="G12959" t="str">
            <v>SMALL</v>
          </cell>
          <cell r="H12959" t="str">
            <v>IV</v>
          </cell>
          <cell r="I12959" t="str">
            <v>0035043 - BARRESI FINANCIAL INC</v>
          </cell>
        </row>
        <row r="12960">
          <cell r="A12960" t="str">
            <v>C66361JH</v>
          </cell>
          <cell r="B12960">
            <v>42185</v>
          </cell>
          <cell r="C12960" t="str">
            <v>C66361</v>
          </cell>
          <cell r="D12960" t="str">
            <v>M&amp;M Sheet Metal and Welding</v>
          </cell>
          <cell r="E12960" t="str">
            <v>ME</v>
          </cell>
          <cell r="F12960" t="str">
            <v>P1</v>
          </cell>
          <cell r="G12960" t="str">
            <v>SMALL</v>
          </cell>
          <cell r="H12960" t="str">
            <v>JH</v>
          </cell>
          <cell r="I12960" t="str">
            <v>0035060 - BARRESI FINANCIAL INC</v>
          </cell>
        </row>
        <row r="12961">
          <cell r="A12961" t="str">
            <v>C66363IV</v>
          </cell>
          <cell r="B12961">
            <v>42185</v>
          </cell>
          <cell r="C12961" t="str">
            <v>C66363</v>
          </cell>
          <cell r="D12961" t="str">
            <v>Center for Dental Excellence, LLC</v>
          </cell>
          <cell r="E12961" t="str">
            <v>CT</v>
          </cell>
          <cell r="F12961" t="str">
            <v>P1</v>
          </cell>
          <cell r="G12961" t="str">
            <v>SMALL</v>
          </cell>
          <cell r="H12961" t="str">
            <v>IV</v>
          </cell>
          <cell r="I12961" t="str">
            <v>0034920 - HEALTH CONSULTANTS GROUP, THE</v>
          </cell>
        </row>
        <row r="12962">
          <cell r="A12962" t="str">
            <v>C66364IH</v>
          </cell>
          <cell r="B12962">
            <v>42185</v>
          </cell>
          <cell r="C12962" t="str">
            <v>C66364</v>
          </cell>
          <cell r="D12962" t="str">
            <v>TB Restaurant Management Inc</v>
          </cell>
          <cell r="E12962" t="str">
            <v>MA</v>
          </cell>
          <cell r="F12962" t="str">
            <v>P1</v>
          </cell>
          <cell r="G12962" t="str">
            <v>SMALL</v>
          </cell>
          <cell r="H12962" t="str">
            <v>IH</v>
          </cell>
          <cell r="I12962" t="str">
            <v>0035113 - EASTERN BENEFITS GROUP</v>
          </cell>
        </row>
        <row r="12963">
          <cell r="A12963" t="str">
            <v>C66365JH</v>
          </cell>
          <cell r="B12963">
            <v>42185</v>
          </cell>
          <cell r="C12963" t="str">
            <v>C66365</v>
          </cell>
          <cell r="D12963" t="str">
            <v>Central Maine Harley Davidson Inc</v>
          </cell>
          <cell r="E12963" t="str">
            <v>ME</v>
          </cell>
          <cell r="F12963" t="str">
            <v>P1</v>
          </cell>
          <cell r="G12963" t="str">
            <v>SMALL</v>
          </cell>
          <cell r="H12963" t="str">
            <v>JH</v>
          </cell>
          <cell r="I12963" t="str">
            <v>0034878 - F A PEABODY COMPANY</v>
          </cell>
        </row>
        <row r="12964">
          <cell r="A12964" t="str">
            <v>C66367IH</v>
          </cell>
          <cell r="B12964">
            <v>42185</v>
          </cell>
          <cell r="C12964" t="str">
            <v>C66367</v>
          </cell>
          <cell r="D12964" t="str">
            <v>Tool Technology Inc</v>
          </cell>
          <cell r="E12964" t="str">
            <v>MA</v>
          </cell>
          <cell r="F12964" t="str">
            <v>P1</v>
          </cell>
          <cell r="G12964" t="str">
            <v>SMALL</v>
          </cell>
          <cell r="H12964" t="str">
            <v>IH</v>
          </cell>
          <cell r="I12964" t="str">
            <v>0034977 - DOUGLASS, KEVIN D</v>
          </cell>
        </row>
        <row r="12965">
          <cell r="A12965" t="str">
            <v>C66367JA</v>
          </cell>
          <cell r="B12965">
            <v>42185</v>
          </cell>
          <cell r="C12965" t="str">
            <v>C66367</v>
          </cell>
          <cell r="D12965" t="str">
            <v>Tool Technology Inc</v>
          </cell>
          <cell r="E12965" t="str">
            <v>MA</v>
          </cell>
          <cell r="F12965" t="str">
            <v>P1</v>
          </cell>
          <cell r="G12965" t="str">
            <v>SMALL</v>
          </cell>
          <cell r="H12965" t="str">
            <v>JA</v>
          </cell>
          <cell r="I12965" t="str">
            <v>0034977 - DOUGLASS, KEVIN D</v>
          </cell>
        </row>
        <row r="12966">
          <cell r="A12966" t="str">
            <v>C66368IA</v>
          </cell>
          <cell r="B12966">
            <v>42185</v>
          </cell>
          <cell r="C12966" t="str">
            <v>C66368</v>
          </cell>
          <cell r="D12966" t="str">
            <v>Cryptzone North America Inc</v>
          </cell>
          <cell r="E12966" t="str">
            <v>MA</v>
          </cell>
          <cell r="F12966" t="str">
            <v>P1</v>
          </cell>
          <cell r="G12966" t="str">
            <v>SMALL</v>
          </cell>
          <cell r="H12966" t="str">
            <v>IA</v>
          </cell>
          <cell r="I12966" t="str">
            <v>0035689 - BOSTONIAN GROUP INSURANCE AGENCY</v>
          </cell>
        </row>
        <row r="12967">
          <cell r="A12967" t="str">
            <v>C66368IH</v>
          </cell>
          <cell r="B12967">
            <v>42185</v>
          </cell>
          <cell r="C12967" t="str">
            <v>C66368</v>
          </cell>
          <cell r="D12967" t="str">
            <v>Cryptzone North America Inc</v>
          </cell>
          <cell r="E12967" t="str">
            <v>MA</v>
          </cell>
          <cell r="F12967" t="str">
            <v>P1</v>
          </cell>
          <cell r="G12967" t="str">
            <v>SMALL</v>
          </cell>
          <cell r="H12967" t="str">
            <v>IH</v>
          </cell>
          <cell r="I12967" t="str">
            <v>0035689 - BOSTONIAN GROUP INSURANCE AGENCY</v>
          </cell>
        </row>
        <row r="12968">
          <cell r="A12968" t="str">
            <v>C66369IH</v>
          </cell>
          <cell r="B12968">
            <v>42185</v>
          </cell>
          <cell r="C12968" t="str">
            <v>C66369</v>
          </cell>
          <cell r="D12968" t="str">
            <v>Smart Enterprises Inc</v>
          </cell>
          <cell r="E12968" t="str">
            <v>MA</v>
          </cell>
          <cell r="F12968" t="str">
            <v>P1</v>
          </cell>
          <cell r="G12968" t="str">
            <v>SMALL</v>
          </cell>
          <cell r="H12968" t="str">
            <v>IH</v>
          </cell>
          <cell r="I12968" t="str">
            <v>0035034 - DEMERITT, TIMOTHY A</v>
          </cell>
        </row>
        <row r="12969">
          <cell r="A12969" t="str">
            <v>C66370IH</v>
          </cell>
          <cell r="B12969">
            <v>42185</v>
          </cell>
          <cell r="C12969" t="str">
            <v>C66370</v>
          </cell>
          <cell r="D12969" t="str">
            <v>Norfolk County Glass Inc</v>
          </cell>
          <cell r="E12969" t="str">
            <v>MA</v>
          </cell>
          <cell r="F12969" t="str">
            <v>P1</v>
          </cell>
          <cell r="G12969" t="str">
            <v>SMALL</v>
          </cell>
          <cell r="H12969" t="str">
            <v>IH</v>
          </cell>
          <cell r="I12969" t="str">
            <v>0035062 - DEMERITT, TIMOTHY A</v>
          </cell>
        </row>
        <row r="12970">
          <cell r="A12970" t="str">
            <v>C66371IH</v>
          </cell>
          <cell r="B12970">
            <v>42185</v>
          </cell>
          <cell r="C12970" t="str">
            <v>C66371</v>
          </cell>
          <cell r="D12970" t="str">
            <v>Pelletier Chase &amp; Associates</v>
          </cell>
          <cell r="E12970" t="str">
            <v>ME</v>
          </cell>
          <cell r="F12970" t="str">
            <v>P1</v>
          </cell>
          <cell r="G12970" t="str">
            <v>SMALL</v>
          </cell>
          <cell r="H12970" t="str">
            <v>IH</v>
          </cell>
          <cell r="I12970" t="str">
            <v>0035069 - CLARK INSURANCE</v>
          </cell>
        </row>
        <row r="12971">
          <cell r="A12971" t="str">
            <v>C66371IV</v>
          </cell>
          <cell r="B12971">
            <v>42185</v>
          </cell>
          <cell r="C12971" t="str">
            <v>C66371</v>
          </cell>
          <cell r="D12971" t="str">
            <v>Pelletier Chase &amp; Associates</v>
          </cell>
          <cell r="E12971" t="str">
            <v>ME</v>
          </cell>
          <cell r="F12971" t="str">
            <v>P1</v>
          </cell>
          <cell r="G12971" t="str">
            <v>SMALL</v>
          </cell>
          <cell r="H12971" t="str">
            <v>IV</v>
          </cell>
          <cell r="I12971" t="str">
            <v>0035069 - CLARK INSURANCE</v>
          </cell>
        </row>
        <row r="12972">
          <cell r="A12972" t="str">
            <v>C66372IV</v>
          </cell>
          <cell r="B12972">
            <v>42185</v>
          </cell>
          <cell r="C12972" t="str">
            <v>C66372</v>
          </cell>
          <cell r="D12972" t="str">
            <v>Gosselin &amp; Dubord PA</v>
          </cell>
          <cell r="E12972" t="str">
            <v>ME</v>
          </cell>
          <cell r="F12972" t="str">
            <v>P1</v>
          </cell>
          <cell r="G12972" t="str">
            <v>SMALL</v>
          </cell>
          <cell r="H12972" t="str">
            <v>IV</v>
          </cell>
          <cell r="I12972" t="str">
            <v>0034859 - POIRIER, MARC R</v>
          </cell>
        </row>
        <row r="12973">
          <cell r="A12973" t="str">
            <v>C66373JN</v>
          </cell>
          <cell r="B12973">
            <v>42185</v>
          </cell>
          <cell r="C12973" t="str">
            <v>C66373</v>
          </cell>
          <cell r="D12973" t="str">
            <v>Liebert Investment Management</v>
          </cell>
          <cell r="E12973" t="str">
            <v>NH</v>
          </cell>
          <cell r="F12973" t="str">
            <v>P1</v>
          </cell>
          <cell r="G12973" t="str">
            <v>SMALL</v>
          </cell>
          <cell r="H12973" t="str">
            <v>JN</v>
          </cell>
          <cell r="I12973" t="str">
            <v>0035023 - DUBLIN HEALTH &amp; BENEFIT GROUP LLC</v>
          </cell>
        </row>
        <row r="12974">
          <cell r="A12974" t="str">
            <v>C66374JM</v>
          </cell>
          <cell r="B12974">
            <v>42185</v>
          </cell>
          <cell r="C12974" t="str">
            <v>C66374</v>
          </cell>
          <cell r="D12974" t="str">
            <v>Confect Direct LLC</v>
          </cell>
          <cell r="E12974" t="str">
            <v>NH</v>
          </cell>
          <cell r="F12974" t="str">
            <v>P1</v>
          </cell>
          <cell r="G12974" t="str">
            <v>SMALL</v>
          </cell>
          <cell r="H12974" t="str">
            <v>JM</v>
          </cell>
          <cell r="I12974" t="str">
            <v>0035148 - CAMERON, CHRISTOPHER K</v>
          </cell>
        </row>
        <row r="12975">
          <cell r="A12975" t="str">
            <v>C66374JN</v>
          </cell>
          <cell r="B12975">
            <v>42185</v>
          </cell>
          <cell r="C12975" t="str">
            <v>C66374</v>
          </cell>
          <cell r="D12975" t="str">
            <v>Confect Direct LLC</v>
          </cell>
          <cell r="E12975" t="str">
            <v>NH</v>
          </cell>
          <cell r="F12975" t="str">
            <v>P1</v>
          </cell>
          <cell r="G12975" t="str">
            <v>SMALL</v>
          </cell>
          <cell r="H12975" t="str">
            <v>JN</v>
          </cell>
          <cell r="I12975" t="str">
            <v>0035148 - CAMERON, CHRISTOPHER K</v>
          </cell>
        </row>
        <row r="12976">
          <cell r="A12976" t="str">
            <v>C66375JA</v>
          </cell>
          <cell r="B12976">
            <v>42185</v>
          </cell>
          <cell r="C12976" t="str">
            <v>C66375</v>
          </cell>
          <cell r="D12976" t="str">
            <v>GPCDEC LLC</v>
          </cell>
          <cell r="E12976" t="str">
            <v>MA</v>
          </cell>
          <cell r="F12976" t="str">
            <v>P1</v>
          </cell>
          <cell r="G12976" t="str">
            <v>SMALL</v>
          </cell>
          <cell r="H12976" t="str">
            <v>JA</v>
          </cell>
          <cell r="I12976" t="str">
            <v>0034900 - GAUDREAU GROUP INC INS AGENCY</v>
          </cell>
        </row>
        <row r="12977">
          <cell r="A12977" t="str">
            <v>C66376JM</v>
          </cell>
          <cell r="B12977">
            <v>42185</v>
          </cell>
          <cell r="C12977" t="str">
            <v>C66376</v>
          </cell>
          <cell r="D12977" t="str">
            <v>The Big One Ice Cream Stand</v>
          </cell>
          <cell r="E12977" t="str">
            <v>NH</v>
          </cell>
          <cell r="F12977" t="str">
            <v>P1</v>
          </cell>
          <cell r="G12977" t="str">
            <v>SMALL</v>
          </cell>
          <cell r="H12977" t="str">
            <v>JM</v>
          </cell>
          <cell r="I12977" t="str">
            <v>0035687 - INTEGRATED INSURANCE SOLUTIONS LLC</v>
          </cell>
        </row>
        <row r="12978">
          <cell r="A12978" t="str">
            <v>C66377IH</v>
          </cell>
          <cell r="B12978">
            <v>42185</v>
          </cell>
          <cell r="C12978" t="str">
            <v>C66377</v>
          </cell>
          <cell r="D12978" t="str">
            <v>Burkhart Pizzanelli PC</v>
          </cell>
          <cell r="E12978" t="str">
            <v>MA</v>
          </cell>
          <cell r="F12978" t="str">
            <v>P1</v>
          </cell>
          <cell r="G12978" t="str">
            <v>SMALL</v>
          </cell>
          <cell r="H12978" t="str">
            <v>IH</v>
          </cell>
          <cell r="I12978" t="str">
            <v>0034913 - GAUDREAU GROUP INC INS AGENCY</v>
          </cell>
        </row>
        <row r="12979">
          <cell r="A12979" t="str">
            <v>C66377JA</v>
          </cell>
          <cell r="B12979">
            <v>42185</v>
          </cell>
          <cell r="C12979" t="str">
            <v>C66377</v>
          </cell>
          <cell r="D12979" t="str">
            <v>Burkhart Pizzanelli PC</v>
          </cell>
          <cell r="E12979" t="str">
            <v>MA</v>
          </cell>
          <cell r="F12979" t="str">
            <v>P1</v>
          </cell>
          <cell r="G12979" t="str">
            <v>SMALL</v>
          </cell>
          <cell r="H12979" t="str">
            <v>JA</v>
          </cell>
          <cell r="I12979" t="str">
            <v>0034913 - GAUDREAU GROUP INC INS AGENCY</v>
          </cell>
        </row>
        <row r="12980">
          <cell r="A12980" t="str">
            <v>C66378IV</v>
          </cell>
          <cell r="B12980">
            <v>42185</v>
          </cell>
          <cell r="C12980" t="str">
            <v>C66378</v>
          </cell>
          <cell r="D12980" t="str">
            <v>B &amp; L Builders LLC</v>
          </cell>
          <cell r="E12980" t="str">
            <v>CT</v>
          </cell>
          <cell r="F12980" t="str">
            <v>P1</v>
          </cell>
          <cell r="G12980" t="str">
            <v>SMALL</v>
          </cell>
          <cell r="H12980" t="str">
            <v>IV</v>
          </cell>
          <cell r="I12980" t="str">
            <v>0035126 - CURTIS INSURANCE AGENCY INC</v>
          </cell>
        </row>
        <row r="12981">
          <cell r="A12981" t="str">
            <v>C66379IV</v>
          </cell>
          <cell r="B12981">
            <v>42185</v>
          </cell>
          <cell r="C12981" t="str">
            <v>C66379</v>
          </cell>
          <cell r="D12981" t="str">
            <v>Whitegate Investment Counselors Inc</v>
          </cell>
          <cell r="E12981" t="str">
            <v>NH</v>
          </cell>
          <cell r="F12981" t="str">
            <v>P1</v>
          </cell>
          <cell r="G12981" t="str">
            <v>SMALL</v>
          </cell>
          <cell r="H12981" t="str">
            <v>IV</v>
          </cell>
          <cell r="I12981" t="str">
            <v>0035005 - DAVIS, LEROY WILLIAM</v>
          </cell>
        </row>
        <row r="12982">
          <cell r="A12982" t="str">
            <v>C66380JH</v>
          </cell>
          <cell r="B12982">
            <v>42185</v>
          </cell>
          <cell r="C12982" t="str">
            <v>C66380</v>
          </cell>
          <cell r="D12982" t="str">
            <v>Whittemore &amp; Sons</v>
          </cell>
          <cell r="E12982" t="str">
            <v>ME</v>
          </cell>
          <cell r="F12982" t="str">
            <v>P1</v>
          </cell>
          <cell r="G12982" t="str">
            <v>SMALL</v>
          </cell>
          <cell r="H12982" t="str">
            <v>JH</v>
          </cell>
          <cell r="I12982" t="str">
            <v>0034870 - F A PEABODY COMPANY</v>
          </cell>
        </row>
        <row r="12983">
          <cell r="A12983" t="str">
            <v>C66381JM</v>
          </cell>
          <cell r="B12983">
            <v>42185</v>
          </cell>
          <cell r="C12983" t="str">
            <v>C66381</v>
          </cell>
          <cell r="D12983" t="str">
            <v>Bovie Screen Process Printing Co Inc</v>
          </cell>
          <cell r="E12983" t="str">
            <v>NH</v>
          </cell>
          <cell r="F12983" t="str">
            <v>P1</v>
          </cell>
          <cell r="G12983" t="str">
            <v>SMALL</v>
          </cell>
          <cell r="H12983" t="str">
            <v>JM</v>
          </cell>
          <cell r="I12983" t="str">
            <v>0035168 - BROWN &amp; BROWN OF NEW HAMPSHIRE. INC</v>
          </cell>
        </row>
        <row r="12984">
          <cell r="A12984" t="str">
            <v>C66381JR</v>
          </cell>
          <cell r="B12984">
            <v>42185</v>
          </cell>
          <cell r="C12984" t="str">
            <v>C66381</v>
          </cell>
          <cell r="D12984" t="str">
            <v>Bovie Screen Process Printing Co Inc</v>
          </cell>
          <cell r="E12984" t="str">
            <v>NH</v>
          </cell>
          <cell r="F12984" t="str">
            <v>P1</v>
          </cell>
          <cell r="G12984" t="str">
            <v>SMALL</v>
          </cell>
          <cell r="H12984" t="str">
            <v>JR</v>
          </cell>
          <cell r="I12984" t="str">
            <v>0035168 - BROWN &amp; BROWN OF NEW HAMPSHIRE. INC</v>
          </cell>
        </row>
        <row r="12985">
          <cell r="A12985" t="str">
            <v>C66382IV</v>
          </cell>
          <cell r="B12985">
            <v>42185</v>
          </cell>
          <cell r="C12985" t="str">
            <v>C66382</v>
          </cell>
          <cell r="D12985" t="str">
            <v>Dan Kaler &amp; Sons Inc</v>
          </cell>
          <cell r="E12985" t="str">
            <v>ME</v>
          </cell>
          <cell r="F12985" t="str">
            <v>P1</v>
          </cell>
          <cell r="G12985" t="str">
            <v>SMALL</v>
          </cell>
          <cell r="H12985" t="str">
            <v>IV</v>
          </cell>
          <cell r="I12985" t="str">
            <v>0035114 - ATLANTIC INSURANCE &amp; BENEFITS INC</v>
          </cell>
        </row>
        <row r="12986">
          <cell r="A12986" t="str">
            <v>C66383JH</v>
          </cell>
          <cell r="B12986">
            <v>42185</v>
          </cell>
          <cell r="C12986" t="str">
            <v>C66383</v>
          </cell>
          <cell r="D12986" t="str">
            <v>Port Robinson Enterprises LLC</v>
          </cell>
          <cell r="E12986" t="str">
            <v>ME</v>
          </cell>
          <cell r="F12986" t="str">
            <v>P1</v>
          </cell>
          <cell r="G12986" t="str">
            <v>SMALL</v>
          </cell>
          <cell r="H12986" t="str">
            <v>JH</v>
          </cell>
          <cell r="I12986" t="str">
            <v>0034874 - F A PEABODY COMPANY</v>
          </cell>
        </row>
        <row r="12987">
          <cell r="A12987" t="str">
            <v>C66384IA</v>
          </cell>
          <cell r="B12987">
            <v>42185</v>
          </cell>
          <cell r="C12987" t="str">
            <v>C66384</v>
          </cell>
          <cell r="D12987" t="str">
            <v>Accolade Technology Inc</v>
          </cell>
          <cell r="E12987" t="str">
            <v>MA</v>
          </cell>
          <cell r="F12987" t="str">
            <v>P1</v>
          </cell>
          <cell r="G12987" t="str">
            <v>SMALL</v>
          </cell>
          <cell r="H12987" t="str">
            <v>IA</v>
          </cell>
        </row>
        <row r="12988">
          <cell r="A12988" t="str">
            <v>C66384MI</v>
          </cell>
          <cell r="B12988">
            <v>42185</v>
          </cell>
          <cell r="C12988" t="str">
            <v>C66384</v>
          </cell>
          <cell r="D12988" t="str">
            <v>Accolade Technology Inc</v>
          </cell>
          <cell r="E12988" t="str">
            <v>MA</v>
          </cell>
          <cell r="F12988" t="str">
            <v>P1</v>
          </cell>
          <cell r="G12988" t="str">
            <v>MCARE</v>
          </cell>
          <cell r="H12988" t="str">
            <v>MI</v>
          </cell>
        </row>
        <row r="12989">
          <cell r="A12989" t="str">
            <v>C66385IH</v>
          </cell>
          <cell r="B12989">
            <v>42185</v>
          </cell>
          <cell r="C12989" t="str">
            <v>C66385</v>
          </cell>
          <cell r="D12989" t="str">
            <v>Brooks Inc</v>
          </cell>
          <cell r="E12989" t="str">
            <v>ME</v>
          </cell>
          <cell r="F12989" t="str">
            <v>P1</v>
          </cell>
          <cell r="G12989" t="str">
            <v>SMALL</v>
          </cell>
          <cell r="H12989" t="str">
            <v>IH</v>
          </cell>
          <cell r="I12989" t="str">
            <v>0034856 - HIRST ASSOCIATES</v>
          </cell>
        </row>
        <row r="12990">
          <cell r="A12990" t="str">
            <v>C66386IA</v>
          </cell>
          <cell r="B12990">
            <v>42185</v>
          </cell>
          <cell r="C12990" t="str">
            <v>C66386</v>
          </cell>
          <cell r="D12990" t="str">
            <v>Pet Food Shoppe Ltd</v>
          </cell>
          <cell r="E12990" t="str">
            <v>MA</v>
          </cell>
          <cell r="F12990" t="str">
            <v>P1</v>
          </cell>
          <cell r="G12990" t="str">
            <v>SMALL</v>
          </cell>
          <cell r="H12990" t="str">
            <v>IA</v>
          </cell>
          <cell r="I12990" t="str">
            <v>0035136 - KORITZ PRICE, HILLARY</v>
          </cell>
        </row>
        <row r="12991">
          <cell r="A12991" t="str">
            <v>C66386IH</v>
          </cell>
          <cell r="B12991">
            <v>42185</v>
          </cell>
          <cell r="C12991" t="str">
            <v>C66386</v>
          </cell>
          <cell r="D12991" t="str">
            <v>Pet Food Shoppe Ltd</v>
          </cell>
          <cell r="E12991" t="str">
            <v>MA</v>
          </cell>
          <cell r="F12991" t="str">
            <v>P1</v>
          </cell>
          <cell r="G12991" t="str">
            <v>SMALL</v>
          </cell>
          <cell r="H12991" t="str">
            <v>IH</v>
          </cell>
          <cell r="I12991" t="str">
            <v>0035136 - KORITZ PRICE, HILLARY</v>
          </cell>
        </row>
        <row r="12992">
          <cell r="A12992" t="str">
            <v>C66387IH</v>
          </cell>
          <cell r="B12992">
            <v>42185</v>
          </cell>
          <cell r="C12992" t="str">
            <v>C66387</v>
          </cell>
          <cell r="D12992" t="str">
            <v>JG Logging Inc</v>
          </cell>
          <cell r="E12992" t="str">
            <v>ME</v>
          </cell>
          <cell r="F12992" t="str">
            <v>P1</v>
          </cell>
          <cell r="G12992" t="str">
            <v>SMALL</v>
          </cell>
          <cell r="H12992" t="str">
            <v>IH</v>
          </cell>
          <cell r="I12992" t="str">
            <v>0034868 - UIG FINANCIAL LLC</v>
          </cell>
        </row>
        <row r="12993">
          <cell r="A12993" t="str">
            <v>C66388IV</v>
          </cell>
          <cell r="B12993">
            <v>42185</v>
          </cell>
          <cell r="C12993" t="str">
            <v>C66388</v>
          </cell>
          <cell r="D12993" t="str">
            <v>Cedarworks Inc</v>
          </cell>
          <cell r="E12993" t="str">
            <v>ME</v>
          </cell>
          <cell r="F12993" t="str">
            <v>P1</v>
          </cell>
          <cell r="G12993" t="str">
            <v>SMALL</v>
          </cell>
          <cell r="H12993" t="str">
            <v>IV</v>
          </cell>
          <cell r="I12993" t="str">
            <v>0035019 - ALLEN FINANCIAL GROUP</v>
          </cell>
        </row>
        <row r="12994">
          <cell r="A12994" t="str">
            <v>C66389JH</v>
          </cell>
          <cell r="B12994">
            <v>42185</v>
          </cell>
          <cell r="C12994" t="str">
            <v>C66389</v>
          </cell>
          <cell r="D12994" t="str">
            <v>Seabee Electric Inc</v>
          </cell>
          <cell r="E12994" t="str">
            <v>ME</v>
          </cell>
          <cell r="F12994" t="str">
            <v>P1</v>
          </cell>
          <cell r="G12994" t="str">
            <v>SMALL</v>
          </cell>
          <cell r="H12994" t="str">
            <v>JH</v>
          </cell>
          <cell r="I12994" t="str">
            <v>0035121 - BUSINESS INSURANCE AGENCY</v>
          </cell>
        </row>
        <row r="12995">
          <cell r="A12995" t="str">
            <v>C66390IH</v>
          </cell>
          <cell r="B12995">
            <v>42185</v>
          </cell>
          <cell r="C12995" t="str">
            <v>C66390</v>
          </cell>
          <cell r="D12995" t="str">
            <v>AspenCross Financial Group Inc</v>
          </cell>
          <cell r="E12995" t="str">
            <v>MA</v>
          </cell>
          <cell r="F12995" t="str">
            <v>P1</v>
          </cell>
          <cell r="G12995" t="str">
            <v>SMALL</v>
          </cell>
          <cell r="H12995" t="str">
            <v>IH</v>
          </cell>
          <cell r="I12995" t="str">
            <v>0035162 - BORISLOW INSURANCE AGENCY</v>
          </cell>
        </row>
        <row r="12996">
          <cell r="A12996" t="str">
            <v>C66391JH</v>
          </cell>
          <cell r="B12996">
            <v>42185</v>
          </cell>
          <cell r="C12996" t="str">
            <v>C66391</v>
          </cell>
          <cell r="D12996" t="str">
            <v>Sea Salt LLC</v>
          </cell>
          <cell r="E12996" t="str">
            <v>ME</v>
          </cell>
          <cell r="F12996" t="str">
            <v>P1</v>
          </cell>
          <cell r="G12996" t="str">
            <v>SMALL</v>
          </cell>
          <cell r="H12996" t="str">
            <v>JH</v>
          </cell>
          <cell r="I12996" t="str">
            <v>0035174 - CLARK INSURANCE</v>
          </cell>
        </row>
        <row r="12997">
          <cell r="A12997" t="str">
            <v>C66392IH</v>
          </cell>
          <cell r="B12997">
            <v>42185</v>
          </cell>
          <cell r="C12997" t="str">
            <v>C66392</v>
          </cell>
          <cell r="D12997" t="str">
            <v>Houssan &amp; Ojerholm PC</v>
          </cell>
          <cell r="E12997" t="str">
            <v>MA</v>
          </cell>
          <cell r="F12997" t="str">
            <v>P1</v>
          </cell>
          <cell r="G12997" t="str">
            <v>SMALL</v>
          </cell>
          <cell r="H12997" t="str">
            <v>IH</v>
          </cell>
          <cell r="I12997" t="str">
            <v>0034989 - COONEY, MATTHEW J</v>
          </cell>
        </row>
        <row r="12998">
          <cell r="A12998" t="str">
            <v>C66393IV</v>
          </cell>
          <cell r="B12998">
            <v>42185</v>
          </cell>
          <cell r="C12998" t="str">
            <v>C66393</v>
          </cell>
          <cell r="D12998" t="str">
            <v>Mahoosuc Realty Inc</v>
          </cell>
          <cell r="E12998" t="str">
            <v>ME</v>
          </cell>
          <cell r="F12998" t="str">
            <v>P1</v>
          </cell>
          <cell r="G12998" t="str">
            <v>SMALL</v>
          </cell>
          <cell r="H12998" t="str">
            <v>IV</v>
          </cell>
          <cell r="I12998" t="str">
            <v>0034914 - PELLETIER, PETER A</v>
          </cell>
        </row>
        <row r="12999">
          <cell r="A12999" t="str">
            <v>C66394IV</v>
          </cell>
          <cell r="B12999">
            <v>42185</v>
          </cell>
          <cell r="C12999" t="str">
            <v>C66394</v>
          </cell>
          <cell r="D12999" t="str">
            <v>Thomas M Hastings LLC</v>
          </cell>
          <cell r="E12999" t="str">
            <v>ME</v>
          </cell>
          <cell r="F12999" t="str">
            <v>P1</v>
          </cell>
          <cell r="G12999" t="str">
            <v>SMALL</v>
          </cell>
          <cell r="H12999" t="str">
            <v>IV</v>
          </cell>
          <cell r="I12999" t="str">
            <v>0035045 - BUSINESS INSURANCE AGENCY</v>
          </cell>
        </row>
        <row r="13000">
          <cell r="A13000" t="str">
            <v>C66395IA</v>
          </cell>
          <cell r="B13000">
            <v>42185</v>
          </cell>
          <cell r="C13000" t="str">
            <v>C66395</v>
          </cell>
          <cell r="D13000" t="str">
            <v>McGillicuddy &amp; Sungarian MD's LLP</v>
          </cell>
          <cell r="E13000" t="str">
            <v>MA</v>
          </cell>
          <cell r="F13000" t="str">
            <v>P1</v>
          </cell>
          <cell r="G13000" t="str">
            <v>SMALL</v>
          </cell>
          <cell r="H13000" t="str">
            <v>IA</v>
          </cell>
          <cell r="I13000" t="str">
            <v>0035169 - SMALL BUSINESS INSURANCE AGENCY INC</v>
          </cell>
        </row>
        <row r="13001">
          <cell r="A13001" t="str">
            <v>C66395IH</v>
          </cell>
          <cell r="B13001">
            <v>42185</v>
          </cell>
          <cell r="C13001" t="str">
            <v>C66395</v>
          </cell>
          <cell r="D13001" t="str">
            <v>McGillicuddy &amp; Sungarian MD's LLP</v>
          </cell>
          <cell r="E13001" t="str">
            <v>MA</v>
          </cell>
          <cell r="F13001" t="str">
            <v>P1</v>
          </cell>
          <cell r="G13001" t="str">
            <v>SMALL</v>
          </cell>
          <cell r="H13001" t="str">
            <v>IH</v>
          </cell>
          <cell r="I13001" t="str">
            <v>0035169 - SMALL BUSINESS INSURANCE AGENCY INC</v>
          </cell>
        </row>
        <row r="13002">
          <cell r="A13002" t="str">
            <v>C66396IA</v>
          </cell>
          <cell r="B13002">
            <v>42185</v>
          </cell>
          <cell r="C13002" t="str">
            <v>C66396</v>
          </cell>
          <cell r="D13002" t="str">
            <v>Community Services Institute</v>
          </cell>
          <cell r="E13002" t="str">
            <v>MA</v>
          </cell>
          <cell r="F13002" t="str">
            <v>P1</v>
          </cell>
          <cell r="G13002" t="str">
            <v>CRC</v>
          </cell>
          <cell r="H13002" t="str">
            <v>IA</v>
          </cell>
          <cell r="I13002" t="str">
            <v>0034849 - HUB INTERNATIONAL NEW ENGLAND LLC</v>
          </cell>
        </row>
        <row r="13003">
          <cell r="A13003" t="str">
            <v>C66396IH</v>
          </cell>
          <cell r="B13003">
            <v>42185</v>
          </cell>
          <cell r="C13003" t="str">
            <v>C66396</v>
          </cell>
          <cell r="D13003" t="str">
            <v>Community Services Institute</v>
          </cell>
          <cell r="E13003" t="str">
            <v>MA</v>
          </cell>
          <cell r="F13003" t="str">
            <v>P1</v>
          </cell>
          <cell r="G13003" t="str">
            <v>CRC</v>
          </cell>
          <cell r="H13003" t="str">
            <v>IH</v>
          </cell>
          <cell r="I13003" t="str">
            <v>0034849 - HUB INTERNATIONAL NEW ENGLAND LLC</v>
          </cell>
        </row>
        <row r="13004">
          <cell r="A13004" t="str">
            <v>C66398IA</v>
          </cell>
          <cell r="B13004">
            <v>42185</v>
          </cell>
          <cell r="C13004" t="str">
            <v>C66398</v>
          </cell>
          <cell r="D13004" t="str">
            <v>Safe Movers Inc</v>
          </cell>
          <cell r="E13004" t="str">
            <v>MA</v>
          </cell>
          <cell r="F13004" t="str">
            <v>P1</v>
          </cell>
          <cell r="G13004" t="str">
            <v>SMALL</v>
          </cell>
          <cell r="H13004" t="str">
            <v>IA</v>
          </cell>
          <cell r="I13004" t="str">
            <v>0034988 - DIGITAL INSURANCE AGENCY INC</v>
          </cell>
        </row>
        <row r="13005">
          <cell r="A13005" t="str">
            <v>C66398IH</v>
          </cell>
          <cell r="B13005">
            <v>42185</v>
          </cell>
          <cell r="C13005" t="str">
            <v>C66398</v>
          </cell>
          <cell r="D13005" t="str">
            <v>Safe Movers Inc</v>
          </cell>
          <cell r="E13005" t="str">
            <v>MA</v>
          </cell>
          <cell r="F13005" t="str">
            <v>P1</v>
          </cell>
          <cell r="G13005" t="str">
            <v>SMALL</v>
          </cell>
          <cell r="H13005" t="str">
            <v>IH</v>
          </cell>
          <cell r="I13005" t="str">
            <v>0034988 - DIGITAL INSURANCE AGENCY INC</v>
          </cell>
        </row>
        <row r="13006">
          <cell r="A13006" t="str">
            <v>C66399JH</v>
          </cell>
          <cell r="B13006">
            <v>42185</v>
          </cell>
          <cell r="C13006" t="str">
            <v>C66399</v>
          </cell>
          <cell r="D13006" t="str">
            <v>Celonas Shaker Furniture of Maine</v>
          </cell>
          <cell r="E13006" t="str">
            <v>ME</v>
          </cell>
          <cell r="F13006" t="str">
            <v>P1</v>
          </cell>
          <cell r="G13006" t="str">
            <v>SMALL</v>
          </cell>
          <cell r="H13006" t="str">
            <v>JH</v>
          </cell>
          <cell r="I13006" t="str">
            <v>0034873 - UIG FINANCIAL LLC</v>
          </cell>
        </row>
        <row r="13007">
          <cell r="A13007" t="str">
            <v>C66400IA</v>
          </cell>
          <cell r="B13007">
            <v>42185</v>
          </cell>
          <cell r="C13007" t="str">
            <v>C66400</v>
          </cell>
          <cell r="D13007" t="str">
            <v>ReloTrans LLP</v>
          </cell>
          <cell r="E13007" t="str">
            <v>MA</v>
          </cell>
          <cell r="F13007" t="str">
            <v>P1</v>
          </cell>
          <cell r="G13007" t="str">
            <v>SMALL</v>
          </cell>
          <cell r="H13007" t="str">
            <v>IA</v>
          </cell>
          <cell r="I13007" t="str">
            <v>0034897 - GALLAGHER BENEFIT SERVICES INC</v>
          </cell>
        </row>
        <row r="13008">
          <cell r="A13008" t="str">
            <v>C66400IH</v>
          </cell>
          <cell r="B13008">
            <v>42185</v>
          </cell>
          <cell r="C13008" t="str">
            <v>C66400</v>
          </cell>
          <cell r="D13008" t="str">
            <v>ReloTrans LLP</v>
          </cell>
          <cell r="E13008" t="str">
            <v>MA</v>
          </cell>
          <cell r="F13008" t="str">
            <v>P1</v>
          </cell>
          <cell r="G13008" t="str">
            <v>SMALL</v>
          </cell>
          <cell r="H13008" t="str">
            <v>IH</v>
          </cell>
          <cell r="I13008" t="str">
            <v>0034897 - GALLAGHER BENEFIT SERVICES INC</v>
          </cell>
        </row>
        <row r="13009">
          <cell r="A13009" t="str">
            <v>C66401IH</v>
          </cell>
          <cell r="B13009">
            <v>42185</v>
          </cell>
          <cell r="C13009" t="str">
            <v>C66401</v>
          </cell>
          <cell r="D13009" t="str">
            <v>Talamas Company Inc</v>
          </cell>
          <cell r="E13009" t="str">
            <v>MA</v>
          </cell>
          <cell r="F13009" t="str">
            <v>P1</v>
          </cell>
          <cell r="G13009" t="str">
            <v>SMALL</v>
          </cell>
          <cell r="H13009" t="str">
            <v>IH</v>
          </cell>
          <cell r="I13009" t="str">
            <v>0034984 - COMPREHENSIVE INS PROVIDERS INC</v>
          </cell>
        </row>
        <row r="13010">
          <cell r="A13010" t="str">
            <v>C66402PO</v>
          </cell>
          <cell r="B13010">
            <v>42185</v>
          </cell>
          <cell r="C13010" t="str">
            <v>C66402</v>
          </cell>
          <cell r="D13010" t="str">
            <v>Law Office of Neal L Weinstein</v>
          </cell>
          <cell r="E13010" t="str">
            <v>ME</v>
          </cell>
          <cell r="F13010" t="str">
            <v>P1</v>
          </cell>
          <cell r="G13010" t="str">
            <v>SMALL</v>
          </cell>
          <cell r="H13010" t="str">
            <v>PO</v>
          </cell>
          <cell r="I13010" t="str">
            <v>0035175 - BUSINESS INSURANCE AGENCY</v>
          </cell>
        </row>
        <row r="13011">
          <cell r="A13011" t="str">
            <v>C66403IH</v>
          </cell>
          <cell r="B13011">
            <v>42185</v>
          </cell>
          <cell r="C13011" t="str">
            <v>C66403</v>
          </cell>
          <cell r="D13011" t="str">
            <v>Heinlein, Beeler, Mingace &amp; Heineman, P.C.</v>
          </cell>
          <cell r="E13011" t="str">
            <v>MA</v>
          </cell>
          <cell r="F13011" t="str">
            <v>P1</v>
          </cell>
          <cell r="G13011" t="str">
            <v>SMALL</v>
          </cell>
          <cell r="H13011" t="str">
            <v>IH</v>
          </cell>
          <cell r="I13011" t="str">
            <v>0035094 - TARTARO, VICTOR</v>
          </cell>
        </row>
        <row r="13012">
          <cell r="A13012" t="str">
            <v>C66404IH</v>
          </cell>
          <cell r="B13012">
            <v>42185</v>
          </cell>
          <cell r="C13012" t="str">
            <v>C66404</v>
          </cell>
          <cell r="D13012" t="str">
            <v>Senate Construction Corp</v>
          </cell>
          <cell r="E13012" t="str">
            <v>MA</v>
          </cell>
          <cell r="F13012" t="str">
            <v>P1</v>
          </cell>
          <cell r="G13012" t="str">
            <v>SMALL</v>
          </cell>
          <cell r="H13012" t="str">
            <v>IH</v>
          </cell>
          <cell r="I13012" t="str">
            <v>0034986 - TENBROECK JR, P DEREK</v>
          </cell>
        </row>
        <row r="13013">
          <cell r="A13013" t="str">
            <v>C66405IH</v>
          </cell>
          <cell r="B13013">
            <v>42185</v>
          </cell>
          <cell r="C13013" t="str">
            <v>C66405</v>
          </cell>
          <cell r="D13013" t="str">
            <v>Rock Valley Tool LLC</v>
          </cell>
          <cell r="E13013" t="str">
            <v>MA</v>
          </cell>
          <cell r="F13013" t="str">
            <v>P1</v>
          </cell>
          <cell r="G13013" t="str">
            <v>SMALL</v>
          </cell>
          <cell r="H13013" t="str">
            <v>IH</v>
          </cell>
          <cell r="I13013" t="str">
            <v>0034980 - DIGITAL INSURANCE AGENCY INC</v>
          </cell>
        </row>
        <row r="13014">
          <cell r="A13014" t="str">
            <v>C66406IA</v>
          </cell>
          <cell r="B13014">
            <v>42185</v>
          </cell>
          <cell r="C13014" t="str">
            <v>C66406</v>
          </cell>
          <cell r="D13014" t="str">
            <v>Nabson Inc</v>
          </cell>
          <cell r="E13014" t="str">
            <v>MA</v>
          </cell>
          <cell r="F13014" t="str">
            <v>P1</v>
          </cell>
          <cell r="G13014" t="str">
            <v>SMALL</v>
          </cell>
          <cell r="H13014" t="str">
            <v>IA</v>
          </cell>
          <cell r="I13014" t="str">
            <v>0035130 - AMR BENEFITS MANAGEMENT LLC</v>
          </cell>
        </row>
        <row r="13015">
          <cell r="A13015" t="str">
            <v>C66406IH</v>
          </cell>
          <cell r="B13015">
            <v>42185</v>
          </cell>
          <cell r="C13015" t="str">
            <v>C66406</v>
          </cell>
          <cell r="D13015" t="str">
            <v>Nabson Inc</v>
          </cell>
          <cell r="E13015" t="str">
            <v>MA</v>
          </cell>
          <cell r="F13015" t="str">
            <v>P1</v>
          </cell>
          <cell r="G13015" t="str">
            <v>SMALL</v>
          </cell>
          <cell r="H13015" t="str">
            <v>IH</v>
          </cell>
          <cell r="I13015" t="str">
            <v>0035130 - AMR BENEFITS MANAGEMENT LLC</v>
          </cell>
        </row>
        <row r="13016">
          <cell r="A13016" t="str">
            <v>C66407PO</v>
          </cell>
          <cell r="B13016">
            <v>42185</v>
          </cell>
          <cell r="C13016" t="str">
            <v>C66407</v>
          </cell>
          <cell r="D13016" t="str">
            <v>DataEntry21 LLC</v>
          </cell>
          <cell r="E13016" t="str">
            <v>ME</v>
          </cell>
          <cell r="F13016" t="str">
            <v>P1</v>
          </cell>
          <cell r="G13016" t="str">
            <v>SMALL</v>
          </cell>
          <cell r="H13016" t="str">
            <v>PO</v>
          </cell>
          <cell r="I13016" t="str">
            <v>0034922 - UIG FINANCIAL LLC</v>
          </cell>
        </row>
        <row r="13017">
          <cell r="A13017" t="str">
            <v>C66409IH</v>
          </cell>
          <cell r="B13017">
            <v>42185</v>
          </cell>
          <cell r="C13017" t="str">
            <v>C66409</v>
          </cell>
          <cell r="D13017" t="str">
            <v>Michaud &amp; Raymond Oil Inc</v>
          </cell>
          <cell r="E13017" t="str">
            <v>MA</v>
          </cell>
          <cell r="F13017" t="str">
            <v>P1</v>
          </cell>
          <cell r="G13017" t="str">
            <v>SMALL</v>
          </cell>
          <cell r="H13017" t="str">
            <v>IH</v>
          </cell>
          <cell r="I13017" t="str">
            <v>0035004 - UNITED BUSINESSMANS INSURANCE AGENCY</v>
          </cell>
        </row>
        <row r="13018">
          <cell r="A13018" t="str">
            <v>C66410IV</v>
          </cell>
          <cell r="B13018">
            <v>42185</v>
          </cell>
          <cell r="C13018" t="str">
            <v>C66410</v>
          </cell>
          <cell r="D13018" t="str">
            <v>Ross Ship Chandlery</v>
          </cell>
          <cell r="E13018" t="str">
            <v>ME</v>
          </cell>
          <cell r="F13018" t="str">
            <v>P1</v>
          </cell>
          <cell r="G13018" t="str">
            <v>SMALL</v>
          </cell>
          <cell r="H13018" t="str">
            <v>IV</v>
          </cell>
          <cell r="I13018" t="str">
            <v>0035150 - DIGITAL INSURANCE AGENCY INC</v>
          </cell>
        </row>
        <row r="13019">
          <cell r="A13019" t="str">
            <v>C66411IH</v>
          </cell>
          <cell r="B13019">
            <v>42185</v>
          </cell>
          <cell r="C13019" t="str">
            <v>C66411</v>
          </cell>
          <cell r="D13019" t="str">
            <v>Hillview Market &amp; Deli</v>
          </cell>
          <cell r="E13019" t="str">
            <v>ME</v>
          </cell>
          <cell r="F13019" t="str">
            <v>P1</v>
          </cell>
          <cell r="G13019" t="str">
            <v>SMALL</v>
          </cell>
          <cell r="H13019" t="str">
            <v>IH</v>
          </cell>
          <cell r="I13019" t="str">
            <v>0034853 - PAQUIN &amp; CARROLL LLC</v>
          </cell>
        </row>
        <row r="13020">
          <cell r="A13020" t="str">
            <v>C66412IV</v>
          </cell>
          <cell r="B13020">
            <v>42185</v>
          </cell>
          <cell r="C13020" t="str">
            <v>C66412</v>
          </cell>
          <cell r="D13020" t="str">
            <v>Timber Resource Group Inc</v>
          </cell>
          <cell r="E13020" t="str">
            <v>ME</v>
          </cell>
          <cell r="F13020" t="str">
            <v>P1</v>
          </cell>
          <cell r="G13020" t="str">
            <v>SMALL</v>
          </cell>
          <cell r="H13020" t="str">
            <v>IV</v>
          </cell>
          <cell r="I13020" t="str">
            <v>0034882 - NATIONAL WORKSITE BENEFIT GROUP</v>
          </cell>
        </row>
        <row r="13021">
          <cell r="A13021" t="str">
            <v>C66413JM</v>
          </cell>
          <cell r="B13021">
            <v>42185</v>
          </cell>
          <cell r="C13021" t="str">
            <v>C66413</v>
          </cell>
          <cell r="D13021" t="str">
            <v>Think Office Furniture Recyclers LLC</v>
          </cell>
          <cell r="E13021" t="str">
            <v>NH</v>
          </cell>
          <cell r="F13021" t="str">
            <v>P1</v>
          </cell>
          <cell r="G13021" t="str">
            <v>SMALL</v>
          </cell>
          <cell r="H13021" t="str">
            <v>JM</v>
          </cell>
          <cell r="I13021" t="str">
            <v>0035141 - PLENTZAS, BETH A</v>
          </cell>
        </row>
        <row r="13022">
          <cell r="A13022" t="str">
            <v>C66414JR</v>
          </cell>
          <cell r="B13022">
            <v>42185</v>
          </cell>
          <cell r="C13022" t="str">
            <v>C66414</v>
          </cell>
          <cell r="D13022" t="str">
            <v>Mary Go Round Child Care Center LLC</v>
          </cell>
          <cell r="E13022" t="str">
            <v>NH</v>
          </cell>
          <cell r="F13022" t="str">
            <v>P1</v>
          </cell>
          <cell r="G13022" t="str">
            <v>SMALL</v>
          </cell>
          <cell r="H13022" t="str">
            <v>JR</v>
          </cell>
          <cell r="I13022" t="str">
            <v>0035088 - NEW ENGLAND EMPLOYEE BENEFITS COUNCIL</v>
          </cell>
        </row>
        <row r="13023">
          <cell r="A13023" t="str">
            <v>C66415JM</v>
          </cell>
          <cell r="B13023">
            <v>42185</v>
          </cell>
          <cell r="C13023" t="str">
            <v>C66415</v>
          </cell>
          <cell r="D13023" t="str">
            <v>AllStar Electric Inc</v>
          </cell>
          <cell r="E13023" t="str">
            <v>NH</v>
          </cell>
          <cell r="F13023" t="str">
            <v>P1</v>
          </cell>
          <cell r="G13023" t="str">
            <v>SMALL</v>
          </cell>
          <cell r="H13023" t="str">
            <v>JM</v>
          </cell>
          <cell r="I13023" t="str">
            <v>0035009 - AFFORDABLE HEALTH SOLUTIONS</v>
          </cell>
        </row>
        <row r="13024">
          <cell r="A13024" t="str">
            <v>C66416IH</v>
          </cell>
          <cell r="B13024">
            <v>42185</v>
          </cell>
          <cell r="C13024" t="str">
            <v>C66416</v>
          </cell>
          <cell r="D13024" t="str">
            <v>The Carpet Warehouse</v>
          </cell>
          <cell r="E13024" t="str">
            <v>MA</v>
          </cell>
          <cell r="F13024" t="str">
            <v>P1</v>
          </cell>
          <cell r="G13024" t="str">
            <v>SMALL</v>
          </cell>
          <cell r="H13024" t="str">
            <v>IH</v>
          </cell>
          <cell r="I13024" t="str">
            <v>0035097 - UNITED BUSINESSMANS INSURANCE AGENCY</v>
          </cell>
        </row>
        <row r="13025">
          <cell r="A13025" t="str">
            <v>C66417IV</v>
          </cell>
          <cell r="B13025">
            <v>42185</v>
          </cell>
          <cell r="C13025" t="str">
            <v>C66417</v>
          </cell>
          <cell r="D13025" t="str">
            <v>Silk Therapeutics Inc</v>
          </cell>
          <cell r="E13025" t="str">
            <v>MA</v>
          </cell>
          <cell r="F13025" t="str">
            <v>P1</v>
          </cell>
          <cell r="G13025" t="str">
            <v>SMALL</v>
          </cell>
          <cell r="H13025" t="str">
            <v>IV</v>
          </cell>
          <cell r="I13025" t="str">
            <v>0035117 - WILLIAM GALLAGHER  ASSOCIATES</v>
          </cell>
        </row>
        <row r="13026">
          <cell r="A13026" t="str">
            <v>C66419IH</v>
          </cell>
          <cell r="B13026">
            <v>42185</v>
          </cell>
          <cell r="C13026" t="str">
            <v>C66419</v>
          </cell>
          <cell r="D13026" t="str">
            <v>Middleton Family Medicine Urgent Care LLC</v>
          </cell>
          <cell r="E13026" t="str">
            <v>MA</v>
          </cell>
          <cell r="F13026" t="str">
            <v>P1</v>
          </cell>
          <cell r="G13026" t="str">
            <v>SMALL</v>
          </cell>
          <cell r="H13026" t="str">
            <v>IH</v>
          </cell>
          <cell r="I13026" t="str">
            <v>0035104 - DESIGNED BENEFITS GROUP</v>
          </cell>
        </row>
        <row r="13027">
          <cell r="A13027" t="str">
            <v>C66419JA</v>
          </cell>
          <cell r="B13027">
            <v>42185</v>
          </cell>
          <cell r="C13027" t="str">
            <v>C66419</v>
          </cell>
          <cell r="D13027" t="str">
            <v>Middleton Family Medicine Urgent Care LLC</v>
          </cell>
          <cell r="E13027" t="str">
            <v>MA</v>
          </cell>
          <cell r="F13027" t="str">
            <v>P1</v>
          </cell>
          <cell r="G13027" t="str">
            <v>SMALL</v>
          </cell>
          <cell r="H13027" t="str">
            <v>JA</v>
          </cell>
          <cell r="I13027" t="str">
            <v>0035104 - DESIGNED BENEFITS GROUP</v>
          </cell>
        </row>
        <row r="13028">
          <cell r="A13028" t="str">
            <v>C66422JM</v>
          </cell>
          <cell r="B13028">
            <v>42185</v>
          </cell>
          <cell r="C13028" t="str">
            <v>C66422</v>
          </cell>
          <cell r="D13028" t="str">
            <v>Universal Steel Erectors Inc</v>
          </cell>
          <cell r="E13028" t="str">
            <v>NH</v>
          </cell>
          <cell r="F13028" t="str">
            <v>P1</v>
          </cell>
          <cell r="G13028" t="str">
            <v>SMALL</v>
          </cell>
          <cell r="H13028" t="str">
            <v>JM</v>
          </cell>
          <cell r="I13028" t="str">
            <v>0035071 - SMALL BUSINESS INSURANCE AGENCY INC</v>
          </cell>
        </row>
        <row r="13029">
          <cell r="A13029" t="str">
            <v>C66423IV</v>
          </cell>
          <cell r="B13029">
            <v>42185</v>
          </cell>
          <cell r="C13029" t="str">
            <v>C66423</v>
          </cell>
          <cell r="D13029" t="str">
            <v>Wiggle Worms Pediatric Physical Therapy</v>
          </cell>
          <cell r="E13029" t="str">
            <v>ME</v>
          </cell>
          <cell r="F13029" t="str">
            <v>P1</v>
          </cell>
          <cell r="G13029" t="str">
            <v>SMALL</v>
          </cell>
          <cell r="H13029" t="str">
            <v>IV</v>
          </cell>
          <cell r="I13029" t="str">
            <v>0035021 - CLARK INSURANCE</v>
          </cell>
        </row>
        <row r="13030">
          <cell r="A13030" t="str">
            <v>C66424IV</v>
          </cell>
          <cell r="B13030">
            <v>42185</v>
          </cell>
          <cell r="C13030" t="str">
            <v>C66424</v>
          </cell>
          <cell r="D13030" t="str">
            <v>Veterinary Clinic LLC</v>
          </cell>
          <cell r="E13030" t="str">
            <v>ME</v>
          </cell>
          <cell r="F13030" t="str">
            <v>P1</v>
          </cell>
          <cell r="G13030" t="str">
            <v>SMALL</v>
          </cell>
          <cell r="H13030" t="str">
            <v>IV</v>
          </cell>
          <cell r="I13030" t="str">
            <v>0035149 - BUSINESS INSURANCE AGENCY</v>
          </cell>
        </row>
        <row r="13031">
          <cell r="A13031" t="str">
            <v>C66425JM</v>
          </cell>
          <cell r="B13031">
            <v>42185</v>
          </cell>
          <cell r="C13031" t="str">
            <v>C66425</v>
          </cell>
          <cell r="D13031" t="str">
            <v>Jane Forrest MD PA</v>
          </cell>
          <cell r="E13031" t="str">
            <v>NH</v>
          </cell>
          <cell r="F13031" t="str">
            <v>P1</v>
          </cell>
          <cell r="G13031" t="str">
            <v>SMALL</v>
          </cell>
          <cell r="H13031" t="str">
            <v>JM</v>
          </cell>
          <cell r="I13031" t="str">
            <v>0035054 - NEW ENGLAND EMPLOYEE BENEFITS COUNCIL</v>
          </cell>
        </row>
        <row r="13032">
          <cell r="A13032" t="str">
            <v>C66426JM</v>
          </cell>
          <cell r="B13032">
            <v>42185</v>
          </cell>
          <cell r="C13032" t="str">
            <v>C66426</v>
          </cell>
          <cell r="D13032" t="str">
            <v>Tober Law Offices PA</v>
          </cell>
          <cell r="E13032" t="str">
            <v>NH</v>
          </cell>
          <cell r="F13032" t="str">
            <v>P1</v>
          </cell>
          <cell r="G13032" t="str">
            <v>SMALL</v>
          </cell>
          <cell r="H13032" t="str">
            <v>JM</v>
          </cell>
          <cell r="I13032" t="str">
            <v>0035064 - NEW ENGLAND EMPLOYEE BENEFITS COUNCIL</v>
          </cell>
        </row>
        <row r="13033">
          <cell r="A13033" t="str">
            <v>C66427IV</v>
          </cell>
          <cell r="B13033">
            <v>42185</v>
          </cell>
          <cell r="C13033" t="str">
            <v>C66427</v>
          </cell>
          <cell r="D13033" t="str">
            <v>Guilford Financial Group, Inc</v>
          </cell>
          <cell r="E13033" t="str">
            <v>CT</v>
          </cell>
          <cell r="F13033" t="str">
            <v>P1</v>
          </cell>
          <cell r="G13033" t="str">
            <v>SMALL</v>
          </cell>
          <cell r="H13033" t="str">
            <v>IV</v>
          </cell>
          <cell r="I13033" t="str">
            <v>0035188 - SENGSTACKEN, JOHN</v>
          </cell>
        </row>
        <row r="13034">
          <cell r="A13034" t="str">
            <v>C66428IV</v>
          </cell>
          <cell r="B13034">
            <v>42185</v>
          </cell>
          <cell r="C13034" t="str">
            <v>C66428</v>
          </cell>
          <cell r="D13034" t="str">
            <v>Vitreoretinal Surgeons, LLC</v>
          </cell>
          <cell r="E13034" t="str">
            <v>CT</v>
          </cell>
          <cell r="F13034" t="str">
            <v>P1</v>
          </cell>
          <cell r="G13034" t="str">
            <v>SMALL</v>
          </cell>
          <cell r="H13034" t="str">
            <v>IV</v>
          </cell>
          <cell r="I13034" t="str">
            <v>0034923 - GOWRIE BRETT &amp; YOUNG</v>
          </cell>
        </row>
        <row r="13035">
          <cell r="A13035" t="str">
            <v>C66429IV</v>
          </cell>
          <cell r="B13035">
            <v>42185</v>
          </cell>
          <cell r="C13035" t="str">
            <v>C66429</v>
          </cell>
          <cell r="D13035" t="str">
            <v>T &amp; D Growers</v>
          </cell>
          <cell r="E13035" t="str">
            <v>CT</v>
          </cell>
          <cell r="F13035" t="str">
            <v>P1</v>
          </cell>
          <cell r="G13035" t="str">
            <v>SMALL</v>
          </cell>
          <cell r="H13035" t="str">
            <v>IV</v>
          </cell>
          <cell r="I13035" t="str">
            <v>0034925 - MW GROUP BENEFITS INC</v>
          </cell>
        </row>
        <row r="13036">
          <cell r="A13036" t="str">
            <v>C66430IH</v>
          </cell>
          <cell r="B13036">
            <v>42185</v>
          </cell>
          <cell r="C13036" t="str">
            <v>C66430</v>
          </cell>
          <cell r="D13036" t="str">
            <v>Coast To Coast Medical Inc</v>
          </cell>
          <cell r="E13036" t="str">
            <v>MA</v>
          </cell>
          <cell r="F13036" t="str">
            <v>P1</v>
          </cell>
          <cell r="G13036" t="str">
            <v>SMALL</v>
          </cell>
          <cell r="H13036" t="str">
            <v>IH</v>
          </cell>
          <cell r="I13036" t="str">
            <v>0034847 - BOSTON COMMONWEALTH ADVANTAGE LLC</v>
          </cell>
        </row>
        <row r="13037">
          <cell r="A13037" t="str">
            <v>C66430JA</v>
          </cell>
          <cell r="B13037">
            <v>42185</v>
          </cell>
          <cell r="C13037" t="str">
            <v>C66430</v>
          </cell>
          <cell r="D13037" t="str">
            <v>Coast To Coast Medical Inc</v>
          </cell>
          <cell r="E13037" t="str">
            <v>MA</v>
          </cell>
          <cell r="F13037" t="str">
            <v>P1</v>
          </cell>
          <cell r="G13037" t="str">
            <v>SMALL</v>
          </cell>
          <cell r="H13037" t="str">
            <v>JA</v>
          </cell>
          <cell r="I13037" t="str">
            <v>0034847 - BOSTON COMMONWEALTH ADVANTAGE LLC</v>
          </cell>
        </row>
        <row r="13038">
          <cell r="A13038" t="str">
            <v>C66431IH</v>
          </cell>
          <cell r="B13038">
            <v>42185</v>
          </cell>
          <cell r="C13038" t="str">
            <v>C66431</v>
          </cell>
          <cell r="D13038" t="str">
            <v>Howard S Goldberg MD Inc</v>
          </cell>
          <cell r="E13038" t="str">
            <v>MA</v>
          </cell>
          <cell r="F13038" t="str">
            <v>P1</v>
          </cell>
          <cell r="G13038" t="str">
            <v>SMALL</v>
          </cell>
          <cell r="H13038" t="str">
            <v>IH</v>
          </cell>
          <cell r="I13038" t="str">
            <v>0035022 - DIGITAL INSURANCE AGENCY INC</v>
          </cell>
        </row>
        <row r="13039">
          <cell r="A13039" t="str">
            <v>C66432IH</v>
          </cell>
          <cell r="B13039">
            <v>42185</v>
          </cell>
          <cell r="C13039" t="str">
            <v>C66432</v>
          </cell>
          <cell r="D13039" t="str">
            <v>Family Dental Associates</v>
          </cell>
          <cell r="E13039" t="str">
            <v>MA</v>
          </cell>
          <cell r="F13039" t="str">
            <v>P1</v>
          </cell>
          <cell r="G13039" t="str">
            <v>SMALL</v>
          </cell>
          <cell r="H13039" t="str">
            <v>IH</v>
          </cell>
          <cell r="I13039" t="str">
            <v>0035002 - SPRING INSURANCE GROUP LLC</v>
          </cell>
        </row>
        <row r="13040">
          <cell r="A13040" t="str">
            <v>C66433IH</v>
          </cell>
          <cell r="B13040">
            <v>42185</v>
          </cell>
          <cell r="C13040" t="str">
            <v>C66433</v>
          </cell>
          <cell r="D13040" t="str">
            <v>Harke Strategic LLC</v>
          </cell>
          <cell r="E13040" t="str">
            <v>ME</v>
          </cell>
          <cell r="F13040" t="str">
            <v>P1</v>
          </cell>
          <cell r="G13040" t="str">
            <v>SMALL</v>
          </cell>
          <cell r="H13040" t="str">
            <v>IH</v>
          </cell>
          <cell r="I13040" t="str">
            <v>0035151 - BUSINESS INSURANCE AGENCY</v>
          </cell>
        </row>
        <row r="13041">
          <cell r="A13041" t="str">
            <v>C66434JH</v>
          </cell>
          <cell r="B13041">
            <v>42185</v>
          </cell>
          <cell r="C13041" t="str">
            <v>C66434</v>
          </cell>
          <cell r="D13041" t="str">
            <v>Beals Aircraft Service</v>
          </cell>
          <cell r="E13041" t="str">
            <v>ME</v>
          </cell>
          <cell r="F13041" t="str">
            <v>P1</v>
          </cell>
          <cell r="G13041" t="str">
            <v>SMALL</v>
          </cell>
          <cell r="H13041" t="str">
            <v>JH</v>
          </cell>
          <cell r="I13041" t="str">
            <v>0034896 - F A PEABODY COMPANY</v>
          </cell>
        </row>
        <row r="13042">
          <cell r="A13042" t="str">
            <v>C66435PO</v>
          </cell>
          <cell r="B13042">
            <v>42185</v>
          </cell>
          <cell r="C13042" t="str">
            <v>C66435</v>
          </cell>
          <cell r="D13042" t="str">
            <v>Swift Storage</v>
          </cell>
          <cell r="E13042" t="str">
            <v>ME</v>
          </cell>
          <cell r="F13042" t="str">
            <v>P1</v>
          </cell>
          <cell r="G13042" t="str">
            <v>SMALL</v>
          </cell>
          <cell r="H13042" t="str">
            <v>PO</v>
          </cell>
          <cell r="I13042" t="str">
            <v>0034876 - PERRY, MARK</v>
          </cell>
        </row>
        <row r="13043">
          <cell r="A13043" t="str">
            <v>C66436IH</v>
          </cell>
          <cell r="B13043">
            <v>42185</v>
          </cell>
          <cell r="C13043" t="str">
            <v>C66436</v>
          </cell>
          <cell r="D13043" t="str">
            <v>Crescent Creamery Inc</v>
          </cell>
          <cell r="E13043" t="str">
            <v>MA</v>
          </cell>
          <cell r="F13043" t="str">
            <v>P1</v>
          </cell>
          <cell r="G13043" t="str">
            <v>SMALL</v>
          </cell>
          <cell r="H13043" t="str">
            <v>IH</v>
          </cell>
          <cell r="I13043" t="str">
            <v>0035124 - ST INSURANCE AGENCY INC</v>
          </cell>
        </row>
        <row r="13044">
          <cell r="A13044" t="str">
            <v>C66437JM</v>
          </cell>
          <cell r="B13044">
            <v>42185</v>
          </cell>
          <cell r="C13044" t="str">
            <v>C66437</v>
          </cell>
          <cell r="D13044" t="str">
            <v>LaMora Psychological Associates PA</v>
          </cell>
          <cell r="E13044" t="str">
            <v>NH</v>
          </cell>
          <cell r="F13044" t="str">
            <v>P1</v>
          </cell>
          <cell r="G13044" t="str">
            <v>SMALL</v>
          </cell>
          <cell r="H13044" t="str">
            <v>JM</v>
          </cell>
          <cell r="I13044" t="str">
            <v>0035035 - ESP EMPLOYEE BENEFITS STATEGIES LLC</v>
          </cell>
        </row>
        <row r="13045">
          <cell r="A13045" t="str">
            <v>C66437MI</v>
          </cell>
          <cell r="B13045">
            <v>42185</v>
          </cell>
          <cell r="C13045" t="str">
            <v>C66437</v>
          </cell>
          <cell r="D13045" t="str">
            <v>LaMora Psychological Associates PA</v>
          </cell>
          <cell r="E13045" t="str">
            <v>NH</v>
          </cell>
          <cell r="F13045" t="str">
            <v>P1</v>
          </cell>
          <cell r="G13045" t="str">
            <v>MCARE</v>
          </cell>
          <cell r="H13045" t="str">
            <v>MI</v>
          </cell>
          <cell r="I13045" t="str">
            <v>0035035 - ESP EMPLOYEE BENEFITS STATEGIES LLC</v>
          </cell>
        </row>
        <row r="13046">
          <cell r="A13046" t="str">
            <v>C66438IH</v>
          </cell>
          <cell r="B13046">
            <v>42185</v>
          </cell>
          <cell r="C13046" t="str">
            <v>C66438</v>
          </cell>
          <cell r="D13046" t="str">
            <v>Lyman Sheet Metal Co Inc</v>
          </cell>
          <cell r="E13046" t="str">
            <v>MA</v>
          </cell>
          <cell r="F13046" t="str">
            <v>P1</v>
          </cell>
          <cell r="G13046" t="str">
            <v>SMALL</v>
          </cell>
          <cell r="H13046" t="str">
            <v>IH</v>
          </cell>
          <cell r="I13046" t="str">
            <v>0035127 - BATCHELDER, EDWARD D</v>
          </cell>
        </row>
        <row r="13047">
          <cell r="A13047" t="str">
            <v>C66440JM</v>
          </cell>
          <cell r="B13047">
            <v>42185</v>
          </cell>
          <cell r="C13047" t="str">
            <v>C66440</v>
          </cell>
          <cell r="D13047" t="str">
            <v>Whole Health Concord LLC</v>
          </cell>
          <cell r="E13047" t="str">
            <v>NH</v>
          </cell>
          <cell r="F13047" t="str">
            <v>P1</v>
          </cell>
          <cell r="G13047" t="str">
            <v>SMALL</v>
          </cell>
          <cell r="H13047" t="str">
            <v>JM</v>
          </cell>
          <cell r="I13047" t="str">
            <v>0035152 - PAIGE AGENCY, THE</v>
          </cell>
        </row>
        <row r="13048">
          <cell r="A13048" t="str">
            <v>C66441JM</v>
          </cell>
          <cell r="B13048">
            <v>42185</v>
          </cell>
          <cell r="C13048" t="str">
            <v>C66441</v>
          </cell>
          <cell r="D13048" t="str">
            <v>Age at Home LLC</v>
          </cell>
          <cell r="E13048" t="str">
            <v>NH</v>
          </cell>
          <cell r="F13048" t="str">
            <v>P1</v>
          </cell>
          <cell r="G13048" t="str">
            <v>SMALL</v>
          </cell>
          <cell r="H13048" t="str">
            <v>JM</v>
          </cell>
          <cell r="I13048" t="str">
            <v>0035100 - PAIGE AGENCY, THE</v>
          </cell>
        </row>
        <row r="13049">
          <cell r="A13049" t="str">
            <v>C66443JN</v>
          </cell>
          <cell r="B13049">
            <v>42185</v>
          </cell>
          <cell r="C13049" t="str">
            <v>C66443</v>
          </cell>
          <cell r="D13049" t="str">
            <v>Wentworth Surgery Center LLC</v>
          </cell>
          <cell r="E13049" t="str">
            <v>NH</v>
          </cell>
          <cell r="F13049" t="str">
            <v>P1</v>
          </cell>
          <cell r="G13049" t="str">
            <v>SMALL</v>
          </cell>
          <cell r="H13049" t="str">
            <v>JN</v>
          </cell>
          <cell r="I13049" t="str">
            <v>0035080 - NEW ENGLAND EMPLOYEE BENEFITS COUNCIL</v>
          </cell>
        </row>
        <row r="13050">
          <cell r="A13050" t="str">
            <v>C66443JR</v>
          </cell>
          <cell r="B13050">
            <v>42185</v>
          </cell>
          <cell r="C13050" t="str">
            <v>C66443</v>
          </cell>
          <cell r="D13050" t="str">
            <v>Wentworth Surgery Center LLC</v>
          </cell>
          <cell r="E13050" t="str">
            <v>NH</v>
          </cell>
          <cell r="F13050" t="str">
            <v>P1</v>
          </cell>
          <cell r="G13050" t="str">
            <v>SMALL</v>
          </cell>
          <cell r="H13050" t="str">
            <v>JR</v>
          </cell>
          <cell r="I13050" t="str">
            <v>0035080 - NEW ENGLAND EMPLOYEE BENEFITS COUNCIL</v>
          </cell>
        </row>
        <row r="13051">
          <cell r="A13051" t="str">
            <v>C66444IH</v>
          </cell>
          <cell r="B13051">
            <v>42185</v>
          </cell>
          <cell r="C13051" t="str">
            <v>C66444</v>
          </cell>
          <cell r="D13051" t="str">
            <v>Kennedy Carpet Cleaners Inc</v>
          </cell>
          <cell r="E13051" t="str">
            <v>MA</v>
          </cell>
          <cell r="F13051" t="str">
            <v>P1</v>
          </cell>
          <cell r="G13051" t="str">
            <v>SMALL</v>
          </cell>
          <cell r="H13051" t="str">
            <v>IH</v>
          </cell>
          <cell r="I13051" t="str">
            <v>0035047 - COMPREHENSIVE INS PROVIDERS INC</v>
          </cell>
        </row>
        <row r="13052">
          <cell r="A13052" t="str">
            <v>C66444JA</v>
          </cell>
          <cell r="B13052">
            <v>42185</v>
          </cell>
          <cell r="C13052" t="str">
            <v>C66444</v>
          </cell>
          <cell r="D13052" t="str">
            <v>Kennedy Carpet Cleaners Inc</v>
          </cell>
          <cell r="E13052" t="str">
            <v>MA</v>
          </cell>
          <cell r="F13052" t="str">
            <v>P1</v>
          </cell>
          <cell r="G13052" t="str">
            <v>SMALL</v>
          </cell>
          <cell r="H13052" t="str">
            <v>JA</v>
          </cell>
          <cell r="I13052" t="str">
            <v>0035047 - COMPREHENSIVE INS PROVIDERS INC</v>
          </cell>
        </row>
        <row r="13053">
          <cell r="A13053" t="str">
            <v>C66445IH</v>
          </cell>
          <cell r="B13053">
            <v>42185</v>
          </cell>
          <cell r="C13053" t="str">
            <v>C66445</v>
          </cell>
          <cell r="D13053" t="str">
            <v>Business Plus One Inc</v>
          </cell>
          <cell r="E13053" t="str">
            <v>MA</v>
          </cell>
          <cell r="F13053" t="str">
            <v>P1</v>
          </cell>
          <cell r="G13053" t="str">
            <v>SMALL</v>
          </cell>
          <cell r="H13053" t="str">
            <v>IH</v>
          </cell>
          <cell r="I13053" t="str">
            <v>0035157 - PAYCHEX AGENCY INC</v>
          </cell>
        </row>
        <row r="13054">
          <cell r="A13054" t="str">
            <v>C66446IH</v>
          </cell>
          <cell r="B13054">
            <v>42185</v>
          </cell>
          <cell r="C13054" t="str">
            <v>C66446</v>
          </cell>
          <cell r="D13054" t="str">
            <v>Killeen Machine Tool Company</v>
          </cell>
          <cell r="E13054" t="str">
            <v>MA</v>
          </cell>
          <cell r="F13054" t="str">
            <v>P1</v>
          </cell>
          <cell r="G13054" t="str">
            <v>SMALL</v>
          </cell>
          <cell r="H13054" t="str">
            <v>IH</v>
          </cell>
          <cell r="I13054" t="str">
            <v>0034908 - IMA GROUP BENEFITS LLC</v>
          </cell>
        </row>
        <row r="13055">
          <cell r="A13055" t="str">
            <v>C66447IH</v>
          </cell>
          <cell r="B13055">
            <v>42185</v>
          </cell>
          <cell r="C13055" t="str">
            <v>C66447</v>
          </cell>
          <cell r="D13055" t="str">
            <v>Fellsway Pediatrics</v>
          </cell>
          <cell r="E13055" t="str">
            <v>MA</v>
          </cell>
          <cell r="F13055" t="str">
            <v>P1</v>
          </cell>
          <cell r="G13055" t="str">
            <v>SMALL</v>
          </cell>
          <cell r="H13055" t="str">
            <v>IH</v>
          </cell>
          <cell r="I13055" t="str">
            <v>0035115 - PAYCHEX AGENCY INC</v>
          </cell>
        </row>
        <row r="13056">
          <cell r="A13056" t="str">
            <v>C66448IH</v>
          </cell>
          <cell r="B13056">
            <v>42185</v>
          </cell>
          <cell r="C13056" t="str">
            <v>C66448</v>
          </cell>
          <cell r="D13056" t="str">
            <v>PerioNorth PC</v>
          </cell>
          <cell r="E13056" t="str">
            <v>MA</v>
          </cell>
          <cell r="F13056" t="str">
            <v>P1</v>
          </cell>
          <cell r="G13056" t="str">
            <v>GPC</v>
          </cell>
          <cell r="H13056" t="str">
            <v>IH</v>
          </cell>
          <cell r="I13056" t="str">
            <v>0035033 - SPRING INSURANCE GROUP LLC</v>
          </cell>
        </row>
        <row r="13057">
          <cell r="A13057" t="str">
            <v>C66449JA</v>
          </cell>
          <cell r="B13057">
            <v>42185</v>
          </cell>
          <cell r="C13057" t="str">
            <v>C66449</v>
          </cell>
          <cell r="D13057" t="str">
            <v>Action Chiropractic &amp; PT Inc</v>
          </cell>
          <cell r="E13057" t="str">
            <v>MA</v>
          </cell>
          <cell r="F13057" t="str">
            <v>P1</v>
          </cell>
          <cell r="G13057" t="str">
            <v>SMALL</v>
          </cell>
          <cell r="H13057" t="str">
            <v>JA</v>
          </cell>
          <cell r="I13057" t="str">
            <v>0034902 - MILLBROOK BENEFITS &amp; INSURANCE SVCS LLC</v>
          </cell>
        </row>
        <row r="13058">
          <cell r="A13058" t="str">
            <v>C66450IA</v>
          </cell>
          <cell r="B13058">
            <v>42185</v>
          </cell>
          <cell r="C13058" t="str">
            <v>C66450</v>
          </cell>
          <cell r="D13058" t="str">
            <v>Olmstead Associates LLC</v>
          </cell>
          <cell r="E13058" t="str">
            <v>MA</v>
          </cell>
          <cell r="F13058" t="str">
            <v>P1</v>
          </cell>
          <cell r="G13058" t="str">
            <v>SMALL</v>
          </cell>
          <cell r="H13058" t="str">
            <v>IA</v>
          </cell>
          <cell r="I13058" t="str">
            <v>0035132 - SAPERS &amp; WALLACK</v>
          </cell>
        </row>
        <row r="13059">
          <cell r="A13059" t="str">
            <v>C66450IH</v>
          </cell>
          <cell r="B13059">
            <v>42185</v>
          </cell>
          <cell r="C13059" t="str">
            <v>C66450</v>
          </cell>
          <cell r="D13059" t="str">
            <v>Olmstead Associates LLC</v>
          </cell>
          <cell r="E13059" t="str">
            <v>MA</v>
          </cell>
          <cell r="F13059" t="str">
            <v>P1</v>
          </cell>
          <cell r="G13059" t="str">
            <v>SMALL</v>
          </cell>
          <cell r="H13059" t="str">
            <v>IH</v>
          </cell>
          <cell r="I13059" t="str">
            <v>0035132 - SAPERS &amp; WALLACK</v>
          </cell>
        </row>
        <row r="13060">
          <cell r="A13060" t="str">
            <v>C66451IH</v>
          </cell>
          <cell r="B13060">
            <v>42185</v>
          </cell>
          <cell r="C13060" t="str">
            <v>C66451</v>
          </cell>
          <cell r="D13060" t="str">
            <v>Cain Hibbard &amp; Myers</v>
          </cell>
          <cell r="E13060" t="str">
            <v>MA</v>
          </cell>
          <cell r="F13060" t="str">
            <v>P1</v>
          </cell>
          <cell r="G13060" t="str">
            <v>SMALL</v>
          </cell>
          <cell r="H13060" t="str">
            <v>IH</v>
          </cell>
          <cell r="I13060" t="str">
            <v>0035108 - TRUE NORTH INSURANCE AGENCY</v>
          </cell>
        </row>
        <row r="13061">
          <cell r="A13061" t="str">
            <v>C66451IV</v>
          </cell>
          <cell r="B13061">
            <v>42185</v>
          </cell>
          <cell r="C13061" t="str">
            <v>C66451</v>
          </cell>
          <cell r="D13061" t="str">
            <v>Cain Hibbard &amp; Myers</v>
          </cell>
          <cell r="E13061" t="str">
            <v>MA</v>
          </cell>
          <cell r="F13061" t="str">
            <v>P1</v>
          </cell>
          <cell r="G13061" t="str">
            <v>SMALL</v>
          </cell>
          <cell r="H13061" t="str">
            <v>IV</v>
          </cell>
          <cell r="I13061" t="str">
            <v>0035108 - TRUE NORTH INSURANCE AGENCY</v>
          </cell>
        </row>
        <row r="13062">
          <cell r="A13062" t="str">
            <v>C66452JA</v>
          </cell>
          <cell r="B13062">
            <v>42185</v>
          </cell>
          <cell r="C13062" t="str">
            <v>C66452</v>
          </cell>
          <cell r="D13062" t="str">
            <v>The Haupt Tree Co Inc</v>
          </cell>
          <cell r="E13062" t="str">
            <v>MA</v>
          </cell>
          <cell r="F13062" t="str">
            <v>P1</v>
          </cell>
          <cell r="G13062" t="str">
            <v>SMALL</v>
          </cell>
          <cell r="H13062" t="str">
            <v>JA</v>
          </cell>
          <cell r="I13062" t="str">
            <v>0035103 - BERKSHIRE INSURANCE GROUP INC</v>
          </cell>
        </row>
        <row r="13063">
          <cell r="A13063" t="str">
            <v>C66453IH</v>
          </cell>
          <cell r="B13063">
            <v>42185</v>
          </cell>
          <cell r="C13063" t="str">
            <v>C66453</v>
          </cell>
          <cell r="D13063" t="str">
            <v>Joe Amicone &amp; Associates Inc</v>
          </cell>
          <cell r="E13063" t="str">
            <v>MA</v>
          </cell>
          <cell r="F13063" t="str">
            <v>P1</v>
          </cell>
          <cell r="G13063" t="str">
            <v>SMALL</v>
          </cell>
          <cell r="H13063" t="str">
            <v>IH</v>
          </cell>
          <cell r="I13063" t="str">
            <v>0034994 - PARTNERS BENEFIT GROUP INC</v>
          </cell>
        </row>
        <row r="13064">
          <cell r="A13064" t="str">
            <v>C66454IH</v>
          </cell>
          <cell r="B13064">
            <v>42185</v>
          </cell>
          <cell r="C13064" t="str">
            <v>C66454</v>
          </cell>
          <cell r="D13064" t="str">
            <v>Steve Lewis Subaru Inc</v>
          </cell>
          <cell r="E13064" t="str">
            <v>MA</v>
          </cell>
          <cell r="F13064" t="str">
            <v>P1</v>
          </cell>
          <cell r="G13064" t="str">
            <v>SMALL</v>
          </cell>
          <cell r="H13064" t="str">
            <v>IH</v>
          </cell>
          <cell r="I13064" t="str">
            <v>0034903 - MILLBROOK BENEFITS &amp; INSURANCE SVCS LLC</v>
          </cell>
        </row>
        <row r="13065">
          <cell r="A13065" t="str">
            <v>C66455IH</v>
          </cell>
          <cell r="B13065">
            <v>42185</v>
          </cell>
          <cell r="C13065" t="str">
            <v>C66455</v>
          </cell>
          <cell r="D13065" t="str">
            <v>Royal LLP</v>
          </cell>
          <cell r="E13065" t="str">
            <v>MA</v>
          </cell>
          <cell r="F13065" t="str">
            <v>P1</v>
          </cell>
          <cell r="G13065" t="str">
            <v>SMALL</v>
          </cell>
          <cell r="H13065" t="str">
            <v>IH</v>
          </cell>
          <cell r="I13065" t="str">
            <v>0035111 - DOWD FINANCIAL SERVICES LLC</v>
          </cell>
        </row>
        <row r="13066">
          <cell r="A13066" t="str">
            <v>C66456JM</v>
          </cell>
          <cell r="B13066">
            <v>42185</v>
          </cell>
          <cell r="C13066" t="str">
            <v>C66456</v>
          </cell>
          <cell r="D13066" t="str">
            <v>Appletree Business Services LLC</v>
          </cell>
          <cell r="E13066" t="str">
            <v>NH</v>
          </cell>
          <cell r="F13066" t="str">
            <v>P1</v>
          </cell>
          <cell r="G13066" t="str">
            <v>SMALL</v>
          </cell>
          <cell r="H13066" t="str">
            <v>JM</v>
          </cell>
          <cell r="I13066" t="str">
            <v>0035158 - CORE BENEFITS GROUP INC</v>
          </cell>
        </row>
        <row r="13067">
          <cell r="A13067" t="str">
            <v>C66457IH</v>
          </cell>
          <cell r="B13067">
            <v>42185</v>
          </cell>
          <cell r="C13067" t="str">
            <v>C66457</v>
          </cell>
          <cell r="D13067" t="str">
            <v>The Kind Grind Inc</v>
          </cell>
          <cell r="E13067" t="str">
            <v>MA</v>
          </cell>
          <cell r="F13067" t="str">
            <v>P1</v>
          </cell>
          <cell r="G13067" t="str">
            <v>SMALL</v>
          </cell>
          <cell r="H13067" t="str">
            <v>IH</v>
          </cell>
          <cell r="I13067" t="str">
            <v>0035137 - WAUGH, MATT</v>
          </cell>
        </row>
        <row r="13068">
          <cell r="A13068" t="str">
            <v>C66458JH</v>
          </cell>
          <cell r="B13068">
            <v>42185</v>
          </cell>
          <cell r="C13068" t="str">
            <v>C66458</v>
          </cell>
          <cell r="D13068" t="str">
            <v>Houlton Rental Center Inc</v>
          </cell>
          <cell r="E13068" t="str">
            <v>ME</v>
          </cell>
          <cell r="F13068" t="str">
            <v>P1</v>
          </cell>
          <cell r="G13068" t="str">
            <v>SMALL</v>
          </cell>
          <cell r="H13068" t="str">
            <v>JH</v>
          </cell>
          <cell r="I13068" t="str">
            <v>0034918 - F A PEABODY COMPANY</v>
          </cell>
        </row>
        <row r="13069">
          <cell r="A13069" t="str">
            <v>C66459JM</v>
          </cell>
          <cell r="B13069">
            <v>42185</v>
          </cell>
          <cell r="C13069" t="str">
            <v>C66459</v>
          </cell>
          <cell r="D13069" t="str">
            <v>Snom Technology Inc</v>
          </cell>
          <cell r="E13069" t="str">
            <v>NH</v>
          </cell>
          <cell r="F13069" t="str">
            <v>P1</v>
          </cell>
          <cell r="G13069" t="str">
            <v>SMALL</v>
          </cell>
          <cell r="H13069" t="str">
            <v>JM</v>
          </cell>
          <cell r="I13069" t="str">
            <v>0035144 - CORE BENEFITS GROUP INC</v>
          </cell>
        </row>
        <row r="13070">
          <cell r="A13070" t="str">
            <v>C66459JN</v>
          </cell>
          <cell r="B13070">
            <v>42185</v>
          </cell>
          <cell r="C13070" t="str">
            <v>C66459</v>
          </cell>
          <cell r="D13070" t="str">
            <v>Snom Technology Inc</v>
          </cell>
          <cell r="E13070" t="str">
            <v>NH</v>
          </cell>
          <cell r="F13070" t="str">
            <v>P1</v>
          </cell>
          <cell r="G13070" t="str">
            <v>SMALL</v>
          </cell>
          <cell r="H13070" t="str">
            <v>JN</v>
          </cell>
          <cell r="I13070" t="str">
            <v>0035144 - CORE BENEFITS GROUP INC</v>
          </cell>
        </row>
        <row r="13071">
          <cell r="A13071" t="str">
            <v>C66460JR</v>
          </cell>
          <cell r="B13071">
            <v>42185</v>
          </cell>
          <cell r="C13071" t="str">
            <v>C66460</v>
          </cell>
          <cell r="D13071" t="str">
            <v>Summit Health NH LLC</v>
          </cell>
          <cell r="E13071" t="str">
            <v>NH</v>
          </cell>
          <cell r="F13071" t="str">
            <v>P1</v>
          </cell>
          <cell r="G13071" t="str">
            <v>SMALL</v>
          </cell>
          <cell r="H13071" t="str">
            <v>JR</v>
          </cell>
          <cell r="I13071" t="str">
            <v>0035068 - SBIA STRATEGIC BENEFIT &amp;</v>
          </cell>
        </row>
        <row r="13072">
          <cell r="A13072" t="str">
            <v>C66461JH</v>
          </cell>
          <cell r="B13072">
            <v>42185</v>
          </cell>
          <cell r="C13072" t="str">
            <v>C66461</v>
          </cell>
          <cell r="D13072" t="str">
            <v>Restorative Justice Institute of Maine</v>
          </cell>
          <cell r="E13072" t="str">
            <v>ME</v>
          </cell>
          <cell r="F13072" t="str">
            <v>P1</v>
          </cell>
          <cell r="G13072" t="str">
            <v>SMALL</v>
          </cell>
          <cell r="H13072" t="str">
            <v>JH</v>
          </cell>
          <cell r="I13072" t="str">
            <v>0035171 - CLARK INSURANCE</v>
          </cell>
        </row>
        <row r="13073">
          <cell r="A13073" t="str">
            <v>C66462JM</v>
          </cell>
          <cell r="B13073">
            <v>42185</v>
          </cell>
          <cell r="C13073" t="str">
            <v>C66462</v>
          </cell>
          <cell r="D13073" t="str">
            <v>Seacoast Medical Devices LLC</v>
          </cell>
          <cell r="E13073" t="str">
            <v>NH</v>
          </cell>
          <cell r="F13073" t="str">
            <v>P1</v>
          </cell>
          <cell r="G13073" t="str">
            <v>SMALL</v>
          </cell>
          <cell r="H13073" t="str">
            <v>JM</v>
          </cell>
          <cell r="I13073" t="str">
            <v>0035164 - NEW ENGLAND EMPLOYEE BENEFITS COUNCIL</v>
          </cell>
        </row>
        <row r="13074">
          <cell r="A13074" t="str">
            <v>C66463JH</v>
          </cell>
          <cell r="B13074">
            <v>42185</v>
          </cell>
          <cell r="C13074" t="str">
            <v>C66463</v>
          </cell>
          <cell r="D13074" t="str">
            <v>New England Innovation Center LLC</v>
          </cell>
          <cell r="E13074" t="str">
            <v>NH</v>
          </cell>
          <cell r="F13074" t="str">
            <v>P1</v>
          </cell>
          <cell r="G13074" t="str">
            <v>SMALL</v>
          </cell>
          <cell r="H13074" t="str">
            <v>JH</v>
          </cell>
          <cell r="I13074" t="str">
            <v>0035142 - LANDMARK BENEFITS INC</v>
          </cell>
        </row>
        <row r="13075">
          <cell r="A13075" t="str">
            <v>C66464JH</v>
          </cell>
          <cell r="B13075">
            <v>42185</v>
          </cell>
          <cell r="C13075" t="str">
            <v>C66464</v>
          </cell>
          <cell r="D13075" t="str">
            <v>Troko Entertainment Inc</v>
          </cell>
          <cell r="E13075" t="str">
            <v>NH</v>
          </cell>
          <cell r="F13075" t="str">
            <v>P1</v>
          </cell>
          <cell r="G13075" t="str">
            <v>SMALL</v>
          </cell>
          <cell r="H13075" t="str">
            <v>JH</v>
          </cell>
          <cell r="I13075" t="str">
            <v>0035065 - DONOHUE JR, STEPHEN J</v>
          </cell>
        </row>
        <row r="13076">
          <cell r="A13076" t="str">
            <v>C66464JM</v>
          </cell>
          <cell r="B13076">
            <v>42185</v>
          </cell>
          <cell r="C13076" t="str">
            <v>C66464</v>
          </cell>
          <cell r="D13076" t="str">
            <v>Troko Entertainment Inc</v>
          </cell>
          <cell r="E13076" t="str">
            <v>NH</v>
          </cell>
          <cell r="F13076" t="str">
            <v>P1</v>
          </cell>
          <cell r="G13076" t="str">
            <v>SMALL</v>
          </cell>
          <cell r="H13076" t="str">
            <v>JM</v>
          </cell>
          <cell r="I13076" t="str">
            <v>0035065 - DONOHUE JR, STEPHEN J</v>
          </cell>
        </row>
        <row r="13077">
          <cell r="A13077" t="str">
            <v>C66465JM</v>
          </cell>
          <cell r="B13077">
            <v>42185</v>
          </cell>
          <cell r="C13077" t="str">
            <v>C66465</v>
          </cell>
          <cell r="D13077" t="str">
            <v>Nazarian Jewelers of New Hampshire Inc</v>
          </cell>
          <cell r="E13077" t="str">
            <v>NH</v>
          </cell>
          <cell r="F13077" t="str">
            <v>P1</v>
          </cell>
          <cell r="G13077" t="str">
            <v>SMALL</v>
          </cell>
          <cell r="H13077" t="str">
            <v>JM</v>
          </cell>
          <cell r="I13077" t="str">
            <v>0035163 - CGI EMPLOYEE BENEFITS GROUP</v>
          </cell>
        </row>
        <row r="13078">
          <cell r="A13078" t="str">
            <v>C66466JM</v>
          </cell>
          <cell r="B13078">
            <v>42185</v>
          </cell>
          <cell r="C13078" t="str">
            <v>C66466</v>
          </cell>
          <cell r="D13078" t="str">
            <v>Kane Insurance</v>
          </cell>
          <cell r="E13078" t="str">
            <v>NH</v>
          </cell>
          <cell r="F13078" t="str">
            <v>P1</v>
          </cell>
          <cell r="G13078" t="str">
            <v>SMALL</v>
          </cell>
          <cell r="H13078" t="str">
            <v>JM</v>
          </cell>
          <cell r="I13078" t="str">
            <v>0035185 - TRUDO, DAVID H</v>
          </cell>
        </row>
        <row r="13079">
          <cell r="A13079" t="str">
            <v>C66467JN</v>
          </cell>
          <cell r="B13079">
            <v>42185</v>
          </cell>
          <cell r="C13079" t="str">
            <v>C66467</v>
          </cell>
          <cell r="D13079" t="str">
            <v>Harris Pelham Inn Inc</v>
          </cell>
          <cell r="E13079" t="str">
            <v>NH</v>
          </cell>
          <cell r="F13079" t="str">
            <v>P1</v>
          </cell>
          <cell r="G13079" t="str">
            <v>SMALL</v>
          </cell>
          <cell r="H13079" t="str">
            <v>JN</v>
          </cell>
          <cell r="I13079" t="str">
            <v>0035089 - SENTINEL INSURANCE GROUP LLC N H</v>
          </cell>
        </row>
        <row r="13080">
          <cell r="A13080" t="str">
            <v>C66468IH</v>
          </cell>
          <cell r="B13080">
            <v>42185</v>
          </cell>
          <cell r="C13080" t="str">
            <v>C66468</v>
          </cell>
          <cell r="D13080" t="str">
            <v>R J Enterprises Inc</v>
          </cell>
          <cell r="E13080" t="str">
            <v>ME</v>
          </cell>
          <cell r="F13080" t="str">
            <v>P1</v>
          </cell>
          <cell r="G13080" t="str">
            <v>SMALL</v>
          </cell>
          <cell r="H13080" t="str">
            <v>IH</v>
          </cell>
          <cell r="I13080" t="str">
            <v>0034907 - MAINE INSURANCE BENEFITS GROUP</v>
          </cell>
        </row>
        <row r="13081">
          <cell r="A13081" t="str">
            <v>C66469IV</v>
          </cell>
          <cell r="B13081">
            <v>42185</v>
          </cell>
          <cell r="C13081" t="str">
            <v>C66469</v>
          </cell>
          <cell r="D13081" t="str">
            <v>Garden Barn Nursery, The</v>
          </cell>
          <cell r="E13081" t="str">
            <v>CT</v>
          </cell>
          <cell r="F13081" t="str">
            <v>P1</v>
          </cell>
          <cell r="G13081" t="str">
            <v>SMALL</v>
          </cell>
          <cell r="H13081" t="str">
            <v>IV</v>
          </cell>
          <cell r="I13081" t="str">
            <v>0034927 - MW GROUP BENEFITS INC</v>
          </cell>
        </row>
        <row r="13082">
          <cell r="A13082" t="str">
            <v>C66469PO</v>
          </cell>
          <cell r="B13082">
            <v>42185</v>
          </cell>
          <cell r="C13082" t="str">
            <v>C66469</v>
          </cell>
          <cell r="D13082" t="str">
            <v>Garden Barn Nursery, The</v>
          </cell>
          <cell r="E13082" t="str">
            <v>CT</v>
          </cell>
          <cell r="F13082" t="str">
            <v>P1</v>
          </cell>
          <cell r="G13082" t="str">
            <v>SMALL</v>
          </cell>
          <cell r="H13082" t="str">
            <v>PO</v>
          </cell>
          <cell r="I13082" t="str">
            <v>0034927 - MW GROUP BENEFITS INC</v>
          </cell>
        </row>
        <row r="13083">
          <cell r="A13083" t="str">
            <v>C66471IV</v>
          </cell>
          <cell r="B13083">
            <v>42185</v>
          </cell>
          <cell r="C13083" t="str">
            <v>C66471</v>
          </cell>
          <cell r="D13083" t="str">
            <v>Horst Engineering and Manufacturing Co</v>
          </cell>
          <cell r="E13083" t="str">
            <v>CT</v>
          </cell>
          <cell r="F13083" t="str">
            <v>P1</v>
          </cell>
          <cell r="G13083" t="str">
            <v>CRC</v>
          </cell>
          <cell r="H13083" t="str">
            <v>IV</v>
          </cell>
          <cell r="I13083" t="str">
            <v>0035625 - SMITH BROTHERS INSURANCE INC</v>
          </cell>
        </row>
        <row r="13084">
          <cell r="A13084" t="str">
            <v>C66471PO</v>
          </cell>
          <cell r="B13084">
            <v>42185</v>
          </cell>
          <cell r="C13084" t="str">
            <v>C66471</v>
          </cell>
          <cell r="D13084" t="str">
            <v>Horst Engineering and Manufacturing Co</v>
          </cell>
          <cell r="E13084" t="str">
            <v>CT</v>
          </cell>
          <cell r="F13084" t="str">
            <v>P1</v>
          </cell>
          <cell r="G13084" t="str">
            <v>CRC</v>
          </cell>
          <cell r="H13084" t="str">
            <v>PO</v>
          </cell>
          <cell r="I13084" t="str">
            <v>0035625 - SMITH BROTHERS INSURANCE INC</v>
          </cell>
        </row>
        <row r="13085">
          <cell r="A13085" t="str">
            <v>C66473IV</v>
          </cell>
          <cell r="B13085">
            <v>42185</v>
          </cell>
          <cell r="C13085" t="str">
            <v>C66473</v>
          </cell>
          <cell r="D13085" t="str">
            <v>Goff's Equipment Service, Inc</v>
          </cell>
          <cell r="E13085" t="str">
            <v>CT</v>
          </cell>
          <cell r="F13085" t="str">
            <v>P1</v>
          </cell>
          <cell r="G13085" t="str">
            <v>SMALL</v>
          </cell>
          <cell r="H13085" t="str">
            <v>IV</v>
          </cell>
          <cell r="I13085" t="str">
            <v>0034924 - MW GROUP BENEFITS INC</v>
          </cell>
        </row>
        <row r="13086">
          <cell r="A13086" t="str">
            <v>C66474JM</v>
          </cell>
          <cell r="B13086">
            <v>42185</v>
          </cell>
          <cell r="C13086" t="str">
            <v>C66474</v>
          </cell>
          <cell r="D13086" t="str">
            <v>McSwiney Semple Hankin-Birke &amp; Wood PC</v>
          </cell>
          <cell r="E13086" t="str">
            <v>NH</v>
          </cell>
          <cell r="F13086" t="str">
            <v>P1</v>
          </cell>
          <cell r="G13086" t="str">
            <v>SMALL</v>
          </cell>
          <cell r="H13086" t="str">
            <v>JM</v>
          </cell>
          <cell r="I13086" t="str">
            <v>0035027 - LIFETIME BENEFITS GROUP INC</v>
          </cell>
        </row>
        <row r="13087">
          <cell r="A13087" t="str">
            <v>C66474MI</v>
          </cell>
          <cell r="B13087">
            <v>42185</v>
          </cell>
          <cell r="C13087" t="str">
            <v>C66474</v>
          </cell>
          <cell r="D13087" t="str">
            <v>McSwiney Semple Hankin-Birke &amp; Wood PC</v>
          </cell>
          <cell r="E13087" t="str">
            <v>NH</v>
          </cell>
          <cell r="F13087" t="str">
            <v>P1</v>
          </cell>
          <cell r="G13087" t="str">
            <v>MCARE</v>
          </cell>
          <cell r="H13087" t="str">
            <v>MI</v>
          </cell>
          <cell r="I13087" t="str">
            <v>0035027 - LIFETIME BENEFITS GROUP INC</v>
          </cell>
        </row>
        <row r="13088">
          <cell r="A13088" t="str">
            <v>C66475JM</v>
          </cell>
          <cell r="B13088">
            <v>42185</v>
          </cell>
          <cell r="C13088" t="str">
            <v>C66475</v>
          </cell>
          <cell r="D13088" t="str">
            <v>April Metalworks LLC</v>
          </cell>
          <cell r="E13088" t="str">
            <v>NH</v>
          </cell>
          <cell r="F13088" t="str">
            <v>P1</v>
          </cell>
          <cell r="G13088" t="str">
            <v>SMALL</v>
          </cell>
          <cell r="H13088" t="str">
            <v>JM</v>
          </cell>
          <cell r="I13088" t="str">
            <v>0035066 - LANDMARK BENEFITS INC</v>
          </cell>
        </row>
        <row r="13089">
          <cell r="A13089" t="str">
            <v>C66476JH</v>
          </cell>
          <cell r="B13089">
            <v>42185</v>
          </cell>
          <cell r="C13089" t="str">
            <v>C66476</v>
          </cell>
          <cell r="D13089" t="str">
            <v>Leveraged Developments LLC</v>
          </cell>
          <cell r="E13089" t="str">
            <v>NH</v>
          </cell>
          <cell r="F13089" t="str">
            <v>P1</v>
          </cell>
          <cell r="G13089" t="str">
            <v>SMALL</v>
          </cell>
          <cell r="H13089" t="str">
            <v>JH</v>
          </cell>
          <cell r="I13089" t="str">
            <v>0035172 - LANDMARK BENEFITS INC</v>
          </cell>
        </row>
        <row r="13090">
          <cell r="A13090" t="str">
            <v>C66477IV</v>
          </cell>
          <cell r="B13090">
            <v>42185</v>
          </cell>
          <cell r="C13090" t="str">
            <v>C66477</v>
          </cell>
          <cell r="D13090" t="str">
            <v>JAD, LLC</v>
          </cell>
          <cell r="E13090" t="str">
            <v>CT</v>
          </cell>
          <cell r="F13090" t="str">
            <v>P1</v>
          </cell>
          <cell r="G13090" t="str">
            <v>SMALL</v>
          </cell>
          <cell r="H13090" t="str">
            <v>IV</v>
          </cell>
          <cell r="I13090" t="str">
            <v>0034929 - INSITE BENEFITS SOLUTIONS LLC</v>
          </cell>
        </row>
        <row r="13091">
          <cell r="A13091" t="str">
            <v>C66477PO</v>
          </cell>
          <cell r="B13091">
            <v>42185</v>
          </cell>
          <cell r="C13091" t="str">
            <v>C66477</v>
          </cell>
          <cell r="D13091" t="str">
            <v>JAD, LLC</v>
          </cell>
          <cell r="E13091" t="str">
            <v>CT</v>
          </cell>
          <cell r="F13091" t="str">
            <v>P1</v>
          </cell>
          <cell r="G13091" t="str">
            <v>SMALL</v>
          </cell>
          <cell r="H13091" t="str">
            <v>PO</v>
          </cell>
          <cell r="I13091" t="str">
            <v>0034929 - INSITE BENEFITS SOLUTIONS LLC</v>
          </cell>
        </row>
        <row r="13092">
          <cell r="A13092" t="str">
            <v>C66479IV</v>
          </cell>
          <cell r="B13092">
            <v>42185</v>
          </cell>
          <cell r="C13092" t="str">
            <v>C66479</v>
          </cell>
          <cell r="D13092" t="str">
            <v>Osprey Leadership Consulting Inc</v>
          </cell>
          <cell r="E13092" t="str">
            <v>ME</v>
          </cell>
          <cell r="F13092" t="str">
            <v>P1</v>
          </cell>
          <cell r="G13092" t="str">
            <v>SMALL</v>
          </cell>
          <cell r="H13092" t="str">
            <v>IV</v>
          </cell>
          <cell r="I13092" t="str">
            <v>0034883 - LMR INSURANCE INC</v>
          </cell>
        </row>
        <row r="13093">
          <cell r="A13093" t="str">
            <v>C66481IV</v>
          </cell>
          <cell r="B13093">
            <v>42185</v>
          </cell>
          <cell r="C13093" t="str">
            <v>C66481</v>
          </cell>
          <cell r="D13093" t="str">
            <v>Reynolds Carbide Die Co.</v>
          </cell>
          <cell r="E13093" t="str">
            <v>CT</v>
          </cell>
          <cell r="F13093" t="str">
            <v>P1</v>
          </cell>
          <cell r="G13093" t="str">
            <v>SMALL</v>
          </cell>
          <cell r="H13093" t="str">
            <v>IV</v>
          </cell>
          <cell r="I13093" t="str">
            <v>0034926 - MW GROUP BENEFITS INC</v>
          </cell>
        </row>
        <row r="13094">
          <cell r="A13094" t="str">
            <v>C66483IH</v>
          </cell>
          <cell r="B13094">
            <v>42185</v>
          </cell>
          <cell r="C13094" t="str">
            <v>C66483</v>
          </cell>
          <cell r="D13094" t="str">
            <v>Mahoney Jackson Government Affairs LLC</v>
          </cell>
          <cell r="E13094" t="str">
            <v>ME</v>
          </cell>
          <cell r="F13094" t="str">
            <v>P1</v>
          </cell>
          <cell r="G13094" t="str">
            <v>SMALL</v>
          </cell>
          <cell r="H13094" t="str">
            <v>IH</v>
          </cell>
          <cell r="I13094" t="str">
            <v>0034932 - NATIONAL WORKSITE BENEFIT GROUP</v>
          </cell>
        </row>
        <row r="13095">
          <cell r="A13095" t="str">
            <v>C66485IV</v>
          </cell>
          <cell r="B13095">
            <v>42185</v>
          </cell>
          <cell r="C13095" t="str">
            <v>C66485</v>
          </cell>
          <cell r="D13095" t="str">
            <v>The Byer Manufacturing Co</v>
          </cell>
          <cell r="E13095" t="str">
            <v>ME</v>
          </cell>
          <cell r="F13095" t="str">
            <v>P1</v>
          </cell>
          <cell r="G13095" t="str">
            <v>SMALL</v>
          </cell>
          <cell r="H13095" t="str">
            <v>IV</v>
          </cell>
          <cell r="I13095" t="str">
            <v>0035020 - CROSS INSURANCE</v>
          </cell>
        </row>
        <row r="13096">
          <cell r="A13096" t="str">
            <v>C66486IH</v>
          </cell>
          <cell r="B13096">
            <v>42185</v>
          </cell>
          <cell r="C13096" t="str">
            <v>C66486</v>
          </cell>
          <cell r="D13096" t="str">
            <v>Worcester Eye Consultants</v>
          </cell>
          <cell r="E13096" t="str">
            <v>MA</v>
          </cell>
          <cell r="F13096" t="str">
            <v>P1</v>
          </cell>
          <cell r="G13096" t="str">
            <v>SMALL</v>
          </cell>
          <cell r="H13096" t="str">
            <v>IH</v>
          </cell>
          <cell r="I13096" t="str">
            <v>0035170 - SMALL BUSINESS INSURANCE AGENCY INC</v>
          </cell>
        </row>
        <row r="13097">
          <cell r="A13097" t="str">
            <v>C66487IH</v>
          </cell>
          <cell r="B13097">
            <v>42185</v>
          </cell>
          <cell r="C13097" t="str">
            <v>C66487</v>
          </cell>
          <cell r="D13097" t="str">
            <v>TCI Hospitality LLC</v>
          </cell>
          <cell r="E13097" t="str">
            <v>ME</v>
          </cell>
          <cell r="F13097" t="str">
            <v>P1</v>
          </cell>
          <cell r="G13097" t="str">
            <v>SMALL</v>
          </cell>
          <cell r="H13097" t="str">
            <v>IH</v>
          </cell>
          <cell r="I13097" t="str">
            <v>0034933 - HOLDEN INSURANCE AGENCY</v>
          </cell>
        </row>
        <row r="13098">
          <cell r="A13098" t="str">
            <v>C66488IH</v>
          </cell>
          <cell r="B13098">
            <v>42185</v>
          </cell>
          <cell r="C13098" t="str">
            <v>C66488</v>
          </cell>
          <cell r="D13098" t="str">
            <v>Lois Natural Marketplace</v>
          </cell>
          <cell r="E13098" t="str">
            <v>ME</v>
          </cell>
          <cell r="F13098" t="str">
            <v>P1</v>
          </cell>
          <cell r="G13098" t="str">
            <v>SMALL</v>
          </cell>
          <cell r="H13098" t="str">
            <v>IH</v>
          </cell>
          <cell r="I13098" t="str">
            <v>0034911 - HOLDEN INSURANCE AGENCY</v>
          </cell>
        </row>
        <row r="13099">
          <cell r="A13099" t="str">
            <v>C66488IV</v>
          </cell>
          <cell r="B13099">
            <v>42185</v>
          </cell>
          <cell r="C13099" t="str">
            <v>C66488</v>
          </cell>
          <cell r="D13099" t="str">
            <v>Lois Natural Marketplace</v>
          </cell>
          <cell r="E13099" t="str">
            <v>ME</v>
          </cell>
          <cell r="F13099" t="str">
            <v>P1</v>
          </cell>
          <cell r="G13099" t="str">
            <v>SMALL</v>
          </cell>
          <cell r="H13099" t="str">
            <v>IV</v>
          </cell>
          <cell r="I13099" t="str">
            <v>0034911 - HOLDEN INSURANCE AGENCY</v>
          </cell>
        </row>
        <row r="13100">
          <cell r="A13100" t="str">
            <v>C66489IH</v>
          </cell>
          <cell r="B13100">
            <v>42185</v>
          </cell>
          <cell r="C13100" t="str">
            <v>C66489</v>
          </cell>
          <cell r="D13100" t="str">
            <v>Home Care Business Services</v>
          </cell>
          <cell r="E13100" t="str">
            <v>ME</v>
          </cell>
          <cell r="F13100" t="str">
            <v>P1</v>
          </cell>
          <cell r="G13100" t="str">
            <v>SMALL</v>
          </cell>
          <cell r="H13100" t="str">
            <v>IH</v>
          </cell>
          <cell r="I13100" t="str">
            <v>0034869 - LMR INSURANCE INC</v>
          </cell>
        </row>
        <row r="13101">
          <cell r="A13101" t="str">
            <v>C66490IV</v>
          </cell>
          <cell r="B13101">
            <v>42185</v>
          </cell>
          <cell r="C13101" t="str">
            <v>C66490</v>
          </cell>
          <cell r="D13101" t="str">
            <v>Barbara J S Farren</v>
          </cell>
          <cell r="E13101" t="str">
            <v>ME</v>
          </cell>
          <cell r="F13101" t="str">
            <v>P1</v>
          </cell>
          <cell r="G13101" t="str">
            <v>SMALL</v>
          </cell>
          <cell r="H13101" t="str">
            <v>IV</v>
          </cell>
          <cell r="I13101" t="str">
            <v>0034866 - WHITE, PETER J</v>
          </cell>
        </row>
        <row r="13102">
          <cell r="A13102" t="str">
            <v>C66491IH</v>
          </cell>
          <cell r="B13102">
            <v>42185</v>
          </cell>
          <cell r="C13102" t="str">
            <v>C66491</v>
          </cell>
          <cell r="D13102" t="str">
            <v>Urgent Care Specialists PC</v>
          </cell>
          <cell r="E13102" t="str">
            <v>MA</v>
          </cell>
          <cell r="F13102" t="str">
            <v>P1</v>
          </cell>
          <cell r="G13102" t="str">
            <v>SMALL</v>
          </cell>
          <cell r="H13102" t="str">
            <v>IH</v>
          </cell>
          <cell r="I13102" t="str">
            <v>0035133 - PANAGIOTOU, ELIZABETH</v>
          </cell>
        </row>
        <row r="13103">
          <cell r="A13103" t="str">
            <v>C66492JH</v>
          </cell>
          <cell r="B13103">
            <v>42185</v>
          </cell>
          <cell r="C13103" t="str">
            <v>C66492</v>
          </cell>
          <cell r="D13103" t="str">
            <v>Webfirst Insurance LLC</v>
          </cell>
          <cell r="E13103" t="str">
            <v>MA</v>
          </cell>
          <cell r="F13103" t="str">
            <v>P1</v>
          </cell>
          <cell r="G13103" t="str">
            <v>SMALL</v>
          </cell>
          <cell r="H13103" t="str">
            <v>JH</v>
          </cell>
          <cell r="I13103" t="str">
            <v>0035156 - WEBFIRST INSURANCE LLC</v>
          </cell>
        </row>
        <row r="13104">
          <cell r="A13104" t="str">
            <v>C66493JA</v>
          </cell>
          <cell r="B13104">
            <v>42185</v>
          </cell>
          <cell r="C13104" t="str">
            <v>C66493</v>
          </cell>
          <cell r="D13104" t="str">
            <v>Popco Service Inc</v>
          </cell>
          <cell r="E13104" t="str">
            <v>MA</v>
          </cell>
          <cell r="F13104" t="str">
            <v>P1</v>
          </cell>
          <cell r="G13104" t="str">
            <v>SMALL</v>
          </cell>
          <cell r="H13104" t="str">
            <v>JA</v>
          </cell>
          <cell r="I13104" t="str">
            <v>0035102 - BERKSHIRE INSURANCE GROUP INC</v>
          </cell>
        </row>
        <row r="13105">
          <cell r="A13105" t="str">
            <v>C66494IV</v>
          </cell>
          <cell r="B13105">
            <v>42185</v>
          </cell>
          <cell r="C13105" t="str">
            <v>C66494</v>
          </cell>
          <cell r="D13105" t="str">
            <v>Sanford and Hawley, Incorporated</v>
          </cell>
          <cell r="E13105" t="str">
            <v>CT</v>
          </cell>
          <cell r="F13105" t="str">
            <v>P1</v>
          </cell>
          <cell r="G13105" t="str">
            <v>CRC</v>
          </cell>
          <cell r="H13105" t="str">
            <v>IV</v>
          </cell>
          <cell r="I13105" t="str">
            <v>0035465 - EBENEFITS GROUP NORTHEAST LLC</v>
          </cell>
        </row>
        <row r="13106">
          <cell r="A13106" t="str">
            <v>C66494PO</v>
          </cell>
          <cell r="B13106">
            <v>42185</v>
          </cell>
          <cell r="C13106" t="str">
            <v>C66494</v>
          </cell>
          <cell r="D13106" t="str">
            <v>Sanford and Hawley, Incorporated</v>
          </cell>
          <cell r="E13106" t="str">
            <v>CT</v>
          </cell>
          <cell r="F13106" t="str">
            <v>P1</v>
          </cell>
          <cell r="G13106" t="str">
            <v>CRC</v>
          </cell>
          <cell r="H13106" t="str">
            <v>PO</v>
          </cell>
          <cell r="I13106" t="str">
            <v>0035465 - EBENEFITS GROUP NORTHEAST LLC</v>
          </cell>
        </row>
        <row r="13107">
          <cell r="A13107" t="str">
            <v>C66495JH</v>
          </cell>
          <cell r="B13107">
            <v>42185</v>
          </cell>
          <cell r="C13107" t="str">
            <v>C66495</v>
          </cell>
          <cell r="D13107" t="str">
            <v>918 Sabattus LLC</v>
          </cell>
          <cell r="E13107" t="str">
            <v>ME</v>
          </cell>
          <cell r="F13107" t="str">
            <v>P1</v>
          </cell>
          <cell r="G13107" t="str">
            <v>SMALL</v>
          </cell>
          <cell r="H13107" t="str">
            <v>JH</v>
          </cell>
          <cell r="I13107" t="str">
            <v>0034901 - ROBILLARD INSURANCE SVCS CORP</v>
          </cell>
        </row>
        <row r="13108">
          <cell r="A13108" t="str">
            <v>C66496IH</v>
          </cell>
          <cell r="B13108">
            <v>42185</v>
          </cell>
          <cell r="C13108" t="str">
            <v>C66496</v>
          </cell>
          <cell r="D13108" t="str">
            <v>Center For Collaborative Education</v>
          </cell>
          <cell r="E13108" t="str">
            <v>MA</v>
          </cell>
          <cell r="F13108" t="str">
            <v>P1</v>
          </cell>
          <cell r="G13108" t="str">
            <v>SMALL</v>
          </cell>
          <cell r="H13108" t="str">
            <v>IH</v>
          </cell>
          <cell r="I13108" t="str">
            <v>0035031 - UNITED BUSINESSMANS INSURANCE AGENCY</v>
          </cell>
        </row>
        <row r="13109">
          <cell r="A13109" t="str">
            <v>C66497JA</v>
          </cell>
          <cell r="B13109">
            <v>42185</v>
          </cell>
          <cell r="C13109" t="str">
            <v>C66497</v>
          </cell>
          <cell r="D13109" t="str">
            <v>Berkshire Bridge &amp; Iron Co</v>
          </cell>
          <cell r="E13109" t="str">
            <v>MA</v>
          </cell>
          <cell r="F13109" t="str">
            <v>P1</v>
          </cell>
          <cell r="G13109" t="str">
            <v>SMALL</v>
          </cell>
          <cell r="H13109" t="str">
            <v>JA</v>
          </cell>
          <cell r="I13109" t="str">
            <v>0035131 - ST INSURANCE AGENCY INC</v>
          </cell>
        </row>
        <row r="13110">
          <cell r="A13110" t="str">
            <v>C66501OA</v>
          </cell>
          <cell r="B13110">
            <v>42185</v>
          </cell>
          <cell r="C13110" t="str">
            <v>C66501</v>
          </cell>
          <cell r="D13110" t="str">
            <v>Kingdom Life Christian Church, Inc.</v>
          </cell>
          <cell r="E13110" t="str">
            <v>CT</v>
          </cell>
          <cell r="F13110" t="str">
            <v>P1</v>
          </cell>
          <cell r="G13110" t="str">
            <v>SMALL</v>
          </cell>
          <cell r="H13110" t="str">
            <v>OA</v>
          </cell>
          <cell r="I13110" t="str">
            <v>0034928 - GROUP INSURANCE ASSOCIATES</v>
          </cell>
        </row>
        <row r="13111">
          <cell r="A13111" t="str">
            <v>C66502IV</v>
          </cell>
          <cell r="B13111">
            <v>42185</v>
          </cell>
          <cell r="C13111" t="str">
            <v>C66502</v>
          </cell>
          <cell r="D13111" t="str">
            <v>Footprints Fashion Footwear Inc</v>
          </cell>
          <cell r="E13111" t="str">
            <v>CT</v>
          </cell>
          <cell r="F13111" t="str">
            <v>P1</v>
          </cell>
          <cell r="G13111" t="str">
            <v>SMALL</v>
          </cell>
          <cell r="H13111" t="str">
            <v>IV</v>
          </cell>
          <cell r="I13111" t="str">
            <v>0035179 - BROWN &amp; BROWN OF CONNECTICUT INC</v>
          </cell>
        </row>
        <row r="13112">
          <cell r="A13112" t="str">
            <v>C66503IH</v>
          </cell>
          <cell r="B13112">
            <v>42185</v>
          </cell>
          <cell r="C13112" t="str">
            <v>C66503</v>
          </cell>
          <cell r="D13112" t="str">
            <v>Terry Hanley Audio Systems Inc</v>
          </cell>
          <cell r="E13112" t="str">
            <v>MA</v>
          </cell>
          <cell r="F13112" t="str">
            <v>P1</v>
          </cell>
          <cell r="G13112" t="str">
            <v>SMALL</v>
          </cell>
          <cell r="H13112" t="str">
            <v>IH</v>
          </cell>
          <cell r="I13112" t="str">
            <v>0034860 - KAPLAN, ELLEN A</v>
          </cell>
        </row>
        <row r="13113">
          <cell r="A13113" t="str">
            <v>C66505IV</v>
          </cell>
          <cell r="B13113">
            <v>42185</v>
          </cell>
          <cell r="C13113" t="str">
            <v>C66505</v>
          </cell>
          <cell r="D13113" t="str">
            <v>Health Data Decisions</v>
          </cell>
          <cell r="E13113" t="str">
            <v>MA</v>
          </cell>
          <cell r="F13113" t="str">
            <v>P1</v>
          </cell>
          <cell r="G13113" t="str">
            <v>SMALL</v>
          </cell>
          <cell r="H13113" t="str">
            <v>IV</v>
          </cell>
          <cell r="I13113" t="str">
            <v>0035110 - BARRON, JOHN J</v>
          </cell>
        </row>
        <row r="13114">
          <cell r="A13114" t="str">
            <v>C66507IA</v>
          </cell>
          <cell r="B13114">
            <v>42185</v>
          </cell>
          <cell r="C13114" t="str">
            <v>C66507</v>
          </cell>
          <cell r="D13114" t="str">
            <v>Mackenzie Vault</v>
          </cell>
          <cell r="E13114" t="str">
            <v>MA</v>
          </cell>
          <cell r="F13114" t="str">
            <v>P1</v>
          </cell>
          <cell r="G13114" t="str">
            <v>SMALL</v>
          </cell>
          <cell r="H13114" t="str">
            <v>IA</v>
          </cell>
          <cell r="I13114" t="str">
            <v>0035084 - BERKSHIRE INSURANCE GROUP INC</v>
          </cell>
        </row>
        <row r="13115">
          <cell r="A13115" t="str">
            <v>C66507JA</v>
          </cell>
          <cell r="B13115">
            <v>42185</v>
          </cell>
          <cell r="C13115" t="str">
            <v>C66507</v>
          </cell>
          <cell r="D13115" t="str">
            <v>Mackenzie Vault</v>
          </cell>
          <cell r="E13115" t="str">
            <v>MA</v>
          </cell>
          <cell r="F13115" t="str">
            <v>P1</v>
          </cell>
          <cell r="G13115" t="str">
            <v>SMALL</v>
          </cell>
          <cell r="H13115" t="str">
            <v>JA</v>
          </cell>
          <cell r="I13115" t="str">
            <v>0035084 - BERKSHIRE INSURANCE GROUP INC</v>
          </cell>
        </row>
        <row r="13116">
          <cell r="A13116" t="str">
            <v>C66508PO</v>
          </cell>
          <cell r="B13116">
            <v>42185</v>
          </cell>
          <cell r="C13116" t="str">
            <v>C66508</v>
          </cell>
          <cell r="D13116" t="str">
            <v>Mongillo &amp; Flynn, LLC</v>
          </cell>
          <cell r="E13116" t="str">
            <v>CT</v>
          </cell>
          <cell r="F13116" t="str">
            <v>P1</v>
          </cell>
          <cell r="G13116" t="str">
            <v>SMALL</v>
          </cell>
          <cell r="H13116" t="str">
            <v>PO</v>
          </cell>
          <cell r="I13116" t="str">
            <v>0034930 - GROUP INSURANCE ASSOCIATES</v>
          </cell>
        </row>
        <row r="13117">
          <cell r="A13117" t="str">
            <v>C66509IV</v>
          </cell>
          <cell r="B13117">
            <v>42185</v>
          </cell>
          <cell r="C13117" t="str">
            <v>C66509</v>
          </cell>
          <cell r="D13117" t="str">
            <v>Burzenski &amp; Company PC</v>
          </cell>
          <cell r="E13117" t="str">
            <v>CT</v>
          </cell>
          <cell r="F13117" t="str">
            <v>P1</v>
          </cell>
          <cell r="G13117" t="str">
            <v>SMALL</v>
          </cell>
          <cell r="H13117" t="str">
            <v>IV</v>
          </cell>
          <cell r="I13117" t="str">
            <v>0035173 - BOSTONIAN GROUP INSURANCE AGENCY</v>
          </cell>
        </row>
        <row r="13118">
          <cell r="A13118" t="str">
            <v>C66511IA</v>
          </cell>
          <cell r="B13118">
            <v>42185</v>
          </cell>
          <cell r="C13118" t="str">
            <v>C66511</v>
          </cell>
          <cell r="D13118" t="str">
            <v>Windy Hill Farm Inc</v>
          </cell>
          <cell r="E13118" t="str">
            <v>MA</v>
          </cell>
          <cell r="F13118" t="str">
            <v>P1</v>
          </cell>
          <cell r="G13118" t="str">
            <v>SMALL</v>
          </cell>
          <cell r="H13118" t="str">
            <v>IA</v>
          </cell>
          <cell r="I13118" t="str">
            <v>0035000 - BERKSHIRE INSURANCE GROUP INC</v>
          </cell>
        </row>
        <row r="13119">
          <cell r="A13119" t="str">
            <v>C66511JA</v>
          </cell>
          <cell r="B13119">
            <v>42185</v>
          </cell>
          <cell r="C13119" t="str">
            <v>C66511</v>
          </cell>
          <cell r="D13119" t="str">
            <v>Windy Hill Farm Inc</v>
          </cell>
          <cell r="E13119" t="str">
            <v>MA</v>
          </cell>
          <cell r="F13119" t="str">
            <v>P1</v>
          </cell>
          <cell r="G13119" t="str">
            <v>SMALL</v>
          </cell>
          <cell r="H13119" t="str">
            <v>JA</v>
          </cell>
          <cell r="I13119" t="str">
            <v>0035000 - BERKSHIRE INSURANCE GROUP INC</v>
          </cell>
        </row>
        <row r="13120">
          <cell r="A13120" t="str">
            <v>C66513IH</v>
          </cell>
          <cell r="B13120">
            <v>42185</v>
          </cell>
          <cell r="C13120" t="str">
            <v>C66513</v>
          </cell>
          <cell r="D13120" t="str">
            <v>Primeon Inc</v>
          </cell>
          <cell r="E13120" t="str">
            <v>MA</v>
          </cell>
          <cell r="F13120" t="str">
            <v>P1</v>
          </cell>
          <cell r="G13120" t="str">
            <v>SMALL</v>
          </cell>
          <cell r="H13120" t="str">
            <v>IH</v>
          </cell>
          <cell r="I13120" t="str">
            <v>0034990 - SMALL BUSINESS INSURANCE AGENCY INC</v>
          </cell>
        </row>
        <row r="13121">
          <cell r="A13121" t="str">
            <v>C66514JM</v>
          </cell>
          <cell r="B13121">
            <v>42185</v>
          </cell>
          <cell r="C13121" t="str">
            <v>C66514</v>
          </cell>
          <cell r="D13121" t="str">
            <v>Coastal Canine Resort LLC</v>
          </cell>
          <cell r="E13121" t="str">
            <v>NH</v>
          </cell>
          <cell r="F13121" t="str">
            <v>P1</v>
          </cell>
          <cell r="G13121" t="str">
            <v>SMALL</v>
          </cell>
          <cell r="H13121" t="str">
            <v>JM</v>
          </cell>
          <cell r="I13121" t="str">
            <v>0035099 - PAYCHEX AGENCY INC</v>
          </cell>
        </row>
        <row r="13122">
          <cell r="A13122" t="str">
            <v>C66520IV</v>
          </cell>
          <cell r="B13122">
            <v>42185</v>
          </cell>
          <cell r="C13122" t="str">
            <v>C66520</v>
          </cell>
          <cell r="D13122" t="str">
            <v>Branford Evangelical Church</v>
          </cell>
          <cell r="E13122" t="str">
            <v>CT</v>
          </cell>
          <cell r="F13122" t="str">
            <v>P1</v>
          </cell>
          <cell r="G13122" t="str">
            <v>SMALL</v>
          </cell>
          <cell r="H13122" t="str">
            <v>IV</v>
          </cell>
          <cell r="I13122" t="str">
            <v>0034931 - GROUP INSURANCE ASSOCIATES</v>
          </cell>
        </row>
        <row r="13123">
          <cell r="A13123" t="str">
            <v>C66521IH</v>
          </cell>
          <cell r="B13123">
            <v>42185</v>
          </cell>
          <cell r="C13123" t="str">
            <v>C66521</v>
          </cell>
          <cell r="D13123" t="str">
            <v>Vellumoid Inc</v>
          </cell>
          <cell r="E13123" t="str">
            <v>MA</v>
          </cell>
          <cell r="F13123" t="str">
            <v>P1</v>
          </cell>
          <cell r="G13123" t="str">
            <v>SMALL</v>
          </cell>
          <cell r="H13123" t="str">
            <v>IH</v>
          </cell>
          <cell r="I13123" t="str">
            <v>0034978 - BARSHAN, EDAN</v>
          </cell>
        </row>
        <row r="13124">
          <cell r="A13124" t="str">
            <v>C66522IH</v>
          </cell>
          <cell r="B13124">
            <v>42185</v>
          </cell>
          <cell r="C13124" t="str">
            <v>C66522</v>
          </cell>
          <cell r="D13124" t="str">
            <v>ATV Inc</v>
          </cell>
          <cell r="E13124" t="str">
            <v>MA</v>
          </cell>
          <cell r="F13124" t="str">
            <v>P1</v>
          </cell>
          <cell r="G13124" t="str">
            <v>SMALL</v>
          </cell>
          <cell r="H13124" t="str">
            <v>IH</v>
          </cell>
          <cell r="I13124" t="str">
            <v>0035063 - COMPREHENSIVE INS PROVIDERS INC</v>
          </cell>
        </row>
        <row r="13125">
          <cell r="A13125" t="str">
            <v>C66523PO</v>
          </cell>
          <cell r="B13125">
            <v>42185</v>
          </cell>
          <cell r="C13125" t="str">
            <v>C66523</v>
          </cell>
          <cell r="D13125" t="str">
            <v>Mainline Energy Systems</v>
          </cell>
          <cell r="E13125" t="str">
            <v>CT</v>
          </cell>
          <cell r="F13125" t="str">
            <v>P1</v>
          </cell>
          <cell r="G13125" t="str">
            <v>SMALL</v>
          </cell>
          <cell r="H13125" t="str">
            <v>PO</v>
          </cell>
          <cell r="I13125" t="str">
            <v>0035177 - CORCORAN &amp; HAVLIN BENEFITS INS GROUP INC</v>
          </cell>
        </row>
        <row r="13126">
          <cell r="A13126" t="str">
            <v>C66524PO</v>
          </cell>
          <cell r="B13126">
            <v>42185</v>
          </cell>
          <cell r="C13126" t="str">
            <v>C66524</v>
          </cell>
          <cell r="D13126" t="str">
            <v>StanPak, LLC</v>
          </cell>
          <cell r="E13126" t="str">
            <v>CT</v>
          </cell>
          <cell r="F13126" t="str">
            <v>P1</v>
          </cell>
          <cell r="G13126" t="str">
            <v>SMALL</v>
          </cell>
          <cell r="H13126" t="str">
            <v>PO</v>
          </cell>
          <cell r="I13126" t="str">
            <v>0035178 - CRETELLA &amp; BELOWSKY LLC</v>
          </cell>
        </row>
        <row r="13127">
          <cell r="A13127" t="str">
            <v>C66525IH</v>
          </cell>
          <cell r="B13127">
            <v>42185</v>
          </cell>
          <cell r="C13127" t="str">
            <v>C66525</v>
          </cell>
          <cell r="D13127" t="str">
            <v>New Venture Media Group LLC</v>
          </cell>
          <cell r="E13127" t="str">
            <v>MA</v>
          </cell>
          <cell r="F13127" t="str">
            <v>P1</v>
          </cell>
          <cell r="G13127" t="str">
            <v>SMALL</v>
          </cell>
          <cell r="H13127" t="str">
            <v>IH</v>
          </cell>
          <cell r="I13127" t="str">
            <v>0035134 - EMPLOYER ADVANTAGE GROUP LLC</v>
          </cell>
        </row>
        <row r="13128">
          <cell r="A13128" t="str">
            <v>C66529PO</v>
          </cell>
          <cell r="B13128">
            <v>42185</v>
          </cell>
          <cell r="C13128" t="str">
            <v>C66529</v>
          </cell>
          <cell r="D13128" t="str">
            <v>Sunrise Financial</v>
          </cell>
          <cell r="E13128" t="str">
            <v>CT</v>
          </cell>
          <cell r="F13128" t="str">
            <v>P1</v>
          </cell>
          <cell r="G13128" t="str">
            <v>SMALL</v>
          </cell>
          <cell r="H13128" t="str">
            <v>PO</v>
          </cell>
          <cell r="I13128" t="str">
            <v>0035180 - CORPORATE INSURANCE SOLUTIONS LLC</v>
          </cell>
        </row>
        <row r="13129">
          <cell r="A13129" t="str">
            <v>C66530IH</v>
          </cell>
          <cell r="B13129">
            <v>42185</v>
          </cell>
          <cell r="C13129" t="str">
            <v>C66530</v>
          </cell>
          <cell r="D13129" t="str">
            <v>Boulangers Plumbing &amp; Heating</v>
          </cell>
          <cell r="E13129" t="str">
            <v>MA</v>
          </cell>
          <cell r="F13129" t="str">
            <v>P1</v>
          </cell>
          <cell r="G13129" t="str">
            <v>SMALL</v>
          </cell>
          <cell r="H13129" t="str">
            <v>IH</v>
          </cell>
          <cell r="I13129" t="str">
            <v>0035018 - AMERICAN BENEFITS INSURANCE CORP</v>
          </cell>
        </row>
        <row r="13130">
          <cell r="A13130" t="str">
            <v>C66531IV</v>
          </cell>
          <cell r="B13130">
            <v>42185</v>
          </cell>
          <cell r="C13130" t="str">
            <v>C66531</v>
          </cell>
          <cell r="D13130" t="str">
            <v>Timber Island Builders Inc</v>
          </cell>
          <cell r="E13130" t="str">
            <v>ME</v>
          </cell>
          <cell r="F13130" t="str">
            <v>P1</v>
          </cell>
          <cell r="G13130" t="str">
            <v>SMALL</v>
          </cell>
          <cell r="H13130" t="str">
            <v>IV</v>
          </cell>
          <cell r="I13130" t="str">
            <v>0035270 - MORRIS INSURANCE SERVICES INC</v>
          </cell>
        </row>
        <row r="13131">
          <cell r="A13131" t="str">
            <v>C66532IH</v>
          </cell>
          <cell r="B13131">
            <v>42185</v>
          </cell>
          <cell r="C13131" t="str">
            <v>C66532</v>
          </cell>
          <cell r="D13131" t="str">
            <v>LaComb Enterprises Inc</v>
          </cell>
          <cell r="E13131" t="str">
            <v>MA</v>
          </cell>
          <cell r="F13131" t="str">
            <v>P1</v>
          </cell>
          <cell r="G13131" t="str">
            <v>SMALL</v>
          </cell>
          <cell r="H13131" t="str">
            <v>IH</v>
          </cell>
          <cell r="I13131" t="str">
            <v>0035565 - PISTORIO, FRANK J</v>
          </cell>
        </row>
        <row r="13132">
          <cell r="A13132" t="str">
            <v>C66532JA</v>
          </cell>
          <cell r="B13132">
            <v>42185</v>
          </cell>
          <cell r="C13132" t="str">
            <v>C66532</v>
          </cell>
          <cell r="D13132" t="str">
            <v>LaComb Enterprises Inc</v>
          </cell>
          <cell r="E13132" t="str">
            <v>MA</v>
          </cell>
          <cell r="F13132" t="str">
            <v>P1</v>
          </cell>
          <cell r="G13132" t="str">
            <v>SMALL</v>
          </cell>
          <cell r="H13132" t="str">
            <v>JA</v>
          </cell>
          <cell r="I13132" t="str">
            <v>0035565 - PISTORIO, FRANK J</v>
          </cell>
        </row>
        <row r="13133">
          <cell r="A13133" t="str">
            <v>C66536IH</v>
          </cell>
          <cell r="B13133">
            <v>42185</v>
          </cell>
          <cell r="C13133" t="str">
            <v>C66536</v>
          </cell>
          <cell r="D13133" t="str">
            <v>Buxton Eye Center</v>
          </cell>
          <cell r="E13133" t="str">
            <v>ME</v>
          </cell>
          <cell r="F13133" t="str">
            <v>P1</v>
          </cell>
          <cell r="G13133" t="str">
            <v>SMALL</v>
          </cell>
          <cell r="H13133" t="str">
            <v>IH</v>
          </cell>
          <cell r="I13133" t="str">
            <v>0035363 - PAQUIN &amp; CARROLL LLC</v>
          </cell>
        </row>
        <row r="13134">
          <cell r="A13134" t="str">
            <v>C66537JN</v>
          </cell>
          <cell r="B13134">
            <v>42185</v>
          </cell>
          <cell r="C13134" t="str">
            <v>C66537</v>
          </cell>
          <cell r="D13134" t="str">
            <v>MindLaunch Media LLC</v>
          </cell>
          <cell r="E13134" t="str">
            <v>NH</v>
          </cell>
          <cell r="F13134" t="str">
            <v>P1</v>
          </cell>
          <cell r="G13134" t="str">
            <v>SMALL</v>
          </cell>
          <cell r="H13134" t="str">
            <v>JN</v>
          </cell>
          <cell r="I13134" t="str">
            <v>0035275 - LIFETIME BENEFITS GROUP INC</v>
          </cell>
        </row>
        <row r="13135">
          <cell r="A13135" t="str">
            <v>C66538JA</v>
          </cell>
          <cell r="B13135">
            <v>42185</v>
          </cell>
          <cell r="C13135" t="str">
            <v>C66538</v>
          </cell>
          <cell r="D13135" t="str">
            <v>Common Capital Inc</v>
          </cell>
          <cell r="E13135" t="str">
            <v>MA</v>
          </cell>
          <cell r="F13135" t="str">
            <v>P1</v>
          </cell>
          <cell r="G13135" t="str">
            <v>SMALL</v>
          </cell>
          <cell r="H13135" t="str">
            <v>JA</v>
          </cell>
          <cell r="I13135" t="str">
            <v>0035085 - CONSOLES, NICHOLAS S</v>
          </cell>
        </row>
        <row r="13136">
          <cell r="A13136" t="str">
            <v>C66542IV</v>
          </cell>
          <cell r="B13136">
            <v>42185</v>
          </cell>
          <cell r="C13136" t="str">
            <v>C66542</v>
          </cell>
          <cell r="D13136" t="str">
            <v>IXXUS North America Inc</v>
          </cell>
          <cell r="E13136" t="str">
            <v>MA</v>
          </cell>
          <cell r="F13136" t="str">
            <v>P1</v>
          </cell>
          <cell r="G13136" t="str">
            <v>SMALL</v>
          </cell>
          <cell r="H13136" t="str">
            <v>IV</v>
          </cell>
          <cell r="I13136" t="str">
            <v>0035374 - SMITH CHRISTOPHER</v>
          </cell>
        </row>
        <row r="13137">
          <cell r="A13137" t="str">
            <v>C66543IH</v>
          </cell>
          <cell r="B13137">
            <v>42185</v>
          </cell>
          <cell r="C13137" t="str">
            <v>C66543</v>
          </cell>
          <cell r="D13137" t="str">
            <v>Stadium Oil  Heat</v>
          </cell>
          <cell r="E13137" t="str">
            <v>MA</v>
          </cell>
          <cell r="F13137" t="str">
            <v>P1</v>
          </cell>
          <cell r="G13137" t="str">
            <v>SMALL</v>
          </cell>
          <cell r="H13137" t="str">
            <v>IH</v>
          </cell>
          <cell r="I13137" t="str">
            <v>0035154 - SMALL BUSINESS INSURANCE AGENCY INC</v>
          </cell>
        </row>
        <row r="13138">
          <cell r="A13138" t="str">
            <v>C66544IV</v>
          </cell>
          <cell r="B13138">
            <v>42185</v>
          </cell>
          <cell r="C13138" t="str">
            <v>C66544</v>
          </cell>
          <cell r="D13138" t="str">
            <v>Crushroom Inc</v>
          </cell>
          <cell r="E13138" t="str">
            <v>ME</v>
          </cell>
          <cell r="F13138" t="str">
            <v>P1</v>
          </cell>
          <cell r="G13138" t="str">
            <v>SMALL</v>
          </cell>
          <cell r="H13138" t="str">
            <v>IV</v>
          </cell>
          <cell r="I13138" t="str">
            <v>0035181 - BGA INSURANCE AGENCY INC</v>
          </cell>
        </row>
        <row r="13139">
          <cell r="A13139" t="str">
            <v>C66546OA</v>
          </cell>
          <cell r="B13139">
            <v>42185</v>
          </cell>
          <cell r="C13139" t="str">
            <v>C66546</v>
          </cell>
          <cell r="D13139" t="str">
            <v>Merrill Industries LLC</v>
          </cell>
          <cell r="E13139" t="str">
            <v>CT</v>
          </cell>
          <cell r="F13139" t="str">
            <v>P1</v>
          </cell>
          <cell r="G13139" t="str">
            <v>SMALL</v>
          </cell>
          <cell r="H13139" t="str">
            <v>OA</v>
          </cell>
          <cell r="I13139" t="str">
            <v>0035386 - REIN, TODD P</v>
          </cell>
        </row>
        <row r="13140">
          <cell r="A13140" t="str">
            <v>C66547JM</v>
          </cell>
          <cell r="B13140">
            <v>42185</v>
          </cell>
          <cell r="C13140" t="str">
            <v>C66547</v>
          </cell>
          <cell r="D13140" t="str">
            <v>HJK Sports LLC</v>
          </cell>
          <cell r="E13140" t="str">
            <v>NH</v>
          </cell>
          <cell r="F13140" t="str">
            <v>P1</v>
          </cell>
          <cell r="G13140" t="str">
            <v>SMALL</v>
          </cell>
          <cell r="H13140" t="str">
            <v>JM</v>
          </cell>
          <cell r="I13140" t="str">
            <v>0035342 - BUSINESS INSURANCE AGENCY</v>
          </cell>
        </row>
        <row r="13141">
          <cell r="A13141" t="str">
            <v>C66548PO</v>
          </cell>
          <cell r="B13141">
            <v>42185</v>
          </cell>
          <cell r="C13141" t="str">
            <v>C66548</v>
          </cell>
          <cell r="D13141" t="str">
            <v>Carolton Chronic and Convalescent Hospital</v>
          </cell>
          <cell r="E13141" t="str">
            <v>CT</v>
          </cell>
          <cell r="F13141" t="str">
            <v>P1</v>
          </cell>
          <cell r="G13141" t="str">
            <v>ERF</v>
          </cell>
          <cell r="H13141" t="str">
            <v>PO</v>
          </cell>
          <cell r="I13141" t="str">
            <v>0035764 - TR PAUL INC</v>
          </cell>
        </row>
        <row r="13142">
          <cell r="A13142" t="str">
            <v>C66549IV</v>
          </cell>
          <cell r="B13142">
            <v>42185</v>
          </cell>
          <cell r="C13142" t="str">
            <v>C66549</v>
          </cell>
          <cell r="D13142" t="str">
            <v>Irving Farms Marketing Inc</v>
          </cell>
          <cell r="E13142" t="str">
            <v>ME</v>
          </cell>
          <cell r="F13142" t="str">
            <v>P1</v>
          </cell>
          <cell r="G13142" t="str">
            <v>SMALL</v>
          </cell>
          <cell r="H13142" t="str">
            <v>IV</v>
          </cell>
          <cell r="I13142" t="str">
            <v>0035348 - CROSS INSURANCE</v>
          </cell>
        </row>
        <row r="13143">
          <cell r="A13143" t="str">
            <v>C66550JH</v>
          </cell>
          <cell r="B13143">
            <v>42185</v>
          </cell>
          <cell r="C13143" t="str">
            <v>C66550</v>
          </cell>
          <cell r="D13143" t="str">
            <v>C O Beck and Sons Inc</v>
          </cell>
          <cell r="E13143" t="str">
            <v>ME</v>
          </cell>
          <cell r="F13143" t="str">
            <v>P1</v>
          </cell>
          <cell r="G13143" t="str">
            <v>SMALL</v>
          </cell>
          <cell r="H13143" t="str">
            <v>JH</v>
          </cell>
          <cell r="I13143" t="str">
            <v>0035372 - NATIONAL WORKSITE BENEFIT GROUP</v>
          </cell>
        </row>
        <row r="13144">
          <cell r="A13144" t="str">
            <v>C66551IH</v>
          </cell>
          <cell r="B13144">
            <v>42185</v>
          </cell>
          <cell r="C13144" t="str">
            <v>C66551</v>
          </cell>
          <cell r="D13144" t="str">
            <v>Insurance Inventory Services LLC</v>
          </cell>
          <cell r="E13144" t="str">
            <v>ME</v>
          </cell>
          <cell r="F13144" t="str">
            <v>P1</v>
          </cell>
          <cell r="G13144" t="str">
            <v>SMALL</v>
          </cell>
          <cell r="H13144" t="str">
            <v>IH</v>
          </cell>
          <cell r="I13144" t="str">
            <v>0035344 - BARTLETT, JOSHUA I</v>
          </cell>
        </row>
        <row r="13145">
          <cell r="A13145" t="str">
            <v>C66552JH</v>
          </cell>
          <cell r="B13145">
            <v>42185</v>
          </cell>
          <cell r="C13145" t="str">
            <v>C66552</v>
          </cell>
          <cell r="D13145" t="str">
            <v>DAPR Engineering LLC</v>
          </cell>
          <cell r="E13145" t="str">
            <v>NH</v>
          </cell>
          <cell r="F13145" t="str">
            <v>P1</v>
          </cell>
          <cell r="G13145" t="str">
            <v>SMALL</v>
          </cell>
          <cell r="H13145" t="str">
            <v>JH</v>
          </cell>
          <cell r="I13145" t="str">
            <v>0035377 - PAYCHEX AGENCY INC</v>
          </cell>
        </row>
        <row r="13146">
          <cell r="A13146" t="str">
            <v>C66554JM</v>
          </cell>
          <cell r="B13146">
            <v>42185</v>
          </cell>
          <cell r="C13146" t="str">
            <v>C66554</v>
          </cell>
          <cell r="D13146" t="str">
            <v>Acclinet</v>
          </cell>
          <cell r="E13146" t="str">
            <v>NH</v>
          </cell>
          <cell r="F13146" t="str">
            <v>P1</v>
          </cell>
          <cell r="G13146" t="str">
            <v>SMALL</v>
          </cell>
          <cell r="H13146" t="str">
            <v>JM</v>
          </cell>
          <cell r="I13146" t="str">
            <v>0035318 - DAVIS TOWLE MORRILL &amp; EVERETT INC</v>
          </cell>
        </row>
        <row r="13147">
          <cell r="A13147" t="str">
            <v>C66554JR</v>
          </cell>
          <cell r="B13147">
            <v>42185</v>
          </cell>
          <cell r="C13147" t="str">
            <v>C66554</v>
          </cell>
          <cell r="D13147" t="str">
            <v>Acclinet</v>
          </cell>
          <cell r="E13147" t="str">
            <v>NH</v>
          </cell>
          <cell r="F13147" t="str">
            <v>P1</v>
          </cell>
          <cell r="G13147" t="str">
            <v>SMALL</v>
          </cell>
          <cell r="H13147" t="str">
            <v>JR</v>
          </cell>
          <cell r="I13147" t="str">
            <v>0035318 - DAVIS TOWLE MORRILL &amp; EVERETT INC</v>
          </cell>
        </row>
        <row r="13148">
          <cell r="A13148" t="str">
            <v>C66555IH</v>
          </cell>
          <cell r="B13148">
            <v>42185</v>
          </cell>
          <cell r="C13148" t="str">
            <v>C66555</v>
          </cell>
          <cell r="D13148" t="str">
            <v>The Spa at Scarborough</v>
          </cell>
          <cell r="E13148" t="str">
            <v>ME</v>
          </cell>
          <cell r="F13148" t="str">
            <v>P1</v>
          </cell>
          <cell r="G13148" t="str">
            <v>SMALL</v>
          </cell>
          <cell r="H13148" t="str">
            <v>IH</v>
          </cell>
          <cell r="I13148" t="str">
            <v>0035274 - LMR INSURANCE INC</v>
          </cell>
        </row>
        <row r="13149">
          <cell r="A13149" t="str">
            <v>C66558IH</v>
          </cell>
          <cell r="B13149">
            <v>42185</v>
          </cell>
          <cell r="C13149" t="str">
            <v>C66558</v>
          </cell>
          <cell r="D13149" t="str">
            <v>Waterfront Investments LLC</v>
          </cell>
          <cell r="E13149" t="str">
            <v>MA</v>
          </cell>
          <cell r="F13149" t="str">
            <v>P1</v>
          </cell>
          <cell r="G13149" t="str">
            <v>SMALL</v>
          </cell>
          <cell r="H13149" t="str">
            <v>IH</v>
          </cell>
          <cell r="I13149" t="str">
            <v>0035375 - BOSTON COMMONWEALTH ADVANTAGE LLC</v>
          </cell>
        </row>
        <row r="13150">
          <cell r="A13150" t="str">
            <v>C66558JA</v>
          </cell>
          <cell r="B13150">
            <v>42185</v>
          </cell>
          <cell r="C13150" t="str">
            <v>C66558</v>
          </cell>
          <cell r="D13150" t="str">
            <v>Waterfront Investments LLC</v>
          </cell>
          <cell r="E13150" t="str">
            <v>MA</v>
          </cell>
          <cell r="F13150" t="str">
            <v>P1</v>
          </cell>
          <cell r="G13150" t="str">
            <v>SMALL</v>
          </cell>
          <cell r="H13150" t="str">
            <v>JA</v>
          </cell>
          <cell r="I13150" t="str">
            <v>0035375 - BOSTON COMMONWEALTH ADVANTAGE LLC</v>
          </cell>
        </row>
        <row r="13151">
          <cell r="A13151" t="str">
            <v>C66559JH</v>
          </cell>
          <cell r="B13151">
            <v>42185</v>
          </cell>
          <cell r="C13151" t="str">
            <v>C66559</v>
          </cell>
          <cell r="D13151" t="str">
            <v>Dufour Tax Group LLC</v>
          </cell>
          <cell r="E13151" t="str">
            <v>ME</v>
          </cell>
          <cell r="F13151" t="str">
            <v>P1</v>
          </cell>
          <cell r="G13151" t="str">
            <v>SMALL</v>
          </cell>
          <cell r="H13151" t="str">
            <v>JH</v>
          </cell>
          <cell r="I13151" t="str">
            <v>0035382 - UIG FINANCIAL LLC</v>
          </cell>
        </row>
        <row r="13152">
          <cell r="A13152" t="str">
            <v>C66561JM</v>
          </cell>
          <cell r="B13152">
            <v>42185</v>
          </cell>
          <cell r="C13152" t="str">
            <v>C66561</v>
          </cell>
          <cell r="D13152" t="str">
            <v>Chad A Borer DDS PLLC</v>
          </cell>
          <cell r="E13152" t="str">
            <v>NH</v>
          </cell>
          <cell r="F13152" t="str">
            <v>P1</v>
          </cell>
          <cell r="G13152" t="str">
            <v>SMALL</v>
          </cell>
          <cell r="H13152" t="str">
            <v>JM</v>
          </cell>
          <cell r="I13152" t="str">
            <v>0035263 - GRANITE GROUP BENEFITS LLC</v>
          </cell>
        </row>
        <row r="13153">
          <cell r="A13153" t="str">
            <v>C66562JM</v>
          </cell>
          <cell r="B13153">
            <v>42185</v>
          </cell>
          <cell r="C13153" t="str">
            <v>C66562</v>
          </cell>
          <cell r="D13153" t="str">
            <v>Santa's Village Inc</v>
          </cell>
          <cell r="E13153" t="str">
            <v>NH</v>
          </cell>
          <cell r="F13153" t="str">
            <v>P1</v>
          </cell>
          <cell r="G13153" t="str">
            <v>SMALL</v>
          </cell>
          <cell r="H13153" t="str">
            <v>JM</v>
          </cell>
          <cell r="I13153" t="str">
            <v>0035260 - GMS FINANCIAL SERVICES INC</v>
          </cell>
        </row>
        <row r="13154">
          <cell r="A13154" t="str">
            <v>C66563IV</v>
          </cell>
          <cell r="B13154">
            <v>42185</v>
          </cell>
          <cell r="C13154" t="str">
            <v>C66563</v>
          </cell>
          <cell r="D13154" t="str">
            <v>Harold's Auto Repair Inc</v>
          </cell>
          <cell r="E13154" t="str">
            <v>ME</v>
          </cell>
          <cell r="F13154" t="str">
            <v>P1</v>
          </cell>
          <cell r="G13154" t="str">
            <v>SMALL</v>
          </cell>
          <cell r="H13154" t="str">
            <v>IV</v>
          </cell>
          <cell r="I13154" t="str">
            <v>0035345 - CROSS INSURANCE</v>
          </cell>
        </row>
        <row r="13155">
          <cell r="A13155" t="str">
            <v>C66566JR</v>
          </cell>
          <cell r="B13155">
            <v>42185</v>
          </cell>
          <cell r="C13155" t="str">
            <v>C66566</v>
          </cell>
          <cell r="D13155" t="str">
            <v>Seven Bolts LLC</v>
          </cell>
          <cell r="E13155" t="str">
            <v>NH</v>
          </cell>
          <cell r="F13155" t="str">
            <v>P1</v>
          </cell>
          <cell r="G13155" t="str">
            <v>SMALL</v>
          </cell>
          <cell r="H13155" t="str">
            <v>JR</v>
          </cell>
          <cell r="I13155" t="str">
            <v>0035388 - ROBERT L BROWN INSURANCE INC</v>
          </cell>
        </row>
        <row r="13156">
          <cell r="A13156" t="str">
            <v>C66567PO</v>
          </cell>
          <cell r="B13156">
            <v>42185</v>
          </cell>
          <cell r="C13156" t="str">
            <v>C66567</v>
          </cell>
          <cell r="D13156" t="str">
            <v>DaVinci Technologies</v>
          </cell>
          <cell r="E13156" t="str">
            <v>CT</v>
          </cell>
          <cell r="F13156" t="str">
            <v>P1</v>
          </cell>
          <cell r="G13156" t="str">
            <v>SMALL</v>
          </cell>
          <cell r="H13156" t="str">
            <v>PO</v>
          </cell>
          <cell r="I13156" t="str">
            <v>0035279 - FERREIRA, DAVID J</v>
          </cell>
        </row>
        <row r="13157">
          <cell r="A13157" t="str">
            <v>C66569IH</v>
          </cell>
          <cell r="B13157">
            <v>42185</v>
          </cell>
          <cell r="C13157" t="str">
            <v>C66569</v>
          </cell>
          <cell r="D13157" t="str">
            <v>LifePath Partners LLC</v>
          </cell>
          <cell r="E13157" t="str">
            <v>MA</v>
          </cell>
          <cell r="F13157" t="str">
            <v>P1</v>
          </cell>
          <cell r="G13157" t="str">
            <v>SMALL</v>
          </cell>
          <cell r="H13157" t="str">
            <v>IH</v>
          </cell>
          <cell r="I13157" t="str">
            <v>0035271 - MILLBROOK BENEFITS &amp; INSURANCE SVCS LLC</v>
          </cell>
        </row>
        <row r="13158">
          <cell r="A13158" t="str">
            <v>C66571IH</v>
          </cell>
          <cell r="B13158">
            <v>42185</v>
          </cell>
          <cell r="C13158" t="str">
            <v>C66571</v>
          </cell>
          <cell r="D13158" t="str">
            <v>Commonwealth Insurance Partners LLC</v>
          </cell>
          <cell r="E13158" t="str">
            <v>MA</v>
          </cell>
          <cell r="F13158" t="str">
            <v>P1</v>
          </cell>
          <cell r="G13158" t="str">
            <v>SMALL</v>
          </cell>
          <cell r="H13158" t="str">
            <v>IH</v>
          </cell>
          <cell r="I13158" t="str">
            <v>0035030 - ORCHARD INSURANCE BROKERAGE INC</v>
          </cell>
        </row>
        <row r="13159">
          <cell r="A13159" t="str">
            <v>C66571JA</v>
          </cell>
          <cell r="B13159">
            <v>42185</v>
          </cell>
          <cell r="C13159" t="str">
            <v>C66571</v>
          </cell>
          <cell r="D13159" t="str">
            <v>Commonwealth Insurance Partners LLC</v>
          </cell>
          <cell r="E13159" t="str">
            <v>MA</v>
          </cell>
          <cell r="F13159" t="str">
            <v>P1</v>
          </cell>
          <cell r="G13159" t="str">
            <v>SMALL</v>
          </cell>
          <cell r="H13159" t="str">
            <v>JA</v>
          </cell>
          <cell r="I13159" t="str">
            <v>0035030 - ORCHARD INSURANCE BROKERAGE INC</v>
          </cell>
        </row>
        <row r="13160">
          <cell r="A13160" t="str">
            <v>C66572IH</v>
          </cell>
          <cell r="B13160">
            <v>42185</v>
          </cell>
          <cell r="C13160" t="str">
            <v>C66572</v>
          </cell>
          <cell r="D13160" t="str">
            <v>Four Seasons Heating &amp; Cooling Inc</v>
          </cell>
          <cell r="E13160" t="str">
            <v>MA</v>
          </cell>
          <cell r="F13160" t="str">
            <v>P1</v>
          </cell>
          <cell r="G13160" t="str">
            <v>SMALL</v>
          </cell>
          <cell r="H13160" t="str">
            <v>IH</v>
          </cell>
          <cell r="I13160" t="str">
            <v>0035325 - COLT INSURANCE AGENCY</v>
          </cell>
        </row>
        <row r="13161">
          <cell r="A13161" t="str">
            <v>C66572JH</v>
          </cell>
          <cell r="B13161">
            <v>42185</v>
          </cell>
          <cell r="C13161" t="str">
            <v>C66572</v>
          </cell>
          <cell r="D13161" t="str">
            <v>Four Seasons Heating &amp; Cooling Inc</v>
          </cell>
          <cell r="E13161" t="str">
            <v>MA</v>
          </cell>
          <cell r="F13161" t="str">
            <v>P1</v>
          </cell>
          <cell r="G13161" t="str">
            <v>SMALL</v>
          </cell>
          <cell r="H13161" t="str">
            <v>JH</v>
          </cell>
          <cell r="I13161" t="str">
            <v>0035325 - COLT INSURANCE AGENCY</v>
          </cell>
        </row>
        <row r="13162">
          <cell r="A13162" t="str">
            <v>C66573JA</v>
          </cell>
          <cell r="B13162">
            <v>42185</v>
          </cell>
          <cell r="C13162" t="str">
            <v>C66573</v>
          </cell>
          <cell r="D13162" t="str">
            <v>Gold Opthalmologic Associates</v>
          </cell>
          <cell r="E13162" t="str">
            <v>MA</v>
          </cell>
          <cell r="F13162" t="str">
            <v>P1</v>
          </cell>
          <cell r="G13162" t="str">
            <v>SMALL</v>
          </cell>
          <cell r="H13162" t="str">
            <v>JA</v>
          </cell>
          <cell r="I13162" t="str">
            <v>0035370 - BERKSHIRE INSURANCE GROUP INC</v>
          </cell>
        </row>
        <row r="13163">
          <cell r="A13163" t="str">
            <v>C66574JA</v>
          </cell>
          <cell r="B13163">
            <v>42185</v>
          </cell>
          <cell r="C13163" t="str">
            <v>C66574</v>
          </cell>
          <cell r="D13163" t="str">
            <v>Rucki &amp; Son Tire Co</v>
          </cell>
          <cell r="E13163" t="str">
            <v>MA</v>
          </cell>
          <cell r="F13163" t="str">
            <v>P1</v>
          </cell>
          <cell r="G13163" t="str">
            <v>SMALL</v>
          </cell>
          <cell r="H13163" t="str">
            <v>JA</v>
          </cell>
          <cell r="I13163" t="str">
            <v>0035294 - DOWD FINANCIAL SERVICES LLC</v>
          </cell>
        </row>
        <row r="13164">
          <cell r="A13164" t="str">
            <v>C66577PO</v>
          </cell>
          <cell r="B13164">
            <v>42185</v>
          </cell>
          <cell r="C13164" t="str">
            <v>C66577</v>
          </cell>
          <cell r="D13164" t="str">
            <v>Rapid Ray's Inc</v>
          </cell>
          <cell r="E13164" t="str">
            <v>ME</v>
          </cell>
          <cell r="F13164" t="str">
            <v>P1</v>
          </cell>
          <cell r="G13164" t="str">
            <v>SMALL</v>
          </cell>
          <cell r="H13164" t="str">
            <v>PO</v>
          </cell>
          <cell r="I13164" t="str">
            <v>0035261 - HIRST ASSOCIATES</v>
          </cell>
        </row>
        <row r="13165">
          <cell r="A13165" t="str">
            <v>C66578JH</v>
          </cell>
          <cell r="B13165">
            <v>42185</v>
          </cell>
          <cell r="C13165" t="str">
            <v>C66578</v>
          </cell>
          <cell r="D13165" t="str">
            <v>Fairfield Drafting and Construction Inc</v>
          </cell>
          <cell r="E13165" t="str">
            <v>ME</v>
          </cell>
          <cell r="F13165" t="str">
            <v>P1</v>
          </cell>
          <cell r="G13165" t="str">
            <v>SMALL</v>
          </cell>
          <cell r="H13165" t="str">
            <v>JH</v>
          </cell>
          <cell r="I13165" t="str">
            <v>0035264 - KYES AGENCY</v>
          </cell>
        </row>
        <row r="13166">
          <cell r="A13166" t="str">
            <v>C66579IV</v>
          </cell>
          <cell r="B13166">
            <v>42185</v>
          </cell>
          <cell r="C13166" t="str">
            <v>C66579</v>
          </cell>
          <cell r="D13166" t="str">
            <v>HomePartners LLC</v>
          </cell>
          <cell r="E13166" t="str">
            <v>ME</v>
          </cell>
          <cell r="F13166" t="str">
            <v>P1</v>
          </cell>
          <cell r="G13166" t="str">
            <v>SMALL</v>
          </cell>
          <cell r="H13166" t="str">
            <v>IV</v>
          </cell>
          <cell r="I13166" t="str">
            <v>0035276 - F A PEABODY COMPANY</v>
          </cell>
        </row>
        <row r="13167">
          <cell r="A13167" t="str">
            <v>C66580JH</v>
          </cell>
          <cell r="B13167">
            <v>42185</v>
          </cell>
          <cell r="C13167" t="str">
            <v>C66580</v>
          </cell>
          <cell r="D13167" t="str">
            <v>High Voltage Electric LLC</v>
          </cell>
          <cell r="E13167" t="str">
            <v>ME</v>
          </cell>
          <cell r="F13167" t="str">
            <v>P1</v>
          </cell>
          <cell r="G13167" t="str">
            <v>SMALL</v>
          </cell>
          <cell r="H13167" t="str">
            <v>JH</v>
          </cell>
          <cell r="I13167" t="str">
            <v>0035277 - KYES AGENCY</v>
          </cell>
        </row>
        <row r="13168">
          <cell r="A13168" t="str">
            <v>C66581IV</v>
          </cell>
          <cell r="B13168">
            <v>42185</v>
          </cell>
          <cell r="C13168" t="str">
            <v>C66581</v>
          </cell>
          <cell r="D13168" t="str">
            <v>O'Malley, Deneen, Leary, Messina &amp; Oswecki</v>
          </cell>
          <cell r="E13168" t="str">
            <v>CT</v>
          </cell>
          <cell r="F13168" t="str">
            <v>P1</v>
          </cell>
          <cell r="G13168" t="str">
            <v>SMALL</v>
          </cell>
          <cell r="H13168" t="str">
            <v>IV</v>
          </cell>
          <cell r="I13168" t="str">
            <v>0035281 - MW GROUP BENEFITS INC</v>
          </cell>
        </row>
        <row r="13169">
          <cell r="A13169" t="str">
            <v>C66582JH</v>
          </cell>
          <cell r="B13169">
            <v>42185</v>
          </cell>
          <cell r="C13169" t="str">
            <v>C66582</v>
          </cell>
          <cell r="D13169" t="str">
            <v>Peter A Lyford Inc</v>
          </cell>
          <cell r="E13169" t="str">
            <v>ME</v>
          </cell>
          <cell r="F13169" t="str">
            <v>P1</v>
          </cell>
          <cell r="G13169" t="str">
            <v>SMALL</v>
          </cell>
          <cell r="H13169" t="str">
            <v>JH</v>
          </cell>
          <cell r="I13169" t="str">
            <v>0035349 - CROSS INSURANCE</v>
          </cell>
        </row>
        <row r="13170">
          <cell r="A13170" t="str">
            <v>C66583IV</v>
          </cell>
          <cell r="B13170">
            <v>42185</v>
          </cell>
          <cell r="C13170" t="str">
            <v>C66583</v>
          </cell>
          <cell r="D13170" t="str">
            <v>Winslow Automatics Inc</v>
          </cell>
          <cell r="E13170" t="str">
            <v>CT</v>
          </cell>
          <cell r="F13170" t="str">
            <v>P1</v>
          </cell>
          <cell r="G13170" t="str">
            <v>CRC</v>
          </cell>
          <cell r="H13170" t="str">
            <v>IV</v>
          </cell>
          <cell r="I13170" t="str">
            <v>0035691 - LINDQUIST BENEFITS OF NEW ENGLAND</v>
          </cell>
        </row>
        <row r="13171">
          <cell r="A13171" t="str">
            <v>C66583PO</v>
          </cell>
          <cell r="B13171">
            <v>42185</v>
          </cell>
          <cell r="C13171" t="str">
            <v>C66583</v>
          </cell>
          <cell r="D13171" t="str">
            <v>Winslow Automatics Inc</v>
          </cell>
          <cell r="E13171" t="str">
            <v>CT</v>
          </cell>
          <cell r="F13171" t="str">
            <v>P1</v>
          </cell>
          <cell r="G13171" t="str">
            <v>CRC</v>
          </cell>
          <cell r="H13171" t="str">
            <v>PO</v>
          </cell>
          <cell r="I13171" t="str">
            <v>0035691 - LINDQUIST BENEFITS OF NEW ENGLAND</v>
          </cell>
        </row>
        <row r="13172">
          <cell r="A13172" t="str">
            <v>C66584IH</v>
          </cell>
          <cell r="B13172">
            <v>42185</v>
          </cell>
          <cell r="C13172" t="str">
            <v>C66584</v>
          </cell>
          <cell r="D13172" t="str">
            <v>Apex Claims Service of New England LLC</v>
          </cell>
          <cell r="E13172" t="str">
            <v>MA</v>
          </cell>
          <cell r="F13172" t="str">
            <v>P1</v>
          </cell>
          <cell r="G13172" t="str">
            <v>SMALL</v>
          </cell>
          <cell r="H13172" t="str">
            <v>IH</v>
          </cell>
          <cell r="I13172" t="str">
            <v>0035384 - DOWD FINANCIAL SERVICES LLC</v>
          </cell>
        </row>
        <row r="13173">
          <cell r="A13173" t="str">
            <v>C66584JA</v>
          </cell>
          <cell r="B13173">
            <v>42185</v>
          </cell>
          <cell r="C13173" t="str">
            <v>C66584</v>
          </cell>
          <cell r="D13173" t="str">
            <v>Apex Claims Service of New England LLC</v>
          </cell>
          <cell r="E13173" t="str">
            <v>MA</v>
          </cell>
          <cell r="F13173" t="str">
            <v>P1</v>
          </cell>
          <cell r="G13173" t="str">
            <v>SMALL</v>
          </cell>
          <cell r="H13173" t="str">
            <v>JA</v>
          </cell>
          <cell r="I13173" t="str">
            <v>0035384 - DOWD FINANCIAL SERVICES LLC</v>
          </cell>
        </row>
        <row r="13174">
          <cell r="A13174" t="str">
            <v>C66585OA</v>
          </cell>
          <cell r="B13174">
            <v>42185</v>
          </cell>
          <cell r="C13174" t="str">
            <v>C66585</v>
          </cell>
          <cell r="D13174" t="str">
            <v>Energy Solutions</v>
          </cell>
          <cell r="E13174" t="str">
            <v>CT</v>
          </cell>
          <cell r="F13174" t="str">
            <v>P1</v>
          </cell>
          <cell r="G13174" t="str">
            <v>SMALL</v>
          </cell>
          <cell r="H13174" t="str">
            <v>OA</v>
          </cell>
          <cell r="I13174" t="str">
            <v>0035280 - GROUP INSURANCE ASSOCIATES</v>
          </cell>
        </row>
        <row r="13175">
          <cell r="A13175" t="str">
            <v>C66586IV</v>
          </cell>
          <cell r="B13175">
            <v>42185</v>
          </cell>
          <cell r="C13175" t="str">
            <v>C66586</v>
          </cell>
          <cell r="D13175" t="str">
            <v>Connecticut Capital Group LLC</v>
          </cell>
          <cell r="E13175" t="str">
            <v>CT</v>
          </cell>
          <cell r="F13175" t="str">
            <v>P1</v>
          </cell>
          <cell r="G13175" t="str">
            <v>SMALL</v>
          </cell>
          <cell r="H13175" t="str">
            <v>IV</v>
          </cell>
          <cell r="I13175" t="str">
            <v>0035389 - REIN, TODD P</v>
          </cell>
        </row>
        <row r="13176">
          <cell r="A13176" t="str">
            <v>C66587IH</v>
          </cell>
          <cell r="B13176">
            <v>42185</v>
          </cell>
          <cell r="C13176" t="str">
            <v>C66587</v>
          </cell>
          <cell r="D13176" t="str">
            <v>Community Foundation of Southeastern Massachusetts INC</v>
          </cell>
          <cell r="E13176" t="str">
            <v>MA</v>
          </cell>
          <cell r="F13176" t="str">
            <v>P1</v>
          </cell>
          <cell r="G13176" t="str">
            <v>SMALL</v>
          </cell>
          <cell r="H13176" t="str">
            <v>IH</v>
          </cell>
          <cell r="I13176" t="str">
            <v>0035379 - TOMLINSON &amp; ONEIL INSURANCE AGCY INC</v>
          </cell>
        </row>
        <row r="13177">
          <cell r="A13177" t="str">
            <v>C66589IH</v>
          </cell>
          <cell r="B13177">
            <v>42185</v>
          </cell>
          <cell r="C13177" t="str">
            <v>C66589</v>
          </cell>
          <cell r="D13177" t="str">
            <v>Boonstle LLC</v>
          </cell>
          <cell r="E13177" t="str">
            <v>MA</v>
          </cell>
          <cell r="F13177" t="str">
            <v>P1</v>
          </cell>
          <cell r="G13177" t="str">
            <v>SMALL</v>
          </cell>
          <cell r="H13177" t="str">
            <v>IH</v>
          </cell>
          <cell r="I13177" t="str">
            <v>0035341 - EASTERN BENEFITS GROUP</v>
          </cell>
        </row>
        <row r="13178">
          <cell r="A13178" t="str">
            <v>C66590JM</v>
          </cell>
          <cell r="B13178">
            <v>42185</v>
          </cell>
          <cell r="C13178" t="str">
            <v>C66590</v>
          </cell>
          <cell r="D13178" t="str">
            <v>Micromatics Machine Co Inc</v>
          </cell>
          <cell r="E13178" t="str">
            <v>NH</v>
          </cell>
          <cell r="F13178" t="str">
            <v>P1</v>
          </cell>
          <cell r="G13178" t="str">
            <v>SMALL</v>
          </cell>
          <cell r="H13178" t="str">
            <v>JM</v>
          </cell>
          <cell r="I13178" t="str">
            <v>0035361 - NORTHEAST PLANNING ASSOCIATES</v>
          </cell>
        </row>
        <row r="13179">
          <cell r="A13179" t="str">
            <v>C66591IH</v>
          </cell>
          <cell r="B13179">
            <v>42185</v>
          </cell>
          <cell r="C13179" t="str">
            <v>C66591</v>
          </cell>
          <cell r="D13179" t="str">
            <v>Solomon Periodontics LLC</v>
          </cell>
          <cell r="E13179" t="str">
            <v>MA</v>
          </cell>
          <cell r="F13179" t="str">
            <v>P1</v>
          </cell>
          <cell r="G13179" t="str">
            <v>GPC</v>
          </cell>
          <cell r="H13179" t="str">
            <v>IH</v>
          </cell>
          <cell r="I13179" t="str">
            <v>0035381 - SPRING INSURANCE GROUP LLC</v>
          </cell>
        </row>
        <row r="13180">
          <cell r="A13180" t="str">
            <v>C66592JR</v>
          </cell>
          <cell r="B13180">
            <v>42185</v>
          </cell>
          <cell r="C13180" t="str">
            <v>C66592</v>
          </cell>
          <cell r="D13180" t="str">
            <v>Mitchells Salsa LLC</v>
          </cell>
          <cell r="E13180" t="str">
            <v>NH</v>
          </cell>
          <cell r="F13180" t="str">
            <v>P1</v>
          </cell>
          <cell r="G13180" t="str">
            <v>SMALL</v>
          </cell>
          <cell r="H13180" t="str">
            <v>JR</v>
          </cell>
          <cell r="I13180" t="str">
            <v>0035268 - GRANITE GROUP BENEFITS LLC</v>
          </cell>
        </row>
        <row r="13181">
          <cell r="A13181" t="str">
            <v>C66593JH</v>
          </cell>
          <cell r="B13181">
            <v>42185</v>
          </cell>
          <cell r="C13181" t="str">
            <v>C66593</v>
          </cell>
          <cell r="D13181" t="str">
            <v>Twin City Sheet Metal Inc</v>
          </cell>
          <cell r="E13181" t="str">
            <v>ME</v>
          </cell>
          <cell r="F13181" t="str">
            <v>P1</v>
          </cell>
          <cell r="G13181" t="str">
            <v>SMALL</v>
          </cell>
          <cell r="H13181" t="str">
            <v>JH</v>
          </cell>
          <cell r="I13181" t="str">
            <v>0035343 - CROSS INSURANCE</v>
          </cell>
        </row>
        <row r="13182">
          <cell r="A13182" t="str">
            <v>C66598IV</v>
          </cell>
          <cell r="B13182">
            <v>42185</v>
          </cell>
          <cell r="C13182" t="str">
            <v>C66598</v>
          </cell>
          <cell r="D13182" t="str">
            <v>Kloter Farms Inc</v>
          </cell>
          <cell r="E13182" t="str">
            <v>CT</v>
          </cell>
          <cell r="F13182" t="str">
            <v>P1</v>
          </cell>
          <cell r="G13182" t="str">
            <v>SMALL</v>
          </cell>
          <cell r="H13182" t="str">
            <v>IV</v>
          </cell>
          <cell r="I13182" t="str">
            <v>0035283 - HEALTH CONSULTANTS GROUP, THE</v>
          </cell>
        </row>
        <row r="13183">
          <cell r="A13183" t="str">
            <v>C66598OA</v>
          </cell>
          <cell r="B13183">
            <v>42185</v>
          </cell>
          <cell r="C13183" t="str">
            <v>C66598</v>
          </cell>
          <cell r="D13183" t="str">
            <v>Kloter Farms Inc</v>
          </cell>
          <cell r="E13183" t="str">
            <v>CT</v>
          </cell>
          <cell r="F13183" t="str">
            <v>P1</v>
          </cell>
          <cell r="G13183" t="str">
            <v>SMALL</v>
          </cell>
          <cell r="H13183" t="str">
            <v>OA</v>
          </cell>
          <cell r="I13183" t="str">
            <v>0035283 - HEALTH CONSULTANTS GROUP, THE</v>
          </cell>
        </row>
        <row r="13184">
          <cell r="A13184" t="str">
            <v>C66600JH</v>
          </cell>
          <cell r="B13184">
            <v>42185</v>
          </cell>
          <cell r="C13184" t="str">
            <v>C66600</v>
          </cell>
          <cell r="D13184" t="str">
            <v>Advanced Resources and Construction Inc</v>
          </cell>
          <cell r="E13184" t="str">
            <v>ME</v>
          </cell>
          <cell r="F13184" t="str">
            <v>P1</v>
          </cell>
          <cell r="G13184" t="str">
            <v>SMALL</v>
          </cell>
          <cell r="H13184" t="str">
            <v>JH</v>
          </cell>
          <cell r="I13184" t="str">
            <v>0035262 - KYES AGENCY</v>
          </cell>
        </row>
        <row r="13185">
          <cell r="A13185" t="str">
            <v>C66601IV</v>
          </cell>
          <cell r="B13185">
            <v>42185</v>
          </cell>
          <cell r="C13185" t="str">
            <v>C66601</v>
          </cell>
          <cell r="D13185" t="str">
            <v>Coachworks Inc</v>
          </cell>
          <cell r="E13185" t="str">
            <v>ME</v>
          </cell>
          <cell r="F13185" t="str">
            <v>P1</v>
          </cell>
          <cell r="G13185" t="str">
            <v>SMALL</v>
          </cell>
          <cell r="H13185" t="str">
            <v>IV</v>
          </cell>
          <cell r="I13185" t="str">
            <v>0035362 - SOLUTION PARTNERS LLC</v>
          </cell>
        </row>
        <row r="13186">
          <cell r="A13186" t="str">
            <v>C66602IH</v>
          </cell>
          <cell r="B13186">
            <v>42185</v>
          </cell>
          <cell r="C13186" t="str">
            <v>C66602</v>
          </cell>
          <cell r="D13186" t="str">
            <v>Warren Excavation Inc</v>
          </cell>
          <cell r="E13186" t="str">
            <v>ME</v>
          </cell>
          <cell r="F13186" t="str">
            <v>P1</v>
          </cell>
          <cell r="G13186" t="str">
            <v>SMALL</v>
          </cell>
          <cell r="H13186" t="str">
            <v>IH</v>
          </cell>
          <cell r="I13186" t="str">
            <v>0035837 - CHALMERS FINANCIAL SERVICES LLC</v>
          </cell>
        </row>
        <row r="13187">
          <cell r="A13187" t="str">
            <v>C66603PO</v>
          </cell>
          <cell r="B13187">
            <v>42185</v>
          </cell>
          <cell r="C13187" t="str">
            <v>C66603</v>
          </cell>
          <cell r="D13187" t="str">
            <v>Enviro Express Inc</v>
          </cell>
          <cell r="E13187" t="str">
            <v>CT</v>
          </cell>
          <cell r="F13187" t="str">
            <v>P1</v>
          </cell>
          <cell r="G13187" t="str">
            <v>CRC</v>
          </cell>
          <cell r="H13187" t="str">
            <v>PO</v>
          </cell>
          <cell r="I13187" t="str">
            <v>0035468 - BOSTONIAN GROUP INSURANCE AGENCY</v>
          </cell>
        </row>
        <row r="13188">
          <cell r="A13188" t="str">
            <v>C66604IH</v>
          </cell>
          <cell r="B13188">
            <v>42185</v>
          </cell>
          <cell r="C13188" t="str">
            <v>C66604</v>
          </cell>
          <cell r="D13188" t="str">
            <v>1144 Property Management LLC</v>
          </cell>
          <cell r="E13188" t="str">
            <v>MA</v>
          </cell>
          <cell r="F13188" t="str">
            <v>P1</v>
          </cell>
          <cell r="G13188" t="str">
            <v>SMALL</v>
          </cell>
          <cell r="H13188" t="str">
            <v>IH</v>
          </cell>
          <cell r="I13188" t="str">
            <v>0035365 - BP BENEFITS LLC</v>
          </cell>
        </row>
        <row r="13189">
          <cell r="A13189" t="str">
            <v>C66608IH</v>
          </cell>
          <cell r="B13189">
            <v>42185</v>
          </cell>
          <cell r="C13189" t="str">
            <v>C66608</v>
          </cell>
          <cell r="D13189" t="str">
            <v>New England Care LLC</v>
          </cell>
          <cell r="E13189" t="str">
            <v>MA</v>
          </cell>
          <cell r="F13189" t="str">
            <v>P1</v>
          </cell>
          <cell r="G13189" t="str">
            <v>SMALL</v>
          </cell>
          <cell r="H13189" t="str">
            <v>IH</v>
          </cell>
          <cell r="I13189" t="str">
            <v>0035369 - PAYCHEX AGENCY INC</v>
          </cell>
        </row>
        <row r="13190">
          <cell r="A13190" t="str">
            <v>C66610IV</v>
          </cell>
          <cell r="B13190">
            <v>42185</v>
          </cell>
          <cell r="C13190" t="str">
            <v>C66610</v>
          </cell>
          <cell r="D13190" t="str">
            <v>XL Mechanical &amp; Energy Management Service</v>
          </cell>
          <cell r="E13190" t="str">
            <v>ME</v>
          </cell>
          <cell r="F13190" t="str">
            <v>P1</v>
          </cell>
          <cell r="G13190" t="str">
            <v>SMALL</v>
          </cell>
          <cell r="H13190" t="str">
            <v>IV</v>
          </cell>
          <cell r="I13190" t="str">
            <v>0035319 - CROSS INSURANCE</v>
          </cell>
        </row>
        <row r="13191">
          <cell r="A13191" t="str">
            <v>C66612IH</v>
          </cell>
          <cell r="B13191">
            <v>42185</v>
          </cell>
          <cell r="C13191" t="str">
            <v>C66612</v>
          </cell>
          <cell r="D13191" t="str">
            <v>Chilton Holdings Company</v>
          </cell>
          <cell r="E13191" t="str">
            <v>ME</v>
          </cell>
          <cell r="F13191" t="str">
            <v>P1</v>
          </cell>
          <cell r="G13191" t="str">
            <v>SMALL</v>
          </cell>
          <cell r="H13191" t="str">
            <v>IH</v>
          </cell>
          <cell r="I13191" t="str">
            <v>0035346 - CLARK INSURANCE</v>
          </cell>
        </row>
        <row r="13192">
          <cell r="A13192" t="str">
            <v>C66612JH</v>
          </cell>
          <cell r="B13192">
            <v>42185</v>
          </cell>
          <cell r="C13192" t="str">
            <v>C66612</v>
          </cell>
          <cell r="D13192" t="str">
            <v>Chilton Holdings Company</v>
          </cell>
          <cell r="E13192" t="str">
            <v>ME</v>
          </cell>
          <cell r="F13192" t="str">
            <v>P1</v>
          </cell>
          <cell r="G13192" t="str">
            <v>SMALL</v>
          </cell>
          <cell r="H13192" t="str">
            <v>JH</v>
          </cell>
          <cell r="I13192" t="str">
            <v>0035346 - CLARK INSURANCE</v>
          </cell>
        </row>
        <row r="13193">
          <cell r="A13193" t="str">
            <v>C66614JA</v>
          </cell>
          <cell r="B13193">
            <v>42185</v>
          </cell>
          <cell r="C13193" t="str">
            <v>C66614</v>
          </cell>
          <cell r="D13193" t="str">
            <v>Sayers Auto Wrecking</v>
          </cell>
          <cell r="E13193" t="str">
            <v>MA</v>
          </cell>
          <cell r="F13193" t="str">
            <v>P1</v>
          </cell>
          <cell r="G13193" t="str">
            <v>SMALL</v>
          </cell>
          <cell r="H13193" t="str">
            <v>JA</v>
          </cell>
          <cell r="I13193" t="str">
            <v>0035380 - BERKSHIRE INSURANCE GROUP INC</v>
          </cell>
        </row>
        <row r="13194">
          <cell r="A13194" t="str">
            <v>C66615IV</v>
          </cell>
          <cell r="B13194">
            <v>42185</v>
          </cell>
          <cell r="C13194" t="str">
            <v>C66615</v>
          </cell>
          <cell r="D13194" t="str">
            <v>Cod Cove Inn Management LLC</v>
          </cell>
          <cell r="E13194" t="str">
            <v>ME</v>
          </cell>
          <cell r="F13194" t="str">
            <v>P1</v>
          </cell>
          <cell r="G13194" t="str">
            <v>SMALL</v>
          </cell>
          <cell r="H13194" t="str">
            <v>IV</v>
          </cell>
          <cell r="I13194" t="str">
            <v>0035323 - BUSINESS INSURANCE AGENCY</v>
          </cell>
        </row>
        <row r="13195">
          <cell r="A13195" t="str">
            <v>C66619IH</v>
          </cell>
          <cell r="B13195">
            <v>42185</v>
          </cell>
          <cell r="C13195" t="str">
            <v>C66619</v>
          </cell>
          <cell r="D13195" t="str">
            <v>Housing Opportunities Unlimited</v>
          </cell>
          <cell r="E13195" t="str">
            <v>MA</v>
          </cell>
          <cell r="F13195" t="str">
            <v>P1</v>
          </cell>
          <cell r="G13195" t="str">
            <v>SMALL</v>
          </cell>
          <cell r="H13195" t="str">
            <v>IH</v>
          </cell>
          <cell r="I13195" t="str">
            <v>0035367 - NFP CORPORATE SERVICES (NY) LLC</v>
          </cell>
        </row>
        <row r="13196">
          <cell r="A13196" t="str">
            <v>C66620PO</v>
          </cell>
          <cell r="B13196">
            <v>42185</v>
          </cell>
          <cell r="C13196" t="str">
            <v>C66620</v>
          </cell>
          <cell r="D13196" t="str">
            <v>G &amp; R Valley, Inc</v>
          </cell>
          <cell r="E13196" t="str">
            <v>CT</v>
          </cell>
          <cell r="F13196" t="str">
            <v>P1</v>
          </cell>
          <cell r="G13196" t="str">
            <v>SMALL</v>
          </cell>
          <cell r="H13196" t="str">
            <v>PO</v>
          </cell>
          <cell r="I13196" t="str">
            <v>0035390 - SMITH BROTHERS INSURANCE INC</v>
          </cell>
        </row>
        <row r="13197">
          <cell r="A13197" t="str">
            <v>C66622IV</v>
          </cell>
          <cell r="B13197">
            <v>42185</v>
          </cell>
          <cell r="C13197" t="str">
            <v>C66622</v>
          </cell>
          <cell r="D13197" t="str">
            <v>Penobscot Theatre Company</v>
          </cell>
          <cell r="E13197" t="str">
            <v>ME</v>
          </cell>
          <cell r="F13197" t="str">
            <v>P1</v>
          </cell>
          <cell r="G13197" t="str">
            <v>SMALL</v>
          </cell>
          <cell r="H13197" t="str">
            <v>IV</v>
          </cell>
          <cell r="I13197" t="str">
            <v>0035322 - BARRESI FINANCIAL INC</v>
          </cell>
        </row>
        <row r="13198">
          <cell r="A13198" t="str">
            <v>C66623JM</v>
          </cell>
          <cell r="B13198">
            <v>42185</v>
          </cell>
          <cell r="C13198" t="str">
            <v>C66623</v>
          </cell>
          <cell r="D13198" t="str">
            <v>Soheila Degieux DDS Inc</v>
          </cell>
          <cell r="E13198" t="str">
            <v>NH</v>
          </cell>
          <cell r="F13198" t="str">
            <v>P1</v>
          </cell>
          <cell r="G13198" t="str">
            <v>SMALL</v>
          </cell>
          <cell r="H13198" t="str">
            <v>JM</v>
          </cell>
          <cell r="I13198" t="str">
            <v>0035340 - CORE BENEFITS GROUP INC</v>
          </cell>
        </row>
        <row r="13199">
          <cell r="A13199" t="str">
            <v>C66624JA</v>
          </cell>
          <cell r="B13199">
            <v>42185</v>
          </cell>
          <cell r="C13199" t="str">
            <v>C66624</v>
          </cell>
          <cell r="D13199" t="str">
            <v>Clinical Solutions Inc</v>
          </cell>
          <cell r="E13199" t="str">
            <v>MA</v>
          </cell>
          <cell r="F13199" t="str">
            <v>P1</v>
          </cell>
          <cell r="G13199" t="str">
            <v>SMALL</v>
          </cell>
          <cell r="H13199" t="str">
            <v>JA</v>
          </cell>
          <cell r="I13199" t="str">
            <v>0035272 - FLEXIBLE BENEFIT SOLUTIONS INS BROKERAGE INC</v>
          </cell>
        </row>
        <row r="13200">
          <cell r="A13200" t="str">
            <v>C66625OA</v>
          </cell>
          <cell r="B13200">
            <v>42185</v>
          </cell>
          <cell r="C13200" t="str">
            <v>C66625</v>
          </cell>
          <cell r="D13200" t="str">
            <v>Basal's Transmissions</v>
          </cell>
          <cell r="E13200" t="str">
            <v>CT</v>
          </cell>
          <cell r="F13200" t="str">
            <v>P1</v>
          </cell>
          <cell r="G13200" t="str">
            <v>SMALL</v>
          </cell>
          <cell r="H13200" t="str">
            <v>OA</v>
          </cell>
          <cell r="I13200" t="str">
            <v>0035351 - BOUVIER INSURANCE</v>
          </cell>
        </row>
        <row r="13201">
          <cell r="A13201" t="str">
            <v>C66626JH</v>
          </cell>
          <cell r="B13201">
            <v>42185</v>
          </cell>
          <cell r="C13201" t="str">
            <v>C66626</v>
          </cell>
          <cell r="D13201" t="str">
            <v>Mountain Valley Auto &amp; Truck Supply LLC</v>
          </cell>
          <cell r="E13201" t="str">
            <v>ME</v>
          </cell>
          <cell r="F13201" t="str">
            <v>P1</v>
          </cell>
          <cell r="G13201" t="str">
            <v>SMALL</v>
          </cell>
          <cell r="H13201" t="str">
            <v>JH</v>
          </cell>
          <cell r="I13201" t="str">
            <v>0035282 - LENNOX INSURANCE AND FINANCIAL LLC</v>
          </cell>
        </row>
        <row r="13202">
          <cell r="A13202" t="str">
            <v>C66627JM</v>
          </cell>
          <cell r="B13202">
            <v>42185</v>
          </cell>
          <cell r="C13202" t="str">
            <v>C66627</v>
          </cell>
          <cell r="D13202" t="str">
            <v>David S Ieni DDS PLLC</v>
          </cell>
          <cell r="E13202" t="str">
            <v>NH</v>
          </cell>
          <cell r="F13202" t="str">
            <v>P1</v>
          </cell>
          <cell r="G13202" t="str">
            <v>SMALL</v>
          </cell>
          <cell r="H13202" t="str">
            <v>JM</v>
          </cell>
          <cell r="I13202" t="str">
            <v>0035331 - CORE BENEFITS GROUP INC</v>
          </cell>
        </row>
        <row r="13203">
          <cell r="A13203" t="str">
            <v>C66633JM</v>
          </cell>
          <cell r="B13203">
            <v>42185</v>
          </cell>
          <cell r="C13203" t="str">
            <v>C66633</v>
          </cell>
          <cell r="D13203" t="str">
            <v>The Business Clinic INC</v>
          </cell>
          <cell r="E13203" t="str">
            <v>NH</v>
          </cell>
          <cell r="F13203" t="str">
            <v>P1</v>
          </cell>
          <cell r="G13203" t="str">
            <v>SMALL</v>
          </cell>
          <cell r="H13203" t="str">
            <v>JM</v>
          </cell>
          <cell r="I13203" t="str">
            <v>0035371 - STEIN, JAMIE</v>
          </cell>
        </row>
        <row r="13204">
          <cell r="A13204" t="str">
            <v>C66634JH</v>
          </cell>
          <cell r="B13204">
            <v>42185</v>
          </cell>
          <cell r="C13204" t="str">
            <v>C66634</v>
          </cell>
          <cell r="D13204" t="str">
            <v>McClintick Real Estate Inc</v>
          </cell>
          <cell r="E13204" t="str">
            <v>NH</v>
          </cell>
          <cell r="F13204" t="str">
            <v>P1</v>
          </cell>
          <cell r="G13204" t="str">
            <v>SMALL</v>
          </cell>
          <cell r="H13204" t="str">
            <v>JH</v>
          </cell>
          <cell r="I13204" t="str">
            <v>0035385 - SENTINEL INSURANCE GROUP LLC N H</v>
          </cell>
        </row>
        <row r="13205">
          <cell r="A13205" t="str">
            <v>C66637IH</v>
          </cell>
          <cell r="B13205">
            <v>42185</v>
          </cell>
          <cell r="C13205" t="str">
            <v>C66637</v>
          </cell>
          <cell r="D13205" t="str">
            <v>Amherst Dental Group LLP</v>
          </cell>
          <cell r="E13205" t="str">
            <v>MA</v>
          </cell>
          <cell r="F13205" t="str">
            <v>P1</v>
          </cell>
          <cell r="G13205" t="str">
            <v>SMALL</v>
          </cell>
          <cell r="H13205" t="str">
            <v>IH</v>
          </cell>
          <cell r="I13205" t="str">
            <v>0035257 - MILLBROOK BENEFITS &amp; INSURANCE SVCS LLC</v>
          </cell>
        </row>
        <row r="13206">
          <cell r="A13206" t="str">
            <v>C66638IH</v>
          </cell>
          <cell r="B13206">
            <v>42185</v>
          </cell>
          <cell r="C13206" t="str">
            <v>C66638</v>
          </cell>
          <cell r="D13206" t="str">
            <v>East Coast Electric of Maine LLC</v>
          </cell>
          <cell r="E13206" t="str">
            <v>ME</v>
          </cell>
          <cell r="F13206" t="str">
            <v>P1</v>
          </cell>
          <cell r="G13206" t="str">
            <v>SMALL</v>
          </cell>
          <cell r="H13206" t="str">
            <v>IH</v>
          </cell>
          <cell r="I13206" t="str">
            <v>0035273 - HIRST ASSOCIATES</v>
          </cell>
        </row>
        <row r="13207">
          <cell r="A13207" t="str">
            <v>C66639IH</v>
          </cell>
          <cell r="B13207">
            <v>42185</v>
          </cell>
          <cell r="C13207" t="str">
            <v>C66639</v>
          </cell>
          <cell r="D13207" t="str">
            <v>Southeast Orthodontics Inc</v>
          </cell>
          <cell r="E13207" t="str">
            <v>MA</v>
          </cell>
          <cell r="F13207" t="str">
            <v>P1</v>
          </cell>
          <cell r="G13207" t="str">
            <v>SMALL</v>
          </cell>
          <cell r="H13207" t="str">
            <v>IH</v>
          </cell>
          <cell r="I13207" t="str">
            <v>0035265 - HUBBARD &amp; PRESTON INSURANCE BROKERAGE INC</v>
          </cell>
        </row>
        <row r="13208">
          <cell r="A13208" t="str">
            <v>C66640IH</v>
          </cell>
          <cell r="B13208">
            <v>42185</v>
          </cell>
          <cell r="C13208" t="str">
            <v>C66640</v>
          </cell>
          <cell r="D13208" t="str">
            <v>Green Earth Energy PhotoVoltaic</v>
          </cell>
          <cell r="E13208" t="str">
            <v>MA</v>
          </cell>
          <cell r="F13208" t="str">
            <v>P1</v>
          </cell>
          <cell r="G13208" t="str">
            <v>SMALL</v>
          </cell>
          <cell r="H13208" t="str">
            <v>IH</v>
          </cell>
          <cell r="I13208" t="str">
            <v>0035269 - HUB INTERNATIONAL NEW ENGLAND LLC</v>
          </cell>
        </row>
        <row r="13209">
          <cell r="A13209" t="str">
            <v>C66640IV</v>
          </cell>
          <cell r="B13209">
            <v>42185</v>
          </cell>
          <cell r="C13209" t="str">
            <v>C66640</v>
          </cell>
          <cell r="D13209" t="str">
            <v>Green Earth Energy PhotoVoltaic</v>
          </cell>
          <cell r="E13209" t="str">
            <v>MA</v>
          </cell>
          <cell r="F13209" t="str">
            <v>P1</v>
          </cell>
          <cell r="G13209" t="str">
            <v>SMALL</v>
          </cell>
          <cell r="H13209" t="str">
            <v>IV</v>
          </cell>
          <cell r="I13209" t="str">
            <v>0035269 - HUB INTERNATIONAL NEW ENGLAND LLC</v>
          </cell>
        </row>
        <row r="13210">
          <cell r="A13210" t="str">
            <v>C66641IV</v>
          </cell>
          <cell r="B13210">
            <v>42185</v>
          </cell>
          <cell r="C13210" t="str">
            <v>C66641</v>
          </cell>
          <cell r="D13210" t="str">
            <v>Ted's Inc</v>
          </cell>
          <cell r="E13210" t="str">
            <v>CT</v>
          </cell>
          <cell r="F13210" t="str">
            <v>P1</v>
          </cell>
          <cell r="G13210" t="str">
            <v>SMALL</v>
          </cell>
          <cell r="H13210" t="str">
            <v>IV</v>
          </cell>
          <cell r="I13210" t="str">
            <v>0035350 - BOUVIER INSURANCE</v>
          </cell>
        </row>
        <row r="13211">
          <cell r="A13211" t="str">
            <v>C66641OA</v>
          </cell>
          <cell r="B13211">
            <v>42185</v>
          </cell>
          <cell r="C13211" t="str">
            <v>C66641</v>
          </cell>
          <cell r="D13211" t="str">
            <v>Ted's Inc</v>
          </cell>
          <cell r="E13211" t="str">
            <v>CT</v>
          </cell>
          <cell r="F13211" t="str">
            <v>P1</v>
          </cell>
          <cell r="G13211" t="str">
            <v>SMALL</v>
          </cell>
          <cell r="H13211" t="str">
            <v>OA</v>
          </cell>
          <cell r="I13211" t="str">
            <v>0035350 - BOUVIER INSURANCE</v>
          </cell>
        </row>
        <row r="13212">
          <cell r="A13212" t="str">
            <v>C66644IA</v>
          </cell>
          <cell r="B13212">
            <v>42185</v>
          </cell>
          <cell r="C13212" t="str">
            <v>C66644</v>
          </cell>
          <cell r="D13212" t="str">
            <v>Daubs Highland Manor Inc</v>
          </cell>
          <cell r="E13212" t="str">
            <v>MA</v>
          </cell>
          <cell r="F13212" t="str">
            <v>P1</v>
          </cell>
          <cell r="G13212" t="str">
            <v>SMALL</v>
          </cell>
          <cell r="H13212" t="str">
            <v>IA</v>
          </cell>
          <cell r="I13212" t="str">
            <v>0035376 - AMCHECK NATIONAL BROKER SERVICES INC</v>
          </cell>
        </row>
        <row r="13213">
          <cell r="A13213" t="str">
            <v>C66644IH</v>
          </cell>
          <cell r="B13213">
            <v>42185</v>
          </cell>
          <cell r="C13213" t="str">
            <v>C66644</v>
          </cell>
          <cell r="D13213" t="str">
            <v>Daubs Highland Manor Inc</v>
          </cell>
          <cell r="E13213" t="str">
            <v>MA</v>
          </cell>
          <cell r="F13213" t="str">
            <v>P1</v>
          </cell>
          <cell r="G13213" t="str">
            <v>SMALL</v>
          </cell>
          <cell r="H13213" t="str">
            <v>IH</v>
          </cell>
          <cell r="I13213" t="str">
            <v>0035376 - AMCHECK NATIONAL BROKER SERVICES INC</v>
          </cell>
        </row>
        <row r="13214">
          <cell r="A13214" t="str">
            <v>C66645JN</v>
          </cell>
          <cell r="B13214">
            <v>42185</v>
          </cell>
          <cell r="C13214" t="str">
            <v>C66645</v>
          </cell>
          <cell r="D13214" t="str">
            <v>New Era Medicine PLLC</v>
          </cell>
          <cell r="E13214" t="str">
            <v>NH</v>
          </cell>
          <cell r="F13214" t="str">
            <v>P1</v>
          </cell>
          <cell r="G13214" t="str">
            <v>SMALL</v>
          </cell>
          <cell r="H13214" t="str">
            <v>JN</v>
          </cell>
          <cell r="I13214" t="str">
            <v>0035383 - PLENTZAS, BETH A</v>
          </cell>
        </row>
        <row r="13215">
          <cell r="A13215" t="str">
            <v>C66648IH</v>
          </cell>
          <cell r="B13215">
            <v>42185</v>
          </cell>
          <cell r="C13215" t="str">
            <v>C66648</v>
          </cell>
          <cell r="D13215" t="str">
            <v>Hilliards House Of Candy</v>
          </cell>
          <cell r="E13215" t="str">
            <v>MA</v>
          </cell>
          <cell r="F13215" t="str">
            <v>P1</v>
          </cell>
          <cell r="G13215" t="str">
            <v>SMALL</v>
          </cell>
          <cell r="H13215" t="str">
            <v>IH</v>
          </cell>
        </row>
        <row r="13216">
          <cell r="A13216" t="str">
            <v>C66649OA</v>
          </cell>
          <cell r="B13216">
            <v>42185</v>
          </cell>
          <cell r="C13216" t="str">
            <v>C66649</v>
          </cell>
          <cell r="D13216" t="str">
            <v>Arciuolo's Shoe Store, LLC</v>
          </cell>
          <cell r="E13216" t="str">
            <v>CT</v>
          </cell>
          <cell r="F13216" t="str">
            <v>P1</v>
          </cell>
          <cell r="G13216" t="str">
            <v>SMALL</v>
          </cell>
          <cell r="H13216" t="str">
            <v>OA</v>
          </cell>
          <cell r="I13216" t="str">
            <v>0035284 - GROUP INSURANCE ASSOCIATES</v>
          </cell>
        </row>
        <row r="13217">
          <cell r="A13217" t="str">
            <v>C66653IV</v>
          </cell>
          <cell r="B13217">
            <v>42185</v>
          </cell>
          <cell r="C13217" t="str">
            <v>C66653</v>
          </cell>
          <cell r="D13217" t="str">
            <v>Down East Lakes Land Trust</v>
          </cell>
          <cell r="E13217" t="str">
            <v>ME</v>
          </cell>
          <cell r="F13217" t="str">
            <v>P1</v>
          </cell>
          <cell r="G13217" t="str">
            <v>SMALL</v>
          </cell>
          <cell r="H13217" t="str">
            <v>IV</v>
          </cell>
          <cell r="I13217" t="str">
            <v>0035627 - HOLDEN INSURANCE AGENCY</v>
          </cell>
        </row>
        <row r="13218">
          <cell r="A13218" t="str">
            <v>C66655JR</v>
          </cell>
          <cell r="B13218">
            <v>42185</v>
          </cell>
          <cell r="C13218" t="str">
            <v>C66655</v>
          </cell>
          <cell r="D13218" t="str">
            <v>Back to Life</v>
          </cell>
          <cell r="E13218" t="str">
            <v>NH</v>
          </cell>
          <cell r="F13218" t="str">
            <v>P1</v>
          </cell>
          <cell r="G13218" t="str">
            <v>SMALL</v>
          </cell>
          <cell r="H13218" t="str">
            <v>JR</v>
          </cell>
          <cell r="I13218" t="str">
            <v>0035373 - SAVASTANO, MICHAEL J</v>
          </cell>
        </row>
        <row r="13219">
          <cell r="A13219" t="str">
            <v>C66661JM</v>
          </cell>
          <cell r="B13219">
            <v>42185</v>
          </cell>
          <cell r="C13219" t="str">
            <v>C66661</v>
          </cell>
          <cell r="D13219" t="str">
            <v>D &amp; D Machine Inc</v>
          </cell>
          <cell r="E13219" t="str">
            <v>NH</v>
          </cell>
          <cell r="F13219" t="str">
            <v>P1</v>
          </cell>
          <cell r="G13219" t="str">
            <v>SMALL</v>
          </cell>
          <cell r="H13219" t="str">
            <v>JM</v>
          </cell>
          <cell r="I13219" t="str">
            <v>0035387 - PAYCHEX AGENCY INC</v>
          </cell>
        </row>
        <row r="13220">
          <cell r="A13220" t="str">
            <v>C66662IV</v>
          </cell>
          <cell r="B13220">
            <v>42185</v>
          </cell>
          <cell r="C13220" t="str">
            <v>C66662</v>
          </cell>
          <cell r="D13220" t="str">
            <v>Dock Square Clothiers Inc</v>
          </cell>
          <cell r="E13220" t="str">
            <v>ME</v>
          </cell>
          <cell r="F13220" t="str">
            <v>P1</v>
          </cell>
          <cell r="G13220" t="str">
            <v>SMALL</v>
          </cell>
          <cell r="H13220" t="str">
            <v>IV</v>
          </cell>
          <cell r="I13220" t="str">
            <v>0035418 - MORRIS INSURANCE SERVICES INC</v>
          </cell>
        </row>
        <row r="13221">
          <cell r="A13221" t="str">
            <v>C66663JM</v>
          </cell>
          <cell r="B13221">
            <v>42185</v>
          </cell>
          <cell r="C13221" t="str">
            <v>C66663</v>
          </cell>
          <cell r="D13221" t="str">
            <v>Jeff Demers Design LLC</v>
          </cell>
          <cell r="E13221" t="str">
            <v>NH</v>
          </cell>
          <cell r="F13221" t="str">
            <v>P1</v>
          </cell>
          <cell r="G13221" t="str">
            <v>SMALL</v>
          </cell>
          <cell r="H13221" t="str">
            <v>JM</v>
          </cell>
          <cell r="I13221" t="str">
            <v>0035470 - AFFORDABLE HEALTH SOLUTIONS</v>
          </cell>
        </row>
        <row r="13222">
          <cell r="A13222" t="str">
            <v>C66664IV</v>
          </cell>
          <cell r="B13222">
            <v>42185</v>
          </cell>
          <cell r="C13222" t="str">
            <v>C66664</v>
          </cell>
          <cell r="D13222" t="str">
            <v>M&amp;K Recovery Group Inc</v>
          </cell>
          <cell r="E13222" t="str">
            <v>MA</v>
          </cell>
          <cell r="F13222" t="str">
            <v>P1</v>
          </cell>
          <cell r="G13222" t="str">
            <v>SMALL</v>
          </cell>
          <cell r="H13222" t="str">
            <v>IV</v>
          </cell>
          <cell r="I13222" t="str">
            <v>0035301 - AISLING PARTNERS INS BROKERAGE</v>
          </cell>
        </row>
        <row r="13223">
          <cell r="A13223" t="str">
            <v>C66666IA</v>
          </cell>
          <cell r="B13223">
            <v>42185</v>
          </cell>
          <cell r="C13223" t="str">
            <v>C66666</v>
          </cell>
          <cell r="D13223" t="str">
            <v>Tatleaux Management Group</v>
          </cell>
          <cell r="E13223" t="str">
            <v>MA</v>
          </cell>
          <cell r="F13223" t="str">
            <v>P1</v>
          </cell>
          <cell r="G13223" t="str">
            <v>SMALL</v>
          </cell>
          <cell r="H13223" t="str">
            <v>IA</v>
          </cell>
        </row>
        <row r="13224">
          <cell r="A13224" t="str">
            <v>C66670IH</v>
          </cell>
          <cell r="B13224">
            <v>42185</v>
          </cell>
          <cell r="C13224" t="str">
            <v>C66670</v>
          </cell>
          <cell r="D13224" t="str">
            <v>Dillon Sheet Metal LLC</v>
          </cell>
          <cell r="E13224" t="str">
            <v>ME</v>
          </cell>
          <cell r="F13224" t="str">
            <v>P1</v>
          </cell>
          <cell r="G13224" t="str">
            <v>SMALL</v>
          </cell>
          <cell r="H13224" t="str">
            <v>IH</v>
          </cell>
          <cell r="I13224" t="str">
            <v>0035352 - CLARK INSURANCE</v>
          </cell>
        </row>
        <row r="13225">
          <cell r="A13225" t="str">
            <v>C66670JH</v>
          </cell>
          <cell r="B13225">
            <v>42185</v>
          </cell>
          <cell r="C13225" t="str">
            <v>C66670</v>
          </cell>
          <cell r="D13225" t="str">
            <v>Dillon Sheet Metal LLC</v>
          </cell>
          <cell r="E13225" t="str">
            <v>ME</v>
          </cell>
          <cell r="F13225" t="str">
            <v>P1</v>
          </cell>
          <cell r="G13225" t="str">
            <v>SMALL</v>
          </cell>
          <cell r="H13225" t="str">
            <v>JH</v>
          </cell>
          <cell r="I13225" t="str">
            <v>0035352 - CLARK INSURANCE</v>
          </cell>
        </row>
        <row r="13226">
          <cell r="A13226" t="str">
            <v>C66671IV</v>
          </cell>
          <cell r="B13226">
            <v>42185</v>
          </cell>
          <cell r="C13226" t="str">
            <v>C66671</v>
          </cell>
          <cell r="D13226" t="str">
            <v>Sutton James</v>
          </cell>
          <cell r="E13226" t="str">
            <v>CT</v>
          </cell>
          <cell r="F13226" t="str">
            <v>P1</v>
          </cell>
          <cell r="G13226" t="str">
            <v>SMALL</v>
          </cell>
          <cell r="H13226" t="str">
            <v>IV</v>
          </cell>
          <cell r="I13226" t="str">
            <v>0035601 - GOWRIE BRETT &amp; YOUNG</v>
          </cell>
        </row>
        <row r="13227">
          <cell r="A13227" t="str">
            <v>C66671PO</v>
          </cell>
          <cell r="B13227">
            <v>42185</v>
          </cell>
          <cell r="C13227" t="str">
            <v>C66671</v>
          </cell>
          <cell r="D13227" t="str">
            <v>Sutton James</v>
          </cell>
          <cell r="E13227" t="str">
            <v>CT</v>
          </cell>
          <cell r="F13227" t="str">
            <v>P1</v>
          </cell>
          <cell r="G13227" t="str">
            <v>SMALL</v>
          </cell>
          <cell r="H13227" t="str">
            <v>PO</v>
          </cell>
          <cell r="I13227" t="str">
            <v>0035601 - GOWRIE BRETT &amp; YOUNG</v>
          </cell>
        </row>
        <row r="13228">
          <cell r="A13228" t="str">
            <v>C66676JN</v>
          </cell>
          <cell r="B13228">
            <v>42185</v>
          </cell>
          <cell r="C13228" t="str">
            <v>C66676</v>
          </cell>
          <cell r="D13228" t="str">
            <v>Bailey Funeral Home Inc</v>
          </cell>
          <cell r="E13228" t="str">
            <v>NH</v>
          </cell>
          <cell r="F13228" t="str">
            <v>P1</v>
          </cell>
          <cell r="G13228" t="str">
            <v>SMALL</v>
          </cell>
          <cell r="H13228" t="str">
            <v>JN</v>
          </cell>
          <cell r="I13228" t="str">
            <v>0035378 - NEW ENGLAND EMPLOYEE BENEFITS COUNCIL</v>
          </cell>
        </row>
        <row r="13229">
          <cell r="A13229" t="str">
            <v>C66679IA</v>
          </cell>
          <cell r="B13229">
            <v>42185</v>
          </cell>
          <cell r="C13229" t="str">
            <v>C66679</v>
          </cell>
          <cell r="D13229" t="str">
            <v>MIJA Inc</v>
          </cell>
          <cell r="E13229" t="str">
            <v>MA</v>
          </cell>
          <cell r="F13229" t="str">
            <v>P1</v>
          </cell>
          <cell r="G13229" t="str">
            <v>SMALL</v>
          </cell>
          <cell r="H13229" t="str">
            <v>IA</v>
          </cell>
          <cell r="I13229" t="str">
            <v>0035267 - HIGGINS INSURANCE GROUP INC.</v>
          </cell>
        </row>
        <row r="13230">
          <cell r="A13230" t="str">
            <v>C66679IH</v>
          </cell>
          <cell r="B13230">
            <v>42185</v>
          </cell>
          <cell r="C13230" t="str">
            <v>C66679</v>
          </cell>
          <cell r="D13230" t="str">
            <v>MIJA Inc</v>
          </cell>
          <cell r="E13230" t="str">
            <v>MA</v>
          </cell>
          <cell r="F13230" t="str">
            <v>P1</v>
          </cell>
          <cell r="G13230" t="str">
            <v>SMALL</v>
          </cell>
          <cell r="H13230" t="str">
            <v>IH</v>
          </cell>
          <cell r="I13230" t="str">
            <v>0035267 - HIGGINS INSURANCE GROUP INC.</v>
          </cell>
        </row>
        <row r="13231">
          <cell r="A13231" t="str">
            <v>C66682OA</v>
          </cell>
          <cell r="B13231">
            <v>42185</v>
          </cell>
          <cell r="C13231" t="str">
            <v>C66682</v>
          </cell>
          <cell r="D13231" t="str">
            <v>Mansfield Supply Inc</v>
          </cell>
          <cell r="E13231" t="str">
            <v>CT</v>
          </cell>
          <cell r="F13231" t="str">
            <v>P1</v>
          </cell>
          <cell r="G13231" t="str">
            <v>SMALL</v>
          </cell>
          <cell r="H13231" t="str">
            <v>OA</v>
          </cell>
          <cell r="I13231" t="str">
            <v>0035602 - REIN, TODD P</v>
          </cell>
        </row>
        <row r="13232">
          <cell r="A13232" t="str">
            <v>C66686JA</v>
          </cell>
          <cell r="B13232">
            <v>42185</v>
          </cell>
          <cell r="C13232" t="str">
            <v>C66686</v>
          </cell>
          <cell r="D13232" t="str">
            <v>Springfield Muffler Co Inc</v>
          </cell>
          <cell r="E13232" t="str">
            <v>MA</v>
          </cell>
          <cell r="F13232" t="str">
            <v>P1</v>
          </cell>
          <cell r="G13232" t="str">
            <v>SMALL</v>
          </cell>
          <cell r="H13232" t="str">
            <v>JA</v>
          </cell>
          <cell r="I13232" t="str">
            <v>0035278 - MID-STATE INSURANCE AGENCY INC</v>
          </cell>
        </row>
        <row r="13233">
          <cell r="A13233" t="str">
            <v>C66688PO</v>
          </cell>
          <cell r="B13233">
            <v>42185</v>
          </cell>
          <cell r="C13233" t="str">
            <v>C66688</v>
          </cell>
          <cell r="D13233" t="str">
            <v>Gold Frontiers LLC</v>
          </cell>
          <cell r="E13233" t="str">
            <v>ME</v>
          </cell>
          <cell r="F13233" t="str">
            <v>P1</v>
          </cell>
          <cell r="G13233" t="str">
            <v>SMALL</v>
          </cell>
          <cell r="H13233" t="str">
            <v>PO</v>
          </cell>
          <cell r="I13233" t="str">
            <v>0035462 - BLUE GOOSE INC</v>
          </cell>
        </row>
        <row r="13234">
          <cell r="A13234" t="str">
            <v>C66695IV</v>
          </cell>
          <cell r="B13234">
            <v>42185</v>
          </cell>
          <cell r="C13234" t="str">
            <v>C66695</v>
          </cell>
          <cell r="D13234" t="str">
            <v>Hawkes Acoustical Inc</v>
          </cell>
          <cell r="E13234" t="str">
            <v>ME</v>
          </cell>
          <cell r="F13234" t="str">
            <v>P1</v>
          </cell>
          <cell r="G13234" t="str">
            <v>SMALL</v>
          </cell>
          <cell r="H13234" t="str">
            <v>IV</v>
          </cell>
          <cell r="I13234" t="str">
            <v>0035475 - CLARK INSURANCE</v>
          </cell>
        </row>
        <row r="13235">
          <cell r="A13235" t="str">
            <v>C66696JH</v>
          </cell>
          <cell r="B13235">
            <v>42185</v>
          </cell>
          <cell r="C13235" t="str">
            <v>C66696</v>
          </cell>
          <cell r="D13235" t="str">
            <v>Rathbun Lumber Company</v>
          </cell>
          <cell r="E13235" t="str">
            <v>ME</v>
          </cell>
          <cell r="F13235" t="str">
            <v>P1</v>
          </cell>
          <cell r="G13235" t="str">
            <v>SMALL</v>
          </cell>
          <cell r="H13235" t="str">
            <v>JH</v>
          </cell>
          <cell r="I13235" t="str">
            <v>0035455 - BARRESI FINANCIAL INC</v>
          </cell>
        </row>
        <row r="13236">
          <cell r="A13236" t="str">
            <v>C66697IV</v>
          </cell>
          <cell r="B13236">
            <v>42185</v>
          </cell>
          <cell r="C13236" t="str">
            <v>C66697</v>
          </cell>
          <cell r="D13236" t="str">
            <v>Air Temp Mechanical Services</v>
          </cell>
          <cell r="E13236" t="str">
            <v>CT</v>
          </cell>
          <cell r="F13236" t="str">
            <v>P1</v>
          </cell>
          <cell r="G13236" t="str">
            <v>SMALL</v>
          </cell>
          <cell r="H13236" t="str">
            <v>IV</v>
          </cell>
          <cell r="I13236" t="str">
            <v>0035605 - SMITH BROTHERS INSURANCE INC</v>
          </cell>
        </row>
        <row r="13237">
          <cell r="A13237" t="str">
            <v>C66697PO</v>
          </cell>
          <cell r="B13237">
            <v>42185</v>
          </cell>
          <cell r="C13237" t="str">
            <v>C66697</v>
          </cell>
          <cell r="D13237" t="str">
            <v>Air Temp Mechanical Services</v>
          </cell>
          <cell r="E13237" t="str">
            <v>CT</v>
          </cell>
          <cell r="F13237" t="str">
            <v>P1</v>
          </cell>
          <cell r="G13237" t="str">
            <v>SMALL</v>
          </cell>
          <cell r="H13237" t="str">
            <v>PO</v>
          </cell>
          <cell r="I13237" t="str">
            <v>0035605 - SMITH BROTHERS INSURANCE INC</v>
          </cell>
        </row>
        <row r="13238">
          <cell r="A13238" t="str">
            <v>C66698IH</v>
          </cell>
          <cell r="B13238">
            <v>42185</v>
          </cell>
          <cell r="C13238" t="str">
            <v>C66698</v>
          </cell>
          <cell r="D13238" t="str">
            <v>McCormick Murtagh &amp; Marcus</v>
          </cell>
          <cell r="E13238" t="str">
            <v>MA</v>
          </cell>
          <cell r="F13238" t="str">
            <v>P1</v>
          </cell>
          <cell r="G13238" t="str">
            <v>SMALL</v>
          </cell>
          <cell r="H13238" t="str">
            <v>IH</v>
          </cell>
          <cell r="I13238" t="str">
            <v>0035571 - TRUE NORTH INSURANCE AGENCY</v>
          </cell>
        </row>
        <row r="13239">
          <cell r="A13239" t="str">
            <v>C66699JM</v>
          </cell>
          <cell r="B13239">
            <v>42185</v>
          </cell>
          <cell r="C13239" t="str">
            <v>C66699</v>
          </cell>
          <cell r="D13239" t="str">
            <v>KTM Properties LLC</v>
          </cell>
          <cell r="E13239" t="str">
            <v>NH</v>
          </cell>
          <cell r="F13239" t="str">
            <v>P1</v>
          </cell>
          <cell r="G13239" t="str">
            <v>SMALL</v>
          </cell>
          <cell r="H13239" t="str">
            <v>JM</v>
          </cell>
          <cell r="I13239" t="str">
            <v>0035540 - NIBRI BENEFIT SERVICES INC</v>
          </cell>
        </row>
        <row r="13240">
          <cell r="A13240" t="str">
            <v>C66700IH</v>
          </cell>
          <cell r="B13240">
            <v>42185</v>
          </cell>
          <cell r="C13240" t="str">
            <v>C66700</v>
          </cell>
          <cell r="D13240" t="str">
            <v>Holland Used Auto Parts Inc</v>
          </cell>
          <cell r="E13240" t="str">
            <v>MA</v>
          </cell>
          <cell r="F13240" t="str">
            <v>P1</v>
          </cell>
          <cell r="G13240" t="str">
            <v>SMALL</v>
          </cell>
          <cell r="H13240" t="str">
            <v>IH</v>
          </cell>
          <cell r="I13240" t="str">
            <v>0035544 - PARTNERS BENEFIT GROUP INC</v>
          </cell>
        </row>
        <row r="13241">
          <cell r="A13241" t="str">
            <v>C66701JA</v>
          </cell>
          <cell r="B13241">
            <v>42185</v>
          </cell>
          <cell r="C13241" t="str">
            <v>C66701</v>
          </cell>
          <cell r="D13241" t="str">
            <v>International Beverage Center Inc</v>
          </cell>
          <cell r="E13241" t="str">
            <v>MA</v>
          </cell>
          <cell r="F13241" t="str">
            <v>P1</v>
          </cell>
          <cell r="G13241" t="str">
            <v>SMALL</v>
          </cell>
          <cell r="H13241" t="str">
            <v>JA</v>
          </cell>
          <cell r="I13241" t="str">
            <v>0035590 - ST INSURANCE AGENCY INC</v>
          </cell>
        </row>
        <row r="13242">
          <cell r="A13242" t="str">
            <v>C66704IV</v>
          </cell>
          <cell r="B13242">
            <v>42185</v>
          </cell>
          <cell r="C13242" t="str">
            <v>C66704</v>
          </cell>
          <cell r="D13242" t="str">
            <v>Advantech Consulting Corp.</v>
          </cell>
          <cell r="E13242" t="str">
            <v>CT</v>
          </cell>
          <cell r="F13242" t="str">
            <v>P1</v>
          </cell>
          <cell r="G13242" t="str">
            <v>SMALL</v>
          </cell>
          <cell r="H13242" t="str">
            <v>IV</v>
          </cell>
          <cell r="I13242" t="str">
            <v>0035608 - MW GROUP BENEFITS INC</v>
          </cell>
        </row>
        <row r="13243">
          <cell r="A13243" t="str">
            <v>C66705JM</v>
          </cell>
          <cell r="B13243">
            <v>42185</v>
          </cell>
          <cell r="C13243" t="str">
            <v>C66705</v>
          </cell>
          <cell r="D13243" t="str">
            <v>A &amp; M Signs With Style Inc</v>
          </cell>
          <cell r="E13243" t="str">
            <v>NH</v>
          </cell>
          <cell r="F13243" t="str">
            <v>P1</v>
          </cell>
          <cell r="G13243" t="str">
            <v>SMALL</v>
          </cell>
          <cell r="H13243" t="str">
            <v>JM</v>
          </cell>
          <cell r="I13243" t="str">
            <v>0035591 - NIBRI BENEFIT SERVICES INC</v>
          </cell>
        </row>
        <row r="13244">
          <cell r="A13244" t="str">
            <v>C66707JH</v>
          </cell>
          <cell r="B13244">
            <v>42185</v>
          </cell>
          <cell r="C13244" t="str">
            <v>C66707</v>
          </cell>
          <cell r="D13244" t="str">
            <v>Coastal Eye Care PA</v>
          </cell>
          <cell r="E13244" t="str">
            <v>ME</v>
          </cell>
          <cell r="F13244" t="str">
            <v>P1</v>
          </cell>
          <cell r="G13244" t="str">
            <v>SMALL</v>
          </cell>
          <cell r="H13244" t="str">
            <v>JH</v>
          </cell>
          <cell r="I13244" t="str">
            <v>0035417 - KILBRIDE &amp; HARRIS INSURANCE SVCS LLC</v>
          </cell>
        </row>
        <row r="13245">
          <cell r="A13245" t="str">
            <v>C66710JM</v>
          </cell>
          <cell r="B13245">
            <v>42185</v>
          </cell>
          <cell r="C13245" t="str">
            <v>C66710</v>
          </cell>
          <cell r="D13245" t="str">
            <v>Craig Deachman &amp; Amann PLLC</v>
          </cell>
          <cell r="E13245" t="str">
            <v>NH</v>
          </cell>
          <cell r="F13245" t="str">
            <v>P1</v>
          </cell>
          <cell r="G13245" t="str">
            <v>SMALL</v>
          </cell>
          <cell r="H13245" t="str">
            <v>JM</v>
          </cell>
          <cell r="I13245" t="str">
            <v>0035527 - NIBRI BENEFIT SERVICES INC</v>
          </cell>
        </row>
        <row r="13246">
          <cell r="A13246" t="str">
            <v>C66711JH</v>
          </cell>
          <cell r="B13246">
            <v>42185</v>
          </cell>
          <cell r="C13246" t="str">
            <v>C66711</v>
          </cell>
          <cell r="D13246" t="str">
            <v>B &amp; P Trucking</v>
          </cell>
          <cell r="E13246" t="str">
            <v>ME</v>
          </cell>
          <cell r="F13246" t="str">
            <v>P1</v>
          </cell>
          <cell r="G13246" t="str">
            <v>SMALL</v>
          </cell>
          <cell r="H13246" t="str">
            <v>JH</v>
          </cell>
          <cell r="I13246" t="str">
            <v>0035476 - CLARK INSURANCE</v>
          </cell>
        </row>
        <row r="13247">
          <cell r="A13247" t="str">
            <v>C66716IV</v>
          </cell>
          <cell r="B13247">
            <v>42185</v>
          </cell>
          <cell r="C13247" t="str">
            <v>C66716</v>
          </cell>
          <cell r="D13247" t="str">
            <v>Prime Materials Recovery Inc</v>
          </cell>
          <cell r="E13247" t="str">
            <v>CT</v>
          </cell>
          <cell r="F13247" t="str">
            <v>P1</v>
          </cell>
          <cell r="G13247" t="str">
            <v>ERF</v>
          </cell>
          <cell r="H13247" t="str">
            <v>IV</v>
          </cell>
          <cell r="I13247" t="str">
            <v>0035889 - LINDQUIST BENEFITS OF NEW ENGLAND</v>
          </cell>
        </row>
        <row r="13248">
          <cell r="A13248" t="str">
            <v>C66720JA</v>
          </cell>
          <cell r="B13248">
            <v>42185</v>
          </cell>
          <cell r="C13248" t="str">
            <v>C66720</v>
          </cell>
          <cell r="D13248" t="str">
            <v>Quality Printing Co Inc</v>
          </cell>
          <cell r="E13248" t="str">
            <v>MA</v>
          </cell>
          <cell r="F13248" t="str">
            <v>P1</v>
          </cell>
          <cell r="G13248" t="str">
            <v>SMALL</v>
          </cell>
          <cell r="H13248" t="str">
            <v>JA</v>
          </cell>
          <cell r="I13248" t="str">
            <v>0035451 - BERKSHIRE INSURANCE GROUP INC</v>
          </cell>
        </row>
        <row r="13249">
          <cell r="A13249" t="str">
            <v>C66721IH</v>
          </cell>
          <cell r="B13249">
            <v>42185</v>
          </cell>
          <cell r="C13249" t="str">
            <v>C66721</v>
          </cell>
          <cell r="D13249" t="str">
            <v>Fortier Painting Inc</v>
          </cell>
          <cell r="E13249" t="str">
            <v>MA</v>
          </cell>
          <cell r="F13249" t="str">
            <v>P1</v>
          </cell>
          <cell r="G13249" t="str">
            <v>SMALL</v>
          </cell>
          <cell r="H13249" t="str">
            <v>IH</v>
          </cell>
          <cell r="I13249" t="str">
            <v>0035588 - FOLEY CONNELLY BENEFITS GROUP LLC</v>
          </cell>
        </row>
        <row r="13250">
          <cell r="A13250" t="str">
            <v>C66722IH</v>
          </cell>
          <cell r="B13250">
            <v>42185</v>
          </cell>
          <cell r="C13250" t="str">
            <v>C66722</v>
          </cell>
          <cell r="D13250" t="str">
            <v>Fleury Lumber Co Inc</v>
          </cell>
          <cell r="E13250" t="str">
            <v>MA</v>
          </cell>
          <cell r="F13250" t="str">
            <v>P1</v>
          </cell>
          <cell r="G13250" t="str">
            <v>SMALL</v>
          </cell>
          <cell r="H13250" t="str">
            <v>IH</v>
          </cell>
          <cell r="I13250" t="str">
            <v>0035569 - BATCHELDER, EDWARD D</v>
          </cell>
        </row>
        <row r="13251">
          <cell r="A13251" t="str">
            <v>C66723IH</v>
          </cell>
          <cell r="B13251">
            <v>42185</v>
          </cell>
          <cell r="C13251" t="str">
            <v>C66723</v>
          </cell>
          <cell r="D13251" t="str">
            <v>AdAgility Inc</v>
          </cell>
          <cell r="E13251" t="str">
            <v>MA</v>
          </cell>
          <cell r="F13251" t="str">
            <v>P1</v>
          </cell>
          <cell r="G13251" t="str">
            <v>SMALL</v>
          </cell>
          <cell r="H13251" t="str">
            <v>IH</v>
          </cell>
          <cell r="I13251" t="str">
            <v>0035596 - UNITED BUSINESSMANS INSURANCE AGENCY</v>
          </cell>
        </row>
        <row r="13252">
          <cell r="A13252" t="str">
            <v>C66724IH</v>
          </cell>
          <cell r="B13252">
            <v>42185</v>
          </cell>
          <cell r="C13252" t="str">
            <v>C66724</v>
          </cell>
          <cell r="D13252" t="str">
            <v>J Edward Dery Inc</v>
          </cell>
          <cell r="E13252" t="str">
            <v>MA</v>
          </cell>
          <cell r="F13252" t="str">
            <v>P1</v>
          </cell>
          <cell r="G13252" t="str">
            <v>SMALL</v>
          </cell>
          <cell r="H13252" t="str">
            <v>IH</v>
          </cell>
          <cell r="I13252" t="str">
            <v>0035580 - ST INSURANCE AGENCY INC</v>
          </cell>
        </row>
        <row r="13253">
          <cell r="A13253" t="str">
            <v>C66725JA</v>
          </cell>
          <cell r="B13253">
            <v>42185</v>
          </cell>
          <cell r="C13253" t="str">
            <v>C66725</v>
          </cell>
          <cell r="D13253" t="str">
            <v>Creative Kids Inc</v>
          </cell>
          <cell r="E13253" t="str">
            <v>MA</v>
          </cell>
          <cell r="F13253" t="str">
            <v>P1</v>
          </cell>
          <cell r="G13253" t="str">
            <v>SMALL</v>
          </cell>
          <cell r="H13253" t="str">
            <v>JA</v>
          </cell>
          <cell r="I13253" t="str">
            <v>0035586 - CANARY BLOMSTROM INSURANCE AGENCY INC</v>
          </cell>
        </row>
        <row r="13254">
          <cell r="A13254" t="str">
            <v>C66726JH</v>
          </cell>
          <cell r="B13254">
            <v>42185</v>
          </cell>
          <cell r="C13254" t="str">
            <v>C66726</v>
          </cell>
          <cell r="D13254" t="str">
            <v>New England Whitewater</v>
          </cell>
          <cell r="E13254" t="str">
            <v>ME</v>
          </cell>
          <cell r="F13254" t="str">
            <v>P1</v>
          </cell>
          <cell r="G13254" t="str">
            <v>SMALL</v>
          </cell>
          <cell r="H13254" t="str">
            <v>JH</v>
          </cell>
          <cell r="I13254" t="str">
            <v>0035453 - CROSS INSURANCE</v>
          </cell>
        </row>
        <row r="13255">
          <cell r="A13255" t="str">
            <v>C66727JS</v>
          </cell>
          <cell r="B13255">
            <v>42185</v>
          </cell>
          <cell r="C13255" t="str">
            <v>C66727</v>
          </cell>
          <cell r="D13255" t="str">
            <v>US Packaging Systems Inc</v>
          </cell>
          <cell r="E13255" t="str">
            <v>NH</v>
          </cell>
          <cell r="F13255" t="str">
            <v>P1</v>
          </cell>
          <cell r="G13255" t="str">
            <v>SMALL</v>
          </cell>
          <cell r="H13255" t="str">
            <v>JS</v>
          </cell>
          <cell r="I13255" t="str">
            <v>0035472 - DUBLIN HEALTH &amp; BENEFIT GROUP LLC</v>
          </cell>
        </row>
        <row r="13256">
          <cell r="A13256" t="str">
            <v>C66732JH</v>
          </cell>
          <cell r="B13256">
            <v>42185</v>
          </cell>
          <cell r="C13256" t="str">
            <v>C66732</v>
          </cell>
          <cell r="D13256" t="str">
            <v>Hollands Boat Shop Inc</v>
          </cell>
          <cell r="E13256" t="str">
            <v>ME</v>
          </cell>
          <cell r="F13256" t="str">
            <v>P1</v>
          </cell>
          <cell r="G13256" t="str">
            <v>SMALL</v>
          </cell>
          <cell r="H13256" t="str">
            <v>JH</v>
          </cell>
          <cell r="I13256" t="str">
            <v>0035416 - HIRST ASSOCIATES</v>
          </cell>
        </row>
        <row r="13257">
          <cell r="A13257" t="str">
            <v>C66733IH</v>
          </cell>
          <cell r="B13257">
            <v>42185</v>
          </cell>
          <cell r="C13257" t="str">
            <v>C66733</v>
          </cell>
          <cell r="D13257" t="str">
            <v>Kray Properties Inc</v>
          </cell>
          <cell r="E13257" t="str">
            <v>ME</v>
          </cell>
          <cell r="F13257" t="str">
            <v>P1</v>
          </cell>
          <cell r="G13257" t="str">
            <v>SMALL</v>
          </cell>
          <cell r="H13257" t="str">
            <v>IH</v>
          </cell>
          <cell r="I13257" t="str">
            <v>0035425 - HEALTH PLAN BENEFITS LLC</v>
          </cell>
        </row>
        <row r="13258">
          <cell r="A13258" t="str">
            <v>C66734IH</v>
          </cell>
          <cell r="B13258">
            <v>42185</v>
          </cell>
          <cell r="C13258" t="str">
            <v>C66734</v>
          </cell>
          <cell r="D13258" t="str">
            <v>Keefe Insurance Agency</v>
          </cell>
          <cell r="E13258" t="str">
            <v>MA</v>
          </cell>
          <cell r="F13258" t="str">
            <v>P1</v>
          </cell>
          <cell r="G13258" t="str">
            <v>SMALL</v>
          </cell>
          <cell r="H13258" t="str">
            <v>IH</v>
          </cell>
          <cell r="I13258" t="str">
            <v>0035517 - DEMERITT, TIMOTHY A</v>
          </cell>
        </row>
        <row r="13259">
          <cell r="A13259" t="str">
            <v>C66734MI</v>
          </cell>
          <cell r="B13259">
            <v>42185</v>
          </cell>
          <cell r="C13259" t="str">
            <v>C66734</v>
          </cell>
          <cell r="D13259" t="str">
            <v>Keefe Insurance Agency</v>
          </cell>
          <cell r="E13259" t="str">
            <v>MA</v>
          </cell>
          <cell r="F13259" t="str">
            <v>P1</v>
          </cell>
          <cell r="G13259" t="str">
            <v>MCARE</v>
          </cell>
          <cell r="H13259" t="str">
            <v>MI</v>
          </cell>
          <cell r="I13259" t="str">
            <v>0035517 - DEMERITT, TIMOTHY A</v>
          </cell>
        </row>
        <row r="13260">
          <cell r="A13260" t="str">
            <v>C66735IA</v>
          </cell>
          <cell r="B13260">
            <v>42185</v>
          </cell>
          <cell r="C13260" t="str">
            <v>C66735</v>
          </cell>
          <cell r="D13260" t="str">
            <v>Genesys Research Institute Inc</v>
          </cell>
          <cell r="E13260" t="str">
            <v>MA</v>
          </cell>
          <cell r="F13260" t="str">
            <v>P1</v>
          </cell>
          <cell r="G13260" t="str">
            <v>SMALL</v>
          </cell>
          <cell r="H13260" t="str">
            <v>IA</v>
          </cell>
          <cell r="I13260" t="str">
            <v>0035459 - EASTERN BENEFITS GROUP</v>
          </cell>
        </row>
        <row r="13261">
          <cell r="A13261" t="str">
            <v>C66735IH</v>
          </cell>
          <cell r="B13261">
            <v>42185</v>
          </cell>
          <cell r="C13261" t="str">
            <v>C66735</v>
          </cell>
          <cell r="D13261" t="str">
            <v>Genesys Research Institute Inc</v>
          </cell>
          <cell r="E13261" t="str">
            <v>MA</v>
          </cell>
          <cell r="F13261" t="str">
            <v>P1</v>
          </cell>
          <cell r="G13261" t="str">
            <v>SMALL</v>
          </cell>
          <cell r="H13261" t="str">
            <v>IH</v>
          </cell>
          <cell r="I13261" t="str">
            <v>0035459 - EASTERN BENEFITS GROUP</v>
          </cell>
        </row>
        <row r="13262">
          <cell r="A13262" t="str">
            <v>C66736JR</v>
          </cell>
          <cell r="B13262">
            <v>42185</v>
          </cell>
          <cell r="C13262" t="str">
            <v>C66736</v>
          </cell>
          <cell r="D13262" t="str">
            <v>114 Main Street Realty LLC</v>
          </cell>
          <cell r="E13262" t="str">
            <v>NH</v>
          </cell>
          <cell r="F13262" t="str">
            <v>P1</v>
          </cell>
          <cell r="G13262" t="str">
            <v>SMALL</v>
          </cell>
          <cell r="H13262" t="str">
            <v>JR</v>
          </cell>
          <cell r="I13262" t="str">
            <v>0035424 - GRACE, KATHRYN J</v>
          </cell>
        </row>
        <row r="13263">
          <cell r="A13263" t="str">
            <v>C66737IV</v>
          </cell>
          <cell r="B13263">
            <v>42185</v>
          </cell>
          <cell r="C13263" t="str">
            <v>C66737</v>
          </cell>
          <cell r="D13263" t="str">
            <v>Shop Rite Inc</v>
          </cell>
          <cell r="E13263" t="str">
            <v>CT</v>
          </cell>
          <cell r="F13263" t="str">
            <v>P1</v>
          </cell>
          <cell r="G13263" t="str">
            <v>CRC</v>
          </cell>
          <cell r="H13263" t="str">
            <v>IV</v>
          </cell>
          <cell r="I13263" t="str">
            <v>0035693 - HEALTH CONSULTANTS GROUP, THE</v>
          </cell>
        </row>
        <row r="13264">
          <cell r="A13264" t="str">
            <v>C66738PO</v>
          </cell>
          <cell r="B13264">
            <v>42185</v>
          </cell>
          <cell r="C13264" t="str">
            <v>C66738</v>
          </cell>
          <cell r="D13264" t="str">
            <v>Ken Fengler Landscaping and Irrigation LLC</v>
          </cell>
          <cell r="E13264" t="str">
            <v>ME</v>
          </cell>
          <cell r="F13264" t="str">
            <v>P1</v>
          </cell>
          <cell r="G13264" t="str">
            <v>SMALL</v>
          </cell>
          <cell r="H13264" t="str">
            <v>PO</v>
          </cell>
          <cell r="I13264" t="str">
            <v>0035564 - UIG FINANCIAL LLC</v>
          </cell>
        </row>
        <row r="13265">
          <cell r="A13265" t="str">
            <v>C66739JM</v>
          </cell>
          <cell r="B13265">
            <v>42185</v>
          </cell>
          <cell r="C13265" t="str">
            <v>C66739</v>
          </cell>
          <cell r="D13265" t="str">
            <v>J Dias Plumbing Heating &amp; Cooling Inc</v>
          </cell>
          <cell r="E13265" t="str">
            <v>NH</v>
          </cell>
          <cell r="F13265" t="str">
            <v>P1</v>
          </cell>
          <cell r="G13265" t="str">
            <v>SMALL</v>
          </cell>
          <cell r="H13265" t="str">
            <v>JM</v>
          </cell>
          <cell r="I13265" t="str">
            <v>0035427 - LIFETIME BENEFITS GROUP INC</v>
          </cell>
        </row>
        <row r="13266">
          <cell r="A13266" t="str">
            <v>C66740JM</v>
          </cell>
          <cell r="B13266">
            <v>42185</v>
          </cell>
          <cell r="C13266" t="str">
            <v>C66740</v>
          </cell>
          <cell r="D13266" t="str">
            <v>Ty Flot Inc</v>
          </cell>
          <cell r="E13266" t="str">
            <v>NH</v>
          </cell>
          <cell r="F13266" t="str">
            <v>P1</v>
          </cell>
          <cell r="G13266" t="str">
            <v>SMALL</v>
          </cell>
          <cell r="H13266" t="str">
            <v>JM</v>
          </cell>
          <cell r="I13266" t="str">
            <v>0035606 - ROBERT L BROWN INSURANCE INC</v>
          </cell>
        </row>
        <row r="13267">
          <cell r="A13267" t="str">
            <v>C66741IH</v>
          </cell>
          <cell r="B13267">
            <v>42185</v>
          </cell>
          <cell r="C13267" t="str">
            <v>C66741</v>
          </cell>
          <cell r="D13267" t="str">
            <v>Center for Sight</v>
          </cell>
          <cell r="E13267" t="str">
            <v>MA</v>
          </cell>
          <cell r="F13267" t="str">
            <v>P1</v>
          </cell>
          <cell r="G13267" t="str">
            <v>SMALL</v>
          </cell>
          <cell r="H13267" t="str">
            <v>IH</v>
          </cell>
          <cell r="I13267" t="str">
            <v>0035539 - HEALTH NETWORK</v>
          </cell>
        </row>
        <row r="13268">
          <cell r="A13268" t="str">
            <v>C66741JA</v>
          </cell>
          <cell r="B13268">
            <v>42185</v>
          </cell>
          <cell r="C13268" t="str">
            <v>C66741</v>
          </cell>
          <cell r="D13268" t="str">
            <v>Center for Sight</v>
          </cell>
          <cell r="E13268" t="str">
            <v>MA</v>
          </cell>
          <cell r="F13268" t="str">
            <v>P1</v>
          </cell>
          <cell r="G13268" t="str">
            <v>SMALL</v>
          </cell>
          <cell r="H13268" t="str">
            <v>JA</v>
          </cell>
          <cell r="I13268" t="str">
            <v>0035539 - HEALTH NETWORK</v>
          </cell>
        </row>
        <row r="13269">
          <cell r="A13269" t="str">
            <v>C66744IV</v>
          </cell>
          <cell r="B13269">
            <v>42185</v>
          </cell>
          <cell r="C13269" t="str">
            <v>C66744</v>
          </cell>
          <cell r="D13269" t="str">
            <v>Schaller Auto World</v>
          </cell>
          <cell r="E13269" t="str">
            <v>CT</v>
          </cell>
          <cell r="F13269" t="str">
            <v>P1</v>
          </cell>
          <cell r="G13269" t="str">
            <v>CRC</v>
          </cell>
          <cell r="H13269" t="str">
            <v>IV</v>
          </cell>
          <cell r="I13269" t="str">
            <v>0035891 - LOCKTON COMPANIES</v>
          </cell>
        </row>
        <row r="13270">
          <cell r="A13270" t="str">
            <v>C66744PO</v>
          </cell>
          <cell r="B13270">
            <v>42185</v>
          </cell>
          <cell r="C13270" t="str">
            <v>C66744</v>
          </cell>
          <cell r="D13270" t="str">
            <v>Schaller Auto World</v>
          </cell>
          <cell r="E13270" t="str">
            <v>CT</v>
          </cell>
          <cell r="F13270" t="str">
            <v>P1</v>
          </cell>
          <cell r="G13270" t="str">
            <v>CRC</v>
          </cell>
          <cell r="H13270" t="str">
            <v>PO</v>
          </cell>
          <cell r="I13270" t="str">
            <v>0035891 - LOCKTON COMPANIES</v>
          </cell>
        </row>
        <row r="13271">
          <cell r="A13271" t="str">
            <v>C66745IH</v>
          </cell>
          <cell r="B13271">
            <v>42185</v>
          </cell>
          <cell r="C13271" t="str">
            <v>C66745</v>
          </cell>
          <cell r="D13271" t="str">
            <v>Isgenuity LLC</v>
          </cell>
          <cell r="E13271" t="str">
            <v>MA</v>
          </cell>
          <cell r="F13271" t="str">
            <v>P1</v>
          </cell>
          <cell r="G13271" t="str">
            <v>SMALL</v>
          </cell>
          <cell r="H13271" t="str">
            <v>IH</v>
          </cell>
          <cell r="I13271" t="str">
            <v>0035542 - PAYCHEX AGENCY INC</v>
          </cell>
        </row>
        <row r="13272">
          <cell r="A13272" t="str">
            <v>C66746IV</v>
          </cell>
          <cell r="B13272">
            <v>42185</v>
          </cell>
          <cell r="C13272" t="str">
            <v>C66746</v>
          </cell>
          <cell r="D13272" t="str">
            <v>Women's Center of Greater Danbury</v>
          </cell>
          <cell r="E13272" t="str">
            <v>CT</v>
          </cell>
          <cell r="F13272" t="str">
            <v>P1</v>
          </cell>
          <cell r="G13272" t="str">
            <v>SMALL</v>
          </cell>
          <cell r="H13272" t="str">
            <v>IV</v>
          </cell>
          <cell r="I13272" t="str">
            <v>0035576 - TR PAUL INC</v>
          </cell>
        </row>
        <row r="13273">
          <cell r="A13273" t="str">
            <v>C66747IV</v>
          </cell>
          <cell r="B13273">
            <v>42185</v>
          </cell>
          <cell r="C13273" t="str">
            <v>C66747</v>
          </cell>
          <cell r="D13273" t="str">
            <v>Johnson &amp; Webbert LLP</v>
          </cell>
          <cell r="E13273" t="str">
            <v>ME</v>
          </cell>
          <cell r="F13273" t="str">
            <v>P1</v>
          </cell>
          <cell r="G13273" t="str">
            <v>SMALL</v>
          </cell>
          <cell r="H13273" t="str">
            <v>IV</v>
          </cell>
          <cell r="I13273" t="str">
            <v>0035473 - BUSINESS INSURANCE AGENCY</v>
          </cell>
        </row>
        <row r="13274">
          <cell r="A13274" t="str">
            <v>C66748IH</v>
          </cell>
          <cell r="B13274">
            <v>42185</v>
          </cell>
          <cell r="C13274" t="str">
            <v>C66748</v>
          </cell>
          <cell r="D13274" t="str">
            <v>Timlin Enterprises</v>
          </cell>
          <cell r="E13274" t="str">
            <v>MA</v>
          </cell>
          <cell r="F13274" t="str">
            <v>P1</v>
          </cell>
          <cell r="G13274" t="str">
            <v>SMALL</v>
          </cell>
          <cell r="H13274" t="str">
            <v>IH</v>
          </cell>
        </row>
        <row r="13275">
          <cell r="A13275" t="str">
            <v>C66749JM</v>
          </cell>
          <cell r="B13275">
            <v>42185</v>
          </cell>
          <cell r="C13275" t="str">
            <v>C66749</v>
          </cell>
          <cell r="D13275" t="str">
            <v>S &amp; S Machine</v>
          </cell>
          <cell r="E13275" t="str">
            <v>NH</v>
          </cell>
          <cell r="F13275" t="str">
            <v>P1</v>
          </cell>
          <cell r="G13275" t="str">
            <v>SMALL</v>
          </cell>
          <cell r="H13275" t="str">
            <v>JM</v>
          </cell>
          <cell r="I13275" t="str">
            <v>0035467 - BELLOWS NICHOLS AGENCY INC</v>
          </cell>
        </row>
        <row r="13276">
          <cell r="A13276" t="str">
            <v>C66752JH</v>
          </cell>
          <cell r="B13276">
            <v>42185</v>
          </cell>
          <cell r="C13276" t="str">
            <v>C66752</v>
          </cell>
          <cell r="D13276" t="str">
            <v>Penobscot Bay Dentistry PA</v>
          </cell>
          <cell r="E13276" t="str">
            <v>ME</v>
          </cell>
          <cell r="F13276" t="str">
            <v>P1</v>
          </cell>
          <cell r="G13276" t="str">
            <v>SMALL</v>
          </cell>
          <cell r="H13276" t="str">
            <v>JH</v>
          </cell>
          <cell r="I13276" t="str">
            <v>0035443 - ATLANTIC INSURANCE &amp; BENEFITS INC</v>
          </cell>
        </row>
        <row r="13277">
          <cell r="A13277" t="str">
            <v>C66753JM</v>
          </cell>
          <cell r="B13277">
            <v>42185</v>
          </cell>
          <cell r="C13277" t="str">
            <v>C66753</v>
          </cell>
          <cell r="D13277" t="str">
            <v>Compass Therapeutics Advisors Inc</v>
          </cell>
          <cell r="E13277" t="str">
            <v>NH</v>
          </cell>
          <cell r="F13277" t="str">
            <v>P1</v>
          </cell>
          <cell r="G13277" t="str">
            <v>SMALL</v>
          </cell>
          <cell r="H13277" t="str">
            <v>JM</v>
          </cell>
          <cell r="I13277" t="str">
            <v>0035570 - WILLIAM GALLAGHER  ASSOCIATES</v>
          </cell>
        </row>
        <row r="13278">
          <cell r="A13278" t="str">
            <v>C66754IV</v>
          </cell>
          <cell r="B13278">
            <v>42185</v>
          </cell>
          <cell r="C13278" t="str">
            <v>C66754</v>
          </cell>
          <cell r="D13278" t="str">
            <v>Sackett and Brake Survey Inc</v>
          </cell>
          <cell r="E13278" t="str">
            <v>ME</v>
          </cell>
          <cell r="F13278" t="str">
            <v>P1</v>
          </cell>
          <cell r="G13278" t="str">
            <v>SMALL</v>
          </cell>
          <cell r="H13278" t="str">
            <v>IV</v>
          </cell>
          <cell r="I13278" t="str">
            <v>0035419 - KYES AGENCY</v>
          </cell>
        </row>
        <row r="13279">
          <cell r="A13279" t="str">
            <v>C66755OA</v>
          </cell>
          <cell r="B13279">
            <v>42185</v>
          </cell>
          <cell r="C13279" t="str">
            <v>C66755</v>
          </cell>
          <cell r="D13279" t="str">
            <v>Excelerate LLC</v>
          </cell>
          <cell r="E13279" t="str">
            <v>CT</v>
          </cell>
          <cell r="F13279" t="str">
            <v>P1</v>
          </cell>
          <cell r="G13279" t="str">
            <v>SMALL</v>
          </cell>
          <cell r="H13279" t="str">
            <v>OA</v>
          </cell>
          <cell r="I13279" t="str">
            <v>0035613 - TZEDAKAH HOUSE LLC</v>
          </cell>
        </row>
        <row r="13280">
          <cell r="A13280" t="str">
            <v>C66756IH</v>
          </cell>
          <cell r="B13280">
            <v>42185</v>
          </cell>
          <cell r="C13280" t="str">
            <v>C66756</v>
          </cell>
          <cell r="D13280" t="str">
            <v>Durant Performance Coatings Inc</v>
          </cell>
          <cell r="E13280" t="str">
            <v>MA</v>
          </cell>
          <cell r="F13280" t="str">
            <v>P1</v>
          </cell>
          <cell r="G13280" t="str">
            <v>SMALL</v>
          </cell>
          <cell r="H13280" t="str">
            <v>IH</v>
          </cell>
          <cell r="I13280" t="str">
            <v>0035567 - AMR BENEFITS MANAGEMENT LLC</v>
          </cell>
        </row>
        <row r="13281">
          <cell r="A13281" t="str">
            <v>C66757JM</v>
          </cell>
          <cell r="B13281">
            <v>42185</v>
          </cell>
          <cell r="C13281" t="str">
            <v>C66757</v>
          </cell>
          <cell r="D13281" t="str">
            <v>Granite State Organizing Project</v>
          </cell>
          <cell r="E13281" t="str">
            <v>NH</v>
          </cell>
          <cell r="F13281" t="str">
            <v>P1</v>
          </cell>
          <cell r="G13281" t="str">
            <v>SMALL</v>
          </cell>
          <cell r="H13281" t="str">
            <v>JM</v>
          </cell>
          <cell r="I13281" t="str">
            <v>0035440 - E &amp; S INSURANCE SERVICES LLC</v>
          </cell>
        </row>
        <row r="13282">
          <cell r="A13282" t="str">
            <v>C66758IH</v>
          </cell>
          <cell r="B13282">
            <v>42185</v>
          </cell>
          <cell r="C13282" t="str">
            <v>C66758</v>
          </cell>
          <cell r="D13282" t="str">
            <v>Northern Comfort Heating and Air Conditioning Co Inc</v>
          </cell>
          <cell r="E13282" t="str">
            <v>MA</v>
          </cell>
          <cell r="F13282" t="str">
            <v>P1</v>
          </cell>
          <cell r="G13282" t="str">
            <v>SMALL</v>
          </cell>
          <cell r="H13282" t="str">
            <v>IH</v>
          </cell>
          <cell r="I13282" t="str">
            <v>0035523 - UNITED BUSINESSMANS INSURANCE AGENCY</v>
          </cell>
        </row>
        <row r="13283">
          <cell r="A13283" t="str">
            <v>C66759IH</v>
          </cell>
          <cell r="B13283">
            <v>42185</v>
          </cell>
          <cell r="C13283" t="str">
            <v>C66759</v>
          </cell>
          <cell r="D13283" t="str">
            <v>Collora LLP</v>
          </cell>
          <cell r="E13283" t="str">
            <v>MA</v>
          </cell>
          <cell r="F13283" t="str">
            <v>P1</v>
          </cell>
          <cell r="G13283" t="str">
            <v>SMALL</v>
          </cell>
          <cell r="H13283" t="str">
            <v>IH</v>
          </cell>
          <cell r="I13283" t="str">
            <v>0035457 - BBS INSURANCE BROKERAGE INC</v>
          </cell>
        </row>
        <row r="13284">
          <cell r="A13284" t="str">
            <v>C66760JH</v>
          </cell>
          <cell r="B13284">
            <v>42185</v>
          </cell>
          <cell r="C13284" t="str">
            <v>C66760</v>
          </cell>
          <cell r="D13284" t="str">
            <v>Northern Maine Ent Associates</v>
          </cell>
          <cell r="E13284" t="str">
            <v>ME</v>
          </cell>
          <cell r="F13284" t="str">
            <v>P1</v>
          </cell>
          <cell r="G13284" t="str">
            <v>SMALL</v>
          </cell>
          <cell r="H13284" t="str">
            <v>JH</v>
          </cell>
          <cell r="I13284" t="str">
            <v>0035548 - UIG FINANCIAL LLC</v>
          </cell>
        </row>
        <row r="13285">
          <cell r="A13285" t="str">
            <v>C66761IH</v>
          </cell>
          <cell r="B13285">
            <v>42185</v>
          </cell>
          <cell r="C13285" t="str">
            <v>C66761</v>
          </cell>
          <cell r="D13285" t="str">
            <v>Bruces Burritos Inc</v>
          </cell>
          <cell r="E13285" t="str">
            <v>ME</v>
          </cell>
          <cell r="F13285" t="str">
            <v>P1</v>
          </cell>
          <cell r="G13285" t="str">
            <v>SMALL</v>
          </cell>
          <cell r="H13285" t="str">
            <v>IH</v>
          </cell>
          <cell r="I13285" t="str">
            <v>0035428 - LMR INSURANCE INC</v>
          </cell>
        </row>
        <row r="13286">
          <cell r="A13286" t="str">
            <v>C66761JH</v>
          </cell>
          <cell r="B13286">
            <v>42185</v>
          </cell>
          <cell r="C13286" t="str">
            <v>C66761</v>
          </cell>
          <cell r="D13286" t="str">
            <v>Bruces Burritos Inc</v>
          </cell>
          <cell r="E13286" t="str">
            <v>ME</v>
          </cell>
          <cell r="F13286" t="str">
            <v>P1</v>
          </cell>
          <cell r="G13286" t="str">
            <v>SMALL</v>
          </cell>
          <cell r="H13286" t="str">
            <v>JH</v>
          </cell>
          <cell r="I13286" t="str">
            <v>0035428 - LMR INSURANCE INC</v>
          </cell>
        </row>
        <row r="13287">
          <cell r="A13287" t="str">
            <v>C66762IH</v>
          </cell>
          <cell r="B13287">
            <v>42185</v>
          </cell>
          <cell r="C13287" t="str">
            <v>C66762</v>
          </cell>
          <cell r="D13287" t="str">
            <v>Saravia Family Restaurants Inc</v>
          </cell>
          <cell r="E13287" t="str">
            <v>MA</v>
          </cell>
          <cell r="F13287" t="str">
            <v>P1</v>
          </cell>
          <cell r="G13287" t="str">
            <v>SMALL</v>
          </cell>
          <cell r="H13287" t="str">
            <v>IH</v>
          </cell>
          <cell r="I13287" t="str">
            <v>0035573 - WAUGH, MATT</v>
          </cell>
        </row>
        <row r="13288">
          <cell r="A13288" t="str">
            <v>C66763JA</v>
          </cell>
          <cell r="B13288">
            <v>42185</v>
          </cell>
          <cell r="C13288" t="str">
            <v>C66763</v>
          </cell>
          <cell r="D13288" t="str">
            <v>Canary Blomstrom Insurance Agency Inc</v>
          </cell>
          <cell r="E13288" t="str">
            <v>MA</v>
          </cell>
          <cell r="F13288" t="str">
            <v>P1</v>
          </cell>
          <cell r="G13288" t="str">
            <v>SMALL</v>
          </cell>
          <cell r="H13288" t="str">
            <v>JA</v>
          </cell>
          <cell r="I13288" t="str">
            <v>0035585 - CANARY BLOMSTROM INSURANCE AGENCY INC</v>
          </cell>
        </row>
        <row r="13289">
          <cell r="A13289" t="str">
            <v>C66764IH</v>
          </cell>
          <cell r="B13289">
            <v>42185</v>
          </cell>
          <cell r="C13289" t="str">
            <v>C66764</v>
          </cell>
          <cell r="D13289" t="str">
            <v>CT Brigham Co</v>
          </cell>
          <cell r="E13289" t="str">
            <v>MA</v>
          </cell>
          <cell r="F13289" t="str">
            <v>P1</v>
          </cell>
          <cell r="G13289" t="str">
            <v>SMALL</v>
          </cell>
          <cell r="H13289" t="str">
            <v>IH</v>
          </cell>
          <cell r="I13289" t="str">
            <v>0035578 - ST INSURANCE AGENCY INC</v>
          </cell>
        </row>
        <row r="13290">
          <cell r="A13290" t="str">
            <v>C66764JA</v>
          </cell>
          <cell r="B13290">
            <v>42185</v>
          </cell>
          <cell r="C13290" t="str">
            <v>C66764</v>
          </cell>
          <cell r="D13290" t="str">
            <v>CT Brigham Co</v>
          </cell>
          <cell r="E13290" t="str">
            <v>MA</v>
          </cell>
          <cell r="F13290" t="str">
            <v>P1</v>
          </cell>
          <cell r="G13290" t="str">
            <v>SMALL</v>
          </cell>
          <cell r="H13290" t="str">
            <v>JA</v>
          </cell>
          <cell r="I13290" t="str">
            <v>0035578 - ST INSURANCE AGENCY INC</v>
          </cell>
        </row>
        <row r="13291">
          <cell r="A13291" t="str">
            <v>C66765JA</v>
          </cell>
          <cell r="B13291">
            <v>42185</v>
          </cell>
          <cell r="C13291" t="str">
            <v>C66765</v>
          </cell>
          <cell r="D13291" t="str">
            <v>Falcon Precision Machining Co Inc</v>
          </cell>
          <cell r="E13291" t="str">
            <v>MA</v>
          </cell>
          <cell r="F13291" t="str">
            <v>P1</v>
          </cell>
          <cell r="G13291" t="str">
            <v>SMALL</v>
          </cell>
          <cell r="H13291" t="str">
            <v>JA</v>
          </cell>
          <cell r="I13291" t="str">
            <v>0035595 - CANARY BLOMSTROM INSURANCE AGENCY INC</v>
          </cell>
        </row>
        <row r="13292">
          <cell r="A13292" t="str">
            <v>C66766IH</v>
          </cell>
          <cell r="B13292">
            <v>42185</v>
          </cell>
          <cell r="C13292" t="str">
            <v>C66766</v>
          </cell>
          <cell r="D13292" t="str">
            <v>Roger Butler Insurance Agency Inc</v>
          </cell>
          <cell r="E13292" t="str">
            <v>MA</v>
          </cell>
          <cell r="F13292" t="str">
            <v>P1</v>
          </cell>
          <cell r="G13292" t="str">
            <v>SMALL</v>
          </cell>
          <cell r="H13292" t="str">
            <v>IH</v>
          </cell>
          <cell r="I13292" t="str">
            <v>0035600 - GAUDREAU GROUP INC INS AGENCY</v>
          </cell>
        </row>
        <row r="13293">
          <cell r="A13293" t="str">
            <v>C66766JA</v>
          </cell>
          <cell r="B13293">
            <v>42185</v>
          </cell>
          <cell r="C13293" t="str">
            <v>C66766</v>
          </cell>
          <cell r="D13293" t="str">
            <v>Roger Butler Insurance Agency Inc</v>
          </cell>
          <cell r="E13293" t="str">
            <v>MA</v>
          </cell>
          <cell r="F13293" t="str">
            <v>P1</v>
          </cell>
          <cell r="G13293" t="str">
            <v>SMALL</v>
          </cell>
          <cell r="H13293" t="str">
            <v>JA</v>
          </cell>
          <cell r="I13293" t="str">
            <v>0035600 - GAUDREAU GROUP INC INS AGENCY</v>
          </cell>
        </row>
        <row r="13294">
          <cell r="A13294" t="str">
            <v>C66767IH</v>
          </cell>
          <cell r="B13294">
            <v>42185</v>
          </cell>
          <cell r="C13294" t="str">
            <v>C66767</v>
          </cell>
          <cell r="D13294" t="str">
            <v>President Titanium Co Inc</v>
          </cell>
          <cell r="E13294" t="str">
            <v>MA</v>
          </cell>
          <cell r="F13294" t="str">
            <v>P1</v>
          </cell>
          <cell r="G13294" t="str">
            <v>SMALL</v>
          </cell>
          <cell r="H13294" t="str">
            <v>IH</v>
          </cell>
          <cell r="I13294" t="str">
            <v>0035447 - COMPREHENSIVE INS PROVIDERS INC</v>
          </cell>
        </row>
        <row r="13295">
          <cell r="A13295" t="str">
            <v>C66770JM</v>
          </cell>
          <cell r="B13295">
            <v>42185</v>
          </cell>
          <cell r="C13295" t="str">
            <v>C66770</v>
          </cell>
          <cell r="D13295" t="str">
            <v>Paine Publishing LLC</v>
          </cell>
          <cell r="E13295" t="str">
            <v>NH</v>
          </cell>
          <cell r="F13295" t="str">
            <v>P1</v>
          </cell>
          <cell r="G13295" t="str">
            <v>SMALL</v>
          </cell>
          <cell r="H13295" t="str">
            <v>JM</v>
          </cell>
          <cell r="I13295" t="str">
            <v>0035469 - BEACON INTEGRATED RESOURCES</v>
          </cell>
        </row>
        <row r="13296">
          <cell r="A13296" t="str">
            <v>C66772IV</v>
          </cell>
          <cell r="B13296">
            <v>42185</v>
          </cell>
          <cell r="C13296" t="str">
            <v>C66772</v>
          </cell>
          <cell r="D13296" t="str">
            <v>MPR Summers Inc</v>
          </cell>
          <cell r="E13296" t="str">
            <v>ME</v>
          </cell>
          <cell r="F13296" t="str">
            <v>P1</v>
          </cell>
          <cell r="G13296" t="str">
            <v>SMALL</v>
          </cell>
          <cell r="H13296" t="str">
            <v>IV</v>
          </cell>
          <cell r="I13296" t="str">
            <v>0035458 - CLARK INSURANCE</v>
          </cell>
        </row>
        <row r="13297">
          <cell r="A13297" t="str">
            <v>C66779JH</v>
          </cell>
          <cell r="B13297">
            <v>42185</v>
          </cell>
          <cell r="C13297" t="str">
            <v>C66779</v>
          </cell>
          <cell r="D13297" t="str">
            <v>Sea Cliff House Motel LLC</v>
          </cell>
          <cell r="E13297" t="str">
            <v>ME</v>
          </cell>
          <cell r="F13297" t="str">
            <v>P1</v>
          </cell>
          <cell r="G13297" t="str">
            <v>SMALL</v>
          </cell>
          <cell r="H13297" t="str">
            <v>JH</v>
          </cell>
          <cell r="I13297" t="str">
            <v>0035420 - HIRST ASSOCIATES</v>
          </cell>
        </row>
        <row r="13298">
          <cell r="A13298" t="str">
            <v>C66780IV</v>
          </cell>
          <cell r="B13298">
            <v>42185</v>
          </cell>
          <cell r="C13298" t="str">
            <v>C66780</v>
          </cell>
          <cell r="D13298" t="str">
            <v>Maine Vitreoretinal Consultants LLC</v>
          </cell>
          <cell r="E13298" t="str">
            <v>ME</v>
          </cell>
          <cell r="F13298" t="str">
            <v>P1</v>
          </cell>
          <cell r="G13298" t="str">
            <v>SMALL</v>
          </cell>
          <cell r="H13298" t="str">
            <v>IV</v>
          </cell>
          <cell r="I13298" t="str">
            <v>0035442 - CROSS INSURANCE</v>
          </cell>
        </row>
        <row r="13299">
          <cell r="A13299" t="str">
            <v>C66781PO</v>
          </cell>
          <cell r="B13299">
            <v>42185</v>
          </cell>
          <cell r="C13299" t="str">
            <v>C66781</v>
          </cell>
          <cell r="D13299" t="str">
            <v>Fairfield Automatic Transmission Specialists, Inc</v>
          </cell>
          <cell r="E13299" t="str">
            <v>CT</v>
          </cell>
          <cell r="F13299" t="str">
            <v>P1</v>
          </cell>
          <cell r="G13299" t="str">
            <v>SMALL</v>
          </cell>
          <cell r="H13299" t="str">
            <v>PO</v>
          </cell>
          <cell r="I13299" t="str">
            <v>0035616 - GOWRIE BRETT &amp; YOUNG</v>
          </cell>
        </row>
        <row r="13300">
          <cell r="A13300" t="str">
            <v>C66783IH</v>
          </cell>
          <cell r="B13300">
            <v>42185</v>
          </cell>
          <cell r="C13300" t="str">
            <v>C66783</v>
          </cell>
          <cell r="D13300" t="str">
            <v>Alternative Creative Energy &amp; HVAC Inc</v>
          </cell>
          <cell r="E13300" t="str">
            <v>MA</v>
          </cell>
          <cell r="F13300" t="str">
            <v>P1</v>
          </cell>
          <cell r="G13300" t="str">
            <v>SMALL</v>
          </cell>
          <cell r="H13300" t="str">
            <v>IH</v>
          </cell>
          <cell r="I13300" t="str">
            <v>0035609 - SMALL BUSINESS INSURANCE AGENCY INC</v>
          </cell>
        </row>
        <row r="13301">
          <cell r="A13301" t="str">
            <v>C66784IV</v>
          </cell>
          <cell r="B13301">
            <v>42185</v>
          </cell>
          <cell r="C13301" t="str">
            <v>C66784</v>
          </cell>
          <cell r="D13301" t="str">
            <v>Bangor Family Dentistry LLC</v>
          </cell>
          <cell r="E13301" t="str">
            <v>ME</v>
          </cell>
          <cell r="F13301" t="str">
            <v>P1</v>
          </cell>
          <cell r="G13301" t="str">
            <v>SMALL</v>
          </cell>
          <cell r="H13301" t="str">
            <v>IV</v>
          </cell>
          <cell r="I13301" t="str">
            <v>0035543 - PM CONSULTING LLC</v>
          </cell>
        </row>
        <row r="13302">
          <cell r="A13302" t="str">
            <v>C66785IH</v>
          </cell>
          <cell r="B13302">
            <v>42185</v>
          </cell>
          <cell r="C13302" t="str">
            <v>C66785</v>
          </cell>
          <cell r="D13302" t="str">
            <v>Nivra Enterprises Inc</v>
          </cell>
          <cell r="E13302" t="str">
            <v>MA</v>
          </cell>
          <cell r="F13302" t="str">
            <v>P1</v>
          </cell>
          <cell r="G13302" t="str">
            <v>SMALL</v>
          </cell>
          <cell r="H13302" t="str">
            <v>IH</v>
          </cell>
          <cell r="I13302" t="str">
            <v>0035550 - DF MURPHY LIFE INSURANCE AGENCY</v>
          </cell>
        </row>
        <row r="13303">
          <cell r="A13303" t="str">
            <v>C66786IV</v>
          </cell>
          <cell r="B13303">
            <v>42185</v>
          </cell>
          <cell r="C13303" t="str">
            <v>C66786</v>
          </cell>
          <cell r="D13303" t="str">
            <v>Novarica, Inc</v>
          </cell>
          <cell r="E13303" t="str">
            <v>MA</v>
          </cell>
          <cell r="F13303" t="str">
            <v>P1</v>
          </cell>
          <cell r="G13303" t="str">
            <v>SMALL</v>
          </cell>
          <cell r="H13303" t="str">
            <v>IV</v>
          </cell>
          <cell r="I13303" t="str">
            <v>0035464 - DIGITAL INSURANCE AGENCY INC</v>
          </cell>
        </row>
        <row r="13304">
          <cell r="A13304" t="str">
            <v>C66787PO</v>
          </cell>
          <cell r="B13304">
            <v>42185</v>
          </cell>
          <cell r="C13304" t="str">
            <v>C66787</v>
          </cell>
          <cell r="D13304" t="str">
            <v>Dr. Robert Burstein</v>
          </cell>
          <cell r="E13304" t="str">
            <v>CT</v>
          </cell>
          <cell r="F13304" t="str">
            <v>P1</v>
          </cell>
          <cell r="G13304" t="str">
            <v>SMALL</v>
          </cell>
          <cell r="H13304" t="str">
            <v>PO</v>
          </cell>
          <cell r="I13304" t="str">
            <v>0035610 - FMG INSURANCE AGENCY INC</v>
          </cell>
        </row>
        <row r="13305">
          <cell r="A13305" t="str">
            <v>C66788IH</v>
          </cell>
          <cell r="B13305">
            <v>42185</v>
          </cell>
          <cell r="C13305" t="str">
            <v>C66788</v>
          </cell>
          <cell r="D13305" t="str">
            <v>Woodcraft Designers &amp; Builders LLC</v>
          </cell>
          <cell r="E13305" t="str">
            <v>MA</v>
          </cell>
          <cell r="F13305" t="str">
            <v>P1</v>
          </cell>
          <cell r="G13305" t="str">
            <v>SMALL</v>
          </cell>
          <cell r="H13305" t="str">
            <v>IH</v>
          </cell>
          <cell r="I13305" t="str">
            <v>0035604 - RYBICKA-BUTKEIWICZ, BARBARA</v>
          </cell>
        </row>
        <row r="13306">
          <cell r="A13306" t="str">
            <v>C66789IH</v>
          </cell>
          <cell r="B13306">
            <v>42185</v>
          </cell>
          <cell r="C13306" t="str">
            <v>C66789</v>
          </cell>
          <cell r="D13306" t="str">
            <v>S &amp; R Tool &amp; Die Inc</v>
          </cell>
          <cell r="E13306" t="str">
            <v>MA</v>
          </cell>
          <cell r="F13306" t="str">
            <v>P1</v>
          </cell>
          <cell r="G13306" t="str">
            <v>SMALL</v>
          </cell>
          <cell r="H13306" t="str">
            <v>IH</v>
          </cell>
          <cell r="I13306" t="str">
            <v>0035598 - PAYCHEX AGENCY INC</v>
          </cell>
        </row>
        <row r="13307">
          <cell r="A13307" t="str">
            <v>C66791IH</v>
          </cell>
          <cell r="B13307">
            <v>42185</v>
          </cell>
          <cell r="C13307" t="str">
            <v>C66791</v>
          </cell>
          <cell r="D13307" t="str">
            <v>Alletess Inc</v>
          </cell>
          <cell r="E13307" t="str">
            <v>MA</v>
          </cell>
          <cell r="F13307" t="str">
            <v>P1</v>
          </cell>
          <cell r="G13307" t="str">
            <v>SMALL</v>
          </cell>
          <cell r="H13307" t="str">
            <v>IH</v>
          </cell>
          <cell r="I13307" t="str">
            <v>0035555 - LOCKTON COMPANIES</v>
          </cell>
        </row>
        <row r="13308">
          <cell r="A13308" t="str">
            <v>C66792IH</v>
          </cell>
          <cell r="B13308">
            <v>42185</v>
          </cell>
          <cell r="C13308" t="str">
            <v>C66792</v>
          </cell>
          <cell r="D13308" t="str">
            <v>Graphic Impact Signs Inc</v>
          </cell>
          <cell r="E13308" t="str">
            <v>MA</v>
          </cell>
          <cell r="F13308" t="str">
            <v>P1</v>
          </cell>
          <cell r="G13308" t="str">
            <v>SMALL</v>
          </cell>
          <cell r="H13308" t="str">
            <v>IH</v>
          </cell>
          <cell r="I13308" t="str">
            <v>0035593 - ST INSURANCE AGENCY INC</v>
          </cell>
        </row>
        <row r="13309">
          <cell r="A13309" t="str">
            <v>C66793IH</v>
          </cell>
          <cell r="B13309">
            <v>42185</v>
          </cell>
          <cell r="C13309" t="str">
            <v>C66793</v>
          </cell>
          <cell r="D13309" t="str">
            <v>Innovative Physician Services LLC</v>
          </cell>
          <cell r="E13309" t="str">
            <v>MA</v>
          </cell>
          <cell r="F13309" t="str">
            <v>P1</v>
          </cell>
          <cell r="G13309" t="str">
            <v>SMALL</v>
          </cell>
          <cell r="H13309" t="str">
            <v>IH</v>
          </cell>
          <cell r="I13309" t="str">
            <v>0035589 - CANARY BLOMSTROM INSURANCE AGENCY INC</v>
          </cell>
        </row>
        <row r="13310">
          <cell r="A13310" t="str">
            <v>C66794IH</v>
          </cell>
          <cell r="B13310">
            <v>42185</v>
          </cell>
          <cell r="C13310" t="str">
            <v>C66794</v>
          </cell>
          <cell r="D13310" t="str">
            <v>Mass Lung &amp; Allergy PC</v>
          </cell>
          <cell r="E13310" t="str">
            <v>MA</v>
          </cell>
          <cell r="F13310" t="str">
            <v>P1</v>
          </cell>
          <cell r="G13310" t="str">
            <v>SMALL</v>
          </cell>
          <cell r="H13310" t="str">
            <v>IH</v>
          </cell>
          <cell r="I13310" t="str">
            <v>0035541 - SMALL BUSINESS INSURANCE AGENCY INC</v>
          </cell>
        </row>
        <row r="13311">
          <cell r="A13311" t="str">
            <v>C66795IH</v>
          </cell>
          <cell r="B13311">
            <v>42185</v>
          </cell>
          <cell r="C13311" t="str">
            <v>C66795</v>
          </cell>
          <cell r="D13311" t="str">
            <v>Samuel F McCormack Co Inc</v>
          </cell>
          <cell r="E13311" t="str">
            <v>MA</v>
          </cell>
          <cell r="F13311" t="str">
            <v>P1</v>
          </cell>
          <cell r="G13311" t="str">
            <v>SMALL</v>
          </cell>
          <cell r="H13311" t="str">
            <v>IH</v>
          </cell>
          <cell r="I13311" t="str">
            <v>0035513 - TGA CROSS INSURANCE INC</v>
          </cell>
        </row>
        <row r="13312">
          <cell r="A13312" t="str">
            <v>C66796JM</v>
          </cell>
          <cell r="B13312">
            <v>42185</v>
          </cell>
          <cell r="C13312" t="str">
            <v>C66796</v>
          </cell>
          <cell r="D13312" t="str">
            <v>Retlif Inc</v>
          </cell>
          <cell r="E13312" t="str">
            <v>NH</v>
          </cell>
          <cell r="F13312" t="str">
            <v>P1</v>
          </cell>
          <cell r="G13312" t="str">
            <v>SMALL</v>
          </cell>
          <cell r="H13312" t="str">
            <v>JM</v>
          </cell>
          <cell r="I13312" t="str">
            <v>0035444 - AGGREGATE FINANCIAL ADVISORS</v>
          </cell>
        </row>
        <row r="13313">
          <cell r="A13313" t="str">
            <v>C66797IA</v>
          </cell>
          <cell r="B13313">
            <v>42185</v>
          </cell>
          <cell r="C13313" t="str">
            <v>C66797</v>
          </cell>
          <cell r="D13313" t="str">
            <v>Pittsfield Veterinary Hospital</v>
          </cell>
          <cell r="E13313" t="str">
            <v>MA</v>
          </cell>
          <cell r="F13313" t="str">
            <v>P1</v>
          </cell>
          <cell r="G13313" t="str">
            <v>SMALL</v>
          </cell>
          <cell r="H13313" t="str">
            <v>IA</v>
          </cell>
          <cell r="I13313" t="str">
            <v>0035583 - ST INSURANCE AGENCY INC</v>
          </cell>
        </row>
        <row r="13314">
          <cell r="A13314" t="str">
            <v>C66797JA</v>
          </cell>
          <cell r="B13314">
            <v>42185</v>
          </cell>
          <cell r="C13314" t="str">
            <v>C66797</v>
          </cell>
          <cell r="D13314" t="str">
            <v>Pittsfield Veterinary Hospital</v>
          </cell>
          <cell r="E13314" t="str">
            <v>MA</v>
          </cell>
          <cell r="F13314" t="str">
            <v>P1</v>
          </cell>
          <cell r="G13314" t="str">
            <v>SMALL</v>
          </cell>
          <cell r="H13314" t="str">
            <v>JA</v>
          </cell>
          <cell r="I13314" t="str">
            <v>0035583 - ST INSURANCE AGENCY INC</v>
          </cell>
        </row>
        <row r="13315">
          <cell r="A13315" t="str">
            <v>C66798JM</v>
          </cell>
          <cell r="B13315">
            <v>42185</v>
          </cell>
          <cell r="C13315" t="str">
            <v>C66798</v>
          </cell>
          <cell r="D13315" t="str">
            <v>ASAP Roofing LLC</v>
          </cell>
          <cell r="E13315" t="str">
            <v>NH</v>
          </cell>
          <cell r="F13315" t="str">
            <v>P1</v>
          </cell>
          <cell r="G13315" t="str">
            <v>SMALL</v>
          </cell>
          <cell r="H13315" t="str">
            <v>JM</v>
          </cell>
          <cell r="I13315" t="str">
            <v>0035474 - CORE BENEFITS GROUP INC</v>
          </cell>
        </row>
        <row r="13316">
          <cell r="A13316" t="str">
            <v>C66799IV</v>
          </cell>
          <cell r="B13316">
            <v>42185</v>
          </cell>
          <cell r="C13316" t="str">
            <v>C66799</v>
          </cell>
          <cell r="D13316" t="str">
            <v>Common Sense Computing Inc</v>
          </cell>
          <cell r="E13316" t="str">
            <v>ME</v>
          </cell>
          <cell r="F13316" t="str">
            <v>P1</v>
          </cell>
          <cell r="G13316" t="str">
            <v>SMALL</v>
          </cell>
          <cell r="H13316" t="str">
            <v>IV</v>
          </cell>
          <cell r="I13316" t="str">
            <v>0035763 - NATIONAL WORKSITE BENEFIT GROUP</v>
          </cell>
        </row>
        <row r="13317">
          <cell r="A13317" t="str">
            <v>C66800IA</v>
          </cell>
          <cell r="B13317">
            <v>42185</v>
          </cell>
          <cell r="C13317" t="str">
            <v>C66800</v>
          </cell>
          <cell r="D13317" t="str">
            <v>Holden Humphrey Co Inc</v>
          </cell>
          <cell r="E13317" t="str">
            <v>MA</v>
          </cell>
          <cell r="F13317" t="str">
            <v>P1</v>
          </cell>
          <cell r="G13317" t="str">
            <v>SMALL</v>
          </cell>
          <cell r="H13317" t="str">
            <v>IA</v>
          </cell>
          <cell r="I13317" t="str">
            <v>0035466 - BATCHELDER, EDWARD D</v>
          </cell>
        </row>
        <row r="13318">
          <cell r="A13318" t="str">
            <v>C66800IH</v>
          </cell>
          <cell r="B13318">
            <v>42185</v>
          </cell>
          <cell r="C13318" t="str">
            <v>C66800</v>
          </cell>
          <cell r="D13318" t="str">
            <v>Holden Humphrey Co Inc</v>
          </cell>
          <cell r="E13318" t="str">
            <v>MA</v>
          </cell>
          <cell r="F13318" t="str">
            <v>P1</v>
          </cell>
          <cell r="G13318" t="str">
            <v>SMALL</v>
          </cell>
          <cell r="H13318" t="str">
            <v>IH</v>
          </cell>
          <cell r="I13318" t="str">
            <v>0035466 - BATCHELDER, EDWARD D</v>
          </cell>
        </row>
        <row r="13319">
          <cell r="A13319" t="str">
            <v>C66801IH</v>
          </cell>
          <cell r="B13319">
            <v>42185</v>
          </cell>
          <cell r="C13319" t="str">
            <v>C66801</v>
          </cell>
          <cell r="D13319" t="str">
            <v>Merrimack Valley IPA Inc</v>
          </cell>
          <cell r="E13319" t="str">
            <v>MA</v>
          </cell>
          <cell r="F13319" t="str">
            <v>P1</v>
          </cell>
          <cell r="G13319" t="str">
            <v>SMALL</v>
          </cell>
          <cell r="H13319" t="str">
            <v>IH</v>
          </cell>
          <cell r="I13319" t="str">
            <v>0035566 - UNITED BUSINESSMANS INSURANCE AGENCY</v>
          </cell>
        </row>
        <row r="13320">
          <cell r="A13320" t="str">
            <v>C66804IH</v>
          </cell>
          <cell r="B13320">
            <v>42185</v>
          </cell>
          <cell r="C13320" t="str">
            <v>C66804</v>
          </cell>
          <cell r="D13320" t="str">
            <v>Paul Flaherty Plumbing</v>
          </cell>
          <cell r="E13320" t="str">
            <v>MA</v>
          </cell>
          <cell r="F13320" t="str">
            <v>P1</v>
          </cell>
          <cell r="G13320" t="str">
            <v>SMALL</v>
          </cell>
          <cell r="H13320" t="str">
            <v>IH</v>
          </cell>
          <cell r="I13320" t="str">
            <v>0035436 - BARSHAN, EDAN</v>
          </cell>
        </row>
        <row r="13321">
          <cell r="A13321" t="str">
            <v>C66805IV</v>
          </cell>
          <cell r="B13321">
            <v>42185</v>
          </cell>
          <cell r="C13321" t="str">
            <v>C66805</v>
          </cell>
          <cell r="D13321" t="str">
            <v>Precision Devices, Inc</v>
          </cell>
          <cell r="E13321" t="str">
            <v>CT</v>
          </cell>
          <cell r="F13321" t="str">
            <v>P1</v>
          </cell>
          <cell r="G13321" t="str">
            <v>SMALL</v>
          </cell>
          <cell r="H13321" t="str">
            <v>IV</v>
          </cell>
          <cell r="I13321" t="str">
            <v>0035477 - CHITTENDEN GROUP</v>
          </cell>
        </row>
        <row r="13322">
          <cell r="A13322" t="str">
            <v>C66806JS</v>
          </cell>
          <cell r="B13322">
            <v>42185</v>
          </cell>
          <cell r="C13322" t="str">
            <v>C66806</v>
          </cell>
          <cell r="D13322" t="str">
            <v>D R Key Corporation</v>
          </cell>
          <cell r="E13322" t="str">
            <v>NH</v>
          </cell>
          <cell r="F13322" t="str">
            <v>P1</v>
          </cell>
          <cell r="G13322" t="str">
            <v>SMALL</v>
          </cell>
          <cell r="H13322" t="str">
            <v>JS</v>
          </cell>
          <cell r="I13322" t="str">
            <v>0035461 - AB GILE FINANCIAL SERVICES INC</v>
          </cell>
        </row>
        <row r="13323">
          <cell r="A13323" t="str">
            <v>C66807JH</v>
          </cell>
          <cell r="B13323">
            <v>42185</v>
          </cell>
          <cell r="C13323" t="str">
            <v>C66807</v>
          </cell>
          <cell r="D13323" t="str">
            <v>Champagne Lumber Company Inc</v>
          </cell>
          <cell r="E13323" t="str">
            <v>ME</v>
          </cell>
          <cell r="F13323" t="str">
            <v>P1</v>
          </cell>
          <cell r="G13323" t="str">
            <v>SMALL</v>
          </cell>
          <cell r="H13323" t="str">
            <v>JH</v>
          </cell>
          <cell r="I13323" t="str">
            <v>0035423 - KYES AGENCY</v>
          </cell>
        </row>
        <row r="13324">
          <cell r="A13324" t="str">
            <v>C66809IV</v>
          </cell>
          <cell r="B13324">
            <v>42185</v>
          </cell>
          <cell r="C13324" t="str">
            <v>C66809</v>
          </cell>
          <cell r="D13324" t="str">
            <v>Safe Environmental Solutions</v>
          </cell>
          <cell r="E13324" t="str">
            <v>ME</v>
          </cell>
          <cell r="F13324" t="str">
            <v>P1</v>
          </cell>
          <cell r="G13324" t="str">
            <v>SMALL</v>
          </cell>
          <cell r="H13324" t="str">
            <v>IV</v>
          </cell>
          <cell r="I13324" t="str">
            <v>0035626 - UIG FINANCIAL LLC</v>
          </cell>
        </row>
        <row r="13325">
          <cell r="A13325" t="str">
            <v>C66810PO</v>
          </cell>
          <cell r="B13325">
            <v>42185</v>
          </cell>
          <cell r="C13325" t="str">
            <v>C66810</v>
          </cell>
          <cell r="D13325" t="str">
            <v>FaithActs for Education, Inc</v>
          </cell>
          <cell r="E13325" t="str">
            <v>CT</v>
          </cell>
          <cell r="F13325" t="str">
            <v>P1</v>
          </cell>
          <cell r="G13325" t="str">
            <v>SMALL</v>
          </cell>
          <cell r="H13325" t="str">
            <v>PO</v>
          </cell>
          <cell r="I13325" t="str">
            <v>0035617 - INSITE BENEFITS SOLUTIONS LLC</v>
          </cell>
        </row>
        <row r="13326">
          <cell r="A13326" t="str">
            <v>C66811IA</v>
          </cell>
          <cell r="B13326">
            <v>42185</v>
          </cell>
          <cell r="C13326" t="str">
            <v>C66811</v>
          </cell>
          <cell r="D13326" t="str">
            <v>March Communications Inc</v>
          </cell>
          <cell r="E13326" t="str">
            <v>MA</v>
          </cell>
          <cell r="F13326" t="str">
            <v>P1</v>
          </cell>
          <cell r="G13326" t="str">
            <v>SMALL</v>
          </cell>
          <cell r="H13326" t="str">
            <v>IA</v>
          </cell>
          <cell r="I13326" t="str">
            <v>0035535 - PAYCHEX AGENCY INC</v>
          </cell>
        </row>
        <row r="13327">
          <cell r="A13327" t="str">
            <v>C66811IH</v>
          </cell>
          <cell r="B13327">
            <v>42185</v>
          </cell>
          <cell r="C13327" t="str">
            <v>C66811</v>
          </cell>
          <cell r="D13327" t="str">
            <v>March Communications Inc</v>
          </cell>
          <cell r="E13327" t="str">
            <v>MA</v>
          </cell>
          <cell r="F13327" t="str">
            <v>P1</v>
          </cell>
          <cell r="G13327" t="str">
            <v>SMALL</v>
          </cell>
          <cell r="H13327" t="str">
            <v>IH</v>
          </cell>
          <cell r="I13327" t="str">
            <v>0035535 - PAYCHEX AGENCY INC</v>
          </cell>
        </row>
        <row r="13328">
          <cell r="A13328" t="str">
            <v>C66813IH</v>
          </cell>
          <cell r="B13328">
            <v>42185</v>
          </cell>
          <cell r="C13328" t="str">
            <v>C66813</v>
          </cell>
          <cell r="D13328" t="str">
            <v>Salt Associates LLC</v>
          </cell>
          <cell r="E13328" t="str">
            <v>ME</v>
          </cell>
          <cell r="F13328" t="str">
            <v>P1</v>
          </cell>
          <cell r="G13328" t="str">
            <v>SMALL</v>
          </cell>
          <cell r="H13328" t="str">
            <v>IH</v>
          </cell>
          <cell r="I13328" t="str">
            <v>0035421 - GRAFFAM INSURANCE GROUP LLC</v>
          </cell>
        </row>
        <row r="13329">
          <cell r="A13329" t="str">
            <v>C66814JH</v>
          </cell>
          <cell r="B13329">
            <v>42185</v>
          </cell>
          <cell r="C13329" t="str">
            <v>C66814</v>
          </cell>
          <cell r="D13329" t="str">
            <v>Charles E Leighton</v>
          </cell>
          <cell r="E13329" t="str">
            <v>ME</v>
          </cell>
          <cell r="F13329" t="str">
            <v>P1</v>
          </cell>
          <cell r="G13329" t="str">
            <v>SMALL</v>
          </cell>
          <cell r="H13329" t="str">
            <v>JH</v>
          </cell>
          <cell r="I13329" t="str">
            <v>0035767 - PALMER, SCOTT M</v>
          </cell>
        </row>
        <row r="13330">
          <cell r="A13330" t="str">
            <v>C66815IH</v>
          </cell>
          <cell r="B13330">
            <v>42185</v>
          </cell>
          <cell r="C13330" t="str">
            <v>C66815</v>
          </cell>
          <cell r="D13330" t="str">
            <v>Commonwealth Waste Transportation LLC</v>
          </cell>
          <cell r="E13330" t="str">
            <v>MA</v>
          </cell>
          <cell r="F13330" t="str">
            <v>P1</v>
          </cell>
          <cell r="G13330" t="str">
            <v>SMALL</v>
          </cell>
          <cell r="H13330" t="str">
            <v>IH</v>
          </cell>
          <cell r="I13330" t="str">
            <v>0035587 - SENTINEL INSURANCE AGENCY INC MA</v>
          </cell>
        </row>
        <row r="13331">
          <cell r="A13331" t="str">
            <v>C66816IV</v>
          </cell>
          <cell r="B13331">
            <v>42185</v>
          </cell>
          <cell r="C13331" t="str">
            <v>C66816</v>
          </cell>
          <cell r="D13331" t="str">
            <v>Todisco Services Inc</v>
          </cell>
          <cell r="E13331" t="str">
            <v>MA</v>
          </cell>
          <cell r="F13331" t="str">
            <v>P1</v>
          </cell>
          <cell r="G13331" t="str">
            <v>SMALL</v>
          </cell>
          <cell r="H13331" t="str">
            <v>IV</v>
          </cell>
          <cell r="I13331" t="str">
            <v>0035437 - BENEMAX, INC.</v>
          </cell>
        </row>
        <row r="13332">
          <cell r="A13332" t="str">
            <v>C66817IH</v>
          </cell>
          <cell r="B13332">
            <v>42185</v>
          </cell>
          <cell r="C13332" t="str">
            <v>C66817</v>
          </cell>
          <cell r="D13332" t="str">
            <v>Liberty Farms LLC</v>
          </cell>
          <cell r="E13332" t="str">
            <v>ME</v>
          </cell>
          <cell r="F13332" t="str">
            <v>P1</v>
          </cell>
          <cell r="G13332" t="str">
            <v>SMALL</v>
          </cell>
          <cell r="H13332" t="str">
            <v>IH</v>
          </cell>
          <cell r="I13332" t="str">
            <v>0035429 - LMR INSURANCE INC</v>
          </cell>
        </row>
        <row r="13333">
          <cell r="A13333" t="str">
            <v>C66818IV</v>
          </cell>
          <cell r="B13333">
            <v>42185</v>
          </cell>
          <cell r="C13333" t="str">
            <v>C66818</v>
          </cell>
          <cell r="D13333" t="str">
            <v>Veteran's Advantage</v>
          </cell>
          <cell r="E13333" t="str">
            <v>CT</v>
          </cell>
          <cell r="F13333" t="str">
            <v>P1</v>
          </cell>
          <cell r="G13333" t="str">
            <v>SMALL</v>
          </cell>
          <cell r="H13333" t="str">
            <v>IV</v>
          </cell>
          <cell r="I13333" t="str">
            <v>0035619 - STAMFORD INSURANCE GROUP INC</v>
          </cell>
        </row>
        <row r="13334">
          <cell r="A13334" t="str">
            <v>C66820IH</v>
          </cell>
          <cell r="B13334">
            <v>42185</v>
          </cell>
          <cell r="C13334" t="str">
            <v>C66820</v>
          </cell>
          <cell r="D13334" t="str">
            <v>Ludlow Boys &amp; Girls Club</v>
          </cell>
          <cell r="E13334" t="str">
            <v>MA</v>
          </cell>
          <cell r="F13334" t="str">
            <v>P1</v>
          </cell>
          <cell r="G13334" t="str">
            <v>SMALL</v>
          </cell>
          <cell r="H13334" t="str">
            <v>IH</v>
          </cell>
          <cell r="I13334" t="str">
            <v>0035509 - HUB INTERNATIONAL NEW ENGLAND LLC</v>
          </cell>
        </row>
        <row r="13335">
          <cell r="A13335" t="str">
            <v>C66821JA</v>
          </cell>
          <cell r="B13335">
            <v>42185</v>
          </cell>
          <cell r="C13335" t="str">
            <v>C66821</v>
          </cell>
          <cell r="D13335" t="str">
            <v>Architectural Roof Management Inc</v>
          </cell>
          <cell r="E13335" t="str">
            <v>MA</v>
          </cell>
          <cell r="F13335" t="str">
            <v>P1</v>
          </cell>
          <cell r="G13335" t="str">
            <v>SMALL</v>
          </cell>
          <cell r="H13335" t="str">
            <v>JA</v>
          </cell>
          <cell r="I13335" t="str">
            <v>0035572 - BERKSHIRE INSURANCE GROUP INC</v>
          </cell>
        </row>
        <row r="13336">
          <cell r="A13336" t="str">
            <v>C66825JN</v>
          </cell>
          <cell r="B13336">
            <v>42185</v>
          </cell>
          <cell r="C13336" t="str">
            <v>C66825</v>
          </cell>
          <cell r="D13336" t="str">
            <v>SatNet Security &amp; Electric Services LLC</v>
          </cell>
          <cell r="E13336" t="str">
            <v>NH</v>
          </cell>
          <cell r="F13336" t="str">
            <v>P1</v>
          </cell>
          <cell r="G13336" t="str">
            <v>SMALL</v>
          </cell>
          <cell r="H13336" t="str">
            <v>JN</v>
          </cell>
          <cell r="I13336" t="str">
            <v>0035592 - NEW ENGLAND EMPLOYEE BENEFITS COUNCIL</v>
          </cell>
        </row>
        <row r="13337">
          <cell r="A13337" t="str">
            <v>C66826PO</v>
          </cell>
          <cell r="B13337">
            <v>42185</v>
          </cell>
          <cell r="C13337" t="str">
            <v>C66826</v>
          </cell>
          <cell r="D13337" t="str">
            <v>Arhin Internal Medicine Clinic, LLC</v>
          </cell>
          <cell r="E13337" t="str">
            <v>CT</v>
          </cell>
          <cell r="F13337" t="str">
            <v>P1</v>
          </cell>
          <cell r="G13337" t="str">
            <v>SMALL</v>
          </cell>
          <cell r="H13337" t="str">
            <v>PO</v>
          </cell>
          <cell r="I13337" t="str">
            <v>0035621 - TZEDAKAH HOUSE LLC</v>
          </cell>
        </row>
        <row r="13338">
          <cell r="A13338" t="str">
            <v>C66827IH</v>
          </cell>
          <cell r="B13338">
            <v>42185</v>
          </cell>
          <cell r="C13338" t="str">
            <v>C66827</v>
          </cell>
          <cell r="D13338" t="str">
            <v>EP Wine Inc</v>
          </cell>
          <cell r="E13338" t="str">
            <v>MA</v>
          </cell>
          <cell r="F13338" t="str">
            <v>P1</v>
          </cell>
          <cell r="G13338" t="str">
            <v>SMALL</v>
          </cell>
          <cell r="H13338" t="str">
            <v>IH</v>
          </cell>
          <cell r="I13338" t="str">
            <v>0035536 - EMPLOYEE BENEFIT ADVISORS INC</v>
          </cell>
        </row>
        <row r="13339">
          <cell r="A13339" t="str">
            <v>C66828JH</v>
          </cell>
          <cell r="B13339">
            <v>42185</v>
          </cell>
          <cell r="C13339" t="str">
            <v>C66828</v>
          </cell>
          <cell r="D13339" t="str">
            <v>AP Lawrence and Daughter</v>
          </cell>
          <cell r="E13339" t="str">
            <v>ME</v>
          </cell>
          <cell r="F13339" t="str">
            <v>P1</v>
          </cell>
          <cell r="G13339" t="str">
            <v>SMALL</v>
          </cell>
          <cell r="H13339" t="str">
            <v>JH</v>
          </cell>
          <cell r="I13339" t="str">
            <v>0035426 - KYES AGENCY</v>
          </cell>
        </row>
        <row r="13340">
          <cell r="A13340" t="str">
            <v>C66830JH</v>
          </cell>
          <cell r="B13340">
            <v>42185</v>
          </cell>
          <cell r="C13340" t="str">
            <v>C66830</v>
          </cell>
          <cell r="D13340" t="str">
            <v>Better Bread Company Inc</v>
          </cell>
          <cell r="E13340" t="str">
            <v>ME</v>
          </cell>
          <cell r="F13340" t="str">
            <v>P1</v>
          </cell>
          <cell r="G13340" t="str">
            <v>SMALL</v>
          </cell>
          <cell r="H13340" t="str">
            <v>JH</v>
          </cell>
          <cell r="I13340" t="str">
            <v>0035771 - UIG FINANCIAL LLC</v>
          </cell>
        </row>
        <row r="13341">
          <cell r="A13341" t="str">
            <v>C66835IV</v>
          </cell>
          <cell r="B13341">
            <v>42185</v>
          </cell>
          <cell r="C13341" t="str">
            <v>C66835</v>
          </cell>
          <cell r="D13341" t="str">
            <v>Warehouse M &amp; Associates</v>
          </cell>
          <cell r="E13341" t="str">
            <v>CT</v>
          </cell>
          <cell r="F13341" t="str">
            <v>P1</v>
          </cell>
          <cell r="G13341" t="str">
            <v>SMALL</v>
          </cell>
          <cell r="H13341" t="str">
            <v>IV</v>
          </cell>
          <cell r="I13341" t="str">
            <v>0035846 - BROWN &amp; BROWN OF CONNECTICUT INC</v>
          </cell>
        </row>
        <row r="13342">
          <cell r="A13342" t="str">
            <v>C66835PO</v>
          </cell>
          <cell r="B13342">
            <v>42185</v>
          </cell>
          <cell r="C13342" t="str">
            <v>C66835</v>
          </cell>
          <cell r="D13342" t="str">
            <v>Warehouse M &amp; Associates</v>
          </cell>
          <cell r="E13342" t="str">
            <v>CT</v>
          </cell>
          <cell r="F13342" t="str">
            <v>P1</v>
          </cell>
          <cell r="G13342" t="str">
            <v>SMALL</v>
          </cell>
          <cell r="H13342" t="str">
            <v>PO</v>
          </cell>
          <cell r="I13342" t="str">
            <v>0035846 - BROWN &amp; BROWN OF CONNECTICUT INC</v>
          </cell>
        </row>
        <row r="13343">
          <cell r="A13343" t="str">
            <v>C66836IH</v>
          </cell>
          <cell r="B13343">
            <v>42185</v>
          </cell>
          <cell r="C13343" t="str">
            <v>C66836</v>
          </cell>
          <cell r="D13343" t="str">
            <v>Cider Mill Press Book Publishing LLC</v>
          </cell>
          <cell r="E13343" t="str">
            <v>ME</v>
          </cell>
          <cell r="F13343" t="str">
            <v>P1</v>
          </cell>
          <cell r="G13343" t="str">
            <v>SMALL</v>
          </cell>
          <cell r="H13343" t="str">
            <v>IH</v>
          </cell>
          <cell r="I13343" t="str">
            <v>0035848 - ACADIA BENEFITS INC</v>
          </cell>
        </row>
        <row r="13344">
          <cell r="A13344" t="str">
            <v>C66837IH</v>
          </cell>
          <cell r="B13344">
            <v>42185</v>
          </cell>
          <cell r="C13344" t="str">
            <v>C66837</v>
          </cell>
          <cell r="D13344" t="str">
            <v>Quartulli &amp; Associates Inc</v>
          </cell>
          <cell r="E13344" t="str">
            <v>MA</v>
          </cell>
          <cell r="F13344" t="str">
            <v>P1</v>
          </cell>
          <cell r="G13344" t="str">
            <v>SMALL</v>
          </cell>
          <cell r="H13344" t="str">
            <v>IH</v>
          </cell>
          <cell r="I13344" t="str">
            <v>0035546 - RSC INSURANCE BROKERAGE INC</v>
          </cell>
        </row>
        <row r="13345">
          <cell r="A13345" t="str">
            <v>C66845JR</v>
          </cell>
          <cell r="B13345">
            <v>42185</v>
          </cell>
          <cell r="C13345" t="str">
            <v>C66845</v>
          </cell>
          <cell r="D13345" t="str">
            <v>Alternative Programs &amp; Treatment LLC</v>
          </cell>
          <cell r="E13345" t="str">
            <v>NH</v>
          </cell>
          <cell r="F13345" t="str">
            <v>P1</v>
          </cell>
          <cell r="G13345" t="str">
            <v>SMALL</v>
          </cell>
          <cell r="H13345" t="str">
            <v>JR</v>
          </cell>
          <cell r="I13345" t="str">
            <v>0035552 - SMALL BUSINESS INSURANCE AGENCY INC</v>
          </cell>
        </row>
        <row r="13346">
          <cell r="A13346" t="str">
            <v>C66847JH</v>
          </cell>
          <cell r="B13346">
            <v>42185</v>
          </cell>
          <cell r="C13346" t="str">
            <v>C66847</v>
          </cell>
          <cell r="D13346" t="str">
            <v>Fisher James Company Inc</v>
          </cell>
          <cell r="E13346" t="str">
            <v>ME</v>
          </cell>
          <cell r="F13346" t="str">
            <v>P1</v>
          </cell>
          <cell r="G13346" t="str">
            <v>SMALL</v>
          </cell>
          <cell r="H13346" t="str">
            <v>JH</v>
          </cell>
          <cell r="I13346" t="str">
            <v>0035415 - HIRST ASSOCIATES</v>
          </cell>
        </row>
        <row r="13347">
          <cell r="A13347" t="str">
            <v>C66849IH</v>
          </cell>
          <cell r="B13347">
            <v>42185</v>
          </cell>
          <cell r="C13347" t="str">
            <v>C66849</v>
          </cell>
          <cell r="D13347" t="str">
            <v>Law Office of Roche &amp; Roche PC</v>
          </cell>
          <cell r="E13347" t="str">
            <v>MA</v>
          </cell>
          <cell r="F13347" t="str">
            <v>P1</v>
          </cell>
          <cell r="G13347" t="str">
            <v>SMALL</v>
          </cell>
          <cell r="H13347" t="str">
            <v>IH</v>
          </cell>
          <cell r="I13347" t="str">
            <v>0035460 - DEMERITT, TIMOTHY A</v>
          </cell>
        </row>
        <row r="13348">
          <cell r="A13348" t="str">
            <v>C66852PO</v>
          </cell>
          <cell r="B13348">
            <v>42185</v>
          </cell>
          <cell r="C13348" t="str">
            <v>C66852</v>
          </cell>
          <cell r="D13348" t="str">
            <v>Crossroads Market Inc</v>
          </cell>
          <cell r="E13348" t="str">
            <v>ME</v>
          </cell>
          <cell r="F13348" t="str">
            <v>P1</v>
          </cell>
          <cell r="G13348" t="str">
            <v>SMALL</v>
          </cell>
          <cell r="H13348" t="str">
            <v>PO</v>
          </cell>
          <cell r="I13348" t="str">
            <v>0035615 - PAYCHEX AGENCY INC</v>
          </cell>
        </row>
        <row r="13349">
          <cell r="A13349" t="str">
            <v>C66854PO</v>
          </cell>
          <cell r="B13349">
            <v>42185</v>
          </cell>
          <cell r="C13349" t="str">
            <v>C66854</v>
          </cell>
          <cell r="D13349" t="str">
            <v>Meriden Manufacturing Inc</v>
          </cell>
          <cell r="E13349" t="str">
            <v>CT</v>
          </cell>
          <cell r="F13349" t="str">
            <v>P1</v>
          </cell>
          <cell r="G13349" t="str">
            <v>CRC</v>
          </cell>
          <cell r="H13349" t="str">
            <v>PO</v>
          </cell>
          <cell r="I13349" t="str">
            <v>0035939 - BENEFIT PLANNING SERVICES, LLC</v>
          </cell>
        </row>
        <row r="13350">
          <cell r="A13350" t="str">
            <v>C66855IH</v>
          </cell>
          <cell r="B13350">
            <v>42185</v>
          </cell>
          <cell r="C13350" t="str">
            <v>C66855</v>
          </cell>
          <cell r="D13350" t="str">
            <v>Pediatric Associates Inc of Brockton</v>
          </cell>
          <cell r="E13350" t="str">
            <v>MA</v>
          </cell>
          <cell r="F13350" t="str">
            <v>P1</v>
          </cell>
          <cell r="G13350" t="str">
            <v>SMALL</v>
          </cell>
          <cell r="H13350" t="str">
            <v>IH</v>
          </cell>
          <cell r="I13350" t="str">
            <v>0035445 - DIGITAL INSURANCE AGENCY INC</v>
          </cell>
        </row>
        <row r="13351">
          <cell r="A13351" t="str">
            <v>C66860JM</v>
          </cell>
          <cell r="B13351">
            <v>42185</v>
          </cell>
          <cell r="C13351" t="str">
            <v>C66860</v>
          </cell>
          <cell r="D13351" t="str">
            <v>Spaulding Hill Networks LLC</v>
          </cell>
          <cell r="E13351" t="str">
            <v>NH</v>
          </cell>
          <cell r="F13351" t="str">
            <v>P1</v>
          </cell>
          <cell r="G13351" t="str">
            <v>SMALL</v>
          </cell>
          <cell r="H13351" t="str">
            <v>JM</v>
          </cell>
          <cell r="I13351" t="str">
            <v>0035463 - DAMICO, VINCENT</v>
          </cell>
        </row>
        <row r="13352">
          <cell r="A13352" t="str">
            <v>C66864IH</v>
          </cell>
          <cell r="B13352">
            <v>42185</v>
          </cell>
          <cell r="C13352" t="str">
            <v>C66864</v>
          </cell>
          <cell r="D13352" t="str">
            <v>Labex of MA Inc</v>
          </cell>
          <cell r="E13352" t="str">
            <v>MA</v>
          </cell>
          <cell r="F13352" t="str">
            <v>P1</v>
          </cell>
          <cell r="G13352" t="str">
            <v>GPC</v>
          </cell>
          <cell r="H13352" t="str">
            <v>IH</v>
          </cell>
          <cell r="I13352" t="str">
            <v>0035534 - SPRING INSURANCE GROUP LLC</v>
          </cell>
        </row>
        <row r="13353">
          <cell r="A13353" t="str">
            <v>C66867JR</v>
          </cell>
          <cell r="B13353">
            <v>42185</v>
          </cell>
          <cell r="C13353" t="str">
            <v>C66867</v>
          </cell>
          <cell r="D13353" t="str">
            <v>Lisa's Route 202 Rindge LLC</v>
          </cell>
          <cell r="E13353" t="str">
            <v>NH</v>
          </cell>
          <cell r="F13353" t="str">
            <v>P1</v>
          </cell>
          <cell r="G13353" t="str">
            <v>SMALL</v>
          </cell>
          <cell r="H13353" t="str">
            <v>JR</v>
          </cell>
          <cell r="I13353" t="str">
            <v>0035449 - BERGERON, JULIANA T</v>
          </cell>
        </row>
        <row r="13354">
          <cell r="A13354" t="str">
            <v>C66871IH</v>
          </cell>
          <cell r="B13354">
            <v>42185</v>
          </cell>
          <cell r="C13354" t="str">
            <v>C66871</v>
          </cell>
          <cell r="D13354" t="str">
            <v>Pease Boat Works &amp; Marine Railway Inc</v>
          </cell>
          <cell r="E13354" t="str">
            <v>MA</v>
          </cell>
          <cell r="F13354" t="str">
            <v>P1</v>
          </cell>
          <cell r="G13354" t="str">
            <v>SMALL</v>
          </cell>
          <cell r="H13354" t="str">
            <v>IH</v>
          </cell>
          <cell r="I13354" t="str">
            <v>0035568 - DELAND GIBSON INSURANCE ASSOC INC</v>
          </cell>
        </row>
        <row r="13355">
          <cell r="A13355" t="str">
            <v>C66872IV</v>
          </cell>
          <cell r="B13355">
            <v>42185</v>
          </cell>
          <cell r="C13355" t="str">
            <v>C66872</v>
          </cell>
          <cell r="D13355" t="str">
            <v>WRK Ventures LLC dba Urgent Care of Southbury LLC/RBG</v>
          </cell>
          <cell r="E13355" t="str">
            <v>CT</v>
          </cell>
          <cell r="F13355" t="str">
            <v>P1</v>
          </cell>
          <cell r="G13355" t="str">
            <v>CRC</v>
          </cell>
          <cell r="H13355" t="str">
            <v>IV</v>
          </cell>
          <cell r="I13355" t="str">
            <v>0035938 - BROWN &amp; KNAPP GROUP BENEFITS LLC</v>
          </cell>
        </row>
        <row r="13356">
          <cell r="A13356" t="str">
            <v>C66872PO</v>
          </cell>
          <cell r="B13356">
            <v>42185</v>
          </cell>
          <cell r="C13356" t="str">
            <v>C66872</v>
          </cell>
          <cell r="D13356" t="str">
            <v>WRK Ventures LLC dba Urgent Care of Southbury LLC/RBG</v>
          </cell>
          <cell r="E13356" t="str">
            <v>CT</v>
          </cell>
          <cell r="F13356" t="str">
            <v>P1</v>
          </cell>
          <cell r="G13356" t="str">
            <v>CRC</v>
          </cell>
          <cell r="H13356" t="str">
            <v>PO</v>
          </cell>
          <cell r="I13356" t="str">
            <v>0035938 - BROWN &amp; KNAPP GROUP BENEFITS LLC</v>
          </cell>
        </row>
        <row r="13357">
          <cell r="A13357" t="str">
            <v>C66873IH</v>
          </cell>
          <cell r="B13357">
            <v>42185</v>
          </cell>
          <cell r="C13357" t="str">
            <v>C66873</v>
          </cell>
          <cell r="D13357" t="str">
            <v>Around the Clock Home Healthcare LLC</v>
          </cell>
          <cell r="E13357" t="str">
            <v>MA</v>
          </cell>
          <cell r="F13357" t="str">
            <v>P1</v>
          </cell>
          <cell r="G13357" t="str">
            <v>SMALL</v>
          </cell>
          <cell r="H13357" t="str">
            <v>IH</v>
          </cell>
          <cell r="I13357" t="str">
            <v>0035582 - AUERR, KEVIN</v>
          </cell>
        </row>
        <row r="13358">
          <cell r="A13358" t="str">
            <v>C66873JA</v>
          </cell>
          <cell r="B13358">
            <v>42185</v>
          </cell>
          <cell r="C13358" t="str">
            <v>C66873</v>
          </cell>
          <cell r="D13358" t="str">
            <v>Around the Clock Home Healthcare LLC</v>
          </cell>
          <cell r="E13358" t="str">
            <v>MA</v>
          </cell>
          <cell r="F13358" t="str">
            <v>P1</v>
          </cell>
          <cell r="G13358" t="str">
            <v>SMALL</v>
          </cell>
          <cell r="H13358" t="str">
            <v>JA</v>
          </cell>
          <cell r="I13358" t="str">
            <v>0035582 - AUERR, KEVIN</v>
          </cell>
        </row>
        <row r="13359">
          <cell r="A13359" t="str">
            <v>C66874IH</v>
          </cell>
          <cell r="B13359">
            <v>42185</v>
          </cell>
          <cell r="C13359" t="str">
            <v>C66874</v>
          </cell>
          <cell r="D13359" t="str">
            <v>Cheryl-Ann's of Brookline</v>
          </cell>
          <cell r="E13359" t="str">
            <v>MA</v>
          </cell>
          <cell r="F13359" t="str">
            <v>P1</v>
          </cell>
          <cell r="G13359" t="str">
            <v>SMALL</v>
          </cell>
          <cell r="H13359" t="str">
            <v>IH</v>
          </cell>
          <cell r="I13359" t="str">
            <v>0035519 - SMALL BUSINESS INSURANCE AGENCY INC</v>
          </cell>
        </row>
        <row r="13360">
          <cell r="A13360" t="str">
            <v>C66876IH</v>
          </cell>
          <cell r="B13360">
            <v>42185</v>
          </cell>
          <cell r="C13360" t="str">
            <v>C66876</v>
          </cell>
          <cell r="D13360" t="str">
            <v>O'Brien Fitzgerald Taylor &amp; Keaveney PC</v>
          </cell>
          <cell r="E13360" t="str">
            <v>MA</v>
          </cell>
          <cell r="F13360" t="str">
            <v>P1</v>
          </cell>
          <cell r="G13360" t="str">
            <v>SMALL</v>
          </cell>
          <cell r="H13360" t="str">
            <v>IH</v>
          </cell>
          <cell r="I13360" t="str">
            <v>0035611 - AXIAL BENEFITS GROUP LLC</v>
          </cell>
        </row>
        <row r="13361">
          <cell r="A13361" t="str">
            <v>C66877IH</v>
          </cell>
          <cell r="B13361">
            <v>42185</v>
          </cell>
          <cell r="C13361" t="str">
            <v>C66877</v>
          </cell>
          <cell r="D13361" t="str">
            <v>Greenough Communications Inc</v>
          </cell>
          <cell r="E13361" t="str">
            <v>MA</v>
          </cell>
          <cell r="F13361" t="str">
            <v>P1</v>
          </cell>
          <cell r="G13361" t="str">
            <v>SMALL</v>
          </cell>
          <cell r="H13361" t="str">
            <v>IH</v>
          </cell>
          <cell r="I13361" t="str">
            <v>0035607 - LEFEBVRE, KENNETH M</v>
          </cell>
        </row>
        <row r="13362">
          <cell r="A13362" t="str">
            <v>C66878IH</v>
          </cell>
          <cell r="B13362">
            <v>42185</v>
          </cell>
          <cell r="C13362" t="str">
            <v>C66878</v>
          </cell>
          <cell r="D13362" t="str">
            <v>Smoot Associates Inc</v>
          </cell>
          <cell r="E13362" t="str">
            <v>MA</v>
          </cell>
          <cell r="F13362" t="str">
            <v>P1</v>
          </cell>
          <cell r="G13362" t="str">
            <v>SMALL</v>
          </cell>
          <cell r="H13362" t="str">
            <v>IH</v>
          </cell>
          <cell r="I13362" t="str">
            <v>0035510 - SMALL BUSINESS INSURANCE AGENCY INC</v>
          </cell>
        </row>
        <row r="13363">
          <cell r="A13363" t="str">
            <v>C66880IH</v>
          </cell>
          <cell r="B13363">
            <v>42185</v>
          </cell>
          <cell r="C13363" t="str">
            <v>C66880</v>
          </cell>
          <cell r="D13363" t="str">
            <v>American Tire Service and Sales Inc</v>
          </cell>
          <cell r="E13363" t="str">
            <v>MA</v>
          </cell>
          <cell r="F13363" t="str">
            <v>P1</v>
          </cell>
          <cell r="G13363" t="str">
            <v>SMALL</v>
          </cell>
          <cell r="H13363" t="str">
            <v>IH</v>
          </cell>
          <cell r="I13363" t="str">
            <v>0035574 - KWATOWSKI, JEANNINE B</v>
          </cell>
        </row>
        <row r="13364">
          <cell r="A13364" t="str">
            <v>C66881IA</v>
          </cell>
          <cell r="B13364">
            <v>42185</v>
          </cell>
          <cell r="C13364" t="str">
            <v>C66881</v>
          </cell>
          <cell r="D13364" t="str">
            <v>Camp Lenox, Inc.</v>
          </cell>
          <cell r="E13364" t="str">
            <v>MA</v>
          </cell>
          <cell r="F13364" t="str">
            <v>P1</v>
          </cell>
          <cell r="G13364" t="str">
            <v>SMALL</v>
          </cell>
          <cell r="H13364" t="str">
            <v>IA</v>
          </cell>
          <cell r="I13364" t="str">
            <v>0035579 - ST INSURANCE AGENCY INC</v>
          </cell>
        </row>
        <row r="13365">
          <cell r="A13365" t="str">
            <v>C66882PO</v>
          </cell>
          <cell r="B13365">
            <v>42185</v>
          </cell>
          <cell r="C13365" t="str">
            <v>C66882</v>
          </cell>
          <cell r="D13365" t="str">
            <v>Flanders Fish Market</v>
          </cell>
          <cell r="E13365" t="str">
            <v>CT</v>
          </cell>
          <cell r="F13365" t="str">
            <v>P1</v>
          </cell>
          <cell r="G13365" t="str">
            <v>SMALL</v>
          </cell>
          <cell r="H13365" t="str">
            <v>PO</v>
          </cell>
          <cell r="I13365" t="str">
            <v>0035478 - BROWN &amp; BROWN OF CONNECTICUT INC</v>
          </cell>
        </row>
        <row r="13366">
          <cell r="A13366" t="str">
            <v>C66884PO</v>
          </cell>
          <cell r="B13366">
            <v>42185</v>
          </cell>
          <cell r="C13366" t="str">
            <v>C66884</v>
          </cell>
          <cell r="D13366" t="str">
            <v>Kronenberger &amp; Sons Restoration</v>
          </cell>
          <cell r="E13366" t="str">
            <v>CT</v>
          </cell>
          <cell r="F13366" t="str">
            <v>P1</v>
          </cell>
          <cell r="G13366" t="str">
            <v>SMALL</v>
          </cell>
          <cell r="H13366" t="str">
            <v>PO</v>
          </cell>
          <cell r="I13366" t="str">
            <v>0035777 - SMITH BROTHERS INSURANCE INC</v>
          </cell>
        </row>
        <row r="13367">
          <cell r="A13367" t="str">
            <v>C66885IV</v>
          </cell>
          <cell r="B13367">
            <v>42185</v>
          </cell>
          <cell r="C13367" t="str">
            <v>C66885</v>
          </cell>
          <cell r="D13367" t="str">
            <v>Holmberg Orchards, Inc</v>
          </cell>
          <cell r="E13367" t="str">
            <v>CT</v>
          </cell>
          <cell r="F13367" t="str">
            <v>P1</v>
          </cell>
          <cell r="G13367" t="str">
            <v>SMALL</v>
          </cell>
          <cell r="H13367" t="str">
            <v>IV</v>
          </cell>
          <cell r="I13367" t="str">
            <v>0035850 - CRETELLA &amp; BELOWSKY LLC</v>
          </cell>
        </row>
        <row r="13368">
          <cell r="A13368" t="str">
            <v>C66885PO</v>
          </cell>
          <cell r="B13368">
            <v>42185</v>
          </cell>
          <cell r="C13368" t="str">
            <v>C66885</v>
          </cell>
          <cell r="D13368" t="str">
            <v>Holmberg Orchards, Inc</v>
          </cell>
          <cell r="E13368" t="str">
            <v>CT</v>
          </cell>
          <cell r="F13368" t="str">
            <v>P1</v>
          </cell>
          <cell r="G13368" t="str">
            <v>SMALL</v>
          </cell>
          <cell r="H13368" t="str">
            <v>PO</v>
          </cell>
          <cell r="I13368" t="str">
            <v>0035850 - CRETELLA &amp; BELOWSKY LLC</v>
          </cell>
        </row>
        <row r="13369">
          <cell r="A13369" t="str">
            <v>C66886IH</v>
          </cell>
          <cell r="B13369">
            <v>42185</v>
          </cell>
          <cell r="C13369" t="str">
            <v>C66886</v>
          </cell>
          <cell r="D13369" t="str">
            <v>Power Products LLC</v>
          </cell>
          <cell r="E13369" t="str">
            <v>MA</v>
          </cell>
          <cell r="F13369" t="str">
            <v>P1</v>
          </cell>
          <cell r="G13369" t="str">
            <v>CRC</v>
          </cell>
          <cell r="H13369" t="str">
            <v>IH</v>
          </cell>
          <cell r="I13369" t="str">
            <v>0035749 - PATRIOT BENEFIT SOLUTIONS LLC</v>
          </cell>
        </row>
        <row r="13370">
          <cell r="A13370" t="str">
            <v>C66888OA</v>
          </cell>
          <cell r="B13370">
            <v>42185</v>
          </cell>
          <cell r="C13370" t="str">
            <v>C66888</v>
          </cell>
          <cell r="D13370" t="str">
            <v>Imstem Biotechnology-CIT</v>
          </cell>
          <cell r="E13370" t="str">
            <v>CT</v>
          </cell>
          <cell r="F13370" t="str">
            <v>P1</v>
          </cell>
          <cell r="G13370" t="str">
            <v>SMALL</v>
          </cell>
          <cell r="H13370" t="str">
            <v>OA</v>
          </cell>
          <cell r="I13370" t="str">
            <v>0035700 - GT LUCZAK INSURANCE AND INVESTMENTS LLC</v>
          </cell>
        </row>
        <row r="13371">
          <cell r="A13371" t="str">
            <v>C66891IH</v>
          </cell>
          <cell r="B13371">
            <v>42185</v>
          </cell>
          <cell r="C13371" t="str">
            <v>C66891</v>
          </cell>
          <cell r="D13371" t="str">
            <v>Risk Management Advisors Inc</v>
          </cell>
          <cell r="E13371" t="str">
            <v>MA</v>
          </cell>
          <cell r="F13371" t="str">
            <v>P1</v>
          </cell>
          <cell r="G13371" t="str">
            <v>SMALL</v>
          </cell>
          <cell r="H13371" t="str">
            <v>IH</v>
          </cell>
          <cell r="I13371" t="str">
            <v>0035577 - BARNARD, RICHARD J</v>
          </cell>
        </row>
        <row r="13372">
          <cell r="A13372" t="str">
            <v>C66892IH</v>
          </cell>
          <cell r="B13372">
            <v>42185</v>
          </cell>
          <cell r="C13372" t="str">
            <v>C66892</v>
          </cell>
          <cell r="D13372" t="str">
            <v>Heller Search Associates Inc</v>
          </cell>
          <cell r="E13372" t="str">
            <v>MA</v>
          </cell>
          <cell r="F13372" t="str">
            <v>P1</v>
          </cell>
          <cell r="G13372" t="str">
            <v>SMALL</v>
          </cell>
          <cell r="H13372" t="str">
            <v>IH</v>
          </cell>
          <cell r="I13372" t="str">
            <v>0035547 - MCGRATH INSURANCE BROKERAGE INC</v>
          </cell>
        </row>
        <row r="13373">
          <cell r="A13373" t="str">
            <v>C66893PO</v>
          </cell>
          <cell r="B13373">
            <v>42185</v>
          </cell>
          <cell r="C13373" t="str">
            <v>C66893</v>
          </cell>
          <cell r="D13373" t="str">
            <v>Polytronics Corporation-CIT</v>
          </cell>
          <cell r="E13373" t="str">
            <v>CT</v>
          </cell>
          <cell r="F13373" t="str">
            <v>P1</v>
          </cell>
          <cell r="G13373" t="str">
            <v>SMALL</v>
          </cell>
          <cell r="H13373" t="str">
            <v>PO</v>
          </cell>
          <cell r="I13373" t="str">
            <v>0035701 - GT LUCZAK INSURANCE AND INVESTMENTS LLC</v>
          </cell>
        </row>
        <row r="13374">
          <cell r="A13374" t="str">
            <v>C66894IV</v>
          </cell>
          <cell r="B13374">
            <v>42185</v>
          </cell>
          <cell r="C13374" t="str">
            <v>C66894</v>
          </cell>
          <cell r="D13374" t="str">
            <v>J Allen Capital Advisors LLC</v>
          </cell>
          <cell r="E13374" t="str">
            <v>NH</v>
          </cell>
          <cell r="F13374" t="str">
            <v>P1</v>
          </cell>
          <cell r="G13374" t="str">
            <v>SMALL</v>
          </cell>
          <cell r="H13374" t="str">
            <v>IV</v>
          </cell>
          <cell r="I13374" t="str">
            <v>0035692 - GRANITE GROUP BENEFITS LLC</v>
          </cell>
        </row>
        <row r="13375">
          <cell r="A13375" t="str">
            <v>C66895IV</v>
          </cell>
          <cell r="B13375">
            <v>42185</v>
          </cell>
          <cell r="C13375" t="str">
            <v>C66895</v>
          </cell>
          <cell r="D13375" t="str">
            <v>Segregansett Country Club Inc</v>
          </cell>
          <cell r="E13375" t="str">
            <v>MA</v>
          </cell>
          <cell r="F13375" t="str">
            <v>P1</v>
          </cell>
          <cell r="G13375" t="str">
            <v>SMALL</v>
          </cell>
          <cell r="H13375" t="str">
            <v>IV</v>
          </cell>
        </row>
        <row r="13376">
          <cell r="A13376" t="str">
            <v>C66898PO</v>
          </cell>
          <cell r="B13376">
            <v>42185</v>
          </cell>
          <cell r="C13376" t="str">
            <v>C66898</v>
          </cell>
          <cell r="D13376" t="str">
            <v>Lynch Motors Inc/Rogers</v>
          </cell>
          <cell r="E13376" t="str">
            <v>CT</v>
          </cell>
          <cell r="F13376" t="str">
            <v>P1</v>
          </cell>
          <cell r="G13376" t="str">
            <v>CRC</v>
          </cell>
          <cell r="H13376" t="str">
            <v>PO</v>
          </cell>
          <cell r="I13376" t="str">
            <v>0036048 - GALLAGHER BENEFIT SERVICES INC</v>
          </cell>
        </row>
        <row r="13377">
          <cell r="A13377" t="str">
            <v>C66899PO</v>
          </cell>
          <cell r="B13377">
            <v>42185</v>
          </cell>
          <cell r="C13377" t="str">
            <v>C66899</v>
          </cell>
          <cell r="D13377" t="str">
            <v>Collins Pipe and Supply Co Inc</v>
          </cell>
          <cell r="E13377" t="str">
            <v>CT</v>
          </cell>
          <cell r="F13377" t="str">
            <v>P1</v>
          </cell>
          <cell r="G13377" t="str">
            <v>CRC</v>
          </cell>
          <cell r="H13377" t="str">
            <v>PO</v>
          </cell>
          <cell r="I13377" t="str">
            <v>0035940 - EFS INSURANCE AGENCY</v>
          </cell>
        </row>
        <row r="13378">
          <cell r="A13378" t="str">
            <v>C66901IV</v>
          </cell>
          <cell r="B13378">
            <v>42185</v>
          </cell>
          <cell r="C13378" t="str">
            <v>C66901</v>
          </cell>
          <cell r="D13378" t="str">
            <v>Milton Fuller Housing Corp</v>
          </cell>
          <cell r="E13378" t="str">
            <v>MA</v>
          </cell>
          <cell r="F13378" t="str">
            <v>P1</v>
          </cell>
          <cell r="G13378" t="str">
            <v>SMALL</v>
          </cell>
          <cell r="H13378" t="str">
            <v>IV</v>
          </cell>
          <cell r="I13378" t="str">
            <v>0035439 - BENEMAX, INC.</v>
          </cell>
        </row>
        <row r="13379">
          <cell r="A13379" t="str">
            <v>C66902IH</v>
          </cell>
          <cell r="B13379">
            <v>42185</v>
          </cell>
          <cell r="C13379" t="str">
            <v>C66902</v>
          </cell>
          <cell r="D13379" t="str">
            <v>Bailey &amp; Smith Construction LLC</v>
          </cell>
          <cell r="E13379" t="str">
            <v>MA</v>
          </cell>
          <cell r="F13379" t="str">
            <v>P1</v>
          </cell>
          <cell r="G13379" t="str">
            <v>SMALL</v>
          </cell>
          <cell r="H13379" t="str">
            <v>IH</v>
          </cell>
          <cell r="I13379" t="str">
            <v>0035537 - KAPLAN, ELLEN A</v>
          </cell>
        </row>
        <row r="13380">
          <cell r="A13380" t="str">
            <v>C66903IH</v>
          </cell>
          <cell r="B13380">
            <v>42185</v>
          </cell>
          <cell r="C13380" t="str">
            <v>C66903</v>
          </cell>
          <cell r="D13380" t="str">
            <v>Big Boar Inc</v>
          </cell>
          <cell r="E13380" t="str">
            <v>MA</v>
          </cell>
          <cell r="F13380" t="str">
            <v>P1</v>
          </cell>
          <cell r="G13380" t="str">
            <v>SMALL</v>
          </cell>
          <cell r="H13380" t="str">
            <v>IH</v>
          </cell>
          <cell r="I13380" t="str">
            <v>0035512 - MCCULLOM, PATRICK</v>
          </cell>
        </row>
        <row r="13381">
          <cell r="A13381" t="str">
            <v>C66907IH</v>
          </cell>
          <cell r="B13381">
            <v>42185</v>
          </cell>
          <cell r="C13381" t="str">
            <v>C66907</v>
          </cell>
          <cell r="D13381" t="str">
            <v>High Impact Health and Fitness LLC</v>
          </cell>
          <cell r="E13381" t="str">
            <v>MA</v>
          </cell>
          <cell r="F13381" t="str">
            <v>P1</v>
          </cell>
          <cell r="G13381" t="str">
            <v>SMALL</v>
          </cell>
          <cell r="H13381" t="str">
            <v>IH</v>
          </cell>
          <cell r="I13381" t="str">
            <v>0035516 - KAPLAN, ELLEN A</v>
          </cell>
        </row>
        <row r="13382">
          <cell r="A13382" t="str">
            <v>C66908IH</v>
          </cell>
          <cell r="B13382">
            <v>42185</v>
          </cell>
          <cell r="C13382" t="str">
            <v>C66908</v>
          </cell>
          <cell r="D13382" t="str">
            <v>Nagwa Fanouse DMD PC</v>
          </cell>
          <cell r="E13382" t="str">
            <v>MA</v>
          </cell>
          <cell r="F13382" t="str">
            <v>P1</v>
          </cell>
          <cell r="G13382" t="str">
            <v>GPC</v>
          </cell>
          <cell r="H13382" t="str">
            <v>IH</v>
          </cell>
          <cell r="I13382" t="str">
            <v>0035761 - SPRING INSURANCE GROUP LLC</v>
          </cell>
        </row>
        <row r="13383">
          <cell r="A13383" t="str">
            <v>C66913IH</v>
          </cell>
          <cell r="B13383">
            <v>42185</v>
          </cell>
          <cell r="C13383" t="str">
            <v>C66913</v>
          </cell>
          <cell r="D13383" t="str">
            <v>The Touch Inc</v>
          </cell>
          <cell r="E13383" t="str">
            <v>MA</v>
          </cell>
          <cell r="F13383" t="str">
            <v>P1</v>
          </cell>
          <cell r="G13383" t="str">
            <v>SMALL</v>
          </cell>
          <cell r="H13383" t="str">
            <v>IH</v>
          </cell>
          <cell r="I13383" t="str">
            <v>0035450 - DONOHUE JR, STEPHEN J</v>
          </cell>
        </row>
        <row r="13384">
          <cell r="A13384" t="str">
            <v>C66914IH</v>
          </cell>
          <cell r="B13384">
            <v>42185</v>
          </cell>
          <cell r="C13384" t="str">
            <v>C66914</v>
          </cell>
          <cell r="D13384" t="str">
            <v>Boston Hill Advisors LLC</v>
          </cell>
          <cell r="E13384" t="str">
            <v>MA</v>
          </cell>
          <cell r="F13384" t="str">
            <v>P1</v>
          </cell>
          <cell r="G13384" t="str">
            <v>SMALL</v>
          </cell>
          <cell r="H13384" t="str">
            <v>IH</v>
          </cell>
          <cell r="I13384" t="str">
            <v>0035538 - HAYES, JOSEPH W</v>
          </cell>
        </row>
        <row r="13385">
          <cell r="A13385" t="str">
            <v>C66919PO</v>
          </cell>
          <cell r="B13385">
            <v>42185</v>
          </cell>
          <cell r="C13385" t="str">
            <v>C66919</v>
          </cell>
          <cell r="D13385" t="str">
            <v>BH Burke &amp; Co, Inc.</v>
          </cell>
          <cell r="E13385" t="str">
            <v>CT</v>
          </cell>
          <cell r="F13385" t="str">
            <v>P1</v>
          </cell>
          <cell r="G13385" t="str">
            <v>SMALL</v>
          </cell>
          <cell r="H13385" t="str">
            <v>PO</v>
          </cell>
          <cell r="I13385" t="str">
            <v>0035703 - GOWRIE BRETT &amp; YOUNG</v>
          </cell>
        </row>
        <row r="13386">
          <cell r="A13386" t="str">
            <v>C66920IA</v>
          </cell>
          <cell r="B13386">
            <v>42185</v>
          </cell>
          <cell r="C13386" t="str">
            <v>C66920</v>
          </cell>
          <cell r="D13386" t="str">
            <v>Blend Therapeutics</v>
          </cell>
          <cell r="E13386" t="str">
            <v>MA</v>
          </cell>
          <cell r="F13386" t="str">
            <v>P1</v>
          </cell>
          <cell r="G13386" t="str">
            <v>SMALL</v>
          </cell>
          <cell r="H13386" t="str">
            <v>IA</v>
          </cell>
          <cell r="I13386" t="str">
            <v>0035556 - MCGRATH INSURANCE BROKERAGE INC</v>
          </cell>
        </row>
        <row r="13387">
          <cell r="A13387" t="str">
            <v>C66920IH</v>
          </cell>
          <cell r="B13387">
            <v>42185</v>
          </cell>
          <cell r="C13387" t="str">
            <v>C66920</v>
          </cell>
          <cell r="D13387" t="str">
            <v>Blend Therapeutics</v>
          </cell>
          <cell r="E13387" t="str">
            <v>MA</v>
          </cell>
          <cell r="F13387" t="str">
            <v>P1</v>
          </cell>
          <cell r="G13387" t="str">
            <v>SMALL</v>
          </cell>
          <cell r="H13387" t="str">
            <v>IH</v>
          </cell>
          <cell r="I13387" t="str">
            <v>0035556 - MCGRATH INSURANCE BROKERAGE INC</v>
          </cell>
        </row>
        <row r="13388">
          <cell r="A13388" t="str">
            <v>C66920JA</v>
          </cell>
          <cell r="B13388">
            <v>42185</v>
          </cell>
          <cell r="C13388" t="str">
            <v>C66920</v>
          </cell>
          <cell r="D13388" t="str">
            <v>Blend Therapeutics</v>
          </cell>
          <cell r="E13388" t="str">
            <v>MA</v>
          </cell>
          <cell r="F13388" t="str">
            <v>P1</v>
          </cell>
          <cell r="G13388" t="str">
            <v>SMALL</v>
          </cell>
          <cell r="H13388" t="str">
            <v>JA</v>
          </cell>
          <cell r="I13388" t="str">
            <v>0035556 - MCGRATH INSURANCE BROKERAGE INC</v>
          </cell>
        </row>
        <row r="13389">
          <cell r="A13389" t="str">
            <v>C66921IH</v>
          </cell>
          <cell r="B13389">
            <v>42185</v>
          </cell>
          <cell r="C13389" t="str">
            <v>C66921</v>
          </cell>
          <cell r="D13389" t="str">
            <v>McCall Trucking Co Inc</v>
          </cell>
          <cell r="E13389" t="str">
            <v>MA</v>
          </cell>
          <cell r="F13389" t="str">
            <v>P1</v>
          </cell>
          <cell r="G13389" t="str">
            <v>SMALL</v>
          </cell>
          <cell r="H13389" t="str">
            <v>IH</v>
          </cell>
          <cell r="I13389" t="str">
            <v>0035612 - UNITED BUSINESSMANS INSURANCE AGENCY</v>
          </cell>
        </row>
        <row r="13390">
          <cell r="A13390" t="str">
            <v>C66923JA</v>
          </cell>
          <cell r="B13390">
            <v>42185</v>
          </cell>
          <cell r="C13390" t="str">
            <v>C66923</v>
          </cell>
          <cell r="D13390" t="str">
            <v>Malcolm Keljikian</v>
          </cell>
          <cell r="E13390" t="str">
            <v>MA</v>
          </cell>
          <cell r="F13390" t="str">
            <v>P1</v>
          </cell>
          <cell r="G13390" t="str">
            <v>SMALL</v>
          </cell>
          <cell r="H13390" t="str">
            <v>JA</v>
          </cell>
          <cell r="I13390" t="str">
            <v>0035435 - DESIGNED BENEFITS GROUP</v>
          </cell>
        </row>
        <row r="13391">
          <cell r="A13391" t="str">
            <v>C66924IV</v>
          </cell>
          <cell r="B13391">
            <v>42185</v>
          </cell>
          <cell r="C13391" t="str">
            <v>C66924</v>
          </cell>
          <cell r="D13391" t="str">
            <v>Family Eye Care of Orange-CIT</v>
          </cell>
          <cell r="E13391" t="str">
            <v>CT</v>
          </cell>
          <cell r="F13391" t="str">
            <v>P1</v>
          </cell>
          <cell r="G13391" t="str">
            <v>SMALL</v>
          </cell>
          <cell r="H13391" t="str">
            <v>IV</v>
          </cell>
          <cell r="I13391" t="str">
            <v>0035704 - GFS INC</v>
          </cell>
        </row>
        <row r="13392">
          <cell r="A13392" t="str">
            <v>C66928IA</v>
          </cell>
          <cell r="B13392">
            <v>42185</v>
          </cell>
          <cell r="C13392" t="str">
            <v>C66928</v>
          </cell>
          <cell r="D13392" t="str">
            <v>Nelson Worldwide Inc</v>
          </cell>
          <cell r="E13392" t="str">
            <v>MA</v>
          </cell>
          <cell r="F13392" t="str">
            <v>P1</v>
          </cell>
          <cell r="G13392" t="str">
            <v>CRC</v>
          </cell>
          <cell r="H13392" t="str">
            <v>IA</v>
          </cell>
          <cell r="I13392" t="str">
            <v>0035898 - WILKE, DANIEL A</v>
          </cell>
        </row>
        <row r="13393">
          <cell r="A13393" t="str">
            <v>C66928IV</v>
          </cell>
          <cell r="B13393">
            <v>42185</v>
          </cell>
          <cell r="C13393" t="str">
            <v>C66928</v>
          </cell>
          <cell r="D13393" t="str">
            <v>Nelson Worldwide Inc</v>
          </cell>
          <cell r="E13393" t="str">
            <v>MA</v>
          </cell>
          <cell r="F13393" t="str">
            <v>P1</v>
          </cell>
          <cell r="G13393" t="str">
            <v>CRC</v>
          </cell>
          <cell r="H13393" t="str">
            <v>IV</v>
          </cell>
          <cell r="I13393" t="str">
            <v>0035898 - WILKE, DANIEL A</v>
          </cell>
        </row>
        <row r="13394">
          <cell r="A13394" t="str">
            <v>C66929PO</v>
          </cell>
          <cell r="B13394">
            <v>42185</v>
          </cell>
          <cell r="C13394" t="str">
            <v>C66929</v>
          </cell>
          <cell r="D13394" t="str">
            <v>Innovative Financial Services, LLC</v>
          </cell>
          <cell r="E13394" t="str">
            <v>CT</v>
          </cell>
          <cell r="F13394" t="str">
            <v>P1</v>
          </cell>
          <cell r="G13394" t="str">
            <v>SMALL</v>
          </cell>
          <cell r="H13394" t="str">
            <v>PO</v>
          </cell>
          <cell r="I13394" t="str">
            <v>0035702 - MAY, BONEE &amp; COMPANY INC</v>
          </cell>
        </row>
        <row r="13395">
          <cell r="A13395" t="str">
            <v>C66933IV</v>
          </cell>
          <cell r="B13395">
            <v>42185</v>
          </cell>
          <cell r="C13395" t="str">
            <v>C66933</v>
          </cell>
          <cell r="D13395" t="str">
            <v>Collins Medical Associates 2 PC</v>
          </cell>
          <cell r="E13395" t="str">
            <v>CT</v>
          </cell>
          <cell r="F13395" t="str">
            <v>P1</v>
          </cell>
          <cell r="G13395" t="str">
            <v>CRC</v>
          </cell>
          <cell r="H13395" t="str">
            <v>IV</v>
          </cell>
          <cell r="I13395" t="str">
            <v>0036049 - HEALTH CONSULTANTS GROUP, THE</v>
          </cell>
        </row>
        <row r="13396">
          <cell r="A13396" t="str">
            <v>C66933PO</v>
          </cell>
          <cell r="B13396">
            <v>42185</v>
          </cell>
          <cell r="C13396" t="str">
            <v>C66933</v>
          </cell>
          <cell r="D13396" t="str">
            <v>Collins Medical Associates 2 PC</v>
          </cell>
          <cell r="E13396" t="str">
            <v>CT</v>
          </cell>
          <cell r="F13396" t="str">
            <v>P1</v>
          </cell>
          <cell r="G13396" t="str">
            <v>CRC</v>
          </cell>
          <cell r="H13396" t="str">
            <v>PO</v>
          </cell>
          <cell r="I13396" t="str">
            <v>0036049 - HEALTH CONSULTANTS GROUP, THE</v>
          </cell>
        </row>
        <row r="13397">
          <cell r="A13397" t="str">
            <v>C66934IH</v>
          </cell>
          <cell r="B13397">
            <v>42185</v>
          </cell>
          <cell r="C13397" t="str">
            <v>C66934</v>
          </cell>
          <cell r="D13397" t="str">
            <v>Woburn Animal Hospital Inc</v>
          </cell>
          <cell r="E13397" t="str">
            <v>MA</v>
          </cell>
          <cell r="F13397" t="str">
            <v>P1</v>
          </cell>
          <cell r="G13397" t="str">
            <v>SMALL</v>
          </cell>
          <cell r="H13397" t="str">
            <v>IH</v>
          </cell>
          <cell r="I13397" t="str">
            <v>0035530 - MCCARTHY, ERIC J</v>
          </cell>
        </row>
        <row r="13398">
          <cell r="A13398" t="str">
            <v>C66935JA</v>
          </cell>
          <cell r="B13398">
            <v>42185</v>
          </cell>
          <cell r="C13398" t="str">
            <v>C66935</v>
          </cell>
          <cell r="D13398" t="str">
            <v>Westwood Restaurant &amp; Pub Inc</v>
          </cell>
          <cell r="E13398" t="str">
            <v>MA</v>
          </cell>
          <cell r="F13398" t="str">
            <v>P1</v>
          </cell>
          <cell r="G13398" t="str">
            <v>SMALL</v>
          </cell>
          <cell r="H13398" t="str">
            <v>JA</v>
          </cell>
          <cell r="I13398" t="str">
            <v>0035842 - CANARY BLOMSTROM INSURANCE AGENCY INC</v>
          </cell>
        </row>
        <row r="13399">
          <cell r="A13399" t="str">
            <v>C66936IH</v>
          </cell>
          <cell r="B13399">
            <v>42185</v>
          </cell>
          <cell r="C13399" t="str">
            <v>C66936</v>
          </cell>
          <cell r="D13399" t="str">
            <v>EOS Enterprises Inc</v>
          </cell>
          <cell r="E13399" t="str">
            <v>MA</v>
          </cell>
          <cell r="F13399" t="str">
            <v>P1</v>
          </cell>
          <cell r="G13399" t="str">
            <v>SMALL</v>
          </cell>
          <cell r="H13399" t="str">
            <v>IH</v>
          </cell>
          <cell r="I13399" t="str">
            <v>0035622 - HABERMAN INSURANCE GROUP INC</v>
          </cell>
        </row>
        <row r="13400">
          <cell r="A13400" t="str">
            <v>C66937JA</v>
          </cell>
          <cell r="B13400">
            <v>42185</v>
          </cell>
          <cell r="C13400" t="str">
            <v>C66937</v>
          </cell>
          <cell r="D13400" t="str">
            <v>Brian J Morrissey Sr</v>
          </cell>
          <cell r="E13400" t="str">
            <v>MA</v>
          </cell>
          <cell r="F13400" t="str">
            <v>P1</v>
          </cell>
          <cell r="G13400" t="str">
            <v>SMALL</v>
          </cell>
          <cell r="H13400" t="str">
            <v>JA</v>
          </cell>
          <cell r="I13400" t="str">
            <v>0035841 - CANARY BLOMSTROM INSURANCE AGENCY INC</v>
          </cell>
        </row>
        <row r="13401">
          <cell r="A13401" t="str">
            <v>C66938IH</v>
          </cell>
          <cell r="B13401">
            <v>42185</v>
          </cell>
          <cell r="C13401" t="str">
            <v>C66938</v>
          </cell>
          <cell r="D13401" t="str">
            <v>Mass Surgical Supply LLC</v>
          </cell>
          <cell r="E13401" t="str">
            <v>MA</v>
          </cell>
          <cell r="F13401" t="str">
            <v>P1</v>
          </cell>
          <cell r="G13401" t="str">
            <v>SMALL</v>
          </cell>
          <cell r="H13401" t="str">
            <v>IH</v>
          </cell>
          <cell r="I13401" t="str">
            <v>0035594 - DOWD FINANCIAL SERVICES LLC</v>
          </cell>
        </row>
        <row r="13402">
          <cell r="A13402" t="str">
            <v>C66938JA</v>
          </cell>
          <cell r="B13402">
            <v>42185</v>
          </cell>
          <cell r="C13402" t="str">
            <v>C66938</v>
          </cell>
          <cell r="D13402" t="str">
            <v>Mass Surgical Supply LLC</v>
          </cell>
          <cell r="E13402" t="str">
            <v>MA</v>
          </cell>
          <cell r="F13402" t="str">
            <v>P1</v>
          </cell>
          <cell r="G13402" t="str">
            <v>SMALL</v>
          </cell>
          <cell r="H13402" t="str">
            <v>JA</v>
          </cell>
          <cell r="I13402" t="str">
            <v>0035594 - DOWD FINANCIAL SERVICES LLC</v>
          </cell>
        </row>
        <row r="13403">
          <cell r="A13403" t="str">
            <v>C66939IH</v>
          </cell>
          <cell r="B13403">
            <v>42185</v>
          </cell>
          <cell r="C13403" t="str">
            <v>C66939</v>
          </cell>
          <cell r="D13403" t="str">
            <v>Gorham Transportation Inc</v>
          </cell>
          <cell r="E13403" t="str">
            <v>ME</v>
          </cell>
          <cell r="F13403" t="str">
            <v>P1</v>
          </cell>
          <cell r="G13403" t="str">
            <v>SMALL</v>
          </cell>
          <cell r="H13403" t="str">
            <v>IH</v>
          </cell>
          <cell r="I13403" t="str">
            <v>0035695 - LMR INSURANCE INC</v>
          </cell>
        </row>
        <row r="13404">
          <cell r="A13404" t="str">
            <v>C66940IV</v>
          </cell>
          <cell r="B13404">
            <v>42185</v>
          </cell>
          <cell r="C13404" t="str">
            <v>C66940</v>
          </cell>
          <cell r="D13404" t="str">
            <v>Schlagers Auto Body Repair Inc</v>
          </cell>
          <cell r="E13404" t="str">
            <v>MA</v>
          </cell>
          <cell r="F13404" t="str">
            <v>P1</v>
          </cell>
          <cell r="G13404" t="str">
            <v>SMALL</v>
          </cell>
          <cell r="H13404" t="str">
            <v>IV</v>
          </cell>
          <cell r="I13404" t="str">
            <v>0035434 - BENEMAX, INC.</v>
          </cell>
        </row>
        <row r="13405">
          <cell r="A13405" t="str">
            <v>C66942IH</v>
          </cell>
          <cell r="B13405">
            <v>42185</v>
          </cell>
          <cell r="C13405" t="str">
            <v>C66942</v>
          </cell>
          <cell r="D13405" t="str">
            <v>Delano Associates</v>
          </cell>
          <cell r="E13405" t="str">
            <v>ME</v>
          </cell>
          <cell r="F13405" t="str">
            <v>P1</v>
          </cell>
          <cell r="G13405" t="str">
            <v>SMALL</v>
          </cell>
          <cell r="H13405" t="str">
            <v>IH</v>
          </cell>
          <cell r="I13405" t="str">
            <v>0035690 - LMR INSURANCE INC</v>
          </cell>
        </row>
        <row r="13406">
          <cell r="A13406" t="str">
            <v>C66944IH</v>
          </cell>
          <cell r="B13406">
            <v>42185</v>
          </cell>
          <cell r="C13406" t="str">
            <v>C66944</v>
          </cell>
          <cell r="D13406" t="str">
            <v>Marlboro Internal Medicine</v>
          </cell>
          <cell r="E13406" t="str">
            <v>MA</v>
          </cell>
          <cell r="F13406" t="str">
            <v>P1</v>
          </cell>
          <cell r="G13406" t="str">
            <v>SMALL</v>
          </cell>
          <cell r="H13406" t="str">
            <v>IH</v>
          </cell>
          <cell r="I13406" t="str">
            <v>0035584 - SMALL BUSINESS INSURANCE AGENCY INC</v>
          </cell>
        </row>
        <row r="13407">
          <cell r="A13407" t="str">
            <v>C66945IH</v>
          </cell>
          <cell r="B13407">
            <v>42185</v>
          </cell>
          <cell r="C13407" t="str">
            <v>C66945</v>
          </cell>
          <cell r="D13407" t="str">
            <v>Carando Gourmet Frozen Foods</v>
          </cell>
          <cell r="E13407" t="str">
            <v>MA</v>
          </cell>
          <cell r="F13407" t="str">
            <v>P1</v>
          </cell>
          <cell r="G13407" t="str">
            <v>SMALL</v>
          </cell>
          <cell r="H13407" t="str">
            <v>IH</v>
          </cell>
          <cell r="I13407" t="str">
            <v>0035575 - GIANANTONI &amp; CASSELL LLC</v>
          </cell>
        </row>
        <row r="13408">
          <cell r="A13408" t="str">
            <v>C66946IV</v>
          </cell>
          <cell r="B13408">
            <v>42185</v>
          </cell>
          <cell r="C13408" t="str">
            <v>C66946</v>
          </cell>
          <cell r="D13408" t="str">
            <v>Denommee Plumbing &amp; Heating Inc</v>
          </cell>
          <cell r="E13408" t="str">
            <v>MA</v>
          </cell>
          <cell r="F13408" t="str">
            <v>P1</v>
          </cell>
          <cell r="G13408" t="str">
            <v>SMALL</v>
          </cell>
          <cell r="H13408" t="str">
            <v>IV</v>
          </cell>
          <cell r="I13408" t="str">
            <v>0035804 - BENEMAX, INC.</v>
          </cell>
        </row>
        <row r="13409">
          <cell r="A13409" t="str">
            <v>C66948IV</v>
          </cell>
          <cell r="B13409">
            <v>42185</v>
          </cell>
          <cell r="C13409" t="str">
            <v>C66948</v>
          </cell>
          <cell r="D13409" t="str">
            <v>Christ Community Church</v>
          </cell>
          <cell r="E13409" t="str">
            <v>MA</v>
          </cell>
          <cell r="F13409" t="str">
            <v>P1</v>
          </cell>
          <cell r="G13409" t="str">
            <v>SMALL</v>
          </cell>
          <cell r="H13409" t="str">
            <v>IV</v>
          </cell>
          <cell r="I13409" t="str">
            <v>0035614 - FBINSURE LLC</v>
          </cell>
        </row>
        <row r="13410">
          <cell r="A13410" t="str">
            <v>C66949IH</v>
          </cell>
          <cell r="B13410">
            <v>42185</v>
          </cell>
          <cell r="C13410" t="str">
            <v>C66949</v>
          </cell>
          <cell r="D13410" t="str">
            <v>Ceruti Electrical Corporation</v>
          </cell>
          <cell r="E13410" t="str">
            <v>MA</v>
          </cell>
          <cell r="F13410" t="str">
            <v>P1</v>
          </cell>
          <cell r="G13410" t="str">
            <v>SMALL</v>
          </cell>
          <cell r="H13410" t="str">
            <v>IH</v>
          </cell>
          <cell r="I13410" t="str">
            <v>0035553 - DEMERITT, TIMOTHY A</v>
          </cell>
        </row>
        <row r="13411">
          <cell r="A13411" t="str">
            <v>C66953PO</v>
          </cell>
          <cell r="B13411">
            <v>42185</v>
          </cell>
          <cell r="C13411" t="str">
            <v>C66953</v>
          </cell>
          <cell r="D13411" t="str">
            <v>Waterhouse Salon</v>
          </cell>
          <cell r="E13411" t="str">
            <v>CT</v>
          </cell>
          <cell r="F13411" t="str">
            <v>P1</v>
          </cell>
          <cell r="G13411" t="str">
            <v>SMALL</v>
          </cell>
          <cell r="H13411" t="str">
            <v>PO</v>
          </cell>
          <cell r="I13411" t="str">
            <v>0035781 - T.M. BURROWS ASSOCIATES LLC</v>
          </cell>
        </row>
        <row r="13412">
          <cell r="A13412" t="str">
            <v>C66954JM</v>
          </cell>
          <cell r="B13412">
            <v>42185</v>
          </cell>
          <cell r="C13412" t="str">
            <v>C66954</v>
          </cell>
          <cell r="D13412" t="str">
            <v>Selects Sports Management Inc</v>
          </cell>
          <cell r="E13412" t="str">
            <v>NH</v>
          </cell>
          <cell r="F13412" t="str">
            <v>P1</v>
          </cell>
          <cell r="G13412" t="str">
            <v>SMALL</v>
          </cell>
          <cell r="H13412" t="str">
            <v>JM</v>
          </cell>
          <cell r="I13412" t="str">
            <v>0035770 - PAYCHEX AGENCY INC</v>
          </cell>
        </row>
        <row r="13413">
          <cell r="A13413" t="str">
            <v>C66954JN</v>
          </cell>
          <cell r="B13413">
            <v>42185</v>
          </cell>
          <cell r="C13413" t="str">
            <v>C66954</v>
          </cell>
          <cell r="D13413" t="str">
            <v>Selects Sports Management Inc</v>
          </cell>
          <cell r="E13413" t="str">
            <v>NH</v>
          </cell>
          <cell r="F13413" t="str">
            <v>P1</v>
          </cell>
          <cell r="G13413" t="str">
            <v>SMALL</v>
          </cell>
          <cell r="H13413" t="str">
            <v>JN</v>
          </cell>
          <cell r="I13413" t="str">
            <v>0035770 - PAYCHEX AGENCY INC</v>
          </cell>
        </row>
        <row r="13414">
          <cell r="A13414" t="str">
            <v>C66960IH</v>
          </cell>
          <cell r="B13414">
            <v>42185</v>
          </cell>
          <cell r="C13414" t="str">
            <v>C66960</v>
          </cell>
          <cell r="D13414" t="str">
            <v>Nicholson Plumbing Heating &amp; Air Conditioning Inc</v>
          </cell>
          <cell r="E13414" t="str">
            <v>MA</v>
          </cell>
          <cell r="F13414" t="str">
            <v>P1</v>
          </cell>
          <cell r="G13414" t="str">
            <v>SMALL</v>
          </cell>
          <cell r="H13414" t="str">
            <v>IH</v>
          </cell>
          <cell r="I13414" t="str">
            <v>0035623 - MODEST, ALAN K</v>
          </cell>
        </row>
        <row r="13415">
          <cell r="A13415" t="str">
            <v>C66961JA</v>
          </cell>
          <cell r="B13415">
            <v>42185</v>
          </cell>
          <cell r="C13415" t="str">
            <v>C66961</v>
          </cell>
          <cell r="D13415" t="str">
            <v>Christ Lutheran Church</v>
          </cell>
          <cell r="E13415" t="str">
            <v>MA</v>
          </cell>
          <cell r="F13415" t="str">
            <v>P1</v>
          </cell>
          <cell r="G13415" t="str">
            <v>SMALL</v>
          </cell>
          <cell r="H13415" t="str">
            <v>JA</v>
          </cell>
          <cell r="I13415" t="str">
            <v>0035471 - BERKSHIRE INSURANCE GROUP INC</v>
          </cell>
        </row>
        <row r="13416">
          <cell r="A13416" t="str">
            <v>C66962JM</v>
          </cell>
          <cell r="B13416">
            <v>42185</v>
          </cell>
          <cell r="C13416" t="str">
            <v>C66962</v>
          </cell>
          <cell r="D13416" t="str">
            <v>Club Mont Royal</v>
          </cell>
          <cell r="E13416" t="str">
            <v>NH</v>
          </cell>
          <cell r="F13416" t="str">
            <v>P1</v>
          </cell>
          <cell r="G13416" t="str">
            <v>SMALL</v>
          </cell>
          <cell r="H13416" t="str">
            <v>JM</v>
          </cell>
          <cell r="I13416" t="str">
            <v>0035676 - GRANITE GROUP BENEFITS LLC</v>
          </cell>
        </row>
        <row r="13417">
          <cell r="A13417" t="str">
            <v>C66964IH</v>
          </cell>
          <cell r="B13417">
            <v>42185</v>
          </cell>
          <cell r="C13417" t="str">
            <v>C66964</v>
          </cell>
          <cell r="D13417" t="str">
            <v>Myriad Engineering Co Inc</v>
          </cell>
          <cell r="E13417" t="str">
            <v>MA</v>
          </cell>
          <cell r="F13417" t="str">
            <v>P1</v>
          </cell>
          <cell r="G13417" t="str">
            <v>SMALL</v>
          </cell>
          <cell r="H13417" t="str">
            <v>IH</v>
          </cell>
          <cell r="I13417" t="str">
            <v>0035603 - MID-STATE INSURANCE AGENCY INC</v>
          </cell>
        </row>
        <row r="13418">
          <cell r="A13418" t="str">
            <v>C66965IH</v>
          </cell>
          <cell r="B13418">
            <v>42185</v>
          </cell>
          <cell r="C13418" t="str">
            <v>C66965</v>
          </cell>
          <cell r="D13418" t="str">
            <v>Bell &amp; Hudson Insurance</v>
          </cell>
          <cell r="E13418" t="str">
            <v>MA</v>
          </cell>
          <cell r="F13418" t="str">
            <v>P1</v>
          </cell>
          <cell r="G13418" t="str">
            <v>SMALL</v>
          </cell>
          <cell r="H13418" t="str">
            <v>IH</v>
          </cell>
          <cell r="I13418" t="str">
            <v>0035561 - BELL HUDSON INSURANCE AGENCY INC</v>
          </cell>
        </row>
        <row r="13419">
          <cell r="A13419" t="str">
            <v>C66965JA</v>
          </cell>
          <cell r="B13419">
            <v>42185</v>
          </cell>
          <cell r="C13419" t="str">
            <v>C66965</v>
          </cell>
          <cell r="D13419" t="str">
            <v>Bell &amp; Hudson Insurance</v>
          </cell>
          <cell r="E13419" t="str">
            <v>MA</v>
          </cell>
          <cell r="F13419" t="str">
            <v>P1</v>
          </cell>
          <cell r="G13419" t="str">
            <v>SMALL</v>
          </cell>
          <cell r="H13419" t="str">
            <v>JA</v>
          </cell>
          <cell r="I13419" t="str">
            <v>0035561 - BELL HUDSON INSURANCE AGENCY INC</v>
          </cell>
        </row>
        <row r="13420">
          <cell r="A13420" t="str">
            <v>C66966IV</v>
          </cell>
          <cell r="B13420">
            <v>42185</v>
          </cell>
          <cell r="C13420" t="str">
            <v>C66966</v>
          </cell>
          <cell r="D13420" t="str">
            <v>Merit Insurance Services, Inc.</v>
          </cell>
          <cell r="E13420" t="str">
            <v>CT</v>
          </cell>
          <cell r="F13420" t="str">
            <v>P1</v>
          </cell>
          <cell r="G13420" t="str">
            <v>SMALL</v>
          </cell>
          <cell r="H13420" t="str">
            <v>IV</v>
          </cell>
          <cell r="I13420" t="str">
            <v>0035706 - KAUFMAN, JOHN</v>
          </cell>
        </row>
        <row r="13421">
          <cell r="A13421" t="str">
            <v>C66967OA</v>
          </cell>
          <cell r="B13421">
            <v>42185</v>
          </cell>
          <cell r="C13421" t="str">
            <v>C66967</v>
          </cell>
          <cell r="D13421" t="str">
            <v>Pelletier Builders, Inc/Rogers</v>
          </cell>
          <cell r="E13421" t="str">
            <v>CT</v>
          </cell>
          <cell r="F13421" t="str">
            <v>P1</v>
          </cell>
          <cell r="G13421" t="str">
            <v>SMALL</v>
          </cell>
          <cell r="H13421" t="str">
            <v>OA</v>
          </cell>
          <cell r="I13421" t="str">
            <v>0035705 - KGS INSURANCE SERVICES LLC</v>
          </cell>
        </row>
        <row r="13422">
          <cell r="A13422" t="str">
            <v>C66967PO</v>
          </cell>
          <cell r="B13422">
            <v>42185</v>
          </cell>
          <cell r="C13422" t="str">
            <v>C66967</v>
          </cell>
          <cell r="D13422" t="str">
            <v>Pelletier Builders, Inc/Rogers</v>
          </cell>
          <cell r="E13422" t="str">
            <v>CT</v>
          </cell>
          <cell r="F13422" t="str">
            <v>P1</v>
          </cell>
          <cell r="G13422" t="str">
            <v>SMALL</v>
          </cell>
          <cell r="H13422" t="str">
            <v>PO</v>
          </cell>
          <cell r="I13422" t="str">
            <v>0035705 - KGS INSURANCE SERVICES LLC</v>
          </cell>
        </row>
        <row r="13423">
          <cell r="A13423" t="str">
            <v>C66968IH</v>
          </cell>
          <cell r="B13423">
            <v>42185</v>
          </cell>
          <cell r="C13423" t="str">
            <v>C66968</v>
          </cell>
          <cell r="D13423" t="str">
            <v>J White's Automotive LLC</v>
          </cell>
          <cell r="E13423" t="str">
            <v>MA</v>
          </cell>
          <cell r="F13423" t="str">
            <v>P1</v>
          </cell>
          <cell r="G13423" t="str">
            <v>SMALL</v>
          </cell>
          <cell r="H13423" t="str">
            <v>IH</v>
          </cell>
          <cell r="I13423" t="str">
            <v>0035563 - COMPREHENSIVE INS PROVIDERS INC</v>
          </cell>
        </row>
        <row r="13424">
          <cell r="A13424" t="str">
            <v>C66968MI</v>
          </cell>
          <cell r="B13424">
            <v>42185</v>
          </cell>
          <cell r="C13424" t="str">
            <v>C66968</v>
          </cell>
          <cell r="D13424" t="str">
            <v>J White's Automotive LLC</v>
          </cell>
          <cell r="E13424" t="str">
            <v>MA</v>
          </cell>
          <cell r="F13424" t="str">
            <v>P1</v>
          </cell>
          <cell r="G13424" t="str">
            <v>MCARE</v>
          </cell>
          <cell r="H13424" t="str">
            <v>MI</v>
          </cell>
          <cell r="I13424" t="str">
            <v>0035563 - COMPREHENSIVE INS PROVIDERS INC</v>
          </cell>
        </row>
        <row r="13425">
          <cell r="A13425" t="str">
            <v>C66969JA</v>
          </cell>
          <cell r="B13425">
            <v>42185</v>
          </cell>
          <cell r="C13425" t="str">
            <v>C66969</v>
          </cell>
          <cell r="D13425" t="str">
            <v>Boston Industries Inc</v>
          </cell>
          <cell r="E13425" t="str">
            <v>MA</v>
          </cell>
          <cell r="F13425" t="str">
            <v>P1</v>
          </cell>
          <cell r="G13425" t="str">
            <v>SMALL</v>
          </cell>
          <cell r="H13425" t="str">
            <v>JA</v>
          </cell>
          <cell r="I13425" t="str">
            <v>0035778 - ORCHARD INSURANCE BROKERAGE INC</v>
          </cell>
        </row>
        <row r="13426">
          <cell r="A13426" t="str">
            <v>C66972IV</v>
          </cell>
          <cell r="B13426">
            <v>42185</v>
          </cell>
          <cell r="C13426" t="str">
            <v>C66972</v>
          </cell>
          <cell r="D13426" t="str">
            <v>Vela Juice Bar</v>
          </cell>
          <cell r="E13426" t="str">
            <v>MA</v>
          </cell>
          <cell r="F13426" t="str">
            <v>P1</v>
          </cell>
          <cell r="G13426" t="str">
            <v>SMALL</v>
          </cell>
          <cell r="H13426" t="str">
            <v>IV</v>
          </cell>
          <cell r="I13426" t="str">
            <v>0035618 - BRABO BENEFITS INC</v>
          </cell>
        </row>
        <row r="13427">
          <cell r="A13427" t="str">
            <v>C66974IV</v>
          </cell>
          <cell r="B13427">
            <v>42185</v>
          </cell>
          <cell r="C13427" t="str">
            <v>C66974</v>
          </cell>
          <cell r="D13427" t="str">
            <v>Law Offices of Nicole D Sullivan &amp; Associates PC</v>
          </cell>
          <cell r="E13427" t="str">
            <v>MA</v>
          </cell>
          <cell r="F13427" t="str">
            <v>P1</v>
          </cell>
          <cell r="G13427" t="str">
            <v>SMALL</v>
          </cell>
          <cell r="H13427" t="str">
            <v>IV</v>
          </cell>
          <cell r="I13427" t="str">
            <v>0035773 - SMITH CHRISTOPHER</v>
          </cell>
        </row>
        <row r="13428">
          <cell r="A13428" t="str">
            <v>C66975JM</v>
          </cell>
          <cell r="B13428">
            <v>42185</v>
          </cell>
          <cell r="C13428" t="str">
            <v>C66975</v>
          </cell>
          <cell r="D13428" t="str">
            <v>MADD Interiors Corporation</v>
          </cell>
          <cell r="E13428" t="str">
            <v>NH</v>
          </cell>
          <cell r="F13428" t="str">
            <v>P1</v>
          </cell>
          <cell r="G13428" t="str">
            <v>SMALL</v>
          </cell>
          <cell r="H13428" t="str">
            <v>JM</v>
          </cell>
          <cell r="I13428" t="str">
            <v>0035978 - CROSS INSURANCE - MANCHESTER</v>
          </cell>
        </row>
        <row r="13429">
          <cell r="A13429" t="str">
            <v>C66976IH</v>
          </cell>
          <cell r="B13429">
            <v>42185</v>
          </cell>
          <cell r="C13429" t="str">
            <v>C66976</v>
          </cell>
          <cell r="D13429" t="str">
            <v>Park Dental Group PC</v>
          </cell>
          <cell r="E13429" t="str">
            <v>MA</v>
          </cell>
          <cell r="F13429" t="str">
            <v>P1</v>
          </cell>
          <cell r="G13429" t="str">
            <v>SMALL</v>
          </cell>
          <cell r="H13429" t="str">
            <v>IH</v>
          </cell>
          <cell r="I13429" t="str">
            <v>0035830 - BAR INSURANCE BROKERAGE INC</v>
          </cell>
        </row>
        <row r="13430">
          <cell r="A13430" t="str">
            <v>C66977IV</v>
          </cell>
          <cell r="B13430">
            <v>42185</v>
          </cell>
          <cell r="C13430" t="str">
            <v>C66977</v>
          </cell>
          <cell r="D13430" t="str">
            <v>DDH Hotel Mystic LLC</v>
          </cell>
          <cell r="E13430" t="str">
            <v>CT</v>
          </cell>
          <cell r="F13430" t="str">
            <v>P1</v>
          </cell>
          <cell r="G13430" t="str">
            <v>SMALL</v>
          </cell>
          <cell r="H13430" t="str">
            <v>IV</v>
          </cell>
          <cell r="I13430" t="str">
            <v>0035708 - GOWRIE BRETT &amp; YOUNG</v>
          </cell>
        </row>
        <row r="13431">
          <cell r="A13431" t="str">
            <v>C66977PO</v>
          </cell>
          <cell r="B13431">
            <v>42185</v>
          </cell>
          <cell r="C13431" t="str">
            <v>C66977</v>
          </cell>
          <cell r="D13431" t="str">
            <v>DDH Hotel Mystic LLC</v>
          </cell>
          <cell r="E13431" t="str">
            <v>CT</v>
          </cell>
          <cell r="F13431" t="str">
            <v>P1</v>
          </cell>
          <cell r="G13431" t="str">
            <v>SMALL</v>
          </cell>
          <cell r="H13431" t="str">
            <v>PO</v>
          </cell>
          <cell r="I13431" t="str">
            <v>0035708 - GOWRIE BRETT &amp; YOUNG</v>
          </cell>
        </row>
        <row r="13432">
          <cell r="A13432" t="str">
            <v>C66982IH</v>
          </cell>
          <cell r="B13432">
            <v>42185</v>
          </cell>
          <cell r="C13432" t="str">
            <v>C66982</v>
          </cell>
          <cell r="D13432" t="str">
            <v>The Immigrant Learning Center Inc</v>
          </cell>
          <cell r="E13432" t="str">
            <v>MA</v>
          </cell>
          <cell r="F13432" t="str">
            <v>P1</v>
          </cell>
          <cell r="G13432" t="str">
            <v>SMALL</v>
          </cell>
          <cell r="H13432" t="str">
            <v>IH</v>
          </cell>
          <cell r="I13432" t="str">
            <v>0035802 - COMPREHENSIVE INS PROVIDERS INC</v>
          </cell>
        </row>
        <row r="13433">
          <cell r="A13433" t="str">
            <v>C66984IH</v>
          </cell>
          <cell r="B13433">
            <v>42185</v>
          </cell>
          <cell r="C13433" t="str">
            <v>C66984</v>
          </cell>
          <cell r="D13433" t="str">
            <v>Choice Fitness</v>
          </cell>
          <cell r="E13433" t="str">
            <v>MA</v>
          </cell>
          <cell r="F13433" t="str">
            <v>P1</v>
          </cell>
          <cell r="G13433" t="str">
            <v>SMALL</v>
          </cell>
          <cell r="H13433" t="str">
            <v>IH</v>
          </cell>
          <cell r="I13433" t="str">
            <v>0035772 - WALSH, STEVEN</v>
          </cell>
        </row>
        <row r="13434">
          <cell r="A13434" t="str">
            <v>C66984IV</v>
          </cell>
          <cell r="B13434">
            <v>42185</v>
          </cell>
          <cell r="C13434" t="str">
            <v>C66984</v>
          </cell>
          <cell r="D13434" t="str">
            <v>Choice Fitness</v>
          </cell>
          <cell r="E13434" t="str">
            <v>MA</v>
          </cell>
          <cell r="F13434" t="str">
            <v>P1</v>
          </cell>
          <cell r="G13434" t="str">
            <v>SMALL</v>
          </cell>
          <cell r="H13434" t="str">
            <v>IV</v>
          </cell>
          <cell r="I13434" t="str">
            <v>0035772 - WALSH, STEVEN</v>
          </cell>
        </row>
        <row r="13435">
          <cell r="A13435" t="str">
            <v>C66985JA</v>
          </cell>
          <cell r="B13435">
            <v>42185</v>
          </cell>
          <cell r="C13435" t="str">
            <v>C66985</v>
          </cell>
          <cell r="D13435" t="str">
            <v>Matthew Cunningham Landscape Design LLC</v>
          </cell>
          <cell r="E13435" t="str">
            <v>MA</v>
          </cell>
          <cell r="F13435" t="str">
            <v>P1</v>
          </cell>
          <cell r="G13435" t="str">
            <v>SMALL</v>
          </cell>
          <cell r="H13435" t="str">
            <v>JA</v>
          </cell>
          <cell r="I13435" t="str">
            <v>0035694 - HEALTH SOLUTIONS INS AGENCY LLC</v>
          </cell>
        </row>
        <row r="13436">
          <cell r="A13436" t="str">
            <v>C66986IV</v>
          </cell>
          <cell r="B13436">
            <v>42185</v>
          </cell>
          <cell r="C13436" t="str">
            <v>C66986</v>
          </cell>
          <cell r="D13436" t="str">
            <v>E Benson Hood Laboratories Inc</v>
          </cell>
          <cell r="E13436" t="str">
            <v>MA</v>
          </cell>
          <cell r="F13436" t="str">
            <v>P1</v>
          </cell>
          <cell r="G13436" t="str">
            <v>SMALL</v>
          </cell>
          <cell r="H13436" t="str">
            <v>IV</v>
          </cell>
          <cell r="I13436" t="str">
            <v>0035789 - BENEMAX, INC.</v>
          </cell>
        </row>
        <row r="13437">
          <cell r="A13437" t="str">
            <v>C66987JH</v>
          </cell>
          <cell r="B13437">
            <v>42185</v>
          </cell>
          <cell r="C13437" t="str">
            <v>C66987</v>
          </cell>
          <cell r="D13437" t="str">
            <v>Olver Associates Inc</v>
          </cell>
          <cell r="E13437" t="str">
            <v>ME</v>
          </cell>
          <cell r="F13437" t="str">
            <v>P1</v>
          </cell>
          <cell r="G13437" t="str">
            <v>SMALL</v>
          </cell>
          <cell r="H13437" t="str">
            <v>JH</v>
          </cell>
          <cell r="I13437" t="str">
            <v>0035843 - CROSS INSURANCE</v>
          </cell>
        </row>
        <row r="13438">
          <cell r="A13438" t="str">
            <v>C66988IV</v>
          </cell>
          <cell r="B13438">
            <v>42185</v>
          </cell>
          <cell r="C13438" t="str">
            <v>C66988</v>
          </cell>
          <cell r="D13438" t="str">
            <v>Reinaldo de los Heros MD</v>
          </cell>
          <cell r="E13438" t="str">
            <v>ME</v>
          </cell>
          <cell r="F13438" t="str">
            <v>P1</v>
          </cell>
          <cell r="G13438" t="str">
            <v>SMALL</v>
          </cell>
          <cell r="H13438" t="str">
            <v>IV</v>
          </cell>
          <cell r="I13438" t="str">
            <v>0035852 - ACADIA BENEFITS INC</v>
          </cell>
        </row>
        <row r="13439">
          <cell r="A13439" t="str">
            <v>C66989JH</v>
          </cell>
          <cell r="B13439">
            <v>42185</v>
          </cell>
          <cell r="C13439" t="str">
            <v>C66989</v>
          </cell>
          <cell r="D13439" t="str">
            <v>Brown Bear II Hydro Inc</v>
          </cell>
          <cell r="E13439" t="str">
            <v>ME</v>
          </cell>
          <cell r="F13439" t="str">
            <v>P1</v>
          </cell>
          <cell r="G13439" t="str">
            <v>SMALL</v>
          </cell>
          <cell r="H13439" t="str">
            <v>JH</v>
          </cell>
          <cell r="I13439" t="str">
            <v>0035847 - CROSS INSURANCE</v>
          </cell>
        </row>
        <row r="13440">
          <cell r="A13440" t="str">
            <v>C66991JA</v>
          </cell>
          <cell r="B13440">
            <v>42185</v>
          </cell>
          <cell r="C13440" t="str">
            <v>C66991</v>
          </cell>
          <cell r="D13440" t="str">
            <v>Trident Alloys Inc</v>
          </cell>
          <cell r="E13440" t="str">
            <v>MA</v>
          </cell>
          <cell r="F13440" t="str">
            <v>P1</v>
          </cell>
          <cell r="G13440" t="str">
            <v>SMALL</v>
          </cell>
          <cell r="H13440" t="str">
            <v>JA</v>
          </cell>
          <cell r="I13440" t="str">
            <v>0035698 - GAUDREAU GROUP INC INS AGENCY</v>
          </cell>
        </row>
        <row r="13441">
          <cell r="A13441" t="str">
            <v>C66991JH</v>
          </cell>
          <cell r="B13441">
            <v>42185</v>
          </cell>
          <cell r="C13441" t="str">
            <v>C66991</v>
          </cell>
          <cell r="D13441" t="str">
            <v>Trident Alloys Inc</v>
          </cell>
          <cell r="E13441" t="str">
            <v>MA</v>
          </cell>
          <cell r="F13441" t="str">
            <v>P1</v>
          </cell>
          <cell r="G13441" t="str">
            <v>SMALL</v>
          </cell>
          <cell r="H13441" t="str">
            <v>JH</v>
          </cell>
          <cell r="I13441" t="str">
            <v>0035698 - GAUDREAU GROUP INC INS AGENCY</v>
          </cell>
        </row>
        <row r="13442">
          <cell r="A13442" t="str">
            <v>C66995IH</v>
          </cell>
          <cell r="B13442">
            <v>42185</v>
          </cell>
          <cell r="C13442" t="str">
            <v>C66995</v>
          </cell>
          <cell r="D13442" t="str">
            <v>The Galante Architecture Studio Inc</v>
          </cell>
          <cell r="E13442" t="str">
            <v>MA</v>
          </cell>
          <cell r="F13442" t="str">
            <v>P1</v>
          </cell>
          <cell r="G13442" t="str">
            <v>SMALL</v>
          </cell>
          <cell r="H13442" t="str">
            <v>IH</v>
          </cell>
          <cell r="I13442" t="str">
            <v>0035597 - UNITED BUSINESSMANS INSURANCE AGENCY</v>
          </cell>
        </row>
        <row r="13443">
          <cell r="A13443" t="str">
            <v>C66996JA</v>
          </cell>
          <cell r="B13443">
            <v>42185</v>
          </cell>
          <cell r="C13443" t="str">
            <v>C66996</v>
          </cell>
          <cell r="D13443" t="str">
            <v>Pioneer Provisions LLC</v>
          </cell>
          <cell r="E13443" t="str">
            <v>MA</v>
          </cell>
          <cell r="F13443" t="str">
            <v>P1</v>
          </cell>
          <cell r="G13443" t="str">
            <v>SMALL</v>
          </cell>
          <cell r="H13443" t="str">
            <v>JA</v>
          </cell>
          <cell r="I13443" t="str">
            <v>0035559 - KWATOWSKI, JEANNINE B</v>
          </cell>
        </row>
        <row r="13444">
          <cell r="A13444" t="str">
            <v>C66997IH</v>
          </cell>
          <cell r="B13444">
            <v>42185</v>
          </cell>
          <cell r="C13444" t="str">
            <v>C66997</v>
          </cell>
          <cell r="D13444" t="str">
            <v>Electromechanica Inc</v>
          </cell>
          <cell r="E13444" t="str">
            <v>MA</v>
          </cell>
          <cell r="F13444" t="str">
            <v>P1</v>
          </cell>
          <cell r="G13444" t="str">
            <v>SMALL</v>
          </cell>
          <cell r="H13444" t="str">
            <v>IH</v>
          </cell>
          <cell r="I13444" t="str">
            <v>0035557 - UNITED BUSINESSMANS INSURANCE AGENCY</v>
          </cell>
        </row>
        <row r="13445">
          <cell r="A13445" t="str">
            <v>C66998IH</v>
          </cell>
          <cell r="B13445">
            <v>42185</v>
          </cell>
          <cell r="C13445" t="str">
            <v>C66998</v>
          </cell>
          <cell r="D13445" t="str">
            <v>AT Surgical</v>
          </cell>
          <cell r="E13445" t="str">
            <v>MA</v>
          </cell>
          <cell r="F13445" t="str">
            <v>P1</v>
          </cell>
          <cell r="G13445" t="str">
            <v>SMALL</v>
          </cell>
          <cell r="H13445" t="str">
            <v>IH</v>
          </cell>
          <cell r="I13445" t="str">
            <v>0035551 - MID-STATE INSURANCE AGENCY INC</v>
          </cell>
        </row>
        <row r="13446">
          <cell r="A13446" t="str">
            <v>C66998JA</v>
          </cell>
          <cell r="B13446">
            <v>42185</v>
          </cell>
          <cell r="C13446" t="str">
            <v>C66998</v>
          </cell>
          <cell r="D13446" t="str">
            <v>AT Surgical</v>
          </cell>
          <cell r="E13446" t="str">
            <v>MA</v>
          </cell>
          <cell r="F13446" t="str">
            <v>P1</v>
          </cell>
          <cell r="G13446" t="str">
            <v>SMALL</v>
          </cell>
          <cell r="H13446" t="str">
            <v>JA</v>
          </cell>
          <cell r="I13446" t="str">
            <v>0035551 - MID-STATE INSURANCE AGENCY INC</v>
          </cell>
        </row>
        <row r="13447">
          <cell r="A13447" t="str">
            <v>C66999IV</v>
          </cell>
          <cell r="B13447">
            <v>42185</v>
          </cell>
          <cell r="C13447" t="str">
            <v>C66999</v>
          </cell>
          <cell r="D13447" t="str">
            <v>Wayside Auto Body Inc</v>
          </cell>
          <cell r="E13447" t="str">
            <v>MA</v>
          </cell>
          <cell r="F13447" t="str">
            <v>P1</v>
          </cell>
          <cell r="G13447" t="str">
            <v>SMALL</v>
          </cell>
          <cell r="H13447" t="str">
            <v>IV</v>
          </cell>
          <cell r="I13447" t="str">
            <v>0035599 - DOWD FINANCIAL SERVICES LLC</v>
          </cell>
        </row>
        <row r="13448">
          <cell r="A13448" t="str">
            <v>C67000IH</v>
          </cell>
          <cell r="B13448">
            <v>42185</v>
          </cell>
          <cell r="C13448" t="str">
            <v>C67000</v>
          </cell>
          <cell r="D13448" t="str">
            <v>Mota Construction Corp</v>
          </cell>
          <cell r="E13448" t="str">
            <v>MA</v>
          </cell>
          <cell r="F13448" t="str">
            <v>P1</v>
          </cell>
          <cell r="G13448" t="str">
            <v>SMALL</v>
          </cell>
          <cell r="H13448" t="str">
            <v>IH</v>
          </cell>
          <cell r="I13448" t="str">
            <v>0035860 - JAMES J HERLIHY INSURANCE AGENCY INC</v>
          </cell>
        </row>
        <row r="13449">
          <cell r="A13449" t="str">
            <v>C67001IV</v>
          </cell>
          <cell r="B13449">
            <v>42185</v>
          </cell>
          <cell r="C13449" t="str">
            <v>C67001</v>
          </cell>
          <cell r="D13449" t="str">
            <v>Northern Cross LLC</v>
          </cell>
          <cell r="E13449" t="str">
            <v>MA</v>
          </cell>
          <cell r="F13449" t="str">
            <v>P1</v>
          </cell>
          <cell r="G13449" t="str">
            <v>SMALL</v>
          </cell>
          <cell r="H13449" t="str">
            <v>IV</v>
          </cell>
          <cell r="I13449" t="str">
            <v>0035558 - UNITED BUSINESSMANS INSURANCE AGENCY</v>
          </cell>
        </row>
        <row r="13450">
          <cell r="A13450" t="str">
            <v>C67002JH</v>
          </cell>
          <cell r="B13450">
            <v>42185</v>
          </cell>
          <cell r="C13450" t="str">
            <v>C67002</v>
          </cell>
          <cell r="D13450" t="str">
            <v>Coon &amp; Horch LLC</v>
          </cell>
          <cell r="E13450" t="str">
            <v>ME</v>
          </cell>
          <cell r="F13450" t="str">
            <v>P1</v>
          </cell>
          <cell r="G13450" t="str">
            <v>SMALL</v>
          </cell>
          <cell r="H13450" t="str">
            <v>JH</v>
          </cell>
          <cell r="I13450" t="str">
            <v>0035688 - HOLDEN INSURANCE AGENCY</v>
          </cell>
        </row>
        <row r="13451">
          <cell r="A13451" t="str">
            <v>C67003JH</v>
          </cell>
          <cell r="B13451">
            <v>42185</v>
          </cell>
          <cell r="C13451" t="str">
            <v>C67003</v>
          </cell>
          <cell r="D13451" t="str">
            <v>Diesel Fuel Systems</v>
          </cell>
          <cell r="E13451" t="str">
            <v>ME</v>
          </cell>
          <cell r="F13451" t="str">
            <v>P1</v>
          </cell>
          <cell r="G13451" t="str">
            <v>SMALL</v>
          </cell>
          <cell r="H13451" t="str">
            <v>JH</v>
          </cell>
          <cell r="I13451" t="str">
            <v>0035851 - CROSS INSURANCE</v>
          </cell>
        </row>
        <row r="13452">
          <cell r="A13452" t="str">
            <v>C67004IH</v>
          </cell>
          <cell r="B13452">
            <v>42185</v>
          </cell>
          <cell r="C13452" t="str">
            <v>C67004</v>
          </cell>
          <cell r="D13452" t="str">
            <v>Ahearn Equipment Inc</v>
          </cell>
          <cell r="E13452" t="str">
            <v>MA</v>
          </cell>
          <cell r="F13452" t="str">
            <v>P1</v>
          </cell>
          <cell r="G13452" t="str">
            <v>SMALL</v>
          </cell>
          <cell r="H13452" t="str">
            <v>IH</v>
          </cell>
          <cell r="I13452" t="str">
            <v>0035737 - PROTECTOR GROUP INSURANCE AGENCY, THE</v>
          </cell>
        </row>
        <row r="13453">
          <cell r="A13453" t="str">
            <v>C67004JA</v>
          </cell>
          <cell r="B13453">
            <v>42185</v>
          </cell>
          <cell r="C13453" t="str">
            <v>C67004</v>
          </cell>
          <cell r="D13453" t="str">
            <v>Ahearn Equipment Inc</v>
          </cell>
          <cell r="E13453" t="str">
            <v>MA</v>
          </cell>
          <cell r="F13453" t="str">
            <v>P1</v>
          </cell>
          <cell r="G13453" t="str">
            <v>SMALL</v>
          </cell>
          <cell r="H13453" t="str">
            <v>JA</v>
          </cell>
          <cell r="I13453" t="str">
            <v>0035737 - PROTECTOR GROUP INSURANCE AGENCY, THE</v>
          </cell>
        </row>
        <row r="13454">
          <cell r="A13454" t="str">
            <v>C67006IV</v>
          </cell>
          <cell r="B13454">
            <v>42185</v>
          </cell>
          <cell r="C13454" t="str">
            <v>C67006</v>
          </cell>
          <cell r="D13454" t="str">
            <v>Branford Industrial Group, LLC</v>
          </cell>
          <cell r="E13454" t="str">
            <v>CT</v>
          </cell>
          <cell r="F13454" t="str">
            <v>P1</v>
          </cell>
          <cell r="G13454" t="str">
            <v>SMALL</v>
          </cell>
          <cell r="H13454" t="str">
            <v>IV</v>
          </cell>
          <cell r="I13454" t="str">
            <v>0035709 - GOWRIE BRETT &amp; YOUNG</v>
          </cell>
        </row>
        <row r="13455">
          <cell r="A13455" t="str">
            <v>C67006PO</v>
          </cell>
          <cell r="B13455">
            <v>42185</v>
          </cell>
          <cell r="C13455" t="str">
            <v>C67006</v>
          </cell>
          <cell r="D13455" t="str">
            <v>Branford Industrial Group, LLC</v>
          </cell>
          <cell r="E13455" t="str">
            <v>CT</v>
          </cell>
          <cell r="F13455" t="str">
            <v>P1</v>
          </cell>
          <cell r="G13455" t="str">
            <v>SMALL</v>
          </cell>
          <cell r="H13455" t="str">
            <v>PO</v>
          </cell>
          <cell r="I13455" t="str">
            <v>0035709 - GOWRIE BRETT &amp; YOUNG</v>
          </cell>
        </row>
        <row r="13456">
          <cell r="A13456" t="str">
            <v>C67007IH</v>
          </cell>
          <cell r="B13456">
            <v>42185</v>
          </cell>
          <cell r="C13456" t="str">
            <v>C67007</v>
          </cell>
          <cell r="D13456" t="str">
            <v>TMI Industries Inc</v>
          </cell>
          <cell r="E13456" t="str">
            <v>MA</v>
          </cell>
          <cell r="F13456" t="str">
            <v>P1</v>
          </cell>
          <cell r="G13456" t="str">
            <v>SMALL</v>
          </cell>
          <cell r="H13456" t="str">
            <v>IH</v>
          </cell>
          <cell r="I13456" t="str">
            <v>0035697 - GAUDREAU GROUP INC INS AGENCY</v>
          </cell>
        </row>
        <row r="13457">
          <cell r="A13457" t="str">
            <v>C67007JA</v>
          </cell>
          <cell r="B13457">
            <v>42185</v>
          </cell>
          <cell r="C13457" t="str">
            <v>C67007</v>
          </cell>
          <cell r="D13457" t="str">
            <v>TMI Industries Inc</v>
          </cell>
          <cell r="E13457" t="str">
            <v>MA</v>
          </cell>
          <cell r="F13457" t="str">
            <v>P1</v>
          </cell>
          <cell r="G13457" t="str">
            <v>SMALL</v>
          </cell>
          <cell r="H13457" t="str">
            <v>JA</v>
          </cell>
          <cell r="I13457" t="str">
            <v>0035697 - GAUDREAU GROUP INC INS AGENCY</v>
          </cell>
        </row>
        <row r="13458">
          <cell r="A13458" t="str">
            <v>C67009IH</v>
          </cell>
          <cell r="B13458">
            <v>42185</v>
          </cell>
          <cell r="C13458" t="str">
            <v>C67009</v>
          </cell>
          <cell r="D13458" t="str">
            <v>Flynn Life Sciences Group Inc</v>
          </cell>
          <cell r="E13458" t="str">
            <v>MA</v>
          </cell>
          <cell r="F13458" t="str">
            <v>P1</v>
          </cell>
          <cell r="G13458" t="str">
            <v>SMALL</v>
          </cell>
          <cell r="H13458" t="str">
            <v>IH</v>
          </cell>
          <cell r="I13458" t="str">
            <v>0035680 - INCENTIVE GROUP</v>
          </cell>
        </row>
        <row r="13459">
          <cell r="A13459" t="str">
            <v>C67011IV</v>
          </cell>
          <cell r="B13459">
            <v>42185</v>
          </cell>
          <cell r="C13459" t="str">
            <v>C67011</v>
          </cell>
          <cell r="D13459" t="str">
            <v>Page Hardware &amp; Appliance</v>
          </cell>
          <cell r="E13459" t="str">
            <v>CT</v>
          </cell>
          <cell r="F13459" t="str">
            <v>P1</v>
          </cell>
          <cell r="G13459" t="str">
            <v>SMALL</v>
          </cell>
          <cell r="H13459" t="str">
            <v>IV</v>
          </cell>
          <cell r="I13459" t="str">
            <v>0035710 - GOWRIE BRETT &amp; YOUNG</v>
          </cell>
        </row>
        <row r="13460">
          <cell r="A13460" t="str">
            <v>C67011PO</v>
          </cell>
          <cell r="B13460">
            <v>42185</v>
          </cell>
          <cell r="C13460" t="str">
            <v>C67011</v>
          </cell>
          <cell r="D13460" t="str">
            <v>Page Hardware &amp; Appliance</v>
          </cell>
          <cell r="E13460" t="str">
            <v>CT</v>
          </cell>
          <cell r="F13460" t="str">
            <v>P1</v>
          </cell>
          <cell r="G13460" t="str">
            <v>SMALL</v>
          </cell>
          <cell r="H13460" t="str">
            <v>PO</v>
          </cell>
          <cell r="I13460" t="str">
            <v>0035710 - GOWRIE BRETT &amp; YOUNG</v>
          </cell>
        </row>
        <row r="13461">
          <cell r="A13461" t="str">
            <v>C67012IH</v>
          </cell>
          <cell r="B13461">
            <v>42185</v>
          </cell>
          <cell r="C13461" t="str">
            <v>C67012</v>
          </cell>
          <cell r="D13461" t="str">
            <v>Kerstein Coren &amp; Lichtenstein LLP</v>
          </cell>
          <cell r="E13461" t="str">
            <v>MA</v>
          </cell>
          <cell r="F13461" t="str">
            <v>P1</v>
          </cell>
          <cell r="G13461" t="str">
            <v>SMALL</v>
          </cell>
          <cell r="H13461" t="str">
            <v>IH</v>
          </cell>
          <cell r="I13461" t="str">
            <v>0035678 - KAPLAN, ELLEN A</v>
          </cell>
        </row>
        <row r="13462">
          <cell r="A13462" t="str">
            <v>C67014JM</v>
          </cell>
          <cell r="B13462">
            <v>42185</v>
          </cell>
          <cell r="C13462" t="str">
            <v>C67014</v>
          </cell>
          <cell r="D13462" t="str">
            <v>Petrocelli Workforce Solutions</v>
          </cell>
          <cell r="E13462" t="str">
            <v>NH</v>
          </cell>
          <cell r="F13462" t="str">
            <v>P1</v>
          </cell>
          <cell r="G13462" t="str">
            <v>SMALL</v>
          </cell>
          <cell r="H13462" t="str">
            <v>JM</v>
          </cell>
          <cell r="I13462" t="str">
            <v>0035699 - LAVINE, MARK R</v>
          </cell>
        </row>
        <row r="13463">
          <cell r="A13463" t="str">
            <v>C67017PO</v>
          </cell>
          <cell r="B13463">
            <v>42185</v>
          </cell>
          <cell r="C13463" t="str">
            <v>C67017</v>
          </cell>
          <cell r="D13463" t="str">
            <v>Burnt Peaks Productions, Inc</v>
          </cell>
          <cell r="E13463" t="str">
            <v>CT</v>
          </cell>
          <cell r="F13463" t="str">
            <v>P1</v>
          </cell>
          <cell r="G13463" t="str">
            <v>SMALL</v>
          </cell>
          <cell r="H13463" t="str">
            <v>PO</v>
          </cell>
          <cell r="I13463" t="str">
            <v>0035711 - GOWRIE BRETT &amp; YOUNG</v>
          </cell>
        </row>
        <row r="13464">
          <cell r="A13464" t="str">
            <v>C67018IV</v>
          </cell>
          <cell r="B13464">
            <v>42185</v>
          </cell>
          <cell r="C13464" t="str">
            <v>C67018</v>
          </cell>
          <cell r="D13464" t="str">
            <v>Greater Norwalk Chamber of Commerce-CIT</v>
          </cell>
          <cell r="E13464" t="str">
            <v>CT</v>
          </cell>
          <cell r="F13464" t="str">
            <v>P1</v>
          </cell>
          <cell r="G13464" t="str">
            <v>SMALL</v>
          </cell>
          <cell r="H13464" t="str">
            <v>IV</v>
          </cell>
          <cell r="I13464" t="str">
            <v>0035854 - BENEFIT PLANNING SERVICES, LLC</v>
          </cell>
        </row>
        <row r="13465">
          <cell r="A13465" t="str">
            <v>C67021IV</v>
          </cell>
          <cell r="B13465">
            <v>42185</v>
          </cell>
          <cell r="C13465" t="str">
            <v>C67021</v>
          </cell>
          <cell r="D13465" t="str">
            <v>Moynihan Dental Group</v>
          </cell>
          <cell r="E13465" t="str">
            <v>MA</v>
          </cell>
          <cell r="F13465" t="str">
            <v>P1</v>
          </cell>
          <cell r="G13465" t="str">
            <v>GPC</v>
          </cell>
          <cell r="H13465" t="str">
            <v>IV</v>
          </cell>
          <cell r="I13465" t="str">
            <v>0035775 - SPRING INSURANCE GROUP LLC</v>
          </cell>
        </row>
        <row r="13466">
          <cell r="A13466" t="str">
            <v>C67022IH</v>
          </cell>
          <cell r="B13466">
            <v>42185</v>
          </cell>
          <cell r="C13466" t="str">
            <v>C67022</v>
          </cell>
          <cell r="D13466" t="str">
            <v>Habitat for Humanity of Cape Cod</v>
          </cell>
          <cell r="E13466" t="str">
            <v>MA</v>
          </cell>
          <cell r="F13466" t="str">
            <v>P1</v>
          </cell>
          <cell r="G13466" t="str">
            <v>SMALL</v>
          </cell>
          <cell r="H13466" t="str">
            <v>IH</v>
          </cell>
          <cell r="I13466" t="str">
            <v>0035782 - ROGERS &amp; GRAY INSURANCE AGENCY</v>
          </cell>
        </row>
        <row r="13467">
          <cell r="A13467" t="str">
            <v>C67025IV</v>
          </cell>
          <cell r="B13467">
            <v>42185</v>
          </cell>
          <cell r="C13467" t="str">
            <v>C67025</v>
          </cell>
          <cell r="D13467" t="str">
            <v>Guardian Jet</v>
          </cell>
          <cell r="E13467" t="str">
            <v>CT</v>
          </cell>
          <cell r="F13467" t="str">
            <v>P1</v>
          </cell>
          <cell r="G13467" t="str">
            <v>SMALL</v>
          </cell>
          <cell r="H13467" t="str">
            <v>IV</v>
          </cell>
          <cell r="I13467" t="str">
            <v>0035855 - DOUGLAS FINANCIAL SERVICES INC</v>
          </cell>
        </row>
        <row r="13468">
          <cell r="A13468" t="str">
            <v>C67028JH</v>
          </cell>
          <cell r="B13468">
            <v>42185</v>
          </cell>
          <cell r="C13468" t="str">
            <v>C67028</v>
          </cell>
          <cell r="D13468" t="str">
            <v>Roger A Auger</v>
          </cell>
          <cell r="E13468" t="str">
            <v>ME</v>
          </cell>
          <cell r="F13468" t="str">
            <v>P1</v>
          </cell>
          <cell r="G13468" t="str">
            <v>SMALL</v>
          </cell>
          <cell r="H13468" t="str">
            <v>JH</v>
          </cell>
          <cell r="I13468" t="str">
            <v>0035810 - CLARK INSURANCE</v>
          </cell>
        </row>
        <row r="13469">
          <cell r="A13469" t="str">
            <v>C67029PO</v>
          </cell>
          <cell r="B13469">
            <v>42185</v>
          </cell>
          <cell r="C13469" t="str">
            <v>C67029</v>
          </cell>
          <cell r="D13469" t="str">
            <v>Domus Amoris, Inc.</v>
          </cell>
          <cell r="E13469" t="str">
            <v>CT</v>
          </cell>
          <cell r="F13469" t="str">
            <v>P1</v>
          </cell>
          <cell r="G13469" t="str">
            <v>SMALL</v>
          </cell>
          <cell r="H13469" t="str">
            <v>PO</v>
          </cell>
          <cell r="I13469" t="str">
            <v>0035783 - TRACY DRISCOLL AND CO INC</v>
          </cell>
        </row>
        <row r="13470">
          <cell r="A13470" t="str">
            <v>C67031JN</v>
          </cell>
          <cell r="B13470">
            <v>42185</v>
          </cell>
          <cell r="C13470" t="str">
            <v>C67031</v>
          </cell>
          <cell r="D13470" t="str">
            <v>Optical Fiber Systems Inc</v>
          </cell>
          <cell r="E13470" t="str">
            <v>NH</v>
          </cell>
          <cell r="F13470" t="str">
            <v>P1</v>
          </cell>
          <cell r="G13470" t="str">
            <v>SMALL</v>
          </cell>
          <cell r="H13470" t="str">
            <v>JN</v>
          </cell>
          <cell r="I13470" t="str">
            <v>0035685 - GRANITE GROUP BENEFITS LLC</v>
          </cell>
        </row>
        <row r="13471">
          <cell r="A13471" t="str">
            <v>C67032JA</v>
          </cell>
          <cell r="B13471">
            <v>42185</v>
          </cell>
          <cell r="C13471" t="str">
            <v>C67032</v>
          </cell>
          <cell r="D13471" t="str">
            <v>Johns Building Supply</v>
          </cell>
          <cell r="E13471" t="str">
            <v>MA</v>
          </cell>
          <cell r="F13471" t="str">
            <v>P1</v>
          </cell>
          <cell r="G13471" t="str">
            <v>SMALL</v>
          </cell>
          <cell r="H13471" t="str">
            <v>JA</v>
          </cell>
          <cell r="I13471" t="str">
            <v>0035839 - BERKSHIRE INSURANCE GROUP INC</v>
          </cell>
        </row>
        <row r="13472">
          <cell r="A13472" t="str">
            <v>C67033IA</v>
          </cell>
          <cell r="B13472">
            <v>42185</v>
          </cell>
          <cell r="C13472" t="str">
            <v>C67033</v>
          </cell>
          <cell r="D13472" t="str">
            <v>Doonan Graves &amp; Longoria LLC</v>
          </cell>
          <cell r="E13472" t="str">
            <v>MA</v>
          </cell>
          <cell r="F13472" t="str">
            <v>P1</v>
          </cell>
          <cell r="G13472" t="str">
            <v>SMALL</v>
          </cell>
          <cell r="H13472" t="str">
            <v>IA</v>
          </cell>
          <cell r="I13472" t="str">
            <v>0035817 - CABOT RISK STRATEGIES LLC</v>
          </cell>
        </row>
        <row r="13473">
          <cell r="A13473" t="str">
            <v>C67033IH</v>
          </cell>
          <cell r="B13473">
            <v>42185</v>
          </cell>
          <cell r="C13473" t="str">
            <v>C67033</v>
          </cell>
          <cell r="D13473" t="str">
            <v>Doonan Graves &amp; Longoria LLC</v>
          </cell>
          <cell r="E13473" t="str">
            <v>MA</v>
          </cell>
          <cell r="F13473" t="str">
            <v>P1</v>
          </cell>
          <cell r="G13473" t="str">
            <v>SMALL</v>
          </cell>
          <cell r="H13473" t="str">
            <v>IH</v>
          </cell>
          <cell r="I13473" t="str">
            <v>0035817 - CABOT RISK STRATEGIES LLC</v>
          </cell>
        </row>
        <row r="13474">
          <cell r="A13474" t="str">
            <v>C67034IV</v>
          </cell>
          <cell r="B13474">
            <v>42185</v>
          </cell>
          <cell r="C13474" t="str">
            <v>C67034</v>
          </cell>
          <cell r="D13474" t="str">
            <v>Ferazzoli Imports New England Inc</v>
          </cell>
          <cell r="E13474" t="str">
            <v>CT</v>
          </cell>
          <cell r="F13474" t="str">
            <v>P1</v>
          </cell>
          <cell r="G13474" t="str">
            <v>CRC</v>
          </cell>
          <cell r="H13474" t="str">
            <v>IV</v>
          </cell>
          <cell r="I13474" t="str">
            <v>0036122 - CHCA INSURANCE ADMINISTRATORS INC</v>
          </cell>
        </row>
        <row r="13475">
          <cell r="A13475" t="str">
            <v>C67034PO</v>
          </cell>
          <cell r="B13475">
            <v>42185</v>
          </cell>
          <cell r="C13475" t="str">
            <v>C67034</v>
          </cell>
          <cell r="D13475" t="str">
            <v>Ferazzoli Imports New England Inc</v>
          </cell>
          <cell r="E13475" t="str">
            <v>CT</v>
          </cell>
          <cell r="F13475" t="str">
            <v>P1</v>
          </cell>
          <cell r="G13475" t="str">
            <v>CRC</v>
          </cell>
          <cell r="H13475" t="str">
            <v>PO</v>
          </cell>
          <cell r="I13475" t="str">
            <v>0036122 - CHCA INSURANCE ADMINISTRATORS INC</v>
          </cell>
        </row>
        <row r="13476">
          <cell r="A13476" t="str">
            <v>C67035IH</v>
          </cell>
          <cell r="B13476">
            <v>42185</v>
          </cell>
          <cell r="C13476" t="str">
            <v>C67035</v>
          </cell>
          <cell r="D13476" t="str">
            <v>Weiner Law Firm PC</v>
          </cell>
          <cell r="E13476" t="str">
            <v>MA</v>
          </cell>
          <cell r="F13476" t="str">
            <v>P1</v>
          </cell>
          <cell r="G13476" t="str">
            <v>SMALL</v>
          </cell>
          <cell r="H13476" t="str">
            <v>IH</v>
          </cell>
          <cell r="I13476" t="str">
            <v>0035845 - EFS INSURANCE AGENCY</v>
          </cell>
        </row>
        <row r="13477">
          <cell r="A13477" t="str">
            <v>C67038IH</v>
          </cell>
          <cell r="B13477">
            <v>42185</v>
          </cell>
          <cell r="C13477" t="str">
            <v>C67038</v>
          </cell>
          <cell r="D13477" t="str">
            <v>FinMason Inc</v>
          </cell>
          <cell r="E13477" t="str">
            <v>MA</v>
          </cell>
          <cell r="F13477" t="str">
            <v>P1</v>
          </cell>
          <cell r="G13477" t="str">
            <v>SMALL</v>
          </cell>
          <cell r="H13477" t="str">
            <v>IH</v>
          </cell>
          <cell r="I13477" t="str">
            <v>0035774 - SMALL BUSINESS INSURANCE AGENCY INC</v>
          </cell>
        </row>
        <row r="13478">
          <cell r="A13478" t="str">
            <v>C67040JN</v>
          </cell>
          <cell r="B13478">
            <v>42185</v>
          </cell>
          <cell r="C13478" t="str">
            <v>C67040</v>
          </cell>
          <cell r="D13478" t="str">
            <v>Beverage King Inc</v>
          </cell>
          <cell r="E13478" t="str">
            <v>NH</v>
          </cell>
          <cell r="F13478" t="str">
            <v>P1</v>
          </cell>
          <cell r="G13478" t="str">
            <v>SMALL</v>
          </cell>
          <cell r="H13478" t="str">
            <v>JN</v>
          </cell>
          <cell r="I13478" t="str">
            <v>0035797 - CLARK-MORTENSON AGENCY INC</v>
          </cell>
        </row>
        <row r="13479">
          <cell r="A13479" t="str">
            <v>C67041JA</v>
          </cell>
          <cell r="B13479">
            <v>42185</v>
          </cell>
          <cell r="C13479" t="str">
            <v>C67041</v>
          </cell>
          <cell r="D13479" t="str">
            <v>Berkshire Rentals Inc</v>
          </cell>
          <cell r="E13479" t="str">
            <v>MA</v>
          </cell>
          <cell r="F13479" t="str">
            <v>P1</v>
          </cell>
          <cell r="G13479" t="str">
            <v>SMALL</v>
          </cell>
          <cell r="H13479" t="str">
            <v>JA</v>
          </cell>
          <cell r="I13479" t="str">
            <v>0035840 - BERKSHIRE INSURANCE GROUP INC</v>
          </cell>
        </row>
        <row r="13480">
          <cell r="A13480" t="str">
            <v>C67042IV</v>
          </cell>
          <cell r="B13480">
            <v>42185</v>
          </cell>
          <cell r="C13480" t="str">
            <v>C67042</v>
          </cell>
          <cell r="D13480" t="str">
            <v>Cenaxo, LLC/Rogers</v>
          </cell>
          <cell r="E13480" t="str">
            <v>CT</v>
          </cell>
          <cell r="F13480" t="str">
            <v>P1</v>
          </cell>
          <cell r="G13480" t="str">
            <v>SMALL</v>
          </cell>
          <cell r="H13480" t="str">
            <v>IV</v>
          </cell>
          <cell r="I13480" t="str">
            <v>0035712 - INSITE BENEFITS SOLUTIONS LLC</v>
          </cell>
        </row>
        <row r="13481">
          <cell r="A13481" t="str">
            <v>C67043IH</v>
          </cell>
          <cell r="B13481">
            <v>42185</v>
          </cell>
          <cell r="C13481" t="str">
            <v>C67043</v>
          </cell>
          <cell r="D13481" t="str">
            <v>Up Education Network</v>
          </cell>
          <cell r="E13481" t="str">
            <v>MA</v>
          </cell>
          <cell r="F13481" t="str">
            <v>P1</v>
          </cell>
          <cell r="G13481" t="str">
            <v>SMALL</v>
          </cell>
          <cell r="H13481" t="str">
            <v>IH</v>
          </cell>
          <cell r="I13481" t="str">
            <v>0035849 - CONRAD. PARKER</v>
          </cell>
        </row>
        <row r="13482">
          <cell r="A13482" t="str">
            <v>C67046IV</v>
          </cell>
          <cell r="B13482">
            <v>42185</v>
          </cell>
          <cell r="C13482" t="str">
            <v>C67046</v>
          </cell>
          <cell r="D13482" t="str">
            <v>Coastal Funding</v>
          </cell>
          <cell r="E13482" t="str">
            <v>CT</v>
          </cell>
          <cell r="F13482" t="str">
            <v>P1</v>
          </cell>
          <cell r="G13482" t="str">
            <v>SMALL</v>
          </cell>
          <cell r="H13482" t="str">
            <v>IV</v>
          </cell>
          <cell r="I13482" t="str">
            <v>0035856 - BROWN &amp; KNAPP GROUP BENEFITS LLC</v>
          </cell>
        </row>
        <row r="13483">
          <cell r="A13483" t="str">
            <v>C67051IV</v>
          </cell>
          <cell r="B13483">
            <v>42185</v>
          </cell>
          <cell r="C13483" t="str">
            <v>C67051</v>
          </cell>
          <cell r="D13483" t="str">
            <v>Walnut Hill Care Center/PPI</v>
          </cell>
          <cell r="E13483" t="str">
            <v>CT</v>
          </cell>
          <cell r="F13483" t="str">
            <v>P1</v>
          </cell>
          <cell r="G13483" t="str">
            <v>CRC</v>
          </cell>
          <cell r="H13483" t="str">
            <v>IV</v>
          </cell>
          <cell r="I13483" t="str">
            <v>0035941 - BENEFITS PLUS INC</v>
          </cell>
        </row>
        <row r="13484">
          <cell r="A13484" t="str">
            <v>C67053JS</v>
          </cell>
          <cell r="B13484">
            <v>42185</v>
          </cell>
          <cell r="C13484" t="str">
            <v>C67053</v>
          </cell>
          <cell r="D13484" t="str">
            <v>Rountree Ford Lincoln LLC</v>
          </cell>
          <cell r="E13484" t="str">
            <v>NH</v>
          </cell>
          <cell r="F13484" t="str">
            <v>P1</v>
          </cell>
          <cell r="G13484" t="str">
            <v>SMALL</v>
          </cell>
          <cell r="H13484" t="str">
            <v>JS</v>
          </cell>
          <cell r="I13484" t="str">
            <v>0035902 - GOODELL, DUANE</v>
          </cell>
        </row>
        <row r="13485">
          <cell r="A13485" t="str">
            <v>C67055JA</v>
          </cell>
          <cell r="B13485">
            <v>42185</v>
          </cell>
          <cell r="C13485" t="str">
            <v>C67055</v>
          </cell>
          <cell r="D13485" t="str">
            <v>Sarrazin Enterprises LLC</v>
          </cell>
          <cell r="E13485" t="str">
            <v>MA</v>
          </cell>
          <cell r="F13485" t="str">
            <v>P1</v>
          </cell>
          <cell r="G13485" t="str">
            <v>SMALL</v>
          </cell>
          <cell r="H13485" t="str">
            <v>JA</v>
          </cell>
          <cell r="I13485" t="str">
            <v>0035766 - PAYCHEX AGENCY INC</v>
          </cell>
        </row>
        <row r="13486">
          <cell r="A13486" t="str">
            <v>C67056IH</v>
          </cell>
          <cell r="B13486">
            <v>42185</v>
          </cell>
          <cell r="C13486" t="str">
            <v>C67056</v>
          </cell>
          <cell r="D13486" t="str">
            <v>Boston Law Collaborative LLC</v>
          </cell>
          <cell r="E13486" t="str">
            <v>MA</v>
          </cell>
          <cell r="F13486" t="str">
            <v>P1</v>
          </cell>
          <cell r="G13486" t="str">
            <v>SMALL</v>
          </cell>
          <cell r="H13486" t="str">
            <v>IH</v>
          </cell>
          <cell r="I13486" t="str">
            <v>0035768 - UNITED BUSINESSMANS INSURANCE AGENCY</v>
          </cell>
        </row>
        <row r="13487">
          <cell r="A13487" t="str">
            <v>C67058JA</v>
          </cell>
          <cell r="B13487">
            <v>42185</v>
          </cell>
          <cell r="C13487" t="str">
            <v>C67058</v>
          </cell>
          <cell r="D13487" t="str">
            <v>VFM Inc</v>
          </cell>
          <cell r="E13487" t="str">
            <v>MA</v>
          </cell>
          <cell r="F13487" t="str">
            <v>P1</v>
          </cell>
          <cell r="G13487" t="str">
            <v>SMALL</v>
          </cell>
          <cell r="H13487" t="str">
            <v>JA</v>
          </cell>
          <cell r="I13487" t="str">
            <v>0035663 - GAUDREAU GROUP INC INS AGENCY</v>
          </cell>
        </row>
        <row r="13488">
          <cell r="A13488" t="str">
            <v>C67059IH</v>
          </cell>
          <cell r="B13488">
            <v>42185</v>
          </cell>
          <cell r="C13488" t="str">
            <v>C67059</v>
          </cell>
          <cell r="D13488" t="str">
            <v>Arnold Silverman DDS</v>
          </cell>
          <cell r="E13488" t="str">
            <v>MA</v>
          </cell>
          <cell r="F13488" t="str">
            <v>P1</v>
          </cell>
          <cell r="G13488" t="str">
            <v>GPC</v>
          </cell>
          <cell r="H13488" t="str">
            <v>IH</v>
          </cell>
          <cell r="I13488" t="str">
            <v>0035751 - SPRING INSURANCE GROUP LLC</v>
          </cell>
        </row>
        <row r="13489">
          <cell r="A13489" t="str">
            <v>C67064JM</v>
          </cell>
          <cell r="B13489">
            <v>42185</v>
          </cell>
          <cell r="C13489" t="str">
            <v>C67064</v>
          </cell>
          <cell r="D13489" t="str">
            <v>J &amp; Js Yolk &amp; Co LLC</v>
          </cell>
          <cell r="E13489" t="str">
            <v>NH</v>
          </cell>
          <cell r="F13489" t="str">
            <v>P1</v>
          </cell>
          <cell r="G13489" t="str">
            <v>SMALL</v>
          </cell>
          <cell r="H13489" t="str">
            <v>JM</v>
          </cell>
          <cell r="I13489" t="str">
            <v>0035776 - ROWLEY AGENCY INC</v>
          </cell>
        </row>
        <row r="13490">
          <cell r="A13490" t="str">
            <v>C67065IV</v>
          </cell>
          <cell r="B13490">
            <v>42185</v>
          </cell>
          <cell r="C13490" t="str">
            <v>C67065</v>
          </cell>
          <cell r="D13490" t="str">
            <v>Xpress Natural Gas</v>
          </cell>
          <cell r="E13490" t="str">
            <v>NH</v>
          </cell>
          <cell r="F13490" t="str">
            <v>P1</v>
          </cell>
          <cell r="G13490" t="str">
            <v>SMALL</v>
          </cell>
          <cell r="H13490" t="str">
            <v>IV</v>
          </cell>
          <cell r="I13490" t="str">
            <v>0035828 - EBS INSURANCE BROKERS INC</v>
          </cell>
        </row>
        <row r="13491">
          <cell r="A13491" t="str">
            <v>C67066JM</v>
          </cell>
          <cell r="B13491">
            <v>42185</v>
          </cell>
          <cell r="C13491" t="str">
            <v>C67066</v>
          </cell>
          <cell r="D13491" t="str">
            <v>John R Ver Ploeg DDS</v>
          </cell>
          <cell r="E13491" t="str">
            <v>NH</v>
          </cell>
          <cell r="F13491" t="str">
            <v>P1</v>
          </cell>
          <cell r="G13491" t="str">
            <v>SMALL</v>
          </cell>
          <cell r="H13491" t="str">
            <v>JM</v>
          </cell>
          <cell r="I13491" t="str">
            <v>0035755 - ZIMMEL, JEROME F</v>
          </cell>
        </row>
        <row r="13492">
          <cell r="A13492" t="str">
            <v>C67066JR</v>
          </cell>
          <cell r="B13492">
            <v>42185</v>
          </cell>
          <cell r="C13492" t="str">
            <v>C67066</v>
          </cell>
          <cell r="D13492" t="str">
            <v>John R Ver Ploeg DDS</v>
          </cell>
          <cell r="E13492" t="str">
            <v>NH</v>
          </cell>
          <cell r="F13492" t="str">
            <v>P1</v>
          </cell>
          <cell r="G13492" t="str">
            <v>SMALL</v>
          </cell>
          <cell r="H13492" t="str">
            <v>JR</v>
          </cell>
          <cell r="I13492" t="str">
            <v>0035755 - ZIMMEL, JEROME F</v>
          </cell>
        </row>
        <row r="13493">
          <cell r="A13493" t="str">
            <v>C67066JS</v>
          </cell>
          <cell r="B13493">
            <v>42185</v>
          </cell>
          <cell r="C13493" t="str">
            <v>C67066</v>
          </cell>
          <cell r="D13493" t="str">
            <v>John R Ver Ploeg DDS</v>
          </cell>
          <cell r="E13493" t="str">
            <v>NH</v>
          </cell>
          <cell r="F13493" t="str">
            <v>P1</v>
          </cell>
          <cell r="G13493" t="str">
            <v>SMALL</v>
          </cell>
          <cell r="H13493" t="str">
            <v>JS</v>
          </cell>
          <cell r="I13493" t="str">
            <v>0035755 - ZIMMEL, JEROME F</v>
          </cell>
        </row>
        <row r="13494">
          <cell r="A13494" t="str">
            <v>C67069JH</v>
          </cell>
          <cell r="B13494">
            <v>42185</v>
          </cell>
          <cell r="C13494" t="str">
            <v>C67069</v>
          </cell>
          <cell r="D13494" t="str">
            <v>Arsenault Family Chiropractic PLLC</v>
          </cell>
          <cell r="E13494" t="str">
            <v>NH</v>
          </cell>
          <cell r="F13494" t="str">
            <v>P1</v>
          </cell>
          <cell r="G13494" t="str">
            <v>SMALL</v>
          </cell>
          <cell r="H13494" t="str">
            <v>JH</v>
          </cell>
          <cell r="I13494" t="str">
            <v>0035987 - AFFORDABLE HEALTH SOLUTIONS</v>
          </cell>
        </row>
        <row r="13495">
          <cell r="A13495" t="str">
            <v>C67072IV</v>
          </cell>
          <cell r="B13495">
            <v>42185</v>
          </cell>
          <cell r="C13495" t="str">
            <v>C67072</v>
          </cell>
          <cell r="D13495" t="str">
            <v>BSG Team Ventures</v>
          </cell>
          <cell r="E13495" t="str">
            <v>MA</v>
          </cell>
          <cell r="F13495" t="str">
            <v>P1</v>
          </cell>
          <cell r="G13495" t="str">
            <v>SMALL</v>
          </cell>
          <cell r="H13495" t="str">
            <v>IV</v>
          </cell>
          <cell r="I13495" t="str">
            <v>0035682 - HEALTH SOLUTIONS INS AGENCY LLC</v>
          </cell>
        </row>
        <row r="13496">
          <cell r="A13496" t="str">
            <v>C67073IH</v>
          </cell>
          <cell r="B13496">
            <v>42185</v>
          </cell>
          <cell r="C13496" t="str">
            <v>C67073</v>
          </cell>
          <cell r="D13496" t="str">
            <v>Packaging Partners LLC</v>
          </cell>
          <cell r="E13496" t="str">
            <v>MA</v>
          </cell>
          <cell r="F13496" t="str">
            <v>P1</v>
          </cell>
          <cell r="G13496" t="str">
            <v>SMALL</v>
          </cell>
          <cell r="H13496" t="str">
            <v>IH</v>
          </cell>
        </row>
        <row r="13497">
          <cell r="A13497" t="str">
            <v>C67074JA</v>
          </cell>
          <cell r="B13497">
            <v>42185</v>
          </cell>
          <cell r="C13497" t="str">
            <v>C67074</v>
          </cell>
          <cell r="D13497" t="str">
            <v>Wurszt Inc</v>
          </cell>
          <cell r="E13497" t="str">
            <v>MA</v>
          </cell>
          <cell r="F13497" t="str">
            <v>P1</v>
          </cell>
          <cell r="G13497" t="str">
            <v>SMALL</v>
          </cell>
          <cell r="H13497" t="str">
            <v>JA</v>
          </cell>
          <cell r="I13497" t="str">
            <v>0035681 - GAUDREAU GROUP INC INS AGENCY</v>
          </cell>
        </row>
        <row r="13498">
          <cell r="A13498" t="str">
            <v>C67075PO</v>
          </cell>
          <cell r="B13498">
            <v>42185</v>
          </cell>
          <cell r="C13498" t="str">
            <v>C67075</v>
          </cell>
          <cell r="D13498" t="str">
            <v>Milford Chamber of Commerce-CIT</v>
          </cell>
          <cell r="E13498" t="str">
            <v>CT</v>
          </cell>
          <cell r="F13498" t="str">
            <v>P1</v>
          </cell>
          <cell r="G13498" t="str">
            <v>SMALL</v>
          </cell>
          <cell r="H13498" t="str">
            <v>PO</v>
          </cell>
          <cell r="I13498" t="str">
            <v>0035997 - HAGGERTY, HARRIET E</v>
          </cell>
        </row>
        <row r="13499">
          <cell r="A13499" t="str">
            <v>C67076IA</v>
          </cell>
          <cell r="B13499">
            <v>42185</v>
          </cell>
          <cell r="C13499" t="str">
            <v>C67076</v>
          </cell>
          <cell r="D13499" t="str">
            <v>Centsergy</v>
          </cell>
          <cell r="E13499" t="str">
            <v>MA</v>
          </cell>
          <cell r="F13499" t="str">
            <v>P1</v>
          </cell>
          <cell r="G13499" t="str">
            <v>SMALL</v>
          </cell>
          <cell r="H13499" t="str">
            <v>IA</v>
          </cell>
          <cell r="I13499" t="str">
            <v>0035838 - BOSTONIAN GROUP INSURANCE AGENCY</v>
          </cell>
        </row>
        <row r="13500">
          <cell r="A13500" t="str">
            <v>C67080IH</v>
          </cell>
          <cell r="B13500">
            <v>42185</v>
          </cell>
          <cell r="C13500" t="str">
            <v>C67080</v>
          </cell>
          <cell r="D13500" t="str">
            <v>JP Electric &amp; Son Inc</v>
          </cell>
          <cell r="E13500" t="str">
            <v>MA</v>
          </cell>
          <cell r="F13500" t="str">
            <v>P1</v>
          </cell>
          <cell r="G13500" t="str">
            <v>SMALL</v>
          </cell>
          <cell r="H13500" t="str">
            <v>IH</v>
          </cell>
          <cell r="I13500" t="str">
            <v>0035762 - SOLID BENEFITS GROUP LLC</v>
          </cell>
        </row>
        <row r="13501">
          <cell r="A13501" t="str">
            <v>C67080JA</v>
          </cell>
          <cell r="B13501">
            <v>42185</v>
          </cell>
          <cell r="C13501" t="str">
            <v>C67080</v>
          </cell>
          <cell r="D13501" t="str">
            <v>JP Electric &amp; Son Inc</v>
          </cell>
          <cell r="E13501" t="str">
            <v>MA</v>
          </cell>
          <cell r="F13501" t="str">
            <v>P1</v>
          </cell>
          <cell r="G13501" t="str">
            <v>SMALL</v>
          </cell>
          <cell r="H13501" t="str">
            <v>JA</v>
          </cell>
          <cell r="I13501" t="str">
            <v>0035762 - SOLID BENEFITS GROUP LLC</v>
          </cell>
        </row>
        <row r="13502">
          <cell r="A13502" t="str">
            <v>C67083IH</v>
          </cell>
          <cell r="B13502">
            <v>42185</v>
          </cell>
          <cell r="C13502" t="str">
            <v>C67083</v>
          </cell>
          <cell r="D13502" t="str">
            <v>Waban Dental Group PC</v>
          </cell>
          <cell r="E13502" t="str">
            <v>MA</v>
          </cell>
          <cell r="F13502" t="str">
            <v>P1</v>
          </cell>
          <cell r="G13502" t="str">
            <v>SMALL</v>
          </cell>
          <cell r="H13502" t="str">
            <v>IH</v>
          </cell>
          <cell r="I13502" t="str">
            <v>0035661 - INTEGRATED INSURANCE SOLUTIONS LLC</v>
          </cell>
        </row>
        <row r="13503">
          <cell r="A13503" t="str">
            <v>C67086IH</v>
          </cell>
          <cell r="B13503">
            <v>42185</v>
          </cell>
          <cell r="C13503" t="str">
            <v>C67086</v>
          </cell>
          <cell r="D13503" t="str">
            <v>Superior Contracting Services LLC</v>
          </cell>
          <cell r="E13503" t="str">
            <v>MA</v>
          </cell>
          <cell r="F13503" t="str">
            <v>P1</v>
          </cell>
          <cell r="G13503" t="str">
            <v>SMALL</v>
          </cell>
          <cell r="H13503" t="str">
            <v>IH</v>
          </cell>
          <cell r="I13503" t="str">
            <v>0035780 - TGA CROSS INSURANCE INC</v>
          </cell>
        </row>
        <row r="13504">
          <cell r="A13504" t="str">
            <v>C67091IH</v>
          </cell>
          <cell r="B13504">
            <v>42185</v>
          </cell>
          <cell r="C13504" t="str">
            <v>C67091</v>
          </cell>
          <cell r="D13504" t="str">
            <v>Richard Simitis</v>
          </cell>
          <cell r="E13504" t="str">
            <v>MA</v>
          </cell>
          <cell r="F13504" t="str">
            <v>P1</v>
          </cell>
          <cell r="G13504" t="str">
            <v>GPC</v>
          </cell>
          <cell r="H13504" t="str">
            <v>IH</v>
          </cell>
          <cell r="I13504" t="str">
            <v>0035758 - SPRING INSURANCE GROUP LLC</v>
          </cell>
        </row>
        <row r="13505">
          <cell r="A13505" t="str">
            <v>C67092IH</v>
          </cell>
          <cell r="B13505">
            <v>42185</v>
          </cell>
          <cell r="C13505" t="str">
            <v>C67092</v>
          </cell>
          <cell r="D13505" t="str">
            <v>Always Here Home Care Inc</v>
          </cell>
          <cell r="E13505" t="str">
            <v>MA</v>
          </cell>
          <cell r="F13505" t="str">
            <v>P1</v>
          </cell>
          <cell r="G13505" t="str">
            <v>SMALL</v>
          </cell>
          <cell r="H13505" t="str">
            <v>IH</v>
          </cell>
          <cell r="I13505" t="str">
            <v>0035754 - WOODWARD, BRADY</v>
          </cell>
        </row>
        <row r="13506">
          <cell r="A13506" t="str">
            <v>C67093IH</v>
          </cell>
          <cell r="B13506">
            <v>42185</v>
          </cell>
          <cell r="C13506" t="str">
            <v>C67093</v>
          </cell>
          <cell r="D13506" t="str">
            <v>Lapierre Concrete Flatwork Inc</v>
          </cell>
          <cell r="E13506" t="str">
            <v>ME</v>
          </cell>
          <cell r="F13506" t="str">
            <v>P1</v>
          </cell>
          <cell r="G13506" t="str">
            <v>SMALL</v>
          </cell>
          <cell r="H13506" t="str">
            <v>IH</v>
          </cell>
          <cell r="I13506" t="str">
            <v>0035984 - BROWN &amp; BROWN OF NEW HAMPSHIRE. INC</v>
          </cell>
        </row>
        <row r="13507">
          <cell r="A13507" t="str">
            <v>C67095IH</v>
          </cell>
          <cell r="B13507">
            <v>42185</v>
          </cell>
          <cell r="C13507" t="str">
            <v>C67095</v>
          </cell>
          <cell r="D13507" t="str">
            <v>Northeast Electrical Systems Inc</v>
          </cell>
          <cell r="E13507" t="str">
            <v>MA</v>
          </cell>
          <cell r="F13507" t="str">
            <v>P1</v>
          </cell>
          <cell r="G13507" t="str">
            <v>SMALL</v>
          </cell>
          <cell r="H13507" t="str">
            <v>IH</v>
          </cell>
          <cell r="I13507" t="str">
            <v>0035765 - UNITED BUSINESSMANS INSURANCE AGENCY</v>
          </cell>
        </row>
        <row r="13508">
          <cell r="A13508" t="str">
            <v>C67099IH</v>
          </cell>
          <cell r="B13508">
            <v>42185</v>
          </cell>
          <cell r="C13508" t="str">
            <v>C67099</v>
          </cell>
          <cell r="D13508" t="str">
            <v>Chilmark Architectural Woodworking LLC</v>
          </cell>
          <cell r="E13508" t="str">
            <v>MA</v>
          </cell>
          <cell r="F13508" t="str">
            <v>P1</v>
          </cell>
          <cell r="G13508" t="str">
            <v>SMALL</v>
          </cell>
          <cell r="H13508" t="str">
            <v>IH</v>
          </cell>
          <cell r="I13508" t="str">
            <v>0035668 - FMG INSURANCE AGENCY INC</v>
          </cell>
        </row>
        <row r="13509">
          <cell r="A13509" t="str">
            <v>C67099JA</v>
          </cell>
          <cell r="B13509">
            <v>42185</v>
          </cell>
          <cell r="C13509" t="str">
            <v>C67099</v>
          </cell>
          <cell r="D13509" t="str">
            <v>Chilmark Architectural Woodworking LLC</v>
          </cell>
          <cell r="E13509" t="str">
            <v>MA</v>
          </cell>
          <cell r="F13509" t="str">
            <v>P1</v>
          </cell>
          <cell r="G13509" t="str">
            <v>SMALL</v>
          </cell>
          <cell r="H13509" t="str">
            <v>JA</v>
          </cell>
          <cell r="I13509" t="str">
            <v>0035668 - FMG INSURANCE AGENCY INC</v>
          </cell>
        </row>
        <row r="13510">
          <cell r="A13510" t="str">
            <v>C67100IH</v>
          </cell>
          <cell r="B13510">
            <v>42185</v>
          </cell>
          <cell r="C13510" t="str">
            <v>C67100</v>
          </cell>
          <cell r="D13510" t="str">
            <v>WH Technologies Inc</v>
          </cell>
          <cell r="E13510" t="str">
            <v>MA</v>
          </cell>
          <cell r="F13510" t="str">
            <v>P1</v>
          </cell>
          <cell r="G13510" t="str">
            <v>SMALL</v>
          </cell>
          <cell r="H13510" t="str">
            <v>IH</v>
          </cell>
          <cell r="I13510" t="str">
            <v>0035970 - EASTERN BENEFITS GROUP</v>
          </cell>
        </row>
        <row r="13511">
          <cell r="A13511" t="str">
            <v>C67101IH</v>
          </cell>
          <cell r="B13511">
            <v>42185</v>
          </cell>
          <cell r="C13511" t="str">
            <v>C67101</v>
          </cell>
          <cell r="D13511" t="str">
            <v>Joint Ventures Physical Therapy Inc</v>
          </cell>
          <cell r="E13511" t="str">
            <v>MA</v>
          </cell>
          <cell r="F13511" t="str">
            <v>P1</v>
          </cell>
          <cell r="G13511" t="str">
            <v>SMALL</v>
          </cell>
          <cell r="H13511" t="str">
            <v>IH</v>
          </cell>
          <cell r="I13511" t="str">
            <v>0035853 - BBS INSURANCE BROKERAGE INC</v>
          </cell>
        </row>
        <row r="13512">
          <cell r="A13512" t="str">
            <v>C67107IH</v>
          </cell>
          <cell r="B13512">
            <v>42185</v>
          </cell>
          <cell r="C13512" t="str">
            <v>C67107</v>
          </cell>
          <cell r="D13512" t="str">
            <v>Timothy S Colton DDS PC</v>
          </cell>
          <cell r="E13512" t="str">
            <v>MA</v>
          </cell>
          <cell r="F13512" t="str">
            <v>P1</v>
          </cell>
          <cell r="G13512" t="str">
            <v>GPC</v>
          </cell>
          <cell r="H13512" t="str">
            <v>IH</v>
          </cell>
          <cell r="I13512" t="str">
            <v>0035756 - SPRING INSURANCE GROUP LLC</v>
          </cell>
        </row>
        <row r="13513">
          <cell r="A13513" t="str">
            <v>C67109JA</v>
          </cell>
          <cell r="B13513">
            <v>42185</v>
          </cell>
          <cell r="C13513" t="str">
            <v>C67109</v>
          </cell>
          <cell r="D13513" t="str">
            <v>Merrimack Valley Food Bank Inc</v>
          </cell>
          <cell r="E13513" t="str">
            <v>MA</v>
          </cell>
          <cell r="F13513" t="str">
            <v>P1</v>
          </cell>
          <cell r="G13513" t="str">
            <v>SMALL</v>
          </cell>
          <cell r="H13513" t="str">
            <v>JA</v>
          </cell>
          <cell r="I13513" t="str">
            <v>0035875 - NEW ENGLAND MEDICAL INS AGENCY LLC</v>
          </cell>
        </row>
        <row r="13514">
          <cell r="A13514" t="str">
            <v>C67113IH</v>
          </cell>
          <cell r="B13514">
            <v>42185</v>
          </cell>
          <cell r="C13514" t="str">
            <v>C67113</v>
          </cell>
          <cell r="D13514" t="str">
            <v>BellaDora Corporation</v>
          </cell>
          <cell r="E13514" t="str">
            <v>MA</v>
          </cell>
          <cell r="F13514" t="str">
            <v>P1</v>
          </cell>
          <cell r="G13514" t="str">
            <v>SMALL</v>
          </cell>
          <cell r="H13514" t="str">
            <v>IH</v>
          </cell>
          <cell r="I13514" t="str">
            <v>0035844 - NFP CORPORATE SERVICES (NY) LLC</v>
          </cell>
        </row>
        <row r="13515">
          <cell r="A13515" t="str">
            <v>C67117PO</v>
          </cell>
          <cell r="B13515">
            <v>42185</v>
          </cell>
          <cell r="C13515" t="str">
            <v>C67117</v>
          </cell>
          <cell r="D13515" t="str">
            <v>Colonial Coatings Inc</v>
          </cell>
          <cell r="E13515" t="str">
            <v>CT</v>
          </cell>
          <cell r="F13515" t="str">
            <v>P1</v>
          </cell>
          <cell r="G13515" t="str">
            <v>CRC</v>
          </cell>
          <cell r="H13515" t="str">
            <v>PO</v>
          </cell>
          <cell r="I13515" t="str">
            <v>0036053 - F W SERRA INSURANCE INC</v>
          </cell>
        </row>
        <row r="13516">
          <cell r="A13516" t="str">
            <v>C67119IH</v>
          </cell>
          <cell r="B13516">
            <v>42185</v>
          </cell>
          <cell r="C13516" t="str">
            <v>C67119</v>
          </cell>
          <cell r="D13516" t="str">
            <v>Kam Dental Associates Inc</v>
          </cell>
          <cell r="E13516" t="str">
            <v>MA</v>
          </cell>
          <cell r="F13516" t="str">
            <v>P1</v>
          </cell>
          <cell r="G13516" t="str">
            <v>GPC</v>
          </cell>
          <cell r="H13516" t="str">
            <v>IH</v>
          </cell>
          <cell r="I13516" t="str">
            <v>0035757 - SPRING INSURANCE GROUP LLC</v>
          </cell>
        </row>
        <row r="13517">
          <cell r="A13517" t="str">
            <v>C67120IH</v>
          </cell>
          <cell r="B13517">
            <v>42185</v>
          </cell>
          <cell r="C13517" t="str">
            <v>C67120</v>
          </cell>
          <cell r="D13517" t="str">
            <v>DMR Construction Inc</v>
          </cell>
          <cell r="E13517" t="str">
            <v>MA</v>
          </cell>
          <cell r="F13517" t="str">
            <v>P1</v>
          </cell>
          <cell r="G13517" t="str">
            <v>SMALL</v>
          </cell>
          <cell r="H13517" t="str">
            <v>IH</v>
          </cell>
          <cell r="I13517" t="str">
            <v>0035752 - UNITED BUSINESSMANS INSURANCE AGENCY</v>
          </cell>
        </row>
        <row r="13518">
          <cell r="A13518" t="str">
            <v>C67121JH</v>
          </cell>
          <cell r="B13518">
            <v>42185</v>
          </cell>
          <cell r="C13518" t="str">
            <v>C67121</v>
          </cell>
          <cell r="D13518" t="str">
            <v>Tamarack Inc</v>
          </cell>
          <cell r="E13518" t="str">
            <v>ME</v>
          </cell>
          <cell r="F13518" t="str">
            <v>P1</v>
          </cell>
          <cell r="G13518" t="str">
            <v>SMALL</v>
          </cell>
          <cell r="H13518" t="str">
            <v>JH</v>
          </cell>
          <cell r="I13518" t="str">
            <v>0035857 - CLARK INSURANCE</v>
          </cell>
        </row>
        <row r="13519">
          <cell r="A13519" t="str">
            <v>C67122IH</v>
          </cell>
          <cell r="B13519">
            <v>42185</v>
          </cell>
          <cell r="C13519" t="str">
            <v>C67122</v>
          </cell>
          <cell r="D13519" t="str">
            <v>Academy Hill Center for Gifted Children Inc</v>
          </cell>
          <cell r="E13519" t="str">
            <v>MA</v>
          </cell>
          <cell r="F13519" t="str">
            <v>P1</v>
          </cell>
          <cell r="G13519" t="str">
            <v>SMALL</v>
          </cell>
          <cell r="H13519" t="str">
            <v>IH</v>
          </cell>
          <cell r="I13519" t="str">
            <v>0035877 - ISM INSURANCE INC</v>
          </cell>
        </row>
        <row r="13520">
          <cell r="A13520" t="str">
            <v>C67123IA</v>
          </cell>
          <cell r="B13520">
            <v>42185</v>
          </cell>
          <cell r="C13520" t="str">
            <v>C67123</v>
          </cell>
          <cell r="D13520" t="str">
            <v>Lift Truck Parts &amp; Service Inc</v>
          </cell>
          <cell r="E13520" t="str">
            <v>MA</v>
          </cell>
          <cell r="F13520" t="str">
            <v>P1</v>
          </cell>
          <cell r="G13520" t="str">
            <v>SMALL</v>
          </cell>
          <cell r="H13520" t="str">
            <v>IA</v>
          </cell>
          <cell r="I13520" t="str">
            <v>0035779 - PHILLIPS INSURANCE AGENCY INC</v>
          </cell>
        </row>
        <row r="13521">
          <cell r="A13521" t="str">
            <v>C67123IH</v>
          </cell>
          <cell r="B13521">
            <v>42185</v>
          </cell>
          <cell r="C13521" t="str">
            <v>C67123</v>
          </cell>
          <cell r="D13521" t="str">
            <v>Lift Truck Parts &amp; Service Inc</v>
          </cell>
          <cell r="E13521" t="str">
            <v>MA</v>
          </cell>
          <cell r="F13521" t="str">
            <v>P1</v>
          </cell>
          <cell r="G13521" t="str">
            <v>SMALL</v>
          </cell>
          <cell r="H13521" t="str">
            <v>IH</v>
          </cell>
          <cell r="I13521" t="str">
            <v>0035779 - PHILLIPS INSURANCE AGENCY INC</v>
          </cell>
        </row>
        <row r="13522">
          <cell r="A13522" t="str">
            <v>C67124IV</v>
          </cell>
          <cell r="B13522">
            <v>42185</v>
          </cell>
          <cell r="C13522" t="str">
            <v>C67124</v>
          </cell>
          <cell r="D13522" t="str">
            <v>KDS Capital</v>
          </cell>
          <cell r="E13522" t="str">
            <v>ME</v>
          </cell>
          <cell r="F13522" t="str">
            <v>P1</v>
          </cell>
          <cell r="G13522" t="str">
            <v>SMALL</v>
          </cell>
          <cell r="H13522" t="str">
            <v>IV</v>
          </cell>
          <cell r="I13522" t="str">
            <v>0035903 - PM CONSULTING LLC</v>
          </cell>
        </row>
        <row r="13523">
          <cell r="A13523" t="str">
            <v>C67125IH</v>
          </cell>
          <cell r="B13523">
            <v>42185</v>
          </cell>
          <cell r="C13523" t="str">
            <v>C67125</v>
          </cell>
          <cell r="D13523" t="str">
            <v>DDM Insurance Solutions LLC</v>
          </cell>
          <cell r="E13523" t="str">
            <v>MA</v>
          </cell>
          <cell r="F13523" t="str">
            <v>P1</v>
          </cell>
          <cell r="G13523" t="str">
            <v>SMALL</v>
          </cell>
          <cell r="H13523" t="str">
            <v>IH</v>
          </cell>
        </row>
        <row r="13524">
          <cell r="A13524" t="str">
            <v>C67126IH</v>
          </cell>
          <cell r="B13524">
            <v>42185</v>
          </cell>
          <cell r="C13524" t="str">
            <v>C67126</v>
          </cell>
          <cell r="D13524" t="str">
            <v>Advanced Dental Technologies Inc</v>
          </cell>
          <cell r="E13524" t="str">
            <v>MA</v>
          </cell>
          <cell r="F13524" t="str">
            <v>P1</v>
          </cell>
          <cell r="G13524" t="str">
            <v>SMALL</v>
          </cell>
          <cell r="H13524" t="str">
            <v>IH</v>
          </cell>
          <cell r="I13524" t="str">
            <v>0035866 - PAYCHEX AGENCY INC</v>
          </cell>
        </row>
        <row r="13525">
          <cell r="A13525" t="str">
            <v>C67128JA</v>
          </cell>
          <cell r="B13525">
            <v>42185</v>
          </cell>
          <cell r="C13525" t="str">
            <v>C67128</v>
          </cell>
          <cell r="D13525" t="str">
            <v>Sonnys Auto Repair Inc</v>
          </cell>
          <cell r="E13525" t="str">
            <v>MA</v>
          </cell>
          <cell r="F13525" t="str">
            <v>P1</v>
          </cell>
          <cell r="G13525" t="str">
            <v>SMALL</v>
          </cell>
          <cell r="H13525" t="str">
            <v>JA</v>
          </cell>
          <cell r="I13525" t="str">
            <v>0035899 - KWATOWSKI, JEANNINE B</v>
          </cell>
        </row>
        <row r="13526">
          <cell r="A13526" t="str">
            <v>C67129IH</v>
          </cell>
          <cell r="B13526">
            <v>42185</v>
          </cell>
          <cell r="C13526" t="str">
            <v>C67129</v>
          </cell>
          <cell r="D13526" t="str">
            <v>Moonshine Kitchen LLC</v>
          </cell>
          <cell r="E13526" t="str">
            <v>MA</v>
          </cell>
          <cell r="F13526" t="str">
            <v>P1</v>
          </cell>
          <cell r="G13526" t="str">
            <v>SMALL</v>
          </cell>
          <cell r="H13526" t="str">
            <v>IH</v>
          </cell>
          <cell r="I13526" t="str">
            <v>0035784 - ORCHARD INSURANCE BROKERAGE INC</v>
          </cell>
        </row>
        <row r="13527">
          <cell r="A13527" t="str">
            <v>C67132IH</v>
          </cell>
          <cell r="B13527">
            <v>42185</v>
          </cell>
          <cell r="C13527" t="str">
            <v>C67132</v>
          </cell>
          <cell r="D13527" t="str">
            <v>Majestic Construction Inc</v>
          </cell>
          <cell r="E13527" t="str">
            <v>MA</v>
          </cell>
          <cell r="F13527" t="str">
            <v>P1</v>
          </cell>
          <cell r="G13527" t="str">
            <v>SMALL</v>
          </cell>
          <cell r="H13527" t="str">
            <v>IH</v>
          </cell>
          <cell r="I13527" t="str">
            <v>0035956 - DIXON ASSOCIATES INC</v>
          </cell>
        </row>
        <row r="13528">
          <cell r="A13528" t="str">
            <v>C67133JH</v>
          </cell>
          <cell r="B13528">
            <v>42185</v>
          </cell>
          <cell r="C13528" t="str">
            <v>C67133</v>
          </cell>
          <cell r="D13528" t="str">
            <v>Keniston's Tile Bangor</v>
          </cell>
          <cell r="E13528" t="str">
            <v>ME</v>
          </cell>
          <cell r="F13528" t="str">
            <v>P1</v>
          </cell>
          <cell r="G13528" t="str">
            <v>SMALL</v>
          </cell>
          <cell r="H13528" t="str">
            <v>JH</v>
          </cell>
          <cell r="I13528" t="str">
            <v>0035996 - GUERETTE, DANIEL R</v>
          </cell>
        </row>
        <row r="13529">
          <cell r="A13529" t="str">
            <v>C67135IH</v>
          </cell>
          <cell r="B13529">
            <v>42185</v>
          </cell>
          <cell r="C13529" t="str">
            <v>C67135</v>
          </cell>
          <cell r="D13529" t="str">
            <v>United Civil Inc</v>
          </cell>
          <cell r="E13529" t="str">
            <v>MA</v>
          </cell>
          <cell r="F13529" t="str">
            <v>P1</v>
          </cell>
          <cell r="G13529" t="str">
            <v>SMALL</v>
          </cell>
          <cell r="H13529" t="str">
            <v>IH</v>
          </cell>
          <cell r="I13529" t="str">
            <v>0035886 - PROCTOR &amp; CO INSURANCE AGENCY INC</v>
          </cell>
        </row>
        <row r="13530">
          <cell r="A13530" t="str">
            <v>C67136IH</v>
          </cell>
          <cell r="B13530">
            <v>42185</v>
          </cell>
          <cell r="C13530" t="str">
            <v>C67136</v>
          </cell>
          <cell r="D13530" t="str">
            <v>St Francis of Assisi Residences at Braintree Inc</v>
          </cell>
          <cell r="E13530" t="str">
            <v>MA</v>
          </cell>
          <cell r="F13530" t="str">
            <v>P1</v>
          </cell>
          <cell r="G13530" t="str">
            <v>SMALL</v>
          </cell>
          <cell r="H13530" t="str">
            <v>IH</v>
          </cell>
          <cell r="I13530" t="str">
            <v>0035707 - HARBOR INSURANCE GROUP LLC</v>
          </cell>
        </row>
        <row r="13531">
          <cell r="A13531" t="str">
            <v>C67142IV</v>
          </cell>
          <cell r="B13531">
            <v>42185</v>
          </cell>
          <cell r="C13531" t="str">
            <v>C67142</v>
          </cell>
          <cell r="D13531" t="str">
            <v>IPSUMM Inc</v>
          </cell>
          <cell r="E13531" t="str">
            <v>MA</v>
          </cell>
          <cell r="F13531" t="str">
            <v>P1</v>
          </cell>
          <cell r="G13531" t="str">
            <v>SMALL</v>
          </cell>
          <cell r="H13531" t="str">
            <v>IV</v>
          </cell>
          <cell r="I13531" t="str">
            <v>0035972 - BENEMAX, INC.</v>
          </cell>
        </row>
        <row r="13532">
          <cell r="A13532" t="str">
            <v>C67147IV</v>
          </cell>
          <cell r="B13532">
            <v>42185</v>
          </cell>
          <cell r="C13532" t="str">
            <v>C67147</v>
          </cell>
          <cell r="D13532" t="str">
            <v>Chapin and Bangs Co Inc</v>
          </cell>
          <cell r="E13532" t="str">
            <v>CT</v>
          </cell>
          <cell r="F13532" t="str">
            <v>P1</v>
          </cell>
          <cell r="G13532" t="str">
            <v>CRC</v>
          </cell>
          <cell r="H13532" t="str">
            <v>IV</v>
          </cell>
          <cell r="I13532" t="str">
            <v>0036129 - CORPORATE HEALTH INSURANCE PLANNERS LLC</v>
          </cell>
        </row>
        <row r="13533">
          <cell r="A13533" t="str">
            <v>C67157JH</v>
          </cell>
          <cell r="B13533">
            <v>42185</v>
          </cell>
          <cell r="C13533" t="str">
            <v>C67157</v>
          </cell>
          <cell r="D13533" t="str">
            <v>Katherine Heer DMD PA</v>
          </cell>
          <cell r="E13533" t="str">
            <v>ME</v>
          </cell>
          <cell r="F13533" t="str">
            <v>P1</v>
          </cell>
          <cell r="G13533" t="str">
            <v>SMALL</v>
          </cell>
          <cell r="H13533" t="str">
            <v>JH</v>
          </cell>
          <cell r="I13533" t="str">
            <v>0035876 - PM CONSULTING LLC</v>
          </cell>
        </row>
        <row r="13534">
          <cell r="A13534" t="str">
            <v>C67159IH</v>
          </cell>
          <cell r="B13534">
            <v>42185</v>
          </cell>
          <cell r="C13534" t="str">
            <v>C67159</v>
          </cell>
          <cell r="D13534" t="str">
            <v>Peregrine Energy Group Inc</v>
          </cell>
          <cell r="E13534" t="str">
            <v>MA</v>
          </cell>
          <cell r="F13534" t="str">
            <v>P1</v>
          </cell>
          <cell r="G13534" t="str">
            <v>SMALL</v>
          </cell>
          <cell r="H13534" t="str">
            <v>IH</v>
          </cell>
          <cell r="I13534" t="str">
            <v>0035894 - KAPLAN, ELLEN A</v>
          </cell>
        </row>
        <row r="13535">
          <cell r="A13535" t="str">
            <v>C67160IH</v>
          </cell>
          <cell r="B13535">
            <v>42185</v>
          </cell>
          <cell r="C13535" t="str">
            <v>C67160</v>
          </cell>
          <cell r="D13535" t="str">
            <v>Practice of Family &amp; Cosmetic Dentistry LLP</v>
          </cell>
          <cell r="E13535" t="str">
            <v>MA</v>
          </cell>
          <cell r="F13535" t="str">
            <v>P1</v>
          </cell>
          <cell r="G13535" t="str">
            <v>GPC</v>
          </cell>
          <cell r="H13535" t="str">
            <v>IH</v>
          </cell>
          <cell r="I13535" t="str">
            <v>0035874 - SPRING INSURANCE GROUP LLC</v>
          </cell>
        </row>
        <row r="13536">
          <cell r="A13536" t="str">
            <v>C67165JM</v>
          </cell>
          <cell r="B13536">
            <v>42185</v>
          </cell>
          <cell r="C13536" t="str">
            <v>C67165</v>
          </cell>
          <cell r="D13536" t="str">
            <v>Swell Media LLC</v>
          </cell>
          <cell r="E13536" t="str">
            <v>NH</v>
          </cell>
          <cell r="F13536" t="str">
            <v>P1</v>
          </cell>
          <cell r="G13536" t="str">
            <v>SMALL</v>
          </cell>
          <cell r="H13536" t="str">
            <v>JM</v>
          </cell>
          <cell r="I13536" t="str">
            <v>0035982 - AFFORDABLE HEALTH SOLUTIONS</v>
          </cell>
        </row>
        <row r="13537">
          <cell r="A13537" t="str">
            <v>C67167IV</v>
          </cell>
          <cell r="B13537">
            <v>42185</v>
          </cell>
          <cell r="C13537" t="str">
            <v>C67167</v>
          </cell>
          <cell r="D13537" t="str">
            <v>Complete Pediatrics</v>
          </cell>
          <cell r="E13537" t="str">
            <v>CT</v>
          </cell>
          <cell r="F13537" t="str">
            <v>P1</v>
          </cell>
          <cell r="G13537" t="str">
            <v>SMALL</v>
          </cell>
          <cell r="H13537" t="str">
            <v>IV</v>
          </cell>
          <cell r="I13537" t="str">
            <v>0035942 - BROWN &amp; KNAPP GROUP BENEFITS LLC</v>
          </cell>
        </row>
        <row r="13538">
          <cell r="A13538" t="str">
            <v>C67170IH</v>
          </cell>
          <cell r="B13538">
            <v>42185</v>
          </cell>
          <cell r="C13538" t="str">
            <v>C67170</v>
          </cell>
          <cell r="D13538" t="str">
            <v>SearchEase Corp</v>
          </cell>
          <cell r="E13538" t="str">
            <v>MA</v>
          </cell>
          <cell r="F13538" t="str">
            <v>P1</v>
          </cell>
          <cell r="G13538" t="str">
            <v>SMALL</v>
          </cell>
          <cell r="H13538" t="str">
            <v>IH</v>
          </cell>
          <cell r="I13538" t="str">
            <v>0035896 - UNITED BUSINESSMANS INSURANCE AGENCY</v>
          </cell>
        </row>
        <row r="13539">
          <cell r="A13539" t="str">
            <v>C67172IH</v>
          </cell>
          <cell r="B13539">
            <v>42185</v>
          </cell>
          <cell r="C13539" t="str">
            <v>C67172</v>
          </cell>
          <cell r="D13539" t="str">
            <v>Osterville Market Partners Inc</v>
          </cell>
          <cell r="E13539" t="str">
            <v>MA</v>
          </cell>
          <cell r="F13539" t="str">
            <v>P1</v>
          </cell>
          <cell r="G13539" t="str">
            <v>SMALL</v>
          </cell>
          <cell r="H13539" t="str">
            <v>IH</v>
          </cell>
          <cell r="I13539" t="str">
            <v>0035895 - HARPER, ANNA</v>
          </cell>
        </row>
        <row r="13540">
          <cell r="A13540" t="str">
            <v>C67173IV</v>
          </cell>
          <cell r="B13540">
            <v>42185</v>
          </cell>
          <cell r="C13540" t="str">
            <v>C67173</v>
          </cell>
          <cell r="D13540" t="str">
            <v>Hull Forest Products</v>
          </cell>
          <cell r="E13540" t="str">
            <v>CT</v>
          </cell>
          <cell r="F13540" t="str">
            <v>P1</v>
          </cell>
          <cell r="G13540" t="str">
            <v>CRC</v>
          </cell>
          <cell r="H13540" t="str">
            <v>IV</v>
          </cell>
          <cell r="I13540" t="str">
            <v>0036055 - HEALTH CONSULTANTS GROUP, THE</v>
          </cell>
        </row>
        <row r="13541">
          <cell r="A13541" t="str">
            <v>C67173OA</v>
          </cell>
          <cell r="B13541">
            <v>42185</v>
          </cell>
          <cell r="C13541" t="str">
            <v>C67173</v>
          </cell>
          <cell r="D13541" t="str">
            <v>Hull Forest Products</v>
          </cell>
          <cell r="E13541" t="str">
            <v>CT</v>
          </cell>
          <cell r="F13541" t="str">
            <v>P1</v>
          </cell>
          <cell r="G13541" t="str">
            <v>CRC</v>
          </cell>
          <cell r="H13541" t="str">
            <v>OA</v>
          </cell>
          <cell r="I13541" t="str">
            <v>0036055 - HEALTH CONSULTANTS GROUP, THE</v>
          </cell>
        </row>
        <row r="13542">
          <cell r="A13542" t="str">
            <v>C67174IH</v>
          </cell>
          <cell r="B13542">
            <v>42185</v>
          </cell>
          <cell r="C13542" t="str">
            <v>C67174</v>
          </cell>
          <cell r="D13542" t="str">
            <v>Cosgrove Eisenberg &amp; Kiley PC</v>
          </cell>
          <cell r="E13542" t="str">
            <v>MA</v>
          </cell>
          <cell r="F13542" t="str">
            <v>P1</v>
          </cell>
          <cell r="G13542" t="str">
            <v>SMALL</v>
          </cell>
          <cell r="H13542" t="str">
            <v>IH</v>
          </cell>
          <cell r="I13542" t="str">
            <v>0035881 - ROGERS &amp; GRAY INSURANCE AGENCY</v>
          </cell>
        </row>
        <row r="13543">
          <cell r="A13543" t="str">
            <v>C67175JA</v>
          </cell>
          <cell r="B13543">
            <v>42185</v>
          </cell>
          <cell r="C13543" t="str">
            <v>C67175</v>
          </cell>
          <cell r="D13543" t="str">
            <v>Bill And Mikes Automotive LLC</v>
          </cell>
          <cell r="E13543" t="str">
            <v>MA</v>
          </cell>
          <cell r="F13543" t="str">
            <v>P1</v>
          </cell>
          <cell r="G13543" t="str">
            <v>SMALL</v>
          </cell>
          <cell r="H13543" t="str">
            <v>JA</v>
          </cell>
          <cell r="I13543" t="str">
            <v>0035912 - SHAH, VIVEK</v>
          </cell>
        </row>
        <row r="13544">
          <cell r="A13544" t="str">
            <v>C67176IH</v>
          </cell>
          <cell r="B13544">
            <v>42185</v>
          </cell>
          <cell r="C13544" t="str">
            <v>C67176</v>
          </cell>
          <cell r="D13544" t="str">
            <v>The Boston Debate League Inc</v>
          </cell>
          <cell r="E13544" t="str">
            <v>MA</v>
          </cell>
          <cell r="F13544" t="str">
            <v>P1</v>
          </cell>
          <cell r="G13544" t="str">
            <v>SMALL</v>
          </cell>
          <cell r="H13544" t="str">
            <v>IH</v>
          </cell>
          <cell r="I13544" t="str">
            <v>0035979 - CLEARY INSURANCE INC</v>
          </cell>
        </row>
        <row r="13545">
          <cell r="A13545" t="str">
            <v>C67177IH</v>
          </cell>
          <cell r="B13545">
            <v>42185</v>
          </cell>
          <cell r="C13545" t="str">
            <v>C67177</v>
          </cell>
          <cell r="D13545" t="str">
            <v>Teddy Bear Club Inc</v>
          </cell>
          <cell r="E13545" t="str">
            <v>MA</v>
          </cell>
          <cell r="F13545" t="str">
            <v>P1</v>
          </cell>
          <cell r="G13545" t="str">
            <v>SMALL</v>
          </cell>
          <cell r="H13545" t="str">
            <v>IH</v>
          </cell>
          <cell r="I13545" t="str">
            <v>0035905 - PRANSKY, ALAN S</v>
          </cell>
        </row>
        <row r="13546">
          <cell r="A13546" t="str">
            <v>C67178IV</v>
          </cell>
          <cell r="B13546">
            <v>42185</v>
          </cell>
          <cell r="C13546" t="str">
            <v>C67178</v>
          </cell>
          <cell r="D13546" t="str">
            <v>Pro-Link Inc</v>
          </cell>
          <cell r="E13546" t="str">
            <v>MA</v>
          </cell>
          <cell r="F13546" t="str">
            <v>P1</v>
          </cell>
          <cell r="G13546" t="str">
            <v>SMALL</v>
          </cell>
          <cell r="H13546" t="str">
            <v>IV</v>
          </cell>
          <cell r="I13546" t="str">
            <v>0035968 - BENEMAX, INC.</v>
          </cell>
        </row>
        <row r="13547">
          <cell r="A13547" t="str">
            <v>C67179JA</v>
          </cell>
          <cell r="B13547">
            <v>42185</v>
          </cell>
          <cell r="C13547" t="str">
            <v>C67179</v>
          </cell>
          <cell r="D13547" t="str">
            <v>Chucks Auto Service Inc</v>
          </cell>
          <cell r="E13547" t="str">
            <v>MA</v>
          </cell>
          <cell r="F13547" t="str">
            <v>P1</v>
          </cell>
          <cell r="G13547" t="str">
            <v>SMALL</v>
          </cell>
          <cell r="H13547" t="str">
            <v>JA</v>
          </cell>
          <cell r="I13547" t="str">
            <v>0035988 - CANARY BLOMSTROM INSURANCE AGENCY INC</v>
          </cell>
        </row>
        <row r="13548">
          <cell r="A13548" t="str">
            <v>C67180IH</v>
          </cell>
          <cell r="B13548">
            <v>42185</v>
          </cell>
          <cell r="C13548" t="str">
            <v>C67180</v>
          </cell>
          <cell r="D13548" t="str">
            <v>Vadar Systems Inc</v>
          </cell>
          <cell r="E13548" t="str">
            <v>MA</v>
          </cell>
          <cell r="F13548" t="str">
            <v>P1</v>
          </cell>
          <cell r="G13548" t="str">
            <v>SMALL</v>
          </cell>
          <cell r="H13548" t="str">
            <v>IH</v>
          </cell>
          <cell r="I13548" t="str">
            <v>0035865 - NILSON JR, PAUL A</v>
          </cell>
        </row>
        <row r="13549">
          <cell r="A13549" t="str">
            <v>C67181IH</v>
          </cell>
          <cell r="B13549">
            <v>42185</v>
          </cell>
          <cell r="C13549" t="str">
            <v>C67181</v>
          </cell>
          <cell r="D13549" t="str">
            <v>Xtelligent Media LLC</v>
          </cell>
          <cell r="E13549" t="str">
            <v>MA</v>
          </cell>
          <cell r="F13549" t="str">
            <v>P1</v>
          </cell>
          <cell r="G13549" t="str">
            <v>SMALL</v>
          </cell>
          <cell r="H13549" t="str">
            <v>IH</v>
          </cell>
          <cell r="I13549" t="str">
            <v>0035887 - UNITED BUSINESSMANS INSURANCE AGENCY</v>
          </cell>
        </row>
        <row r="13550">
          <cell r="A13550" t="str">
            <v>C67183IV</v>
          </cell>
          <cell r="B13550">
            <v>42185</v>
          </cell>
          <cell r="C13550" t="str">
            <v>C67183</v>
          </cell>
          <cell r="D13550" t="str">
            <v>Waterfront Concerts LLC</v>
          </cell>
          <cell r="E13550" t="str">
            <v>ME</v>
          </cell>
          <cell r="F13550" t="str">
            <v>P1</v>
          </cell>
          <cell r="G13550" t="str">
            <v>SMALL</v>
          </cell>
          <cell r="H13550" t="str">
            <v>IV</v>
          </cell>
          <cell r="I13550" t="str">
            <v>0035976 - CROSS INSURANCE</v>
          </cell>
        </row>
        <row r="13551">
          <cell r="A13551" t="str">
            <v>C67184JM</v>
          </cell>
          <cell r="B13551">
            <v>42185</v>
          </cell>
          <cell r="C13551" t="str">
            <v>C67184</v>
          </cell>
          <cell r="D13551" t="str">
            <v>TMD</v>
          </cell>
          <cell r="E13551" t="str">
            <v>NH</v>
          </cell>
          <cell r="F13551" t="str">
            <v>P1</v>
          </cell>
          <cell r="G13551" t="str">
            <v>SMALL</v>
          </cell>
          <cell r="H13551" t="str">
            <v>JM</v>
          </cell>
          <cell r="I13551" t="str">
            <v>0035913 - QUIET, MICHAEL</v>
          </cell>
        </row>
        <row r="13552">
          <cell r="A13552" t="str">
            <v>C67185OA</v>
          </cell>
          <cell r="B13552">
            <v>42185</v>
          </cell>
          <cell r="C13552" t="str">
            <v>C67185</v>
          </cell>
          <cell r="D13552" t="str">
            <v>Evolution Design Studios</v>
          </cell>
          <cell r="E13552" t="str">
            <v>CT</v>
          </cell>
          <cell r="F13552" t="str">
            <v>P1</v>
          </cell>
          <cell r="G13552" t="str">
            <v>SMALL</v>
          </cell>
          <cell r="H13552" t="str">
            <v>OA</v>
          </cell>
          <cell r="I13552" t="str">
            <v>0035897 - LAKESHORE BENEFIT GROUP INS BROKERAGE LLC</v>
          </cell>
        </row>
        <row r="13553">
          <cell r="A13553" t="str">
            <v>C67186IH</v>
          </cell>
          <cell r="B13553">
            <v>42185</v>
          </cell>
          <cell r="C13553" t="str">
            <v>C67186</v>
          </cell>
          <cell r="D13553" t="str">
            <v>Kent Pecoy &amp; Sons Construction Inc</v>
          </cell>
          <cell r="E13553" t="str">
            <v>MA</v>
          </cell>
          <cell r="F13553" t="str">
            <v>P1</v>
          </cell>
          <cell r="G13553" t="str">
            <v>SMALL</v>
          </cell>
          <cell r="H13553" t="str">
            <v>IH</v>
          </cell>
          <cell r="I13553" t="str">
            <v>0035985 - ALEXANDER W BORAWSKI INSURANCE INC</v>
          </cell>
        </row>
        <row r="13554">
          <cell r="A13554" t="str">
            <v>C67187JA</v>
          </cell>
          <cell r="B13554">
            <v>42185</v>
          </cell>
          <cell r="C13554" t="str">
            <v>C67187</v>
          </cell>
          <cell r="D13554" t="str">
            <v>CR Porter Builders Inc</v>
          </cell>
          <cell r="E13554" t="str">
            <v>MA</v>
          </cell>
          <cell r="F13554" t="str">
            <v>P1</v>
          </cell>
          <cell r="G13554" t="str">
            <v>SMALL</v>
          </cell>
          <cell r="H13554" t="str">
            <v>JA</v>
          </cell>
          <cell r="I13554" t="str">
            <v>0035908 - ST INSURANCE AGENCY INC</v>
          </cell>
        </row>
        <row r="13555">
          <cell r="A13555" t="str">
            <v>C67188IH</v>
          </cell>
          <cell r="B13555">
            <v>42185</v>
          </cell>
          <cell r="C13555" t="str">
            <v>C67188</v>
          </cell>
          <cell r="D13555" t="str">
            <v>Real Software Systems LLC</v>
          </cell>
          <cell r="E13555" t="str">
            <v>MA</v>
          </cell>
          <cell r="F13555" t="str">
            <v>P1</v>
          </cell>
          <cell r="G13555" t="str">
            <v>SMALL</v>
          </cell>
          <cell r="H13555" t="str">
            <v>IH</v>
          </cell>
          <cell r="I13555" t="str">
            <v>0035878 - UNITED BUSINESSMANS INSURANCE AGENCY</v>
          </cell>
        </row>
        <row r="13556">
          <cell r="A13556" t="str">
            <v>C67189IH</v>
          </cell>
          <cell r="B13556">
            <v>42185</v>
          </cell>
          <cell r="C13556" t="str">
            <v>C67189</v>
          </cell>
          <cell r="D13556" t="str">
            <v>Warren Environmental Inc</v>
          </cell>
          <cell r="E13556" t="str">
            <v>MA</v>
          </cell>
          <cell r="F13556" t="str">
            <v>P1</v>
          </cell>
          <cell r="G13556" t="str">
            <v>SMALL</v>
          </cell>
          <cell r="H13556" t="str">
            <v>IH</v>
          </cell>
          <cell r="I13556" t="str">
            <v>0035885 - UNITED BUSINESSMANS INSURANCE AGENCY</v>
          </cell>
        </row>
        <row r="13557">
          <cell r="A13557" t="str">
            <v>C67190IH</v>
          </cell>
          <cell r="B13557">
            <v>42185</v>
          </cell>
          <cell r="C13557" t="str">
            <v>C67190</v>
          </cell>
          <cell r="D13557" t="str">
            <v>Amidon Appraisal Co</v>
          </cell>
          <cell r="E13557" t="str">
            <v>ME</v>
          </cell>
          <cell r="F13557" t="str">
            <v>P1</v>
          </cell>
          <cell r="G13557" t="str">
            <v>SMALL</v>
          </cell>
          <cell r="H13557" t="str">
            <v>IH</v>
          </cell>
          <cell r="I13557" t="str">
            <v>0035989 - E A SCRIBNER INSURANCE AGENCY INC</v>
          </cell>
        </row>
        <row r="13558">
          <cell r="A13558" t="str">
            <v>C67192JH</v>
          </cell>
          <cell r="B13558">
            <v>42185</v>
          </cell>
          <cell r="C13558" t="str">
            <v>C67192</v>
          </cell>
          <cell r="D13558" t="str">
            <v>NH Generator Installers Inc</v>
          </cell>
          <cell r="E13558" t="str">
            <v>NH</v>
          </cell>
          <cell r="F13558" t="str">
            <v>P1</v>
          </cell>
          <cell r="G13558" t="str">
            <v>SMALL</v>
          </cell>
          <cell r="H13558" t="str">
            <v>JH</v>
          </cell>
          <cell r="I13558" t="str">
            <v>0035907 - SBIA STRATEGIC BENEFIT &amp;</v>
          </cell>
        </row>
        <row r="13559">
          <cell r="A13559" t="str">
            <v>C67193IA</v>
          </cell>
          <cell r="B13559">
            <v>42185</v>
          </cell>
          <cell r="C13559" t="str">
            <v>C67193</v>
          </cell>
          <cell r="D13559" t="str">
            <v>Michael L Shapiro DMD PC</v>
          </cell>
          <cell r="E13559" t="str">
            <v>MA</v>
          </cell>
          <cell r="F13559" t="str">
            <v>P1</v>
          </cell>
          <cell r="G13559" t="str">
            <v>SMALL</v>
          </cell>
          <cell r="H13559" t="str">
            <v>IA</v>
          </cell>
          <cell r="I13559" t="str">
            <v>0035873 - ORCHARD INSURANCE BROKERAGE INC</v>
          </cell>
        </row>
        <row r="13560">
          <cell r="A13560" t="str">
            <v>C67194IV</v>
          </cell>
          <cell r="B13560">
            <v>42185</v>
          </cell>
          <cell r="C13560" t="str">
            <v>C67194</v>
          </cell>
          <cell r="D13560" t="str">
            <v>Metal Finish LLC/Rogers</v>
          </cell>
          <cell r="E13560" t="str">
            <v>CT</v>
          </cell>
          <cell r="F13560" t="str">
            <v>P1</v>
          </cell>
          <cell r="G13560" t="str">
            <v>SMALL</v>
          </cell>
          <cell r="H13560" t="str">
            <v>IV</v>
          </cell>
          <cell r="I13560" t="str">
            <v>0035915 - GALLAGHER BENEFIT SERVICES INC</v>
          </cell>
        </row>
        <row r="13561">
          <cell r="A13561" t="str">
            <v>C67195IH</v>
          </cell>
          <cell r="B13561">
            <v>42185</v>
          </cell>
          <cell r="C13561" t="str">
            <v>C67195</v>
          </cell>
          <cell r="D13561" t="str">
            <v>ETC Marketing LLC</v>
          </cell>
          <cell r="E13561" t="str">
            <v>MA</v>
          </cell>
          <cell r="F13561" t="str">
            <v>P1</v>
          </cell>
          <cell r="G13561" t="str">
            <v>SMALL</v>
          </cell>
          <cell r="H13561" t="str">
            <v>IH</v>
          </cell>
          <cell r="I13561" t="str">
            <v>0035904 - UNITED BUSINESSMANS INSURANCE AGENCY</v>
          </cell>
        </row>
        <row r="13562">
          <cell r="A13562" t="str">
            <v>C67196IH</v>
          </cell>
          <cell r="B13562">
            <v>42185</v>
          </cell>
          <cell r="C13562" t="str">
            <v>C67196</v>
          </cell>
          <cell r="D13562" t="str">
            <v>Starz Learning Corporation</v>
          </cell>
          <cell r="E13562" t="str">
            <v>MA</v>
          </cell>
          <cell r="F13562" t="str">
            <v>P1</v>
          </cell>
          <cell r="G13562" t="str">
            <v>SMALL</v>
          </cell>
          <cell r="H13562" t="str">
            <v>IH</v>
          </cell>
          <cell r="I13562" t="str">
            <v>0035980 - BP BENEFITS LLC</v>
          </cell>
        </row>
        <row r="13563">
          <cell r="A13563" t="str">
            <v>C67197IH</v>
          </cell>
          <cell r="B13563">
            <v>42185</v>
          </cell>
          <cell r="C13563" t="str">
            <v>C67197</v>
          </cell>
          <cell r="D13563" t="str">
            <v>Chicopee Concrete Service Inc</v>
          </cell>
          <cell r="E13563" t="str">
            <v>MA</v>
          </cell>
          <cell r="F13563" t="str">
            <v>P1</v>
          </cell>
          <cell r="G13563" t="str">
            <v>SMALL</v>
          </cell>
          <cell r="H13563" t="str">
            <v>IH</v>
          </cell>
          <cell r="I13563" t="str">
            <v>0035986 - DOWD FINANCIAL SERVICES LLC</v>
          </cell>
        </row>
        <row r="13564">
          <cell r="A13564" t="str">
            <v>C67198IH</v>
          </cell>
          <cell r="B13564">
            <v>42185</v>
          </cell>
          <cell r="C13564" t="str">
            <v>C67198</v>
          </cell>
          <cell r="D13564" t="str">
            <v>Skoler Abbott &amp; Presser PC</v>
          </cell>
          <cell r="E13564" t="str">
            <v>MA</v>
          </cell>
          <cell r="F13564" t="str">
            <v>P1</v>
          </cell>
          <cell r="G13564" t="str">
            <v>SMALL</v>
          </cell>
          <cell r="H13564" t="str">
            <v>IH</v>
          </cell>
          <cell r="I13564" t="str">
            <v>0035888 - GAUDREAU GROUP INC INS AGENCY</v>
          </cell>
        </row>
        <row r="13565">
          <cell r="A13565" t="str">
            <v>C67198JA</v>
          </cell>
          <cell r="B13565">
            <v>42185</v>
          </cell>
          <cell r="C13565" t="str">
            <v>C67198</v>
          </cell>
          <cell r="D13565" t="str">
            <v>Skoler Abbott &amp; Presser PC</v>
          </cell>
          <cell r="E13565" t="str">
            <v>MA</v>
          </cell>
          <cell r="F13565" t="str">
            <v>P1</v>
          </cell>
          <cell r="G13565" t="str">
            <v>SMALL</v>
          </cell>
          <cell r="H13565" t="str">
            <v>JA</v>
          </cell>
          <cell r="I13565" t="str">
            <v>0035888 - GAUDREAU GROUP INC INS AGENCY</v>
          </cell>
        </row>
        <row r="13566">
          <cell r="A13566" t="str">
            <v>C67199IH</v>
          </cell>
          <cell r="B13566">
            <v>42185</v>
          </cell>
          <cell r="C13566" t="str">
            <v>C67199</v>
          </cell>
          <cell r="D13566" t="str">
            <v>Tourmappers North America</v>
          </cell>
          <cell r="E13566" t="str">
            <v>MA</v>
          </cell>
          <cell r="F13566" t="str">
            <v>P1</v>
          </cell>
          <cell r="G13566" t="str">
            <v>SMALL</v>
          </cell>
          <cell r="H13566" t="str">
            <v>IH</v>
          </cell>
          <cell r="I13566" t="str">
            <v>0035859 - PAYCHEX AGENCY INC</v>
          </cell>
        </row>
        <row r="13567">
          <cell r="A13567" t="str">
            <v>C67202JH</v>
          </cell>
          <cell r="B13567">
            <v>42185</v>
          </cell>
          <cell r="C13567" t="str">
            <v>C67202</v>
          </cell>
          <cell r="D13567" t="str">
            <v>Applebee Enterprises Inc</v>
          </cell>
          <cell r="E13567" t="str">
            <v>ME</v>
          </cell>
          <cell r="F13567" t="str">
            <v>P1</v>
          </cell>
          <cell r="G13567" t="str">
            <v>SMALL</v>
          </cell>
          <cell r="H13567" t="str">
            <v>JH</v>
          </cell>
          <cell r="I13567" t="str">
            <v>0035882 - PM CONSULTING LLC</v>
          </cell>
        </row>
        <row r="13568">
          <cell r="A13568" t="str">
            <v>C67212IH</v>
          </cell>
          <cell r="B13568">
            <v>42185</v>
          </cell>
          <cell r="C13568" t="str">
            <v>C67212</v>
          </cell>
          <cell r="D13568" t="str">
            <v>Pro Airways LLC</v>
          </cell>
          <cell r="E13568" t="str">
            <v>MA</v>
          </cell>
          <cell r="F13568" t="str">
            <v>P1</v>
          </cell>
          <cell r="G13568" t="str">
            <v>SMALL</v>
          </cell>
          <cell r="H13568" t="str">
            <v>IH</v>
          </cell>
          <cell r="I13568" t="str">
            <v>0035967 - BRABO BENEFITS INC</v>
          </cell>
        </row>
        <row r="13569">
          <cell r="A13569" t="str">
            <v>C67213JA</v>
          </cell>
          <cell r="B13569">
            <v>42185</v>
          </cell>
          <cell r="C13569" t="str">
            <v>C67213</v>
          </cell>
          <cell r="D13569" t="str">
            <v>BETNR Engineering &amp; Construction Corp</v>
          </cell>
          <cell r="E13569" t="str">
            <v>MA</v>
          </cell>
          <cell r="F13569" t="str">
            <v>P1</v>
          </cell>
          <cell r="G13569" t="str">
            <v>SMALL</v>
          </cell>
          <cell r="H13569" t="str">
            <v>JA</v>
          </cell>
          <cell r="I13569" t="str">
            <v>0035977 - BERKSHIRE INSURANCE GROUP INC</v>
          </cell>
        </row>
        <row r="13570">
          <cell r="A13570" t="str">
            <v>C67216IV</v>
          </cell>
          <cell r="B13570">
            <v>42185</v>
          </cell>
          <cell r="C13570" t="str">
            <v>C67216</v>
          </cell>
          <cell r="D13570" t="str">
            <v>Oxford Lumber and Building Materials Inc</v>
          </cell>
          <cell r="E13570" t="str">
            <v>CT</v>
          </cell>
          <cell r="F13570" t="str">
            <v>P1</v>
          </cell>
          <cell r="G13570" t="str">
            <v>SMALL</v>
          </cell>
          <cell r="H13570" t="str">
            <v>IV</v>
          </cell>
          <cell r="I13570" t="str">
            <v>0035943 - CRETELLA &amp; BELOWSKY LLC</v>
          </cell>
        </row>
        <row r="13571">
          <cell r="A13571" t="str">
            <v>C67222JH</v>
          </cell>
          <cell r="B13571">
            <v>42185</v>
          </cell>
          <cell r="C13571" t="str">
            <v>C67222</v>
          </cell>
          <cell r="D13571" t="str">
            <v>Coastline Homes</v>
          </cell>
          <cell r="E13571" t="str">
            <v>ME</v>
          </cell>
          <cell r="F13571" t="str">
            <v>P1</v>
          </cell>
          <cell r="G13571" t="str">
            <v>SMALL</v>
          </cell>
          <cell r="H13571" t="str">
            <v>JH</v>
          </cell>
          <cell r="I13571" t="str">
            <v>0035983 - BARRESI FINANCIAL INC</v>
          </cell>
        </row>
        <row r="13572">
          <cell r="A13572" t="str">
            <v>C67224IV</v>
          </cell>
          <cell r="B13572">
            <v>42185</v>
          </cell>
          <cell r="C13572" t="str">
            <v>C67224</v>
          </cell>
          <cell r="D13572" t="str">
            <v>M &amp; S Paving and Sealing Inc</v>
          </cell>
          <cell r="E13572" t="str">
            <v>CT</v>
          </cell>
          <cell r="F13572" t="str">
            <v>P1</v>
          </cell>
          <cell r="G13572" t="str">
            <v>SMALL</v>
          </cell>
          <cell r="H13572" t="str">
            <v>IV</v>
          </cell>
          <cell r="I13572" t="str">
            <v>0035916 - SMITH BROTHERS INSURANCE INC</v>
          </cell>
        </row>
        <row r="13573">
          <cell r="A13573" t="str">
            <v>C67224PO</v>
          </cell>
          <cell r="B13573">
            <v>42185</v>
          </cell>
          <cell r="C13573" t="str">
            <v>C67224</v>
          </cell>
          <cell r="D13573" t="str">
            <v>M &amp; S Paving and Sealing Inc</v>
          </cell>
          <cell r="E13573" t="str">
            <v>CT</v>
          </cell>
          <cell r="F13573" t="str">
            <v>P1</v>
          </cell>
          <cell r="G13573" t="str">
            <v>SMALL</v>
          </cell>
          <cell r="H13573" t="str">
            <v>PO</v>
          </cell>
          <cell r="I13573" t="str">
            <v>0035916 - SMITH BROTHERS INSURANCE INC</v>
          </cell>
        </row>
        <row r="13574">
          <cell r="A13574" t="str">
            <v>C67225JM</v>
          </cell>
          <cell r="B13574">
            <v>42185</v>
          </cell>
          <cell r="C13574" t="str">
            <v>C67225</v>
          </cell>
          <cell r="D13574" t="str">
            <v>Myskowski &amp; Matthews PLLC</v>
          </cell>
          <cell r="E13574" t="str">
            <v>NH</v>
          </cell>
          <cell r="F13574" t="str">
            <v>P1</v>
          </cell>
          <cell r="G13574" t="str">
            <v>SMALL</v>
          </cell>
          <cell r="H13574" t="str">
            <v>JM</v>
          </cell>
          <cell r="I13574" t="str">
            <v>0035990 - CGI EMPLOYEE BENEFITS GROUP</v>
          </cell>
        </row>
        <row r="13575">
          <cell r="A13575" t="str">
            <v>C67226JM</v>
          </cell>
          <cell r="B13575">
            <v>42185</v>
          </cell>
          <cell r="C13575" t="str">
            <v>C67226</v>
          </cell>
          <cell r="D13575" t="str">
            <v>LCJ Management LLC</v>
          </cell>
          <cell r="E13575" t="str">
            <v>NH</v>
          </cell>
          <cell r="F13575" t="str">
            <v>P1</v>
          </cell>
          <cell r="G13575" t="str">
            <v>SMALL</v>
          </cell>
          <cell r="H13575" t="str">
            <v>JM</v>
          </cell>
          <cell r="I13575" t="str">
            <v>0035906 - NEW ENGLAND EMPLOYEE BENEFITS COUNCIL</v>
          </cell>
        </row>
        <row r="13576">
          <cell r="A13576" t="str">
            <v>C67229JR</v>
          </cell>
          <cell r="B13576">
            <v>42185</v>
          </cell>
          <cell r="C13576" t="str">
            <v>C67229</v>
          </cell>
          <cell r="D13576" t="str">
            <v>HJ Ludington DDS</v>
          </cell>
          <cell r="E13576" t="str">
            <v>NH</v>
          </cell>
          <cell r="F13576" t="str">
            <v>P1</v>
          </cell>
          <cell r="G13576" t="str">
            <v>SMALL</v>
          </cell>
          <cell r="H13576" t="str">
            <v>JR</v>
          </cell>
          <cell r="I13576" t="str">
            <v>0035871 - SBIA STRATEGIC BENEFIT &amp;</v>
          </cell>
        </row>
        <row r="13577">
          <cell r="A13577" t="str">
            <v>C67231IH</v>
          </cell>
          <cell r="B13577">
            <v>42185</v>
          </cell>
          <cell r="C13577" t="str">
            <v>C67231</v>
          </cell>
          <cell r="D13577" t="str">
            <v>Kessler Machine and Fabricating Inc</v>
          </cell>
          <cell r="E13577" t="str">
            <v>MA</v>
          </cell>
          <cell r="F13577" t="str">
            <v>P1</v>
          </cell>
          <cell r="G13577" t="str">
            <v>SMALL</v>
          </cell>
          <cell r="H13577" t="str">
            <v>IH</v>
          </cell>
          <cell r="I13577" t="str">
            <v>0035883 - UNITED BUSINESSMANS INSURANCE AGENCY</v>
          </cell>
        </row>
        <row r="13578">
          <cell r="A13578" t="str">
            <v>C67233IV</v>
          </cell>
          <cell r="B13578">
            <v>42185</v>
          </cell>
          <cell r="C13578" t="str">
            <v>C67233</v>
          </cell>
          <cell r="D13578" t="str">
            <v>LaFond Landscape &amp; Garden, LLC</v>
          </cell>
          <cell r="E13578" t="str">
            <v>CT</v>
          </cell>
          <cell r="F13578" t="str">
            <v>P1</v>
          </cell>
          <cell r="G13578" t="str">
            <v>SMALL</v>
          </cell>
          <cell r="H13578" t="str">
            <v>IV</v>
          </cell>
          <cell r="I13578" t="str">
            <v>0035917 - MW GROUP BENEFITS INC</v>
          </cell>
        </row>
        <row r="13579">
          <cell r="A13579" t="str">
            <v>C67235PO</v>
          </cell>
          <cell r="B13579">
            <v>42185</v>
          </cell>
          <cell r="C13579" t="str">
            <v>C67235</v>
          </cell>
          <cell r="D13579" t="str">
            <v>Solar Youth, Inc-CIT</v>
          </cell>
          <cell r="E13579" t="str">
            <v>CT</v>
          </cell>
          <cell r="F13579" t="str">
            <v>P1</v>
          </cell>
          <cell r="G13579" t="str">
            <v>SMALL</v>
          </cell>
          <cell r="H13579" t="str">
            <v>PO</v>
          </cell>
          <cell r="I13579" t="str">
            <v>0035918 - GFS INC</v>
          </cell>
        </row>
        <row r="13580">
          <cell r="A13580" t="str">
            <v>C67236IH</v>
          </cell>
          <cell r="B13580">
            <v>42185</v>
          </cell>
          <cell r="C13580" t="str">
            <v>C67236</v>
          </cell>
          <cell r="D13580" t="str">
            <v>McIsaac &amp; Bairos New England Distribution LLC</v>
          </cell>
          <cell r="E13580" t="str">
            <v>MA</v>
          </cell>
          <cell r="F13580" t="str">
            <v>P1</v>
          </cell>
          <cell r="G13580" t="str">
            <v>SMALL</v>
          </cell>
          <cell r="H13580" t="str">
            <v>IH</v>
          </cell>
          <cell r="I13580" t="str">
            <v>0035911 - PAYCHEX AGENCY INC</v>
          </cell>
        </row>
        <row r="13581">
          <cell r="A13581" t="str">
            <v>C67239IA</v>
          </cell>
          <cell r="B13581">
            <v>42185</v>
          </cell>
          <cell r="C13581" t="str">
            <v>C67239</v>
          </cell>
          <cell r="D13581" t="str">
            <v>Luggage Forward Inc</v>
          </cell>
          <cell r="E13581" t="str">
            <v>MA</v>
          </cell>
          <cell r="F13581" t="str">
            <v>P1</v>
          </cell>
          <cell r="G13581" t="str">
            <v>SMALL</v>
          </cell>
          <cell r="H13581" t="str">
            <v>IA</v>
          </cell>
          <cell r="I13581" t="str">
            <v>0035900 - YOURPEOPLE INC</v>
          </cell>
        </row>
        <row r="13582">
          <cell r="A13582" t="str">
            <v>C67239IV</v>
          </cell>
          <cell r="B13582">
            <v>42185</v>
          </cell>
          <cell r="C13582" t="str">
            <v>C67239</v>
          </cell>
          <cell r="D13582" t="str">
            <v>Luggage Forward Inc</v>
          </cell>
          <cell r="E13582" t="str">
            <v>MA</v>
          </cell>
          <cell r="F13582" t="str">
            <v>P1</v>
          </cell>
          <cell r="G13582" t="str">
            <v>SMALL</v>
          </cell>
          <cell r="H13582" t="str">
            <v>IV</v>
          </cell>
          <cell r="I13582" t="str">
            <v>0035900 - YOURPEOPLE INC</v>
          </cell>
        </row>
        <row r="13583">
          <cell r="A13583" t="str">
            <v>C67239JA</v>
          </cell>
          <cell r="B13583">
            <v>42185</v>
          </cell>
          <cell r="C13583" t="str">
            <v>C67239</v>
          </cell>
          <cell r="D13583" t="str">
            <v>Luggage Forward Inc</v>
          </cell>
          <cell r="E13583" t="str">
            <v>MA</v>
          </cell>
          <cell r="F13583" t="str">
            <v>P1</v>
          </cell>
          <cell r="G13583" t="str">
            <v>SMALL</v>
          </cell>
          <cell r="H13583" t="str">
            <v>JA</v>
          </cell>
          <cell r="I13583" t="str">
            <v>0035900 - YOURPEOPLE INC</v>
          </cell>
        </row>
        <row r="13584">
          <cell r="A13584" t="str">
            <v>C67240PO</v>
          </cell>
          <cell r="B13584">
            <v>42185</v>
          </cell>
          <cell r="C13584" t="str">
            <v>C67240</v>
          </cell>
          <cell r="D13584" t="str">
            <v>Stewart's Lawnmower, LLC-CIT</v>
          </cell>
          <cell r="E13584" t="str">
            <v>CT</v>
          </cell>
          <cell r="F13584" t="str">
            <v>P1</v>
          </cell>
          <cell r="G13584" t="str">
            <v>SMALL</v>
          </cell>
          <cell r="H13584" t="str">
            <v>PO</v>
          </cell>
          <cell r="I13584" t="str">
            <v>0035919 - GT LUCZAK INSURANCE AND INVESTMENTS LLC</v>
          </cell>
        </row>
        <row r="13585">
          <cell r="A13585" t="str">
            <v>C67241JM</v>
          </cell>
          <cell r="B13585">
            <v>42185</v>
          </cell>
          <cell r="C13585" t="str">
            <v>C67241</v>
          </cell>
          <cell r="D13585" t="str">
            <v>Clear Choice Home Improvements LLC</v>
          </cell>
          <cell r="E13585" t="str">
            <v>NH</v>
          </cell>
          <cell r="F13585" t="str">
            <v>P1</v>
          </cell>
          <cell r="G13585" t="str">
            <v>SMALL</v>
          </cell>
          <cell r="H13585" t="str">
            <v>JM</v>
          </cell>
          <cell r="I13585" t="str">
            <v>0035880 - SENTINEL INSURANCE GROUP LLC N H</v>
          </cell>
        </row>
        <row r="13586">
          <cell r="A13586" t="str">
            <v>C67243IH</v>
          </cell>
          <cell r="B13586">
            <v>42185</v>
          </cell>
          <cell r="C13586" t="str">
            <v>C67243</v>
          </cell>
          <cell r="D13586" t="str">
            <v>HD Physical Therapy LLC</v>
          </cell>
          <cell r="E13586" t="str">
            <v>MA</v>
          </cell>
          <cell r="F13586" t="str">
            <v>P1</v>
          </cell>
          <cell r="G13586" t="str">
            <v>SMALL</v>
          </cell>
          <cell r="H13586" t="str">
            <v>IH</v>
          </cell>
          <cell r="I13586" t="str">
            <v>0035981 - DIXON ASSOCIATES INC</v>
          </cell>
        </row>
        <row r="13587">
          <cell r="A13587" t="str">
            <v>C67244PO</v>
          </cell>
          <cell r="B13587">
            <v>42185</v>
          </cell>
          <cell r="C13587" t="str">
            <v>C67244</v>
          </cell>
          <cell r="D13587" t="str">
            <v>Luminous Environments, LLC</v>
          </cell>
          <cell r="E13587" t="str">
            <v>CT</v>
          </cell>
          <cell r="F13587" t="str">
            <v>P1</v>
          </cell>
          <cell r="G13587" t="str">
            <v>SMALL</v>
          </cell>
          <cell r="H13587" t="str">
            <v>PO</v>
          </cell>
          <cell r="I13587" t="str">
            <v>0035944 - ANDREWS, CHRISTINE, S</v>
          </cell>
        </row>
        <row r="13588">
          <cell r="A13588" t="str">
            <v>C67246IH</v>
          </cell>
          <cell r="B13588">
            <v>42185</v>
          </cell>
          <cell r="C13588" t="str">
            <v>C67246</v>
          </cell>
          <cell r="D13588" t="str">
            <v>Blue Hill Montessori School</v>
          </cell>
          <cell r="E13588" t="str">
            <v>MA</v>
          </cell>
          <cell r="F13588" t="str">
            <v>P1</v>
          </cell>
          <cell r="G13588" t="str">
            <v>SMALL</v>
          </cell>
          <cell r="H13588" t="str">
            <v>IH</v>
          </cell>
          <cell r="I13588" t="str">
            <v>0035872 - MCCULLOM, PATRICK</v>
          </cell>
        </row>
        <row r="13589">
          <cell r="A13589" t="str">
            <v>C67250JH</v>
          </cell>
          <cell r="B13589">
            <v>42185</v>
          </cell>
          <cell r="C13589" t="str">
            <v>C67250</v>
          </cell>
          <cell r="D13589" t="str">
            <v>Woodman's LLC</v>
          </cell>
          <cell r="E13589" t="str">
            <v>ME</v>
          </cell>
          <cell r="F13589" t="str">
            <v>P1</v>
          </cell>
          <cell r="G13589" t="str">
            <v>SMALL</v>
          </cell>
          <cell r="H13589" t="str">
            <v>JH</v>
          </cell>
          <cell r="I13589" t="str">
            <v>0035893 - GUERETTE, DANIEL R</v>
          </cell>
        </row>
        <row r="13590">
          <cell r="A13590" t="str">
            <v>C67251JH</v>
          </cell>
          <cell r="B13590">
            <v>42185</v>
          </cell>
          <cell r="C13590" t="str">
            <v>C67251</v>
          </cell>
          <cell r="D13590" t="str">
            <v>Lisbon Road Animal Hospital</v>
          </cell>
          <cell r="E13590" t="str">
            <v>ME</v>
          </cell>
          <cell r="F13590" t="str">
            <v>P1</v>
          </cell>
          <cell r="G13590" t="str">
            <v>SMALL</v>
          </cell>
          <cell r="H13590" t="str">
            <v>JH</v>
          </cell>
          <cell r="I13590" t="str">
            <v>0036117 - POIRIER, JOSEPH R</v>
          </cell>
        </row>
        <row r="13591">
          <cell r="A13591" t="str">
            <v>C67255JM</v>
          </cell>
          <cell r="B13591">
            <v>42185</v>
          </cell>
          <cell r="C13591" t="str">
            <v>C67255</v>
          </cell>
          <cell r="D13591" t="str">
            <v>Networked Practices Integration PLLC</v>
          </cell>
          <cell r="E13591" t="str">
            <v>NH</v>
          </cell>
          <cell r="F13591" t="str">
            <v>P1</v>
          </cell>
          <cell r="G13591" t="str">
            <v>SMALL</v>
          </cell>
          <cell r="H13591" t="str">
            <v>JM</v>
          </cell>
          <cell r="I13591" t="str">
            <v>0035890 - PAYCHEX AGENCY INC</v>
          </cell>
        </row>
        <row r="13592">
          <cell r="A13592" t="str">
            <v>C67266IA</v>
          </cell>
          <cell r="B13592">
            <v>42185</v>
          </cell>
          <cell r="C13592" t="str">
            <v>C67266</v>
          </cell>
          <cell r="D13592" t="str">
            <v>Billtown LLC</v>
          </cell>
          <cell r="E13592" t="str">
            <v>MA</v>
          </cell>
          <cell r="F13592" t="str">
            <v>P1</v>
          </cell>
          <cell r="G13592" t="str">
            <v>SMALL</v>
          </cell>
          <cell r="H13592" t="str">
            <v>IA</v>
          </cell>
          <cell r="I13592" t="str">
            <v>0035909 - ST INSURANCE AGENCY INC</v>
          </cell>
        </row>
        <row r="13593">
          <cell r="A13593" t="str">
            <v>C67266IH</v>
          </cell>
          <cell r="B13593">
            <v>42185</v>
          </cell>
          <cell r="C13593" t="str">
            <v>C67266</v>
          </cell>
          <cell r="D13593" t="str">
            <v>Billtown LLC</v>
          </cell>
          <cell r="E13593" t="str">
            <v>MA</v>
          </cell>
          <cell r="F13593" t="str">
            <v>P1</v>
          </cell>
          <cell r="G13593" t="str">
            <v>SMALL</v>
          </cell>
          <cell r="H13593" t="str">
            <v>IH</v>
          </cell>
          <cell r="I13593" t="str">
            <v>0035909 - ST INSURANCE AGENCY INC</v>
          </cell>
        </row>
        <row r="13594">
          <cell r="A13594" t="str">
            <v>C67266JA</v>
          </cell>
          <cell r="B13594">
            <v>42185</v>
          </cell>
          <cell r="C13594" t="str">
            <v>C67266</v>
          </cell>
          <cell r="D13594" t="str">
            <v>Billtown LLC</v>
          </cell>
          <cell r="E13594" t="str">
            <v>MA</v>
          </cell>
          <cell r="F13594" t="str">
            <v>P1</v>
          </cell>
          <cell r="G13594" t="str">
            <v>SMALL</v>
          </cell>
          <cell r="H13594" t="str">
            <v>JA</v>
          </cell>
          <cell r="I13594" t="str">
            <v>0035909 - ST INSURANCE AGENCY INC</v>
          </cell>
        </row>
        <row r="13595">
          <cell r="A13595" t="str">
            <v>C67269IH</v>
          </cell>
          <cell r="B13595">
            <v>42185</v>
          </cell>
          <cell r="C13595" t="str">
            <v>C67269</v>
          </cell>
          <cell r="D13595" t="str">
            <v>City Enterprise Inc</v>
          </cell>
          <cell r="E13595" t="str">
            <v>MA</v>
          </cell>
          <cell r="F13595" t="str">
            <v>P1</v>
          </cell>
          <cell r="G13595" t="str">
            <v>SMALL</v>
          </cell>
          <cell r="H13595" t="str">
            <v>IH</v>
          </cell>
          <cell r="I13595" t="str">
            <v>0035884 - SMALL BUSINESS INSURANCE AGENCY INC</v>
          </cell>
        </row>
        <row r="13596">
          <cell r="A13596" t="str">
            <v>C67271IV</v>
          </cell>
          <cell r="B13596">
            <v>42185</v>
          </cell>
          <cell r="C13596" t="str">
            <v>C67271</v>
          </cell>
          <cell r="D13596" t="str">
            <v>Vandzant LLC</v>
          </cell>
          <cell r="E13596" t="str">
            <v>CT</v>
          </cell>
          <cell r="F13596" t="str">
            <v>P1</v>
          </cell>
          <cell r="G13596" t="str">
            <v>SMALL</v>
          </cell>
          <cell r="H13596" t="str">
            <v>IV</v>
          </cell>
          <cell r="I13596" t="str">
            <v>0035901 - T.M. BURROWS ASSOCIATES LLC</v>
          </cell>
        </row>
        <row r="13597">
          <cell r="A13597" t="str">
            <v>C67271PO</v>
          </cell>
          <cell r="B13597">
            <v>42185</v>
          </cell>
          <cell r="C13597" t="str">
            <v>C67271</v>
          </cell>
          <cell r="D13597" t="str">
            <v>Vandzant LLC</v>
          </cell>
          <cell r="E13597" t="str">
            <v>CT</v>
          </cell>
          <cell r="F13597" t="str">
            <v>P1</v>
          </cell>
          <cell r="G13597" t="str">
            <v>SMALL</v>
          </cell>
          <cell r="H13597" t="str">
            <v>PO</v>
          </cell>
          <cell r="I13597" t="str">
            <v>0035901 - T.M. BURROWS ASSOCIATES LLC</v>
          </cell>
        </row>
        <row r="13598">
          <cell r="A13598" t="str">
            <v>C67273IH</v>
          </cell>
          <cell r="B13598">
            <v>42185</v>
          </cell>
          <cell r="C13598" t="str">
            <v>C67273</v>
          </cell>
          <cell r="D13598" t="str">
            <v>Stark &amp; Cronk Heating Co</v>
          </cell>
          <cell r="E13598" t="str">
            <v>MA</v>
          </cell>
          <cell r="F13598" t="str">
            <v>P1</v>
          </cell>
          <cell r="G13598" t="str">
            <v>SMALL</v>
          </cell>
          <cell r="H13598" t="str">
            <v>IH</v>
          </cell>
          <cell r="I13598" t="str">
            <v>0035954 - BARRY, MICHAEL J</v>
          </cell>
        </row>
        <row r="13599">
          <cell r="A13599" t="str">
            <v>C67276IV</v>
          </cell>
          <cell r="B13599">
            <v>42185</v>
          </cell>
          <cell r="C13599" t="str">
            <v>C67276</v>
          </cell>
          <cell r="D13599" t="str">
            <v>Klett Oculoplastic Surgery, P.C.</v>
          </cell>
          <cell r="E13599" t="str">
            <v>CT</v>
          </cell>
          <cell r="F13599" t="str">
            <v>P1</v>
          </cell>
          <cell r="G13599" t="str">
            <v>SMALL</v>
          </cell>
          <cell r="H13599" t="str">
            <v>IV</v>
          </cell>
          <cell r="I13599" t="str">
            <v>0036137 - CHITTENDEN GROUP</v>
          </cell>
        </row>
        <row r="13600">
          <cell r="A13600" t="str">
            <v>C67277JH</v>
          </cell>
          <cell r="B13600">
            <v>42185</v>
          </cell>
          <cell r="C13600" t="str">
            <v>C67277</v>
          </cell>
          <cell r="D13600" t="str">
            <v>Chandra Sasseville DC</v>
          </cell>
          <cell r="E13600" t="str">
            <v>ME</v>
          </cell>
          <cell r="F13600" t="str">
            <v>P1</v>
          </cell>
          <cell r="G13600" t="str">
            <v>SMALL</v>
          </cell>
          <cell r="H13600" t="str">
            <v>JH</v>
          </cell>
          <cell r="I13600" t="str">
            <v>0036115 - POIRIER, JOSEPH R</v>
          </cell>
        </row>
        <row r="13601">
          <cell r="A13601" t="str">
            <v>C67278IH</v>
          </cell>
          <cell r="B13601">
            <v>42185</v>
          </cell>
          <cell r="C13601" t="str">
            <v>C67278</v>
          </cell>
          <cell r="D13601" t="str">
            <v>Sam Alkhoury DMD PC</v>
          </cell>
          <cell r="E13601" t="str">
            <v>MA</v>
          </cell>
          <cell r="F13601" t="str">
            <v>P1</v>
          </cell>
          <cell r="G13601" t="str">
            <v>SMALL</v>
          </cell>
          <cell r="H13601" t="str">
            <v>IH</v>
          </cell>
          <cell r="I13601" t="str">
            <v>0035992 - COMPLETE BENEFIT SOLUTIONS LLC</v>
          </cell>
        </row>
        <row r="13602">
          <cell r="A13602" t="str">
            <v>C67281IH</v>
          </cell>
          <cell r="B13602">
            <v>42185</v>
          </cell>
          <cell r="C13602" t="str">
            <v>C67281</v>
          </cell>
          <cell r="D13602" t="str">
            <v>Ground Effects Landscaping LTD</v>
          </cell>
          <cell r="E13602" t="str">
            <v>MA</v>
          </cell>
          <cell r="F13602" t="str">
            <v>P1</v>
          </cell>
          <cell r="G13602" t="str">
            <v>SMALL</v>
          </cell>
          <cell r="H13602" t="str">
            <v>IH</v>
          </cell>
          <cell r="I13602" t="str">
            <v>0035958 - DIXON ASSOCIATES INC</v>
          </cell>
        </row>
        <row r="13603">
          <cell r="A13603" t="str">
            <v>C67281JA</v>
          </cell>
          <cell r="B13603">
            <v>42185</v>
          </cell>
          <cell r="C13603" t="str">
            <v>C67281</v>
          </cell>
          <cell r="D13603" t="str">
            <v>Ground Effects Landscaping LTD</v>
          </cell>
          <cell r="E13603" t="str">
            <v>MA</v>
          </cell>
          <cell r="F13603" t="str">
            <v>P1</v>
          </cell>
          <cell r="G13603" t="str">
            <v>SMALL</v>
          </cell>
          <cell r="H13603" t="str">
            <v>JA</v>
          </cell>
          <cell r="I13603" t="str">
            <v>0035958 - DIXON ASSOCIATES INC</v>
          </cell>
        </row>
        <row r="13604">
          <cell r="A13604" t="str">
            <v>C67282IV</v>
          </cell>
          <cell r="B13604">
            <v>42185</v>
          </cell>
          <cell r="C13604" t="str">
            <v>C67282</v>
          </cell>
          <cell r="D13604" t="str">
            <v>K &amp; G Graphics</v>
          </cell>
          <cell r="E13604" t="str">
            <v>CT</v>
          </cell>
          <cell r="F13604" t="str">
            <v>P1</v>
          </cell>
          <cell r="G13604" t="str">
            <v>SMALL</v>
          </cell>
          <cell r="H13604" t="str">
            <v>IV</v>
          </cell>
          <cell r="I13604" t="str">
            <v>0036138 - DOUGLAS FINANCIAL SERVICES INC</v>
          </cell>
        </row>
        <row r="13605">
          <cell r="A13605" t="str">
            <v>C67283IH</v>
          </cell>
          <cell r="B13605">
            <v>42185</v>
          </cell>
          <cell r="C13605" t="str">
            <v>C67283</v>
          </cell>
          <cell r="D13605" t="str">
            <v>Clover Landscaping &amp; MON Inc</v>
          </cell>
          <cell r="E13605" t="str">
            <v>MA</v>
          </cell>
          <cell r="F13605" t="str">
            <v>P1</v>
          </cell>
          <cell r="G13605" t="str">
            <v>SMALL</v>
          </cell>
          <cell r="H13605" t="str">
            <v>IH</v>
          </cell>
          <cell r="I13605" t="str">
            <v>0035991 - EMPLOYER ADVANTAGE GROUP LLC</v>
          </cell>
        </row>
        <row r="13606">
          <cell r="A13606" t="str">
            <v>C67287IH</v>
          </cell>
          <cell r="B13606">
            <v>42185</v>
          </cell>
          <cell r="C13606" t="str">
            <v>C67287</v>
          </cell>
          <cell r="D13606" t="str">
            <v>Einsteins Solutions Inc</v>
          </cell>
          <cell r="E13606" t="str">
            <v>MA</v>
          </cell>
          <cell r="F13606" t="str">
            <v>P1</v>
          </cell>
          <cell r="G13606" t="str">
            <v>SMALL</v>
          </cell>
          <cell r="H13606" t="str">
            <v>IH</v>
          </cell>
          <cell r="I13606" t="str">
            <v>0035971 - CHOICE GROUP INSURANCE SERVICES INC</v>
          </cell>
        </row>
        <row r="13607">
          <cell r="A13607" t="str">
            <v>C67292JH</v>
          </cell>
          <cell r="B13607">
            <v>42185</v>
          </cell>
          <cell r="C13607" t="str">
            <v>C67292</v>
          </cell>
          <cell r="D13607" t="str">
            <v>New England Home Health Care</v>
          </cell>
          <cell r="E13607" t="str">
            <v>ME</v>
          </cell>
          <cell r="F13607" t="str">
            <v>P1</v>
          </cell>
          <cell r="G13607" t="str">
            <v>SMALL</v>
          </cell>
          <cell r="H13607" t="str">
            <v>JH</v>
          </cell>
          <cell r="I13607" t="str">
            <v>0036135 - CROSS INSURANCE</v>
          </cell>
        </row>
        <row r="13608">
          <cell r="A13608" t="str">
            <v>C67293IV</v>
          </cell>
          <cell r="B13608">
            <v>42185</v>
          </cell>
          <cell r="C13608" t="str">
            <v>C67293</v>
          </cell>
          <cell r="D13608" t="str">
            <v>Child and Adolescent Health Care LLC</v>
          </cell>
          <cell r="E13608" t="str">
            <v>CT</v>
          </cell>
          <cell r="F13608" t="str">
            <v>P1</v>
          </cell>
          <cell r="G13608" t="str">
            <v>SMALL</v>
          </cell>
          <cell r="H13608" t="str">
            <v>IV</v>
          </cell>
          <cell r="I13608" t="str">
            <v>0036057 - GROUP INSURANCE ASSOCIATES</v>
          </cell>
        </row>
        <row r="13609">
          <cell r="A13609" t="str">
            <v>C67295JR</v>
          </cell>
          <cell r="B13609">
            <v>42185</v>
          </cell>
          <cell r="C13609" t="str">
            <v>C67295</v>
          </cell>
          <cell r="D13609" t="str">
            <v>Bradys Bar and Grill Inc</v>
          </cell>
          <cell r="E13609" t="str">
            <v>NH</v>
          </cell>
          <cell r="F13609" t="str">
            <v>P1</v>
          </cell>
          <cell r="G13609" t="str">
            <v>SMALL</v>
          </cell>
          <cell r="H13609" t="str">
            <v>JR</v>
          </cell>
          <cell r="I13609" t="str">
            <v>0036086 - TRUDO, DAVID H</v>
          </cell>
        </row>
        <row r="13610">
          <cell r="A13610" t="str">
            <v>C67296JA</v>
          </cell>
          <cell r="B13610">
            <v>42185</v>
          </cell>
          <cell r="C13610" t="str">
            <v>C67296</v>
          </cell>
          <cell r="D13610" t="str">
            <v>West Side Metal Door Corp</v>
          </cell>
          <cell r="E13610" t="str">
            <v>MA</v>
          </cell>
          <cell r="F13610" t="str">
            <v>P1</v>
          </cell>
          <cell r="G13610" t="str">
            <v>SMALL</v>
          </cell>
          <cell r="H13610" t="str">
            <v>JA</v>
          </cell>
          <cell r="I13610" t="str">
            <v>0036134 - DESIMONE JR, ANTHONE F</v>
          </cell>
        </row>
        <row r="13611">
          <cell r="A13611" t="str">
            <v>C67297IV</v>
          </cell>
          <cell r="B13611">
            <v>42185</v>
          </cell>
          <cell r="C13611" t="str">
            <v>C67297</v>
          </cell>
          <cell r="D13611" t="str">
            <v>Christ Lutheran Church and Early Childhood Center</v>
          </cell>
          <cell r="E13611" t="str">
            <v>CT</v>
          </cell>
          <cell r="F13611" t="str">
            <v>P1</v>
          </cell>
          <cell r="G13611" t="str">
            <v>SMALL</v>
          </cell>
          <cell r="H13611" t="str">
            <v>IV</v>
          </cell>
          <cell r="I13611" t="str">
            <v>0036140 - BAFUMI INSURANCE AGENCY LLC</v>
          </cell>
        </row>
        <row r="13612">
          <cell r="A13612" t="str">
            <v>C67297OA</v>
          </cell>
          <cell r="B13612">
            <v>42185</v>
          </cell>
          <cell r="C13612" t="str">
            <v>C67297</v>
          </cell>
          <cell r="D13612" t="str">
            <v>Christ Lutheran Church and Early Childhood Center</v>
          </cell>
          <cell r="E13612" t="str">
            <v>CT</v>
          </cell>
          <cell r="F13612" t="str">
            <v>P1</v>
          </cell>
          <cell r="G13612" t="str">
            <v>SMALL</v>
          </cell>
          <cell r="H13612" t="str">
            <v>OA</v>
          </cell>
          <cell r="I13612" t="str">
            <v>0036140 - BAFUMI INSURANCE AGENCY LLC</v>
          </cell>
        </row>
        <row r="13613">
          <cell r="A13613" t="str">
            <v>C67298JA</v>
          </cell>
          <cell r="B13613">
            <v>42185</v>
          </cell>
          <cell r="C13613" t="str">
            <v>C67298</v>
          </cell>
          <cell r="D13613" t="str">
            <v>Berkshire Humane Society Inc</v>
          </cell>
          <cell r="E13613" t="str">
            <v>MA</v>
          </cell>
          <cell r="F13613" t="str">
            <v>P1</v>
          </cell>
          <cell r="G13613" t="str">
            <v>SMALL</v>
          </cell>
          <cell r="H13613" t="str">
            <v>JA</v>
          </cell>
          <cell r="I13613" t="str">
            <v>0036043 - ST INSURANCE AGENCY INC</v>
          </cell>
        </row>
        <row r="13614">
          <cell r="A13614" t="str">
            <v>C67300IV</v>
          </cell>
          <cell r="B13614">
            <v>42185</v>
          </cell>
          <cell r="C13614" t="str">
            <v>C67300</v>
          </cell>
          <cell r="D13614" t="str">
            <v>Northeast Fabricators &amp; Mechanical Services LLC</v>
          </cell>
          <cell r="E13614" t="str">
            <v>MA</v>
          </cell>
          <cell r="F13614" t="str">
            <v>P1</v>
          </cell>
          <cell r="G13614" t="str">
            <v>SMALL</v>
          </cell>
          <cell r="H13614" t="str">
            <v>IV</v>
          </cell>
          <cell r="I13614" t="str">
            <v>0036047 - ST INSURANCE AGENCY INC</v>
          </cell>
        </row>
        <row r="13615">
          <cell r="A13615" t="str">
            <v>C67300JA</v>
          </cell>
          <cell r="B13615">
            <v>42185</v>
          </cell>
          <cell r="C13615" t="str">
            <v>C67300</v>
          </cell>
          <cell r="D13615" t="str">
            <v>Northeast Fabricators &amp; Mechanical Services LLC</v>
          </cell>
          <cell r="E13615" t="str">
            <v>MA</v>
          </cell>
          <cell r="F13615" t="str">
            <v>P1</v>
          </cell>
          <cell r="G13615" t="str">
            <v>SMALL</v>
          </cell>
          <cell r="H13615" t="str">
            <v>JA</v>
          </cell>
          <cell r="I13615" t="str">
            <v>0036047 - ST INSURANCE AGENCY INC</v>
          </cell>
        </row>
        <row r="13616">
          <cell r="A13616" t="str">
            <v>C67303JA</v>
          </cell>
          <cell r="B13616">
            <v>42185</v>
          </cell>
          <cell r="C13616" t="str">
            <v>C67303</v>
          </cell>
          <cell r="D13616" t="str">
            <v>Arcadian Shop Inc</v>
          </cell>
          <cell r="E13616" t="str">
            <v>MA</v>
          </cell>
          <cell r="F13616" t="str">
            <v>P1</v>
          </cell>
          <cell r="G13616" t="str">
            <v>SMALL</v>
          </cell>
          <cell r="H13616" t="str">
            <v>JA</v>
          </cell>
          <cell r="I13616" t="str">
            <v>0036131 - BERKSHIRE INSURANCE GROUP INC</v>
          </cell>
        </row>
        <row r="13617">
          <cell r="A13617" t="str">
            <v>C67305IV</v>
          </cell>
          <cell r="B13617">
            <v>42185</v>
          </cell>
          <cell r="C13617" t="str">
            <v>C67305</v>
          </cell>
          <cell r="D13617" t="str">
            <v>Interim HealthCare Of North Haven, Inc</v>
          </cell>
          <cell r="E13617" t="str">
            <v>CT</v>
          </cell>
          <cell r="F13617" t="str">
            <v>P1</v>
          </cell>
          <cell r="G13617" t="str">
            <v>SMALL</v>
          </cell>
          <cell r="H13617" t="str">
            <v>IV</v>
          </cell>
          <cell r="I13617" t="str">
            <v>0036058 - WILLIS OF MASSACHUSETTS INC</v>
          </cell>
        </row>
        <row r="13618">
          <cell r="A13618" t="str">
            <v>C67306OA</v>
          </cell>
          <cell r="B13618">
            <v>42185</v>
          </cell>
          <cell r="C13618" t="str">
            <v>C67306</v>
          </cell>
          <cell r="D13618" t="str">
            <v>Village Greene Gardens LLC</v>
          </cell>
          <cell r="E13618" t="str">
            <v>CT</v>
          </cell>
          <cell r="F13618" t="str">
            <v>P1</v>
          </cell>
          <cell r="G13618" t="str">
            <v>SMALL</v>
          </cell>
          <cell r="H13618" t="str">
            <v>OA</v>
          </cell>
          <cell r="I13618" t="str">
            <v>0036139 - PATERNOSTER, JOHN</v>
          </cell>
        </row>
        <row r="13619">
          <cell r="A13619" t="str">
            <v>C67307JM</v>
          </cell>
          <cell r="B13619">
            <v>42185</v>
          </cell>
          <cell r="C13619" t="str">
            <v>C67307</v>
          </cell>
          <cell r="D13619" t="str">
            <v>Dr Montanarella &amp; Associates PA</v>
          </cell>
          <cell r="E13619" t="str">
            <v>NH</v>
          </cell>
          <cell r="F13619" t="str">
            <v>P1</v>
          </cell>
          <cell r="G13619" t="str">
            <v>SMALL</v>
          </cell>
          <cell r="H13619" t="str">
            <v>JM</v>
          </cell>
          <cell r="I13619" t="str">
            <v>0036126 - NEW ENGLAND EMPLOYEE BENEFITS COUNCIL</v>
          </cell>
        </row>
        <row r="13620">
          <cell r="A13620" t="str">
            <v>C67307MI</v>
          </cell>
          <cell r="B13620">
            <v>42185</v>
          </cell>
          <cell r="C13620" t="str">
            <v>C67307</v>
          </cell>
          <cell r="D13620" t="str">
            <v>Dr Montanarella &amp; Associates PA</v>
          </cell>
          <cell r="E13620" t="str">
            <v>NH</v>
          </cell>
          <cell r="F13620" t="str">
            <v>P1</v>
          </cell>
          <cell r="G13620" t="str">
            <v>MCARE</v>
          </cell>
          <cell r="H13620" t="str">
            <v>MI</v>
          </cell>
          <cell r="I13620" t="str">
            <v>0036126 - NEW ENGLAND EMPLOYEE BENEFITS COUNCIL</v>
          </cell>
        </row>
        <row r="13621">
          <cell r="A13621" t="str">
            <v>C67309IA</v>
          </cell>
          <cell r="B13621">
            <v>42185</v>
          </cell>
          <cell r="C13621" t="str">
            <v>C67309</v>
          </cell>
          <cell r="D13621" t="str">
            <v>A &amp; G Industrial Service</v>
          </cell>
          <cell r="E13621" t="str">
            <v>MA</v>
          </cell>
          <cell r="F13621" t="str">
            <v>P1</v>
          </cell>
          <cell r="G13621" t="str">
            <v>SMALL</v>
          </cell>
          <cell r="H13621" t="str">
            <v>IA</v>
          </cell>
          <cell r="I13621" t="str">
            <v>0036120 - DIXON ASSOCIATES INC</v>
          </cell>
        </row>
        <row r="13622">
          <cell r="A13622" t="str">
            <v>C67309IH</v>
          </cell>
          <cell r="B13622">
            <v>42185</v>
          </cell>
          <cell r="C13622" t="str">
            <v>C67309</v>
          </cell>
          <cell r="D13622" t="str">
            <v>A &amp; G Industrial Service</v>
          </cell>
          <cell r="E13622" t="str">
            <v>MA</v>
          </cell>
          <cell r="F13622" t="str">
            <v>P1</v>
          </cell>
          <cell r="G13622" t="str">
            <v>SMALL</v>
          </cell>
          <cell r="H13622" t="str">
            <v>IH</v>
          </cell>
          <cell r="I13622" t="str">
            <v>0036120 - DIXON ASSOCIATES INC</v>
          </cell>
        </row>
        <row r="13623">
          <cell r="A13623" t="str">
            <v>C67310IA</v>
          </cell>
          <cell r="B13623">
            <v>42185</v>
          </cell>
          <cell r="C13623" t="str">
            <v>C67310</v>
          </cell>
          <cell r="D13623" t="str">
            <v>Volicon Inc</v>
          </cell>
          <cell r="E13623" t="str">
            <v>MA</v>
          </cell>
          <cell r="F13623" t="str">
            <v>P1</v>
          </cell>
          <cell r="G13623" t="str">
            <v>SMALL</v>
          </cell>
          <cell r="H13623" t="str">
            <v>IA</v>
          </cell>
          <cell r="I13623" t="str">
            <v>0036085 - TETSCHNER, ERIC</v>
          </cell>
        </row>
        <row r="13624">
          <cell r="A13624" t="str">
            <v>C67310IH</v>
          </cell>
          <cell r="B13624">
            <v>42185</v>
          </cell>
          <cell r="C13624" t="str">
            <v>C67310</v>
          </cell>
          <cell r="D13624" t="str">
            <v>Volicon Inc</v>
          </cell>
          <cell r="E13624" t="str">
            <v>MA</v>
          </cell>
          <cell r="F13624" t="str">
            <v>P1</v>
          </cell>
          <cell r="G13624" t="str">
            <v>SMALL</v>
          </cell>
          <cell r="H13624" t="str">
            <v>IH</v>
          </cell>
          <cell r="I13624" t="str">
            <v>0036085 - TETSCHNER, ERIC</v>
          </cell>
        </row>
        <row r="13625">
          <cell r="A13625" t="str">
            <v>C67311IV</v>
          </cell>
          <cell r="B13625">
            <v>42185</v>
          </cell>
          <cell r="C13625" t="str">
            <v>C67311</v>
          </cell>
          <cell r="D13625" t="str">
            <v>B.W. Bishop and Sons, Inc</v>
          </cell>
          <cell r="E13625" t="str">
            <v>CT</v>
          </cell>
          <cell r="F13625" t="str">
            <v>P1</v>
          </cell>
          <cell r="G13625" t="str">
            <v>SMALL</v>
          </cell>
          <cell r="H13625" t="str">
            <v>IV</v>
          </cell>
          <cell r="I13625" t="str">
            <v>0036061 - GOWRIE BRETT &amp; YOUNG</v>
          </cell>
        </row>
        <row r="13626">
          <cell r="A13626" t="str">
            <v>C67312IV</v>
          </cell>
          <cell r="B13626">
            <v>42185</v>
          </cell>
          <cell r="C13626" t="str">
            <v>C67312</v>
          </cell>
          <cell r="D13626" t="str">
            <v>Incorporated Industries, LLC</v>
          </cell>
          <cell r="E13626" t="str">
            <v>CT</v>
          </cell>
          <cell r="F13626" t="str">
            <v>P1</v>
          </cell>
          <cell r="G13626" t="str">
            <v>SMALL</v>
          </cell>
          <cell r="H13626" t="str">
            <v>IV</v>
          </cell>
          <cell r="I13626" t="str">
            <v>0036062 - GERAGHTY, PAUL L</v>
          </cell>
        </row>
        <row r="13627">
          <cell r="A13627" t="str">
            <v>C67313JH</v>
          </cell>
          <cell r="B13627">
            <v>42185</v>
          </cell>
          <cell r="C13627" t="str">
            <v>C67313</v>
          </cell>
          <cell r="D13627" t="str">
            <v>Grand View Log and Timber Frames Inc</v>
          </cell>
          <cell r="E13627" t="str">
            <v>ME</v>
          </cell>
          <cell r="F13627" t="str">
            <v>P1</v>
          </cell>
          <cell r="G13627" t="str">
            <v>SMALL</v>
          </cell>
          <cell r="H13627" t="str">
            <v>JH</v>
          </cell>
          <cell r="I13627" t="str">
            <v>0036089 - UNITED INSURANCE GROUP INC</v>
          </cell>
        </row>
        <row r="13628">
          <cell r="A13628" t="str">
            <v>C67314IA</v>
          </cell>
          <cell r="B13628">
            <v>42185</v>
          </cell>
          <cell r="C13628" t="str">
            <v>C67314</v>
          </cell>
          <cell r="D13628" t="str">
            <v>WasteFocus LLC</v>
          </cell>
          <cell r="E13628" t="str">
            <v>MA</v>
          </cell>
          <cell r="F13628" t="str">
            <v>P1</v>
          </cell>
          <cell r="G13628" t="str">
            <v>SMALL</v>
          </cell>
          <cell r="H13628" t="str">
            <v>IA</v>
          </cell>
          <cell r="I13628" t="str">
            <v>0036040 - UNITED BUSINESSMANS INSURANCE AGENCY</v>
          </cell>
        </row>
        <row r="13629">
          <cell r="A13629" t="str">
            <v>C67314IH</v>
          </cell>
          <cell r="B13629">
            <v>42185</v>
          </cell>
          <cell r="C13629" t="str">
            <v>C67314</v>
          </cell>
          <cell r="D13629" t="str">
            <v>WasteFocus LLC</v>
          </cell>
          <cell r="E13629" t="str">
            <v>MA</v>
          </cell>
          <cell r="F13629" t="str">
            <v>P1</v>
          </cell>
          <cell r="G13629" t="str">
            <v>SMALL</v>
          </cell>
          <cell r="H13629" t="str">
            <v>IH</v>
          </cell>
          <cell r="I13629" t="str">
            <v>0036040 - UNITED BUSINESSMANS INSURANCE AGENCY</v>
          </cell>
        </row>
        <row r="13630">
          <cell r="A13630" t="str">
            <v>C67318PO</v>
          </cell>
          <cell r="B13630">
            <v>42185</v>
          </cell>
          <cell r="C13630" t="str">
            <v>C67318</v>
          </cell>
          <cell r="D13630" t="str">
            <v>Eastern Land Management, Inc.</v>
          </cell>
          <cell r="E13630" t="str">
            <v>CT</v>
          </cell>
          <cell r="F13630" t="str">
            <v>P1</v>
          </cell>
          <cell r="G13630" t="str">
            <v>SMALL</v>
          </cell>
          <cell r="H13630" t="str">
            <v>PO</v>
          </cell>
          <cell r="I13630" t="str">
            <v>0036064 - SMITH BROTHERS INSURANCE INC</v>
          </cell>
        </row>
        <row r="13631">
          <cell r="A13631" t="str">
            <v>C67319IH</v>
          </cell>
          <cell r="B13631">
            <v>42185</v>
          </cell>
          <cell r="C13631" t="str">
            <v>C67319</v>
          </cell>
          <cell r="D13631" t="str">
            <v>Hacin Architects LLC</v>
          </cell>
          <cell r="E13631" t="str">
            <v>MA</v>
          </cell>
          <cell r="F13631" t="str">
            <v>P1</v>
          </cell>
          <cell r="G13631" t="str">
            <v>SMALL</v>
          </cell>
          <cell r="H13631" t="str">
            <v>IH</v>
          </cell>
          <cell r="I13631" t="str">
            <v>0036041 - KAPLAN, ELLEN A</v>
          </cell>
        </row>
        <row r="13632">
          <cell r="A13632" t="str">
            <v>C67320IH</v>
          </cell>
          <cell r="B13632">
            <v>42185</v>
          </cell>
          <cell r="C13632" t="str">
            <v>C67320</v>
          </cell>
          <cell r="D13632" t="str">
            <v>Harrington Wine &amp; Liquors Inc</v>
          </cell>
          <cell r="E13632" t="str">
            <v>MA</v>
          </cell>
          <cell r="F13632" t="str">
            <v>P1</v>
          </cell>
          <cell r="G13632" t="str">
            <v>SMALL</v>
          </cell>
          <cell r="H13632" t="str">
            <v>IH</v>
          </cell>
          <cell r="I13632" t="str">
            <v>0036124 - NEW ENGLAND MEDICAL INS AGENCY LLC</v>
          </cell>
        </row>
        <row r="13633">
          <cell r="A13633" t="str">
            <v>C67321IV</v>
          </cell>
          <cell r="B13633">
            <v>42185</v>
          </cell>
          <cell r="C13633" t="str">
            <v>C67321</v>
          </cell>
          <cell r="D13633" t="str">
            <v>Rawson Manufacturing</v>
          </cell>
          <cell r="E13633" t="str">
            <v>CT</v>
          </cell>
          <cell r="F13633" t="str">
            <v>P1</v>
          </cell>
          <cell r="G13633" t="str">
            <v>SMALL</v>
          </cell>
          <cell r="H13633" t="str">
            <v>IV</v>
          </cell>
          <cell r="I13633" t="str">
            <v>0036128 - PROFESSIONAL BUSINESS INSURERS</v>
          </cell>
        </row>
        <row r="13634">
          <cell r="A13634" t="str">
            <v>C67323IV</v>
          </cell>
          <cell r="B13634">
            <v>42185</v>
          </cell>
          <cell r="C13634" t="str">
            <v>C67323</v>
          </cell>
          <cell r="D13634" t="str">
            <v>Precision Graphics</v>
          </cell>
          <cell r="E13634" t="str">
            <v>CT</v>
          </cell>
          <cell r="F13634" t="str">
            <v>P1</v>
          </cell>
          <cell r="G13634" t="str">
            <v>SMALL</v>
          </cell>
          <cell r="H13634" t="str">
            <v>IV</v>
          </cell>
          <cell r="I13634" t="str">
            <v>0036067 - LINDQUIST BENEFITS OF NEW ENGLAND</v>
          </cell>
        </row>
        <row r="13635">
          <cell r="A13635" t="str">
            <v>C67324IA</v>
          </cell>
          <cell r="B13635">
            <v>42185</v>
          </cell>
          <cell r="C13635" t="str">
            <v>C67324</v>
          </cell>
          <cell r="D13635" t="str">
            <v>Swanson Buick GMC Truck Inc</v>
          </cell>
          <cell r="E13635" t="str">
            <v>MA</v>
          </cell>
          <cell r="F13635" t="str">
            <v>P1</v>
          </cell>
          <cell r="G13635" t="str">
            <v>SMALL</v>
          </cell>
          <cell r="H13635" t="str">
            <v>IA</v>
          </cell>
          <cell r="I13635" t="str">
            <v>0036127 - PAYCHEX AGENCY INC</v>
          </cell>
        </row>
        <row r="13636">
          <cell r="A13636" t="str">
            <v>C67324IH</v>
          </cell>
          <cell r="B13636">
            <v>42185</v>
          </cell>
          <cell r="C13636" t="str">
            <v>C67324</v>
          </cell>
          <cell r="D13636" t="str">
            <v>Swanson Buick GMC Truck Inc</v>
          </cell>
          <cell r="E13636" t="str">
            <v>MA</v>
          </cell>
          <cell r="F13636" t="str">
            <v>P1</v>
          </cell>
          <cell r="G13636" t="str">
            <v>SMALL</v>
          </cell>
          <cell r="H13636" t="str">
            <v>IH</v>
          </cell>
          <cell r="I13636" t="str">
            <v>0036127 - PAYCHEX AGENCY INC</v>
          </cell>
        </row>
        <row r="13637">
          <cell r="A13637" t="str">
            <v>C67326JH</v>
          </cell>
          <cell r="B13637">
            <v>42185</v>
          </cell>
          <cell r="C13637" t="str">
            <v>C67326</v>
          </cell>
          <cell r="D13637" t="str">
            <v>Huber Associates Inc</v>
          </cell>
          <cell r="E13637" t="str">
            <v>ME</v>
          </cell>
          <cell r="F13637" t="str">
            <v>P1</v>
          </cell>
          <cell r="G13637" t="str">
            <v>SMALL</v>
          </cell>
          <cell r="H13637" t="str">
            <v>JH</v>
          </cell>
          <cell r="I13637" t="str">
            <v>0036114 - POIRIER, JOSEPH R</v>
          </cell>
        </row>
        <row r="13638">
          <cell r="A13638" t="str">
            <v>C67328JM</v>
          </cell>
          <cell r="B13638">
            <v>42185</v>
          </cell>
          <cell r="C13638" t="str">
            <v>C67328</v>
          </cell>
          <cell r="D13638" t="str">
            <v>Holmris US Inc</v>
          </cell>
          <cell r="E13638" t="str">
            <v>NH</v>
          </cell>
          <cell r="F13638" t="str">
            <v>P1</v>
          </cell>
          <cell r="G13638" t="str">
            <v>SMALL</v>
          </cell>
          <cell r="H13638" t="str">
            <v>JM</v>
          </cell>
          <cell r="I13638" t="str">
            <v>0036090 - GRANITE GROUP BENEFITS LLC</v>
          </cell>
        </row>
        <row r="13639">
          <cell r="A13639" t="str">
            <v>C67329IV</v>
          </cell>
          <cell r="B13639">
            <v>42185</v>
          </cell>
          <cell r="C13639" t="str">
            <v>C67329</v>
          </cell>
          <cell r="D13639" t="str">
            <v>Charles Budd Corp</v>
          </cell>
          <cell r="E13639" t="str">
            <v>CT</v>
          </cell>
          <cell r="F13639" t="str">
            <v>P1</v>
          </cell>
          <cell r="G13639" t="str">
            <v>SMALL</v>
          </cell>
          <cell r="H13639" t="str">
            <v>IV</v>
          </cell>
          <cell r="I13639" t="str">
            <v>0036066 - SMITH BROTHERS INSURANCE INC</v>
          </cell>
        </row>
        <row r="13640">
          <cell r="A13640" t="str">
            <v>C67329PO</v>
          </cell>
          <cell r="B13640">
            <v>42185</v>
          </cell>
          <cell r="C13640" t="str">
            <v>C67329</v>
          </cell>
          <cell r="D13640" t="str">
            <v>Charles Budd Corp</v>
          </cell>
          <cell r="E13640" t="str">
            <v>CT</v>
          </cell>
          <cell r="F13640" t="str">
            <v>P1</v>
          </cell>
          <cell r="G13640" t="str">
            <v>SMALL</v>
          </cell>
          <cell r="H13640" t="str">
            <v>PO</v>
          </cell>
          <cell r="I13640" t="str">
            <v>0036066 - SMITH BROTHERS INSURANCE INC</v>
          </cell>
        </row>
        <row r="13641">
          <cell r="A13641" t="str">
            <v>C67330JH</v>
          </cell>
          <cell r="B13641">
            <v>42185</v>
          </cell>
          <cell r="C13641" t="str">
            <v>C67330</v>
          </cell>
          <cell r="D13641" t="str">
            <v>Snowman's Construction Inc</v>
          </cell>
          <cell r="E13641" t="str">
            <v>ME</v>
          </cell>
          <cell r="F13641" t="str">
            <v>P1</v>
          </cell>
          <cell r="G13641" t="str">
            <v>SMALL</v>
          </cell>
          <cell r="H13641" t="str">
            <v>JH</v>
          </cell>
          <cell r="I13641" t="str">
            <v>0036093 - KYES AGENCY</v>
          </cell>
        </row>
        <row r="13642">
          <cell r="A13642" t="str">
            <v>C67332JA</v>
          </cell>
          <cell r="B13642">
            <v>42185</v>
          </cell>
          <cell r="C13642" t="str">
            <v>C67332</v>
          </cell>
          <cell r="D13642" t="str">
            <v>Aspen Enterprises Inc</v>
          </cell>
          <cell r="E13642" t="str">
            <v>MA</v>
          </cell>
          <cell r="F13642" t="str">
            <v>P1</v>
          </cell>
          <cell r="G13642" t="str">
            <v>SMALL</v>
          </cell>
          <cell r="H13642" t="str">
            <v>JA</v>
          </cell>
          <cell r="I13642" t="str">
            <v>0036036 - GAUDREAU GROUP INC INS AGENCY</v>
          </cell>
        </row>
        <row r="13643">
          <cell r="A13643" t="str">
            <v>C67333IV</v>
          </cell>
          <cell r="B13643">
            <v>42185</v>
          </cell>
          <cell r="C13643" t="str">
            <v>C67333</v>
          </cell>
          <cell r="D13643" t="str">
            <v>Linda J. Kidder Associates, LLC</v>
          </cell>
          <cell r="E13643" t="str">
            <v>CT</v>
          </cell>
          <cell r="F13643" t="str">
            <v>P1</v>
          </cell>
          <cell r="G13643" t="str">
            <v>SMALL</v>
          </cell>
          <cell r="H13643" t="str">
            <v>IV</v>
          </cell>
          <cell r="I13643" t="str">
            <v>0036068 - SMITH INSURANCE INC</v>
          </cell>
        </row>
        <row r="13644">
          <cell r="A13644" t="str">
            <v>C67333PO</v>
          </cell>
          <cell r="B13644">
            <v>42185</v>
          </cell>
          <cell r="C13644" t="str">
            <v>C67333</v>
          </cell>
          <cell r="D13644" t="str">
            <v>Linda J. Kidder Associates, LLC</v>
          </cell>
          <cell r="E13644" t="str">
            <v>CT</v>
          </cell>
          <cell r="F13644" t="str">
            <v>P1</v>
          </cell>
          <cell r="G13644" t="str">
            <v>SMALL</v>
          </cell>
          <cell r="H13644" t="str">
            <v>PO</v>
          </cell>
          <cell r="I13644" t="str">
            <v>0036068 - SMITH INSURANCE INC</v>
          </cell>
        </row>
        <row r="13645">
          <cell r="A13645" t="str">
            <v>C67334JA</v>
          </cell>
          <cell r="B13645">
            <v>42185</v>
          </cell>
          <cell r="C13645" t="str">
            <v>C67334</v>
          </cell>
          <cell r="D13645" t="str">
            <v>Berkshire Retirement Home Inc</v>
          </cell>
          <cell r="E13645" t="str">
            <v>MA</v>
          </cell>
          <cell r="F13645" t="str">
            <v>P1</v>
          </cell>
          <cell r="G13645" t="str">
            <v>SMALL</v>
          </cell>
          <cell r="H13645" t="str">
            <v>JA</v>
          </cell>
          <cell r="I13645" t="str">
            <v>0036050 - ST INSURANCE AGENCY INC</v>
          </cell>
        </row>
        <row r="13646">
          <cell r="A13646" t="str">
            <v>C67337PO</v>
          </cell>
          <cell r="B13646">
            <v>42185</v>
          </cell>
          <cell r="C13646" t="str">
            <v>C67337</v>
          </cell>
          <cell r="D13646" t="str">
            <v>Hersh &amp; Crockett</v>
          </cell>
          <cell r="E13646" t="str">
            <v>CT</v>
          </cell>
          <cell r="F13646" t="str">
            <v>P1</v>
          </cell>
          <cell r="G13646" t="str">
            <v>SMALL</v>
          </cell>
          <cell r="H13646" t="str">
            <v>PO</v>
          </cell>
          <cell r="I13646" t="str">
            <v>0036071 - BOCCACCIO JR, RICHARD P</v>
          </cell>
        </row>
        <row r="13647">
          <cell r="A13647" t="str">
            <v>C67338OA</v>
          </cell>
          <cell r="B13647">
            <v>42185</v>
          </cell>
          <cell r="C13647" t="str">
            <v>C67338</v>
          </cell>
          <cell r="D13647" t="str">
            <v>Kobyluck</v>
          </cell>
          <cell r="E13647" t="str">
            <v>CT</v>
          </cell>
          <cell r="F13647" t="str">
            <v>P1</v>
          </cell>
          <cell r="G13647" t="str">
            <v>SMALL</v>
          </cell>
          <cell r="H13647" t="str">
            <v>OA</v>
          </cell>
          <cell r="I13647" t="str">
            <v>0036051 - T.M. BURROWS ASSOCIATES LLC</v>
          </cell>
        </row>
        <row r="13648">
          <cell r="A13648" t="str">
            <v>C67339PO</v>
          </cell>
          <cell r="B13648">
            <v>42185</v>
          </cell>
          <cell r="C13648" t="str">
            <v>C67339</v>
          </cell>
          <cell r="D13648" t="str">
            <v>Brescia's Printing Services/Rogers</v>
          </cell>
          <cell r="E13648" t="str">
            <v>CT</v>
          </cell>
          <cell r="F13648" t="str">
            <v>P1</v>
          </cell>
          <cell r="G13648" t="str">
            <v>SMALL</v>
          </cell>
          <cell r="H13648" t="str">
            <v>PO</v>
          </cell>
          <cell r="I13648" t="str">
            <v>0036072 - KGS INSURANCE SERVICES LLC</v>
          </cell>
        </row>
        <row r="13649">
          <cell r="A13649" t="str">
            <v>C67340IV</v>
          </cell>
          <cell r="B13649">
            <v>42185</v>
          </cell>
          <cell r="C13649" t="str">
            <v>C67340</v>
          </cell>
          <cell r="D13649" t="str">
            <v>Sober Solutions, LLC</v>
          </cell>
          <cell r="E13649" t="str">
            <v>CT</v>
          </cell>
          <cell r="F13649" t="str">
            <v>P1</v>
          </cell>
          <cell r="G13649" t="str">
            <v>SMALL</v>
          </cell>
          <cell r="H13649" t="str">
            <v>IV</v>
          </cell>
          <cell r="I13649" t="str">
            <v>0036063 - LANGDON, ARTHUR J</v>
          </cell>
        </row>
        <row r="13650">
          <cell r="A13650" t="str">
            <v>C67341JM</v>
          </cell>
          <cell r="B13650">
            <v>42185</v>
          </cell>
          <cell r="C13650" t="str">
            <v>C67341</v>
          </cell>
          <cell r="D13650" t="str">
            <v>Keene Chrysler Inc</v>
          </cell>
          <cell r="E13650" t="str">
            <v>NH</v>
          </cell>
          <cell r="F13650" t="str">
            <v>P1</v>
          </cell>
          <cell r="G13650" t="str">
            <v>SMALL</v>
          </cell>
          <cell r="H13650" t="str">
            <v>JM</v>
          </cell>
          <cell r="I13650" t="str">
            <v>0036113 - DUBLIN HEALTH &amp; BENEFIT GROUP LLC</v>
          </cell>
        </row>
        <row r="13651">
          <cell r="A13651" t="str">
            <v>C67341JS</v>
          </cell>
          <cell r="B13651">
            <v>42185</v>
          </cell>
          <cell r="C13651" t="str">
            <v>C67341</v>
          </cell>
          <cell r="D13651" t="str">
            <v>Keene Chrysler Inc</v>
          </cell>
          <cell r="E13651" t="str">
            <v>NH</v>
          </cell>
          <cell r="F13651" t="str">
            <v>P1</v>
          </cell>
          <cell r="G13651" t="str">
            <v>SMALL</v>
          </cell>
          <cell r="H13651" t="str">
            <v>JS</v>
          </cell>
          <cell r="I13651" t="str">
            <v>0036113 - DUBLIN HEALTH &amp; BENEFIT GROUP LLC</v>
          </cell>
        </row>
        <row r="13652">
          <cell r="A13652" t="str">
            <v>C67344IH</v>
          </cell>
          <cell r="B13652">
            <v>42185</v>
          </cell>
          <cell r="C13652" t="str">
            <v>C67344</v>
          </cell>
          <cell r="D13652" t="str">
            <v>Microway Inc</v>
          </cell>
          <cell r="E13652" t="str">
            <v>MA</v>
          </cell>
          <cell r="F13652" t="str">
            <v>P1</v>
          </cell>
          <cell r="G13652" t="str">
            <v>SMALL</v>
          </cell>
          <cell r="H13652" t="str">
            <v>IH</v>
          </cell>
          <cell r="I13652" t="str">
            <v>0036109 - BRABO BENEFITS INC</v>
          </cell>
        </row>
        <row r="13653">
          <cell r="A13653" t="str">
            <v>C67345IA</v>
          </cell>
          <cell r="B13653">
            <v>42185</v>
          </cell>
          <cell r="C13653" t="str">
            <v>C67345</v>
          </cell>
          <cell r="D13653" t="str">
            <v>Corsica Team LLC</v>
          </cell>
          <cell r="E13653" t="str">
            <v>MA</v>
          </cell>
          <cell r="F13653" t="str">
            <v>P1</v>
          </cell>
          <cell r="G13653" t="str">
            <v>SMALL</v>
          </cell>
          <cell r="H13653" t="str">
            <v>IA</v>
          </cell>
          <cell r="I13653" t="str">
            <v>0036125 - BRABO BENEFITS INC</v>
          </cell>
        </row>
        <row r="13654">
          <cell r="A13654" t="str">
            <v>C67345IH</v>
          </cell>
          <cell r="B13654">
            <v>42185</v>
          </cell>
          <cell r="C13654" t="str">
            <v>C67345</v>
          </cell>
          <cell r="D13654" t="str">
            <v>Corsica Team LLC</v>
          </cell>
          <cell r="E13654" t="str">
            <v>MA</v>
          </cell>
          <cell r="F13654" t="str">
            <v>P1</v>
          </cell>
          <cell r="G13654" t="str">
            <v>SMALL</v>
          </cell>
          <cell r="H13654" t="str">
            <v>IH</v>
          </cell>
          <cell r="I13654" t="str">
            <v>0036125 - BRABO BENEFITS INC</v>
          </cell>
        </row>
        <row r="13655">
          <cell r="A13655" t="str">
            <v>C67346IV</v>
          </cell>
          <cell r="B13655">
            <v>42185</v>
          </cell>
          <cell r="C13655" t="str">
            <v>C67346</v>
          </cell>
          <cell r="D13655" t="str">
            <v>Masse Construction Co, Inc/Rogers</v>
          </cell>
          <cell r="E13655" t="str">
            <v>CT</v>
          </cell>
          <cell r="F13655" t="str">
            <v>P1</v>
          </cell>
          <cell r="G13655" t="str">
            <v>SMALL</v>
          </cell>
          <cell r="H13655" t="str">
            <v>IV</v>
          </cell>
          <cell r="I13655" t="str">
            <v>0036073 - MICARI, WILLIAM R</v>
          </cell>
        </row>
        <row r="13656">
          <cell r="A13656" t="str">
            <v>C67347IH</v>
          </cell>
          <cell r="B13656">
            <v>42185</v>
          </cell>
          <cell r="C13656" t="str">
            <v>C67347</v>
          </cell>
          <cell r="D13656" t="str">
            <v>Maietta/Titus/Blaschke Plumbing &amp; Heating Inc</v>
          </cell>
          <cell r="E13656" t="str">
            <v>ME</v>
          </cell>
          <cell r="F13656" t="str">
            <v>P1</v>
          </cell>
          <cell r="G13656" t="str">
            <v>SMALL</v>
          </cell>
          <cell r="H13656" t="str">
            <v>IH</v>
          </cell>
          <cell r="I13656" t="str">
            <v>0036094 - GAGNE, ROGER N</v>
          </cell>
        </row>
        <row r="13657">
          <cell r="A13657" t="str">
            <v>C67348IV</v>
          </cell>
          <cell r="B13657">
            <v>42185</v>
          </cell>
          <cell r="C13657" t="str">
            <v>C67348</v>
          </cell>
          <cell r="D13657" t="str">
            <v>Champlin Company</v>
          </cell>
          <cell r="E13657" t="str">
            <v>CT</v>
          </cell>
          <cell r="F13657" t="str">
            <v>P1</v>
          </cell>
          <cell r="G13657" t="str">
            <v>SMALL</v>
          </cell>
          <cell r="H13657" t="str">
            <v>IV</v>
          </cell>
          <cell r="I13657" t="str">
            <v>0036141 - BROWN &amp; BROWN OF CONNECTICUT INC</v>
          </cell>
        </row>
        <row r="13658">
          <cell r="A13658" t="str">
            <v>C67349IV</v>
          </cell>
          <cell r="B13658">
            <v>42185</v>
          </cell>
          <cell r="C13658" t="str">
            <v>C67349</v>
          </cell>
          <cell r="D13658" t="str">
            <v>SBS Trucking and Trailer Repair Inc</v>
          </cell>
          <cell r="E13658" t="str">
            <v>NH</v>
          </cell>
          <cell r="F13658" t="str">
            <v>P1</v>
          </cell>
          <cell r="G13658" t="str">
            <v>SMALL</v>
          </cell>
          <cell r="H13658" t="str">
            <v>IV</v>
          </cell>
          <cell r="I13658" t="str">
            <v>0036091 - FOY INSURANCE GROUP</v>
          </cell>
        </row>
        <row r="13659">
          <cell r="A13659" t="str">
            <v>C67350IH</v>
          </cell>
          <cell r="B13659">
            <v>42185</v>
          </cell>
          <cell r="C13659" t="str">
            <v>C67350</v>
          </cell>
          <cell r="D13659" t="str">
            <v>YMCA of Greater Westfield Inc</v>
          </cell>
          <cell r="E13659" t="str">
            <v>MA</v>
          </cell>
          <cell r="F13659" t="str">
            <v>P1</v>
          </cell>
          <cell r="G13659" t="str">
            <v>SMALL</v>
          </cell>
          <cell r="H13659" t="str">
            <v>IH</v>
          </cell>
          <cell r="I13659" t="str">
            <v>0036037 - GAUDREAU GROUP INC INS AGENCY</v>
          </cell>
        </row>
        <row r="13660">
          <cell r="A13660" t="str">
            <v>C67350JA</v>
          </cell>
          <cell r="B13660">
            <v>42185</v>
          </cell>
          <cell r="C13660" t="str">
            <v>C67350</v>
          </cell>
          <cell r="D13660" t="str">
            <v>YMCA of Greater Westfield Inc</v>
          </cell>
          <cell r="E13660" t="str">
            <v>MA</v>
          </cell>
          <cell r="F13660" t="str">
            <v>P1</v>
          </cell>
          <cell r="G13660" t="str">
            <v>SMALL</v>
          </cell>
          <cell r="H13660" t="str">
            <v>JA</v>
          </cell>
          <cell r="I13660" t="str">
            <v>0036037 - GAUDREAU GROUP INC INS AGENCY</v>
          </cell>
        </row>
        <row r="13661">
          <cell r="A13661" t="str">
            <v>C67351IA</v>
          </cell>
          <cell r="B13661">
            <v>42185</v>
          </cell>
          <cell r="C13661" t="str">
            <v>C67351</v>
          </cell>
          <cell r="D13661" t="str">
            <v>Meeks &amp; Zilberfarb Orthopedics</v>
          </cell>
          <cell r="E13661" t="str">
            <v>MA</v>
          </cell>
          <cell r="F13661" t="str">
            <v>P1</v>
          </cell>
          <cell r="G13661" t="str">
            <v>SMALL</v>
          </cell>
          <cell r="H13661" t="str">
            <v>IA</v>
          </cell>
          <cell r="I13661" t="str">
            <v>0036108 - PAYCHEX AGENCY INC</v>
          </cell>
        </row>
        <row r="13662">
          <cell r="A13662" t="str">
            <v>C67351IH</v>
          </cell>
          <cell r="B13662">
            <v>42185</v>
          </cell>
          <cell r="C13662" t="str">
            <v>C67351</v>
          </cell>
          <cell r="D13662" t="str">
            <v>Meeks &amp; Zilberfarb Orthopedics</v>
          </cell>
          <cell r="E13662" t="str">
            <v>MA</v>
          </cell>
          <cell r="F13662" t="str">
            <v>P1</v>
          </cell>
          <cell r="G13662" t="str">
            <v>SMALL</v>
          </cell>
          <cell r="H13662" t="str">
            <v>IH</v>
          </cell>
          <cell r="I13662" t="str">
            <v>0036108 - PAYCHEX AGENCY INC</v>
          </cell>
        </row>
        <row r="13663">
          <cell r="A13663" t="str">
            <v>C67355JR</v>
          </cell>
          <cell r="B13663">
            <v>42185</v>
          </cell>
          <cell r="C13663" t="str">
            <v>C67355</v>
          </cell>
          <cell r="D13663" t="str">
            <v>RPM Motorcycle Service LLC</v>
          </cell>
          <cell r="E13663" t="str">
            <v>NH</v>
          </cell>
          <cell r="F13663" t="str">
            <v>P1</v>
          </cell>
          <cell r="G13663" t="str">
            <v>SMALL</v>
          </cell>
          <cell r="H13663" t="str">
            <v>JR</v>
          </cell>
          <cell r="I13663" t="str">
            <v>0036116 - CLARK &amp; LAVEY</v>
          </cell>
        </row>
        <row r="13664">
          <cell r="A13664" t="str">
            <v>C67356IV</v>
          </cell>
          <cell r="B13664">
            <v>42185</v>
          </cell>
          <cell r="C13664" t="str">
            <v>C67356</v>
          </cell>
          <cell r="D13664" t="str">
            <v>Jordan Brook Lawncare and Gardening</v>
          </cell>
          <cell r="E13664" t="str">
            <v>CT</v>
          </cell>
          <cell r="F13664" t="str">
            <v>P1</v>
          </cell>
          <cell r="G13664" t="str">
            <v>SMALL</v>
          </cell>
          <cell r="H13664" t="str">
            <v>IV</v>
          </cell>
          <cell r="I13664" t="str">
            <v>0036069 - SMITH INSURANCE INC</v>
          </cell>
        </row>
        <row r="13665">
          <cell r="A13665" t="str">
            <v>C67357JH</v>
          </cell>
          <cell r="B13665">
            <v>42185</v>
          </cell>
          <cell r="C13665" t="str">
            <v>C67357</v>
          </cell>
          <cell r="D13665" t="str">
            <v>Wilbraham Orthodontics PC</v>
          </cell>
          <cell r="E13665" t="str">
            <v>MA</v>
          </cell>
          <cell r="F13665" t="str">
            <v>P1</v>
          </cell>
          <cell r="G13665" t="str">
            <v>SMALL</v>
          </cell>
          <cell r="H13665" t="str">
            <v>JH</v>
          </cell>
          <cell r="I13665" t="str">
            <v>0036054 - GAUDREAU GROUP INC INS AGENCY</v>
          </cell>
        </row>
        <row r="13666">
          <cell r="A13666" t="str">
            <v>C67359PO</v>
          </cell>
          <cell r="B13666">
            <v>42185</v>
          </cell>
          <cell r="C13666" t="str">
            <v>C67359</v>
          </cell>
          <cell r="D13666" t="str">
            <v>West Haven Child Development Center-CIT</v>
          </cell>
          <cell r="E13666" t="str">
            <v>CT</v>
          </cell>
          <cell r="F13666" t="str">
            <v>P1</v>
          </cell>
          <cell r="G13666" t="str">
            <v>SMALL</v>
          </cell>
          <cell r="H13666" t="str">
            <v>PO</v>
          </cell>
          <cell r="I13666" t="str">
            <v>0036074 - GFS INC</v>
          </cell>
        </row>
        <row r="13667">
          <cell r="A13667" t="str">
            <v>C67360JA</v>
          </cell>
          <cell r="B13667">
            <v>42185</v>
          </cell>
          <cell r="C13667" t="str">
            <v>C67360</v>
          </cell>
          <cell r="D13667" t="str">
            <v>Abbott Enterprises Inc</v>
          </cell>
          <cell r="E13667" t="str">
            <v>MA</v>
          </cell>
          <cell r="F13667" t="str">
            <v>P1</v>
          </cell>
          <cell r="G13667" t="str">
            <v>SMALL</v>
          </cell>
          <cell r="H13667" t="str">
            <v>JA</v>
          </cell>
          <cell r="I13667" t="str">
            <v>0036123 - CANARY BLOMSTROM INSURANCE AGENCY INC</v>
          </cell>
        </row>
        <row r="13668">
          <cell r="A13668" t="str">
            <v>C67362PO</v>
          </cell>
          <cell r="B13668">
            <v>42185</v>
          </cell>
          <cell r="C13668" t="str">
            <v>C67362</v>
          </cell>
          <cell r="D13668" t="str">
            <v>Seabreeze Enterprises, LLC</v>
          </cell>
          <cell r="E13668" t="str">
            <v>CT</v>
          </cell>
          <cell r="F13668" t="str">
            <v>P1</v>
          </cell>
          <cell r="G13668" t="str">
            <v>SMALL</v>
          </cell>
          <cell r="H13668" t="str">
            <v>PO</v>
          </cell>
          <cell r="I13668" t="str">
            <v>0036075 - KGS INSURANCE SERVICES LLC</v>
          </cell>
        </row>
        <row r="13669">
          <cell r="A13669" t="str">
            <v>C67363JM</v>
          </cell>
          <cell r="B13669">
            <v>42185</v>
          </cell>
          <cell r="C13669" t="str">
            <v>C67363</v>
          </cell>
          <cell r="D13669" t="str">
            <v>CCZ Precision Machining</v>
          </cell>
          <cell r="E13669" t="str">
            <v>NH</v>
          </cell>
          <cell r="F13669" t="str">
            <v>P1</v>
          </cell>
          <cell r="G13669" t="str">
            <v>SMALL</v>
          </cell>
          <cell r="H13669" t="str">
            <v>JM</v>
          </cell>
          <cell r="I13669" t="str">
            <v>0036142 - ROBERT L BROWN INSURANCE INC</v>
          </cell>
        </row>
        <row r="13670">
          <cell r="A13670" t="str">
            <v>C67363JR</v>
          </cell>
          <cell r="B13670">
            <v>42185</v>
          </cell>
          <cell r="C13670" t="str">
            <v>C67363</v>
          </cell>
          <cell r="D13670" t="str">
            <v>CCZ Precision Machining</v>
          </cell>
          <cell r="E13670" t="str">
            <v>NH</v>
          </cell>
          <cell r="F13670" t="str">
            <v>P1</v>
          </cell>
          <cell r="G13670" t="str">
            <v>SMALL</v>
          </cell>
          <cell r="H13670" t="str">
            <v>JR</v>
          </cell>
          <cell r="I13670" t="str">
            <v>0036142 - ROBERT L BROWN INSURANCE INC</v>
          </cell>
        </row>
        <row r="13671">
          <cell r="A13671" t="str">
            <v>C67364IV</v>
          </cell>
          <cell r="B13671">
            <v>42185</v>
          </cell>
          <cell r="C13671" t="str">
            <v>C67364</v>
          </cell>
          <cell r="D13671" t="str">
            <v>REM Chemicals, Inc</v>
          </cell>
          <cell r="E13671" t="str">
            <v>CT</v>
          </cell>
          <cell r="F13671" t="str">
            <v>P1</v>
          </cell>
          <cell r="G13671" t="str">
            <v>SMALL</v>
          </cell>
          <cell r="H13671" t="str">
            <v>IV</v>
          </cell>
          <cell r="I13671" t="str">
            <v>0036077 - FERMAN GROUP LLC, THE</v>
          </cell>
        </row>
        <row r="13672">
          <cell r="A13672" t="str">
            <v>C67365JR</v>
          </cell>
          <cell r="B13672">
            <v>42185</v>
          </cell>
          <cell r="C13672" t="str">
            <v>C67365</v>
          </cell>
          <cell r="D13672" t="str">
            <v>Newcombs Masonry</v>
          </cell>
          <cell r="E13672" t="str">
            <v>NH</v>
          </cell>
          <cell r="F13672" t="str">
            <v>P1</v>
          </cell>
          <cell r="G13672" t="str">
            <v>SMALL</v>
          </cell>
          <cell r="H13672" t="str">
            <v>JR</v>
          </cell>
          <cell r="I13672" t="str">
            <v>0036088 - INSURANCE PLANNING GROUP INC</v>
          </cell>
        </row>
        <row r="13673">
          <cell r="A13673" t="str">
            <v>C67366IV</v>
          </cell>
          <cell r="B13673">
            <v>42185</v>
          </cell>
          <cell r="C13673" t="str">
            <v>C67366</v>
          </cell>
          <cell r="D13673" t="str">
            <v>Nantucket Looms</v>
          </cell>
          <cell r="E13673" t="str">
            <v>MA</v>
          </cell>
          <cell r="F13673" t="str">
            <v>P1</v>
          </cell>
          <cell r="G13673" t="str">
            <v>SMALL</v>
          </cell>
          <cell r="H13673" t="str">
            <v>IV</v>
          </cell>
          <cell r="I13673" t="str">
            <v>0036039 - INCENTIVE GROUP</v>
          </cell>
        </row>
        <row r="13674">
          <cell r="A13674" t="str">
            <v>C67367JH</v>
          </cell>
          <cell r="B13674">
            <v>42185</v>
          </cell>
          <cell r="C13674" t="str">
            <v>C67367</v>
          </cell>
          <cell r="D13674" t="str">
            <v>ArtVan</v>
          </cell>
          <cell r="E13674" t="str">
            <v>ME</v>
          </cell>
          <cell r="F13674" t="str">
            <v>P1</v>
          </cell>
          <cell r="G13674" t="str">
            <v>SMALL</v>
          </cell>
          <cell r="H13674" t="str">
            <v>JH</v>
          </cell>
          <cell r="I13674" t="str">
            <v>0036146 - CLARK INSURANCE</v>
          </cell>
        </row>
        <row r="13675">
          <cell r="A13675" t="str">
            <v>C67368IV</v>
          </cell>
          <cell r="B13675">
            <v>42185</v>
          </cell>
          <cell r="C13675" t="str">
            <v>C67368</v>
          </cell>
          <cell r="D13675" t="str">
            <v>CT Metropolitan Council of Governments</v>
          </cell>
          <cell r="E13675" t="str">
            <v>CT</v>
          </cell>
          <cell r="F13675" t="str">
            <v>P1</v>
          </cell>
          <cell r="G13675" t="str">
            <v>SMALL</v>
          </cell>
          <cell r="H13675" t="str">
            <v>IV</v>
          </cell>
          <cell r="I13675" t="str">
            <v>0036070 - HEALTH CONSULTANTS GROUP, THE</v>
          </cell>
        </row>
        <row r="13676">
          <cell r="A13676" t="str">
            <v>C67369OA</v>
          </cell>
          <cell r="B13676">
            <v>42185</v>
          </cell>
          <cell r="C13676" t="str">
            <v>C67369</v>
          </cell>
          <cell r="D13676" t="str">
            <v>AutoShine of New England</v>
          </cell>
          <cell r="E13676" t="str">
            <v>CT</v>
          </cell>
          <cell r="F13676" t="str">
            <v>P1</v>
          </cell>
          <cell r="G13676" t="str">
            <v>SMALL</v>
          </cell>
          <cell r="H13676" t="str">
            <v>OA</v>
          </cell>
          <cell r="I13676" t="str">
            <v>0036059 - HEALTH CONSULTANTS GROUP, THE</v>
          </cell>
        </row>
        <row r="13677">
          <cell r="A13677" t="str">
            <v>C67370OA</v>
          </cell>
          <cell r="B13677">
            <v>42185</v>
          </cell>
          <cell r="C13677" t="str">
            <v>C67370</v>
          </cell>
          <cell r="D13677" t="str">
            <v>Homestead Fuel/Rogers</v>
          </cell>
          <cell r="E13677" t="str">
            <v>CT</v>
          </cell>
          <cell r="F13677" t="str">
            <v>P1</v>
          </cell>
          <cell r="G13677" t="str">
            <v>SMALL</v>
          </cell>
          <cell r="H13677" t="str">
            <v>OA</v>
          </cell>
          <cell r="I13677" t="str">
            <v>0036078 - HEALTH CONSULTANTS GROUP, THE</v>
          </cell>
        </row>
        <row r="13678">
          <cell r="A13678" t="str">
            <v>C67371PO</v>
          </cell>
          <cell r="B13678">
            <v>42185</v>
          </cell>
          <cell r="C13678" t="str">
            <v>C67371</v>
          </cell>
          <cell r="D13678" t="str">
            <v>Merwin Mason Supply Co, Inc.</v>
          </cell>
          <cell r="E13678" t="str">
            <v>CT</v>
          </cell>
          <cell r="F13678" t="str">
            <v>P1</v>
          </cell>
          <cell r="G13678" t="str">
            <v>SMALL</v>
          </cell>
          <cell r="H13678" t="str">
            <v>PO</v>
          </cell>
          <cell r="I13678" t="str">
            <v>0036079 - GERAGHTY, PAUL L</v>
          </cell>
        </row>
        <row r="13679">
          <cell r="A13679" t="str">
            <v>C67372JH</v>
          </cell>
          <cell r="B13679">
            <v>42185</v>
          </cell>
          <cell r="C13679" t="str">
            <v>C67372</v>
          </cell>
          <cell r="D13679" t="str">
            <v>Main Street Markets</v>
          </cell>
          <cell r="E13679" t="str">
            <v>ME</v>
          </cell>
          <cell r="F13679" t="str">
            <v>P1</v>
          </cell>
          <cell r="G13679" t="str">
            <v>SMALL</v>
          </cell>
          <cell r="H13679" t="str">
            <v>JH</v>
          </cell>
          <cell r="I13679" t="str">
            <v>0036092 - F A PEABODY COMPANY</v>
          </cell>
        </row>
        <row r="13680">
          <cell r="A13680" t="str">
            <v>C67375IV</v>
          </cell>
          <cell r="B13680">
            <v>42185</v>
          </cell>
          <cell r="C13680" t="str">
            <v>C67375</v>
          </cell>
          <cell r="D13680" t="str">
            <v>Bigelow &amp; Fleming LLC</v>
          </cell>
          <cell r="E13680" t="str">
            <v>MA</v>
          </cell>
          <cell r="F13680" t="str">
            <v>P1</v>
          </cell>
          <cell r="G13680" t="str">
            <v>SMALL</v>
          </cell>
          <cell r="H13680" t="str">
            <v>IV</v>
          </cell>
          <cell r="I13680" t="str">
            <v>0036042 - FITT JR, JOHN J</v>
          </cell>
        </row>
        <row r="13681">
          <cell r="A13681" t="str">
            <v>C67376JH</v>
          </cell>
          <cell r="B13681">
            <v>42185</v>
          </cell>
          <cell r="C13681" t="str">
            <v>C67376</v>
          </cell>
          <cell r="D13681" t="str">
            <v>ANSA LLC</v>
          </cell>
          <cell r="E13681" t="str">
            <v>ME</v>
          </cell>
          <cell r="F13681" t="str">
            <v>P1</v>
          </cell>
          <cell r="G13681" t="str">
            <v>SMALL</v>
          </cell>
          <cell r="H13681" t="str">
            <v>JH</v>
          </cell>
          <cell r="I13681" t="str">
            <v>0036119 - BUSINESS INSURANCE AGENCY</v>
          </cell>
        </row>
        <row r="13682">
          <cell r="A13682" t="str">
            <v>C67378PO</v>
          </cell>
          <cell r="B13682">
            <v>42185</v>
          </cell>
          <cell r="C13682" t="str">
            <v>C67378</v>
          </cell>
          <cell r="D13682" t="str">
            <v>William Hotchkiss Co-CIT</v>
          </cell>
          <cell r="E13682" t="str">
            <v>CT</v>
          </cell>
          <cell r="F13682" t="str">
            <v>P1</v>
          </cell>
          <cell r="G13682" t="str">
            <v>SMALL</v>
          </cell>
          <cell r="H13682" t="str">
            <v>PO</v>
          </cell>
          <cell r="I13682" t="str">
            <v>0036076 - GFS INC</v>
          </cell>
        </row>
        <row r="13683">
          <cell r="A13683" t="str">
            <v>C67379JM</v>
          </cell>
          <cell r="B13683">
            <v>42185</v>
          </cell>
          <cell r="C13683" t="str">
            <v>C67379</v>
          </cell>
          <cell r="D13683" t="str">
            <v>Nellies Treehouse</v>
          </cell>
          <cell r="E13683" t="str">
            <v>NH</v>
          </cell>
          <cell r="F13683" t="str">
            <v>P1</v>
          </cell>
          <cell r="G13683" t="str">
            <v>SMALL</v>
          </cell>
          <cell r="H13683" t="str">
            <v>JM</v>
          </cell>
          <cell r="I13683" t="str">
            <v>0036133 - PAYCHEX AGENCY INC</v>
          </cell>
        </row>
        <row r="13684">
          <cell r="A13684" t="str">
            <v>C67380IH</v>
          </cell>
          <cell r="B13684">
            <v>42185</v>
          </cell>
          <cell r="C13684" t="str">
            <v>C67380</v>
          </cell>
          <cell r="D13684" t="str">
            <v>Sevigney Group</v>
          </cell>
          <cell r="E13684" t="str">
            <v>ME</v>
          </cell>
          <cell r="F13684" t="str">
            <v>P1</v>
          </cell>
          <cell r="G13684" t="str">
            <v>SMALL</v>
          </cell>
          <cell r="H13684" t="str">
            <v>IH</v>
          </cell>
          <cell r="I13684" t="str">
            <v>0036130 - AFFORDABLE HEALTH SOLUTIONS</v>
          </cell>
        </row>
        <row r="13685">
          <cell r="A13685" t="str">
            <v>C67381IV</v>
          </cell>
          <cell r="B13685">
            <v>42185</v>
          </cell>
          <cell r="C13685" t="str">
            <v>C67381</v>
          </cell>
          <cell r="D13685" t="str">
            <v>Laurel Services LLC</v>
          </cell>
          <cell r="E13685" t="str">
            <v>MA</v>
          </cell>
          <cell r="F13685" t="str">
            <v>P1</v>
          </cell>
          <cell r="G13685" t="str">
            <v>SMALL</v>
          </cell>
          <cell r="H13685" t="str">
            <v>IV</v>
          </cell>
          <cell r="I13685" t="str">
            <v>0036136 - DIGITAL INSURANCE AGENCY INC</v>
          </cell>
        </row>
        <row r="13686">
          <cell r="A13686" t="str">
            <v>C67383IH</v>
          </cell>
          <cell r="B13686">
            <v>42185</v>
          </cell>
          <cell r="C13686" t="str">
            <v>C67383</v>
          </cell>
          <cell r="D13686" t="str">
            <v>Pioneer Valley Pediatric Dentistry</v>
          </cell>
          <cell r="E13686" t="str">
            <v>MA</v>
          </cell>
          <cell r="F13686" t="str">
            <v>P1</v>
          </cell>
          <cell r="G13686" t="str">
            <v>GPC</v>
          </cell>
          <cell r="H13686" t="str">
            <v>IH</v>
          </cell>
          <cell r="I13686" t="str">
            <v>0036065 - SPRING INSURANCE GROUP LLC</v>
          </cell>
        </row>
        <row r="13687">
          <cell r="A13687" t="str">
            <v>C67385JM</v>
          </cell>
          <cell r="B13687">
            <v>42185</v>
          </cell>
          <cell r="C13687" t="str">
            <v>C67385</v>
          </cell>
          <cell r="D13687" t="str">
            <v>Shane Halsey Painting</v>
          </cell>
          <cell r="E13687" t="str">
            <v>NH</v>
          </cell>
          <cell r="F13687" t="str">
            <v>P1</v>
          </cell>
          <cell r="G13687" t="str">
            <v>SMALL</v>
          </cell>
          <cell r="H13687" t="str">
            <v>JM</v>
          </cell>
          <cell r="I13687" t="str">
            <v>0036143 - BUSINESS INSURANCE AGENCY</v>
          </cell>
        </row>
        <row r="13688">
          <cell r="A13688" t="str">
            <v>C67386JA</v>
          </cell>
          <cell r="B13688">
            <v>42185</v>
          </cell>
          <cell r="C13688" t="str">
            <v>C67386</v>
          </cell>
          <cell r="D13688" t="str">
            <v>The Flying Locksmiths Inc</v>
          </cell>
          <cell r="E13688" t="str">
            <v>MA</v>
          </cell>
          <cell r="F13688" t="str">
            <v>P1</v>
          </cell>
          <cell r="G13688" t="str">
            <v>SMALL</v>
          </cell>
          <cell r="H13688" t="str">
            <v>JA</v>
          </cell>
          <cell r="I13688" t="str">
            <v>0036118 - ROLANDO A CAPANNA INS AGENCY LLC</v>
          </cell>
        </row>
        <row r="13689">
          <cell r="A13689" t="str">
            <v>C67388JM</v>
          </cell>
          <cell r="B13689">
            <v>42185</v>
          </cell>
          <cell r="C13689" t="str">
            <v>C67388</v>
          </cell>
          <cell r="D13689" t="str">
            <v>Lavin Electric Inc</v>
          </cell>
          <cell r="E13689" t="str">
            <v>NH</v>
          </cell>
          <cell r="F13689" t="str">
            <v>P1</v>
          </cell>
          <cell r="G13689" t="str">
            <v>SMALL</v>
          </cell>
          <cell r="H13689" t="str">
            <v>JM</v>
          </cell>
          <cell r="I13689" t="str">
            <v>0036132 - PLENTZAS, BETH A</v>
          </cell>
        </row>
        <row r="13690">
          <cell r="A13690" t="str">
            <v>C67389IV</v>
          </cell>
          <cell r="B13690">
            <v>42185</v>
          </cell>
          <cell r="C13690" t="str">
            <v>C67389</v>
          </cell>
          <cell r="D13690" t="str">
            <v>ASGO Enterprises Inc</v>
          </cell>
          <cell r="E13690" t="str">
            <v>MA</v>
          </cell>
          <cell r="F13690" t="str">
            <v>P1</v>
          </cell>
          <cell r="G13690" t="str">
            <v>SMALL</v>
          </cell>
          <cell r="H13690" t="str">
            <v>IV</v>
          </cell>
          <cell r="I13690" t="str">
            <v>0036145 - DOWD FINANCIAL SERVICES LLC</v>
          </cell>
        </row>
        <row r="13691">
          <cell r="A13691" t="str">
            <v>C67390IH</v>
          </cell>
          <cell r="B13691">
            <v>42185</v>
          </cell>
          <cell r="C13691" t="str">
            <v>C67390</v>
          </cell>
          <cell r="D13691" t="str">
            <v>Robert Salem DMD</v>
          </cell>
          <cell r="E13691" t="str">
            <v>MA</v>
          </cell>
          <cell r="F13691" t="str">
            <v>P1</v>
          </cell>
          <cell r="G13691" t="str">
            <v>GPC</v>
          </cell>
          <cell r="H13691" t="str">
            <v>IH</v>
          </cell>
          <cell r="I13691" t="str">
            <v>0036044 - SPRING INSURANCE GROUP LLC</v>
          </cell>
        </row>
        <row r="13692">
          <cell r="A13692" t="str">
            <v>C67392IV</v>
          </cell>
          <cell r="B13692">
            <v>42185</v>
          </cell>
          <cell r="C13692" t="str">
            <v>C67392</v>
          </cell>
          <cell r="D13692" t="str">
            <v>Brunarhans, Inc</v>
          </cell>
          <cell r="E13692" t="str">
            <v>CT</v>
          </cell>
          <cell r="F13692" t="str">
            <v>P1</v>
          </cell>
          <cell r="G13692" t="str">
            <v>SMALL</v>
          </cell>
          <cell r="H13692" t="str">
            <v>IV</v>
          </cell>
          <cell r="I13692" t="str">
            <v>0036081 - WENTWORTH DEANGELIS INC</v>
          </cell>
        </row>
        <row r="13693">
          <cell r="A13693" t="str">
            <v>C67393JA</v>
          </cell>
          <cell r="B13693">
            <v>42185</v>
          </cell>
          <cell r="C13693" t="str">
            <v>C67393</v>
          </cell>
          <cell r="D13693" t="str">
            <v>Molari Inc</v>
          </cell>
          <cell r="E13693" t="str">
            <v>MA</v>
          </cell>
          <cell r="F13693" t="str">
            <v>P1</v>
          </cell>
          <cell r="G13693" t="str">
            <v>SMALL</v>
          </cell>
          <cell r="H13693" t="str">
            <v>JA</v>
          </cell>
          <cell r="I13693" t="str">
            <v>0036052 - ST INSURANCE AGENCY INC</v>
          </cell>
        </row>
        <row r="13694">
          <cell r="A13694" t="str">
            <v>C67396IV</v>
          </cell>
          <cell r="B13694">
            <v>42185</v>
          </cell>
          <cell r="C13694" t="str">
            <v>C67396</v>
          </cell>
          <cell r="D13694" t="str">
            <v>McClure Construction Co Inc.</v>
          </cell>
          <cell r="E13694" t="str">
            <v>CT</v>
          </cell>
          <cell r="F13694" t="str">
            <v>P1</v>
          </cell>
          <cell r="G13694" t="str">
            <v>SMALL</v>
          </cell>
          <cell r="H13694" t="str">
            <v>IV</v>
          </cell>
          <cell r="I13694" t="str">
            <v>0036083 - T.M. BURROWS ASSOCIATES LLC</v>
          </cell>
        </row>
        <row r="13695">
          <cell r="A13695" t="str">
            <v>C67398IV</v>
          </cell>
          <cell r="B13695">
            <v>42185</v>
          </cell>
          <cell r="C13695" t="str">
            <v>C67398</v>
          </cell>
          <cell r="D13695" t="str">
            <v>Banti &amp; DeFelice, CPA's, LLC</v>
          </cell>
          <cell r="E13695" t="str">
            <v>CT</v>
          </cell>
          <cell r="F13695" t="str">
            <v>P1</v>
          </cell>
          <cell r="G13695" t="str">
            <v>SMALL</v>
          </cell>
          <cell r="H13695" t="str">
            <v>IV</v>
          </cell>
          <cell r="I13695" t="str">
            <v>0036080 - GROUP BENEFITS ADMINISTRATORS OF CT INC</v>
          </cell>
        </row>
        <row r="13696">
          <cell r="A13696" t="str">
            <v>C67401PO</v>
          </cell>
          <cell r="B13696">
            <v>42185</v>
          </cell>
          <cell r="C13696" t="str">
            <v>C67401</v>
          </cell>
          <cell r="D13696" t="str">
            <v>Munson Colonial Builders Inc.</v>
          </cell>
          <cell r="E13696" t="str">
            <v>CT</v>
          </cell>
          <cell r="F13696" t="str">
            <v>P1</v>
          </cell>
          <cell r="G13696" t="str">
            <v>SMALL</v>
          </cell>
          <cell r="H13696" t="str">
            <v>PO</v>
          </cell>
          <cell r="I13696" t="str">
            <v>0036082 - EBENEFITS GROUP NORTHEAST LLC</v>
          </cell>
        </row>
        <row r="13697">
          <cell r="A13697" t="str">
            <v>C67402IV</v>
          </cell>
          <cell r="B13697">
            <v>42185</v>
          </cell>
          <cell r="C13697" t="str">
            <v>C67402</v>
          </cell>
          <cell r="D13697" t="str">
            <v>Lauzier Construction</v>
          </cell>
          <cell r="E13697" t="str">
            <v>CT</v>
          </cell>
          <cell r="F13697" t="str">
            <v>P1</v>
          </cell>
          <cell r="G13697" t="str">
            <v>SMALL</v>
          </cell>
          <cell r="H13697" t="str">
            <v>IV</v>
          </cell>
          <cell r="I13697" t="str">
            <v>0036084 - GROUP INSURANCE ASSOCIATES</v>
          </cell>
        </row>
        <row r="13698">
          <cell r="A13698" t="str">
            <v>C67406JM</v>
          </cell>
          <cell r="B13698">
            <v>42185</v>
          </cell>
          <cell r="C13698" t="str">
            <v>C67406</v>
          </cell>
          <cell r="D13698" t="str">
            <v>Back Channel Canvas Shop Inc</v>
          </cell>
          <cell r="E13698" t="str">
            <v>NH</v>
          </cell>
          <cell r="F13698" t="str">
            <v>P1</v>
          </cell>
          <cell r="G13698" t="str">
            <v>SMALL</v>
          </cell>
          <cell r="H13698" t="str">
            <v>JM</v>
          </cell>
          <cell r="I13698" t="str">
            <v>0036087 - SPURLING INSURANCE &amp; FINANCIAL SERVICES</v>
          </cell>
        </row>
        <row r="13699">
          <cell r="A13699" t="str">
            <v>C67408IA</v>
          </cell>
          <cell r="B13699">
            <v>42185</v>
          </cell>
          <cell r="C13699" t="str">
            <v>C67408</v>
          </cell>
          <cell r="D13699" t="str">
            <v>Buxton School Inc</v>
          </cell>
          <cell r="E13699" t="str">
            <v>MA</v>
          </cell>
          <cell r="F13699" t="str">
            <v>P1</v>
          </cell>
          <cell r="G13699" t="str">
            <v>SMALL</v>
          </cell>
          <cell r="H13699" t="str">
            <v>IA</v>
          </cell>
          <cell r="I13699" t="str">
            <v>0036046 - ST INSURANCE AGENCY INC</v>
          </cell>
        </row>
        <row r="13700">
          <cell r="A13700" t="str">
            <v>C67408IH</v>
          </cell>
          <cell r="B13700">
            <v>42185</v>
          </cell>
          <cell r="C13700" t="str">
            <v>C67408</v>
          </cell>
          <cell r="D13700" t="str">
            <v>Buxton School Inc</v>
          </cell>
          <cell r="E13700" t="str">
            <v>MA</v>
          </cell>
          <cell r="F13700" t="str">
            <v>P1</v>
          </cell>
          <cell r="G13700" t="str">
            <v>SMALL</v>
          </cell>
          <cell r="H13700" t="str">
            <v>IH</v>
          </cell>
          <cell r="I13700" t="str">
            <v>0036046 - ST INSURANCE AGENCY INC</v>
          </cell>
        </row>
        <row r="13701">
          <cell r="A13701" t="str">
            <v>C67408JA</v>
          </cell>
          <cell r="B13701">
            <v>42185</v>
          </cell>
          <cell r="C13701" t="str">
            <v>C67408</v>
          </cell>
          <cell r="D13701" t="str">
            <v>Buxton School Inc</v>
          </cell>
          <cell r="E13701" t="str">
            <v>MA</v>
          </cell>
          <cell r="F13701" t="str">
            <v>P1</v>
          </cell>
          <cell r="G13701" t="str">
            <v>SMALL</v>
          </cell>
          <cell r="H13701" t="str">
            <v>JA</v>
          </cell>
          <cell r="I13701" t="str">
            <v>0036046 - ST INSURANCE AGENCY INC</v>
          </cell>
        </row>
        <row r="13702">
          <cell r="A13702" t="str">
            <v>C67417IA</v>
          </cell>
          <cell r="B13702">
            <v>42185</v>
          </cell>
          <cell r="C13702" t="str">
            <v>C67417</v>
          </cell>
          <cell r="D13702" t="str">
            <v>Raipher D Pellegrino Associates PC</v>
          </cell>
          <cell r="E13702" t="str">
            <v>MA</v>
          </cell>
          <cell r="F13702" t="str">
            <v>P1</v>
          </cell>
          <cell r="G13702" t="str">
            <v>SMALL</v>
          </cell>
          <cell r="H13702" t="str">
            <v>IA</v>
          </cell>
          <cell r="I13702" t="str">
            <v>0036038 - ST INSURANCE AGENCY INC</v>
          </cell>
        </row>
        <row r="13703">
          <cell r="A13703" t="str">
            <v>C67417IH</v>
          </cell>
          <cell r="B13703">
            <v>42185</v>
          </cell>
          <cell r="C13703" t="str">
            <v>C67417</v>
          </cell>
          <cell r="D13703" t="str">
            <v>Raipher D Pellegrino Associates PC</v>
          </cell>
          <cell r="E13703" t="str">
            <v>MA</v>
          </cell>
          <cell r="F13703" t="str">
            <v>P1</v>
          </cell>
          <cell r="G13703" t="str">
            <v>SMALL</v>
          </cell>
          <cell r="H13703" t="str">
            <v>IH</v>
          </cell>
          <cell r="I13703" t="str">
            <v>0036038 - ST INSURANCE AGENCY INC</v>
          </cell>
        </row>
        <row r="13704">
          <cell r="A13704" t="str">
            <v>C67418IH</v>
          </cell>
          <cell r="B13704">
            <v>42185</v>
          </cell>
          <cell r="C13704" t="str">
            <v>C67418</v>
          </cell>
          <cell r="D13704" t="str">
            <v>Sinicon Plastics Inc</v>
          </cell>
          <cell r="E13704" t="str">
            <v>MA</v>
          </cell>
          <cell r="F13704" t="str">
            <v>P1</v>
          </cell>
          <cell r="G13704" t="str">
            <v>SMALL</v>
          </cell>
          <cell r="H13704" t="str">
            <v>IH</v>
          </cell>
          <cell r="I13704" t="str">
            <v>0036121 - BERKSHIRE INSURANCE GROUP INC</v>
          </cell>
        </row>
        <row r="13705">
          <cell r="A13705" t="str">
            <v>C67421JA</v>
          </cell>
          <cell r="B13705">
            <v>42185</v>
          </cell>
          <cell r="C13705" t="str">
            <v>C67421</v>
          </cell>
          <cell r="D13705" t="str">
            <v>Single Source Services LLC</v>
          </cell>
          <cell r="E13705" t="str">
            <v>MA</v>
          </cell>
          <cell r="F13705" t="str">
            <v>P1</v>
          </cell>
          <cell r="G13705" t="str">
            <v>SMALL</v>
          </cell>
          <cell r="H13705" t="str">
            <v>JA</v>
          </cell>
          <cell r="I13705" t="str">
            <v>0036056 - KWATOWSKI, JEANNINE B</v>
          </cell>
        </row>
        <row r="13706">
          <cell r="A13706" t="str">
            <v>C67432JM</v>
          </cell>
          <cell r="B13706">
            <v>42185</v>
          </cell>
          <cell r="C13706" t="str">
            <v>C67432</v>
          </cell>
          <cell r="D13706" t="str">
            <v>Block Six</v>
          </cell>
          <cell r="E13706" t="str">
            <v>NH</v>
          </cell>
          <cell r="F13706" t="str">
            <v>P1</v>
          </cell>
          <cell r="G13706" t="str">
            <v>SMALL</v>
          </cell>
          <cell r="H13706" t="str">
            <v>JM</v>
          </cell>
          <cell r="I13706" t="str">
            <v>0036144 - CGI EMPLOYEE BENEFITS GROUP</v>
          </cell>
        </row>
        <row r="13707">
          <cell r="A13707" t="str">
            <v>C67436JA</v>
          </cell>
          <cell r="B13707">
            <v>42185</v>
          </cell>
          <cell r="C13707" t="str">
            <v>C67436</v>
          </cell>
          <cell r="D13707" t="str">
            <v>Westfield Tool &amp; Die Inc</v>
          </cell>
          <cell r="E13707" t="str">
            <v>MA</v>
          </cell>
          <cell r="F13707" t="str">
            <v>P1</v>
          </cell>
          <cell r="G13707" t="str">
            <v>SMALL</v>
          </cell>
          <cell r="H13707" t="str">
            <v>JA</v>
          </cell>
          <cell r="I13707" t="str">
            <v>0036045 - KWATOWSKI, JEANNINE B</v>
          </cell>
        </row>
        <row r="13708">
          <cell r="A13708" t="str">
            <v>C67462IH</v>
          </cell>
          <cell r="B13708">
            <v>42185</v>
          </cell>
          <cell r="C13708" t="str">
            <v>C67462</v>
          </cell>
          <cell r="D13708" t="str">
            <v>Weston Racquet Club Inc</v>
          </cell>
          <cell r="E13708" t="str">
            <v>MA</v>
          </cell>
          <cell r="F13708" t="str">
            <v>P1</v>
          </cell>
          <cell r="G13708" t="str">
            <v>SMALL</v>
          </cell>
          <cell r="H13708" t="str">
            <v>IH</v>
          </cell>
          <cell r="I13708" t="str">
            <v>0036060 - SMALL BUSINESS INSURANCE AGENCY INC</v>
          </cell>
        </row>
        <row r="13709">
          <cell r="A13709" t="str">
            <v>UNKNOWNUNDEF</v>
          </cell>
          <cell r="B13709">
            <v>42185</v>
          </cell>
          <cell r="C13709" t="str">
            <v>UNKNOWN</v>
          </cell>
          <cell r="D13709" t="str">
            <v>UNKNOWN</v>
          </cell>
          <cell r="E13709" t="str">
            <v>MA</v>
          </cell>
          <cell r="F13709" t="str">
            <v>P1</v>
          </cell>
          <cell r="G13709" t="str">
            <v>ERF</v>
          </cell>
          <cell r="H13709" t="str">
            <v>UNDEF</v>
          </cell>
        </row>
      </sheetData>
      <sheetData sheetId="3" refreshError="1"/>
      <sheetData sheetId="4" refreshError="1"/>
      <sheetData sheetId="5"/>
      <sheetData sheetId="6" refreshError="1"/>
      <sheetData sheetId="7" refreshError="1"/>
      <sheetData sheetId="8" refreshError="1"/>
    </sheetDataSet>
  </externalBook>
</externalLink>
</file>

<file path=xl/externalLinks/externalLink7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rugmm_pa"/>
      <sheetName val="Macro1"/>
    </sheetNames>
    <sheetDataSet>
      <sheetData sheetId="0" refreshError="1"/>
      <sheetData sheetId="1">
        <row r="99">
          <cell r="A99" t="str">
            <v>Recover</v>
          </cell>
        </row>
      </sheetData>
    </sheetDataSet>
  </externalBook>
</externalLink>
</file>

<file path=xl/externalLinks/externalLink8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Terms Summary - JS"/>
      <sheetName val="Terms Summary - Dual"/>
      <sheetName val="Terms Summary - MCW"/>
      <sheetName val="BMS Terms - Original"/>
      <sheetName val="CAH Terms - Original"/>
      <sheetName val="BMS Terms - Response 3-29"/>
      <sheetName val="CAH Terms - Response 4-07"/>
      <sheetName val="BMS Terms - Response 4-10"/>
      <sheetName val="Dual vs. MCW"/>
      <sheetName val="Attachment 3 - BMS"/>
      <sheetName val="Indy"/>
      <sheetName val="Attachment 3 -  CAH"/>
      <sheetName val="Rx Analysis"/>
      <sheetName val="Share Formulas"/>
      <sheetName val="Percent Change Effect"/>
      <sheetName val="Pricing Grids"/>
      <sheetName val="Executive Summary"/>
      <sheetName val="Executive Chart - Sales"/>
      <sheetName val="Scenario #1"/>
      <sheetName val="Scenario #4RS"/>
      <sheetName val="Scenario #2"/>
      <sheetName val="Scenario #3"/>
      <sheetName val="Scenario #4"/>
      <sheetName val="Scenario #4 TC"/>
      <sheetName val="Scenario #5"/>
      <sheetName val="Scenario #5 TC"/>
      <sheetName val="Cardiolite Strat Plan"/>
      <sheetName val="Study Share"/>
      <sheetName val="Gen and TL Proj"/>
      <sheetName val="Gen PGM"/>
      <sheetName val="TL PGM"/>
      <sheetName val="Gen Tl CAH share"/>
      <sheetName val="NOT USED - Sales Summary"/>
      <sheetName val="Cardiolite Strat Plan by Dis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>
        <row r="58">
          <cell r="B58" t="str">
            <v>End User ASP net of CAH Rebate</v>
          </cell>
          <cell r="C58" t="str">
            <v>BMS Share</v>
          </cell>
        </row>
        <row r="59">
          <cell r="B59">
            <v>0</v>
          </cell>
        </row>
        <row r="60">
          <cell r="B60">
            <v>0</v>
          </cell>
        </row>
        <row r="61">
          <cell r="B61">
            <v>0</v>
          </cell>
        </row>
        <row r="62">
          <cell r="B62">
            <v>0</v>
          </cell>
        </row>
        <row r="63">
          <cell r="B63">
            <v>40</v>
          </cell>
          <cell r="C63">
            <v>0.2</v>
          </cell>
        </row>
        <row r="64">
          <cell r="B64">
            <v>45</v>
          </cell>
          <cell r="C64">
            <v>0.24</v>
          </cell>
        </row>
        <row r="65">
          <cell r="B65">
            <v>50</v>
          </cell>
          <cell r="C65">
            <v>0.28000000000000003</v>
          </cell>
        </row>
        <row r="66">
          <cell r="B66">
            <v>55</v>
          </cell>
          <cell r="C66">
            <v>0.32</v>
          </cell>
        </row>
        <row r="67">
          <cell r="B67">
            <v>60</v>
          </cell>
          <cell r="C67">
            <v>0.36</v>
          </cell>
        </row>
        <row r="68">
          <cell r="B68">
            <v>65</v>
          </cell>
          <cell r="C68">
            <v>0.41</v>
          </cell>
        </row>
        <row r="72">
          <cell r="B72" t="str">
            <v>Percent Conv of Tetrofosmin</v>
          </cell>
          <cell r="C72" t="str">
            <v>CAH Rev Share Increase</v>
          </cell>
        </row>
        <row r="73">
          <cell r="B73">
            <v>0</v>
          </cell>
          <cell r="C73">
            <v>0</v>
          </cell>
        </row>
        <row r="74">
          <cell r="B74">
            <v>0.3</v>
          </cell>
          <cell r="C74">
            <v>0.02</v>
          </cell>
        </row>
        <row r="75">
          <cell r="B75">
            <v>0.6</v>
          </cell>
          <cell r="C75">
            <v>0.06</v>
          </cell>
        </row>
        <row r="76">
          <cell r="B76">
            <v>0.9</v>
          </cell>
          <cell r="C76">
            <v>0.09</v>
          </cell>
        </row>
      </sheetData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</sheetDataSet>
  </externalBook>
</externalLink>
</file>

<file path=xl/externalLinks/externalLink8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usinessPlan"/>
      <sheetName val="Assumptions"/>
      <sheetName val="Detail"/>
      <sheetName val="NBE"/>
      <sheetName val="Beacon"/>
      <sheetName val="Broker"/>
      <sheetName val="Membership"/>
      <sheetName val="BusinessPlan (2)"/>
      <sheetName val="Notes"/>
    </sheetNames>
    <sheetDataSet>
      <sheetData sheetId="0"/>
      <sheetData sheetId="1"/>
      <sheetData sheetId="2"/>
      <sheetData sheetId="3"/>
      <sheetData sheetId="4">
        <row r="8">
          <cell r="AU8">
            <v>2657.7571115973742</v>
          </cell>
        </row>
      </sheetData>
      <sheetData sheetId="5"/>
      <sheetData sheetId="6"/>
      <sheetData sheetId="7"/>
      <sheetData sheetId="8">
        <row r="12">
          <cell r="J12" t="str">
            <v>[Harvard Pilgrim Business Plan v04.xlsx]Detail</v>
          </cell>
        </row>
        <row r="26">
          <cell r="N26">
            <v>0</v>
          </cell>
        </row>
      </sheetData>
    </sheetDataSet>
  </externalBook>
</externalLink>
</file>

<file path=xl/externalLinks/externalLink8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3)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AlysTable"/>
      <sheetName val="Trend"/>
      <sheetName val="Table1A"/>
      <sheetName val="Table1A(C)"/>
      <sheetName val="Parameter"/>
      <sheetName val="Comparison"/>
      <sheetName val="Table2(PPO)"/>
      <sheetName val="Table3(PPO)"/>
      <sheetName val="Table1B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BOC"/>
      <sheetName val="tfactors"/>
      <sheetName val="Product"/>
      <sheetName val="PPP"/>
      <sheetName val="Health Status"/>
      <sheetName val="RXMedical_AutoMd"/>
      <sheetName val="Rate Model Inputs"/>
      <sheetName val="Rate Model InputsMaybt"/>
      <sheetName val="Rate Model Inputs (May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>
        <row r="2">
          <cell r="E2" t="str">
            <v>3G</v>
          </cell>
          <cell r="F2">
            <v>0.72</v>
          </cell>
          <cell r="G2">
            <v>0.68600000000000005</v>
          </cell>
          <cell r="H2">
            <v>100</v>
          </cell>
          <cell r="I2">
            <v>104</v>
          </cell>
          <cell r="J2" t="str">
            <v>H1</v>
          </cell>
          <cell r="K2" t="str">
            <v>E8</v>
          </cell>
          <cell r="L2">
            <v>0.996</v>
          </cell>
          <cell r="M2">
            <v>0.77900000000000003</v>
          </cell>
          <cell r="N2">
            <v>0.99021097613093723</v>
          </cell>
          <cell r="O2">
            <v>0.77900000000000003</v>
          </cell>
          <cell r="P2">
            <v>5.7890238690627704E-3</v>
          </cell>
          <cell r="Q2">
            <v>0</v>
          </cell>
        </row>
        <row r="3">
          <cell r="E3" t="str">
            <v>4W</v>
          </cell>
          <cell r="F3">
            <v>0.57599999999999996</v>
          </cell>
          <cell r="G3">
            <v>0.57599999999999996</v>
          </cell>
          <cell r="H3">
            <v>95</v>
          </cell>
          <cell r="I3">
            <v>95</v>
          </cell>
          <cell r="J3" t="str">
            <v>H2</v>
          </cell>
          <cell r="K3" t="str">
            <v>C3</v>
          </cell>
          <cell r="L3">
            <v>0.83599999999999997</v>
          </cell>
          <cell r="M3">
            <v>0.68600000000000005</v>
          </cell>
          <cell r="N3">
            <v>0.76425600000000005</v>
          </cell>
          <cell r="O3">
            <v>0.72</v>
          </cell>
          <cell r="P3">
            <v>7.1743999999999919E-2</v>
          </cell>
          <cell r="Q3">
            <v>-3.3999999999999919E-2</v>
          </cell>
        </row>
        <row r="4">
          <cell r="E4" t="str">
            <v>4K</v>
          </cell>
          <cell r="F4">
            <v>0.78100000000000003</v>
          </cell>
          <cell r="G4">
            <v>0.80400000000000005</v>
          </cell>
          <cell r="J4" t="str">
            <v>H2</v>
          </cell>
          <cell r="K4" t="str">
            <v>4W</v>
          </cell>
          <cell r="L4">
            <v>0.83599999999999997</v>
          </cell>
          <cell r="M4">
            <v>0.57599999999999996</v>
          </cell>
          <cell r="N4">
            <v>0.76425600000000005</v>
          </cell>
          <cell r="O4">
            <v>0.57599999999999996</v>
          </cell>
          <cell r="P4">
            <v>7.1743999999999919E-2</v>
          </cell>
          <cell r="Q4">
            <v>0</v>
          </cell>
        </row>
        <row r="5">
          <cell r="E5" t="str">
            <v>C3</v>
          </cell>
          <cell r="F5">
            <v>0.72</v>
          </cell>
          <cell r="G5">
            <v>0.68600000000000005</v>
          </cell>
          <cell r="J5" t="str">
            <v>H3</v>
          </cell>
          <cell r="K5" t="str">
            <v>C3</v>
          </cell>
          <cell r="L5">
            <v>0.78100000000000003</v>
          </cell>
          <cell r="M5">
            <v>0.68600000000000005</v>
          </cell>
          <cell r="N5">
            <v>0.68831999999999993</v>
          </cell>
          <cell r="O5">
            <v>0.72</v>
          </cell>
          <cell r="P5">
            <v>9.2680000000000096E-2</v>
          </cell>
          <cell r="Q5">
            <v>-3.3999999999999919E-2</v>
          </cell>
        </row>
        <row r="6">
          <cell r="E6" t="str">
            <v>E9</v>
          </cell>
          <cell r="F6">
            <v>0.77900000000000003</v>
          </cell>
          <cell r="G6">
            <v>0.77900000000000003</v>
          </cell>
          <cell r="J6" t="str">
            <v>H3</v>
          </cell>
          <cell r="K6" t="str">
            <v>4W</v>
          </cell>
          <cell r="L6">
            <v>0.78100000000000003</v>
          </cell>
          <cell r="M6">
            <v>0.57599999999999996</v>
          </cell>
          <cell r="N6">
            <v>0.68831999999999993</v>
          </cell>
          <cell r="O6">
            <v>0.57599999999999996</v>
          </cell>
          <cell r="P6">
            <v>9.2680000000000096E-2</v>
          </cell>
          <cell r="Q6">
            <v>0</v>
          </cell>
        </row>
        <row r="7">
          <cell r="E7" t="str">
            <v>E8</v>
          </cell>
          <cell r="F7">
            <v>0.77900000000000003</v>
          </cell>
          <cell r="G7">
            <v>0.77900000000000003</v>
          </cell>
          <cell r="J7" t="str">
            <v>H4</v>
          </cell>
          <cell r="K7" t="str">
            <v>C3</v>
          </cell>
          <cell r="L7">
            <v>0.753</v>
          </cell>
          <cell r="M7">
            <v>0.68600000000000005</v>
          </cell>
          <cell r="N7">
            <v>0.66556800000000005</v>
          </cell>
          <cell r="O7">
            <v>0.72</v>
          </cell>
          <cell r="P7">
            <v>8.7431999999999954E-2</v>
          </cell>
          <cell r="Q7">
            <v>-3.3999999999999919E-2</v>
          </cell>
        </row>
        <row r="8">
          <cell r="E8" t="str">
            <v>3C</v>
          </cell>
          <cell r="F8">
            <v>0.91600000000000004</v>
          </cell>
          <cell r="G8">
            <v>0.87</v>
          </cell>
          <cell r="J8" t="str">
            <v>H4</v>
          </cell>
          <cell r="K8" t="str">
            <v>4W</v>
          </cell>
          <cell r="L8">
            <v>0.753</v>
          </cell>
          <cell r="M8">
            <v>0.57599999999999996</v>
          </cell>
          <cell r="N8">
            <v>0.66556800000000005</v>
          </cell>
          <cell r="O8">
            <v>0.57599999999999996</v>
          </cell>
          <cell r="P8">
            <v>8.7431999999999954E-2</v>
          </cell>
          <cell r="Q8">
            <v>0</v>
          </cell>
        </row>
        <row r="9">
          <cell r="E9" t="str">
            <v>5S</v>
          </cell>
          <cell r="F9">
            <v>0.66800000000000004</v>
          </cell>
          <cell r="G9">
            <v>0.622</v>
          </cell>
          <cell r="J9" t="str">
            <v>H5</v>
          </cell>
          <cell r="K9" t="str">
            <v>C3</v>
          </cell>
          <cell r="L9">
            <v>0.71699999999999997</v>
          </cell>
          <cell r="M9">
            <v>0.68600000000000005</v>
          </cell>
          <cell r="N9">
            <v>0.602016</v>
          </cell>
          <cell r="O9">
            <v>0.72</v>
          </cell>
          <cell r="P9">
            <v>0.11498399999999998</v>
          </cell>
          <cell r="Q9">
            <v>-3.3999999999999919E-2</v>
          </cell>
        </row>
        <row r="10">
          <cell r="E10" t="str">
            <v>6S</v>
          </cell>
          <cell r="F10">
            <v>0.63600000000000001</v>
          </cell>
          <cell r="G10">
            <v>0.59599999999999997</v>
          </cell>
          <cell r="J10" t="str">
            <v>H5</v>
          </cell>
          <cell r="K10" t="str">
            <v>4W</v>
          </cell>
          <cell r="L10">
            <v>0.71699999999999997</v>
          </cell>
          <cell r="M10">
            <v>0.57599999999999996</v>
          </cell>
          <cell r="N10">
            <v>0.602016</v>
          </cell>
          <cell r="O10">
            <v>0.57599999999999996</v>
          </cell>
          <cell r="P10">
            <v>0.11498399999999998</v>
          </cell>
          <cell r="Q10">
            <v>0</v>
          </cell>
        </row>
        <row r="11">
          <cell r="E11" t="str">
            <v>6C</v>
          </cell>
          <cell r="F11">
            <v>0.41269004813880844</v>
          </cell>
          <cell r="G11">
            <v>0.41269004813880844</v>
          </cell>
          <cell r="H11">
            <v>0.45600000000000002</v>
          </cell>
          <cell r="J11" t="str">
            <v>DU</v>
          </cell>
          <cell r="K11" t="str">
            <v>C3</v>
          </cell>
          <cell r="L11">
            <v>0.89500000000000002</v>
          </cell>
          <cell r="M11">
            <v>0.68600000000000005</v>
          </cell>
          <cell r="N11">
            <v>0.84623999999999988</v>
          </cell>
          <cell r="O11">
            <v>0.72</v>
          </cell>
          <cell r="P11">
            <v>4.8760000000000137E-2</v>
          </cell>
          <cell r="Q11">
            <v>-3.3999999999999919E-2</v>
          </cell>
        </row>
        <row r="12">
          <cell r="E12" t="str">
            <v>6E</v>
          </cell>
          <cell r="F12">
            <v>0.35330986256749686</v>
          </cell>
          <cell r="G12">
            <v>0.35330986256749686</v>
          </cell>
          <cell r="H12">
            <v>0.40539999999999998</v>
          </cell>
          <cell r="J12" t="str">
            <v>DU</v>
          </cell>
          <cell r="K12" t="str">
            <v>4W</v>
          </cell>
          <cell r="L12">
            <v>0.89500000000000002</v>
          </cell>
          <cell r="M12">
            <v>0.57599999999999996</v>
          </cell>
          <cell r="N12">
            <v>0.84623999999999988</v>
          </cell>
          <cell r="O12">
            <v>0.57599999999999996</v>
          </cell>
          <cell r="P12">
            <v>4.8760000000000137E-2</v>
          </cell>
          <cell r="Q12">
            <v>0</v>
          </cell>
        </row>
        <row r="13">
          <cell r="E13" t="str">
            <v>6G</v>
          </cell>
          <cell r="F13">
            <v>0.30759149120207108</v>
          </cell>
          <cell r="G13">
            <v>0.30759149120207108</v>
          </cell>
          <cell r="H13">
            <v>0.38350000000000001</v>
          </cell>
          <cell r="J13" t="str">
            <v>RA</v>
          </cell>
          <cell r="K13" t="str">
            <v>6C</v>
          </cell>
          <cell r="L13">
            <v>0.69</v>
          </cell>
          <cell r="M13">
            <v>0.45100000000000001</v>
          </cell>
          <cell r="N13">
            <v>0.60608963701396368</v>
          </cell>
          <cell r="O13">
            <v>0.41269004813880844</v>
          </cell>
          <cell r="P13">
            <v>8.3910362986036269E-2</v>
          </cell>
          <cell r="Q13">
            <v>3.8309951861191571E-2</v>
          </cell>
        </row>
        <row r="14">
          <cell r="E14" t="str">
            <v>9C</v>
          </cell>
          <cell r="F14">
            <v>0.61342602202857766</v>
          </cell>
          <cell r="G14">
            <v>0.61342602202857766</v>
          </cell>
          <cell r="J14" t="str">
            <v>RB</v>
          </cell>
          <cell r="K14" t="str">
            <v>6E</v>
          </cell>
          <cell r="L14">
            <v>0.66700000000000004</v>
          </cell>
          <cell r="M14">
            <v>0.40100000000000002</v>
          </cell>
          <cell r="N14">
            <v>0.56415235993116075</v>
          </cell>
          <cell r="O14">
            <v>0.35330986256749686</v>
          </cell>
          <cell r="P14">
            <v>0.10284764006883929</v>
          </cell>
          <cell r="Q14">
            <v>4.7690137432503166E-2</v>
          </cell>
        </row>
        <row r="15">
          <cell r="E15" t="str">
            <v>9E</v>
          </cell>
          <cell r="F15">
            <v>0.53824564967016553</v>
          </cell>
          <cell r="G15">
            <v>0.53824564967016553</v>
          </cell>
          <cell r="J15" t="str">
            <v>RC</v>
          </cell>
          <cell r="K15" t="str">
            <v>6G</v>
          </cell>
          <cell r="L15">
            <v>0.63098200000000004</v>
          </cell>
          <cell r="M15">
            <v>0.37934600000000002</v>
          </cell>
          <cell r="N15">
            <v>0.49117107626672513</v>
          </cell>
          <cell r="O15">
            <v>0.30759149120207108</v>
          </cell>
          <cell r="P15">
            <v>0.13981092373327492</v>
          </cell>
          <cell r="Q15">
            <v>7.175450879792894E-2</v>
          </cell>
        </row>
        <row r="16">
          <cell r="E16" t="str">
            <v>9G</v>
          </cell>
          <cell r="F16">
            <v>0.46877619090041883</v>
          </cell>
          <cell r="G16">
            <v>0.46877619090041883</v>
          </cell>
          <cell r="J16" t="str">
            <v>RD</v>
          </cell>
          <cell r="K16" t="str">
            <v>6C</v>
          </cell>
          <cell r="L16">
            <v>0.65400000000000003</v>
          </cell>
          <cell r="M16">
            <v>0.45100000000000001</v>
          </cell>
          <cell r="N16">
            <v>0.55946017238751711</v>
          </cell>
          <cell r="O16">
            <v>0.41269004813880844</v>
          </cell>
          <cell r="P16">
            <v>9.4539827612482918E-2</v>
          </cell>
          <cell r="Q16">
            <v>3.8309951861191571E-2</v>
          </cell>
        </row>
        <row r="17">
          <cell r="E17" t="str">
            <v>9D</v>
          </cell>
          <cell r="F17">
            <v>0.61342602202857766</v>
          </cell>
          <cell r="G17">
            <v>0.61342602202857766</v>
          </cell>
          <cell r="J17" t="str">
            <v>RE</v>
          </cell>
          <cell r="K17" t="str">
            <v>6E</v>
          </cell>
          <cell r="L17">
            <v>0.61799999999999999</v>
          </cell>
          <cell r="M17">
            <v>0.40100000000000002</v>
          </cell>
          <cell r="N17">
            <v>0.51616148743901025</v>
          </cell>
          <cell r="O17">
            <v>0.35330986256749686</v>
          </cell>
          <cell r="P17">
            <v>0.10183851256098975</v>
          </cell>
          <cell r="Q17">
            <v>4.7690137432503166E-2</v>
          </cell>
        </row>
        <row r="18">
          <cell r="E18" t="str">
            <v>9F</v>
          </cell>
          <cell r="F18">
            <v>0.53824564967016553</v>
          </cell>
          <cell r="G18">
            <v>0.53824564967016553</v>
          </cell>
          <cell r="J18" t="str">
            <v>RF</v>
          </cell>
          <cell r="K18" t="str">
            <v>6G</v>
          </cell>
          <cell r="L18">
            <v>0.58199999999999996</v>
          </cell>
          <cell r="M18">
            <v>0.379</v>
          </cell>
          <cell r="N18">
            <v>0.46282855800740774</v>
          </cell>
          <cell r="O18">
            <v>0.30759149120207108</v>
          </cell>
          <cell r="P18">
            <v>0.11917144199259222</v>
          </cell>
          <cell r="Q18">
            <v>7.1408508797928927E-2</v>
          </cell>
        </row>
        <row r="19">
          <cell r="E19" t="str">
            <v>9H</v>
          </cell>
          <cell r="F19">
            <v>0.46877619090041883</v>
          </cell>
          <cell r="G19">
            <v>0.46877619090041883</v>
          </cell>
          <cell r="J19" t="str">
            <v>HMO</v>
          </cell>
          <cell r="P19" t="str">
            <v xml:space="preserve"> </v>
          </cell>
        </row>
      </sheetData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8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perience"/>
      <sheetName val="Sheet1"/>
      <sheetName val="PULL"/>
      <sheetName val="Info"/>
      <sheetName val="Dev"/>
      <sheetName val="Melded"/>
      <sheetName val="required rates"/>
      <sheetName val="Increases"/>
      <sheetName val="All groups"/>
      <sheetName val="BOC"/>
      <sheetName val="Sheet2"/>
      <sheetName val="Model"/>
      <sheetName val="Notes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>
        <row r="3">
          <cell r="H3" t="str">
            <v>3A</v>
          </cell>
          <cell r="J3">
            <v>1</v>
          </cell>
        </row>
        <row r="4">
          <cell r="H4" t="str">
            <v>3B</v>
          </cell>
          <cell r="J4">
            <v>0.84699999999999998</v>
          </cell>
        </row>
        <row r="5">
          <cell r="H5" t="str">
            <v>3C</v>
          </cell>
          <cell r="J5">
            <v>0.87</v>
          </cell>
        </row>
        <row r="6">
          <cell r="H6" t="str">
            <v>3G</v>
          </cell>
          <cell r="J6">
            <v>0.70499999999999996</v>
          </cell>
        </row>
        <row r="7">
          <cell r="H7" t="str">
            <v>3Z</v>
          </cell>
          <cell r="J7">
            <v>0.88900000000000001</v>
          </cell>
        </row>
        <row r="8">
          <cell r="H8" t="str">
            <v>4A</v>
          </cell>
          <cell r="J8">
            <v>0.68700000000000006</v>
          </cell>
        </row>
        <row r="9">
          <cell r="H9" t="str">
            <v>4B</v>
          </cell>
          <cell r="J9">
            <v>0.68700000000000006</v>
          </cell>
        </row>
        <row r="10">
          <cell r="H10" t="str">
            <v>4G</v>
          </cell>
          <cell r="J10">
            <v>0.80800000000000005</v>
          </cell>
        </row>
        <row r="11">
          <cell r="H11" t="str">
            <v>4H</v>
          </cell>
          <cell r="J11">
            <v>0.879</v>
          </cell>
        </row>
        <row r="12">
          <cell r="H12" t="str">
            <v>4K</v>
          </cell>
          <cell r="J12">
            <v>0.80400000000000005</v>
          </cell>
        </row>
        <row r="13">
          <cell r="H13" t="str">
            <v>4L</v>
          </cell>
          <cell r="J13">
            <v>0.85199999999999998</v>
          </cell>
        </row>
        <row r="14">
          <cell r="H14" t="str">
            <v>4M</v>
          </cell>
          <cell r="J14">
            <v>0.875</v>
          </cell>
        </row>
        <row r="15">
          <cell r="H15" t="str">
            <v>4V</v>
          </cell>
          <cell r="J15">
            <v>0.65600000000000003</v>
          </cell>
        </row>
        <row r="16">
          <cell r="H16" t="str">
            <v>4W</v>
          </cell>
          <cell r="J16">
            <v>0.59199999999999997</v>
          </cell>
        </row>
        <row r="17">
          <cell r="H17" t="str">
            <v>4X</v>
          </cell>
          <cell r="J17">
            <v>1</v>
          </cell>
        </row>
        <row r="18">
          <cell r="H18" t="str">
            <v>5B</v>
          </cell>
          <cell r="J18">
            <v>0.97</v>
          </cell>
        </row>
        <row r="19">
          <cell r="H19" t="str">
            <v>5H</v>
          </cell>
          <cell r="J19">
            <v>0.87</v>
          </cell>
        </row>
        <row r="20">
          <cell r="H20" t="str">
            <v>5I</v>
          </cell>
          <cell r="J20">
            <v>0.70099999999999996</v>
          </cell>
        </row>
        <row r="21">
          <cell r="H21" t="str">
            <v>5L</v>
          </cell>
          <cell r="J21">
            <v>0.84699999999999998</v>
          </cell>
        </row>
        <row r="22">
          <cell r="H22" t="str">
            <v>5M</v>
          </cell>
          <cell r="J22">
            <v>0.80500000000000005</v>
          </cell>
        </row>
        <row r="23">
          <cell r="H23" t="str">
            <v>5O</v>
          </cell>
          <cell r="J23">
            <v>0.70099999999999996</v>
          </cell>
        </row>
        <row r="24">
          <cell r="H24" t="str">
            <v>5S</v>
          </cell>
          <cell r="J24">
            <v>0.63900000000000001</v>
          </cell>
        </row>
        <row r="25">
          <cell r="H25" t="str">
            <v>5T</v>
          </cell>
          <cell r="J25">
            <v>1.004</v>
          </cell>
        </row>
        <row r="26">
          <cell r="H26" t="str">
            <v>5W</v>
          </cell>
          <cell r="J26">
            <v>0.85</v>
          </cell>
        </row>
        <row r="27">
          <cell r="H27" t="str">
            <v>5Z</v>
          </cell>
          <cell r="J27">
            <v>0.61899999999999999</v>
          </cell>
        </row>
        <row r="28">
          <cell r="H28" t="str">
            <v>6C</v>
          </cell>
          <cell r="J28">
            <v>0.52500000000000002</v>
          </cell>
        </row>
        <row r="29">
          <cell r="H29" t="str">
            <v>6E</v>
          </cell>
          <cell r="J29">
            <v>0.46600000000000003</v>
          </cell>
        </row>
        <row r="30">
          <cell r="H30" t="str">
            <v>6G</v>
          </cell>
          <cell r="J30">
            <v>0.39900000000000002</v>
          </cell>
        </row>
        <row r="31">
          <cell r="H31" t="str">
            <v>6Q</v>
          </cell>
          <cell r="J31">
            <v>0.81200000000000006</v>
          </cell>
        </row>
        <row r="32">
          <cell r="H32" t="str">
            <v>6R</v>
          </cell>
          <cell r="J32">
            <v>0.70199999999999996</v>
          </cell>
        </row>
        <row r="33">
          <cell r="H33" t="str">
            <v>6S</v>
          </cell>
          <cell r="J33">
            <v>0.61199999999999999</v>
          </cell>
        </row>
        <row r="34">
          <cell r="H34" t="str">
            <v>6W</v>
          </cell>
          <cell r="J34">
            <v>0.87</v>
          </cell>
        </row>
        <row r="35">
          <cell r="H35" t="str">
            <v>6X</v>
          </cell>
          <cell r="J35">
            <v>0.5</v>
          </cell>
        </row>
        <row r="36">
          <cell r="H36" t="str">
            <v>6Z</v>
          </cell>
          <cell r="J36">
            <v>0.71399999999999997</v>
          </cell>
        </row>
        <row r="37">
          <cell r="H37" t="str">
            <v>7H</v>
          </cell>
          <cell r="J37">
            <v>0.69699999999999995</v>
          </cell>
        </row>
        <row r="38">
          <cell r="H38" t="str">
            <v>7J</v>
          </cell>
          <cell r="J38">
            <v>0.68</v>
          </cell>
        </row>
        <row r="39">
          <cell r="H39" t="str">
            <v>7M</v>
          </cell>
          <cell r="J39">
            <v>0.58399999999999996</v>
          </cell>
        </row>
        <row r="40">
          <cell r="H40" t="str">
            <v>7P</v>
          </cell>
          <cell r="J40">
            <v>0.6</v>
          </cell>
        </row>
        <row r="41">
          <cell r="H41" t="str">
            <v>7R</v>
          </cell>
          <cell r="J41">
            <v>0.71099999999999997</v>
          </cell>
        </row>
        <row r="42">
          <cell r="H42" t="str">
            <v>7S</v>
          </cell>
          <cell r="J42">
            <v>0.70499999999999996</v>
          </cell>
        </row>
        <row r="43">
          <cell r="H43" t="str">
            <v>7W</v>
          </cell>
          <cell r="J43">
            <v>0.6</v>
          </cell>
        </row>
        <row r="44">
          <cell r="H44" t="str">
            <v>A3</v>
          </cell>
          <cell r="J44">
            <v>1</v>
          </cell>
        </row>
        <row r="45">
          <cell r="H45" t="str">
            <v>B3</v>
          </cell>
          <cell r="J45">
            <v>0.84699999999999998</v>
          </cell>
        </row>
        <row r="46">
          <cell r="H46" t="str">
            <v>C3</v>
          </cell>
          <cell r="J46">
            <v>0.70499999999999996</v>
          </cell>
        </row>
        <row r="47">
          <cell r="H47" t="str">
            <v>D3</v>
          </cell>
          <cell r="J47">
            <v>1</v>
          </cell>
        </row>
        <row r="48">
          <cell r="H48" t="str">
            <v>E4</v>
          </cell>
          <cell r="J48">
            <v>0.87</v>
          </cell>
        </row>
        <row r="49">
          <cell r="H49" t="str">
            <v>E8</v>
          </cell>
          <cell r="J49">
            <v>0.8</v>
          </cell>
        </row>
        <row r="50">
          <cell r="H50" t="str">
            <v>E9</v>
          </cell>
          <cell r="J50">
            <v>0.8</v>
          </cell>
        </row>
        <row r="51">
          <cell r="H51" t="str">
            <v>I1</v>
          </cell>
          <cell r="J51">
            <v>0.87</v>
          </cell>
        </row>
        <row r="52">
          <cell r="H52" t="str">
            <v>W3</v>
          </cell>
          <cell r="J52">
            <v>1.0129999999999999</v>
          </cell>
        </row>
      </sheetData>
      <sheetData sheetId="10" refreshError="1"/>
      <sheetData sheetId="11" refreshError="1"/>
      <sheetData sheetId="12" refreshError="1"/>
    </sheetDataSet>
  </externalBook>
</externalLink>
</file>

<file path=xl/externalLinks/externalLink8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djust"/>
      <sheetName val="Model"/>
      <sheetName val="ASO Rate Sheet"/>
      <sheetName val="Mem AgeSex"/>
      <sheetName val="Sub AgeSex"/>
      <sheetName val="Summary"/>
      <sheetName val="Buzzweb BOC"/>
      <sheetName val="PHCS"/>
      <sheetName val="ERF"/>
      <sheetName val="Assessments"/>
      <sheetName val="AltQuotes"/>
      <sheetName val="Caveats"/>
      <sheetName val="Calendar Factor"/>
      <sheetName val="Blue Sheet"/>
      <sheetName val="Trends"/>
      <sheetName val="BOC's"/>
      <sheetName val="Drug"/>
      <sheetName val="PMPM's"/>
      <sheetName val="Demographics"/>
      <sheetName val="Claims"/>
      <sheetName val="XMLExport"/>
      <sheetName val="ASOXMLExport"/>
      <sheetName val="Cost_Mem_Data"/>
      <sheetName val="ExportClick"/>
      <sheetName val="Territory"/>
    </sheetNames>
    <sheetDataSet>
      <sheetData sheetId="0"/>
      <sheetData sheetId="1">
        <row r="3">
          <cell r="CD3" t="b">
            <v>0</v>
          </cell>
        </row>
      </sheetData>
      <sheetData sheetId="2"/>
      <sheetData sheetId="3"/>
      <sheetData sheetId="4"/>
      <sheetData sheetId="5"/>
      <sheetData sheetId="6"/>
      <sheetData sheetId="7"/>
      <sheetData sheetId="8">
        <row r="2">
          <cell r="AC2" t="str">
            <v>Fully Insured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 refreshError="1"/>
      <sheetData sheetId="24"/>
    </sheetDataSet>
  </externalBook>
</externalLink>
</file>

<file path=xl/externalLinks/externalLink8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og "/>
      <sheetName val="Notes"/>
      <sheetName val="Checks &amp; Balance"/>
      <sheetName val="Dashboard"/>
      <sheetName val="Pricing Input Summary"/>
      <sheetName val="Trend"/>
      <sheetName val="Pricing Input"/>
      <sheetName val="Risk Adj"/>
      <sheetName val="MLR Summary"/>
      <sheetName val="Budget Summary &amp; Analysis"/>
      <sheetName val="Core Budget Data"/>
      <sheetName val="Core Monthly Summary"/>
      <sheetName val="Claim Forecast by Category  (2"/>
      <sheetName val="Claim Forecast by Category"/>
      <sheetName val="Claim Forecast"/>
      <sheetName val="Final Prem Forecast"/>
      <sheetName val="RNW Premium Forecast"/>
      <sheetName val="MO Claim Data"/>
      <sheetName val="MO Prem Data"/>
      <sheetName val="LG Summary for UW"/>
      <sheetName val="NB Prem Forecast"/>
      <sheetName val="NB Claim Forecast"/>
      <sheetName val="NB Assumptions"/>
      <sheetName val="Membership Forecast"/>
      <sheetName val="Capitation Forecast"/>
      <sheetName val="BTL_Input"/>
      <sheetName val="Cap BTL_Calc"/>
      <sheetName val="NonCap BTL_Calc"/>
      <sheetName val="BTL_Calc"/>
      <sheetName val="BTL_Summary"/>
      <sheetName val="MA_CRC_HPHC"/>
      <sheetName val="MA_CRC_HPIC"/>
      <sheetName val="MA_Small_HPHC"/>
      <sheetName val="MA_Small_HPIC"/>
      <sheetName val="MA_Assoc_HPHC"/>
      <sheetName val="MA_Assoc_HPIC"/>
      <sheetName val="MA_GPC_HPHC"/>
      <sheetName val="MA_GPC_HPIC"/>
      <sheetName val="MA_ConnGrp_HPHC"/>
      <sheetName val="MA_ConnGrp_HPIC"/>
      <sheetName val="MA_ConnIndv_HPHC"/>
      <sheetName val="MA_ConnIndv_HPIC"/>
      <sheetName val="MA_BuyDirect_HPHC"/>
      <sheetName val="MA_BuyDirect_HPIC"/>
      <sheetName val="ME_CRC_HPHC"/>
      <sheetName val="ME_CRC_HPIC"/>
      <sheetName val="ME_Small_HPHC"/>
      <sheetName val="ME_Small_HPIC"/>
      <sheetName val="ME_BuyDirect_HPHC"/>
      <sheetName val="ME_BuyDirect_HPIC"/>
      <sheetName val="ME_ExchInd_HPHC"/>
      <sheetName val="ME_ExchGrp_HPHC"/>
      <sheetName val="NH_CRC_HPHCNE"/>
      <sheetName val="NH_CRC_HPIC"/>
      <sheetName val="NH_Small_HPHCNE"/>
      <sheetName val="NH_Small_HPIC"/>
      <sheetName val="NH_BuyDirect_HPHCNE"/>
      <sheetName val="NH_ExchInd_HPHCNE"/>
      <sheetName val="NH_ExchGrp_HPHCNE"/>
      <sheetName val="NH_MCAID_HPHCNE"/>
      <sheetName val="CT_CRC_HPHCCT"/>
      <sheetName val="CT_CRC_HPIC"/>
      <sheetName val="CT_Small_HPHCCT"/>
      <sheetName val="CT_Small_HPIC"/>
    </sheetNames>
    <sheetDataSet>
      <sheetData sheetId="0" refreshError="1"/>
      <sheetData sheetId="1" refreshError="1"/>
      <sheetData sheetId="2" refreshError="1"/>
      <sheetData sheetId="3">
        <row r="4">
          <cell r="D4">
            <v>201809</v>
          </cell>
        </row>
        <row r="7">
          <cell r="D7">
            <v>201701</v>
          </cell>
        </row>
      </sheetData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/>
      <sheetData sheetId="11" refreshError="1"/>
      <sheetData sheetId="12" refreshError="1"/>
      <sheetData sheetId="13" refreshError="1"/>
      <sheetData sheetId="14">
        <row r="31">
          <cell r="AA31">
            <v>298886</v>
          </cell>
        </row>
      </sheetData>
      <sheetData sheetId="15" refreshError="1"/>
      <sheetData sheetId="16">
        <row r="6">
          <cell r="CN6">
            <v>-2.1438722132101809E-2</v>
          </cell>
        </row>
      </sheetData>
      <sheetData sheetId="17"/>
      <sheetData sheetId="18" refreshError="1"/>
      <sheetData sheetId="19" refreshError="1"/>
      <sheetData sheetId="20"/>
      <sheetData sheetId="21"/>
      <sheetData sheetId="22" refreshError="1"/>
      <sheetData sheetId="23" refreshError="1"/>
      <sheetData sheetId="24"/>
      <sheetData sheetId="25" refreshError="1"/>
      <sheetData sheetId="26"/>
      <sheetData sheetId="27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</sheetDataSet>
  </externalBook>
</externalLink>
</file>

<file path=xl/externalLinks/externalLink8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"/>
    </sheetNames>
    <sheetDataSet>
      <sheetData sheetId="0" refreshError="1"/>
    </sheetDataSet>
  </externalBook>
</externalLink>
</file>

<file path=xl/externalLinks/externalLink8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ksh 1 - Market Experience"/>
      <sheetName val="Sheet1"/>
      <sheetName val="Wksh 2 - Plan Product Info"/>
      <sheetName val="Tab2"/>
      <sheetName val="PlanTemplate"/>
      <sheetName val="XMLOutput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2">
          <cell r="J12" t="str">
            <v>Benefit Period</v>
          </cell>
          <cell r="K12" t="str">
            <v>Visits</v>
          </cell>
          <cell r="L12" t="str">
            <v>Visits</v>
          </cell>
          <cell r="M12" t="str">
            <v>Admits</v>
          </cell>
        </row>
        <row r="13">
          <cell r="J13" t="str">
            <v>Visits</v>
          </cell>
          <cell r="K13" t="str">
            <v>Services</v>
          </cell>
          <cell r="L13" t="str">
            <v>Services</v>
          </cell>
          <cell r="M13" t="str">
            <v>Days</v>
          </cell>
        </row>
        <row r="14">
          <cell r="J14" t="str">
            <v>Services</v>
          </cell>
          <cell r="K14" t="str">
            <v>Prescriptions</v>
          </cell>
          <cell r="L14" t="str">
            <v>Other</v>
          </cell>
          <cell r="M14" t="str">
            <v>Visits</v>
          </cell>
        </row>
        <row r="15">
          <cell r="J15" t="str">
            <v>Other</v>
          </cell>
          <cell r="K15" t="str">
            <v>Other</v>
          </cell>
          <cell r="M15" t="str">
            <v>Services</v>
          </cell>
        </row>
        <row r="16">
          <cell r="M16" t="str">
            <v>Other</v>
          </cell>
        </row>
      </sheetData>
      <sheetData sheetId="5" refreshError="1"/>
    </sheetDataSet>
  </externalBook>
</externalLink>
</file>

<file path=xl/externalLinks/externalLink8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Information"/>
      <sheetName val="Part a"/>
      <sheetName val="Part b (current plan)"/>
      <sheetName val="Part b (proposed plan)"/>
      <sheetName val="Part d"/>
    </sheetNames>
    <sheetDataSet>
      <sheetData sheetId="0" refreshError="1"/>
      <sheetData sheetId="1" refreshError="1"/>
      <sheetData sheetId="2"/>
      <sheetData sheetId="3" refreshError="1"/>
      <sheetData sheetId="4" refreshError="1"/>
    </sheetDataSet>
  </externalBook>
</externalLink>
</file>

<file path=xl/externalLinks/externalLink8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3)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AlysTable"/>
      <sheetName val="Trend"/>
      <sheetName val="Table1A"/>
      <sheetName val="Table1A(C)"/>
      <sheetName val="Parameter"/>
      <sheetName val="Comparison"/>
      <sheetName val="Table2(PPO)"/>
      <sheetName val="Table3(PPO)"/>
      <sheetName val="Table1B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Product"/>
      <sheetName val="PPP"/>
      <sheetName val="Health Status"/>
      <sheetName val="RXMedical_AutoMd"/>
      <sheetName val="Rate Model Inputs"/>
      <sheetName val="Rate Model InputsMaybt"/>
      <sheetName val="Rate Model Inputs (May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 refreshError="1">
        <row r="19">
          <cell r="C19">
            <v>6.5999999999999948E-2</v>
          </cell>
        </row>
      </sheetData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9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BUDGET"/>
      <sheetName val="PAYROLL"/>
      <sheetName val="REVENUE"/>
      <sheetName val="SEWER"/>
      <sheetName val="SEWREV"/>
      <sheetName val="WATER"/>
    </sheetNames>
    <sheetDataSet>
      <sheetData sheetId="0" refreshError="1">
        <row r="5">
          <cell r="B5" t="str">
            <v>COMMON COUNCIL</v>
          </cell>
        </row>
        <row r="6">
          <cell r="B6" t="str">
            <v>OFFICE SERVICES</v>
          </cell>
          <cell r="C6">
            <v>132.03</v>
          </cell>
          <cell r="D6">
            <v>300</v>
          </cell>
          <cell r="F6">
            <v>300</v>
          </cell>
          <cell r="H6">
            <v>300</v>
          </cell>
        </row>
        <row r="7">
          <cell r="B7" t="str">
            <v>OUTSIDE SERVICES</v>
          </cell>
          <cell r="C7">
            <v>7952.49</v>
          </cell>
          <cell r="D7">
            <v>7200</v>
          </cell>
          <cell r="F7">
            <v>7200</v>
          </cell>
          <cell r="H7">
            <v>7200</v>
          </cell>
        </row>
        <row r="8">
          <cell r="B8" t="str">
            <v>OFFICE SUPPLIES</v>
          </cell>
          <cell r="C8">
            <v>13.5</v>
          </cell>
          <cell r="D8">
            <v>600</v>
          </cell>
          <cell r="F8">
            <v>600</v>
          </cell>
          <cell r="H8">
            <v>600</v>
          </cell>
        </row>
        <row r="10">
          <cell r="B10" t="str">
            <v xml:space="preserve">     SUBTOTAL</v>
          </cell>
          <cell r="C10">
            <v>8098.0199999999995</v>
          </cell>
          <cell r="D10">
            <v>8100</v>
          </cell>
          <cell r="E10">
            <v>0</v>
          </cell>
          <cell r="F10">
            <v>0</v>
          </cell>
          <cell r="G10">
            <v>0</v>
          </cell>
          <cell r="H10">
            <v>8100</v>
          </cell>
        </row>
        <row r="12">
          <cell r="B12" t="str">
            <v>MAYOR'S OFFICE</v>
          </cell>
          <cell r="H12" t="str">
            <v xml:space="preserve">            </v>
          </cell>
        </row>
        <row r="13">
          <cell r="B13" t="str">
            <v>SALARIES REGULAR</v>
          </cell>
          <cell r="C13">
            <v>198949.72</v>
          </cell>
          <cell r="D13">
            <v>225097</v>
          </cell>
          <cell r="F13">
            <v>225713</v>
          </cell>
          <cell r="H13">
            <v>225397</v>
          </cell>
        </row>
        <row r="14">
          <cell r="B14" t="str">
            <v>PART-TIME SALARIES</v>
          </cell>
          <cell r="C14">
            <v>35672.400000000001</v>
          </cell>
          <cell r="D14">
            <v>38495</v>
          </cell>
          <cell r="F14">
            <v>39585</v>
          </cell>
          <cell r="H14">
            <v>38495</v>
          </cell>
        </row>
        <row r="15">
          <cell r="B15" t="str">
            <v>POSTAGE</v>
          </cell>
          <cell r="C15">
            <v>1096.54</v>
          </cell>
          <cell r="D15">
            <v>2200</v>
          </cell>
          <cell r="F15">
            <v>2000</v>
          </cell>
          <cell r="H15">
            <v>2200</v>
          </cell>
        </row>
        <row r="16">
          <cell r="B16" t="str">
            <v>TRAVEL/MILEAGE</v>
          </cell>
          <cell r="C16">
            <v>994.27</v>
          </cell>
          <cell r="D16">
            <v>391</v>
          </cell>
          <cell r="F16">
            <v>400</v>
          </cell>
          <cell r="H16">
            <v>400</v>
          </cell>
        </row>
        <row r="17">
          <cell r="B17" t="str">
            <v>CONFERENCES</v>
          </cell>
          <cell r="C17">
            <v>2289.6799999999998</v>
          </cell>
          <cell r="D17">
            <v>1100</v>
          </cell>
          <cell r="F17">
            <v>1100</v>
          </cell>
          <cell r="H17">
            <v>1100</v>
          </cell>
        </row>
        <row r="18">
          <cell r="B18" t="str">
            <v>SUBSCRIPTIONS-MEMBERSHIPS</v>
          </cell>
          <cell r="C18">
            <v>293.57</v>
          </cell>
          <cell r="D18">
            <v>309</v>
          </cell>
          <cell r="F18">
            <v>309</v>
          </cell>
          <cell r="H18">
            <v>300</v>
          </cell>
        </row>
        <row r="19">
          <cell r="B19" t="str">
            <v>PRINTING &amp; BINDING</v>
          </cell>
          <cell r="C19">
            <v>0</v>
          </cell>
          <cell r="D19">
            <v>300</v>
          </cell>
          <cell r="F19">
            <v>300</v>
          </cell>
          <cell r="H19">
            <v>300</v>
          </cell>
        </row>
        <row r="20">
          <cell r="B20" t="str">
            <v>MAINTAIN OFFICE EQ-FRNTUR</v>
          </cell>
          <cell r="C20">
            <v>721.36</v>
          </cell>
          <cell r="D20">
            <v>800</v>
          </cell>
          <cell r="F20">
            <v>800</v>
          </cell>
          <cell r="H20">
            <v>800</v>
          </cell>
        </row>
        <row r="21">
          <cell r="B21" t="str">
            <v>OFFICE SUPPLIES</v>
          </cell>
          <cell r="C21">
            <v>6958.1</v>
          </cell>
          <cell r="D21">
            <v>3300</v>
          </cell>
          <cell r="F21">
            <v>3300</v>
          </cell>
          <cell r="H21">
            <v>3300</v>
          </cell>
        </row>
        <row r="22">
          <cell r="B22" t="str">
            <v>OFFICE EQUIPMENT</v>
          </cell>
          <cell r="C22">
            <v>1999.88</v>
          </cell>
          <cell r="D22">
            <v>0</v>
          </cell>
          <cell r="F22">
            <v>0</v>
          </cell>
          <cell r="H22">
            <v>0</v>
          </cell>
        </row>
        <row r="23">
          <cell r="B23" t="str">
            <v>COMMUNICATION EQUIPMENT</v>
          </cell>
          <cell r="C23">
            <v>0</v>
          </cell>
          <cell r="D23">
            <v>300</v>
          </cell>
          <cell r="F23">
            <v>0</v>
          </cell>
          <cell r="H23">
            <v>0</v>
          </cell>
        </row>
        <row r="25">
          <cell r="B25" t="str">
            <v xml:space="preserve">     SUBTOTAL</v>
          </cell>
          <cell r="C25">
            <v>248975.52</v>
          </cell>
          <cell r="D25">
            <v>272292</v>
          </cell>
          <cell r="E25">
            <v>0</v>
          </cell>
          <cell r="F25">
            <v>0</v>
          </cell>
          <cell r="G25">
            <v>0</v>
          </cell>
          <cell r="H25">
            <v>272292</v>
          </cell>
        </row>
        <row r="27">
          <cell r="B27" t="str">
            <v>CITY CLERK'S OFFICE</v>
          </cell>
          <cell r="H27" t="str">
            <v xml:space="preserve">            </v>
          </cell>
        </row>
        <row r="28">
          <cell r="B28" t="str">
            <v>SALARIES REGULAR</v>
          </cell>
          <cell r="C28">
            <v>66518.850000000006</v>
          </cell>
          <cell r="D28">
            <v>42355</v>
          </cell>
          <cell r="F28">
            <v>43178</v>
          </cell>
          <cell r="H28">
            <v>42355</v>
          </cell>
        </row>
        <row r="29">
          <cell r="B29" t="str">
            <v>OVERTIME SALARIES</v>
          </cell>
          <cell r="C29">
            <v>1200</v>
          </cell>
          <cell r="D29">
            <v>0</v>
          </cell>
          <cell r="F29">
            <v>0</v>
          </cell>
          <cell r="H29">
            <v>0</v>
          </cell>
        </row>
        <row r="30">
          <cell r="B30" t="str">
            <v>PART-TIME SALARIES</v>
          </cell>
          <cell r="C30">
            <v>3981.4</v>
          </cell>
          <cell r="D30">
            <v>29435</v>
          </cell>
          <cell r="F30">
            <v>29276</v>
          </cell>
          <cell r="H30">
            <v>29435</v>
          </cell>
        </row>
        <row r="31">
          <cell r="B31" t="str">
            <v>POSTAGE</v>
          </cell>
          <cell r="C31">
            <v>20.92</v>
          </cell>
          <cell r="D31">
            <v>25</v>
          </cell>
          <cell r="F31">
            <v>25</v>
          </cell>
          <cell r="H31">
            <v>25</v>
          </cell>
        </row>
        <row r="32">
          <cell r="B32" t="str">
            <v>SUBSCRIPTIONS-MEMBERSHIPS</v>
          </cell>
          <cell r="C32">
            <v>109.2</v>
          </cell>
          <cell r="D32">
            <v>150</v>
          </cell>
          <cell r="F32">
            <v>150</v>
          </cell>
          <cell r="H32">
            <v>150</v>
          </cell>
        </row>
        <row r="33">
          <cell r="B33" t="str">
            <v>LEASED EQUIPMENT</v>
          </cell>
          <cell r="C33">
            <v>478</v>
          </cell>
          <cell r="D33">
            <v>478</v>
          </cell>
          <cell r="F33">
            <v>478</v>
          </cell>
          <cell r="H33">
            <v>478</v>
          </cell>
        </row>
        <row r="34">
          <cell r="B34" t="str">
            <v>MAINTAIN OFFICE EQ-FRNTUR</v>
          </cell>
          <cell r="C34">
            <v>982</v>
          </cell>
          <cell r="D34">
            <v>999</v>
          </cell>
          <cell r="F34">
            <v>999</v>
          </cell>
          <cell r="H34">
            <v>999</v>
          </cell>
        </row>
        <row r="35">
          <cell r="B35" t="str">
            <v>OFFICE SUPPLIES</v>
          </cell>
          <cell r="C35">
            <v>880.6</v>
          </cell>
          <cell r="D35">
            <v>1100</v>
          </cell>
          <cell r="F35">
            <v>1100</v>
          </cell>
          <cell r="H35">
            <v>1100</v>
          </cell>
        </row>
        <row r="37">
          <cell r="B37" t="str">
            <v xml:space="preserve">     SUBTOTAL</v>
          </cell>
          <cell r="C37">
            <v>74170.97</v>
          </cell>
          <cell r="D37">
            <v>74542</v>
          </cell>
          <cell r="E37">
            <v>0</v>
          </cell>
          <cell r="F37">
            <v>0</v>
          </cell>
          <cell r="G37">
            <v>0</v>
          </cell>
          <cell r="H37">
            <v>74542</v>
          </cell>
        </row>
        <row r="39">
          <cell r="B39" t="str">
            <v>ORDINANCES</v>
          </cell>
          <cell r="H39" t="str">
            <v xml:space="preserve">            </v>
          </cell>
        </row>
        <row r="40">
          <cell r="B40" t="str">
            <v>PRINTING &amp; BINDING</v>
          </cell>
          <cell r="C40">
            <v>857.47</v>
          </cell>
          <cell r="D40">
            <v>3275</v>
          </cell>
          <cell r="F40">
            <v>3275</v>
          </cell>
          <cell r="H40">
            <v>3275</v>
          </cell>
        </row>
        <row r="41">
          <cell r="B41" t="str">
            <v>LEGAL &amp; PUBLIC NOTICES</v>
          </cell>
          <cell r="C41">
            <v>11740.2</v>
          </cell>
          <cell r="D41">
            <v>3700</v>
          </cell>
          <cell r="F41">
            <v>3700</v>
          </cell>
          <cell r="H41">
            <v>3700</v>
          </cell>
        </row>
        <row r="43">
          <cell r="B43" t="str">
            <v xml:space="preserve">     SUBTOTAL</v>
          </cell>
          <cell r="C43">
            <v>12597.67</v>
          </cell>
          <cell r="D43">
            <v>6975</v>
          </cell>
          <cell r="E43">
            <v>0</v>
          </cell>
          <cell r="F43">
            <v>0</v>
          </cell>
          <cell r="G43">
            <v>0</v>
          </cell>
          <cell r="H43">
            <v>6975</v>
          </cell>
        </row>
        <row r="45">
          <cell r="B45" t="str">
            <v>PROBATE COURT</v>
          </cell>
          <cell r="H45" t="str">
            <v xml:space="preserve">            </v>
          </cell>
        </row>
        <row r="46">
          <cell r="B46" t="str">
            <v>POSTAGE</v>
          </cell>
          <cell r="C46">
            <v>4409.83</v>
          </cell>
          <cell r="D46">
            <v>4900</v>
          </cell>
          <cell r="F46">
            <v>5000</v>
          </cell>
          <cell r="H46">
            <v>4900</v>
          </cell>
        </row>
        <row r="47">
          <cell r="B47" t="str">
            <v>PRINTING &amp; BINDING</v>
          </cell>
          <cell r="C47">
            <v>3676.53</v>
          </cell>
          <cell r="D47">
            <v>4200</v>
          </cell>
          <cell r="F47">
            <v>4200</v>
          </cell>
          <cell r="H47">
            <v>4200</v>
          </cell>
        </row>
        <row r="48">
          <cell r="B48" t="str">
            <v>OFFICE SERVICES</v>
          </cell>
          <cell r="C48">
            <v>185.2</v>
          </cell>
          <cell r="D48">
            <v>199</v>
          </cell>
          <cell r="F48">
            <v>199</v>
          </cell>
          <cell r="H48">
            <v>199</v>
          </cell>
        </row>
        <row r="49">
          <cell r="B49" t="str">
            <v>LEASED EQUIPMENT</v>
          </cell>
          <cell r="C49">
            <v>1776</v>
          </cell>
          <cell r="D49">
            <v>1776</v>
          </cell>
          <cell r="F49">
            <v>1776</v>
          </cell>
          <cell r="H49">
            <v>1776</v>
          </cell>
        </row>
        <row r="50">
          <cell r="B50" t="str">
            <v>OUTSIDE SERVICES</v>
          </cell>
          <cell r="C50">
            <v>109.2</v>
          </cell>
          <cell r="D50">
            <v>125</v>
          </cell>
          <cell r="F50">
            <v>125</v>
          </cell>
          <cell r="H50">
            <v>125</v>
          </cell>
        </row>
        <row r="51">
          <cell r="B51" t="str">
            <v>MAINTAIN OFFICE EQ-FRNTUR</v>
          </cell>
          <cell r="C51">
            <v>125</v>
          </cell>
          <cell r="D51">
            <v>196</v>
          </cell>
          <cell r="F51">
            <v>150</v>
          </cell>
          <cell r="H51">
            <v>450</v>
          </cell>
        </row>
        <row r="52">
          <cell r="B52" t="str">
            <v>OFFICE SUPPLIES</v>
          </cell>
          <cell r="C52">
            <v>1469.13</v>
          </cell>
          <cell r="D52">
            <v>1022</v>
          </cell>
          <cell r="F52">
            <v>1500</v>
          </cell>
          <cell r="H52">
            <v>1500</v>
          </cell>
        </row>
        <row r="53">
          <cell r="B53" t="str">
            <v>OFFICE EQUIPMENT</v>
          </cell>
          <cell r="C53">
            <v>1381.93</v>
          </cell>
          <cell r="D53">
            <v>732</v>
          </cell>
          <cell r="F53">
            <v>1200</v>
          </cell>
          <cell r="H53">
            <v>0</v>
          </cell>
        </row>
        <row r="55">
          <cell r="B55" t="str">
            <v xml:space="preserve">     SUBTOTAL</v>
          </cell>
          <cell r="C55">
            <v>13132.820000000003</v>
          </cell>
          <cell r="D55">
            <v>13150</v>
          </cell>
          <cell r="E55">
            <v>0</v>
          </cell>
          <cell r="F55">
            <v>0</v>
          </cell>
          <cell r="G55">
            <v>0</v>
          </cell>
          <cell r="H55">
            <v>13150</v>
          </cell>
        </row>
        <row r="57">
          <cell r="B57" t="str">
            <v>REGISTRARS &amp; ELECTIONS</v>
          </cell>
          <cell r="H57" t="str">
            <v xml:space="preserve">            </v>
          </cell>
        </row>
        <row r="58">
          <cell r="B58" t="str">
            <v>SALARIES REGULAR</v>
          </cell>
          <cell r="C58">
            <v>72060.41</v>
          </cell>
          <cell r="D58">
            <v>76522</v>
          </cell>
          <cell r="F58">
            <v>75078</v>
          </cell>
          <cell r="H58">
            <v>76522</v>
          </cell>
        </row>
        <row r="59">
          <cell r="B59" t="str">
            <v>PART-TIME SALARIES</v>
          </cell>
          <cell r="C59">
            <v>23042</v>
          </cell>
          <cell r="D59">
            <v>17125</v>
          </cell>
          <cell r="F59">
            <v>23047</v>
          </cell>
          <cell r="H59">
            <v>15450</v>
          </cell>
        </row>
        <row r="60">
          <cell r="B60" t="str">
            <v>COMMUNICATION SERVICES</v>
          </cell>
          <cell r="C60">
            <v>802.13</v>
          </cell>
          <cell r="D60">
            <v>1150</v>
          </cell>
          <cell r="F60">
            <v>1150</v>
          </cell>
          <cell r="H60">
            <v>1000</v>
          </cell>
        </row>
        <row r="61">
          <cell r="B61" t="str">
            <v>POSTAGE</v>
          </cell>
          <cell r="C61">
            <v>3600.42</v>
          </cell>
          <cell r="D61">
            <v>7180</v>
          </cell>
          <cell r="F61">
            <v>16000</v>
          </cell>
          <cell r="H61">
            <v>7500</v>
          </cell>
        </row>
        <row r="62">
          <cell r="B62" t="str">
            <v>TRAVEL/MILEAGE</v>
          </cell>
          <cell r="C62">
            <v>112.04</v>
          </cell>
          <cell r="D62">
            <v>0</v>
          </cell>
          <cell r="F62">
            <v>0</v>
          </cell>
        </row>
        <row r="63">
          <cell r="B63" t="str">
            <v>TRAINING COURSES</v>
          </cell>
          <cell r="C63">
            <v>100</v>
          </cell>
          <cell r="D63">
            <v>50</v>
          </cell>
          <cell r="F63">
            <v>100</v>
          </cell>
          <cell r="H63">
            <v>50</v>
          </cell>
        </row>
        <row r="64">
          <cell r="B64" t="str">
            <v>CONFERENCES</v>
          </cell>
          <cell r="C64">
            <v>191.55</v>
          </cell>
          <cell r="D64">
            <v>100</v>
          </cell>
          <cell r="F64">
            <v>200</v>
          </cell>
          <cell r="H64">
            <v>100</v>
          </cell>
        </row>
        <row r="65">
          <cell r="B65" t="str">
            <v>SUBSCRIPTIONS-MEMBERSHIPS</v>
          </cell>
          <cell r="C65">
            <v>50</v>
          </cell>
          <cell r="D65">
            <v>60</v>
          </cell>
          <cell r="F65">
            <v>60</v>
          </cell>
          <cell r="H65">
            <v>60</v>
          </cell>
        </row>
        <row r="66">
          <cell r="B66" t="str">
            <v>PRINTING &amp; BINDING</v>
          </cell>
          <cell r="C66">
            <v>1817.83</v>
          </cell>
          <cell r="D66">
            <v>1800</v>
          </cell>
          <cell r="F66">
            <v>3500</v>
          </cell>
          <cell r="H66">
            <v>1800</v>
          </cell>
        </row>
        <row r="67">
          <cell r="B67" t="str">
            <v>OFFICE SERVICES</v>
          </cell>
          <cell r="C67">
            <v>176</v>
          </cell>
          <cell r="D67">
            <v>167</v>
          </cell>
          <cell r="F67">
            <v>237</v>
          </cell>
          <cell r="H67">
            <v>167</v>
          </cell>
        </row>
        <row r="68">
          <cell r="B68" t="str">
            <v>RENTAL REAL ESTATE</v>
          </cell>
          <cell r="C68">
            <v>1680</v>
          </cell>
          <cell r="D68">
            <v>1680</v>
          </cell>
          <cell r="F68">
            <v>1680</v>
          </cell>
          <cell r="H68">
            <v>1680</v>
          </cell>
        </row>
        <row r="69">
          <cell r="B69" t="str">
            <v>LEASED EQUIPMENT</v>
          </cell>
          <cell r="C69">
            <v>0</v>
          </cell>
          <cell r="D69">
            <v>500</v>
          </cell>
          <cell r="F69">
            <v>500</v>
          </cell>
          <cell r="H69">
            <v>500</v>
          </cell>
        </row>
        <row r="70">
          <cell r="B70" t="str">
            <v>OUTSIDE SERVICES</v>
          </cell>
          <cell r="C70">
            <v>12917.81</v>
          </cell>
          <cell r="D70">
            <v>7735</v>
          </cell>
          <cell r="F70">
            <v>7735</v>
          </cell>
          <cell r="H70">
            <v>6900</v>
          </cell>
        </row>
        <row r="71">
          <cell r="B71" t="str">
            <v>MAINTAIN OFFICE EQ-FRNTUR</v>
          </cell>
          <cell r="C71">
            <v>42.5</v>
          </cell>
          <cell r="D71">
            <v>150</v>
          </cell>
          <cell r="F71">
            <v>300</v>
          </cell>
          <cell r="H71">
            <v>150</v>
          </cell>
        </row>
        <row r="72">
          <cell r="B72" t="str">
            <v>OFFICE SUPPLIES</v>
          </cell>
          <cell r="C72">
            <v>782.8</v>
          </cell>
          <cell r="D72">
            <v>550</v>
          </cell>
          <cell r="F72">
            <v>550</v>
          </cell>
          <cell r="H72">
            <v>550</v>
          </cell>
        </row>
        <row r="73">
          <cell r="B73" t="str">
            <v>MATERIALS-SUPPLIES OTHER</v>
          </cell>
          <cell r="C73">
            <v>774.5</v>
          </cell>
          <cell r="D73">
            <v>320</v>
          </cell>
          <cell r="F73">
            <v>320</v>
          </cell>
          <cell r="H73">
            <v>0</v>
          </cell>
        </row>
        <row r="75">
          <cell r="B75" t="str">
            <v xml:space="preserve">     SUBTOTAL</v>
          </cell>
          <cell r="C75">
            <v>118149.99</v>
          </cell>
          <cell r="D75">
            <v>115089</v>
          </cell>
          <cell r="E75">
            <v>0</v>
          </cell>
          <cell r="F75">
            <v>0</v>
          </cell>
          <cell r="G75">
            <v>0</v>
          </cell>
          <cell r="H75">
            <v>112429</v>
          </cell>
        </row>
        <row r="77">
          <cell r="B77" t="str">
            <v>CITY TREASURER</v>
          </cell>
          <cell r="H77" t="str">
            <v xml:space="preserve">            </v>
          </cell>
        </row>
        <row r="78">
          <cell r="B78" t="str">
            <v>SALARIES REGULAR</v>
          </cell>
          <cell r="C78">
            <v>22917.96</v>
          </cell>
          <cell r="D78">
            <v>23736</v>
          </cell>
          <cell r="F78">
            <v>24197</v>
          </cell>
          <cell r="H78">
            <v>23736</v>
          </cell>
        </row>
        <row r="80">
          <cell r="B80" t="str">
            <v xml:space="preserve">     SUBTOTAL</v>
          </cell>
          <cell r="C80">
            <v>22917.96</v>
          </cell>
          <cell r="D80">
            <v>23736</v>
          </cell>
          <cell r="E80">
            <v>0</v>
          </cell>
          <cell r="F80">
            <v>0</v>
          </cell>
          <cell r="G80">
            <v>0</v>
          </cell>
          <cell r="H80">
            <v>23736</v>
          </cell>
        </row>
        <row r="82">
          <cell r="B82" t="str">
            <v>DIRECTOR OF FINANCE</v>
          </cell>
          <cell r="H82" t="str">
            <v xml:space="preserve">            </v>
          </cell>
        </row>
        <row r="83">
          <cell r="B83" t="str">
            <v>SALARIES REGULAR</v>
          </cell>
          <cell r="C83">
            <v>584339.54</v>
          </cell>
          <cell r="D83">
            <v>605765</v>
          </cell>
          <cell r="F83">
            <v>598947</v>
          </cell>
          <cell r="H83">
            <v>610465</v>
          </cell>
        </row>
        <row r="84">
          <cell r="B84" t="str">
            <v>OVERTIME SALARIES</v>
          </cell>
          <cell r="C84">
            <v>30271.88</v>
          </cell>
          <cell r="D84">
            <v>12200</v>
          </cell>
          <cell r="F84">
            <v>10000</v>
          </cell>
          <cell r="H84">
            <v>7500</v>
          </cell>
        </row>
        <row r="85">
          <cell r="B85" t="str">
            <v>PART-TIME SALARIES</v>
          </cell>
          <cell r="C85">
            <v>8478.75</v>
          </cell>
          <cell r="D85">
            <v>7000</v>
          </cell>
          <cell r="F85">
            <v>29120</v>
          </cell>
          <cell r="H85">
            <v>0</v>
          </cell>
        </row>
        <row r="86">
          <cell r="B86" t="str">
            <v>PROFESSIONAL SERVICES</v>
          </cell>
          <cell r="C86">
            <v>6000</v>
          </cell>
          <cell r="D86">
            <v>6000</v>
          </cell>
          <cell r="F86">
            <v>6000</v>
          </cell>
          <cell r="H86">
            <v>6000</v>
          </cell>
        </row>
        <row r="87">
          <cell r="B87" t="str">
            <v>POSTAGE</v>
          </cell>
          <cell r="C87">
            <v>4895.97</v>
          </cell>
          <cell r="D87">
            <v>3800</v>
          </cell>
          <cell r="F87">
            <v>3800</v>
          </cell>
          <cell r="H87">
            <v>3800</v>
          </cell>
        </row>
        <row r="88">
          <cell r="B88" t="str">
            <v>TRAVEL/MILEAGE</v>
          </cell>
          <cell r="C88">
            <v>786.53</v>
          </cell>
          <cell r="D88">
            <v>500</v>
          </cell>
          <cell r="F88">
            <v>500</v>
          </cell>
          <cell r="H88">
            <v>500</v>
          </cell>
        </row>
        <row r="89">
          <cell r="B89" t="str">
            <v>TRAINING COURSES</v>
          </cell>
          <cell r="C89">
            <v>0</v>
          </cell>
          <cell r="D89">
            <v>300</v>
          </cell>
          <cell r="F89">
            <v>300</v>
          </cell>
          <cell r="H89">
            <v>300</v>
          </cell>
        </row>
        <row r="90">
          <cell r="B90" t="str">
            <v>CONFERENCES</v>
          </cell>
          <cell r="C90">
            <v>80</v>
          </cell>
          <cell r="D90">
            <v>914</v>
          </cell>
          <cell r="F90">
            <v>1000</v>
          </cell>
          <cell r="H90">
            <v>1000</v>
          </cell>
        </row>
        <row r="91">
          <cell r="B91" t="str">
            <v>SUBSCRIPTIONS-MEMBERSHIPS</v>
          </cell>
          <cell r="C91">
            <v>1587.8</v>
          </cell>
          <cell r="D91">
            <v>1750</v>
          </cell>
          <cell r="F91">
            <v>2750</v>
          </cell>
          <cell r="H91">
            <v>1750</v>
          </cell>
        </row>
        <row r="92">
          <cell r="B92" t="str">
            <v>PRINTING &amp; BINDING</v>
          </cell>
          <cell r="C92">
            <v>2147</v>
          </cell>
          <cell r="D92">
            <v>2400</v>
          </cell>
          <cell r="F92">
            <v>2400</v>
          </cell>
          <cell r="H92">
            <v>2400</v>
          </cell>
        </row>
        <row r="93">
          <cell r="B93" t="str">
            <v>OFFICE SERVICES</v>
          </cell>
          <cell r="C93">
            <v>311.7</v>
          </cell>
          <cell r="D93">
            <v>390</v>
          </cell>
          <cell r="F93">
            <v>390</v>
          </cell>
          <cell r="H93">
            <v>390</v>
          </cell>
        </row>
        <row r="94">
          <cell r="B94" t="str">
            <v>LEASED EQUIPMENT</v>
          </cell>
          <cell r="C94">
            <v>3430.35</v>
          </cell>
          <cell r="D94">
            <v>3582</v>
          </cell>
          <cell r="F94">
            <v>3582</v>
          </cell>
          <cell r="H94">
            <v>3582</v>
          </cell>
        </row>
        <row r="95">
          <cell r="B95" t="str">
            <v>MAINTAIN OFFICE EQ-FRNTUR</v>
          </cell>
          <cell r="C95">
            <v>167</v>
          </cell>
          <cell r="D95">
            <v>200</v>
          </cell>
          <cell r="F95">
            <v>200</v>
          </cell>
          <cell r="H95">
            <v>200</v>
          </cell>
        </row>
        <row r="96">
          <cell r="B96" t="str">
            <v>OFFICE SUPPLIES</v>
          </cell>
          <cell r="C96">
            <v>6096.81</v>
          </cell>
          <cell r="D96">
            <v>4000</v>
          </cell>
          <cell r="F96">
            <v>4000</v>
          </cell>
          <cell r="H96">
            <v>4000</v>
          </cell>
        </row>
        <row r="97">
          <cell r="B97" t="str">
            <v>OFFICE EQUIPMENT</v>
          </cell>
          <cell r="C97">
            <v>112.3</v>
          </cell>
          <cell r="D97">
            <v>86</v>
          </cell>
          <cell r="F97">
            <v>0</v>
          </cell>
          <cell r="H97">
            <v>0</v>
          </cell>
        </row>
        <row r="99">
          <cell r="B99" t="str">
            <v xml:space="preserve">     SUBTOTAL</v>
          </cell>
          <cell r="C99">
            <v>648705.63000000012</v>
          </cell>
          <cell r="D99">
            <v>648887</v>
          </cell>
          <cell r="E99">
            <v>0</v>
          </cell>
          <cell r="F99">
            <v>0</v>
          </cell>
          <cell r="G99">
            <v>0</v>
          </cell>
          <cell r="H99">
            <v>641887</v>
          </cell>
        </row>
        <row r="101">
          <cell r="B101" t="str">
            <v>DATA PROCESSING/INFO TECH</v>
          </cell>
          <cell r="H101" t="str">
            <v xml:space="preserve">            </v>
          </cell>
        </row>
        <row r="102">
          <cell r="B102" t="str">
            <v>SALARIES REGULAR</v>
          </cell>
          <cell r="C102">
            <v>292894.36</v>
          </cell>
          <cell r="D102">
            <v>327003</v>
          </cell>
          <cell r="F102">
            <v>351108</v>
          </cell>
          <cell r="H102">
            <v>353355</v>
          </cell>
        </row>
        <row r="103">
          <cell r="B103" t="str">
            <v>OVERTIME SALARIES</v>
          </cell>
          <cell r="C103">
            <v>37249.42</v>
          </cell>
          <cell r="D103">
            <v>18000</v>
          </cell>
          <cell r="F103">
            <v>15000</v>
          </cell>
          <cell r="H103">
            <v>8000</v>
          </cell>
        </row>
        <row r="104">
          <cell r="B104" t="str">
            <v>PART-TIME SALARIES</v>
          </cell>
          <cell r="C104">
            <v>22812.59</v>
          </cell>
          <cell r="D104">
            <v>16352</v>
          </cell>
          <cell r="F104">
            <v>0</v>
          </cell>
          <cell r="H104">
            <v>0</v>
          </cell>
        </row>
        <row r="105">
          <cell r="B105" t="str">
            <v>PROFESSIONAL SERVICES</v>
          </cell>
          <cell r="C105">
            <v>215874.35</v>
          </cell>
          <cell r="D105">
            <v>69969</v>
          </cell>
          <cell r="F105">
            <v>65000</v>
          </cell>
          <cell r="H105">
            <v>20000</v>
          </cell>
        </row>
        <row r="106">
          <cell r="B106" t="str">
            <v>COMMUNICATION SERVICES</v>
          </cell>
          <cell r="C106">
            <v>136.08000000000001</v>
          </cell>
          <cell r="D106">
            <v>137</v>
          </cell>
          <cell r="F106">
            <v>137</v>
          </cell>
          <cell r="H106">
            <v>137</v>
          </cell>
        </row>
        <row r="107">
          <cell r="B107" t="str">
            <v>POSTAGE</v>
          </cell>
          <cell r="C107">
            <v>203.23</v>
          </cell>
          <cell r="D107">
            <v>150</v>
          </cell>
          <cell r="F107">
            <v>150</v>
          </cell>
          <cell r="H107">
            <v>150</v>
          </cell>
        </row>
        <row r="108">
          <cell r="B108" t="str">
            <v>TRAINING COURSES</v>
          </cell>
          <cell r="C108">
            <v>1820.11</v>
          </cell>
          <cell r="D108">
            <v>5000</v>
          </cell>
          <cell r="F108">
            <v>5000</v>
          </cell>
          <cell r="H108">
            <v>5000</v>
          </cell>
        </row>
        <row r="109">
          <cell r="B109" t="str">
            <v>SUBSCRIPTIONS-MEMBERSHIPS</v>
          </cell>
          <cell r="C109">
            <v>0</v>
          </cell>
          <cell r="D109">
            <v>75</v>
          </cell>
          <cell r="F109">
            <v>75</v>
          </cell>
          <cell r="H109">
            <v>75</v>
          </cell>
        </row>
        <row r="110">
          <cell r="B110" t="str">
            <v>OFFICE SERVICES</v>
          </cell>
          <cell r="C110">
            <v>368.6</v>
          </cell>
          <cell r="D110">
            <v>325</v>
          </cell>
          <cell r="F110">
            <v>375</v>
          </cell>
          <cell r="H110">
            <v>325</v>
          </cell>
        </row>
        <row r="111">
          <cell r="B111" t="str">
            <v>LEASED EQUIPMENT</v>
          </cell>
          <cell r="C111">
            <v>468152.41</v>
          </cell>
          <cell r="D111">
            <v>627055</v>
          </cell>
          <cell r="F111">
            <v>681605</v>
          </cell>
          <cell r="H111">
            <v>682055</v>
          </cell>
        </row>
        <row r="112">
          <cell r="B112" t="str">
            <v>MAINTAIN OFFICE EQ-FRNTUR</v>
          </cell>
          <cell r="C112">
            <v>47397.2</v>
          </cell>
          <cell r="D112">
            <v>96538</v>
          </cell>
          <cell r="F112">
            <v>91147</v>
          </cell>
          <cell r="H112">
            <v>89407</v>
          </cell>
        </row>
        <row r="113">
          <cell r="B113" t="str">
            <v>OFFICE SUPPLIES</v>
          </cell>
          <cell r="C113">
            <v>18365.72</v>
          </cell>
          <cell r="D113">
            <v>17900</v>
          </cell>
          <cell r="F113">
            <v>20000</v>
          </cell>
          <cell r="H113">
            <v>20000</v>
          </cell>
        </row>
        <row r="114">
          <cell r="B114" t="str">
            <v>OFFICE EQUIPMENT</v>
          </cell>
          <cell r="C114">
            <v>1791.47</v>
          </cell>
          <cell r="D114">
            <v>0</v>
          </cell>
          <cell r="F114">
            <v>0</v>
          </cell>
          <cell r="H114">
            <v>0</v>
          </cell>
        </row>
        <row r="116">
          <cell r="B116" t="str">
            <v xml:space="preserve">     SUBTOTAL</v>
          </cell>
          <cell r="C116">
            <v>1107065.5399999998</v>
          </cell>
          <cell r="D116">
            <v>1178504</v>
          </cell>
          <cell r="E116">
            <v>0</v>
          </cell>
          <cell r="F116">
            <v>0</v>
          </cell>
          <cell r="G116">
            <v>0</v>
          </cell>
          <cell r="H116">
            <v>1178504</v>
          </cell>
        </row>
        <row r="118">
          <cell r="B118" t="str">
            <v>INDEPENDENT AUDIT</v>
          </cell>
          <cell r="H118" t="str">
            <v xml:space="preserve">            </v>
          </cell>
        </row>
        <row r="119">
          <cell r="B119" t="str">
            <v>INDEPENDENT ACCTG-AUDIT</v>
          </cell>
          <cell r="C119">
            <v>49604</v>
          </cell>
          <cell r="D119">
            <v>37500</v>
          </cell>
          <cell r="F119">
            <v>38800</v>
          </cell>
          <cell r="H119">
            <v>37500</v>
          </cell>
        </row>
        <row r="121">
          <cell r="B121" t="str">
            <v xml:space="preserve">     SUBTOTAL</v>
          </cell>
          <cell r="C121">
            <v>49604</v>
          </cell>
          <cell r="D121">
            <v>37500</v>
          </cell>
          <cell r="E121">
            <v>0</v>
          </cell>
          <cell r="F121">
            <v>0</v>
          </cell>
          <cell r="G121">
            <v>0</v>
          </cell>
          <cell r="H121">
            <v>37500</v>
          </cell>
        </row>
        <row r="123">
          <cell r="B123" t="str">
            <v>BUREAU OF ASSESSMENTS</v>
          </cell>
          <cell r="H123" t="str">
            <v xml:space="preserve">            </v>
          </cell>
        </row>
        <row r="124">
          <cell r="B124" t="str">
            <v>SALARIES REGULAR</v>
          </cell>
          <cell r="C124">
            <v>244912.88</v>
          </cell>
          <cell r="D124">
            <v>259190</v>
          </cell>
          <cell r="F124">
            <v>265858</v>
          </cell>
          <cell r="H124">
            <v>270970</v>
          </cell>
        </row>
        <row r="125">
          <cell r="B125" t="str">
            <v>OVERTIME SALARIES</v>
          </cell>
          <cell r="C125">
            <v>17890.490000000002</v>
          </cell>
          <cell r="D125">
            <v>9000</v>
          </cell>
          <cell r="F125">
            <v>17890</v>
          </cell>
          <cell r="H125">
            <v>9000</v>
          </cell>
        </row>
        <row r="126">
          <cell r="B126" t="str">
            <v>PART-TIME SALARIES</v>
          </cell>
          <cell r="C126">
            <v>11812.11</v>
          </cell>
          <cell r="D126">
            <v>11812</v>
          </cell>
          <cell r="F126">
            <v>10667</v>
          </cell>
          <cell r="H126">
            <v>8812</v>
          </cell>
        </row>
        <row r="127">
          <cell r="B127" t="str">
            <v>PROFESSIONAL SERVICES</v>
          </cell>
          <cell r="C127">
            <v>3700</v>
          </cell>
          <cell r="D127">
            <v>9350</v>
          </cell>
          <cell r="F127">
            <v>9600</v>
          </cell>
          <cell r="H127">
            <v>9500</v>
          </cell>
        </row>
        <row r="128">
          <cell r="B128" t="str">
            <v>COMMUNICATION SERVICES</v>
          </cell>
          <cell r="C128">
            <v>45.36</v>
          </cell>
          <cell r="D128">
            <v>57</v>
          </cell>
          <cell r="F128">
            <v>57</v>
          </cell>
          <cell r="H128">
            <v>57</v>
          </cell>
        </row>
        <row r="129">
          <cell r="B129" t="str">
            <v>POSTAGE</v>
          </cell>
          <cell r="C129">
            <v>4154.8100000000004</v>
          </cell>
          <cell r="D129">
            <v>2900</v>
          </cell>
          <cell r="F129">
            <v>2900</v>
          </cell>
          <cell r="H129">
            <v>2900</v>
          </cell>
        </row>
        <row r="130">
          <cell r="B130" t="str">
            <v>TRAVEL/MILEAGE</v>
          </cell>
          <cell r="C130">
            <v>0</v>
          </cell>
          <cell r="D130">
            <v>50</v>
          </cell>
          <cell r="F130">
            <v>50</v>
          </cell>
          <cell r="H130">
            <v>50</v>
          </cell>
        </row>
        <row r="131">
          <cell r="B131" t="str">
            <v>TRAINING COURSES</v>
          </cell>
          <cell r="C131">
            <v>1214.6099999999999</v>
          </cell>
          <cell r="D131">
            <v>600</v>
          </cell>
          <cell r="F131">
            <v>600</v>
          </cell>
          <cell r="H131">
            <v>600</v>
          </cell>
        </row>
        <row r="132">
          <cell r="B132" t="str">
            <v>CONFERENCES</v>
          </cell>
          <cell r="C132">
            <v>75</v>
          </cell>
          <cell r="D132">
            <v>100</v>
          </cell>
          <cell r="F132">
            <v>100</v>
          </cell>
          <cell r="H132">
            <v>100</v>
          </cell>
        </row>
        <row r="133">
          <cell r="B133" t="str">
            <v>SUBSCRIPTIONS-MEMBERSHIPS</v>
          </cell>
          <cell r="C133">
            <v>942.95</v>
          </cell>
          <cell r="D133">
            <v>800</v>
          </cell>
          <cell r="F133">
            <v>3800</v>
          </cell>
          <cell r="H133">
            <v>800</v>
          </cell>
        </row>
        <row r="134">
          <cell r="B134" t="str">
            <v>PRINTING &amp; BINDING</v>
          </cell>
          <cell r="C134">
            <v>2137.9</v>
          </cell>
          <cell r="D134">
            <v>2700</v>
          </cell>
          <cell r="F134">
            <v>2200</v>
          </cell>
          <cell r="H134">
            <v>2700</v>
          </cell>
        </row>
        <row r="135">
          <cell r="B135" t="str">
            <v>LEGAL &amp; PUBLIC NOTICES</v>
          </cell>
          <cell r="C135">
            <v>336.59</v>
          </cell>
          <cell r="D135">
            <v>410</v>
          </cell>
          <cell r="F135">
            <v>400</v>
          </cell>
          <cell r="H135">
            <v>410</v>
          </cell>
        </row>
        <row r="136">
          <cell r="B136" t="str">
            <v>OFFICE SERVICES</v>
          </cell>
          <cell r="C136">
            <v>249.6</v>
          </cell>
          <cell r="D136">
            <v>275</v>
          </cell>
          <cell r="F136">
            <v>275</v>
          </cell>
          <cell r="H136">
            <v>275</v>
          </cell>
        </row>
        <row r="137">
          <cell r="B137" t="str">
            <v>MAINTAIN OFFICE EQ-FRNTUR</v>
          </cell>
          <cell r="C137">
            <v>3669.5</v>
          </cell>
          <cell r="D137">
            <v>4330</v>
          </cell>
          <cell r="F137">
            <v>4530</v>
          </cell>
          <cell r="H137">
            <v>4530</v>
          </cell>
        </row>
        <row r="138">
          <cell r="B138" t="str">
            <v>OFFICE SUPPLIES</v>
          </cell>
          <cell r="C138">
            <v>1438.84</v>
          </cell>
          <cell r="D138">
            <v>2150</v>
          </cell>
          <cell r="F138">
            <v>800</v>
          </cell>
          <cell r="H138">
            <v>800</v>
          </cell>
        </row>
        <row r="139">
          <cell r="B139" t="str">
            <v>OFFICE EQUIPMENT</v>
          </cell>
          <cell r="C139">
            <v>0</v>
          </cell>
          <cell r="D139">
            <v>780</v>
          </cell>
          <cell r="F139">
            <v>780</v>
          </cell>
          <cell r="H139">
            <v>0</v>
          </cell>
        </row>
        <row r="141">
          <cell r="B141" t="str">
            <v xml:space="preserve">     SUBTOTAL</v>
          </cell>
          <cell r="C141">
            <v>292580.64</v>
          </cell>
          <cell r="D141">
            <v>304504</v>
          </cell>
          <cell r="E141">
            <v>0</v>
          </cell>
          <cell r="F141">
            <v>0</v>
          </cell>
          <cell r="G141">
            <v>0</v>
          </cell>
          <cell r="H141">
            <v>311504</v>
          </cell>
        </row>
        <row r="143">
          <cell r="B143" t="str">
            <v>BOARD OF ASSESSMENT &amp; APPEAL</v>
          </cell>
          <cell r="H143" t="str">
            <v xml:space="preserve">            </v>
          </cell>
        </row>
        <row r="144">
          <cell r="B144" t="str">
            <v>SALARIES REGULAR</v>
          </cell>
          <cell r="C144">
            <v>3000</v>
          </cell>
          <cell r="D144">
            <v>3000</v>
          </cell>
          <cell r="F144">
            <v>3000</v>
          </cell>
          <cell r="H144">
            <v>3000</v>
          </cell>
        </row>
        <row r="145">
          <cell r="B145" t="str">
            <v>OVERTIME SALARIES</v>
          </cell>
          <cell r="C145">
            <v>142.24</v>
          </cell>
          <cell r="D145">
            <v>400</v>
          </cell>
          <cell r="F145">
            <v>400</v>
          </cell>
          <cell r="H145">
            <v>400</v>
          </cell>
        </row>
        <row r="146">
          <cell r="B146" t="str">
            <v>POSTAGE</v>
          </cell>
          <cell r="C146">
            <v>34.54</v>
          </cell>
          <cell r="D146">
            <v>125</v>
          </cell>
          <cell r="F146">
            <v>125</v>
          </cell>
          <cell r="H146">
            <v>125</v>
          </cell>
        </row>
        <row r="147">
          <cell r="B147" t="str">
            <v>LEGAL &amp; PUBLIC NOTICES</v>
          </cell>
          <cell r="C147">
            <v>373.59</v>
          </cell>
          <cell r="D147">
            <v>325</v>
          </cell>
          <cell r="F147">
            <v>450</v>
          </cell>
          <cell r="H147">
            <v>325</v>
          </cell>
        </row>
        <row r="149">
          <cell r="B149" t="str">
            <v xml:space="preserve">     SUBTOTAL</v>
          </cell>
          <cell r="C149">
            <v>3550.37</v>
          </cell>
          <cell r="D149">
            <v>3850</v>
          </cell>
          <cell r="E149">
            <v>0</v>
          </cell>
          <cell r="F149">
            <v>0</v>
          </cell>
          <cell r="G149">
            <v>0</v>
          </cell>
          <cell r="H149">
            <v>3850</v>
          </cell>
        </row>
        <row r="151">
          <cell r="B151" t="str">
            <v>TAX COLLECTOR</v>
          </cell>
          <cell r="H151" t="str">
            <v xml:space="preserve">            </v>
          </cell>
        </row>
        <row r="152">
          <cell r="B152" t="str">
            <v>SALARIES REGULAR</v>
          </cell>
          <cell r="C152">
            <v>335579.24</v>
          </cell>
          <cell r="D152">
            <v>378630</v>
          </cell>
          <cell r="F152">
            <v>371486</v>
          </cell>
          <cell r="H152">
            <v>378630</v>
          </cell>
        </row>
        <row r="153">
          <cell r="B153" t="str">
            <v>OVERTIME SALARIES</v>
          </cell>
          <cell r="C153">
            <v>13064.52</v>
          </cell>
          <cell r="D153">
            <v>12000</v>
          </cell>
          <cell r="F153">
            <v>12000</v>
          </cell>
          <cell r="H153">
            <v>12000</v>
          </cell>
        </row>
        <row r="154">
          <cell r="B154" t="str">
            <v>PART-TIME SALARIES</v>
          </cell>
          <cell r="C154">
            <v>13989.5</v>
          </cell>
          <cell r="D154">
            <v>14486</v>
          </cell>
          <cell r="F154">
            <v>14208</v>
          </cell>
          <cell r="H154">
            <v>14486</v>
          </cell>
        </row>
        <row r="155">
          <cell r="B155" t="str">
            <v>POSTAGE</v>
          </cell>
          <cell r="C155">
            <v>36797.74</v>
          </cell>
          <cell r="D155">
            <v>42000</v>
          </cell>
          <cell r="F155">
            <v>42000</v>
          </cell>
          <cell r="H155">
            <v>42000</v>
          </cell>
        </row>
        <row r="156">
          <cell r="B156" t="str">
            <v>TRAINING COURSES</v>
          </cell>
          <cell r="C156">
            <v>35.1</v>
          </cell>
          <cell r="D156">
            <v>0</v>
          </cell>
          <cell r="F156">
            <v>0</v>
          </cell>
          <cell r="H156">
            <v>0</v>
          </cell>
        </row>
        <row r="157">
          <cell r="B157" t="str">
            <v>CONFERENCES</v>
          </cell>
          <cell r="C157">
            <v>193.92</v>
          </cell>
          <cell r="D157">
            <v>300</v>
          </cell>
          <cell r="F157">
            <v>400</v>
          </cell>
          <cell r="H157">
            <v>300</v>
          </cell>
        </row>
        <row r="158">
          <cell r="B158" t="str">
            <v>SUBSCRIPTIONS-MEMBERSHIPS</v>
          </cell>
          <cell r="C158">
            <v>476.2</v>
          </cell>
          <cell r="D158">
            <v>170</v>
          </cell>
          <cell r="F158">
            <v>300</v>
          </cell>
          <cell r="H158">
            <v>170</v>
          </cell>
        </row>
        <row r="159">
          <cell r="B159" t="str">
            <v>PRINTING &amp; BINDING</v>
          </cell>
          <cell r="C159">
            <v>1162.75</v>
          </cell>
          <cell r="D159">
            <v>800</v>
          </cell>
          <cell r="F159">
            <v>1200</v>
          </cell>
          <cell r="H159">
            <v>800</v>
          </cell>
        </row>
        <row r="160">
          <cell r="B160" t="str">
            <v>LEGAL &amp; PUBLIC NOTICES</v>
          </cell>
          <cell r="C160">
            <v>1400</v>
          </cell>
          <cell r="D160">
            <v>1500</v>
          </cell>
          <cell r="F160">
            <v>1600</v>
          </cell>
          <cell r="H160">
            <v>1500</v>
          </cell>
        </row>
        <row r="161">
          <cell r="B161" t="str">
            <v>OFFICE SERVICES</v>
          </cell>
          <cell r="C161">
            <v>279.5</v>
          </cell>
          <cell r="D161">
            <v>350</v>
          </cell>
          <cell r="F161">
            <v>350</v>
          </cell>
          <cell r="H161">
            <v>350</v>
          </cell>
        </row>
        <row r="162">
          <cell r="B162" t="str">
            <v>LEASED EQUIPMENT</v>
          </cell>
          <cell r="C162">
            <v>1336</v>
          </cell>
          <cell r="D162">
            <v>3086</v>
          </cell>
          <cell r="F162">
            <v>4300</v>
          </cell>
          <cell r="H162">
            <v>2884</v>
          </cell>
        </row>
        <row r="163">
          <cell r="B163" t="str">
            <v>OUTSIDE SERVICES</v>
          </cell>
          <cell r="C163">
            <v>13761.33</v>
          </cell>
          <cell r="D163">
            <v>0</v>
          </cell>
          <cell r="F163">
            <v>5000</v>
          </cell>
          <cell r="H163">
            <v>0</v>
          </cell>
        </row>
        <row r="164">
          <cell r="B164" t="str">
            <v>MAINTAIN OFFICE EQ-FRNTUR</v>
          </cell>
          <cell r="C164">
            <v>5590.67</v>
          </cell>
          <cell r="D164">
            <v>3500</v>
          </cell>
          <cell r="F164">
            <v>2600</v>
          </cell>
          <cell r="H164">
            <v>3500</v>
          </cell>
        </row>
        <row r="165">
          <cell r="B165" t="str">
            <v>OFFICE SUPPLIES</v>
          </cell>
          <cell r="C165">
            <v>3414.25</v>
          </cell>
          <cell r="D165">
            <v>3798</v>
          </cell>
          <cell r="F165">
            <v>4000</v>
          </cell>
          <cell r="H165">
            <v>4000</v>
          </cell>
        </row>
        <row r="166">
          <cell r="B166" t="str">
            <v>OFFICE EQUIPMENT</v>
          </cell>
          <cell r="C166">
            <v>25862.05</v>
          </cell>
          <cell r="D166">
            <v>0</v>
          </cell>
          <cell r="F166">
            <v>0</v>
          </cell>
          <cell r="H166">
            <v>0</v>
          </cell>
        </row>
        <row r="168">
          <cell r="B168" t="str">
            <v xml:space="preserve">     SUBTOTAL</v>
          </cell>
          <cell r="C168">
            <v>452942.76999999996</v>
          </cell>
          <cell r="D168">
            <v>460620</v>
          </cell>
          <cell r="E168">
            <v>0</v>
          </cell>
          <cell r="F168">
            <v>0</v>
          </cell>
          <cell r="G168">
            <v>0</v>
          </cell>
          <cell r="H168">
            <v>460620</v>
          </cell>
        </row>
        <row r="170">
          <cell r="B170" t="str">
            <v>PURCHASING</v>
          </cell>
          <cell r="H170" t="str">
            <v xml:space="preserve">            </v>
          </cell>
        </row>
        <row r="171">
          <cell r="B171" t="str">
            <v>SALARIES REGULAR</v>
          </cell>
          <cell r="C171">
            <v>179016.58</v>
          </cell>
          <cell r="D171">
            <v>217153</v>
          </cell>
          <cell r="F171">
            <v>213055</v>
          </cell>
          <cell r="H171">
            <v>214555</v>
          </cell>
        </row>
        <row r="172">
          <cell r="B172" t="str">
            <v>OVERTIME SALARIES</v>
          </cell>
          <cell r="C172">
            <v>8791.76</v>
          </cell>
          <cell r="D172">
            <v>3500</v>
          </cell>
          <cell r="F172">
            <v>3500</v>
          </cell>
          <cell r="H172">
            <v>1500</v>
          </cell>
        </row>
        <row r="173">
          <cell r="B173" t="str">
            <v>PART-TIME SALARIES</v>
          </cell>
          <cell r="C173">
            <v>26745.78</v>
          </cell>
          <cell r="D173">
            <v>0</v>
          </cell>
          <cell r="F173">
            <v>0</v>
          </cell>
          <cell r="H173">
            <v>0</v>
          </cell>
        </row>
        <row r="174">
          <cell r="B174" t="str">
            <v>POSTAGE</v>
          </cell>
          <cell r="C174">
            <v>1857.15</v>
          </cell>
          <cell r="D174">
            <v>2250</v>
          </cell>
          <cell r="F174">
            <v>2250</v>
          </cell>
          <cell r="H174">
            <v>2250</v>
          </cell>
        </row>
        <row r="175">
          <cell r="B175" t="str">
            <v>TRAVEL/MILEAGE</v>
          </cell>
          <cell r="C175">
            <v>0</v>
          </cell>
          <cell r="D175">
            <v>10</v>
          </cell>
          <cell r="F175">
            <v>10</v>
          </cell>
          <cell r="H175">
            <v>10</v>
          </cell>
        </row>
        <row r="176">
          <cell r="B176" t="str">
            <v>SUBSCRIPTIONS-MEMBERSHIPS</v>
          </cell>
          <cell r="C176">
            <v>190</v>
          </cell>
          <cell r="D176">
            <v>190</v>
          </cell>
          <cell r="F176">
            <v>200</v>
          </cell>
          <cell r="H176">
            <v>190</v>
          </cell>
        </row>
        <row r="177">
          <cell r="B177" t="str">
            <v>PRINTING &amp; BINDING</v>
          </cell>
          <cell r="C177">
            <v>1328.25</v>
          </cell>
          <cell r="D177">
            <v>1800</v>
          </cell>
          <cell r="F177">
            <v>1800</v>
          </cell>
          <cell r="H177">
            <v>1800</v>
          </cell>
        </row>
        <row r="178">
          <cell r="B178" t="str">
            <v>LEGAL &amp; PUBLIC NOTICES</v>
          </cell>
          <cell r="C178">
            <v>6757.15</v>
          </cell>
          <cell r="D178">
            <v>4500</v>
          </cell>
          <cell r="F178">
            <v>5500</v>
          </cell>
          <cell r="H178">
            <v>4500</v>
          </cell>
        </row>
        <row r="179">
          <cell r="B179" t="str">
            <v>OFFICE SERVICES</v>
          </cell>
          <cell r="C179">
            <v>288.7</v>
          </cell>
          <cell r="D179">
            <v>310</v>
          </cell>
          <cell r="F179">
            <v>350</v>
          </cell>
          <cell r="H179">
            <v>310</v>
          </cell>
        </row>
        <row r="180">
          <cell r="B180" t="str">
            <v>MAINTAIN OFFICE EQ-FRNTUR</v>
          </cell>
          <cell r="C180">
            <v>850</v>
          </cell>
          <cell r="D180">
            <v>900</v>
          </cell>
          <cell r="F180">
            <v>1000</v>
          </cell>
          <cell r="H180">
            <v>900</v>
          </cell>
        </row>
        <row r="181">
          <cell r="B181" t="str">
            <v>OFFICE SUPPLIES</v>
          </cell>
          <cell r="C181">
            <v>1267.08</v>
          </cell>
          <cell r="D181">
            <v>1300</v>
          </cell>
          <cell r="F181">
            <v>1300</v>
          </cell>
          <cell r="H181">
            <v>1300</v>
          </cell>
        </row>
        <row r="183">
          <cell r="B183" t="str">
            <v xml:space="preserve">     SUBTOTAL</v>
          </cell>
          <cell r="C183">
            <v>227092.44999999998</v>
          </cell>
          <cell r="D183">
            <v>231913</v>
          </cell>
          <cell r="E183">
            <v>0</v>
          </cell>
          <cell r="F183">
            <v>0</v>
          </cell>
          <cell r="G183">
            <v>0</v>
          </cell>
          <cell r="H183">
            <v>227315</v>
          </cell>
        </row>
        <row r="185">
          <cell r="B185" t="str">
            <v>CORPORATION COUNSEL</v>
          </cell>
          <cell r="H185" t="str">
            <v xml:space="preserve">            </v>
          </cell>
        </row>
        <row r="186">
          <cell r="B186" t="str">
            <v>SALARIES REGULAR</v>
          </cell>
          <cell r="C186">
            <v>194745.45</v>
          </cell>
          <cell r="D186">
            <v>203506</v>
          </cell>
          <cell r="F186">
            <v>200312</v>
          </cell>
          <cell r="H186">
            <v>204164</v>
          </cell>
        </row>
        <row r="187">
          <cell r="B187" t="str">
            <v>PART-TIME SALARIES</v>
          </cell>
          <cell r="C187">
            <v>0</v>
          </cell>
          <cell r="D187">
            <v>658</v>
          </cell>
          <cell r="F187">
            <v>700</v>
          </cell>
          <cell r="H187">
            <v>0</v>
          </cell>
        </row>
        <row r="188">
          <cell r="B188" t="str">
            <v>PROFESSIONAL SERVICES</v>
          </cell>
          <cell r="C188">
            <v>65732.86</v>
          </cell>
          <cell r="D188">
            <v>30000</v>
          </cell>
          <cell r="F188">
            <v>30000</v>
          </cell>
          <cell r="H188">
            <v>30000</v>
          </cell>
        </row>
        <row r="189">
          <cell r="B189" t="str">
            <v>LITIGATION SPECIAL</v>
          </cell>
          <cell r="C189">
            <v>359998.69</v>
          </cell>
          <cell r="D189">
            <v>294686</v>
          </cell>
          <cell r="F189">
            <v>385000</v>
          </cell>
          <cell r="H189">
            <v>295000</v>
          </cell>
        </row>
        <row r="190">
          <cell r="B190" t="str">
            <v>COMMUNICATION SERVICES</v>
          </cell>
          <cell r="C190">
            <v>60.99</v>
          </cell>
          <cell r="D190">
            <v>0</v>
          </cell>
          <cell r="F190">
            <v>0</v>
          </cell>
          <cell r="H190">
            <v>0</v>
          </cell>
        </row>
        <row r="191">
          <cell r="B191" t="str">
            <v>POSTAGE</v>
          </cell>
          <cell r="C191">
            <v>427.69</v>
          </cell>
          <cell r="D191">
            <v>600</v>
          </cell>
          <cell r="F191">
            <v>500</v>
          </cell>
          <cell r="H191">
            <v>600</v>
          </cell>
        </row>
        <row r="192">
          <cell r="B192" t="str">
            <v>TRAVEL/MILEAGE</v>
          </cell>
          <cell r="C192">
            <v>0</v>
          </cell>
          <cell r="D192">
            <v>50</v>
          </cell>
          <cell r="F192">
            <v>50</v>
          </cell>
          <cell r="H192">
            <v>50</v>
          </cell>
        </row>
        <row r="193">
          <cell r="B193" t="str">
            <v>CONFERENCES</v>
          </cell>
          <cell r="C193">
            <v>372.8</v>
          </cell>
          <cell r="D193">
            <v>966</v>
          </cell>
          <cell r="F193">
            <v>2000</v>
          </cell>
          <cell r="H193">
            <v>1900</v>
          </cell>
        </row>
        <row r="194">
          <cell r="B194" t="str">
            <v>SUBSCRIPTIONS-MEMBERSHIPS</v>
          </cell>
          <cell r="C194">
            <v>10185.959999999999</v>
          </cell>
          <cell r="D194">
            <v>8850</v>
          </cell>
          <cell r="F194">
            <v>9000</v>
          </cell>
          <cell r="H194">
            <v>8850</v>
          </cell>
        </row>
        <row r="195">
          <cell r="B195" t="str">
            <v>OUTSIDE SERVICES</v>
          </cell>
          <cell r="C195">
            <v>50025.62</v>
          </cell>
          <cell r="D195">
            <v>52000</v>
          </cell>
          <cell r="F195">
            <v>70000</v>
          </cell>
          <cell r="H195">
            <v>52000</v>
          </cell>
        </row>
        <row r="196">
          <cell r="B196" t="str">
            <v>MAINTAIN OFFICE EQ-FRNTUR</v>
          </cell>
          <cell r="C196">
            <v>550</v>
          </cell>
          <cell r="D196">
            <v>700</v>
          </cell>
          <cell r="F196">
            <v>700</v>
          </cell>
          <cell r="H196">
            <v>700</v>
          </cell>
        </row>
        <row r="197">
          <cell r="B197" t="str">
            <v>OFFICE SUPPLIES</v>
          </cell>
          <cell r="C197">
            <v>1060.25</v>
          </cell>
          <cell r="D197">
            <v>1400</v>
          </cell>
          <cell r="F197">
            <v>1400</v>
          </cell>
          <cell r="H197">
            <v>1400</v>
          </cell>
        </row>
        <row r="198">
          <cell r="B198" t="str">
            <v>OFFICE EQUIPMENT</v>
          </cell>
          <cell r="C198">
            <v>390.13</v>
          </cell>
          <cell r="D198">
            <v>1248</v>
          </cell>
          <cell r="F198">
            <v>0</v>
          </cell>
          <cell r="H198">
            <v>0</v>
          </cell>
        </row>
        <row r="199">
          <cell r="B199" t="str">
            <v>COMMUNICATION EQ</v>
          </cell>
          <cell r="C199">
            <v>64.97</v>
          </cell>
          <cell r="D199">
            <v>0</v>
          </cell>
          <cell r="F199">
            <v>0</v>
          </cell>
          <cell r="H199">
            <v>0</v>
          </cell>
        </row>
        <row r="201">
          <cell r="B201" t="str">
            <v xml:space="preserve">     SUBTOTAL</v>
          </cell>
          <cell r="C201">
            <v>683615.40999999992</v>
          </cell>
          <cell r="D201">
            <v>594664</v>
          </cell>
          <cell r="E201">
            <v>0</v>
          </cell>
          <cell r="F201">
            <v>0</v>
          </cell>
          <cell r="G201">
            <v>0</v>
          </cell>
          <cell r="H201">
            <v>594664</v>
          </cell>
        </row>
        <row r="203">
          <cell r="B203" t="str">
            <v>TOWN CLERK</v>
          </cell>
          <cell r="H203" t="str">
            <v xml:space="preserve">            </v>
          </cell>
        </row>
        <row r="204">
          <cell r="B204" t="str">
            <v>SALARIES REGULAR</v>
          </cell>
          <cell r="C204">
            <v>206221.65</v>
          </cell>
          <cell r="D204">
            <v>215928</v>
          </cell>
          <cell r="H204">
            <v>215928</v>
          </cell>
        </row>
        <row r="205">
          <cell r="B205" t="str">
            <v>OVERTIME SALARIES</v>
          </cell>
          <cell r="C205">
            <v>1131.77</v>
          </cell>
          <cell r="D205">
            <v>1500</v>
          </cell>
          <cell r="H205">
            <v>1500</v>
          </cell>
        </row>
        <row r="206">
          <cell r="B206" t="str">
            <v>PART-TIME SALARIES</v>
          </cell>
          <cell r="C206">
            <v>56423.360000000001</v>
          </cell>
          <cell r="D206">
            <v>64915</v>
          </cell>
          <cell r="H206">
            <v>64915</v>
          </cell>
        </row>
        <row r="207">
          <cell r="B207" t="str">
            <v>POSTAGE</v>
          </cell>
          <cell r="C207">
            <v>7059.64</v>
          </cell>
          <cell r="D207">
            <v>6000</v>
          </cell>
          <cell r="H207">
            <v>6000</v>
          </cell>
        </row>
        <row r="208">
          <cell r="B208" t="str">
            <v>CONFERENCES</v>
          </cell>
          <cell r="C208">
            <v>272.95</v>
          </cell>
          <cell r="D208">
            <v>300</v>
          </cell>
          <cell r="H208">
            <v>300</v>
          </cell>
        </row>
        <row r="209">
          <cell r="B209" t="str">
            <v>SUBSCRIPTIONS-MEMBERSHIPS</v>
          </cell>
          <cell r="C209">
            <v>204.2</v>
          </cell>
          <cell r="D209">
            <v>194</v>
          </cell>
          <cell r="H209">
            <v>175</v>
          </cell>
        </row>
        <row r="210">
          <cell r="B210" t="str">
            <v>PRINTING &amp; BINDING</v>
          </cell>
          <cell r="C210">
            <v>37305.370000000003</v>
          </cell>
          <cell r="D210">
            <v>25000</v>
          </cell>
          <cell r="H210">
            <v>25000</v>
          </cell>
        </row>
        <row r="211">
          <cell r="B211" t="str">
            <v>LEGAL &amp; PUBLIC NOTICES</v>
          </cell>
          <cell r="C211">
            <v>597.92999999999995</v>
          </cell>
          <cell r="D211">
            <v>1100</v>
          </cell>
          <cell r="H211">
            <v>1100</v>
          </cell>
        </row>
        <row r="212">
          <cell r="B212" t="str">
            <v>OFFICE SERVICES</v>
          </cell>
          <cell r="C212">
            <v>162.19999999999999</v>
          </cell>
          <cell r="D212">
            <v>160</v>
          </cell>
          <cell r="H212">
            <v>160</v>
          </cell>
        </row>
        <row r="213">
          <cell r="B213" t="str">
            <v>LEASED EQUIPMENT</v>
          </cell>
          <cell r="C213">
            <v>1764</v>
          </cell>
          <cell r="D213">
            <v>1764</v>
          </cell>
          <cell r="H213">
            <v>1764</v>
          </cell>
        </row>
        <row r="214">
          <cell r="B214" t="str">
            <v>OUTSIDE SERVICES</v>
          </cell>
          <cell r="C214">
            <v>0</v>
          </cell>
          <cell r="D214">
            <v>47000</v>
          </cell>
          <cell r="H214">
            <v>47000</v>
          </cell>
        </row>
        <row r="215">
          <cell r="B215" t="str">
            <v>MAINTAIN OFFICE EQ-FRNTUR</v>
          </cell>
          <cell r="C215">
            <v>1591</v>
          </cell>
          <cell r="D215">
            <v>2300</v>
          </cell>
          <cell r="H215">
            <v>2300</v>
          </cell>
        </row>
        <row r="216">
          <cell r="B216" t="str">
            <v>OFFICE SUPPLIES</v>
          </cell>
          <cell r="C216">
            <v>2465.0189999999998</v>
          </cell>
          <cell r="D216">
            <v>4252</v>
          </cell>
          <cell r="H216">
            <v>4700</v>
          </cell>
        </row>
        <row r="217">
          <cell r="B217" t="str">
            <v>OFFICE EQUIPMENT</v>
          </cell>
          <cell r="C217">
            <v>0</v>
          </cell>
          <cell r="D217">
            <v>429</v>
          </cell>
          <cell r="H217">
            <v>0</v>
          </cell>
        </row>
        <row r="219">
          <cell r="B219" t="str">
            <v xml:space="preserve">     SUBTOTAL</v>
          </cell>
          <cell r="C219">
            <v>315199.08899999998</v>
          </cell>
          <cell r="D219">
            <v>370842</v>
          </cell>
          <cell r="E219">
            <v>0</v>
          </cell>
          <cell r="F219">
            <v>0</v>
          </cell>
          <cell r="G219">
            <v>0</v>
          </cell>
          <cell r="H219">
            <v>370842</v>
          </cell>
        </row>
        <row r="221">
          <cell r="B221" t="str">
            <v>ANNUAL REPORT</v>
          </cell>
          <cell r="H221" t="str">
            <v xml:space="preserve">            </v>
          </cell>
        </row>
        <row r="222">
          <cell r="B222" t="str">
            <v>OUTSIDE SERVICES</v>
          </cell>
          <cell r="C222">
            <v>0</v>
          </cell>
          <cell r="D222">
            <v>5000</v>
          </cell>
          <cell r="F222">
            <v>5000</v>
          </cell>
          <cell r="H222">
            <v>5000</v>
          </cell>
        </row>
        <row r="224">
          <cell r="B224" t="str">
            <v xml:space="preserve">     SUBTOTAL</v>
          </cell>
          <cell r="C224">
            <v>0</v>
          </cell>
          <cell r="D224">
            <v>5000</v>
          </cell>
          <cell r="E224">
            <v>0</v>
          </cell>
          <cell r="F224">
            <v>0</v>
          </cell>
          <cell r="G224">
            <v>0</v>
          </cell>
          <cell r="H224">
            <v>5000</v>
          </cell>
        </row>
        <row r="226">
          <cell r="B226" t="str">
            <v>PERMIT &amp; APPROVAL DEPT.</v>
          </cell>
        </row>
        <row r="227">
          <cell r="B227" t="str">
            <v>SALARIES REGULAR</v>
          </cell>
          <cell r="C227">
            <v>114162.4</v>
          </cell>
          <cell r="D227">
            <v>171657</v>
          </cell>
          <cell r="F227">
            <v>182625</v>
          </cell>
          <cell r="H227">
            <v>186137</v>
          </cell>
        </row>
        <row r="228">
          <cell r="B228" t="str">
            <v>OVERTIME SALARIES</v>
          </cell>
          <cell r="C228">
            <v>0</v>
          </cell>
          <cell r="D228">
            <v>500</v>
          </cell>
          <cell r="F228">
            <v>500</v>
          </cell>
        </row>
        <row r="229">
          <cell r="B229" t="str">
            <v>PROFESSIONAL SERVICES</v>
          </cell>
          <cell r="C229">
            <v>4988</v>
          </cell>
          <cell r="D229">
            <v>9800</v>
          </cell>
          <cell r="F229">
            <v>0</v>
          </cell>
          <cell r="H229">
            <v>0</v>
          </cell>
        </row>
        <row r="230">
          <cell r="B230" t="str">
            <v>COMMUNICATION SERVICES</v>
          </cell>
          <cell r="C230">
            <v>45.36</v>
          </cell>
          <cell r="D230">
            <v>57</v>
          </cell>
          <cell r="F230">
            <v>65</v>
          </cell>
          <cell r="H230">
            <v>57</v>
          </cell>
        </row>
        <row r="231">
          <cell r="B231" t="str">
            <v>POSTAGE</v>
          </cell>
          <cell r="C231">
            <v>80.45</v>
          </cell>
          <cell r="D231">
            <v>200</v>
          </cell>
          <cell r="F231">
            <v>200</v>
          </cell>
          <cell r="H231">
            <v>200</v>
          </cell>
        </row>
        <row r="232">
          <cell r="B232" t="str">
            <v>TRAINING</v>
          </cell>
          <cell r="C232">
            <v>1660</v>
          </cell>
          <cell r="D232">
            <v>1000</v>
          </cell>
          <cell r="F232">
            <v>1000</v>
          </cell>
          <cell r="H232">
            <v>1000</v>
          </cell>
        </row>
        <row r="233">
          <cell r="B233" t="str">
            <v>SUBSCRIPTIONS-MEMBERSHIPS</v>
          </cell>
          <cell r="C233">
            <v>192.75</v>
          </cell>
          <cell r="D233">
            <v>175</v>
          </cell>
          <cell r="F233">
            <v>150</v>
          </cell>
          <cell r="H233">
            <v>175</v>
          </cell>
        </row>
        <row r="234">
          <cell r="B234" t="str">
            <v>PRINTING &amp; BINDING</v>
          </cell>
          <cell r="C234">
            <v>192</v>
          </cell>
          <cell r="D234">
            <v>200</v>
          </cell>
          <cell r="F234">
            <v>200</v>
          </cell>
          <cell r="H234">
            <v>200</v>
          </cell>
        </row>
        <row r="235">
          <cell r="B235" t="str">
            <v>MAINTAIN OFFICE EQ-FRNTUR</v>
          </cell>
          <cell r="C235">
            <v>1448</v>
          </cell>
          <cell r="D235">
            <v>830</v>
          </cell>
          <cell r="F235">
            <v>200</v>
          </cell>
          <cell r="H235">
            <v>150</v>
          </cell>
        </row>
        <row r="236">
          <cell r="B236" t="str">
            <v>OFFICE SUPPLIES</v>
          </cell>
          <cell r="C236">
            <v>5499.46</v>
          </cell>
          <cell r="D236">
            <v>350</v>
          </cell>
          <cell r="F236">
            <v>750</v>
          </cell>
          <cell r="H236">
            <v>350</v>
          </cell>
        </row>
        <row r="237">
          <cell r="B237" t="str">
            <v>OFFICE EQUIPMENT</v>
          </cell>
          <cell r="C237">
            <v>13555.62</v>
          </cell>
          <cell r="D237">
            <v>0</v>
          </cell>
          <cell r="F237">
            <v>3850</v>
          </cell>
          <cell r="H237">
            <v>0</v>
          </cell>
        </row>
        <row r="238">
          <cell r="B238" t="str">
            <v>OFFICE EQUIPMENT</v>
          </cell>
          <cell r="C238">
            <v>13555.62</v>
          </cell>
          <cell r="D238">
            <v>0</v>
          </cell>
          <cell r="F238">
            <v>0</v>
          </cell>
          <cell r="H238">
            <v>0</v>
          </cell>
        </row>
        <row r="239">
          <cell r="B239" t="str">
            <v xml:space="preserve">   SUBTOTAL</v>
          </cell>
          <cell r="C239">
            <v>141824.04</v>
          </cell>
          <cell r="D239">
            <v>184769</v>
          </cell>
          <cell r="E239">
            <v>0</v>
          </cell>
          <cell r="F239">
            <v>0</v>
          </cell>
          <cell r="G239">
            <v>0</v>
          </cell>
          <cell r="H239">
            <v>188269</v>
          </cell>
        </row>
        <row r="240">
          <cell r="B240" t="str">
            <v xml:space="preserve">   SUBTOTAL</v>
          </cell>
          <cell r="C240">
            <v>141824.04</v>
          </cell>
          <cell r="D240">
            <v>184769</v>
          </cell>
          <cell r="E240">
            <v>0</v>
          </cell>
          <cell r="F240">
            <v>189540</v>
          </cell>
          <cell r="G240">
            <v>0</v>
          </cell>
          <cell r="H240">
            <v>188269</v>
          </cell>
        </row>
        <row r="241">
          <cell r="B241" t="str">
            <v>PLANNING</v>
          </cell>
          <cell r="H241" t="str">
            <v xml:space="preserve">            </v>
          </cell>
        </row>
        <row r="242">
          <cell r="B242" t="str">
            <v>SALARIES REGULAR</v>
          </cell>
          <cell r="C242">
            <v>338632.46</v>
          </cell>
          <cell r="D242">
            <v>379746</v>
          </cell>
          <cell r="H242">
            <v>382891</v>
          </cell>
        </row>
        <row r="243">
          <cell r="B243" t="str">
            <v>OVERTIME SALARIES</v>
          </cell>
          <cell r="C243">
            <v>4907.1400000000003</v>
          </cell>
          <cell r="D243">
            <v>7500</v>
          </cell>
          <cell r="F243">
            <v>375666</v>
          </cell>
          <cell r="H243">
            <v>7500</v>
          </cell>
        </row>
        <row r="244">
          <cell r="B244" t="str">
            <v>PART-TIME SALARIES</v>
          </cell>
          <cell r="C244">
            <v>980</v>
          </cell>
          <cell r="D244">
            <v>980</v>
          </cell>
          <cell r="F244">
            <v>7500</v>
          </cell>
          <cell r="H244">
            <v>0</v>
          </cell>
        </row>
        <row r="245">
          <cell r="B245" t="str">
            <v>PROFESSIONAL SERVICES</v>
          </cell>
          <cell r="C245">
            <v>1097.25</v>
          </cell>
          <cell r="D245">
            <v>1000</v>
          </cell>
          <cell r="F245">
            <v>980</v>
          </cell>
          <cell r="H245">
            <v>0</v>
          </cell>
        </row>
        <row r="246">
          <cell r="B246" t="str">
            <v>POSTAGE</v>
          </cell>
          <cell r="C246">
            <v>2633.26</v>
          </cell>
          <cell r="D246">
            <v>2800</v>
          </cell>
          <cell r="F246">
            <v>1500</v>
          </cell>
          <cell r="H246">
            <v>2800</v>
          </cell>
        </row>
        <row r="247">
          <cell r="B247" t="str">
            <v>TRAINING COURSES</v>
          </cell>
          <cell r="C247">
            <v>620</v>
          </cell>
          <cell r="D247">
            <v>855</v>
          </cell>
          <cell r="F247">
            <v>2800</v>
          </cell>
          <cell r="H247">
            <v>855</v>
          </cell>
        </row>
        <row r="248">
          <cell r="B248" t="str">
            <v>CONFERENCES</v>
          </cell>
          <cell r="C248">
            <v>1784.95</v>
          </cell>
          <cell r="D248">
            <v>1500</v>
          </cell>
          <cell r="F248">
            <v>855</v>
          </cell>
          <cell r="H248">
            <v>1500</v>
          </cell>
        </row>
        <row r="249">
          <cell r="B249" t="str">
            <v>SUBSCRIPTIONS-MEMBERSHIPS</v>
          </cell>
          <cell r="C249">
            <v>1841.2</v>
          </cell>
          <cell r="D249">
            <v>2100</v>
          </cell>
          <cell r="F249">
            <v>1500</v>
          </cell>
          <cell r="H249">
            <v>2100</v>
          </cell>
        </row>
        <row r="250">
          <cell r="B250" t="str">
            <v>PRINTING &amp; BINDING</v>
          </cell>
          <cell r="C250">
            <v>2733.36</v>
          </cell>
          <cell r="D250">
            <v>27000</v>
          </cell>
          <cell r="F250">
            <v>2100</v>
          </cell>
          <cell r="H250">
            <v>27000</v>
          </cell>
        </row>
        <row r="251">
          <cell r="B251" t="str">
            <v>LEGAL &amp; PUBLIC NOTICES</v>
          </cell>
          <cell r="C251">
            <v>17354.11</v>
          </cell>
          <cell r="D251">
            <v>14500</v>
          </cell>
          <cell r="F251">
            <v>3000</v>
          </cell>
          <cell r="H251">
            <v>14500</v>
          </cell>
        </row>
        <row r="252">
          <cell r="B252" t="str">
            <v>OFFICE SERVICES</v>
          </cell>
          <cell r="C252">
            <v>194.4</v>
          </cell>
          <cell r="D252">
            <v>220</v>
          </cell>
          <cell r="F252">
            <v>25000</v>
          </cell>
          <cell r="H252">
            <v>220</v>
          </cell>
        </row>
        <row r="253">
          <cell r="B253" t="str">
            <v>LEASED EQUIPMENT</v>
          </cell>
          <cell r="C253">
            <v>3757.09</v>
          </cell>
          <cell r="D253">
            <v>3300</v>
          </cell>
          <cell r="F253">
            <v>220</v>
          </cell>
          <cell r="H253">
            <v>3108</v>
          </cell>
        </row>
        <row r="254">
          <cell r="B254" t="str">
            <v>MAINTAIN OFFICE EQ-FRNTUR</v>
          </cell>
          <cell r="C254">
            <v>366</v>
          </cell>
          <cell r="D254">
            <v>300</v>
          </cell>
          <cell r="F254">
            <v>3400</v>
          </cell>
          <cell r="H254">
            <v>300</v>
          </cell>
        </row>
        <row r="255">
          <cell r="B255" t="str">
            <v>OFFICE SUPPLIES</v>
          </cell>
          <cell r="C255">
            <v>4699.1899999999996</v>
          </cell>
          <cell r="D255">
            <v>2500</v>
          </cell>
          <cell r="F255">
            <v>400</v>
          </cell>
          <cell r="H255">
            <v>2500</v>
          </cell>
        </row>
        <row r="256">
          <cell r="B256" t="str">
            <v>OFFICE EQUIPMENT</v>
          </cell>
          <cell r="C256">
            <v>9854.14</v>
          </cell>
          <cell r="D256">
            <v>973</v>
          </cell>
          <cell r="F256">
            <v>2500</v>
          </cell>
          <cell r="H256">
            <v>0</v>
          </cell>
        </row>
        <row r="257">
          <cell r="B257" t="str">
            <v>OFFICE EQUIPMENT</v>
          </cell>
          <cell r="C257">
            <v>9854.14</v>
          </cell>
          <cell r="D257">
            <v>973</v>
          </cell>
          <cell r="F257">
            <v>1000</v>
          </cell>
          <cell r="H257">
            <v>0</v>
          </cell>
        </row>
        <row r="258">
          <cell r="B258" t="str">
            <v xml:space="preserve">     SUBTOTAL</v>
          </cell>
          <cell r="C258">
            <v>391454.5500000001</v>
          </cell>
          <cell r="D258">
            <v>445274</v>
          </cell>
          <cell r="E258">
            <v>0</v>
          </cell>
          <cell r="F258">
            <v>0</v>
          </cell>
          <cell r="G258">
            <v>0</v>
          </cell>
          <cell r="H258">
            <v>445274</v>
          </cell>
        </row>
        <row r="259">
          <cell r="B259" t="str">
            <v xml:space="preserve">     SUBTOTAL</v>
          </cell>
          <cell r="C259">
            <v>391454.5500000001</v>
          </cell>
          <cell r="D259">
            <v>445274</v>
          </cell>
          <cell r="E259">
            <v>0</v>
          </cell>
          <cell r="F259">
            <v>428421</v>
          </cell>
          <cell r="G259">
            <v>0</v>
          </cell>
          <cell r="H259">
            <v>445274</v>
          </cell>
        </row>
        <row r="260">
          <cell r="B260" t="str">
            <v>DANBURY CONSERVATION COMM</v>
          </cell>
          <cell r="H260" t="str">
            <v xml:space="preserve">            </v>
          </cell>
        </row>
        <row r="261">
          <cell r="B261" t="str">
            <v>PART-TIME SALARIES</v>
          </cell>
          <cell r="C261">
            <v>0</v>
          </cell>
          <cell r="D261">
            <v>25</v>
          </cell>
          <cell r="H261">
            <v>0</v>
          </cell>
        </row>
        <row r="262">
          <cell r="B262" t="str">
            <v>POSTAGE</v>
          </cell>
          <cell r="C262">
            <v>0</v>
          </cell>
          <cell r="D262">
            <v>0</v>
          </cell>
          <cell r="F262">
            <v>0</v>
          </cell>
          <cell r="H262">
            <v>25</v>
          </cell>
        </row>
        <row r="263">
          <cell r="B263" t="str">
            <v>PRINTING &amp; BINDING</v>
          </cell>
          <cell r="C263">
            <v>0</v>
          </cell>
          <cell r="D263">
            <v>100</v>
          </cell>
          <cell r="F263">
            <v>25</v>
          </cell>
          <cell r="H263">
            <v>100</v>
          </cell>
        </row>
        <row r="264">
          <cell r="B264" t="str">
            <v>UTILITY SERVICE</v>
          </cell>
          <cell r="C264">
            <v>614.86</v>
          </cell>
          <cell r="D264">
            <v>700</v>
          </cell>
          <cell r="F264">
            <v>100</v>
          </cell>
          <cell r="H264">
            <v>700</v>
          </cell>
        </row>
        <row r="265">
          <cell r="B265" t="str">
            <v>OFFICE SERVICES</v>
          </cell>
          <cell r="C265">
            <v>210</v>
          </cell>
          <cell r="D265">
            <v>250</v>
          </cell>
          <cell r="F265">
            <v>700</v>
          </cell>
          <cell r="H265">
            <v>250</v>
          </cell>
        </row>
        <row r="266">
          <cell r="B266" t="str">
            <v>OUTSIDE SERVICES</v>
          </cell>
          <cell r="C266">
            <v>2900</v>
          </cell>
          <cell r="D266">
            <v>0</v>
          </cell>
          <cell r="F266">
            <v>250</v>
          </cell>
          <cell r="H266">
            <v>250</v>
          </cell>
        </row>
        <row r="267">
          <cell r="B267" t="str">
            <v>MAINTAIN LAND-GROUNDS</v>
          </cell>
          <cell r="C267">
            <v>0</v>
          </cell>
          <cell r="D267">
            <v>250</v>
          </cell>
          <cell r="F267">
            <v>10000</v>
          </cell>
          <cell r="H267">
            <v>250</v>
          </cell>
        </row>
        <row r="268">
          <cell r="B268" t="str">
            <v>MAINTAIN BLDGS-STRUCTURES</v>
          </cell>
          <cell r="C268">
            <v>957.57</v>
          </cell>
          <cell r="D268">
            <v>650</v>
          </cell>
          <cell r="F268">
            <v>250</v>
          </cell>
          <cell r="H268">
            <v>650</v>
          </cell>
        </row>
        <row r="269">
          <cell r="B269" t="str">
            <v>MINOR SUPPLIES-HAND TOOLS</v>
          </cell>
          <cell r="C269">
            <v>0</v>
          </cell>
          <cell r="D269">
            <v>100</v>
          </cell>
          <cell r="F269">
            <v>650</v>
          </cell>
          <cell r="H269">
            <v>100</v>
          </cell>
        </row>
        <row r="270">
          <cell r="B270" t="str">
            <v>MINOR SUPPLIES-HAND TOOLS</v>
          </cell>
          <cell r="C270">
            <v>0</v>
          </cell>
          <cell r="D270">
            <v>100</v>
          </cell>
          <cell r="F270">
            <v>100</v>
          </cell>
          <cell r="H270">
            <v>100</v>
          </cell>
        </row>
        <row r="271">
          <cell r="B271" t="str">
            <v xml:space="preserve">     SUBTOTAL</v>
          </cell>
          <cell r="C271">
            <v>4682.43</v>
          </cell>
          <cell r="D271">
            <v>2075</v>
          </cell>
          <cell r="E271">
            <v>0</v>
          </cell>
          <cell r="F271">
            <v>0</v>
          </cell>
          <cell r="G271">
            <v>0</v>
          </cell>
          <cell r="H271">
            <v>2075</v>
          </cell>
        </row>
        <row r="272">
          <cell r="B272" t="str">
            <v xml:space="preserve">     SUBTOTAL</v>
          </cell>
          <cell r="C272">
            <v>4682.43</v>
          </cell>
          <cell r="D272">
            <v>2075</v>
          </cell>
          <cell r="E272">
            <v>0</v>
          </cell>
          <cell r="F272">
            <v>12075</v>
          </cell>
          <cell r="G272">
            <v>0</v>
          </cell>
          <cell r="H272">
            <v>2075</v>
          </cell>
        </row>
        <row r="273">
          <cell r="B273" t="str">
            <v>PERSONNEL/CIVIL SERVICE</v>
          </cell>
          <cell r="H273" t="str">
            <v xml:space="preserve">            </v>
          </cell>
        </row>
        <row r="274">
          <cell r="B274" t="str">
            <v>SALARIES REGULAR</v>
          </cell>
          <cell r="C274">
            <v>136836.96</v>
          </cell>
          <cell r="D274">
            <v>176965</v>
          </cell>
          <cell r="H274">
            <v>206065</v>
          </cell>
        </row>
        <row r="275">
          <cell r="B275" t="str">
            <v>OVERTIME SALARIES</v>
          </cell>
          <cell r="C275">
            <v>843.65</v>
          </cell>
          <cell r="D275">
            <v>2000</v>
          </cell>
          <cell r="F275">
            <v>202177</v>
          </cell>
          <cell r="H275">
            <v>0</v>
          </cell>
        </row>
        <row r="276">
          <cell r="B276" t="str">
            <v>PART-TIME SALARIES</v>
          </cell>
          <cell r="C276">
            <v>23428.39</v>
          </cell>
          <cell r="D276">
            <v>20947</v>
          </cell>
          <cell r="F276">
            <v>2000</v>
          </cell>
          <cell r="H276">
            <v>20947</v>
          </cell>
        </row>
        <row r="277">
          <cell r="B277" t="str">
            <v>PROFESSIONAL SERVICES</v>
          </cell>
          <cell r="C277">
            <v>48994.39</v>
          </cell>
          <cell r="D277">
            <v>54000</v>
          </cell>
          <cell r="F277">
            <v>6300</v>
          </cell>
          <cell r="H277">
            <v>28000</v>
          </cell>
        </row>
        <row r="278">
          <cell r="B278" t="str">
            <v>POSTAGE</v>
          </cell>
          <cell r="C278">
            <v>1352.3</v>
          </cell>
          <cell r="D278">
            <v>900</v>
          </cell>
          <cell r="F278">
            <v>54000</v>
          </cell>
          <cell r="H278">
            <v>900</v>
          </cell>
        </row>
        <row r="279">
          <cell r="B279" t="str">
            <v>TRAVEL/MILEAGE</v>
          </cell>
          <cell r="C279">
            <v>454.82</v>
          </cell>
          <cell r="D279">
            <v>450</v>
          </cell>
          <cell r="F279">
            <v>1000</v>
          </cell>
          <cell r="H279">
            <v>450</v>
          </cell>
        </row>
        <row r="280">
          <cell r="B280" t="str">
            <v>TRAINING COURSES</v>
          </cell>
          <cell r="C280">
            <v>0</v>
          </cell>
          <cell r="D280">
            <v>1400</v>
          </cell>
          <cell r="F280">
            <v>450</v>
          </cell>
          <cell r="H280">
            <v>3500</v>
          </cell>
        </row>
        <row r="281">
          <cell r="B281" t="str">
            <v>CONFERENCES</v>
          </cell>
          <cell r="C281">
            <v>0</v>
          </cell>
          <cell r="D281">
            <v>150</v>
          </cell>
          <cell r="F281">
            <v>3500</v>
          </cell>
          <cell r="H281">
            <v>150</v>
          </cell>
        </row>
        <row r="282">
          <cell r="B282" t="str">
            <v>SUBSCRIPTIONS-MEMBERSHIPS</v>
          </cell>
          <cell r="C282">
            <v>2542.37</v>
          </cell>
          <cell r="D282">
            <v>1800</v>
          </cell>
          <cell r="F282">
            <v>150</v>
          </cell>
          <cell r="H282">
            <v>1800</v>
          </cell>
        </row>
        <row r="283">
          <cell r="B283" t="str">
            <v>PRINTING &amp; BINDING</v>
          </cell>
          <cell r="C283">
            <v>0</v>
          </cell>
          <cell r="D283">
            <v>2800</v>
          </cell>
          <cell r="F283">
            <v>1850</v>
          </cell>
          <cell r="H283">
            <v>300</v>
          </cell>
        </row>
        <row r="284">
          <cell r="B284" t="str">
            <v>LEGAL &amp; PUBLIC NOTICES</v>
          </cell>
          <cell r="C284">
            <v>5837.76</v>
          </cell>
          <cell r="D284">
            <v>5000</v>
          </cell>
          <cell r="F284">
            <v>3000</v>
          </cell>
          <cell r="H284">
            <v>5000</v>
          </cell>
        </row>
        <row r="285">
          <cell r="B285" t="str">
            <v>OFFICE SERVICES</v>
          </cell>
          <cell r="C285">
            <v>109.3</v>
          </cell>
          <cell r="D285">
            <v>150</v>
          </cell>
          <cell r="F285">
            <v>5000</v>
          </cell>
          <cell r="H285">
            <v>150</v>
          </cell>
        </row>
        <row r="286">
          <cell r="B286" t="str">
            <v>RENTAL REAL ESTATE</v>
          </cell>
          <cell r="C286">
            <v>2400</v>
          </cell>
          <cell r="D286">
            <v>0</v>
          </cell>
          <cell r="F286">
            <v>150</v>
          </cell>
          <cell r="H286">
            <v>0</v>
          </cell>
        </row>
        <row r="287">
          <cell r="B287" t="str">
            <v>MAINTAIN OFFICE EQ-FRNTUR</v>
          </cell>
          <cell r="C287">
            <v>1302.42</v>
          </cell>
          <cell r="D287">
            <v>1400</v>
          </cell>
          <cell r="F287">
            <v>0</v>
          </cell>
          <cell r="H287">
            <v>1300</v>
          </cell>
        </row>
        <row r="288">
          <cell r="B288" t="str">
            <v>OFFICE SUPPLIES</v>
          </cell>
          <cell r="C288">
            <v>990.11</v>
          </cell>
          <cell r="D288">
            <v>1400</v>
          </cell>
          <cell r="F288">
            <v>1400</v>
          </cell>
          <cell r="H288">
            <v>1400</v>
          </cell>
        </row>
        <row r="289">
          <cell r="B289" t="str">
            <v>OFFICE EQUIPMENT</v>
          </cell>
          <cell r="C289">
            <v>2773</v>
          </cell>
          <cell r="D289">
            <v>600</v>
          </cell>
          <cell r="F289">
            <v>1400</v>
          </cell>
          <cell r="H289">
            <v>0</v>
          </cell>
        </row>
        <row r="290">
          <cell r="B290" t="str">
            <v>OFFICE EQUIPMENT</v>
          </cell>
          <cell r="C290">
            <v>2773</v>
          </cell>
          <cell r="D290">
            <v>600</v>
          </cell>
          <cell r="F290">
            <v>0</v>
          </cell>
          <cell r="H290">
            <v>0</v>
          </cell>
        </row>
        <row r="291">
          <cell r="B291" t="str">
            <v xml:space="preserve">     SUBTOTAL</v>
          </cell>
          <cell r="C291">
            <v>227865.47</v>
          </cell>
          <cell r="D291">
            <v>269962</v>
          </cell>
          <cell r="E291">
            <v>0</v>
          </cell>
          <cell r="F291">
            <v>0</v>
          </cell>
          <cell r="G291">
            <v>0</v>
          </cell>
          <cell r="H291">
            <v>269962</v>
          </cell>
        </row>
        <row r="292">
          <cell r="B292" t="str">
            <v xml:space="preserve">     SUBTOTAL</v>
          </cell>
          <cell r="C292">
            <v>227865.47</v>
          </cell>
          <cell r="D292">
            <v>269962</v>
          </cell>
          <cell r="E292">
            <v>0</v>
          </cell>
          <cell r="F292">
            <v>282377</v>
          </cell>
          <cell r="G292">
            <v>0</v>
          </cell>
          <cell r="H292">
            <v>269962</v>
          </cell>
        </row>
        <row r="293">
          <cell r="B293" t="str">
            <v>MAYOR'S DISCRETIONARY FUND</v>
          </cell>
          <cell r="H293" t="str">
            <v xml:space="preserve">            </v>
          </cell>
        </row>
        <row r="294">
          <cell r="B294" t="str">
            <v>OUTSIDE SERVICES</v>
          </cell>
          <cell r="C294">
            <v>10821.97</v>
          </cell>
          <cell r="D294">
            <v>9500</v>
          </cell>
          <cell r="H294">
            <v>7000</v>
          </cell>
        </row>
        <row r="295">
          <cell r="B295" t="str">
            <v>CONTRIBUTIONS-GRANTS</v>
          </cell>
          <cell r="C295">
            <v>4150</v>
          </cell>
          <cell r="D295">
            <v>5000</v>
          </cell>
          <cell r="F295">
            <v>7000</v>
          </cell>
          <cell r="H295">
            <v>3000</v>
          </cell>
        </row>
        <row r="296">
          <cell r="B296" t="str">
            <v>CONTRIBUTIONS-GRANTS</v>
          </cell>
          <cell r="C296">
            <v>4150</v>
          </cell>
          <cell r="D296">
            <v>5000</v>
          </cell>
          <cell r="F296">
            <v>3000</v>
          </cell>
          <cell r="H296">
            <v>3000</v>
          </cell>
        </row>
        <row r="297">
          <cell r="B297" t="str">
            <v xml:space="preserve">     SUBTOTAL</v>
          </cell>
          <cell r="C297">
            <v>14971.97</v>
          </cell>
          <cell r="D297">
            <v>14500</v>
          </cell>
          <cell r="E297">
            <v>0</v>
          </cell>
          <cell r="F297">
            <v>0</v>
          </cell>
          <cell r="G297">
            <v>0</v>
          </cell>
          <cell r="H297">
            <v>10000</v>
          </cell>
        </row>
        <row r="298">
          <cell r="B298" t="str">
            <v xml:space="preserve">     SUBTOTAL</v>
          </cell>
          <cell r="C298">
            <v>14971.97</v>
          </cell>
          <cell r="D298">
            <v>14500</v>
          </cell>
          <cell r="E298">
            <v>0</v>
          </cell>
          <cell r="F298">
            <v>10000</v>
          </cell>
          <cell r="G298">
            <v>0</v>
          </cell>
          <cell r="H298">
            <v>10000</v>
          </cell>
        </row>
        <row r="299">
          <cell r="B299" t="str">
            <v>FAIR RENT COMMISSION</v>
          </cell>
          <cell r="H299" t="str">
            <v xml:space="preserve">            </v>
          </cell>
        </row>
        <row r="300">
          <cell r="B300" t="str">
            <v>PROFESSIONAL SERVICES</v>
          </cell>
          <cell r="C300">
            <v>250</v>
          </cell>
          <cell r="D300">
            <v>200</v>
          </cell>
          <cell r="H300">
            <v>1000</v>
          </cell>
        </row>
        <row r="301">
          <cell r="B301" t="str">
            <v>POSTAGE</v>
          </cell>
          <cell r="C301">
            <v>268.83999999999997</v>
          </cell>
          <cell r="D301">
            <v>200</v>
          </cell>
          <cell r="F301">
            <v>600</v>
          </cell>
          <cell r="H301">
            <v>200</v>
          </cell>
        </row>
        <row r="302">
          <cell r="B302" t="str">
            <v>PRINTING &amp; BINDING</v>
          </cell>
          <cell r="C302">
            <v>0</v>
          </cell>
          <cell r="D302">
            <v>300</v>
          </cell>
          <cell r="F302">
            <v>300</v>
          </cell>
          <cell r="H302">
            <v>200</v>
          </cell>
        </row>
        <row r="303">
          <cell r="B303" t="str">
            <v>MAINTAIN OFFICE EQ-FRNTUR</v>
          </cell>
          <cell r="C303">
            <v>0</v>
          </cell>
          <cell r="D303">
            <v>75</v>
          </cell>
          <cell r="F303">
            <v>300</v>
          </cell>
          <cell r="H303">
            <v>75</v>
          </cell>
        </row>
        <row r="304">
          <cell r="B304" t="str">
            <v>OFFICE SUPPLIES</v>
          </cell>
          <cell r="C304">
            <v>223.41</v>
          </cell>
          <cell r="D304">
            <v>700</v>
          </cell>
          <cell r="F304">
            <v>75</v>
          </cell>
          <cell r="H304">
            <v>200</v>
          </cell>
        </row>
        <row r="305">
          <cell r="B305" t="str">
            <v>OFFICE SUPPLIES</v>
          </cell>
          <cell r="C305">
            <v>223.41</v>
          </cell>
          <cell r="D305">
            <v>700</v>
          </cell>
          <cell r="F305">
            <v>200</v>
          </cell>
          <cell r="H305">
            <v>200</v>
          </cell>
        </row>
        <row r="306">
          <cell r="B306" t="str">
            <v xml:space="preserve">     SUBTOTAL</v>
          </cell>
          <cell r="C306">
            <v>742.24999999999989</v>
          </cell>
          <cell r="D306">
            <v>1475</v>
          </cell>
          <cell r="E306">
            <v>0</v>
          </cell>
          <cell r="F306">
            <v>0</v>
          </cell>
          <cell r="G306">
            <v>0</v>
          </cell>
          <cell r="H306">
            <v>1475</v>
          </cell>
        </row>
        <row r="307">
          <cell r="B307" t="str">
            <v xml:space="preserve">     SUBTOTAL</v>
          </cell>
          <cell r="C307">
            <v>742.24999999999989</v>
          </cell>
          <cell r="D307">
            <v>1475</v>
          </cell>
          <cell r="E307">
            <v>0</v>
          </cell>
          <cell r="F307">
            <v>1475</v>
          </cell>
          <cell r="G307">
            <v>0</v>
          </cell>
          <cell r="H307">
            <v>1475</v>
          </cell>
        </row>
        <row r="308">
          <cell r="B308" t="str">
            <v>CITY MEMBERSHIPS</v>
          </cell>
          <cell r="H308" t="str">
            <v xml:space="preserve">            </v>
          </cell>
        </row>
        <row r="309">
          <cell r="B309" t="str">
            <v>HVCEO/HVEDP</v>
          </cell>
          <cell r="C309">
            <v>25572</v>
          </cell>
          <cell r="D309">
            <v>26339</v>
          </cell>
          <cell r="H309">
            <v>26339</v>
          </cell>
        </row>
        <row r="310">
          <cell r="B310" t="str">
            <v>CONN CONFERENCE MUNICIP</v>
          </cell>
          <cell r="C310">
            <v>32468</v>
          </cell>
          <cell r="D310">
            <v>33442</v>
          </cell>
          <cell r="F310">
            <v>26339</v>
          </cell>
          <cell r="H310">
            <v>33442</v>
          </cell>
        </row>
        <row r="311">
          <cell r="B311" t="str">
            <v>U S CONF MAYORS</v>
          </cell>
          <cell r="C311">
            <v>2855</v>
          </cell>
          <cell r="D311">
            <v>2912</v>
          </cell>
          <cell r="F311">
            <v>36476</v>
          </cell>
          <cell r="H311">
            <v>2855</v>
          </cell>
        </row>
        <row r="312">
          <cell r="B312" t="str">
            <v>U S CONF MAYORS</v>
          </cell>
          <cell r="C312">
            <v>2855</v>
          </cell>
          <cell r="D312">
            <v>2912</v>
          </cell>
          <cell r="F312">
            <v>2912</v>
          </cell>
          <cell r="H312">
            <v>2855</v>
          </cell>
        </row>
        <row r="313">
          <cell r="B313" t="str">
            <v xml:space="preserve">     SUBTOTAL</v>
          </cell>
          <cell r="C313">
            <v>60895</v>
          </cell>
          <cell r="D313">
            <v>62693</v>
          </cell>
          <cell r="E313">
            <v>0</v>
          </cell>
          <cell r="F313">
            <v>0</v>
          </cell>
          <cell r="G313">
            <v>0</v>
          </cell>
          <cell r="H313">
            <v>62636</v>
          </cell>
        </row>
        <row r="314">
          <cell r="B314" t="str">
            <v xml:space="preserve">     SUBTOTAL</v>
          </cell>
          <cell r="C314">
            <v>60895</v>
          </cell>
          <cell r="D314">
            <v>62693</v>
          </cell>
          <cell r="E314">
            <v>0</v>
          </cell>
          <cell r="F314">
            <v>65727</v>
          </cell>
          <cell r="G314">
            <v>0</v>
          </cell>
          <cell r="H314">
            <v>62636</v>
          </cell>
        </row>
        <row r="315">
          <cell r="B315" t="str">
            <v>LAKE AUTHORITY</v>
          </cell>
          <cell r="H315" t="str">
            <v xml:space="preserve">            </v>
          </cell>
        </row>
        <row r="316">
          <cell r="B316" t="str">
            <v>LAKE AUTHORITY</v>
          </cell>
          <cell r="C316">
            <v>33040</v>
          </cell>
          <cell r="D316">
            <v>41820</v>
          </cell>
          <cell r="H316">
            <v>41877</v>
          </cell>
        </row>
        <row r="317">
          <cell r="B317" t="str">
            <v>LAKE AUTHORITY</v>
          </cell>
          <cell r="C317">
            <v>33040</v>
          </cell>
          <cell r="D317">
            <v>41820</v>
          </cell>
          <cell r="F317">
            <v>41271</v>
          </cell>
          <cell r="H317">
            <v>41877</v>
          </cell>
        </row>
        <row r="318">
          <cell r="B318" t="str">
            <v xml:space="preserve">     SUBTOTAL</v>
          </cell>
          <cell r="C318">
            <v>33040</v>
          </cell>
          <cell r="D318">
            <v>41820</v>
          </cell>
          <cell r="E318">
            <v>0</v>
          </cell>
          <cell r="F318">
            <v>0</v>
          </cell>
          <cell r="G318">
            <v>0</v>
          </cell>
          <cell r="H318">
            <v>41877</v>
          </cell>
        </row>
        <row r="319">
          <cell r="B319" t="str">
            <v xml:space="preserve">     SUBTOTAL</v>
          </cell>
          <cell r="C319">
            <v>33040</v>
          </cell>
          <cell r="D319">
            <v>41820</v>
          </cell>
          <cell r="E319">
            <v>0</v>
          </cell>
          <cell r="F319">
            <v>41271</v>
          </cell>
          <cell r="G319">
            <v>0</v>
          </cell>
          <cell r="H319">
            <v>41877</v>
          </cell>
        </row>
        <row r="320">
          <cell r="B320" t="str">
            <v>RETIREMENT ADMINISTRATION</v>
          </cell>
          <cell r="H320" t="str">
            <v xml:space="preserve">            </v>
          </cell>
        </row>
        <row r="321">
          <cell r="B321" t="str">
            <v>PROFESSIONAL SERVICES</v>
          </cell>
          <cell r="C321">
            <v>83639</v>
          </cell>
          <cell r="D321">
            <v>70750</v>
          </cell>
          <cell r="H321">
            <v>70750</v>
          </cell>
        </row>
        <row r="322">
          <cell r="B322" t="str">
            <v>PROFESSIONAL SERVICES</v>
          </cell>
          <cell r="C322">
            <v>83639</v>
          </cell>
          <cell r="D322">
            <v>70750</v>
          </cell>
          <cell r="F322">
            <v>71150</v>
          </cell>
          <cell r="H322">
            <v>70750</v>
          </cell>
        </row>
        <row r="323">
          <cell r="B323" t="str">
            <v xml:space="preserve">     SUBTOTAL</v>
          </cell>
          <cell r="C323">
            <v>83639</v>
          </cell>
          <cell r="D323">
            <v>70750</v>
          </cell>
          <cell r="E323">
            <v>0</v>
          </cell>
          <cell r="F323">
            <v>0</v>
          </cell>
          <cell r="G323">
            <v>0</v>
          </cell>
          <cell r="H323">
            <v>70750</v>
          </cell>
        </row>
        <row r="324">
          <cell r="B324" t="str">
            <v xml:space="preserve">     SUBTOTAL</v>
          </cell>
          <cell r="C324">
            <v>83639</v>
          </cell>
          <cell r="D324">
            <v>70750</v>
          </cell>
          <cell r="E324">
            <v>0</v>
          </cell>
          <cell r="F324">
            <v>71150</v>
          </cell>
          <cell r="G324">
            <v>0</v>
          </cell>
          <cell r="H324">
            <v>70750</v>
          </cell>
        </row>
        <row r="325">
          <cell r="B325" t="str">
            <v>LABOR NEGOTIATIONS</v>
          </cell>
          <cell r="H325" t="str">
            <v xml:space="preserve">            </v>
          </cell>
        </row>
        <row r="326">
          <cell r="B326" t="str">
            <v>PROFESSIONAL SERVICES</v>
          </cell>
          <cell r="C326">
            <v>37433.5</v>
          </cell>
          <cell r="D326">
            <v>37000</v>
          </cell>
          <cell r="H326">
            <v>37000</v>
          </cell>
        </row>
        <row r="327">
          <cell r="B327" t="str">
            <v>OUTSIDE SERVICES</v>
          </cell>
          <cell r="C327">
            <v>945.7</v>
          </cell>
          <cell r="D327">
            <v>3000</v>
          </cell>
          <cell r="F327">
            <v>40800</v>
          </cell>
          <cell r="H327">
            <v>3000</v>
          </cell>
        </row>
        <row r="328">
          <cell r="B328" t="str">
            <v>OUTSIDE SERVICES</v>
          </cell>
          <cell r="C328">
            <v>945.7</v>
          </cell>
          <cell r="D328">
            <v>3000</v>
          </cell>
          <cell r="F328">
            <v>3000</v>
          </cell>
          <cell r="H328">
            <v>3000</v>
          </cell>
        </row>
        <row r="329">
          <cell r="B329" t="str">
            <v xml:space="preserve">     SUBTOTAL</v>
          </cell>
          <cell r="C329">
            <v>38379.199999999997</v>
          </cell>
          <cell r="D329">
            <v>40000</v>
          </cell>
          <cell r="E329">
            <v>0</v>
          </cell>
          <cell r="F329">
            <v>0</v>
          </cell>
          <cell r="G329">
            <v>0</v>
          </cell>
          <cell r="H329">
            <v>40000</v>
          </cell>
        </row>
        <row r="330">
          <cell r="B330" t="str">
            <v xml:space="preserve">     SUBTOTAL</v>
          </cell>
          <cell r="C330">
            <v>38379.199999999997</v>
          </cell>
          <cell r="D330">
            <v>40000</v>
          </cell>
          <cell r="E330">
            <v>0</v>
          </cell>
          <cell r="F330">
            <v>43800</v>
          </cell>
          <cell r="G330">
            <v>0</v>
          </cell>
          <cell r="H330">
            <v>40000</v>
          </cell>
        </row>
        <row r="331">
          <cell r="B331" t="str">
            <v>PUBLIC BUILDINGS</v>
          </cell>
          <cell r="H331" t="str">
            <v xml:space="preserve">            </v>
          </cell>
        </row>
        <row r="332">
          <cell r="B332" t="str">
            <v>SALARIES REGULAR</v>
          </cell>
          <cell r="C332">
            <v>462960.99</v>
          </cell>
          <cell r="D332">
            <v>553216</v>
          </cell>
          <cell r="H332">
            <v>560328</v>
          </cell>
        </row>
        <row r="333">
          <cell r="B333" t="str">
            <v>OVERTIME SALARIES</v>
          </cell>
          <cell r="C333">
            <v>19670.189999999999</v>
          </cell>
          <cell r="D333">
            <v>18000</v>
          </cell>
          <cell r="F333">
            <v>547839</v>
          </cell>
          <cell r="H333">
            <v>18000</v>
          </cell>
        </row>
        <row r="334">
          <cell r="B334" t="str">
            <v>PART-TIME SERVICES</v>
          </cell>
          <cell r="C334">
            <v>2464</v>
          </cell>
          <cell r="D334">
            <v>0</v>
          </cell>
          <cell r="F334">
            <v>22700</v>
          </cell>
          <cell r="H334">
            <v>0</v>
          </cell>
        </row>
        <row r="335">
          <cell r="B335" t="str">
            <v>PROFESSIONAL SERVICES</v>
          </cell>
          <cell r="C335">
            <v>20401.09</v>
          </cell>
          <cell r="D335">
            <v>4000</v>
          </cell>
          <cell r="F335">
            <v>0</v>
          </cell>
          <cell r="H335">
            <v>4000</v>
          </cell>
        </row>
        <row r="336">
          <cell r="B336" t="str">
            <v>COMMUNICATION SERVICES</v>
          </cell>
          <cell r="C336">
            <v>136774.22</v>
          </cell>
          <cell r="D336">
            <v>155022</v>
          </cell>
          <cell r="F336">
            <v>4000</v>
          </cell>
          <cell r="H336">
            <v>155022</v>
          </cell>
        </row>
        <row r="337">
          <cell r="B337" t="str">
            <v>POSTAGE</v>
          </cell>
          <cell r="C337">
            <v>37.049999999999997</v>
          </cell>
          <cell r="D337">
            <v>50</v>
          </cell>
          <cell r="F337">
            <v>155922</v>
          </cell>
          <cell r="H337">
            <v>50</v>
          </cell>
        </row>
        <row r="338">
          <cell r="B338" t="str">
            <v>TRAINING COURSES</v>
          </cell>
          <cell r="C338">
            <v>0</v>
          </cell>
          <cell r="D338">
            <v>100</v>
          </cell>
          <cell r="F338">
            <v>50</v>
          </cell>
          <cell r="H338">
            <v>100</v>
          </cell>
        </row>
        <row r="339">
          <cell r="B339" t="str">
            <v>CONFERENCES</v>
          </cell>
          <cell r="C339">
            <v>0</v>
          </cell>
          <cell r="D339">
            <v>300</v>
          </cell>
          <cell r="F339">
            <v>2700</v>
          </cell>
          <cell r="H339">
            <v>300</v>
          </cell>
        </row>
        <row r="340">
          <cell r="B340" t="str">
            <v>SUBSCRIPTIONS-MEMBERSHIPS</v>
          </cell>
          <cell r="C340">
            <v>1669</v>
          </cell>
          <cell r="D340">
            <v>1700</v>
          </cell>
          <cell r="F340">
            <v>2860</v>
          </cell>
          <cell r="H340">
            <v>1700</v>
          </cell>
        </row>
        <row r="341">
          <cell r="B341" t="str">
            <v>PRINTING &amp; BINDING</v>
          </cell>
          <cell r="C341">
            <v>96.85</v>
          </cell>
          <cell r="D341">
            <v>300</v>
          </cell>
          <cell r="F341">
            <v>1750</v>
          </cell>
          <cell r="H341">
            <v>125</v>
          </cell>
        </row>
        <row r="342">
          <cell r="B342" t="str">
            <v>LEGAL &amp; PUBLIC NOTICES</v>
          </cell>
          <cell r="C342">
            <v>126.5</v>
          </cell>
          <cell r="D342">
            <v>0</v>
          </cell>
          <cell r="F342">
            <v>100</v>
          </cell>
          <cell r="H342">
            <v>0</v>
          </cell>
        </row>
        <row r="343">
          <cell r="B343" t="str">
            <v>UTILITY SERVICE</v>
          </cell>
          <cell r="C343">
            <v>8480.16</v>
          </cell>
          <cell r="D343">
            <v>4248</v>
          </cell>
          <cell r="F343">
            <v>50</v>
          </cell>
          <cell r="H343">
            <v>4248</v>
          </cell>
        </row>
        <row r="344">
          <cell r="B344" t="str">
            <v>CLEANING SERVICES</v>
          </cell>
          <cell r="C344">
            <v>11965.2</v>
          </cell>
          <cell r="D344">
            <v>4475</v>
          </cell>
          <cell r="F344">
            <v>8000</v>
          </cell>
          <cell r="H344">
            <v>1080</v>
          </cell>
        </row>
        <row r="345">
          <cell r="B345" t="str">
            <v>OFFICE SERVICES</v>
          </cell>
          <cell r="C345">
            <v>1734.2</v>
          </cell>
          <cell r="D345">
            <v>1555</v>
          </cell>
          <cell r="F345">
            <v>9110</v>
          </cell>
          <cell r="H345">
            <v>1555</v>
          </cell>
        </row>
        <row r="346">
          <cell r="B346" t="str">
            <v>MAINTAIN BLDGS-STRUCTURES</v>
          </cell>
          <cell r="C346">
            <v>26548.49</v>
          </cell>
          <cell r="D346">
            <v>13674</v>
          </cell>
          <cell r="F346">
            <v>1750</v>
          </cell>
          <cell r="H346">
            <v>16824</v>
          </cell>
        </row>
        <row r="347">
          <cell r="B347" t="str">
            <v>MAINTAIN OFFICE EQ-FRNTUR</v>
          </cell>
          <cell r="C347">
            <v>0</v>
          </cell>
          <cell r="D347">
            <v>400</v>
          </cell>
          <cell r="F347">
            <v>56800</v>
          </cell>
          <cell r="H347">
            <v>250</v>
          </cell>
        </row>
        <row r="348">
          <cell r="B348" t="str">
            <v>MAINTAIN FIRE ALARMS</v>
          </cell>
          <cell r="C348">
            <v>325</v>
          </cell>
          <cell r="D348">
            <v>1000</v>
          </cell>
          <cell r="F348">
            <v>400</v>
          </cell>
          <cell r="H348">
            <v>1000</v>
          </cell>
        </row>
        <row r="349">
          <cell r="B349" t="str">
            <v>OFFICE SUPPLIES</v>
          </cell>
          <cell r="C349">
            <v>1290.9100000000001</v>
          </cell>
          <cell r="D349">
            <v>1100</v>
          </cell>
          <cell r="F349">
            <v>1500</v>
          </cell>
          <cell r="H349">
            <v>1100</v>
          </cell>
        </row>
        <row r="350">
          <cell r="B350" t="str">
            <v>CUSTODIAL SUPPLIES</v>
          </cell>
          <cell r="C350">
            <v>3666.04</v>
          </cell>
          <cell r="D350">
            <v>4500</v>
          </cell>
          <cell r="F350">
            <v>1350</v>
          </cell>
          <cell r="H350">
            <v>2500</v>
          </cell>
        </row>
        <row r="351">
          <cell r="B351" t="str">
            <v>CLOTHING-DRY GOODS-LINENS</v>
          </cell>
          <cell r="C351">
            <v>1134.95</v>
          </cell>
          <cell r="D351">
            <v>1400</v>
          </cell>
          <cell r="F351">
            <v>6500</v>
          </cell>
          <cell r="H351">
            <v>1400</v>
          </cell>
        </row>
        <row r="352">
          <cell r="B352" t="str">
            <v>HEATING FUEL</v>
          </cell>
          <cell r="C352">
            <v>1002.96</v>
          </cell>
          <cell r="D352">
            <v>1300</v>
          </cell>
          <cell r="F352">
            <v>1500</v>
          </cell>
          <cell r="H352">
            <v>1300</v>
          </cell>
        </row>
        <row r="353">
          <cell r="B353" t="str">
            <v>MINOR SUPPLIES-HAND TOOLS</v>
          </cell>
          <cell r="C353">
            <v>339.38</v>
          </cell>
          <cell r="D353">
            <v>350</v>
          </cell>
          <cell r="F353">
            <v>1365</v>
          </cell>
          <cell r="H353">
            <v>350</v>
          </cell>
        </row>
        <row r="354">
          <cell r="B354" t="str">
            <v>OFFICE EQUIPMENT</v>
          </cell>
          <cell r="C354">
            <v>592.35</v>
          </cell>
          <cell r="D354">
            <v>934</v>
          </cell>
          <cell r="F354">
            <v>700</v>
          </cell>
          <cell r="H354">
            <v>0</v>
          </cell>
        </row>
        <row r="355">
          <cell r="B355" t="str">
            <v>GARAGE &amp; SHOP EQ</v>
          </cell>
          <cell r="C355">
            <v>2414</v>
          </cell>
          <cell r="D355">
            <v>1313</v>
          </cell>
          <cell r="F355">
            <v>0</v>
          </cell>
          <cell r="H355">
            <v>1000</v>
          </cell>
        </row>
        <row r="356">
          <cell r="B356" t="str">
            <v>COMMUNICATION EQ</v>
          </cell>
          <cell r="C356">
            <v>2494.88</v>
          </cell>
          <cell r="D356">
            <v>3000</v>
          </cell>
          <cell r="F356">
            <v>4900</v>
          </cell>
          <cell r="H356">
            <v>1000</v>
          </cell>
        </row>
        <row r="357">
          <cell r="B357" t="str">
            <v>EQUIPMENT OTHER</v>
          </cell>
          <cell r="C357">
            <v>2132</v>
          </cell>
          <cell r="D357">
            <v>0</v>
          </cell>
          <cell r="F357">
            <v>2150</v>
          </cell>
          <cell r="H357">
            <v>0</v>
          </cell>
        </row>
        <row r="358">
          <cell r="B358" t="str">
            <v>EQUIPMENT OTHER</v>
          </cell>
          <cell r="C358">
            <v>2132</v>
          </cell>
          <cell r="D358">
            <v>0</v>
          </cell>
          <cell r="F358">
            <v>0</v>
          </cell>
          <cell r="H358">
            <v>0</v>
          </cell>
        </row>
        <row r="359">
          <cell r="B359" t="str">
            <v xml:space="preserve">     SUBTOTAL</v>
          </cell>
          <cell r="C359">
            <v>708320.40999999992</v>
          </cell>
          <cell r="D359">
            <v>771937</v>
          </cell>
          <cell r="E359">
            <v>0</v>
          </cell>
          <cell r="F359">
            <v>0</v>
          </cell>
          <cell r="G359">
            <v>0</v>
          </cell>
          <cell r="H359">
            <v>773232</v>
          </cell>
        </row>
        <row r="360">
          <cell r="B360" t="str">
            <v xml:space="preserve">     SUBTOTAL</v>
          </cell>
          <cell r="C360">
            <v>708320.40999999992</v>
          </cell>
          <cell r="D360">
            <v>771937</v>
          </cell>
          <cell r="E360">
            <v>0</v>
          </cell>
          <cell r="F360">
            <v>833996</v>
          </cell>
          <cell r="G360">
            <v>0</v>
          </cell>
          <cell r="H360">
            <v>773232</v>
          </cell>
        </row>
        <row r="361">
          <cell r="B361" t="str">
            <v>CITY HALL BUILDING</v>
          </cell>
          <cell r="H361" t="str">
            <v xml:space="preserve">            </v>
          </cell>
        </row>
        <row r="362">
          <cell r="B362" t="str">
            <v>SALARIES REGULAR</v>
          </cell>
          <cell r="C362">
            <v>67471.990000000005</v>
          </cell>
          <cell r="D362">
            <v>33179</v>
          </cell>
          <cell r="H362">
            <v>33179</v>
          </cell>
        </row>
        <row r="363">
          <cell r="B363" t="str">
            <v>OVERTIME SALARIES</v>
          </cell>
          <cell r="C363">
            <v>3623.39</v>
          </cell>
          <cell r="D363">
            <v>1500</v>
          </cell>
          <cell r="F363">
            <v>32635</v>
          </cell>
          <cell r="H363">
            <v>1500</v>
          </cell>
        </row>
        <row r="364">
          <cell r="B364" t="str">
            <v>COMMUNICATION SERVICES</v>
          </cell>
          <cell r="C364">
            <v>3319.33</v>
          </cell>
          <cell r="D364">
            <v>4536</v>
          </cell>
          <cell r="F364">
            <v>1500</v>
          </cell>
          <cell r="H364">
            <v>4536</v>
          </cell>
        </row>
        <row r="365">
          <cell r="B365" t="str">
            <v>UTILITY SERVICE</v>
          </cell>
          <cell r="C365">
            <v>77219.399999999994</v>
          </cell>
          <cell r="D365">
            <v>93000</v>
          </cell>
          <cell r="F365">
            <v>4600</v>
          </cell>
          <cell r="H365">
            <v>93000</v>
          </cell>
        </row>
        <row r="366">
          <cell r="B366" t="str">
            <v>CLEANING SERVICES</v>
          </cell>
          <cell r="C366">
            <v>221.16</v>
          </cell>
          <cell r="D366">
            <v>77406</v>
          </cell>
          <cell r="F366">
            <v>93000</v>
          </cell>
          <cell r="H366">
            <v>80490</v>
          </cell>
        </row>
        <row r="367">
          <cell r="B367" t="str">
            <v>OFFICE SERVICES</v>
          </cell>
          <cell r="C367">
            <v>210</v>
          </cell>
          <cell r="D367">
            <v>364</v>
          </cell>
          <cell r="F367">
            <v>77450</v>
          </cell>
          <cell r="H367">
            <v>364</v>
          </cell>
        </row>
        <row r="368">
          <cell r="B368" t="str">
            <v>OUTSIDE SERVICES</v>
          </cell>
          <cell r="C368">
            <v>2390</v>
          </cell>
          <cell r="D368">
            <v>4584</v>
          </cell>
          <cell r="F368">
            <v>400</v>
          </cell>
          <cell r="H368">
            <v>3500</v>
          </cell>
        </row>
        <row r="369">
          <cell r="B369" t="str">
            <v>MAINTAIN BLDGS-STRUCTURES</v>
          </cell>
          <cell r="C369">
            <v>14211.36</v>
          </cell>
          <cell r="D369">
            <v>10566</v>
          </cell>
          <cell r="F369">
            <v>5000</v>
          </cell>
          <cell r="H369">
            <v>10566</v>
          </cell>
        </row>
        <row r="370">
          <cell r="B370" t="str">
            <v>MAINTAIN FIRE ALARMS</v>
          </cell>
          <cell r="C370">
            <v>300</v>
          </cell>
          <cell r="D370">
            <v>100</v>
          </cell>
          <cell r="F370">
            <v>15000</v>
          </cell>
          <cell r="H370">
            <v>100</v>
          </cell>
        </row>
        <row r="371">
          <cell r="B371" t="str">
            <v>CUSTODIAL SUPPLIES</v>
          </cell>
          <cell r="C371">
            <v>3389.06</v>
          </cell>
          <cell r="D371">
            <v>150</v>
          </cell>
          <cell r="F371">
            <v>1250</v>
          </cell>
          <cell r="H371">
            <v>150</v>
          </cell>
        </row>
        <row r="372">
          <cell r="B372" t="str">
            <v>HEATING FUEL</v>
          </cell>
          <cell r="C372">
            <v>17784.78</v>
          </cell>
          <cell r="D372">
            <v>22000</v>
          </cell>
          <cell r="F372">
            <v>500</v>
          </cell>
          <cell r="H372">
            <v>22000</v>
          </cell>
        </row>
        <row r="373">
          <cell r="B373" t="str">
            <v>EQUIPMENT OTHER</v>
          </cell>
          <cell r="C373">
            <v>274.58999999999997</v>
          </cell>
          <cell r="D373">
            <v>0</v>
          </cell>
          <cell r="F373">
            <v>23100</v>
          </cell>
          <cell r="H373">
            <v>22000</v>
          </cell>
        </row>
        <row r="374">
          <cell r="B374" t="str">
            <v>GARAGE &amp; SHOP EQUIPMENT</v>
          </cell>
          <cell r="C374">
            <v>274.58999999999997</v>
          </cell>
          <cell r="D374">
            <v>0</v>
          </cell>
          <cell r="F374">
            <v>700</v>
          </cell>
        </row>
        <row r="375">
          <cell r="B375" t="str">
            <v xml:space="preserve">     SUBTOTAL</v>
          </cell>
          <cell r="C375">
            <v>190415.06</v>
          </cell>
          <cell r="D375">
            <v>247385</v>
          </cell>
          <cell r="E375">
            <v>0</v>
          </cell>
          <cell r="F375">
            <v>0</v>
          </cell>
          <cell r="G375">
            <v>0</v>
          </cell>
          <cell r="H375">
            <v>249385</v>
          </cell>
        </row>
        <row r="376">
          <cell r="B376" t="str">
            <v xml:space="preserve">     SUBTOTAL</v>
          </cell>
          <cell r="C376">
            <v>190415.06</v>
          </cell>
          <cell r="D376">
            <v>247385</v>
          </cell>
          <cell r="E376">
            <v>0</v>
          </cell>
          <cell r="F376">
            <v>0</v>
          </cell>
          <cell r="G376">
            <v>0</v>
          </cell>
          <cell r="H376">
            <v>249385</v>
          </cell>
        </row>
        <row r="377">
          <cell r="B377" t="str">
            <v>LIBRARY BUILDING</v>
          </cell>
          <cell r="C377">
            <v>190415.06</v>
          </cell>
          <cell r="D377">
            <v>247385</v>
          </cell>
          <cell r="E377">
            <v>0</v>
          </cell>
          <cell r="F377">
            <v>255135</v>
          </cell>
          <cell r="G377">
            <v>0</v>
          </cell>
          <cell r="H377" t="str">
            <v xml:space="preserve">            </v>
          </cell>
        </row>
        <row r="378">
          <cell r="B378" t="str">
            <v>SALARIES REGULAR</v>
          </cell>
          <cell r="C378">
            <v>12738.87</v>
          </cell>
          <cell r="D378">
            <v>0</v>
          </cell>
          <cell r="H378">
            <v>0</v>
          </cell>
        </row>
        <row r="379">
          <cell r="B379" t="str">
            <v>OVERTIME SALARIES</v>
          </cell>
          <cell r="C379">
            <v>0</v>
          </cell>
          <cell r="D379">
            <v>0</v>
          </cell>
          <cell r="H379">
            <v>0</v>
          </cell>
        </row>
        <row r="380">
          <cell r="B380" t="str">
            <v>UTILITY SERVICE</v>
          </cell>
          <cell r="C380">
            <v>68039.14</v>
          </cell>
          <cell r="D380">
            <v>72000</v>
          </cell>
          <cell r="F380">
            <v>0</v>
          </cell>
          <cell r="H380">
            <v>72000</v>
          </cell>
        </row>
        <row r="381">
          <cell r="B381" t="str">
            <v>CLEANING SERVICES</v>
          </cell>
          <cell r="C381">
            <v>34005.61</v>
          </cell>
          <cell r="D381">
            <v>34500</v>
          </cell>
          <cell r="F381">
            <v>0</v>
          </cell>
          <cell r="H381">
            <v>34500</v>
          </cell>
        </row>
        <row r="382">
          <cell r="B382" t="str">
            <v>OFFICE SERVICES</v>
          </cell>
          <cell r="C382">
            <v>250</v>
          </cell>
          <cell r="D382">
            <v>325</v>
          </cell>
          <cell r="F382">
            <v>72000</v>
          </cell>
          <cell r="H382">
            <v>325</v>
          </cell>
        </row>
        <row r="383">
          <cell r="B383" t="str">
            <v>OUTSIDE SERVICES</v>
          </cell>
          <cell r="C383">
            <v>5920</v>
          </cell>
          <cell r="D383">
            <v>6676</v>
          </cell>
          <cell r="F383">
            <v>36800</v>
          </cell>
          <cell r="H383">
            <v>6676</v>
          </cell>
        </row>
        <row r="384">
          <cell r="B384" t="str">
            <v>MAINTAIN BLDGS-STRUCTURES</v>
          </cell>
          <cell r="C384">
            <v>21204.16</v>
          </cell>
          <cell r="D384">
            <v>11689</v>
          </cell>
          <cell r="F384">
            <v>400</v>
          </cell>
          <cell r="H384">
            <v>11744</v>
          </cell>
        </row>
        <row r="385">
          <cell r="B385" t="str">
            <v>MAINTAIN FIRE ALARMS</v>
          </cell>
          <cell r="C385">
            <v>1274.82</v>
          </cell>
          <cell r="D385">
            <v>440</v>
          </cell>
          <cell r="F385">
            <v>7000</v>
          </cell>
          <cell r="H385">
            <v>195</v>
          </cell>
        </row>
        <row r="386">
          <cell r="B386" t="str">
            <v>CUSTODIAL SUPPLIES</v>
          </cell>
          <cell r="C386">
            <v>2633.54</v>
          </cell>
          <cell r="D386">
            <v>150</v>
          </cell>
          <cell r="F386">
            <v>18891</v>
          </cell>
          <cell r="H386">
            <v>150</v>
          </cell>
        </row>
        <row r="387">
          <cell r="B387" t="str">
            <v>HEATING FUEL</v>
          </cell>
          <cell r="C387">
            <v>8961.51</v>
          </cell>
          <cell r="D387">
            <v>7500</v>
          </cell>
          <cell r="F387">
            <v>1800</v>
          </cell>
          <cell r="H387">
            <v>7500</v>
          </cell>
        </row>
        <row r="388">
          <cell r="B388" t="str">
            <v>CUSTODIAL SUPPLIES</v>
          </cell>
          <cell r="C388">
            <v>2633.54</v>
          </cell>
          <cell r="D388">
            <v>150</v>
          </cell>
          <cell r="F388">
            <v>500</v>
          </cell>
          <cell r="H388">
            <v>150</v>
          </cell>
        </row>
        <row r="389">
          <cell r="B389" t="str">
            <v xml:space="preserve">     SUBTOTAL</v>
          </cell>
          <cell r="C389">
            <v>155027.65000000002</v>
          </cell>
          <cell r="D389">
            <v>133280</v>
          </cell>
          <cell r="E389">
            <v>0</v>
          </cell>
          <cell r="F389">
            <v>0</v>
          </cell>
          <cell r="G389">
            <v>0</v>
          </cell>
          <cell r="H389">
            <v>133090</v>
          </cell>
        </row>
        <row r="390">
          <cell r="B390" t="str">
            <v xml:space="preserve">     SUBTOTAL</v>
          </cell>
          <cell r="C390">
            <v>155027.65000000002</v>
          </cell>
          <cell r="D390">
            <v>133280</v>
          </cell>
          <cell r="E390">
            <v>0</v>
          </cell>
          <cell r="F390">
            <v>0</v>
          </cell>
          <cell r="G390">
            <v>0</v>
          </cell>
          <cell r="H390">
            <v>133090</v>
          </cell>
        </row>
        <row r="391">
          <cell r="B391" t="str">
            <v>POLICE STATION BUILDINGS</v>
          </cell>
          <cell r="C391">
            <v>155027.65000000002</v>
          </cell>
          <cell r="D391">
            <v>133280</v>
          </cell>
          <cell r="E391">
            <v>0</v>
          </cell>
          <cell r="F391">
            <v>145291</v>
          </cell>
          <cell r="G391">
            <v>0</v>
          </cell>
          <cell r="H391" t="str">
            <v xml:space="preserve">            </v>
          </cell>
        </row>
        <row r="392">
          <cell r="B392" t="str">
            <v>UTILITY SERVICE</v>
          </cell>
          <cell r="C392">
            <v>42582.58</v>
          </cell>
          <cell r="D392">
            <v>41000</v>
          </cell>
          <cell r="H392">
            <v>41000</v>
          </cell>
        </row>
        <row r="393">
          <cell r="B393" t="str">
            <v>CLEANING SERVICES</v>
          </cell>
          <cell r="C393">
            <v>56714.64</v>
          </cell>
          <cell r="D393">
            <v>56715</v>
          </cell>
          <cell r="H393">
            <v>52080</v>
          </cell>
        </row>
        <row r="394">
          <cell r="B394" t="str">
            <v>OFFICE SERVICES</v>
          </cell>
          <cell r="C394">
            <v>371.64</v>
          </cell>
          <cell r="D394">
            <v>405</v>
          </cell>
          <cell r="F394">
            <v>42500</v>
          </cell>
          <cell r="H394">
            <v>405</v>
          </cell>
        </row>
        <row r="395">
          <cell r="B395" t="str">
            <v>MAINTAIN BLDGS-STRUCTURES</v>
          </cell>
          <cell r="C395">
            <v>37683.769999999997</v>
          </cell>
          <cell r="D395">
            <v>12365</v>
          </cell>
          <cell r="F395">
            <v>57000</v>
          </cell>
          <cell r="H395">
            <v>17000</v>
          </cell>
        </row>
        <row r="396">
          <cell r="B396" t="str">
            <v>MAINTAIN FIRE ALARMS</v>
          </cell>
          <cell r="C396">
            <v>200</v>
          </cell>
          <cell r="D396">
            <v>150</v>
          </cell>
          <cell r="F396">
            <v>450</v>
          </cell>
          <cell r="H396">
            <v>150</v>
          </cell>
        </row>
        <row r="397">
          <cell r="B397" t="str">
            <v>CUSTODIAL SUPPLIES</v>
          </cell>
          <cell r="C397">
            <v>280.17</v>
          </cell>
          <cell r="D397">
            <v>300</v>
          </cell>
          <cell r="F397">
            <v>55000</v>
          </cell>
          <cell r="H397">
            <v>300</v>
          </cell>
        </row>
        <row r="398">
          <cell r="B398" t="str">
            <v>HEATING FUEL</v>
          </cell>
          <cell r="C398">
            <v>22737.08</v>
          </cell>
          <cell r="D398">
            <v>28000</v>
          </cell>
          <cell r="F398">
            <v>800</v>
          </cell>
          <cell r="H398">
            <v>28000</v>
          </cell>
        </row>
        <row r="399">
          <cell r="B399" t="str">
            <v>CUSTODIAL SUPPLIES</v>
          </cell>
          <cell r="C399">
            <v>280.17</v>
          </cell>
          <cell r="D399">
            <v>300</v>
          </cell>
          <cell r="F399">
            <v>500</v>
          </cell>
          <cell r="H399">
            <v>300</v>
          </cell>
        </row>
        <row r="400">
          <cell r="B400" t="str">
            <v xml:space="preserve">     SUBTOTAL</v>
          </cell>
          <cell r="C400">
            <v>160569.88</v>
          </cell>
          <cell r="D400">
            <v>138935</v>
          </cell>
          <cell r="E400">
            <v>0</v>
          </cell>
          <cell r="F400">
            <v>0</v>
          </cell>
          <cell r="G400">
            <v>0</v>
          </cell>
          <cell r="H400">
            <v>138935</v>
          </cell>
        </row>
        <row r="401">
          <cell r="B401" t="str">
            <v xml:space="preserve">     SUBTOTAL</v>
          </cell>
          <cell r="C401">
            <v>160569.88</v>
          </cell>
          <cell r="D401">
            <v>138935</v>
          </cell>
          <cell r="E401">
            <v>0</v>
          </cell>
          <cell r="F401">
            <v>0</v>
          </cell>
          <cell r="G401">
            <v>0</v>
          </cell>
          <cell r="H401">
            <v>138935</v>
          </cell>
        </row>
        <row r="402">
          <cell r="B402" t="str">
            <v>SENIOR CENTER BUILDING</v>
          </cell>
          <cell r="C402">
            <v>160569.88</v>
          </cell>
          <cell r="D402">
            <v>138935</v>
          </cell>
          <cell r="E402">
            <v>0</v>
          </cell>
          <cell r="F402">
            <v>184250</v>
          </cell>
          <cell r="G402">
            <v>0</v>
          </cell>
          <cell r="H402" t="str">
            <v xml:space="preserve">            </v>
          </cell>
        </row>
        <row r="403">
          <cell r="B403" t="str">
            <v>UTILITY SERVICE</v>
          </cell>
          <cell r="C403">
            <v>8083.91</v>
          </cell>
          <cell r="D403">
            <v>7700</v>
          </cell>
          <cell r="H403">
            <v>7700</v>
          </cell>
        </row>
        <row r="404">
          <cell r="B404" t="str">
            <v>CLEANING SERVICES</v>
          </cell>
          <cell r="C404">
            <v>5004</v>
          </cell>
          <cell r="D404">
            <v>0</v>
          </cell>
          <cell r="H404">
            <v>0</v>
          </cell>
        </row>
        <row r="405">
          <cell r="B405" t="str">
            <v>OFFICE SERVICES</v>
          </cell>
          <cell r="C405">
            <v>210</v>
          </cell>
          <cell r="D405">
            <v>285</v>
          </cell>
          <cell r="F405">
            <v>7700</v>
          </cell>
          <cell r="H405">
            <v>285</v>
          </cell>
        </row>
        <row r="406">
          <cell r="B406" t="str">
            <v>MAINTAIN BLDGS-STRUCTURES</v>
          </cell>
          <cell r="C406">
            <v>7955.34</v>
          </cell>
          <cell r="D406">
            <v>20740</v>
          </cell>
          <cell r="F406">
            <v>900</v>
          </cell>
          <cell r="H406">
            <v>20740</v>
          </cell>
        </row>
        <row r="407">
          <cell r="B407" t="str">
            <v>MAINTAIN FIRE ALARMS</v>
          </cell>
          <cell r="C407">
            <v>100</v>
          </cell>
          <cell r="D407">
            <v>100</v>
          </cell>
          <cell r="F407">
            <v>300</v>
          </cell>
          <cell r="H407">
            <v>100</v>
          </cell>
        </row>
        <row r="408">
          <cell r="B408" t="str">
            <v>CUSTODIAL SUPPLIES</v>
          </cell>
          <cell r="C408">
            <v>594.66999999999996</v>
          </cell>
          <cell r="D408">
            <v>200</v>
          </cell>
          <cell r="F408">
            <v>5000</v>
          </cell>
          <cell r="H408">
            <v>200</v>
          </cell>
        </row>
        <row r="409">
          <cell r="B409" t="str">
            <v>HEATING FUEL</v>
          </cell>
          <cell r="C409">
            <v>7189.33</v>
          </cell>
          <cell r="D409">
            <v>9300</v>
          </cell>
          <cell r="F409">
            <v>900</v>
          </cell>
          <cell r="H409">
            <v>9300</v>
          </cell>
        </row>
        <row r="410">
          <cell r="B410" t="str">
            <v>CUSTODIAL SUPPLIES</v>
          </cell>
          <cell r="C410">
            <v>594.66999999999996</v>
          </cell>
          <cell r="D410">
            <v>200</v>
          </cell>
          <cell r="F410">
            <v>800</v>
          </cell>
          <cell r="H410">
            <v>200</v>
          </cell>
        </row>
        <row r="411">
          <cell r="B411" t="str">
            <v xml:space="preserve">     SUBTOTAL</v>
          </cell>
          <cell r="C411">
            <v>29137.25</v>
          </cell>
          <cell r="D411">
            <v>38325</v>
          </cell>
          <cell r="E411">
            <v>0</v>
          </cell>
          <cell r="F411">
            <v>0</v>
          </cell>
          <cell r="G411">
            <v>0</v>
          </cell>
          <cell r="H411">
            <v>38325</v>
          </cell>
        </row>
        <row r="412">
          <cell r="B412" t="str">
            <v xml:space="preserve">     SUBTOTAL</v>
          </cell>
          <cell r="C412">
            <v>29137.25</v>
          </cell>
          <cell r="D412">
            <v>38325</v>
          </cell>
          <cell r="E412">
            <v>0</v>
          </cell>
          <cell r="F412">
            <v>0</v>
          </cell>
          <cell r="G412">
            <v>0</v>
          </cell>
          <cell r="H412">
            <v>38325</v>
          </cell>
        </row>
        <row r="413">
          <cell r="B413" t="str">
            <v>OLD LIBRARY BUILDING</v>
          </cell>
          <cell r="C413">
            <v>29137.25</v>
          </cell>
          <cell r="D413">
            <v>38325</v>
          </cell>
          <cell r="E413">
            <v>0</v>
          </cell>
          <cell r="F413">
            <v>25400</v>
          </cell>
          <cell r="G413">
            <v>0</v>
          </cell>
          <cell r="H413" t="str">
            <v xml:space="preserve">            </v>
          </cell>
        </row>
        <row r="414">
          <cell r="B414" t="str">
            <v>UTILITY SERVICE</v>
          </cell>
          <cell r="C414">
            <v>10484</v>
          </cell>
          <cell r="D414">
            <v>10000</v>
          </cell>
          <cell r="H414">
            <v>10000</v>
          </cell>
        </row>
        <row r="415">
          <cell r="B415" t="str">
            <v>OFFICE SERVICES</v>
          </cell>
          <cell r="C415">
            <v>0</v>
          </cell>
          <cell r="D415">
            <v>40</v>
          </cell>
          <cell r="H415">
            <v>40</v>
          </cell>
        </row>
        <row r="416">
          <cell r="B416" t="str">
            <v>MAINTAIN BLDGS-STRUCTURES</v>
          </cell>
          <cell r="C416">
            <v>11240.29</v>
          </cell>
          <cell r="D416">
            <v>20437</v>
          </cell>
          <cell r="F416">
            <v>10000</v>
          </cell>
          <cell r="H416">
            <v>5000</v>
          </cell>
        </row>
        <row r="417">
          <cell r="B417" t="str">
            <v>CUSTODIAL SUPPLIES</v>
          </cell>
          <cell r="C417">
            <v>347.97</v>
          </cell>
          <cell r="D417">
            <v>350</v>
          </cell>
          <cell r="F417">
            <v>400</v>
          </cell>
          <cell r="H417">
            <v>350</v>
          </cell>
        </row>
        <row r="418">
          <cell r="B418" t="str">
            <v>HEATING FUEL</v>
          </cell>
          <cell r="C418">
            <v>5669.83</v>
          </cell>
          <cell r="D418">
            <v>6000</v>
          </cell>
          <cell r="F418">
            <v>50</v>
          </cell>
          <cell r="H418">
            <v>6000</v>
          </cell>
        </row>
        <row r="419">
          <cell r="B419" t="str">
            <v>MAINTAIN BLDGS-STRUCTURES</v>
          </cell>
          <cell r="C419">
            <v>11240.29</v>
          </cell>
          <cell r="D419">
            <v>20437</v>
          </cell>
          <cell r="F419">
            <v>5000</v>
          </cell>
          <cell r="H419">
            <v>5000</v>
          </cell>
        </row>
        <row r="420">
          <cell r="B420" t="str">
            <v xml:space="preserve">     SUBTOTAL</v>
          </cell>
          <cell r="C420">
            <v>27742.090000000004</v>
          </cell>
          <cell r="D420">
            <v>36827</v>
          </cell>
          <cell r="E420">
            <v>0</v>
          </cell>
          <cell r="F420">
            <v>0</v>
          </cell>
          <cell r="G420">
            <v>0</v>
          </cell>
          <cell r="H420">
            <v>21390</v>
          </cell>
        </row>
        <row r="421">
          <cell r="B421" t="str">
            <v>CUSTODIAL SUPPLIES</v>
          </cell>
          <cell r="C421">
            <v>347.97</v>
          </cell>
          <cell r="D421">
            <v>350</v>
          </cell>
          <cell r="E421">
            <v>0</v>
          </cell>
          <cell r="F421">
            <v>650</v>
          </cell>
          <cell r="G421">
            <v>0</v>
          </cell>
          <cell r="H421">
            <v>350</v>
          </cell>
        </row>
        <row r="422">
          <cell r="B422" t="str">
            <v>TOTAL BY DEPARTMENT</v>
          </cell>
          <cell r="C422">
            <v>6547105.0989999995</v>
          </cell>
          <cell r="D422">
            <v>6850175</v>
          </cell>
          <cell r="E422">
            <v>0</v>
          </cell>
          <cell r="F422">
            <v>0</v>
          </cell>
          <cell r="G422">
            <v>0</v>
          </cell>
          <cell r="H422">
            <v>6829585</v>
          </cell>
        </row>
        <row r="423">
          <cell r="B423" t="str">
            <v>TOTAL BY DEPARTMENT</v>
          </cell>
          <cell r="C423">
            <v>6547105.0989999995</v>
          </cell>
          <cell r="D423">
            <v>6850175</v>
          </cell>
          <cell r="E423">
            <v>0</v>
          </cell>
          <cell r="F423">
            <v>3986646</v>
          </cell>
          <cell r="G423">
            <v>0</v>
          </cell>
          <cell r="H423">
            <v>6829585</v>
          </cell>
        </row>
        <row r="424">
          <cell r="B424" t="str">
            <v>POLICE DEPARTMENT</v>
          </cell>
          <cell r="C424">
            <v>27742.090000000004</v>
          </cell>
          <cell r="D424">
            <v>36827</v>
          </cell>
          <cell r="E424">
            <v>0</v>
          </cell>
          <cell r="F424">
            <v>23200</v>
          </cell>
          <cell r="G424">
            <v>0</v>
          </cell>
          <cell r="H424" t="str">
            <v xml:space="preserve">            </v>
          </cell>
        </row>
        <row r="425">
          <cell r="B425" t="str">
            <v>SALARIES REGULAR</v>
          </cell>
          <cell r="C425">
            <v>6646833</v>
          </cell>
          <cell r="D425">
            <v>7832471</v>
          </cell>
          <cell r="H425">
            <v>7834471</v>
          </cell>
        </row>
        <row r="426">
          <cell r="B426" t="str">
            <v>OVERTIME SALARIES</v>
          </cell>
          <cell r="C426">
            <v>713186.82</v>
          </cell>
          <cell r="D426">
            <v>485000</v>
          </cell>
          <cell r="E426">
            <v>0</v>
          </cell>
          <cell r="F426">
            <v>6794639</v>
          </cell>
          <cell r="G426">
            <v>0</v>
          </cell>
          <cell r="H426">
            <v>485000</v>
          </cell>
        </row>
        <row r="427">
          <cell r="B427" t="str">
            <v>PART-TIME SALARIES</v>
          </cell>
          <cell r="C427">
            <v>35293.019999999997</v>
          </cell>
          <cell r="D427">
            <v>43463</v>
          </cell>
          <cell r="H427">
            <v>41463</v>
          </cell>
        </row>
        <row r="428">
          <cell r="B428" t="str">
            <v>SPECIAL DUTY POLICE</v>
          </cell>
          <cell r="C428">
            <v>65382.67</v>
          </cell>
          <cell r="D428">
            <v>50000</v>
          </cell>
          <cell r="H428">
            <v>50000</v>
          </cell>
        </row>
        <row r="429">
          <cell r="B429" t="str">
            <v>HOLIDAY-POLICE-FIRE</v>
          </cell>
          <cell r="C429">
            <v>321632.92</v>
          </cell>
          <cell r="D429">
            <v>345349</v>
          </cell>
          <cell r="F429">
            <v>7802915</v>
          </cell>
          <cell r="H429">
            <v>345349</v>
          </cell>
        </row>
        <row r="430">
          <cell r="B430" t="str">
            <v>SPECIAL SERVICES</v>
          </cell>
          <cell r="C430">
            <v>1067619.46</v>
          </cell>
          <cell r="D430">
            <v>425000</v>
          </cell>
          <cell r="F430">
            <v>500000</v>
          </cell>
          <cell r="H430">
            <v>425000</v>
          </cell>
        </row>
        <row r="431">
          <cell r="B431" t="str">
            <v>EDUCATIONAL CREDITS</v>
          </cell>
          <cell r="C431">
            <v>64330</v>
          </cell>
          <cell r="D431">
            <v>65700</v>
          </cell>
          <cell r="F431">
            <v>43463</v>
          </cell>
          <cell r="H431">
            <v>66000</v>
          </cell>
        </row>
        <row r="432">
          <cell r="B432" t="str">
            <v>SCHOOL CROSSING GUARDS</v>
          </cell>
          <cell r="C432">
            <v>139157.1</v>
          </cell>
          <cell r="D432">
            <v>145834</v>
          </cell>
          <cell r="F432">
            <v>50000</v>
          </cell>
          <cell r="H432">
            <v>146000</v>
          </cell>
        </row>
        <row r="433">
          <cell r="B433" t="str">
            <v>PROFESSIONAL SERVICES</v>
          </cell>
          <cell r="C433">
            <v>50391.95</v>
          </cell>
          <cell r="D433">
            <v>31949</v>
          </cell>
          <cell r="F433">
            <v>345976</v>
          </cell>
          <cell r="H433">
            <v>22545</v>
          </cell>
        </row>
        <row r="434">
          <cell r="B434" t="str">
            <v>COMMUNICATION SERVICES</v>
          </cell>
          <cell r="C434">
            <v>8378.3700000000008</v>
          </cell>
          <cell r="D434">
            <v>19619</v>
          </cell>
          <cell r="F434">
            <v>450000</v>
          </cell>
          <cell r="H434">
            <v>19619</v>
          </cell>
        </row>
        <row r="435">
          <cell r="B435" t="str">
            <v>SHIPPING CHARGES</v>
          </cell>
          <cell r="C435">
            <v>35.93</v>
          </cell>
          <cell r="D435">
            <v>350</v>
          </cell>
          <cell r="F435">
            <v>68000</v>
          </cell>
          <cell r="H435">
            <v>50</v>
          </cell>
        </row>
        <row r="436">
          <cell r="B436" t="str">
            <v>POSTAGE</v>
          </cell>
          <cell r="C436">
            <v>3001.36</v>
          </cell>
          <cell r="D436">
            <v>2900</v>
          </cell>
          <cell r="F436">
            <v>145834</v>
          </cell>
          <cell r="H436">
            <v>2900</v>
          </cell>
        </row>
        <row r="437">
          <cell r="B437" t="str">
            <v>TRAVEL/MILEAGE</v>
          </cell>
          <cell r="C437">
            <v>1789.23</v>
          </cell>
          <cell r="D437">
            <v>1000</v>
          </cell>
          <cell r="F437">
            <v>3100</v>
          </cell>
          <cell r="H437">
            <v>1000</v>
          </cell>
        </row>
        <row r="438">
          <cell r="B438" t="str">
            <v>TRAINING COURSES</v>
          </cell>
          <cell r="C438">
            <v>10826.55</v>
          </cell>
          <cell r="D438">
            <v>10500</v>
          </cell>
          <cell r="F438">
            <v>19786</v>
          </cell>
          <cell r="H438">
            <v>10500</v>
          </cell>
        </row>
        <row r="439">
          <cell r="B439" t="str">
            <v>CONFERENCES</v>
          </cell>
          <cell r="C439">
            <v>893.58</v>
          </cell>
          <cell r="D439">
            <v>1450</v>
          </cell>
          <cell r="F439">
            <v>350</v>
          </cell>
          <cell r="H439">
            <v>800</v>
          </cell>
        </row>
        <row r="440">
          <cell r="B440" t="str">
            <v>SUBSCRIPTIONS-MEMBERSHIPS</v>
          </cell>
          <cell r="C440">
            <v>3484.95</v>
          </cell>
          <cell r="D440">
            <v>3600</v>
          </cell>
          <cell r="F440">
            <v>3600</v>
          </cell>
          <cell r="H440">
            <v>3600</v>
          </cell>
        </row>
        <row r="441">
          <cell r="B441" t="str">
            <v>PRINTING &amp; BINDING</v>
          </cell>
          <cell r="C441">
            <v>3419.95</v>
          </cell>
          <cell r="D441">
            <v>4500</v>
          </cell>
          <cell r="F441">
            <v>800</v>
          </cell>
          <cell r="H441">
            <v>4500</v>
          </cell>
        </row>
        <row r="442">
          <cell r="B442" t="str">
            <v>LEGAL &amp; PUBLIC NOTICES</v>
          </cell>
          <cell r="C442">
            <v>1325.9</v>
          </cell>
          <cell r="D442">
            <v>1200</v>
          </cell>
          <cell r="F442">
            <v>12500</v>
          </cell>
          <cell r="H442">
            <v>1200</v>
          </cell>
        </row>
        <row r="443">
          <cell r="B443" t="str">
            <v>UTILITY SERVICE</v>
          </cell>
          <cell r="C443">
            <v>59282.49</v>
          </cell>
          <cell r="D443">
            <v>63500</v>
          </cell>
          <cell r="F443">
            <v>1800</v>
          </cell>
          <cell r="H443">
            <v>63500</v>
          </cell>
        </row>
        <row r="444">
          <cell r="B444" t="str">
            <v>OFFICE SERVICES</v>
          </cell>
          <cell r="C444">
            <v>1392.7</v>
          </cell>
          <cell r="D444">
            <v>1350</v>
          </cell>
          <cell r="F444">
            <v>3700</v>
          </cell>
          <cell r="H444">
            <v>1350</v>
          </cell>
        </row>
        <row r="445">
          <cell r="B445" t="str">
            <v>RENTAL REAL ESTATE</v>
          </cell>
          <cell r="C445">
            <v>12900</v>
          </cell>
          <cell r="D445">
            <v>0</v>
          </cell>
          <cell r="F445">
            <v>4500</v>
          </cell>
          <cell r="H445">
            <v>0</v>
          </cell>
        </row>
        <row r="446">
          <cell r="B446" t="str">
            <v>LEASED EQUIPMENT</v>
          </cell>
          <cell r="C446">
            <v>149807.26</v>
          </cell>
          <cell r="D446">
            <v>241576</v>
          </cell>
          <cell r="F446">
            <v>600</v>
          </cell>
          <cell r="H446">
            <v>250980</v>
          </cell>
        </row>
        <row r="447">
          <cell r="B447" t="str">
            <v>OUTSIDE SERVICES</v>
          </cell>
          <cell r="C447">
            <v>30914.21</v>
          </cell>
          <cell r="D447">
            <v>27350</v>
          </cell>
          <cell r="F447">
            <v>65000</v>
          </cell>
          <cell r="H447">
            <v>27350</v>
          </cell>
        </row>
        <row r="448">
          <cell r="B448" t="str">
            <v>POLICE DEPT-EVIDENCE</v>
          </cell>
          <cell r="C448">
            <v>14570</v>
          </cell>
          <cell r="D448">
            <v>15000</v>
          </cell>
          <cell r="F448">
            <v>1700</v>
          </cell>
          <cell r="H448">
            <v>15000</v>
          </cell>
        </row>
        <row r="449">
          <cell r="B449" t="str">
            <v>MAINTAIN BLDGS-STRUCTURES</v>
          </cell>
          <cell r="C449">
            <v>3846.25</v>
          </cell>
          <cell r="D449">
            <v>0</v>
          </cell>
          <cell r="F449">
            <v>12900</v>
          </cell>
          <cell r="H449">
            <v>0</v>
          </cell>
        </row>
        <row r="450">
          <cell r="B450" t="str">
            <v>MAINTAIN OFFICE EQ-FRNTUR</v>
          </cell>
          <cell r="C450">
            <v>20728.45</v>
          </cell>
          <cell r="D450">
            <v>63879</v>
          </cell>
          <cell r="F450">
            <v>290960</v>
          </cell>
          <cell r="H450">
            <v>63879</v>
          </cell>
        </row>
        <row r="451">
          <cell r="B451" t="str">
            <v>MAINTAIN TOOLS-INSTRUMENT</v>
          </cell>
          <cell r="C451">
            <v>284</v>
          </cell>
          <cell r="D451">
            <v>200</v>
          </cell>
          <cell r="F451">
            <v>35000</v>
          </cell>
          <cell r="H451">
            <v>200</v>
          </cell>
        </row>
        <row r="452">
          <cell r="B452" t="str">
            <v>MAINTENANCE OTHER</v>
          </cell>
          <cell r="C452">
            <v>18365.05</v>
          </cell>
          <cell r="D452">
            <v>20298</v>
          </cell>
          <cell r="F452">
            <v>15000</v>
          </cell>
          <cell r="H452">
            <v>18372</v>
          </cell>
        </row>
        <row r="453">
          <cell r="B453" t="str">
            <v>OFFICE SUPPLIES</v>
          </cell>
          <cell r="C453">
            <v>28724.560000000001</v>
          </cell>
          <cell r="D453">
            <v>24000</v>
          </cell>
          <cell r="F453">
            <v>0</v>
          </cell>
          <cell r="H453">
            <v>24000</v>
          </cell>
        </row>
        <row r="454">
          <cell r="B454" t="str">
            <v>CLOTHING-DRY GOODS-LINENS</v>
          </cell>
          <cell r="C454">
            <v>219343.18</v>
          </cell>
          <cell r="D454">
            <v>225824</v>
          </cell>
          <cell r="F454">
            <v>73050</v>
          </cell>
          <cell r="H454">
            <v>228400</v>
          </cell>
        </row>
        <row r="455">
          <cell r="B455" t="str">
            <v>MOTOR FUEL</v>
          </cell>
          <cell r="C455">
            <v>52987.79</v>
          </cell>
          <cell r="D455">
            <v>53300</v>
          </cell>
          <cell r="F455">
            <v>200</v>
          </cell>
          <cell r="H455">
            <v>53300</v>
          </cell>
        </row>
        <row r="456">
          <cell r="B456" t="str">
            <v>MINOR SUPPLIES-HAND TOOLS</v>
          </cell>
          <cell r="C456">
            <v>1327.58</v>
          </cell>
          <cell r="D456">
            <v>1000</v>
          </cell>
          <cell r="F456">
            <v>20298</v>
          </cell>
          <cell r="H456">
            <v>1000</v>
          </cell>
        </row>
        <row r="457">
          <cell r="B457" t="str">
            <v>MEDICAL-CHEMICAL SUPPLIES</v>
          </cell>
          <cell r="C457">
            <v>2102.8000000000002</v>
          </cell>
          <cell r="D457">
            <v>2500</v>
          </cell>
          <cell r="F457">
            <v>40320</v>
          </cell>
          <cell r="H457">
            <v>2500</v>
          </cell>
        </row>
        <row r="458">
          <cell r="B458" t="str">
            <v>INDUSTRIAL CHEMICAL-SUPLS</v>
          </cell>
          <cell r="C458">
            <v>17002.25</v>
          </cell>
          <cell r="D458">
            <v>13000</v>
          </cell>
          <cell r="F458">
            <v>229950</v>
          </cell>
          <cell r="H458">
            <v>13000</v>
          </cell>
        </row>
        <row r="459">
          <cell r="B459" t="str">
            <v>OFFICE EQUIPMENT</v>
          </cell>
          <cell r="C459">
            <v>43996.34</v>
          </cell>
          <cell r="D459">
            <v>0</v>
          </cell>
          <cell r="F459">
            <v>81269</v>
          </cell>
          <cell r="H459">
            <v>0</v>
          </cell>
        </row>
        <row r="460">
          <cell r="B460" t="str">
            <v>AUTOMOTIVE EQUIPMENT</v>
          </cell>
          <cell r="C460">
            <v>60327.5</v>
          </cell>
          <cell r="D460">
            <v>0</v>
          </cell>
          <cell r="F460">
            <v>1200</v>
          </cell>
          <cell r="H460">
            <v>0</v>
          </cell>
        </row>
        <row r="461">
          <cell r="B461" t="str">
            <v>COMMUNICATION EQ</v>
          </cell>
          <cell r="C461">
            <v>10088.23</v>
          </cell>
          <cell r="D461">
            <v>3166</v>
          </cell>
          <cell r="F461">
            <v>3600</v>
          </cell>
          <cell r="H461">
            <v>3000</v>
          </cell>
        </row>
        <row r="462">
          <cell r="B462" t="str">
            <v>PUBLIC SAFETY EQ</v>
          </cell>
          <cell r="C462">
            <v>19007.79</v>
          </cell>
          <cell r="D462">
            <v>3740</v>
          </cell>
          <cell r="F462">
            <v>17543</v>
          </cell>
          <cell r="H462">
            <v>3740</v>
          </cell>
        </row>
        <row r="463">
          <cell r="B463" t="str">
            <v>CONTRIBUTIONS-GRANTS</v>
          </cell>
          <cell r="C463">
            <v>60938</v>
          </cell>
          <cell r="D463">
            <v>14155</v>
          </cell>
          <cell r="F463">
            <v>8380</v>
          </cell>
          <cell r="H463">
            <v>9046</v>
          </cell>
        </row>
        <row r="464">
          <cell r="B464" t="str">
            <v>AUTOMOTIVE EQUIPMENT</v>
          </cell>
          <cell r="C464">
            <v>60327.5</v>
          </cell>
          <cell r="D464">
            <v>0</v>
          </cell>
          <cell r="F464">
            <v>0</v>
          </cell>
          <cell r="H464">
            <v>0</v>
          </cell>
        </row>
        <row r="465">
          <cell r="B465" t="str">
            <v xml:space="preserve">     SUBTOTAL</v>
          </cell>
          <cell r="C465">
            <v>9964919.1899999976</v>
          </cell>
          <cell r="D465">
            <v>10243723</v>
          </cell>
          <cell r="E465">
            <v>0</v>
          </cell>
          <cell r="F465">
            <v>0</v>
          </cell>
          <cell r="G465">
            <v>0</v>
          </cell>
          <cell r="H465">
            <v>10238614</v>
          </cell>
        </row>
        <row r="466">
          <cell r="B466" t="str">
            <v>PUBLIC SAFETY EQ</v>
          </cell>
          <cell r="C466">
            <v>19007.79</v>
          </cell>
          <cell r="D466">
            <v>3740</v>
          </cell>
          <cell r="E466">
            <v>0</v>
          </cell>
          <cell r="F466">
            <v>12699</v>
          </cell>
          <cell r="G466">
            <v>0</v>
          </cell>
          <cell r="H466">
            <v>3740</v>
          </cell>
        </row>
        <row r="467">
          <cell r="B467" t="str">
            <v>ANIMAL CONTROL</v>
          </cell>
          <cell r="C467">
            <v>60938</v>
          </cell>
          <cell r="D467">
            <v>14155</v>
          </cell>
          <cell r="F467">
            <v>0</v>
          </cell>
          <cell r="H467" t="str">
            <v xml:space="preserve">            </v>
          </cell>
        </row>
        <row r="468">
          <cell r="B468" t="str">
            <v>CONTRIBUTIONS-GRANTS</v>
          </cell>
          <cell r="C468">
            <v>163368</v>
          </cell>
          <cell r="D468">
            <v>144869</v>
          </cell>
          <cell r="H468">
            <v>144869</v>
          </cell>
        </row>
        <row r="469">
          <cell r="B469" t="str">
            <v xml:space="preserve">     SUBTOTAL</v>
          </cell>
          <cell r="C469">
            <v>9964919.1899999976</v>
          </cell>
          <cell r="D469">
            <v>10243723</v>
          </cell>
          <cell r="E469">
            <v>0</v>
          </cell>
          <cell r="F469">
            <v>10370443</v>
          </cell>
          <cell r="G469">
            <v>0</v>
          </cell>
          <cell r="H469">
            <v>10238614</v>
          </cell>
        </row>
        <row r="470">
          <cell r="B470" t="str">
            <v xml:space="preserve">     SUBTOTAL</v>
          </cell>
          <cell r="C470">
            <v>163368</v>
          </cell>
          <cell r="D470">
            <v>144869</v>
          </cell>
          <cell r="E470">
            <v>0</v>
          </cell>
          <cell r="F470">
            <v>0</v>
          </cell>
          <cell r="G470">
            <v>0</v>
          </cell>
          <cell r="H470">
            <v>144869</v>
          </cell>
        </row>
        <row r="471">
          <cell r="B471" t="str">
            <v>ANIMAL CONTROL</v>
          </cell>
          <cell r="C471">
            <v>163368</v>
          </cell>
          <cell r="D471">
            <v>144869</v>
          </cell>
          <cell r="E471">
            <v>0</v>
          </cell>
          <cell r="F471">
            <v>0</v>
          </cell>
          <cell r="G471">
            <v>0</v>
          </cell>
          <cell r="H471" t="str">
            <v xml:space="preserve">            </v>
          </cell>
        </row>
        <row r="472">
          <cell r="B472" t="str">
            <v>FIRE DEPARTMENT</v>
          </cell>
          <cell r="C472">
            <v>163368</v>
          </cell>
          <cell r="D472">
            <v>144869</v>
          </cell>
          <cell r="F472">
            <v>177294</v>
          </cell>
          <cell r="H472" t="str">
            <v xml:space="preserve">            </v>
          </cell>
        </row>
        <row r="473">
          <cell r="B473" t="str">
            <v>SALARIES REGULAR</v>
          </cell>
          <cell r="C473">
            <v>5053196.47</v>
          </cell>
          <cell r="D473">
            <v>5666004</v>
          </cell>
          <cell r="H473">
            <v>5766004</v>
          </cell>
        </row>
        <row r="474">
          <cell r="B474" t="str">
            <v>OVERTIME SALARIES</v>
          </cell>
          <cell r="C474">
            <v>901220.33</v>
          </cell>
          <cell r="D474">
            <v>495000</v>
          </cell>
          <cell r="E474">
            <v>0</v>
          </cell>
          <cell r="F474">
            <v>177294</v>
          </cell>
          <cell r="G474">
            <v>0</v>
          </cell>
          <cell r="H474">
            <v>395000</v>
          </cell>
        </row>
        <row r="475">
          <cell r="B475" t="str">
            <v>OVERTIME VOLUNTEER TRAINING</v>
          </cell>
          <cell r="C475">
            <v>11185.56</v>
          </cell>
          <cell r="D475">
            <v>4500</v>
          </cell>
          <cell r="F475">
            <v>395000</v>
          </cell>
          <cell r="H475">
            <v>5000</v>
          </cell>
        </row>
        <row r="476">
          <cell r="B476" t="str">
            <v>HOLIDAY-POLICE-FIRE</v>
          </cell>
          <cell r="C476">
            <v>305322.56</v>
          </cell>
          <cell r="D476">
            <v>345197</v>
          </cell>
          <cell r="F476">
            <v>5000</v>
          </cell>
          <cell r="H476">
            <v>345197</v>
          </cell>
        </row>
        <row r="477">
          <cell r="B477" t="str">
            <v>SPECIAL SERVICES</v>
          </cell>
          <cell r="C477">
            <v>62471.8</v>
          </cell>
          <cell r="D477">
            <v>25000</v>
          </cell>
          <cell r="F477">
            <v>5634083</v>
          </cell>
          <cell r="H477">
            <v>25000</v>
          </cell>
        </row>
        <row r="478">
          <cell r="B478" t="str">
            <v>EDUCATIONAL CREDITS</v>
          </cell>
          <cell r="C478">
            <v>62250</v>
          </cell>
          <cell r="D478">
            <v>63150</v>
          </cell>
          <cell r="F478">
            <v>395000</v>
          </cell>
          <cell r="H478">
            <v>63150</v>
          </cell>
        </row>
        <row r="479">
          <cell r="B479" t="str">
            <v>PROFESSIONAL SERVICES</v>
          </cell>
          <cell r="C479">
            <v>30642.5</v>
          </cell>
          <cell r="D479">
            <v>33276</v>
          </cell>
          <cell r="F479">
            <v>5000</v>
          </cell>
          <cell r="H479">
            <v>33276</v>
          </cell>
        </row>
        <row r="480">
          <cell r="B480" t="str">
            <v>COMMUNICATION SERVICES</v>
          </cell>
          <cell r="C480">
            <v>1572.46</v>
          </cell>
          <cell r="D480">
            <v>1680</v>
          </cell>
          <cell r="F480">
            <v>340311</v>
          </cell>
          <cell r="H480">
            <v>1680</v>
          </cell>
        </row>
        <row r="481">
          <cell r="B481" t="str">
            <v>POSTAGE</v>
          </cell>
          <cell r="C481">
            <v>975.98</v>
          </cell>
          <cell r="D481">
            <v>900</v>
          </cell>
          <cell r="F481">
            <v>25000</v>
          </cell>
          <cell r="H481">
            <v>900</v>
          </cell>
        </row>
        <row r="482">
          <cell r="B482" t="str">
            <v>TRAINING COURSES</v>
          </cell>
          <cell r="C482">
            <v>10971.22</v>
          </cell>
          <cell r="D482">
            <v>10735</v>
          </cell>
          <cell r="F482">
            <v>73850</v>
          </cell>
          <cell r="H482">
            <v>10235</v>
          </cell>
        </row>
        <row r="483">
          <cell r="B483" t="str">
            <v>CONFERENCES</v>
          </cell>
          <cell r="C483">
            <v>1412.87</v>
          </cell>
          <cell r="D483">
            <v>1560</v>
          </cell>
          <cell r="F483">
            <v>21415</v>
          </cell>
          <cell r="H483">
            <v>1560</v>
          </cell>
        </row>
        <row r="484">
          <cell r="B484" t="str">
            <v>SUBSCRIPTIONS-MEMBERSHIPS</v>
          </cell>
          <cell r="C484">
            <v>2280.9499999999998</v>
          </cell>
          <cell r="D484">
            <v>1550</v>
          </cell>
          <cell r="F484">
            <v>1640</v>
          </cell>
          <cell r="H484">
            <v>1550</v>
          </cell>
        </row>
        <row r="485">
          <cell r="B485" t="str">
            <v>PRINTING &amp; BINDING</v>
          </cell>
          <cell r="C485">
            <v>329</v>
          </cell>
          <cell r="D485">
            <v>1500</v>
          </cell>
          <cell r="F485">
            <v>950</v>
          </cell>
          <cell r="H485">
            <v>1500</v>
          </cell>
        </row>
        <row r="486">
          <cell r="B486" t="str">
            <v>UTILITY SERVICE</v>
          </cell>
          <cell r="C486">
            <v>52913.73</v>
          </cell>
          <cell r="D486">
            <v>54000</v>
          </cell>
          <cell r="F486">
            <v>36540</v>
          </cell>
          <cell r="H486">
            <v>54000</v>
          </cell>
        </row>
        <row r="487">
          <cell r="B487" t="str">
            <v>CLEANING SERVICES</v>
          </cell>
          <cell r="C487">
            <v>5825</v>
          </cell>
          <cell r="D487">
            <v>6042</v>
          </cell>
          <cell r="F487">
            <v>2060</v>
          </cell>
          <cell r="H487">
            <v>6042</v>
          </cell>
        </row>
        <row r="488">
          <cell r="B488" t="str">
            <v>OFFICE SERVICES</v>
          </cell>
          <cell r="C488">
            <v>540.5</v>
          </cell>
          <cell r="D488">
            <v>650</v>
          </cell>
          <cell r="F488">
            <v>2066</v>
          </cell>
          <cell r="H488">
            <v>650</v>
          </cell>
        </row>
        <row r="489">
          <cell r="B489" t="str">
            <v>RENTAL REAL ESTATE</v>
          </cell>
          <cell r="C489">
            <v>15975.37</v>
          </cell>
          <cell r="D489">
            <v>17545</v>
          </cell>
          <cell r="F489">
            <v>1500</v>
          </cell>
          <cell r="H489">
            <v>660</v>
          </cell>
        </row>
        <row r="490">
          <cell r="B490" t="str">
            <v>LEASED EQUIPMENT</v>
          </cell>
          <cell r="C490">
            <v>16196</v>
          </cell>
          <cell r="D490">
            <v>61559</v>
          </cell>
          <cell r="F490">
            <v>58000</v>
          </cell>
          <cell r="H490">
            <v>72744</v>
          </cell>
        </row>
        <row r="491">
          <cell r="B491" t="str">
            <v>OUTSIDE SERVICES</v>
          </cell>
          <cell r="C491">
            <v>1225.1400000000001</v>
          </cell>
          <cell r="D491">
            <v>1200</v>
          </cell>
          <cell r="F491">
            <v>6810</v>
          </cell>
          <cell r="H491">
            <v>1200</v>
          </cell>
        </row>
        <row r="492">
          <cell r="B492" t="str">
            <v>MAINTAIN BLDGS-STRUCTURES</v>
          </cell>
          <cell r="C492">
            <v>8794.52</v>
          </cell>
          <cell r="D492">
            <v>14650</v>
          </cell>
          <cell r="F492">
            <v>450</v>
          </cell>
          <cell r="H492">
            <v>24000</v>
          </cell>
        </row>
        <row r="493">
          <cell r="B493" t="str">
            <v>MAINTAIN AUTOMOTIVE EQ</v>
          </cell>
          <cell r="C493">
            <v>37300.639999999999</v>
          </cell>
          <cell r="D493">
            <v>25100</v>
          </cell>
          <cell r="F493">
            <v>17546</v>
          </cell>
          <cell r="H493">
            <v>27280</v>
          </cell>
        </row>
        <row r="494">
          <cell r="B494" t="str">
            <v>MAINTAIN OFFICE EQ-FRNTUR</v>
          </cell>
          <cell r="C494">
            <v>5913</v>
          </cell>
          <cell r="D494">
            <v>23979</v>
          </cell>
          <cell r="F494">
            <v>77208</v>
          </cell>
          <cell r="H494">
            <v>29679</v>
          </cell>
        </row>
        <row r="495">
          <cell r="B495" t="str">
            <v>MAINTENANCE OTHER</v>
          </cell>
          <cell r="C495">
            <v>18263.400000000001</v>
          </cell>
          <cell r="D495">
            <v>12775</v>
          </cell>
          <cell r="F495">
            <v>1300</v>
          </cell>
          <cell r="H495">
            <v>14825</v>
          </cell>
        </row>
        <row r="496">
          <cell r="B496" t="str">
            <v>OFFICE SUPPLIES</v>
          </cell>
          <cell r="C496">
            <v>3395.94</v>
          </cell>
          <cell r="D496">
            <v>3500</v>
          </cell>
          <cell r="F496">
            <v>34000</v>
          </cell>
          <cell r="H496">
            <v>3500</v>
          </cell>
        </row>
        <row r="497">
          <cell r="B497" t="str">
            <v>CUSTODIAL SUPPLIES</v>
          </cell>
          <cell r="C497">
            <v>3337.1</v>
          </cell>
          <cell r="D497">
            <v>3800</v>
          </cell>
          <cell r="F497">
            <v>36280</v>
          </cell>
          <cell r="H497">
            <v>3800</v>
          </cell>
        </row>
        <row r="498">
          <cell r="B498" t="str">
            <v>CLOTHING-DRY GOODS-LINENS</v>
          </cell>
          <cell r="C498">
            <v>84116.97</v>
          </cell>
          <cell r="D498">
            <v>91616</v>
          </cell>
          <cell r="F498">
            <v>28024</v>
          </cell>
          <cell r="H498">
            <v>91616</v>
          </cell>
        </row>
        <row r="499">
          <cell r="B499" t="str">
            <v>HEATING FUEL</v>
          </cell>
          <cell r="C499">
            <v>27096.53</v>
          </cell>
          <cell r="D499">
            <v>28000</v>
          </cell>
          <cell r="F499">
            <v>17518</v>
          </cell>
          <cell r="H499">
            <v>28000</v>
          </cell>
        </row>
        <row r="500">
          <cell r="B500" t="str">
            <v>MOTOR FUEL</v>
          </cell>
          <cell r="C500">
            <v>13009.51</v>
          </cell>
          <cell r="D500">
            <v>12000</v>
          </cell>
          <cell r="F500">
            <v>3334</v>
          </cell>
          <cell r="H500">
            <v>12000</v>
          </cell>
        </row>
        <row r="501">
          <cell r="B501" t="str">
            <v>LUBRICATION MATERIALS</v>
          </cell>
          <cell r="C501">
            <v>680.92</v>
          </cell>
          <cell r="D501">
            <v>650</v>
          </cell>
          <cell r="F501">
            <v>4200</v>
          </cell>
          <cell r="H501">
            <v>650</v>
          </cell>
        </row>
        <row r="502">
          <cell r="B502" t="str">
            <v>TIRES</v>
          </cell>
          <cell r="C502">
            <v>6985</v>
          </cell>
          <cell r="D502">
            <v>5000</v>
          </cell>
          <cell r="F502">
            <v>94779</v>
          </cell>
          <cell r="H502">
            <v>4000</v>
          </cell>
        </row>
        <row r="503">
          <cell r="B503" t="str">
            <v>MINOR SUPPLIES-HAND TOOLS</v>
          </cell>
          <cell r="C503">
            <v>57.33</v>
          </cell>
          <cell r="D503">
            <v>50</v>
          </cell>
          <cell r="F503">
            <v>31000</v>
          </cell>
          <cell r="H503">
            <v>50</v>
          </cell>
        </row>
        <row r="504">
          <cell r="B504" t="str">
            <v>MEDICAL-CHEMICAL SUPPLIES</v>
          </cell>
          <cell r="C504">
            <v>2742.57</v>
          </cell>
          <cell r="D504">
            <v>3698</v>
          </cell>
          <cell r="F504">
            <v>14500</v>
          </cell>
          <cell r="H504">
            <v>3698</v>
          </cell>
        </row>
        <row r="505">
          <cell r="B505" t="str">
            <v>INDUSTRIAL CHEMICAL-SUPLS</v>
          </cell>
          <cell r="C505">
            <v>871.11</v>
          </cell>
          <cell r="D505">
            <v>850</v>
          </cell>
          <cell r="F505">
            <v>900</v>
          </cell>
          <cell r="H505">
            <v>1000</v>
          </cell>
        </row>
        <row r="506">
          <cell r="B506" t="str">
            <v>MATERIALS-SUPPLIES OTHER</v>
          </cell>
          <cell r="C506">
            <v>2457.81</v>
          </cell>
          <cell r="D506">
            <v>2250</v>
          </cell>
          <cell r="F506">
            <v>7000</v>
          </cell>
          <cell r="H506">
            <v>2100</v>
          </cell>
        </row>
        <row r="507">
          <cell r="B507" t="str">
            <v>OFFICE EQUIPMENT</v>
          </cell>
          <cell r="C507">
            <v>5099.97</v>
          </cell>
          <cell r="D507">
            <v>0</v>
          </cell>
          <cell r="F507">
            <v>250</v>
          </cell>
          <cell r="H507">
            <v>0</v>
          </cell>
        </row>
        <row r="508">
          <cell r="B508" t="str">
            <v>GARAGES &amp; SHOP EQ</v>
          </cell>
          <cell r="C508">
            <v>1178.79</v>
          </cell>
          <cell r="D508">
            <v>1050</v>
          </cell>
          <cell r="F508">
            <v>5698</v>
          </cell>
          <cell r="H508">
            <v>1050</v>
          </cell>
        </row>
        <row r="509">
          <cell r="B509" t="str">
            <v>BLADES AND CHAINS</v>
          </cell>
          <cell r="C509">
            <v>0</v>
          </cell>
          <cell r="D509">
            <v>1180</v>
          </cell>
          <cell r="F509">
            <v>1000</v>
          </cell>
          <cell r="H509">
            <v>0</v>
          </cell>
        </row>
        <row r="510">
          <cell r="B510" t="str">
            <v>COMMUNICATIONS EQ</v>
          </cell>
          <cell r="C510">
            <v>6043.94</v>
          </cell>
          <cell r="D510">
            <v>1780</v>
          </cell>
          <cell r="F510">
            <v>3508</v>
          </cell>
          <cell r="H510">
            <v>1780</v>
          </cell>
        </row>
        <row r="511">
          <cell r="B511" t="str">
            <v>PUBLIC SAFETY EQ</v>
          </cell>
          <cell r="C511">
            <v>4231.55</v>
          </cell>
          <cell r="D511">
            <v>7300</v>
          </cell>
          <cell r="F511">
            <v>1200</v>
          </cell>
          <cell r="H511">
            <v>3000</v>
          </cell>
        </row>
        <row r="512">
          <cell r="B512" t="str">
            <v>EQUIPMENT OTHER</v>
          </cell>
          <cell r="C512">
            <v>169.9</v>
          </cell>
          <cell r="D512">
            <v>7100</v>
          </cell>
          <cell r="F512">
            <v>900</v>
          </cell>
          <cell r="H512">
            <v>0</v>
          </cell>
        </row>
        <row r="513">
          <cell r="B513" t="str">
            <v>CONT &amp; TR OTHER TOWN FNDS</v>
          </cell>
          <cell r="C513">
            <v>404540</v>
          </cell>
          <cell r="D513">
            <v>409903</v>
          </cell>
          <cell r="F513">
            <v>1285</v>
          </cell>
          <cell r="H513">
            <v>409903</v>
          </cell>
        </row>
        <row r="514">
          <cell r="B514" t="str">
            <v>LABORATORY EQUIPMENT</v>
          </cell>
          <cell r="C514">
            <v>0</v>
          </cell>
          <cell r="D514">
            <v>1752</v>
          </cell>
          <cell r="F514">
            <v>400</v>
          </cell>
          <cell r="H514">
            <v>1752</v>
          </cell>
        </row>
        <row r="515">
          <cell r="B515" t="str">
            <v>COMMUNICATIONS EQ</v>
          </cell>
          <cell r="C515">
            <v>6043.94</v>
          </cell>
          <cell r="D515">
            <v>1780</v>
          </cell>
          <cell r="F515">
            <v>2780</v>
          </cell>
          <cell r="H515">
            <v>1780</v>
          </cell>
        </row>
        <row r="516">
          <cell r="B516" t="str">
            <v xml:space="preserve">     SUBTOTAL</v>
          </cell>
          <cell r="C516">
            <v>7172793.9399999995</v>
          </cell>
          <cell r="D516">
            <v>7449031</v>
          </cell>
          <cell r="E516">
            <v>0</v>
          </cell>
          <cell r="F516">
            <v>0</v>
          </cell>
          <cell r="G516">
            <v>0</v>
          </cell>
          <cell r="H516">
            <v>7449031</v>
          </cell>
        </row>
        <row r="517">
          <cell r="B517" t="str">
            <v>EQUIPMENT OTHER</v>
          </cell>
          <cell r="C517">
            <v>169.9</v>
          </cell>
          <cell r="D517">
            <v>7100</v>
          </cell>
          <cell r="F517">
            <v>0</v>
          </cell>
          <cell r="H517">
            <v>0</v>
          </cell>
        </row>
        <row r="518">
          <cell r="B518" t="str">
            <v>AMBULANCE FUND</v>
          </cell>
          <cell r="C518">
            <v>404540</v>
          </cell>
          <cell r="D518">
            <v>409903</v>
          </cell>
          <cell r="E518">
            <v>0</v>
          </cell>
          <cell r="F518">
            <v>0</v>
          </cell>
          <cell r="G518">
            <v>0</v>
          </cell>
          <cell r="H518" t="str">
            <v xml:space="preserve">            </v>
          </cell>
        </row>
        <row r="519">
          <cell r="B519" t="str">
            <v>CONTRIBUTIONS-GRANTS</v>
          </cell>
          <cell r="C519">
            <v>168000</v>
          </cell>
          <cell r="D519">
            <v>100000</v>
          </cell>
          <cell r="F519">
            <v>1752</v>
          </cell>
          <cell r="H519">
            <v>100000</v>
          </cell>
        </row>
        <row r="520">
          <cell r="B520" t="str">
            <v>AMBULANCE FUND</v>
          </cell>
          <cell r="H520" t="str">
            <v xml:space="preserve">            </v>
          </cell>
        </row>
        <row r="521">
          <cell r="B521" t="str">
            <v xml:space="preserve">     SUBTOTAL</v>
          </cell>
          <cell r="C521">
            <v>168000</v>
          </cell>
          <cell r="D521">
            <v>100000</v>
          </cell>
          <cell r="E521">
            <v>0</v>
          </cell>
          <cell r="F521">
            <v>0</v>
          </cell>
          <cell r="G521">
            <v>0</v>
          </cell>
          <cell r="H521">
            <v>100000</v>
          </cell>
        </row>
        <row r="523">
          <cell r="B523" t="str">
            <v>BUILDING INSPECTOR</v>
          </cell>
          <cell r="C523">
            <v>168000</v>
          </cell>
          <cell r="D523">
            <v>100000</v>
          </cell>
          <cell r="E523">
            <v>0</v>
          </cell>
          <cell r="F523">
            <v>183696</v>
          </cell>
          <cell r="G523">
            <v>0</v>
          </cell>
          <cell r="H523" t="str">
            <v xml:space="preserve">            </v>
          </cell>
        </row>
        <row r="524">
          <cell r="B524" t="str">
            <v>SALARIES REGULAR</v>
          </cell>
          <cell r="C524">
            <v>368339.42</v>
          </cell>
          <cell r="D524">
            <v>392244</v>
          </cell>
          <cell r="F524">
            <v>183696</v>
          </cell>
          <cell r="H524">
            <v>392244</v>
          </cell>
        </row>
        <row r="525">
          <cell r="B525" t="str">
            <v>OVERTIME SALARIES</v>
          </cell>
          <cell r="C525">
            <v>14644.14</v>
          </cell>
          <cell r="D525">
            <v>16000</v>
          </cell>
          <cell r="H525">
            <v>2500</v>
          </cell>
        </row>
        <row r="526">
          <cell r="B526" t="str">
            <v>PART-TIME SALARIES</v>
          </cell>
          <cell r="C526">
            <v>9640.48</v>
          </cell>
          <cell r="D526">
            <v>0</v>
          </cell>
          <cell r="E526">
            <v>0</v>
          </cell>
          <cell r="F526">
            <v>183696</v>
          </cell>
          <cell r="G526">
            <v>0</v>
          </cell>
          <cell r="H526">
            <v>0</v>
          </cell>
        </row>
        <row r="527">
          <cell r="B527" t="str">
            <v>PROFESSIONAL SERVICES</v>
          </cell>
          <cell r="C527">
            <v>11501.63</v>
          </cell>
          <cell r="D527">
            <v>9060</v>
          </cell>
          <cell r="F527">
            <v>5000</v>
          </cell>
          <cell r="H527">
            <v>9060</v>
          </cell>
        </row>
        <row r="528">
          <cell r="B528" t="str">
            <v>POSTAGE</v>
          </cell>
          <cell r="C528">
            <v>458.86</v>
          </cell>
          <cell r="D528">
            <v>450</v>
          </cell>
          <cell r="F528">
            <v>0</v>
          </cell>
          <cell r="H528">
            <v>450</v>
          </cell>
        </row>
        <row r="529">
          <cell r="B529" t="str">
            <v>TRAINING COURSES</v>
          </cell>
          <cell r="C529">
            <v>1759.75</v>
          </cell>
          <cell r="D529">
            <v>2000</v>
          </cell>
          <cell r="F529">
            <v>384843</v>
          </cell>
          <cell r="H529">
            <v>2000</v>
          </cell>
        </row>
        <row r="530">
          <cell r="B530" t="str">
            <v>CONFERENCES</v>
          </cell>
          <cell r="C530">
            <v>545.27</v>
          </cell>
          <cell r="D530">
            <v>1000</v>
          </cell>
          <cell r="F530">
            <v>5000</v>
          </cell>
          <cell r="H530">
            <v>1000</v>
          </cell>
        </row>
        <row r="531">
          <cell r="B531" t="str">
            <v>SUBSCRIPTIONS-MEMBERSHIPS</v>
          </cell>
          <cell r="C531">
            <v>1646</v>
          </cell>
          <cell r="D531">
            <v>2700</v>
          </cell>
          <cell r="F531">
            <v>0</v>
          </cell>
          <cell r="H531">
            <v>2700</v>
          </cell>
        </row>
        <row r="532">
          <cell r="B532" t="str">
            <v>PRINTING &amp; BINDING</v>
          </cell>
          <cell r="C532">
            <v>2959.26</v>
          </cell>
          <cell r="D532">
            <v>2500</v>
          </cell>
          <cell r="F532">
            <v>8000</v>
          </cell>
          <cell r="H532">
            <v>2500</v>
          </cell>
        </row>
        <row r="533">
          <cell r="B533" t="str">
            <v>LEASED EQUIPMENT</v>
          </cell>
          <cell r="C533">
            <v>1776</v>
          </cell>
          <cell r="D533">
            <v>2000</v>
          </cell>
          <cell r="F533">
            <v>500</v>
          </cell>
          <cell r="H533">
            <v>2000</v>
          </cell>
        </row>
        <row r="534">
          <cell r="B534" t="str">
            <v>OUTSIDE SERVICES</v>
          </cell>
          <cell r="C534">
            <v>604</v>
          </cell>
          <cell r="D534">
            <v>800</v>
          </cell>
          <cell r="F534">
            <v>2000</v>
          </cell>
          <cell r="H534">
            <v>800</v>
          </cell>
        </row>
        <row r="535">
          <cell r="B535" t="str">
            <v>MAINTAIN OFFICE EQ-FRNTUR</v>
          </cell>
          <cell r="C535">
            <v>0</v>
          </cell>
          <cell r="D535">
            <v>400</v>
          </cell>
          <cell r="F535">
            <v>1000</v>
          </cell>
          <cell r="H535">
            <v>400</v>
          </cell>
        </row>
        <row r="536">
          <cell r="B536" t="str">
            <v>OFFICE SUPPLIES</v>
          </cell>
          <cell r="C536">
            <v>1264.17</v>
          </cell>
          <cell r="D536">
            <v>1400</v>
          </cell>
          <cell r="F536">
            <v>2800</v>
          </cell>
          <cell r="H536">
            <v>1400</v>
          </cell>
        </row>
        <row r="537">
          <cell r="B537" t="str">
            <v>CLOTHING-DRY GOODS-LINENS</v>
          </cell>
          <cell r="C537">
            <v>910</v>
          </cell>
          <cell r="D537">
            <v>650</v>
          </cell>
          <cell r="F537">
            <v>2600</v>
          </cell>
          <cell r="H537">
            <v>650</v>
          </cell>
        </row>
        <row r="538">
          <cell r="B538" t="str">
            <v>MINOR SUPPLIES-HAND TOOLS</v>
          </cell>
          <cell r="C538">
            <v>852.63</v>
          </cell>
          <cell r="D538">
            <v>500</v>
          </cell>
          <cell r="F538">
            <v>2000</v>
          </cell>
          <cell r="H538">
            <v>500</v>
          </cell>
        </row>
        <row r="539">
          <cell r="B539" t="str">
            <v>OFFICE EQUIPMENT</v>
          </cell>
          <cell r="C539">
            <v>1456.43</v>
          </cell>
          <cell r="D539">
            <v>0</v>
          </cell>
          <cell r="F539">
            <v>800</v>
          </cell>
          <cell r="H539">
            <v>0</v>
          </cell>
        </row>
        <row r="540">
          <cell r="B540" t="str">
            <v>EQUIPMENT OTHER</v>
          </cell>
          <cell r="C540">
            <v>1674.9</v>
          </cell>
          <cell r="D540">
            <v>0</v>
          </cell>
          <cell r="F540">
            <v>400</v>
          </cell>
          <cell r="H540">
            <v>400</v>
          </cell>
        </row>
        <row r="541">
          <cell r="B541" t="str">
            <v>OFFICE SUPPLIES</v>
          </cell>
          <cell r="C541">
            <v>1264.17</v>
          </cell>
          <cell r="D541">
            <v>1400</v>
          </cell>
          <cell r="F541">
            <v>1500</v>
          </cell>
          <cell r="H541">
            <v>1400</v>
          </cell>
        </row>
        <row r="542">
          <cell r="B542" t="str">
            <v xml:space="preserve">     SUBTOTAL</v>
          </cell>
          <cell r="C542">
            <v>420032.94</v>
          </cell>
          <cell r="D542">
            <v>431704</v>
          </cell>
          <cell r="E542">
            <v>0</v>
          </cell>
          <cell r="F542">
            <v>0</v>
          </cell>
          <cell r="G542">
            <v>0</v>
          </cell>
          <cell r="H542">
            <v>418204</v>
          </cell>
        </row>
        <row r="543">
          <cell r="B543" t="str">
            <v>MINOR SUPPLIES-HAND TOOLS</v>
          </cell>
          <cell r="C543">
            <v>852.63</v>
          </cell>
          <cell r="D543">
            <v>500</v>
          </cell>
          <cell r="F543">
            <v>600</v>
          </cell>
          <cell r="H543">
            <v>500</v>
          </cell>
        </row>
        <row r="544">
          <cell r="B544" t="str">
            <v>DEPT CIVIL PREPAREDNESS</v>
          </cell>
          <cell r="C544">
            <v>1456.43</v>
          </cell>
          <cell r="D544">
            <v>0</v>
          </cell>
          <cell r="E544">
            <v>0</v>
          </cell>
          <cell r="F544">
            <v>1000</v>
          </cell>
          <cell r="G544">
            <v>0</v>
          </cell>
          <cell r="H544" t="str">
            <v xml:space="preserve">            </v>
          </cell>
        </row>
        <row r="545">
          <cell r="B545" t="str">
            <v>UTILITY SERVICE</v>
          </cell>
          <cell r="C545">
            <v>1941.99</v>
          </cell>
          <cell r="D545">
            <v>1975</v>
          </cell>
          <cell r="F545">
            <v>0</v>
          </cell>
          <cell r="H545">
            <v>1975</v>
          </cell>
        </row>
        <row r="546">
          <cell r="B546" t="str">
            <v>MAINTAIN BLDGS-STRUCTURES</v>
          </cell>
          <cell r="C546">
            <v>59.68</v>
          </cell>
          <cell r="D546">
            <v>100</v>
          </cell>
          <cell r="H546">
            <v>100</v>
          </cell>
        </row>
        <row r="547">
          <cell r="B547" t="str">
            <v>OFFICE SUPPLIES</v>
          </cell>
          <cell r="C547">
            <v>13.29</v>
          </cell>
          <cell r="D547">
            <v>0</v>
          </cell>
          <cell r="E547">
            <v>0</v>
          </cell>
          <cell r="F547">
            <v>413743</v>
          </cell>
          <cell r="G547">
            <v>0</v>
          </cell>
          <cell r="H547">
            <v>0</v>
          </cell>
        </row>
        <row r="548">
          <cell r="B548" t="str">
            <v>HEATING FUEL</v>
          </cell>
          <cell r="C548">
            <v>1064.3900000000001</v>
          </cell>
          <cell r="D548">
            <v>1900</v>
          </cell>
          <cell r="F548">
            <v>100</v>
          </cell>
          <cell r="H548">
            <v>1900</v>
          </cell>
        </row>
        <row r="549">
          <cell r="B549" t="str">
            <v>DEPT CIVIL PREPAREDNESS</v>
          </cell>
          <cell r="C549">
            <v>13.29</v>
          </cell>
          <cell r="D549">
            <v>0</v>
          </cell>
          <cell r="F549">
            <v>0</v>
          </cell>
          <cell r="H549" t="str">
            <v xml:space="preserve">            </v>
          </cell>
        </row>
        <row r="550">
          <cell r="B550" t="str">
            <v xml:space="preserve">     SUBTOTAL</v>
          </cell>
          <cell r="C550">
            <v>3079.3500000000004</v>
          </cell>
          <cell r="D550">
            <v>3975</v>
          </cell>
          <cell r="E550">
            <v>0</v>
          </cell>
          <cell r="F550">
            <v>0</v>
          </cell>
          <cell r="G550">
            <v>0</v>
          </cell>
          <cell r="H550">
            <v>3975</v>
          </cell>
        </row>
        <row r="551">
          <cell r="B551" t="str">
            <v>MAINTAIN BLDGS-STRUCTURES</v>
          </cell>
          <cell r="C551">
            <v>59.68</v>
          </cell>
          <cell r="D551">
            <v>100</v>
          </cell>
          <cell r="F551">
            <v>100</v>
          </cell>
          <cell r="H551">
            <v>100</v>
          </cell>
        </row>
        <row r="552">
          <cell r="B552" t="str">
            <v>TOTAL BY DEPARTMENT</v>
          </cell>
          <cell r="C552">
            <v>17892193.419999998</v>
          </cell>
          <cell r="D552">
            <v>18373302</v>
          </cell>
          <cell r="E552">
            <v>0</v>
          </cell>
          <cell r="F552">
            <v>0</v>
          </cell>
          <cell r="G552">
            <v>0</v>
          </cell>
          <cell r="H552">
            <v>18354693</v>
          </cell>
        </row>
        <row r="553">
          <cell r="B553" t="str">
            <v>HEATING FUEL</v>
          </cell>
          <cell r="C553">
            <v>1064.3900000000001</v>
          </cell>
          <cell r="D553">
            <v>1900</v>
          </cell>
          <cell r="F553">
            <v>1900</v>
          </cell>
          <cell r="H553">
            <v>1900</v>
          </cell>
        </row>
        <row r="554">
          <cell r="B554" t="str">
            <v>DIRECTOR OF PUBLIC WORKS</v>
          </cell>
          <cell r="C554">
            <v>17892193.419999998</v>
          </cell>
          <cell r="D554">
            <v>18373302</v>
          </cell>
          <cell r="E554">
            <v>0</v>
          </cell>
          <cell r="F554">
            <v>7612886</v>
          </cell>
          <cell r="G554">
            <v>0</v>
          </cell>
          <cell r="H554" t="str">
            <v xml:space="preserve">            </v>
          </cell>
        </row>
        <row r="555">
          <cell r="B555" t="str">
            <v>SALARIES REGULAR</v>
          </cell>
          <cell r="C555">
            <v>11430.04</v>
          </cell>
          <cell r="D555">
            <v>8412</v>
          </cell>
          <cell r="E555">
            <v>0</v>
          </cell>
          <cell r="F555">
            <v>3975</v>
          </cell>
          <cell r="G555">
            <v>0</v>
          </cell>
          <cell r="H555">
            <v>8412</v>
          </cell>
        </row>
        <row r="556">
          <cell r="B556" t="str">
            <v>DIRECTOR OF PUBLIC WORKS</v>
          </cell>
          <cell r="H556" t="str">
            <v xml:space="preserve">            </v>
          </cell>
        </row>
        <row r="557">
          <cell r="B557" t="str">
            <v xml:space="preserve">     SUBTOTAL</v>
          </cell>
          <cell r="C557">
            <v>11430.04</v>
          </cell>
          <cell r="D557">
            <v>8412</v>
          </cell>
          <cell r="E557">
            <v>0</v>
          </cell>
          <cell r="F557">
            <v>0</v>
          </cell>
          <cell r="G557">
            <v>0</v>
          </cell>
          <cell r="H557">
            <v>8412</v>
          </cell>
        </row>
        <row r="559">
          <cell r="B559" t="str">
            <v>HIGHWAYS</v>
          </cell>
          <cell r="C559">
            <v>11430.04</v>
          </cell>
          <cell r="D559">
            <v>8412</v>
          </cell>
          <cell r="E559">
            <v>0</v>
          </cell>
          <cell r="F559">
            <v>16064</v>
          </cell>
          <cell r="G559">
            <v>0</v>
          </cell>
          <cell r="H559" t="str">
            <v xml:space="preserve">            </v>
          </cell>
        </row>
        <row r="560">
          <cell r="B560" t="str">
            <v>SALARIES REGULAR</v>
          </cell>
          <cell r="C560">
            <v>1454720.39</v>
          </cell>
          <cell r="D560">
            <v>1588863</v>
          </cell>
          <cell r="F560">
            <v>16064</v>
          </cell>
          <cell r="H560">
            <v>1619363</v>
          </cell>
        </row>
        <row r="561">
          <cell r="B561" t="str">
            <v>OVERTIME SALARIES</v>
          </cell>
          <cell r="C561">
            <v>50023.63</v>
          </cell>
          <cell r="D561">
            <v>48000</v>
          </cell>
          <cell r="H561">
            <v>33000</v>
          </cell>
        </row>
        <row r="562">
          <cell r="B562" t="str">
            <v>PROFESSIONAL SERVICES</v>
          </cell>
          <cell r="C562">
            <v>300</v>
          </cell>
          <cell r="D562">
            <v>300</v>
          </cell>
          <cell r="E562">
            <v>0</v>
          </cell>
          <cell r="F562">
            <v>16064</v>
          </cell>
          <cell r="G562">
            <v>0</v>
          </cell>
          <cell r="H562">
            <v>300</v>
          </cell>
        </row>
        <row r="563">
          <cell r="B563" t="str">
            <v>COMMUNICATION SERVICES</v>
          </cell>
          <cell r="C563">
            <v>672.43</v>
          </cell>
          <cell r="D563">
            <v>684</v>
          </cell>
          <cell r="F563">
            <v>48000</v>
          </cell>
          <cell r="H563">
            <v>684</v>
          </cell>
        </row>
        <row r="564">
          <cell r="B564" t="str">
            <v>POSTAGE</v>
          </cell>
          <cell r="C564">
            <v>112.49</v>
          </cell>
          <cell r="D564">
            <v>100</v>
          </cell>
          <cell r="F564">
            <v>450</v>
          </cell>
          <cell r="H564">
            <v>100</v>
          </cell>
        </row>
        <row r="565">
          <cell r="B565" t="str">
            <v>SUBSCRIPTIONS-MEMBERSHIPS</v>
          </cell>
          <cell r="C565">
            <v>50</v>
          </cell>
          <cell r="D565">
            <v>50</v>
          </cell>
          <cell r="F565">
            <v>1592956</v>
          </cell>
          <cell r="H565">
            <v>50</v>
          </cell>
        </row>
        <row r="566">
          <cell r="B566" t="str">
            <v>PRINTING &amp; BINDING</v>
          </cell>
          <cell r="C566">
            <v>250</v>
          </cell>
          <cell r="D566">
            <v>100</v>
          </cell>
          <cell r="F566">
            <v>48000</v>
          </cell>
          <cell r="H566">
            <v>100</v>
          </cell>
        </row>
        <row r="567">
          <cell r="B567" t="str">
            <v>UTILITY SERVICE</v>
          </cell>
          <cell r="C567">
            <v>14225.06</v>
          </cell>
          <cell r="D567">
            <v>14700</v>
          </cell>
          <cell r="F567">
            <v>450</v>
          </cell>
          <cell r="H567">
            <v>14700</v>
          </cell>
        </row>
        <row r="568">
          <cell r="B568" t="str">
            <v>OFFICE SERVICES</v>
          </cell>
          <cell r="C568">
            <v>516.29999999999995</v>
          </cell>
          <cell r="D568">
            <v>750</v>
          </cell>
          <cell r="F568">
            <v>684</v>
          </cell>
          <cell r="H568">
            <v>750</v>
          </cell>
        </row>
        <row r="569">
          <cell r="B569" t="str">
            <v>LEASED EQUIPMENT</v>
          </cell>
          <cell r="C569">
            <v>51590.3</v>
          </cell>
          <cell r="D569">
            <v>95000</v>
          </cell>
          <cell r="F569">
            <v>125</v>
          </cell>
          <cell r="H569">
            <v>95000</v>
          </cell>
        </row>
        <row r="570">
          <cell r="B570" t="str">
            <v>OUTSIDE SERVICES</v>
          </cell>
          <cell r="C570">
            <v>400</v>
          </cell>
          <cell r="D570">
            <v>1000</v>
          </cell>
          <cell r="F570">
            <v>60</v>
          </cell>
          <cell r="H570">
            <v>1000</v>
          </cell>
        </row>
        <row r="571">
          <cell r="B571" t="str">
            <v>MAINTAIN BLDGS-STRUCTURES</v>
          </cell>
          <cell r="C571">
            <v>3098.6</v>
          </cell>
          <cell r="D571">
            <v>3000</v>
          </cell>
          <cell r="F571">
            <v>50</v>
          </cell>
          <cell r="H571">
            <v>3000</v>
          </cell>
        </row>
        <row r="572">
          <cell r="B572" t="str">
            <v>MAINTAIN OFFICE EQ-FRNTUR</v>
          </cell>
          <cell r="C572">
            <v>360.15</v>
          </cell>
          <cell r="D572">
            <v>700</v>
          </cell>
          <cell r="F572">
            <v>400</v>
          </cell>
          <cell r="H572">
            <v>700</v>
          </cell>
        </row>
        <row r="573">
          <cell r="B573" t="str">
            <v>MAINTAIN TOOLS-INSTRUMENT</v>
          </cell>
          <cell r="C573">
            <v>232.63</v>
          </cell>
          <cell r="D573">
            <v>400</v>
          </cell>
          <cell r="F573">
            <v>13900</v>
          </cell>
          <cell r="H573">
            <v>400</v>
          </cell>
        </row>
        <row r="574">
          <cell r="B574" t="str">
            <v>MAINT HIGHWAYS-CURBS-WALK</v>
          </cell>
          <cell r="C574">
            <v>44606.52</v>
          </cell>
          <cell r="D574">
            <v>0</v>
          </cell>
          <cell r="F574">
            <v>750</v>
          </cell>
          <cell r="H574">
            <v>0</v>
          </cell>
        </row>
        <row r="575">
          <cell r="B575" t="str">
            <v>OFFICE SUPPLIES</v>
          </cell>
          <cell r="C575">
            <v>1640.15</v>
          </cell>
          <cell r="D575">
            <v>1400</v>
          </cell>
          <cell r="F575">
            <v>95000</v>
          </cell>
          <cell r="H575">
            <v>1400</v>
          </cell>
        </row>
        <row r="576">
          <cell r="B576" t="str">
            <v>CUSTODIAL SUPPLIES</v>
          </cell>
          <cell r="C576">
            <v>1287.8</v>
          </cell>
          <cell r="D576">
            <v>1300</v>
          </cell>
          <cell r="F576">
            <v>500</v>
          </cell>
          <cell r="H576">
            <v>1300</v>
          </cell>
        </row>
        <row r="577">
          <cell r="B577" t="str">
            <v>CLOTHING-DRY GOODS-LINENS</v>
          </cell>
          <cell r="C577">
            <v>946.5</v>
          </cell>
          <cell r="D577">
            <v>750</v>
          </cell>
          <cell r="F577">
            <v>3000</v>
          </cell>
          <cell r="H577">
            <v>750</v>
          </cell>
        </row>
        <row r="578">
          <cell r="B578" t="str">
            <v>HEATING FUEL</v>
          </cell>
          <cell r="C578">
            <v>33458.74</v>
          </cell>
          <cell r="D578">
            <v>34000</v>
          </cell>
          <cell r="F578">
            <v>700</v>
          </cell>
          <cell r="H578">
            <v>34000</v>
          </cell>
        </row>
        <row r="579">
          <cell r="B579" t="str">
            <v>MINOR SUPPLIES-HAND TOOLS</v>
          </cell>
          <cell r="C579">
            <v>3285.44</v>
          </cell>
          <cell r="D579">
            <v>3500</v>
          </cell>
          <cell r="F579">
            <v>500</v>
          </cell>
          <cell r="H579">
            <v>3000</v>
          </cell>
        </row>
        <row r="580">
          <cell r="B580" t="str">
            <v>MEDICAL-CHEMICAL SUPPLIES</v>
          </cell>
          <cell r="C580">
            <v>97.7</v>
          </cell>
          <cell r="D580">
            <v>100</v>
          </cell>
          <cell r="F580">
            <v>50000</v>
          </cell>
          <cell r="H580">
            <v>100</v>
          </cell>
        </row>
        <row r="581">
          <cell r="B581" t="str">
            <v>MATERIALS-SUPPLIES OTHER</v>
          </cell>
          <cell r="C581">
            <v>188</v>
          </cell>
          <cell r="D581">
            <v>200</v>
          </cell>
          <cell r="F581">
            <v>1800</v>
          </cell>
          <cell r="H581">
            <v>200</v>
          </cell>
        </row>
        <row r="582">
          <cell r="B582" t="str">
            <v>AUTOMOTIVE EQUIPMENT</v>
          </cell>
          <cell r="C582">
            <v>24587</v>
          </cell>
          <cell r="D582">
            <v>0</v>
          </cell>
          <cell r="F582">
            <v>1700</v>
          </cell>
          <cell r="H582">
            <v>1300</v>
          </cell>
        </row>
        <row r="583">
          <cell r="B583" t="str">
            <v>PUBLIC SAFETY EQ</v>
          </cell>
          <cell r="C583">
            <v>4996.3500000000004</v>
          </cell>
          <cell r="D583">
            <v>5000</v>
          </cell>
          <cell r="F583">
            <v>750</v>
          </cell>
          <cell r="H583">
            <v>5000</v>
          </cell>
        </row>
        <row r="584">
          <cell r="B584" t="str">
            <v>EQUIPMENT OTHER</v>
          </cell>
          <cell r="C584">
            <v>2825.3</v>
          </cell>
          <cell r="D584">
            <v>4598</v>
          </cell>
          <cell r="F584">
            <v>34000</v>
          </cell>
          <cell r="H584">
            <v>4000</v>
          </cell>
        </row>
        <row r="585">
          <cell r="B585" t="str">
            <v>MINOR SUPPLIES-HAND TOOLS</v>
          </cell>
          <cell r="C585">
            <v>3285.44</v>
          </cell>
          <cell r="D585">
            <v>3500</v>
          </cell>
          <cell r="F585">
            <v>4000</v>
          </cell>
          <cell r="H585">
            <v>3000</v>
          </cell>
        </row>
        <row r="586">
          <cell r="B586" t="str">
            <v xml:space="preserve">     SUBTOTAL</v>
          </cell>
          <cell r="C586">
            <v>1694471.4799999997</v>
          </cell>
          <cell r="D586">
            <v>1804495</v>
          </cell>
          <cell r="E586">
            <v>0</v>
          </cell>
          <cell r="F586">
            <v>0</v>
          </cell>
          <cell r="G586">
            <v>0</v>
          </cell>
          <cell r="H586">
            <v>1818897</v>
          </cell>
        </row>
        <row r="587">
          <cell r="B587" t="str">
            <v>MATERIALS-SUPPLIES OTHER</v>
          </cell>
          <cell r="C587">
            <v>188</v>
          </cell>
          <cell r="D587">
            <v>200</v>
          </cell>
          <cell r="F587">
            <v>200</v>
          </cell>
          <cell r="H587">
            <v>200</v>
          </cell>
        </row>
        <row r="588">
          <cell r="B588" t="str">
            <v>STATE AID-HIGHWAY PROJECT</v>
          </cell>
          <cell r="C588">
            <v>24587</v>
          </cell>
          <cell r="D588">
            <v>0</v>
          </cell>
          <cell r="F588">
            <v>19500</v>
          </cell>
          <cell r="H588" t="str">
            <v xml:space="preserve">            </v>
          </cell>
        </row>
        <row r="589">
          <cell r="B589" t="str">
            <v>MAINT HIGHWAYS-CURBS-WALK</v>
          </cell>
          <cell r="C589">
            <v>362423</v>
          </cell>
          <cell r="D589">
            <v>420195</v>
          </cell>
          <cell r="E589">
            <v>0</v>
          </cell>
          <cell r="F589">
            <v>5000</v>
          </cell>
          <cell r="G589">
            <v>0</v>
          </cell>
          <cell r="H589">
            <v>362423</v>
          </cell>
        </row>
        <row r="590">
          <cell r="B590" t="str">
            <v>ICE CONTROL MATERIALS</v>
          </cell>
          <cell r="C590">
            <v>53513</v>
          </cell>
          <cell r="D590">
            <v>53513</v>
          </cell>
          <cell r="F590">
            <v>6000</v>
          </cell>
          <cell r="H590">
            <v>53513</v>
          </cell>
        </row>
        <row r="591">
          <cell r="B591" t="str">
            <v>STATE AID-HIGHWAY PROJECT</v>
          </cell>
          <cell r="H591" t="str">
            <v xml:space="preserve">            </v>
          </cell>
        </row>
        <row r="592">
          <cell r="B592" t="str">
            <v xml:space="preserve">     SUBTOTAL</v>
          </cell>
          <cell r="C592">
            <v>415936</v>
          </cell>
          <cell r="D592">
            <v>473708</v>
          </cell>
          <cell r="E592">
            <v>0</v>
          </cell>
          <cell r="F592">
            <v>0</v>
          </cell>
          <cell r="G592">
            <v>0</v>
          </cell>
          <cell r="H592">
            <v>415936</v>
          </cell>
        </row>
        <row r="593">
          <cell r="B593" t="str">
            <v>ICE CONTROL MATERIALS</v>
          </cell>
          <cell r="C593">
            <v>53513</v>
          </cell>
          <cell r="D593">
            <v>53513</v>
          </cell>
          <cell r="F593">
            <v>153513</v>
          </cell>
          <cell r="H593">
            <v>53513</v>
          </cell>
        </row>
        <row r="594">
          <cell r="B594" t="str">
            <v>SNOW &amp; ICE REMOVAL</v>
          </cell>
          <cell r="H594" t="str">
            <v xml:space="preserve">            </v>
          </cell>
        </row>
        <row r="595">
          <cell r="B595" t="str">
            <v>OVERTIME SALARIES</v>
          </cell>
          <cell r="C595">
            <v>171538.43</v>
          </cell>
          <cell r="D595">
            <v>175000</v>
          </cell>
          <cell r="E595">
            <v>0</v>
          </cell>
          <cell r="F595">
            <v>320195</v>
          </cell>
          <cell r="G595">
            <v>0</v>
          </cell>
          <cell r="H595">
            <v>175000</v>
          </cell>
        </row>
        <row r="596">
          <cell r="B596" t="str">
            <v>STORM MEALS</v>
          </cell>
          <cell r="C596">
            <v>7601.21</v>
          </cell>
          <cell r="D596">
            <v>7500</v>
          </cell>
          <cell r="F596">
            <v>153513</v>
          </cell>
          <cell r="H596">
            <v>7500</v>
          </cell>
        </row>
        <row r="597">
          <cell r="B597" t="str">
            <v>LEASED EQUIPMENT</v>
          </cell>
          <cell r="C597">
            <v>12452.82</v>
          </cell>
          <cell r="D597">
            <v>19000</v>
          </cell>
          <cell r="H597">
            <v>19000</v>
          </cell>
        </row>
        <row r="598">
          <cell r="B598" t="str">
            <v>ICE CONTROL MATERIALS</v>
          </cell>
          <cell r="C598">
            <v>182475.6</v>
          </cell>
          <cell r="D598">
            <v>160000</v>
          </cell>
          <cell r="E598">
            <v>0</v>
          </cell>
          <cell r="F598">
            <v>473708</v>
          </cell>
          <cell r="G598">
            <v>0</v>
          </cell>
          <cell r="H598">
            <v>160000</v>
          </cell>
        </row>
        <row r="599">
          <cell r="B599" t="str">
            <v>BLADES AND CHAINS</v>
          </cell>
          <cell r="C599">
            <v>10230.15</v>
          </cell>
          <cell r="D599">
            <v>7000</v>
          </cell>
          <cell r="F599">
            <v>9000</v>
          </cell>
          <cell r="H599">
            <v>7000</v>
          </cell>
        </row>
        <row r="600">
          <cell r="B600" t="str">
            <v>SNOW &amp; ICE REMOVAL</v>
          </cell>
          <cell r="C600">
            <v>12452.82</v>
          </cell>
          <cell r="D600">
            <v>19000</v>
          </cell>
          <cell r="F600">
            <v>19000</v>
          </cell>
          <cell r="H600" t="str">
            <v xml:space="preserve">            </v>
          </cell>
        </row>
        <row r="601">
          <cell r="B601" t="str">
            <v xml:space="preserve">     SUBTOTAL</v>
          </cell>
          <cell r="C601">
            <v>384298.21</v>
          </cell>
          <cell r="D601">
            <v>368500</v>
          </cell>
          <cell r="E601">
            <v>0</v>
          </cell>
          <cell r="F601">
            <v>0</v>
          </cell>
          <cell r="G601">
            <v>0</v>
          </cell>
          <cell r="H601">
            <v>368500</v>
          </cell>
        </row>
        <row r="602">
          <cell r="B602" t="str">
            <v>STORM MEALS</v>
          </cell>
          <cell r="C602">
            <v>7601.21</v>
          </cell>
          <cell r="D602">
            <v>7500</v>
          </cell>
          <cell r="F602">
            <v>9000</v>
          </cell>
          <cell r="H602">
            <v>7500</v>
          </cell>
        </row>
        <row r="603">
          <cell r="B603" t="str">
            <v>STREET LIGHTING</v>
          </cell>
          <cell r="C603">
            <v>12452.82</v>
          </cell>
          <cell r="D603">
            <v>19000</v>
          </cell>
          <cell r="F603">
            <v>19000</v>
          </cell>
          <cell r="H603" t="str">
            <v xml:space="preserve">            </v>
          </cell>
        </row>
        <row r="604">
          <cell r="B604" t="str">
            <v>UTILITY SERVICE</v>
          </cell>
          <cell r="C604">
            <v>423047.14</v>
          </cell>
          <cell r="D604">
            <v>425000</v>
          </cell>
          <cell r="E604">
            <v>0</v>
          </cell>
          <cell r="F604">
            <v>158487</v>
          </cell>
          <cell r="G604">
            <v>0</v>
          </cell>
          <cell r="H604">
            <v>425000</v>
          </cell>
        </row>
        <row r="605">
          <cell r="B605" t="str">
            <v>BLADES AND CHAINS</v>
          </cell>
          <cell r="C605">
            <v>10230.15</v>
          </cell>
          <cell r="D605">
            <v>7000</v>
          </cell>
          <cell r="F605">
            <v>10000</v>
          </cell>
          <cell r="H605">
            <v>7000</v>
          </cell>
        </row>
        <row r="606">
          <cell r="B606" t="str">
            <v xml:space="preserve">     SUBTOTAL</v>
          </cell>
          <cell r="C606">
            <v>423047.14</v>
          </cell>
          <cell r="D606">
            <v>425000</v>
          </cell>
          <cell r="E606">
            <v>0</v>
          </cell>
          <cell r="F606">
            <v>0</v>
          </cell>
          <cell r="G606">
            <v>0</v>
          </cell>
          <cell r="H606">
            <v>425000</v>
          </cell>
        </row>
        <row r="607">
          <cell r="B607" t="str">
            <v xml:space="preserve">     SUBTOTAL</v>
          </cell>
          <cell r="C607">
            <v>384298.21</v>
          </cell>
          <cell r="D607">
            <v>368500</v>
          </cell>
          <cell r="E607">
            <v>0</v>
          </cell>
          <cell r="F607">
            <v>396487</v>
          </cell>
          <cell r="G607">
            <v>0</v>
          </cell>
          <cell r="H607">
            <v>368500</v>
          </cell>
        </row>
        <row r="608">
          <cell r="B608" t="str">
            <v>PUBLIC BLDG MAINT-REPAIR</v>
          </cell>
          <cell r="H608" t="str">
            <v xml:space="preserve">            </v>
          </cell>
        </row>
        <row r="609">
          <cell r="B609" t="str">
            <v>STORM MEALS</v>
          </cell>
          <cell r="C609">
            <v>18.7</v>
          </cell>
          <cell r="D609">
            <v>125</v>
          </cell>
          <cell r="E609">
            <v>0</v>
          </cell>
          <cell r="F609">
            <v>410000</v>
          </cell>
          <cell r="G609">
            <v>0</v>
          </cell>
          <cell r="H609">
            <v>125</v>
          </cell>
        </row>
        <row r="610">
          <cell r="B610" t="str">
            <v>OFFICE SERVICES</v>
          </cell>
          <cell r="C610">
            <v>1660</v>
          </cell>
          <cell r="D610">
            <v>800</v>
          </cell>
          <cell r="F610">
            <v>410000</v>
          </cell>
          <cell r="H610">
            <v>800</v>
          </cell>
        </row>
        <row r="611">
          <cell r="B611" t="str">
            <v>LEASED EQUIPMENT</v>
          </cell>
          <cell r="C611">
            <v>27100</v>
          </cell>
          <cell r="D611">
            <v>15000</v>
          </cell>
          <cell r="H611">
            <v>15000</v>
          </cell>
        </row>
        <row r="612">
          <cell r="B612" t="str">
            <v>OUTSIDE SERVICES</v>
          </cell>
          <cell r="C612">
            <v>81000</v>
          </cell>
          <cell r="D612">
            <v>81000</v>
          </cell>
          <cell r="E612">
            <v>0</v>
          </cell>
          <cell r="F612">
            <v>410000</v>
          </cell>
          <cell r="G612">
            <v>0</v>
          </cell>
          <cell r="H612">
            <v>81000</v>
          </cell>
        </row>
        <row r="613">
          <cell r="B613" t="str">
            <v>MAINTAIN BLDGS-STRUCTURES</v>
          </cell>
          <cell r="C613">
            <v>223406.99</v>
          </cell>
          <cell r="D613">
            <v>184000</v>
          </cell>
          <cell r="H613">
            <v>184000</v>
          </cell>
        </row>
        <row r="614">
          <cell r="B614" t="str">
            <v>MAINT HIGHWAYS-CURBS-WALKS</v>
          </cell>
          <cell r="C614">
            <v>200</v>
          </cell>
          <cell r="D614">
            <v>0</v>
          </cell>
          <cell r="H614">
            <v>5000</v>
          </cell>
        </row>
        <row r="615">
          <cell r="B615" t="str">
            <v>MAINTAIN SEWAGE SYSTEM</v>
          </cell>
          <cell r="C615">
            <v>325</v>
          </cell>
          <cell r="D615">
            <v>900</v>
          </cell>
          <cell r="F615">
            <v>250</v>
          </cell>
          <cell r="H615">
            <v>900</v>
          </cell>
        </row>
        <row r="616">
          <cell r="B616" t="str">
            <v>MAINTAIN FIRE ALARMS</v>
          </cell>
          <cell r="C616">
            <v>639.70000000000005</v>
          </cell>
          <cell r="D616">
            <v>3500</v>
          </cell>
          <cell r="F616">
            <v>1600</v>
          </cell>
          <cell r="H616">
            <v>3500</v>
          </cell>
        </row>
        <row r="617">
          <cell r="B617" t="str">
            <v>LEASED EQUIPMENT</v>
          </cell>
          <cell r="C617">
            <v>27100</v>
          </cell>
          <cell r="D617">
            <v>15000</v>
          </cell>
          <cell r="F617">
            <v>30000</v>
          </cell>
          <cell r="H617">
            <v>15000</v>
          </cell>
        </row>
        <row r="618">
          <cell r="B618" t="str">
            <v xml:space="preserve">     SUBTOTAL</v>
          </cell>
          <cell r="C618">
            <v>334350.39</v>
          </cell>
          <cell r="D618">
            <v>285325</v>
          </cell>
          <cell r="E618">
            <v>0</v>
          </cell>
          <cell r="F618">
            <v>0</v>
          </cell>
          <cell r="G618">
            <v>0</v>
          </cell>
          <cell r="H618">
            <v>290325</v>
          </cell>
        </row>
        <row r="619">
          <cell r="B619" t="str">
            <v>MAINTAIN BLDGS-STRUCTURES</v>
          </cell>
          <cell r="C619">
            <v>223406.99</v>
          </cell>
          <cell r="D619">
            <v>184000</v>
          </cell>
          <cell r="F619">
            <v>230000</v>
          </cell>
          <cell r="H619">
            <v>184000</v>
          </cell>
        </row>
        <row r="620">
          <cell r="B620" t="str">
            <v>EQUIPMENT MAINTENANCE</v>
          </cell>
          <cell r="C620">
            <v>200</v>
          </cell>
          <cell r="D620">
            <v>0</v>
          </cell>
          <cell r="F620">
            <v>5000</v>
          </cell>
          <cell r="H620" t="str">
            <v xml:space="preserve">            </v>
          </cell>
        </row>
        <row r="621">
          <cell r="B621" t="str">
            <v>SALARIES REGULAR</v>
          </cell>
          <cell r="C621">
            <v>284335.51</v>
          </cell>
          <cell r="D621">
            <v>290625</v>
          </cell>
          <cell r="E621">
            <v>0</v>
          </cell>
          <cell r="F621">
            <v>900</v>
          </cell>
          <cell r="G621">
            <v>0</v>
          </cell>
          <cell r="H621">
            <v>269125</v>
          </cell>
        </row>
        <row r="622">
          <cell r="B622" t="str">
            <v>OVERTIME SALARIES</v>
          </cell>
          <cell r="C622">
            <v>12115.94</v>
          </cell>
          <cell r="D622">
            <v>21900</v>
          </cell>
          <cell r="F622">
            <v>51700</v>
          </cell>
          <cell r="H622">
            <v>24900</v>
          </cell>
        </row>
        <row r="623">
          <cell r="B623" t="str">
            <v>PART-TIME SALARIES</v>
          </cell>
          <cell r="C623">
            <v>30305.09</v>
          </cell>
          <cell r="D623">
            <v>12144</v>
          </cell>
          <cell r="H623">
            <v>0</v>
          </cell>
        </row>
        <row r="624">
          <cell r="B624" t="str">
            <v>COMMUNICATION SERVICES</v>
          </cell>
          <cell r="C624">
            <v>45.36</v>
          </cell>
          <cell r="D624">
            <v>48</v>
          </cell>
          <cell r="E624">
            <v>0</v>
          </cell>
          <cell r="F624">
            <v>480680</v>
          </cell>
          <cell r="G624">
            <v>0</v>
          </cell>
          <cell r="H624">
            <v>48</v>
          </cell>
        </row>
        <row r="625">
          <cell r="B625" t="str">
            <v>POSTAGE</v>
          </cell>
          <cell r="C625">
            <v>2.31</v>
          </cell>
          <cell r="D625">
            <v>0</v>
          </cell>
          <cell r="F625">
            <v>15000</v>
          </cell>
          <cell r="H625">
            <v>0</v>
          </cell>
        </row>
        <row r="626">
          <cell r="B626" t="str">
            <v>STORM MEALS</v>
          </cell>
          <cell r="C626">
            <v>334.45</v>
          </cell>
          <cell r="D626">
            <v>600</v>
          </cell>
          <cell r="F626">
            <v>0</v>
          </cell>
          <cell r="H626">
            <v>600</v>
          </cell>
        </row>
        <row r="627">
          <cell r="B627" t="str">
            <v>UTILITY SERVICE</v>
          </cell>
          <cell r="C627">
            <v>9787.19</v>
          </cell>
          <cell r="D627">
            <v>10500</v>
          </cell>
          <cell r="F627">
            <v>302652</v>
          </cell>
          <cell r="H627">
            <v>10500</v>
          </cell>
        </row>
        <row r="628">
          <cell r="B628" t="str">
            <v>OFFICE SERVICES</v>
          </cell>
          <cell r="C628">
            <v>311.89999999999998</v>
          </cell>
          <cell r="D628">
            <v>300</v>
          </cell>
          <cell r="F628">
            <v>15000</v>
          </cell>
          <cell r="H628">
            <v>300</v>
          </cell>
        </row>
        <row r="629">
          <cell r="B629" t="str">
            <v>OUTSIDE SERVICES</v>
          </cell>
          <cell r="C629">
            <v>3120</v>
          </cell>
          <cell r="D629">
            <v>2300</v>
          </cell>
          <cell r="F629">
            <v>0</v>
          </cell>
          <cell r="H629">
            <v>2300</v>
          </cell>
        </row>
        <row r="630">
          <cell r="B630" t="str">
            <v>MAINTAIN BLDGS-STRUCTURES</v>
          </cell>
          <cell r="C630">
            <v>858.74</v>
          </cell>
          <cell r="D630">
            <v>1200</v>
          </cell>
          <cell r="F630">
            <v>600</v>
          </cell>
          <cell r="H630">
            <v>1200</v>
          </cell>
        </row>
        <row r="631">
          <cell r="B631" t="str">
            <v>MAINTAIN AUTOMOTIVE EQ</v>
          </cell>
          <cell r="C631">
            <v>306653.34999999998</v>
          </cell>
          <cell r="D631">
            <v>222892</v>
          </cell>
          <cell r="F631">
            <v>52</v>
          </cell>
          <cell r="H631">
            <v>245000</v>
          </cell>
        </row>
        <row r="632">
          <cell r="B632" t="str">
            <v>MAINTAIN OFFICE EQ-FRNTUR</v>
          </cell>
          <cell r="C632">
            <v>563</v>
          </cell>
          <cell r="D632">
            <v>528</v>
          </cell>
          <cell r="F632">
            <v>0</v>
          </cell>
          <cell r="H632">
            <v>450</v>
          </cell>
        </row>
        <row r="633">
          <cell r="B633" t="str">
            <v>MAINTAIN TOOLS-INSTRUMENT</v>
          </cell>
          <cell r="C633">
            <v>3408.3</v>
          </cell>
          <cell r="D633">
            <v>3830</v>
          </cell>
          <cell r="F633">
            <v>600</v>
          </cell>
          <cell r="H633">
            <v>3800</v>
          </cell>
        </row>
        <row r="634">
          <cell r="B634" t="str">
            <v>MAINTAIN SPREADERS &amp; PLOW</v>
          </cell>
          <cell r="C634">
            <v>10183.93</v>
          </cell>
          <cell r="D634">
            <v>7500</v>
          </cell>
          <cell r="F634">
            <v>10300</v>
          </cell>
          <cell r="H634">
            <v>7500</v>
          </cell>
        </row>
        <row r="635">
          <cell r="B635" t="str">
            <v>MAINTENANCE OTHER</v>
          </cell>
          <cell r="C635">
            <v>0</v>
          </cell>
          <cell r="D635">
            <v>22000</v>
          </cell>
          <cell r="F635">
            <v>300</v>
          </cell>
          <cell r="H635">
            <v>0</v>
          </cell>
        </row>
        <row r="636">
          <cell r="B636" t="str">
            <v>OFFICE SUPPLIES</v>
          </cell>
          <cell r="C636">
            <v>388.64</v>
          </cell>
          <cell r="D636">
            <v>200</v>
          </cell>
          <cell r="F636">
            <v>12047</v>
          </cell>
          <cell r="H636">
            <v>200</v>
          </cell>
        </row>
        <row r="637">
          <cell r="B637" t="str">
            <v>CUSTODIAL SUPPLIES</v>
          </cell>
          <cell r="C637">
            <v>499.57</v>
          </cell>
          <cell r="D637">
            <v>400</v>
          </cell>
          <cell r="F637">
            <v>1200</v>
          </cell>
          <cell r="H637">
            <v>400</v>
          </cell>
        </row>
        <row r="638">
          <cell r="B638" t="str">
            <v>CLOTHING-DRY GOODS-LINENS</v>
          </cell>
          <cell r="C638">
            <v>2350.4</v>
          </cell>
          <cell r="D638">
            <v>2500</v>
          </cell>
          <cell r="F638">
            <v>240000</v>
          </cell>
          <cell r="H638">
            <v>2500</v>
          </cell>
        </row>
        <row r="639">
          <cell r="B639" t="str">
            <v>HEATING FUEL</v>
          </cell>
          <cell r="C639">
            <v>8105.09</v>
          </cell>
          <cell r="D639">
            <v>7500</v>
          </cell>
          <cell r="F639">
            <v>580</v>
          </cell>
          <cell r="H639">
            <v>7500</v>
          </cell>
        </row>
        <row r="640">
          <cell r="B640" t="str">
            <v>MOTOR FUEL</v>
          </cell>
          <cell r="C640">
            <v>73393.919999999998</v>
          </cell>
          <cell r="D640">
            <v>71000</v>
          </cell>
          <cell r="F640">
            <v>3800</v>
          </cell>
          <cell r="H640">
            <v>71000</v>
          </cell>
        </row>
        <row r="641">
          <cell r="B641" t="str">
            <v>LUBRICATION MATERIALS</v>
          </cell>
          <cell r="C641">
            <v>11836.1</v>
          </cell>
          <cell r="D641">
            <v>11000</v>
          </cell>
          <cell r="F641">
            <v>10000</v>
          </cell>
          <cell r="H641">
            <v>11000</v>
          </cell>
        </row>
        <row r="642">
          <cell r="B642" t="str">
            <v>TIRES</v>
          </cell>
          <cell r="C642">
            <v>37427.620000000003</v>
          </cell>
          <cell r="D642">
            <v>39000</v>
          </cell>
          <cell r="F642">
            <v>2000</v>
          </cell>
          <cell r="H642">
            <v>39000</v>
          </cell>
        </row>
        <row r="643">
          <cell r="B643" t="str">
            <v>MINOR SUPPLIES-HAND TOOLS</v>
          </cell>
          <cell r="C643">
            <v>693.34</v>
          </cell>
          <cell r="D643">
            <v>700</v>
          </cell>
          <cell r="F643">
            <v>50</v>
          </cell>
          <cell r="H643">
            <v>700</v>
          </cell>
        </row>
        <row r="644">
          <cell r="B644" t="str">
            <v>MEDICAL-CHEMICAL SUPPLIES</v>
          </cell>
          <cell r="C644">
            <v>48.57</v>
          </cell>
          <cell r="D644">
            <v>50</v>
          </cell>
          <cell r="F644">
            <v>400</v>
          </cell>
          <cell r="H644">
            <v>50</v>
          </cell>
        </row>
        <row r="645">
          <cell r="B645" t="str">
            <v>INDUSTRIAL CHEMICAL-SUPLS</v>
          </cell>
          <cell r="C645">
            <v>888.39</v>
          </cell>
          <cell r="D645">
            <v>1600</v>
          </cell>
          <cell r="F645">
            <v>2500</v>
          </cell>
          <cell r="H645">
            <v>1600</v>
          </cell>
        </row>
        <row r="646">
          <cell r="B646" t="str">
            <v>OFFICE EQUIPMENT</v>
          </cell>
          <cell r="C646">
            <v>290</v>
          </cell>
          <cell r="D646">
            <v>0</v>
          </cell>
          <cell r="F646">
            <v>8000</v>
          </cell>
          <cell r="H646">
            <v>7500</v>
          </cell>
        </row>
        <row r="647">
          <cell r="B647" t="str">
            <v>AGRICULTURAL EQUIPMENT</v>
          </cell>
          <cell r="C647">
            <v>6210</v>
          </cell>
          <cell r="D647">
            <v>0</v>
          </cell>
          <cell r="F647">
            <v>75000</v>
          </cell>
          <cell r="H647">
            <v>71000</v>
          </cell>
        </row>
        <row r="648">
          <cell r="B648" t="str">
            <v>GARAGE &amp; SHOP EQ</v>
          </cell>
          <cell r="C648">
            <v>530</v>
          </cell>
          <cell r="D648">
            <v>1300</v>
          </cell>
          <cell r="F648">
            <v>11000</v>
          </cell>
          <cell r="H648">
            <v>1300</v>
          </cell>
        </row>
        <row r="649">
          <cell r="B649" t="str">
            <v>COMMUNICATION EQUIPMENT</v>
          </cell>
          <cell r="C649">
            <v>620</v>
          </cell>
          <cell r="D649">
            <v>0</v>
          </cell>
          <cell r="F649">
            <v>37000</v>
          </cell>
          <cell r="H649">
            <v>0</v>
          </cell>
        </row>
        <row r="650">
          <cell r="B650" t="str">
            <v>PUBLIC SAFETY EQ</v>
          </cell>
          <cell r="C650">
            <v>1194.58</v>
          </cell>
          <cell r="D650">
            <v>1200</v>
          </cell>
          <cell r="F650">
            <v>700</v>
          </cell>
          <cell r="H650">
            <v>1200</v>
          </cell>
        </row>
        <row r="651">
          <cell r="B651" t="str">
            <v>MEDICAL-CHEMICAL SUPPLIES</v>
          </cell>
          <cell r="C651">
            <v>48.57</v>
          </cell>
          <cell r="D651">
            <v>50</v>
          </cell>
          <cell r="F651">
            <v>50</v>
          </cell>
          <cell r="H651">
            <v>50</v>
          </cell>
        </row>
        <row r="652">
          <cell r="B652" t="str">
            <v xml:space="preserve">     SUBTOTAL</v>
          </cell>
          <cell r="C652">
            <v>806501.29</v>
          </cell>
          <cell r="D652">
            <v>732817</v>
          </cell>
          <cell r="E652">
            <v>0</v>
          </cell>
          <cell r="F652">
            <v>0</v>
          </cell>
          <cell r="G652">
            <v>0</v>
          </cell>
          <cell r="H652">
            <v>702173</v>
          </cell>
        </row>
        <row r="653">
          <cell r="B653" t="str">
            <v>OFFICE EQUIPMENT</v>
          </cell>
          <cell r="C653">
            <v>290</v>
          </cell>
          <cell r="D653">
            <v>0</v>
          </cell>
          <cell r="F653">
            <v>0</v>
          </cell>
          <cell r="H653">
            <v>0</v>
          </cell>
        </row>
        <row r="654">
          <cell r="B654" t="str">
            <v>RECYCLING/SOLID WASTE</v>
          </cell>
          <cell r="C654">
            <v>6210</v>
          </cell>
          <cell r="D654">
            <v>0</v>
          </cell>
          <cell r="F654">
            <v>0</v>
          </cell>
          <cell r="H654" t="str">
            <v xml:space="preserve">            </v>
          </cell>
        </row>
        <row r="655">
          <cell r="B655" t="str">
            <v>SALARIES REGULAR</v>
          </cell>
          <cell r="C655">
            <v>7636.17</v>
          </cell>
          <cell r="D655">
            <v>0</v>
          </cell>
          <cell r="F655">
            <v>1200</v>
          </cell>
          <cell r="H655">
            <v>0</v>
          </cell>
        </row>
        <row r="656">
          <cell r="B656" t="str">
            <v>OVERTIME SALARIES</v>
          </cell>
          <cell r="C656">
            <v>12152.96</v>
          </cell>
          <cell r="D656">
            <v>0</v>
          </cell>
          <cell r="E656">
            <v>0</v>
          </cell>
          <cell r="F656">
            <v>1500</v>
          </cell>
          <cell r="G656">
            <v>0</v>
          </cell>
          <cell r="H656">
            <v>0</v>
          </cell>
        </row>
        <row r="657">
          <cell r="B657" t="str">
            <v>PART-TIME SALARIES</v>
          </cell>
          <cell r="C657">
            <v>5574.19</v>
          </cell>
          <cell r="D657">
            <v>0</v>
          </cell>
          <cell r="F657">
            <v>1200</v>
          </cell>
          <cell r="H657">
            <v>0</v>
          </cell>
        </row>
        <row r="658">
          <cell r="B658" t="str">
            <v>PROFESSIONAL SERVICES</v>
          </cell>
          <cell r="C658">
            <v>308861.8</v>
          </cell>
          <cell r="D658">
            <v>126372</v>
          </cell>
          <cell r="H658">
            <v>121572</v>
          </cell>
        </row>
        <row r="659">
          <cell r="B659" t="str">
            <v>POSTAGE</v>
          </cell>
          <cell r="C659">
            <v>0</v>
          </cell>
          <cell r="D659">
            <v>25</v>
          </cell>
          <cell r="E659">
            <v>0</v>
          </cell>
          <cell r="F659">
            <v>739131</v>
          </cell>
          <cell r="G659">
            <v>0</v>
          </cell>
          <cell r="H659">
            <v>25</v>
          </cell>
        </row>
        <row r="660">
          <cell r="B660" t="str">
            <v>TRAINING COURSES</v>
          </cell>
          <cell r="C660">
            <v>800</v>
          </cell>
          <cell r="D660">
            <v>0</v>
          </cell>
          <cell r="F660">
            <v>0</v>
          </cell>
          <cell r="H660">
            <v>0</v>
          </cell>
        </row>
        <row r="661">
          <cell r="B661" t="str">
            <v>PRINTING &amp; BINDING</v>
          </cell>
          <cell r="C661">
            <v>1101.5</v>
          </cell>
          <cell r="D661">
            <v>400</v>
          </cell>
          <cell r="F661">
            <v>0</v>
          </cell>
          <cell r="H661">
            <v>200</v>
          </cell>
        </row>
        <row r="662">
          <cell r="B662" t="str">
            <v>LEGAL &amp; PUBLIC NOTICES</v>
          </cell>
          <cell r="C662">
            <v>301.3</v>
          </cell>
          <cell r="D662">
            <v>1500</v>
          </cell>
          <cell r="F662">
            <v>0</v>
          </cell>
          <cell r="H662">
            <v>1500</v>
          </cell>
        </row>
        <row r="663">
          <cell r="B663" t="str">
            <v>UTILITY SERVICE</v>
          </cell>
          <cell r="C663">
            <v>21811.599999999999</v>
          </cell>
          <cell r="D663">
            <v>25000</v>
          </cell>
          <cell r="F663">
            <v>0</v>
          </cell>
          <cell r="H663">
            <v>25000</v>
          </cell>
        </row>
        <row r="664">
          <cell r="B664" t="str">
            <v>OUTSIDE SERVICES</v>
          </cell>
          <cell r="C664">
            <v>68532.88</v>
          </cell>
          <cell r="D664">
            <v>124410</v>
          </cell>
          <cell r="F664">
            <v>0</v>
          </cell>
          <cell r="H664">
            <v>124410</v>
          </cell>
        </row>
        <row r="665">
          <cell r="B665" t="str">
            <v>MAINTENANCE OTHER</v>
          </cell>
          <cell r="C665">
            <v>168.4</v>
          </cell>
          <cell r="D665">
            <v>4800</v>
          </cell>
          <cell r="F665">
            <v>84500</v>
          </cell>
          <cell r="H665">
            <v>5000</v>
          </cell>
        </row>
        <row r="666">
          <cell r="B666" t="str">
            <v>OFFICE SUPPLIES</v>
          </cell>
          <cell r="C666">
            <v>105</v>
          </cell>
          <cell r="D666">
            <v>0</v>
          </cell>
          <cell r="F666">
            <v>0</v>
          </cell>
          <cell r="H666">
            <v>0</v>
          </cell>
        </row>
        <row r="667">
          <cell r="B667" t="str">
            <v>INDUSTRIAL CHEMICAL SUPPLIES</v>
          </cell>
          <cell r="C667">
            <v>71839.14</v>
          </cell>
          <cell r="D667">
            <v>95200</v>
          </cell>
          <cell r="F667">
            <v>2500</v>
          </cell>
          <cell r="H667">
            <v>100000</v>
          </cell>
        </row>
        <row r="668">
          <cell r="B668" t="str">
            <v>MATERIALS-SUPPLIES OTHER</v>
          </cell>
          <cell r="C668">
            <v>221.43</v>
          </cell>
          <cell r="D668">
            <v>0</v>
          </cell>
          <cell r="F668">
            <v>0</v>
          </cell>
          <cell r="H668">
            <v>0</v>
          </cell>
        </row>
        <row r="669">
          <cell r="B669" t="str">
            <v>LIEU OF TAXES-ASSESSMENTS</v>
          </cell>
          <cell r="C669">
            <v>6183</v>
          </cell>
          <cell r="D669">
            <v>3000</v>
          </cell>
          <cell r="F669">
            <v>1500</v>
          </cell>
          <cell r="H669">
            <v>3000</v>
          </cell>
        </row>
        <row r="670">
          <cell r="B670" t="str">
            <v>UTILITY SERVICE</v>
          </cell>
          <cell r="C670">
            <v>21811.599999999999</v>
          </cell>
          <cell r="D670">
            <v>25000</v>
          </cell>
          <cell r="F670">
            <v>20000</v>
          </cell>
          <cell r="H670">
            <v>25000</v>
          </cell>
        </row>
        <row r="671">
          <cell r="B671" t="str">
            <v xml:space="preserve">     SUBTOTAL</v>
          </cell>
          <cell r="C671">
            <v>505289.37</v>
          </cell>
          <cell r="D671">
            <v>380707</v>
          </cell>
          <cell r="E671">
            <v>0</v>
          </cell>
          <cell r="F671">
            <v>0</v>
          </cell>
          <cell r="G671">
            <v>0</v>
          </cell>
          <cell r="H671">
            <v>380707</v>
          </cell>
        </row>
        <row r="672">
          <cell r="B672" t="str">
            <v>MAINTENANCE OTHER</v>
          </cell>
          <cell r="C672">
            <v>168.4</v>
          </cell>
          <cell r="D672">
            <v>4800</v>
          </cell>
          <cell r="F672">
            <v>5000</v>
          </cell>
          <cell r="H672">
            <v>5000</v>
          </cell>
        </row>
        <row r="673">
          <cell r="B673" t="str">
            <v>ENGINEERING DEPARTMENT</v>
          </cell>
          <cell r="C673">
            <v>105</v>
          </cell>
          <cell r="D673">
            <v>0</v>
          </cell>
          <cell r="F673">
            <v>0</v>
          </cell>
          <cell r="H673" t="str">
            <v xml:space="preserve">            </v>
          </cell>
        </row>
        <row r="674">
          <cell r="B674" t="str">
            <v>SALARIES REGULAR</v>
          </cell>
          <cell r="C674">
            <v>573549.61</v>
          </cell>
          <cell r="D674">
            <v>677175</v>
          </cell>
          <cell r="F674">
            <v>60000</v>
          </cell>
          <cell r="H674">
            <v>691765</v>
          </cell>
        </row>
        <row r="675">
          <cell r="B675" t="str">
            <v>OVERTIME SALARIES</v>
          </cell>
          <cell r="C675">
            <v>3482.86</v>
          </cell>
          <cell r="D675">
            <v>4000</v>
          </cell>
          <cell r="E675">
            <v>0</v>
          </cell>
          <cell r="F675">
            <v>0</v>
          </cell>
          <cell r="G675">
            <v>0</v>
          </cell>
          <cell r="H675">
            <v>2000</v>
          </cell>
        </row>
        <row r="676">
          <cell r="B676" t="str">
            <v>PROFESSIONAL SERVICES</v>
          </cell>
          <cell r="C676">
            <v>17901.580000000002</v>
          </cell>
          <cell r="D676">
            <v>10000</v>
          </cell>
          <cell r="F676">
            <v>3000</v>
          </cell>
          <cell r="H676">
            <v>10000</v>
          </cell>
        </row>
        <row r="677">
          <cell r="B677" t="str">
            <v>COMMUNICATION SERVICES</v>
          </cell>
          <cell r="C677">
            <v>45.36</v>
          </cell>
          <cell r="D677">
            <v>65</v>
          </cell>
          <cell r="H677">
            <v>65</v>
          </cell>
        </row>
        <row r="678">
          <cell r="B678" t="str">
            <v>POSTAGE</v>
          </cell>
          <cell r="C678">
            <v>533.89</v>
          </cell>
          <cell r="D678">
            <v>700</v>
          </cell>
          <cell r="E678">
            <v>0</v>
          </cell>
          <cell r="F678">
            <v>325510</v>
          </cell>
          <cell r="G678">
            <v>0</v>
          </cell>
          <cell r="H678">
            <v>700</v>
          </cell>
        </row>
        <row r="679">
          <cell r="B679" t="str">
            <v>TRAVEL/MILAGE</v>
          </cell>
          <cell r="C679">
            <v>0</v>
          </cell>
          <cell r="D679">
            <v>46</v>
          </cell>
          <cell r="F679">
            <v>8000</v>
          </cell>
          <cell r="H679">
            <v>2000</v>
          </cell>
        </row>
        <row r="680">
          <cell r="B680" t="str">
            <v>TRAINING COURSES</v>
          </cell>
          <cell r="C680">
            <v>2900</v>
          </cell>
          <cell r="D680">
            <v>1500</v>
          </cell>
          <cell r="F680">
            <v>10000</v>
          </cell>
          <cell r="H680">
            <v>1500</v>
          </cell>
        </row>
        <row r="681">
          <cell r="B681" t="str">
            <v>CONFERENCES</v>
          </cell>
          <cell r="C681">
            <v>0</v>
          </cell>
          <cell r="D681">
            <v>250</v>
          </cell>
          <cell r="F681">
            <v>698986</v>
          </cell>
          <cell r="H681">
            <v>250</v>
          </cell>
        </row>
        <row r="682">
          <cell r="B682" t="str">
            <v>SUBSCRIPTIONS-MEMBERSHIPS</v>
          </cell>
          <cell r="C682">
            <v>1165</v>
          </cell>
          <cell r="D682">
            <v>1175</v>
          </cell>
          <cell r="F682">
            <v>8000</v>
          </cell>
          <cell r="H682">
            <v>1175</v>
          </cell>
        </row>
        <row r="683">
          <cell r="B683" t="str">
            <v>PRINTING &amp; BINDING</v>
          </cell>
          <cell r="C683">
            <v>0</v>
          </cell>
          <cell r="D683">
            <v>75</v>
          </cell>
          <cell r="F683">
            <v>10000</v>
          </cell>
          <cell r="H683">
            <v>75</v>
          </cell>
        </row>
        <row r="684">
          <cell r="B684" t="str">
            <v>LEGAL &amp; PUBLIC NOTICES</v>
          </cell>
          <cell r="C684">
            <v>0</v>
          </cell>
          <cell r="D684">
            <v>150</v>
          </cell>
          <cell r="F684">
            <v>65</v>
          </cell>
          <cell r="H684">
            <v>150</v>
          </cell>
        </row>
        <row r="685">
          <cell r="B685" t="str">
            <v>OFFICE SERVICES</v>
          </cell>
          <cell r="C685">
            <v>678.1</v>
          </cell>
          <cell r="D685">
            <v>400</v>
          </cell>
          <cell r="F685">
            <v>700</v>
          </cell>
          <cell r="H685">
            <v>400</v>
          </cell>
        </row>
        <row r="686">
          <cell r="B686" t="str">
            <v>MAINTAIN OFFICE EQ-FRNTUR</v>
          </cell>
          <cell r="C686">
            <v>1829</v>
          </cell>
          <cell r="D686">
            <v>1800</v>
          </cell>
          <cell r="F686">
            <v>0</v>
          </cell>
          <cell r="H686">
            <v>1800</v>
          </cell>
        </row>
        <row r="687">
          <cell r="B687" t="str">
            <v>MAINTAIN TOOLS-INSTRUMENT</v>
          </cell>
          <cell r="C687">
            <v>224.04</v>
          </cell>
          <cell r="D687">
            <v>700</v>
          </cell>
          <cell r="F687">
            <v>4500</v>
          </cell>
          <cell r="H687">
            <v>300</v>
          </cell>
        </row>
        <row r="688">
          <cell r="B688" t="str">
            <v>MAINT HIGHWAYS-CURBS-WALKS</v>
          </cell>
          <cell r="C688">
            <v>138787.84</v>
          </cell>
          <cell r="D688">
            <v>150000</v>
          </cell>
          <cell r="F688">
            <v>1500</v>
          </cell>
          <cell r="H688">
            <v>145000</v>
          </cell>
        </row>
        <row r="689">
          <cell r="B689" t="str">
            <v>OFFICE SUPPLIES</v>
          </cell>
          <cell r="C689">
            <v>3983.82</v>
          </cell>
          <cell r="D689">
            <v>4000</v>
          </cell>
          <cell r="F689">
            <v>3000</v>
          </cell>
          <cell r="H689">
            <v>4000</v>
          </cell>
        </row>
        <row r="690">
          <cell r="B690" t="str">
            <v>MINOR SUPPLIES-HAND TOOLS</v>
          </cell>
          <cell r="C690">
            <v>620.14</v>
          </cell>
          <cell r="D690">
            <v>225</v>
          </cell>
          <cell r="F690">
            <v>75</v>
          </cell>
          <cell r="H690">
            <v>225</v>
          </cell>
        </row>
        <row r="691">
          <cell r="B691" t="str">
            <v>OFFICE EQUIPMENT</v>
          </cell>
          <cell r="C691">
            <v>1463.63</v>
          </cell>
          <cell r="D691">
            <v>4500</v>
          </cell>
          <cell r="F691">
            <v>150</v>
          </cell>
          <cell r="H691">
            <v>4500</v>
          </cell>
        </row>
        <row r="692">
          <cell r="B692" t="str">
            <v>EQUIPMENT OTHER</v>
          </cell>
          <cell r="C692">
            <v>1200.95</v>
          </cell>
          <cell r="D692">
            <v>700</v>
          </cell>
          <cell r="F692">
            <v>450</v>
          </cell>
          <cell r="H692">
            <v>700</v>
          </cell>
        </row>
        <row r="693">
          <cell r="B693" t="str">
            <v>MAINTAIN OFFICE EQ-FRNTUR</v>
          </cell>
          <cell r="C693">
            <v>1829</v>
          </cell>
          <cell r="D693">
            <v>1800</v>
          </cell>
          <cell r="F693">
            <v>2000</v>
          </cell>
          <cell r="H693">
            <v>1800</v>
          </cell>
        </row>
        <row r="694">
          <cell r="B694" t="str">
            <v xml:space="preserve">    SUBTOTAL</v>
          </cell>
          <cell r="C694">
            <v>748365.81999999983</v>
          </cell>
          <cell r="D694">
            <v>857461</v>
          </cell>
          <cell r="E694">
            <v>0</v>
          </cell>
          <cell r="F694">
            <v>0</v>
          </cell>
          <cell r="G694">
            <v>0</v>
          </cell>
          <cell r="H694">
            <v>864605</v>
          </cell>
        </row>
        <row r="695">
          <cell r="B695" t="str">
            <v>MAINT HIGHWAYS-CURBS-WALKS</v>
          </cell>
          <cell r="C695">
            <v>138787.84</v>
          </cell>
          <cell r="D695">
            <v>150000</v>
          </cell>
          <cell r="F695">
            <v>175000</v>
          </cell>
          <cell r="H695">
            <v>145000</v>
          </cell>
        </row>
        <row r="696">
          <cell r="B696" t="str">
            <v>TOTAL BY DEPARTMENT</v>
          </cell>
          <cell r="C696">
            <v>5323689.74</v>
          </cell>
          <cell r="D696">
            <v>5336425</v>
          </cell>
          <cell r="E696">
            <v>0</v>
          </cell>
          <cell r="F696">
            <v>0</v>
          </cell>
          <cell r="G696">
            <v>0</v>
          </cell>
          <cell r="H696">
            <v>5274555</v>
          </cell>
        </row>
        <row r="697">
          <cell r="B697" t="str">
            <v>MINOR SUPPLIES-HAND TOOLS</v>
          </cell>
          <cell r="C697">
            <v>620.14</v>
          </cell>
          <cell r="D697">
            <v>225</v>
          </cell>
          <cell r="F697">
            <v>225</v>
          </cell>
          <cell r="H697">
            <v>225</v>
          </cell>
        </row>
        <row r="698">
          <cell r="B698" t="str">
            <v>HEALTH &amp; HOUSING DEPT</v>
          </cell>
          <cell r="C698">
            <v>1463.63</v>
          </cell>
          <cell r="D698">
            <v>4500</v>
          </cell>
          <cell r="E698">
            <v>0</v>
          </cell>
          <cell r="F698">
            <v>9000</v>
          </cell>
          <cell r="G698">
            <v>0</v>
          </cell>
          <cell r="H698" t="str">
            <v xml:space="preserve">            </v>
          </cell>
        </row>
        <row r="699">
          <cell r="B699" t="str">
            <v>SALARIES REGULAR</v>
          </cell>
          <cell r="C699">
            <v>596399.59</v>
          </cell>
          <cell r="D699">
            <v>669905</v>
          </cell>
          <cell r="F699">
            <v>750</v>
          </cell>
          <cell r="H699">
            <v>676270</v>
          </cell>
        </row>
        <row r="700">
          <cell r="B700" t="str">
            <v>OVERTIME SALARIES</v>
          </cell>
          <cell r="C700">
            <v>2163.46</v>
          </cell>
          <cell r="D700">
            <v>4000</v>
          </cell>
          <cell r="E700">
            <v>0</v>
          </cell>
          <cell r="F700">
            <v>5160151</v>
          </cell>
          <cell r="G700">
            <v>0</v>
          </cell>
          <cell r="H700">
            <v>2500</v>
          </cell>
        </row>
        <row r="701">
          <cell r="B701" t="str">
            <v>PART-TIME SALARIES</v>
          </cell>
          <cell r="C701">
            <v>33209.74</v>
          </cell>
          <cell r="D701">
            <v>42251</v>
          </cell>
          <cell r="E701">
            <v>0</v>
          </cell>
          <cell r="F701">
            <v>919101</v>
          </cell>
          <cell r="G701">
            <v>0</v>
          </cell>
          <cell r="H701">
            <v>42251</v>
          </cell>
        </row>
        <row r="702">
          <cell r="B702" t="str">
            <v>PROFESSIONAL SERVICES</v>
          </cell>
          <cell r="C702">
            <v>31666.77</v>
          </cell>
          <cell r="D702">
            <v>30438</v>
          </cell>
          <cell r="H702">
            <v>27438</v>
          </cell>
        </row>
        <row r="703">
          <cell r="B703" t="str">
            <v>COMMUNICATION SERVICES</v>
          </cell>
          <cell r="C703">
            <v>181.44</v>
          </cell>
          <cell r="D703">
            <v>182</v>
          </cell>
          <cell r="E703">
            <v>0</v>
          </cell>
          <cell r="F703">
            <v>5640831</v>
          </cell>
          <cell r="G703">
            <v>0</v>
          </cell>
          <cell r="H703">
            <v>182</v>
          </cell>
        </row>
        <row r="704">
          <cell r="B704" t="str">
            <v>POSTAGE</v>
          </cell>
          <cell r="C704">
            <v>3582.16</v>
          </cell>
          <cell r="D704">
            <v>3200</v>
          </cell>
          <cell r="F704">
            <v>2500</v>
          </cell>
          <cell r="H704">
            <v>3200</v>
          </cell>
        </row>
        <row r="705">
          <cell r="B705" t="str">
            <v>TRAVEL/MILEAGE</v>
          </cell>
          <cell r="C705">
            <v>138.44</v>
          </cell>
          <cell r="D705">
            <v>250</v>
          </cell>
          <cell r="F705">
            <v>42367</v>
          </cell>
          <cell r="H705">
            <v>250</v>
          </cell>
        </row>
        <row r="706">
          <cell r="B706" t="str">
            <v>TRAINING COURSES</v>
          </cell>
          <cell r="C706">
            <v>450</v>
          </cell>
          <cell r="D706">
            <v>1000</v>
          </cell>
          <cell r="F706">
            <v>663511</v>
          </cell>
          <cell r="H706">
            <v>500</v>
          </cell>
        </row>
        <row r="707">
          <cell r="B707" t="str">
            <v>CONFERENCES</v>
          </cell>
          <cell r="C707">
            <v>143.32</v>
          </cell>
          <cell r="D707">
            <v>150</v>
          </cell>
          <cell r="F707">
            <v>2500</v>
          </cell>
          <cell r="H707">
            <v>150</v>
          </cell>
        </row>
        <row r="708">
          <cell r="B708" t="str">
            <v>SUBSCRIPTIONS-MEMBERSHIPS</v>
          </cell>
          <cell r="C708">
            <v>269</v>
          </cell>
          <cell r="D708">
            <v>250</v>
          </cell>
          <cell r="F708">
            <v>42367</v>
          </cell>
          <cell r="H708">
            <v>250</v>
          </cell>
        </row>
        <row r="709">
          <cell r="B709" t="str">
            <v>PRINTING &amp; BINDING</v>
          </cell>
          <cell r="C709">
            <v>56.98</v>
          </cell>
          <cell r="D709">
            <v>825</v>
          </cell>
          <cell r="F709">
            <v>28237</v>
          </cell>
          <cell r="H709">
            <v>400</v>
          </cell>
        </row>
        <row r="710">
          <cell r="B710" t="str">
            <v>LEGAL &amp; PUBLIC NOTICES</v>
          </cell>
          <cell r="C710">
            <v>3025.28</v>
          </cell>
          <cell r="D710">
            <v>150</v>
          </cell>
          <cell r="F710">
            <v>250</v>
          </cell>
          <cell r="H710">
            <v>150</v>
          </cell>
        </row>
        <row r="711">
          <cell r="B711" t="str">
            <v>UTILITY SERVICE</v>
          </cell>
          <cell r="C711">
            <v>4601.24</v>
          </cell>
          <cell r="D711">
            <v>570</v>
          </cell>
          <cell r="F711">
            <v>3500</v>
          </cell>
          <cell r="H711">
            <v>0</v>
          </cell>
        </row>
        <row r="712">
          <cell r="B712" t="str">
            <v>OFFICE SERVICES</v>
          </cell>
          <cell r="C712">
            <v>187.8</v>
          </cell>
          <cell r="D712">
            <v>160</v>
          </cell>
          <cell r="F712">
            <v>250</v>
          </cell>
          <cell r="H712">
            <v>160</v>
          </cell>
        </row>
        <row r="713">
          <cell r="B713" t="str">
            <v>RENTAL REAL ESTATE</v>
          </cell>
          <cell r="C713">
            <v>25987.68</v>
          </cell>
          <cell r="D713">
            <v>2166</v>
          </cell>
          <cell r="F713">
            <v>1000</v>
          </cell>
          <cell r="H713">
            <v>0</v>
          </cell>
        </row>
        <row r="714">
          <cell r="B714" t="str">
            <v>LEASED EQUIPMENT</v>
          </cell>
          <cell r="C714">
            <v>323</v>
          </cell>
          <cell r="D714">
            <v>396</v>
          </cell>
          <cell r="F714">
            <v>350</v>
          </cell>
          <cell r="H714">
            <v>396</v>
          </cell>
        </row>
        <row r="715">
          <cell r="B715" t="str">
            <v>OUTSIDE SERVICES</v>
          </cell>
          <cell r="C715">
            <v>8315.82</v>
          </cell>
          <cell r="D715">
            <v>0</v>
          </cell>
          <cell r="F715">
            <v>275</v>
          </cell>
          <cell r="H715">
            <v>0</v>
          </cell>
        </row>
        <row r="716">
          <cell r="B716" t="str">
            <v>MAINTAIN OFFICE EQ-FRNTUR</v>
          </cell>
          <cell r="C716">
            <v>4168.92</v>
          </cell>
          <cell r="D716">
            <v>2450</v>
          </cell>
          <cell r="F716">
            <v>450</v>
          </cell>
          <cell r="H716">
            <v>2150</v>
          </cell>
        </row>
        <row r="717">
          <cell r="B717" t="str">
            <v>MAINTAIN TOOLS-INSTRUMENT</v>
          </cell>
          <cell r="C717">
            <v>1664.43</v>
          </cell>
          <cell r="D717">
            <v>9540</v>
          </cell>
          <cell r="F717">
            <v>250</v>
          </cell>
          <cell r="H717">
            <v>9540</v>
          </cell>
        </row>
        <row r="718">
          <cell r="B718" t="str">
            <v>OFFICE SUPPLIES</v>
          </cell>
          <cell r="C718">
            <v>2215.6999999999998</v>
          </cell>
          <cell r="D718">
            <v>2450</v>
          </cell>
          <cell r="F718">
            <v>0</v>
          </cell>
          <cell r="H718">
            <v>1900</v>
          </cell>
        </row>
        <row r="719">
          <cell r="B719" t="str">
            <v>COM HEALTH SUPPLIES</v>
          </cell>
          <cell r="C719">
            <v>144.01</v>
          </cell>
          <cell r="D719">
            <v>150</v>
          </cell>
          <cell r="F719">
            <v>200</v>
          </cell>
          <cell r="H719">
            <v>150</v>
          </cell>
        </row>
        <row r="720">
          <cell r="B720" t="str">
            <v>CLOTHING-DRY GOODS-LINENS</v>
          </cell>
          <cell r="C720">
            <v>239.9</v>
          </cell>
          <cell r="D720">
            <v>300</v>
          </cell>
          <cell r="F720">
            <v>0</v>
          </cell>
          <cell r="H720">
            <v>300</v>
          </cell>
        </row>
        <row r="721">
          <cell r="B721" t="str">
            <v>HEATING FUEL</v>
          </cell>
          <cell r="C721">
            <v>2041.75</v>
          </cell>
          <cell r="D721">
            <v>45</v>
          </cell>
          <cell r="F721">
            <v>3079</v>
          </cell>
          <cell r="H721">
            <v>0</v>
          </cell>
        </row>
        <row r="722">
          <cell r="B722" t="str">
            <v>MINOR SUPPLIES-HAND TOOLS</v>
          </cell>
          <cell r="C722">
            <v>495.28</v>
          </cell>
          <cell r="D722">
            <v>400</v>
          </cell>
          <cell r="F722">
            <v>150</v>
          </cell>
          <cell r="H722">
            <v>400</v>
          </cell>
        </row>
        <row r="723">
          <cell r="B723" t="str">
            <v>INDUSTRIAL CHEMICAL-SUPLS</v>
          </cell>
          <cell r="C723">
            <v>171.25</v>
          </cell>
          <cell r="D723">
            <v>350</v>
          </cell>
          <cell r="F723">
            <v>510</v>
          </cell>
          <cell r="H723">
            <v>350</v>
          </cell>
        </row>
        <row r="724">
          <cell r="B724" t="str">
            <v>BOOKS</v>
          </cell>
          <cell r="C724">
            <v>67.900000000000006</v>
          </cell>
          <cell r="D724">
            <v>100</v>
          </cell>
          <cell r="F724">
            <v>4550</v>
          </cell>
          <cell r="H724">
            <v>100</v>
          </cell>
        </row>
        <row r="725">
          <cell r="B725" t="str">
            <v>OFFICE EQUIPMENT</v>
          </cell>
          <cell r="C725">
            <v>9249</v>
          </cell>
          <cell r="D725">
            <v>0</v>
          </cell>
          <cell r="F725">
            <v>2400</v>
          </cell>
          <cell r="H725">
            <v>0</v>
          </cell>
        </row>
        <row r="726">
          <cell r="B726" t="str">
            <v>LABORATORY EQUIPMENT</v>
          </cell>
          <cell r="C726">
            <v>0</v>
          </cell>
          <cell r="D726">
            <v>130</v>
          </cell>
          <cell r="F726">
            <v>150</v>
          </cell>
          <cell r="H726">
            <v>130</v>
          </cell>
        </row>
        <row r="727">
          <cell r="B727" t="str">
            <v>CLOTHING-DRY GOODS-LINENS</v>
          </cell>
          <cell r="C727">
            <v>239.9</v>
          </cell>
          <cell r="D727">
            <v>300</v>
          </cell>
          <cell r="F727">
            <v>300</v>
          </cell>
          <cell r="H727">
            <v>300</v>
          </cell>
        </row>
        <row r="728">
          <cell r="B728" t="str">
            <v xml:space="preserve">     SUBTOTAL</v>
          </cell>
          <cell r="C728">
            <v>731159.86</v>
          </cell>
          <cell r="D728">
            <v>771808</v>
          </cell>
          <cell r="E728">
            <v>0</v>
          </cell>
          <cell r="F728">
            <v>0</v>
          </cell>
          <cell r="G728">
            <v>0</v>
          </cell>
          <cell r="H728">
            <v>769117</v>
          </cell>
        </row>
        <row r="729">
          <cell r="B729" t="str">
            <v>MINOR SUPPLIES-HAND TOOLS</v>
          </cell>
          <cell r="C729">
            <v>495.28</v>
          </cell>
          <cell r="D729">
            <v>400</v>
          </cell>
          <cell r="F729">
            <v>400</v>
          </cell>
          <cell r="H729">
            <v>400</v>
          </cell>
        </row>
        <row r="730">
          <cell r="B730" t="str">
            <v>TOTAL BY DEPARTMENT</v>
          </cell>
          <cell r="C730">
            <v>731159.86</v>
          </cell>
          <cell r="D730">
            <v>771808</v>
          </cell>
          <cell r="E730">
            <v>0</v>
          </cell>
          <cell r="F730">
            <v>0</v>
          </cell>
          <cell r="G730">
            <v>0</v>
          </cell>
          <cell r="H730">
            <v>769117</v>
          </cell>
        </row>
        <row r="731">
          <cell r="B731" t="str">
            <v>BOOKS</v>
          </cell>
          <cell r="C731">
            <v>67.900000000000006</v>
          </cell>
          <cell r="D731">
            <v>100</v>
          </cell>
          <cell r="F731">
            <v>100</v>
          </cell>
          <cell r="H731">
            <v>100</v>
          </cell>
        </row>
        <row r="732">
          <cell r="B732" t="str">
            <v>WELFARE DEPARTMENT</v>
          </cell>
          <cell r="C732">
            <v>9249</v>
          </cell>
          <cell r="D732">
            <v>0</v>
          </cell>
          <cell r="E732">
            <v>0</v>
          </cell>
          <cell r="F732">
            <v>0</v>
          </cell>
          <cell r="G732">
            <v>0</v>
          </cell>
          <cell r="H732" t="str">
            <v xml:space="preserve">            </v>
          </cell>
        </row>
        <row r="733">
          <cell r="B733" t="str">
            <v>SALARIES REGULAR</v>
          </cell>
          <cell r="C733">
            <v>228094.81</v>
          </cell>
          <cell r="D733">
            <v>254918</v>
          </cell>
          <cell r="F733">
            <v>150</v>
          </cell>
          <cell r="H733">
            <v>262117</v>
          </cell>
        </row>
        <row r="734">
          <cell r="B734" t="str">
            <v>OVERTIME SALARIES</v>
          </cell>
          <cell r="C734">
            <v>817.53</v>
          </cell>
          <cell r="D734">
            <v>2049</v>
          </cell>
          <cell r="E734">
            <v>0</v>
          </cell>
          <cell r="F734">
            <v>755279</v>
          </cell>
          <cell r="G734">
            <v>0</v>
          </cell>
          <cell r="H734">
            <v>250</v>
          </cell>
        </row>
        <row r="735">
          <cell r="B735" t="str">
            <v>POSTAGE</v>
          </cell>
          <cell r="C735">
            <v>872.75</v>
          </cell>
          <cell r="D735">
            <v>750</v>
          </cell>
          <cell r="E735">
            <v>0</v>
          </cell>
          <cell r="F735">
            <v>755279</v>
          </cell>
          <cell r="G735">
            <v>0</v>
          </cell>
          <cell r="H735">
            <v>800</v>
          </cell>
        </row>
        <row r="736">
          <cell r="B736" t="str">
            <v>TRAVEL/MILEAGE</v>
          </cell>
          <cell r="C736">
            <v>259.08999999999997</v>
          </cell>
          <cell r="D736">
            <v>200</v>
          </cell>
          <cell r="H736">
            <v>150</v>
          </cell>
        </row>
        <row r="737">
          <cell r="B737" t="str">
            <v>TRAINING</v>
          </cell>
          <cell r="C737">
            <v>369</v>
          </cell>
          <cell r="D737">
            <v>500</v>
          </cell>
          <cell r="E737">
            <v>0</v>
          </cell>
          <cell r="F737">
            <v>755279</v>
          </cell>
          <cell r="G737">
            <v>0</v>
          </cell>
          <cell r="H737">
            <v>500</v>
          </cell>
        </row>
        <row r="738">
          <cell r="B738" t="str">
            <v>CONFERENCES</v>
          </cell>
          <cell r="C738">
            <v>10</v>
          </cell>
          <cell r="D738">
            <v>250</v>
          </cell>
          <cell r="F738">
            <v>2000</v>
          </cell>
          <cell r="H738">
            <v>250</v>
          </cell>
        </row>
        <row r="739">
          <cell r="B739" t="str">
            <v>SUBSCRIPTIONS-MEMBERSHIPS</v>
          </cell>
          <cell r="C739">
            <v>184.2</v>
          </cell>
          <cell r="D739">
            <v>185</v>
          </cell>
          <cell r="F739">
            <v>800</v>
          </cell>
          <cell r="H739">
            <v>185</v>
          </cell>
        </row>
        <row r="740">
          <cell r="B740" t="str">
            <v>PRINTING &amp; BINDING</v>
          </cell>
          <cell r="C740">
            <v>0</v>
          </cell>
          <cell r="D740">
            <v>250</v>
          </cell>
          <cell r="F740">
            <v>257172</v>
          </cell>
          <cell r="H740">
            <v>250</v>
          </cell>
        </row>
        <row r="741">
          <cell r="B741" t="str">
            <v>LEGAL &amp; PUBLIC NOTICES</v>
          </cell>
          <cell r="C741">
            <v>1497.41</v>
          </cell>
          <cell r="D741">
            <v>2000</v>
          </cell>
          <cell r="F741">
            <v>2000</v>
          </cell>
          <cell r="H741">
            <v>2000</v>
          </cell>
        </row>
        <row r="742">
          <cell r="B742" t="str">
            <v>UTILITY SERVICE</v>
          </cell>
          <cell r="C742">
            <v>1748.41</v>
          </cell>
          <cell r="D742">
            <v>900</v>
          </cell>
          <cell r="F742">
            <v>800</v>
          </cell>
          <cell r="H742">
            <v>500</v>
          </cell>
        </row>
        <row r="743">
          <cell r="B743" t="str">
            <v>OFFICE SERVICES</v>
          </cell>
          <cell r="C743">
            <v>132.6</v>
          </cell>
          <cell r="D743">
            <v>210</v>
          </cell>
          <cell r="F743">
            <v>300</v>
          </cell>
          <cell r="H743">
            <v>210</v>
          </cell>
        </row>
        <row r="744">
          <cell r="B744" t="str">
            <v>RENTAL REAL ESTATE</v>
          </cell>
          <cell r="C744">
            <v>27600</v>
          </cell>
          <cell r="D744">
            <v>11500</v>
          </cell>
          <cell r="F744">
            <v>500</v>
          </cell>
          <cell r="H744">
            <v>6900</v>
          </cell>
        </row>
        <row r="745">
          <cell r="B745" t="str">
            <v>OUTSIDE SERVICES</v>
          </cell>
          <cell r="C745">
            <v>0</v>
          </cell>
          <cell r="D745">
            <v>1250</v>
          </cell>
          <cell r="F745">
            <v>250</v>
          </cell>
          <cell r="H745">
            <v>0</v>
          </cell>
        </row>
        <row r="746">
          <cell r="B746" t="str">
            <v>EVICTIONS</v>
          </cell>
          <cell r="C746">
            <v>-101.66</v>
          </cell>
          <cell r="D746">
            <v>50</v>
          </cell>
          <cell r="F746">
            <v>200</v>
          </cell>
          <cell r="H746">
            <v>300</v>
          </cell>
        </row>
        <row r="747">
          <cell r="B747" t="str">
            <v>RELOCATION</v>
          </cell>
          <cell r="C747">
            <v>0</v>
          </cell>
          <cell r="D747">
            <v>1500</v>
          </cell>
          <cell r="F747">
            <v>200</v>
          </cell>
          <cell r="H747">
            <v>2500</v>
          </cell>
        </row>
        <row r="748">
          <cell r="B748" t="str">
            <v>MAINTAIN OFFICE EQ-FRNTUR</v>
          </cell>
          <cell r="C748">
            <v>600</v>
          </cell>
          <cell r="D748">
            <v>750</v>
          </cell>
          <cell r="F748">
            <v>2000</v>
          </cell>
          <cell r="H748">
            <v>750</v>
          </cell>
        </row>
        <row r="749">
          <cell r="B749" t="str">
            <v>OFFICE SUPPLIES</v>
          </cell>
          <cell r="C749">
            <v>1456.76</v>
          </cell>
          <cell r="D749">
            <v>800</v>
          </cell>
          <cell r="F749">
            <v>0</v>
          </cell>
          <cell r="H749">
            <v>800</v>
          </cell>
        </row>
        <row r="750">
          <cell r="B750" t="str">
            <v>EMERGENCY PRESCRIPTION FND</v>
          </cell>
          <cell r="C750">
            <v>2771.89</v>
          </cell>
          <cell r="D750">
            <v>3000</v>
          </cell>
          <cell r="F750">
            <v>200</v>
          </cell>
          <cell r="H750">
            <v>3000</v>
          </cell>
        </row>
        <row r="751">
          <cell r="B751" t="str">
            <v>EMERGENCY AID NETWORK</v>
          </cell>
          <cell r="C751">
            <v>6787.34</v>
          </cell>
          <cell r="D751">
            <v>7000</v>
          </cell>
          <cell r="F751">
            <v>0</v>
          </cell>
          <cell r="H751">
            <v>7000</v>
          </cell>
        </row>
        <row r="752">
          <cell r="B752" t="str">
            <v>HEATING FUEL</v>
          </cell>
          <cell r="C752">
            <v>1611.84</v>
          </cell>
          <cell r="D752">
            <v>700</v>
          </cell>
          <cell r="F752">
            <v>0</v>
          </cell>
          <cell r="H752">
            <v>300</v>
          </cell>
        </row>
        <row r="753">
          <cell r="B753" t="str">
            <v>EVICTIONS</v>
          </cell>
          <cell r="C753">
            <v>-101.66</v>
          </cell>
          <cell r="D753">
            <v>50</v>
          </cell>
          <cell r="F753">
            <v>300</v>
          </cell>
          <cell r="H753">
            <v>300</v>
          </cell>
        </row>
        <row r="754">
          <cell r="B754" t="str">
            <v xml:space="preserve">     SUBTOTAL</v>
          </cell>
          <cell r="C754">
            <v>274711.97000000009</v>
          </cell>
          <cell r="D754">
            <v>288762</v>
          </cell>
          <cell r="E754">
            <v>0</v>
          </cell>
          <cell r="F754">
            <v>0</v>
          </cell>
          <cell r="G754">
            <v>0</v>
          </cell>
          <cell r="H754">
            <v>288762</v>
          </cell>
        </row>
        <row r="755">
          <cell r="B755" t="str">
            <v>MAINTAIN OFFICE EQ-FRNTUR</v>
          </cell>
          <cell r="C755">
            <v>600</v>
          </cell>
          <cell r="D755">
            <v>750</v>
          </cell>
          <cell r="F755">
            <v>900</v>
          </cell>
          <cell r="H755">
            <v>750</v>
          </cell>
        </row>
        <row r="756">
          <cell r="B756" t="str">
            <v>VETERANS ADVISORY CENTER</v>
          </cell>
          <cell r="C756">
            <v>1456.76</v>
          </cell>
          <cell r="D756">
            <v>800</v>
          </cell>
          <cell r="F756">
            <v>800</v>
          </cell>
          <cell r="H756" t="str">
            <v xml:space="preserve">            </v>
          </cell>
        </row>
        <row r="757">
          <cell r="B757" t="str">
            <v>SALARIES REGULAR</v>
          </cell>
          <cell r="C757">
            <v>45056.959999999999</v>
          </cell>
          <cell r="D757">
            <v>47187</v>
          </cell>
          <cell r="F757">
            <v>3500</v>
          </cell>
          <cell r="H757">
            <v>47186</v>
          </cell>
        </row>
        <row r="758">
          <cell r="B758" t="str">
            <v>POSTAGE</v>
          </cell>
          <cell r="C758">
            <v>555.36</v>
          </cell>
          <cell r="D758">
            <v>550</v>
          </cell>
          <cell r="E758">
            <v>0</v>
          </cell>
          <cell r="F758">
            <v>10000</v>
          </cell>
          <cell r="G758">
            <v>0</v>
          </cell>
          <cell r="H758">
            <v>550</v>
          </cell>
        </row>
        <row r="759">
          <cell r="B759" t="str">
            <v>TRAVEL/MILEAGE</v>
          </cell>
          <cell r="C759">
            <v>187.77</v>
          </cell>
          <cell r="D759">
            <v>100</v>
          </cell>
          <cell r="F759">
            <v>0</v>
          </cell>
          <cell r="H759">
            <v>100</v>
          </cell>
        </row>
        <row r="760">
          <cell r="B760" t="str">
            <v>TRAINING COURSES</v>
          </cell>
          <cell r="C760">
            <v>284.56</v>
          </cell>
          <cell r="D760">
            <v>750</v>
          </cell>
          <cell r="H760">
            <v>500</v>
          </cell>
        </row>
        <row r="761">
          <cell r="B761" t="str">
            <v>CONFERENCES</v>
          </cell>
          <cell r="C761">
            <v>189.32</v>
          </cell>
          <cell r="D761">
            <v>240</v>
          </cell>
          <cell r="E761">
            <v>0</v>
          </cell>
          <cell r="F761">
            <v>281622</v>
          </cell>
          <cell r="G761">
            <v>0</v>
          </cell>
          <cell r="H761">
            <v>500</v>
          </cell>
        </row>
        <row r="762">
          <cell r="B762" t="str">
            <v>SUBSCRIPTIONS-MEMBERSHIPS</v>
          </cell>
          <cell r="C762">
            <v>272.2</v>
          </cell>
          <cell r="D762">
            <v>300</v>
          </cell>
          <cell r="F762">
            <v>600</v>
          </cell>
          <cell r="H762">
            <v>300</v>
          </cell>
        </row>
        <row r="763">
          <cell r="B763" t="str">
            <v>OFFICE SERVICES</v>
          </cell>
          <cell r="C763">
            <v>86.3</v>
          </cell>
          <cell r="D763">
            <v>200</v>
          </cell>
          <cell r="F763">
            <v>100</v>
          </cell>
          <cell r="H763">
            <v>200</v>
          </cell>
        </row>
        <row r="764">
          <cell r="B764" t="str">
            <v>MAINTAIN OFFICE EQ-FRNTUR</v>
          </cell>
          <cell r="C764">
            <v>235</v>
          </cell>
          <cell r="D764">
            <v>259</v>
          </cell>
          <cell r="F764">
            <v>46296</v>
          </cell>
          <cell r="H764">
            <v>250</v>
          </cell>
        </row>
        <row r="765">
          <cell r="B765" t="str">
            <v>OFFICE SUPPLIES</v>
          </cell>
          <cell r="C765">
            <v>709</v>
          </cell>
          <cell r="D765">
            <v>350</v>
          </cell>
          <cell r="F765">
            <v>600</v>
          </cell>
          <cell r="H765">
            <v>350</v>
          </cell>
        </row>
        <row r="766">
          <cell r="B766" t="str">
            <v>OFFICE EQUIPMENT</v>
          </cell>
          <cell r="C766">
            <v>89.99</v>
          </cell>
          <cell r="D766">
            <v>0</v>
          </cell>
          <cell r="F766">
            <v>100</v>
          </cell>
          <cell r="H766">
            <v>0</v>
          </cell>
        </row>
        <row r="767">
          <cell r="B767" t="str">
            <v>TRAINING COURSES</v>
          </cell>
          <cell r="C767">
            <v>284.56</v>
          </cell>
          <cell r="D767">
            <v>750</v>
          </cell>
          <cell r="F767">
            <v>750</v>
          </cell>
          <cell r="H767">
            <v>500</v>
          </cell>
        </row>
        <row r="768">
          <cell r="B768" t="str">
            <v xml:space="preserve">     SUBTOTAL</v>
          </cell>
          <cell r="C768">
            <v>47666.459999999992</v>
          </cell>
          <cell r="D768">
            <v>49936</v>
          </cell>
          <cell r="E768">
            <v>0</v>
          </cell>
          <cell r="F768">
            <v>0</v>
          </cell>
          <cell r="G768">
            <v>0</v>
          </cell>
          <cell r="H768">
            <v>49936</v>
          </cell>
        </row>
        <row r="769">
          <cell r="B769" t="str">
            <v>SUBSCRIPTIONS-MEMBERSHIPS</v>
          </cell>
          <cell r="C769">
            <v>272.2</v>
          </cell>
          <cell r="D769">
            <v>300</v>
          </cell>
          <cell r="F769">
            <v>400</v>
          </cell>
          <cell r="H769">
            <v>300</v>
          </cell>
        </row>
        <row r="770">
          <cell r="B770" t="str">
            <v>COMMISSION ON AGING</v>
          </cell>
          <cell r="C770">
            <v>86.3</v>
          </cell>
          <cell r="D770">
            <v>200</v>
          </cell>
          <cell r="F770">
            <v>200</v>
          </cell>
          <cell r="H770">
            <v>200</v>
          </cell>
        </row>
        <row r="771">
          <cell r="B771" t="str">
            <v>SALARIES REGULAR</v>
          </cell>
          <cell r="C771">
            <v>133228.17000000001</v>
          </cell>
          <cell r="D771">
            <v>142176</v>
          </cell>
          <cell r="F771">
            <v>100</v>
          </cell>
          <cell r="H771" t="str">
            <v xml:space="preserve">            </v>
          </cell>
        </row>
        <row r="772">
          <cell r="B772" t="str">
            <v>PART-TIME SALARIES</v>
          </cell>
          <cell r="C772">
            <v>50322.18</v>
          </cell>
          <cell r="D772">
            <v>59328</v>
          </cell>
          <cell r="E772">
            <v>0</v>
          </cell>
          <cell r="F772">
            <v>300</v>
          </cell>
          <cell r="G772">
            <v>0</v>
          </cell>
          <cell r="H772">
            <v>142176</v>
          </cell>
        </row>
        <row r="773">
          <cell r="B773" t="str">
            <v>PROFESSIONAL SERVICES</v>
          </cell>
          <cell r="C773">
            <v>5786</v>
          </cell>
          <cell r="D773">
            <v>4863</v>
          </cell>
          <cell r="F773">
            <v>700</v>
          </cell>
          <cell r="H773">
            <v>59328</v>
          </cell>
        </row>
        <row r="774">
          <cell r="B774" t="str">
            <v>COMMUNICATION SERVICES</v>
          </cell>
          <cell r="C774">
            <v>543.4</v>
          </cell>
          <cell r="D774">
            <v>600</v>
          </cell>
          <cell r="H774">
            <v>3500</v>
          </cell>
        </row>
        <row r="775">
          <cell r="B775" t="str">
            <v>POSTAGE</v>
          </cell>
          <cell r="C775">
            <v>4727.12</v>
          </cell>
          <cell r="D775">
            <v>5100</v>
          </cell>
          <cell r="E775">
            <v>0</v>
          </cell>
          <cell r="F775">
            <v>49946</v>
          </cell>
          <cell r="G775">
            <v>0</v>
          </cell>
          <cell r="H775">
            <v>600</v>
          </cell>
        </row>
        <row r="776">
          <cell r="B776" t="str">
            <v>TRAVEL/MILEAGE</v>
          </cell>
          <cell r="C776">
            <v>937.7</v>
          </cell>
          <cell r="D776">
            <v>1950</v>
          </cell>
          <cell r="H776">
            <v>4700</v>
          </cell>
        </row>
        <row r="777">
          <cell r="B777" t="str">
            <v>CONFERENCES</v>
          </cell>
          <cell r="C777">
            <v>377.95</v>
          </cell>
          <cell r="D777">
            <v>520</v>
          </cell>
          <cell r="H777">
            <v>1950</v>
          </cell>
        </row>
        <row r="778">
          <cell r="B778" t="str">
            <v>SUBSCRIPTIONS-MEMBERSHIPS</v>
          </cell>
          <cell r="C778">
            <v>249.89</v>
          </cell>
          <cell r="D778">
            <v>260</v>
          </cell>
          <cell r="F778">
            <v>139493</v>
          </cell>
          <cell r="H778">
            <v>520</v>
          </cell>
        </row>
        <row r="779">
          <cell r="B779" t="str">
            <v>PRINTING &amp; BINDING</v>
          </cell>
          <cell r="C779">
            <v>4912.45</v>
          </cell>
          <cell r="D779">
            <v>3456</v>
          </cell>
          <cell r="F779">
            <v>66872</v>
          </cell>
          <cell r="H779">
            <v>260</v>
          </cell>
        </row>
        <row r="780">
          <cell r="B780" t="str">
            <v>LEGAL &amp; PUBLIC NOTICES</v>
          </cell>
          <cell r="C780">
            <v>202.75</v>
          </cell>
          <cell r="D780">
            <v>175</v>
          </cell>
          <cell r="F780">
            <v>7524</v>
          </cell>
          <cell r="H780">
            <v>2200</v>
          </cell>
        </row>
        <row r="781">
          <cell r="B781" t="str">
            <v>LEASED EQUIPMENT</v>
          </cell>
          <cell r="C781">
            <v>0</v>
          </cell>
          <cell r="D781">
            <v>1230</v>
          </cell>
          <cell r="F781">
            <v>1550</v>
          </cell>
          <cell r="H781">
            <v>175</v>
          </cell>
        </row>
        <row r="782">
          <cell r="B782" t="str">
            <v>OUTSIDE SERVICES</v>
          </cell>
          <cell r="C782">
            <v>734.47</v>
          </cell>
          <cell r="D782">
            <v>408</v>
          </cell>
          <cell r="F782">
            <v>5320</v>
          </cell>
          <cell r="H782">
            <v>1230</v>
          </cell>
        </row>
        <row r="783">
          <cell r="B783" t="str">
            <v>MAINTAIN OFFICE EQ-FRNTUR</v>
          </cell>
          <cell r="C783">
            <v>336</v>
          </cell>
          <cell r="D783">
            <v>600</v>
          </cell>
          <cell r="F783">
            <v>1860</v>
          </cell>
          <cell r="H783">
            <v>408</v>
          </cell>
        </row>
        <row r="784">
          <cell r="B784" t="str">
            <v>OFFICE SUPPLIES</v>
          </cell>
          <cell r="C784">
            <v>3108.92</v>
          </cell>
          <cell r="D784">
            <v>3000</v>
          </cell>
          <cell r="F784">
            <v>900</v>
          </cell>
          <cell r="H784">
            <v>600</v>
          </cell>
        </row>
        <row r="785">
          <cell r="B785" t="str">
            <v>OFFICE EQUIPMENT</v>
          </cell>
          <cell r="C785">
            <v>0</v>
          </cell>
          <cell r="D785">
            <v>0</v>
          </cell>
          <cell r="F785">
            <v>240</v>
          </cell>
          <cell r="H785">
            <v>3000</v>
          </cell>
        </row>
        <row r="786">
          <cell r="B786" t="str">
            <v>EQUIPMENT OTHER</v>
          </cell>
          <cell r="C786">
            <v>447</v>
          </cell>
          <cell r="D786">
            <v>0</v>
          </cell>
          <cell r="F786">
            <v>3900</v>
          </cell>
          <cell r="H786">
            <v>0</v>
          </cell>
        </row>
        <row r="787">
          <cell r="B787" t="str">
            <v>LEGAL &amp; PUBLIC NOTICES</v>
          </cell>
          <cell r="C787">
            <v>202.75</v>
          </cell>
          <cell r="D787">
            <v>175</v>
          </cell>
          <cell r="F787">
            <v>184</v>
          </cell>
          <cell r="H787">
            <v>175</v>
          </cell>
        </row>
        <row r="788">
          <cell r="B788" t="str">
            <v xml:space="preserve">     SUBTOTAL</v>
          </cell>
          <cell r="C788">
            <v>205914.00000000006</v>
          </cell>
          <cell r="D788">
            <v>223666</v>
          </cell>
          <cell r="E788">
            <v>0</v>
          </cell>
          <cell r="F788">
            <v>0</v>
          </cell>
          <cell r="G788">
            <v>0</v>
          </cell>
          <cell r="H788">
            <v>220647</v>
          </cell>
        </row>
        <row r="789">
          <cell r="B789" t="str">
            <v>OUTSIDE SERVICES</v>
          </cell>
          <cell r="C789">
            <v>734.47</v>
          </cell>
          <cell r="D789">
            <v>408</v>
          </cell>
          <cell r="F789">
            <v>414</v>
          </cell>
          <cell r="H789">
            <v>408</v>
          </cell>
        </row>
        <row r="790">
          <cell r="B790" t="str">
            <v>ELDERLY TRANSPORTATION</v>
          </cell>
          <cell r="C790">
            <v>336</v>
          </cell>
          <cell r="D790">
            <v>600</v>
          </cell>
          <cell r="F790">
            <v>600</v>
          </cell>
          <cell r="H790" t="str">
            <v xml:space="preserve">            </v>
          </cell>
        </row>
        <row r="791">
          <cell r="B791" t="str">
            <v>CONTRIBUTIONS-GRANTS</v>
          </cell>
          <cell r="C791">
            <v>12000</v>
          </cell>
          <cell r="D791">
            <v>12000</v>
          </cell>
          <cell r="F791">
            <v>3000</v>
          </cell>
          <cell r="H791">
            <v>12000</v>
          </cell>
        </row>
        <row r="792">
          <cell r="B792" t="str">
            <v>OFFICE EQUIPMENT</v>
          </cell>
          <cell r="C792">
            <v>0</v>
          </cell>
          <cell r="D792">
            <v>0</v>
          </cell>
          <cell r="E792">
            <v>0</v>
          </cell>
          <cell r="F792">
            <v>1500</v>
          </cell>
          <cell r="G792">
            <v>0</v>
          </cell>
          <cell r="H792">
            <v>0</v>
          </cell>
        </row>
        <row r="793">
          <cell r="B793" t="str">
            <v xml:space="preserve">     SUBTOTAL</v>
          </cell>
          <cell r="C793">
            <v>12000</v>
          </cell>
          <cell r="D793">
            <v>12000</v>
          </cell>
          <cell r="E793">
            <v>0</v>
          </cell>
          <cell r="F793">
            <v>0</v>
          </cell>
          <cell r="G793">
            <v>0</v>
          </cell>
          <cell r="H793">
            <v>12000</v>
          </cell>
        </row>
        <row r="794">
          <cell r="B794" t="str">
            <v>EQUIPMENT OTHER</v>
          </cell>
          <cell r="C794">
            <v>447</v>
          </cell>
          <cell r="D794">
            <v>0</v>
          </cell>
          <cell r="F794">
            <v>0</v>
          </cell>
          <cell r="H794">
            <v>0</v>
          </cell>
        </row>
        <row r="795">
          <cell r="B795" t="str">
            <v>GRANTS-HUMAN &amp; SOCIAL WLF</v>
          </cell>
          <cell r="C795">
            <v>12000</v>
          </cell>
          <cell r="D795">
            <v>12000</v>
          </cell>
          <cell r="H795" t="str">
            <v xml:space="preserve">            </v>
          </cell>
        </row>
        <row r="796">
          <cell r="B796" t="str">
            <v>WECAHR</v>
          </cell>
          <cell r="C796">
            <v>37000</v>
          </cell>
          <cell r="D796">
            <v>37000</v>
          </cell>
          <cell r="E796">
            <v>0</v>
          </cell>
          <cell r="F796">
            <v>235177</v>
          </cell>
          <cell r="G796">
            <v>0</v>
          </cell>
          <cell r="H796">
            <v>37000</v>
          </cell>
        </row>
        <row r="797">
          <cell r="B797" t="str">
            <v>DANBURY YOUTH SERVICES</v>
          </cell>
          <cell r="C797">
            <v>127000</v>
          </cell>
          <cell r="D797">
            <v>127000</v>
          </cell>
          <cell r="E797">
            <v>0</v>
          </cell>
          <cell r="F797">
            <v>0</v>
          </cell>
          <cell r="G797">
            <v>0</v>
          </cell>
          <cell r="H797">
            <v>127000</v>
          </cell>
        </row>
        <row r="798">
          <cell r="B798" t="str">
            <v>HISPANIC CENTER</v>
          </cell>
          <cell r="C798">
            <v>24640</v>
          </cell>
          <cell r="D798">
            <v>24640</v>
          </cell>
          <cell r="H798">
            <v>24640</v>
          </cell>
        </row>
        <row r="799">
          <cell r="B799" t="str">
            <v>MIDWEST COUNCIL-ALCOHOLISM</v>
          </cell>
          <cell r="C799">
            <v>20000</v>
          </cell>
          <cell r="D799">
            <v>20000</v>
          </cell>
          <cell r="F799">
            <v>12000</v>
          </cell>
          <cell r="H799">
            <v>20000</v>
          </cell>
        </row>
        <row r="800">
          <cell r="B800" t="str">
            <v>ARC-COMMUNITY CAREGIVERS</v>
          </cell>
          <cell r="C800">
            <v>8000</v>
          </cell>
          <cell r="D800">
            <v>8000</v>
          </cell>
          <cell r="F800">
            <v>37000</v>
          </cell>
          <cell r="H800">
            <v>8000</v>
          </cell>
        </row>
        <row r="801">
          <cell r="B801" t="str">
            <v>GERIATRIC HEALTH CENTER</v>
          </cell>
          <cell r="C801">
            <v>23750</v>
          </cell>
          <cell r="D801">
            <v>23750</v>
          </cell>
          <cell r="E801">
            <v>0</v>
          </cell>
          <cell r="F801">
            <v>12000</v>
          </cell>
          <cell r="G801">
            <v>0</v>
          </cell>
          <cell r="H801">
            <v>23750</v>
          </cell>
        </row>
        <row r="802">
          <cell r="B802" t="str">
            <v>NORTHWEST REG MENTAL HLTH</v>
          </cell>
          <cell r="C802">
            <v>5000</v>
          </cell>
          <cell r="D802">
            <v>5000</v>
          </cell>
          <cell r="F802">
            <v>24600</v>
          </cell>
          <cell r="H802">
            <v>5000</v>
          </cell>
        </row>
        <row r="803">
          <cell r="B803" t="str">
            <v>REGIONAL COMM CHILD CARE</v>
          </cell>
          <cell r="C803">
            <v>44000</v>
          </cell>
          <cell r="D803">
            <v>44000</v>
          </cell>
          <cell r="H803">
            <v>44000</v>
          </cell>
        </row>
        <row r="804">
          <cell r="B804" t="str">
            <v>ELDERLY HEALTH SCREENING</v>
          </cell>
          <cell r="C804">
            <v>7112</v>
          </cell>
          <cell r="D804">
            <v>7112</v>
          </cell>
          <cell r="F804">
            <v>37000</v>
          </cell>
          <cell r="H804">
            <v>7112</v>
          </cell>
        </row>
        <row r="805">
          <cell r="B805" t="str">
            <v>VISITING NURSES</v>
          </cell>
          <cell r="C805">
            <v>135000</v>
          </cell>
          <cell r="D805">
            <v>135000</v>
          </cell>
          <cell r="F805">
            <v>135000</v>
          </cell>
          <cell r="H805">
            <v>135000</v>
          </cell>
        </row>
        <row r="806">
          <cell r="B806" t="str">
            <v>VET GRAVES-MEMRL DAY PRDE</v>
          </cell>
          <cell r="C806">
            <v>17572.810000000001</v>
          </cell>
          <cell r="D806">
            <v>18050</v>
          </cell>
          <cell r="F806">
            <v>24600</v>
          </cell>
          <cell r="H806">
            <v>18050</v>
          </cell>
        </row>
        <row r="807">
          <cell r="B807" t="str">
            <v>COMMUNITY ACTION</v>
          </cell>
          <cell r="C807">
            <v>155000</v>
          </cell>
          <cell r="D807">
            <v>150000</v>
          </cell>
          <cell r="F807">
            <v>20000</v>
          </cell>
          <cell r="H807">
            <v>150000</v>
          </cell>
        </row>
        <row r="808">
          <cell r="B808" t="str">
            <v>SCOTT FANTON MUSEUM</v>
          </cell>
          <cell r="C808">
            <v>10000</v>
          </cell>
          <cell r="D808">
            <v>10000</v>
          </cell>
          <cell r="F808">
            <v>8000</v>
          </cell>
          <cell r="H808">
            <v>10000</v>
          </cell>
        </row>
        <row r="809">
          <cell r="B809" t="str">
            <v>WOMEN'S CENTER</v>
          </cell>
          <cell r="C809">
            <v>95000</v>
          </cell>
          <cell r="D809">
            <v>80000</v>
          </cell>
          <cell r="F809">
            <v>23750</v>
          </cell>
          <cell r="H809">
            <v>80000</v>
          </cell>
        </row>
        <row r="810">
          <cell r="B810" t="str">
            <v>ANIMAL WELFARE</v>
          </cell>
          <cell r="C810">
            <v>2000</v>
          </cell>
          <cell r="D810">
            <v>2000</v>
          </cell>
          <cell r="F810">
            <v>23365</v>
          </cell>
          <cell r="H810">
            <v>2000</v>
          </cell>
        </row>
        <row r="811">
          <cell r="B811" t="str">
            <v>DATAHR</v>
          </cell>
          <cell r="C811">
            <v>25000</v>
          </cell>
          <cell r="D811">
            <v>25000</v>
          </cell>
          <cell r="F811">
            <v>44000</v>
          </cell>
          <cell r="H811">
            <v>25000</v>
          </cell>
        </row>
        <row r="812">
          <cell r="B812" t="str">
            <v>GRANT CEMETERIES</v>
          </cell>
          <cell r="C812">
            <v>15366</v>
          </cell>
          <cell r="D812">
            <v>8954</v>
          </cell>
          <cell r="F812">
            <v>7823</v>
          </cell>
          <cell r="H812">
            <v>8954</v>
          </cell>
        </row>
        <row r="813">
          <cell r="B813" t="str">
            <v>LITERACY VOLUNTEERS</v>
          </cell>
          <cell r="C813">
            <v>8000</v>
          </cell>
          <cell r="D813">
            <v>8000</v>
          </cell>
          <cell r="F813">
            <v>135000</v>
          </cell>
          <cell r="H813">
            <v>8000</v>
          </cell>
        </row>
        <row r="814">
          <cell r="B814" t="str">
            <v>DOWNTOWN COUNCIL</v>
          </cell>
          <cell r="C814">
            <v>34000</v>
          </cell>
          <cell r="D814">
            <v>34000</v>
          </cell>
          <cell r="F814">
            <v>23365</v>
          </cell>
          <cell r="H814">
            <v>34000</v>
          </cell>
        </row>
        <row r="815">
          <cell r="B815" t="str">
            <v>REGIONAL HOSPICE</v>
          </cell>
          <cell r="C815">
            <v>10000</v>
          </cell>
          <cell r="D815">
            <v>10000</v>
          </cell>
          <cell r="F815">
            <v>150000</v>
          </cell>
          <cell r="H815">
            <v>10000</v>
          </cell>
        </row>
        <row r="816">
          <cell r="B816" t="str">
            <v>HOMELESS SHELTER</v>
          </cell>
          <cell r="C816">
            <v>24583.48</v>
          </cell>
          <cell r="D816">
            <v>20000</v>
          </cell>
          <cell r="F816">
            <v>12000</v>
          </cell>
          <cell r="H816">
            <v>20000</v>
          </cell>
        </row>
        <row r="817">
          <cell r="B817" t="str">
            <v>DANBURY WAR MEMORIAL</v>
          </cell>
          <cell r="C817">
            <v>85500</v>
          </cell>
          <cell r="D817">
            <v>85000</v>
          </cell>
          <cell r="F817">
            <v>80000</v>
          </cell>
          <cell r="H817">
            <v>85000</v>
          </cell>
        </row>
        <row r="818">
          <cell r="B818" t="str">
            <v>DBY INTRCULTURL ASSOC INC.</v>
          </cell>
          <cell r="C818">
            <v>5000</v>
          </cell>
          <cell r="D818">
            <v>0</v>
          </cell>
          <cell r="F818">
            <v>4000</v>
          </cell>
          <cell r="H818">
            <v>0</v>
          </cell>
        </row>
        <row r="819">
          <cell r="B819" t="str">
            <v>DANBURY MUSIC CENTRE INC</v>
          </cell>
          <cell r="C819">
            <v>4689.32</v>
          </cell>
          <cell r="D819">
            <v>5000</v>
          </cell>
          <cell r="F819">
            <v>25000</v>
          </cell>
          <cell r="H819">
            <v>5000</v>
          </cell>
        </row>
        <row r="820">
          <cell r="B820" t="str">
            <v>HAT CITY BOXING CLUB</v>
          </cell>
          <cell r="C820">
            <v>5046.83</v>
          </cell>
          <cell r="D820">
            <v>4700</v>
          </cell>
          <cell r="F820">
            <v>150</v>
          </cell>
          <cell r="H820">
            <v>4700</v>
          </cell>
        </row>
        <row r="821">
          <cell r="B821" t="str">
            <v>FIRST NIGHT DANBURY</v>
          </cell>
          <cell r="C821">
            <v>5000</v>
          </cell>
          <cell r="D821">
            <v>5000</v>
          </cell>
          <cell r="F821">
            <v>8000</v>
          </cell>
          <cell r="H821">
            <v>5000</v>
          </cell>
        </row>
        <row r="822">
          <cell r="B822" t="str">
            <v>GREEN CHIMNEY-GOOD FRIEND</v>
          </cell>
          <cell r="C822">
            <v>5250</v>
          </cell>
          <cell r="D822">
            <v>5250</v>
          </cell>
          <cell r="F822">
            <v>38000</v>
          </cell>
          <cell r="H822">
            <v>5250</v>
          </cell>
        </row>
        <row r="823">
          <cell r="B823" t="str">
            <v>COMM PERSONS DISABILITIES</v>
          </cell>
          <cell r="C823">
            <v>0</v>
          </cell>
          <cell r="D823">
            <v>1500</v>
          </cell>
          <cell r="F823">
            <v>10000</v>
          </cell>
          <cell r="H823">
            <v>1500</v>
          </cell>
        </row>
        <row r="824">
          <cell r="B824" t="str">
            <v>MUNICIPAL RETIREE VOLUNTEER</v>
          </cell>
          <cell r="C824">
            <v>210</v>
          </cell>
          <cell r="D824">
            <v>1000</v>
          </cell>
          <cell r="F824">
            <v>25000</v>
          </cell>
          <cell r="H824">
            <v>1000</v>
          </cell>
        </row>
        <row r="825">
          <cell r="B825" t="str">
            <v>INTERFAITH AIDS MINISTRY</v>
          </cell>
          <cell r="C825">
            <v>20000</v>
          </cell>
          <cell r="D825">
            <v>20000</v>
          </cell>
          <cell r="F825">
            <v>85000</v>
          </cell>
          <cell r="H825">
            <v>20000</v>
          </cell>
        </row>
        <row r="826">
          <cell r="B826" t="str">
            <v>HARAMBEE CENTER</v>
          </cell>
          <cell r="C826">
            <v>95000</v>
          </cell>
          <cell r="D826">
            <v>95000</v>
          </cell>
          <cell r="H826">
            <v>95000</v>
          </cell>
        </row>
        <row r="827">
          <cell r="B827" t="str">
            <v>G.O.A.L.S./GREEN CHIMNEYS</v>
          </cell>
          <cell r="C827">
            <v>10000</v>
          </cell>
          <cell r="D827">
            <v>10000</v>
          </cell>
          <cell r="F827">
            <v>8000</v>
          </cell>
          <cell r="H827">
            <v>10000</v>
          </cell>
        </row>
        <row r="828">
          <cell r="B828" t="str">
            <v>STAND TOGETHER</v>
          </cell>
          <cell r="C828">
            <v>1000</v>
          </cell>
          <cell r="D828">
            <v>0</v>
          </cell>
          <cell r="F828">
            <v>4700</v>
          </cell>
          <cell r="H828">
            <v>0</v>
          </cell>
        </row>
        <row r="829">
          <cell r="B829" t="str">
            <v>DANBURY MUSEUM &amp; HIST SOC</v>
          </cell>
          <cell r="C829">
            <v>2000</v>
          </cell>
          <cell r="D829">
            <v>0</v>
          </cell>
          <cell r="F829">
            <v>5000</v>
          </cell>
          <cell r="H829">
            <v>0</v>
          </cell>
        </row>
        <row r="830">
          <cell r="B830" t="str">
            <v>HOMELESS ADOL/GREEN CHIMM</v>
          </cell>
          <cell r="C830">
            <v>30000</v>
          </cell>
          <cell r="D830">
            <v>0</v>
          </cell>
          <cell r="F830">
            <v>6000</v>
          </cell>
          <cell r="H830">
            <v>5250</v>
          </cell>
        </row>
        <row r="831">
          <cell r="B831" t="str">
            <v>REGIONAL YMCA OF WESTERN CT.</v>
          </cell>
          <cell r="C831">
            <v>0</v>
          </cell>
          <cell r="D831">
            <v>35000</v>
          </cell>
          <cell r="H831">
            <v>0</v>
          </cell>
        </row>
        <row r="832">
          <cell r="B832" t="str">
            <v>PORTUGUESE CULTURAL CENTER</v>
          </cell>
          <cell r="C832">
            <v>0</v>
          </cell>
          <cell r="D832">
            <v>10000</v>
          </cell>
          <cell r="F832">
            <v>1900</v>
          </cell>
          <cell r="H832">
            <v>10000</v>
          </cell>
        </row>
        <row r="833">
          <cell r="B833" t="str">
            <v>POLICE ACTIVITIES LEAGUE</v>
          </cell>
          <cell r="C833">
            <v>0</v>
          </cell>
          <cell r="D833">
            <v>20000</v>
          </cell>
          <cell r="F833">
            <v>30000</v>
          </cell>
          <cell r="H833">
            <v>20000</v>
          </cell>
        </row>
        <row r="834">
          <cell r="B834" t="str">
            <v>CHARLES IVES CENTER</v>
          </cell>
          <cell r="C834">
            <v>0</v>
          </cell>
          <cell r="D834">
            <v>10000</v>
          </cell>
          <cell r="F834">
            <v>121894</v>
          </cell>
          <cell r="H834">
            <v>0</v>
          </cell>
        </row>
        <row r="835">
          <cell r="B835" t="str">
            <v>G.O.A.L.S./GREEN CHIMNEYS</v>
          </cell>
          <cell r="C835">
            <v>10000</v>
          </cell>
          <cell r="D835">
            <v>10000</v>
          </cell>
          <cell r="F835">
            <v>10000</v>
          </cell>
          <cell r="H835">
            <v>10000</v>
          </cell>
        </row>
        <row r="836">
          <cell r="B836" t="str">
            <v xml:space="preserve">     SUBTOTAL</v>
          </cell>
          <cell r="C836">
            <v>1096720.44</v>
          </cell>
          <cell r="D836">
            <v>1104956</v>
          </cell>
          <cell r="E836">
            <v>0</v>
          </cell>
          <cell r="F836">
            <v>0</v>
          </cell>
          <cell r="G836">
            <v>0</v>
          </cell>
          <cell r="H836">
            <v>1059956</v>
          </cell>
        </row>
        <row r="837">
          <cell r="B837" t="str">
            <v>DANBURY MUSEUM &amp; HIST SOC</v>
          </cell>
          <cell r="C837">
            <v>2000</v>
          </cell>
          <cell r="D837">
            <v>0</v>
          </cell>
          <cell r="F837">
            <v>22000</v>
          </cell>
          <cell r="H837">
            <v>0</v>
          </cell>
        </row>
        <row r="838">
          <cell r="B838" t="str">
            <v>TOTAL BY DEPARTMENT</v>
          </cell>
          <cell r="C838">
            <v>1637012.87</v>
          </cell>
          <cell r="D838">
            <v>1679320</v>
          </cell>
          <cell r="E838">
            <v>0</v>
          </cell>
          <cell r="F838">
            <v>0</v>
          </cell>
          <cell r="G838">
            <v>0</v>
          </cell>
          <cell r="H838">
            <v>1059956</v>
          </cell>
        </row>
        <row r="839">
          <cell r="B839" t="str">
            <v>REGIONAL YMCA OF WESTERN CT.</v>
          </cell>
          <cell r="C839">
            <v>0</v>
          </cell>
          <cell r="D839">
            <v>35000</v>
          </cell>
          <cell r="F839">
            <v>35000</v>
          </cell>
          <cell r="H839">
            <v>0</v>
          </cell>
        </row>
        <row r="840">
          <cell r="B840" t="str">
            <v>SCHOOLS-REGULAR</v>
          </cell>
          <cell r="C840">
            <v>0</v>
          </cell>
          <cell r="D840">
            <v>10000</v>
          </cell>
          <cell r="F840">
            <v>10000</v>
          </cell>
          <cell r="H840" t="str">
            <v xml:space="preserve">            </v>
          </cell>
        </row>
        <row r="841">
          <cell r="B841" t="str">
            <v>APPRO CITY DEPTS-CONTING</v>
          </cell>
          <cell r="C841">
            <v>69033541</v>
          </cell>
          <cell r="D841">
            <v>71047450</v>
          </cell>
          <cell r="F841">
            <v>22000</v>
          </cell>
          <cell r="H841">
            <v>70547450</v>
          </cell>
        </row>
        <row r="842">
          <cell r="B842" t="str">
            <v>CHARLES IVES CENTER</v>
          </cell>
          <cell r="C842">
            <v>0</v>
          </cell>
          <cell r="D842">
            <v>10000</v>
          </cell>
          <cell r="E842">
            <v>0</v>
          </cell>
          <cell r="F842">
            <v>904688</v>
          </cell>
          <cell r="G842">
            <v>0</v>
          </cell>
          <cell r="H842">
            <v>0</v>
          </cell>
        </row>
        <row r="843">
          <cell r="B843" t="str">
            <v>SUBTOTAL</v>
          </cell>
          <cell r="C843">
            <v>69033541</v>
          </cell>
          <cell r="D843">
            <v>71047450</v>
          </cell>
          <cell r="E843">
            <v>0</v>
          </cell>
          <cell r="F843">
            <v>0</v>
          </cell>
          <cell r="G843">
            <v>0</v>
          </cell>
          <cell r="H843">
            <v>70547450</v>
          </cell>
        </row>
        <row r="844">
          <cell r="B844" t="str">
            <v>DANBURY SCHOOL READINESS</v>
          </cell>
          <cell r="C844">
            <v>1637012.87</v>
          </cell>
          <cell r="D844">
            <v>1679320</v>
          </cell>
          <cell r="E844">
            <v>0</v>
          </cell>
          <cell r="F844">
            <v>25000</v>
          </cell>
          <cell r="G844">
            <v>0</v>
          </cell>
          <cell r="H844">
            <v>1631301</v>
          </cell>
        </row>
        <row r="845">
          <cell r="B845" t="str">
            <v>SCHOOLS-HEALTH &amp; WELFARE</v>
          </cell>
          <cell r="C845">
            <v>0</v>
          </cell>
          <cell r="D845">
            <v>0</v>
          </cell>
          <cell r="F845">
            <v>1000</v>
          </cell>
          <cell r="H845" t="str">
            <v xml:space="preserve">            </v>
          </cell>
        </row>
        <row r="846">
          <cell r="B846" t="str">
            <v>APPRO CITY DEPTS-CONTING</v>
          </cell>
          <cell r="C846">
            <v>186120.59</v>
          </cell>
          <cell r="D846">
            <v>197743</v>
          </cell>
          <cell r="F846">
            <v>2400</v>
          </cell>
          <cell r="H846">
            <v>197743</v>
          </cell>
        </row>
        <row r="847">
          <cell r="B847" t="str">
            <v>AMOS HOUSE</v>
          </cell>
          <cell r="C847">
            <v>69033541</v>
          </cell>
          <cell r="D847">
            <v>71047450</v>
          </cell>
          <cell r="F847">
            <v>10000</v>
          </cell>
          <cell r="H847">
            <v>70547450</v>
          </cell>
        </row>
        <row r="848">
          <cell r="B848" t="str">
            <v>SUBTOTAL</v>
          </cell>
          <cell r="C848">
            <v>186120.59</v>
          </cell>
          <cell r="D848">
            <v>197743</v>
          </cell>
          <cell r="E848">
            <v>0</v>
          </cell>
          <cell r="F848">
            <v>0</v>
          </cell>
          <cell r="G848">
            <v>0</v>
          </cell>
          <cell r="H848">
            <v>197743</v>
          </cell>
        </row>
        <row r="849">
          <cell r="B849" t="str">
            <v xml:space="preserve">     SUBTOTAL</v>
          </cell>
          <cell r="C849">
            <v>1096720.44</v>
          </cell>
          <cell r="D849">
            <v>1104956</v>
          </cell>
          <cell r="E849">
            <v>0</v>
          </cell>
          <cell r="F849">
            <v>1238582</v>
          </cell>
          <cell r="G849">
            <v>0</v>
          </cell>
          <cell r="H849">
            <v>1059956</v>
          </cell>
        </row>
        <row r="850">
          <cell r="B850" t="str">
            <v>TOTAL BY DEPARTMENT</v>
          </cell>
          <cell r="C850">
            <v>69219661.590000004</v>
          </cell>
          <cell r="D850">
            <v>71245193</v>
          </cell>
          <cell r="E850">
            <v>0</v>
          </cell>
          <cell r="F850">
            <v>0</v>
          </cell>
          <cell r="G850">
            <v>0</v>
          </cell>
          <cell r="H850">
            <v>70745193</v>
          </cell>
        </row>
        <row r="851">
          <cell r="B851" t="str">
            <v>TOTAL BY DEPARTMENT</v>
          </cell>
          <cell r="C851">
            <v>1637012.87</v>
          </cell>
          <cell r="D851">
            <v>1679320</v>
          </cell>
          <cell r="E851">
            <v>0</v>
          </cell>
          <cell r="F851">
            <v>1817327</v>
          </cell>
          <cell r="G851">
            <v>0</v>
          </cell>
          <cell r="H851">
            <v>1631301</v>
          </cell>
        </row>
        <row r="852">
          <cell r="B852" t="str">
            <v>DANBURY PUBLIC LIBRARY</v>
          </cell>
          <cell r="C852">
            <v>186120.59</v>
          </cell>
          <cell r="D852">
            <v>197743</v>
          </cell>
          <cell r="H852">
            <v>197743</v>
          </cell>
        </row>
        <row r="853">
          <cell r="B853" t="str">
            <v>SALARIES REGULAR</v>
          </cell>
          <cell r="C853">
            <v>907418.22</v>
          </cell>
          <cell r="D853">
            <v>1119847</v>
          </cell>
          <cell r="H853">
            <v>1148771</v>
          </cell>
        </row>
        <row r="854">
          <cell r="B854" t="str">
            <v>OVERTIME SALARIES</v>
          </cell>
          <cell r="C854">
            <v>181.3</v>
          </cell>
          <cell r="D854">
            <v>0</v>
          </cell>
          <cell r="E854">
            <v>0</v>
          </cell>
          <cell r="F854">
            <v>0</v>
          </cell>
          <cell r="G854">
            <v>0</v>
          </cell>
          <cell r="H854">
            <v>70547450</v>
          </cell>
        </row>
        <row r="855">
          <cell r="B855" t="str">
            <v>PART-TIME SALARIES</v>
          </cell>
          <cell r="C855">
            <v>242115.68</v>
          </cell>
          <cell r="D855">
            <v>180099</v>
          </cell>
          <cell r="H855">
            <v>180099</v>
          </cell>
        </row>
        <row r="856">
          <cell r="B856" t="str">
            <v>PROFESSIONAL SERVICES</v>
          </cell>
          <cell r="C856">
            <v>25233.119999999999</v>
          </cell>
          <cell r="D856">
            <v>30089</v>
          </cell>
          <cell r="E856">
            <v>0</v>
          </cell>
          <cell r="F856">
            <v>0</v>
          </cell>
          <cell r="G856">
            <v>0</v>
          </cell>
          <cell r="H856">
            <v>30089</v>
          </cell>
        </row>
        <row r="857">
          <cell r="B857" t="str">
            <v>SHIPPING CHARGES</v>
          </cell>
          <cell r="C857">
            <v>876.49</v>
          </cell>
          <cell r="D857">
            <v>900</v>
          </cell>
          <cell r="H857">
            <v>900</v>
          </cell>
        </row>
        <row r="858">
          <cell r="B858" t="str">
            <v>POSTAGE</v>
          </cell>
          <cell r="C858">
            <v>6550.79</v>
          </cell>
          <cell r="D858">
            <v>6663</v>
          </cell>
          <cell r="H858">
            <v>6663</v>
          </cell>
        </row>
        <row r="859">
          <cell r="B859" t="str">
            <v>TRAVEL/MILEAGE</v>
          </cell>
          <cell r="C859">
            <v>564.98</v>
          </cell>
          <cell r="D859">
            <v>300</v>
          </cell>
          <cell r="F859">
            <v>1121909</v>
          </cell>
          <cell r="H859">
            <v>300</v>
          </cell>
        </row>
        <row r="860">
          <cell r="B860" t="str">
            <v>TRAINING COURSES</v>
          </cell>
          <cell r="C860">
            <v>1242.51</v>
          </cell>
          <cell r="D860">
            <v>500</v>
          </cell>
          <cell r="F860">
            <v>0</v>
          </cell>
          <cell r="H860">
            <v>500</v>
          </cell>
        </row>
        <row r="861">
          <cell r="B861" t="str">
            <v>CONFERENCES</v>
          </cell>
          <cell r="C861">
            <v>1078.3499999999999</v>
          </cell>
          <cell r="D861">
            <v>1050</v>
          </cell>
          <cell r="E861">
            <v>0</v>
          </cell>
          <cell r="F861">
            <v>0</v>
          </cell>
          <cell r="G861">
            <v>0</v>
          </cell>
          <cell r="H861">
            <v>1050</v>
          </cell>
        </row>
        <row r="862">
          <cell r="B862" t="str">
            <v>SUBSCRIPTIONS-MEMBERSHIPS</v>
          </cell>
          <cell r="C862">
            <v>890</v>
          </cell>
          <cell r="D862">
            <v>1020</v>
          </cell>
          <cell r="F862">
            <v>24364</v>
          </cell>
          <cell r="H862">
            <v>1020</v>
          </cell>
        </row>
        <row r="863">
          <cell r="B863" t="str">
            <v>PRINTING &amp; BINDING</v>
          </cell>
          <cell r="C863">
            <v>13227.52</v>
          </cell>
          <cell r="D863">
            <v>9990</v>
          </cell>
          <cell r="E863">
            <v>0</v>
          </cell>
          <cell r="F863">
            <v>0</v>
          </cell>
          <cell r="G863">
            <v>0</v>
          </cell>
          <cell r="H863">
            <v>7990</v>
          </cell>
        </row>
        <row r="864">
          <cell r="B864" t="str">
            <v>LEGAL &amp; PUBLIC NOTICES</v>
          </cell>
          <cell r="C864">
            <v>1075</v>
          </cell>
          <cell r="D864">
            <v>354</v>
          </cell>
          <cell r="F864">
            <v>6263</v>
          </cell>
          <cell r="H864">
            <v>35</v>
          </cell>
        </row>
        <row r="865">
          <cell r="B865" t="str">
            <v>OFFICE SERVICES</v>
          </cell>
          <cell r="C865">
            <v>905.8</v>
          </cell>
          <cell r="D865">
            <v>890</v>
          </cell>
          <cell r="F865">
            <v>600</v>
          </cell>
          <cell r="H865">
            <v>890</v>
          </cell>
        </row>
        <row r="866">
          <cell r="B866" t="str">
            <v>LEASED EQUIPMENT</v>
          </cell>
          <cell r="C866">
            <v>480</v>
          </cell>
          <cell r="D866">
            <v>579</v>
          </cell>
          <cell r="F866">
            <v>1121909</v>
          </cell>
          <cell r="H866">
            <v>500</v>
          </cell>
        </row>
        <row r="867">
          <cell r="B867" t="str">
            <v>OUTSIDE SERVICES</v>
          </cell>
          <cell r="C867">
            <v>115445.62</v>
          </cell>
          <cell r="D867">
            <v>120244</v>
          </cell>
          <cell r="F867">
            <v>0</v>
          </cell>
          <cell r="H867">
            <v>105044</v>
          </cell>
        </row>
        <row r="868">
          <cell r="B868" t="str">
            <v>MAINTAIN OFFICE EQ-FRNTUR</v>
          </cell>
          <cell r="C868">
            <v>39711</v>
          </cell>
          <cell r="D868">
            <v>38852</v>
          </cell>
          <cell r="F868">
            <v>184166</v>
          </cell>
          <cell r="H868">
            <v>38852</v>
          </cell>
        </row>
        <row r="869">
          <cell r="B869" t="str">
            <v>OFFICE SUPPLIES</v>
          </cell>
          <cell r="C869">
            <v>43305.79</v>
          </cell>
          <cell r="D869">
            <v>24949</v>
          </cell>
          <cell r="F869">
            <v>24364</v>
          </cell>
          <cell r="H869">
            <v>24878</v>
          </cell>
        </row>
        <row r="870">
          <cell r="B870" t="str">
            <v>BOOKS-CHILDREN DEPT</v>
          </cell>
          <cell r="C870">
            <v>22699.23</v>
          </cell>
          <cell r="D870">
            <v>24695</v>
          </cell>
          <cell r="F870">
            <v>900</v>
          </cell>
          <cell r="H870">
            <v>24500</v>
          </cell>
        </row>
        <row r="871">
          <cell r="B871" t="str">
            <v>BOOKS</v>
          </cell>
          <cell r="C871">
            <v>266.64999999999998</v>
          </cell>
          <cell r="D871">
            <v>190</v>
          </cell>
          <cell r="F871">
            <v>6263</v>
          </cell>
          <cell r="H871">
            <v>0</v>
          </cell>
        </row>
        <row r="872">
          <cell r="B872" t="str">
            <v>MAGAZINES</v>
          </cell>
          <cell r="C872">
            <v>17980.25</v>
          </cell>
          <cell r="D872">
            <v>19835</v>
          </cell>
          <cell r="F872">
            <v>600</v>
          </cell>
          <cell r="H872">
            <v>19835</v>
          </cell>
        </row>
        <row r="873">
          <cell r="B873" t="str">
            <v>RECORDINGS</v>
          </cell>
          <cell r="C873">
            <v>3806.2</v>
          </cell>
          <cell r="D873">
            <v>3850</v>
          </cell>
          <cell r="F873">
            <v>500</v>
          </cell>
          <cell r="H873">
            <v>3850</v>
          </cell>
        </row>
        <row r="874">
          <cell r="B874" t="str">
            <v>FILMS</v>
          </cell>
          <cell r="C874">
            <v>7925.98</v>
          </cell>
          <cell r="D874">
            <v>9936</v>
          </cell>
          <cell r="F874">
            <v>1050</v>
          </cell>
          <cell r="H874">
            <v>9747</v>
          </cell>
        </row>
        <row r="875">
          <cell r="B875" t="str">
            <v>MICRO FILMS</v>
          </cell>
          <cell r="C875">
            <v>3134</v>
          </cell>
          <cell r="D875">
            <v>3444</v>
          </cell>
          <cell r="F875">
            <v>1075</v>
          </cell>
          <cell r="H875">
            <v>3134</v>
          </cell>
        </row>
        <row r="876">
          <cell r="B876" t="str">
            <v>AUDIOBOOKS</v>
          </cell>
          <cell r="C876">
            <v>12477.22</v>
          </cell>
          <cell r="D876">
            <v>10000</v>
          </cell>
          <cell r="F876">
            <v>17500</v>
          </cell>
          <cell r="H876">
            <v>10000</v>
          </cell>
        </row>
        <row r="877">
          <cell r="B877" t="str">
            <v>OFFICE EQUIPMENT</v>
          </cell>
          <cell r="C877">
            <v>59046.1</v>
          </cell>
          <cell r="D877">
            <v>11016</v>
          </cell>
          <cell r="F877">
            <v>790</v>
          </cell>
          <cell r="H877">
            <v>0</v>
          </cell>
        </row>
        <row r="878">
          <cell r="B878" t="str">
            <v>EQUIPMENT OTHER</v>
          </cell>
          <cell r="C878">
            <v>2131.37</v>
          </cell>
          <cell r="D878">
            <v>0</v>
          </cell>
          <cell r="F878">
            <v>1300</v>
          </cell>
          <cell r="H878">
            <v>0</v>
          </cell>
        </row>
        <row r="879">
          <cell r="B879" t="str">
            <v>LEASED EQUIPMENT</v>
          </cell>
          <cell r="C879">
            <v>480</v>
          </cell>
          <cell r="D879">
            <v>579</v>
          </cell>
          <cell r="F879">
            <v>15767</v>
          </cell>
          <cell r="H879">
            <v>500</v>
          </cell>
        </row>
        <row r="880">
          <cell r="B880" t="str">
            <v>SUBTOTAL</v>
          </cell>
          <cell r="C880">
            <v>1529769.1700000004</v>
          </cell>
          <cell r="D880">
            <v>1619292</v>
          </cell>
          <cell r="E880">
            <v>0</v>
          </cell>
          <cell r="F880">
            <v>0</v>
          </cell>
          <cell r="G880">
            <v>0</v>
          </cell>
          <cell r="H880">
            <v>1618647</v>
          </cell>
        </row>
        <row r="881">
          <cell r="B881" t="str">
            <v>MAINTAIN OFFICE EQ-FRNTUR</v>
          </cell>
          <cell r="C881">
            <v>39711</v>
          </cell>
          <cell r="D881">
            <v>38852</v>
          </cell>
          <cell r="F881">
            <v>39474</v>
          </cell>
          <cell r="H881">
            <v>38852</v>
          </cell>
        </row>
        <row r="882">
          <cell r="B882" t="str">
            <v>LONG RIDGE LIBRARY</v>
          </cell>
          <cell r="C882">
            <v>43305.79</v>
          </cell>
          <cell r="D882">
            <v>24949</v>
          </cell>
          <cell r="F882">
            <v>24741</v>
          </cell>
          <cell r="H882">
            <v>24878</v>
          </cell>
        </row>
        <row r="883">
          <cell r="B883" t="str">
            <v>CONTRIBUTIONS-GRANTS</v>
          </cell>
          <cell r="C883">
            <v>6250</v>
          </cell>
          <cell r="D883">
            <v>6250</v>
          </cell>
          <cell r="F883">
            <v>24500</v>
          </cell>
          <cell r="H883">
            <v>6250</v>
          </cell>
        </row>
        <row r="884">
          <cell r="B884" t="str">
            <v>BOOKS</v>
          </cell>
          <cell r="C884">
            <v>266.64999999999998</v>
          </cell>
          <cell r="D884">
            <v>190</v>
          </cell>
          <cell r="F884">
            <v>0</v>
          </cell>
          <cell r="H884">
            <v>0</v>
          </cell>
        </row>
        <row r="885">
          <cell r="B885" t="str">
            <v>SUBTOTAL</v>
          </cell>
          <cell r="C885">
            <v>6250</v>
          </cell>
          <cell r="D885">
            <v>6250</v>
          </cell>
          <cell r="E885">
            <v>0</v>
          </cell>
          <cell r="F885">
            <v>0</v>
          </cell>
          <cell r="G885">
            <v>0</v>
          </cell>
          <cell r="H885">
            <v>6250</v>
          </cell>
        </row>
        <row r="886">
          <cell r="B886" t="str">
            <v>RECORDINGS</v>
          </cell>
          <cell r="C886">
            <v>3806.2</v>
          </cell>
          <cell r="D886">
            <v>3850</v>
          </cell>
          <cell r="E886">
            <v>0</v>
          </cell>
          <cell r="F886">
            <v>3850</v>
          </cell>
          <cell r="G886">
            <v>0</v>
          </cell>
          <cell r="H886">
            <v>3850</v>
          </cell>
        </row>
        <row r="887">
          <cell r="B887" t="str">
            <v>TOTAL BY DEPARTMENT</v>
          </cell>
          <cell r="C887">
            <v>1536019.1700000004</v>
          </cell>
          <cell r="D887">
            <v>1625542</v>
          </cell>
          <cell r="E887">
            <v>0</v>
          </cell>
          <cell r="F887">
            <v>0</v>
          </cell>
          <cell r="G887">
            <v>0</v>
          </cell>
          <cell r="H887">
            <v>1624897</v>
          </cell>
        </row>
        <row r="888">
          <cell r="B888" t="str">
            <v>MICRO FILMS</v>
          </cell>
          <cell r="C888">
            <v>3134</v>
          </cell>
          <cell r="D888">
            <v>3444</v>
          </cell>
          <cell r="F888">
            <v>3608</v>
          </cell>
          <cell r="H888">
            <v>3134</v>
          </cell>
        </row>
        <row r="889">
          <cell r="B889" t="str">
            <v>PARKS  RECREATION &amp; FORESTRY</v>
          </cell>
          <cell r="C889">
            <v>12477.22</v>
          </cell>
          <cell r="D889">
            <v>10000</v>
          </cell>
          <cell r="F889">
            <v>15000</v>
          </cell>
          <cell r="H889">
            <v>10000</v>
          </cell>
        </row>
        <row r="890">
          <cell r="B890" t="str">
            <v>SALARIES REGULAR</v>
          </cell>
          <cell r="C890">
            <v>859812.66</v>
          </cell>
          <cell r="D890">
            <v>917389</v>
          </cell>
          <cell r="F890">
            <v>27328</v>
          </cell>
          <cell r="H890">
            <v>917389</v>
          </cell>
        </row>
        <row r="891">
          <cell r="B891" t="str">
            <v>OVERTIME SALARIES</v>
          </cell>
          <cell r="C891">
            <v>61066.79</v>
          </cell>
          <cell r="D891">
            <v>60000</v>
          </cell>
          <cell r="E891">
            <v>0</v>
          </cell>
          <cell r="F891">
            <v>0</v>
          </cell>
          <cell r="G891">
            <v>0</v>
          </cell>
          <cell r="H891">
            <v>60000</v>
          </cell>
        </row>
        <row r="892">
          <cell r="B892" t="str">
            <v>PART-TIME SALARIES</v>
          </cell>
          <cell r="C892">
            <v>217051.63</v>
          </cell>
          <cell r="D892">
            <v>260332</v>
          </cell>
          <cell r="H892">
            <v>260332</v>
          </cell>
        </row>
        <row r="893">
          <cell r="B893" t="str">
            <v>STORM MEALS</v>
          </cell>
          <cell r="C893">
            <v>280.25</v>
          </cell>
          <cell r="D893">
            <v>400</v>
          </cell>
          <cell r="E893">
            <v>0</v>
          </cell>
          <cell r="F893">
            <v>1659094</v>
          </cell>
          <cell r="G893">
            <v>0</v>
          </cell>
          <cell r="H893">
            <v>400</v>
          </cell>
        </row>
        <row r="894">
          <cell r="B894" t="str">
            <v>PROFESSIONAL SERVICES</v>
          </cell>
          <cell r="C894">
            <v>37275</v>
          </cell>
          <cell r="D894">
            <v>41900</v>
          </cell>
          <cell r="H894">
            <v>41900</v>
          </cell>
        </row>
        <row r="895">
          <cell r="B895" t="str">
            <v>COMMUNICATION SERVICES</v>
          </cell>
          <cell r="C895">
            <v>1954.94</v>
          </cell>
          <cell r="D895">
            <v>2032</v>
          </cell>
          <cell r="H895">
            <v>2032</v>
          </cell>
        </row>
        <row r="896">
          <cell r="B896" t="str">
            <v>POSTAGE</v>
          </cell>
          <cell r="C896">
            <v>69.510000000000005</v>
          </cell>
          <cell r="D896">
            <v>200</v>
          </cell>
          <cell r="F896">
            <v>6250</v>
          </cell>
          <cell r="H896">
            <v>200</v>
          </cell>
        </row>
        <row r="897">
          <cell r="B897" t="str">
            <v>TRAVEL/MILEAGE</v>
          </cell>
          <cell r="C897">
            <v>778.15</v>
          </cell>
          <cell r="D897">
            <v>700</v>
          </cell>
          <cell r="F897">
            <v>61650</v>
          </cell>
          <cell r="H897">
            <v>700</v>
          </cell>
        </row>
        <row r="898">
          <cell r="B898" t="str">
            <v>CONFERENCES</v>
          </cell>
          <cell r="C898">
            <v>1455.85</v>
          </cell>
          <cell r="D898">
            <v>2000</v>
          </cell>
          <cell r="E898">
            <v>0</v>
          </cell>
          <cell r="F898">
            <v>6250</v>
          </cell>
          <cell r="G898">
            <v>0</v>
          </cell>
          <cell r="H898">
            <v>0</v>
          </cell>
        </row>
        <row r="899">
          <cell r="B899" t="str">
            <v>SUBSCRIPTIONS-MEMBERSHIPS</v>
          </cell>
          <cell r="C899">
            <v>255</v>
          </cell>
          <cell r="D899">
            <v>260</v>
          </cell>
          <cell r="F899">
            <v>400</v>
          </cell>
          <cell r="H899">
            <v>260</v>
          </cell>
        </row>
        <row r="900">
          <cell r="B900" t="str">
            <v>PRINTING &amp; BINDING</v>
          </cell>
          <cell r="C900">
            <v>1919.35</v>
          </cell>
          <cell r="D900">
            <v>1400</v>
          </cell>
          <cell r="F900">
            <v>41900</v>
          </cell>
          <cell r="H900">
            <v>1400</v>
          </cell>
        </row>
        <row r="901">
          <cell r="B901" t="str">
            <v>LEGAL &amp; PUBLIC NOTICES</v>
          </cell>
          <cell r="C901">
            <v>600</v>
          </cell>
          <cell r="D901">
            <v>600</v>
          </cell>
          <cell r="F901">
            <v>901069</v>
          </cell>
          <cell r="H901">
            <v>600</v>
          </cell>
        </row>
        <row r="902">
          <cell r="B902" t="str">
            <v>UTILITY SERVICE</v>
          </cell>
          <cell r="C902">
            <v>37299.17</v>
          </cell>
          <cell r="D902">
            <v>38000</v>
          </cell>
          <cell r="F902">
            <v>61650</v>
          </cell>
          <cell r="H902">
            <v>38000</v>
          </cell>
        </row>
        <row r="903">
          <cell r="B903" t="str">
            <v>CLEANING SERVICES</v>
          </cell>
          <cell r="C903">
            <v>5628.9</v>
          </cell>
          <cell r="D903">
            <v>5000</v>
          </cell>
          <cell r="F903">
            <v>244515</v>
          </cell>
          <cell r="H903">
            <v>5000</v>
          </cell>
        </row>
        <row r="904">
          <cell r="B904" t="str">
            <v>OFFICE SERVICES</v>
          </cell>
          <cell r="C904">
            <v>612.1</v>
          </cell>
          <cell r="D904">
            <v>1020</v>
          </cell>
          <cell r="F904">
            <v>400</v>
          </cell>
          <cell r="H904">
            <v>600</v>
          </cell>
        </row>
        <row r="905">
          <cell r="B905" t="str">
            <v>RENTAL REAL ESTATE</v>
          </cell>
          <cell r="C905">
            <v>10</v>
          </cell>
          <cell r="D905">
            <v>10</v>
          </cell>
          <cell r="F905">
            <v>41900</v>
          </cell>
          <cell r="H905">
            <v>10</v>
          </cell>
        </row>
        <row r="906">
          <cell r="B906" t="str">
            <v>LEASED EQUIPMENT</v>
          </cell>
          <cell r="C906">
            <v>15986.14</v>
          </cell>
          <cell r="D906">
            <v>12000</v>
          </cell>
          <cell r="F906">
            <v>200</v>
          </cell>
          <cell r="H906">
            <v>12000</v>
          </cell>
        </row>
        <row r="907">
          <cell r="B907" t="str">
            <v>OUTSIDE SERVICES</v>
          </cell>
          <cell r="C907">
            <v>15066</v>
          </cell>
          <cell r="D907">
            <v>47700</v>
          </cell>
          <cell r="F907">
            <v>200</v>
          </cell>
          <cell r="H907">
            <v>55500</v>
          </cell>
        </row>
        <row r="908">
          <cell r="B908" t="str">
            <v>MAINTAIN LAND-GROUNDS</v>
          </cell>
          <cell r="C908">
            <v>5645.75</v>
          </cell>
          <cell r="D908">
            <v>6750</v>
          </cell>
          <cell r="F908">
            <v>700</v>
          </cell>
          <cell r="H908">
            <v>4750</v>
          </cell>
        </row>
        <row r="909">
          <cell r="B909" t="str">
            <v>MAINTAIN BLDGS-STRUCTURES</v>
          </cell>
          <cell r="C909">
            <v>24817.57</v>
          </cell>
          <cell r="D909">
            <v>22880</v>
          </cell>
          <cell r="F909">
            <v>0</v>
          </cell>
          <cell r="H909">
            <v>23000</v>
          </cell>
        </row>
        <row r="910">
          <cell r="B910" t="str">
            <v>MAINTAIN MOORING DOCKS FL</v>
          </cell>
          <cell r="C910">
            <v>1814.55</v>
          </cell>
          <cell r="D910">
            <v>1000</v>
          </cell>
          <cell r="F910">
            <v>260</v>
          </cell>
          <cell r="H910">
            <v>1000</v>
          </cell>
        </row>
        <row r="911">
          <cell r="B911" t="str">
            <v>MAINTAIN OFFICE EQ-FRNTUR</v>
          </cell>
          <cell r="C911">
            <v>450</v>
          </cell>
          <cell r="D911">
            <v>1100</v>
          </cell>
          <cell r="F911">
            <v>1400</v>
          </cell>
          <cell r="H911">
            <v>300</v>
          </cell>
        </row>
        <row r="912">
          <cell r="B912" t="str">
            <v>MAINTAIN TOOL-INSTRUMENT</v>
          </cell>
          <cell r="C912">
            <v>11311.67</v>
          </cell>
          <cell r="D912">
            <v>15000</v>
          </cell>
          <cell r="F912">
            <v>600</v>
          </cell>
          <cell r="H912">
            <v>15000</v>
          </cell>
        </row>
        <row r="913">
          <cell r="B913" t="str">
            <v>OFFICE SUPPLIES</v>
          </cell>
          <cell r="C913">
            <v>910.66</v>
          </cell>
          <cell r="D913">
            <v>550</v>
          </cell>
          <cell r="F913">
            <v>38000</v>
          </cell>
          <cell r="H913">
            <v>550</v>
          </cell>
        </row>
        <row r="914">
          <cell r="B914" t="str">
            <v>CUSTODIAL SUPPLIES</v>
          </cell>
          <cell r="C914">
            <v>3591.06</v>
          </cell>
          <cell r="D914">
            <v>3900</v>
          </cell>
          <cell r="F914">
            <v>5000</v>
          </cell>
          <cell r="H914">
            <v>3900</v>
          </cell>
        </row>
        <row r="915">
          <cell r="B915" t="str">
            <v>CLOTHING-DRY GOODS-LINENS</v>
          </cell>
          <cell r="C915">
            <v>1668.29</v>
          </cell>
          <cell r="D915">
            <v>1700</v>
          </cell>
          <cell r="F915">
            <v>1000</v>
          </cell>
          <cell r="H915">
            <v>1700</v>
          </cell>
        </row>
        <row r="916">
          <cell r="B916" t="str">
            <v>HEATING FUEL</v>
          </cell>
          <cell r="C916">
            <v>8150.57</v>
          </cell>
          <cell r="D916">
            <v>6500</v>
          </cell>
          <cell r="F916">
            <v>0</v>
          </cell>
          <cell r="H916">
            <v>6500</v>
          </cell>
        </row>
        <row r="917">
          <cell r="B917" t="str">
            <v>MINOR SUPPLIES-HAND TOOLS</v>
          </cell>
          <cell r="C917">
            <v>1423.49</v>
          </cell>
          <cell r="D917">
            <v>1800</v>
          </cell>
          <cell r="F917">
            <v>18000</v>
          </cell>
          <cell r="H917">
            <v>1800</v>
          </cell>
        </row>
        <row r="918">
          <cell r="B918" t="str">
            <v>MEDICAL-CHEMICAL SUPPLIES</v>
          </cell>
          <cell r="C918">
            <v>272.08999999999997</v>
          </cell>
          <cell r="D918">
            <v>175</v>
          </cell>
          <cell r="F918">
            <v>61000</v>
          </cell>
          <cell r="H918">
            <v>175</v>
          </cell>
        </row>
        <row r="919">
          <cell r="B919" t="str">
            <v>INDUSTRIAL CHEMICAL-SUPLS</v>
          </cell>
          <cell r="C919">
            <v>2412.6640000000002</v>
          </cell>
          <cell r="D919">
            <v>2500</v>
          </cell>
          <cell r="F919">
            <v>6750</v>
          </cell>
          <cell r="H919">
            <v>2500</v>
          </cell>
        </row>
        <row r="920">
          <cell r="B920" t="str">
            <v>RECREATIONAL SUPPLIES</v>
          </cell>
          <cell r="C920">
            <v>6423.45</v>
          </cell>
          <cell r="D920">
            <v>6500</v>
          </cell>
          <cell r="F920">
            <v>23000</v>
          </cell>
          <cell r="H920">
            <v>6500</v>
          </cell>
        </row>
        <row r="921">
          <cell r="B921" t="str">
            <v>AGRICULTURAL MTL-SUPPLIES</v>
          </cell>
          <cell r="C921">
            <v>41226.879999999997</v>
          </cell>
          <cell r="D921">
            <v>42200</v>
          </cell>
          <cell r="F921">
            <v>1000</v>
          </cell>
          <cell r="H921">
            <v>41000</v>
          </cell>
        </row>
        <row r="922">
          <cell r="B922" t="str">
            <v>MATERIALS-SUPPLIES OTHER</v>
          </cell>
          <cell r="C922">
            <v>1108.74</v>
          </cell>
          <cell r="D922">
            <v>1000</v>
          </cell>
          <cell r="F922">
            <v>1100</v>
          </cell>
          <cell r="H922">
            <v>1000</v>
          </cell>
        </row>
        <row r="923">
          <cell r="B923" t="str">
            <v>OFFICE EQUIPMENT</v>
          </cell>
          <cell r="C923">
            <v>150</v>
          </cell>
          <cell r="D923">
            <v>700</v>
          </cell>
          <cell r="F923">
            <v>15000</v>
          </cell>
          <cell r="H923">
            <v>15000</v>
          </cell>
        </row>
        <row r="924">
          <cell r="B924" t="str">
            <v>AGRICULTURAL EQ</v>
          </cell>
          <cell r="C924">
            <v>2988</v>
          </cell>
          <cell r="D924">
            <v>0</v>
          </cell>
          <cell r="F924">
            <v>550</v>
          </cell>
          <cell r="H924">
            <v>0</v>
          </cell>
        </row>
        <row r="925">
          <cell r="B925" t="str">
            <v>EDUCATIONAL-RECREATION EQ</v>
          </cell>
          <cell r="C925">
            <v>1995.68</v>
          </cell>
          <cell r="D925">
            <v>4000</v>
          </cell>
          <cell r="F925">
            <v>3900</v>
          </cell>
          <cell r="H925">
            <v>2000</v>
          </cell>
        </row>
        <row r="926">
          <cell r="B926" t="str">
            <v>COMMUNICATION EQ</v>
          </cell>
          <cell r="C926">
            <v>597</v>
          </cell>
          <cell r="D926">
            <v>0</v>
          </cell>
          <cell r="F926">
            <v>1700</v>
          </cell>
          <cell r="H926">
            <v>0</v>
          </cell>
        </row>
        <row r="927">
          <cell r="B927" t="str">
            <v>PUBLIC SAFETY EQ</v>
          </cell>
          <cell r="C927">
            <v>2361.11</v>
          </cell>
          <cell r="D927">
            <v>2500</v>
          </cell>
          <cell r="F927">
            <v>6500</v>
          </cell>
          <cell r="H927">
            <v>2500</v>
          </cell>
        </row>
        <row r="928">
          <cell r="B928" t="str">
            <v>LIEU OF TAXES ASSESSMENT</v>
          </cell>
          <cell r="C928">
            <v>16081.38</v>
          </cell>
          <cell r="D928">
            <v>15611</v>
          </cell>
          <cell r="F928">
            <v>1800</v>
          </cell>
          <cell r="H928">
            <v>15611</v>
          </cell>
        </row>
        <row r="929">
          <cell r="B929" t="str">
            <v>CONTRIBUTIONS-GRANTS</v>
          </cell>
          <cell r="C929">
            <v>16750</v>
          </cell>
          <cell r="D929">
            <v>20000</v>
          </cell>
          <cell r="F929">
            <v>175</v>
          </cell>
          <cell r="H929">
            <v>15000</v>
          </cell>
        </row>
        <row r="930">
          <cell r="B930" t="str">
            <v>INDUSTRIAL CHEMICAL-SUPLS</v>
          </cell>
          <cell r="C930">
            <v>2412.6640000000002</v>
          </cell>
          <cell r="D930">
            <v>2500</v>
          </cell>
          <cell r="F930">
            <v>2500</v>
          </cell>
          <cell r="H930">
            <v>2500</v>
          </cell>
        </row>
        <row r="931">
          <cell r="B931" t="str">
            <v xml:space="preserve">     SUBTOTAL</v>
          </cell>
          <cell r="C931">
            <v>1409272.044</v>
          </cell>
          <cell r="D931">
            <v>1547309</v>
          </cell>
          <cell r="E931">
            <v>0</v>
          </cell>
          <cell r="F931">
            <v>0</v>
          </cell>
          <cell r="G931">
            <v>0</v>
          </cell>
          <cell r="H931">
            <v>1541109</v>
          </cell>
        </row>
        <row r="932">
          <cell r="B932" t="str">
            <v>AGRICULTURAL MTL-SUPPLIES</v>
          </cell>
          <cell r="C932">
            <v>41226.879999999997</v>
          </cell>
          <cell r="D932">
            <v>42200</v>
          </cell>
          <cell r="F932">
            <v>41000</v>
          </cell>
          <cell r="H932">
            <v>41000</v>
          </cell>
        </row>
        <row r="933">
          <cell r="B933" t="str">
            <v>TARRYWILE PARK AUTHORITY</v>
          </cell>
          <cell r="C933">
            <v>1108.74</v>
          </cell>
          <cell r="D933">
            <v>1000</v>
          </cell>
          <cell r="F933">
            <v>1000</v>
          </cell>
          <cell r="H933">
            <v>1000</v>
          </cell>
        </row>
        <row r="934">
          <cell r="B934" t="str">
            <v>OUTSIDE SERVICES</v>
          </cell>
          <cell r="C934">
            <v>190935</v>
          </cell>
          <cell r="D934">
            <v>190935</v>
          </cell>
          <cell r="F934">
            <v>0</v>
          </cell>
          <cell r="H934">
            <v>190935</v>
          </cell>
        </row>
        <row r="935">
          <cell r="B935" t="str">
            <v>AGRICULTURAL EQ</v>
          </cell>
          <cell r="C935">
            <v>2988</v>
          </cell>
          <cell r="D935">
            <v>0</v>
          </cell>
          <cell r="F935">
            <v>0</v>
          </cell>
          <cell r="H935">
            <v>0</v>
          </cell>
        </row>
        <row r="936">
          <cell r="B936" t="str">
            <v xml:space="preserve">     SUBTOTAL</v>
          </cell>
          <cell r="C936">
            <v>190935</v>
          </cell>
          <cell r="D936">
            <v>190935</v>
          </cell>
          <cell r="E936">
            <v>0</v>
          </cell>
          <cell r="F936">
            <v>0</v>
          </cell>
          <cell r="G936">
            <v>0</v>
          </cell>
          <cell r="H936">
            <v>190935</v>
          </cell>
        </row>
        <row r="937">
          <cell r="B937" t="str">
            <v>COMMUNICATION EQ</v>
          </cell>
          <cell r="C937">
            <v>597</v>
          </cell>
          <cell r="D937">
            <v>0</v>
          </cell>
          <cell r="E937">
            <v>0</v>
          </cell>
          <cell r="F937">
            <v>0</v>
          </cell>
          <cell r="G937">
            <v>0</v>
          </cell>
          <cell r="H937">
            <v>0</v>
          </cell>
        </row>
        <row r="938">
          <cell r="B938" t="str">
            <v>CULTURAL COMMISSION</v>
          </cell>
          <cell r="C938">
            <v>2361.11</v>
          </cell>
          <cell r="D938">
            <v>2500</v>
          </cell>
          <cell r="F938">
            <v>2500</v>
          </cell>
          <cell r="H938">
            <v>2500</v>
          </cell>
        </row>
        <row r="939">
          <cell r="B939" t="str">
            <v>CONTRIBUTIONS-GRANTS</v>
          </cell>
          <cell r="C939">
            <v>46154.91</v>
          </cell>
          <cell r="D939">
            <v>51200</v>
          </cell>
          <cell r="F939">
            <v>15141</v>
          </cell>
          <cell r="H939">
            <v>51200</v>
          </cell>
        </row>
        <row r="940">
          <cell r="B940" t="str">
            <v>CONTRIBUTIONS-GRANTS</v>
          </cell>
          <cell r="C940">
            <v>16750</v>
          </cell>
          <cell r="D940">
            <v>20000</v>
          </cell>
          <cell r="F940">
            <v>15000</v>
          </cell>
          <cell r="H940">
            <v>15000</v>
          </cell>
        </row>
        <row r="941">
          <cell r="B941" t="str">
            <v xml:space="preserve">     SUBTOTAL</v>
          </cell>
          <cell r="C941">
            <v>46154.91</v>
          </cell>
          <cell r="D941">
            <v>51200</v>
          </cell>
          <cell r="E941">
            <v>0</v>
          </cell>
          <cell r="F941">
            <v>0</v>
          </cell>
          <cell r="G941">
            <v>0</v>
          </cell>
          <cell r="H941">
            <v>51200</v>
          </cell>
        </row>
        <row r="942">
          <cell r="B942" t="str">
            <v xml:space="preserve">     SUBTOTAL</v>
          </cell>
          <cell r="C942">
            <v>1409272.044</v>
          </cell>
          <cell r="D942">
            <v>1547309</v>
          </cell>
          <cell r="E942">
            <v>0</v>
          </cell>
          <cell r="F942">
            <v>1525010</v>
          </cell>
          <cell r="G942">
            <v>0</v>
          </cell>
          <cell r="H942">
            <v>1541109</v>
          </cell>
        </row>
        <row r="943">
          <cell r="B943" t="str">
            <v>LAKE KENOSIA COMMISSION</v>
          </cell>
        </row>
        <row r="944">
          <cell r="B944" t="str">
            <v>CONTRIBUTIONS-GRANTS</v>
          </cell>
          <cell r="C944">
            <v>7800</v>
          </cell>
          <cell r="D944">
            <v>2500</v>
          </cell>
          <cell r="H944">
            <v>2500</v>
          </cell>
        </row>
        <row r="945">
          <cell r="B945" t="str">
            <v>OUTSIDE SERVICES</v>
          </cell>
          <cell r="C945">
            <v>190935</v>
          </cell>
          <cell r="D945">
            <v>190935</v>
          </cell>
          <cell r="F945">
            <v>340284</v>
          </cell>
          <cell r="H945">
            <v>190935</v>
          </cell>
        </row>
        <row r="946">
          <cell r="B946" t="str">
            <v xml:space="preserve">     SUBTOTAL</v>
          </cell>
          <cell r="C946">
            <v>7800</v>
          </cell>
          <cell r="D946">
            <v>2500</v>
          </cell>
          <cell r="E946">
            <v>0</v>
          </cell>
          <cell r="F946">
            <v>0</v>
          </cell>
          <cell r="G946">
            <v>0</v>
          </cell>
          <cell r="H946">
            <v>2500</v>
          </cell>
        </row>
        <row r="947">
          <cell r="B947" t="str">
            <v xml:space="preserve">     SUBTOTAL</v>
          </cell>
          <cell r="C947">
            <v>190935</v>
          </cell>
          <cell r="D947">
            <v>190935</v>
          </cell>
          <cell r="E947">
            <v>0</v>
          </cell>
          <cell r="F947">
            <v>340284</v>
          </cell>
          <cell r="G947">
            <v>0</v>
          </cell>
          <cell r="H947">
            <v>190935</v>
          </cell>
        </row>
        <row r="948">
          <cell r="B948" t="str">
            <v>TOTAL BY DEPARTMENT</v>
          </cell>
          <cell r="C948">
            <v>1654161.9539999999</v>
          </cell>
          <cell r="D948">
            <v>1791944</v>
          </cell>
          <cell r="E948">
            <v>0</v>
          </cell>
          <cell r="F948">
            <v>0</v>
          </cell>
          <cell r="G948">
            <v>0</v>
          </cell>
          <cell r="H948">
            <v>1785744</v>
          </cell>
        </row>
        <row r="949">
          <cell r="B949" t="str">
            <v>CULTURAL COMMISSION</v>
          </cell>
        </row>
        <row r="950">
          <cell r="B950" t="str">
            <v>CLAIMS ACCOUNT</v>
          </cell>
          <cell r="C950">
            <v>46154.91</v>
          </cell>
          <cell r="D950">
            <v>51200</v>
          </cell>
          <cell r="F950">
            <v>51200</v>
          </cell>
          <cell r="H950">
            <v>51200</v>
          </cell>
        </row>
        <row r="951">
          <cell r="B951" t="str">
            <v>SETTLEMENT OF CLAIMS</v>
          </cell>
          <cell r="C951">
            <v>0</v>
          </cell>
          <cell r="D951">
            <v>0</v>
          </cell>
          <cell r="H951">
            <v>0</v>
          </cell>
        </row>
        <row r="952">
          <cell r="B952" t="str">
            <v xml:space="preserve">     SUBTOTAL</v>
          </cell>
          <cell r="C952">
            <v>46154.91</v>
          </cell>
          <cell r="D952">
            <v>51200</v>
          </cell>
          <cell r="E952">
            <v>0</v>
          </cell>
          <cell r="F952">
            <v>51200</v>
          </cell>
          <cell r="G952">
            <v>0</v>
          </cell>
          <cell r="H952">
            <v>51200</v>
          </cell>
        </row>
        <row r="953">
          <cell r="B953" t="str">
            <v xml:space="preserve">     SUBTOTAL</v>
          </cell>
          <cell r="C953">
            <v>0</v>
          </cell>
          <cell r="D953">
            <v>0</v>
          </cell>
          <cell r="E953">
            <v>0</v>
          </cell>
          <cell r="F953">
            <v>0</v>
          </cell>
          <cell r="G953">
            <v>0</v>
          </cell>
          <cell r="H953">
            <v>0</v>
          </cell>
        </row>
        <row r="954">
          <cell r="B954" t="str">
            <v>LAKE KENOSIA COMMISSION</v>
          </cell>
          <cell r="C954">
            <v>1654161.9539999999</v>
          </cell>
          <cell r="D954">
            <v>1791944</v>
          </cell>
          <cell r="E954">
            <v>0</v>
          </cell>
          <cell r="F954">
            <v>1916494</v>
          </cell>
          <cell r="G954">
            <v>0</v>
          </cell>
          <cell r="H954">
            <v>1785744</v>
          </cell>
        </row>
        <row r="955">
          <cell r="B955" t="str">
            <v>FICA</v>
          </cell>
          <cell r="C955">
            <v>7800</v>
          </cell>
          <cell r="D955">
            <v>2500</v>
          </cell>
          <cell r="H955" t="str">
            <v xml:space="preserve">            </v>
          </cell>
        </row>
        <row r="956">
          <cell r="B956" t="str">
            <v>FICA</v>
          </cell>
          <cell r="C956">
            <v>980649.82</v>
          </cell>
          <cell r="D956">
            <v>1091143</v>
          </cell>
          <cell r="H956">
            <v>1091143</v>
          </cell>
        </row>
        <row r="957">
          <cell r="B957" t="str">
            <v xml:space="preserve">     SUBTOTAL</v>
          </cell>
          <cell r="C957">
            <v>7800</v>
          </cell>
          <cell r="D957">
            <v>2500</v>
          </cell>
          <cell r="E957">
            <v>0</v>
          </cell>
          <cell r="F957">
            <v>0</v>
          </cell>
          <cell r="G957">
            <v>0</v>
          </cell>
          <cell r="H957">
            <v>2500</v>
          </cell>
        </row>
        <row r="958">
          <cell r="B958" t="str">
            <v xml:space="preserve">     SUBTOTAL</v>
          </cell>
          <cell r="C958">
            <v>980649.82</v>
          </cell>
          <cell r="D958">
            <v>1091143</v>
          </cell>
          <cell r="E958">
            <v>0</v>
          </cell>
          <cell r="F958">
            <v>0</v>
          </cell>
          <cell r="G958">
            <v>0</v>
          </cell>
          <cell r="H958">
            <v>1091143</v>
          </cell>
        </row>
        <row r="959">
          <cell r="B959" t="str">
            <v>TOTAL BY DEPARTMENT</v>
          </cell>
          <cell r="C959">
            <v>3190181.1240000008</v>
          </cell>
          <cell r="D959">
            <v>3417486</v>
          </cell>
          <cell r="E959">
            <v>0</v>
          </cell>
          <cell r="F959">
            <v>3581838</v>
          </cell>
          <cell r="G959">
            <v>0</v>
          </cell>
          <cell r="H959">
            <v>3410641</v>
          </cell>
        </row>
        <row r="960">
          <cell r="B960" t="str">
            <v>PENSION EXPENSE</v>
          </cell>
          <cell r="H960" t="str">
            <v xml:space="preserve">            </v>
          </cell>
        </row>
        <row r="961">
          <cell r="B961" t="str">
            <v>PENSION EXPENSE</v>
          </cell>
          <cell r="C961">
            <v>4638000</v>
          </cell>
          <cell r="D961">
            <v>4150000</v>
          </cell>
          <cell r="H961">
            <v>4150000</v>
          </cell>
        </row>
        <row r="962">
          <cell r="B962" t="str">
            <v>SETTLEMENT OF CLAIMS</v>
          </cell>
          <cell r="C962">
            <v>0</v>
          </cell>
          <cell r="D962">
            <v>0</v>
          </cell>
          <cell r="F962">
            <v>1106000</v>
          </cell>
          <cell r="H962">
            <v>0</v>
          </cell>
        </row>
        <row r="963">
          <cell r="B963" t="str">
            <v xml:space="preserve">     SUBTOTAL</v>
          </cell>
          <cell r="C963">
            <v>4638000</v>
          </cell>
          <cell r="D963">
            <v>4150000</v>
          </cell>
          <cell r="E963">
            <v>0</v>
          </cell>
          <cell r="F963">
            <v>0</v>
          </cell>
          <cell r="G963">
            <v>0</v>
          </cell>
          <cell r="H963">
            <v>4150000</v>
          </cell>
        </row>
        <row r="964">
          <cell r="B964" t="str">
            <v xml:space="preserve">     SUBTOTAL</v>
          </cell>
          <cell r="C964">
            <v>0</v>
          </cell>
          <cell r="D964">
            <v>0</v>
          </cell>
          <cell r="E964">
            <v>0</v>
          </cell>
          <cell r="F964">
            <v>0</v>
          </cell>
          <cell r="G964">
            <v>0</v>
          </cell>
          <cell r="H964">
            <v>0</v>
          </cell>
        </row>
        <row r="965">
          <cell r="B965" t="str">
            <v>EMPLOYEE SERVICE BENEFIT</v>
          </cell>
          <cell r="H965" t="str">
            <v xml:space="preserve">            </v>
          </cell>
        </row>
        <row r="966">
          <cell r="B966" t="str">
            <v>EMPLOYEES SERVICE BENEFIT</v>
          </cell>
          <cell r="C966">
            <v>285068.77</v>
          </cell>
          <cell r="D966">
            <v>193125</v>
          </cell>
          <cell r="H966">
            <v>193125</v>
          </cell>
        </row>
        <row r="967">
          <cell r="B967" t="str">
            <v>FICA</v>
          </cell>
          <cell r="C967">
            <v>980649.82</v>
          </cell>
          <cell r="D967">
            <v>1091143</v>
          </cell>
          <cell r="F967">
            <v>1106000</v>
          </cell>
          <cell r="H967">
            <v>1091143</v>
          </cell>
        </row>
        <row r="968">
          <cell r="B968" t="str">
            <v xml:space="preserve">     SUBTOTAL</v>
          </cell>
          <cell r="C968">
            <v>285068.77</v>
          </cell>
          <cell r="D968">
            <v>193125</v>
          </cell>
          <cell r="E968">
            <v>0</v>
          </cell>
          <cell r="F968">
            <v>0</v>
          </cell>
          <cell r="G968">
            <v>0</v>
          </cell>
          <cell r="H968">
            <v>193125</v>
          </cell>
        </row>
        <row r="969">
          <cell r="B969" t="str">
            <v xml:space="preserve">     SUBTOTAL</v>
          </cell>
          <cell r="C969">
            <v>980649.82</v>
          </cell>
          <cell r="D969">
            <v>1091143</v>
          </cell>
          <cell r="E969">
            <v>0</v>
          </cell>
          <cell r="F969">
            <v>1106000</v>
          </cell>
          <cell r="G969">
            <v>0</v>
          </cell>
          <cell r="H969">
            <v>1091143</v>
          </cell>
        </row>
        <row r="970">
          <cell r="B970" t="str">
            <v>WORKER'S COMPENSATION</v>
          </cell>
          <cell r="H970" t="str">
            <v xml:space="preserve">            </v>
          </cell>
        </row>
        <row r="971">
          <cell r="B971" t="str">
            <v>WORKER'S COMP CLAIM-UNINS</v>
          </cell>
          <cell r="C971">
            <v>515759.82</v>
          </cell>
          <cell r="D971">
            <v>491730</v>
          </cell>
          <cell r="H971">
            <v>491730</v>
          </cell>
        </row>
        <row r="972">
          <cell r="B972" t="str">
            <v>PENSION EXPENSE</v>
          </cell>
          <cell r="C972">
            <v>4638000</v>
          </cell>
          <cell r="D972">
            <v>4150000</v>
          </cell>
          <cell r="F972">
            <v>3700000</v>
          </cell>
          <cell r="H972">
            <v>4150000</v>
          </cell>
        </row>
        <row r="973">
          <cell r="B973" t="str">
            <v xml:space="preserve">     SUBTOTAL</v>
          </cell>
          <cell r="C973">
            <v>515759.82</v>
          </cell>
          <cell r="D973">
            <v>491730</v>
          </cell>
          <cell r="E973">
            <v>0</v>
          </cell>
          <cell r="F973">
            <v>0</v>
          </cell>
          <cell r="G973">
            <v>0</v>
          </cell>
          <cell r="H973">
            <v>491730</v>
          </cell>
        </row>
        <row r="974">
          <cell r="B974" t="str">
            <v xml:space="preserve">     SUBTOTAL</v>
          </cell>
          <cell r="C974">
            <v>4638000</v>
          </cell>
          <cell r="D974">
            <v>4150000</v>
          </cell>
          <cell r="E974">
            <v>0</v>
          </cell>
          <cell r="F974">
            <v>3700000</v>
          </cell>
          <cell r="G974">
            <v>0</v>
          </cell>
          <cell r="H974">
            <v>4150000</v>
          </cell>
        </row>
        <row r="975">
          <cell r="B975" t="str">
            <v>STATE UNEMPLOYMENT COMP</v>
          </cell>
          <cell r="H975" t="str">
            <v xml:space="preserve">            </v>
          </cell>
        </row>
        <row r="976">
          <cell r="B976" t="str">
            <v>PAYMENTS-CIVIL DIVISIONS</v>
          </cell>
          <cell r="C976">
            <v>13834</v>
          </cell>
          <cell r="D976">
            <v>10000</v>
          </cell>
          <cell r="H976">
            <v>10000</v>
          </cell>
        </row>
        <row r="977">
          <cell r="B977" t="str">
            <v>EMPLOYEES SERVICE BENEFIT</v>
          </cell>
          <cell r="C977">
            <v>285068.77</v>
          </cell>
          <cell r="D977">
            <v>193125</v>
          </cell>
          <cell r="F977">
            <v>198132</v>
          </cell>
          <cell r="H977">
            <v>193125</v>
          </cell>
        </row>
        <row r="978">
          <cell r="B978" t="str">
            <v xml:space="preserve">     SUBTOTAL</v>
          </cell>
          <cell r="C978">
            <v>13834</v>
          </cell>
          <cell r="D978">
            <v>10000</v>
          </cell>
          <cell r="E978">
            <v>0</v>
          </cell>
          <cell r="F978">
            <v>0</v>
          </cell>
          <cell r="G978">
            <v>0</v>
          </cell>
          <cell r="H978">
            <v>10000</v>
          </cell>
        </row>
        <row r="979">
          <cell r="B979" t="str">
            <v xml:space="preserve">     SUBTOTAL</v>
          </cell>
          <cell r="C979">
            <v>285068.77</v>
          </cell>
          <cell r="D979">
            <v>193125</v>
          </cell>
          <cell r="E979">
            <v>0</v>
          </cell>
          <cell r="F979">
            <v>198132</v>
          </cell>
          <cell r="G979">
            <v>0</v>
          </cell>
          <cell r="H979">
            <v>193125</v>
          </cell>
        </row>
        <row r="980">
          <cell r="B980" t="str">
            <v>EMP HEALTH &amp; LIFE INS</v>
          </cell>
          <cell r="H980" t="str">
            <v xml:space="preserve">            </v>
          </cell>
        </row>
        <row r="981">
          <cell r="B981" t="str">
            <v>EMP LIFE INSURANCE</v>
          </cell>
          <cell r="C981">
            <v>152784.38</v>
          </cell>
          <cell r="D981">
            <v>176000</v>
          </cell>
          <cell r="H981">
            <v>176000</v>
          </cell>
        </row>
        <row r="982">
          <cell r="B982" t="str">
            <v>CONT TO EMP GROUP INS COST</v>
          </cell>
          <cell r="C982">
            <v>4248536.5999999996</v>
          </cell>
          <cell r="D982">
            <v>4449753</v>
          </cell>
          <cell r="F982">
            <v>464033</v>
          </cell>
          <cell r="H982">
            <v>4398753</v>
          </cell>
        </row>
        <row r="983">
          <cell r="B983" t="str">
            <v>DENTAL INSURANCE</v>
          </cell>
          <cell r="C983">
            <v>229415.92</v>
          </cell>
          <cell r="D983">
            <v>256132</v>
          </cell>
          <cell r="H983">
            <v>256132</v>
          </cell>
        </row>
        <row r="984">
          <cell r="B984" t="str">
            <v xml:space="preserve">     SUBTOTAL</v>
          </cell>
          <cell r="C984">
            <v>515759.82</v>
          </cell>
          <cell r="D984">
            <v>491730</v>
          </cell>
          <cell r="E984">
            <v>0</v>
          </cell>
          <cell r="F984">
            <v>464033</v>
          </cell>
          <cell r="G984">
            <v>0</v>
          </cell>
          <cell r="H984">
            <v>491730</v>
          </cell>
        </row>
        <row r="985">
          <cell r="B985" t="str">
            <v xml:space="preserve">     SUBTOTAL</v>
          </cell>
          <cell r="C985">
            <v>4630736.8999999994</v>
          </cell>
          <cell r="D985">
            <v>4881885</v>
          </cell>
          <cell r="E985">
            <v>0</v>
          </cell>
          <cell r="F985">
            <v>0</v>
          </cell>
          <cell r="G985">
            <v>0</v>
          </cell>
          <cell r="H985">
            <v>4830885</v>
          </cell>
        </row>
        <row r="986">
          <cell r="B986" t="str">
            <v>STATE UNEMPLOYMENT COMP</v>
          </cell>
          <cell r="H986" t="str">
            <v xml:space="preserve">            </v>
          </cell>
        </row>
        <row r="987">
          <cell r="B987" t="str">
            <v>UNION WELFARE</v>
          </cell>
          <cell r="C987">
            <v>13834</v>
          </cell>
          <cell r="D987">
            <v>10000</v>
          </cell>
          <cell r="F987">
            <v>25000</v>
          </cell>
          <cell r="H987" t="str">
            <v xml:space="preserve">            </v>
          </cell>
        </row>
        <row r="988">
          <cell r="B988" t="str">
            <v>UNION WELFARE-CONTRIB</v>
          </cell>
          <cell r="C988">
            <v>531867.81000000006</v>
          </cell>
          <cell r="D988">
            <v>551200</v>
          </cell>
          <cell r="F988">
            <v>5146067</v>
          </cell>
          <cell r="H988">
            <v>540800</v>
          </cell>
        </row>
        <row r="989">
          <cell r="B989" t="str">
            <v xml:space="preserve">     SUBTOTAL</v>
          </cell>
          <cell r="C989">
            <v>13834</v>
          </cell>
          <cell r="D989">
            <v>10000</v>
          </cell>
          <cell r="E989">
            <v>0</v>
          </cell>
          <cell r="F989">
            <v>25000</v>
          </cell>
          <cell r="G989">
            <v>0</v>
          </cell>
          <cell r="H989">
            <v>10000</v>
          </cell>
        </row>
        <row r="990">
          <cell r="B990" t="str">
            <v xml:space="preserve">     SUBTOTAL</v>
          </cell>
          <cell r="C990">
            <v>531867.81000000006</v>
          </cell>
          <cell r="D990">
            <v>551200</v>
          </cell>
          <cell r="E990">
            <v>0</v>
          </cell>
          <cell r="F990">
            <v>0</v>
          </cell>
          <cell r="G990">
            <v>0</v>
          </cell>
          <cell r="H990">
            <v>540800</v>
          </cell>
        </row>
        <row r="991">
          <cell r="B991" t="str">
            <v>EMP HEALTH &amp; LIFE INS</v>
          </cell>
          <cell r="C991">
            <v>4630736.8999999994</v>
          </cell>
          <cell r="D991">
            <v>4881885</v>
          </cell>
          <cell r="E991">
            <v>0</v>
          </cell>
          <cell r="F991">
            <v>5635775</v>
          </cell>
          <cell r="G991">
            <v>0</v>
          </cell>
          <cell r="H991" t="str">
            <v xml:space="preserve">            </v>
          </cell>
        </row>
        <row r="992">
          <cell r="B992" t="str">
            <v>INS &amp; OFFICIAL BOND PREM</v>
          </cell>
          <cell r="C992">
            <v>152784.38</v>
          </cell>
          <cell r="D992">
            <v>176000</v>
          </cell>
          <cell r="F992">
            <v>184430</v>
          </cell>
          <cell r="H992" t="str">
            <v xml:space="preserve">            </v>
          </cell>
        </row>
        <row r="993">
          <cell r="B993" t="str">
            <v>SALARIES REGULAR</v>
          </cell>
          <cell r="C993">
            <v>127462.7</v>
          </cell>
          <cell r="D993">
            <v>135069</v>
          </cell>
          <cell r="F993">
            <v>5146067</v>
          </cell>
          <cell r="H993">
            <v>135068</v>
          </cell>
        </row>
        <row r="994">
          <cell r="B994" t="str">
            <v>OVERTIME SALARIES</v>
          </cell>
          <cell r="C994">
            <v>1475.51</v>
          </cell>
          <cell r="D994">
            <v>1499</v>
          </cell>
          <cell r="F994">
            <v>305278</v>
          </cell>
          <cell r="H994">
            <v>1500</v>
          </cell>
        </row>
        <row r="995">
          <cell r="B995" t="str">
            <v>PART-TIME SALARIES</v>
          </cell>
          <cell r="C995">
            <v>7835.67</v>
          </cell>
          <cell r="D995">
            <v>8538</v>
          </cell>
          <cell r="H995">
            <v>0</v>
          </cell>
        </row>
        <row r="996">
          <cell r="B996" t="str">
            <v>WORKER'S COMP</v>
          </cell>
          <cell r="C996">
            <v>518109.66</v>
          </cell>
          <cell r="D996">
            <v>431462</v>
          </cell>
          <cell r="E996">
            <v>0</v>
          </cell>
          <cell r="F996">
            <v>5635775</v>
          </cell>
          <cell r="G996">
            <v>0</v>
          </cell>
          <cell r="H996">
            <v>440000</v>
          </cell>
        </row>
        <row r="997">
          <cell r="B997" t="str">
            <v>DISABILITY INSURANCE</v>
          </cell>
          <cell r="C997">
            <v>26162.69</v>
          </cell>
          <cell r="D997">
            <v>28000</v>
          </cell>
          <cell r="H997">
            <v>28000</v>
          </cell>
        </row>
        <row r="998">
          <cell r="B998" t="str">
            <v>PROFESSIONAL SERVICES</v>
          </cell>
          <cell r="C998">
            <v>10000</v>
          </cell>
          <cell r="D998">
            <v>12000</v>
          </cell>
          <cell r="H998">
            <v>12000</v>
          </cell>
        </row>
        <row r="999">
          <cell r="B999" t="str">
            <v>POSTAGE</v>
          </cell>
          <cell r="C999">
            <v>2442.27</v>
          </cell>
          <cell r="D999">
            <v>2600</v>
          </cell>
          <cell r="F999">
            <v>547560</v>
          </cell>
          <cell r="H999">
            <v>2600</v>
          </cell>
        </row>
        <row r="1000">
          <cell r="B1000" t="str">
            <v>CONFERENCES</v>
          </cell>
          <cell r="C1000">
            <v>128.69999999999999</v>
          </cell>
          <cell r="D1000">
            <v>100</v>
          </cell>
          <cell r="F1000">
            <v>1499</v>
          </cell>
          <cell r="H1000">
            <v>100</v>
          </cell>
        </row>
        <row r="1001">
          <cell r="B1001" t="str">
            <v>SUBSCRIPTIONS-MEMBERSHIPS</v>
          </cell>
          <cell r="C1001">
            <v>325.7</v>
          </cell>
          <cell r="D1001">
            <v>375</v>
          </cell>
          <cell r="E1001">
            <v>0</v>
          </cell>
          <cell r="F1001">
            <v>547560</v>
          </cell>
          <cell r="G1001">
            <v>0</v>
          </cell>
          <cell r="H1001">
            <v>375</v>
          </cell>
        </row>
        <row r="1002">
          <cell r="B1002" t="str">
            <v>PRINTING &amp; BINDING</v>
          </cell>
          <cell r="C1002">
            <v>0</v>
          </cell>
          <cell r="D1002">
            <v>300</v>
          </cell>
          <cell r="F1002">
            <v>793815</v>
          </cell>
          <cell r="H1002">
            <v>300</v>
          </cell>
        </row>
        <row r="1003">
          <cell r="B1003" t="str">
            <v>LEGAL &amp; PUBLIC NOTICES</v>
          </cell>
          <cell r="C1003">
            <v>0</v>
          </cell>
          <cell r="D1003">
            <v>75</v>
          </cell>
          <cell r="F1003">
            <v>28300</v>
          </cell>
          <cell r="H1003">
            <v>75</v>
          </cell>
        </row>
        <row r="1004">
          <cell r="B1004" t="str">
            <v>OFFICE SERVICES</v>
          </cell>
          <cell r="C1004">
            <v>136.9</v>
          </cell>
          <cell r="D1004">
            <v>175</v>
          </cell>
          <cell r="F1004">
            <v>132520</v>
          </cell>
          <cell r="H1004">
            <v>175</v>
          </cell>
        </row>
        <row r="1005">
          <cell r="B1005" t="str">
            <v>MAINTAIN OFFICE EQ-FRNTUR</v>
          </cell>
          <cell r="C1005">
            <v>986</v>
          </cell>
          <cell r="D1005">
            <v>1000</v>
          </cell>
          <cell r="F1005">
            <v>1499</v>
          </cell>
          <cell r="H1005">
            <v>1000</v>
          </cell>
        </row>
        <row r="1006">
          <cell r="B1006" t="str">
            <v>OFFICE SUPPLIES</v>
          </cell>
          <cell r="C1006">
            <v>715.89</v>
          </cell>
          <cell r="D1006">
            <v>1300</v>
          </cell>
          <cell r="F1006">
            <v>8538</v>
          </cell>
          <cell r="H1006">
            <v>1300</v>
          </cell>
        </row>
        <row r="1007">
          <cell r="B1007" t="str">
            <v>SAFETY ENGINEERING</v>
          </cell>
          <cell r="C1007">
            <v>4000</v>
          </cell>
          <cell r="D1007">
            <v>16000</v>
          </cell>
          <cell r="F1007">
            <v>793815</v>
          </cell>
          <cell r="H1007">
            <v>16000</v>
          </cell>
        </row>
        <row r="1008">
          <cell r="B1008" t="str">
            <v>INSURANCE OTHER</v>
          </cell>
          <cell r="C1008">
            <v>1035</v>
          </cell>
          <cell r="D1008">
            <v>1200</v>
          </cell>
          <cell r="F1008">
            <v>28300</v>
          </cell>
          <cell r="H1008">
            <v>1200</v>
          </cell>
        </row>
        <row r="1009">
          <cell r="B1009" t="str">
            <v>BOND PREMIUM-POSITION</v>
          </cell>
          <cell r="C1009">
            <v>0</v>
          </cell>
          <cell r="D1009">
            <v>9787</v>
          </cell>
          <cell r="F1009">
            <v>12000</v>
          </cell>
          <cell r="H1009">
            <v>9787</v>
          </cell>
        </row>
        <row r="1010">
          <cell r="B1010" t="str">
            <v>BOND PREMIUM-BLANKET</v>
          </cell>
          <cell r="C1010">
            <v>2408</v>
          </cell>
          <cell r="D1010">
            <v>3179</v>
          </cell>
          <cell r="F1010">
            <v>2600</v>
          </cell>
          <cell r="H1010">
            <v>3179</v>
          </cell>
        </row>
        <row r="1011">
          <cell r="B1011" t="str">
            <v>AUTOMOBILE INSURANCE</v>
          </cell>
          <cell r="C1011">
            <v>216742</v>
          </cell>
          <cell r="D1011">
            <v>212570</v>
          </cell>
          <cell r="F1011">
            <v>100</v>
          </cell>
          <cell r="H1011">
            <v>234570</v>
          </cell>
        </row>
        <row r="1012">
          <cell r="B1012" t="str">
            <v>PUBLIC LIABILITY</v>
          </cell>
          <cell r="C1012">
            <v>326820</v>
          </cell>
          <cell r="D1012">
            <v>308135</v>
          </cell>
          <cell r="F1012">
            <v>375</v>
          </cell>
          <cell r="H1012">
            <v>352133</v>
          </cell>
        </row>
        <row r="1013">
          <cell r="B1013" t="str">
            <v>FIRE INSURANCE</v>
          </cell>
          <cell r="C1013">
            <v>15288</v>
          </cell>
          <cell r="D1013">
            <v>15187</v>
          </cell>
          <cell r="F1013">
            <v>300</v>
          </cell>
          <cell r="H1013">
            <v>15187</v>
          </cell>
        </row>
        <row r="1014">
          <cell r="B1014" t="str">
            <v>UNINSURED LOSSES</v>
          </cell>
          <cell r="C1014">
            <v>8487.32</v>
          </cell>
          <cell r="D1014">
            <v>40000</v>
          </cell>
          <cell r="F1014">
            <v>100</v>
          </cell>
          <cell r="H1014">
            <v>40000</v>
          </cell>
        </row>
        <row r="1015">
          <cell r="B1015" t="str">
            <v>OFFICE SERVICES</v>
          </cell>
          <cell r="C1015">
            <v>136.9</v>
          </cell>
          <cell r="D1015">
            <v>175</v>
          </cell>
          <cell r="F1015">
            <v>175</v>
          </cell>
          <cell r="H1015">
            <v>175</v>
          </cell>
        </row>
        <row r="1016">
          <cell r="B1016" t="str">
            <v xml:space="preserve">     SUBTOTAL</v>
          </cell>
          <cell r="C1016">
            <v>1270562.01</v>
          </cell>
          <cell r="D1016">
            <v>1228551</v>
          </cell>
          <cell r="E1016">
            <v>0</v>
          </cell>
          <cell r="F1016">
            <v>0</v>
          </cell>
          <cell r="G1016">
            <v>0</v>
          </cell>
          <cell r="H1016">
            <v>1294549</v>
          </cell>
        </row>
        <row r="1017">
          <cell r="B1017" t="str">
            <v>OFFICE SUPPLIES</v>
          </cell>
          <cell r="C1017">
            <v>715.89</v>
          </cell>
          <cell r="D1017">
            <v>1300</v>
          </cell>
          <cell r="F1017">
            <v>1300</v>
          </cell>
          <cell r="H1017">
            <v>1300</v>
          </cell>
        </row>
        <row r="1018">
          <cell r="B1018" t="str">
            <v>TOTAL BY DEPARTMENT</v>
          </cell>
          <cell r="C1018">
            <v>12866479.129999999</v>
          </cell>
          <cell r="D1018">
            <v>12597634</v>
          </cell>
          <cell r="E1018">
            <v>0</v>
          </cell>
          <cell r="F1018">
            <v>0</v>
          </cell>
          <cell r="G1018">
            <v>0</v>
          </cell>
          <cell r="H1018">
            <v>12602232</v>
          </cell>
        </row>
        <row r="1019">
          <cell r="B1019" t="str">
            <v>INSURANCE OTHER</v>
          </cell>
          <cell r="C1019">
            <v>1035</v>
          </cell>
          <cell r="D1019">
            <v>1200</v>
          </cell>
          <cell r="F1019">
            <v>1200</v>
          </cell>
          <cell r="H1019">
            <v>1200</v>
          </cell>
        </row>
        <row r="1020">
          <cell r="B1020" t="str">
            <v>BOND PREMIUM-POSITION</v>
          </cell>
          <cell r="C1020">
            <v>0</v>
          </cell>
          <cell r="D1020">
            <v>9787</v>
          </cell>
          <cell r="F1020">
            <v>7977</v>
          </cell>
          <cell r="H1020">
            <v>9787</v>
          </cell>
        </row>
        <row r="1021">
          <cell r="B1021" t="str">
            <v>INTEREST ON DEBT</v>
          </cell>
          <cell r="C1021">
            <v>2408</v>
          </cell>
          <cell r="D1021">
            <v>3179</v>
          </cell>
          <cell r="F1021">
            <v>2649</v>
          </cell>
          <cell r="H1021">
            <v>1497898</v>
          </cell>
        </row>
        <row r="1022">
          <cell r="B1022" t="str">
            <v>INTEREST ON BONDS</v>
          </cell>
          <cell r="C1022">
            <v>1309596.44</v>
          </cell>
          <cell r="D1022">
            <v>1497898</v>
          </cell>
          <cell r="E1022">
            <v>0</v>
          </cell>
          <cell r="F1022">
            <v>248089</v>
          </cell>
          <cell r="G1022">
            <v>0</v>
          </cell>
          <cell r="H1022">
            <v>50000</v>
          </cell>
        </row>
        <row r="1023">
          <cell r="B1023" t="str">
            <v>INTEREST ON NOTES</v>
          </cell>
          <cell r="C1023">
            <v>48289.94</v>
          </cell>
          <cell r="D1023">
            <v>50000</v>
          </cell>
          <cell r="F1023">
            <v>381281</v>
          </cell>
          <cell r="H1023">
            <v>352133</v>
          </cell>
        </row>
        <row r="1024">
          <cell r="B1024" t="str">
            <v xml:space="preserve">     SUBTOTAL</v>
          </cell>
          <cell r="C1024">
            <v>1357886.38</v>
          </cell>
          <cell r="D1024">
            <v>1547898</v>
          </cell>
          <cell r="E1024">
            <v>0</v>
          </cell>
          <cell r="F1024">
            <v>0</v>
          </cell>
          <cell r="G1024">
            <v>0</v>
          </cell>
          <cell r="H1024">
            <v>1547898</v>
          </cell>
        </row>
        <row r="1025">
          <cell r="B1025" t="str">
            <v xml:space="preserve">     SUBTOTAL</v>
          </cell>
          <cell r="C1025">
            <v>1357886.38</v>
          </cell>
          <cell r="D1025">
            <v>1547898</v>
          </cell>
          <cell r="E1025">
            <v>0</v>
          </cell>
          <cell r="F1025">
            <v>0</v>
          </cell>
          <cell r="G1025">
            <v>0</v>
          </cell>
          <cell r="H1025">
            <v>1547898</v>
          </cell>
        </row>
        <row r="1026">
          <cell r="H1026" t="str">
            <v xml:space="preserve">            </v>
          </cell>
        </row>
        <row r="1027">
          <cell r="B1027" t="str">
            <v>INTEREST ON DEBT-SCHOOL</v>
          </cell>
          <cell r="C1027">
            <v>1270562.01</v>
          </cell>
          <cell r="D1027">
            <v>1228551</v>
          </cell>
          <cell r="E1027">
            <v>0</v>
          </cell>
          <cell r="F1027">
            <v>1695030</v>
          </cell>
          <cell r="G1027">
            <v>0</v>
          </cell>
          <cell r="H1027">
            <v>1420398</v>
          </cell>
        </row>
        <row r="1028">
          <cell r="B1028" t="str">
            <v>INTEREST ON BONDS</v>
          </cell>
          <cell r="C1028">
            <v>1554811.62</v>
          </cell>
          <cell r="D1028">
            <v>1420398</v>
          </cell>
          <cell r="F1028">
            <v>1417957</v>
          </cell>
          <cell r="H1028">
            <v>1420398</v>
          </cell>
        </row>
        <row r="1029">
          <cell r="B1029" t="str">
            <v xml:space="preserve">     SUBTOTAL</v>
          </cell>
          <cell r="C1029">
            <v>1554811.62</v>
          </cell>
          <cell r="D1029">
            <v>1420398</v>
          </cell>
          <cell r="E1029">
            <v>0</v>
          </cell>
          <cell r="F1029">
            <v>0</v>
          </cell>
          <cell r="G1029">
            <v>0</v>
          </cell>
          <cell r="H1029">
            <v>1420398</v>
          </cell>
        </row>
        <row r="1031">
          <cell r="B1031" t="str">
            <v xml:space="preserve">     SUBTOTAL</v>
          </cell>
          <cell r="C1031">
            <v>1554811.62</v>
          </cell>
          <cell r="D1031">
            <v>1420398</v>
          </cell>
          <cell r="E1031">
            <v>0</v>
          </cell>
          <cell r="F1031">
            <v>0</v>
          </cell>
          <cell r="G1031">
            <v>0</v>
          </cell>
          <cell r="H1031" t="str">
            <v xml:space="preserve">            </v>
          </cell>
        </row>
        <row r="1032">
          <cell r="B1032" t="str">
            <v>REDEMPTION OF DEBT</v>
          </cell>
          <cell r="H1032">
            <v>2372112</v>
          </cell>
        </row>
        <row r="1033">
          <cell r="B1033" t="str">
            <v>REDEMPTION OF BONDS</v>
          </cell>
          <cell r="C1033">
            <v>1912111.8</v>
          </cell>
          <cell r="D1033">
            <v>2372112</v>
          </cell>
          <cell r="F1033">
            <v>1417957</v>
          </cell>
          <cell r="H1033">
            <v>500000</v>
          </cell>
        </row>
        <row r="1034">
          <cell r="B1034" t="str">
            <v>REDEMPTION OF NOTES</v>
          </cell>
          <cell r="C1034">
            <v>500000</v>
          </cell>
          <cell r="D1034">
            <v>500000</v>
          </cell>
          <cell r="F1034">
            <v>50000</v>
          </cell>
          <cell r="H1034">
            <v>2372112</v>
          </cell>
        </row>
        <row r="1035">
          <cell r="B1035" t="str">
            <v xml:space="preserve">     SUBTOTAL</v>
          </cell>
          <cell r="C1035">
            <v>2412111.7999999998</v>
          </cell>
          <cell r="D1035">
            <v>2872112</v>
          </cell>
          <cell r="E1035">
            <v>0</v>
          </cell>
          <cell r="F1035">
            <v>0</v>
          </cell>
          <cell r="G1035">
            <v>0</v>
          </cell>
          <cell r="H1035">
            <v>2872112</v>
          </cell>
        </row>
        <row r="1036">
          <cell r="B1036" t="str">
            <v>REDEMPTION OF NOTES</v>
          </cell>
          <cell r="C1036">
            <v>500000</v>
          </cell>
          <cell r="D1036">
            <v>500000</v>
          </cell>
          <cell r="E1036">
            <v>0</v>
          </cell>
          <cell r="F1036">
            <v>1467957</v>
          </cell>
          <cell r="G1036">
            <v>0</v>
          </cell>
          <cell r="H1036">
            <v>1547898</v>
          </cell>
        </row>
        <row r="1037">
          <cell r="B1037" t="str">
            <v xml:space="preserve">     SUBTOTAL</v>
          </cell>
          <cell r="C1037">
            <v>1554811.62</v>
          </cell>
          <cell r="D1037">
            <v>1420398</v>
          </cell>
          <cell r="E1037">
            <v>0</v>
          </cell>
          <cell r="F1037">
            <v>1287683</v>
          </cell>
          <cell r="G1037">
            <v>0</v>
          </cell>
          <cell r="H1037" t="str">
            <v xml:space="preserve">            </v>
          </cell>
        </row>
        <row r="1038">
          <cell r="B1038" t="str">
            <v>REDEMPTION OF DEBT-SCHOOL</v>
          </cell>
          <cell r="C1038">
            <v>2412111.7999999998</v>
          </cell>
          <cell r="D1038">
            <v>2872112</v>
          </cell>
          <cell r="E1038">
            <v>0</v>
          </cell>
          <cell r="F1038">
            <v>0</v>
          </cell>
          <cell r="G1038">
            <v>0</v>
          </cell>
          <cell r="H1038">
            <v>2305000</v>
          </cell>
        </row>
        <row r="1039">
          <cell r="B1039" t="str">
            <v>REDEMPTION OF BONDS</v>
          </cell>
          <cell r="C1039">
            <v>2407089</v>
          </cell>
          <cell r="D1039">
            <v>2305000</v>
          </cell>
          <cell r="H1039">
            <v>1420398</v>
          </cell>
        </row>
        <row r="1040">
          <cell r="B1040" t="str">
            <v xml:space="preserve">     SUBTOTAL</v>
          </cell>
          <cell r="C1040">
            <v>2407089</v>
          </cell>
          <cell r="D1040">
            <v>2305000</v>
          </cell>
          <cell r="E1040">
            <v>0</v>
          </cell>
          <cell r="F1040">
            <v>0</v>
          </cell>
          <cell r="G1040">
            <v>0</v>
          </cell>
          <cell r="H1040">
            <v>2305000</v>
          </cell>
        </row>
        <row r="1041">
          <cell r="B1041" t="str">
            <v>REDEMPTION OF DEBT-SCHOOL</v>
          </cell>
          <cell r="C1041">
            <v>1912111.8</v>
          </cell>
          <cell r="D1041">
            <v>2372112</v>
          </cell>
          <cell r="F1041">
            <v>2502112</v>
          </cell>
          <cell r="H1041">
            <v>2305000</v>
          </cell>
        </row>
        <row r="1042">
          <cell r="B1042" t="str">
            <v>TOTAL BY DEPARTMENT</v>
          </cell>
          <cell r="C1042">
            <v>7731898.7999999998</v>
          </cell>
          <cell r="D1042">
            <v>8145408</v>
          </cell>
          <cell r="E1042">
            <v>0</v>
          </cell>
          <cell r="F1042">
            <v>0</v>
          </cell>
          <cell r="G1042">
            <v>0</v>
          </cell>
          <cell r="H1042">
            <v>8145408</v>
          </cell>
        </row>
        <row r="1044">
          <cell r="B1044" t="str">
            <v>CAPITAL PROJECTS</v>
          </cell>
          <cell r="C1044">
            <v>2407089</v>
          </cell>
          <cell r="D1044">
            <v>2305000</v>
          </cell>
          <cell r="E1044">
            <v>0</v>
          </cell>
          <cell r="F1044">
            <v>0</v>
          </cell>
          <cell r="G1044">
            <v>0</v>
          </cell>
          <cell r="H1044">
            <v>2305000</v>
          </cell>
        </row>
        <row r="1045">
          <cell r="B1045" t="str">
            <v>REDEMPTION OF DEBT</v>
          </cell>
          <cell r="H1045">
            <v>2372112</v>
          </cell>
        </row>
        <row r="1046">
          <cell r="B1046" t="str">
            <v>TECHNOLOGY CITY</v>
          </cell>
          <cell r="C1046">
            <v>443000</v>
          </cell>
          <cell r="D1046">
            <v>8145408</v>
          </cell>
          <cell r="E1046">
            <v>0</v>
          </cell>
          <cell r="F1046">
            <v>0</v>
          </cell>
          <cell r="G1046">
            <v>0</v>
          </cell>
          <cell r="H1046">
            <v>8145408</v>
          </cell>
        </row>
        <row r="1047">
          <cell r="B1047" t="str">
            <v>REDEVELOPMENT IMPROVEMENT</v>
          </cell>
          <cell r="C1047">
            <v>199330</v>
          </cell>
          <cell r="D1047">
            <v>500000</v>
          </cell>
          <cell r="F1047">
            <v>500000</v>
          </cell>
          <cell r="H1047">
            <v>2305000</v>
          </cell>
        </row>
        <row r="1048">
          <cell r="B1048" t="str">
            <v>TARRYWILE PARK MANSION ELEC</v>
          </cell>
          <cell r="C1048">
            <v>22200</v>
          </cell>
          <cell r="D1048">
            <v>2305000</v>
          </cell>
          <cell r="F1048">
            <v>2305000</v>
          </cell>
        </row>
        <row r="1049">
          <cell r="B1049" t="str">
            <v>ROGERS PARK RESTORATION</v>
          </cell>
          <cell r="C1049">
            <v>15000</v>
          </cell>
          <cell r="D1049">
            <v>2872112</v>
          </cell>
          <cell r="E1049">
            <v>0</v>
          </cell>
          <cell r="F1049">
            <v>3002112</v>
          </cell>
          <cell r="G1049">
            <v>0</v>
          </cell>
          <cell r="H1049">
            <v>2872112</v>
          </cell>
        </row>
        <row r="1050">
          <cell r="B1050" t="str">
            <v>PATRIOT GARAGE IMPRYMTS</v>
          </cell>
          <cell r="C1050">
            <v>38500</v>
          </cell>
          <cell r="D1050">
            <v>2305000</v>
          </cell>
          <cell r="E1050">
            <v>0</v>
          </cell>
          <cell r="F1050">
            <v>2305000</v>
          </cell>
          <cell r="G1050">
            <v>0</v>
          </cell>
          <cell r="H1050">
            <v>2305000</v>
          </cell>
        </row>
        <row r="1051">
          <cell r="B1051" t="str">
            <v>STILL RIVER REVITILIZATION</v>
          </cell>
          <cell r="C1051">
            <v>45000</v>
          </cell>
          <cell r="H1051" t="str">
            <v xml:space="preserve">            </v>
          </cell>
        </row>
        <row r="1052">
          <cell r="B1052" t="str">
            <v>STREETSCAPE IMPROVEMENTS</v>
          </cell>
          <cell r="C1052">
            <v>100000</v>
          </cell>
          <cell r="D1052">
            <v>8145408</v>
          </cell>
          <cell r="E1052">
            <v>0</v>
          </cell>
          <cell r="F1052">
            <v>8062752</v>
          </cell>
          <cell r="G1052">
            <v>0</v>
          </cell>
          <cell r="H1052">
            <v>2305000</v>
          </cell>
        </row>
        <row r="1053">
          <cell r="B1053" t="str">
            <v>CITY HA;LL ADDITION</v>
          </cell>
          <cell r="C1053">
            <v>190000</v>
          </cell>
          <cell r="D1053">
            <v>2305000</v>
          </cell>
          <cell r="F1053">
            <v>2305000</v>
          </cell>
        </row>
        <row r="1054">
          <cell r="B1054" t="str">
            <v>ROWAN STREET FENCING</v>
          </cell>
          <cell r="C1054">
            <v>18810</v>
          </cell>
        </row>
        <row r="1055">
          <cell r="B1055" t="str">
            <v>BARNUM COURT FENSE</v>
          </cell>
          <cell r="C1055">
            <v>5565</v>
          </cell>
          <cell r="D1055">
            <v>2305000</v>
          </cell>
          <cell r="E1055">
            <v>0</v>
          </cell>
          <cell r="F1055">
            <v>2305000</v>
          </cell>
          <cell r="G1055">
            <v>0</v>
          </cell>
          <cell r="H1055">
            <v>2305000</v>
          </cell>
        </row>
        <row r="1056">
          <cell r="B1056" t="str">
            <v>FORD AVE. DRAINAGE</v>
          </cell>
          <cell r="C1056">
            <v>10000</v>
          </cell>
        </row>
        <row r="1057">
          <cell r="B1057" t="str">
            <v>REP TANK CITY HALL / POLICE</v>
          </cell>
          <cell r="C1057">
            <v>32175</v>
          </cell>
          <cell r="D1057">
            <v>8145408</v>
          </cell>
          <cell r="E1057">
            <v>0</v>
          </cell>
          <cell r="F1057">
            <v>8062752</v>
          </cell>
          <cell r="G1057">
            <v>0</v>
          </cell>
          <cell r="H1057">
            <v>8145408</v>
          </cell>
        </row>
        <row r="1058">
          <cell r="B1058" t="str">
            <v>LAND ACQUISITION /LAZY CRE</v>
          </cell>
          <cell r="C1058">
            <v>15000</v>
          </cell>
        </row>
        <row r="1059">
          <cell r="B1059" t="str">
            <v>EAST PEARL ST BRIDGE</v>
          </cell>
          <cell r="C1059">
            <v>11938</v>
          </cell>
        </row>
        <row r="1060">
          <cell r="B1060" t="str">
            <v>AIRPORT TREE/FENSE PLAN</v>
          </cell>
          <cell r="C1060">
            <v>7500</v>
          </cell>
        </row>
        <row r="1061">
          <cell r="B1061" t="str">
            <v>CITY HALL RENOV. LOCIP</v>
          </cell>
          <cell r="C1061">
            <v>440799</v>
          </cell>
        </row>
        <row r="1062">
          <cell r="B1062" t="str">
            <v>PATRIOT GARAGE IMPROVEMENTS</v>
          </cell>
          <cell r="C1062">
            <v>0</v>
          </cell>
          <cell r="D1062">
            <v>48000</v>
          </cell>
        </row>
        <row r="1063">
          <cell r="B1063" t="str">
            <v>EAST LIBERTY STREET IMP</v>
          </cell>
          <cell r="C1063">
            <v>0</v>
          </cell>
          <cell r="D1063">
            <v>6626</v>
          </cell>
        </row>
        <row r="1064">
          <cell r="B1064" t="str">
            <v>AIRPORT TREE/FENSE PLAN</v>
          </cell>
          <cell r="C1064">
            <v>7500</v>
          </cell>
        </row>
        <row r="1065">
          <cell r="B1065" t="str">
            <v xml:space="preserve">     SUBTOTAL</v>
          </cell>
          <cell r="C1065">
            <v>1594817</v>
          </cell>
          <cell r="D1065">
            <v>54626</v>
          </cell>
          <cell r="E1065">
            <v>0</v>
          </cell>
          <cell r="F1065">
            <v>0</v>
          </cell>
          <cell r="G1065">
            <v>0</v>
          </cell>
        </row>
        <row r="1066">
          <cell r="B1066" t="str">
            <v>PATRIOT GARAGE IMPROVEMENTS</v>
          </cell>
          <cell r="C1066">
            <v>0</v>
          </cell>
          <cell r="D1066">
            <v>48000</v>
          </cell>
        </row>
        <row r="1067">
          <cell r="B1067" t="str">
            <v>TOTAL BY DEPARTMENT</v>
          </cell>
          <cell r="C1067">
            <v>1594817</v>
          </cell>
          <cell r="D1067">
            <v>54626</v>
          </cell>
          <cell r="E1067">
            <v>0</v>
          </cell>
          <cell r="F1067">
            <v>0</v>
          </cell>
          <cell r="G1067">
            <v>0</v>
          </cell>
        </row>
        <row r="1068">
          <cell r="B1068" t="str">
            <v>CITY HA;LL ADDITION</v>
          </cell>
          <cell r="C1068">
            <v>190000</v>
          </cell>
        </row>
        <row r="1069">
          <cell r="B1069" t="str">
            <v xml:space="preserve">     SUBTOTAL</v>
          </cell>
          <cell r="C1069">
            <v>1594817</v>
          </cell>
          <cell r="D1069">
            <v>54626</v>
          </cell>
          <cell r="E1069">
            <v>0</v>
          </cell>
          <cell r="F1069">
            <v>0</v>
          </cell>
          <cell r="G1069">
            <v>0</v>
          </cell>
        </row>
        <row r="1070">
          <cell r="B1070" t="str">
            <v>BARNUM COURT FENSE</v>
          </cell>
          <cell r="C1070">
            <v>5565</v>
          </cell>
        </row>
        <row r="1071">
          <cell r="B1071" t="str">
            <v>AIRPORT</v>
          </cell>
          <cell r="C1071">
            <v>1594817</v>
          </cell>
          <cell r="D1071">
            <v>54626</v>
          </cell>
          <cell r="E1071">
            <v>0</v>
          </cell>
          <cell r="F1071">
            <v>0</v>
          </cell>
          <cell r="G1071">
            <v>0</v>
          </cell>
        </row>
        <row r="1072">
          <cell r="B1072" t="str">
            <v>SALARIES REGULAR</v>
          </cell>
          <cell r="C1072">
            <v>159265.81</v>
          </cell>
          <cell r="D1072">
            <v>169161</v>
          </cell>
          <cell r="H1072">
            <v>170161</v>
          </cell>
        </row>
        <row r="1073">
          <cell r="B1073" t="str">
            <v>OVERTIME SALARIES</v>
          </cell>
          <cell r="C1073">
            <v>1271.52</v>
          </cell>
          <cell r="D1073">
            <v>1000</v>
          </cell>
          <cell r="H1073">
            <v>1000</v>
          </cell>
        </row>
        <row r="1074">
          <cell r="B1074" t="str">
            <v>PART-TIME SALARIES</v>
          </cell>
          <cell r="C1074">
            <v>18471.82</v>
          </cell>
          <cell r="D1074">
            <v>19500</v>
          </cell>
          <cell r="H1074">
            <v>25000</v>
          </cell>
        </row>
        <row r="1075">
          <cell r="B1075" t="str">
            <v>COMMUNICATION SERVICES</v>
          </cell>
          <cell r="C1075">
            <v>1104.06</v>
          </cell>
          <cell r="D1075">
            <v>1125</v>
          </cell>
          <cell r="E1075">
            <v>0</v>
          </cell>
          <cell r="F1075">
            <v>0</v>
          </cell>
          <cell r="G1075">
            <v>0</v>
          </cell>
          <cell r="H1075">
            <v>1125</v>
          </cell>
        </row>
        <row r="1076">
          <cell r="B1076" t="str">
            <v>POSTAGE</v>
          </cell>
          <cell r="C1076">
            <v>818.05</v>
          </cell>
          <cell r="D1076">
            <v>700</v>
          </cell>
          <cell r="H1076">
            <v>700</v>
          </cell>
        </row>
        <row r="1077">
          <cell r="B1077" t="str">
            <v>CONFERENCES</v>
          </cell>
          <cell r="C1077">
            <v>0</v>
          </cell>
          <cell r="D1077">
            <v>100</v>
          </cell>
          <cell r="E1077">
            <v>0</v>
          </cell>
          <cell r="F1077">
            <v>0</v>
          </cell>
          <cell r="G1077">
            <v>0</v>
          </cell>
          <cell r="H1077">
            <v>100</v>
          </cell>
        </row>
        <row r="1078">
          <cell r="B1078" t="str">
            <v>SUBSCRIPTIONS-MEMBERSHIPS</v>
          </cell>
          <cell r="C1078">
            <v>334.2</v>
          </cell>
          <cell r="D1078">
            <v>775</v>
          </cell>
          <cell r="H1078">
            <v>775</v>
          </cell>
        </row>
        <row r="1079">
          <cell r="B1079" t="str">
            <v>UTILITY SERVICE</v>
          </cell>
          <cell r="C1079">
            <v>26439.52</v>
          </cell>
          <cell r="D1079">
            <v>26000</v>
          </cell>
          <cell r="H1079">
            <v>26000</v>
          </cell>
        </row>
        <row r="1080">
          <cell r="B1080" t="str">
            <v>OFFICE SERVICES</v>
          </cell>
          <cell r="C1080">
            <v>102.4</v>
          </cell>
          <cell r="D1080">
            <v>150</v>
          </cell>
          <cell r="E1080">
            <v>0</v>
          </cell>
          <cell r="F1080">
            <v>0</v>
          </cell>
          <cell r="G1080">
            <v>0</v>
          </cell>
          <cell r="H1080">
            <v>150</v>
          </cell>
        </row>
        <row r="1081">
          <cell r="B1081" t="str">
            <v>LEASED EQUIPMENT</v>
          </cell>
          <cell r="C1081">
            <v>1776</v>
          </cell>
          <cell r="D1081">
            <v>1776</v>
          </cell>
          <cell r="F1081">
            <v>166968</v>
          </cell>
          <cell r="H1081">
            <v>1776</v>
          </cell>
        </row>
        <row r="1082">
          <cell r="B1082" t="str">
            <v>OUTSIDE SERVICES</v>
          </cell>
          <cell r="C1082">
            <v>2971.9</v>
          </cell>
          <cell r="D1082">
            <v>6000</v>
          </cell>
          <cell r="E1082">
            <v>0</v>
          </cell>
          <cell r="F1082">
            <v>0</v>
          </cell>
          <cell r="G1082">
            <v>0</v>
          </cell>
          <cell r="H1082">
            <v>3000</v>
          </cell>
        </row>
        <row r="1083">
          <cell r="B1083" t="str">
            <v>MAINTAIN BLDGS-STRUCTURES</v>
          </cell>
          <cell r="C1083">
            <v>766.86</v>
          </cell>
          <cell r="D1083">
            <v>750</v>
          </cell>
          <cell r="F1083">
            <v>27250</v>
          </cell>
          <cell r="H1083">
            <v>750</v>
          </cell>
        </row>
        <row r="1084">
          <cell r="B1084" t="str">
            <v>MAINTAIN OFFICE EQ-FRNTUR</v>
          </cell>
          <cell r="C1084">
            <v>231</v>
          </cell>
          <cell r="D1084">
            <v>0</v>
          </cell>
          <cell r="F1084">
            <v>1125</v>
          </cell>
          <cell r="H1084">
            <v>0</v>
          </cell>
        </row>
        <row r="1085">
          <cell r="B1085" t="str">
            <v>MAINTAIN AIRPORT FIELD</v>
          </cell>
          <cell r="C1085">
            <v>17388.73</v>
          </cell>
          <cell r="D1085">
            <v>18000</v>
          </cell>
          <cell r="F1085">
            <v>700</v>
          </cell>
          <cell r="H1085">
            <v>14500</v>
          </cell>
        </row>
        <row r="1086">
          <cell r="B1086" t="str">
            <v>MAINTENANCE OTHER</v>
          </cell>
          <cell r="C1086">
            <v>309.43</v>
          </cell>
          <cell r="D1086">
            <v>200</v>
          </cell>
          <cell r="F1086">
            <v>166968</v>
          </cell>
          <cell r="H1086">
            <v>200</v>
          </cell>
        </row>
        <row r="1087">
          <cell r="B1087" t="str">
            <v>OFFICE SUPPLIES</v>
          </cell>
          <cell r="C1087">
            <v>689.04</v>
          </cell>
          <cell r="D1087">
            <v>730</v>
          </cell>
          <cell r="F1087">
            <v>1000</v>
          </cell>
          <cell r="H1087">
            <v>730</v>
          </cell>
        </row>
        <row r="1088">
          <cell r="B1088" t="str">
            <v>CLOTHING-DRY GOODS-LINENS</v>
          </cell>
          <cell r="C1088">
            <v>740.8</v>
          </cell>
          <cell r="D1088">
            <v>800</v>
          </cell>
          <cell r="F1088">
            <v>27250</v>
          </cell>
          <cell r="H1088">
            <v>800</v>
          </cell>
        </row>
        <row r="1089">
          <cell r="B1089" t="str">
            <v>HEATING FUEL</v>
          </cell>
          <cell r="C1089">
            <v>1984.24</v>
          </cell>
          <cell r="D1089">
            <v>2085</v>
          </cell>
          <cell r="F1089">
            <v>1125</v>
          </cell>
          <cell r="H1089">
            <v>2085</v>
          </cell>
        </row>
        <row r="1090">
          <cell r="B1090" t="str">
            <v>MOTOR FUEL</v>
          </cell>
          <cell r="C1090">
            <v>2241.2600000000002</v>
          </cell>
          <cell r="D1090">
            <v>2500</v>
          </cell>
          <cell r="F1090">
            <v>700</v>
          </cell>
          <cell r="H1090">
            <v>2500</v>
          </cell>
        </row>
        <row r="1091">
          <cell r="B1091" t="str">
            <v>INDUSTRIAL CHEMICAL-SUPLS</v>
          </cell>
          <cell r="C1091">
            <v>1025.78</v>
          </cell>
          <cell r="D1091">
            <v>1000</v>
          </cell>
          <cell r="F1091">
            <v>100</v>
          </cell>
          <cell r="H1091">
            <v>1000</v>
          </cell>
        </row>
        <row r="1092">
          <cell r="B1092" t="str">
            <v>AIRPORT MATERIALS</v>
          </cell>
          <cell r="C1092">
            <v>125.32</v>
          </cell>
          <cell r="D1092">
            <v>200</v>
          </cell>
          <cell r="F1092">
            <v>775</v>
          </cell>
          <cell r="H1092">
            <v>200</v>
          </cell>
        </row>
        <row r="1093">
          <cell r="B1093" t="str">
            <v>MATERIALS-SUPPLIES OTHER</v>
          </cell>
          <cell r="C1093">
            <v>576</v>
          </cell>
          <cell r="D1093">
            <v>300</v>
          </cell>
          <cell r="F1093">
            <v>26000</v>
          </cell>
          <cell r="H1093">
            <v>300</v>
          </cell>
        </row>
        <row r="1094">
          <cell r="B1094" t="str">
            <v>GARAGE &amp; SHOP EQ</v>
          </cell>
          <cell r="C1094">
            <v>214.17</v>
          </cell>
          <cell r="D1094">
            <v>100</v>
          </cell>
          <cell r="F1094">
            <v>150</v>
          </cell>
          <cell r="H1094">
            <v>100</v>
          </cell>
        </row>
        <row r="1095">
          <cell r="B1095" t="str">
            <v>CONT &amp; TR OTHER TOWN FNDS</v>
          </cell>
          <cell r="C1095">
            <v>2500</v>
          </cell>
          <cell r="D1095">
            <v>0</v>
          </cell>
          <cell r="F1095">
            <v>2500</v>
          </cell>
          <cell r="H1095">
            <v>0</v>
          </cell>
        </row>
        <row r="1096">
          <cell r="B1096" t="str">
            <v>AIRPORT MATERIALS</v>
          </cell>
          <cell r="C1096">
            <v>125.32</v>
          </cell>
          <cell r="D1096">
            <v>200</v>
          </cell>
          <cell r="F1096">
            <v>3000</v>
          </cell>
          <cell r="H1096">
            <v>200</v>
          </cell>
        </row>
        <row r="1097">
          <cell r="B1097" t="str">
            <v xml:space="preserve">     SUBTOTAL</v>
          </cell>
          <cell r="C1097">
            <v>241347.90999999997</v>
          </cell>
          <cell r="D1097">
            <v>252952</v>
          </cell>
          <cell r="E1097">
            <v>0</v>
          </cell>
          <cell r="F1097">
            <v>0</v>
          </cell>
          <cell r="G1097">
            <v>0</v>
          </cell>
          <cell r="H1097">
            <v>252952</v>
          </cell>
        </row>
        <row r="1098">
          <cell r="B1098" t="str">
            <v>GARAGE &amp; SHOP EQ</v>
          </cell>
          <cell r="C1098">
            <v>214.17</v>
          </cell>
          <cell r="D1098">
            <v>100</v>
          </cell>
          <cell r="F1098">
            <v>0</v>
          </cell>
          <cell r="H1098">
            <v>100</v>
          </cell>
        </row>
        <row r="1099">
          <cell r="B1099" t="str">
            <v>CONT &amp; TR OTHER TOWN FNDS</v>
          </cell>
          <cell r="C1099">
            <v>2500</v>
          </cell>
          <cell r="D1099">
            <v>0</v>
          </cell>
          <cell r="F1099">
            <v>14500</v>
          </cell>
          <cell r="H1099" t="str">
            <v xml:space="preserve">            </v>
          </cell>
        </row>
        <row r="1100">
          <cell r="B1100" t="str">
            <v>H A R T</v>
          </cell>
          <cell r="C1100">
            <v>309.43</v>
          </cell>
          <cell r="D1100">
            <v>200</v>
          </cell>
          <cell r="F1100">
            <v>200</v>
          </cell>
          <cell r="H1100">
            <v>608498</v>
          </cell>
        </row>
        <row r="1101">
          <cell r="B1101" t="str">
            <v>CONTRIBUTIONS-GRANTS</v>
          </cell>
          <cell r="C1101">
            <v>595524</v>
          </cell>
          <cell r="D1101">
            <v>608498</v>
          </cell>
          <cell r="E1101">
            <v>0</v>
          </cell>
          <cell r="F1101">
            <v>0</v>
          </cell>
          <cell r="G1101">
            <v>0</v>
          </cell>
          <cell r="H1101">
            <v>252952</v>
          </cell>
        </row>
        <row r="1102">
          <cell r="B1102" t="str">
            <v xml:space="preserve">     SUBTOTAL</v>
          </cell>
          <cell r="C1102">
            <v>595524</v>
          </cell>
          <cell r="D1102">
            <v>608498</v>
          </cell>
          <cell r="E1102">
            <v>0</v>
          </cell>
          <cell r="F1102">
            <v>0</v>
          </cell>
          <cell r="G1102">
            <v>0</v>
          </cell>
          <cell r="H1102">
            <v>608498</v>
          </cell>
        </row>
        <row r="1103">
          <cell r="B1103" t="str">
            <v>HEATING FUEL</v>
          </cell>
          <cell r="C1103">
            <v>1984.24</v>
          </cell>
          <cell r="D1103">
            <v>2085</v>
          </cell>
          <cell r="F1103">
            <v>2085</v>
          </cell>
          <cell r="H1103" t="str">
            <v xml:space="preserve">            </v>
          </cell>
        </row>
        <row r="1104">
          <cell r="B1104" t="str">
            <v>TOTAL BY DEPARTMENT</v>
          </cell>
          <cell r="C1104">
            <v>836871.90999999992</v>
          </cell>
          <cell r="D1104">
            <v>861450</v>
          </cell>
          <cell r="E1104">
            <v>0</v>
          </cell>
          <cell r="F1104">
            <v>0</v>
          </cell>
          <cell r="G1104">
            <v>0</v>
          </cell>
          <cell r="H1104">
            <v>861450</v>
          </cell>
        </row>
        <row r="1105">
          <cell r="B1105" t="str">
            <v>CONTRIBUTIONS-GRANTS</v>
          </cell>
          <cell r="C1105">
            <v>595524</v>
          </cell>
          <cell r="D1105">
            <v>608498</v>
          </cell>
          <cell r="F1105">
            <v>1000</v>
          </cell>
          <cell r="H1105">
            <v>1000</v>
          </cell>
        </row>
        <row r="1106">
          <cell r="B1106" t="str">
            <v>AIRPORT MATERIALS</v>
          </cell>
          <cell r="C1106">
            <v>125.32</v>
          </cell>
          <cell r="D1106">
            <v>200</v>
          </cell>
          <cell r="E1106">
            <v>0</v>
          </cell>
          <cell r="F1106">
            <v>200</v>
          </cell>
          <cell r="G1106">
            <v>0</v>
          </cell>
          <cell r="H1106" t="str">
            <v xml:space="preserve">            </v>
          </cell>
        </row>
        <row r="1107">
          <cell r="B1107" t="str">
            <v>CONTINGENCY</v>
          </cell>
          <cell r="C1107">
            <v>595524</v>
          </cell>
          <cell r="D1107">
            <v>608498</v>
          </cell>
          <cell r="E1107">
            <v>0</v>
          </cell>
          <cell r="F1107">
            <v>0</v>
          </cell>
          <cell r="G1107">
            <v>0</v>
          </cell>
          <cell r="H1107">
            <v>383903</v>
          </cell>
        </row>
        <row r="1108">
          <cell r="B1108" t="str">
            <v>APPRO CITY DEPTS-CONTING</v>
          </cell>
          <cell r="C1108">
            <v>0</v>
          </cell>
          <cell r="D1108">
            <v>298013</v>
          </cell>
          <cell r="F1108">
            <v>100</v>
          </cell>
          <cell r="H1108">
            <v>100</v>
          </cell>
        </row>
        <row r="1109">
          <cell r="B1109" t="str">
            <v xml:space="preserve">     SUBTOTAL</v>
          </cell>
          <cell r="C1109">
            <v>0</v>
          </cell>
          <cell r="D1109">
            <v>298013</v>
          </cell>
          <cell r="E1109">
            <v>0</v>
          </cell>
          <cell r="F1109">
            <v>0</v>
          </cell>
          <cell r="G1109">
            <v>0</v>
          </cell>
          <cell r="H1109">
            <v>383903</v>
          </cell>
        </row>
        <row r="1110">
          <cell r="B1110" t="str">
            <v>CONTRIBUTIONS-GRANTS</v>
          </cell>
          <cell r="C1110">
            <v>595524</v>
          </cell>
          <cell r="D1110">
            <v>608498</v>
          </cell>
          <cell r="F1110">
            <v>636527</v>
          </cell>
        </row>
        <row r="1111">
          <cell r="B1111" t="str">
            <v>TOTAL BY DEPARTMENT</v>
          </cell>
          <cell r="C1111">
            <v>0</v>
          </cell>
          <cell r="D1111">
            <v>298013</v>
          </cell>
          <cell r="E1111">
            <v>0</v>
          </cell>
          <cell r="F1111">
            <v>0</v>
          </cell>
          <cell r="G1111">
            <v>0</v>
          </cell>
          <cell r="H1111">
            <v>383903</v>
          </cell>
        </row>
        <row r="1112">
          <cell r="B1112" t="str">
            <v>CONTINGENCY</v>
          </cell>
          <cell r="C1112">
            <v>595524</v>
          </cell>
          <cell r="D1112">
            <v>608498</v>
          </cell>
          <cell r="E1112">
            <v>0</v>
          </cell>
          <cell r="F1112">
            <v>636527</v>
          </cell>
          <cell r="G1112">
            <v>0</v>
          </cell>
          <cell r="H1112">
            <v>383903</v>
          </cell>
        </row>
        <row r="1113">
          <cell r="B1113" t="str">
            <v>APPRO CITY DEPTS-CONTING</v>
          </cell>
          <cell r="C1113">
            <v>0</v>
          </cell>
          <cell r="D1113">
            <v>298013</v>
          </cell>
          <cell r="H1113" t="str">
            <v xml:space="preserve">            </v>
          </cell>
        </row>
        <row r="1114">
          <cell r="B1114" t="str">
            <v>ST &amp; FED SCHOOL PROJECTS</v>
          </cell>
          <cell r="C1114">
            <v>836871.90999999992</v>
          </cell>
          <cell r="D1114">
            <v>861450</v>
          </cell>
          <cell r="E1114">
            <v>0</v>
          </cell>
          <cell r="F1114">
            <v>889260</v>
          </cell>
          <cell r="G1114">
            <v>0</v>
          </cell>
          <cell r="H1114">
            <v>5731366</v>
          </cell>
        </row>
        <row r="1115">
          <cell r="B1115" t="str">
            <v>APPRO CITY DEPTS-CONTING</v>
          </cell>
          <cell r="C1115">
            <v>9144198.7100000009</v>
          </cell>
          <cell r="D1115">
            <v>5731366</v>
          </cell>
          <cell r="E1115">
            <v>0</v>
          </cell>
          <cell r="F1115">
            <v>0</v>
          </cell>
          <cell r="H1115">
            <v>383903</v>
          </cell>
        </row>
        <row r="1116">
          <cell r="B1116" t="str">
            <v xml:space="preserve">     SUBTOTAL </v>
          </cell>
          <cell r="C1116">
            <v>9144198.7100000009</v>
          </cell>
          <cell r="D1116">
            <v>5731366</v>
          </cell>
          <cell r="E1116">
            <v>0</v>
          </cell>
          <cell r="F1116">
            <v>0</v>
          </cell>
          <cell r="G1116">
            <v>0</v>
          </cell>
          <cell r="H1116">
            <v>5731366</v>
          </cell>
        </row>
        <row r="1117">
          <cell r="B1117" t="str">
            <v>TOTAL BY DEPARTMENT</v>
          </cell>
          <cell r="C1117">
            <v>0</v>
          </cell>
          <cell r="D1117">
            <v>298013</v>
          </cell>
          <cell r="E1117">
            <v>0</v>
          </cell>
          <cell r="F1117">
            <v>0</v>
          </cell>
          <cell r="G1117">
            <v>0</v>
          </cell>
          <cell r="H1117">
            <v>383903</v>
          </cell>
        </row>
        <row r="1118">
          <cell r="H1118" t="str">
            <v xml:space="preserve">            </v>
          </cell>
        </row>
        <row r="1119">
          <cell r="B1119" t="str">
            <v>ST &amp; FED AIRPORT PROJ.</v>
          </cell>
          <cell r="C1119">
            <v>836871.90999999992</v>
          </cell>
          <cell r="D1119">
            <v>861450</v>
          </cell>
          <cell r="E1119">
            <v>0</v>
          </cell>
          <cell r="F1119">
            <v>889260</v>
          </cell>
          <cell r="G1119">
            <v>0</v>
          </cell>
          <cell r="H1119">
            <v>0</v>
          </cell>
        </row>
        <row r="1120">
          <cell r="B1120" t="str">
            <v>APPRO CITY DEPTS-CONTING</v>
          </cell>
          <cell r="C1120">
            <v>1589092.17</v>
          </cell>
          <cell r="D1120">
            <v>415837</v>
          </cell>
          <cell r="H1120">
            <v>5731366</v>
          </cell>
        </row>
        <row r="1121">
          <cell r="B1121" t="str">
            <v xml:space="preserve">     SUBTOTAL</v>
          </cell>
          <cell r="C1121">
            <v>1589092.17</v>
          </cell>
          <cell r="D1121">
            <v>415837</v>
          </cell>
          <cell r="E1121">
            <v>0</v>
          </cell>
          <cell r="F1121">
            <v>0</v>
          </cell>
          <cell r="G1121">
            <v>0</v>
          </cell>
          <cell r="H1121">
            <v>0</v>
          </cell>
        </row>
        <row r="1122">
          <cell r="B1122" t="str">
            <v>MISC APPROPRIATION ADJ</v>
          </cell>
          <cell r="C1122">
            <v>9227.61</v>
          </cell>
          <cell r="D1122">
            <v>0</v>
          </cell>
          <cell r="H1122">
            <v>0</v>
          </cell>
        </row>
        <row r="1123">
          <cell r="B1123" t="str">
            <v>TOTAL BY DEPARTMENT</v>
          </cell>
          <cell r="C1123">
            <v>10733290.880000001</v>
          </cell>
          <cell r="D1123">
            <v>6147203</v>
          </cell>
          <cell r="E1123">
            <v>0</v>
          </cell>
          <cell r="F1123">
            <v>0</v>
          </cell>
          <cell r="G1123">
            <v>0</v>
          </cell>
          <cell r="H1123">
            <v>5731366</v>
          </cell>
        </row>
        <row r="1124">
          <cell r="B1124" t="str">
            <v xml:space="preserve">     SUBTOTAL</v>
          </cell>
          <cell r="C1124">
            <v>9227.61</v>
          </cell>
          <cell r="D1124">
            <v>0</v>
          </cell>
          <cell r="E1124">
            <v>0</v>
          </cell>
          <cell r="F1124">
            <v>0</v>
          </cell>
          <cell r="G1124">
            <v>0</v>
          </cell>
          <cell r="H1124">
            <v>0</v>
          </cell>
        </row>
        <row r="1125">
          <cell r="B1125" t="str">
            <v>MISC APPROPRIATION ADJ</v>
          </cell>
          <cell r="H1125" t="str">
            <v xml:space="preserve">            </v>
          </cell>
        </row>
        <row r="1126">
          <cell r="B1126" t="str">
            <v>MISC APPROPRIATION ADJ</v>
          </cell>
          <cell r="C1126">
            <v>9227.61</v>
          </cell>
          <cell r="D1126">
            <v>0</v>
          </cell>
          <cell r="E1126">
            <v>0</v>
          </cell>
          <cell r="F1126">
            <v>0</v>
          </cell>
          <cell r="G1126">
            <v>0</v>
          </cell>
          <cell r="H1126">
            <v>0</v>
          </cell>
        </row>
        <row r="1127">
          <cell r="B1127" t="str">
            <v>APPRO CITY DEPTS-CONTING</v>
          </cell>
          <cell r="C1127">
            <v>1589092.17</v>
          </cell>
          <cell r="D1127">
            <v>415837</v>
          </cell>
        </row>
        <row r="1128">
          <cell r="B1128" t="str">
            <v xml:space="preserve">     SUBTOTAL</v>
          </cell>
          <cell r="C1128">
            <v>9227.61</v>
          </cell>
          <cell r="D1128">
            <v>0</v>
          </cell>
          <cell r="E1128">
            <v>0</v>
          </cell>
          <cell r="F1128">
            <v>0</v>
          </cell>
          <cell r="G1128">
            <v>0</v>
          </cell>
          <cell r="H1128">
            <v>0</v>
          </cell>
        </row>
        <row r="1129">
          <cell r="B1129" t="str">
            <v xml:space="preserve">     SUBTOTAL</v>
          </cell>
          <cell r="C1129">
            <v>1589092.17</v>
          </cell>
          <cell r="D1129">
            <v>415837</v>
          </cell>
          <cell r="E1129">
            <v>0</v>
          </cell>
          <cell r="F1129">
            <v>0</v>
          </cell>
          <cell r="G1129">
            <v>0</v>
          </cell>
          <cell r="H1129">
            <v>0</v>
          </cell>
        </row>
        <row r="1130">
          <cell r="B1130" t="str">
            <v>TOTAL BY DEPARTMENT</v>
          </cell>
          <cell r="C1130">
            <v>9227.61</v>
          </cell>
          <cell r="D1130">
            <v>0</v>
          </cell>
          <cell r="E1130">
            <v>0</v>
          </cell>
          <cell r="F1130">
            <v>0</v>
          </cell>
          <cell r="G1130">
            <v>0</v>
          </cell>
          <cell r="H1130">
            <v>0</v>
          </cell>
        </row>
        <row r="1131">
          <cell r="B1131" t="str">
            <v>TOTAL BY DEPARTMENT</v>
          </cell>
          <cell r="C1131">
            <v>10733290.880000001</v>
          </cell>
          <cell r="D1131">
            <v>6147203</v>
          </cell>
          <cell r="E1131">
            <v>0</v>
          </cell>
          <cell r="F1131">
            <v>0</v>
          </cell>
          <cell r="G1131">
            <v>0</v>
          </cell>
          <cell r="H1131">
            <v>5731366</v>
          </cell>
        </row>
        <row r="1132">
          <cell r="B1132" t="str">
            <v>APPRO CITY DEPTS-CONTING</v>
          </cell>
          <cell r="C1132">
            <v>9144198.7100000009</v>
          </cell>
          <cell r="D1132">
            <v>5731366</v>
          </cell>
        </row>
        <row r="1133">
          <cell r="B1133" t="str">
            <v>GRAND TOTAL</v>
          </cell>
          <cell r="C1133">
            <v>138313589.03299999</v>
          </cell>
          <cell r="D1133">
            <v>135778043</v>
          </cell>
          <cell r="E1133">
            <v>0</v>
          </cell>
          <cell r="F1133">
            <v>0</v>
          </cell>
          <cell r="G1133">
            <v>0</v>
          </cell>
          <cell r="H1133">
            <v>134168099</v>
          </cell>
        </row>
        <row r="1134">
          <cell r="B1134" t="str">
            <v>MISC APPROPRIATION ADJ</v>
          </cell>
          <cell r="C1134">
            <v>9227.61</v>
          </cell>
          <cell r="D1134">
            <v>0</v>
          </cell>
          <cell r="E1134">
            <v>0</v>
          </cell>
          <cell r="F1134">
            <v>0</v>
          </cell>
          <cell r="G1134">
            <v>0</v>
          </cell>
          <cell r="H1134">
            <v>0</v>
          </cell>
        </row>
        <row r="1135">
          <cell r="H1135" t="str">
            <v xml:space="preserve">            </v>
          </cell>
        </row>
        <row r="1136">
          <cell r="B1136" t="str">
            <v>TOTAL EXPEN. PER STATEMENT</v>
          </cell>
          <cell r="C1136">
            <v>139664285</v>
          </cell>
          <cell r="D1136">
            <v>136546771</v>
          </cell>
          <cell r="E1136">
            <v>0</v>
          </cell>
          <cell r="F1136">
            <v>0</v>
          </cell>
          <cell r="G1136">
            <v>0</v>
          </cell>
          <cell r="H1136">
            <v>0</v>
          </cell>
        </row>
        <row r="1137">
          <cell r="B1137" t="str">
            <v>LESS CONTINUED APPRO.</v>
          </cell>
          <cell r="C1137">
            <v>-1350699</v>
          </cell>
          <cell r="D1137">
            <v>-768729</v>
          </cell>
          <cell r="H1137">
            <v>0</v>
          </cell>
        </row>
        <row r="1138">
          <cell r="B1138" t="str">
            <v>PLUG</v>
          </cell>
          <cell r="C1138">
            <v>3</v>
          </cell>
          <cell r="D1138">
            <v>1</v>
          </cell>
          <cell r="E1138">
            <v>0</v>
          </cell>
          <cell r="F1138">
            <v>0</v>
          </cell>
          <cell r="G1138">
            <v>0</v>
          </cell>
          <cell r="H1138">
            <v>0</v>
          </cell>
        </row>
        <row r="1139">
          <cell r="B1139" t="str">
            <v xml:space="preserve">TOTAL  </v>
          </cell>
          <cell r="C1139">
            <v>138313589</v>
          </cell>
          <cell r="D1139">
            <v>135778043</v>
          </cell>
          <cell r="E1139">
            <v>0</v>
          </cell>
          <cell r="F1139">
            <v>0</v>
          </cell>
          <cell r="G1139">
            <v>0</v>
          </cell>
          <cell r="H1139">
            <v>5731366</v>
          </cell>
        </row>
        <row r="1140">
          <cell r="B1140" t="str">
            <v xml:space="preserve">     SUBTOTAL</v>
          </cell>
          <cell r="C1140">
            <v>1589092.17</v>
          </cell>
          <cell r="D1140">
            <v>415837</v>
          </cell>
          <cell r="E1140">
            <v>0</v>
          </cell>
          <cell r="F1140">
            <v>0</v>
          </cell>
          <cell r="G1140">
            <v>0</v>
          </cell>
          <cell r="H1140">
            <v>0</v>
          </cell>
        </row>
        <row r="1141">
          <cell r="B1141" t="str">
            <v>GRAND TOTAL</v>
          </cell>
          <cell r="C1141">
            <v>138313588.583</v>
          </cell>
          <cell r="D1141">
            <v>135778043</v>
          </cell>
          <cell r="E1141">
            <v>0</v>
          </cell>
          <cell r="F1141">
            <v>0</v>
          </cell>
          <cell r="G1141">
            <v>0</v>
          </cell>
          <cell r="H1141">
            <v>134168099</v>
          </cell>
        </row>
        <row r="1142">
          <cell r="B1142" t="str">
            <v>ST &amp; FED AIRPORT PROJ.</v>
          </cell>
          <cell r="C1142">
            <v>10733290.880000001</v>
          </cell>
          <cell r="D1142">
            <v>6147203</v>
          </cell>
          <cell r="E1142">
            <v>0</v>
          </cell>
          <cell r="F1142">
            <v>0</v>
          </cell>
          <cell r="G1142">
            <v>0</v>
          </cell>
          <cell r="H1142">
            <v>0</v>
          </cell>
        </row>
        <row r="1143">
          <cell r="B1143" t="str">
            <v>APPRO CITY DEPTS-CONTING</v>
          </cell>
          <cell r="C1143">
            <v>1589092.17</v>
          </cell>
          <cell r="D1143">
            <v>415837</v>
          </cell>
        </row>
        <row r="1144">
          <cell r="B1144" t="str">
            <v>TOTAL EXPEN. PER STATEMENT</v>
          </cell>
          <cell r="C1144">
            <v>139664285</v>
          </cell>
          <cell r="D1144">
            <v>136546771</v>
          </cell>
        </row>
        <row r="1145">
          <cell r="B1145" t="str">
            <v>LESS CONTINUED APPRO.</v>
          </cell>
          <cell r="C1145">
            <v>-1350699</v>
          </cell>
          <cell r="D1145">
            <v>-768729</v>
          </cell>
          <cell r="E1145">
            <v>0</v>
          </cell>
          <cell r="F1145">
            <v>0</v>
          </cell>
          <cell r="G1145">
            <v>0</v>
          </cell>
          <cell r="H1145">
            <v>0</v>
          </cell>
        </row>
        <row r="1146">
          <cell r="B1146" t="str">
            <v>PLUG</v>
          </cell>
          <cell r="C1146">
            <v>3</v>
          </cell>
          <cell r="D1146">
            <v>1</v>
          </cell>
        </row>
        <row r="1147">
          <cell r="B1147" t="str">
            <v xml:space="preserve">TOTAL  </v>
          </cell>
          <cell r="C1147">
            <v>138313589</v>
          </cell>
          <cell r="D1147">
            <v>135778043</v>
          </cell>
          <cell r="E1147">
            <v>0</v>
          </cell>
          <cell r="F1147">
            <v>0</v>
          </cell>
          <cell r="G1147">
            <v>0</v>
          </cell>
          <cell r="H1147">
            <v>5731366</v>
          </cell>
        </row>
        <row r="1148">
          <cell r="B1148" t="str">
            <v>TOTAL EXPEN. PER STATEMENT</v>
          </cell>
          <cell r="C1148">
            <v>139664285</v>
          </cell>
          <cell r="D1148">
            <v>136546771</v>
          </cell>
        </row>
        <row r="1149">
          <cell r="B1149" t="str">
            <v>LESS CONTINUED APPRO.</v>
          </cell>
          <cell r="C1149">
            <v>-1350699</v>
          </cell>
          <cell r="D1149">
            <v>-768729</v>
          </cell>
        </row>
        <row r="1150">
          <cell r="B1150" t="str">
            <v>GRAND TOTAL</v>
          </cell>
          <cell r="C1150">
            <v>138313588.583</v>
          </cell>
          <cell r="D1150">
            <v>135778043</v>
          </cell>
          <cell r="E1150">
            <v>0</v>
          </cell>
          <cell r="F1150">
            <v>60215974</v>
          </cell>
          <cell r="G1150">
            <v>0</v>
          </cell>
          <cell r="H1150">
            <v>134739444</v>
          </cell>
        </row>
        <row r="1151">
          <cell r="B1151" t="str">
            <v xml:space="preserve">TOTAL  </v>
          </cell>
          <cell r="C1151">
            <v>138313589</v>
          </cell>
          <cell r="D1151">
            <v>135778043</v>
          </cell>
        </row>
        <row r="1153">
          <cell r="B1153" t="str">
            <v>TOTAL EXPEN. PER STATEMENT</v>
          </cell>
          <cell r="C1153">
            <v>139664285</v>
          </cell>
          <cell r="D1153">
            <v>136546771</v>
          </cell>
          <cell r="F1153">
            <v>0</v>
          </cell>
          <cell r="G1153">
            <v>0</v>
          </cell>
          <cell r="H1153">
            <v>0</v>
          </cell>
        </row>
        <row r="1154">
          <cell r="B1154" t="str">
            <v>LESS CONTINUED APPRO.</v>
          </cell>
          <cell r="C1154">
            <v>-1350699</v>
          </cell>
          <cell r="D1154">
            <v>-768729</v>
          </cell>
          <cell r="F1154">
            <v>0</v>
          </cell>
          <cell r="G1154">
            <v>0</v>
          </cell>
          <cell r="H1154">
            <v>0</v>
          </cell>
        </row>
        <row r="1155">
          <cell r="B1155" t="str">
            <v>PLUG</v>
          </cell>
          <cell r="C1155">
            <v>3</v>
          </cell>
          <cell r="D1155">
            <v>1</v>
          </cell>
          <cell r="F1155">
            <v>34183390</v>
          </cell>
          <cell r="G1155">
            <v>34297996</v>
          </cell>
          <cell r="H1155">
            <v>33048358</v>
          </cell>
        </row>
        <row r="1156">
          <cell r="B1156" t="str">
            <v xml:space="preserve">TOTAL  </v>
          </cell>
          <cell r="C1156">
            <v>138313589</v>
          </cell>
          <cell r="D1156">
            <v>135778043</v>
          </cell>
          <cell r="F1156">
            <v>0</v>
          </cell>
          <cell r="G1156">
            <v>0</v>
          </cell>
          <cell r="H1156">
            <v>0</v>
          </cell>
        </row>
        <row r="1157">
          <cell r="B1157" t="str">
            <v>LESS FUND BALANCE REGULAR</v>
          </cell>
          <cell r="F1157">
            <v>0</v>
          </cell>
          <cell r="G1157">
            <v>3200000</v>
          </cell>
          <cell r="H1157">
            <v>7000000</v>
          </cell>
        </row>
        <row r="1158">
          <cell r="B1158" t="str">
            <v>PROPOSED</v>
          </cell>
          <cell r="F1158">
            <v>0</v>
          </cell>
          <cell r="G1158">
            <v>0</v>
          </cell>
          <cell r="H1158">
            <v>0</v>
          </cell>
        </row>
        <row r="1159">
          <cell r="B1159" t="str">
            <v>PLUS BOARD OF TAX REVIEW ADJ.</v>
          </cell>
          <cell r="F1159">
            <v>0</v>
          </cell>
          <cell r="G1159">
            <v>0</v>
          </cell>
          <cell r="H1159">
            <v>0</v>
          </cell>
        </row>
        <row r="1160">
          <cell r="B1160" t="str">
            <v>LESS INDIRECT REVENUE</v>
          </cell>
          <cell r="F1160">
            <v>34183390</v>
          </cell>
          <cell r="G1160">
            <v>34297996</v>
          </cell>
          <cell r="H1160">
            <v>33048358</v>
          </cell>
        </row>
        <row r="1161">
          <cell r="B1161" t="str">
            <v>PLUS GRAND LIST INCREASE</v>
          </cell>
          <cell r="F1161">
            <v>0</v>
          </cell>
          <cell r="G1161">
            <v>0</v>
          </cell>
          <cell r="H1161">
            <v>0</v>
          </cell>
        </row>
        <row r="1162">
          <cell r="B1162" t="str">
            <v>LESS FUND BALANCE REGULAR</v>
          </cell>
          <cell r="F1162">
            <v>0</v>
          </cell>
          <cell r="G1162">
            <v>3200000</v>
          </cell>
          <cell r="H1162">
            <v>7000000</v>
          </cell>
        </row>
        <row r="1163">
          <cell r="B1163" t="str">
            <v>LESS BD. OF ED. INSURANCE RESERVE</v>
          </cell>
          <cell r="F1163">
            <v>0</v>
          </cell>
          <cell r="G1163">
            <v>0</v>
          </cell>
          <cell r="H1163">
            <v>0</v>
          </cell>
        </row>
        <row r="1164">
          <cell r="B1164" t="str">
            <v>LESS GAS TO ENERGY</v>
          </cell>
          <cell r="F1164">
            <v>0</v>
          </cell>
          <cell r="G1164">
            <v>0</v>
          </cell>
          <cell r="H1164">
            <v>4100000</v>
          </cell>
        </row>
        <row r="1165">
          <cell r="B1165" t="str">
            <v>TAXABLE LIST</v>
          </cell>
          <cell r="D1165">
            <v>4666866610</v>
          </cell>
          <cell r="G1165" t="str">
            <v>____________</v>
          </cell>
          <cell r="H1165" t="str">
            <v>____________</v>
          </cell>
        </row>
        <row r="1166">
          <cell r="B1166" t="str">
            <v>REQUIRED TAXES</v>
          </cell>
          <cell r="F1166">
            <v>-34183390</v>
          </cell>
          <cell r="G1166">
            <v>-37497996</v>
          </cell>
          <cell r="H1166">
            <v>-44148358</v>
          </cell>
        </row>
        <row r="1167">
          <cell r="B1167" t="str">
            <v>SUMMARY</v>
          </cell>
        </row>
        <row r="1168">
          <cell r="F1168">
            <v>-7.3246983161577868</v>
          </cell>
          <cell r="G1168">
            <v>-8.0349406001128454</v>
          </cell>
          <cell r="H1168">
            <v>-9.4599571167087646</v>
          </cell>
        </row>
        <row r="1169">
          <cell r="C1169" t="str">
            <v>ADOPTED</v>
          </cell>
          <cell r="D1169" t="str">
            <v>MAYORS</v>
          </cell>
          <cell r="F1169" t="str">
            <v>+OR -</v>
          </cell>
        </row>
        <row r="1170">
          <cell r="B1170" t="str">
            <v>TAXABLE LIST</v>
          </cell>
          <cell r="C1170" t="str">
            <v>BUDGET</v>
          </cell>
          <cell r="D1170">
            <v>4666866610</v>
          </cell>
          <cell r="F1170" t="str">
            <v>ADOPTED VS</v>
          </cell>
        </row>
        <row r="1171">
          <cell r="B1171" t="str">
            <v>DIFFERENCE TO CURRENT RATE OF 19.13</v>
          </cell>
          <cell r="C1171">
            <v>36342</v>
          </cell>
          <cell r="D1171" t="str">
            <v>2000-01</v>
          </cell>
          <cell r="F1171">
            <v>123460548.2493</v>
          </cell>
          <cell r="G1171">
            <v>126775154.2493</v>
          </cell>
          <cell r="H1171">
            <v>133425516.2493</v>
          </cell>
        </row>
        <row r="1172">
          <cell r="B1172" t="str">
            <v>SUMMARY</v>
          </cell>
        </row>
        <row r="1173">
          <cell r="B1173" t="str">
            <v>GENERAL GOVERNMENT</v>
          </cell>
          <cell r="C1173">
            <v>6829585</v>
          </cell>
          <cell r="D1173">
            <v>0</v>
          </cell>
          <cell r="F1173">
            <v>-6829585</v>
          </cell>
          <cell r="G1173">
            <v>-1</v>
          </cell>
          <cell r="H1173" t="e">
            <v>#DIV/0!</v>
          </cell>
        </row>
        <row r="1174">
          <cell r="B1174" t="str">
            <v>PUBLIC SAFETY</v>
          </cell>
          <cell r="C1174" t="str">
            <v>ADOPTED</v>
          </cell>
          <cell r="D1174" t="str">
            <v>MAYORS</v>
          </cell>
          <cell r="F1174" t="str">
            <v>+OR -</v>
          </cell>
          <cell r="G1174">
            <v>-1</v>
          </cell>
          <cell r="H1174" t="e">
            <v>#DIV/0!</v>
          </cell>
        </row>
        <row r="1175">
          <cell r="B1175" t="str">
            <v xml:space="preserve"> PUBLIC WORKS</v>
          </cell>
          <cell r="C1175" t="str">
            <v>BUDGET</v>
          </cell>
          <cell r="D1175" t="str">
            <v>BUDGET</v>
          </cell>
          <cell r="F1175" t="str">
            <v>ADOPTED VS</v>
          </cell>
          <cell r="G1175">
            <v>-1</v>
          </cell>
          <cell r="H1175" t="e">
            <v>#DIV/0!</v>
          </cell>
        </row>
        <row r="1176">
          <cell r="B1176" t="str">
            <v>HEALTH &amp; HOUSING</v>
          </cell>
          <cell r="C1176">
            <v>36342</v>
          </cell>
          <cell r="D1176" t="str">
            <v>2000-01</v>
          </cell>
          <cell r="F1176" t="str">
            <v>MAYOR</v>
          </cell>
          <cell r="G1176" t="str">
            <v>% DIFF</v>
          </cell>
          <cell r="H1176" t="str">
            <v>% DIFF</v>
          </cell>
        </row>
        <row r="1177">
          <cell r="B1177" t="str">
            <v>GRAND TOTAL</v>
          </cell>
          <cell r="C1177">
            <v>1631301</v>
          </cell>
          <cell r="D1177">
            <v>0</v>
          </cell>
          <cell r="F1177">
            <v>-1631301</v>
          </cell>
          <cell r="G1177">
            <v>-1</v>
          </cell>
          <cell r="H1177" t="e">
            <v>#REF!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9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3)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AlysTable"/>
      <sheetName val="Trend"/>
      <sheetName val="Table1A"/>
      <sheetName val="Table1A(C)"/>
      <sheetName val="Checklist"/>
      <sheetName val="Parameter"/>
      <sheetName val="Comparison"/>
      <sheetName val="Comparison (2)"/>
      <sheetName val="Table2(PPO)"/>
      <sheetName val="Table3(PPO)"/>
      <sheetName val="Table1B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BOC"/>
      <sheetName val="tfactors"/>
      <sheetName val="Product"/>
      <sheetName val="PPP"/>
      <sheetName val="Health Status"/>
      <sheetName val="RXMedical_AutoMd"/>
      <sheetName val="Rate Model Inpu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>
        <row r="2">
          <cell r="B2" t="str">
            <v>4N</v>
          </cell>
          <cell r="C2">
            <v>0.94272</v>
          </cell>
          <cell r="D2">
            <v>0.94272</v>
          </cell>
          <cell r="E2" t="str">
            <v>3G</v>
          </cell>
          <cell r="F2">
            <v>0.72</v>
          </cell>
          <cell r="G2">
            <v>0.68600000000000005</v>
          </cell>
          <cell r="H2">
            <v>100</v>
          </cell>
          <cell r="I2">
            <v>104</v>
          </cell>
          <cell r="J2" t="str">
            <v>H1</v>
          </cell>
          <cell r="K2" t="str">
            <v>E8</v>
          </cell>
          <cell r="L2">
            <v>0.996</v>
          </cell>
          <cell r="M2">
            <v>0.77900000000000003</v>
          </cell>
          <cell r="N2">
            <v>1.0125574654947731</v>
          </cell>
          <cell r="O2">
            <v>0.77900000000000003</v>
          </cell>
          <cell r="P2">
            <v>-1.6557465494773105E-2</v>
          </cell>
          <cell r="Q2">
            <v>0</v>
          </cell>
        </row>
        <row r="3">
          <cell r="B3" t="str">
            <v>3W</v>
          </cell>
          <cell r="C3">
            <v>1.0125156952838466</v>
          </cell>
          <cell r="D3">
            <v>0.99017038123594348</v>
          </cell>
          <cell r="E3" t="str">
            <v>4W</v>
          </cell>
          <cell r="F3">
            <v>0.57599999999999996</v>
          </cell>
          <cell r="G3">
            <v>0.57599999999999996</v>
          </cell>
          <cell r="H3">
            <v>95</v>
          </cell>
          <cell r="I3">
            <v>95</v>
          </cell>
          <cell r="J3" t="str">
            <v>H2</v>
          </cell>
          <cell r="K3" t="str">
            <v>C3</v>
          </cell>
          <cell r="L3">
            <v>0.83599999999999997</v>
          </cell>
          <cell r="M3">
            <v>0.68600000000000005</v>
          </cell>
          <cell r="N3">
            <v>0.76425600000000005</v>
          </cell>
          <cell r="O3">
            <v>0.72</v>
          </cell>
          <cell r="P3">
            <v>7.1743999999999919E-2</v>
          </cell>
          <cell r="Q3">
            <v>-3.3999999999999919E-2</v>
          </cell>
        </row>
        <row r="4">
          <cell r="B4" t="str">
            <v>4A</v>
          </cell>
          <cell r="C4" t="e">
            <v>#N/A</v>
          </cell>
          <cell r="D4">
            <v>0.93663359999999996</v>
          </cell>
          <cell r="E4" t="str">
            <v>4K</v>
          </cell>
          <cell r="F4">
            <v>0.78100000000000003</v>
          </cell>
          <cell r="G4">
            <v>0.80400000000000005</v>
          </cell>
          <cell r="J4" t="str">
            <v>H2</v>
          </cell>
          <cell r="K4" t="str">
            <v>4W</v>
          </cell>
          <cell r="L4">
            <v>0.83599999999999997</v>
          </cell>
          <cell r="M4">
            <v>0.57599999999999996</v>
          </cell>
          <cell r="N4">
            <v>0.76425600000000005</v>
          </cell>
          <cell r="O4">
            <v>0.57599999999999996</v>
          </cell>
          <cell r="P4">
            <v>7.1743999999999919E-2</v>
          </cell>
          <cell r="Q4">
            <v>0</v>
          </cell>
        </row>
        <row r="5">
          <cell r="B5" t="str">
            <v>4C</v>
          </cell>
          <cell r="C5" t="e">
            <v>#N/A</v>
          </cell>
          <cell r="D5">
            <v>0.92402879999999998</v>
          </cell>
          <cell r="E5" t="str">
            <v>C3</v>
          </cell>
          <cell r="F5">
            <v>0.72</v>
          </cell>
          <cell r="G5">
            <v>0.68600000000000005</v>
          </cell>
          <cell r="J5" t="str">
            <v>H3</v>
          </cell>
          <cell r="K5" t="str">
            <v>C3</v>
          </cell>
          <cell r="L5">
            <v>0.78100000000000003</v>
          </cell>
          <cell r="M5">
            <v>0.68600000000000005</v>
          </cell>
          <cell r="N5">
            <v>0.68831999999999993</v>
          </cell>
          <cell r="O5">
            <v>0.72</v>
          </cell>
          <cell r="P5">
            <v>9.2680000000000096E-2</v>
          </cell>
          <cell r="Q5">
            <v>-3.3999999999999919E-2</v>
          </cell>
        </row>
        <row r="6">
          <cell r="B6" t="str">
            <v>4R</v>
          </cell>
          <cell r="C6" t="e">
            <v>#N/A</v>
          </cell>
          <cell r="D6">
            <v>0.91679999999999995</v>
          </cell>
          <cell r="E6" t="str">
            <v>E9</v>
          </cell>
          <cell r="F6">
            <v>0.77900000000000003</v>
          </cell>
          <cell r="G6">
            <v>0.77900000000000003</v>
          </cell>
          <cell r="J6" t="str">
            <v>H3</v>
          </cell>
          <cell r="K6" t="str">
            <v>4W</v>
          </cell>
          <cell r="L6">
            <v>0.78100000000000003</v>
          </cell>
          <cell r="M6">
            <v>0.57599999999999996</v>
          </cell>
          <cell r="N6">
            <v>0.68831999999999993</v>
          </cell>
          <cell r="O6">
            <v>0.57599999999999996</v>
          </cell>
          <cell r="P6">
            <v>9.2680000000000096E-2</v>
          </cell>
          <cell r="Q6">
            <v>0</v>
          </cell>
        </row>
        <row r="7">
          <cell r="B7" t="str">
            <v>4F</v>
          </cell>
          <cell r="C7" t="e">
            <v>#N/A</v>
          </cell>
          <cell r="D7">
            <v>0.91336319999999993</v>
          </cell>
          <cell r="E7" t="str">
            <v>E8</v>
          </cell>
          <cell r="F7">
            <v>0.77900000000000003</v>
          </cell>
          <cell r="G7">
            <v>0.77900000000000003</v>
          </cell>
          <cell r="J7" t="str">
            <v>H4</v>
          </cell>
          <cell r="K7" t="str">
            <v>C3</v>
          </cell>
          <cell r="L7">
            <v>0.753</v>
          </cell>
          <cell r="M7">
            <v>0.68600000000000005</v>
          </cell>
          <cell r="N7">
            <v>0.66556800000000005</v>
          </cell>
          <cell r="O7">
            <v>0.72</v>
          </cell>
          <cell r="P7">
            <v>8.7431999999999954E-2</v>
          </cell>
          <cell r="Q7">
            <v>-3.3999999999999919E-2</v>
          </cell>
        </row>
        <row r="8">
          <cell r="B8" t="str">
            <v>4O</v>
          </cell>
          <cell r="C8" t="e">
            <v>#N/A</v>
          </cell>
          <cell r="D8">
            <v>0.94079999999999997</v>
          </cell>
          <cell r="E8" t="str">
            <v>3C</v>
          </cell>
          <cell r="F8">
            <v>0.91600000000000004</v>
          </cell>
          <cell r="G8">
            <v>0.87</v>
          </cell>
          <cell r="J8" t="str">
            <v>H4</v>
          </cell>
          <cell r="K8" t="str">
            <v>4W</v>
          </cell>
          <cell r="L8">
            <v>0.753</v>
          </cell>
          <cell r="M8">
            <v>0.57599999999999996</v>
          </cell>
          <cell r="N8">
            <v>0.66556800000000005</v>
          </cell>
          <cell r="O8">
            <v>0.57599999999999996</v>
          </cell>
          <cell r="P8">
            <v>8.7431999999999954E-2</v>
          </cell>
          <cell r="Q8">
            <v>0</v>
          </cell>
        </row>
        <row r="9">
          <cell r="B9" t="str">
            <v>9F</v>
          </cell>
          <cell r="C9">
            <v>0.96136939555508427</v>
          </cell>
          <cell r="D9">
            <v>0.94002696562512233</v>
          </cell>
          <cell r="E9" t="str">
            <v>5S</v>
          </cell>
          <cell r="F9">
            <v>0.66800000000000004</v>
          </cell>
          <cell r="G9">
            <v>0.622</v>
          </cell>
          <cell r="J9" t="str">
            <v>H5</v>
          </cell>
          <cell r="K9" t="str">
            <v>C3</v>
          </cell>
          <cell r="L9">
            <v>0.71699999999999997</v>
          </cell>
          <cell r="M9">
            <v>0.68600000000000005</v>
          </cell>
          <cell r="N9">
            <v>0.602016</v>
          </cell>
          <cell r="O9">
            <v>0.72</v>
          </cell>
          <cell r="P9">
            <v>0.11498399999999998</v>
          </cell>
          <cell r="Q9">
            <v>-3.3999999999999919E-2</v>
          </cell>
        </row>
        <row r="10">
          <cell r="B10">
            <v>71</v>
          </cell>
          <cell r="C10">
            <v>0.95177191569227371</v>
          </cell>
          <cell r="D10">
            <v>0.93061767028035947</v>
          </cell>
          <cell r="E10" t="str">
            <v>6S</v>
          </cell>
          <cell r="F10">
            <v>0.63600000000000001</v>
          </cell>
          <cell r="G10">
            <v>0.59599999999999997</v>
          </cell>
          <cell r="J10" t="str">
            <v>H5</v>
          </cell>
          <cell r="K10" t="str">
            <v>4W</v>
          </cell>
          <cell r="L10">
            <v>0.71699999999999997</v>
          </cell>
          <cell r="M10">
            <v>0.57599999999999996</v>
          </cell>
          <cell r="N10">
            <v>0.602016</v>
          </cell>
          <cell r="O10">
            <v>0.57599999999999996</v>
          </cell>
          <cell r="P10">
            <v>0.11498399999999998</v>
          </cell>
          <cell r="Q10">
            <v>0</v>
          </cell>
        </row>
        <row r="11">
          <cell r="B11" t="str">
            <v>9G</v>
          </cell>
          <cell r="C11">
            <v>0.86567616377879175</v>
          </cell>
          <cell r="D11">
            <v>0.84621009822924476</v>
          </cell>
          <cell r="E11" t="str">
            <v>6C</v>
          </cell>
          <cell r="F11">
            <v>0.41269004813880844</v>
          </cell>
          <cell r="G11">
            <v>0.41269004813880844</v>
          </cell>
          <cell r="H11">
            <v>0.45600000000000002</v>
          </cell>
          <cell r="J11" t="str">
            <v>DU</v>
          </cell>
          <cell r="K11" t="str">
            <v>C3</v>
          </cell>
          <cell r="L11">
            <v>0.89500000000000002</v>
          </cell>
          <cell r="M11">
            <v>0.68600000000000005</v>
          </cell>
          <cell r="N11">
            <v>0.86570709657035949</v>
          </cell>
          <cell r="O11">
            <v>0.72</v>
          </cell>
          <cell r="P11">
            <v>2.9292903429640527E-2</v>
          </cell>
          <cell r="Q11">
            <v>-3.3999999999999919E-2</v>
          </cell>
        </row>
        <row r="12">
          <cell r="B12">
            <v>28</v>
          </cell>
          <cell r="C12" t="e">
            <v>#N/A</v>
          </cell>
          <cell r="D12">
            <v>0.8110647046877616</v>
          </cell>
          <cell r="E12" t="str">
            <v>6E</v>
          </cell>
          <cell r="F12">
            <v>0.35330986256749686</v>
          </cell>
          <cell r="G12">
            <v>0.35330986256749686</v>
          </cell>
          <cell r="H12">
            <v>0.40539999999999998</v>
          </cell>
          <cell r="J12" t="str">
            <v>DU</v>
          </cell>
          <cell r="K12" t="str">
            <v>4W</v>
          </cell>
          <cell r="L12">
            <v>0.89500000000000002</v>
          </cell>
          <cell r="M12">
            <v>0.57599999999999996</v>
          </cell>
          <cell r="N12">
            <v>0.86570709657035949</v>
          </cell>
          <cell r="O12">
            <v>0.57599999999999996</v>
          </cell>
          <cell r="P12">
            <v>2.9292903429640527E-2</v>
          </cell>
          <cell r="Q12">
            <v>0</v>
          </cell>
        </row>
        <row r="13">
          <cell r="B13">
            <v>92</v>
          </cell>
          <cell r="C13" t="e">
            <v>#N/A</v>
          </cell>
          <cell r="D13">
            <v>0.72465739299913978</v>
          </cell>
          <cell r="E13" t="str">
            <v>6G</v>
          </cell>
          <cell r="F13">
            <v>0.30759149120207108</v>
          </cell>
          <cell r="G13">
            <v>0.30759149120207108</v>
          </cell>
          <cell r="H13">
            <v>0.38350000000000001</v>
          </cell>
          <cell r="J13" t="str">
            <v>RA</v>
          </cell>
          <cell r="K13" t="str">
            <v>6C</v>
          </cell>
          <cell r="L13">
            <v>0.69</v>
          </cell>
          <cell r="M13">
            <v>0.45100000000000001</v>
          </cell>
          <cell r="N13">
            <v>0.60608963701396368</v>
          </cell>
          <cell r="O13">
            <v>0.41269004813880844</v>
          </cell>
          <cell r="P13">
            <v>8.3910362986036269E-2</v>
          </cell>
          <cell r="Q13">
            <v>3.8309951861191571E-2</v>
          </cell>
        </row>
        <row r="14">
          <cell r="B14">
            <v>72</v>
          </cell>
          <cell r="C14">
            <v>0.80526657987257622</v>
          </cell>
          <cell r="D14">
            <v>0.78698498297030783</v>
          </cell>
          <cell r="E14" t="str">
            <v>9C</v>
          </cell>
          <cell r="F14">
            <v>0.61342602202857766</v>
          </cell>
          <cell r="G14">
            <v>0.61342602202857766</v>
          </cell>
          <cell r="J14" t="str">
            <v>RB</v>
          </cell>
          <cell r="K14" t="str">
            <v>6E</v>
          </cell>
          <cell r="L14">
            <v>0.66700000000000004</v>
          </cell>
          <cell r="M14">
            <v>0.40100000000000002</v>
          </cell>
          <cell r="N14">
            <v>0.56415235993116075</v>
          </cell>
          <cell r="O14">
            <v>0.35330986256749686</v>
          </cell>
          <cell r="P14">
            <v>0.10284764006883929</v>
          </cell>
          <cell r="Q14">
            <v>4.7690137432503166E-2</v>
          </cell>
        </row>
        <row r="15">
          <cell r="B15">
            <v>14</v>
          </cell>
          <cell r="C15">
            <v>0.76324642108674967</v>
          </cell>
          <cell r="D15">
            <v>0.75443114836738556</v>
          </cell>
          <cell r="E15" t="str">
            <v>9E</v>
          </cell>
          <cell r="F15">
            <v>0.53824564967016553</v>
          </cell>
          <cell r="G15">
            <v>0.53824564967016553</v>
          </cell>
          <cell r="J15" t="str">
            <v>RC</v>
          </cell>
          <cell r="K15" t="str">
            <v>6G</v>
          </cell>
          <cell r="L15">
            <v>0.63098200000000004</v>
          </cell>
          <cell r="M15">
            <v>0.37934600000000002</v>
          </cell>
          <cell r="N15">
            <v>0.47480711116283586</v>
          </cell>
          <cell r="O15">
            <v>0.30759149120207108</v>
          </cell>
          <cell r="P15">
            <v>0.15617488883716418</v>
          </cell>
          <cell r="Q15">
            <v>7.175450879792894E-2</v>
          </cell>
        </row>
        <row r="16">
          <cell r="B16">
            <v>87</v>
          </cell>
          <cell r="C16">
            <v>0.6782266174913405</v>
          </cell>
          <cell r="D16">
            <v>0.6782266174913405</v>
          </cell>
          <cell r="E16" t="str">
            <v>9G</v>
          </cell>
          <cell r="F16">
            <v>0.46877619090041883</v>
          </cell>
          <cell r="G16">
            <v>0.46877619090041883</v>
          </cell>
          <cell r="J16" t="str">
            <v>RD</v>
          </cell>
          <cell r="K16" t="str">
            <v>6C</v>
          </cell>
          <cell r="L16">
            <v>0.65400000000000003</v>
          </cell>
          <cell r="M16">
            <v>0.45100000000000001</v>
          </cell>
          <cell r="N16">
            <v>0.55946017238751711</v>
          </cell>
          <cell r="O16">
            <v>0.41269004813880844</v>
          </cell>
          <cell r="P16">
            <v>9.4539827612482918E-2</v>
          </cell>
          <cell r="Q16">
            <v>3.8309951861191571E-2</v>
          </cell>
        </row>
        <row r="17">
          <cell r="B17" t="str">
            <v>C1</v>
          </cell>
          <cell r="C17">
            <v>0.68829492875489717</v>
          </cell>
          <cell r="D17">
            <v>0.68829492875489717</v>
          </cell>
          <cell r="E17" t="str">
            <v>9D</v>
          </cell>
          <cell r="F17">
            <v>0.61342602202857766</v>
          </cell>
          <cell r="G17">
            <v>0.61342602202857766</v>
          </cell>
          <cell r="J17" t="str">
            <v>RE</v>
          </cell>
          <cell r="K17" t="str">
            <v>6E</v>
          </cell>
          <cell r="L17">
            <v>0.61799999999999999</v>
          </cell>
          <cell r="M17">
            <v>0.40100000000000002</v>
          </cell>
          <cell r="N17">
            <v>0.498805679574926</v>
          </cell>
          <cell r="O17">
            <v>0.35330986256749686</v>
          </cell>
          <cell r="P17">
            <v>0.119194320425074</v>
          </cell>
          <cell r="Q17">
            <v>4.7690137432503166E-2</v>
          </cell>
        </row>
        <row r="18">
          <cell r="B18">
            <v>95</v>
          </cell>
          <cell r="C18">
            <v>0.70170724346242197</v>
          </cell>
          <cell r="D18">
            <v>0.70170724346242197</v>
          </cell>
          <cell r="E18" t="str">
            <v>9F</v>
          </cell>
          <cell r="F18">
            <v>0.53824564967016553</v>
          </cell>
          <cell r="G18">
            <v>0.53824564967016553</v>
          </cell>
          <cell r="J18" t="str">
            <v>RF</v>
          </cell>
          <cell r="K18" t="str">
            <v>6G</v>
          </cell>
          <cell r="L18">
            <v>0.58199999999999996</v>
          </cell>
          <cell r="M18">
            <v>0.379</v>
          </cell>
          <cell r="N18">
            <v>0.44731487934140796</v>
          </cell>
          <cell r="O18">
            <v>0.30759149120207108</v>
          </cell>
          <cell r="P18">
            <v>0.13468512065859201</v>
          </cell>
          <cell r="Q18">
            <v>7.1408508797928927E-2</v>
          </cell>
        </row>
        <row r="19">
          <cell r="B19" t="str">
            <v>C2</v>
          </cell>
          <cell r="C19">
            <v>0.60825713835238482</v>
          </cell>
          <cell r="D19">
            <v>0.63100000000000001</v>
          </cell>
          <cell r="E19" t="str">
            <v>9H</v>
          </cell>
          <cell r="F19">
            <v>0.46877619090041883</v>
          </cell>
          <cell r="G19">
            <v>0.46877619090041883</v>
          </cell>
          <cell r="J19" t="str">
            <v>HMO</v>
          </cell>
          <cell r="P19" t="str">
            <v xml:space="preserve"> </v>
          </cell>
        </row>
        <row r="20">
          <cell r="B20" t="str">
            <v>M7</v>
          </cell>
          <cell r="C20">
            <v>0.96748346355629267</v>
          </cell>
          <cell r="D20">
            <v>0.94602113879194638</v>
          </cell>
          <cell r="E20" t="str">
            <v>9V</v>
          </cell>
          <cell r="F20">
            <v>0.57599999999999996</v>
          </cell>
          <cell r="J20" t="str">
            <v>3W</v>
          </cell>
          <cell r="K20" t="str">
            <v>E9</v>
          </cell>
          <cell r="L20">
            <v>0.97565999999999997</v>
          </cell>
          <cell r="M20">
            <v>0.77900000000000003</v>
          </cell>
          <cell r="N20">
            <v>1.0125156952838466</v>
          </cell>
          <cell r="O20">
            <v>0.77900000000000003</v>
          </cell>
          <cell r="P20">
            <v>-3.6855695283846579E-2</v>
          </cell>
          <cell r="Q20">
            <v>0</v>
          </cell>
        </row>
        <row r="21">
          <cell r="B21" t="str">
            <v>M8</v>
          </cell>
          <cell r="C21">
            <v>0.83327917569599808</v>
          </cell>
          <cell r="D21">
            <v>0.81444830999892648</v>
          </cell>
          <cell r="E21">
            <v>63</v>
          </cell>
          <cell r="F21">
            <v>0.59099999999999997</v>
          </cell>
          <cell r="J21" t="str">
            <v>4F</v>
          </cell>
          <cell r="K21" t="str">
            <v>3G</v>
          </cell>
          <cell r="L21">
            <v>0.95141999999999993</v>
          </cell>
          <cell r="M21">
            <v>0.68600000000000005</v>
          </cell>
          <cell r="N21" t="e">
            <v>#N/A</v>
          </cell>
          <cell r="O21">
            <v>0.72</v>
          </cell>
          <cell r="P21" t="e">
            <v>#N/A</v>
          </cell>
          <cell r="Q21">
            <v>-3.3999999999999919E-2</v>
          </cell>
        </row>
        <row r="22">
          <cell r="B22" t="str">
            <v>M9</v>
          </cell>
          <cell r="C22">
            <v>0.72439463242230795</v>
          </cell>
          <cell r="D22">
            <v>0.72439463242230795</v>
          </cell>
          <cell r="E22" t="str">
            <v>9W</v>
          </cell>
          <cell r="F22">
            <v>0.52500000000000002</v>
          </cell>
          <cell r="J22" t="str">
            <v>9F</v>
          </cell>
          <cell r="K22" t="str">
            <v>E9</v>
          </cell>
          <cell r="L22">
            <v>0.93024000000000007</v>
          </cell>
          <cell r="M22">
            <v>0.77900000000000003</v>
          </cell>
          <cell r="N22">
            <v>0.96136939555508427</v>
          </cell>
          <cell r="O22">
            <v>0.77900000000000003</v>
          </cell>
          <cell r="P22">
            <v>-3.1129395555084205E-2</v>
          </cell>
          <cell r="Q22">
            <v>0</v>
          </cell>
        </row>
        <row r="23">
          <cell r="B23" t="str">
            <v>N1</v>
          </cell>
          <cell r="C23">
            <v>0.77287093981702215</v>
          </cell>
          <cell r="D23">
            <v>0.75522457602033433</v>
          </cell>
          <cell r="J23" t="str">
            <v>9G</v>
          </cell>
          <cell r="K23" t="str">
            <v>3G</v>
          </cell>
          <cell r="L23">
            <v>0.88135649999999999</v>
          </cell>
          <cell r="M23">
            <v>0.68600000000000005</v>
          </cell>
          <cell r="N23">
            <v>0.86567616377879175</v>
          </cell>
          <cell r="O23">
            <v>0.72</v>
          </cell>
          <cell r="P23">
            <v>1.5680336221208235E-2</v>
          </cell>
          <cell r="Q23">
            <v>-3.3999999999999919E-2</v>
          </cell>
        </row>
        <row r="24">
          <cell r="B24" t="str">
            <v>H1</v>
          </cell>
          <cell r="C24">
            <v>1.0125574654947731</v>
          </cell>
          <cell r="D24">
            <v>0.99021097613093723</v>
          </cell>
          <cell r="J24" t="str">
            <v>14</v>
          </cell>
          <cell r="K24" t="str">
            <v>3G</v>
          </cell>
          <cell r="L24">
            <v>0.80274000000000001</v>
          </cell>
          <cell r="M24">
            <v>0.68600000000000005</v>
          </cell>
          <cell r="N24" t="e">
            <v>#N/A</v>
          </cell>
          <cell r="O24">
            <v>0.72</v>
          </cell>
          <cell r="P24" t="e">
            <v>#N/A</v>
          </cell>
          <cell r="Q24">
            <v>-3.3999999999999919E-2</v>
          </cell>
        </row>
        <row r="25">
          <cell r="B25" t="str">
            <v>H2</v>
          </cell>
          <cell r="C25">
            <v>0.76425600000000005</v>
          </cell>
          <cell r="D25">
            <v>0.76425600000000005</v>
          </cell>
          <cell r="E25">
            <v>0.79610000000000003</v>
          </cell>
          <cell r="J25" t="str">
            <v>71</v>
          </cell>
          <cell r="K25" t="str">
            <v>E9</v>
          </cell>
          <cell r="L25">
            <v>0.91698000000000002</v>
          </cell>
          <cell r="M25">
            <v>0.77900000000000003</v>
          </cell>
          <cell r="N25" t="e">
            <v>#N/A</v>
          </cell>
          <cell r="O25">
            <v>0.77900000000000003</v>
          </cell>
          <cell r="P25" t="e">
            <v>#N/A</v>
          </cell>
          <cell r="Q25">
            <v>0</v>
          </cell>
        </row>
        <row r="26">
          <cell r="B26" t="str">
            <v>H3</v>
          </cell>
          <cell r="C26">
            <v>0.68831999999999993</v>
          </cell>
          <cell r="D26">
            <v>0.68831999999999993</v>
          </cell>
          <cell r="E26">
            <v>0.71699999999999997</v>
          </cell>
          <cell r="J26" t="str">
            <v>72</v>
          </cell>
          <cell r="K26" t="str">
            <v>3G</v>
          </cell>
          <cell r="L26">
            <v>0.81967199999999996</v>
          </cell>
          <cell r="M26">
            <v>0.68600000000000005</v>
          </cell>
          <cell r="N26" t="e">
            <v>#N/A</v>
          </cell>
          <cell r="O26">
            <v>0.72</v>
          </cell>
          <cell r="P26" t="e">
            <v>#N/A</v>
          </cell>
          <cell r="Q26">
            <v>-3.3999999999999919E-2</v>
          </cell>
        </row>
        <row r="27">
          <cell r="B27" t="str">
            <v>H4</v>
          </cell>
          <cell r="C27">
            <v>0.66556800000000005</v>
          </cell>
          <cell r="D27">
            <v>0.66556800000000005</v>
          </cell>
          <cell r="E27">
            <v>0.69330000000000003</v>
          </cell>
          <cell r="J27" t="str">
            <v>9G</v>
          </cell>
          <cell r="K27" t="str">
            <v>4W</v>
          </cell>
          <cell r="L27">
            <v>0.88135649999999999</v>
          </cell>
          <cell r="M27">
            <v>0.57599999999999996</v>
          </cell>
          <cell r="N27">
            <v>0.86567616377879175</v>
          </cell>
          <cell r="O27">
            <v>0.57599999999999996</v>
          </cell>
          <cell r="P27">
            <v>1.5680336221208235E-2</v>
          </cell>
          <cell r="Q27">
            <v>0</v>
          </cell>
        </row>
        <row r="28">
          <cell r="B28" t="str">
            <v>H5</v>
          </cell>
          <cell r="C28">
            <v>0.602016</v>
          </cell>
          <cell r="D28">
            <v>0.602016</v>
          </cell>
          <cell r="E28">
            <v>0.62709999999999999</v>
          </cell>
          <cell r="J28" t="str">
            <v>87</v>
          </cell>
          <cell r="K28" t="str">
            <v>4W</v>
          </cell>
          <cell r="L28">
            <v>0.77214000000000005</v>
          </cell>
          <cell r="M28">
            <v>0.57599999999999996</v>
          </cell>
          <cell r="N28" t="e">
            <v>#N/A</v>
          </cell>
          <cell r="O28">
            <v>0.57599999999999996</v>
          </cell>
          <cell r="P28" t="e">
            <v>#N/A</v>
          </cell>
          <cell r="Q28">
            <v>0</v>
          </cell>
        </row>
        <row r="29">
          <cell r="B29" t="str">
            <v>DU</v>
          </cell>
          <cell r="C29">
            <v>0.86570709657035949</v>
          </cell>
          <cell r="D29">
            <v>0.84623999999999988</v>
          </cell>
          <cell r="E29">
            <v>0.88149999999999995</v>
          </cell>
          <cell r="J29" t="str">
            <v>14</v>
          </cell>
          <cell r="K29" t="str">
            <v>4W</v>
          </cell>
          <cell r="L29">
            <v>0.80274000000000001</v>
          </cell>
          <cell r="M29">
            <v>0.57599999999999996</v>
          </cell>
          <cell r="N29" t="e">
            <v>#N/A</v>
          </cell>
          <cell r="O29">
            <v>0.57599999999999996</v>
          </cell>
          <cell r="P29" t="e">
            <v>#N/A</v>
          </cell>
          <cell r="Q29">
            <v>0</v>
          </cell>
        </row>
        <row r="30">
          <cell r="B30" t="str">
            <v>RA</v>
          </cell>
          <cell r="C30">
            <v>0.60608963701396368</v>
          </cell>
          <cell r="D30">
            <v>0.60608963701396368</v>
          </cell>
          <cell r="E30">
            <v>0.6976</v>
          </cell>
          <cell r="F30">
            <v>0</v>
          </cell>
          <cell r="J30" t="str">
            <v>C1</v>
          </cell>
          <cell r="K30" t="str">
            <v>4W</v>
          </cell>
          <cell r="L30">
            <v>0.75990000000000002</v>
          </cell>
          <cell r="M30">
            <v>0.57599999999999996</v>
          </cell>
          <cell r="N30">
            <v>0.68829492875489717</v>
          </cell>
          <cell r="O30">
            <v>0.57599999999999996</v>
          </cell>
          <cell r="P30">
            <v>7.1605071245102847E-2</v>
          </cell>
          <cell r="Q30">
            <v>0</v>
          </cell>
        </row>
        <row r="31">
          <cell r="B31" t="str">
            <v>RB</v>
          </cell>
          <cell r="C31">
            <v>0.56415235993116075</v>
          </cell>
          <cell r="D31">
            <v>0.56415235993116075</v>
          </cell>
          <cell r="E31">
            <v>0.67430000000000001</v>
          </cell>
          <cell r="F31">
            <v>0</v>
          </cell>
          <cell r="J31" t="str">
            <v>C2</v>
          </cell>
          <cell r="K31" t="str">
            <v>4W</v>
          </cell>
          <cell r="L31">
            <v>0.6823800000000001</v>
          </cell>
          <cell r="M31">
            <v>0.57599999999999996</v>
          </cell>
          <cell r="N31">
            <v>0.60825713835238482</v>
          </cell>
          <cell r="O31">
            <v>0.57599999999999996</v>
          </cell>
          <cell r="P31">
            <v>7.4122861647615279E-2</v>
          </cell>
          <cell r="Q31">
            <v>0</v>
          </cell>
        </row>
        <row r="32">
          <cell r="B32" t="str">
            <v>RC</v>
          </cell>
          <cell r="C32">
            <v>0.47480711116283586</v>
          </cell>
          <cell r="D32">
            <v>0.49117107626672513</v>
          </cell>
          <cell r="E32">
            <v>0.63790000000000002</v>
          </cell>
          <cell r="F32">
            <v>3.446444823417405E-2</v>
          </cell>
          <cell r="J32" t="str">
            <v>C1</v>
          </cell>
          <cell r="K32" t="str">
            <v>3G</v>
          </cell>
          <cell r="L32">
            <v>0.75990000000000002</v>
          </cell>
          <cell r="M32">
            <v>0.68600000000000005</v>
          </cell>
          <cell r="N32">
            <v>0.68829492875489717</v>
          </cell>
          <cell r="O32">
            <v>0.72</v>
          </cell>
          <cell r="P32">
            <v>7.1605071245102847E-2</v>
          </cell>
          <cell r="Q32">
            <v>-3.3999999999999919E-2</v>
          </cell>
        </row>
        <row r="33">
          <cell r="B33" t="str">
            <v>RD</v>
          </cell>
          <cell r="C33">
            <v>0.55946017238751711</v>
          </cell>
          <cell r="D33">
            <v>0.55946017238751711</v>
          </cell>
          <cell r="E33">
            <v>0.66120000000000001</v>
          </cell>
          <cell r="F33">
            <v>0</v>
          </cell>
          <cell r="J33" t="str">
            <v>87</v>
          </cell>
          <cell r="K33" t="str">
            <v>3G</v>
          </cell>
          <cell r="L33">
            <v>0.77214000000000005</v>
          </cell>
          <cell r="M33">
            <v>0.68600000000000005</v>
          </cell>
          <cell r="N33" t="e">
            <v>#N/A</v>
          </cell>
          <cell r="O33">
            <v>0.72</v>
          </cell>
          <cell r="P33" t="e">
            <v>#N/A</v>
          </cell>
          <cell r="Q33">
            <v>-3.3999999999999919E-2</v>
          </cell>
        </row>
        <row r="34">
          <cell r="B34" t="str">
            <v>RE</v>
          </cell>
          <cell r="C34">
            <v>0.498805679574926</v>
          </cell>
          <cell r="D34">
            <v>0.51616148743901025</v>
          </cell>
          <cell r="E34">
            <v>0.62480000000000002</v>
          </cell>
          <cell r="F34">
            <v>3.4794727836448436E-2</v>
          </cell>
          <cell r="J34" t="str">
            <v>C2</v>
          </cell>
          <cell r="K34" t="str">
            <v>3G</v>
          </cell>
          <cell r="L34">
            <v>0.6823800000000001</v>
          </cell>
          <cell r="M34">
            <v>0.68600000000000005</v>
          </cell>
          <cell r="N34">
            <v>0.60825713835238482</v>
          </cell>
          <cell r="O34">
            <v>0.72</v>
          </cell>
          <cell r="P34">
            <v>7.4122861647615279E-2</v>
          </cell>
          <cell r="Q34">
            <v>-3.3999999999999919E-2</v>
          </cell>
        </row>
        <row r="35">
          <cell r="B35" t="str">
            <v>RF</v>
          </cell>
          <cell r="C35">
            <v>0.44731487934140796</v>
          </cell>
          <cell r="D35">
            <v>0.46282855800740774</v>
          </cell>
          <cell r="E35">
            <v>0.58840000000000003</v>
          </cell>
          <cell r="F35">
            <v>3.468178543231315E-2</v>
          </cell>
          <cell r="J35" t="str">
            <v>95</v>
          </cell>
          <cell r="K35" t="str">
            <v>3G</v>
          </cell>
          <cell r="L35">
            <v>0.74663999999999997</v>
          </cell>
          <cell r="M35">
            <v>0.68600000000000005</v>
          </cell>
          <cell r="N35" t="e">
            <v>#N/A</v>
          </cell>
          <cell r="O35">
            <v>0.72</v>
          </cell>
          <cell r="P35" t="e">
            <v>#N/A</v>
          </cell>
          <cell r="Q35">
            <v>-3.3999999999999919E-2</v>
          </cell>
        </row>
        <row r="36">
          <cell r="B36" t="str">
            <v>Y6</v>
          </cell>
          <cell r="C36">
            <v>0.60191862885467418</v>
          </cell>
          <cell r="D36">
            <v>0.60191862885467418</v>
          </cell>
          <cell r="E36">
            <v>0.69599999999999995</v>
          </cell>
          <cell r="J36" t="str">
            <v>72</v>
          </cell>
          <cell r="K36" t="str">
            <v>4W</v>
          </cell>
          <cell r="L36">
            <v>0.81967199999999996</v>
          </cell>
          <cell r="M36">
            <v>0.57599999999999996</v>
          </cell>
          <cell r="N36" t="e">
            <v>#N/A</v>
          </cell>
          <cell r="O36">
            <v>0.57599999999999996</v>
          </cell>
          <cell r="P36" t="e">
            <v>#N/A</v>
          </cell>
          <cell r="Q36">
            <v>0</v>
          </cell>
        </row>
        <row r="37">
          <cell r="B37" t="str">
            <v>Y7</v>
          </cell>
          <cell r="C37">
            <v>0.5694571235182716</v>
          </cell>
          <cell r="D37">
            <v>0.59099999999999997</v>
          </cell>
          <cell r="E37">
            <v>0.59799999999999998</v>
          </cell>
          <cell r="J37" t="str">
            <v>95</v>
          </cell>
          <cell r="K37" t="str">
            <v>4W</v>
          </cell>
          <cell r="L37">
            <v>0.74663999999999997</v>
          </cell>
          <cell r="M37">
            <v>0.57599999999999996</v>
          </cell>
          <cell r="N37" t="e">
            <v>#N/A</v>
          </cell>
          <cell r="O37">
            <v>0.57599999999999996</v>
          </cell>
          <cell r="P37" t="e">
            <v>#N/A</v>
          </cell>
          <cell r="Q37">
            <v>0</v>
          </cell>
        </row>
        <row r="38">
          <cell r="B38" t="str">
            <v>N9</v>
          </cell>
          <cell r="C38">
            <v>0.60912008519903338</v>
          </cell>
          <cell r="D38">
            <v>0.60912008519903338</v>
          </cell>
          <cell r="J38" t="str">
            <v>M7</v>
          </cell>
          <cell r="K38" t="str">
            <v>5S</v>
          </cell>
          <cell r="L38">
            <v>0.96083999999999992</v>
          </cell>
          <cell r="M38">
            <v>0.622</v>
          </cell>
          <cell r="N38">
            <v>0.96748346355629267</v>
          </cell>
          <cell r="O38">
            <v>0.66800000000000004</v>
          </cell>
          <cell r="P38">
            <v>-6.6434635562927502E-3</v>
          </cell>
          <cell r="Q38">
            <v>-4.6000000000000041E-2</v>
          </cell>
        </row>
        <row r="39">
          <cell r="B39" t="str">
            <v>NL</v>
          </cell>
          <cell r="C39">
            <v>0.54711323178328175</v>
          </cell>
          <cell r="D39">
            <v>0.56697312173081649</v>
          </cell>
          <cell r="J39" t="str">
            <v>M8</v>
          </cell>
          <cell r="K39" t="str">
            <v>6S</v>
          </cell>
          <cell r="L39">
            <v>0.85139037899999992</v>
          </cell>
          <cell r="M39">
            <v>0.59599999999999997</v>
          </cell>
          <cell r="N39">
            <v>0.83327917569599808</v>
          </cell>
          <cell r="O39">
            <v>0.63600000000000001</v>
          </cell>
          <cell r="P39">
            <v>1.8111203304001844E-2</v>
          </cell>
          <cell r="Q39">
            <v>-4.0000000000000036E-2</v>
          </cell>
        </row>
        <row r="40">
          <cell r="B40" t="str">
            <v>NT</v>
          </cell>
          <cell r="C40">
            <v>0.476335624080375</v>
          </cell>
          <cell r="D40">
            <v>0.49362693164805876</v>
          </cell>
          <cell r="J40" t="str">
            <v>M9</v>
          </cell>
          <cell r="K40" t="str">
            <v>6S</v>
          </cell>
          <cell r="L40">
            <v>0.77010000000000001</v>
          </cell>
          <cell r="M40">
            <v>0.59599999999999997</v>
          </cell>
          <cell r="N40">
            <v>0.72439463242230795</v>
          </cell>
          <cell r="O40">
            <v>0.63600000000000001</v>
          </cell>
          <cell r="P40">
            <v>4.5705367577692058E-2</v>
          </cell>
          <cell r="Q40">
            <v>-4.0000000000000036E-2</v>
          </cell>
        </row>
        <row r="41">
          <cell r="B41" t="str">
            <v>0U</v>
          </cell>
          <cell r="C41">
            <v>0.62141134511768592</v>
          </cell>
          <cell r="D41">
            <v>0.64456107382550332</v>
          </cell>
          <cell r="J41" t="str">
            <v>N1</v>
          </cell>
          <cell r="K41" t="str">
            <v>6S</v>
          </cell>
          <cell r="L41">
            <v>0.78948000000000007</v>
          </cell>
          <cell r="M41">
            <v>0.59599999999999997</v>
          </cell>
          <cell r="N41">
            <v>0.77287093981702215</v>
          </cell>
          <cell r="O41">
            <v>0.63600000000000001</v>
          </cell>
          <cell r="P41">
            <v>1.6609060182977919E-2</v>
          </cell>
          <cell r="Q41">
            <v>-4.0000000000000036E-2</v>
          </cell>
        </row>
        <row r="42">
          <cell r="B42" t="str">
            <v>2(</v>
          </cell>
          <cell r="C42">
            <v>0.54757359862071786</v>
          </cell>
          <cell r="D42">
            <v>0.56843959731543614</v>
          </cell>
          <cell r="J42" t="str">
            <v>POS</v>
          </cell>
          <cell r="P42" t="str">
            <v xml:space="preserve"> </v>
          </cell>
        </row>
        <row r="43">
          <cell r="B43" t="str">
            <v>0(</v>
          </cell>
          <cell r="C43">
            <v>0.58688976998283826</v>
          </cell>
          <cell r="D43">
            <v>0.60897181208053686</v>
          </cell>
          <cell r="J43" t="str">
            <v>4O</v>
          </cell>
          <cell r="K43" t="str">
            <v>E8</v>
          </cell>
          <cell r="L43">
            <v>0.98</v>
          </cell>
          <cell r="M43">
            <v>0.77900000000000003</v>
          </cell>
          <cell r="N43" t="e">
            <v>#N/A</v>
          </cell>
          <cell r="O43">
            <v>0.77900000000000003</v>
          </cell>
          <cell r="P43" t="e">
            <v>#N/A</v>
          </cell>
          <cell r="Q43">
            <v>0</v>
          </cell>
        </row>
        <row r="44">
          <cell r="B44" t="str">
            <v>3(</v>
          </cell>
          <cell r="C44">
            <v>0.55045038453072348</v>
          </cell>
          <cell r="D44">
            <v>0.57140536912751672</v>
          </cell>
          <cell r="J44" t="str">
            <v>4R</v>
          </cell>
          <cell r="K44" t="str">
            <v>C3</v>
          </cell>
          <cell r="L44">
            <v>0.95499999999999996</v>
          </cell>
          <cell r="M44">
            <v>0.68600000000000005</v>
          </cell>
          <cell r="N44" t="e">
            <v>#N/A</v>
          </cell>
          <cell r="O44">
            <v>0.72</v>
          </cell>
          <cell r="P44" t="e">
            <v>#N/A</v>
          </cell>
          <cell r="Q44">
            <v>-3.3999999999999919E-2</v>
          </cell>
        </row>
        <row r="45">
          <cell r="B45" t="str">
            <v>)R</v>
          </cell>
          <cell r="C45">
            <v>0.69650000000000001</v>
          </cell>
          <cell r="D45">
            <v>0.69650000000000001</v>
          </cell>
          <cell r="J45" t="str">
            <v>4N</v>
          </cell>
          <cell r="K45" t="str">
            <v>E8</v>
          </cell>
          <cell r="L45">
            <v>0.98199999999999998</v>
          </cell>
          <cell r="M45">
            <v>0.77900000000000003</v>
          </cell>
          <cell r="N45">
            <v>0.94272</v>
          </cell>
          <cell r="O45">
            <v>0.77900000000000003</v>
          </cell>
          <cell r="P45">
            <v>3.9279999999999982E-2</v>
          </cell>
          <cell r="Q45">
            <v>0</v>
          </cell>
        </row>
        <row r="46">
          <cell r="B46" t="str">
            <v>)N</v>
          </cell>
          <cell r="C46">
            <v>0.5766</v>
          </cell>
          <cell r="D46">
            <v>0.5766</v>
          </cell>
          <cell r="J46" t="str">
            <v>28</v>
          </cell>
          <cell r="K46" t="str">
            <v>4W</v>
          </cell>
          <cell r="L46">
            <v>0.86299999999999999</v>
          </cell>
          <cell r="M46">
            <v>0.57599999999999996</v>
          </cell>
          <cell r="N46" t="e">
            <v>#N/A</v>
          </cell>
          <cell r="O46">
            <v>0.57599999999999996</v>
          </cell>
          <cell r="P46" t="e">
            <v>#N/A</v>
          </cell>
          <cell r="Q46">
            <v>0</v>
          </cell>
        </row>
        <row r="47">
          <cell r="B47" t="str">
            <v>)O</v>
          </cell>
          <cell r="C47">
            <v>0.70450000000000002</v>
          </cell>
          <cell r="D47">
            <v>0.70450000000000002</v>
          </cell>
          <cell r="L47">
            <v>0.82499999999999996</v>
          </cell>
          <cell r="M47">
            <v>0.57599999999999996</v>
          </cell>
          <cell r="N47" t="e">
            <v>#N/A</v>
          </cell>
          <cell r="O47">
            <v>0.57599999999999996</v>
          </cell>
          <cell r="P47" t="e">
            <v>#N/A</v>
          </cell>
          <cell r="Q47">
            <v>0</v>
          </cell>
        </row>
        <row r="48">
          <cell r="B48" t="str">
            <v>)Q</v>
          </cell>
          <cell r="C48">
            <v>0.60505616552748898</v>
          </cell>
          <cell r="D48">
            <v>0.62770000000000004</v>
          </cell>
        </row>
        <row r="49">
          <cell r="B49" t="str">
            <v>)D</v>
          </cell>
          <cell r="C49">
            <v>0.54472216537164631</v>
          </cell>
          <cell r="D49">
            <v>0.5655</v>
          </cell>
        </row>
      </sheetData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</sheetDataSet>
  </externalBook>
</externalLink>
</file>

<file path=xl/externalLinks/externalLink9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lativity Factors Criteria"/>
      <sheetName val="2009 Hospital RF"/>
      <sheetName val="2009 Hospital MB RF"/>
      <sheetName val="2009 LCU RF"/>
      <sheetName val="All Hosp Data"/>
      <sheetName val="All Hosp Data MB"/>
      <sheetName val="MD Data"/>
      <sheetName val="LCU OPP"/>
      <sheetName val="LCU Rates and Terms 2009"/>
      <sheetName val="08 Membership by LCU"/>
      <sheetName val="Inflators from HCT"/>
      <sheetName val="PCHI Providers"/>
    </sheetNames>
    <sheetDataSet>
      <sheetData sheetId="0"/>
      <sheetData sheetId="1"/>
      <sheetData sheetId="2"/>
      <sheetData sheetId="3"/>
      <sheetData sheetId="4">
        <row r="1">
          <cell r="A1" t="str">
            <v>sprovid</v>
          </cell>
          <cell r="B1" t="str">
            <v>HOSP</v>
          </cell>
          <cell r="C1" t="str">
            <v>PROD</v>
          </cell>
          <cell r="D1" t="str">
            <v>CAR</v>
          </cell>
          <cell r="E1" t="str">
            <v>IPOPFlag</v>
          </cell>
          <cell r="F1" t="str">
            <v>HOSP_CAT</v>
          </cell>
          <cell r="G1" t="str">
            <v>County</v>
          </cell>
          <cell r="H1" t="str">
            <v>State</v>
          </cell>
          <cell r="I1" t="str">
            <v>state2</v>
          </cell>
          <cell r="J1" t="str">
            <v>Dollar_Flag</v>
          </cell>
          <cell r="K1" t="str">
            <v>transplant_flag</v>
          </cell>
          <cell r="L1" t="str">
            <v>2009 Allowed</v>
          </cell>
          <cell r="M1" t="str">
            <v>neutral_reimb</v>
          </cell>
        </row>
        <row r="2">
          <cell r="A2" t="str">
            <v>900002</v>
          </cell>
          <cell r="B2" t="str">
            <v>JORDAN HOSPITAL INC</v>
          </cell>
          <cell r="C2" t="str">
            <v>HMO/POS</v>
          </cell>
          <cell r="D2" t="str">
            <v>FULLY</v>
          </cell>
          <cell r="E2" t="str">
            <v>IP</v>
          </cell>
          <cell r="F2" t="str">
            <v>Community</v>
          </cell>
          <cell r="G2" t="str">
            <v>Plymouth</v>
          </cell>
          <cell r="H2" t="str">
            <v>MA</v>
          </cell>
          <cell r="I2" t="str">
            <v>MA</v>
          </cell>
          <cell r="J2" t="str">
            <v>Inlier</v>
          </cell>
          <cell r="K2" t="str">
            <v>N</v>
          </cell>
          <cell r="L2">
            <v>2331997.2827200005</v>
          </cell>
          <cell r="M2">
            <v>2637890.5302840797</v>
          </cell>
        </row>
        <row r="3">
          <cell r="A3" t="str">
            <v>900002</v>
          </cell>
          <cell r="B3" t="str">
            <v>JORDAN HOSPITAL INC</v>
          </cell>
          <cell r="C3" t="str">
            <v>HMO/POS</v>
          </cell>
          <cell r="D3" t="str">
            <v>FULLY</v>
          </cell>
          <cell r="E3" t="str">
            <v>OP</v>
          </cell>
          <cell r="F3" t="str">
            <v>Community</v>
          </cell>
          <cell r="G3" t="str">
            <v>Plymouth</v>
          </cell>
          <cell r="H3" t="str">
            <v>MA</v>
          </cell>
          <cell r="I3" t="str">
            <v>MA</v>
          </cell>
          <cell r="J3" t="str">
            <v>Inlier</v>
          </cell>
          <cell r="K3" t="str">
            <v>N</v>
          </cell>
          <cell r="L3">
            <v>4625713.4527799999</v>
          </cell>
          <cell r="M3">
            <v>2842107.8090000055</v>
          </cell>
        </row>
        <row r="4">
          <cell r="A4" t="str">
            <v>900002</v>
          </cell>
          <cell r="B4" t="str">
            <v>JORDAN HOSPITAL INC</v>
          </cell>
          <cell r="C4" t="str">
            <v>HMO/POS</v>
          </cell>
          <cell r="D4" t="str">
            <v>SELF</v>
          </cell>
          <cell r="E4" t="str">
            <v>IP</v>
          </cell>
          <cell r="F4" t="str">
            <v>Community</v>
          </cell>
          <cell r="G4" t="str">
            <v>Plymouth</v>
          </cell>
          <cell r="H4" t="str">
            <v>MA</v>
          </cell>
          <cell r="I4" t="str">
            <v>MA</v>
          </cell>
          <cell r="J4" t="str">
            <v>Inlier</v>
          </cell>
          <cell r="K4" t="str">
            <v>N</v>
          </cell>
          <cell r="L4">
            <v>1310551.2359199999</v>
          </cell>
          <cell r="M4">
            <v>1439342.0966663491</v>
          </cell>
        </row>
        <row r="5">
          <cell r="A5" t="str">
            <v>900002</v>
          </cell>
          <cell r="B5" t="str">
            <v>JORDAN HOSPITAL INC</v>
          </cell>
          <cell r="C5" t="str">
            <v>HMO/POS</v>
          </cell>
          <cell r="D5" t="str">
            <v>SELF</v>
          </cell>
          <cell r="E5" t="str">
            <v>OP</v>
          </cell>
          <cell r="F5" t="str">
            <v>Community</v>
          </cell>
          <cell r="G5" t="str">
            <v>Plymouth</v>
          </cell>
          <cell r="H5" t="str">
            <v>MA</v>
          </cell>
          <cell r="I5" t="str">
            <v>MA</v>
          </cell>
          <cell r="J5" t="str">
            <v>Inlier</v>
          </cell>
          <cell r="K5" t="str">
            <v>N</v>
          </cell>
          <cell r="L5">
            <v>2440375.4270700016</v>
          </cell>
          <cell r="M5">
            <v>1477245.87</v>
          </cell>
        </row>
        <row r="6">
          <cell r="A6" t="str">
            <v>900002</v>
          </cell>
          <cell r="B6" t="str">
            <v>JORDAN HOSPITAL INC</v>
          </cell>
          <cell r="C6" t="str">
            <v>PPO</v>
          </cell>
          <cell r="D6" t="str">
            <v>FULLY</v>
          </cell>
          <cell r="E6" t="str">
            <v>IP</v>
          </cell>
          <cell r="F6" t="str">
            <v>Community</v>
          </cell>
          <cell r="G6" t="str">
            <v>Plymouth</v>
          </cell>
          <cell r="H6" t="str">
            <v>MA</v>
          </cell>
          <cell r="I6" t="str">
            <v>MA</v>
          </cell>
          <cell r="J6" t="str">
            <v>Inlier</v>
          </cell>
          <cell r="K6" t="str">
            <v>N</v>
          </cell>
          <cell r="L6">
            <v>160717.98816000001</v>
          </cell>
          <cell r="M6">
            <v>173609.8388</v>
          </cell>
        </row>
        <row r="7">
          <cell r="A7" t="str">
            <v>900002</v>
          </cell>
          <cell r="B7" t="str">
            <v>JORDAN HOSPITAL INC</v>
          </cell>
          <cell r="C7" t="str">
            <v>PPO</v>
          </cell>
          <cell r="D7" t="str">
            <v>FULLY</v>
          </cell>
          <cell r="E7" t="str">
            <v>OP</v>
          </cell>
          <cell r="F7" t="str">
            <v>Community</v>
          </cell>
          <cell r="G7" t="str">
            <v>Plymouth</v>
          </cell>
          <cell r="H7" t="str">
            <v>MA</v>
          </cell>
          <cell r="I7" t="str">
            <v>MA</v>
          </cell>
          <cell r="J7" t="str">
            <v>Inlier</v>
          </cell>
          <cell r="K7" t="str">
            <v>N</v>
          </cell>
          <cell r="L7">
            <v>285888.15612000006</v>
          </cell>
          <cell r="M7">
            <v>153090.70000000001</v>
          </cell>
        </row>
        <row r="8">
          <cell r="A8" t="str">
            <v>900002</v>
          </cell>
          <cell r="B8" t="str">
            <v>JORDAN HOSPITAL INC</v>
          </cell>
          <cell r="C8" t="str">
            <v>PPO</v>
          </cell>
          <cell r="D8" t="str">
            <v>SELF</v>
          </cell>
          <cell r="E8" t="str">
            <v>IP</v>
          </cell>
          <cell r="F8" t="str">
            <v>Community</v>
          </cell>
          <cell r="G8" t="str">
            <v>Plymouth</v>
          </cell>
          <cell r="H8" t="str">
            <v>MA</v>
          </cell>
          <cell r="I8" t="str">
            <v>MA</v>
          </cell>
          <cell r="J8" t="str">
            <v>Inlier</v>
          </cell>
          <cell r="K8" t="str">
            <v>N</v>
          </cell>
          <cell r="L8">
            <v>472165.68244000012</v>
          </cell>
          <cell r="M8">
            <v>510039.9584</v>
          </cell>
        </row>
        <row r="9">
          <cell r="A9" t="str">
            <v>900002</v>
          </cell>
          <cell r="B9" t="str">
            <v>JORDAN HOSPITAL INC</v>
          </cell>
          <cell r="C9" t="str">
            <v>PPO</v>
          </cell>
          <cell r="D9" t="str">
            <v>SELF</v>
          </cell>
          <cell r="E9" t="str">
            <v>OP</v>
          </cell>
          <cell r="F9" t="str">
            <v>Community</v>
          </cell>
          <cell r="G9" t="str">
            <v>Plymouth</v>
          </cell>
          <cell r="H9" t="str">
            <v>MA</v>
          </cell>
          <cell r="I9" t="str">
            <v>MA</v>
          </cell>
          <cell r="J9" t="str">
            <v>Inlier</v>
          </cell>
          <cell r="K9" t="str">
            <v>N</v>
          </cell>
          <cell r="L9">
            <v>989005.4930699988</v>
          </cell>
          <cell r="M9">
            <v>563262.88</v>
          </cell>
        </row>
        <row r="10">
          <cell r="A10" t="str">
            <v>900004</v>
          </cell>
          <cell r="B10" t="str">
            <v>CAPE COD HOSPITAL</v>
          </cell>
          <cell r="C10" t="str">
            <v>HMO/POS</v>
          </cell>
          <cell r="D10" t="str">
            <v>FULLY</v>
          </cell>
          <cell r="E10" t="str">
            <v>IP</v>
          </cell>
          <cell r="F10" t="str">
            <v>Community</v>
          </cell>
          <cell r="G10" t="str">
            <v>Barnstable</v>
          </cell>
          <cell r="H10" t="str">
            <v>MA</v>
          </cell>
          <cell r="I10" t="str">
            <v>MA</v>
          </cell>
          <cell r="J10" t="str">
            <v>Inlier</v>
          </cell>
          <cell r="K10" t="str">
            <v>N</v>
          </cell>
          <cell r="L10">
            <v>5269701.0906999996</v>
          </cell>
          <cell r="M10">
            <v>5085084.4697233327</v>
          </cell>
        </row>
        <row r="11">
          <cell r="A11" t="str">
            <v>900004</v>
          </cell>
          <cell r="B11" t="str">
            <v>CAPE COD HOSPITAL</v>
          </cell>
          <cell r="C11" t="str">
            <v>HMO/POS</v>
          </cell>
          <cell r="D11" t="str">
            <v>FULLY</v>
          </cell>
          <cell r="E11" t="str">
            <v>OP</v>
          </cell>
          <cell r="F11" t="str">
            <v>Community</v>
          </cell>
          <cell r="G11" t="str">
            <v>Barnstable</v>
          </cell>
          <cell r="H11" t="str">
            <v>MA</v>
          </cell>
          <cell r="I11" t="str">
            <v>MA</v>
          </cell>
          <cell r="J11" t="str">
            <v>Inlier</v>
          </cell>
          <cell r="K11" t="str">
            <v>N</v>
          </cell>
          <cell r="L11">
            <v>10613733.242399994</v>
          </cell>
          <cell r="M11">
            <v>4782444.5849999972</v>
          </cell>
        </row>
        <row r="12">
          <cell r="A12" t="str">
            <v>900004</v>
          </cell>
          <cell r="B12" t="str">
            <v>CAPE COD HOSPITAL</v>
          </cell>
          <cell r="C12" t="str">
            <v>HMO/POS</v>
          </cell>
          <cell r="D12" t="str">
            <v>SELF</v>
          </cell>
          <cell r="E12" t="str">
            <v>IP</v>
          </cell>
          <cell r="F12" t="str">
            <v>Community</v>
          </cell>
          <cell r="G12" t="str">
            <v>Barnstable</v>
          </cell>
          <cell r="H12" t="str">
            <v>MA</v>
          </cell>
          <cell r="I12" t="str">
            <v>MA</v>
          </cell>
          <cell r="J12" t="str">
            <v>Inlier</v>
          </cell>
          <cell r="K12" t="str">
            <v>N</v>
          </cell>
          <cell r="L12">
            <v>1849609.2755999998</v>
          </cell>
          <cell r="M12">
            <v>1833154.5213333336</v>
          </cell>
        </row>
        <row r="13">
          <cell r="A13" t="str">
            <v>900004</v>
          </cell>
          <cell r="B13" t="str">
            <v>CAPE COD HOSPITAL</v>
          </cell>
          <cell r="C13" t="str">
            <v>HMO/POS</v>
          </cell>
          <cell r="D13" t="str">
            <v>SELF</v>
          </cell>
          <cell r="E13" t="str">
            <v>OP</v>
          </cell>
          <cell r="F13" t="str">
            <v>Community</v>
          </cell>
          <cell r="G13" t="str">
            <v>Barnstable</v>
          </cell>
          <cell r="H13" t="str">
            <v>MA</v>
          </cell>
          <cell r="I13" t="str">
            <v>MA</v>
          </cell>
          <cell r="J13" t="str">
            <v>Inlier</v>
          </cell>
          <cell r="K13" t="str">
            <v>N</v>
          </cell>
          <cell r="L13">
            <v>3531401.5323999999</v>
          </cell>
          <cell r="M13">
            <v>1606723.1249999991</v>
          </cell>
        </row>
        <row r="14">
          <cell r="A14" t="str">
            <v>900004</v>
          </cell>
          <cell r="B14" t="str">
            <v>CAPE COD HOSPITAL</v>
          </cell>
          <cell r="C14" t="str">
            <v>PPO</v>
          </cell>
          <cell r="D14" t="str">
            <v>FULLY</v>
          </cell>
          <cell r="E14" t="str">
            <v>IP</v>
          </cell>
          <cell r="F14" t="str">
            <v>Community</v>
          </cell>
          <cell r="G14" t="str">
            <v>Barnstable</v>
          </cell>
          <cell r="H14" t="str">
            <v>MA</v>
          </cell>
          <cell r="I14" t="str">
            <v>MA</v>
          </cell>
          <cell r="J14" t="str">
            <v>Inlier</v>
          </cell>
          <cell r="K14" t="str">
            <v>N</v>
          </cell>
          <cell r="L14">
            <v>214764.64890000003</v>
          </cell>
          <cell r="M14">
            <v>239845.56545263156</v>
          </cell>
        </row>
        <row r="15">
          <cell r="A15" t="str">
            <v>900004</v>
          </cell>
          <cell r="B15" t="str">
            <v>CAPE COD HOSPITAL</v>
          </cell>
          <cell r="C15" t="str">
            <v>PPO</v>
          </cell>
          <cell r="D15" t="str">
            <v>FULLY</v>
          </cell>
          <cell r="E15" t="str">
            <v>OP</v>
          </cell>
          <cell r="F15" t="str">
            <v>Community</v>
          </cell>
          <cell r="G15" t="str">
            <v>Barnstable</v>
          </cell>
          <cell r="H15" t="str">
            <v>MA</v>
          </cell>
          <cell r="I15" t="str">
            <v>MA</v>
          </cell>
          <cell r="J15" t="str">
            <v>Inlier</v>
          </cell>
          <cell r="K15" t="str">
            <v>N</v>
          </cell>
          <cell r="L15">
            <v>451914.79640000022</v>
          </cell>
          <cell r="M15">
            <v>214805.15499999997</v>
          </cell>
        </row>
        <row r="16">
          <cell r="A16" t="str">
            <v>900004</v>
          </cell>
          <cell r="B16" t="str">
            <v>CAPE COD HOSPITAL</v>
          </cell>
          <cell r="C16" t="str">
            <v>PPO</v>
          </cell>
          <cell r="D16" t="str">
            <v>SELF</v>
          </cell>
          <cell r="E16" t="str">
            <v>IP</v>
          </cell>
          <cell r="F16" t="str">
            <v>Community</v>
          </cell>
          <cell r="G16" t="str">
            <v>Barnstable</v>
          </cell>
          <cell r="H16" t="str">
            <v>MA</v>
          </cell>
          <cell r="I16" t="str">
            <v>MA</v>
          </cell>
          <cell r="J16" t="str">
            <v>Inlier</v>
          </cell>
          <cell r="K16" t="str">
            <v>N</v>
          </cell>
          <cell r="L16">
            <v>390569.48090000002</v>
          </cell>
          <cell r="M16">
            <v>436181.65822500002</v>
          </cell>
        </row>
        <row r="17">
          <cell r="A17" t="str">
            <v>900004</v>
          </cell>
          <cell r="B17" t="str">
            <v>CAPE COD HOSPITAL</v>
          </cell>
          <cell r="C17" t="str">
            <v>PPO</v>
          </cell>
          <cell r="D17" t="str">
            <v>SELF</v>
          </cell>
          <cell r="E17" t="str">
            <v>OP</v>
          </cell>
          <cell r="F17" t="str">
            <v>Community</v>
          </cell>
          <cell r="G17" t="str">
            <v>Barnstable</v>
          </cell>
          <cell r="H17" t="str">
            <v>MA</v>
          </cell>
          <cell r="I17" t="str">
            <v>MA</v>
          </cell>
          <cell r="J17" t="str">
            <v>Inlier</v>
          </cell>
          <cell r="K17" t="str">
            <v>N</v>
          </cell>
          <cell r="L17">
            <v>1074577.8207999999</v>
          </cell>
          <cell r="M17">
            <v>483178.53</v>
          </cell>
        </row>
        <row r="18">
          <cell r="A18" t="str">
            <v>900006</v>
          </cell>
          <cell r="B18" t="str">
            <v>CHARLTON MEMORIAL HOSP</v>
          </cell>
          <cell r="C18" t="str">
            <v>HMO/POS</v>
          </cell>
          <cell r="D18" t="str">
            <v>FULLY</v>
          </cell>
          <cell r="E18" t="str">
            <v>IP</v>
          </cell>
          <cell r="F18" t="str">
            <v>Community</v>
          </cell>
          <cell r="G18" t="str">
            <v>Bristol</v>
          </cell>
          <cell r="H18" t="str">
            <v>MA</v>
          </cell>
          <cell r="I18" t="str">
            <v>MA</v>
          </cell>
          <cell r="J18" t="str">
            <v>Inlier</v>
          </cell>
          <cell r="K18" t="str">
            <v>N</v>
          </cell>
          <cell r="L18">
            <v>1712350.5795000002</v>
          </cell>
          <cell r="M18">
            <v>1575117.9785500001</v>
          </cell>
        </row>
        <row r="19">
          <cell r="A19" t="str">
            <v>900006</v>
          </cell>
          <cell r="B19" t="str">
            <v>CHARLTON MEMORIAL HOSP</v>
          </cell>
          <cell r="C19" t="str">
            <v>HMO/POS</v>
          </cell>
          <cell r="D19" t="str">
            <v>FULLY</v>
          </cell>
          <cell r="E19" t="str">
            <v>OP</v>
          </cell>
          <cell r="F19" t="str">
            <v>Community</v>
          </cell>
          <cell r="G19" t="str">
            <v>Bristol</v>
          </cell>
          <cell r="H19" t="str">
            <v>MA</v>
          </cell>
          <cell r="I19" t="str">
            <v>MA</v>
          </cell>
          <cell r="J19" t="str">
            <v>Inlier</v>
          </cell>
          <cell r="K19" t="str">
            <v>N</v>
          </cell>
          <cell r="L19">
            <v>1975834.9208</v>
          </cell>
          <cell r="M19">
            <v>1326391.165</v>
          </cell>
        </row>
        <row r="20">
          <cell r="A20" t="str">
            <v>900006</v>
          </cell>
          <cell r="B20" t="str">
            <v>CHARLTON MEMORIAL HOSP</v>
          </cell>
          <cell r="C20" t="str">
            <v>HMO/POS</v>
          </cell>
          <cell r="D20" t="str">
            <v>SELF</v>
          </cell>
          <cell r="E20" t="str">
            <v>IP</v>
          </cell>
          <cell r="F20" t="str">
            <v>Community</v>
          </cell>
          <cell r="G20" t="str">
            <v>Bristol</v>
          </cell>
          <cell r="H20" t="str">
            <v>MA</v>
          </cell>
          <cell r="I20" t="str">
            <v>MA</v>
          </cell>
          <cell r="J20" t="str">
            <v>Inlier</v>
          </cell>
          <cell r="K20" t="str">
            <v>N</v>
          </cell>
          <cell r="L20">
            <v>1374951.0364999999</v>
          </cell>
          <cell r="M20">
            <v>1188691.4554399999</v>
          </cell>
        </row>
        <row r="21">
          <cell r="A21" t="str">
            <v>900006</v>
          </cell>
          <cell r="B21" t="str">
            <v>CHARLTON MEMORIAL HOSP</v>
          </cell>
          <cell r="C21" t="str">
            <v>HMO/POS</v>
          </cell>
          <cell r="D21" t="str">
            <v>SELF</v>
          </cell>
          <cell r="E21" t="str">
            <v>OP</v>
          </cell>
          <cell r="F21" t="str">
            <v>Community</v>
          </cell>
          <cell r="G21" t="str">
            <v>Bristol</v>
          </cell>
          <cell r="H21" t="str">
            <v>MA</v>
          </cell>
          <cell r="I21" t="str">
            <v>MA</v>
          </cell>
          <cell r="J21" t="str">
            <v>Inlier</v>
          </cell>
          <cell r="K21" t="str">
            <v>N</v>
          </cell>
          <cell r="L21">
            <v>935751.0344</v>
          </cell>
          <cell r="M21">
            <v>624593.58900000004</v>
          </cell>
        </row>
        <row r="22">
          <cell r="A22" t="str">
            <v>900006</v>
          </cell>
          <cell r="B22" t="str">
            <v>CHARLTON MEMORIAL HOSP</v>
          </cell>
          <cell r="C22" t="str">
            <v>PPO</v>
          </cell>
          <cell r="D22" t="str">
            <v>FULLY</v>
          </cell>
          <cell r="E22" t="str">
            <v>IP</v>
          </cell>
          <cell r="F22" t="str">
            <v>Community</v>
          </cell>
          <cell r="G22" t="str">
            <v>Bristol</v>
          </cell>
          <cell r="H22" t="str">
            <v>MA</v>
          </cell>
          <cell r="I22" t="str">
            <v>MA</v>
          </cell>
          <cell r="J22" t="str">
            <v>Inlier</v>
          </cell>
          <cell r="K22" t="str">
            <v>N</v>
          </cell>
          <cell r="L22">
            <v>30221.023499999999</v>
          </cell>
          <cell r="M22">
            <v>25835.753099999998</v>
          </cell>
        </row>
        <row r="23">
          <cell r="A23" t="str">
            <v>900006</v>
          </cell>
          <cell r="B23" t="str">
            <v>CHARLTON MEMORIAL HOSP</v>
          </cell>
          <cell r="C23" t="str">
            <v>PPO</v>
          </cell>
          <cell r="D23" t="str">
            <v>FULLY</v>
          </cell>
          <cell r="E23" t="str">
            <v>OP</v>
          </cell>
          <cell r="F23" t="str">
            <v>Community</v>
          </cell>
          <cell r="G23" t="str">
            <v>Bristol</v>
          </cell>
          <cell r="H23" t="str">
            <v>MA</v>
          </cell>
          <cell r="I23" t="str">
            <v>MA</v>
          </cell>
          <cell r="J23" t="str">
            <v>Inlier</v>
          </cell>
          <cell r="K23" t="str">
            <v>N</v>
          </cell>
          <cell r="L23">
            <v>95975.419935863756</v>
          </cell>
          <cell r="M23">
            <v>66649.284999999974</v>
          </cell>
        </row>
        <row r="24">
          <cell r="A24" t="str">
            <v>900006</v>
          </cell>
          <cell r="B24" t="str">
            <v>CHARLTON MEMORIAL HOSP</v>
          </cell>
          <cell r="C24" t="str">
            <v>PPO</v>
          </cell>
          <cell r="D24" t="str">
            <v>SELF</v>
          </cell>
          <cell r="E24" t="str">
            <v>IP</v>
          </cell>
          <cell r="F24" t="str">
            <v>Community</v>
          </cell>
          <cell r="G24" t="str">
            <v>Bristol</v>
          </cell>
          <cell r="H24" t="str">
            <v>MA</v>
          </cell>
          <cell r="I24" t="str">
            <v>MA</v>
          </cell>
          <cell r="J24" t="str">
            <v>Inlier</v>
          </cell>
          <cell r="K24" t="str">
            <v>N</v>
          </cell>
          <cell r="L24">
            <v>1514483.7037500001</v>
          </cell>
          <cell r="M24">
            <v>1295982.8950250002</v>
          </cell>
        </row>
        <row r="25">
          <cell r="A25" t="str">
            <v>900006</v>
          </cell>
          <cell r="B25" t="str">
            <v>CHARLTON MEMORIAL HOSP</v>
          </cell>
          <cell r="C25" t="str">
            <v>PPO</v>
          </cell>
          <cell r="D25" t="str">
            <v>SELF</v>
          </cell>
          <cell r="E25" t="str">
            <v>OP</v>
          </cell>
          <cell r="F25" t="str">
            <v>Community</v>
          </cell>
          <cell r="G25" t="str">
            <v>Bristol</v>
          </cell>
          <cell r="H25" t="str">
            <v>MA</v>
          </cell>
          <cell r="I25" t="str">
            <v>MA</v>
          </cell>
          <cell r="J25" t="str">
            <v>Inlier</v>
          </cell>
          <cell r="K25" t="str">
            <v>N</v>
          </cell>
          <cell r="L25">
            <v>1557036.6344000001</v>
          </cell>
          <cell r="M25">
            <v>1034318.5939999998</v>
          </cell>
        </row>
        <row r="26">
          <cell r="A26" t="str">
            <v>900007</v>
          </cell>
          <cell r="B26" t="str">
            <v>FALMOUTH HOSPITAL</v>
          </cell>
          <cell r="C26" t="str">
            <v>HMO/POS</v>
          </cell>
          <cell r="D26" t="str">
            <v>FULLY</v>
          </cell>
          <cell r="E26" t="str">
            <v>IP</v>
          </cell>
          <cell r="F26" t="str">
            <v>Community</v>
          </cell>
          <cell r="G26" t="str">
            <v>Barnstable</v>
          </cell>
          <cell r="H26" t="str">
            <v>MA</v>
          </cell>
          <cell r="I26" t="str">
            <v>MA</v>
          </cell>
          <cell r="J26" t="str">
            <v>Inlier</v>
          </cell>
          <cell r="K26" t="str">
            <v>N</v>
          </cell>
          <cell r="L26">
            <v>1304731.0188</v>
          </cell>
          <cell r="M26">
            <v>1460762.0801226189</v>
          </cell>
        </row>
        <row r="27">
          <cell r="A27" t="str">
            <v>900007</v>
          </cell>
          <cell r="B27" t="str">
            <v>FALMOUTH HOSPITAL</v>
          </cell>
          <cell r="C27" t="str">
            <v>HMO/POS</v>
          </cell>
          <cell r="D27" t="str">
            <v>FULLY</v>
          </cell>
          <cell r="E27" t="str">
            <v>OP</v>
          </cell>
          <cell r="F27" t="str">
            <v>Community</v>
          </cell>
          <cell r="G27" t="str">
            <v>Barnstable</v>
          </cell>
          <cell r="H27" t="str">
            <v>MA</v>
          </cell>
          <cell r="I27" t="str">
            <v>MA</v>
          </cell>
          <cell r="J27" t="str">
            <v>Inlier</v>
          </cell>
          <cell r="K27" t="str">
            <v>N</v>
          </cell>
          <cell r="L27">
            <v>3693695.2785000023</v>
          </cell>
          <cell r="M27">
            <v>1677577.1149999993</v>
          </cell>
        </row>
        <row r="28">
          <cell r="A28" t="str">
            <v>900007</v>
          </cell>
          <cell r="B28" t="str">
            <v>FALMOUTH HOSPITAL</v>
          </cell>
          <cell r="C28" t="str">
            <v>HMO/POS</v>
          </cell>
          <cell r="D28" t="str">
            <v>SELF</v>
          </cell>
          <cell r="E28" t="str">
            <v>IP</v>
          </cell>
          <cell r="F28" t="str">
            <v>Community</v>
          </cell>
          <cell r="G28" t="str">
            <v>Barnstable</v>
          </cell>
          <cell r="H28" t="str">
            <v>MA</v>
          </cell>
          <cell r="I28" t="str">
            <v>MA</v>
          </cell>
          <cell r="J28" t="str">
            <v>Inlier</v>
          </cell>
          <cell r="K28" t="str">
            <v>N</v>
          </cell>
          <cell r="L28">
            <v>526667.59200000006</v>
          </cell>
          <cell r="M28">
            <v>590714.46773333335</v>
          </cell>
        </row>
        <row r="29">
          <cell r="A29" t="str">
            <v>900007</v>
          </cell>
          <cell r="B29" t="str">
            <v>FALMOUTH HOSPITAL</v>
          </cell>
          <cell r="C29" t="str">
            <v>HMO/POS</v>
          </cell>
          <cell r="D29" t="str">
            <v>SELF</v>
          </cell>
          <cell r="E29" t="str">
            <v>OP</v>
          </cell>
          <cell r="F29" t="str">
            <v>Community</v>
          </cell>
          <cell r="G29" t="str">
            <v>Barnstable</v>
          </cell>
          <cell r="H29" t="str">
            <v>MA</v>
          </cell>
          <cell r="I29" t="str">
            <v>MA</v>
          </cell>
          <cell r="J29" t="str">
            <v>Inlier</v>
          </cell>
          <cell r="K29" t="str">
            <v>N</v>
          </cell>
          <cell r="L29">
            <v>1161405.4269999999</v>
          </cell>
          <cell r="M29">
            <v>585632.33499999973</v>
          </cell>
        </row>
        <row r="30">
          <cell r="A30" t="str">
            <v>900007</v>
          </cell>
          <cell r="B30" t="str">
            <v>FALMOUTH HOSPITAL</v>
          </cell>
          <cell r="C30" t="str">
            <v>PPO</v>
          </cell>
          <cell r="D30" t="str">
            <v>FULLY</v>
          </cell>
          <cell r="E30" t="str">
            <v>IP</v>
          </cell>
          <cell r="F30" t="str">
            <v>Community</v>
          </cell>
          <cell r="G30" t="str">
            <v>Barnstable</v>
          </cell>
          <cell r="H30" t="str">
            <v>MA</v>
          </cell>
          <cell r="I30" t="str">
            <v>MA</v>
          </cell>
          <cell r="J30" t="str">
            <v>Inlier</v>
          </cell>
          <cell r="K30" t="str">
            <v>N</v>
          </cell>
          <cell r="L30">
            <v>163591.11120000001</v>
          </cell>
          <cell r="M30">
            <v>183485.0736</v>
          </cell>
        </row>
        <row r="31">
          <cell r="A31" t="str">
            <v>900007</v>
          </cell>
          <cell r="B31" t="str">
            <v>FALMOUTH HOSPITAL</v>
          </cell>
          <cell r="C31" t="str">
            <v>PPO</v>
          </cell>
          <cell r="D31" t="str">
            <v>FULLY</v>
          </cell>
          <cell r="E31" t="str">
            <v>OP</v>
          </cell>
          <cell r="F31" t="str">
            <v>Community</v>
          </cell>
          <cell r="G31" t="str">
            <v>Barnstable</v>
          </cell>
          <cell r="H31" t="str">
            <v>MA</v>
          </cell>
          <cell r="I31" t="str">
            <v>MA</v>
          </cell>
          <cell r="J31" t="str">
            <v>Inlier</v>
          </cell>
          <cell r="K31" t="str">
            <v>N</v>
          </cell>
          <cell r="L31">
            <v>191598.96500000005</v>
          </cell>
          <cell r="M31">
            <v>88395.60500000001</v>
          </cell>
        </row>
        <row r="32">
          <cell r="A32" t="str">
            <v>900007</v>
          </cell>
          <cell r="B32" t="str">
            <v>FALMOUTH HOSPITAL</v>
          </cell>
          <cell r="C32" t="str">
            <v>PPO</v>
          </cell>
          <cell r="D32" t="str">
            <v>SELF</v>
          </cell>
          <cell r="E32" t="str">
            <v>IP</v>
          </cell>
          <cell r="F32" t="str">
            <v>Community</v>
          </cell>
          <cell r="G32" t="str">
            <v>Barnstable</v>
          </cell>
          <cell r="H32" t="str">
            <v>MA</v>
          </cell>
          <cell r="I32" t="str">
            <v>MA</v>
          </cell>
          <cell r="J32" t="str">
            <v>Inlier</v>
          </cell>
          <cell r="K32" t="str">
            <v>N</v>
          </cell>
          <cell r="L32">
            <v>298467.65520000004</v>
          </cell>
          <cell r="M32">
            <v>334763.68695555552</v>
          </cell>
        </row>
        <row r="33">
          <cell r="A33" t="str">
            <v>900007</v>
          </cell>
          <cell r="B33" t="str">
            <v>FALMOUTH HOSPITAL</v>
          </cell>
          <cell r="C33" t="str">
            <v>PPO</v>
          </cell>
          <cell r="D33" t="str">
            <v>SELF</v>
          </cell>
          <cell r="E33" t="str">
            <v>OP</v>
          </cell>
          <cell r="F33" t="str">
            <v>Community</v>
          </cell>
          <cell r="G33" t="str">
            <v>Barnstable</v>
          </cell>
          <cell r="H33" t="str">
            <v>MA</v>
          </cell>
          <cell r="I33" t="str">
            <v>MA</v>
          </cell>
          <cell r="J33" t="str">
            <v>Inlier</v>
          </cell>
          <cell r="K33" t="str">
            <v>N</v>
          </cell>
          <cell r="L33">
            <v>559475.27700000012</v>
          </cell>
          <cell r="M33">
            <v>264317.56</v>
          </cell>
        </row>
        <row r="34">
          <cell r="A34" t="str">
            <v>900009</v>
          </cell>
          <cell r="B34" t="str">
            <v>GOOD SAMARITAN HOSPITAL</v>
          </cell>
          <cell r="C34" t="str">
            <v>HMO/POS</v>
          </cell>
          <cell r="D34" t="str">
            <v>FULLY</v>
          </cell>
          <cell r="E34" t="str">
            <v>IP</v>
          </cell>
          <cell r="F34" t="str">
            <v>Community</v>
          </cell>
          <cell r="G34" t="str">
            <v>Plymouth</v>
          </cell>
          <cell r="H34" t="str">
            <v>MA</v>
          </cell>
          <cell r="I34" t="str">
            <v>MA</v>
          </cell>
          <cell r="J34" t="str">
            <v>Inlier</v>
          </cell>
          <cell r="K34" t="str">
            <v>N</v>
          </cell>
          <cell r="L34">
            <v>1840543.7701199998</v>
          </cell>
          <cell r="M34">
            <v>2206111.451342342</v>
          </cell>
        </row>
        <row r="35">
          <cell r="A35" t="str">
            <v>900009</v>
          </cell>
          <cell r="B35" t="str">
            <v>GOOD SAMARITAN HOSPITAL</v>
          </cell>
          <cell r="C35" t="str">
            <v>HMO/POS</v>
          </cell>
          <cell r="D35" t="str">
            <v>FULLY</v>
          </cell>
          <cell r="E35" t="str">
            <v>OP</v>
          </cell>
          <cell r="F35" t="str">
            <v>Community</v>
          </cell>
          <cell r="G35" t="str">
            <v>Plymouth</v>
          </cell>
          <cell r="H35" t="str">
            <v>MA</v>
          </cell>
          <cell r="I35" t="str">
            <v>MA</v>
          </cell>
          <cell r="J35" t="str">
            <v>Inlier</v>
          </cell>
          <cell r="K35" t="str">
            <v>N</v>
          </cell>
          <cell r="L35">
            <v>2929685.7466800041</v>
          </cell>
          <cell r="M35">
            <v>1630956.27</v>
          </cell>
        </row>
        <row r="36">
          <cell r="A36" t="str">
            <v>900009</v>
          </cell>
          <cell r="B36" t="str">
            <v>GOOD SAMARITAN HOSPITAL</v>
          </cell>
          <cell r="C36" t="str">
            <v>HMO/POS</v>
          </cell>
          <cell r="D36" t="str">
            <v>SELF</v>
          </cell>
          <cell r="E36" t="str">
            <v>IP</v>
          </cell>
          <cell r="F36" t="str">
            <v>Community</v>
          </cell>
          <cell r="G36" t="str">
            <v>Plymouth</v>
          </cell>
          <cell r="H36" t="str">
            <v>MA</v>
          </cell>
          <cell r="I36" t="str">
            <v>MA</v>
          </cell>
          <cell r="J36" t="str">
            <v>Inlier</v>
          </cell>
          <cell r="K36" t="str">
            <v>N</v>
          </cell>
          <cell r="L36">
            <v>1408625.8160400004</v>
          </cell>
          <cell r="M36">
            <v>1766615.3613003818</v>
          </cell>
        </row>
        <row r="37">
          <cell r="A37" t="str">
            <v>900009</v>
          </cell>
          <cell r="B37" t="str">
            <v>GOOD SAMARITAN HOSPITAL</v>
          </cell>
          <cell r="C37" t="str">
            <v>HMO/POS</v>
          </cell>
          <cell r="D37" t="str">
            <v>SELF</v>
          </cell>
          <cell r="E37" t="str">
            <v>OP</v>
          </cell>
          <cell r="F37" t="str">
            <v>Community</v>
          </cell>
          <cell r="G37" t="str">
            <v>Plymouth</v>
          </cell>
          <cell r="H37" t="str">
            <v>MA</v>
          </cell>
          <cell r="I37" t="str">
            <v>MA</v>
          </cell>
          <cell r="J37" t="str">
            <v>Inlier</v>
          </cell>
          <cell r="K37" t="str">
            <v>N</v>
          </cell>
          <cell r="L37">
            <v>2202071.9086128511</v>
          </cell>
          <cell r="M37">
            <v>1249027.706999999</v>
          </cell>
        </row>
        <row r="38">
          <cell r="A38" t="str">
            <v>900009</v>
          </cell>
          <cell r="B38" t="str">
            <v>GOOD SAMARITAN HOSPITAL</v>
          </cell>
          <cell r="C38" t="str">
            <v>PPO</v>
          </cell>
          <cell r="D38" t="str">
            <v>FULLY</v>
          </cell>
          <cell r="E38" t="str">
            <v>IP</v>
          </cell>
          <cell r="F38" t="str">
            <v>Community</v>
          </cell>
          <cell r="G38" t="str">
            <v>Plymouth</v>
          </cell>
          <cell r="H38" t="str">
            <v>MA</v>
          </cell>
          <cell r="I38" t="str">
            <v>MA</v>
          </cell>
          <cell r="J38" t="str">
            <v>Inlier</v>
          </cell>
          <cell r="K38" t="str">
            <v>N</v>
          </cell>
          <cell r="L38">
            <v>61880.325840000005</v>
          </cell>
          <cell r="M38">
            <v>75374.518799999991</v>
          </cell>
        </row>
        <row r="39">
          <cell r="A39" t="str">
            <v>900009</v>
          </cell>
          <cell r="B39" t="str">
            <v>GOOD SAMARITAN HOSPITAL</v>
          </cell>
          <cell r="C39" t="str">
            <v>PPO</v>
          </cell>
          <cell r="D39" t="str">
            <v>FULLY</v>
          </cell>
          <cell r="E39" t="str">
            <v>OP</v>
          </cell>
          <cell r="F39" t="str">
            <v>Community</v>
          </cell>
          <cell r="G39" t="str">
            <v>Plymouth</v>
          </cell>
          <cell r="H39" t="str">
            <v>MA</v>
          </cell>
          <cell r="I39" t="str">
            <v>MA</v>
          </cell>
          <cell r="J39" t="str">
            <v>Inlier</v>
          </cell>
          <cell r="K39" t="str">
            <v>N</v>
          </cell>
          <cell r="L39">
            <v>171460.80974000003</v>
          </cell>
          <cell r="M39">
            <v>92935.31</v>
          </cell>
        </row>
        <row r="40">
          <cell r="A40" t="str">
            <v>900009</v>
          </cell>
          <cell r="B40" t="str">
            <v>GOOD SAMARITAN HOSPITAL</v>
          </cell>
          <cell r="C40" t="str">
            <v>PPO</v>
          </cell>
          <cell r="D40" t="str">
            <v>SELF</v>
          </cell>
          <cell r="E40" t="str">
            <v>IP</v>
          </cell>
          <cell r="F40" t="str">
            <v>Community</v>
          </cell>
          <cell r="G40" t="str">
            <v>Plymouth</v>
          </cell>
          <cell r="H40" t="str">
            <v>MA</v>
          </cell>
          <cell r="I40" t="str">
            <v>MA</v>
          </cell>
          <cell r="J40" t="str">
            <v>Inlier</v>
          </cell>
          <cell r="K40" t="str">
            <v>N</v>
          </cell>
          <cell r="L40">
            <v>447179.85564000014</v>
          </cell>
          <cell r="M40">
            <v>558776.90598651068</v>
          </cell>
        </row>
        <row r="41">
          <cell r="A41" t="str">
            <v>900009</v>
          </cell>
          <cell r="B41" t="str">
            <v>GOOD SAMARITAN HOSPITAL</v>
          </cell>
          <cell r="C41" t="str">
            <v>PPO</v>
          </cell>
          <cell r="D41" t="str">
            <v>SELF</v>
          </cell>
          <cell r="E41" t="str">
            <v>OP</v>
          </cell>
          <cell r="F41" t="str">
            <v>Community</v>
          </cell>
          <cell r="G41" t="str">
            <v>Plymouth</v>
          </cell>
          <cell r="H41" t="str">
            <v>MA</v>
          </cell>
          <cell r="I41" t="str">
            <v>MA</v>
          </cell>
          <cell r="J41" t="str">
            <v>Inlier</v>
          </cell>
          <cell r="K41" t="str">
            <v>N</v>
          </cell>
          <cell r="L41">
            <v>827727.99037999974</v>
          </cell>
          <cell r="M41">
            <v>448126.97</v>
          </cell>
        </row>
        <row r="42">
          <cell r="A42" t="str">
            <v>900010</v>
          </cell>
          <cell r="B42" t="str">
            <v>MORTON HOSP &amp; MEDICAL CENTER</v>
          </cell>
          <cell r="C42" t="str">
            <v>HMO/POS</v>
          </cell>
          <cell r="D42" t="str">
            <v>FULLY</v>
          </cell>
          <cell r="E42" t="str">
            <v>IP</v>
          </cell>
          <cell r="F42" t="str">
            <v>Community</v>
          </cell>
          <cell r="G42" t="str">
            <v>Bristol</v>
          </cell>
          <cell r="H42" t="str">
            <v>MA</v>
          </cell>
          <cell r="I42" t="str">
            <v>MA</v>
          </cell>
          <cell r="J42" t="str">
            <v>Inlier</v>
          </cell>
          <cell r="K42" t="str">
            <v>N</v>
          </cell>
          <cell r="L42">
            <v>1112568.527</v>
          </cell>
          <cell r="M42">
            <v>1300666.3750216668</v>
          </cell>
        </row>
        <row r="43">
          <cell r="A43" t="str">
            <v>900010</v>
          </cell>
          <cell r="B43" t="str">
            <v>MORTON HOSP &amp; MEDICAL CENTER</v>
          </cell>
          <cell r="C43" t="str">
            <v>HMO/POS</v>
          </cell>
          <cell r="D43" t="str">
            <v>FULLY</v>
          </cell>
          <cell r="E43" t="str">
            <v>OP</v>
          </cell>
          <cell r="F43" t="str">
            <v>Community</v>
          </cell>
          <cell r="G43" t="str">
            <v>Bristol</v>
          </cell>
          <cell r="H43" t="str">
            <v>MA</v>
          </cell>
          <cell r="I43" t="str">
            <v>MA</v>
          </cell>
          <cell r="J43" t="str">
            <v>Inlier</v>
          </cell>
          <cell r="K43" t="str">
            <v>N</v>
          </cell>
          <cell r="L43">
            <v>1725946.9185999995</v>
          </cell>
          <cell r="M43">
            <v>1448392.5769999998</v>
          </cell>
        </row>
        <row r="44">
          <cell r="A44" t="str">
            <v>900010</v>
          </cell>
          <cell r="B44" t="str">
            <v>MORTON HOSP &amp; MEDICAL CENTER</v>
          </cell>
          <cell r="C44" t="str">
            <v>HMO/POS</v>
          </cell>
          <cell r="D44" t="str">
            <v>SELF</v>
          </cell>
          <cell r="E44" t="str">
            <v>IP</v>
          </cell>
          <cell r="F44" t="str">
            <v>Community</v>
          </cell>
          <cell r="G44" t="str">
            <v>Bristol</v>
          </cell>
          <cell r="H44" t="str">
            <v>MA</v>
          </cell>
          <cell r="I44" t="str">
            <v>MA</v>
          </cell>
          <cell r="J44" t="str">
            <v>Inlier</v>
          </cell>
          <cell r="K44" t="str">
            <v>N</v>
          </cell>
          <cell r="L44">
            <v>560916.88219999999</v>
          </cell>
          <cell r="M44">
            <v>680954.17648000002</v>
          </cell>
        </row>
        <row r="45">
          <cell r="A45" t="str">
            <v>900010</v>
          </cell>
          <cell r="B45" t="str">
            <v>MORTON HOSP &amp; MEDICAL CENTER</v>
          </cell>
          <cell r="C45" t="str">
            <v>HMO/POS</v>
          </cell>
          <cell r="D45" t="str">
            <v>SELF</v>
          </cell>
          <cell r="E45" t="str">
            <v>OP</v>
          </cell>
          <cell r="F45" t="str">
            <v>Community</v>
          </cell>
          <cell r="G45" t="str">
            <v>Bristol</v>
          </cell>
          <cell r="H45" t="str">
            <v>MA</v>
          </cell>
          <cell r="I45" t="str">
            <v>MA</v>
          </cell>
          <cell r="J45" t="str">
            <v>Inlier</v>
          </cell>
          <cell r="K45" t="str">
            <v>N</v>
          </cell>
          <cell r="L45">
            <v>1140890.6987999997</v>
          </cell>
          <cell r="M45">
            <v>940438.49900000007</v>
          </cell>
        </row>
        <row r="46">
          <cell r="A46" t="str">
            <v>900010</v>
          </cell>
          <cell r="B46" t="str">
            <v>MORTON HOSP &amp; MEDICAL CENTER</v>
          </cell>
          <cell r="C46" t="str">
            <v>PPO</v>
          </cell>
          <cell r="D46" t="str">
            <v>FULLY</v>
          </cell>
          <cell r="E46" t="str">
            <v>IP</v>
          </cell>
          <cell r="F46" t="str">
            <v>Community</v>
          </cell>
          <cell r="G46" t="str">
            <v>Bristol</v>
          </cell>
          <cell r="H46" t="str">
            <v>MA</v>
          </cell>
          <cell r="I46" t="str">
            <v>MA</v>
          </cell>
          <cell r="J46" t="str">
            <v>Inlier</v>
          </cell>
          <cell r="K46" t="str">
            <v>N</v>
          </cell>
          <cell r="L46">
            <v>35609.279600000002</v>
          </cell>
          <cell r="M46">
            <v>40879.128152991456</v>
          </cell>
        </row>
        <row r="47">
          <cell r="A47" t="str">
            <v>900010</v>
          </cell>
          <cell r="B47" t="str">
            <v>MORTON HOSP &amp; MEDICAL CENTER</v>
          </cell>
          <cell r="C47" t="str">
            <v>PPO</v>
          </cell>
          <cell r="D47" t="str">
            <v>FULLY</v>
          </cell>
          <cell r="E47" t="str">
            <v>OP</v>
          </cell>
          <cell r="F47" t="str">
            <v>Community</v>
          </cell>
          <cell r="G47" t="str">
            <v>Bristol</v>
          </cell>
          <cell r="H47" t="str">
            <v>MA</v>
          </cell>
          <cell r="I47" t="str">
            <v>MA</v>
          </cell>
          <cell r="J47" t="str">
            <v>Inlier</v>
          </cell>
          <cell r="K47" t="str">
            <v>N</v>
          </cell>
          <cell r="L47">
            <v>117003.46444106004</v>
          </cell>
          <cell r="M47">
            <v>97666.98500000003</v>
          </cell>
        </row>
        <row r="48">
          <cell r="A48" t="str">
            <v>900010</v>
          </cell>
          <cell r="B48" t="str">
            <v>MORTON HOSP &amp; MEDICAL CENTER</v>
          </cell>
          <cell r="C48" t="str">
            <v>PPO</v>
          </cell>
          <cell r="D48" t="str">
            <v>SELF</v>
          </cell>
          <cell r="E48" t="str">
            <v>IP</v>
          </cell>
          <cell r="F48" t="str">
            <v>Community</v>
          </cell>
          <cell r="G48" t="str">
            <v>Bristol</v>
          </cell>
          <cell r="H48" t="str">
            <v>MA</v>
          </cell>
          <cell r="I48" t="str">
            <v>MA</v>
          </cell>
          <cell r="J48" t="str">
            <v>Inlier</v>
          </cell>
          <cell r="K48" t="str">
            <v>N</v>
          </cell>
          <cell r="L48">
            <v>597079.32279999997</v>
          </cell>
          <cell r="M48">
            <v>687670.5213777778</v>
          </cell>
        </row>
        <row r="49">
          <cell r="A49" t="str">
            <v>900010</v>
          </cell>
          <cell r="B49" t="str">
            <v>MORTON HOSP &amp; MEDICAL CENTER</v>
          </cell>
          <cell r="C49" t="str">
            <v>PPO</v>
          </cell>
          <cell r="D49" t="str">
            <v>SELF</v>
          </cell>
          <cell r="E49" t="str">
            <v>OP</v>
          </cell>
          <cell r="F49" t="str">
            <v>Community</v>
          </cell>
          <cell r="G49" t="str">
            <v>Bristol</v>
          </cell>
          <cell r="H49" t="str">
            <v>MA</v>
          </cell>
          <cell r="I49" t="str">
            <v>MA</v>
          </cell>
          <cell r="J49" t="str">
            <v>Inlier</v>
          </cell>
          <cell r="K49" t="str">
            <v>N</v>
          </cell>
          <cell r="L49">
            <v>1114304.0543999993</v>
          </cell>
          <cell r="M49">
            <v>936891.71800000011</v>
          </cell>
        </row>
        <row r="50">
          <cell r="A50" t="str">
            <v>900011</v>
          </cell>
          <cell r="B50" t="str">
            <v>NORWOOD HOSPITAL</v>
          </cell>
          <cell r="C50" t="str">
            <v>HMO/POS</v>
          </cell>
          <cell r="D50" t="str">
            <v>FULLY</v>
          </cell>
          <cell r="E50" t="str">
            <v>IP</v>
          </cell>
          <cell r="F50" t="str">
            <v>Community</v>
          </cell>
          <cell r="G50" t="str">
            <v>Norfolk</v>
          </cell>
          <cell r="H50" t="str">
            <v>MA</v>
          </cell>
          <cell r="I50" t="str">
            <v>MA</v>
          </cell>
          <cell r="J50" t="str">
            <v>Inlier</v>
          </cell>
          <cell r="K50" t="str">
            <v>N</v>
          </cell>
          <cell r="L50">
            <v>2158819.9509800002</v>
          </cell>
          <cell r="M50">
            <v>2786075.0706459503</v>
          </cell>
        </row>
        <row r="51">
          <cell r="A51" t="str">
            <v>900011</v>
          </cell>
          <cell r="B51" t="str">
            <v>NORWOOD HOSPITAL</v>
          </cell>
          <cell r="C51" t="str">
            <v>HMO/POS</v>
          </cell>
          <cell r="D51" t="str">
            <v>FULLY</v>
          </cell>
          <cell r="E51" t="str">
            <v>OP</v>
          </cell>
          <cell r="F51" t="str">
            <v>Community</v>
          </cell>
          <cell r="G51" t="str">
            <v>Norfolk</v>
          </cell>
          <cell r="H51" t="str">
            <v>MA</v>
          </cell>
          <cell r="I51" t="str">
            <v>MA</v>
          </cell>
          <cell r="J51" t="str">
            <v>Inlier</v>
          </cell>
          <cell r="K51" t="str">
            <v>N</v>
          </cell>
          <cell r="L51">
            <v>3576777.2732899976</v>
          </cell>
          <cell r="M51">
            <v>2073449.5670000005</v>
          </cell>
        </row>
        <row r="52">
          <cell r="A52" t="str">
            <v>900011</v>
          </cell>
          <cell r="B52" t="str">
            <v>NORWOOD HOSPITAL</v>
          </cell>
          <cell r="C52" t="str">
            <v>HMO/POS</v>
          </cell>
          <cell r="D52" t="str">
            <v>SELF</v>
          </cell>
          <cell r="E52" t="str">
            <v>IP</v>
          </cell>
          <cell r="F52" t="str">
            <v>Community</v>
          </cell>
          <cell r="G52" t="str">
            <v>Norfolk</v>
          </cell>
          <cell r="H52" t="str">
            <v>MA</v>
          </cell>
          <cell r="I52" t="str">
            <v>MA</v>
          </cell>
          <cell r="J52" t="str">
            <v>Inlier</v>
          </cell>
          <cell r="K52" t="str">
            <v>N</v>
          </cell>
          <cell r="L52">
            <v>1244788.9792800001</v>
          </cell>
          <cell r="M52">
            <v>1618641.4452626982</v>
          </cell>
        </row>
        <row r="53">
          <cell r="A53" t="str">
            <v>900011</v>
          </cell>
          <cell r="B53" t="str">
            <v>NORWOOD HOSPITAL</v>
          </cell>
          <cell r="C53" t="str">
            <v>HMO/POS</v>
          </cell>
          <cell r="D53" t="str">
            <v>SELF</v>
          </cell>
          <cell r="E53" t="str">
            <v>OP</v>
          </cell>
          <cell r="F53" t="str">
            <v>Community</v>
          </cell>
          <cell r="G53" t="str">
            <v>Norfolk</v>
          </cell>
          <cell r="H53" t="str">
            <v>MA</v>
          </cell>
          <cell r="I53" t="str">
            <v>MA</v>
          </cell>
          <cell r="J53" t="str">
            <v>Inlier</v>
          </cell>
          <cell r="K53" t="str">
            <v>N</v>
          </cell>
          <cell r="L53">
            <v>2403617.7252000002</v>
          </cell>
          <cell r="M53">
            <v>1370399.2749999994</v>
          </cell>
        </row>
        <row r="54">
          <cell r="A54" t="str">
            <v>900011</v>
          </cell>
          <cell r="B54" t="str">
            <v>NORWOOD HOSPITAL</v>
          </cell>
          <cell r="C54" t="str">
            <v>PPO</v>
          </cell>
          <cell r="D54" t="str">
            <v>FULLY</v>
          </cell>
          <cell r="E54" t="str">
            <v>IP</v>
          </cell>
          <cell r="F54" t="str">
            <v>Community</v>
          </cell>
          <cell r="G54" t="str">
            <v>Norfolk</v>
          </cell>
          <cell r="H54" t="str">
            <v>MA</v>
          </cell>
          <cell r="I54" t="str">
            <v>MA</v>
          </cell>
          <cell r="J54" t="str">
            <v>Inlier</v>
          </cell>
          <cell r="K54" t="str">
            <v>N</v>
          </cell>
          <cell r="L54">
            <v>139850.25516000003</v>
          </cell>
          <cell r="M54">
            <v>185124.32448000001</v>
          </cell>
        </row>
        <row r="55">
          <cell r="A55" t="str">
            <v>900011</v>
          </cell>
          <cell r="B55" t="str">
            <v>NORWOOD HOSPITAL</v>
          </cell>
          <cell r="C55" t="str">
            <v>PPO</v>
          </cell>
          <cell r="D55" t="str">
            <v>FULLY</v>
          </cell>
          <cell r="E55" t="str">
            <v>OP</v>
          </cell>
          <cell r="F55" t="str">
            <v>Community</v>
          </cell>
          <cell r="G55" t="str">
            <v>Norfolk</v>
          </cell>
          <cell r="H55" t="str">
            <v>MA</v>
          </cell>
          <cell r="I55" t="str">
            <v>MA</v>
          </cell>
          <cell r="J55" t="str">
            <v>Inlier</v>
          </cell>
          <cell r="K55" t="str">
            <v>N</v>
          </cell>
          <cell r="L55">
            <v>316939.36049000005</v>
          </cell>
          <cell r="M55">
            <v>182604.54499999998</v>
          </cell>
        </row>
        <row r="56">
          <cell r="A56" t="str">
            <v>900011</v>
          </cell>
          <cell r="B56" t="str">
            <v>NORWOOD HOSPITAL</v>
          </cell>
          <cell r="C56" t="str">
            <v>PPO</v>
          </cell>
          <cell r="D56" t="str">
            <v>SELF</v>
          </cell>
          <cell r="E56" t="str">
            <v>IP</v>
          </cell>
          <cell r="F56" t="str">
            <v>Community</v>
          </cell>
          <cell r="G56" t="str">
            <v>Norfolk</v>
          </cell>
          <cell r="H56" t="str">
            <v>MA</v>
          </cell>
          <cell r="I56" t="str">
            <v>MA</v>
          </cell>
          <cell r="J56" t="str">
            <v>Inlier</v>
          </cell>
          <cell r="K56" t="str">
            <v>N</v>
          </cell>
          <cell r="L56">
            <v>419202.95956000005</v>
          </cell>
          <cell r="M56">
            <v>539979.47952083359</v>
          </cell>
        </row>
        <row r="57">
          <cell r="A57" t="str">
            <v>900011</v>
          </cell>
          <cell r="B57" t="str">
            <v>NORWOOD HOSPITAL</v>
          </cell>
          <cell r="C57" t="str">
            <v>PPO</v>
          </cell>
          <cell r="D57" t="str">
            <v>SELF</v>
          </cell>
          <cell r="E57" t="str">
            <v>OP</v>
          </cell>
          <cell r="F57" t="str">
            <v>Community</v>
          </cell>
          <cell r="G57" t="str">
            <v>Norfolk</v>
          </cell>
          <cell r="H57" t="str">
            <v>MA</v>
          </cell>
          <cell r="I57" t="str">
            <v>MA</v>
          </cell>
          <cell r="J57" t="str">
            <v>Inlier</v>
          </cell>
          <cell r="K57" t="str">
            <v>N</v>
          </cell>
          <cell r="L57">
            <v>760564.97844999959</v>
          </cell>
          <cell r="M57">
            <v>400680.96499999997</v>
          </cell>
        </row>
        <row r="58">
          <cell r="A58" t="str">
            <v>900013</v>
          </cell>
          <cell r="B58" t="str">
            <v>ST ANNES HOSPITAL</v>
          </cell>
          <cell r="C58" t="str">
            <v>HMO/POS</v>
          </cell>
          <cell r="D58" t="str">
            <v>FULLY</v>
          </cell>
          <cell r="E58" t="str">
            <v>IP</v>
          </cell>
          <cell r="F58" t="str">
            <v>Community</v>
          </cell>
          <cell r="G58" t="str">
            <v>Bristol</v>
          </cell>
          <cell r="H58" t="str">
            <v>MA</v>
          </cell>
          <cell r="I58" t="str">
            <v>MA</v>
          </cell>
          <cell r="J58" t="str">
            <v>Inlier</v>
          </cell>
          <cell r="K58" t="str">
            <v>N</v>
          </cell>
          <cell r="L58">
            <v>272610.94092000002</v>
          </cell>
          <cell r="M58">
            <v>241789.45740000001</v>
          </cell>
        </row>
        <row r="59">
          <cell r="A59" t="str">
            <v>900013</v>
          </cell>
          <cell r="B59" t="str">
            <v>ST ANNES HOSPITAL</v>
          </cell>
          <cell r="C59" t="str">
            <v>HMO/POS</v>
          </cell>
          <cell r="D59" t="str">
            <v>FULLY</v>
          </cell>
          <cell r="E59" t="str">
            <v>OP</v>
          </cell>
          <cell r="F59" t="str">
            <v>Community</v>
          </cell>
          <cell r="G59" t="str">
            <v>Bristol</v>
          </cell>
          <cell r="H59" t="str">
            <v>MA</v>
          </cell>
          <cell r="I59" t="str">
            <v>MA</v>
          </cell>
          <cell r="J59" t="str">
            <v>Inlier</v>
          </cell>
          <cell r="K59" t="str">
            <v>N</v>
          </cell>
          <cell r="L59">
            <v>2497622.6372399991</v>
          </cell>
          <cell r="M59">
            <v>711833.95</v>
          </cell>
        </row>
        <row r="60">
          <cell r="A60" t="str">
            <v>900013</v>
          </cell>
          <cell r="B60" t="str">
            <v>ST ANNES HOSPITAL</v>
          </cell>
          <cell r="C60" t="str">
            <v>HMO/POS</v>
          </cell>
          <cell r="D60" t="str">
            <v>SELF</v>
          </cell>
          <cell r="E60" t="str">
            <v>IP</v>
          </cell>
          <cell r="F60" t="str">
            <v>Community</v>
          </cell>
          <cell r="G60" t="str">
            <v>Bristol</v>
          </cell>
          <cell r="H60" t="str">
            <v>MA</v>
          </cell>
          <cell r="I60" t="str">
            <v>MA</v>
          </cell>
          <cell r="J60" t="str">
            <v>Inlier</v>
          </cell>
          <cell r="K60" t="str">
            <v>N</v>
          </cell>
          <cell r="L60">
            <v>118492.17564</v>
          </cell>
          <cell r="M60">
            <v>103577.03559999999</v>
          </cell>
        </row>
        <row r="61">
          <cell r="A61" t="str">
            <v>900013</v>
          </cell>
          <cell r="B61" t="str">
            <v>ST ANNES HOSPITAL</v>
          </cell>
          <cell r="C61" t="str">
            <v>HMO/POS</v>
          </cell>
          <cell r="D61" t="str">
            <v>SELF</v>
          </cell>
          <cell r="E61" t="str">
            <v>OP</v>
          </cell>
          <cell r="F61" t="str">
            <v>Community</v>
          </cell>
          <cell r="G61" t="str">
            <v>Bristol</v>
          </cell>
          <cell r="H61" t="str">
            <v>MA</v>
          </cell>
          <cell r="I61" t="str">
            <v>MA</v>
          </cell>
          <cell r="J61" t="str">
            <v>Inlier</v>
          </cell>
          <cell r="K61" t="str">
            <v>N</v>
          </cell>
          <cell r="L61">
            <v>1253544.4551600004</v>
          </cell>
          <cell r="M61">
            <v>456177.91</v>
          </cell>
        </row>
        <row r="62">
          <cell r="A62" t="str">
            <v>900013</v>
          </cell>
          <cell r="B62" t="str">
            <v>ST ANNES HOSPITAL</v>
          </cell>
          <cell r="C62" t="str">
            <v>PPO</v>
          </cell>
          <cell r="D62" t="str">
            <v>FULLY</v>
          </cell>
          <cell r="E62" t="str">
            <v>IP</v>
          </cell>
          <cell r="F62" t="str">
            <v>Community</v>
          </cell>
          <cell r="G62" t="str">
            <v>Bristol</v>
          </cell>
          <cell r="H62" t="str">
            <v>MA</v>
          </cell>
          <cell r="I62" t="str">
            <v>MA</v>
          </cell>
          <cell r="J62" t="str">
            <v>Inlier</v>
          </cell>
          <cell r="K62" t="str">
            <v>N</v>
          </cell>
          <cell r="L62">
            <v>40723.171080000007</v>
          </cell>
          <cell r="M62">
            <v>35640.917000000001</v>
          </cell>
        </row>
        <row r="63">
          <cell r="A63" t="str">
            <v>900013</v>
          </cell>
          <cell r="B63" t="str">
            <v>ST ANNES HOSPITAL</v>
          </cell>
          <cell r="C63" t="str">
            <v>PPO</v>
          </cell>
          <cell r="D63" t="str">
            <v>FULLY</v>
          </cell>
          <cell r="E63" t="str">
            <v>OP</v>
          </cell>
          <cell r="F63" t="str">
            <v>Community</v>
          </cell>
          <cell r="G63" t="str">
            <v>Bristol</v>
          </cell>
          <cell r="H63" t="str">
            <v>MA</v>
          </cell>
          <cell r="I63" t="str">
            <v>MA</v>
          </cell>
          <cell r="J63" t="str">
            <v>Inlier</v>
          </cell>
          <cell r="K63" t="str">
            <v>N</v>
          </cell>
          <cell r="L63">
            <v>230624.84219744566</v>
          </cell>
          <cell r="M63">
            <v>97240.955000000002</v>
          </cell>
        </row>
        <row r="64">
          <cell r="A64" t="str">
            <v>900013</v>
          </cell>
          <cell r="B64" t="str">
            <v>ST ANNES HOSPITAL</v>
          </cell>
          <cell r="C64" t="str">
            <v>PPO</v>
          </cell>
          <cell r="D64" t="str">
            <v>SELF</v>
          </cell>
          <cell r="E64" t="str">
            <v>IP</v>
          </cell>
          <cell r="F64" t="str">
            <v>Community</v>
          </cell>
          <cell r="G64" t="str">
            <v>Bristol</v>
          </cell>
          <cell r="H64" t="str">
            <v>MA</v>
          </cell>
          <cell r="I64" t="str">
            <v>MA</v>
          </cell>
          <cell r="J64" t="str">
            <v>Inlier</v>
          </cell>
          <cell r="K64" t="str">
            <v>N</v>
          </cell>
          <cell r="L64">
            <v>349576.31819999998</v>
          </cell>
          <cell r="M64">
            <v>309105.87010000006</v>
          </cell>
        </row>
        <row r="65">
          <cell r="A65" t="str">
            <v>900013</v>
          </cell>
          <cell r="B65" t="str">
            <v>ST ANNES HOSPITAL</v>
          </cell>
          <cell r="C65" t="str">
            <v>PPO</v>
          </cell>
          <cell r="D65" t="str">
            <v>SELF</v>
          </cell>
          <cell r="E65" t="str">
            <v>OP</v>
          </cell>
          <cell r="F65" t="str">
            <v>Community</v>
          </cell>
          <cell r="G65" t="str">
            <v>Bristol</v>
          </cell>
          <cell r="H65" t="str">
            <v>MA</v>
          </cell>
          <cell r="I65" t="str">
            <v>MA</v>
          </cell>
          <cell r="J65" t="str">
            <v>Inlier</v>
          </cell>
          <cell r="K65" t="str">
            <v>N</v>
          </cell>
          <cell r="L65">
            <v>1488241.1320799983</v>
          </cell>
          <cell r="M65">
            <v>489491.0680000002</v>
          </cell>
        </row>
        <row r="66">
          <cell r="A66" t="str">
            <v>900014</v>
          </cell>
          <cell r="B66" t="str">
            <v>ST LUKES HOSPITAL</v>
          </cell>
          <cell r="C66" t="str">
            <v>HMO/POS</v>
          </cell>
          <cell r="D66" t="str">
            <v>FULLY</v>
          </cell>
          <cell r="E66" t="str">
            <v>IP</v>
          </cell>
          <cell r="F66" t="str">
            <v>Community</v>
          </cell>
          <cell r="G66" t="str">
            <v>Bristol</v>
          </cell>
          <cell r="H66" t="str">
            <v>MA</v>
          </cell>
          <cell r="I66" t="str">
            <v>MA</v>
          </cell>
          <cell r="J66" t="str">
            <v>Inlier</v>
          </cell>
          <cell r="K66" t="str">
            <v>N</v>
          </cell>
          <cell r="L66">
            <v>1884482.3314999996</v>
          </cell>
          <cell r="M66">
            <v>1636600.1234452382</v>
          </cell>
        </row>
        <row r="67">
          <cell r="A67" t="str">
            <v>900014</v>
          </cell>
          <cell r="B67" t="str">
            <v>ST LUKES HOSPITAL</v>
          </cell>
          <cell r="C67" t="str">
            <v>HMO/POS</v>
          </cell>
          <cell r="D67" t="str">
            <v>FULLY</v>
          </cell>
          <cell r="E67" t="str">
            <v>OP</v>
          </cell>
          <cell r="F67" t="str">
            <v>Community</v>
          </cell>
          <cell r="G67" t="str">
            <v>Bristol</v>
          </cell>
          <cell r="H67" t="str">
            <v>MA</v>
          </cell>
          <cell r="I67" t="str">
            <v>MA</v>
          </cell>
          <cell r="J67" t="str">
            <v>Inlier</v>
          </cell>
          <cell r="K67" t="str">
            <v>N</v>
          </cell>
          <cell r="L67">
            <v>2446412.2176000006</v>
          </cell>
          <cell r="M67">
            <v>1630942.5910000012</v>
          </cell>
        </row>
        <row r="68">
          <cell r="A68" t="str">
            <v>900014</v>
          </cell>
          <cell r="B68" t="str">
            <v>ST LUKES HOSPITAL</v>
          </cell>
          <cell r="C68" t="str">
            <v>HMO/POS</v>
          </cell>
          <cell r="D68" t="str">
            <v>SELF</v>
          </cell>
          <cell r="E68" t="str">
            <v>IP</v>
          </cell>
          <cell r="F68" t="str">
            <v>Community</v>
          </cell>
          <cell r="G68" t="str">
            <v>Bristol</v>
          </cell>
          <cell r="H68" t="str">
            <v>MA</v>
          </cell>
          <cell r="I68" t="str">
            <v>MA</v>
          </cell>
          <cell r="J68" t="str">
            <v>Inlier</v>
          </cell>
          <cell r="K68" t="str">
            <v>N</v>
          </cell>
          <cell r="L68">
            <v>3308346.7065000003</v>
          </cell>
          <cell r="M68">
            <v>2842051.6527116676</v>
          </cell>
        </row>
        <row r="69">
          <cell r="A69" t="str">
            <v>900014</v>
          </cell>
          <cell r="B69" t="str">
            <v>ST LUKES HOSPITAL</v>
          </cell>
          <cell r="C69" t="str">
            <v>HMO/POS</v>
          </cell>
          <cell r="D69" t="str">
            <v>SELF</v>
          </cell>
          <cell r="E69" t="str">
            <v>OP</v>
          </cell>
          <cell r="F69" t="str">
            <v>Community</v>
          </cell>
          <cell r="G69" t="str">
            <v>Bristol</v>
          </cell>
          <cell r="H69" t="str">
            <v>MA</v>
          </cell>
          <cell r="I69" t="str">
            <v>MA</v>
          </cell>
          <cell r="J69" t="str">
            <v>Inlier</v>
          </cell>
          <cell r="K69" t="str">
            <v>N</v>
          </cell>
          <cell r="L69">
            <v>3690123.7671999969</v>
          </cell>
          <cell r="M69">
            <v>2436330.1450000009</v>
          </cell>
        </row>
        <row r="70">
          <cell r="A70" t="str">
            <v>900014</v>
          </cell>
          <cell r="B70" t="str">
            <v>ST LUKES HOSPITAL</v>
          </cell>
          <cell r="C70" t="str">
            <v>PPO</v>
          </cell>
          <cell r="D70" t="str">
            <v>FULLY</v>
          </cell>
          <cell r="E70" t="str">
            <v>IP</v>
          </cell>
          <cell r="F70" t="str">
            <v>Community</v>
          </cell>
          <cell r="G70" t="str">
            <v>Bristol</v>
          </cell>
          <cell r="H70" t="str">
            <v>MA</v>
          </cell>
          <cell r="I70" t="str">
            <v>MA</v>
          </cell>
          <cell r="J70" t="str">
            <v>Inlier</v>
          </cell>
          <cell r="K70" t="str">
            <v>N</v>
          </cell>
          <cell r="L70">
            <v>108057.38749999998</v>
          </cell>
          <cell r="M70">
            <v>90776.850949999993</v>
          </cell>
        </row>
        <row r="71">
          <cell r="A71" t="str">
            <v>900014</v>
          </cell>
          <cell r="B71" t="str">
            <v>ST LUKES HOSPITAL</v>
          </cell>
          <cell r="C71" t="str">
            <v>PPO</v>
          </cell>
          <cell r="D71" t="str">
            <v>FULLY</v>
          </cell>
          <cell r="E71" t="str">
            <v>OP</v>
          </cell>
          <cell r="F71" t="str">
            <v>Community</v>
          </cell>
          <cell r="G71" t="str">
            <v>Bristol</v>
          </cell>
          <cell r="H71" t="str">
            <v>MA</v>
          </cell>
          <cell r="I71" t="str">
            <v>MA</v>
          </cell>
          <cell r="J71" t="str">
            <v>Inlier</v>
          </cell>
          <cell r="K71" t="str">
            <v>N</v>
          </cell>
          <cell r="L71">
            <v>111898.26682440743</v>
          </cell>
          <cell r="M71">
            <v>67146.36</v>
          </cell>
        </row>
        <row r="72">
          <cell r="A72" t="str">
            <v>900014</v>
          </cell>
          <cell r="B72" t="str">
            <v>ST LUKES HOSPITAL</v>
          </cell>
          <cell r="C72" t="str">
            <v>PPO</v>
          </cell>
          <cell r="D72" t="str">
            <v>SELF</v>
          </cell>
          <cell r="E72" t="str">
            <v>IP</v>
          </cell>
          <cell r="F72" t="str">
            <v>Community</v>
          </cell>
          <cell r="G72" t="str">
            <v>Bristol</v>
          </cell>
          <cell r="H72" t="str">
            <v>MA</v>
          </cell>
          <cell r="I72" t="str">
            <v>MA</v>
          </cell>
          <cell r="J72" t="str">
            <v>Inlier</v>
          </cell>
          <cell r="K72" t="str">
            <v>N</v>
          </cell>
          <cell r="L72">
            <v>1670647.1370000001</v>
          </cell>
          <cell r="M72">
            <v>1430686.8319780952</v>
          </cell>
        </row>
        <row r="73">
          <cell r="A73" t="str">
            <v>900014</v>
          </cell>
          <cell r="B73" t="str">
            <v>ST LUKES HOSPITAL</v>
          </cell>
          <cell r="C73" t="str">
            <v>PPO</v>
          </cell>
          <cell r="D73" t="str">
            <v>SELF</v>
          </cell>
          <cell r="E73" t="str">
            <v>OP</v>
          </cell>
          <cell r="F73" t="str">
            <v>Community</v>
          </cell>
          <cell r="G73" t="str">
            <v>Bristol</v>
          </cell>
          <cell r="H73" t="str">
            <v>MA</v>
          </cell>
          <cell r="I73" t="str">
            <v>MA</v>
          </cell>
          <cell r="J73" t="str">
            <v>Inlier</v>
          </cell>
          <cell r="K73" t="str">
            <v>N</v>
          </cell>
          <cell r="L73">
            <v>1901693.8304000001</v>
          </cell>
          <cell r="M73">
            <v>1215423.72</v>
          </cell>
        </row>
        <row r="74">
          <cell r="A74" t="str">
            <v>900015</v>
          </cell>
          <cell r="B74" t="str">
            <v>SOUTH SHORE HOSPITAL</v>
          </cell>
          <cell r="C74" t="str">
            <v>HMO/POS</v>
          </cell>
          <cell r="D74" t="str">
            <v>FULLY</v>
          </cell>
          <cell r="E74" t="str">
            <v>IP</v>
          </cell>
          <cell r="F74" t="str">
            <v>Community</v>
          </cell>
          <cell r="G74" t="str">
            <v>Norfolk</v>
          </cell>
          <cell r="H74" t="str">
            <v>MA</v>
          </cell>
          <cell r="I74" t="str">
            <v>MA</v>
          </cell>
          <cell r="J74" t="str">
            <v>Inlier</v>
          </cell>
          <cell r="K74" t="str">
            <v>N</v>
          </cell>
          <cell r="L74">
            <v>9353335.7665999997</v>
          </cell>
          <cell r="M74">
            <v>7915483.7086456679</v>
          </cell>
        </row>
        <row r="75">
          <cell r="A75" t="str">
            <v>900015</v>
          </cell>
          <cell r="B75" t="str">
            <v>SOUTH SHORE HOSPITAL</v>
          </cell>
          <cell r="C75" t="str">
            <v>HMO/POS</v>
          </cell>
          <cell r="D75" t="str">
            <v>FULLY</v>
          </cell>
          <cell r="E75" t="str">
            <v>OP</v>
          </cell>
          <cell r="F75" t="str">
            <v>Community</v>
          </cell>
          <cell r="G75" t="str">
            <v>Norfolk</v>
          </cell>
          <cell r="H75" t="str">
            <v>MA</v>
          </cell>
          <cell r="I75" t="str">
            <v>MA</v>
          </cell>
          <cell r="J75" t="str">
            <v>Inlier</v>
          </cell>
          <cell r="K75" t="str">
            <v>N</v>
          </cell>
          <cell r="L75">
            <v>10120623.842350001</v>
          </cell>
          <cell r="M75">
            <v>4120090.0920000062</v>
          </cell>
        </row>
        <row r="76">
          <cell r="A76" t="str">
            <v>900015</v>
          </cell>
          <cell r="B76" t="str">
            <v>SOUTH SHORE HOSPITAL</v>
          </cell>
          <cell r="C76" t="str">
            <v>HMO/POS</v>
          </cell>
          <cell r="D76" t="str">
            <v>SELF</v>
          </cell>
          <cell r="E76" t="str">
            <v>IP</v>
          </cell>
          <cell r="F76" t="str">
            <v>Community</v>
          </cell>
          <cell r="G76" t="str">
            <v>Norfolk</v>
          </cell>
          <cell r="H76" t="str">
            <v>MA</v>
          </cell>
          <cell r="I76" t="str">
            <v>MA</v>
          </cell>
          <cell r="J76" t="str">
            <v>Inlier</v>
          </cell>
          <cell r="K76" t="str">
            <v>N</v>
          </cell>
          <cell r="L76">
            <v>14048263.093199998</v>
          </cell>
          <cell r="M76">
            <v>9427324.9339796621</v>
          </cell>
        </row>
        <row r="77">
          <cell r="A77" t="str">
            <v>900015</v>
          </cell>
          <cell r="B77" t="str">
            <v>SOUTH SHORE HOSPITAL</v>
          </cell>
          <cell r="C77" t="str">
            <v>HMO/POS</v>
          </cell>
          <cell r="D77" t="str">
            <v>SELF</v>
          </cell>
          <cell r="E77" t="str">
            <v>OP</v>
          </cell>
          <cell r="F77" t="str">
            <v>Community</v>
          </cell>
          <cell r="G77" t="str">
            <v>Norfolk</v>
          </cell>
          <cell r="H77" t="str">
            <v>MA</v>
          </cell>
          <cell r="I77" t="str">
            <v>MA</v>
          </cell>
          <cell r="J77" t="str">
            <v>Inlier</v>
          </cell>
          <cell r="K77" t="str">
            <v>N</v>
          </cell>
          <cell r="L77">
            <v>12029889.391100015</v>
          </cell>
          <cell r="M77">
            <v>4334564.995000002</v>
          </cell>
        </row>
        <row r="78">
          <cell r="A78" t="str">
            <v>900015</v>
          </cell>
          <cell r="B78" t="str">
            <v>SOUTH SHORE HOSPITAL</v>
          </cell>
          <cell r="C78" t="str">
            <v>PPO</v>
          </cell>
          <cell r="D78" t="str">
            <v>FULLY</v>
          </cell>
          <cell r="E78" t="str">
            <v>IP</v>
          </cell>
          <cell r="F78" t="str">
            <v>Community</v>
          </cell>
          <cell r="G78" t="str">
            <v>Norfolk</v>
          </cell>
          <cell r="H78" t="str">
            <v>MA</v>
          </cell>
          <cell r="I78" t="str">
            <v>MA</v>
          </cell>
          <cell r="J78" t="str">
            <v>Inlier</v>
          </cell>
          <cell r="K78" t="str">
            <v>N</v>
          </cell>
          <cell r="L78">
            <v>716761.57874999987</v>
          </cell>
          <cell r="M78">
            <v>480809.54717428575</v>
          </cell>
        </row>
        <row r="79">
          <cell r="A79" t="str">
            <v>900015</v>
          </cell>
          <cell r="B79" t="str">
            <v>SOUTH SHORE HOSPITAL</v>
          </cell>
          <cell r="C79" t="str">
            <v>PPO</v>
          </cell>
          <cell r="D79" t="str">
            <v>FULLY</v>
          </cell>
          <cell r="E79" t="str">
            <v>OP</v>
          </cell>
          <cell r="F79" t="str">
            <v>Community</v>
          </cell>
          <cell r="G79" t="str">
            <v>Norfolk</v>
          </cell>
          <cell r="H79" t="str">
            <v>MA</v>
          </cell>
          <cell r="I79" t="str">
            <v>MA</v>
          </cell>
          <cell r="J79" t="str">
            <v>Inlier</v>
          </cell>
          <cell r="K79" t="str">
            <v>N</v>
          </cell>
          <cell r="L79">
            <v>787565.90114999982</v>
          </cell>
          <cell r="M79">
            <v>279368.69500000001</v>
          </cell>
        </row>
        <row r="80">
          <cell r="A80" t="str">
            <v>900015</v>
          </cell>
          <cell r="B80" t="str">
            <v>SOUTH SHORE HOSPITAL</v>
          </cell>
          <cell r="C80" t="str">
            <v>PPO</v>
          </cell>
          <cell r="D80" t="str">
            <v>SELF</v>
          </cell>
          <cell r="E80" t="str">
            <v>IP</v>
          </cell>
          <cell r="F80" t="str">
            <v>Community</v>
          </cell>
          <cell r="G80" t="str">
            <v>Norfolk</v>
          </cell>
          <cell r="H80" t="str">
            <v>MA</v>
          </cell>
          <cell r="I80" t="str">
            <v>MA</v>
          </cell>
          <cell r="J80" t="str">
            <v>Inlier</v>
          </cell>
          <cell r="K80" t="str">
            <v>N</v>
          </cell>
          <cell r="L80">
            <v>2001560.8024999995</v>
          </cell>
          <cell r="M80">
            <v>1318570.4392993939</v>
          </cell>
        </row>
        <row r="81">
          <cell r="A81" t="str">
            <v>900015</v>
          </cell>
          <cell r="B81" t="str">
            <v>SOUTH SHORE HOSPITAL</v>
          </cell>
          <cell r="C81" t="str">
            <v>PPO</v>
          </cell>
          <cell r="D81" t="str">
            <v>SELF</v>
          </cell>
          <cell r="E81" t="str">
            <v>OP</v>
          </cell>
          <cell r="F81" t="str">
            <v>Community</v>
          </cell>
          <cell r="G81" t="str">
            <v>Norfolk</v>
          </cell>
          <cell r="H81" t="str">
            <v>MA</v>
          </cell>
          <cell r="I81" t="str">
            <v>MA</v>
          </cell>
          <cell r="J81" t="str">
            <v>Inlier</v>
          </cell>
          <cell r="K81" t="str">
            <v>N</v>
          </cell>
          <cell r="L81">
            <v>1763747.3126000008</v>
          </cell>
          <cell r="M81">
            <v>634441.28</v>
          </cell>
        </row>
        <row r="82">
          <cell r="A82" t="str">
            <v>900016</v>
          </cell>
          <cell r="B82" t="str">
            <v>TOBEY HOSPITAL</v>
          </cell>
          <cell r="C82" t="str">
            <v>HMO/POS</v>
          </cell>
          <cell r="D82" t="str">
            <v>FULLY</v>
          </cell>
          <cell r="E82" t="str">
            <v>IP</v>
          </cell>
          <cell r="F82" t="str">
            <v>Community</v>
          </cell>
          <cell r="G82" t="str">
            <v>Plymouth</v>
          </cell>
          <cell r="H82" t="str">
            <v>MA</v>
          </cell>
          <cell r="I82" t="str">
            <v>MA</v>
          </cell>
          <cell r="J82" t="str">
            <v>Inlier</v>
          </cell>
          <cell r="K82" t="str">
            <v>N</v>
          </cell>
          <cell r="L82">
            <v>1364371.1875</v>
          </cell>
          <cell r="M82">
            <v>1206705.209072307</v>
          </cell>
        </row>
        <row r="83">
          <cell r="A83" t="str">
            <v>900016</v>
          </cell>
          <cell r="B83" t="str">
            <v>TOBEY HOSPITAL</v>
          </cell>
          <cell r="C83" t="str">
            <v>HMO/POS</v>
          </cell>
          <cell r="D83" t="str">
            <v>FULLY</v>
          </cell>
          <cell r="E83" t="str">
            <v>OP</v>
          </cell>
          <cell r="F83" t="str">
            <v>Community</v>
          </cell>
          <cell r="G83" t="str">
            <v>Plymouth</v>
          </cell>
          <cell r="H83" t="str">
            <v>MA</v>
          </cell>
          <cell r="I83" t="str">
            <v>MA</v>
          </cell>
          <cell r="J83" t="str">
            <v>Inlier</v>
          </cell>
          <cell r="K83" t="str">
            <v>N</v>
          </cell>
          <cell r="L83">
            <v>1346291.8248000001</v>
          </cell>
          <cell r="M83">
            <v>925868.46</v>
          </cell>
        </row>
        <row r="84">
          <cell r="A84" t="str">
            <v>900016</v>
          </cell>
          <cell r="B84" t="str">
            <v>TOBEY HOSPITAL</v>
          </cell>
          <cell r="C84" t="str">
            <v>HMO/POS</v>
          </cell>
          <cell r="D84" t="str">
            <v>SELF</v>
          </cell>
          <cell r="E84" t="str">
            <v>IP</v>
          </cell>
          <cell r="F84" t="str">
            <v>Community</v>
          </cell>
          <cell r="G84" t="str">
            <v>Plymouth</v>
          </cell>
          <cell r="H84" t="str">
            <v>MA</v>
          </cell>
          <cell r="I84" t="str">
            <v>MA</v>
          </cell>
          <cell r="J84" t="str">
            <v>Inlier</v>
          </cell>
          <cell r="K84" t="str">
            <v>N</v>
          </cell>
          <cell r="L84">
            <v>801850.89574999991</v>
          </cell>
          <cell r="M84">
            <v>713994.8054666667</v>
          </cell>
        </row>
        <row r="85">
          <cell r="A85" t="str">
            <v>900016</v>
          </cell>
          <cell r="B85" t="str">
            <v>TOBEY HOSPITAL</v>
          </cell>
          <cell r="C85" t="str">
            <v>HMO/POS</v>
          </cell>
          <cell r="D85" t="str">
            <v>SELF</v>
          </cell>
          <cell r="E85" t="str">
            <v>OP</v>
          </cell>
          <cell r="F85" t="str">
            <v>Community</v>
          </cell>
          <cell r="G85" t="str">
            <v>Plymouth</v>
          </cell>
          <cell r="H85" t="str">
            <v>MA</v>
          </cell>
          <cell r="I85" t="str">
            <v>MA</v>
          </cell>
          <cell r="J85" t="str">
            <v>Inlier</v>
          </cell>
          <cell r="K85" t="str">
            <v>N</v>
          </cell>
          <cell r="L85">
            <v>833293.60400000028</v>
          </cell>
          <cell r="M85">
            <v>574827.8949999999</v>
          </cell>
        </row>
        <row r="86">
          <cell r="A86" t="str">
            <v>900016</v>
          </cell>
          <cell r="B86" t="str">
            <v>TOBEY HOSPITAL</v>
          </cell>
          <cell r="C86" t="str">
            <v>PPO</v>
          </cell>
          <cell r="D86" t="str">
            <v>FULLY</v>
          </cell>
          <cell r="E86" t="str">
            <v>IP</v>
          </cell>
          <cell r="F86" t="str">
            <v>Community</v>
          </cell>
          <cell r="G86" t="str">
            <v>Plymouth</v>
          </cell>
          <cell r="H86" t="str">
            <v>MA</v>
          </cell>
          <cell r="I86" t="str">
            <v>MA</v>
          </cell>
          <cell r="J86" t="str">
            <v>Inlier</v>
          </cell>
          <cell r="K86" t="str">
            <v>N</v>
          </cell>
          <cell r="L86">
            <v>27015.932499999999</v>
          </cell>
          <cell r="M86">
            <v>23082.579000000002</v>
          </cell>
        </row>
        <row r="87">
          <cell r="A87" t="str">
            <v>900016</v>
          </cell>
          <cell r="B87" t="str">
            <v>TOBEY HOSPITAL</v>
          </cell>
          <cell r="C87" t="str">
            <v>PPO</v>
          </cell>
          <cell r="D87" t="str">
            <v>FULLY</v>
          </cell>
          <cell r="E87" t="str">
            <v>OP</v>
          </cell>
          <cell r="F87" t="str">
            <v>Community</v>
          </cell>
          <cell r="G87" t="str">
            <v>Plymouth</v>
          </cell>
          <cell r="H87" t="str">
            <v>MA</v>
          </cell>
          <cell r="I87" t="str">
            <v>MA</v>
          </cell>
          <cell r="J87" t="str">
            <v>Inlier</v>
          </cell>
          <cell r="K87" t="str">
            <v>N</v>
          </cell>
          <cell r="L87">
            <v>41335.574616982696</v>
          </cell>
          <cell r="M87">
            <v>27183.665000000001</v>
          </cell>
        </row>
        <row r="88">
          <cell r="A88" t="str">
            <v>900016</v>
          </cell>
          <cell r="B88" t="str">
            <v>TOBEY HOSPITAL</v>
          </cell>
          <cell r="C88" t="str">
            <v>PPO</v>
          </cell>
          <cell r="D88" t="str">
            <v>SELF</v>
          </cell>
          <cell r="E88" t="str">
            <v>IP</v>
          </cell>
          <cell r="F88" t="str">
            <v>Community</v>
          </cell>
          <cell r="G88" t="str">
            <v>Plymouth</v>
          </cell>
          <cell r="H88" t="str">
            <v>MA</v>
          </cell>
          <cell r="I88" t="str">
            <v>MA</v>
          </cell>
          <cell r="J88" t="str">
            <v>Inlier</v>
          </cell>
          <cell r="K88" t="str">
            <v>N</v>
          </cell>
          <cell r="L88">
            <v>583852.00049999985</v>
          </cell>
          <cell r="M88">
            <v>496150.27330000012</v>
          </cell>
        </row>
        <row r="89">
          <cell r="A89" t="str">
            <v>900016</v>
          </cell>
          <cell r="B89" t="str">
            <v>TOBEY HOSPITAL</v>
          </cell>
          <cell r="C89" t="str">
            <v>PPO</v>
          </cell>
          <cell r="D89" t="str">
            <v>SELF</v>
          </cell>
          <cell r="E89" t="str">
            <v>OP</v>
          </cell>
          <cell r="F89" t="str">
            <v>Community</v>
          </cell>
          <cell r="G89" t="str">
            <v>Plymouth</v>
          </cell>
          <cell r="H89" t="str">
            <v>MA</v>
          </cell>
          <cell r="I89" t="str">
            <v>MA</v>
          </cell>
          <cell r="J89" t="str">
            <v>Inlier</v>
          </cell>
          <cell r="K89" t="str">
            <v>N</v>
          </cell>
          <cell r="L89">
            <v>508281.40480000037</v>
          </cell>
          <cell r="M89">
            <v>328559.87</v>
          </cell>
        </row>
        <row r="90">
          <cell r="A90" t="str">
            <v>900018</v>
          </cell>
          <cell r="B90" t="str">
            <v>CHILDRENS HOSPITAL</v>
          </cell>
          <cell r="C90" t="str">
            <v>HMO/POS</v>
          </cell>
          <cell r="D90" t="str">
            <v>FULLY</v>
          </cell>
          <cell r="E90" t="str">
            <v>IP</v>
          </cell>
          <cell r="F90" t="str">
            <v>Tertiary</v>
          </cell>
          <cell r="G90" t="str">
            <v>Suffolk</v>
          </cell>
          <cell r="H90" t="str">
            <v>MA</v>
          </cell>
          <cell r="I90" t="str">
            <v>MA</v>
          </cell>
          <cell r="J90" t="str">
            <v>Inlier</v>
          </cell>
          <cell r="K90" t="str">
            <v>N</v>
          </cell>
          <cell r="L90">
            <v>22223896.586699992</v>
          </cell>
          <cell r="M90">
            <v>11580898.034082096</v>
          </cell>
        </row>
        <row r="91">
          <cell r="A91" t="str">
            <v>900018</v>
          </cell>
          <cell r="B91" t="str">
            <v>CHILDRENS HOSPITAL</v>
          </cell>
          <cell r="C91" t="str">
            <v>HMO/POS</v>
          </cell>
          <cell r="D91" t="str">
            <v>FULLY</v>
          </cell>
          <cell r="E91" t="str">
            <v>IP</v>
          </cell>
          <cell r="F91" t="str">
            <v>Tertiary</v>
          </cell>
          <cell r="G91" t="str">
            <v>Suffolk</v>
          </cell>
          <cell r="H91" t="str">
            <v>MA</v>
          </cell>
          <cell r="I91" t="str">
            <v>MA</v>
          </cell>
          <cell r="J91" t="str">
            <v>Inlier</v>
          </cell>
          <cell r="K91" t="str">
            <v>Y</v>
          </cell>
          <cell r="L91">
            <v>1897016.4178000002</v>
          </cell>
          <cell r="M91">
            <v>1067611.1172</v>
          </cell>
        </row>
        <row r="92">
          <cell r="A92" t="str">
            <v>900018</v>
          </cell>
          <cell r="B92" t="str">
            <v>CHILDRENS HOSPITAL</v>
          </cell>
          <cell r="C92" t="str">
            <v>HMO/POS</v>
          </cell>
          <cell r="D92" t="str">
            <v>FULLY</v>
          </cell>
          <cell r="E92" t="str">
            <v>OP</v>
          </cell>
          <cell r="F92" t="str">
            <v>Tertiary</v>
          </cell>
          <cell r="G92" t="str">
            <v>Suffolk</v>
          </cell>
          <cell r="H92" t="str">
            <v>MA</v>
          </cell>
          <cell r="I92" t="str">
            <v>MA</v>
          </cell>
          <cell r="J92" t="str">
            <v>Inlier</v>
          </cell>
          <cell r="K92" t="str">
            <v>N</v>
          </cell>
          <cell r="L92">
            <v>20767335.343400016</v>
          </cell>
          <cell r="M92">
            <v>5781996.6760000009</v>
          </cell>
        </row>
        <row r="93">
          <cell r="A93" t="str">
            <v>900018</v>
          </cell>
          <cell r="B93" t="str">
            <v>CHILDRENS HOSPITAL</v>
          </cell>
          <cell r="C93" t="str">
            <v>HMO/POS</v>
          </cell>
          <cell r="D93" t="str">
            <v>SELF</v>
          </cell>
          <cell r="E93" t="str">
            <v>IP</v>
          </cell>
          <cell r="F93" t="str">
            <v>Tertiary</v>
          </cell>
          <cell r="G93" t="str">
            <v>Suffolk</v>
          </cell>
          <cell r="H93" t="str">
            <v>MA</v>
          </cell>
          <cell r="I93" t="str">
            <v>MA</v>
          </cell>
          <cell r="J93" t="str">
            <v>Inlier</v>
          </cell>
          <cell r="K93" t="str">
            <v>N</v>
          </cell>
          <cell r="L93">
            <v>14127245.320700003</v>
          </cell>
          <cell r="M93">
            <v>6768123.5511064036</v>
          </cell>
        </row>
        <row r="94">
          <cell r="A94" t="str">
            <v>900018</v>
          </cell>
          <cell r="B94" t="str">
            <v>CHILDRENS HOSPITAL</v>
          </cell>
          <cell r="C94" t="str">
            <v>HMO/POS</v>
          </cell>
          <cell r="D94" t="str">
            <v>SELF</v>
          </cell>
          <cell r="E94" t="str">
            <v>IP</v>
          </cell>
          <cell r="F94" t="str">
            <v>Tertiary</v>
          </cell>
          <cell r="G94" t="str">
            <v>Suffolk</v>
          </cell>
          <cell r="H94" t="str">
            <v>MA</v>
          </cell>
          <cell r="I94" t="str">
            <v>MA</v>
          </cell>
          <cell r="J94" t="str">
            <v>Inlier</v>
          </cell>
          <cell r="K94" t="str">
            <v>Y</v>
          </cell>
          <cell r="L94">
            <v>308950.96539999999</v>
          </cell>
          <cell r="M94">
            <v>182914.30189999999</v>
          </cell>
        </row>
        <row r="95">
          <cell r="A95" t="str">
            <v>900018</v>
          </cell>
          <cell r="B95" t="str">
            <v>CHILDRENS HOSPITAL</v>
          </cell>
          <cell r="C95" t="str">
            <v>HMO/POS</v>
          </cell>
          <cell r="D95" t="str">
            <v>SELF</v>
          </cell>
          <cell r="E95" t="str">
            <v>OP</v>
          </cell>
          <cell r="F95" t="str">
            <v>Tertiary</v>
          </cell>
          <cell r="G95" t="str">
            <v>Suffolk</v>
          </cell>
          <cell r="H95" t="str">
            <v>MA</v>
          </cell>
          <cell r="I95" t="str">
            <v>MA</v>
          </cell>
          <cell r="J95" t="str">
            <v>Inlier</v>
          </cell>
          <cell r="K95" t="str">
            <v>N</v>
          </cell>
          <cell r="L95">
            <v>13436734.623700017</v>
          </cell>
          <cell r="M95">
            <v>3844080.5890000002</v>
          </cell>
        </row>
        <row r="96">
          <cell r="A96" t="str">
            <v>900018</v>
          </cell>
          <cell r="B96" t="str">
            <v>CHILDRENS HOSPITAL</v>
          </cell>
          <cell r="C96" t="str">
            <v>PPO</v>
          </cell>
          <cell r="D96" t="str">
            <v>FULLY</v>
          </cell>
          <cell r="E96" t="str">
            <v>IP</v>
          </cell>
          <cell r="F96" t="str">
            <v>Tertiary</v>
          </cell>
          <cell r="G96" t="str">
            <v>Suffolk</v>
          </cell>
          <cell r="H96" t="str">
            <v>MA</v>
          </cell>
          <cell r="I96" t="str">
            <v>MA</v>
          </cell>
          <cell r="J96" t="str">
            <v>Inlier</v>
          </cell>
          <cell r="K96" t="str">
            <v>N</v>
          </cell>
          <cell r="L96">
            <v>1751403.8521000005</v>
          </cell>
          <cell r="M96">
            <v>1069627.5264000001</v>
          </cell>
        </row>
        <row r="97">
          <cell r="A97" t="str">
            <v>900018</v>
          </cell>
          <cell r="B97" t="str">
            <v>CHILDRENS HOSPITAL</v>
          </cell>
          <cell r="C97" t="str">
            <v>PPO</v>
          </cell>
          <cell r="D97" t="str">
            <v>FULLY</v>
          </cell>
          <cell r="E97" t="str">
            <v>OP</v>
          </cell>
          <cell r="F97" t="str">
            <v>Tertiary</v>
          </cell>
          <cell r="G97" t="str">
            <v>Suffolk</v>
          </cell>
          <cell r="H97" t="str">
            <v>MA</v>
          </cell>
          <cell r="I97" t="str">
            <v>MA</v>
          </cell>
          <cell r="J97" t="str">
            <v>Inlier</v>
          </cell>
          <cell r="K97" t="str">
            <v>N</v>
          </cell>
          <cell r="L97">
            <v>2218880.6461</v>
          </cell>
          <cell r="M97">
            <v>592253.69500000007</v>
          </cell>
        </row>
        <row r="98">
          <cell r="A98" t="str">
            <v>900018</v>
          </cell>
          <cell r="B98" t="str">
            <v>CHILDRENS HOSPITAL</v>
          </cell>
          <cell r="C98" t="str">
            <v>PPO</v>
          </cell>
          <cell r="D98" t="str">
            <v>SELF</v>
          </cell>
          <cell r="E98" t="str">
            <v>IP</v>
          </cell>
          <cell r="F98" t="str">
            <v>Tertiary</v>
          </cell>
          <cell r="G98" t="str">
            <v>Suffolk</v>
          </cell>
          <cell r="H98" t="str">
            <v>MA</v>
          </cell>
          <cell r="I98" t="str">
            <v>MA</v>
          </cell>
          <cell r="J98" t="str">
            <v>Inlier</v>
          </cell>
          <cell r="K98" t="str">
            <v>N</v>
          </cell>
          <cell r="L98">
            <v>2413464.7578000007</v>
          </cell>
          <cell r="M98">
            <v>1484777.6963999998</v>
          </cell>
        </row>
        <row r="99">
          <cell r="A99" t="str">
            <v>900018</v>
          </cell>
          <cell r="B99" t="str">
            <v>CHILDRENS HOSPITAL</v>
          </cell>
          <cell r="C99" t="str">
            <v>PPO</v>
          </cell>
          <cell r="D99" t="str">
            <v>SELF</v>
          </cell>
          <cell r="E99" t="str">
            <v>OP</v>
          </cell>
          <cell r="F99" t="str">
            <v>Tertiary</v>
          </cell>
          <cell r="G99" t="str">
            <v>Suffolk</v>
          </cell>
          <cell r="H99" t="str">
            <v>MA</v>
          </cell>
          <cell r="I99" t="str">
            <v>MA</v>
          </cell>
          <cell r="J99" t="str">
            <v>Inlier</v>
          </cell>
          <cell r="K99" t="str">
            <v>N</v>
          </cell>
          <cell r="L99">
            <v>3087708.1056999965</v>
          </cell>
          <cell r="M99">
            <v>849169.13</v>
          </cell>
        </row>
        <row r="100">
          <cell r="A100" t="str">
            <v>900019</v>
          </cell>
          <cell r="B100" t="str">
            <v>BOSTON MEDICAL CENTER</v>
          </cell>
          <cell r="C100" t="str">
            <v>HMO/POS</v>
          </cell>
          <cell r="D100" t="str">
            <v>FULLY</v>
          </cell>
          <cell r="E100" t="str">
            <v>IP</v>
          </cell>
          <cell r="F100" t="str">
            <v>Tertiary</v>
          </cell>
          <cell r="G100" t="str">
            <v>Suffolk</v>
          </cell>
          <cell r="H100" t="str">
            <v>MA</v>
          </cell>
          <cell r="I100" t="str">
            <v>MA</v>
          </cell>
          <cell r="J100" t="str">
            <v>Inlier</v>
          </cell>
          <cell r="K100" t="str">
            <v>N</v>
          </cell>
          <cell r="L100">
            <v>6787192.4671000009</v>
          </cell>
          <cell r="M100">
            <v>5985358.678462672</v>
          </cell>
        </row>
        <row r="101">
          <cell r="A101" t="str">
            <v>900019</v>
          </cell>
          <cell r="B101" t="str">
            <v>BOSTON MEDICAL CENTER</v>
          </cell>
          <cell r="C101" t="str">
            <v>HMO/POS</v>
          </cell>
          <cell r="D101" t="str">
            <v>FULLY</v>
          </cell>
          <cell r="E101" t="str">
            <v>OP</v>
          </cell>
          <cell r="F101" t="str">
            <v>Tertiary</v>
          </cell>
          <cell r="G101" t="str">
            <v>Suffolk</v>
          </cell>
          <cell r="H101" t="str">
            <v>MA</v>
          </cell>
          <cell r="I101" t="str">
            <v>MA</v>
          </cell>
          <cell r="J101" t="str">
            <v>Inlier</v>
          </cell>
          <cell r="K101" t="str">
            <v>N</v>
          </cell>
          <cell r="L101">
            <v>4109233.7757900027</v>
          </cell>
          <cell r="M101">
            <v>3007145.1140000001</v>
          </cell>
        </row>
        <row r="102">
          <cell r="A102" t="str">
            <v>900019</v>
          </cell>
          <cell r="B102" t="str">
            <v>BOSTON MEDICAL CENTER</v>
          </cell>
          <cell r="C102" t="str">
            <v>HMO/POS</v>
          </cell>
          <cell r="D102" t="str">
            <v>SELF</v>
          </cell>
          <cell r="E102" t="str">
            <v>IP</v>
          </cell>
          <cell r="F102" t="str">
            <v>Tertiary</v>
          </cell>
          <cell r="G102" t="str">
            <v>Suffolk</v>
          </cell>
          <cell r="H102" t="str">
            <v>MA</v>
          </cell>
          <cell r="I102" t="str">
            <v>MA</v>
          </cell>
          <cell r="J102" t="str">
            <v>Inlier</v>
          </cell>
          <cell r="K102" t="str">
            <v>N</v>
          </cell>
          <cell r="L102">
            <v>6336409.3530000001</v>
          </cell>
          <cell r="M102">
            <v>5849905.344396323</v>
          </cell>
        </row>
        <row r="103">
          <cell r="A103" t="str">
            <v>900019</v>
          </cell>
          <cell r="B103" t="str">
            <v>BOSTON MEDICAL CENTER</v>
          </cell>
          <cell r="C103" t="str">
            <v>HMO/POS</v>
          </cell>
          <cell r="D103" t="str">
            <v>SELF</v>
          </cell>
          <cell r="E103" t="str">
            <v>OP</v>
          </cell>
          <cell r="F103" t="str">
            <v>Tertiary</v>
          </cell>
          <cell r="G103" t="str">
            <v>Suffolk</v>
          </cell>
          <cell r="H103" t="str">
            <v>MA</v>
          </cell>
          <cell r="I103" t="str">
            <v>MA</v>
          </cell>
          <cell r="J103" t="str">
            <v>Inlier</v>
          </cell>
          <cell r="K103" t="str">
            <v>N</v>
          </cell>
          <cell r="L103">
            <v>5276981.5048799999</v>
          </cell>
          <cell r="M103">
            <v>3784373.1640000036</v>
          </cell>
        </row>
        <row r="104">
          <cell r="A104" t="str">
            <v>900019</v>
          </cell>
          <cell r="B104" t="str">
            <v>BOSTON MEDICAL CENTER</v>
          </cell>
          <cell r="C104" t="str">
            <v>PPO</v>
          </cell>
          <cell r="D104" t="str">
            <v>FULLY</v>
          </cell>
          <cell r="E104" t="str">
            <v>IP</v>
          </cell>
          <cell r="F104" t="str">
            <v>Tertiary</v>
          </cell>
          <cell r="G104" t="str">
            <v>Suffolk</v>
          </cell>
          <cell r="H104" t="str">
            <v>MA</v>
          </cell>
          <cell r="I104" t="str">
            <v>MA</v>
          </cell>
          <cell r="J104" t="str">
            <v>Inlier</v>
          </cell>
          <cell r="K104" t="str">
            <v>N</v>
          </cell>
          <cell r="L104">
            <v>179480.41970000003</v>
          </cell>
          <cell r="M104">
            <v>174751.38219999999</v>
          </cell>
        </row>
        <row r="105">
          <cell r="A105" t="str">
            <v>900019</v>
          </cell>
          <cell r="B105" t="str">
            <v>BOSTON MEDICAL CENTER</v>
          </cell>
          <cell r="C105" t="str">
            <v>PPO</v>
          </cell>
          <cell r="D105" t="str">
            <v>FULLY</v>
          </cell>
          <cell r="E105" t="str">
            <v>OP</v>
          </cell>
          <cell r="F105" t="str">
            <v>Tertiary</v>
          </cell>
          <cell r="G105" t="str">
            <v>Suffolk</v>
          </cell>
          <cell r="H105" t="str">
            <v>MA</v>
          </cell>
          <cell r="I105" t="str">
            <v>MA</v>
          </cell>
          <cell r="J105" t="str">
            <v>Inlier</v>
          </cell>
          <cell r="K105" t="str">
            <v>N</v>
          </cell>
          <cell r="L105">
            <v>269750.68502000021</v>
          </cell>
          <cell r="M105">
            <v>194573.35499999995</v>
          </cell>
        </row>
        <row r="106">
          <cell r="A106" t="str">
            <v>900019</v>
          </cell>
          <cell r="B106" t="str">
            <v>BOSTON MEDICAL CENTER</v>
          </cell>
          <cell r="C106" t="str">
            <v>PPO</v>
          </cell>
          <cell r="D106" t="str">
            <v>SELF</v>
          </cell>
          <cell r="E106" t="str">
            <v>IP</v>
          </cell>
          <cell r="F106" t="str">
            <v>Tertiary</v>
          </cell>
          <cell r="G106" t="str">
            <v>Suffolk</v>
          </cell>
          <cell r="H106" t="str">
            <v>MA</v>
          </cell>
          <cell r="I106" t="str">
            <v>MA</v>
          </cell>
          <cell r="J106" t="str">
            <v>Inlier</v>
          </cell>
          <cell r="K106" t="str">
            <v>N</v>
          </cell>
          <cell r="L106">
            <v>1146998.5696</v>
          </cell>
          <cell r="M106">
            <v>1034719.7006799998</v>
          </cell>
        </row>
        <row r="107">
          <cell r="A107" t="str">
            <v>900019</v>
          </cell>
          <cell r="B107" t="str">
            <v>BOSTON MEDICAL CENTER</v>
          </cell>
          <cell r="C107" t="str">
            <v>PPO</v>
          </cell>
          <cell r="D107" t="str">
            <v>SELF</v>
          </cell>
          <cell r="E107" t="str">
            <v>OP</v>
          </cell>
          <cell r="F107" t="str">
            <v>Tertiary</v>
          </cell>
          <cell r="G107" t="str">
            <v>Suffolk</v>
          </cell>
          <cell r="H107" t="str">
            <v>MA</v>
          </cell>
          <cell r="I107" t="str">
            <v>MA</v>
          </cell>
          <cell r="J107" t="str">
            <v>Inlier</v>
          </cell>
          <cell r="K107" t="str">
            <v>N</v>
          </cell>
          <cell r="L107">
            <v>621096.40460000024</v>
          </cell>
          <cell r="M107">
            <v>428623.39</v>
          </cell>
        </row>
        <row r="108">
          <cell r="A108" t="str">
            <v>900020</v>
          </cell>
          <cell r="B108" t="str">
            <v>NEW ENGLAND MEDICAL CENTER</v>
          </cell>
          <cell r="C108" t="str">
            <v>HMO/POS</v>
          </cell>
          <cell r="D108" t="str">
            <v>FULLY</v>
          </cell>
          <cell r="E108" t="str">
            <v>IP</v>
          </cell>
          <cell r="F108" t="str">
            <v>Tertiary</v>
          </cell>
          <cell r="G108" t="str">
            <v>Suffolk</v>
          </cell>
          <cell r="H108" t="str">
            <v>MA</v>
          </cell>
          <cell r="I108" t="str">
            <v>MA</v>
          </cell>
          <cell r="J108" t="str">
            <v>Inlier</v>
          </cell>
          <cell r="K108" t="str">
            <v>N</v>
          </cell>
          <cell r="L108">
            <v>7979949.1128000002</v>
          </cell>
          <cell r="M108">
            <v>6794638.2125221035</v>
          </cell>
        </row>
        <row r="109">
          <cell r="A109" t="str">
            <v>900020</v>
          </cell>
          <cell r="B109" t="str">
            <v>NEW ENGLAND MEDICAL CENTER</v>
          </cell>
          <cell r="C109" t="str">
            <v>HMO/POS</v>
          </cell>
          <cell r="D109" t="str">
            <v>FULLY</v>
          </cell>
          <cell r="E109" t="str">
            <v>IP</v>
          </cell>
          <cell r="F109" t="str">
            <v>Tertiary</v>
          </cell>
          <cell r="G109" t="str">
            <v>Suffolk</v>
          </cell>
          <cell r="H109" t="str">
            <v>MA</v>
          </cell>
          <cell r="I109" t="str">
            <v>MA</v>
          </cell>
          <cell r="J109" t="str">
            <v>Inlier</v>
          </cell>
          <cell r="K109" t="str">
            <v>Y</v>
          </cell>
          <cell r="L109">
            <v>326751.35999999999</v>
          </cell>
          <cell r="M109">
            <v>528324.38150000002</v>
          </cell>
        </row>
        <row r="110">
          <cell r="A110" t="str">
            <v>900020</v>
          </cell>
          <cell r="B110" t="str">
            <v>NEW ENGLAND MEDICAL CENTER</v>
          </cell>
          <cell r="C110" t="str">
            <v>HMO/POS</v>
          </cell>
          <cell r="D110" t="str">
            <v>FULLY</v>
          </cell>
          <cell r="E110" t="str">
            <v>OP</v>
          </cell>
          <cell r="F110" t="str">
            <v>Tertiary</v>
          </cell>
          <cell r="G110" t="str">
            <v>Suffolk</v>
          </cell>
          <cell r="H110" t="str">
            <v>MA</v>
          </cell>
          <cell r="I110" t="str">
            <v>MA</v>
          </cell>
          <cell r="J110" t="str">
            <v>Inlier</v>
          </cell>
          <cell r="K110" t="str">
            <v>N</v>
          </cell>
          <cell r="L110">
            <v>6679664.4120000079</v>
          </cell>
          <cell r="M110">
            <v>3565773.8160000034</v>
          </cell>
        </row>
        <row r="111">
          <cell r="A111" t="str">
            <v>900020</v>
          </cell>
          <cell r="B111" t="str">
            <v>NEW ENGLAND MEDICAL CENTER</v>
          </cell>
          <cell r="C111" t="str">
            <v>HMO/POS</v>
          </cell>
          <cell r="D111" t="str">
            <v>SELF</v>
          </cell>
          <cell r="E111" t="str">
            <v>IP</v>
          </cell>
          <cell r="F111" t="str">
            <v>Tertiary</v>
          </cell>
          <cell r="G111" t="str">
            <v>Suffolk</v>
          </cell>
          <cell r="H111" t="str">
            <v>MA</v>
          </cell>
          <cell r="I111" t="str">
            <v>MA</v>
          </cell>
          <cell r="J111" t="str">
            <v>Inlier</v>
          </cell>
          <cell r="K111" t="str">
            <v>N</v>
          </cell>
          <cell r="L111">
            <v>4477052.5911999997</v>
          </cell>
          <cell r="M111">
            <v>4454077.2406880129</v>
          </cell>
        </row>
        <row r="112">
          <cell r="A112" t="str">
            <v>900020</v>
          </cell>
          <cell r="B112" t="str">
            <v>NEW ENGLAND MEDICAL CENTER</v>
          </cell>
          <cell r="C112" t="str">
            <v>HMO/POS</v>
          </cell>
          <cell r="D112" t="str">
            <v>SELF</v>
          </cell>
          <cell r="E112" t="str">
            <v>IP</v>
          </cell>
          <cell r="F112" t="str">
            <v>Tertiary</v>
          </cell>
          <cell r="G112" t="str">
            <v>Suffolk</v>
          </cell>
          <cell r="H112" t="str">
            <v>MA</v>
          </cell>
          <cell r="I112" t="str">
            <v>MA</v>
          </cell>
          <cell r="J112" t="str">
            <v>Inlier</v>
          </cell>
          <cell r="K112" t="str">
            <v>Y</v>
          </cell>
          <cell r="L112">
            <v>271060.02</v>
          </cell>
          <cell r="M112">
            <v>233744.95729999998</v>
          </cell>
        </row>
        <row r="113">
          <cell r="A113" t="str">
            <v>900020</v>
          </cell>
          <cell r="B113" t="str">
            <v>NEW ENGLAND MEDICAL CENTER</v>
          </cell>
          <cell r="C113" t="str">
            <v>HMO/POS</v>
          </cell>
          <cell r="D113" t="str">
            <v>SELF</v>
          </cell>
          <cell r="E113" t="str">
            <v>OP</v>
          </cell>
          <cell r="F113" t="str">
            <v>Tertiary</v>
          </cell>
          <cell r="G113" t="str">
            <v>Suffolk</v>
          </cell>
          <cell r="H113" t="str">
            <v>MA</v>
          </cell>
          <cell r="I113" t="str">
            <v>MA</v>
          </cell>
          <cell r="J113" t="str">
            <v>Inlier</v>
          </cell>
          <cell r="K113" t="str">
            <v>N</v>
          </cell>
          <cell r="L113">
            <v>3384538.0345999966</v>
          </cell>
          <cell r="M113">
            <v>1799814.9449999998</v>
          </cell>
        </row>
        <row r="114">
          <cell r="A114" t="str">
            <v>900020</v>
          </cell>
          <cell r="B114" t="str">
            <v>NEW ENGLAND MEDICAL CENTER</v>
          </cell>
          <cell r="C114" t="str">
            <v>PPO</v>
          </cell>
          <cell r="D114" t="str">
            <v>FULLY</v>
          </cell>
          <cell r="E114" t="str">
            <v>IP</v>
          </cell>
          <cell r="F114" t="str">
            <v>Tertiary</v>
          </cell>
          <cell r="G114" t="str">
            <v>Suffolk</v>
          </cell>
          <cell r="H114" t="str">
            <v>MA</v>
          </cell>
          <cell r="I114" t="str">
            <v>MA</v>
          </cell>
          <cell r="J114" t="str">
            <v>Inlier</v>
          </cell>
          <cell r="K114" t="str">
            <v>N</v>
          </cell>
          <cell r="L114">
            <v>518063.36119999998</v>
          </cell>
          <cell r="M114">
            <v>485594.73849999998</v>
          </cell>
        </row>
        <row r="115">
          <cell r="A115" t="str">
            <v>900020</v>
          </cell>
          <cell r="B115" t="str">
            <v>NEW ENGLAND MEDICAL CENTER</v>
          </cell>
          <cell r="C115" t="str">
            <v>PPO</v>
          </cell>
          <cell r="D115" t="str">
            <v>FULLY</v>
          </cell>
          <cell r="E115" t="str">
            <v>IP</v>
          </cell>
          <cell r="F115" t="str">
            <v>Tertiary</v>
          </cell>
          <cell r="G115" t="str">
            <v>Suffolk</v>
          </cell>
          <cell r="H115" t="str">
            <v>MA</v>
          </cell>
          <cell r="I115" t="str">
            <v>MA</v>
          </cell>
          <cell r="J115" t="str">
            <v>Inlier</v>
          </cell>
          <cell r="K115" t="str">
            <v>Y</v>
          </cell>
          <cell r="L115">
            <v>91739.82</v>
          </cell>
          <cell r="M115">
            <v>110009.95239999999</v>
          </cell>
        </row>
        <row r="116">
          <cell r="A116" t="str">
            <v>900020</v>
          </cell>
          <cell r="B116" t="str">
            <v>NEW ENGLAND MEDICAL CENTER</v>
          </cell>
          <cell r="C116" t="str">
            <v>PPO</v>
          </cell>
          <cell r="D116" t="str">
            <v>FULLY</v>
          </cell>
          <cell r="E116" t="str">
            <v>OP</v>
          </cell>
          <cell r="F116" t="str">
            <v>Tertiary</v>
          </cell>
          <cell r="G116" t="str">
            <v>Suffolk</v>
          </cell>
          <cell r="H116" t="str">
            <v>MA</v>
          </cell>
          <cell r="I116" t="str">
            <v>MA</v>
          </cell>
          <cell r="J116" t="str">
            <v>Inlier</v>
          </cell>
          <cell r="K116" t="str">
            <v>N</v>
          </cell>
          <cell r="L116">
            <v>641049.31000000006</v>
          </cell>
          <cell r="M116">
            <v>363101.59</v>
          </cell>
        </row>
        <row r="117">
          <cell r="A117" t="str">
            <v>900020</v>
          </cell>
          <cell r="B117" t="str">
            <v>NEW ENGLAND MEDICAL CENTER</v>
          </cell>
          <cell r="C117" t="str">
            <v>PPO</v>
          </cell>
          <cell r="D117" t="str">
            <v>SELF</v>
          </cell>
          <cell r="E117" t="str">
            <v>IP</v>
          </cell>
          <cell r="F117" t="str">
            <v>Tertiary</v>
          </cell>
          <cell r="G117" t="str">
            <v>Suffolk</v>
          </cell>
          <cell r="H117" t="str">
            <v>MA</v>
          </cell>
          <cell r="I117" t="str">
            <v>MA</v>
          </cell>
          <cell r="J117" t="str">
            <v>Inlier</v>
          </cell>
          <cell r="K117" t="str">
            <v>N</v>
          </cell>
          <cell r="L117">
            <v>1245668.5824000002</v>
          </cell>
          <cell r="M117">
            <v>1203575.1949</v>
          </cell>
        </row>
        <row r="118">
          <cell r="A118" t="str">
            <v>900020</v>
          </cell>
          <cell r="B118" t="str">
            <v>NEW ENGLAND MEDICAL CENTER</v>
          </cell>
          <cell r="C118" t="str">
            <v>PPO</v>
          </cell>
          <cell r="D118" t="str">
            <v>SELF</v>
          </cell>
          <cell r="E118" t="str">
            <v>IP</v>
          </cell>
          <cell r="F118" t="str">
            <v>Tertiary</v>
          </cell>
          <cell r="G118" t="str">
            <v>Suffolk</v>
          </cell>
          <cell r="H118" t="str">
            <v>MA</v>
          </cell>
          <cell r="I118" t="str">
            <v>MA</v>
          </cell>
          <cell r="J118" t="str">
            <v>Inlier</v>
          </cell>
          <cell r="K118" t="str">
            <v>Y</v>
          </cell>
          <cell r="L118">
            <v>185619.78</v>
          </cell>
          <cell r="M118">
            <v>221675.0747</v>
          </cell>
        </row>
        <row r="119">
          <cell r="A119" t="str">
            <v>900020</v>
          </cell>
          <cell r="B119" t="str">
            <v>NEW ENGLAND MEDICAL CENTER</v>
          </cell>
          <cell r="C119" t="str">
            <v>PPO</v>
          </cell>
          <cell r="D119" t="str">
            <v>SELF</v>
          </cell>
          <cell r="E119" t="str">
            <v>OP</v>
          </cell>
          <cell r="F119" t="str">
            <v>Tertiary</v>
          </cell>
          <cell r="G119" t="str">
            <v>Suffolk</v>
          </cell>
          <cell r="H119" t="str">
            <v>MA</v>
          </cell>
          <cell r="I119" t="str">
            <v>MA</v>
          </cell>
          <cell r="J119" t="str">
            <v>Inlier</v>
          </cell>
          <cell r="K119" t="str">
            <v>N</v>
          </cell>
          <cell r="L119">
            <v>730336.27940000035</v>
          </cell>
          <cell r="M119">
            <v>414968.98700000014</v>
          </cell>
        </row>
        <row r="120">
          <cell r="A120" t="str">
            <v>900022</v>
          </cell>
          <cell r="B120" t="str">
            <v>CARITAS CARNEY HOSPITAL INC</v>
          </cell>
          <cell r="C120" t="str">
            <v>HMO/POS</v>
          </cell>
          <cell r="D120" t="str">
            <v>FULLY</v>
          </cell>
          <cell r="E120" t="str">
            <v>IP</v>
          </cell>
          <cell r="F120" t="str">
            <v>Community</v>
          </cell>
          <cell r="G120" t="str">
            <v>Suffolk</v>
          </cell>
          <cell r="H120" t="str">
            <v>MA</v>
          </cell>
          <cell r="I120" t="str">
            <v>MA</v>
          </cell>
          <cell r="J120" t="str">
            <v>Inlier</v>
          </cell>
          <cell r="K120" t="str">
            <v>N</v>
          </cell>
          <cell r="L120">
            <v>1130342.1188000001</v>
          </cell>
          <cell r="M120">
            <v>1258763.8634383334</v>
          </cell>
        </row>
        <row r="121">
          <cell r="A121" t="str">
            <v>900022</v>
          </cell>
          <cell r="B121" t="str">
            <v>CARITAS CARNEY HOSPITAL INC</v>
          </cell>
          <cell r="C121" t="str">
            <v>HMO/POS</v>
          </cell>
          <cell r="D121" t="str">
            <v>FULLY</v>
          </cell>
          <cell r="E121" t="str">
            <v>OP</v>
          </cell>
          <cell r="F121" t="str">
            <v>Community</v>
          </cell>
          <cell r="G121" t="str">
            <v>Suffolk</v>
          </cell>
          <cell r="H121" t="str">
            <v>MA</v>
          </cell>
          <cell r="I121" t="str">
            <v>MA</v>
          </cell>
          <cell r="J121" t="str">
            <v>Inlier</v>
          </cell>
          <cell r="K121" t="str">
            <v>N</v>
          </cell>
          <cell r="L121">
            <v>1900420.1638100017</v>
          </cell>
          <cell r="M121">
            <v>1301456.31</v>
          </cell>
        </row>
        <row r="122">
          <cell r="A122" t="str">
            <v>900022</v>
          </cell>
          <cell r="B122" t="str">
            <v>CARITAS CARNEY HOSPITAL INC</v>
          </cell>
          <cell r="C122" t="str">
            <v>HMO/POS</v>
          </cell>
          <cell r="D122" t="str">
            <v>SELF</v>
          </cell>
          <cell r="E122" t="str">
            <v>IP</v>
          </cell>
          <cell r="F122" t="str">
            <v>Community</v>
          </cell>
          <cell r="G122" t="str">
            <v>Suffolk</v>
          </cell>
          <cell r="H122" t="str">
            <v>MA</v>
          </cell>
          <cell r="I122" t="str">
            <v>MA</v>
          </cell>
          <cell r="J122" t="str">
            <v>Inlier</v>
          </cell>
          <cell r="K122" t="str">
            <v>N</v>
          </cell>
          <cell r="L122">
            <v>453394.24448000011</v>
          </cell>
          <cell r="M122">
            <v>539120.80434545456</v>
          </cell>
        </row>
        <row r="123">
          <cell r="A123" t="str">
            <v>900022</v>
          </cell>
          <cell r="B123" t="str">
            <v>CARITAS CARNEY HOSPITAL INC</v>
          </cell>
          <cell r="C123" t="str">
            <v>HMO/POS</v>
          </cell>
          <cell r="D123" t="str">
            <v>SELF</v>
          </cell>
          <cell r="E123" t="str">
            <v>OP</v>
          </cell>
          <cell r="F123" t="str">
            <v>Community</v>
          </cell>
          <cell r="G123" t="str">
            <v>Suffolk</v>
          </cell>
          <cell r="H123" t="str">
            <v>MA</v>
          </cell>
          <cell r="I123" t="str">
            <v>MA</v>
          </cell>
          <cell r="J123" t="str">
            <v>Inlier</v>
          </cell>
          <cell r="K123" t="str">
            <v>N</v>
          </cell>
          <cell r="L123">
            <v>798080.33826000057</v>
          </cell>
          <cell r="M123">
            <v>528130.38300000015</v>
          </cell>
        </row>
        <row r="124">
          <cell r="A124" t="str">
            <v>900022</v>
          </cell>
          <cell r="B124" t="str">
            <v>CARITAS CARNEY HOSPITAL INC</v>
          </cell>
          <cell r="C124" t="str">
            <v>PPO</v>
          </cell>
          <cell r="D124" t="str">
            <v>FULLY</v>
          </cell>
          <cell r="E124" t="str">
            <v>IP</v>
          </cell>
          <cell r="F124" t="str">
            <v>Community</v>
          </cell>
          <cell r="G124" t="str">
            <v>Suffolk</v>
          </cell>
          <cell r="H124" t="str">
            <v>MA</v>
          </cell>
          <cell r="I124" t="str">
            <v>MA</v>
          </cell>
          <cell r="J124" t="str">
            <v>Inlier</v>
          </cell>
          <cell r="K124" t="str">
            <v>N</v>
          </cell>
          <cell r="L124">
            <v>22614.535200000006</v>
          </cell>
          <cell r="M124">
            <v>25643.228199999998</v>
          </cell>
        </row>
        <row r="125">
          <cell r="A125" t="str">
            <v>900022</v>
          </cell>
          <cell r="B125" t="str">
            <v>CARITAS CARNEY HOSPITAL INC</v>
          </cell>
          <cell r="C125" t="str">
            <v>PPO</v>
          </cell>
          <cell r="D125" t="str">
            <v>FULLY</v>
          </cell>
          <cell r="E125" t="str">
            <v>OP</v>
          </cell>
          <cell r="F125" t="str">
            <v>Community</v>
          </cell>
          <cell r="G125" t="str">
            <v>Suffolk</v>
          </cell>
          <cell r="H125" t="str">
            <v>MA</v>
          </cell>
          <cell r="I125" t="str">
            <v>MA</v>
          </cell>
          <cell r="J125" t="str">
            <v>Inlier</v>
          </cell>
          <cell r="K125" t="str">
            <v>N</v>
          </cell>
          <cell r="L125">
            <v>65306.903470000027</v>
          </cell>
          <cell r="M125">
            <v>41441.294999999998</v>
          </cell>
        </row>
        <row r="126">
          <cell r="A126" t="str">
            <v>900022</v>
          </cell>
          <cell r="B126" t="str">
            <v>CARITAS CARNEY HOSPITAL INC</v>
          </cell>
          <cell r="C126" t="str">
            <v>PPO</v>
          </cell>
          <cell r="D126" t="str">
            <v>SELF</v>
          </cell>
          <cell r="E126" t="str">
            <v>IP</v>
          </cell>
          <cell r="F126" t="str">
            <v>Community</v>
          </cell>
          <cell r="G126" t="str">
            <v>Suffolk</v>
          </cell>
          <cell r="H126" t="str">
            <v>MA</v>
          </cell>
          <cell r="I126" t="str">
            <v>MA</v>
          </cell>
          <cell r="J126" t="str">
            <v>Inlier</v>
          </cell>
          <cell r="K126" t="str">
            <v>N</v>
          </cell>
          <cell r="L126">
            <v>146902.69975999999</v>
          </cell>
          <cell r="M126">
            <v>169936.2188</v>
          </cell>
        </row>
        <row r="127">
          <cell r="A127" t="str">
            <v>900022</v>
          </cell>
          <cell r="B127" t="str">
            <v>CARITAS CARNEY HOSPITAL INC</v>
          </cell>
          <cell r="C127" t="str">
            <v>PPO</v>
          </cell>
          <cell r="D127" t="str">
            <v>SELF</v>
          </cell>
          <cell r="E127" t="str">
            <v>OP</v>
          </cell>
          <cell r="F127" t="str">
            <v>Community</v>
          </cell>
          <cell r="G127" t="str">
            <v>Suffolk</v>
          </cell>
          <cell r="H127" t="str">
            <v>MA</v>
          </cell>
          <cell r="I127" t="str">
            <v>MA</v>
          </cell>
          <cell r="J127" t="str">
            <v>Inlier</v>
          </cell>
          <cell r="K127" t="str">
            <v>N</v>
          </cell>
          <cell r="L127">
            <v>239916.9742100001</v>
          </cell>
          <cell r="M127">
            <v>157729.7950000001</v>
          </cell>
        </row>
        <row r="128">
          <cell r="A128" t="str">
            <v>900023</v>
          </cell>
          <cell r="B128" t="str">
            <v>MT AUBURN HOSPITAL</v>
          </cell>
          <cell r="C128" t="str">
            <v>HMO/POS</v>
          </cell>
          <cell r="D128" t="str">
            <v>FULLY</v>
          </cell>
          <cell r="E128" t="str">
            <v>IP</v>
          </cell>
          <cell r="F128" t="str">
            <v>Community</v>
          </cell>
          <cell r="G128" t="str">
            <v>Middlesex</v>
          </cell>
          <cell r="H128" t="str">
            <v>MA</v>
          </cell>
          <cell r="I128" t="str">
            <v>MA</v>
          </cell>
          <cell r="J128" t="str">
            <v>Inlier</v>
          </cell>
          <cell r="K128" t="str">
            <v>N</v>
          </cell>
          <cell r="L128">
            <v>4339742.0630837567</v>
          </cell>
          <cell r="M128">
            <v>4183366.5102000004</v>
          </cell>
        </row>
        <row r="129">
          <cell r="A129" t="str">
            <v>900023</v>
          </cell>
          <cell r="B129" t="str">
            <v>MT AUBURN HOSPITAL</v>
          </cell>
          <cell r="C129" t="str">
            <v>HMO/POS</v>
          </cell>
          <cell r="D129" t="str">
            <v>FULLY</v>
          </cell>
          <cell r="E129" t="str">
            <v>OP</v>
          </cell>
          <cell r="F129" t="str">
            <v>Community</v>
          </cell>
          <cell r="G129" t="str">
            <v>Middlesex</v>
          </cell>
          <cell r="H129" t="str">
            <v>MA</v>
          </cell>
          <cell r="I129" t="str">
            <v>MA</v>
          </cell>
          <cell r="J129" t="str">
            <v>Inlier</v>
          </cell>
          <cell r="K129" t="str">
            <v>N</v>
          </cell>
          <cell r="L129">
            <v>6122815.4884137437</v>
          </cell>
          <cell r="M129">
            <v>3243464.76</v>
          </cell>
        </row>
        <row r="130">
          <cell r="A130" t="str">
            <v>900023</v>
          </cell>
          <cell r="B130" t="str">
            <v>MT AUBURN HOSPITAL</v>
          </cell>
          <cell r="C130" t="str">
            <v>HMO/POS</v>
          </cell>
          <cell r="D130" t="str">
            <v>SELF</v>
          </cell>
          <cell r="E130" t="str">
            <v>IP</v>
          </cell>
          <cell r="F130" t="str">
            <v>Community</v>
          </cell>
          <cell r="G130" t="str">
            <v>Middlesex</v>
          </cell>
          <cell r="H130" t="str">
            <v>MA</v>
          </cell>
          <cell r="I130" t="str">
            <v>MA</v>
          </cell>
          <cell r="J130" t="str">
            <v>Inlier</v>
          </cell>
          <cell r="K130" t="str">
            <v>N</v>
          </cell>
          <cell r="L130">
            <v>3456169.9123449996</v>
          </cell>
          <cell r="M130">
            <v>3776455.8892440475</v>
          </cell>
        </row>
        <row r="131">
          <cell r="A131" t="str">
            <v>900023</v>
          </cell>
          <cell r="B131" t="str">
            <v>MT AUBURN HOSPITAL</v>
          </cell>
          <cell r="C131" t="str">
            <v>HMO/POS</v>
          </cell>
          <cell r="D131" t="str">
            <v>SELF</v>
          </cell>
          <cell r="E131" t="str">
            <v>OP</v>
          </cell>
          <cell r="F131" t="str">
            <v>Community</v>
          </cell>
          <cell r="G131" t="str">
            <v>Middlesex</v>
          </cell>
          <cell r="H131" t="str">
            <v>MA</v>
          </cell>
          <cell r="I131" t="str">
            <v>MA</v>
          </cell>
          <cell r="J131" t="str">
            <v>Inlier</v>
          </cell>
          <cell r="K131" t="str">
            <v>N</v>
          </cell>
          <cell r="L131">
            <v>4200860.7544899955</v>
          </cell>
          <cell r="M131">
            <v>2619930.86</v>
          </cell>
        </row>
        <row r="132">
          <cell r="A132" t="str">
            <v>900023</v>
          </cell>
          <cell r="B132" t="str">
            <v>MT AUBURN HOSPITAL</v>
          </cell>
          <cell r="C132" t="str">
            <v>PPO</v>
          </cell>
          <cell r="D132" t="str">
            <v>FULLY</v>
          </cell>
          <cell r="E132" t="str">
            <v>IP</v>
          </cell>
          <cell r="F132" t="str">
            <v>Community</v>
          </cell>
          <cell r="G132" t="str">
            <v>Middlesex</v>
          </cell>
          <cell r="H132" t="str">
            <v>MA</v>
          </cell>
          <cell r="I132" t="str">
            <v>MA</v>
          </cell>
          <cell r="J132" t="str">
            <v>Inlier</v>
          </cell>
          <cell r="K132" t="str">
            <v>N</v>
          </cell>
          <cell r="L132">
            <v>617282.14974000002</v>
          </cell>
          <cell r="M132">
            <v>743465.17470000009</v>
          </cell>
        </row>
        <row r="133">
          <cell r="A133" t="str">
            <v>900023</v>
          </cell>
          <cell r="B133" t="str">
            <v>MT AUBURN HOSPITAL</v>
          </cell>
          <cell r="C133" t="str">
            <v>PPO</v>
          </cell>
          <cell r="D133" t="str">
            <v>FULLY</v>
          </cell>
          <cell r="E133" t="str">
            <v>OP</v>
          </cell>
          <cell r="F133" t="str">
            <v>Community</v>
          </cell>
          <cell r="G133" t="str">
            <v>Middlesex</v>
          </cell>
          <cell r="H133" t="str">
            <v>MA</v>
          </cell>
          <cell r="I133" t="str">
            <v>MA</v>
          </cell>
          <cell r="J133" t="str">
            <v>Inlier</v>
          </cell>
          <cell r="K133" t="str">
            <v>N</v>
          </cell>
          <cell r="L133">
            <v>721576.59401750052</v>
          </cell>
          <cell r="M133">
            <v>473492.51499999932</v>
          </cell>
        </row>
        <row r="134">
          <cell r="A134" t="str">
            <v>900023</v>
          </cell>
          <cell r="B134" t="str">
            <v>MT AUBURN HOSPITAL</v>
          </cell>
          <cell r="C134" t="str">
            <v>PPO</v>
          </cell>
          <cell r="D134" t="str">
            <v>SELF</v>
          </cell>
          <cell r="E134" t="str">
            <v>IP</v>
          </cell>
          <cell r="F134" t="str">
            <v>Community</v>
          </cell>
          <cell r="G134" t="str">
            <v>Middlesex</v>
          </cell>
          <cell r="H134" t="str">
            <v>MA</v>
          </cell>
          <cell r="I134" t="str">
            <v>MA</v>
          </cell>
          <cell r="J134" t="str">
            <v>Inlier</v>
          </cell>
          <cell r="K134" t="str">
            <v>N</v>
          </cell>
          <cell r="L134">
            <v>676360.45976500004</v>
          </cell>
          <cell r="M134">
            <v>679725.52444444457</v>
          </cell>
        </row>
        <row r="135">
          <cell r="A135" t="str">
            <v>900023</v>
          </cell>
          <cell r="B135" t="str">
            <v>MT AUBURN HOSPITAL</v>
          </cell>
          <cell r="C135" t="str">
            <v>PPO</v>
          </cell>
          <cell r="D135" t="str">
            <v>SELF</v>
          </cell>
          <cell r="E135" t="str">
            <v>OP</v>
          </cell>
          <cell r="F135" t="str">
            <v>Community</v>
          </cell>
          <cell r="G135" t="str">
            <v>Middlesex</v>
          </cell>
          <cell r="H135" t="str">
            <v>MA</v>
          </cell>
          <cell r="I135" t="str">
            <v>MA</v>
          </cell>
          <cell r="J135" t="str">
            <v>Inlier</v>
          </cell>
          <cell r="K135" t="str">
            <v>N</v>
          </cell>
          <cell r="L135">
            <v>857160.54833250062</v>
          </cell>
          <cell r="M135">
            <v>519603.22</v>
          </cell>
        </row>
        <row r="136">
          <cell r="A136" t="str">
            <v>900029</v>
          </cell>
          <cell r="B136" t="str">
            <v>NORTH ADAMS REGIONAL HOSP</v>
          </cell>
          <cell r="C136" t="str">
            <v>HMO/POS</v>
          </cell>
          <cell r="D136" t="str">
            <v>FULLY</v>
          </cell>
          <cell r="E136" t="str">
            <v>OP</v>
          </cell>
          <cell r="F136" t="str">
            <v>Community</v>
          </cell>
          <cell r="G136" t="str">
            <v>Berkshire</v>
          </cell>
          <cell r="H136" t="str">
            <v>MA</v>
          </cell>
          <cell r="I136" t="str">
            <v>MA</v>
          </cell>
          <cell r="J136" t="str">
            <v>Low Do</v>
          </cell>
          <cell r="K136" t="str">
            <v>N</v>
          </cell>
          <cell r="L136">
            <v>71815.484000000011</v>
          </cell>
          <cell r="M136">
            <v>32966.805000000008</v>
          </cell>
        </row>
        <row r="137">
          <cell r="A137" t="str">
            <v>900029</v>
          </cell>
          <cell r="B137" t="str">
            <v>NORTH ADAMS REGIONAL HOSP</v>
          </cell>
          <cell r="C137" t="str">
            <v>HMO/POS</v>
          </cell>
          <cell r="D137" t="str">
            <v>SELF</v>
          </cell>
          <cell r="E137" t="str">
            <v>OP</v>
          </cell>
          <cell r="F137" t="str">
            <v>Community</v>
          </cell>
          <cell r="G137" t="str">
            <v>Berkshire</v>
          </cell>
          <cell r="H137" t="str">
            <v>MA</v>
          </cell>
          <cell r="I137" t="str">
            <v>MA</v>
          </cell>
          <cell r="J137" t="str">
            <v>Low Do</v>
          </cell>
          <cell r="K137" t="str">
            <v>N</v>
          </cell>
          <cell r="L137">
            <v>11949.529172192781</v>
          </cell>
          <cell r="M137">
            <v>8091.35</v>
          </cell>
        </row>
        <row r="138">
          <cell r="A138" t="str">
            <v>900029</v>
          </cell>
          <cell r="B138" t="str">
            <v>NORTH ADAMS REGIONAL HOSP</v>
          </cell>
          <cell r="C138" t="str">
            <v>PPO</v>
          </cell>
          <cell r="D138" t="str">
            <v>FULLY</v>
          </cell>
          <cell r="E138" t="str">
            <v>IP</v>
          </cell>
          <cell r="F138" t="str">
            <v>Community</v>
          </cell>
          <cell r="G138" t="str">
            <v>Berkshire</v>
          </cell>
          <cell r="H138" t="str">
            <v>MA</v>
          </cell>
          <cell r="I138" t="str">
            <v>MA</v>
          </cell>
          <cell r="J138" t="str">
            <v>Low Do</v>
          </cell>
          <cell r="K138" t="str">
            <v>N</v>
          </cell>
          <cell r="L138">
            <v>1200.4651000000001</v>
          </cell>
          <cell r="M138">
            <v>4814.4831000000004</v>
          </cell>
        </row>
        <row r="139">
          <cell r="A139" t="str">
            <v>900029</v>
          </cell>
          <cell r="B139" t="str">
            <v>NORTH ADAMS REGIONAL HOSP</v>
          </cell>
          <cell r="C139" t="str">
            <v>PPO</v>
          </cell>
          <cell r="D139" t="str">
            <v>FULLY</v>
          </cell>
          <cell r="E139" t="str">
            <v>OP</v>
          </cell>
          <cell r="F139" t="str">
            <v>Community</v>
          </cell>
          <cell r="G139" t="str">
            <v>Berkshire</v>
          </cell>
          <cell r="H139" t="str">
            <v>MA</v>
          </cell>
          <cell r="I139" t="str">
            <v>MA</v>
          </cell>
          <cell r="J139" t="str">
            <v>Low Do</v>
          </cell>
          <cell r="K139" t="str">
            <v>N</v>
          </cell>
          <cell r="L139">
            <v>3118.3235999999997</v>
          </cell>
          <cell r="M139">
            <v>2947.93</v>
          </cell>
        </row>
        <row r="140">
          <cell r="A140" t="str">
            <v>900029</v>
          </cell>
          <cell r="B140" t="str">
            <v>NORTH ADAMS REGIONAL HOSP</v>
          </cell>
          <cell r="C140" t="str">
            <v>PPO</v>
          </cell>
          <cell r="D140" t="str">
            <v>SELF</v>
          </cell>
          <cell r="E140" t="str">
            <v>OP</v>
          </cell>
          <cell r="F140" t="str">
            <v>Community</v>
          </cell>
          <cell r="G140" t="str">
            <v>Berkshire</v>
          </cell>
          <cell r="H140" t="str">
            <v>MA</v>
          </cell>
          <cell r="I140" t="str">
            <v>MA</v>
          </cell>
          <cell r="J140" t="str">
            <v>Low Do</v>
          </cell>
          <cell r="K140" t="str">
            <v>N</v>
          </cell>
          <cell r="L140">
            <v>6467.4291999999996</v>
          </cell>
          <cell r="M140">
            <v>5280.21</v>
          </cell>
        </row>
        <row r="141">
          <cell r="A141" t="str">
            <v>900032</v>
          </cell>
          <cell r="B141" t="str">
            <v>BRIDGTON HOSPITAL</v>
          </cell>
          <cell r="C141" t="str">
            <v>HMO/POS</v>
          </cell>
          <cell r="D141" t="str">
            <v>FULLY</v>
          </cell>
          <cell r="E141" t="str">
            <v>IP</v>
          </cell>
          <cell r="F141" t="str">
            <v>Community</v>
          </cell>
          <cell r="G141" t="str">
            <v>Cumberland</v>
          </cell>
          <cell r="H141" t="str">
            <v>ME</v>
          </cell>
          <cell r="I141" t="str">
            <v>ME</v>
          </cell>
          <cell r="J141" t="str">
            <v>Inlier</v>
          </cell>
          <cell r="K141" t="str">
            <v>N</v>
          </cell>
          <cell r="L141">
            <v>103358.1302</v>
          </cell>
          <cell r="M141">
            <v>127840.61540000001</v>
          </cell>
        </row>
        <row r="142">
          <cell r="A142" t="str">
            <v>900032</v>
          </cell>
          <cell r="B142" t="str">
            <v>BRIDGTON HOSPITAL</v>
          </cell>
          <cell r="C142" t="str">
            <v>HMO/POS</v>
          </cell>
          <cell r="D142" t="str">
            <v>FULLY</v>
          </cell>
          <cell r="E142" t="str">
            <v>OP</v>
          </cell>
          <cell r="F142" t="str">
            <v>Community</v>
          </cell>
          <cell r="G142" t="str">
            <v>Cumberland</v>
          </cell>
          <cell r="H142" t="str">
            <v>ME</v>
          </cell>
          <cell r="I142" t="str">
            <v>ME</v>
          </cell>
          <cell r="J142" t="str">
            <v>Inlier</v>
          </cell>
          <cell r="K142" t="str">
            <v>N</v>
          </cell>
          <cell r="L142">
            <v>551414.00340000016</v>
          </cell>
          <cell r="M142">
            <v>237559.53</v>
          </cell>
        </row>
        <row r="143">
          <cell r="A143" t="str">
            <v>900032</v>
          </cell>
          <cell r="B143" t="str">
            <v>BRIDGTON HOSPITAL</v>
          </cell>
          <cell r="C143" t="str">
            <v>HMO/POS</v>
          </cell>
          <cell r="D143" t="str">
            <v>SELF</v>
          </cell>
          <cell r="E143" t="str">
            <v>IP</v>
          </cell>
          <cell r="F143" t="str">
            <v>Community</v>
          </cell>
          <cell r="G143" t="str">
            <v>Cumberland</v>
          </cell>
          <cell r="H143" t="str">
            <v>ME</v>
          </cell>
          <cell r="I143" t="str">
            <v>ME</v>
          </cell>
          <cell r="J143" t="str">
            <v>Inlier</v>
          </cell>
          <cell r="K143" t="str">
            <v>N</v>
          </cell>
          <cell r="L143">
            <v>11464.40773812489</v>
          </cell>
          <cell r="M143">
            <v>13656.20614</v>
          </cell>
        </row>
        <row r="144">
          <cell r="A144" t="str">
            <v>900032</v>
          </cell>
          <cell r="B144" t="str">
            <v>BRIDGTON HOSPITAL</v>
          </cell>
          <cell r="C144" t="str">
            <v>HMO/POS</v>
          </cell>
          <cell r="D144" t="str">
            <v>SELF</v>
          </cell>
          <cell r="E144" t="str">
            <v>OP</v>
          </cell>
          <cell r="F144" t="str">
            <v>Community</v>
          </cell>
          <cell r="G144" t="str">
            <v>Cumberland</v>
          </cell>
          <cell r="H144" t="str">
            <v>ME</v>
          </cell>
          <cell r="I144" t="str">
            <v>ME</v>
          </cell>
          <cell r="J144" t="str">
            <v>Inlier</v>
          </cell>
          <cell r="K144" t="str">
            <v>N</v>
          </cell>
          <cell r="L144">
            <v>82020.637599999987</v>
          </cell>
          <cell r="M144">
            <v>42252.63</v>
          </cell>
        </row>
        <row r="145">
          <cell r="A145" t="str">
            <v>900032</v>
          </cell>
          <cell r="B145" t="str">
            <v>BRIDGTON HOSPITAL</v>
          </cell>
          <cell r="C145" t="str">
            <v>PPO</v>
          </cell>
          <cell r="D145" t="str">
            <v>FULLY</v>
          </cell>
          <cell r="E145" t="str">
            <v>IP</v>
          </cell>
          <cell r="F145" t="str">
            <v>Community</v>
          </cell>
          <cell r="G145" t="str">
            <v>Cumberland</v>
          </cell>
          <cell r="H145" t="str">
            <v>ME</v>
          </cell>
          <cell r="I145" t="str">
            <v>ME</v>
          </cell>
          <cell r="J145" t="str">
            <v>Inlier</v>
          </cell>
          <cell r="K145" t="str">
            <v>N</v>
          </cell>
          <cell r="L145">
            <v>4168.3863999999994</v>
          </cell>
          <cell r="M145">
            <v>3828.7284</v>
          </cell>
        </row>
        <row r="146">
          <cell r="A146" t="str">
            <v>900032</v>
          </cell>
          <cell r="B146" t="str">
            <v>BRIDGTON HOSPITAL</v>
          </cell>
          <cell r="C146" t="str">
            <v>PPO</v>
          </cell>
          <cell r="D146" t="str">
            <v>FULLY</v>
          </cell>
          <cell r="E146" t="str">
            <v>OP</v>
          </cell>
          <cell r="F146" t="str">
            <v>Community</v>
          </cell>
          <cell r="G146" t="str">
            <v>Cumberland</v>
          </cell>
          <cell r="H146" t="str">
            <v>ME</v>
          </cell>
          <cell r="I146" t="str">
            <v>ME</v>
          </cell>
          <cell r="J146" t="str">
            <v>Inlier</v>
          </cell>
          <cell r="K146" t="str">
            <v>N</v>
          </cell>
          <cell r="L146">
            <v>73988.370999999985</v>
          </cell>
          <cell r="M146">
            <v>27931.38</v>
          </cell>
        </row>
        <row r="147">
          <cell r="A147" t="str">
            <v>900032</v>
          </cell>
          <cell r="B147" t="str">
            <v>BRIDGTON HOSPITAL</v>
          </cell>
          <cell r="C147" t="str">
            <v>PPO</v>
          </cell>
          <cell r="D147" t="str">
            <v>SELF</v>
          </cell>
          <cell r="E147" t="str">
            <v>OP</v>
          </cell>
          <cell r="F147" t="str">
            <v>Community</v>
          </cell>
          <cell r="G147" t="str">
            <v>Cumberland</v>
          </cell>
          <cell r="H147" t="str">
            <v>ME</v>
          </cell>
          <cell r="I147" t="str">
            <v>ME</v>
          </cell>
          <cell r="J147" t="str">
            <v>Inlier</v>
          </cell>
          <cell r="K147" t="str">
            <v>N</v>
          </cell>
          <cell r="L147">
            <v>6793.9639999999999</v>
          </cell>
          <cell r="M147">
            <v>4032.93</v>
          </cell>
        </row>
        <row r="148">
          <cell r="A148" t="str">
            <v>900038</v>
          </cell>
          <cell r="B148" t="str">
            <v>FAIRVIEW HOSPITAL</v>
          </cell>
          <cell r="C148" t="str">
            <v>HMO/POS</v>
          </cell>
          <cell r="D148" t="str">
            <v>FULLY</v>
          </cell>
          <cell r="E148" t="str">
            <v>IP</v>
          </cell>
          <cell r="F148" t="str">
            <v>Community</v>
          </cell>
          <cell r="G148" t="str">
            <v>Berkshire</v>
          </cell>
          <cell r="H148" t="str">
            <v>MA</v>
          </cell>
          <cell r="I148" t="str">
            <v>MA</v>
          </cell>
          <cell r="J148" t="str">
            <v>Low Do</v>
          </cell>
          <cell r="K148" t="str">
            <v>N</v>
          </cell>
          <cell r="L148">
            <v>11217.15</v>
          </cell>
          <cell r="M148">
            <v>8174.4848000000002</v>
          </cell>
        </row>
        <row r="149">
          <cell r="A149" t="str">
            <v>900038</v>
          </cell>
          <cell r="B149" t="str">
            <v>FAIRVIEW HOSPITAL</v>
          </cell>
          <cell r="C149" t="str">
            <v>HMO/POS</v>
          </cell>
          <cell r="D149" t="str">
            <v>FULLY</v>
          </cell>
          <cell r="E149" t="str">
            <v>OP</v>
          </cell>
          <cell r="F149" t="str">
            <v>Community</v>
          </cell>
          <cell r="G149" t="str">
            <v>Berkshire</v>
          </cell>
          <cell r="H149" t="str">
            <v>MA</v>
          </cell>
          <cell r="I149" t="str">
            <v>MA</v>
          </cell>
          <cell r="J149" t="str">
            <v>Low Do</v>
          </cell>
          <cell r="K149" t="str">
            <v>N</v>
          </cell>
          <cell r="L149">
            <v>117664.64849999998</v>
          </cell>
          <cell r="M149">
            <v>38782.22</v>
          </cell>
        </row>
        <row r="150">
          <cell r="A150" t="str">
            <v>900038</v>
          </cell>
          <cell r="B150" t="str">
            <v>FAIRVIEW HOSPITAL</v>
          </cell>
          <cell r="C150" t="str">
            <v>HMO/POS</v>
          </cell>
          <cell r="D150" t="str">
            <v>SELF</v>
          </cell>
          <cell r="E150" t="str">
            <v>OP</v>
          </cell>
          <cell r="F150" t="str">
            <v>Community</v>
          </cell>
          <cell r="G150" t="str">
            <v>Berkshire</v>
          </cell>
          <cell r="H150" t="str">
            <v>MA</v>
          </cell>
          <cell r="I150" t="str">
            <v>MA</v>
          </cell>
          <cell r="J150" t="str">
            <v>Low Do</v>
          </cell>
          <cell r="K150" t="str">
            <v>N</v>
          </cell>
          <cell r="L150">
            <v>29717.903250000003</v>
          </cell>
          <cell r="M150">
            <v>10489.32</v>
          </cell>
        </row>
        <row r="151">
          <cell r="A151" t="str">
            <v>900038</v>
          </cell>
          <cell r="B151" t="str">
            <v>FAIRVIEW HOSPITAL</v>
          </cell>
          <cell r="C151" t="str">
            <v>PPO</v>
          </cell>
          <cell r="D151" t="str">
            <v>FULLY</v>
          </cell>
          <cell r="E151" t="str">
            <v>OP</v>
          </cell>
          <cell r="F151" t="str">
            <v>Community</v>
          </cell>
          <cell r="G151" t="str">
            <v>Berkshire</v>
          </cell>
          <cell r="H151" t="str">
            <v>MA</v>
          </cell>
          <cell r="I151" t="str">
            <v>MA</v>
          </cell>
          <cell r="J151" t="str">
            <v>Low Do</v>
          </cell>
          <cell r="K151" t="str">
            <v>N</v>
          </cell>
          <cell r="L151">
            <v>7181.7166933383105</v>
          </cell>
          <cell r="M151">
            <v>3213.87</v>
          </cell>
        </row>
        <row r="152">
          <cell r="A152" t="str">
            <v>900038</v>
          </cell>
          <cell r="B152" t="str">
            <v>FAIRVIEW HOSPITAL</v>
          </cell>
          <cell r="C152" t="str">
            <v>PPO</v>
          </cell>
          <cell r="D152" t="str">
            <v>SELF</v>
          </cell>
          <cell r="E152" t="str">
            <v>OP</v>
          </cell>
          <cell r="F152" t="str">
            <v>Community</v>
          </cell>
          <cell r="G152" t="str">
            <v>Berkshire</v>
          </cell>
          <cell r="H152" t="str">
            <v>MA</v>
          </cell>
          <cell r="I152" t="str">
            <v>MA</v>
          </cell>
          <cell r="J152" t="str">
            <v>Low Do</v>
          </cell>
          <cell r="K152" t="str">
            <v>N</v>
          </cell>
          <cell r="L152">
            <v>9043.1280926489635</v>
          </cell>
          <cell r="M152">
            <v>4311.21</v>
          </cell>
        </row>
        <row r="153">
          <cell r="A153" t="str">
            <v>900041</v>
          </cell>
          <cell r="B153" t="str">
            <v>MILFORD WHITINSVILLE</v>
          </cell>
          <cell r="C153" t="str">
            <v>HMO/POS</v>
          </cell>
          <cell r="D153" t="str">
            <v>FULLY</v>
          </cell>
          <cell r="E153" t="str">
            <v>IP</v>
          </cell>
          <cell r="F153" t="str">
            <v>Community</v>
          </cell>
          <cell r="G153" t="str">
            <v>Worcester</v>
          </cell>
          <cell r="H153" t="str">
            <v>MA</v>
          </cell>
          <cell r="I153" t="str">
            <v>MA</v>
          </cell>
          <cell r="J153" t="str">
            <v>Inlier</v>
          </cell>
          <cell r="K153" t="str">
            <v>N</v>
          </cell>
          <cell r="L153">
            <v>2657982.0672999998</v>
          </cell>
          <cell r="M153">
            <v>3158550.7659232137</v>
          </cell>
        </row>
        <row r="154">
          <cell r="A154" t="str">
            <v>900041</v>
          </cell>
          <cell r="B154" t="str">
            <v>MILFORD WHITINSVILLE</v>
          </cell>
          <cell r="C154" t="str">
            <v>HMO/POS</v>
          </cell>
          <cell r="D154" t="str">
            <v>FULLY</v>
          </cell>
          <cell r="E154" t="str">
            <v>OP</v>
          </cell>
          <cell r="F154" t="str">
            <v>Community</v>
          </cell>
          <cell r="G154" t="str">
            <v>Worcester</v>
          </cell>
          <cell r="H154" t="str">
            <v>MA</v>
          </cell>
          <cell r="I154" t="str">
            <v>MA</v>
          </cell>
          <cell r="J154" t="str">
            <v>Inlier</v>
          </cell>
          <cell r="K154" t="str">
            <v>N</v>
          </cell>
          <cell r="L154">
            <v>6176864.0605000006</v>
          </cell>
          <cell r="M154">
            <v>3673261.1900000065</v>
          </cell>
        </row>
        <row r="155">
          <cell r="A155" t="str">
            <v>900041</v>
          </cell>
          <cell r="B155" t="str">
            <v>MILFORD WHITINSVILLE</v>
          </cell>
          <cell r="C155" t="str">
            <v>HMO/POS</v>
          </cell>
          <cell r="D155" t="str">
            <v>SELF</v>
          </cell>
          <cell r="E155" t="str">
            <v>IP</v>
          </cell>
          <cell r="F155" t="str">
            <v>Community</v>
          </cell>
          <cell r="G155" t="str">
            <v>Worcester</v>
          </cell>
          <cell r="H155" t="str">
            <v>MA</v>
          </cell>
          <cell r="I155" t="str">
            <v>MA</v>
          </cell>
          <cell r="J155" t="str">
            <v>Inlier</v>
          </cell>
          <cell r="K155" t="str">
            <v>N</v>
          </cell>
          <cell r="L155">
            <v>1358044.6099</v>
          </cell>
          <cell r="M155">
            <v>1637671.4565626497</v>
          </cell>
        </row>
        <row r="156">
          <cell r="A156" t="str">
            <v>900041</v>
          </cell>
          <cell r="B156" t="str">
            <v>MILFORD WHITINSVILLE</v>
          </cell>
          <cell r="C156" t="str">
            <v>HMO/POS</v>
          </cell>
          <cell r="D156" t="str">
            <v>SELF</v>
          </cell>
          <cell r="E156" t="str">
            <v>OP</v>
          </cell>
          <cell r="F156" t="str">
            <v>Community</v>
          </cell>
          <cell r="G156" t="str">
            <v>Worcester</v>
          </cell>
          <cell r="H156" t="str">
            <v>MA</v>
          </cell>
          <cell r="I156" t="str">
            <v>MA</v>
          </cell>
          <cell r="J156" t="str">
            <v>Inlier</v>
          </cell>
          <cell r="K156" t="str">
            <v>N</v>
          </cell>
          <cell r="L156">
            <v>3295650.2044000039</v>
          </cell>
          <cell r="M156">
            <v>1940146.65</v>
          </cell>
        </row>
        <row r="157">
          <cell r="A157" t="str">
            <v>900041</v>
          </cell>
          <cell r="B157" t="str">
            <v>MILFORD WHITINSVILLE</v>
          </cell>
          <cell r="C157" t="str">
            <v>PPO</v>
          </cell>
          <cell r="D157" t="str">
            <v>FULLY</v>
          </cell>
          <cell r="E157" t="str">
            <v>IP</v>
          </cell>
          <cell r="F157" t="str">
            <v>Community</v>
          </cell>
          <cell r="G157" t="str">
            <v>Worcester</v>
          </cell>
          <cell r="H157" t="str">
            <v>MA</v>
          </cell>
          <cell r="I157" t="str">
            <v>MA</v>
          </cell>
          <cell r="J157" t="str">
            <v>Inlier</v>
          </cell>
          <cell r="K157" t="str">
            <v>N</v>
          </cell>
          <cell r="L157">
            <v>180282.32050000003</v>
          </cell>
          <cell r="M157">
            <v>215334.45193333333</v>
          </cell>
        </row>
        <row r="158">
          <cell r="A158" t="str">
            <v>900041</v>
          </cell>
          <cell r="B158" t="str">
            <v>MILFORD WHITINSVILLE</v>
          </cell>
          <cell r="C158" t="str">
            <v>PPO</v>
          </cell>
          <cell r="D158" t="str">
            <v>FULLY</v>
          </cell>
          <cell r="E158" t="str">
            <v>OP</v>
          </cell>
          <cell r="F158" t="str">
            <v>Community</v>
          </cell>
          <cell r="G158" t="str">
            <v>Worcester</v>
          </cell>
          <cell r="H158" t="str">
            <v>MA</v>
          </cell>
          <cell r="I158" t="str">
            <v>MA</v>
          </cell>
          <cell r="J158" t="str">
            <v>Inlier</v>
          </cell>
          <cell r="K158" t="str">
            <v>N</v>
          </cell>
          <cell r="L158">
            <v>408809.94589999988</v>
          </cell>
          <cell r="M158">
            <v>244588.88</v>
          </cell>
        </row>
        <row r="159">
          <cell r="A159" t="str">
            <v>900041</v>
          </cell>
          <cell r="B159" t="str">
            <v>MILFORD WHITINSVILLE</v>
          </cell>
          <cell r="C159" t="str">
            <v>PPO</v>
          </cell>
          <cell r="D159" t="str">
            <v>SELF</v>
          </cell>
          <cell r="E159" t="str">
            <v>IP</v>
          </cell>
          <cell r="F159" t="str">
            <v>Community</v>
          </cell>
          <cell r="G159" t="str">
            <v>Worcester</v>
          </cell>
          <cell r="H159" t="str">
            <v>MA</v>
          </cell>
          <cell r="I159" t="str">
            <v>MA</v>
          </cell>
          <cell r="J159" t="str">
            <v>Inlier</v>
          </cell>
          <cell r="K159" t="str">
            <v>N</v>
          </cell>
          <cell r="L159">
            <v>484273.6112000001</v>
          </cell>
          <cell r="M159">
            <v>586257.70905000006</v>
          </cell>
        </row>
        <row r="160">
          <cell r="A160" t="str">
            <v>900041</v>
          </cell>
          <cell r="B160" t="str">
            <v>MILFORD WHITINSVILLE</v>
          </cell>
          <cell r="C160" t="str">
            <v>PPO</v>
          </cell>
          <cell r="D160" t="str">
            <v>SELF</v>
          </cell>
          <cell r="E160" t="str">
            <v>OP</v>
          </cell>
          <cell r="F160" t="str">
            <v>Community</v>
          </cell>
          <cell r="G160" t="str">
            <v>Worcester</v>
          </cell>
          <cell r="H160" t="str">
            <v>MA</v>
          </cell>
          <cell r="I160" t="str">
            <v>MA</v>
          </cell>
          <cell r="J160" t="str">
            <v>Inlier</v>
          </cell>
          <cell r="K160" t="str">
            <v>N</v>
          </cell>
          <cell r="L160">
            <v>1130550.4119000002</v>
          </cell>
          <cell r="M160">
            <v>683922.79999999912</v>
          </cell>
        </row>
        <row r="161">
          <cell r="A161" t="str">
            <v>900042</v>
          </cell>
          <cell r="B161" t="str">
            <v>NEWTON WELLESLEY HOSP</v>
          </cell>
          <cell r="C161" t="str">
            <v>HMO/POS</v>
          </cell>
          <cell r="D161" t="str">
            <v>FULLY</v>
          </cell>
          <cell r="E161" t="str">
            <v>IP</v>
          </cell>
          <cell r="F161" t="str">
            <v>Community</v>
          </cell>
          <cell r="G161" t="str">
            <v>Middlesex</v>
          </cell>
          <cell r="H161" t="str">
            <v>MA</v>
          </cell>
          <cell r="I161" t="str">
            <v>MA</v>
          </cell>
          <cell r="J161" t="str">
            <v>Inlier</v>
          </cell>
          <cell r="K161" t="str">
            <v>N</v>
          </cell>
          <cell r="L161">
            <v>6860411.1428159997</v>
          </cell>
          <cell r="M161">
            <v>6661101.780781622</v>
          </cell>
        </row>
        <row r="162">
          <cell r="A162" t="str">
            <v>900042</v>
          </cell>
          <cell r="B162" t="str">
            <v>NEWTON WELLESLEY HOSP</v>
          </cell>
          <cell r="C162" t="str">
            <v>HMO/POS</v>
          </cell>
          <cell r="D162" t="str">
            <v>FULLY</v>
          </cell>
          <cell r="E162" t="str">
            <v>OP</v>
          </cell>
          <cell r="F162" t="str">
            <v>Community</v>
          </cell>
          <cell r="G162" t="str">
            <v>Middlesex</v>
          </cell>
          <cell r="H162" t="str">
            <v>MA</v>
          </cell>
          <cell r="I162" t="str">
            <v>MA</v>
          </cell>
          <cell r="J162" t="str">
            <v>Inlier</v>
          </cell>
          <cell r="K162" t="str">
            <v>N</v>
          </cell>
          <cell r="L162">
            <v>12528811.889215993</v>
          </cell>
          <cell r="M162">
            <v>5957759.3110000035</v>
          </cell>
        </row>
        <row r="163">
          <cell r="A163" t="str">
            <v>900042</v>
          </cell>
          <cell r="B163" t="str">
            <v>NEWTON WELLESLEY HOSP</v>
          </cell>
          <cell r="C163" t="str">
            <v>HMO/POS</v>
          </cell>
          <cell r="D163" t="str">
            <v>SELF</v>
          </cell>
          <cell r="E163" t="str">
            <v>IP</v>
          </cell>
          <cell r="F163" t="str">
            <v>Community</v>
          </cell>
          <cell r="G163" t="str">
            <v>Middlesex</v>
          </cell>
          <cell r="H163" t="str">
            <v>MA</v>
          </cell>
          <cell r="I163" t="str">
            <v>MA</v>
          </cell>
          <cell r="J163" t="str">
            <v>Inlier</v>
          </cell>
          <cell r="K163" t="str">
            <v>N</v>
          </cell>
          <cell r="L163">
            <v>4842375.7824959997</v>
          </cell>
          <cell r="M163">
            <v>4690047.3860999998</v>
          </cell>
        </row>
        <row r="164">
          <cell r="A164" t="str">
            <v>900042</v>
          </cell>
          <cell r="B164" t="str">
            <v>NEWTON WELLESLEY HOSP</v>
          </cell>
          <cell r="C164" t="str">
            <v>HMO/POS</v>
          </cell>
          <cell r="D164" t="str">
            <v>SELF</v>
          </cell>
          <cell r="E164" t="str">
            <v>OP</v>
          </cell>
          <cell r="F164" t="str">
            <v>Community</v>
          </cell>
          <cell r="G164" t="str">
            <v>Middlesex</v>
          </cell>
          <cell r="H164" t="str">
            <v>MA</v>
          </cell>
          <cell r="I164" t="str">
            <v>MA</v>
          </cell>
          <cell r="J164" t="str">
            <v>Inlier</v>
          </cell>
          <cell r="K164" t="str">
            <v>N</v>
          </cell>
          <cell r="L164">
            <v>7707513.7943999935</v>
          </cell>
          <cell r="M164">
            <v>3547478.9720000057</v>
          </cell>
        </row>
        <row r="165">
          <cell r="A165" t="str">
            <v>900042</v>
          </cell>
          <cell r="B165" t="str">
            <v>NEWTON WELLESLEY HOSP</v>
          </cell>
          <cell r="C165" t="str">
            <v>PPO</v>
          </cell>
          <cell r="D165" t="str">
            <v>FULLY</v>
          </cell>
          <cell r="E165" t="str">
            <v>IP</v>
          </cell>
          <cell r="F165" t="str">
            <v>Community</v>
          </cell>
          <cell r="G165" t="str">
            <v>Middlesex</v>
          </cell>
          <cell r="H165" t="str">
            <v>MA</v>
          </cell>
          <cell r="I165" t="str">
            <v>MA</v>
          </cell>
          <cell r="J165" t="str">
            <v>Inlier</v>
          </cell>
          <cell r="K165" t="str">
            <v>N</v>
          </cell>
          <cell r="L165">
            <v>991249.45875199989</v>
          </cell>
          <cell r="M165">
            <v>936409.13950000005</v>
          </cell>
        </row>
        <row r="166">
          <cell r="A166" t="str">
            <v>900042</v>
          </cell>
          <cell r="B166" t="str">
            <v>NEWTON WELLESLEY HOSP</v>
          </cell>
          <cell r="C166" t="str">
            <v>PPO</v>
          </cell>
          <cell r="D166" t="str">
            <v>FULLY</v>
          </cell>
          <cell r="E166" t="str">
            <v>OP</v>
          </cell>
          <cell r="F166" t="str">
            <v>Community</v>
          </cell>
          <cell r="G166" t="str">
            <v>Middlesex</v>
          </cell>
          <cell r="H166" t="str">
            <v>MA</v>
          </cell>
          <cell r="I166" t="str">
            <v>MA</v>
          </cell>
          <cell r="J166" t="str">
            <v>Inlier</v>
          </cell>
          <cell r="K166" t="str">
            <v>N</v>
          </cell>
          <cell r="L166">
            <v>2364309.6921919999</v>
          </cell>
          <cell r="M166">
            <v>1035212.7910000004</v>
          </cell>
        </row>
        <row r="167">
          <cell r="A167" t="str">
            <v>900042</v>
          </cell>
          <cell r="B167" t="str">
            <v>NEWTON WELLESLEY HOSP</v>
          </cell>
          <cell r="C167" t="str">
            <v>PPO</v>
          </cell>
          <cell r="D167" t="str">
            <v>SELF</v>
          </cell>
          <cell r="E167" t="str">
            <v>IP</v>
          </cell>
          <cell r="F167" t="str">
            <v>Community</v>
          </cell>
          <cell r="G167" t="str">
            <v>Middlesex</v>
          </cell>
          <cell r="H167" t="str">
            <v>MA</v>
          </cell>
          <cell r="I167" t="str">
            <v>MA</v>
          </cell>
          <cell r="J167" t="str">
            <v>Inlier</v>
          </cell>
          <cell r="K167" t="str">
            <v>N</v>
          </cell>
          <cell r="L167">
            <v>929466.01708799985</v>
          </cell>
          <cell r="M167">
            <v>850257.02734126989</v>
          </cell>
        </row>
        <row r="168">
          <cell r="A168" t="str">
            <v>900042</v>
          </cell>
          <cell r="B168" t="str">
            <v>NEWTON WELLESLEY HOSP</v>
          </cell>
          <cell r="C168" t="str">
            <v>PPO</v>
          </cell>
          <cell r="D168" t="str">
            <v>SELF</v>
          </cell>
          <cell r="E168" t="str">
            <v>OP</v>
          </cell>
          <cell r="F168" t="str">
            <v>Community</v>
          </cell>
          <cell r="G168" t="str">
            <v>Middlesex</v>
          </cell>
          <cell r="H168" t="str">
            <v>MA</v>
          </cell>
          <cell r="I168" t="str">
            <v>MA</v>
          </cell>
          <cell r="J168" t="str">
            <v>Inlier</v>
          </cell>
          <cell r="K168" t="str">
            <v>N</v>
          </cell>
          <cell r="L168">
            <v>1255931.18</v>
          </cell>
          <cell r="M168">
            <v>533893.22</v>
          </cell>
        </row>
        <row r="169">
          <cell r="A169" t="str">
            <v>900043</v>
          </cell>
          <cell r="B169" t="str">
            <v>MASS GENERAL HOSPITAL</v>
          </cell>
          <cell r="C169" t="str">
            <v>HMO/POS</v>
          </cell>
          <cell r="D169" t="str">
            <v>FULLY</v>
          </cell>
          <cell r="E169" t="str">
            <v>IP</v>
          </cell>
          <cell r="F169" t="str">
            <v>Tertiary</v>
          </cell>
          <cell r="G169" t="str">
            <v>Suffolk</v>
          </cell>
          <cell r="H169" t="str">
            <v>MA</v>
          </cell>
          <cell r="I169" t="str">
            <v>MA</v>
          </cell>
          <cell r="J169" t="str">
            <v>Inlier</v>
          </cell>
          <cell r="K169" t="str">
            <v>N</v>
          </cell>
          <cell r="L169">
            <v>28064161.726496015</v>
          </cell>
          <cell r="M169">
            <v>21644631.542136095</v>
          </cell>
        </row>
        <row r="170">
          <cell r="A170" t="str">
            <v>900043</v>
          </cell>
          <cell r="B170" t="str">
            <v>MASS GENERAL HOSPITAL</v>
          </cell>
          <cell r="C170" t="str">
            <v>HMO/POS</v>
          </cell>
          <cell r="D170" t="str">
            <v>FULLY</v>
          </cell>
          <cell r="E170" t="str">
            <v>IP</v>
          </cell>
          <cell r="F170" t="str">
            <v>Tertiary</v>
          </cell>
          <cell r="G170" t="str">
            <v>Suffolk</v>
          </cell>
          <cell r="H170" t="str">
            <v>MA</v>
          </cell>
          <cell r="I170" t="str">
            <v>MA</v>
          </cell>
          <cell r="J170" t="str">
            <v>Inlier</v>
          </cell>
          <cell r="K170" t="str">
            <v>Y</v>
          </cell>
          <cell r="L170">
            <v>3860317.4361920008</v>
          </cell>
          <cell r="M170">
            <v>1918893.6373999999</v>
          </cell>
        </row>
        <row r="171">
          <cell r="A171" t="str">
            <v>900043</v>
          </cell>
          <cell r="B171" t="str">
            <v>MASS GENERAL HOSPITAL</v>
          </cell>
          <cell r="C171" t="str">
            <v>HMO/POS</v>
          </cell>
          <cell r="D171" t="str">
            <v>FULLY</v>
          </cell>
          <cell r="E171" t="str">
            <v>OP</v>
          </cell>
          <cell r="F171" t="str">
            <v>Tertiary</v>
          </cell>
          <cell r="G171" t="str">
            <v>Suffolk</v>
          </cell>
          <cell r="H171" t="str">
            <v>MA</v>
          </cell>
          <cell r="I171" t="str">
            <v>MA</v>
          </cell>
          <cell r="J171" t="str">
            <v>Inlier</v>
          </cell>
          <cell r="K171" t="str">
            <v>N</v>
          </cell>
          <cell r="L171">
            <v>30457066.666879918</v>
          </cell>
          <cell r="M171">
            <v>13931675.449500013</v>
          </cell>
        </row>
        <row r="172">
          <cell r="A172" t="str">
            <v>900043</v>
          </cell>
          <cell r="B172" t="str">
            <v>MASS GENERAL HOSPITAL</v>
          </cell>
          <cell r="C172" t="str">
            <v>HMO/POS</v>
          </cell>
          <cell r="D172" t="str">
            <v>SELF</v>
          </cell>
          <cell r="E172" t="str">
            <v>IP</v>
          </cell>
          <cell r="F172" t="str">
            <v>Tertiary</v>
          </cell>
          <cell r="G172" t="str">
            <v>Suffolk</v>
          </cell>
          <cell r="H172" t="str">
            <v>MA</v>
          </cell>
          <cell r="I172" t="str">
            <v>MA</v>
          </cell>
          <cell r="J172" t="str">
            <v>Inlier</v>
          </cell>
          <cell r="K172" t="str">
            <v>N</v>
          </cell>
          <cell r="L172">
            <v>16178294.281407995</v>
          </cell>
          <cell r="M172">
            <v>11794191.69427528</v>
          </cell>
        </row>
        <row r="173">
          <cell r="A173" t="str">
            <v>900043</v>
          </cell>
          <cell r="B173" t="str">
            <v>MASS GENERAL HOSPITAL</v>
          </cell>
          <cell r="C173" t="str">
            <v>HMO/POS</v>
          </cell>
          <cell r="D173" t="str">
            <v>SELF</v>
          </cell>
          <cell r="E173" t="str">
            <v>IP</v>
          </cell>
          <cell r="F173" t="str">
            <v>Tertiary</v>
          </cell>
          <cell r="G173" t="str">
            <v>Suffolk</v>
          </cell>
          <cell r="H173" t="str">
            <v>MA</v>
          </cell>
          <cell r="I173" t="str">
            <v>MA</v>
          </cell>
          <cell r="J173" t="str">
            <v>Inlier</v>
          </cell>
          <cell r="K173" t="str">
            <v>Y</v>
          </cell>
          <cell r="L173">
            <v>1567060.8159359999</v>
          </cell>
          <cell r="M173">
            <v>1042923.7104999999</v>
          </cell>
        </row>
        <row r="174">
          <cell r="A174" t="str">
            <v>900043</v>
          </cell>
          <cell r="B174" t="str">
            <v>MASS GENERAL HOSPITAL</v>
          </cell>
          <cell r="C174" t="str">
            <v>HMO/POS</v>
          </cell>
          <cell r="D174" t="str">
            <v>SELF</v>
          </cell>
          <cell r="E174" t="str">
            <v>OP</v>
          </cell>
          <cell r="F174" t="str">
            <v>Tertiary</v>
          </cell>
          <cell r="G174" t="str">
            <v>Suffolk</v>
          </cell>
          <cell r="H174" t="str">
            <v>MA</v>
          </cell>
          <cell r="I174" t="str">
            <v>MA</v>
          </cell>
          <cell r="J174" t="str">
            <v>Inlier</v>
          </cell>
          <cell r="K174" t="str">
            <v>N</v>
          </cell>
          <cell r="L174">
            <v>15166040.441439992</v>
          </cell>
          <cell r="M174">
            <v>6820343.6420000056</v>
          </cell>
        </row>
        <row r="175">
          <cell r="A175" t="str">
            <v>900043</v>
          </cell>
          <cell r="B175" t="str">
            <v>MASS GENERAL HOSPITAL</v>
          </cell>
          <cell r="C175" t="str">
            <v>PPO</v>
          </cell>
          <cell r="D175" t="str">
            <v>FULLY</v>
          </cell>
          <cell r="E175" t="str">
            <v>IP</v>
          </cell>
          <cell r="F175" t="str">
            <v>Tertiary</v>
          </cell>
          <cell r="G175" t="str">
            <v>Suffolk</v>
          </cell>
          <cell r="H175" t="str">
            <v>MA</v>
          </cell>
          <cell r="I175" t="str">
            <v>MA</v>
          </cell>
          <cell r="J175" t="str">
            <v>Inlier</v>
          </cell>
          <cell r="K175" t="str">
            <v>N</v>
          </cell>
          <cell r="L175">
            <v>3393536.9843199998</v>
          </cell>
          <cell r="M175">
            <v>2658629.4075000002</v>
          </cell>
        </row>
        <row r="176">
          <cell r="A176" t="str">
            <v>900043</v>
          </cell>
          <cell r="B176" t="str">
            <v>MASS GENERAL HOSPITAL</v>
          </cell>
          <cell r="C176" t="str">
            <v>PPO</v>
          </cell>
          <cell r="D176" t="str">
            <v>FULLY</v>
          </cell>
          <cell r="E176" t="str">
            <v>IP</v>
          </cell>
          <cell r="F176" t="str">
            <v>Tertiary</v>
          </cell>
          <cell r="G176" t="str">
            <v>Suffolk</v>
          </cell>
          <cell r="H176" t="str">
            <v>MA</v>
          </cell>
          <cell r="I176" t="str">
            <v>MA</v>
          </cell>
          <cell r="J176" t="str">
            <v>Inlier</v>
          </cell>
          <cell r="K176" t="str">
            <v>Y</v>
          </cell>
          <cell r="L176">
            <v>360508.19839999999</v>
          </cell>
          <cell r="M176">
            <v>221675.0747</v>
          </cell>
        </row>
        <row r="177">
          <cell r="A177" t="str">
            <v>900043</v>
          </cell>
          <cell r="B177" t="str">
            <v>MASS GENERAL HOSPITAL</v>
          </cell>
          <cell r="C177" t="str">
            <v>PPO</v>
          </cell>
          <cell r="D177" t="str">
            <v>FULLY</v>
          </cell>
          <cell r="E177" t="str">
            <v>OP</v>
          </cell>
          <cell r="F177" t="str">
            <v>Tertiary</v>
          </cell>
          <cell r="G177" t="str">
            <v>Suffolk</v>
          </cell>
          <cell r="H177" t="str">
            <v>MA</v>
          </cell>
          <cell r="I177" t="str">
            <v>MA</v>
          </cell>
          <cell r="J177" t="str">
            <v>Inlier</v>
          </cell>
          <cell r="K177" t="str">
            <v>N</v>
          </cell>
          <cell r="L177">
            <v>4677317.3668480003</v>
          </cell>
          <cell r="M177">
            <v>2085180.3740000003</v>
          </cell>
        </row>
        <row r="178">
          <cell r="A178" t="str">
            <v>900043</v>
          </cell>
          <cell r="B178" t="str">
            <v>MASS GENERAL HOSPITAL</v>
          </cell>
          <cell r="C178" t="str">
            <v>PPO</v>
          </cell>
          <cell r="D178" t="str">
            <v>SELF</v>
          </cell>
          <cell r="E178" t="str">
            <v>IP</v>
          </cell>
          <cell r="F178" t="str">
            <v>Tertiary</v>
          </cell>
          <cell r="G178" t="str">
            <v>Suffolk</v>
          </cell>
          <cell r="H178" t="str">
            <v>MA</v>
          </cell>
          <cell r="I178" t="str">
            <v>MA</v>
          </cell>
          <cell r="J178" t="str">
            <v>Inlier</v>
          </cell>
          <cell r="K178" t="str">
            <v>N</v>
          </cell>
          <cell r="L178">
            <v>5327580.9186879983</v>
          </cell>
          <cell r="M178">
            <v>3970064.5980999987</v>
          </cell>
        </row>
        <row r="179">
          <cell r="A179" t="str">
            <v>900043</v>
          </cell>
          <cell r="B179" t="str">
            <v>MASS GENERAL HOSPITAL</v>
          </cell>
          <cell r="C179" t="str">
            <v>PPO</v>
          </cell>
          <cell r="D179" t="str">
            <v>SELF</v>
          </cell>
          <cell r="E179" t="str">
            <v>IP</v>
          </cell>
          <cell r="F179" t="str">
            <v>Tertiary</v>
          </cell>
          <cell r="G179" t="str">
            <v>Suffolk</v>
          </cell>
          <cell r="H179" t="str">
            <v>MA</v>
          </cell>
          <cell r="I179" t="str">
            <v>MA</v>
          </cell>
          <cell r="J179" t="str">
            <v>Inlier</v>
          </cell>
          <cell r="K179" t="str">
            <v>Y</v>
          </cell>
          <cell r="L179">
            <v>420216.33863786369</v>
          </cell>
          <cell r="M179">
            <v>242951.4572</v>
          </cell>
        </row>
        <row r="180">
          <cell r="A180" t="str">
            <v>900043</v>
          </cell>
          <cell r="B180" t="str">
            <v>MASS GENERAL HOSPITAL</v>
          </cell>
          <cell r="C180" t="str">
            <v>PPO</v>
          </cell>
          <cell r="D180" t="str">
            <v>SELF</v>
          </cell>
          <cell r="E180" t="str">
            <v>OP</v>
          </cell>
          <cell r="F180" t="str">
            <v>Tertiary</v>
          </cell>
          <cell r="G180" t="str">
            <v>Suffolk</v>
          </cell>
          <cell r="H180" t="str">
            <v>MA</v>
          </cell>
          <cell r="I180" t="str">
            <v>MA</v>
          </cell>
          <cell r="J180" t="str">
            <v>Inlier</v>
          </cell>
          <cell r="K180" t="str">
            <v>N</v>
          </cell>
          <cell r="L180">
            <v>4542903.3693119986</v>
          </cell>
          <cell r="M180">
            <v>1883698.888000001</v>
          </cell>
        </row>
        <row r="181">
          <cell r="A181" t="str">
            <v>900047</v>
          </cell>
          <cell r="B181" t="str">
            <v>MASS EYE AND EAR INFIRMARY</v>
          </cell>
          <cell r="C181" t="str">
            <v>HMO/POS</v>
          </cell>
          <cell r="D181" t="str">
            <v>FULLY</v>
          </cell>
          <cell r="E181" t="str">
            <v>IP</v>
          </cell>
          <cell r="F181" t="str">
            <v>Community</v>
          </cell>
          <cell r="G181" t="str">
            <v>Suffolk</v>
          </cell>
          <cell r="H181" t="str">
            <v>MA</v>
          </cell>
          <cell r="I181" t="str">
            <v>MA</v>
          </cell>
          <cell r="J181" t="str">
            <v>Inlier</v>
          </cell>
          <cell r="K181" t="str">
            <v>N</v>
          </cell>
          <cell r="L181">
            <v>604827.96459999995</v>
          </cell>
          <cell r="M181">
            <v>832466.78280000004</v>
          </cell>
        </row>
        <row r="182">
          <cell r="A182" t="str">
            <v>900047</v>
          </cell>
          <cell r="B182" t="str">
            <v>MASS EYE AND EAR INFIRMARY</v>
          </cell>
          <cell r="C182" t="str">
            <v>HMO/POS</v>
          </cell>
          <cell r="D182" t="str">
            <v>FULLY</v>
          </cell>
          <cell r="E182" t="str">
            <v>OP</v>
          </cell>
          <cell r="F182" t="str">
            <v>Community</v>
          </cell>
          <cell r="G182" t="str">
            <v>Suffolk</v>
          </cell>
          <cell r="H182" t="str">
            <v>MA</v>
          </cell>
          <cell r="I182" t="str">
            <v>MA</v>
          </cell>
          <cell r="J182" t="str">
            <v>Inlier</v>
          </cell>
          <cell r="K182" t="str">
            <v>N</v>
          </cell>
          <cell r="L182">
            <v>3617796.7654999988</v>
          </cell>
          <cell r="M182">
            <v>2659372.62</v>
          </cell>
        </row>
        <row r="183">
          <cell r="A183" t="str">
            <v>900047</v>
          </cell>
          <cell r="B183" t="str">
            <v>MASS EYE AND EAR INFIRMARY</v>
          </cell>
          <cell r="C183" t="str">
            <v>HMO/POS</v>
          </cell>
          <cell r="D183" t="str">
            <v>SELF</v>
          </cell>
          <cell r="E183" t="str">
            <v>IP</v>
          </cell>
          <cell r="F183" t="str">
            <v>Community</v>
          </cell>
          <cell r="G183" t="str">
            <v>Suffolk</v>
          </cell>
          <cell r="H183" t="str">
            <v>MA</v>
          </cell>
          <cell r="I183" t="str">
            <v>MA</v>
          </cell>
          <cell r="J183" t="str">
            <v>Inlier</v>
          </cell>
          <cell r="K183" t="str">
            <v>N</v>
          </cell>
          <cell r="L183">
            <v>277532.74800000002</v>
          </cell>
          <cell r="M183">
            <v>381450.94138947374</v>
          </cell>
        </row>
        <row r="184">
          <cell r="A184" t="str">
            <v>900047</v>
          </cell>
          <cell r="B184" t="str">
            <v>MASS EYE AND EAR INFIRMARY</v>
          </cell>
          <cell r="C184" t="str">
            <v>HMO/POS</v>
          </cell>
          <cell r="D184" t="str">
            <v>SELF</v>
          </cell>
          <cell r="E184" t="str">
            <v>OP</v>
          </cell>
          <cell r="F184" t="str">
            <v>Community</v>
          </cell>
          <cell r="G184" t="str">
            <v>Suffolk</v>
          </cell>
          <cell r="H184" t="str">
            <v>MA</v>
          </cell>
          <cell r="I184" t="str">
            <v>MA</v>
          </cell>
          <cell r="J184" t="str">
            <v>Inlier</v>
          </cell>
          <cell r="K184" t="str">
            <v>N</v>
          </cell>
          <cell r="L184">
            <v>2257442.4165454013</v>
          </cell>
          <cell r="M184">
            <v>1664135.4610000004</v>
          </cell>
        </row>
        <row r="185">
          <cell r="A185" t="str">
            <v>900047</v>
          </cell>
          <cell r="B185" t="str">
            <v>MASS EYE AND EAR INFIRMARY</v>
          </cell>
          <cell r="C185" t="str">
            <v>PPO</v>
          </cell>
          <cell r="D185" t="str">
            <v>FULLY</v>
          </cell>
          <cell r="E185" t="str">
            <v>IP</v>
          </cell>
          <cell r="F185" t="str">
            <v>Community</v>
          </cell>
          <cell r="G185" t="str">
            <v>Suffolk</v>
          </cell>
          <cell r="H185" t="str">
            <v>MA</v>
          </cell>
          <cell r="I185" t="str">
            <v>MA</v>
          </cell>
          <cell r="J185" t="str">
            <v>Inlier</v>
          </cell>
          <cell r="K185" t="str">
            <v>N</v>
          </cell>
          <cell r="L185">
            <v>172495.35269999999</v>
          </cell>
          <cell r="M185">
            <v>243890.27120000002</v>
          </cell>
        </row>
        <row r="186">
          <cell r="A186" t="str">
            <v>900047</v>
          </cell>
          <cell r="B186" t="str">
            <v>MASS EYE AND EAR INFIRMARY</v>
          </cell>
          <cell r="C186" t="str">
            <v>PPO</v>
          </cell>
          <cell r="D186" t="str">
            <v>FULLY</v>
          </cell>
          <cell r="E186" t="str">
            <v>OP</v>
          </cell>
          <cell r="F186" t="str">
            <v>Community</v>
          </cell>
          <cell r="G186" t="str">
            <v>Suffolk</v>
          </cell>
          <cell r="H186" t="str">
            <v>MA</v>
          </cell>
          <cell r="I186" t="str">
            <v>MA</v>
          </cell>
          <cell r="J186" t="str">
            <v>Inlier</v>
          </cell>
          <cell r="K186" t="str">
            <v>N</v>
          </cell>
          <cell r="L186">
            <v>336181.82090483699</v>
          </cell>
          <cell r="M186">
            <v>230913.09799999991</v>
          </cell>
        </row>
        <row r="187">
          <cell r="A187" t="str">
            <v>900047</v>
          </cell>
          <cell r="B187" t="str">
            <v>MASS EYE AND EAR INFIRMARY</v>
          </cell>
          <cell r="C187" t="str">
            <v>PPO</v>
          </cell>
          <cell r="D187" t="str">
            <v>SELF</v>
          </cell>
          <cell r="E187" t="str">
            <v>IP</v>
          </cell>
          <cell r="F187" t="str">
            <v>Community</v>
          </cell>
          <cell r="G187" t="str">
            <v>Suffolk</v>
          </cell>
          <cell r="H187" t="str">
            <v>MA</v>
          </cell>
          <cell r="I187" t="str">
            <v>MA</v>
          </cell>
          <cell r="J187" t="str">
            <v>Inlier</v>
          </cell>
          <cell r="K187" t="str">
            <v>N</v>
          </cell>
          <cell r="L187">
            <v>58769.129400000005</v>
          </cell>
          <cell r="M187">
            <v>80620.312099999996</v>
          </cell>
        </row>
        <row r="188">
          <cell r="A188" t="str">
            <v>900047</v>
          </cell>
          <cell r="B188" t="str">
            <v>MASS EYE AND EAR INFIRMARY</v>
          </cell>
          <cell r="C188" t="str">
            <v>PPO</v>
          </cell>
          <cell r="D188" t="str">
            <v>SELF</v>
          </cell>
          <cell r="E188" t="str">
            <v>OP</v>
          </cell>
          <cell r="F188" t="str">
            <v>Community</v>
          </cell>
          <cell r="G188" t="str">
            <v>Suffolk</v>
          </cell>
          <cell r="H188" t="str">
            <v>MA</v>
          </cell>
          <cell r="I188" t="str">
            <v>MA</v>
          </cell>
          <cell r="J188" t="str">
            <v>Inlier</v>
          </cell>
          <cell r="K188" t="str">
            <v>N</v>
          </cell>
          <cell r="L188">
            <v>633447.46734066855</v>
          </cell>
          <cell r="M188">
            <v>467040.69800000032</v>
          </cell>
        </row>
        <row r="189">
          <cell r="A189" t="str">
            <v>900050</v>
          </cell>
          <cell r="B189" t="str">
            <v>STURDY MEMORIAL HOSP</v>
          </cell>
          <cell r="C189" t="str">
            <v>HMO/POS</v>
          </cell>
          <cell r="D189" t="str">
            <v>FULLY</v>
          </cell>
          <cell r="E189" t="str">
            <v>IP</v>
          </cell>
          <cell r="F189" t="str">
            <v>Community</v>
          </cell>
          <cell r="G189" t="str">
            <v>Bristol</v>
          </cell>
          <cell r="H189" t="str">
            <v>MA</v>
          </cell>
          <cell r="I189" t="str">
            <v>MA</v>
          </cell>
          <cell r="J189" t="str">
            <v>Inlier</v>
          </cell>
          <cell r="K189" t="str">
            <v>N</v>
          </cell>
          <cell r="L189">
            <v>1868866.3277500004</v>
          </cell>
          <cell r="M189">
            <v>1856943.2328361112</v>
          </cell>
        </row>
        <row r="190">
          <cell r="A190" t="str">
            <v>900050</v>
          </cell>
          <cell r="B190" t="str">
            <v>STURDY MEMORIAL HOSP</v>
          </cell>
          <cell r="C190" t="str">
            <v>HMO/POS</v>
          </cell>
          <cell r="D190" t="str">
            <v>FULLY</v>
          </cell>
          <cell r="E190" t="str">
            <v>OP</v>
          </cell>
          <cell r="F190" t="str">
            <v>Community</v>
          </cell>
          <cell r="G190" t="str">
            <v>Bristol</v>
          </cell>
          <cell r="H190" t="str">
            <v>MA</v>
          </cell>
          <cell r="I190" t="str">
            <v>MA</v>
          </cell>
          <cell r="J190" t="str">
            <v>Inlier</v>
          </cell>
          <cell r="K190" t="str">
            <v>N</v>
          </cell>
          <cell r="L190">
            <v>5335824.1957499944</v>
          </cell>
          <cell r="M190">
            <v>1912688.88</v>
          </cell>
        </row>
        <row r="191">
          <cell r="A191" t="str">
            <v>900050</v>
          </cell>
          <cell r="B191" t="str">
            <v>STURDY MEMORIAL HOSP</v>
          </cell>
          <cell r="C191" t="str">
            <v>HMO/POS</v>
          </cell>
          <cell r="D191" t="str">
            <v>SELF</v>
          </cell>
          <cell r="E191" t="str">
            <v>IP</v>
          </cell>
          <cell r="F191" t="str">
            <v>Community</v>
          </cell>
          <cell r="G191" t="str">
            <v>Bristol</v>
          </cell>
          <cell r="H191" t="str">
            <v>MA</v>
          </cell>
          <cell r="I191" t="str">
            <v>MA</v>
          </cell>
          <cell r="J191" t="str">
            <v>Inlier</v>
          </cell>
          <cell r="K191" t="str">
            <v>N</v>
          </cell>
          <cell r="L191">
            <v>797222.58125000005</v>
          </cell>
          <cell r="M191">
            <v>758011.16738827853</v>
          </cell>
        </row>
        <row r="192">
          <cell r="A192" t="str">
            <v>900050</v>
          </cell>
          <cell r="B192" t="str">
            <v>STURDY MEMORIAL HOSP</v>
          </cell>
          <cell r="C192" t="str">
            <v>HMO/POS</v>
          </cell>
          <cell r="D192" t="str">
            <v>SELF</v>
          </cell>
          <cell r="E192" t="str">
            <v>OP</v>
          </cell>
          <cell r="F192" t="str">
            <v>Community</v>
          </cell>
          <cell r="G192" t="str">
            <v>Bristol</v>
          </cell>
          <cell r="H192" t="str">
            <v>MA</v>
          </cell>
          <cell r="I192" t="str">
            <v>MA</v>
          </cell>
          <cell r="J192" t="str">
            <v>Inlier</v>
          </cell>
          <cell r="K192" t="str">
            <v>N</v>
          </cell>
          <cell r="L192">
            <v>2247936.1377499993</v>
          </cell>
          <cell r="M192">
            <v>891475.61999999895</v>
          </cell>
        </row>
        <row r="193">
          <cell r="A193" t="str">
            <v>900050</v>
          </cell>
          <cell r="B193" t="str">
            <v>STURDY MEMORIAL HOSP</v>
          </cell>
          <cell r="C193" t="str">
            <v>PPO</v>
          </cell>
          <cell r="D193" t="str">
            <v>FULLY</v>
          </cell>
          <cell r="E193" t="str">
            <v>IP</v>
          </cell>
          <cell r="F193" t="str">
            <v>Community</v>
          </cell>
          <cell r="G193" t="str">
            <v>Bristol</v>
          </cell>
          <cell r="H193" t="str">
            <v>MA</v>
          </cell>
          <cell r="I193" t="str">
            <v>MA</v>
          </cell>
          <cell r="J193" t="str">
            <v>Inlier</v>
          </cell>
          <cell r="K193" t="str">
            <v>N</v>
          </cell>
          <cell r="L193">
            <v>67331.943249999982</v>
          </cell>
          <cell r="M193">
            <v>70089.948399999994</v>
          </cell>
        </row>
        <row r="194">
          <cell r="A194" t="str">
            <v>900050</v>
          </cell>
          <cell r="B194" t="str">
            <v>STURDY MEMORIAL HOSP</v>
          </cell>
          <cell r="C194" t="str">
            <v>PPO</v>
          </cell>
          <cell r="D194" t="str">
            <v>FULLY</v>
          </cell>
          <cell r="E194" t="str">
            <v>OP</v>
          </cell>
          <cell r="F194" t="str">
            <v>Community</v>
          </cell>
          <cell r="G194" t="str">
            <v>Bristol</v>
          </cell>
          <cell r="H194" t="str">
            <v>MA</v>
          </cell>
          <cell r="I194" t="str">
            <v>MA</v>
          </cell>
          <cell r="J194" t="str">
            <v>Inlier</v>
          </cell>
          <cell r="K194" t="str">
            <v>N</v>
          </cell>
          <cell r="L194">
            <v>226842.96700000006</v>
          </cell>
          <cell r="M194">
            <v>98389.49</v>
          </cell>
        </row>
        <row r="195">
          <cell r="A195" t="str">
            <v>900050</v>
          </cell>
          <cell r="B195" t="str">
            <v>STURDY MEMORIAL HOSP</v>
          </cell>
          <cell r="C195" t="str">
            <v>PPO</v>
          </cell>
          <cell r="D195" t="str">
            <v>SELF</v>
          </cell>
          <cell r="E195" t="str">
            <v>IP</v>
          </cell>
          <cell r="F195" t="str">
            <v>Community</v>
          </cell>
          <cell r="G195" t="str">
            <v>Bristol</v>
          </cell>
          <cell r="H195" t="str">
            <v>MA</v>
          </cell>
          <cell r="I195" t="str">
            <v>MA</v>
          </cell>
          <cell r="J195" t="str">
            <v>Inlier</v>
          </cell>
          <cell r="K195" t="str">
            <v>N</v>
          </cell>
          <cell r="L195">
            <v>429938.12225000001</v>
          </cell>
          <cell r="M195">
            <v>470455.34230000002</v>
          </cell>
        </row>
        <row r="196">
          <cell r="A196" t="str">
            <v>900050</v>
          </cell>
          <cell r="B196" t="str">
            <v>STURDY MEMORIAL HOSP</v>
          </cell>
          <cell r="C196" t="str">
            <v>PPO</v>
          </cell>
          <cell r="D196" t="str">
            <v>SELF</v>
          </cell>
          <cell r="E196" t="str">
            <v>OP</v>
          </cell>
          <cell r="F196" t="str">
            <v>Community</v>
          </cell>
          <cell r="G196" t="str">
            <v>Bristol</v>
          </cell>
          <cell r="H196" t="str">
            <v>MA</v>
          </cell>
          <cell r="I196" t="str">
            <v>MA</v>
          </cell>
          <cell r="J196" t="str">
            <v>Inlier</v>
          </cell>
          <cell r="K196" t="str">
            <v>N</v>
          </cell>
          <cell r="L196">
            <v>1229303.7990000003</v>
          </cell>
          <cell r="M196">
            <v>467823.07</v>
          </cell>
        </row>
        <row r="197">
          <cell r="A197" t="str">
            <v>900058</v>
          </cell>
          <cell r="B197" t="str">
            <v>BRIGHAM AND WOMENS HOSP</v>
          </cell>
          <cell r="C197" t="str">
            <v>HMO/POS</v>
          </cell>
          <cell r="D197" t="str">
            <v>FULLY</v>
          </cell>
          <cell r="E197" t="str">
            <v>IP</v>
          </cell>
          <cell r="F197" t="str">
            <v>Tertiary</v>
          </cell>
          <cell r="G197" t="str">
            <v>Suffolk</v>
          </cell>
          <cell r="H197" t="str">
            <v>MA</v>
          </cell>
          <cell r="I197" t="str">
            <v>MA</v>
          </cell>
          <cell r="J197" t="str">
            <v>Inlier</v>
          </cell>
          <cell r="K197" t="str">
            <v>N</v>
          </cell>
          <cell r="L197">
            <v>42978270.286336012</v>
          </cell>
          <cell r="M197">
            <v>33431164.286295876</v>
          </cell>
        </row>
        <row r="198">
          <cell r="A198" t="str">
            <v>900058</v>
          </cell>
          <cell r="B198" t="str">
            <v>BRIGHAM AND WOMENS HOSP</v>
          </cell>
          <cell r="C198" t="str">
            <v>HMO/POS</v>
          </cell>
          <cell r="D198" t="str">
            <v>FULLY</v>
          </cell>
          <cell r="E198" t="str">
            <v>IP</v>
          </cell>
          <cell r="F198" t="str">
            <v>Tertiary</v>
          </cell>
          <cell r="G198" t="str">
            <v>Suffolk</v>
          </cell>
          <cell r="H198" t="str">
            <v>MA</v>
          </cell>
          <cell r="I198" t="str">
            <v>MA</v>
          </cell>
          <cell r="J198" t="str">
            <v>Inlier</v>
          </cell>
          <cell r="K198" t="str">
            <v>Y</v>
          </cell>
          <cell r="L198">
            <v>2995926.145184</v>
          </cell>
          <cell r="M198">
            <v>2054931.1875</v>
          </cell>
        </row>
        <row r="199">
          <cell r="A199" t="str">
            <v>900058</v>
          </cell>
          <cell r="B199" t="str">
            <v>BRIGHAM AND WOMENS HOSP</v>
          </cell>
          <cell r="C199" t="str">
            <v>HMO/POS</v>
          </cell>
          <cell r="D199" t="str">
            <v>FULLY</v>
          </cell>
          <cell r="E199" t="str">
            <v>OP</v>
          </cell>
          <cell r="F199" t="str">
            <v>Tertiary</v>
          </cell>
          <cell r="G199" t="str">
            <v>Suffolk</v>
          </cell>
          <cell r="H199" t="str">
            <v>MA</v>
          </cell>
          <cell r="I199" t="str">
            <v>MA</v>
          </cell>
          <cell r="J199" t="str">
            <v>Inlier</v>
          </cell>
          <cell r="K199" t="str">
            <v>N</v>
          </cell>
          <cell r="L199">
            <v>21824579.079295933</v>
          </cell>
          <cell r="M199">
            <v>9181552.709999999</v>
          </cell>
        </row>
        <row r="200">
          <cell r="A200" t="str">
            <v>900058</v>
          </cell>
          <cell r="B200" t="str">
            <v>BRIGHAM AND WOMENS HOSP</v>
          </cell>
          <cell r="C200" t="str">
            <v>HMO/POS</v>
          </cell>
          <cell r="D200" t="str">
            <v>SELF</v>
          </cell>
          <cell r="E200" t="str">
            <v>IP</v>
          </cell>
          <cell r="F200" t="str">
            <v>Tertiary</v>
          </cell>
          <cell r="G200" t="str">
            <v>Suffolk</v>
          </cell>
          <cell r="H200" t="str">
            <v>MA</v>
          </cell>
          <cell r="I200" t="str">
            <v>MA</v>
          </cell>
          <cell r="J200" t="str">
            <v>Inlier</v>
          </cell>
          <cell r="K200" t="str">
            <v>N</v>
          </cell>
          <cell r="L200">
            <v>29868929.15888001</v>
          </cell>
          <cell r="M200">
            <v>22456620.752129648</v>
          </cell>
        </row>
        <row r="201">
          <cell r="A201" t="str">
            <v>900058</v>
          </cell>
          <cell r="B201" t="str">
            <v>BRIGHAM AND WOMENS HOSP</v>
          </cell>
          <cell r="C201" t="str">
            <v>HMO/POS</v>
          </cell>
          <cell r="D201" t="str">
            <v>SELF</v>
          </cell>
          <cell r="E201" t="str">
            <v>IP</v>
          </cell>
          <cell r="F201" t="str">
            <v>Tertiary</v>
          </cell>
          <cell r="G201" t="str">
            <v>Suffolk</v>
          </cell>
          <cell r="H201" t="str">
            <v>MA</v>
          </cell>
          <cell r="I201" t="str">
            <v>MA</v>
          </cell>
          <cell r="J201" t="str">
            <v>Inlier</v>
          </cell>
          <cell r="K201" t="str">
            <v>Y</v>
          </cell>
          <cell r="L201">
            <v>1863617.699552</v>
          </cell>
          <cell r="M201">
            <v>1323429.7685999998</v>
          </cell>
        </row>
        <row r="202">
          <cell r="A202" t="str">
            <v>900058</v>
          </cell>
          <cell r="B202" t="str">
            <v>BRIGHAM AND WOMENS HOSP</v>
          </cell>
          <cell r="C202" t="str">
            <v>HMO/POS</v>
          </cell>
          <cell r="D202" t="str">
            <v>SELF</v>
          </cell>
          <cell r="E202" t="str">
            <v>OP</v>
          </cell>
          <cell r="F202" t="str">
            <v>Tertiary</v>
          </cell>
          <cell r="G202" t="str">
            <v>Suffolk</v>
          </cell>
          <cell r="H202" t="str">
            <v>MA</v>
          </cell>
          <cell r="I202" t="str">
            <v>MA</v>
          </cell>
          <cell r="J202" t="str">
            <v>Inlier</v>
          </cell>
          <cell r="K202" t="str">
            <v>N</v>
          </cell>
          <cell r="L202">
            <v>13443513.270655999</v>
          </cell>
          <cell r="M202">
            <v>5727562.4600000028</v>
          </cell>
        </row>
        <row r="203">
          <cell r="A203" t="str">
            <v>900058</v>
          </cell>
          <cell r="B203" t="str">
            <v>BRIGHAM AND WOMENS HOSP</v>
          </cell>
          <cell r="C203" t="str">
            <v>PPO</v>
          </cell>
          <cell r="D203" t="str">
            <v>FULLY</v>
          </cell>
          <cell r="E203" t="str">
            <v>IP</v>
          </cell>
          <cell r="F203" t="str">
            <v>Tertiary</v>
          </cell>
          <cell r="G203" t="str">
            <v>Suffolk</v>
          </cell>
          <cell r="H203" t="str">
            <v>MA</v>
          </cell>
          <cell r="I203" t="str">
            <v>MA</v>
          </cell>
          <cell r="J203" t="str">
            <v>Inlier</v>
          </cell>
          <cell r="K203" t="str">
            <v>N</v>
          </cell>
          <cell r="L203">
            <v>3766149.5204536947</v>
          </cell>
          <cell r="M203">
            <v>2857387.2160999998</v>
          </cell>
        </row>
        <row r="204">
          <cell r="A204" t="str">
            <v>900058</v>
          </cell>
          <cell r="B204" t="str">
            <v>BRIGHAM AND WOMENS HOSP</v>
          </cell>
          <cell r="C204" t="str">
            <v>PPO</v>
          </cell>
          <cell r="D204" t="str">
            <v>FULLY</v>
          </cell>
          <cell r="E204" t="str">
            <v>IP</v>
          </cell>
          <cell r="F204" t="str">
            <v>Tertiary</v>
          </cell>
          <cell r="G204" t="str">
            <v>Suffolk</v>
          </cell>
          <cell r="H204" t="str">
            <v>MA</v>
          </cell>
          <cell r="I204" t="str">
            <v>MA</v>
          </cell>
          <cell r="J204" t="str">
            <v>Inlier</v>
          </cell>
          <cell r="K204" t="str">
            <v>Y</v>
          </cell>
          <cell r="L204">
            <v>241912.38399999999</v>
          </cell>
          <cell r="M204">
            <v>182914.30189999999</v>
          </cell>
        </row>
        <row r="205">
          <cell r="A205" t="str">
            <v>900058</v>
          </cell>
          <cell r="B205" t="str">
            <v>BRIGHAM AND WOMENS HOSP</v>
          </cell>
          <cell r="C205" t="str">
            <v>PPO</v>
          </cell>
          <cell r="D205" t="str">
            <v>FULLY</v>
          </cell>
          <cell r="E205" t="str">
            <v>OP</v>
          </cell>
          <cell r="F205" t="str">
            <v>Tertiary</v>
          </cell>
          <cell r="G205" t="str">
            <v>Suffolk</v>
          </cell>
          <cell r="H205" t="str">
            <v>MA</v>
          </cell>
          <cell r="I205" t="str">
            <v>MA</v>
          </cell>
          <cell r="J205" t="str">
            <v>Inlier</v>
          </cell>
          <cell r="K205" t="str">
            <v>N</v>
          </cell>
          <cell r="L205">
            <v>2576438.0062399982</v>
          </cell>
          <cell r="M205">
            <v>1009660.13</v>
          </cell>
        </row>
        <row r="206">
          <cell r="A206" t="str">
            <v>900058</v>
          </cell>
          <cell r="B206" t="str">
            <v>BRIGHAM AND WOMENS HOSP</v>
          </cell>
          <cell r="C206" t="str">
            <v>PPO</v>
          </cell>
          <cell r="D206" t="str">
            <v>SELF</v>
          </cell>
          <cell r="E206" t="str">
            <v>IP</v>
          </cell>
          <cell r="F206" t="str">
            <v>Tertiary</v>
          </cell>
          <cell r="G206" t="str">
            <v>Suffolk</v>
          </cell>
          <cell r="H206" t="str">
            <v>MA</v>
          </cell>
          <cell r="I206" t="str">
            <v>MA</v>
          </cell>
          <cell r="J206" t="str">
            <v>Inlier</v>
          </cell>
          <cell r="K206" t="str">
            <v>N</v>
          </cell>
          <cell r="L206">
            <v>8700078.0213759989</v>
          </cell>
          <cell r="M206">
            <v>6510950.3974859063</v>
          </cell>
        </row>
        <row r="207">
          <cell r="A207" t="str">
            <v>900058</v>
          </cell>
          <cell r="B207" t="str">
            <v>BRIGHAM AND WOMENS HOSP</v>
          </cell>
          <cell r="C207" t="str">
            <v>PPO</v>
          </cell>
          <cell r="D207" t="str">
            <v>SELF</v>
          </cell>
          <cell r="E207" t="str">
            <v>IP</v>
          </cell>
          <cell r="F207" t="str">
            <v>Tertiary</v>
          </cell>
          <cell r="G207" t="str">
            <v>Suffolk</v>
          </cell>
          <cell r="H207" t="str">
            <v>MA</v>
          </cell>
          <cell r="I207" t="str">
            <v>MA</v>
          </cell>
          <cell r="J207" t="str">
            <v>Inlier</v>
          </cell>
          <cell r="K207" t="str">
            <v>Y</v>
          </cell>
          <cell r="L207">
            <v>722584.55292799999</v>
          </cell>
          <cell r="M207">
            <v>729846.24899999995</v>
          </cell>
        </row>
        <row r="208">
          <cell r="A208" t="str">
            <v>900058</v>
          </cell>
          <cell r="B208" t="str">
            <v>BRIGHAM AND WOMENS HOSP</v>
          </cell>
          <cell r="C208" t="str">
            <v>PPO</v>
          </cell>
          <cell r="D208" t="str">
            <v>SELF</v>
          </cell>
          <cell r="E208" t="str">
            <v>OP</v>
          </cell>
          <cell r="F208" t="str">
            <v>Tertiary</v>
          </cell>
          <cell r="G208" t="str">
            <v>Suffolk</v>
          </cell>
          <cell r="H208" t="str">
            <v>MA</v>
          </cell>
          <cell r="I208" t="str">
            <v>MA</v>
          </cell>
          <cell r="J208" t="str">
            <v>Inlier</v>
          </cell>
          <cell r="K208" t="str">
            <v>N</v>
          </cell>
          <cell r="L208">
            <v>4021683.1453119987</v>
          </cell>
          <cell r="M208">
            <v>1544955.4649999992</v>
          </cell>
        </row>
        <row r="209">
          <cell r="A209" t="str">
            <v>900060</v>
          </cell>
          <cell r="B209" t="str">
            <v>FAULKNER HOSPITAL</v>
          </cell>
          <cell r="C209" t="str">
            <v>HMO/POS</v>
          </cell>
          <cell r="D209" t="str">
            <v>FULLY</v>
          </cell>
          <cell r="E209" t="str">
            <v>IP</v>
          </cell>
          <cell r="F209" t="str">
            <v>Community</v>
          </cell>
          <cell r="G209" t="str">
            <v>Suffolk</v>
          </cell>
          <cell r="H209" t="str">
            <v>MA</v>
          </cell>
          <cell r="I209" t="str">
            <v>MA</v>
          </cell>
          <cell r="J209" t="str">
            <v>Inlier</v>
          </cell>
          <cell r="K209" t="str">
            <v>N</v>
          </cell>
          <cell r="L209">
            <v>4423844.5229440015</v>
          </cell>
          <cell r="M209">
            <v>4087203.5132199996</v>
          </cell>
        </row>
        <row r="210">
          <cell r="A210" t="str">
            <v>900060</v>
          </cell>
          <cell r="B210" t="str">
            <v>FAULKNER HOSPITAL</v>
          </cell>
          <cell r="C210" t="str">
            <v>HMO/POS</v>
          </cell>
          <cell r="D210" t="str">
            <v>FULLY</v>
          </cell>
          <cell r="E210" t="str">
            <v>OP</v>
          </cell>
          <cell r="F210" t="str">
            <v>Community</v>
          </cell>
          <cell r="G210" t="str">
            <v>Suffolk</v>
          </cell>
          <cell r="H210" t="str">
            <v>MA</v>
          </cell>
          <cell r="I210" t="str">
            <v>MA</v>
          </cell>
          <cell r="J210" t="str">
            <v>Inlier</v>
          </cell>
          <cell r="K210" t="str">
            <v>N</v>
          </cell>
          <cell r="L210">
            <v>7998213.5835659141</v>
          </cell>
          <cell r="M210">
            <v>4292670.8830000041</v>
          </cell>
        </row>
        <row r="211">
          <cell r="A211" t="str">
            <v>900060</v>
          </cell>
          <cell r="B211" t="str">
            <v>FAULKNER HOSPITAL</v>
          </cell>
          <cell r="C211" t="str">
            <v>HMO/POS</v>
          </cell>
          <cell r="D211" t="str">
            <v>SELF</v>
          </cell>
          <cell r="E211" t="str">
            <v>IP</v>
          </cell>
          <cell r="F211" t="str">
            <v>Community</v>
          </cell>
          <cell r="G211" t="str">
            <v>Suffolk</v>
          </cell>
          <cell r="H211" t="str">
            <v>MA</v>
          </cell>
          <cell r="I211" t="str">
            <v>MA</v>
          </cell>
          <cell r="J211" t="str">
            <v>Inlier</v>
          </cell>
          <cell r="K211" t="str">
            <v>N</v>
          </cell>
          <cell r="L211">
            <v>2262917.0403840002</v>
          </cell>
          <cell r="M211">
            <v>2149762.2862999998</v>
          </cell>
        </row>
        <row r="212">
          <cell r="A212" t="str">
            <v>900060</v>
          </cell>
          <cell r="B212" t="str">
            <v>FAULKNER HOSPITAL</v>
          </cell>
          <cell r="C212" t="str">
            <v>HMO/POS</v>
          </cell>
          <cell r="D212" t="str">
            <v>SELF</v>
          </cell>
          <cell r="E212" t="str">
            <v>OP</v>
          </cell>
          <cell r="F212" t="str">
            <v>Community</v>
          </cell>
          <cell r="G212" t="str">
            <v>Suffolk</v>
          </cell>
          <cell r="H212" t="str">
            <v>MA</v>
          </cell>
          <cell r="I212" t="str">
            <v>MA</v>
          </cell>
          <cell r="J212" t="str">
            <v>Inlier</v>
          </cell>
          <cell r="K212" t="str">
            <v>N</v>
          </cell>
          <cell r="L212">
            <v>4968178.6130721187</v>
          </cell>
          <cell r="M212">
            <v>7859664.205000001</v>
          </cell>
        </row>
        <row r="213">
          <cell r="A213" t="str">
            <v>900060</v>
          </cell>
          <cell r="B213" t="str">
            <v>FAULKNER HOSPITAL</v>
          </cell>
          <cell r="C213" t="str">
            <v>PPO</v>
          </cell>
          <cell r="D213" t="str">
            <v>FULLY</v>
          </cell>
          <cell r="E213" t="str">
            <v>IP</v>
          </cell>
          <cell r="F213" t="str">
            <v>Community</v>
          </cell>
          <cell r="G213" t="str">
            <v>Suffolk</v>
          </cell>
          <cell r="H213" t="str">
            <v>MA</v>
          </cell>
          <cell r="I213" t="str">
            <v>MA</v>
          </cell>
          <cell r="J213" t="str">
            <v>Inlier</v>
          </cell>
          <cell r="K213" t="str">
            <v>N</v>
          </cell>
          <cell r="L213">
            <v>259577.68367999999</v>
          </cell>
          <cell r="M213">
            <v>208309.67413333335</v>
          </cell>
        </row>
        <row r="214">
          <cell r="A214" t="str">
            <v>900060</v>
          </cell>
          <cell r="B214" t="str">
            <v>FAULKNER HOSPITAL</v>
          </cell>
          <cell r="C214" t="str">
            <v>PPO</v>
          </cell>
          <cell r="D214" t="str">
            <v>FULLY</v>
          </cell>
          <cell r="E214" t="str">
            <v>OP</v>
          </cell>
          <cell r="F214" t="str">
            <v>Community</v>
          </cell>
          <cell r="G214" t="str">
            <v>Suffolk</v>
          </cell>
          <cell r="H214" t="str">
            <v>MA</v>
          </cell>
          <cell r="I214" t="str">
            <v>MA</v>
          </cell>
          <cell r="J214" t="str">
            <v>Inlier</v>
          </cell>
          <cell r="K214" t="str">
            <v>N</v>
          </cell>
          <cell r="L214">
            <v>725239.69127836428</v>
          </cell>
          <cell r="M214">
            <v>298873.86</v>
          </cell>
        </row>
        <row r="215">
          <cell r="A215" t="str">
            <v>900060</v>
          </cell>
          <cell r="B215" t="str">
            <v>FAULKNER HOSPITAL</v>
          </cell>
          <cell r="C215" t="str">
            <v>PPO</v>
          </cell>
          <cell r="D215" t="str">
            <v>SELF</v>
          </cell>
          <cell r="E215" t="str">
            <v>IP</v>
          </cell>
          <cell r="F215" t="str">
            <v>Community</v>
          </cell>
          <cell r="G215" t="str">
            <v>Suffolk</v>
          </cell>
          <cell r="H215" t="str">
            <v>MA</v>
          </cell>
          <cell r="I215" t="str">
            <v>MA</v>
          </cell>
          <cell r="J215" t="str">
            <v>Inlier</v>
          </cell>
          <cell r="K215" t="str">
            <v>N</v>
          </cell>
          <cell r="L215">
            <v>965840.06758400006</v>
          </cell>
          <cell r="M215">
            <v>826295.78150000004</v>
          </cell>
        </row>
        <row r="216">
          <cell r="A216" t="str">
            <v>900060</v>
          </cell>
          <cell r="B216" t="str">
            <v>FAULKNER HOSPITAL</v>
          </cell>
          <cell r="C216" t="str">
            <v>PPO</v>
          </cell>
          <cell r="D216" t="str">
            <v>SELF</v>
          </cell>
          <cell r="E216" t="str">
            <v>OP</v>
          </cell>
          <cell r="F216" t="str">
            <v>Community</v>
          </cell>
          <cell r="G216" t="str">
            <v>Suffolk</v>
          </cell>
          <cell r="H216" t="str">
            <v>MA</v>
          </cell>
          <cell r="I216" t="str">
            <v>MA</v>
          </cell>
          <cell r="J216" t="str">
            <v>Inlier</v>
          </cell>
          <cell r="K216" t="str">
            <v>N</v>
          </cell>
          <cell r="L216">
            <v>1232059.9102595993</v>
          </cell>
          <cell r="M216">
            <v>718755.24500000023</v>
          </cell>
        </row>
        <row r="217">
          <cell r="A217" t="str">
            <v>900064</v>
          </cell>
          <cell r="B217" t="str">
            <v>MONADNOCK COMMUNITY HOSP</v>
          </cell>
          <cell r="C217" t="str">
            <v>HMO/POS</v>
          </cell>
          <cell r="D217" t="str">
            <v>FULLY</v>
          </cell>
          <cell r="E217" t="str">
            <v>IP</v>
          </cell>
          <cell r="F217" t="str">
            <v>Community</v>
          </cell>
          <cell r="G217" t="str">
            <v>Hillsborough</v>
          </cell>
          <cell r="H217" t="str">
            <v>NH</v>
          </cell>
          <cell r="I217" t="str">
            <v>NH</v>
          </cell>
          <cell r="J217" t="str">
            <v>Inlier</v>
          </cell>
          <cell r="K217" t="str">
            <v>N</v>
          </cell>
          <cell r="L217">
            <v>642784.48</v>
          </cell>
          <cell r="M217">
            <v>741465.64165000012</v>
          </cell>
        </row>
        <row r="218">
          <cell r="A218" t="str">
            <v>900064</v>
          </cell>
          <cell r="B218" t="str">
            <v>MONADNOCK COMMUNITY HOSP</v>
          </cell>
          <cell r="C218" t="str">
            <v>HMO/POS</v>
          </cell>
          <cell r="D218" t="str">
            <v>FULLY</v>
          </cell>
          <cell r="E218" t="str">
            <v>OP</v>
          </cell>
          <cell r="F218" t="str">
            <v>Community</v>
          </cell>
          <cell r="G218" t="str">
            <v>Hillsborough</v>
          </cell>
          <cell r="H218" t="str">
            <v>NH</v>
          </cell>
          <cell r="I218" t="str">
            <v>NH</v>
          </cell>
          <cell r="J218" t="str">
            <v>Inlier</v>
          </cell>
          <cell r="K218" t="str">
            <v>N</v>
          </cell>
          <cell r="L218">
            <v>3480021.9929999979</v>
          </cell>
          <cell r="M218">
            <v>1020200.3770000002</v>
          </cell>
        </row>
        <row r="219">
          <cell r="A219" t="str">
            <v>900064</v>
          </cell>
          <cell r="B219" t="str">
            <v>MONADNOCK COMMUNITY HOSP</v>
          </cell>
          <cell r="C219" t="str">
            <v>HMO/POS</v>
          </cell>
          <cell r="D219" t="str">
            <v>SELF</v>
          </cell>
          <cell r="E219" t="str">
            <v>IP</v>
          </cell>
          <cell r="F219" t="str">
            <v>Community</v>
          </cell>
          <cell r="G219" t="str">
            <v>Hillsborough</v>
          </cell>
          <cell r="H219" t="str">
            <v>NH</v>
          </cell>
          <cell r="I219" t="str">
            <v>NH</v>
          </cell>
          <cell r="J219" t="str">
            <v>Inlier</v>
          </cell>
          <cell r="K219" t="str">
            <v>N</v>
          </cell>
          <cell r="L219">
            <v>309779.59999999998</v>
          </cell>
          <cell r="M219">
            <v>353978.45809999999</v>
          </cell>
        </row>
        <row r="220">
          <cell r="A220" t="str">
            <v>900064</v>
          </cell>
          <cell r="B220" t="str">
            <v>MONADNOCK COMMUNITY HOSP</v>
          </cell>
          <cell r="C220" t="str">
            <v>HMO/POS</v>
          </cell>
          <cell r="D220" t="str">
            <v>SELF</v>
          </cell>
          <cell r="E220" t="str">
            <v>OP</v>
          </cell>
          <cell r="F220" t="str">
            <v>Community</v>
          </cell>
          <cell r="G220" t="str">
            <v>Hillsborough</v>
          </cell>
          <cell r="H220" t="str">
            <v>NH</v>
          </cell>
          <cell r="I220" t="str">
            <v>NH</v>
          </cell>
          <cell r="J220" t="str">
            <v>Inlier</v>
          </cell>
          <cell r="K220" t="str">
            <v>N</v>
          </cell>
          <cell r="L220">
            <v>1602665.5050000011</v>
          </cell>
          <cell r="M220">
            <v>469613.26599999971</v>
          </cell>
        </row>
        <row r="221">
          <cell r="A221" t="str">
            <v>900064</v>
          </cell>
          <cell r="B221" t="str">
            <v>MONADNOCK COMMUNITY HOSP</v>
          </cell>
          <cell r="C221" t="str">
            <v>PPO</v>
          </cell>
          <cell r="D221" t="str">
            <v>FULLY</v>
          </cell>
          <cell r="E221" t="str">
            <v>IP</v>
          </cell>
          <cell r="F221" t="str">
            <v>Community</v>
          </cell>
          <cell r="G221" t="str">
            <v>Hillsborough</v>
          </cell>
          <cell r="H221" t="str">
            <v>NH</v>
          </cell>
          <cell r="I221" t="str">
            <v>NH</v>
          </cell>
          <cell r="J221" t="str">
            <v>Inlier</v>
          </cell>
          <cell r="K221" t="str">
            <v>N</v>
          </cell>
          <cell r="L221">
            <v>37356.800000000003</v>
          </cell>
          <cell r="M221">
            <v>35257.227800000001</v>
          </cell>
        </row>
        <row r="222">
          <cell r="A222" t="str">
            <v>900064</v>
          </cell>
          <cell r="B222" t="str">
            <v>MONADNOCK COMMUNITY HOSP</v>
          </cell>
          <cell r="C222" t="str">
            <v>PPO</v>
          </cell>
          <cell r="D222" t="str">
            <v>FULLY</v>
          </cell>
          <cell r="E222" t="str">
            <v>OP</v>
          </cell>
          <cell r="F222" t="str">
            <v>Community</v>
          </cell>
          <cell r="G222" t="str">
            <v>Hillsborough</v>
          </cell>
          <cell r="H222" t="str">
            <v>NH</v>
          </cell>
          <cell r="I222" t="str">
            <v>NH</v>
          </cell>
          <cell r="J222" t="str">
            <v>Inlier</v>
          </cell>
          <cell r="K222" t="str">
            <v>N</v>
          </cell>
          <cell r="L222">
            <v>292573.68</v>
          </cell>
          <cell r="M222">
            <v>79539.95</v>
          </cell>
        </row>
        <row r="223">
          <cell r="A223" t="str">
            <v>900064</v>
          </cell>
          <cell r="B223" t="str">
            <v>MONADNOCK COMMUNITY HOSP</v>
          </cell>
          <cell r="C223" t="str">
            <v>PPO</v>
          </cell>
          <cell r="D223" t="str">
            <v>SELF</v>
          </cell>
          <cell r="E223" t="str">
            <v>IP</v>
          </cell>
          <cell r="F223" t="str">
            <v>Community</v>
          </cell>
          <cell r="G223" t="str">
            <v>Hillsborough</v>
          </cell>
          <cell r="H223" t="str">
            <v>NH</v>
          </cell>
          <cell r="I223" t="str">
            <v>NH</v>
          </cell>
          <cell r="J223" t="str">
            <v>Inlier</v>
          </cell>
          <cell r="K223" t="str">
            <v>N</v>
          </cell>
          <cell r="L223">
            <v>55281.911644504748</v>
          </cell>
          <cell r="M223">
            <v>55671.6702</v>
          </cell>
        </row>
        <row r="224">
          <cell r="A224" t="str">
            <v>900064</v>
          </cell>
          <cell r="B224" t="str">
            <v>MONADNOCK COMMUNITY HOSP</v>
          </cell>
          <cell r="C224" t="str">
            <v>PPO</v>
          </cell>
          <cell r="D224" t="str">
            <v>SELF</v>
          </cell>
          <cell r="E224" t="str">
            <v>OP</v>
          </cell>
          <cell r="F224" t="str">
            <v>Community</v>
          </cell>
          <cell r="G224" t="str">
            <v>Hillsborough</v>
          </cell>
          <cell r="H224" t="str">
            <v>NH</v>
          </cell>
          <cell r="I224" t="str">
            <v>NH</v>
          </cell>
          <cell r="J224" t="str">
            <v>Inlier</v>
          </cell>
          <cell r="K224" t="str">
            <v>N</v>
          </cell>
          <cell r="L224">
            <v>166118.67744718652</v>
          </cell>
          <cell r="M224">
            <v>53836.32</v>
          </cell>
        </row>
        <row r="225">
          <cell r="A225" t="str">
            <v>900065</v>
          </cell>
          <cell r="B225" t="str">
            <v>LAHEY CLINIC HOSPITAL</v>
          </cell>
          <cell r="C225" t="str">
            <v>HMO/POS</v>
          </cell>
          <cell r="D225" t="str">
            <v>FULLY</v>
          </cell>
          <cell r="E225" t="str">
            <v>IP</v>
          </cell>
          <cell r="F225" t="str">
            <v>Tertiary</v>
          </cell>
          <cell r="G225" t="str">
            <v>Middlesex</v>
          </cell>
          <cell r="H225" t="str">
            <v>MA</v>
          </cell>
          <cell r="I225" t="str">
            <v>MA</v>
          </cell>
          <cell r="J225" t="str">
            <v>Inlier</v>
          </cell>
          <cell r="K225" t="str">
            <v>N</v>
          </cell>
          <cell r="L225">
            <v>9995824.0934999995</v>
          </cell>
          <cell r="M225">
            <v>8667159.3748999964</v>
          </cell>
        </row>
        <row r="226">
          <cell r="A226" t="str">
            <v>900065</v>
          </cell>
          <cell r="B226" t="str">
            <v>LAHEY CLINIC HOSPITAL</v>
          </cell>
          <cell r="C226" t="str">
            <v>HMO/POS</v>
          </cell>
          <cell r="D226" t="str">
            <v>FULLY</v>
          </cell>
          <cell r="E226" t="str">
            <v>IP</v>
          </cell>
          <cell r="F226" t="str">
            <v>Tertiary</v>
          </cell>
          <cell r="G226" t="str">
            <v>Middlesex</v>
          </cell>
          <cell r="H226" t="str">
            <v>MA</v>
          </cell>
          <cell r="I226" t="str">
            <v>MA</v>
          </cell>
          <cell r="J226" t="str">
            <v>Inlier</v>
          </cell>
          <cell r="K226" t="str">
            <v>Y</v>
          </cell>
          <cell r="L226">
            <v>548221.80000000005</v>
          </cell>
          <cell r="M226">
            <v>558807.26390000002</v>
          </cell>
        </row>
        <row r="227">
          <cell r="A227" t="str">
            <v>900065</v>
          </cell>
          <cell r="B227" t="str">
            <v>LAHEY CLINIC HOSPITAL</v>
          </cell>
          <cell r="C227" t="str">
            <v>HMO/POS</v>
          </cell>
          <cell r="D227" t="str">
            <v>FULLY</v>
          </cell>
          <cell r="E227" t="str">
            <v>OP</v>
          </cell>
          <cell r="F227" t="str">
            <v>Tertiary</v>
          </cell>
          <cell r="G227" t="str">
            <v>Middlesex</v>
          </cell>
          <cell r="H227" t="str">
            <v>MA</v>
          </cell>
          <cell r="I227" t="str">
            <v>MA</v>
          </cell>
          <cell r="J227" t="str">
            <v>Inlier</v>
          </cell>
          <cell r="K227" t="str">
            <v>N</v>
          </cell>
          <cell r="L227">
            <v>11915963.587500038</v>
          </cell>
          <cell r="M227">
            <v>5576749.9495000094</v>
          </cell>
        </row>
        <row r="228">
          <cell r="A228" t="str">
            <v>900065</v>
          </cell>
          <cell r="B228" t="str">
            <v>LAHEY CLINIC HOSPITAL</v>
          </cell>
          <cell r="C228" t="str">
            <v>HMO/POS</v>
          </cell>
          <cell r="D228" t="str">
            <v>SELF</v>
          </cell>
          <cell r="E228" t="str">
            <v>IP</v>
          </cell>
          <cell r="F228" t="str">
            <v>Tertiary</v>
          </cell>
          <cell r="G228" t="str">
            <v>Middlesex</v>
          </cell>
          <cell r="H228" t="str">
            <v>MA</v>
          </cell>
          <cell r="I228" t="str">
            <v>MA</v>
          </cell>
          <cell r="J228" t="str">
            <v>Inlier</v>
          </cell>
          <cell r="K228" t="str">
            <v>N</v>
          </cell>
          <cell r="L228">
            <v>6569583.3839999996</v>
          </cell>
          <cell r="M228">
            <v>5248330.8190000001</v>
          </cell>
        </row>
        <row r="229">
          <cell r="A229" t="str">
            <v>900065</v>
          </cell>
          <cell r="B229" t="str">
            <v>LAHEY CLINIC HOSPITAL</v>
          </cell>
          <cell r="C229" t="str">
            <v>HMO/POS</v>
          </cell>
          <cell r="D229" t="str">
            <v>SELF</v>
          </cell>
          <cell r="E229" t="str">
            <v>IP</v>
          </cell>
          <cell r="F229" t="str">
            <v>Tertiary</v>
          </cell>
          <cell r="G229" t="str">
            <v>Middlesex</v>
          </cell>
          <cell r="H229" t="str">
            <v>MA</v>
          </cell>
          <cell r="I229" t="str">
            <v>MA</v>
          </cell>
          <cell r="J229" t="str">
            <v>Inlier</v>
          </cell>
          <cell r="K229" t="str">
            <v>Y</v>
          </cell>
          <cell r="L229">
            <v>277827.90000000002</v>
          </cell>
          <cell r="M229">
            <v>242951.4572</v>
          </cell>
        </row>
        <row r="230">
          <cell r="A230" t="str">
            <v>900065</v>
          </cell>
          <cell r="B230" t="str">
            <v>LAHEY CLINIC HOSPITAL</v>
          </cell>
          <cell r="C230" t="str">
            <v>HMO/POS</v>
          </cell>
          <cell r="D230" t="str">
            <v>SELF</v>
          </cell>
          <cell r="E230" t="str">
            <v>OP</v>
          </cell>
          <cell r="F230" t="str">
            <v>Tertiary</v>
          </cell>
          <cell r="G230" t="str">
            <v>Middlesex</v>
          </cell>
          <cell r="H230" t="str">
            <v>MA</v>
          </cell>
          <cell r="I230" t="str">
            <v>MA</v>
          </cell>
          <cell r="J230" t="str">
            <v>Inlier</v>
          </cell>
          <cell r="K230" t="str">
            <v>N</v>
          </cell>
          <cell r="L230">
            <v>9351264.1635000054</v>
          </cell>
          <cell r="M230">
            <v>3817085.2340000058</v>
          </cell>
        </row>
        <row r="231">
          <cell r="A231" t="str">
            <v>900065</v>
          </cell>
          <cell r="B231" t="str">
            <v>LAHEY CLINIC HOSPITAL</v>
          </cell>
          <cell r="C231" t="str">
            <v>PPO</v>
          </cell>
          <cell r="D231" t="str">
            <v>FULLY</v>
          </cell>
          <cell r="E231" t="str">
            <v>IP</v>
          </cell>
          <cell r="F231" t="str">
            <v>Tertiary</v>
          </cell>
          <cell r="G231" t="str">
            <v>Middlesex</v>
          </cell>
          <cell r="H231" t="str">
            <v>MA</v>
          </cell>
          <cell r="I231" t="str">
            <v>MA</v>
          </cell>
          <cell r="J231" t="str">
            <v>Inlier</v>
          </cell>
          <cell r="K231" t="str">
            <v>N</v>
          </cell>
          <cell r="L231">
            <v>772364.46</v>
          </cell>
          <cell r="M231">
            <v>676402.38969999994</v>
          </cell>
        </row>
        <row r="232">
          <cell r="A232" t="str">
            <v>900065</v>
          </cell>
          <cell r="B232" t="str">
            <v>LAHEY CLINIC HOSPITAL</v>
          </cell>
          <cell r="C232" t="str">
            <v>PPO</v>
          </cell>
          <cell r="D232" t="str">
            <v>FULLY</v>
          </cell>
          <cell r="E232" t="str">
            <v>OP</v>
          </cell>
          <cell r="F232" t="str">
            <v>Tertiary</v>
          </cell>
          <cell r="G232" t="str">
            <v>Middlesex</v>
          </cell>
          <cell r="H232" t="str">
            <v>MA</v>
          </cell>
          <cell r="I232" t="str">
            <v>MA</v>
          </cell>
          <cell r="J232" t="str">
            <v>Inlier</v>
          </cell>
          <cell r="K232" t="str">
            <v>N</v>
          </cell>
          <cell r="L232">
            <v>1565536.8539999973</v>
          </cell>
          <cell r="M232">
            <v>726497.64800000063</v>
          </cell>
        </row>
        <row r="233">
          <cell r="A233" t="str">
            <v>900065</v>
          </cell>
          <cell r="B233" t="str">
            <v>LAHEY CLINIC HOSPITAL</v>
          </cell>
          <cell r="C233" t="str">
            <v>PPO</v>
          </cell>
          <cell r="D233" t="str">
            <v>SELF</v>
          </cell>
          <cell r="E233" t="str">
            <v>IP</v>
          </cell>
          <cell r="F233" t="str">
            <v>Tertiary</v>
          </cell>
          <cell r="G233" t="str">
            <v>Middlesex</v>
          </cell>
          <cell r="H233" t="str">
            <v>MA</v>
          </cell>
          <cell r="I233" t="str">
            <v>MA</v>
          </cell>
          <cell r="J233" t="str">
            <v>Inlier</v>
          </cell>
          <cell r="K233" t="str">
            <v>N</v>
          </cell>
          <cell r="L233">
            <v>1360228.8</v>
          </cell>
          <cell r="M233">
            <v>1082582.4792999998</v>
          </cell>
        </row>
        <row r="234">
          <cell r="A234" t="str">
            <v>900065</v>
          </cell>
          <cell r="B234" t="str">
            <v>LAHEY CLINIC HOSPITAL</v>
          </cell>
          <cell r="C234" t="str">
            <v>PPO</v>
          </cell>
          <cell r="D234" t="str">
            <v>SELF</v>
          </cell>
          <cell r="E234" t="str">
            <v>OP</v>
          </cell>
          <cell r="F234" t="str">
            <v>Tertiary</v>
          </cell>
          <cell r="G234" t="str">
            <v>Middlesex</v>
          </cell>
          <cell r="H234" t="str">
            <v>MA</v>
          </cell>
          <cell r="I234" t="str">
            <v>MA</v>
          </cell>
          <cell r="J234" t="str">
            <v>Inlier</v>
          </cell>
          <cell r="K234" t="str">
            <v>N</v>
          </cell>
          <cell r="L234">
            <v>1837774.4804999977</v>
          </cell>
          <cell r="M234">
            <v>700532.7840000001</v>
          </cell>
        </row>
        <row r="235">
          <cell r="A235" t="str">
            <v>900067</v>
          </cell>
          <cell r="B235" t="str">
            <v>BETH ISRAEL DEACONESS</v>
          </cell>
          <cell r="C235" t="str">
            <v>HMO/POS</v>
          </cell>
          <cell r="D235" t="str">
            <v>FULLY</v>
          </cell>
          <cell r="E235" t="str">
            <v>IP</v>
          </cell>
          <cell r="F235" t="str">
            <v>Tertiary</v>
          </cell>
          <cell r="G235" t="str">
            <v>Suffolk</v>
          </cell>
          <cell r="H235" t="str">
            <v>MA</v>
          </cell>
          <cell r="I235" t="str">
            <v>MA</v>
          </cell>
          <cell r="J235" t="str">
            <v>Inlier</v>
          </cell>
          <cell r="K235" t="str">
            <v>N</v>
          </cell>
          <cell r="L235">
            <v>22433999.219999995</v>
          </cell>
          <cell r="M235">
            <v>19989785.132116254</v>
          </cell>
        </row>
        <row r="236">
          <cell r="A236" t="str">
            <v>900067</v>
          </cell>
          <cell r="B236" t="str">
            <v>BETH ISRAEL DEACONESS</v>
          </cell>
          <cell r="C236" t="str">
            <v>HMO/POS</v>
          </cell>
          <cell r="D236" t="str">
            <v>FULLY</v>
          </cell>
          <cell r="E236" t="str">
            <v>IP</v>
          </cell>
          <cell r="F236" t="str">
            <v>Tertiary</v>
          </cell>
          <cell r="G236" t="str">
            <v>Suffolk</v>
          </cell>
          <cell r="H236" t="str">
            <v>MA</v>
          </cell>
          <cell r="I236" t="str">
            <v>MA</v>
          </cell>
          <cell r="J236" t="str">
            <v>Inlier</v>
          </cell>
          <cell r="K236" t="str">
            <v>Y</v>
          </cell>
          <cell r="L236">
            <v>1095141.9920999999</v>
          </cell>
          <cell r="M236">
            <v>1107665.8206</v>
          </cell>
        </row>
        <row r="237">
          <cell r="A237" t="str">
            <v>900067</v>
          </cell>
          <cell r="B237" t="str">
            <v>BETH ISRAEL DEACONESS</v>
          </cell>
          <cell r="C237" t="str">
            <v>HMO/POS</v>
          </cell>
          <cell r="D237" t="str">
            <v>FULLY</v>
          </cell>
          <cell r="E237" t="str">
            <v>OP</v>
          </cell>
          <cell r="F237" t="str">
            <v>Tertiary</v>
          </cell>
          <cell r="G237" t="str">
            <v>Suffolk</v>
          </cell>
          <cell r="H237" t="str">
            <v>MA</v>
          </cell>
          <cell r="I237" t="str">
            <v>MA</v>
          </cell>
          <cell r="J237" t="str">
            <v>Inlier</v>
          </cell>
          <cell r="K237" t="str">
            <v>N</v>
          </cell>
          <cell r="L237">
            <v>18693350.602200009</v>
          </cell>
          <cell r="M237">
            <v>11749947.940000018</v>
          </cell>
        </row>
        <row r="238">
          <cell r="A238" t="str">
            <v>900067</v>
          </cell>
          <cell r="B238" t="str">
            <v>BETH ISRAEL DEACONESS</v>
          </cell>
          <cell r="C238" t="str">
            <v>HMO/POS</v>
          </cell>
          <cell r="D238" t="str">
            <v>SELF</v>
          </cell>
          <cell r="E238" t="str">
            <v>IP</v>
          </cell>
          <cell r="F238" t="str">
            <v>Tertiary</v>
          </cell>
          <cell r="G238" t="str">
            <v>Suffolk</v>
          </cell>
          <cell r="H238" t="str">
            <v>MA</v>
          </cell>
          <cell r="I238" t="str">
            <v>MA</v>
          </cell>
          <cell r="J238" t="str">
            <v>Inlier</v>
          </cell>
          <cell r="K238" t="str">
            <v>N</v>
          </cell>
          <cell r="L238">
            <v>19233286.847550005</v>
          </cell>
          <cell r="M238">
            <v>15871732.939138275</v>
          </cell>
        </row>
        <row r="239">
          <cell r="A239" t="str">
            <v>900067</v>
          </cell>
          <cell r="B239" t="str">
            <v>BETH ISRAEL DEACONESS</v>
          </cell>
          <cell r="C239" t="str">
            <v>HMO/POS</v>
          </cell>
          <cell r="D239" t="str">
            <v>SELF</v>
          </cell>
          <cell r="E239" t="str">
            <v>IP</v>
          </cell>
          <cell r="F239" t="str">
            <v>Tertiary</v>
          </cell>
          <cell r="G239" t="str">
            <v>Suffolk</v>
          </cell>
          <cell r="H239" t="str">
            <v>MA</v>
          </cell>
          <cell r="I239" t="str">
            <v>MA</v>
          </cell>
          <cell r="J239" t="str">
            <v>Inlier</v>
          </cell>
          <cell r="K239" t="str">
            <v>Y</v>
          </cell>
          <cell r="L239">
            <v>1197478.08705</v>
          </cell>
          <cell r="M239">
            <v>767571.60519999999</v>
          </cell>
        </row>
        <row r="240">
          <cell r="A240" t="str">
            <v>900067</v>
          </cell>
          <cell r="B240" t="str">
            <v>BETH ISRAEL DEACONESS</v>
          </cell>
          <cell r="C240" t="str">
            <v>HMO/POS</v>
          </cell>
          <cell r="D240" t="str">
            <v>SELF</v>
          </cell>
          <cell r="E240" t="str">
            <v>OP</v>
          </cell>
          <cell r="F240" t="str">
            <v>Tertiary</v>
          </cell>
          <cell r="G240" t="str">
            <v>Suffolk</v>
          </cell>
          <cell r="H240" t="str">
            <v>MA</v>
          </cell>
          <cell r="I240" t="str">
            <v>MA</v>
          </cell>
          <cell r="J240" t="str">
            <v>Inlier</v>
          </cell>
          <cell r="K240" t="str">
            <v>N</v>
          </cell>
          <cell r="L240">
            <v>19702935.829950016</v>
          </cell>
          <cell r="M240">
            <v>10607912.8785</v>
          </cell>
        </row>
        <row r="241">
          <cell r="A241" t="str">
            <v>900067</v>
          </cell>
          <cell r="B241" t="str">
            <v>BETH ISRAEL DEACONESS</v>
          </cell>
          <cell r="C241" t="str">
            <v>PPO</v>
          </cell>
          <cell r="D241" t="str">
            <v>FULLY</v>
          </cell>
          <cell r="E241" t="str">
            <v>IP</v>
          </cell>
          <cell r="F241" t="str">
            <v>Tertiary</v>
          </cell>
          <cell r="G241" t="str">
            <v>Suffolk</v>
          </cell>
          <cell r="H241" t="str">
            <v>MA</v>
          </cell>
          <cell r="I241" t="str">
            <v>MA</v>
          </cell>
          <cell r="J241" t="str">
            <v>Inlier</v>
          </cell>
          <cell r="K241" t="str">
            <v>N</v>
          </cell>
          <cell r="L241">
            <v>2655614.4981</v>
          </cell>
          <cell r="M241">
            <v>2391585.8061000002</v>
          </cell>
        </row>
        <row r="242">
          <cell r="A242" t="str">
            <v>900067</v>
          </cell>
          <cell r="B242" t="str">
            <v>BETH ISRAEL DEACONESS</v>
          </cell>
          <cell r="C242" t="str">
            <v>PPO</v>
          </cell>
          <cell r="D242" t="str">
            <v>FULLY</v>
          </cell>
          <cell r="E242" t="str">
            <v>IP</v>
          </cell>
          <cell r="F242" t="str">
            <v>Tertiary</v>
          </cell>
          <cell r="G242" t="str">
            <v>Suffolk</v>
          </cell>
          <cell r="H242" t="str">
            <v>MA</v>
          </cell>
          <cell r="I242" t="str">
            <v>MA</v>
          </cell>
          <cell r="J242" t="str">
            <v>Inlier</v>
          </cell>
          <cell r="K242" t="str">
            <v>Y</v>
          </cell>
          <cell r="L242">
            <v>182894.58</v>
          </cell>
          <cell r="M242">
            <v>148770.72520000002</v>
          </cell>
        </row>
        <row r="243">
          <cell r="A243" t="str">
            <v>900067</v>
          </cell>
          <cell r="B243" t="str">
            <v>BETH ISRAEL DEACONESS</v>
          </cell>
          <cell r="C243" t="str">
            <v>PPO</v>
          </cell>
          <cell r="D243" t="str">
            <v>FULLY</v>
          </cell>
          <cell r="E243" t="str">
            <v>OP</v>
          </cell>
          <cell r="F243" t="str">
            <v>Tertiary</v>
          </cell>
          <cell r="G243" t="str">
            <v>Suffolk</v>
          </cell>
          <cell r="H243" t="str">
            <v>MA</v>
          </cell>
          <cell r="I243" t="str">
            <v>MA</v>
          </cell>
          <cell r="J243" t="str">
            <v>Inlier</v>
          </cell>
          <cell r="K243" t="str">
            <v>N</v>
          </cell>
          <cell r="L243">
            <v>2387591.1559500014</v>
          </cell>
          <cell r="M243">
            <v>1508298.4529999993</v>
          </cell>
        </row>
        <row r="244">
          <cell r="A244" t="str">
            <v>900067</v>
          </cell>
          <cell r="B244" t="str">
            <v>BETH ISRAEL DEACONESS</v>
          </cell>
          <cell r="C244" t="str">
            <v>PPO</v>
          </cell>
          <cell r="D244" t="str">
            <v>SELF</v>
          </cell>
          <cell r="E244" t="str">
            <v>IP</v>
          </cell>
          <cell r="F244" t="str">
            <v>Tertiary</v>
          </cell>
          <cell r="G244" t="str">
            <v>Suffolk</v>
          </cell>
          <cell r="H244" t="str">
            <v>MA</v>
          </cell>
          <cell r="I244" t="str">
            <v>MA</v>
          </cell>
          <cell r="J244" t="str">
            <v>Inlier</v>
          </cell>
          <cell r="K244" t="str">
            <v>N</v>
          </cell>
          <cell r="L244">
            <v>3943095.4050000003</v>
          </cell>
          <cell r="M244">
            <v>3287777.9416500009</v>
          </cell>
        </row>
        <row r="245">
          <cell r="A245" t="str">
            <v>900067</v>
          </cell>
          <cell r="B245" t="str">
            <v>BETH ISRAEL DEACONESS</v>
          </cell>
          <cell r="C245" t="str">
            <v>PPO</v>
          </cell>
          <cell r="D245" t="str">
            <v>SELF</v>
          </cell>
          <cell r="E245" t="str">
            <v>OP</v>
          </cell>
          <cell r="F245" t="str">
            <v>Tertiary</v>
          </cell>
          <cell r="G245" t="str">
            <v>Suffolk</v>
          </cell>
          <cell r="H245" t="str">
            <v>MA</v>
          </cell>
          <cell r="I245" t="str">
            <v>MA</v>
          </cell>
          <cell r="J245" t="str">
            <v>Inlier</v>
          </cell>
          <cell r="K245" t="str">
            <v>N</v>
          </cell>
          <cell r="L245">
            <v>3441222.2170499987</v>
          </cell>
          <cell r="M245">
            <v>1881074.9850000006</v>
          </cell>
        </row>
        <row r="246">
          <cell r="A246" t="str">
            <v>900068</v>
          </cell>
          <cell r="B246" t="str">
            <v>DANA FARBER CANCER INST</v>
          </cell>
          <cell r="C246" t="str">
            <v>HMO/POS</v>
          </cell>
          <cell r="D246" t="str">
            <v>FULLY</v>
          </cell>
          <cell r="E246" t="str">
            <v>IP</v>
          </cell>
          <cell r="F246" t="str">
            <v>Tertiary</v>
          </cell>
          <cell r="G246" t="str">
            <v>Suffolk</v>
          </cell>
          <cell r="H246" t="str">
            <v>MA</v>
          </cell>
          <cell r="I246" t="str">
            <v>MA</v>
          </cell>
          <cell r="J246" t="str">
            <v>Inlier</v>
          </cell>
          <cell r="K246" t="str">
            <v>N</v>
          </cell>
          <cell r="L246">
            <v>906584.27729999984</v>
          </cell>
          <cell r="M246">
            <v>648930.36922666663</v>
          </cell>
        </row>
        <row r="247">
          <cell r="A247" t="str">
            <v>900068</v>
          </cell>
          <cell r="B247" t="str">
            <v>DANA FARBER CANCER INST</v>
          </cell>
          <cell r="C247" t="str">
            <v>HMO/POS</v>
          </cell>
          <cell r="D247" t="str">
            <v>FULLY</v>
          </cell>
          <cell r="E247" t="str">
            <v>IP</v>
          </cell>
          <cell r="F247" t="str">
            <v>Tertiary</v>
          </cell>
          <cell r="G247" t="str">
            <v>Suffolk</v>
          </cell>
          <cell r="H247" t="str">
            <v>MA</v>
          </cell>
          <cell r="I247" t="str">
            <v>MA</v>
          </cell>
          <cell r="J247" t="str">
            <v>Inlier</v>
          </cell>
          <cell r="K247" t="str">
            <v>Y</v>
          </cell>
          <cell r="L247">
            <v>252667.15760000001</v>
          </cell>
          <cell r="M247">
            <v>220019.90479999999</v>
          </cell>
        </row>
        <row r="248">
          <cell r="A248" t="str">
            <v>900068</v>
          </cell>
          <cell r="B248" t="str">
            <v>DANA FARBER CANCER INST</v>
          </cell>
          <cell r="C248" t="str">
            <v>HMO/POS</v>
          </cell>
          <cell r="D248" t="str">
            <v>FULLY</v>
          </cell>
          <cell r="E248" t="str">
            <v>OP</v>
          </cell>
          <cell r="F248" t="str">
            <v>Tertiary</v>
          </cell>
          <cell r="G248" t="str">
            <v>Suffolk</v>
          </cell>
          <cell r="H248" t="str">
            <v>MA</v>
          </cell>
          <cell r="I248" t="str">
            <v>MA</v>
          </cell>
          <cell r="J248" t="str">
            <v>Inlier</v>
          </cell>
          <cell r="K248" t="str">
            <v>N</v>
          </cell>
          <cell r="L248">
            <v>22766299.659149993</v>
          </cell>
          <cell r="M248">
            <v>8935323.7000000011</v>
          </cell>
        </row>
        <row r="249">
          <cell r="A249" t="str">
            <v>900068</v>
          </cell>
          <cell r="B249" t="str">
            <v>DANA FARBER CANCER INST</v>
          </cell>
          <cell r="C249" t="str">
            <v>HMO/POS</v>
          </cell>
          <cell r="D249" t="str">
            <v>SELF</v>
          </cell>
          <cell r="E249" t="str">
            <v>IP</v>
          </cell>
          <cell r="F249" t="str">
            <v>Tertiary</v>
          </cell>
          <cell r="G249" t="str">
            <v>Suffolk</v>
          </cell>
          <cell r="H249" t="str">
            <v>MA</v>
          </cell>
          <cell r="I249" t="str">
            <v>MA</v>
          </cell>
          <cell r="J249" t="str">
            <v>Inlier</v>
          </cell>
          <cell r="K249" t="str">
            <v>N</v>
          </cell>
          <cell r="L249">
            <v>533661.58120000013</v>
          </cell>
          <cell r="M249">
            <v>247732.49829999995</v>
          </cell>
        </row>
        <row r="250">
          <cell r="A250" t="str">
            <v>900068</v>
          </cell>
          <cell r="B250" t="str">
            <v>DANA FARBER CANCER INST</v>
          </cell>
          <cell r="C250" t="str">
            <v>HMO/POS</v>
          </cell>
          <cell r="D250" t="str">
            <v>SELF</v>
          </cell>
          <cell r="E250" t="str">
            <v>IP</v>
          </cell>
          <cell r="F250" t="str">
            <v>Tertiary</v>
          </cell>
          <cell r="G250" t="str">
            <v>Suffolk</v>
          </cell>
          <cell r="H250" t="str">
            <v>MA</v>
          </cell>
          <cell r="I250" t="str">
            <v>MA</v>
          </cell>
          <cell r="J250" t="str">
            <v>Inlier</v>
          </cell>
          <cell r="K250" t="str">
            <v>Y</v>
          </cell>
          <cell r="L250">
            <v>198276.6686</v>
          </cell>
          <cell r="M250">
            <v>220019.90479999999</v>
          </cell>
        </row>
        <row r="251">
          <cell r="A251" t="str">
            <v>900068</v>
          </cell>
          <cell r="B251" t="str">
            <v>DANA FARBER CANCER INST</v>
          </cell>
          <cell r="C251" t="str">
            <v>HMO/POS</v>
          </cell>
          <cell r="D251" t="str">
            <v>SELF</v>
          </cell>
          <cell r="E251" t="str">
            <v>OP</v>
          </cell>
          <cell r="F251" t="str">
            <v>Tertiary</v>
          </cell>
          <cell r="G251" t="str">
            <v>Suffolk</v>
          </cell>
          <cell r="H251" t="str">
            <v>MA</v>
          </cell>
          <cell r="I251" t="str">
            <v>MA</v>
          </cell>
          <cell r="J251" t="str">
            <v>Inlier</v>
          </cell>
          <cell r="K251" t="str">
            <v>N</v>
          </cell>
          <cell r="L251">
            <v>13327035.903600004</v>
          </cell>
          <cell r="M251">
            <v>5208853.4349999987</v>
          </cell>
        </row>
        <row r="252">
          <cell r="A252" t="str">
            <v>900068</v>
          </cell>
          <cell r="B252" t="str">
            <v>DANA FARBER CANCER INST</v>
          </cell>
          <cell r="C252" t="str">
            <v>PPO</v>
          </cell>
          <cell r="D252" t="str">
            <v>FULLY</v>
          </cell>
          <cell r="E252" t="str">
            <v>IP</v>
          </cell>
          <cell r="F252" t="str">
            <v>Tertiary</v>
          </cell>
          <cell r="G252" t="str">
            <v>Suffolk</v>
          </cell>
          <cell r="H252" t="str">
            <v>MA</v>
          </cell>
          <cell r="I252" t="str">
            <v>MA</v>
          </cell>
          <cell r="J252" t="str">
            <v>Inlier</v>
          </cell>
          <cell r="K252" t="str">
            <v>N</v>
          </cell>
          <cell r="L252">
            <v>63140.483200000002</v>
          </cell>
          <cell r="M252">
            <v>45329.749599999996</v>
          </cell>
        </row>
        <row r="253">
          <cell r="A253" t="str">
            <v>900068</v>
          </cell>
          <cell r="B253" t="str">
            <v>DANA FARBER CANCER INST</v>
          </cell>
          <cell r="C253" t="str">
            <v>PPO</v>
          </cell>
          <cell r="D253" t="str">
            <v>FULLY</v>
          </cell>
          <cell r="E253" t="str">
            <v>OP</v>
          </cell>
          <cell r="F253" t="str">
            <v>Tertiary</v>
          </cell>
          <cell r="G253" t="str">
            <v>Suffolk</v>
          </cell>
          <cell r="H253" t="str">
            <v>MA</v>
          </cell>
          <cell r="I253" t="str">
            <v>MA</v>
          </cell>
          <cell r="J253" t="str">
            <v>Inlier</v>
          </cell>
          <cell r="K253" t="str">
            <v>N</v>
          </cell>
          <cell r="L253">
            <v>2261529.6236999994</v>
          </cell>
          <cell r="M253">
            <v>900798.62</v>
          </cell>
        </row>
        <row r="254">
          <cell r="A254" t="str">
            <v>900068</v>
          </cell>
          <cell r="B254" t="str">
            <v>DANA FARBER CANCER INST</v>
          </cell>
          <cell r="C254" t="str">
            <v>PPO</v>
          </cell>
          <cell r="D254" t="str">
            <v>SELF</v>
          </cell>
          <cell r="E254" t="str">
            <v>IP</v>
          </cell>
          <cell r="F254" t="str">
            <v>Tertiary</v>
          </cell>
          <cell r="G254" t="str">
            <v>Suffolk</v>
          </cell>
          <cell r="H254" t="str">
            <v>MA</v>
          </cell>
          <cell r="I254" t="str">
            <v>MA</v>
          </cell>
          <cell r="J254" t="str">
            <v>Inlier</v>
          </cell>
          <cell r="K254" t="str">
            <v>N</v>
          </cell>
          <cell r="L254">
            <v>170615.38</v>
          </cell>
          <cell r="M254">
            <v>122488.015</v>
          </cell>
        </row>
        <row r="255">
          <cell r="A255" t="str">
            <v>900068</v>
          </cell>
          <cell r="B255" t="str">
            <v>DANA FARBER CANCER INST</v>
          </cell>
          <cell r="C255" t="str">
            <v>PPO</v>
          </cell>
          <cell r="D255" t="str">
            <v>SELF</v>
          </cell>
          <cell r="E255" t="str">
            <v>OP</v>
          </cell>
          <cell r="F255" t="str">
            <v>Tertiary</v>
          </cell>
          <cell r="G255" t="str">
            <v>Suffolk</v>
          </cell>
          <cell r="H255" t="str">
            <v>MA</v>
          </cell>
          <cell r="I255" t="str">
            <v>MA</v>
          </cell>
          <cell r="J255" t="str">
            <v>Inlier</v>
          </cell>
          <cell r="K255" t="str">
            <v>N</v>
          </cell>
          <cell r="L255">
            <v>3045241.9927499997</v>
          </cell>
          <cell r="M255">
            <v>1207326.3899999999</v>
          </cell>
        </row>
        <row r="256">
          <cell r="A256" t="str">
            <v>900072</v>
          </cell>
          <cell r="B256" t="str">
            <v>ST VINCENT HOSPITAL</v>
          </cell>
          <cell r="C256" t="str">
            <v>HMO/POS</v>
          </cell>
          <cell r="D256" t="str">
            <v>FULLY</v>
          </cell>
          <cell r="E256" t="str">
            <v>IP</v>
          </cell>
          <cell r="F256" t="str">
            <v>Community</v>
          </cell>
          <cell r="G256" t="str">
            <v>Worcester</v>
          </cell>
          <cell r="H256" t="str">
            <v>MA</v>
          </cell>
          <cell r="I256" t="str">
            <v>MA</v>
          </cell>
          <cell r="J256" t="str">
            <v>Inlier</v>
          </cell>
          <cell r="K256" t="str">
            <v>N</v>
          </cell>
          <cell r="L256">
            <v>2593236.8701999998</v>
          </cell>
          <cell r="M256">
            <v>2581843.7633423079</v>
          </cell>
        </row>
        <row r="257">
          <cell r="A257" t="str">
            <v>900072</v>
          </cell>
          <cell r="B257" t="str">
            <v>ST VINCENT HOSPITAL</v>
          </cell>
          <cell r="C257" t="str">
            <v>HMO/POS</v>
          </cell>
          <cell r="D257" t="str">
            <v>FULLY</v>
          </cell>
          <cell r="E257" t="str">
            <v>OP</v>
          </cell>
          <cell r="F257" t="str">
            <v>Community</v>
          </cell>
          <cell r="G257" t="str">
            <v>Worcester</v>
          </cell>
          <cell r="H257" t="str">
            <v>MA</v>
          </cell>
          <cell r="I257" t="str">
            <v>MA</v>
          </cell>
          <cell r="J257" t="str">
            <v>Inlier</v>
          </cell>
          <cell r="K257" t="str">
            <v>N</v>
          </cell>
          <cell r="L257">
            <v>1498860.7614999998</v>
          </cell>
          <cell r="M257">
            <v>1400339.5050000011</v>
          </cell>
        </row>
        <row r="258">
          <cell r="A258" t="str">
            <v>900072</v>
          </cell>
          <cell r="B258" t="str">
            <v>ST VINCENT HOSPITAL</v>
          </cell>
          <cell r="C258" t="str">
            <v>HMO/POS</v>
          </cell>
          <cell r="D258" t="str">
            <v>SELF</v>
          </cell>
          <cell r="E258" t="str">
            <v>IP</v>
          </cell>
          <cell r="F258" t="str">
            <v>Community</v>
          </cell>
          <cell r="G258" t="str">
            <v>Worcester</v>
          </cell>
          <cell r="H258" t="str">
            <v>MA</v>
          </cell>
          <cell r="I258" t="str">
            <v>MA</v>
          </cell>
          <cell r="J258" t="str">
            <v>Inlier</v>
          </cell>
          <cell r="K258" t="str">
            <v>N</v>
          </cell>
          <cell r="L258">
            <v>829035.37940000021</v>
          </cell>
          <cell r="M258">
            <v>824779.94723749987</v>
          </cell>
        </row>
        <row r="259">
          <cell r="A259" t="str">
            <v>900072</v>
          </cell>
          <cell r="B259" t="str">
            <v>ST VINCENT HOSPITAL</v>
          </cell>
          <cell r="C259" t="str">
            <v>HMO/POS</v>
          </cell>
          <cell r="D259" t="str">
            <v>SELF</v>
          </cell>
          <cell r="E259" t="str">
            <v>OP</v>
          </cell>
          <cell r="F259" t="str">
            <v>Community</v>
          </cell>
          <cell r="G259" t="str">
            <v>Worcester</v>
          </cell>
          <cell r="H259" t="str">
            <v>MA</v>
          </cell>
          <cell r="I259" t="str">
            <v>MA</v>
          </cell>
          <cell r="J259" t="str">
            <v>Inlier</v>
          </cell>
          <cell r="K259" t="str">
            <v>N</v>
          </cell>
          <cell r="L259">
            <v>525366.53319999995</v>
          </cell>
          <cell r="M259">
            <v>479221.2099999995</v>
          </cell>
        </row>
        <row r="260">
          <cell r="A260" t="str">
            <v>900072</v>
          </cell>
          <cell r="B260" t="str">
            <v>ST VINCENT HOSPITAL</v>
          </cell>
          <cell r="C260" t="str">
            <v>PPO</v>
          </cell>
          <cell r="D260" t="str">
            <v>FULLY</v>
          </cell>
          <cell r="E260" t="str">
            <v>IP</v>
          </cell>
          <cell r="F260" t="str">
            <v>Community</v>
          </cell>
          <cell r="G260" t="str">
            <v>Worcester</v>
          </cell>
          <cell r="H260" t="str">
            <v>MA</v>
          </cell>
          <cell r="I260" t="str">
            <v>MA</v>
          </cell>
          <cell r="J260" t="str">
            <v>Inlier</v>
          </cell>
          <cell r="K260" t="str">
            <v>N</v>
          </cell>
          <cell r="L260">
            <v>107290.02350000004</v>
          </cell>
          <cell r="M260">
            <v>106818.66509999998</v>
          </cell>
        </row>
        <row r="261">
          <cell r="A261" t="str">
            <v>900072</v>
          </cell>
          <cell r="B261" t="str">
            <v>ST VINCENT HOSPITAL</v>
          </cell>
          <cell r="C261" t="str">
            <v>PPO</v>
          </cell>
          <cell r="D261" t="str">
            <v>FULLY</v>
          </cell>
          <cell r="E261" t="str">
            <v>OP</v>
          </cell>
          <cell r="F261" t="str">
            <v>Community</v>
          </cell>
          <cell r="G261" t="str">
            <v>Worcester</v>
          </cell>
          <cell r="H261" t="str">
            <v>MA</v>
          </cell>
          <cell r="I261" t="str">
            <v>MA</v>
          </cell>
          <cell r="J261" t="str">
            <v>Inlier</v>
          </cell>
          <cell r="K261" t="str">
            <v>N</v>
          </cell>
          <cell r="L261">
            <v>72365.779899999994</v>
          </cell>
          <cell r="M261">
            <v>53812.82</v>
          </cell>
        </row>
        <row r="262">
          <cell r="A262" t="str">
            <v>900072</v>
          </cell>
          <cell r="B262" t="str">
            <v>ST VINCENT HOSPITAL</v>
          </cell>
          <cell r="C262" t="str">
            <v>PPO</v>
          </cell>
          <cell r="D262" t="str">
            <v>SELF</v>
          </cell>
          <cell r="E262" t="str">
            <v>IP</v>
          </cell>
          <cell r="F262" t="str">
            <v>Community</v>
          </cell>
          <cell r="G262" t="str">
            <v>Worcester</v>
          </cell>
          <cell r="H262" t="str">
            <v>MA</v>
          </cell>
          <cell r="I262" t="str">
            <v>MA</v>
          </cell>
          <cell r="J262" t="str">
            <v>Inlier</v>
          </cell>
          <cell r="K262" t="str">
            <v>N</v>
          </cell>
          <cell r="L262">
            <v>319601.53139999998</v>
          </cell>
          <cell r="M262">
            <v>309290.23139999999</v>
          </cell>
        </row>
        <row r="263">
          <cell r="A263" t="str">
            <v>900072</v>
          </cell>
          <cell r="B263" t="str">
            <v>ST VINCENT HOSPITAL</v>
          </cell>
          <cell r="C263" t="str">
            <v>PPO</v>
          </cell>
          <cell r="D263" t="str">
            <v>SELF</v>
          </cell>
          <cell r="E263" t="str">
            <v>OP</v>
          </cell>
          <cell r="F263" t="str">
            <v>Community</v>
          </cell>
          <cell r="G263" t="str">
            <v>Worcester</v>
          </cell>
          <cell r="H263" t="str">
            <v>MA</v>
          </cell>
          <cell r="I263" t="str">
            <v>MA</v>
          </cell>
          <cell r="J263" t="str">
            <v>Inlier</v>
          </cell>
          <cell r="K263" t="str">
            <v>N</v>
          </cell>
          <cell r="L263">
            <v>217975.92739999996</v>
          </cell>
          <cell r="M263">
            <v>180392.34</v>
          </cell>
        </row>
        <row r="264">
          <cell r="A264" t="str">
            <v>900073</v>
          </cell>
          <cell r="B264" t="str">
            <v>NEW ENGLAND BAPTIST HOSP</v>
          </cell>
          <cell r="C264" t="str">
            <v>HMO/POS</v>
          </cell>
          <cell r="D264" t="str">
            <v>FULLY</v>
          </cell>
          <cell r="E264" t="str">
            <v>IP</v>
          </cell>
          <cell r="F264" t="str">
            <v>Community</v>
          </cell>
          <cell r="G264" t="str">
            <v>Suffolk</v>
          </cell>
          <cell r="H264" t="str">
            <v>MA</v>
          </cell>
          <cell r="I264" t="str">
            <v>MA</v>
          </cell>
          <cell r="J264" t="str">
            <v>Inlier</v>
          </cell>
          <cell r="K264" t="str">
            <v>N</v>
          </cell>
          <cell r="L264">
            <v>4806297.1005000016</v>
          </cell>
          <cell r="M264">
            <v>5836808.6870999988</v>
          </cell>
        </row>
        <row r="265">
          <cell r="A265" t="str">
            <v>900073</v>
          </cell>
          <cell r="B265" t="str">
            <v>NEW ENGLAND BAPTIST HOSP</v>
          </cell>
          <cell r="C265" t="str">
            <v>HMO/POS</v>
          </cell>
          <cell r="D265" t="str">
            <v>FULLY</v>
          </cell>
          <cell r="E265" t="str">
            <v>OP</v>
          </cell>
          <cell r="F265" t="str">
            <v>Community</v>
          </cell>
          <cell r="G265" t="str">
            <v>Suffolk</v>
          </cell>
          <cell r="H265" t="str">
            <v>MA</v>
          </cell>
          <cell r="I265" t="str">
            <v>MA</v>
          </cell>
          <cell r="J265" t="str">
            <v>Inlier</v>
          </cell>
          <cell r="K265" t="str">
            <v>N</v>
          </cell>
          <cell r="L265">
            <v>2579862.2534999996</v>
          </cell>
          <cell r="M265">
            <v>1753478.96</v>
          </cell>
        </row>
        <row r="266">
          <cell r="A266" t="str">
            <v>900073</v>
          </cell>
          <cell r="B266" t="str">
            <v>NEW ENGLAND BAPTIST HOSP</v>
          </cell>
          <cell r="C266" t="str">
            <v>HMO/POS</v>
          </cell>
          <cell r="D266" t="str">
            <v>SELF</v>
          </cell>
          <cell r="E266" t="str">
            <v>IP</v>
          </cell>
          <cell r="F266" t="str">
            <v>Community</v>
          </cell>
          <cell r="G266" t="str">
            <v>Suffolk</v>
          </cell>
          <cell r="H266" t="str">
            <v>MA</v>
          </cell>
          <cell r="I266" t="str">
            <v>MA</v>
          </cell>
          <cell r="J266" t="str">
            <v>Inlier</v>
          </cell>
          <cell r="K266" t="str">
            <v>N</v>
          </cell>
          <cell r="L266">
            <v>3362766.6030000011</v>
          </cell>
          <cell r="M266">
            <v>4085403.5491000009</v>
          </cell>
        </row>
        <row r="267">
          <cell r="A267" t="str">
            <v>900073</v>
          </cell>
          <cell r="B267" t="str">
            <v>NEW ENGLAND BAPTIST HOSP</v>
          </cell>
          <cell r="C267" t="str">
            <v>HMO/POS</v>
          </cell>
          <cell r="D267" t="str">
            <v>SELF</v>
          </cell>
          <cell r="E267" t="str">
            <v>OP</v>
          </cell>
          <cell r="F267" t="str">
            <v>Community</v>
          </cell>
          <cell r="G267" t="str">
            <v>Suffolk</v>
          </cell>
          <cell r="H267" t="str">
            <v>MA</v>
          </cell>
          <cell r="I267" t="str">
            <v>MA</v>
          </cell>
          <cell r="J267" t="str">
            <v>Inlier</v>
          </cell>
          <cell r="K267" t="str">
            <v>N</v>
          </cell>
          <cell r="L267">
            <v>1415692.2045000002</v>
          </cell>
          <cell r="M267">
            <v>1018490.925000001</v>
          </cell>
        </row>
        <row r="268">
          <cell r="A268" t="str">
            <v>900073</v>
          </cell>
          <cell r="B268" t="str">
            <v>NEW ENGLAND BAPTIST HOSP</v>
          </cell>
          <cell r="C268" t="str">
            <v>PPO</v>
          </cell>
          <cell r="D268" t="str">
            <v>FULLY</v>
          </cell>
          <cell r="E268" t="str">
            <v>IP</v>
          </cell>
          <cell r="F268" t="str">
            <v>Community</v>
          </cell>
          <cell r="G268" t="str">
            <v>Suffolk</v>
          </cell>
          <cell r="H268" t="str">
            <v>MA</v>
          </cell>
          <cell r="I268" t="str">
            <v>MA</v>
          </cell>
          <cell r="J268" t="str">
            <v>Inlier</v>
          </cell>
          <cell r="K268" t="str">
            <v>N</v>
          </cell>
          <cell r="L268">
            <v>551066.50199999986</v>
          </cell>
          <cell r="M268">
            <v>666365.41509999987</v>
          </cell>
        </row>
        <row r="269">
          <cell r="A269" t="str">
            <v>900073</v>
          </cell>
          <cell r="B269" t="str">
            <v>NEW ENGLAND BAPTIST HOSP</v>
          </cell>
          <cell r="C269" t="str">
            <v>PPO</v>
          </cell>
          <cell r="D269" t="str">
            <v>FULLY</v>
          </cell>
          <cell r="E269" t="str">
            <v>OP</v>
          </cell>
          <cell r="F269" t="str">
            <v>Community</v>
          </cell>
          <cell r="G269" t="str">
            <v>Suffolk</v>
          </cell>
          <cell r="H269" t="str">
            <v>MA</v>
          </cell>
          <cell r="I269" t="str">
            <v>MA</v>
          </cell>
          <cell r="J269" t="str">
            <v>Inlier</v>
          </cell>
          <cell r="K269" t="str">
            <v>N</v>
          </cell>
          <cell r="L269">
            <v>345391.74600000004</v>
          </cell>
          <cell r="M269">
            <v>211934.03499999989</v>
          </cell>
        </row>
        <row r="270">
          <cell r="A270" t="str">
            <v>900073</v>
          </cell>
          <cell r="B270" t="str">
            <v>NEW ENGLAND BAPTIST HOSP</v>
          </cell>
          <cell r="C270" t="str">
            <v>PPO</v>
          </cell>
          <cell r="D270" t="str">
            <v>SELF</v>
          </cell>
          <cell r="E270" t="str">
            <v>IP</v>
          </cell>
          <cell r="F270" t="str">
            <v>Community</v>
          </cell>
          <cell r="G270" t="str">
            <v>Suffolk</v>
          </cell>
          <cell r="H270" t="str">
            <v>MA</v>
          </cell>
          <cell r="I270" t="str">
            <v>MA</v>
          </cell>
          <cell r="J270" t="str">
            <v>Inlier</v>
          </cell>
          <cell r="K270" t="str">
            <v>N</v>
          </cell>
          <cell r="L270">
            <v>918331.32299999986</v>
          </cell>
          <cell r="M270">
            <v>1112270.091</v>
          </cell>
        </row>
        <row r="271">
          <cell r="A271" t="str">
            <v>900073</v>
          </cell>
          <cell r="B271" t="str">
            <v>NEW ENGLAND BAPTIST HOSP</v>
          </cell>
          <cell r="C271" t="str">
            <v>PPO</v>
          </cell>
          <cell r="D271" t="str">
            <v>SELF</v>
          </cell>
          <cell r="E271" t="str">
            <v>OP</v>
          </cell>
          <cell r="F271" t="str">
            <v>Community</v>
          </cell>
          <cell r="G271" t="str">
            <v>Suffolk</v>
          </cell>
          <cell r="H271" t="str">
            <v>MA</v>
          </cell>
          <cell r="I271" t="str">
            <v>MA</v>
          </cell>
          <cell r="J271" t="str">
            <v>Inlier</v>
          </cell>
          <cell r="K271" t="str">
            <v>N</v>
          </cell>
          <cell r="L271">
            <v>1019740.5645000015</v>
          </cell>
          <cell r="M271">
            <v>608471.63999999943</v>
          </cell>
        </row>
        <row r="272">
          <cell r="A272" t="str">
            <v>900079</v>
          </cell>
          <cell r="B272" t="str">
            <v>NEWPORT HOSPITAL</v>
          </cell>
          <cell r="C272" t="str">
            <v>HMO/POS</v>
          </cell>
          <cell r="D272" t="str">
            <v>FULLY</v>
          </cell>
          <cell r="E272" t="str">
            <v>IP</v>
          </cell>
          <cell r="F272" t="str">
            <v>Community</v>
          </cell>
          <cell r="G272" t="str">
            <v>Newport</v>
          </cell>
          <cell r="H272" t="str">
            <v>RI</v>
          </cell>
          <cell r="I272" t="str">
            <v>RI</v>
          </cell>
          <cell r="J272" t="str">
            <v>Low Do</v>
          </cell>
          <cell r="K272" t="str">
            <v>N</v>
          </cell>
          <cell r="L272">
            <v>53240.475999999995</v>
          </cell>
          <cell r="M272">
            <v>41052.15926</v>
          </cell>
        </row>
        <row r="273">
          <cell r="A273" t="str">
            <v>900079</v>
          </cell>
          <cell r="B273" t="str">
            <v>NEWPORT HOSPITAL</v>
          </cell>
          <cell r="C273" t="str">
            <v>HMO/POS</v>
          </cell>
          <cell r="D273" t="str">
            <v>FULLY</v>
          </cell>
          <cell r="E273" t="str">
            <v>OP</v>
          </cell>
          <cell r="F273" t="str">
            <v>Community</v>
          </cell>
          <cell r="G273" t="str">
            <v>Newport</v>
          </cell>
          <cell r="H273" t="str">
            <v>RI</v>
          </cell>
          <cell r="I273" t="str">
            <v>RI</v>
          </cell>
          <cell r="J273" t="str">
            <v>Low Do</v>
          </cell>
          <cell r="K273" t="str">
            <v>N</v>
          </cell>
          <cell r="L273">
            <v>168343.53900000002</v>
          </cell>
          <cell r="M273">
            <v>78453.39499999999</v>
          </cell>
        </row>
        <row r="274">
          <cell r="A274" t="str">
            <v>900079</v>
          </cell>
          <cell r="B274" t="str">
            <v>NEWPORT HOSPITAL</v>
          </cell>
          <cell r="C274" t="str">
            <v>HMO/POS</v>
          </cell>
          <cell r="D274" t="str">
            <v>SELF</v>
          </cell>
          <cell r="E274" t="str">
            <v>IP</v>
          </cell>
          <cell r="F274" t="str">
            <v>Community</v>
          </cell>
          <cell r="G274" t="str">
            <v>Newport</v>
          </cell>
          <cell r="H274" t="str">
            <v>RI</v>
          </cell>
          <cell r="I274" t="str">
            <v>RI</v>
          </cell>
          <cell r="J274" t="str">
            <v>Low Do</v>
          </cell>
          <cell r="K274" t="str">
            <v>N</v>
          </cell>
          <cell r="L274">
            <v>20588.939999999999</v>
          </cell>
          <cell r="M274">
            <v>24997.623499999998</v>
          </cell>
        </row>
        <row r="275">
          <cell r="A275" t="str">
            <v>900079</v>
          </cell>
          <cell r="B275" t="str">
            <v>NEWPORT HOSPITAL</v>
          </cell>
          <cell r="C275" t="str">
            <v>HMO/POS</v>
          </cell>
          <cell r="D275" t="str">
            <v>SELF</v>
          </cell>
          <cell r="E275" t="str">
            <v>OP</v>
          </cell>
          <cell r="F275" t="str">
            <v>Community</v>
          </cell>
          <cell r="G275" t="str">
            <v>Newport</v>
          </cell>
          <cell r="H275" t="str">
            <v>RI</v>
          </cell>
          <cell r="I275" t="str">
            <v>RI</v>
          </cell>
          <cell r="J275" t="str">
            <v>Low Do</v>
          </cell>
          <cell r="K275" t="str">
            <v>N</v>
          </cell>
          <cell r="L275">
            <v>54909.056999999986</v>
          </cell>
          <cell r="M275">
            <v>26713.46</v>
          </cell>
        </row>
        <row r="276">
          <cell r="A276" t="str">
            <v>900079</v>
          </cell>
          <cell r="B276" t="str">
            <v>NEWPORT HOSPITAL</v>
          </cell>
          <cell r="C276" t="str">
            <v>PPO</v>
          </cell>
          <cell r="D276" t="str">
            <v>FULLY</v>
          </cell>
          <cell r="E276" t="str">
            <v>OP</v>
          </cell>
          <cell r="F276" t="str">
            <v>Community</v>
          </cell>
          <cell r="G276" t="str">
            <v>Newport</v>
          </cell>
          <cell r="H276" t="str">
            <v>RI</v>
          </cell>
          <cell r="I276" t="str">
            <v>RI</v>
          </cell>
          <cell r="J276" t="str">
            <v>Low Do</v>
          </cell>
          <cell r="K276" t="str">
            <v>N</v>
          </cell>
          <cell r="L276">
            <v>12508.377</v>
          </cell>
          <cell r="M276">
            <v>5323.89</v>
          </cell>
        </row>
        <row r="277">
          <cell r="A277" t="str">
            <v>900079</v>
          </cell>
          <cell r="B277" t="str">
            <v>NEWPORT HOSPITAL</v>
          </cell>
          <cell r="C277" t="str">
            <v>PPO</v>
          </cell>
          <cell r="D277" t="str">
            <v>SELF</v>
          </cell>
          <cell r="E277" t="str">
            <v>OP</v>
          </cell>
          <cell r="F277" t="str">
            <v>Community</v>
          </cell>
          <cell r="G277" t="str">
            <v>Newport</v>
          </cell>
          <cell r="H277" t="str">
            <v>RI</v>
          </cell>
          <cell r="I277" t="str">
            <v>RI</v>
          </cell>
          <cell r="J277" t="str">
            <v>Low Do</v>
          </cell>
          <cell r="K277" t="str">
            <v>N</v>
          </cell>
          <cell r="L277">
            <v>58762.053000000007</v>
          </cell>
          <cell r="M277">
            <v>23778.405000000002</v>
          </cell>
        </row>
        <row r="278">
          <cell r="A278" t="str">
            <v>900081</v>
          </cell>
          <cell r="B278" t="str">
            <v>BETH ISRAEL DEACONESS-Needham</v>
          </cell>
          <cell r="C278" t="str">
            <v>HMO/POS</v>
          </cell>
          <cell r="D278" t="str">
            <v>FULLY</v>
          </cell>
          <cell r="E278" t="str">
            <v>IP</v>
          </cell>
          <cell r="F278" t="str">
            <v>Community</v>
          </cell>
          <cell r="G278" t="str">
            <v>Norfolk</v>
          </cell>
          <cell r="H278" t="str">
            <v>MA</v>
          </cell>
          <cell r="I278" t="str">
            <v>MA</v>
          </cell>
          <cell r="J278" t="str">
            <v>Inlier</v>
          </cell>
          <cell r="K278" t="str">
            <v>N</v>
          </cell>
          <cell r="L278">
            <v>315318.78120600001</v>
          </cell>
          <cell r="M278">
            <v>495680.62036615075</v>
          </cell>
        </row>
        <row r="279">
          <cell r="A279" t="str">
            <v>900081</v>
          </cell>
          <cell r="B279" t="str">
            <v>BETH ISRAEL DEACONESS-Needham</v>
          </cell>
          <cell r="C279" t="str">
            <v>HMO/POS</v>
          </cell>
          <cell r="D279" t="str">
            <v>FULLY</v>
          </cell>
          <cell r="E279" t="str">
            <v>OP</v>
          </cell>
          <cell r="F279" t="str">
            <v>Community</v>
          </cell>
          <cell r="G279" t="str">
            <v>Norfolk</v>
          </cell>
          <cell r="H279" t="str">
            <v>MA</v>
          </cell>
          <cell r="I279" t="str">
            <v>MA</v>
          </cell>
          <cell r="J279" t="str">
            <v>Inlier</v>
          </cell>
          <cell r="K279" t="str">
            <v>N</v>
          </cell>
          <cell r="L279">
            <v>1716957.5133347979</v>
          </cell>
          <cell r="M279">
            <v>1116459.2430000005</v>
          </cell>
        </row>
        <row r="280">
          <cell r="A280" t="str">
            <v>900081</v>
          </cell>
          <cell r="B280" t="str">
            <v>BETH ISRAEL DEACONESS-Needham</v>
          </cell>
          <cell r="C280" t="str">
            <v>HMO/POS</v>
          </cell>
          <cell r="D280" t="str">
            <v>SELF</v>
          </cell>
          <cell r="E280" t="str">
            <v>IP</v>
          </cell>
          <cell r="F280" t="str">
            <v>Community</v>
          </cell>
          <cell r="G280" t="str">
            <v>Norfolk</v>
          </cell>
          <cell r="H280" t="str">
            <v>MA</v>
          </cell>
          <cell r="I280" t="str">
            <v>MA</v>
          </cell>
          <cell r="J280" t="str">
            <v>Inlier</v>
          </cell>
          <cell r="K280" t="str">
            <v>N</v>
          </cell>
          <cell r="L280">
            <v>291738.44113920006</v>
          </cell>
          <cell r="M280">
            <v>416948.21206021647</v>
          </cell>
        </row>
        <row r="281">
          <cell r="A281" t="str">
            <v>900081</v>
          </cell>
          <cell r="B281" t="str">
            <v>BETH ISRAEL DEACONESS-Needham</v>
          </cell>
          <cell r="C281" t="str">
            <v>HMO/POS</v>
          </cell>
          <cell r="D281" t="str">
            <v>SELF</v>
          </cell>
          <cell r="E281" t="str">
            <v>OP</v>
          </cell>
          <cell r="F281" t="str">
            <v>Community</v>
          </cell>
          <cell r="G281" t="str">
            <v>Norfolk</v>
          </cell>
          <cell r="H281" t="str">
            <v>MA</v>
          </cell>
          <cell r="I281" t="str">
            <v>MA</v>
          </cell>
          <cell r="J281" t="str">
            <v>Inlier</v>
          </cell>
          <cell r="K281" t="str">
            <v>N</v>
          </cell>
          <cell r="L281">
            <v>1755971.3736971994</v>
          </cell>
          <cell r="M281">
            <v>962727.57699999982</v>
          </cell>
        </row>
        <row r="282">
          <cell r="A282" t="str">
            <v>900081</v>
          </cell>
          <cell r="B282" t="str">
            <v>BETH ISRAEL DEACONESS-Needham</v>
          </cell>
          <cell r="C282" t="str">
            <v>PPO</v>
          </cell>
          <cell r="D282" t="str">
            <v>FULLY</v>
          </cell>
          <cell r="E282" t="str">
            <v>IP</v>
          </cell>
          <cell r="F282" t="str">
            <v>Community</v>
          </cell>
          <cell r="G282" t="str">
            <v>Norfolk</v>
          </cell>
          <cell r="H282" t="str">
            <v>MA</v>
          </cell>
          <cell r="I282" t="str">
            <v>MA</v>
          </cell>
          <cell r="J282" t="str">
            <v>Inlier</v>
          </cell>
          <cell r="K282" t="str">
            <v>N</v>
          </cell>
          <cell r="L282">
            <v>48382.254795600005</v>
          </cell>
          <cell r="M282">
            <v>76056.859700000001</v>
          </cell>
        </row>
        <row r="283">
          <cell r="A283" t="str">
            <v>900081</v>
          </cell>
          <cell r="B283" t="str">
            <v>BETH ISRAEL DEACONESS-Needham</v>
          </cell>
          <cell r="C283" t="str">
            <v>PPO</v>
          </cell>
          <cell r="D283" t="str">
            <v>FULLY</v>
          </cell>
          <cell r="E283" t="str">
            <v>OP</v>
          </cell>
          <cell r="F283" t="str">
            <v>Community</v>
          </cell>
          <cell r="G283" t="str">
            <v>Norfolk</v>
          </cell>
          <cell r="H283" t="str">
            <v>MA</v>
          </cell>
          <cell r="I283" t="str">
            <v>MA</v>
          </cell>
          <cell r="J283" t="str">
            <v>Inlier</v>
          </cell>
          <cell r="K283" t="str">
            <v>N</v>
          </cell>
          <cell r="L283">
            <v>281578.65325919981</v>
          </cell>
          <cell r="M283">
            <v>178313.88</v>
          </cell>
        </row>
        <row r="284">
          <cell r="A284" t="str">
            <v>900081</v>
          </cell>
          <cell r="B284" t="str">
            <v>BETH ISRAEL DEACONESS-Needham</v>
          </cell>
          <cell r="C284" t="str">
            <v>PPO</v>
          </cell>
          <cell r="D284" t="str">
            <v>SELF</v>
          </cell>
          <cell r="E284" t="str">
            <v>IP</v>
          </cell>
          <cell r="F284" t="str">
            <v>Community</v>
          </cell>
          <cell r="G284" t="str">
            <v>Norfolk</v>
          </cell>
          <cell r="H284" t="str">
            <v>MA</v>
          </cell>
          <cell r="I284" t="str">
            <v>MA</v>
          </cell>
          <cell r="J284" t="str">
            <v>Inlier</v>
          </cell>
          <cell r="K284" t="str">
            <v>N</v>
          </cell>
          <cell r="L284">
            <v>37994.773053600009</v>
          </cell>
          <cell r="M284">
            <v>54301.546000000002</v>
          </cell>
        </row>
        <row r="285">
          <cell r="A285" t="str">
            <v>900081</v>
          </cell>
          <cell r="B285" t="str">
            <v>BETH ISRAEL DEACONESS-Needham</v>
          </cell>
          <cell r="C285" t="str">
            <v>PPO</v>
          </cell>
          <cell r="D285" t="str">
            <v>SELF</v>
          </cell>
          <cell r="E285" t="str">
            <v>OP</v>
          </cell>
          <cell r="F285" t="str">
            <v>Community</v>
          </cell>
          <cell r="G285" t="str">
            <v>Norfolk</v>
          </cell>
          <cell r="H285" t="str">
            <v>MA</v>
          </cell>
          <cell r="I285" t="str">
            <v>MA</v>
          </cell>
          <cell r="J285" t="str">
            <v>Inlier</v>
          </cell>
          <cell r="K285" t="str">
            <v>N</v>
          </cell>
          <cell r="L285">
            <v>201003.15082319995</v>
          </cell>
          <cell r="M285">
            <v>110998.181</v>
          </cell>
        </row>
        <row r="286">
          <cell r="A286" t="str">
            <v>900087</v>
          </cell>
          <cell r="B286" t="str">
            <v>MARTHAS VINEYARD HOSP</v>
          </cell>
          <cell r="C286" t="str">
            <v>HMO/POS</v>
          </cell>
          <cell r="D286" t="str">
            <v>FULLY</v>
          </cell>
          <cell r="E286" t="str">
            <v>IP</v>
          </cell>
          <cell r="F286" t="str">
            <v>Community</v>
          </cell>
          <cell r="G286" t="str">
            <v>Dukes</v>
          </cell>
          <cell r="H286" t="str">
            <v>MA</v>
          </cell>
          <cell r="I286" t="str">
            <v>MA</v>
          </cell>
          <cell r="J286" t="str">
            <v>Inlier</v>
          </cell>
          <cell r="K286" t="str">
            <v>N</v>
          </cell>
          <cell r="L286">
            <v>404277.63250000007</v>
          </cell>
          <cell r="M286">
            <v>303313.89308571431</v>
          </cell>
        </row>
        <row r="287">
          <cell r="A287" t="str">
            <v>900087</v>
          </cell>
          <cell r="B287" t="str">
            <v>MARTHAS VINEYARD HOSP</v>
          </cell>
          <cell r="C287" t="str">
            <v>HMO/POS</v>
          </cell>
          <cell r="D287" t="str">
            <v>FULLY</v>
          </cell>
          <cell r="E287" t="str">
            <v>OP</v>
          </cell>
          <cell r="F287" t="str">
            <v>Community</v>
          </cell>
          <cell r="G287" t="str">
            <v>Dukes</v>
          </cell>
          <cell r="H287" t="str">
            <v>MA</v>
          </cell>
          <cell r="I287" t="str">
            <v>MA</v>
          </cell>
          <cell r="J287" t="str">
            <v>Inlier</v>
          </cell>
          <cell r="K287" t="str">
            <v>N</v>
          </cell>
          <cell r="L287">
            <v>2677666.7681799997</v>
          </cell>
          <cell r="M287">
            <v>897221.97</v>
          </cell>
        </row>
        <row r="288">
          <cell r="A288" t="str">
            <v>900087</v>
          </cell>
          <cell r="B288" t="str">
            <v>MARTHAS VINEYARD HOSP</v>
          </cell>
          <cell r="C288" t="str">
            <v>HMO/POS</v>
          </cell>
          <cell r="D288" t="str">
            <v>SELF</v>
          </cell>
          <cell r="E288" t="str">
            <v>IP</v>
          </cell>
          <cell r="F288" t="str">
            <v>Community</v>
          </cell>
          <cell r="G288" t="str">
            <v>Dukes</v>
          </cell>
          <cell r="H288" t="str">
            <v>MA</v>
          </cell>
          <cell r="I288" t="str">
            <v>MA</v>
          </cell>
          <cell r="J288" t="str">
            <v>Inlier</v>
          </cell>
          <cell r="K288" t="str">
            <v>N</v>
          </cell>
          <cell r="L288">
            <v>68758.958932743102</v>
          </cell>
          <cell r="M288">
            <v>74152.851177777775</v>
          </cell>
        </row>
        <row r="289">
          <cell r="A289" t="str">
            <v>900087</v>
          </cell>
          <cell r="B289" t="str">
            <v>MARTHAS VINEYARD HOSP</v>
          </cell>
          <cell r="C289" t="str">
            <v>HMO/POS</v>
          </cell>
          <cell r="D289" t="str">
            <v>SELF</v>
          </cell>
          <cell r="E289" t="str">
            <v>OP</v>
          </cell>
          <cell r="F289" t="str">
            <v>Community</v>
          </cell>
          <cell r="G289" t="str">
            <v>Dukes</v>
          </cell>
          <cell r="H289" t="str">
            <v>MA</v>
          </cell>
          <cell r="I289" t="str">
            <v>MA</v>
          </cell>
          <cell r="J289" t="str">
            <v>Inlier</v>
          </cell>
          <cell r="K289" t="str">
            <v>N</v>
          </cell>
          <cell r="L289">
            <v>294040.83626000007</v>
          </cell>
          <cell r="M289">
            <v>108740.59</v>
          </cell>
        </row>
        <row r="290">
          <cell r="A290" t="str">
            <v>900087</v>
          </cell>
          <cell r="B290" t="str">
            <v>MARTHAS VINEYARD HOSP</v>
          </cell>
          <cell r="C290" t="str">
            <v>PPO</v>
          </cell>
          <cell r="D290" t="str">
            <v>FULLY</v>
          </cell>
          <cell r="E290" t="str">
            <v>IP</v>
          </cell>
          <cell r="F290" t="str">
            <v>Community</v>
          </cell>
          <cell r="G290" t="str">
            <v>Dukes</v>
          </cell>
          <cell r="H290" t="str">
            <v>MA</v>
          </cell>
          <cell r="I290" t="str">
            <v>MA</v>
          </cell>
          <cell r="J290" t="str">
            <v>Inlier</v>
          </cell>
          <cell r="K290" t="str">
            <v>N</v>
          </cell>
          <cell r="L290">
            <v>30474.557404382824</v>
          </cell>
          <cell r="M290">
            <v>32519.89497142857</v>
          </cell>
        </row>
        <row r="291">
          <cell r="A291" t="str">
            <v>900087</v>
          </cell>
          <cell r="B291" t="str">
            <v>MARTHAS VINEYARD HOSP</v>
          </cell>
          <cell r="C291" t="str">
            <v>PPO</v>
          </cell>
          <cell r="D291" t="str">
            <v>FULLY</v>
          </cell>
          <cell r="E291" t="str">
            <v>OP</v>
          </cell>
          <cell r="F291" t="str">
            <v>Community</v>
          </cell>
          <cell r="G291" t="str">
            <v>Dukes</v>
          </cell>
          <cell r="H291" t="str">
            <v>MA</v>
          </cell>
          <cell r="I291" t="str">
            <v>MA</v>
          </cell>
          <cell r="J291" t="str">
            <v>Inlier</v>
          </cell>
          <cell r="K291" t="str">
            <v>N</v>
          </cell>
          <cell r="L291">
            <v>236314.77977999998</v>
          </cell>
          <cell r="M291">
            <v>79720.479999999996</v>
          </cell>
        </row>
        <row r="292">
          <cell r="A292" t="str">
            <v>900087</v>
          </cell>
          <cell r="B292" t="str">
            <v>MARTHAS VINEYARD HOSP</v>
          </cell>
          <cell r="C292" t="str">
            <v>PPO</v>
          </cell>
          <cell r="D292" t="str">
            <v>SELF</v>
          </cell>
          <cell r="E292" t="str">
            <v>IP</v>
          </cell>
          <cell r="F292" t="str">
            <v>Community</v>
          </cell>
          <cell r="G292" t="str">
            <v>Dukes</v>
          </cell>
          <cell r="H292" t="str">
            <v>MA</v>
          </cell>
          <cell r="I292" t="str">
            <v>MA</v>
          </cell>
          <cell r="J292" t="str">
            <v>Inlier</v>
          </cell>
          <cell r="K292" t="str">
            <v>N</v>
          </cell>
          <cell r="L292">
            <v>5526.6882488888887</v>
          </cell>
          <cell r="M292">
            <v>5456.6863000000003</v>
          </cell>
        </row>
        <row r="293">
          <cell r="A293" t="str">
            <v>900087</v>
          </cell>
          <cell r="B293" t="str">
            <v>MARTHAS VINEYARD HOSP</v>
          </cell>
          <cell r="C293" t="str">
            <v>PPO</v>
          </cell>
          <cell r="D293" t="str">
            <v>SELF</v>
          </cell>
          <cell r="E293" t="str">
            <v>OP</v>
          </cell>
          <cell r="F293" t="str">
            <v>Community</v>
          </cell>
          <cell r="G293" t="str">
            <v>Dukes</v>
          </cell>
          <cell r="H293" t="str">
            <v>MA</v>
          </cell>
          <cell r="I293" t="str">
            <v>MA</v>
          </cell>
          <cell r="J293" t="str">
            <v>Inlier</v>
          </cell>
          <cell r="K293" t="str">
            <v>N</v>
          </cell>
          <cell r="L293">
            <v>138666.04423999993</v>
          </cell>
          <cell r="M293">
            <v>49844.32</v>
          </cell>
        </row>
        <row r="294">
          <cell r="A294" t="str">
            <v>900088</v>
          </cell>
          <cell r="B294" t="str">
            <v>MARY HITCHCOCK MEMORIAL HOSP</v>
          </cell>
          <cell r="C294" t="str">
            <v>HMO/POS</v>
          </cell>
          <cell r="D294" t="str">
            <v>FULLY</v>
          </cell>
          <cell r="E294" t="str">
            <v>IP</v>
          </cell>
          <cell r="F294" t="str">
            <v>Tertiary</v>
          </cell>
          <cell r="G294" t="str">
            <v>Grafton</v>
          </cell>
          <cell r="H294" t="str">
            <v>NH</v>
          </cell>
          <cell r="I294" t="str">
            <v>NH</v>
          </cell>
          <cell r="J294" t="str">
            <v>Inlier</v>
          </cell>
          <cell r="K294" t="str">
            <v>N</v>
          </cell>
          <cell r="L294">
            <v>5959363.3135000002</v>
          </cell>
          <cell r="M294">
            <v>4303954.6679906687</v>
          </cell>
        </row>
        <row r="295">
          <cell r="A295" t="str">
            <v>900088</v>
          </cell>
          <cell r="B295" t="str">
            <v>MARY HITCHCOCK MEMORIAL HOSP</v>
          </cell>
          <cell r="C295" t="str">
            <v>HMO/POS</v>
          </cell>
          <cell r="D295" t="str">
            <v>FULLY</v>
          </cell>
          <cell r="E295" t="str">
            <v>IP</v>
          </cell>
          <cell r="F295" t="str">
            <v>Tertiary</v>
          </cell>
          <cell r="G295" t="str">
            <v>Grafton</v>
          </cell>
          <cell r="H295" t="str">
            <v>NH</v>
          </cell>
          <cell r="I295" t="str">
            <v>NH</v>
          </cell>
          <cell r="J295" t="str">
            <v>Inlier</v>
          </cell>
          <cell r="K295" t="str">
            <v>Y</v>
          </cell>
          <cell r="L295">
            <v>200251.7525</v>
          </cell>
          <cell r="M295">
            <v>292924.25429999997</v>
          </cell>
        </row>
        <row r="296">
          <cell r="A296" t="str">
            <v>900088</v>
          </cell>
          <cell r="B296" t="str">
            <v>MARY HITCHCOCK MEMORIAL HOSP</v>
          </cell>
          <cell r="C296" t="str">
            <v>HMO/POS</v>
          </cell>
          <cell r="D296" t="str">
            <v>FULLY</v>
          </cell>
          <cell r="E296" t="str">
            <v>OP</v>
          </cell>
          <cell r="F296" t="str">
            <v>Tertiary</v>
          </cell>
          <cell r="G296" t="str">
            <v>Grafton</v>
          </cell>
          <cell r="H296" t="str">
            <v>NH</v>
          </cell>
          <cell r="I296" t="str">
            <v>NH</v>
          </cell>
          <cell r="J296" t="str">
            <v>Inlier</v>
          </cell>
          <cell r="K296" t="str">
            <v>N</v>
          </cell>
          <cell r="L296">
            <v>8499271.2959999945</v>
          </cell>
          <cell r="M296">
            <v>2994207.9250000017</v>
          </cell>
        </row>
        <row r="297">
          <cell r="A297" t="str">
            <v>900088</v>
          </cell>
          <cell r="B297" t="str">
            <v>MARY HITCHCOCK MEMORIAL HOSP</v>
          </cell>
          <cell r="C297" t="str">
            <v>HMO/POS</v>
          </cell>
          <cell r="D297" t="str">
            <v>SELF</v>
          </cell>
          <cell r="E297" t="str">
            <v>IP</v>
          </cell>
          <cell r="F297" t="str">
            <v>Tertiary</v>
          </cell>
          <cell r="G297" t="str">
            <v>Grafton</v>
          </cell>
          <cell r="H297" t="str">
            <v>NH</v>
          </cell>
          <cell r="I297" t="str">
            <v>NH</v>
          </cell>
          <cell r="J297" t="str">
            <v>Inlier</v>
          </cell>
          <cell r="K297" t="str">
            <v>N</v>
          </cell>
          <cell r="L297">
            <v>1805603.841</v>
          </cell>
          <cell r="M297">
            <v>1224716.0229006945</v>
          </cell>
        </row>
        <row r="298">
          <cell r="A298" t="str">
            <v>900088</v>
          </cell>
          <cell r="B298" t="str">
            <v>MARY HITCHCOCK MEMORIAL HOSP</v>
          </cell>
          <cell r="C298" t="str">
            <v>HMO/POS</v>
          </cell>
          <cell r="D298" t="str">
            <v>SELF</v>
          </cell>
          <cell r="E298" t="str">
            <v>OP</v>
          </cell>
          <cell r="F298" t="str">
            <v>Tertiary</v>
          </cell>
          <cell r="G298" t="str">
            <v>Grafton</v>
          </cell>
          <cell r="H298" t="str">
            <v>NH</v>
          </cell>
          <cell r="I298" t="str">
            <v>NH</v>
          </cell>
          <cell r="J298" t="str">
            <v>Inlier</v>
          </cell>
          <cell r="K298" t="str">
            <v>N</v>
          </cell>
          <cell r="L298">
            <v>3174744.8464999958</v>
          </cell>
          <cell r="M298">
            <v>940499.25</v>
          </cell>
        </row>
        <row r="299">
          <cell r="A299" t="str">
            <v>900088</v>
          </cell>
          <cell r="B299" t="str">
            <v>MARY HITCHCOCK MEMORIAL HOSP</v>
          </cell>
          <cell r="C299" t="str">
            <v>PPO</v>
          </cell>
          <cell r="D299" t="str">
            <v>FULLY</v>
          </cell>
          <cell r="E299" t="str">
            <v>IP</v>
          </cell>
          <cell r="F299" t="str">
            <v>Tertiary</v>
          </cell>
          <cell r="G299" t="str">
            <v>Grafton</v>
          </cell>
          <cell r="H299" t="str">
            <v>NH</v>
          </cell>
          <cell r="I299" t="str">
            <v>NH</v>
          </cell>
          <cell r="J299" t="str">
            <v>Inlier</v>
          </cell>
          <cell r="K299" t="str">
            <v>N</v>
          </cell>
          <cell r="L299">
            <v>281333.821</v>
          </cell>
          <cell r="M299">
            <v>312852.96250000002</v>
          </cell>
        </row>
        <row r="300">
          <cell r="A300" t="str">
            <v>900088</v>
          </cell>
          <cell r="B300" t="str">
            <v>MARY HITCHCOCK MEMORIAL HOSP</v>
          </cell>
          <cell r="C300" t="str">
            <v>PPO</v>
          </cell>
          <cell r="D300" t="str">
            <v>FULLY</v>
          </cell>
          <cell r="E300" t="str">
            <v>OP</v>
          </cell>
          <cell r="F300" t="str">
            <v>Tertiary</v>
          </cell>
          <cell r="G300" t="str">
            <v>Grafton</v>
          </cell>
          <cell r="H300" t="str">
            <v>NH</v>
          </cell>
          <cell r="I300" t="str">
            <v>NH</v>
          </cell>
          <cell r="J300" t="str">
            <v>Inlier</v>
          </cell>
          <cell r="K300" t="str">
            <v>N</v>
          </cell>
          <cell r="L300">
            <v>572964.22849999997</v>
          </cell>
          <cell r="M300">
            <v>179020.03</v>
          </cell>
        </row>
        <row r="301">
          <cell r="A301" t="str">
            <v>900088</v>
          </cell>
          <cell r="B301" t="str">
            <v>MARY HITCHCOCK MEMORIAL HOSP</v>
          </cell>
          <cell r="C301" t="str">
            <v>PPO</v>
          </cell>
          <cell r="D301" t="str">
            <v>SELF</v>
          </cell>
          <cell r="E301" t="str">
            <v>IP</v>
          </cell>
          <cell r="F301" t="str">
            <v>Tertiary</v>
          </cell>
          <cell r="G301" t="str">
            <v>Grafton</v>
          </cell>
          <cell r="H301" t="str">
            <v>NH</v>
          </cell>
          <cell r="I301" t="str">
            <v>NH</v>
          </cell>
          <cell r="J301" t="str">
            <v>Inlier</v>
          </cell>
          <cell r="K301" t="str">
            <v>N</v>
          </cell>
          <cell r="L301">
            <v>157492.47615967857</v>
          </cell>
          <cell r="M301">
            <v>100933.14683571427</v>
          </cell>
        </row>
        <row r="302">
          <cell r="A302" t="str">
            <v>900088</v>
          </cell>
          <cell r="B302" t="str">
            <v>MARY HITCHCOCK MEMORIAL HOSP</v>
          </cell>
          <cell r="C302" t="str">
            <v>PPO</v>
          </cell>
          <cell r="D302" t="str">
            <v>SELF</v>
          </cell>
          <cell r="E302" t="str">
            <v>OP</v>
          </cell>
          <cell r="F302" t="str">
            <v>Tertiary</v>
          </cell>
          <cell r="G302" t="str">
            <v>Grafton</v>
          </cell>
          <cell r="H302" t="str">
            <v>NH</v>
          </cell>
          <cell r="I302" t="str">
            <v>NH</v>
          </cell>
          <cell r="J302" t="str">
            <v>Inlier</v>
          </cell>
          <cell r="K302" t="str">
            <v>N</v>
          </cell>
          <cell r="L302">
            <v>151468.63070956271</v>
          </cell>
          <cell r="M302">
            <v>43382.804999999993</v>
          </cell>
        </row>
        <row r="303">
          <cell r="A303" t="str">
            <v>900092</v>
          </cell>
          <cell r="B303" t="str">
            <v>RHODE ISLAND HOSPITAL</v>
          </cell>
          <cell r="C303" t="str">
            <v>HMO/POS</v>
          </cell>
          <cell r="D303" t="str">
            <v>FULLY</v>
          </cell>
          <cell r="E303" t="str">
            <v>IP</v>
          </cell>
          <cell r="F303" t="str">
            <v>Tertiary</v>
          </cell>
          <cell r="G303" t="str">
            <v>Providence</v>
          </cell>
          <cell r="H303" t="str">
            <v>RI</v>
          </cell>
          <cell r="I303" t="str">
            <v>RI</v>
          </cell>
          <cell r="J303" t="str">
            <v>Inlier</v>
          </cell>
          <cell r="K303" t="str">
            <v>N</v>
          </cell>
          <cell r="L303">
            <v>1926439.5550000006</v>
          </cell>
          <cell r="M303">
            <v>1915578.9851000006</v>
          </cell>
        </row>
        <row r="304">
          <cell r="A304" t="str">
            <v>900092</v>
          </cell>
          <cell r="B304" t="str">
            <v>RHODE ISLAND HOSPITAL</v>
          </cell>
          <cell r="C304" t="str">
            <v>HMO/POS</v>
          </cell>
          <cell r="D304" t="str">
            <v>FULLY</v>
          </cell>
          <cell r="E304" t="str">
            <v>OP</v>
          </cell>
          <cell r="F304" t="str">
            <v>Tertiary</v>
          </cell>
          <cell r="G304" t="str">
            <v>Providence</v>
          </cell>
          <cell r="H304" t="str">
            <v>RI</v>
          </cell>
          <cell r="I304" t="str">
            <v>RI</v>
          </cell>
          <cell r="J304" t="str">
            <v>Inlier</v>
          </cell>
          <cell r="K304" t="str">
            <v>N</v>
          </cell>
          <cell r="L304">
            <v>2099242.2149999989</v>
          </cell>
          <cell r="M304">
            <v>580825.73100000038</v>
          </cell>
        </row>
        <row r="305">
          <cell r="A305" t="str">
            <v>900092</v>
          </cell>
          <cell r="B305" t="str">
            <v>RHODE ISLAND HOSPITAL</v>
          </cell>
          <cell r="C305" t="str">
            <v>HMO/POS</v>
          </cell>
          <cell r="D305" t="str">
            <v>SELF</v>
          </cell>
          <cell r="E305" t="str">
            <v>IP</v>
          </cell>
          <cell r="F305" t="str">
            <v>Tertiary</v>
          </cell>
          <cell r="G305" t="str">
            <v>Providence</v>
          </cell>
          <cell r="H305" t="str">
            <v>RI</v>
          </cell>
          <cell r="I305" t="str">
            <v>RI</v>
          </cell>
          <cell r="J305" t="str">
            <v>Inlier</v>
          </cell>
          <cell r="K305" t="str">
            <v>N</v>
          </cell>
          <cell r="L305">
            <v>788981.86400000029</v>
          </cell>
          <cell r="M305">
            <v>648308.89250000007</v>
          </cell>
        </row>
        <row r="306">
          <cell r="A306" t="str">
            <v>900092</v>
          </cell>
          <cell r="B306" t="str">
            <v>RHODE ISLAND HOSPITAL</v>
          </cell>
          <cell r="C306" t="str">
            <v>HMO/POS</v>
          </cell>
          <cell r="D306" t="str">
            <v>SELF</v>
          </cell>
          <cell r="E306" t="str">
            <v>OP</v>
          </cell>
          <cell r="F306" t="str">
            <v>Tertiary</v>
          </cell>
          <cell r="G306" t="str">
            <v>Providence</v>
          </cell>
          <cell r="H306" t="str">
            <v>RI</v>
          </cell>
          <cell r="I306" t="str">
            <v>RI</v>
          </cell>
          <cell r="J306" t="str">
            <v>Inlier</v>
          </cell>
          <cell r="K306" t="str">
            <v>N</v>
          </cell>
          <cell r="L306">
            <v>1231049.855569008</v>
          </cell>
          <cell r="M306">
            <v>347096.43100000022</v>
          </cell>
        </row>
        <row r="307">
          <cell r="A307" t="str">
            <v>900092</v>
          </cell>
          <cell r="B307" t="str">
            <v>RHODE ISLAND HOSPITAL</v>
          </cell>
          <cell r="C307" t="str">
            <v>PPO</v>
          </cell>
          <cell r="D307" t="str">
            <v>FULLY</v>
          </cell>
          <cell r="E307" t="str">
            <v>IP</v>
          </cell>
          <cell r="F307" t="str">
            <v>Tertiary</v>
          </cell>
          <cell r="G307" t="str">
            <v>Providence</v>
          </cell>
          <cell r="H307" t="str">
            <v>RI</v>
          </cell>
          <cell r="I307" t="str">
            <v>RI</v>
          </cell>
          <cell r="J307" t="str">
            <v>Inlier</v>
          </cell>
          <cell r="K307" t="str">
            <v>N</v>
          </cell>
          <cell r="L307">
            <v>66718.428</v>
          </cell>
          <cell r="M307">
            <v>79576.051600000006</v>
          </cell>
        </row>
        <row r="308">
          <cell r="A308" t="str">
            <v>900092</v>
          </cell>
          <cell r="B308" t="str">
            <v>RHODE ISLAND HOSPITAL</v>
          </cell>
          <cell r="C308" t="str">
            <v>PPO</v>
          </cell>
          <cell r="D308" t="str">
            <v>FULLY</v>
          </cell>
          <cell r="E308" t="str">
            <v>OP</v>
          </cell>
          <cell r="F308" t="str">
            <v>Tertiary</v>
          </cell>
          <cell r="G308" t="str">
            <v>Providence</v>
          </cell>
          <cell r="H308" t="str">
            <v>RI</v>
          </cell>
          <cell r="I308" t="str">
            <v>RI</v>
          </cell>
          <cell r="J308" t="str">
            <v>Inlier</v>
          </cell>
          <cell r="K308" t="str">
            <v>N</v>
          </cell>
          <cell r="L308">
            <v>211470.42</v>
          </cell>
          <cell r="M308">
            <v>58762.435000000005</v>
          </cell>
        </row>
        <row r="309">
          <cell r="A309" t="str">
            <v>900092</v>
          </cell>
          <cell r="B309" t="str">
            <v>RHODE ISLAND HOSPITAL</v>
          </cell>
          <cell r="C309" t="str">
            <v>PPO</v>
          </cell>
          <cell r="D309" t="str">
            <v>SELF</v>
          </cell>
          <cell r="E309" t="str">
            <v>IP</v>
          </cell>
          <cell r="F309" t="str">
            <v>Tertiary</v>
          </cell>
          <cell r="G309" t="str">
            <v>Providence</v>
          </cell>
          <cell r="H309" t="str">
            <v>RI</v>
          </cell>
          <cell r="I309" t="str">
            <v>RI</v>
          </cell>
          <cell r="J309" t="str">
            <v>Inlier</v>
          </cell>
          <cell r="K309" t="str">
            <v>N</v>
          </cell>
          <cell r="L309">
            <v>271833.87199999997</v>
          </cell>
          <cell r="M309">
            <v>282491.17349999998</v>
          </cell>
        </row>
        <row r="310">
          <cell r="A310" t="str">
            <v>900092</v>
          </cell>
          <cell r="B310" t="str">
            <v>RHODE ISLAND HOSPITAL</v>
          </cell>
          <cell r="C310" t="str">
            <v>PPO</v>
          </cell>
          <cell r="D310" t="str">
            <v>SELF</v>
          </cell>
          <cell r="E310" t="str">
            <v>OP</v>
          </cell>
          <cell r="F310" t="str">
            <v>Tertiary</v>
          </cell>
          <cell r="G310" t="str">
            <v>Providence</v>
          </cell>
          <cell r="H310" t="str">
            <v>RI</v>
          </cell>
          <cell r="I310" t="str">
            <v>RI</v>
          </cell>
          <cell r="J310" t="str">
            <v>Inlier</v>
          </cell>
          <cell r="K310" t="str">
            <v>N</v>
          </cell>
          <cell r="L310">
            <v>691544.72100000014</v>
          </cell>
          <cell r="M310">
            <v>199654.61</v>
          </cell>
        </row>
        <row r="311">
          <cell r="A311" t="str">
            <v>900096</v>
          </cell>
          <cell r="B311" t="str">
            <v>UMASS MEMORIAL HEALTH CARE</v>
          </cell>
          <cell r="C311" t="str">
            <v>HMO/POS</v>
          </cell>
          <cell r="D311" t="str">
            <v>FULLY</v>
          </cell>
          <cell r="E311" t="str">
            <v>IP</v>
          </cell>
          <cell r="F311" t="str">
            <v>Tertiary</v>
          </cell>
          <cell r="G311" t="str">
            <v>Worcester</v>
          </cell>
          <cell r="H311" t="str">
            <v>MA</v>
          </cell>
          <cell r="I311" t="str">
            <v>MA</v>
          </cell>
          <cell r="J311" t="str">
            <v>Inlier</v>
          </cell>
          <cell r="K311" t="str">
            <v>N</v>
          </cell>
          <cell r="L311">
            <v>14179665.1032</v>
          </cell>
          <cell r="M311">
            <v>12018457.697835805</v>
          </cell>
        </row>
        <row r="312">
          <cell r="A312" t="str">
            <v>900096</v>
          </cell>
          <cell r="B312" t="str">
            <v>UMASS MEMORIAL HEALTH CARE</v>
          </cell>
          <cell r="C312" t="str">
            <v>HMO/POS</v>
          </cell>
          <cell r="D312" t="str">
            <v>FULLY</v>
          </cell>
          <cell r="E312" t="str">
            <v>IP</v>
          </cell>
          <cell r="F312" t="str">
            <v>Tertiary</v>
          </cell>
          <cell r="G312" t="str">
            <v>Worcester</v>
          </cell>
          <cell r="H312" t="str">
            <v>MA</v>
          </cell>
          <cell r="I312" t="str">
            <v>MA</v>
          </cell>
          <cell r="J312" t="str">
            <v>Inlier</v>
          </cell>
          <cell r="K312" t="str">
            <v>Y</v>
          </cell>
          <cell r="L312">
            <v>227130.48</v>
          </cell>
          <cell r="M312">
            <v>218713.04849999998</v>
          </cell>
        </row>
        <row r="313">
          <cell r="A313" t="str">
            <v>900096</v>
          </cell>
          <cell r="B313" t="str">
            <v>UMASS MEMORIAL HEALTH CARE</v>
          </cell>
          <cell r="C313" t="str">
            <v>HMO/POS</v>
          </cell>
          <cell r="D313" t="str">
            <v>FULLY</v>
          </cell>
          <cell r="E313" t="str">
            <v>OP</v>
          </cell>
          <cell r="F313" t="str">
            <v>Tertiary</v>
          </cell>
          <cell r="G313" t="str">
            <v>Worcester</v>
          </cell>
          <cell r="H313" t="str">
            <v>MA</v>
          </cell>
          <cell r="I313" t="str">
            <v>MA</v>
          </cell>
          <cell r="J313" t="str">
            <v>Inlier</v>
          </cell>
          <cell r="K313" t="str">
            <v>N</v>
          </cell>
          <cell r="L313">
            <v>16106686.633400002</v>
          </cell>
          <cell r="M313">
            <v>7750454.4490000121</v>
          </cell>
        </row>
        <row r="314">
          <cell r="A314" t="str">
            <v>900096</v>
          </cell>
          <cell r="B314" t="str">
            <v>UMASS MEMORIAL HEALTH CARE</v>
          </cell>
          <cell r="C314" t="str">
            <v>HMO/POS</v>
          </cell>
          <cell r="D314" t="str">
            <v>SELF</v>
          </cell>
          <cell r="E314" t="str">
            <v>IP</v>
          </cell>
          <cell r="F314" t="str">
            <v>Tertiary</v>
          </cell>
          <cell r="G314" t="str">
            <v>Worcester</v>
          </cell>
          <cell r="H314" t="str">
            <v>MA</v>
          </cell>
          <cell r="I314" t="str">
            <v>MA</v>
          </cell>
          <cell r="J314" t="str">
            <v>Inlier</v>
          </cell>
          <cell r="K314" t="str">
            <v>N</v>
          </cell>
          <cell r="L314">
            <v>5764856.8673824361</v>
          </cell>
          <cell r="M314">
            <v>4784471.5068800002</v>
          </cell>
        </row>
        <row r="315">
          <cell r="A315" t="str">
            <v>900096</v>
          </cell>
          <cell r="B315" t="str">
            <v>UMASS MEMORIAL HEALTH CARE</v>
          </cell>
          <cell r="C315" t="str">
            <v>HMO/POS</v>
          </cell>
          <cell r="D315" t="str">
            <v>SELF</v>
          </cell>
          <cell r="E315" t="str">
            <v>OP</v>
          </cell>
          <cell r="F315" t="str">
            <v>Tertiary</v>
          </cell>
          <cell r="G315" t="str">
            <v>Worcester</v>
          </cell>
          <cell r="H315" t="str">
            <v>MA</v>
          </cell>
          <cell r="I315" t="str">
            <v>MA</v>
          </cell>
          <cell r="J315" t="str">
            <v>Inlier</v>
          </cell>
          <cell r="K315" t="str">
            <v>N</v>
          </cell>
          <cell r="L315">
            <v>7852749.4944000132</v>
          </cell>
          <cell r="M315">
            <v>3806585.3837500033</v>
          </cell>
        </row>
        <row r="316">
          <cell r="A316" t="str">
            <v>900096</v>
          </cell>
          <cell r="B316" t="str">
            <v>UMASS MEMORIAL HEALTH CARE</v>
          </cell>
          <cell r="C316" t="str">
            <v>PPO</v>
          </cell>
          <cell r="D316" t="str">
            <v>FULLY</v>
          </cell>
          <cell r="E316" t="str">
            <v>IP</v>
          </cell>
          <cell r="F316" t="str">
            <v>Tertiary</v>
          </cell>
          <cell r="G316" t="str">
            <v>Worcester</v>
          </cell>
          <cell r="H316" t="str">
            <v>MA</v>
          </cell>
          <cell r="I316" t="str">
            <v>MA</v>
          </cell>
          <cell r="J316" t="str">
            <v>Inlier</v>
          </cell>
          <cell r="K316" t="str">
            <v>N</v>
          </cell>
          <cell r="L316">
            <v>591891.79680000001</v>
          </cell>
          <cell r="M316">
            <v>427951.5589</v>
          </cell>
        </row>
        <row r="317">
          <cell r="A317" t="str">
            <v>900096</v>
          </cell>
          <cell r="B317" t="str">
            <v>UMASS MEMORIAL HEALTH CARE</v>
          </cell>
          <cell r="C317" t="str">
            <v>PPO</v>
          </cell>
          <cell r="D317" t="str">
            <v>FULLY</v>
          </cell>
          <cell r="E317" t="str">
            <v>OP</v>
          </cell>
          <cell r="F317" t="str">
            <v>Tertiary</v>
          </cell>
          <cell r="G317" t="str">
            <v>Worcester</v>
          </cell>
          <cell r="H317" t="str">
            <v>MA</v>
          </cell>
          <cell r="I317" t="str">
            <v>MA</v>
          </cell>
          <cell r="J317" t="str">
            <v>Inlier</v>
          </cell>
          <cell r="K317" t="str">
            <v>N</v>
          </cell>
          <cell r="L317">
            <v>970327.36019999965</v>
          </cell>
          <cell r="M317">
            <v>405716.36800000002</v>
          </cell>
        </row>
        <row r="318">
          <cell r="A318" t="str">
            <v>900096</v>
          </cell>
          <cell r="B318" t="str">
            <v>UMASS MEMORIAL HEALTH CARE</v>
          </cell>
          <cell r="C318" t="str">
            <v>PPO</v>
          </cell>
          <cell r="D318" t="str">
            <v>SELF</v>
          </cell>
          <cell r="E318" t="str">
            <v>IP</v>
          </cell>
          <cell r="F318" t="str">
            <v>Tertiary</v>
          </cell>
          <cell r="G318" t="str">
            <v>Worcester</v>
          </cell>
          <cell r="H318" t="str">
            <v>MA</v>
          </cell>
          <cell r="I318" t="str">
            <v>MA</v>
          </cell>
          <cell r="J318" t="str">
            <v>Inlier</v>
          </cell>
          <cell r="K318" t="str">
            <v>N</v>
          </cell>
          <cell r="L318">
            <v>2808413.3267999999</v>
          </cell>
          <cell r="M318">
            <v>2196955.6043666666</v>
          </cell>
        </row>
        <row r="319">
          <cell r="A319" t="str">
            <v>900096</v>
          </cell>
          <cell r="B319" t="str">
            <v>UMASS MEMORIAL HEALTH CARE</v>
          </cell>
          <cell r="C319" t="str">
            <v>PPO</v>
          </cell>
          <cell r="D319" t="str">
            <v>SELF</v>
          </cell>
          <cell r="E319" t="str">
            <v>OP</v>
          </cell>
          <cell r="F319" t="str">
            <v>Tertiary</v>
          </cell>
          <cell r="G319" t="str">
            <v>Worcester</v>
          </cell>
          <cell r="H319" t="str">
            <v>MA</v>
          </cell>
          <cell r="I319" t="str">
            <v>MA</v>
          </cell>
          <cell r="J319" t="str">
            <v>Inlier</v>
          </cell>
          <cell r="K319" t="str">
            <v>N</v>
          </cell>
          <cell r="L319">
            <v>3506369.0710000014</v>
          </cell>
          <cell r="M319">
            <v>1435804.9120000028</v>
          </cell>
        </row>
        <row r="320">
          <cell r="A320" t="str">
            <v>900098</v>
          </cell>
          <cell r="B320" t="str">
            <v>MILTON HOSPITAL</v>
          </cell>
          <cell r="C320" t="str">
            <v>HMO/POS</v>
          </cell>
          <cell r="D320" t="str">
            <v>FULLY</v>
          </cell>
          <cell r="E320" t="str">
            <v>IP</v>
          </cell>
          <cell r="F320" t="str">
            <v>Community</v>
          </cell>
          <cell r="G320" t="str">
            <v>Norfolk</v>
          </cell>
          <cell r="H320" t="str">
            <v>MA</v>
          </cell>
          <cell r="I320" t="str">
            <v>MA</v>
          </cell>
          <cell r="J320" t="str">
            <v>Inlier</v>
          </cell>
          <cell r="K320" t="str">
            <v>N</v>
          </cell>
          <cell r="L320">
            <v>773276.06275000004</v>
          </cell>
          <cell r="M320">
            <v>1160165.6343011362</v>
          </cell>
        </row>
        <row r="321">
          <cell r="A321" t="str">
            <v>900098</v>
          </cell>
          <cell r="B321" t="str">
            <v>MILTON HOSPITAL</v>
          </cell>
          <cell r="C321" t="str">
            <v>HMO/POS</v>
          </cell>
          <cell r="D321" t="str">
            <v>FULLY</v>
          </cell>
          <cell r="E321" t="str">
            <v>OP</v>
          </cell>
          <cell r="F321" t="str">
            <v>Community</v>
          </cell>
          <cell r="G321" t="str">
            <v>Norfolk</v>
          </cell>
          <cell r="H321" t="str">
            <v>MA</v>
          </cell>
          <cell r="I321" t="str">
            <v>MA</v>
          </cell>
          <cell r="J321" t="str">
            <v>Inlier</v>
          </cell>
          <cell r="K321" t="str">
            <v>N</v>
          </cell>
          <cell r="L321">
            <v>1766226.5303550013</v>
          </cell>
          <cell r="M321">
            <v>1154262.71</v>
          </cell>
        </row>
        <row r="322">
          <cell r="A322" t="str">
            <v>900098</v>
          </cell>
          <cell r="B322" t="str">
            <v>MILTON HOSPITAL</v>
          </cell>
          <cell r="C322" t="str">
            <v>HMO/POS</v>
          </cell>
          <cell r="D322" t="str">
            <v>SELF</v>
          </cell>
          <cell r="E322" t="str">
            <v>IP</v>
          </cell>
          <cell r="F322" t="str">
            <v>Community</v>
          </cell>
          <cell r="G322" t="str">
            <v>Norfolk</v>
          </cell>
          <cell r="H322" t="str">
            <v>MA</v>
          </cell>
          <cell r="I322" t="str">
            <v>MA</v>
          </cell>
          <cell r="J322" t="str">
            <v>Inlier</v>
          </cell>
          <cell r="K322" t="str">
            <v>N</v>
          </cell>
          <cell r="L322">
            <v>460987.12225000001</v>
          </cell>
          <cell r="M322">
            <v>691630.50340428576</v>
          </cell>
        </row>
        <row r="323">
          <cell r="A323" t="str">
            <v>900098</v>
          </cell>
          <cell r="B323" t="str">
            <v>MILTON HOSPITAL</v>
          </cell>
          <cell r="C323" t="str">
            <v>HMO/POS</v>
          </cell>
          <cell r="D323" t="str">
            <v>SELF</v>
          </cell>
          <cell r="E323" t="str">
            <v>OP</v>
          </cell>
          <cell r="F323" t="str">
            <v>Community</v>
          </cell>
          <cell r="G323" t="str">
            <v>Norfolk</v>
          </cell>
          <cell r="H323" t="str">
            <v>MA</v>
          </cell>
          <cell r="I323" t="str">
            <v>MA</v>
          </cell>
          <cell r="J323" t="str">
            <v>Inlier</v>
          </cell>
          <cell r="K323" t="str">
            <v>N</v>
          </cell>
          <cell r="L323">
            <v>928113.3143519999</v>
          </cell>
          <cell r="M323">
            <v>604142.89</v>
          </cell>
        </row>
        <row r="324">
          <cell r="A324" t="str">
            <v>900098</v>
          </cell>
          <cell r="B324" t="str">
            <v>MILTON HOSPITAL</v>
          </cell>
          <cell r="C324" t="str">
            <v>PPO</v>
          </cell>
          <cell r="D324" t="str">
            <v>FULLY</v>
          </cell>
          <cell r="E324" t="str">
            <v>IP</v>
          </cell>
          <cell r="F324" t="str">
            <v>Community</v>
          </cell>
          <cell r="G324" t="str">
            <v>Norfolk</v>
          </cell>
          <cell r="H324" t="str">
            <v>MA</v>
          </cell>
          <cell r="I324" t="str">
            <v>MA</v>
          </cell>
          <cell r="J324" t="str">
            <v>Inlier</v>
          </cell>
          <cell r="K324" t="str">
            <v>N</v>
          </cell>
          <cell r="L324">
            <v>26793.923500000001</v>
          </cell>
          <cell r="M324">
            <v>40199.607300000003</v>
          </cell>
        </row>
        <row r="325">
          <cell r="A325" t="str">
            <v>900098</v>
          </cell>
          <cell r="B325" t="str">
            <v>MILTON HOSPITAL</v>
          </cell>
          <cell r="C325" t="str">
            <v>PPO</v>
          </cell>
          <cell r="D325" t="str">
            <v>FULLY</v>
          </cell>
          <cell r="E325" t="str">
            <v>OP</v>
          </cell>
          <cell r="F325" t="str">
            <v>Community</v>
          </cell>
          <cell r="G325" t="str">
            <v>Norfolk</v>
          </cell>
          <cell r="H325" t="str">
            <v>MA</v>
          </cell>
          <cell r="I325" t="str">
            <v>MA</v>
          </cell>
          <cell r="J325" t="str">
            <v>Inlier</v>
          </cell>
          <cell r="K325" t="str">
            <v>N</v>
          </cell>
          <cell r="L325">
            <v>132255.02343900001</v>
          </cell>
          <cell r="M325">
            <v>80086.84</v>
          </cell>
        </row>
        <row r="326">
          <cell r="A326" t="str">
            <v>900098</v>
          </cell>
          <cell r="B326" t="str">
            <v>MILTON HOSPITAL</v>
          </cell>
          <cell r="C326" t="str">
            <v>PPO</v>
          </cell>
          <cell r="D326" t="str">
            <v>SELF</v>
          </cell>
          <cell r="E326" t="str">
            <v>IP</v>
          </cell>
          <cell r="F326" t="str">
            <v>Community</v>
          </cell>
          <cell r="G326" t="str">
            <v>Norfolk</v>
          </cell>
          <cell r="H326" t="str">
            <v>MA</v>
          </cell>
          <cell r="I326" t="str">
            <v>MA</v>
          </cell>
          <cell r="J326" t="str">
            <v>Inlier</v>
          </cell>
          <cell r="K326" t="str">
            <v>N</v>
          </cell>
          <cell r="L326">
            <v>133292.18475000001</v>
          </cell>
          <cell r="M326">
            <v>199981.66830000002</v>
          </cell>
        </row>
        <row r="327">
          <cell r="A327" t="str">
            <v>900098</v>
          </cell>
          <cell r="B327" t="str">
            <v>MILTON HOSPITAL</v>
          </cell>
          <cell r="C327" t="str">
            <v>PPO</v>
          </cell>
          <cell r="D327" t="str">
            <v>SELF</v>
          </cell>
          <cell r="E327" t="str">
            <v>OP</v>
          </cell>
          <cell r="F327" t="str">
            <v>Community</v>
          </cell>
          <cell r="G327" t="str">
            <v>Norfolk</v>
          </cell>
          <cell r="H327" t="str">
            <v>MA</v>
          </cell>
          <cell r="I327" t="str">
            <v>MA</v>
          </cell>
          <cell r="J327" t="str">
            <v>Inlier</v>
          </cell>
          <cell r="K327" t="str">
            <v>N</v>
          </cell>
          <cell r="L327">
            <v>288683.4916886508</v>
          </cell>
          <cell r="M327">
            <v>180709.43</v>
          </cell>
        </row>
        <row r="328">
          <cell r="A328" t="str">
            <v>900104</v>
          </cell>
          <cell r="B328" t="str">
            <v>QUINCY MEDICAL CENTER INC</v>
          </cell>
          <cell r="C328" t="str">
            <v>HMO/POS</v>
          </cell>
          <cell r="D328" t="str">
            <v>FULLY</v>
          </cell>
          <cell r="E328" t="str">
            <v>IP</v>
          </cell>
          <cell r="F328" t="str">
            <v>Community</v>
          </cell>
          <cell r="G328" t="str">
            <v>Norfolk</v>
          </cell>
          <cell r="H328" t="str">
            <v>MA</v>
          </cell>
          <cell r="I328" t="str">
            <v>MA</v>
          </cell>
          <cell r="J328" t="str">
            <v>Inlier</v>
          </cell>
          <cell r="K328" t="str">
            <v>N</v>
          </cell>
          <cell r="L328">
            <v>998771.31</v>
          </cell>
          <cell r="M328">
            <v>1253179.5623069445</v>
          </cell>
        </row>
        <row r="329">
          <cell r="A329" t="str">
            <v>900104</v>
          </cell>
          <cell r="B329" t="str">
            <v>QUINCY MEDICAL CENTER INC</v>
          </cell>
          <cell r="C329" t="str">
            <v>HMO/POS</v>
          </cell>
          <cell r="D329" t="str">
            <v>FULLY</v>
          </cell>
          <cell r="E329" t="str">
            <v>OP</v>
          </cell>
          <cell r="F329" t="str">
            <v>Community</v>
          </cell>
          <cell r="G329" t="str">
            <v>Norfolk</v>
          </cell>
          <cell r="H329" t="str">
            <v>MA</v>
          </cell>
          <cell r="I329" t="str">
            <v>MA</v>
          </cell>
          <cell r="J329" t="str">
            <v>Inlier</v>
          </cell>
          <cell r="K329" t="str">
            <v>N</v>
          </cell>
          <cell r="L329">
            <v>1432459.4579999996</v>
          </cell>
          <cell r="M329">
            <v>1154678.5170000005</v>
          </cell>
        </row>
        <row r="330">
          <cell r="A330" t="str">
            <v>900104</v>
          </cell>
          <cell r="B330" t="str">
            <v>QUINCY MEDICAL CENTER INC</v>
          </cell>
          <cell r="C330" t="str">
            <v>HMO/POS</v>
          </cell>
          <cell r="D330" t="str">
            <v>SELF</v>
          </cell>
          <cell r="E330" t="str">
            <v>IP</v>
          </cell>
          <cell r="F330" t="str">
            <v>Community</v>
          </cell>
          <cell r="G330" t="str">
            <v>Norfolk</v>
          </cell>
          <cell r="H330" t="str">
            <v>MA</v>
          </cell>
          <cell r="I330" t="str">
            <v>MA</v>
          </cell>
          <cell r="J330" t="str">
            <v>Inlier</v>
          </cell>
          <cell r="K330" t="str">
            <v>N</v>
          </cell>
          <cell r="L330">
            <v>1486762.0847999998</v>
          </cell>
          <cell r="M330">
            <v>1855602.3658970085</v>
          </cell>
        </row>
        <row r="331">
          <cell r="A331" t="str">
            <v>900104</v>
          </cell>
          <cell r="B331" t="str">
            <v>QUINCY MEDICAL CENTER INC</v>
          </cell>
          <cell r="C331" t="str">
            <v>HMO/POS</v>
          </cell>
          <cell r="D331" t="str">
            <v>SELF</v>
          </cell>
          <cell r="E331" t="str">
            <v>OP</v>
          </cell>
          <cell r="F331" t="str">
            <v>Community</v>
          </cell>
          <cell r="G331" t="str">
            <v>Norfolk</v>
          </cell>
          <cell r="H331" t="str">
            <v>MA</v>
          </cell>
          <cell r="I331" t="str">
            <v>MA</v>
          </cell>
          <cell r="J331" t="str">
            <v>Inlier</v>
          </cell>
          <cell r="K331" t="str">
            <v>N</v>
          </cell>
          <cell r="L331">
            <v>1874402.0351999982</v>
          </cell>
          <cell r="M331">
            <v>1496271.48</v>
          </cell>
        </row>
        <row r="332">
          <cell r="A332" t="str">
            <v>900104</v>
          </cell>
          <cell r="B332" t="str">
            <v>QUINCY MEDICAL CENTER INC</v>
          </cell>
          <cell r="C332" t="str">
            <v>PPO</v>
          </cell>
          <cell r="D332" t="str">
            <v>FULLY</v>
          </cell>
          <cell r="E332" t="str">
            <v>IP</v>
          </cell>
          <cell r="F332" t="str">
            <v>Community</v>
          </cell>
          <cell r="G332" t="str">
            <v>Norfolk</v>
          </cell>
          <cell r="H332" t="str">
            <v>MA</v>
          </cell>
          <cell r="I332" t="str">
            <v>MA</v>
          </cell>
          <cell r="J332" t="str">
            <v>Inlier</v>
          </cell>
          <cell r="K332" t="str">
            <v>N</v>
          </cell>
          <cell r="L332">
            <v>116944.4088</v>
          </cell>
          <cell r="M332">
            <v>145956.3241</v>
          </cell>
        </row>
        <row r="333">
          <cell r="A333" t="str">
            <v>900104</v>
          </cell>
          <cell r="B333" t="str">
            <v>QUINCY MEDICAL CENTER INC</v>
          </cell>
          <cell r="C333" t="str">
            <v>PPO</v>
          </cell>
          <cell r="D333" t="str">
            <v>FULLY</v>
          </cell>
          <cell r="E333" t="str">
            <v>OP</v>
          </cell>
          <cell r="F333" t="str">
            <v>Community</v>
          </cell>
          <cell r="G333" t="str">
            <v>Norfolk</v>
          </cell>
          <cell r="H333" t="str">
            <v>MA</v>
          </cell>
          <cell r="I333" t="str">
            <v>MA</v>
          </cell>
          <cell r="J333" t="str">
            <v>Inlier</v>
          </cell>
          <cell r="K333" t="str">
            <v>N</v>
          </cell>
          <cell r="L333">
            <v>107477.84649386292</v>
          </cell>
          <cell r="M333">
            <v>87359.365000000005</v>
          </cell>
        </row>
        <row r="334">
          <cell r="A334" t="str">
            <v>900104</v>
          </cell>
          <cell r="B334" t="str">
            <v>QUINCY MEDICAL CENTER INC</v>
          </cell>
          <cell r="C334" t="str">
            <v>PPO</v>
          </cell>
          <cell r="D334" t="str">
            <v>SELF</v>
          </cell>
          <cell r="E334" t="str">
            <v>IP</v>
          </cell>
          <cell r="F334" t="str">
            <v>Community</v>
          </cell>
          <cell r="G334" t="str">
            <v>Norfolk</v>
          </cell>
          <cell r="H334" t="str">
            <v>MA</v>
          </cell>
          <cell r="I334" t="str">
            <v>MA</v>
          </cell>
          <cell r="J334" t="str">
            <v>Inlier</v>
          </cell>
          <cell r="K334" t="str">
            <v>N</v>
          </cell>
          <cell r="L334">
            <v>117102.51</v>
          </cell>
          <cell r="M334">
            <v>147433.25539999997</v>
          </cell>
        </row>
        <row r="335">
          <cell r="A335" t="str">
            <v>900104</v>
          </cell>
          <cell r="B335" t="str">
            <v>QUINCY MEDICAL CENTER INC</v>
          </cell>
          <cell r="C335" t="str">
            <v>PPO</v>
          </cell>
          <cell r="D335" t="str">
            <v>SELF</v>
          </cell>
          <cell r="E335" t="str">
            <v>OP</v>
          </cell>
          <cell r="F335" t="str">
            <v>Community</v>
          </cell>
          <cell r="G335" t="str">
            <v>Norfolk</v>
          </cell>
          <cell r="H335" t="str">
            <v>MA</v>
          </cell>
          <cell r="I335" t="str">
            <v>MA</v>
          </cell>
          <cell r="J335" t="str">
            <v>Inlier</v>
          </cell>
          <cell r="K335" t="str">
            <v>N</v>
          </cell>
          <cell r="L335">
            <v>309640.02839999989</v>
          </cell>
          <cell r="M335">
            <v>232888.07799999995</v>
          </cell>
        </row>
        <row r="336">
          <cell r="A336" t="str">
            <v>900110</v>
          </cell>
          <cell r="B336" t="str">
            <v>NEW LONDON HOSPITAL</v>
          </cell>
          <cell r="C336" t="str">
            <v>HMO/POS</v>
          </cell>
          <cell r="D336" t="str">
            <v>FULLY</v>
          </cell>
          <cell r="E336" t="str">
            <v>IP</v>
          </cell>
          <cell r="F336" t="str">
            <v>Community</v>
          </cell>
          <cell r="G336" t="str">
            <v>Merrimack</v>
          </cell>
          <cell r="H336" t="str">
            <v>NH</v>
          </cell>
          <cell r="I336" t="str">
            <v>NH</v>
          </cell>
          <cell r="J336" t="str">
            <v>Inlier</v>
          </cell>
          <cell r="K336" t="str">
            <v>N</v>
          </cell>
          <cell r="L336">
            <v>31780.883200000004</v>
          </cell>
          <cell r="M336">
            <v>47286.972699999998</v>
          </cell>
        </row>
        <row r="337">
          <cell r="A337" t="str">
            <v>900110</v>
          </cell>
          <cell r="B337" t="str">
            <v>NEW LONDON HOSPITAL</v>
          </cell>
          <cell r="C337" t="str">
            <v>HMO/POS</v>
          </cell>
          <cell r="D337" t="str">
            <v>FULLY</v>
          </cell>
          <cell r="E337" t="str">
            <v>OP</v>
          </cell>
          <cell r="F337" t="str">
            <v>Community</v>
          </cell>
          <cell r="G337" t="str">
            <v>Merrimack</v>
          </cell>
          <cell r="H337" t="str">
            <v>NH</v>
          </cell>
          <cell r="I337" t="str">
            <v>NH</v>
          </cell>
          <cell r="J337" t="str">
            <v>Inlier</v>
          </cell>
          <cell r="K337" t="str">
            <v>N</v>
          </cell>
          <cell r="L337">
            <v>490492.34849999985</v>
          </cell>
          <cell r="M337">
            <v>163616.9</v>
          </cell>
        </row>
        <row r="338">
          <cell r="A338" t="str">
            <v>900110</v>
          </cell>
          <cell r="B338" t="str">
            <v>NEW LONDON HOSPITAL</v>
          </cell>
          <cell r="C338" t="str">
            <v>HMO/POS</v>
          </cell>
          <cell r="D338" t="str">
            <v>SELF</v>
          </cell>
          <cell r="E338" t="str">
            <v>IP</v>
          </cell>
          <cell r="F338" t="str">
            <v>Community</v>
          </cell>
          <cell r="G338" t="str">
            <v>Merrimack</v>
          </cell>
          <cell r="H338" t="str">
            <v>NH</v>
          </cell>
          <cell r="I338" t="str">
            <v>NH</v>
          </cell>
          <cell r="J338" t="str">
            <v>Inlier</v>
          </cell>
          <cell r="K338" t="str">
            <v>N</v>
          </cell>
          <cell r="L338">
            <v>8069.7260000000006</v>
          </cell>
          <cell r="M338">
            <v>5822.6877000000004</v>
          </cell>
        </row>
        <row r="339">
          <cell r="A339" t="str">
            <v>900110</v>
          </cell>
          <cell r="B339" t="str">
            <v>NEW LONDON HOSPITAL</v>
          </cell>
          <cell r="C339" t="str">
            <v>HMO/POS</v>
          </cell>
          <cell r="D339" t="str">
            <v>SELF</v>
          </cell>
          <cell r="E339" t="str">
            <v>OP</v>
          </cell>
          <cell r="F339" t="str">
            <v>Community</v>
          </cell>
          <cell r="G339" t="str">
            <v>Merrimack</v>
          </cell>
          <cell r="H339" t="str">
            <v>NH</v>
          </cell>
          <cell r="I339" t="str">
            <v>NH</v>
          </cell>
          <cell r="J339" t="str">
            <v>Inlier</v>
          </cell>
          <cell r="K339" t="str">
            <v>N</v>
          </cell>
          <cell r="L339">
            <v>126219.59784314755</v>
          </cell>
          <cell r="M339">
            <v>44197.03</v>
          </cell>
        </row>
        <row r="340">
          <cell r="A340" t="str">
            <v>900110</v>
          </cell>
          <cell r="B340" t="str">
            <v>NEW LONDON HOSPITAL</v>
          </cell>
          <cell r="C340" t="str">
            <v>PPO</v>
          </cell>
          <cell r="D340" t="str">
            <v>FULLY</v>
          </cell>
          <cell r="E340" t="str">
            <v>IP</v>
          </cell>
          <cell r="F340" t="str">
            <v>Community</v>
          </cell>
          <cell r="G340" t="str">
            <v>Merrimack</v>
          </cell>
          <cell r="H340" t="str">
            <v>NH</v>
          </cell>
          <cell r="I340" t="str">
            <v>NH</v>
          </cell>
          <cell r="J340" t="str">
            <v>Inlier</v>
          </cell>
          <cell r="K340" t="str">
            <v>N</v>
          </cell>
          <cell r="L340">
            <v>5136</v>
          </cell>
          <cell r="M340">
            <v>7730.2489000000005</v>
          </cell>
        </row>
        <row r="341">
          <cell r="A341" t="str">
            <v>900110</v>
          </cell>
          <cell r="B341" t="str">
            <v>NEW LONDON HOSPITAL</v>
          </cell>
          <cell r="C341" t="str">
            <v>PPO</v>
          </cell>
          <cell r="D341" t="str">
            <v>FULLY</v>
          </cell>
          <cell r="E341" t="str">
            <v>OP</v>
          </cell>
          <cell r="F341" t="str">
            <v>Community</v>
          </cell>
          <cell r="G341" t="str">
            <v>Merrimack</v>
          </cell>
          <cell r="H341" t="str">
            <v>NH</v>
          </cell>
          <cell r="I341" t="str">
            <v>NH</v>
          </cell>
          <cell r="J341" t="str">
            <v>Inlier</v>
          </cell>
          <cell r="K341" t="str">
            <v>N</v>
          </cell>
          <cell r="L341">
            <v>77262.144696502131</v>
          </cell>
          <cell r="M341">
            <v>25951.65</v>
          </cell>
        </row>
        <row r="342">
          <cell r="A342" t="str">
            <v>900110</v>
          </cell>
          <cell r="B342" t="str">
            <v>NEW LONDON HOSPITAL</v>
          </cell>
          <cell r="C342" t="str">
            <v>PPO</v>
          </cell>
          <cell r="D342" t="str">
            <v>SELF</v>
          </cell>
          <cell r="E342" t="str">
            <v>OP</v>
          </cell>
          <cell r="F342" t="str">
            <v>Community</v>
          </cell>
          <cell r="G342" t="str">
            <v>Merrimack</v>
          </cell>
          <cell r="H342" t="str">
            <v>NH</v>
          </cell>
          <cell r="I342" t="str">
            <v>NH</v>
          </cell>
          <cell r="J342" t="str">
            <v>Inlier</v>
          </cell>
          <cell r="K342" t="str">
            <v>N</v>
          </cell>
          <cell r="L342">
            <v>6528.3833435292518</v>
          </cell>
          <cell r="M342">
            <v>3721.05</v>
          </cell>
        </row>
        <row r="343">
          <cell r="A343" t="str">
            <v>900113</v>
          </cell>
          <cell r="B343" t="str">
            <v>HUGGINS HOSPITAL</v>
          </cell>
          <cell r="C343" t="str">
            <v>HMO/POS</v>
          </cell>
          <cell r="D343" t="str">
            <v>FULLY</v>
          </cell>
          <cell r="E343" t="str">
            <v>IP</v>
          </cell>
          <cell r="F343" t="str">
            <v>Community</v>
          </cell>
          <cell r="G343" t="str">
            <v>Carroll</v>
          </cell>
          <cell r="H343" t="str">
            <v>NH</v>
          </cell>
          <cell r="I343" t="str">
            <v>NH</v>
          </cell>
          <cell r="J343" t="str">
            <v>Inlier</v>
          </cell>
          <cell r="K343" t="str">
            <v>N</v>
          </cell>
          <cell r="L343">
            <v>121994.53080000001</v>
          </cell>
          <cell r="M343">
            <v>98442.131200000003</v>
          </cell>
        </row>
        <row r="344">
          <cell r="A344" t="str">
            <v>900113</v>
          </cell>
          <cell r="B344" t="str">
            <v>HUGGINS HOSPITAL</v>
          </cell>
          <cell r="C344" t="str">
            <v>HMO/POS</v>
          </cell>
          <cell r="D344" t="str">
            <v>FULLY</v>
          </cell>
          <cell r="E344" t="str">
            <v>OP</v>
          </cell>
          <cell r="F344" t="str">
            <v>Community</v>
          </cell>
          <cell r="G344" t="str">
            <v>Carroll</v>
          </cell>
          <cell r="H344" t="str">
            <v>NH</v>
          </cell>
          <cell r="I344" t="str">
            <v>NH</v>
          </cell>
          <cell r="J344" t="str">
            <v>Inlier</v>
          </cell>
          <cell r="K344" t="str">
            <v>N</v>
          </cell>
          <cell r="L344">
            <v>714238.63180000021</v>
          </cell>
          <cell r="M344">
            <v>293107.87</v>
          </cell>
        </row>
        <row r="345">
          <cell r="A345" t="str">
            <v>900113</v>
          </cell>
          <cell r="B345" t="str">
            <v>HUGGINS HOSPITAL</v>
          </cell>
          <cell r="C345" t="str">
            <v>HMO/POS</v>
          </cell>
          <cell r="D345" t="str">
            <v>SELF</v>
          </cell>
          <cell r="E345" t="str">
            <v>IP</v>
          </cell>
          <cell r="F345" t="str">
            <v>Community</v>
          </cell>
          <cell r="G345" t="str">
            <v>Carroll</v>
          </cell>
          <cell r="H345" t="str">
            <v>NH</v>
          </cell>
          <cell r="I345" t="str">
            <v>NH</v>
          </cell>
          <cell r="J345" t="str">
            <v>Inlier</v>
          </cell>
          <cell r="K345" t="str">
            <v>N</v>
          </cell>
          <cell r="L345">
            <v>105272.00260000001</v>
          </cell>
          <cell r="M345">
            <v>72349.819687499999</v>
          </cell>
        </row>
        <row r="346">
          <cell r="A346" t="str">
            <v>900113</v>
          </cell>
          <cell r="B346" t="str">
            <v>HUGGINS HOSPITAL</v>
          </cell>
          <cell r="C346" t="str">
            <v>HMO/POS</v>
          </cell>
          <cell r="D346" t="str">
            <v>SELF</v>
          </cell>
          <cell r="E346" t="str">
            <v>OP</v>
          </cell>
          <cell r="F346" t="str">
            <v>Community</v>
          </cell>
          <cell r="G346" t="str">
            <v>Carroll</v>
          </cell>
          <cell r="H346" t="str">
            <v>NH</v>
          </cell>
          <cell r="I346" t="str">
            <v>NH</v>
          </cell>
          <cell r="J346" t="str">
            <v>Inlier</v>
          </cell>
          <cell r="K346" t="str">
            <v>N</v>
          </cell>
          <cell r="L346">
            <v>395312.32960000011</v>
          </cell>
          <cell r="M346">
            <v>145604.79999999999</v>
          </cell>
        </row>
        <row r="347">
          <cell r="A347" t="str">
            <v>900113</v>
          </cell>
          <cell r="B347" t="str">
            <v>HUGGINS HOSPITAL</v>
          </cell>
          <cell r="C347" t="str">
            <v>PPO</v>
          </cell>
          <cell r="D347" t="str">
            <v>FULLY</v>
          </cell>
          <cell r="E347" t="str">
            <v>IP</v>
          </cell>
          <cell r="F347" t="str">
            <v>Community</v>
          </cell>
          <cell r="G347" t="str">
            <v>Carroll</v>
          </cell>
          <cell r="H347" t="str">
            <v>NH</v>
          </cell>
          <cell r="I347" t="str">
            <v>NH</v>
          </cell>
          <cell r="J347" t="str">
            <v>Inlier</v>
          </cell>
          <cell r="K347" t="str">
            <v>N</v>
          </cell>
          <cell r="L347">
            <v>6238.0037994435243</v>
          </cell>
          <cell r="M347">
            <v>4730.1259</v>
          </cell>
        </row>
        <row r="348">
          <cell r="A348" t="str">
            <v>900113</v>
          </cell>
          <cell r="B348" t="str">
            <v>HUGGINS HOSPITAL</v>
          </cell>
          <cell r="C348" t="str">
            <v>PPO</v>
          </cell>
          <cell r="D348" t="str">
            <v>FULLY</v>
          </cell>
          <cell r="E348" t="str">
            <v>OP</v>
          </cell>
          <cell r="F348" t="str">
            <v>Community</v>
          </cell>
          <cell r="G348" t="str">
            <v>Carroll</v>
          </cell>
          <cell r="H348" t="str">
            <v>NH</v>
          </cell>
          <cell r="I348" t="str">
            <v>NH</v>
          </cell>
          <cell r="J348" t="str">
            <v>Inlier</v>
          </cell>
          <cell r="K348" t="str">
            <v>N</v>
          </cell>
          <cell r="L348">
            <v>40534.325799999991</v>
          </cell>
          <cell r="M348">
            <v>13523.08</v>
          </cell>
        </row>
        <row r="349">
          <cell r="A349" t="str">
            <v>900113</v>
          </cell>
          <cell r="B349" t="str">
            <v>HUGGINS HOSPITAL</v>
          </cell>
          <cell r="C349" t="str">
            <v>PPO</v>
          </cell>
          <cell r="D349" t="str">
            <v>SELF</v>
          </cell>
          <cell r="E349" t="str">
            <v>OP</v>
          </cell>
          <cell r="F349" t="str">
            <v>Community</v>
          </cell>
          <cell r="G349" t="str">
            <v>Carroll</v>
          </cell>
          <cell r="H349" t="str">
            <v>NH</v>
          </cell>
          <cell r="I349" t="str">
            <v>NH</v>
          </cell>
          <cell r="J349" t="str">
            <v>Inlier</v>
          </cell>
          <cell r="K349" t="str">
            <v>N</v>
          </cell>
          <cell r="L349">
            <v>26594.382399999988</v>
          </cell>
          <cell r="M349">
            <v>9654.67</v>
          </cell>
        </row>
        <row r="350">
          <cell r="A350" t="str">
            <v>900116</v>
          </cell>
          <cell r="B350" t="str">
            <v>MARLBOROUGH HOSPITAL</v>
          </cell>
          <cell r="C350" t="str">
            <v>HMO/POS</v>
          </cell>
          <cell r="D350" t="str">
            <v>FULLY</v>
          </cell>
          <cell r="E350" t="str">
            <v>IP</v>
          </cell>
          <cell r="F350" t="str">
            <v>Community</v>
          </cell>
          <cell r="G350" t="str">
            <v>Middlesex</v>
          </cell>
          <cell r="H350" t="str">
            <v>MA</v>
          </cell>
          <cell r="I350" t="str">
            <v>MA</v>
          </cell>
          <cell r="J350" t="str">
            <v>Inlier</v>
          </cell>
          <cell r="K350" t="str">
            <v>N</v>
          </cell>
          <cell r="L350">
            <v>490738.9212000001</v>
          </cell>
          <cell r="M350">
            <v>786582.28634444438</v>
          </cell>
        </row>
        <row r="351">
          <cell r="A351" t="str">
            <v>900116</v>
          </cell>
          <cell r="B351" t="str">
            <v>MARLBOROUGH HOSPITAL</v>
          </cell>
          <cell r="C351" t="str">
            <v>HMO/POS</v>
          </cell>
          <cell r="D351" t="str">
            <v>FULLY</v>
          </cell>
          <cell r="E351" t="str">
            <v>OP</v>
          </cell>
          <cell r="F351" t="str">
            <v>Community</v>
          </cell>
          <cell r="G351" t="str">
            <v>Middlesex</v>
          </cell>
          <cell r="H351" t="str">
            <v>MA</v>
          </cell>
          <cell r="I351" t="str">
            <v>MA</v>
          </cell>
          <cell r="J351" t="str">
            <v>Inlier</v>
          </cell>
          <cell r="K351" t="str">
            <v>N</v>
          </cell>
          <cell r="L351">
            <v>1319681.6938000009</v>
          </cell>
          <cell r="M351">
            <v>859239.31</v>
          </cell>
        </row>
        <row r="352">
          <cell r="A352" t="str">
            <v>900116</v>
          </cell>
          <cell r="B352" t="str">
            <v>MARLBOROUGH HOSPITAL</v>
          </cell>
          <cell r="C352" t="str">
            <v>HMO/POS</v>
          </cell>
          <cell r="D352" t="str">
            <v>SELF</v>
          </cell>
          <cell r="E352" t="str">
            <v>IP</v>
          </cell>
          <cell r="F352" t="str">
            <v>Community</v>
          </cell>
          <cell r="G352" t="str">
            <v>Middlesex</v>
          </cell>
          <cell r="H352" t="str">
            <v>MA</v>
          </cell>
          <cell r="I352" t="str">
            <v>MA</v>
          </cell>
          <cell r="J352" t="str">
            <v>Inlier</v>
          </cell>
          <cell r="K352" t="str">
            <v>N</v>
          </cell>
          <cell r="L352">
            <v>229254.87239999999</v>
          </cell>
          <cell r="M352">
            <v>357326.41448823526</v>
          </cell>
        </row>
        <row r="353">
          <cell r="A353" t="str">
            <v>900116</v>
          </cell>
          <cell r="B353" t="str">
            <v>MARLBOROUGH HOSPITAL</v>
          </cell>
          <cell r="C353" t="str">
            <v>HMO/POS</v>
          </cell>
          <cell r="D353" t="str">
            <v>SELF</v>
          </cell>
          <cell r="E353" t="str">
            <v>OP</v>
          </cell>
          <cell r="F353" t="str">
            <v>Community</v>
          </cell>
          <cell r="G353" t="str">
            <v>Middlesex</v>
          </cell>
          <cell r="H353" t="str">
            <v>MA</v>
          </cell>
          <cell r="I353" t="str">
            <v>MA</v>
          </cell>
          <cell r="J353" t="str">
            <v>Inlier</v>
          </cell>
          <cell r="K353" t="str">
            <v>N</v>
          </cell>
          <cell r="L353">
            <v>617942.22160000005</v>
          </cell>
          <cell r="M353">
            <v>388004.1</v>
          </cell>
        </row>
        <row r="354">
          <cell r="A354" t="str">
            <v>900116</v>
          </cell>
          <cell r="B354" t="str">
            <v>MARLBOROUGH HOSPITAL</v>
          </cell>
          <cell r="C354" t="str">
            <v>PPO</v>
          </cell>
          <cell r="D354" t="str">
            <v>FULLY</v>
          </cell>
          <cell r="E354" t="str">
            <v>IP</v>
          </cell>
          <cell r="F354" t="str">
            <v>Community</v>
          </cell>
          <cell r="G354" t="str">
            <v>Middlesex</v>
          </cell>
          <cell r="H354" t="str">
            <v>MA</v>
          </cell>
          <cell r="I354" t="str">
            <v>MA</v>
          </cell>
          <cell r="J354" t="str">
            <v>Inlier</v>
          </cell>
          <cell r="K354" t="str">
            <v>N</v>
          </cell>
          <cell r="L354">
            <v>43012.155599999998</v>
          </cell>
          <cell r="M354">
            <v>59862.318199999994</v>
          </cell>
        </row>
        <row r="355">
          <cell r="A355" t="str">
            <v>900116</v>
          </cell>
          <cell r="B355" t="str">
            <v>MARLBOROUGH HOSPITAL</v>
          </cell>
          <cell r="C355" t="str">
            <v>PPO</v>
          </cell>
          <cell r="D355" t="str">
            <v>FULLY</v>
          </cell>
          <cell r="E355" t="str">
            <v>OP</v>
          </cell>
          <cell r="F355" t="str">
            <v>Community</v>
          </cell>
          <cell r="G355" t="str">
            <v>Middlesex</v>
          </cell>
          <cell r="H355" t="str">
            <v>MA</v>
          </cell>
          <cell r="I355" t="str">
            <v>MA</v>
          </cell>
          <cell r="J355" t="str">
            <v>Inlier</v>
          </cell>
          <cell r="K355" t="str">
            <v>N</v>
          </cell>
          <cell r="L355">
            <v>88584.157599999991</v>
          </cell>
          <cell r="M355">
            <v>47816.21</v>
          </cell>
        </row>
        <row r="356">
          <cell r="A356" t="str">
            <v>900116</v>
          </cell>
          <cell r="B356" t="str">
            <v>MARLBOROUGH HOSPITAL</v>
          </cell>
          <cell r="C356" t="str">
            <v>PPO</v>
          </cell>
          <cell r="D356" t="str">
            <v>SELF</v>
          </cell>
          <cell r="E356" t="str">
            <v>IP</v>
          </cell>
          <cell r="F356" t="str">
            <v>Community</v>
          </cell>
          <cell r="G356" t="str">
            <v>Middlesex</v>
          </cell>
          <cell r="H356" t="str">
            <v>MA</v>
          </cell>
          <cell r="I356" t="str">
            <v>MA</v>
          </cell>
          <cell r="J356" t="str">
            <v>Inlier</v>
          </cell>
          <cell r="K356" t="str">
            <v>N</v>
          </cell>
          <cell r="L356">
            <v>50701.831200000001</v>
          </cell>
          <cell r="M356">
            <v>79389.649399999995</v>
          </cell>
        </row>
        <row r="357">
          <cell r="A357" t="str">
            <v>900116</v>
          </cell>
          <cell r="B357" t="str">
            <v>MARLBOROUGH HOSPITAL</v>
          </cell>
          <cell r="C357" t="str">
            <v>PPO</v>
          </cell>
          <cell r="D357" t="str">
            <v>SELF</v>
          </cell>
          <cell r="E357" t="str">
            <v>OP</v>
          </cell>
          <cell r="F357" t="str">
            <v>Community</v>
          </cell>
          <cell r="G357" t="str">
            <v>Middlesex</v>
          </cell>
          <cell r="H357" t="str">
            <v>MA</v>
          </cell>
          <cell r="I357" t="str">
            <v>MA</v>
          </cell>
          <cell r="J357" t="str">
            <v>Inlier</v>
          </cell>
          <cell r="K357" t="str">
            <v>N</v>
          </cell>
          <cell r="L357">
            <v>140952.51420000003</v>
          </cell>
          <cell r="M357">
            <v>76979.97</v>
          </cell>
        </row>
        <row r="358">
          <cell r="A358" t="str">
            <v>900117</v>
          </cell>
          <cell r="B358" t="str">
            <v>Northeastern Vermont Regional Hospital</v>
          </cell>
          <cell r="C358" t="str">
            <v>HMO/POS</v>
          </cell>
          <cell r="D358" t="str">
            <v>FULLY</v>
          </cell>
          <cell r="E358" t="str">
            <v>IP</v>
          </cell>
          <cell r="F358" t="str">
            <v>Community</v>
          </cell>
          <cell r="G358" t="str">
            <v>VT</v>
          </cell>
          <cell r="H358" t="str">
            <v>VT</v>
          </cell>
          <cell r="I358" t="str">
            <v>VT</v>
          </cell>
          <cell r="J358" t="str">
            <v>Low Do</v>
          </cell>
          <cell r="K358" t="str">
            <v>N</v>
          </cell>
          <cell r="L358">
            <v>33178.259300000005</v>
          </cell>
          <cell r="M358">
            <v>4424.6711999999998</v>
          </cell>
        </row>
        <row r="359">
          <cell r="A359" t="str">
            <v>900117</v>
          </cell>
          <cell r="B359" t="str">
            <v>Northeastern Vermont Regional Hospital</v>
          </cell>
          <cell r="C359" t="str">
            <v>HMO/POS</v>
          </cell>
          <cell r="D359" t="str">
            <v>FULLY</v>
          </cell>
          <cell r="E359" t="str">
            <v>OP</v>
          </cell>
          <cell r="F359" t="str">
            <v>Community</v>
          </cell>
          <cell r="G359" t="str">
            <v>VT</v>
          </cell>
          <cell r="H359" t="str">
            <v>VT</v>
          </cell>
          <cell r="I359" t="str">
            <v>VT</v>
          </cell>
          <cell r="J359" t="str">
            <v>Low Do</v>
          </cell>
          <cell r="K359" t="str">
            <v>N</v>
          </cell>
          <cell r="L359">
            <v>80736.866800000003</v>
          </cell>
          <cell r="M359">
            <v>22864.514999999999</v>
          </cell>
        </row>
        <row r="360">
          <cell r="A360" t="str">
            <v>900117</v>
          </cell>
          <cell r="B360" t="str">
            <v>Northeastern Vermont Regional Hospital</v>
          </cell>
          <cell r="C360" t="str">
            <v>HMO/POS</v>
          </cell>
          <cell r="D360" t="str">
            <v>SELF</v>
          </cell>
          <cell r="E360" t="str">
            <v>IP</v>
          </cell>
          <cell r="F360" t="str">
            <v>Community</v>
          </cell>
          <cell r="G360" t="str">
            <v>VT</v>
          </cell>
          <cell r="H360" t="str">
            <v>VT</v>
          </cell>
          <cell r="I360" t="str">
            <v>VT</v>
          </cell>
          <cell r="J360" t="str">
            <v>Low Do</v>
          </cell>
          <cell r="K360" t="str">
            <v>N</v>
          </cell>
          <cell r="L360">
            <v>6260.1207000000004</v>
          </cell>
          <cell r="M360">
            <v>5456.6863000000003</v>
          </cell>
        </row>
        <row r="361">
          <cell r="A361" t="str">
            <v>900117</v>
          </cell>
          <cell r="B361" t="str">
            <v>Northeastern Vermont Regional Hospital</v>
          </cell>
          <cell r="C361" t="str">
            <v>HMO/POS</v>
          </cell>
          <cell r="D361" t="str">
            <v>SELF</v>
          </cell>
          <cell r="E361" t="str">
            <v>OP</v>
          </cell>
          <cell r="F361" t="str">
            <v>Community</v>
          </cell>
          <cell r="G361" t="str">
            <v>VT</v>
          </cell>
          <cell r="H361" t="str">
            <v>VT</v>
          </cell>
          <cell r="I361" t="str">
            <v>VT</v>
          </cell>
          <cell r="J361" t="str">
            <v>Low Do</v>
          </cell>
          <cell r="K361" t="str">
            <v>N</v>
          </cell>
          <cell r="L361">
            <v>35051.489700000006</v>
          </cell>
          <cell r="M361">
            <v>8099.3</v>
          </cell>
        </row>
        <row r="362">
          <cell r="A362" t="str">
            <v>900117</v>
          </cell>
          <cell r="B362" t="str">
            <v>Northeastern Vermont Regional Hospital</v>
          </cell>
          <cell r="C362" t="str">
            <v>PPO</v>
          </cell>
          <cell r="D362" t="str">
            <v>FULLY</v>
          </cell>
          <cell r="E362" t="str">
            <v>OP</v>
          </cell>
          <cell r="F362" t="str">
            <v>Community</v>
          </cell>
          <cell r="G362" t="str">
            <v>VT</v>
          </cell>
          <cell r="H362" t="str">
            <v>VT</v>
          </cell>
          <cell r="I362" t="str">
            <v>VT</v>
          </cell>
          <cell r="J362" t="str">
            <v>Low Do</v>
          </cell>
          <cell r="K362" t="str">
            <v>N</v>
          </cell>
          <cell r="L362">
            <v>5867.1430000000018</v>
          </cell>
          <cell r="M362">
            <v>1817.36</v>
          </cell>
        </row>
        <row r="363">
          <cell r="A363" t="str">
            <v>900117</v>
          </cell>
          <cell r="B363" t="str">
            <v>Northeastern Vermont Regional Hospital</v>
          </cell>
          <cell r="C363" t="str">
            <v>PPO</v>
          </cell>
          <cell r="D363" t="str">
            <v>SELF</v>
          </cell>
          <cell r="E363" t="str">
            <v>OP</v>
          </cell>
          <cell r="F363" t="str">
            <v>Community</v>
          </cell>
          <cell r="G363" t="str">
            <v>VT</v>
          </cell>
          <cell r="H363" t="str">
            <v>VT</v>
          </cell>
          <cell r="I363" t="str">
            <v>VT</v>
          </cell>
          <cell r="J363" t="str">
            <v>Low Do</v>
          </cell>
          <cell r="K363" t="str">
            <v>N</v>
          </cell>
          <cell r="L363">
            <v>5133.0498000000007</v>
          </cell>
          <cell r="M363">
            <v>1515.11</v>
          </cell>
        </row>
        <row r="364">
          <cell r="A364" t="str">
            <v>900121</v>
          </cell>
          <cell r="B364" t="str">
            <v>CENTRAL MAINE MEDICAL</v>
          </cell>
          <cell r="C364" t="str">
            <v>HMO/POS</v>
          </cell>
          <cell r="D364" t="str">
            <v>FULLY</v>
          </cell>
          <cell r="E364" t="str">
            <v>IP</v>
          </cell>
          <cell r="F364" t="str">
            <v>Community</v>
          </cell>
          <cell r="G364" t="str">
            <v>Androscoggin</v>
          </cell>
          <cell r="H364" t="str">
            <v>ME</v>
          </cell>
          <cell r="I364" t="str">
            <v>ME</v>
          </cell>
          <cell r="J364" t="str">
            <v>Inlier</v>
          </cell>
          <cell r="K364" t="str">
            <v>N</v>
          </cell>
          <cell r="L364">
            <v>1091879.3197999999</v>
          </cell>
          <cell r="M364">
            <v>889353.19668000005</v>
          </cell>
        </row>
        <row r="365">
          <cell r="A365" t="str">
            <v>900121</v>
          </cell>
          <cell r="B365" t="str">
            <v>CENTRAL MAINE MEDICAL</v>
          </cell>
          <cell r="C365" t="str">
            <v>HMO/POS</v>
          </cell>
          <cell r="D365" t="str">
            <v>FULLY</v>
          </cell>
          <cell r="E365" t="str">
            <v>OP</v>
          </cell>
          <cell r="F365" t="str">
            <v>Community</v>
          </cell>
          <cell r="G365" t="str">
            <v>Androscoggin</v>
          </cell>
          <cell r="H365" t="str">
            <v>ME</v>
          </cell>
          <cell r="I365" t="str">
            <v>ME</v>
          </cell>
          <cell r="J365" t="str">
            <v>Inlier</v>
          </cell>
          <cell r="K365" t="str">
            <v>N</v>
          </cell>
          <cell r="L365">
            <v>1716902.6063999992</v>
          </cell>
          <cell r="M365">
            <v>648442.5400000005</v>
          </cell>
        </row>
        <row r="366">
          <cell r="A366" t="str">
            <v>900121</v>
          </cell>
          <cell r="B366" t="str">
            <v>CENTRAL MAINE MEDICAL</v>
          </cell>
          <cell r="C366" t="str">
            <v>HMO/POS</v>
          </cell>
          <cell r="D366" t="str">
            <v>SELF</v>
          </cell>
          <cell r="E366" t="str">
            <v>IP</v>
          </cell>
          <cell r="F366" t="str">
            <v>Community</v>
          </cell>
          <cell r="G366" t="str">
            <v>Androscoggin</v>
          </cell>
          <cell r="H366" t="str">
            <v>ME</v>
          </cell>
          <cell r="I366" t="str">
            <v>ME</v>
          </cell>
          <cell r="J366" t="str">
            <v>Inlier</v>
          </cell>
          <cell r="K366" t="str">
            <v>N</v>
          </cell>
          <cell r="L366">
            <v>149175.73920202022</v>
          </cell>
          <cell r="M366">
            <v>122538.3572</v>
          </cell>
        </row>
        <row r="367">
          <cell r="A367" t="str">
            <v>900121</v>
          </cell>
          <cell r="B367" t="str">
            <v>CENTRAL MAINE MEDICAL</v>
          </cell>
          <cell r="C367" t="str">
            <v>HMO/POS</v>
          </cell>
          <cell r="D367" t="str">
            <v>SELF</v>
          </cell>
          <cell r="E367" t="str">
            <v>OP</v>
          </cell>
          <cell r="F367" t="str">
            <v>Community</v>
          </cell>
          <cell r="G367" t="str">
            <v>Androscoggin</v>
          </cell>
          <cell r="H367" t="str">
            <v>ME</v>
          </cell>
          <cell r="I367" t="str">
            <v>ME</v>
          </cell>
          <cell r="J367" t="str">
            <v>Inlier</v>
          </cell>
          <cell r="K367" t="str">
            <v>N</v>
          </cell>
          <cell r="L367">
            <v>169684.53768101893</v>
          </cell>
          <cell r="M367">
            <v>71913.31</v>
          </cell>
        </row>
        <row r="368">
          <cell r="A368" t="str">
            <v>900121</v>
          </cell>
          <cell r="B368" t="str">
            <v>CENTRAL MAINE MEDICAL</v>
          </cell>
          <cell r="C368" t="str">
            <v>PPO</v>
          </cell>
          <cell r="D368" t="str">
            <v>FULLY</v>
          </cell>
          <cell r="E368" t="str">
            <v>IP</v>
          </cell>
          <cell r="F368" t="str">
            <v>Community</v>
          </cell>
          <cell r="G368" t="str">
            <v>Androscoggin</v>
          </cell>
          <cell r="H368" t="str">
            <v>ME</v>
          </cell>
          <cell r="I368" t="str">
            <v>ME</v>
          </cell>
          <cell r="J368" t="str">
            <v>Inlier</v>
          </cell>
          <cell r="K368" t="str">
            <v>N</v>
          </cell>
          <cell r="L368">
            <v>345518.23600000009</v>
          </cell>
          <cell r="M368">
            <v>250124.5404</v>
          </cell>
        </row>
        <row r="369">
          <cell r="A369" t="str">
            <v>900121</v>
          </cell>
          <cell r="B369" t="str">
            <v>CENTRAL MAINE MEDICAL</v>
          </cell>
          <cell r="C369" t="str">
            <v>PPO</v>
          </cell>
          <cell r="D369" t="str">
            <v>FULLY</v>
          </cell>
          <cell r="E369" t="str">
            <v>OP</v>
          </cell>
          <cell r="F369" t="str">
            <v>Community</v>
          </cell>
          <cell r="G369" t="str">
            <v>Androscoggin</v>
          </cell>
          <cell r="H369" t="str">
            <v>ME</v>
          </cell>
          <cell r="I369" t="str">
            <v>ME</v>
          </cell>
          <cell r="J369" t="str">
            <v>Inlier</v>
          </cell>
          <cell r="K369" t="str">
            <v>N</v>
          </cell>
          <cell r="L369">
            <v>455012.96059999999</v>
          </cell>
          <cell r="M369">
            <v>170109.78</v>
          </cell>
        </row>
        <row r="370">
          <cell r="A370" t="str">
            <v>900121</v>
          </cell>
          <cell r="B370" t="str">
            <v>CENTRAL MAINE MEDICAL</v>
          </cell>
          <cell r="C370" t="str">
            <v>PPO</v>
          </cell>
          <cell r="D370" t="str">
            <v>SELF</v>
          </cell>
          <cell r="E370" t="str">
            <v>IP</v>
          </cell>
          <cell r="F370" t="str">
            <v>Community</v>
          </cell>
          <cell r="G370" t="str">
            <v>Androscoggin</v>
          </cell>
          <cell r="H370" t="str">
            <v>ME</v>
          </cell>
          <cell r="I370" t="str">
            <v>ME</v>
          </cell>
          <cell r="J370" t="str">
            <v>Inlier</v>
          </cell>
          <cell r="K370" t="str">
            <v>N</v>
          </cell>
          <cell r="L370">
            <v>15312.6646</v>
          </cell>
          <cell r="M370">
            <v>21329.445899999999</v>
          </cell>
        </row>
        <row r="371">
          <cell r="A371" t="str">
            <v>900121</v>
          </cell>
          <cell r="B371" t="str">
            <v>CENTRAL MAINE MEDICAL</v>
          </cell>
          <cell r="C371" t="str">
            <v>PPO</v>
          </cell>
          <cell r="D371" t="str">
            <v>SELF</v>
          </cell>
          <cell r="E371" t="str">
            <v>OP</v>
          </cell>
          <cell r="F371" t="str">
            <v>Community</v>
          </cell>
          <cell r="G371" t="str">
            <v>Androscoggin</v>
          </cell>
          <cell r="H371" t="str">
            <v>ME</v>
          </cell>
          <cell r="I371" t="str">
            <v>ME</v>
          </cell>
          <cell r="J371" t="str">
            <v>Inlier</v>
          </cell>
          <cell r="K371" t="str">
            <v>N</v>
          </cell>
          <cell r="L371">
            <v>29175.238600000012</v>
          </cell>
          <cell r="M371">
            <v>13346.205000000002</v>
          </cell>
        </row>
        <row r="372">
          <cell r="A372" t="str">
            <v>900122</v>
          </cell>
          <cell r="B372" t="str">
            <v>ELLIOT HOSPITAL</v>
          </cell>
          <cell r="C372" t="str">
            <v>HMO/POS</v>
          </cell>
          <cell r="D372" t="str">
            <v>FULLY</v>
          </cell>
          <cell r="E372" t="str">
            <v>IP</v>
          </cell>
          <cell r="F372" t="str">
            <v>Community</v>
          </cell>
          <cell r="G372" t="str">
            <v>Hillsborough</v>
          </cell>
          <cell r="H372" t="str">
            <v>NH</v>
          </cell>
          <cell r="I372" t="str">
            <v>NH</v>
          </cell>
          <cell r="J372" t="str">
            <v>Inlier</v>
          </cell>
          <cell r="K372" t="str">
            <v>N</v>
          </cell>
          <cell r="L372">
            <v>5626955.0977999996</v>
          </cell>
          <cell r="M372">
            <v>5636655.6885476485</v>
          </cell>
        </row>
        <row r="373">
          <cell r="A373" t="str">
            <v>900122</v>
          </cell>
          <cell r="B373" t="str">
            <v>ELLIOT HOSPITAL</v>
          </cell>
          <cell r="C373" t="str">
            <v>HMO/POS</v>
          </cell>
          <cell r="D373" t="str">
            <v>FULLY</v>
          </cell>
          <cell r="E373" t="str">
            <v>OP</v>
          </cell>
          <cell r="F373" t="str">
            <v>Community</v>
          </cell>
          <cell r="G373" t="str">
            <v>Hillsborough</v>
          </cell>
          <cell r="H373" t="str">
            <v>NH</v>
          </cell>
          <cell r="I373" t="str">
            <v>NH</v>
          </cell>
          <cell r="J373" t="str">
            <v>Inlier</v>
          </cell>
          <cell r="K373" t="str">
            <v>N</v>
          </cell>
          <cell r="L373">
            <v>10096533.875999983</v>
          </cell>
          <cell r="M373">
            <v>3532753.2370000016</v>
          </cell>
        </row>
        <row r="374">
          <cell r="A374" t="str">
            <v>900122</v>
          </cell>
          <cell r="B374" t="str">
            <v>ELLIOT HOSPITAL</v>
          </cell>
          <cell r="C374" t="str">
            <v>HMO/POS</v>
          </cell>
          <cell r="D374" t="str">
            <v>SELF</v>
          </cell>
          <cell r="E374" t="str">
            <v>IP</v>
          </cell>
          <cell r="F374" t="str">
            <v>Community</v>
          </cell>
          <cell r="G374" t="str">
            <v>Hillsborough</v>
          </cell>
          <cell r="H374" t="str">
            <v>NH</v>
          </cell>
          <cell r="I374" t="str">
            <v>NH</v>
          </cell>
          <cell r="J374" t="str">
            <v>Inlier</v>
          </cell>
          <cell r="K374" t="str">
            <v>N</v>
          </cell>
          <cell r="L374">
            <v>1121113.8358</v>
          </cell>
          <cell r="M374">
            <v>1287565.7132000001</v>
          </cell>
        </row>
        <row r="375">
          <cell r="A375" t="str">
            <v>900122</v>
          </cell>
          <cell r="B375" t="str">
            <v>ELLIOT HOSPITAL</v>
          </cell>
          <cell r="C375" t="str">
            <v>HMO/POS</v>
          </cell>
          <cell r="D375" t="str">
            <v>SELF</v>
          </cell>
          <cell r="E375" t="str">
            <v>OP</v>
          </cell>
          <cell r="F375" t="str">
            <v>Community</v>
          </cell>
          <cell r="G375" t="str">
            <v>Hillsborough</v>
          </cell>
          <cell r="H375" t="str">
            <v>NH</v>
          </cell>
          <cell r="I375" t="str">
            <v>NH</v>
          </cell>
          <cell r="J375" t="str">
            <v>Inlier</v>
          </cell>
          <cell r="K375" t="str">
            <v>N</v>
          </cell>
          <cell r="L375">
            <v>2420289.5420000008</v>
          </cell>
          <cell r="M375">
            <v>883824.21200000017</v>
          </cell>
        </row>
        <row r="376">
          <cell r="A376" t="str">
            <v>900122</v>
          </cell>
          <cell r="B376" t="str">
            <v>ELLIOT HOSPITAL</v>
          </cell>
          <cell r="C376" t="str">
            <v>PPO</v>
          </cell>
          <cell r="D376" t="str">
            <v>FULLY</v>
          </cell>
          <cell r="E376" t="str">
            <v>IP</v>
          </cell>
          <cell r="F376" t="str">
            <v>Community</v>
          </cell>
          <cell r="G376" t="str">
            <v>Hillsborough</v>
          </cell>
          <cell r="H376" t="str">
            <v>NH</v>
          </cell>
          <cell r="I376" t="str">
            <v>NH</v>
          </cell>
          <cell r="J376" t="str">
            <v>Inlier</v>
          </cell>
          <cell r="K376" t="str">
            <v>N</v>
          </cell>
          <cell r="L376">
            <v>617436.5878000001</v>
          </cell>
          <cell r="M376">
            <v>369872.98729999998</v>
          </cell>
        </row>
        <row r="377">
          <cell r="A377" t="str">
            <v>900122</v>
          </cell>
          <cell r="B377" t="str">
            <v>ELLIOT HOSPITAL</v>
          </cell>
          <cell r="C377" t="str">
            <v>PPO</v>
          </cell>
          <cell r="D377" t="str">
            <v>FULLY</v>
          </cell>
          <cell r="E377" t="str">
            <v>OP</v>
          </cell>
          <cell r="F377" t="str">
            <v>Community</v>
          </cell>
          <cell r="G377" t="str">
            <v>Hillsborough</v>
          </cell>
          <cell r="H377" t="str">
            <v>NH</v>
          </cell>
          <cell r="I377" t="str">
            <v>NH</v>
          </cell>
          <cell r="J377" t="str">
            <v>Inlier</v>
          </cell>
          <cell r="K377" t="str">
            <v>N</v>
          </cell>
          <cell r="L377">
            <v>1172320.0170000005</v>
          </cell>
          <cell r="M377">
            <v>318655.96499999997</v>
          </cell>
        </row>
        <row r="378">
          <cell r="A378" t="str">
            <v>900122</v>
          </cell>
          <cell r="B378" t="str">
            <v>ELLIOT HOSPITAL</v>
          </cell>
          <cell r="C378" t="str">
            <v>PPO</v>
          </cell>
          <cell r="D378" t="str">
            <v>SELF</v>
          </cell>
          <cell r="E378" t="str">
            <v>IP</v>
          </cell>
          <cell r="F378" t="str">
            <v>Community</v>
          </cell>
          <cell r="G378" t="str">
            <v>Hillsborough</v>
          </cell>
          <cell r="H378" t="str">
            <v>NH</v>
          </cell>
          <cell r="I378" t="str">
            <v>NH</v>
          </cell>
          <cell r="J378" t="str">
            <v>Inlier</v>
          </cell>
          <cell r="K378" t="str">
            <v>N</v>
          </cell>
          <cell r="L378">
            <v>12486.2366</v>
          </cell>
          <cell r="M378">
            <v>9983.4025000000001</v>
          </cell>
        </row>
        <row r="379">
          <cell r="A379" t="str">
            <v>900122</v>
          </cell>
          <cell r="B379" t="str">
            <v>ELLIOT HOSPITAL</v>
          </cell>
          <cell r="C379" t="str">
            <v>PPO</v>
          </cell>
          <cell r="D379" t="str">
            <v>SELF</v>
          </cell>
          <cell r="E379" t="str">
            <v>OP</v>
          </cell>
          <cell r="F379" t="str">
            <v>Community</v>
          </cell>
          <cell r="G379" t="str">
            <v>Hillsborough</v>
          </cell>
          <cell r="H379" t="str">
            <v>NH</v>
          </cell>
          <cell r="I379" t="str">
            <v>NH</v>
          </cell>
          <cell r="J379" t="str">
            <v>Inlier</v>
          </cell>
          <cell r="K379" t="str">
            <v>N</v>
          </cell>
          <cell r="L379">
            <v>108511.97499999998</v>
          </cell>
          <cell r="M379">
            <v>33448.035000000003</v>
          </cell>
        </row>
        <row r="380">
          <cell r="A380" t="str">
            <v>900124</v>
          </cell>
          <cell r="B380" t="str">
            <v>MOUNT DESERT ISLAND HOSP</v>
          </cell>
          <cell r="C380" t="str">
            <v>HMO/POS</v>
          </cell>
          <cell r="D380" t="str">
            <v>FULLY</v>
          </cell>
          <cell r="E380" t="str">
            <v>OP</v>
          </cell>
          <cell r="F380" t="str">
            <v>Community</v>
          </cell>
          <cell r="G380" t="str">
            <v>Hancock</v>
          </cell>
          <cell r="H380" t="str">
            <v>ME</v>
          </cell>
          <cell r="I380" t="str">
            <v>ME</v>
          </cell>
          <cell r="J380" t="str">
            <v>Low Do</v>
          </cell>
          <cell r="K380" t="str">
            <v>N</v>
          </cell>
          <cell r="L380">
            <v>37358.028419362417</v>
          </cell>
          <cell r="M380">
            <v>14520.724999999999</v>
          </cell>
        </row>
        <row r="381">
          <cell r="A381" t="str">
            <v>900124</v>
          </cell>
          <cell r="B381" t="str">
            <v>MOUNT DESERT ISLAND HOSP</v>
          </cell>
          <cell r="C381" t="str">
            <v>HMO/POS</v>
          </cell>
          <cell r="D381" t="str">
            <v>SELF</v>
          </cell>
          <cell r="E381" t="str">
            <v>OP</v>
          </cell>
          <cell r="F381" t="str">
            <v>Community</v>
          </cell>
          <cell r="G381" t="str">
            <v>Hancock</v>
          </cell>
          <cell r="H381" t="str">
            <v>ME</v>
          </cell>
          <cell r="I381" t="str">
            <v>ME</v>
          </cell>
          <cell r="J381" t="str">
            <v>Low Do</v>
          </cell>
          <cell r="K381" t="str">
            <v>N</v>
          </cell>
          <cell r="L381">
            <v>2528.904</v>
          </cell>
          <cell r="M381">
            <v>2233.88</v>
          </cell>
        </row>
        <row r="382">
          <cell r="A382" t="str">
            <v>900124</v>
          </cell>
          <cell r="B382" t="str">
            <v>MOUNT DESERT ISLAND HOSP</v>
          </cell>
          <cell r="C382" t="str">
            <v>PPO</v>
          </cell>
          <cell r="D382" t="str">
            <v>FULLY</v>
          </cell>
          <cell r="E382" t="str">
            <v>OP</v>
          </cell>
          <cell r="F382" t="str">
            <v>Community</v>
          </cell>
          <cell r="G382" t="str">
            <v>Hancock</v>
          </cell>
          <cell r="H382" t="str">
            <v>ME</v>
          </cell>
          <cell r="I382" t="str">
            <v>ME</v>
          </cell>
          <cell r="J382" t="str">
            <v>Low Do</v>
          </cell>
          <cell r="K382" t="str">
            <v>N</v>
          </cell>
          <cell r="L382">
            <v>6076.98</v>
          </cell>
          <cell r="M382">
            <v>2709.8649999999998</v>
          </cell>
        </row>
        <row r="383">
          <cell r="A383" t="str">
            <v>900124</v>
          </cell>
          <cell r="B383" t="str">
            <v>MOUNT DESERT ISLAND HOSP</v>
          </cell>
          <cell r="C383" t="str">
            <v>PPO</v>
          </cell>
          <cell r="D383" t="str">
            <v>SELF</v>
          </cell>
          <cell r="E383" t="str">
            <v>OP</v>
          </cell>
          <cell r="F383" t="str">
            <v>Community</v>
          </cell>
          <cell r="G383" t="str">
            <v>Hancock</v>
          </cell>
          <cell r="H383" t="str">
            <v>ME</v>
          </cell>
          <cell r="I383" t="str">
            <v>ME</v>
          </cell>
          <cell r="J383" t="str">
            <v>Low Do</v>
          </cell>
          <cell r="K383" t="str">
            <v>N</v>
          </cell>
          <cell r="L383">
            <v>269.12773997342327</v>
          </cell>
          <cell r="M383">
            <v>612.01</v>
          </cell>
        </row>
        <row r="384">
          <cell r="A384" t="str">
            <v>900127</v>
          </cell>
          <cell r="B384" t="str">
            <v>ANNA JACQUES HOSPITAL</v>
          </cell>
          <cell r="C384" t="str">
            <v>HMO/POS</v>
          </cell>
          <cell r="D384" t="str">
            <v>FULLY</v>
          </cell>
          <cell r="E384" t="str">
            <v>IP</v>
          </cell>
          <cell r="F384" t="str">
            <v>Community</v>
          </cell>
          <cell r="G384" t="str">
            <v>Essex</v>
          </cell>
          <cell r="H384" t="str">
            <v>MA</v>
          </cell>
          <cell r="I384" t="str">
            <v>MA</v>
          </cell>
          <cell r="J384" t="str">
            <v>Inlier</v>
          </cell>
          <cell r="K384" t="str">
            <v>N</v>
          </cell>
          <cell r="L384">
            <v>935101.39800000004</v>
          </cell>
          <cell r="M384">
            <v>1039181.6951987257</v>
          </cell>
        </row>
        <row r="385">
          <cell r="A385" t="str">
            <v>900127</v>
          </cell>
          <cell r="B385" t="str">
            <v>ANNA JACQUES HOSPITAL</v>
          </cell>
          <cell r="C385" t="str">
            <v>HMO/POS</v>
          </cell>
          <cell r="D385" t="str">
            <v>FULLY</v>
          </cell>
          <cell r="E385" t="str">
            <v>OP</v>
          </cell>
          <cell r="F385" t="str">
            <v>Community</v>
          </cell>
          <cell r="G385" t="str">
            <v>Essex</v>
          </cell>
          <cell r="H385" t="str">
            <v>MA</v>
          </cell>
          <cell r="I385" t="str">
            <v>MA</v>
          </cell>
          <cell r="J385" t="str">
            <v>Inlier</v>
          </cell>
          <cell r="K385" t="str">
            <v>N</v>
          </cell>
          <cell r="L385">
            <v>1868033.1075000013</v>
          </cell>
          <cell r="M385">
            <v>1420985.51</v>
          </cell>
        </row>
        <row r="386">
          <cell r="A386" t="str">
            <v>900127</v>
          </cell>
          <cell r="B386" t="str">
            <v>ANNA JACQUES HOSPITAL</v>
          </cell>
          <cell r="C386" t="str">
            <v>HMO/POS</v>
          </cell>
          <cell r="D386" t="str">
            <v>SELF</v>
          </cell>
          <cell r="E386" t="str">
            <v>IP</v>
          </cell>
          <cell r="F386" t="str">
            <v>Community</v>
          </cell>
          <cell r="G386" t="str">
            <v>Essex</v>
          </cell>
          <cell r="H386" t="str">
            <v>MA</v>
          </cell>
          <cell r="I386" t="str">
            <v>MA</v>
          </cell>
          <cell r="J386" t="str">
            <v>Inlier</v>
          </cell>
          <cell r="K386" t="str">
            <v>N</v>
          </cell>
          <cell r="L386">
            <v>308366.50950000004</v>
          </cell>
          <cell r="M386">
            <v>359462.74514285719</v>
          </cell>
        </row>
        <row r="387">
          <cell r="A387" t="str">
            <v>900127</v>
          </cell>
          <cell r="B387" t="str">
            <v>ANNA JACQUES HOSPITAL</v>
          </cell>
          <cell r="C387" t="str">
            <v>HMO/POS</v>
          </cell>
          <cell r="D387" t="str">
            <v>SELF</v>
          </cell>
          <cell r="E387" t="str">
            <v>OP</v>
          </cell>
          <cell r="F387" t="str">
            <v>Community</v>
          </cell>
          <cell r="G387" t="str">
            <v>Essex</v>
          </cell>
          <cell r="H387" t="str">
            <v>MA</v>
          </cell>
          <cell r="I387" t="str">
            <v>MA</v>
          </cell>
          <cell r="J387" t="str">
            <v>Inlier</v>
          </cell>
          <cell r="K387" t="str">
            <v>N</v>
          </cell>
          <cell r="L387">
            <v>403992.61349999986</v>
          </cell>
          <cell r="M387">
            <v>320331.58</v>
          </cell>
        </row>
        <row r="388">
          <cell r="A388" t="str">
            <v>900127</v>
          </cell>
          <cell r="B388" t="str">
            <v>ANNA JACQUES HOSPITAL</v>
          </cell>
          <cell r="C388" t="str">
            <v>PPO</v>
          </cell>
          <cell r="D388" t="str">
            <v>FULLY</v>
          </cell>
          <cell r="E388" t="str">
            <v>IP</v>
          </cell>
          <cell r="F388" t="str">
            <v>Community</v>
          </cell>
          <cell r="G388" t="str">
            <v>Essex</v>
          </cell>
          <cell r="H388" t="str">
            <v>MA</v>
          </cell>
          <cell r="I388" t="str">
            <v>MA</v>
          </cell>
          <cell r="J388" t="str">
            <v>Inlier</v>
          </cell>
          <cell r="K388" t="str">
            <v>N</v>
          </cell>
          <cell r="L388">
            <v>31336.452000000005</v>
          </cell>
          <cell r="M388">
            <v>37649.50275</v>
          </cell>
        </row>
        <row r="389">
          <cell r="A389" t="str">
            <v>900127</v>
          </cell>
          <cell r="B389" t="str">
            <v>ANNA JACQUES HOSPITAL</v>
          </cell>
          <cell r="C389" t="str">
            <v>PPO</v>
          </cell>
          <cell r="D389" t="str">
            <v>FULLY</v>
          </cell>
          <cell r="E389" t="str">
            <v>OP</v>
          </cell>
          <cell r="F389" t="str">
            <v>Community</v>
          </cell>
          <cell r="G389" t="str">
            <v>Essex</v>
          </cell>
          <cell r="H389" t="str">
            <v>MA</v>
          </cell>
          <cell r="I389" t="str">
            <v>MA</v>
          </cell>
          <cell r="J389" t="str">
            <v>Inlier</v>
          </cell>
          <cell r="K389" t="str">
            <v>N</v>
          </cell>
          <cell r="L389">
            <v>170075.50349999993</v>
          </cell>
          <cell r="M389">
            <v>132806.61500000005</v>
          </cell>
        </row>
        <row r="390">
          <cell r="A390" t="str">
            <v>900127</v>
          </cell>
          <cell r="B390" t="str">
            <v>ANNA JACQUES HOSPITAL</v>
          </cell>
          <cell r="C390" t="str">
            <v>PPO</v>
          </cell>
          <cell r="D390" t="str">
            <v>SELF</v>
          </cell>
          <cell r="E390" t="str">
            <v>IP</v>
          </cell>
          <cell r="F390" t="str">
            <v>Community</v>
          </cell>
          <cell r="G390" t="str">
            <v>Essex</v>
          </cell>
          <cell r="H390" t="str">
            <v>MA</v>
          </cell>
          <cell r="I390" t="str">
            <v>MA</v>
          </cell>
          <cell r="J390" t="str">
            <v>Inlier</v>
          </cell>
          <cell r="K390" t="str">
            <v>N</v>
          </cell>
          <cell r="L390">
            <v>21635.796000000002</v>
          </cell>
          <cell r="M390">
            <v>23905.061699999998</v>
          </cell>
        </row>
        <row r="391">
          <cell r="A391" t="str">
            <v>900127</v>
          </cell>
          <cell r="B391" t="str">
            <v>ANNA JACQUES HOSPITAL</v>
          </cell>
          <cell r="C391" t="str">
            <v>PPO</v>
          </cell>
          <cell r="D391" t="str">
            <v>SELF</v>
          </cell>
          <cell r="E391" t="str">
            <v>OP</v>
          </cell>
          <cell r="F391" t="str">
            <v>Community</v>
          </cell>
          <cell r="G391" t="str">
            <v>Essex</v>
          </cell>
          <cell r="H391" t="str">
            <v>MA</v>
          </cell>
          <cell r="I391" t="str">
            <v>MA</v>
          </cell>
          <cell r="J391" t="str">
            <v>Inlier</v>
          </cell>
          <cell r="K391" t="str">
            <v>N</v>
          </cell>
          <cell r="L391">
            <v>87286.604999999996</v>
          </cell>
          <cell r="M391">
            <v>66320.654999999999</v>
          </cell>
        </row>
        <row r="392">
          <cell r="A392" t="str">
            <v>900129</v>
          </cell>
          <cell r="B392" t="str">
            <v>FRISBIE MEMORIAL HOSP</v>
          </cell>
          <cell r="C392" t="str">
            <v>HMO/POS</v>
          </cell>
          <cell r="D392" t="str">
            <v>FULLY</v>
          </cell>
          <cell r="E392" t="str">
            <v>IP</v>
          </cell>
          <cell r="F392" t="str">
            <v>Community</v>
          </cell>
          <cell r="G392" t="str">
            <v>Strafford</v>
          </cell>
          <cell r="H392" t="str">
            <v>NH</v>
          </cell>
          <cell r="I392" t="str">
            <v>NH</v>
          </cell>
          <cell r="J392" t="str">
            <v>Inlier</v>
          </cell>
          <cell r="K392" t="str">
            <v>N</v>
          </cell>
          <cell r="L392">
            <v>1049835.4464</v>
          </cell>
          <cell r="M392">
            <v>642729.07189999998</v>
          </cell>
        </row>
        <row r="393">
          <cell r="A393" t="str">
            <v>900129</v>
          </cell>
          <cell r="B393" t="str">
            <v>FRISBIE MEMORIAL HOSP</v>
          </cell>
          <cell r="C393" t="str">
            <v>HMO/POS</v>
          </cell>
          <cell r="D393" t="str">
            <v>FULLY</v>
          </cell>
          <cell r="E393" t="str">
            <v>OP</v>
          </cell>
          <cell r="F393" t="str">
            <v>Community</v>
          </cell>
          <cell r="G393" t="str">
            <v>Strafford</v>
          </cell>
          <cell r="H393" t="str">
            <v>NH</v>
          </cell>
          <cell r="I393" t="str">
            <v>NH</v>
          </cell>
          <cell r="J393" t="str">
            <v>Inlier</v>
          </cell>
          <cell r="K393" t="str">
            <v>N</v>
          </cell>
          <cell r="L393">
            <v>2635272.64</v>
          </cell>
          <cell r="M393">
            <v>919461.89</v>
          </cell>
        </row>
        <row r="394">
          <cell r="A394" t="str">
            <v>900129</v>
          </cell>
          <cell r="B394" t="str">
            <v>FRISBIE MEMORIAL HOSP</v>
          </cell>
          <cell r="C394" t="str">
            <v>HMO/POS</v>
          </cell>
          <cell r="D394" t="str">
            <v>SELF</v>
          </cell>
          <cell r="E394" t="str">
            <v>IP</v>
          </cell>
          <cell r="F394" t="str">
            <v>Community</v>
          </cell>
          <cell r="G394" t="str">
            <v>Strafford</v>
          </cell>
          <cell r="H394" t="str">
            <v>NH</v>
          </cell>
          <cell r="I394" t="str">
            <v>NH</v>
          </cell>
          <cell r="J394" t="str">
            <v>Inlier</v>
          </cell>
          <cell r="K394" t="str">
            <v>N</v>
          </cell>
          <cell r="L394">
            <v>437028.64399999997</v>
          </cell>
          <cell r="M394">
            <v>386714.49410000007</v>
          </cell>
        </row>
        <row r="395">
          <cell r="A395" t="str">
            <v>900129</v>
          </cell>
          <cell r="B395" t="str">
            <v>FRISBIE MEMORIAL HOSP</v>
          </cell>
          <cell r="C395" t="str">
            <v>HMO/POS</v>
          </cell>
          <cell r="D395" t="str">
            <v>SELF</v>
          </cell>
          <cell r="E395" t="str">
            <v>OP</v>
          </cell>
          <cell r="F395" t="str">
            <v>Community</v>
          </cell>
          <cell r="G395" t="str">
            <v>Strafford</v>
          </cell>
          <cell r="H395" t="str">
            <v>NH</v>
          </cell>
          <cell r="I395" t="str">
            <v>NH</v>
          </cell>
          <cell r="J395" t="str">
            <v>Inlier</v>
          </cell>
          <cell r="K395" t="str">
            <v>N</v>
          </cell>
          <cell r="L395">
            <v>1319925.8384000002</v>
          </cell>
          <cell r="M395">
            <v>448076.81</v>
          </cell>
        </row>
        <row r="396">
          <cell r="A396" t="str">
            <v>900129</v>
          </cell>
          <cell r="B396" t="str">
            <v>FRISBIE MEMORIAL HOSP</v>
          </cell>
          <cell r="C396" t="str">
            <v>PPO</v>
          </cell>
          <cell r="D396" t="str">
            <v>FULLY</v>
          </cell>
          <cell r="E396" t="str">
            <v>OP</v>
          </cell>
          <cell r="F396" t="str">
            <v>Community</v>
          </cell>
          <cell r="G396" t="str">
            <v>Strafford</v>
          </cell>
          <cell r="H396" t="str">
            <v>NH</v>
          </cell>
          <cell r="I396" t="str">
            <v>NH</v>
          </cell>
          <cell r="J396" t="str">
            <v>Inlier</v>
          </cell>
          <cell r="K396" t="str">
            <v>N</v>
          </cell>
          <cell r="L396">
            <v>130363.32399999998</v>
          </cell>
          <cell r="M396">
            <v>44341.245000000003</v>
          </cell>
        </row>
        <row r="397">
          <cell r="A397" t="str">
            <v>900129</v>
          </cell>
          <cell r="B397" t="str">
            <v>FRISBIE MEMORIAL HOSP</v>
          </cell>
          <cell r="C397" t="str">
            <v>PPO</v>
          </cell>
          <cell r="D397" t="str">
            <v>SELF</v>
          </cell>
          <cell r="E397" t="str">
            <v>IP</v>
          </cell>
          <cell r="F397" t="str">
            <v>Community</v>
          </cell>
          <cell r="G397" t="str">
            <v>Strafford</v>
          </cell>
          <cell r="H397" t="str">
            <v>NH</v>
          </cell>
          <cell r="I397" t="str">
            <v>NH</v>
          </cell>
          <cell r="J397" t="str">
            <v>Inlier</v>
          </cell>
          <cell r="K397" t="str">
            <v>N</v>
          </cell>
          <cell r="L397">
            <v>53775.654400000007</v>
          </cell>
          <cell r="M397">
            <v>46246.113700000002</v>
          </cell>
        </row>
        <row r="398">
          <cell r="A398" t="str">
            <v>900129</v>
          </cell>
          <cell r="B398" t="str">
            <v>FRISBIE MEMORIAL HOSP</v>
          </cell>
          <cell r="C398" t="str">
            <v>PPO</v>
          </cell>
          <cell r="D398" t="str">
            <v>SELF</v>
          </cell>
          <cell r="E398" t="str">
            <v>OP</v>
          </cell>
          <cell r="F398" t="str">
            <v>Community</v>
          </cell>
          <cell r="G398" t="str">
            <v>Strafford</v>
          </cell>
          <cell r="H398" t="str">
            <v>NH</v>
          </cell>
          <cell r="I398" t="str">
            <v>NH</v>
          </cell>
          <cell r="J398" t="str">
            <v>Inlier</v>
          </cell>
          <cell r="K398" t="str">
            <v>N</v>
          </cell>
          <cell r="L398">
            <v>46057.125357862205</v>
          </cell>
          <cell r="M398">
            <v>15016.93</v>
          </cell>
        </row>
        <row r="399">
          <cell r="A399" t="str">
            <v>900138</v>
          </cell>
          <cell r="B399" t="str">
            <v>WOMEN AND INFANTS</v>
          </cell>
          <cell r="C399" t="str">
            <v>HMO/POS</v>
          </cell>
          <cell r="D399" t="str">
            <v>FULLY</v>
          </cell>
          <cell r="E399" t="str">
            <v>IP</v>
          </cell>
          <cell r="F399" t="str">
            <v>Tertiary</v>
          </cell>
          <cell r="G399" t="str">
            <v>Providence</v>
          </cell>
          <cell r="H399" t="str">
            <v>RI</v>
          </cell>
          <cell r="I399" t="str">
            <v>RI</v>
          </cell>
          <cell r="J399" t="str">
            <v>Inlier</v>
          </cell>
          <cell r="K399" t="str">
            <v>N</v>
          </cell>
          <cell r="L399">
            <v>2296545.630072</v>
          </cell>
          <cell r="M399">
            <v>938131.65910000005</v>
          </cell>
        </row>
        <row r="400">
          <cell r="A400" t="str">
            <v>900138</v>
          </cell>
          <cell r="B400" t="str">
            <v>WOMEN AND INFANTS</v>
          </cell>
          <cell r="C400" t="str">
            <v>HMO/POS</v>
          </cell>
          <cell r="D400" t="str">
            <v>FULLY</v>
          </cell>
          <cell r="E400" t="str">
            <v>OP</v>
          </cell>
          <cell r="F400" t="str">
            <v>Tertiary</v>
          </cell>
          <cell r="G400" t="str">
            <v>Providence</v>
          </cell>
          <cell r="H400" t="str">
            <v>RI</v>
          </cell>
          <cell r="I400" t="str">
            <v>RI</v>
          </cell>
          <cell r="J400" t="str">
            <v>Inlier</v>
          </cell>
          <cell r="K400" t="str">
            <v>N</v>
          </cell>
          <cell r="L400">
            <v>1276858.9795800005</v>
          </cell>
          <cell r="M400">
            <v>538208.5950000002</v>
          </cell>
        </row>
        <row r="401">
          <cell r="A401" t="str">
            <v>900138</v>
          </cell>
          <cell r="B401" t="str">
            <v>WOMEN AND INFANTS</v>
          </cell>
          <cell r="C401" t="str">
            <v>HMO/POS</v>
          </cell>
          <cell r="D401" t="str">
            <v>SELF</v>
          </cell>
          <cell r="E401" t="str">
            <v>IP</v>
          </cell>
          <cell r="F401" t="str">
            <v>Tertiary</v>
          </cell>
          <cell r="G401" t="str">
            <v>Providence</v>
          </cell>
          <cell r="H401" t="str">
            <v>RI</v>
          </cell>
          <cell r="I401" t="str">
            <v>RI</v>
          </cell>
          <cell r="J401" t="str">
            <v>Inlier</v>
          </cell>
          <cell r="K401" t="str">
            <v>N</v>
          </cell>
          <cell r="L401">
            <v>5117004.7004999984</v>
          </cell>
          <cell r="M401">
            <v>1643320.9217999999</v>
          </cell>
        </row>
        <row r="402">
          <cell r="A402" t="str">
            <v>900138</v>
          </cell>
          <cell r="B402" t="str">
            <v>WOMEN AND INFANTS</v>
          </cell>
          <cell r="C402" t="str">
            <v>HMO/POS</v>
          </cell>
          <cell r="D402" t="str">
            <v>SELF</v>
          </cell>
          <cell r="E402" t="str">
            <v>OP</v>
          </cell>
          <cell r="F402" t="str">
            <v>Tertiary</v>
          </cell>
          <cell r="G402" t="str">
            <v>Providence</v>
          </cell>
          <cell r="H402" t="str">
            <v>RI</v>
          </cell>
          <cell r="I402" t="str">
            <v>RI</v>
          </cell>
          <cell r="J402" t="str">
            <v>Inlier</v>
          </cell>
          <cell r="K402" t="str">
            <v>N</v>
          </cell>
          <cell r="L402">
            <v>701555.37881999987</v>
          </cell>
          <cell r="M402">
            <v>321928.78500000021</v>
          </cell>
        </row>
        <row r="403">
          <cell r="A403" t="str">
            <v>900138</v>
          </cell>
          <cell r="B403" t="str">
            <v>WOMEN AND INFANTS</v>
          </cell>
          <cell r="C403" t="str">
            <v>PPO</v>
          </cell>
          <cell r="D403" t="str">
            <v>FULLY</v>
          </cell>
          <cell r="E403" t="str">
            <v>IP</v>
          </cell>
          <cell r="F403" t="str">
            <v>Tertiary</v>
          </cell>
          <cell r="G403" t="str">
            <v>Providence</v>
          </cell>
          <cell r="H403" t="str">
            <v>RI</v>
          </cell>
          <cell r="I403" t="str">
            <v>RI</v>
          </cell>
          <cell r="J403" t="str">
            <v>Inlier</v>
          </cell>
          <cell r="K403" t="str">
            <v>N</v>
          </cell>
          <cell r="L403">
            <v>188691.542976</v>
          </cell>
          <cell r="M403">
            <v>88251.917499999996</v>
          </cell>
        </row>
        <row r="404">
          <cell r="A404" t="str">
            <v>900138</v>
          </cell>
          <cell r="B404" t="str">
            <v>WOMEN AND INFANTS</v>
          </cell>
          <cell r="C404" t="str">
            <v>PPO</v>
          </cell>
          <cell r="D404" t="str">
            <v>FULLY</v>
          </cell>
          <cell r="E404" t="str">
            <v>OP</v>
          </cell>
          <cell r="F404" t="str">
            <v>Tertiary</v>
          </cell>
          <cell r="G404" t="str">
            <v>Providence</v>
          </cell>
          <cell r="H404" t="str">
            <v>RI</v>
          </cell>
          <cell r="I404" t="str">
            <v>RI</v>
          </cell>
          <cell r="J404" t="str">
            <v>Inlier</v>
          </cell>
          <cell r="K404" t="str">
            <v>N</v>
          </cell>
          <cell r="L404">
            <v>60370.726536000002</v>
          </cell>
          <cell r="M404">
            <v>31844.62</v>
          </cell>
        </row>
        <row r="405">
          <cell r="A405" t="str">
            <v>900138</v>
          </cell>
          <cell r="B405" t="str">
            <v>WOMEN AND INFANTS</v>
          </cell>
          <cell r="C405" t="str">
            <v>PPO</v>
          </cell>
          <cell r="D405" t="str">
            <v>SELF</v>
          </cell>
          <cell r="E405" t="str">
            <v>IP</v>
          </cell>
          <cell r="F405" t="str">
            <v>Tertiary</v>
          </cell>
          <cell r="G405" t="str">
            <v>Providence</v>
          </cell>
          <cell r="H405" t="str">
            <v>RI</v>
          </cell>
          <cell r="I405" t="str">
            <v>RI</v>
          </cell>
          <cell r="J405" t="str">
            <v>Inlier</v>
          </cell>
          <cell r="K405" t="str">
            <v>N</v>
          </cell>
          <cell r="L405">
            <v>702155.03354277986</v>
          </cell>
          <cell r="M405">
            <v>288380.5306</v>
          </cell>
        </row>
        <row r="406">
          <cell r="A406" t="str">
            <v>900138</v>
          </cell>
          <cell r="B406" t="str">
            <v>WOMEN AND INFANTS</v>
          </cell>
          <cell r="C406" t="str">
            <v>PPO</v>
          </cell>
          <cell r="D406" t="str">
            <v>SELF</v>
          </cell>
          <cell r="E406" t="str">
            <v>OP</v>
          </cell>
          <cell r="F406" t="str">
            <v>Tertiary</v>
          </cell>
          <cell r="G406" t="str">
            <v>Providence</v>
          </cell>
          <cell r="H406" t="str">
            <v>RI</v>
          </cell>
          <cell r="I406" t="str">
            <v>RI</v>
          </cell>
          <cell r="J406" t="str">
            <v>Inlier</v>
          </cell>
          <cell r="K406" t="str">
            <v>N</v>
          </cell>
          <cell r="L406">
            <v>397109.35830600001</v>
          </cell>
          <cell r="M406">
            <v>166307.12500000003</v>
          </cell>
        </row>
        <row r="407">
          <cell r="A407" t="str">
            <v>900139</v>
          </cell>
          <cell r="B407" t="str">
            <v>Valley Regional hospital</v>
          </cell>
          <cell r="C407" t="str">
            <v>HMO/POS</v>
          </cell>
          <cell r="D407" t="str">
            <v>FULLY</v>
          </cell>
          <cell r="E407" t="str">
            <v>IP</v>
          </cell>
          <cell r="F407" t="str">
            <v>Community</v>
          </cell>
          <cell r="G407" t="str">
            <v>Sullivan</v>
          </cell>
          <cell r="H407" t="str">
            <v>NH</v>
          </cell>
          <cell r="I407" t="str">
            <v>NH</v>
          </cell>
          <cell r="J407" t="str">
            <v>Inlier</v>
          </cell>
          <cell r="K407" t="str">
            <v>N</v>
          </cell>
          <cell r="L407">
            <v>171758.89499999999</v>
          </cell>
          <cell r="M407">
            <v>164916.28509999998</v>
          </cell>
        </row>
        <row r="408">
          <cell r="A408" t="str">
            <v>900139</v>
          </cell>
          <cell r="B408" t="str">
            <v>Valley Regional hospital</v>
          </cell>
          <cell r="C408" t="str">
            <v>HMO/POS</v>
          </cell>
          <cell r="D408" t="str">
            <v>FULLY</v>
          </cell>
          <cell r="E408" t="str">
            <v>OP</v>
          </cell>
          <cell r="F408" t="str">
            <v>Community</v>
          </cell>
          <cell r="G408" t="str">
            <v>Sullivan</v>
          </cell>
          <cell r="H408" t="str">
            <v>NH</v>
          </cell>
          <cell r="I408" t="str">
            <v>NH</v>
          </cell>
          <cell r="J408" t="str">
            <v>Inlier</v>
          </cell>
          <cell r="K408" t="str">
            <v>N</v>
          </cell>
          <cell r="L408">
            <v>393400.83299999993</v>
          </cell>
          <cell r="M408">
            <v>121176.94</v>
          </cell>
        </row>
        <row r="409">
          <cell r="A409" t="str">
            <v>900139</v>
          </cell>
          <cell r="B409" t="str">
            <v>Valley Regional hospital</v>
          </cell>
          <cell r="C409" t="str">
            <v>HMO/POS</v>
          </cell>
          <cell r="D409" t="str">
            <v>SELF</v>
          </cell>
          <cell r="E409" t="str">
            <v>IP</v>
          </cell>
          <cell r="F409" t="str">
            <v>Community</v>
          </cell>
          <cell r="G409" t="str">
            <v>Sullivan</v>
          </cell>
          <cell r="H409" t="str">
            <v>NH</v>
          </cell>
          <cell r="I409" t="str">
            <v>NH</v>
          </cell>
          <cell r="J409" t="str">
            <v>Inlier</v>
          </cell>
          <cell r="K409" t="str">
            <v>N</v>
          </cell>
          <cell r="L409">
            <v>79891.12950000001</v>
          </cell>
          <cell r="M409">
            <v>58386.067199999998</v>
          </cell>
        </row>
        <row r="410">
          <cell r="A410" t="str">
            <v>900139</v>
          </cell>
          <cell r="B410" t="str">
            <v>Valley Regional hospital</v>
          </cell>
          <cell r="C410" t="str">
            <v>HMO/POS</v>
          </cell>
          <cell r="D410" t="str">
            <v>SELF</v>
          </cell>
          <cell r="E410" t="str">
            <v>OP</v>
          </cell>
          <cell r="F410" t="str">
            <v>Community</v>
          </cell>
          <cell r="G410" t="str">
            <v>Sullivan</v>
          </cell>
          <cell r="H410" t="str">
            <v>NH</v>
          </cell>
          <cell r="I410" t="str">
            <v>NH</v>
          </cell>
          <cell r="J410" t="str">
            <v>Inlier</v>
          </cell>
          <cell r="K410" t="str">
            <v>N</v>
          </cell>
          <cell r="L410">
            <v>192023.04449999999</v>
          </cell>
          <cell r="M410">
            <v>61481.905000000013</v>
          </cell>
        </row>
        <row r="411">
          <cell r="A411" t="str">
            <v>900139</v>
          </cell>
          <cell r="B411" t="str">
            <v>Valley Regional hospital</v>
          </cell>
          <cell r="C411" t="str">
            <v>PPO</v>
          </cell>
          <cell r="D411" t="str">
            <v>FULLY</v>
          </cell>
          <cell r="E411" t="str">
            <v>OP</v>
          </cell>
          <cell r="F411" t="str">
            <v>Community</v>
          </cell>
          <cell r="G411" t="str">
            <v>Sullivan</v>
          </cell>
          <cell r="H411" t="str">
            <v>NH</v>
          </cell>
          <cell r="I411" t="str">
            <v>NH</v>
          </cell>
          <cell r="J411" t="str">
            <v>Inlier</v>
          </cell>
          <cell r="K411" t="str">
            <v>N</v>
          </cell>
          <cell r="L411">
            <v>49015.994999999988</v>
          </cell>
          <cell r="M411">
            <v>14435.4</v>
          </cell>
        </row>
        <row r="412">
          <cell r="A412" t="str">
            <v>900139</v>
          </cell>
          <cell r="B412" t="str">
            <v>Valley Regional hospital</v>
          </cell>
          <cell r="C412" t="str">
            <v>PPO</v>
          </cell>
          <cell r="D412" t="str">
            <v>SELF</v>
          </cell>
          <cell r="E412" t="str">
            <v>OP</v>
          </cell>
          <cell r="F412" t="str">
            <v>Community</v>
          </cell>
          <cell r="G412" t="str">
            <v>Sullivan</v>
          </cell>
          <cell r="H412" t="str">
            <v>NH</v>
          </cell>
          <cell r="I412" t="str">
            <v>NH</v>
          </cell>
          <cell r="J412" t="str">
            <v>Inlier</v>
          </cell>
          <cell r="K412" t="str">
            <v>N</v>
          </cell>
          <cell r="L412">
            <v>138.91499999999999</v>
          </cell>
          <cell r="M412">
            <v>48.51</v>
          </cell>
        </row>
        <row r="413">
          <cell r="A413" t="str">
            <v>900140</v>
          </cell>
          <cell r="B413" t="str">
            <v>LOWELL GENERAL HOSPITAL</v>
          </cell>
          <cell r="C413" t="str">
            <v>HMO/POS</v>
          </cell>
          <cell r="D413" t="str">
            <v>FULLY</v>
          </cell>
          <cell r="E413" t="str">
            <v>IP</v>
          </cell>
          <cell r="F413" t="str">
            <v>Community</v>
          </cell>
          <cell r="G413" t="str">
            <v>Middlesex</v>
          </cell>
          <cell r="H413" t="str">
            <v>MA</v>
          </cell>
          <cell r="I413" t="str">
            <v>MA</v>
          </cell>
          <cell r="J413" t="str">
            <v>Inlier</v>
          </cell>
          <cell r="K413" t="str">
            <v>N</v>
          </cell>
          <cell r="L413">
            <v>2692159.9262999999</v>
          </cell>
          <cell r="M413">
            <v>3249727.3603433329</v>
          </cell>
        </row>
        <row r="414">
          <cell r="A414" t="str">
            <v>900140</v>
          </cell>
          <cell r="B414" t="str">
            <v>LOWELL GENERAL HOSPITAL</v>
          </cell>
          <cell r="C414" t="str">
            <v>HMO/POS</v>
          </cell>
          <cell r="D414" t="str">
            <v>FULLY</v>
          </cell>
          <cell r="E414" t="str">
            <v>OP</v>
          </cell>
          <cell r="F414" t="str">
            <v>Community</v>
          </cell>
          <cell r="G414" t="str">
            <v>Middlesex</v>
          </cell>
          <cell r="H414" t="str">
            <v>MA</v>
          </cell>
          <cell r="I414" t="str">
            <v>MA</v>
          </cell>
          <cell r="J414" t="str">
            <v>Inlier</v>
          </cell>
          <cell r="K414" t="str">
            <v>N</v>
          </cell>
          <cell r="L414">
            <v>4076890.6838400024</v>
          </cell>
          <cell r="M414">
            <v>2802244.1850000033</v>
          </cell>
        </row>
        <row r="415">
          <cell r="A415" t="str">
            <v>900140</v>
          </cell>
          <cell r="B415" t="str">
            <v>LOWELL GENERAL HOSPITAL</v>
          </cell>
          <cell r="C415" t="str">
            <v>HMO/POS</v>
          </cell>
          <cell r="D415" t="str">
            <v>SELF</v>
          </cell>
          <cell r="E415" t="str">
            <v>IP</v>
          </cell>
          <cell r="F415" t="str">
            <v>Community</v>
          </cell>
          <cell r="G415" t="str">
            <v>Middlesex</v>
          </cell>
          <cell r="H415" t="str">
            <v>MA</v>
          </cell>
          <cell r="I415" t="str">
            <v>MA</v>
          </cell>
          <cell r="J415" t="str">
            <v>Inlier</v>
          </cell>
          <cell r="K415" t="str">
            <v>N</v>
          </cell>
          <cell r="L415">
            <v>1645336.2361499998</v>
          </cell>
          <cell r="M415">
            <v>1846451.8929798412</v>
          </cell>
        </row>
        <row r="416">
          <cell r="A416" t="str">
            <v>900140</v>
          </cell>
          <cell r="B416" t="str">
            <v>LOWELL GENERAL HOSPITAL</v>
          </cell>
          <cell r="C416" t="str">
            <v>HMO/POS</v>
          </cell>
          <cell r="D416" t="str">
            <v>SELF</v>
          </cell>
          <cell r="E416" t="str">
            <v>OP</v>
          </cell>
          <cell r="F416" t="str">
            <v>Community</v>
          </cell>
          <cell r="G416" t="str">
            <v>Middlesex</v>
          </cell>
          <cell r="H416" t="str">
            <v>MA</v>
          </cell>
          <cell r="I416" t="str">
            <v>MA</v>
          </cell>
          <cell r="J416" t="str">
            <v>Inlier</v>
          </cell>
          <cell r="K416" t="str">
            <v>N</v>
          </cell>
          <cell r="L416">
            <v>2319742.2354800026</v>
          </cell>
          <cell r="M416">
            <v>1427683.8244999985</v>
          </cell>
        </row>
        <row r="417">
          <cell r="A417" t="str">
            <v>900140</v>
          </cell>
          <cell r="B417" t="str">
            <v>LOWELL GENERAL HOSPITAL</v>
          </cell>
          <cell r="C417" t="str">
            <v>PPO</v>
          </cell>
          <cell r="D417" t="str">
            <v>FULLY</v>
          </cell>
          <cell r="E417" t="str">
            <v>IP</v>
          </cell>
          <cell r="F417" t="str">
            <v>Community</v>
          </cell>
          <cell r="G417" t="str">
            <v>Middlesex</v>
          </cell>
          <cell r="H417" t="str">
            <v>MA</v>
          </cell>
          <cell r="I417" t="str">
            <v>MA</v>
          </cell>
          <cell r="J417" t="str">
            <v>Inlier</v>
          </cell>
          <cell r="K417" t="str">
            <v>N</v>
          </cell>
          <cell r="L417">
            <v>90464.859449999989</v>
          </cell>
          <cell r="M417">
            <v>109001.0675</v>
          </cell>
        </row>
        <row r="418">
          <cell r="A418" t="str">
            <v>900140</v>
          </cell>
          <cell r="B418" t="str">
            <v>LOWELL GENERAL HOSPITAL</v>
          </cell>
          <cell r="C418" t="str">
            <v>PPO</v>
          </cell>
          <cell r="D418" t="str">
            <v>FULLY</v>
          </cell>
          <cell r="E418" t="str">
            <v>OP</v>
          </cell>
          <cell r="F418" t="str">
            <v>Community</v>
          </cell>
          <cell r="G418" t="str">
            <v>Middlesex</v>
          </cell>
          <cell r="H418" t="str">
            <v>MA</v>
          </cell>
          <cell r="I418" t="str">
            <v>MA</v>
          </cell>
          <cell r="J418" t="str">
            <v>Inlier</v>
          </cell>
          <cell r="K418" t="str">
            <v>N</v>
          </cell>
          <cell r="L418">
            <v>259575.28792000012</v>
          </cell>
          <cell r="M418">
            <v>178343.42</v>
          </cell>
        </row>
        <row r="419">
          <cell r="A419" t="str">
            <v>900140</v>
          </cell>
          <cell r="B419" t="str">
            <v>LOWELL GENERAL HOSPITAL</v>
          </cell>
          <cell r="C419" t="str">
            <v>PPO</v>
          </cell>
          <cell r="D419" t="str">
            <v>SELF</v>
          </cell>
          <cell r="E419" t="str">
            <v>IP</v>
          </cell>
          <cell r="F419" t="str">
            <v>Community</v>
          </cell>
          <cell r="G419" t="str">
            <v>Middlesex</v>
          </cell>
          <cell r="H419" t="str">
            <v>MA</v>
          </cell>
          <cell r="I419" t="str">
            <v>MA</v>
          </cell>
          <cell r="J419" t="str">
            <v>Inlier</v>
          </cell>
          <cell r="K419" t="str">
            <v>N</v>
          </cell>
          <cell r="L419">
            <v>419408.08259999997</v>
          </cell>
          <cell r="M419">
            <v>451167.4767</v>
          </cell>
        </row>
        <row r="420">
          <cell r="A420" t="str">
            <v>900140</v>
          </cell>
          <cell r="B420" t="str">
            <v>LOWELL GENERAL HOSPITAL</v>
          </cell>
          <cell r="C420" t="str">
            <v>PPO</v>
          </cell>
          <cell r="D420" t="str">
            <v>SELF</v>
          </cell>
          <cell r="E420" t="str">
            <v>OP</v>
          </cell>
          <cell r="F420" t="str">
            <v>Community</v>
          </cell>
          <cell r="G420" t="str">
            <v>Middlesex</v>
          </cell>
          <cell r="H420" t="str">
            <v>MA</v>
          </cell>
          <cell r="I420" t="str">
            <v>MA</v>
          </cell>
          <cell r="J420" t="str">
            <v>Inlier</v>
          </cell>
          <cell r="K420" t="str">
            <v>N</v>
          </cell>
          <cell r="L420">
            <v>569629.65652000019</v>
          </cell>
          <cell r="M420">
            <v>373302.89500000002</v>
          </cell>
        </row>
        <row r="421">
          <cell r="A421" t="str">
            <v>900141</v>
          </cell>
          <cell r="B421" t="str">
            <v>Roger Willams Medical Center</v>
          </cell>
          <cell r="C421" t="str">
            <v>HMO/POS</v>
          </cell>
          <cell r="D421" t="str">
            <v>FULLY</v>
          </cell>
          <cell r="E421" t="str">
            <v>IP</v>
          </cell>
          <cell r="F421" t="str">
            <v>Community</v>
          </cell>
          <cell r="G421" t="str">
            <v>Providence</v>
          </cell>
          <cell r="H421" t="str">
            <v>RI</v>
          </cell>
          <cell r="I421" t="str">
            <v>RI</v>
          </cell>
          <cell r="J421" t="str">
            <v>Inlier</v>
          </cell>
          <cell r="K421" t="str">
            <v>N</v>
          </cell>
          <cell r="L421">
            <v>127579.389</v>
          </cell>
          <cell r="M421">
            <v>120577.7326</v>
          </cell>
        </row>
        <row r="422">
          <cell r="A422" t="str">
            <v>900141</v>
          </cell>
          <cell r="B422" t="str">
            <v>Roger Willams Medical Center</v>
          </cell>
          <cell r="C422" t="str">
            <v>HMO/POS</v>
          </cell>
          <cell r="D422" t="str">
            <v>FULLY</v>
          </cell>
          <cell r="E422" t="str">
            <v>OP</v>
          </cell>
          <cell r="F422" t="str">
            <v>Community</v>
          </cell>
          <cell r="G422" t="str">
            <v>Providence</v>
          </cell>
          <cell r="H422" t="str">
            <v>RI</v>
          </cell>
          <cell r="I422" t="str">
            <v>RI</v>
          </cell>
          <cell r="J422" t="str">
            <v>Inlier</v>
          </cell>
          <cell r="K422" t="str">
            <v>N</v>
          </cell>
          <cell r="L422">
            <v>293498.22599999997</v>
          </cell>
          <cell r="M422">
            <v>99817.88</v>
          </cell>
        </row>
        <row r="423">
          <cell r="A423" t="str">
            <v>900141</v>
          </cell>
          <cell r="B423" t="str">
            <v>Roger Willams Medical Center</v>
          </cell>
          <cell r="C423" t="str">
            <v>HMO/POS</v>
          </cell>
          <cell r="D423" t="str">
            <v>SELF</v>
          </cell>
          <cell r="E423" t="str">
            <v>IP</v>
          </cell>
          <cell r="F423" t="str">
            <v>Community</v>
          </cell>
          <cell r="G423" t="str">
            <v>Providence</v>
          </cell>
          <cell r="H423" t="str">
            <v>RI</v>
          </cell>
          <cell r="I423" t="str">
            <v>RI</v>
          </cell>
          <cell r="J423" t="str">
            <v>Inlier</v>
          </cell>
          <cell r="K423" t="str">
            <v>N</v>
          </cell>
          <cell r="L423">
            <v>84615.635999999984</v>
          </cell>
          <cell r="M423">
            <v>56309.791599999997</v>
          </cell>
        </row>
        <row r="424">
          <cell r="A424" t="str">
            <v>900141</v>
          </cell>
          <cell r="B424" t="str">
            <v>Roger Willams Medical Center</v>
          </cell>
          <cell r="C424" t="str">
            <v>HMO/POS</v>
          </cell>
          <cell r="D424" t="str">
            <v>SELF</v>
          </cell>
          <cell r="E424" t="str">
            <v>OP</v>
          </cell>
          <cell r="F424" t="str">
            <v>Community</v>
          </cell>
          <cell r="G424" t="str">
            <v>Providence</v>
          </cell>
          <cell r="H424" t="str">
            <v>RI</v>
          </cell>
          <cell r="I424" t="str">
            <v>RI</v>
          </cell>
          <cell r="J424" t="str">
            <v>Inlier</v>
          </cell>
          <cell r="K424" t="str">
            <v>N</v>
          </cell>
          <cell r="L424">
            <v>192156.45749999996</v>
          </cell>
          <cell r="M424">
            <v>67252.61500000002</v>
          </cell>
        </row>
        <row r="425">
          <cell r="A425" t="str">
            <v>900141</v>
          </cell>
          <cell r="B425" t="str">
            <v>Roger Willams Medical Center</v>
          </cell>
          <cell r="C425" t="str">
            <v>PPO</v>
          </cell>
          <cell r="D425" t="str">
            <v>FULLY</v>
          </cell>
          <cell r="E425" t="str">
            <v>OP</v>
          </cell>
          <cell r="F425" t="str">
            <v>Community</v>
          </cell>
          <cell r="G425" t="str">
            <v>Providence</v>
          </cell>
          <cell r="H425" t="str">
            <v>RI</v>
          </cell>
          <cell r="I425" t="str">
            <v>RI</v>
          </cell>
          <cell r="J425" t="str">
            <v>Inlier</v>
          </cell>
          <cell r="K425" t="str">
            <v>N</v>
          </cell>
          <cell r="L425">
            <v>40578.236999999994</v>
          </cell>
          <cell r="M425">
            <v>9803.17</v>
          </cell>
        </row>
        <row r="426">
          <cell r="A426" t="str">
            <v>900141</v>
          </cell>
          <cell r="B426" t="str">
            <v>Roger Willams Medical Center</v>
          </cell>
          <cell r="C426" t="str">
            <v>PPO</v>
          </cell>
          <cell r="D426" t="str">
            <v>SELF</v>
          </cell>
          <cell r="E426" t="str">
            <v>IP</v>
          </cell>
          <cell r="F426" t="str">
            <v>Community</v>
          </cell>
          <cell r="G426" t="str">
            <v>Providence</v>
          </cell>
          <cell r="H426" t="str">
            <v>RI</v>
          </cell>
          <cell r="I426" t="str">
            <v>RI</v>
          </cell>
          <cell r="J426" t="str">
            <v>Inlier</v>
          </cell>
          <cell r="K426" t="str">
            <v>N</v>
          </cell>
          <cell r="L426">
            <v>48232.177554307687</v>
          </cell>
          <cell r="M426">
            <v>33690.496900000006</v>
          </cell>
        </row>
        <row r="427">
          <cell r="A427" t="str">
            <v>900141</v>
          </cell>
          <cell r="B427" t="str">
            <v>Roger Willams Medical Center</v>
          </cell>
          <cell r="C427" t="str">
            <v>PPO</v>
          </cell>
          <cell r="D427" t="str">
            <v>SELF</v>
          </cell>
          <cell r="E427" t="str">
            <v>OP</v>
          </cell>
          <cell r="F427" t="str">
            <v>Community</v>
          </cell>
          <cell r="G427" t="str">
            <v>Providence</v>
          </cell>
          <cell r="H427" t="str">
            <v>RI</v>
          </cell>
          <cell r="I427" t="str">
            <v>RI</v>
          </cell>
          <cell r="J427" t="str">
            <v>Inlier</v>
          </cell>
          <cell r="K427" t="str">
            <v>N</v>
          </cell>
          <cell r="L427">
            <v>52868.532681847064</v>
          </cell>
          <cell r="M427">
            <v>20440.97</v>
          </cell>
        </row>
        <row r="428">
          <cell r="A428" t="str">
            <v>900144</v>
          </cell>
          <cell r="B428" t="str">
            <v>HEALTHALLIANCE HOSPITAL</v>
          </cell>
          <cell r="C428" t="str">
            <v>HMO/POS</v>
          </cell>
          <cell r="D428" t="str">
            <v>FULLY</v>
          </cell>
          <cell r="E428" t="str">
            <v>IP</v>
          </cell>
          <cell r="F428" t="str">
            <v>Community</v>
          </cell>
          <cell r="G428" t="str">
            <v>Worcester</v>
          </cell>
          <cell r="H428" t="str">
            <v>MA</v>
          </cell>
          <cell r="I428" t="str">
            <v>MA</v>
          </cell>
          <cell r="J428" t="str">
            <v>Inlier</v>
          </cell>
          <cell r="K428" t="str">
            <v>N</v>
          </cell>
          <cell r="L428">
            <v>540486</v>
          </cell>
          <cell r="M428">
            <v>800994.49475666683</v>
          </cell>
        </row>
        <row r="429">
          <cell r="A429" t="str">
            <v>900144</v>
          </cell>
          <cell r="B429" t="str">
            <v>HEALTHALLIANCE HOSPITAL</v>
          </cell>
          <cell r="C429" t="str">
            <v>HMO/POS</v>
          </cell>
          <cell r="D429" t="str">
            <v>FULLY</v>
          </cell>
          <cell r="E429" t="str">
            <v>OP</v>
          </cell>
          <cell r="F429" t="str">
            <v>Community</v>
          </cell>
          <cell r="G429" t="str">
            <v>Worcester</v>
          </cell>
          <cell r="H429" t="str">
            <v>MA</v>
          </cell>
          <cell r="I429" t="str">
            <v>MA</v>
          </cell>
          <cell r="J429" t="str">
            <v>Inlier</v>
          </cell>
          <cell r="K429" t="str">
            <v>N</v>
          </cell>
          <cell r="L429">
            <v>1657698.3071999992</v>
          </cell>
          <cell r="M429">
            <v>1136759.5350000004</v>
          </cell>
        </row>
        <row r="430">
          <cell r="A430" t="str">
            <v>900144</v>
          </cell>
          <cell r="B430" t="str">
            <v>HEALTHALLIANCE HOSPITAL</v>
          </cell>
          <cell r="C430" t="str">
            <v>HMO/POS</v>
          </cell>
          <cell r="D430" t="str">
            <v>SELF</v>
          </cell>
          <cell r="E430" t="str">
            <v>IP</v>
          </cell>
          <cell r="F430" t="str">
            <v>Community</v>
          </cell>
          <cell r="G430" t="str">
            <v>Worcester</v>
          </cell>
          <cell r="H430" t="str">
            <v>MA</v>
          </cell>
          <cell r="I430" t="str">
            <v>MA</v>
          </cell>
          <cell r="J430" t="str">
            <v>Inlier</v>
          </cell>
          <cell r="K430" t="str">
            <v>N</v>
          </cell>
          <cell r="L430">
            <v>245393.22586085735</v>
          </cell>
          <cell r="M430">
            <v>428488.99589999998</v>
          </cell>
        </row>
        <row r="431">
          <cell r="A431" t="str">
            <v>900144</v>
          </cell>
          <cell r="B431" t="str">
            <v>HEALTHALLIANCE HOSPITAL</v>
          </cell>
          <cell r="C431" t="str">
            <v>HMO/POS</v>
          </cell>
          <cell r="D431" t="str">
            <v>SELF</v>
          </cell>
          <cell r="E431" t="str">
            <v>OP</v>
          </cell>
          <cell r="F431" t="str">
            <v>Community</v>
          </cell>
          <cell r="G431" t="str">
            <v>Worcester</v>
          </cell>
          <cell r="H431" t="str">
            <v>MA</v>
          </cell>
          <cell r="I431" t="str">
            <v>MA</v>
          </cell>
          <cell r="J431" t="str">
            <v>Inlier</v>
          </cell>
          <cell r="K431" t="str">
            <v>N</v>
          </cell>
          <cell r="L431">
            <v>720566.02080000017</v>
          </cell>
          <cell r="M431">
            <v>485742.30499999988</v>
          </cell>
        </row>
        <row r="432">
          <cell r="A432" t="str">
            <v>900144</v>
          </cell>
          <cell r="B432" t="str">
            <v>HEALTHALLIANCE HOSPITAL</v>
          </cell>
          <cell r="C432" t="str">
            <v>PPO</v>
          </cell>
          <cell r="D432" t="str">
            <v>FULLY</v>
          </cell>
          <cell r="E432" t="str">
            <v>IP</v>
          </cell>
          <cell r="F432" t="str">
            <v>Community</v>
          </cell>
          <cell r="G432" t="str">
            <v>Worcester</v>
          </cell>
          <cell r="H432" t="str">
            <v>MA</v>
          </cell>
          <cell r="I432" t="str">
            <v>MA</v>
          </cell>
          <cell r="J432" t="str">
            <v>Inlier</v>
          </cell>
          <cell r="K432" t="str">
            <v>N</v>
          </cell>
          <cell r="L432">
            <v>8856</v>
          </cell>
          <cell r="M432">
            <v>12872.6366</v>
          </cell>
        </row>
        <row r="433">
          <cell r="A433" t="str">
            <v>900144</v>
          </cell>
          <cell r="B433" t="str">
            <v>HEALTHALLIANCE HOSPITAL</v>
          </cell>
          <cell r="C433" t="str">
            <v>PPO</v>
          </cell>
          <cell r="D433" t="str">
            <v>FULLY</v>
          </cell>
          <cell r="E433" t="str">
            <v>OP</v>
          </cell>
          <cell r="F433" t="str">
            <v>Community</v>
          </cell>
          <cell r="G433" t="str">
            <v>Worcester</v>
          </cell>
          <cell r="H433" t="str">
            <v>MA</v>
          </cell>
          <cell r="I433" t="str">
            <v>MA</v>
          </cell>
          <cell r="J433" t="str">
            <v>Inlier</v>
          </cell>
          <cell r="K433" t="str">
            <v>N</v>
          </cell>
          <cell r="L433">
            <v>37029.64679999998</v>
          </cell>
          <cell r="M433">
            <v>24722.54</v>
          </cell>
        </row>
        <row r="434">
          <cell r="A434" t="str">
            <v>900144</v>
          </cell>
          <cell r="B434" t="str">
            <v>HEALTHALLIANCE HOSPITAL</v>
          </cell>
          <cell r="C434" t="str">
            <v>PPO</v>
          </cell>
          <cell r="D434" t="str">
            <v>SELF</v>
          </cell>
          <cell r="E434" t="str">
            <v>IP</v>
          </cell>
          <cell r="F434" t="str">
            <v>Community</v>
          </cell>
          <cell r="G434" t="str">
            <v>Worcester</v>
          </cell>
          <cell r="H434" t="str">
            <v>MA</v>
          </cell>
          <cell r="I434" t="str">
            <v>MA</v>
          </cell>
          <cell r="J434" t="str">
            <v>Inlier</v>
          </cell>
          <cell r="K434" t="str">
            <v>N</v>
          </cell>
          <cell r="L434">
            <v>64368</v>
          </cell>
          <cell r="M434">
            <v>119668.17150000001</v>
          </cell>
        </row>
        <row r="435">
          <cell r="A435" t="str">
            <v>900144</v>
          </cell>
          <cell r="B435" t="str">
            <v>HEALTHALLIANCE HOSPITAL</v>
          </cell>
          <cell r="C435" t="str">
            <v>PPO</v>
          </cell>
          <cell r="D435" t="str">
            <v>SELF</v>
          </cell>
          <cell r="E435" t="str">
            <v>OP</v>
          </cell>
          <cell r="F435" t="str">
            <v>Community</v>
          </cell>
          <cell r="G435" t="str">
            <v>Worcester</v>
          </cell>
          <cell r="H435" t="str">
            <v>MA</v>
          </cell>
          <cell r="I435" t="str">
            <v>MA</v>
          </cell>
          <cell r="J435" t="str">
            <v>Inlier</v>
          </cell>
          <cell r="K435" t="str">
            <v>N</v>
          </cell>
          <cell r="L435">
            <v>200805.64200000005</v>
          </cell>
          <cell r="M435">
            <v>139587.53</v>
          </cell>
        </row>
        <row r="436">
          <cell r="A436" t="str">
            <v>900146</v>
          </cell>
          <cell r="B436" t="str">
            <v>HARRINGTON MEMORIAL HOSP</v>
          </cell>
          <cell r="C436" t="str">
            <v>HMO/POS</v>
          </cell>
          <cell r="D436" t="str">
            <v>FULLY</v>
          </cell>
          <cell r="E436" t="str">
            <v>IP</v>
          </cell>
          <cell r="F436" t="str">
            <v>Community</v>
          </cell>
          <cell r="G436" t="str">
            <v>Worcester</v>
          </cell>
          <cell r="H436" t="str">
            <v>MA</v>
          </cell>
          <cell r="I436" t="str">
            <v>MA</v>
          </cell>
          <cell r="J436" t="str">
            <v>Inlier</v>
          </cell>
          <cell r="K436" t="str">
            <v>N</v>
          </cell>
          <cell r="L436">
            <v>196911.03</v>
          </cell>
          <cell r="M436">
            <v>243331.06459999998</v>
          </cell>
        </row>
        <row r="437">
          <cell r="A437" t="str">
            <v>900146</v>
          </cell>
          <cell r="B437" t="str">
            <v>HARRINGTON MEMORIAL HOSP</v>
          </cell>
          <cell r="C437" t="str">
            <v>HMO/POS</v>
          </cell>
          <cell r="D437" t="str">
            <v>FULLY</v>
          </cell>
          <cell r="E437" t="str">
            <v>OP</v>
          </cell>
          <cell r="F437" t="str">
            <v>Community</v>
          </cell>
          <cell r="G437" t="str">
            <v>Worcester</v>
          </cell>
          <cell r="H437" t="str">
            <v>MA</v>
          </cell>
          <cell r="I437" t="str">
            <v>MA</v>
          </cell>
          <cell r="J437" t="str">
            <v>Inlier</v>
          </cell>
          <cell r="K437" t="str">
            <v>N</v>
          </cell>
          <cell r="L437">
            <v>1183606.2120999999</v>
          </cell>
          <cell r="M437">
            <v>557063.31499999971</v>
          </cell>
        </row>
        <row r="438">
          <cell r="A438" t="str">
            <v>900146</v>
          </cell>
          <cell r="B438" t="str">
            <v>HARRINGTON MEMORIAL HOSP</v>
          </cell>
          <cell r="C438" t="str">
            <v>HMO/POS</v>
          </cell>
          <cell r="D438" t="str">
            <v>SELF</v>
          </cell>
          <cell r="E438" t="str">
            <v>IP</v>
          </cell>
          <cell r="F438" t="str">
            <v>Community</v>
          </cell>
          <cell r="G438" t="str">
            <v>Worcester</v>
          </cell>
          <cell r="H438" t="str">
            <v>MA</v>
          </cell>
          <cell r="I438" t="str">
            <v>MA</v>
          </cell>
          <cell r="J438" t="str">
            <v>Inlier</v>
          </cell>
          <cell r="K438" t="str">
            <v>N</v>
          </cell>
          <cell r="L438">
            <v>35353.587850473479</v>
          </cell>
          <cell r="M438">
            <v>35410.975599999998</v>
          </cell>
        </row>
        <row r="439">
          <cell r="A439" t="str">
            <v>900146</v>
          </cell>
          <cell r="B439" t="str">
            <v>HARRINGTON MEMORIAL HOSP</v>
          </cell>
          <cell r="C439" t="str">
            <v>HMO/POS</v>
          </cell>
          <cell r="D439" t="str">
            <v>SELF</v>
          </cell>
          <cell r="E439" t="str">
            <v>OP</v>
          </cell>
          <cell r="F439" t="str">
            <v>Community</v>
          </cell>
          <cell r="G439" t="str">
            <v>Worcester</v>
          </cell>
          <cell r="H439" t="str">
            <v>MA</v>
          </cell>
          <cell r="I439" t="str">
            <v>MA</v>
          </cell>
          <cell r="J439" t="str">
            <v>Inlier</v>
          </cell>
          <cell r="K439" t="str">
            <v>N</v>
          </cell>
          <cell r="L439">
            <v>288418.98149999999</v>
          </cell>
          <cell r="M439">
            <v>131533.08499999996</v>
          </cell>
        </row>
        <row r="440">
          <cell r="A440" t="str">
            <v>900146</v>
          </cell>
          <cell r="B440" t="str">
            <v>HARRINGTON MEMORIAL HOSP</v>
          </cell>
          <cell r="C440" t="str">
            <v>PPO</v>
          </cell>
          <cell r="D440" t="str">
            <v>FULLY</v>
          </cell>
          <cell r="E440" t="str">
            <v>OP</v>
          </cell>
          <cell r="F440" t="str">
            <v>Community</v>
          </cell>
          <cell r="G440" t="str">
            <v>Worcester</v>
          </cell>
          <cell r="H440" t="str">
            <v>MA</v>
          </cell>
          <cell r="I440" t="str">
            <v>MA</v>
          </cell>
          <cell r="J440" t="str">
            <v>Inlier</v>
          </cell>
          <cell r="K440" t="str">
            <v>N</v>
          </cell>
          <cell r="L440">
            <v>28643.219345189271</v>
          </cell>
          <cell r="M440">
            <v>10697.14</v>
          </cell>
        </row>
        <row r="441">
          <cell r="A441" t="str">
            <v>900146</v>
          </cell>
          <cell r="B441" t="str">
            <v>HARRINGTON MEMORIAL HOSP</v>
          </cell>
          <cell r="C441" t="str">
            <v>PPO</v>
          </cell>
          <cell r="D441" t="str">
            <v>SELF</v>
          </cell>
          <cell r="E441" t="str">
            <v>IP</v>
          </cell>
          <cell r="F441" t="str">
            <v>Community</v>
          </cell>
          <cell r="G441" t="str">
            <v>Worcester</v>
          </cell>
          <cell r="H441" t="str">
            <v>MA</v>
          </cell>
          <cell r="I441" t="str">
            <v>MA</v>
          </cell>
          <cell r="J441" t="str">
            <v>Inlier</v>
          </cell>
          <cell r="K441" t="str">
            <v>N</v>
          </cell>
          <cell r="L441">
            <v>32391.040000000001</v>
          </cell>
          <cell r="M441">
            <v>36315.774599999997</v>
          </cell>
        </row>
        <row r="442">
          <cell r="A442" t="str">
            <v>900146</v>
          </cell>
          <cell r="B442" t="str">
            <v>HARRINGTON MEMORIAL HOSP</v>
          </cell>
          <cell r="C442" t="str">
            <v>PPO</v>
          </cell>
          <cell r="D442" t="str">
            <v>SELF</v>
          </cell>
          <cell r="E442" t="str">
            <v>OP</v>
          </cell>
          <cell r="F442" t="str">
            <v>Community</v>
          </cell>
          <cell r="G442" t="str">
            <v>Worcester</v>
          </cell>
          <cell r="H442" t="str">
            <v>MA</v>
          </cell>
          <cell r="I442" t="str">
            <v>MA</v>
          </cell>
          <cell r="J442" t="str">
            <v>Inlier</v>
          </cell>
          <cell r="K442" t="str">
            <v>N</v>
          </cell>
          <cell r="L442">
            <v>180956.49539999996</v>
          </cell>
          <cell r="M442">
            <v>82350.575000000012</v>
          </cell>
        </row>
        <row r="443">
          <cell r="A443" t="str">
            <v>900153</v>
          </cell>
          <cell r="B443" t="str">
            <v>CATHOLIC MEDICAL CENTER</v>
          </cell>
          <cell r="C443" t="str">
            <v>HMO/POS</v>
          </cell>
          <cell r="D443" t="str">
            <v>FULLY</v>
          </cell>
          <cell r="E443" t="str">
            <v>IP</v>
          </cell>
          <cell r="F443" t="str">
            <v>Community</v>
          </cell>
          <cell r="G443" t="str">
            <v>Hillsborough</v>
          </cell>
          <cell r="H443" t="str">
            <v>NH</v>
          </cell>
          <cell r="I443" t="str">
            <v>NH</v>
          </cell>
          <cell r="J443" t="str">
            <v>Inlier</v>
          </cell>
          <cell r="K443" t="str">
            <v>N</v>
          </cell>
          <cell r="L443">
            <v>3662601.3999599996</v>
          </cell>
          <cell r="M443">
            <v>4228519.0598999998</v>
          </cell>
        </row>
        <row r="444">
          <cell r="A444" t="str">
            <v>900153</v>
          </cell>
          <cell r="B444" t="str">
            <v>CATHOLIC MEDICAL CENTER</v>
          </cell>
          <cell r="C444" t="str">
            <v>HMO/POS</v>
          </cell>
          <cell r="D444" t="str">
            <v>FULLY</v>
          </cell>
          <cell r="E444" t="str">
            <v>OP</v>
          </cell>
          <cell r="F444" t="str">
            <v>Community</v>
          </cell>
          <cell r="G444" t="str">
            <v>Hillsborough</v>
          </cell>
          <cell r="H444" t="str">
            <v>NH</v>
          </cell>
          <cell r="I444" t="str">
            <v>NH</v>
          </cell>
          <cell r="J444" t="str">
            <v>Inlier</v>
          </cell>
          <cell r="K444" t="str">
            <v>N</v>
          </cell>
          <cell r="L444">
            <v>4849044.599460002</v>
          </cell>
          <cell r="M444">
            <v>2144242.4770000009</v>
          </cell>
        </row>
        <row r="445">
          <cell r="A445" t="str">
            <v>900153</v>
          </cell>
          <cell r="B445" t="str">
            <v>CATHOLIC MEDICAL CENTER</v>
          </cell>
          <cell r="C445" t="str">
            <v>HMO/POS</v>
          </cell>
          <cell r="D445" t="str">
            <v>SELF</v>
          </cell>
          <cell r="E445" t="str">
            <v>IP</v>
          </cell>
          <cell r="F445" t="str">
            <v>Community</v>
          </cell>
          <cell r="G445" t="str">
            <v>Hillsborough</v>
          </cell>
          <cell r="H445" t="str">
            <v>NH</v>
          </cell>
          <cell r="I445" t="str">
            <v>NH</v>
          </cell>
          <cell r="J445" t="str">
            <v>Inlier</v>
          </cell>
          <cell r="K445" t="str">
            <v>N</v>
          </cell>
          <cell r="L445">
            <v>821958.75899999996</v>
          </cell>
          <cell r="M445">
            <v>933852.57209999999</v>
          </cell>
        </row>
        <row r="446">
          <cell r="A446" t="str">
            <v>900153</v>
          </cell>
          <cell r="B446" t="str">
            <v>CATHOLIC MEDICAL CENTER</v>
          </cell>
          <cell r="C446" t="str">
            <v>HMO/POS</v>
          </cell>
          <cell r="D446" t="str">
            <v>SELF</v>
          </cell>
          <cell r="E446" t="str">
            <v>OP</v>
          </cell>
          <cell r="F446" t="str">
            <v>Community</v>
          </cell>
          <cell r="G446" t="str">
            <v>Hillsborough</v>
          </cell>
          <cell r="H446" t="str">
            <v>NH</v>
          </cell>
          <cell r="I446" t="str">
            <v>NH</v>
          </cell>
          <cell r="J446" t="str">
            <v>Inlier</v>
          </cell>
          <cell r="K446" t="str">
            <v>N</v>
          </cell>
          <cell r="L446">
            <v>1224059.159699999</v>
          </cell>
          <cell r="M446">
            <v>539459.12100000016</v>
          </cell>
        </row>
        <row r="447">
          <cell r="A447" t="str">
            <v>900153</v>
          </cell>
          <cell r="B447" t="str">
            <v>CATHOLIC MEDICAL CENTER</v>
          </cell>
          <cell r="C447" t="str">
            <v>PPO</v>
          </cell>
          <cell r="D447" t="str">
            <v>FULLY</v>
          </cell>
          <cell r="E447" t="str">
            <v>IP</v>
          </cell>
          <cell r="F447" t="str">
            <v>Community</v>
          </cell>
          <cell r="G447" t="str">
            <v>Hillsborough</v>
          </cell>
          <cell r="H447" t="str">
            <v>NH</v>
          </cell>
          <cell r="I447" t="str">
            <v>NH</v>
          </cell>
          <cell r="J447" t="str">
            <v>Inlier</v>
          </cell>
          <cell r="K447" t="str">
            <v>N</v>
          </cell>
          <cell r="L447">
            <v>393534.57785999996</v>
          </cell>
          <cell r="M447">
            <v>484290.60340000002</v>
          </cell>
        </row>
        <row r="448">
          <cell r="A448" t="str">
            <v>900153</v>
          </cell>
          <cell r="B448" t="str">
            <v>CATHOLIC MEDICAL CENTER</v>
          </cell>
          <cell r="C448" t="str">
            <v>PPO</v>
          </cell>
          <cell r="D448" t="str">
            <v>FULLY</v>
          </cell>
          <cell r="E448" t="str">
            <v>OP</v>
          </cell>
          <cell r="F448" t="str">
            <v>Community</v>
          </cell>
          <cell r="G448" t="str">
            <v>Hillsborough</v>
          </cell>
          <cell r="H448" t="str">
            <v>NH</v>
          </cell>
          <cell r="I448" t="str">
            <v>NH</v>
          </cell>
          <cell r="J448" t="str">
            <v>Inlier</v>
          </cell>
          <cell r="K448" t="str">
            <v>N</v>
          </cell>
          <cell r="L448">
            <v>340495.25688</v>
          </cell>
          <cell r="M448">
            <v>116136.04499999995</v>
          </cell>
        </row>
        <row r="449">
          <cell r="A449" t="str">
            <v>900153</v>
          </cell>
          <cell r="B449" t="str">
            <v>CATHOLIC MEDICAL CENTER</v>
          </cell>
          <cell r="C449" t="str">
            <v>PPO</v>
          </cell>
          <cell r="D449" t="str">
            <v>SELF</v>
          </cell>
          <cell r="E449" t="str">
            <v>IP</v>
          </cell>
          <cell r="F449" t="str">
            <v>Community</v>
          </cell>
          <cell r="G449" t="str">
            <v>Hillsborough</v>
          </cell>
          <cell r="H449" t="str">
            <v>NH</v>
          </cell>
          <cell r="I449" t="str">
            <v>NH</v>
          </cell>
          <cell r="J449" t="str">
            <v>Inlier</v>
          </cell>
          <cell r="K449" t="str">
            <v>N</v>
          </cell>
          <cell r="L449">
            <v>58379.168313612528</v>
          </cell>
          <cell r="M449">
            <v>71363.47</v>
          </cell>
        </row>
        <row r="450">
          <cell r="A450" t="str">
            <v>900153</v>
          </cell>
          <cell r="B450" t="str">
            <v>CATHOLIC MEDICAL CENTER</v>
          </cell>
          <cell r="C450" t="str">
            <v>PPO</v>
          </cell>
          <cell r="D450" t="str">
            <v>SELF</v>
          </cell>
          <cell r="E450" t="str">
            <v>OP</v>
          </cell>
          <cell r="F450" t="str">
            <v>Community</v>
          </cell>
          <cell r="G450" t="str">
            <v>Hillsborough</v>
          </cell>
          <cell r="H450" t="str">
            <v>NH</v>
          </cell>
          <cell r="I450" t="str">
            <v>NH</v>
          </cell>
          <cell r="J450" t="str">
            <v>Inlier</v>
          </cell>
          <cell r="K450" t="str">
            <v>N</v>
          </cell>
          <cell r="L450">
            <v>37959.303180794072</v>
          </cell>
          <cell r="M450">
            <v>11999.63</v>
          </cell>
        </row>
        <row r="451">
          <cell r="A451" t="str">
            <v>900156</v>
          </cell>
          <cell r="B451" t="str">
            <v>ST ELIZABETHS HOSPITAL</v>
          </cell>
          <cell r="C451" t="str">
            <v>HMO/POS</v>
          </cell>
          <cell r="D451" t="str">
            <v>FULLY</v>
          </cell>
          <cell r="E451" t="str">
            <v>IP</v>
          </cell>
          <cell r="F451" t="str">
            <v>Tertiary</v>
          </cell>
          <cell r="G451" t="str">
            <v>Suffolk</v>
          </cell>
          <cell r="H451" t="str">
            <v>MA</v>
          </cell>
          <cell r="I451" t="str">
            <v>MA</v>
          </cell>
          <cell r="J451" t="str">
            <v>Inlier</v>
          </cell>
          <cell r="K451" t="str">
            <v>N</v>
          </cell>
          <cell r="L451">
            <v>4535611.1019699993</v>
          </cell>
          <cell r="M451">
            <v>3691683.006684972</v>
          </cell>
        </row>
        <row r="452">
          <cell r="A452" t="str">
            <v>900156</v>
          </cell>
          <cell r="B452" t="str">
            <v>ST ELIZABETHS HOSPITAL</v>
          </cell>
          <cell r="C452" t="str">
            <v>HMO/POS</v>
          </cell>
          <cell r="D452" t="str">
            <v>FULLY</v>
          </cell>
          <cell r="E452" t="str">
            <v>OP</v>
          </cell>
          <cell r="F452" t="str">
            <v>Tertiary</v>
          </cell>
          <cell r="G452" t="str">
            <v>Suffolk</v>
          </cell>
          <cell r="H452" t="str">
            <v>MA</v>
          </cell>
          <cell r="I452" t="str">
            <v>MA</v>
          </cell>
          <cell r="J452" t="str">
            <v>Inlier</v>
          </cell>
          <cell r="K452" t="str">
            <v>N</v>
          </cell>
          <cell r="L452">
            <v>3870688.7452699989</v>
          </cell>
          <cell r="M452">
            <v>2095328.34</v>
          </cell>
        </row>
        <row r="453">
          <cell r="A453" t="str">
            <v>900156</v>
          </cell>
          <cell r="B453" t="str">
            <v>ST ELIZABETHS HOSPITAL</v>
          </cell>
          <cell r="C453" t="str">
            <v>HMO/POS</v>
          </cell>
          <cell r="D453" t="str">
            <v>SELF</v>
          </cell>
          <cell r="E453" t="str">
            <v>IP</v>
          </cell>
          <cell r="F453" t="str">
            <v>Tertiary</v>
          </cell>
          <cell r="G453" t="str">
            <v>Suffolk</v>
          </cell>
          <cell r="H453" t="str">
            <v>MA</v>
          </cell>
          <cell r="I453" t="str">
            <v>MA</v>
          </cell>
          <cell r="J453" t="str">
            <v>Inlier</v>
          </cell>
          <cell r="K453" t="str">
            <v>N</v>
          </cell>
          <cell r="L453">
            <v>2198314.2660099999</v>
          </cell>
          <cell r="M453">
            <v>1728145.7004371432</v>
          </cell>
        </row>
        <row r="454">
          <cell r="A454" t="str">
            <v>900156</v>
          </cell>
          <cell r="B454" t="str">
            <v>ST ELIZABETHS HOSPITAL</v>
          </cell>
          <cell r="C454" t="str">
            <v>HMO/POS</v>
          </cell>
          <cell r="D454" t="str">
            <v>SELF</v>
          </cell>
          <cell r="E454" t="str">
            <v>OP</v>
          </cell>
          <cell r="F454" t="str">
            <v>Tertiary</v>
          </cell>
          <cell r="G454" t="str">
            <v>Suffolk</v>
          </cell>
          <cell r="H454" t="str">
            <v>MA</v>
          </cell>
          <cell r="I454" t="str">
            <v>MA</v>
          </cell>
          <cell r="J454" t="str">
            <v>Inlier</v>
          </cell>
          <cell r="K454" t="str">
            <v>N</v>
          </cell>
          <cell r="L454">
            <v>1379447.9691899992</v>
          </cell>
          <cell r="M454">
            <v>749515.54099999915</v>
          </cell>
        </row>
        <row r="455">
          <cell r="A455" t="str">
            <v>900156</v>
          </cell>
          <cell r="B455" t="str">
            <v>ST ELIZABETHS HOSPITAL</v>
          </cell>
          <cell r="C455" t="str">
            <v>PPO</v>
          </cell>
          <cell r="D455" t="str">
            <v>FULLY</v>
          </cell>
          <cell r="E455" t="str">
            <v>IP</v>
          </cell>
          <cell r="F455" t="str">
            <v>Tertiary</v>
          </cell>
          <cell r="G455" t="str">
            <v>Suffolk</v>
          </cell>
          <cell r="H455" t="str">
            <v>MA</v>
          </cell>
          <cell r="I455" t="str">
            <v>MA</v>
          </cell>
          <cell r="J455" t="str">
            <v>Inlier</v>
          </cell>
          <cell r="K455" t="str">
            <v>N</v>
          </cell>
          <cell r="L455">
            <v>363586.07546999998</v>
          </cell>
          <cell r="M455">
            <v>295110.70269473683</v>
          </cell>
        </row>
        <row r="456">
          <cell r="A456" t="str">
            <v>900156</v>
          </cell>
          <cell r="B456" t="str">
            <v>ST ELIZABETHS HOSPITAL</v>
          </cell>
          <cell r="C456" t="str">
            <v>PPO</v>
          </cell>
          <cell r="D456" t="str">
            <v>FULLY</v>
          </cell>
          <cell r="E456" t="str">
            <v>OP</v>
          </cell>
          <cell r="F456" t="str">
            <v>Tertiary</v>
          </cell>
          <cell r="G456" t="str">
            <v>Suffolk</v>
          </cell>
          <cell r="H456" t="str">
            <v>MA</v>
          </cell>
          <cell r="I456" t="str">
            <v>MA</v>
          </cell>
          <cell r="J456" t="str">
            <v>Inlier</v>
          </cell>
          <cell r="K456" t="str">
            <v>N</v>
          </cell>
          <cell r="L456">
            <v>585107.51205999998</v>
          </cell>
          <cell r="M456">
            <v>308405.02500000008</v>
          </cell>
        </row>
        <row r="457">
          <cell r="A457" t="str">
            <v>900156</v>
          </cell>
          <cell r="B457" t="str">
            <v>ST ELIZABETHS HOSPITAL</v>
          </cell>
          <cell r="C457" t="str">
            <v>PPO</v>
          </cell>
          <cell r="D457" t="str">
            <v>SELF</v>
          </cell>
          <cell r="E457" t="str">
            <v>IP</v>
          </cell>
          <cell r="F457" t="str">
            <v>Tertiary</v>
          </cell>
          <cell r="G457" t="str">
            <v>Suffolk</v>
          </cell>
          <cell r="H457" t="str">
            <v>MA</v>
          </cell>
          <cell r="I457" t="str">
            <v>MA</v>
          </cell>
          <cell r="J457" t="str">
            <v>Inlier</v>
          </cell>
          <cell r="K457" t="str">
            <v>N</v>
          </cell>
          <cell r="L457">
            <v>707259.02836</v>
          </cell>
          <cell r="M457">
            <v>555584.9095666667</v>
          </cell>
        </row>
        <row r="458">
          <cell r="A458" t="str">
            <v>900156</v>
          </cell>
          <cell r="B458" t="str">
            <v>ST ELIZABETHS HOSPITAL</v>
          </cell>
          <cell r="C458" t="str">
            <v>PPO</v>
          </cell>
          <cell r="D458" t="str">
            <v>SELF</v>
          </cell>
          <cell r="E458" t="str">
            <v>OP</v>
          </cell>
          <cell r="F458" t="str">
            <v>Tertiary</v>
          </cell>
          <cell r="G458" t="str">
            <v>Suffolk</v>
          </cell>
          <cell r="H458" t="str">
            <v>MA</v>
          </cell>
          <cell r="I458" t="str">
            <v>MA</v>
          </cell>
          <cell r="J458" t="str">
            <v>Inlier</v>
          </cell>
          <cell r="K458" t="str">
            <v>N</v>
          </cell>
          <cell r="L458">
            <v>538301.88991000003</v>
          </cell>
          <cell r="M458">
            <v>313984.30499999999</v>
          </cell>
        </row>
        <row r="459">
          <cell r="A459" t="str">
            <v>900170</v>
          </cell>
          <cell r="B459" t="str">
            <v>COOLEY DICKINSON HOSP</v>
          </cell>
          <cell r="C459" t="str">
            <v>HMO/POS</v>
          </cell>
          <cell r="D459" t="str">
            <v>FULLY</v>
          </cell>
          <cell r="E459" t="str">
            <v>IP</v>
          </cell>
          <cell r="F459" t="str">
            <v>Community</v>
          </cell>
          <cell r="G459" t="str">
            <v>Hampshire</v>
          </cell>
          <cell r="H459" t="str">
            <v>MA</v>
          </cell>
          <cell r="I459" t="str">
            <v>MA</v>
          </cell>
          <cell r="J459" t="str">
            <v>Inlier</v>
          </cell>
          <cell r="K459" t="str">
            <v>N</v>
          </cell>
          <cell r="L459">
            <v>686738.71350000007</v>
          </cell>
          <cell r="M459">
            <v>493027.08079047618</v>
          </cell>
        </row>
        <row r="460">
          <cell r="A460" t="str">
            <v>900170</v>
          </cell>
          <cell r="B460" t="str">
            <v>COOLEY DICKINSON HOSP</v>
          </cell>
          <cell r="C460" t="str">
            <v>HMO/POS</v>
          </cell>
          <cell r="D460" t="str">
            <v>FULLY</v>
          </cell>
          <cell r="E460" t="str">
            <v>OP</v>
          </cell>
          <cell r="F460" t="str">
            <v>Community</v>
          </cell>
          <cell r="G460" t="str">
            <v>Hampshire</v>
          </cell>
          <cell r="H460" t="str">
            <v>MA</v>
          </cell>
          <cell r="I460" t="str">
            <v>MA</v>
          </cell>
          <cell r="J460" t="str">
            <v>Inlier</v>
          </cell>
          <cell r="K460" t="str">
            <v>N</v>
          </cell>
          <cell r="L460">
            <v>2341920.7770000012</v>
          </cell>
          <cell r="M460">
            <v>761305.21600000001</v>
          </cell>
        </row>
        <row r="461">
          <cell r="A461" t="str">
            <v>900170</v>
          </cell>
          <cell r="B461" t="str">
            <v>COOLEY DICKINSON HOSP</v>
          </cell>
          <cell r="C461" t="str">
            <v>HMO/POS</v>
          </cell>
          <cell r="D461" t="str">
            <v>SELF</v>
          </cell>
          <cell r="E461" t="str">
            <v>IP</v>
          </cell>
          <cell r="F461" t="str">
            <v>Community</v>
          </cell>
          <cell r="G461" t="str">
            <v>Hampshire</v>
          </cell>
          <cell r="H461" t="str">
            <v>MA</v>
          </cell>
          <cell r="I461" t="str">
            <v>MA</v>
          </cell>
          <cell r="J461" t="str">
            <v>Inlier</v>
          </cell>
          <cell r="K461" t="str">
            <v>N</v>
          </cell>
          <cell r="L461">
            <v>156383.21068289803</v>
          </cell>
          <cell r="M461">
            <v>124359.52030000002</v>
          </cell>
        </row>
        <row r="462">
          <cell r="A462" t="str">
            <v>900170</v>
          </cell>
          <cell r="B462" t="str">
            <v>COOLEY DICKINSON HOSP</v>
          </cell>
          <cell r="C462" t="str">
            <v>HMO/POS</v>
          </cell>
          <cell r="D462" t="str">
            <v>SELF</v>
          </cell>
          <cell r="E462" t="str">
            <v>OP</v>
          </cell>
          <cell r="F462" t="str">
            <v>Community</v>
          </cell>
          <cell r="G462" t="str">
            <v>Hampshire</v>
          </cell>
          <cell r="H462" t="str">
            <v>MA</v>
          </cell>
          <cell r="I462" t="str">
            <v>MA</v>
          </cell>
          <cell r="J462" t="str">
            <v>Inlier</v>
          </cell>
          <cell r="K462" t="str">
            <v>N</v>
          </cell>
          <cell r="L462">
            <v>308856.78599999985</v>
          </cell>
          <cell r="M462">
            <v>120896.21</v>
          </cell>
        </row>
        <row r="463">
          <cell r="A463" t="str">
            <v>900170</v>
          </cell>
          <cell r="B463" t="str">
            <v>COOLEY DICKINSON HOSP</v>
          </cell>
          <cell r="C463" t="str">
            <v>PPO</v>
          </cell>
          <cell r="D463" t="str">
            <v>FULLY</v>
          </cell>
          <cell r="E463" t="str">
            <v>IP</v>
          </cell>
          <cell r="F463" t="str">
            <v>Community</v>
          </cell>
          <cell r="G463" t="str">
            <v>Hampshire</v>
          </cell>
          <cell r="H463" t="str">
            <v>MA</v>
          </cell>
          <cell r="I463" t="str">
            <v>MA</v>
          </cell>
          <cell r="J463" t="str">
            <v>Inlier</v>
          </cell>
          <cell r="K463" t="str">
            <v>N</v>
          </cell>
          <cell r="L463">
            <v>5941.924109418851</v>
          </cell>
          <cell r="M463">
            <v>5645.8096999999998</v>
          </cell>
        </row>
        <row r="464">
          <cell r="A464" t="str">
            <v>900170</v>
          </cell>
          <cell r="B464" t="str">
            <v>COOLEY DICKINSON HOSP</v>
          </cell>
          <cell r="C464" t="str">
            <v>PPO</v>
          </cell>
          <cell r="D464" t="str">
            <v>FULLY</v>
          </cell>
          <cell r="E464" t="str">
            <v>OP</v>
          </cell>
          <cell r="F464" t="str">
            <v>Community</v>
          </cell>
          <cell r="G464" t="str">
            <v>Hampshire</v>
          </cell>
          <cell r="H464" t="str">
            <v>MA</v>
          </cell>
          <cell r="I464" t="str">
            <v>MA</v>
          </cell>
          <cell r="J464" t="str">
            <v>Inlier</v>
          </cell>
          <cell r="K464" t="str">
            <v>N</v>
          </cell>
          <cell r="L464">
            <v>53853.093756225397</v>
          </cell>
          <cell r="M464">
            <v>19706.169999999998</v>
          </cell>
        </row>
        <row r="465">
          <cell r="A465" t="str">
            <v>900170</v>
          </cell>
          <cell r="B465" t="str">
            <v>COOLEY DICKINSON HOSP</v>
          </cell>
          <cell r="C465" t="str">
            <v>PPO</v>
          </cell>
          <cell r="D465" t="str">
            <v>SELF</v>
          </cell>
          <cell r="E465" t="str">
            <v>IP</v>
          </cell>
          <cell r="F465" t="str">
            <v>Community</v>
          </cell>
          <cell r="G465" t="str">
            <v>Hampshire</v>
          </cell>
          <cell r="H465" t="str">
            <v>MA</v>
          </cell>
          <cell r="I465" t="str">
            <v>MA</v>
          </cell>
          <cell r="J465" t="str">
            <v>Inlier</v>
          </cell>
          <cell r="K465" t="str">
            <v>N</v>
          </cell>
          <cell r="L465">
            <v>599474.69400000013</v>
          </cell>
          <cell r="M465">
            <v>498730.65120000008</v>
          </cell>
        </row>
        <row r="466">
          <cell r="A466" t="str">
            <v>900170</v>
          </cell>
          <cell r="B466" t="str">
            <v>COOLEY DICKINSON HOSP</v>
          </cell>
          <cell r="C466" t="str">
            <v>PPO</v>
          </cell>
          <cell r="D466" t="str">
            <v>SELF</v>
          </cell>
          <cell r="E466" t="str">
            <v>OP</v>
          </cell>
          <cell r="F466" t="str">
            <v>Community</v>
          </cell>
          <cell r="G466" t="str">
            <v>Hampshire</v>
          </cell>
          <cell r="H466" t="str">
            <v>MA</v>
          </cell>
          <cell r="I466" t="str">
            <v>MA</v>
          </cell>
          <cell r="J466" t="str">
            <v>Inlier</v>
          </cell>
          <cell r="K466" t="str">
            <v>N</v>
          </cell>
          <cell r="L466">
            <v>1281971.2080000003</v>
          </cell>
          <cell r="M466">
            <v>400115.58799999987</v>
          </cell>
        </row>
        <row r="467">
          <cell r="A467" t="str">
            <v>900171</v>
          </cell>
          <cell r="B467" t="str">
            <v>NANTUCKET COTTAGE HOSP</v>
          </cell>
          <cell r="C467" t="str">
            <v>HMO/POS</v>
          </cell>
          <cell r="D467" t="str">
            <v>FULLY</v>
          </cell>
          <cell r="E467" t="str">
            <v>IP</v>
          </cell>
          <cell r="F467" t="str">
            <v>Community</v>
          </cell>
          <cell r="G467" t="str">
            <v>Nantucket</v>
          </cell>
          <cell r="H467" t="str">
            <v>MA</v>
          </cell>
          <cell r="I467" t="str">
            <v>MA</v>
          </cell>
          <cell r="J467" t="str">
            <v>Low Do</v>
          </cell>
          <cell r="K467" t="str">
            <v>N</v>
          </cell>
          <cell r="L467">
            <v>30917.8786</v>
          </cell>
          <cell r="M467">
            <v>19480.390500000001</v>
          </cell>
        </row>
        <row r="468">
          <cell r="A468" t="str">
            <v>900171</v>
          </cell>
          <cell r="B468" t="str">
            <v>NANTUCKET COTTAGE HOSP</v>
          </cell>
          <cell r="C468" t="str">
            <v>HMO/POS</v>
          </cell>
          <cell r="D468" t="str">
            <v>FULLY</v>
          </cell>
          <cell r="E468" t="str">
            <v>OP</v>
          </cell>
          <cell r="F468" t="str">
            <v>Community</v>
          </cell>
          <cell r="G468" t="str">
            <v>Nantucket</v>
          </cell>
          <cell r="H468" t="str">
            <v>MA</v>
          </cell>
          <cell r="I468" t="str">
            <v>MA</v>
          </cell>
          <cell r="J468" t="str">
            <v>Low Do</v>
          </cell>
          <cell r="K468" t="str">
            <v>N</v>
          </cell>
          <cell r="L468">
            <v>218722.2868</v>
          </cell>
          <cell r="M468">
            <v>77938.990000000005</v>
          </cell>
        </row>
        <row r="469">
          <cell r="A469" t="str">
            <v>900171</v>
          </cell>
          <cell r="B469" t="str">
            <v>NANTUCKET COTTAGE HOSP</v>
          </cell>
          <cell r="C469" t="str">
            <v>HMO/POS</v>
          </cell>
          <cell r="D469" t="str">
            <v>SELF</v>
          </cell>
          <cell r="E469" t="str">
            <v>OP</v>
          </cell>
          <cell r="F469" t="str">
            <v>Community</v>
          </cell>
          <cell r="G469" t="str">
            <v>Nantucket</v>
          </cell>
          <cell r="H469" t="str">
            <v>MA</v>
          </cell>
          <cell r="I469" t="str">
            <v>MA</v>
          </cell>
          <cell r="J469" t="str">
            <v>Low Do</v>
          </cell>
          <cell r="K469" t="str">
            <v>N</v>
          </cell>
          <cell r="L469">
            <v>31641.229656384148</v>
          </cell>
          <cell r="M469">
            <v>14104.59</v>
          </cell>
        </row>
        <row r="470">
          <cell r="A470" t="str">
            <v>900171</v>
          </cell>
          <cell r="B470" t="str">
            <v>NANTUCKET COTTAGE HOSP</v>
          </cell>
          <cell r="C470" t="str">
            <v>PPO</v>
          </cell>
          <cell r="D470" t="str">
            <v>FULLY</v>
          </cell>
          <cell r="E470" t="str">
            <v>IP</v>
          </cell>
          <cell r="F470" t="str">
            <v>Community</v>
          </cell>
          <cell r="G470" t="str">
            <v>Nantucket</v>
          </cell>
          <cell r="H470" t="str">
            <v>MA</v>
          </cell>
          <cell r="I470" t="str">
            <v>MA</v>
          </cell>
          <cell r="J470" t="str">
            <v>Low Do</v>
          </cell>
          <cell r="K470" t="str">
            <v>N</v>
          </cell>
          <cell r="L470">
            <v>5004.885400000001</v>
          </cell>
          <cell r="M470">
            <v>5456.6863000000003</v>
          </cell>
        </row>
        <row r="471">
          <cell r="A471" t="str">
            <v>900171</v>
          </cell>
          <cell r="B471" t="str">
            <v>NANTUCKET COTTAGE HOSP</v>
          </cell>
          <cell r="C471" t="str">
            <v>PPO</v>
          </cell>
          <cell r="D471" t="str">
            <v>FULLY</v>
          </cell>
          <cell r="E471" t="str">
            <v>OP</v>
          </cell>
          <cell r="F471" t="str">
            <v>Community</v>
          </cell>
          <cell r="G471" t="str">
            <v>Nantucket</v>
          </cell>
          <cell r="H471" t="str">
            <v>MA</v>
          </cell>
          <cell r="I471" t="str">
            <v>MA</v>
          </cell>
          <cell r="J471" t="str">
            <v>Low Do</v>
          </cell>
          <cell r="K471" t="str">
            <v>N</v>
          </cell>
          <cell r="L471">
            <v>57619.868656384118</v>
          </cell>
          <cell r="M471">
            <v>22043.91</v>
          </cell>
        </row>
        <row r="472">
          <cell r="A472" t="str">
            <v>900171</v>
          </cell>
          <cell r="B472" t="str">
            <v>NANTUCKET COTTAGE HOSP</v>
          </cell>
          <cell r="C472" t="str">
            <v>PPO</v>
          </cell>
          <cell r="D472" t="str">
            <v>SELF</v>
          </cell>
          <cell r="E472" t="str">
            <v>OP</v>
          </cell>
          <cell r="F472" t="str">
            <v>Community</v>
          </cell>
          <cell r="G472" t="str">
            <v>Nantucket</v>
          </cell>
          <cell r="H472" t="str">
            <v>MA</v>
          </cell>
          <cell r="I472" t="str">
            <v>MA</v>
          </cell>
          <cell r="J472" t="str">
            <v>Low Do</v>
          </cell>
          <cell r="K472" t="str">
            <v>N</v>
          </cell>
          <cell r="L472">
            <v>10039.885399999999</v>
          </cell>
          <cell r="M472">
            <v>3560.37</v>
          </cell>
        </row>
        <row r="473">
          <cell r="A473" t="str">
            <v>900183</v>
          </cell>
          <cell r="B473" t="str">
            <v>CONCORD HOSPITAL</v>
          </cell>
          <cell r="C473" t="str">
            <v>HMO/POS</v>
          </cell>
          <cell r="D473" t="str">
            <v>FULLY</v>
          </cell>
          <cell r="E473" t="str">
            <v>IP</v>
          </cell>
          <cell r="F473" t="str">
            <v>Community</v>
          </cell>
          <cell r="G473" t="str">
            <v>Merrimack</v>
          </cell>
          <cell r="H473" t="str">
            <v>NH</v>
          </cell>
          <cell r="I473" t="str">
            <v>NH</v>
          </cell>
          <cell r="J473" t="str">
            <v>Inlier</v>
          </cell>
          <cell r="K473" t="str">
            <v>N</v>
          </cell>
          <cell r="L473">
            <v>4915632.8311999999</v>
          </cell>
          <cell r="M473">
            <v>4335028.1011736114</v>
          </cell>
        </row>
        <row r="474">
          <cell r="A474" t="str">
            <v>900183</v>
          </cell>
          <cell r="B474" t="str">
            <v>CONCORD HOSPITAL</v>
          </cell>
          <cell r="C474" t="str">
            <v>HMO/POS</v>
          </cell>
          <cell r="D474" t="str">
            <v>FULLY</v>
          </cell>
          <cell r="E474" t="str">
            <v>OP</v>
          </cell>
          <cell r="F474" t="str">
            <v>Community</v>
          </cell>
          <cell r="G474" t="str">
            <v>Merrimack</v>
          </cell>
          <cell r="H474" t="str">
            <v>NH</v>
          </cell>
          <cell r="I474" t="str">
            <v>NH</v>
          </cell>
          <cell r="J474" t="str">
            <v>Inlier</v>
          </cell>
          <cell r="K474" t="str">
            <v>N</v>
          </cell>
          <cell r="L474">
            <v>7948878.6311999978</v>
          </cell>
          <cell r="M474">
            <v>2389512.7079999996</v>
          </cell>
        </row>
        <row r="475">
          <cell r="A475" t="str">
            <v>900183</v>
          </cell>
          <cell r="B475" t="str">
            <v>CONCORD HOSPITAL</v>
          </cell>
          <cell r="C475" t="str">
            <v>HMO/POS</v>
          </cell>
          <cell r="D475" t="str">
            <v>SELF</v>
          </cell>
          <cell r="E475" t="str">
            <v>IP</v>
          </cell>
          <cell r="F475" t="str">
            <v>Community</v>
          </cell>
          <cell r="G475" t="str">
            <v>Merrimack</v>
          </cell>
          <cell r="H475" t="str">
            <v>NH</v>
          </cell>
          <cell r="I475" t="str">
            <v>NH</v>
          </cell>
          <cell r="J475" t="str">
            <v>Inlier</v>
          </cell>
          <cell r="K475" t="str">
            <v>N</v>
          </cell>
          <cell r="L475">
            <v>929721.28574027016</v>
          </cell>
          <cell r="M475">
            <v>852292.08539999998</v>
          </cell>
        </row>
        <row r="476">
          <cell r="A476" t="str">
            <v>900183</v>
          </cell>
          <cell r="B476" t="str">
            <v>CONCORD HOSPITAL</v>
          </cell>
          <cell r="C476" t="str">
            <v>HMO/POS</v>
          </cell>
          <cell r="D476" t="str">
            <v>SELF</v>
          </cell>
          <cell r="E476" t="str">
            <v>OP</v>
          </cell>
          <cell r="F476" t="str">
            <v>Community</v>
          </cell>
          <cell r="G476" t="str">
            <v>Merrimack</v>
          </cell>
          <cell r="H476" t="str">
            <v>NH</v>
          </cell>
          <cell r="I476" t="str">
            <v>NH</v>
          </cell>
          <cell r="J476" t="str">
            <v>Inlier</v>
          </cell>
          <cell r="K476" t="str">
            <v>N</v>
          </cell>
          <cell r="L476">
            <v>1643602.5603601423</v>
          </cell>
          <cell r="M476">
            <v>485596.27</v>
          </cell>
        </row>
        <row r="477">
          <cell r="A477" t="str">
            <v>900183</v>
          </cell>
          <cell r="B477" t="str">
            <v>CONCORD HOSPITAL</v>
          </cell>
          <cell r="C477" t="str">
            <v>PPO</v>
          </cell>
          <cell r="D477" t="str">
            <v>FULLY</v>
          </cell>
          <cell r="E477" t="str">
            <v>IP</v>
          </cell>
          <cell r="F477" t="str">
            <v>Community</v>
          </cell>
          <cell r="G477" t="str">
            <v>Merrimack</v>
          </cell>
          <cell r="H477" t="str">
            <v>NH</v>
          </cell>
          <cell r="I477" t="str">
            <v>NH</v>
          </cell>
          <cell r="J477" t="str">
            <v>Inlier</v>
          </cell>
          <cell r="K477" t="str">
            <v>N</v>
          </cell>
          <cell r="L477">
            <v>317463.16944220872</v>
          </cell>
          <cell r="M477">
            <v>278901.2304</v>
          </cell>
        </row>
        <row r="478">
          <cell r="A478" t="str">
            <v>900183</v>
          </cell>
          <cell r="B478" t="str">
            <v>CONCORD HOSPITAL</v>
          </cell>
          <cell r="C478" t="str">
            <v>PPO</v>
          </cell>
          <cell r="D478" t="str">
            <v>FULLY</v>
          </cell>
          <cell r="E478" t="str">
            <v>OP</v>
          </cell>
          <cell r="F478" t="str">
            <v>Community</v>
          </cell>
          <cell r="G478" t="str">
            <v>Merrimack</v>
          </cell>
          <cell r="H478" t="str">
            <v>NH</v>
          </cell>
          <cell r="I478" t="str">
            <v>NH</v>
          </cell>
          <cell r="J478" t="str">
            <v>Inlier</v>
          </cell>
          <cell r="K478" t="str">
            <v>N</v>
          </cell>
          <cell r="L478">
            <v>673252.64025814319</v>
          </cell>
          <cell r="M478">
            <v>207941.35</v>
          </cell>
        </row>
        <row r="479">
          <cell r="A479" t="str">
            <v>900183</v>
          </cell>
          <cell r="B479" t="str">
            <v>CONCORD HOSPITAL</v>
          </cell>
          <cell r="C479" t="str">
            <v>PPO</v>
          </cell>
          <cell r="D479" t="str">
            <v>SELF</v>
          </cell>
          <cell r="E479" t="str">
            <v>IP</v>
          </cell>
          <cell r="F479" t="str">
            <v>Community</v>
          </cell>
          <cell r="G479" t="str">
            <v>Merrimack</v>
          </cell>
          <cell r="H479" t="str">
            <v>NH</v>
          </cell>
          <cell r="I479" t="str">
            <v>NH</v>
          </cell>
          <cell r="J479" t="str">
            <v>Inlier</v>
          </cell>
          <cell r="K479" t="str">
            <v>N</v>
          </cell>
          <cell r="L479">
            <v>17184.924907034787</v>
          </cell>
          <cell r="M479">
            <v>10407.2294</v>
          </cell>
        </row>
        <row r="480">
          <cell r="A480" t="str">
            <v>900183</v>
          </cell>
          <cell r="B480" t="str">
            <v>CONCORD HOSPITAL</v>
          </cell>
          <cell r="C480" t="str">
            <v>PPO</v>
          </cell>
          <cell r="D480" t="str">
            <v>SELF</v>
          </cell>
          <cell r="E480" t="str">
            <v>OP</v>
          </cell>
          <cell r="F480" t="str">
            <v>Community</v>
          </cell>
          <cell r="G480" t="str">
            <v>Merrimack</v>
          </cell>
          <cell r="H480" t="str">
            <v>NH</v>
          </cell>
          <cell r="I480" t="str">
            <v>NH</v>
          </cell>
          <cell r="J480" t="str">
            <v>Inlier</v>
          </cell>
          <cell r="K480" t="str">
            <v>N</v>
          </cell>
          <cell r="L480">
            <v>58185.286222300361</v>
          </cell>
          <cell r="M480">
            <v>20365.93</v>
          </cell>
        </row>
        <row r="481">
          <cell r="A481" t="str">
            <v>900187</v>
          </cell>
          <cell r="B481" t="str">
            <v>EMERSON HOSPITAL</v>
          </cell>
          <cell r="C481" t="str">
            <v>HMO/POS</v>
          </cell>
          <cell r="D481" t="str">
            <v>FULLY</v>
          </cell>
          <cell r="E481" t="str">
            <v>IP</v>
          </cell>
          <cell r="F481" t="str">
            <v>Community</v>
          </cell>
          <cell r="G481" t="str">
            <v>Middlesex</v>
          </cell>
          <cell r="H481" t="str">
            <v>MA</v>
          </cell>
          <cell r="I481" t="str">
            <v>MA</v>
          </cell>
          <cell r="J481" t="str">
            <v>Inlier</v>
          </cell>
          <cell r="K481" t="str">
            <v>N</v>
          </cell>
          <cell r="L481">
            <v>1724947.4429892809</v>
          </cell>
          <cell r="M481">
            <v>2102931.3944138694</v>
          </cell>
        </row>
        <row r="482">
          <cell r="A482" t="str">
            <v>900187</v>
          </cell>
          <cell r="B482" t="str">
            <v>EMERSON HOSPITAL</v>
          </cell>
          <cell r="C482" t="str">
            <v>HMO/POS</v>
          </cell>
          <cell r="D482" t="str">
            <v>FULLY</v>
          </cell>
          <cell r="E482" t="str">
            <v>OP</v>
          </cell>
          <cell r="F482" t="str">
            <v>Community</v>
          </cell>
          <cell r="G482" t="str">
            <v>Middlesex</v>
          </cell>
          <cell r="H482" t="str">
            <v>MA</v>
          </cell>
          <cell r="I482" t="str">
            <v>MA</v>
          </cell>
          <cell r="J482" t="str">
            <v>Inlier</v>
          </cell>
          <cell r="K482" t="str">
            <v>N</v>
          </cell>
          <cell r="L482">
            <v>4352245.5921000009</v>
          </cell>
          <cell r="M482">
            <v>2670065.1180000021</v>
          </cell>
        </row>
        <row r="483">
          <cell r="A483" t="str">
            <v>900187</v>
          </cell>
          <cell r="B483" t="str">
            <v>EMERSON HOSPITAL</v>
          </cell>
          <cell r="C483" t="str">
            <v>HMO/POS</v>
          </cell>
          <cell r="D483" t="str">
            <v>SELF</v>
          </cell>
          <cell r="E483" t="str">
            <v>IP</v>
          </cell>
          <cell r="F483" t="str">
            <v>Community</v>
          </cell>
          <cell r="G483" t="str">
            <v>Middlesex</v>
          </cell>
          <cell r="H483" t="str">
            <v>MA</v>
          </cell>
          <cell r="I483" t="str">
            <v>MA</v>
          </cell>
          <cell r="J483" t="str">
            <v>Inlier</v>
          </cell>
          <cell r="K483" t="str">
            <v>N</v>
          </cell>
          <cell r="L483">
            <v>1295703.7617972896</v>
          </cell>
          <cell r="M483">
            <v>1641567.8060558334</v>
          </cell>
        </row>
        <row r="484">
          <cell r="A484" t="str">
            <v>900187</v>
          </cell>
          <cell r="B484" t="str">
            <v>EMERSON HOSPITAL</v>
          </cell>
          <cell r="C484" t="str">
            <v>HMO/POS</v>
          </cell>
          <cell r="D484" t="str">
            <v>SELF</v>
          </cell>
          <cell r="E484" t="str">
            <v>OP</v>
          </cell>
          <cell r="F484" t="str">
            <v>Community</v>
          </cell>
          <cell r="G484" t="str">
            <v>Middlesex</v>
          </cell>
          <cell r="H484" t="str">
            <v>MA</v>
          </cell>
          <cell r="I484" t="str">
            <v>MA</v>
          </cell>
          <cell r="J484" t="str">
            <v>Inlier</v>
          </cell>
          <cell r="K484" t="str">
            <v>N</v>
          </cell>
          <cell r="L484">
            <v>2972072.7385019986</v>
          </cell>
          <cell r="M484">
            <v>1857382.9479999994</v>
          </cell>
        </row>
        <row r="485">
          <cell r="A485" t="str">
            <v>900187</v>
          </cell>
          <cell r="B485" t="str">
            <v>EMERSON HOSPITAL</v>
          </cell>
          <cell r="C485" t="str">
            <v>PPO</v>
          </cell>
          <cell r="D485" t="str">
            <v>FULLY</v>
          </cell>
          <cell r="E485" t="str">
            <v>IP</v>
          </cell>
          <cell r="F485" t="str">
            <v>Community</v>
          </cell>
          <cell r="G485" t="str">
            <v>Middlesex</v>
          </cell>
          <cell r="H485" t="str">
            <v>MA</v>
          </cell>
          <cell r="I485" t="str">
            <v>MA</v>
          </cell>
          <cell r="J485" t="str">
            <v>Inlier</v>
          </cell>
          <cell r="K485" t="str">
            <v>N</v>
          </cell>
          <cell r="L485">
            <v>108679.15211337899</v>
          </cell>
          <cell r="M485">
            <v>151635.01496666667</v>
          </cell>
        </row>
        <row r="486">
          <cell r="A486" t="str">
            <v>900187</v>
          </cell>
          <cell r="B486" t="str">
            <v>EMERSON HOSPITAL</v>
          </cell>
          <cell r="C486" t="str">
            <v>PPO</v>
          </cell>
          <cell r="D486" t="str">
            <v>FULLY</v>
          </cell>
          <cell r="E486" t="str">
            <v>OP</v>
          </cell>
          <cell r="F486" t="str">
            <v>Community</v>
          </cell>
          <cell r="G486" t="str">
            <v>Middlesex</v>
          </cell>
          <cell r="H486" t="str">
            <v>MA</v>
          </cell>
          <cell r="I486" t="str">
            <v>MA</v>
          </cell>
          <cell r="J486" t="str">
            <v>Inlier</v>
          </cell>
          <cell r="K486" t="str">
            <v>N</v>
          </cell>
          <cell r="L486">
            <v>470417.34594400018</v>
          </cell>
          <cell r="M486">
            <v>344265.26499999996</v>
          </cell>
        </row>
        <row r="487">
          <cell r="A487" t="str">
            <v>900187</v>
          </cell>
          <cell r="B487" t="str">
            <v>EMERSON HOSPITAL</v>
          </cell>
          <cell r="C487" t="str">
            <v>PPO</v>
          </cell>
          <cell r="D487" t="str">
            <v>SELF</v>
          </cell>
          <cell r="E487" t="str">
            <v>IP</v>
          </cell>
          <cell r="F487" t="str">
            <v>Community</v>
          </cell>
          <cell r="G487" t="str">
            <v>Middlesex</v>
          </cell>
          <cell r="H487" t="str">
            <v>MA</v>
          </cell>
          <cell r="I487" t="str">
            <v>MA</v>
          </cell>
          <cell r="J487" t="str">
            <v>Inlier</v>
          </cell>
          <cell r="K487" t="str">
            <v>N</v>
          </cell>
          <cell r="L487">
            <v>65542.180455028312</v>
          </cell>
          <cell r="M487">
            <v>91447.966899999999</v>
          </cell>
        </row>
        <row r="488">
          <cell r="A488" t="str">
            <v>900187</v>
          </cell>
          <cell r="B488" t="str">
            <v>EMERSON HOSPITAL</v>
          </cell>
          <cell r="C488" t="str">
            <v>PPO</v>
          </cell>
          <cell r="D488" t="str">
            <v>SELF</v>
          </cell>
          <cell r="E488" t="str">
            <v>OP</v>
          </cell>
          <cell r="F488" t="str">
            <v>Community</v>
          </cell>
          <cell r="G488" t="str">
            <v>Middlesex</v>
          </cell>
          <cell r="H488" t="str">
            <v>MA</v>
          </cell>
          <cell r="I488" t="str">
            <v>MA</v>
          </cell>
          <cell r="J488" t="str">
            <v>Inlier</v>
          </cell>
          <cell r="K488" t="str">
            <v>N</v>
          </cell>
          <cell r="L488">
            <v>271979.03283600009</v>
          </cell>
          <cell r="M488">
            <v>178624.2</v>
          </cell>
        </row>
        <row r="489">
          <cell r="A489" t="str">
            <v>900187-NONP</v>
          </cell>
          <cell r="B489" t="str">
            <v>EMERSON HOSPITAL</v>
          </cell>
          <cell r="C489" t="str">
            <v>HMO/POS</v>
          </cell>
          <cell r="D489" t="str">
            <v>FULLY</v>
          </cell>
          <cell r="E489" t="str">
            <v>IP</v>
          </cell>
          <cell r="F489" t="str">
            <v>Community</v>
          </cell>
          <cell r="G489" t="str">
            <v>Middlesex</v>
          </cell>
          <cell r="H489" t="str">
            <v>MA</v>
          </cell>
          <cell r="I489" t="str">
            <v>MA</v>
          </cell>
          <cell r="J489" t="str">
            <v>Inlier</v>
          </cell>
          <cell r="K489" t="str">
            <v>N</v>
          </cell>
          <cell r="L489">
            <v>903538.11859511933</v>
          </cell>
          <cell r="M489">
            <v>1288315.8499094243</v>
          </cell>
        </row>
        <row r="490">
          <cell r="A490" t="str">
            <v>900187-NONP</v>
          </cell>
          <cell r="B490" t="str">
            <v>EMERSON HOSPITAL</v>
          </cell>
          <cell r="C490" t="str">
            <v>HMO/POS</v>
          </cell>
          <cell r="D490" t="str">
            <v>FULLY</v>
          </cell>
          <cell r="E490" t="str">
            <v>OP</v>
          </cell>
          <cell r="F490" t="str">
            <v>Community</v>
          </cell>
          <cell r="G490" t="str">
            <v>Middlesex</v>
          </cell>
          <cell r="H490" t="str">
            <v>MA</v>
          </cell>
          <cell r="I490" t="str">
            <v>MA</v>
          </cell>
          <cell r="J490" t="str">
            <v>Inlier</v>
          </cell>
          <cell r="K490" t="str">
            <v>N</v>
          </cell>
          <cell r="L490">
            <v>1979829.0130079989</v>
          </cell>
          <cell r="M490">
            <v>1457204.5079999999</v>
          </cell>
        </row>
        <row r="491">
          <cell r="A491" t="str">
            <v>900187-NONP</v>
          </cell>
          <cell r="B491" t="str">
            <v>EMERSON HOSPITAL</v>
          </cell>
          <cell r="C491" t="str">
            <v>HMO/POS</v>
          </cell>
          <cell r="D491" t="str">
            <v>SELF</v>
          </cell>
          <cell r="E491" t="str">
            <v>IP</v>
          </cell>
          <cell r="F491" t="str">
            <v>Community</v>
          </cell>
          <cell r="G491" t="str">
            <v>Middlesex</v>
          </cell>
          <cell r="H491" t="str">
            <v>MA</v>
          </cell>
          <cell r="I491" t="str">
            <v>MA</v>
          </cell>
          <cell r="J491" t="str">
            <v>Inlier</v>
          </cell>
          <cell r="K491" t="str">
            <v>N</v>
          </cell>
          <cell r="L491">
            <v>827788.03977852687</v>
          </cell>
          <cell r="M491">
            <v>1194191.2727600001</v>
          </cell>
        </row>
        <row r="492">
          <cell r="A492" t="str">
            <v>900187-NONP</v>
          </cell>
          <cell r="B492" t="str">
            <v>EMERSON HOSPITAL</v>
          </cell>
          <cell r="C492" t="str">
            <v>HMO/POS</v>
          </cell>
          <cell r="D492" t="str">
            <v>SELF</v>
          </cell>
          <cell r="E492" t="str">
            <v>OP</v>
          </cell>
          <cell r="F492" t="str">
            <v>Community</v>
          </cell>
          <cell r="G492" t="str">
            <v>Middlesex</v>
          </cell>
          <cell r="H492" t="str">
            <v>MA</v>
          </cell>
          <cell r="I492" t="str">
            <v>MA</v>
          </cell>
          <cell r="J492" t="str">
            <v>Inlier</v>
          </cell>
          <cell r="K492" t="str">
            <v>N</v>
          </cell>
          <cell r="L492">
            <v>1683760.0930920006</v>
          </cell>
          <cell r="M492">
            <v>1205262.1379999998</v>
          </cell>
        </row>
        <row r="493">
          <cell r="A493" t="str">
            <v>900187-NONP</v>
          </cell>
          <cell r="B493" t="str">
            <v>EMERSON HOSPITAL</v>
          </cell>
          <cell r="C493" t="str">
            <v>PPO</v>
          </cell>
          <cell r="D493" t="str">
            <v>FULLY</v>
          </cell>
          <cell r="E493" t="str">
            <v>IP</v>
          </cell>
          <cell r="F493" t="str">
            <v>Community</v>
          </cell>
          <cell r="G493" t="str">
            <v>Middlesex</v>
          </cell>
          <cell r="H493" t="str">
            <v>MA</v>
          </cell>
          <cell r="I493" t="str">
            <v>MA</v>
          </cell>
          <cell r="J493" t="str">
            <v>Inlier</v>
          </cell>
          <cell r="K493" t="str">
            <v>N</v>
          </cell>
          <cell r="L493">
            <v>108679.15211337899</v>
          </cell>
          <cell r="M493">
            <v>151635.01496666667</v>
          </cell>
        </row>
        <row r="494">
          <cell r="A494" t="str">
            <v>900187-NONP</v>
          </cell>
          <cell r="B494" t="str">
            <v>EMERSON HOSPITAL</v>
          </cell>
          <cell r="C494" t="str">
            <v>PPO</v>
          </cell>
          <cell r="D494" t="str">
            <v>FULLY</v>
          </cell>
          <cell r="E494" t="str">
            <v>OP</v>
          </cell>
          <cell r="F494" t="str">
            <v>Community</v>
          </cell>
          <cell r="G494" t="str">
            <v>Middlesex</v>
          </cell>
          <cell r="H494" t="str">
            <v>MA</v>
          </cell>
          <cell r="I494" t="str">
            <v>MA</v>
          </cell>
          <cell r="J494" t="str">
            <v>Inlier</v>
          </cell>
          <cell r="K494" t="str">
            <v>N</v>
          </cell>
          <cell r="L494">
            <v>470417.34594400052</v>
          </cell>
          <cell r="M494">
            <v>344265.26499999996</v>
          </cell>
        </row>
        <row r="495">
          <cell r="A495" t="str">
            <v>900187-NONP</v>
          </cell>
          <cell r="B495" t="str">
            <v>EMERSON HOSPITAL</v>
          </cell>
          <cell r="C495" t="str">
            <v>PPO</v>
          </cell>
          <cell r="D495" t="str">
            <v>SELF</v>
          </cell>
          <cell r="E495" t="str">
            <v>IP</v>
          </cell>
          <cell r="F495" t="str">
            <v>Community</v>
          </cell>
          <cell r="G495" t="str">
            <v>Middlesex</v>
          </cell>
          <cell r="H495" t="str">
            <v>MA</v>
          </cell>
          <cell r="I495" t="str">
            <v>MA</v>
          </cell>
          <cell r="J495" t="str">
            <v>Inlier</v>
          </cell>
          <cell r="K495" t="str">
            <v>N</v>
          </cell>
          <cell r="L495">
            <v>65542.180455028312</v>
          </cell>
          <cell r="M495">
            <v>91447.966899999999</v>
          </cell>
        </row>
        <row r="496">
          <cell r="A496" t="str">
            <v>900187-NONP</v>
          </cell>
          <cell r="B496" t="str">
            <v>EMERSON HOSPITAL</v>
          </cell>
          <cell r="C496" t="str">
            <v>PPO</v>
          </cell>
          <cell r="D496" t="str">
            <v>SELF</v>
          </cell>
          <cell r="E496" t="str">
            <v>OP</v>
          </cell>
          <cell r="F496" t="str">
            <v>Community</v>
          </cell>
          <cell r="G496" t="str">
            <v>Middlesex</v>
          </cell>
          <cell r="H496" t="str">
            <v>MA</v>
          </cell>
          <cell r="I496" t="str">
            <v>MA</v>
          </cell>
          <cell r="J496" t="str">
            <v>Inlier</v>
          </cell>
          <cell r="K496" t="str">
            <v>N</v>
          </cell>
          <cell r="L496">
            <v>271979.03283600003</v>
          </cell>
          <cell r="M496">
            <v>178624.2</v>
          </cell>
        </row>
        <row r="497">
          <cell r="A497" t="str">
            <v>900187-PCHI</v>
          </cell>
          <cell r="B497" t="str">
            <v>EMERSON HOSPITAL</v>
          </cell>
          <cell r="C497" t="str">
            <v>HMO/POS</v>
          </cell>
          <cell r="D497" t="str">
            <v>FULLY</v>
          </cell>
          <cell r="E497" t="str">
            <v>IP</v>
          </cell>
          <cell r="F497" t="str">
            <v>Community</v>
          </cell>
          <cell r="G497" t="str">
            <v>Middlesex</v>
          </cell>
          <cell r="H497" t="str">
            <v>MA</v>
          </cell>
          <cell r="I497" t="str">
            <v>MA</v>
          </cell>
          <cell r="J497" t="str">
            <v>Inlier</v>
          </cell>
          <cell r="K497" t="str">
            <v>N</v>
          </cell>
          <cell r="L497">
            <v>821409.32439416158</v>
          </cell>
          <cell r="M497">
            <v>814615.54450444446</v>
          </cell>
        </row>
        <row r="498">
          <cell r="A498" t="str">
            <v>900187-PCHI</v>
          </cell>
          <cell r="B498" t="str">
            <v>EMERSON HOSPITAL</v>
          </cell>
          <cell r="C498" t="str">
            <v>HMO/POS</v>
          </cell>
          <cell r="D498" t="str">
            <v>FULLY</v>
          </cell>
          <cell r="E498" t="str">
            <v>OP</v>
          </cell>
          <cell r="F498" t="str">
            <v>Community</v>
          </cell>
          <cell r="G498" t="str">
            <v>Middlesex</v>
          </cell>
          <cell r="H498" t="str">
            <v>MA</v>
          </cell>
          <cell r="I498" t="str">
            <v>MA</v>
          </cell>
          <cell r="J498" t="str">
            <v>Inlier</v>
          </cell>
          <cell r="K498" t="str">
            <v>N</v>
          </cell>
          <cell r="L498">
            <v>2372416.5790920001</v>
          </cell>
          <cell r="M498">
            <v>1196050.7650000015</v>
          </cell>
        </row>
        <row r="499">
          <cell r="A499" t="str">
            <v>900187-PCHI</v>
          </cell>
          <cell r="B499" t="str">
            <v>EMERSON HOSPITAL</v>
          </cell>
          <cell r="C499" t="str">
            <v>HMO/POS</v>
          </cell>
          <cell r="D499" t="str">
            <v>SELF</v>
          </cell>
          <cell r="E499" t="str">
            <v>IP</v>
          </cell>
          <cell r="F499" t="str">
            <v>Community</v>
          </cell>
          <cell r="G499" t="str">
            <v>Middlesex</v>
          </cell>
          <cell r="H499" t="str">
            <v>MA</v>
          </cell>
          <cell r="I499" t="str">
            <v>MA</v>
          </cell>
          <cell r="J499" t="str">
            <v>Inlier</v>
          </cell>
          <cell r="K499" t="str">
            <v>N</v>
          </cell>
          <cell r="L499">
            <v>467915.72201876238</v>
          </cell>
          <cell r="M499">
            <v>447376.53329583327</v>
          </cell>
        </row>
        <row r="500">
          <cell r="A500" t="str">
            <v>900187-PCHI</v>
          </cell>
          <cell r="B500" t="str">
            <v>EMERSON HOSPITAL</v>
          </cell>
          <cell r="C500" t="str">
            <v>HMO/POS</v>
          </cell>
          <cell r="D500" t="str">
            <v>SELF</v>
          </cell>
          <cell r="E500" t="str">
            <v>OP</v>
          </cell>
          <cell r="F500" t="str">
            <v>Community</v>
          </cell>
          <cell r="G500" t="str">
            <v>Middlesex</v>
          </cell>
          <cell r="H500" t="str">
            <v>MA</v>
          </cell>
          <cell r="I500" t="str">
            <v>MA</v>
          </cell>
          <cell r="J500" t="str">
            <v>Inlier</v>
          </cell>
          <cell r="K500" t="str">
            <v>N</v>
          </cell>
          <cell r="L500">
            <v>1288312.6454099994</v>
          </cell>
          <cell r="M500">
            <v>638708.13499999978</v>
          </cell>
        </row>
        <row r="501">
          <cell r="A501" t="str">
            <v>900197</v>
          </cell>
          <cell r="B501" t="str">
            <v>MIRIAM HOSPITAL</v>
          </cell>
          <cell r="C501" t="str">
            <v>HMO/POS</v>
          </cell>
          <cell r="D501" t="str">
            <v>FULLY</v>
          </cell>
          <cell r="E501" t="str">
            <v>IP</v>
          </cell>
          <cell r="F501" t="str">
            <v>Tertiary</v>
          </cell>
          <cell r="G501" t="str">
            <v>Providence</v>
          </cell>
          <cell r="H501" t="str">
            <v>RI</v>
          </cell>
          <cell r="I501" t="str">
            <v>RI</v>
          </cell>
          <cell r="J501" t="str">
            <v>Inlier</v>
          </cell>
          <cell r="K501" t="str">
            <v>N</v>
          </cell>
          <cell r="L501">
            <v>573334.63199999998</v>
          </cell>
          <cell r="M501">
            <v>569030.81229999999</v>
          </cell>
        </row>
        <row r="502">
          <cell r="A502" t="str">
            <v>900197</v>
          </cell>
          <cell r="B502" t="str">
            <v>MIRIAM HOSPITAL</v>
          </cell>
          <cell r="C502" t="str">
            <v>HMO/POS</v>
          </cell>
          <cell r="D502" t="str">
            <v>FULLY</v>
          </cell>
          <cell r="E502" t="str">
            <v>OP</v>
          </cell>
          <cell r="F502" t="str">
            <v>Tertiary</v>
          </cell>
          <cell r="G502" t="str">
            <v>Providence</v>
          </cell>
          <cell r="H502" t="str">
            <v>RI</v>
          </cell>
          <cell r="I502" t="str">
            <v>RI</v>
          </cell>
          <cell r="J502" t="str">
            <v>Inlier</v>
          </cell>
          <cell r="K502" t="str">
            <v>N</v>
          </cell>
          <cell r="L502">
            <v>1150003.6589999984</v>
          </cell>
          <cell r="M502">
            <v>288086.59999999998</v>
          </cell>
        </row>
        <row r="503">
          <cell r="A503" t="str">
            <v>900197</v>
          </cell>
          <cell r="B503" t="str">
            <v>MIRIAM HOSPITAL</v>
          </cell>
          <cell r="C503" t="str">
            <v>HMO/POS</v>
          </cell>
          <cell r="D503" t="str">
            <v>SELF</v>
          </cell>
          <cell r="E503" t="str">
            <v>IP</v>
          </cell>
          <cell r="F503" t="str">
            <v>Tertiary</v>
          </cell>
          <cell r="G503" t="str">
            <v>Providence</v>
          </cell>
          <cell r="H503" t="str">
            <v>RI</v>
          </cell>
          <cell r="I503" t="str">
            <v>RI</v>
          </cell>
          <cell r="J503" t="str">
            <v>Inlier</v>
          </cell>
          <cell r="K503" t="str">
            <v>N</v>
          </cell>
          <cell r="L503">
            <v>111861.10723326566</v>
          </cell>
          <cell r="M503">
            <v>97388.346500000014</v>
          </cell>
        </row>
        <row r="504">
          <cell r="A504" t="str">
            <v>900197</v>
          </cell>
          <cell r="B504" t="str">
            <v>MIRIAM HOSPITAL</v>
          </cell>
          <cell r="C504" t="str">
            <v>HMO/POS</v>
          </cell>
          <cell r="D504" t="str">
            <v>SELF</v>
          </cell>
          <cell r="E504" t="str">
            <v>OP</v>
          </cell>
          <cell r="F504" t="str">
            <v>Tertiary</v>
          </cell>
          <cell r="G504" t="str">
            <v>Providence</v>
          </cell>
          <cell r="H504" t="str">
            <v>RI</v>
          </cell>
          <cell r="I504" t="str">
            <v>RI</v>
          </cell>
          <cell r="J504" t="str">
            <v>Inlier</v>
          </cell>
          <cell r="K504" t="str">
            <v>N</v>
          </cell>
          <cell r="L504">
            <v>535869.12794539484</v>
          </cell>
          <cell r="M504">
            <v>134574.81</v>
          </cell>
        </row>
        <row r="505">
          <cell r="A505" t="str">
            <v>900197</v>
          </cell>
          <cell r="B505" t="str">
            <v>MIRIAM HOSPITAL</v>
          </cell>
          <cell r="C505" t="str">
            <v>PPO</v>
          </cell>
          <cell r="D505" t="str">
            <v>FULLY</v>
          </cell>
          <cell r="E505" t="str">
            <v>IP</v>
          </cell>
          <cell r="F505" t="str">
            <v>Tertiary</v>
          </cell>
          <cell r="G505" t="str">
            <v>Providence</v>
          </cell>
          <cell r="H505" t="str">
            <v>RI</v>
          </cell>
          <cell r="I505" t="str">
            <v>RI</v>
          </cell>
          <cell r="J505" t="str">
            <v>Inlier</v>
          </cell>
          <cell r="K505" t="str">
            <v>N</v>
          </cell>
          <cell r="L505">
            <v>59102.871999999996</v>
          </cell>
          <cell r="M505">
            <v>41207.131600000001</v>
          </cell>
        </row>
        <row r="506">
          <cell r="A506" t="str">
            <v>900197</v>
          </cell>
          <cell r="B506" t="str">
            <v>MIRIAM HOSPITAL</v>
          </cell>
          <cell r="C506" t="str">
            <v>PPO</v>
          </cell>
          <cell r="D506" t="str">
            <v>FULLY</v>
          </cell>
          <cell r="E506" t="str">
            <v>OP</v>
          </cell>
          <cell r="F506" t="str">
            <v>Tertiary</v>
          </cell>
          <cell r="G506" t="str">
            <v>Providence</v>
          </cell>
          <cell r="H506" t="str">
            <v>RI</v>
          </cell>
          <cell r="I506" t="str">
            <v>RI</v>
          </cell>
          <cell r="J506" t="str">
            <v>Inlier</v>
          </cell>
          <cell r="K506" t="str">
            <v>N</v>
          </cell>
          <cell r="L506">
            <v>269434.02149999992</v>
          </cell>
          <cell r="M506">
            <v>82522.5</v>
          </cell>
        </row>
        <row r="507">
          <cell r="A507" t="str">
            <v>900197</v>
          </cell>
          <cell r="B507" t="str">
            <v>MIRIAM HOSPITAL</v>
          </cell>
          <cell r="C507" t="str">
            <v>PPO</v>
          </cell>
          <cell r="D507" t="str">
            <v>SELF</v>
          </cell>
          <cell r="E507" t="str">
            <v>IP</v>
          </cell>
          <cell r="F507" t="str">
            <v>Tertiary</v>
          </cell>
          <cell r="G507" t="str">
            <v>Providence</v>
          </cell>
          <cell r="H507" t="str">
            <v>RI</v>
          </cell>
          <cell r="I507" t="str">
            <v>RI</v>
          </cell>
          <cell r="J507" t="str">
            <v>Inlier</v>
          </cell>
          <cell r="K507" t="str">
            <v>N</v>
          </cell>
          <cell r="L507">
            <v>264953.78799999994</v>
          </cell>
          <cell r="M507">
            <v>269891.33720000001</v>
          </cell>
        </row>
        <row r="508">
          <cell r="A508" t="str">
            <v>900197</v>
          </cell>
          <cell r="B508" t="str">
            <v>MIRIAM HOSPITAL</v>
          </cell>
          <cell r="C508" t="str">
            <v>PPO</v>
          </cell>
          <cell r="D508" t="str">
            <v>SELF</v>
          </cell>
          <cell r="E508" t="str">
            <v>OP</v>
          </cell>
          <cell r="F508" t="str">
            <v>Tertiary</v>
          </cell>
          <cell r="G508" t="str">
            <v>Providence</v>
          </cell>
          <cell r="H508" t="str">
            <v>RI</v>
          </cell>
          <cell r="I508" t="str">
            <v>RI</v>
          </cell>
          <cell r="J508" t="str">
            <v>Inlier</v>
          </cell>
          <cell r="K508" t="str">
            <v>N</v>
          </cell>
          <cell r="L508">
            <v>328771.71600000001</v>
          </cell>
          <cell r="M508">
            <v>77189.7</v>
          </cell>
        </row>
        <row r="509">
          <cell r="A509" t="str">
            <v>900199</v>
          </cell>
          <cell r="B509" t="str">
            <v>METROWEST MEDICAL CENTER</v>
          </cell>
          <cell r="C509" t="str">
            <v>HMO/POS</v>
          </cell>
          <cell r="D509" t="str">
            <v>FULLY</v>
          </cell>
          <cell r="E509" t="str">
            <v>IP</v>
          </cell>
          <cell r="F509" t="str">
            <v>Community</v>
          </cell>
          <cell r="G509" t="str">
            <v>Middlesex</v>
          </cell>
          <cell r="H509" t="str">
            <v>MA</v>
          </cell>
          <cell r="I509" t="str">
            <v>MA</v>
          </cell>
          <cell r="J509" t="str">
            <v>Inlier</v>
          </cell>
          <cell r="K509" t="str">
            <v>N</v>
          </cell>
          <cell r="L509">
            <v>3313945.8562000003</v>
          </cell>
          <cell r="M509">
            <v>3836527.6271720622</v>
          </cell>
        </row>
        <row r="510">
          <cell r="A510" t="str">
            <v>900199</v>
          </cell>
          <cell r="B510" t="str">
            <v>METROWEST MEDICAL CENTER</v>
          </cell>
          <cell r="C510" t="str">
            <v>HMO/POS</v>
          </cell>
          <cell r="D510" t="str">
            <v>FULLY</v>
          </cell>
          <cell r="E510" t="str">
            <v>OP</v>
          </cell>
          <cell r="F510" t="str">
            <v>Community</v>
          </cell>
          <cell r="G510" t="str">
            <v>Middlesex</v>
          </cell>
          <cell r="H510" t="str">
            <v>MA</v>
          </cell>
          <cell r="I510" t="str">
            <v>MA</v>
          </cell>
          <cell r="J510" t="str">
            <v>Inlier</v>
          </cell>
          <cell r="K510" t="str">
            <v>N</v>
          </cell>
          <cell r="L510">
            <v>6604070.8587999931</v>
          </cell>
          <cell r="M510">
            <v>3972243.1050000023</v>
          </cell>
        </row>
        <row r="511">
          <cell r="A511" t="str">
            <v>900199</v>
          </cell>
          <cell r="B511" t="str">
            <v>METROWEST MEDICAL CENTER</v>
          </cell>
          <cell r="C511" t="str">
            <v>HMO/POS</v>
          </cell>
          <cell r="D511" t="str">
            <v>SELF</v>
          </cell>
          <cell r="E511" t="str">
            <v>IP</v>
          </cell>
          <cell r="F511" t="str">
            <v>Community</v>
          </cell>
          <cell r="G511" t="str">
            <v>Middlesex</v>
          </cell>
          <cell r="H511" t="str">
            <v>MA</v>
          </cell>
          <cell r="I511" t="str">
            <v>MA</v>
          </cell>
          <cell r="J511" t="str">
            <v>Inlier</v>
          </cell>
          <cell r="K511" t="str">
            <v>N</v>
          </cell>
          <cell r="L511">
            <v>2013986.8169000004</v>
          </cell>
          <cell r="M511">
            <v>2175130.7034816844</v>
          </cell>
        </row>
        <row r="512">
          <cell r="A512" t="str">
            <v>900199</v>
          </cell>
          <cell r="B512" t="str">
            <v>METROWEST MEDICAL CENTER</v>
          </cell>
          <cell r="C512" t="str">
            <v>HMO/POS</v>
          </cell>
          <cell r="D512" t="str">
            <v>SELF</v>
          </cell>
          <cell r="E512" t="str">
            <v>OP</v>
          </cell>
          <cell r="F512" t="str">
            <v>Community</v>
          </cell>
          <cell r="G512" t="str">
            <v>Middlesex</v>
          </cell>
          <cell r="H512" t="str">
            <v>MA</v>
          </cell>
          <cell r="I512" t="str">
            <v>MA</v>
          </cell>
          <cell r="J512" t="str">
            <v>Inlier</v>
          </cell>
          <cell r="K512" t="str">
            <v>N</v>
          </cell>
          <cell r="L512">
            <v>3721907.6130999969</v>
          </cell>
          <cell r="M512">
            <v>2170034.3649999993</v>
          </cell>
        </row>
        <row r="513">
          <cell r="A513" t="str">
            <v>900199</v>
          </cell>
          <cell r="B513" t="str">
            <v>METROWEST MEDICAL CENTER</v>
          </cell>
          <cell r="C513" t="str">
            <v>PPO</v>
          </cell>
          <cell r="D513" t="str">
            <v>FULLY</v>
          </cell>
          <cell r="E513" t="str">
            <v>IP</v>
          </cell>
          <cell r="F513" t="str">
            <v>Community</v>
          </cell>
          <cell r="G513" t="str">
            <v>Middlesex</v>
          </cell>
          <cell r="H513" t="str">
            <v>MA</v>
          </cell>
          <cell r="I513" t="str">
            <v>MA</v>
          </cell>
          <cell r="J513" t="str">
            <v>Inlier</v>
          </cell>
          <cell r="K513" t="str">
            <v>N</v>
          </cell>
          <cell r="L513">
            <v>278121.89917866257</v>
          </cell>
          <cell r="M513">
            <v>342754.73264</v>
          </cell>
        </row>
        <row r="514">
          <cell r="A514" t="str">
            <v>900199</v>
          </cell>
          <cell r="B514" t="str">
            <v>METROWEST MEDICAL CENTER</v>
          </cell>
          <cell r="C514" t="str">
            <v>PPO</v>
          </cell>
          <cell r="D514" t="str">
            <v>FULLY</v>
          </cell>
          <cell r="E514" t="str">
            <v>OP</v>
          </cell>
          <cell r="F514" t="str">
            <v>Community</v>
          </cell>
          <cell r="G514" t="str">
            <v>Middlesex</v>
          </cell>
          <cell r="H514" t="str">
            <v>MA</v>
          </cell>
          <cell r="I514" t="str">
            <v>MA</v>
          </cell>
          <cell r="J514" t="str">
            <v>Inlier</v>
          </cell>
          <cell r="K514" t="str">
            <v>N</v>
          </cell>
          <cell r="L514">
            <v>532435.52029999997</v>
          </cell>
          <cell r="M514">
            <v>315702.81</v>
          </cell>
        </row>
        <row r="515">
          <cell r="A515" t="str">
            <v>900199</v>
          </cell>
          <cell r="B515" t="str">
            <v>METROWEST MEDICAL CENTER</v>
          </cell>
          <cell r="C515" t="str">
            <v>PPO</v>
          </cell>
          <cell r="D515" t="str">
            <v>SELF</v>
          </cell>
          <cell r="E515" t="str">
            <v>IP</v>
          </cell>
          <cell r="F515" t="str">
            <v>Community</v>
          </cell>
          <cell r="G515" t="str">
            <v>Middlesex</v>
          </cell>
          <cell r="H515" t="str">
            <v>MA</v>
          </cell>
          <cell r="I515" t="str">
            <v>MA</v>
          </cell>
          <cell r="J515" t="str">
            <v>Inlier</v>
          </cell>
          <cell r="K515" t="str">
            <v>N</v>
          </cell>
          <cell r="L515">
            <v>483439.24263227696</v>
          </cell>
          <cell r="M515">
            <v>595433.25529999996</v>
          </cell>
        </row>
        <row r="516">
          <cell r="A516" t="str">
            <v>900199</v>
          </cell>
          <cell r="B516" t="str">
            <v>METROWEST MEDICAL CENTER</v>
          </cell>
          <cell r="C516" t="str">
            <v>PPO</v>
          </cell>
          <cell r="D516" t="str">
            <v>SELF</v>
          </cell>
          <cell r="E516" t="str">
            <v>OP</v>
          </cell>
          <cell r="F516" t="str">
            <v>Community</v>
          </cell>
          <cell r="G516" t="str">
            <v>Middlesex</v>
          </cell>
          <cell r="H516" t="str">
            <v>MA</v>
          </cell>
          <cell r="I516" t="str">
            <v>MA</v>
          </cell>
          <cell r="J516" t="str">
            <v>Inlier</v>
          </cell>
          <cell r="K516" t="str">
            <v>N</v>
          </cell>
          <cell r="L516">
            <v>819781.44160000095</v>
          </cell>
          <cell r="M516">
            <v>448745.73499999964</v>
          </cell>
        </row>
        <row r="517">
          <cell r="A517" t="str">
            <v>900209</v>
          </cell>
          <cell r="B517" t="str">
            <v>FRANKLIN MEMORIAL HOSP</v>
          </cell>
          <cell r="C517" t="str">
            <v>HMO/POS</v>
          </cell>
          <cell r="D517" t="str">
            <v>FULLY</v>
          </cell>
          <cell r="E517" t="str">
            <v>IP</v>
          </cell>
          <cell r="F517" t="str">
            <v>Community</v>
          </cell>
          <cell r="G517" t="str">
            <v>Franklin</v>
          </cell>
          <cell r="H517" t="str">
            <v>ME</v>
          </cell>
          <cell r="I517" t="str">
            <v>ME</v>
          </cell>
          <cell r="J517" t="str">
            <v>Inlier</v>
          </cell>
          <cell r="K517" t="str">
            <v>N</v>
          </cell>
          <cell r="L517">
            <v>540081.81900000013</v>
          </cell>
          <cell r="M517">
            <v>364249.46259999997</v>
          </cell>
        </row>
        <row r="518">
          <cell r="A518" t="str">
            <v>900209</v>
          </cell>
          <cell r="B518" t="str">
            <v>FRANKLIN MEMORIAL HOSP</v>
          </cell>
          <cell r="C518" t="str">
            <v>HMO/POS</v>
          </cell>
          <cell r="D518" t="str">
            <v>FULLY</v>
          </cell>
          <cell r="E518" t="str">
            <v>OP</v>
          </cell>
          <cell r="F518" t="str">
            <v>Community</v>
          </cell>
          <cell r="G518" t="str">
            <v>Franklin</v>
          </cell>
          <cell r="H518" t="str">
            <v>ME</v>
          </cell>
          <cell r="I518" t="str">
            <v>ME</v>
          </cell>
          <cell r="J518" t="str">
            <v>Inlier</v>
          </cell>
          <cell r="K518" t="str">
            <v>N</v>
          </cell>
          <cell r="L518">
            <v>2186141.1061999998</v>
          </cell>
          <cell r="M518">
            <v>831822.45</v>
          </cell>
        </row>
        <row r="519">
          <cell r="A519" t="str">
            <v>900209</v>
          </cell>
          <cell r="B519" t="str">
            <v>FRANKLIN MEMORIAL HOSP</v>
          </cell>
          <cell r="C519" t="str">
            <v>HMO/POS</v>
          </cell>
          <cell r="D519" t="str">
            <v>SELF</v>
          </cell>
          <cell r="E519" t="str">
            <v>IP</v>
          </cell>
          <cell r="F519" t="str">
            <v>Community</v>
          </cell>
          <cell r="G519" t="str">
            <v>Franklin</v>
          </cell>
          <cell r="H519" t="str">
            <v>ME</v>
          </cell>
          <cell r="I519" t="str">
            <v>ME</v>
          </cell>
          <cell r="J519" t="str">
            <v>Inlier</v>
          </cell>
          <cell r="K519" t="str">
            <v>N</v>
          </cell>
          <cell r="L519">
            <v>48977.4378</v>
          </cell>
          <cell r="M519">
            <v>25640.507000000005</v>
          </cell>
        </row>
        <row r="520">
          <cell r="A520" t="str">
            <v>900209</v>
          </cell>
          <cell r="B520" t="str">
            <v>FRANKLIN MEMORIAL HOSP</v>
          </cell>
          <cell r="C520" t="str">
            <v>HMO/POS</v>
          </cell>
          <cell r="D520" t="str">
            <v>SELF</v>
          </cell>
          <cell r="E520" t="str">
            <v>OP</v>
          </cell>
          <cell r="F520" t="str">
            <v>Community</v>
          </cell>
          <cell r="G520" t="str">
            <v>Franklin</v>
          </cell>
          <cell r="H520" t="str">
            <v>ME</v>
          </cell>
          <cell r="I520" t="str">
            <v>ME</v>
          </cell>
          <cell r="J520" t="str">
            <v>Inlier</v>
          </cell>
          <cell r="K520" t="str">
            <v>N</v>
          </cell>
          <cell r="L520">
            <v>27348.410426585138</v>
          </cell>
          <cell r="M520">
            <v>10869.2</v>
          </cell>
        </row>
        <row r="521">
          <cell r="A521" t="str">
            <v>900209</v>
          </cell>
          <cell r="B521" t="str">
            <v>FRANKLIN MEMORIAL HOSP</v>
          </cell>
          <cell r="C521" t="str">
            <v>PPO</v>
          </cell>
          <cell r="D521" t="str">
            <v>FULLY</v>
          </cell>
          <cell r="E521" t="str">
            <v>IP</v>
          </cell>
          <cell r="F521" t="str">
            <v>Community</v>
          </cell>
          <cell r="G521" t="str">
            <v>Franklin</v>
          </cell>
          <cell r="H521" t="str">
            <v>ME</v>
          </cell>
          <cell r="I521" t="str">
            <v>ME</v>
          </cell>
          <cell r="J521" t="str">
            <v>Inlier</v>
          </cell>
          <cell r="K521" t="str">
            <v>N</v>
          </cell>
          <cell r="L521">
            <v>9867.5845128378642</v>
          </cell>
          <cell r="M521">
            <v>5456.6863000000003</v>
          </cell>
        </row>
        <row r="522">
          <cell r="A522" t="str">
            <v>900209</v>
          </cell>
          <cell r="B522" t="str">
            <v>FRANKLIN MEMORIAL HOSP</v>
          </cell>
          <cell r="C522" t="str">
            <v>PPO</v>
          </cell>
          <cell r="D522" t="str">
            <v>FULLY</v>
          </cell>
          <cell r="E522" t="str">
            <v>OP</v>
          </cell>
          <cell r="F522" t="str">
            <v>Community</v>
          </cell>
          <cell r="G522" t="str">
            <v>Franklin</v>
          </cell>
          <cell r="H522" t="str">
            <v>ME</v>
          </cell>
          <cell r="I522" t="str">
            <v>ME</v>
          </cell>
          <cell r="J522" t="str">
            <v>Inlier</v>
          </cell>
          <cell r="K522" t="str">
            <v>N</v>
          </cell>
          <cell r="L522">
            <v>63269.687518474726</v>
          </cell>
          <cell r="M522">
            <v>20598.419999999998</v>
          </cell>
        </row>
        <row r="523">
          <cell r="A523" t="str">
            <v>900209</v>
          </cell>
          <cell r="B523" t="str">
            <v>FRANKLIN MEMORIAL HOSP</v>
          </cell>
          <cell r="C523" t="str">
            <v>PPO</v>
          </cell>
          <cell r="D523" t="str">
            <v>SELF</v>
          </cell>
          <cell r="E523" t="str">
            <v>IP</v>
          </cell>
          <cell r="F523" t="str">
            <v>Community</v>
          </cell>
          <cell r="G523" t="str">
            <v>Franklin</v>
          </cell>
          <cell r="H523" t="str">
            <v>ME</v>
          </cell>
          <cell r="I523" t="str">
            <v>ME</v>
          </cell>
          <cell r="J523" t="str">
            <v>Inlier</v>
          </cell>
          <cell r="K523" t="str">
            <v>N</v>
          </cell>
          <cell r="L523">
            <v>14255.166200000003</v>
          </cell>
          <cell r="M523">
            <v>12198.459299999999</v>
          </cell>
        </row>
        <row r="524">
          <cell r="A524" t="str">
            <v>900209</v>
          </cell>
          <cell r="B524" t="str">
            <v>FRANKLIN MEMORIAL HOSP</v>
          </cell>
          <cell r="C524" t="str">
            <v>PPO</v>
          </cell>
          <cell r="D524" t="str">
            <v>SELF</v>
          </cell>
          <cell r="E524" t="str">
            <v>OP</v>
          </cell>
          <cell r="F524" t="str">
            <v>Community</v>
          </cell>
          <cell r="G524" t="str">
            <v>Franklin</v>
          </cell>
          <cell r="H524" t="str">
            <v>ME</v>
          </cell>
          <cell r="I524" t="str">
            <v>ME</v>
          </cell>
          <cell r="J524" t="str">
            <v>Inlier</v>
          </cell>
          <cell r="K524" t="str">
            <v>N</v>
          </cell>
          <cell r="L524">
            <v>6435.0904</v>
          </cell>
          <cell r="M524">
            <v>2209.13</v>
          </cell>
        </row>
        <row r="525">
          <cell r="A525" t="str">
            <v>900218</v>
          </cell>
          <cell r="B525" t="str">
            <v>SEBASTICOOK VALLEY HOSP</v>
          </cell>
          <cell r="C525" t="str">
            <v>HMO/POS</v>
          </cell>
          <cell r="D525" t="str">
            <v>FULLY</v>
          </cell>
          <cell r="E525" t="str">
            <v>IP</v>
          </cell>
          <cell r="F525" t="str">
            <v>Community</v>
          </cell>
          <cell r="G525" t="str">
            <v>Somerset</v>
          </cell>
          <cell r="H525" t="str">
            <v>ME</v>
          </cell>
          <cell r="I525" t="str">
            <v>ME</v>
          </cell>
          <cell r="J525" t="str">
            <v>Inlier</v>
          </cell>
          <cell r="K525" t="str">
            <v>N</v>
          </cell>
          <cell r="L525">
            <v>37621.851239141812</v>
          </cell>
          <cell r="M525">
            <v>24788.907460000002</v>
          </cell>
        </row>
        <row r="526">
          <cell r="A526" t="str">
            <v>900218</v>
          </cell>
          <cell r="B526" t="str">
            <v>SEBASTICOOK VALLEY HOSP</v>
          </cell>
          <cell r="C526" t="str">
            <v>HMO/POS</v>
          </cell>
          <cell r="D526" t="str">
            <v>FULLY</v>
          </cell>
          <cell r="E526" t="str">
            <v>OP</v>
          </cell>
          <cell r="F526" t="str">
            <v>Community</v>
          </cell>
          <cell r="G526" t="str">
            <v>Somerset</v>
          </cell>
          <cell r="H526" t="str">
            <v>ME</v>
          </cell>
          <cell r="I526" t="str">
            <v>ME</v>
          </cell>
          <cell r="J526" t="str">
            <v>Inlier</v>
          </cell>
          <cell r="K526" t="str">
            <v>N</v>
          </cell>
          <cell r="L526">
            <v>268895.13</v>
          </cell>
          <cell r="M526">
            <v>103142.785</v>
          </cell>
        </row>
        <row r="527">
          <cell r="A527" t="str">
            <v>900218</v>
          </cell>
          <cell r="B527" t="str">
            <v>SEBASTICOOK VALLEY HOSP</v>
          </cell>
          <cell r="C527" t="str">
            <v>HMO/POS</v>
          </cell>
          <cell r="D527" t="str">
            <v>SELF</v>
          </cell>
          <cell r="E527" t="str">
            <v>OP</v>
          </cell>
          <cell r="F527" t="str">
            <v>Community</v>
          </cell>
          <cell r="G527" t="str">
            <v>Somerset</v>
          </cell>
          <cell r="H527" t="str">
            <v>ME</v>
          </cell>
          <cell r="I527" t="str">
            <v>ME</v>
          </cell>
          <cell r="J527" t="str">
            <v>Inlier</v>
          </cell>
          <cell r="K527" t="str">
            <v>N</v>
          </cell>
          <cell r="L527">
            <v>16696.848000000002</v>
          </cell>
          <cell r="M527">
            <v>4927.0600000000004</v>
          </cell>
        </row>
        <row r="528">
          <cell r="A528" t="str">
            <v>900218</v>
          </cell>
          <cell r="B528" t="str">
            <v>SEBASTICOOK VALLEY HOSP</v>
          </cell>
          <cell r="C528" t="str">
            <v>PPO</v>
          </cell>
          <cell r="D528" t="str">
            <v>FULLY</v>
          </cell>
          <cell r="E528" t="str">
            <v>IP</v>
          </cell>
          <cell r="F528" t="str">
            <v>Community</v>
          </cell>
          <cell r="G528" t="str">
            <v>Somerset</v>
          </cell>
          <cell r="H528" t="str">
            <v>ME</v>
          </cell>
          <cell r="I528" t="str">
            <v>ME</v>
          </cell>
          <cell r="J528" t="str">
            <v>Inlier</v>
          </cell>
          <cell r="K528" t="str">
            <v>N</v>
          </cell>
          <cell r="L528">
            <v>30060.481500000002</v>
          </cell>
          <cell r="M528">
            <v>47638.0075</v>
          </cell>
        </row>
        <row r="529">
          <cell r="A529" t="str">
            <v>900218</v>
          </cell>
          <cell r="B529" t="str">
            <v>SEBASTICOOK VALLEY HOSP</v>
          </cell>
          <cell r="C529" t="str">
            <v>PPO</v>
          </cell>
          <cell r="D529" t="str">
            <v>FULLY</v>
          </cell>
          <cell r="E529" t="str">
            <v>OP</v>
          </cell>
          <cell r="F529" t="str">
            <v>Community</v>
          </cell>
          <cell r="G529" t="str">
            <v>Somerset</v>
          </cell>
          <cell r="H529" t="str">
            <v>ME</v>
          </cell>
          <cell r="I529" t="str">
            <v>ME</v>
          </cell>
          <cell r="J529" t="str">
            <v>Inlier</v>
          </cell>
          <cell r="K529" t="str">
            <v>N</v>
          </cell>
          <cell r="L529">
            <v>261847.05750000011</v>
          </cell>
          <cell r="M529">
            <v>98876.384999999951</v>
          </cell>
        </row>
        <row r="530">
          <cell r="A530" t="str">
            <v>900218</v>
          </cell>
          <cell r="B530" t="str">
            <v>SEBASTICOOK VALLEY HOSP</v>
          </cell>
          <cell r="C530" t="str">
            <v>PPO</v>
          </cell>
          <cell r="D530" t="str">
            <v>SELF</v>
          </cell>
          <cell r="E530" t="str">
            <v>OP</v>
          </cell>
          <cell r="F530" t="str">
            <v>Community</v>
          </cell>
          <cell r="G530" t="str">
            <v>Somerset</v>
          </cell>
          <cell r="H530" t="str">
            <v>ME</v>
          </cell>
          <cell r="I530" t="str">
            <v>ME</v>
          </cell>
          <cell r="J530" t="str">
            <v>Inlier</v>
          </cell>
          <cell r="K530" t="str">
            <v>N</v>
          </cell>
          <cell r="L530">
            <v>31874.985755336849</v>
          </cell>
          <cell r="M530">
            <v>12731.53</v>
          </cell>
        </row>
        <row r="531">
          <cell r="A531" t="str">
            <v>900225</v>
          </cell>
          <cell r="B531" t="str">
            <v>Millinocket Regional Hospital</v>
          </cell>
          <cell r="C531" t="str">
            <v>HMO/POS</v>
          </cell>
          <cell r="D531" t="str">
            <v>FULLY</v>
          </cell>
          <cell r="E531" t="str">
            <v>OP</v>
          </cell>
          <cell r="F531" t="str">
            <v>Community</v>
          </cell>
          <cell r="G531" t="str">
            <v>Penobscot</v>
          </cell>
          <cell r="H531" t="str">
            <v>ME</v>
          </cell>
          <cell r="I531" t="str">
            <v>ME</v>
          </cell>
          <cell r="J531" t="str">
            <v>Low Do</v>
          </cell>
          <cell r="K531" t="str">
            <v>N</v>
          </cell>
          <cell r="L531">
            <v>13665.808799999999</v>
          </cell>
          <cell r="M531">
            <v>4665.09</v>
          </cell>
        </row>
        <row r="532">
          <cell r="A532" t="str">
            <v>900225</v>
          </cell>
          <cell r="B532" t="str">
            <v>Millinocket Regional Hospital</v>
          </cell>
          <cell r="C532" t="str">
            <v>HMO/POS</v>
          </cell>
          <cell r="D532" t="str">
            <v>SELF</v>
          </cell>
          <cell r="E532" t="str">
            <v>OP</v>
          </cell>
          <cell r="F532" t="str">
            <v>Community</v>
          </cell>
          <cell r="G532" t="str">
            <v>Penobscot</v>
          </cell>
          <cell r="H532" t="str">
            <v>ME</v>
          </cell>
          <cell r="I532" t="str">
            <v>ME</v>
          </cell>
          <cell r="J532" t="str">
            <v>Low Do</v>
          </cell>
          <cell r="K532" t="str">
            <v>N</v>
          </cell>
          <cell r="L532">
            <v>776.49839999999995</v>
          </cell>
          <cell r="M532">
            <v>831.74</v>
          </cell>
        </row>
        <row r="533">
          <cell r="A533" t="str">
            <v>900225</v>
          </cell>
          <cell r="B533" t="str">
            <v>Millinocket Regional Hospital</v>
          </cell>
          <cell r="C533" t="str">
            <v>PPO</v>
          </cell>
          <cell r="D533" t="str">
            <v>FULLY</v>
          </cell>
          <cell r="E533" t="str">
            <v>OP</v>
          </cell>
          <cell r="F533" t="str">
            <v>Community</v>
          </cell>
          <cell r="G533" t="str">
            <v>Penobscot</v>
          </cell>
          <cell r="H533" t="str">
            <v>ME</v>
          </cell>
          <cell r="I533" t="str">
            <v>ME</v>
          </cell>
          <cell r="J533" t="str">
            <v>Low Do</v>
          </cell>
          <cell r="K533" t="str">
            <v>N</v>
          </cell>
          <cell r="L533">
            <v>7025.1263250000002</v>
          </cell>
          <cell r="M533">
            <v>2859.93</v>
          </cell>
        </row>
        <row r="534">
          <cell r="A534" t="str">
            <v>900225</v>
          </cell>
          <cell r="B534" t="str">
            <v>Millinocket Regional Hospital</v>
          </cell>
          <cell r="C534" t="str">
            <v>PPO</v>
          </cell>
          <cell r="D534" t="str">
            <v>SELF</v>
          </cell>
          <cell r="E534" t="str">
            <v>OP</v>
          </cell>
          <cell r="F534" t="str">
            <v>Community</v>
          </cell>
          <cell r="G534" t="str">
            <v>Penobscot</v>
          </cell>
          <cell r="H534" t="str">
            <v>ME</v>
          </cell>
          <cell r="I534" t="str">
            <v>ME</v>
          </cell>
          <cell r="J534" t="str">
            <v>Low Do</v>
          </cell>
          <cell r="K534" t="str">
            <v>N</v>
          </cell>
          <cell r="L534">
            <v>935.01468749999981</v>
          </cell>
          <cell r="M534">
            <v>570.92999999999995</v>
          </cell>
        </row>
        <row r="535">
          <cell r="A535" t="str">
            <v>900239</v>
          </cell>
          <cell r="B535" t="str">
            <v>UPPER CONNECTICUT VALLEY HOSPITAL</v>
          </cell>
          <cell r="C535" t="str">
            <v>HMO/POS</v>
          </cell>
          <cell r="D535" t="str">
            <v>FULLY</v>
          </cell>
          <cell r="E535" t="str">
            <v>IP</v>
          </cell>
          <cell r="F535" t="str">
            <v>Community</v>
          </cell>
          <cell r="G535" t="str">
            <v>Coos</v>
          </cell>
          <cell r="H535" t="str">
            <v>NH</v>
          </cell>
          <cell r="I535" t="str">
            <v>NH</v>
          </cell>
          <cell r="J535" t="str">
            <v>Inlier</v>
          </cell>
          <cell r="K535" t="str">
            <v>N</v>
          </cell>
          <cell r="L535">
            <v>30008.5576</v>
          </cell>
          <cell r="M535">
            <v>20538.937299999998</v>
          </cell>
        </row>
        <row r="536">
          <cell r="A536" t="str">
            <v>900239</v>
          </cell>
          <cell r="B536" t="str">
            <v>UPPER CONNECTICUT VALLEY HOSPITAL</v>
          </cell>
          <cell r="C536" t="str">
            <v>HMO/POS</v>
          </cell>
          <cell r="D536" t="str">
            <v>FULLY</v>
          </cell>
          <cell r="E536" t="str">
            <v>OP</v>
          </cell>
          <cell r="F536" t="str">
            <v>Community</v>
          </cell>
          <cell r="G536" t="str">
            <v>Coos</v>
          </cell>
          <cell r="H536" t="str">
            <v>NH</v>
          </cell>
          <cell r="I536" t="str">
            <v>NH</v>
          </cell>
          <cell r="J536" t="str">
            <v>Inlier</v>
          </cell>
          <cell r="K536" t="str">
            <v>N</v>
          </cell>
          <cell r="L536">
            <v>116633.60144244897</v>
          </cell>
          <cell r="M536">
            <v>30933.08</v>
          </cell>
        </row>
        <row r="537">
          <cell r="A537" t="str">
            <v>900239</v>
          </cell>
          <cell r="B537" t="str">
            <v>UPPER CONNECTICUT VALLEY HOSPITAL</v>
          </cell>
          <cell r="C537" t="str">
            <v>HMO/POS</v>
          </cell>
          <cell r="D537" t="str">
            <v>SELF</v>
          </cell>
          <cell r="E537" t="str">
            <v>IP</v>
          </cell>
          <cell r="F537" t="str">
            <v>Community</v>
          </cell>
          <cell r="G537" t="str">
            <v>Coos</v>
          </cell>
          <cell r="H537" t="str">
            <v>NH</v>
          </cell>
          <cell r="I537" t="str">
            <v>NH</v>
          </cell>
          <cell r="J537" t="str">
            <v>Inlier</v>
          </cell>
          <cell r="K537" t="str">
            <v>N</v>
          </cell>
          <cell r="L537">
            <v>121051.01420000001</v>
          </cell>
          <cell r="M537">
            <v>92300.921370833326</v>
          </cell>
        </row>
        <row r="538">
          <cell r="A538" t="str">
            <v>900239</v>
          </cell>
          <cell r="B538" t="str">
            <v>UPPER CONNECTICUT VALLEY HOSPITAL</v>
          </cell>
          <cell r="C538" t="str">
            <v>HMO/POS</v>
          </cell>
          <cell r="D538" t="str">
            <v>SELF</v>
          </cell>
          <cell r="E538" t="str">
            <v>OP</v>
          </cell>
          <cell r="F538" t="str">
            <v>Community</v>
          </cell>
          <cell r="G538" t="str">
            <v>Coos</v>
          </cell>
          <cell r="H538" t="str">
            <v>NH</v>
          </cell>
          <cell r="I538" t="str">
            <v>NH</v>
          </cell>
          <cell r="J538" t="str">
            <v>Inlier</v>
          </cell>
          <cell r="K538" t="str">
            <v>N</v>
          </cell>
          <cell r="L538">
            <v>311571.06820000004</v>
          </cell>
          <cell r="M538">
            <v>65947.070000000007</v>
          </cell>
        </row>
        <row r="539">
          <cell r="A539" t="str">
            <v>900239</v>
          </cell>
          <cell r="B539" t="str">
            <v>UPPER CONNECTICUT VALLEY HOSPITAL</v>
          </cell>
          <cell r="C539" t="str">
            <v>PPO</v>
          </cell>
          <cell r="D539" t="str">
            <v>FULLY</v>
          </cell>
          <cell r="E539" t="str">
            <v>IP</v>
          </cell>
          <cell r="F539" t="str">
            <v>Community</v>
          </cell>
          <cell r="G539" t="str">
            <v>Coos</v>
          </cell>
          <cell r="H539" t="str">
            <v>NH</v>
          </cell>
          <cell r="I539" t="str">
            <v>NH</v>
          </cell>
          <cell r="J539" t="str">
            <v>Inlier</v>
          </cell>
          <cell r="K539" t="str">
            <v>N</v>
          </cell>
          <cell r="L539">
            <v>6080.4158466838553</v>
          </cell>
          <cell r="M539">
            <v>4226.7038999999995</v>
          </cell>
        </row>
        <row r="540">
          <cell r="A540" t="str">
            <v>900239</v>
          </cell>
          <cell r="B540" t="str">
            <v>UPPER CONNECTICUT VALLEY HOSPITAL</v>
          </cell>
          <cell r="C540" t="str">
            <v>PPO</v>
          </cell>
          <cell r="D540" t="str">
            <v>FULLY</v>
          </cell>
          <cell r="E540" t="str">
            <v>OP</v>
          </cell>
          <cell r="F540" t="str">
            <v>Community</v>
          </cell>
          <cell r="G540" t="str">
            <v>Coos</v>
          </cell>
          <cell r="H540" t="str">
            <v>NH</v>
          </cell>
          <cell r="I540" t="str">
            <v>NH</v>
          </cell>
          <cell r="J540" t="str">
            <v>Inlier</v>
          </cell>
          <cell r="K540" t="str">
            <v>N</v>
          </cell>
          <cell r="L540">
            <v>602.86617866616348</v>
          </cell>
          <cell r="M540">
            <v>352</v>
          </cell>
        </row>
        <row r="541">
          <cell r="A541" t="str">
            <v>900239</v>
          </cell>
          <cell r="B541" t="str">
            <v>UPPER CONNECTICUT VALLEY HOSPITAL</v>
          </cell>
          <cell r="C541" t="str">
            <v>PPO</v>
          </cell>
          <cell r="D541" t="str">
            <v>SELF</v>
          </cell>
          <cell r="E541" t="str">
            <v>OP</v>
          </cell>
          <cell r="F541" t="str">
            <v>Community</v>
          </cell>
          <cell r="G541" t="str">
            <v>Coos</v>
          </cell>
          <cell r="H541" t="str">
            <v>NH</v>
          </cell>
          <cell r="I541" t="str">
            <v>NH</v>
          </cell>
          <cell r="J541" t="str">
            <v>Inlier</v>
          </cell>
          <cell r="K541" t="str">
            <v>N</v>
          </cell>
          <cell r="L541">
            <v>714.33381071428562</v>
          </cell>
          <cell r="M541">
            <v>352.46</v>
          </cell>
        </row>
        <row r="542">
          <cell r="A542" t="str">
            <v>900244</v>
          </cell>
          <cell r="B542" t="str">
            <v>Waldo County General Hospital</v>
          </cell>
          <cell r="C542" t="str">
            <v>HMO/POS</v>
          </cell>
          <cell r="D542" t="str">
            <v>FULLY</v>
          </cell>
          <cell r="E542" t="str">
            <v>IP</v>
          </cell>
          <cell r="F542" t="str">
            <v>Community</v>
          </cell>
          <cell r="G542" t="str">
            <v>Waldo</v>
          </cell>
          <cell r="H542" t="str">
            <v>ME</v>
          </cell>
          <cell r="I542" t="str">
            <v>ME</v>
          </cell>
          <cell r="J542" t="str">
            <v>Low Do</v>
          </cell>
          <cell r="K542" t="str">
            <v>N</v>
          </cell>
          <cell r="L542">
            <v>82570.008273527477</v>
          </cell>
          <cell r="M542">
            <v>43492.162114285718</v>
          </cell>
        </row>
        <row r="543">
          <cell r="A543" t="str">
            <v>900244</v>
          </cell>
          <cell r="B543" t="str">
            <v>Waldo County General Hospital</v>
          </cell>
          <cell r="C543" t="str">
            <v>HMO/POS</v>
          </cell>
          <cell r="D543" t="str">
            <v>FULLY</v>
          </cell>
          <cell r="E543" t="str">
            <v>OP</v>
          </cell>
          <cell r="F543" t="str">
            <v>Community</v>
          </cell>
          <cell r="G543" t="str">
            <v>Waldo</v>
          </cell>
          <cell r="H543" t="str">
            <v>ME</v>
          </cell>
          <cell r="I543" t="str">
            <v>ME</v>
          </cell>
          <cell r="J543" t="str">
            <v>Low Do</v>
          </cell>
          <cell r="K543" t="str">
            <v>N</v>
          </cell>
          <cell r="L543">
            <v>106738.93070000001</v>
          </cell>
          <cell r="M543">
            <v>38618.918000000005</v>
          </cell>
        </row>
        <row r="544">
          <cell r="A544" t="str">
            <v>900244</v>
          </cell>
          <cell r="B544" t="str">
            <v>Waldo County General Hospital</v>
          </cell>
          <cell r="C544" t="str">
            <v>HMO/POS</v>
          </cell>
          <cell r="D544" t="str">
            <v>SELF</v>
          </cell>
          <cell r="E544" t="str">
            <v>IP</v>
          </cell>
          <cell r="F544" t="str">
            <v>Community</v>
          </cell>
          <cell r="G544" t="str">
            <v>Waldo</v>
          </cell>
          <cell r="H544" t="str">
            <v>ME</v>
          </cell>
          <cell r="I544" t="str">
            <v>ME</v>
          </cell>
          <cell r="J544" t="str">
            <v>Low Do</v>
          </cell>
          <cell r="K544" t="str">
            <v>N</v>
          </cell>
          <cell r="L544">
            <v>22040.865800000003</v>
          </cell>
          <cell r="M544">
            <v>32129.208400000003</v>
          </cell>
        </row>
        <row r="545">
          <cell r="A545" t="str">
            <v>900244</v>
          </cell>
          <cell r="B545" t="str">
            <v>Waldo County General Hospital</v>
          </cell>
          <cell r="C545" t="str">
            <v>HMO/POS</v>
          </cell>
          <cell r="D545" t="str">
            <v>SELF</v>
          </cell>
          <cell r="E545" t="str">
            <v>OP</v>
          </cell>
          <cell r="F545" t="str">
            <v>Community</v>
          </cell>
          <cell r="G545" t="str">
            <v>Waldo</v>
          </cell>
          <cell r="H545" t="str">
            <v>ME</v>
          </cell>
          <cell r="I545" t="str">
            <v>ME</v>
          </cell>
          <cell r="J545" t="str">
            <v>Low Do</v>
          </cell>
          <cell r="K545" t="str">
            <v>N</v>
          </cell>
          <cell r="L545">
            <v>19695.464599470088</v>
          </cell>
          <cell r="M545">
            <v>8806.68</v>
          </cell>
        </row>
        <row r="546">
          <cell r="A546" t="str">
            <v>900244</v>
          </cell>
          <cell r="B546" t="str">
            <v>Waldo County General Hospital</v>
          </cell>
          <cell r="C546" t="str">
            <v>PPO</v>
          </cell>
          <cell r="D546" t="str">
            <v>FULLY</v>
          </cell>
          <cell r="E546" t="str">
            <v>IP</v>
          </cell>
          <cell r="F546" t="str">
            <v>Community</v>
          </cell>
          <cell r="G546" t="str">
            <v>Waldo</v>
          </cell>
          <cell r="H546" t="str">
            <v>ME</v>
          </cell>
          <cell r="I546" t="str">
            <v>ME</v>
          </cell>
          <cell r="J546" t="str">
            <v>Low Do</v>
          </cell>
          <cell r="K546" t="str">
            <v>N</v>
          </cell>
          <cell r="L546">
            <v>13803.364633302032</v>
          </cell>
          <cell r="M546">
            <v>10797.041300000001</v>
          </cell>
        </row>
        <row r="547">
          <cell r="A547" t="str">
            <v>900244</v>
          </cell>
          <cell r="B547" t="str">
            <v>Waldo County General Hospital</v>
          </cell>
          <cell r="C547" t="str">
            <v>PPO</v>
          </cell>
          <cell r="D547" t="str">
            <v>FULLY</v>
          </cell>
          <cell r="E547" t="str">
            <v>OP</v>
          </cell>
          <cell r="F547" t="str">
            <v>Community</v>
          </cell>
          <cell r="G547" t="str">
            <v>Waldo</v>
          </cell>
          <cell r="H547" t="str">
            <v>ME</v>
          </cell>
          <cell r="I547" t="str">
            <v>ME</v>
          </cell>
          <cell r="J547" t="str">
            <v>Low Do</v>
          </cell>
          <cell r="K547" t="str">
            <v>N</v>
          </cell>
          <cell r="L547">
            <v>79850.590400000045</v>
          </cell>
          <cell r="M547">
            <v>26462.68</v>
          </cell>
        </row>
        <row r="548">
          <cell r="A548" t="str">
            <v>900244</v>
          </cell>
          <cell r="B548" t="str">
            <v>Waldo County General Hospital</v>
          </cell>
          <cell r="C548" t="str">
            <v>PPO</v>
          </cell>
          <cell r="D548" t="str">
            <v>SELF</v>
          </cell>
          <cell r="E548" t="str">
            <v>OP</v>
          </cell>
          <cell r="F548" t="str">
            <v>Community</v>
          </cell>
          <cell r="G548" t="str">
            <v>Waldo</v>
          </cell>
          <cell r="H548" t="str">
            <v>ME</v>
          </cell>
          <cell r="I548" t="str">
            <v>ME</v>
          </cell>
          <cell r="J548" t="str">
            <v>Low Do</v>
          </cell>
          <cell r="K548" t="str">
            <v>N</v>
          </cell>
          <cell r="L548">
            <v>1266.2516703384636</v>
          </cell>
          <cell r="M548">
            <v>1072.44</v>
          </cell>
        </row>
        <row r="549">
          <cell r="A549" t="str">
            <v>900247</v>
          </cell>
          <cell r="B549" t="str">
            <v>KENT COUNTY MEMORIAL HOSP</v>
          </cell>
          <cell r="C549" t="str">
            <v>HMO/POS</v>
          </cell>
          <cell r="D549" t="str">
            <v>FULLY</v>
          </cell>
          <cell r="E549" t="str">
            <v>IP</v>
          </cell>
          <cell r="F549" t="str">
            <v>Community</v>
          </cell>
          <cell r="G549" t="str">
            <v>Kent</v>
          </cell>
          <cell r="H549" t="str">
            <v>RI</v>
          </cell>
          <cell r="I549" t="str">
            <v>RI</v>
          </cell>
          <cell r="J549" t="str">
            <v>Inlier</v>
          </cell>
          <cell r="K549" t="str">
            <v>N</v>
          </cell>
          <cell r="L549">
            <v>697394.39439999999</v>
          </cell>
          <cell r="M549">
            <v>179281.4999</v>
          </cell>
        </row>
        <row r="550">
          <cell r="A550" t="str">
            <v>900247</v>
          </cell>
          <cell r="B550" t="str">
            <v>KENT COUNTY MEMORIAL HOSP</v>
          </cell>
          <cell r="C550" t="str">
            <v>HMO/POS</v>
          </cell>
          <cell r="D550" t="str">
            <v>FULLY</v>
          </cell>
          <cell r="E550" t="str">
            <v>OP</v>
          </cell>
          <cell r="F550" t="str">
            <v>Community</v>
          </cell>
          <cell r="G550" t="str">
            <v>Kent</v>
          </cell>
          <cell r="H550" t="str">
            <v>RI</v>
          </cell>
          <cell r="I550" t="str">
            <v>RI</v>
          </cell>
          <cell r="J550" t="str">
            <v>Inlier</v>
          </cell>
          <cell r="K550" t="str">
            <v>N</v>
          </cell>
          <cell r="L550">
            <v>191817.29260000007</v>
          </cell>
          <cell r="M550">
            <v>86419.16</v>
          </cell>
        </row>
        <row r="551">
          <cell r="A551" t="str">
            <v>900247</v>
          </cell>
          <cell r="B551" t="str">
            <v>KENT COUNTY MEMORIAL HOSP</v>
          </cell>
          <cell r="C551" t="str">
            <v>HMO/POS</v>
          </cell>
          <cell r="D551" t="str">
            <v>SELF</v>
          </cell>
          <cell r="E551" t="str">
            <v>IP</v>
          </cell>
          <cell r="F551" t="str">
            <v>Community</v>
          </cell>
          <cell r="G551" t="str">
            <v>Kent</v>
          </cell>
          <cell r="H551" t="str">
            <v>RI</v>
          </cell>
          <cell r="I551" t="str">
            <v>RI</v>
          </cell>
          <cell r="J551" t="str">
            <v>Inlier</v>
          </cell>
          <cell r="K551" t="str">
            <v>N</v>
          </cell>
          <cell r="L551">
            <v>57073.463400000008</v>
          </cell>
          <cell r="M551">
            <v>23200.9512</v>
          </cell>
        </row>
        <row r="552">
          <cell r="A552" t="str">
            <v>900247</v>
          </cell>
          <cell r="B552" t="str">
            <v>KENT COUNTY MEMORIAL HOSP</v>
          </cell>
          <cell r="C552" t="str">
            <v>HMO/POS</v>
          </cell>
          <cell r="D552" t="str">
            <v>SELF</v>
          </cell>
          <cell r="E552" t="str">
            <v>OP</v>
          </cell>
          <cell r="F552" t="str">
            <v>Community</v>
          </cell>
          <cell r="G552" t="str">
            <v>Kent</v>
          </cell>
          <cell r="H552" t="str">
            <v>RI</v>
          </cell>
          <cell r="I552" t="str">
            <v>RI</v>
          </cell>
          <cell r="J552" t="str">
            <v>Inlier</v>
          </cell>
          <cell r="K552" t="str">
            <v>N</v>
          </cell>
          <cell r="L552">
            <v>141884.73288816775</v>
          </cell>
          <cell r="M552">
            <v>58799.67</v>
          </cell>
        </row>
        <row r="553">
          <cell r="A553" t="str">
            <v>900247</v>
          </cell>
          <cell r="B553" t="str">
            <v>KENT COUNTY MEMORIAL HOSP</v>
          </cell>
          <cell r="C553" t="str">
            <v>PPO</v>
          </cell>
          <cell r="D553" t="str">
            <v>FULLY</v>
          </cell>
          <cell r="E553" t="str">
            <v>IP</v>
          </cell>
          <cell r="F553" t="str">
            <v>Community</v>
          </cell>
          <cell r="G553" t="str">
            <v>Kent</v>
          </cell>
          <cell r="H553" t="str">
            <v>RI</v>
          </cell>
          <cell r="I553" t="str">
            <v>RI</v>
          </cell>
          <cell r="J553" t="str">
            <v>Inlier</v>
          </cell>
          <cell r="K553" t="str">
            <v>N</v>
          </cell>
          <cell r="L553">
            <v>39034.150200000004</v>
          </cell>
          <cell r="M553">
            <v>14401.950999999999</v>
          </cell>
        </row>
        <row r="554">
          <cell r="A554" t="str">
            <v>900247</v>
          </cell>
          <cell r="B554" t="str">
            <v>KENT COUNTY MEMORIAL HOSP</v>
          </cell>
          <cell r="C554" t="str">
            <v>PPO</v>
          </cell>
          <cell r="D554" t="str">
            <v>FULLY</v>
          </cell>
          <cell r="E554" t="str">
            <v>OP</v>
          </cell>
          <cell r="F554" t="str">
            <v>Community</v>
          </cell>
          <cell r="G554" t="str">
            <v>Kent</v>
          </cell>
          <cell r="H554" t="str">
            <v>RI</v>
          </cell>
          <cell r="I554" t="str">
            <v>RI</v>
          </cell>
          <cell r="J554" t="str">
            <v>Inlier</v>
          </cell>
          <cell r="K554" t="str">
            <v>N</v>
          </cell>
          <cell r="L554">
            <v>20070.726557115941</v>
          </cell>
          <cell r="M554">
            <v>6523.98</v>
          </cell>
        </row>
        <row r="555">
          <cell r="A555" t="str">
            <v>900247</v>
          </cell>
          <cell r="B555" t="str">
            <v>KENT COUNTY MEMORIAL HOSP</v>
          </cell>
          <cell r="C555" t="str">
            <v>PPO</v>
          </cell>
          <cell r="D555" t="str">
            <v>SELF</v>
          </cell>
          <cell r="E555" t="str">
            <v>OP</v>
          </cell>
          <cell r="F555" t="str">
            <v>Community</v>
          </cell>
          <cell r="G555" t="str">
            <v>Kent</v>
          </cell>
          <cell r="H555" t="str">
            <v>RI</v>
          </cell>
          <cell r="I555" t="str">
            <v>RI</v>
          </cell>
          <cell r="J555" t="str">
            <v>Inlier</v>
          </cell>
          <cell r="K555" t="str">
            <v>N</v>
          </cell>
          <cell r="L555">
            <v>37508.097981334453</v>
          </cell>
          <cell r="M555">
            <v>14132.01</v>
          </cell>
        </row>
        <row r="556">
          <cell r="A556" t="str">
            <v>900248</v>
          </cell>
          <cell r="B556" t="str">
            <v>MAINE COAST MEMORIAL HOSP</v>
          </cell>
          <cell r="C556" t="str">
            <v>HMO/POS</v>
          </cell>
          <cell r="D556" t="str">
            <v>FULLY</v>
          </cell>
          <cell r="E556" t="str">
            <v>IP</v>
          </cell>
          <cell r="F556" t="str">
            <v>Community</v>
          </cell>
          <cell r="G556" t="str">
            <v>Hancock</v>
          </cell>
          <cell r="H556" t="str">
            <v>ME</v>
          </cell>
          <cell r="I556" t="str">
            <v>ME</v>
          </cell>
          <cell r="J556" t="str">
            <v>Low Do</v>
          </cell>
          <cell r="K556" t="str">
            <v>N</v>
          </cell>
          <cell r="L556">
            <v>33108.560599999997</v>
          </cell>
          <cell r="M556">
            <v>25388.115700000002</v>
          </cell>
        </row>
        <row r="557">
          <cell r="A557" t="str">
            <v>900248</v>
          </cell>
          <cell r="B557" t="str">
            <v>MAINE COAST MEMORIAL HOSP</v>
          </cell>
          <cell r="C557" t="str">
            <v>HMO/POS</v>
          </cell>
          <cell r="D557" t="str">
            <v>FULLY</v>
          </cell>
          <cell r="E557" t="str">
            <v>OP</v>
          </cell>
          <cell r="F557" t="str">
            <v>Community</v>
          </cell>
          <cell r="G557" t="str">
            <v>Hancock</v>
          </cell>
          <cell r="H557" t="str">
            <v>ME</v>
          </cell>
          <cell r="I557" t="str">
            <v>ME</v>
          </cell>
          <cell r="J557" t="str">
            <v>Low Do</v>
          </cell>
          <cell r="K557" t="str">
            <v>N</v>
          </cell>
          <cell r="L557">
            <v>167145.75929999998</v>
          </cell>
          <cell r="M557">
            <v>40466.42</v>
          </cell>
        </row>
        <row r="558">
          <cell r="A558" t="str">
            <v>900248</v>
          </cell>
          <cell r="B558" t="str">
            <v>MAINE COAST MEMORIAL HOSP</v>
          </cell>
          <cell r="C558" t="str">
            <v>HMO/POS</v>
          </cell>
          <cell r="D558" t="str">
            <v>SELF</v>
          </cell>
          <cell r="E558" t="str">
            <v>OP</v>
          </cell>
          <cell r="F558" t="str">
            <v>Community</v>
          </cell>
          <cell r="G558" t="str">
            <v>Hancock</v>
          </cell>
          <cell r="H558" t="str">
            <v>ME</v>
          </cell>
          <cell r="I558" t="str">
            <v>ME</v>
          </cell>
          <cell r="J558" t="str">
            <v>Low Do</v>
          </cell>
          <cell r="K558" t="str">
            <v>N</v>
          </cell>
          <cell r="L558">
            <v>9188.3305560508343</v>
          </cell>
          <cell r="M558">
            <v>2348.63</v>
          </cell>
        </row>
        <row r="559">
          <cell r="A559" t="str">
            <v>900248</v>
          </cell>
          <cell r="B559" t="str">
            <v>MAINE COAST MEMORIAL HOSP</v>
          </cell>
          <cell r="C559" t="str">
            <v>PPO</v>
          </cell>
          <cell r="D559" t="str">
            <v>FULLY</v>
          </cell>
          <cell r="E559" t="str">
            <v>OP</v>
          </cell>
          <cell r="F559" t="str">
            <v>Community</v>
          </cell>
          <cell r="G559" t="str">
            <v>Hancock</v>
          </cell>
          <cell r="H559" t="str">
            <v>ME</v>
          </cell>
          <cell r="I559" t="str">
            <v>ME</v>
          </cell>
          <cell r="J559" t="str">
            <v>Low Do</v>
          </cell>
          <cell r="K559" t="str">
            <v>N</v>
          </cell>
          <cell r="L559">
            <v>62975.802300000003</v>
          </cell>
          <cell r="M559">
            <v>14232.39</v>
          </cell>
        </row>
        <row r="560">
          <cell r="A560" t="str">
            <v>900248</v>
          </cell>
          <cell r="B560" t="str">
            <v>MAINE COAST MEMORIAL HOSP</v>
          </cell>
          <cell r="C560" t="str">
            <v>PPO</v>
          </cell>
          <cell r="D560" t="str">
            <v>SELF</v>
          </cell>
          <cell r="E560" t="str">
            <v>IP</v>
          </cell>
          <cell r="F560" t="str">
            <v>Community</v>
          </cell>
          <cell r="G560" t="str">
            <v>Hancock</v>
          </cell>
          <cell r="H560" t="str">
            <v>ME</v>
          </cell>
          <cell r="I560" t="str">
            <v>ME</v>
          </cell>
          <cell r="J560" t="str">
            <v>Low Do</v>
          </cell>
          <cell r="K560" t="str">
            <v>N</v>
          </cell>
          <cell r="L560">
            <v>6411.0013000000008</v>
          </cell>
          <cell r="M560">
            <v>4110.3725999999997</v>
          </cell>
        </row>
        <row r="561">
          <cell r="A561" t="str">
            <v>900248</v>
          </cell>
          <cell r="B561" t="str">
            <v>MAINE COAST MEMORIAL HOSP</v>
          </cell>
          <cell r="C561" t="str">
            <v>PPO</v>
          </cell>
          <cell r="D561" t="str">
            <v>SELF</v>
          </cell>
          <cell r="E561" t="str">
            <v>OP</v>
          </cell>
          <cell r="F561" t="str">
            <v>Community</v>
          </cell>
          <cell r="G561" t="str">
            <v>Hancock</v>
          </cell>
          <cell r="H561" t="str">
            <v>ME</v>
          </cell>
          <cell r="I561" t="str">
            <v>ME</v>
          </cell>
          <cell r="J561" t="str">
            <v>Low Do</v>
          </cell>
          <cell r="K561" t="str">
            <v>N</v>
          </cell>
          <cell r="L561">
            <v>22164.821841409903</v>
          </cell>
          <cell r="M561">
            <v>6064.56</v>
          </cell>
        </row>
        <row r="562">
          <cell r="A562" t="str">
            <v>900250</v>
          </cell>
          <cell r="B562" t="str">
            <v>PORTSMOUTH REGIONAL HOSP</v>
          </cell>
          <cell r="C562" t="str">
            <v>HMO/POS</v>
          </cell>
          <cell r="D562" t="str">
            <v>FULLY</v>
          </cell>
          <cell r="E562" t="str">
            <v>IP</v>
          </cell>
          <cell r="F562" t="str">
            <v>Community</v>
          </cell>
          <cell r="G562" t="str">
            <v>Rockingham</v>
          </cell>
          <cell r="H562" t="str">
            <v>NH</v>
          </cell>
          <cell r="I562" t="str">
            <v>NH</v>
          </cell>
          <cell r="J562" t="str">
            <v>Inlier</v>
          </cell>
          <cell r="K562" t="str">
            <v>N</v>
          </cell>
          <cell r="L562">
            <v>2040291.8387999996</v>
          </cell>
          <cell r="M562">
            <v>2016797.6513</v>
          </cell>
        </row>
        <row r="563">
          <cell r="A563" t="str">
            <v>900250</v>
          </cell>
          <cell r="B563" t="str">
            <v>PORTSMOUTH REGIONAL HOSP</v>
          </cell>
          <cell r="C563" t="str">
            <v>HMO/POS</v>
          </cell>
          <cell r="D563" t="str">
            <v>FULLY</v>
          </cell>
          <cell r="E563" t="str">
            <v>OP</v>
          </cell>
          <cell r="F563" t="str">
            <v>Community</v>
          </cell>
          <cell r="G563" t="str">
            <v>Rockingham</v>
          </cell>
          <cell r="H563" t="str">
            <v>NH</v>
          </cell>
          <cell r="I563" t="str">
            <v>NH</v>
          </cell>
          <cell r="J563" t="str">
            <v>Inlier</v>
          </cell>
          <cell r="K563" t="str">
            <v>N</v>
          </cell>
          <cell r="L563">
            <v>4764914.3484000005</v>
          </cell>
          <cell r="M563">
            <v>1394556.1759999997</v>
          </cell>
        </row>
        <row r="564">
          <cell r="A564" t="str">
            <v>900250</v>
          </cell>
          <cell r="B564" t="str">
            <v>PORTSMOUTH REGIONAL HOSP</v>
          </cell>
          <cell r="C564" t="str">
            <v>HMO/POS</v>
          </cell>
          <cell r="D564" t="str">
            <v>SELF</v>
          </cell>
          <cell r="E564" t="str">
            <v>IP</v>
          </cell>
          <cell r="F564" t="str">
            <v>Community</v>
          </cell>
          <cell r="G564" t="str">
            <v>Rockingham</v>
          </cell>
          <cell r="H564" t="str">
            <v>NH</v>
          </cell>
          <cell r="I564" t="str">
            <v>NH</v>
          </cell>
          <cell r="J564" t="str">
            <v>Inlier</v>
          </cell>
          <cell r="K564" t="str">
            <v>N</v>
          </cell>
          <cell r="L564">
            <v>392301.66240000003</v>
          </cell>
          <cell r="M564">
            <v>410595.74529999995</v>
          </cell>
        </row>
        <row r="565">
          <cell r="A565" t="str">
            <v>900250</v>
          </cell>
          <cell r="B565" t="str">
            <v>PORTSMOUTH REGIONAL HOSP</v>
          </cell>
          <cell r="C565" t="str">
            <v>HMO/POS</v>
          </cell>
          <cell r="D565" t="str">
            <v>SELF</v>
          </cell>
          <cell r="E565" t="str">
            <v>OP</v>
          </cell>
          <cell r="F565" t="str">
            <v>Community</v>
          </cell>
          <cell r="G565" t="str">
            <v>Rockingham</v>
          </cell>
          <cell r="H565" t="str">
            <v>NH</v>
          </cell>
          <cell r="I565" t="str">
            <v>NH</v>
          </cell>
          <cell r="J565" t="str">
            <v>Inlier</v>
          </cell>
          <cell r="K565" t="str">
            <v>N</v>
          </cell>
          <cell r="L565">
            <v>889968.90239999956</v>
          </cell>
          <cell r="M565">
            <v>256963.69799999986</v>
          </cell>
        </row>
        <row r="566">
          <cell r="A566" t="str">
            <v>900250</v>
          </cell>
          <cell r="B566" t="str">
            <v>PORTSMOUTH REGIONAL HOSP</v>
          </cell>
          <cell r="C566" t="str">
            <v>PPO</v>
          </cell>
          <cell r="D566" t="str">
            <v>FULLY</v>
          </cell>
          <cell r="E566" t="str">
            <v>IP</v>
          </cell>
          <cell r="F566" t="str">
            <v>Community</v>
          </cell>
          <cell r="G566" t="str">
            <v>Rockingham</v>
          </cell>
          <cell r="H566" t="str">
            <v>NH</v>
          </cell>
          <cell r="I566" t="str">
            <v>NH</v>
          </cell>
          <cell r="J566" t="str">
            <v>Inlier</v>
          </cell>
          <cell r="K566" t="str">
            <v>N</v>
          </cell>
          <cell r="L566">
            <v>741910.82760000008</v>
          </cell>
          <cell r="M566">
            <v>293131.06549999997</v>
          </cell>
        </row>
        <row r="567">
          <cell r="A567" t="str">
            <v>900250</v>
          </cell>
          <cell r="B567" t="str">
            <v>PORTSMOUTH REGIONAL HOSP</v>
          </cell>
          <cell r="C567" t="str">
            <v>PPO</v>
          </cell>
          <cell r="D567" t="str">
            <v>FULLY</v>
          </cell>
          <cell r="E567" t="str">
            <v>OP</v>
          </cell>
          <cell r="F567" t="str">
            <v>Community</v>
          </cell>
          <cell r="G567" t="str">
            <v>Rockingham</v>
          </cell>
          <cell r="H567" t="str">
            <v>NH</v>
          </cell>
          <cell r="I567" t="str">
            <v>NH</v>
          </cell>
          <cell r="J567" t="str">
            <v>Inlier</v>
          </cell>
          <cell r="K567" t="str">
            <v>N</v>
          </cell>
          <cell r="L567">
            <v>768995.2836000002</v>
          </cell>
          <cell r="M567">
            <v>168929.38500000013</v>
          </cell>
        </row>
        <row r="568">
          <cell r="A568" t="str">
            <v>900250</v>
          </cell>
          <cell r="B568" t="str">
            <v>PORTSMOUTH REGIONAL HOSP</v>
          </cell>
          <cell r="C568" t="str">
            <v>PPO</v>
          </cell>
          <cell r="D568" t="str">
            <v>SELF</v>
          </cell>
          <cell r="E568" t="str">
            <v>IP</v>
          </cell>
          <cell r="F568" t="str">
            <v>Community</v>
          </cell>
          <cell r="G568" t="str">
            <v>Rockingham</v>
          </cell>
          <cell r="H568" t="str">
            <v>NH</v>
          </cell>
          <cell r="I568" t="str">
            <v>NH</v>
          </cell>
          <cell r="J568" t="str">
            <v>Inlier</v>
          </cell>
          <cell r="K568" t="str">
            <v>N</v>
          </cell>
          <cell r="L568">
            <v>41921.528400000003</v>
          </cell>
          <cell r="M568">
            <v>29937.281799999997</v>
          </cell>
        </row>
        <row r="569">
          <cell r="A569" t="str">
            <v>900250</v>
          </cell>
          <cell r="B569" t="str">
            <v>PORTSMOUTH REGIONAL HOSP</v>
          </cell>
          <cell r="C569" t="str">
            <v>PPO</v>
          </cell>
          <cell r="D569" t="str">
            <v>SELF</v>
          </cell>
          <cell r="E569" t="str">
            <v>OP</v>
          </cell>
          <cell r="F569" t="str">
            <v>Community</v>
          </cell>
          <cell r="G569" t="str">
            <v>Rockingham</v>
          </cell>
          <cell r="H569" t="str">
            <v>NH</v>
          </cell>
          <cell r="I569" t="str">
            <v>NH</v>
          </cell>
          <cell r="J569" t="str">
            <v>Inlier</v>
          </cell>
          <cell r="K569" t="str">
            <v>N</v>
          </cell>
          <cell r="L569">
            <v>431262.51120000007</v>
          </cell>
          <cell r="M569">
            <v>87340.47</v>
          </cell>
        </row>
        <row r="570">
          <cell r="A570" t="str">
            <v>900252</v>
          </cell>
          <cell r="B570" t="str">
            <v>ST ANDREWS HOSPITAL</v>
          </cell>
          <cell r="C570" t="str">
            <v>HMO/POS</v>
          </cell>
          <cell r="D570" t="str">
            <v>FULLY</v>
          </cell>
          <cell r="E570" t="str">
            <v>OP</v>
          </cell>
          <cell r="F570" t="str">
            <v>Community</v>
          </cell>
          <cell r="G570" t="str">
            <v>Lincoln</v>
          </cell>
          <cell r="H570" t="str">
            <v>ME</v>
          </cell>
          <cell r="I570" t="str">
            <v>ME</v>
          </cell>
          <cell r="J570" t="str">
            <v>Low Do</v>
          </cell>
          <cell r="K570" t="str">
            <v>N</v>
          </cell>
          <cell r="L570">
            <v>32263.597081896554</v>
          </cell>
          <cell r="M570">
            <v>16264.605</v>
          </cell>
        </row>
        <row r="571">
          <cell r="A571" t="str">
            <v>900252</v>
          </cell>
          <cell r="B571" t="str">
            <v>ST ANDREWS HOSPITAL</v>
          </cell>
          <cell r="C571" t="str">
            <v>HMO/POS</v>
          </cell>
          <cell r="D571" t="str">
            <v>SELF</v>
          </cell>
          <cell r="E571" t="str">
            <v>OP</v>
          </cell>
          <cell r="F571" t="str">
            <v>Community</v>
          </cell>
          <cell r="G571" t="str">
            <v>Lincoln</v>
          </cell>
          <cell r="H571" t="str">
            <v>ME</v>
          </cell>
          <cell r="I571" t="str">
            <v>ME</v>
          </cell>
          <cell r="J571" t="str">
            <v>Low Do</v>
          </cell>
          <cell r="K571" t="str">
            <v>N</v>
          </cell>
          <cell r="L571">
            <v>24266.340499999998</v>
          </cell>
          <cell r="M571">
            <v>5930.93</v>
          </cell>
        </row>
        <row r="572">
          <cell r="A572" t="str">
            <v>900252</v>
          </cell>
          <cell r="B572" t="str">
            <v>ST ANDREWS HOSPITAL</v>
          </cell>
          <cell r="C572" t="str">
            <v>PPO</v>
          </cell>
          <cell r="D572" t="str">
            <v>FULLY</v>
          </cell>
          <cell r="E572" t="str">
            <v>OP</v>
          </cell>
          <cell r="F572" t="str">
            <v>Community</v>
          </cell>
          <cell r="G572" t="str">
            <v>Lincoln</v>
          </cell>
          <cell r="H572" t="str">
            <v>ME</v>
          </cell>
          <cell r="I572" t="str">
            <v>ME</v>
          </cell>
          <cell r="J572" t="str">
            <v>Low Do</v>
          </cell>
          <cell r="K572" t="str">
            <v>N</v>
          </cell>
          <cell r="L572">
            <v>9430.8567499999972</v>
          </cell>
          <cell r="M572">
            <v>4767.8949999999995</v>
          </cell>
        </row>
        <row r="573">
          <cell r="A573" t="str">
            <v>900252</v>
          </cell>
          <cell r="B573" t="str">
            <v>ST ANDREWS HOSPITAL</v>
          </cell>
          <cell r="C573" t="str">
            <v>PPO</v>
          </cell>
          <cell r="D573" t="str">
            <v>SELF</v>
          </cell>
          <cell r="E573" t="str">
            <v>OP</v>
          </cell>
          <cell r="F573" t="str">
            <v>Community</v>
          </cell>
          <cell r="G573" t="str">
            <v>Lincoln</v>
          </cell>
          <cell r="H573" t="str">
            <v>ME</v>
          </cell>
          <cell r="I573" t="str">
            <v>ME</v>
          </cell>
          <cell r="J573" t="str">
            <v>Low Do</v>
          </cell>
          <cell r="K573" t="str">
            <v>N</v>
          </cell>
          <cell r="L573">
            <v>3596.3179767629945</v>
          </cell>
          <cell r="M573">
            <v>1213.21</v>
          </cell>
        </row>
        <row r="574">
          <cell r="A574" t="str">
            <v>900254</v>
          </cell>
          <cell r="B574" t="str">
            <v>REDINGTON- FAIRVIEW HOSP</v>
          </cell>
          <cell r="C574" t="str">
            <v>HMO/POS</v>
          </cell>
          <cell r="D574" t="str">
            <v>FULLY</v>
          </cell>
          <cell r="E574" t="str">
            <v>IP</v>
          </cell>
          <cell r="F574" t="str">
            <v>Community</v>
          </cell>
          <cell r="G574" t="str">
            <v>Somerset</v>
          </cell>
          <cell r="H574" t="str">
            <v>ME</v>
          </cell>
          <cell r="I574" t="str">
            <v>ME</v>
          </cell>
          <cell r="J574" t="str">
            <v>Low Do</v>
          </cell>
          <cell r="K574" t="str">
            <v>N</v>
          </cell>
          <cell r="L574">
            <v>25277.067400000004</v>
          </cell>
          <cell r="M574">
            <v>23608.4509</v>
          </cell>
        </row>
        <row r="575">
          <cell r="A575" t="str">
            <v>900254</v>
          </cell>
          <cell r="B575" t="str">
            <v>REDINGTON- FAIRVIEW HOSP</v>
          </cell>
          <cell r="C575" t="str">
            <v>HMO/POS</v>
          </cell>
          <cell r="D575" t="str">
            <v>FULLY</v>
          </cell>
          <cell r="E575" t="str">
            <v>OP</v>
          </cell>
          <cell r="F575" t="str">
            <v>Community</v>
          </cell>
          <cell r="G575" t="str">
            <v>Somerset</v>
          </cell>
          <cell r="H575" t="str">
            <v>ME</v>
          </cell>
          <cell r="I575" t="str">
            <v>ME</v>
          </cell>
          <cell r="J575" t="str">
            <v>Low Do</v>
          </cell>
          <cell r="K575" t="str">
            <v>N</v>
          </cell>
          <cell r="L575">
            <v>234979.86719999998</v>
          </cell>
          <cell r="M575">
            <v>91250</v>
          </cell>
        </row>
        <row r="576">
          <cell r="A576" t="str">
            <v>900254</v>
          </cell>
          <cell r="B576" t="str">
            <v>REDINGTON- FAIRVIEW HOSP</v>
          </cell>
          <cell r="C576" t="str">
            <v>HMO/POS</v>
          </cell>
          <cell r="D576" t="str">
            <v>SELF</v>
          </cell>
          <cell r="E576" t="str">
            <v>OP</v>
          </cell>
          <cell r="F576" t="str">
            <v>Community</v>
          </cell>
          <cell r="G576" t="str">
            <v>Somerset</v>
          </cell>
          <cell r="H576" t="str">
            <v>ME</v>
          </cell>
          <cell r="I576" t="str">
            <v>ME</v>
          </cell>
          <cell r="J576" t="str">
            <v>Low Do</v>
          </cell>
          <cell r="K576" t="str">
            <v>N</v>
          </cell>
          <cell r="L576">
            <v>11829.282000000003</v>
          </cell>
          <cell r="M576">
            <v>5409.21</v>
          </cell>
        </row>
        <row r="577">
          <cell r="A577" t="str">
            <v>900254</v>
          </cell>
          <cell r="B577" t="str">
            <v>REDINGTON- FAIRVIEW HOSP</v>
          </cell>
          <cell r="C577" t="str">
            <v>PPO</v>
          </cell>
          <cell r="D577" t="str">
            <v>FULLY</v>
          </cell>
          <cell r="E577" t="str">
            <v>OP</v>
          </cell>
          <cell r="F577" t="str">
            <v>Community</v>
          </cell>
          <cell r="G577" t="str">
            <v>Somerset</v>
          </cell>
          <cell r="H577" t="str">
            <v>ME</v>
          </cell>
          <cell r="I577" t="str">
            <v>ME</v>
          </cell>
          <cell r="J577" t="str">
            <v>Low Do</v>
          </cell>
          <cell r="K577" t="str">
            <v>N</v>
          </cell>
          <cell r="L577">
            <v>72153.577744382492</v>
          </cell>
          <cell r="M577">
            <v>32148.04</v>
          </cell>
        </row>
        <row r="578">
          <cell r="A578" t="str">
            <v>900254</v>
          </cell>
          <cell r="B578" t="str">
            <v>REDINGTON- FAIRVIEW HOSP</v>
          </cell>
          <cell r="C578" t="str">
            <v>PPO</v>
          </cell>
          <cell r="D578" t="str">
            <v>SELF</v>
          </cell>
          <cell r="E578" t="str">
            <v>OP</v>
          </cell>
          <cell r="F578" t="str">
            <v>Community</v>
          </cell>
          <cell r="G578" t="str">
            <v>Somerset</v>
          </cell>
          <cell r="H578" t="str">
            <v>ME</v>
          </cell>
          <cell r="I578" t="str">
            <v>ME</v>
          </cell>
          <cell r="J578" t="str">
            <v>Low Do</v>
          </cell>
          <cell r="K578" t="str">
            <v>N</v>
          </cell>
          <cell r="L578">
            <v>3335.1760826520181</v>
          </cell>
          <cell r="M578">
            <v>1434.38</v>
          </cell>
        </row>
        <row r="579">
          <cell r="A579" t="str">
            <v>900261</v>
          </cell>
          <cell r="B579" t="str">
            <v>HEYWOOD HOSPITAL</v>
          </cell>
          <cell r="C579" t="str">
            <v>HMO/POS</v>
          </cell>
          <cell r="D579" t="str">
            <v>FULLY</v>
          </cell>
          <cell r="E579" t="str">
            <v>IP</v>
          </cell>
          <cell r="F579" t="str">
            <v>Community</v>
          </cell>
          <cell r="G579" t="str">
            <v>Worcester</v>
          </cell>
          <cell r="H579" t="str">
            <v>MA</v>
          </cell>
          <cell r="I579" t="str">
            <v>MA</v>
          </cell>
          <cell r="J579" t="str">
            <v>Inlier</v>
          </cell>
          <cell r="K579" t="str">
            <v>N</v>
          </cell>
          <cell r="L579">
            <v>316437.12800000003</v>
          </cell>
          <cell r="M579">
            <v>633102.55657826096</v>
          </cell>
        </row>
        <row r="580">
          <cell r="A580" t="str">
            <v>900261</v>
          </cell>
          <cell r="B580" t="str">
            <v>HEYWOOD HOSPITAL</v>
          </cell>
          <cell r="C580" t="str">
            <v>HMO/POS</v>
          </cell>
          <cell r="D580" t="str">
            <v>FULLY</v>
          </cell>
          <cell r="E580" t="str">
            <v>OP</v>
          </cell>
          <cell r="F580" t="str">
            <v>Community</v>
          </cell>
          <cell r="G580" t="str">
            <v>Worcester</v>
          </cell>
          <cell r="H580" t="str">
            <v>MA</v>
          </cell>
          <cell r="I580" t="str">
            <v>MA</v>
          </cell>
          <cell r="J580" t="str">
            <v>Inlier</v>
          </cell>
          <cell r="K580" t="str">
            <v>N</v>
          </cell>
          <cell r="L580">
            <v>1484680.7762999998</v>
          </cell>
          <cell r="M580">
            <v>845362.23499999964</v>
          </cell>
        </row>
        <row r="581">
          <cell r="A581" t="str">
            <v>900261</v>
          </cell>
          <cell r="B581" t="str">
            <v>HEYWOOD HOSPITAL</v>
          </cell>
          <cell r="C581" t="str">
            <v>HMO/POS</v>
          </cell>
          <cell r="D581" t="str">
            <v>SELF</v>
          </cell>
          <cell r="E581" t="str">
            <v>IP</v>
          </cell>
          <cell r="F581" t="str">
            <v>Community</v>
          </cell>
          <cell r="G581" t="str">
            <v>Worcester</v>
          </cell>
          <cell r="H581" t="str">
            <v>MA</v>
          </cell>
          <cell r="I581" t="str">
            <v>MA</v>
          </cell>
          <cell r="J581" t="str">
            <v>Inlier</v>
          </cell>
          <cell r="K581" t="str">
            <v>N</v>
          </cell>
          <cell r="L581">
            <v>252385.69440000004</v>
          </cell>
          <cell r="M581">
            <v>492394.70133844449</v>
          </cell>
        </row>
        <row r="582">
          <cell r="A582" t="str">
            <v>900261</v>
          </cell>
          <cell r="B582" t="str">
            <v>HEYWOOD HOSPITAL</v>
          </cell>
          <cell r="C582" t="str">
            <v>HMO/POS</v>
          </cell>
          <cell r="D582" t="str">
            <v>SELF</v>
          </cell>
          <cell r="E582" t="str">
            <v>OP</v>
          </cell>
          <cell r="F582" t="str">
            <v>Community</v>
          </cell>
          <cell r="G582" t="str">
            <v>Worcester</v>
          </cell>
          <cell r="H582" t="str">
            <v>MA</v>
          </cell>
          <cell r="I582" t="str">
            <v>MA</v>
          </cell>
          <cell r="J582" t="str">
            <v>Inlier</v>
          </cell>
          <cell r="K582" t="str">
            <v>N</v>
          </cell>
          <cell r="L582">
            <v>1248156.3662999999</v>
          </cell>
          <cell r="M582">
            <v>683386.16999999946</v>
          </cell>
        </row>
        <row r="583">
          <cell r="A583" t="str">
            <v>900261</v>
          </cell>
          <cell r="B583" t="str">
            <v>HEYWOOD HOSPITAL</v>
          </cell>
          <cell r="C583" t="str">
            <v>PPO</v>
          </cell>
          <cell r="D583" t="str">
            <v>FULLY</v>
          </cell>
          <cell r="E583" t="str">
            <v>IP</v>
          </cell>
          <cell r="F583" t="str">
            <v>Community</v>
          </cell>
          <cell r="G583" t="str">
            <v>Worcester</v>
          </cell>
          <cell r="H583" t="str">
            <v>MA</v>
          </cell>
          <cell r="I583" t="str">
            <v>MA</v>
          </cell>
          <cell r="J583" t="str">
            <v>Inlier</v>
          </cell>
          <cell r="K583" t="str">
            <v>N</v>
          </cell>
          <cell r="L583">
            <v>7351.1648000000005</v>
          </cell>
          <cell r="M583">
            <v>14116.9053</v>
          </cell>
        </row>
        <row r="584">
          <cell r="A584" t="str">
            <v>900261</v>
          </cell>
          <cell r="B584" t="str">
            <v>HEYWOOD HOSPITAL</v>
          </cell>
          <cell r="C584" t="str">
            <v>PPO</v>
          </cell>
          <cell r="D584" t="str">
            <v>FULLY</v>
          </cell>
          <cell r="E584" t="str">
            <v>OP</v>
          </cell>
          <cell r="F584" t="str">
            <v>Community</v>
          </cell>
          <cell r="G584" t="str">
            <v>Worcester</v>
          </cell>
          <cell r="H584" t="str">
            <v>MA</v>
          </cell>
          <cell r="I584" t="str">
            <v>MA</v>
          </cell>
          <cell r="J584" t="str">
            <v>Inlier</v>
          </cell>
          <cell r="K584" t="str">
            <v>N</v>
          </cell>
          <cell r="L584">
            <v>44689.292099999991</v>
          </cell>
          <cell r="M584">
            <v>24361.765000000014</v>
          </cell>
        </row>
        <row r="585">
          <cell r="A585" t="str">
            <v>900261</v>
          </cell>
          <cell r="B585" t="str">
            <v>HEYWOOD HOSPITAL</v>
          </cell>
          <cell r="C585" t="str">
            <v>PPO</v>
          </cell>
          <cell r="D585" t="str">
            <v>SELF</v>
          </cell>
          <cell r="E585" t="str">
            <v>IP</v>
          </cell>
          <cell r="F585" t="str">
            <v>Community</v>
          </cell>
          <cell r="G585" t="str">
            <v>Worcester</v>
          </cell>
          <cell r="H585" t="str">
            <v>MA</v>
          </cell>
          <cell r="I585" t="str">
            <v>MA</v>
          </cell>
          <cell r="J585" t="str">
            <v>Inlier</v>
          </cell>
          <cell r="K585" t="str">
            <v>N</v>
          </cell>
          <cell r="L585">
            <v>39681.779200000004</v>
          </cell>
          <cell r="M585">
            <v>73898.116622222209</v>
          </cell>
        </row>
        <row r="586">
          <cell r="A586" t="str">
            <v>900261</v>
          </cell>
          <cell r="B586" t="str">
            <v>HEYWOOD HOSPITAL</v>
          </cell>
          <cell r="C586" t="str">
            <v>PPO</v>
          </cell>
          <cell r="D586" t="str">
            <v>SELF</v>
          </cell>
          <cell r="E586" t="str">
            <v>OP</v>
          </cell>
          <cell r="F586" t="str">
            <v>Community</v>
          </cell>
          <cell r="G586" t="str">
            <v>Worcester</v>
          </cell>
          <cell r="H586" t="str">
            <v>MA</v>
          </cell>
          <cell r="I586" t="str">
            <v>MA</v>
          </cell>
          <cell r="J586" t="str">
            <v>Inlier</v>
          </cell>
          <cell r="K586" t="str">
            <v>N</v>
          </cell>
          <cell r="L586">
            <v>307955.89754999999</v>
          </cell>
          <cell r="M586">
            <v>184473.25</v>
          </cell>
        </row>
        <row r="587">
          <cell r="A587" t="str">
            <v>900263</v>
          </cell>
          <cell r="B587" t="str">
            <v>MERCY HOSPITAL</v>
          </cell>
          <cell r="C587" t="str">
            <v>HMO/POS</v>
          </cell>
          <cell r="D587" t="str">
            <v>FULLY</v>
          </cell>
          <cell r="E587" t="str">
            <v>IP</v>
          </cell>
          <cell r="F587" t="str">
            <v>Community</v>
          </cell>
          <cell r="G587" t="str">
            <v>Cumberland</v>
          </cell>
          <cell r="H587" t="str">
            <v>ME</v>
          </cell>
          <cell r="I587" t="str">
            <v>ME</v>
          </cell>
          <cell r="J587" t="str">
            <v>Inlier</v>
          </cell>
          <cell r="K587" t="str">
            <v>N</v>
          </cell>
          <cell r="L587">
            <v>1247783.0352</v>
          </cell>
          <cell r="M587">
            <v>970944.38758666662</v>
          </cell>
        </row>
        <row r="588">
          <cell r="A588" t="str">
            <v>900263</v>
          </cell>
          <cell r="B588" t="str">
            <v>MERCY HOSPITAL</v>
          </cell>
          <cell r="C588" t="str">
            <v>HMO/POS</v>
          </cell>
          <cell r="D588" t="str">
            <v>FULLY</v>
          </cell>
          <cell r="E588" t="str">
            <v>OP</v>
          </cell>
          <cell r="F588" t="str">
            <v>Community</v>
          </cell>
          <cell r="G588" t="str">
            <v>Cumberland</v>
          </cell>
          <cell r="H588" t="str">
            <v>ME</v>
          </cell>
          <cell r="I588" t="str">
            <v>ME</v>
          </cell>
          <cell r="J588" t="str">
            <v>Inlier</v>
          </cell>
          <cell r="K588" t="str">
            <v>N</v>
          </cell>
          <cell r="L588">
            <v>2105180.0951999985</v>
          </cell>
          <cell r="M588">
            <v>798756.82300000009</v>
          </cell>
        </row>
        <row r="589">
          <cell r="A589" t="str">
            <v>900263</v>
          </cell>
          <cell r="B589" t="str">
            <v>MERCY HOSPITAL</v>
          </cell>
          <cell r="C589" t="str">
            <v>HMO/POS</v>
          </cell>
          <cell r="D589" t="str">
            <v>SELF</v>
          </cell>
          <cell r="E589" t="str">
            <v>IP</v>
          </cell>
          <cell r="F589" t="str">
            <v>Community</v>
          </cell>
          <cell r="G589" t="str">
            <v>Cumberland</v>
          </cell>
          <cell r="H589" t="str">
            <v>ME</v>
          </cell>
          <cell r="I589" t="str">
            <v>ME</v>
          </cell>
          <cell r="J589" t="str">
            <v>Inlier</v>
          </cell>
          <cell r="K589" t="str">
            <v>N</v>
          </cell>
          <cell r="L589">
            <v>85386.92240000001</v>
          </cell>
          <cell r="M589">
            <v>100082.3345</v>
          </cell>
        </row>
        <row r="590">
          <cell r="A590" t="str">
            <v>900263</v>
          </cell>
          <cell r="B590" t="str">
            <v>MERCY HOSPITAL</v>
          </cell>
          <cell r="C590" t="str">
            <v>HMO/POS</v>
          </cell>
          <cell r="D590" t="str">
            <v>SELF</v>
          </cell>
          <cell r="E590" t="str">
            <v>OP</v>
          </cell>
          <cell r="F590" t="str">
            <v>Community</v>
          </cell>
          <cell r="G590" t="str">
            <v>Cumberland</v>
          </cell>
          <cell r="H590" t="str">
            <v>ME</v>
          </cell>
          <cell r="I590" t="str">
            <v>ME</v>
          </cell>
          <cell r="J590" t="str">
            <v>Inlier</v>
          </cell>
          <cell r="K590" t="str">
            <v>N</v>
          </cell>
          <cell r="L590">
            <v>233482.2568</v>
          </cell>
          <cell r="M590">
            <v>98949.174999999988</v>
          </cell>
        </row>
        <row r="591">
          <cell r="A591" t="str">
            <v>900263</v>
          </cell>
          <cell r="B591" t="str">
            <v>MERCY HOSPITAL</v>
          </cell>
          <cell r="C591" t="str">
            <v>PPO</v>
          </cell>
          <cell r="D591" t="str">
            <v>FULLY</v>
          </cell>
          <cell r="E591" t="str">
            <v>IP</v>
          </cell>
          <cell r="F591" t="str">
            <v>Community</v>
          </cell>
          <cell r="G591" t="str">
            <v>Cumberland</v>
          </cell>
          <cell r="H591" t="str">
            <v>ME</v>
          </cell>
          <cell r="I591" t="str">
            <v>ME</v>
          </cell>
          <cell r="J591" t="str">
            <v>Inlier</v>
          </cell>
          <cell r="K591" t="str">
            <v>N</v>
          </cell>
          <cell r="L591">
            <v>330957.24354073423</v>
          </cell>
          <cell r="M591">
            <v>296114.86129999999</v>
          </cell>
        </row>
        <row r="592">
          <cell r="A592" t="str">
            <v>900263</v>
          </cell>
          <cell r="B592" t="str">
            <v>MERCY HOSPITAL</v>
          </cell>
          <cell r="C592" t="str">
            <v>PPO</v>
          </cell>
          <cell r="D592" t="str">
            <v>FULLY</v>
          </cell>
          <cell r="E592" t="str">
            <v>OP</v>
          </cell>
          <cell r="F592" t="str">
            <v>Community</v>
          </cell>
          <cell r="G592" t="str">
            <v>Cumberland</v>
          </cell>
          <cell r="H592" t="str">
            <v>ME</v>
          </cell>
          <cell r="I592" t="str">
            <v>ME</v>
          </cell>
          <cell r="J592" t="str">
            <v>Inlier</v>
          </cell>
          <cell r="K592" t="str">
            <v>N</v>
          </cell>
          <cell r="L592">
            <v>328486.16695652052</v>
          </cell>
          <cell r="M592">
            <v>128222.17</v>
          </cell>
        </row>
        <row r="593">
          <cell r="A593" t="str">
            <v>900263</v>
          </cell>
          <cell r="B593" t="str">
            <v>MERCY HOSPITAL</v>
          </cell>
          <cell r="C593" t="str">
            <v>PPO</v>
          </cell>
          <cell r="D593" t="str">
            <v>SELF</v>
          </cell>
          <cell r="E593" t="str">
            <v>IP</v>
          </cell>
          <cell r="F593" t="str">
            <v>Community</v>
          </cell>
          <cell r="G593" t="str">
            <v>Cumberland</v>
          </cell>
          <cell r="H593" t="str">
            <v>ME</v>
          </cell>
          <cell r="I593" t="str">
            <v>ME</v>
          </cell>
          <cell r="J593" t="str">
            <v>Inlier</v>
          </cell>
          <cell r="K593" t="str">
            <v>N</v>
          </cell>
          <cell r="L593">
            <v>7366.5200683441708</v>
          </cell>
          <cell r="M593">
            <v>7363.5672000000004</v>
          </cell>
        </row>
        <row r="594">
          <cell r="A594" t="str">
            <v>900263</v>
          </cell>
          <cell r="B594" t="str">
            <v>MERCY HOSPITAL</v>
          </cell>
          <cell r="C594" t="str">
            <v>PPO</v>
          </cell>
          <cell r="D594" t="str">
            <v>SELF</v>
          </cell>
          <cell r="E594" t="str">
            <v>OP</v>
          </cell>
          <cell r="F594" t="str">
            <v>Community</v>
          </cell>
          <cell r="G594" t="str">
            <v>Cumberland</v>
          </cell>
          <cell r="H594" t="str">
            <v>ME</v>
          </cell>
          <cell r="I594" t="str">
            <v>ME</v>
          </cell>
          <cell r="J594" t="str">
            <v>Inlier</v>
          </cell>
          <cell r="K594" t="str">
            <v>N</v>
          </cell>
          <cell r="L594">
            <v>6608.0352000000012</v>
          </cell>
          <cell r="M594">
            <v>1933.98</v>
          </cell>
        </row>
        <row r="595">
          <cell r="A595" t="str">
            <v>900264</v>
          </cell>
          <cell r="B595" t="str">
            <v>Rumford Hospital</v>
          </cell>
          <cell r="C595" t="str">
            <v>HMO/POS</v>
          </cell>
          <cell r="D595" t="str">
            <v>FULLY</v>
          </cell>
          <cell r="E595" t="str">
            <v>IP</v>
          </cell>
          <cell r="F595" t="str">
            <v>Community</v>
          </cell>
          <cell r="G595" t="str">
            <v>Oxford</v>
          </cell>
          <cell r="H595" t="str">
            <v>ME</v>
          </cell>
          <cell r="I595" t="str">
            <v>ME</v>
          </cell>
          <cell r="J595" t="str">
            <v>Low Do</v>
          </cell>
          <cell r="K595" t="str">
            <v>N</v>
          </cell>
          <cell r="L595">
            <v>29905.504400000002</v>
          </cell>
          <cell r="M595">
            <v>34905.512699999999</v>
          </cell>
        </row>
        <row r="596">
          <cell r="A596" t="str">
            <v>900264</v>
          </cell>
          <cell r="B596" t="str">
            <v>Rumford Hospital</v>
          </cell>
          <cell r="C596" t="str">
            <v>HMO/POS</v>
          </cell>
          <cell r="D596" t="str">
            <v>FULLY</v>
          </cell>
          <cell r="E596" t="str">
            <v>OP</v>
          </cell>
          <cell r="F596" t="str">
            <v>Community</v>
          </cell>
          <cell r="G596" t="str">
            <v>Oxford</v>
          </cell>
          <cell r="H596" t="str">
            <v>ME</v>
          </cell>
          <cell r="I596" t="str">
            <v>ME</v>
          </cell>
          <cell r="J596" t="str">
            <v>Low Do</v>
          </cell>
          <cell r="K596" t="str">
            <v>N</v>
          </cell>
          <cell r="L596">
            <v>151839.59124187921</v>
          </cell>
          <cell r="M596">
            <v>67591.320000000007</v>
          </cell>
        </row>
        <row r="597">
          <cell r="A597" t="str">
            <v>900264</v>
          </cell>
          <cell r="B597" t="str">
            <v>Rumford Hospital</v>
          </cell>
          <cell r="C597" t="str">
            <v>HMO/POS</v>
          </cell>
          <cell r="D597" t="str">
            <v>SELF</v>
          </cell>
          <cell r="E597" t="str">
            <v>OP</v>
          </cell>
          <cell r="F597" t="str">
            <v>Community</v>
          </cell>
          <cell r="G597" t="str">
            <v>Oxford</v>
          </cell>
          <cell r="H597" t="str">
            <v>ME</v>
          </cell>
          <cell r="I597" t="str">
            <v>ME</v>
          </cell>
          <cell r="J597" t="str">
            <v>Low Do</v>
          </cell>
          <cell r="K597" t="str">
            <v>N</v>
          </cell>
          <cell r="L597">
            <v>1456.8004000000001</v>
          </cell>
          <cell r="M597">
            <v>490.3</v>
          </cell>
        </row>
        <row r="598">
          <cell r="A598" t="str">
            <v>900264</v>
          </cell>
          <cell r="B598" t="str">
            <v>Rumford Hospital</v>
          </cell>
          <cell r="C598" t="str">
            <v>PPO</v>
          </cell>
          <cell r="D598" t="str">
            <v>FULLY</v>
          </cell>
          <cell r="E598" t="str">
            <v>OP</v>
          </cell>
          <cell r="F598" t="str">
            <v>Community</v>
          </cell>
          <cell r="G598" t="str">
            <v>Oxford</v>
          </cell>
          <cell r="H598" t="str">
            <v>ME</v>
          </cell>
          <cell r="I598" t="str">
            <v>ME</v>
          </cell>
          <cell r="J598" t="str">
            <v>Low Do</v>
          </cell>
          <cell r="K598" t="str">
            <v>N</v>
          </cell>
          <cell r="L598">
            <v>128842.23680000001</v>
          </cell>
          <cell r="M598">
            <v>50247.16</v>
          </cell>
        </row>
        <row r="599">
          <cell r="A599" t="str">
            <v>900273</v>
          </cell>
          <cell r="B599" t="str">
            <v>YORK HOSPITAL</v>
          </cell>
          <cell r="C599" t="str">
            <v>HMO/POS</v>
          </cell>
          <cell r="D599" t="str">
            <v>FULLY</v>
          </cell>
          <cell r="E599" t="str">
            <v>IP</v>
          </cell>
          <cell r="F599" t="str">
            <v>Community</v>
          </cell>
          <cell r="G599" t="str">
            <v>York</v>
          </cell>
          <cell r="H599" t="str">
            <v>ME</v>
          </cell>
          <cell r="I599" t="str">
            <v>ME</v>
          </cell>
          <cell r="J599" t="str">
            <v>Inlier</v>
          </cell>
          <cell r="K599" t="str">
            <v>N</v>
          </cell>
          <cell r="L599">
            <v>1536287.5426499997</v>
          </cell>
          <cell r="M599">
            <v>804745.40817499987</v>
          </cell>
        </row>
        <row r="600">
          <cell r="A600" t="str">
            <v>900273</v>
          </cell>
          <cell r="B600" t="str">
            <v>YORK HOSPITAL</v>
          </cell>
          <cell r="C600" t="str">
            <v>HMO/POS</v>
          </cell>
          <cell r="D600" t="str">
            <v>FULLY</v>
          </cell>
          <cell r="E600" t="str">
            <v>OP</v>
          </cell>
          <cell r="F600" t="str">
            <v>Community</v>
          </cell>
          <cell r="G600" t="str">
            <v>York</v>
          </cell>
          <cell r="H600" t="str">
            <v>ME</v>
          </cell>
          <cell r="I600" t="str">
            <v>ME</v>
          </cell>
          <cell r="J600" t="str">
            <v>Inlier</v>
          </cell>
          <cell r="K600" t="str">
            <v>N</v>
          </cell>
          <cell r="L600">
            <v>3126256.2503999998</v>
          </cell>
          <cell r="M600">
            <v>734826.82500000007</v>
          </cell>
        </row>
        <row r="601">
          <cell r="A601" t="str">
            <v>900273</v>
          </cell>
          <cell r="B601" t="str">
            <v>YORK HOSPITAL</v>
          </cell>
          <cell r="C601" t="str">
            <v>HMO/POS</v>
          </cell>
          <cell r="D601" t="str">
            <v>SELF</v>
          </cell>
          <cell r="E601" t="str">
            <v>IP</v>
          </cell>
          <cell r="F601" t="str">
            <v>Community</v>
          </cell>
          <cell r="G601" t="str">
            <v>York</v>
          </cell>
          <cell r="H601" t="str">
            <v>ME</v>
          </cell>
          <cell r="I601" t="str">
            <v>ME</v>
          </cell>
          <cell r="J601" t="str">
            <v>Inlier</v>
          </cell>
          <cell r="K601" t="str">
            <v>N</v>
          </cell>
          <cell r="L601">
            <v>255897.09495</v>
          </cell>
          <cell r="M601">
            <v>122244.75915714286</v>
          </cell>
        </row>
        <row r="602">
          <cell r="A602" t="str">
            <v>900273</v>
          </cell>
          <cell r="B602" t="str">
            <v>YORK HOSPITAL</v>
          </cell>
          <cell r="C602" t="str">
            <v>HMO/POS</v>
          </cell>
          <cell r="D602" t="str">
            <v>SELF</v>
          </cell>
          <cell r="E602" t="str">
            <v>OP</v>
          </cell>
          <cell r="F602" t="str">
            <v>Community</v>
          </cell>
          <cell r="G602" t="str">
            <v>York</v>
          </cell>
          <cell r="H602" t="str">
            <v>ME</v>
          </cell>
          <cell r="I602" t="str">
            <v>ME</v>
          </cell>
          <cell r="J602" t="str">
            <v>Inlier</v>
          </cell>
          <cell r="K602" t="str">
            <v>N</v>
          </cell>
          <cell r="L602">
            <v>337285.30320000002</v>
          </cell>
          <cell r="M602">
            <v>112957.73</v>
          </cell>
        </row>
        <row r="603">
          <cell r="A603" t="str">
            <v>900273</v>
          </cell>
          <cell r="B603" t="str">
            <v>YORK HOSPITAL</v>
          </cell>
          <cell r="C603" t="str">
            <v>PPO</v>
          </cell>
          <cell r="D603" t="str">
            <v>FULLY</v>
          </cell>
          <cell r="E603" t="str">
            <v>IP</v>
          </cell>
          <cell r="F603" t="str">
            <v>Community</v>
          </cell>
          <cell r="G603" t="str">
            <v>York</v>
          </cell>
          <cell r="H603" t="str">
            <v>ME</v>
          </cell>
          <cell r="I603" t="str">
            <v>ME</v>
          </cell>
          <cell r="J603" t="str">
            <v>Inlier</v>
          </cell>
          <cell r="K603" t="str">
            <v>N</v>
          </cell>
          <cell r="L603">
            <v>170475.97002373863</v>
          </cell>
          <cell r="M603">
            <v>91678.588599999988</v>
          </cell>
        </row>
        <row r="604">
          <cell r="A604" t="str">
            <v>900273</v>
          </cell>
          <cell r="B604" t="str">
            <v>YORK HOSPITAL</v>
          </cell>
          <cell r="C604" t="str">
            <v>PPO</v>
          </cell>
          <cell r="D604" t="str">
            <v>FULLY</v>
          </cell>
          <cell r="E604" t="str">
            <v>OP</v>
          </cell>
          <cell r="F604" t="str">
            <v>Community</v>
          </cell>
          <cell r="G604" t="str">
            <v>York</v>
          </cell>
          <cell r="H604" t="str">
            <v>ME</v>
          </cell>
          <cell r="I604" t="str">
            <v>ME</v>
          </cell>
          <cell r="J604" t="str">
            <v>Inlier</v>
          </cell>
          <cell r="K604" t="str">
            <v>N</v>
          </cell>
          <cell r="L604">
            <v>162187.25309999997</v>
          </cell>
          <cell r="M604">
            <v>59659.454999999987</v>
          </cell>
        </row>
        <row r="605">
          <cell r="A605" t="str">
            <v>900273</v>
          </cell>
          <cell r="B605" t="str">
            <v>YORK HOSPITAL</v>
          </cell>
          <cell r="C605" t="str">
            <v>PPO</v>
          </cell>
          <cell r="D605" t="str">
            <v>SELF</v>
          </cell>
          <cell r="E605" t="str">
            <v>IP</v>
          </cell>
          <cell r="F605" t="str">
            <v>Community</v>
          </cell>
          <cell r="G605" t="str">
            <v>York</v>
          </cell>
          <cell r="H605" t="str">
            <v>ME</v>
          </cell>
          <cell r="I605" t="str">
            <v>ME</v>
          </cell>
          <cell r="J605" t="str">
            <v>Inlier</v>
          </cell>
          <cell r="K605" t="str">
            <v>N</v>
          </cell>
          <cell r="L605">
            <v>44156.066340984515</v>
          </cell>
          <cell r="M605">
            <v>27300.438999999998</v>
          </cell>
        </row>
        <row r="606">
          <cell r="A606" t="str">
            <v>900273</v>
          </cell>
          <cell r="B606" t="str">
            <v>YORK HOSPITAL</v>
          </cell>
          <cell r="C606" t="str">
            <v>PPO</v>
          </cell>
          <cell r="D606" t="str">
            <v>SELF</v>
          </cell>
          <cell r="E606" t="str">
            <v>OP</v>
          </cell>
          <cell r="F606" t="str">
            <v>Community</v>
          </cell>
          <cell r="G606" t="str">
            <v>York</v>
          </cell>
          <cell r="H606" t="str">
            <v>ME</v>
          </cell>
          <cell r="I606" t="str">
            <v>ME</v>
          </cell>
          <cell r="J606" t="str">
            <v>Inlier</v>
          </cell>
          <cell r="K606" t="str">
            <v>N</v>
          </cell>
          <cell r="L606">
            <v>90449.958148500911</v>
          </cell>
          <cell r="M606">
            <v>29901.81</v>
          </cell>
        </row>
        <row r="607">
          <cell r="A607" t="str">
            <v>900282</v>
          </cell>
          <cell r="B607" t="str">
            <v>HENRIETTA GOODALL HOSP</v>
          </cell>
          <cell r="C607" t="str">
            <v>HMO/POS</v>
          </cell>
          <cell r="D607" t="str">
            <v>FULLY</v>
          </cell>
          <cell r="E607" t="str">
            <v>IP</v>
          </cell>
          <cell r="F607" t="str">
            <v>Community</v>
          </cell>
          <cell r="G607" t="str">
            <v>York</v>
          </cell>
          <cell r="H607" t="str">
            <v>ME</v>
          </cell>
          <cell r="I607" t="str">
            <v>ME</v>
          </cell>
          <cell r="J607" t="str">
            <v>Inlier</v>
          </cell>
          <cell r="K607" t="str">
            <v>N</v>
          </cell>
          <cell r="L607">
            <v>224790.68849999999</v>
          </cell>
          <cell r="M607">
            <v>174344.97745904763</v>
          </cell>
        </row>
        <row r="608">
          <cell r="A608" t="str">
            <v>900282</v>
          </cell>
          <cell r="B608" t="str">
            <v>HENRIETTA GOODALL HOSP</v>
          </cell>
          <cell r="C608" t="str">
            <v>HMO/POS</v>
          </cell>
          <cell r="D608" t="str">
            <v>FULLY</v>
          </cell>
          <cell r="E608" t="str">
            <v>OP</v>
          </cell>
          <cell r="F608" t="str">
            <v>Community</v>
          </cell>
          <cell r="G608" t="str">
            <v>York</v>
          </cell>
          <cell r="H608" t="str">
            <v>ME</v>
          </cell>
          <cell r="I608" t="str">
            <v>ME</v>
          </cell>
          <cell r="J608" t="str">
            <v>Inlier</v>
          </cell>
          <cell r="K608" t="str">
            <v>N</v>
          </cell>
          <cell r="L608">
            <v>1338968.1480000012</v>
          </cell>
          <cell r="M608">
            <v>408343.755</v>
          </cell>
        </row>
        <row r="609">
          <cell r="A609" t="str">
            <v>900282</v>
          </cell>
          <cell r="B609" t="str">
            <v>HENRIETTA GOODALL HOSP</v>
          </cell>
          <cell r="C609" t="str">
            <v>HMO/POS</v>
          </cell>
          <cell r="D609" t="str">
            <v>SELF</v>
          </cell>
          <cell r="E609" t="str">
            <v>OP</v>
          </cell>
          <cell r="F609" t="str">
            <v>Community</v>
          </cell>
          <cell r="G609" t="str">
            <v>York</v>
          </cell>
          <cell r="H609" t="str">
            <v>ME</v>
          </cell>
          <cell r="I609" t="str">
            <v>ME</v>
          </cell>
          <cell r="J609" t="str">
            <v>Inlier</v>
          </cell>
          <cell r="K609" t="str">
            <v>N</v>
          </cell>
          <cell r="L609">
            <v>65444.778295309567</v>
          </cell>
          <cell r="M609">
            <v>22295.24</v>
          </cell>
        </row>
        <row r="610">
          <cell r="A610" t="str">
            <v>900282</v>
          </cell>
          <cell r="B610" t="str">
            <v>HENRIETTA GOODALL HOSP</v>
          </cell>
          <cell r="C610" t="str">
            <v>PPO</v>
          </cell>
          <cell r="D610" t="str">
            <v>FULLY</v>
          </cell>
          <cell r="E610" t="str">
            <v>IP</v>
          </cell>
          <cell r="F610" t="str">
            <v>Community</v>
          </cell>
          <cell r="G610" t="str">
            <v>York</v>
          </cell>
          <cell r="H610" t="str">
            <v>ME</v>
          </cell>
          <cell r="I610" t="str">
            <v>ME</v>
          </cell>
          <cell r="J610" t="str">
            <v>Inlier</v>
          </cell>
          <cell r="K610" t="str">
            <v>N</v>
          </cell>
          <cell r="L610">
            <v>23185.300755681492</v>
          </cell>
          <cell r="M610">
            <v>12416.1553</v>
          </cell>
        </row>
        <row r="611">
          <cell r="A611" t="str">
            <v>900282</v>
          </cell>
          <cell r="B611" t="str">
            <v>HENRIETTA GOODALL HOSP</v>
          </cell>
          <cell r="C611" t="str">
            <v>PPO</v>
          </cell>
          <cell r="D611" t="str">
            <v>FULLY</v>
          </cell>
          <cell r="E611" t="str">
            <v>OP</v>
          </cell>
          <cell r="F611" t="str">
            <v>Community</v>
          </cell>
          <cell r="G611" t="str">
            <v>York</v>
          </cell>
          <cell r="H611" t="str">
            <v>ME</v>
          </cell>
          <cell r="I611" t="str">
            <v>ME</v>
          </cell>
          <cell r="J611" t="str">
            <v>Inlier</v>
          </cell>
          <cell r="K611" t="str">
            <v>N</v>
          </cell>
          <cell r="L611">
            <v>90868.858500000002</v>
          </cell>
          <cell r="M611">
            <v>23331.91</v>
          </cell>
        </row>
        <row r="612">
          <cell r="A612" t="str">
            <v>900282</v>
          </cell>
          <cell r="B612" t="str">
            <v>HENRIETTA GOODALL HOSP</v>
          </cell>
          <cell r="C612" t="str">
            <v>PPO</v>
          </cell>
          <cell r="D612" t="str">
            <v>SELF</v>
          </cell>
          <cell r="E612" t="str">
            <v>IP</v>
          </cell>
          <cell r="F612" t="str">
            <v>Community</v>
          </cell>
          <cell r="G612" t="str">
            <v>York</v>
          </cell>
          <cell r="H612" t="str">
            <v>ME</v>
          </cell>
          <cell r="I612" t="str">
            <v>ME</v>
          </cell>
          <cell r="J612" t="str">
            <v>Inlier</v>
          </cell>
          <cell r="K612" t="str">
            <v>N</v>
          </cell>
          <cell r="L612">
            <v>18889.50403650786</v>
          </cell>
          <cell r="M612">
            <v>16593.8776</v>
          </cell>
        </row>
        <row r="613">
          <cell r="A613" t="str">
            <v>900282</v>
          </cell>
          <cell r="B613" t="str">
            <v>HENRIETTA GOODALL HOSP</v>
          </cell>
          <cell r="C613" t="str">
            <v>PPO</v>
          </cell>
          <cell r="D613" t="str">
            <v>SELF</v>
          </cell>
          <cell r="E613" t="str">
            <v>OP</v>
          </cell>
          <cell r="F613" t="str">
            <v>Community</v>
          </cell>
          <cell r="G613" t="str">
            <v>York</v>
          </cell>
          <cell r="H613" t="str">
            <v>ME</v>
          </cell>
          <cell r="I613" t="str">
            <v>ME</v>
          </cell>
          <cell r="J613" t="str">
            <v>Inlier</v>
          </cell>
          <cell r="K613" t="str">
            <v>N</v>
          </cell>
          <cell r="L613">
            <v>11723.67</v>
          </cell>
          <cell r="M613">
            <v>4483.88</v>
          </cell>
        </row>
        <row r="614">
          <cell r="A614" t="str">
            <v>900306</v>
          </cell>
          <cell r="B614" t="str">
            <v>The Memorial Hospital</v>
          </cell>
          <cell r="C614" t="str">
            <v>HMO/POS</v>
          </cell>
          <cell r="D614" t="str">
            <v>FULLY</v>
          </cell>
          <cell r="E614" t="str">
            <v>IP</v>
          </cell>
          <cell r="F614" t="str">
            <v>Community</v>
          </cell>
          <cell r="G614" t="str">
            <v>Carroll</v>
          </cell>
          <cell r="H614" t="str">
            <v>NH</v>
          </cell>
          <cell r="I614" t="str">
            <v>NH</v>
          </cell>
          <cell r="J614" t="str">
            <v>Inlier</v>
          </cell>
          <cell r="K614" t="str">
            <v>N</v>
          </cell>
          <cell r="L614">
            <v>230866.15485425232</v>
          </cell>
          <cell r="M614">
            <v>173752.47503333335</v>
          </cell>
        </row>
        <row r="615">
          <cell r="A615" t="str">
            <v>900306</v>
          </cell>
          <cell r="B615" t="str">
            <v>The Memorial Hospital</v>
          </cell>
          <cell r="C615" t="str">
            <v>HMO/POS</v>
          </cell>
          <cell r="D615" t="str">
            <v>FULLY</v>
          </cell>
          <cell r="E615" t="str">
            <v>OP</v>
          </cell>
          <cell r="F615" t="str">
            <v>Community</v>
          </cell>
          <cell r="G615" t="str">
            <v>Carroll</v>
          </cell>
          <cell r="H615" t="str">
            <v>NH</v>
          </cell>
          <cell r="I615" t="str">
            <v>NH</v>
          </cell>
          <cell r="J615" t="str">
            <v>Inlier</v>
          </cell>
          <cell r="K615" t="str">
            <v>N</v>
          </cell>
          <cell r="L615">
            <v>1107471.5822778754</v>
          </cell>
          <cell r="M615">
            <v>307486.2</v>
          </cell>
        </row>
        <row r="616">
          <cell r="A616" t="str">
            <v>900306</v>
          </cell>
          <cell r="B616" t="str">
            <v>The Memorial Hospital</v>
          </cell>
          <cell r="C616" t="str">
            <v>HMO/POS</v>
          </cell>
          <cell r="D616" t="str">
            <v>SELF</v>
          </cell>
          <cell r="E616" t="str">
            <v>IP</v>
          </cell>
          <cell r="F616" t="str">
            <v>Community</v>
          </cell>
          <cell r="G616" t="str">
            <v>Carroll</v>
          </cell>
          <cell r="H616" t="str">
            <v>NH</v>
          </cell>
          <cell r="I616" t="str">
            <v>NH</v>
          </cell>
          <cell r="J616" t="str">
            <v>Inlier</v>
          </cell>
          <cell r="K616" t="str">
            <v>N</v>
          </cell>
          <cell r="L616">
            <v>317888.79200000007</v>
          </cell>
          <cell r="M616">
            <v>251553.03434000001</v>
          </cell>
        </row>
        <row r="617">
          <cell r="A617" t="str">
            <v>900306</v>
          </cell>
          <cell r="B617" t="str">
            <v>The Memorial Hospital</v>
          </cell>
          <cell r="C617" t="str">
            <v>HMO/POS</v>
          </cell>
          <cell r="D617" t="str">
            <v>SELF</v>
          </cell>
          <cell r="E617" t="str">
            <v>OP</v>
          </cell>
          <cell r="F617" t="str">
            <v>Community</v>
          </cell>
          <cell r="G617" t="str">
            <v>Carroll</v>
          </cell>
          <cell r="H617" t="str">
            <v>NH</v>
          </cell>
          <cell r="I617" t="str">
            <v>NH</v>
          </cell>
          <cell r="J617" t="str">
            <v>Inlier</v>
          </cell>
          <cell r="K617" t="str">
            <v>N</v>
          </cell>
          <cell r="L617">
            <v>2105069.6367999977</v>
          </cell>
          <cell r="M617">
            <v>436649.27300000016</v>
          </cell>
        </row>
        <row r="618">
          <cell r="A618" t="str">
            <v>900306</v>
          </cell>
          <cell r="B618" t="str">
            <v>The Memorial Hospital</v>
          </cell>
          <cell r="C618" t="str">
            <v>PPO</v>
          </cell>
          <cell r="D618" t="str">
            <v>FULLY</v>
          </cell>
          <cell r="E618" t="str">
            <v>OP</v>
          </cell>
          <cell r="F618" t="str">
            <v>Community</v>
          </cell>
          <cell r="G618" t="str">
            <v>Carroll</v>
          </cell>
          <cell r="H618" t="str">
            <v>NH</v>
          </cell>
          <cell r="I618" t="str">
            <v>NH</v>
          </cell>
          <cell r="J618" t="str">
            <v>Inlier</v>
          </cell>
          <cell r="K618" t="str">
            <v>N</v>
          </cell>
          <cell r="L618">
            <v>110057.62259933632</v>
          </cell>
          <cell r="M618">
            <v>29059.17</v>
          </cell>
        </row>
        <row r="619">
          <cell r="A619" t="str">
            <v>900306</v>
          </cell>
          <cell r="B619" t="str">
            <v>The Memorial Hospital</v>
          </cell>
          <cell r="C619" t="str">
            <v>PPO</v>
          </cell>
          <cell r="D619" t="str">
            <v>SELF</v>
          </cell>
          <cell r="E619" t="str">
            <v>IP</v>
          </cell>
          <cell r="F619" t="str">
            <v>Community</v>
          </cell>
          <cell r="G619" t="str">
            <v>Carroll</v>
          </cell>
          <cell r="H619" t="str">
            <v>NH</v>
          </cell>
          <cell r="I619" t="str">
            <v>NH</v>
          </cell>
          <cell r="J619" t="str">
            <v>Inlier</v>
          </cell>
          <cell r="K619" t="str">
            <v>N</v>
          </cell>
          <cell r="L619">
            <v>3895.725377352162</v>
          </cell>
          <cell r="M619">
            <v>3025.9743999999996</v>
          </cell>
        </row>
        <row r="620">
          <cell r="A620" t="str">
            <v>900306</v>
          </cell>
          <cell r="B620" t="str">
            <v>The Memorial Hospital</v>
          </cell>
          <cell r="C620" t="str">
            <v>PPO</v>
          </cell>
          <cell r="D620" t="str">
            <v>SELF</v>
          </cell>
          <cell r="E620" t="str">
            <v>OP</v>
          </cell>
          <cell r="F620" t="str">
            <v>Community</v>
          </cell>
          <cell r="G620" t="str">
            <v>Carroll</v>
          </cell>
          <cell r="H620" t="str">
            <v>NH</v>
          </cell>
          <cell r="I620" t="str">
            <v>NH</v>
          </cell>
          <cell r="J620" t="str">
            <v>Inlier</v>
          </cell>
          <cell r="K620" t="str">
            <v>N</v>
          </cell>
          <cell r="L620">
            <v>86952.164000000004</v>
          </cell>
          <cell r="M620">
            <v>25589.64</v>
          </cell>
        </row>
        <row r="621">
          <cell r="A621" t="str">
            <v>900315</v>
          </cell>
          <cell r="B621" t="str">
            <v>EASTERN MAINE MEDICAL CENTER</v>
          </cell>
          <cell r="C621" t="str">
            <v>HMO/POS</v>
          </cell>
          <cell r="D621" t="str">
            <v>FULLY</v>
          </cell>
          <cell r="E621" t="str">
            <v>IP</v>
          </cell>
          <cell r="F621" t="str">
            <v>Tertiary</v>
          </cell>
          <cell r="G621" t="str">
            <v>Penobscot</v>
          </cell>
          <cell r="H621" t="str">
            <v>ME</v>
          </cell>
          <cell r="I621" t="str">
            <v>ME</v>
          </cell>
          <cell r="J621" t="str">
            <v>Inlier</v>
          </cell>
          <cell r="K621" t="str">
            <v>N</v>
          </cell>
          <cell r="L621">
            <v>1390612.9188000001</v>
          </cell>
          <cell r="M621">
            <v>870638.41580000008</v>
          </cell>
        </row>
        <row r="622">
          <cell r="A622" t="str">
            <v>900315</v>
          </cell>
          <cell r="B622" t="str">
            <v>EASTERN MAINE MEDICAL CENTER</v>
          </cell>
          <cell r="C622" t="str">
            <v>HMO/POS</v>
          </cell>
          <cell r="D622" t="str">
            <v>FULLY</v>
          </cell>
          <cell r="E622" t="str">
            <v>OP</v>
          </cell>
          <cell r="F622" t="str">
            <v>Tertiary</v>
          </cell>
          <cell r="G622" t="str">
            <v>Penobscot</v>
          </cell>
          <cell r="H622" t="str">
            <v>ME</v>
          </cell>
          <cell r="I622" t="str">
            <v>ME</v>
          </cell>
          <cell r="J622" t="str">
            <v>Inlier</v>
          </cell>
          <cell r="K622" t="str">
            <v>N</v>
          </cell>
          <cell r="L622">
            <v>1402471.0752000012</v>
          </cell>
          <cell r="M622">
            <v>549470.60499999975</v>
          </cell>
        </row>
        <row r="623">
          <cell r="A623" t="str">
            <v>900315</v>
          </cell>
          <cell r="B623" t="str">
            <v>EASTERN MAINE MEDICAL CENTER</v>
          </cell>
          <cell r="C623" t="str">
            <v>HMO/POS</v>
          </cell>
          <cell r="D623" t="str">
            <v>SELF</v>
          </cell>
          <cell r="E623" t="str">
            <v>IP</v>
          </cell>
          <cell r="F623" t="str">
            <v>Tertiary</v>
          </cell>
          <cell r="G623" t="str">
            <v>Penobscot</v>
          </cell>
          <cell r="H623" t="str">
            <v>ME</v>
          </cell>
          <cell r="I623" t="str">
            <v>ME</v>
          </cell>
          <cell r="J623" t="str">
            <v>Inlier</v>
          </cell>
          <cell r="K623" t="str">
            <v>N</v>
          </cell>
          <cell r="L623">
            <v>30011.122800000001</v>
          </cell>
          <cell r="M623">
            <v>15308.7909</v>
          </cell>
        </row>
        <row r="624">
          <cell r="A624" t="str">
            <v>900315</v>
          </cell>
          <cell r="B624" t="str">
            <v>EASTERN MAINE MEDICAL CENTER</v>
          </cell>
          <cell r="C624" t="str">
            <v>HMO/POS</v>
          </cell>
          <cell r="D624" t="str">
            <v>SELF</v>
          </cell>
          <cell r="E624" t="str">
            <v>OP</v>
          </cell>
          <cell r="F624" t="str">
            <v>Tertiary</v>
          </cell>
          <cell r="G624" t="str">
            <v>Penobscot</v>
          </cell>
          <cell r="H624" t="str">
            <v>ME</v>
          </cell>
          <cell r="I624" t="str">
            <v>ME</v>
          </cell>
          <cell r="J624" t="str">
            <v>Inlier</v>
          </cell>
          <cell r="K624" t="str">
            <v>N</v>
          </cell>
          <cell r="L624">
            <v>137266.9578</v>
          </cell>
          <cell r="M624">
            <v>62121.405000000006</v>
          </cell>
        </row>
        <row r="625">
          <cell r="A625" t="str">
            <v>900315</v>
          </cell>
          <cell r="B625" t="str">
            <v>EASTERN MAINE MEDICAL CENTER</v>
          </cell>
          <cell r="C625" t="str">
            <v>PPO</v>
          </cell>
          <cell r="D625" t="str">
            <v>FULLY</v>
          </cell>
          <cell r="E625" t="str">
            <v>IP</v>
          </cell>
          <cell r="F625" t="str">
            <v>Tertiary</v>
          </cell>
          <cell r="G625" t="str">
            <v>Penobscot</v>
          </cell>
          <cell r="H625" t="str">
            <v>ME</v>
          </cell>
          <cell r="I625" t="str">
            <v>ME</v>
          </cell>
          <cell r="J625" t="str">
            <v>Inlier</v>
          </cell>
          <cell r="K625" t="str">
            <v>N</v>
          </cell>
          <cell r="L625">
            <v>591599.69519999996</v>
          </cell>
          <cell r="M625">
            <v>279823.03690000001</v>
          </cell>
        </row>
        <row r="626">
          <cell r="A626" t="str">
            <v>900315</v>
          </cell>
          <cell r="B626" t="str">
            <v>EASTERN MAINE MEDICAL CENTER</v>
          </cell>
          <cell r="C626" t="str">
            <v>PPO</v>
          </cell>
          <cell r="D626" t="str">
            <v>FULLY</v>
          </cell>
          <cell r="E626" t="str">
            <v>OP</v>
          </cell>
          <cell r="F626" t="str">
            <v>Tertiary</v>
          </cell>
          <cell r="G626" t="str">
            <v>Penobscot</v>
          </cell>
          <cell r="H626" t="str">
            <v>ME</v>
          </cell>
          <cell r="I626" t="str">
            <v>ME</v>
          </cell>
          <cell r="J626" t="str">
            <v>Inlier</v>
          </cell>
          <cell r="K626" t="str">
            <v>N</v>
          </cell>
          <cell r="L626">
            <v>365716.02720000001</v>
          </cell>
          <cell r="M626">
            <v>133224.745</v>
          </cell>
        </row>
        <row r="627">
          <cell r="A627" t="str">
            <v>900315</v>
          </cell>
          <cell r="B627" t="str">
            <v>EASTERN MAINE MEDICAL CENTER</v>
          </cell>
          <cell r="C627" t="str">
            <v>PPO</v>
          </cell>
          <cell r="D627" t="str">
            <v>SELF</v>
          </cell>
          <cell r="E627" t="str">
            <v>OP</v>
          </cell>
          <cell r="F627" t="str">
            <v>Tertiary</v>
          </cell>
          <cell r="G627" t="str">
            <v>Penobscot</v>
          </cell>
          <cell r="H627" t="str">
            <v>ME</v>
          </cell>
          <cell r="I627" t="str">
            <v>ME</v>
          </cell>
          <cell r="J627" t="str">
            <v>Inlier</v>
          </cell>
          <cell r="K627" t="str">
            <v>N</v>
          </cell>
          <cell r="L627">
            <v>38444.638764391981</v>
          </cell>
          <cell r="M627">
            <v>13388.145999999999</v>
          </cell>
        </row>
        <row r="628">
          <cell r="A628" t="str">
            <v>900334</v>
          </cell>
          <cell r="B628" t="str">
            <v>THE CAMBRIDGE HEALTH</v>
          </cell>
          <cell r="C628" t="str">
            <v>HMO/POS</v>
          </cell>
          <cell r="D628" t="str">
            <v>FULLY</v>
          </cell>
          <cell r="E628" t="str">
            <v>IP</v>
          </cell>
          <cell r="F628" t="str">
            <v>Community</v>
          </cell>
          <cell r="G628" t="str">
            <v>Middlesex</v>
          </cell>
          <cell r="H628" t="str">
            <v>MA</v>
          </cell>
          <cell r="I628" t="str">
            <v>MA</v>
          </cell>
          <cell r="J628" t="str">
            <v>Inlier</v>
          </cell>
          <cell r="K628" t="str">
            <v>N</v>
          </cell>
          <cell r="L628">
            <v>1235199.8314999999</v>
          </cell>
          <cell r="M628">
            <v>1087121.249790749</v>
          </cell>
        </row>
        <row r="629">
          <cell r="A629" t="str">
            <v>900334</v>
          </cell>
          <cell r="B629" t="str">
            <v>THE CAMBRIDGE HEALTH</v>
          </cell>
          <cell r="C629" t="str">
            <v>HMO/POS</v>
          </cell>
          <cell r="D629" t="str">
            <v>FULLY</v>
          </cell>
          <cell r="E629" t="str">
            <v>OP</v>
          </cell>
          <cell r="F629" t="str">
            <v>Community</v>
          </cell>
          <cell r="G629" t="str">
            <v>Middlesex</v>
          </cell>
          <cell r="H629" t="str">
            <v>MA</v>
          </cell>
          <cell r="I629" t="str">
            <v>MA</v>
          </cell>
          <cell r="J629" t="str">
            <v>Inlier</v>
          </cell>
          <cell r="K629" t="str">
            <v>N</v>
          </cell>
          <cell r="L629">
            <v>1612929.7629999998</v>
          </cell>
          <cell r="M629">
            <v>1653171.9</v>
          </cell>
        </row>
        <row r="630">
          <cell r="A630" t="str">
            <v>900334</v>
          </cell>
          <cell r="B630" t="str">
            <v>THE CAMBRIDGE HEALTH</v>
          </cell>
          <cell r="C630" t="str">
            <v>HMO/POS</v>
          </cell>
          <cell r="D630" t="str">
            <v>SELF</v>
          </cell>
          <cell r="E630" t="str">
            <v>IP</v>
          </cell>
          <cell r="F630" t="str">
            <v>Community</v>
          </cell>
          <cell r="G630" t="str">
            <v>Middlesex</v>
          </cell>
          <cell r="H630" t="str">
            <v>MA</v>
          </cell>
          <cell r="I630" t="str">
            <v>MA</v>
          </cell>
          <cell r="J630" t="str">
            <v>Inlier</v>
          </cell>
          <cell r="K630" t="str">
            <v>N</v>
          </cell>
          <cell r="L630">
            <v>447001.99850000005</v>
          </cell>
          <cell r="M630">
            <v>637981.42565846164</v>
          </cell>
        </row>
        <row r="631">
          <cell r="A631" t="str">
            <v>900334</v>
          </cell>
          <cell r="B631" t="str">
            <v>THE CAMBRIDGE HEALTH</v>
          </cell>
          <cell r="C631" t="str">
            <v>HMO/POS</v>
          </cell>
          <cell r="D631" t="str">
            <v>SELF</v>
          </cell>
          <cell r="E631" t="str">
            <v>OP</v>
          </cell>
          <cell r="F631" t="str">
            <v>Community</v>
          </cell>
          <cell r="G631" t="str">
            <v>Middlesex</v>
          </cell>
          <cell r="H631" t="str">
            <v>MA</v>
          </cell>
          <cell r="I631" t="str">
            <v>MA</v>
          </cell>
          <cell r="J631" t="str">
            <v>Inlier</v>
          </cell>
          <cell r="K631" t="str">
            <v>N</v>
          </cell>
          <cell r="L631">
            <v>977490.82299999893</v>
          </cell>
          <cell r="M631">
            <v>1024543.4849999996</v>
          </cell>
        </row>
        <row r="632">
          <cell r="A632" t="str">
            <v>900334</v>
          </cell>
          <cell r="B632" t="str">
            <v>THE CAMBRIDGE HEALTH</v>
          </cell>
          <cell r="C632" t="str">
            <v>PPO</v>
          </cell>
          <cell r="D632" t="str">
            <v>FULLY</v>
          </cell>
          <cell r="E632" t="str">
            <v>IP</v>
          </cell>
          <cell r="F632" t="str">
            <v>Community</v>
          </cell>
          <cell r="G632" t="str">
            <v>Middlesex</v>
          </cell>
          <cell r="H632" t="str">
            <v>MA</v>
          </cell>
          <cell r="I632" t="str">
            <v>MA</v>
          </cell>
          <cell r="J632" t="str">
            <v>Inlier</v>
          </cell>
          <cell r="K632" t="str">
            <v>N</v>
          </cell>
          <cell r="L632">
            <v>52277.769499999995</v>
          </cell>
          <cell r="M632">
            <v>76454.154900000009</v>
          </cell>
        </row>
        <row r="633">
          <cell r="A633" t="str">
            <v>900334</v>
          </cell>
          <cell r="B633" t="str">
            <v>THE CAMBRIDGE HEALTH</v>
          </cell>
          <cell r="C633" t="str">
            <v>PPO</v>
          </cell>
          <cell r="D633" t="str">
            <v>FULLY</v>
          </cell>
          <cell r="E633" t="str">
            <v>OP</v>
          </cell>
          <cell r="F633" t="str">
            <v>Community</v>
          </cell>
          <cell r="G633" t="str">
            <v>Middlesex</v>
          </cell>
          <cell r="H633" t="str">
            <v>MA</v>
          </cell>
          <cell r="I633" t="str">
            <v>MA</v>
          </cell>
          <cell r="J633" t="str">
            <v>Inlier</v>
          </cell>
          <cell r="K633" t="str">
            <v>N</v>
          </cell>
          <cell r="L633">
            <v>146058.49850000002</v>
          </cell>
          <cell r="M633">
            <v>126319.94</v>
          </cell>
        </row>
        <row r="634">
          <cell r="A634" t="str">
            <v>900334</v>
          </cell>
          <cell r="B634" t="str">
            <v>THE CAMBRIDGE HEALTH</v>
          </cell>
          <cell r="C634" t="str">
            <v>PPO</v>
          </cell>
          <cell r="D634" t="str">
            <v>SELF</v>
          </cell>
          <cell r="E634" t="str">
            <v>IP</v>
          </cell>
          <cell r="F634" t="str">
            <v>Community</v>
          </cell>
          <cell r="G634" t="str">
            <v>Middlesex</v>
          </cell>
          <cell r="H634" t="str">
            <v>MA</v>
          </cell>
          <cell r="I634" t="str">
            <v>MA</v>
          </cell>
          <cell r="J634" t="str">
            <v>Inlier</v>
          </cell>
          <cell r="K634" t="str">
            <v>N</v>
          </cell>
          <cell r="L634">
            <v>174411.3805</v>
          </cell>
          <cell r="M634">
            <v>245682.3757714286</v>
          </cell>
        </row>
        <row r="635">
          <cell r="A635" t="str">
            <v>900334</v>
          </cell>
          <cell r="B635" t="str">
            <v>THE CAMBRIDGE HEALTH</v>
          </cell>
          <cell r="C635" t="str">
            <v>PPO</v>
          </cell>
          <cell r="D635" t="str">
            <v>SELF</v>
          </cell>
          <cell r="E635" t="str">
            <v>OP</v>
          </cell>
          <cell r="F635" t="str">
            <v>Community</v>
          </cell>
          <cell r="G635" t="str">
            <v>Middlesex</v>
          </cell>
          <cell r="H635" t="str">
            <v>MA</v>
          </cell>
          <cell r="I635" t="str">
            <v>MA</v>
          </cell>
          <cell r="J635" t="str">
            <v>Inlier</v>
          </cell>
          <cell r="K635" t="str">
            <v>N</v>
          </cell>
          <cell r="L635">
            <v>198233.37750000009</v>
          </cell>
          <cell r="M635">
            <v>202792.02</v>
          </cell>
        </row>
        <row r="636">
          <cell r="A636" t="str">
            <v>900346</v>
          </cell>
          <cell r="B636" t="str">
            <v>WEEKS MEDICAL CENTER</v>
          </cell>
          <cell r="C636" t="str">
            <v>HMO/POS</v>
          </cell>
          <cell r="D636" t="str">
            <v>FULLY</v>
          </cell>
          <cell r="E636" t="str">
            <v>IP</v>
          </cell>
          <cell r="F636" t="str">
            <v>Community</v>
          </cell>
          <cell r="G636" t="str">
            <v>Coos</v>
          </cell>
          <cell r="H636" t="str">
            <v>NH</v>
          </cell>
          <cell r="I636" t="str">
            <v>NH</v>
          </cell>
          <cell r="J636" t="str">
            <v>Inlier</v>
          </cell>
          <cell r="K636" t="str">
            <v>N</v>
          </cell>
          <cell r="L636">
            <v>186725.10149999999</v>
          </cell>
          <cell r="M636">
            <v>124037.7384</v>
          </cell>
        </row>
        <row r="637">
          <cell r="A637" t="str">
            <v>900346</v>
          </cell>
          <cell r="B637" t="str">
            <v>WEEKS MEDICAL CENTER</v>
          </cell>
          <cell r="C637" t="str">
            <v>HMO/POS</v>
          </cell>
          <cell r="D637" t="str">
            <v>FULLY</v>
          </cell>
          <cell r="E637" t="str">
            <v>OP</v>
          </cell>
          <cell r="F637" t="str">
            <v>Community</v>
          </cell>
          <cell r="G637" t="str">
            <v>Coos</v>
          </cell>
          <cell r="H637" t="str">
            <v>NH</v>
          </cell>
          <cell r="I637" t="str">
            <v>NH</v>
          </cell>
          <cell r="J637" t="str">
            <v>Inlier</v>
          </cell>
          <cell r="K637" t="str">
            <v>N</v>
          </cell>
          <cell r="L637">
            <v>580235.55450000009</v>
          </cell>
          <cell r="M637">
            <v>171281.8</v>
          </cell>
        </row>
        <row r="638">
          <cell r="A638" t="str">
            <v>900346</v>
          </cell>
          <cell r="B638" t="str">
            <v>WEEKS MEDICAL CENTER</v>
          </cell>
          <cell r="C638" t="str">
            <v>HMO/POS</v>
          </cell>
          <cell r="D638" t="str">
            <v>SELF</v>
          </cell>
          <cell r="E638" t="str">
            <v>IP</v>
          </cell>
          <cell r="F638" t="str">
            <v>Community</v>
          </cell>
          <cell r="G638" t="str">
            <v>Coos</v>
          </cell>
          <cell r="H638" t="str">
            <v>NH</v>
          </cell>
          <cell r="I638" t="str">
            <v>NH</v>
          </cell>
          <cell r="J638" t="str">
            <v>Inlier</v>
          </cell>
          <cell r="K638" t="str">
            <v>N</v>
          </cell>
          <cell r="L638">
            <v>255787.78049999996</v>
          </cell>
          <cell r="M638">
            <v>198441.46909999999</v>
          </cell>
        </row>
        <row r="639">
          <cell r="A639" t="str">
            <v>900346</v>
          </cell>
          <cell r="B639" t="str">
            <v>WEEKS MEDICAL CENTER</v>
          </cell>
          <cell r="C639" t="str">
            <v>HMO/POS</v>
          </cell>
          <cell r="D639" t="str">
            <v>SELF</v>
          </cell>
          <cell r="E639" t="str">
            <v>OP</v>
          </cell>
          <cell r="F639" t="str">
            <v>Community</v>
          </cell>
          <cell r="G639" t="str">
            <v>Coos</v>
          </cell>
          <cell r="H639" t="str">
            <v>NH</v>
          </cell>
          <cell r="I639" t="str">
            <v>NH</v>
          </cell>
          <cell r="J639" t="str">
            <v>Inlier</v>
          </cell>
          <cell r="K639" t="str">
            <v>N</v>
          </cell>
          <cell r="L639">
            <v>509600.17500000016</v>
          </cell>
          <cell r="M639">
            <v>168226.095</v>
          </cell>
        </row>
        <row r="640">
          <cell r="A640" t="str">
            <v>900346</v>
          </cell>
          <cell r="B640" t="str">
            <v>WEEKS MEDICAL CENTER</v>
          </cell>
          <cell r="C640" t="str">
            <v>PPO</v>
          </cell>
          <cell r="D640" t="str">
            <v>FULLY</v>
          </cell>
          <cell r="E640" t="str">
            <v>OP</v>
          </cell>
          <cell r="F640" t="str">
            <v>Community</v>
          </cell>
          <cell r="G640" t="str">
            <v>Coos</v>
          </cell>
          <cell r="H640" t="str">
            <v>NH</v>
          </cell>
          <cell r="I640" t="str">
            <v>NH</v>
          </cell>
          <cell r="J640" t="str">
            <v>Inlier</v>
          </cell>
          <cell r="K640" t="str">
            <v>N</v>
          </cell>
          <cell r="L640">
            <v>1630.6297845396807</v>
          </cell>
          <cell r="M640">
            <v>963.66</v>
          </cell>
        </row>
        <row r="641">
          <cell r="A641" t="str">
            <v>900346</v>
          </cell>
          <cell r="B641" t="str">
            <v>WEEKS MEDICAL CENTER</v>
          </cell>
          <cell r="C641" t="str">
            <v>PPO</v>
          </cell>
          <cell r="D641" t="str">
            <v>SELF</v>
          </cell>
          <cell r="E641" t="str">
            <v>OP</v>
          </cell>
          <cell r="F641" t="str">
            <v>Community</v>
          </cell>
          <cell r="G641" t="str">
            <v>Coos</v>
          </cell>
          <cell r="H641" t="str">
            <v>NH</v>
          </cell>
          <cell r="I641" t="str">
            <v>NH</v>
          </cell>
          <cell r="J641" t="str">
            <v>Inlier</v>
          </cell>
          <cell r="K641" t="str">
            <v>N</v>
          </cell>
          <cell r="L641">
            <v>5989.2687357913783</v>
          </cell>
          <cell r="M641">
            <v>2685.33</v>
          </cell>
        </row>
        <row r="642">
          <cell r="A642" t="str">
            <v>900347</v>
          </cell>
          <cell r="B642" t="str">
            <v>STEPHENS MEMORIAL HOSP</v>
          </cell>
          <cell r="C642" t="str">
            <v>HMO/POS</v>
          </cell>
          <cell r="D642" t="str">
            <v>FULLY</v>
          </cell>
          <cell r="E642" t="str">
            <v>IP</v>
          </cell>
          <cell r="F642" t="str">
            <v>Community</v>
          </cell>
          <cell r="G642" t="str">
            <v>Oxford</v>
          </cell>
          <cell r="H642" t="str">
            <v>ME</v>
          </cell>
          <cell r="I642" t="str">
            <v>ME</v>
          </cell>
          <cell r="J642" t="str">
            <v>Inlier</v>
          </cell>
          <cell r="K642" t="str">
            <v>N</v>
          </cell>
          <cell r="L642">
            <v>233975.12599999999</v>
          </cell>
          <cell r="M642">
            <v>145619.57560000001</v>
          </cell>
        </row>
        <row r="643">
          <cell r="A643" t="str">
            <v>900347</v>
          </cell>
          <cell r="B643" t="str">
            <v>STEPHENS MEMORIAL HOSP</v>
          </cell>
          <cell r="C643" t="str">
            <v>HMO/POS</v>
          </cell>
          <cell r="D643" t="str">
            <v>FULLY</v>
          </cell>
          <cell r="E643" t="str">
            <v>OP</v>
          </cell>
          <cell r="F643" t="str">
            <v>Community</v>
          </cell>
          <cell r="G643" t="str">
            <v>Oxford</v>
          </cell>
          <cell r="H643" t="str">
            <v>ME</v>
          </cell>
          <cell r="I643" t="str">
            <v>ME</v>
          </cell>
          <cell r="J643" t="str">
            <v>Inlier</v>
          </cell>
          <cell r="K643" t="str">
            <v>N</v>
          </cell>
          <cell r="L643">
            <v>426027.36474366952</v>
          </cell>
          <cell r="M643">
            <v>126260.78300000002</v>
          </cell>
        </row>
        <row r="644">
          <cell r="A644" t="str">
            <v>900347</v>
          </cell>
          <cell r="B644" t="str">
            <v>STEPHENS MEMORIAL HOSP</v>
          </cell>
          <cell r="C644" t="str">
            <v>HMO/POS</v>
          </cell>
          <cell r="D644" t="str">
            <v>SELF</v>
          </cell>
          <cell r="E644" t="str">
            <v>IP</v>
          </cell>
          <cell r="F644" t="str">
            <v>Community</v>
          </cell>
          <cell r="G644" t="str">
            <v>Oxford</v>
          </cell>
          <cell r="H644" t="str">
            <v>ME</v>
          </cell>
          <cell r="I644" t="str">
            <v>ME</v>
          </cell>
          <cell r="J644" t="str">
            <v>Inlier</v>
          </cell>
          <cell r="K644" t="str">
            <v>N</v>
          </cell>
          <cell r="L644">
            <v>16446.6185</v>
          </cell>
          <cell r="M644">
            <v>15090.4146</v>
          </cell>
        </row>
        <row r="645">
          <cell r="A645" t="str">
            <v>900347</v>
          </cell>
          <cell r="B645" t="str">
            <v>STEPHENS MEMORIAL HOSP</v>
          </cell>
          <cell r="C645" t="str">
            <v>HMO/POS</v>
          </cell>
          <cell r="D645" t="str">
            <v>SELF</v>
          </cell>
          <cell r="E645" t="str">
            <v>OP</v>
          </cell>
          <cell r="F645" t="str">
            <v>Community</v>
          </cell>
          <cell r="G645" t="str">
            <v>Oxford</v>
          </cell>
          <cell r="H645" t="str">
            <v>ME</v>
          </cell>
          <cell r="I645" t="str">
            <v>ME</v>
          </cell>
          <cell r="J645" t="str">
            <v>Inlier</v>
          </cell>
          <cell r="K645" t="str">
            <v>N</v>
          </cell>
          <cell r="L645">
            <v>32992.084367251999</v>
          </cell>
          <cell r="M645">
            <v>12554.9</v>
          </cell>
        </row>
        <row r="646">
          <cell r="A646" t="str">
            <v>900347</v>
          </cell>
          <cell r="B646" t="str">
            <v>STEPHENS MEMORIAL HOSP</v>
          </cell>
          <cell r="C646" t="str">
            <v>PPO</v>
          </cell>
          <cell r="D646" t="str">
            <v>FULLY</v>
          </cell>
          <cell r="E646" t="str">
            <v>IP</v>
          </cell>
          <cell r="F646" t="str">
            <v>Community</v>
          </cell>
          <cell r="G646" t="str">
            <v>Oxford</v>
          </cell>
          <cell r="H646" t="str">
            <v>ME</v>
          </cell>
          <cell r="I646" t="str">
            <v>ME</v>
          </cell>
          <cell r="J646" t="str">
            <v>Inlier</v>
          </cell>
          <cell r="K646" t="str">
            <v>N</v>
          </cell>
          <cell r="L646">
            <v>163551.65024999998</v>
          </cell>
          <cell r="M646">
            <v>91023.459699999992</v>
          </cell>
        </row>
        <row r="647">
          <cell r="A647" t="str">
            <v>900347</v>
          </cell>
          <cell r="B647" t="str">
            <v>STEPHENS MEMORIAL HOSP</v>
          </cell>
          <cell r="C647" t="str">
            <v>PPO</v>
          </cell>
          <cell r="D647" t="str">
            <v>FULLY</v>
          </cell>
          <cell r="E647" t="str">
            <v>OP</v>
          </cell>
          <cell r="F647" t="str">
            <v>Community</v>
          </cell>
          <cell r="G647" t="str">
            <v>Oxford</v>
          </cell>
          <cell r="H647" t="str">
            <v>ME</v>
          </cell>
          <cell r="I647" t="str">
            <v>ME</v>
          </cell>
          <cell r="J647" t="str">
            <v>Inlier</v>
          </cell>
          <cell r="K647" t="str">
            <v>N</v>
          </cell>
          <cell r="L647">
            <v>205543.41163907858</v>
          </cell>
          <cell r="M647">
            <v>61060.36</v>
          </cell>
        </row>
        <row r="648">
          <cell r="A648" t="str">
            <v>900347</v>
          </cell>
          <cell r="B648" t="str">
            <v>STEPHENS MEMORIAL HOSP</v>
          </cell>
          <cell r="C648" t="str">
            <v>PPO</v>
          </cell>
          <cell r="D648" t="str">
            <v>SELF</v>
          </cell>
          <cell r="E648" t="str">
            <v>OP</v>
          </cell>
          <cell r="F648" t="str">
            <v>Community</v>
          </cell>
          <cell r="G648" t="str">
            <v>Oxford</v>
          </cell>
          <cell r="H648" t="str">
            <v>ME</v>
          </cell>
          <cell r="I648" t="str">
            <v>ME</v>
          </cell>
          <cell r="J648" t="str">
            <v>Inlier</v>
          </cell>
          <cell r="K648" t="str">
            <v>N</v>
          </cell>
          <cell r="L648">
            <v>13148.905499999997</v>
          </cell>
          <cell r="M648">
            <v>5055.8999999999996</v>
          </cell>
        </row>
        <row r="649">
          <cell r="A649" t="str">
            <v>900357</v>
          </cell>
          <cell r="B649" t="str">
            <v>BERKSHIRE MEDICAL CENTER INC</v>
          </cell>
          <cell r="C649" t="str">
            <v>HMO/POS</v>
          </cell>
          <cell r="D649" t="str">
            <v>FULLY</v>
          </cell>
          <cell r="E649" t="str">
            <v>IP</v>
          </cell>
          <cell r="F649" t="str">
            <v>Community</v>
          </cell>
          <cell r="G649" t="str">
            <v>Berkshire</v>
          </cell>
          <cell r="H649" t="str">
            <v>MA</v>
          </cell>
          <cell r="I649" t="str">
            <v>MA</v>
          </cell>
          <cell r="J649" t="str">
            <v>Inlier</v>
          </cell>
          <cell r="K649" t="str">
            <v>N</v>
          </cell>
          <cell r="L649">
            <v>144107.22900000002</v>
          </cell>
          <cell r="M649">
            <v>112786.93700000001</v>
          </cell>
        </row>
        <row r="650">
          <cell r="A650" t="str">
            <v>900357</v>
          </cell>
          <cell r="B650" t="str">
            <v>BERKSHIRE MEDICAL CENTER INC</v>
          </cell>
          <cell r="C650" t="str">
            <v>HMO/POS</v>
          </cell>
          <cell r="D650" t="str">
            <v>FULLY</v>
          </cell>
          <cell r="E650" t="str">
            <v>OP</v>
          </cell>
          <cell r="F650" t="str">
            <v>Community</v>
          </cell>
          <cell r="G650" t="str">
            <v>Berkshire</v>
          </cell>
          <cell r="H650" t="str">
            <v>MA</v>
          </cell>
          <cell r="I650" t="str">
            <v>MA</v>
          </cell>
          <cell r="J650" t="str">
            <v>Inlier</v>
          </cell>
          <cell r="K650" t="str">
            <v>N</v>
          </cell>
          <cell r="L650">
            <v>570403.24950000003</v>
          </cell>
          <cell r="M650">
            <v>182675.95</v>
          </cell>
        </row>
        <row r="651">
          <cell r="A651" t="str">
            <v>900357</v>
          </cell>
          <cell r="B651" t="str">
            <v>BERKSHIRE MEDICAL CENTER INC</v>
          </cell>
          <cell r="C651" t="str">
            <v>HMO/POS</v>
          </cell>
          <cell r="D651" t="str">
            <v>SELF</v>
          </cell>
          <cell r="E651" t="str">
            <v>OP</v>
          </cell>
          <cell r="F651" t="str">
            <v>Community</v>
          </cell>
          <cell r="G651" t="str">
            <v>Berkshire</v>
          </cell>
          <cell r="H651" t="str">
            <v>MA</v>
          </cell>
          <cell r="I651" t="str">
            <v>MA</v>
          </cell>
          <cell r="J651" t="str">
            <v>Inlier</v>
          </cell>
          <cell r="K651" t="str">
            <v>N</v>
          </cell>
          <cell r="L651">
            <v>69136.095000000016</v>
          </cell>
          <cell r="M651">
            <v>25211.955000000009</v>
          </cell>
        </row>
        <row r="652">
          <cell r="A652" t="str">
            <v>900357</v>
          </cell>
          <cell r="B652" t="str">
            <v>BERKSHIRE MEDICAL CENTER INC</v>
          </cell>
          <cell r="C652" t="str">
            <v>PPO</v>
          </cell>
          <cell r="D652" t="str">
            <v>FULLY</v>
          </cell>
          <cell r="E652" t="str">
            <v>OP</v>
          </cell>
          <cell r="F652" t="str">
            <v>Community</v>
          </cell>
          <cell r="G652" t="str">
            <v>Berkshire</v>
          </cell>
          <cell r="H652" t="str">
            <v>MA</v>
          </cell>
          <cell r="I652" t="str">
            <v>MA</v>
          </cell>
          <cell r="J652" t="str">
            <v>Inlier</v>
          </cell>
          <cell r="K652" t="str">
            <v>N</v>
          </cell>
          <cell r="L652">
            <v>46685.051981717421</v>
          </cell>
          <cell r="M652">
            <v>16449.759999999998</v>
          </cell>
        </row>
        <row r="653">
          <cell r="A653" t="str">
            <v>900357</v>
          </cell>
          <cell r="B653" t="str">
            <v>BERKSHIRE MEDICAL CENTER INC</v>
          </cell>
          <cell r="C653" t="str">
            <v>PPO</v>
          </cell>
          <cell r="D653" t="str">
            <v>SELF</v>
          </cell>
          <cell r="E653" t="str">
            <v>IP</v>
          </cell>
          <cell r="F653" t="str">
            <v>Community</v>
          </cell>
          <cell r="G653" t="str">
            <v>Berkshire</v>
          </cell>
          <cell r="H653" t="str">
            <v>MA</v>
          </cell>
          <cell r="I653" t="str">
            <v>MA</v>
          </cell>
          <cell r="J653" t="str">
            <v>Inlier</v>
          </cell>
          <cell r="K653" t="str">
            <v>N</v>
          </cell>
          <cell r="L653">
            <v>10122.514499999999</v>
          </cell>
          <cell r="M653">
            <v>10494.9881</v>
          </cell>
        </row>
        <row r="654">
          <cell r="A654" t="str">
            <v>900357</v>
          </cell>
          <cell r="B654" t="str">
            <v>BERKSHIRE MEDICAL CENTER INC</v>
          </cell>
          <cell r="C654" t="str">
            <v>PPO</v>
          </cell>
          <cell r="D654" t="str">
            <v>SELF</v>
          </cell>
          <cell r="E654" t="str">
            <v>OP</v>
          </cell>
          <cell r="F654" t="str">
            <v>Community</v>
          </cell>
          <cell r="G654" t="str">
            <v>Berkshire</v>
          </cell>
          <cell r="H654" t="str">
            <v>MA</v>
          </cell>
          <cell r="I654" t="str">
            <v>MA</v>
          </cell>
          <cell r="J654" t="str">
            <v>Inlier</v>
          </cell>
          <cell r="K654" t="str">
            <v>N</v>
          </cell>
          <cell r="L654">
            <v>63399.052500000005</v>
          </cell>
          <cell r="M654">
            <v>25878.75</v>
          </cell>
        </row>
        <row r="655">
          <cell r="A655" t="str">
            <v>900366</v>
          </cell>
          <cell r="B655" t="str">
            <v>HOLYOKE HOSPITAL INC</v>
          </cell>
          <cell r="C655" t="str">
            <v>HMO/POS</v>
          </cell>
          <cell r="D655" t="str">
            <v>FULLY</v>
          </cell>
          <cell r="E655" t="str">
            <v>IP</v>
          </cell>
          <cell r="F655" t="str">
            <v>Community</v>
          </cell>
          <cell r="G655" t="str">
            <v>Hampden</v>
          </cell>
          <cell r="H655" t="str">
            <v>MA</v>
          </cell>
          <cell r="I655" t="str">
            <v>MA</v>
          </cell>
          <cell r="J655" t="str">
            <v>Low Do</v>
          </cell>
          <cell r="K655" t="str">
            <v>N</v>
          </cell>
          <cell r="L655">
            <v>16276.980999999998</v>
          </cell>
          <cell r="M655">
            <v>16208.555680000001</v>
          </cell>
        </row>
        <row r="656">
          <cell r="A656" t="str">
            <v>900366</v>
          </cell>
          <cell r="B656" t="str">
            <v>HOLYOKE HOSPITAL INC</v>
          </cell>
          <cell r="C656" t="str">
            <v>HMO/POS</v>
          </cell>
          <cell r="D656" t="str">
            <v>FULLY</v>
          </cell>
          <cell r="E656" t="str">
            <v>OP</v>
          </cell>
          <cell r="F656" t="str">
            <v>Community</v>
          </cell>
          <cell r="G656" t="str">
            <v>Hampden</v>
          </cell>
          <cell r="H656" t="str">
            <v>MA</v>
          </cell>
          <cell r="I656" t="str">
            <v>MA</v>
          </cell>
          <cell r="J656" t="str">
            <v>Low Do</v>
          </cell>
          <cell r="K656" t="str">
            <v>N</v>
          </cell>
          <cell r="L656">
            <v>118575.44617999998</v>
          </cell>
          <cell r="M656">
            <v>96337.127000000037</v>
          </cell>
        </row>
        <row r="657">
          <cell r="A657" t="str">
            <v>900366</v>
          </cell>
          <cell r="B657" t="str">
            <v>HOLYOKE HOSPITAL INC</v>
          </cell>
          <cell r="C657" t="str">
            <v>HMO/POS</v>
          </cell>
          <cell r="D657" t="str">
            <v>SELF</v>
          </cell>
          <cell r="E657" t="str">
            <v>IP</v>
          </cell>
          <cell r="F657" t="str">
            <v>Community</v>
          </cell>
          <cell r="G657" t="str">
            <v>Hampden</v>
          </cell>
          <cell r="H657" t="str">
            <v>MA</v>
          </cell>
          <cell r="I657" t="str">
            <v>MA</v>
          </cell>
          <cell r="J657" t="str">
            <v>Low Do</v>
          </cell>
          <cell r="K657" t="str">
            <v>N</v>
          </cell>
          <cell r="L657">
            <v>10257.69</v>
          </cell>
          <cell r="M657">
            <v>19664.071499999998</v>
          </cell>
        </row>
        <row r="658">
          <cell r="A658" t="str">
            <v>900366</v>
          </cell>
          <cell r="B658" t="str">
            <v>HOLYOKE HOSPITAL INC</v>
          </cell>
          <cell r="C658" t="str">
            <v>HMO/POS</v>
          </cell>
          <cell r="D658" t="str">
            <v>SELF</v>
          </cell>
          <cell r="E658" t="str">
            <v>OP</v>
          </cell>
          <cell r="F658" t="str">
            <v>Community</v>
          </cell>
          <cell r="G658" t="str">
            <v>Hampden</v>
          </cell>
          <cell r="H658" t="str">
            <v>MA</v>
          </cell>
          <cell r="I658" t="str">
            <v>MA</v>
          </cell>
          <cell r="J658" t="str">
            <v>Low Do</v>
          </cell>
          <cell r="K658" t="str">
            <v>N</v>
          </cell>
          <cell r="L658">
            <v>20698.747829999997</v>
          </cell>
          <cell r="M658">
            <v>13026.76</v>
          </cell>
        </row>
        <row r="659">
          <cell r="A659" t="str">
            <v>900366</v>
          </cell>
          <cell r="B659" t="str">
            <v>HOLYOKE HOSPITAL INC</v>
          </cell>
          <cell r="C659" t="str">
            <v>PPO</v>
          </cell>
          <cell r="D659" t="str">
            <v>FULLY</v>
          </cell>
          <cell r="E659" t="str">
            <v>OP</v>
          </cell>
          <cell r="F659" t="str">
            <v>Community</v>
          </cell>
          <cell r="G659" t="str">
            <v>Hampden</v>
          </cell>
          <cell r="H659" t="str">
            <v>MA</v>
          </cell>
          <cell r="I659" t="str">
            <v>MA</v>
          </cell>
          <cell r="J659" t="str">
            <v>Low Do</v>
          </cell>
          <cell r="K659" t="str">
            <v>N</v>
          </cell>
          <cell r="L659">
            <v>6259.5151500000002</v>
          </cell>
          <cell r="M659">
            <v>5983.5</v>
          </cell>
        </row>
        <row r="660">
          <cell r="A660" t="str">
            <v>900366</v>
          </cell>
          <cell r="B660" t="str">
            <v>HOLYOKE HOSPITAL INC</v>
          </cell>
          <cell r="C660" t="str">
            <v>PPO</v>
          </cell>
          <cell r="D660" t="str">
            <v>SELF</v>
          </cell>
          <cell r="E660" t="str">
            <v>IP</v>
          </cell>
          <cell r="F660" t="str">
            <v>Community</v>
          </cell>
          <cell r="G660" t="str">
            <v>Hampden</v>
          </cell>
          <cell r="H660" t="str">
            <v>MA</v>
          </cell>
          <cell r="I660" t="str">
            <v>MA</v>
          </cell>
          <cell r="J660" t="str">
            <v>Low Do</v>
          </cell>
          <cell r="K660" t="str">
            <v>N</v>
          </cell>
          <cell r="L660">
            <v>28885.778999999999</v>
          </cell>
          <cell r="M660">
            <v>38690.7019</v>
          </cell>
        </row>
        <row r="661">
          <cell r="A661" t="str">
            <v>900366</v>
          </cell>
          <cell r="B661" t="str">
            <v>HOLYOKE HOSPITAL INC</v>
          </cell>
          <cell r="C661" t="str">
            <v>PPO</v>
          </cell>
          <cell r="D661" t="str">
            <v>SELF</v>
          </cell>
          <cell r="E661" t="str">
            <v>OP</v>
          </cell>
          <cell r="F661" t="str">
            <v>Community</v>
          </cell>
          <cell r="G661" t="str">
            <v>Hampden</v>
          </cell>
          <cell r="H661" t="str">
            <v>MA</v>
          </cell>
          <cell r="I661" t="str">
            <v>MA</v>
          </cell>
          <cell r="J661" t="str">
            <v>Low Do</v>
          </cell>
          <cell r="K661" t="str">
            <v>N</v>
          </cell>
          <cell r="L661">
            <v>51912.733220000016</v>
          </cell>
          <cell r="M661">
            <v>29884.195000000007</v>
          </cell>
        </row>
        <row r="662">
          <cell r="A662" t="str">
            <v>900373</v>
          </cell>
          <cell r="B662" t="str">
            <v>MAINE MEDICAL CENTER</v>
          </cell>
          <cell r="C662" t="str">
            <v>HMO/POS</v>
          </cell>
          <cell r="D662" t="str">
            <v>FULLY</v>
          </cell>
          <cell r="E662" t="str">
            <v>IP</v>
          </cell>
          <cell r="F662" t="str">
            <v>Tertiary</v>
          </cell>
          <cell r="G662" t="str">
            <v>Cumberland</v>
          </cell>
          <cell r="H662" t="str">
            <v>ME</v>
          </cell>
          <cell r="I662" t="str">
            <v>ME</v>
          </cell>
          <cell r="J662" t="str">
            <v>Inlier</v>
          </cell>
          <cell r="K662" t="str">
            <v>N</v>
          </cell>
          <cell r="L662">
            <v>6499415.2929999996</v>
          </cell>
          <cell r="M662">
            <v>4952364.816782143</v>
          </cell>
        </row>
        <row r="663">
          <cell r="A663" t="str">
            <v>900373</v>
          </cell>
          <cell r="B663" t="str">
            <v>MAINE MEDICAL CENTER</v>
          </cell>
          <cell r="C663" t="str">
            <v>HMO/POS</v>
          </cell>
          <cell r="D663" t="str">
            <v>FULLY</v>
          </cell>
          <cell r="E663" t="str">
            <v>IP</v>
          </cell>
          <cell r="F663" t="str">
            <v>Tertiary</v>
          </cell>
          <cell r="G663" t="str">
            <v>Cumberland</v>
          </cell>
          <cell r="H663" t="str">
            <v>ME</v>
          </cell>
          <cell r="I663" t="str">
            <v>ME</v>
          </cell>
          <cell r="J663" t="str">
            <v>Inlier</v>
          </cell>
          <cell r="K663" t="str">
            <v>Y</v>
          </cell>
          <cell r="L663">
            <v>162623.1796</v>
          </cell>
          <cell r="M663">
            <v>145808.69899999999</v>
          </cell>
        </row>
        <row r="664">
          <cell r="A664" t="str">
            <v>900373</v>
          </cell>
          <cell r="B664" t="str">
            <v>MAINE MEDICAL CENTER</v>
          </cell>
          <cell r="C664" t="str">
            <v>HMO/POS</v>
          </cell>
          <cell r="D664" t="str">
            <v>FULLY</v>
          </cell>
          <cell r="E664" t="str">
            <v>OP</v>
          </cell>
          <cell r="F664" t="str">
            <v>Tertiary</v>
          </cell>
          <cell r="G664" t="str">
            <v>Cumberland</v>
          </cell>
          <cell r="H664" t="str">
            <v>ME</v>
          </cell>
          <cell r="I664" t="str">
            <v>ME</v>
          </cell>
          <cell r="J664" t="str">
            <v>Inlier</v>
          </cell>
          <cell r="K664" t="str">
            <v>N</v>
          </cell>
          <cell r="L664">
            <v>4149309.6328999978</v>
          </cell>
          <cell r="M664">
            <v>1839405.9029999997</v>
          </cell>
        </row>
        <row r="665">
          <cell r="A665" t="str">
            <v>900373</v>
          </cell>
          <cell r="B665" t="str">
            <v>MAINE MEDICAL CENTER</v>
          </cell>
          <cell r="C665" t="str">
            <v>HMO/POS</v>
          </cell>
          <cell r="D665" t="str">
            <v>SELF</v>
          </cell>
          <cell r="E665" t="str">
            <v>IP</v>
          </cell>
          <cell r="F665" t="str">
            <v>Tertiary</v>
          </cell>
          <cell r="G665" t="str">
            <v>Cumberland</v>
          </cell>
          <cell r="H665" t="str">
            <v>ME</v>
          </cell>
          <cell r="I665" t="str">
            <v>ME</v>
          </cell>
          <cell r="J665" t="str">
            <v>Inlier</v>
          </cell>
          <cell r="K665" t="str">
            <v>N</v>
          </cell>
          <cell r="L665">
            <v>758357.12860000005</v>
          </cell>
          <cell r="M665">
            <v>634267.50049999997</v>
          </cell>
        </row>
        <row r="666">
          <cell r="A666" t="str">
            <v>900373</v>
          </cell>
          <cell r="B666" t="str">
            <v>MAINE MEDICAL CENTER</v>
          </cell>
          <cell r="C666" t="str">
            <v>HMO/POS</v>
          </cell>
          <cell r="D666" t="str">
            <v>SELF</v>
          </cell>
          <cell r="E666" t="str">
            <v>OP</v>
          </cell>
          <cell r="F666" t="str">
            <v>Tertiary</v>
          </cell>
          <cell r="G666" t="str">
            <v>Cumberland</v>
          </cell>
          <cell r="H666" t="str">
            <v>ME</v>
          </cell>
          <cell r="I666" t="str">
            <v>ME</v>
          </cell>
          <cell r="J666" t="str">
            <v>Inlier</v>
          </cell>
          <cell r="K666" t="str">
            <v>N</v>
          </cell>
          <cell r="L666">
            <v>523558.38171084312</v>
          </cell>
          <cell r="M666">
            <v>180881.85499999995</v>
          </cell>
        </row>
        <row r="667">
          <cell r="A667" t="str">
            <v>900373</v>
          </cell>
          <cell r="B667" t="str">
            <v>MAINE MEDICAL CENTER</v>
          </cell>
          <cell r="C667" t="str">
            <v>PPO</v>
          </cell>
          <cell r="D667" t="str">
            <v>FULLY</v>
          </cell>
          <cell r="E667" t="str">
            <v>IP</v>
          </cell>
          <cell r="F667" t="str">
            <v>Tertiary</v>
          </cell>
          <cell r="G667" t="str">
            <v>Cumberland</v>
          </cell>
          <cell r="H667" t="str">
            <v>ME</v>
          </cell>
          <cell r="I667" t="str">
            <v>ME</v>
          </cell>
          <cell r="J667" t="str">
            <v>Inlier</v>
          </cell>
          <cell r="K667" t="str">
            <v>N</v>
          </cell>
          <cell r="L667">
            <v>1699308.2057000003</v>
          </cell>
          <cell r="M667">
            <v>1239767.733155</v>
          </cell>
        </row>
        <row r="668">
          <cell r="A668" t="str">
            <v>900373</v>
          </cell>
          <cell r="B668" t="str">
            <v>MAINE MEDICAL CENTER</v>
          </cell>
          <cell r="C668" t="str">
            <v>PPO</v>
          </cell>
          <cell r="D668" t="str">
            <v>FULLY</v>
          </cell>
          <cell r="E668" t="str">
            <v>OP</v>
          </cell>
          <cell r="F668" t="str">
            <v>Tertiary</v>
          </cell>
          <cell r="G668" t="str">
            <v>Cumberland</v>
          </cell>
          <cell r="H668" t="str">
            <v>ME</v>
          </cell>
          <cell r="I668" t="str">
            <v>ME</v>
          </cell>
          <cell r="J668" t="str">
            <v>Inlier</v>
          </cell>
          <cell r="K668" t="str">
            <v>N</v>
          </cell>
          <cell r="L668">
            <v>709908.21340000047</v>
          </cell>
          <cell r="M668">
            <v>301771.97700000007</v>
          </cell>
        </row>
        <row r="669">
          <cell r="A669" t="str">
            <v>900373</v>
          </cell>
          <cell r="B669" t="str">
            <v>MAINE MEDICAL CENTER</v>
          </cell>
          <cell r="C669" t="str">
            <v>PPO</v>
          </cell>
          <cell r="D669" t="str">
            <v>SELF</v>
          </cell>
          <cell r="E669" t="str">
            <v>IP</v>
          </cell>
          <cell r="F669" t="str">
            <v>Tertiary</v>
          </cell>
          <cell r="G669" t="str">
            <v>Cumberland</v>
          </cell>
          <cell r="H669" t="str">
            <v>ME</v>
          </cell>
          <cell r="I669" t="str">
            <v>ME</v>
          </cell>
          <cell r="J669" t="str">
            <v>Inlier</v>
          </cell>
          <cell r="K669" t="str">
            <v>N</v>
          </cell>
          <cell r="L669">
            <v>42868.127543579772</v>
          </cell>
          <cell r="M669">
            <v>30057.014600000002</v>
          </cell>
        </row>
        <row r="670">
          <cell r="A670" t="str">
            <v>900373</v>
          </cell>
          <cell r="B670" t="str">
            <v>MAINE MEDICAL CENTER</v>
          </cell>
          <cell r="C670" t="str">
            <v>PPO</v>
          </cell>
          <cell r="D670" t="str">
            <v>SELF</v>
          </cell>
          <cell r="E670" t="str">
            <v>OP</v>
          </cell>
          <cell r="F670" t="str">
            <v>Tertiary</v>
          </cell>
          <cell r="G670" t="str">
            <v>Cumberland</v>
          </cell>
          <cell r="H670" t="str">
            <v>ME</v>
          </cell>
          <cell r="I670" t="str">
            <v>ME</v>
          </cell>
          <cell r="J670" t="str">
            <v>Inlier</v>
          </cell>
          <cell r="K670" t="str">
            <v>N</v>
          </cell>
          <cell r="L670">
            <v>102148.24174234566</v>
          </cell>
          <cell r="M670">
            <v>31233.02</v>
          </cell>
        </row>
        <row r="671">
          <cell r="A671" t="str">
            <v>900374</v>
          </cell>
          <cell r="B671" t="str">
            <v>ST JOSEPH HOSPITAL</v>
          </cell>
          <cell r="C671" t="str">
            <v>HMO/POS</v>
          </cell>
          <cell r="D671" t="str">
            <v>FULLY</v>
          </cell>
          <cell r="E671" t="str">
            <v>IP</v>
          </cell>
          <cell r="F671" t="str">
            <v>Community</v>
          </cell>
          <cell r="G671" t="str">
            <v>Penobscot</v>
          </cell>
          <cell r="H671" t="str">
            <v>ME</v>
          </cell>
          <cell r="I671" t="str">
            <v>ME</v>
          </cell>
          <cell r="J671" t="str">
            <v>Inlier</v>
          </cell>
          <cell r="K671" t="str">
            <v>N</v>
          </cell>
          <cell r="L671">
            <v>175149.09359999999</v>
          </cell>
          <cell r="M671">
            <v>164067.27069999999</v>
          </cell>
        </row>
        <row r="672">
          <cell r="A672" t="str">
            <v>900374</v>
          </cell>
          <cell r="B672" t="str">
            <v>ST JOSEPH HOSPITAL</v>
          </cell>
          <cell r="C672" t="str">
            <v>HMO/POS</v>
          </cell>
          <cell r="D672" t="str">
            <v>FULLY</v>
          </cell>
          <cell r="E672" t="str">
            <v>OP</v>
          </cell>
          <cell r="F672" t="str">
            <v>Community</v>
          </cell>
          <cell r="G672" t="str">
            <v>Penobscot</v>
          </cell>
          <cell r="H672" t="str">
            <v>ME</v>
          </cell>
          <cell r="I672" t="str">
            <v>ME</v>
          </cell>
          <cell r="J672" t="str">
            <v>Inlier</v>
          </cell>
          <cell r="K672" t="str">
            <v>N</v>
          </cell>
          <cell r="L672">
            <v>351813.18639999966</v>
          </cell>
          <cell r="M672">
            <v>129517.44799999999</v>
          </cell>
        </row>
        <row r="673">
          <cell r="A673" t="str">
            <v>900374</v>
          </cell>
          <cell r="B673" t="str">
            <v>ST JOSEPH HOSPITAL</v>
          </cell>
          <cell r="C673" t="str">
            <v>HMO/POS</v>
          </cell>
          <cell r="D673" t="str">
            <v>SELF</v>
          </cell>
          <cell r="E673" t="str">
            <v>IP</v>
          </cell>
          <cell r="F673" t="str">
            <v>Community</v>
          </cell>
          <cell r="G673" t="str">
            <v>Penobscot</v>
          </cell>
          <cell r="H673" t="str">
            <v>ME</v>
          </cell>
          <cell r="I673" t="str">
            <v>ME</v>
          </cell>
          <cell r="J673" t="str">
            <v>Inlier</v>
          </cell>
          <cell r="K673" t="str">
            <v>N</v>
          </cell>
          <cell r="L673">
            <v>29523.620587271944</v>
          </cell>
          <cell r="M673">
            <v>33085.710200000001</v>
          </cell>
        </row>
        <row r="674">
          <cell r="A674" t="str">
            <v>900374</v>
          </cell>
          <cell r="B674" t="str">
            <v>ST JOSEPH HOSPITAL</v>
          </cell>
          <cell r="C674" t="str">
            <v>HMO/POS</v>
          </cell>
          <cell r="D674" t="str">
            <v>SELF</v>
          </cell>
          <cell r="E674" t="str">
            <v>OP</v>
          </cell>
          <cell r="F674" t="str">
            <v>Community</v>
          </cell>
          <cell r="G674" t="str">
            <v>Penobscot</v>
          </cell>
          <cell r="H674" t="str">
            <v>ME</v>
          </cell>
          <cell r="I674" t="str">
            <v>ME</v>
          </cell>
          <cell r="J674" t="str">
            <v>Inlier</v>
          </cell>
          <cell r="K674" t="str">
            <v>N</v>
          </cell>
          <cell r="L674">
            <v>40328.359714198748</v>
          </cell>
          <cell r="M674">
            <v>16440.474999999999</v>
          </cell>
        </row>
        <row r="675">
          <cell r="A675" t="str">
            <v>900374</v>
          </cell>
          <cell r="B675" t="str">
            <v>ST JOSEPH HOSPITAL</v>
          </cell>
          <cell r="C675" t="str">
            <v>PPO</v>
          </cell>
          <cell r="D675" t="str">
            <v>FULLY</v>
          </cell>
          <cell r="E675" t="str">
            <v>IP</v>
          </cell>
          <cell r="F675" t="str">
            <v>Community</v>
          </cell>
          <cell r="G675" t="str">
            <v>Penobscot</v>
          </cell>
          <cell r="H675" t="str">
            <v>ME</v>
          </cell>
          <cell r="I675" t="str">
            <v>ME</v>
          </cell>
          <cell r="J675" t="str">
            <v>Inlier</v>
          </cell>
          <cell r="K675" t="str">
            <v>N</v>
          </cell>
          <cell r="L675">
            <v>6589.8040000000001</v>
          </cell>
          <cell r="M675">
            <v>4110.3725999999997</v>
          </cell>
        </row>
        <row r="676">
          <cell r="A676" t="str">
            <v>900374</v>
          </cell>
          <cell r="B676" t="str">
            <v>ST JOSEPH HOSPITAL</v>
          </cell>
          <cell r="C676" t="str">
            <v>PPO</v>
          </cell>
          <cell r="D676" t="str">
            <v>FULLY</v>
          </cell>
          <cell r="E676" t="str">
            <v>OP</v>
          </cell>
          <cell r="F676" t="str">
            <v>Community</v>
          </cell>
          <cell r="G676" t="str">
            <v>Penobscot</v>
          </cell>
          <cell r="H676" t="str">
            <v>ME</v>
          </cell>
          <cell r="I676" t="str">
            <v>ME</v>
          </cell>
          <cell r="J676" t="str">
            <v>Inlier</v>
          </cell>
          <cell r="K676" t="str">
            <v>N</v>
          </cell>
          <cell r="L676">
            <v>101854.9792</v>
          </cell>
          <cell r="M676">
            <v>37040.135000000009</v>
          </cell>
        </row>
        <row r="677">
          <cell r="A677" t="str">
            <v>900374</v>
          </cell>
          <cell r="B677" t="str">
            <v>ST JOSEPH HOSPITAL</v>
          </cell>
          <cell r="C677" t="str">
            <v>PPO</v>
          </cell>
          <cell r="D677" t="str">
            <v>SELF</v>
          </cell>
          <cell r="E677" t="str">
            <v>OP</v>
          </cell>
          <cell r="F677" t="str">
            <v>Community</v>
          </cell>
          <cell r="G677" t="str">
            <v>Penobscot</v>
          </cell>
          <cell r="H677" t="str">
            <v>ME</v>
          </cell>
          <cell r="I677" t="str">
            <v>ME</v>
          </cell>
          <cell r="J677" t="str">
            <v>Inlier</v>
          </cell>
          <cell r="K677" t="str">
            <v>N</v>
          </cell>
          <cell r="L677">
            <v>12348.294400000002</v>
          </cell>
          <cell r="M677">
            <v>4431.78</v>
          </cell>
        </row>
        <row r="678">
          <cell r="A678" t="str">
            <v>900379</v>
          </cell>
          <cell r="B678" t="str">
            <v>FRANKLIN REGIONAL HOSP</v>
          </cell>
          <cell r="C678" t="str">
            <v>HMO/POS</v>
          </cell>
          <cell r="D678" t="str">
            <v>FULLY</v>
          </cell>
          <cell r="E678" t="str">
            <v>IP</v>
          </cell>
          <cell r="F678" t="str">
            <v>Community</v>
          </cell>
          <cell r="G678" t="str">
            <v>Merrimack</v>
          </cell>
          <cell r="H678" t="str">
            <v>NH</v>
          </cell>
          <cell r="I678" t="str">
            <v>NH</v>
          </cell>
          <cell r="J678" t="str">
            <v>Inlier</v>
          </cell>
          <cell r="K678" t="str">
            <v>N</v>
          </cell>
          <cell r="L678">
            <v>240713.9584</v>
          </cell>
          <cell r="M678">
            <v>189469.83467619045</v>
          </cell>
        </row>
        <row r="679">
          <cell r="A679" t="str">
            <v>900379</v>
          </cell>
          <cell r="B679" t="str">
            <v>FRANKLIN REGIONAL HOSP</v>
          </cell>
          <cell r="C679" t="str">
            <v>HMO/POS</v>
          </cell>
          <cell r="D679" t="str">
            <v>FULLY</v>
          </cell>
          <cell r="E679" t="str">
            <v>OP</v>
          </cell>
          <cell r="F679" t="str">
            <v>Community</v>
          </cell>
          <cell r="G679" t="str">
            <v>Merrimack</v>
          </cell>
          <cell r="H679" t="str">
            <v>NH</v>
          </cell>
          <cell r="I679" t="str">
            <v>NH</v>
          </cell>
          <cell r="J679" t="str">
            <v>Inlier</v>
          </cell>
          <cell r="K679" t="str">
            <v>N</v>
          </cell>
          <cell r="L679">
            <v>954851.0952000001</v>
          </cell>
          <cell r="M679">
            <v>331687.96000000002</v>
          </cell>
        </row>
        <row r="680">
          <cell r="A680" t="str">
            <v>900379</v>
          </cell>
          <cell r="B680" t="str">
            <v>FRANKLIN REGIONAL HOSP</v>
          </cell>
          <cell r="C680" t="str">
            <v>HMO/POS</v>
          </cell>
          <cell r="D680" t="str">
            <v>SELF</v>
          </cell>
          <cell r="E680" t="str">
            <v>IP</v>
          </cell>
          <cell r="F680" t="str">
            <v>Community</v>
          </cell>
          <cell r="G680" t="str">
            <v>Merrimack</v>
          </cell>
          <cell r="H680" t="str">
            <v>NH</v>
          </cell>
          <cell r="I680" t="str">
            <v>NH</v>
          </cell>
          <cell r="J680" t="str">
            <v>Inlier</v>
          </cell>
          <cell r="K680" t="str">
            <v>N</v>
          </cell>
          <cell r="L680">
            <v>8047.753200000001</v>
          </cell>
          <cell r="M680">
            <v>4134.1831000000002</v>
          </cell>
        </row>
        <row r="681">
          <cell r="A681" t="str">
            <v>900379</v>
          </cell>
          <cell r="B681" t="str">
            <v>FRANKLIN REGIONAL HOSP</v>
          </cell>
          <cell r="C681" t="str">
            <v>HMO/POS</v>
          </cell>
          <cell r="D681" t="str">
            <v>SELF</v>
          </cell>
          <cell r="E681" t="str">
            <v>OP</v>
          </cell>
          <cell r="F681" t="str">
            <v>Community</v>
          </cell>
          <cell r="G681" t="str">
            <v>Merrimack</v>
          </cell>
          <cell r="H681" t="str">
            <v>NH</v>
          </cell>
          <cell r="I681" t="str">
            <v>NH</v>
          </cell>
          <cell r="J681" t="str">
            <v>Inlier</v>
          </cell>
          <cell r="K681" t="str">
            <v>N</v>
          </cell>
          <cell r="L681">
            <v>82632.204600000012</v>
          </cell>
          <cell r="M681">
            <v>34092.82</v>
          </cell>
        </row>
        <row r="682">
          <cell r="A682" t="str">
            <v>900379</v>
          </cell>
          <cell r="B682" t="str">
            <v>FRANKLIN REGIONAL HOSP</v>
          </cell>
          <cell r="C682" t="str">
            <v>PPO</v>
          </cell>
          <cell r="D682" t="str">
            <v>FULLY</v>
          </cell>
          <cell r="E682" t="str">
            <v>OP</v>
          </cell>
          <cell r="F682" t="str">
            <v>Community</v>
          </cell>
          <cell r="G682" t="str">
            <v>Merrimack</v>
          </cell>
          <cell r="H682" t="str">
            <v>NH</v>
          </cell>
          <cell r="I682" t="str">
            <v>NH</v>
          </cell>
          <cell r="J682" t="str">
            <v>Inlier</v>
          </cell>
          <cell r="K682" t="str">
            <v>N</v>
          </cell>
          <cell r="L682">
            <v>46915.18251773846</v>
          </cell>
          <cell r="M682">
            <v>17036.72</v>
          </cell>
        </row>
        <row r="683">
          <cell r="A683" t="str">
            <v>900379</v>
          </cell>
          <cell r="B683" t="str">
            <v>FRANKLIN REGIONAL HOSP</v>
          </cell>
          <cell r="C683" t="str">
            <v>PPO</v>
          </cell>
          <cell r="D683" t="str">
            <v>SELF</v>
          </cell>
          <cell r="E683" t="str">
            <v>OP</v>
          </cell>
          <cell r="F683" t="str">
            <v>Community</v>
          </cell>
          <cell r="G683" t="str">
            <v>Merrimack</v>
          </cell>
          <cell r="H683" t="str">
            <v>NH</v>
          </cell>
          <cell r="I683" t="str">
            <v>NH</v>
          </cell>
          <cell r="J683" t="str">
            <v>Inlier</v>
          </cell>
          <cell r="K683" t="str">
            <v>N</v>
          </cell>
          <cell r="L683">
            <v>9408.1147999999994</v>
          </cell>
          <cell r="M683">
            <v>2454.33</v>
          </cell>
        </row>
        <row r="684">
          <cell r="A684" t="str">
            <v>900403</v>
          </cell>
          <cell r="B684" t="str">
            <v>Brattleboro Memorial Hospital</v>
          </cell>
          <cell r="C684" t="str">
            <v>HMO/POS</v>
          </cell>
          <cell r="D684" t="str">
            <v>FULLY</v>
          </cell>
          <cell r="E684" t="str">
            <v>IP</v>
          </cell>
          <cell r="F684" t="str">
            <v>Community</v>
          </cell>
          <cell r="G684" t="str">
            <v>VT</v>
          </cell>
          <cell r="H684" t="str">
            <v>VT</v>
          </cell>
          <cell r="I684" t="str">
            <v>VT</v>
          </cell>
          <cell r="J684" t="str">
            <v>Low Do</v>
          </cell>
          <cell r="K684" t="str">
            <v>N</v>
          </cell>
          <cell r="L684">
            <v>29912.741524218018</v>
          </cell>
          <cell r="M684">
            <v>24253.3753</v>
          </cell>
        </row>
        <row r="685">
          <cell r="A685" t="str">
            <v>900403</v>
          </cell>
          <cell r="B685" t="str">
            <v>Brattleboro Memorial Hospital</v>
          </cell>
          <cell r="C685" t="str">
            <v>HMO/POS</v>
          </cell>
          <cell r="D685" t="str">
            <v>FULLY</v>
          </cell>
          <cell r="E685" t="str">
            <v>OP</v>
          </cell>
          <cell r="F685" t="str">
            <v>Community</v>
          </cell>
          <cell r="G685" t="str">
            <v>VT</v>
          </cell>
          <cell r="H685" t="str">
            <v>VT</v>
          </cell>
          <cell r="I685" t="str">
            <v>VT</v>
          </cell>
          <cell r="J685" t="str">
            <v>Low Do</v>
          </cell>
          <cell r="K685" t="str">
            <v>N</v>
          </cell>
          <cell r="L685">
            <v>125646.81380000003</v>
          </cell>
          <cell r="M685">
            <v>42154.22</v>
          </cell>
        </row>
        <row r="686">
          <cell r="A686" t="str">
            <v>900403</v>
          </cell>
          <cell r="B686" t="str">
            <v>Brattleboro Memorial Hospital</v>
          </cell>
          <cell r="C686" t="str">
            <v>HMO/POS</v>
          </cell>
          <cell r="D686" t="str">
            <v>SELF</v>
          </cell>
          <cell r="E686" t="str">
            <v>OP</v>
          </cell>
          <cell r="F686" t="str">
            <v>Community</v>
          </cell>
          <cell r="G686" t="str">
            <v>VT</v>
          </cell>
          <cell r="H686" t="str">
            <v>VT</v>
          </cell>
          <cell r="I686" t="str">
            <v>VT</v>
          </cell>
          <cell r="J686" t="str">
            <v>Low Do</v>
          </cell>
          <cell r="K686" t="str">
            <v>N</v>
          </cell>
          <cell r="L686">
            <v>27400.639600000002</v>
          </cell>
          <cell r="M686">
            <v>11446.06</v>
          </cell>
        </row>
        <row r="687">
          <cell r="A687" t="str">
            <v>900403</v>
          </cell>
          <cell r="B687" t="str">
            <v>Brattleboro Memorial Hospital</v>
          </cell>
          <cell r="C687" t="str">
            <v>PPO</v>
          </cell>
          <cell r="D687" t="str">
            <v>FULLY</v>
          </cell>
          <cell r="E687" t="str">
            <v>OP</v>
          </cell>
          <cell r="F687" t="str">
            <v>Community</v>
          </cell>
          <cell r="G687" t="str">
            <v>VT</v>
          </cell>
          <cell r="H687" t="str">
            <v>VT</v>
          </cell>
          <cell r="I687" t="str">
            <v>VT</v>
          </cell>
          <cell r="J687" t="str">
            <v>Low Do</v>
          </cell>
          <cell r="K687" t="str">
            <v>N</v>
          </cell>
          <cell r="L687">
            <v>11697.366272108351</v>
          </cell>
          <cell r="M687">
            <v>3638.36</v>
          </cell>
        </row>
        <row r="688">
          <cell r="A688" t="str">
            <v>900403</v>
          </cell>
          <cell r="B688" t="str">
            <v>Brattleboro Memorial Hospital</v>
          </cell>
          <cell r="C688" t="str">
            <v>PPO</v>
          </cell>
          <cell r="D688" t="str">
            <v>SELF</v>
          </cell>
          <cell r="E688" t="str">
            <v>IP</v>
          </cell>
          <cell r="F688" t="str">
            <v>Community</v>
          </cell>
          <cell r="G688" t="str">
            <v>VT</v>
          </cell>
          <cell r="H688" t="str">
            <v>VT</v>
          </cell>
          <cell r="I688" t="str">
            <v>VT</v>
          </cell>
          <cell r="J688" t="str">
            <v>Low Do</v>
          </cell>
          <cell r="K688" t="str">
            <v>N</v>
          </cell>
          <cell r="L688">
            <v>5387.8554757819866</v>
          </cell>
          <cell r="M688">
            <v>5724.0442000000003</v>
          </cell>
        </row>
        <row r="689">
          <cell r="A689" t="str">
            <v>900403</v>
          </cell>
          <cell r="B689" t="str">
            <v>Brattleboro Memorial Hospital</v>
          </cell>
          <cell r="C689" t="str">
            <v>PPO</v>
          </cell>
          <cell r="D689" t="str">
            <v>SELF</v>
          </cell>
          <cell r="E689" t="str">
            <v>OP</v>
          </cell>
          <cell r="F689" t="str">
            <v>Community</v>
          </cell>
          <cell r="G689" t="str">
            <v>VT</v>
          </cell>
          <cell r="H689" t="str">
            <v>VT</v>
          </cell>
          <cell r="I689" t="str">
            <v>VT</v>
          </cell>
          <cell r="J689" t="str">
            <v>Low Do</v>
          </cell>
          <cell r="K689" t="str">
            <v>N</v>
          </cell>
          <cell r="L689">
            <v>18079.2222</v>
          </cell>
          <cell r="M689">
            <v>6438.76</v>
          </cell>
        </row>
        <row r="690">
          <cell r="A690" t="str">
            <v>900429</v>
          </cell>
          <cell r="B690" t="str">
            <v>Northern Maine Medical Center</v>
          </cell>
          <cell r="C690" t="str">
            <v>HMO/POS</v>
          </cell>
          <cell r="D690" t="str">
            <v>FULLY</v>
          </cell>
          <cell r="E690" t="str">
            <v>OP</v>
          </cell>
          <cell r="F690" t="str">
            <v>Community</v>
          </cell>
          <cell r="G690" t="str">
            <v>Aroostook</v>
          </cell>
          <cell r="H690" t="str">
            <v>ME</v>
          </cell>
          <cell r="I690" t="str">
            <v>ME</v>
          </cell>
          <cell r="J690" t="str">
            <v>Low Do</v>
          </cell>
          <cell r="K690" t="str">
            <v>N</v>
          </cell>
          <cell r="L690">
            <v>4850.7655499999983</v>
          </cell>
          <cell r="M690">
            <v>2905.63</v>
          </cell>
        </row>
        <row r="691">
          <cell r="A691" t="str">
            <v>900429</v>
          </cell>
          <cell r="B691" t="str">
            <v>Northern Maine Medical Center</v>
          </cell>
          <cell r="C691" t="str">
            <v>PPO</v>
          </cell>
          <cell r="D691" t="str">
            <v>FULLY</v>
          </cell>
          <cell r="E691" t="str">
            <v>OP</v>
          </cell>
          <cell r="F691" t="str">
            <v>Community</v>
          </cell>
          <cell r="G691" t="str">
            <v>Aroostook</v>
          </cell>
          <cell r="H691" t="str">
            <v>ME</v>
          </cell>
          <cell r="I691" t="str">
            <v>ME</v>
          </cell>
          <cell r="J691" t="str">
            <v>Low Do</v>
          </cell>
          <cell r="K691" t="str">
            <v>N</v>
          </cell>
          <cell r="L691">
            <v>441.81045</v>
          </cell>
          <cell r="M691">
            <v>424.54</v>
          </cell>
        </row>
        <row r="692">
          <cell r="A692" t="str">
            <v>900444</v>
          </cell>
          <cell r="B692" t="str">
            <v>NORTH SHORE MEDICAL CENTER</v>
          </cell>
          <cell r="C692" t="str">
            <v>HMO/POS</v>
          </cell>
          <cell r="D692" t="str">
            <v>FULLY</v>
          </cell>
          <cell r="E692" t="str">
            <v>IP</v>
          </cell>
          <cell r="F692" t="str">
            <v>Community</v>
          </cell>
          <cell r="G692" t="str">
            <v>Essex</v>
          </cell>
          <cell r="H692" t="str">
            <v>MA</v>
          </cell>
          <cell r="I692" t="str">
            <v>MA</v>
          </cell>
          <cell r="J692" t="str">
            <v>Inlier</v>
          </cell>
          <cell r="K692" t="str">
            <v>N</v>
          </cell>
          <cell r="L692">
            <v>2977126.6535360003</v>
          </cell>
          <cell r="M692">
            <v>2823355.2708714288</v>
          </cell>
        </row>
        <row r="693">
          <cell r="A693" t="str">
            <v>900444</v>
          </cell>
          <cell r="B693" t="str">
            <v>NORTH SHORE MEDICAL CENTER</v>
          </cell>
          <cell r="C693" t="str">
            <v>HMO/POS</v>
          </cell>
          <cell r="D693" t="str">
            <v>FULLY</v>
          </cell>
          <cell r="E693" t="str">
            <v>OP</v>
          </cell>
          <cell r="F693" t="str">
            <v>Community</v>
          </cell>
          <cell r="G693" t="str">
            <v>Essex</v>
          </cell>
          <cell r="H693" t="str">
            <v>MA</v>
          </cell>
          <cell r="I693" t="str">
            <v>MA</v>
          </cell>
          <cell r="J693" t="str">
            <v>Inlier</v>
          </cell>
          <cell r="K693" t="str">
            <v>N</v>
          </cell>
          <cell r="L693">
            <v>7526373.4797440097</v>
          </cell>
          <cell r="M693">
            <v>3319530.6519999984</v>
          </cell>
        </row>
        <row r="694">
          <cell r="A694" t="str">
            <v>900444</v>
          </cell>
          <cell r="B694" t="str">
            <v>NORTH SHORE MEDICAL CENTER</v>
          </cell>
          <cell r="C694" t="str">
            <v>HMO/POS</v>
          </cell>
          <cell r="D694" t="str">
            <v>SELF</v>
          </cell>
          <cell r="E694" t="str">
            <v>IP</v>
          </cell>
          <cell r="F694" t="str">
            <v>Community</v>
          </cell>
          <cell r="G694" t="str">
            <v>Essex</v>
          </cell>
          <cell r="H694" t="str">
            <v>MA</v>
          </cell>
          <cell r="I694" t="str">
            <v>MA</v>
          </cell>
          <cell r="J694" t="str">
            <v>Inlier</v>
          </cell>
          <cell r="K694" t="str">
            <v>N</v>
          </cell>
          <cell r="L694">
            <v>2906338.6345279999</v>
          </cell>
          <cell r="M694">
            <v>2711375.4142062669</v>
          </cell>
        </row>
        <row r="695">
          <cell r="A695" t="str">
            <v>900444</v>
          </cell>
          <cell r="B695" t="str">
            <v>NORTH SHORE MEDICAL CENTER</v>
          </cell>
          <cell r="C695" t="str">
            <v>HMO/POS</v>
          </cell>
          <cell r="D695" t="str">
            <v>SELF</v>
          </cell>
          <cell r="E695" t="str">
            <v>OP</v>
          </cell>
          <cell r="F695" t="str">
            <v>Community</v>
          </cell>
          <cell r="G695" t="str">
            <v>Essex</v>
          </cell>
          <cell r="H695" t="str">
            <v>MA</v>
          </cell>
          <cell r="I695" t="str">
            <v>MA</v>
          </cell>
          <cell r="J695" t="str">
            <v>Inlier</v>
          </cell>
          <cell r="K695" t="str">
            <v>N</v>
          </cell>
          <cell r="L695">
            <v>5499276.3855679994</v>
          </cell>
          <cell r="M695">
            <v>2445509.5160000017</v>
          </cell>
        </row>
        <row r="696">
          <cell r="A696" t="str">
            <v>900444</v>
          </cell>
          <cell r="B696" t="str">
            <v>NORTH SHORE MEDICAL CENTER</v>
          </cell>
          <cell r="C696" t="str">
            <v>PPO</v>
          </cell>
          <cell r="D696" t="str">
            <v>FULLY</v>
          </cell>
          <cell r="E696" t="str">
            <v>IP</v>
          </cell>
          <cell r="F696" t="str">
            <v>Community</v>
          </cell>
          <cell r="G696" t="str">
            <v>Essex</v>
          </cell>
          <cell r="H696" t="str">
            <v>MA</v>
          </cell>
          <cell r="I696" t="str">
            <v>MA</v>
          </cell>
          <cell r="J696" t="str">
            <v>Inlier</v>
          </cell>
          <cell r="K696" t="str">
            <v>N</v>
          </cell>
          <cell r="L696">
            <v>194475.06892799999</v>
          </cell>
          <cell r="M696">
            <v>170374.33199999999</v>
          </cell>
        </row>
        <row r="697">
          <cell r="A697" t="str">
            <v>900444</v>
          </cell>
          <cell r="B697" t="str">
            <v>NORTH SHORE MEDICAL CENTER</v>
          </cell>
          <cell r="C697" t="str">
            <v>PPO</v>
          </cell>
          <cell r="D697" t="str">
            <v>FULLY</v>
          </cell>
          <cell r="E697" t="str">
            <v>OP</v>
          </cell>
          <cell r="F697" t="str">
            <v>Community</v>
          </cell>
          <cell r="G697" t="str">
            <v>Essex</v>
          </cell>
          <cell r="H697" t="str">
            <v>MA</v>
          </cell>
          <cell r="I697" t="str">
            <v>MA</v>
          </cell>
          <cell r="J697" t="str">
            <v>Inlier</v>
          </cell>
          <cell r="K697" t="str">
            <v>N</v>
          </cell>
          <cell r="L697">
            <v>711139.06931199948</v>
          </cell>
          <cell r="M697">
            <v>314048.71999999997</v>
          </cell>
        </row>
        <row r="698">
          <cell r="A698" t="str">
            <v>900444</v>
          </cell>
          <cell r="B698" t="str">
            <v>NORTH SHORE MEDICAL CENTER</v>
          </cell>
          <cell r="C698" t="str">
            <v>PPO</v>
          </cell>
          <cell r="D698" t="str">
            <v>SELF</v>
          </cell>
          <cell r="E698" t="str">
            <v>IP</v>
          </cell>
          <cell r="F698" t="str">
            <v>Community</v>
          </cell>
          <cell r="G698" t="str">
            <v>Essex</v>
          </cell>
          <cell r="H698" t="str">
            <v>MA</v>
          </cell>
          <cell r="I698" t="str">
            <v>MA</v>
          </cell>
          <cell r="J698" t="str">
            <v>Inlier</v>
          </cell>
          <cell r="K698" t="str">
            <v>N</v>
          </cell>
          <cell r="L698">
            <v>1059830.4825920002</v>
          </cell>
          <cell r="M698">
            <v>952811.3997200001</v>
          </cell>
        </row>
        <row r="699">
          <cell r="A699" t="str">
            <v>900444</v>
          </cell>
          <cell r="B699" t="str">
            <v>NORTH SHORE MEDICAL CENTER</v>
          </cell>
          <cell r="C699" t="str">
            <v>PPO</v>
          </cell>
          <cell r="D699" t="str">
            <v>SELF</v>
          </cell>
          <cell r="E699" t="str">
            <v>OP</v>
          </cell>
          <cell r="F699" t="str">
            <v>Community</v>
          </cell>
          <cell r="G699" t="str">
            <v>Essex</v>
          </cell>
          <cell r="H699" t="str">
            <v>MA</v>
          </cell>
          <cell r="I699" t="str">
            <v>MA</v>
          </cell>
          <cell r="J699" t="str">
            <v>Inlier</v>
          </cell>
          <cell r="K699" t="str">
            <v>N</v>
          </cell>
          <cell r="L699">
            <v>1040712.4551513236</v>
          </cell>
          <cell r="M699">
            <v>447443.64499999967</v>
          </cell>
        </row>
        <row r="700">
          <cell r="A700" t="str">
            <v>900452</v>
          </cell>
          <cell r="B700" t="str">
            <v>ANDROSCOGGIN VALLEY HOSPITAL</v>
          </cell>
          <cell r="C700" t="str">
            <v>HMO/POS</v>
          </cell>
          <cell r="D700" t="str">
            <v>FULLY</v>
          </cell>
          <cell r="E700" t="str">
            <v>IP</v>
          </cell>
          <cell r="F700" t="str">
            <v>Community</v>
          </cell>
          <cell r="G700" t="str">
            <v>Coos</v>
          </cell>
          <cell r="H700" t="str">
            <v>NH</v>
          </cell>
          <cell r="I700" t="str">
            <v>NH</v>
          </cell>
          <cell r="J700" t="str">
            <v>Inlier</v>
          </cell>
          <cell r="K700" t="str">
            <v>N</v>
          </cell>
          <cell r="L700">
            <v>153358.04862667737</v>
          </cell>
          <cell r="M700">
            <v>142935.64092222223</v>
          </cell>
        </row>
        <row r="701">
          <cell r="A701" t="str">
            <v>900452</v>
          </cell>
          <cell r="B701" t="str">
            <v>ANDROSCOGGIN VALLEY HOSPITAL</v>
          </cell>
          <cell r="C701" t="str">
            <v>HMO/POS</v>
          </cell>
          <cell r="D701" t="str">
            <v>FULLY</v>
          </cell>
          <cell r="E701" t="str">
            <v>OP</v>
          </cell>
          <cell r="F701" t="str">
            <v>Community</v>
          </cell>
          <cell r="G701" t="str">
            <v>Coos</v>
          </cell>
          <cell r="H701" t="str">
            <v>NH</v>
          </cell>
          <cell r="I701" t="str">
            <v>NH</v>
          </cell>
          <cell r="J701" t="str">
            <v>Inlier</v>
          </cell>
          <cell r="K701" t="str">
            <v>N</v>
          </cell>
          <cell r="L701">
            <v>707262.44849999982</v>
          </cell>
          <cell r="M701">
            <v>175116.44799999992</v>
          </cell>
        </row>
        <row r="702">
          <cell r="A702" t="str">
            <v>900452</v>
          </cell>
          <cell r="B702" t="str">
            <v>ANDROSCOGGIN VALLEY HOSPITAL</v>
          </cell>
          <cell r="C702" t="str">
            <v>HMO/POS</v>
          </cell>
          <cell r="D702" t="str">
            <v>SELF</v>
          </cell>
          <cell r="E702" t="str">
            <v>IP</v>
          </cell>
          <cell r="F702" t="str">
            <v>Community</v>
          </cell>
          <cell r="G702" t="str">
            <v>Coos</v>
          </cell>
          <cell r="H702" t="str">
            <v>NH</v>
          </cell>
          <cell r="I702" t="str">
            <v>NH</v>
          </cell>
          <cell r="J702" t="str">
            <v>Inlier</v>
          </cell>
          <cell r="K702" t="str">
            <v>N</v>
          </cell>
          <cell r="L702">
            <v>284382.33669999999</v>
          </cell>
          <cell r="M702">
            <v>255142.43320000003</v>
          </cell>
        </row>
        <row r="703">
          <cell r="A703" t="str">
            <v>900452</v>
          </cell>
          <cell r="B703" t="str">
            <v>ANDROSCOGGIN VALLEY HOSPITAL</v>
          </cell>
          <cell r="C703" t="str">
            <v>HMO/POS</v>
          </cell>
          <cell r="D703" t="str">
            <v>SELF</v>
          </cell>
          <cell r="E703" t="str">
            <v>OP</v>
          </cell>
          <cell r="F703" t="str">
            <v>Community</v>
          </cell>
          <cell r="G703" t="str">
            <v>Coos</v>
          </cell>
          <cell r="H703" t="str">
            <v>NH</v>
          </cell>
          <cell r="I703" t="str">
            <v>NH</v>
          </cell>
          <cell r="J703" t="str">
            <v>Inlier</v>
          </cell>
          <cell r="K703" t="str">
            <v>N</v>
          </cell>
          <cell r="L703">
            <v>2018554.4779000015</v>
          </cell>
          <cell r="M703">
            <v>517909.98099999985</v>
          </cell>
        </row>
        <row r="704">
          <cell r="A704" t="str">
            <v>900452</v>
          </cell>
          <cell r="B704" t="str">
            <v>ANDROSCOGGIN VALLEY HOSPITAL</v>
          </cell>
          <cell r="C704" t="str">
            <v>PPO</v>
          </cell>
          <cell r="D704" t="str">
            <v>FULLY</v>
          </cell>
          <cell r="E704" t="str">
            <v>OP</v>
          </cell>
          <cell r="F704" t="str">
            <v>Community</v>
          </cell>
          <cell r="G704" t="str">
            <v>Coos</v>
          </cell>
          <cell r="H704" t="str">
            <v>NH</v>
          </cell>
          <cell r="I704" t="str">
            <v>NH</v>
          </cell>
          <cell r="J704" t="str">
            <v>Inlier</v>
          </cell>
          <cell r="K704" t="str">
            <v>N</v>
          </cell>
          <cell r="L704">
            <v>21770.096827321959</v>
          </cell>
          <cell r="M704">
            <v>6207.3349999999991</v>
          </cell>
        </row>
        <row r="705">
          <cell r="A705" t="str">
            <v>900452</v>
          </cell>
          <cell r="B705" t="str">
            <v>ANDROSCOGGIN VALLEY HOSPITAL</v>
          </cell>
          <cell r="C705" t="str">
            <v>PPO</v>
          </cell>
          <cell r="D705" t="str">
            <v>SELF</v>
          </cell>
          <cell r="E705" t="str">
            <v>OP</v>
          </cell>
          <cell r="F705" t="str">
            <v>Community</v>
          </cell>
          <cell r="G705" t="str">
            <v>Coos</v>
          </cell>
          <cell r="H705" t="str">
            <v>NH</v>
          </cell>
          <cell r="I705" t="str">
            <v>NH</v>
          </cell>
          <cell r="J705" t="str">
            <v>Inlier</v>
          </cell>
          <cell r="K705" t="str">
            <v>N</v>
          </cell>
          <cell r="L705">
            <v>2143.5214673093305</v>
          </cell>
          <cell r="M705">
            <v>440.83</v>
          </cell>
        </row>
        <row r="706">
          <cell r="A706" t="str">
            <v>900524</v>
          </cell>
          <cell r="B706" t="str">
            <v>WINCHESTER HOSPITAL</v>
          </cell>
          <cell r="C706" t="str">
            <v>HMO/POS</v>
          </cell>
          <cell r="D706" t="str">
            <v>FULLY</v>
          </cell>
          <cell r="E706" t="str">
            <v>IP</v>
          </cell>
          <cell r="F706" t="str">
            <v>Community</v>
          </cell>
          <cell r="G706" t="str">
            <v>Middlesex</v>
          </cell>
          <cell r="H706" t="str">
            <v>MA</v>
          </cell>
          <cell r="I706" t="str">
            <v>MA</v>
          </cell>
          <cell r="J706" t="str">
            <v>Inlier</v>
          </cell>
          <cell r="K706" t="str">
            <v>N</v>
          </cell>
          <cell r="L706">
            <v>2947583.3234399995</v>
          </cell>
          <cell r="M706">
            <v>3016379.531260605</v>
          </cell>
        </row>
        <row r="707">
          <cell r="A707" t="str">
            <v>900524</v>
          </cell>
          <cell r="B707" t="str">
            <v>WINCHESTER HOSPITAL</v>
          </cell>
          <cell r="C707" t="str">
            <v>HMO/POS</v>
          </cell>
          <cell r="D707" t="str">
            <v>FULLY</v>
          </cell>
          <cell r="E707" t="str">
            <v>OP</v>
          </cell>
          <cell r="F707" t="str">
            <v>Community</v>
          </cell>
          <cell r="G707" t="str">
            <v>Middlesex</v>
          </cell>
          <cell r="H707" t="str">
            <v>MA</v>
          </cell>
          <cell r="I707" t="str">
            <v>MA</v>
          </cell>
          <cell r="J707" t="str">
            <v>Inlier</v>
          </cell>
          <cell r="K707" t="str">
            <v>N</v>
          </cell>
          <cell r="L707">
            <v>6189539.3078399953</v>
          </cell>
          <cell r="M707">
            <v>3732873.6050000098</v>
          </cell>
        </row>
        <row r="708">
          <cell r="A708" t="str">
            <v>900524</v>
          </cell>
          <cell r="B708" t="str">
            <v>WINCHESTER HOSPITAL</v>
          </cell>
          <cell r="C708" t="str">
            <v>HMO/POS</v>
          </cell>
          <cell r="D708" t="str">
            <v>SELF</v>
          </cell>
          <cell r="E708" t="str">
            <v>IP</v>
          </cell>
          <cell r="F708" t="str">
            <v>Community</v>
          </cell>
          <cell r="G708" t="str">
            <v>Middlesex</v>
          </cell>
          <cell r="H708" t="str">
            <v>MA</v>
          </cell>
          <cell r="I708" t="str">
            <v>MA</v>
          </cell>
          <cell r="J708" t="str">
            <v>Inlier</v>
          </cell>
          <cell r="K708" t="str">
            <v>N</v>
          </cell>
          <cell r="L708">
            <v>2280808.8399599995</v>
          </cell>
          <cell r="M708">
            <v>2340839.9837050596</v>
          </cell>
        </row>
        <row r="709">
          <cell r="A709" t="str">
            <v>900524</v>
          </cell>
          <cell r="B709" t="str">
            <v>WINCHESTER HOSPITAL</v>
          </cell>
          <cell r="C709" t="str">
            <v>HMO/POS</v>
          </cell>
          <cell r="D709" t="str">
            <v>SELF</v>
          </cell>
          <cell r="E709" t="str">
            <v>OP</v>
          </cell>
          <cell r="F709" t="str">
            <v>Community</v>
          </cell>
          <cell r="G709" t="str">
            <v>Middlesex</v>
          </cell>
          <cell r="H709" t="str">
            <v>MA</v>
          </cell>
          <cell r="I709" t="str">
            <v>MA</v>
          </cell>
          <cell r="J709" t="str">
            <v>Inlier</v>
          </cell>
          <cell r="K709" t="str">
            <v>N</v>
          </cell>
          <cell r="L709">
            <v>3756633.6238199999</v>
          </cell>
          <cell r="M709">
            <v>2281819.0299999998</v>
          </cell>
        </row>
        <row r="710">
          <cell r="A710" t="str">
            <v>900524</v>
          </cell>
          <cell r="B710" t="str">
            <v>WINCHESTER HOSPITAL</v>
          </cell>
          <cell r="C710" t="str">
            <v>PPO</v>
          </cell>
          <cell r="D710" t="str">
            <v>FULLY</v>
          </cell>
          <cell r="E710" t="str">
            <v>IP</v>
          </cell>
          <cell r="F710" t="str">
            <v>Community</v>
          </cell>
          <cell r="G710" t="str">
            <v>Middlesex</v>
          </cell>
          <cell r="H710" t="str">
            <v>MA</v>
          </cell>
          <cell r="I710" t="str">
            <v>MA</v>
          </cell>
          <cell r="J710" t="str">
            <v>Inlier</v>
          </cell>
          <cell r="K710" t="str">
            <v>N</v>
          </cell>
          <cell r="L710">
            <v>325314.24722999998</v>
          </cell>
          <cell r="M710">
            <v>317272.87159999995</v>
          </cell>
        </row>
        <row r="711">
          <cell r="A711" t="str">
            <v>900524</v>
          </cell>
          <cell r="B711" t="str">
            <v>WINCHESTER HOSPITAL</v>
          </cell>
          <cell r="C711" t="str">
            <v>PPO</v>
          </cell>
          <cell r="D711" t="str">
            <v>FULLY</v>
          </cell>
          <cell r="E711" t="str">
            <v>OP</v>
          </cell>
          <cell r="F711" t="str">
            <v>Community</v>
          </cell>
          <cell r="G711" t="str">
            <v>Middlesex</v>
          </cell>
          <cell r="H711" t="str">
            <v>MA</v>
          </cell>
          <cell r="I711" t="str">
            <v>MA</v>
          </cell>
          <cell r="J711" t="str">
            <v>Inlier</v>
          </cell>
          <cell r="K711" t="str">
            <v>N</v>
          </cell>
          <cell r="L711">
            <v>676002.53007000033</v>
          </cell>
          <cell r="M711">
            <v>381311.41</v>
          </cell>
        </row>
        <row r="712">
          <cell r="A712" t="str">
            <v>900524</v>
          </cell>
          <cell r="B712" t="str">
            <v>WINCHESTER HOSPITAL</v>
          </cell>
          <cell r="C712" t="str">
            <v>PPO</v>
          </cell>
          <cell r="D712" t="str">
            <v>SELF</v>
          </cell>
          <cell r="E712" t="str">
            <v>IP</v>
          </cell>
          <cell r="F712" t="str">
            <v>Community</v>
          </cell>
          <cell r="G712" t="str">
            <v>Middlesex</v>
          </cell>
          <cell r="H712" t="str">
            <v>MA</v>
          </cell>
          <cell r="I712" t="str">
            <v>MA</v>
          </cell>
          <cell r="J712" t="str">
            <v>Inlier</v>
          </cell>
          <cell r="K712" t="str">
            <v>N</v>
          </cell>
          <cell r="L712">
            <v>320080.32377999998</v>
          </cell>
          <cell r="M712">
            <v>331050.16770991596</v>
          </cell>
        </row>
        <row r="713">
          <cell r="A713" t="str">
            <v>900524</v>
          </cell>
          <cell r="B713" t="str">
            <v>WINCHESTER HOSPITAL</v>
          </cell>
          <cell r="C713" t="str">
            <v>PPO</v>
          </cell>
          <cell r="D713" t="str">
            <v>SELF</v>
          </cell>
          <cell r="E713" t="str">
            <v>OP</v>
          </cell>
          <cell r="F713" t="str">
            <v>Community</v>
          </cell>
          <cell r="G713" t="str">
            <v>Middlesex</v>
          </cell>
          <cell r="H713" t="str">
            <v>MA</v>
          </cell>
          <cell r="I713" t="str">
            <v>MA</v>
          </cell>
          <cell r="J713" t="str">
            <v>Inlier</v>
          </cell>
          <cell r="K713" t="str">
            <v>N</v>
          </cell>
          <cell r="L713">
            <v>597593.94534000021</v>
          </cell>
          <cell r="M713">
            <v>330695.5349999998</v>
          </cell>
        </row>
        <row r="714">
          <cell r="A714" t="str">
            <v>900549</v>
          </cell>
          <cell r="B714" t="str">
            <v>Speare Memorial Hospital</v>
          </cell>
          <cell r="C714" t="str">
            <v>HMO/POS</v>
          </cell>
          <cell r="D714" t="str">
            <v>FULLY</v>
          </cell>
          <cell r="E714" t="str">
            <v>IP</v>
          </cell>
          <cell r="F714" t="str">
            <v>Community</v>
          </cell>
          <cell r="G714" t="str">
            <v>Grafton</v>
          </cell>
          <cell r="H714" t="str">
            <v>NH</v>
          </cell>
          <cell r="I714" t="str">
            <v>NH</v>
          </cell>
          <cell r="J714" t="str">
            <v>Inlier</v>
          </cell>
          <cell r="K714" t="str">
            <v>N</v>
          </cell>
          <cell r="L714">
            <v>324273.76800000004</v>
          </cell>
          <cell r="M714">
            <v>315599.39839047624</v>
          </cell>
        </row>
        <row r="715">
          <cell r="A715" t="str">
            <v>900549</v>
          </cell>
          <cell r="B715" t="str">
            <v>Speare Memorial Hospital</v>
          </cell>
          <cell r="C715" t="str">
            <v>HMO/POS</v>
          </cell>
          <cell r="D715" t="str">
            <v>FULLY</v>
          </cell>
          <cell r="E715" t="str">
            <v>OP</v>
          </cell>
          <cell r="F715" t="str">
            <v>Community</v>
          </cell>
          <cell r="G715" t="str">
            <v>Grafton</v>
          </cell>
          <cell r="H715" t="str">
            <v>NH</v>
          </cell>
          <cell r="I715" t="str">
            <v>NH</v>
          </cell>
          <cell r="J715" t="str">
            <v>Inlier</v>
          </cell>
          <cell r="K715" t="str">
            <v>N</v>
          </cell>
          <cell r="L715">
            <v>1510136.6595000001</v>
          </cell>
          <cell r="M715">
            <v>531182.23499999987</v>
          </cell>
        </row>
        <row r="716">
          <cell r="A716" t="str">
            <v>900549</v>
          </cell>
          <cell r="B716" t="str">
            <v>Speare Memorial Hospital</v>
          </cell>
          <cell r="C716" t="str">
            <v>HMO/POS</v>
          </cell>
          <cell r="D716" t="str">
            <v>SELF</v>
          </cell>
          <cell r="E716" t="str">
            <v>IP</v>
          </cell>
          <cell r="F716" t="str">
            <v>Community</v>
          </cell>
          <cell r="G716" t="str">
            <v>Grafton</v>
          </cell>
          <cell r="H716" t="str">
            <v>NH</v>
          </cell>
          <cell r="I716" t="str">
            <v>NH</v>
          </cell>
          <cell r="J716" t="str">
            <v>Inlier</v>
          </cell>
          <cell r="K716" t="str">
            <v>N</v>
          </cell>
          <cell r="L716">
            <v>30518.149521344829</v>
          </cell>
          <cell r="M716">
            <v>37545.757000000005</v>
          </cell>
        </row>
        <row r="717">
          <cell r="A717" t="str">
            <v>900549</v>
          </cell>
          <cell r="B717" t="str">
            <v>Speare Memorial Hospital</v>
          </cell>
          <cell r="C717" t="str">
            <v>HMO/POS</v>
          </cell>
          <cell r="D717" t="str">
            <v>SELF</v>
          </cell>
          <cell r="E717" t="str">
            <v>OP</v>
          </cell>
          <cell r="F717" t="str">
            <v>Community</v>
          </cell>
          <cell r="G717" t="str">
            <v>Grafton</v>
          </cell>
          <cell r="H717" t="str">
            <v>NH</v>
          </cell>
          <cell r="I717" t="str">
            <v>NH</v>
          </cell>
          <cell r="J717" t="str">
            <v>Inlier</v>
          </cell>
          <cell r="K717" t="str">
            <v>N</v>
          </cell>
          <cell r="L717">
            <v>140116.56973449176</v>
          </cell>
          <cell r="M717">
            <v>60592.455000000002</v>
          </cell>
        </row>
        <row r="718">
          <cell r="A718" t="str">
            <v>900549</v>
          </cell>
          <cell r="B718" t="str">
            <v>Speare Memorial Hospital</v>
          </cell>
          <cell r="C718" t="str">
            <v>PPO</v>
          </cell>
          <cell r="D718" t="str">
            <v>FULLY</v>
          </cell>
          <cell r="E718" t="str">
            <v>IP</v>
          </cell>
          <cell r="F718" t="str">
            <v>Community</v>
          </cell>
          <cell r="G718" t="str">
            <v>Grafton</v>
          </cell>
          <cell r="H718" t="str">
            <v>NH</v>
          </cell>
          <cell r="I718" t="str">
            <v>NH</v>
          </cell>
          <cell r="J718" t="str">
            <v>Inlier</v>
          </cell>
          <cell r="K718" t="str">
            <v>N</v>
          </cell>
          <cell r="L718">
            <v>15698.717999999999</v>
          </cell>
          <cell r="M718">
            <v>18881.046200000001</v>
          </cell>
        </row>
        <row r="719">
          <cell r="A719" t="str">
            <v>900549</v>
          </cell>
          <cell r="B719" t="str">
            <v>Speare Memorial Hospital</v>
          </cell>
          <cell r="C719" t="str">
            <v>PPO</v>
          </cell>
          <cell r="D719" t="str">
            <v>FULLY</v>
          </cell>
          <cell r="E719" t="str">
            <v>OP</v>
          </cell>
          <cell r="F719" t="str">
            <v>Community</v>
          </cell>
          <cell r="G719" t="str">
            <v>Grafton</v>
          </cell>
          <cell r="H719" t="str">
            <v>NH</v>
          </cell>
          <cell r="I719" t="str">
            <v>NH</v>
          </cell>
          <cell r="J719" t="str">
            <v>Inlier</v>
          </cell>
          <cell r="K719" t="str">
            <v>N</v>
          </cell>
          <cell r="L719">
            <v>70484.704888302338</v>
          </cell>
          <cell r="M719">
            <v>29717.595000000001</v>
          </cell>
        </row>
        <row r="720">
          <cell r="A720" t="str">
            <v>900549</v>
          </cell>
          <cell r="B720" t="str">
            <v>Speare Memorial Hospital</v>
          </cell>
          <cell r="C720" t="str">
            <v>PPO</v>
          </cell>
          <cell r="D720" t="str">
            <v>SELF</v>
          </cell>
          <cell r="E720" t="str">
            <v>IP</v>
          </cell>
          <cell r="F720" t="str">
            <v>Community</v>
          </cell>
          <cell r="G720" t="str">
            <v>Grafton</v>
          </cell>
          <cell r="H720" t="str">
            <v>NH</v>
          </cell>
          <cell r="I720" t="str">
            <v>NH</v>
          </cell>
          <cell r="J720" t="str">
            <v>Inlier</v>
          </cell>
          <cell r="K720" t="str">
            <v>N</v>
          </cell>
          <cell r="L720">
            <v>10959.711703847286</v>
          </cell>
          <cell r="M720">
            <v>9014.6553000000004</v>
          </cell>
        </row>
        <row r="721">
          <cell r="A721" t="str">
            <v>900549</v>
          </cell>
          <cell r="B721" t="str">
            <v>Speare Memorial Hospital</v>
          </cell>
          <cell r="C721" t="str">
            <v>PPO</v>
          </cell>
          <cell r="D721" t="str">
            <v>SELF</v>
          </cell>
          <cell r="E721" t="str">
            <v>OP</v>
          </cell>
          <cell r="F721" t="str">
            <v>Community</v>
          </cell>
          <cell r="G721" t="str">
            <v>Grafton</v>
          </cell>
          <cell r="H721" t="str">
            <v>NH</v>
          </cell>
          <cell r="I721" t="str">
            <v>NH</v>
          </cell>
          <cell r="J721" t="str">
            <v>Inlier</v>
          </cell>
          <cell r="K721" t="str">
            <v>N</v>
          </cell>
          <cell r="L721">
            <v>43624.510806187609</v>
          </cell>
          <cell r="M721">
            <v>17379.63</v>
          </cell>
        </row>
        <row r="722">
          <cell r="A722" t="str">
            <v>900550</v>
          </cell>
          <cell r="B722" t="str">
            <v>SOUTHERN MAINE MEDICAL CTR</v>
          </cell>
          <cell r="C722" t="str">
            <v>HMO/POS</v>
          </cell>
          <cell r="D722" t="str">
            <v>FULLY</v>
          </cell>
          <cell r="E722" t="str">
            <v>IP</v>
          </cell>
          <cell r="F722" t="str">
            <v>Community</v>
          </cell>
          <cell r="G722" t="str">
            <v>York</v>
          </cell>
          <cell r="H722" t="str">
            <v>ME</v>
          </cell>
          <cell r="I722" t="str">
            <v>ME</v>
          </cell>
          <cell r="J722" t="str">
            <v>Inlier</v>
          </cell>
          <cell r="K722" t="str">
            <v>N</v>
          </cell>
          <cell r="L722">
            <v>1130677.7790000001</v>
          </cell>
          <cell r="M722">
            <v>853382.52621806518</v>
          </cell>
        </row>
        <row r="723">
          <cell r="A723" t="str">
            <v>900550</v>
          </cell>
          <cell r="B723" t="str">
            <v>SOUTHERN MAINE MEDICAL CTR</v>
          </cell>
          <cell r="C723" t="str">
            <v>HMO/POS</v>
          </cell>
          <cell r="D723" t="str">
            <v>FULLY</v>
          </cell>
          <cell r="E723" t="str">
            <v>OP</v>
          </cell>
          <cell r="F723" t="str">
            <v>Community</v>
          </cell>
          <cell r="G723" t="str">
            <v>York</v>
          </cell>
          <cell r="H723" t="str">
            <v>ME</v>
          </cell>
          <cell r="I723" t="str">
            <v>ME</v>
          </cell>
          <cell r="J723" t="str">
            <v>Inlier</v>
          </cell>
          <cell r="K723" t="str">
            <v>N</v>
          </cell>
          <cell r="L723">
            <v>2182879.6664000014</v>
          </cell>
          <cell r="M723">
            <v>747398.3</v>
          </cell>
        </row>
        <row r="724">
          <cell r="A724" t="str">
            <v>900550</v>
          </cell>
          <cell r="B724" t="str">
            <v>SOUTHERN MAINE MEDICAL CTR</v>
          </cell>
          <cell r="C724" t="str">
            <v>HMO/POS</v>
          </cell>
          <cell r="D724" t="str">
            <v>SELF</v>
          </cell>
          <cell r="E724" t="str">
            <v>IP</v>
          </cell>
          <cell r="F724" t="str">
            <v>Community</v>
          </cell>
          <cell r="G724" t="str">
            <v>York</v>
          </cell>
          <cell r="H724" t="str">
            <v>ME</v>
          </cell>
          <cell r="I724" t="str">
            <v>ME</v>
          </cell>
          <cell r="J724" t="str">
            <v>Inlier</v>
          </cell>
          <cell r="K724" t="str">
            <v>N</v>
          </cell>
          <cell r="L724">
            <v>103423.83468619671</v>
          </cell>
          <cell r="M724">
            <v>82137.381099999999</v>
          </cell>
        </row>
        <row r="725">
          <cell r="A725" t="str">
            <v>900550</v>
          </cell>
          <cell r="B725" t="str">
            <v>SOUTHERN MAINE MEDICAL CTR</v>
          </cell>
          <cell r="C725" t="str">
            <v>HMO/POS</v>
          </cell>
          <cell r="D725" t="str">
            <v>SELF</v>
          </cell>
          <cell r="E725" t="str">
            <v>OP</v>
          </cell>
          <cell r="F725" t="str">
            <v>Community</v>
          </cell>
          <cell r="G725" t="str">
            <v>York</v>
          </cell>
          <cell r="H725" t="str">
            <v>ME</v>
          </cell>
          <cell r="I725" t="str">
            <v>ME</v>
          </cell>
          <cell r="J725" t="str">
            <v>Inlier</v>
          </cell>
          <cell r="K725" t="str">
            <v>N</v>
          </cell>
          <cell r="L725">
            <v>182058.45560000002</v>
          </cell>
          <cell r="M725">
            <v>59573.02</v>
          </cell>
        </row>
        <row r="726">
          <cell r="A726" t="str">
            <v>900550</v>
          </cell>
          <cell r="B726" t="str">
            <v>SOUTHERN MAINE MEDICAL CTR</v>
          </cell>
          <cell r="C726" t="str">
            <v>PPO</v>
          </cell>
          <cell r="D726" t="str">
            <v>FULLY</v>
          </cell>
          <cell r="E726" t="str">
            <v>IP</v>
          </cell>
          <cell r="F726" t="str">
            <v>Community</v>
          </cell>
          <cell r="G726" t="str">
            <v>York</v>
          </cell>
          <cell r="H726" t="str">
            <v>ME</v>
          </cell>
          <cell r="I726" t="str">
            <v>ME</v>
          </cell>
          <cell r="J726" t="str">
            <v>Inlier</v>
          </cell>
          <cell r="K726" t="str">
            <v>N</v>
          </cell>
          <cell r="L726">
            <v>161152.62776418086</v>
          </cell>
          <cell r="M726">
            <v>88582.543300000005</v>
          </cell>
        </row>
        <row r="727">
          <cell r="A727" t="str">
            <v>900550</v>
          </cell>
          <cell r="B727" t="str">
            <v>SOUTHERN MAINE MEDICAL CTR</v>
          </cell>
          <cell r="C727" t="str">
            <v>PPO</v>
          </cell>
          <cell r="D727" t="str">
            <v>FULLY</v>
          </cell>
          <cell r="E727" t="str">
            <v>OP</v>
          </cell>
          <cell r="F727" t="str">
            <v>Community</v>
          </cell>
          <cell r="G727" t="str">
            <v>York</v>
          </cell>
          <cell r="H727" t="str">
            <v>ME</v>
          </cell>
          <cell r="I727" t="str">
            <v>ME</v>
          </cell>
          <cell r="J727" t="str">
            <v>Inlier</v>
          </cell>
          <cell r="K727" t="str">
            <v>N</v>
          </cell>
          <cell r="L727">
            <v>210354.50900000008</v>
          </cell>
          <cell r="M727">
            <v>76986.044999999984</v>
          </cell>
        </row>
        <row r="728">
          <cell r="A728" t="str">
            <v>900550</v>
          </cell>
          <cell r="B728" t="str">
            <v>SOUTHERN MAINE MEDICAL CTR</v>
          </cell>
          <cell r="C728" t="str">
            <v>PPO</v>
          </cell>
          <cell r="D728" t="str">
            <v>SELF</v>
          </cell>
          <cell r="E728" t="str">
            <v>IP</v>
          </cell>
          <cell r="F728" t="str">
            <v>Community</v>
          </cell>
          <cell r="G728" t="str">
            <v>York</v>
          </cell>
          <cell r="H728" t="str">
            <v>ME</v>
          </cell>
          <cell r="I728" t="str">
            <v>ME</v>
          </cell>
          <cell r="J728" t="str">
            <v>Inlier</v>
          </cell>
          <cell r="K728" t="str">
            <v>N</v>
          </cell>
          <cell r="L728">
            <v>69803.268400000001</v>
          </cell>
          <cell r="M728">
            <v>51333.397099999995</v>
          </cell>
        </row>
        <row r="729">
          <cell r="A729" t="str">
            <v>900550</v>
          </cell>
          <cell r="B729" t="str">
            <v>SOUTHERN MAINE MEDICAL CTR</v>
          </cell>
          <cell r="C729" t="str">
            <v>PPO</v>
          </cell>
          <cell r="D729" t="str">
            <v>SELF</v>
          </cell>
          <cell r="E729" t="str">
            <v>OP</v>
          </cell>
          <cell r="F729" t="str">
            <v>Community</v>
          </cell>
          <cell r="G729" t="str">
            <v>York</v>
          </cell>
          <cell r="H729" t="str">
            <v>ME</v>
          </cell>
          <cell r="I729" t="str">
            <v>ME</v>
          </cell>
          <cell r="J729" t="str">
            <v>Inlier</v>
          </cell>
          <cell r="K729" t="str">
            <v>N</v>
          </cell>
          <cell r="L729">
            <v>43404.509000000005</v>
          </cell>
          <cell r="M729">
            <v>15565.17</v>
          </cell>
        </row>
        <row r="730">
          <cell r="A730" t="str">
            <v>900551</v>
          </cell>
          <cell r="B730" t="str">
            <v>PENOBSCOT BAY MEDICAL CENTER</v>
          </cell>
          <cell r="C730" t="str">
            <v>HMO/POS</v>
          </cell>
          <cell r="D730" t="str">
            <v>FULLY</v>
          </cell>
          <cell r="E730" t="str">
            <v>IP</v>
          </cell>
          <cell r="F730" t="str">
            <v>Community</v>
          </cell>
          <cell r="G730" t="str">
            <v>Knox</v>
          </cell>
          <cell r="H730" t="str">
            <v>ME</v>
          </cell>
          <cell r="I730" t="str">
            <v>ME</v>
          </cell>
          <cell r="J730" t="str">
            <v>Inlier</v>
          </cell>
          <cell r="K730" t="str">
            <v>N</v>
          </cell>
          <cell r="L730">
            <v>15140.642400000001</v>
          </cell>
          <cell r="M730">
            <v>13739.338800000001</v>
          </cell>
        </row>
        <row r="731">
          <cell r="A731" t="str">
            <v>900551</v>
          </cell>
          <cell r="B731" t="str">
            <v>PENOBSCOT BAY MEDICAL CENTER</v>
          </cell>
          <cell r="C731" t="str">
            <v>HMO/POS</v>
          </cell>
          <cell r="D731" t="str">
            <v>FULLY</v>
          </cell>
          <cell r="E731" t="str">
            <v>OP</v>
          </cell>
          <cell r="F731" t="str">
            <v>Community</v>
          </cell>
          <cell r="G731" t="str">
            <v>Knox</v>
          </cell>
          <cell r="H731" t="str">
            <v>ME</v>
          </cell>
          <cell r="I731" t="str">
            <v>ME</v>
          </cell>
          <cell r="J731" t="str">
            <v>Inlier</v>
          </cell>
          <cell r="K731" t="str">
            <v>N</v>
          </cell>
          <cell r="L731">
            <v>216971.57039999988</v>
          </cell>
          <cell r="M731">
            <v>78102.52</v>
          </cell>
        </row>
        <row r="732">
          <cell r="A732" t="str">
            <v>900551</v>
          </cell>
          <cell r="B732" t="str">
            <v>PENOBSCOT BAY MEDICAL CENTER</v>
          </cell>
          <cell r="C732" t="str">
            <v>HMO/POS</v>
          </cell>
          <cell r="D732" t="str">
            <v>SELF</v>
          </cell>
          <cell r="E732" t="str">
            <v>IP</v>
          </cell>
          <cell r="F732" t="str">
            <v>Community</v>
          </cell>
          <cell r="G732" t="str">
            <v>Knox</v>
          </cell>
          <cell r="H732" t="str">
            <v>ME</v>
          </cell>
          <cell r="I732" t="str">
            <v>ME</v>
          </cell>
          <cell r="J732" t="str">
            <v>Inlier</v>
          </cell>
          <cell r="K732" t="str">
            <v>N</v>
          </cell>
          <cell r="L732">
            <v>4569.0320000000002</v>
          </cell>
          <cell r="M732">
            <v>5090.0046000000002</v>
          </cell>
        </row>
        <row r="733">
          <cell r="A733" t="str">
            <v>900551</v>
          </cell>
          <cell r="B733" t="str">
            <v>PENOBSCOT BAY MEDICAL CENTER</v>
          </cell>
          <cell r="C733" t="str">
            <v>HMO/POS</v>
          </cell>
          <cell r="D733" t="str">
            <v>SELF</v>
          </cell>
          <cell r="E733" t="str">
            <v>OP</v>
          </cell>
          <cell r="F733" t="str">
            <v>Community</v>
          </cell>
          <cell r="G733" t="str">
            <v>Knox</v>
          </cell>
          <cell r="H733" t="str">
            <v>ME</v>
          </cell>
          <cell r="I733" t="str">
            <v>ME</v>
          </cell>
          <cell r="J733" t="str">
            <v>Inlier</v>
          </cell>
          <cell r="K733" t="str">
            <v>N</v>
          </cell>
          <cell r="L733">
            <v>51856.624508636916</v>
          </cell>
          <cell r="M733">
            <v>17608.580000000002</v>
          </cell>
        </row>
        <row r="734">
          <cell r="A734" t="str">
            <v>900551</v>
          </cell>
          <cell r="B734" t="str">
            <v>PENOBSCOT BAY MEDICAL CENTER</v>
          </cell>
          <cell r="C734" t="str">
            <v>PPO</v>
          </cell>
          <cell r="D734" t="str">
            <v>FULLY</v>
          </cell>
          <cell r="E734" t="str">
            <v>IP</v>
          </cell>
          <cell r="F734" t="str">
            <v>Community</v>
          </cell>
          <cell r="G734" t="str">
            <v>Knox</v>
          </cell>
          <cell r="H734" t="str">
            <v>ME</v>
          </cell>
          <cell r="I734" t="str">
            <v>ME</v>
          </cell>
          <cell r="J734" t="str">
            <v>Inlier</v>
          </cell>
          <cell r="K734" t="str">
            <v>N</v>
          </cell>
          <cell r="L734">
            <v>69756.44</v>
          </cell>
          <cell r="M734">
            <v>47595.1486</v>
          </cell>
        </row>
        <row r="735">
          <cell r="A735" t="str">
            <v>900551</v>
          </cell>
          <cell r="B735" t="str">
            <v>PENOBSCOT BAY MEDICAL CENTER</v>
          </cell>
          <cell r="C735" t="str">
            <v>PPO</v>
          </cell>
          <cell r="D735" t="str">
            <v>FULLY</v>
          </cell>
          <cell r="E735" t="str">
            <v>OP</v>
          </cell>
          <cell r="F735" t="str">
            <v>Community</v>
          </cell>
          <cell r="G735" t="str">
            <v>Knox</v>
          </cell>
          <cell r="H735" t="str">
            <v>ME</v>
          </cell>
          <cell r="I735" t="str">
            <v>ME</v>
          </cell>
          <cell r="J735" t="str">
            <v>Inlier</v>
          </cell>
          <cell r="K735" t="str">
            <v>N</v>
          </cell>
          <cell r="L735">
            <v>181768.40239999999</v>
          </cell>
          <cell r="M735">
            <v>55275.397999999986</v>
          </cell>
        </row>
        <row r="736">
          <cell r="A736" t="str">
            <v>900551</v>
          </cell>
          <cell r="B736" t="str">
            <v>PENOBSCOT BAY MEDICAL CENTER</v>
          </cell>
          <cell r="C736" t="str">
            <v>PPO</v>
          </cell>
          <cell r="D736" t="str">
            <v>SELF</v>
          </cell>
          <cell r="E736" t="str">
            <v>IP</v>
          </cell>
          <cell r="F736" t="str">
            <v>Community</v>
          </cell>
          <cell r="G736" t="str">
            <v>Knox</v>
          </cell>
          <cell r="H736" t="str">
            <v>ME</v>
          </cell>
          <cell r="I736" t="str">
            <v>ME</v>
          </cell>
          <cell r="J736" t="str">
            <v>Inlier</v>
          </cell>
          <cell r="K736" t="str">
            <v>N</v>
          </cell>
          <cell r="L736">
            <v>6836.5232000000005</v>
          </cell>
          <cell r="M736">
            <v>6685.9884000000002</v>
          </cell>
        </row>
        <row r="737">
          <cell r="A737" t="str">
            <v>900551</v>
          </cell>
          <cell r="B737" t="str">
            <v>PENOBSCOT BAY MEDICAL CENTER</v>
          </cell>
          <cell r="C737" t="str">
            <v>PPO</v>
          </cell>
          <cell r="D737" t="str">
            <v>SELF</v>
          </cell>
          <cell r="E737" t="str">
            <v>OP</v>
          </cell>
          <cell r="F737" t="str">
            <v>Community</v>
          </cell>
          <cell r="G737" t="str">
            <v>Knox</v>
          </cell>
          <cell r="H737" t="str">
            <v>ME</v>
          </cell>
          <cell r="I737" t="str">
            <v>ME</v>
          </cell>
          <cell r="J737" t="str">
            <v>Inlier</v>
          </cell>
          <cell r="K737" t="str">
            <v>N</v>
          </cell>
          <cell r="L737">
            <v>42305.603784078943</v>
          </cell>
          <cell r="M737">
            <v>12625.455</v>
          </cell>
        </row>
        <row r="738">
          <cell r="A738" t="str">
            <v>900610</v>
          </cell>
          <cell r="B738" t="str">
            <v>Down East Community Hospital</v>
          </cell>
          <cell r="C738" t="str">
            <v>HMO/POS</v>
          </cell>
          <cell r="D738" t="str">
            <v>FULLY</v>
          </cell>
          <cell r="E738" t="str">
            <v>OP</v>
          </cell>
          <cell r="F738" t="str">
            <v>Community</v>
          </cell>
          <cell r="G738" t="str">
            <v>Washington</v>
          </cell>
          <cell r="H738" t="str">
            <v>ME</v>
          </cell>
          <cell r="I738" t="str">
            <v>ME</v>
          </cell>
          <cell r="J738" t="str">
            <v>Low Do</v>
          </cell>
          <cell r="K738" t="str">
            <v>N</v>
          </cell>
          <cell r="L738">
            <v>26987.695400000001</v>
          </cell>
          <cell r="M738">
            <v>11906.07</v>
          </cell>
        </row>
        <row r="739">
          <cell r="A739" t="str">
            <v>900610</v>
          </cell>
          <cell r="B739" t="str">
            <v>Down East Community Hospital</v>
          </cell>
          <cell r="C739" t="str">
            <v>HMO/POS</v>
          </cell>
          <cell r="D739" t="str">
            <v>SELF</v>
          </cell>
          <cell r="E739" t="str">
            <v>IP</v>
          </cell>
          <cell r="F739" t="str">
            <v>Community</v>
          </cell>
          <cell r="G739" t="str">
            <v>Washington</v>
          </cell>
          <cell r="H739" t="str">
            <v>ME</v>
          </cell>
          <cell r="I739" t="str">
            <v>ME</v>
          </cell>
          <cell r="J739" t="str">
            <v>Low Do</v>
          </cell>
          <cell r="K739" t="str">
            <v>N</v>
          </cell>
          <cell r="L739">
            <v>14434.157800000001</v>
          </cell>
          <cell r="M739">
            <v>2523.3687600000003</v>
          </cell>
        </row>
        <row r="740">
          <cell r="A740" t="str">
            <v>900610</v>
          </cell>
          <cell r="B740" t="str">
            <v>Down East Community Hospital</v>
          </cell>
          <cell r="C740" t="str">
            <v>HMO/POS</v>
          </cell>
          <cell r="D740" t="str">
            <v>SELF</v>
          </cell>
          <cell r="E740" t="str">
            <v>OP</v>
          </cell>
          <cell r="F740" t="str">
            <v>Community</v>
          </cell>
          <cell r="G740" t="str">
            <v>Washington</v>
          </cell>
          <cell r="H740" t="str">
            <v>ME</v>
          </cell>
          <cell r="I740" t="str">
            <v>ME</v>
          </cell>
          <cell r="J740" t="str">
            <v>Low Do</v>
          </cell>
          <cell r="K740" t="str">
            <v>N</v>
          </cell>
          <cell r="L740">
            <v>11172.209199999999</v>
          </cell>
          <cell r="M740">
            <v>2539.6</v>
          </cell>
        </row>
        <row r="741">
          <cell r="A741" t="str">
            <v>900610</v>
          </cell>
          <cell r="B741" t="str">
            <v>Down East Community Hospital</v>
          </cell>
          <cell r="C741" t="str">
            <v>PPO</v>
          </cell>
          <cell r="D741" t="str">
            <v>FULLY</v>
          </cell>
          <cell r="E741" t="str">
            <v>OP</v>
          </cell>
          <cell r="F741" t="str">
            <v>Community</v>
          </cell>
          <cell r="G741" t="str">
            <v>Washington</v>
          </cell>
          <cell r="H741" t="str">
            <v>ME</v>
          </cell>
          <cell r="I741" t="str">
            <v>ME</v>
          </cell>
          <cell r="J741" t="str">
            <v>Low Do</v>
          </cell>
          <cell r="K741" t="str">
            <v>N</v>
          </cell>
          <cell r="L741">
            <v>1635.5870666666669</v>
          </cell>
          <cell r="M741">
            <v>678.72</v>
          </cell>
        </row>
        <row r="742">
          <cell r="A742" t="str">
            <v>900610</v>
          </cell>
          <cell r="B742" t="str">
            <v>Down East Community Hospital</v>
          </cell>
          <cell r="C742" t="str">
            <v>PPO</v>
          </cell>
          <cell r="D742" t="str">
            <v>SELF</v>
          </cell>
          <cell r="E742" t="str">
            <v>OP</v>
          </cell>
          <cell r="F742" t="str">
            <v>Community</v>
          </cell>
          <cell r="G742" t="str">
            <v>Washington</v>
          </cell>
          <cell r="H742" t="str">
            <v>ME</v>
          </cell>
          <cell r="I742" t="str">
            <v>ME</v>
          </cell>
          <cell r="J742" t="str">
            <v>Low Do</v>
          </cell>
          <cell r="K742" t="str">
            <v>N</v>
          </cell>
          <cell r="L742">
            <v>2873.5010000000002</v>
          </cell>
          <cell r="M742">
            <v>722.83</v>
          </cell>
        </row>
        <row r="743">
          <cell r="A743" t="str">
            <v>900628</v>
          </cell>
          <cell r="B743" t="str">
            <v>WENTWORTH DOUGLASS HOSPITAL</v>
          </cell>
          <cell r="C743" t="str">
            <v>HMO/POS</v>
          </cell>
          <cell r="D743" t="str">
            <v>FULLY</v>
          </cell>
          <cell r="E743" t="str">
            <v>IP</v>
          </cell>
          <cell r="F743" t="str">
            <v>Community</v>
          </cell>
          <cell r="G743" t="str">
            <v>Strafford</v>
          </cell>
          <cell r="H743" t="str">
            <v>NH</v>
          </cell>
          <cell r="I743" t="str">
            <v>NH</v>
          </cell>
          <cell r="J743" t="str">
            <v>Inlier</v>
          </cell>
          <cell r="K743" t="str">
            <v>N</v>
          </cell>
          <cell r="L743">
            <v>1974489.7826000003</v>
          </cell>
          <cell r="M743">
            <v>2229487.4811666664</v>
          </cell>
        </row>
        <row r="744">
          <cell r="A744" t="str">
            <v>900628</v>
          </cell>
          <cell r="B744" t="str">
            <v>WENTWORTH DOUGLASS HOSPITAL</v>
          </cell>
          <cell r="C744" t="str">
            <v>HMO/POS</v>
          </cell>
          <cell r="D744" t="str">
            <v>FULLY</v>
          </cell>
          <cell r="E744" t="str">
            <v>OP</v>
          </cell>
          <cell r="F744" t="str">
            <v>Community</v>
          </cell>
          <cell r="G744" t="str">
            <v>Strafford</v>
          </cell>
          <cell r="H744" t="str">
            <v>NH</v>
          </cell>
          <cell r="I744" t="str">
            <v>NH</v>
          </cell>
          <cell r="J744" t="str">
            <v>Inlier</v>
          </cell>
          <cell r="K744" t="str">
            <v>N</v>
          </cell>
          <cell r="L744">
            <v>9434136.8989999965</v>
          </cell>
          <cell r="M744">
            <v>2710863.6525000036</v>
          </cell>
        </row>
        <row r="745">
          <cell r="A745" t="str">
            <v>900628</v>
          </cell>
          <cell r="B745" t="str">
            <v>WENTWORTH DOUGLASS HOSPITAL</v>
          </cell>
          <cell r="C745" t="str">
            <v>HMO/POS</v>
          </cell>
          <cell r="D745" t="str">
            <v>SELF</v>
          </cell>
          <cell r="E745" t="str">
            <v>IP</v>
          </cell>
          <cell r="F745" t="str">
            <v>Community</v>
          </cell>
          <cell r="G745" t="str">
            <v>Strafford</v>
          </cell>
          <cell r="H745" t="str">
            <v>NH</v>
          </cell>
          <cell r="I745" t="str">
            <v>NH</v>
          </cell>
          <cell r="J745" t="str">
            <v>Inlier</v>
          </cell>
          <cell r="K745" t="str">
            <v>N</v>
          </cell>
          <cell r="L745">
            <v>493575.17760000005</v>
          </cell>
          <cell r="M745">
            <v>457429.41732337669</v>
          </cell>
        </row>
        <row r="746">
          <cell r="A746" t="str">
            <v>900628</v>
          </cell>
          <cell r="B746" t="str">
            <v>WENTWORTH DOUGLASS HOSPITAL</v>
          </cell>
          <cell r="C746" t="str">
            <v>HMO/POS</v>
          </cell>
          <cell r="D746" t="str">
            <v>SELF</v>
          </cell>
          <cell r="E746" t="str">
            <v>OP</v>
          </cell>
          <cell r="F746" t="str">
            <v>Community</v>
          </cell>
          <cell r="G746" t="str">
            <v>Strafford</v>
          </cell>
          <cell r="H746" t="str">
            <v>NH</v>
          </cell>
          <cell r="I746" t="str">
            <v>NH</v>
          </cell>
          <cell r="J746" t="str">
            <v>Inlier</v>
          </cell>
          <cell r="K746" t="str">
            <v>N</v>
          </cell>
          <cell r="L746">
            <v>1947388.5505999995</v>
          </cell>
          <cell r="M746">
            <v>553840.42499999981</v>
          </cell>
        </row>
        <row r="747">
          <cell r="A747" t="str">
            <v>900628</v>
          </cell>
          <cell r="B747" t="str">
            <v>WENTWORTH DOUGLASS HOSPITAL</v>
          </cell>
          <cell r="C747" t="str">
            <v>PPO</v>
          </cell>
          <cell r="D747" t="str">
            <v>FULLY</v>
          </cell>
          <cell r="E747" t="str">
            <v>IP</v>
          </cell>
          <cell r="F747" t="str">
            <v>Community</v>
          </cell>
          <cell r="G747" t="str">
            <v>Strafford</v>
          </cell>
          <cell r="H747" t="str">
            <v>NH</v>
          </cell>
          <cell r="I747" t="str">
            <v>NH</v>
          </cell>
          <cell r="J747" t="str">
            <v>Inlier</v>
          </cell>
          <cell r="K747" t="str">
            <v>N</v>
          </cell>
          <cell r="L747">
            <v>135496.01183567126</v>
          </cell>
          <cell r="M747">
            <v>150589.16709999999</v>
          </cell>
        </row>
        <row r="748">
          <cell r="A748" t="str">
            <v>900628</v>
          </cell>
          <cell r="B748" t="str">
            <v>WENTWORTH DOUGLASS HOSPITAL</v>
          </cell>
          <cell r="C748" t="str">
            <v>PPO</v>
          </cell>
          <cell r="D748" t="str">
            <v>FULLY</v>
          </cell>
          <cell r="E748" t="str">
            <v>OP</v>
          </cell>
          <cell r="F748" t="str">
            <v>Community</v>
          </cell>
          <cell r="G748" t="str">
            <v>Strafford</v>
          </cell>
          <cell r="H748" t="str">
            <v>NH</v>
          </cell>
          <cell r="I748" t="str">
            <v>NH</v>
          </cell>
          <cell r="J748" t="str">
            <v>Inlier</v>
          </cell>
          <cell r="K748" t="str">
            <v>N</v>
          </cell>
          <cell r="L748">
            <v>379088.83880000003</v>
          </cell>
          <cell r="M748">
            <v>106679.60499999997</v>
          </cell>
        </row>
        <row r="749">
          <cell r="A749" t="str">
            <v>900628</v>
          </cell>
          <cell r="B749" t="str">
            <v>WENTWORTH DOUGLASS HOSPITAL</v>
          </cell>
          <cell r="C749" t="str">
            <v>PPO</v>
          </cell>
          <cell r="D749" t="str">
            <v>SELF</v>
          </cell>
          <cell r="E749" t="str">
            <v>OP</v>
          </cell>
          <cell r="F749" t="str">
            <v>Community</v>
          </cell>
          <cell r="G749" t="str">
            <v>Strafford</v>
          </cell>
          <cell r="H749" t="str">
            <v>NH</v>
          </cell>
          <cell r="I749" t="str">
            <v>NH</v>
          </cell>
          <cell r="J749" t="str">
            <v>Inlier</v>
          </cell>
          <cell r="K749" t="str">
            <v>N</v>
          </cell>
          <cell r="L749">
            <v>71564.151181551308</v>
          </cell>
          <cell r="M749">
            <v>25391.91</v>
          </cell>
        </row>
        <row r="750">
          <cell r="A750" t="str">
            <v>900655</v>
          </cell>
          <cell r="B750" t="str">
            <v>Cottage Hospital</v>
          </cell>
          <cell r="C750" t="str">
            <v>HMO/POS</v>
          </cell>
          <cell r="D750" t="str">
            <v>FULLY</v>
          </cell>
          <cell r="E750" t="str">
            <v>IP</v>
          </cell>
          <cell r="F750" t="str">
            <v>Community</v>
          </cell>
          <cell r="G750" t="str">
            <v>Grafton</v>
          </cell>
          <cell r="H750" t="str">
            <v>NH</v>
          </cell>
          <cell r="I750" t="str">
            <v>NH</v>
          </cell>
          <cell r="J750" t="str">
            <v>Low Do</v>
          </cell>
          <cell r="K750" t="str">
            <v>N</v>
          </cell>
          <cell r="L750">
            <v>12215.7474</v>
          </cell>
          <cell r="M750">
            <v>33314.971299999997</v>
          </cell>
        </row>
        <row r="751">
          <cell r="A751" t="str">
            <v>900655</v>
          </cell>
          <cell r="B751" t="str">
            <v>Cottage Hospital</v>
          </cell>
          <cell r="C751" t="str">
            <v>HMO/POS</v>
          </cell>
          <cell r="D751" t="str">
            <v>FULLY</v>
          </cell>
          <cell r="E751" t="str">
            <v>OP</v>
          </cell>
          <cell r="F751" t="str">
            <v>Community</v>
          </cell>
          <cell r="G751" t="str">
            <v>Grafton</v>
          </cell>
          <cell r="H751" t="str">
            <v>NH</v>
          </cell>
          <cell r="I751" t="str">
            <v>NH</v>
          </cell>
          <cell r="J751" t="str">
            <v>Low Do</v>
          </cell>
          <cell r="K751" t="str">
            <v>N</v>
          </cell>
          <cell r="L751">
            <v>73067.665600000022</v>
          </cell>
          <cell r="M751">
            <v>34615.915000000001</v>
          </cell>
        </row>
        <row r="752">
          <cell r="A752" t="str">
            <v>900655</v>
          </cell>
          <cell r="B752" t="str">
            <v>Cottage Hospital</v>
          </cell>
          <cell r="C752" t="str">
            <v>HMO/POS</v>
          </cell>
          <cell r="D752" t="str">
            <v>SELF</v>
          </cell>
          <cell r="E752" t="str">
            <v>OP</v>
          </cell>
          <cell r="F752" t="str">
            <v>Community</v>
          </cell>
          <cell r="G752" t="str">
            <v>Grafton</v>
          </cell>
          <cell r="H752" t="str">
            <v>NH</v>
          </cell>
          <cell r="I752" t="str">
            <v>NH</v>
          </cell>
          <cell r="J752" t="str">
            <v>Low Do</v>
          </cell>
          <cell r="K752" t="str">
            <v>N</v>
          </cell>
          <cell r="L752">
            <v>18399.018140089713</v>
          </cell>
          <cell r="M752">
            <v>10926.48</v>
          </cell>
        </row>
        <row r="753">
          <cell r="A753" t="str">
            <v>900655</v>
          </cell>
          <cell r="B753" t="str">
            <v>Cottage Hospital</v>
          </cell>
          <cell r="C753" t="str">
            <v>PPO</v>
          </cell>
          <cell r="D753" t="str">
            <v>FULLY</v>
          </cell>
          <cell r="E753" t="str">
            <v>IP</v>
          </cell>
          <cell r="F753" t="str">
            <v>Community</v>
          </cell>
          <cell r="G753" t="str">
            <v>Grafton</v>
          </cell>
          <cell r="H753" t="str">
            <v>NH</v>
          </cell>
          <cell r="I753" t="str">
            <v>NH</v>
          </cell>
          <cell r="J753" t="str">
            <v>Low Do</v>
          </cell>
          <cell r="K753" t="str">
            <v>N</v>
          </cell>
          <cell r="L753">
            <v>10602.606423008874</v>
          </cell>
          <cell r="M753">
            <v>16593.8776</v>
          </cell>
        </row>
        <row r="754">
          <cell r="A754" t="str">
            <v>900655</v>
          </cell>
          <cell r="B754" t="str">
            <v>Cottage Hospital</v>
          </cell>
          <cell r="C754" t="str">
            <v>PPO</v>
          </cell>
          <cell r="D754" t="str">
            <v>FULLY</v>
          </cell>
          <cell r="E754" t="str">
            <v>OP</v>
          </cell>
          <cell r="F754" t="str">
            <v>Community</v>
          </cell>
          <cell r="G754" t="str">
            <v>Grafton</v>
          </cell>
          <cell r="H754" t="str">
            <v>NH</v>
          </cell>
          <cell r="I754" t="str">
            <v>NH</v>
          </cell>
          <cell r="J754" t="str">
            <v>Low Do</v>
          </cell>
          <cell r="K754" t="str">
            <v>N</v>
          </cell>
          <cell r="L754">
            <v>9128.1582000000017</v>
          </cell>
          <cell r="M754">
            <v>3908.81</v>
          </cell>
        </row>
        <row r="755">
          <cell r="A755" t="str">
            <v>900655</v>
          </cell>
          <cell r="B755" t="str">
            <v>Cottage Hospital</v>
          </cell>
          <cell r="C755" t="str">
            <v>PPO</v>
          </cell>
          <cell r="D755" t="str">
            <v>SELF</v>
          </cell>
          <cell r="E755" t="str">
            <v>OP</v>
          </cell>
          <cell r="F755" t="str">
            <v>Community</v>
          </cell>
          <cell r="G755" t="str">
            <v>Grafton</v>
          </cell>
          <cell r="H755" t="str">
            <v>NH</v>
          </cell>
          <cell r="I755" t="str">
            <v>NH</v>
          </cell>
          <cell r="J755" t="str">
            <v>Low Do</v>
          </cell>
          <cell r="K755" t="str">
            <v>N</v>
          </cell>
          <cell r="L755">
            <v>2711.7968642857145</v>
          </cell>
          <cell r="M755">
            <v>987.83</v>
          </cell>
        </row>
        <row r="756">
          <cell r="A756" t="str">
            <v>900660</v>
          </cell>
          <cell r="B756" t="str">
            <v>Mayo Regional Hospital</v>
          </cell>
          <cell r="C756" t="str">
            <v>HMO/POS</v>
          </cell>
          <cell r="D756" t="str">
            <v>FULLY</v>
          </cell>
          <cell r="E756" t="str">
            <v>IP</v>
          </cell>
          <cell r="F756" t="str">
            <v>Community</v>
          </cell>
          <cell r="G756" t="str">
            <v>Piscataquis</v>
          </cell>
          <cell r="H756" t="str">
            <v>ME</v>
          </cell>
          <cell r="I756" t="str">
            <v>ME</v>
          </cell>
          <cell r="J756" t="str">
            <v>Low Do</v>
          </cell>
          <cell r="K756" t="str">
            <v>N</v>
          </cell>
          <cell r="L756">
            <v>105243.09600000001</v>
          </cell>
          <cell r="M756">
            <v>78506.62</v>
          </cell>
        </row>
        <row r="757">
          <cell r="A757" t="str">
            <v>900660</v>
          </cell>
          <cell r="B757" t="str">
            <v>Mayo Regional Hospital</v>
          </cell>
          <cell r="C757" t="str">
            <v>HMO/POS</v>
          </cell>
          <cell r="D757" t="str">
            <v>FULLY</v>
          </cell>
          <cell r="E757" t="str">
            <v>OP</v>
          </cell>
          <cell r="F757" t="str">
            <v>Community</v>
          </cell>
          <cell r="G757" t="str">
            <v>Piscataquis</v>
          </cell>
          <cell r="H757" t="str">
            <v>ME</v>
          </cell>
          <cell r="I757" t="str">
            <v>ME</v>
          </cell>
          <cell r="J757" t="str">
            <v>Low Do</v>
          </cell>
          <cell r="K757" t="str">
            <v>N</v>
          </cell>
          <cell r="L757">
            <v>168774.9105</v>
          </cell>
          <cell r="M757">
            <v>55477.2</v>
          </cell>
        </row>
        <row r="758">
          <cell r="A758" t="str">
            <v>900660</v>
          </cell>
          <cell r="B758" t="str">
            <v>Mayo Regional Hospital</v>
          </cell>
          <cell r="C758" t="str">
            <v>HMO/POS</v>
          </cell>
          <cell r="D758" t="str">
            <v>SELF</v>
          </cell>
          <cell r="E758" t="str">
            <v>IP</v>
          </cell>
          <cell r="F758" t="str">
            <v>Community</v>
          </cell>
          <cell r="G758" t="str">
            <v>Piscataquis</v>
          </cell>
          <cell r="H758" t="str">
            <v>ME</v>
          </cell>
          <cell r="I758" t="str">
            <v>ME</v>
          </cell>
          <cell r="J758" t="str">
            <v>Low Do</v>
          </cell>
          <cell r="K758" t="str">
            <v>N</v>
          </cell>
          <cell r="L758">
            <v>3255.7665000000006</v>
          </cell>
          <cell r="M758">
            <v>5171.6405999999997</v>
          </cell>
        </row>
        <row r="759">
          <cell r="A759" t="str">
            <v>900660</v>
          </cell>
          <cell r="B759" t="str">
            <v>Mayo Regional Hospital</v>
          </cell>
          <cell r="C759" t="str">
            <v>HMO/POS</v>
          </cell>
          <cell r="D759" t="str">
            <v>SELF</v>
          </cell>
          <cell r="E759" t="str">
            <v>OP</v>
          </cell>
          <cell r="F759" t="str">
            <v>Community</v>
          </cell>
          <cell r="G759" t="str">
            <v>Piscataquis</v>
          </cell>
          <cell r="H759" t="str">
            <v>ME</v>
          </cell>
          <cell r="I759" t="str">
            <v>ME</v>
          </cell>
          <cell r="J759" t="str">
            <v>Low Do</v>
          </cell>
          <cell r="K759" t="str">
            <v>N</v>
          </cell>
          <cell r="L759">
            <v>27571.959205956082</v>
          </cell>
          <cell r="M759">
            <v>9166.9830000000002</v>
          </cell>
        </row>
        <row r="760">
          <cell r="A760" t="str">
            <v>900660</v>
          </cell>
          <cell r="B760" t="str">
            <v>Mayo Regional Hospital</v>
          </cell>
          <cell r="C760" t="str">
            <v>PPO</v>
          </cell>
          <cell r="D760" t="str">
            <v>FULLY</v>
          </cell>
          <cell r="E760" t="str">
            <v>IP</v>
          </cell>
          <cell r="F760" t="str">
            <v>Community</v>
          </cell>
          <cell r="G760" t="str">
            <v>Piscataquis</v>
          </cell>
          <cell r="H760" t="str">
            <v>ME</v>
          </cell>
          <cell r="I760" t="str">
            <v>ME</v>
          </cell>
          <cell r="J760" t="str">
            <v>Low Do</v>
          </cell>
          <cell r="K760" t="str">
            <v>N</v>
          </cell>
          <cell r="L760">
            <v>4355.4839999999995</v>
          </cell>
          <cell r="M760">
            <v>5456.6863000000003</v>
          </cell>
        </row>
        <row r="761">
          <cell r="A761" t="str">
            <v>900660</v>
          </cell>
          <cell r="B761" t="str">
            <v>Mayo Regional Hospital</v>
          </cell>
          <cell r="C761" t="str">
            <v>PPO</v>
          </cell>
          <cell r="D761" t="str">
            <v>FULLY</v>
          </cell>
          <cell r="E761" t="str">
            <v>OP</v>
          </cell>
          <cell r="F761" t="str">
            <v>Community</v>
          </cell>
          <cell r="G761" t="str">
            <v>Piscataquis</v>
          </cell>
          <cell r="H761" t="str">
            <v>ME</v>
          </cell>
          <cell r="I761" t="str">
            <v>ME</v>
          </cell>
          <cell r="J761" t="str">
            <v>Low Do</v>
          </cell>
          <cell r="K761" t="str">
            <v>N</v>
          </cell>
          <cell r="L761">
            <v>25530.41293049102</v>
          </cell>
          <cell r="M761">
            <v>9961.6299999999992</v>
          </cell>
        </row>
        <row r="762">
          <cell r="A762" t="str">
            <v>900660</v>
          </cell>
          <cell r="B762" t="str">
            <v>Mayo Regional Hospital</v>
          </cell>
          <cell r="C762" t="str">
            <v>PPO</v>
          </cell>
          <cell r="D762" t="str">
            <v>SELF</v>
          </cell>
          <cell r="E762" t="str">
            <v>OP</v>
          </cell>
          <cell r="F762" t="str">
            <v>Community</v>
          </cell>
          <cell r="G762" t="str">
            <v>Piscataquis</v>
          </cell>
          <cell r="H762" t="str">
            <v>ME</v>
          </cell>
          <cell r="I762" t="str">
            <v>ME</v>
          </cell>
          <cell r="J762" t="str">
            <v>Low Do</v>
          </cell>
          <cell r="K762" t="str">
            <v>N</v>
          </cell>
          <cell r="L762">
            <v>4344.0390000000007</v>
          </cell>
          <cell r="M762">
            <v>2199.6999999999998</v>
          </cell>
        </row>
        <row r="763">
          <cell r="A763" t="str">
            <v>900689</v>
          </cell>
          <cell r="B763" t="str">
            <v>THE CHESHIRE MEDICAL CENTER</v>
          </cell>
          <cell r="C763" t="str">
            <v>HMO/POS</v>
          </cell>
          <cell r="D763" t="str">
            <v>FULLY</v>
          </cell>
          <cell r="E763" t="str">
            <v>IP</v>
          </cell>
          <cell r="F763" t="str">
            <v>Community</v>
          </cell>
          <cell r="G763" t="str">
            <v>Cheshire</v>
          </cell>
          <cell r="H763" t="str">
            <v>NH</v>
          </cell>
          <cell r="I763" t="str">
            <v>NH</v>
          </cell>
          <cell r="J763" t="str">
            <v>Inlier</v>
          </cell>
          <cell r="K763" t="str">
            <v>N</v>
          </cell>
          <cell r="L763">
            <v>989395.56</v>
          </cell>
          <cell r="M763">
            <v>1315322.6838254505</v>
          </cell>
        </row>
        <row r="764">
          <cell r="A764" t="str">
            <v>900689</v>
          </cell>
          <cell r="B764" t="str">
            <v>THE CHESHIRE MEDICAL CENTER</v>
          </cell>
          <cell r="C764" t="str">
            <v>HMO/POS</v>
          </cell>
          <cell r="D764" t="str">
            <v>FULLY</v>
          </cell>
          <cell r="E764" t="str">
            <v>OP</v>
          </cell>
          <cell r="F764" t="str">
            <v>Community</v>
          </cell>
          <cell r="G764" t="str">
            <v>Cheshire</v>
          </cell>
          <cell r="H764" t="str">
            <v>NH</v>
          </cell>
          <cell r="I764" t="str">
            <v>NH</v>
          </cell>
          <cell r="J764" t="str">
            <v>Inlier</v>
          </cell>
          <cell r="K764" t="str">
            <v>N</v>
          </cell>
          <cell r="L764">
            <v>2554994.9880000013</v>
          </cell>
          <cell r="M764">
            <v>1262272.1980000003</v>
          </cell>
        </row>
        <row r="765">
          <cell r="A765" t="str">
            <v>900689</v>
          </cell>
          <cell r="B765" t="str">
            <v>THE CHESHIRE MEDICAL CENTER</v>
          </cell>
          <cell r="C765" t="str">
            <v>HMO/POS</v>
          </cell>
          <cell r="D765" t="str">
            <v>SELF</v>
          </cell>
          <cell r="E765" t="str">
            <v>IP</v>
          </cell>
          <cell r="F765" t="str">
            <v>Community</v>
          </cell>
          <cell r="G765" t="str">
            <v>Cheshire</v>
          </cell>
          <cell r="H765" t="str">
            <v>NH</v>
          </cell>
          <cell r="I765" t="str">
            <v>NH</v>
          </cell>
          <cell r="J765" t="str">
            <v>Inlier</v>
          </cell>
          <cell r="K765" t="str">
            <v>N</v>
          </cell>
          <cell r="L765">
            <v>48020.04</v>
          </cell>
          <cell r="M765">
            <v>52535.109255555551</v>
          </cell>
        </row>
        <row r="766">
          <cell r="A766" t="str">
            <v>900689</v>
          </cell>
          <cell r="B766" t="str">
            <v>THE CHESHIRE MEDICAL CENTER</v>
          </cell>
          <cell r="C766" t="str">
            <v>HMO/POS</v>
          </cell>
          <cell r="D766" t="str">
            <v>SELF</v>
          </cell>
          <cell r="E766" t="str">
            <v>OP</v>
          </cell>
          <cell r="F766" t="str">
            <v>Community</v>
          </cell>
          <cell r="G766" t="str">
            <v>Cheshire</v>
          </cell>
          <cell r="H766" t="str">
            <v>NH</v>
          </cell>
          <cell r="I766" t="str">
            <v>NH</v>
          </cell>
          <cell r="J766" t="str">
            <v>Inlier</v>
          </cell>
          <cell r="K766" t="str">
            <v>N</v>
          </cell>
          <cell r="L766">
            <v>265565.28239999997</v>
          </cell>
          <cell r="M766">
            <v>125196.61499999998</v>
          </cell>
        </row>
        <row r="767">
          <cell r="A767" t="str">
            <v>900689</v>
          </cell>
          <cell r="B767" t="str">
            <v>THE CHESHIRE MEDICAL CENTER</v>
          </cell>
          <cell r="C767" t="str">
            <v>PPO</v>
          </cell>
          <cell r="D767" t="str">
            <v>FULLY</v>
          </cell>
          <cell r="E767" t="str">
            <v>IP</v>
          </cell>
          <cell r="F767" t="str">
            <v>Community</v>
          </cell>
          <cell r="G767" t="str">
            <v>Cheshire</v>
          </cell>
          <cell r="H767" t="str">
            <v>NH</v>
          </cell>
          <cell r="I767" t="str">
            <v>NH</v>
          </cell>
          <cell r="J767" t="str">
            <v>Inlier</v>
          </cell>
          <cell r="K767" t="str">
            <v>N</v>
          </cell>
          <cell r="L767">
            <v>9456.7378345402976</v>
          </cell>
          <cell r="M767">
            <v>13710.085900000002</v>
          </cell>
        </row>
        <row r="768">
          <cell r="A768" t="str">
            <v>900689</v>
          </cell>
          <cell r="B768" t="str">
            <v>THE CHESHIRE MEDICAL CENTER</v>
          </cell>
          <cell r="C768" t="str">
            <v>PPO</v>
          </cell>
          <cell r="D768" t="str">
            <v>FULLY</v>
          </cell>
          <cell r="E768" t="str">
            <v>OP</v>
          </cell>
          <cell r="F768" t="str">
            <v>Community</v>
          </cell>
          <cell r="G768" t="str">
            <v>Cheshire</v>
          </cell>
          <cell r="H768" t="str">
            <v>NH</v>
          </cell>
          <cell r="I768" t="str">
            <v>NH</v>
          </cell>
          <cell r="J768" t="str">
            <v>Inlier</v>
          </cell>
          <cell r="K768" t="str">
            <v>N</v>
          </cell>
          <cell r="L768">
            <v>122891.50439999995</v>
          </cell>
          <cell r="M768">
            <v>57766.7</v>
          </cell>
        </row>
        <row r="769">
          <cell r="A769" t="str">
            <v>900689</v>
          </cell>
          <cell r="B769" t="str">
            <v>THE CHESHIRE MEDICAL CENTER</v>
          </cell>
          <cell r="C769" t="str">
            <v>PPO</v>
          </cell>
          <cell r="D769" t="str">
            <v>SELF</v>
          </cell>
          <cell r="E769" t="str">
            <v>IP</v>
          </cell>
          <cell r="F769" t="str">
            <v>Community</v>
          </cell>
          <cell r="G769" t="str">
            <v>Cheshire</v>
          </cell>
          <cell r="H769" t="str">
            <v>NH</v>
          </cell>
          <cell r="I769" t="str">
            <v>NH</v>
          </cell>
          <cell r="J769" t="str">
            <v>Inlier</v>
          </cell>
          <cell r="K769" t="str">
            <v>N</v>
          </cell>
          <cell r="L769">
            <v>17474.802890423452</v>
          </cell>
          <cell r="M769">
            <v>28911.3894</v>
          </cell>
        </row>
        <row r="770">
          <cell r="A770" t="str">
            <v>900689</v>
          </cell>
          <cell r="B770" t="str">
            <v>THE CHESHIRE MEDICAL CENTER</v>
          </cell>
          <cell r="C770" t="str">
            <v>PPO</v>
          </cell>
          <cell r="D770" t="str">
            <v>SELF</v>
          </cell>
          <cell r="E770" t="str">
            <v>OP</v>
          </cell>
          <cell r="F770" t="str">
            <v>Community</v>
          </cell>
          <cell r="G770" t="str">
            <v>Cheshire</v>
          </cell>
          <cell r="H770" t="str">
            <v>NH</v>
          </cell>
          <cell r="I770" t="str">
            <v>NH</v>
          </cell>
          <cell r="J770" t="str">
            <v>Inlier</v>
          </cell>
          <cell r="K770" t="str">
            <v>N</v>
          </cell>
          <cell r="L770">
            <v>54248.476555019908</v>
          </cell>
          <cell r="M770">
            <v>31587.805000000008</v>
          </cell>
        </row>
        <row r="771">
          <cell r="A771" t="str">
            <v>900690</v>
          </cell>
          <cell r="B771" t="str">
            <v>CLINTON HOSPITAL</v>
          </cell>
          <cell r="C771" t="str">
            <v>HMO/POS</v>
          </cell>
          <cell r="D771" t="str">
            <v>FULLY</v>
          </cell>
          <cell r="E771" t="str">
            <v>IP</v>
          </cell>
          <cell r="F771" t="str">
            <v>Community</v>
          </cell>
          <cell r="G771" t="str">
            <v>Worcester</v>
          </cell>
          <cell r="H771" t="str">
            <v>MA</v>
          </cell>
          <cell r="I771" t="str">
            <v>MA</v>
          </cell>
          <cell r="J771" t="str">
            <v>Inlier</v>
          </cell>
          <cell r="K771" t="str">
            <v>N</v>
          </cell>
          <cell r="L771">
            <v>43318.8</v>
          </cell>
          <cell r="M771">
            <v>48531.836662499998</v>
          </cell>
        </row>
        <row r="772">
          <cell r="A772" t="str">
            <v>900690</v>
          </cell>
          <cell r="B772" t="str">
            <v>CLINTON HOSPITAL</v>
          </cell>
          <cell r="C772" t="str">
            <v>HMO/POS</v>
          </cell>
          <cell r="D772" t="str">
            <v>FULLY</v>
          </cell>
          <cell r="E772" t="str">
            <v>OP</v>
          </cell>
          <cell r="F772" t="str">
            <v>Community</v>
          </cell>
          <cell r="G772" t="str">
            <v>Worcester</v>
          </cell>
          <cell r="H772" t="str">
            <v>MA</v>
          </cell>
          <cell r="I772" t="str">
            <v>MA</v>
          </cell>
          <cell r="J772" t="str">
            <v>Inlier</v>
          </cell>
          <cell r="K772" t="str">
            <v>N</v>
          </cell>
          <cell r="L772">
            <v>351865.11320000008</v>
          </cell>
          <cell r="M772">
            <v>226289.78</v>
          </cell>
        </row>
        <row r="773">
          <cell r="A773" t="str">
            <v>900690</v>
          </cell>
          <cell r="B773" t="str">
            <v>CLINTON HOSPITAL</v>
          </cell>
          <cell r="C773" t="str">
            <v>HMO/POS</v>
          </cell>
          <cell r="D773" t="str">
            <v>SELF</v>
          </cell>
          <cell r="E773" t="str">
            <v>IP</v>
          </cell>
          <cell r="F773" t="str">
            <v>Community</v>
          </cell>
          <cell r="G773" t="str">
            <v>Worcester</v>
          </cell>
          <cell r="H773" t="str">
            <v>MA</v>
          </cell>
          <cell r="I773" t="str">
            <v>MA</v>
          </cell>
          <cell r="J773" t="str">
            <v>Inlier</v>
          </cell>
          <cell r="K773" t="str">
            <v>N</v>
          </cell>
          <cell r="L773">
            <v>105202.8</v>
          </cell>
          <cell r="M773">
            <v>113086.36348611111</v>
          </cell>
        </row>
        <row r="774">
          <cell r="A774" t="str">
            <v>900690</v>
          </cell>
          <cell r="B774" t="str">
            <v>CLINTON HOSPITAL</v>
          </cell>
          <cell r="C774" t="str">
            <v>HMO/POS</v>
          </cell>
          <cell r="D774" t="str">
            <v>SELF</v>
          </cell>
          <cell r="E774" t="str">
            <v>OP</v>
          </cell>
          <cell r="F774" t="str">
            <v>Community</v>
          </cell>
          <cell r="G774" t="str">
            <v>Worcester</v>
          </cell>
          <cell r="H774" t="str">
            <v>MA</v>
          </cell>
          <cell r="I774" t="str">
            <v>MA</v>
          </cell>
          <cell r="J774" t="str">
            <v>Inlier</v>
          </cell>
          <cell r="K774" t="str">
            <v>N</v>
          </cell>
          <cell r="L774">
            <v>221075.46332658309</v>
          </cell>
          <cell r="M774">
            <v>131112.94</v>
          </cell>
        </row>
        <row r="775">
          <cell r="A775" t="str">
            <v>900690</v>
          </cell>
          <cell r="B775" t="str">
            <v>CLINTON HOSPITAL</v>
          </cell>
          <cell r="C775" t="str">
            <v>PPO</v>
          </cell>
          <cell r="D775" t="str">
            <v>FULLY</v>
          </cell>
          <cell r="E775" t="str">
            <v>OP</v>
          </cell>
          <cell r="F775" t="str">
            <v>Community</v>
          </cell>
          <cell r="G775" t="str">
            <v>Worcester</v>
          </cell>
          <cell r="H775" t="str">
            <v>MA</v>
          </cell>
          <cell r="I775" t="str">
            <v>MA</v>
          </cell>
          <cell r="J775" t="str">
            <v>Inlier</v>
          </cell>
          <cell r="K775" t="str">
            <v>N</v>
          </cell>
          <cell r="L775">
            <v>12381.149799999999</v>
          </cell>
          <cell r="M775">
            <v>7355.5</v>
          </cell>
        </row>
        <row r="776">
          <cell r="A776" t="str">
            <v>900690</v>
          </cell>
          <cell r="B776" t="str">
            <v>CLINTON HOSPITAL</v>
          </cell>
          <cell r="C776" t="str">
            <v>PPO</v>
          </cell>
          <cell r="D776" t="str">
            <v>SELF</v>
          </cell>
          <cell r="E776" t="str">
            <v>IP</v>
          </cell>
          <cell r="F776" t="str">
            <v>Community</v>
          </cell>
          <cell r="G776" t="str">
            <v>Worcester</v>
          </cell>
          <cell r="H776" t="str">
            <v>MA</v>
          </cell>
          <cell r="I776" t="str">
            <v>MA</v>
          </cell>
          <cell r="J776" t="str">
            <v>Inlier</v>
          </cell>
          <cell r="K776" t="str">
            <v>N</v>
          </cell>
          <cell r="L776">
            <v>18973.439999999999</v>
          </cell>
          <cell r="M776">
            <v>24015.270299999996</v>
          </cell>
        </row>
        <row r="777">
          <cell r="A777" t="str">
            <v>900690</v>
          </cell>
          <cell r="B777" t="str">
            <v>CLINTON HOSPITAL</v>
          </cell>
          <cell r="C777" t="str">
            <v>PPO</v>
          </cell>
          <cell r="D777" t="str">
            <v>SELF</v>
          </cell>
          <cell r="E777" t="str">
            <v>OP</v>
          </cell>
          <cell r="F777" t="str">
            <v>Community</v>
          </cell>
          <cell r="G777" t="str">
            <v>Worcester</v>
          </cell>
          <cell r="H777" t="str">
            <v>MA</v>
          </cell>
          <cell r="I777" t="str">
            <v>MA</v>
          </cell>
          <cell r="J777" t="str">
            <v>Inlier</v>
          </cell>
          <cell r="K777" t="str">
            <v>N</v>
          </cell>
          <cell r="L777">
            <v>48891.302199999976</v>
          </cell>
          <cell r="M777">
            <v>25350.05</v>
          </cell>
        </row>
        <row r="778">
          <cell r="A778" t="str">
            <v>900698</v>
          </cell>
          <cell r="B778" t="str">
            <v>PARKLAND MEDICAL CENTER</v>
          </cell>
          <cell r="C778" t="str">
            <v>HMO/POS</v>
          </cell>
          <cell r="D778" t="str">
            <v>FULLY</v>
          </cell>
          <cell r="E778" t="str">
            <v>IP</v>
          </cell>
          <cell r="F778" t="str">
            <v>Community</v>
          </cell>
          <cell r="G778" t="str">
            <v>Rockingham</v>
          </cell>
          <cell r="H778" t="str">
            <v>NH</v>
          </cell>
          <cell r="I778" t="str">
            <v>NH</v>
          </cell>
          <cell r="J778" t="str">
            <v>Inlier</v>
          </cell>
          <cell r="K778" t="str">
            <v>N</v>
          </cell>
          <cell r="L778">
            <v>995046.27120000031</v>
          </cell>
          <cell r="M778">
            <v>1105748.4479622222</v>
          </cell>
        </row>
        <row r="779">
          <cell r="A779" t="str">
            <v>900698</v>
          </cell>
          <cell r="B779" t="str">
            <v>PARKLAND MEDICAL CENTER</v>
          </cell>
          <cell r="C779" t="str">
            <v>HMO/POS</v>
          </cell>
          <cell r="D779" t="str">
            <v>FULLY</v>
          </cell>
          <cell r="E779" t="str">
            <v>OP</v>
          </cell>
          <cell r="F779" t="str">
            <v>Community</v>
          </cell>
          <cell r="G779" t="str">
            <v>Rockingham</v>
          </cell>
          <cell r="H779" t="str">
            <v>NH</v>
          </cell>
          <cell r="I779" t="str">
            <v>NH</v>
          </cell>
          <cell r="J779" t="str">
            <v>Inlier</v>
          </cell>
          <cell r="K779" t="str">
            <v>N</v>
          </cell>
          <cell r="L779">
            <v>2847023.2836000002</v>
          </cell>
          <cell r="M779">
            <v>1498417.85</v>
          </cell>
        </row>
        <row r="780">
          <cell r="A780" t="str">
            <v>900698</v>
          </cell>
          <cell r="B780" t="str">
            <v>PARKLAND MEDICAL CENTER</v>
          </cell>
          <cell r="C780" t="str">
            <v>HMO/POS</v>
          </cell>
          <cell r="D780" t="str">
            <v>SELF</v>
          </cell>
          <cell r="E780" t="str">
            <v>IP</v>
          </cell>
          <cell r="F780" t="str">
            <v>Community</v>
          </cell>
          <cell r="G780" t="str">
            <v>Rockingham</v>
          </cell>
          <cell r="H780" t="str">
            <v>NH</v>
          </cell>
          <cell r="I780" t="str">
            <v>NH</v>
          </cell>
          <cell r="J780" t="str">
            <v>Inlier</v>
          </cell>
          <cell r="K780" t="str">
            <v>N</v>
          </cell>
          <cell r="L780">
            <v>208732.30200000003</v>
          </cell>
          <cell r="M780">
            <v>205193.44660000002</v>
          </cell>
        </row>
        <row r="781">
          <cell r="A781" t="str">
            <v>900698</v>
          </cell>
          <cell r="B781" t="str">
            <v>PARKLAND MEDICAL CENTER</v>
          </cell>
          <cell r="C781" t="str">
            <v>HMO/POS</v>
          </cell>
          <cell r="D781" t="str">
            <v>SELF</v>
          </cell>
          <cell r="E781" t="str">
            <v>OP</v>
          </cell>
          <cell r="F781" t="str">
            <v>Community</v>
          </cell>
          <cell r="G781" t="str">
            <v>Rockingham</v>
          </cell>
          <cell r="H781" t="str">
            <v>NH</v>
          </cell>
          <cell r="I781" t="str">
            <v>NH</v>
          </cell>
          <cell r="J781" t="str">
            <v>Inlier</v>
          </cell>
          <cell r="K781" t="str">
            <v>N</v>
          </cell>
          <cell r="L781">
            <v>594423.04679999978</v>
          </cell>
          <cell r="M781">
            <v>329824.09699999995</v>
          </cell>
        </row>
        <row r="782">
          <cell r="A782" t="str">
            <v>900698</v>
          </cell>
          <cell r="B782" t="str">
            <v>PARKLAND MEDICAL CENTER</v>
          </cell>
          <cell r="C782" t="str">
            <v>PPO</v>
          </cell>
          <cell r="D782" t="str">
            <v>FULLY</v>
          </cell>
          <cell r="E782" t="str">
            <v>IP</v>
          </cell>
          <cell r="F782" t="str">
            <v>Community</v>
          </cell>
          <cell r="G782" t="str">
            <v>Rockingham</v>
          </cell>
          <cell r="H782" t="str">
            <v>NH</v>
          </cell>
          <cell r="I782" t="str">
            <v>NH</v>
          </cell>
          <cell r="J782" t="str">
            <v>Inlier</v>
          </cell>
          <cell r="K782" t="str">
            <v>N</v>
          </cell>
          <cell r="L782">
            <v>193346.47080000004</v>
          </cell>
          <cell r="M782">
            <v>215808.16750000001</v>
          </cell>
        </row>
        <row r="783">
          <cell r="A783" t="str">
            <v>900698</v>
          </cell>
          <cell r="B783" t="str">
            <v>PARKLAND MEDICAL CENTER</v>
          </cell>
          <cell r="C783" t="str">
            <v>PPO</v>
          </cell>
          <cell r="D783" t="str">
            <v>FULLY</v>
          </cell>
          <cell r="E783" t="str">
            <v>OP</v>
          </cell>
          <cell r="F783" t="str">
            <v>Community</v>
          </cell>
          <cell r="G783" t="str">
            <v>Rockingham</v>
          </cell>
          <cell r="H783" t="str">
            <v>NH</v>
          </cell>
          <cell r="I783" t="str">
            <v>NH</v>
          </cell>
          <cell r="J783" t="str">
            <v>Inlier</v>
          </cell>
          <cell r="K783" t="str">
            <v>N</v>
          </cell>
          <cell r="L783">
            <v>453914.90639999986</v>
          </cell>
          <cell r="M783">
            <v>118053.70499999997</v>
          </cell>
        </row>
        <row r="784">
          <cell r="A784" t="str">
            <v>900698</v>
          </cell>
          <cell r="B784" t="str">
            <v>PARKLAND MEDICAL CENTER</v>
          </cell>
          <cell r="C784" t="str">
            <v>PPO</v>
          </cell>
          <cell r="D784" t="str">
            <v>SELF</v>
          </cell>
          <cell r="E784" t="str">
            <v>IP</v>
          </cell>
          <cell r="F784" t="str">
            <v>Community</v>
          </cell>
          <cell r="G784" t="str">
            <v>Rockingham</v>
          </cell>
          <cell r="H784" t="str">
            <v>NH</v>
          </cell>
          <cell r="I784" t="str">
            <v>NH</v>
          </cell>
          <cell r="J784" t="str">
            <v>Inlier</v>
          </cell>
          <cell r="K784" t="str">
            <v>N</v>
          </cell>
          <cell r="L784">
            <v>73852.084800000011</v>
          </cell>
          <cell r="M784">
            <v>46170.600399999996</v>
          </cell>
        </row>
        <row r="785">
          <cell r="A785" t="str">
            <v>900698</v>
          </cell>
          <cell r="B785" t="str">
            <v>PARKLAND MEDICAL CENTER</v>
          </cell>
          <cell r="C785" t="str">
            <v>PPO</v>
          </cell>
          <cell r="D785" t="str">
            <v>SELF</v>
          </cell>
          <cell r="E785" t="str">
            <v>OP</v>
          </cell>
          <cell r="F785" t="str">
            <v>Community</v>
          </cell>
          <cell r="G785" t="str">
            <v>Rockingham</v>
          </cell>
          <cell r="H785" t="str">
            <v>NH</v>
          </cell>
          <cell r="I785" t="str">
            <v>NH</v>
          </cell>
          <cell r="J785" t="str">
            <v>Inlier</v>
          </cell>
          <cell r="K785" t="str">
            <v>N</v>
          </cell>
          <cell r="L785">
            <v>157861.66679999998</v>
          </cell>
          <cell r="M785">
            <v>38148.515000000007</v>
          </cell>
        </row>
        <row r="786">
          <cell r="A786" t="str">
            <v>900701</v>
          </cell>
          <cell r="B786" t="str">
            <v>MILES MEMORIAL HOSPITAL</v>
          </cell>
          <cell r="C786" t="str">
            <v>HMO/POS</v>
          </cell>
          <cell r="D786" t="str">
            <v>FULLY</v>
          </cell>
          <cell r="E786" t="str">
            <v>IP</v>
          </cell>
          <cell r="F786" t="str">
            <v>Community</v>
          </cell>
          <cell r="G786" t="str">
            <v>Lincoln</v>
          </cell>
          <cell r="H786" t="str">
            <v>ME</v>
          </cell>
          <cell r="I786" t="str">
            <v>ME</v>
          </cell>
          <cell r="J786" t="str">
            <v>Inlier</v>
          </cell>
          <cell r="K786" t="str">
            <v>N</v>
          </cell>
          <cell r="L786">
            <v>12914.776883081984</v>
          </cell>
          <cell r="M786">
            <v>4607.6719000000003</v>
          </cell>
        </row>
        <row r="787">
          <cell r="A787" t="str">
            <v>900701</v>
          </cell>
          <cell r="B787" t="str">
            <v>MILES MEMORIAL HOSPITAL</v>
          </cell>
          <cell r="C787" t="str">
            <v>HMO/POS</v>
          </cell>
          <cell r="D787" t="str">
            <v>FULLY</v>
          </cell>
          <cell r="E787" t="str">
            <v>OP</v>
          </cell>
          <cell r="F787" t="str">
            <v>Community</v>
          </cell>
          <cell r="G787" t="str">
            <v>Lincoln</v>
          </cell>
          <cell r="H787" t="str">
            <v>ME</v>
          </cell>
          <cell r="I787" t="str">
            <v>ME</v>
          </cell>
          <cell r="J787" t="str">
            <v>Inlier</v>
          </cell>
          <cell r="K787" t="str">
            <v>N</v>
          </cell>
          <cell r="L787">
            <v>208384.54047123893</v>
          </cell>
          <cell r="M787">
            <v>51430.720000000001</v>
          </cell>
        </row>
        <row r="788">
          <cell r="A788" t="str">
            <v>900701</v>
          </cell>
          <cell r="B788" t="str">
            <v>MILES MEMORIAL HOSPITAL</v>
          </cell>
          <cell r="C788" t="str">
            <v>HMO/POS</v>
          </cell>
          <cell r="D788" t="str">
            <v>SELF</v>
          </cell>
          <cell r="E788" t="str">
            <v>IP</v>
          </cell>
          <cell r="F788" t="str">
            <v>Community</v>
          </cell>
          <cell r="G788" t="str">
            <v>Lincoln</v>
          </cell>
          <cell r="H788" t="str">
            <v>ME</v>
          </cell>
          <cell r="I788" t="str">
            <v>ME</v>
          </cell>
          <cell r="J788" t="str">
            <v>Inlier</v>
          </cell>
          <cell r="K788" t="str">
            <v>N</v>
          </cell>
          <cell r="L788">
            <v>44530.832249999992</v>
          </cell>
          <cell r="M788">
            <v>45812.762600000002</v>
          </cell>
        </row>
        <row r="789">
          <cell r="A789" t="str">
            <v>900701</v>
          </cell>
          <cell r="B789" t="str">
            <v>MILES MEMORIAL HOSPITAL</v>
          </cell>
          <cell r="C789" t="str">
            <v>HMO/POS</v>
          </cell>
          <cell r="D789" t="str">
            <v>SELF</v>
          </cell>
          <cell r="E789" t="str">
            <v>OP</v>
          </cell>
          <cell r="F789" t="str">
            <v>Community</v>
          </cell>
          <cell r="G789" t="str">
            <v>Lincoln</v>
          </cell>
          <cell r="H789" t="str">
            <v>ME</v>
          </cell>
          <cell r="I789" t="str">
            <v>ME</v>
          </cell>
          <cell r="J789" t="str">
            <v>Inlier</v>
          </cell>
          <cell r="K789" t="str">
            <v>N</v>
          </cell>
          <cell r="L789">
            <v>21325.60160840708</v>
          </cell>
          <cell r="M789">
            <v>5946.28</v>
          </cell>
        </row>
        <row r="790">
          <cell r="A790" t="str">
            <v>900701</v>
          </cell>
          <cell r="B790" t="str">
            <v>MILES MEMORIAL HOSPITAL</v>
          </cell>
          <cell r="C790" t="str">
            <v>PPO</v>
          </cell>
          <cell r="D790" t="str">
            <v>FULLY</v>
          </cell>
          <cell r="E790" t="str">
            <v>IP</v>
          </cell>
          <cell r="F790" t="str">
            <v>Community</v>
          </cell>
          <cell r="G790" t="str">
            <v>Lincoln</v>
          </cell>
          <cell r="H790" t="str">
            <v>ME</v>
          </cell>
          <cell r="I790" t="str">
            <v>ME</v>
          </cell>
          <cell r="J790" t="str">
            <v>Inlier</v>
          </cell>
          <cell r="K790" t="str">
            <v>N</v>
          </cell>
          <cell r="L790">
            <v>124691.1526300782</v>
          </cell>
          <cell r="M790">
            <v>53028.704700000002</v>
          </cell>
        </row>
        <row r="791">
          <cell r="A791" t="str">
            <v>900701</v>
          </cell>
          <cell r="B791" t="str">
            <v>MILES MEMORIAL HOSPITAL</v>
          </cell>
          <cell r="C791" t="str">
            <v>PPO</v>
          </cell>
          <cell r="D791" t="str">
            <v>FULLY</v>
          </cell>
          <cell r="E791" t="str">
            <v>OP</v>
          </cell>
          <cell r="F791" t="str">
            <v>Community</v>
          </cell>
          <cell r="G791" t="str">
            <v>Lincoln</v>
          </cell>
          <cell r="H791" t="str">
            <v>ME</v>
          </cell>
          <cell r="I791" t="str">
            <v>ME</v>
          </cell>
          <cell r="J791" t="str">
            <v>Inlier</v>
          </cell>
          <cell r="K791" t="str">
            <v>N</v>
          </cell>
          <cell r="L791">
            <v>160895.55100000009</v>
          </cell>
          <cell r="M791">
            <v>34433.214999999989</v>
          </cell>
        </row>
        <row r="792">
          <cell r="A792" t="str">
            <v>900701</v>
          </cell>
          <cell r="B792" t="str">
            <v>MILES MEMORIAL HOSPITAL</v>
          </cell>
          <cell r="C792" t="str">
            <v>PPO</v>
          </cell>
          <cell r="D792" t="str">
            <v>SELF</v>
          </cell>
          <cell r="E792" t="str">
            <v>OP</v>
          </cell>
          <cell r="F792" t="str">
            <v>Community</v>
          </cell>
          <cell r="G792" t="str">
            <v>Lincoln</v>
          </cell>
          <cell r="H792" t="str">
            <v>ME</v>
          </cell>
          <cell r="I792" t="str">
            <v>ME</v>
          </cell>
          <cell r="J792" t="str">
            <v>Inlier</v>
          </cell>
          <cell r="K792" t="str">
            <v>N</v>
          </cell>
          <cell r="L792">
            <v>3854.1975000000002</v>
          </cell>
          <cell r="M792">
            <v>626.86</v>
          </cell>
        </row>
        <row r="793">
          <cell r="A793" t="str">
            <v>900763</v>
          </cell>
          <cell r="B793" t="str">
            <v>Springfield Hospital</v>
          </cell>
          <cell r="C793" t="str">
            <v>HMO/POS</v>
          </cell>
          <cell r="D793" t="str">
            <v>FULLY</v>
          </cell>
          <cell r="E793" t="str">
            <v>IP</v>
          </cell>
          <cell r="F793" t="str">
            <v>Community</v>
          </cell>
          <cell r="G793" t="str">
            <v>VT</v>
          </cell>
          <cell r="H793" t="str">
            <v>VT</v>
          </cell>
          <cell r="I793" t="str">
            <v>VT</v>
          </cell>
          <cell r="J793" t="str">
            <v>Low Do</v>
          </cell>
          <cell r="K793" t="str">
            <v>N</v>
          </cell>
          <cell r="L793">
            <v>33126.124944809679</v>
          </cell>
          <cell r="M793">
            <v>18631.376100000001</v>
          </cell>
        </row>
        <row r="794">
          <cell r="A794" t="str">
            <v>900763</v>
          </cell>
          <cell r="B794" t="str">
            <v>Springfield Hospital</v>
          </cell>
          <cell r="C794" t="str">
            <v>HMO/POS</v>
          </cell>
          <cell r="D794" t="str">
            <v>FULLY</v>
          </cell>
          <cell r="E794" t="str">
            <v>OP</v>
          </cell>
          <cell r="F794" t="str">
            <v>Community</v>
          </cell>
          <cell r="G794" t="str">
            <v>VT</v>
          </cell>
          <cell r="H794" t="str">
            <v>VT</v>
          </cell>
          <cell r="I794" t="str">
            <v>VT</v>
          </cell>
          <cell r="J794" t="str">
            <v>Low Do</v>
          </cell>
          <cell r="K794" t="str">
            <v>N</v>
          </cell>
          <cell r="L794">
            <v>133344.67089999997</v>
          </cell>
          <cell r="M794">
            <v>53171.58</v>
          </cell>
        </row>
        <row r="795">
          <cell r="A795" t="str">
            <v>900763</v>
          </cell>
          <cell r="B795" t="str">
            <v>Springfield Hospital</v>
          </cell>
          <cell r="C795" t="str">
            <v>HMO/POS</v>
          </cell>
          <cell r="D795" t="str">
            <v>SELF</v>
          </cell>
          <cell r="E795" t="str">
            <v>IP</v>
          </cell>
          <cell r="F795" t="str">
            <v>Community</v>
          </cell>
          <cell r="G795" t="str">
            <v>VT</v>
          </cell>
          <cell r="H795" t="str">
            <v>VT</v>
          </cell>
          <cell r="I795" t="str">
            <v>VT</v>
          </cell>
          <cell r="J795" t="str">
            <v>Low Do</v>
          </cell>
          <cell r="K795" t="str">
            <v>N</v>
          </cell>
          <cell r="L795">
            <v>12770.003990392997</v>
          </cell>
          <cell r="M795">
            <v>15306.0697</v>
          </cell>
        </row>
        <row r="796">
          <cell r="A796" t="str">
            <v>900763</v>
          </cell>
          <cell r="B796" t="str">
            <v>Springfield Hospital</v>
          </cell>
          <cell r="C796" t="str">
            <v>HMO/POS</v>
          </cell>
          <cell r="D796" t="str">
            <v>SELF</v>
          </cell>
          <cell r="E796" t="str">
            <v>OP</v>
          </cell>
          <cell r="F796" t="str">
            <v>Community</v>
          </cell>
          <cell r="G796" t="str">
            <v>VT</v>
          </cell>
          <cell r="H796" t="str">
            <v>VT</v>
          </cell>
          <cell r="I796" t="str">
            <v>VT</v>
          </cell>
          <cell r="J796" t="str">
            <v>Low Do</v>
          </cell>
          <cell r="K796" t="str">
            <v>N</v>
          </cell>
          <cell r="L796">
            <v>33411.898570740639</v>
          </cell>
          <cell r="M796">
            <v>12377.41</v>
          </cell>
        </row>
        <row r="797">
          <cell r="A797" t="str">
            <v>900763</v>
          </cell>
          <cell r="B797" t="str">
            <v>Springfield Hospital</v>
          </cell>
          <cell r="C797" t="str">
            <v>PPO</v>
          </cell>
          <cell r="D797" t="str">
            <v>FULLY</v>
          </cell>
          <cell r="E797" t="str">
            <v>IP</v>
          </cell>
          <cell r="F797" t="str">
            <v>Community</v>
          </cell>
          <cell r="G797" t="str">
            <v>VT</v>
          </cell>
          <cell r="H797" t="str">
            <v>VT</v>
          </cell>
          <cell r="I797" t="str">
            <v>VT</v>
          </cell>
          <cell r="J797" t="str">
            <v>Low Do</v>
          </cell>
          <cell r="K797" t="str">
            <v>N</v>
          </cell>
          <cell r="L797">
            <v>2646.3181499999996</v>
          </cell>
          <cell r="M797">
            <v>4770.2636000000002</v>
          </cell>
        </row>
        <row r="798">
          <cell r="A798" t="str">
            <v>900763</v>
          </cell>
          <cell r="B798" t="str">
            <v>Springfield Hospital</v>
          </cell>
          <cell r="C798" t="str">
            <v>PPO</v>
          </cell>
          <cell r="D798" t="str">
            <v>FULLY</v>
          </cell>
          <cell r="E798" t="str">
            <v>OP</v>
          </cell>
          <cell r="F798" t="str">
            <v>Community</v>
          </cell>
          <cell r="G798" t="str">
            <v>VT</v>
          </cell>
          <cell r="H798" t="str">
            <v>VT</v>
          </cell>
          <cell r="I798" t="str">
            <v>VT</v>
          </cell>
          <cell r="J798" t="str">
            <v>Low Do</v>
          </cell>
          <cell r="K798" t="str">
            <v>N</v>
          </cell>
          <cell r="L798">
            <v>14132.751496327748</v>
          </cell>
          <cell r="M798">
            <v>5300.43</v>
          </cell>
        </row>
        <row r="799">
          <cell r="A799" t="str">
            <v>900763</v>
          </cell>
          <cell r="B799" t="str">
            <v>Springfield Hospital</v>
          </cell>
          <cell r="C799" t="str">
            <v>PPO</v>
          </cell>
          <cell r="D799" t="str">
            <v>SELF</v>
          </cell>
          <cell r="E799" t="str">
            <v>OP</v>
          </cell>
          <cell r="F799" t="str">
            <v>Community</v>
          </cell>
          <cell r="G799" t="str">
            <v>VT</v>
          </cell>
          <cell r="H799" t="str">
            <v>VT</v>
          </cell>
          <cell r="I799" t="str">
            <v>VT</v>
          </cell>
          <cell r="J799" t="str">
            <v>Low Do</v>
          </cell>
          <cell r="K799" t="str">
            <v>N</v>
          </cell>
          <cell r="L799">
            <v>3077.6324490559919</v>
          </cell>
          <cell r="M799">
            <v>1535.37</v>
          </cell>
        </row>
        <row r="800">
          <cell r="A800" t="str">
            <v>900788</v>
          </cell>
          <cell r="B800" t="str">
            <v>LAWRENCE GENERAL HOSP</v>
          </cell>
          <cell r="C800" t="str">
            <v>HMO/POS</v>
          </cell>
          <cell r="D800" t="str">
            <v>FULLY</v>
          </cell>
          <cell r="E800" t="str">
            <v>IP</v>
          </cell>
          <cell r="F800" t="str">
            <v>Community</v>
          </cell>
          <cell r="G800" t="str">
            <v>Essex</v>
          </cell>
          <cell r="H800" t="str">
            <v>MA</v>
          </cell>
          <cell r="I800" t="str">
            <v>MA</v>
          </cell>
          <cell r="J800" t="str">
            <v>Inlier</v>
          </cell>
          <cell r="K800" t="str">
            <v>N</v>
          </cell>
          <cell r="L800">
            <v>856174.18700000015</v>
          </cell>
          <cell r="M800">
            <v>1084307.1455031745</v>
          </cell>
        </row>
        <row r="801">
          <cell r="A801" t="str">
            <v>900788</v>
          </cell>
          <cell r="B801" t="str">
            <v>LAWRENCE GENERAL HOSP</v>
          </cell>
          <cell r="C801" t="str">
            <v>HMO/POS</v>
          </cell>
          <cell r="D801" t="str">
            <v>FULLY</v>
          </cell>
          <cell r="E801" t="str">
            <v>OP</v>
          </cell>
          <cell r="F801" t="str">
            <v>Community</v>
          </cell>
          <cell r="G801" t="str">
            <v>Essex</v>
          </cell>
          <cell r="H801" t="str">
            <v>MA</v>
          </cell>
          <cell r="I801" t="str">
            <v>MA</v>
          </cell>
          <cell r="J801" t="str">
            <v>Inlier</v>
          </cell>
          <cell r="K801" t="str">
            <v>N</v>
          </cell>
          <cell r="L801">
            <v>1298406.945000001</v>
          </cell>
          <cell r="M801">
            <v>1044328.34</v>
          </cell>
        </row>
        <row r="802">
          <cell r="A802" t="str">
            <v>900788</v>
          </cell>
          <cell r="B802" t="str">
            <v>LAWRENCE GENERAL HOSP</v>
          </cell>
          <cell r="C802" t="str">
            <v>HMO/POS</v>
          </cell>
          <cell r="D802" t="str">
            <v>SELF</v>
          </cell>
          <cell r="E802" t="str">
            <v>IP</v>
          </cell>
          <cell r="F802" t="str">
            <v>Community</v>
          </cell>
          <cell r="G802" t="str">
            <v>Essex</v>
          </cell>
          <cell r="H802" t="str">
            <v>MA</v>
          </cell>
          <cell r="I802" t="str">
            <v>MA</v>
          </cell>
          <cell r="J802" t="str">
            <v>Inlier</v>
          </cell>
          <cell r="K802" t="str">
            <v>N</v>
          </cell>
          <cell r="L802">
            <v>363936.98</v>
          </cell>
          <cell r="M802">
            <v>463219.6715</v>
          </cell>
        </row>
        <row r="803">
          <cell r="A803" t="str">
            <v>900788</v>
          </cell>
          <cell r="B803" t="str">
            <v>LAWRENCE GENERAL HOSP</v>
          </cell>
          <cell r="C803" t="str">
            <v>HMO/POS</v>
          </cell>
          <cell r="D803" t="str">
            <v>SELF</v>
          </cell>
          <cell r="E803" t="str">
            <v>OP</v>
          </cell>
          <cell r="F803" t="str">
            <v>Community</v>
          </cell>
          <cell r="G803" t="str">
            <v>Essex</v>
          </cell>
          <cell r="H803" t="str">
            <v>MA</v>
          </cell>
          <cell r="I803" t="str">
            <v>MA</v>
          </cell>
          <cell r="J803" t="str">
            <v>Inlier</v>
          </cell>
          <cell r="K803" t="str">
            <v>N</v>
          </cell>
          <cell r="L803">
            <v>276178.07757566549</v>
          </cell>
          <cell r="M803">
            <v>207915.56</v>
          </cell>
        </row>
        <row r="804">
          <cell r="A804" t="str">
            <v>900788</v>
          </cell>
          <cell r="B804" t="str">
            <v>LAWRENCE GENERAL HOSP</v>
          </cell>
          <cell r="C804" t="str">
            <v>PPO</v>
          </cell>
          <cell r="D804" t="str">
            <v>FULLY</v>
          </cell>
          <cell r="E804" t="str">
            <v>IP</v>
          </cell>
          <cell r="F804" t="str">
            <v>Community</v>
          </cell>
          <cell r="G804" t="str">
            <v>Essex</v>
          </cell>
          <cell r="H804" t="str">
            <v>MA</v>
          </cell>
          <cell r="I804" t="str">
            <v>MA</v>
          </cell>
          <cell r="J804" t="str">
            <v>Inlier</v>
          </cell>
          <cell r="K804" t="str">
            <v>N</v>
          </cell>
          <cell r="L804">
            <v>49608.68</v>
          </cell>
          <cell r="M804">
            <v>63142.044500000004</v>
          </cell>
        </row>
        <row r="805">
          <cell r="A805" t="str">
            <v>900788</v>
          </cell>
          <cell r="B805" t="str">
            <v>LAWRENCE GENERAL HOSP</v>
          </cell>
          <cell r="C805" t="str">
            <v>PPO</v>
          </cell>
          <cell r="D805" t="str">
            <v>FULLY</v>
          </cell>
          <cell r="E805" t="str">
            <v>OP</v>
          </cell>
          <cell r="F805" t="str">
            <v>Community</v>
          </cell>
          <cell r="G805" t="str">
            <v>Essex</v>
          </cell>
          <cell r="H805" t="str">
            <v>MA</v>
          </cell>
          <cell r="I805" t="str">
            <v>MA</v>
          </cell>
          <cell r="J805" t="str">
            <v>Inlier</v>
          </cell>
          <cell r="K805" t="str">
            <v>N</v>
          </cell>
          <cell r="L805">
            <v>104459.21919837395</v>
          </cell>
          <cell r="M805">
            <v>72473.919999999998</v>
          </cell>
        </row>
        <row r="806">
          <cell r="A806" t="str">
            <v>900788</v>
          </cell>
          <cell r="B806" t="str">
            <v>LAWRENCE GENERAL HOSP</v>
          </cell>
          <cell r="C806" t="str">
            <v>PPO</v>
          </cell>
          <cell r="D806" t="str">
            <v>SELF</v>
          </cell>
          <cell r="E806" t="str">
            <v>IP</v>
          </cell>
          <cell r="F806" t="str">
            <v>Community</v>
          </cell>
          <cell r="G806" t="str">
            <v>Essex</v>
          </cell>
          <cell r="H806" t="str">
            <v>MA</v>
          </cell>
          <cell r="I806" t="str">
            <v>MA</v>
          </cell>
          <cell r="J806" t="str">
            <v>Inlier</v>
          </cell>
          <cell r="K806" t="str">
            <v>N</v>
          </cell>
          <cell r="L806">
            <v>81055.678000000014</v>
          </cell>
          <cell r="M806">
            <v>103167.68937142857</v>
          </cell>
        </row>
        <row r="807">
          <cell r="A807" t="str">
            <v>900788</v>
          </cell>
          <cell r="B807" t="str">
            <v>LAWRENCE GENERAL HOSP</v>
          </cell>
          <cell r="C807" t="str">
            <v>PPO</v>
          </cell>
          <cell r="D807" t="str">
            <v>SELF</v>
          </cell>
          <cell r="E807" t="str">
            <v>OP</v>
          </cell>
          <cell r="F807" t="str">
            <v>Community</v>
          </cell>
          <cell r="G807" t="str">
            <v>Essex</v>
          </cell>
          <cell r="H807" t="str">
            <v>MA</v>
          </cell>
          <cell r="I807" t="str">
            <v>MA</v>
          </cell>
          <cell r="J807" t="str">
            <v>Inlier</v>
          </cell>
          <cell r="K807" t="str">
            <v>N</v>
          </cell>
          <cell r="L807">
            <v>53590.957073731232</v>
          </cell>
          <cell r="M807">
            <v>43686.97</v>
          </cell>
        </row>
        <row r="808">
          <cell r="A808" t="str">
            <v>900800</v>
          </cell>
          <cell r="B808" t="str">
            <v>Calais Regional Hospital</v>
          </cell>
          <cell r="C808" t="str">
            <v>HMO/POS</v>
          </cell>
          <cell r="D808" t="str">
            <v>FULLY</v>
          </cell>
          <cell r="E808" t="str">
            <v>OP</v>
          </cell>
          <cell r="F808" t="str">
            <v>Community</v>
          </cell>
          <cell r="G808" t="str">
            <v>Washington</v>
          </cell>
          <cell r="H808" t="str">
            <v>ME</v>
          </cell>
          <cell r="I808" t="str">
            <v>ME</v>
          </cell>
          <cell r="J808" t="str">
            <v>Low Do</v>
          </cell>
          <cell r="K808" t="str">
            <v>N</v>
          </cell>
          <cell r="L808">
            <v>9623.1239999999998</v>
          </cell>
          <cell r="M808">
            <v>4586.43</v>
          </cell>
        </row>
        <row r="809">
          <cell r="A809" t="str">
            <v>900800</v>
          </cell>
          <cell r="B809" t="str">
            <v>Calais Regional Hospital</v>
          </cell>
          <cell r="C809" t="str">
            <v>HMO/POS</v>
          </cell>
          <cell r="D809" t="str">
            <v>SELF</v>
          </cell>
          <cell r="E809" t="str">
            <v>OP</v>
          </cell>
          <cell r="F809" t="str">
            <v>Community</v>
          </cell>
          <cell r="G809" t="str">
            <v>Washington</v>
          </cell>
          <cell r="H809" t="str">
            <v>ME</v>
          </cell>
          <cell r="I809" t="str">
            <v>ME</v>
          </cell>
          <cell r="J809" t="str">
            <v>Low Do</v>
          </cell>
          <cell r="K809" t="str">
            <v>N</v>
          </cell>
          <cell r="L809">
            <v>4688.2430000000004</v>
          </cell>
          <cell r="M809">
            <v>1158.43</v>
          </cell>
        </row>
        <row r="810">
          <cell r="A810" t="str">
            <v>900800</v>
          </cell>
          <cell r="B810" t="str">
            <v>Calais Regional Hospital</v>
          </cell>
          <cell r="C810" t="str">
            <v>PPO</v>
          </cell>
          <cell r="D810" t="str">
            <v>FULLY</v>
          </cell>
          <cell r="E810" t="str">
            <v>OP</v>
          </cell>
          <cell r="F810" t="str">
            <v>Community</v>
          </cell>
          <cell r="G810" t="str">
            <v>Washington</v>
          </cell>
          <cell r="H810" t="str">
            <v>ME</v>
          </cell>
          <cell r="I810" t="str">
            <v>ME</v>
          </cell>
          <cell r="J810" t="str">
            <v>Low Do</v>
          </cell>
          <cell r="K810" t="str">
            <v>N</v>
          </cell>
          <cell r="L810">
            <v>4637.7870000000003</v>
          </cell>
          <cell r="M810">
            <v>1605.54</v>
          </cell>
        </row>
        <row r="811">
          <cell r="A811" t="str">
            <v>900863</v>
          </cell>
          <cell r="B811" t="str">
            <v>MEMORIAL HOSP OF RHODE ISLND</v>
          </cell>
          <cell r="C811" t="str">
            <v>HMO/POS</v>
          </cell>
          <cell r="D811" t="str">
            <v>FULLY</v>
          </cell>
          <cell r="E811" t="str">
            <v>IP</v>
          </cell>
          <cell r="F811" t="str">
            <v>Community</v>
          </cell>
          <cell r="G811" t="str">
            <v>Providence</v>
          </cell>
          <cell r="H811" t="str">
            <v>RI</v>
          </cell>
          <cell r="I811" t="str">
            <v>RI</v>
          </cell>
          <cell r="J811" t="str">
            <v>Inlier</v>
          </cell>
          <cell r="K811" t="str">
            <v>N</v>
          </cell>
          <cell r="L811">
            <v>180574.92</v>
          </cell>
          <cell r="M811">
            <v>196254.70616597222</v>
          </cell>
        </row>
        <row r="812">
          <cell r="A812" t="str">
            <v>900863</v>
          </cell>
          <cell r="B812" t="str">
            <v>MEMORIAL HOSP OF RHODE ISLND</v>
          </cell>
          <cell r="C812" t="str">
            <v>HMO/POS</v>
          </cell>
          <cell r="D812" t="str">
            <v>FULLY</v>
          </cell>
          <cell r="E812" t="str">
            <v>OP</v>
          </cell>
          <cell r="F812" t="str">
            <v>Community</v>
          </cell>
          <cell r="G812" t="str">
            <v>Providence</v>
          </cell>
          <cell r="H812" t="str">
            <v>RI</v>
          </cell>
          <cell r="I812" t="str">
            <v>RI</v>
          </cell>
          <cell r="J812" t="str">
            <v>Inlier</v>
          </cell>
          <cell r="K812" t="str">
            <v>N</v>
          </cell>
          <cell r="L812">
            <v>622913.37</v>
          </cell>
          <cell r="M812">
            <v>263180.89</v>
          </cell>
        </row>
        <row r="813">
          <cell r="A813" t="str">
            <v>900863</v>
          </cell>
          <cell r="B813" t="str">
            <v>MEMORIAL HOSP OF RHODE ISLND</v>
          </cell>
          <cell r="C813" t="str">
            <v>HMO/POS</v>
          </cell>
          <cell r="D813" t="str">
            <v>SELF</v>
          </cell>
          <cell r="E813" t="str">
            <v>IP</v>
          </cell>
          <cell r="F813" t="str">
            <v>Community</v>
          </cell>
          <cell r="G813" t="str">
            <v>Providence</v>
          </cell>
          <cell r="H813" t="str">
            <v>RI</v>
          </cell>
          <cell r="I813" t="str">
            <v>RI</v>
          </cell>
          <cell r="J813" t="str">
            <v>Inlier</v>
          </cell>
          <cell r="K813" t="str">
            <v>N</v>
          </cell>
          <cell r="L813">
            <v>32515.372240826509</v>
          </cell>
          <cell r="M813">
            <v>33780.296499999997</v>
          </cell>
        </row>
        <row r="814">
          <cell r="A814" t="str">
            <v>900863</v>
          </cell>
          <cell r="B814" t="str">
            <v>MEMORIAL HOSP OF RHODE ISLND</v>
          </cell>
          <cell r="C814" t="str">
            <v>HMO/POS</v>
          </cell>
          <cell r="D814" t="str">
            <v>SELF</v>
          </cell>
          <cell r="E814" t="str">
            <v>OP</v>
          </cell>
          <cell r="F814" t="str">
            <v>Community</v>
          </cell>
          <cell r="G814" t="str">
            <v>Providence</v>
          </cell>
          <cell r="H814" t="str">
            <v>RI</v>
          </cell>
          <cell r="I814" t="str">
            <v>RI</v>
          </cell>
          <cell r="J814" t="str">
            <v>Inlier</v>
          </cell>
          <cell r="K814" t="str">
            <v>N</v>
          </cell>
          <cell r="L814">
            <v>352216.66400000028</v>
          </cell>
          <cell r="M814">
            <v>150477.57</v>
          </cell>
        </row>
        <row r="815">
          <cell r="A815" t="str">
            <v>900863</v>
          </cell>
          <cell r="B815" t="str">
            <v>MEMORIAL HOSP OF RHODE ISLND</v>
          </cell>
          <cell r="C815" t="str">
            <v>PPO</v>
          </cell>
          <cell r="D815" t="str">
            <v>FULLY</v>
          </cell>
          <cell r="E815" t="str">
            <v>IP</v>
          </cell>
          <cell r="F815" t="str">
            <v>Community</v>
          </cell>
          <cell r="G815" t="str">
            <v>Providence</v>
          </cell>
          <cell r="H815" t="str">
            <v>RI</v>
          </cell>
          <cell r="I815" t="str">
            <v>RI</v>
          </cell>
          <cell r="J815" t="str">
            <v>Inlier</v>
          </cell>
          <cell r="K815" t="str">
            <v>N</v>
          </cell>
          <cell r="L815">
            <v>16699.572721719574</v>
          </cell>
          <cell r="M815">
            <v>16166.6492</v>
          </cell>
        </row>
        <row r="816">
          <cell r="A816" t="str">
            <v>900863</v>
          </cell>
          <cell r="B816" t="str">
            <v>MEMORIAL HOSP OF RHODE ISLND</v>
          </cell>
          <cell r="C816" t="str">
            <v>PPO</v>
          </cell>
          <cell r="D816" t="str">
            <v>FULLY</v>
          </cell>
          <cell r="E816" t="str">
            <v>OP</v>
          </cell>
          <cell r="F816" t="str">
            <v>Community</v>
          </cell>
          <cell r="G816" t="str">
            <v>Providence</v>
          </cell>
          <cell r="H816" t="str">
            <v>RI</v>
          </cell>
          <cell r="I816" t="str">
            <v>RI</v>
          </cell>
          <cell r="J816" t="str">
            <v>Inlier</v>
          </cell>
          <cell r="K816" t="str">
            <v>N</v>
          </cell>
          <cell r="L816">
            <v>38539.662499999991</v>
          </cell>
          <cell r="M816">
            <v>18071.7</v>
          </cell>
        </row>
        <row r="817">
          <cell r="A817" t="str">
            <v>900863</v>
          </cell>
          <cell r="B817" t="str">
            <v>MEMORIAL HOSP OF RHODE ISLND</v>
          </cell>
          <cell r="C817" t="str">
            <v>PPO</v>
          </cell>
          <cell r="D817" t="str">
            <v>SELF</v>
          </cell>
          <cell r="E817" t="str">
            <v>IP</v>
          </cell>
          <cell r="F817" t="str">
            <v>Community</v>
          </cell>
          <cell r="G817" t="str">
            <v>Providence</v>
          </cell>
          <cell r="H817" t="str">
            <v>RI</v>
          </cell>
          <cell r="I817" t="str">
            <v>RI</v>
          </cell>
          <cell r="J817" t="str">
            <v>Inlier</v>
          </cell>
          <cell r="K817" t="str">
            <v>N</v>
          </cell>
          <cell r="L817">
            <v>75169.714887968992</v>
          </cell>
          <cell r="M817">
            <v>81906.75940000001</v>
          </cell>
        </row>
        <row r="818">
          <cell r="A818" t="str">
            <v>900863</v>
          </cell>
          <cell r="B818" t="str">
            <v>MEMORIAL HOSP OF RHODE ISLND</v>
          </cell>
          <cell r="C818" t="str">
            <v>PPO</v>
          </cell>
          <cell r="D818" t="str">
            <v>SELF</v>
          </cell>
          <cell r="E818" t="str">
            <v>OP</v>
          </cell>
          <cell r="F818" t="str">
            <v>Community</v>
          </cell>
          <cell r="G818" t="str">
            <v>Providence</v>
          </cell>
          <cell r="H818" t="str">
            <v>RI</v>
          </cell>
          <cell r="I818" t="str">
            <v>RI</v>
          </cell>
          <cell r="J818" t="str">
            <v>Inlier</v>
          </cell>
          <cell r="K818" t="str">
            <v>N</v>
          </cell>
          <cell r="L818">
            <v>228798.46849999981</v>
          </cell>
          <cell r="M818">
            <v>91489.51</v>
          </cell>
        </row>
        <row r="819">
          <cell r="A819" t="str">
            <v>900896</v>
          </cell>
          <cell r="B819" t="str">
            <v>ATHOL MEMORIAL HOSP</v>
          </cell>
          <cell r="C819" t="str">
            <v>HMO/POS</v>
          </cell>
          <cell r="D819" t="str">
            <v>FULLY</v>
          </cell>
          <cell r="E819" t="str">
            <v>IP</v>
          </cell>
          <cell r="F819" t="str">
            <v>Community</v>
          </cell>
          <cell r="G819" t="str">
            <v>Worcester</v>
          </cell>
          <cell r="H819" t="str">
            <v>MA</v>
          </cell>
          <cell r="I819" t="str">
            <v>MA</v>
          </cell>
          <cell r="J819" t="str">
            <v>Low Do</v>
          </cell>
          <cell r="K819" t="str">
            <v>N</v>
          </cell>
          <cell r="L819">
            <v>15960</v>
          </cell>
          <cell r="M819">
            <v>31054.3344</v>
          </cell>
        </row>
        <row r="820">
          <cell r="A820" t="str">
            <v>900896</v>
          </cell>
          <cell r="B820" t="str">
            <v>ATHOL MEMORIAL HOSP</v>
          </cell>
          <cell r="C820" t="str">
            <v>HMO/POS</v>
          </cell>
          <cell r="D820" t="str">
            <v>FULLY</v>
          </cell>
          <cell r="E820" t="str">
            <v>OP</v>
          </cell>
          <cell r="F820" t="str">
            <v>Community</v>
          </cell>
          <cell r="G820" t="str">
            <v>Worcester</v>
          </cell>
          <cell r="H820" t="str">
            <v>MA</v>
          </cell>
          <cell r="I820" t="str">
            <v>MA</v>
          </cell>
          <cell r="J820" t="str">
            <v>Low Do</v>
          </cell>
          <cell r="K820" t="str">
            <v>N</v>
          </cell>
          <cell r="L820">
            <v>99296.814400000032</v>
          </cell>
          <cell r="M820">
            <v>113449.90499999994</v>
          </cell>
        </row>
        <row r="821">
          <cell r="A821" t="str">
            <v>900896</v>
          </cell>
          <cell r="B821" t="str">
            <v>ATHOL MEMORIAL HOSP</v>
          </cell>
          <cell r="C821" t="str">
            <v>HMO/POS</v>
          </cell>
          <cell r="D821" t="str">
            <v>SELF</v>
          </cell>
          <cell r="E821" t="str">
            <v>IP</v>
          </cell>
          <cell r="F821" t="str">
            <v>Community</v>
          </cell>
          <cell r="G821" t="str">
            <v>Worcester</v>
          </cell>
          <cell r="H821" t="str">
            <v>MA</v>
          </cell>
          <cell r="I821" t="str">
            <v>MA</v>
          </cell>
          <cell r="J821" t="str">
            <v>Low Do</v>
          </cell>
          <cell r="K821" t="str">
            <v>N</v>
          </cell>
          <cell r="L821">
            <v>10920</v>
          </cell>
          <cell r="M821">
            <v>47029.138999999996</v>
          </cell>
        </row>
        <row r="822">
          <cell r="A822" t="str">
            <v>900896</v>
          </cell>
          <cell r="B822" t="str">
            <v>ATHOL MEMORIAL HOSP</v>
          </cell>
          <cell r="C822" t="str">
            <v>HMO/POS</v>
          </cell>
          <cell r="D822" t="str">
            <v>SELF</v>
          </cell>
          <cell r="E822" t="str">
            <v>OP</v>
          </cell>
          <cell r="F822" t="str">
            <v>Community</v>
          </cell>
          <cell r="G822" t="str">
            <v>Worcester</v>
          </cell>
          <cell r="H822" t="str">
            <v>MA</v>
          </cell>
          <cell r="I822" t="str">
            <v>MA</v>
          </cell>
          <cell r="J822" t="str">
            <v>Low Do</v>
          </cell>
          <cell r="K822" t="str">
            <v>N</v>
          </cell>
          <cell r="L822">
            <v>55506.236800000006</v>
          </cell>
          <cell r="M822">
            <v>62505.79</v>
          </cell>
        </row>
        <row r="823">
          <cell r="A823" t="str">
            <v>900896</v>
          </cell>
          <cell r="B823" t="str">
            <v>ATHOL MEMORIAL HOSP</v>
          </cell>
          <cell r="C823" t="str">
            <v>PPO</v>
          </cell>
          <cell r="D823" t="str">
            <v>FULLY</v>
          </cell>
          <cell r="E823" t="str">
            <v>OP</v>
          </cell>
          <cell r="F823" t="str">
            <v>Community</v>
          </cell>
          <cell r="G823" t="str">
            <v>Worcester</v>
          </cell>
          <cell r="H823" t="str">
            <v>MA</v>
          </cell>
          <cell r="I823" t="str">
            <v>MA</v>
          </cell>
          <cell r="J823" t="str">
            <v>Low Do</v>
          </cell>
          <cell r="K823" t="str">
            <v>N</v>
          </cell>
          <cell r="L823">
            <v>1777.4960000000001</v>
          </cell>
          <cell r="M823">
            <v>2315.19</v>
          </cell>
        </row>
        <row r="824">
          <cell r="A824" t="str">
            <v>900896</v>
          </cell>
          <cell r="B824" t="str">
            <v>ATHOL MEMORIAL HOSP</v>
          </cell>
          <cell r="C824" t="str">
            <v>PPO</v>
          </cell>
          <cell r="D824" t="str">
            <v>SELF</v>
          </cell>
          <cell r="E824" t="str">
            <v>IP</v>
          </cell>
          <cell r="F824" t="str">
            <v>Community</v>
          </cell>
          <cell r="G824" t="str">
            <v>Worcester</v>
          </cell>
          <cell r="H824" t="str">
            <v>MA</v>
          </cell>
          <cell r="I824" t="str">
            <v>MA</v>
          </cell>
          <cell r="J824" t="str">
            <v>Low Do</v>
          </cell>
          <cell r="K824" t="str">
            <v>N</v>
          </cell>
          <cell r="L824">
            <v>840</v>
          </cell>
          <cell r="M824">
            <v>9468.4153999999999</v>
          </cell>
        </row>
        <row r="825">
          <cell r="A825" t="str">
            <v>900896</v>
          </cell>
          <cell r="B825" t="str">
            <v>ATHOL MEMORIAL HOSP</v>
          </cell>
          <cell r="C825" t="str">
            <v>PPO</v>
          </cell>
          <cell r="D825" t="str">
            <v>SELF</v>
          </cell>
          <cell r="E825" t="str">
            <v>OP</v>
          </cell>
          <cell r="F825" t="str">
            <v>Community</v>
          </cell>
          <cell r="G825" t="str">
            <v>Worcester</v>
          </cell>
          <cell r="H825" t="str">
            <v>MA</v>
          </cell>
          <cell r="I825" t="str">
            <v>MA</v>
          </cell>
          <cell r="J825" t="str">
            <v>Low Do</v>
          </cell>
          <cell r="K825" t="str">
            <v>N</v>
          </cell>
          <cell r="L825">
            <v>22715.263111442364</v>
          </cell>
          <cell r="M825">
            <v>33913.89</v>
          </cell>
        </row>
        <row r="826">
          <cell r="A826" t="str">
            <v>900918</v>
          </cell>
          <cell r="B826" t="str">
            <v>Charles A. Dean Memorial Hospital &amp; Nursing Home</v>
          </cell>
          <cell r="C826" t="str">
            <v>HMO/POS</v>
          </cell>
          <cell r="D826" t="str">
            <v>FULLY</v>
          </cell>
          <cell r="E826" t="str">
            <v>IP</v>
          </cell>
          <cell r="F826" t="str">
            <v>Community</v>
          </cell>
          <cell r="G826" t="str">
            <v>Piscataquis</v>
          </cell>
          <cell r="H826" t="str">
            <v>ME</v>
          </cell>
          <cell r="I826" t="str">
            <v>ME</v>
          </cell>
          <cell r="J826" t="str">
            <v>Low Do</v>
          </cell>
          <cell r="K826" t="str">
            <v>N</v>
          </cell>
          <cell r="L826">
            <v>1348.1544999999999</v>
          </cell>
          <cell r="M826">
            <v>8322.7901999999995</v>
          </cell>
        </row>
        <row r="827">
          <cell r="A827" t="str">
            <v>900918</v>
          </cell>
          <cell r="B827" t="str">
            <v>Charles A. Dean Memorial Hospital &amp; Nursing Home</v>
          </cell>
          <cell r="C827" t="str">
            <v>HMO/POS</v>
          </cell>
          <cell r="D827" t="str">
            <v>FULLY</v>
          </cell>
          <cell r="E827" t="str">
            <v>OP</v>
          </cell>
          <cell r="F827" t="str">
            <v>Community</v>
          </cell>
          <cell r="G827" t="str">
            <v>Piscataquis</v>
          </cell>
          <cell r="H827" t="str">
            <v>ME</v>
          </cell>
          <cell r="I827" t="str">
            <v>ME</v>
          </cell>
          <cell r="J827" t="str">
            <v>Low Do</v>
          </cell>
          <cell r="K827" t="str">
            <v>N</v>
          </cell>
          <cell r="L827">
            <v>23926.664849999994</v>
          </cell>
          <cell r="M827">
            <v>8531.4599999999991</v>
          </cell>
        </row>
        <row r="828">
          <cell r="A828" t="str">
            <v>900918</v>
          </cell>
          <cell r="B828" t="str">
            <v>Charles A. Dean Memorial Hospital &amp; Nursing Home</v>
          </cell>
          <cell r="C828" t="str">
            <v>HMO/POS</v>
          </cell>
          <cell r="D828" t="str">
            <v>SELF</v>
          </cell>
          <cell r="E828" t="str">
            <v>OP</v>
          </cell>
          <cell r="F828" t="str">
            <v>Community</v>
          </cell>
          <cell r="G828" t="str">
            <v>Piscataquis</v>
          </cell>
          <cell r="H828" t="str">
            <v>ME</v>
          </cell>
          <cell r="I828" t="str">
            <v>ME</v>
          </cell>
          <cell r="J828" t="str">
            <v>Low Do</v>
          </cell>
          <cell r="K828" t="str">
            <v>N</v>
          </cell>
          <cell r="L828">
            <v>11321.910844444445</v>
          </cell>
          <cell r="M828">
            <v>2823.3650000000002</v>
          </cell>
        </row>
        <row r="829">
          <cell r="A829" t="str">
            <v>900918</v>
          </cell>
          <cell r="B829" t="str">
            <v>Charles A. Dean Memorial Hospital &amp; Nursing Home</v>
          </cell>
          <cell r="C829" t="str">
            <v>PPO</v>
          </cell>
          <cell r="D829" t="str">
            <v>FULLY</v>
          </cell>
          <cell r="E829" t="str">
            <v>OP</v>
          </cell>
          <cell r="F829" t="str">
            <v>Community</v>
          </cell>
          <cell r="G829" t="str">
            <v>Piscataquis</v>
          </cell>
          <cell r="H829" t="str">
            <v>ME</v>
          </cell>
          <cell r="I829" t="str">
            <v>ME</v>
          </cell>
          <cell r="J829" t="str">
            <v>Low Do</v>
          </cell>
          <cell r="K829" t="str">
            <v>N</v>
          </cell>
          <cell r="L829">
            <v>1336.9582953314214</v>
          </cell>
          <cell r="M829">
            <v>840.4</v>
          </cell>
        </row>
        <row r="830">
          <cell r="A830" t="str">
            <v>900918</v>
          </cell>
          <cell r="B830" t="str">
            <v>Charles A. Dean Memorial Hospital &amp; Nursing Home</v>
          </cell>
          <cell r="C830" t="str">
            <v>PPO</v>
          </cell>
          <cell r="D830" t="str">
            <v>SELF</v>
          </cell>
          <cell r="E830" t="str">
            <v>OP</v>
          </cell>
          <cell r="F830" t="str">
            <v>Community</v>
          </cell>
          <cell r="G830" t="str">
            <v>Piscataquis</v>
          </cell>
          <cell r="H830" t="str">
            <v>ME</v>
          </cell>
          <cell r="I830" t="str">
            <v>ME</v>
          </cell>
          <cell r="J830" t="str">
            <v>Low Do</v>
          </cell>
          <cell r="K830" t="str">
            <v>N</v>
          </cell>
          <cell r="L830">
            <v>2326.8538944444444</v>
          </cell>
          <cell r="M830">
            <v>1074.3599999999999</v>
          </cell>
        </row>
        <row r="831">
          <cell r="A831" t="str">
            <v>900926</v>
          </cell>
          <cell r="B831" t="str">
            <v>Penobscot Valley Hospital</v>
          </cell>
          <cell r="C831" t="str">
            <v>HMO/POS</v>
          </cell>
          <cell r="D831" t="str">
            <v>FULLY</v>
          </cell>
          <cell r="E831" t="str">
            <v>OP</v>
          </cell>
          <cell r="F831" t="str">
            <v>Community</v>
          </cell>
          <cell r="G831" t="str">
            <v>Penobscot</v>
          </cell>
          <cell r="H831" t="str">
            <v>ME</v>
          </cell>
          <cell r="I831" t="str">
            <v>ME</v>
          </cell>
          <cell r="J831" t="str">
            <v>Low Do</v>
          </cell>
          <cell r="K831" t="str">
            <v>N</v>
          </cell>
          <cell r="L831">
            <v>34677.656200000005</v>
          </cell>
          <cell r="M831">
            <v>12944.97</v>
          </cell>
        </row>
        <row r="832">
          <cell r="A832" t="str">
            <v>900926</v>
          </cell>
          <cell r="B832" t="str">
            <v>Penobscot Valley Hospital</v>
          </cell>
          <cell r="C832" t="str">
            <v>HMO/POS</v>
          </cell>
          <cell r="D832" t="str">
            <v>SELF</v>
          </cell>
          <cell r="E832" t="str">
            <v>OP</v>
          </cell>
          <cell r="F832" t="str">
            <v>Community</v>
          </cell>
          <cell r="G832" t="str">
            <v>Penobscot</v>
          </cell>
          <cell r="H832" t="str">
            <v>ME</v>
          </cell>
          <cell r="I832" t="str">
            <v>ME</v>
          </cell>
          <cell r="J832" t="str">
            <v>Low Do</v>
          </cell>
          <cell r="K832" t="str">
            <v>N</v>
          </cell>
          <cell r="L832">
            <v>847.5452600000001</v>
          </cell>
          <cell r="M832">
            <v>736.66</v>
          </cell>
        </row>
        <row r="833">
          <cell r="A833" t="str">
            <v>900926</v>
          </cell>
          <cell r="B833" t="str">
            <v>Penobscot Valley Hospital</v>
          </cell>
          <cell r="C833" t="str">
            <v>PPO</v>
          </cell>
          <cell r="D833" t="str">
            <v>FULLY</v>
          </cell>
          <cell r="E833" t="str">
            <v>OP</v>
          </cell>
          <cell r="F833" t="str">
            <v>Community</v>
          </cell>
          <cell r="G833" t="str">
            <v>Penobscot</v>
          </cell>
          <cell r="H833" t="str">
            <v>ME</v>
          </cell>
          <cell r="I833" t="str">
            <v>ME</v>
          </cell>
          <cell r="J833" t="str">
            <v>Low Do</v>
          </cell>
          <cell r="K833" t="str">
            <v>N</v>
          </cell>
          <cell r="L833">
            <v>993.58768514937049</v>
          </cell>
          <cell r="M833">
            <v>779.93</v>
          </cell>
        </row>
        <row r="834">
          <cell r="A834" t="str">
            <v>900926</v>
          </cell>
          <cell r="B834" t="str">
            <v>Penobscot Valley Hospital</v>
          </cell>
          <cell r="C834" t="str">
            <v>PPO</v>
          </cell>
          <cell r="D834" t="str">
            <v>SELF</v>
          </cell>
          <cell r="E834" t="str">
            <v>OP</v>
          </cell>
          <cell r="F834" t="str">
            <v>Community</v>
          </cell>
          <cell r="G834" t="str">
            <v>Penobscot</v>
          </cell>
          <cell r="H834" t="str">
            <v>ME</v>
          </cell>
          <cell r="I834" t="str">
            <v>ME</v>
          </cell>
          <cell r="J834" t="str">
            <v>Low Do</v>
          </cell>
          <cell r="K834" t="str">
            <v>N</v>
          </cell>
          <cell r="L834">
            <v>822.8286748246685</v>
          </cell>
          <cell r="M834">
            <v>456.75</v>
          </cell>
        </row>
        <row r="835">
          <cell r="A835" t="str">
            <v>900934</v>
          </cell>
          <cell r="B835" t="str">
            <v>Landmark Medical Center</v>
          </cell>
          <cell r="C835" t="str">
            <v>HMO/POS</v>
          </cell>
          <cell r="D835" t="str">
            <v>FULLY</v>
          </cell>
          <cell r="E835" t="str">
            <v>IP</v>
          </cell>
          <cell r="F835" t="str">
            <v>Community</v>
          </cell>
          <cell r="G835" t="str">
            <v>Providence</v>
          </cell>
          <cell r="H835" t="str">
            <v>RI</v>
          </cell>
          <cell r="I835" t="str">
            <v>RI</v>
          </cell>
          <cell r="J835" t="str">
            <v>Inlier</v>
          </cell>
          <cell r="K835" t="str">
            <v>N</v>
          </cell>
          <cell r="L835">
            <v>206996.8</v>
          </cell>
          <cell r="M835">
            <v>225139.84260000003</v>
          </cell>
        </row>
        <row r="836">
          <cell r="A836" t="str">
            <v>900934</v>
          </cell>
          <cell r="B836" t="str">
            <v>Landmark Medical Center</v>
          </cell>
          <cell r="C836" t="str">
            <v>HMO/POS</v>
          </cell>
          <cell r="D836" t="str">
            <v>FULLY</v>
          </cell>
          <cell r="E836" t="str">
            <v>OP</v>
          </cell>
          <cell r="F836" t="str">
            <v>Community</v>
          </cell>
          <cell r="G836" t="str">
            <v>Providence</v>
          </cell>
          <cell r="H836" t="str">
            <v>RI</v>
          </cell>
          <cell r="I836" t="str">
            <v>RI</v>
          </cell>
          <cell r="J836" t="str">
            <v>Inlier</v>
          </cell>
          <cell r="K836" t="str">
            <v>N</v>
          </cell>
          <cell r="L836">
            <v>384404.538</v>
          </cell>
          <cell r="M836">
            <v>271167.9150000001</v>
          </cell>
        </row>
        <row r="837">
          <cell r="A837" t="str">
            <v>900934</v>
          </cell>
          <cell r="B837" t="str">
            <v>Landmark Medical Center</v>
          </cell>
          <cell r="C837" t="str">
            <v>HMO/POS</v>
          </cell>
          <cell r="D837" t="str">
            <v>SELF</v>
          </cell>
          <cell r="E837" t="str">
            <v>IP</v>
          </cell>
          <cell r="F837" t="str">
            <v>Community</v>
          </cell>
          <cell r="G837" t="str">
            <v>Providence</v>
          </cell>
          <cell r="H837" t="str">
            <v>RI</v>
          </cell>
          <cell r="I837" t="str">
            <v>RI</v>
          </cell>
          <cell r="J837" t="str">
            <v>Inlier</v>
          </cell>
          <cell r="K837" t="str">
            <v>N</v>
          </cell>
          <cell r="L837">
            <v>48006.34</v>
          </cell>
          <cell r="M837">
            <v>59682.719000000005</v>
          </cell>
        </row>
        <row r="838">
          <cell r="A838" t="str">
            <v>900934</v>
          </cell>
          <cell r="B838" t="str">
            <v>Landmark Medical Center</v>
          </cell>
          <cell r="C838" t="str">
            <v>HMO/POS</v>
          </cell>
          <cell r="D838" t="str">
            <v>SELF</v>
          </cell>
          <cell r="E838" t="str">
            <v>OP</v>
          </cell>
          <cell r="F838" t="str">
            <v>Community</v>
          </cell>
          <cell r="G838" t="str">
            <v>Providence</v>
          </cell>
          <cell r="H838" t="str">
            <v>RI</v>
          </cell>
          <cell r="I838" t="str">
            <v>RI</v>
          </cell>
          <cell r="J838" t="str">
            <v>Inlier</v>
          </cell>
          <cell r="K838" t="str">
            <v>N</v>
          </cell>
          <cell r="L838">
            <v>84869.546999999991</v>
          </cell>
          <cell r="M838">
            <v>54226.04</v>
          </cell>
        </row>
        <row r="839">
          <cell r="A839" t="str">
            <v>900934</v>
          </cell>
          <cell r="B839" t="str">
            <v>Landmark Medical Center</v>
          </cell>
          <cell r="C839" t="str">
            <v>PPO</v>
          </cell>
          <cell r="D839" t="str">
            <v>FULLY</v>
          </cell>
          <cell r="E839" t="str">
            <v>IP</v>
          </cell>
          <cell r="F839" t="str">
            <v>Community</v>
          </cell>
          <cell r="G839" t="str">
            <v>Providence</v>
          </cell>
          <cell r="H839" t="str">
            <v>RI</v>
          </cell>
          <cell r="I839" t="str">
            <v>RI</v>
          </cell>
          <cell r="J839" t="str">
            <v>Inlier</v>
          </cell>
          <cell r="K839" t="str">
            <v>N</v>
          </cell>
          <cell r="L839">
            <v>10467.5</v>
          </cell>
          <cell r="M839">
            <v>13052.9161</v>
          </cell>
        </row>
        <row r="840">
          <cell r="A840" t="str">
            <v>900934</v>
          </cell>
          <cell r="B840" t="str">
            <v>Landmark Medical Center</v>
          </cell>
          <cell r="C840" t="str">
            <v>PPO</v>
          </cell>
          <cell r="D840" t="str">
            <v>FULLY</v>
          </cell>
          <cell r="E840" t="str">
            <v>OP</v>
          </cell>
          <cell r="F840" t="str">
            <v>Community</v>
          </cell>
          <cell r="G840" t="str">
            <v>Providence</v>
          </cell>
          <cell r="H840" t="str">
            <v>RI</v>
          </cell>
          <cell r="I840" t="str">
            <v>RI</v>
          </cell>
          <cell r="J840" t="str">
            <v>Inlier</v>
          </cell>
          <cell r="K840" t="str">
            <v>N</v>
          </cell>
          <cell r="L840">
            <v>19807.851000000002</v>
          </cell>
          <cell r="M840">
            <v>13839.805000000004</v>
          </cell>
        </row>
        <row r="841">
          <cell r="A841" t="str">
            <v>900934</v>
          </cell>
          <cell r="B841" t="str">
            <v>Landmark Medical Center</v>
          </cell>
          <cell r="C841" t="str">
            <v>PPO</v>
          </cell>
          <cell r="D841" t="str">
            <v>SELF</v>
          </cell>
          <cell r="E841" t="str">
            <v>IP</v>
          </cell>
          <cell r="F841" t="str">
            <v>Community</v>
          </cell>
          <cell r="G841" t="str">
            <v>Providence</v>
          </cell>
          <cell r="H841" t="str">
            <v>RI</v>
          </cell>
          <cell r="I841" t="str">
            <v>RI</v>
          </cell>
          <cell r="J841" t="str">
            <v>Inlier</v>
          </cell>
          <cell r="K841" t="str">
            <v>N</v>
          </cell>
          <cell r="L841">
            <v>28460.961212594295</v>
          </cell>
          <cell r="M841">
            <v>32434.663100000002</v>
          </cell>
        </row>
        <row r="842">
          <cell r="A842" t="str">
            <v>900934</v>
          </cell>
          <cell r="B842" t="str">
            <v>Landmark Medical Center</v>
          </cell>
          <cell r="C842" t="str">
            <v>PPO</v>
          </cell>
          <cell r="D842" t="str">
            <v>SELF</v>
          </cell>
          <cell r="E842" t="str">
            <v>OP</v>
          </cell>
          <cell r="F842" t="str">
            <v>Community</v>
          </cell>
          <cell r="G842" t="str">
            <v>Providence</v>
          </cell>
          <cell r="H842" t="str">
            <v>RI</v>
          </cell>
          <cell r="I842" t="str">
            <v>RI</v>
          </cell>
          <cell r="J842" t="str">
            <v>Inlier</v>
          </cell>
          <cell r="K842" t="str">
            <v>N</v>
          </cell>
          <cell r="L842">
            <v>69971.944732721313</v>
          </cell>
          <cell r="M842">
            <v>45756.78</v>
          </cell>
        </row>
        <row r="843">
          <cell r="A843" t="str">
            <v>900954</v>
          </cell>
          <cell r="B843" t="str">
            <v>Mt Ascutney Hospital and Health Center</v>
          </cell>
          <cell r="C843" t="str">
            <v>HMO/POS</v>
          </cell>
          <cell r="D843" t="str">
            <v>FULLY</v>
          </cell>
          <cell r="E843" t="str">
            <v>IP</v>
          </cell>
          <cell r="F843" t="str">
            <v>Community</v>
          </cell>
          <cell r="G843" t="str">
            <v>VT</v>
          </cell>
          <cell r="H843" t="str">
            <v>VT</v>
          </cell>
          <cell r="I843" t="str">
            <v>VT</v>
          </cell>
          <cell r="J843" t="str">
            <v>Low Do</v>
          </cell>
          <cell r="K843" t="str">
            <v>N</v>
          </cell>
          <cell r="L843">
            <v>34672.2569</v>
          </cell>
          <cell r="M843">
            <v>26053.449099999998</v>
          </cell>
        </row>
        <row r="844">
          <cell r="A844" t="str">
            <v>900954</v>
          </cell>
          <cell r="B844" t="str">
            <v>Mt Ascutney Hospital and Health Center</v>
          </cell>
          <cell r="C844" t="str">
            <v>HMO/POS</v>
          </cell>
          <cell r="D844" t="str">
            <v>FULLY</v>
          </cell>
          <cell r="E844" t="str">
            <v>OP</v>
          </cell>
          <cell r="F844" t="str">
            <v>Community</v>
          </cell>
          <cell r="G844" t="str">
            <v>VT</v>
          </cell>
          <cell r="H844" t="str">
            <v>VT</v>
          </cell>
          <cell r="I844" t="str">
            <v>VT</v>
          </cell>
          <cell r="J844" t="str">
            <v>Low Do</v>
          </cell>
          <cell r="K844" t="str">
            <v>N</v>
          </cell>
          <cell r="L844">
            <v>124274.71885391111</v>
          </cell>
          <cell r="M844">
            <v>29509.53</v>
          </cell>
        </row>
        <row r="845">
          <cell r="A845" t="str">
            <v>900954</v>
          </cell>
          <cell r="B845" t="str">
            <v>Mt Ascutney Hospital and Health Center</v>
          </cell>
          <cell r="C845" t="str">
            <v>HMO/POS</v>
          </cell>
          <cell r="D845" t="str">
            <v>SELF</v>
          </cell>
          <cell r="E845" t="str">
            <v>IP</v>
          </cell>
          <cell r="F845" t="str">
            <v>Community</v>
          </cell>
          <cell r="G845" t="str">
            <v>VT</v>
          </cell>
          <cell r="H845" t="str">
            <v>VT</v>
          </cell>
          <cell r="I845" t="str">
            <v>VT</v>
          </cell>
          <cell r="J845" t="str">
            <v>Low Do</v>
          </cell>
          <cell r="K845" t="str">
            <v>N</v>
          </cell>
          <cell r="L845">
            <v>66434.279200000004</v>
          </cell>
          <cell r="M845">
            <v>46246.113700000002</v>
          </cell>
        </row>
        <row r="846">
          <cell r="A846" t="str">
            <v>900954</v>
          </cell>
          <cell r="B846" t="str">
            <v>Mt Ascutney Hospital and Health Center</v>
          </cell>
          <cell r="C846" t="str">
            <v>HMO/POS</v>
          </cell>
          <cell r="D846" t="str">
            <v>SELF</v>
          </cell>
          <cell r="E846" t="str">
            <v>OP</v>
          </cell>
          <cell r="F846" t="str">
            <v>Community</v>
          </cell>
          <cell r="G846" t="str">
            <v>VT</v>
          </cell>
          <cell r="H846" t="str">
            <v>VT</v>
          </cell>
          <cell r="I846" t="str">
            <v>VT</v>
          </cell>
          <cell r="J846" t="str">
            <v>Low Do</v>
          </cell>
          <cell r="K846" t="str">
            <v>N</v>
          </cell>
          <cell r="L846">
            <v>69645.163587576724</v>
          </cell>
          <cell r="M846">
            <v>16858.82</v>
          </cell>
        </row>
        <row r="847">
          <cell r="A847" t="str">
            <v>900954</v>
          </cell>
          <cell r="B847" t="str">
            <v>Mt Ascutney Hospital and Health Center</v>
          </cell>
          <cell r="C847" t="str">
            <v>PPO</v>
          </cell>
          <cell r="D847" t="str">
            <v>FULLY</v>
          </cell>
          <cell r="E847" t="str">
            <v>OP</v>
          </cell>
          <cell r="F847" t="str">
            <v>Community</v>
          </cell>
          <cell r="G847" t="str">
            <v>VT</v>
          </cell>
          <cell r="H847" t="str">
            <v>VT</v>
          </cell>
          <cell r="I847" t="str">
            <v>VT</v>
          </cell>
          <cell r="J847" t="str">
            <v>Low Do</v>
          </cell>
          <cell r="K847" t="str">
            <v>N</v>
          </cell>
          <cell r="L847">
            <v>67068.2886</v>
          </cell>
          <cell r="M847">
            <v>17624.98</v>
          </cell>
        </row>
        <row r="848">
          <cell r="A848" t="str">
            <v>900954</v>
          </cell>
          <cell r="B848" t="str">
            <v>Mt Ascutney Hospital and Health Center</v>
          </cell>
          <cell r="C848" t="str">
            <v>PPO</v>
          </cell>
          <cell r="D848" t="str">
            <v>SELF</v>
          </cell>
          <cell r="E848" t="str">
            <v>OP</v>
          </cell>
          <cell r="F848" t="str">
            <v>Community</v>
          </cell>
          <cell r="G848" t="str">
            <v>VT</v>
          </cell>
          <cell r="H848" t="str">
            <v>VT</v>
          </cell>
          <cell r="I848" t="str">
            <v>VT</v>
          </cell>
          <cell r="J848" t="str">
            <v>Low Do</v>
          </cell>
          <cell r="K848" t="str">
            <v>N</v>
          </cell>
          <cell r="L848">
            <v>5536.9711000000007</v>
          </cell>
          <cell r="M848">
            <v>812.23</v>
          </cell>
        </row>
        <row r="849">
          <cell r="A849" t="str">
            <v>900989</v>
          </cell>
          <cell r="B849" t="str">
            <v>Houlton Regional Hospital</v>
          </cell>
          <cell r="C849" t="str">
            <v>HMO/POS</v>
          </cell>
          <cell r="D849" t="str">
            <v>FULLY</v>
          </cell>
          <cell r="E849" t="str">
            <v>OP</v>
          </cell>
          <cell r="F849" t="str">
            <v>Community</v>
          </cell>
          <cell r="G849" t="str">
            <v>Aroostook</v>
          </cell>
          <cell r="H849" t="str">
            <v>ME</v>
          </cell>
          <cell r="I849" t="str">
            <v>ME</v>
          </cell>
          <cell r="J849" t="str">
            <v>Low Do</v>
          </cell>
          <cell r="K849" t="str">
            <v>N</v>
          </cell>
          <cell r="L849">
            <v>7129.174500000001</v>
          </cell>
          <cell r="M849">
            <v>2628.03</v>
          </cell>
        </row>
        <row r="850">
          <cell r="A850" t="str">
            <v>900989</v>
          </cell>
          <cell r="B850" t="str">
            <v>Houlton Regional Hospital</v>
          </cell>
          <cell r="C850" t="str">
            <v>HMO/POS</v>
          </cell>
          <cell r="D850" t="str">
            <v>SELF</v>
          </cell>
          <cell r="E850" t="str">
            <v>OP</v>
          </cell>
          <cell r="F850" t="str">
            <v>Community</v>
          </cell>
          <cell r="G850" t="str">
            <v>Aroostook</v>
          </cell>
          <cell r="H850" t="str">
            <v>ME</v>
          </cell>
          <cell r="I850" t="str">
            <v>ME</v>
          </cell>
          <cell r="J850" t="str">
            <v>Low Do</v>
          </cell>
          <cell r="K850" t="str">
            <v>N</v>
          </cell>
          <cell r="L850">
            <v>2236.3845000000001</v>
          </cell>
          <cell r="M850">
            <v>2073.84</v>
          </cell>
        </row>
        <row r="851">
          <cell r="A851" t="str">
            <v>900989</v>
          </cell>
          <cell r="B851" t="str">
            <v>Houlton Regional Hospital</v>
          </cell>
          <cell r="C851" t="str">
            <v>PPO</v>
          </cell>
          <cell r="D851" t="str">
            <v>FULLY</v>
          </cell>
          <cell r="E851" t="str">
            <v>OP</v>
          </cell>
          <cell r="F851" t="str">
            <v>Community</v>
          </cell>
          <cell r="G851" t="str">
            <v>Aroostook</v>
          </cell>
          <cell r="H851" t="str">
            <v>ME</v>
          </cell>
          <cell r="I851" t="str">
            <v>ME</v>
          </cell>
          <cell r="J851" t="str">
            <v>Low Do</v>
          </cell>
          <cell r="K851" t="str">
            <v>N</v>
          </cell>
          <cell r="L851">
            <v>2697.0218884014739</v>
          </cell>
          <cell r="M851">
            <v>1187.75</v>
          </cell>
        </row>
        <row r="852">
          <cell r="A852" t="str">
            <v>901060</v>
          </cell>
          <cell r="B852" t="str">
            <v>HOLY FAMILY HOSPITAL</v>
          </cell>
          <cell r="C852" t="str">
            <v>HMO/POS</v>
          </cell>
          <cell r="D852" t="str">
            <v>FULLY</v>
          </cell>
          <cell r="E852" t="str">
            <v>IP</v>
          </cell>
          <cell r="F852" t="str">
            <v>Community</v>
          </cell>
          <cell r="G852" t="str">
            <v>Essex</v>
          </cell>
          <cell r="H852" t="str">
            <v>MA</v>
          </cell>
          <cell r="I852" t="str">
            <v>MA</v>
          </cell>
          <cell r="J852" t="str">
            <v>Inlier</v>
          </cell>
          <cell r="K852" t="str">
            <v>N</v>
          </cell>
          <cell r="L852">
            <v>1243732.4542799999</v>
          </cell>
          <cell r="M852">
            <v>1566821.8165444445</v>
          </cell>
        </row>
        <row r="853">
          <cell r="A853" t="str">
            <v>901060</v>
          </cell>
          <cell r="B853" t="str">
            <v>HOLY FAMILY HOSPITAL</v>
          </cell>
          <cell r="C853" t="str">
            <v>HMO/POS</v>
          </cell>
          <cell r="D853" t="str">
            <v>FULLY</v>
          </cell>
          <cell r="E853" t="str">
            <v>OP</v>
          </cell>
          <cell r="F853" t="str">
            <v>Community</v>
          </cell>
          <cell r="G853" t="str">
            <v>Essex</v>
          </cell>
          <cell r="H853" t="str">
            <v>MA</v>
          </cell>
          <cell r="I853" t="str">
            <v>MA</v>
          </cell>
          <cell r="J853" t="str">
            <v>Inlier</v>
          </cell>
          <cell r="K853" t="str">
            <v>N</v>
          </cell>
          <cell r="L853">
            <v>2569545.147880001</v>
          </cell>
          <cell r="M853">
            <v>1539458.2050000005</v>
          </cell>
        </row>
        <row r="854">
          <cell r="A854" t="str">
            <v>901060</v>
          </cell>
          <cell r="B854" t="str">
            <v>HOLY FAMILY HOSPITAL</v>
          </cell>
          <cell r="C854" t="str">
            <v>HMO/POS</v>
          </cell>
          <cell r="D854" t="str">
            <v>SELF</v>
          </cell>
          <cell r="E854" t="str">
            <v>IP</v>
          </cell>
          <cell r="F854" t="str">
            <v>Community</v>
          </cell>
          <cell r="G854" t="str">
            <v>Essex</v>
          </cell>
          <cell r="H854" t="str">
            <v>MA</v>
          </cell>
          <cell r="I854" t="str">
            <v>MA</v>
          </cell>
          <cell r="J854" t="str">
            <v>Inlier</v>
          </cell>
          <cell r="K854" t="str">
            <v>N</v>
          </cell>
          <cell r="L854">
            <v>307704.12423999998</v>
          </cell>
          <cell r="M854">
            <v>382561.26260000002</v>
          </cell>
        </row>
        <row r="855">
          <cell r="A855" t="str">
            <v>901060</v>
          </cell>
          <cell r="B855" t="str">
            <v>HOLY FAMILY HOSPITAL</v>
          </cell>
          <cell r="C855" t="str">
            <v>HMO/POS</v>
          </cell>
          <cell r="D855" t="str">
            <v>SELF</v>
          </cell>
          <cell r="E855" t="str">
            <v>OP</v>
          </cell>
          <cell r="F855" t="str">
            <v>Community</v>
          </cell>
          <cell r="G855" t="str">
            <v>Essex</v>
          </cell>
          <cell r="H855" t="str">
            <v>MA</v>
          </cell>
          <cell r="I855" t="str">
            <v>MA</v>
          </cell>
          <cell r="J855" t="str">
            <v>Inlier</v>
          </cell>
          <cell r="K855" t="str">
            <v>N</v>
          </cell>
          <cell r="L855">
            <v>534703.53399999987</v>
          </cell>
          <cell r="M855">
            <v>337168.98499999987</v>
          </cell>
        </row>
        <row r="856">
          <cell r="A856" t="str">
            <v>901060</v>
          </cell>
          <cell r="B856" t="str">
            <v>HOLY FAMILY HOSPITAL</v>
          </cell>
          <cell r="C856" t="str">
            <v>PPO</v>
          </cell>
          <cell r="D856" t="str">
            <v>FULLY</v>
          </cell>
          <cell r="E856" t="str">
            <v>IP</v>
          </cell>
          <cell r="F856" t="str">
            <v>Community</v>
          </cell>
          <cell r="G856" t="str">
            <v>Essex</v>
          </cell>
          <cell r="H856" t="str">
            <v>MA</v>
          </cell>
          <cell r="I856" t="str">
            <v>MA</v>
          </cell>
          <cell r="J856" t="str">
            <v>Inlier</v>
          </cell>
          <cell r="K856" t="str">
            <v>N</v>
          </cell>
          <cell r="L856">
            <v>97797.101540000003</v>
          </cell>
          <cell r="M856">
            <v>120351.19270000001</v>
          </cell>
        </row>
        <row r="857">
          <cell r="A857" t="str">
            <v>901060</v>
          </cell>
          <cell r="B857" t="str">
            <v>HOLY FAMILY HOSPITAL</v>
          </cell>
          <cell r="C857" t="str">
            <v>PPO</v>
          </cell>
          <cell r="D857" t="str">
            <v>FULLY</v>
          </cell>
          <cell r="E857" t="str">
            <v>OP</v>
          </cell>
          <cell r="F857" t="str">
            <v>Community</v>
          </cell>
          <cell r="G857" t="str">
            <v>Essex</v>
          </cell>
          <cell r="H857" t="str">
            <v>MA</v>
          </cell>
          <cell r="I857" t="str">
            <v>MA</v>
          </cell>
          <cell r="J857" t="str">
            <v>Inlier</v>
          </cell>
          <cell r="K857" t="str">
            <v>N</v>
          </cell>
          <cell r="L857">
            <v>197672.80655999991</v>
          </cell>
          <cell r="M857">
            <v>121112.36499999996</v>
          </cell>
        </row>
        <row r="858">
          <cell r="A858" t="str">
            <v>901060</v>
          </cell>
          <cell r="B858" t="str">
            <v>HOLY FAMILY HOSPITAL</v>
          </cell>
          <cell r="C858" t="str">
            <v>PPO</v>
          </cell>
          <cell r="D858" t="str">
            <v>SELF</v>
          </cell>
          <cell r="E858" t="str">
            <v>IP</v>
          </cell>
          <cell r="F858" t="str">
            <v>Community</v>
          </cell>
          <cell r="G858" t="str">
            <v>Essex</v>
          </cell>
          <cell r="H858" t="str">
            <v>MA</v>
          </cell>
          <cell r="I858" t="str">
            <v>MA</v>
          </cell>
          <cell r="J858" t="str">
            <v>Inlier</v>
          </cell>
          <cell r="K858" t="str">
            <v>N</v>
          </cell>
          <cell r="L858">
            <v>81919.757660000003</v>
          </cell>
          <cell r="M858">
            <v>102687.20319999999</v>
          </cell>
        </row>
        <row r="859">
          <cell r="A859" t="str">
            <v>901060</v>
          </cell>
          <cell r="B859" t="str">
            <v>HOLY FAMILY HOSPITAL</v>
          </cell>
          <cell r="C859" t="str">
            <v>PPO</v>
          </cell>
          <cell r="D859" t="str">
            <v>SELF</v>
          </cell>
          <cell r="E859" t="str">
            <v>OP</v>
          </cell>
          <cell r="F859" t="str">
            <v>Community</v>
          </cell>
          <cell r="G859" t="str">
            <v>Essex</v>
          </cell>
          <cell r="H859" t="str">
            <v>MA</v>
          </cell>
          <cell r="I859" t="str">
            <v>MA</v>
          </cell>
          <cell r="J859" t="str">
            <v>Inlier</v>
          </cell>
          <cell r="K859" t="str">
            <v>N</v>
          </cell>
          <cell r="L859">
            <v>129327.49372000006</v>
          </cell>
          <cell r="M859">
            <v>79504.83</v>
          </cell>
        </row>
        <row r="860">
          <cell r="A860" t="str">
            <v>901072</v>
          </cell>
          <cell r="B860" t="str">
            <v>ST MARYS REG MEDICAL</v>
          </cell>
          <cell r="C860" t="str">
            <v>HMO/POS</v>
          </cell>
          <cell r="D860" t="str">
            <v>FULLY</v>
          </cell>
          <cell r="E860" t="str">
            <v>IP</v>
          </cell>
          <cell r="F860" t="str">
            <v>Community</v>
          </cell>
          <cell r="G860" t="str">
            <v>Androscoggin</v>
          </cell>
          <cell r="H860" t="str">
            <v>ME</v>
          </cell>
          <cell r="I860" t="str">
            <v>ME</v>
          </cell>
          <cell r="J860" t="str">
            <v>Inlier</v>
          </cell>
          <cell r="K860" t="str">
            <v>N</v>
          </cell>
          <cell r="L860">
            <v>619766.89950000006</v>
          </cell>
          <cell r="M860">
            <v>309849.43799999997</v>
          </cell>
        </row>
        <row r="861">
          <cell r="A861" t="str">
            <v>901072</v>
          </cell>
          <cell r="B861" t="str">
            <v>ST MARYS REG MEDICAL</v>
          </cell>
          <cell r="C861" t="str">
            <v>HMO/POS</v>
          </cell>
          <cell r="D861" t="str">
            <v>FULLY</v>
          </cell>
          <cell r="E861" t="str">
            <v>OP</v>
          </cell>
          <cell r="F861" t="str">
            <v>Community</v>
          </cell>
          <cell r="G861" t="str">
            <v>Androscoggin</v>
          </cell>
          <cell r="H861" t="str">
            <v>ME</v>
          </cell>
          <cell r="I861" t="str">
            <v>ME</v>
          </cell>
          <cell r="J861" t="str">
            <v>Inlier</v>
          </cell>
          <cell r="K861" t="str">
            <v>N</v>
          </cell>
          <cell r="L861">
            <v>1256928.2880000002</v>
          </cell>
          <cell r="M861">
            <v>318650.11499999982</v>
          </cell>
        </row>
        <row r="862">
          <cell r="A862" t="str">
            <v>901072</v>
          </cell>
          <cell r="B862" t="str">
            <v>ST MARYS REG MEDICAL</v>
          </cell>
          <cell r="C862" t="str">
            <v>HMO/POS</v>
          </cell>
          <cell r="D862" t="str">
            <v>SELF</v>
          </cell>
          <cell r="E862" t="str">
            <v>IP</v>
          </cell>
          <cell r="F862" t="str">
            <v>Community</v>
          </cell>
          <cell r="G862" t="str">
            <v>Androscoggin</v>
          </cell>
          <cell r="H862" t="str">
            <v>ME</v>
          </cell>
          <cell r="I862" t="str">
            <v>ME</v>
          </cell>
          <cell r="J862" t="str">
            <v>Inlier</v>
          </cell>
          <cell r="K862" t="str">
            <v>N</v>
          </cell>
          <cell r="L862">
            <v>92649.879000000001</v>
          </cell>
          <cell r="M862">
            <v>35489.890400000004</v>
          </cell>
        </row>
        <row r="863">
          <cell r="A863" t="str">
            <v>901072</v>
          </cell>
          <cell r="B863" t="str">
            <v>ST MARYS REG MEDICAL</v>
          </cell>
          <cell r="C863" t="str">
            <v>HMO/POS</v>
          </cell>
          <cell r="D863" t="str">
            <v>SELF</v>
          </cell>
          <cell r="E863" t="str">
            <v>OP</v>
          </cell>
          <cell r="F863" t="str">
            <v>Community</v>
          </cell>
          <cell r="G863" t="str">
            <v>Androscoggin</v>
          </cell>
          <cell r="H863" t="str">
            <v>ME</v>
          </cell>
          <cell r="I863" t="str">
            <v>ME</v>
          </cell>
          <cell r="J863" t="str">
            <v>Inlier</v>
          </cell>
          <cell r="K863" t="str">
            <v>N</v>
          </cell>
          <cell r="L863">
            <v>106297.82890202166</v>
          </cell>
          <cell r="M863">
            <v>31662.51</v>
          </cell>
        </row>
        <row r="864">
          <cell r="A864" t="str">
            <v>901072</v>
          </cell>
          <cell r="B864" t="str">
            <v>ST MARYS REG MEDICAL</v>
          </cell>
          <cell r="C864" t="str">
            <v>PPO</v>
          </cell>
          <cell r="D864" t="str">
            <v>FULLY</v>
          </cell>
          <cell r="E864" t="str">
            <v>IP</v>
          </cell>
          <cell r="F864" t="str">
            <v>Community</v>
          </cell>
          <cell r="G864" t="str">
            <v>Androscoggin</v>
          </cell>
          <cell r="H864" t="str">
            <v>ME</v>
          </cell>
          <cell r="I864" t="str">
            <v>ME</v>
          </cell>
          <cell r="J864" t="str">
            <v>Inlier</v>
          </cell>
          <cell r="K864" t="str">
            <v>N</v>
          </cell>
          <cell r="L864">
            <v>117706.0395</v>
          </cell>
          <cell r="M864">
            <v>71375.035100000008</v>
          </cell>
        </row>
        <row r="865">
          <cell r="A865" t="str">
            <v>901072</v>
          </cell>
          <cell r="B865" t="str">
            <v>ST MARYS REG MEDICAL</v>
          </cell>
          <cell r="C865" t="str">
            <v>PPO</v>
          </cell>
          <cell r="D865" t="str">
            <v>FULLY</v>
          </cell>
          <cell r="E865" t="str">
            <v>OP</v>
          </cell>
          <cell r="F865" t="str">
            <v>Community</v>
          </cell>
          <cell r="G865" t="str">
            <v>Androscoggin</v>
          </cell>
          <cell r="H865" t="str">
            <v>ME</v>
          </cell>
          <cell r="I865" t="str">
            <v>ME</v>
          </cell>
          <cell r="J865" t="str">
            <v>Inlier</v>
          </cell>
          <cell r="K865" t="str">
            <v>N</v>
          </cell>
          <cell r="L865">
            <v>222299.43895266921</v>
          </cell>
          <cell r="M865">
            <v>54464.639999999999</v>
          </cell>
        </row>
        <row r="866">
          <cell r="A866" t="str">
            <v>901072</v>
          </cell>
          <cell r="B866" t="str">
            <v>ST MARYS REG MEDICAL</v>
          </cell>
          <cell r="C866" t="str">
            <v>PPO</v>
          </cell>
          <cell r="D866" t="str">
            <v>SELF</v>
          </cell>
          <cell r="E866" t="str">
            <v>IP</v>
          </cell>
          <cell r="F866" t="str">
            <v>Community</v>
          </cell>
          <cell r="G866" t="str">
            <v>Androscoggin</v>
          </cell>
          <cell r="H866" t="str">
            <v>ME</v>
          </cell>
          <cell r="I866" t="str">
            <v>ME</v>
          </cell>
          <cell r="J866" t="str">
            <v>Inlier</v>
          </cell>
          <cell r="K866" t="str">
            <v>N</v>
          </cell>
          <cell r="L866">
            <v>15138.123</v>
          </cell>
          <cell r="M866">
            <v>10582.066500000001</v>
          </cell>
        </row>
        <row r="867">
          <cell r="A867" t="str">
            <v>901072</v>
          </cell>
          <cell r="B867" t="str">
            <v>ST MARYS REG MEDICAL</v>
          </cell>
          <cell r="C867" t="str">
            <v>PPO</v>
          </cell>
          <cell r="D867" t="str">
            <v>SELF</v>
          </cell>
          <cell r="E867" t="str">
            <v>OP</v>
          </cell>
          <cell r="F867" t="str">
            <v>Community</v>
          </cell>
          <cell r="G867" t="str">
            <v>Androscoggin</v>
          </cell>
          <cell r="H867" t="str">
            <v>ME</v>
          </cell>
          <cell r="I867" t="str">
            <v>ME</v>
          </cell>
          <cell r="J867" t="str">
            <v>Inlier</v>
          </cell>
          <cell r="K867" t="str">
            <v>N</v>
          </cell>
          <cell r="L867">
            <v>16399.6690471812</v>
          </cell>
          <cell r="M867">
            <v>6395.99</v>
          </cell>
        </row>
        <row r="868">
          <cell r="A868" t="str">
            <v>901117</v>
          </cell>
          <cell r="B868" t="str">
            <v>CARY MEDICAL CENTER</v>
          </cell>
          <cell r="C868" t="str">
            <v>HMO/POS</v>
          </cell>
          <cell r="D868" t="str">
            <v>FULLY</v>
          </cell>
          <cell r="E868" t="str">
            <v>IP</v>
          </cell>
          <cell r="F868" t="str">
            <v>Community</v>
          </cell>
          <cell r="G868" t="str">
            <v>Aroostook</v>
          </cell>
          <cell r="H868" t="str">
            <v>ME</v>
          </cell>
          <cell r="I868" t="str">
            <v>ME</v>
          </cell>
          <cell r="J868" t="str">
            <v>Low Do</v>
          </cell>
          <cell r="K868" t="str">
            <v>N</v>
          </cell>
          <cell r="L868">
            <v>6293.7625499999986</v>
          </cell>
          <cell r="M868">
            <v>6358.0838000000003</v>
          </cell>
        </row>
        <row r="869">
          <cell r="A869" t="str">
            <v>901117</v>
          </cell>
          <cell r="B869" t="str">
            <v>CARY MEDICAL CENTER</v>
          </cell>
          <cell r="C869" t="str">
            <v>HMO/POS</v>
          </cell>
          <cell r="D869" t="str">
            <v>FULLY</v>
          </cell>
          <cell r="E869" t="str">
            <v>OP</v>
          </cell>
          <cell r="F869" t="str">
            <v>Community</v>
          </cell>
          <cell r="G869" t="str">
            <v>Aroostook</v>
          </cell>
          <cell r="H869" t="str">
            <v>ME</v>
          </cell>
          <cell r="I869" t="str">
            <v>ME</v>
          </cell>
          <cell r="J869" t="str">
            <v>Low Do</v>
          </cell>
          <cell r="K869" t="str">
            <v>N</v>
          </cell>
          <cell r="L869">
            <v>28891.6731</v>
          </cell>
          <cell r="M869">
            <v>5461.81</v>
          </cell>
        </row>
        <row r="870">
          <cell r="A870" t="str">
            <v>901117</v>
          </cell>
          <cell r="B870" t="str">
            <v>CARY MEDICAL CENTER</v>
          </cell>
          <cell r="C870" t="str">
            <v>HMO/POS</v>
          </cell>
          <cell r="D870" t="str">
            <v>SELF</v>
          </cell>
          <cell r="E870" t="str">
            <v>IP</v>
          </cell>
          <cell r="F870" t="str">
            <v>Community</v>
          </cell>
          <cell r="G870" t="str">
            <v>Aroostook</v>
          </cell>
          <cell r="H870" t="str">
            <v>ME</v>
          </cell>
          <cell r="I870" t="str">
            <v>ME</v>
          </cell>
          <cell r="J870" t="str">
            <v>Low Do</v>
          </cell>
          <cell r="K870" t="str">
            <v>N</v>
          </cell>
          <cell r="L870">
            <v>2082.1922999999997</v>
          </cell>
          <cell r="M870">
            <v>4730.1259</v>
          </cell>
        </row>
        <row r="871">
          <cell r="A871" t="str">
            <v>901117</v>
          </cell>
          <cell r="B871" t="str">
            <v>CARY MEDICAL CENTER</v>
          </cell>
          <cell r="C871" t="str">
            <v>HMO/POS</v>
          </cell>
          <cell r="D871" t="str">
            <v>SELF</v>
          </cell>
          <cell r="E871" t="str">
            <v>OP</v>
          </cell>
          <cell r="F871" t="str">
            <v>Community</v>
          </cell>
          <cell r="G871" t="str">
            <v>Aroostook</v>
          </cell>
          <cell r="H871" t="str">
            <v>ME</v>
          </cell>
          <cell r="I871" t="str">
            <v>ME</v>
          </cell>
          <cell r="J871" t="str">
            <v>Low Do</v>
          </cell>
          <cell r="K871" t="str">
            <v>N</v>
          </cell>
          <cell r="L871">
            <v>1454.7235499999999</v>
          </cell>
          <cell r="M871">
            <v>586.72</v>
          </cell>
        </row>
        <row r="872">
          <cell r="A872" t="str">
            <v>901117</v>
          </cell>
          <cell r="B872" t="str">
            <v>CARY MEDICAL CENTER</v>
          </cell>
          <cell r="C872" t="str">
            <v>PPO</v>
          </cell>
          <cell r="D872" t="str">
            <v>FULLY</v>
          </cell>
          <cell r="E872" t="str">
            <v>OP</v>
          </cell>
          <cell r="F872" t="str">
            <v>Community</v>
          </cell>
          <cell r="G872" t="str">
            <v>Aroostook</v>
          </cell>
          <cell r="H872" t="str">
            <v>ME</v>
          </cell>
          <cell r="I872" t="str">
            <v>ME</v>
          </cell>
          <cell r="J872" t="str">
            <v>Low Do</v>
          </cell>
          <cell r="K872" t="str">
            <v>N</v>
          </cell>
          <cell r="L872">
            <v>9630.6863245292116</v>
          </cell>
          <cell r="M872">
            <v>2168.3200000000002</v>
          </cell>
        </row>
        <row r="873">
          <cell r="A873" t="str">
            <v>901168</v>
          </cell>
          <cell r="B873" t="str">
            <v>The Aroostook Medical Center</v>
          </cell>
          <cell r="C873" t="str">
            <v>HMO/POS</v>
          </cell>
          <cell r="D873" t="str">
            <v>FULLY</v>
          </cell>
          <cell r="E873" t="str">
            <v>IP</v>
          </cell>
          <cell r="F873" t="str">
            <v>Community</v>
          </cell>
          <cell r="G873" t="str">
            <v>Aroostook</v>
          </cell>
          <cell r="H873" t="str">
            <v>ME</v>
          </cell>
          <cell r="I873" t="str">
            <v>ME</v>
          </cell>
          <cell r="J873" t="str">
            <v>Low Do</v>
          </cell>
          <cell r="K873" t="str">
            <v>N</v>
          </cell>
          <cell r="L873">
            <v>8165.2118000000019</v>
          </cell>
          <cell r="M873">
            <v>7363.5672000000004</v>
          </cell>
        </row>
        <row r="874">
          <cell r="A874" t="str">
            <v>901168</v>
          </cell>
          <cell r="B874" t="str">
            <v>The Aroostook Medical Center</v>
          </cell>
          <cell r="C874" t="str">
            <v>HMO/POS</v>
          </cell>
          <cell r="D874" t="str">
            <v>FULLY</v>
          </cell>
          <cell r="E874" t="str">
            <v>OP</v>
          </cell>
          <cell r="F874" t="str">
            <v>Community</v>
          </cell>
          <cell r="G874" t="str">
            <v>Aroostook</v>
          </cell>
          <cell r="H874" t="str">
            <v>ME</v>
          </cell>
          <cell r="I874" t="str">
            <v>ME</v>
          </cell>
          <cell r="J874" t="str">
            <v>Low Do</v>
          </cell>
          <cell r="K874" t="str">
            <v>N</v>
          </cell>
          <cell r="L874">
            <v>22849.190399999999</v>
          </cell>
          <cell r="M874">
            <v>6528.81</v>
          </cell>
        </row>
        <row r="875">
          <cell r="A875" t="str">
            <v>901168</v>
          </cell>
          <cell r="B875" t="str">
            <v>The Aroostook Medical Center</v>
          </cell>
          <cell r="C875" t="str">
            <v>HMO/POS</v>
          </cell>
          <cell r="D875" t="str">
            <v>SELF</v>
          </cell>
          <cell r="E875" t="str">
            <v>OP</v>
          </cell>
          <cell r="F875" t="str">
            <v>Community</v>
          </cell>
          <cell r="G875" t="str">
            <v>Aroostook</v>
          </cell>
          <cell r="H875" t="str">
            <v>ME</v>
          </cell>
          <cell r="I875" t="str">
            <v>ME</v>
          </cell>
          <cell r="J875" t="str">
            <v>Low Do</v>
          </cell>
          <cell r="K875" t="str">
            <v>N</v>
          </cell>
          <cell r="L875">
            <v>728.99379999999996</v>
          </cell>
          <cell r="M875">
            <v>468.14</v>
          </cell>
        </row>
        <row r="876">
          <cell r="A876" t="str">
            <v>901168</v>
          </cell>
          <cell r="B876" t="str">
            <v>The Aroostook Medical Center</v>
          </cell>
          <cell r="C876" t="str">
            <v>PPO</v>
          </cell>
          <cell r="D876" t="str">
            <v>FULLY</v>
          </cell>
          <cell r="E876" t="str">
            <v>OP</v>
          </cell>
          <cell r="F876" t="str">
            <v>Community</v>
          </cell>
          <cell r="G876" t="str">
            <v>Aroostook</v>
          </cell>
          <cell r="H876" t="str">
            <v>ME</v>
          </cell>
          <cell r="I876" t="str">
            <v>ME</v>
          </cell>
          <cell r="J876" t="str">
            <v>Low Do</v>
          </cell>
          <cell r="K876" t="str">
            <v>N</v>
          </cell>
          <cell r="L876">
            <v>2704.9079999999999</v>
          </cell>
          <cell r="M876">
            <v>1203.54</v>
          </cell>
        </row>
        <row r="877">
          <cell r="A877" t="str">
            <v>901168</v>
          </cell>
          <cell r="B877" t="str">
            <v>The Aroostook Medical Center</v>
          </cell>
          <cell r="C877" t="str">
            <v>PPO</v>
          </cell>
          <cell r="D877" t="str">
            <v>SELF</v>
          </cell>
          <cell r="E877" t="str">
            <v>IP</v>
          </cell>
          <cell r="F877" t="str">
            <v>Community</v>
          </cell>
          <cell r="G877" t="str">
            <v>Aroostook</v>
          </cell>
          <cell r="H877" t="str">
            <v>ME</v>
          </cell>
          <cell r="I877" t="str">
            <v>ME</v>
          </cell>
          <cell r="J877" t="str">
            <v>Low Do</v>
          </cell>
          <cell r="K877" t="str">
            <v>N</v>
          </cell>
          <cell r="L877">
            <v>29652.599000000002</v>
          </cell>
          <cell r="M877">
            <v>18085.0952</v>
          </cell>
        </row>
        <row r="878">
          <cell r="A878" t="str">
            <v>901168</v>
          </cell>
          <cell r="B878" t="str">
            <v>The Aroostook Medical Center</v>
          </cell>
          <cell r="C878" t="str">
            <v>PPO</v>
          </cell>
          <cell r="D878" t="str">
            <v>SELF</v>
          </cell>
          <cell r="E878" t="str">
            <v>OP</v>
          </cell>
          <cell r="F878" t="str">
            <v>Community</v>
          </cell>
          <cell r="G878" t="str">
            <v>Aroostook</v>
          </cell>
          <cell r="H878" t="str">
            <v>ME</v>
          </cell>
          <cell r="I878" t="str">
            <v>ME</v>
          </cell>
          <cell r="J878" t="str">
            <v>Low Do</v>
          </cell>
          <cell r="K878" t="str">
            <v>N</v>
          </cell>
          <cell r="L878">
            <v>8097.021999999999</v>
          </cell>
          <cell r="M878">
            <v>3043.57</v>
          </cell>
        </row>
        <row r="879">
          <cell r="A879" t="str">
            <v>901237</v>
          </cell>
          <cell r="B879" t="str">
            <v>BLUE HILL MEMORIAL HOSP</v>
          </cell>
          <cell r="C879" t="str">
            <v>HMO/POS</v>
          </cell>
          <cell r="D879" t="str">
            <v>FULLY</v>
          </cell>
          <cell r="E879" t="str">
            <v>IP</v>
          </cell>
          <cell r="F879" t="str">
            <v>Community</v>
          </cell>
          <cell r="G879" t="str">
            <v>Hancock</v>
          </cell>
          <cell r="H879" t="str">
            <v>ME</v>
          </cell>
          <cell r="I879" t="str">
            <v>ME</v>
          </cell>
          <cell r="J879" t="str">
            <v>Low Do</v>
          </cell>
          <cell r="K879" t="str">
            <v>N</v>
          </cell>
          <cell r="L879">
            <v>11130</v>
          </cell>
          <cell r="M879">
            <v>12800.427614285714</v>
          </cell>
        </row>
        <row r="880">
          <cell r="A880" t="str">
            <v>901237</v>
          </cell>
          <cell r="B880" t="str">
            <v>BLUE HILL MEMORIAL HOSP</v>
          </cell>
          <cell r="C880" t="str">
            <v>HMO/POS</v>
          </cell>
          <cell r="D880" t="str">
            <v>FULLY</v>
          </cell>
          <cell r="E880" t="str">
            <v>OP</v>
          </cell>
          <cell r="F880" t="str">
            <v>Community</v>
          </cell>
          <cell r="G880" t="str">
            <v>Hancock</v>
          </cell>
          <cell r="H880" t="str">
            <v>ME</v>
          </cell>
          <cell r="I880" t="str">
            <v>ME</v>
          </cell>
          <cell r="J880" t="str">
            <v>Low Do</v>
          </cell>
          <cell r="K880" t="str">
            <v>N</v>
          </cell>
          <cell r="L880">
            <v>114317.94499367216</v>
          </cell>
          <cell r="M880">
            <v>33929.065000000002</v>
          </cell>
        </row>
        <row r="881">
          <cell r="A881" t="str">
            <v>901237</v>
          </cell>
          <cell r="B881" t="str">
            <v>BLUE HILL MEMORIAL HOSP</v>
          </cell>
          <cell r="C881" t="str">
            <v>HMO/POS</v>
          </cell>
          <cell r="D881" t="str">
            <v>SELF</v>
          </cell>
          <cell r="E881" t="str">
            <v>OP</v>
          </cell>
          <cell r="F881" t="str">
            <v>Community</v>
          </cell>
          <cell r="G881" t="str">
            <v>Hancock</v>
          </cell>
          <cell r="H881" t="str">
            <v>ME</v>
          </cell>
          <cell r="I881" t="str">
            <v>ME</v>
          </cell>
          <cell r="J881" t="str">
            <v>Low Do</v>
          </cell>
          <cell r="K881" t="str">
            <v>N</v>
          </cell>
          <cell r="L881">
            <v>114994.53979029355</v>
          </cell>
          <cell r="M881">
            <v>20726.439999999999</v>
          </cell>
        </row>
        <row r="882">
          <cell r="A882" t="str">
            <v>901237</v>
          </cell>
          <cell r="B882" t="str">
            <v>BLUE HILL MEMORIAL HOSP</v>
          </cell>
          <cell r="C882" t="str">
            <v>PPO</v>
          </cell>
          <cell r="D882" t="str">
            <v>FULLY</v>
          </cell>
          <cell r="E882" t="str">
            <v>OP</v>
          </cell>
          <cell r="F882" t="str">
            <v>Community</v>
          </cell>
          <cell r="G882" t="str">
            <v>Hancock</v>
          </cell>
          <cell r="H882" t="str">
            <v>ME</v>
          </cell>
          <cell r="I882" t="str">
            <v>ME</v>
          </cell>
          <cell r="J882" t="str">
            <v>Low Do</v>
          </cell>
          <cell r="K882" t="str">
            <v>N</v>
          </cell>
          <cell r="L882">
            <v>9369.1898032128847</v>
          </cell>
          <cell r="M882">
            <v>2978.12</v>
          </cell>
        </row>
        <row r="883">
          <cell r="A883" t="str">
            <v>901237</v>
          </cell>
          <cell r="B883" t="str">
            <v>BLUE HILL MEMORIAL HOSP</v>
          </cell>
          <cell r="C883" t="str">
            <v>PPO</v>
          </cell>
          <cell r="D883" t="str">
            <v>SELF</v>
          </cell>
          <cell r="E883" t="str">
            <v>OP</v>
          </cell>
          <cell r="F883" t="str">
            <v>Community</v>
          </cell>
          <cell r="G883" t="str">
            <v>Hancock</v>
          </cell>
          <cell r="H883" t="str">
            <v>ME</v>
          </cell>
          <cell r="I883" t="str">
            <v>ME</v>
          </cell>
          <cell r="J883" t="str">
            <v>Low Do</v>
          </cell>
          <cell r="K883" t="str">
            <v>N</v>
          </cell>
          <cell r="L883">
            <v>10621.390800000001</v>
          </cell>
          <cell r="M883">
            <v>2710.85</v>
          </cell>
        </row>
        <row r="884">
          <cell r="A884" t="str">
            <v>901368</v>
          </cell>
          <cell r="B884" t="str">
            <v>South County Hospital</v>
          </cell>
          <cell r="C884" t="str">
            <v>HMO/POS</v>
          </cell>
          <cell r="D884" t="str">
            <v>FULLY</v>
          </cell>
          <cell r="E884" t="str">
            <v>IP</v>
          </cell>
          <cell r="F884" t="str">
            <v>Community</v>
          </cell>
          <cell r="G884" t="str">
            <v>Washington</v>
          </cell>
          <cell r="H884" t="str">
            <v>RI</v>
          </cell>
          <cell r="I884" t="str">
            <v>RI</v>
          </cell>
          <cell r="J884" t="str">
            <v>Low Do</v>
          </cell>
          <cell r="K884" t="str">
            <v>N</v>
          </cell>
          <cell r="L884">
            <v>9413.9378383510302</v>
          </cell>
          <cell r="M884">
            <v>9921.4951999999994</v>
          </cell>
        </row>
        <row r="885">
          <cell r="A885" t="str">
            <v>901368</v>
          </cell>
          <cell r="B885" t="str">
            <v>South County Hospital</v>
          </cell>
          <cell r="C885" t="str">
            <v>HMO/POS</v>
          </cell>
          <cell r="D885" t="str">
            <v>FULLY</v>
          </cell>
          <cell r="E885" t="str">
            <v>OP</v>
          </cell>
          <cell r="F885" t="str">
            <v>Community</v>
          </cell>
          <cell r="G885" t="str">
            <v>Washington</v>
          </cell>
          <cell r="H885" t="str">
            <v>RI</v>
          </cell>
          <cell r="I885" t="str">
            <v>RI</v>
          </cell>
          <cell r="J885" t="str">
            <v>Low Do</v>
          </cell>
          <cell r="K885" t="str">
            <v>N</v>
          </cell>
          <cell r="L885">
            <v>86799.813904457202</v>
          </cell>
          <cell r="M885">
            <v>32711.26</v>
          </cell>
        </row>
        <row r="886">
          <cell r="A886" t="str">
            <v>901368</v>
          </cell>
          <cell r="B886" t="str">
            <v>South County Hospital</v>
          </cell>
          <cell r="C886" t="str">
            <v>HMO/POS</v>
          </cell>
          <cell r="D886" t="str">
            <v>SELF</v>
          </cell>
          <cell r="E886" t="str">
            <v>OP</v>
          </cell>
          <cell r="F886" t="str">
            <v>Community</v>
          </cell>
          <cell r="G886" t="str">
            <v>Washington</v>
          </cell>
          <cell r="H886" t="str">
            <v>RI</v>
          </cell>
          <cell r="I886" t="str">
            <v>RI</v>
          </cell>
          <cell r="J886" t="str">
            <v>Low Do</v>
          </cell>
          <cell r="K886" t="str">
            <v>N</v>
          </cell>
          <cell r="L886">
            <v>37817.776500000007</v>
          </cell>
          <cell r="M886">
            <v>14763.95</v>
          </cell>
        </row>
        <row r="887">
          <cell r="A887" t="str">
            <v>901368</v>
          </cell>
          <cell r="B887" t="str">
            <v>South County Hospital</v>
          </cell>
          <cell r="C887" t="str">
            <v>PPO</v>
          </cell>
          <cell r="D887" t="str">
            <v>FULLY</v>
          </cell>
          <cell r="E887" t="str">
            <v>IP</v>
          </cell>
          <cell r="F887" t="str">
            <v>Community</v>
          </cell>
          <cell r="G887" t="str">
            <v>Washington</v>
          </cell>
          <cell r="H887" t="str">
            <v>RI</v>
          </cell>
          <cell r="I887" t="str">
            <v>RI</v>
          </cell>
          <cell r="J887" t="str">
            <v>Low Do</v>
          </cell>
          <cell r="K887" t="str">
            <v>N</v>
          </cell>
          <cell r="L887">
            <v>3262.2904982510927</v>
          </cell>
          <cell r="M887">
            <v>5052.5880999999999</v>
          </cell>
        </row>
        <row r="888">
          <cell r="A888" t="str">
            <v>901368</v>
          </cell>
          <cell r="B888" t="str">
            <v>South County Hospital</v>
          </cell>
          <cell r="C888" t="str">
            <v>PPO</v>
          </cell>
          <cell r="D888" t="str">
            <v>FULLY</v>
          </cell>
          <cell r="E888" t="str">
            <v>OP</v>
          </cell>
          <cell r="F888" t="str">
            <v>Community</v>
          </cell>
          <cell r="G888" t="str">
            <v>Washington</v>
          </cell>
          <cell r="H888" t="str">
            <v>RI</v>
          </cell>
          <cell r="I888" t="str">
            <v>RI</v>
          </cell>
          <cell r="J888" t="str">
            <v>Low Do</v>
          </cell>
          <cell r="K888" t="str">
            <v>N</v>
          </cell>
          <cell r="L888">
            <v>14265.436601832773</v>
          </cell>
          <cell r="M888">
            <v>5504.3</v>
          </cell>
        </row>
        <row r="889">
          <cell r="A889" t="str">
            <v>901368</v>
          </cell>
          <cell r="B889" t="str">
            <v>South County Hospital</v>
          </cell>
          <cell r="C889" t="str">
            <v>PPO</v>
          </cell>
          <cell r="D889" t="str">
            <v>SELF</v>
          </cell>
          <cell r="E889" t="str">
            <v>IP</v>
          </cell>
          <cell r="F889" t="str">
            <v>Community</v>
          </cell>
          <cell r="G889" t="str">
            <v>Washington</v>
          </cell>
          <cell r="H889" t="str">
            <v>RI</v>
          </cell>
          <cell r="I889" t="str">
            <v>RI</v>
          </cell>
          <cell r="J889" t="str">
            <v>Low Do</v>
          </cell>
          <cell r="K889" t="str">
            <v>N</v>
          </cell>
          <cell r="L889">
            <v>13914.054</v>
          </cell>
          <cell r="M889">
            <v>28957.649799999999</v>
          </cell>
        </row>
        <row r="890">
          <cell r="A890" t="str">
            <v>901368</v>
          </cell>
          <cell r="B890" t="str">
            <v>South County Hospital</v>
          </cell>
          <cell r="C890" t="str">
            <v>PPO</v>
          </cell>
          <cell r="D890" t="str">
            <v>SELF</v>
          </cell>
          <cell r="E890" t="str">
            <v>OP</v>
          </cell>
          <cell r="F890" t="str">
            <v>Community</v>
          </cell>
          <cell r="G890" t="str">
            <v>Washington</v>
          </cell>
          <cell r="H890" t="str">
            <v>RI</v>
          </cell>
          <cell r="I890" t="str">
            <v>RI</v>
          </cell>
          <cell r="J890" t="str">
            <v>Low Do</v>
          </cell>
          <cell r="K890" t="str">
            <v>N</v>
          </cell>
          <cell r="L890">
            <v>20375.831746394098</v>
          </cell>
          <cell r="M890">
            <v>7946.73</v>
          </cell>
        </row>
        <row r="891">
          <cell r="A891" t="str">
            <v>901448</v>
          </cell>
          <cell r="B891" t="str">
            <v>ALICE PECK DAY MEMORIAL HOSP</v>
          </cell>
          <cell r="C891" t="str">
            <v>HMO/POS</v>
          </cell>
          <cell r="D891" t="str">
            <v>FULLY</v>
          </cell>
          <cell r="E891" t="str">
            <v>IP</v>
          </cell>
          <cell r="F891" t="str">
            <v>Community</v>
          </cell>
          <cell r="G891" t="str">
            <v>Grafton</v>
          </cell>
          <cell r="H891" t="str">
            <v>NH</v>
          </cell>
          <cell r="I891" t="str">
            <v>NH</v>
          </cell>
          <cell r="J891" t="str">
            <v>Low Do</v>
          </cell>
          <cell r="K891" t="str">
            <v>N</v>
          </cell>
          <cell r="L891">
            <v>13878.726324686129</v>
          </cell>
          <cell r="M891">
            <v>18329.322899999999</v>
          </cell>
        </row>
        <row r="892">
          <cell r="A892" t="str">
            <v>901448</v>
          </cell>
          <cell r="B892" t="str">
            <v>ALICE PECK DAY MEMORIAL HOSP</v>
          </cell>
          <cell r="C892" t="str">
            <v>HMO/POS</v>
          </cell>
          <cell r="D892" t="str">
            <v>FULLY</v>
          </cell>
          <cell r="E892" t="str">
            <v>OP</v>
          </cell>
          <cell r="F892" t="str">
            <v>Community</v>
          </cell>
          <cell r="G892" t="str">
            <v>Grafton</v>
          </cell>
          <cell r="H892" t="str">
            <v>NH</v>
          </cell>
          <cell r="I892" t="str">
            <v>NH</v>
          </cell>
          <cell r="J892" t="str">
            <v>Low Do</v>
          </cell>
          <cell r="K892" t="str">
            <v>N</v>
          </cell>
          <cell r="L892">
            <v>210719.1130303368</v>
          </cell>
          <cell r="M892">
            <v>93851.42</v>
          </cell>
        </row>
        <row r="893">
          <cell r="A893" t="str">
            <v>901448</v>
          </cell>
          <cell r="B893" t="str">
            <v>ALICE PECK DAY MEMORIAL HOSP</v>
          </cell>
          <cell r="C893" t="str">
            <v>HMO/POS</v>
          </cell>
          <cell r="D893" t="str">
            <v>SELF</v>
          </cell>
          <cell r="E893" t="str">
            <v>IP</v>
          </cell>
          <cell r="F893" t="str">
            <v>Community</v>
          </cell>
          <cell r="G893" t="str">
            <v>Grafton</v>
          </cell>
          <cell r="H893" t="str">
            <v>NH</v>
          </cell>
          <cell r="I893" t="str">
            <v>NH</v>
          </cell>
          <cell r="J893" t="str">
            <v>Low Do</v>
          </cell>
          <cell r="K893" t="str">
            <v>N</v>
          </cell>
          <cell r="L893">
            <v>10686.604367085161</v>
          </cell>
          <cell r="M893">
            <v>18108.678933333333</v>
          </cell>
        </row>
        <row r="894">
          <cell r="A894" t="str">
            <v>901448</v>
          </cell>
          <cell r="B894" t="str">
            <v>ALICE PECK DAY MEMORIAL HOSP</v>
          </cell>
          <cell r="C894" t="str">
            <v>HMO/POS</v>
          </cell>
          <cell r="D894" t="str">
            <v>SELF</v>
          </cell>
          <cell r="E894" t="str">
            <v>OP</v>
          </cell>
          <cell r="F894" t="str">
            <v>Community</v>
          </cell>
          <cell r="G894" t="str">
            <v>Grafton</v>
          </cell>
          <cell r="H894" t="str">
            <v>NH</v>
          </cell>
          <cell r="I894" t="str">
            <v>NH</v>
          </cell>
          <cell r="J894" t="str">
            <v>Low Do</v>
          </cell>
          <cell r="K894" t="str">
            <v>N</v>
          </cell>
          <cell r="L894">
            <v>134462.585253178</v>
          </cell>
          <cell r="M894">
            <v>63821.73</v>
          </cell>
        </row>
        <row r="895">
          <cell r="A895" t="str">
            <v>901448</v>
          </cell>
          <cell r="B895" t="str">
            <v>ALICE PECK DAY MEMORIAL HOSP</v>
          </cell>
          <cell r="C895" t="str">
            <v>PPO</v>
          </cell>
          <cell r="D895" t="str">
            <v>FULLY</v>
          </cell>
          <cell r="E895" t="str">
            <v>IP</v>
          </cell>
          <cell r="F895" t="str">
            <v>Community</v>
          </cell>
          <cell r="G895" t="str">
            <v>Grafton</v>
          </cell>
          <cell r="H895" t="str">
            <v>NH</v>
          </cell>
          <cell r="I895" t="str">
            <v>NH</v>
          </cell>
          <cell r="J895" t="str">
            <v>Low Do</v>
          </cell>
          <cell r="K895" t="str">
            <v>N</v>
          </cell>
          <cell r="L895">
            <v>8377.3349082287095</v>
          </cell>
          <cell r="M895">
            <v>12820.253500000001</v>
          </cell>
        </row>
        <row r="896">
          <cell r="A896" t="str">
            <v>901448</v>
          </cell>
          <cell r="B896" t="str">
            <v>ALICE PECK DAY MEMORIAL HOSP</v>
          </cell>
          <cell r="C896" t="str">
            <v>PPO</v>
          </cell>
          <cell r="D896" t="str">
            <v>FULLY</v>
          </cell>
          <cell r="E896" t="str">
            <v>OP</v>
          </cell>
          <cell r="F896" t="str">
            <v>Community</v>
          </cell>
          <cell r="G896" t="str">
            <v>Grafton</v>
          </cell>
          <cell r="H896" t="str">
            <v>NH</v>
          </cell>
          <cell r="I896" t="str">
            <v>NH</v>
          </cell>
          <cell r="J896" t="str">
            <v>Low Do</v>
          </cell>
          <cell r="K896" t="str">
            <v>N</v>
          </cell>
          <cell r="L896">
            <v>46008.685716485175</v>
          </cell>
          <cell r="M896">
            <v>22003.925000000007</v>
          </cell>
        </row>
        <row r="897">
          <cell r="A897" t="str">
            <v>901448</v>
          </cell>
          <cell r="B897" t="str">
            <v>ALICE PECK DAY MEMORIAL HOSP</v>
          </cell>
          <cell r="C897" t="str">
            <v>PPO</v>
          </cell>
          <cell r="D897" t="str">
            <v>SELF</v>
          </cell>
          <cell r="E897" t="str">
            <v>OP</v>
          </cell>
          <cell r="F897" t="str">
            <v>Community</v>
          </cell>
          <cell r="G897" t="str">
            <v>Grafton</v>
          </cell>
          <cell r="H897" t="str">
            <v>NH</v>
          </cell>
          <cell r="I897" t="str">
            <v>NH</v>
          </cell>
          <cell r="J897" t="str">
            <v>Low Do</v>
          </cell>
          <cell r="K897" t="str">
            <v>N</v>
          </cell>
          <cell r="L897">
            <v>51.552800000000005</v>
          </cell>
          <cell r="M897">
            <v>28.31</v>
          </cell>
        </row>
        <row r="898">
          <cell r="A898" t="str">
            <v>901473</v>
          </cell>
          <cell r="B898" t="str">
            <v>HUBBARD REGIONAL HOSP</v>
          </cell>
          <cell r="C898" t="str">
            <v>HMO/POS</v>
          </cell>
          <cell r="D898" t="str">
            <v>FULLY</v>
          </cell>
          <cell r="E898" t="str">
            <v>IP</v>
          </cell>
          <cell r="F898" t="str">
            <v>Community</v>
          </cell>
          <cell r="G898" t="str">
            <v>Worcester</v>
          </cell>
          <cell r="H898" t="str">
            <v>MA</v>
          </cell>
          <cell r="I898" t="str">
            <v>MA</v>
          </cell>
          <cell r="J898" t="str">
            <v>Low Do</v>
          </cell>
          <cell r="K898" t="str">
            <v>N</v>
          </cell>
          <cell r="L898">
            <v>29710.799999999999</v>
          </cell>
          <cell r="M898">
            <v>50142.191800000001</v>
          </cell>
        </row>
        <row r="899">
          <cell r="A899" t="str">
            <v>901473</v>
          </cell>
          <cell r="B899" t="str">
            <v>HUBBARD REGIONAL HOSP</v>
          </cell>
          <cell r="C899" t="str">
            <v>HMO/POS</v>
          </cell>
          <cell r="D899" t="str">
            <v>FULLY</v>
          </cell>
          <cell r="E899" t="str">
            <v>OP</v>
          </cell>
          <cell r="F899" t="str">
            <v>Community</v>
          </cell>
          <cell r="G899" t="str">
            <v>Worcester</v>
          </cell>
          <cell r="H899" t="str">
            <v>MA</v>
          </cell>
          <cell r="I899" t="str">
            <v>MA</v>
          </cell>
          <cell r="J899" t="str">
            <v>Low Do</v>
          </cell>
          <cell r="K899" t="str">
            <v>N</v>
          </cell>
          <cell r="L899">
            <v>252077.22720000002</v>
          </cell>
          <cell r="M899">
            <v>149823.54999999999</v>
          </cell>
        </row>
        <row r="900">
          <cell r="A900" t="str">
            <v>901473</v>
          </cell>
          <cell r="B900" t="str">
            <v>HUBBARD REGIONAL HOSP</v>
          </cell>
          <cell r="C900" t="str">
            <v>HMO/POS</v>
          </cell>
          <cell r="D900" t="str">
            <v>SELF</v>
          </cell>
          <cell r="E900" t="str">
            <v>IP</v>
          </cell>
          <cell r="F900" t="str">
            <v>Community</v>
          </cell>
          <cell r="G900" t="str">
            <v>Worcester</v>
          </cell>
          <cell r="H900" t="str">
            <v>MA</v>
          </cell>
          <cell r="I900" t="str">
            <v>MA</v>
          </cell>
          <cell r="J900" t="str">
            <v>Low Do</v>
          </cell>
          <cell r="K900" t="str">
            <v>N</v>
          </cell>
          <cell r="L900">
            <v>2829.6</v>
          </cell>
          <cell r="M900">
            <v>7869.7103999999999</v>
          </cell>
        </row>
        <row r="901">
          <cell r="A901" t="str">
            <v>901473</v>
          </cell>
          <cell r="B901" t="str">
            <v>HUBBARD REGIONAL HOSP</v>
          </cell>
          <cell r="C901" t="str">
            <v>HMO/POS</v>
          </cell>
          <cell r="D901" t="str">
            <v>SELF</v>
          </cell>
          <cell r="E901" t="str">
            <v>OP</v>
          </cell>
          <cell r="F901" t="str">
            <v>Community</v>
          </cell>
          <cell r="G901" t="str">
            <v>Worcester</v>
          </cell>
          <cell r="H901" t="str">
            <v>MA</v>
          </cell>
          <cell r="I901" t="str">
            <v>MA</v>
          </cell>
          <cell r="J901" t="str">
            <v>Low Do</v>
          </cell>
          <cell r="K901" t="str">
            <v>N</v>
          </cell>
          <cell r="L901">
            <v>71590.013999999996</v>
          </cell>
          <cell r="M901">
            <v>42201.89</v>
          </cell>
        </row>
        <row r="902">
          <cell r="A902" t="str">
            <v>901473</v>
          </cell>
          <cell r="B902" t="str">
            <v>HUBBARD REGIONAL HOSP</v>
          </cell>
          <cell r="C902" t="str">
            <v>PPO</v>
          </cell>
          <cell r="D902" t="str">
            <v>FULLY</v>
          </cell>
          <cell r="E902" t="str">
            <v>OP</v>
          </cell>
          <cell r="F902" t="str">
            <v>Community</v>
          </cell>
          <cell r="G902" t="str">
            <v>Worcester</v>
          </cell>
          <cell r="H902" t="str">
            <v>MA</v>
          </cell>
          <cell r="I902" t="str">
            <v>MA</v>
          </cell>
          <cell r="J902" t="str">
            <v>Low Do</v>
          </cell>
          <cell r="K902" t="str">
            <v>N</v>
          </cell>
          <cell r="L902">
            <v>2820.8196000000003</v>
          </cell>
          <cell r="M902">
            <v>2306.7199999999998</v>
          </cell>
        </row>
        <row r="903">
          <cell r="A903" t="str">
            <v>901473</v>
          </cell>
          <cell r="B903" t="str">
            <v>HUBBARD REGIONAL HOSP</v>
          </cell>
          <cell r="C903" t="str">
            <v>PPO</v>
          </cell>
          <cell r="D903" t="str">
            <v>SELF</v>
          </cell>
          <cell r="E903" t="str">
            <v>OP</v>
          </cell>
          <cell r="F903" t="str">
            <v>Community</v>
          </cell>
          <cell r="G903" t="str">
            <v>Worcester</v>
          </cell>
          <cell r="H903" t="str">
            <v>MA</v>
          </cell>
          <cell r="I903" t="str">
            <v>MA</v>
          </cell>
          <cell r="J903" t="str">
            <v>Low Do</v>
          </cell>
          <cell r="K903" t="str">
            <v>N</v>
          </cell>
          <cell r="L903">
            <v>46595.534401839897</v>
          </cell>
          <cell r="M903">
            <v>29578.06</v>
          </cell>
        </row>
        <row r="904">
          <cell r="A904" t="str">
            <v>901501</v>
          </cell>
          <cell r="B904" t="str">
            <v>Edith Nourse Rogers Memorial Veterans</v>
          </cell>
          <cell r="C904" t="str">
            <v>HMO/POS</v>
          </cell>
          <cell r="D904" t="str">
            <v>FULLY</v>
          </cell>
          <cell r="E904" t="str">
            <v>OP</v>
          </cell>
          <cell r="F904" t="str">
            <v>Community</v>
          </cell>
          <cell r="G904" t="str">
            <v>Hillsborough</v>
          </cell>
          <cell r="H904" t="str">
            <v>NH</v>
          </cell>
          <cell r="I904" t="str">
            <v>NH</v>
          </cell>
          <cell r="J904" t="str">
            <v>Low Do</v>
          </cell>
          <cell r="K904" t="str">
            <v>N</v>
          </cell>
          <cell r="L904">
            <v>20802.409200000002</v>
          </cell>
          <cell r="M904">
            <v>14779.31</v>
          </cell>
        </row>
        <row r="905">
          <cell r="A905" t="str">
            <v>901501</v>
          </cell>
          <cell r="B905" t="str">
            <v>Edith Nourse Rogers Memorial Veterans</v>
          </cell>
          <cell r="C905" t="str">
            <v>HMO/POS</v>
          </cell>
          <cell r="D905" t="str">
            <v>SELF</v>
          </cell>
          <cell r="E905" t="str">
            <v>OP</v>
          </cell>
          <cell r="F905" t="str">
            <v>Community</v>
          </cell>
          <cell r="G905" t="str">
            <v>Hillsborough</v>
          </cell>
          <cell r="H905" t="str">
            <v>NH</v>
          </cell>
          <cell r="I905" t="str">
            <v>NH</v>
          </cell>
          <cell r="J905" t="str">
            <v>Low Do</v>
          </cell>
          <cell r="K905" t="str">
            <v>N</v>
          </cell>
          <cell r="L905">
            <v>15542.506800000001</v>
          </cell>
          <cell r="M905">
            <v>10115.969999999999</v>
          </cell>
        </row>
        <row r="906">
          <cell r="A906" t="str">
            <v>901501</v>
          </cell>
          <cell r="B906" t="str">
            <v>Edith Nourse Rogers Memorial Veterans</v>
          </cell>
          <cell r="C906" t="str">
            <v>PPO</v>
          </cell>
          <cell r="D906" t="str">
            <v>FULLY</v>
          </cell>
          <cell r="E906" t="str">
            <v>OP</v>
          </cell>
          <cell r="F906" t="str">
            <v>Community</v>
          </cell>
          <cell r="G906" t="str">
            <v>Hillsborough</v>
          </cell>
          <cell r="H906" t="str">
            <v>NH</v>
          </cell>
          <cell r="I906" t="str">
            <v>NH</v>
          </cell>
          <cell r="J906" t="str">
            <v>Low Do</v>
          </cell>
          <cell r="K906" t="str">
            <v>N</v>
          </cell>
          <cell r="L906">
            <v>3923.0459999999994</v>
          </cell>
          <cell r="M906">
            <v>2709.16</v>
          </cell>
        </row>
        <row r="907">
          <cell r="A907" t="str">
            <v>901501</v>
          </cell>
          <cell r="B907" t="str">
            <v>Edith Nourse Rogers Memorial Veterans</v>
          </cell>
          <cell r="C907" t="str">
            <v>PPO</v>
          </cell>
          <cell r="D907" t="str">
            <v>SELF</v>
          </cell>
          <cell r="E907" t="str">
            <v>OP</v>
          </cell>
          <cell r="F907" t="str">
            <v>Community</v>
          </cell>
          <cell r="G907" t="str">
            <v>Hillsborough</v>
          </cell>
          <cell r="H907" t="str">
            <v>NH</v>
          </cell>
          <cell r="I907" t="str">
            <v>NH</v>
          </cell>
          <cell r="J907" t="str">
            <v>Low Do</v>
          </cell>
          <cell r="K907" t="str">
            <v>N</v>
          </cell>
          <cell r="L907">
            <v>5192.4132000000009</v>
          </cell>
          <cell r="M907">
            <v>3304.96</v>
          </cell>
        </row>
        <row r="908">
          <cell r="A908" t="str">
            <v>901521</v>
          </cell>
          <cell r="B908" t="str">
            <v>Grace Cottage Hospital</v>
          </cell>
          <cell r="C908" t="str">
            <v>HMO/POS</v>
          </cell>
          <cell r="D908" t="str">
            <v>FULLY</v>
          </cell>
          <cell r="E908" t="str">
            <v>OP</v>
          </cell>
          <cell r="F908" t="str">
            <v>Community</v>
          </cell>
          <cell r="G908" t="str">
            <v>VT</v>
          </cell>
          <cell r="H908" t="str">
            <v>VT</v>
          </cell>
          <cell r="I908" t="str">
            <v>VT</v>
          </cell>
          <cell r="J908" t="str">
            <v>Low Do</v>
          </cell>
          <cell r="K908" t="str">
            <v>N</v>
          </cell>
          <cell r="L908">
            <v>1449.51</v>
          </cell>
          <cell r="M908">
            <v>1682.16</v>
          </cell>
        </row>
        <row r="909">
          <cell r="A909" t="str">
            <v>901521</v>
          </cell>
          <cell r="B909" t="str">
            <v>Grace Cottage Hospital</v>
          </cell>
          <cell r="C909" t="str">
            <v>PPO</v>
          </cell>
          <cell r="D909" t="str">
            <v>FULLY</v>
          </cell>
          <cell r="E909" t="str">
            <v>OP</v>
          </cell>
          <cell r="F909" t="str">
            <v>Community</v>
          </cell>
          <cell r="G909" t="str">
            <v>VT</v>
          </cell>
          <cell r="H909" t="str">
            <v>VT</v>
          </cell>
          <cell r="I909" t="str">
            <v>VT</v>
          </cell>
          <cell r="J909" t="str">
            <v>Low Do</v>
          </cell>
          <cell r="K909" t="str">
            <v>N</v>
          </cell>
          <cell r="L909">
            <v>887.14</v>
          </cell>
          <cell r="M909">
            <v>436.54</v>
          </cell>
        </row>
        <row r="910">
          <cell r="A910" t="str">
            <v>901521</v>
          </cell>
          <cell r="B910" t="str">
            <v>Grace Cottage Hospital</v>
          </cell>
          <cell r="C910" t="str">
            <v>PPO</v>
          </cell>
          <cell r="D910" t="str">
            <v>SELF</v>
          </cell>
          <cell r="E910" t="str">
            <v>OP</v>
          </cell>
          <cell r="F910" t="str">
            <v>Community</v>
          </cell>
          <cell r="G910" t="str">
            <v>VT</v>
          </cell>
          <cell r="H910" t="str">
            <v>VT</v>
          </cell>
          <cell r="I910" t="str">
            <v>VT</v>
          </cell>
          <cell r="J910" t="str">
            <v>Low Do</v>
          </cell>
          <cell r="K910" t="str">
            <v>N</v>
          </cell>
          <cell r="L910">
            <v>1463</v>
          </cell>
          <cell r="M910">
            <v>360</v>
          </cell>
        </row>
        <row r="911">
          <cell r="A911" t="str">
            <v>901649</v>
          </cell>
          <cell r="B911" t="str">
            <v>EXETER HOSPITAL</v>
          </cell>
          <cell r="C911" t="str">
            <v>HMO/POS</v>
          </cell>
          <cell r="D911" t="str">
            <v>FULLY</v>
          </cell>
          <cell r="E911" t="str">
            <v>IP</v>
          </cell>
          <cell r="F911" t="str">
            <v>Community</v>
          </cell>
          <cell r="G911" t="str">
            <v>Rockingham</v>
          </cell>
          <cell r="H911" t="str">
            <v>NH</v>
          </cell>
          <cell r="I911" t="str">
            <v>NH</v>
          </cell>
          <cell r="J911" t="str">
            <v>Inlier</v>
          </cell>
          <cell r="K911" t="str">
            <v>N</v>
          </cell>
          <cell r="L911">
            <v>2244836.0728000002</v>
          </cell>
          <cell r="M911">
            <v>1386549.88344</v>
          </cell>
        </row>
        <row r="912">
          <cell r="A912" t="str">
            <v>901649</v>
          </cell>
          <cell r="B912" t="str">
            <v>EXETER HOSPITAL</v>
          </cell>
          <cell r="C912" t="str">
            <v>HMO/POS</v>
          </cell>
          <cell r="D912" t="str">
            <v>FULLY</v>
          </cell>
          <cell r="E912" t="str">
            <v>OP</v>
          </cell>
          <cell r="F912" t="str">
            <v>Community</v>
          </cell>
          <cell r="G912" t="str">
            <v>Rockingham</v>
          </cell>
          <cell r="H912" t="str">
            <v>NH</v>
          </cell>
          <cell r="I912" t="str">
            <v>NH</v>
          </cell>
          <cell r="J912" t="str">
            <v>Inlier</v>
          </cell>
          <cell r="K912" t="str">
            <v>N</v>
          </cell>
          <cell r="L912">
            <v>6167899.6449999968</v>
          </cell>
          <cell r="M912">
            <v>1890928.96</v>
          </cell>
        </row>
        <row r="913">
          <cell r="A913" t="str">
            <v>901649</v>
          </cell>
          <cell r="B913" t="str">
            <v>EXETER HOSPITAL</v>
          </cell>
          <cell r="C913" t="str">
            <v>HMO/POS</v>
          </cell>
          <cell r="D913" t="str">
            <v>SELF</v>
          </cell>
          <cell r="E913" t="str">
            <v>IP</v>
          </cell>
          <cell r="F913" t="str">
            <v>Community</v>
          </cell>
          <cell r="G913" t="str">
            <v>Rockingham</v>
          </cell>
          <cell r="H913" t="str">
            <v>NH</v>
          </cell>
          <cell r="I913" t="str">
            <v>NH</v>
          </cell>
          <cell r="J913" t="str">
            <v>Inlier</v>
          </cell>
          <cell r="K913" t="str">
            <v>N</v>
          </cell>
          <cell r="L913">
            <v>516459.97340000008</v>
          </cell>
          <cell r="M913">
            <v>316113.86716666666</v>
          </cell>
        </row>
        <row r="914">
          <cell r="A914" t="str">
            <v>901649</v>
          </cell>
          <cell r="B914" t="str">
            <v>EXETER HOSPITAL</v>
          </cell>
          <cell r="C914" t="str">
            <v>HMO/POS</v>
          </cell>
          <cell r="D914" t="str">
            <v>SELF</v>
          </cell>
          <cell r="E914" t="str">
            <v>OP</v>
          </cell>
          <cell r="F914" t="str">
            <v>Community</v>
          </cell>
          <cell r="G914" t="str">
            <v>Rockingham</v>
          </cell>
          <cell r="H914" t="str">
            <v>NH</v>
          </cell>
          <cell r="I914" t="str">
            <v>NH</v>
          </cell>
          <cell r="J914" t="str">
            <v>Inlier</v>
          </cell>
          <cell r="K914" t="str">
            <v>N</v>
          </cell>
          <cell r="L914">
            <v>1329459.4468776858</v>
          </cell>
          <cell r="M914">
            <v>393433.57</v>
          </cell>
        </row>
        <row r="915">
          <cell r="A915" t="str">
            <v>901649</v>
          </cell>
          <cell r="B915" t="str">
            <v>EXETER HOSPITAL</v>
          </cell>
          <cell r="C915" t="str">
            <v>PPO</v>
          </cell>
          <cell r="D915" t="str">
            <v>FULLY</v>
          </cell>
          <cell r="E915" t="str">
            <v>IP</v>
          </cell>
          <cell r="F915" t="str">
            <v>Community</v>
          </cell>
          <cell r="G915" t="str">
            <v>Rockingham</v>
          </cell>
          <cell r="H915" t="str">
            <v>NH</v>
          </cell>
          <cell r="I915" t="str">
            <v>NH</v>
          </cell>
          <cell r="J915" t="str">
            <v>Inlier</v>
          </cell>
          <cell r="K915" t="str">
            <v>N</v>
          </cell>
          <cell r="L915">
            <v>255299.52660000001</v>
          </cell>
          <cell r="M915">
            <v>182467.34480000002</v>
          </cell>
        </row>
        <row r="916">
          <cell r="A916" t="str">
            <v>901649</v>
          </cell>
          <cell r="B916" t="str">
            <v>EXETER HOSPITAL</v>
          </cell>
          <cell r="C916" t="str">
            <v>PPO</v>
          </cell>
          <cell r="D916" t="str">
            <v>FULLY</v>
          </cell>
          <cell r="E916" t="str">
            <v>OP</v>
          </cell>
          <cell r="F916" t="str">
            <v>Community</v>
          </cell>
          <cell r="G916" t="str">
            <v>Rockingham</v>
          </cell>
          <cell r="H916" t="str">
            <v>NH</v>
          </cell>
          <cell r="I916" t="str">
            <v>NH</v>
          </cell>
          <cell r="J916" t="str">
            <v>Inlier</v>
          </cell>
          <cell r="K916" t="str">
            <v>N</v>
          </cell>
          <cell r="L916">
            <v>668967.01615019538</v>
          </cell>
          <cell r="M916">
            <v>213281.02500000002</v>
          </cell>
        </row>
        <row r="917">
          <cell r="A917" t="str">
            <v>901649</v>
          </cell>
          <cell r="B917" t="str">
            <v>EXETER HOSPITAL</v>
          </cell>
          <cell r="C917" t="str">
            <v>PPO</v>
          </cell>
          <cell r="D917" t="str">
            <v>SELF</v>
          </cell>
          <cell r="E917" t="str">
            <v>IP</v>
          </cell>
          <cell r="F917" t="str">
            <v>Community</v>
          </cell>
          <cell r="G917" t="str">
            <v>Rockingham</v>
          </cell>
          <cell r="H917" t="str">
            <v>NH</v>
          </cell>
          <cell r="I917" t="str">
            <v>NH</v>
          </cell>
          <cell r="J917" t="str">
            <v>Inlier</v>
          </cell>
          <cell r="K917" t="str">
            <v>N</v>
          </cell>
          <cell r="L917">
            <v>61749.727600000006</v>
          </cell>
          <cell r="M917">
            <v>32567.45766</v>
          </cell>
        </row>
        <row r="918">
          <cell r="A918" t="str">
            <v>901649</v>
          </cell>
          <cell r="B918" t="str">
            <v>EXETER HOSPITAL</v>
          </cell>
          <cell r="C918" t="str">
            <v>PPO</v>
          </cell>
          <cell r="D918" t="str">
            <v>SELF</v>
          </cell>
          <cell r="E918" t="str">
            <v>OP</v>
          </cell>
          <cell r="F918" t="str">
            <v>Community</v>
          </cell>
          <cell r="G918" t="str">
            <v>Rockingham</v>
          </cell>
          <cell r="H918" t="str">
            <v>NH</v>
          </cell>
          <cell r="I918" t="str">
            <v>NH</v>
          </cell>
          <cell r="J918" t="str">
            <v>Inlier</v>
          </cell>
          <cell r="K918" t="str">
            <v>N</v>
          </cell>
          <cell r="L918">
            <v>255116.1042</v>
          </cell>
          <cell r="M918">
            <v>78691.539999999994</v>
          </cell>
        </row>
        <row r="919">
          <cell r="A919" t="str">
            <v>901750</v>
          </cell>
          <cell r="B919" t="str">
            <v>ST JOSEPH HOSPITAL</v>
          </cell>
          <cell r="C919" t="str">
            <v>HMO/POS</v>
          </cell>
          <cell r="D919" t="str">
            <v>FULLY</v>
          </cell>
          <cell r="E919" t="str">
            <v>IP</v>
          </cell>
          <cell r="F919" t="str">
            <v>Community</v>
          </cell>
          <cell r="G919" t="str">
            <v>Hillsborough</v>
          </cell>
          <cell r="H919" t="str">
            <v>NH</v>
          </cell>
          <cell r="I919" t="str">
            <v>NH</v>
          </cell>
          <cell r="J919" t="str">
            <v>Inlier</v>
          </cell>
          <cell r="K919" t="str">
            <v>N</v>
          </cell>
          <cell r="L919">
            <v>2544932.5439999998</v>
          </cell>
          <cell r="M919">
            <v>2861011.0030176463</v>
          </cell>
        </row>
        <row r="920">
          <cell r="A920" t="str">
            <v>901750</v>
          </cell>
          <cell r="B920" t="str">
            <v>ST JOSEPH HOSPITAL</v>
          </cell>
          <cell r="C920" t="str">
            <v>HMO/POS</v>
          </cell>
          <cell r="D920" t="str">
            <v>FULLY</v>
          </cell>
          <cell r="E920" t="str">
            <v>OP</v>
          </cell>
          <cell r="F920" t="str">
            <v>Community</v>
          </cell>
          <cell r="G920" t="str">
            <v>Hillsborough</v>
          </cell>
          <cell r="H920" t="str">
            <v>NH</v>
          </cell>
          <cell r="I920" t="str">
            <v>NH</v>
          </cell>
          <cell r="J920" t="str">
            <v>Inlier</v>
          </cell>
          <cell r="K920" t="str">
            <v>N</v>
          </cell>
          <cell r="L920">
            <v>7667430.4629999977</v>
          </cell>
          <cell r="M920">
            <v>3406278.5620000032</v>
          </cell>
        </row>
        <row r="921">
          <cell r="A921" t="str">
            <v>901750</v>
          </cell>
          <cell r="B921" t="str">
            <v>ST JOSEPH HOSPITAL</v>
          </cell>
          <cell r="C921" t="str">
            <v>HMO/POS</v>
          </cell>
          <cell r="D921" t="str">
            <v>SELF</v>
          </cell>
          <cell r="E921" t="str">
            <v>IP</v>
          </cell>
          <cell r="F921" t="str">
            <v>Community</v>
          </cell>
          <cell r="G921" t="str">
            <v>Hillsborough</v>
          </cell>
          <cell r="H921" t="str">
            <v>NH</v>
          </cell>
          <cell r="I921" t="str">
            <v>NH</v>
          </cell>
          <cell r="J921" t="str">
            <v>Inlier</v>
          </cell>
          <cell r="K921" t="str">
            <v>N</v>
          </cell>
          <cell r="L921">
            <v>888239.902</v>
          </cell>
          <cell r="M921">
            <v>935532.84183047619</v>
          </cell>
        </row>
        <row r="922">
          <cell r="A922" t="str">
            <v>901750</v>
          </cell>
          <cell r="B922" t="str">
            <v>ST JOSEPH HOSPITAL</v>
          </cell>
          <cell r="C922" t="str">
            <v>HMO/POS</v>
          </cell>
          <cell r="D922" t="str">
            <v>SELF</v>
          </cell>
          <cell r="E922" t="str">
            <v>OP</v>
          </cell>
          <cell r="F922" t="str">
            <v>Community</v>
          </cell>
          <cell r="G922" t="str">
            <v>Hillsborough</v>
          </cell>
          <cell r="H922" t="str">
            <v>NH</v>
          </cell>
          <cell r="I922" t="str">
            <v>NH</v>
          </cell>
          <cell r="J922" t="str">
            <v>Inlier</v>
          </cell>
          <cell r="K922" t="str">
            <v>N</v>
          </cell>
          <cell r="L922">
            <v>2795023.8250000011</v>
          </cell>
          <cell r="M922">
            <v>1219158.4959999993</v>
          </cell>
        </row>
        <row r="923">
          <cell r="A923" t="str">
            <v>901750</v>
          </cell>
          <cell r="B923" t="str">
            <v>ST JOSEPH HOSPITAL</v>
          </cell>
          <cell r="C923" t="str">
            <v>PPO</v>
          </cell>
          <cell r="D923" t="str">
            <v>FULLY</v>
          </cell>
          <cell r="E923" t="str">
            <v>IP</v>
          </cell>
          <cell r="F923" t="str">
            <v>Community</v>
          </cell>
          <cell r="G923" t="str">
            <v>Hillsborough</v>
          </cell>
          <cell r="H923" t="str">
            <v>NH</v>
          </cell>
          <cell r="I923" t="str">
            <v>NH</v>
          </cell>
          <cell r="J923" t="str">
            <v>Inlier</v>
          </cell>
          <cell r="K923" t="str">
            <v>N</v>
          </cell>
          <cell r="L923">
            <v>193915.93535344664</v>
          </cell>
          <cell r="M923">
            <v>212152.5705</v>
          </cell>
        </row>
        <row r="924">
          <cell r="A924" t="str">
            <v>901750</v>
          </cell>
          <cell r="B924" t="str">
            <v>ST JOSEPH HOSPITAL</v>
          </cell>
          <cell r="C924" t="str">
            <v>PPO</v>
          </cell>
          <cell r="D924" t="str">
            <v>FULLY</v>
          </cell>
          <cell r="E924" t="str">
            <v>OP</v>
          </cell>
          <cell r="F924" t="str">
            <v>Community</v>
          </cell>
          <cell r="G924" t="str">
            <v>Hillsborough</v>
          </cell>
          <cell r="H924" t="str">
            <v>NH</v>
          </cell>
          <cell r="I924" t="str">
            <v>NH</v>
          </cell>
          <cell r="J924" t="str">
            <v>Inlier</v>
          </cell>
          <cell r="K924" t="str">
            <v>N</v>
          </cell>
          <cell r="L924">
            <v>556407.04900000012</v>
          </cell>
          <cell r="M924">
            <v>210264.46899999992</v>
          </cell>
        </row>
        <row r="925">
          <cell r="A925" t="str">
            <v>901750</v>
          </cell>
          <cell r="B925" t="str">
            <v>ST JOSEPH HOSPITAL</v>
          </cell>
          <cell r="C925" t="str">
            <v>PPO</v>
          </cell>
          <cell r="D925" t="str">
            <v>SELF</v>
          </cell>
          <cell r="E925" t="str">
            <v>IP</v>
          </cell>
          <cell r="F925" t="str">
            <v>Community</v>
          </cell>
          <cell r="G925" t="str">
            <v>Hillsborough</v>
          </cell>
          <cell r="H925" t="str">
            <v>NH</v>
          </cell>
          <cell r="I925" t="str">
            <v>NH</v>
          </cell>
          <cell r="J925" t="str">
            <v>Inlier</v>
          </cell>
          <cell r="K925" t="str">
            <v>N</v>
          </cell>
          <cell r="L925">
            <v>67722.489818512608</v>
          </cell>
          <cell r="M925">
            <v>75631.672200000001</v>
          </cell>
        </row>
        <row r="926">
          <cell r="A926" t="str">
            <v>901750</v>
          </cell>
          <cell r="B926" t="str">
            <v>ST JOSEPH HOSPITAL</v>
          </cell>
          <cell r="C926" t="str">
            <v>PPO</v>
          </cell>
          <cell r="D926" t="str">
            <v>SELF</v>
          </cell>
          <cell r="E926" t="str">
            <v>OP</v>
          </cell>
          <cell r="F926" t="str">
            <v>Community</v>
          </cell>
          <cell r="G926" t="str">
            <v>Hillsborough</v>
          </cell>
          <cell r="H926" t="str">
            <v>NH</v>
          </cell>
          <cell r="I926" t="str">
            <v>NH</v>
          </cell>
          <cell r="J926" t="str">
            <v>Inlier</v>
          </cell>
          <cell r="K926" t="str">
            <v>N</v>
          </cell>
          <cell r="L926">
            <v>291855.8280000001</v>
          </cell>
          <cell r="M926">
            <v>132405.35999999999</v>
          </cell>
        </row>
        <row r="927">
          <cell r="A927" t="str">
            <v>901805</v>
          </cell>
          <cell r="B927" t="str">
            <v>MIDCOAST HOSPITAL</v>
          </cell>
          <cell r="C927" t="str">
            <v>HMO/POS</v>
          </cell>
          <cell r="D927" t="str">
            <v>FULLY</v>
          </cell>
          <cell r="E927" t="str">
            <v>IP</v>
          </cell>
          <cell r="F927" t="str">
            <v>Community</v>
          </cell>
          <cell r="G927" t="str">
            <v>Cumberland</v>
          </cell>
          <cell r="H927" t="str">
            <v>ME</v>
          </cell>
          <cell r="I927" t="str">
            <v>ME</v>
          </cell>
          <cell r="J927" t="str">
            <v>Inlier</v>
          </cell>
          <cell r="K927" t="str">
            <v>N</v>
          </cell>
          <cell r="L927">
            <v>283594.18446308374</v>
          </cell>
          <cell r="M927">
            <v>236980.28268666664</v>
          </cell>
        </row>
        <row r="928">
          <cell r="A928" t="str">
            <v>901805</v>
          </cell>
          <cell r="B928" t="str">
            <v>MIDCOAST HOSPITAL</v>
          </cell>
          <cell r="C928" t="str">
            <v>HMO/POS</v>
          </cell>
          <cell r="D928" t="str">
            <v>FULLY</v>
          </cell>
          <cell r="E928" t="str">
            <v>OP</v>
          </cell>
          <cell r="F928" t="str">
            <v>Community</v>
          </cell>
          <cell r="G928" t="str">
            <v>Cumberland</v>
          </cell>
          <cell r="H928" t="str">
            <v>ME</v>
          </cell>
          <cell r="I928" t="str">
            <v>ME</v>
          </cell>
          <cell r="J928" t="str">
            <v>Inlier</v>
          </cell>
          <cell r="K928" t="str">
            <v>N</v>
          </cell>
          <cell r="L928">
            <v>665347.64099999995</v>
          </cell>
          <cell r="M928">
            <v>254628.01700000005</v>
          </cell>
        </row>
        <row r="929">
          <cell r="A929" t="str">
            <v>901805</v>
          </cell>
          <cell r="B929" t="str">
            <v>MIDCOAST HOSPITAL</v>
          </cell>
          <cell r="C929" t="str">
            <v>HMO/POS</v>
          </cell>
          <cell r="D929" t="str">
            <v>SELF</v>
          </cell>
          <cell r="E929" t="str">
            <v>IP</v>
          </cell>
          <cell r="F929" t="str">
            <v>Community</v>
          </cell>
          <cell r="G929" t="str">
            <v>Cumberland</v>
          </cell>
          <cell r="H929" t="str">
            <v>ME</v>
          </cell>
          <cell r="I929" t="str">
            <v>ME</v>
          </cell>
          <cell r="J929" t="str">
            <v>Inlier</v>
          </cell>
          <cell r="K929" t="str">
            <v>N</v>
          </cell>
          <cell r="L929">
            <v>26862.958500000001</v>
          </cell>
          <cell r="M929">
            <v>27885.496999999999</v>
          </cell>
        </row>
        <row r="930">
          <cell r="A930" t="str">
            <v>901805</v>
          </cell>
          <cell r="B930" t="str">
            <v>MIDCOAST HOSPITAL</v>
          </cell>
          <cell r="C930" t="str">
            <v>HMO/POS</v>
          </cell>
          <cell r="D930" t="str">
            <v>SELF</v>
          </cell>
          <cell r="E930" t="str">
            <v>OP</v>
          </cell>
          <cell r="F930" t="str">
            <v>Community</v>
          </cell>
          <cell r="G930" t="str">
            <v>Cumberland</v>
          </cell>
          <cell r="H930" t="str">
            <v>ME</v>
          </cell>
          <cell r="I930" t="str">
            <v>ME</v>
          </cell>
          <cell r="J930" t="str">
            <v>Inlier</v>
          </cell>
          <cell r="K930" t="str">
            <v>N</v>
          </cell>
          <cell r="L930">
            <v>63002.690876441178</v>
          </cell>
          <cell r="M930">
            <v>30888.255000000005</v>
          </cell>
        </row>
        <row r="931">
          <cell r="A931" t="str">
            <v>901805</v>
          </cell>
          <cell r="B931" t="str">
            <v>MIDCOAST HOSPITAL</v>
          </cell>
          <cell r="C931" t="str">
            <v>PPO</v>
          </cell>
          <cell r="D931" t="str">
            <v>FULLY</v>
          </cell>
          <cell r="E931" t="str">
            <v>IP</v>
          </cell>
          <cell r="F931" t="str">
            <v>Community</v>
          </cell>
          <cell r="G931" t="str">
            <v>Cumberland</v>
          </cell>
          <cell r="H931" t="str">
            <v>ME</v>
          </cell>
          <cell r="I931" t="str">
            <v>ME</v>
          </cell>
          <cell r="J931" t="str">
            <v>Inlier</v>
          </cell>
          <cell r="K931" t="str">
            <v>N</v>
          </cell>
          <cell r="L931">
            <v>91436.699036916252</v>
          </cell>
          <cell r="M931">
            <v>57569.026899999997</v>
          </cell>
        </row>
        <row r="932">
          <cell r="A932" t="str">
            <v>901805</v>
          </cell>
          <cell r="B932" t="str">
            <v>MIDCOAST HOSPITAL</v>
          </cell>
          <cell r="C932" t="str">
            <v>PPO</v>
          </cell>
          <cell r="D932" t="str">
            <v>FULLY</v>
          </cell>
          <cell r="E932" t="str">
            <v>OP</v>
          </cell>
          <cell r="F932" t="str">
            <v>Community</v>
          </cell>
          <cell r="G932" t="str">
            <v>Cumberland</v>
          </cell>
          <cell r="H932" t="str">
            <v>ME</v>
          </cell>
          <cell r="I932" t="str">
            <v>ME</v>
          </cell>
          <cell r="J932" t="str">
            <v>Inlier</v>
          </cell>
          <cell r="K932" t="str">
            <v>N</v>
          </cell>
          <cell r="L932">
            <v>167134.96627700288</v>
          </cell>
          <cell r="M932">
            <v>60207.85500000001</v>
          </cell>
        </row>
        <row r="933">
          <cell r="A933" t="str">
            <v>901805</v>
          </cell>
          <cell r="B933" t="str">
            <v>MIDCOAST HOSPITAL</v>
          </cell>
          <cell r="C933" t="str">
            <v>PPO</v>
          </cell>
          <cell r="D933" t="str">
            <v>SELF</v>
          </cell>
          <cell r="E933" t="str">
            <v>OP</v>
          </cell>
          <cell r="F933" t="str">
            <v>Community</v>
          </cell>
          <cell r="G933" t="str">
            <v>Cumberland</v>
          </cell>
          <cell r="H933" t="str">
            <v>ME</v>
          </cell>
          <cell r="I933" t="str">
            <v>ME</v>
          </cell>
          <cell r="J933" t="str">
            <v>Inlier</v>
          </cell>
          <cell r="K933" t="str">
            <v>N</v>
          </cell>
          <cell r="L933">
            <v>8557.2375000000011</v>
          </cell>
          <cell r="M933">
            <v>3094.77</v>
          </cell>
        </row>
        <row r="934">
          <cell r="A934" t="str">
            <v>901810</v>
          </cell>
          <cell r="B934" t="str">
            <v>BROCKTON HOSPITAL INC</v>
          </cell>
          <cell r="C934" t="str">
            <v>HMO/POS</v>
          </cell>
          <cell r="D934" t="str">
            <v>FULLY</v>
          </cell>
          <cell r="E934" t="str">
            <v>IP</v>
          </cell>
          <cell r="F934" t="str">
            <v>Community</v>
          </cell>
          <cell r="G934" t="str">
            <v>Plymouth</v>
          </cell>
          <cell r="H934" t="str">
            <v>MA</v>
          </cell>
          <cell r="I934" t="str">
            <v>MA</v>
          </cell>
          <cell r="J934" t="str">
            <v>Inlier</v>
          </cell>
          <cell r="K934" t="str">
            <v>N</v>
          </cell>
          <cell r="L934">
            <v>1226699.9535000001</v>
          </cell>
          <cell r="M934">
            <v>1694932.2433536267</v>
          </cell>
        </row>
        <row r="935">
          <cell r="A935" t="str">
            <v>901810</v>
          </cell>
          <cell r="B935" t="str">
            <v>BROCKTON HOSPITAL INC</v>
          </cell>
          <cell r="C935" t="str">
            <v>HMO/POS</v>
          </cell>
          <cell r="D935" t="str">
            <v>FULLY</v>
          </cell>
          <cell r="E935" t="str">
            <v>OP</v>
          </cell>
          <cell r="F935" t="str">
            <v>Community</v>
          </cell>
          <cell r="G935" t="str">
            <v>Plymouth</v>
          </cell>
          <cell r="H935" t="str">
            <v>MA</v>
          </cell>
          <cell r="I935" t="str">
            <v>MA</v>
          </cell>
          <cell r="J935" t="str">
            <v>Inlier</v>
          </cell>
          <cell r="K935" t="str">
            <v>N</v>
          </cell>
          <cell r="L935">
            <v>2039602.3409999998</v>
          </cell>
          <cell r="M935">
            <v>1319781.8999999999</v>
          </cell>
        </row>
        <row r="936">
          <cell r="A936" t="str">
            <v>901810</v>
          </cell>
          <cell r="B936" t="str">
            <v>BROCKTON HOSPITAL INC</v>
          </cell>
          <cell r="C936" t="str">
            <v>HMO/POS</v>
          </cell>
          <cell r="D936" t="str">
            <v>SELF</v>
          </cell>
          <cell r="E936" t="str">
            <v>IP</v>
          </cell>
          <cell r="F936" t="str">
            <v>Community</v>
          </cell>
          <cell r="G936" t="str">
            <v>Plymouth</v>
          </cell>
          <cell r="H936" t="str">
            <v>MA</v>
          </cell>
          <cell r="I936" t="str">
            <v>MA</v>
          </cell>
          <cell r="J936" t="str">
            <v>Inlier</v>
          </cell>
          <cell r="K936" t="str">
            <v>N</v>
          </cell>
          <cell r="L936">
            <v>1274595.9555000002</v>
          </cell>
          <cell r="M936">
            <v>1688995.6617469841</v>
          </cell>
        </row>
        <row r="937">
          <cell r="A937" t="str">
            <v>901810</v>
          </cell>
          <cell r="B937" t="str">
            <v>BROCKTON HOSPITAL INC</v>
          </cell>
          <cell r="C937" t="str">
            <v>HMO/POS</v>
          </cell>
          <cell r="D937" t="str">
            <v>SELF</v>
          </cell>
          <cell r="E937" t="str">
            <v>OP</v>
          </cell>
          <cell r="F937" t="str">
            <v>Community</v>
          </cell>
          <cell r="G937" t="str">
            <v>Plymouth</v>
          </cell>
          <cell r="H937" t="str">
            <v>MA</v>
          </cell>
          <cell r="I937" t="str">
            <v>MA</v>
          </cell>
          <cell r="J937" t="str">
            <v>Inlier</v>
          </cell>
          <cell r="K937" t="str">
            <v>N</v>
          </cell>
          <cell r="L937">
            <v>1677063.5910000021</v>
          </cell>
          <cell r="M937">
            <v>1053052.3600000001</v>
          </cell>
        </row>
        <row r="938">
          <cell r="A938" t="str">
            <v>901810</v>
          </cell>
          <cell r="B938" t="str">
            <v>BROCKTON HOSPITAL INC</v>
          </cell>
          <cell r="C938" t="str">
            <v>PPO</v>
          </cell>
          <cell r="D938" t="str">
            <v>FULLY</v>
          </cell>
          <cell r="E938" t="str">
            <v>IP</v>
          </cell>
          <cell r="F938" t="str">
            <v>Community</v>
          </cell>
          <cell r="G938" t="str">
            <v>Plymouth</v>
          </cell>
          <cell r="H938" t="str">
            <v>MA</v>
          </cell>
          <cell r="I938" t="str">
            <v>MA</v>
          </cell>
          <cell r="J938" t="str">
            <v>Inlier</v>
          </cell>
          <cell r="K938" t="str">
            <v>N</v>
          </cell>
          <cell r="L938">
            <v>108030.783</v>
          </cell>
          <cell r="M938">
            <v>134048.3529</v>
          </cell>
        </row>
        <row r="939">
          <cell r="A939" t="str">
            <v>901810</v>
          </cell>
          <cell r="B939" t="str">
            <v>BROCKTON HOSPITAL INC</v>
          </cell>
          <cell r="C939" t="str">
            <v>PPO</v>
          </cell>
          <cell r="D939" t="str">
            <v>FULLY</v>
          </cell>
          <cell r="E939" t="str">
            <v>OP</v>
          </cell>
          <cell r="F939" t="str">
            <v>Community</v>
          </cell>
          <cell r="G939" t="str">
            <v>Plymouth</v>
          </cell>
          <cell r="H939" t="str">
            <v>MA</v>
          </cell>
          <cell r="I939" t="str">
            <v>MA</v>
          </cell>
          <cell r="J939" t="str">
            <v>Inlier</v>
          </cell>
          <cell r="K939" t="str">
            <v>N</v>
          </cell>
          <cell r="L939">
            <v>93958.010999999969</v>
          </cell>
          <cell r="M939">
            <v>63627.66</v>
          </cell>
        </row>
        <row r="940">
          <cell r="A940" t="str">
            <v>901810</v>
          </cell>
          <cell r="B940" t="str">
            <v>BROCKTON HOSPITAL INC</v>
          </cell>
          <cell r="C940" t="str">
            <v>PPO</v>
          </cell>
          <cell r="D940" t="str">
            <v>SELF</v>
          </cell>
          <cell r="E940" t="str">
            <v>IP</v>
          </cell>
          <cell r="F940" t="str">
            <v>Community</v>
          </cell>
          <cell r="G940" t="str">
            <v>Plymouth</v>
          </cell>
          <cell r="H940" t="str">
            <v>MA</v>
          </cell>
          <cell r="I940" t="str">
            <v>MA</v>
          </cell>
          <cell r="J940" t="str">
            <v>Inlier</v>
          </cell>
          <cell r="K940" t="str">
            <v>N</v>
          </cell>
          <cell r="L940">
            <v>361298.09100000001</v>
          </cell>
          <cell r="M940">
            <v>514539.47771777777</v>
          </cell>
        </row>
        <row r="941">
          <cell r="A941" t="str">
            <v>901810</v>
          </cell>
          <cell r="B941" t="str">
            <v>BROCKTON HOSPITAL INC</v>
          </cell>
          <cell r="C941" t="str">
            <v>PPO</v>
          </cell>
          <cell r="D941" t="str">
            <v>SELF</v>
          </cell>
          <cell r="E941" t="str">
            <v>OP</v>
          </cell>
          <cell r="F941" t="str">
            <v>Community</v>
          </cell>
          <cell r="G941" t="str">
            <v>Plymouth</v>
          </cell>
          <cell r="H941" t="str">
            <v>MA</v>
          </cell>
          <cell r="I941" t="str">
            <v>MA</v>
          </cell>
          <cell r="J941" t="str">
            <v>Inlier</v>
          </cell>
          <cell r="K941" t="str">
            <v>N</v>
          </cell>
          <cell r="L941">
            <v>668178.3045000002</v>
          </cell>
          <cell r="M941">
            <v>417833.71499999991</v>
          </cell>
        </row>
        <row r="942">
          <cell r="A942" t="str">
            <v>902271</v>
          </cell>
          <cell r="B942" t="str">
            <v>NOBLE HOSPITAL</v>
          </cell>
          <cell r="C942" t="str">
            <v>HMO/POS</v>
          </cell>
          <cell r="D942" t="str">
            <v>FULLY</v>
          </cell>
          <cell r="E942" t="str">
            <v>IP</v>
          </cell>
          <cell r="F942" t="str">
            <v>Community</v>
          </cell>
          <cell r="G942" t="str">
            <v>Hampden</v>
          </cell>
          <cell r="H942" t="str">
            <v>MA</v>
          </cell>
          <cell r="I942" t="str">
            <v>MA</v>
          </cell>
          <cell r="J942" t="str">
            <v>Low Do</v>
          </cell>
          <cell r="K942" t="str">
            <v>N</v>
          </cell>
          <cell r="L942">
            <v>5556.6</v>
          </cell>
          <cell r="M942">
            <v>10027.0715</v>
          </cell>
        </row>
        <row r="943">
          <cell r="A943" t="str">
            <v>902271</v>
          </cell>
          <cell r="B943" t="str">
            <v>NOBLE HOSPITAL</v>
          </cell>
          <cell r="C943" t="str">
            <v>HMO/POS</v>
          </cell>
          <cell r="D943" t="str">
            <v>FULLY</v>
          </cell>
          <cell r="E943" t="str">
            <v>OP</v>
          </cell>
          <cell r="F943" t="str">
            <v>Community</v>
          </cell>
          <cell r="G943" t="str">
            <v>Hampden</v>
          </cell>
          <cell r="H943" t="str">
            <v>MA</v>
          </cell>
          <cell r="I943" t="str">
            <v>MA</v>
          </cell>
          <cell r="J943" t="str">
            <v>Low Do</v>
          </cell>
          <cell r="K943" t="str">
            <v>N</v>
          </cell>
          <cell r="L943">
            <v>77381.073000000004</v>
          </cell>
          <cell r="M943">
            <v>59565.1</v>
          </cell>
        </row>
        <row r="944">
          <cell r="A944" t="str">
            <v>902271</v>
          </cell>
          <cell r="B944" t="str">
            <v>NOBLE HOSPITAL</v>
          </cell>
          <cell r="C944" t="str">
            <v>HMO/POS</v>
          </cell>
          <cell r="D944" t="str">
            <v>SELF</v>
          </cell>
          <cell r="E944" t="str">
            <v>OP</v>
          </cell>
          <cell r="F944" t="str">
            <v>Community</v>
          </cell>
          <cell r="G944" t="str">
            <v>Hampden</v>
          </cell>
          <cell r="H944" t="str">
            <v>MA</v>
          </cell>
          <cell r="I944" t="str">
            <v>MA</v>
          </cell>
          <cell r="J944" t="str">
            <v>Low Do</v>
          </cell>
          <cell r="K944" t="str">
            <v>N</v>
          </cell>
          <cell r="L944">
            <v>16281.644417093679</v>
          </cell>
          <cell r="M944">
            <v>15032.54</v>
          </cell>
        </row>
        <row r="945">
          <cell r="A945" t="str">
            <v>902271</v>
          </cell>
          <cell r="B945" t="str">
            <v>NOBLE HOSPITAL</v>
          </cell>
          <cell r="C945" t="str">
            <v>PPO</v>
          </cell>
          <cell r="D945" t="str">
            <v>FULLY</v>
          </cell>
          <cell r="E945" t="str">
            <v>OP</v>
          </cell>
          <cell r="F945" t="str">
            <v>Community</v>
          </cell>
          <cell r="G945" t="str">
            <v>Hampden</v>
          </cell>
          <cell r="H945" t="str">
            <v>MA</v>
          </cell>
          <cell r="I945" t="str">
            <v>MA</v>
          </cell>
          <cell r="J945" t="str">
            <v>Low Do</v>
          </cell>
          <cell r="K945" t="str">
            <v>N</v>
          </cell>
          <cell r="L945">
            <v>2651.4389999999999</v>
          </cell>
          <cell r="M945">
            <v>2030.05</v>
          </cell>
        </row>
        <row r="946">
          <cell r="A946" t="str">
            <v>902271</v>
          </cell>
          <cell r="B946" t="str">
            <v>NOBLE HOSPITAL</v>
          </cell>
          <cell r="C946" t="str">
            <v>PPO</v>
          </cell>
          <cell r="D946" t="str">
            <v>SELF</v>
          </cell>
          <cell r="E946" t="str">
            <v>OP</v>
          </cell>
          <cell r="F946" t="str">
            <v>Community</v>
          </cell>
          <cell r="G946" t="str">
            <v>Hampden</v>
          </cell>
          <cell r="H946" t="str">
            <v>MA</v>
          </cell>
          <cell r="I946" t="str">
            <v>MA</v>
          </cell>
          <cell r="J946" t="str">
            <v>Low Do</v>
          </cell>
          <cell r="K946" t="str">
            <v>N</v>
          </cell>
          <cell r="L946">
            <v>15433.216255248393</v>
          </cell>
          <cell r="M946">
            <v>12461.09</v>
          </cell>
        </row>
        <row r="947">
          <cell r="A947" t="str">
            <v>902694</v>
          </cell>
          <cell r="B947" t="str">
            <v>PARKVIEW MEM HOSPITAL</v>
          </cell>
          <cell r="C947" t="str">
            <v>HMO/POS</v>
          </cell>
          <cell r="D947" t="str">
            <v>FULLY</v>
          </cell>
          <cell r="E947" t="str">
            <v>IP</v>
          </cell>
          <cell r="F947" t="str">
            <v>Community</v>
          </cell>
          <cell r="G947" t="str">
            <v>Cumberland</v>
          </cell>
          <cell r="H947" t="str">
            <v>ME</v>
          </cell>
          <cell r="I947" t="str">
            <v>ME</v>
          </cell>
          <cell r="J947" t="str">
            <v>Low Do</v>
          </cell>
          <cell r="K947" t="str">
            <v>N</v>
          </cell>
          <cell r="L947">
            <v>37433.041400000002</v>
          </cell>
          <cell r="M947">
            <v>25484.174059999998</v>
          </cell>
        </row>
        <row r="948">
          <cell r="A948" t="str">
            <v>902694</v>
          </cell>
          <cell r="B948" t="str">
            <v>PARKVIEW MEM HOSPITAL</v>
          </cell>
          <cell r="C948" t="str">
            <v>HMO/POS</v>
          </cell>
          <cell r="D948" t="str">
            <v>FULLY</v>
          </cell>
          <cell r="E948" t="str">
            <v>OP</v>
          </cell>
          <cell r="F948" t="str">
            <v>Community</v>
          </cell>
          <cell r="G948" t="str">
            <v>Cumberland</v>
          </cell>
          <cell r="H948" t="str">
            <v>ME</v>
          </cell>
          <cell r="I948" t="str">
            <v>ME</v>
          </cell>
          <cell r="J948" t="str">
            <v>Low Do</v>
          </cell>
          <cell r="K948" t="str">
            <v>N</v>
          </cell>
          <cell r="L948">
            <v>218145.5302000001</v>
          </cell>
          <cell r="M948">
            <v>69254.464999999982</v>
          </cell>
        </row>
        <row r="949">
          <cell r="A949" t="str">
            <v>902694</v>
          </cell>
          <cell r="B949" t="str">
            <v>PARKVIEW MEM HOSPITAL</v>
          </cell>
          <cell r="C949" t="str">
            <v>HMO/POS</v>
          </cell>
          <cell r="D949" t="str">
            <v>SELF</v>
          </cell>
          <cell r="E949" t="str">
            <v>IP</v>
          </cell>
          <cell r="F949" t="str">
            <v>Community</v>
          </cell>
          <cell r="G949" t="str">
            <v>Cumberland</v>
          </cell>
          <cell r="H949" t="str">
            <v>ME</v>
          </cell>
          <cell r="I949" t="str">
            <v>ME</v>
          </cell>
          <cell r="J949" t="str">
            <v>Low Do</v>
          </cell>
          <cell r="K949" t="str">
            <v>N</v>
          </cell>
          <cell r="L949">
            <v>7160.4802000000009</v>
          </cell>
          <cell r="M949">
            <v>5166.1981999999998</v>
          </cell>
        </row>
        <row r="950">
          <cell r="A950" t="str">
            <v>902694</v>
          </cell>
          <cell r="B950" t="str">
            <v>PARKVIEW MEM HOSPITAL</v>
          </cell>
          <cell r="C950" t="str">
            <v>HMO/POS</v>
          </cell>
          <cell r="D950" t="str">
            <v>SELF</v>
          </cell>
          <cell r="E950" t="str">
            <v>OP</v>
          </cell>
          <cell r="F950" t="str">
            <v>Community</v>
          </cell>
          <cell r="G950" t="str">
            <v>Cumberland</v>
          </cell>
          <cell r="H950" t="str">
            <v>ME</v>
          </cell>
          <cell r="I950" t="str">
            <v>ME</v>
          </cell>
          <cell r="J950" t="str">
            <v>Low Do</v>
          </cell>
          <cell r="K950" t="str">
            <v>N</v>
          </cell>
          <cell r="L950">
            <v>13569.458333059769</v>
          </cell>
          <cell r="M950">
            <v>7314.97</v>
          </cell>
        </row>
        <row r="951">
          <cell r="A951" t="str">
            <v>902694</v>
          </cell>
          <cell r="B951" t="str">
            <v>PARKVIEW MEM HOSPITAL</v>
          </cell>
          <cell r="C951" t="str">
            <v>PPO</v>
          </cell>
          <cell r="D951" t="str">
            <v>FULLY</v>
          </cell>
          <cell r="E951" t="str">
            <v>OP</v>
          </cell>
          <cell r="F951" t="str">
            <v>Community</v>
          </cell>
          <cell r="G951" t="str">
            <v>Cumberland</v>
          </cell>
          <cell r="H951" t="str">
            <v>ME</v>
          </cell>
          <cell r="I951" t="str">
            <v>ME</v>
          </cell>
          <cell r="J951" t="str">
            <v>Low Do</v>
          </cell>
          <cell r="K951" t="str">
            <v>N</v>
          </cell>
          <cell r="L951">
            <v>64903.428530990204</v>
          </cell>
          <cell r="M951">
            <v>18182.310000000001</v>
          </cell>
        </row>
        <row r="952">
          <cell r="A952" t="str">
            <v>902694</v>
          </cell>
          <cell r="B952" t="str">
            <v>PARKVIEW MEM HOSPITAL</v>
          </cell>
          <cell r="C952" t="str">
            <v>PPO</v>
          </cell>
          <cell r="D952" t="str">
            <v>SELF</v>
          </cell>
          <cell r="E952" t="str">
            <v>OP</v>
          </cell>
          <cell r="F952" t="str">
            <v>Community</v>
          </cell>
          <cell r="G952" t="str">
            <v>Cumberland</v>
          </cell>
          <cell r="H952" t="str">
            <v>ME</v>
          </cell>
          <cell r="I952" t="str">
            <v>ME</v>
          </cell>
          <cell r="J952" t="str">
            <v>Low Do</v>
          </cell>
          <cell r="K952" t="str">
            <v>N</v>
          </cell>
          <cell r="L952">
            <v>1053.1140139170886</v>
          </cell>
          <cell r="M952">
            <v>778.2</v>
          </cell>
        </row>
        <row r="953">
          <cell r="A953" t="str">
            <v>902715</v>
          </cell>
          <cell r="B953" t="str">
            <v>THE ACADIA HOSPITAL</v>
          </cell>
          <cell r="C953" t="str">
            <v>HMO/POS</v>
          </cell>
          <cell r="D953" t="str">
            <v>FULLY</v>
          </cell>
          <cell r="E953" t="str">
            <v>OP</v>
          </cell>
          <cell r="F953" t="str">
            <v>Community</v>
          </cell>
          <cell r="G953" t="str">
            <v>Penobscot</v>
          </cell>
          <cell r="H953" t="str">
            <v>ME</v>
          </cell>
          <cell r="I953" t="str">
            <v>ME</v>
          </cell>
          <cell r="J953" t="str">
            <v>Low Do</v>
          </cell>
          <cell r="K953" t="str">
            <v>N</v>
          </cell>
          <cell r="L953">
            <v>4836.16</v>
          </cell>
          <cell r="M953">
            <v>491.82</v>
          </cell>
        </row>
        <row r="954">
          <cell r="A954" t="str">
            <v>903005</v>
          </cell>
          <cell r="B954" t="str">
            <v>SAINTS MEMORIAL</v>
          </cell>
          <cell r="C954" t="str">
            <v>HMO/POS</v>
          </cell>
          <cell r="D954" t="str">
            <v>FULLY</v>
          </cell>
          <cell r="E954" t="str">
            <v>IP</v>
          </cell>
          <cell r="F954" t="str">
            <v>Community</v>
          </cell>
          <cell r="G954" t="str">
            <v>Middlesex</v>
          </cell>
          <cell r="H954" t="str">
            <v>MA</v>
          </cell>
          <cell r="I954" t="str">
            <v>MA</v>
          </cell>
          <cell r="J954" t="str">
            <v>Inlier</v>
          </cell>
          <cell r="K954" t="str">
            <v>N</v>
          </cell>
          <cell r="L954">
            <v>265099.32150000002</v>
          </cell>
          <cell r="M954">
            <v>696957.67462222208</v>
          </cell>
        </row>
        <row r="955">
          <cell r="A955" t="str">
            <v>903005</v>
          </cell>
          <cell r="B955" t="str">
            <v>SAINTS MEMORIAL</v>
          </cell>
          <cell r="C955" t="str">
            <v>HMO/POS</v>
          </cell>
          <cell r="D955" t="str">
            <v>FULLY</v>
          </cell>
          <cell r="E955" t="str">
            <v>OP</v>
          </cell>
          <cell r="F955" t="str">
            <v>Community</v>
          </cell>
          <cell r="G955" t="str">
            <v>Middlesex</v>
          </cell>
          <cell r="H955" t="str">
            <v>MA</v>
          </cell>
          <cell r="I955" t="str">
            <v>MA</v>
          </cell>
          <cell r="J955" t="str">
            <v>Inlier</v>
          </cell>
          <cell r="K955" t="str">
            <v>N</v>
          </cell>
          <cell r="L955">
            <v>1314398.7458800001</v>
          </cell>
          <cell r="M955">
            <v>1043426.2149999995</v>
          </cell>
        </row>
        <row r="956">
          <cell r="A956" t="str">
            <v>903005</v>
          </cell>
          <cell r="B956" t="str">
            <v>SAINTS MEMORIAL</v>
          </cell>
          <cell r="C956" t="str">
            <v>HMO/POS</v>
          </cell>
          <cell r="D956" t="str">
            <v>SELF</v>
          </cell>
          <cell r="E956" t="str">
            <v>IP</v>
          </cell>
          <cell r="F956" t="str">
            <v>Community</v>
          </cell>
          <cell r="G956" t="str">
            <v>Middlesex</v>
          </cell>
          <cell r="H956" t="str">
            <v>MA</v>
          </cell>
          <cell r="I956" t="str">
            <v>MA</v>
          </cell>
          <cell r="J956" t="str">
            <v>Inlier</v>
          </cell>
          <cell r="K956" t="str">
            <v>N</v>
          </cell>
          <cell r="L956">
            <v>124626.43558362279</v>
          </cell>
          <cell r="M956">
            <v>369071.93405000004</v>
          </cell>
        </row>
        <row r="957">
          <cell r="A957" t="str">
            <v>903005</v>
          </cell>
          <cell r="B957" t="str">
            <v>SAINTS MEMORIAL</v>
          </cell>
          <cell r="C957" t="str">
            <v>HMO/POS</v>
          </cell>
          <cell r="D957" t="str">
            <v>SELF</v>
          </cell>
          <cell r="E957" t="str">
            <v>OP</v>
          </cell>
          <cell r="F957" t="str">
            <v>Community</v>
          </cell>
          <cell r="G957" t="str">
            <v>Middlesex</v>
          </cell>
          <cell r="H957" t="str">
            <v>MA</v>
          </cell>
          <cell r="I957" t="str">
            <v>MA</v>
          </cell>
          <cell r="J957" t="str">
            <v>Inlier</v>
          </cell>
          <cell r="K957" t="str">
            <v>N</v>
          </cell>
          <cell r="L957">
            <v>525286.52580000018</v>
          </cell>
          <cell r="M957">
            <v>438477.19</v>
          </cell>
        </row>
        <row r="958">
          <cell r="A958" t="str">
            <v>903005</v>
          </cell>
          <cell r="B958" t="str">
            <v>SAINTS MEMORIAL</v>
          </cell>
          <cell r="C958" t="str">
            <v>PPO</v>
          </cell>
          <cell r="D958" t="str">
            <v>FULLY</v>
          </cell>
          <cell r="E958" t="str">
            <v>IP</v>
          </cell>
          <cell r="F958" t="str">
            <v>Community</v>
          </cell>
          <cell r="G958" t="str">
            <v>Middlesex</v>
          </cell>
          <cell r="H958" t="str">
            <v>MA</v>
          </cell>
          <cell r="I958" t="str">
            <v>MA</v>
          </cell>
          <cell r="J958" t="str">
            <v>Inlier</v>
          </cell>
          <cell r="K958" t="str">
            <v>N</v>
          </cell>
          <cell r="L958">
            <v>44782.786879999992</v>
          </cell>
          <cell r="M958">
            <v>108841.197</v>
          </cell>
        </row>
        <row r="959">
          <cell r="A959" t="str">
            <v>903005</v>
          </cell>
          <cell r="B959" t="str">
            <v>SAINTS MEMORIAL</v>
          </cell>
          <cell r="C959" t="str">
            <v>PPO</v>
          </cell>
          <cell r="D959" t="str">
            <v>FULLY</v>
          </cell>
          <cell r="E959" t="str">
            <v>OP</v>
          </cell>
          <cell r="F959" t="str">
            <v>Community</v>
          </cell>
          <cell r="G959" t="str">
            <v>Middlesex</v>
          </cell>
          <cell r="H959" t="str">
            <v>MA</v>
          </cell>
          <cell r="I959" t="str">
            <v>MA</v>
          </cell>
          <cell r="J959" t="str">
            <v>Inlier</v>
          </cell>
          <cell r="K959" t="str">
            <v>N</v>
          </cell>
          <cell r="L959">
            <v>74512.133140189428</v>
          </cell>
          <cell r="M959">
            <v>64336.244999999995</v>
          </cell>
        </row>
        <row r="960">
          <cell r="A960" t="str">
            <v>903005</v>
          </cell>
          <cell r="B960" t="str">
            <v>SAINTS MEMORIAL</v>
          </cell>
          <cell r="C960" t="str">
            <v>PPO</v>
          </cell>
          <cell r="D960" t="str">
            <v>SELF</v>
          </cell>
          <cell r="E960" t="str">
            <v>IP</v>
          </cell>
          <cell r="F960" t="str">
            <v>Community</v>
          </cell>
          <cell r="G960" t="str">
            <v>Middlesex</v>
          </cell>
          <cell r="H960" t="str">
            <v>MA</v>
          </cell>
          <cell r="I960" t="str">
            <v>MA</v>
          </cell>
          <cell r="J960" t="str">
            <v>Inlier</v>
          </cell>
          <cell r="K960" t="str">
            <v>N</v>
          </cell>
          <cell r="L960">
            <v>13723.787103622793</v>
          </cell>
          <cell r="M960">
            <v>30783.574999999997</v>
          </cell>
        </row>
        <row r="961">
          <cell r="A961" t="str">
            <v>903005</v>
          </cell>
          <cell r="B961" t="str">
            <v>SAINTS MEMORIAL</v>
          </cell>
          <cell r="C961" t="str">
            <v>PPO</v>
          </cell>
          <cell r="D961" t="str">
            <v>SELF</v>
          </cell>
          <cell r="E961" t="str">
            <v>OP</v>
          </cell>
          <cell r="F961" t="str">
            <v>Community</v>
          </cell>
          <cell r="G961" t="str">
            <v>Middlesex</v>
          </cell>
          <cell r="H961" t="str">
            <v>MA</v>
          </cell>
          <cell r="I961" t="str">
            <v>MA</v>
          </cell>
          <cell r="J961" t="str">
            <v>Inlier</v>
          </cell>
          <cell r="K961" t="str">
            <v>N</v>
          </cell>
          <cell r="L961">
            <v>103106.63882000001</v>
          </cell>
          <cell r="M961">
            <v>81994.265000000014</v>
          </cell>
        </row>
        <row r="962">
          <cell r="A962" t="str">
            <v>903024</v>
          </cell>
          <cell r="B962" t="str">
            <v>Merrimack Valley Hospital</v>
          </cell>
          <cell r="C962" t="str">
            <v>HMO/POS</v>
          </cell>
          <cell r="D962" t="str">
            <v>FULLY</v>
          </cell>
          <cell r="E962" t="str">
            <v>IP</v>
          </cell>
          <cell r="F962" t="str">
            <v>Community</v>
          </cell>
          <cell r="G962" t="str">
            <v>Essex</v>
          </cell>
          <cell r="H962" t="str">
            <v>MA</v>
          </cell>
          <cell r="I962" t="str">
            <v>MA</v>
          </cell>
          <cell r="J962" t="str">
            <v>Inlier</v>
          </cell>
          <cell r="K962" t="str">
            <v>N</v>
          </cell>
          <cell r="L962">
            <v>352589.83559999999</v>
          </cell>
          <cell r="M962">
            <v>481463.23124666663</v>
          </cell>
        </row>
        <row r="963">
          <cell r="A963" t="str">
            <v>903024</v>
          </cell>
          <cell r="B963" t="str">
            <v>Merrimack Valley Hospital</v>
          </cell>
          <cell r="C963" t="str">
            <v>HMO/POS</v>
          </cell>
          <cell r="D963" t="str">
            <v>FULLY</v>
          </cell>
          <cell r="E963" t="str">
            <v>OP</v>
          </cell>
          <cell r="F963" t="str">
            <v>Community</v>
          </cell>
          <cell r="G963" t="str">
            <v>Essex</v>
          </cell>
          <cell r="H963" t="str">
            <v>MA</v>
          </cell>
          <cell r="I963" t="str">
            <v>MA</v>
          </cell>
          <cell r="J963" t="str">
            <v>Inlier</v>
          </cell>
          <cell r="K963" t="str">
            <v>N</v>
          </cell>
          <cell r="L963">
            <v>709399.12319999968</v>
          </cell>
          <cell r="M963">
            <v>539078.80499999993</v>
          </cell>
        </row>
        <row r="964">
          <cell r="A964" t="str">
            <v>903024</v>
          </cell>
          <cell r="B964" t="str">
            <v>Merrimack Valley Hospital</v>
          </cell>
          <cell r="C964" t="str">
            <v>HMO/POS</v>
          </cell>
          <cell r="D964" t="str">
            <v>SELF</v>
          </cell>
          <cell r="E964" t="str">
            <v>IP</v>
          </cell>
          <cell r="F964" t="str">
            <v>Community</v>
          </cell>
          <cell r="G964" t="str">
            <v>Essex</v>
          </cell>
          <cell r="H964" t="str">
            <v>MA</v>
          </cell>
          <cell r="I964" t="str">
            <v>MA</v>
          </cell>
          <cell r="J964" t="str">
            <v>Inlier</v>
          </cell>
          <cell r="K964" t="str">
            <v>N</v>
          </cell>
          <cell r="L964">
            <v>64623.031199999998</v>
          </cell>
          <cell r="M964">
            <v>88243.073600000003</v>
          </cell>
        </row>
        <row r="965">
          <cell r="A965" t="str">
            <v>903024</v>
          </cell>
          <cell r="B965" t="str">
            <v>Merrimack Valley Hospital</v>
          </cell>
          <cell r="C965" t="str">
            <v>HMO/POS</v>
          </cell>
          <cell r="D965" t="str">
            <v>SELF</v>
          </cell>
          <cell r="E965" t="str">
            <v>OP</v>
          </cell>
          <cell r="F965" t="str">
            <v>Community</v>
          </cell>
          <cell r="G965" t="str">
            <v>Essex</v>
          </cell>
          <cell r="H965" t="str">
            <v>MA</v>
          </cell>
          <cell r="I965" t="str">
            <v>MA</v>
          </cell>
          <cell r="J965" t="str">
            <v>Inlier</v>
          </cell>
          <cell r="K965" t="str">
            <v>N</v>
          </cell>
          <cell r="L965">
            <v>165711.13919999998</v>
          </cell>
          <cell r="M965">
            <v>170555.31</v>
          </cell>
        </row>
        <row r="966">
          <cell r="A966" t="str">
            <v>903024</v>
          </cell>
          <cell r="B966" t="str">
            <v>Merrimack Valley Hospital</v>
          </cell>
          <cell r="C966" t="str">
            <v>PPO</v>
          </cell>
          <cell r="D966" t="str">
            <v>FULLY</v>
          </cell>
          <cell r="E966" t="str">
            <v>IP</v>
          </cell>
          <cell r="F966" t="str">
            <v>Community</v>
          </cell>
          <cell r="G966" t="str">
            <v>Essex</v>
          </cell>
          <cell r="H966" t="str">
            <v>MA</v>
          </cell>
          <cell r="I966" t="str">
            <v>MA</v>
          </cell>
          <cell r="J966" t="str">
            <v>Inlier</v>
          </cell>
          <cell r="K966" t="str">
            <v>N</v>
          </cell>
          <cell r="L966">
            <v>33878.368799999997</v>
          </cell>
          <cell r="M966">
            <v>46261.080300000001</v>
          </cell>
        </row>
        <row r="967">
          <cell r="A967" t="str">
            <v>903024</v>
          </cell>
          <cell r="B967" t="str">
            <v>Merrimack Valley Hospital</v>
          </cell>
          <cell r="C967" t="str">
            <v>PPO</v>
          </cell>
          <cell r="D967" t="str">
            <v>FULLY</v>
          </cell>
          <cell r="E967" t="str">
            <v>OP</v>
          </cell>
          <cell r="F967" t="str">
            <v>Community</v>
          </cell>
          <cell r="G967" t="str">
            <v>Essex</v>
          </cell>
          <cell r="H967" t="str">
            <v>MA</v>
          </cell>
          <cell r="I967" t="str">
            <v>MA</v>
          </cell>
          <cell r="J967" t="str">
            <v>Inlier</v>
          </cell>
          <cell r="K967" t="str">
            <v>N</v>
          </cell>
          <cell r="L967">
            <v>30028.422628736236</v>
          </cell>
          <cell r="M967">
            <v>22100.05</v>
          </cell>
        </row>
        <row r="968">
          <cell r="A968" t="str">
            <v>903024</v>
          </cell>
          <cell r="B968" t="str">
            <v>Merrimack Valley Hospital</v>
          </cell>
          <cell r="C968" t="str">
            <v>PPO</v>
          </cell>
          <cell r="D968" t="str">
            <v>SELF</v>
          </cell>
          <cell r="E968" t="str">
            <v>IP</v>
          </cell>
          <cell r="F968" t="str">
            <v>Community</v>
          </cell>
          <cell r="G968" t="str">
            <v>Essex</v>
          </cell>
          <cell r="H968" t="str">
            <v>MA</v>
          </cell>
          <cell r="I968" t="str">
            <v>MA</v>
          </cell>
          <cell r="J968" t="str">
            <v>Inlier</v>
          </cell>
          <cell r="K968" t="str">
            <v>N</v>
          </cell>
          <cell r="L968">
            <v>47310.9444</v>
          </cell>
          <cell r="M968">
            <v>64603.328900000008</v>
          </cell>
        </row>
        <row r="969">
          <cell r="A969" t="str">
            <v>903024</v>
          </cell>
          <cell r="B969" t="str">
            <v>Merrimack Valley Hospital</v>
          </cell>
          <cell r="C969" t="str">
            <v>PPO</v>
          </cell>
          <cell r="D969" t="str">
            <v>SELF</v>
          </cell>
          <cell r="E969" t="str">
            <v>OP</v>
          </cell>
          <cell r="F969" t="str">
            <v>Community</v>
          </cell>
          <cell r="G969" t="str">
            <v>Essex</v>
          </cell>
          <cell r="H969" t="str">
            <v>MA</v>
          </cell>
          <cell r="I969" t="str">
            <v>MA</v>
          </cell>
          <cell r="J969" t="str">
            <v>Inlier</v>
          </cell>
          <cell r="K969" t="str">
            <v>N</v>
          </cell>
          <cell r="L969">
            <v>60833.58826873199</v>
          </cell>
          <cell r="M969">
            <v>42346.65</v>
          </cell>
        </row>
        <row r="970">
          <cell r="A970" t="str">
            <v>903062</v>
          </cell>
          <cell r="B970" t="str">
            <v>MARY LANE HOSPITAL</v>
          </cell>
          <cell r="C970" t="str">
            <v>HMO/POS</v>
          </cell>
          <cell r="D970" t="str">
            <v>FULLY</v>
          </cell>
          <cell r="E970" t="str">
            <v>IP</v>
          </cell>
          <cell r="F970" t="str">
            <v>Community</v>
          </cell>
          <cell r="G970" t="str">
            <v>Hampshire</v>
          </cell>
          <cell r="H970" t="str">
            <v>MA</v>
          </cell>
          <cell r="I970" t="str">
            <v>MA</v>
          </cell>
          <cell r="J970" t="str">
            <v>Low Do</v>
          </cell>
          <cell r="K970" t="str">
            <v>N</v>
          </cell>
          <cell r="L970">
            <v>28579.115800000003</v>
          </cell>
          <cell r="M970">
            <v>35222.381322222223</v>
          </cell>
        </row>
        <row r="971">
          <cell r="A971" t="str">
            <v>903062</v>
          </cell>
          <cell r="B971" t="str">
            <v>MARY LANE HOSPITAL</v>
          </cell>
          <cell r="C971" t="str">
            <v>HMO/POS</v>
          </cell>
          <cell r="D971" t="str">
            <v>FULLY</v>
          </cell>
          <cell r="E971" t="str">
            <v>OP</v>
          </cell>
          <cell r="F971" t="str">
            <v>Community</v>
          </cell>
          <cell r="G971" t="str">
            <v>Hampshire</v>
          </cell>
          <cell r="H971" t="str">
            <v>MA</v>
          </cell>
          <cell r="I971" t="str">
            <v>MA</v>
          </cell>
          <cell r="J971" t="str">
            <v>Low Do</v>
          </cell>
          <cell r="K971" t="str">
            <v>N</v>
          </cell>
          <cell r="L971">
            <v>211239.16379999998</v>
          </cell>
          <cell r="M971">
            <v>124569.88500000001</v>
          </cell>
        </row>
        <row r="972">
          <cell r="A972" t="str">
            <v>903062</v>
          </cell>
          <cell r="B972" t="str">
            <v>MARY LANE HOSPITAL</v>
          </cell>
          <cell r="C972" t="str">
            <v>HMO/POS</v>
          </cell>
          <cell r="D972" t="str">
            <v>SELF</v>
          </cell>
          <cell r="E972" t="str">
            <v>IP</v>
          </cell>
          <cell r="F972" t="str">
            <v>Community</v>
          </cell>
          <cell r="G972" t="str">
            <v>Hampshire</v>
          </cell>
          <cell r="H972" t="str">
            <v>MA</v>
          </cell>
          <cell r="I972" t="str">
            <v>MA</v>
          </cell>
          <cell r="J972" t="str">
            <v>Low Do</v>
          </cell>
          <cell r="K972" t="str">
            <v>N</v>
          </cell>
          <cell r="L972">
            <v>7505.5843999999997</v>
          </cell>
          <cell r="M972">
            <v>9933.740600000001</v>
          </cell>
        </row>
        <row r="973">
          <cell r="A973" t="str">
            <v>903062</v>
          </cell>
          <cell r="B973" t="str">
            <v>MARY LANE HOSPITAL</v>
          </cell>
          <cell r="C973" t="str">
            <v>HMO/POS</v>
          </cell>
          <cell r="D973" t="str">
            <v>SELF</v>
          </cell>
          <cell r="E973" t="str">
            <v>OP</v>
          </cell>
          <cell r="F973" t="str">
            <v>Community</v>
          </cell>
          <cell r="G973" t="str">
            <v>Hampshire</v>
          </cell>
          <cell r="H973" t="str">
            <v>MA</v>
          </cell>
          <cell r="I973" t="str">
            <v>MA</v>
          </cell>
          <cell r="J973" t="str">
            <v>Low Do</v>
          </cell>
          <cell r="K973" t="str">
            <v>N</v>
          </cell>
          <cell r="L973">
            <v>43228.249821606652</v>
          </cell>
          <cell r="M973">
            <v>25408.03</v>
          </cell>
        </row>
        <row r="974">
          <cell r="A974" t="str">
            <v>903062</v>
          </cell>
          <cell r="B974" t="str">
            <v>MARY LANE HOSPITAL</v>
          </cell>
          <cell r="C974" t="str">
            <v>PPO</v>
          </cell>
          <cell r="D974" t="str">
            <v>FULLY</v>
          </cell>
          <cell r="E974" t="str">
            <v>OP</v>
          </cell>
          <cell r="F974" t="str">
            <v>Community</v>
          </cell>
          <cell r="G974" t="str">
            <v>Hampshire</v>
          </cell>
          <cell r="H974" t="str">
            <v>MA</v>
          </cell>
          <cell r="I974" t="str">
            <v>MA</v>
          </cell>
          <cell r="J974" t="str">
            <v>Low Do</v>
          </cell>
          <cell r="K974" t="str">
            <v>N</v>
          </cell>
          <cell r="L974">
            <v>22584.809792006614</v>
          </cell>
          <cell r="M974">
            <v>10120.43</v>
          </cell>
        </row>
        <row r="975">
          <cell r="A975" t="str">
            <v>903062</v>
          </cell>
          <cell r="B975" t="str">
            <v>MARY LANE HOSPITAL</v>
          </cell>
          <cell r="C975" t="str">
            <v>PPO</v>
          </cell>
          <cell r="D975" t="str">
            <v>SELF</v>
          </cell>
          <cell r="E975" t="str">
            <v>IP</v>
          </cell>
          <cell r="F975" t="str">
            <v>Community</v>
          </cell>
          <cell r="G975" t="str">
            <v>Hampshire</v>
          </cell>
          <cell r="H975" t="str">
            <v>MA</v>
          </cell>
          <cell r="I975" t="str">
            <v>MA</v>
          </cell>
          <cell r="J975" t="str">
            <v>Low Do</v>
          </cell>
          <cell r="K975" t="str">
            <v>N</v>
          </cell>
          <cell r="L975">
            <v>24325.452399999998</v>
          </cell>
          <cell r="M975">
            <v>43528.451259999994</v>
          </cell>
        </row>
        <row r="976">
          <cell r="A976" t="str">
            <v>903062</v>
          </cell>
          <cell r="B976" t="str">
            <v>MARY LANE HOSPITAL</v>
          </cell>
          <cell r="C976" t="str">
            <v>PPO</v>
          </cell>
          <cell r="D976" t="str">
            <v>SELF</v>
          </cell>
          <cell r="E976" t="str">
            <v>OP</v>
          </cell>
          <cell r="F976" t="str">
            <v>Community</v>
          </cell>
          <cell r="G976" t="str">
            <v>Hampshire</v>
          </cell>
          <cell r="H976" t="str">
            <v>MA</v>
          </cell>
          <cell r="I976" t="str">
            <v>MA</v>
          </cell>
          <cell r="J976" t="str">
            <v>Low Do</v>
          </cell>
          <cell r="K976" t="str">
            <v>N</v>
          </cell>
          <cell r="L976">
            <v>69699.272153053142</v>
          </cell>
          <cell r="M976">
            <v>41397.72</v>
          </cell>
        </row>
        <row r="977">
          <cell r="A977" t="str">
            <v>903063</v>
          </cell>
          <cell r="B977" t="str">
            <v>FRANKLIN MEDICAL CNTR</v>
          </cell>
          <cell r="C977" t="str">
            <v>HMO/POS</v>
          </cell>
          <cell r="D977" t="str">
            <v>FULLY</v>
          </cell>
          <cell r="E977" t="str">
            <v>IP</v>
          </cell>
          <cell r="F977" t="str">
            <v>Community</v>
          </cell>
          <cell r="G977" t="str">
            <v>Franklin</v>
          </cell>
          <cell r="H977" t="str">
            <v>MA</v>
          </cell>
          <cell r="I977" t="str">
            <v>MA</v>
          </cell>
          <cell r="J977" t="str">
            <v>Inlier</v>
          </cell>
          <cell r="K977" t="str">
            <v>N</v>
          </cell>
          <cell r="L977">
            <v>90491.309600000008</v>
          </cell>
          <cell r="M977">
            <v>80959.781799999997</v>
          </cell>
        </row>
        <row r="978">
          <cell r="A978" t="str">
            <v>903063</v>
          </cell>
          <cell r="B978" t="str">
            <v>FRANKLIN MEDICAL CNTR</v>
          </cell>
          <cell r="C978" t="str">
            <v>HMO/POS</v>
          </cell>
          <cell r="D978" t="str">
            <v>FULLY</v>
          </cell>
          <cell r="E978" t="str">
            <v>OP</v>
          </cell>
          <cell r="F978" t="str">
            <v>Community</v>
          </cell>
          <cell r="G978" t="str">
            <v>Franklin</v>
          </cell>
          <cell r="H978" t="str">
            <v>MA</v>
          </cell>
          <cell r="I978" t="str">
            <v>MA</v>
          </cell>
          <cell r="J978" t="str">
            <v>Inlier</v>
          </cell>
          <cell r="K978" t="str">
            <v>N</v>
          </cell>
          <cell r="L978">
            <v>447606.40140000032</v>
          </cell>
          <cell r="M978">
            <v>180778.29600000003</v>
          </cell>
        </row>
        <row r="979">
          <cell r="A979" t="str">
            <v>903063</v>
          </cell>
          <cell r="B979" t="str">
            <v>FRANKLIN MEDICAL CNTR</v>
          </cell>
          <cell r="C979" t="str">
            <v>HMO/POS</v>
          </cell>
          <cell r="D979" t="str">
            <v>SELF</v>
          </cell>
          <cell r="E979" t="str">
            <v>IP</v>
          </cell>
          <cell r="F979" t="str">
            <v>Community</v>
          </cell>
          <cell r="G979" t="str">
            <v>Franklin</v>
          </cell>
          <cell r="H979" t="str">
            <v>MA</v>
          </cell>
          <cell r="I979" t="str">
            <v>MA</v>
          </cell>
          <cell r="J979" t="str">
            <v>Inlier</v>
          </cell>
          <cell r="K979" t="str">
            <v>N</v>
          </cell>
          <cell r="L979">
            <v>37442.780545132278</v>
          </cell>
          <cell r="M979">
            <v>37126.011899999998</v>
          </cell>
        </row>
        <row r="980">
          <cell r="A980" t="str">
            <v>903063</v>
          </cell>
          <cell r="B980" t="str">
            <v>FRANKLIN MEDICAL CNTR</v>
          </cell>
          <cell r="C980" t="str">
            <v>HMO/POS</v>
          </cell>
          <cell r="D980" t="str">
            <v>SELF</v>
          </cell>
          <cell r="E980" t="str">
            <v>OP</v>
          </cell>
          <cell r="F980" t="str">
            <v>Community</v>
          </cell>
          <cell r="G980" t="str">
            <v>Franklin</v>
          </cell>
          <cell r="H980" t="str">
            <v>MA</v>
          </cell>
          <cell r="I980" t="str">
            <v>MA</v>
          </cell>
          <cell r="J980" t="str">
            <v>Inlier</v>
          </cell>
          <cell r="K980" t="str">
            <v>N</v>
          </cell>
          <cell r="L980">
            <v>91374.152960803622</v>
          </cell>
          <cell r="M980">
            <v>42683.464999999997</v>
          </cell>
        </row>
        <row r="981">
          <cell r="A981" t="str">
            <v>903063</v>
          </cell>
          <cell r="B981" t="str">
            <v>FRANKLIN MEDICAL CNTR</v>
          </cell>
          <cell r="C981" t="str">
            <v>PPO</v>
          </cell>
          <cell r="D981" t="str">
            <v>FULLY</v>
          </cell>
          <cell r="E981" t="str">
            <v>OP</v>
          </cell>
          <cell r="F981" t="str">
            <v>Community</v>
          </cell>
          <cell r="G981" t="str">
            <v>Franklin</v>
          </cell>
          <cell r="H981" t="str">
            <v>MA</v>
          </cell>
          <cell r="I981" t="str">
            <v>MA</v>
          </cell>
          <cell r="J981" t="str">
            <v>Inlier</v>
          </cell>
          <cell r="K981" t="str">
            <v>N</v>
          </cell>
          <cell r="L981">
            <v>8233.7302</v>
          </cell>
          <cell r="M981">
            <v>4163.3500000000004</v>
          </cell>
        </row>
        <row r="982">
          <cell r="A982" t="str">
            <v>903063</v>
          </cell>
          <cell r="B982" t="str">
            <v>FRANKLIN MEDICAL CNTR</v>
          </cell>
          <cell r="C982" t="str">
            <v>PPO</v>
          </cell>
          <cell r="D982" t="str">
            <v>SELF</v>
          </cell>
          <cell r="E982" t="str">
            <v>IP</v>
          </cell>
          <cell r="F982" t="str">
            <v>Community</v>
          </cell>
          <cell r="G982" t="str">
            <v>Franklin</v>
          </cell>
          <cell r="H982" t="str">
            <v>MA</v>
          </cell>
          <cell r="I982" t="str">
            <v>MA</v>
          </cell>
          <cell r="J982" t="str">
            <v>Inlier</v>
          </cell>
          <cell r="K982" t="str">
            <v>N</v>
          </cell>
          <cell r="L982">
            <v>38886.258999999998</v>
          </cell>
          <cell r="M982">
            <v>47071.997900000002</v>
          </cell>
        </row>
        <row r="983">
          <cell r="A983" t="str">
            <v>903063</v>
          </cell>
          <cell r="B983" t="str">
            <v>FRANKLIN MEDICAL CNTR</v>
          </cell>
          <cell r="C983" t="str">
            <v>PPO</v>
          </cell>
          <cell r="D983" t="str">
            <v>SELF</v>
          </cell>
          <cell r="E983" t="str">
            <v>OP</v>
          </cell>
          <cell r="F983" t="str">
            <v>Community</v>
          </cell>
          <cell r="G983" t="str">
            <v>Franklin</v>
          </cell>
          <cell r="H983" t="str">
            <v>MA</v>
          </cell>
          <cell r="I983" t="str">
            <v>MA</v>
          </cell>
          <cell r="J983" t="str">
            <v>Inlier</v>
          </cell>
          <cell r="K983" t="str">
            <v>N</v>
          </cell>
          <cell r="L983">
            <v>281196.25940000016</v>
          </cell>
          <cell r="M983">
            <v>118818.011</v>
          </cell>
        </row>
        <row r="984">
          <cell r="A984" t="str">
            <v>903064</v>
          </cell>
          <cell r="B984" t="str">
            <v>BAYSTATE MEDICAL CNTR</v>
          </cell>
          <cell r="C984" t="str">
            <v>HMO/POS</v>
          </cell>
          <cell r="D984" t="str">
            <v>FULLY</v>
          </cell>
          <cell r="E984" t="str">
            <v>IP</v>
          </cell>
          <cell r="F984" t="str">
            <v>Tertiary</v>
          </cell>
          <cell r="G984" t="str">
            <v>Hampden</v>
          </cell>
          <cell r="H984" t="str">
            <v>MA</v>
          </cell>
          <cell r="I984" t="str">
            <v>MA</v>
          </cell>
          <cell r="J984" t="str">
            <v>Inlier</v>
          </cell>
          <cell r="K984" t="str">
            <v>N</v>
          </cell>
          <cell r="L984">
            <v>1581810.0053999999</v>
          </cell>
          <cell r="M984">
            <v>1334322.6798692308</v>
          </cell>
        </row>
        <row r="985">
          <cell r="A985" t="str">
            <v>903064</v>
          </cell>
          <cell r="B985" t="str">
            <v>BAYSTATE MEDICAL CNTR</v>
          </cell>
          <cell r="C985" t="str">
            <v>HMO/POS</v>
          </cell>
          <cell r="D985" t="str">
            <v>FULLY</v>
          </cell>
          <cell r="E985" t="str">
            <v>OP</v>
          </cell>
          <cell r="F985" t="str">
            <v>Tertiary</v>
          </cell>
          <cell r="G985" t="str">
            <v>Hampden</v>
          </cell>
          <cell r="H985" t="str">
            <v>MA</v>
          </cell>
          <cell r="I985" t="str">
            <v>MA</v>
          </cell>
          <cell r="J985" t="str">
            <v>Inlier</v>
          </cell>
          <cell r="K985" t="str">
            <v>N</v>
          </cell>
          <cell r="L985">
            <v>890141.8900000006</v>
          </cell>
          <cell r="M985">
            <v>449026.02</v>
          </cell>
        </row>
        <row r="986">
          <cell r="A986" t="str">
            <v>903064</v>
          </cell>
          <cell r="B986" t="str">
            <v>BAYSTATE MEDICAL CNTR</v>
          </cell>
          <cell r="C986" t="str">
            <v>HMO/POS</v>
          </cell>
          <cell r="D986" t="str">
            <v>SELF</v>
          </cell>
          <cell r="E986" t="str">
            <v>IP</v>
          </cell>
          <cell r="F986" t="str">
            <v>Tertiary</v>
          </cell>
          <cell r="G986" t="str">
            <v>Hampden</v>
          </cell>
          <cell r="H986" t="str">
            <v>MA</v>
          </cell>
          <cell r="I986" t="str">
            <v>MA</v>
          </cell>
          <cell r="J986" t="str">
            <v>Inlier</v>
          </cell>
          <cell r="K986" t="str">
            <v>N</v>
          </cell>
          <cell r="L986">
            <v>137013.26800000001</v>
          </cell>
          <cell r="M986">
            <v>120655.96710000001</v>
          </cell>
        </row>
        <row r="987">
          <cell r="A987" t="str">
            <v>903064</v>
          </cell>
          <cell r="B987" t="str">
            <v>BAYSTATE MEDICAL CNTR</v>
          </cell>
          <cell r="C987" t="str">
            <v>HMO/POS</v>
          </cell>
          <cell r="D987" t="str">
            <v>SELF</v>
          </cell>
          <cell r="E987" t="str">
            <v>OP</v>
          </cell>
          <cell r="F987" t="str">
            <v>Tertiary</v>
          </cell>
          <cell r="G987" t="str">
            <v>Hampden</v>
          </cell>
          <cell r="H987" t="str">
            <v>MA</v>
          </cell>
          <cell r="I987" t="str">
            <v>MA</v>
          </cell>
          <cell r="J987" t="str">
            <v>Inlier</v>
          </cell>
          <cell r="K987" t="str">
            <v>N</v>
          </cell>
          <cell r="L987">
            <v>144959.87600000002</v>
          </cell>
          <cell r="M987">
            <v>67843.94</v>
          </cell>
        </row>
        <row r="988">
          <cell r="A988" t="str">
            <v>903064</v>
          </cell>
          <cell r="B988" t="str">
            <v>BAYSTATE MEDICAL CNTR</v>
          </cell>
          <cell r="C988" t="str">
            <v>PPO</v>
          </cell>
          <cell r="D988" t="str">
            <v>FULLY</v>
          </cell>
          <cell r="E988" t="str">
            <v>IP</v>
          </cell>
          <cell r="F988" t="str">
            <v>Tertiary</v>
          </cell>
          <cell r="G988" t="str">
            <v>Hampden</v>
          </cell>
          <cell r="H988" t="str">
            <v>MA</v>
          </cell>
          <cell r="I988" t="str">
            <v>MA</v>
          </cell>
          <cell r="J988" t="str">
            <v>Inlier</v>
          </cell>
          <cell r="K988" t="str">
            <v>N</v>
          </cell>
          <cell r="L988">
            <v>45674.212800000008</v>
          </cell>
          <cell r="M988">
            <v>40941.134299999998</v>
          </cell>
        </row>
        <row r="989">
          <cell r="A989" t="str">
            <v>903064</v>
          </cell>
          <cell r="B989" t="str">
            <v>BAYSTATE MEDICAL CNTR</v>
          </cell>
          <cell r="C989" t="str">
            <v>PPO</v>
          </cell>
          <cell r="D989" t="str">
            <v>FULLY</v>
          </cell>
          <cell r="E989" t="str">
            <v>OP</v>
          </cell>
          <cell r="F989" t="str">
            <v>Tertiary</v>
          </cell>
          <cell r="G989" t="str">
            <v>Hampden</v>
          </cell>
          <cell r="H989" t="str">
            <v>MA</v>
          </cell>
          <cell r="I989" t="str">
            <v>MA</v>
          </cell>
          <cell r="J989" t="str">
            <v>Inlier</v>
          </cell>
          <cell r="K989" t="str">
            <v>N</v>
          </cell>
          <cell r="L989">
            <v>52109.423473294366</v>
          </cell>
          <cell r="M989">
            <v>30259.575000000004</v>
          </cell>
        </row>
        <row r="990">
          <cell r="A990" t="str">
            <v>903064</v>
          </cell>
          <cell r="B990" t="str">
            <v>BAYSTATE MEDICAL CNTR</v>
          </cell>
          <cell r="C990" t="str">
            <v>PPO</v>
          </cell>
          <cell r="D990" t="str">
            <v>SELF</v>
          </cell>
          <cell r="E990" t="str">
            <v>IP</v>
          </cell>
          <cell r="F990" t="str">
            <v>Tertiary</v>
          </cell>
          <cell r="G990" t="str">
            <v>Hampden</v>
          </cell>
          <cell r="H990" t="str">
            <v>MA</v>
          </cell>
          <cell r="I990" t="str">
            <v>MA</v>
          </cell>
          <cell r="J990" t="str">
            <v>Inlier</v>
          </cell>
          <cell r="K990" t="str">
            <v>N</v>
          </cell>
          <cell r="L990">
            <v>1023679.3013999999</v>
          </cell>
          <cell r="M990">
            <v>834764.83620000014</v>
          </cell>
        </row>
        <row r="991">
          <cell r="A991" t="str">
            <v>903064</v>
          </cell>
          <cell r="B991" t="str">
            <v>BAYSTATE MEDICAL CNTR</v>
          </cell>
          <cell r="C991" t="str">
            <v>PPO</v>
          </cell>
          <cell r="D991" t="str">
            <v>SELF</v>
          </cell>
          <cell r="E991" t="str">
            <v>OP</v>
          </cell>
          <cell r="F991" t="str">
            <v>Tertiary</v>
          </cell>
          <cell r="G991" t="str">
            <v>Hampden</v>
          </cell>
          <cell r="H991" t="str">
            <v>MA</v>
          </cell>
          <cell r="I991" t="str">
            <v>MA</v>
          </cell>
          <cell r="J991" t="str">
            <v>Inlier</v>
          </cell>
          <cell r="K991" t="str">
            <v>N</v>
          </cell>
          <cell r="L991">
            <v>635257.01420000033</v>
          </cell>
          <cell r="M991">
            <v>334322.47499999998</v>
          </cell>
        </row>
        <row r="992">
          <cell r="A992" t="str">
            <v>903078</v>
          </cell>
          <cell r="B992" t="str">
            <v>WING MEMORIAL HOSP &amp; MED CTR</v>
          </cell>
          <cell r="C992" t="str">
            <v>HMO/POS</v>
          </cell>
          <cell r="D992" t="str">
            <v>FULLY</v>
          </cell>
          <cell r="E992" t="str">
            <v>IP</v>
          </cell>
          <cell r="F992" t="str">
            <v>Community</v>
          </cell>
          <cell r="G992" t="str">
            <v>Hampden</v>
          </cell>
          <cell r="H992" t="str">
            <v>MA</v>
          </cell>
          <cell r="I992" t="str">
            <v>MA</v>
          </cell>
          <cell r="J992" t="str">
            <v>Low Do</v>
          </cell>
          <cell r="K992" t="str">
            <v>N</v>
          </cell>
          <cell r="L992">
            <v>21823.56</v>
          </cell>
          <cell r="M992">
            <v>31814.909800000001</v>
          </cell>
        </row>
        <row r="993">
          <cell r="A993" t="str">
            <v>903078</v>
          </cell>
          <cell r="B993" t="str">
            <v>WING MEMORIAL HOSP &amp; MED CTR</v>
          </cell>
          <cell r="C993" t="str">
            <v>HMO/POS</v>
          </cell>
          <cell r="D993" t="str">
            <v>FULLY</v>
          </cell>
          <cell r="E993" t="str">
            <v>OP</v>
          </cell>
          <cell r="F993" t="str">
            <v>Community</v>
          </cell>
          <cell r="G993" t="str">
            <v>Hampden</v>
          </cell>
          <cell r="H993" t="str">
            <v>MA</v>
          </cell>
          <cell r="I993" t="str">
            <v>MA</v>
          </cell>
          <cell r="J993" t="str">
            <v>Low Do</v>
          </cell>
          <cell r="K993" t="str">
            <v>N</v>
          </cell>
          <cell r="L993">
            <v>168685.8242</v>
          </cell>
          <cell r="M993">
            <v>93809.035999999993</v>
          </cell>
        </row>
        <row r="994">
          <cell r="A994" t="str">
            <v>903078</v>
          </cell>
          <cell r="B994" t="str">
            <v>WING MEMORIAL HOSP &amp; MED CTR</v>
          </cell>
          <cell r="C994" t="str">
            <v>HMO/POS</v>
          </cell>
          <cell r="D994" t="str">
            <v>SELF</v>
          </cell>
          <cell r="E994" t="str">
            <v>IP</v>
          </cell>
          <cell r="F994" t="str">
            <v>Community</v>
          </cell>
          <cell r="G994" t="str">
            <v>Hampden</v>
          </cell>
          <cell r="H994" t="str">
            <v>MA</v>
          </cell>
          <cell r="I994" t="str">
            <v>MA</v>
          </cell>
          <cell r="J994" t="str">
            <v>Low Do</v>
          </cell>
          <cell r="K994" t="str">
            <v>N</v>
          </cell>
          <cell r="L994">
            <v>11903.76</v>
          </cell>
          <cell r="M994">
            <v>21082.496999999999</v>
          </cell>
        </row>
        <row r="995">
          <cell r="A995" t="str">
            <v>903078</v>
          </cell>
          <cell r="B995" t="str">
            <v>WING MEMORIAL HOSP &amp; MED CTR</v>
          </cell>
          <cell r="C995" t="str">
            <v>HMO/POS</v>
          </cell>
          <cell r="D995" t="str">
            <v>SELF</v>
          </cell>
          <cell r="E995" t="str">
            <v>OP</v>
          </cell>
          <cell r="F995" t="str">
            <v>Community</v>
          </cell>
          <cell r="G995" t="str">
            <v>Hampden</v>
          </cell>
          <cell r="H995" t="str">
            <v>MA</v>
          </cell>
          <cell r="I995" t="str">
            <v>MA</v>
          </cell>
          <cell r="J995" t="str">
            <v>Low Do</v>
          </cell>
          <cell r="K995" t="str">
            <v>N</v>
          </cell>
          <cell r="L995">
            <v>77754.561600000045</v>
          </cell>
          <cell r="M995">
            <v>42624.35</v>
          </cell>
        </row>
        <row r="996">
          <cell r="A996" t="str">
            <v>903078</v>
          </cell>
          <cell r="B996" t="str">
            <v>WING MEMORIAL HOSP &amp; MED CTR</v>
          </cell>
          <cell r="C996" t="str">
            <v>PPO</v>
          </cell>
          <cell r="D996" t="str">
            <v>FULLY</v>
          </cell>
          <cell r="E996" t="str">
            <v>OP</v>
          </cell>
          <cell r="F996" t="str">
            <v>Community</v>
          </cell>
          <cell r="G996" t="str">
            <v>Hampden</v>
          </cell>
          <cell r="H996" t="str">
            <v>MA</v>
          </cell>
          <cell r="I996" t="str">
            <v>MA</v>
          </cell>
          <cell r="J996" t="str">
            <v>Low Do</v>
          </cell>
          <cell r="K996" t="str">
            <v>N</v>
          </cell>
          <cell r="L996">
            <v>11112.3298</v>
          </cell>
          <cell r="M996">
            <v>5195.08</v>
          </cell>
        </row>
        <row r="997">
          <cell r="A997" t="str">
            <v>903078</v>
          </cell>
          <cell r="B997" t="str">
            <v>WING MEMORIAL HOSP &amp; MED CTR</v>
          </cell>
          <cell r="C997" t="str">
            <v>PPO</v>
          </cell>
          <cell r="D997" t="str">
            <v>SELF</v>
          </cell>
          <cell r="E997" t="str">
            <v>OP</v>
          </cell>
          <cell r="F997" t="str">
            <v>Community</v>
          </cell>
          <cell r="G997" t="str">
            <v>Hampden</v>
          </cell>
          <cell r="H997" t="str">
            <v>MA</v>
          </cell>
          <cell r="I997" t="str">
            <v>MA</v>
          </cell>
          <cell r="J997" t="str">
            <v>Low Do</v>
          </cell>
          <cell r="K997" t="str">
            <v>N</v>
          </cell>
          <cell r="L997">
            <v>56904.414599999996</v>
          </cell>
          <cell r="M997">
            <v>28277.07</v>
          </cell>
        </row>
        <row r="998">
          <cell r="A998" t="str">
            <v>903837</v>
          </cell>
          <cell r="B998" t="str">
            <v>Nashoba Valley Medical Center</v>
          </cell>
          <cell r="C998" t="str">
            <v>HMO/POS</v>
          </cell>
          <cell r="D998" t="str">
            <v>FULLY</v>
          </cell>
          <cell r="E998" t="str">
            <v>IP</v>
          </cell>
          <cell r="F998" t="str">
            <v>Community</v>
          </cell>
          <cell r="G998" t="str">
            <v>Middlesex</v>
          </cell>
          <cell r="H998" t="str">
            <v>MA</v>
          </cell>
          <cell r="I998" t="str">
            <v>MA</v>
          </cell>
          <cell r="J998" t="str">
            <v>Inlier</v>
          </cell>
          <cell r="K998" t="str">
            <v>N</v>
          </cell>
          <cell r="L998">
            <v>182808.02340000001</v>
          </cell>
          <cell r="M998">
            <v>219505.78697222221</v>
          </cell>
        </row>
        <row r="999">
          <cell r="A999" t="str">
            <v>903837</v>
          </cell>
          <cell r="B999" t="str">
            <v>Nashoba Valley Medical Center</v>
          </cell>
          <cell r="C999" t="str">
            <v>HMO/POS</v>
          </cell>
          <cell r="D999" t="str">
            <v>FULLY</v>
          </cell>
          <cell r="E999" t="str">
            <v>OP</v>
          </cell>
          <cell r="F999" t="str">
            <v>Community</v>
          </cell>
          <cell r="G999" t="str">
            <v>Middlesex</v>
          </cell>
          <cell r="H999" t="str">
            <v>MA</v>
          </cell>
          <cell r="I999" t="str">
            <v>MA</v>
          </cell>
          <cell r="J999" t="str">
            <v>Inlier</v>
          </cell>
          <cell r="K999" t="str">
            <v>N</v>
          </cell>
          <cell r="L999">
            <v>1416436.5856999995</v>
          </cell>
          <cell r="M999">
            <v>1126396.8979999996</v>
          </cell>
        </row>
        <row r="1000">
          <cell r="A1000" t="str">
            <v>903837</v>
          </cell>
          <cell r="B1000" t="str">
            <v>Nashoba Valley Medical Center</v>
          </cell>
          <cell r="C1000" t="str">
            <v>HMO/POS</v>
          </cell>
          <cell r="D1000" t="str">
            <v>SELF</v>
          </cell>
          <cell r="E1000" t="str">
            <v>IP</v>
          </cell>
          <cell r="F1000" t="str">
            <v>Community</v>
          </cell>
          <cell r="G1000" t="str">
            <v>Middlesex</v>
          </cell>
          <cell r="H1000" t="str">
            <v>MA</v>
          </cell>
          <cell r="I1000" t="str">
            <v>MA</v>
          </cell>
          <cell r="J1000" t="str">
            <v>Inlier</v>
          </cell>
          <cell r="K1000" t="str">
            <v>N</v>
          </cell>
          <cell r="L1000">
            <v>42412.4781</v>
          </cell>
          <cell r="M1000">
            <v>50926.577699999994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</sheetDataSet>
  </externalBook>
</externalLink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7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451B1A-A0FA-4912-911F-AD3729EEFEF1}">
  <dimension ref="A1:N16"/>
  <sheetViews>
    <sheetView zoomScale="85" zoomScaleNormal="85" workbookViewId="0">
      <selection activeCell="C14" sqref="C14"/>
    </sheetView>
  </sheetViews>
  <sheetFormatPr defaultColWidth="8.7109375" defaultRowHeight="15"/>
  <cols>
    <col min="3" max="3" width="25.7109375" customWidth="1"/>
    <col min="4" max="5" width="14.28515625" customWidth="1"/>
    <col min="6" max="6" width="16.28515625" customWidth="1"/>
  </cols>
  <sheetData>
    <row r="1" spans="1:14" ht="22.5">
      <c r="A1" s="2" t="s">
        <v>196</v>
      </c>
      <c r="B1" s="3"/>
      <c r="C1" s="3"/>
      <c r="D1" s="3"/>
      <c r="E1" s="3"/>
      <c r="F1" s="3"/>
      <c r="G1" s="3"/>
      <c r="H1" s="3"/>
      <c r="I1" s="3"/>
      <c r="J1" s="3"/>
      <c r="K1" s="3"/>
      <c r="L1" s="3"/>
      <c r="M1" s="3"/>
      <c r="N1" s="3"/>
    </row>
    <row r="2" spans="1:14" ht="15.6" customHeight="1">
      <c r="A2" s="2"/>
      <c r="B2" s="3"/>
      <c r="C2" s="3"/>
      <c r="D2" s="3"/>
      <c r="E2" s="3"/>
      <c r="F2" s="3"/>
      <c r="G2" s="3"/>
      <c r="H2" s="3"/>
      <c r="I2" s="3"/>
      <c r="J2" s="3"/>
      <c r="K2" s="3"/>
      <c r="L2" s="3"/>
      <c r="M2" s="3"/>
      <c r="N2" s="3"/>
    </row>
    <row r="3" spans="1:14" ht="15.75">
      <c r="A3" s="5" t="s">
        <v>191</v>
      </c>
      <c r="B3" s="3"/>
      <c r="C3" s="3"/>
      <c r="D3" s="3"/>
      <c r="E3" s="3"/>
      <c r="F3" s="3"/>
      <c r="G3" s="3"/>
      <c r="H3" s="3"/>
      <c r="I3" s="3"/>
      <c r="J3" s="3"/>
      <c r="K3" s="3"/>
      <c r="L3" s="3"/>
      <c r="M3" s="3"/>
      <c r="N3" s="3"/>
    </row>
    <row r="4" spans="1:14" ht="15.75">
      <c r="A4" s="5"/>
      <c r="B4" s="3"/>
      <c r="C4" s="3"/>
      <c r="D4" s="3"/>
      <c r="E4" s="3"/>
      <c r="F4" s="3"/>
      <c r="G4" s="3"/>
      <c r="H4" s="3"/>
      <c r="I4" s="3"/>
      <c r="J4" s="3"/>
      <c r="K4" s="3"/>
      <c r="L4" s="3"/>
      <c r="M4" s="3"/>
      <c r="N4" s="3"/>
    </row>
    <row r="5" spans="1:14" ht="15.75">
      <c r="A5" s="5" t="s">
        <v>192</v>
      </c>
      <c r="B5" s="3"/>
      <c r="C5" s="3"/>
      <c r="D5" s="3"/>
      <c r="E5" s="3"/>
      <c r="F5" s="3"/>
      <c r="G5" s="3"/>
      <c r="H5" s="3"/>
      <c r="I5" s="3"/>
      <c r="J5" s="3"/>
      <c r="K5" s="3"/>
      <c r="L5" s="3"/>
      <c r="M5" s="3"/>
      <c r="N5" s="3"/>
    </row>
    <row r="6" spans="1:14" ht="15.75">
      <c r="A6" s="5"/>
      <c r="B6" s="3"/>
      <c r="C6" s="3"/>
      <c r="D6" s="3"/>
      <c r="E6" s="3"/>
      <c r="F6" s="3"/>
      <c r="G6" s="3"/>
      <c r="H6" s="3"/>
      <c r="I6" s="3"/>
      <c r="J6" s="3"/>
      <c r="K6" s="3"/>
      <c r="L6" s="3"/>
      <c r="M6" s="3"/>
      <c r="N6" s="3"/>
    </row>
    <row r="7" spans="1:14" ht="15.75">
      <c r="A7" s="10" t="s">
        <v>229</v>
      </c>
      <c r="B7" s="3"/>
      <c r="C7" s="3"/>
      <c r="D7" s="3"/>
      <c r="E7" s="3"/>
      <c r="F7" s="3"/>
      <c r="G7" s="3"/>
      <c r="H7" s="3"/>
      <c r="I7" s="3"/>
      <c r="J7" s="3"/>
      <c r="K7" s="3"/>
      <c r="L7" s="3"/>
      <c r="M7" s="3"/>
      <c r="N7" s="3"/>
    </row>
    <row r="8" spans="1:14" s="101" customFormat="1" ht="15.75">
      <c r="A8" s="10" t="s">
        <v>193</v>
      </c>
      <c r="B8" s="10"/>
      <c r="C8" s="10"/>
      <c r="D8" s="10"/>
      <c r="E8" s="10"/>
      <c r="F8" s="10"/>
      <c r="G8" s="10"/>
      <c r="H8" s="10"/>
      <c r="I8" s="10"/>
      <c r="J8" s="10"/>
      <c r="K8" s="10"/>
      <c r="L8" s="10"/>
      <c r="M8" s="10"/>
      <c r="N8" s="10"/>
    </row>
    <row r="9" spans="1:14" s="101" customFormat="1" ht="15.75">
      <c r="A9" s="10" t="s">
        <v>230</v>
      </c>
      <c r="B9" s="10"/>
      <c r="C9" s="10"/>
      <c r="D9" s="10"/>
      <c r="E9" s="10"/>
      <c r="F9" s="10"/>
      <c r="G9" s="10"/>
      <c r="H9" s="10"/>
      <c r="I9" s="10"/>
      <c r="J9" s="10"/>
      <c r="K9" s="10"/>
      <c r="L9" s="10"/>
      <c r="M9" s="10"/>
      <c r="N9" s="10"/>
    </row>
    <row r="10" spans="1:14" s="101" customFormat="1" ht="15.75">
      <c r="A10" s="10" t="s">
        <v>194</v>
      </c>
      <c r="B10" s="10"/>
      <c r="C10" s="10"/>
      <c r="D10" s="10"/>
      <c r="E10" s="10"/>
      <c r="F10" s="10"/>
      <c r="G10" s="10"/>
      <c r="H10" s="10"/>
      <c r="I10" s="10"/>
      <c r="J10" s="10"/>
      <c r="K10" s="10"/>
      <c r="L10" s="10"/>
      <c r="M10" s="10"/>
      <c r="N10" s="10"/>
    </row>
    <row r="11" spans="1:14" s="101" customFormat="1" ht="15.75">
      <c r="A11" s="10" t="s">
        <v>195</v>
      </c>
      <c r="B11" s="10"/>
      <c r="C11" s="10"/>
      <c r="D11" s="10"/>
      <c r="E11" s="10"/>
      <c r="F11" s="10"/>
      <c r="G11" s="10"/>
      <c r="H11" s="10"/>
      <c r="I11" s="10"/>
      <c r="J11" s="10"/>
      <c r="K11" s="10"/>
      <c r="L11" s="10"/>
      <c r="M11" s="10"/>
      <c r="N11" s="10"/>
    </row>
    <row r="12" spans="1:14" s="101" customFormat="1" ht="15.75">
      <c r="A12" s="10"/>
      <c r="B12" s="10"/>
      <c r="C12" s="10"/>
      <c r="D12" s="10"/>
      <c r="E12" s="10"/>
      <c r="F12" s="10"/>
      <c r="G12" s="10"/>
      <c r="H12" s="10"/>
      <c r="I12" s="10"/>
      <c r="J12" s="10"/>
      <c r="K12" s="10"/>
      <c r="L12" s="10"/>
      <c r="M12" s="10"/>
      <c r="N12" s="10"/>
    </row>
    <row r="13" spans="1:14" s="101" customFormat="1" ht="15.75">
      <c r="A13" s="85" t="s">
        <v>228</v>
      </c>
      <c r="B13" s="10"/>
      <c r="C13" s="10"/>
      <c r="D13" s="10"/>
      <c r="E13" s="10"/>
      <c r="F13" s="10"/>
      <c r="G13" s="10"/>
      <c r="H13" s="10"/>
      <c r="I13" s="10"/>
      <c r="J13" s="10"/>
      <c r="K13" s="10"/>
      <c r="L13" s="10"/>
      <c r="M13" s="10"/>
      <c r="N13" s="10"/>
    </row>
    <row r="14" spans="1:14" ht="15.75">
      <c r="A14" s="5"/>
      <c r="B14" s="3"/>
      <c r="C14" s="3"/>
      <c r="D14" s="3"/>
      <c r="E14" s="3"/>
      <c r="F14" s="3"/>
      <c r="G14" s="3"/>
      <c r="H14" s="3"/>
      <c r="I14" s="3"/>
      <c r="J14" s="3"/>
      <c r="K14" s="3"/>
      <c r="L14" s="3"/>
      <c r="M14" s="3"/>
      <c r="N14" s="3"/>
    </row>
    <row r="15" spans="1:14" ht="15.75">
      <c r="A15" s="4" t="s">
        <v>226</v>
      </c>
      <c r="B15" s="3"/>
      <c r="C15" s="3"/>
      <c r="D15" s="3"/>
      <c r="E15" s="3"/>
      <c r="F15" s="3"/>
      <c r="G15" s="3"/>
      <c r="H15" s="3"/>
      <c r="I15" s="3"/>
      <c r="J15" s="3"/>
      <c r="K15" s="3"/>
      <c r="L15" s="3"/>
      <c r="M15" s="3"/>
      <c r="N15" s="3"/>
    </row>
    <row r="16" spans="1:14" ht="15.75">
      <c r="A16" s="4" t="s">
        <v>227</v>
      </c>
      <c r="B16" s="3"/>
      <c r="C16" s="3"/>
      <c r="D16" s="3"/>
      <c r="E16" s="3"/>
      <c r="F16" s="3"/>
      <c r="G16" s="3"/>
      <c r="H16" s="3"/>
      <c r="I16" s="3"/>
      <c r="J16" s="3"/>
      <c r="K16" s="3"/>
      <c r="L16" s="3"/>
      <c r="M16" s="3"/>
      <c r="N16" s="3"/>
    </row>
  </sheetData>
  <pageMargins left="0.7" right="0.7" top="0.75" bottom="0.75" header="0.3" footer="0.3"/>
  <pageSetup orientation="portrait" horizontalDpi="1200" verticalDpi="120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8E52FE-6E1C-4A97-B0F3-060027E4FE44}">
  <dimension ref="B2:N36"/>
  <sheetViews>
    <sheetView topLeftCell="A27" zoomScale="85" zoomScaleNormal="85" workbookViewId="0">
      <selection activeCell="E51" sqref="E51"/>
    </sheetView>
  </sheetViews>
  <sheetFormatPr defaultColWidth="8.7109375" defaultRowHeight="15"/>
  <cols>
    <col min="2" max="2" width="18" customWidth="1"/>
    <col min="3" max="14" width="13.5703125" customWidth="1"/>
  </cols>
  <sheetData>
    <row r="2" spans="2:14">
      <c r="B2" s="104" t="s">
        <v>197</v>
      </c>
      <c r="C2" s="104"/>
      <c r="D2" s="104"/>
      <c r="E2" s="104"/>
      <c r="F2" s="104"/>
      <c r="G2" s="104"/>
      <c r="H2" s="104"/>
      <c r="I2" s="104"/>
      <c r="J2" s="104"/>
      <c r="K2" s="104"/>
      <c r="L2" s="104"/>
      <c r="M2" s="104"/>
      <c r="N2" s="104"/>
    </row>
    <row r="3" spans="2:14">
      <c r="B3" s="105"/>
      <c r="C3" s="294" t="s">
        <v>198</v>
      </c>
      <c r="D3" s="295"/>
      <c r="E3" s="295"/>
      <c r="F3" s="295"/>
      <c r="G3" s="295"/>
      <c r="H3" s="295"/>
      <c r="I3" s="295"/>
      <c r="J3" s="295"/>
      <c r="K3" s="295"/>
      <c r="L3" s="295"/>
      <c r="M3" s="295"/>
      <c r="N3" s="296"/>
    </row>
    <row r="4" spans="2:14">
      <c r="B4" s="106" t="s">
        <v>199</v>
      </c>
      <c r="C4" s="107" t="s">
        <v>200</v>
      </c>
      <c r="D4" s="107" t="s">
        <v>201</v>
      </c>
      <c r="E4" s="107" t="s">
        <v>202</v>
      </c>
      <c r="F4" s="107" t="s">
        <v>203</v>
      </c>
      <c r="G4" s="107" t="s">
        <v>204</v>
      </c>
      <c r="H4" s="107" t="s">
        <v>205</v>
      </c>
      <c r="I4" s="107" t="s">
        <v>206</v>
      </c>
      <c r="J4" s="107" t="s">
        <v>207</v>
      </c>
      <c r="K4" s="107" t="s">
        <v>208</v>
      </c>
      <c r="L4" s="107" t="s">
        <v>209</v>
      </c>
      <c r="M4" s="107" t="s">
        <v>210</v>
      </c>
      <c r="N4" s="107" t="s">
        <v>211</v>
      </c>
    </row>
    <row r="5" spans="2:14">
      <c r="B5" s="107" t="s">
        <v>200</v>
      </c>
      <c r="C5" s="291">
        <v>50</v>
      </c>
      <c r="D5" s="108"/>
      <c r="E5" s="108"/>
      <c r="F5" s="108"/>
      <c r="G5" s="108"/>
      <c r="H5" s="108"/>
      <c r="I5" s="108"/>
      <c r="J5" s="108"/>
      <c r="K5" s="108"/>
      <c r="L5" s="108"/>
      <c r="M5" s="108"/>
      <c r="N5" s="108"/>
    </row>
    <row r="6" spans="2:14">
      <c r="B6" s="107" t="s">
        <v>201</v>
      </c>
      <c r="C6" s="291">
        <v>98</v>
      </c>
      <c r="D6" s="291">
        <v>55</v>
      </c>
      <c r="E6" s="108"/>
      <c r="F6" s="108"/>
      <c r="G6" s="108"/>
      <c r="H6" s="108"/>
      <c r="I6" s="108"/>
      <c r="J6" s="108"/>
      <c r="K6" s="108"/>
      <c r="L6" s="108"/>
      <c r="M6" s="108"/>
      <c r="N6" s="108"/>
    </row>
    <row r="7" spans="2:14">
      <c r="B7" s="107" t="s">
        <v>202</v>
      </c>
      <c r="C7" s="291">
        <v>119</v>
      </c>
      <c r="D7" s="291">
        <v>58</v>
      </c>
      <c r="E7" s="291">
        <v>51</v>
      </c>
      <c r="F7" s="108"/>
      <c r="G7" s="108"/>
      <c r="H7" s="108"/>
      <c r="I7" s="108"/>
      <c r="J7" s="108"/>
      <c r="K7" s="108"/>
      <c r="L7" s="108"/>
      <c r="M7" s="108"/>
      <c r="N7" s="108"/>
    </row>
    <row r="8" spans="2:14">
      <c r="B8" s="107" t="s">
        <v>203</v>
      </c>
      <c r="C8" s="291">
        <v>122</v>
      </c>
      <c r="D8" s="291">
        <v>58</v>
      </c>
      <c r="E8" s="291">
        <v>93</v>
      </c>
      <c r="F8" s="291">
        <v>52</v>
      </c>
      <c r="G8" s="108"/>
      <c r="H8" s="108"/>
      <c r="I8" s="108"/>
      <c r="J8" s="108"/>
      <c r="K8" s="108"/>
      <c r="L8" s="108"/>
      <c r="M8" s="108"/>
      <c r="N8" s="108"/>
    </row>
    <row r="9" spans="2:14">
      <c r="B9" s="107" t="s">
        <v>204</v>
      </c>
      <c r="C9" s="291">
        <v>126</v>
      </c>
      <c r="D9" s="291">
        <v>78</v>
      </c>
      <c r="E9" s="291">
        <v>114</v>
      </c>
      <c r="F9" s="291">
        <v>89</v>
      </c>
      <c r="G9" s="291">
        <v>53</v>
      </c>
      <c r="H9" s="108"/>
      <c r="I9" s="108"/>
      <c r="J9" s="108"/>
      <c r="K9" s="108"/>
      <c r="L9" s="108"/>
      <c r="M9" s="108"/>
      <c r="N9" s="108"/>
    </row>
    <row r="10" spans="2:14">
      <c r="B10" s="107" t="s">
        <v>205</v>
      </c>
      <c r="C10" s="291">
        <v>126</v>
      </c>
      <c r="D10" s="291">
        <v>87</v>
      </c>
      <c r="E10" s="291">
        <v>119</v>
      </c>
      <c r="F10" s="291">
        <v>116</v>
      </c>
      <c r="G10" s="291">
        <v>53</v>
      </c>
      <c r="H10" s="291">
        <v>55</v>
      </c>
      <c r="I10" s="108"/>
      <c r="J10" s="108"/>
      <c r="K10" s="108"/>
      <c r="L10" s="108"/>
      <c r="M10" s="108"/>
      <c r="N10" s="108"/>
    </row>
    <row r="11" spans="2:14">
      <c r="B11" s="107" t="s">
        <v>206</v>
      </c>
      <c r="C11" s="291">
        <v>126</v>
      </c>
      <c r="D11" s="291">
        <v>87</v>
      </c>
      <c r="E11" s="291">
        <v>128</v>
      </c>
      <c r="F11" s="291">
        <v>121</v>
      </c>
      <c r="G11" s="291">
        <v>54</v>
      </c>
      <c r="H11" s="291">
        <v>75</v>
      </c>
      <c r="I11" s="291">
        <v>60</v>
      </c>
      <c r="J11" s="108"/>
      <c r="K11" s="108"/>
      <c r="L11" s="108"/>
      <c r="M11" s="108"/>
      <c r="N11" s="108"/>
    </row>
    <row r="12" spans="2:14">
      <c r="B12" s="107" t="s">
        <v>207</v>
      </c>
      <c r="C12" s="291">
        <v>126</v>
      </c>
      <c r="D12" s="291">
        <v>87</v>
      </c>
      <c r="E12" s="291">
        <v>128</v>
      </c>
      <c r="F12" s="291">
        <v>125</v>
      </c>
      <c r="G12" s="291">
        <v>65</v>
      </c>
      <c r="H12" s="291">
        <v>82</v>
      </c>
      <c r="I12" s="291">
        <v>84</v>
      </c>
      <c r="J12" s="291">
        <v>62</v>
      </c>
      <c r="K12" s="108"/>
      <c r="L12" s="108"/>
      <c r="M12" s="108"/>
      <c r="N12" s="108"/>
    </row>
    <row r="13" spans="2:14">
      <c r="B13" s="107" t="s">
        <v>208</v>
      </c>
      <c r="C13" s="291">
        <v>126</v>
      </c>
      <c r="D13" s="291">
        <v>87</v>
      </c>
      <c r="E13" s="291">
        <v>128</v>
      </c>
      <c r="F13" s="291">
        <v>125</v>
      </c>
      <c r="G13" s="291">
        <v>74</v>
      </c>
      <c r="H13" s="291">
        <v>88</v>
      </c>
      <c r="I13" s="291">
        <v>88</v>
      </c>
      <c r="J13" s="291">
        <v>87</v>
      </c>
      <c r="K13" s="291">
        <v>58</v>
      </c>
      <c r="L13" s="108"/>
      <c r="M13" s="108"/>
      <c r="N13" s="108"/>
    </row>
    <row r="14" spans="2:14">
      <c r="B14" s="107" t="s">
        <v>209</v>
      </c>
      <c r="C14" s="291">
        <v>126</v>
      </c>
      <c r="D14" s="291">
        <v>87</v>
      </c>
      <c r="E14" s="291">
        <v>128</v>
      </c>
      <c r="F14" s="291">
        <v>125</v>
      </c>
      <c r="G14" s="291">
        <v>74</v>
      </c>
      <c r="H14" s="291">
        <v>96</v>
      </c>
      <c r="I14" s="291">
        <v>95</v>
      </c>
      <c r="J14" s="291">
        <v>99</v>
      </c>
      <c r="K14" s="291">
        <v>72</v>
      </c>
      <c r="L14" s="291">
        <v>65</v>
      </c>
      <c r="M14" s="108"/>
      <c r="N14" s="108"/>
    </row>
    <row r="15" spans="2:14">
      <c r="B15" s="107" t="s">
        <v>210</v>
      </c>
      <c r="C15" s="291">
        <v>126</v>
      </c>
      <c r="D15" s="291">
        <v>87</v>
      </c>
      <c r="E15" s="291">
        <v>128</v>
      </c>
      <c r="F15" s="291">
        <v>125</v>
      </c>
      <c r="G15" s="291">
        <v>74</v>
      </c>
      <c r="H15" s="291">
        <v>96</v>
      </c>
      <c r="I15" s="291">
        <v>95</v>
      </c>
      <c r="J15" s="291">
        <v>106</v>
      </c>
      <c r="K15" s="291">
        <v>92</v>
      </c>
      <c r="L15" s="291">
        <v>86</v>
      </c>
      <c r="M15" s="291">
        <v>49</v>
      </c>
      <c r="N15" s="108"/>
    </row>
    <row r="16" spans="2:14">
      <c r="B16" s="107" t="s">
        <v>211</v>
      </c>
      <c r="C16" s="291">
        <v>126</v>
      </c>
      <c r="D16" s="291">
        <v>87</v>
      </c>
      <c r="E16" s="291">
        <v>128</v>
      </c>
      <c r="F16" s="291">
        <v>125</v>
      </c>
      <c r="G16" s="291">
        <v>74</v>
      </c>
      <c r="H16" s="291">
        <v>96</v>
      </c>
      <c r="I16" s="291">
        <v>95</v>
      </c>
      <c r="J16" s="291">
        <v>110</v>
      </c>
      <c r="K16" s="291">
        <v>113</v>
      </c>
      <c r="L16" s="291">
        <v>104</v>
      </c>
      <c r="M16" s="291">
        <v>50</v>
      </c>
      <c r="N16" s="291">
        <v>50</v>
      </c>
    </row>
    <row r="17" spans="2:14">
      <c r="B17" s="107" t="s">
        <v>212</v>
      </c>
      <c r="C17" s="291">
        <v>126</v>
      </c>
      <c r="D17" s="291">
        <v>87</v>
      </c>
      <c r="E17" s="291">
        <v>128</v>
      </c>
      <c r="F17" s="291">
        <v>125</v>
      </c>
      <c r="G17" s="291">
        <v>74</v>
      </c>
      <c r="H17" s="291">
        <v>96</v>
      </c>
      <c r="I17" s="291">
        <v>95</v>
      </c>
      <c r="J17" s="291">
        <v>110</v>
      </c>
      <c r="K17" s="291">
        <v>115</v>
      </c>
      <c r="L17" s="291">
        <v>128</v>
      </c>
      <c r="M17" s="291">
        <v>71</v>
      </c>
      <c r="N17" s="291">
        <v>76</v>
      </c>
    </row>
    <row r="18" spans="2:14">
      <c r="B18" s="107" t="s">
        <v>213</v>
      </c>
      <c r="C18" s="291">
        <v>126</v>
      </c>
      <c r="D18" s="291">
        <v>87</v>
      </c>
      <c r="E18" s="291">
        <v>128</v>
      </c>
      <c r="F18" s="291">
        <v>125</v>
      </c>
      <c r="G18" s="291">
        <v>74</v>
      </c>
      <c r="H18" s="291">
        <v>96</v>
      </c>
      <c r="I18" s="291">
        <v>95</v>
      </c>
      <c r="J18" s="291">
        <v>110</v>
      </c>
      <c r="K18" s="291">
        <v>115</v>
      </c>
      <c r="L18" s="291">
        <v>129</v>
      </c>
      <c r="M18" s="291">
        <v>71</v>
      </c>
      <c r="N18" s="291">
        <v>92</v>
      </c>
    </row>
    <row r="19" spans="2:14">
      <c r="B19" s="107" t="s">
        <v>214</v>
      </c>
      <c r="C19" s="291">
        <v>126</v>
      </c>
      <c r="D19" s="291">
        <v>87</v>
      </c>
      <c r="E19" s="291">
        <v>128</v>
      </c>
      <c r="F19" s="291">
        <v>125</v>
      </c>
      <c r="G19" s="291">
        <v>74</v>
      </c>
      <c r="H19" s="291">
        <v>96</v>
      </c>
      <c r="I19" s="291">
        <v>95</v>
      </c>
      <c r="J19" s="291">
        <v>110</v>
      </c>
      <c r="K19" s="291">
        <v>115</v>
      </c>
      <c r="L19" s="291">
        <v>129</v>
      </c>
      <c r="M19" s="291">
        <v>79</v>
      </c>
      <c r="N19" s="291">
        <v>113</v>
      </c>
    </row>
    <row r="20" spans="2:14">
      <c r="B20" s="107" t="s">
        <v>215</v>
      </c>
      <c r="C20" s="291">
        <v>126</v>
      </c>
      <c r="D20" s="291">
        <v>87</v>
      </c>
      <c r="E20" s="291">
        <v>128</v>
      </c>
      <c r="F20" s="291">
        <v>125</v>
      </c>
      <c r="G20" s="291">
        <v>74</v>
      </c>
      <c r="H20" s="291">
        <v>96</v>
      </c>
      <c r="I20" s="291">
        <v>95</v>
      </c>
      <c r="J20" s="291">
        <v>110</v>
      </c>
      <c r="K20" s="291">
        <v>115</v>
      </c>
      <c r="L20" s="291">
        <v>129</v>
      </c>
      <c r="M20" s="291">
        <v>79</v>
      </c>
      <c r="N20" s="291">
        <v>115</v>
      </c>
    </row>
    <row r="21" spans="2:14">
      <c r="B21" s="105"/>
      <c r="C21" s="105"/>
      <c r="D21" s="105"/>
      <c r="E21" s="105"/>
      <c r="F21" s="105"/>
      <c r="G21" s="105"/>
      <c r="H21" s="105"/>
      <c r="I21" s="105"/>
      <c r="J21" s="105"/>
      <c r="K21" s="105"/>
      <c r="L21" s="105"/>
      <c r="M21" s="105"/>
      <c r="N21" s="105"/>
    </row>
    <row r="22" spans="2:14">
      <c r="B22" s="297"/>
      <c r="C22" s="297"/>
      <c r="D22" s="297"/>
      <c r="E22" s="297"/>
      <c r="F22" s="297"/>
      <c r="G22" s="297"/>
      <c r="H22" s="297"/>
      <c r="I22" s="104"/>
      <c r="J22" s="104"/>
      <c r="K22" s="104"/>
      <c r="L22" s="104"/>
      <c r="M22" s="104"/>
      <c r="N22" s="104"/>
    </row>
    <row r="23" spans="2:14">
      <c r="B23" s="104" t="s">
        <v>216</v>
      </c>
      <c r="C23" s="105"/>
      <c r="D23" s="105"/>
      <c r="E23" s="105"/>
      <c r="F23" s="105"/>
      <c r="G23" s="105"/>
      <c r="H23" s="105"/>
      <c r="I23" s="105"/>
      <c r="J23" s="105"/>
      <c r="K23" s="105"/>
      <c r="L23" s="105"/>
      <c r="M23" s="105"/>
      <c r="N23" s="105"/>
    </row>
    <row r="24" spans="2:14">
      <c r="B24" s="105"/>
      <c r="C24" s="294" t="s">
        <v>198</v>
      </c>
      <c r="D24" s="295"/>
      <c r="E24" s="295"/>
      <c r="F24" s="295"/>
      <c r="G24" s="296"/>
      <c r="H24" s="105"/>
      <c r="I24" s="105"/>
      <c r="J24" s="105"/>
      <c r="K24" s="105"/>
      <c r="L24" s="105"/>
      <c r="M24" s="105"/>
      <c r="N24" s="105"/>
    </row>
    <row r="25" spans="2:14">
      <c r="B25" s="106" t="s">
        <v>199</v>
      </c>
      <c r="C25" s="107" t="s">
        <v>212</v>
      </c>
      <c r="D25" s="107" t="s">
        <v>213</v>
      </c>
      <c r="E25" s="107" t="s">
        <v>214</v>
      </c>
      <c r="F25" s="107" t="s">
        <v>215</v>
      </c>
      <c r="G25" s="107" t="s">
        <v>217</v>
      </c>
      <c r="H25" s="105"/>
      <c r="I25" s="105"/>
      <c r="J25" s="105"/>
      <c r="K25" s="105"/>
      <c r="L25" s="105"/>
      <c r="M25" s="105"/>
      <c r="N25" s="105"/>
    </row>
    <row r="26" spans="2:14">
      <c r="B26" s="107" t="s">
        <v>212</v>
      </c>
      <c r="C26" s="291">
        <v>100</v>
      </c>
      <c r="D26" s="108"/>
      <c r="E26" s="108"/>
      <c r="F26" s="108"/>
      <c r="G26" s="108"/>
      <c r="H26" s="105"/>
      <c r="I26" s="105"/>
      <c r="J26" s="105"/>
      <c r="K26" s="105"/>
      <c r="L26" s="105"/>
      <c r="M26" s="105"/>
      <c r="N26" s="105"/>
    </row>
    <row r="27" spans="2:14">
      <c r="B27" s="107" t="s">
        <v>213</v>
      </c>
      <c r="C27" s="291">
        <v>196</v>
      </c>
      <c r="D27" s="291">
        <v>89</v>
      </c>
      <c r="E27" s="108"/>
      <c r="F27" s="108"/>
      <c r="G27" s="108"/>
      <c r="H27" s="105"/>
      <c r="I27" s="105"/>
      <c r="J27" s="105"/>
      <c r="K27" s="105"/>
      <c r="L27" s="105"/>
      <c r="M27" s="105"/>
      <c r="N27" s="105"/>
    </row>
    <row r="28" spans="2:14">
      <c r="B28" s="107" t="s">
        <v>214</v>
      </c>
      <c r="C28" s="291">
        <v>295</v>
      </c>
      <c r="D28" s="291">
        <v>193</v>
      </c>
      <c r="E28" s="291">
        <v>90</v>
      </c>
      <c r="F28" s="108"/>
      <c r="G28" s="108"/>
      <c r="H28" s="105"/>
      <c r="I28" s="105"/>
      <c r="J28" s="105"/>
      <c r="K28" s="105"/>
      <c r="L28" s="105"/>
      <c r="M28" s="105"/>
      <c r="N28" s="105"/>
    </row>
    <row r="29" spans="2:14">
      <c r="B29" s="107" t="s">
        <v>215</v>
      </c>
      <c r="C29" s="291">
        <v>393</v>
      </c>
      <c r="D29" s="291">
        <v>294</v>
      </c>
      <c r="E29" s="291">
        <v>190</v>
      </c>
      <c r="F29" s="291">
        <v>111</v>
      </c>
      <c r="G29" s="108"/>
      <c r="H29" s="105"/>
      <c r="I29" s="105"/>
      <c r="J29" s="105"/>
      <c r="K29" s="105"/>
      <c r="L29" s="105"/>
      <c r="M29" s="105"/>
      <c r="N29" s="105"/>
    </row>
    <row r="30" spans="2:14">
      <c r="B30" s="107" t="s">
        <v>217</v>
      </c>
      <c r="C30" s="291">
        <v>492</v>
      </c>
      <c r="D30" s="291">
        <v>398</v>
      </c>
      <c r="E30" s="291">
        <v>292</v>
      </c>
      <c r="F30" s="291">
        <v>219</v>
      </c>
      <c r="G30" s="291">
        <v>120</v>
      </c>
      <c r="H30" s="105"/>
      <c r="I30" s="105"/>
      <c r="J30" s="105"/>
      <c r="K30" s="105"/>
      <c r="L30" s="105"/>
      <c r="M30" s="105"/>
      <c r="N30" s="105"/>
    </row>
    <row r="31" spans="2:14">
      <c r="B31" s="105"/>
      <c r="C31" s="105"/>
      <c r="D31" s="105"/>
      <c r="E31" s="105"/>
      <c r="F31" s="105"/>
      <c r="G31" s="105"/>
      <c r="H31" s="105"/>
      <c r="I31" s="105"/>
      <c r="J31" s="105"/>
      <c r="K31" s="105"/>
      <c r="L31" s="105"/>
      <c r="M31" s="105"/>
      <c r="N31" s="105"/>
    </row>
    <row r="32" spans="2:14">
      <c r="B32" s="104" t="s">
        <v>218</v>
      </c>
      <c r="C32" s="105"/>
      <c r="D32" s="105"/>
      <c r="E32" s="105"/>
      <c r="F32" s="105"/>
      <c r="G32" s="105"/>
      <c r="H32" s="105"/>
      <c r="I32" s="105"/>
      <c r="J32" s="105"/>
      <c r="K32" s="105"/>
      <c r="L32" s="105"/>
      <c r="M32" s="105"/>
      <c r="N32" s="105"/>
    </row>
    <row r="33" spans="2:14">
      <c r="B33" s="110"/>
      <c r="C33" s="111" t="s">
        <v>219</v>
      </c>
      <c r="D33" s="111" t="s">
        <v>220</v>
      </c>
      <c r="E33" s="111" t="s">
        <v>221</v>
      </c>
      <c r="F33" s="111" t="s">
        <v>222</v>
      </c>
      <c r="G33" s="111" t="s">
        <v>223</v>
      </c>
      <c r="H33" s="105"/>
      <c r="I33" s="105"/>
      <c r="J33" s="105"/>
      <c r="K33" s="105"/>
      <c r="L33" s="105"/>
      <c r="M33" s="105"/>
      <c r="N33" s="105"/>
    </row>
    <row r="34" spans="2:14">
      <c r="B34" s="106" t="s">
        <v>224</v>
      </c>
      <c r="C34" s="292">
        <v>1000</v>
      </c>
      <c r="D34" s="292">
        <v>1050</v>
      </c>
      <c r="E34" s="292">
        <v>1025</v>
      </c>
      <c r="F34" s="292">
        <v>1075</v>
      </c>
      <c r="G34" s="292">
        <v>1100</v>
      </c>
      <c r="H34" s="105"/>
      <c r="I34" s="105"/>
      <c r="J34" s="105"/>
      <c r="K34" s="105"/>
      <c r="L34" s="105"/>
      <c r="M34" s="105"/>
      <c r="N34" s="105"/>
    </row>
    <row r="35" spans="2:14">
      <c r="B35" s="106" t="s">
        <v>225</v>
      </c>
      <c r="C35" s="293">
        <v>500</v>
      </c>
      <c r="D35" s="293">
        <v>505</v>
      </c>
      <c r="E35" s="293">
        <v>510</v>
      </c>
      <c r="F35" s="293">
        <v>525</v>
      </c>
      <c r="G35" s="293">
        <v>550</v>
      </c>
      <c r="H35" s="105"/>
      <c r="I35" s="105"/>
      <c r="J35" s="105"/>
      <c r="K35" s="105"/>
      <c r="L35" s="105"/>
      <c r="M35" s="105"/>
      <c r="N35" s="105"/>
    </row>
    <row r="36" spans="2:14">
      <c r="B36" s="105"/>
      <c r="C36" s="109"/>
      <c r="D36" s="105"/>
      <c r="E36" s="105"/>
      <c r="F36" s="105"/>
      <c r="G36" s="105"/>
      <c r="H36" s="105"/>
      <c r="I36" s="105"/>
      <c r="J36" s="105"/>
      <c r="K36" s="105"/>
      <c r="L36" s="105"/>
      <c r="M36" s="105"/>
      <c r="N36" s="105"/>
    </row>
  </sheetData>
  <mergeCells count="3">
    <mergeCell ref="C3:N3"/>
    <mergeCell ref="B22:H22"/>
    <mergeCell ref="C24:G24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64DA2E-5D6E-42BE-A7C6-D609834B2FBE}">
  <dimension ref="A1:O67"/>
  <sheetViews>
    <sheetView topLeftCell="A25" zoomScale="85" zoomScaleNormal="85" workbookViewId="0">
      <selection activeCell="D44" sqref="D44"/>
    </sheetView>
  </sheetViews>
  <sheetFormatPr defaultColWidth="8.7109375" defaultRowHeight="15"/>
  <cols>
    <col min="2" max="2" width="23" customWidth="1"/>
    <col min="3" max="14" width="10.7109375" customWidth="1"/>
  </cols>
  <sheetData>
    <row r="1" spans="1:15" ht="15.75">
      <c r="A1" s="290" t="s">
        <v>486</v>
      </c>
      <c r="B1" s="3"/>
      <c r="C1" s="3"/>
      <c r="D1" s="3"/>
      <c r="E1" s="3"/>
      <c r="F1" s="3"/>
      <c r="G1" s="3"/>
      <c r="H1" s="3"/>
      <c r="I1" s="3"/>
      <c r="J1" s="3"/>
      <c r="K1" s="3"/>
      <c r="L1" s="3"/>
      <c r="M1" s="3"/>
      <c r="N1" s="3"/>
      <c r="O1" s="3"/>
    </row>
    <row r="2" spans="1:15" ht="15.6" customHeight="1">
      <c r="A2" s="290" t="s">
        <v>485</v>
      </c>
      <c r="B2" s="3"/>
      <c r="C2" s="3"/>
      <c r="D2" s="3"/>
      <c r="E2" s="3"/>
      <c r="F2" s="3"/>
      <c r="G2" s="3"/>
      <c r="H2" s="3"/>
      <c r="I2" s="3"/>
      <c r="J2" s="3"/>
      <c r="K2" s="3"/>
      <c r="L2" s="3"/>
      <c r="M2" s="3"/>
      <c r="N2" s="3"/>
      <c r="O2" s="3"/>
    </row>
    <row r="3" spans="1:15" ht="15.6" customHeight="1">
      <c r="A3" s="290" t="s">
        <v>196</v>
      </c>
      <c r="B3" s="3"/>
      <c r="C3" s="3"/>
      <c r="D3" s="3"/>
      <c r="E3" s="3"/>
      <c r="F3" s="3"/>
      <c r="G3" s="3"/>
      <c r="H3" s="3"/>
      <c r="I3" s="3"/>
      <c r="J3" s="3"/>
      <c r="K3" s="3"/>
      <c r="L3" s="3"/>
      <c r="M3" s="3"/>
      <c r="N3" s="3"/>
      <c r="O3" s="3"/>
    </row>
    <row r="4" spans="1:15" ht="15.6" customHeight="1">
      <c r="A4" s="289"/>
      <c r="B4" s="3"/>
      <c r="C4" s="3"/>
      <c r="D4" s="3"/>
      <c r="E4" s="3"/>
      <c r="F4" s="3"/>
      <c r="G4" s="3"/>
      <c r="H4" s="3"/>
      <c r="I4" s="3"/>
      <c r="J4" s="3"/>
      <c r="K4" s="3"/>
      <c r="L4" s="3"/>
      <c r="M4" s="3"/>
      <c r="N4" s="3"/>
      <c r="O4" s="3"/>
    </row>
    <row r="5" spans="1:15" ht="15.6" customHeight="1">
      <c r="A5" s="288" t="s">
        <v>484</v>
      </c>
      <c r="B5" s="3"/>
      <c r="C5" s="3"/>
      <c r="D5" s="3"/>
      <c r="E5" s="3"/>
      <c r="F5" s="3"/>
      <c r="G5" s="3"/>
      <c r="H5" s="3"/>
      <c r="I5" s="3"/>
      <c r="J5" s="3"/>
      <c r="K5" s="3"/>
      <c r="L5" s="3"/>
      <c r="M5" s="3"/>
      <c r="N5" s="3"/>
      <c r="O5" s="3"/>
    </row>
    <row r="6" spans="1:15">
      <c r="A6" s="3"/>
      <c r="B6" s="3"/>
      <c r="C6" s="3"/>
      <c r="D6" s="3"/>
      <c r="E6" s="3"/>
      <c r="F6" s="3"/>
      <c r="G6" s="3"/>
      <c r="H6" s="3"/>
      <c r="I6" s="3"/>
      <c r="J6" s="3"/>
      <c r="K6" s="3"/>
      <c r="L6" s="3"/>
      <c r="M6" s="3"/>
      <c r="N6" s="3"/>
      <c r="O6" s="3"/>
    </row>
    <row r="7" spans="1:15" ht="15.6" customHeight="1">
      <c r="A7" s="4" t="s">
        <v>483</v>
      </c>
      <c r="B7" s="3"/>
      <c r="C7" s="3"/>
      <c r="D7" s="3"/>
      <c r="E7" s="3"/>
      <c r="F7" s="3"/>
      <c r="G7" s="3"/>
      <c r="H7" s="3"/>
      <c r="I7" s="3"/>
      <c r="J7" s="3"/>
      <c r="K7" s="3"/>
      <c r="L7" s="3"/>
      <c r="M7" s="3"/>
      <c r="N7" s="3"/>
      <c r="O7" s="3"/>
    </row>
    <row r="8" spans="1:15" ht="15.75">
      <c r="A8" s="4" t="s">
        <v>227</v>
      </c>
      <c r="B8" s="3"/>
      <c r="C8" s="3"/>
      <c r="D8" s="3"/>
      <c r="E8" s="3"/>
      <c r="F8" s="3"/>
      <c r="G8" s="3"/>
      <c r="H8" s="3"/>
      <c r="I8" s="3"/>
      <c r="J8" s="3"/>
      <c r="K8" s="3"/>
      <c r="L8" s="3"/>
      <c r="M8" s="3"/>
      <c r="N8" s="3"/>
      <c r="O8" s="3"/>
    </row>
    <row r="9" spans="1:15">
      <c r="A9" s="286"/>
      <c r="B9" s="3"/>
      <c r="C9" s="3"/>
      <c r="D9" s="3"/>
      <c r="E9" s="3"/>
      <c r="F9" s="3"/>
      <c r="G9" s="3"/>
      <c r="H9" s="3"/>
      <c r="I9" s="3"/>
      <c r="J9" s="3"/>
      <c r="K9" s="3"/>
      <c r="L9" s="3"/>
      <c r="M9" s="3"/>
      <c r="N9" s="3"/>
      <c r="O9" s="3"/>
    </row>
    <row r="10" spans="1:15">
      <c r="A10" s="286"/>
      <c r="B10" s="3"/>
      <c r="C10" s="3"/>
      <c r="D10" s="3"/>
      <c r="E10" s="3"/>
      <c r="F10" s="3"/>
      <c r="G10" s="3"/>
      <c r="H10" s="3"/>
      <c r="I10" s="3"/>
      <c r="J10" s="3"/>
      <c r="K10" s="3"/>
      <c r="L10" s="3"/>
      <c r="M10" s="3"/>
      <c r="N10" s="3"/>
      <c r="O10" s="3"/>
    </row>
    <row r="11" spans="1:15">
      <c r="A11" s="286"/>
      <c r="B11" s="3"/>
      <c r="C11" s="3"/>
      <c r="D11" s="3"/>
      <c r="E11" s="3"/>
      <c r="F11" s="3"/>
      <c r="G11" s="3"/>
      <c r="H11" s="3"/>
      <c r="I11" s="3"/>
      <c r="J11" s="3"/>
      <c r="K11" s="3"/>
      <c r="L11" s="3"/>
      <c r="M11" s="3"/>
      <c r="N11" s="3"/>
      <c r="O11" s="3"/>
    </row>
    <row r="12" spans="1:15">
      <c r="A12" s="3"/>
      <c r="B12" s="3"/>
      <c r="C12" s="3"/>
      <c r="D12" s="3"/>
      <c r="E12" s="3"/>
      <c r="F12" s="3"/>
      <c r="G12" s="3"/>
      <c r="H12" s="3"/>
      <c r="I12" s="3"/>
      <c r="J12" s="3"/>
      <c r="K12" s="3"/>
      <c r="L12" s="3"/>
      <c r="M12" s="3"/>
      <c r="N12" s="3"/>
      <c r="O12" s="3"/>
    </row>
    <row r="14" spans="1:15">
      <c r="C14" s="287"/>
      <c r="E14" s="287"/>
    </row>
    <row r="15" spans="1:15">
      <c r="C15" s="27"/>
      <c r="E15" s="27"/>
    </row>
    <row r="16" spans="1:15">
      <c r="C16" s="27"/>
      <c r="E16" s="27"/>
    </row>
    <row r="17" spans="1:14">
      <c r="C17" s="27"/>
      <c r="E17" s="27"/>
    </row>
    <row r="18" spans="1:14">
      <c r="C18" s="27"/>
      <c r="E18" s="27"/>
    </row>
    <row r="19" spans="1:14">
      <c r="C19" s="27"/>
      <c r="E19" s="27"/>
    </row>
    <row r="20" spans="1:14">
      <c r="C20" s="27"/>
      <c r="E20" s="27"/>
    </row>
    <row r="21" spans="1:14" ht="15.75">
      <c r="A21" s="28"/>
      <c r="B21" s="285" t="s">
        <v>197</v>
      </c>
      <c r="C21" s="285"/>
      <c r="D21" s="285"/>
      <c r="E21" s="285"/>
      <c r="F21" s="285"/>
      <c r="G21" s="285"/>
      <c r="H21" s="285"/>
      <c r="I21" s="285"/>
      <c r="J21" s="285"/>
      <c r="K21" s="285"/>
      <c r="L21" s="285"/>
      <c r="M21" s="285"/>
      <c r="N21" s="285"/>
    </row>
    <row r="22" spans="1:14" ht="15.75">
      <c r="A22" s="28"/>
      <c r="B22" s="246"/>
      <c r="C22" s="298" t="s">
        <v>198</v>
      </c>
      <c r="D22" s="299"/>
      <c r="E22" s="299"/>
      <c r="F22" s="299"/>
      <c r="G22" s="299"/>
      <c r="H22" s="299"/>
      <c r="I22" s="299"/>
      <c r="J22" s="299"/>
      <c r="K22" s="299"/>
      <c r="L22" s="299"/>
      <c r="M22" s="299"/>
      <c r="N22" s="300"/>
    </row>
    <row r="23" spans="1:14" ht="15.75">
      <c r="A23" s="28"/>
      <c r="B23" s="284" t="s">
        <v>199</v>
      </c>
      <c r="C23" s="283" t="s">
        <v>200</v>
      </c>
      <c r="D23" s="283" t="s">
        <v>201</v>
      </c>
      <c r="E23" s="283" t="s">
        <v>202</v>
      </c>
      <c r="F23" s="283" t="s">
        <v>203</v>
      </c>
      <c r="G23" s="283" t="s">
        <v>204</v>
      </c>
      <c r="H23" s="283" t="s">
        <v>205</v>
      </c>
      <c r="I23" s="283" t="s">
        <v>206</v>
      </c>
      <c r="J23" s="283" t="s">
        <v>207</v>
      </c>
      <c r="K23" s="283" t="s">
        <v>208</v>
      </c>
      <c r="L23" s="283" t="s">
        <v>209</v>
      </c>
      <c r="M23" s="283" t="s">
        <v>210</v>
      </c>
      <c r="N23" s="283" t="s">
        <v>211</v>
      </c>
    </row>
    <row r="24" spans="1:14" ht="15.75">
      <c r="A24" s="28"/>
      <c r="B24" s="282" t="s">
        <v>200</v>
      </c>
      <c r="C24" s="281"/>
      <c r="D24" s="280"/>
      <c r="E24" s="280"/>
      <c r="F24" s="280"/>
      <c r="G24" s="280"/>
      <c r="H24" s="280"/>
      <c r="I24" s="280"/>
      <c r="J24" s="280"/>
      <c r="K24" s="280"/>
      <c r="L24" s="280"/>
      <c r="M24" s="280"/>
      <c r="N24" s="280"/>
    </row>
    <row r="25" spans="1:14" ht="15.75">
      <c r="A25" s="28"/>
      <c r="B25" s="277" t="s">
        <v>201</v>
      </c>
      <c r="C25" s="276">
        <f>'Data for Q1'!C6/'Data for Q1'!C5</f>
        <v>1.96</v>
      </c>
      <c r="D25" s="278"/>
      <c r="E25" s="279"/>
      <c r="F25" s="279"/>
      <c r="G25" s="279"/>
      <c r="H25" s="279"/>
      <c r="I25" s="279"/>
      <c r="J25" s="279"/>
      <c r="K25" s="279"/>
      <c r="L25" s="279"/>
      <c r="M25" s="279"/>
      <c r="N25" s="279"/>
    </row>
    <row r="26" spans="1:14" ht="15.75">
      <c r="A26" s="28"/>
      <c r="B26" s="277" t="s">
        <v>202</v>
      </c>
      <c r="C26" s="276">
        <f>'Data for Q1'!C7/'Data for Q1'!C6</f>
        <v>1.2142857142857142</v>
      </c>
      <c r="D26" s="276">
        <f>'Data for Q1'!D7/'Data for Q1'!D6</f>
        <v>1.0545454545454545</v>
      </c>
      <c r="E26" s="278"/>
      <c r="F26" s="279"/>
      <c r="G26" s="279"/>
      <c r="H26" s="279"/>
      <c r="I26" s="279"/>
      <c r="J26" s="279"/>
      <c r="K26" s="279"/>
      <c r="L26" s="279"/>
      <c r="M26" s="279"/>
      <c r="N26" s="279"/>
    </row>
    <row r="27" spans="1:14" ht="15.75">
      <c r="B27" s="277" t="s">
        <v>203</v>
      </c>
      <c r="C27" s="274">
        <f>'Data for Q1'!C8/'Data for Q1'!C7</f>
        <v>1.0252100840336134</v>
      </c>
      <c r="D27" s="276">
        <f>'Data for Q1'!D8/'Data for Q1'!D7</f>
        <v>1</v>
      </c>
      <c r="E27" s="276">
        <f>'Data for Q1'!E8/'Data for Q1'!E7</f>
        <v>1.8235294117647058</v>
      </c>
      <c r="F27" s="278"/>
      <c r="G27" s="279"/>
      <c r="H27" s="279"/>
      <c r="I27" s="279"/>
      <c r="J27" s="279"/>
      <c r="K27" s="279"/>
      <c r="L27" s="279"/>
      <c r="M27" s="279"/>
      <c r="N27" s="279"/>
    </row>
    <row r="28" spans="1:14" ht="15.75">
      <c r="B28" s="277" t="s">
        <v>204</v>
      </c>
      <c r="C28" s="275">
        <f>'Data for Q1'!C9/'Data for Q1'!C8</f>
        <v>1.0327868852459017</v>
      </c>
      <c r="D28" s="274">
        <f>'Data for Q1'!D9/'Data for Q1'!D8</f>
        <v>1.3448275862068966</v>
      </c>
      <c r="E28" s="276">
        <f>'Data for Q1'!E9/'Data for Q1'!E8</f>
        <v>1.2258064516129032</v>
      </c>
      <c r="F28" s="276">
        <f>'Data for Q1'!F9/'Data for Q1'!F8</f>
        <v>1.7115384615384615</v>
      </c>
      <c r="G28" s="278"/>
      <c r="H28" s="279"/>
      <c r="I28" s="279"/>
      <c r="J28" s="279"/>
      <c r="K28" s="279"/>
      <c r="L28" s="279"/>
      <c r="M28" s="279"/>
      <c r="N28" s="279"/>
    </row>
    <row r="29" spans="1:14" ht="15.75">
      <c r="B29" s="277" t="s">
        <v>205</v>
      </c>
      <c r="C29" s="276">
        <f>'Data for Q1'!C10/'Data for Q1'!C9</f>
        <v>1</v>
      </c>
      <c r="D29" s="275">
        <f>'Data for Q1'!D10/'Data for Q1'!D9</f>
        <v>1.1153846153846154</v>
      </c>
      <c r="E29" s="274">
        <f>'Data for Q1'!E10/'Data for Q1'!E9</f>
        <v>1.0438596491228069</v>
      </c>
      <c r="F29" s="276">
        <f>'Data for Q1'!F10/'Data for Q1'!F9</f>
        <v>1.303370786516854</v>
      </c>
      <c r="G29" s="276">
        <f>'Data for Q1'!G10/'Data for Q1'!G9</f>
        <v>1</v>
      </c>
      <c r="H29" s="278"/>
      <c r="I29" s="279"/>
      <c r="J29" s="279"/>
      <c r="K29" s="279"/>
      <c r="L29" s="279"/>
      <c r="M29" s="279"/>
      <c r="N29" s="279"/>
    </row>
    <row r="30" spans="1:14" ht="15.75">
      <c r="B30" s="277" t="s">
        <v>206</v>
      </c>
      <c r="C30" s="276"/>
      <c r="D30" s="276">
        <f>'Data for Q1'!D11/'Data for Q1'!D10</f>
        <v>1</v>
      </c>
      <c r="E30" s="275">
        <f>'Data for Q1'!E11/'Data for Q1'!E10</f>
        <v>1.0756302521008403</v>
      </c>
      <c r="F30" s="274">
        <f>'Data for Q1'!F11/'Data for Q1'!F10</f>
        <v>1.0431034482758621</v>
      </c>
      <c r="G30" s="276">
        <f>'Data for Q1'!G11/'Data for Q1'!G10</f>
        <v>1.0188679245283019</v>
      </c>
      <c r="H30" s="276">
        <f>'Data for Q1'!H11/'Data for Q1'!H10</f>
        <v>1.3636363636363635</v>
      </c>
      <c r="I30" s="278"/>
      <c r="J30" s="279"/>
      <c r="K30" s="279"/>
      <c r="L30" s="279"/>
      <c r="M30" s="279"/>
      <c r="N30" s="279"/>
    </row>
    <row r="31" spans="1:14" ht="15.75">
      <c r="B31" s="277" t="s">
        <v>207</v>
      </c>
      <c r="C31" s="276"/>
      <c r="D31" s="276"/>
      <c r="E31" s="276">
        <f>'Data for Q1'!E12/'Data for Q1'!E11</f>
        <v>1</v>
      </c>
      <c r="F31" s="275">
        <f>'Data for Q1'!F12/'Data for Q1'!F11</f>
        <v>1.0330578512396693</v>
      </c>
      <c r="G31" s="274">
        <f>'Data for Q1'!G12/'Data for Q1'!G11</f>
        <v>1.2037037037037037</v>
      </c>
      <c r="H31" s="276">
        <f>'Data for Q1'!H12/'Data for Q1'!H11</f>
        <v>1.0933333333333333</v>
      </c>
      <c r="I31" s="276">
        <f>'Data for Q1'!I12/'Data for Q1'!I11</f>
        <v>1.4</v>
      </c>
      <c r="J31" s="278"/>
      <c r="K31" s="279"/>
      <c r="L31" s="279"/>
      <c r="M31" s="279"/>
      <c r="N31" s="279"/>
    </row>
    <row r="32" spans="1:14" ht="15.75">
      <c r="B32" s="277" t="s">
        <v>208</v>
      </c>
      <c r="C32" s="276"/>
      <c r="D32" s="276"/>
      <c r="E32" s="276"/>
      <c r="F32" s="276">
        <f>'Data for Q1'!F13/'Data for Q1'!F12</f>
        <v>1</v>
      </c>
      <c r="G32" s="275">
        <f>'Data for Q1'!G13/'Data for Q1'!G12</f>
        <v>1.1384615384615384</v>
      </c>
      <c r="H32" s="274">
        <f>'Data for Q1'!H13/'Data for Q1'!H12</f>
        <v>1.0731707317073171</v>
      </c>
      <c r="I32" s="276">
        <f>'Data for Q1'!I13/'Data for Q1'!I12</f>
        <v>1.0476190476190477</v>
      </c>
      <c r="J32" s="276">
        <f>'Data for Q1'!J13/'Data for Q1'!J12</f>
        <v>1.403225806451613</v>
      </c>
      <c r="K32" s="278"/>
      <c r="L32" s="279"/>
      <c r="M32" s="279"/>
      <c r="N32" s="279"/>
    </row>
    <row r="33" spans="2:14" ht="15.75">
      <c r="B33" s="277" t="s">
        <v>209</v>
      </c>
      <c r="C33" s="276"/>
      <c r="D33" s="276"/>
      <c r="E33" s="276"/>
      <c r="F33" s="276"/>
      <c r="G33" s="276">
        <f>'Data for Q1'!G14/'Data for Q1'!G13</f>
        <v>1</v>
      </c>
      <c r="H33" s="275">
        <f>'Data for Q1'!H14/'Data for Q1'!H13</f>
        <v>1.0909090909090908</v>
      </c>
      <c r="I33" s="274">
        <f>'Data for Q1'!I14/'Data for Q1'!I13</f>
        <v>1.0795454545454546</v>
      </c>
      <c r="J33" s="276">
        <f>'Data for Q1'!J14/'Data for Q1'!J13</f>
        <v>1.1379310344827587</v>
      </c>
      <c r="K33" s="276">
        <f>'Data for Q1'!K14/'Data for Q1'!K13</f>
        <v>1.2413793103448276</v>
      </c>
      <c r="L33" s="278"/>
      <c r="M33" s="279"/>
      <c r="N33" s="279"/>
    </row>
    <row r="34" spans="2:14" ht="15.75">
      <c r="B34" s="277" t="s">
        <v>210</v>
      </c>
      <c r="C34" s="276"/>
      <c r="D34" s="276"/>
      <c r="E34" s="276"/>
      <c r="F34" s="276"/>
      <c r="G34" s="276"/>
      <c r="H34" s="276">
        <f>'Data for Q1'!H15/'Data for Q1'!H14</f>
        <v>1</v>
      </c>
      <c r="I34" s="275">
        <f>'Data for Q1'!I15/'Data for Q1'!I14</f>
        <v>1</v>
      </c>
      <c r="J34" s="274">
        <f>'Data for Q1'!J15/'Data for Q1'!J14</f>
        <v>1.0707070707070707</v>
      </c>
      <c r="K34" s="276">
        <f>'Data for Q1'!K15/'Data for Q1'!K14</f>
        <v>1.2777777777777777</v>
      </c>
      <c r="L34" s="276">
        <f>'Data for Q1'!L15/'Data for Q1'!L14</f>
        <v>1.323076923076923</v>
      </c>
      <c r="M34" s="278"/>
      <c r="N34" s="279"/>
    </row>
    <row r="35" spans="2:14" ht="15.75">
      <c r="B35" s="277" t="s">
        <v>211</v>
      </c>
      <c r="C35" s="276"/>
      <c r="D35" s="276"/>
      <c r="E35" s="276"/>
      <c r="F35" s="276"/>
      <c r="G35" s="276"/>
      <c r="H35" s="276"/>
      <c r="I35" s="276">
        <f>'Data for Q1'!I16/'Data for Q1'!I15</f>
        <v>1</v>
      </c>
      <c r="J35" s="275">
        <f>'Data for Q1'!J16/'Data for Q1'!J15</f>
        <v>1.0377358490566038</v>
      </c>
      <c r="K35" s="274">
        <f>'Data for Q1'!K16/'Data for Q1'!K15</f>
        <v>1.2282608695652173</v>
      </c>
      <c r="L35" s="276">
        <f>'Data for Q1'!L16/'Data for Q1'!L15</f>
        <v>1.2093023255813953</v>
      </c>
      <c r="M35" s="276">
        <f>'Data for Q1'!M16/'Data for Q1'!M15</f>
        <v>1.0204081632653061</v>
      </c>
      <c r="N35" s="278"/>
    </row>
    <row r="36" spans="2:14" ht="15.75">
      <c r="B36" s="277" t="s">
        <v>212</v>
      </c>
      <c r="C36" s="276"/>
      <c r="D36" s="276"/>
      <c r="E36" s="276"/>
      <c r="F36" s="276"/>
      <c r="G36" s="276"/>
      <c r="H36" s="276"/>
      <c r="I36" s="276"/>
      <c r="J36" s="276">
        <f>'Data for Q1'!J17/'Data for Q1'!J16</f>
        <v>1</v>
      </c>
      <c r="K36" s="275">
        <f>'Data for Q1'!K17/'Data for Q1'!K16</f>
        <v>1.0176991150442478</v>
      </c>
      <c r="L36" s="274">
        <f>'Data for Q1'!L17/'Data for Q1'!L16</f>
        <v>1.2307692307692308</v>
      </c>
      <c r="M36" s="276">
        <f>'Data for Q1'!M17/'Data for Q1'!M16</f>
        <v>1.42</v>
      </c>
      <c r="N36" s="276">
        <f>'Data for Q1'!N17/'Data for Q1'!N16</f>
        <v>1.52</v>
      </c>
    </row>
    <row r="37" spans="2:14" ht="15.75">
      <c r="B37" s="277" t="s">
        <v>213</v>
      </c>
      <c r="C37" s="276"/>
      <c r="D37" s="276"/>
      <c r="E37" s="276"/>
      <c r="F37" s="276"/>
      <c r="G37" s="276"/>
      <c r="H37" s="276"/>
      <c r="I37" s="276"/>
      <c r="J37" s="276"/>
      <c r="K37" s="276">
        <f>'Data for Q1'!K18/'Data for Q1'!K17</f>
        <v>1</v>
      </c>
      <c r="L37" s="275">
        <f>'Data for Q1'!L18/'Data for Q1'!L17</f>
        <v>1.0078125</v>
      </c>
      <c r="M37" s="274">
        <f>'Data for Q1'!M18/'Data for Q1'!M17</f>
        <v>1</v>
      </c>
      <c r="N37" s="276">
        <f>'Data for Q1'!N18/'Data for Q1'!N17</f>
        <v>1.2105263157894737</v>
      </c>
    </row>
    <row r="38" spans="2:14" ht="15.75">
      <c r="B38" s="277" t="s">
        <v>214</v>
      </c>
      <c r="C38" s="276"/>
      <c r="D38" s="276"/>
      <c r="E38" s="276"/>
      <c r="F38" s="276"/>
      <c r="G38" s="276"/>
      <c r="H38" s="276"/>
      <c r="I38" s="276"/>
      <c r="J38" s="276"/>
      <c r="K38" s="276"/>
      <c r="L38" s="276">
        <f>'Data for Q1'!L19/'Data for Q1'!L18</f>
        <v>1</v>
      </c>
      <c r="M38" s="275">
        <f>'Data for Q1'!M19/'Data for Q1'!M18</f>
        <v>1.1126760563380282</v>
      </c>
      <c r="N38" s="274">
        <f>'Data for Q1'!N19/'Data for Q1'!N18</f>
        <v>1.2282608695652173</v>
      </c>
    </row>
    <row r="39" spans="2:14" ht="15.75">
      <c r="B39" s="273" t="s">
        <v>215</v>
      </c>
      <c r="C39" s="272"/>
      <c r="D39" s="272"/>
      <c r="E39" s="272"/>
      <c r="F39" s="272"/>
      <c r="G39" s="272"/>
      <c r="H39" s="272"/>
      <c r="I39" s="272"/>
      <c r="J39" s="272"/>
      <c r="K39" s="272"/>
      <c r="L39" s="272"/>
      <c r="M39" s="272">
        <f>'Data for Q1'!M20/'Data for Q1'!M19</f>
        <v>1</v>
      </c>
      <c r="N39" s="271">
        <f>'Data for Q1'!N20/'Data for Q1'!N19</f>
        <v>1.0176991150442478</v>
      </c>
    </row>
    <row r="40" spans="2:14" ht="15.75">
      <c r="B40" s="246"/>
      <c r="C40" s="246"/>
      <c r="D40" s="246"/>
      <c r="E40" s="246"/>
      <c r="F40" s="246"/>
      <c r="G40" s="246"/>
      <c r="H40" s="246"/>
      <c r="I40" s="246"/>
      <c r="J40" s="246"/>
      <c r="K40" s="246"/>
      <c r="L40" s="246"/>
      <c r="M40" s="246"/>
      <c r="N40" s="246"/>
    </row>
    <row r="41" spans="2:14" ht="15.75">
      <c r="B41" s="246"/>
      <c r="C41" s="246"/>
      <c r="D41" s="246"/>
      <c r="E41" s="246"/>
      <c r="F41" s="246"/>
      <c r="G41" s="246"/>
      <c r="H41" s="246"/>
      <c r="I41" s="246"/>
      <c r="J41" s="246"/>
      <c r="K41" s="246"/>
      <c r="L41" s="246"/>
      <c r="M41" s="246"/>
      <c r="N41" s="246"/>
    </row>
    <row r="42" spans="2:14" ht="15.75">
      <c r="B42" s="270" t="s">
        <v>482</v>
      </c>
      <c r="C42" s="246"/>
      <c r="D42" s="246"/>
      <c r="E42" s="246"/>
      <c r="F42" s="246"/>
      <c r="G42" s="246"/>
      <c r="H42" s="246"/>
      <c r="I42" s="246"/>
      <c r="J42" s="246"/>
      <c r="K42" s="246"/>
      <c r="L42" s="246"/>
      <c r="M42" s="246"/>
      <c r="N42" s="246"/>
    </row>
    <row r="43" spans="2:14" ht="15.75">
      <c r="B43" s="246"/>
      <c r="C43" s="246"/>
      <c r="D43" s="246"/>
      <c r="E43" s="246"/>
      <c r="F43" s="246"/>
      <c r="G43" s="246"/>
      <c r="H43" s="246"/>
      <c r="I43" s="246"/>
      <c r="J43" s="246"/>
      <c r="K43" s="246"/>
      <c r="L43" s="246"/>
      <c r="M43" s="246"/>
      <c r="N43" s="246"/>
    </row>
    <row r="44" spans="2:14" ht="15.75">
      <c r="B44" s="256" t="s">
        <v>476</v>
      </c>
      <c r="C44" s="269" t="s">
        <v>481</v>
      </c>
      <c r="D44" s="246"/>
      <c r="E44" s="246"/>
      <c r="F44" s="246"/>
      <c r="G44" s="246"/>
      <c r="H44" s="246"/>
      <c r="I44" s="246"/>
      <c r="J44" s="246"/>
      <c r="K44" s="246"/>
      <c r="L44" s="246"/>
      <c r="M44" s="246"/>
      <c r="N44" s="246"/>
    </row>
    <row r="45" spans="2:14" ht="15.75">
      <c r="B45" s="268">
        <v>3</v>
      </c>
      <c r="C45" s="267">
        <f>AVERAGE(C27,D28,E29,F30,G31,H32,I33,J34,K35,L36,M37,N38)</f>
        <v>1.1309515581835325</v>
      </c>
      <c r="D45" s="246"/>
      <c r="E45" s="246"/>
      <c r="F45" s="246"/>
      <c r="G45" s="246"/>
      <c r="H45" s="246"/>
      <c r="I45" s="246"/>
      <c r="J45" s="246"/>
      <c r="K45" s="246"/>
      <c r="L45" s="246"/>
      <c r="M45" s="246"/>
      <c r="N45" s="246"/>
    </row>
    <row r="46" spans="2:14" ht="15.75">
      <c r="B46" s="266">
        <v>4</v>
      </c>
      <c r="C46" s="265">
        <f>AVERAGE(C28,D29,E30,F31,G32,H33,I34,J35,K36,L37,M38,N39)</f>
        <v>1.0566544057353986</v>
      </c>
      <c r="D46" s="246"/>
      <c r="E46" s="246"/>
      <c r="F46" s="246"/>
      <c r="G46" s="246"/>
      <c r="H46" s="246"/>
      <c r="I46" s="246"/>
      <c r="J46" s="246"/>
      <c r="K46" s="246"/>
      <c r="L46" s="246"/>
      <c r="M46" s="246"/>
      <c r="N46" s="246"/>
    </row>
    <row r="47" spans="2:14" ht="15.75">
      <c r="B47" s="246"/>
      <c r="C47" s="246"/>
      <c r="D47" s="246"/>
      <c r="E47" s="246"/>
      <c r="F47" s="246"/>
      <c r="G47" s="246"/>
      <c r="H47" s="246"/>
      <c r="I47" s="246"/>
      <c r="J47" s="246"/>
      <c r="K47" s="246"/>
      <c r="L47" s="246"/>
      <c r="M47" s="246"/>
      <c r="N47" s="246"/>
    </row>
    <row r="48" spans="2:14" ht="15.75">
      <c r="B48" s="246"/>
      <c r="C48" s="246"/>
      <c r="D48" s="246"/>
      <c r="E48" s="246"/>
      <c r="F48" s="246"/>
      <c r="G48" s="246"/>
      <c r="H48" s="246"/>
      <c r="I48" s="246"/>
      <c r="J48" s="246"/>
      <c r="K48" s="246"/>
      <c r="L48" s="246"/>
      <c r="M48" s="246"/>
      <c r="N48" s="246"/>
    </row>
    <row r="49" spans="2:14" ht="15.75">
      <c r="B49" s="264" t="s">
        <v>480</v>
      </c>
      <c r="C49" s="246"/>
      <c r="D49" s="246"/>
      <c r="E49" s="246"/>
      <c r="F49" s="246"/>
      <c r="G49" s="246"/>
      <c r="H49" s="246"/>
      <c r="I49" s="246"/>
      <c r="J49" s="246"/>
      <c r="K49" s="246"/>
      <c r="L49" s="246"/>
      <c r="M49" s="246"/>
      <c r="N49" s="246"/>
    </row>
    <row r="50" spans="2:14" ht="15.75">
      <c r="B50" s="246"/>
      <c r="C50" s="246"/>
      <c r="D50" s="246"/>
      <c r="E50" s="246"/>
      <c r="F50" s="246"/>
      <c r="G50" s="246"/>
      <c r="H50" s="246"/>
      <c r="I50" s="246"/>
      <c r="J50" s="246"/>
      <c r="K50" s="246"/>
      <c r="L50" s="246"/>
      <c r="M50" s="246"/>
      <c r="N50" s="246"/>
    </row>
    <row r="51" spans="2:14" ht="31.5">
      <c r="B51" s="263" t="s">
        <v>476</v>
      </c>
      <c r="C51" s="259" t="s">
        <v>474</v>
      </c>
      <c r="D51" s="246"/>
      <c r="E51" s="262" t="s">
        <v>471</v>
      </c>
      <c r="F51" s="246"/>
      <c r="G51" s="246"/>
      <c r="H51" s="246"/>
      <c r="I51" s="246"/>
      <c r="J51" s="246"/>
      <c r="K51" s="246"/>
      <c r="L51" s="246"/>
      <c r="M51" s="246"/>
      <c r="N51" s="246"/>
    </row>
    <row r="52" spans="2:14" ht="15.75">
      <c r="B52" s="256">
        <v>3</v>
      </c>
      <c r="C52" s="254">
        <f>C53/C45</f>
        <v>0.83680261472511142</v>
      </c>
      <c r="D52" s="246"/>
      <c r="E52" s="261" t="s">
        <v>479</v>
      </c>
      <c r="F52" s="246"/>
      <c r="G52" s="246"/>
      <c r="H52" s="246"/>
      <c r="I52" s="246"/>
      <c r="J52" s="246"/>
      <c r="K52" s="246"/>
      <c r="L52" s="246"/>
      <c r="M52" s="246"/>
      <c r="N52" s="246"/>
    </row>
    <row r="53" spans="2:14" ht="15.75">
      <c r="B53" s="256">
        <v>4</v>
      </c>
      <c r="C53" s="254">
        <f>C54/C46</f>
        <v>0.94638322101541905</v>
      </c>
      <c r="D53" s="246"/>
      <c r="E53" s="261" t="s">
        <v>478</v>
      </c>
      <c r="F53" s="246"/>
      <c r="G53" s="246"/>
      <c r="H53" s="246"/>
      <c r="I53" s="246"/>
      <c r="J53" s="246"/>
      <c r="K53" s="246"/>
      <c r="L53" s="246"/>
      <c r="M53" s="246"/>
      <c r="N53" s="246"/>
    </row>
    <row r="54" spans="2:14" ht="15.75">
      <c r="B54" s="256">
        <v>5</v>
      </c>
      <c r="C54" s="255">
        <v>1</v>
      </c>
      <c r="D54" s="246"/>
      <c r="E54" s="261" t="s">
        <v>470</v>
      </c>
      <c r="F54" s="246"/>
      <c r="G54" s="246"/>
      <c r="H54" s="246"/>
      <c r="I54" s="246"/>
      <c r="J54" s="246"/>
      <c r="K54" s="246"/>
      <c r="L54" s="246"/>
      <c r="M54" s="246"/>
      <c r="N54" s="246"/>
    </row>
    <row r="55" spans="2:14" ht="15.75">
      <c r="B55" s="246"/>
      <c r="C55" s="246"/>
      <c r="D55" s="246"/>
      <c r="E55" s="246"/>
      <c r="F55" s="246"/>
      <c r="G55" s="246"/>
      <c r="H55" s="246"/>
      <c r="I55" s="246"/>
      <c r="J55" s="246"/>
      <c r="K55" s="246"/>
      <c r="L55" s="246"/>
      <c r="M55" s="246"/>
      <c r="N55" s="246"/>
    </row>
    <row r="56" spans="2:14" ht="15.75">
      <c r="B56" s="246"/>
      <c r="C56" s="246"/>
      <c r="D56" s="246"/>
      <c r="E56" s="246"/>
      <c r="F56" s="246"/>
      <c r="G56" s="246"/>
      <c r="H56" s="246"/>
      <c r="I56" s="246"/>
      <c r="J56" s="246"/>
      <c r="K56" s="246"/>
      <c r="L56" s="246"/>
      <c r="M56" s="246"/>
      <c r="N56" s="246"/>
    </row>
    <row r="57" spans="2:14" ht="15.75">
      <c r="B57" s="246"/>
      <c r="C57" s="246"/>
      <c r="D57" s="246"/>
      <c r="E57" s="246"/>
      <c r="F57" s="246"/>
      <c r="G57" s="246"/>
      <c r="H57" s="246"/>
      <c r="I57" s="246"/>
      <c r="J57" s="246"/>
      <c r="K57" s="246"/>
      <c r="L57" s="246"/>
      <c r="M57" s="246"/>
      <c r="N57" s="246"/>
    </row>
    <row r="58" spans="2:14" ht="15.75">
      <c r="B58" s="251" t="s">
        <v>477</v>
      </c>
      <c r="C58" s="246"/>
      <c r="D58" s="246"/>
      <c r="E58" s="246"/>
      <c r="F58" s="246"/>
      <c r="G58" s="246"/>
      <c r="H58" s="246"/>
      <c r="I58" s="246"/>
      <c r="J58" s="246"/>
      <c r="K58" s="246"/>
      <c r="L58" s="246"/>
      <c r="M58" s="246"/>
      <c r="N58" s="246"/>
    </row>
    <row r="59" spans="2:14" ht="15.75">
      <c r="B59" s="246"/>
      <c r="C59" s="246"/>
      <c r="D59" s="246"/>
      <c r="E59" s="246"/>
      <c r="F59" s="246"/>
      <c r="G59" s="246"/>
      <c r="H59" s="246"/>
      <c r="I59" s="246"/>
      <c r="J59" s="246"/>
      <c r="K59" s="246"/>
      <c r="L59" s="246"/>
      <c r="M59" s="246"/>
      <c r="N59" s="246"/>
    </row>
    <row r="60" spans="2:14" ht="31.5">
      <c r="B60" s="260" t="s">
        <v>198</v>
      </c>
      <c r="C60" s="260" t="s">
        <v>476</v>
      </c>
      <c r="D60" s="259" t="s">
        <v>475</v>
      </c>
      <c r="E60" s="259" t="s">
        <v>474</v>
      </c>
      <c r="F60" s="259" t="s">
        <v>473</v>
      </c>
      <c r="G60" s="259" t="s">
        <v>472</v>
      </c>
      <c r="H60" s="246"/>
      <c r="I60" s="258" t="s">
        <v>471</v>
      </c>
      <c r="J60" s="246"/>
      <c r="K60" s="246"/>
      <c r="L60" s="246"/>
      <c r="M60" s="246"/>
      <c r="N60" s="246"/>
    </row>
    <row r="61" spans="2:14" ht="15.75">
      <c r="B61" s="256" t="s">
        <v>212</v>
      </c>
      <c r="C61" s="255">
        <v>5</v>
      </c>
      <c r="D61" s="253" cm="1">
        <f t="array" ref="D61:D65">TRANSPOSE('Data for Q1'!C30:G30)</f>
        <v>492</v>
      </c>
      <c r="E61" s="255">
        <v>1</v>
      </c>
      <c r="F61" s="253">
        <f>D61/E61</f>
        <v>492</v>
      </c>
      <c r="G61" s="257">
        <f>F61-D61</f>
        <v>0</v>
      </c>
      <c r="H61" s="246"/>
      <c r="I61" s="251" t="s">
        <v>470</v>
      </c>
      <c r="J61" s="251"/>
      <c r="K61" s="251"/>
      <c r="L61" s="251"/>
      <c r="M61" s="251"/>
      <c r="N61" s="251"/>
    </row>
    <row r="62" spans="2:14" ht="15.75">
      <c r="B62" s="256" t="s">
        <v>213</v>
      </c>
      <c r="C62" s="255">
        <v>4</v>
      </c>
      <c r="D62" s="253">
        <v>398</v>
      </c>
      <c r="E62" s="254">
        <f>C53</f>
        <v>0.94638322101541905</v>
      </c>
      <c r="F62" s="253">
        <f>D62/E62</f>
        <v>420.54845348268861</v>
      </c>
      <c r="G62" s="252">
        <f>F62-D62</f>
        <v>22.548453482688615</v>
      </c>
      <c r="H62" s="246"/>
      <c r="I62" s="251" t="s">
        <v>469</v>
      </c>
      <c r="J62" s="251"/>
      <c r="K62" s="251"/>
      <c r="L62" s="251"/>
      <c r="M62" s="251"/>
      <c r="N62" s="251"/>
    </row>
    <row r="63" spans="2:14" ht="15.75">
      <c r="B63" s="256" t="s">
        <v>214</v>
      </c>
      <c r="C63" s="255">
        <v>3</v>
      </c>
      <c r="D63" s="253">
        <v>292</v>
      </c>
      <c r="E63" s="254">
        <f>C52</f>
        <v>0.83680261472511142</v>
      </c>
      <c r="F63" s="253">
        <f>D63/E63</f>
        <v>348.94728441535955</v>
      </c>
      <c r="G63" s="252">
        <f>F63-D63</f>
        <v>56.947284415359547</v>
      </c>
      <c r="H63" s="246"/>
      <c r="I63" s="251" t="s">
        <v>468</v>
      </c>
      <c r="J63" s="251"/>
      <c r="K63" s="251"/>
      <c r="L63" s="251"/>
      <c r="M63" s="251"/>
      <c r="N63" s="251"/>
    </row>
    <row r="64" spans="2:14" ht="15.75">
      <c r="B64" s="256" t="s">
        <v>215</v>
      </c>
      <c r="C64" s="255">
        <v>2</v>
      </c>
      <c r="D64" s="253">
        <v>219</v>
      </c>
      <c r="E64" s="254">
        <f>D64/F64</f>
        <v>0.4850498338870432</v>
      </c>
      <c r="F64" s="253">
        <f>'Data for Q1'!F34*'Data for Q1'!F35/1000*80%</f>
        <v>451.5</v>
      </c>
      <c r="G64" s="252">
        <f>F64-D64</f>
        <v>232.5</v>
      </c>
      <c r="H64" s="246"/>
      <c r="I64" s="251" t="s">
        <v>467</v>
      </c>
      <c r="J64" s="251"/>
      <c r="K64" s="251"/>
      <c r="L64" s="251"/>
      <c r="M64" s="251"/>
      <c r="N64" s="251"/>
    </row>
    <row r="65" spans="2:14" ht="15.75">
      <c r="B65" s="256" t="s">
        <v>217</v>
      </c>
      <c r="C65" s="255">
        <v>1</v>
      </c>
      <c r="D65" s="253">
        <v>120</v>
      </c>
      <c r="E65" s="254">
        <f>D65/F65</f>
        <v>0.24793388429752067</v>
      </c>
      <c r="F65" s="253">
        <f>'Data for Q1'!G34*'Data for Q1'!G35/1000*80%</f>
        <v>484</v>
      </c>
      <c r="G65" s="252">
        <f>F65-D65</f>
        <v>364</v>
      </c>
      <c r="H65" s="246"/>
      <c r="I65" s="251" t="s">
        <v>467</v>
      </c>
      <c r="J65" s="251"/>
      <c r="K65" s="251"/>
      <c r="L65" s="251"/>
      <c r="M65" s="251"/>
      <c r="N65" s="251"/>
    </row>
    <row r="66" spans="2:14" ht="16.5" thickBot="1">
      <c r="B66" s="246"/>
      <c r="C66" s="246"/>
      <c r="D66" s="246"/>
      <c r="E66" s="246"/>
      <c r="F66" s="246"/>
      <c r="G66" s="246" t="s">
        <v>466</v>
      </c>
      <c r="H66" s="246"/>
      <c r="I66" s="246"/>
      <c r="J66" s="246"/>
      <c r="K66" s="246"/>
      <c r="L66" s="246"/>
      <c r="M66" s="246"/>
      <c r="N66" s="246"/>
    </row>
    <row r="67" spans="2:14" ht="16.5" thickBot="1">
      <c r="B67" s="250" t="s">
        <v>465</v>
      </c>
      <c r="C67" s="249"/>
      <c r="D67" s="248"/>
      <c r="E67" s="247">
        <f>SUM(G61:G65)*1000</f>
        <v>675995.73789804825</v>
      </c>
      <c r="F67" s="246"/>
      <c r="G67" s="246"/>
      <c r="H67" s="246"/>
      <c r="I67" s="246"/>
      <c r="J67" s="246"/>
      <c r="K67" s="246"/>
      <c r="L67" s="246"/>
      <c r="M67" s="246"/>
      <c r="N67" s="246"/>
    </row>
  </sheetData>
  <mergeCells count="1">
    <mergeCell ref="C22:N22"/>
  </mergeCells>
  <pageMargins left="0.7" right="0.7" top="0.75" bottom="0.75" header="0.3" footer="0.3"/>
  <pageSetup orientation="portrait" horizontalDpi="1200" verticalDpi="1200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503328B-4E4F-4A0D-8371-87E180B73400}">
  <dimension ref="A1:L13"/>
  <sheetViews>
    <sheetView zoomScale="85" zoomScaleNormal="85" workbookViewId="0">
      <selection activeCell="D11" sqref="D11"/>
    </sheetView>
  </sheetViews>
  <sheetFormatPr defaultColWidth="8.7109375" defaultRowHeight="15"/>
  <cols>
    <col min="3" max="3" width="25.7109375" customWidth="1"/>
    <col min="4" max="5" width="14.28515625" customWidth="1"/>
    <col min="6" max="6" width="16.28515625" customWidth="1"/>
  </cols>
  <sheetData>
    <row r="1" spans="1:12" ht="22.5">
      <c r="A1" s="2" t="s">
        <v>3</v>
      </c>
      <c r="B1" s="3"/>
      <c r="C1" s="3"/>
      <c r="D1" s="3"/>
      <c r="E1" s="3"/>
      <c r="F1" s="3"/>
      <c r="G1" s="3"/>
      <c r="H1" s="3"/>
      <c r="I1" s="3"/>
      <c r="J1" s="3"/>
      <c r="K1" s="3"/>
      <c r="L1" s="3"/>
    </row>
    <row r="2" spans="1:12" ht="15.6" customHeight="1">
      <c r="A2" s="2"/>
      <c r="B2" s="3"/>
      <c r="C2" s="3"/>
      <c r="D2" s="3"/>
      <c r="E2" s="3"/>
      <c r="F2" s="3"/>
      <c r="G2" s="3"/>
      <c r="H2" s="3"/>
      <c r="I2" s="3"/>
      <c r="J2" s="3"/>
      <c r="K2" s="3"/>
      <c r="L2" s="3"/>
    </row>
    <row r="3" spans="1:12" ht="15.6" customHeight="1">
      <c r="A3" s="5" t="s">
        <v>166</v>
      </c>
      <c r="B3" s="3"/>
      <c r="C3" s="3"/>
      <c r="D3" s="3"/>
      <c r="E3" s="3"/>
      <c r="F3" s="3"/>
      <c r="G3" s="3"/>
      <c r="H3" s="3"/>
      <c r="I3" s="3"/>
      <c r="J3" s="3"/>
      <c r="K3" s="3"/>
      <c r="L3" s="3"/>
    </row>
    <row r="4" spans="1:12" ht="15.75">
      <c r="A4" s="5" t="s">
        <v>103</v>
      </c>
      <c r="B4" s="3"/>
      <c r="C4" s="3"/>
      <c r="D4" s="3"/>
      <c r="E4" s="3"/>
      <c r="F4" s="3"/>
      <c r="G4" s="3"/>
      <c r="H4" s="3"/>
      <c r="I4" s="3"/>
      <c r="J4" s="3"/>
      <c r="K4" s="3"/>
      <c r="L4" s="3"/>
    </row>
    <row r="5" spans="1:12" ht="15.75">
      <c r="A5" s="5"/>
      <c r="B5" s="3"/>
      <c r="C5" s="3"/>
      <c r="D5" s="3"/>
      <c r="E5" s="3"/>
      <c r="F5" s="3"/>
      <c r="G5" s="3"/>
      <c r="H5" s="3"/>
      <c r="I5" s="3"/>
      <c r="J5" s="3"/>
      <c r="K5" s="3"/>
      <c r="L5" s="3"/>
    </row>
    <row r="6" spans="1:12" ht="15.75">
      <c r="A6" s="5" t="s">
        <v>40</v>
      </c>
      <c r="B6" s="3"/>
      <c r="C6" s="3"/>
      <c r="D6" s="3"/>
      <c r="E6" s="3"/>
      <c r="F6" s="3"/>
      <c r="G6" s="3"/>
      <c r="H6" s="3"/>
      <c r="I6" s="3"/>
      <c r="J6" s="3"/>
      <c r="K6" s="3"/>
      <c r="L6" s="3"/>
    </row>
    <row r="7" spans="1:12" ht="15.75">
      <c r="A7" s="5"/>
      <c r="B7" s="3"/>
      <c r="C7" s="3"/>
      <c r="D7" s="3"/>
      <c r="E7" s="3"/>
      <c r="F7" s="3"/>
      <c r="G7" s="3"/>
      <c r="H7" s="3"/>
      <c r="I7" s="3"/>
      <c r="J7" s="3"/>
      <c r="K7" s="3"/>
      <c r="L7" s="3"/>
    </row>
    <row r="8" spans="1:12" ht="15.75">
      <c r="A8" s="10" t="s">
        <v>14</v>
      </c>
      <c r="B8" s="3"/>
      <c r="C8" s="3"/>
      <c r="D8" s="3"/>
      <c r="E8" s="3"/>
      <c r="F8" s="3"/>
      <c r="G8" s="3"/>
      <c r="H8" s="3"/>
      <c r="I8" s="3"/>
      <c r="J8" s="3"/>
      <c r="K8" s="3"/>
      <c r="L8" s="3"/>
    </row>
    <row r="9" spans="1:12" ht="15.75">
      <c r="A9" s="10" t="s">
        <v>15</v>
      </c>
      <c r="B9" s="3"/>
      <c r="C9" s="3"/>
      <c r="D9" s="3"/>
      <c r="E9" s="3"/>
      <c r="F9" s="3"/>
      <c r="G9" s="3"/>
      <c r="H9" s="3"/>
      <c r="I9" s="3"/>
      <c r="J9" s="3"/>
      <c r="K9" s="3"/>
      <c r="L9" s="3"/>
    </row>
    <row r="10" spans="1:12" ht="15.75">
      <c r="A10" s="10" t="s">
        <v>167</v>
      </c>
      <c r="B10" s="3"/>
      <c r="C10" s="3"/>
      <c r="D10" s="3"/>
      <c r="E10" s="3"/>
      <c r="F10" s="3"/>
      <c r="G10" s="3"/>
      <c r="H10" s="3"/>
      <c r="I10" s="3"/>
      <c r="J10" s="3"/>
      <c r="K10" s="3"/>
      <c r="L10" s="3"/>
    </row>
    <row r="11" spans="1:12" ht="15.75">
      <c r="A11" s="5"/>
      <c r="B11" s="3"/>
      <c r="C11" s="3"/>
      <c r="D11" s="3"/>
      <c r="E11" s="3"/>
      <c r="F11" s="3"/>
      <c r="G11" s="3"/>
      <c r="H11" s="3"/>
      <c r="I11" s="3"/>
      <c r="J11" s="3"/>
      <c r="K11" s="3"/>
      <c r="L11" s="3"/>
    </row>
    <row r="12" spans="1:12" ht="15.75">
      <c r="A12" s="4" t="s">
        <v>168</v>
      </c>
      <c r="B12" s="3"/>
      <c r="C12" s="3"/>
      <c r="D12" s="3"/>
      <c r="E12" s="3"/>
      <c r="F12" s="3"/>
      <c r="G12" s="3"/>
      <c r="H12" s="3"/>
      <c r="I12" s="3"/>
      <c r="J12" s="3"/>
      <c r="K12" s="3"/>
      <c r="L12" s="3"/>
    </row>
    <row r="13" spans="1:12" ht="15.75">
      <c r="A13" s="4" t="s">
        <v>4</v>
      </c>
      <c r="B13" s="3"/>
      <c r="C13" s="3"/>
      <c r="D13" s="3"/>
      <c r="E13" s="3"/>
      <c r="F13" s="3"/>
      <c r="G13" s="3"/>
      <c r="H13" s="3"/>
      <c r="I13" s="3"/>
      <c r="J13" s="3"/>
      <c r="K13" s="3"/>
      <c r="L13" s="3"/>
    </row>
  </sheetData>
  <pageMargins left="0.7" right="0.7" top="0.75" bottom="0.75" header="0.3" footer="0.3"/>
  <pageSetup orientation="portrait" horizontalDpi="1200" verticalDpi="1200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687A72-ACDC-437D-B84A-FD3414744C88}">
  <dimension ref="B2:L30"/>
  <sheetViews>
    <sheetView topLeftCell="A9" zoomScale="85" zoomScaleNormal="85" workbookViewId="0">
      <selection activeCell="H11" sqref="H11"/>
    </sheetView>
  </sheetViews>
  <sheetFormatPr defaultColWidth="8.7109375" defaultRowHeight="15"/>
  <cols>
    <col min="2" max="2" width="12.42578125" style="8" customWidth="1"/>
    <col min="3" max="3" width="13.5703125" style="8" customWidth="1"/>
    <col min="4" max="6" width="12.42578125" style="8" customWidth="1"/>
    <col min="7" max="7" width="16" style="8" customWidth="1"/>
    <col min="8" max="8" width="20.5703125" style="8" customWidth="1"/>
    <col min="9" max="9" width="21.42578125" style="8" bestFit="1" customWidth="1"/>
    <col min="10" max="10" width="50.7109375" style="8" customWidth="1"/>
    <col min="11" max="12" width="14.5703125" style="8" customWidth="1"/>
    <col min="13" max="13" width="14.5703125" customWidth="1"/>
    <col min="14" max="14" width="19" customWidth="1"/>
  </cols>
  <sheetData>
    <row r="2" spans="2:12">
      <c r="B2" s="7" t="s">
        <v>165</v>
      </c>
    </row>
    <row r="3" spans="2:12" ht="45">
      <c r="B3" s="11" t="s">
        <v>13</v>
      </c>
      <c r="C3" s="11" t="s">
        <v>231</v>
      </c>
      <c r="D3" s="11" t="s">
        <v>232</v>
      </c>
      <c r="E3" s="11" t="s">
        <v>233</v>
      </c>
      <c r="F3" s="11" t="s">
        <v>234</v>
      </c>
      <c r="G3" s="11" t="s">
        <v>235</v>
      </c>
      <c r="H3" s="11" t="s">
        <v>16</v>
      </c>
    </row>
    <row r="4" spans="2:12" ht="45">
      <c r="B4" s="12" t="s">
        <v>17</v>
      </c>
      <c r="C4" s="12" t="s">
        <v>18</v>
      </c>
      <c r="D4" s="12" t="s">
        <v>7</v>
      </c>
      <c r="E4" s="12" t="s">
        <v>19</v>
      </c>
      <c r="F4" s="12" t="s">
        <v>7</v>
      </c>
      <c r="G4" s="12" t="s">
        <v>20</v>
      </c>
      <c r="H4" s="12" t="s">
        <v>21</v>
      </c>
    </row>
    <row r="5" spans="2:12" ht="45">
      <c r="B5" s="12" t="s">
        <v>22</v>
      </c>
      <c r="C5" s="12" t="s">
        <v>23</v>
      </c>
      <c r="D5" s="12" t="s">
        <v>20</v>
      </c>
      <c r="E5" s="13" t="s">
        <v>24</v>
      </c>
      <c r="F5" s="14">
        <v>6000</v>
      </c>
      <c r="G5" s="12" t="s">
        <v>236</v>
      </c>
      <c r="H5" s="12" t="s">
        <v>21</v>
      </c>
    </row>
    <row r="6" spans="2:12">
      <c r="H6"/>
    </row>
    <row r="7" spans="2:12">
      <c r="H7"/>
    </row>
    <row r="8" spans="2:12">
      <c r="B8" s="7" t="s">
        <v>150</v>
      </c>
    </row>
    <row r="9" spans="2:12" ht="30" customHeight="1">
      <c r="B9" s="11" t="s">
        <v>25</v>
      </c>
      <c r="C9" s="11" t="s">
        <v>26</v>
      </c>
      <c r="D9" s="11" t="s">
        <v>27</v>
      </c>
      <c r="E9" s="11" t="s">
        <v>28</v>
      </c>
      <c r="F9" s="11" t="s">
        <v>237</v>
      </c>
      <c r="G9" s="11" t="s">
        <v>29</v>
      </c>
      <c r="H9" s="11" t="s">
        <v>30</v>
      </c>
      <c r="I9" s="11" t="s">
        <v>31</v>
      </c>
      <c r="J9" s="11" t="s">
        <v>32</v>
      </c>
      <c r="L9"/>
    </row>
    <row r="10" spans="2:12">
      <c r="B10" s="12" t="s">
        <v>33</v>
      </c>
      <c r="C10" s="12" t="s">
        <v>18</v>
      </c>
      <c r="D10" s="14">
        <v>91800</v>
      </c>
      <c r="E10" s="15">
        <v>31778</v>
      </c>
      <c r="F10" s="15">
        <v>45292</v>
      </c>
      <c r="G10" s="14">
        <v>1440</v>
      </c>
      <c r="H10" s="12" t="s">
        <v>34</v>
      </c>
      <c r="I10" s="12" t="s">
        <v>238</v>
      </c>
      <c r="J10" s="17" t="s">
        <v>240</v>
      </c>
      <c r="L10"/>
    </row>
    <row r="11" spans="2:12">
      <c r="B11" s="12" t="s">
        <v>35</v>
      </c>
      <c r="C11" s="12" t="s">
        <v>36</v>
      </c>
      <c r="D11" s="14">
        <v>57000</v>
      </c>
      <c r="E11" s="15">
        <v>32509</v>
      </c>
      <c r="F11" s="15">
        <v>45292</v>
      </c>
      <c r="G11" s="14">
        <v>900</v>
      </c>
      <c r="H11" s="12" t="s">
        <v>37</v>
      </c>
      <c r="I11" s="12" t="s">
        <v>239</v>
      </c>
      <c r="J11" s="17" t="s">
        <v>241</v>
      </c>
      <c r="L11"/>
    </row>
    <row r="12" spans="2:12">
      <c r="B12" s="18"/>
      <c r="C12" s="19"/>
      <c r="D12" s="18"/>
      <c r="E12" s="20"/>
      <c r="F12" s="20"/>
      <c r="G12" s="21"/>
      <c r="H12" s="18"/>
      <c r="I12" s="18"/>
      <c r="J12" s="22"/>
      <c r="K12" s="23"/>
    </row>
    <row r="13" spans="2:12">
      <c r="H13"/>
    </row>
    <row r="14" spans="2:12">
      <c r="G14" s="23"/>
      <c r="H14"/>
    </row>
    <row r="15" spans="2:12">
      <c r="B15" s="18"/>
      <c r="C15" s="301" t="s">
        <v>38</v>
      </c>
      <c r="D15" s="302"/>
      <c r="H15"/>
    </row>
    <row r="16" spans="2:12" ht="45">
      <c r="B16" s="12" t="s">
        <v>39</v>
      </c>
      <c r="C16" s="12" t="s">
        <v>242</v>
      </c>
      <c r="D16" s="12" t="s">
        <v>243</v>
      </c>
      <c r="H16"/>
    </row>
    <row r="17" spans="2:10">
      <c r="B17" s="12">
        <v>2018</v>
      </c>
      <c r="C17" s="16">
        <v>485.2</v>
      </c>
      <c r="D17" s="16">
        <v>1335.83</v>
      </c>
      <c r="H17"/>
    </row>
    <row r="18" spans="2:10">
      <c r="B18" s="12">
        <v>2019</v>
      </c>
      <c r="C18" s="16">
        <v>496.36</v>
      </c>
      <c r="D18" s="16">
        <v>1362.3</v>
      </c>
      <c r="H18"/>
    </row>
    <row r="19" spans="2:10">
      <c r="B19" s="12">
        <v>2020</v>
      </c>
      <c r="C19" s="16">
        <v>505.79</v>
      </c>
      <c r="D19" s="16">
        <v>1387.66</v>
      </c>
      <c r="H19"/>
    </row>
    <row r="20" spans="2:10">
      <c r="B20" s="12">
        <v>2021</v>
      </c>
      <c r="C20" s="16">
        <v>510.85</v>
      </c>
      <c r="D20" s="16">
        <v>1413.66</v>
      </c>
      <c r="H20"/>
    </row>
    <row r="21" spans="2:10">
      <c r="B21" s="12">
        <v>2022</v>
      </c>
      <c r="C21" s="16">
        <v>524.64</v>
      </c>
      <c r="D21" s="16">
        <v>1464.83</v>
      </c>
      <c r="H21"/>
    </row>
    <row r="22" spans="2:10">
      <c r="B22" s="12">
        <v>2023</v>
      </c>
      <c r="C22" s="16">
        <v>558.74</v>
      </c>
      <c r="D22" s="16">
        <v>1538.67</v>
      </c>
    </row>
    <row r="23" spans="2:10">
      <c r="B23" s="12">
        <v>2024</v>
      </c>
      <c r="C23" s="16">
        <v>583.32000000000005</v>
      </c>
      <c r="D23" s="16">
        <v>1606.78</v>
      </c>
    </row>
    <row r="29" spans="2:10">
      <c r="J29" s="24"/>
    </row>
    <row r="30" spans="2:10">
      <c r="J30" s="24"/>
    </row>
  </sheetData>
  <mergeCells count="1">
    <mergeCell ref="C15:D15"/>
  </mergeCells>
  <pageMargins left="0.7" right="0.7" top="0.75" bottom="0.75" header="0.3" footer="0.3"/>
  <pageSetup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D715E9-8F63-422F-A62C-FAFFDB93D11A}">
  <dimension ref="D4:F29"/>
  <sheetViews>
    <sheetView topLeftCell="A12" zoomScale="85" zoomScaleNormal="85" workbookViewId="0">
      <selection activeCell="E36" sqref="E36"/>
    </sheetView>
  </sheetViews>
  <sheetFormatPr defaultColWidth="9.28515625" defaultRowHeight="15"/>
  <cols>
    <col min="1" max="3" width="9.28515625" style="112"/>
    <col min="4" max="4" width="24.28515625" style="112" bestFit="1" customWidth="1"/>
    <col min="5" max="5" width="14.28515625" style="112" bestFit="1" customWidth="1"/>
    <col min="6" max="16384" width="9.28515625" style="112"/>
  </cols>
  <sheetData>
    <row r="4" spans="4:6">
      <c r="D4" s="118" t="s">
        <v>18</v>
      </c>
    </row>
    <row r="5" spans="4:6">
      <c r="D5" s="112" t="s">
        <v>292</v>
      </c>
      <c r="E5" s="116">
        <f>ROUND(0.9*'Data for Q2'!$D$10/52,2)</f>
        <v>1588.85</v>
      </c>
      <c r="F5" s="113" t="s">
        <v>291</v>
      </c>
    </row>
    <row r="6" spans="4:6">
      <c r="D6" s="112" t="s">
        <v>290</v>
      </c>
      <c r="E6" s="116">
        <f>ROUND('Data for Q2'!D10/12*0.6667,2)</f>
        <v>5100.26</v>
      </c>
      <c r="F6" s="113" t="s">
        <v>289</v>
      </c>
    </row>
    <row r="8" spans="4:6">
      <c r="D8" s="112" t="s">
        <v>288</v>
      </c>
      <c r="E8" s="114">
        <f>E5*26</f>
        <v>41310.1</v>
      </c>
      <c r="F8" s="113" t="s">
        <v>287</v>
      </c>
    </row>
    <row r="9" spans="4:6">
      <c r="D9" s="112" t="s">
        <v>286</v>
      </c>
      <c r="E9" s="116">
        <f>ROUND((52-26)/52*12*E6,2)</f>
        <v>30601.56</v>
      </c>
      <c r="F9" s="113" t="s">
        <v>285</v>
      </c>
    </row>
    <row r="10" spans="4:6">
      <c r="D10" s="115" t="s">
        <v>266</v>
      </c>
      <c r="E10" s="114">
        <f>E8+E9</f>
        <v>71911.66</v>
      </c>
      <c r="F10" s="113" t="s">
        <v>284</v>
      </c>
    </row>
    <row r="11" spans="4:6">
      <c r="F11" s="113" t="s">
        <v>283</v>
      </c>
    </row>
    <row r="12" spans="4:6">
      <c r="F12" s="113"/>
    </row>
    <row r="13" spans="4:6">
      <c r="D13" s="118" t="s">
        <v>36</v>
      </c>
    </row>
    <row r="14" spans="4:6">
      <c r="D14" s="112" t="s">
        <v>282</v>
      </c>
      <c r="E14" s="116">
        <f>'Data for Q2'!D11/12*0.6667</f>
        <v>3166.8249999999998</v>
      </c>
      <c r="F14" s="113" t="s">
        <v>281</v>
      </c>
    </row>
    <row r="15" spans="4:6">
      <c r="D15" s="112" t="s">
        <v>280</v>
      </c>
      <c r="E15" s="116">
        <f>MIN('Data for Q2'!G11*0.75+'Data for Q2'!C23,'Data for Q2'!D23)</f>
        <v>1258.3200000000002</v>
      </c>
      <c r="F15" s="113" t="s">
        <v>279</v>
      </c>
    </row>
    <row r="16" spans="4:6">
      <c r="E16" s="116"/>
      <c r="F16" s="113" t="s">
        <v>278</v>
      </c>
    </row>
    <row r="17" spans="4:6">
      <c r="D17" s="112" t="s">
        <v>277</v>
      </c>
      <c r="E17" s="117">
        <f>ROUND((65-DURATION('Data for Q2'!E11,'Data for Q2'!F11,0,0,1))*12,0)</f>
        <v>360</v>
      </c>
    </row>
    <row r="18" spans="4:6">
      <c r="E18" s="117"/>
    </row>
    <row r="19" spans="4:6">
      <c r="D19" s="112" t="s">
        <v>276</v>
      </c>
      <c r="E19" s="116">
        <v>0</v>
      </c>
      <c r="F19" s="113" t="s">
        <v>275</v>
      </c>
    </row>
    <row r="20" spans="4:6">
      <c r="F20" s="113" t="s">
        <v>274</v>
      </c>
    </row>
    <row r="21" spans="4:6">
      <c r="F21" s="113"/>
    </row>
    <row r="22" spans="4:6">
      <c r="D22" s="112" t="s">
        <v>273</v>
      </c>
      <c r="E22" s="116">
        <f>(E17-27*12/52)*E14</f>
        <v>1120325.2442307691</v>
      </c>
      <c r="F22" s="113" t="s">
        <v>272</v>
      </c>
    </row>
    <row r="23" spans="4:6">
      <c r="E23" s="116"/>
      <c r="F23" s="113"/>
    </row>
    <row r="24" spans="4:6">
      <c r="D24" s="112" t="s">
        <v>271</v>
      </c>
      <c r="E24" s="116">
        <f>(E17-24)*E15</f>
        <v>422795.52000000008</v>
      </c>
      <c r="F24" s="113" t="s">
        <v>270</v>
      </c>
    </row>
    <row r="25" spans="4:6">
      <c r="E25" s="116"/>
      <c r="F25" s="113" t="s">
        <v>269</v>
      </c>
    </row>
    <row r="26" spans="4:6">
      <c r="E26" s="116"/>
      <c r="F26" s="113" t="s">
        <v>268</v>
      </c>
    </row>
    <row r="27" spans="4:6">
      <c r="F27" s="112" t="s">
        <v>267</v>
      </c>
    </row>
    <row r="29" spans="4:6">
      <c r="D29" s="115" t="s">
        <v>266</v>
      </c>
      <c r="E29" s="114">
        <f>E22-E24</f>
        <v>697529.72423076909</v>
      </c>
      <c r="F29" s="113" t="s">
        <v>265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0E526B-D555-4D24-9E0E-B743E7923810}">
  <dimension ref="A1:L72"/>
  <sheetViews>
    <sheetView zoomScale="85" zoomScaleNormal="85" workbookViewId="0">
      <selection activeCell="D12" sqref="D12"/>
    </sheetView>
  </sheetViews>
  <sheetFormatPr defaultColWidth="8.7109375" defaultRowHeight="15"/>
  <cols>
    <col min="3" max="3" width="25.7109375" customWidth="1"/>
    <col min="4" max="5" width="14.28515625" customWidth="1"/>
    <col min="6" max="6" width="16.28515625" customWidth="1"/>
  </cols>
  <sheetData>
    <row r="1" spans="1:12" ht="22.5">
      <c r="A1" s="2" t="s">
        <v>0</v>
      </c>
      <c r="B1" s="3"/>
      <c r="C1" s="3"/>
      <c r="D1" s="3"/>
      <c r="E1" s="3"/>
      <c r="F1" s="3"/>
      <c r="G1" s="3"/>
      <c r="H1" s="3"/>
      <c r="I1" s="3"/>
      <c r="J1" s="3"/>
      <c r="K1" s="3"/>
      <c r="L1" s="3"/>
    </row>
    <row r="2" spans="1:12" ht="15.75">
      <c r="A2" s="5"/>
      <c r="B2" s="3"/>
      <c r="C2" s="3"/>
      <c r="D2" s="3"/>
      <c r="E2" s="3"/>
      <c r="F2" s="3"/>
      <c r="G2" s="3"/>
      <c r="H2" s="3"/>
      <c r="I2" s="3"/>
      <c r="J2" s="3"/>
      <c r="K2" s="3"/>
      <c r="L2" s="3"/>
    </row>
    <row r="3" spans="1:12" ht="15.75">
      <c r="A3" s="5" t="s">
        <v>244</v>
      </c>
      <c r="B3" s="3"/>
      <c r="C3" s="3"/>
      <c r="D3" s="3"/>
      <c r="E3" s="3"/>
      <c r="F3" s="3"/>
      <c r="G3" s="3"/>
      <c r="H3" s="3"/>
      <c r="I3" s="3"/>
      <c r="J3" s="3"/>
      <c r="K3" s="3"/>
      <c r="L3" s="3"/>
    </row>
    <row r="4" spans="1:12" ht="15.75">
      <c r="A4" s="5" t="s">
        <v>245</v>
      </c>
      <c r="B4" s="3"/>
      <c r="C4" s="3"/>
      <c r="D4" s="3"/>
      <c r="E4" s="3"/>
      <c r="F4" s="3"/>
      <c r="G4" s="3"/>
      <c r="H4" s="3"/>
      <c r="I4" s="3"/>
      <c r="J4" s="3"/>
      <c r="K4" s="3"/>
      <c r="L4" s="3"/>
    </row>
    <row r="5" spans="1:12" ht="15.75">
      <c r="A5" s="5"/>
      <c r="B5" s="3"/>
      <c r="C5" s="3"/>
      <c r="D5" s="3"/>
      <c r="E5" s="3"/>
      <c r="F5" s="3"/>
      <c r="G5" s="3"/>
      <c r="H5" s="3"/>
      <c r="I5" s="3"/>
      <c r="J5" s="3"/>
      <c r="K5" s="3"/>
      <c r="L5" s="3"/>
    </row>
    <row r="6" spans="1:12" ht="15.75">
      <c r="A6" s="5" t="s">
        <v>246</v>
      </c>
      <c r="B6" s="3"/>
      <c r="C6" s="3"/>
      <c r="D6" s="3"/>
      <c r="E6" s="3"/>
      <c r="F6" s="3"/>
      <c r="G6" s="3"/>
      <c r="H6" s="3"/>
      <c r="I6" s="3"/>
      <c r="J6" s="3"/>
      <c r="K6" s="3"/>
      <c r="L6" s="3"/>
    </row>
    <row r="7" spans="1:12" ht="15.75">
      <c r="A7" s="5"/>
      <c r="B7" s="3"/>
      <c r="C7" s="3"/>
      <c r="D7" s="3"/>
      <c r="E7" s="3"/>
      <c r="F7" s="3"/>
      <c r="G7" s="3"/>
      <c r="H7" s="3"/>
      <c r="I7" s="3"/>
      <c r="J7" s="3"/>
      <c r="K7" s="3"/>
      <c r="L7" s="3"/>
    </row>
    <row r="8" spans="1:12" ht="15.75">
      <c r="A8" s="5" t="s">
        <v>151</v>
      </c>
      <c r="B8" s="3"/>
      <c r="C8" s="3"/>
      <c r="D8" s="3"/>
      <c r="E8" s="3"/>
      <c r="F8" s="3"/>
      <c r="G8" s="3"/>
      <c r="H8" s="3"/>
      <c r="I8" s="3"/>
      <c r="J8" s="3"/>
      <c r="K8" s="3"/>
      <c r="L8" s="3"/>
    </row>
    <row r="9" spans="1:12" ht="15.75">
      <c r="A9" s="5"/>
      <c r="B9" s="3"/>
      <c r="C9" s="3"/>
      <c r="D9" s="3"/>
      <c r="E9" s="3"/>
      <c r="F9" s="3"/>
      <c r="G9" s="3"/>
      <c r="H9" s="3"/>
      <c r="I9" s="3"/>
      <c r="J9" s="3"/>
      <c r="K9" s="3"/>
      <c r="L9" s="3"/>
    </row>
    <row r="10" spans="1:12" ht="15.75">
      <c r="A10" s="10" t="s">
        <v>41</v>
      </c>
      <c r="B10" s="3"/>
      <c r="C10" s="3"/>
      <c r="D10" s="3"/>
      <c r="E10" s="3"/>
      <c r="F10" s="3"/>
      <c r="G10" s="3"/>
      <c r="H10" s="3"/>
      <c r="I10" s="3"/>
      <c r="J10" s="3"/>
      <c r="K10" s="3"/>
      <c r="L10" s="3"/>
    </row>
    <row r="11" spans="1:12" ht="15.75">
      <c r="A11" s="10" t="s">
        <v>152</v>
      </c>
      <c r="B11" s="3"/>
      <c r="C11" s="3"/>
      <c r="D11" s="3"/>
      <c r="E11" s="3"/>
      <c r="F11" s="3"/>
      <c r="G11" s="3"/>
      <c r="H11" s="3"/>
      <c r="I11" s="3"/>
      <c r="J11" s="3"/>
      <c r="K11" s="3"/>
      <c r="L11" s="3"/>
    </row>
    <row r="12" spans="1:12" ht="15.75">
      <c r="A12" s="10" t="s">
        <v>153</v>
      </c>
      <c r="B12" s="3"/>
      <c r="C12" s="3"/>
      <c r="D12" s="3"/>
      <c r="E12" s="3"/>
      <c r="F12" s="3"/>
      <c r="G12" s="3"/>
      <c r="H12" s="3"/>
      <c r="I12" s="3"/>
      <c r="J12" s="3"/>
      <c r="K12" s="3"/>
      <c r="L12" s="3"/>
    </row>
    <row r="13" spans="1:12" ht="15.75">
      <c r="A13" s="5"/>
      <c r="B13" s="3"/>
      <c r="C13" s="3"/>
      <c r="D13" s="3"/>
      <c r="E13" s="3"/>
      <c r="F13" s="3"/>
      <c r="G13" s="3"/>
      <c r="H13" s="3"/>
      <c r="I13" s="3"/>
      <c r="J13" s="3"/>
      <c r="K13" s="3"/>
      <c r="L13" s="3"/>
    </row>
    <row r="14" spans="1:12" ht="15.75">
      <c r="A14" s="4" t="s">
        <v>169</v>
      </c>
      <c r="B14" s="3"/>
      <c r="C14" s="3"/>
      <c r="D14" s="3"/>
      <c r="E14" s="3"/>
      <c r="F14" s="3"/>
      <c r="G14" s="3"/>
      <c r="H14" s="3"/>
      <c r="I14" s="3"/>
      <c r="J14" s="3"/>
      <c r="K14" s="3"/>
      <c r="L14" s="3"/>
    </row>
    <row r="15" spans="1:12" ht="15.75">
      <c r="A15" s="4"/>
      <c r="B15" s="3"/>
      <c r="C15" s="3"/>
      <c r="D15" s="3"/>
      <c r="E15" s="3"/>
      <c r="F15" s="3"/>
      <c r="G15" s="3"/>
      <c r="H15" s="3"/>
      <c r="I15" s="3"/>
      <c r="J15" s="3"/>
      <c r="K15" s="3"/>
      <c r="L15" s="3"/>
    </row>
    <row r="16" spans="1:12" ht="15.75">
      <c r="A16" s="6" t="s">
        <v>42</v>
      </c>
      <c r="B16" s="3"/>
      <c r="C16" s="3"/>
      <c r="D16" s="3"/>
      <c r="E16" s="3"/>
      <c r="F16" s="3"/>
      <c r="G16" s="3"/>
      <c r="H16" s="3"/>
      <c r="I16" s="3"/>
      <c r="J16" s="3"/>
      <c r="K16" s="3"/>
      <c r="L16" s="3"/>
    </row>
    <row r="17" spans="1:12" ht="15.75">
      <c r="A17" s="4" t="s">
        <v>4</v>
      </c>
      <c r="B17" s="3"/>
      <c r="C17" s="3"/>
      <c r="D17" s="3"/>
      <c r="E17" s="3"/>
      <c r="F17" s="3"/>
      <c r="G17" s="3"/>
      <c r="H17" s="3"/>
      <c r="I17" s="3"/>
      <c r="J17" s="3"/>
      <c r="K17" s="3"/>
      <c r="L17" s="3"/>
    </row>
    <row r="28" spans="1:12" ht="15.75">
      <c r="A28" s="6" t="s">
        <v>46</v>
      </c>
      <c r="B28" s="3"/>
      <c r="C28" s="3"/>
      <c r="D28" s="3"/>
      <c r="E28" s="3"/>
      <c r="F28" s="3"/>
      <c r="G28" s="3"/>
      <c r="H28" s="3"/>
      <c r="I28" s="3"/>
      <c r="J28" s="3"/>
      <c r="K28" s="3"/>
      <c r="L28" s="3"/>
    </row>
    <row r="29" spans="1:12" ht="15.75">
      <c r="A29" s="4" t="s">
        <v>4</v>
      </c>
      <c r="B29" s="3"/>
      <c r="C29" s="3"/>
      <c r="D29" s="3"/>
      <c r="E29" s="3"/>
      <c r="F29" s="3"/>
      <c r="G29" s="3"/>
      <c r="H29" s="3"/>
      <c r="I29" s="3"/>
      <c r="J29" s="3"/>
      <c r="K29" s="3"/>
      <c r="L29" s="3"/>
    </row>
    <row r="40" spans="1:12" ht="15.75">
      <c r="A40" s="5" t="s">
        <v>170</v>
      </c>
      <c r="B40" s="3"/>
      <c r="C40" s="3"/>
      <c r="D40" s="3"/>
      <c r="E40" s="3"/>
      <c r="F40" s="3"/>
      <c r="G40" s="3"/>
      <c r="H40" s="3"/>
      <c r="I40" s="3"/>
      <c r="J40" s="3"/>
      <c r="K40" s="3"/>
      <c r="L40" s="3"/>
    </row>
    <row r="41" spans="1:12" ht="15.75">
      <c r="A41" s="5"/>
      <c r="B41" s="3"/>
      <c r="C41" s="3"/>
      <c r="D41" s="3"/>
      <c r="E41" s="3"/>
      <c r="F41" s="3"/>
      <c r="G41" s="3"/>
      <c r="H41" s="3"/>
      <c r="I41" s="3"/>
      <c r="J41" s="3"/>
      <c r="K41" s="3"/>
      <c r="L41" s="3"/>
    </row>
    <row r="42" spans="1:12" ht="15.75">
      <c r="A42" s="10" t="s">
        <v>43</v>
      </c>
      <c r="B42" s="3"/>
      <c r="C42" s="3"/>
      <c r="D42" s="3"/>
      <c r="E42" s="3"/>
      <c r="F42" s="3"/>
      <c r="G42" s="3"/>
      <c r="H42" s="3"/>
      <c r="I42" s="3"/>
      <c r="J42" s="3"/>
      <c r="K42" s="3"/>
      <c r="L42" s="3"/>
    </row>
    <row r="43" spans="1:12" ht="15.75">
      <c r="A43" s="10" t="s">
        <v>44</v>
      </c>
      <c r="B43" s="3"/>
      <c r="C43" s="3"/>
      <c r="D43" s="3"/>
      <c r="E43" s="3"/>
      <c r="F43" s="3"/>
      <c r="G43" s="3"/>
      <c r="H43" s="3"/>
      <c r="I43" s="3"/>
      <c r="J43" s="3"/>
      <c r="K43" s="3"/>
      <c r="L43" s="3"/>
    </row>
    <row r="44" spans="1:12" ht="15.75">
      <c r="A44" s="5"/>
      <c r="B44" s="3"/>
      <c r="C44" s="3"/>
      <c r="D44" s="3"/>
      <c r="E44" s="3"/>
      <c r="F44" s="3"/>
      <c r="G44" s="3"/>
      <c r="H44" s="3"/>
      <c r="I44" s="3"/>
      <c r="J44" s="3"/>
      <c r="K44" s="3"/>
      <c r="L44" s="3"/>
    </row>
    <row r="45" spans="1:12" ht="15.75">
      <c r="A45" s="4" t="s">
        <v>171</v>
      </c>
      <c r="B45" s="3"/>
      <c r="C45" s="3"/>
      <c r="D45" s="3"/>
      <c r="E45" s="3"/>
      <c r="F45" s="3"/>
      <c r="G45" s="3"/>
      <c r="H45" s="3"/>
      <c r="I45" s="3"/>
      <c r="J45" s="3"/>
      <c r="K45" s="3"/>
      <c r="L45" s="3"/>
    </row>
    <row r="46" spans="1:12" ht="15.75">
      <c r="A46" s="4"/>
      <c r="B46" s="3"/>
      <c r="C46" s="3"/>
      <c r="D46" s="3"/>
      <c r="E46" s="3"/>
      <c r="F46" s="3"/>
      <c r="G46" s="3"/>
      <c r="H46" s="3"/>
      <c r="I46" s="3"/>
      <c r="J46" s="3"/>
      <c r="K46" s="3"/>
      <c r="L46" s="3"/>
    </row>
    <row r="47" spans="1:12" ht="15.75">
      <c r="A47" s="6" t="s">
        <v>45</v>
      </c>
      <c r="B47" s="3"/>
      <c r="C47" s="3"/>
      <c r="D47" s="3"/>
      <c r="E47" s="3"/>
      <c r="F47" s="3"/>
      <c r="G47" s="3"/>
      <c r="H47" s="3"/>
      <c r="I47" s="3"/>
      <c r="J47" s="3"/>
      <c r="K47" s="3"/>
      <c r="L47" s="3"/>
    </row>
    <row r="48" spans="1:12" ht="15.75">
      <c r="A48" s="4" t="s">
        <v>4</v>
      </c>
      <c r="B48" s="3"/>
      <c r="C48" s="3"/>
      <c r="D48" s="3"/>
      <c r="E48" s="3"/>
      <c r="F48" s="3"/>
      <c r="G48" s="3"/>
      <c r="H48" s="3"/>
      <c r="I48" s="3"/>
      <c r="J48" s="3"/>
      <c r="K48" s="3"/>
      <c r="L48" s="3"/>
    </row>
    <row r="59" spans="1:12" ht="15.75">
      <c r="A59" s="6" t="s">
        <v>46</v>
      </c>
      <c r="B59" s="3"/>
      <c r="C59" s="3"/>
      <c r="D59" s="3"/>
      <c r="E59" s="3"/>
      <c r="F59" s="3"/>
      <c r="G59" s="3"/>
      <c r="H59" s="3"/>
      <c r="I59" s="3"/>
      <c r="J59" s="3"/>
      <c r="K59" s="3"/>
      <c r="L59" s="3"/>
    </row>
    <row r="60" spans="1:12" ht="15.75">
      <c r="A60" s="4" t="s">
        <v>4</v>
      </c>
      <c r="B60" s="3"/>
      <c r="C60" s="3"/>
      <c r="D60" s="3"/>
      <c r="E60" s="3"/>
      <c r="F60" s="3"/>
      <c r="G60" s="3"/>
      <c r="H60" s="3"/>
      <c r="I60" s="3"/>
      <c r="J60" s="3"/>
      <c r="K60" s="3"/>
      <c r="L60" s="3"/>
    </row>
    <row r="71" spans="1:12" ht="15.75">
      <c r="A71" s="6" t="s">
        <v>47</v>
      </c>
      <c r="B71" s="3"/>
      <c r="C71" s="3"/>
      <c r="D71" s="3"/>
      <c r="E71" s="3"/>
      <c r="F71" s="3"/>
      <c r="G71" s="3"/>
      <c r="H71" s="3"/>
      <c r="I71" s="3"/>
      <c r="J71" s="3"/>
      <c r="K71" s="3"/>
      <c r="L71" s="3"/>
    </row>
    <row r="72" spans="1:12" ht="15.75">
      <c r="A72" s="4" t="s">
        <v>4</v>
      </c>
      <c r="B72" s="3"/>
      <c r="C72" s="3"/>
      <c r="D72" s="3"/>
      <c r="E72" s="3"/>
      <c r="F72" s="3"/>
      <c r="G72" s="3"/>
      <c r="H72" s="3"/>
      <c r="I72" s="3"/>
      <c r="J72" s="3"/>
      <c r="K72" s="3"/>
      <c r="L72" s="3"/>
    </row>
  </sheetData>
  <pageMargins left="0.7" right="0.7" top="0.75" bottom="0.75" header="0.3" footer="0.3"/>
  <pageSetup orientation="portrait" horizontalDpi="1200" verticalDpi="1200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E0E6A8-6F50-42D2-82D4-50000859C53B}">
  <dimension ref="B4:O102"/>
  <sheetViews>
    <sheetView topLeftCell="D1" zoomScale="85" zoomScaleNormal="85" workbookViewId="0">
      <selection activeCell="K15" sqref="K15"/>
    </sheetView>
  </sheetViews>
  <sheetFormatPr defaultColWidth="8.7109375" defaultRowHeight="15"/>
  <cols>
    <col min="2" max="2" width="20.7109375" bestFit="1" customWidth="1"/>
    <col min="3" max="3" width="25.28515625" bestFit="1" customWidth="1"/>
    <col min="5" max="5" width="40.7109375" customWidth="1"/>
    <col min="6" max="6" width="6.28515625" bestFit="1" customWidth="1"/>
    <col min="7" max="7" width="9.7109375" customWidth="1"/>
    <col min="8" max="8" width="15" customWidth="1"/>
    <col min="10" max="10" width="22" customWidth="1"/>
    <col min="11" max="11" width="18.7109375" bestFit="1" customWidth="1"/>
    <col min="12" max="13" width="10" customWidth="1"/>
    <col min="14" max="14" width="8.7109375" customWidth="1"/>
    <col min="15" max="15" width="14.7109375" customWidth="1"/>
  </cols>
  <sheetData>
    <row r="4" spans="2:15" ht="15.75" thickBot="1">
      <c r="B4" s="25" t="s">
        <v>165</v>
      </c>
      <c r="E4" s="25" t="s">
        <v>254</v>
      </c>
      <c r="J4" s="25" t="s">
        <v>48</v>
      </c>
      <c r="N4" s="26" t="s">
        <v>5</v>
      </c>
      <c r="O4" s="25" t="s">
        <v>11</v>
      </c>
    </row>
    <row r="5" spans="2:15">
      <c r="B5" s="40" t="s">
        <v>247</v>
      </c>
      <c r="C5" s="41" t="s">
        <v>248</v>
      </c>
      <c r="E5" s="303" t="s">
        <v>252</v>
      </c>
      <c r="F5" s="305" t="s">
        <v>8</v>
      </c>
      <c r="G5" s="305" t="s">
        <v>49</v>
      </c>
      <c r="H5" s="305" t="s">
        <v>50</v>
      </c>
      <c r="N5" s="28">
        <v>18</v>
      </c>
      <c r="O5" s="29">
        <v>1.4999999999999999E-4</v>
      </c>
    </row>
    <row r="6" spans="2:15" ht="15.75" thickBot="1">
      <c r="B6" s="42" t="s">
        <v>251</v>
      </c>
      <c r="C6" s="43" t="s">
        <v>7</v>
      </c>
      <c r="E6" s="304"/>
      <c r="F6" s="306"/>
      <c r="G6" s="306"/>
      <c r="H6" s="306"/>
      <c r="N6" s="28">
        <v>19</v>
      </c>
      <c r="O6" s="29">
        <v>1.7000000000000001E-4</v>
      </c>
    </row>
    <row r="7" spans="2:15" ht="15.75" thickBot="1">
      <c r="B7" s="42" t="s">
        <v>250</v>
      </c>
      <c r="C7" s="43" t="s">
        <v>249</v>
      </c>
      <c r="E7" s="44" t="s">
        <v>52</v>
      </c>
      <c r="F7" s="45">
        <v>800</v>
      </c>
      <c r="G7" s="45">
        <v>42</v>
      </c>
      <c r="H7" s="45">
        <v>12</v>
      </c>
      <c r="J7" t="s">
        <v>51</v>
      </c>
      <c r="K7" s="27">
        <v>3000</v>
      </c>
      <c r="L7" s="27"/>
      <c r="N7" s="28">
        <v>20</v>
      </c>
      <c r="O7" s="29">
        <v>1.8000000000000001E-4</v>
      </c>
    </row>
    <row r="8" spans="2:15" ht="15.75" thickBot="1">
      <c r="B8" s="46" t="s">
        <v>54</v>
      </c>
      <c r="C8" s="47" t="s">
        <v>55</v>
      </c>
      <c r="E8" s="44" t="s">
        <v>56</v>
      </c>
      <c r="F8" s="45">
        <v>150</v>
      </c>
      <c r="G8" s="45">
        <v>58</v>
      </c>
      <c r="H8" s="45">
        <v>30</v>
      </c>
      <c r="J8" t="s">
        <v>53</v>
      </c>
      <c r="K8" s="30">
        <v>0.08</v>
      </c>
      <c r="L8" s="30"/>
      <c r="N8" s="28">
        <v>21</v>
      </c>
      <c r="O8" s="29">
        <v>1.9000000000000001E-4</v>
      </c>
    </row>
    <row r="9" spans="2:15" ht="15.75" thickBot="1">
      <c r="E9" s="44" t="s">
        <v>57</v>
      </c>
      <c r="F9" s="169">
        <v>200</v>
      </c>
      <c r="G9" s="169">
        <v>70</v>
      </c>
      <c r="H9" s="169" t="s">
        <v>58</v>
      </c>
      <c r="J9" t="s">
        <v>10</v>
      </c>
      <c r="K9" s="30">
        <v>0.1</v>
      </c>
      <c r="L9" s="30"/>
      <c r="N9" s="28">
        <v>22</v>
      </c>
      <c r="O9" s="29">
        <v>2.0000000000000001E-4</v>
      </c>
    </row>
    <row r="10" spans="2:15">
      <c r="J10" t="s">
        <v>59</v>
      </c>
      <c r="K10" s="30"/>
      <c r="L10" s="30"/>
      <c r="N10" s="28">
        <v>23</v>
      </c>
      <c r="O10" s="29">
        <v>2.2000000000000001E-4</v>
      </c>
    </row>
    <row r="11" spans="2:15">
      <c r="K11" s="30"/>
      <c r="L11" s="30"/>
      <c r="N11" s="28">
        <v>24</v>
      </c>
      <c r="O11" s="29">
        <v>2.3000000000000001E-4</v>
      </c>
    </row>
    <row r="12" spans="2:15">
      <c r="J12" t="s">
        <v>60</v>
      </c>
      <c r="K12" s="31"/>
      <c r="L12" s="31"/>
      <c r="N12" s="28">
        <v>25</v>
      </c>
      <c r="O12" s="29">
        <v>2.4000000000000001E-4</v>
      </c>
    </row>
    <row r="13" spans="2:15">
      <c r="J13" s="32" t="s">
        <v>61</v>
      </c>
      <c r="K13" s="9">
        <v>7.0000000000000007E-2</v>
      </c>
      <c r="L13" s="9"/>
      <c r="N13" s="28">
        <v>26</v>
      </c>
      <c r="O13" s="29">
        <v>2.5000000000000001E-4</v>
      </c>
    </row>
    <row r="14" spans="2:15">
      <c r="J14" s="32" t="s">
        <v>62</v>
      </c>
      <c r="K14" s="9">
        <v>0.06</v>
      </c>
      <c r="L14" s="9"/>
      <c r="N14" s="28">
        <v>27</v>
      </c>
      <c r="O14" s="29">
        <v>2.7E-4</v>
      </c>
    </row>
    <row r="15" spans="2:15">
      <c r="J15" s="32" t="s">
        <v>63</v>
      </c>
      <c r="K15" s="9">
        <v>0.05</v>
      </c>
      <c r="L15" s="9"/>
      <c r="N15" s="28">
        <v>28</v>
      </c>
      <c r="O15" s="29">
        <v>2.7E-4</v>
      </c>
    </row>
    <row r="16" spans="2:15">
      <c r="J16" s="32"/>
      <c r="K16" s="9"/>
      <c r="L16" s="9"/>
      <c r="N16" s="28">
        <v>29</v>
      </c>
      <c r="O16" s="29">
        <v>2.7999999999999998E-4</v>
      </c>
    </row>
    <row r="17" spans="10:15">
      <c r="J17" t="s">
        <v>64</v>
      </c>
      <c r="K17">
        <v>60</v>
      </c>
      <c r="N17" s="28">
        <v>30</v>
      </c>
      <c r="O17" s="29">
        <v>2.9999999999999997E-4</v>
      </c>
    </row>
    <row r="18" spans="10:15">
      <c r="J18" t="s">
        <v>9</v>
      </c>
      <c r="K18" s="9">
        <v>0.05</v>
      </c>
      <c r="L18" s="9"/>
      <c r="N18" s="28">
        <v>31</v>
      </c>
      <c r="O18" s="29">
        <v>3.1E-4</v>
      </c>
    </row>
    <row r="19" spans="10:15">
      <c r="J19" t="s">
        <v>11</v>
      </c>
      <c r="K19" s="9" t="s">
        <v>65</v>
      </c>
      <c r="L19" s="9"/>
      <c r="N19" s="28">
        <v>32</v>
      </c>
      <c r="O19" s="29">
        <v>3.4000000000000002E-4</v>
      </c>
    </row>
    <row r="20" spans="10:15">
      <c r="J20" t="s">
        <v>253</v>
      </c>
      <c r="K20" s="9"/>
      <c r="L20" s="9"/>
      <c r="N20" s="28">
        <v>33</v>
      </c>
      <c r="O20" s="29">
        <v>3.6000000000000002E-4</v>
      </c>
    </row>
    <row r="21" spans="10:15">
      <c r="K21" s="9"/>
      <c r="L21" s="9"/>
      <c r="N21" s="28">
        <v>34</v>
      </c>
      <c r="O21" s="29">
        <v>3.8999999999999999E-4</v>
      </c>
    </row>
    <row r="22" spans="10:15">
      <c r="J22" s="307" t="s">
        <v>66</v>
      </c>
      <c r="K22" s="308"/>
      <c r="L22" s="26"/>
      <c r="N22" s="28">
        <v>35</v>
      </c>
      <c r="O22" s="29">
        <v>4.2000000000000002E-4</v>
      </c>
    </row>
    <row r="23" spans="10:15">
      <c r="J23" s="33" t="s">
        <v>5</v>
      </c>
      <c r="K23" s="34" t="s">
        <v>67</v>
      </c>
      <c r="L23" s="35"/>
      <c r="N23" s="28">
        <v>36</v>
      </c>
      <c r="O23" s="29">
        <v>4.4999999999999999E-4</v>
      </c>
    </row>
    <row r="24" spans="10:15">
      <c r="J24" s="36" t="s">
        <v>12</v>
      </c>
      <c r="K24" s="37">
        <v>0.06</v>
      </c>
      <c r="L24" s="30"/>
      <c r="N24" s="28">
        <v>37</v>
      </c>
      <c r="O24" s="29">
        <v>4.8000000000000001E-4</v>
      </c>
    </row>
    <row r="25" spans="10:15">
      <c r="J25" s="36" t="s">
        <v>68</v>
      </c>
      <c r="K25" s="37">
        <v>0.03</v>
      </c>
      <c r="L25" s="30"/>
      <c r="N25" s="28">
        <v>38</v>
      </c>
      <c r="O25" s="29">
        <v>5.2999999999999998E-4</v>
      </c>
    </row>
    <row r="26" spans="10:15">
      <c r="J26" s="38" t="s">
        <v>69</v>
      </c>
      <c r="K26" s="39">
        <v>0</v>
      </c>
      <c r="L26" s="30"/>
      <c r="N26" s="28">
        <v>39</v>
      </c>
      <c r="O26" s="29">
        <v>5.6999999999999998E-4</v>
      </c>
    </row>
    <row r="27" spans="10:15">
      <c r="N27" s="28">
        <v>40</v>
      </c>
      <c r="O27" s="29">
        <v>6.0999999999999997E-4</v>
      </c>
    </row>
    <row r="28" spans="10:15">
      <c r="N28" s="28">
        <v>41</v>
      </c>
      <c r="O28" s="29">
        <v>6.4999999999999997E-4</v>
      </c>
    </row>
    <row r="29" spans="10:15">
      <c r="N29" s="28">
        <v>42</v>
      </c>
      <c r="O29" s="29">
        <v>6.8999999999999997E-4</v>
      </c>
    </row>
    <row r="30" spans="10:15">
      <c r="N30" s="28">
        <v>43</v>
      </c>
      <c r="O30" s="29">
        <v>7.5000000000000002E-4</v>
      </c>
    </row>
    <row r="31" spans="10:15">
      <c r="N31" s="28">
        <v>44</v>
      </c>
      <c r="O31" s="29">
        <v>8.0000000000000004E-4</v>
      </c>
    </row>
    <row r="32" spans="10:15">
      <c r="N32" s="28">
        <v>45</v>
      </c>
      <c r="O32" s="29">
        <v>8.5999999999999998E-4</v>
      </c>
    </row>
    <row r="33" spans="14:15">
      <c r="N33" s="28">
        <v>46</v>
      </c>
      <c r="O33" s="29">
        <v>9.2000000000000003E-4</v>
      </c>
    </row>
    <row r="34" spans="14:15">
      <c r="N34" s="28">
        <v>47</v>
      </c>
      <c r="O34" s="29">
        <v>1.01E-3</v>
      </c>
    </row>
    <row r="35" spans="14:15">
      <c r="N35" s="28">
        <v>48</v>
      </c>
      <c r="O35" s="29">
        <v>1.09E-3</v>
      </c>
    </row>
    <row r="36" spans="14:15">
      <c r="N36" s="28">
        <v>49</v>
      </c>
      <c r="O36" s="29">
        <v>1.1900000000000001E-3</v>
      </c>
    </row>
    <row r="37" spans="14:15">
      <c r="N37" s="28">
        <v>50</v>
      </c>
      <c r="O37" s="29">
        <v>1.2899999999999999E-3</v>
      </c>
    </row>
    <row r="38" spans="14:15">
      <c r="N38" s="28">
        <v>51</v>
      </c>
      <c r="O38" s="29">
        <v>1.41E-3</v>
      </c>
    </row>
    <row r="39" spans="14:15">
      <c r="N39" s="28">
        <v>52</v>
      </c>
      <c r="O39" s="29">
        <v>1.5299999999999999E-3</v>
      </c>
    </row>
    <row r="40" spans="14:15">
      <c r="N40" s="28">
        <v>53</v>
      </c>
      <c r="O40" s="29">
        <v>1.6800000000000001E-3</v>
      </c>
    </row>
    <row r="41" spans="14:15">
      <c r="N41" s="28">
        <v>54</v>
      </c>
      <c r="O41" s="29">
        <v>1.8600000000000001E-3</v>
      </c>
    </row>
    <row r="42" spans="14:15">
      <c r="N42" s="28">
        <v>55</v>
      </c>
      <c r="O42" s="29">
        <v>2.0699999999999998E-3</v>
      </c>
    </row>
    <row r="43" spans="14:15">
      <c r="N43" s="28">
        <v>56</v>
      </c>
      <c r="O43" s="29">
        <v>2.31E-3</v>
      </c>
    </row>
    <row r="44" spans="14:15">
      <c r="N44" s="28">
        <v>57</v>
      </c>
      <c r="O44" s="29">
        <v>2.5799999999999998E-3</v>
      </c>
    </row>
    <row r="45" spans="14:15">
      <c r="N45" s="28">
        <v>58</v>
      </c>
      <c r="O45" s="29">
        <v>2.8700000000000002E-3</v>
      </c>
    </row>
    <row r="46" spans="14:15">
      <c r="N46" s="28">
        <v>59</v>
      </c>
      <c r="O46" s="29">
        <v>3.1800000000000001E-3</v>
      </c>
    </row>
    <row r="47" spans="14:15">
      <c r="N47" s="28">
        <v>60</v>
      </c>
      <c r="O47" s="29">
        <v>3.5000000000000001E-3</v>
      </c>
    </row>
    <row r="48" spans="14:15">
      <c r="N48" s="28">
        <v>61</v>
      </c>
      <c r="O48" s="29">
        <v>3.8400000000000001E-3</v>
      </c>
    </row>
    <row r="49" spans="14:15">
      <c r="N49" s="28">
        <v>62</v>
      </c>
      <c r="O49" s="29">
        <v>4.2100000000000002E-3</v>
      </c>
    </row>
    <row r="50" spans="14:15">
      <c r="N50" s="28">
        <v>63</v>
      </c>
      <c r="O50" s="29">
        <v>4.64E-3</v>
      </c>
    </row>
    <row r="51" spans="14:15">
      <c r="N51" s="28">
        <v>64</v>
      </c>
      <c r="O51" s="29">
        <v>5.11E-3</v>
      </c>
    </row>
    <row r="52" spans="14:15">
      <c r="N52" s="28">
        <v>65</v>
      </c>
      <c r="O52" s="29">
        <v>5.62E-3</v>
      </c>
    </row>
    <row r="53" spans="14:15">
      <c r="N53" s="28">
        <v>66</v>
      </c>
      <c r="O53" s="29">
        <v>6.1999999999999998E-3</v>
      </c>
    </row>
    <row r="54" spans="14:15">
      <c r="N54" s="28">
        <v>67</v>
      </c>
      <c r="O54" s="29">
        <v>6.8599999999999998E-3</v>
      </c>
    </row>
    <row r="55" spans="14:15">
      <c r="N55" s="28">
        <v>68</v>
      </c>
      <c r="O55" s="29">
        <v>7.6099999999999996E-3</v>
      </c>
    </row>
    <row r="56" spans="14:15">
      <c r="N56" s="28">
        <v>69</v>
      </c>
      <c r="O56" s="29">
        <v>8.4399999999999996E-3</v>
      </c>
    </row>
    <row r="57" spans="14:15">
      <c r="N57" s="28">
        <v>70</v>
      </c>
      <c r="O57" s="29">
        <v>9.3399999999999993E-3</v>
      </c>
    </row>
    <row r="58" spans="14:15">
      <c r="N58" s="28">
        <v>71</v>
      </c>
      <c r="O58" s="29">
        <v>1.031E-2</v>
      </c>
    </row>
    <row r="59" spans="14:15">
      <c r="N59" s="28">
        <v>72</v>
      </c>
      <c r="O59" s="29">
        <v>1.1339999999999999E-2</v>
      </c>
    </row>
    <row r="60" spans="14:15">
      <c r="N60" s="28">
        <v>73</v>
      </c>
      <c r="O60" s="29">
        <v>1.244E-2</v>
      </c>
    </row>
    <row r="61" spans="14:15">
      <c r="N61" s="28">
        <v>74</v>
      </c>
      <c r="O61" s="29">
        <v>1.366E-2</v>
      </c>
    </row>
    <row r="62" spans="14:15">
      <c r="N62" s="28">
        <v>75</v>
      </c>
      <c r="O62" s="29">
        <v>1.502E-2</v>
      </c>
    </row>
    <row r="63" spans="14:15">
      <c r="N63" s="28">
        <v>76</v>
      </c>
      <c r="O63" s="29">
        <v>1.6559999999999998E-2</v>
      </c>
    </row>
    <row r="64" spans="14:15">
      <c r="N64" s="28">
        <v>77</v>
      </c>
      <c r="O64" s="29">
        <v>1.8339999999999999E-2</v>
      </c>
    </row>
    <row r="65" spans="14:15">
      <c r="N65" s="28">
        <v>78</v>
      </c>
      <c r="O65" s="29">
        <v>2.0410000000000001E-2</v>
      </c>
    </row>
    <row r="66" spans="14:15">
      <c r="N66" s="28">
        <v>79</v>
      </c>
      <c r="O66" s="29">
        <v>2.2839999999999999E-2</v>
      </c>
    </row>
    <row r="67" spans="14:15">
      <c r="N67" s="28">
        <v>80</v>
      </c>
      <c r="O67" s="29">
        <v>2.571E-2</v>
      </c>
    </row>
    <row r="68" spans="14:15">
      <c r="N68" s="28">
        <v>81</v>
      </c>
      <c r="O68" s="29">
        <v>2.913E-2</v>
      </c>
    </row>
    <row r="69" spans="14:15">
      <c r="N69" s="28">
        <v>82</v>
      </c>
      <c r="O69" s="29">
        <v>3.32E-2</v>
      </c>
    </row>
    <row r="70" spans="14:15">
      <c r="N70" s="28">
        <v>83</v>
      </c>
      <c r="O70" s="29">
        <v>3.805E-2</v>
      </c>
    </row>
    <row r="71" spans="14:15">
      <c r="N71" s="28">
        <v>84</v>
      </c>
      <c r="O71" s="29">
        <v>4.3770000000000003E-2</v>
      </c>
    </row>
    <row r="72" spans="14:15">
      <c r="N72" s="28">
        <v>85</v>
      </c>
      <c r="O72" s="29">
        <v>5.0500000000000003E-2</v>
      </c>
    </row>
    <row r="73" spans="14:15">
      <c r="N73" s="28">
        <v>86</v>
      </c>
      <c r="O73" s="29">
        <v>5.8319999999999997E-2</v>
      </c>
    </row>
    <row r="74" spans="14:15">
      <c r="N74" s="28">
        <v>87</v>
      </c>
      <c r="O74" s="29">
        <v>6.7339999999999997E-2</v>
      </c>
    </row>
    <row r="75" spans="14:15">
      <c r="N75" s="28">
        <v>88</v>
      </c>
      <c r="O75" s="29">
        <v>7.7649999999999997E-2</v>
      </c>
    </row>
    <row r="76" spans="14:15">
      <c r="N76" s="28">
        <v>89</v>
      </c>
      <c r="O76" s="29">
        <v>8.9319999999999997E-2</v>
      </c>
    </row>
    <row r="77" spans="14:15">
      <c r="N77" s="28">
        <v>90</v>
      </c>
      <c r="O77" s="29">
        <v>0.10238</v>
      </c>
    </row>
    <row r="78" spans="14:15">
      <c r="N78" s="28">
        <v>91</v>
      </c>
      <c r="O78" s="29">
        <v>0.11683</v>
      </c>
    </row>
    <row r="79" spans="14:15">
      <c r="N79" s="28">
        <v>92</v>
      </c>
      <c r="O79" s="29">
        <v>0.13261000000000001</v>
      </c>
    </row>
    <row r="80" spans="14:15">
      <c r="N80" s="28">
        <v>93</v>
      </c>
      <c r="O80" s="29">
        <v>0.14960999999999999</v>
      </c>
    </row>
    <row r="81" spans="14:15">
      <c r="N81" s="28">
        <v>94</v>
      </c>
      <c r="O81" s="29">
        <v>0.16771</v>
      </c>
    </row>
    <row r="82" spans="14:15">
      <c r="N82" s="28">
        <v>95</v>
      </c>
      <c r="O82" s="29">
        <v>0.18670999999999999</v>
      </c>
    </row>
    <row r="83" spans="14:15">
      <c r="N83" s="28">
        <v>96</v>
      </c>
      <c r="O83" s="29">
        <v>0.20644000000000001</v>
      </c>
    </row>
    <row r="84" spans="14:15">
      <c r="N84" s="28">
        <v>97</v>
      </c>
      <c r="O84" s="29">
        <v>0.22670000000000001</v>
      </c>
    </row>
    <row r="85" spans="14:15">
      <c r="N85" s="28">
        <v>98</v>
      </c>
      <c r="O85" s="29">
        <v>0.24728</v>
      </c>
    </row>
    <row r="86" spans="14:15">
      <c r="N86" s="28">
        <v>99</v>
      </c>
      <c r="O86" s="29">
        <v>0.26871</v>
      </c>
    </row>
    <row r="87" spans="14:15">
      <c r="N87" s="28">
        <v>100</v>
      </c>
      <c r="O87" s="29">
        <v>0.29127999999999998</v>
      </c>
    </row>
    <row r="88" spans="14:15">
      <c r="N88" s="28">
        <v>101</v>
      </c>
      <c r="O88" s="29">
        <v>0.31508000000000003</v>
      </c>
    </row>
    <row r="89" spans="14:15">
      <c r="N89" s="28">
        <v>102</v>
      </c>
      <c r="O89" s="29">
        <v>0.33994999999999997</v>
      </c>
    </row>
    <row r="90" spans="14:15">
      <c r="N90" s="28">
        <v>103</v>
      </c>
      <c r="O90" s="29">
        <v>0.36552000000000001</v>
      </c>
    </row>
    <row r="91" spans="14:15">
      <c r="N91" s="28">
        <v>104</v>
      </c>
      <c r="O91" s="29">
        <v>0.39119999999999999</v>
      </c>
    </row>
    <row r="92" spans="14:15">
      <c r="N92" s="28">
        <v>105</v>
      </c>
      <c r="O92" s="29">
        <v>0.41615999999999997</v>
      </c>
    </row>
    <row r="93" spans="14:15">
      <c r="N93" s="28">
        <v>106</v>
      </c>
      <c r="O93" s="29">
        <v>0.43936999999999998</v>
      </c>
    </row>
    <row r="94" spans="14:15">
      <c r="N94" s="28">
        <v>107</v>
      </c>
      <c r="O94" s="29">
        <v>0.45956000000000002</v>
      </c>
    </row>
    <row r="95" spans="14:15">
      <c r="N95" s="28">
        <v>108</v>
      </c>
      <c r="O95" s="29">
        <v>0.47972999999999999</v>
      </c>
    </row>
    <row r="96" spans="14:15">
      <c r="N96" s="28">
        <v>109</v>
      </c>
      <c r="O96" s="29">
        <v>0.50988</v>
      </c>
    </row>
    <row r="97" spans="14:15">
      <c r="N97" s="28">
        <v>110</v>
      </c>
      <c r="O97" s="29">
        <v>0.53</v>
      </c>
    </row>
    <row r="98" spans="14:15">
      <c r="N98" s="28">
        <v>111</v>
      </c>
      <c r="O98" s="29">
        <v>0.55000000000000004</v>
      </c>
    </row>
    <row r="99" spans="14:15">
      <c r="N99" s="28">
        <v>112</v>
      </c>
      <c r="O99" s="29">
        <v>0.56999999999999995</v>
      </c>
    </row>
    <row r="100" spans="14:15">
      <c r="N100" s="28">
        <v>113</v>
      </c>
      <c r="O100" s="29">
        <v>0.59</v>
      </c>
    </row>
    <row r="101" spans="14:15">
      <c r="N101" s="28">
        <v>114</v>
      </c>
      <c r="O101" s="29">
        <v>0.61</v>
      </c>
    </row>
    <row r="102" spans="14:15">
      <c r="N102" s="28">
        <v>115</v>
      </c>
      <c r="O102" s="29">
        <v>1</v>
      </c>
    </row>
  </sheetData>
  <mergeCells count="5">
    <mergeCell ref="E5:E6"/>
    <mergeCell ref="G5:G6"/>
    <mergeCell ref="H5:H6"/>
    <mergeCell ref="F5:F6"/>
    <mergeCell ref="J22:K22"/>
  </mergeCells>
  <pageMargins left="0.7" right="0.7" top="0.75" bottom="0.75" header="0.3" footer="0.3"/>
  <pageSetup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2FF1E8-6B58-4785-A6E9-1D55865B01B0}">
  <dimension ref="A1:X92"/>
  <sheetViews>
    <sheetView showGridLines="0" zoomScale="85" zoomScaleNormal="85" workbookViewId="0">
      <selection activeCell="C1" sqref="C1"/>
    </sheetView>
  </sheetViews>
  <sheetFormatPr defaultColWidth="11.42578125" defaultRowHeight="15"/>
  <cols>
    <col min="1" max="1" width="31.7109375" customWidth="1"/>
    <col min="6" max="6" width="12.28515625" customWidth="1"/>
    <col min="7" max="7" width="13.85546875" customWidth="1"/>
    <col min="8" max="8" width="15.7109375" customWidth="1"/>
    <col min="9" max="9" width="12.5703125" customWidth="1"/>
    <col min="10" max="10" width="13.7109375" customWidth="1"/>
    <col min="11" max="11" width="13.5703125" customWidth="1"/>
    <col min="12" max="17" width="12.5703125" customWidth="1"/>
    <col min="23" max="24" width="12.42578125" customWidth="1"/>
    <col min="30" max="30" width="12" customWidth="1"/>
    <col min="31" max="31" width="12.5703125" customWidth="1"/>
  </cols>
  <sheetData>
    <row r="1" spans="1:24">
      <c r="A1" s="168" t="s">
        <v>322</v>
      </c>
      <c r="B1" s="167"/>
      <c r="C1" s="167"/>
      <c r="D1" s="167"/>
      <c r="E1" s="167"/>
      <c r="F1" s="167"/>
      <c r="G1" s="167"/>
      <c r="H1" s="167"/>
      <c r="I1" s="167"/>
    </row>
    <row r="2" spans="1:24">
      <c r="H2" s="35" t="s">
        <v>321</v>
      </c>
      <c r="I2" s="35" t="s">
        <v>320</v>
      </c>
      <c r="J2" s="35"/>
      <c r="K2" s="35"/>
      <c r="L2" s="35" t="s">
        <v>319</v>
      </c>
    </row>
    <row r="3" spans="1:24" ht="120">
      <c r="A3" s="166" t="s">
        <v>252</v>
      </c>
      <c r="B3" s="165" t="s">
        <v>318</v>
      </c>
      <c r="C3" s="165" t="s">
        <v>5</v>
      </c>
      <c r="D3" s="165" t="s">
        <v>317</v>
      </c>
      <c r="E3" s="165" t="s">
        <v>316</v>
      </c>
      <c r="F3" s="165" t="s">
        <v>315</v>
      </c>
      <c r="G3" s="165" t="s">
        <v>314</v>
      </c>
      <c r="H3" s="165" t="s">
        <v>313</v>
      </c>
      <c r="I3" s="165" t="s">
        <v>312</v>
      </c>
      <c r="J3" s="165" t="s">
        <v>311</v>
      </c>
      <c r="K3" s="165" t="s">
        <v>310</v>
      </c>
      <c r="L3" s="164" t="s">
        <v>309</v>
      </c>
      <c r="S3" s="25"/>
    </row>
    <row r="4" spans="1:24">
      <c r="A4" s="36" t="s">
        <v>308</v>
      </c>
      <c r="B4">
        <v>800</v>
      </c>
      <c r="C4">
        <v>42</v>
      </c>
      <c r="D4">
        <v>12</v>
      </c>
      <c r="E4">
        <f>MAX(55-C4,0)</f>
        <v>13</v>
      </c>
      <c r="F4">
        <f>D4+E4</f>
        <v>25</v>
      </c>
      <c r="G4" s="163">
        <f>SUMPRODUCT(B30:B85,C30:C85,G30:G85,J30:J85)*B4</f>
        <v>53308166.154029824</v>
      </c>
      <c r="H4" s="163">
        <f>G4*D4/F4</f>
        <v>25587919.753934316</v>
      </c>
      <c r="I4" s="163">
        <f>G4/F4</f>
        <v>2132326.646161193</v>
      </c>
      <c r="J4" s="162">
        <v>0</v>
      </c>
      <c r="K4" s="162">
        <f>(H4+I4-0.5*J4)*'Data for Q3'!$K$18</f>
        <v>1386012.3200047754</v>
      </c>
      <c r="L4" s="161">
        <f>I4+K4</f>
        <v>3518338.9661659682</v>
      </c>
      <c r="T4" t="s">
        <v>307</v>
      </c>
    </row>
    <row r="5" spans="1:24">
      <c r="A5" s="36" t="s">
        <v>306</v>
      </c>
      <c r="B5">
        <v>150</v>
      </c>
      <c r="C5">
        <v>58</v>
      </c>
      <c r="D5">
        <v>30</v>
      </c>
      <c r="E5">
        <v>0</v>
      </c>
      <c r="F5">
        <f>D5+E5</f>
        <v>30</v>
      </c>
      <c r="G5" s="160">
        <f>SUMPRODUCT(B14:B69,C14:C69,N14:N69,Q14:Q69)*B5</f>
        <v>15716287.732811082</v>
      </c>
      <c r="H5" s="160">
        <f>G5*D5/F5</f>
        <v>15716287.732811082</v>
      </c>
      <c r="I5" s="160">
        <v>0</v>
      </c>
      <c r="J5" s="160">
        <v>0</v>
      </c>
      <c r="K5" s="160">
        <f>(H5+I5-0.5*J5)*'Data for Q3'!$K$18</f>
        <v>785814.38664055418</v>
      </c>
      <c r="L5" s="159">
        <f>I5+K5</f>
        <v>785814.38664055418</v>
      </c>
    </row>
    <row r="6" spans="1:24">
      <c r="A6" s="38" t="s">
        <v>305</v>
      </c>
      <c r="B6" s="158">
        <v>200</v>
      </c>
      <c r="C6" s="158">
        <v>70</v>
      </c>
      <c r="D6" s="157" t="s">
        <v>304</v>
      </c>
      <c r="E6" s="157" t="s">
        <v>304</v>
      </c>
      <c r="F6" s="157" t="s">
        <v>304</v>
      </c>
      <c r="G6" s="156">
        <f>SUMPRODUCT(B13:B57,C13:C57,U13:U57,X13:X57)*B6</f>
        <v>13847634.838912673</v>
      </c>
      <c r="H6" s="156">
        <f>G6</f>
        <v>13847634.838912673</v>
      </c>
      <c r="I6" s="156">
        <v>0</v>
      </c>
      <c r="J6" s="156">
        <f>B6*B13*U13*X13</f>
        <v>758764.30212000024</v>
      </c>
      <c r="K6" s="156">
        <f>(H6+I6-0.5*J6)*'Data for Q3'!$K$18</f>
        <v>673412.63439263368</v>
      </c>
      <c r="L6" s="155">
        <f>I6+K6</f>
        <v>673412.63439263368</v>
      </c>
    </row>
    <row r="8" spans="1:24">
      <c r="F8" s="154" t="s">
        <v>303</v>
      </c>
      <c r="G8" s="153">
        <f t="shared" ref="G8:L8" si="0">SUM(G4:G7)</f>
        <v>82872088.725753576</v>
      </c>
      <c r="H8" s="153">
        <f t="shared" si="0"/>
        <v>55151842.325658076</v>
      </c>
      <c r="I8" s="153">
        <f t="shared" si="0"/>
        <v>2132326.646161193</v>
      </c>
      <c r="J8" s="153">
        <f t="shared" si="0"/>
        <v>758764.30212000024</v>
      </c>
      <c r="K8" s="153">
        <f t="shared" si="0"/>
        <v>2845239.3410379631</v>
      </c>
      <c r="L8" s="152">
        <f t="shared" si="0"/>
        <v>4977565.9871991565</v>
      </c>
    </row>
    <row r="9" spans="1:24">
      <c r="S9" s="119"/>
      <c r="T9" s="119"/>
      <c r="U9" s="119"/>
      <c r="V9" s="119"/>
    </row>
    <row r="10" spans="1:24">
      <c r="A10" s="33"/>
      <c r="B10" s="151"/>
      <c r="C10" s="151"/>
      <c r="D10" s="311" t="s">
        <v>302</v>
      </c>
      <c r="E10" s="311"/>
      <c r="F10" s="311"/>
      <c r="G10" s="311"/>
      <c r="H10" s="311"/>
      <c r="I10" s="311"/>
      <c r="J10" s="311"/>
      <c r="K10" s="312" t="s">
        <v>301</v>
      </c>
      <c r="L10" s="312"/>
      <c r="M10" s="312"/>
      <c r="N10" s="312"/>
      <c r="O10" s="312"/>
      <c r="P10" s="312"/>
      <c r="Q10" s="312"/>
      <c r="R10" s="309" t="s">
        <v>300</v>
      </c>
      <c r="S10" s="309"/>
      <c r="T10" s="309"/>
      <c r="U10" s="309"/>
      <c r="V10" s="309"/>
      <c r="W10" s="309"/>
      <c r="X10" s="310"/>
    </row>
    <row r="11" spans="1:24" ht="45">
      <c r="A11" s="150" t="s">
        <v>39</v>
      </c>
      <c r="B11" s="149" t="s">
        <v>299</v>
      </c>
      <c r="C11" s="149" t="s">
        <v>298</v>
      </c>
      <c r="D11" s="148" t="s">
        <v>5</v>
      </c>
      <c r="E11" s="148" t="s">
        <v>297</v>
      </c>
      <c r="F11" s="148" t="s">
        <v>296</v>
      </c>
      <c r="G11" s="148" t="s">
        <v>293</v>
      </c>
      <c r="H11" s="148" t="s">
        <v>295</v>
      </c>
      <c r="I11" s="148" t="s">
        <v>294</v>
      </c>
      <c r="J11" s="148" t="s">
        <v>293</v>
      </c>
      <c r="K11" s="147" t="s">
        <v>5</v>
      </c>
      <c r="L11" s="147" t="s">
        <v>297</v>
      </c>
      <c r="M11" s="147" t="s">
        <v>296</v>
      </c>
      <c r="N11" s="147" t="s">
        <v>293</v>
      </c>
      <c r="O11" s="147" t="s">
        <v>295</v>
      </c>
      <c r="P11" s="147" t="s">
        <v>294</v>
      </c>
      <c r="Q11" s="147" t="s">
        <v>293</v>
      </c>
      <c r="R11" s="146" t="s">
        <v>5</v>
      </c>
      <c r="S11" s="146" t="s">
        <v>297</v>
      </c>
      <c r="T11" s="146" t="s">
        <v>296</v>
      </c>
      <c r="U11" s="146" t="s">
        <v>293</v>
      </c>
      <c r="V11" s="146" t="s">
        <v>295</v>
      </c>
      <c r="W11" s="146" t="s">
        <v>294</v>
      </c>
      <c r="X11" s="145" t="s">
        <v>293</v>
      </c>
    </row>
    <row r="12" spans="1:24">
      <c r="A12" s="144">
        <v>2024</v>
      </c>
      <c r="B12" s="143">
        <f>'Data for Q3'!$K$7*(1+'Data for Q3'!$K$8)*(1+'Data for Q3'!$K$9)</f>
        <v>3564.0000000000005</v>
      </c>
      <c r="C12" s="142">
        <v>1</v>
      </c>
      <c r="D12" s="131">
        <f>C4</f>
        <v>42</v>
      </c>
      <c r="E12" s="141">
        <v>0</v>
      </c>
      <c r="F12" s="131">
        <f>1-E12</f>
        <v>1</v>
      </c>
      <c r="G12" s="141">
        <v>1</v>
      </c>
      <c r="H12" s="130">
        <v>0</v>
      </c>
      <c r="I12" s="131">
        <f>1-H12</f>
        <v>1</v>
      </c>
      <c r="J12" s="141">
        <v>1</v>
      </c>
      <c r="K12" s="139">
        <f>C5</f>
        <v>58</v>
      </c>
      <c r="L12" s="139">
        <v>0</v>
      </c>
      <c r="M12" s="134">
        <f>1-L12</f>
        <v>1</v>
      </c>
      <c r="N12" s="139">
        <v>1</v>
      </c>
      <c r="O12" s="140">
        <f>'Data for Q3'!K26</f>
        <v>0</v>
      </c>
      <c r="P12" s="134">
        <f>1-O12</f>
        <v>1</v>
      </c>
      <c r="Q12" s="139">
        <v>1</v>
      </c>
      <c r="R12" s="126">
        <f>C6</f>
        <v>70</v>
      </c>
      <c r="S12" s="126">
        <v>0</v>
      </c>
      <c r="T12" s="126">
        <f>1-S12</f>
        <v>1</v>
      </c>
      <c r="U12" s="138">
        <v>1</v>
      </c>
      <c r="V12" s="136">
        <v>0</v>
      </c>
      <c r="W12" s="126">
        <f>1-V12</f>
        <v>1</v>
      </c>
      <c r="X12" s="137">
        <v>1</v>
      </c>
    </row>
    <row r="13" spans="1:24">
      <c r="A13" s="133">
        <f t="shared" ref="A13:A44" si="1">A12+1</f>
        <v>2025</v>
      </c>
      <c r="B13" s="27">
        <f>B12*(1+'Data for Q3'!K13)</f>
        <v>3813.4800000000009</v>
      </c>
      <c r="C13" s="132">
        <f>1/(1+'Data for Q3'!$K$18)^(A13-$A$12-0.5)</f>
        <v>0.97590007294853309</v>
      </c>
      <c r="D13" s="131">
        <f t="shared" ref="D13:D44" si="2">D12+1</f>
        <v>43</v>
      </c>
      <c r="E13" s="129">
        <f>_xlfn.XLOOKUP(D13,'Data for Q3'!N:N,'Data for Q3'!O:O)</f>
        <v>7.5000000000000002E-4</v>
      </c>
      <c r="F13" s="129">
        <f t="shared" ref="F13:F44" si="3">(1-E13)*F12</f>
        <v>0.99924999999999997</v>
      </c>
      <c r="G13" s="129">
        <f t="shared" ref="G13:G44" si="4">(1-E13/2)*F12</f>
        <v>0.99962499999999999</v>
      </c>
      <c r="H13" s="130">
        <f>'Data for Q3'!K24</f>
        <v>0.06</v>
      </c>
      <c r="I13" s="129">
        <f t="shared" ref="I13:I44" si="5">(1-H13)*I12</f>
        <v>0.94</v>
      </c>
      <c r="J13" s="129">
        <f t="shared" ref="J13:J44" si="6">(1-H13/2)*I12</f>
        <v>0.97</v>
      </c>
      <c r="K13" s="134">
        <f t="shared" ref="K13:K44" si="7">K12+1</f>
        <v>59</v>
      </c>
      <c r="L13" s="127">
        <f>_xlfn.XLOOKUP(K13,'Data for Q3'!N:N,'Data for Q3'!O:O)</f>
        <v>3.1800000000000001E-3</v>
      </c>
      <c r="M13" s="127">
        <f t="shared" ref="M13:M44" si="8">(1-L13)*M12</f>
        <v>0.99682000000000004</v>
      </c>
      <c r="N13" s="127">
        <f t="shared" ref="N13:N44" si="9">(1-L13/2)*M12</f>
        <v>0.99841000000000002</v>
      </c>
      <c r="O13" s="135">
        <f t="shared" ref="O13:O44" si="10">O12</f>
        <v>0</v>
      </c>
      <c r="P13" s="127">
        <f t="shared" ref="P13:P44" si="11">(1-O13)*P12</f>
        <v>1</v>
      </c>
      <c r="Q13" s="127">
        <f t="shared" ref="Q13:Q44" si="12">(1-O13/2)*P12</f>
        <v>1</v>
      </c>
      <c r="R13" s="126">
        <f t="shared" ref="R13:R57" si="13">R12+1</f>
        <v>71</v>
      </c>
      <c r="S13" s="124">
        <f>_xlfn.XLOOKUP(R13,'Data for Q3'!N:N,'Data for Q3'!O:O)</f>
        <v>1.031E-2</v>
      </c>
      <c r="T13" s="124">
        <f t="shared" ref="T13:T57" si="14">(1-S13)*T12</f>
        <v>0.98968999999999996</v>
      </c>
      <c r="U13" s="124">
        <f t="shared" ref="U13:U57" si="15">(1-S13/2)*T12</f>
        <v>0.99484499999999998</v>
      </c>
      <c r="V13" s="136">
        <f t="shared" ref="V13:V57" si="16">V12</f>
        <v>0</v>
      </c>
      <c r="W13" s="124">
        <f t="shared" ref="W13:W57" si="17">(1-V13)*W12</f>
        <v>1</v>
      </c>
      <c r="X13" s="123">
        <f t="shared" ref="X13:X57" si="18">(1-V13/2)*W12</f>
        <v>1</v>
      </c>
    </row>
    <row r="14" spans="1:24">
      <c r="A14" s="133">
        <f t="shared" si="1"/>
        <v>2026</v>
      </c>
      <c r="B14" s="27">
        <f>B13*(1+'Data for Q3'!K14)</f>
        <v>4042.2888000000012</v>
      </c>
      <c r="C14" s="132">
        <f>1/(1+'Data for Q3'!$K$18)^(A14-$A$12-0.5)</f>
        <v>0.92942864090336497</v>
      </c>
      <c r="D14" s="131">
        <f t="shared" si="2"/>
        <v>44</v>
      </c>
      <c r="E14" s="129">
        <f>_xlfn.XLOOKUP(D14,'Data for Q3'!N:N,'Data for Q3'!O:O)</f>
        <v>8.0000000000000004E-4</v>
      </c>
      <c r="F14" s="129">
        <f t="shared" si="3"/>
        <v>0.99845059999999997</v>
      </c>
      <c r="G14" s="129">
        <f t="shared" si="4"/>
        <v>0.99885029999999997</v>
      </c>
      <c r="H14" s="130">
        <f>H13</f>
        <v>0.06</v>
      </c>
      <c r="I14" s="129">
        <f t="shared" si="5"/>
        <v>0.88359999999999994</v>
      </c>
      <c r="J14" s="129">
        <f t="shared" si="6"/>
        <v>0.91179999999999994</v>
      </c>
      <c r="K14" s="134">
        <f t="shared" si="7"/>
        <v>60</v>
      </c>
      <c r="L14" s="127">
        <f>_xlfn.XLOOKUP(K14,'Data for Q3'!N:N,'Data for Q3'!O:O)</f>
        <v>3.5000000000000001E-3</v>
      </c>
      <c r="M14" s="127">
        <f t="shared" si="8"/>
        <v>0.99333113000000006</v>
      </c>
      <c r="N14" s="127">
        <f t="shared" si="9"/>
        <v>0.99507556500000005</v>
      </c>
      <c r="O14" s="135">
        <f t="shared" si="10"/>
        <v>0</v>
      </c>
      <c r="P14" s="127">
        <f t="shared" si="11"/>
        <v>1</v>
      </c>
      <c r="Q14" s="127">
        <f t="shared" si="12"/>
        <v>1</v>
      </c>
      <c r="R14" s="126">
        <f t="shared" si="13"/>
        <v>72</v>
      </c>
      <c r="S14" s="124">
        <f>_xlfn.XLOOKUP(R14,'Data for Q3'!N:N,'Data for Q3'!O:O)</f>
        <v>1.1339999999999999E-2</v>
      </c>
      <c r="T14" s="124">
        <f t="shared" si="14"/>
        <v>0.97846691539999997</v>
      </c>
      <c r="U14" s="124">
        <f t="shared" si="15"/>
        <v>0.98407845770000002</v>
      </c>
      <c r="V14" s="136">
        <f t="shared" si="16"/>
        <v>0</v>
      </c>
      <c r="W14" s="124">
        <f t="shared" si="17"/>
        <v>1</v>
      </c>
      <c r="X14" s="123">
        <f t="shared" si="18"/>
        <v>1</v>
      </c>
    </row>
    <row r="15" spans="1:24">
      <c r="A15" s="133">
        <f t="shared" si="1"/>
        <v>2027</v>
      </c>
      <c r="B15" s="27">
        <f>B14*(1+'Data for Q3'!$K$15)</f>
        <v>4244.4032400000015</v>
      </c>
      <c r="C15" s="132">
        <f>1/(1+'Data for Q3'!$K$18)^(A15-$A$12-0.5)</f>
        <v>0.88517013419368074</v>
      </c>
      <c r="D15" s="131">
        <f t="shared" si="2"/>
        <v>45</v>
      </c>
      <c r="E15" s="129">
        <f>_xlfn.XLOOKUP(D15,'Data for Q3'!N:N,'Data for Q3'!O:O)</f>
        <v>8.5999999999999998E-4</v>
      </c>
      <c r="F15" s="129">
        <f t="shared" si="3"/>
        <v>0.99759193248400002</v>
      </c>
      <c r="G15" s="129">
        <f t="shared" si="4"/>
        <v>0.99802126624199994</v>
      </c>
      <c r="H15" s="130">
        <f>'Data for Q3'!K25</f>
        <v>0.03</v>
      </c>
      <c r="I15" s="129">
        <f t="shared" si="5"/>
        <v>0.85709199999999996</v>
      </c>
      <c r="J15" s="129">
        <f t="shared" si="6"/>
        <v>0.87034599999999995</v>
      </c>
      <c r="K15" s="134">
        <f t="shared" si="7"/>
        <v>61</v>
      </c>
      <c r="L15" s="127">
        <f>_xlfn.XLOOKUP(K15,'Data for Q3'!N:N,'Data for Q3'!O:O)</f>
        <v>3.8400000000000001E-3</v>
      </c>
      <c r="M15" s="127">
        <f t="shared" si="8"/>
        <v>0.98951673846080013</v>
      </c>
      <c r="N15" s="127">
        <f t="shared" si="9"/>
        <v>0.99142393423039998</v>
      </c>
      <c r="O15" s="135">
        <f t="shared" si="10"/>
        <v>0</v>
      </c>
      <c r="P15" s="127">
        <f t="shared" si="11"/>
        <v>1</v>
      </c>
      <c r="Q15" s="127">
        <f t="shared" si="12"/>
        <v>1</v>
      </c>
      <c r="R15" s="126">
        <f t="shared" si="13"/>
        <v>73</v>
      </c>
      <c r="S15" s="124">
        <f>_xlfn.XLOOKUP(R15,'Data for Q3'!N:N,'Data for Q3'!O:O)</f>
        <v>1.244E-2</v>
      </c>
      <c r="T15" s="124">
        <f t="shared" si="14"/>
        <v>0.96629478697242399</v>
      </c>
      <c r="U15" s="124">
        <f t="shared" si="15"/>
        <v>0.97238085118621198</v>
      </c>
      <c r="V15" s="136">
        <f t="shared" si="16"/>
        <v>0</v>
      </c>
      <c r="W15" s="124">
        <f t="shared" si="17"/>
        <v>1</v>
      </c>
      <c r="X15" s="123">
        <f t="shared" si="18"/>
        <v>1</v>
      </c>
    </row>
    <row r="16" spans="1:24">
      <c r="A16" s="133">
        <f t="shared" si="1"/>
        <v>2028</v>
      </c>
      <c r="B16" s="27">
        <f>B15*(1+'Data for Q3'!$K$15)</f>
        <v>4456.623402000002</v>
      </c>
      <c r="C16" s="132">
        <f>1/(1+'Data for Q3'!$K$18)^(A16-$A$12-0.5)</f>
        <v>0.843019175422553</v>
      </c>
      <c r="D16" s="131">
        <f t="shared" si="2"/>
        <v>46</v>
      </c>
      <c r="E16" s="129">
        <f>_xlfn.XLOOKUP(D16,'Data for Q3'!N:N,'Data for Q3'!O:O)</f>
        <v>9.2000000000000003E-4</v>
      </c>
      <c r="F16" s="129">
        <f t="shared" si="3"/>
        <v>0.99667414790611475</v>
      </c>
      <c r="G16" s="129">
        <f t="shared" si="4"/>
        <v>0.99713304019505733</v>
      </c>
      <c r="H16" s="130">
        <f t="shared" ref="H16:H24" si="19">H15</f>
        <v>0.03</v>
      </c>
      <c r="I16" s="129">
        <f t="shared" si="5"/>
        <v>0.83137923999999996</v>
      </c>
      <c r="J16" s="129">
        <f t="shared" si="6"/>
        <v>0.84423561999999996</v>
      </c>
      <c r="K16" s="134">
        <f t="shared" si="7"/>
        <v>62</v>
      </c>
      <c r="L16" s="127">
        <f>_xlfn.XLOOKUP(K16,'Data for Q3'!N:N,'Data for Q3'!O:O)</f>
        <v>4.2100000000000002E-3</v>
      </c>
      <c r="M16" s="127">
        <f t="shared" si="8"/>
        <v>0.98535087299188007</v>
      </c>
      <c r="N16" s="127">
        <f t="shared" si="9"/>
        <v>0.9874338057263401</v>
      </c>
      <c r="O16" s="135">
        <f t="shared" si="10"/>
        <v>0</v>
      </c>
      <c r="P16" s="127">
        <f t="shared" si="11"/>
        <v>1</v>
      </c>
      <c r="Q16" s="127">
        <f t="shared" si="12"/>
        <v>1</v>
      </c>
      <c r="R16" s="126">
        <f t="shared" si="13"/>
        <v>74</v>
      </c>
      <c r="S16" s="124">
        <f>_xlfn.XLOOKUP(R16,'Data for Q3'!N:N,'Data for Q3'!O:O)</f>
        <v>1.366E-2</v>
      </c>
      <c r="T16" s="124">
        <f t="shared" si="14"/>
        <v>0.9530952001823807</v>
      </c>
      <c r="U16" s="124">
        <f t="shared" si="15"/>
        <v>0.95969499357740229</v>
      </c>
      <c r="V16" s="136">
        <f t="shared" si="16"/>
        <v>0</v>
      </c>
      <c r="W16" s="124">
        <f t="shared" si="17"/>
        <v>1</v>
      </c>
      <c r="X16" s="123">
        <f t="shared" si="18"/>
        <v>1</v>
      </c>
    </row>
    <row r="17" spans="1:24">
      <c r="A17" s="133">
        <f t="shared" si="1"/>
        <v>2029</v>
      </c>
      <c r="B17" s="27">
        <f>B16*(1+'Data for Q3'!$K$15)</f>
        <v>4679.4545721000022</v>
      </c>
      <c r="C17" s="132">
        <f>1/(1+'Data for Q3'!$K$18)^(A17-$A$12-0.5)</f>
        <v>0.80287540516433631</v>
      </c>
      <c r="D17" s="131">
        <f t="shared" si="2"/>
        <v>47</v>
      </c>
      <c r="E17" s="129">
        <f>_xlfn.XLOOKUP(D17,'Data for Q3'!N:N,'Data for Q3'!O:O)</f>
        <v>1.01E-3</v>
      </c>
      <c r="F17" s="129">
        <f t="shared" si="3"/>
        <v>0.99566750701672957</v>
      </c>
      <c r="G17" s="129">
        <f t="shared" si="4"/>
        <v>0.99617082746142216</v>
      </c>
      <c r="H17" s="130">
        <f t="shared" si="19"/>
        <v>0.03</v>
      </c>
      <c r="I17" s="129">
        <f t="shared" si="5"/>
        <v>0.80643786279999996</v>
      </c>
      <c r="J17" s="129">
        <f t="shared" si="6"/>
        <v>0.81890855139999996</v>
      </c>
      <c r="K17" s="134">
        <f t="shared" si="7"/>
        <v>63</v>
      </c>
      <c r="L17" s="127">
        <f>_xlfn.XLOOKUP(K17,'Data for Q3'!N:N,'Data for Q3'!O:O)</f>
        <v>4.64E-3</v>
      </c>
      <c r="M17" s="127">
        <f t="shared" si="8"/>
        <v>0.98077884494119771</v>
      </c>
      <c r="N17" s="127">
        <f t="shared" si="9"/>
        <v>0.98306485896653895</v>
      </c>
      <c r="O17" s="135">
        <f t="shared" si="10"/>
        <v>0</v>
      </c>
      <c r="P17" s="127">
        <f t="shared" si="11"/>
        <v>1</v>
      </c>
      <c r="Q17" s="127">
        <f t="shared" si="12"/>
        <v>1</v>
      </c>
      <c r="R17" s="126">
        <f t="shared" si="13"/>
        <v>75</v>
      </c>
      <c r="S17" s="124">
        <f>_xlfn.XLOOKUP(R17,'Data for Q3'!N:N,'Data for Q3'!O:O)</f>
        <v>1.502E-2</v>
      </c>
      <c r="T17" s="124">
        <f t="shared" si="14"/>
        <v>0.93877971027564133</v>
      </c>
      <c r="U17" s="124">
        <f t="shared" si="15"/>
        <v>0.94593745522901096</v>
      </c>
      <c r="V17" s="136">
        <f t="shared" si="16"/>
        <v>0</v>
      </c>
      <c r="W17" s="124">
        <f t="shared" si="17"/>
        <v>1</v>
      </c>
      <c r="X17" s="123">
        <f t="shared" si="18"/>
        <v>1</v>
      </c>
    </row>
    <row r="18" spans="1:24">
      <c r="A18" s="133">
        <f t="shared" si="1"/>
        <v>2030</v>
      </c>
      <c r="B18" s="27">
        <f>B17*(1+'Data for Q3'!$K$15)</f>
        <v>4913.4273007050024</v>
      </c>
      <c r="C18" s="132">
        <f>1/(1+'Data for Q3'!$K$18)^(A18-$A$12-0.5)</f>
        <v>0.7646432430136535</v>
      </c>
      <c r="D18" s="131">
        <f t="shared" si="2"/>
        <v>48</v>
      </c>
      <c r="E18" s="129">
        <f>_xlfn.XLOOKUP(D18,'Data for Q3'!N:N,'Data for Q3'!O:O)</f>
        <v>1.09E-3</v>
      </c>
      <c r="F18" s="129">
        <f t="shared" si="3"/>
        <v>0.99458222943408126</v>
      </c>
      <c r="G18" s="129">
        <f t="shared" si="4"/>
        <v>0.99512486822540547</v>
      </c>
      <c r="H18" s="130">
        <f t="shared" si="19"/>
        <v>0.03</v>
      </c>
      <c r="I18" s="129">
        <f t="shared" si="5"/>
        <v>0.78224472691599989</v>
      </c>
      <c r="J18" s="129">
        <f t="shared" si="6"/>
        <v>0.79434129485799998</v>
      </c>
      <c r="K18" s="134">
        <f t="shared" si="7"/>
        <v>64</v>
      </c>
      <c r="L18" s="127">
        <f>_xlfn.XLOOKUP(K18,'Data for Q3'!N:N,'Data for Q3'!O:O)</f>
        <v>5.11E-3</v>
      </c>
      <c r="M18" s="127">
        <f t="shared" si="8"/>
        <v>0.97576706504354827</v>
      </c>
      <c r="N18" s="127">
        <f t="shared" si="9"/>
        <v>0.97827295499237299</v>
      </c>
      <c r="O18" s="135">
        <f t="shared" si="10"/>
        <v>0</v>
      </c>
      <c r="P18" s="127">
        <f t="shared" si="11"/>
        <v>1</v>
      </c>
      <c r="Q18" s="127">
        <f t="shared" si="12"/>
        <v>1</v>
      </c>
      <c r="R18" s="126">
        <f t="shared" si="13"/>
        <v>76</v>
      </c>
      <c r="S18" s="124">
        <f>_xlfn.XLOOKUP(R18,'Data for Q3'!N:N,'Data for Q3'!O:O)</f>
        <v>1.6559999999999998E-2</v>
      </c>
      <c r="T18" s="124">
        <f t="shared" si="14"/>
        <v>0.92323351827347666</v>
      </c>
      <c r="U18" s="124">
        <f t="shared" si="15"/>
        <v>0.93100661427455911</v>
      </c>
      <c r="V18" s="136">
        <f t="shared" si="16"/>
        <v>0</v>
      </c>
      <c r="W18" s="124">
        <f t="shared" si="17"/>
        <v>1</v>
      </c>
      <c r="X18" s="123">
        <f t="shared" si="18"/>
        <v>1</v>
      </c>
    </row>
    <row r="19" spans="1:24">
      <c r="A19" s="133">
        <f t="shared" si="1"/>
        <v>2031</v>
      </c>
      <c r="B19" s="27">
        <f>B18*(1+'Data for Q3'!$K$15)</f>
        <v>5159.0986657402527</v>
      </c>
      <c r="C19" s="132">
        <f>1/(1+'Data for Q3'!$K$18)^(A19-$A$12-0.5)</f>
        <v>0.72823166001300332</v>
      </c>
      <c r="D19" s="131">
        <f t="shared" si="2"/>
        <v>49</v>
      </c>
      <c r="E19" s="129">
        <f>_xlfn.XLOOKUP(D19,'Data for Q3'!N:N,'Data for Q3'!O:O)</f>
        <v>1.1900000000000001E-3</v>
      </c>
      <c r="F19" s="129">
        <f t="shared" si="3"/>
        <v>0.99339867658105463</v>
      </c>
      <c r="G19" s="129">
        <f t="shared" si="4"/>
        <v>0.99399045300756794</v>
      </c>
      <c r="H19" s="130">
        <f t="shared" si="19"/>
        <v>0.03</v>
      </c>
      <c r="I19" s="129">
        <f t="shared" si="5"/>
        <v>0.75877738510851989</v>
      </c>
      <c r="J19" s="129">
        <f t="shared" si="6"/>
        <v>0.77051105601225989</v>
      </c>
      <c r="K19" s="134">
        <f t="shared" si="7"/>
        <v>65</v>
      </c>
      <c r="L19" s="127">
        <f>_xlfn.XLOOKUP(K19,'Data for Q3'!N:N,'Data for Q3'!O:O)</f>
        <v>5.62E-3</v>
      </c>
      <c r="M19" s="127">
        <f t="shared" si="8"/>
        <v>0.97028325413800354</v>
      </c>
      <c r="N19" s="127">
        <f t="shared" si="9"/>
        <v>0.97302515959077596</v>
      </c>
      <c r="O19" s="135">
        <f t="shared" si="10"/>
        <v>0</v>
      </c>
      <c r="P19" s="127">
        <f t="shared" si="11"/>
        <v>1</v>
      </c>
      <c r="Q19" s="127">
        <f t="shared" si="12"/>
        <v>1</v>
      </c>
      <c r="R19" s="126">
        <f t="shared" si="13"/>
        <v>77</v>
      </c>
      <c r="S19" s="124">
        <f>_xlfn.XLOOKUP(R19,'Data for Q3'!N:N,'Data for Q3'!O:O)</f>
        <v>1.8339999999999999E-2</v>
      </c>
      <c r="T19" s="124">
        <f t="shared" si="14"/>
        <v>0.90630141554834109</v>
      </c>
      <c r="U19" s="124">
        <f t="shared" si="15"/>
        <v>0.91476746691090882</v>
      </c>
      <c r="V19" s="136">
        <f t="shared" si="16"/>
        <v>0</v>
      </c>
      <c r="W19" s="124">
        <f t="shared" si="17"/>
        <v>1</v>
      </c>
      <c r="X19" s="123">
        <f t="shared" si="18"/>
        <v>1</v>
      </c>
    </row>
    <row r="20" spans="1:24">
      <c r="A20" s="133">
        <f t="shared" si="1"/>
        <v>2032</v>
      </c>
      <c r="B20" s="27">
        <f>B19*(1+'Data for Q3'!$K$15)</f>
        <v>5417.0535990272656</v>
      </c>
      <c r="C20" s="132">
        <f>1/(1+'Data for Q3'!$K$18)^(A20-$A$12-0.5)</f>
        <v>0.69355396191714602</v>
      </c>
      <c r="D20" s="131">
        <f t="shared" si="2"/>
        <v>50</v>
      </c>
      <c r="E20" s="129">
        <f>_xlfn.XLOOKUP(D20,'Data for Q3'!N:N,'Data for Q3'!O:O)</f>
        <v>1.2899999999999999E-3</v>
      </c>
      <c r="F20" s="129">
        <f t="shared" si="3"/>
        <v>0.992117192288265</v>
      </c>
      <c r="G20" s="129">
        <f t="shared" si="4"/>
        <v>0.99275793443465987</v>
      </c>
      <c r="H20" s="130">
        <f t="shared" si="19"/>
        <v>0.03</v>
      </c>
      <c r="I20" s="129">
        <f t="shared" si="5"/>
        <v>0.73601406355526422</v>
      </c>
      <c r="J20" s="129">
        <f t="shared" si="6"/>
        <v>0.74739572433189205</v>
      </c>
      <c r="K20" s="134">
        <f t="shared" si="7"/>
        <v>66</v>
      </c>
      <c r="L20" s="127">
        <f>_xlfn.XLOOKUP(K20,'Data for Q3'!N:N,'Data for Q3'!O:O)</f>
        <v>6.1999999999999998E-3</v>
      </c>
      <c r="M20" s="127">
        <f t="shared" si="8"/>
        <v>0.9642674979623479</v>
      </c>
      <c r="N20" s="127">
        <f t="shared" si="9"/>
        <v>0.96727537605017577</v>
      </c>
      <c r="O20" s="135">
        <f t="shared" si="10"/>
        <v>0</v>
      </c>
      <c r="P20" s="127">
        <f t="shared" si="11"/>
        <v>1</v>
      </c>
      <c r="Q20" s="127">
        <f t="shared" si="12"/>
        <v>1</v>
      </c>
      <c r="R20" s="126">
        <f t="shared" si="13"/>
        <v>78</v>
      </c>
      <c r="S20" s="124">
        <f>_xlfn.XLOOKUP(R20,'Data for Q3'!N:N,'Data for Q3'!O:O)</f>
        <v>2.0410000000000001E-2</v>
      </c>
      <c r="T20" s="124">
        <f t="shared" si="14"/>
        <v>0.8878038036569994</v>
      </c>
      <c r="U20" s="124">
        <f t="shared" si="15"/>
        <v>0.8970526096026703</v>
      </c>
      <c r="V20" s="136">
        <f t="shared" si="16"/>
        <v>0</v>
      </c>
      <c r="W20" s="124">
        <f t="shared" si="17"/>
        <v>1</v>
      </c>
      <c r="X20" s="123">
        <f t="shared" si="18"/>
        <v>1</v>
      </c>
    </row>
    <row r="21" spans="1:24">
      <c r="A21" s="133">
        <f t="shared" si="1"/>
        <v>2033</v>
      </c>
      <c r="B21" s="27">
        <f>B20*(1+'Data for Q3'!$K$15)</f>
        <v>5687.9062789786294</v>
      </c>
      <c r="C21" s="132">
        <f>1/(1+'Data for Q3'!$K$18)^(A21-$A$12-0.5)</f>
        <v>0.66052758277823431</v>
      </c>
      <c r="D21" s="131">
        <f t="shared" si="2"/>
        <v>51</v>
      </c>
      <c r="E21" s="129">
        <f>_xlfn.XLOOKUP(D21,'Data for Q3'!N:N,'Data for Q3'!O:O)</f>
        <v>1.41E-3</v>
      </c>
      <c r="F21" s="129">
        <f t="shared" si="3"/>
        <v>0.99071830704713848</v>
      </c>
      <c r="G21" s="129">
        <f t="shared" si="4"/>
        <v>0.9914177496677018</v>
      </c>
      <c r="H21" s="130">
        <f t="shared" si="19"/>
        <v>0.03</v>
      </c>
      <c r="I21" s="129">
        <f t="shared" si="5"/>
        <v>0.71393364164860629</v>
      </c>
      <c r="J21" s="129">
        <f t="shared" si="6"/>
        <v>0.72497385260193525</v>
      </c>
      <c r="K21" s="134">
        <f t="shared" si="7"/>
        <v>67</v>
      </c>
      <c r="L21" s="127">
        <f>_xlfn.XLOOKUP(K21,'Data for Q3'!N:N,'Data for Q3'!O:O)</f>
        <v>6.8599999999999998E-3</v>
      </c>
      <c r="M21" s="127">
        <f t="shared" si="8"/>
        <v>0.95765262292632625</v>
      </c>
      <c r="N21" s="127">
        <f t="shared" si="9"/>
        <v>0.96096006044433702</v>
      </c>
      <c r="O21" s="135">
        <f t="shared" si="10"/>
        <v>0</v>
      </c>
      <c r="P21" s="127">
        <f t="shared" si="11"/>
        <v>1</v>
      </c>
      <c r="Q21" s="127">
        <f t="shared" si="12"/>
        <v>1</v>
      </c>
      <c r="R21" s="126">
        <f t="shared" si="13"/>
        <v>79</v>
      </c>
      <c r="S21" s="124">
        <f>_xlfn.XLOOKUP(R21,'Data for Q3'!N:N,'Data for Q3'!O:O)</f>
        <v>2.2839999999999999E-2</v>
      </c>
      <c r="T21" s="124">
        <f t="shared" si="14"/>
        <v>0.8675263647814736</v>
      </c>
      <c r="U21" s="124">
        <f t="shared" si="15"/>
        <v>0.8776650842192365</v>
      </c>
      <c r="V21" s="136">
        <f t="shared" si="16"/>
        <v>0</v>
      </c>
      <c r="W21" s="124">
        <f t="shared" si="17"/>
        <v>1</v>
      </c>
      <c r="X21" s="123">
        <f t="shared" si="18"/>
        <v>1</v>
      </c>
    </row>
    <row r="22" spans="1:24">
      <c r="A22" s="133">
        <f t="shared" si="1"/>
        <v>2034</v>
      </c>
      <c r="B22" s="27">
        <f>B21*(1+'Data for Q3'!$K$15)</f>
        <v>5972.3015929275607</v>
      </c>
      <c r="C22" s="132">
        <f>1/(1+'Data for Q3'!$K$18)^(A22-$A$12-0.5)</f>
        <v>0.62907388836022304</v>
      </c>
      <c r="D22" s="131">
        <f t="shared" si="2"/>
        <v>52</v>
      </c>
      <c r="E22" s="129">
        <f>_xlfn.XLOOKUP(D22,'Data for Q3'!N:N,'Data for Q3'!O:O)</f>
        <v>1.5299999999999999E-3</v>
      </c>
      <c r="F22" s="129">
        <f t="shared" si="3"/>
        <v>0.98920250803735632</v>
      </c>
      <c r="G22" s="129">
        <f t="shared" si="4"/>
        <v>0.98996040754224746</v>
      </c>
      <c r="H22" s="130">
        <f t="shared" si="19"/>
        <v>0.03</v>
      </c>
      <c r="I22" s="129">
        <f t="shared" si="5"/>
        <v>0.69251563239914804</v>
      </c>
      <c r="J22" s="129">
        <f t="shared" si="6"/>
        <v>0.70322463702387716</v>
      </c>
      <c r="K22" s="134">
        <f t="shared" si="7"/>
        <v>68</v>
      </c>
      <c r="L22" s="127">
        <f>_xlfn.XLOOKUP(K22,'Data for Q3'!N:N,'Data for Q3'!O:O)</f>
        <v>7.6099999999999996E-3</v>
      </c>
      <c r="M22" s="127">
        <f t="shared" si="8"/>
        <v>0.95036488646585693</v>
      </c>
      <c r="N22" s="127">
        <f t="shared" si="9"/>
        <v>0.95400875469609159</v>
      </c>
      <c r="O22" s="135">
        <f t="shared" si="10"/>
        <v>0</v>
      </c>
      <c r="P22" s="127">
        <f t="shared" si="11"/>
        <v>1</v>
      </c>
      <c r="Q22" s="127">
        <f t="shared" si="12"/>
        <v>1</v>
      </c>
      <c r="R22" s="126">
        <f t="shared" si="13"/>
        <v>80</v>
      </c>
      <c r="S22" s="124">
        <f>_xlfn.XLOOKUP(R22,'Data for Q3'!N:N,'Data for Q3'!O:O)</f>
        <v>2.571E-2</v>
      </c>
      <c r="T22" s="124">
        <f t="shared" si="14"/>
        <v>0.84522226194294192</v>
      </c>
      <c r="U22" s="124">
        <f t="shared" si="15"/>
        <v>0.85637431336220782</v>
      </c>
      <c r="V22" s="136">
        <f t="shared" si="16"/>
        <v>0</v>
      </c>
      <c r="W22" s="124">
        <f t="shared" si="17"/>
        <v>1</v>
      </c>
      <c r="X22" s="123">
        <f t="shared" si="18"/>
        <v>1</v>
      </c>
    </row>
    <row r="23" spans="1:24">
      <c r="A23" s="133">
        <f t="shared" si="1"/>
        <v>2035</v>
      </c>
      <c r="B23" s="27">
        <f>B22*(1+'Data for Q3'!$K$15)</f>
        <v>6270.9166725739387</v>
      </c>
      <c r="C23" s="132">
        <f>1/(1+'Data for Q3'!$K$18)^(A23-$A$12-0.5)</f>
        <v>0.59911798891449808</v>
      </c>
      <c r="D23" s="131">
        <f t="shared" si="2"/>
        <v>53</v>
      </c>
      <c r="E23" s="129">
        <f>_xlfn.XLOOKUP(D23,'Data for Q3'!N:N,'Data for Q3'!O:O)</f>
        <v>1.6800000000000001E-3</v>
      </c>
      <c r="F23" s="129">
        <f t="shared" si="3"/>
        <v>0.98754064782385353</v>
      </c>
      <c r="G23" s="129">
        <f t="shared" si="4"/>
        <v>0.98837157793060504</v>
      </c>
      <c r="H23" s="130">
        <f t="shared" si="19"/>
        <v>0.03</v>
      </c>
      <c r="I23" s="129">
        <f t="shared" si="5"/>
        <v>0.67174016342717358</v>
      </c>
      <c r="J23" s="129">
        <f t="shared" si="6"/>
        <v>0.68212789791316086</v>
      </c>
      <c r="K23" s="134">
        <f t="shared" si="7"/>
        <v>69</v>
      </c>
      <c r="L23" s="127">
        <f>_xlfn.XLOOKUP(K23,'Data for Q3'!N:N,'Data for Q3'!O:O)</f>
        <v>8.4399999999999996E-3</v>
      </c>
      <c r="M23" s="127">
        <f t="shared" si="8"/>
        <v>0.94234380682408514</v>
      </c>
      <c r="N23" s="127">
        <f t="shared" si="9"/>
        <v>0.94635434664497098</v>
      </c>
      <c r="O23" s="135">
        <f t="shared" si="10"/>
        <v>0</v>
      </c>
      <c r="P23" s="127">
        <f t="shared" si="11"/>
        <v>1</v>
      </c>
      <c r="Q23" s="127">
        <f t="shared" si="12"/>
        <v>1</v>
      </c>
      <c r="R23" s="126">
        <f t="shared" si="13"/>
        <v>81</v>
      </c>
      <c r="S23" s="124">
        <f>_xlfn.XLOOKUP(R23,'Data for Q3'!N:N,'Data for Q3'!O:O)</f>
        <v>2.913E-2</v>
      </c>
      <c r="T23" s="124">
        <f t="shared" si="14"/>
        <v>0.82060093745254403</v>
      </c>
      <c r="U23" s="124">
        <f t="shared" si="15"/>
        <v>0.83291159969774298</v>
      </c>
      <c r="V23" s="136">
        <f t="shared" si="16"/>
        <v>0</v>
      </c>
      <c r="W23" s="124">
        <f t="shared" si="17"/>
        <v>1</v>
      </c>
      <c r="X23" s="123">
        <f t="shared" si="18"/>
        <v>1</v>
      </c>
    </row>
    <row r="24" spans="1:24">
      <c r="A24" s="133">
        <f t="shared" si="1"/>
        <v>2036</v>
      </c>
      <c r="B24" s="27">
        <f>B23*(1+'Data for Q3'!$K$15)</f>
        <v>6584.4625062026362</v>
      </c>
      <c r="C24" s="132">
        <f>1/(1+'Data for Q3'!$K$18)^(A24-$A$12-0.5)</f>
        <v>0.57058856087095067</v>
      </c>
      <c r="D24" s="131">
        <f t="shared" si="2"/>
        <v>54</v>
      </c>
      <c r="E24" s="129">
        <f>_xlfn.XLOOKUP(D24,'Data for Q3'!N:N,'Data for Q3'!O:O)</f>
        <v>1.8600000000000001E-3</v>
      </c>
      <c r="F24" s="129">
        <f t="shared" si="3"/>
        <v>0.98570382221890118</v>
      </c>
      <c r="G24" s="129">
        <f t="shared" si="4"/>
        <v>0.98662223502137736</v>
      </c>
      <c r="H24" s="130">
        <f t="shared" si="19"/>
        <v>0.03</v>
      </c>
      <c r="I24" s="129">
        <f t="shared" si="5"/>
        <v>0.65158795852435836</v>
      </c>
      <c r="J24" s="129">
        <f t="shared" si="6"/>
        <v>0.66166406097576591</v>
      </c>
      <c r="K24" s="134">
        <f t="shared" si="7"/>
        <v>70</v>
      </c>
      <c r="L24" s="127">
        <f>_xlfn.XLOOKUP(K24,'Data for Q3'!N:N,'Data for Q3'!O:O)</f>
        <v>9.3399999999999993E-3</v>
      </c>
      <c r="M24" s="127">
        <f t="shared" si="8"/>
        <v>0.93354231566834822</v>
      </c>
      <c r="N24" s="127">
        <f t="shared" si="9"/>
        <v>0.93794306124621674</v>
      </c>
      <c r="O24" s="135">
        <f t="shared" si="10"/>
        <v>0</v>
      </c>
      <c r="P24" s="127">
        <f t="shared" si="11"/>
        <v>1</v>
      </c>
      <c r="Q24" s="127">
        <f t="shared" si="12"/>
        <v>1</v>
      </c>
      <c r="R24" s="126">
        <f t="shared" si="13"/>
        <v>82</v>
      </c>
      <c r="S24" s="124">
        <f>_xlfn.XLOOKUP(R24,'Data for Q3'!N:N,'Data for Q3'!O:O)</f>
        <v>3.32E-2</v>
      </c>
      <c r="T24" s="124">
        <f t="shared" si="14"/>
        <v>0.79335698632911955</v>
      </c>
      <c r="U24" s="124">
        <f t="shared" si="15"/>
        <v>0.80697896189083185</v>
      </c>
      <c r="V24" s="136">
        <f t="shared" si="16"/>
        <v>0</v>
      </c>
      <c r="W24" s="124">
        <f t="shared" si="17"/>
        <v>1</v>
      </c>
      <c r="X24" s="123">
        <f t="shared" si="18"/>
        <v>1</v>
      </c>
    </row>
    <row r="25" spans="1:24">
      <c r="A25" s="133">
        <f t="shared" si="1"/>
        <v>2037</v>
      </c>
      <c r="B25" s="27">
        <f>B24*(1+'Data for Q3'!$K$15)</f>
        <v>6913.6856315127679</v>
      </c>
      <c r="C25" s="132">
        <f>1/(1+'Data for Q3'!$K$18)^(A25-$A$12-0.5)</f>
        <v>0.54341767701995292</v>
      </c>
      <c r="D25" s="131">
        <f t="shared" si="2"/>
        <v>55</v>
      </c>
      <c r="E25" s="129">
        <f>_xlfn.XLOOKUP(D25,'Data for Q3'!N:N,'Data for Q3'!O:O)</f>
        <v>2.0699999999999998E-3</v>
      </c>
      <c r="F25" s="129">
        <f t="shared" si="3"/>
        <v>0.98366341530690804</v>
      </c>
      <c r="G25" s="129">
        <f t="shared" si="4"/>
        <v>0.98468361876290467</v>
      </c>
      <c r="H25" s="130">
        <f>'Data for Q3'!K26</f>
        <v>0</v>
      </c>
      <c r="I25" s="129">
        <f t="shared" si="5"/>
        <v>0.65158795852435836</v>
      </c>
      <c r="J25" s="129">
        <f t="shared" si="6"/>
        <v>0.65158795852435836</v>
      </c>
      <c r="K25" s="134">
        <f t="shared" si="7"/>
        <v>71</v>
      </c>
      <c r="L25" s="127">
        <f>_xlfn.XLOOKUP(K25,'Data for Q3'!N:N,'Data for Q3'!O:O)</f>
        <v>1.031E-2</v>
      </c>
      <c r="M25" s="127">
        <f t="shared" si="8"/>
        <v>0.92391749439380755</v>
      </c>
      <c r="N25" s="127">
        <f t="shared" si="9"/>
        <v>0.92872990503107788</v>
      </c>
      <c r="O25" s="135">
        <f t="shared" si="10"/>
        <v>0</v>
      </c>
      <c r="P25" s="127">
        <f t="shared" si="11"/>
        <v>1</v>
      </c>
      <c r="Q25" s="127">
        <f t="shared" si="12"/>
        <v>1</v>
      </c>
      <c r="R25" s="126">
        <f t="shared" si="13"/>
        <v>83</v>
      </c>
      <c r="S25" s="124">
        <f>_xlfn.XLOOKUP(R25,'Data for Q3'!N:N,'Data for Q3'!O:O)</f>
        <v>3.805E-2</v>
      </c>
      <c r="T25" s="124">
        <f t="shared" si="14"/>
        <v>0.76316975299929657</v>
      </c>
      <c r="U25" s="124">
        <f t="shared" si="15"/>
        <v>0.77826336966420806</v>
      </c>
      <c r="V25" s="136">
        <f t="shared" si="16"/>
        <v>0</v>
      </c>
      <c r="W25" s="124">
        <f t="shared" si="17"/>
        <v>1</v>
      </c>
      <c r="X25" s="123">
        <f t="shared" si="18"/>
        <v>1</v>
      </c>
    </row>
    <row r="26" spans="1:24">
      <c r="A26" s="133">
        <f t="shared" si="1"/>
        <v>2038</v>
      </c>
      <c r="B26" s="27">
        <f>B25*(1+'Data for Q3'!$K$15)</f>
        <v>7259.369913088407</v>
      </c>
      <c r="C26" s="132">
        <f>1/(1+'Data for Q3'!$K$18)^(A26-$A$12-0.5)</f>
        <v>0.51754064478090755</v>
      </c>
      <c r="D26" s="131">
        <f t="shared" si="2"/>
        <v>56</v>
      </c>
      <c r="E26" s="129">
        <f>_xlfn.XLOOKUP(D26,'Data for Q3'!N:N,'Data for Q3'!O:O)</f>
        <v>2.31E-3</v>
      </c>
      <c r="F26" s="129">
        <f t="shared" si="3"/>
        <v>0.98139115281754907</v>
      </c>
      <c r="G26" s="129">
        <f t="shared" si="4"/>
        <v>0.98252728406222856</v>
      </c>
      <c r="H26" s="130">
        <f t="shared" ref="H26:H57" si="20">H25</f>
        <v>0</v>
      </c>
      <c r="I26" s="129">
        <f t="shared" si="5"/>
        <v>0.65158795852435836</v>
      </c>
      <c r="J26" s="129">
        <f t="shared" si="6"/>
        <v>0.65158795852435836</v>
      </c>
      <c r="K26" s="134">
        <f t="shared" si="7"/>
        <v>72</v>
      </c>
      <c r="L26" s="127">
        <f>_xlfn.XLOOKUP(K26,'Data for Q3'!N:N,'Data for Q3'!O:O)</f>
        <v>1.1339999999999999E-2</v>
      </c>
      <c r="M26" s="127">
        <f t="shared" si="8"/>
        <v>0.9134402700073817</v>
      </c>
      <c r="N26" s="127">
        <f t="shared" si="9"/>
        <v>0.91867888220059468</v>
      </c>
      <c r="O26" s="135">
        <f t="shared" si="10"/>
        <v>0</v>
      </c>
      <c r="P26" s="127">
        <f t="shared" si="11"/>
        <v>1</v>
      </c>
      <c r="Q26" s="127">
        <f t="shared" si="12"/>
        <v>1</v>
      </c>
      <c r="R26" s="126">
        <f t="shared" si="13"/>
        <v>84</v>
      </c>
      <c r="S26" s="124">
        <f>_xlfn.XLOOKUP(R26,'Data for Q3'!N:N,'Data for Q3'!O:O)</f>
        <v>4.3770000000000003E-2</v>
      </c>
      <c r="T26" s="124">
        <f t="shared" si="14"/>
        <v>0.72976581291051734</v>
      </c>
      <c r="U26" s="124">
        <f t="shared" si="15"/>
        <v>0.7464677829549069</v>
      </c>
      <c r="V26" s="136">
        <f t="shared" si="16"/>
        <v>0</v>
      </c>
      <c r="W26" s="124">
        <f t="shared" si="17"/>
        <v>1</v>
      </c>
      <c r="X26" s="123">
        <f t="shared" si="18"/>
        <v>1</v>
      </c>
    </row>
    <row r="27" spans="1:24">
      <c r="A27" s="133">
        <f t="shared" si="1"/>
        <v>2039</v>
      </c>
      <c r="B27" s="27">
        <f>B26*(1+'Data for Q3'!$K$15)</f>
        <v>7622.3384087428276</v>
      </c>
      <c r="C27" s="132">
        <f>1/(1+'Data for Q3'!$K$18)^(A27-$A$12-0.5)</f>
        <v>0.49289585217229281</v>
      </c>
      <c r="D27" s="131">
        <f t="shared" si="2"/>
        <v>57</v>
      </c>
      <c r="E27" s="129">
        <f>_xlfn.XLOOKUP(D27,'Data for Q3'!N:N,'Data for Q3'!O:O)</f>
        <v>2.5799999999999998E-3</v>
      </c>
      <c r="F27" s="129">
        <f t="shared" si="3"/>
        <v>0.97885916364327974</v>
      </c>
      <c r="G27" s="129">
        <f t="shared" si="4"/>
        <v>0.98012515823041446</v>
      </c>
      <c r="H27" s="130">
        <f t="shared" si="20"/>
        <v>0</v>
      </c>
      <c r="I27" s="129">
        <f t="shared" si="5"/>
        <v>0.65158795852435836</v>
      </c>
      <c r="J27" s="129">
        <f t="shared" si="6"/>
        <v>0.65158795852435836</v>
      </c>
      <c r="K27" s="134">
        <f t="shared" si="7"/>
        <v>73</v>
      </c>
      <c r="L27" s="127">
        <f>_xlfn.XLOOKUP(K27,'Data for Q3'!N:N,'Data for Q3'!O:O)</f>
        <v>1.244E-2</v>
      </c>
      <c r="M27" s="127">
        <f t="shared" si="8"/>
        <v>0.90207707304848983</v>
      </c>
      <c r="N27" s="127">
        <f t="shared" si="9"/>
        <v>0.90775867152793577</v>
      </c>
      <c r="O27" s="135">
        <f t="shared" si="10"/>
        <v>0</v>
      </c>
      <c r="P27" s="127">
        <f t="shared" si="11"/>
        <v>1</v>
      </c>
      <c r="Q27" s="127">
        <f t="shared" si="12"/>
        <v>1</v>
      </c>
      <c r="R27" s="126">
        <f t="shared" si="13"/>
        <v>85</v>
      </c>
      <c r="S27" s="124">
        <f>_xlfn.XLOOKUP(R27,'Data for Q3'!N:N,'Data for Q3'!O:O)</f>
        <v>5.0500000000000003E-2</v>
      </c>
      <c r="T27" s="124">
        <f t="shared" si="14"/>
        <v>0.6929126393585362</v>
      </c>
      <c r="U27" s="124">
        <f t="shared" si="15"/>
        <v>0.71133922613452683</v>
      </c>
      <c r="V27" s="136">
        <f t="shared" si="16"/>
        <v>0</v>
      </c>
      <c r="W27" s="124">
        <f t="shared" si="17"/>
        <v>1</v>
      </c>
      <c r="X27" s="123">
        <f t="shared" si="18"/>
        <v>1</v>
      </c>
    </row>
    <row r="28" spans="1:24">
      <c r="A28" s="133">
        <f t="shared" si="1"/>
        <v>2040</v>
      </c>
      <c r="B28" s="27">
        <f>B27*(1+'Data for Q3'!$K$15)</f>
        <v>8003.4553291799693</v>
      </c>
      <c r="C28" s="132">
        <f>1/(1+'Data for Q3'!$K$18)^(A28-$A$12-0.5)</f>
        <v>0.46942462111646938</v>
      </c>
      <c r="D28" s="131">
        <f t="shared" si="2"/>
        <v>58</v>
      </c>
      <c r="E28" s="129">
        <f>_xlfn.XLOOKUP(D28,'Data for Q3'!N:N,'Data for Q3'!O:O)</f>
        <v>2.8700000000000002E-3</v>
      </c>
      <c r="F28" s="129">
        <f t="shared" si="3"/>
        <v>0.97604983784362354</v>
      </c>
      <c r="G28" s="129">
        <f t="shared" si="4"/>
        <v>0.97745450074345164</v>
      </c>
      <c r="H28" s="130">
        <f t="shared" si="20"/>
        <v>0</v>
      </c>
      <c r="I28" s="129">
        <f t="shared" si="5"/>
        <v>0.65158795852435836</v>
      </c>
      <c r="J28" s="129">
        <f t="shared" si="6"/>
        <v>0.65158795852435836</v>
      </c>
      <c r="K28" s="134">
        <f t="shared" si="7"/>
        <v>74</v>
      </c>
      <c r="L28" s="127">
        <f>_xlfn.XLOOKUP(K28,'Data for Q3'!N:N,'Data for Q3'!O:O)</f>
        <v>1.366E-2</v>
      </c>
      <c r="M28" s="127">
        <f t="shared" si="8"/>
        <v>0.8897547002306474</v>
      </c>
      <c r="N28" s="127">
        <f t="shared" si="9"/>
        <v>0.89591588663956867</v>
      </c>
      <c r="O28" s="135">
        <f t="shared" si="10"/>
        <v>0</v>
      </c>
      <c r="P28" s="127">
        <f t="shared" si="11"/>
        <v>1</v>
      </c>
      <c r="Q28" s="127">
        <f t="shared" si="12"/>
        <v>1</v>
      </c>
      <c r="R28" s="126">
        <f t="shared" si="13"/>
        <v>86</v>
      </c>
      <c r="S28" s="124">
        <f>_xlfn.XLOOKUP(R28,'Data for Q3'!N:N,'Data for Q3'!O:O)</f>
        <v>5.8319999999999997E-2</v>
      </c>
      <c r="T28" s="124">
        <f t="shared" si="14"/>
        <v>0.65250197423114631</v>
      </c>
      <c r="U28" s="124">
        <f t="shared" si="15"/>
        <v>0.67270730679484125</v>
      </c>
      <c r="V28" s="136">
        <f t="shared" si="16"/>
        <v>0</v>
      </c>
      <c r="W28" s="124">
        <f t="shared" si="17"/>
        <v>1</v>
      </c>
      <c r="X28" s="123">
        <f t="shared" si="18"/>
        <v>1</v>
      </c>
    </row>
    <row r="29" spans="1:24">
      <c r="A29" s="133">
        <f t="shared" si="1"/>
        <v>2041</v>
      </c>
      <c r="B29" s="27">
        <f>B28*(1+'Data for Q3'!$K$15)</f>
        <v>8403.6280956389674</v>
      </c>
      <c r="C29" s="132">
        <f>1/(1+'Data for Q3'!$K$18)^(A29-$A$12-0.5)</f>
        <v>0.44707106772997074</v>
      </c>
      <c r="D29" s="131">
        <f t="shared" si="2"/>
        <v>59</v>
      </c>
      <c r="E29" s="129">
        <f>_xlfn.XLOOKUP(D29,'Data for Q3'!N:N,'Data for Q3'!O:O)</f>
        <v>3.1800000000000001E-3</v>
      </c>
      <c r="F29" s="129">
        <f t="shared" si="3"/>
        <v>0.97294599935928083</v>
      </c>
      <c r="G29" s="129">
        <f t="shared" si="4"/>
        <v>0.97449791860145218</v>
      </c>
      <c r="H29" s="130">
        <f t="shared" si="20"/>
        <v>0</v>
      </c>
      <c r="I29" s="129">
        <f t="shared" si="5"/>
        <v>0.65158795852435836</v>
      </c>
      <c r="J29" s="129">
        <f t="shared" si="6"/>
        <v>0.65158795852435836</v>
      </c>
      <c r="K29" s="134">
        <f t="shared" si="7"/>
        <v>75</v>
      </c>
      <c r="L29" s="127">
        <f>_xlfn.XLOOKUP(K29,'Data for Q3'!N:N,'Data for Q3'!O:O)</f>
        <v>1.502E-2</v>
      </c>
      <c r="M29" s="127">
        <f t="shared" si="8"/>
        <v>0.87639058463318309</v>
      </c>
      <c r="N29" s="127">
        <f t="shared" si="9"/>
        <v>0.88307264243191519</v>
      </c>
      <c r="O29" s="135">
        <f t="shared" si="10"/>
        <v>0</v>
      </c>
      <c r="P29" s="127">
        <f t="shared" si="11"/>
        <v>1</v>
      </c>
      <c r="Q29" s="127">
        <f t="shared" si="12"/>
        <v>1</v>
      </c>
      <c r="R29" s="126">
        <f t="shared" si="13"/>
        <v>87</v>
      </c>
      <c r="S29" s="124">
        <f>_xlfn.XLOOKUP(R29,'Data for Q3'!N:N,'Data for Q3'!O:O)</f>
        <v>6.7339999999999997E-2</v>
      </c>
      <c r="T29" s="124">
        <f t="shared" si="14"/>
        <v>0.60856249128642093</v>
      </c>
      <c r="U29" s="124">
        <f t="shared" si="15"/>
        <v>0.63053223275878367</v>
      </c>
      <c r="V29" s="136">
        <f t="shared" si="16"/>
        <v>0</v>
      </c>
      <c r="W29" s="124">
        <f t="shared" si="17"/>
        <v>1</v>
      </c>
      <c r="X29" s="123">
        <f t="shared" si="18"/>
        <v>1</v>
      </c>
    </row>
    <row r="30" spans="1:24">
      <c r="A30" s="133">
        <f t="shared" si="1"/>
        <v>2042</v>
      </c>
      <c r="B30" s="27">
        <f>B29*(1+'Data for Q3'!$K$15)</f>
        <v>8823.8095004209154</v>
      </c>
      <c r="C30" s="132">
        <f>1/(1+'Data for Q3'!$K$18)^(A30-$A$12-0.5)</f>
        <v>0.42578196926663886</v>
      </c>
      <c r="D30" s="131">
        <f t="shared" si="2"/>
        <v>60</v>
      </c>
      <c r="E30" s="129">
        <f>_xlfn.XLOOKUP(D30,'Data for Q3'!N:N,'Data for Q3'!O:O)</f>
        <v>3.5000000000000001E-3</v>
      </c>
      <c r="F30" s="129">
        <f t="shared" si="3"/>
        <v>0.96954068836152341</v>
      </c>
      <c r="G30" s="129">
        <f t="shared" si="4"/>
        <v>0.97124334386040201</v>
      </c>
      <c r="H30" s="130">
        <f t="shared" si="20"/>
        <v>0</v>
      </c>
      <c r="I30" s="129">
        <f t="shared" si="5"/>
        <v>0.65158795852435836</v>
      </c>
      <c r="J30" s="129">
        <f t="shared" si="6"/>
        <v>0.65158795852435836</v>
      </c>
      <c r="K30" s="134">
        <f t="shared" si="7"/>
        <v>76</v>
      </c>
      <c r="L30" s="127">
        <f>_xlfn.XLOOKUP(K30,'Data for Q3'!N:N,'Data for Q3'!O:O)</f>
        <v>1.6559999999999998E-2</v>
      </c>
      <c r="M30" s="127">
        <f t="shared" si="8"/>
        <v>0.86187755655165754</v>
      </c>
      <c r="N30" s="127">
        <f t="shared" si="9"/>
        <v>0.86913407059242043</v>
      </c>
      <c r="O30" s="135">
        <f t="shared" si="10"/>
        <v>0</v>
      </c>
      <c r="P30" s="127">
        <f t="shared" si="11"/>
        <v>1</v>
      </c>
      <c r="Q30" s="127">
        <f t="shared" si="12"/>
        <v>1</v>
      </c>
      <c r="R30" s="126">
        <f t="shared" si="13"/>
        <v>88</v>
      </c>
      <c r="S30" s="124">
        <f>_xlfn.XLOOKUP(R30,'Data for Q3'!N:N,'Data for Q3'!O:O)</f>
        <v>7.7649999999999997E-2</v>
      </c>
      <c r="T30" s="124">
        <f t="shared" si="14"/>
        <v>0.56130761383803029</v>
      </c>
      <c r="U30" s="124">
        <f t="shared" si="15"/>
        <v>0.58493505256222567</v>
      </c>
      <c r="V30" s="136">
        <f t="shared" si="16"/>
        <v>0</v>
      </c>
      <c r="W30" s="124">
        <f t="shared" si="17"/>
        <v>1</v>
      </c>
      <c r="X30" s="123">
        <f t="shared" si="18"/>
        <v>1</v>
      </c>
    </row>
    <row r="31" spans="1:24">
      <c r="A31" s="133">
        <f t="shared" si="1"/>
        <v>2043</v>
      </c>
      <c r="B31" s="27">
        <f>B30*(1+'Data for Q3'!$K$15)</f>
        <v>9264.9999754419623</v>
      </c>
      <c r="C31" s="132">
        <f>1/(1+'Data for Q3'!$K$18)^(A31-$A$12-0.5)</f>
        <v>0.40550663739679882</v>
      </c>
      <c r="D31" s="131">
        <f t="shared" si="2"/>
        <v>61</v>
      </c>
      <c r="E31" s="129">
        <f>_xlfn.XLOOKUP(D31,'Data for Q3'!N:N,'Data for Q3'!O:O)</f>
        <v>3.8400000000000001E-3</v>
      </c>
      <c r="F31" s="129">
        <f t="shared" si="3"/>
        <v>0.96581765211821524</v>
      </c>
      <c r="G31" s="129">
        <f t="shared" si="4"/>
        <v>0.96767917023986927</v>
      </c>
      <c r="H31" s="130">
        <f t="shared" si="20"/>
        <v>0</v>
      </c>
      <c r="I31" s="129">
        <f t="shared" si="5"/>
        <v>0.65158795852435836</v>
      </c>
      <c r="J31" s="129">
        <f t="shared" si="6"/>
        <v>0.65158795852435836</v>
      </c>
      <c r="K31" s="134">
        <f t="shared" si="7"/>
        <v>77</v>
      </c>
      <c r="L31" s="127">
        <f>_xlfn.XLOOKUP(K31,'Data for Q3'!N:N,'Data for Q3'!O:O)</f>
        <v>1.8339999999999999E-2</v>
      </c>
      <c r="M31" s="127">
        <f t="shared" si="8"/>
        <v>0.84607072216450008</v>
      </c>
      <c r="N31" s="127">
        <f t="shared" si="9"/>
        <v>0.85397413935807887</v>
      </c>
      <c r="O31" s="135">
        <f t="shared" si="10"/>
        <v>0</v>
      </c>
      <c r="P31" s="127">
        <f t="shared" si="11"/>
        <v>1</v>
      </c>
      <c r="Q31" s="127">
        <f t="shared" si="12"/>
        <v>1</v>
      </c>
      <c r="R31" s="126">
        <f t="shared" si="13"/>
        <v>89</v>
      </c>
      <c r="S31" s="124">
        <f>_xlfn.XLOOKUP(R31,'Data for Q3'!N:N,'Data for Q3'!O:O)</f>
        <v>8.9319999999999997E-2</v>
      </c>
      <c r="T31" s="124">
        <f t="shared" si="14"/>
        <v>0.51117161777001741</v>
      </c>
      <c r="U31" s="124">
        <f t="shared" si="15"/>
        <v>0.53623961580402379</v>
      </c>
      <c r="V31" s="136">
        <f t="shared" si="16"/>
        <v>0</v>
      </c>
      <c r="W31" s="124">
        <f t="shared" si="17"/>
        <v>1</v>
      </c>
      <c r="X31" s="123">
        <f t="shared" si="18"/>
        <v>1</v>
      </c>
    </row>
    <row r="32" spans="1:24">
      <c r="A32" s="133">
        <f t="shared" si="1"/>
        <v>2044</v>
      </c>
      <c r="B32" s="27">
        <f>B31*(1+'Data for Q3'!$K$15)</f>
        <v>9728.2499742140608</v>
      </c>
      <c r="C32" s="132">
        <f>1/(1+'Data for Q3'!$K$18)^(A32-$A$12-0.5)</f>
        <v>0.3861967975207608</v>
      </c>
      <c r="D32" s="131">
        <f t="shared" si="2"/>
        <v>62</v>
      </c>
      <c r="E32" s="129">
        <f>_xlfn.XLOOKUP(D32,'Data for Q3'!N:N,'Data for Q3'!O:O)</f>
        <v>4.2100000000000002E-3</v>
      </c>
      <c r="F32" s="129">
        <f t="shared" si="3"/>
        <v>0.96175155980279747</v>
      </c>
      <c r="G32" s="129">
        <f t="shared" si="4"/>
        <v>0.96378460596050641</v>
      </c>
      <c r="H32" s="130">
        <f t="shared" si="20"/>
        <v>0</v>
      </c>
      <c r="I32" s="129">
        <f t="shared" si="5"/>
        <v>0.65158795852435836</v>
      </c>
      <c r="J32" s="129">
        <f t="shared" si="6"/>
        <v>0.65158795852435836</v>
      </c>
      <c r="K32" s="134">
        <f t="shared" si="7"/>
        <v>78</v>
      </c>
      <c r="L32" s="127">
        <f>_xlfn.XLOOKUP(K32,'Data for Q3'!N:N,'Data for Q3'!O:O)</f>
        <v>2.0410000000000001E-2</v>
      </c>
      <c r="M32" s="127">
        <f t="shared" si="8"/>
        <v>0.82880241872512261</v>
      </c>
      <c r="N32" s="127">
        <f t="shared" si="9"/>
        <v>0.83743657044481135</v>
      </c>
      <c r="O32" s="135">
        <f t="shared" si="10"/>
        <v>0</v>
      </c>
      <c r="P32" s="127">
        <f t="shared" si="11"/>
        <v>1</v>
      </c>
      <c r="Q32" s="127">
        <f t="shared" si="12"/>
        <v>1</v>
      </c>
      <c r="R32" s="126">
        <f t="shared" si="13"/>
        <v>90</v>
      </c>
      <c r="S32" s="124">
        <f>_xlfn.XLOOKUP(R32,'Data for Q3'!N:N,'Data for Q3'!O:O)</f>
        <v>0.10238</v>
      </c>
      <c r="T32" s="124">
        <f t="shared" si="14"/>
        <v>0.45883786754272299</v>
      </c>
      <c r="U32" s="124">
        <f t="shared" si="15"/>
        <v>0.48500474265637022</v>
      </c>
      <c r="V32" s="136">
        <f t="shared" si="16"/>
        <v>0</v>
      </c>
      <c r="W32" s="124">
        <f t="shared" si="17"/>
        <v>1</v>
      </c>
      <c r="X32" s="123">
        <f t="shared" si="18"/>
        <v>1</v>
      </c>
    </row>
    <row r="33" spans="1:24">
      <c r="A33" s="133">
        <f t="shared" si="1"/>
        <v>2045</v>
      </c>
      <c r="B33" s="27">
        <f>B32*(1+'Data for Q3'!$K$15)</f>
        <v>10214.662472924765</v>
      </c>
      <c r="C33" s="132">
        <f>1/(1+'Data for Q3'!$K$18)^(A33-$A$12-0.5)</f>
        <v>0.36780647382929599</v>
      </c>
      <c r="D33" s="131">
        <f t="shared" si="2"/>
        <v>63</v>
      </c>
      <c r="E33" s="129">
        <f>_xlfn.XLOOKUP(D33,'Data for Q3'!N:N,'Data for Q3'!O:O)</f>
        <v>4.64E-3</v>
      </c>
      <c r="F33" s="129">
        <f t="shared" si="3"/>
        <v>0.9572890325653125</v>
      </c>
      <c r="G33" s="129">
        <f t="shared" si="4"/>
        <v>0.95952029618405499</v>
      </c>
      <c r="H33" s="130">
        <f t="shared" si="20"/>
        <v>0</v>
      </c>
      <c r="I33" s="129">
        <f t="shared" si="5"/>
        <v>0.65158795852435836</v>
      </c>
      <c r="J33" s="129">
        <f t="shared" si="6"/>
        <v>0.65158795852435836</v>
      </c>
      <c r="K33" s="134">
        <f t="shared" si="7"/>
        <v>79</v>
      </c>
      <c r="L33" s="127">
        <f>_xlfn.XLOOKUP(K33,'Data for Q3'!N:N,'Data for Q3'!O:O)</f>
        <v>2.2839999999999999E-2</v>
      </c>
      <c r="M33" s="127">
        <f t="shared" si="8"/>
        <v>0.80987257148144087</v>
      </c>
      <c r="N33" s="127">
        <f t="shared" si="9"/>
        <v>0.81933749510328169</v>
      </c>
      <c r="O33" s="135">
        <f t="shared" si="10"/>
        <v>0</v>
      </c>
      <c r="P33" s="127">
        <f t="shared" si="11"/>
        <v>1</v>
      </c>
      <c r="Q33" s="127">
        <f t="shared" si="12"/>
        <v>1</v>
      </c>
      <c r="R33" s="126">
        <f t="shared" si="13"/>
        <v>91</v>
      </c>
      <c r="S33" s="124">
        <f>_xlfn.XLOOKUP(R33,'Data for Q3'!N:N,'Data for Q3'!O:O)</f>
        <v>0.11683</v>
      </c>
      <c r="T33" s="124">
        <f t="shared" si="14"/>
        <v>0.40523183947770669</v>
      </c>
      <c r="U33" s="124">
        <f t="shared" si="15"/>
        <v>0.43203485351021481</v>
      </c>
      <c r="V33" s="136">
        <f t="shared" si="16"/>
        <v>0</v>
      </c>
      <c r="W33" s="124">
        <f t="shared" si="17"/>
        <v>1</v>
      </c>
      <c r="X33" s="123">
        <f t="shared" si="18"/>
        <v>1</v>
      </c>
    </row>
    <row r="34" spans="1:24">
      <c r="A34" s="133">
        <f t="shared" si="1"/>
        <v>2046</v>
      </c>
      <c r="B34" s="27">
        <f>B33*(1+'Data for Q3'!$K$15)</f>
        <v>10725.395596571003</v>
      </c>
      <c r="C34" s="132">
        <f>1/(1+'Data for Q3'!$K$18)^(A34-$A$12-0.5)</f>
        <v>0.35029187983742477</v>
      </c>
      <c r="D34" s="131">
        <f t="shared" si="2"/>
        <v>64</v>
      </c>
      <c r="E34" s="129">
        <f>_xlfn.XLOOKUP(D34,'Data for Q3'!N:N,'Data for Q3'!O:O)</f>
        <v>5.11E-3</v>
      </c>
      <c r="F34" s="129">
        <f t="shared" si="3"/>
        <v>0.9523972856089038</v>
      </c>
      <c r="G34" s="129">
        <f t="shared" si="4"/>
        <v>0.95484315908710815</v>
      </c>
      <c r="H34" s="130">
        <f t="shared" si="20"/>
        <v>0</v>
      </c>
      <c r="I34" s="129">
        <f t="shared" si="5"/>
        <v>0.65158795852435836</v>
      </c>
      <c r="J34" s="129">
        <f t="shared" si="6"/>
        <v>0.65158795852435836</v>
      </c>
      <c r="K34" s="134">
        <f t="shared" si="7"/>
        <v>80</v>
      </c>
      <c r="L34" s="127">
        <f>_xlfn.XLOOKUP(K34,'Data for Q3'!N:N,'Data for Q3'!O:O)</f>
        <v>2.571E-2</v>
      </c>
      <c r="M34" s="127">
        <f t="shared" si="8"/>
        <v>0.78905074766865302</v>
      </c>
      <c r="N34" s="127">
        <f t="shared" si="9"/>
        <v>0.799461659575047</v>
      </c>
      <c r="O34" s="135">
        <f t="shared" si="10"/>
        <v>0</v>
      </c>
      <c r="P34" s="127">
        <f t="shared" si="11"/>
        <v>1</v>
      </c>
      <c r="Q34" s="127">
        <f t="shared" si="12"/>
        <v>1</v>
      </c>
      <c r="R34" s="126">
        <f t="shared" si="13"/>
        <v>92</v>
      </c>
      <c r="S34" s="124">
        <f>_xlfn.XLOOKUP(R34,'Data for Q3'!N:N,'Data for Q3'!O:O)</f>
        <v>0.13261000000000001</v>
      </c>
      <c r="T34" s="124">
        <f t="shared" si="14"/>
        <v>0.35149404524456801</v>
      </c>
      <c r="U34" s="124">
        <f t="shared" si="15"/>
        <v>0.37836294236113732</v>
      </c>
      <c r="V34" s="136">
        <f t="shared" si="16"/>
        <v>0</v>
      </c>
      <c r="W34" s="124">
        <f t="shared" si="17"/>
        <v>1</v>
      </c>
      <c r="X34" s="123">
        <f t="shared" si="18"/>
        <v>1</v>
      </c>
    </row>
    <row r="35" spans="1:24">
      <c r="A35" s="133">
        <f t="shared" si="1"/>
        <v>2047</v>
      </c>
      <c r="B35" s="27">
        <f>B34*(1+'Data for Q3'!$K$15)</f>
        <v>11261.665376399553</v>
      </c>
      <c r="C35" s="132">
        <f>1/(1+'Data for Q3'!$K$18)^(A35-$A$12-0.5)</f>
        <v>0.33361131413088069</v>
      </c>
      <c r="D35" s="131">
        <f t="shared" si="2"/>
        <v>65</v>
      </c>
      <c r="E35" s="129">
        <f>_xlfn.XLOOKUP(D35,'Data for Q3'!N:N,'Data for Q3'!O:O)</f>
        <v>5.62E-3</v>
      </c>
      <c r="F35" s="129">
        <f t="shared" si="3"/>
        <v>0.94704481286378184</v>
      </c>
      <c r="G35" s="129">
        <f t="shared" si="4"/>
        <v>0.94972104923634282</v>
      </c>
      <c r="H35" s="130">
        <f t="shared" si="20"/>
        <v>0</v>
      </c>
      <c r="I35" s="129">
        <f t="shared" si="5"/>
        <v>0.65158795852435836</v>
      </c>
      <c r="J35" s="129">
        <f t="shared" si="6"/>
        <v>0.65158795852435836</v>
      </c>
      <c r="K35" s="134">
        <f t="shared" si="7"/>
        <v>81</v>
      </c>
      <c r="L35" s="127">
        <f>_xlfn.XLOOKUP(K35,'Data for Q3'!N:N,'Data for Q3'!O:O)</f>
        <v>2.913E-2</v>
      </c>
      <c r="M35" s="127">
        <f t="shared" si="8"/>
        <v>0.76606569938906521</v>
      </c>
      <c r="N35" s="127">
        <f t="shared" si="9"/>
        <v>0.77755822352885906</v>
      </c>
      <c r="O35" s="135">
        <f t="shared" si="10"/>
        <v>0</v>
      </c>
      <c r="P35" s="127">
        <f t="shared" si="11"/>
        <v>1</v>
      </c>
      <c r="Q35" s="127">
        <f t="shared" si="12"/>
        <v>1</v>
      </c>
      <c r="R35" s="126">
        <f t="shared" si="13"/>
        <v>93</v>
      </c>
      <c r="S35" s="124">
        <f>_xlfn.XLOOKUP(R35,'Data for Q3'!N:N,'Data for Q3'!O:O)</f>
        <v>0.14960999999999999</v>
      </c>
      <c r="T35" s="124">
        <f t="shared" si="14"/>
        <v>0.29890702113552819</v>
      </c>
      <c r="U35" s="124">
        <f t="shared" si="15"/>
        <v>0.3252005331900481</v>
      </c>
      <c r="V35" s="136">
        <f t="shared" si="16"/>
        <v>0</v>
      </c>
      <c r="W35" s="124">
        <f t="shared" si="17"/>
        <v>1</v>
      </c>
      <c r="X35" s="123">
        <f t="shared" si="18"/>
        <v>1</v>
      </c>
    </row>
    <row r="36" spans="1:24">
      <c r="A36" s="133">
        <f t="shared" si="1"/>
        <v>2048</v>
      </c>
      <c r="B36" s="27">
        <f>B35*(1+'Data for Q3'!$K$15)</f>
        <v>11824.748645219532</v>
      </c>
      <c r="C36" s="132">
        <f>1/(1+'Data for Q3'!$K$18)^(A36-$A$12-0.5)</f>
        <v>0.31772506107702925</v>
      </c>
      <c r="D36" s="131">
        <f t="shared" si="2"/>
        <v>66</v>
      </c>
      <c r="E36" s="129">
        <f>_xlfn.XLOOKUP(D36,'Data for Q3'!N:N,'Data for Q3'!O:O)</f>
        <v>6.1999999999999998E-3</v>
      </c>
      <c r="F36" s="129">
        <f t="shared" si="3"/>
        <v>0.94117313502402644</v>
      </c>
      <c r="G36" s="129">
        <f t="shared" si="4"/>
        <v>0.94410897394390414</v>
      </c>
      <c r="H36" s="130">
        <f t="shared" si="20"/>
        <v>0</v>
      </c>
      <c r="I36" s="129">
        <f t="shared" si="5"/>
        <v>0.65158795852435836</v>
      </c>
      <c r="J36" s="129">
        <f t="shared" si="6"/>
        <v>0.65158795852435836</v>
      </c>
      <c r="K36" s="134">
        <f t="shared" si="7"/>
        <v>82</v>
      </c>
      <c r="L36" s="127">
        <f>_xlfn.XLOOKUP(K36,'Data for Q3'!N:N,'Data for Q3'!O:O)</f>
        <v>3.32E-2</v>
      </c>
      <c r="M36" s="127">
        <f t="shared" si="8"/>
        <v>0.74063231816934827</v>
      </c>
      <c r="N36" s="127">
        <f t="shared" si="9"/>
        <v>0.75334900877920674</v>
      </c>
      <c r="O36" s="135">
        <f t="shared" si="10"/>
        <v>0</v>
      </c>
      <c r="P36" s="127">
        <f t="shared" si="11"/>
        <v>1</v>
      </c>
      <c r="Q36" s="127">
        <f t="shared" si="12"/>
        <v>1</v>
      </c>
      <c r="R36" s="126">
        <f t="shared" si="13"/>
        <v>94</v>
      </c>
      <c r="S36" s="124">
        <f>_xlfn.XLOOKUP(R36,'Data for Q3'!N:N,'Data for Q3'!O:O)</f>
        <v>0.16771</v>
      </c>
      <c r="T36" s="124">
        <f t="shared" si="14"/>
        <v>0.24877732462088875</v>
      </c>
      <c r="U36" s="124">
        <f t="shared" si="15"/>
        <v>0.2738421728782085</v>
      </c>
      <c r="V36" s="136">
        <f t="shared" si="16"/>
        <v>0</v>
      </c>
      <c r="W36" s="124">
        <f t="shared" si="17"/>
        <v>1</v>
      </c>
      <c r="X36" s="123">
        <f t="shared" si="18"/>
        <v>1</v>
      </c>
    </row>
    <row r="37" spans="1:24">
      <c r="A37" s="133">
        <f t="shared" si="1"/>
        <v>2049</v>
      </c>
      <c r="B37" s="27">
        <f>B36*(1+'Data for Q3'!$K$15)</f>
        <v>12415.986077480509</v>
      </c>
      <c r="C37" s="132">
        <f>1/(1+'Data for Q3'!$K$18)^(A37-$A$12-0.5)</f>
        <v>0.3025952962638373</v>
      </c>
      <c r="D37" s="131">
        <f t="shared" si="2"/>
        <v>67</v>
      </c>
      <c r="E37" s="129">
        <f>_xlfn.XLOOKUP(D37,'Data for Q3'!N:N,'Data for Q3'!O:O)</f>
        <v>6.8599999999999998E-3</v>
      </c>
      <c r="F37" s="129">
        <f t="shared" si="3"/>
        <v>0.9347166873177617</v>
      </c>
      <c r="G37" s="129">
        <f t="shared" si="4"/>
        <v>0.93794491117089396</v>
      </c>
      <c r="H37" s="130">
        <f t="shared" si="20"/>
        <v>0</v>
      </c>
      <c r="I37" s="129">
        <f t="shared" si="5"/>
        <v>0.65158795852435836</v>
      </c>
      <c r="J37" s="129">
        <f t="shared" si="6"/>
        <v>0.65158795852435836</v>
      </c>
      <c r="K37" s="134">
        <f t="shared" si="7"/>
        <v>83</v>
      </c>
      <c r="L37" s="127">
        <f>_xlfn.XLOOKUP(K37,'Data for Q3'!N:N,'Data for Q3'!O:O)</f>
        <v>3.805E-2</v>
      </c>
      <c r="M37" s="127">
        <f t="shared" si="8"/>
        <v>0.7124512584630045</v>
      </c>
      <c r="N37" s="127">
        <f t="shared" si="9"/>
        <v>0.72654178831617644</v>
      </c>
      <c r="O37" s="135">
        <f t="shared" si="10"/>
        <v>0</v>
      </c>
      <c r="P37" s="127">
        <f t="shared" si="11"/>
        <v>1</v>
      </c>
      <c r="Q37" s="127">
        <f t="shared" si="12"/>
        <v>1</v>
      </c>
      <c r="R37" s="126">
        <f t="shared" si="13"/>
        <v>95</v>
      </c>
      <c r="S37" s="124">
        <f>_xlfn.XLOOKUP(R37,'Data for Q3'!N:N,'Data for Q3'!O:O)</f>
        <v>0.18670999999999999</v>
      </c>
      <c r="T37" s="124">
        <f t="shared" si="14"/>
        <v>0.20232811034092263</v>
      </c>
      <c r="U37" s="124">
        <f t="shared" si="15"/>
        <v>0.22555271748090569</v>
      </c>
      <c r="V37" s="136">
        <f t="shared" si="16"/>
        <v>0</v>
      </c>
      <c r="W37" s="124">
        <f t="shared" si="17"/>
        <v>1</v>
      </c>
      <c r="X37" s="123">
        <f t="shared" si="18"/>
        <v>1</v>
      </c>
    </row>
    <row r="38" spans="1:24">
      <c r="A38" s="133">
        <f t="shared" si="1"/>
        <v>2050</v>
      </c>
      <c r="B38" s="27">
        <f>B37*(1+'Data for Q3'!$K$15)</f>
        <v>13036.785381354535</v>
      </c>
      <c r="C38" s="132">
        <f>1/(1+'Data for Q3'!$K$18)^(A38-$A$12-0.5)</f>
        <v>0.28818599644174986</v>
      </c>
      <c r="D38" s="131">
        <f t="shared" si="2"/>
        <v>68</v>
      </c>
      <c r="E38" s="129">
        <f>_xlfn.XLOOKUP(D38,'Data for Q3'!N:N,'Data for Q3'!O:O)</f>
        <v>7.6099999999999996E-3</v>
      </c>
      <c r="F38" s="129">
        <f t="shared" si="3"/>
        <v>0.92760349332727354</v>
      </c>
      <c r="G38" s="129">
        <f t="shared" si="4"/>
        <v>0.93116009032251768</v>
      </c>
      <c r="H38" s="130">
        <f t="shared" si="20"/>
        <v>0</v>
      </c>
      <c r="I38" s="129">
        <f t="shared" si="5"/>
        <v>0.65158795852435836</v>
      </c>
      <c r="J38" s="129">
        <f t="shared" si="6"/>
        <v>0.65158795852435836</v>
      </c>
      <c r="K38" s="134">
        <f t="shared" si="7"/>
        <v>84</v>
      </c>
      <c r="L38" s="127">
        <f>_xlfn.XLOOKUP(K38,'Data for Q3'!N:N,'Data for Q3'!O:O)</f>
        <v>4.3770000000000003E-2</v>
      </c>
      <c r="M38" s="127">
        <f t="shared" si="8"/>
        <v>0.68126726688007877</v>
      </c>
      <c r="N38" s="127">
        <f t="shared" si="9"/>
        <v>0.69685926267154163</v>
      </c>
      <c r="O38" s="135">
        <f t="shared" si="10"/>
        <v>0</v>
      </c>
      <c r="P38" s="127">
        <f t="shared" si="11"/>
        <v>1</v>
      </c>
      <c r="Q38" s="127">
        <f t="shared" si="12"/>
        <v>1</v>
      </c>
      <c r="R38" s="126">
        <f t="shared" si="13"/>
        <v>96</v>
      </c>
      <c r="S38" s="124">
        <f>_xlfn.XLOOKUP(R38,'Data for Q3'!N:N,'Data for Q3'!O:O)</f>
        <v>0.20644000000000001</v>
      </c>
      <c r="T38" s="124">
        <f t="shared" si="14"/>
        <v>0.16055949524214258</v>
      </c>
      <c r="U38" s="124">
        <f t="shared" si="15"/>
        <v>0.1814438027915326</v>
      </c>
      <c r="V38" s="136">
        <f t="shared" si="16"/>
        <v>0</v>
      </c>
      <c r="W38" s="124">
        <f t="shared" si="17"/>
        <v>1</v>
      </c>
      <c r="X38" s="123">
        <f t="shared" si="18"/>
        <v>1</v>
      </c>
    </row>
    <row r="39" spans="1:24">
      <c r="A39" s="133">
        <f t="shared" si="1"/>
        <v>2051</v>
      </c>
      <c r="B39" s="27">
        <f>B38*(1+'Data for Q3'!$K$15)</f>
        <v>13688.624650422262</v>
      </c>
      <c r="C39" s="132">
        <f>1/(1+'Data for Q3'!$K$18)^(A39-$A$12-0.5)</f>
        <v>0.27446285375404744</v>
      </c>
      <c r="D39" s="131">
        <f t="shared" si="2"/>
        <v>69</v>
      </c>
      <c r="E39" s="129">
        <f>_xlfn.XLOOKUP(D39,'Data for Q3'!N:N,'Data for Q3'!O:O)</f>
        <v>8.4399999999999996E-3</v>
      </c>
      <c r="F39" s="129">
        <f t="shared" si="3"/>
        <v>0.91977451984359138</v>
      </c>
      <c r="G39" s="129">
        <f t="shared" si="4"/>
        <v>0.9236890065854324</v>
      </c>
      <c r="H39" s="130">
        <f t="shared" si="20"/>
        <v>0</v>
      </c>
      <c r="I39" s="129">
        <f t="shared" si="5"/>
        <v>0.65158795852435836</v>
      </c>
      <c r="J39" s="129">
        <f t="shared" si="6"/>
        <v>0.65158795852435836</v>
      </c>
      <c r="K39" s="134">
        <f t="shared" si="7"/>
        <v>85</v>
      </c>
      <c r="L39" s="127">
        <f>_xlfn.XLOOKUP(K39,'Data for Q3'!N:N,'Data for Q3'!O:O)</f>
        <v>5.0500000000000003E-2</v>
      </c>
      <c r="M39" s="127">
        <f t="shared" si="8"/>
        <v>0.64686326990263476</v>
      </c>
      <c r="N39" s="127">
        <f t="shared" si="9"/>
        <v>0.66406526839135682</v>
      </c>
      <c r="O39" s="135">
        <f t="shared" si="10"/>
        <v>0</v>
      </c>
      <c r="P39" s="127">
        <f t="shared" si="11"/>
        <v>1</v>
      </c>
      <c r="Q39" s="127">
        <f t="shared" si="12"/>
        <v>1</v>
      </c>
      <c r="R39" s="126">
        <f t="shared" si="13"/>
        <v>97</v>
      </c>
      <c r="S39" s="124">
        <f>_xlfn.XLOOKUP(R39,'Data for Q3'!N:N,'Data for Q3'!O:O)</f>
        <v>0.22670000000000001</v>
      </c>
      <c r="T39" s="124">
        <f t="shared" si="14"/>
        <v>0.12416065767074885</v>
      </c>
      <c r="U39" s="124">
        <f t="shared" si="15"/>
        <v>0.14236007645644572</v>
      </c>
      <c r="V39" s="136">
        <f t="shared" si="16"/>
        <v>0</v>
      </c>
      <c r="W39" s="124">
        <f t="shared" si="17"/>
        <v>1</v>
      </c>
      <c r="X39" s="123">
        <f t="shared" si="18"/>
        <v>1</v>
      </c>
    </row>
    <row r="40" spans="1:24">
      <c r="A40" s="133">
        <f t="shared" si="1"/>
        <v>2052</v>
      </c>
      <c r="B40" s="27">
        <f>B39*(1+'Data for Q3'!$K$15)</f>
        <v>14373.055882943376</v>
      </c>
      <c r="C40" s="132">
        <f>1/(1+'Data for Q3'!$K$18)^(A40-$A$12-0.5)</f>
        <v>0.26139319405147377</v>
      </c>
      <c r="D40" s="131">
        <f t="shared" si="2"/>
        <v>70</v>
      </c>
      <c r="E40" s="129">
        <f>_xlfn.XLOOKUP(D40,'Data for Q3'!N:N,'Data for Q3'!O:O)</f>
        <v>9.3399999999999993E-3</v>
      </c>
      <c r="F40" s="129">
        <f t="shared" si="3"/>
        <v>0.91118382582825219</v>
      </c>
      <c r="G40" s="129">
        <f t="shared" si="4"/>
        <v>0.91547917283592184</v>
      </c>
      <c r="H40" s="130">
        <f t="shared" si="20"/>
        <v>0</v>
      </c>
      <c r="I40" s="129">
        <f t="shared" si="5"/>
        <v>0.65158795852435836</v>
      </c>
      <c r="J40" s="129">
        <f t="shared" si="6"/>
        <v>0.65158795852435836</v>
      </c>
      <c r="K40" s="134">
        <f t="shared" si="7"/>
        <v>86</v>
      </c>
      <c r="L40" s="127">
        <f>_xlfn.XLOOKUP(K40,'Data for Q3'!N:N,'Data for Q3'!O:O)</f>
        <v>5.8319999999999997E-2</v>
      </c>
      <c r="M40" s="127">
        <f t="shared" si="8"/>
        <v>0.6091382040019131</v>
      </c>
      <c r="N40" s="127">
        <f t="shared" si="9"/>
        <v>0.62800073695227399</v>
      </c>
      <c r="O40" s="135">
        <f t="shared" si="10"/>
        <v>0</v>
      </c>
      <c r="P40" s="127">
        <f t="shared" si="11"/>
        <v>1</v>
      </c>
      <c r="Q40" s="127">
        <f t="shared" si="12"/>
        <v>1</v>
      </c>
      <c r="R40" s="126">
        <f t="shared" si="13"/>
        <v>98</v>
      </c>
      <c r="S40" s="124">
        <f>_xlfn.XLOOKUP(R40,'Data for Q3'!N:N,'Data for Q3'!O:O)</f>
        <v>0.24728</v>
      </c>
      <c r="T40" s="124">
        <f t="shared" si="14"/>
        <v>9.345821024192609E-2</v>
      </c>
      <c r="U40" s="124">
        <f t="shared" si="15"/>
        <v>0.10880943395633746</v>
      </c>
      <c r="V40" s="136">
        <f t="shared" si="16"/>
        <v>0</v>
      </c>
      <c r="W40" s="124">
        <f t="shared" si="17"/>
        <v>1</v>
      </c>
      <c r="X40" s="123">
        <f t="shared" si="18"/>
        <v>1</v>
      </c>
    </row>
    <row r="41" spans="1:24">
      <c r="A41" s="133">
        <f t="shared" si="1"/>
        <v>2053</v>
      </c>
      <c r="B41" s="27">
        <f>B40*(1+'Data for Q3'!$K$15)</f>
        <v>15091.708677090544</v>
      </c>
      <c r="C41" s="132">
        <f>1/(1+'Data for Q3'!$K$18)^(A41-$A$12-0.5)</f>
        <v>0.24894589909664167</v>
      </c>
      <c r="D41" s="131">
        <f t="shared" si="2"/>
        <v>71</v>
      </c>
      <c r="E41" s="129">
        <f>_xlfn.XLOOKUP(D41,'Data for Q3'!N:N,'Data for Q3'!O:O)</f>
        <v>1.031E-2</v>
      </c>
      <c r="F41" s="129">
        <f t="shared" si="3"/>
        <v>0.90178952058396289</v>
      </c>
      <c r="G41" s="129">
        <f t="shared" si="4"/>
        <v>0.90648667320610754</v>
      </c>
      <c r="H41" s="130">
        <f t="shared" si="20"/>
        <v>0</v>
      </c>
      <c r="I41" s="129">
        <f t="shared" si="5"/>
        <v>0.65158795852435836</v>
      </c>
      <c r="J41" s="129">
        <f t="shared" si="6"/>
        <v>0.65158795852435836</v>
      </c>
      <c r="K41" s="134">
        <f t="shared" si="7"/>
        <v>87</v>
      </c>
      <c r="L41" s="127">
        <f>_xlfn.XLOOKUP(K41,'Data for Q3'!N:N,'Data for Q3'!O:O)</f>
        <v>6.7339999999999997E-2</v>
      </c>
      <c r="M41" s="127">
        <f t="shared" si="8"/>
        <v>0.56811883734442425</v>
      </c>
      <c r="N41" s="127">
        <f t="shared" si="9"/>
        <v>0.58862852067316873</v>
      </c>
      <c r="O41" s="135">
        <f t="shared" si="10"/>
        <v>0</v>
      </c>
      <c r="P41" s="127">
        <f t="shared" si="11"/>
        <v>1</v>
      </c>
      <c r="Q41" s="127">
        <f t="shared" si="12"/>
        <v>1</v>
      </c>
      <c r="R41" s="126">
        <f t="shared" si="13"/>
        <v>99</v>
      </c>
      <c r="S41" s="124">
        <f>_xlfn.XLOOKUP(R41,'Data for Q3'!N:N,'Data for Q3'!O:O)</f>
        <v>0.26871</v>
      </c>
      <c r="T41" s="124">
        <f t="shared" si="14"/>
        <v>6.8345054567818128E-2</v>
      </c>
      <c r="U41" s="124">
        <f t="shared" si="15"/>
        <v>8.0901632404872109E-2</v>
      </c>
      <c r="V41" s="136">
        <f t="shared" si="16"/>
        <v>0</v>
      </c>
      <c r="W41" s="124">
        <f t="shared" si="17"/>
        <v>1</v>
      </c>
      <c r="X41" s="123">
        <f t="shared" si="18"/>
        <v>1</v>
      </c>
    </row>
    <row r="42" spans="1:24">
      <c r="A42" s="133">
        <f t="shared" si="1"/>
        <v>2054</v>
      </c>
      <c r="B42" s="27">
        <f>B41*(1+'Data for Q3'!$K$15)</f>
        <v>15846.294110945073</v>
      </c>
      <c r="C42" s="132">
        <f>1/(1+'Data for Q3'!$K$18)^(A42-$A$12-0.5)</f>
        <v>0.23709133247299205</v>
      </c>
      <c r="D42" s="131">
        <f t="shared" si="2"/>
        <v>72</v>
      </c>
      <c r="E42" s="129">
        <f>_xlfn.XLOOKUP(D42,'Data for Q3'!N:N,'Data for Q3'!O:O)</f>
        <v>1.1339999999999999E-2</v>
      </c>
      <c r="F42" s="129">
        <f t="shared" si="3"/>
        <v>0.89156322742054073</v>
      </c>
      <c r="G42" s="129">
        <f t="shared" si="4"/>
        <v>0.89667637400225186</v>
      </c>
      <c r="H42" s="130">
        <f t="shared" si="20"/>
        <v>0</v>
      </c>
      <c r="I42" s="129">
        <f t="shared" si="5"/>
        <v>0.65158795852435836</v>
      </c>
      <c r="J42" s="129">
        <f t="shared" si="6"/>
        <v>0.65158795852435836</v>
      </c>
      <c r="K42" s="134">
        <f t="shared" si="7"/>
        <v>88</v>
      </c>
      <c r="L42" s="127">
        <f>_xlfn.XLOOKUP(K42,'Data for Q3'!N:N,'Data for Q3'!O:O)</f>
        <v>7.7649999999999997E-2</v>
      </c>
      <c r="M42" s="127">
        <f t="shared" si="8"/>
        <v>0.52400440962462969</v>
      </c>
      <c r="N42" s="127">
        <f t="shared" si="9"/>
        <v>0.54606162348452703</v>
      </c>
      <c r="O42" s="135">
        <f t="shared" si="10"/>
        <v>0</v>
      </c>
      <c r="P42" s="127">
        <f t="shared" si="11"/>
        <v>1</v>
      </c>
      <c r="Q42" s="127">
        <f t="shared" si="12"/>
        <v>1</v>
      </c>
      <c r="R42" s="126">
        <f t="shared" si="13"/>
        <v>100</v>
      </c>
      <c r="S42" s="124">
        <f>_xlfn.XLOOKUP(R42,'Data for Q3'!N:N,'Data for Q3'!O:O)</f>
        <v>0.29127999999999998</v>
      </c>
      <c r="T42" s="124">
        <f t="shared" si="14"/>
        <v>4.8437507073304062E-2</v>
      </c>
      <c r="U42" s="124">
        <f t="shared" si="15"/>
        <v>5.8391280820561095E-2</v>
      </c>
      <c r="V42" s="136">
        <f t="shared" si="16"/>
        <v>0</v>
      </c>
      <c r="W42" s="124">
        <f t="shared" si="17"/>
        <v>1</v>
      </c>
      <c r="X42" s="123">
        <f t="shared" si="18"/>
        <v>1</v>
      </c>
    </row>
    <row r="43" spans="1:24">
      <c r="A43" s="133">
        <f t="shared" si="1"/>
        <v>2055</v>
      </c>
      <c r="B43" s="27">
        <f>B42*(1+'Data for Q3'!$K$15)</f>
        <v>16638.608816492328</v>
      </c>
      <c r="C43" s="132">
        <f>1/(1+'Data for Q3'!$K$18)^(A43-$A$12-0.5)</f>
        <v>0.22580126902189715</v>
      </c>
      <c r="D43" s="131">
        <f t="shared" si="2"/>
        <v>73</v>
      </c>
      <c r="E43" s="129">
        <f>_xlfn.XLOOKUP(D43,'Data for Q3'!N:N,'Data for Q3'!O:O)</f>
        <v>1.244E-2</v>
      </c>
      <c r="F43" s="129">
        <f t="shared" si="3"/>
        <v>0.8804721808714292</v>
      </c>
      <c r="G43" s="129">
        <f t="shared" si="4"/>
        <v>0.88601770414598491</v>
      </c>
      <c r="H43" s="130">
        <f t="shared" si="20"/>
        <v>0</v>
      </c>
      <c r="I43" s="129">
        <f t="shared" si="5"/>
        <v>0.65158795852435836</v>
      </c>
      <c r="J43" s="129">
        <f t="shared" si="6"/>
        <v>0.65158795852435836</v>
      </c>
      <c r="K43" s="134">
        <f t="shared" si="7"/>
        <v>89</v>
      </c>
      <c r="L43" s="127">
        <f>_xlfn.XLOOKUP(K43,'Data for Q3'!N:N,'Data for Q3'!O:O)</f>
        <v>8.9319999999999997E-2</v>
      </c>
      <c r="M43" s="127">
        <f t="shared" si="8"/>
        <v>0.47720033575695781</v>
      </c>
      <c r="N43" s="127">
        <f t="shared" si="9"/>
        <v>0.50060237269079366</v>
      </c>
      <c r="O43" s="135">
        <f t="shared" si="10"/>
        <v>0</v>
      </c>
      <c r="P43" s="127">
        <f t="shared" si="11"/>
        <v>1</v>
      </c>
      <c r="Q43" s="127">
        <f t="shared" si="12"/>
        <v>1</v>
      </c>
      <c r="R43" s="126">
        <f t="shared" si="13"/>
        <v>101</v>
      </c>
      <c r="S43" s="124">
        <f>_xlfn.XLOOKUP(R43,'Data for Q3'!N:N,'Data for Q3'!O:O)</f>
        <v>0.31508000000000003</v>
      </c>
      <c r="T43" s="124">
        <f t="shared" si="14"/>
        <v>3.3175817344647418E-2</v>
      </c>
      <c r="U43" s="124">
        <f t="shared" si="15"/>
        <v>4.080666220897574E-2</v>
      </c>
      <c r="V43" s="136">
        <f t="shared" si="16"/>
        <v>0</v>
      </c>
      <c r="W43" s="124">
        <f t="shared" si="17"/>
        <v>1</v>
      </c>
      <c r="X43" s="123">
        <f t="shared" si="18"/>
        <v>1</v>
      </c>
    </row>
    <row r="44" spans="1:24">
      <c r="A44" s="133">
        <f t="shared" si="1"/>
        <v>2056</v>
      </c>
      <c r="B44" s="27">
        <f>B43*(1+'Data for Q3'!$K$15)</f>
        <v>17470.539257316945</v>
      </c>
      <c r="C44" s="132">
        <f>1/(1+'Data for Q3'!$K$18)^(A44-$A$12-0.5)</f>
        <v>0.21504882763990207</v>
      </c>
      <c r="D44" s="131">
        <f t="shared" si="2"/>
        <v>74</v>
      </c>
      <c r="E44" s="129">
        <f>_xlfn.XLOOKUP(D44,'Data for Q3'!N:N,'Data for Q3'!O:O)</f>
        <v>1.366E-2</v>
      </c>
      <c r="F44" s="129">
        <f t="shared" si="3"/>
        <v>0.8684449308807255</v>
      </c>
      <c r="G44" s="129">
        <f t="shared" si="4"/>
        <v>0.87445855587607735</v>
      </c>
      <c r="H44" s="130">
        <f t="shared" si="20"/>
        <v>0</v>
      </c>
      <c r="I44" s="129">
        <f t="shared" si="5"/>
        <v>0.65158795852435836</v>
      </c>
      <c r="J44" s="129">
        <f t="shared" si="6"/>
        <v>0.65158795852435836</v>
      </c>
      <c r="K44" s="134">
        <f t="shared" si="7"/>
        <v>90</v>
      </c>
      <c r="L44" s="127">
        <f>_xlfn.XLOOKUP(K44,'Data for Q3'!N:N,'Data for Q3'!O:O)</f>
        <v>0.10238</v>
      </c>
      <c r="M44" s="127">
        <f t="shared" si="8"/>
        <v>0.42834456538216042</v>
      </c>
      <c r="N44" s="127">
        <f t="shared" si="9"/>
        <v>0.45277245056955917</v>
      </c>
      <c r="O44" s="135">
        <f t="shared" si="10"/>
        <v>0</v>
      </c>
      <c r="P44" s="127">
        <f t="shared" si="11"/>
        <v>1</v>
      </c>
      <c r="Q44" s="127">
        <f t="shared" si="12"/>
        <v>1</v>
      </c>
      <c r="R44" s="126">
        <f t="shared" si="13"/>
        <v>102</v>
      </c>
      <c r="S44" s="124">
        <f>_xlfn.XLOOKUP(R44,'Data for Q3'!N:N,'Data for Q3'!O:O)</f>
        <v>0.33994999999999997</v>
      </c>
      <c r="T44" s="124">
        <f t="shared" si="14"/>
        <v>2.1897698238334529E-2</v>
      </c>
      <c r="U44" s="124">
        <f t="shared" si="15"/>
        <v>2.7536757791490972E-2</v>
      </c>
      <c r="V44" s="136">
        <f t="shared" si="16"/>
        <v>0</v>
      </c>
      <c r="W44" s="124">
        <f t="shared" si="17"/>
        <v>1</v>
      </c>
      <c r="X44" s="123">
        <f t="shared" si="18"/>
        <v>1</v>
      </c>
    </row>
    <row r="45" spans="1:24">
      <c r="A45" s="133">
        <f t="shared" ref="A45:A76" si="21">A44+1</f>
        <v>2057</v>
      </c>
      <c r="B45" s="27">
        <f>B44*(1+'Data for Q3'!$K$15)</f>
        <v>18344.066220182794</v>
      </c>
      <c r="C45" s="132">
        <f>1/(1+'Data for Q3'!$K$18)^(A45-$A$12-0.5)</f>
        <v>0.20480840727609717</v>
      </c>
      <c r="D45" s="131">
        <f t="shared" ref="D45:D76" si="22">D44+1</f>
        <v>75</v>
      </c>
      <c r="E45" s="129">
        <f>_xlfn.XLOOKUP(D45,'Data for Q3'!N:N,'Data for Q3'!O:O)</f>
        <v>1.502E-2</v>
      </c>
      <c r="F45" s="129">
        <f t="shared" ref="F45:F76" si="23">(1-E45)*F44</f>
        <v>0.85540088801889702</v>
      </c>
      <c r="G45" s="129">
        <f t="shared" ref="G45:G76" si="24">(1-E45/2)*F44</f>
        <v>0.8619229094498112</v>
      </c>
      <c r="H45" s="130">
        <f t="shared" si="20"/>
        <v>0</v>
      </c>
      <c r="I45" s="129">
        <f t="shared" ref="I45:I76" si="25">(1-H45)*I44</f>
        <v>0.65158795852435836</v>
      </c>
      <c r="J45" s="129">
        <f t="shared" ref="J45:J76" si="26">(1-H45/2)*I44</f>
        <v>0.65158795852435836</v>
      </c>
      <c r="K45" s="134">
        <f t="shared" ref="K45:K69" si="27">K44+1</f>
        <v>91</v>
      </c>
      <c r="L45" s="127">
        <f>_xlfn.XLOOKUP(K45,'Data for Q3'!N:N,'Data for Q3'!O:O)</f>
        <v>0.11683</v>
      </c>
      <c r="M45" s="127">
        <f t="shared" ref="M45:M69" si="28">(1-L45)*M44</f>
        <v>0.37830106980856265</v>
      </c>
      <c r="N45" s="127">
        <f t="shared" ref="N45:N69" si="29">(1-L45/2)*M44</f>
        <v>0.40332281759536154</v>
      </c>
      <c r="O45" s="135">
        <f t="shared" ref="O45:O69" si="30">O44</f>
        <v>0</v>
      </c>
      <c r="P45" s="127">
        <f t="shared" ref="P45:P69" si="31">(1-O45)*P44</f>
        <v>1</v>
      </c>
      <c r="Q45" s="127">
        <f t="shared" ref="Q45:Q69" si="32">(1-O45/2)*P44</f>
        <v>1</v>
      </c>
      <c r="R45" s="126">
        <f t="shared" si="13"/>
        <v>103</v>
      </c>
      <c r="S45" s="124">
        <f>_xlfn.XLOOKUP(R45,'Data for Q3'!N:N,'Data for Q3'!O:O)</f>
        <v>0.36552000000000001</v>
      </c>
      <c r="T45" s="124">
        <f t="shared" si="14"/>
        <v>1.3893651578258491E-2</v>
      </c>
      <c r="U45" s="124">
        <f t="shared" si="15"/>
        <v>1.7895674908296511E-2</v>
      </c>
      <c r="V45" s="136">
        <f t="shared" si="16"/>
        <v>0</v>
      </c>
      <c r="W45" s="124">
        <f t="shared" si="17"/>
        <v>1</v>
      </c>
      <c r="X45" s="123">
        <f t="shared" si="18"/>
        <v>1</v>
      </c>
    </row>
    <row r="46" spans="1:24">
      <c r="A46" s="133">
        <f t="shared" si="21"/>
        <v>2058</v>
      </c>
      <c r="B46" s="27">
        <f>B45*(1+'Data for Q3'!$K$15)</f>
        <v>19261.269531191934</v>
      </c>
      <c r="C46" s="132">
        <f>1/(1+'Data for Q3'!$K$18)^(A46-$A$12-0.5)</f>
        <v>0.19505562597723539</v>
      </c>
      <c r="D46" s="131">
        <f t="shared" si="22"/>
        <v>76</v>
      </c>
      <c r="E46" s="129">
        <f>_xlfn.XLOOKUP(D46,'Data for Q3'!N:N,'Data for Q3'!O:O)</f>
        <v>1.6559999999999998E-2</v>
      </c>
      <c r="F46" s="129">
        <f t="shared" si="23"/>
        <v>0.84123544931330407</v>
      </c>
      <c r="G46" s="129">
        <f t="shared" si="24"/>
        <v>0.84831816866610055</v>
      </c>
      <c r="H46" s="130">
        <f t="shared" si="20"/>
        <v>0</v>
      </c>
      <c r="I46" s="129">
        <f t="shared" si="25"/>
        <v>0.65158795852435836</v>
      </c>
      <c r="J46" s="129">
        <f t="shared" si="26"/>
        <v>0.65158795852435836</v>
      </c>
      <c r="K46" s="134">
        <f t="shared" si="27"/>
        <v>92</v>
      </c>
      <c r="L46" s="127">
        <f>_xlfn.XLOOKUP(K46,'Data for Q3'!N:N,'Data for Q3'!O:O)</f>
        <v>0.13261000000000001</v>
      </c>
      <c r="M46" s="127">
        <f t="shared" si="28"/>
        <v>0.32813456494124915</v>
      </c>
      <c r="N46" s="127">
        <f t="shared" si="29"/>
        <v>0.35321781737490587</v>
      </c>
      <c r="O46" s="135">
        <f t="shared" si="30"/>
        <v>0</v>
      </c>
      <c r="P46" s="127">
        <f t="shared" si="31"/>
        <v>1</v>
      </c>
      <c r="Q46" s="127">
        <f t="shared" si="32"/>
        <v>1</v>
      </c>
      <c r="R46" s="126">
        <f t="shared" si="13"/>
        <v>104</v>
      </c>
      <c r="S46" s="124">
        <f>_xlfn.XLOOKUP(R46,'Data for Q3'!N:N,'Data for Q3'!O:O)</f>
        <v>0.39119999999999999</v>
      </c>
      <c r="T46" s="124">
        <f t="shared" si="14"/>
        <v>8.4584550808437693E-3</v>
      </c>
      <c r="U46" s="124">
        <f t="shared" si="15"/>
        <v>1.1176053329551131E-2</v>
      </c>
      <c r="V46" s="136">
        <f t="shared" si="16"/>
        <v>0</v>
      </c>
      <c r="W46" s="124">
        <f t="shared" si="17"/>
        <v>1</v>
      </c>
      <c r="X46" s="123">
        <f t="shared" si="18"/>
        <v>1</v>
      </c>
    </row>
    <row r="47" spans="1:24">
      <c r="A47" s="133">
        <f t="shared" si="21"/>
        <v>2059</v>
      </c>
      <c r="B47" s="27">
        <f>B46*(1+'Data for Q3'!$K$15)</f>
        <v>20224.333007751531</v>
      </c>
      <c r="C47" s="132">
        <f>1/(1+'Data for Q3'!$K$18)^(A47-$A$12-0.5)</f>
        <v>0.18576726283546227</v>
      </c>
      <c r="D47" s="131">
        <f t="shared" si="22"/>
        <v>77</v>
      </c>
      <c r="E47" s="129">
        <f>_xlfn.XLOOKUP(D47,'Data for Q3'!N:N,'Data for Q3'!O:O)</f>
        <v>1.8339999999999999E-2</v>
      </c>
      <c r="F47" s="129">
        <f t="shared" si="23"/>
        <v>0.82580719117289803</v>
      </c>
      <c r="G47" s="129">
        <f t="shared" si="24"/>
        <v>0.8335213202431011</v>
      </c>
      <c r="H47" s="130">
        <f t="shared" si="20"/>
        <v>0</v>
      </c>
      <c r="I47" s="129">
        <f t="shared" si="25"/>
        <v>0.65158795852435836</v>
      </c>
      <c r="J47" s="129">
        <f t="shared" si="26"/>
        <v>0.65158795852435836</v>
      </c>
      <c r="K47" s="134">
        <f t="shared" si="27"/>
        <v>93</v>
      </c>
      <c r="L47" s="127">
        <f>_xlfn.XLOOKUP(K47,'Data for Q3'!N:N,'Data for Q3'!O:O)</f>
        <v>0.14960999999999999</v>
      </c>
      <c r="M47" s="127">
        <f t="shared" si="28"/>
        <v>0.27904235268038885</v>
      </c>
      <c r="N47" s="127">
        <f t="shared" si="29"/>
        <v>0.30358845881081903</v>
      </c>
      <c r="O47" s="135">
        <f t="shared" si="30"/>
        <v>0</v>
      </c>
      <c r="P47" s="127">
        <f t="shared" si="31"/>
        <v>1</v>
      </c>
      <c r="Q47" s="127">
        <f t="shared" si="32"/>
        <v>1</v>
      </c>
      <c r="R47" s="126">
        <f t="shared" si="13"/>
        <v>105</v>
      </c>
      <c r="S47" s="124">
        <f>_xlfn.XLOOKUP(R47,'Data for Q3'!N:N,'Data for Q3'!O:O)</f>
        <v>0.41615999999999997</v>
      </c>
      <c r="T47" s="124">
        <f t="shared" si="14"/>
        <v>4.9383844143998266E-3</v>
      </c>
      <c r="U47" s="124">
        <f t="shared" si="15"/>
        <v>6.6984197476217975E-3</v>
      </c>
      <c r="V47" s="136">
        <f t="shared" si="16"/>
        <v>0</v>
      </c>
      <c r="W47" s="124">
        <f t="shared" si="17"/>
        <v>1</v>
      </c>
      <c r="X47" s="123">
        <f t="shared" si="18"/>
        <v>1</v>
      </c>
    </row>
    <row r="48" spans="1:24">
      <c r="A48" s="133">
        <f t="shared" si="21"/>
        <v>2060</v>
      </c>
      <c r="B48" s="27">
        <f>B47*(1+'Data for Q3'!$K$15)</f>
        <v>21235.549658139109</v>
      </c>
      <c r="C48" s="132">
        <f>1/(1+'Data for Q3'!$K$18)^(A48-$A$12-0.5)</f>
        <v>0.17692120270044026</v>
      </c>
      <c r="D48" s="131">
        <f t="shared" si="22"/>
        <v>78</v>
      </c>
      <c r="E48" s="129">
        <f>_xlfn.XLOOKUP(D48,'Data for Q3'!N:N,'Data for Q3'!O:O)</f>
        <v>2.0410000000000001E-2</v>
      </c>
      <c r="F48" s="129">
        <f t="shared" si="23"/>
        <v>0.80895246640105911</v>
      </c>
      <c r="G48" s="129">
        <f t="shared" si="24"/>
        <v>0.81737982878697857</v>
      </c>
      <c r="H48" s="130">
        <f t="shared" si="20"/>
        <v>0</v>
      </c>
      <c r="I48" s="129">
        <f t="shared" si="25"/>
        <v>0.65158795852435836</v>
      </c>
      <c r="J48" s="129">
        <f t="shared" si="26"/>
        <v>0.65158795852435836</v>
      </c>
      <c r="K48" s="134">
        <f t="shared" si="27"/>
        <v>94</v>
      </c>
      <c r="L48" s="127">
        <f>_xlfn.XLOOKUP(K48,'Data for Q3'!N:N,'Data for Q3'!O:O)</f>
        <v>0.16771</v>
      </c>
      <c r="M48" s="127">
        <f t="shared" si="28"/>
        <v>0.23224415971236084</v>
      </c>
      <c r="N48" s="127">
        <f t="shared" si="29"/>
        <v>0.25564325619637485</v>
      </c>
      <c r="O48" s="135">
        <f t="shared" si="30"/>
        <v>0</v>
      </c>
      <c r="P48" s="127">
        <f t="shared" si="31"/>
        <v>1</v>
      </c>
      <c r="Q48" s="127">
        <f t="shared" si="32"/>
        <v>1</v>
      </c>
      <c r="R48" s="126">
        <f t="shared" si="13"/>
        <v>106</v>
      </c>
      <c r="S48" s="124">
        <f>_xlfn.XLOOKUP(R48,'Data for Q3'!N:N,'Data for Q3'!O:O)</f>
        <v>0.43936999999999998</v>
      </c>
      <c r="T48" s="124">
        <f t="shared" si="14"/>
        <v>2.7686064542449748E-3</v>
      </c>
      <c r="U48" s="124">
        <f t="shared" si="15"/>
        <v>3.8534954343224007E-3</v>
      </c>
      <c r="V48" s="136">
        <f t="shared" si="16"/>
        <v>0</v>
      </c>
      <c r="W48" s="124">
        <f t="shared" si="17"/>
        <v>1</v>
      </c>
      <c r="X48" s="123">
        <f t="shared" si="18"/>
        <v>1</v>
      </c>
    </row>
    <row r="49" spans="1:24">
      <c r="A49" s="133">
        <f t="shared" si="21"/>
        <v>2061</v>
      </c>
      <c r="B49" s="27">
        <f>B48*(1+'Data for Q3'!$K$15)</f>
        <v>22297.327141046066</v>
      </c>
      <c r="C49" s="132">
        <f>1/(1+'Data for Q3'!$K$18)^(A49-$A$12-0.5)</f>
        <v>0.1684963835242288</v>
      </c>
      <c r="D49" s="131">
        <f t="shared" si="22"/>
        <v>79</v>
      </c>
      <c r="E49" s="129">
        <f>_xlfn.XLOOKUP(D49,'Data for Q3'!N:N,'Data for Q3'!O:O)</f>
        <v>2.2839999999999999E-2</v>
      </c>
      <c r="F49" s="129">
        <f t="shared" si="23"/>
        <v>0.79047599206845898</v>
      </c>
      <c r="G49" s="129">
        <f t="shared" si="24"/>
        <v>0.79971422923475899</v>
      </c>
      <c r="H49" s="130">
        <f t="shared" si="20"/>
        <v>0</v>
      </c>
      <c r="I49" s="129">
        <f t="shared" si="25"/>
        <v>0.65158795852435836</v>
      </c>
      <c r="J49" s="129">
        <f t="shared" si="26"/>
        <v>0.65158795852435836</v>
      </c>
      <c r="K49" s="134">
        <f t="shared" si="27"/>
        <v>95</v>
      </c>
      <c r="L49" s="127">
        <f>_xlfn.XLOOKUP(K49,'Data for Q3'!N:N,'Data for Q3'!O:O)</f>
        <v>0.18670999999999999</v>
      </c>
      <c r="M49" s="127">
        <f t="shared" si="28"/>
        <v>0.18888185265246596</v>
      </c>
      <c r="N49" s="127">
        <f t="shared" si="29"/>
        <v>0.21056300618241341</v>
      </c>
      <c r="O49" s="135">
        <f t="shared" si="30"/>
        <v>0</v>
      </c>
      <c r="P49" s="127">
        <f t="shared" si="31"/>
        <v>1</v>
      </c>
      <c r="Q49" s="127">
        <f t="shared" si="32"/>
        <v>1</v>
      </c>
      <c r="R49" s="126">
        <f t="shared" si="13"/>
        <v>107</v>
      </c>
      <c r="S49" s="124">
        <f>_xlfn.XLOOKUP(R49,'Data for Q3'!N:N,'Data for Q3'!O:O)</f>
        <v>0.45956000000000002</v>
      </c>
      <c r="T49" s="124">
        <f t="shared" si="14"/>
        <v>1.4962656721321543E-3</v>
      </c>
      <c r="U49" s="124">
        <f t="shared" si="15"/>
        <v>2.1324360631885643E-3</v>
      </c>
      <c r="V49" s="136">
        <f t="shared" si="16"/>
        <v>0</v>
      </c>
      <c r="W49" s="124">
        <f t="shared" si="17"/>
        <v>1</v>
      </c>
      <c r="X49" s="123">
        <f t="shared" si="18"/>
        <v>1</v>
      </c>
    </row>
    <row r="50" spans="1:24">
      <c r="A50" s="133">
        <f t="shared" si="21"/>
        <v>2062</v>
      </c>
      <c r="B50" s="27">
        <f>B49*(1+'Data for Q3'!$K$15)</f>
        <v>23412.193498098371</v>
      </c>
      <c r="C50" s="132">
        <f>1/(1+'Data for Q3'!$K$18)^(A50-$A$12-0.5)</f>
        <v>0.16047274621355123</v>
      </c>
      <c r="D50" s="131">
        <f t="shared" si="22"/>
        <v>80</v>
      </c>
      <c r="E50" s="129">
        <f>_xlfn.XLOOKUP(D50,'Data for Q3'!N:N,'Data for Q3'!O:O)</f>
        <v>2.571E-2</v>
      </c>
      <c r="F50" s="129">
        <f t="shared" si="23"/>
        <v>0.7701528543123789</v>
      </c>
      <c r="G50" s="129">
        <f t="shared" si="24"/>
        <v>0.78031442319041899</v>
      </c>
      <c r="H50" s="130">
        <f t="shared" si="20"/>
        <v>0</v>
      </c>
      <c r="I50" s="129">
        <f t="shared" si="25"/>
        <v>0.65158795852435836</v>
      </c>
      <c r="J50" s="129">
        <f t="shared" si="26"/>
        <v>0.65158795852435836</v>
      </c>
      <c r="K50" s="134">
        <f t="shared" si="27"/>
        <v>96</v>
      </c>
      <c r="L50" s="127">
        <f>_xlfn.XLOOKUP(K50,'Data for Q3'!N:N,'Data for Q3'!O:O)</f>
        <v>0.20644000000000001</v>
      </c>
      <c r="M50" s="127">
        <f t="shared" si="28"/>
        <v>0.1498890829908909</v>
      </c>
      <c r="N50" s="127">
        <f t="shared" si="29"/>
        <v>0.16938546782167843</v>
      </c>
      <c r="O50" s="135">
        <f t="shared" si="30"/>
        <v>0</v>
      </c>
      <c r="P50" s="127">
        <f t="shared" si="31"/>
        <v>1</v>
      </c>
      <c r="Q50" s="127">
        <f t="shared" si="32"/>
        <v>1</v>
      </c>
      <c r="R50" s="126">
        <f t="shared" si="13"/>
        <v>108</v>
      </c>
      <c r="S50" s="124">
        <f>_xlfn.XLOOKUP(R50,'Data for Q3'!N:N,'Data for Q3'!O:O)</f>
        <v>0.47972999999999999</v>
      </c>
      <c r="T50" s="124">
        <f t="shared" si="14"/>
        <v>7.7846214124019592E-4</v>
      </c>
      <c r="U50" s="124">
        <f t="shared" si="15"/>
        <v>1.1373639066861751E-3</v>
      </c>
      <c r="V50" s="136">
        <f t="shared" si="16"/>
        <v>0</v>
      </c>
      <c r="W50" s="124">
        <f t="shared" si="17"/>
        <v>1</v>
      </c>
      <c r="X50" s="123">
        <f t="shared" si="18"/>
        <v>1</v>
      </c>
    </row>
    <row r="51" spans="1:24">
      <c r="A51" s="133">
        <f t="shared" si="21"/>
        <v>2063</v>
      </c>
      <c r="B51" s="27">
        <f>B50*(1+'Data for Q3'!$K$15)</f>
        <v>24582.803173003293</v>
      </c>
      <c r="C51" s="132">
        <f>1/(1+'Data for Q3'!$K$18)^(A51-$A$12-0.5)</f>
        <v>0.15283118687004879</v>
      </c>
      <c r="D51" s="131">
        <f t="shared" si="22"/>
        <v>81</v>
      </c>
      <c r="E51" s="129">
        <f>_xlfn.XLOOKUP(D51,'Data for Q3'!N:N,'Data for Q3'!O:O)</f>
        <v>2.913E-2</v>
      </c>
      <c r="F51" s="129">
        <f t="shared" si="23"/>
        <v>0.7477183016662593</v>
      </c>
      <c r="G51" s="129">
        <f t="shared" si="24"/>
        <v>0.7589355779893191</v>
      </c>
      <c r="H51" s="130">
        <f t="shared" si="20"/>
        <v>0</v>
      </c>
      <c r="I51" s="129">
        <f t="shared" si="25"/>
        <v>0.65158795852435836</v>
      </c>
      <c r="J51" s="129">
        <f t="shared" si="26"/>
        <v>0.65158795852435836</v>
      </c>
      <c r="K51" s="134">
        <f t="shared" si="27"/>
        <v>97</v>
      </c>
      <c r="L51" s="127">
        <f>_xlfn.XLOOKUP(K51,'Data for Q3'!N:N,'Data for Q3'!O:O)</f>
        <v>0.22670000000000001</v>
      </c>
      <c r="M51" s="127">
        <f t="shared" si="28"/>
        <v>0.11590922787685594</v>
      </c>
      <c r="N51" s="127">
        <f t="shared" si="29"/>
        <v>0.1328991554338734</v>
      </c>
      <c r="O51" s="135">
        <f t="shared" si="30"/>
        <v>0</v>
      </c>
      <c r="P51" s="127">
        <f t="shared" si="31"/>
        <v>1</v>
      </c>
      <c r="Q51" s="127">
        <f t="shared" si="32"/>
        <v>1</v>
      </c>
      <c r="R51" s="126">
        <f t="shared" si="13"/>
        <v>109</v>
      </c>
      <c r="S51" s="124">
        <f>_xlfn.XLOOKUP(R51,'Data for Q3'!N:N,'Data for Q3'!O:O)</f>
        <v>0.50988</v>
      </c>
      <c r="T51" s="124">
        <f t="shared" si="14"/>
        <v>3.8153986466464481E-4</v>
      </c>
      <c r="U51" s="124">
        <f t="shared" si="15"/>
        <v>5.8000100295242045E-4</v>
      </c>
      <c r="V51" s="136">
        <f t="shared" si="16"/>
        <v>0</v>
      </c>
      <c r="W51" s="124">
        <f t="shared" si="17"/>
        <v>1</v>
      </c>
      <c r="X51" s="123">
        <f t="shared" si="18"/>
        <v>1</v>
      </c>
    </row>
    <row r="52" spans="1:24">
      <c r="A52" s="133">
        <f t="shared" si="21"/>
        <v>2064</v>
      </c>
      <c r="B52" s="27">
        <f>B51*(1+'Data for Q3'!$K$15)</f>
        <v>25811.94333165346</v>
      </c>
      <c r="C52" s="132">
        <f>1/(1+'Data for Q3'!$K$18)^(A52-$A$12-0.5)</f>
        <v>0.14555351130480837</v>
      </c>
      <c r="D52" s="131">
        <f t="shared" si="22"/>
        <v>82</v>
      </c>
      <c r="E52" s="129">
        <f>_xlfn.XLOOKUP(D52,'Data for Q3'!N:N,'Data for Q3'!O:O)</f>
        <v>3.32E-2</v>
      </c>
      <c r="F52" s="129">
        <f t="shared" si="23"/>
        <v>0.72289405405093954</v>
      </c>
      <c r="G52" s="129">
        <f t="shared" si="24"/>
        <v>0.73530617785859942</v>
      </c>
      <c r="H52" s="130">
        <f t="shared" si="20"/>
        <v>0</v>
      </c>
      <c r="I52" s="129">
        <f t="shared" si="25"/>
        <v>0.65158795852435836</v>
      </c>
      <c r="J52" s="129">
        <f t="shared" si="26"/>
        <v>0.65158795852435836</v>
      </c>
      <c r="K52" s="134">
        <f t="shared" si="27"/>
        <v>98</v>
      </c>
      <c r="L52" s="127">
        <f>_xlfn.XLOOKUP(K52,'Data for Q3'!N:N,'Data for Q3'!O:O)</f>
        <v>0.24728</v>
      </c>
      <c r="M52" s="127">
        <f t="shared" si="28"/>
        <v>8.7247194007467013E-2</v>
      </c>
      <c r="N52" s="127">
        <f t="shared" si="29"/>
        <v>0.10157821094216148</v>
      </c>
      <c r="O52" s="135">
        <f t="shared" si="30"/>
        <v>0</v>
      </c>
      <c r="P52" s="127">
        <f t="shared" si="31"/>
        <v>1</v>
      </c>
      <c r="Q52" s="127">
        <f t="shared" si="32"/>
        <v>1</v>
      </c>
      <c r="R52" s="126">
        <f t="shared" si="13"/>
        <v>110</v>
      </c>
      <c r="S52" s="124">
        <f>_xlfn.XLOOKUP(R52,'Data for Q3'!N:N,'Data for Q3'!O:O)</f>
        <v>0.53</v>
      </c>
      <c r="T52" s="124">
        <f t="shared" si="14"/>
        <v>1.7932373639238306E-4</v>
      </c>
      <c r="U52" s="124">
        <f t="shared" si="15"/>
        <v>2.8043180052851391E-4</v>
      </c>
      <c r="V52" s="136">
        <f t="shared" si="16"/>
        <v>0</v>
      </c>
      <c r="W52" s="124">
        <f t="shared" si="17"/>
        <v>1</v>
      </c>
      <c r="X52" s="123">
        <f t="shared" si="18"/>
        <v>1</v>
      </c>
    </row>
    <row r="53" spans="1:24">
      <c r="A53" s="133">
        <f t="shared" si="21"/>
        <v>2065</v>
      </c>
      <c r="B53" s="27">
        <f>B52*(1+'Data for Q3'!$K$15)</f>
        <v>27102.540498236132</v>
      </c>
      <c r="C53" s="132">
        <f>1/(1+'Data for Q3'!$K$18)^(A53-$A$12-0.5)</f>
        <v>0.13862239171886509</v>
      </c>
      <c r="D53" s="131">
        <f t="shared" si="22"/>
        <v>83</v>
      </c>
      <c r="E53" s="129">
        <f>_xlfn.XLOOKUP(D53,'Data for Q3'!N:N,'Data for Q3'!O:O)</f>
        <v>3.805E-2</v>
      </c>
      <c r="F53" s="129">
        <f t="shared" si="23"/>
        <v>0.69538793529430132</v>
      </c>
      <c r="G53" s="129">
        <f t="shared" si="24"/>
        <v>0.70914099467262048</v>
      </c>
      <c r="H53" s="130">
        <f t="shared" si="20"/>
        <v>0</v>
      </c>
      <c r="I53" s="129">
        <f t="shared" si="25"/>
        <v>0.65158795852435836</v>
      </c>
      <c r="J53" s="129">
        <f t="shared" si="26"/>
        <v>0.65158795852435836</v>
      </c>
      <c r="K53" s="134">
        <f t="shared" si="27"/>
        <v>99</v>
      </c>
      <c r="L53" s="127">
        <f>_xlfn.XLOOKUP(K53,'Data for Q3'!N:N,'Data for Q3'!O:O)</f>
        <v>0.26871</v>
      </c>
      <c r="M53" s="127">
        <f t="shared" si="28"/>
        <v>6.3803000505720547E-2</v>
      </c>
      <c r="N53" s="127">
        <f t="shared" si="29"/>
        <v>7.5525097256593787E-2</v>
      </c>
      <c r="O53" s="135">
        <f t="shared" si="30"/>
        <v>0</v>
      </c>
      <c r="P53" s="127">
        <f t="shared" si="31"/>
        <v>1</v>
      </c>
      <c r="Q53" s="127">
        <f t="shared" si="32"/>
        <v>1</v>
      </c>
      <c r="R53" s="126">
        <f t="shared" si="13"/>
        <v>111</v>
      </c>
      <c r="S53" s="124">
        <f>_xlfn.XLOOKUP(R53,'Data for Q3'!N:N,'Data for Q3'!O:O)</f>
        <v>0.55000000000000004</v>
      </c>
      <c r="T53" s="124">
        <f t="shared" si="14"/>
        <v>8.0695681376572365E-5</v>
      </c>
      <c r="U53" s="124">
        <f t="shared" si="15"/>
        <v>1.3000970888447772E-4</v>
      </c>
      <c r="V53" s="136">
        <f t="shared" si="16"/>
        <v>0</v>
      </c>
      <c r="W53" s="124">
        <f t="shared" si="17"/>
        <v>1</v>
      </c>
      <c r="X53" s="123">
        <f t="shared" si="18"/>
        <v>1</v>
      </c>
    </row>
    <row r="54" spans="1:24">
      <c r="A54" s="133">
        <f t="shared" si="21"/>
        <v>2066</v>
      </c>
      <c r="B54" s="27">
        <f>B53*(1+'Data for Q3'!$K$15)</f>
        <v>28457.667523147938</v>
      </c>
      <c r="C54" s="132">
        <f>1/(1+'Data for Q3'!$K$18)^(A54-$A$12-0.5)</f>
        <v>0.13202132544653816</v>
      </c>
      <c r="D54" s="131">
        <f t="shared" si="22"/>
        <v>84</v>
      </c>
      <c r="E54" s="129">
        <f>_xlfn.XLOOKUP(D54,'Data for Q3'!N:N,'Data for Q3'!O:O)</f>
        <v>4.3770000000000003E-2</v>
      </c>
      <c r="F54" s="129">
        <f t="shared" si="23"/>
        <v>0.66495080536646978</v>
      </c>
      <c r="G54" s="129">
        <f t="shared" si="24"/>
        <v>0.68016937033038549</v>
      </c>
      <c r="H54" s="130">
        <f t="shared" si="20"/>
        <v>0</v>
      </c>
      <c r="I54" s="129">
        <f t="shared" si="25"/>
        <v>0.65158795852435836</v>
      </c>
      <c r="J54" s="129">
        <f t="shared" si="26"/>
        <v>0.65158795852435836</v>
      </c>
      <c r="K54" s="134">
        <f t="shared" si="27"/>
        <v>100</v>
      </c>
      <c r="L54" s="127">
        <f>_xlfn.XLOOKUP(K54,'Data for Q3'!N:N,'Data for Q3'!O:O)</f>
        <v>0.29127999999999998</v>
      </c>
      <c r="M54" s="127">
        <f t="shared" si="28"/>
        <v>4.5218462518414271E-2</v>
      </c>
      <c r="N54" s="127">
        <f t="shared" si="29"/>
        <v>5.4510731512067409E-2</v>
      </c>
      <c r="O54" s="135">
        <f t="shared" si="30"/>
        <v>0</v>
      </c>
      <c r="P54" s="127">
        <f t="shared" si="31"/>
        <v>1</v>
      </c>
      <c r="Q54" s="127">
        <f t="shared" si="32"/>
        <v>1</v>
      </c>
      <c r="R54" s="126">
        <f t="shared" si="13"/>
        <v>112</v>
      </c>
      <c r="S54" s="124">
        <f>_xlfn.XLOOKUP(R54,'Data for Q3'!N:N,'Data for Q3'!O:O)</f>
        <v>0.56999999999999995</v>
      </c>
      <c r="T54" s="124">
        <f t="shared" si="14"/>
        <v>3.4699142991926121E-5</v>
      </c>
      <c r="U54" s="124">
        <f t="shared" si="15"/>
        <v>5.769741218424925E-5</v>
      </c>
      <c r="V54" s="136">
        <f t="shared" si="16"/>
        <v>0</v>
      </c>
      <c r="W54" s="124">
        <f t="shared" si="17"/>
        <v>1</v>
      </c>
      <c r="X54" s="123">
        <f t="shared" si="18"/>
        <v>1</v>
      </c>
    </row>
    <row r="55" spans="1:24">
      <c r="A55" s="133">
        <f t="shared" si="21"/>
        <v>2067</v>
      </c>
      <c r="B55" s="27">
        <f>B54*(1+'Data for Q3'!$K$15)</f>
        <v>29880.550899305337</v>
      </c>
      <c r="C55" s="132">
        <f>1/(1+'Data for Q3'!$K$18)^(A55-$A$12-0.5)</f>
        <v>0.12573459566336972</v>
      </c>
      <c r="D55" s="131">
        <f t="shared" si="22"/>
        <v>85</v>
      </c>
      <c r="E55" s="129">
        <f>_xlfn.XLOOKUP(D55,'Data for Q3'!N:N,'Data for Q3'!O:O)</f>
        <v>5.0500000000000003E-2</v>
      </c>
      <c r="F55" s="129">
        <f t="shared" si="23"/>
        <v>0.63137078969546301</v>
      </c>
      <c r="G55" s="129">
        <f t="shared" si="24"/>
        <v>0.64816079753096645</v>
      </c>
      <c r="H55" s="130">
        <f t="shared" si="20"/>
        <v>0</v>
      </c>
      <c r="I55" s="129">
        <f t="shared" si="25"/>
        <v>0.65158795852435836</v>
      </c>
      <c r="J55" s="129">
        <f t="shared" si="26"/>
        <v>0.65158795852435836</v>
      </c>
      <c r="K55" s="134">
        <f t="shared" si="27"/>
        <v>101</v>
      </c>
      <c r="L55" s="127">
        <f>_xlfn.XLOOKUP(K55,'Data for Q3'!N:N,'Data for Q3'!O:O)</f>
        <v>0.31508000000000003</v>
      </c>
      <c r="M55" s="127">
        <f t="shared" si="28"/>
        <v>3.09710293481123E-2</v>
      </c>
      <c r="N55" s="127">
        <f t="shared" si="29"/>
        <v>3.8094745933263285E-2</v>
      </c>
      <c r="O55" s="135">
        <f t="shared" si="30"/>
        <v>0</v>
      </c>
      <c r="P55" s="127">
        <f t="shared" si="31"/>
        <v>1</v>
      </c>
      <c r="Q55" s="127">
        <f t="shared" si="32"/>
        <v>1</v>
      </c>
      <c r="R55" s="126">
        <f t="shared" si="13"/>
        <v>113</v>
      </c>
      <c r="S55" s="124">
        <f>_xlfn.XLOOKUP(R55,'Data for Q3'!N:N,'Data for Q3'!O:O)</f>
        <v>0.59</v>
      </c>
      <c r="T55" s="124">
        <f t="shared" si="14"/>
        <v>1.4226648626689711E-5</v>
      </c>
      <c r="U55" s="124">
        <f t="shared" si="15"/>
        <v>2.4462895809307918E-5</v>
      </c>
      <c r="V55" s="136">
        <f t="shared" si="16"/>
        <v>0</v>
      </c>
      <c r="W55" s="124">
        <f t="shared" si="17"/>
        <v>1</v>
      </c>
      <c r="X55" s="123">
        <f t="shared" si="18"/>
        <v>1</v>
      </c>
    </row>
    <row r="56" spans="1:24">
      <c r="A56" s="133">
        <f t="shared" si="21"/>
        <v>2068</v>
      </c>
      <c r="B56" s="27">
        <f>B55*(1+'Data for Q3'!$K$15)</f>
        <v>31374.578444270606</v>
      </c>
      <c r="C56" s="132">
        <f>1/(1+'Data for Q3'!$K$18)^(A56-$A$12-0.5)</f>
        <v>0.119747233965114</v>
      </c>
      <c r="D56" s="131">
        <f t="shared" si="22"/>
        <v>86</v>
      </c>
      <c r="E56" s="129">
        <f>_xlfn.XLOOKUP(D56,'Data for Q3'!N:N,'Data for Q3'!O:O)</f>
        <v>5.8319999999999997E-2</v>
      </c>
      <c r="F56" s="129">
        <f t="shared" si="23"/>
        <v>0.59454924524042363</v>
      </c>
      <c r="G56" s="129">
        <f t="shared" si="24"/>
        <v>0.61296001746794337</v>
      </c>
      <c r="H56" s="130">
        <f t="shared" si="20"/>
        <v>0</v>
      </c>
      <c r="I56" s="129">
        <f t="shared" si="25"/>
        <v>0.65158795852435836</v>
      </c>
      <c r="J56" s="129">
        <f t="shared" si="26"/>
        <v>0.65158795852435836</v>
      </c>
      <c r="K56" s="134">
        <f t="shared" si="27"/>
        <v>102</v>
      </c>
      <c r="L56" s="127">
        <f>_xlfn.XLOOKUP(K56,'Data for Q3'!N:N,'Data for Q3'!O:O)</f>
        <v>0.33994999999999997</v>
      </c>
      <c r="M56" s="127">
        <f t="shared" si="28"/>
        <v>2.0442427921221525E-2</v>
      </c>
      <c r="N56" s="127">
        <f t="shared" si="29"/>
        <v>2.5706728634666911E-2</v>
      </c>
      <c r="O56" s="135">
        <f t="shared" si="30"/>
        <v>0</v>
      </c>
      <c r="P56" s="127">
        <f t="shared" si="31"/>
        <v>1</v>
      </c>
      <c r="Q56" s="127">
        <f t="shared" si="32"/>
        <v>1</v>
      </c>
      <c r="R56" s="126">
        <f t="shared" si="13"/>
        <v>114</v>
      </c>
      <c r="S56" s="124">
        <f>_xlfn.XLOOKUP(R56,'Data for Q3'!N:N,'Data for Q3'!O:O)</f>
        <v>0.61</v>
      </c>
      <c r="T56" s="124">
        <f t="shared" si="14"/>
        <v>5.5483929644089877E-6</v>
      </c>
      <c r="U56" s="124">
        <f t="shared" si="15"/>
        <v>9.8875207955493508E-6</v>
      </c>
      <c r="V56" s="136">
        <f t="shared" si="16"/>
        <v>0</v>
      </c>
      <c r="W56" s="124">
        <f t="shared" si="17"/>
        <v>1</v>
      </c>
      <c r="X56" s="123">
        <f t="shared" si="18"/>
        <v>1</v>
      </c>
    </row>
    <row r="57" spans="1:24">
      <c r="A57" s="133">
        <f t="shared" si="21"/>
        <v>2069</v>
      </c>
      <c r="B57" s="27">
        <f>B56*(1+'Data for Q3'!$K$15)</f>
        <v>32943.307366484136</v>
      </c>
      <c r="C57" s="132">
        <f>1/(1+'Data for Q3'!$K$18)^(A57-$A$12-0.5)</f>
        <v>0.11404498472867998</v>
      </c>
      <c r="D57" s="131">
        <f t="shared" si="22"/>
        <v>87</v>
      </c>
      <c r="E57" s="129">
        <f>_xlfn.XLOOKUP(D57,'Data for Q3'!N:N,'Data for Q3'!O:O)</f>
        <v>6.7339999999999997E-2</v>
      </c>
      <c r="F57" s="129">
        <f t="shared" si="23"/>
        <v>0.55451229906593358</v>
      </c>
      <c r="G57" s="129">
        <f t="shared" si="24"/>
        <v>0.5745307721531786</v>
      </c>
      <c r="H57" s="130">
        <f t="shared" si="20"/>
        <v>0</v>
      </c>
      <c r="I57" s="129">
        <f t="shared" si="25"/>
        <v>0.65158795852435836</v>
      </c>
      <c r="J57" s="129">
        <f t="shared" si="26"/>
        <v>0.65158795852435836</v>
      </c>
      <c r="K57" s="134">
        <f t="shared" si="27"/>
        <v>103</v>
      </c>
      <c r="L57" s="127">
        <f>_xlfn.XLOOKUP(K57,'Data for Q3'!N:N,'Data for Q3'!O:O)</f>
        <v>0.36552000000000001</v>
      </c>
      <c r="M57" s="127">
        <f t="shared" si="28"/>
        <v>1.2970311667456632E-2</v>
      </c>
      <c r="N57" s="127">
        <f t="shared" si="29"/>
        <v>1.6706369794339079E-2</v>
      </c>
      <c r="O57" s="135">
        <f t="shared" si="30"/>
        <v>0</v>
      </c>
      <c r="P57" s="127">
        <f t="shared" si="31"/>
        <v>1</v>
      </c>
      <c r="Q57" s="127">
        <f t="shared" si="32"/>
        <v>1</v>
      </c>
      <c r="R57" s="126">
        <f t="shared" si="13"/>
        <v>115</v>
      </c>
      <c r="S57" s="124">
        <f>_xlfn.XLOOKUP(R57,'Data for Q3'!N:N,'Data for Q3'!O:O)</f>
        <v>1</v>
      </c>
      <c r="T57" s="124">
        <f t="shared" si="14"/>
        <v>0</v>
      </c>
      <c r="U57" s="124">
        <f t="shared" si="15"/>
        <v>2.7741964822044939E-6</v>
      </c>
      <c r="V57" s="136">
        <f t="shared" si="16"/>
        <v>0</v>
      </c>
      <c r="W57" s="124">
        <f t="shared" si="17"/>
        <v>1</v>
      </c>
      <c r="X57" s="123">
        <f t="shared" si="18"/>
        <v>1</v>
      </c>
    </row>
    <row r="58" spans="1:24">
      <c r="A58" s="133">
        <f t="shared" si="21"/>
        <v>2070</v>
      </c>
      <c r="B58" s="27">
        <f>B57*(1+'Data for Q3'!$K$15)</f>
        <v>34590.472734808347</v>
      </c>
      <c r="C58" s="132">
        <f>1/(1+'Data for Q3'!$K$18)^(A58-$A$12-0.5)</f>
        <v>0.1086142711701714</v>
      </c>
      <c r="D58" s="131">
        <f t="shared" si="22"/>
        <v>88</v>
      </c>
      <c r="E58" s="129">
        <f>_xlfn.XLOOKUP(D58,'Data for Q3'!N:N,'Data for Q3'!O:O)</f>
        <v>7.7649999999999997E-2</v>
      </c>
      <c r="F58" s="129">
        <f t="shared" si="23"/>
        <v>0.51145441904346389</v>
      </c>
      <c r="G58" s="129">
        <f t="shared" si="24"/>
        <v>0.53298335905469874</v>
      </c>
      <c r="H58" s="130">
        <f t="shared" ref="H58:H85" si="33">H57</f>
        <v>0</v>
      </c>
      <c r="I58" s="129">
        <f t="shared" si="25"/>
        <v>0.65158795852435836</v>
      </c>
      <c r="J58" s="129">
        <f t="shared" si="26"/>
        <v>0.65158795852435836</v>
      </c>
      <c r="K58" s="134">
        <f t="shared" si="27"/>
        <v>104</v>
      </c>
      <c r="L58" s="127">
        <f>_xlfn.XLOOKUP(K58,'Data for Q3'!N:N,'Data for Q3'!O:O)</f>
        <v>0.39119999999999999</v>
      </c>
      <c r="M58" s="127">
        <f t="shared" si="28"/>
        <v>7.8963257431475982E-3</v>
      </c>
      <c r="N58" s="127">
        <f t="shared" si="29"/>
        <v>1.0433318705302114E-2</v>
      </c>
      <c r="O58" s="135">
        <f t="shared" si="30"/>
        <v>0</v>
      </c>
      <c r="P58" s="127">
        <f t="shared" si="31"/>
        <v>1</v>
      </c>
      <c r="Q58" s="127">
        <f t="shared" si="32"/>
        <v>1</v>
      </c>
      <c r="R58" s="126"/>
      <c r="S58" s="124"/>
      <c r="T58" s="124"/>
      <c r="U58" s="124"/>
      <c r="V58" s="125"/>
      <c r="W58" s="124"/>
      <c r="X58" s="123"/>
    </row>
    <row r="59" spans="1:24">
      <c r="A59" s="133">
        <f t="shared" si="21"/>
        <v>2071</v>
      </c>
      <c r="B59" s="27">
        <f>B58*(1+'Data for Q3'!$K$15)</f>
        <v>36319.996371548768</v>
      </c>
      <c r="C59" s="132">
        <f>1/(1+'Data for Q3'!$K$18)^(A59-$A$12-0.5)</f>
        <v>0.10344216301921087</v>
      </c>
      <c r="D59" s="131">
        <f t="shared" si="22"/>
        <v>89</v>
      </c>
      <c r="E59" s="129">
        <f>_xlfn.XLOOKUP(D59,'Data for Q3'!N:N,'Data for Q3'!O:O)</f>
        <v>8.9319999999999997E-2</v>
      </c>
      <c r="F59" s="129">
        <f t="shared" si="23"/>
        <v>0.4657713103345017</v>
      </c>
      <c r="G59" s="129">
        <f t="shared" si="24"/>
        <v>0.4886128646889828</v>
      </c>
      <c r="H59" s="130">
        <f t="shared" si="33"/>
        <v>0</v>
      </c>
      <c r="I59" s="129">
        <f t="shared" si="25"/>
        <v>0.65158795852435836</v>
      </c>
      <c r="J59" s="129">
        <f t="shared" si="26"/>
        <v>0.65158795852435836</v>
      </c>
      <c r="K59" s="134">
        <f t="shared" si="27"/>
        <v>105</v>
      </c>
      <c r="L59" s="127">
        <f>_xlfn.XLOOKUP(K59,'Data for Q3'!N:N,'Data for Q3'!O:O)</f>
        <v>0.41615999999999997</v>
      </c>
      <c r="M59" s="127">
        <f t="shared" si="28"/>
        <v>4.6101908218792939E-3</v>
      </c>
      <c r="N59" s="127">
        <f t="shared" si="29"/>
        <v>6.2532582825134461E-3</v>
      </c>
      <c r="O59" s="135">
        <f t="shared" si="30"/>
        <v>0</v>
      </c>
      <c r="P59" s="127">
        <f t="shared" si="31"/>
        <v>1</v>
      </c>
      <c r="Q59" s="127">
        <f t="shared" si="32"/>
        <v>1</v>
      </c>
      <c r="R59" s="126"/>
      <c r="S59" s="124"/>
      <c r="T59" s="124"/>
      <c r="U59" s="124"/>
      <c r="V59" s="125"/>
      <c r="W59" s="124"/>
      <c r="X59" s="123"/>
    </row>
    <row r="60" spans="1:24">
      <c r="A60" s="133">
        <f t="shared" si="21"/>
        <v>2072</v>
      </c>
      <c r="B60" s="27">
        <f>B59*(1+'Data for Q3'!$K$15)</f>
        <v>38135.996190126207</v>
      </c>
      <c r="C60" s="132">
        <f>1/(1+'Data for Q3'!$K$18)^(A60-$A$12-0.5)</f>
        <v>9.8516345732581778E-2</v>
      </c>
      <c r="D60" s="131">
        <f t="shared" si="22"/>
        <v>90</v>
      </c>
      <c r="E60" s="129">
        <f>_xlfn.XLOOKUP(D60,'Data for Q3'!N:N,'Data for Q3'!O:O)</f>
        <v>0.10238</v>
      </c>
      <c r="F60" s="129">
        <f t="shared" si="23"/>
        <v>0.41808564358245542</v>
      </c>
      <c r="G60" s="129">
        <f t="shared" si="24"/>
        <v>0.44192847695847859</v>
      </c>
      <c r="H60" s="130">
        <f t="shared" si="33"/>
        <v>0</v>
      </c>
      <c r="I60" s="129">
        <f t="shared" si="25"/>
        <v>0.65158795852435836</v>
      </c>
      <c r="J60" s="129">
        <f t="shared" si="26"/>
        <v>0.65158795852435836</v>
      </c>
      <c r="K60" s="134">
        <f t="shared" si="27"/>
        <v>106</v>
      </c>
      <c r="L60" s="127">
        <f>_xlfn.XLOOKUP(K60,'Data for Q3'!N:N,'Data for Q3'!O:O)</f>
        <v>0.43936999999999998</v>
      </c>
      <c r="M60" s="127">
        <f t="shared" si="28"/>
        <v>2.5846112804701884E-3</v>
      </c>
      <c r="N60" s="127">
        <f t="shared" si="29"/>
        <v>3.5974010511747412E-3</v>
      </c>
      <c r="O60" s="135">
        <f t="shared" si="30"/>
        <v>0</v>
      </c>
      <c r="P60" s="127">
        <f t="shared" si="31"/>
        <v>1</v>
      </c>
      <c r="Q60" s="127">
        <f t="shared" si="32"/>
        <v>1</v>
      </c>
      <c r="R60" s="126"/>
      <c r="S60" s="124"/>
      <c r="T60" s="124"/>
      <c r="U60" s="124"/>
      <c r="V60" s="125"/>
      <c r="W60" s="124"/>
      <c r="X60" s="123"/>
    </row>
    <row r="61" spans="1:24">
      <c r="A61" s="133">
        <f t="shared" si="21"/>
        <v>2073</v>
      </c>
      <c r="B61" s="27">
        <f>B60*(1+'Data for Q3'!$K$15)</f>
        <v>40042.795999632515</v>
      </c>
      <c r="C61" s="132">
        <f>1/(1+'Data for Q3'!$K$18)^(A61-$A$12-0.5)</f>
        <v>9.382509117388739E-2</v>
      </c>
      <c r="D61" s="131">
        <f t="shared" si="22"/>
        <v>91</v>
      </c>
      <c r="E61" s="129">
        <f>_xlfn.XLOOKUP(D61,'Data for Q3'!N:N,'Data for Q3'!O:O)</f>
        <v>0.11683</v>
      </c>
      <c r="F61" s="129">
        <f t="shared" si="23"/>
        <v>0.36924069784271718</v>
      </c>
      <c r="G61" s="129">
        <f t="shared" si="24"/>
        <v>0.39366317071258627</v>
      </c>
      <c r="H61" s="130">
        <f t="shared" si="33"/>
        <v>0</v>
      </c>
      <c r="I61" s="129">
        <f t="shared" si="25"/>
        <v>0.65158795852435836</v>
      </c>
      <c r="J61" s="129">
        <f t="shared" si="26"/>
        <v>0.65158795852435836</v>
      </c>
      <c r="K61" s="134">
        <f t="shared" si="27"/>
        <v>107</v>
      </c>
      <c r="L61" s="127">
        <f>_xlfn.XLOOKUP(K61,'Data for Q3'!N:N,'Data for Q3'!O:O)</f>
        <v>0.45956000000000002</v>
      </c>
      <c r="M61" s="127">
        <f t="shared" si="28"/>
        <v>1.3968273204173088E-3</v>
      </c>
      <c r="N61" s="127">
        <f t="shared" si="29"/>
        <v>1.9907193004437486E-3</v>
      </c>
      <c r="O61" s="135">
        <f t="shared" si="30"/>
        <v>0</v>
      </c>
      <c r="P61" s="127">
        <f t="shared" si="31"/>
        <v>1</v>
      </c>
      <c r="Q61" s="127">
        <f t="shared" si="32"/>
        <v>1</v>
      </c>
      <c r="R61" s="126"/>
      <c r="S61" s="124"/>
      <c r="T61" s="124"/>
      <c r="U61" s="124"/>
      <c r="V61" s="125"/>
      <c r="W61" s="124"/>
      <c r="X61" s="123"/>
    </row>
    <row r="62" spans="1:24">
      <c r="A62" s="133">
        <f t="shared" si="21"/>
        <v>2074</v>
      </c>
      <c r="B62" s="27">
        <f>B61*(1+'Data for Q3'!$K$15)</f>
        <v>42044.935799614141</v>
      </c>
      <c r="C62" s="132">
        <f>1/(1+'Data for Q3'!$K$18)^(A62-$A$12-0.5)</f>
        <v>8.9357229689416548E-2</v>
      </c>
      <c r="D62" s="131">
        <f t="shared" si="22"/>
        <v>92</v>
      </c>
      <c r="E62" s="129">
        <f>_xlfn.XLOOKUP(D62,'Data for Q3'!N:N,'Data for Q3'!O:O)</f>
        <v>0.13261000000000001</v>
      </c>
      <c r="F62" s="129">
        <f t="shared" si="23"/>
        <v>0.32027568890179448</v>
      </c>
      <c r="G62" s="129">
        <f t="shared" si="24"/>
        <v>0.34475819337225577</v>
      </c>
      <c r="H62" s="130">
        <f t="shared" si="33"/>
        <v>0</v>
      </c>
      <c r="I62" s="129">
        <f t="shared" si="25"/>
        <v>0.65158795852435836</v>
      </c>
      <c r="J62" s="129">
        <f t="shared" si="26"/>
        <v>0.65158795852435836</v>
      </c>
      <c r="K62" s="134">
        <f t="shared" si="27"/>
        <v>108</v>
      </c>
      <c r="L62" s="127">
        <f>_xlfn.XLOOKUP(K62,'Data for Q3'!N:N,'Data for Q3'!O:O)</f>
        <v>0.47972999999999999</v>
      </c>
      <c r="M62" s="127">
        <f t="shared" si="28"/>
        <v>7.2672734999351327E-4</v>
      </c>
      <c r="N62" s="127">
        <f t="shared" si="29"/>
        <v>1.061777335205411E-3</v>
      </c>
      <c r="O62" s="135">
        <f t="shared" si="30"/>
        <v>0</v>
      </c>
      <c r="P62" s="127">
        <f t="shared" si="31"/>
        <v>1</v>
      </c>
      <c r="Q62" s="127">
        <f t="shared" si="32"/>
        <v>1</v>
      </c>
      <c r="R62" s="126"/>
      <c r="S62" s="124"/>
      <c r="T62" s="124"/>
      <c r="U62" s="124"/>
      <c r="V62" s="125"/>
      <c r="W62" s="124"/>
      <c r="X62" s="123"/>
    </row>
    <row r="63" spans="1:24">
      <c r="A63" s="133">
        <f t="shared" si="21"/>
        <v>2075</v>
      </c>
      <c r="B63" s="27">
        <f>B62*(1+'Data for Q3'!$K$15)</f>
        <v>44147.18258959485</v>
      </c>
      <c r="C63" s="132">
        <f>1/(1+'Data for Q3'!$K$18)^(A63-$A$12-0.5)</f>
        <v>8.5102123513730074E-2</v>
      </c>
      <c r="D63" s="131">
        <f t="shared" si="22"/>
        <v>93</v>
      </c>
      <c r="E63" s="129">
        <f>_xlfn.XLOOKUP(D63,'Data for Q3'!N:N,'Data for Q3'!O:O)</f>
        <v>0.14960999999999999</v>
      </c>
      <c r="F63" s="129">
        <f t="shared" si="23"/>
        <v>0.27235924308519699</v>
      </c>
      <c r="G63" s="129">
        <f t="shared" si="24"/>
        <v>0.29631746599349573</v>
      </c>
      <c r="H63" s="130">
        <f t="shared" si="33"/>
        <v>0</v>
      </c>
      <c r="I63" s="129">
        <f t="shared" si="25"/>
        <v>0.65158795852435836</v>
      </c>
      <c r="J63" s="129">
        <f t="shared" si="26"/>
        <v>0.65158795852435836</v>
      </c>
      <c r="K63" s="134">
        <f t="shared" si="27"/>
        <v>109</v>
      </c>
      <c r="L63" s="127">
        <f>_xlfn.XLOOKUP(K63,'Data for Q3'!N:N,'Data for Q3'!O:O)</f>
        <v>0.50988</v>
      </c>
      <c r="M63" s="127">
        <f t="shared" si="28"/>
        <v>3.5618360877882074E-4</v>
      </c>
      <c r="N63" s="127">
        <f t="shared" si="29"/>
        <v>5.4145547938616709E-4</v>
      </c>
      <c r="O63" s="135">
        <f t="shared" si="30"/>
        <v>0</v>
      </c>
      <c r="P63" s="127">
        <f t="shared" si="31"/>
        <v>1</v>
      </c>
      <c r="Q63" s="127">
        <f t="shared" si="32"/>
        <v>1</v>
      </c>
      <c r="R63" s="126"/>
      <c r="S63" s="124"/>
      <c r="T63" s="124"/>
      <c r="U63" s="124"/>
      <c r="V63" s="125"/>
      <c r="W63" s="124"/>
      <c r="X63" s="123"/>
    </row>
    <row r="64" spans="1:24">
      <c r="A64" s="133">
        <f t="shared" si="21"/>
        <v>2076</v>
      </c>
      <c r="B64" s="27">
        <f>B63*(1+'Data for Q3'!$K$15)</f>
        <v>46354.541719074594</v>
      </c>
      <c r="C64" s="132">
        <f>1/(1+'Data for Q3'!$K$18)^(A64-$A$12-0.5)</f>
        <v>8.1049641441647682E-2</v>
      </c>
      <c r="D64" s="131">
        <f t="shared" si="22"/>
        <v>94</v>
      </c>
      <c r="E64" s="129">
        <f>_xlfn.XLOOKUP(D64,'Data for Q3'!N:N,'Data for Q3'!O:O)</f>
        <v>0.16771</v>
      </c>
      <c r="F64" s="129">
        <f t="shared" si="23"/>
        <v>0.22668187442737858</v>
      </c>
      <c r="G64" s="129">
        <f t="shared" si="24"/>
        <v>0.24952055875628779</v>
      </c>
      <c r="H64" s="130">
        <f t="shared" si="33"/>
        <v>0</v>
      </c>
      <c r="I64" s="129">
        <f t="shared" si="25"/>
        <v>0.65158795852435836</v>
      </c>
      <c r="J64" s="129">
        <f t="shared" si="26"/>
        <v>0.65158795852435836</v>
      </c>
      <c r="K64" s="134">
        <f t="shared" si="27"/>
        <v>110</v>
      </c>
      <c r="L64" s="127">
        <f>_xlfn.XLOOKUP(K64,'Data for Q3'!N:N,'Data for Q3'!O:O)</f>
        <v>0.53</v>
      </c>
      <c r="M64" s="127">
        <f t="shared" si="28"/>
        <v>1.6740629612604574E-4</v>
      </c>
      <c r="N64" s="127">
        <f t="shared" si="29"/>
        <v>2.6179495245243326E-4</v>
      </c>
      <c r="O64" s="135">
        <f t="shared" si="30"/>
        <v>0</v>
      </c>
      <c r="P64" s="127">
        <f t="shared" si="31"/>
        <v>1</v>
      </c>
      <c r="Q64" s="127">
        <f t="shared" si="32"/>
        <v>1</v>
      </c>
      <c r="R64" s="126"/>
      <c r="S64" s="124"/>
      <c r="T64" s="124"/>
      <c r="U64" s="124"/>
      <c r="V64" s="125"/>
      <c r="W64" s="124"/>
      <c r="X64" s="123"/>
    </row>
    <row r="65" spans="1:24">
      <c r="A65" s="133">
        <f t="shared" si="21"/>
        <v>2077</v>
      </c>
      <c r="B65" s="27">
        <f>B64*(1+'Data for Q3'!$K$15)</f>
        <v>48672.268805028325</v>
      </c>
      <c r="C65" s="132">
        <f>1/(1+'Data for Q3'!$K$18)^(A65-$A$12-0.5)</f>
        <v>7.7190134706331112E-2</v>
      </c>
      <c r="D65" s="131">
        <f t="shared" si="22"/>
        <v>95</v>
      </c>
      <c r="E65" s="129">
        <f>_xlfn.XLOOKUP(D65,'Data for Q3'!N:N,'Data for Q3'!O:O)</f>
        <v>0.18670999999999999</v>
      </c>
      <c r="F65" s="129">
        <f t="shared" si="23"/>
        <v>0.18435810165304276</v>
      </c>
      <c r="G65" s="129">
        <f t="shared" si="24"/>
        <v>0.20551998804021065</v>
      </c>
      <c r="H65" s="130">
        <f t="shared" si="33"/>
        <v>0</v>
      </c>
      <c r="I65" s="129">
        <f t="shared" si="25"/>
        <v>0.65158795852435836</v>
      </c>
      <c r="J65" s="129">
        <f t="shared" si="26"/>
        <v>0.65158795852435836</v>
      </c>
      <c r="K65" s="134">
        <f t="shared" si="27"/>
        <v>111</v>
      </c>
      <c r="L65" s="127">
        <f>_xlfn.XLOOKUP(K65,'Data for Q3'!N:N,'Data for Q3'!O:O)</f>
        <v>0.55000000000000004</v>
      </c>
      <c r="M65" s="127">
        <f t="shared" si="28"/>
        <v>7.533283325672057E-5</v>
      </c>
      <c r="N65" s="127">
        <f t="shared" si="29"/>
        <v>1.2136956469138315E-4</v>
      </c>
      <c r="O65" s="135">
        <f t="shared" si="30"/>
        <v>0</v>
      </c>
      <c r="P65" s="127">
        <f t="shared" si="31"/>
        <v>1</v>
      </c>
      <c r="Q65" s="127">
        <f t="shared" si="32"/>
        <v>1</v>
      </c>
      <c r="R65" s="126"/>
      <c r="S65" s="124"/>
      <c r="T65" s="124"/>
      <c r="U65" s="124"/>
      <c r="V65" s="125"/>
      <c r="W65" s="124"/>
      <c r="X65" s="123"/>
    </row>
    <row r="66" spans="1:24">
      <c r="A66" s="133">
        <f t="shared" si="21"/>
        <v>2078</v>
      </c>
      <c r="B66" s="27">
        <f>B65*(1+'Data for Q3'!$K$15)</f>
        <v>51105.882245279747</v>
      </c>
      <c r="C66" s="132">
        <f>1/(1+'Data for Q3'!$K$18)^(A66-$A$12-0.5)</f>
        <v>7.3514414006029608E-2</v>
      </c>
      <c r="D66" s="131">
        <f t="shared" si="22"/>
        <v>96</v>
      </c>
      <c r="E66" s="129">
        <f>_xlfn.XLOOKUP(D66,'Data for Q3'!N:N,'Data for Q3'!O:O)</f>
        <v>0.20644000000000001</v>
      </c>
      <c r="F66" s="129">
        <f t="shared" si="23"/>
        <v>0.14629921514778862</v>
      </c>
      <c r="G66" s="129">
        <f t="shared" si="24"/>
        <v>0.16532865840041569</v>
      </c>
      <c r="H66" s="130">
        <f t="shared" si="33"/>
        <v>0</v>
      </c>
      <c r="I66" s="129">
        <f t="shared" si="25"/>
        <v>0.65158795852435836</v>
      </c>
      <c r="J66" s="129">
        <f t="shared" si="26"/>
        <v>0.65158795852435836</v>
      </c>
      <c r="K66" s="134">
        <f t="shared" si="27"/>
        <v>112</v>
      </c>
      <c r="L66" s="127">
        <f>_xlfn.XLOOKUP(K66,'Data for Q3'!N:N,'Data for Q3'!O:O)</f>
        <v>0.56999999999999995</v>
      </c>
      <c r="M66" s="127">
        <f t="shared" si="28"/>
        <v>3.2393118300389849E-5</v>
      </c>
      <c r="N66" s="127">
        <f t="shared" si="29"/>
        <v>5.3862975778555213E-5</v>
      </c>
      <c r="O66" s="135">
        <f t="shared" si="30"/>
        <v>0</v>
      </c>
      <c r="P66" s="127">
        <f t="shared" si="31"/>
        <v>1</v>
      </c>
      <c r="Q66" s="127">
        <f t="shared" si="32"/>
        <v>1</v>
      </c>
      <c r="R66" s="126"/>
      <c r="S66" s="124"/>
      <c r="T66" s="124"/>
      <c r="U66" s="124"/>
      <c r="V66" s="125"/>
      <c r="W66" s="124"/>
      <c r="X66" s="123"/>
    </row>
    <row r="67" spans="1:24">
      <c r="A67" s="133">
        <f t="shared" si="21"/>
        <v>2079</v>
      </c>
      <c r="B67" s="27">
        <f>B66*(1+'Data for Q3'!$K$15)</f>
        <v>53661.176357543736</v>
      </c>
      <c r="C67" s="132">
        <f>1/(1+'Data for Q3'!$K$18)^(A67-$A$12-0.5)</f>
        <v>7.001372762479012E-2</v>
      </c>
      <c r="D67" s="131">
        <f t="shared" si="22"/>
        <v>97</v>
      </c>
      <c r="E67" s="129">
        <f>_xlfn.XLOOKUP(D67,'Data for Q3'!N:N,'Data for Q3'!O:O)</f>
        <v>0.22670000000000001</v>
      </c>
      <c r="F67" s="129">
        <f t="shared" si="23"/>
        <v>0.11313318307378495</v>
      </c>
      <c r="G67" s="129">
        <f t="shared" si="24"/>
        <v>0.12971619911078677</v>
      </c>
      <c r="H67" s="130">
        <f t="shared" si="33"/>
        <v>0</v>
      </c>
      <c r="I67" s="129">
        <f t="shared" si="25"/>
        <v>0.65158795852435836</v>
      </c>
      <c r="J67" s="129">
        <f t="shared" si="26"/>
        <v>0.65158795852435836</v>
      </c>
      <c r="K67" s="134">
        <f t="shared" si="27"/>
        <v>113</v>
      </c>
      <c r="L67" s="127">
        <f>_xlfn.XLOOKUP(K67,'Data for Q3'!N:N,'Data for Q3'!O:O)</f>
        <v>0.59</v>
      </c>
      <c r="M67" s="127">
        <f t="shared" si="28"/>
        <v>1.328117850315984E-5</v>
      </c>
      <c r="N67" s="127">
        <f t="shared" si="29"/>
        <v>2.2837148401774845E-5</v>
      </c>
      <c r="O67" s="135">
        <f t="shared" si="30"/>
        <v>0</v>
      </c>
      <c r="P67" s="127">
        <f t="shared" si="31"/>
        <v>1</v>
      </c>
      <c r="Q67" s="127">
        <f t="shared" si="32"/>
        <v>1</v>
      </c>
      <c r="R67" s="126"/>
      <c r="S67" s="124"/>
      <c r="T67" s="124"/>
      <c r="U67" s="124"/>
      <c r="V67" s="125"/>
      <c r="W67" s="124"/>
      <c r="X67" s="123"/>
    </row>
    <row r="68" spans="1:24">
      <c r="A68" s="133">
        <f t="shared" si="21"/>
        <v>2080</v>
      </c>
      <c r="B68" s="27">
        <f>B67*(1+'Data for Q3'!$K$15)</f>
        <v>56344.235175420923</v>
      </c>
      <c r="C68" s="132">
        <f>1/(1+'Data for Q3'!$K$18)^(A68-$A$12-0.5)</f>
        <v>6.6679740595038201E-2</v>
      </c>
      <c r="D68" s="131">
        <f t="shared" si="22"/>
        <v>98</v>
      </c>
      <c r="E68" s="129">
        <f>_xlfn.XLOOKUP(D68,'Data for Q3'!N:N,'Data for Q3'!O:O)</f>
        <v>0.24728</v>
      </c>
      <c r="F68" s="129">
        <f t="shared" si="23"/>
        <v>8.5157609563299416E-2</v>
      </c>
      <c r="G68" s="129">
        <f t="shared" si="24"/>
        <v>9.9145396318542175E-2</v>
      </c>
      <c r="H68" s="130">
        <f t="shared" si="33"/>
        <v>0</v>
      </c>
      <c r="I68" s="129">
        <f t="shared" si="25"/>
        <v>0.65158795852435836</v>
      </c>
      <c r="J68" s="129">
        <f t="shared" si="26"/>
        <v>0.65158795852435836</v>
      </c>
      <c r="K68" s="134">
        <f t="shared" si="27"/>
        <v>114</v>
      </c>
      <c r="L68" s="127">
        <f>_xlfn.XLOOKUP(K68,'Data for Q3'!N:N,'Data for Q3'!O:O)</f>
        <v>0.61</v>
      </c>
      <c r="M68" s="127">
        <f t="shared" si="28"/>
        <v>5.1796596162323375E-6</v>
      </c>
      <c r="N68" s="127">
        <f t="shared" si="29"/>
        <v>9.2304190596960895E-6</v>
      </c>
      <c r="O68" s="135">
        <f t="shared" si="30"/>
        <v>0</v>
      </c>
      <c r="P68" s="127">
        <f t="shared" si="31"/>
        <v>1</v>
      </c>
      <c r="Q68" s="127">
        <f t="shared" si="32"/>
        <v>1</v>
      </c>
      <c r="R68" s="126"/>
      <c r="S68" s="124"/>
      <c r="T68" s="124"/>
      <c r="U68" s="124"/>
      <c r="V68" s="125"/>
      <c r="W68" s="124"/>
      <c r="X68" s="123"/>
    </row>
    <row r="69" spans="1:24">
      <c r="A69" s="133">
        <f t="shared" si="21"/>
        <v>2081</v>
      </c>
      <c r="B69" s="27">
        <f>B68*(1+'Data for Q3'!$K$15)</f>
        <v>59161.446934191968</v>
      </c>
      <c r="C69" s="132">
        <f>1/(1+'Data for Q3'!$K$18)^(A69-$A$12-0.5)</f>
        <v>6.3504514852417329E-2</v>
      </c>
      <c r="D69" s="131">
        <f t="shared" si="22"/>
        <v>99</v>
      </c>
      <c r="E69" s="129">
        <f>_xlfn.XLOOKUP(D69,'Data for Q3'!N:N,'Data for Q3'!O:O)</f>
        <v>0.26871</v>
      </c>
      <c r="F69" s="129">
        <f t="shared" si="23"/>
        <v>6.2274908297545228E-2</v>
      </c>
      <c r="G69" s="129">
        <f t="shared" si="24"/>
        <v>7.3716258930422329E-2</v>
      </c>
      <c r="H69" s="130">
        <f t="shared" si="33"/>
        <v>0</v>
      </c>
      <c r="I69" s="129">
        <f t="shared" si="25"/>
        <v>0.65158795852435836</v>
      </c>
      <c r="J69" s="129">
        <f t="shared" si="26"/>
        <v>0.65158795852435836</v>
      </c>
      <c r="K69" s="134">
        <f t="shared" si="27"/>
        <v>115</v>
      </c>
      <c r="L69" s="127">
        <f>_xlfn.XLOOKUP(K69,'Data for Q3'!N:N,'Data for Q3'!O:O)</f>
        <v>1</v>
      </c>
      <c r="M69" s="127">
        <f t="shared" si="28"/>
        <v>0</v>
      </c>
      <c r="N69" s="127">
        <f t="shared" si="29"/>
        <v>2.5898298081161688E-6</v>
      </c>
      <c r="O69" s="135">
        <f t="shared" si="30"/>
        <v>0</v>
      </c>
      <c r="P69" s="127">
        <f t="shared" si="31"/>
        <v>1</v>
      </c>
      <c r="Q69" s="127">
        <f t="shared" si="32"/>
        <v>1</v>
      </c>
      <c r="R69" s="126"/>
      <c r="S69" s="124"/>
      <c r="T69" s="124"/>
      <c r="U69" s="124"/>
      <c r="V69" s="125"/>
      <c r="W69" s="124"/>
      <c r="X69" s="123"/>
    </row>
    <row r="70" spans="1:24">
      <c r="A70" s="133">
        <f t="shared" si="21"/>
        <v>2082</v>
      </c>
      <c r="B70" s="27">
        <f>B69*(1+'Data for Q3'!$K$15)</f>
        <v>62119.519280901572</v>
      </c>
      <c r="C70" s="132">
        <f>1/(1+'Data for Q3'!$K$18)^(A70-$A$12-0.5)</f>
        <v>6.0480490335635545E-2</v>
      </c>
      <c r="D70" s="131">
        <f t="shared" si="22"/>
        <v>100</v>
      </c>
      <c r="E70" s="129">
        <f>_xlfn.XLOOKUP(D70,'Data for Q3'!N:N,'Data for Q3'!O:O)</f>
        <v>0.29127999999999998</v>
      </c>
      <c r="F70" s="129">
        <f t="shared" si="23"/>
        <v>4.4135473008636253E-2</v>
      </c>
      <c r="G70" s="129">
        <f t="shared" si="24"/>
        <v>5.3205190653090741E-2</v>
      </c>
      <c r="H70" s="130">
        <f t="shared" si="33"/>
        <v>0</v>
      </c>
      <c r="I70" s="129">
        <f t="shared" si="25"/>
        <v>0.65158795852435836</v>
      </c>
      <c r="J70" s="129">
        <f t="shared" si="26"/>
        <v>0.65158795852435836</v>
      </c>
      <c r="K70" s="134"/>
      <c r="L70" s="127"/>
      <c r="M70" s="127"/>
      <c r="N70" s="127"/>
      <c r="O70" s="128"/>
      <c r="P70" s="127"/>
      <c r="Q70" s="127"/>
      <c r="R70" s="126"/>
      <c r="S70" s="124"/>
      <c r="T70" s="124"/>
      <c r="U70" s="124"/>
      <c r="V70" s="125"/>
      <c r="W70" s="124"/>
      <c r="X70" s="123"/>
    </row>
    <row r="71" spans="1:24">
      <c r="A71" s="133">
        <f t="shared" si="21"/>
        <v>2083</v>
      </c>
      <c r="B71" s="27">
        <f>B70*(1+'Data for Q3'!$K$15)</f>
        <v>65225.495244946651</v>
      </c>
      <c r="C71" s="132">
        <f>1/(1+'Data for Q3'!$K$18)^(A71-$A$12-0.5)</f>
        <v>5.7600466986319585E-2</v>
      </c>
      <c r="D71" s="131">
        <f t="shared" si="22"/>
        <v>101</v>
      </c>
      <c r="E71" s="129">
        <f>_xlfn.XLOOKUP(D71,'Data for Q3'!N:N,'Data for Q3'!O:O)</f>
        <v>0.31508000000000003</v>
      </c>
      <c r="F71" s="129">
        <f t="shared" si="23"/>
        <v>3.0229268173075141E-2</v>
      </c>
      <c r="G71" s="129">
        <f t="shared" si="24"/>
        <v>3.7182370590855697E-2</v>
      </c>
      <c r="H71" s="130">
        <f t="shared" si="33"/>
        <v>0</v>
      </c>
      <c r="I71" s="129">
        <f t="shared" si="25"/>
        <v>0.65158795852435836</v>
      </c>
      <c r="J71" s="129">
        <f t="shared" si="26"/>
        <v>0.65158795852435836</v>
      </c>
      <c r="K71" s="134"/>
      <c r="L71" s="127"/>
      <c r="M71" s="127"/>
      <c r="N71" s="127"/>
      <c r="O71" s="128"/>
      <c r="P71" s="127"/>
      <c r="Q71" s="127"/>
      <c r="R71" s="126"/>
      <c r="S71" s="124"/>
      <c r="T71" s="124"/>
      <c r="U71" s="124"/>
      <c r="V71" s="125"/>
      <c r="W71" s="124"/>
      <c r="X71" s="123"/>
    </row>
    <row r="72" spans="1:24">
      <c r="A72" s="133">
        <f t="shared" si="21"/>
        <v>2084</v>
      </c>
      <c r="B72" s="27">
        <f>B71*(1+'Data for Q3'!$K$15)</f>
        <v>68486.770007193991</v>
      </c>
      <c r="C72" s="132">
        <f>1/(1+'Data for Q3'!$K$18)^(A72-$A$12-0.5)</f>
        <v>5.4857587606018644E-2</v>
      </c>
      <c r="D72" s="131">
        <f t="shared" si="22"/>
        <v>102</v>
      </c>
      <c r="E72" s="129">
        <f>_xlfn.XLOOKUP(D72,'Data for Q3'!N:N,'Data for Q3'!O:O)</f>
        <v>0.33994999999999997</v>
      </c>
      <c r="F72" s="129">
        <f t="shared" si="23"/>
        <v>1.9952828457638249E-2</v>
      </c>
      <c r="G72" s="129">
        <f t="shared" si="24"/>
        <v>2.5091048315356693E-2</v>
      </c>
      <c r="H72" s="130">
        <f t="shared" si="33"/>
        <v>0</v>
      </c>
      <c r="I72" s="129">
        <f t="shared" si="25"/>
        <v>0.65158795852435836</v>
      </c>
      <c r="J72" s="129">
        <f t="shared" si="26"/>
        <v>0.65158795852435836</v>
      </c>
      <c r="K72" s="127"/>
      <c r="L72" s="127"/>
      <c r="M72" s="127"/>
      <c r="N72" s="127"/>
      <c r="O72" s="128"/>
      <c r="P72" s="127"/>
      <c r="Q72" s="127"/>
      <c r="R72" s="126"/>
      <c r="S72" s="124"/>
      <c r="T72" s="124"/>
      <c r="U72" s="124"/>
      <c r="V72" s="125"/>
      <c r="W72" s="124"/>
      <c r="X72" s="123"/>
    </row>
    <row r="73" spans="1:24">
      <c r="A73" s="133">
        <f t="shared" si="21"/>
        <v>2085</v>
      </c>
      <c r="B73" s="27">
        <f>B72*(1+'Data for Q3'!$K$15)</f>
        <v>71911.108507553698</v>
      </c>
      <c r="C73" s="132">
        <f>1/(1+'Data for Q3'!$K$18)^(A73-$A$12-0.5)</f>
        <v>5.2245321529541554E-2</v>
      </c>
      <c r="D73" s="131">
        <f t="shared" si="22"/>
        <v>103</v>
      </c>
      <c r="E73" s="129">
        <f>_xlfn.XLOOKUP(D73,'Data for Q3'!N:N,'Data for Q3'!O:O)</f>
        <v>0.36552000000000001</v>
      </c>
      <c r="F73" s="129">
        <f t="shared" si="23"/>
        <v>1.2659670599802315E-2</v>
      </c>
      <c r="G73" s="129">
        <f t="shared" si="24"/>
        <v>1.6306249528720281E-2</v>
      </c>
      <c r="H73" s="130">
        <f t="shared" si="33"/>
        <v>0</v>
      </c>
      <c r="I73" s="129">
        <f t="shared" si="25"/>
        <v>0.65158795852435836</v>
      </c>
      <c r="J73" s="129">
        <f t="shared" si="26"/>
        <v>0.65158795852435836</v>
      </c>
      <c r="K73" s="127"/>
      <c r="L73" s="127"/>
      <c r="M73" s="127"/>
      <c r="N73" s="127"/>
      <c r="O73" s="128"/>
      <c r="P73" s="127"/>
      <c r="Q73" s="127"/>
      <c r="R73" s="126"/>
      <c r="S73" s="124"/>
      <c r="T73" s="124"/>
      <c r="U73" s="124"/>
      <c r="V73" s="125"/>
      <c r="W73" s="124"/>
      <c r="X73" s="123"/>
    </row>
    <row r="74" spans="1:24">
      <c r="A74" s="133">
        <f t="shared" si="21"/>
        <v>2086</v>
      </c>
      <c r="B74" s="27">
        <f>B73*(1+'Data for Q3'!$K$15)</f>
        <v>75506.663932931391</v>
      </c>
      <c r="C74" s="132">
        <f>1/(1+'Data for Q3'!$K$18)^(A74-$A$12-0.5)</f>
        <v>4.9757449075753857E-2</v>
      </c>
      <c r="D74" s="131">
        <f t="shared" si="22"/>
        <v>104</v>
      </c>
      <c r="E74" s="129">
        <f>_xlfn.XLOOKUP(D74,'Data for Q3'!N:N,'Data for Q3'!O:O)</f>
        <v>0.39119999999999999</v>
      </c>
      <c r="F74" s="129">
        <f t="shared" si="23"/>
        <v>7.7072074611596493E-3</v>
      </c>
      <c r="G74" s="129">
        <f t="shared" si="24"/>
        <v>1.0183439030480983E-2</v>
      </c>
      <c r="H74" s="130">
        <f t="shared" si="33"/>
        <v>0</v>
      </c>
      <c r="I74" s="129">
        <f t="shared" si="25"/>
        <v>0.65158795852435836</v>
      </c>
      <c r="J74" s="129">
        <f t="shared" si="26"/>
        <v>0.65158795852435836</v>
      </c>
      <c r="K74" s="127"/>
      <c r="L74" s="127"/>
      <c r="M74" s="127"/>
      <c r="N74" s="127"/>
      <c r="O74" s="128"/>
      <c r="P74" s="127"/>
      <c r="Q74" s="127"/>
      <c r="R74" s="126"/>
      <c r="S74" s="124"/>
      <c r="T74" s="124"/>
      <c r="U74" s="124"/>
      <c r="V74" s="125"/>
      <c r="W74" s="124"/>
      <c r="X74" s="123"/>
    </row>
    <row r="75" spans="1:24">
      <c r="A75" s="133">
        <f t="shared" si="21"/>
        <v>2087</v>
      </c>
      <c r="B75" s="27">
        <f>B74*(1+'Data for Q3'!$K$15)</f>
        <v>79281.997129577969</v>
      </c>
      <c r="C75" s="132">
        <f>1/(1+'Data for Q3'!$K$18)^(A75-$A$12-0.5)</f>
        <v>4.7388046738813201E-2</v>
      </c>
      <c r="D75" s="131">
        <f t="shared" si="22"/>
        <v>105</v>
      </c>
      <c r="E75" s="129">
        <f>_xlfn.XLOOKUP(D75,'Data for Q3'!N:N,'Data for Q3'!O:O)</f>
        <v>0.41615999999999997</v>
      </c>
      <c r="F75" s="129">
        <f t="shared" si="23"/>
        <v>4.4997760041234494E-3</v>
      </c>
      <c r="G75" s="129">
        <f t="shared" si="24"/>
        <v>6.1034917326415489E-3</v>
      </c>
      <c r="H75" s="130">
        <f t="shared" si="33"/>
        <v>0</v>
      </c>
      <c r="I75" s="129">
        <f t="shared" si="25"/>
        <v>0.65158795852435836</v>
      </c>
      <c r="J75" s="129">
        <f t="shared" si="26"/>
        <v>0.65158795852435836</v>
      </c>
      <c r="K75" s="127"/>
      <c r="L75" s="127"/>
      <c r="M75" s="127"/>
      <c r="N75" s="127"/>
      <c r="O75" s="128"/>
      <c r="P75" s="127"/>
      <c r="Q75" s="127"/>
      <c r="R75" s="126"/>
      <c r="S75" s="124"/>
      <c r="T75" s="124"/>
      <c r="U75" s="124"/>
      <c r="V75" s="125"/>
      <c r="W75" s="124"/>
      <c r="X75" s="123"/>
    </row>
    <row r="76" spans="1:24">
      <c r="A76" s="133">
        <f t="shared" si="21"/>
        <v>2088</v>
      </c>
      <c r="B76" s="27">
        <f>B75*(1+'Data for Q3'!$K$15)</f>
        <v>83246.096986056873</v>
      </c>
      <c r="C76" s="132">
        <f>1/(1+'Data for Q3'!$K$18)^(A76-$A$12-0.5)</f>
        <v>4.5131473084583998E-2</v>
      </c>
      <c r="D76" s="131">
        <f t="shared" si="22"/>
        <v>106</v>
      </c>
      <c r="E76" s="129">
        <f>_xlfn.XLOOKUP(D76,'Data for Q3'!N:N,'Data for Q3'!O:O)</f>
        <v>0.43936999999999998</v>
      </c>
      <c r="F76" s="129">
        <f t="shared" si="23"/>
        <v>2.5227094211917292E-3</v>
      </c>
      <c r="G76" s="129">
        <f t="shared" si="24"/>
        <v>3.5112427126575895E-3</v>
      </c>
      <c r="H76" s="130">
        <f t="shared" si="33"/>
        <v>0</v>
      </c>
      <c r="I76" s="129">
        <f t="shared" si="25"/>
        <v>0.65158795852435836</v>
      </c>
      <c r="J76" s="129">
        <f t="shared" si="26"/>
        <v>0.65158795852435836</v>
      </c>
      <c r="K76" s="127"/>
      <c r="L76" s="127"/>
      <c r="M76" s="127"/>
      <c r="N76" s="127"/>
      <c r="O76" s="128"/>
      <c r="P76" s="127"/>
      <c r="Q76" s="127"/>
      <c r="R76" s="126"/>
      <c r="S76" s="124"/>
      <c r="T76" s="124"/>
      <c r="U76" s="124"/>
      <c r="V76" s="125"/>
      <c r="W76" s="124"/>
      <c r="X76" s="123"/>
    </row>
    <row r="77" spans="1:24">
      <c r="A77" s="133">
        <f t="shared" ref="A77:A85" si="34">A76+1</f>
        <v>2089</v>
      </c>
      <c r="B77" s="27">
        <f>B76*(1+'Data for Q3'!$K$15)</f>
        <v>87408.40183535972</v>
      </c>
      <c r="C77" s="132">
        <f>1/(1+'Data for Q3'!$K$18)^(A77-$A$12-0.5)</f>
        <v>4.2982355318651418E-2</v>
      </c>
      <c r="D77" s="131">
        <f t="shared" ref="D77:D85" si="35">D76+1</f>
        <v>107</v>
      </c>
      <c r="E77" s="129">
        <f>_xlfn.XLOOKUP(D77,'Data for Q3'!N:N,'Data for Q3'!O:O)</f>
        <v>0.45956000000000002</v>
      </c>
      <c r="F77" s="129">
        <f t="shared" ref="F77:F85" si="36">(1-E77)*F76</f>
        <v>1.3633730795888583E-3</v>
      </c>
      <c r="G77" s="129">
        <f t="shared" ref="G77:G85" si="37">(1-E77/2)*F76</f>
        <v>1.9430412503902937E-3</v>
      </c>
      <c r="H77" s="130">
        <f t="shared" si="33"/>
        <v>0</v>
      </c>
      <c r="I77" s="129">
        <f t="shared" ref="I77:I85" si="38">(1-H77)*I76</f>
        <v>0.65158795852435836</v>
      </c>
      <c r="J77" s="129">
        <f t="shared" ref="J77:J85" si="39">(1-H77/2)*I76</f>
        <v>0.65158795852435836</v>
      </c>
      <c r="K77" s="127"/>
      <c r="L77" s="127"/>
      <c r="M77" s="127"/>
      <c r="N77" s="127"/>
      <c r="O77" s="128"/>
      <c r="P77" s="127"/>
      <c r="Q77" s="127"/>
      <c r="R77" s="126"/>
      <c r="S77" s="124"/>
      <c r="T77" s="124"/>
      <c r="U77" s="124"/>
      <c r="V77" s="125"/>
      <c r="W77" s="124"/>
      <c r="X77" s="123"/>
    </row>
    <row r="78" spans="1:24">
      <c r="A78" s="133">
        <f t="shared" si="34"/>
        <v>2090</v>
      </c>
      <c r="B78" s="27">
        <f>B77*(1+'Data for Q3'!$K$15)</f>
        <v>91778.821927127705</v>
      </c>
      <c r="C78" s="132">
        <f>1/(1+'Data for Q3'!$K$18)^(A78-$A$12-0.5)</f>
        <v>4.0935576493953726E-2</v>
      </c>
      <c r="D78" s="131">
        <f t="shared" si="35"/>
        <v>108</v>
      </c>
      <c r="E78" s="129">
        <f>_xlfn.XLOOKUP(D78,'Data for Q3'!N:N,'Data for Q3'!O:O)</f>
        <v>0.47972999999999999</v>
      </c>
      <c r="F78" s="129">
        <f t="shared" si="36"/>
        <v>7.0932211211769531E-4</v>
      </c>
      <c r="G78" s="129">
        <f t="shared" si="37"/>
        <v>1.0363475958532768E-3</v>
      </c>
      <c r="H78" s="130">
        <f t="shared" si="33"/>
        <v>0</v>
      </c>
      <c r="I78" s="129">
        <f t="shared" si="38"/>
        <v>0.65158795852435836</v>
      </c>
      <c r="J78" s="129">
        <f t="shared" si="39"/>
        <v>0.65158795852435836</v>
      </c>
      <c r="K78" s="127"/>
      <c r="L78" s="127"/>
      <c r="M78" s="127"/>
      <c r="N78" s="127"/>
      <c r="O78" s="128"/>
      <c r="P78" s="127"/>
      <c r="Q78" s="127"/>
      <c r="R78" s="126"/>
      <c r="S78" s="124"/>
      <c r="T78" s="124"/>
      <c r="U78" s="124"/>
      <c r="V78" s="125"/>
      <c r="W78" s="124"/>
      <c r="X78" s="123"/>
    </row>
    <row r="79" spans="1:24">
      <c r="A79" s="133">
        <f t="shared" si="34"/>
        <v>2091</v>
      </c>
      <c r="B79" s="27">
        <f>B78*(1+'Data for Q3'!$K$15)</f>
        <v>96367.763023484091</v>
      </c>
      <c r="C79" s="132">
        <f>1/(1+'Data for Q3'!$K$18)^(A79-$A$12-0.5)</f>
        <v>3.8986263327574988E-2</v>
      </c>
      <c r="D79" s="131">
        <f t="shared" si="35"/>
        <v>109</v>
      </c>
      <c r="E79" s="129">
        <f>_xlfn.XLOOKUP(D79,'Data for Q3'!N:N,'Data for Q3'!O:O)</f>
        <v>0.50988</v>
      </c>
      <c r="F79" s="129">
        <f t="shared" si="36"/>
        <v>3.4765295359112484E-4</v>
      </c>
      <c r="G79" s="129">
        <f t="shared" si="37"/>
        <v>5.2848753285441013E-4</v>
      </c>
      <c r="H79" s="130">
        <f t="shared" si="33"/>
        <v>0</v>
      </c>
      <c r="I79" s="129">
        <f t="shared" si="38"/>
        <v>0.65158795852435836</v>
      </c>
      <c r="J79" s="129">
        <f t="shared" si="39"/>
        <v>0.65158795852435836</v>
      </c>
      <c r="K79" s="127"/>
      <c r="L79" s="127"/>
      <c r="M79" s="127"/>
      <c r="N79" s="127"/>
      <c r="O79" s="128"/>
      <c r="P79" s="127"/>
      <c r="Q79" s="127"/>
      <c r="R79" s="126"/>
      <c r="S79" s="124"/>
      <c r="T79" s="124"/>
      <c r="U79" s="124"/>
      <c r="V79" s="125"/>
      <c r="W79" s="124"/>
      <c r="X79" s="123"/>
    </row>
    <row r="80" spans="1:24">
      <c r="A80" s="133">
        <f t="shared" si="34"/>
        <v>2092</v>
      </c>
      <c r="B80" s="27">
        <f>B79*(1+'Data for Q3'!$K$15)</f>
        <v>101186.1511746583</v>
      </c>
      <c r="C80" s="132">
        <f>1/(1+'Data for Q3'!$K$18)^(A80-$A$12-0.5)</f>
        <v>3.7129774597690457E-2</v>
      </c>
      <c r="D80" s="131">
        <f t="shared" si="35"/>
        <v>110</v>
      </c>
      <c r="E80" s="129">
        <f>_xlfn.XLOOKUP(D80,'Data for Q3'!N:N,'Data for Q3'!O:O)</f>
        <v>0.53</v>
      </c>
      <c r="F80" s="129">
        <f t="shared" si="36"/>
        <v>1.6339688818782866E-4</v>
      </c>
      <c r="G80" s="129">
        <f t="shared" si="37"/>
        <v>2.5552492088947674E-4</v>
      </c>
      <c r="H80" s="130">
        <f t="shared" si="33"/>
        <v>0</v>
      </c>
      <c r="I80" s="129">
        <f t="shared" si="38"/>
        <v>0.65158795852435836</v>
      </c>
      <c r="J80" s="129">
        <f t="shared" si="39"/>
        <v>0.65158795852435836</v>
      </c>
      <c r="K80" s="127"/>
      <c r="L80" s="127"/>
      <c r="M80" s="127"/>
      <c r="N80" s="127"/>
      <c r="O80" s="128"/>
      <c r="P80" s="127"/>
      <c r="Q80" s="127"/>
      <c r="R80" s="126"/>
      <c r="S80" s="124"/>
      <c r="T80" s="124"/>
      <c r="U80" s="124"/>
      <c r="V80" s="125"/>
      <c r="W80" s="124"/>
      <c r="X80" s="123"/>
    </row>
    <row r="81" spans="1:24">
      <c r="A81" s="133">
        <f t="shared" si="34"/>
        <v>2093</v>
      </c>
      <c r="B81" s="27">
        <f>B80*(1+'Data for Q3'!$K$15)</f>
        <v>106245.45873339122</v>
      </c>
      <c r="C81" s="132">
        <f>1/(1+'Data for Q3'!$K$18)^(A81-$A$12-0.5)</f>
        <v>3.5361690093038529E-2</v>
      </c>
      <c r="D81" s="131">
        <f t="shared" si="35"/>
        <v>111</v>
      </c>
      <c r="E81" s="129">
        <f>_xlfn.XLOOKUP(D81,'Data for Q3'!N:N,'Data for Q3'!O:O)</f>
        <v>0.55000000000000004</v>
      </c>
      <c r="F81" s="129">
        <f t="shared" si="36"/>
        <v>7.3528599684522883E-5</v>
      </c>
      <c r="G81" s="129">
        <f t="shared" si="37"/>
        <v>1.1846274393617577E-4</v>
      </c>
      <c r="H81" s="130">
        <f t="shared" si="33"/>
        <v>0</v>
      </c>
      <c r="I81" s="129">
        <f t="shared" si="38"/>
        <v>0.65158795852435836</v>
      </c>
      <c r="J81" s="129">
        <f t="shared" si="39"/>
        <v>0.65158795852435836</v>
      </c>
      <c r="K81" s="127"/>
      <c r="L81" s="127"/>
      <c r="M81" s="127"/>
      <c r="N81" s="127"/>
      <c r="O81" s="128"/>
      <c r="P81" s="127"/>
      <c r="Q81" s="127"/>
      <c r="R81" s="126"/>
      <c r="S81" s="124"/>
      <c r="T81" s="124"/>
      <c r="U81" s="124"/>
      <c r="V81" s="125"/>
      <c r="W81" s="124"/>
      <c r="X81" s="123"/>
    </row>
    <row r="82" spans="1:24">
      <c r="A82" s="133">
        <f t="shared" si="34"/>
        <v>2094</v>
      </c>
      <c r="B82" s="27">
        <f>B81*(1+'Data for Q3'!$K$15)</f>
        <v>111557.73167006079</v>
      </c>
      <c r="C82" s="132">
        <f>1/(1+'Data for Q3'!$K$18)^(A82-$A$12-0.5)</f>
        <v>3.3677800088608122E-2</v>
      </c>
      <c r="D82" s="131">
        <f t="shared" si="35"/>
        <v>112</v>
      </c>
      <c r="E82" s="129">
        <f>_xlfn.XLOOKUP(D82,'Data for Q3'!N:N,'Data for Q3'!O:O)</f>
        <v>0.56999999999999995</v>
      </c>
      <c r="F82" s="129">
        <f t="shared" si="36"/>
        <v>3.1617297864344842E-5</v>
      </c>
      <c r="G82" s="129">
        <f t="shared" si="37"/>
        <v>5.2572948774433866E-5</v>
      </c>
      <c r="H82" s="130">
        <f t="shared" si="33"/>
        <v>0</v>
      </c>
      <c r="I82" s="129">
        <f t="shared" si="38"/>
        <v>0.65158795852435836</v>
      </c>
      <c r="J82" s="129">
        <f t="shared" si="39"/>
        <v>0.65158795852435836</v>
      </c>
      <c r="K82" s="127"/>
      <c r="L82" s="127"/>
      <c r="M82" s="127"/>
      <c r="N82" s="127"/>
      <c r="O82" s="128"/>
      <c r="P82" s="127"/>
      <c r="Q82" s="127"/>
      <c r="R82" s="126"/>
      <c r="S82" s="124"/>
      <c r="T82" s="124"/>
      <c r="U82" s="124"/>
      <c r="V82" s="125"/>
      <c r="W82" s="124"/>
      <c r="X82" s="123"/>
    </row>
    <row r="83" spans="1:24">
      <c r="A83" s="133">
        <f t="shared" si="34"/>
        <v>2095</v>
      </c>
      <c r="B83" s="27">
        <f>B82*(1+'Data for Q3'!$K$15)</f>
        <v>117135.61825356384</v>
      </c>
      <c r="C83" s="132">
        <f>1/(1+'Data for Q3'!$K$18)^(A83-$A$12-0.5)</f>
        <v>3.2074095322483932E-2</v>
      </c>
      <c r="D83" s="131">
        <f t="shared" si="35"/>
        <v>113</v>
      </c>
      <c r="E83" s="129">
        <f>_xlfn.XLOOKUP(D83,'Data for Q3'!N:N,'Data for Q3'!O:O)</f>
        <v>0.59</v>
      </c>
      <c r="F83" s="129">
        <f t="shared" si="36"/>
        <v>1.2963092124381387E-5</v>
      </c>
      <c r="G83" s="129">
        <f t="shared" si="37"/>
        <v>2.2290194994363116E-5</v>
      </c>
      <c r="H83" s="130">
        <f t="shared" si="33"/>
        <v>0</v>
      </c>
      <c r="I83" s="129">
        <f t="shared" si="38"/>
        <v>0.65158795852435836</v>
      </c>
      <c r="J83" s="129">
        <f t="shared" si="39"/>
        <v>0.65158795852435836</v>
      </c>
      <c r="K83" s="127"/>
      <c r="L83" s="127"/>
      <c r="M83" s="127"/>
      <c r="N83" s="127"/>
      <c r="O83" s="128"/>
      <c r="P83" s="127"/>
      <c r="Q83" s="127"/>
      <c r="R83" s="126"/>
      <c r="S83" s="124"/>
      <c r="T83" s="124"/>
      <c r="U83" s="124"/>
      <c r="V83" s="125"/>
      <c r="W83" s="124"/>
      <c r="X83" s="123"/>
    </row>
    <row r="84" spans="1:24">
      <c r="A84" s="133">
        <f t="shared" si="34"/>
        <v>2096</v>
      </c>
      <c r="B84" s="27">
        <f>B83*(1+'Data for Q3'!$K$15)</f>
        <v>122992.39916624203</v>
      </c>
      <c r="C84" s="132">
        <f>1/(1+'Data for Q3'!$K$18)^(A84-$A$12-0.5)</f>
        <v>3.0546757449984689E-2</v>
      </c>
      <c r="D84" s="131">
        <f t="shared" si="35"/>
        <v>114</v>
      </c>
      <c r="E84" s="129">
        <f>_xlfn.XLOOKUP(D84,'Data for Q3'!N:N,'Data for Q3'!O:O)</f>
        <v>0.61</v>
      </c>
      <c r="F84" s="129">
        <f t="shared" si="36"/>
        <v>5.0556059285087414E-6</v>
      </c>
      <c r="G84" s="129">
        <f t="shared" si="37"/>
        <v>9.0093490264450642E-6</v>
      </c>
      <c r="H84" s="130">
        <f t="shared" si="33"/>
        <v>0</v>
      </c>
      <c r="I84" s="129">
        <f t="shared" si="38"/>
        <v>0.65158795852435836</v>
      </c>
      <c r="J84" s="129">
        <f t="shared" si="39"/>
        <v>0.65158795852435836</v>
      </c>
      <c r="K84" s="127"/>
      <c r="L84" s="127"/>
      <c r="M84" s="127"/>
      <c r="N84" s="127"/>
      <c r="O84" s="128"/>
      <c r="P84" s="127"/>
      <c r="Q84" s="127"/>
      <c r="R84" s="126"/>
      <c r="S84" s="124"/>
      <c r="T84" s="124"/>
      <c r="U84" s="124"/>
      <c r="V84" s="125"/>
      <c r="W84" s="124"/>
      <c r="X84" s="123"/>
    </row>
    <row r="85" spans="1:24">
      <c r="A85" s="133">
        <f t="shared" si="34"/>
        <v>2097</v>
      </c>
      <c r="B85" s="27">
        <f>B84*(1+'Data for Q3'!$K$15)</f>
        <v>129142.01912455414</v>
      </c>
      <c r="C85" s="132">
        <f>1/(1+'Data for Q3'!$K$18)^(A85-$A$12-0.5)</f>
        <v>2.9092149952366367E-2</v>
      </c>
      <c r="D85" s="131">
        <f t="shared" si="35"/>
        <v>115</v>
      </c>
      <c r="E85" s="129">
        <f>_xlfn.XLOOKUP(D85,'Data for Q3'!N:N,'Data for Q3'!O:O)</f>
        <v>1</v>
      </c>
      <c r="F85" s="129">
        <f t="shared" si="36"/>
        <v>0</v>
      </c>
      <c r="G85" s="129">
        <f t="shared" si="37"/>
        <v>2.5278029642543707E-6</v>
      </c>
      <c r="H85" s="130">
        <f t="shared" si="33"/>
        <v>0</v>
      </c>
      <c r="I85" s="129">
        <f t="shared" si="38"/>
        <v>0.65158795852435836</v>
      </c>
      <c r="J85" s="129">
        <f t="shared" si="39"/>
        <v>0.65158795852435836</v>
      </c>
      <c r="K85" s="127"/>
      <c r="L85" s="127"/>
      <c r="M85" s="127"/>
      <c r="N85" s="127"/>
      <c r="O85" s="128"/>
      <c r="P85" s="127"/>
      <c r="Q85" s="127"/>
      <c r="R85" s="126"/>
      <c r="S85" s="124"/>
      <c r="T85" s="124"/>
      <c r="U85" s="124"/>
      <c r="V85" s="125"/>
      <c r="W85" s="124"/>
      <c r="X85" s="123"/>
    </row>
    <row r="86" spans="1:24" ht="15.75">
      <c r="A86" s="122"/>
      <c r="D86" s="121"/>
    </row>
    <row r="87" spans="1:24" ht="15.75">
      <c r="A87" s="122"/>
      <c r="D87" s="121"/>
    </row>
    <row r="88" spans="1:24" ht="15.75">
      <c r="A88" s="122"/>
      <c r="D88" s="121"/>
    </row>
    <row r="89" spans="1:24" ht="15.75">
      <c r="A89" s="122"/>
      <c r="D89" s="121"/>
    </row>
    <row r="90" spans="1:24" ht="15.75">
      <c r="A90" s="120"/>
      <c r="D90" s="119"/>
    </row>
    <row r="92" spans="1:24">
      <c r="A92" s="25"/>
      <c r="D92" s="119"/>
    </row>
  </sheetData>
  <mergeCells count="3">
    <mergeCell ref="R10:X10"/>
    <mergeCell ref="D10:J10"/>
    <mergeCell ref="K10:Q10"/>
  </mergeCells>
  <pageMargins left="0.7" right="0.7" top="0.75" bottom="0.75" header="0.3" footer="0.3"/>
  <pageSetup orientation="portrait" horizontalDpi="4294967295" verticalDpi="4294967295" r:id="rId1"/>
  <ignoredErrors>
    <ignoredError sqref="H15:H25" formula="1"/>
  </ignoredErrors>
  <legacy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A9A3638-9785-4B98-B9C6-989BEAABE1FC}">
  <dimension ref="A1:X92"/>
  <sheetViews>
    <sheetView showGridLines="0" topLeftCell="C3" zoomScale="85" zoomScaleNormal="85" workbookViewId="0">
      <selection activeCell="M20" sqref="M20"/>
    </sheetView>
  </sheetViews>
  <sheetFormatPr defaultColWidth="11.42578125" defaultRowHeight="15"/>
  <cols>
    <col min="1" max="1" width="31.7109375" customWidth="1"/>
    <col min="6" max="6" width="12.28515625" customWidth="1"/>
    <col min="7" max="7" width="13.85546875" customWidth="1"/>
    <col min="8" max="8" width="15.7109375" customWidth="1"/>
    <col min="9" max="9" width="12.5703125" customWidth="1"/>
    <col min="10" max="10" width="13.7109375" customWidth="1"/>
    <col min="11" max="11" width="13.5703125" customWidth="1"/>
    <col min="12" max="12" width="12.85546875" customWidth="1"/>
    <col min="13" max="17" width="12.5703125" customWidth="1"/>
    <col min="23" max="24" width="12.42578125" customWidth="1"/>
    <col min="30" max="30" width="12" customWidth="1"/>
    <col min="31" max="31" width="12.5703125" customWidth="1"/>
  </cols>
  <sheetData>
    <row r="1" spans="1:24">
      <c r="A1" s="168" t="s">
        <v>328</v>
      </c>
      <c r="B1" s="167"/>
      <c r="C1" s="167"/>
      <c r="D1" s="167"/>
      <c r="E1" s="167"/>
      <c r="F1" s="167"/>
      <c r="G1" s="167"/>
      <c r="H1" s="167"/>
      <c r="I1" s="167"/>
      <c r="J1" s="167"/>
    </row>
    <row r="2" spans="1:24">
      <c r="H2" s="35"/>
      <c r="I2" s="35" t="s">
        <v>327</v>
      </c>
      <c r="J2" s="35" t="s">
        <v>326</v>
      </c>
      <c r="K2" s="35"/>
      <c r="L2" s="35"/>
      <c r="M2" s="35" t="s">
        <v>325</v>
      </c>
    </row>
    <row r="3" spans="1:24" ht="120">
      <c r="A3" s="166" t="s">
        <v>252</v>
      </c>
      <c r="B3" s="165" t="s">
        <v>318</v>
      </c>
      <c r="C3" s="165" t="s">
        <v>5</v>
      </c>
      <c r="D3" s="165" t="s">
        <v>317</v>
      </c>
      <c r="E3" s="165" t="s">
        <v>316</v>
      </c>
      <c r="F3" s="165" t="s">
        <v>315</v>
      </c>
      <c r="G3" s="165" t="s">
        <v>314</v>
      </c>
      <c r="H3" s="165" t="s">
        <v>313</v>
      </c>
      <c r="I3" s="165" t="s">
        <v>324</v>
      </c>
      <c r="J3" s="165" t="s">
        <v>312</v>
      </c>
      <c r="K3" s="165" t="s">
        <v>311</v>
      </c>
      <c r="L3" s="165" t="s">
        <v>310</v>
      </c>
      <c r="M3" s="164" t="s">
        <v>323</v>
      </c>
      <c r="S3" s="25"/>
    </row>
    <row r="4" spans="1:24">
      <c r="A4" s="36" t="s">
        <v>308</v>
      </c>
      <c r="B4">
        <v>800</v>
      </c>
      <c r="C4">
        <v>42</v>
      </c>
      <c r="D4">
        <v>12</v>
      </c>
      <c r="E4">
        <f>MAX(55-C4,0)</f>
        <v>13</v>
      </c>
      <c r="F4">
        <f>D4+E4</f>
        <v>25</v>
      </c>
      <c r="G4" s="163">
        <f>SUMPRODUCT(B30:B34,C30:C34,G30:G34,J30:J34)*B4</f>
        <v>9433860.1923402902</v>
      </c>
      <c r="H4" s="163">
        <f>G4*D4/F4</f>
        <v>4528252.8923233394</v>
      </c>
      <c r="I4" s="163">
        <f>H4-'Solution Q3 (a)'!H4</f>
        <v>-21059666.861610979</v>
      </c>
      <c r="J4" s="163">
        <f>G4/F4</f>
        <v>377354.40769361163</v>
      </c>
      <c r="K4" s="162">
        <v>0</v>
      </c>
      <c r="L4" s="162">
        <f>(H4+J4-0.5*K4)*'Data for Q3'!$K$18</f>
        <v>245280.36500084755</v>
      </c>
      <c r="M4" s="161">
        <f>J4+L4</f>
        <v>622634.77269445919</v>
      </c>
      <c r="T4" t="s">
        <v>307</v>
      </c>
    </row>
    <row r="5" spans="1:24">
      <c r="A5" s="36" t="s">
        <v>306</v>
      </c>
      <c r="B5">
        <v>150</v>
      </c>
      <c r="C5">
        <v>58</v>
      </c>
      <c r="D5">
        <v>30</v>
      </c>
      <c r="E5">
        <v>0</v>
      </c>
      <c r="F5">
        <f>D5+E5</f>
        <v>30</v>
      </c>
      <c r="G5" s="160">
        <f>SUMPRODUCT(B14:B69,C14:C69,N14:N69,Q14:Q69)*B5</f>
        <v>15716287.732811082</v>
      </c>
      <c r="H5" s="160">
        <f>G5*D5/F5</f>
        <v>15716287.732811082</v>
      </c>
      <c r="I5" s="160">
        <f>H5-'Solution Q3 (a)'!H5</f>
        <v>0</v>
      </c>
      <c r="J5" s="160">
        <v>0</v>
      </c>
      <c r="K5" s="160">
        <v>0</v>
      </c>
      <c r="L5" s="160">
        <f>(H5+J5-0.5*K5)*'Data for Q3'!$K$18</f>
        <v>785814.38664055418</v>
      </c>
      <c r="M5" s="159">
        <f>J5+L5</f>
        <v>785814.38664055418</v>
      </c>
    </row>
    <row r="6" spans="1:24">
      <c r="A6" s="38" t="s">
        <v>305</v>
      </c>
      <c r="B6" s="158">
        <v>200</v>
      </c>
      <c r="C6" s="158">
        <v>70</v>
      </c>
      <c r="D6" s="157" t="s">
        <v>304</v>
      </c>
      <c r="E6" s="157" t="s">
        <v>304</v>
      </c>
      <c r="F6" s="157" t="s">
        <v>304</v>
      </c>
      <c r="G6" s="156">
        <f>SUMPRODUCT(B13:B57,C13:C57,U13:U57,X13:X57)*B6</f>
        <v>13847634.838912673</v>
      </c>
      <c r="H6" s="156">
        <f>G6</f>
        <v>13847634.838912673</v>
      </c>
      <c r="I6" s="156">
        <f>H6-'Solution Q3 (a)'!H6</f>
        <v>0</v>
      </c>
      <c r="J6" s="156">
        <v>0</v>
      </c>
      <c r="K6" s="156">
        <f>B6*B13*U13*X13</f>
        <v>758764.30212000024</v>
      </c>
      <c r="L6" s="156">
        <f>(H6+J6-0.5*K6)*'Data for Q3'!$K$18</f>
        <v>673412.63439263368</v>
      </c>
      <c r="M6" s="155">
        <f>J6+L6</f>
        <v>673412.63439263368</v>
      </c>
    </row>
    <row r="8" spans="1:24">
      <c r="F8" s="154" t="s">
        <v>303</v>
      </c>
      <c r="G8" s="153">
        <f t="shared" ref="G8:M8" si="0">SUM(G4:G7)</f>
        <v>38997782.764064044</v>
      </c>
      <c r="H8" s="153">
        <f t="shared" si="0"/>
        <v>34092175.464047097</v>
      </c>
      <c r="I8" s="153">
        <f t="shared" si="0"/>
        <v>-21059666.861610979</v>
      </c>
      <c r="J8" s="153">
        <f t="shared" si="0"/>
        <v>377354.40769361163</v>
      </c>
      <c r="K8" s="153">
        <f t="shared" si="0"/>
        <v>758764.30212000024</v>
      </c>
      <c r="L8" s="153">
        <f t="shared" si="0"/>
        <v>1704507.3860340356</v>
      </c>
      <c r="M8" s="152">
        <f t="shared" si="0"/>
        <v>2081861.793727647</v>
      </c>
    </row>
    <row r="9" spans="1:24">
      <c r="S9" s="119"/>
      <c r="T9" s="119"/>
      <c r="U9" s="119"/>
      <c r="V9" s="119"/>
    </row>
    <row r="10" spans="1:24">
      <c r="A10" s="33"/>
      <c r="B10" s="151"/>
      <c r="C10" s="151"/>
      <c r="D10" s="311" t="s">
        <v>302</v>
      </c>
      <c r="E10" s="311"/>
      <c r="F10" s="311"/>
      <c r="G10" s="311"/>
      <c r="H10" s="311"/>
      <c r="I10" s="311"/>
      <c r="J10" s="311"/>
      <c r="K10" s="312" t="s">
        <v>301</v>
      </c>
      <c r="L10" s="312"/>
      <c r="M10" s="312"/>
      <c r="N10" s="312"/>
      <c r="O10" s="312"/>
      <c r="P10" s="312"/>
      <c r="Q10" s="312"/>
      <c r="R10" s="309" t="s">
        <v>300</v>
      </c>
      <c r="S10" s="309"/>
      <c r="T10" s="309"/>
      <c r="U10" s="309"/>
      <c r="V10" s="309"/>
      <c r="W10" s="309"/>
      <c r="X10" s="310"/>
    </row>
    <row r="11" spans="1:24" ht="45">
      <c r="A11" s="150" t="s">
        <v>39</v>
      </c>
      <c r="B11" s="149" t="s">
        <v>299</v>
      </c>
      <c r="C11" s="149" t="s">
        <v>298</v>
      </c>
      <c r="D11" s="148" t="s">
        <v>5</v>
      </c>
      <c r="E11" s="148" t="s">
        <v>297</v>
      </c>
      <c r="F11" s="148" t="s">
        <v>296</v>
      </c>
      <c r="G11" s="148" t="s">
        <v>293</v>
      </c>
      <c r="H11" s="148" t="s">
        <v>295</v>
      </c>
      <c r="I11" s="148" t="s">
        <v>294</v>
      </c>
      <c r="J11" s="148" t="s">
        <v>293</v>
      </c>
      <c r="K11" s="147" t="s">
        <v>5</v>
      </c>
      <c r="L11" s="147" t="s">
        <v>297</v>
      </c>
      <c r="M11" s="147" t="s">
        <v>296</v>
      </c>
      <c r="N11" s="147" t="s">
        <v>293</v>
      </c>
      <c r="O11" s="147" t="s">
        <v>295</v>
      </c>
      <c r="P11" s="147" t="s">
        <v>294</v>
      </c>
      <c r="Q11" s="147" t="s">
        <v>293</v>
      </c>
      <c r="R11" s="146" t="s">
        <v>5</v>
      </c>
      <c r="S11" s="146" t="s">
        <v>297</v>
      </c>
      <c r="T11" s="146" t="s">
        <v>296</v>
      </c>
      <c r="U11" s="146" t="s">
        <v>293</v>
      </c>
      <c r="V11" s="146" t="s">
        <v>295</v>
      </c>
      <c r="W11" s="146" t="s">
        <v>294</v>
      </c>
      <c r="X11" s="145" t="s">
        <v>293</v>
      </c>
    </row>
    <row r="12" spans="1:24">
      <c r="A12" s="144">
        <v>2024</v>
      </c>
      <c r="B12" s="143">
        <f>'Data for Q3'!$K$7*(1+'Data for Q3'!$K$8)*(1+'Data for Q3'!$K$9)</f>
        <v>3564.0000000000005</v>
      </c>
      <c r="C12" s="142">
        <v>1</v>
      </c>
      <c r="D12" s="131">
        <f>C4</f>
        <v>42</v>
      </c>
      <c r="E12" s="141">
        <v>0</v>
      </c>
      <c r="F12" s="131">
        <f>1-E12</f>
        <v>1</v>
      </c>
      <c r="G12" s="141">
        <v>1</v>
      </c>
      <c r="H12" s="130">
        <v>0</v>
      </c>
      <c r="I12" s="131">
        <f>1-H12</f>
        <v>1</v>
      </c>
      <c r="J12" s="141">
        <v>1</v>
      </c>
      <c r="K12" s="139">
        <f>C5</f>
        <v>58</v>
      </c>
      <c r="L12" s="139">
        <v>0</v>
      </c>
      <c r="M12" s="134">
        <f>1-L12</f>
        <v>1</v>
      </c>
      <c r="N12" s="139">
        <v>1</v>
      </c>
      <c r="O12" s="140">
        <f>'Data for Q3'!K26</f>
        <v>0</v>
      </c>
      <c r="P12" s="134">
        <f>1-O12</f>
        <v>1</v>
      </c>
      <c r="Q12" s="139">
        <v>1</v>
      </c>
      <c r="R12" s="126">
        <f>C6</f>
        <v>70</v>
      </c>
      <c r="S12" s="126">
        <v>0</v>
      </c>
      <c r="T12" s="126">
        <f>1-S12</f>
        <v>1</v>
      </c>
      <c r="U12" s="138">
        <v>1</v>
      </c>
      <c r="V12" s="136">
        <v>0</v>
      </c>
      <c r="W12" s="126">
        <f>1-V12</f>
        <v>1</v>
      </c>
      <c r="X12" s="137">
        <v>1</v>
      </c>
    </row>
    <row r="13" spans="1:24">
      <c r="A13" s="133">
        <f t="shared" ref="A13:A44" si="1">A12+1</f>
        <v>2025</v>
      </c>
      <c r="B13" s="27">
        <f>B12*(1+'Data for Q3'!K13)</f>
        <v>3813.4800000000009</v>
      </c>
      <c r="C13" s="132">
        <f>1/(1+'Data for Q3'!$K$18)^(A13-$A$12-0.5)</f>
        <v>0.97590007294853309</v>
      </c>
      <c r="D13" s="131">
        <f t="shared" ref="D13:D44" si="2">D12+1</f>
        <v>43</v>
      </c>
      <c r="E13" s="129">
        <f>_xlfn.XLOOKUP(D13,'Data for Q3'!N:N,'Data for Q3'!O:O)</f>
        <v>7.5000000000000002E-4</v>
      </c>
      <c r="F13" s="129">
        <f t="shared" ref="F13:F44" si="3">(1-E13)*F12</f>
        <v>0.99924999999999997</v>
      </c>
      <c r="G13" s="129">
        <f t="shared" ref="G13:G44" si="4">(1-E13/2)*F12</f>
        <v>0.99962499999999999</v>
      </c>
      <c r="H13" s="130">
        <f>'Data for Q3'!K24</f>
        <v>0.06</v>
      </c>
      <c r="I13" s="129">
        <f t="shared" ref="I13:I44" si="5">(1-H13)*I12</f>
        <v>0.94</v>
      </c>
      <c r="J13" s="129">
        <f t="shared" ref="J13:J44" si="6">(1-H13/2)*I12</f>
        <v>0.97</v>
      </c>
      <c r="K13" s="134">
        <f t="shared" ref="K13:K44" si="7">K12+1</f>
        <v>59</v>
      </c>
      <c r="L13" s="127">
        <f>_xlfn.XLOOKUP(K13,'Data for Q3'!N:N,'Data for Q3'!O:O)</f>
        <v>3.1800000000000001E-3</v>
      </c>
      <c r="M13" s="127">
        <f t="shared" ref="M13:M44" si="8">(1-L13)*M12</f>
        <v>0.99682000000000004</v>
      </c>
      <c r="N13" s="127">
        <f t="shared" ref="N13:N44" si="9">(1-L13/2)*M12</f>
        <v>0.99841000000000002</v>
      </c>
      <c r="O13" s="135">
        <f t="shared" ref="O13:O44" si="10">O12</f>
        <v>0</v>
      </c>
      <c r="P13" s="127">
        <f t="shared" ref="P13:P44" si="11">(1-O13)*P12</f>
        <v>1</v>
      </c>
      <c r="Q13" s="127">
        <f t="shared" ref="Q13:Q44" si="12">(1-O13/2)*P12</f>
        <v>1</v>
      </c>
      <c r="R13" s="126">
        <f t="shared" ref="R13:R57" si="13">R12+1</f>
        <v>71</v>
      </c>
      <c r="S13" s="124">
        <f>_xlfn.XLOOKUP(R13,'Data for Q3'!N:N,'Data for Q3'!O:O)</f>
        <v>1.031E-2</v>
      </c>
      <c r="T13" s="124">
        <f t="shared" ref="T13:T57" si="14">(1-S13)*T12</f>
        <v>0.98968999999999996</v>
      </c>
      <c r="U13" s="124">
        <f t="shared" ref="U13:U57" si="15">(1-S13/2)*T12</f>
        <v>0.99484499999999998</v>
      </c>
      <c r="V13" s="136">
        <f t="shared" ref="V13:V57" si="16">V12</f>
        <v>0</v>
      </c>
      <c r="W13" s="124">
        <f t="shared" ref="W13:W57" si="17">(1-V13)*W12</f>
        <v>1</v>
      </c>
      <c r="X13" s="123">
        <f t="shared" ref="X13:X57" si="18">(1-V13/2)*W12</f>
        <v>1</v>
      </c>
    </row>
    <row r="14" spans="1:24">
      <c r="A14" s="133">
        <f t="shared" si="1"/>
        <v>2026</v>
      </c>
      <c r="B14" s="27">
        <f>B13*(1+'Data for Q3'!K14)</f>
        <v>4042.2888000000012</v>
      </c>
      <c r="C14" s="132">
        <f>1/(1+'Data for Q3'!$K$18)^(A14-$A$12-0.5)</f>
        <v>0.92942864090336497</v>
      </c>
      <c r="D14" s="131">
        <f t="shared" si="2"/>
        <v>44</v>
      </c>
      <c r="E14" s="129">
        <f>_xlfn.XLOOKUP(D14,'Data for Q3'!N:N,'Data for Q3'!O:O)</f>
        <v>8.0000000000000004E-4</v>
      </c>
      <c r="F14" s="129">
        <f t="shared" si="3"/>
        <v>0.99845059999999997</v>
      </c>
      <c r="G14" s="129">
        <f t="shared" si="4"/>
        <v>0.99885029999999997</v>
      </c>
      <c r="H14" s="130">
        <f>H13</f>
        <v>0.06</v>
      </c>
      <c r="I14" s="129">
        <f t="shared" si="5"/>
        <v>0.88359999999999994</v>
      </c>
      <c r="J14" s="129">
        <f t="shared" si="6"/>
        <v>0.91179999999999994</v>
      </c>
      <c r="K14" s="134">
        <f t="shared" si="7"/>
        <v>60</v>
      </c>
      <c r="L14" s="127">
        <f>_xlfn.XLOOKUP(K14,'Data for Q3'!N:N,'Data for Q3'!O:O)</f>
        <v>3.5000000000000001E-3</v>
      </c>
      <c r="M14" s="127">
        <f t="shared" si="8"/>
        <v>0.99333113000000006</v>
      </c>
      <c r="N14" s="127">
        <f t="shared" si="9"/>
        <v>0.99507556500000005</v>
      </c>
      <c r="O14" s="135">
        <f t="shared" si="10"/>
        <v>0</v>
      </c>
      <c r="P14" s="127">
        <f t="shared" si="11"/>
        <v>1</v>
      </c>
      <c r="Q14" s="127">
        <f t="shared" si="12"/>
        <v>1</v>
      </c>
      <c r="R14" s="126">
        <f t="shared" si="13"/>
        <v>72</v>
      </c>
      <c r="S14" s="124">
        <f>_xlfn.XLOOKUP(R14,'Data for Q3'!N:N,'Data for Q3'!O:O)</f>
        <v>1.1339999999999999E-2</v>
      </c>
      <c r="T14" s="124">
        <f t="shared" si="14"/>
        <v>0.97846691539999997</v>
      </c>
      <c r="U14" s="124">
        <f t="shared" si="15"/>
        <v>0.98407845770000002</v>
      </c>
      <c r="V14" s="136">
        <f t="shared" si="16"/>
        <v>0</v>
      </c>
      <c r="W14" s="124">
        <f t="shared" si="17"/>
        <v>1</v>
      </c>
      <c r="X14" s="123">
        <f t="shared" si="18"/>
        <v>1</v>
      </c>
    </row>
    <row r="15" spans="1:24">
      <c r="A15" s="133">
        <f t="shared" si="1"/>
        <v>2027</v>
      </c>
      <c r="B15" s="27">
        <f>B14*(1+'Data for Q3'!$K$15)</f>
        <v>4244.4032400000015</v>
      </c>
      <c r="C15" s="132">
        <f>1/(1+'Data for Q3'!$K$18)^(A15-$A$12-0.5)</f>
        <v>0.88517013419368074</v>
      </c>
      <c r="D15" s="131">
        <f t="shared" si="2"/>
        <v>45</v>
      </c>
      <c r="E15" s="129">
        <f>_xlfn.XLOOKUP(D15,'Data for Q3'!N:N,'Data for Q3'!O:O)</f>
        <v>8.5999999999999998E-4</v>
      </c>
      <c r="F15" s="129">
        <f t="shared" si="3"/>
        <v>0.99759193248400002</v>
      </c>
      <c r="G15" s="129">
        <f t="shared" si="4"/>
        <v>0.99802126624199994</v>
      </c>
      <c r="H15" s="130">
        <f>'Data for Q3'!K25</f>
        <v>0.03</v>
      </c>
      <c r="I15" s="129">
        <f t="shared" si="5"/>
        <v>0.85709199999999996</v>
      </c>
      <c r="J15" s="129">
        <f t="shared" si="6"/>
        <v>0.87034599999999995</v>
      </c>
      <c r="K15" s="134">
        <f t="shared" si="7"/>
        <v>61</v>
      </c>
      <c r="L15" s="127">
        <f>_xlfn.XLOOKUP(K15,'Data for Q3'!N:N,'Data for Q3'!O:O)</f>
        <v>3.8400000000000001E-3</v>
      </c>
      <c r="M15" s="127">
        <f t="shared" si="8"/>
        <v>0.98951673846080013</v>
      </c>
      <c r="N15" s="127">
        <f t="shared" si="9"/>
        <v>0.99142393423039998</v>
      </c>
      <c r="O15" s="135">
        <f t="shared" si="10"/>
        <v>0</v>
      </c>
      <c r="P15" s="127">
        <f t="shared" si="11"/>
        <v>1</v>
      </c>
      <c r="Q15" s="127">
        <f t="shared" si="12"/>
        <v>1</v>
      </c>
      <c r="R15" s="126">
        <f t="shared" si="13"/>
        <v>73</v>
      </c>
      <c r="S15" s="124">
        <f>_xlfn.XLOOKUP(R15,'Data for Q3'!N:N,'Data for Q3'!O:O)</f>
        <v>1.244E-2</v>
      </c>
      <c r="T15" s="124">
        <f t="shared" si="14"/>
        <v>0.96629478697242399</v>
      </c>
      <c r="U15" s="124">
        <f t="shared" si="15"/>
        <v>0.97238085118621198</v>
      </c>
      <c r="V15" s="136">
        <f t="shared" si="16"/>
        <v>0</v>
      </c>
      <c r="W15" s="124">
        <f t="shared" si="17"/>
        <v>1</v>
      </c>
      <c r="X15" s="123">
        <f t="shared" si="18"/>
        <v>1</v>
      </c>
    </row>
    <row r="16" spans="1:24">
      <c r="A16" s="133">
        <f t="shared" si="1"/>
        <v>2028</v>
      </c>
      <c r="B16" s="27">
        <f>B15*(1+'Data for Q3'!$K$15)</f>
        <v>4456.623402000002</v>
      </c>
      <c r="C16" s="132">
        <f>1/(1+'Data for Q3'!$K$18)^(A16-$A$12-0.5)</f>
        <v>0.843019175422553</v>
      </c>
      <c r="D16" s="131">
        <f t="shared" si="2"/>
        <v>46</v>
      </c>
      <c r="E16" s="129">
        <f>_xlfn.XLOOKUP(D16,'Data for Q3'!N:N,'Data for Q3'!O:O)</f>
        <v>9.2000000000000003E-4</v>
      </c>
      <c r="F16" s="129">
        <f t="shared" si="3"/>
        <v>0.99667414790611475</v>
      </c>
      <c r="G16" s="129">
        <f t="shared" si="4"/>
        <v>0.99713304019505733</v>
      </c>
      <c r="H16" s="130">
        <f t="shared" ref="H16:H24" si="19">H15</f>
        <v>0.03</v>
      </c>
      <c r="I16" s="129">
        <f t="shared" si="5"/>
        <v>0.83137923999999996</v>
      </c>
      <c r="J16" s="129">
        <f t="shared" si="6"/>
        <v>0.84423561999999996</v>
      </c>
      <c r="K16" s="134">
        <f t="shared" si="7"/>
        <v>62</v>
      </c>
      <c r="L16" s="127">
        <f>_xlfn.XLOOKUP(K16,'Data for Q3'!N:N,'Data for Q3'!O:O)</f>
        <v>4.2100000000000002E-3</v>
      </c>
      <c r="M16" s="127">
        <f t="shared" si="8"/>
        <v>0.98535087299188007</v>
      </c>
      <c r="N16" s="127">
        <f t="shared" si="9"/>
        <v>0.9874338057263401</v>
      </c>
      <c r="O16" s="135">
        <f t="shared" si="10"/>
        <v>0</v>
      </c>
      <c r="P16" s="127">
        <f t="shared" si="11"/>
        <v>1</v>
      </c>
      <c r="Q16" s="127">
        <f t="shared" si="12"/>
        <v>1</v>
      </c>
      <c r="R16" s="126">
        <f t="shared" si="13"/>
        <v>74</v>
      </c>
      <c r="S16" s="124">
        <f>_xlfn.XLOOKUP(R16,'Data for Q3'!N:N,'Data for Q3'!O:O)</f>
        <v>1.366E-2</v>
      </c>
      <c r="T16" s="124">
        <f t="shared" si="14"/>
        <v>0.9530952001823807</v>
      </c>
      <c r="U16" s="124">
        <f t="shared" si="15"/>
        <v>0.95969499357740229</v>
      </c>
      <c r="V16" s="136">
        <f t="shared" si="16"/>
        <v>0</v>
      </c>
      <c r="W16" s="124">
        <f t="shared" si="17"/>
        <v>1</v>
      </c>
      <c r="X16" s="123">
        <f t="shared" si="18"/>
        <v>1</v>
      </c>
    </row>
    <row r="17" spans="1:24">
      <c r="A17" s="133">
        <f t="shared" si="1"/>
        <v>2029</v>
      </c>
      <c r="B17" s="27">
        <f>B16*(1+'Data for Q3'!$K$15)</f>
        <v>4679.4545721000022</v>
      </c>
      <c r="C17" s="132">
        <f>1/(1+'Data for Q3'!$K$18)^(A17-$A$12-0.5)</f>
        <v>0.80287540516433631</v>
      </c>
      <c r="D17" s="131">
        <f t="shared" si="2"/>
        <v>47</v>
      </c>
      <c r="E17" s="129">
        <f>_xlfn.XLOOKUP(D17,'Data for Q3'!N:N,'Data for Q3'!O:O)</f>
        <v>1.01E-3</v>
      </c>
      <c r="F17" s="129">
        <f t="shared" si="3"/>
        <v>0.99566750701672957</v>
      </c>
      <c r="G17" s="129">
        <f t="shared" si="4"/>
        <v>0.99617082746142216</v>
      </c>
      <c r="H17" s="130">
        <f t="shared" si="19"/>
        <v>0.03</v>
      </c>
      <c r="I17" s="129">
        <f t="shared" si="5"/>
        <v>0.80643786279999996</v>
      </c>
      <c r="J17" s="129">
        <f t="shared" si="6"/>
        <v>0.81890855139999996</v>
      </c>
      <c r="K17" s="134">
        <f t="shared" si="7"/>
        <v>63</v>
      </c>
      <c r="L17" s="127">
        <f>_xlfn.XLOOKUP(K17,'Data for Q3'!N:N,'Data for Q3'!O:O)</f>
        <v>4.64E-3</v>
      </c>
      <c r="M17" s="127">
        <f t="shared" si="8"/>
        <v>0.98077884494119771</v>
      </c>
      <c r="N17" s="127">
        <f t="shared" si="9"/>
        <v>0.98306485896653895</v>
      </c>
      <c r="O17" s="135">
        <f t="shared" si="10"/>
        <v>0</v>
      </c>
      <c r="P17" s="127">
        <f t="shared" si="11"/>
        <v>1</v>
      </c>
      <c r="Q17" s="127">
        <f t="shared" si="12"/>
        <v>1</v>
      </c>
      <c r="R17" s="126">
        <f t="shared" si="13"/>
        <v>75</v>
      </c>
      <c r="S17" s="124">
        <f>_xlfn.XLOOKUP(R17,'Data for Q3'!N:N,'Data for Q3'!O:O)</f>
        <v>1.502E-2</v>
      </c>
      <c r="T17" s="124">
        <f t="shared" si="14"/>
        <v>0.93877971027564133</v>
      </c>
      <c r="U17" s="124">
        <f t="shared" si="15"/>
        <v>0.94593745522901096</v>
      </c>
      <c r="V17" s="136">
        <f t="shared" si="16"/>
        <v>0</v>
      </c>
      <c r="W17" s="124">
        <f t="shared" si="17"/>
        <v>1</v>
      </c>
      <c r="X17" s="123">
        <f t="shared" si="18"/>
        <v>1</v>
      </c>
    </row>
    <row r="18" spans="1:24">
      <c r="A18" s="133">
        <f t="shared" si="1"/>
        <v>2030</v>
      </c>
      <c r="B18" s="27">
        <f>B17*(1+'Data for Q3'!$K$15)</f>
        <v>4913.4273007050024</v>
      </c>
      <c r="C18" s="132">
        <f>1/(1+'Data for Q3'!$K$18)^(A18-$A$12-0.5)</f>
        <v>0.7646432430136535</v>
      </c>
      <c r="D18" s="131">
        <f t="shared" si="2"/>
        <v>48</v>
      </c>
      <c r="E18" s="129">
        <f>_xlfn.XLOOKUP(D18,'Data for Q3'!N:N,'Data for Q3'!O:O)</f>
        <v>1.09E-3</v>
      </c>
      <c r="F18" s="129">
        <f t="shared" si="3"/>
        <v>0.99458222943408126</v>
      </c>
      <c r="G18" s="129">
        <f t="shared" si="4"/>
        <v>0.99512486822540547</v>
      </c>
      <c r="H18" s="130">
        <f t="shared" si="19"/>
        <v>0.03</v>
      </c>
      <c r="I18" s="129">
        <f t="shared" si="5"/>
        <v>0.78224472691599989</v>
      </c>
      <c r="J18" s="129">
        <f t="shared" si="6"/>
        <v>0.79434129485799998</v>
      </c>
      <c r="K18" s="134">
        <f t="shared" si="7"/>
        <v>64</v>
      </c>
      <c r="L18" s="127">
        <f>_xlfn.XLOOKUP(K18,'Data for Q3'!N:N,'Data for Q3'!O:O)</f>
        <v>5.11E-3</v>
      </c>
      <c r="M18" s="127">
        <f t="shared" si="8"/>
        <v>0.97576706504354827</v>
      </c>
      <c r="N18" s="127">
        <f t="shared" si="9"/>
        <v>0.97827295499237299</v>
      </c>
      <c r="O18" s="135">
        <f t="shared" si="10"/>
        <v>0</v>
      </c>
      <c r="P18" s="127">
        <f t="shared" si="11"/>
        <v>1</v>
      </c>
      <c r="Q18" s="127">
        <f t="shared" si="12"/>
        <v>1</v>
      </c>
      <c r="R18" s="126">
        <f t="shared" si="13"/>
        <v>76</v>
      </c>
      <c r="S18" s="124">
        <f>_xlfn.XLOOKUP(R18,'Data for Q3'!N:N,'Data for Q3'!O:O)</f>
        <v>1.6559999999999998E-2</v>
      </c>
      <c r="T18" s="124">
        <f t="shared" si="14"/>
        <v>0.92323351827347666</v>
      </c>
      <c r="U18" s="124">
        <f t="shared" si="15"/>
        <v>0.93100661427455911</v>
      </c>
      <c r="V18" s="136">
        <f t="shared" si="16"/>
        <v>0</v>
      </c>
      <c r="W18" s="124">
        <f t="shared" si="17"/>
        <v>1</v>
      </c>
      <c r="X18" s="123">
        <f t="shared" si="18"/>
        <v>1</v>
      </c>
    </row>
    <row r="19" spans="1:24">
      <c r="A19" s="133">
        <f t="shared" si="1"/>
        <v>2031</v>
      </c>
      <c r="B19" s="27">
        <f>B18*(1+'Data for Q3'!$K$15)</f>
        <v>5159.0986657402527</v>
      </c>
      <c r="C19" s="132">
        <f>1/(1+'Data for Q3'!$K$18)^(A19-$A$12-0.5)</f>
        <v>0.72823166001300332</v>
      </c>
      <c r="D19" s="131">
        <f t="shared" si="2"/>
        <v>49</v>
      </c>
      <c r="E19" s="129">
        <f>_xlfn.XLOOKUP(D19,'Data for Q3'!N:N,'Data for Q3'!O:O)</f>
        <v>1.1900000000000001E-3</v>
      </c>
      <c r="F19" s="129">
        <f t="shared" si="3"/>
        <v>0.99339867658105463</v>
      </c>
      <c r="G19" s="129">
        <f t="shared" si="4"/>
        <v>0.99399045300756794</v>
      </c>
      <c r="H19" s="130">
        <f t="shared" si="19"/>
        <v>0.03</v>
      </c>
      <c r="I19" s="129">
        <f t="shared" si="5"/>
        <v>0.75877738510851989</v>
      </c>
      <c r="J19" s="129">
        <f t="shared" si="6"/>
        <v>0.77051105601225989</v>
      </c>
      <c r="K19" s="134">
        <f t="shared" si="7"/>
        <v>65</v>
      </c>
      <c r="L19" s="127">
        <f>_xlfn.XLOOKUP(K19,'Data for Q3'!N:N,'Data for Q3'!O:O)</f>
        <v>5.62E-3</v>
      </c>
      <c r="M19" s="127">
        <f t="shared" si="8"/>
        <v>0.97028325413800354</v>
      </c>
      <c r="N19" s="127">
        <f t="shared" si="9"/>
        <v>0.97302515959077596</v>
      </c>
      <c r="O19" s="135">
        <f t="shared" si="10"/>
        <v>0</v>
      </c>
      <c r="P19" s="127">
        <f t="shared" si="11"/>
        <v>1</v>
      </c>
      <c r="Q19" s="127">
        <f t="shared" si="12"/>
        <v>1</v>
      </c>
      <c r="R19" s="126">
        <f t="shared" si="13"/>
        <v>77</v>
      </c>
      <c r="S19" s="124">
        <f>_xlfn.XLOOKUP(R19,'Data for Q3'!N:N,'Data for Q3'!O:O)</f>
        <v>1.8339999999999999E-2</v>
      </c>
      <c r="T19" s="124">
        <f t="shared" si="14"/>
        <v>0.90630141554834109</v>
      </c>
      <c r="U19" s="124">
        <f t="shared" si="15"/>
        <v>0.91476746691090882</v>
      </c>
      <c r="V19" s="136">
        <f t="shared" si="16"/>
        <v>0</v>
      </c>
      <c r="W19" s="124">
        <f t="shared" si="17"/>
        <v>1</v>
      </c>
      <c r="X19" s="123">
        <f t="shared" si="18"/>
        <v>1</v>
      </c>
    </row>
    <row r="20" spans="1:24">
      <c r="A20" s="133">
        <f t="shared" si="1"/>
        <v>2032</v>
      </c>
      <c r="B20" s="27">
        <f>B19*(1+'Data for Q3'!$K$15)</f>
        <v>5417.0535990272656</v>
      </c>
      <c r="C20" s="132">
        <f>1/(1+'Data for Q3'!$K$18)^(A20-$A$12-0.5)</f>
        <v>0.69355396191714602</v>
      </c>
      <c r="D20" s="131">
        <f t="shared" si="2"/>
        <v>50</v>
      </c>
      <c r="E20" s="129">
        <f>_xlfn.XLOOKUP(D20,'Data for Q3'!N:N,'Data for Q3'!O:O)</f>
        <v>1.2899999999999999E-3</v>
      </c>
      <c r="F20" s="129">
        <f t="shared" si="3"/>
        <v>0.992117192288265</v>
      </c>
      <c r="G20" s="129">
        <f t="shared" si="4"/>
        <v>0.99275793443465987</v>
      </c>
      <c r="H20" s="130">
        <f t="shared" si="19"/>
        <v>0.03</v>
      </c>
      <c r="I20" s="129">
        <f t="shared" si="5"/>
        <v>0.73601406355526422</v>
      </c>
      <c r="J20" s="129">
        <f t="shared" si="6"/>
        <v>0.74739572433189205</v>
      </c>
      <c r="K20" s="134">
        <f t="shared" si="7"/>
        <v>66</v>
      </c>
      <c r="L20" s="127">
        <f>_xlfn.XLOOKUP(K20,'Data for Q3'!N:N,'Data for Q3'!O:O)</f>
        <v>6.1999999999999998E-3</v>
      </c>
      <c r="M20" s="127">
        <f t="shared" si="8"/>
        <v>0.9642674979623479</v>
      </c>
      <c r="N20" s="127">
        <f t="shared" si="9"/>
        <v>0.96727537605017577</v>
      </c>
      <c r="O20" s="135">
        <f t="shared" si="10"/>
        <v>0</v>
      </c>
      <c r="P20" s="127">
        <f t="shared" si="11"/>
        <v>1</v>
      </c>
      <c r="Q20" s="127">
        <f t="shared" si="12"/>
        <v>1</v>
      </c>
      <c r="R20" s="126">
        <f t="shared" si="13"/>
        <v>78</v>
      </c>
      <c r="S20" s="124">
        <f>_xlfn.XLOOKUP(R20,'Data for Q3'!N:N,'Data for Q3'!O:O)</f>
        <v>2.0410000000000001E-2</v>
      </c>
      <c r="T20" s="124">
        <f t="shared" si="14"/>
        <v>0.8878038036569994</v>
      </c>
      <c r="U20" s="124">
        <f t="shared" si="15"/>
        <v>0.8970526096026703</v>
      </c>
      <c r="V20" s="136">
        <f t="shared" si="16"/>
        <v>0</v>
      </c>
      <c r="W20" s="124">
        <f t="shared" si="17"/>
        <v>1</v>
      </c>
      <c r="X20" s="123">
        <f t="shared" si="18"/>
        <v>1</v>
      </c>
    </row>
    <row r="21" spans="1:24">
      <c r="A21" s="133">
        <f t="shared" si="1"/>
        <v>2033</v>
      </c>
      <c r="B21" s="27">
        <f>B20*(1+'Data for Q3'!$K$15)</f>
        <v>5687.9062789786294</v>
      </c>
      <c r="C21" s="132">
        <f>1/(1+'Data for Q3'!$K$18)^(A21-$A$12-0.5)</f>
        <v>0.66052758277823431</v>
      </c>
      <c r="D21" s="131">
        <f t="shared" si="2"/>
        <v>51</v>
      </c>
      <c r="E21" s="129">
        <f>_xlfn.XLOOKUP(D21,'Data for Q3'!N:N,'Data for Q3'!O:O)</f>
        <v>1.41E-3</v>
      </c>
      <c r="F21" s="129">
        <f t="shared" si="3"/>
        <v>0.99071830704713848</v>
      </c>
      <c r="G21" s="129">
        <f t="shared" si="4"/>
        <v>0.9914177496677018</v>
      </c>
      <c r="H21" s="130">
        <f t="shared" si="19"/>
        <v>0.03</v>
      </c>
      <c r="I21" s="129">
        <f t="shared" si="5"/>
        <v>0.71393364164860629</v>
      </c>
      <c r="J21" s="129">
        <f t="shared" si="6"/>
        <v>0.72497385260193525</v>
      </c>
      <c r="K21" s="134">
        <f t="shared" si="7"/>
        <v>67</v>
      </c>
      <c r="L21" s="127">
        <f>_xlfn.XLOOKUP(K21,'Data for Q3'!N:N,'Data for Q3'!O:O)</f>
        <v>6.8599999999999998E-3</v>
      </c>
      <c r="M21" s="127">
        <f t="shared" si="8"/>
        <v>0.95765262292632625</v>
      </c>
      <c r="N21" s="127">
        <f t="shared" si="9"/>
        <v>0.96096006044433702</v>
      </c>
      <c r="O21" s="135">
        <f t="shared" si="10"/>
        <v>0</v>
      </c>
      <c r="P21" s="127">
        <f t="shared" si="11"/>
        <v>1</v>
      </c>
      <c r="Q21" s="127">
        <f t="shared" si="12"/>
        <v>1</v>
      </c>
      <c r="R21" s="126">
        <f t="shared" si="13"/>
        <v>79</v>
      </c>
      <c r="S21" s="124">
        <f>_xlfn.XLOOKUP(R21,'Data for Q3'!N:N,'Data for Q3'!O:O)</f>
        <v>2.2839999999999999E-2</v>
      </c>
      <c r="T21" s="124">
        <f t="shared" si="14"/>
        <v>0.8675263647814736</v>
      </c>
      <c r="U21" s="124">
        <f t="shared" si="15"/>
        <v>0.8776650842192365</v>
      </c>
      <c r="V21" s="136">
        <f t="shared" si="16"/>
        <v>0</v>
      </c>
      <c r="W21" s="124">
        <f t="shared" si="17"/>
        <v>1</v>
      </c>
      <c r="X21" s="123">
        <f t="shared" si="18"/>
        <v>1</v>
      </c>
    </row>
    <row r="22" spans="1:24">
      <c r="A22" s="133">
        <f t="shared" si="1"/>
        <v>2034</v>
      </c>
      <c r="B22" s="27">
        <f>B21*(1+'Data for Q3'!$K$15)</f>
        <v>5972.3015929275607</v>
      </c>
      <c r="C22" s="132">
        <f>1/(1+'Data for Q3'!$K$18)^(A22-$A$12-0.5)</f>
        <v>0.62907388836022304</v>
      </c>
      <c r="D22" s="131">
        <f t="shared" si="2"/>
        <v>52</v>
      </c>
      <c r="E22" s="129">
        <f>_xlfn.XLOOKUP(D22,'Data for Q3'!N:N,'Data for Q3'!O:O)</f>
        <v>1.5299999999999999E-3</v>
      </c>
      <c r="F22" s="129">
        <f t="shared" si="3"/>
        <v>0.98920250803735632</v>
      </c>
      <c r="G22" s="129">
        <f t="shared" si="4"/>
        <v>0.98996040754224746</v>
      </c>
      <c r="H22" s="130">
        <f t="shared" si="19"/>
        <v>0.03</v>
      </c>
      <c r="I22" s="129">
        <f t="shared" si="5"/>
        <v>0.69251563239914804</v>
      </c>
      <c r="J22" s="129">
        <f t="shared" si="6"/>
        <v>0.70322463702387716</v>
      </c>
      <c r="K22" s="134">
        <f t="shared" si="7"/>
        <v>68</v>
      </c>
      <c r="L22" s="127">
        <f>_xlfn.XLOOKUP(K22,'Data for Q3'!N:N,'Data for Q3'!O:O)</f>
        <v>7.6099999999999996E-3</v>
      </c>
      <c r="M22" s="127">
        <f t="shared" si="8"/>
        <v>0.95036488646585693</v>
      </c>
      <c r="N22" s="127">
        <f t="shared" si="9"/>
        <v>0.95400875469609159</v>
      </c>
      <c r="O22" s="135">
        <f t="shared" si="10"/>
        <v>0</v>
      </c>
      <c r="P22" s="127">
        <f t="shared" si="11"/>
        <v>1</v>
      </c>
      <c r="Q22" s="127">
        <f t="shared" si="12"/>
        <v>1</v>
      </c>
      <c r="R22" s="126">
        <f t="shared" si="13"/>
        <v>80</v>
      </c>
      <c r="S22" s="124">
        <f>_xlfn.XLOOKUP(R22,'Data for Q3'!N:N,'Data for Q3'!O:O)</f>
        <v>2.571E-2</v>
      </c>
      <c r="T22" s="124">
        <f t="shared" si="14"/>
        <v>0.84522226194294192</v>
      </c>
      <c r="U22" s="124">
        <f t="shared" si="15"/>
        <v>0.85637431336220782</v>
      </c>
      <c r="V22" s="136">
        <f t="shared" si="16"/>
        <v>0</v>
      </c>
      <c r="W22" s="124">
        <f t="shared" si="17"/>
        <v>1</v>
      </c>
      <c r="X22" s="123">
        <f t="shared" si="18"/>
        <v>1</v>
      </c>
    </row>
    <row r="23" spans="1:24">
      <c r="A23" s="133">
        <f t="shared" si="1"/>
        <v>2035</v>
      </c>
      <c r="B23" s="27">
        <f>B22*(1+'Data for Q3'!$K$15)</f>
        <v>6270.9166725739387</v>
      </c>
      <c r="C23" s="132">
        <f>1/(1+'Data for Q3'!$K$18)^(A23-$A$12-0.5)</f>
        <v>0.59911798891449808</v>
      </c>
      <c r="D23" s="131">
        <f t="shared" si="2"/>
        <v>53</v>
      </c>
      <c r="E23" s="129">
        <f>_xlfn.XLOOKUP(D23,'Data for Q3'!N:N,'Data for Q3'!O:O)</f>
        <v>1.6800000000000001E-3</v>
      </c>
      <c r="F23" s="129">
        <f t="shared" si="3"/>
        <v>0.98754064782385353</v>
      </c>
      <c r="G23" s="129">
        <f t="shared" si="4"/>
        <v>0.98837157793060504</v>
      </c>
      <c r="H23" s="130">
        <f t="shared" si="19"/>
        <v>0.03</v>
      </c>
      <c r="I23" s="129">
        <f t="shared" si="5"/>
        <v>0.67174016342717358</v>
      </c>
      <c r="J23" s="129">
        <f t="shared" si="6"/>
        <v>0.68212789791316086</v>
      </c>
      <c r="K23" s="134">
        <f t="shared" si="7"/>
        <v>69</v>
      </c>
      <c r="L23" s="127">
        <f>_xlfn.XLOOKUP(K23,'Data for Q3'!N:N,'Data for Q3'!O:O)</f>
        <v>8.4399999999999996E-3</v>
      </c>
      <c r="M23" s="127">
        <f t="shared" si="8"/>
        <v>0.94234380682408514</v>
      </c>
      <c r="N23" s="127">
        <f t="shared" si="9"/>
        <v>0.94635434664497098</v>
      </c>
      <c r="O23" s="135">
        <f t="shared" si="10"/>
        <v>0</v>
      </c>
      <c r="P23" s="127">
        <f t="shared" si="11"/>
        <v>1</v>
      </c>
      <c r="Q23" s="127">
        <f t="shared" si="12"/>
        <v>1</v>
      </c>
      <c r="R23" s="126">
        <f t="shared" si="13"/>
        <v>81</v>
      </c>
      <c r="S23" s="124">
        <f>_xlfn.XLOOKUP(R23,'Data for Q3'!N:N,'Data for Q3'!O:O)</f>
        <v>2.913E-2</v>
      </c>
      <c r="T23" s="124">
        <f t="shared" si="14"/>
        <v>0.82060093745254403</v>
      </c>
      <c r="U23" s="124">
        <f t="shared" si="15"/>
        <v>0.83291159969774298</v>
      </c>
      <c r="V23" s="136">
        <f t="shared" si="16"/>
        <v>0</v>
      </c>
      <c r="W23" s="124">
        <f t="shared" si="17"/>
        <v>1</v>
      </c>
      <c r="X23" s="123">
        <f t="shared" si="18"/>
        <v>1</v>
      </c>
    </row>
    <row r="24" spans="1:24">
      <c r="A24" s="133">
        <f t="shared" si="1"/>
        <v>2036</v>
      </c>
      <c r="B24" s="27">
        <f>B23*(1+'Data for Q3'!$K$15)</f>
        <v>6584.4625062026362</v>
      </c>
      <c r="C24" s="132">
        <f>1/(1+'Data for Q3'!$K$18)^(A24-$A$12-0.5)</f>
        <v>0.57058856087095067</v>
      </c>
      <c r="D24" s="131">
        <f t="shared" si="2"/>
        <v>54</v>
      </c>
      <c r="E24" s="129">
        <f>_xlfn.XLOOKUP(D24,'Data for Q3'!N:N,'Data for Q3'!O:O)</f>
        <v>1.8600000000000001E-3</v>
      </c>
      <c r="F24" s="129">
        <f t="shared" si="3"/>
        <v>0.98570382221890118</v>
      </c>
      <c r="G24" s="129">
        <f t="shared" si="4"/>
        <v>0.98662223502137736</v>
      </c>
      <c r="H24" s="130">
        <f t="shared" si="19"/>
        <v>0.03</v>
      </c>
      <c r="I24" s="129">
        <f t="shared" si="5"/>
        <v>0.65158795852435836</v>
      </c>
      <c r="J24" s="129">
        <f t="shared" si="6"/>
        <v>0.66166406097576591</v>
      </c>
      <c r="K24" s="134">
        <f t="shared" si="7"/>
        <v>70</v>
      </c>
      <c r="L24" s="127">
        <f>_xlfn.XLOOKUP(K24,'Data for Q3'!N:N,'Data for Q3'!O:O)</f>
        <v>9.3399999999999993E-3</v>
      </c>
      <c r="M24" s="127">
        <f t="shared" si="8"/>
        <v>0.93354231566834822</v>
      </c>
      <c r="N24" s="127">
        <f t="shared" si="9"/>
        <v>0.93794306124621674</v>
      </c>
      <c r="O24" s="135">
        <f t="shared" si="10"/>
        <v>0</v>
      </c>
      <c r="P24" s="127">
        <f t="shared" si="11"/>
        <v>1</v>
      </c>
      <c r="Q24" s="127">
        <f t="shared" si="12"/>
        <v>1</v>
      </c>
      <c r="R24" s="126">
        <f t="shared" si="13"/>
        <v>82</v>
      </c>
      <c r="S24" s="124">
        <f>_xlfn.XLOOKUP(R24,'Data for Q3'!N:N,'Data for Q3'!O:O)</f>
        <v>3.32E-2</v>
      </c>
      <c r="T24" s="124">
        <f t="shared" si="14"/>
        <v>0.79335698632911955</v>
      </c>
      <c r="U24" s="124">
        <f t="shared" si="15"/>
        <v>0.80697896189083185</v>
      </c>
      <c r="V24" s="136">
        <f t="shared" si="16"/>
        <v>0</v>
      </c>
      <c r="W24" s="124">
        <f t="shared" si="17"/>
        <v>1</v>
      </c>
      <c r="X24" s="123">
        <f t="shared" si="18"/>
        <v>1</v>
      </c>
    </row>
    <row r="25" spans="1:24">
      <c r="A25" s="133">
        <f t="shared" si="1"/>
        <v>2037</v>
      </c>
      <c r="B25" s="27">
        <f>B24*(1+'Data for Q3'!$K$15)</f>
        <v>6913.6856315127679</v>
      </c>
      <c r="C25" s="132">
        <f>1/(1+'Data for Q3'!$K$18)^(A25-$A$12-0.5)</f>
        <v>0.54341767701995292</v>
      </c>
      <c r="D25" s="131">
        <f t="shared" si="2"/>
        <v>55</v>
      </c>
      <c r="E25" s="129">
        <f>_xlfn.XLOOKUP(D25,'Data for Q3'!N:N,'Data for Q3'!O:O)</f>
        <v>2.0699999999999998E-3</v>
      </c>
      <c r="F25" s="129">
        <f t="shared" si="3"/>
        <v>0.98366341530690804</v>
      </c>
      <c r="G25" s="129">
        <f t="shared" si="4"/>
        <v>0.98468361876290467</v>
      </c>
      <c r="H25" s="130">
        <f>'Data for Q3'!K26</f>
        <v>0</v>
      </c>
      <c r="I25" s="129">
        <f t="shared" si="5"/>
        <v>0.65158795852435836</v>
      </c>
      <c r="J25" s="129">
        <f t="shared" si="6"/>
        <v>0.65158795852435836</v>
      </c>
      <c r="K25" s="134">
        <f t="shared" si="7"/>
        <v>71</v>
      </c>
      <c r="L25" s="127">
        <f>_xlfn.XLOOKUP(K25,'Data for Q3'!N:N,'Data for Q3'!O:O)</f>
        <v>1.031E-2</v>
      </c>
      <c r="M25" s="127">
        <f t="shared" si="8"/>
        <v>0.92391749439380755</v>
      </c>
      <c r="N25" s="127">
        <f t="shared" si="9"/>
        <v>0.92872990503107788</v>
      </c>
      <c r="O25" s="135">
        <f t="shared" si="10"/>
        <v>0</v>
      </c>
      <c r="P25" s="127">
        <f t="shared" si="11"/>
        <v>1</v>
      </c>
      <c r="Q25" s="127">
        <f t="shared" si="12"/>
        <v>1</v>
      </c>
      <c r="R25" s="126">
        <f t="shared" si="13"/>
        <v>83</v>
      </c>
      <c r="S25" s="124">
        <f>_xlfn.XLOOKUP(R25,'Data for Q3'!N:N,'Data for Q3'!O:O)</f>
        <v>3.805E-2</v>
      </c>
      <c r="T25" s="124">
        <f t="shared" si="14"/>
        <v>0.76316975299929657</v>
      </c>
      <c r="U25" s="124">
        <f t="shared" si="15"/>
        <v>0.77826336966420806</v>
      </c>
      <c r="V25" s="136">
        <f t="shared" si="16"/>
        <v>0</v>
      </c>
      <c r="W25" s="124">
        <f t="shared" si="17"/>
        <v>1</v>
      </c>
      <c r="X25" s="123">
        <f t="shared" si="18"/>
        <v>1</v>
      </c>
    </row>
    <row r="26" spans="1:24">
      <c r="A26" s="133">
        <f t="shared" si="1"/>
        <v>2038</v>
      </c>
      <c r="B26" s="27">
        <f>B25*(1+'Data for Q3'!$K$15)</f>
        <v>7259.369913088407</v>
      </c>
      <c r="C26" s="132">
        <f>1/(1+'Data for Q3'!$K$18)^(A26-$A$12-0.5)</f>
        <v>0.51754064478090755</v>
      </c>
      <c r="D26" s="131">
        <f t="shared" si="2"/>
        <v>56</v>
      </c>
      <c r="E26" s="129">
        <f>_xlfn.XLOOKUP(D26,'Data for Q3'!N:N,'Data for Q3'!O:O)</f>
        <v>2.31E-3</v>
      </c>
      <c r="F26" s="129">
        <f t="shared" si="3"/>
        <v>0.98139115281754907</v>
      </c>
      <c r="G26" s="129">
        <f t="shared" si="4"/>
        <v>0.98252728406222856</v>
      </c>
      <c r="H26" s="130">
        <f t="shared" ref="H26:H57" si="20">H25</f>
        <v>0</v>
      </c>
      <c r="I26" s="129">
        <f t="shared" si="5"/>
        <v>0.65158795852435836</v>
      </c>
      <c r="J26" s="129">
        <f t="shared" si="6"/>
        <v>0.65158795852435836</v>
      </c>
      <c r="K26" s="134">
        <f t="shared" si="7"/>
        <v>72</v>
      </c>
      <c r="L26" s="127">
        <f>_xlfn.XLOOKUP(K26,'Data for Q3'!N:N,'Data for Q3'!O:O)</f>
        <v>1.1339999999999999E-2</v>
      </c>
      <c r="M26" s="127">
        <f t="shared" si="8"/>
        <v>0.9134402700073817</v>
      </c>
      <c r="N26" s="127">
        <f t="shared" si="9"/>
        <v>0.91867888220059468</v>
      </c>
      <c r="O26" s="135">
        <f t="shared" si="10"/>
        <v>0</v>
      </c>
      <c r="P26" s="127">
        <f t="shared" si="11"/>
        <v>1</v>
      </c>
      <c r="Q26" s="127">
        <f t="shared" si="12"/>
        <v>1</v>
      </c>
      <c r="R26" s="126">
        <f t="shared" si="13"/>
        <v>84</v>
      </c>
      <c r="S26" s="124">
        <f>_xlfn.XLOOKUP(R26,'Data for Q3'!N:N,'Data for Q3'!O:O)</f>
        <v>4.3770000000000003E-2</v>
      </c>
      <c r="T26" s="124">
        <f t="shared" si="14"/>
        <v>0.72976581291051734</v>
      </c>
      <c r="U26" s="124">
        <f t="shared" si="15"/>
        <v>0.7464677829549069</v>
      </c>
      <c r="V26" s="136">
        <f t="shared" si="16"/>
        <v>0</v>
      </c>
      <c r="W26" s="124">
        <f t="shared" si="17"/>
        <v>1</v>
      </c>
      <c r="X26" s="123">
        <f t="shared" si="18"/>
        <v>1</v>
      </c>
    </row>
    <row r="27" spans="1:24">
      <c r="A27" s="133">
        <f t="shared" si="1"/>
        <v>2039</v>
      </c>
      <c r="B27" s="27">
        <f>B26*(1+'Data for Q3'!$K$15)</f>
        <v>7622.3384087428276</v>
      </c>
      <c r="C27" s="132">
        <f>1/(1+'Data for Q3'!$K$18)^(A27-$A$12-0.5)</f>
        <v>0.49289585217229281</v>
      </c>
      <c r="D27" s="131">
        <f t="shared" si="2"/>
        <v>57</v>
      </c>
      <c r="E27" s="129">
        <f>_xlfn.XLOOKUP(D27,'Data for Q3'!N:N,'Data for Q3'!O:O)</f>
        <v>2.5799999999999998E-3</v>
      </c>
      <c r="F27" s="129">
        <f t="shared" si="3"/>
        <v>0.97885916364327974</v>
      </c>
      <c r="G27" s="129">
        <f t="shared" si="4"/>
        <v>0.98012515823041446</v>
      </c>
      <c r="H27" s="130">
        <f t="shared" si="20"/>
        <v>0</v>
      </c>
      <c r="I27" s="129">
        <f t="shared" si="5"/>
        <v>0.65158795852435836</v>
      </c>
      <c r="J27" s="129">
        <f t="shared" si="6"/>
        <v>0.65158795852435836</v>
      </c>
      <c r="K27" s="134">
        <f t="shared" si="7"/>
        <v>73</v>
      </c>
      <c r="L27" s="127">
        <f>_xlfn.XLOOKUP(K27,'Data for Q3'!N:N,'Data for Q3'!O:O)</f>
        <v>1.244E-2</v>
      </c>
      <c r="M27" s="127">
        <f t="shared" si="8"/>
        <v>0.90207707304848983</v>
      </c>
      <c r="N27" s="127">
        <f t="shared" si="9"/>
        <v>0.90775867152793577</v>
      </c>
      <c r="O27" s="135">
        <f t="shared" si="10"/>
        <v>0</v>
      </c>
      <c r="P27" s="127">
        <f t="shared" si="11"/>
        <v>1</v>
      </c>
      <c r="Q27" s="127">
        <f t="shared" si="12"/>
        <v>1</v>
      </c>
      <c r="R27" s="126">
        <f t="shared" si="13"/>
        <v>85</v>
      </c>
      <c r="S27" s="124">
        <f>_xlfn.XLOOKUP(R27,'Data for Q3'!N:N,'Data for Q3'!O:O)</f>
        <v>5.0500000000000003E-2</v>
      </c>
      <c r="T27" s="124">
        <f t="shared" si="14"/>
        <v>0.6929126393585362</v>
      </c>
      <c r="U27" s="124">
        <f t="shared" si="15"/>
        <v>0.71133922613452683</v>
      </c>
      <c r="V27" s="136">
        <f t="shared" si="16"/>
        <v>0</v>
      </c>
      <c r="W27" s="124">
        <f t="shared" si="17"/>
        <v>1</v>
      </c>
      <c r="X27" s="123">
        <f t="shared" si="18"/>
        <v>1</v>
      </c>
    </row>
    <row r="28" spans="1:24">
      <c r="A28" s="133">
        <f t="shared" si="1"/>
        <v>2040</v>
      </c>
      <c r="B28" s="27">
        <f>B27*(1+'Data for Q3'!$K$15)</f>
        <v>8003.4553291799693</v>
      </c>
      <c r="C28" s="132">
        <f>1/(1+'Data for Q3'!$K$18)^(A28-$A$12-0.5)</f>
        <v>0.46942462111646938</v>
      </c>
      <c r="D28" s="131">
        <f t="shared" si="2"/>
        <v>58</v>
      </c>
      <c r="E28" s="129">
        <f>_xlfn.XLOOKUP(D28,'Data for Q3'!N:N,'Data for Q3'!O:O)</f>
        <v>2.8700000000000002E-3</v>
      </c>
      <c r="F28" s="129">
        <f t="shared" si="3"/>
        <v>0.97604983784362354</v>
      </c>
      <c r="G28" s="129">
        <f t="shared" si="4"/>
        <v>0.97745450074345164</v>
      </c>
      <c r="H28" s="130">
        <f t="shared" si="20"/>
        <v>0</v>
      </c>
      <c r="I28" s="129">
        <f t="shared" si="5"/>
        <v>0.65158795852435836</v>
      </c>
      <c r="J28" s="129">
        <f t="shared" si="6"/>
        <v>0.65158795852435836</v>
      </c>
      <c r="K28" s="134">
        <f t="shared" si="7"/>
        <v>74</v>
      </c>
      <c r="L28" s="127">
        <f>_xlfn.XLOOKUP(K28,'Data for Q3'!N:N,'Data for Q3'!O:O)</f>
        <v>1.366E-2</v>
      </c>
      <c r="M28" s="127">
        <f t="shared" si="8"/>
        <v>0.8897547002306474</v>
      </c>
      <c r="N28" s="127">
        <f t="shared" si="9"/>
        <v>0.89591588663956867</v>
      </c>
      <c r="O28" s="135">
        <f t="shared" si="10"/>
        <v>0</v>
      </c>
      <c r="P28" s="127">
        <f t="shared" si="11"/>
        <v>1</v>
      </c>
      <c r="Q28" s="127">
        <f t="shared" si="12"/>
        <v>1</v>
      </c>
      <c r="R28" s="126">
        <f t="shared" si="13"/>
        <v>86</v>
      </c>
      <c r="S28" s="124">
        <f>_xlfn.XLOOKUP(R28,'Data for Q3'!N:N,'Data for Q3'!O:O)</f>
        <v>5.8319999999999997E-2</v>
      </c>
      <c r="T28" s="124">
        <f t="shared" si="14"/>
        <v>0.65250197423114631</v>
      </c>
      <c r="U28" s="124">
        <f t="shared" si="15"/>
        <v>0.67270730679484125</v>
      </c>
      <c r="V28" s="136">
        <f t="shared" si="16"/>
        <v>0</v>
      </c>
      <c r="W28" s="124">
        <f t="shared" si="17"/>
        <v>1</v>
      </c>
      <c r="X28" s="123">
        <f t="shared" si="18"/>
        <v>1</v>
      </c>
    </row>
    <row r="29" spans="1:24">
      <c r="A29" s="133">
        <f t="shared" si="1"/>
        <v>2041</v>
      </c>
      <c r="B29" s="27">
        <f>B28*(1+'Data for Q3'!$K$15)</f>
        <v>8403.6280956389674</v>
      </c>
      <c r="C29" s="132">
        <f>1/(1+'Data for Q3'!$K$18)^(A29-$A$12-0.5)</f>
        <v>0.44707106772997074</v>
      </c>
      <c r="D29" s="131">
        <f t="shared" si="2"/>
        <v>59</v>
      </c>
      <c r="E29" s="129">
        <f>_xlfn.XLOOKUP(D29,'Data for Q3'!N:N,'Data for Q3'!O:O)</f>
        <v>3.1800000000000001E-3</v>
      </c>
      <c r="F29" s="129">
        <f t="shared" si="3"/>
        <v>0.97294599935928083</v>
      </c>
      <c r="G29" s="129">
        <f t="shared" si="4"/>
        <v>0.97449791860145218</v>
      </c>
      <c r="H29" s="130">
        <f t="shared" si="20"/>
        <v>0</v>
      </c>
      <c r="I29" s="129">
        <f t="shared" si="5"/>
        <v>0.65158795852435836</v>
      </c>
      <c r="J29" s="129">
        <f t="shared" si="6"/>
        <v>0.65158795852435836</v>
      </c>
      <c r="K29" s="134">
        <f t="shared" si="7"/>
        <v>75</v>
      </c>
      <c r="L29" s="127">
        <f>_xlfn.XLOOKUP(K29,'Data for Q3'!N:N,'Data for Q3'!O:O)</f>
        <v>1.502E-2</v>
      </c>
      <c r="M29" s="127">
        <f t="shared" si="8"/>
        <v>0.87639058463318309</v>
      </c>
      <c r="N29" s="127">
        <f t="shared" si="9"/>
        <v>0.88307264243191519</v>
      </c>
      <c r="O29" s="135">
        <f t="shared" si="10"/>
        <v>0</v>
      </c>
      <c r="P29" s="127">
        <f t="shared" si="11"/>
        <v>1</v>
      </c>
      <c r="Q29" s="127">
        <f t="shared" si="12"/>
        <v>1</v>
      </c>
      <c r="R29" s="126">
        <f t="shared" si="13"/>
        <v>87</v>
      </c>
      <c r="S29" s="124">
        <f>_xlfn.XLOOKUP(R29,'Data for Q3'!N:N,'Data for Q3'!O:O)</f>
        <v>6.7339999999999997E-2</v>
      </c>
      <c r="T29" s="124">
        <f t="shared" si="14"/>
        <v>0.60856249128642093</v>
      </c>
      <c r="U29" s="124">
        <f t="shared" si="15"/>
        <v>0.63053223275878367</v>
      </c>
      <c r="V29" s="136">
        <f t="shared" si="16"/>
        <v>0</v>
      </c>
      <c r="W29" s="124">
        <f t="shared" si="17"/>
        <v>1</v>
      </c>
      <c r="X29" s="123">
        <f t="shared" si="18"/>
        <v>1</v>
      </c>
    </row>
    <row r="30" spans="1:24">
      <c r="A30" s="133">
        <f t="shared" si="1"/>
        <v>2042</v>
      </c>
      <c r="B30" s="27">
        <f>B29*(1+'Data for Q3'!$K$15)</f>
        <v>8823.8095004209154</v>
      </c>
      <c r="C30" s="132">
        <f>1/(1+'Data for Q3'!$K$18)^(A30-$A$12-0.5)</f>
        <v>0.42578196926663886</v>
      </c>
      <c r="D30" s="131">
        <f t="shared" si="2"/>
        <v>60</v>
      </c>
      <c r="E30" s="129">
        <f>_xlfn.XLOOKUP(D30,'Data for Q3'!N:N,'Data for Q3'!O:O)</f>
        <v>3.5000000000000001E-3</v>
      </c>
      <c r="F30" s="129">
        <f t="shared" si="3"/>
        <v>0.96954068836152341</v>
      </c>
      <c r="G30" s="129">
        <f t="shared" si="4"/>
        <v>0.97124334386040201</v>
      </c>
      <c r="H30" s="130">
        <f t="shared" si="20"/>
        <v>0</v>
      </c>
      <c r="I30" s="129">
        <f t="shared" si="5"/>
        <v>0.65158795852435836</v>
      </c>
      <c r="J30" s="129">
        <f t="shared" si="6"/>
        <v>0.65158795852435836</v>
      </c>
      <c r="K30" s="134">
        <f t="shared" si="7"/>
        <v>76</v>
      </c>
      <c r="L30" s="127">
        <f>_xlfn.XLOOKUP(K30,'Data for Q3'!N:N,'Data for Q3'!O:O)</f>
        <v>1.6559999999999998E-2</v>
      </c>
      <c r="M30" s="127">
        <f t="shared" si="8"/>
        <v>0.86187755655165754</v>
      </c>
      <c r="N30" s="127">
        <f t="shared" si="9"/>
        <v>0.86913407059242043</v>
      </c>
      <c r="O30" s="135">
        <f t="shared" si="10"/>
        <v>0</v>
      </c>
      <c r="P30" s="127">
        <f t="shared" si="11"/>
        <v>1</v>
      </c>
      <c r="Q30" s="127">
        <f t="shared" si="12"/>
        <v>1</v>
      </c>
      <c r="R30" s="126">
        <f t="shared" si="13"/>
        <v>88</v>
      </c>
      <c r="S30" s="124">
        <f>_xlfn.XLOOKUP(R30,'Data for Q3'!N:N,'Data for Q3'!O:O)</f>
        <v>7.7649999999999997E-2</v>
      </c>
      <c r="T30" s="124">
        <f t="shared" si="14"/>
        <v>0.56130761383803029</v>
      </c>
      <c r="U30" s="124">
        <f t="shared" si="15"/>
        <v>0.58493505256222567</v>
      </c>
      <c r="V30" s="136">
        <f t="shared" si="16"/>
        <v>0</v>
      </c>
      <c r="W30" s="124">
        <f t="shared" si="17"/>
        <v>1</v>
      </c>
      <c r="X30" s="123">
        <f t="shared" si="18"/>
        <v>1</v>
      </c>
    </row>
    <row r="31" spans="1:24">
      <c r="A31" s="133">
        <f t="shared" si="1"/>
        <v>2043</v>
      </c>
      <c r="B31" s="27">
        <f>B30*(1+'Data for Q3'!$K$15)</f>
        <v>9264.9999754419623</v>
      </c>
      <c r="C31" s="132">
        <f>1/(1+'Data for Q3'!$K$18)^(A31-$A$12-0.5)</f>
        <v>0.40550663739679882</v>
      </c>
      <c r="D31" s="131">
        <f t="shared" si="2"/>
        <v>61</v>
      </c>
      <c r="E31" s="129">
        <f>_xlfn.XLOOKUP(D31,'Data for Q3'!N:N,'Data for Q3'!O:O)</f>
        <v>3.8400000000000001E-3</v>
      </c>
      <c r="F31" s="129">
        <f t="shared" si="3"/>
        <v>0.96581765211821524</v>
      </c>
      <c r="G31" s="129">
        <f t="shared" si="4"/>
        <v>0.96767917023986927</v>
      </c>
      <c r="H31" s="130">
        <f t="shared" si="20"/>
        <v>0</v>
      </c>
      <c r="I31" s="129">
        <f t="shared" si="5"/>
        <v>0.65158795852435836</v>
      </c>
      <c r="J31" s="129">
        <f t="shared" si="6"/>
        <v>0.65158795852435836</v>
      </c>
      <c r="K31" s="134">
        <f t="shared" si="7"/>
        <v>77</v>
      </c>
      <c r="L31" s="127">
        <f>_xlfn.XLOOKUP(K31,'Data for Q3'!N:N,'Data for Q3'!O:O)</f>
        <v>1.8339999999999999E-2</v>
      </c>
      <c r="M31" s="127">
        <f t="shared" si="8"/>
        <v>0.84607072216450008</v>
      </c>
      <c r="N31" s="127">
        <f t="shared" si="9"/>
        <v>0.85397413935807887</v>
      </c>
      <c r="O31" s="135">
        <f t="shared" si="10"/>
        <v>0</v>
      </c>
      <c r="P31" s="127">
        <f t="shared" si="11"/>
        <v>1</v>
      </c>
      <c r="Q31" s="127">
        <f t="shared" si="12"/>
        <v>1</v>
      </c>
      <c r="R31" s="126">
        <f t="shared" si="13"/>
        <v>89</v>
      </c>
      <c r="S31" s="124">
        <f>_xlfn.XLOOKUP(R31,'Data for Q3'!N:N,'Data for Q3'!O:O)</f>
        <v>8.9319999999999997E-2</v>
      </c>
      <c r="T31" s="124">
        <f t="shared" si="14"/>
        <v>0.51117161777001741</v>
      </c>
      <c r="U31" s="124">
        <f t="shared" si="15"/>
        <v>0.53623961580402379</v>
      </c>
      <c r="V31" s="136">
        <f t="shared" si="16"/>
        <v>0</v>
      </c>
      <c r="W31" s="124">
        <f t="shared" si="17"/>
        <v>1</v>
      </c>
      <c r="X31" s="123">
        <f t="shared" si="18"/>
        <v>1</v>
      </c>
    </row>
    <row r="32" spans="1:24">
      <c r="A32" s="133">
        <f t="shared" si="1"/>
        <v>2044</v>
      </c>
      <c r="B32" s="27">
        <f>B31*(1+'Data for Q3'!$K$15)</f>
        <v>9728.2499742140608</v>
      </c>
      <c r="C32" s="132">
        <f>1/(1+'Data for Q3'!$K$18)^(A32-$A$12-0.5)</f>
        <v>0.3861967975207608</v>
      </c>
      <c r="D32" s="131">
        <f t="shared" si="2"/>
        <v>62</v>
      </c>
      <c r="E32" s="129">
        <f>_xlfn.XLOOKUP(D32,'Data for Q3'!N:N,'Data for Q3'!O:O)</f>
        <v>4.2100000000000002E-3</v>
      </c>
      <c r="F32" s="129">
        <f t="shared" si="3"/>
        <v>0.96175155980279747</v>
      </c>
      <c r="G32" s="129">
        <f t="shared" si="4"/>
        <v>0.96378460596050641</v>
      </c>
      <c r="H32" s="130">
        <f t="shared" si="20"/>
        <v>0</v>
      </c>
      <c r="I32" s="129">
        <f t="shared" si="5"/>
        <v>0.65158795852435836</v>
      </c>
      <c r="J32" s="129">
        <f t="shared" si="6"/>
        <v>0.65158795852435836</v>
      </c>
      <c r="K32" s="134">
        <f t="shared" si="7"/>
        <v>78</v>
      </c>
      <c r="L32" s="127">
        <f>_xlfn.XLOOKUP(K32,'Data for Q3'!N:N,'Data for Q3'!O:O)</f>
        <v>2.0410000000000001E-2</v>
      </c>
      <c r="M32" s="127">
        <f t="shared" si="8"/>
        <v>0.82880241872512261</v>
      </c>
      <c r="N32" s="127">
        <f t="shared" si="9"/>
        <v>0.83743657044481135</v>
      </c>
      <c r="O32" s="135">
        <f t="shared" si="10"/>
        <v>0</v>
      </c>
      <c r="P32" s="127">
        <f t="shared" si="11"/>
        <v>1</v>
      </c>
      <c r="Q32" s="127">
        <f t="shared" si="12"/>
        <v>1</v>
      </c>
      <c r="R32" s="126">
        <f t="shared" si="13"/>
        <v>90</v>
      </c>
      <c r="S32" s="124">
        <f>_xlfn.XLOOKUP(R32,'Data for Q3'!N:N,'Data for Q3'!O:O)</f>
        <v>0.10238</v>
      </c>
      <c r="T32" s="124">
        <f t="shared" si="14"/>
        <v>0.45883786754272299</v>
      </c>
      <c r="U32" s="124">
        <f t="shared" si="15"/>
        <v>0.48500474265637022</v>
      </c>
      <c r="V32" s="136">
        <f t="shared" si="16"/>
        <v>0</v>
      </c>
      <c r="W32" s="124">
        <f t="shared" si="17"/>
        <v>1</v>
      </c>
      <c r="X32" s="123">
        <f t="shared" si="18"/>
        <v>1</v>
      </c>
    </row>
    <row r="33" spans="1:24">
      <c r="A33" s="133">
        <f t="shared" si="1"/>
        <v>2045</v>
      </c>
      <c r="B33" s="27">
        <f>B32*(1+'Data for Q3'!$K$15)</f>
        <v>10214.662472924765</v>
      </c>
      <c r="C33" s="132">
        <f>1/(1+'Data for Q3'!$K$18)^(A33-$A$12-0.5)</f>
        <v>0.36780647382929599</v>
      </c>
      <c r="D33" s="131">
        <f t="shared" si="2"/>
        <v>63</v>
      </c>
      <c r="E33" s="129">
        <f>_xlfn.XLOOKUP(D33,'Data for Q3'!N:N,'Data for Q3'!O:O)</f>
        <v>4.64E-3</v>
      </c>
      <c r="F33" s="129">
        <f t="shared" si="3"/>
        <v>0.9572890325653125</v>
      </c>
      <c r="G33" s="129">
        <f t="shared" si="4"/>
        <v>0.95952029618405499</v>
      </c>
      <c r="H33" s="130">
        <f t="shared" si="20"/>
        <v>0</v>
      </c>
      <c r="I33" s="129">
        <f t="shared" si="5"/>
        <v>0.65158795852435836</v>
      </c>
      <c r="J33" s="129">
        <f t="shared" si="6"/>
        <v>0.65158795852435836</v>
      </c>
      <c r="K33" s="134">
        <f t="shared" si="7"/>
        <v>79</v>
      </c>
      <c r="L33" s="127">
        <f>_xlfn.XLOOKUP(K33,'Data for Q3'!N:N,'Data for Q3'!O:O)</f>
        <v>2.2839999999999999E-2</v>
      </c>
      <c r="M33" s="127">
        <f t="shared" si="8"/>
        <v>0.80987257148144087</v>
      </c>
      <c r="N33" s="127">
        <f t="shared" si="9"/>
        <v>0.81933749510328169</v>
      </c>
      <c r="O33" s="135">
        <f t="shared" si="10"/>
        <v>0</v>
      </c>
      <c r="P33" s="127">
        <f t="shared" si="11"/>
        <v>1</v>
      </c>
      <c r="Q33" s="127">
        <f t="shared" si="12"/>
        <v>1</v>
      </c>
      <c r="R33" s="126">
        <f t="shared" si="13"/>
        <v>91</v>
      </c>
      <c r="S33" s="124">
        <f>_xlfn.XLOOKUP(R33,'Data for Q3'!N:N,'Data for Q3'!O:O)</f>
        <v>0.11683</v>
      </c>
      <c r="T33" s="124">
        <f t="shared" si="14"/>
        <v>0.40523183947770669</v>
      </c>
      <c r="U33" s="124">
        <f t="shared" si="15"/>
        <v>0.43203485351021481</v>
      </c>
      <c r="V33" s="136">
        <f t="shared" si="16"/>
        <v>0</v>
      </c>
      <c r="W33" s="124">
        <f t="shared" si="17"/>
        <v>1</v>
      </c>
      <c r="X33" s="123">
        <f t="shared" si="18"/>
        <v>1</v>
      </c>
    </row>
    <row r="34" spans="1:24">
      <c r="A34" s="133">
        <f t="shared" si="1"/>
        <v>2046</v>
      </c>
      <c r="B34" s="27">
        <f>B33*(1+'Data for Q3'!$K$15)</f>
        <v>10725.395596571003</v>
      </c>
      <c r="C34" s="132">
        <f>1/(1+'Data for Q3'!$K$18)^(A34-$A$12-0.5)</f>
        <v>0.35029187983742477</v>
      </c>
      <c r="D34" s="131">
        <f t="shared" si="2"/>
        <v>64</v>
      </c>
      <c r="E34" s="129">
        <f>_xlfn.XLOOKUP(D34,'Data for Q3'!N:N,'Data for Q3'!O:O)</f>
        <v>5.11E-3</v>
      </c>
      <c r="F34" s="129">
        <f t="shared" si="3"/>
        <v>0.9523972856089038</v>
      </c>
      <c r="G34" s="129">
        <f t="shared" si="4"/>
        <v>0.95484315908710815</v>
      </c>
      <c r="H34" s="130">
        <f t="shared" si="20"/>
        <v>0</v>
      </c>
      <c r="I34" s="129">
        <f t="shared" si="5"/>
        <v>0.65158795852435836</v>
      </c>
      <c r="J34" s="129">
        <f t="shared" si="6"/>
        <v>0.65158795852435836</v>
      </c>
      <c r="K34" s="134">
        <f t="shared" si="7"/>
        <v>80</v>
      </c>
      <c r="L34" s="127">
        <f>_xlfn.XLOOKUP(K34,'Data for Q3'!N:N,'Data for Q3'!O:O)</f>
        <v>2.571E-2</v>
      </c>
      <c r="M34" s="127">
        <f t="shared" si="8"/>
        <v>0.78905074766865302</v>
      </c>
      <c r="N34" s="127">
        <f t="shared" si="9"/>
        <v>0.799461659575047</v>
      </c>
      <c r="O34" s="135">
        <f t="shared" si="10"/>
        <v>0</v>
      </c>
      <c r="P34" s="127">
        <f t="shared" si="11"/>
        <v>1</v>
      </c>
      <c r="Q34" s="127">
        <f t="shared" si="12"/>
        <v>1</v>
      </c>
      <c r="R34" s="126">
        <f t="shared" si="13"/>
        <v>92</v>
      </c>
      <c r="S34" s="124">
        <f>_xlfn.XLOOKUP(R34,'Data for Q3'!N:N,'Data for Q3'!O:O)</f>
        <v>0.13261000000000001</v>
      </c>
      <c r="T34" s="124">
        <f t="shared" si="14"/>
        <v>0.35149404524456801</v>
      </c>
      <c r="U34" s="124">
        <f t="shared" si="15"/>
        <v>0.37836294236113732</v>
      </c>
      <c r="V34" s="136">
        <f t="shared" si="16"/>
        <v>0</v>
      </c>
      <c r="W34" s="124">
        <f t="shared" si="17"/>
        <v>1</v>
      </c>
      <c r="X34" s="123">
        <f t="shared" si="18"/>
        <v>1</v>
      </c>
    </row>
    <row r="35" spans="1:24">
      <c r="A35" s="133">
        <f t="shared" si="1"/>
        <v>2047</v>
      </c>
      <c r="B35" s="27">
        <f>B34*(1+'Data for Q3'!$K$15)</f>
        <v>11261.665376399553</v>
      </c>
      <c r="C35" s="132">
        <f>1/(1+'Data for Q3'!$K$18)^(A35-$A$12-0.5)</f>
        <v>0.33361131413088069</v>
      </c>
      <c r="D35" s="131">
        <f t="shared" si="2"/>
        <v>65</v>
      </c>
      <c r="E35" s="129">
        <f>_xlfn.XLOOKUP(D35,'Data for Q3'!N:N,'Data for Q3'!O:O)</f>
        <v>5.62E-3</v>
      </c>
      <c r="F35" s="129">
        <f t="shared" si="3"/>
        <v>0.94704481286378184</v>
      </c>
      <c r="G35" s="129">
        <f t="shared" si="4"/>
        <v>0.94972104923634282</v>
      </c>
      <c r="H35" s="130">
        <f t="shared" si="20"/>
        <v>0</v>
      </c>
      <c r="I35" s="129">
        <f t="shared" si="5"/>
        <v>0.65158795852435836</v>
      </c>
      <c r="J35" s="129">
        <f t="shared" si="6"/>
        <v>0.65158795852435836</v>
      </c>
      <c r="K35" s="134">
        <f t="shared" si="7"/>
        <v>81</v>
      </c>
      <c r="L35" s="127">
        <f>_xlfn.XLOOKUP(K35,'Data for Q3'!N:N,'Data for Q3'!O:O)</f>
        <v>2.913E-2</v>
      </c>
      <c r="M35" s="127">
        <f t="shared" si="8"/>
        <v>0.76606569938906521</v>
      </c>
      <c r="N35" s="127">
        <f t="shared" si="9"/>
        <v>0.77755822352885906</v>
      </c>
      <c r="O35" s="135">
        <f t="shared" si="10"/>
        <v>0</v>
      </c>
      <c r="P35" s="127">
        <f t="shared" si="11"/>
        <v>1</v>
      </c>
      <c r="Q35" s="127">
        <f t="shared" si="12"/>
        <v>1</v>
      </c>
      <c r="R35" s="126">
        <f t="shared" si="13"/>
        <v>93</v>
      </c>
      <c r="S35" s="124">
        <f>_xlfn.XLOOKUP(R35,'Data for Q3'!N:N,'Data for Q3'!O:O)</f>
        <v>0.14960999999999999</v>
      </c>
      <c r="T35" s="124">
        <f t="shared" si="14"/>
        <v>0.29890702113552819</v>
      </c>
      <c r="U35" s="124">
        <f t="shared" si="15"/>
        <v>0.3252005331900481</v>
      </c>
      <c r="V35" s="136">
        <f t="shared" si="16"/>
        <v>0</v>
      </c>
      <c r="W35" s="124">
        <f t="shared" si="17"/>
        <v>1</v>
      </c>
      <c r="X35" s="123">
        <f t="shared" si="18"/>
        <v>1</v>
      </c>
    </row>
    <row r="36" spans="1:24">
      <c r="A36" s="133">
        <f t="shared" si="1"/>
        <v>2048</v>
      </c>
      <c r="B36" s="27">
        <f>B35*(1+'Data for Q3'!$K$15)</f>
        <v>11824.748645219532</v>
      </c>
      <c r="C36" s="132">
        <f>1/(1+'Data for Q3'!$K$18)^(A36-$A$12-0.5)</f>
        <v>0.31772506107702925</v>
      </c>
      <c r="D36" s="131">
        <f t="shared" si="2"/>
        <v>66</v>
      </c>
      <c r="E36" s="129">
        <f>_xlfn.XLOOKUP(D36,'Data for Q3'!N:N,'Data for Q3'!O:O)</f>
        <v>6.1999999999999998E-3</v>
      </c>
      <c r="F36" s="129">
        <f t="shared" si="3"/>
        <v>0.94117313502402644</v>
      </c>
      <c r="G36" s="129">
        <f t="shared" si="4"/>
        <v>0.94410897394390414</v>
      </c>
      <c r="H36" s="130">
        <f t="shared" si="20"/>
        <v>0</v>
      </c>
      <c r="I36" s="129">
        <f t="shared" si="5"/>
        <v>0.65158795852435836</v>
      </c>
      <c r="J36" s="129">
        <f t="shared" si="6"/>
        <v>0.65158795852435836</v>
      </c>
      <c r="K36" s="134">
        <f t="shared" si="7"/>
        <v>82</v>
      </c>
      <c r="L36" s="127">
        <f>_xlfn.XLOOKUP(K36,'Data for Q3'!N:N,'Data for Q3'!O:O)</f>
        <v>3.32E-2</v>
      </c>
      <c r="M36" s="127">
        <f t="shared" si="8"/>
        <v>0.74063231816934827</v>
      </c>
      <c r="N36" s="127">
        <f t="shared" si="9"/>
        <v>0.75334900877920674</v>
      </c>
      <c r="O36" s="135">
        <f t="shared" si="10"/>
        <v>0</v>
      </c>
      <c r="P36" s="127">
        <f t="shared" si="11"/>
        <v>1</v>
      </c>
      <c r="Q36" s="127">
        <f t="shared" si="12"/>
        <v>1</v>
      </c>
      <c r="R36" s="126">
        <f t="shared" si="13"/>
        <v>94</v>
      </c>
      <c r="S36" s="124">
        <f>_xlfn.XLOOKUP(R36,'Data for Q3'!N:N,'Data for Q3'!O:O)</f>
        <v>0.16771</v>
      </c>
      <c r="T36" s="124">
        <f t="shared" si="14"/>
        <v>0.24877732462088875</v>
      </c>
      <c r="U36" s="124">
        <f t="shared" si="15"/>
        <v>0.2738421728782085</v>
      </c>
      <c r="V36" s="136">
        <f t="shared" si="16"/>
        <v>0</v>
      </c>
      <c r="W36" s="124">
        <f t="shared" si="17"/>
        <v>1</v>
      </c>
      <c r="X36" s="123">
        <f t="shared" si="18"/>
        <v>1</v>
      </c>
    </row>
    <row r="37" spans="1:24">
      <c r="A37" s="133">
        <f t="shared" si="1"/>
        <v>2049</v>
      </c>
      <c r="B37" s="27">
        <f>B36*(1+'Data for Q3'!$K$15)</f>
        <v>12415.986077480509</v>
      </c>
      <c r="C37" s="132">
        <f>1/(1+'Data for Q3'!$K$18)^(A37-$A$12-0.5)</f>
        <v>0.3025952962638373</v>
      </c>
      <c r="D37" s="131">
        <f t="shared" si="2"/>
        <v>67</v>
      </c>
      <c r="E37" s="129">
        <f>_xlfn.XLOOKUP(D37,'Data for Q3'!N:N,'Data for Q3'!O:O)</f>
        <v>6.8599999999999998E-3</v>
      </c>
      <c r="F37" s="129">
        <f t="shared" si="3"/>
        <v>0.9347166873177617</v>
      </c>
      <c r="G37" s="129">
        <f t="shared" si="4"/>
        <v>0.93794491117089396</v>
      </c>
      <c r="H37" s="130">
        <f t="shared" si="20"/>
        <v>0</v>
      </c>
      <c r="I37" s="129">
        <f t="shared" si="5"/>
        <v>0.65158795852435836</v>
      </c>
      <c r="J37" s="129">
        <f t="shared" si="6"/>
        <v>0.65158795852435836</v>
      </c>
      <c r="K37" s="134">
        <f t="shared" si="7"/>
        <v>83</v>
      </c>
      <c r="L37" s="127">
        <f>_xlfn.XLOOKUP(K37,'Data for Q3'!N:N,'Data for Q3'!O:O)</f>
        <v>3.805E-2</v>
      </c>
      <c r="M37" s="127">
        <f t="shared" si="8"/>
        <v>0.7124512584630045</v>
      </c>
      <c r="N37" s="127">
        <f t="shared" si="9"/>
        <v>0.72654178831617644</v>
      </c>
      <c r="O37" s="135">
        <f t="shared" si="10"/>
        <v>0</v>
      </c>
      <c r="P37" s="127">
        <f t="shared" si="11"/>
        <v>1</v>
      </c>
      <c r="Q37" s="127">
        <f t="shared" si="12"/>
        <v>1</v>
      </c>
      <c r="R37" s="126">
        <f t="shared" si="13"/>
        <v>95</v>
      </c>
      <c r="S37" s="124">
        <f>_xlfn.XLOOKUP(R37,'Data for Q3'!N:N,'Data for Q3'!O:O)</f>
        <v>0.18670999999999999</v>
      </c>
      <c r="T37" s="124">
        <f t="shared" si="14"/>
        <v>0.20232811034092263</v>
      </c>
      <c r="U37" s="124">
        <f t="shared" si="15"/>
        <v>0.22555271748090569</v>
      </c>
      <c r="V37" s="136">
        <f t="shared" si="16"/>
        <v>0</v>
      </c>
      <c r="W37" s="124">
        <f t="shared" si="17"/>
        <v>1</v>
      </c>
      <c r="X37" s="123">
        <f t="shared" si="18"/>
        <v>1</v>
      </c>
    </row>
    <row r="38" spans="1:24">
      <c r="A38" s="133">
        <f t="shared" si="1"/>
        <v>2050</v>
      </c>
      <c r="B38" s="27">
        <f>B37*(1+'Data for Q3'!$K$15)</f>
        <v>13036.785381354535</v>
      </c>
      <c r="C38" s="132">
        <f>1/(1+'Data for Q3'!$K$18)^(A38-$A$12-0.5)</f>
        <v>0.28818599644174986</v>
      </c>
      <c r="D38" s="131">
        <f t="shared" si="2"/>
        <v>68</v>
      </c>
      <c r="E38" s="129">
        <f>_xlfn.XLOOKUP(D38,'Data for Q3'!N:N,'Data for Q3'!O:O)</f>
        <v>7.6099999999999996E-3</v>
      </c>
      <c r="F38" s="129">
        <f t="shared" si="3"/>
        <v>0.92760349332727354</v>
      </c>
      <c r="G38" s="129">
        <f t="shared" si="4"/>
        <v>0.93116009032251768</v>
      </c>
      <c r="H38" s="130">
        <f t="shared" si="20"/>
        <v>0</v>
      </c>
      <c r="I38" s="129">
        <f t="shared" si="5"/>
        <v>0.65158795852435836</v>
      </c>
      <c r="J38" s="129">
        <f t="shared" si="6"/>
        <v>0.65158795852435836</v>
      </c>
      <c r="K38" s="134">
        <f t="shared" si="7"/>
        <v>84</v>
      </c>
      <c r="L38" s="127">
        <f>_xlfn.XLOOKUP(K38,'Data for Q3'!N:N,'Data for Q3'!O:O)</f>
        <v>4.3770000000000003E-2</v>
      </c>
      <c r="M38" s="127">
        <f t="shared" si="8"/>
        <v>0.68126726688007877</v>
      </c>
      <c r="N38" s="127">
        <f t="shared" si="9"/>
        <v>0.69685926267154163</v>
      </c>
      <c r="O38" s="135">
        <f t="shared" si="10"/>
        <v>0</v>
      </c>
      <c r="P38" s="127">
        <f t="shared" si="11"/>
        <v>1</v>
      </c>
      <c r="Q38" s="127">
        <f t="shared" si="12"/>
        <v>1</v>
      </c>
      <c r="R38" s="126">
        <f t="shared" si="13"/>
        <v>96</v>
      </c>
      <c r="S38" s="124">
        <f>_xlfn.XLOOKUP(R38,'Data for Q3'!N:N,'Data for Q3'!O:O)</f>
        <v>0.20644000000000001</v>
      </c>
      <c r="T38" s="124">
        <f t="shared" si="14"/>
        <v>0.16055949524214258</v>
      </c>
      <c r="U38" s="124">
        <f t="shared" si="15"/>
        <v>0.1814438027915326</v>
      </c>
      <c r="V38" s="136">
        <f t="shared" si="16"/>
        <v>0</v>
      </c>
      <c r="W38" s="124">
        <f t="shared" si="17"/>
        <v>1</v>
      </c>
      <c r="X38" s="123">
        <f t="shared" si="18"/>
        <v>1</v>
      </c>
    </row>
    <row r="39" spans="1:24">
      <c r="A39" s="133">
        <f t="shared" si="1"/>
        <v>2051</v>
      </c>
      <c r="B39" s="27">
        <f>B38*(1+'Data for Q3'!$K$15)</f>
        <v>13688.624650422262</v>
      </c>
      <c r="C39" s="132">
        <f>1/(1+'Data for Q3'!$K$18)^(A39-$A$12-0.5)</f>
        <v>0.27446285375404744</v>
      </c>
      <c r="D39" s="131">
        <f t="shared" si="2"/>
        <v>69</v>
      </c>
      <c r="E39" s="129">
        <f>_xlfn.XLOOKUP(D39,'Data for Q3'!N:N,'Data for Q3'!O:O)</f>
        <v>8.4399999999999996E-3</v>
      </c>
      <c r="F39" s="129">
        <f t="shared" si="3"/>
        <v>0.91977451984359138</v>
      </c>
      <c r="G39" s="129">
        <f t="shared" si="4"/>
        <v>0.9236890065854324</v>
      </c>
      <c r="H39" s="130">
        <f t="shared" si="20"/>
        <v>0</v>
      </c>
      <c r="I39" s="129">
        <f t="shared" si="5"/>
        <v>0.65158795852435836</v>
      </c>
      <c r="J39" s="129">
        <f t="shared" si="6"/>
        <v>0.65158795852435836</v>
      </c>
      <c r="K39" s="134">
        <f t="shared" si="7"/>
        <v>85</v>
      </c>
      <c r="L39" s="127">
        <f>_xlfn.XLOOKUP(K39,'Data for Q3'!N:N,'Data for Q3'!O:O)</f>
        <v>5.0500000000000003E-2</v>
      </c>
      <c r="M39" s="127">
        <f t="shared" si="8"/>
        <v>0.64686326990263476</v>
      </c>
      <c r="N39" s="127">
        <f t="shared" si="9"/>
        <v>0.66406526839135682</v>
      </c>
      <c r="O39" s="135">
        <f t="shared" si="10"/>
        <v>0</v>
      </c>
      <c r="P39" s="127">
        <f t="shared" si="11"/>
        <v>1</v>
      </c>
      <c r="Q39" s="127">
        <f t="shared" si="12"/>
        <v>1</v>
      </c>
      <c r="R39" s="126">
        <f t="shared" si="13"/>
        <v>97</v>
      </c>
      <c r="S39" s="124">
        <f>_xlfn.XLOOKUP(R39,'Data for Q3'!N:N,'Data for Q3'!O:O)</f>
        <v>0.22670000000000001</v>
      </c>
      <c r="T39" s="124">
        <f t="shared" si="14"/>
        <v>0.12416065767074885</v>
      </c>
      <c r="U39" s="124">
        <f t="shared" si="15"/>
        <v>0.14236007645644572</v>
      </c>
      <c r="V39" s="136">
        <f t="shared" si="16"/>
        <v>0</v>
      </c>
      <c r="W39" s="124">
        <f t="shared" si="17"/>
        <v>1</v>
      </c>
      <c r="X39" s="123">
        <f t="shared" si="18"/>
        <v>1</v>
      </c>
    </row>
    <row r="40" spans="1:24">
      <c r="A40" s="133">
        <f t="shared" si="1"/>
        <v>2052</v>
      </c>
      <c r="B40" s="27">
        <f>B39*(1+'Data for Q3'!$K$15)</f>
        <v>14373.055882943376</v>
      </c>
      <c r="C40" s="132">
        <f>1/(1+'Data for Q3'!$K$18)^(A40-$A$12-0.5)</f>
        <v>0.26139319405147377</v>
      </c>
      <c r="D40" s="131">
        <f t="shared" si="2"/>
        <v>70</v>
      </c>
      <c r="E40" s="129">
        <f>_xlfn.XLOOKUP(D40,'Data for Q3'!N:N,'Data for Q3'!O:O)</f>
        <v>9.3399999999999993E-3</v>
      </c>
      <c r="F40" s="129">
        <f t="shared" si="3"/>
        <v>0.91118382582825219</v>
      </c>
      <c r="G40" s="129">
        <f t="shared" si="4"/>
        <v>0.91547917283592184</v>
      </c>
      <c r="H40" s="130">
        <f t="shared" si="20"/>
        <v>0</v>
      </c>
      <c r="I40" s="129">
        <f t="shared" si="5"/>
        <v>0.65158795852435836</v>
      </c>
      <c r="J40" s="129">
        <f t="shared" si="6"/>
        <v>0.65158795852435836</v>
      </c>
      <c r="K40" s="134">
        <f t="shared" si="7"/>
        <v>86</v>
      </c>
      <c r="L40" s="127">
        <f>_xlfn.XLOOKUP(K40,'Data for Q3'!N:N,'Data for Q3'!O:O)</f>
        <v>5.8319999999999997E-2</v>
      </c>
      <c r="M40" s="127">
        <f t="shared" si="8"/>
        <v>0.6091382040019131</v>
      </c>
      <c r="N40" s="127">
        <f t="shared" si="9"/>
        <v>0.62800073695227399</v>
      </c>
      <c r="O40" s="135">
        <f t="shared" si="10"/>
        <v>0</v>
      </c>
      <c r="P40" s="127">
        <f t="shared" si="11"/>
        <v>1</v>
      </c>
      <c r="Q40" s="127">
        <f t="shared" si="12"/>
        <v>1</v>
      </c>
      <c r="R40" s="126">
        <f t="shared" si="13"/>
        <v>98</v>
      </c>
      <c r="S40" s="124">
        <f>_xlfn.XLOOKUP(R40,'Data for Q3'!N:N,'Data for Q3'!O:O)</f>
        <v>0.24728</v>
      </c>
      <c r="T40" s="124">
        <f t="shared" si="14"/>
        <v>9.345821024192609E-2</v>
      </c>
      <c r="U40" s="124">
        <f t="shared" si="15"/>
        <v>0.10880943395633746</v>
      </c>
      <c r="V40" s="136">
        <f t="shared" si="16"/>
        <v>0</v>
      </c>
      <c r="W40" s="124">
        <f t="shared" si="17"/>
        <v>1</v>
      </c>
      <c r="X40" s="123">
        <f t="shared" si="18"/>
        <v>1</v>
      </c>
    </row>
    <row r="41" spans="1:24">
      <c r="A41" s="133">
        <f t="shared" si="1"/>
        <v>2053</v>
      </c>
      <c r="B41" s="27">
        <f>B40*(1+'Data for Q3'!$K$15)</f>
        <v>15091.708677090544</v>
      </c>
      <c r="C41" s="132">
        <f>1/(1+'Data for Q3'!$K$18)^(A41-$A$12-0.5)</f>
        <v>0.24894589909664167</v>
      </c>
      <c r="D41" s="131">
        <f t="shared" si="2"/>
        <v>71</v>
      </c>
      <c r="E41" s="129">
        <f>_xlfn.XLOOKUP(D41,'Data for Q3'!N:N,'Data for Q3'!O:O)</f>
        <v>1.031E-2</v>
      </c>
      <c r="F41" s="129">
        <f t="shared" si="3"/>
        <v>0.90178952058396289</v>
      </c>
      <c r="G41" s="129">
        <f t="shared" si="4"/>
        <v>0.90648667320610754</v>
      </c>
      <c r="H41" s="130">
        <f t="shared" si="20"/>
        <v>0</v>
      </c>
      <c r="I41" s="129">
        <f t="shared" si="5"/>
        <v>0.65158795852435836</v>
      </c>
      <c r="J41" s="129">
        <f t="shared" si="6"/>
        <v>0.65158795852435836</v>
      </c>
      <c r="K41" s="134">
        <f t="shared" si="7"/>
        <v>87</v>
      </c>
      <c r="L41" s="127">
        <f>_xlfn.XLOOKUP(K41,'Data for Q3'!N:N,'Data for Q3'!O:O)</f>
        <v>6.7339999999999997E-2</v>
      </c>
      <c r="M41" s="127">
        <f t="shared" si="8"/>
        <v>0.56811883734442425</v>
      </c>
      <c r="N41" s="127">
        <f t="shared" si="9"/>
        <v>0.58862852067316873</v>
      </c>
      <c r="O41" s="135">
        <f t="shared" si="10"/>
        <v>0</v>
      </c>
      <c r="P41" s="127">
        <f t="shared" si="11"/>
        <v>1</v>
      </c>
      <c r="Q41" s="127">
        <f t="shared" si="12"/>
        <v>1</v>
      </c>
      <c r="R41" s="126">
        <f t="shared" si="13"/>
        <v>99</v>
      </c>
      <c r="S41" s="124">
        <f>_xlfn.XLOOKUP(R41,'Data for Q3'!N:N,'Data for Q3'!O:O)</f>
        <v>0.26871</v>
      </c>
      <c r="T41" s="124">
        <f t="shared" si="14"/>
        <v>6.8345054567818128E-2</v>
      </c>
      <c r="U41" s="124">
        <f t="shared" si="15"/>
        <v>8.0901632404872109E-2</v>
      </c>
      <c r="V41" s="136">
        <f t="shared" si="16"/>
        <v>0</v>
      </c>
      <c r="W41" s="124">
        <f t="shared" si="17"/>
        <v>1</v>
      </c>
      <c r="X41" s="123">
        <f t="shared" si="18"/>
        <v>1</v>
      </c>
    </row>
    <row r="42" spans="1:24">
      <c r="A42" s="133">
        <f t="shared" si="1"/>
        <v>2054</v>
      </c>
      <c r="B42" s="27">
        <f>B41*(1+'Data for Q3'!$K$15)</f>
        <v>15846.294110945073</v>
      </c>
      <c r="C42" s="132">
        <f>1/(1+'Data for Q3'!$K$18)^(A42-$A$12-0.5)</f>
        <v>0.23709133247299205</v>
      </c>
      <c r="D42" s="131">
        <f t="shared" si="2"/>
        <v>72</v>
      </c>
      <c r="E42" s="129">
        <f>_xlfn.XLOOKUP(D42,'Data for Q3'!N:N,'Data for Q3'!O:O)</f>
        <v>1.1339999999999999E-2</v>
      </c>
      <c r="F42" s="129">
        <f t="shared" si="3"/>
        <v>0.89156322742054073</v>
      </c>
      <c r="G42" s="129">
        <f t="shared" si="4"/>
        <v>0.89667637400225186</v>
      </c>
      <c r="H42" s="130">
        <f t="shared" si="20"/>
        <v>0</v>
      </c>
      <c r="I42" s="129">
        <f t="shared" si="5"/>
        <v>0.65158795852435836</v>
      </c>
      <c r="J42" s="129">
        <f t="shared" si="6"/>
        <v>0.65158795852435836</v>
      </c>
      <c r="K42" s="134">
        <f t="shared" si="7"/>
        <v>88</v>
      </c>
      <c r="L42" s="127">
        <f>_xlfn.XLOOKUP(K42,'Data for Q3'!N:N,'Data for Q3'!O:O)</f>
        <v>7.7649999999999997E-2</v>
      </c>
      <c r="M42" s="127">
        <f t="shared" si="8"/>
        <v>0.52400440962462969</v>
      </c>
      <c r="N42" s="127">
        <f t="shared" si="9"/>
        <v>0.54606162348452703</v>
      </c>
      <c r="O42" s="135">
        <f t="shared" si="10"/>
        <v>0</v>
      </c>
      <c r="P42" s="127">
        <f t="shared" si="11"/>
        <v>1</v>
      </c>
      <c r="Q42" s="127">
        <f t="shared" si="12"/>
        <v>1</v>
      </c>
      <c r="R42" s="126">
        <f t="shared" si="13"/>
        <v>100</v>
      </c>
      <c r="S42" s="124">
        <f>_xlfn.XLOOKUP(R42,'Data for Q3'!N:N,'Data for Q3'!O:O)</f>
        <v>0.29127999999999998</v>
      </c>
      <c r="T42" s="124">
        <f t="shared" si="14"/>
        <v>4.8437507073304062E-2</v>
      </c>
      <c r="U42" s="124">
        <f t="shared" si="15"/>
        <v>5.8391280820561095E-2</v>
      </c>
      <c r="V42" s="136">
        <f t="shared" si="16"/>
        <v>0</v>
      </c>
      <c r="W42" s="124">
        <f t="shared" si="17"/>
        <v>1</v>
      </c>
      <c r="X42" s="123">
        <f t="shared" si="18"/>
        <v>1</v>
      </c>
    </row>
    <row r="43" spans="1:24">
      <c r="A43" s="133">
        <f t="shared" si="1"/>
        <v>2055</v>
      </c>
      <c r="B43" s="27">
        <f>B42*(1+'Data for Q3'!$K$15)</f>
        <v>16638.608816492328</v>
      </c>
      <c r="C43" s="132">
        <f>1/(1+'Data for Q3'!$K$18)^(A43-$A$12-0.5)</f>
        <v>0.22580126902189715</v>
      </c>
      <c r="D43" s="131">
        <f t="shared" si="2"/>
        <v>73</v>
      </c>
      <c r="E43" s="129">
        <f>_xlfn.XLOOKUP(D43,'Data for Q3'!N:N,'Data for Q3'!O:O)</f>
        <v>1.244E-2</v>
      </c>
      <c r="F43" s="129">
        <f t="shared" si="3"/>
        <v>0.8804721808714292</v>
      </c>
      <c r="G43" s="129">
        <f t="shared" si="4"/>
        <v>0.88601770414598491</v>
      </c>
      <c r="H43" s="130">
        <f t="shared" si="20"/>
        <v>0</v>
      </c>
      <c r="I43" s="129">
        <f t="shared" si="5"/>
        <v>0.65158795852435836</v>
      </c>
      <c r="J43" s="129">
        <f t="shared" si="6"/>
        <v>0.65158795852435836</v>
      </c>
      <c r="K43" s="134">
        <f t="shared" si="7"/>
        <v>89</v>
      </c>
      <c r="L43" s="127">
        <f>_xlfn.XLOOKUP(K43,'Data for Q3'!N:N,'Data for Q3'!O:O)</f>
        <v>8.9319999999999997E-2</v>
      </c>
      <c r="M43" s="127">
        <f t="shared" si="8"/>
        <v>0.47720033575695781</v>
      </c>
      <c r="N43" s="127">
        <f t="shared" si="9"/>
        <v>0.50060237269079366</v>
      </c>
      <c r="O43" s="135">
        <f t="shared" si="10"/>
        <v>0</v>
      </c>
      <c r="P43" s="127">
        <f t="shared" si="11"/>
        <v>1</v>
      </c>
      <c r="Q43" s="127">
        <f t="shared" si="12"/>
        <v>1</v>
      </c>
      <c r="R43" s="126">
        <f t="shared" si="13"/>
        <v>101</v>
      </c>
      <c r="S43" s="124">
        <f>_xlfn.XLOOKUP(R43,'Data for Q3'!N:N,'Data for Q3'!O:O)</f>
        <v>0.31508000000000003</v>
      </c>
      <c r="T43" s="124">
        <f t="shared" si="14"/>
        <v>3.3175817344647418E-2</v>
      </c>
      <c r="U43" s="124">
        <f t="shared" si="15"/>
        <v>4.080666220897574E-2</v>
      </c>
      <c r="V43" s="136">
        <f t="shared" si="16"/>
        <v>0</v>
      </c>
      <c r="W43" s="124">
        <f t="shared" si="17"/>
        <v>1</v>
      </c>
      <c r="X43" s="123">
        <f t="shared" si="18"/>
        <v>1</v>
      </c>
    </row>
    <row r="44" spans="1:24">
      <c r="A44" s="133">
        <f t="shared" si="1"/>
        <v>2056</v>
      </c>
      <c r="B44" s="27">
        <f>B43*(1+'Data for Q3'!$K$15)</f>
        <v>17470.539257316945</v>
      </c>
      <c r="C44" s="132">
        <f>1/(1+'Data for Q3'!$K$18)^(A44-$A$12-0.5)</f>
        <v>0.21504882763990207</v>
      </c>
      <c r="D44" s="131">
        <f t="shared" si="2"/>
        <v>74</v>
      </c>
      <c r="E44" s="129">
        <f>_xlfn.XLOOKUP(D44,'Data for Q3'!N:N,'Data for Q3'!O:O)</f>
        <v>1.366E-2</v>
      </c>
      <c r="F44" s="129">
        <f t="shared" si="3"/>
        <v>0.8684449308807255</v>
      </c>
      <c r="G44" s="129">
        <f t="shared" si="4"/>
        <v>0.87445855587607735</v>
      </c>
      <c r="H44" s="130">
        <f t="shared" si="20"/>
        <v>0</v>
      </c>
      <c r="I44" s="129">
        <f t="shared" si="5"/>
        <v>0.65158795852435836</v>
      </c>
      <c r="J44" s="129">
        <f t="shared" si="6"/>
        <v>0.65158795852435836</v>
      </c>
      <c r="K44" s="134">
        <f t="shared" si="7"/>
        <v>90</v>
      </c>
      <c r="L44" s="127">
        <f>_xlfn.XLOOKUP(K44,'Data for Q3'!N:N,'Data for Q3'!O:O)</f>
        <v>0.10238</v>
      </c>
      <c r="M44" s="127">
        <f t="shared" si="8"/>
        <v>0.42834456538216042</v>
      </c>
      <c r="N44" s="127">
        <f t="shared" si="9"/>
        <v>0.45277245056955917</v>
      </c>
      <c r="O44" s="135">
        <f t="shared" si="10"/>
        <v>0</v>
      </c>
      <c r="P44" s="127">
        <f t="shared" si="11"/>
        <v>1</v>
      </c>
      <c r="Q44" s="127">
        <f t="shared" si="12"/>
        <v>1</v>
      </c>
      <c r="R44" s="126">
        <f t="shared" si="13"/>
        <v>102</v>
      </c>
      <c r="S44" s="124">
        <f>_xlfn.XLOOKUP(R44,'Data for Q3'!N:N,'Data for Q3'!O:O)</f>
        <v>0.33994999999999997</v>
      </c>
      <c r="T44" s="124">
        <f t="shared" si="14"/>
        <v>2.1897698238334529E-2</v>
      </c>
      <c r="U44" s="124">
        <f t="shared" si="15"/>
        <v>2.7536757791490972E-2</v>
      </c>
      <c r="V44" s="136">
        <f t="shared" si="16"/>
        <v>0</v>
      </c>
      <c r="W44" s="124">
        <f t="shared" si="17"/>
        <v>1</v>
      </c>
      <c r="X44" s="123">
        <f t="shared" si="18"/>
        <v>1</v>
      </c>
    </row>
    <row r="45" spans="1:24">
      <c r="A45" s="133">
        <f t="shared" ref="A45:A76" si="21">A44+1</f>
        <v>2057</v>
      </c>
      <c r="B45" s="27">
        <f>B44*(1+'Data for Q3'!$K$15)</f>
        <v>18344.066220182794</v>
      </c>
      <c r="C45" s="132">
        <f>1/(1+'Data for Q3'!$K$18)^(A45-$A$12-0.5)</f>
        <v>0.20480840727609717</v>
      </c>
      <c r="D45" s="131">
        <f t="shared" ref="D45:D76" si="22">D44+1</f>
        <v>75</v>
      </c>
      <c r="E45" s="129">
        <f>_xlfn.XLOOKUP(D45,'Data for Q3'!N:N,'Data for Q3'!O:O)</f>
        <v>1.502E-2</v>
      </c>
      <c r="F45" s="129">
        <f t="shared" ref="F45:F76" si="23">(1-E45)*F44</f>
        <v>0.85540088801889702</v>
      </c>
      <c r="G45" s="129">
        <f t="shared" ref="G45:G76" si="24">(1-E45/2)*F44</f>
        <v>0.8619229094498112</v>
      </c>
      <c r="H45" s="130">
        <f t="shared" si="20"/>
        <v>0</v>
      </c>
      <c r="I45" s="129">
        <f t="shared" ref="I45:I76" si="25">(1-H45)*I44</f>
        <v>0.65158795852435836</v>
      </c>
      <c r="J45" s="129">
        <f t="shared" ref="J45:J76" si="26">(1-H45/2)*I44</f>
        <v>0.65158795852435836</v>
      </c>
      <c r="K45" s="134">
        <f t="shared" ref="K45:K69" si="27">K44+1</f>
        <v>91</v>
      </c>
      <c r="L45" s="127">
        <f>_xlfn.XLOOKUP(K45,'Data for Q3'!N:N,'Data for Q3'!O:O)</f>
        <v>0.11683</v>
      </c>
      <c r="M45" s="127">
        <f t="shared" ref="M45:M69" si="28">(1-L45)*M44</f>
        <v>0.37830106980856265</v>
      </c>
      <c r="N45" s="127">
        <f t="shared" ref="N45:N69" si="29">(1-L45/2)*M44</f>
        <v>0.40332281759536154</v>
      </c>
      <c r="O45" s="135">
        <f t="shared" ref="O45:O69" si="30">O44</f>
        <v>0</v>
      </c>
      <c r="P45" s="127">
        <f t="shared" ref="P45:P69" si="31">(1-O45)*P44</f>
        <v>1</v>
      </c>
      <c r="Q45" s="127">
        <f t="shared" ref="Q45:Q69" si="32">(1-O45/2)*P44</f>
        <v>1</v>
      </c>
      <c r="R45" s="126">
        <f t="shared" si="13"/>
        <v>103</v>
      </c>
      <c r="S45" s="124">
        <f>_xlfn.XLOOKUP(R45,'Data for Q3'!N:N,'Data for Q3'!O:O)</f>
        <v>0.36552000000000001</v>
      </c>
      <c r="T45" s="124">
        <f t="shared" si="14"/>
        <v>1.3893651578258491E-2</v>
      </c>
      <c r="U45" s="124">
        <f t="shared" si="15"/>
        <v>1.7895674908296511E-2</v>
      </c>
      <c r="V45" s="136">
        <f t="shared" si="16"/>
        <v>0</v>
      </c>
      <c r="W45" s="124">
        <f t="shared" si="17"/>
        <v>1</v>
      </c>
      <c r="X45" s="123">
        <f t="shared" si="18"/>
        <v>1</v>
      </c>
    </row>
    <row r="46" spans="1:24">
      <c r="A46" s="133">
        <f t="shared" si="21"/>
        <v>2058</v>
      </c>
      <c r="B46" s="27">
        <f>B45*(1+'Data for Q3'!$K$15)</f>
        <v>19261.269531191934</v>
      </c>
      <c r="C46" s="132">
        <f>1/(1+'Data for Q3'!$K$18)^(A46-$A$12-0.5)</f>
        <v>0.19505562597723539</v>
      </c>
      <c r="D46" s="131">
        <f t="shared" si="22"/>
        <v>76</v>
      </c>
      <c r="E46" s="129">
        <f>_xlfn.XLOOKUP(D46,'Data for Q3'!N:N,'Data for Q3'!O:O)</f>
        <v>1.6559999999999998E-2</v>
      </c>
      <c r="F46" s="129">
        <f t="shared" si="23"/>
        <v>0.84123544931330407</v>
      </c>
      <c r="G46" s="129">
        <f t="shared" si="24"/>
        <v>0.84831816866610055</v>
      </c>
      <c r="H46" s="130">
        <f t="shared" si="20"/>
        <v>0</v>
      </c>
      <c r="I46" s="129">
        <f t="shared" si="25"/>
        <v>0.65158795852435836</v>
      </c>
      <c r="J46" s="129">
        <f t="shared" si="26"/>
        <v>0.65158795852435836</v>
      </c>
      <c r="K46" s="134">
        <f t="shared" si="27"/>
        <v>92</v>
      </c>
      <c r="L46" s="127">
        <f>_xlfn.XLOOKUP(K46,'Data for Q3'!N:N,'Data for Q3'!O:O)</f>
        <v>0.13261000000000001</v>
      </c>
      <c r="M46" s="127">
        <f t="shared" si="28"/>
        <v>0.32813456494124915</v>
      </c>
      <c r="N46" s="127">
        <f t="shared" si="29"/>
        <v>0.35321781737490587</v>
      </c>
      <c r="O46" s="135">
        <f t="shared" si="30"/>
        <v>0</v>
      </c>
      <c r="P46" s="127">
        <f t="shared" si="31"/>
        <v>1</v>
      </c>
      <c r="Q46" s="127">
        <f t="shared" si="32"/>
        <v>1</v>
      </c>
      <c r="R46" s="126">
        <f t="shared" si="13"/>
        <v>104</v>
      </c>
      <c r="S46" s="124">
        <f>_xlfn.XLOOKUP(R46,'Data for Q3'!N:N,'Data for Q3'!O:O)</f>
        <v>0.39119999999999999</v>
      </c>
      <c r="T46" s="124">
        <f t="shared" si="14"/>
        <v>8.4584550808437693E-3</v>
      </c>
      <c r="U46" s="124">
        <f t="shared" si="15"/>
        <v>1.1176053329551131E-2</v>
      </c>
      <c r="V46" s="136">
        <f t="shared" si="16"/>
        <v>0</v>
      </c>
      <c r="W46" s="124">
        <f t="shared" si="17"/>
        <v>1</v>
      </c>
      <c r="X46" s="123">
        <f t="shared" si="18"/>
        <v>1</v>
      </c>
    </row>
    <row r="47" spans="1:24">
      <c r="A47" s="133">
        <f t="shared" si="21"/>
        <v>2059</v>
      </c>
      <c r="B47" s="27">
        <f>B46*(1+'Data for Q3'!$K$15)</f>
        <v>20224.333007751531</v>
      </c>
      <c r="C47" s="132">
        <f>1/(1+'Data for Q3'!$K$18)^(A47-$A$12-0.5)</f>
        <v>0.18576726283546227</v>
      </c>
      <c r="D47" s="131">
        <f t="shared" si="22"/>
        <v>77</v>
      </c>
      <c r="E47" s="129">
        <f>_xlfn.XLOOKUP(D47,'Data for Q3'!N:N,'Data for Q3'!O:O)</f>
        <v>1.8339999999999999E-2</v>
      </c>
      <c r="F47" s="129">
        <f t="shared" si="23"/>
        <v>0.82580719117289803</v>
      </c>
      <c r="G47" s="129">
        <f t="shared" si="24"/>
        <v>0.8335213202431011</v>
      </c>
      <c r="H47" s="130">
        <f t="shared" si="20"/>
        <v>0</v>
      </c>
      <c r="I47" s="129">
        <f t="shared" si="25"/>
        <v>0.65158795852435836</v>
      </c>
      <c r="J47" s="129">
        <f t="shared" si="26"/>
        <v>0.65158795852435836</v>
      </c>
      <c r="K47" s="134">
        <f t="shared" si="27"/>
        <v>93</v>
      </c>
      <c r="L47" s="127">
        <f>_xlfn.XLOOKUP(K47,'Data for Q3'!N:N,'Data for Q3'!O:O)</f>
        <v>0.14960999999999999</v>
      </c>
      <c r="M47" s="127">
        <f t="shared" si="28"/>
        <v>0.27904235268038885</v>
      </c>
      <c r="N47" s="127">
        <f t="shared" si="29"/>
        <v>0.30358845881081903</v>
      </c>
      <c r="O47" s="135">
        <f t="shared" si="30"/>
        <v>0</v>
      </c>
      <c r="P47" s="127">
        <f t="shared" si="31"/>
        <v>1</v>
      </c>
      <c r="Q47" s="127">
        <f t="shared" si="32"/>
        <v>1</v>
      </c>
      <c r="R47" s="126">
        <f t="shared" si="13"/>
        <v>105</v>
      </c>
      <c r="S47" s="124">
        <f>_xlfn.XLOOKUP(R47,'Data for Q3'!N:N,'Data for Q3'!O:O)</f>
        <v>0.41615999999999997</v>
      </c>
      <c r="T47" s="124">
        <f t="shared" si="14"/>
        <v>4.9383844143998266E-3</v>
      </c>
      <c r="U47" s="124">
        <f t="shared" si="15"/>
        <v>6.6984197476217975E-3</v>
      </c>
      <c r="V47" s="136">
        <f t="shared" si="16"/>
        <v>0</v>
      </c>
      <c r="W47" s="124">
        <f t="shared" si="17"/>
        <v>1</v>
      </c>
      <c r="X47" s="123">
        <f t="shared" si="18"/>
        <v>1</v>
      </c>
    </row>
    <row r="48" spans="1:24">
      <c r="A48" s="133">
        <f t="shared" si="21"/>
        <v>2060</v>
      </c>
      <c r="B48" s="27">
        <f>B47*(1+'Data for Q3'!$K$15)</f>
        <v>21235.549658139109</v>
      </c>
      <c r="C48" s="132">
        <f>1/(1+'Data for Q3'!$K$18)^(A48-$A$12-0.5)</f>
        <v>0.17692120270044026</v>
      </c>
      <c r="D48" s="131">
        <f t="shared" si="22"/>
        <v>78</v>
      </c>
      <c r="E48" s="129">
        <f>_xlfn.XLOOKUP(D48,'Data for Q3'!N:N,'Data for Q3'!O:O)</f>
        <v>2.0410000000000001E-2</v>
      </c>
      <c r="F48" s="129">
        <f t="shared" si="23"/>
        <v>0.80895246640105911</v>
      </c>
      <c r="G48" s="129">
        <f t="shared" si="24"/>
        <v>0.81737982878697857</v>
      </c>
      <c r="H48" s="130">
        <f t="shared" si="20"/>
        <v>0</v>
      </c>
      <c r="I48" s="129">
        <f t="shared" si="25"/>
        <v>0.65158795852435836</v>
      </c>
      <c r="J48" s="129">
        <f t="shared" si="26"/>
        <v>0.65158795852435836</v>
      </c>
      <c r="K48" s="134">
        <f t="shared" si="27"/>
        <v>94</v>
      </c>
      <c r="L48" s="127">
        <f>_xlfn.XLOOKUP(K48,'Data for Q3'!N:N,'Data for Q3'!O:O)</f>
        <v>0.16771</v>
      </c>
      <c r="M48" s="127">
        <f t="shared" si="28"/>
        <v>0.23224415971236084</v>
      </c>
      <c r="N48" s="127">
        <f t="shared" si="29"/>
        <v>0.25564325619637485</v>
      </c>
      <c r="O48" s="135">
        <f t="shared" si="30"/>
        <v>0</v>
      </c>
      <c r="P48" s="127">
        <f t="shared" si="31"/>
        <v>1</v>
      </c>
      <c r="Q48" s="127">
        <f t="shared" si="32"/>
        <v>1</v>
      </c>
      <c r="R48" s="126">
        <f t="shared" si="13"/>
        <v>106</v>
      </c>
      <c r="S48" s="124">
        <f>_xlfn.XLOOKUP(R48,'Data for Q3'!N:N,'Data for Q3'!O:O)</f>
        <v>0.43936999999999998</v>
      </c>
      <c r="T48" s="124">
        <f t="shared" si="14"/>
        <v>2.7686064542449748E-3</v>
      </c>
      <c r="U48" s="124">
        <f t="shared" si="15"/>
        <v>3.8534954343224007E-3</v>
      </c>
      <c r="V48" s="136">
        <f t="shared" si="16"/>
        <v>0</v>
      </c>
      <c r="W48" s="124">
        <f t="shared" si="17"/>
        <v>1</v>
      </c>
      <c r="X48" s="123">
        <f t="shared" si="18"/>
        <v>1</v>
      </c>
    </row>
    <row r="49" spans="1:24">
      <c r="A49" s="133">
        <f t="shared" si="21"/>
        <v>2061</v>
      </c>
      <c r="B49" s="27">
        <f>B48*(1+'Data for Q3'!$K$15)</f>
        <v>22297.327141046066</v>
      </c>
      <c r="C49" s="132">
        <f>1/(1+'Data for Q3'!$K$18)^(A49-$A$12-0.5)</f>
        <v>0.1684963835242288</v>
      </c>
      <c r="D49" s="131">
        <f t="shared" si="22"/>
        <v>79</v>
      </c>
      <c r="E49" s="129">
        <f>_xlfn.XLOOKUP(D49,'Data for Q3'!N:N,'Data for Q3'!O:O)</f>
        <v>2.2839999999999999E-2</v>
      </c>
      <c r="F49" s="129">
        <f t="shared" si="23"/>
        <v>0.79047599206845898</v>
      </c>
      <c r="G49" s="129">
        <f t="shared" si="24"/>
        <v>0.79971422923475899</v>
      </c>
      <c r="H49" s="130">
        <f t="shared" si="20"/>
        <v>0</v>
      </c>
      <c r="I49" s="129">
        <f t="shared" si="25"/>
        <v>0.65158795852435836</v>
      </c>
      <c r="J49" s="129">
        <f t="shared" si="26"/>
        <v>0.65158795852435836</v>
      </c>
      <c r="K49" s="134">
        <f t="shared" si="27"/>
        <v>95</v>
      </c>
      <c r="L49" s="127">
        <f>_xlfn.XLOOKUP(K49,'Data for Q3'!N:N,'Data for Q3'!O:O)</f>
        <v>0.18670999999999999</v>
      </c>
      <c r="M49" s="127">
        <f t="shared" si="28"/>
        <v>0.18888185265246596</v>
      </c>
      <c r="N49" s="127">
        <f t="shared" si="29"/>
        <v>0.21056300618241341</v>
      </c>
      <c r="O49" s="135">
        <f t="shared" si="30"/>
        <v>0</v>
      </c>
      <c r="P49" s="127">
        <f t="shared" si="31"/>
        <v>1</v>
      </c>
      <c r="Q49" s="127">
        <f t="shared" si="32"/>
        <v>1</v>
      </c>
      <c r="R49" s="126">
        <f t="shared" si="13"/>
        <v>107</v>
      </c>
      <c r="S49" s="124">
        <f>_xlfn.XLOOKUP(R49,'Data for Q3'!N:N,'Data for Q3'!O:O)</f>
        <v>0.45956000000000002</v>
      </c>
      <c r="T49" s="124">
        <f t="shared" si="14"/>
        <v>1.4962656721321543E-3</v>
      </c>
      <c r="U49" s="124">
        <f t="shared" si="15"/>
        <v>2.1324360631885643E-3</v>
      </c>
      <c r="V49" s="136">
        <f t="shared" si="16"/>
        <v>0</v>
      </c>
      <c r="W49" s="124">
        <f t="shared" si="17"/>
        <v>1</v>
      </c>
      <c r="X49" s="123">
        <f t="shared" si="18"/>
        <v>1</v>
      </c>
    </row>
    <row r="50" spans="1:24">
      <c r="A50" s="133">
        <f t="shared" si="21"/>
        <v>2062</v>
      </c>
      <c r="B50" s="27">
        <f>B49*(1+'Data for Q3'!$K$15)</f>
        <v>23412.193498098371</v>
      </c>
      <c r="C50" s="132">
        <f>1/(1+'Data for Q3'!$K$18)^(A50-$A$12-0.5)</f>
        <v>0.16047274621355123</v>
      </c>
      <c r="D50" s="131">
        <f t="shared" si="22"/>
        <v>80</v>
      </c>
      <c r="E50" s="129">
        <f>_xlfn.XLOOKUP(D50,'Data for Q3'!N:N,'Data for Q3'!O:O)</f>
        <v>2.571E-2</v>
      </c>
      <c r="F50" s="129">
        <f t="shared" si="23"/>
        <v>0.7701528543123789</v>
      </c>
      <c r="G50" s="129">
        <f t="shared" si="24"/>
        <v>0.78031442319041899</v>
      </c>
      <c r="H50" s="130">
        <f t="shared" si="20"/>
        <v>0</v>
      </c>
      <c r="I50" s="129">
        <f t="shared" si="25"/>
        <v>0.65158795852435836</v>
      </c>
      <c r="J50" s="129">
        <f t="shared" si="26"/>
        <v>0.65158795852435836</v>
      </c>
      <c r="K50" s="134">
        <f t="shared" si="27"/>
        <v>96</v>
      </c>
      <c r="L50" s="127">
        <f>_xlfn.XLOOKUP(K50,'Data for Q3'!N:N,'Data for Q3'!O:O)</f>
        <v>0.20644000000000001</v>
      </c>
      <c r="M50" s="127">
        <f t="shared" si="28"/>
        <v>0.1498890829908909</v>
      </c>
      <c r="N50" s="127">
        <f t="shared" si="29"/>
        <v>0.16938546782167843</v>
      </c>
      <c r="O50" s="135">
        <f t="shared" si="30"/>
        <v>0</v>
      </c>
      <c r="P50" s="127">
        <f t="shared" si="31"/>
        <v>1</v>
      </c>
      <c r="Q50" s="127">
        <f t="shared" si="32"/>
        <v>1</v>
      </c>
      <c r="R50" s="126">
        <f t="shared" si="13"/>
        <v>108</v>
      </c>
      <c r="S50" s="124">
        <f>_xlfn.XLOOKUP(R50,'Data for Q3'!N:N,'Data for Q3'!O:O)</f>
        <v>0.47972999999999999</v>
      </c>
      <c r="T50" s="124">
        <f t="shared" si="14"/>
        <v>7.7846214124019592E-4</v>
      </c>
      <c r="U50" s="124">
        <f t="shared" si="15"/>
        <v>1.1373639066861751E-3</v>
      </c>
      <c r="V50" s="136">
        <f t="shared" si="16"/>
        <v>0</v>
      </c>
      <c r="W50" s="124">
        <f t="shared" si="17"/>
        <v>1</v>
      </c>
      <c r="X50" s="123">
        <f t="shared" si="18"/>
        <v>1</v>
      </c>
    </row>
    <row r="51" spans="1:24">
      <c r="A51" s="133">
        <f t="shared" si="21"/>
        <v>2063</v>
      </c>
      <c r="B51" s="27">
        <f>B50*(1+'Data for Q3'!$K$15)</f>
        <v>24582.803173003293</v>
      </c>
      <c r="C51" s="132">
        <f>1/(1+'Data for Q3'!$K$18)^(A51-$A$12-0.5)</f>
        <v>0.15283118687004879</v>
      </c>
      <c r="D51" s="131">
        <f t="shared" si="22"/>
        <v>81</v>
      </c>
      <c r="E51" s="129">
        <f>_xlfn.XLOOKUP(D51,'Data for Q3'!N:N,'Data for Q3'!O:O)</f>
        <v>2.913E-2</v>
      </c>
      <c r="F51" s="129">
        <f t="shared" si="23"/>
        <v>0.7477183016662593</v>
      </c>
      <c r="G51" s="129">
        <f t="shared" si="24"/>
        <v>0.7589355779893191</v>
      </c>
      <c r="H51" s="130">
        <f t="shared" si="20"/>
        <v>0</v>
      </c>
      <c r="I51" s="129">
        <f t="shared" si="25"/>
        <v>0.65158795852435836</v>
      </c>
      <c r="J51" s="129">
        <f t="shared" si="26"/>
        <v>0.65158795852435836</v>
      </c>
      <c r="K51" s="134">
        <f t="shared" si="27"/>
        <v>97</v>
      </c>
      <c r="L51" s="127">
        <f>_xlfn.XLOOKUP(K51,'Data for Q3'!N:N,'Data for Q3'!O:O)</f>
        <v>0.22670000000000001</v>
      </c>
      <c r="M51" s="127">
        <f t="shared" si="28"/>
        <v>0.11590922787685594</v>
      </c>
      <c r="N51" s="127">
        <f t="shared" si="29"/>
        <v>0.1328991554338734</v>
      </c>
      <c r="O51" s="135">
        <f t="shared" si="30"/>
        <v>0</v>
      </c>
      <c r="P51" s="127">
        <f t="shared" si="31"/>
        <v>1</v>
      </c>
      <c r="Q51" s="127">
        <f t="shared" si="32"/>
        <v>1</v>
      </c>
      <c r="R51" s="126">
        <f t="shared" si="13"/>
        <v>109</v>
      </c>
      <c r="S51" s="124">
        <f>_xlfn.XLOOKUP(R51,'Data for Q3'!N:N,'Data for Q3'!O:O)</f>
        <v>0.50988</v>
      </c>
      <c r="T51" s="124">
        <f t="shared" si="14"/>
        <v>3.8153986466464481E-4</v>
      </c>
      <c r="U51" s="124">
        <f t="shared" si="15"/>
        <v>5.8000100295242045E-4</v>
      </c>
      <c r="V51" s="136">
        <f t="shared" si="16"/>
        <v>0</v>
      </c>
      <c r="W51" s="124">
        <f t="shared" si="17"/>
        <v>1</v>
      </c>
      <c r="X51" s="123">
        <f t="shared" si="18"/>
        <v>1</v>
      </c>
    </row>
    <row r="52" spans="1:24">
      <c r="A52" s="133">
        <f t="shared" si="21"/>
        <v>2064</v>
      </c>
      <c r="B52" s="27">
        <f>B51*(1+'Data for Q3'!$K$15)</f>
        <v>25811.94333165346</v>
      </c>
      <c r="C52" s="132">
        <f>1/(1+'Data for Q3'!$K$18)^(A52-$A$12-0.5)</f>
        <v>0.14555351130480837</v>
      </c>
      <c r="D52" s="131">
        <f t="shared" si="22"/>
        <v>82</v>
      </c>
      <c r="E52" s="129">
        <f>_xlfn.XLOOKUP(D52,'Data for Q3'!N:N,'Data for Q3'!O:O)</f>
        <v>3.32E-2</v>
      </c>
      <c r="F52" s="129">
        <f t="shared" si="23"/>
        <v>0.72289405405093954</v>
      </c>
      <c r="G52" s="129">
        <f t="shared" si="24"/>
        <v>0.73530617785859942</v>
      </c>
      <c r="H52" s="130">
        <f t="shared" si="20"/>
        <v>0</v>
      </c>
      <c r="I52" s="129">
        <f t="shared" si="25"/>
        <v>0.65158795852435836</v>
      </c>
      <c r="J52" s="129">
        <f t="shared" si="26"/>
        <v>0.65158795852435836</v>
      </c>
      <c r="K52" s="134">
        <f t="shared" si="27"/>
        <v>98</v>
      </c>
      <c r="L52" s="127">
        <f>_xlfn.XLOOKUP(K52,'Data for Q3'!N:N,'Data for Q3'!O:O)</f>
        <v>0.24728</v>
      </c>
      <c r="M52" s="127">
        <f t="shared" si="28"/>
        <v>8.7247194007467013E-2</v>
      </c>
      <c r="N52" s="127">
        <f t="shared" si="29"/>
        <v>0.10157821094216148</v>
      </c>
      <c r="O52" s="135">
        <f t="shared" si="30"/>
        <v>0</v>
      </c>
      <c r="P52" s="127">
        <f t="shared" si="31"/>
        <v>1</v>
      </c>
      <c r="Q52" s="127">
        <f t="shared" si="32"/>
        <v>1</v>
      </c>
      <c r="R52" s="126">
        <f t="shared" si="13"/>
        <v>110</v>
      </c>
      <c r="S52" s="124">
        <f>_xlfn.XLOOKUP(R52,'Data for Q3'!N:N,'Data for Q3'!O:O)</f>
        <v>0.53</v>
      </c>
      <c r="T52" s="124">
        <f t="shared" si="14"/>
        <v>1.7932373639238306E-4</v>
      </c>
      <c r="U52" s="124">
        <f t="shared" si="15"/>
        <v>2.8043180052851391E-4</v>
      </c>
      <c r="V52" s="136">
        <f t="shared" si="16"/>
        <v>0</v>
      </c>
      <c r="W52" s="124">
        <f t="shared" si="17"/>
        <v>1</v>
      </c>
      <c r="X52" s="123">
        <f t="shared" si="18"/>
        <v>1</v>
      </c>
    </row>
    <row r="53" spans="1:24">
      <c r="A53" s="133">
        <f t="shared" si="21"/>
        <v>2065</v>
      </c>
      <c r="B53" s="27">
        <f>B52*(1+'Data for Q3'!$K$15)</f>
        <v>27102.540498236132</v>
      </c>
      <c r="C53" s="132">
        <f>1/(1+'Data for Q3'!$K$18)^(A53-$A$12-0.5)</f>
        <v>0.13862239171886509</v>
      </c>
      <c r="D53" s="131">
        <f t="shared" si="22"/>
        <v>83</v>
      </c>
      <c r="E53" s="129">
        <f>_xlfn.XLOOKUP(D53,'Data for Q3'!N:N,'Data for Q3'!O:O)</f>
        <v>3.805E-2</v>
      </c>
      <c r="F53" s="129">
        <f t="shared" si="23"/>
        <v>0.69538793529430132</v>
      </c>
      <c r="G53" s="129">
        <f t="shared" si="24"/>
        <v>0.70914099467262048</v>
      </c>
      <c r="H53" s="130">
        <f t="shared" si="20"/>
        <v>0</v>
      </c>
      <c r="I53" s="129">
        <f t="shared" si="25"/>
        <v>0.65158795852435836</v>
      </c>
      <c r="J53" s="129">
        <f t="shared" si="26"/>
        <v>0.65158795852435836</v>
      </c>
      <c r="K53" s="134">
        <f t="shared" si="27"/>
        <v>99</v>
      </c>
      <c r="L53" s="127">
        <f>_xlfn.XLOOKUP(K53,'Data for Q3'!N:N,'Data for Q3'!O:O)</f>
        <v>0.26871</v>
      </c>
      <c r="M53" s="127">
        <f t="shared" si="28"/>
        <v>6.3803000505720547E-2</v>
      </c>
      <c r="N53" s="127">
        <f t="shared" si="29"/>
        <v>7.5525097256593787E-2</v>
      </c>
      <c r="O53" s="135">
        <f t="shared" si="30"/>
        <v>0</v>
      </c>
      <c r="P53" s="127">
        <f t="shared" si="31"/>
        <v>1</v>
      </c>
      <c r="Q53" s="127">
        <f t="shared" si="32"/>
        <v>1</v>
      </c>
      <c r="R53" s="126">
        <f t="shared" si="13"/>
        <v>111</v>
      </c>
      <c r="S53" s="124">
        <f>_xlfn.XLOOKUP(R53,'Data for Q3'!N:N,'Data for Q3'!O:O)</f>
        <v>0.55000000000000004</v>
      </c>
      <c r="T53" s="124">
        <f t="shared" si="14"/>
        <v>8.0695681376572365E-5</v>
      </c>
      <c r="U53" s="124">
        <f t="shared" si="15"/>
        <v>1.3000970888447772E-4</v>
      </c>
      <c r="V53" s="136">
        <f t="shared" si="16"/>
        <v>0</v>
      </c>
      <c r="W53" s="124">
        <f t="shared" si="17"/>
        <v>1</v>
      </c>
      <c r="X53" s="123">
        <f t="shared" si="18"/>
        <v>1</v>
      </c>
    </row>
    <row r="54" spans="1:24">
      <c r="A54" s="133">
        <f t="shared" si="21"/>
        <v>2066</v>
      </c>
      <c r="B54" s="27">
        <f>B53*(1+'Data for Q3'!$K$15)</f>
        <v>28457.667523147938</v>
      </c>
      <c r="C54" s="132">
        <f>1/(1+'Data for Q3'!$K$18)^(A54-$A$12-0.5)</f>
        <v>0.13202132544653816</v>
      </c>
      <c r="D54" s="131">
        <f t="shared" si="22"/>
        <v>84</v>
      </c>
      <c r="E54" s="129">
        <f>_xlfn.XLOOKUP(D54,'Data for Q3'!N:N,'Data for Q3'!O:O)</f>
        <v>4.3770000000000003E-2</v>
      </c>
      <c r="F54" s="129">
        <f t="shared" si="23"/>
        <v>0.66495080536646978</v>
      </c>
      <c r="G54" s="129">
        <f t="shared" si="24"/>
        <v>0.68016937033038549</v>
      </c>
      <c r="H54" s="130">
        <f t="shared" si="20"/>
        <v>0</v>
      </c>
      <c r="I54" s="129">
        <f t="shared" si="25"/>
        <v>0.65158795852435836</v>
      </c>
      <c r="J54" s="129">
        <f t="shared" si="26"/>
        <v>0.65158795852435836</v>
      </c>
      <c r="K54" s="134">
        <f t="shared" si="27"/>
        <v>100</v>
      </c>
      <c r="L54" s="127">
        <f>_xlfn.XLOOKUP(K54,'Data for Q3'!N:N,'Data for Q3'!O:O)</f>
        <v>0.29127999999999998</v>
      </c>
      <c r="M54" s="127">
        <f t="shared" si="28"/>
        <v>4.5218462518414271E-2</v>
      </c>
      <c r="N54" s="127">
        <f t="shared" si="29"/>
        <v>5.4510731512067409E-2</v>
      </c>
      <c r="O54" s="135">
        <f t="shared" si="30"/>
        <v>0</v>
      </c>
      <c r="P54" s="127">
        <f t="shared" si="31"/>
        <v>1</v>
      </c>
      <c r="Q54" s="127">
        <f t="shared" si="32"/>
        <v>1</v>
      </c>
      <c r="R54" s="126">
        <f t="shared" si="13"/>
        <v>112</v>
      </c>
      <c r="S54" s="124">
        <f>_xlfn.XLOOKUP(R54,'Data for Q3'!N:N,'Data for Q3'!O:O)</f>
        <v>0.56999999999999995</v>
      </c>
      <c r="T54" s="124">
        <f t="shared" si="14"/>
        <v>3.4699142991926121E-5</v>
      </c>
      <c r="U54" s="124">
        <f t="shared" si="15"/>
        <v>5.769741218424925E-5</v>
      </c>
      <c r="V54" s="136">
        <f t="shared" si="16"/>
        <v>0</v>
      </c>
      <c r="W54" s="124">
        <f t="shared" si="17"/>
        <v>1</v>
      </c>
      <c r="X54" s="123">
        <f t="shared" si="18"/>
        <v>1</v>
      </c>
    </row>
    <row r="55" spans="1:24">
      <c r="A55" s="133">
        <f t="shared" si="21"/>
        <v>2067</v>
      </c>
      <c r="B55" s="27">
        <f>B54*(1+'Data for Q3'!$K$15)</f>
        <v>29880.550899305337</v>
      </c>
      <c r="C55" s="132">
        <f>1/(1+'Data for Q3'!$K$18)^(A55-$A$12-0.5)</f>
        <v>0.12573459566336972</v>
      </c>
      <c r="D55" s="131">
        <f t="shared" si="22"/>
        <v>85</v>
      </c>
      <c r="E55" s="129">
        <f>_xlfn.XLOOKUP(D55,'Data for Q3'!N:N,'Data for Q3'!O:O)</f>
        <v>5.0500000000000003E-2</v>
      </c>
      <c r="F55" s="129">
        <f t="shared" si="23"/>
        <v>0.63137078969546301</v>
      </c>
      <c r="G55" s="129">
        <f t="shared" si="24"/>
        <v>0.64816079753096645</v>
      </c>
      <c r="H55" s="130">
        <f t="shared" si="20"/>
        <v>0</v>
      </c>
      <c r="I55" s="129">
        <f t="shared" si="25"/>
        <v>0.65158795852435836</v>
      </c>
      <c r="J55" s="129">
        <f t="shared" si="26"/>
        <v>0.65158795852435836</v>
      </c>
      <c r="K55" s="134">
        <f t="shared" si="27"/>
        <v>101</v>
      </c>
      <c r="L55" s="127">
        <f>_xlfn.XLOOKUP(K55,'Data for Q3'!N:N,'Data for Q3'!O:O)</f>
        <v>0.31508000000000003</v>
      </c>
      <c r="M55" s="127">
        <f t="shared" si="28"/>
        <v>3.09710293481123E-2</v>
      </c>
      <c r="N55" s="127">
        <f t="shared" si="29"/>
        <v>3.8094745933263285E-2</v>
      </c>
      <c r="O55" s="135">
        <f t="shared" si="30"/>
        <v>0</v>
      </c>
      <c r="P55" s="127">
        <f t="shared" si="31"/>
        <v>1</v>
      </c>
      <c r="Q55" s="127">
        <f t="shared" si="32"/>
        <v>1</v>
      </c>
      <c r="R55" s="126">
        <f t="shared" si="13"/>
        <v>113</v>
      </c>
      <c r="S55" s="124">
        <f>_xlfn.XLOOKUP(R55,'Data for Q3'!N:N,'Data for Q3'!O:O)</f>
        <v>0.59</v>
      </c>
      <c r="T55" s="124">
        <f t="shared" si="14"/>
        <v>1.4226648626689711E-5</v>
      </c>
      <c r="U55" s="124">
        <f t="shared" si="15"/>
        <v>2.4462895809307918E-5</v>
      </c>
      <c r="V55" s="136">
        <f t="shared" si="16"/>
        <v>0</v>
      </c>
      <c r="W55" s="124">
        <f t="shared" si="17"/>
        <v>1</v>
      </c>
      <c r="X55" s="123">
        <f t="shared" si="18"/>
        <v>1</v>
      </c>
    </row>
    <row r="56" spans="1:24">
      <c r="A56" s="133">
        <f t="shared" si="21"/>
        <v>2068</v>
      </c>
      <c r="B56" s="27">
        <f>B55*(1+'Data for Q3'!$K$15)</f>
        <v>31374.578444270606</v>
      </c>
      <c r="C56" s="132">
        <f>1/(1+'Data for Q3'!$K$18)^(A56-$A$12-0.5)</f>
        <v>0.119747233965114</v>
      </c>
      <c r="D56" s="131">
        <f t="shared" si="22"/>
        <v>86</v>
      </c>
      <c r="E56" s="129">
        <f>_xlfn.XLOOKUP(D56,'Data for Q3'!N:N,'Data for Q3'!O:O)</f>
        <v>5.8319999999999997E-2</v>
      </c>
      <c r="F56" s="129">
        <f t="shared" si="23"/>
        <v>0.59454924524042363</v>
      </c>
      <c r="G56" s="129">
        <f t="shared" si="24"/>
        <v>0.61296001746794337</v>
      </c>
      <c r="H56" s="130">
        <f t="shared" si="20"/>
        <v>0</v>
      </c>
      <c r="I56" s="129">
        <f t="shared" si="25"/>
        <v>0.65158795852435836</v>
      </c>
      <c r="J56" s="129">
        <f t="shared" si="26"/>
        <v>0.65158795852435836</v>
      </c>
      <c r="K56" s="134">
        <f t="shared" si="27"/>
        <v>102</v>
      </c>
      <c r="L56" s="127">
        <f>_xlfn.XLOOKUP(K56,'Data for Q3'!N:N,'Data for Q3'!O:O)</f>
        <v>0.33994999999999997</v>
      </c>
      <c r="M56" s="127">
        <f t="shared" si="28"/>
        <v>2.0442427921221525E-2</v>
      </c>
      <c r="N56" s="127">
        <f t="shared" si="29"/>
        <v>2.5706728634666911E-2</v>
      </c>
      <c r="O56" s="135">
        <f t="shared" si="30"/>
        <v>0</v>
      </c>
      <c r="P56" s="127">
        <f t="shared" si="31"/>
        <v>1</v>
      </c>
      <c r="Q56" s="127">
        <f t="shared" si="32"/>
        <v>1</v>
      </c>
      <c r="R56" s="126">
        <f t="shared" si="13"/>
        <v>114</v>
      </c>
      <c r="S56" s="124">
        <f>_xlfn.XLOOKUP(R56,'Data for Q3'!N:N,'Data for Q3'!O:O)</f>
        <v>0.61</v>
      </c>
      <c r="T56" s="124">
        <f t="shared" si="14"/>
        <v>5.5483929644089877E-6</v>
      </c>
      <c r="U56" s="124">
        <f t="shared" si="15"/>
        <v>9.8875207955493508E-6</v>
      </c>
      <c r="V56" s="136">
        <f t="shared" si="16"/>
        <v>0</v>
      </c>
      <c r="W56" s="124">
        <f t="shared" si="17"/>
        <v>1</v>
      </c>
      <c r="X56" s="123">
        <f t="shared" si="18"/>
        <v>1</v>
      </c>
    </row>
    <row r="57" spans="1:24">
      <c r="A57" s="133">
        <f t="shared" si="21"/>
        <v>2069</v>
      </c>
      <c r="B57" s="27">
        <f>B56*(1+'Data for Q3'!$K$15)</f>
        <v>32943.307366484136</v>
      </c>
      <c r="C57" s="132">
        <f>1/(1+'Data for Q3'!$K$18)^(A57-$A$12-0.5)</f>
        <v>0.11404498472867998</v>
      </c>
      <c r="D57" s="131">
        <f t="shared" si="22"/>
        <v>87</v>
      </c>
      <c r="E57" s="129">
        <f>_xlfn.XLOOKUP(D57,'Data for Q3'!N:N,'Data for Q3'!O:O)</f>
        <v>6.7339999999999997E-2</v>
      </c>
      <c r="F57" s="129">
        <f t="shared" si="23"/>
        <v>0.55451229906593358</v>
      </c>
      <c r="G57" s="129">
        <f t="shared" si="24"/>
        <v>0.5745307721531786</v>
      </c>
      <c r="H57" s="130">
        <f t="shared" si="20"/>
        <v>0</v>
      </c>
      <c r="I57" s="129">
        <f t="shared" si="25"/>
        <v>0.65158795852435836</v>
      </c>
      <c r="J57" s="129">
        <f t="shared" si="26"/>
        <v>0.65158795852435836</v>
      </c>
      <c r="K57" s="134">
        <f t="shared" si="27"/>
        <v>103</v>
      </c>
      <c r="L57" s="127">
        <f>_xlfn.XLOOKUP(K57,'Data for Q3'!N:N,'Data for Q3'!O:O)</f>
        <v>0.36552000000000001</v>
      </c>
      <c r="M57" s="127">
        <f t="shared" si="28"/>
        <v>1.2970311667456632E-2</v>
      </c>
      <c r="N57" s="127">
        <f t="shared" si="29"/>
        <v>1.6706369794339079E-2</v>
      </c>
      <c r="O57" s="135">
        <f t="shared" si="30"/>
        <v>0</v>
      </c>
      <c r="P57" s="127">
        <f t="shared" si="31"/>
        <v>1</v>
      </c>
      <c r="Q57" s="127">
        <f t="shared" si="32"/>
        <v>1</v>
      </c>
      <c r="R57" s="126">
        <f t="shared" si="13"/>
        <v>115</v>
      </c>
      <c r="S57" s="124">
        <f>_xlfn.XLOOKUP(R57,'Data for Q3'!N:N,'Data for Q3'!O:O)</f>
        <v>1</v>
      </c>
      <c r="T57" s="124">
        <f t="shared" si="14"/>
        <v>0</v>
      </c>
      <c r="U57" s="124">
        <f t="shared" si="15"/>
        <v>2.7741964822044939E-6</v>
      </c>
      <c r="V57" s="136">
        <f t="shared" si="16"/>
        <v>0</v>
      </c>
      <c r="W57" s="124">
        <f t="shared" si="17"/>
        <v>1</v>
      </c>
      <c r="X57" s="123">
        <f t="shared" si="18"/>
        <v>1</v>
      </c>
    </row>
    <row r="58" spans="1:24">
      <c r="A58" s="133">
        <f t="shared" si="21"/>
        <v>2070</v>
      </c>
      <c r="B58" s="27">
        <f>B57*(1+'Data for Q3'!$K$15)</f>
        <v>34590.472734808347</v>
      </c>
      <c r="C58" s="132">
        <f>1/(1+'Data for Q3'!$K$18)^(A58-$A$12-0.5)</f>
        <v>0.1086142711701714</v>
      </c>
      <c r="D58" s="131">
        <f t="shared" si="22"/>
        <v>88</v>
      </c>
      <c r="E58" s="129">
        <f>_xlfn.XLOOKUP(D58,'Data for Q3'!N:N,'Data for Q3'!O:O)</f>
        <v>7.7649999999999997E-2</v>
      </c>
      <c r="F58" s="129">
        <f t="shared" si="23"/>
        <v>0.51145441904346389</v>
      </c>
      <c r="G58" s="129">
        <f t="shared" si="24"/>
        <v>0.53298335905469874</v>
      </c>
      <c r="H58" s="130">
        <f t="shared" ref="H58:H85" si="33">H57</f>
        <v>0</v>
      </c>
      <c r="I58" s="129">
        <f t="shared" si="25"/>
        <v>0.65158795852435836</v>
      </c>
      <c r="J58" s="129">
        <f t="shared" si="26"/>
        <v>0.65158795852435836</v>
      </c>
      <c r="K58" s="134">
        <f t="shared" si="27"/>
        <v>104</v>
      </c>
      <c r="L58" s="127">
        <f>_xlfn.XLOOKUP(K58,'Data for Q3'!N:N,'Data for Q3'!O:O)</f>
        <v>0.39119999999999999</v>
      </c>
      <c r="M58" s="127">
        <f t="shared" si="28"/>
        <v>7.8963257431475982E-3</v>
      </c>
      <c r="N58" s="127">
        <f t="shared" si="29"/>
        <v>1.0433318705302114E-2</v>
      </c>
      <c r="O58" s="135">
        <f t="shared" si="30"/>
        <v>0</v>
      </c>
      <c r="P58" s="127">
        <f t="shared" si="31"/>
        <v>1</v>
      </c>
      <c r="Q58" s="127">
        <f t="shared" si="32"/>
        <v>1</v>
      </c>
      <c r="R58" s="126"/>
      <c r="S58" s="124"/>
      <c r="T58" s="124"/>
      <c r="U58" s="124"/>
      <c r="V58" s="125"/>
      <c r="W58" s="124"/>
      <c r="X58" s="123"/>
    </row>
    <row r="59" spans="1:24">
      <c r="A59" s="133">
        <f t="shared" si="21"/>
        <v>2071</v>
      </c>
      <c r="B59" s="27">
        <f>B58*(1+'Data for Q3'!$K$15)</f>
        <v>36319.996371548768</v>
      </c>
      <c r="C59" s="132">
        <f>1/(1+'Data for Q3'!$K$18)^(A59-$A$12-0.5)</f>
        <v>0.10344216301921087</v>
      </c>
      <c r="D59" s="131">
        <f t="shared" si="22"/>
        <v>89</v>
      </c>
      <c r="E59" s="129">
        <f>_xlfn.XLOOKUP(D59,'Data for Q3'!N:N,'Data for Q3'!O:O)</f>
        <v>8.9319999999999997E-2</v>
      </c>
      <c r="F59" s="129">
        <f t="shared" si="23"/>
        <v>0.4657713103345017</v>
      </c>
      <c r="G59" s="129">
        <f t="shared" si="24"/>
        <v>0.4886128646889828</v>
      </c>
      <c r="H59" s="130">
        <f t="shared" si="33"/>
        <v>0</v>
      </c>
      <c r="I59" s="129">
        <f t="shared" si="25"/>
        <v>0.65158795852435836</v>
      </c>
      <c r="J59" s="129">
        <f t="shared" si="26"/>
        <v>0.65158795852435836</v>
      </c>
      <c r="K59" s="134">
        <f t="shared" si="27"/>
        <v>105</v>
      </c>
      <c r="L59" s="127">
        <f>_xlfn.XLOOKUP(K59,'Data for Q3'!N:N,'Data for Q3'!O:O)</f>
        <v>0.41615999999999997</v>
      </c>
      <c r="M59" s="127">
        <f t="shared" si="28"/>
        <v>4.6101908218792939E-3</v>
      </c>
      <c r="N59" s="127">
        <f t="shared" si="29"/>
        <v>6.2532582825134461E-3</v>
      </c>
      <c r="O59" s="135">
        <f t="shared" si="30"/>
        <v>0</v>
      </c>
      <c r="P59" s="127">
        <f t="shared" si="31"/>
        <v>1</v>
      </c>
      <c r="Q59" s="127">
        <f t="shared" si="32"/>
        <v>1</v>
      </c>
      <c r="R59" s="126"/>
      <c r="S59" s="124"/>
      <c r="T59" s="124"/>
      <c r="U59" s="124"/>
      <c r="V59" s="125"/>
      <c r="W59" s="124"/>
      <c r="X59" s="123"/>
    </row>
    <row r="60" spans="1:24">
      <c r="A60" s="133">
        <f t="shared" si="21"/>
        <v>2072</v>
      </c>
      <c r="B60" s="27">
        <f>B59*(1+'Data for Q3'!$K$15)</f>
        <v>38135.996190126207</v>
      </c>
      <c r="C60" s="132">
        <f>1/(1+'Data for Q3'!$K$18)^(A60-$A$12-0.5)</f>
        <v>9.8516345732581778E-2</v>
      </c>
      <c r="D60" s="131">
        <f t="shared" si="22"/>
        <v>90</v>
      </c>
      <c r="E60" s="129">
        <f>_xlfn.XLOOKUP(D60,'Data for Q3'!N:N,'Data for Q3'!O:O)</f>
        <v>0.10238</v>
      </c>
      <c r="F60" s="129">
        <f t="shared" si="23"/>
        <v>0.41808564358245542</v>
      </c>
      <c r="G60" s="129">
        <f t="shared" si="24"/>
        <v>0.44192847695847859</v>
      </c>
      <c r="H60" s="130">
        <f t="shared" si="33"/>
        <v>0</v>
      </c>
      <c r="I60" s="129">
        <f t="shared" si="25"/>
        <v>0.65158795852435836</v>
      </c>
      <c r="J60" s="129">
        <f t="shared" si="26"/>
        <v>0.65158795852435836</v>
      </c>
      <c r="K60" s="134">
        <f t="shared" si="27"/>
        <v>106</v>
      </c>
      <c r="L60" s="127">
        <f>_xlfn.XLOOKUP(K60,'Data for Q3'!N:N,'Data for Q3'!O:O)</f>
        <v>0.43936999999999998</v>
      </c>
      <c r="M60" s="127">
        <f t="shared" si="28"/>
        <v>2.5846112804701884E-3</v>
      </c>
      <c r="N60" s="127">
        <f t="shared" si="29"/>
        <v>3.5974010511747412E-3</v>
      </c>
      <c r="O60" s="135">
        <f t="shared" si="30"/>
        <v>0</v>
      </c>
      <c r="P60" s="127">
        <f t="shared" si="31"/>
        <v>1</v>
      </c>
      <c r="Q60" s="127">
        <f t="shared" si="32"/>
        <v>1</v>
      </c>
      <c r="R60" s="126"/>
      <c r="S60" s="124"/>
      <c r="T60" s="124"/>
      <c r="U60" s="124"/>
      <c r="V60" s="125"/>
      <c r="W60" s="124"/>
      <c r="X60" s="123"/>
    </row>
    <row r="61" spans="1:24">
      <c r="A61" s="133">
        <f t="shared" si="21"/>
        <v>2073</v>
      </c>
      <c r="B61" s="27">
        <f>B60*(1+'Data for Q3'!$K$15)</f>
        <v>40042.795999632515</v>
      </c>
      <c r="C61" s="132">
        <f>1/(1+'Data for Q3'!$K$18)^(A61-$A$12-0.5)</f>
        <v>9.382509117388739E-2</v>
      </c>
      <c r="D61" s="131">
        <f t="shared" si="22"/>
        <v>91</v>
      </c>
      <c r="E61" s="129">
        <f>_xlfn.XLOOKUP(D61,'Data for Q3'!N:N,'Data for Q3'!O:O)</f>
        <v>0.11683</v>
      </c>
      <c r="F61" s="129">
        <f t="shared" si="23"/>
        <v>0.36924069784271718</v>
      </c>
      <c r="G61" s="129">
        <f t="shared" si="24"/>
        <v>0.39366317071258627</v>
      </c>
      <c r="H61" s="130">
        <f t="shared" si="33"/>
        <v>0</v>
      </c>
      <c r="I61" s="129">
        <f t="shared" si="25"/>
        <v>0.65158795852435836</v>
      </c>
      <c r="J61" s="129">
        <f t="shared" si="26"/>
        <v>0.65158795852435836</v>
      </c>
      <c r="K61" s="134">
        <f t="shared" si="27"/>
        <v>107</v>
      </c>
      <c r="L61" s="127">
        <f>_xlfn.XLOOKUP(K61,'Data for Q3'!N:N,'Data for Q3'!O:O)</f>
        <v>0.45956000000000002</v>
      </c>
      <c r="M61" s="127">
        <f t="shared" si="28"/>
        <v>1.3968273204173088E-3</v>
      </c>
      <c r="N61" s="127">
        <f t="shared" si="29"/>
        <v>1.9907193004437486E-3</v>
      </c>
      <c r="O61" s="135">
        <f t="shared" si="30"/>
        <v>0</v>
      </c>
      <c r="P61" s="127">
        <f t="shared" si="31"/>
        <v>1</v>
      </c>
      <c r="Q61" s="127">
        <f t="shared" si="32"/>
        <v>1</v>
      </c>
      <c r="R61" s="126"/>
      <c r="S61" s="124"/>
      <c r="T61" s="124"/>
      <c r="U61" s="124"/>
      <c r="V61" s="125"/>
      <c r="W61" s="124"/>
      <c r="X61" s="123"/>
    </row>
    <row r="62" spans="1:24">
      <c r="A62" s="133">
        <f t="shared" si="21"/>
        <v>2074</v>
      </c>
      <c r="B62" s="27">
        <f>B61*(1+'Data for Q3'!$K$15)</f>
        <v>42044.935799614141</v>
      </c>
      <c r="C62" s="132">
        <f>1/(1+'Data for Q3'!$K$18)^(A62-$A$12-0.5)</f>
        <v>8.9357229689416548E-2</v>
      </c>
      <c r="D62" s="131">
        <f t="shared" si="22"/>
        <v>92</v>
      </c>
      <c r="E62" s="129">
        <f>_xlfn.XLOOKUP(D62,'Data for Q3'!N:N,'Data for Q3'!O:O)</f>
        <v>0.13261000000000001</v>
      </c>
      <c r="F62" s="129">
        <f t="shared" si="23"/>
        <v>0.32027568890179448</v>
      </c>
      <c r="G62" s="129">
        <f t="shared" si="24"/>
        <v>0.34475819337225577</v>
      </c>
      <c r="H62" s="130">
        <f t="shared" si="33"/>
        <v>0</v>
      </c>
      <c r="I62" s="129">
        <f t="shared" si="25"/>
        <v>0.65158795852435836</v>
      </c>
      <c r="J62" s="129">
        <f t="shared" si="26"/>
        <v>0.65158795852435836</v>
      </c>
      <c r="K62" s="134">
        <f t="shared" si="27"/>
        <v>108</v>
      </c>
      <c r="L62" s="127">
        <f>_xlfn.XLOOKUP(K62,'Data for Q3'!N:N,'Data for Q3'!O:O)</f>
        <v>0.47972999999999999</v>
      </c>
      <c r="M62" s="127">
        <f t="shared" si="28"/>
        <v>7.2672734999351327E-4</v>
      </c>
      <c r="N62" s="127">
        <f t="shared" si="29"/>
        <v>1.061777335205411E-3</v>
      </c>
      <c r="O62" s="135">
        <f t="shared" si="30"/>
        <v>0</v>
      </c>
      <c r="P62" s="127">
        <f t="shared" si="31"/>
        <v>1</v>
      </c>
      <c r="Q62" s="127">
        <f t="shared" si="32"/>
        <v>1</v>
      </c>
      <c r="R62" s="126"/>
      <c r="S62" s="124"/>
      <c r="T62" s="124"/>
      <c r="U62" s="124"/>
      <c r="V62" s="125"/>
      <c r="W62" s="124"/>
      <c r="X62" s="123"/>
    </row>
    <row r="63" spans="1:24">
      <c r="A63" s="133">
        <f t="shared" si="21"/>
        <v>2075</v>
      </c>
      <c r="B63" s="27">
        <f>B62*(1+'Data for Q3'!$K$15)</f>
        <v>44147.18258959485</v>
      </c>
      <c r="C63" s="132">
        <f>1/(1+'Data for Q3'!$K$18)^(A63-$A$12-0.5)</f>
        <v>8.5102123513730074E-2</v>
      </c>
      <c r="D63" s="131">
        <f t="shared" si="22"/>
        <v>93</v>
      </c>
      <c r="E63" s="129">
        <f>_xlfn.XLOOKUP(D63,'Data for Q3'!N:N,'Data for Q3'!O:O)</f>
        <v>0.14960999999999999</v>
      </c>
      <c r="F63" s="129">
        <f t="shared" si="23"/>
        <v>0.27235924308519699</v>
      </c>
      <c r="G63" s="129">
        <f t="shared" si="24"/>
        <v>0.29631746599349573</v>
      </c>
      <c r="H63" s="130">
        <f t="shared" si="33"/>
        <v>0</v>
      </c>
      <c r="I63" s="129">
        <f t="shared" si="25"/>
        <v>0.65158795852435836</v>
      </c>
      <c r="J63" s="129">
        <f t="shared" si="26"/>
        <v>0.65158795852435836</v>
      </c>
      <c r="K63" s="134">
        <f t="shared" si="27"/>
        <v>109</v>
      </c>
      <c r="L63" s="127">
        <f>_xlfn.XLOOKUP(K63,'Data for Q3'!N:N,'Data for Q3'!O:O)</f>
        <v>0.50988</v>
      </c>
      <c r="M63" s="127">
        <f t="shared" si="28"/>
        <v>3.5618360877882074E-4</v>
      </c>
      <c r="N63" s="127">
        <f t="shared" si="29"/>
        <v>5.4145547938616709E-4</v>
      </c>
      <c r="O63" s="135">
        <f t="shared" si="30"/>
        <v>0</v>
      </c>
      <c r="P63" s="127">
        <f t="shared" si="31"/>
        <v>1</v>
      </c>
      <c r="Q63" s="127">
        <f t="shared" si="32"/>
        <v>1</v>
      </c>
      <c r="R63" s="126"/>
      <c r="S63" s="124"/>
      <c r="T63" s="124"/>
      <c r="U63" s="124"/>
      <c r="V63" s="125"/>
      <c r="W63" s="124"/>
      <c r="X63" s="123"/>
    </row>
    <row r="64" spans="1:24">
      <c r="A64" s="133">
        <f t="shared" si="21"/>
        <v>2076</v>
      </c>
      <c r="B64" s="27">
        <f>B63*(1+'Data for Q3'!$K$15)</f>
        <v>46354.541719074594</v>
      </c>
      <c r="C64" s="132">
        <f>1/(1+'Data for Q3'!$K$18)^(A64-$A$12-0.5)</f>
        <v>8.1049641441647682E-2</v>
      </c>
      <c r="D64" s="131">
        <f t="shared" si="22"/>
        <v>94</v>
      </c>
      <c r="E64" s="129">
        <f>_xlfn.XLOOKUP(D64,'Data for Q3'!N:N,'Data for Q3'!O:O)</f>
        <v>0.16771</v>
      </c>
      <c r="F64" s="129">
        <f t="shared" si="23"/>
        <v>0.22668187442737858</v>
      </c>
      <c r="G64" s="129">
        <f t="shared" si="24"/>
        <v>0.24952055875628779</v>
      </c>
      <c r="H64" s="130">
        <f t="shared" si="33"/>
        <v>0</v>
      </c>
      <c r="I64" s="129">
        <f t="shared" si="25"/>
        <v>0.65158795852435836</v>
      </c>
      <c r="J64" s="129">
        <f t="shared" si="26"/>
        <v>0.65158795852435836</v>
      </c>
      <c r="K64" s="134">
        <f t="shared" si="27"/>
        <v>110</v>
      </c>
      <c r="L64" s="127">
        <f>_xlfn.XLOOKUP(K64,'Data for Q3'!N:N,'Data for Q3'!O:O)</f>
        <v>0.53</v>
      </c>
      <c r="M64" s="127">
        <f t="shared" si="28"/>
        <v>1.6740629612604574E-4</v>
      </c>
      <c r="N64" s="127">
        <f t="shared" si="29"/>
        <v>2.6179495245243326E-4</v>
      </c>
      <c r="O64" s="135">
        <f t="shared" si="30"/>
        <v>0</v>
      </c>
      <c r="P64" s="127">
        <f t="shared" si="31"/>
        <v>1</v>
      </c>
      <c r="Q64" s="127">
        <f t="shared" si="32"/>
        <v>1</v>
      </c>
      <c r="R64" s="126"/>
      <c r="S64" s="124"/>
      <c r="T64" s="124"/>
      <c r="U64" s="124"/>
      <c r="V64" s="125"/>
      <c r="W64" s="124"/>
      <c r="X64" s="123"/>
    </row>
    <row r="65" spans="1:24">
      <c r="A65" s="133">
        <f t="shared" si="21"/>
        <v>2077</v>
      </c>
      <c r="B65" s="27">
        <f>B64*(1+'Data for Q3'!$K$15)</f>
        <v>48672.268805028325</v>
      </c>
      <c r="C65" s="132">
        <f>1/(1+'Data for Q3'!$K$18)^(A65-$A$12-0.5)</f>
        <v>7.7190134706331112E-2</v>
      </c>
      <c r="D65" s="131">
        <f t="shared" si="22"/>
        <v>95</v>
      </c>
      <c r="E65" s="129">
        <f>_xlfn.XLOOKUP(D65,'Data for Q3'!N:N,'Data for Q3'!O:O)</f>
        <v>0.18670999999999999</v>
      </c>
      <c r="F65" s="129">
        <f t="shared" si="23"/>
        <v>0.18435810165304276</v>
      </c>
      <c r="G65" s="129">
        <f t="shared" si="24"/>
        <v>0.20551998804021065</v>
      </c>
      <c r="H65" s="130">
        <f t="shared" si="33"/>
        <v>0</v>
      </c>
      <c r="I65" s="129">
        <f t="shared" si="25"/>
        <v>0.65158795852435836</v>
      </c>
      <c r="J65" s="129">
        <f t="shared" si="26"/>
        <v>0.65158795852435836</v>
      </c>
      <c r="K65" s="134">
        <f t="shared" si="27"/>
        <v>111</v>
      </c>
      <c r="L65" s="127">
        <f>_xlfn.XLOOKUP(K65,'Data for Q3'!N:N,'Data for Q3'!O:O)</f>
        <v>0.55000000000000004</v>
      </c>
      <c r="M65" s="127">
        <f t="shared" si="28"/>
        <v>7.533283325672057E-5</v>
      </c>
      <c r="N65" s="127">
        <f t="shared" si="29"/>
        <v>1.2136956469138315E-4</v>
      </c>
      <c r="O65" s="135">
        <f t="shared" si="30"/>
        <v>0</v>
      </c>
      <c r="P65" s="127">
        <f t="shared" si="31"/>
        <v>1</v>
      </c>
      <c r="Q65" s="127">
        <f t="shared" si="32"/>
        <v>1</v>
      </c>
      <c r="R65" s="126"/>
      <c r="S65" s="124"/>
      <c r="T65" s="124"/>
      <c r="U65" s="124"/>
      <c r="V65" s="125"/>
      <c r="W65" s="124"/>
      <c r="X65" s="123"/>
    </row>
    <row r="66" spans="1:24">
      <c r="A66" s="133">
        <f t="shared" si="21"/>
        <v>2078</v>
      </c>
      <c r="B66" s="27">
        <f>B65*(1+'Data for Q3'!$K$15)</f>
        <v>51105.882245279747</v>
      </c>
      <c r="C66" s="132">
        <f>1/(1+'Data for Q3'!$K$18)^(A66-$A$12-0.5)</f>
        <v>7.3514414006029608E-2</v>
      </c>
      <c r="D66" s="131">
        <f t="shared" si="22"/>
        <v>96</v>
      </c>
      <c r="E66" s="129">
        <f>_xlfn.XLOOKUP(D66,'Data for Q3'!N:N,'Data for Q3'!O:O)</f>
        <v>0.20644000000000001</v>
      </c>
      <c r="F66" s="129">
        <f t="shared" si="23"/>
        <v>0.14629921514778862</v>
      </c>
      <c r="G66" s="129">
        <f t="shared" si="24"/>
        <v>0.16532865840041569</v>
      </c>
      <c r="H66" s="130">
        <f t="shared" si="33"/>
        <v>0</v>
      </c>
      <c r="I66" s="129">
        <f t="shared" si="25"/>
        <v>0.65158795852435836</v>
      </c>
      <c r="J66" s="129">
        <f t="shared" si="26"/>
        <v>0.65158795852435836</v>
      </c>
      <c r="K66" s="134">
        <f t="shared" si="27"/>
        <v>112</v>
      </c>
      <c r="L66" s="127">
        <f>_xlfn.XLOOKUP(K66,'Data for Q3'!N:N,'Data for Q3'!O:O)</f>
        <v>0.56999999999999995</v>
      </c>
      <c r="M66" s="127">
        <f t="shared" si="28"/>
        <v>3.2393118300389849E-5</v>
      </c>
      <c r="N66" s="127">
        <f t="shared" si="29"/>
        <v>5.3862975778555213E-5</v>
      </c>
      <c r="O66" s="135">
        <f t="shared" si="30"/>
        <v>0</v>
      </c>
      <c r="P66" s="127">
        <f t="shared" si="31"/>
        <v>1</v>
      </c>
      <c r="Q66" s="127">
        <f t="shared" si="32"/>
        <v>1</v>
      </c>
      <c r="R66" s="126"/>
      <c r="S66" s="124"/>
      <c r="T66" s="124"/>
      <c r="U66" s="124"/>
      <c r="V66" s="125"/>
      <c r="W66" s="124"/>
      <c r="X66" s="123"/>
    </row>
    <row r="67" spans="1:24">
      <c r="A67" s="133">
        <f t="shared" si="21"/>
        <v>2079</v>
      </c>
      <c r="B67" s="27">
        <f>B66*(1+'Data for Q3'!$K$15)</f>
        <v>53661.176357543736</v>
      </c>
      <c r="C67" s="132">
        <f>1/(1+'Data for Q3'!$K$18)^(A67-$A$12-0.5)</f>
        <v>7.001372762479012E-2</v>
      </c>
      <c r="D67" s="131">
        <f t="shared" si="22"/>
        <v>97</v>
      </c>
      <c r="E67" s="129">
        <f>_xlfn.XLOOKUP(D67,'Data for Q3'!N:N,'Data for Q3'!O:O)</f>
        <v>0.22670000000000001</v>
      </c>
      <c r="F67" s="129">
        <f t="shared" si="23"/>
        <v>0.11313318307378495</v>
      </c>
      <c r="G67" s="129">
        <f t="shared" si="24"/>
        <v>0.12971619911078677</v>
      </c>
      <c r="H67" s="130">
        <f t="shared" si="33"/>
        <v>0</v>
      </c>
      <c r="I67" s="129">
        <f t="shared" si="25"/>
        <v>0.65158795852435836</v>
      </c>
      <c r="J67" s="129">
        <f t="shared" si="26"/>
        <v>0.65158795852435836</v>
      </c>
      <c r="K67" s="134">
        <f t="shared" si="27"/>
        <v>113</v>
      </c>
      <c r="L67" s="127">
        <f>_xlfn.XLOOKUP(K67,'Data for Q3'!N:N,'Data for Q3'!O:O)</f>
        <v>0.59</v>
      </c>
      <c r="M67" s="127">
        <f t="shared" si="28"/>
        <v>1.328117850315984E-5</v>
      </c>
      <c r="N67" s="127">
        <f t="shared" si="29"/>
        <v>2.2837148401774845E-5</v>
      </c>
      <c r="O67" s="135">
        <f t="shared" si="30"/>
        <v>0</v>
      </c>
      <c r="P67" s="127">
        <f t="shared" si="31"/>
        <v>1</v>
      </c>
      <c r="Q67" s="127">
        <f t="shared" si="32"/>
        <v>1</v>
      </c>
      <c r="R67" s="126"/>
      <c r="S67" s="124"/>
      <c r="T67" s="124"/>
      <c r="U67" s="124"/>
      <c r="V67" s="125"/>
      <c r="W67" s="124"/>
      <c r="X67" s="123"/>
    </row>
    <row r="68" spans="1:24">
      <c r="A68" s="133">
        <f t="shared" si="21"/>
        <v>2080</v>
      </c>
      <c r="B68" s="27">
        <f>B67*(1+'Data for Q3'!$K$15)</f>
        <v>56344.235175420923</v>
      </c>
      <c r="C68" s="132">
        <f>1/(1+'Data for Q3'!$K$18)^(A68-$A$12-0.5)</f>
        <v>6.6679740595038201E-2</v>
      </c>
      <c r="D68" s="131">
        <f t="shared" si="22"/>
        <v>98</v>
      </c>
      <c r="E68" s="129">
        <f>_xlfn.XLOOKUP(D68,'Data for Q3'!N:N,'Data for Q3'!O:O)</f>
        <v>0.24728</v>
      </c>
      <c r="F68" s="129">
        <f t="shared" si="23"/>
        <v>8.5157609563299416E-2</v>
      </c>
      <c r="G68" s="129">
        <f t="shared" si="24"/>
        <v>9.9145396318542175E-2</v>
      </c>
      <c r="H68" s="130">
        <f t="shared" si="33"/>
        <v>0</v>
      </c>
      <c r="I68" s="129">
        <f t="shared" si="25"/>
        <v>0.65158795852435836</v>
      </c>
      <c r="J68" s="129">
        <f t="shared" si="26"/>
        <v>0.65158795852435836</v>
      </c>
      <c r="K68" s="134">
        <f t="shared" si="27"/>
        <v>114</v>
      </c>
      <c r="L68" s="127">
        <f>_xlfn.XLOOKUP(K68,'Data for Q3'!N:N,'Data for Q3'!O:O)</f>
        <v>0.61</v>
      </c>
      <c r="M68" s="127">
        <f t="shared" si="28"/>
        <v>5.1796596162323375E-6</v>
      </c>
      <c r="N68" s="127">
        <f t="shared" si="29"/>
        <v>9.2304190596960895E-6</v>
      </c>
      <c r="O68" s="135">
        <f t="shared" si="30"/>
        <v>0</v>
      </c>
      <c r="P68" s="127">
        <f t="shared" si="31"/>
        <v>1</v>
      </c>
      <c r="Q68" s="127">
        <f t="shared" si="32"/>
        <v>1</v>
      </c>
      <c r="R68" s="126"/>
      <c r="S68" s="124"/>
      <c r="T68" s="124"/>
      <c r="U68" s="124"/>
      <c r="V68" s="125"/>
      <c r="W68" s="124"/>
      <c r="X68" s="123"/>
    </row>
    <row r="69" spans="1:24">
      <c r="A69" s="133">
        <f t="shared" si="21"/>
        <v>2081</v>
      </c>
      <c r="B69" s="27">
        <f>B68*(1+'Data for Q3'!$K$15)</f>
        <v>59161.446934191968</v>
      </c>
      <c r="C69" s="132">
        <f>1/(1+'Data for Q3'!$K$18)^(A69-$A$12-0.5)</f>
        <v>6.3504514852417329E-2</v>
      </c>
      <c r="D69" s="131">
        <f t="shared" si="22"/>
        <v>99</v>
      </c>
      <c r="E69" s="129">
        <f>_xlfn.XLOOKUP(D69,'Data for Q3'!N:N,'Data for Q3'!O:O)</f>
        <v>0.26871</v>
      </c>
      <c r="F69" s="129">
        <f t="shared" si="23"/>
        <v>6.2274908297545228E-2</v>
      </c>
      <c r="G69" s="129">
        <f t="shared" si="24"/>
        <v>7.3716258930422329E-2</v>
      </c>
      <c r="H69" s="130">
        <f t="shared" si="33"/>
        <v>0</v>
      </c>
      <c r="I69" s="129">
        <f t="shared" si="25"/>
        <v>0.65158795852435836</v>
      </c>
      <c r="J69" s="129">
        <f t="shared" si="26"/>
        <v>0.65158795852435836</v>
      </c>
      <c r="K69" s="134">
        <f t="shared" si="27"/>
        <v>115</v>
      </c>
      <c r="L69" s="127">
        <f>_xlfn.XLOOKUP(K69,'Data for Q3'!N:N,'Data for Q3'!O:O)</f>
        <v>1</v>
      </c>
      <c r="M69" s="127">
        <f t="shared" si="28"/>
        <v>0</v>
      </c>
      <c r="N69" s="127">
        <f t="shared" si="29"/>
        <v>2.5898298081161688E-6</v>
      </c>
      <c r="O69" s="135">
        <f t="shared" si="30"/>
        <v>0</v>
      </c>
      <c r="P69" s="127">
        <f t="shared" si="31"/>
        <v>1</v>
      </c>
      <c r="Q69" s="127">
        <f t="shared" si="32"/>
        <v>1</v>
      </c>
      <c r="R69" s="126"/>
      <c r="S69" s="124"/>
      <c r="T69" s="124"/>
      <c r="U69" s="124"/>
      <c r="V69" s="125"/>
      <c r="W69" s="124"/>
      <c r="X69" s="123"/>
    </row>
    <row r="70" spans="1:24">
      <c r="A70" s="133">
        <f t="shared" si="21"/>
        <v>2082</v>
      </c>
      <c r="B70" s="27">
        <f>B69*(1+'Data for Q3'!$K$15)</f>
        <v>62119.519280901572</v>
      </c>
      <c r="C70" s="132">
        <f>1/(1+'Data for Q3'!$K$18)^(A70-$A$12-0.5)</f>
        <v>6.0480490335635545E-2</v>
      </c>
      <c r="D70" s="131">
        <f t="shared" si="22"/>
        <v>100</v>
      </c>
      <c r="E70" s="129">
        <f>_xlfn.XLOOKUP(D70,'Data for Q3'!N:N,'Data for Q3'!O:O)</f>
        <v>0.29127999999999998</v>
      </c>
      <c r="F70" s="129">
        <f t="shared" si="23"/>
        <v>4.4135473008636253E-2</v>
      </c>
      <c r="G70" s="129">
        <f t="shared" si="24"/>
        <v>5.3205190653090741E-2</v>
      </c>
      <c r="H70" s="130">
        <f t="shared" si="33"/>
        <v>0</v>
      </c>
      <c r="I70" s="129">
        <f t="shared" si="25"/>
        <v>0.65158795852435836</v>
      </c>
      <c r="J70" s="129">
        <f t="shared" si="26"/>
        <v>0.65158795852435836</v>
      </c>
      <c r="K70" s="134"/>
      <c r="L70" s="127"/>
      <c r="M70" s="127"/>
      <c r="N70" s="127"/>
      <c r="O70" s="128"/>
      <c r="P70" s="127"/>
      <c r="Q70" s="127"/>
      <c r="R70" s="126"/>
      <c r="S70" s="124"/>
      <c r="T70" s="124"/>
      <c r="U70" s="124"/>
      <c r="V70" s="125"/>
      <c r="W70" s="124"/>
      <c r="X70" s="123"/>
    </row>
    <row r="71" spans="1:24">
      <c r="A71" s="133">
        <f t="shared" si="21"/>
        <v>2083</v>
      </c>
      <c r="B71" s="27">
        <f>B70*(1+'Data for Q3'!$K$15)</f>
        <v>65225.495244946651</v>
      </c>
      <c r="C71" s="132">
        <f>1/(1+'Data for Q3'!$K$18)^(A71-$A$12-0.5)</f>
        <v>5.7600466986319585E-2</v>
      </c>
      <c r="D71" s="131">
        <f t="shared" si="22"/>
        <v>101</v>
      </c>
      <c r="E71" s="129">
        <f>_xlfn.XLOOKUP(D71,'Data for Q3'!N:N,'Data for Q3'!O:O)</f>
        <v>0.31508000000000003</v>
      </c>
      <c r="F71" s="129">
        <f t="shared" si="23"/>
        <v>3.0229268173075141E-2</v>
      </c>
      <c r="G71" s="129">
        <f t="shared" si="24"/>
        <v>3.7182370590855697E-2</v>
      </c>
      <c r="H71" s="130">
        <f t="shared" si="33"/>
        <v>0</v>
      </c>
      <c r="I71" s="129">
        <f t="shared" si="25"/>
        <v>0.65158795852435836</v>
      </c>
      <c r="J71" s="129">
        <f t="shared" si="26"/>
        <v>0.65158795852435836</v>
      </c>
      <c r="K71" s="134"/>
      <c r="L71" s="127"/>
      <c r="M71" s="127"/>
      <c r="N71" s="127"/>
      <c r="O71" s="128"/>
      <c r="P71" s="127"/>
      <c r="Q71" s="127"/>
      <c r="R71" s="126"/>
      <c r="S71" s="124"/>
      <c r="T71" s="124"/>
      <c r="U71" s="124"/>
      <c r="V71" s="125"/>
      <c r="W71" s="124"/>
      <c r="X71" s="123"/>
    </row>
    <row r="72" spans="1:24">
      <c r="A72" s="133">
        <f t="shared" si="21"/>
        <v>2084</v>
      </c>
      <c r="B72" s="27">
        <f>B71*(1+'Data for Q3'!$K$15)</f>
        <v>68486.770007193991</v>
      </c>
      <c r="C72" s="132">
        <f>1/(1+'Data for Q3'!$K$18)^(A72-$A$12-0.5)</f>
        <v>5.4857587606018644E-2</v>
      </c>
      <c r="D72" s="131">
        <f t="shared" si="22"/>
        <v>102</v>
      </c>
      <c r="E72" s="129">
        <f>_xlfn.XLOOKUP(D72,'Data for Q3'!N:N,'Data for Q3'!O:O)</f>
        <v>0.33994999999999997</v>
      </c>
      <c r="F72" s="129">
        <f t="shared" si="23"/>
        <v>1.9952828457638249E-2</v>
      </c>
      <c r="G72" s="129">
        <f t="shared" si="24"/>
        <v>2.5091048315356693E-2</v>
      </c>
      <c r="H72" s="130">
        <f t="shared" si="33"/>
        <v>0</v>
      </c>
      <c r="I72" s="129">
        <f t="shared" si="25"/>
        <v>0.65158795852435836</v>
      </c>
      <c r="J72" s="129">
        <f t="shared" si="26"/>
        <v>0.65158795852435836</v>
      </c>
      <c r="K72" s="127"/>
      <c r="L72" s="127"/>
      <c r="M72" s="127"/>
      <c r="N72" s="127"/>
      <c r="O72" s="128"/>
      <c r="P72" s="127"/>
      <c r="Q72" s="127"/>
      <c r="R72" s="126"/>
      <c r="S72" s="124"/>
      <c r="T72" s="124"/>
      <c r="U72" s="124"/>
      <c r="V72" s="125"/>
      <c r="W72" s="124"/>
      <c r="X72" s="123"/>
    </row>
    <row r="73" spans="1:24">
      <c r="A73" s="133">
        <f t="shared" si="21"/>
        <v>2085</v>
      </c>
      <c r="B73" s="27">
        <f>B72*(1+'Data for Q3'!$K$15)</f>
        <v>71911.108507553698</v>
      </c>
      <c r="C73" s="132">
        <f>1/(1+'Data for Q3'!$K$18)^(A73-$A$12-0.5)</f>
        <v>5.2245321529541554E-2</v>
      </c>
      <c r="D73" s="131">
        <f t="shared" si="22"/>
        <v>103</v>
      </c>
      <c r="E73" s="129">
        <f>_xlfn.XLOOKUP(D73,'Data for Q3'!N:N,'Data for Q3'!O:O)</f>
        <v>0.36552000000000001</v>
      </c>
      <c r="F73" s="129">
        <f t="shared" si="23"/>
        <v>1.2659670599802315E-2</v>
      </c>
      <c r="G73" s="129">
        <f t="shared" si="24"/>
        <v>1.6306249528720281E-2</v>
      </c>
      <c r="H73" s="130">
        <f t="shared" si="33"/>
        <v>0</v>
      </c>
      <c r="I73" s="129">
        <f t="shared" si="25"/>
        <v>0.65158795852435836</v>
      </c>
      <c r="J73" s="129">
        <f t="shared" si="26"/>
        <v>0.65158795852435836</v>
      </c>
      <c r="K73" s="127"/>
      <c r="L73" s="127"/>
      <c r="M73" s="127"/>
      <c r="N73" s="127"/>
      <c r="O73" s="128"/>
      <c r="P73" s="127"/>
      <c r="Q73" s="127"/>
      <c r="R73" s="126"/>
      <c r="S73" s="124"/>
      <c r="T73" s="124"/>
      <c r="U73" s="124"/>
      <c r="V73" s="125"/>
      <c r="W73" s="124"/>
      <c r="X73" s="123"/>
    </row>
    <row r="74" spans="1:24">
      <c r="A74" s="133">
        <f t="shared" si="21"/>
        <v>2086</v>
      </c>
      <c r="B74" s="27">
        <f>B73*(1+'Data for Q3'!$K$15)</f>
        <v>75506.663932931391</v>
      </c>
      <c r="C74" s="132">
        <f>1/(1+'Data for Q3'!$K$18)^(A74-$A$12-0.5)</f>
        <v>4.9757449075753857E-2</v>
      </c>
      <c r="D74" s="131">
        <f t="shared" si="22"/>
        <v>104</v>
      </c>
      <c r="E74" s="129">
        <f>_xlfn.XLOOKUP(D74,'Data for Q3'!N:N,'Data for Q3'!O:O)</f>
        <v>0.39119999999999999</v>
      </c>
      <c r="F74" s="129">
        <f t="shared" si="23"/>
        <v>7.7072074611596493E-3</v>
      </c>
      <c r="G74" s="129">
        <f t="shared" si="24"/>
        <v>1.0183439030480983E-2</v>
      </c>
      <c r="H74" s="130">
        <f t="shared" si="33"/>
        <v>0</v>
      </c>
      <c r="I74" s="129">
        <f t="shared" si="25"/>
        <v>0.65158795852435836</v>
      </c>
      <c r="J74" s="129">
        <f t="shared" si="26"/>
        <v>0.65158795852435836</v>
      </c>
      <c r="K74" s="127"/>
      <c r="L74" s="127"/>
      <c r="M74" s="127"/>
      <c r="N74" s="127"/>
      <c r="O74" s="128"/>
      <c r="P74" s="127"/>
      <c r="Q74" s="127"/>
      <c r="R74" s="126"/>
      <c r="S74" s="124"/>
      <c r="T74" s="124"/>
      <c r="U74" s="124"/>
      <c r="V74" s="125"/>
      <c r="W74" s="124"/>
      <c r="X74" s="123"/>
    </row>
    <row r="75" spans="1:24">
      <c r="A75" s="133">
        <f t="shared" si="21"/>
        <v>2087</v>
      </c>
      <c r="B75" s="27">
        <f>B74*(1+'Data for Q3'!$K$15)</f>
        <v>79281.997129577969</v>
      </c>
      <c r="C75" s="132">
        <f>1/(1+'Data for Q3'!$K$18)^(A75-$A$12-0.5)</f>
        <v>4.7388046738813201E-2</v>
      </c>
      <c r="D75" s="131">
        <f t="shared" si="22"/>
        <v>105</v>
      </c>
      <c r="E75" s="129">
        <f>_xlfn.XLOOKUP(D75,'Data for Q3'!N:N,'Data for Q3'!O:O)</f>
        <v>0.41615999999999997</v>
      </c>
      <c r="F75" s="129">
        <f t="shared" si="23"/>
        <v>4.4997760041234494E-3</v>
      </c>
      <c r="G75" s="129">
        <f t="shared" si="24"/>
        <v>6.1034917326415489E-3</v>
      </c>
      <c r="H75" s="130">
        <f t="shared" si="33"/>
        <v>0</v>
      </c>
      <c r="I75" s="129">
        <f t="shared" si="25"/>
        <v>0.65158795852435836</v>
      </c>
      <c r="J75" s="129">
        <f t="shared" si="26"/>
        <v>0.65158795852435836</v>
      </c>
      <c r="K75" s="127"/>
      <c r="L75" s="127"/>
      <c r="M75" s="127"/>
      <c r="N75" s="127"/>
      <c r="O75" s="128"/>
      <c r="P75" s="127"/>
      <c r="Q75" s="127"/>
      <c r="R75" s="126"/>
      <c r="S75" s="124"/>
      <c r="T75" s="124"/>
      <c r="U75" s="124"/>
      <c r="V75" s="125"/>
      <c r="W75" s="124"/>
      <c r="X75" s="123"/>
    </row>
    <row r="76" spans="1:24">
      <c r="A76" s="133">
        <f t="shared" si="21"/>
        <v>2088</v>
      </c>
      <c r="B76" s="27">
        <f>B75*(1+'Data for Q3'!$K$15)</f>
        <v>83246.096986056873</v>
      </c>
      <c r="C76" s="132">
        <f>1/(1+'Data for Q3'!$K$18)^(A76-$A$12-0.5)</f>
        <v>4.5131473084583998E-2</v>
      </c>
      <c r="D76" s="131">
        <f t="shared" si="22"/>
        <v>106</v>
      </c>
      <c r="E76" s="129">
        <f>_xlfn.XLOOKUP(D76,'Data for Q3'!N:N,'Data for Q3'!O:O)</f>
        <v>0.43936999999999998</v>
      </c>
      <c r="F76" s="129">
        <f t="shared" si="23"/>
        <v>2.5227094211917292E-3</v>
      </c>
      <c r="G76" s="129">
        <f t="shared" si="24"/>
        <v>3.5112427126575895E-3</v>
      </c>
      <c r="H76" s="130">
        <f t="shared" si="33"/>
        <v>0</v>
      </c>
      <c r="I76" s="129">
        <f t="shared" si="25"/>
        <v>0.65158795852435836</v>
      </c>
      <c r="J76" s="129">
        <f t="shared" si="26"/>
        <v>0.65158795852435836</v>
      </c>
      <c r="K76" s="127"/>
      <c r="L76" s="127"/>
      <c r="M76" s="127"/>
      <c r="N76" s="127"/>
      <c r="O76" s="128"/>
      <c r="P76" s="127"/>
      <c r="Q76" s="127"/>
      <c r="R76" s="126"/>
      <c r="S76" s="124"/>
      <c r="T76" s="124"/>
      <c r="U76" s="124"/>
      <c r="V76" s="125"/>
      <c r="W76" s="124"/>
      <c r="X76" s="123"/>
    </row>
    <row r="77" spans="1:24">
      <c r="A77" s="133">
        <f t="shared" ref="A77:A85" si="34">A76+1</f>
        <v>2089</v>
      </c>
      <c r="B77" s="27">
        <f>B76*(1+'Data for Q3'!$K$15)</f>
        <v>87408.40183535972</v>
      </c>
      <c r="C77" s="132">
        <f>1/(1+'Data for Q3'!$K$18)^(A77-$A$12-0.5)</f>
        <v>4.2982355318651418E-2</v>
      </c>
      <c r="D77" s="131">
        <f t="shared" ref="D77:D85" si="35">D76+1</f>
        <v>107</v>
      </c>
      <c r="E77" s="129">
        <f>_xlfn.XLOOKUP(D77,'Data for Q3'!N:N,'Data for Q3'!O:O)</f>
        <v>0.45956000000000002</v>
      </c>
      <c r="F77" s="129">
        <f t="shared" ref="F77:F85" si="36">(1-E77)*F76</f>
        <v>1.3633730795888583E-3</v>
      </c>
      <c r="G77" s="129">
        <f t="shared" ref="G77:G85" si="37">(1-E77/2)*F76</f>
        <v>1.9430412503902937E-3</v>
      </c>
      <c r="H77" s="130">
        <f t="shared" si="33"/>
        <v>0</v>
      </c>
      <c r="I77" s="129">
        <f t="shared" ref="I77:I85" si="38">(1-H77)*I76</f>
        <v>0.65158795852435836</v>
      </c>
      <c r="J77" s="129">
        <f t="shared" ref="J77:J85" si="39">(1-H77/2)*I76</f>
        <v>0.65158795852435836</v>
      </c>
      <c r="K77" s="127"/>
      <c r="L77" s="127"/>
      <c r="M77" s="127"/>
      <c r="N77" s="127"/>
      <c r="O77" s="128"/>
      <c r="P77" s="127"/>
      <c r="Q77" s="127"/>
      <c r="R77" s="126"/>
      <c r="S77" s="124"/>
      <c r="T77" s="124"/>
      <c r="U77" s="124"/>
      <c r="V77" s="125"/>
      <c r="W77" s="124"/>
      <c r="X77" s="123"/>
    </row>
    <row r="78" spans="1:24">
      <c r="A78" s="133">
        <f t="shared" si="34"/>
        <v>2090</v>
      </c>
      <c r="B78" s="27">
        <f>B77*(1+'Data for Q3'!$K$15)</f>
        <v>91778.821927127705</v>
      </c>
      <c r="C78" s="132">
        <f>1/(1+'Data for Q3'!$K$18)^(A78-$A$12-0.5)</f>
        <v>4.0935576493953726E-2</v>
      </c>
      <c r="D78" s="131">
        <f t="shared" si="35"/>
        <v>108</v>
      </c>
      <c r="E78" s="129">
        <f>_xlfn.XLOOKUP(D78,'Data for Q3'!N:N,'Data for Q3'!O:O)</f>
        <v>0.47972999999999999</v>
      </c>
      <c r="F78" s="129">
        <f t="shared" si="36"/>
        <v>7.0932211211769531E-4</v>
      </c>
      <c r="G78" s="129">
        <f t="shared" si="37"/>
        <v>1.0363475958532768E-3</v>
      </c>
      <c r="H78" s="130">
        <f t="shared" si="33"/>
        <v>0</v>
      </c>
      <c r="I78" s="129">
        <f t="shared" si="38"/>
        <v>0.65158795852435836</v>
      </c>
      <c r="J78" s="129">
        <f t="shared" si="39"/>
        <v>0.65158795852435836</v>
      </c>
      <c r="K78" s="127"/>
      <c r="L78" s="127"/>
      <c r="M78" s="127"/>
      <c r="N78" s="127"/>
      <c r="O78" s="128"/>
      <c r="P78" s="127"/>
      <c r="Q78" s="127"/>
      <c r="R78" s="126"/>
      <c r="S78" s="124"/>
      <c r="T78" s="124"/>
      <c r="U78" s="124"/>
      <c r="V78" s="125"/>
      <c r="W78" s="124"/>
      <c r="X78" s="123"/>
    </row>
    <row r="79" spans="1:24">
      <c r="A79" s="133">
        <f t="shared" si="34"/>
        <v>2091</v>
      </c>
      <c r="B79" s="27">
        <f>B78*(1+'Data for Q3'!$K$15)</f>
        <v>96367.763023484091</v>
      </c>
      <c r="C79" s="132">
        <f>1/(1+'Data for Q3'!$K$18)^(A79-$A$12-0.5)</f>
        <v>3.8986263327574988E-2</v>
      </c>
      <c r="D79" s="131">
        <f t="shared" si="35"/>
        <v>109</v>
      </c>
      <c r="E79" s="129">
        <f>_xlfn.XLOOKUP(D79,'Data for Q3'!N:N,'Data for Q3'!O:O)</f>
        <v>0.50988</v>
      </c>
      <c r="F79" s="129">
        <f t="shared" si="36"/>
        <v>3.4765295359112484E-4</v>
      </c>
      <c r="G79" s="129">
        <f t="shared" si="37"/>
        <v>5.2848753285441013E-4</v>
      </c>
      <c r="H79" s="130">
        <f t="shared" si="33"/>
        <v>0</v>
      </c>
      <c r="I79" s="129">
        <f t="shared" si="38"/>
        <v>0.65158795852435836</v>
      </c>
      <c r="J79" s="129">
        <f t="shared" si="39"/>
        <v>0.65158795852435836</v>
      </c>
      <c r="K79" s="127"/>
      <c r="L79" s="127"/>
      <c r="M79" s="127"/>
      <c r="N79" s="127"/>
      <c r="O79" s="128"/>
      <c r="P79" s="127"/>
      <c r="Q79" s="127"/>
      <c r="R79" s="126"/>
      <c r="S79" s="124"/>
      <c r="T79" s="124"/>
      <c r="U79" s="124"/>
      <c r="V79" s="125"/>
      <c r="W79" s="124"/>
      <c r="X79" s="123"/>
    </row>
    <row r="80" spans="1:24">
      <c r="A80" s="133">
        <f t="shared" si="34"/>
        <v>2092</v>
      </c>
      <c r="B80" s="27">
        <f>B79*(1+'Data for Q3'!$K$15)</f>
        <v>101186.1511746583</v>
      </c>
      <c r="C80" s="132">
        <f>1/(1+'Data for Q3'!$K$18)^(A80-$A$12-0.5)</f>
        <v>3.7129774597690457E-2</v>
      </c>
      <c r="D80" s="131">
        <f t="shared" si="35"/>
        <v>110</v>
      </c>
      <c r="E80" s="129">
        <f>_xlfn.XLOOKUP(D80,'Data for Q3'!N:N,'Data for Q3'!O:O)</f>
        <v>0.53</v>
      </c>
      <c r="F80" s="129">
        <f t="shared" si="36"/>
        <v>1.6339688818782866E-4</v>
      </c>
      <c r="G80" s="129">
        <f t="shared" si="37"/>
        <v>2.5552492088947674E-4</v>
      </c>
      <c r="H80" s="130">
        <f t="shared" si="33"/>
        <v>0</v>
      </c>
      <c r="I80" s="129">
        <f t="shared" si="38"/>
        <v>0.65158795852435836</v>
      </c>
      <c r="J80" s="129">
        <f t="shared" si="39"/>
        <v>0.65158795852435836</v>
      </c>
      <c r="K80" s="127"/>
      <c r="L80" s="127"/>
      <c r="M80" s="127"/>
      <c r="N80" s="127"/>
      <c r="O80" s="128"/>
      <c r="P80" s="127"/>
      <c r="Q80" s="127"/>
      <c r="R80" s="126"/>
      <c r="S80" s="124"/>
      <c r="T80" s="124"/>
      <c r="U80" s="124"/>
      <c r="V80" s="125"/>
      <c r="W80" s="124"/>
      <c r="X80" s="123"/>
    </row>
    <row r="81" spans="1:24">
      <c r="A81" s="133">
        <f t="shared" si="34"/>
        <v>2093</v>
      </c>
      <c r="B81" s="27">
        <f>B80*(1+'Data for Q3'!$K$15)</f>
        <v>106245.45873339122</v>
      </c>
      <c r="C81" s="132">
        <f>1/(1+'Data for Q3'!$K$18)^(A81-$A$12-0.5)</f>
        <v>3.5361690093038529E-2</v>
      </c>
      <c r="D81" s="131">
        <f t="shared" si="35"/>
        <v>111</v>
      </c>
      <c r="E81" s="129">
        <f>_xlfn.XLOOKUP(D81,'Data for Q3'!N:N,'Data for Q3'!O:O)</f>
        <v>0.55000000000000004</v>
      </c>
      <c r="F81" s="129">
        <f t="shared" si="36"/>
        <v>7.3528599684522883E-5</v>
      </c>
      <c r="G81" s="129">
        <f t="shared" si="37"/>
        <v>1.1846274393617577E-4</v>
      </c>
      <c r="H81" s="130">
        <f t="shared" si="33"/>
        <v>0</v>
      </c>
      <c r="I81" s="129">
        <f t="shared" si="38"/>
        <v>0.65158795852435836</v>
      </c>
      <c r="J81" s="129">
        <f t="shared" si="39"/>
        <v>0.65158795852435836</v>
      </c>
      <c r="K81" s="127"/>
      <c r="L81" s="127"/>
      <c r="M81" s="127"/>
      <c r="N81" s="127"/>
      <c r="O81" s="128"/>
      <c r="P81" s="127"/>
      <c r="Q81" s="127"/>
      <c r="R81" s="126"/>
      <c r="S81" s="124"/>
      <c r="T81" s="124"/>
      <c r="U81" s="124"/>
      <c r="V81" s="125"/>
      <c r="W81" s="124"/>
      <c r="X81" s="123"/>
    </row>
    <row r="82" spans="1:24">
      <c r="A82" s="133">
        <f t="shared" si="34"/>
        <v>2094</v>
      </c>
      <c r="B82" s="27">
        <f>B81*(1+'Data for Q3'!$K$15)</f>
        <v>111557.73167006079</v>
      </c>
      <c r="C82" s="132">
        <f>1/(1+'Data for Q3'!$K$18)^(A82-$A$12-0.5)</f>
        <v>3.3677800088608122E-2</v>
      </c>
      <c r="D82" s="131">
        <f t="shared" si="35"/>
        <v>112</v>
      </c>
      <c r="E82" s="129">
        <f>_xlfn.XLOOKUP(D82,'Data for Q3'!N:N,'Data for Q3'!O:O)</f>
        <v>0.56999999999999995</v>
      </c>
      <c r="F82" s="129">
        <f t="shared" si="36"/>
        <v>3.1617297864344842E-5</v>
      </c>
      <c r="G82" s="129">
        <f t="shared" si="37"/>
        <v>5.2572948774433866E-5</v>
      </c>
      <c r="H82" s="130">
        <f t="shared" si="33"/>
        <v>0</v>
      </c>
      <c r="I82" s="129">
        <f t="shared" si="38"/>
        <v>0.65158795852435836</v>
      </c>
      <c r="J82" s="129">
        <f t="shared" si="39"/>
        <v>0.65158795852435836</v>
      </c>
      <c r="K82" s="127"/>
      <c r="L82" s="127"/>
      <c r="M82" s="127"/>
      <c r="N82" s="127"/>
      <c r="O82" s="128"/>
      <c r="P82" s="127"/>
      <c r="Q82" s="127"/>
      <c r="R82" s="126"/>
      <c r="S82" s="124"/>
      <c r="T82" s="124"/>
      <c r="U82" s="124"/>
      <c r="V82" s="125"/>
      <c r="W82" s="124"/>
      <c r="X82" s="123"/>
    </row>
    <row r="83" spans="1:24">
      <c r="A83" s="133">
        <f t="shared" si="34"/>
        <v>2095</v>
      </c>
      <c r="B83" s="27">
        <f>B82*(1+'Data for Q3'!$K$15)</f>
        <v>117135.61825356384</v>
      </c>
      <c r="C83" s="132">
        <f>1/(1+'Data for Q3'!$K$18)^(A83-$A$12-0.5)</f>
        <v>3.2074095322483932E-2</v>
      </c>
      <c r="D83" s="131">
        <f t="shared" si="35"/>
        <v>113</v>
      </c>
      <c r="E83" s="129">
        <f>_xlfn.XLOOKUP(D83,'Data for Q3'!N:N,'Data for Q3'!O:O)</f>
        <v>0.59</v>
      </c>
      <c r="F83" s="129">
        <f t="shared" si="36"/>
        <v>1.2963092124381387E-5</v>
      </c>
      <c r="G83" s="129">
        <f t="shared" si="37"/>
        <v>2.2290194994363116E-5</v>
      </c>
      <c r="H83" s="130">
        <f t="shared" si="33"/>
        <v>0</v>
      </c>
      <c r="I83" s="129">
        <f t="shared" si="38"/>
        <v>0.65158795852435836</v>
      </c>
      <c r="J83" s="129">
        <f t="shared" si="39"/>
        <v>0.65158795852435836</v>
      </c>
      <c r="K83" s="127"/>
      <c r="L83" s="127"/>
      <c r="M83" s="127"/>
      <c r="N83" s="127"/>
      <c r="O83" s="128"/>
      <c r="P83" s="127"/>
      <c r="Q83" s="127"/>
      <c r="R83" s="126"/>
      <c r="S83" s="124"/>
      <c r="T83" s="124"/>
      <c r="U83" s="124"/>
      <c r="V83" s="125"/>
      <c r="W83" s="124"/>
      <c r="X83" s="123"/>
    </row>
    <row r="84" spans="1:24">
      <c r="A84" s="133">
        <f t="shared" si="34"/>
        <v>2096</v>
      </c>
      <c r="B84" s="27">
        <f>B83*(1+'Data for Q3'!$K$15)</f>
        <v>122992.39916624203</v>
      </c>
      <c r="C84" s="132">
        <f>1/(1+'Data for Q3'!$K$18)^(A84-$A$12-0.5)</f>
        <v>3.0546757449984689E-2</v>
      </c>
      <c r="D84" s="131">
        <f t="shared" si="35"/>
        <v>114</v>
      </c>
      <c r="E84" s="129">
        <f>_xlfn.XLOOKUP(D84,'Data for Q3'!N:N,'Data for Q3'!O:O)</f>
        <v>0.61</v>
      </c>
      <c r="F84" s="129">
        <f t="shared" si="36"/>
        <v>5.0556059285087414E-6</v>
      </c>
      <c r="G84" s="129">
        <f t="shared" si="37"/>
        <v>9.0093490264450642E-6</v>
      </c>
      <c r="H84" s="130">
        <f t="shared" si="33"/>
        <v>0</v>
      </c>
      <c r="I84" s="129">
        <f t="shared" si="38"/>
        <v>0.65158795852435836</v>
      </c>
      <c r="J84" s="129">
        <f t="shared" si="39"/>
        <v>0.65158795852435836</v>
      </c>
      <c r="K84" s="127"/>
      <c r="L84" s="127"/>
      <c r="M84" s="127"/>
      <c r="N84" s="127"/>
      <c r="O84" s="128"/>
      <c r="P84" s="127"/>
      <c r="Q84" s="127"/>
      <c r="R84" s="126"/>
      <c r="S84" s="124"/>
      <c r="T84" s="124"/>
      <c r="U84" s="124"/>
      <c r="V84" s="125"/>
      <c r="W84" s="124"/>
      <c r="X84" s="123"/>
    </row>
    <row r="85" spans="1:24">
      <c r="A85" s="133">
        <f t="shared" si="34"/>
        <v>2097</v>
      </c>
      <c r="B85" s="27">
        <f>B84*(1+'Data for Q3'!$K$15)</f>
        <v>129142.01912455414</v>
      </c>
      <c r="C85" s="132">
        <f>1/(1+'Data for Q3'!$K$18)^(A85-$A$12-0.5)</f>
        <v>2.9092149952366367E-2</v>
      </c>
      <c r="D85" s="131">
        <f t="shared" si="35"/>
        <v>115</v>
      </c>
      <c r="E85" s="129">
        <f>_xlfn.XLOOKUP(D85,'Data for Q3'!N:N,'Data for Q3'!O:O)</f>
        <v>1</v>
      </c>
      <c r="F85" s="129">
        <f t="shared" si="36"/>
        <v>0</v>
      </c>
      <c r="G85" s="129">
        <f t="shared" si="37"/>
        <v>2.5278029642543707E-6</v>
      </c>
      <c r="H85" s="130">
        <f t="shared" si="33"/>
        <v>0</v>
      </c>
      <c r="I85" s="129">
        <f t="shared" si="38"/>
        <v>0.65158795852435836</v>
      </c>
      <c r="J85" s="129">
        <f t="shared" si="39"/>
        <v>0.65158795852435836</v>
      </c>
      <c r="K85" s="127"/>
      <c r="L85" s="127"/>
      <c r="M85" s="127"/>
      <c r="N85" s="127"/>
      <c r="O85" s="128"/>
      <c r="P85" s="127"/>
      <c r="Q85" s="127"/>
      <c r="R85" s="126"/>
      <c r="S85" s="124"/>
      <c r="T85" s="124"/>
      <c r="U85" s="124"/>
      <c r="V85" s="125"/>
      <c r="W85" s="124"/>
      <c r="X85" s="123"/>
    </row>
    <row r="86" spans="1:24" ht="15.75">
      <c r="A86" s="122"/>
      <c r="D86" s="121"/>
    </row>
    <row r="87" spans="1:24" ht="15.75">
      <c r="A87" s="122"/>
      <c r="D87" s="121"/>
    </row>
    <row r="88" spans="1:24" ht="15.75">
      <c r="A88" s="122"/>
      <c r="D88" s="121"/>
    </row>
    <row r="89" spans="1:24" ht="15.75">
      <c r="A89" s="122"/>
      <c r="D89" s="121"/>
    </row>
    <row r="90" spans="1:24" ht="15.75">
      <c r="A90" s="120"/>
      <c r="D90" s="119"/>
    </row>
    <row r="92" spans="1:24">
      <c r="A92" s="25"/>
      <c r="D92" s="119"/>
    </row>
  </sheetData>
  <mergeCells count="3">
    <mergeCell ref="D10:J10"/>
    <mergeCell ref="K10:Q10"/>
    <mergeCell ref="R10:X10"/>
  </mergeCells>
  <pageMargins left="0.7" right="0.7" top="0.75" bottom="0.75" header="0.3" footer="0.3"/>
  <ignoredErrors>
    <ignoredError sqref="H15:H25" formula="1"/>
  </ignoredErrors>
  <legacy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593AEEA-1D05-4E95-96C7-4EBD219B60DF}">
  <dimension ref="A1:L24"/>
  <sheetViews>
    <sheetView zoomScale="85" zoomScaleNormal="85" workbookViewId="0">
      <selection activeCell="C8" sqref="C8"/>
    </sheetView>
  </sheetViews>
  <sheetFormatPr defaultColWidth="8.7109375" defaultRowHeight="15"/>
  <cols>
    <col min="2" max="2" width="30.28515625" customWidth="1"/>
    <col min="3" max="3" width="31.28515625" bestFit="1" customWidth="1"/>
    <col min="4" max="5" width="14.28515625" customWidth="1"/>
    <col min="6" max="6" width="16.28515625" customWidth="1"/>
  </cols>
  <sheetData>
    <row r="1" spans="1:12" ht="22.5">
      <c r="A1" s="2" t="s">
        <v>1</v>
      </c>
      <c r="B1" s="3"/>
      <c r="C1" s="3"/>
      <c r="D1" s="3"/>
      <c r="E1" s="3"/>
      <c r="F1" s="3"/>
      <c r="G1" s="3"/>
      <c r="H1" s="3"/>
      <c r="I1" s="3"/>
      <c r="J1" s="3"/>
      <c r="K1" s="3"/>
      <c r="L1" s="3"/>
    </row>
    <row r="2" spans="1:12" ht="15.75">
      <c r="A2" s="5"/>
      <c r="B2" s="3"/>
      <c r="C2" s="3"/>
      <c r="D2" s="3"/>
      <c r="E2" s="3"/>
      <c r="F2" s="3"/>
      <c r="G2" s="3"/>
      <c r="H2" s="3"/>
      <c r="I2" s="3"/>
      <c r="J2" s="3"/>
      <c r="K2" s="3"/>
      <c r="L2" s="3"/>
    </row>
    <row r="3" spans="1:12" ht="15.75">
      <c r="A3" s="5" t="s">
        <v>126</v>
      </c>
      <c r="B3" s="3"/>
      <c r="C3" s="3"/>
      <c r="D3" s="3"/>
      <c r="E3" s="3"/>
      <c r="F3" s="3"/>
      <c r="G3" s="3"/>
      <c r="H3" s="3"/>
      <c r="I3" s="3"/>
      <c r="J3" s="3"/>
      <c r="K3" s="3"/>
      <c r="L3" s="3"/>
    </row>
    <row r="4" spans="1:12" ht="15.75">
      <c r="A4" s="5"/>
      <c r="B4" s="3"/>
      <c r="C4" s="3"/>
      <c r="D4" s="3"/>
      <c r="E4" s="3"/>
      <c r="F4" s="3"/>
      <c r="G4" s="3"/>
      <c r="H4" s="3"/>
      <c r="I4" s="3"/>
      <c r="J4" s="3"/>
      <c r="K4" s="3"/>
      <c r="L4" s="3"/>
    </row>
    <row r="5" spans="1:12" ht="15.75">
      <c r="A5" s="48" t="s">
        <v>125</v>
      </c>
      <c r="B5" s="4"/>
      <c r="C5" s="3"/>
      <c r="D5" s="3"/>
      <c r="E5" s="3"/>
      <c r="F5" s="3"/>
      <c r="G5" s="3"/>
      <c r="H5" s="3"/>
      <c r="I5" s="3"/>
      <c r="J5" s="3"/>
      <c r="K5" s="3"/>
      <c r="L5" s="3"/>
    </row>
    <row r="6" spans="1:12" ht="15.75">
      <c r="A6" s="48" t="s">
        <v>124</v>
      </c>
      <c r="B6" s="4"/>
      <c r="C6" s="3"/>
      <c r="D6" s="3"/>
      <c r="E6" s="3"/>
      <c r="F6" s="3"/>
      <c r="G6" s="3"/>
      <c r="H6" s="3"/>
      <c r="I6" s="3"/>
      <c r="J6" s="3"/>
      <c r="K6" s="3"/>
      <c r="L6" s="3"/>
    </row>
    <row r="7" spans="1:12" ht="15.75">
      <c r="A7" s="48" t="s">
        <v>123</v>
      </c>
      <c r="B7" s="4"/>
      <c r="C7" s="3"/>
      <c r="D7" s="3"/>
      <c r="E7" s="3"/>
      <c r="F7" s="3"/>
      <c r="G7" s="3"/>
      <c r="H7" s="3"/>
      <c r="I7" s="3"/>
      <c r="J7" s="3"/>
      <c r="K7" s="3"/>
      <c r="L7" s="3"/>
    </row>
    <row r="8" spans="1:12">
      <c r="A8" s="3"/>
      <c r="B8" s="3"/>
      <c r="C8" s="3"/>
      <c r="D8" s="3"/>
      <c r="E8" s="3"/>
      <c r="F8" s="3"/>
      <c r="G8" s="3"/>
      <c r="H8" s="3"/>
      <c r="I8" s="3"/>
      <c r="J8" s="3"/>
      <c r="K8" s="3"/>
      <c r="L8" s="3"/>
    </row>
    <row r="9" spans="1:12" ht="15.75">
      <c r="A9" s="4" t="s">
        <v>255</v>
      </c>
      <c r="B9" s="3"/>
      <c r="C9" s="3"/>
      <c r="D9" s="3"/>
      <c r="E9" s="3"/>
      <c r="F9" s="3"/>
      <c r="G9" s="3"/>
      <c r="H9" s="3"/>
      <c r="I9" s="3"/>
      <c r="J9" s="3"/>
      <c r="K9" s="3"/>
      <c r="L9" s="3"/>
    </row>
    <row r="10" spans="1:12" ht="15.75">
      <c r="A10" s="3"/>
      <c r="B10" s="4"/>
      <c r="C10" s="3"/>
      <c r="D10" s="3"/>
      <c r="E10" s="3"/>
      <c r="F10" s="3"/>
      <c r="G10" s="3"/>
      <c r="H10" s="3"/>
      <c r="I10" s="3"/>
      <c r="J10" s="3"/>
      <c r="K10" s="3"/>
      <c r="L10" s="3"/>
    </row>
    <row r="11" spans="1:12" ht="15.75">
      <c r="A11" s="6" t="s">
        <v>122</v>
      </c>
      <c r="B11" s="3"/>
      <c r="C11" s="3"/>
      <c r="D11" s="3"/>
      <c r="E11" s="3"/>
      <c r="F11" s="3"/>
      <c r="G11" s="3"/>
      <c r="H11" s="3"/>
      <c r="I11" s="3"/>
      <c r="J11" s="3"/>
      <c r="K11" s="3"/>
      <c r="L11" s="3"/>
    </row>
    <row r="12" spans="1:12" ht="15.75">
      <c r="A12" s="4" t="s">
        <v>4</v>
      </c>
      <c r="B12" s="3"/>
      <c r="C12" s="3"/>
      <c r="D12" s="3"/>
      <c r="E12" s="3"/>
      <c r="F12" s="3"/>
      <c r="G12" s="3"/>
      <c r="H12" s="3"/>
      <c r="I12" s="3"/>
      <c r="J12" s="3"/>
      <c r="K12" s="3"/>
      <c r="L12" s="3"/>
    </row>
    <row r="23" spans="1:12" ht="15.75">
      <c r="A23" s="6" t="s">
        <v>121</v>
      </c>
      <c r="B23" s="3"/>
      <c r="C23" s="3"/>
      <c r="D23" s="3"/>
      <c r="E23" s="3"/>
      <c r="F23" s="3"/>
      <c r="G23" s="3"/>
      <c r="H23" s="3"/>
      <c r="I23" s="3"/>
      <c r="J23" s="3"/>
      <c r="K23" s="3"/>
      <c r="L23" s="3"/>
    </row>
    <row r="24" spans="1:12" ht="15.75">
      <c r="A24" s="4" t="s">
        <v>4</v>
      </c>
      <c r="B24" s="3"/>
      <c r="C24" s="3"/>
      <c r="D24" s="3"/>
      <c r="E24" s="3"/>
      <c r="F24" s="3"/>
      <c r="G24" s="3"/>
      <c r="H24" s="3"/>
      <c r="I24" s="3"/>
      <c r="J24" s="3"/>
      <c r="K24" s="3"/>
      <c r="L24" s="3"/>
    </row>
  </sheetData>
  <pageMargins left="0.7" right="0.7" top="0.75" bottom="0.75" header="0.3" footer="0.3"/>
  <pageSetup orientation="portrait" horizontalDpi="1200" verticalDpi="1200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9B863A-359F-4CC1-955E-443722E45FC5}">
  <dimension ref="B4:C27"/>
  <sheetViews>
    <sheetView topLeftCell="A4" zoomScale="85" zoomScaleNormal="85" workbookViewId="0">
      <selection activeCell="C12" sqref="C12"/>
    </sheetView>
  </sheetViews>
  <sheetFormatPr defaultColWidth="11.5703125" defaultRowHeight="15"/>
  <cols>
    <col min="2" max="2" width="53.5703125" bestFit="1" customWidth="1"/>
    <col min="3" max="3" width="11.5703125" style="96"/>
  </cols>
  <sheetData>
    <row r="4" spans="2:3">
      <c r="B4" s="25" t="s">
        <v>149</v>
      </c>
    </row>
    <row r="5" spans="2:3">
      <c r="B5" s="49" t="s">
        <v>148</v>
      </c>
      <c r="C5" s="244">
        <v>2500</v>
      </c>
    </row>
    <row r="6" spans="2:3">
      <c r="B6" s="49" t="s">
        <v>147</v>
      </c>
      <c r="C6" s="244">
        <v>1500</v>
      </c>
    </row>
    <row r="7" spans="2:3">
      <c r="B7" s="97" t="s">
        <v>146</v>
      </c>
      <c r="C7" s="244">
        <v>1000</v>
      </c>
    </row>
    <row r="8" spans="2:3">
      <c r="B8" s="97" t="s">
        <v>145</v>
      </c>
      <c r="C8" s="244">
        <v>500</v>
      </c>
    </row>
    <row r="9" spans="2:3">
      <c r="B9" s="49" t="s">
        <v>144</v>
      </c>
      <c r="C9" s="244">
        <v>300</v>
      </c>
    </row>
    <row r="10" spans="2:3">
      <c r="B10" s="49" t="s">
        <v>143</v>
      </c>
      <c r="C10" s="244">
        <v>1000</v>
      </c>
    </row>
    <row r="11" spans="2:3">
      <c r="B11" s="49" t="s">
        <v>142</v>
      </c>
      <c r="C11" s="244">
        <v>300</v>
      </c>
    </row>
    <row r="12" spans="2:3">
      <c r="B12" s="49" t="s">
        <v>141</v>
      </c>
      <c r="C12" s="244">
        <v>800</v>
      </c>
    </row>
    <row r="13" spans="2:3">
      <c r="B13" s="49" t="s">
        <v>140</v>
      </c>
      <c r="C13" s="244">
        <v>4000</v>
      </c>
    </row>
    <row r="14" spans="2:3">
      <c r="B14" s="49" t="s">
        <v>139</v>
      </c>
      <c r="C14" s="244">
        <v>200</v>
      </c>
    </row>
    <row r="15" spans="2:3">
      <c r="B15" s="49" t="s">
        <v>138</v>
      </c>
      <c r="C15" s="244">
        <v>800</v>
      </c>
    </row>
    <row r="16" spans="2:3">
      <c r="B16" s="49" t="s">
        <v>137</v>
      </c>
      <c r="C16" s="244">
        <v>950</v>
      </c>
    </row>
    <row r="18" spans="2:3">
      <c r="B18" s="25" t="s">
        <v>136</v>
      </c>
    </row>
    <row r="19" spans="2:3">
      <c r="B19" s="49" t="s">
        <v>135</v>
      </c>
      <c r="C19" s="244">
        <v>1500</v>
      </c>
    </row>
    <row r="20" spans="2:3">
      <c r="B20" s="49" t="s">
        <v>134</v>
      </c>
      <c r="C20" s="244">
        <v>2500</v>
      </c>
    </row>
    <row r="21" spans="2:3">
      <c r="B21" s="49" t="s">
        <v>133</v>
      </c>
      <c r="C21" s="244">
        <v>4000</v>
      </c>
    </row>
    <row r="22" spans="2:3">
      <c r="B22" s="49" t="s">
        <v>132</v>
      </c>
      <c r="C22" s="244">
        <v>200</v>
      </c>
    </row>
    <row r="23" spans="2:3">
      <c r="B23" s="49" t="s">
        <v>131</v>
      </c>
      <c r="C23" s="244">
        <v>500</v>
      </c>
    </row>
    <row r="24" spans="2:3">
      <c r="B24" s="49" t="s">
        <v>130</v>
      </c>
      <c r="C24" s="244">
        <v>100</v>
      </c>
    </row>
    <row r="25" spans="2:3">
      <c r="B25" s="49" t="s">
        <v>129</v>
      </c>
      <c r="C25" s="244">
        <v>300</v>
      </c>
    </row>
    <row r="27" spans="2:3">
      <c r="B27" s="49" t="s">
        <v>128</v>
      </c>
      <c r="C27" s="245">
        <v>1.01</v>
      </c>
    </row>
  </sheetData>
  <pageMargins left="0.7" right="0.7" top="0.75" bottom="0.75" header="0.3" footer="0.3"/>
  <pageSetup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0397D9-3099-4F70-9D37-D7D31FDD479F}">
  <dimension ref="A3:D75"/>
  <sheetViews>
    <sheetView topLeftCell="A58" zoomScale="85" zoomScaleNormal="85" workbookViewId="0">
      <selection activeCell="C82" sqref="C82"/>
    </sheetView>
  </sheetViews>
  <sheetFormatPr defaultColWidth="9.85546875" defaultRowHeight="15"/>
  <cols>
    <col min="1" max="1" width="10.7109375" style="183" customWidth="1"/>
    <col min="2" max="2" width="50.7109375" style="183" customWidth="1"/>
    <col min="3" max="3" width="6.140625" style="184" bestFit="1" customWidth="1"/>
    <col min="4" max="4" width="9.85546875" style="185"/>
    <col min="5" max="16384" width="9.85546875" style="183"/>
  </cols>
  <sheetData>
    <row r="3" spans="1:4">
      <c r="D3" s="186"/>
    </row>
    <row r="4" spans="1:4">
      <c r="B4" s="187" t="s">
        <v>357</v>
      </c>
    </row>
    <row r="5" spans="1:4">
      <c r="B5" s="183" t="s">
        <v>148</v>
      </c>
      <c r="C5" s="184">
        <f>'Data for Q4'!C5</f>
        <v>2500</v>
      </c>
    </row>
    <row r="6" spans="1:4">
      <c r="B6" s="188" t="s">
        <v>358</v>
      </c>
      <c r="C6" s="184">
        <f>'Data for Q4'!C6</f>
        <v>1500</v>
      </c>
    </row>
    <row r="7" spans="1:4">
      <c r="A7" s="189"/>
      <c r="B7" s="190" t="s">
        <v>359</v>
      </c>
      <c r="C7" s="184">
        <f>'Data for Q4'!C7</f>
        <v>1000</v>
      </c>
    </row>
    <row r="8" spans="1:4">
      <c r="A8" s="189"/>
      <c r="B8" s="190" t="s">
        <v>360</v>
      </c>
      <c r="C8" s="184">
        <f>'Data for Q4'!C8</f>
        <v>500</v>
      </c>
    </row>
    <row r="9" spans="1:4">
      <c r="B9" s="191" t="s">
        <v>361</v>
      </c>
      <c r="C9" s="192">
        <f>SUM(C5:C8)</f>
        <v>5500</v>
      </c>
    </row>
    <row r="11" spans="1:4">
      <c r="B11" s="187" t="s">
        <v>362</v>
      </c>
    </row>
    <row r="12" spans="1:4">
      <c r="B12" s="183" t="s">
        <v>144</v>
      </c>
      <c r="C12" s="184">
        <f>'Data for Q4'!C9</f>
        <v>300</v>
      </c>
    </row>
    <row r="13" spans="1:4">
      <c r="B13" s="188" t="s">
        <v>363</v>
      </c>
      <c r="C13" s="184">
        <f>'Data for Q4'!C10</f>
        <v>1000</v>
      </c>
    </row>
    <row r="14" spans="1:4">
      <c r="B14" s="188" t="s">
        <v>364</v>
      </c>
      <c r="C14" s="184">
        <f>'Data for Q4'!C11</f>
        <v>300</v>
      </c>
    </row>
    <row r="15" spans="1:4">
      <c r="B15" s="188" t="s">
        <v>365</v>
      </c>
      <c r="C15" s="184">
        <f>70%*'Data for Q4'!C12</f>
        <v>560</v>
      </c>
    </row>
    <row r="16" spans="1:4">
      <c r="B16" s="191" t="s">
        <v>366</v>
      </c>
      <c r="C16" s="192">
        <f>SUM(C12:C15)</f>
        <v>2160</v>
      </c>
    </row>
    <row r="18" spans="2:3">
      <c r="B18" s="187" t="s">
        <v>367</v>
      </c>
    </row>
    <row r="19" spans="2:3">
      <c r="B19" s="183" t="s">
        <v>361</v>
      </c>
      <c r="C19" s="184">
        <f>C9</f>
        <v>5500</v>
      </c>
    </row>
    <row r="20" spans="2:3">
      <c r="B20" s="193" t="s">
        <v>368</v>
      </c>
      <c r="C20" s="194">
        <f>C16</f>
        <v>2160</v>
      </c>
    </row>
    <row r="21" spans="2:3">
      <c r="B21" s="183" t="s">
        <v>369</v>
      </c>
      <c r="C21" s="184">
        <f>C19-C20</f>
        <v>3340</v>
      </c>
    </row>
    <row r="23" spans="2:3">
      <c r="B23" s="187" t="s">
        <v>370</v>
      </c>
    </row>
    <row r="24" spans="2:3">
      <c r="B24" s="183" t="s">
        <v>140</v>
      </c>
      <c r="C24" s="184">
        <f>'Data for Q4'!C13</f>
        <v>4000</v>
      </c>
    </row>
    <row r="25" spans="2:3">
      <c r="B25" s="188" t="s">
        <v>365</v>
      </c>
      <c r="C25" s="184">
        <f>70%*'Data for Q4'!C12</f>
        <v>560</v>
      </c>
    </row>
    <row r="26" spans="2:3">
      <c r="B26" s="191" t="s">
        <v>371</v>
      </c>
      <c r="C26" s="192">
        <f>C24+C25</f>
        <v>4560</v>
      </c>
    </row>
    <row r="28" spans="2:3">
      <c r="B28" s="187" t="s">
        <v>372</v>
      </c>
    </row>
    <row r="29" spans="2:3">
      <c r="B29" s="183" t="s">
        <v>373</v>
      </c>
      <c r="C29" s="184">
        <v>0</v>
      </c>
    </row>
    <row r="31" spans="2:3">
      <c r="B31" s="187" t="s">
        <v>367</v>
      </c>
    </row>
    <row r="32" spans="2:3">
      <c r="B32" s="183" t="s">
        <v>371</v>
      </c>
      <c r="C32" s="184">
        <f>C26</f>
        <v>4560</v>
      </c>
    </row>
    <row r="33" spans="2:3">
      <c r="B33" s="188" t="s">
        <v>374</v>
      </c>
      <c r="C33" s="184">
        <f>C29</f>
        <v>0</v>
      </c>
    </row>
    <row r="34" spans="2:3">
      <c r="B34" s="191" t="s">
        <v>375</v>
      </c>
      <c r="C34" s="192">
        <f>C26-C29</f>
        <v>4560</v>
      </c>
    </row>
    <row r="35" spans="2:3">
      <c r="B35" s="243" t="s">
        <v>376</v>
      </c>
    </row>
    <row r="36" spans="2:3">
      <c r="B36" s="183" t="s">
        <v>375</v>
      </c>
      <c r="C36" s="184">
        <f>MIN(C21, C34)</f>
        <v>3340</v>
      </c>
    </row>
    <row r="38" spans="2:3">
      <c r="B38" s="187" t="s">
        <v>377</v>
      </c>
    </row>
    <row r="39" spans="2:3">
      <c r="B39" s="183" t="s">
        <v>139</v>
      </c>
      <c r="C39" s="184">
        <f>'Data for Q4'!C14</f>
        <v>200</v>
      </c>
    </row>
    <row r="40" spans="2:3">
      <c r="B40" s="188" t="s">
        <v>378</v>
      </c>
      <c r="C40" s="184">
        <f>'Data for Q4'!C15</f>
        <v>800</v>
      </c>
    </row>
    <row r="41" spans="2:3">
      <c r="B41" s="191" t="s">
        <v>379</v>
      </c>
      <c r="C41" s="192">
        <f>C39+C40</f>
        <v>1000</v>
      </c>
    </row>
    <row r="43" spans="2:3">
      <c r="B43" s="187" t="s">
        <v>380</v>
      </c>
    </row>
    <row r="44" spans="2:3">
      <c r="B44" s="183" t="s">
        <v>369</v>
      </c>
      <c r="C44" s="184">
        <f>C21</f>
        <v>3340</v>
      </c>
    </row>
    <row r="45" spans="2:3">
      <c r="B45" s="188" t="s">
        <v>381</v>
      </c>
      <c r="C45" s="184">
        <f>C36</f>
        <v>3340</v>
      </c>
    </row>
    <row r="46" spans="2:3">
      <c r="B46" s="191" t="s">
        <v>382</v>
      </c>
      <c r="C46" s="192">
        <f>C44+C45</f>
        <v>6680</v>
      </c>
    </row>
    <row r="48" spans="2:3">
      <c r="B48" s="187" t="s">
        <v>383</v>
      </c>
    </row>
    <row r="49" spans="2:3">
      <c r="B49" s="183" t="s">
        <v>135</v>
      </c>
      <c r="C49" s="184">
        <f>'Data for Q4'!C19</f>
        <v>1500</v>
      </c>
    </row>
    <row r="50" spans="2:3">
      <c r="B50" s="188" t="s">
        <v>384</v>
      </c>
      <c r="C50" s="184">
        <f>'Data for Q4'!C20</f>
        <v>2500</v>
      </c>
    </row>
    <row r="51" spans="2:3">
      <c r="B51" s="188" t="s">
        <v>385</v>
      </c>
      <c r="C51" s="184">
        <f>'Data for Q4'!C21</f>
        <v>4000</v>
      </c>
    </row>
    <row r="52" spans="2:3">
      <c r="B52" s="188" t="s">
        <v>386</v>
      </c>
      <c r="C52" s="184">
        <f>'Data for Q4'!C22</f>
        <v>200</v>
      </c>
    </row>
    <row r="53" spans="2:3">
      <c r="B53" s="188" t="s">
        <v>387</v>
      </c>
      <c r="C53" s="184">
        <f>'Data for Q4'!C23</f>
        <v>500</v>
      </c>
    </row>
    <row r="54" spans="2:3">
      <c r="B54" s="188" t="s">
        <v>388</v>
      </c>
      <c r="C54" s="184">
        <f>-'Data for Q4'!C24</f>
        <v>-100</v>
      </c>
    </row>
    <row r="55" spans="2:3">
      <c r="B55" s="188" t="s">
        <v>389</v>
      </c>
      <c r="C55" s="184">
        <f>-'Data for Q4'!C25</f>
        <v>-300</v>
      </c>
    </row>
    <row r="56" spans="2:3">
      <c r="B56" s="191" t="s">
        <v>303</v>
      </c>
      <c r="C56" s="192">
        <f>SUM(C49:C55)</f>
        <v>8300</v>
      </c>
    </row>
    <row r="57" spans="2:3">
      <c r="B57" s="188" t="s">
        <v>390</v>
      </c>
      <c r="C57" s="196">
        <f>'Data for Q4'!C27</f>
        <v>1.01</v>
      </c>
    </row>
    <row r="58" spans="2:3">
      <c r="B58" s="191" t="s">
        <v>391</v>
      </c>
      <c r="C58" s="192">
        <f>C56*C57</f>
        <v>8383</v>
      </c>
    </row>
    <row r="60" spans="2:3">
      <c r="B60" s="187" t="s">
        <v>392</v>
      </c>
    </row>
    <row r="61" spans="2:3">
      <c r="B61" s="183" t="s">
        <v>393</v>
      </c>
      <c r="C61" s="184">
        <f>C46</f>
        <v>6680</v>
      </c>
    </row>
    <row r="62" spans="2:3">
      <c r="B62" s="188" t="s">
        <v>394</v>
      </c>
      <c r="C62" s="184">
        <f>'Data for Q4'!C16</f>
        <v>950</v>
      </c>
    </row>
    <row r="63" spans="2:3">
      <c r="B63" s="188" t="s">
        <v>395</v>
      </c>
      <c r="C63" s="184">
        <f>C41</f>
        <v>1000</v>
      </c>
    </row>
    <row r="64" spans="2:3">
      <c r="B64" s="188" t="s">
        <v>396</v>
      </c>
      <c r="C64" s="184">
        <f>C58</f>
        <v>8383</v>
      </c>
    </row>
    <row r="65" spans="2:3">
      <c r="B65" s="191" t="s">
        <v>397</v>
      </c>
      <c r="C65" s="197">
        <f>(C61+C62+C63)/C64</f>
        <v>1.0294643922223548</v>
      </c>
    </row>
    <row r="67" spans="2:3">
      <c r="B67" s="187" t="s">
        <v>398</v>
      </c>
    </row>
    <row r="68" spans="2:3">
      <c r="B68" s="183" t="s">
        <v>399</v>
      </c>
      <c r="C68" s="184">
        <f>C21</f>
        <v>3340</v>
      </c>
    </row>
    <row r="69" spans="2:3">
      <c r="B69" s="188" t="s">
        <v>400</v>
      </c>
      <c r="C69" s="184">
        <f>70%*'Data for Q4'!C16</f>
        <v>665</v>
      </c>
    </row>
    <row r="70" spans="2:3">
      <c r="B70" s="188" t="s">
        <v>401</v>
      </c>
      <c r="C70" s="184">
        <f>70%*C41</f>
        <v>700</v>
      </c>
    </row>
    <row r="71" spans="2:3">
      <c r="B71" s="183" t="s">
        <v>402</v>
      </c>
      <c r="C71" s="184">
        <f>C58</f>
        <v>8383</v>
      </c>
    </row>
    <row r="72" spans="2:3">
      <c r="B72" s="191" t="s">
        <v>403</v>
      </c>
      <c r="C72" s="197">
        <f>(C68+C69+C70)/C71</f>
        <v>0.56125492067279015</v>
      </c>
    </row>
    <row r="75" spans="2:3">
      <c r="B75" s="195"/>
    </row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B5C35CF-1878-4771-B32C-C27AD5EA9C0C}">
  <dimension ref="A1:L38"/>
  <sheetViews>
    <sheetView zoomScale="85" zoomScaleNormal="85" workbookViewId="0">
      <selection activeCell="C9" sqref="C9"/>
    </sheetView>
  </sheetViews>
  <sheetFormatPr defaultColWidth="8.7109375" defaultRowHeight="15"/>
  <cols>
    <col min="2" max="2" width="19.28515625" customWidth="1"/>
    <col min="3" max="4" width="52" customWidth="1"/>
    <col min="5" max="5" width="14.28515625" customWidth="1"/>
    <col min="6" max="6" width="16.28515625" customWidth="1"/>
  </cols>
  <sheetData>
    <row r="1" spans="1:12" ht="22.5">
      <c r="A1" s="2" t="s">
        <v>2</v>
      </c>
      <c r="B1" s="3"/>
      <c r="C1" s="3"/>
      <c r="D1" s="3"/>
      <c r="E1" s="3"/>
      <c r="F1" s="3"/>
      <c r="G1" s="3"/>
      <c r="H1" s="3"/>
      <c r="I1" s="3"/>
      <c r="J1" s="3"/>
      <c r="K1" s="3"/>
      <c r="L1" s="3"/>
    </row>
    <row r="2" spans="1:12">
      <c r="A2" s="3"/>
      <c r="B2" s="3"/>
      <c r="C2" s="3"/>
      <c r="D2" s="3"/>
      <c r="E2" s="3"/>
      <c r="F2" s="3"/>
      <c r="G2" s="3"/>
      <c r="H2" s="3"/>
      <c r="I2" s="3"/>
      <c r="J2" s="3"/>
      <c r="K2" s="3"/>
      <c r="L2" s="3"/>
    </row>
    <row r="3" spans="1:12" ht="15.75">
      <c r="A3" s="5" t="s">
        <v>172</v>
      </c>
      <c r="B3" s="3"/>
      <c r="C3" s="3"/>
      <c r="D3" s="3"/>
      <c r="E3" s="3"/>
      <c r="F3" s="3"/>
      <c r="G3" s="3"/>
      <c r="H3" s="3"/>
      <c r="I3" s="3"/>
      <c r="J3" s="3"/>
      <c r="K3" s="3"/>
      <c r="L3" s="3"/>
    </row>
    <row r="4" spans="1:12">
      <c r="A4" s="3"/>
      <c r="B4" s="3"/>
      <c r="C4" s="3"/>
      <c r="D4" s="3"/>
      <c r="E4" s="3"/>
      <c r="F4" s="3"/>
      <c r="G4" s="3"/>
      <c r="H4" s="3"/>
      <c r="I4" s="3"/>
      <c r="J4" s="3"/>
      <c r="K4" s="3"/>
      <c r="L4" s="3"/>
    </row>
    <row r="5" spans="1:12" ht="15.75">
      <c r="A5" s="5" t="s">
        <v>256</v>
      </c>
      <c r="B5" s="3"/>
      <c r="C5" s="3"/>
      <c r="D5" s="3"/>
      <c r="E5" s="3"/>
      <c r="F5" s="3"/>
      <c r="G5" s="3"/>
      <c r="H5" s="3"/>
      <c r="I5" s="3"/>
      <c r="J5" s="3"/>
      <c r="K5" s="3"/>
      <c r="L5" s="3"/>
    </row>
    <row r="6" spans="1:12" ht="15.75">
      <c r="A6" s="5"/>
      <c r="B6" s="3"/>
      <c r="C6" s="3"/>
      <c r="D6" s="3"/>
      <c r="E6" s="3"/>
      <c r="F6" s="3"/>
      <c r="G6" s="3"/>
      <c r="H6" s="3"/>
      <c r="I6" s="3"/>
      <c r="J6" s="3"/>
      <c r="K6" s="3"/>
      <c r="L6" s="3"/>
    </row>
    <row r="7" spans="1:12" ht="15.75">
      <c r="A7" s="48" t="s">
        <v>173</v>
      </c>
      <c r="B7" s="4"/>
      <c r="C7" s="3"/>
      <c r="D7" s="3"/>
      <c r="E7" s="3"/>
      <c r="F7" s="3"/>
      <c r="G7" s="3"/>
      <c r="H7" s="3"/>
      <c r="I7" s="3"/>
      <c r="J7" s="3"/>
      <c r="K7" s="3"/>
      <c r="L7" s="3"/>
    </row>
    <row r="8" spans="1:12" ht="15.75">
      <c r="A8" s="48" t="s">
        <v>174</v>
      </c>
      <c r="B8" s="4"/>
      <c r="C8" s="3"/>
      <c r="D8" s="3"/>
      <c r="E8" s="3"/>
      <c r="F8" s="3"/>
      <c r="G8" s="3"/>
      <c r="H8" s="3"/>
      <c r="I8" s="3"/>
      <c r="J8" s="3"/>
      <c r="K8" s="3"/>
      <c r="L8" s="3"/>
    </row>
    <row r="9" spans="1:12" ht="15.75">
      <c r="A9" s="48" t="s">
        <v>175</v>
      </c>
      <c r="B9" s="4"/>
      <c r="C9" s="3"/>
      <c r="D9" s="3"/>
      <c r="E9" s="3"/>
      <c r="F9" s="3"/>
      <c r="G9" s="3"/>
      <c r="H9" s="3"/>
      <c r="I9" s="3"/>
      <c r="J9" s="3"/>
      <c r="K9" s="3"/>
      <c r="L9" s="3"/>
    </row>
    <row r="10" spans="1:12" ht="15.75">
      <c r="A10" s="5"/>
      <c r="B10" s="3"/>
      <c r="C10" s="3"/>
      <c r="D10" s="3"/>
      <c r="E10" s="3"/>
      <c r="F10" s="3"/>
      <c r="G10" s="3"/>
      <c r="H10" s="3"/>
      <c r="I10" s="3"/>
      <c r="J10" s="3"/>
      <c r="K10" s="3"/>
      <c r="L10" s="3"/>
    </row>
    <row r="11" spans="1:12" ht="15.75">
      <c r="A11" s="4" t="s">
        <v>176</v>
      </c>
      <c r="B11" s="3"/>
      <c r="C11" s="3"/>
      <c r="D11" s="3"/>
      <c r="E11" s="3"/>
      <c r="F11" s="3"/>
      <c r="G11" s="3"/>
      <c r="H11" s="3"/>
      <c r="I11" s="3"/>
      <c r="J11" s="3"/>
      <c r="K11" s="3"/>
      <c r="L11" s="3"/>
    </row>
    <row r="12" spans="1:12" ht="15.75">
      <c r="A12" s="5" t="s">
        <v>4</v>
      </c>
      <c r="B12" s="3"/>
      <c r="C12" s="3"/>
      <c r="D12" s="3"/>
      <c r="E12" s="3"/>
      <c r="F12" s="3"/>
      <c r="G12" s="3"/>
      <c r="H12" s="3"/>
      <c r="I12" s="3"/>
      <c r="J12" s="3"/>
      <c r="K12" s="3"/>
      <c r="L12" s="3"/>
    </row>
    <row r="13" spans="1:12" ht="15.75">
      <c r="A13" s="1"/>
    </row>
    <row r="14" spans="1:12" ht="15.75">
      <c r="A14" s="1"/>
    </row>
    <row r="15" spans="1:12" ht="15.75">
      <c r="A15" s="1"/>
    </row>
    <row r="16" spans="1:12" ht="15.75">
      <c r="A16" s="1"/>
    </row>
    <row r="17" spans="1:12" ht="15.75">
      <c r="A17" s="1"/>
    </row>
    <row r="18" spans="1:12" ht="15.75">
      <c r="A18" s="1"/>
    </row>
    <row r="19" spans="1:12" ht="15.75">
      <c r="A19" s="1"/>
    </row>
    <row r="20" spans="1:12" ht="15.75">
      <c r="A20" s="1"/>
    </row>
    <row r="21" spans="1:12" ht="15.75">
      <c r="A21" s="1"/>
    </row>
    <row r="22" spans="1:12" ht="15.75">
      <c r="A22" s="1"/>
    </row>
    <row r="23" spans="1:12" ht="15.75">
      <c r="A23" s="4" t="s">
        <v>177</v>
      </c>
      <c r="B23" s="3"/>
      <c r="C23" s="3"/>
      <c r="D23" s="3"/>
      <c r="E23" s="3"/>
      <c r="F23" s="3"/>
      <c r="G23" s="3"/>
      <c r="H23" s="3"/>
      <c r="I23" s="3"/>
      <c r="J23" s="3"/>
      <c r="K23" s="3"/>
      <c r="L23" s="3"/>
    </row>
    <row r="24" spans="1:12" ht="15.75">
      <c r="A24" s="3"/>
      <c r="B24" s="4"/>
      <c r="C24" s="3"/>
      <c r="D24" s="3"/>
      <c r="E24" s="3"/>
      <c r="F24" s="3"/>
      <c r="G24" s="3"/>
      <c r="H24" s="3"/>
      <c r="I24" s="3"/>
      <c r="J24" s="3"/>
      <c r="K24" s="3"/>
      <c r="L24" s="3"/>
    </row>
    <row r="25" spans="1:12" ht="15.75">
      <c r="A25" s="6" t="s">
        <v>257</v>
      </c>
      <c r="B25" s="3"/>
      <c r="C25" s="3"/>
      <c r="D25" s="3"/>
      <c r="E25" s="3"/>
      <c r="F25" s="3"/>
      <c r="G25" s="3"/>
      <c r="H25" s="3"/>
      <c r="I25" s="3"/>
      <c r="J25" s="3"/>
      <c r="K25" s="3"/>
      <c r="L25" s="3"/>
    </row>
    <row r="26" spans="1:12" ht="15.75">
      <c r="A26" s="4" t="s">
        <v>4</v>
      </c>
      <c r="B26" s="3"/>
      <c r="C26" s="3"/>
      <c r="D26" s="3"/>
      <c r="E26" s="3"/>
      <c r="F26" s="3"/>
      <c r="G26" s="3"/>
      <c r="H26" s="3"/>
      <c r="I26" s="3"/>
      <c r="J26" s="3"/>
      <c r="K26" s="3"/>
      <c r="L26" s="3"/>
    </row>
    <row r="37" spans="1:12" ht="15.75">
      <c r="A37" s="6" t="s">
        <v>258</v>
      </c>
      <c r="B37" s="3"/>
      <c r="C37" s="3"/>
      <c r="D37" s="3"/>
      <c r="E37" s="3"/>
      <c r="F37" s="3"/>
      <c r="G37" s="3"/>
      <c r="H37" s="3"/>
      <c r="I37" s="3"/>
      <c r="J37" s="3"/>
      <c r="K37" s="3"/>
      <c r="L37" s="3"/>
    </row>
    <row r="38" spans="1:12" ht="15.75">
      <c r="A38" s="4" t="s">
        <v>4</v>
      </c>
      <c r="B38" s="3"/>
      <c r="C38" s="3"/>
      <c r="D38" s="3"/>
      <c r="E38" s="3"/>
      <c r="F38" s="3"/>
      <c r="G38" s="3"/>
      <c r="H38" s="3"/>
      <c r="I38" s="3"/>
      <c r="J38" s="3"/>
      <c r="K38" s="3"/>
      <c r="L38" s="3"/>
    </row>
  </sheetData>
  <pageMargins left="0.7" right="0.7" top="0.75" bottom="0.75" header="0.3" footer="0.3"/>
  <pageSetup orientation="portrait" horizontalDpi="1200" verticalDpi="1200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283E1C-D21F-4510-9F38-0B2D57100D70}">
  <dimension ref="B1:E27"/>
  <sheetViews>
    <sheetView showGridLines="0" zoomScale="85" zoomScaleNormal="85" workbookViewId="0">
      <selection activeCell="C22" sqref="C22"/>
    </sheetView>
  </sheetViews>
  <sheetFormatPr defaultColWidth="8.7109375" defaultRowHeight="15"/>
  <cols>
    <col min="2" max="2" width="34.5703125" customWidth="1"/>
    <col min="3" max="3" width="13.7109375" customWidth="1"/>
    <col min="4" max="5" width="14.28515625" customWidth="1"/>
    <col min="7" max="7" width="15.28515625" customWidth="1"/>
    <col min="8" max="8" width="8.28515625" bestFit="1" customWidth="1"/>
  </cols>
  <sheetData>
    <row r="1" spans="2:5" ht="15.75">
      <c r="B1" s="1"/>
      <c r="C1" s="1"/>
    </row>
    <row r="2" spans="2:5" ht="16.5" thickBot="1">
      <c r="B2" s="1" t="s">
        <v>154</v>
      </c>
      <c r="C2" s="1"/>
    </row>
    <row r="3" spans="2:5" ht="15.75">
      <c r="B3" s="313" t="s">
        <v>155</v>
      </c>
      <c r="C3" s="54"/>
      <c r="D3" s="55" t="s">
        <v>73</v>
      </c>
      <c r="E3" s="56" t="s">
        <v>74</v>
      </c>
    </row>
    <row r="4" spans="2:5" ht="15.75">
      <c r="B4" s="314"/>
      <c r="C4" s="57" t="s">
        <v>75</v>
      </c>
      <c r="D4" s="58">
        <v>331</v>
      </c>
      <c r="E4" s="59">
        <v>391</v>
      </c>
    </row>
    <row r="5" spans="2:5" ht="16.5" thickBot="1">
      <c r="B5" s="84"/>
      <c r="C5" s="60"/>
      <c r="D5" s="61"/>
      <c r="E5" s="62"/>
    </row>
    <row r="6" spans="2:5" ht="31.5" customHeight="1" thickBot="1">
      <c r="B6" s="84" t="s">
        <v>156</v>
      </c>
      <c r="C6" s="63">
        <v>0.08</v>
      </c>
      <c r="D6" s="100" t="s">
        <v>157</v>
      </c>
      <c r="E6" s="65"/>
    </row>
    <row r="7" spans="2:5" ht="15.75">
      <c r="B7" s="98" t="s">
        <v>76</v>
      </c>
      <c r="C7" s="54"/>
      <c r="D7" s="66" t="s">
        <v>158</v>
      </c>
      <c r="E7" s="67" t="s">
        <v>77</v>
      </c>
    </row>
    <row r="8" spans="2:5" ht="15.75">
      <c r="B8" s="99"/>
      <c r="C8" s="57" t="s">
        <v>75</v>
      </c>
      <c r="D8" s="68">
        <v>8.99</v>
      </c>
      <c r="E8" s="69">
        <v>19.989999999999998</v>
      </c>
    </row>
    <row r="9" spans="2:5" ht="16.5" thickBot="1">
      <c r="B9" s="84"/>
      <c r="C9" s="60"/>
      <c r="D9" s="70"/>
      <c r="E9" s="71"/>
    </row>
    <row r="10" spans="2:5" ht="31.5" customHeight="1" thickBot="1">
      <c r="B10" s="84" t="s">
        <v>159</v>
      </c>
      <c r="C10" s="63">
        <v>0</v>
      </c>
      <c r="D10" s="100"/>
      <c r="E10" s="65"/>
    </row>
    <row r="11" spans="2:5" ht="16.5" thickBot="1">
      <c r="B11" s="84" t="s">
        <v>78</v>
      </c>
      <c r="C11" s="63">
        <v>0.9</v>
      </c>
      <c r="D11" s="64"/>
      <c r="E11" s="65"/>
    </row>
    <row r="12" spans="2:5" ht="16.5" thickBot="1">
      <c r="B12" s="84" t="s">
        <v>79</v>
      </c>
      <c r="C12" s="63" t="s">
        <v>80</v>
      </c>
      <c r="D12" s="64"/>
      <c r="E12" s="65"/>
    </row>
    <row r="14" spans="2:5" ht="16.5" thickBot="1">
      <c r="B14" s="1" t="s">
        <v>183</v>
      </c>
      <c r="C14" s="1"/>
    </row>
    <row r="15" spans="2:5" ht="16.5" thickBot="1">
      <c r="B15" s="50" t="s">
        <v>5</v>
      </c>
      <c r="C15" s="51" t="s">
        <v>70</v>
      </c>
    </row>
    <row r="16" spans="2:5" ht="16.5" thickBot="1">
      <c r="B16" s="52" t="s">
        <v>71</v>
      </c>
      <c r="C16" s="53">
        <v>0</v>
      </c>
    </row>
    <row r="17" spans="2:3" ht="16.5" thickBot="1">
      <c r="B17" s="52">
        <v>61</v>
      </c>
      <c r="C17" s="53">
        <v>1</v>
      </c>
    </row>
    <row r="18" spans="2:3" ht="16.5" thickBot="1">
      <c r="B18" s="52">
        <v>62</v>
      </c>
      <c r="C18" s="53">
        <v>1</v>
      </c>
    </row>
    <row r="19" spans="2:3" ht="16.5" thickBot="1">
      <c r="B19" s="52">
        <v>63</v>
      </c>
      <c r="C19" s="53">
        <v>0</v>
      </c>
    </row>
    <row r="20" spans="2:3" ht="16.5" thickBot="1">
      <c r="B20" s="52">
        <v>64</v>
      </c>
      <c r="C20" s="53">
        <v>1</v>
      </c>
    </row>
    <row r="21" spans="2:3" ht="16.5" thickBot="1">
      <c r="B21" s="52" t="s">
        <v>72</v>
      </c>
      <c r="C21" s="53">
        <v>0</v>
      </c>
    </row>
    <row r="22" spans="2:3" ht="15.75">
      <c r="B22" s="1"/>
      <c r="C22" s="1"/>
    </row>
    <row r="23" spans="2:3" ht="15.75">
      <c r="B23" s="1" t="s">
        <v>178</v>
      </c>
    </row>
    <row r="24" spans="2:3" ht="15.75">
      <c r="B24" s="101" t="s">
        <v>179</v>
      </c>
    </row>
    <row r="25" spans="2:3" ht="15.75">
      <c r="B25" s="101" t="s">
        <v>180</v>
      </c>
    </row>
    <row r="26" spans="2:3" ht="15.75">
      <c r="B26" s="101" t="s">
        <v>182</v>
      </c>
    </row>
    <row r="27" spans="2:3" ht="15.75">
      <c r="B27" s="101" t="s">
        <v>181</v>
      </c>
    </row>
  </sheetData>
  <mergeCells count="1">
    <mergeCell ref="B3:B4"/>
  </mergeCells>
  <pageMargins left="0.7" right="0.7" top="0.75" bottom="0.75" header="0.3" footer="0.3"/>
  <pageSetup orientation="portrait" horizontalDpi="1200" verticalDpi="1200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E923F7-2A10-47B2-B414-BFF49775B2E2}">
  <dimension ref="A2:K19"/>
  <sheetViews>
    <sheetView showGridLines="0" zoomScale="85" zoomScaleNormal="85" workbookViewId="0">
      <selection activeCell="E11" sqref="E11"/>
    </sheetView>
  </sheetViews>
  <sheetFormatPr defaultColWidth="8.7109375" defaultRowHeight="15"/>
  <cols>
    <col min="1" max="1" width="8.7109375" style="22"/>
    <col min="2" max="2" width="27.140625" style="22" customWidth="1"/>
    <col min="3" max="5" width="15.85546875" style="22" customWidth="1"/>
    <col min="7" max="9" width="8.7109375" style="22"/>
    <col min="11" max="16384" width="8.7109375" style="22"/>
  </cols>
  <sheetData>
    <row r="2" spans="1:11">
      <c r="A2" s="180" t="s">
        <v>335</v>
      </c>
      <c r="B2" s="179"/>
      <c r="C2" s="179"/>
      <c r="D2" s="179"/>
      <c r="F2" s="22"/>
      <c r="J2" s="22"/>
    </row>
    <row r="3" spans="1:11">
      <c r="F3" s="22"/>
      <c r="J3" s="22"/>
    </row>
    <row r="4" spans="1:11">
      <c r="A4" s="178" t="s">
        <v>334</v>
      </c>
      <c r="B4" s="176"/>
      <c r="C4" s="176"/>
      <c r="D4" s="176"/>
      <c r="E4" s="176"/>
      <c r="F4" s="177"/>
      <c r="G4" s="176"/>
      <c r="H4" s="176"/>
      <c r="I4" s="176"/>
      <c r="J4" s="177"/>
      <c r="K4" s="176"/>
    </row>
    <row r="6" spans="1:11">
      <c r="A6" s="22" t="s">
        <v>333</v>
      </c>
    </row>
    <row r="7" spans="1:11">
      <c r="B7" s="175" t="s">
        <v>5</v>
      </c>
      <c r="C7" s="175" t="s">
        <v>70</v>
      </c>
    </row>
    <row r="8" spans="1:11" ht="15" customHeight="1">
      <c r="B8" s="174" t="s">
        <v>71</v>
      </c>
      <c r="C8" s="174">
        <f>'Data for Q5'!C16</f>
        <v>0</v>
      </c>
    </row>
    <row r="9" spans="1:11">
      <c r="B9" s="174">
        <v>61</v>
      </c>
      <c r="C9" s="174">
        <f>'Data for Q5'!C17</f>
        <v>1</v>
      </c>
    </row>
    <row r="10" spans="1:11">
      <c r="B10" s="174">
        <v>62</v>
      </c>
      <c r="C10" s="174">
        <f>'Data for Q5'!C18</f>
        <v>1</v>
      </c>
    </row>
    <row r="11" spans="1:11">
      <c r="B11" s="174">
        <v>63</v>
      </c>
      <c r="C11" s="174">
        <f>'Data for Q5'!C19</f>
        <v>0</v>
      </c>
    </row>
    <row r="12" spans="1:11">
      <c r="B12" s="174">
        <v>64</v>
      </c>
      <c r="C12" s="174">
        <f>'Data for Q5'!C20</f>
        <v>1</v>
      </c>
    </row>
    <row r="13" spans="1:11">
      <c r="B13" s="174" t="s">
        <v>72</v>
      </c>
      <c r="C13" s="174">
        <f>'Data for Q5'!C21</f>
        <v>0</v>
      </c>
    </row>
    <row r="15" spans="1:11">
      <c r="A15" s="173" t="s">
        <v>332</v>
      </c>
    </row>
    <row r="17" spans="1:5">
      <c r="A17" s="22" t="s">
        <v>331</v>
      </c>
    </row>
    <row r="18" spans="1:5">
      <c r="B18" s="17"/>
      <c r="C18" s="172" t="s">
        <v>330</v>
      </c>
      <c r="D18" s="172" t="s">
        <v>329</v>
      </c>
      <c r="E18" s="172" t="s">
        <v>303</v>
      </c>
    </row>
    <row r="19" spans="1:5">
      <c r="B19" s="17" t="s">
        <v>70</v>
      </c>
      <c r="C19" s="171">
        <f>('Data for Q5'!$E$4*12)*SUM($C$8:$C$12)/0.9*(1+0.09)</f>
        <v>17047.600000000002</v>
      </c>
      <c r="D19" s="171">
        <f>('Data for Q5'!$D$8*12)*SUM($C$8:$C$12)/'Data for Q5'!$C$11*(1+0.09)</f>
        <v>391.964</v>
      </c>
      <c r="E19" s="170">
        <f>SUM(C19:D19)</f>
        <v>17439.564000000002</v>
      </c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2923AE-4565-4439-AF99-CF76F237017B}">
  <dimension ref="A2:K60"/>
  <sheetViews>
    <sheetView showGridLines="0" zoomScale="85" zoomScaleNormal="85" workbookViewId="0">
      <selection activeCell="D18" sqref="D18"/>
    </sheetView>
  </sheetViews>
  <sheetFormatPr defaultColWidth="8.7109375" defaultRowHeight="15"/>
  <cols>
    <col min="1" max="1" width="8.7109375" style="22"/>
    <col min="2" max="2" width="27.140625" style="22" customWidth="1"/>
    <col min="3" max="5" width="15.85546875" style="22" customWidth="1"/>
    <col min="7" max="9" width="8.7109375" style="22"/>
    <col min="11" max="16384" width="8.7109375" style="22"/>
  </cols>
  <sheetData>
    <row r="2" spans="1:11">
      <c r="A2" s="180" t="s">
        <v>335</v>
      </c>
      <c r="B2" s="179"/>
      <c r="C2" s="179"/>
      <c r="D2" s="179"/>
      <c r="F2" s="22"/>
      <c r="J2" s="22"/>
    </row>
    <row r="3" spans="1:11">
      <c r="F3" s="22"/>
      <c r="J3" s="22"/>
    </row>
    <row r="4" spans="1:11">
      <c r="A4" s="178" t="s">
        <v>356</v>
      </c>
      <c r="B4" s="176"/>
      <c r="C4" s="176"/>
      <c r="D4" s="176"/>
      <c r="E4" s="176"/>
      <c r="F4" s="176"/>
      <c r="G4" s="176"/>
      <c r="H4" s="176"/>
      <c r="I4" s="176"/>
      <c r="J4" s="176"/>
      <c r="K4" s="176"/>
    </row>
    <row r="5" spans="1:11">
      <c r="F5" s="22"/>
      <c r="J5" s="22"/>
    </row>
    <row r="6" spans="1:11">
      <c r="B6" s="35" t="s">
        <v>70</v>
      </c>
      <c r="F6" s="22"/>
      <c r="J6" s="22"/>
    </row>
    <row r="7" spans="1:11">
      <c r="A7" s="173" t="s">
        <v>73</v>
      </c>
      <c r="B7" s="171">
        <f>'Data for Q5'!$D$4*(1+'Data for Q5'!C6)</f>
        <v>357.48</v>
      </c>
      <c r="F7" s="22"/>
      <c r="J7" s="22"/>
    </row>
    <row r="8" spans="1:11">
      <c r="A8" s="173" t="s">
        <v>74</v>
      </c>
      <c r="B8" s="171">
        <f>'Data for Q5'!$E$4*(1+'Data for Q5'!C6)</f>
        <v>422.28000000000003</v>
      </c>
      <c r="C8" s="182"/>
      <c r="F8" s="22"/>
      <c r="J8" s="22"/>
    </row>
    <row r="9" spans="1:11">
      <c r="F9" s="22"/>
      <c r="J9" s="22"/>
    </row>
    <row r="10" spans="1:11">
      <c r="A10" s="178" t="s">
        <v>355</v>
      </c>
      <c r="B10" s="176"/>
      <c r="C10" s="176"/>
      <c r="D10" s="176"/>
      <c r="E10" s="176"/>
      <c r="F10" s="176"/>
      <c r="G10" s="176"/>
      <c r="H10" s="176"/>
      <c r="I10" s="176"/>
      <c r="J10" s="176"/>
      <c r="K10" s="176"/>
    </row>
    <row r="11" spans="1:11">
      <c r="F11" s="22"/>
      <c r="J11" s="22"/>
    </row>
    <row r="12" spans="1:11">
      <c r="A12" s="180" t="s">
        <v>354</v>
      </c>
      <c r="B12" s="180"/>
      <c r="C12" s="180"/>
      <c r="D12" s="180"/>
      <c r="F12" s="22"/>
      <c r="J12" s="22"/>
    </row>
    <row r="14" spans="1:11">
      <c r="A14" s="22" t="s">
        <v>353</v>
      </c>
    </row>
    <row r="16" spans="1:11">
      <c r="A16" s="22" t="s">
        <v>352</v>
      </c>
    </row>
    <row r="17" spans="1:11">
      <c r="B17" s="35" t="s">
        <v>70</v>
      </c>
    </row>
    <row r="18" spans="1:11">
      <c r="A18" s="173" t="s">
        <v>73</v>
      </c>
      <c r="B18" s="171">
        <f>B7*0.18</f>
        <v>64.346400000000003</v>
      </c>
    </row>
    <row r="19" spans="1:11">
      <c r="A19" s="173" t="s">
        <v>74</v>
      </c>
      <c r="B19" s="171">
        <f>B8*0.18</f>
        <v>76.010400000000004</v>
      </c>
    </row>
    <row r="21" spans="1:11">
      <c r="A21" s="178" t="s">
        <v>351</v>
      </c>
      <c r="B21" s="176"/>
      <c r="C21" s="176"/>
      <c r="D21" s="176"/>
      <c r="E21" s="176"/>
      <c r="F21" s="177"/>
      <c r="G21" s="176"/>
      <c r="H21" s="176"/>
      <c r="I21" s="176"/>
      <c r="J21" s="177"/>
      <c r="K21" s="176"/>
    </row>
    <row r="23" spans="1:11">
      <c r="A23" s="22" t="s">
        <v>350</v>
      </c>
    </row>
    <row r="24" spans="1:11">
      <c r="B24" s="175" t="s">
        <v>5</v>
      </c>
      <c r="C24" s="175" t="s">
        <v>70</v>
      </c>
    </row>
    <row r="25" spans="1:11" ht="15" customHeight="1">
      <c r="B25" s="174" t="s">
        <v>71</v>
      </c>
      <c r="C25" s="174">
        <v>0</v>
      </c>
    </row>
    <row r="26" spans="1:11">
      <c r="B26" s="174">
        <v>61</v>
      </c>
      <c r="C26" s="174">
        <v>0</v>
      </c>
    </row>
    <row r="27" spans="1:11">
      <c r="B27" s="174">
        <v>62</v>
      </c>
      <c r="C27" s="174">
        <v>1</v>
      </c>
    </row>
    <row r="28" spans="1:11">
      <c r="B28" s="174">
        <v>63</v>
      </c>
      <c r="C28" s="174">
        <v>1</v>
      </c>
    </row>
    <row r="29" spans="1:11">
      <c r="B29" s="174">
        <v>64</v>
      </c>
      <c r="C29" s="174">
        <v>0</v>
      </c>
    </row>
    <row r="30" spans="1:11">
      <c r="B30" s="174" t="s">
        <v>72</v>
      </c>
      <c r="C30" s="174">
        <v>1</v>
      </c>
    </row>
    <row r="32" spans="1:11">
      <c r="A32" s="22" t="s">
        <v>349</v>
      </c>
    </row>
    <row r="33" spans="1:5">
      <c r="B33" s="17"/>
      <c r="C33" s="172" t="s">
        <v>330</v>
      </c>
      <c r="D33" s="172" t="s">
        <v>329</v>
      </c>
      <c r="E33" s="172" t="s">
        <v>303</v>
      </c>
    </row>
    <row r="34" spans="1:5">
      <c r="B34" s="17" t="s">
        <v>70</v>
      </c>
      <c r="C34" s="171">
        <f>($B$19*12)*SUM($C$25:$C$29)/'Data for Q5'!$C$11*(1+0.09)</f>
        <v>2209.3689600000002</v>
      </c>
      <c r="D34" s="171">
        <f>('Data for Q5'!$E$8*12)*SUM($C$25:$C$29)/'Data for Q5'!$C$11*(1+0.09)</f>
        <v>581.04266666666661</v>
      </c>
      <c r="E34" s="181">
        <f>SUM(C34:D34)</f>
        <v>2790.411626666667</v>
      </c>
    </row>
    <row r="35" spans="1:5">
      <c r="A35" s="173"/>
      <c r="B35" s="173"/>
      <c r="C35" s="173"/>
      <c r="D35" s="173"/>
      <c r="E35" s="173"/>
    </row>
    <row r="36" spans="1:5">
      <c r="A36" s="22" t="s">
        <v>348</v>
      </c>
    </row>
    <row r="38" spans="1:5">
      <c r="A38" s="22" t="s">
        <v>347</v>
      </c>
    </row>
    <row r="39" spans="1:5">
      <c r="A39" s="22" t="s">
        <v>346</v>
      </c>
    </row>
    <row r="40" spans="1:5">
      <c r="A40" s="22" t="s">
        <v>345</v>
      </c>
    </row>
    <row r="41" spans="1:5">
      <c r="A41" s="22" t="s">
        <v>344</v>
      </c>
    </row>
    <row r="42" spans="1:5">
      <c r="A42" s="22" t="s">
        <v>343</v>
      </c>
    </row>
    <row r="44" spans="1:5">
      <c r="A44" s="22" t="s">
        <v>342</v>
      </c>
    </row>
    <row r="46" spans="1:5">
      <c r="A46" s="22" t="s">
        <v>341</v>
      </c>
      <c r="D46" s="181" t="s">
        <v>303</v>
      </c>
    </row>
    <row r="47" spans="1:5">
      <c r="B47" s="22" t="s">
        <v>337</v>
      </c>
      <c r="C47" s="181">
        <f>(($B$19+'Data for Q5'!$E$8)*12)*$C$30/'Data for Q5'!$C$11*(1+0.09)</f>
        <v>1395.2058133333335</v>
      </c>
      <c r="D47" s="170">
        <f>C47+$E$34</f>
        <v>4185.61744</v>
      </c>
    </row>
    <row r="48" spans="1:5">
      <c r="B48" s="22" t="s">
        <v>336</v>
      </c>
      <c r="C48" s="181">
        <f>((22.9+33%*($B$18+'Data for Q5'!$E$8-22.9))*12)*$C$30/'Data for Q5'!$C$11*(1+0.09)</f>
        <v>627.46230773333332</v>
      </c>
      <c r="D48" s="170">
        <f>C48+$E$34</f>
        <v>3417.8739344000005</v>
      </c>
    </row>
    <row r="50" spans="1:11">
      <c r="A50" s="178" t="s">
        <v>340</v>
      </c>
      <c r="B50" s="176"/>
      <c r="C50" s="176"/>
      <c r="D50" s="176"/>
      <c r="E50" s="176"/>
      <c r="F50" s="177"/>
      <c r="G50" s="176"/>
      <c r="H50" s="176"/>
      <c r="I50" s="176"/>
      <c r="J50" s="177"/>
      <c r="K50" s="176"/>
    </row>
    <row r="52" spans="1:11">
      <c r="A52" s="22" t="s">
        <v>339</v>
      </c>
    </row>
    <row r="54" spans="1:11">
      <c r="B54" s="17"/>
      <c r="C54" s="172" t="s">
        <v>330</v>
      </c>
      <c r="D54" s="172" t="s">
        <v>329</v>
      </c>
      <c r="E54" s="172" t="s">
        <v>303</v>
      </c>
    </row>
    <row r="55" spans="1:11">
      <c r="B55" s="17" t="s">
        <v>70</v>
      </c>
      <c r="C55" s="171">
        <f>($B$8*12)*SUM($C$25:$C$29)/'Data for Q5'!$C$11*(1+0.09)</f>
        <v>12274.272000000003</v>
      </c>
      <c r="D55" s="171">
        <f>('Data for Q5'!$D$8*12)*SUM($C$25:$C$29)/'Data for Q5'!$C$11*(1+0.09)</f>
        <v>261.30933333333331</v>
      </c>
      <c r="E55" s="181">
        <f>SUM(C55:D55)</f>
        <v>12535.581333333335</v>
      </c>
    </row>
    <row r="56" spans="1:11">
      <c r="B56"/>
      <c r="C56"/>
      <c r="D56"/>
      <c r="E56"/>
    </row>
    <row r="57" spans="1:11">
      <c r="A57" s="22" t="s">
        <v>338</v>
      </c>
      <c r="D57" s="181" t="s">
        <v>303</v>
      </c>
    </row>
    <row r="58" spans="1:11">
      <c r="A58"/>
      <c r="B58" s="22" t="s">
        <v>337</v>
      </c>
      <c r="C58" s="171">
        <f>(($B$8+'Data for Q5'!$D$8)*12)*$C$30/'Data for Q5'!$C$11*(1+0.09)</f>
        <v>6267.7906666666677</v>
      </c>
      <c r="D58" s="170">
        <f>C58+$E$55</f>
        <v>18803.372000000003</v>
      </c>
      <c r="E58"/>
    </row>
    <row r="59" spans="1:11">
      <c r="A59"/>
      <c r="B59" s="22" t="s">
        <v>336</v>
      </c>
      <c r="C59" s="171">
        <f>((22.9+33%*($B$7+'Data for Q5'!$D$8-22.9))*12)*$C$30/'Data for Q5'!$C$11*(1+0.09)</f>
        <v>1980.5750533333339</v>
      </c>
      <c r="D59" s="170">
        <f>C59+$E$55</f>
        <v>14516.156386666669</v>
      </c>
      <c r="E59"/>
    </row>
    <row r="60" spans="1:11">
      <c r="A60"/>
      <c r="B60"/>
      <c r="C60"/>
      <c r="D60"/>
      <c r="E60"/>
    </row>
  </sheetData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25AC02-3D62-4CB7-8A34-92CDA688168C}">
  <dimension ref="A1:L47"/>
  <sheetViews>
    <sheetView zoomScale="85" zoomScaleNormal="85" workbookViewId="0">
      <selection activeCell="E18" sqref="E18"/>
    </sheetView>
  </sheetViews>
  <sheetFormatPr defaultColWidth="8.7109375" defaultRowHeight="15"/>
  <cols>
    <col min="2" max="2" width="30.28515625" customWidth="1"/>
    <col min="3" max="3" width="31.28515625" bestFit="1" customWidth="1"/>
    <col min="4" max="5" width="14.28515625" customWidth="1"/>
    <col min="6" max="6" width="16.28515625" customWidth="1"/>
  </cols>
  <sheetData>
    <row r="1" spans="1:12" ht="22.5">
      <c r="A1" s="2" t="s">
        <v>127</v>
      </c>
      <c r="B1" s="3"/>
      <c r="C1" s="3"/>
      <c r="D1" s="3"/>
      <c r="E1" s="3"/>
      <c r="F1" s="3"/>
      <c r="G1" s="3"/>
      <c r="H1" s="3"/>
      <c r="I1" s="3"/>
      <c r="J1" s="3"/>
      <c r="K1" s="3"/>
      <c r="L1" s="3"/>
    </row>
    <row r="2" spans="1:12" ht="15.75">
      <c r="A2" s="5"/>
      <c r="B2" s="3"/>
      <c r="C2" s="3"/>
      <c r="D2" s="3"/>
      <c r="E2" s="3"/>
      <c r="F2" s="3"/>
      <c r="G2" s="3"/>
      <c r="H2" s="3"/>
      <c r="I2" s="3"/>
      <c r="J2" s="3"/>
      <c r="K2" s="3"/>
      <c r="L2" s="3"/>
    </row>
    <row r="3" spans="1:12" ht="15.75">
      <c r="A3" s="5" t="s">
        <v>40</v>
      </c>
      <c r="B3" s="3"/>
      <c r="C3" s="3"/>
      <c r="D3" s="3"/>
      <c r="E3" s="3"/>
      <c r="F3" s="3"/>
      <c r="G3" s="3"/>
      <c r="H3" s="3"/>
      <c r="I3" s="3"/>
      <c r="J3" s="3"/>
      <c r="K3" s="3"/>
      <c r="L3" s="3"/>
    </row>
    <row r="4" spans="1:12" ht="15.75">
      <c r="A4" s="5"/>
      <c r="B4" s="3"/>
      <c r="C4" s="3"/>
      <c r="D4" s="3"/>
      <c r="E4" s="3"/>
      <c r="F4" s="3"/>
      <c r="G4" s="3"/>
      <c r="H4" s="3"/>
      <c r="I4" s="3"/>
      <c r="J4" s="3"/>
      <c r="K4" s="3"/>
      <c r="L4" s="3"/>
    </row>
    <row r="5" spans="1:12" ht="15.75">
      <c r="A5" s="48" t="s">
        <v>184</v>
      </c>
      <c r="B5" s="4"/>
      <c r="C5" s="3"/>
      <c r="D5" s="3"/>
      <c r="E5" s="3"/>
      <c r="F5" s="3"/>
      <c r="G5" s="3"/>
      <c r="H5" s="3"/>
      <c r="I5" s="3"/>
      <c r="J5" s="3"/>
      <c r="K5" s="3"/>
      <c r="L5" s="3"/>
    </row>
    <row r="6" spans="1:12" ht="15.75">
      <c r="A6" s="48" t="s">
        <v>153</v>
      </c>
      <c r="B6" s="4"/>
      <c r="C6" s="3"/>
      <c r="D6" s="3"/>
      <c r="E6" s="3"/>
      <c r="F6" s="3"/>
      <c r="G6" s="3"/>
      <c r="H6" s="3"/>
      <c r="I6" s="3"/>
      <c r="J6" s="3"/>
      <c r="K6" s="3"/>
      <c r="L6" s="3"/>
    </row>
    <row r="7" spans="1:12" ht="15.75">
      <c r="A7" s="48"/>
      <c r="B7" s="4"/>
      <c r="C7" s="3"/>
      <c r="D7" s="3"/>
      <c r="E7" s="3"/>
      <c r="F7" s="3"/>
      <c r="G7" s="3"/>
      <c r="H7" s="3"/>
      <c r="I7" s="3"/>
      <c r="J7" s="3"/>
      <c r="K7" s="3"/>
      <c r="L7" s="3"/>
    </row>
    <row r="8" spans="1:12" ht="15.75">
      <c r="A8" s="85" t="s">
        <v>185</v>
      </c>
      <c r="B8" s="4"/>
      <c r="C8" s="3"/>
      <c r="D8" s="3"/>
      <c r="E8" s="3"/>
      <c r="F8" s="3"/>
      <c r="G8" s="3"/>
      <c r="H8" s="3"/>
      <c r="I8" s="3"/>
      <c r="J8" s="3"/>
      <c r="K8" s="3"/>
      <c r="L8" s="3"/>
    </row>
    <row r="9" spans="1:12" ht="15.75">
      <c r="A9" s="5"/>
      <c r="B9" s="3"/>
      <c r="C9" s="3"/>
      <c r="D9" s="3"/>
      <c r="E9" s="3"/>
      <c r="F9" s="3"/>
      <c r="G9" s="3"/>
      <c r="H9" s="3"/>
      <c r="I9" s="3"/>
      <c r="J9" s="3"/>
      <c r="K9" s="3"/>
      <c r="L9" s="3"/>
    </row>
    <row r="10" spans="1:12" ht="15.75">
      <c r="A10" s="4" t="s">
        <v>107</v>
      </c>
      <c r="B10" s="3"/>
      <c r="C10" s="3"/>
      <c r="D10" s="3"/>
      <c r="E10" s="3"/>
      <c r="F10" s="3"/>
      <c r="G10" s="3"/>
      <c r="H10" s="3"/>
      <c r="I10" s="3"/>
      <c r="J10" s="3"/>
      <c r="K10" s="3"/>
      <c r="L10" s="3"/>
    </row>
    <row r="11" spans="1:12" ht="15.75">
      <c r="A11" s="4" t="s">
        <v>4</v>
      </c>
      <c r="B11" s="3"/>
      <c r="C11" s="3"/>
      <c r="D11" s="3"/>
      <c r="E11" s="3"/>
      <c r="F11" s="3"/>
      <c r="G11" s="3"/>
      <c r="H11" s="3"/>
      <c r="I11" s="3"/>
      <c r="J11" s="3"/>
      <c r="K11" s="3"/>
      <c r="L11" s="3"/>
    </row>
    <row r="22" spans="1:12" ht="15.75">
      <c r="A22" s="4" t="s">
        <v>106</v>
      </c>
      <c r="B22" s="3"/>
      <c r="C22" s="3"/>
      <c r="D22" s="3"/>
      <c r="E22" s="3"/>
      <c r="F22" s="3"/>
      <c r="G22" s="3"/>
      <c r="H22" s="3"/>
      <c r="I22" s="3"/>
      <c r="J22" s="3"/>
      <c r="K22" s="3"/>
      <c r="L22" s="3"/>
    </row>
    <row r="23" spans="1:12" ht="15.75">
      <c r="A23" s="4" t="s">
        <v>4</v>
      </c>
      <c r="B23" s="4"/>
      <c r="C23" s="3"/>
      <c r="D23" s="3"/>
      <c r="E23" s="3"/>
      <c r="F23" s="3"/>
      <c r="G23" s="3"/>
      <c r="H23" s="3"/>
      <c r="I23" s="3"/>
      <c r="J23" s="3"/>
      <c r="K23" s="3"/>
      <c r="L23" s="3"/>
    </row>
    <row r="34" spans="1:12" ht="15.75">
      <c r="A34" s="4" t="s">
        <v>105</v>
      </c>
      <c r="B34" s="3"/>
      <c r="C34" s="3"/>
      <c r="D34" s="3"/>
      <c r="E34" s="3"/>
      <c r="F34" s="3"/>
      <c r="G34" s="3"/>
      <c r="H34" s="3"/>
      <c r="I34" s="3"/>
      <c r="J34" s="3"/>
      <c r="K34" s="3"/>
      <c r="L34" s="3"/>
    </row>
    <row r="35" spans="1:12" ht="15.75">
      <c r="A35" s="4" t="s">
        <v>4</v>
      </c>
      <c r="B35" s="4"/>
      <c r="C35" s="3"/>
      <c r="D35" s="3"/>
      <c r="E35" s="3"/>
      <c r="F35" s="3"/>
      <c r="G35" s="3"/>
      <c r="H35" s="3"/>
      <c r="I35" s="3"/>
      <c r="J35" s="3"/>
      <c r="K35" s="3"/>
      <c r="L35" s="3"/>
    </row>
    <row r="46" spans="1:12" ht="15.75">
      <c r="A46" s="4" t="s">
        <v>104</v>
      </c>
      <c r="B46" s="3"/>
      <c r="C46" s="3"/>
      <c r="D46" s="3"/>
      <c r="E46" s="3"/>
      <c r="F46" s="3"/>
      <c r="G46" s="3"/>
      <c r="H46" s="3"/>
      <c r="I46" s="3"/>
      <c r="J46" s="3"/>
      <c r="K46" s="3"/>
      <c r="L46" s="3"/>
    </row>
    <row r="47" spans="1:12" ht="15.75">
      <c r="A47" s="4" t="s">
        <v>4</v>
      </c>
      <c r="B47" s="4"/>
      <c r="C47" s="3"/>
      <c r="D47" s="3"/>
      <c r="E47" s="3"/>
      <c r="F47" s="3"/>
      <c r="G47" s="3"/>
      <c r="H47" s="3"/>
      <c r="I47" s="3"/>
      <c r="J47" s="3"/>
      <c r="K47" s="3"/>
      <c r="L47" s="3"/>
    </row>
  </sheetData>
  <pageMargins left="0.7" right="0.7" top="0.75" bottom="0.75" header="0.3" footer="0.3"/>
  <pageSetup orientation="portrait" horizontalDpi="1200" verticalDpi="1200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B397C0-DEE7-4571-99AA-D69C13BF7726}">
  <dimension ref="B2:P28"/>
  <sheetViews>
    <sheetView zoomScale="85" zoomScaleNormal="85" workbookViewId="0">
      <selection activeCell="O9" sqref="O9:P9"/>
    </sheetView>
  </sheetViews>
  <sheetFormatPr defaultColWidth="12.28515625" defaultRowHeight="14.25"/>
  <cols>
    <col min="1" max="1" width="12.28515625" style="86"/>
    <col min="2" max="2" width="16.5703125" style="86" bestFit="1" customWidth="1"/>
    <col min="3" max="12" width="5.28515625" style="86" bestFit="1" customWidth="1"/>
    <col min="13" max="13" width="7.5703125" style="86" customWidth="1"/>
    <col min="14" max="14" width="21.7109375" style="86" bestFit="1" customWidth="1"/>
    <col min="15" max="15" width="8.28515625" style="86" customWidth="1"/>
    <col min="16" max="16" width="44.42578125" style="86" customWidth="1"/>
    <col min="17" max="24" width="4.42578125" style="86" bestFit="1" customWidth="1"/>
    <col min="25" max="16384" width="12.28515625" style="86"/>
  </cols>
  <sheetData>
    <row r="2" spans="2:16" ht="16.5" thickBot="1">
      <c r="B2" s="315" t="s">
        <v>164</v>
      </c>
      <c r="C2" s="315"/>
      <c r="D2" s="315"/>
      <c r="E2" s="315"/>
      <c r="F2" s="315"/>
      <c r="G2" s="315"/>
      <c r="H2" s="315"/>
      <c r="I2" s="315"/>
      <c r="J2" s="315"/>
      <c r="K2" s="315"/>
      <c r="L2" s="315"/>
      <c r="N2" s="95" t="s">
        <v>163</v>
      </c>
      <c r="O2" s="95"/>
      <c r="P2" s="95"/>
    </row>
    <row r="3" spans="2:16" ht="15" thickBot="1">
      <c r="B3" s="89" t="s">
        <v>39</v>
      </c>
      <c r="C3" s="88">
        <v>2023</v>
      </c>
      <c r="D3" s="88">
        <v>2024</v>
      </c>
      <c r="E3" s="88">
        <v>2025</v>
      </c>
      <c r="F3" s="88">
        <v>2026</v>
      </c>
      <c r="G3" s="88">
        <v>2027</v>
      </c>
      <c r="H3" s="88">
        <v>2028</v>
      </c>
      <c r="I3" s="88">
        <v>2029</v>
      </c>
      <c r="J3" s="88">
        <v>2030</v>
      </c>
      <c r="K3" s="88">
        <v>2031</v>
      </c>
      <c r="L3" s="88">
        <v>2032</v>
      </c>
      <c r="N3" s="92" t="s">
        <v>120</v>
      </c>
      <c r="O3" s="94">
        <v>4.4999999999999998E-2</v>
      </c>
      <c r="P3" s="93"/>
    </row>
    <row r="4" spans="2:16" ht="15" thickBot="1">
      <c r="B4" s="89" t="s">
        <v>110</v>
      </c>
      <c r="C4" s="88">
        <v>151</v>
      </c>
      <c r="D4" s="88">
        <v>121</v>
      </c>
      <c r="E4" s="88">
        <v>100</v>
      </c>
      <c r="F4" s="88">
        <v>95</v>
      </c>
      <c r="G4" s="88">
        <v>87</v>
      </c>
      <c r="H4" s="88">
        <v>85</v>
      </c>
      <c r="I4" s="88">
        <v>75</v>
      </c>
      <c r="J4" s="88">
        <v>63</v>
      </c>
      <c r="K4" s="88">
        <v>50</v>
      </c>
      <c r="L4" s="88">
        <v>21</v>
      </c>
      <c r="N4" s="92" t="s">
        <v>119</v>
      </c>
      <c r="O4" s="94">
        <v>0.05</v>
      </c>
      <c r="P4" s="90" t="s">
        <v>118</v>
      </c>
    </row>
    <row r="5" spans="2:16" ht="15" thickBot="1">
      <c r="B5" s="89" t="s">
        <v>109</v>
      </c>
      <c r="C5" s="88">
        <v>45</v>
      </c>
      <c r="D5" s="88">
        <v>36</v>
      </c>
      <c r="E5" s="88">
        <v>30</v>
      </c>
      <c r="F5" s="88">
        <v>29</v>
      </c>
      <c r="G5" s="88">
        <v>26</v>
      </c>
      <c r="H5" s="88">
        <v>26</v>
      </c>
      <c r="I5" s="88">
        <v>23</v>
      </c>
      <c r="J5" s="88">
        <v>19</v>
      </c>
      <c r="K5" s="88">
        <v>15</v>
      </c>
      <c r="L5" s="88">
        <v>6</v>
      </c>
      <c r="N5" s="92" t="s">
        <v>117</v>
      </c>
      <c r="O5" s="94">
        <v>1.4999999999999999E-2</v>
      </c>
      <c r="P5" s="90" t="s">
        <v>116</v>
      </c>
    </row>
    <row r="6" spans="2:16" ht="15" thickBot="1">
      <c r="B6" s="89" t="s">
        <v>108</v>
      </c>
      <c r="C6" s="88">
        <v>1</v>
      </c>
      <c r="D6" s="88">
        <v>15</v>
      </c>
      <c r="E6" s="88">
        <v>18</v>
      </c>
      <c r="F6" s="88">
        <v>25</v>
      </c>
      <c r="G6" s="88">
        <v>30</v>
      </c>
      <c r="H6" s="88">
        <v>30</v>
      </c>
      <c r="I6" s="88">
        <v>26</v>
      </c>
      <c r="J6" s="88">
        <v>34</v>
      </c>
      <c r="K6" s="88">
        <v>22</v>
      </c>
      <c r="L6" s="88">
        <v>10</v>
      </c>
      <c r="N6" s="92" t="s">
        <v>115</v>
      </c>
      <c r="O6" s="94">
        <v>5.5E-2</v>
      </c>
      <c r="P6" s="93"/>
    </row>
    <row r="7" spans="2:16" ht="15" thickBot="1">
      <c r="N7" s="92" t="s">
        <v>114</v>
      </c>
      <c r="O7" s="91" t="s">
        <v>7</v>
      </c>
      <c r="P7" s="90"/>
    </row>
    <row r="8" spans="2:16" ht="14.65" customHeight="1">
      <c r="N8" s="320" t="s">
        <v>113</v>
      </c>
      <c r="O8" s="316" t="s">
        <v>112</v>
      </c>
      <c r="P8" s="317"/>
    </row>
    <row r="9" spans="2:16" ht="15" customHeight="1" thickBot="1">
      <c r="N9" s="304"/>
      <c r="O9" s="318" t="s">
        <v>111</v>
      </c>
      <c r="P9" s="319"/>
    </row>
    <row r="16" spans="2:16" ht="15.75">
      <c r="J16" s="87"/>
    </row>
    <row r="22" spans="10:10" ht="15.75">
      <c r="J22" s="87"/>
    </row>
    <row r="28" spans="10:10" ht="15.75">
      <c r="J28" s="87"/>
    </row>
  </sheetData>
  <mergeCells count="4">
    <mergeCell ref="B2:L2"/>
    <mergeCell ref="O8:P8"/>
    <mergeCell ref="O9:P9"/>
    <mergeCell ref="N8:N9"/>
  </mergeCells>
  <pageMargins left="0.7" right="0.7" top="0.75" bottom="0.75" header="0.3" footer="0.3"/>
  <pageSetup orientation="portrait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576F275-D9BB-4A60-89DB-D940D091A185}">
  <dimension ref="B2:T65"/>
  <sheetViews>
    <sheetView topLeftCell="A54" zoomScale="85" zoomScaleNormal="85" workbookViewId="0">
      <selection activeCell="E78" sqref="E78"/>
    </sheetView>
  </sheetViews>
  <sheetFormatPr defaultColWidth="9.5703125" defaultRowHeight="15"/>
  <cols>
    <col min="1" max="3" width="9.5703125" style="199"/>
    <col min="4" max="4" width="32.140625" style="199" customWidth="1"/>
    <col min="5" max="14" width="11.28515625" style="199" customWidth="1"/>
    <col min="15" max="16384" width="9.5703125" style="199"/>
  </cols>
  <sheetData>
    <row r="2" spans="2:20">
      <c r="B2" s="198" t="s">
        <v>408</v>
      </c>
      <c r="D2" s="201" t="s">
        <v>404</v>
      </c>
    </row>
    <row r="3" spans="2:20">
      <c r="B3" s="204"/>
      <c r="D3" s="205" t="s">
        <v>39</v>
      </c>
      <c r="E3" s="202">
        <v>2023</v>
      </c>
      <c r="F3" s="202">
        <f t="shared" ref="F3:N3" si="0">E3+1</f>
        <v>2024</v>
      </c>
      <c r="G3" s="202">
        <f t="shared" si="0"/>
        <v>2025</v>
      </c>
      <c r="H3" s="202">
        <f t="shared" si="0"/>
        <v>2026</v>
      </c>
      <c r="I3" s="202">
        <f t="shared" si="0"/>
        <v>2027</v>
      </c>
      <c r="J3" s="202">
        <f t="shared" si="0"/>
        <v>2028</v>
      </c>
      <c r="K3" s="202">
        <f t="shared" si="0"/>
        <v>2029</v>
      </c>
      <c r="L3" s="202">
        <f t="shared" si="0"/>
        <v>2030</v>
      </c>
      <c r="M3" s="202">
        <f t="shared" si="0"/>
        <v>2031</v>
      </c>
      <c r="N3" s="203">
        <f t="shared" si="0"/>
        <v>2032</v>
      </c>
    </row>
    <row r="4" spans="2:20">
      <c r="D4" s="206" t="s">
        <v>405</v>
      </c>
      <c r="E4" s="199">
        <f>'Data for Q6'!C4</f>
        <v>151</v>
      </c>
      <c r="F4" s="199">
        <f>'Data for Q6'!D4</f>
        <v>121</v>
      </c>
      <c r="G4" s="199">
        <f>'Data for Q6'!E4</f>
        <v>100</v>
      </c>
      <c r="H4" s="199">
        <f>'Data for Q6'!F4</f>
        <v>95</v>
      </c>
      <c r="I4" s="199">
        <f>'Data for Q6'!G4</f>
        <v>87</v>
      </c>
      <c r="J4" s="199">
        <f>'Data for Q6'!H4</f>
        <v>85</v>
      </c>
      <c r="K4" s="199">
        <f>'Data for Q6'!I4</f>
        <v>75</v>
      </c>
      <c r="L4" s="199">
        <f>'Data for Q6'!J4</f>
        <v>63</v>
      </c>
      <c r="M4" s="199">
        <f>'Data for Q6'!K4</f>
        <v>50</v>
      </c>
      <c r="N4" s="207">
        <f>'Data for Q6'!L4</f>
        <v>21</v>
      </c>
    </row>
    <row r="5" spans="2:20">
      <c r="D5" s="206" t="s">
        <v>406</v>
      </c>
      <c r="E5" s="199">
        <f>'Data for Q6'!C5</f>
        <v>45</v>
      </c>
      <c r="F5" s="199">
        <f>'Data for Q6'!D5</f>
        <v>36</v>
      </c>
      <c r="G5" s="199">
        <f>'Data for Q6'!E5</f>
        <v>30</v>
      </c>
      <c r="H5" s="199">
        <f>'Data for Q6'!F5</f>
        <v>29</v>
      </c>
      <c r="I5" s="199">
        <f>'Data for Q6'!G5</f>
        <v>26</v>
      </c>
      <c r="J5" s="199">
        <f>'Data for Q6'!H5</f>
        <v>26</v>
      </c>
      <c r="K5" s="199">
        <f>'Data for Q6'!I5</f>
        <v>23</v>
      </c>
      <c r="L5" s="199">
        <f>'Data for Q6'!J5</f>
        <v>19</v>
      </c>
      <c r="M5" s="199">
        <f>'Data for Q6'!K5</f>
        <v>15</v>
      </c>
      <c r="N5" s="207">
        <f>'Data for Q6'!L5</f>
        <v>6</v>
      </c>
    </row>
    <row r="6" spans="2:20">
      <c r="D6" s="206" t="s">
        <v>407</v>
      </c>
      <c r="E6" s="199">
        <f>'Data for Q6'!C6</f>
        <v>1</v>
      </c>
      <c r="F6" s="199">
        <f>'Data for Q6'!D6</f>
        <v>15</v>
      </c>
      <c r="G6" s="199">
        <f>'Data for Q6'!E6</f>
        <v>18</v>
      </c>
      <c r="H6" s="199">
        <f>'Data for Q6'!F6</f>
        <v>25</v>
      </c>
      <c r="I6" s="199">
        <f>'Data for Q6'!G6</f>
        <v>30</v>
      </c>
      <c r="J6" s="199">
        <f>'Data for Q6'!H6</f>
        <v>30</v>
      </c>
      <c r="K6" s="199">
        <f>'Data for Q6'!I6</f>
        <v>26</v>
      </c>
      <c r="L6" s="199">
        <f>'Data for Q6'!J6</f>
        <v>34</v>
      </c>
      <c r="M6" s="199">
        <f>'Data for Q6'!K6</f>
        <v>22</v>
      </c>
      <c r="N6" s="207">
        <f>'Data for Q6'!L6</f>
        <v>10</v>
      </c>
    </row>
    <row r="7" spans="2:20">
      <c r="D7" s="206" t="s">
        <v>409</v>
      </c>
      <c r="E7" s="199">
        <f>'Data for Q6'!$O$4*'Data for Q6'!C5</f>
        <v>2.25</v>
      </c>
      <c r="F7" s="199">
        <f>'Data for Q6'!$O$4*'Data for Q6'!D5</f>
        <v>1.8</v>
      </c>
      <c r="G7" s="199">
        <f>'Data for Q6'!$O$4*'Data for Q6'!E5</f>
        <v>1.5</v>
      </c>
      <c r="H7" s="199">
        <f>'Data for Q6'!$O$4*'Data for Q6'!F5</f>
        <v>1.4500000000000002</v>
      </c>
      <c r="I7" s="199">
        <f>'Data for Q6'!$O$4*'Data for Q6'!G5</f>
        <v>1.3</v>
      </c>
      <c r="J7" s="199">
        <f>'Data for Q6'!$O$4*'Data for Q6'!H5</f>
        <v>1.3</v>
      </c>
      <c r="K7" s="199">
        <f>'Data for Q6'!$O$4*'Data for Q6'!I5</f>
        <v>1.1500000000000001</v>
      </c>
      <c r="L7" s="199">
        <f>'Data for Q6'!$O$4*'Data for Q6'!J5</f>
        <v>0.95000000000000007</v>
      </c>
      <c r="M7" s="199">
        <f>'Data for Q6'!$O$4*'Data for Q6'!K5</f>
        <v>0.75</v>
      </c>
      <c r="N7" s="207">
        <f>'Data for Q6'!$O$4*'Data for Q6'!L5</f>
        <v>0.30000000000000004</v>
      </c>
      <c r="P7" s="208"/>
    </row>
    <row r="8" spans="2:20">
      <c r="D8" s="206" t="s">
        <v>410</v>
      </c>
      <c r="E8" s="199">
        <f>'Data for Q6'!$O$5*'Data for Q6'!C4</f>
        <v>2.2650000000000001</v>
      </c>
      <c r="F8" s="199">
        <f>'Data for Q6'!$O$5*'Data for Q6'!D4</f>
        <v>1.8149999999999999</v>
      </c>
      <c r="G8" s="199">
        <f>'Data for Q6'!$O$5*'Data for Q6'!E4</f>
        <v>1.5</v>
      </c>
      <c r="H8" s="199">
        <f>'Data for Q6'!$O$5*'Data for Q6'!F4</f>
        <v>1.425</v>
      </c>
      <c r="I8" s="199">
        <f>'Data for Q6'!$O$5*'Data for Q6'!G4</f>
        <v>1.3049999999999999</v>
      </c>
      <c r="J8" s="199">
        <f>'Data for Q6'!$O$5*'Data for Q6'!H4</f>
        <v>1.2749999999999999</v>
      </c>
      <c r="K8" s="199">
        <f>'Data for Q6'!$O$5*'Data for Q6'!I4</f>
        <v>1.125</v>
      </c>
      <c r="L8" s="199">
        <f>'Data for Q6'!$O$5*'Data for Q6'!J4</f>
        <v>0.94499999999999995</v>
      </c>
      <c r="M8" s="199">
        <f>'Data for Q6'!$O$5*'Data for Q6'!K4</f>
        <v>0.75</v>
      </c>
      <c r="N8" s="207">
        <f>'Data for Q6'!$O$5*'Data for Q6'!L4</f>
        <v>0.315</v>
      </c>
      <c r="P8" s="208"/>
    </row>
    <row r="9" spans="2:20">
      <c r="D9" s="206" t="s">
        <v>411</v>
      </c>
      <c r="E9" s="209">
        <v>1</v>
      </c>
      <c r="F9" s="209">
        <f t="shared" ref="F9:N9" si="1">E9/1.045</f>
        <v>0.95693779904306231</v>
      </c>
      <c r="G9" s="209">
        <f t="shared" si="1"/>
        <v>0.91572995123738021</v>
      </c>
      <c r="H9" s="209">
        <f t="shared" si="1"/>
        <v>0.87629660405490939</v>
      </c>
      <c r="I9" s="209">
        <f t="shared" si="1"/>
        <v>0.83856134359321477</v>
      </c>
      <c r="J9" s="209">
        <f t="shared" si="1"/>
        <v>0.802451046500684</v>
      </c>
      <c r="K9" s="209">
        <f t="shared" si="1"/>
        <v>0.7678957382781666</v>
      </c>
      <c r="L9" s="209">
        <f t="shared" si="1"/>
        <v>0.73482845768245608</v>
      </c>
      <c r="M9" s="209">
        <f t="shared" si="1"/>
        <v>0.70318512696885749</v>
      </c>
      <c r="N9" s="210">
        <f t="shared" si="1"/>
        <v>0.6729044277213948</v>
      </c>
      <c r="P9" s="208"/>
    </row>
    <row r="10" spans="2:20">
      <c r="D10" s="211" t="s">
        <v>412</v>
      </c>
      <c r="E10" s="212">
        <f t="shared" ref="E10:M10" si="2">F9</f>
        <v>0.95693779904306231</v>
      </c>
      <c r="F10" s="212">
        <f t="shared" si="2"/>
        <v>0.91572995123738021</v>
      </c>
      <c r="G10" s="212">
        <f t="shared" si="2"/>
        <v>0.87629660405490939</v>
      </c>
      <c r="H10" s="212">
        <f t="shared" si="2"/>
        <v>0.83856134359321477</v>
      </c>
      <c r="I10" s="212">
        <f t="shared" si="2"/>
        <v>0.802451046500684</v>
      </c>
      <c r="J10" s="212">
        <f t="shared" si="2"/>
        <v>0.7678957382781666</v>
      </c>
      <c r="K10" s="212">
        <f t="shared" si="2"/>
        <v>0.73482845768245608</v>
      </c>
      <c r="L10" s="212">
        <f t="shared" si="2"/>
        <v>0.70318512696885749</v>
      </c>
      <c r="M10" s="212">
        <f t="shared" si="2"/>
        <v>0.6729044277213948</v>
      </c>
      <c r="N10" s="213">
        <f>M10/1.045</f>
        <v>0.64392768203004291</v>
      </c>
    </row>
    <row r="12" spans="2:20">
      <c r="D12" s="214" t="s">
        <v>413</v>
      </c>
      <c r="E12" s="215"/>
    </row>
    <row r="13" spans="2:20">
      <c r="D13" s="206" t="s">
        <v>414</v>
      </c>
      <c r="E13" s="216">
        <f>SUMPRODUCT(E9:N9, 'Data for Q6'!C5:L5)</f>
        <v>221.20912910993113</v>
      </c>
      <c r="G13" s="217" t="s">
        <v>415</v>
      </c>
      <c r="P13" s="208"/>
      <c r="T13" s="208"/>
    </row>
    <row r="14" spans="2:20">
      <c r="D14" s="206" t="s">
        <v>416</v>
      </c>
      <c r="E14" s="216">
        <f>-SUMPRODUCT(E10:N10, 'Data for Q6'!C6:L6)</f>
        <v>-162.79767152064417</v>
      </c>
      <c r="G14" s="199" t="s">
        <v>417</v>
      </c>
      <c r="H14" s="218">
        <f>-SUM(E13:E15)</f>
        <v>-47.351001133790398</v>
      </c>
      <c r="P14" s="208"/>
      <c r="T14" s="208"/>
    </row>
    <row r="15" spans="2:20">
      <c r="D15" s="206" t="s">
        <v>418</v>
      </c>
      <c r="E15" s="216">
        <f>-SUMPRODUCT(E9:N9, E7:N7)</f>
        <v>-11.060456455496558</v>
      </c>
      <c r="G15" s="199" t="s">
        <v>419</v>
      </c>
      <c r="H15" s="218">
        <f>-E16</f>
        <v>11.039256668606733</v>
      </c>
      <c r="P15" s="208"/>
      <c r="T15" s="208"/>
    </row>
    <row r="16" spans="2:20" ht="17.25">
      <c r="D16" s="206" t="s">
        <v>420</v>
      </c>
      <c r="E16" s="219">
        <f>-SUMPRODUCT(E9:N9, E8:N8)</f>
        <v>-11.039256668606733</v>
      </c>
      <c r="G16" s="199" t="s">
        <v>421</v>
      </c>
      <c r="H16" s="218">
        <f>E18</f>
        <v>36.311744465183665</v>
      </c>
      <c r="T16" s="208"/>
    </row>
    <row r="17" spans="2:16">
      <c r="D17" s="206" t="s">
        <v>303</v>
      </c>
      <c r="E17" s="220">
        <f>SUM(E13:E16)</f>
        <v>36.311744465183665</v>
      </c>
      <c r="P17" s="208"/>
    </row>
    <row r="18" spans="2:16">
      <c r="D18" s="206" t="s">
        <v>422</v>
      </c>
      <c r="E18" s="216">
        <f>E17</f>
        <v>36.311744465183665</v>
      </c>
    </row>
    <row r="19" spans="2:16">
      <c r="D19" s="211" t="s">
        <v>423</v>
      </c>
      <c r="E19" s="221">
        <f>E17-E18</f>
        <v>0</v>
      </c>
      <c r="P19" s="208"/>
    </row>
    <row r="21" spans="2:16">
      <c r="B21" s="198" t="s">
        <v>424</v>
      </c>
      <c r="D21" s="200" t="s">
        <v>458</v>
      </c>
    </row>
    <row r="22" spans="2:16">
      <c r="D22" s="200" t="s">
        <v>459</v>
      </c>
    </row>
    <row r="24" spans="2:16">
      <c r="D24" s="214" t="s">
        <v>425</v>
      </c>
      <c r="E24" s="202">
        <v>2023</v>
      </c>
      <c r="F24" s="202">
        <f t="shared" ref="F24:N24" si="3">E24+1</f>
        <v>2024</v>
      </c>
      <c r="G24" s="202">
        <f t="shared" si="3"/>
        <v>2025</v>
      </c>
      <c r="H24" s="202">
        <f t="shared" si="3"/>
        <v>2026</v>
      </c>
      <c r="I24" s="202">
        <f t="shared" si="3"/>
        <v>2027</v>
      </c>
      <c r="J24" s="202">
        <f t="shared" si="3"/>
        <v>2028</v>
      </c>
      <c r="K24" s="202">
        <f t="shared" si="3"/>
        <v>2029</v>
      </c>
      <c r="L24" s="202">
        <f t="shared" si="3"/>
        <v>2030</v>
      </c>
      <c r="M24" s="202">
        <f t="shared" si="3"/>
        <v>2031</v>
      </c>
      <c r="N24" s="203">
        <f t="shared" si="3"/>
        <v>2032</v>
      </c>
    </row>
    <row r="25" spans="2:16">
      <c r="B25" s="204"/>
      <c r="D25" s="206" t="s">
        <v>426</v>
      </c>
      <c r="E25" s="199">
        <f t="shared" ref="E25:N25" si="4">E4</f>
        <v>151</v>
      </c>
      <c r="F25" s="199">
        <f t="shared" si="4"/>
        <v>121</v>
      </c>
      <c r="G25" s="199">
        <f t="shared" si="4"/>
        <v>100</v>
      </c>
      <c r="H25" s="199">
        <f t="shared" si="4"/>
        <v>95</v>
      </c>
      <c r="I25" s="199">
        <f t="shared" si="4"/>
        <v>87</v>
      </c>
      <c r="J25" s="199">
        <f t="shared" si="4"/>
        <v>85</v>
      </c>
      <c r="K25" s="199">
        <f t="shared" si="4"/>
        <v>75</v>
      </c>
      <c r="L25" s="199">
        <f t="shared" si="4"/>
        <v>63</v>
      </c>
      <c r="M25" s="199">
        <f t="shared" si="4"/>
        <v>50</v>
      </c>
      <c r="N25" s="207">
        <f t="shared" si="4"/>
        <v>21</v>
      </c>
      <c r="P25" s="208"/>
    </row>
    <row r="26" spans="2:16">
      <c r="D26" s="206" t="s">
        <v>427</v>
      </c>
      <c r="E26" s="222">
        <f>E25/SUM(E25:$N$25)</f>
        <v>0.17806603773584906</v>
      </c>
      <c r="F26" s="222">
        <f>F25/SUM(F25:$N$25)</f>
        <v>0.17360114777618366</v>
      </c>
      <c r="G26" s="222">
        <f>G25/SUM(G25:$N$25)</f>
        <v>0.1736111111111111</v>
      </c>
      <c r="H26" s="222">
        <f>H25/SUM(H25:$N$25)</f>
        <v>0.19957983193277312</v>
      </c>
      <c r="I26" s="222">
        <f>I25/SUM(I25:$N$25)</f>
        <v>0.2283464566929134</v>
      </c>
      <c r="J26" s="222">
        <f>J25/SUM(J25:$N$25)</f>
        <v>0.28911564625850339</v>
      </c>
      <c r="K26" s="222">
        <f>K25/SUM(K25:$N$25)</f>
        <v>0.35885167464114831</v>
      </c>
      <c r="L26" s="222">
        <f>L25/SUM(L25:$N$25)</f>
        <v>0.47014925373134331</v>
      </c>
      <c r="M26" s="222">
        <f>M25/SUM(M25:$N$25)</f>
        <v>0.70422535211267601</v>
      </c>
      <c r="N26" s="223">
        <f>N25/SUM(N25:$N$25)</f>
        <v>1</v>
      </c>
      <c r="P26" s="208"/>
    </row>
    <row r="27" spans="2:16">
      <c r="D27" s="206"/>
      <c r="N27" s="207"/>
      <c r="P27" s="208"/>
    </row>
    <row r="28" spans="2:16">
      <c r="D28" s="206" t="s">
        <v>428</v>
      </c>
      <c r="E28" s="224">
        <f>E18</f>
        <v>36.311744465183665</v>
      </c>
      <c r="F28" s="224">
        <f t="shared" ref="F28:N28" si="5">E31</f>
        <v>31.188919525216388</v>
      </c>
      <c r="G28" s="224">
        <f t="shared" si="5"/>
        <v>26.934339226138093</v>
      </c>
      <c r="H28" s="224">
        <f t="shared" si="5"/>
        <v>23.259859406016684</v>
      </c>
      <c r="I28" s="224">
        <f t="shared" si="5"/>
        <v>19.455455300858219</v>
      </c>
      <c r="J28" s="224">
        <f t="shared" si="5"/>
        <v>15.688450215440078</v>
      </c>
      <c r="K28" s="224">
        <f t="shared" si="5"/>
        <v>11.654544113276158</v>
      </c>
      <c r="L28" s="224">
        <f t="shared" si="5"/>
        <v>7.8085445558950264</v>
      </c>
      <c r="M28" s="224">
        <f t="shared" si="5"/>
        <v>4.3235445024226227</v>
      </c>
      <c r="N28" s="220">
        <f t="shared" si="5"/>
        <v>1.3363406212065421</v>
      </c>
      <c r="P28" s="208"/>
    </row>
    <row r="29" spans="2:16">
      <c r="D29" s="206" t="s">
        <v>429</v>
      </c>
      <c r="E29" s="225">
        <f>E28*'Data for Q6'!$O$3</f>
        <v>1.6340285009332649</v>
      </c>
      <c r="F29" s="225">
        <f>F28*'Data for Q6'!$O$3</f>
        <v>1.4035013786347375</v>
      </c>
      <c r="G29" s="225">
        <f>G28*'Data for Q6'!$O$3</f>
        <v>1.2120452651762141</v>
      </c>
      <c r="H29" s="225">
        <f>H28*'Data for Q6'!$O$3</f>
        <v>1.0466936732707508</v>
      </c>
      <c r="I29" s="225">
        <f>I28*'Data for Q6'!$O$3</f>
        <v>0.8754954885386198</v>
      </c>
      <c r="J29" s="225">
        <f>J28*'Data for Q6'!$O$3</f>
        <v>0.70598025969480349</v>
      </c>
      <c r="K29" s="225">
        <f>K28*'Data for Q6'!$O$3</f>
        <v>0.52445448509742709</v>
      </c>
      <c r="L29" s="225">
        <f>L28*'Data for Q6'!$O$3</f>
        <v>0.35138450501527618</v>
      </c>
      <c r="M29" s="225">
        <f>M28*'Data for Q6'!$O$3</f>
        <v>0.19455950260901803</v>
      </c>
      <c r="N29" s="226">
        <f>N28*'Data for Q6'!$O$3</f>
        <v>6.0135327954294389E-2</v>
      </c>
      <c r="P29" s="208"/>
    </row>
    <row r="30" spans="2:16">
      <c r="D30" s="206" t="s">
        <v>430</v>
      </c>
      <c r="E30" s="227">
        <f t="shared" ref="E30:N30" si="6">-SUM(E28:E29)*E26</f>
        <v>-6.7568534409005379</v>
      </c>
      <c r="F30" s="227">
        <f t="shared" si="6"/>
        <v>-5.6580816777130369</v>
      </c>
      <c r="G30" s="227">
        <f t="shared" si="6"/>
        <v>-4.886525085297623</v>
      </c>
      <c r="H30" s="227">
        <f t="shared" si="6"/>
        <v>-4.8510977784292155</v>
      </c>
      <c r="I30" s="227">
        <f t="shared" si="6"/>
        <v>-4.6425005739567586</v>
      </c>
      <c r="J30" s="227">
        <f t="shared" si="6"/>
        <v>-4.7398863618587246</v>
      </c>
      <c r="K30" s="227">
        <f t="shared" si="6"/>
        <v>-4.370454042478559</v>
      </c>
      <c r="L30" s="227">
        <f t="shared" si="6"/>
        <v>-3.8363845584876799</v>
      </c>
      <c r="M30" s="227">
        <f t="shared" si="6"/>
        <v>-3.1817633838250989</v>
      </c>
      <c r="N30" s="216">
        <f t="shared" si="6"/>
        <v>-1.3964759491608365</v>
      </c>
      <c r="P30" s="208"/>
    </row>
    <row r="31" spans="2:16">
      <c r="D31" s="211" t="s">
        <v>431</v>
      </c>
      <c r="E31" s="228">
        <f t="shared" ref="E31:N31" si="7">SUM(E28:E30)</f>
        <v>31.188919525216388</v>
      </c>
      <c r="F31" s="228">
        <f t="shared" si="7"/>
        <v>26.934339226138093</v>
      </c>
      <c r="G31" s="228">
        <f t="shared" si="7"/>
        <v>23.259859406016684</v>
      </c>
      <c r="H31" s="228">
        <f t="shared" si="7"/>
        <v>19.455455300858219</v>
      </c>
      <c r="I31" s="228">
        <f t="shared" si="7"/>
        <v>15.688450215440078</v>
      </c>
      <c r="J31" s="228">
        <f t="shared" si="7"/>
        <v>11.654544113276158</v>
      </c>
      <c r="K31" s="228">
        <f t="shared" si="7"/>
        <v>7.8085445558950264</v>
      </c>
      <c r="L31" s="228">
        <f t="shared" si="7"/>
        <v>4.3235445024226227</v>
      </c>
      <c r="M31" s="228">
        <f t="shared" si="7"/>
        <v>1.3363406212065421</v>
      </c>
      <c r="N31" s="229">
        <f t="shared" si="7"/>
        <v>0</v>
      </c>
      <c r="P31" s="208"/>
    </row>
    <row r="34" spans="2:16">
      <c r="B34" s="198" t="s">
        <v>432</v>
      </c>
      <c r="D34" s="214" t="s">
        <v>433</v>
      </c>
      <c r="E34" s="215"/>
      <c r="P34" s="204"/>
    </row>
    <row r="35" spans="2:16">
      <c r="B35" s="204"/>
      <c r="D35" s="206" t="s">
        <v>434</v>
      </c>
      <c r="E35" s="220">
        <f>(H14+E5-E7)*'Data for Q6'!O3</f>
        <v>-0.20704505102056789</v>
      </c>
      <c r="F35" s="200" t="s">
        <v>435</v>
      </c>
      <c r="P35" s="208"/>
    </row>
    <row r="36" spans="2:16">
      <c r="D36" s="206" t="s">
        <v>436</v>
      </c>
      <c r="E36" s="220">
        <f>H15*'Data for Q6'!O3</f>
        <v>0.49676655008730297</v>
      </c>
      <c r="F36" s="200" t="s">
        <v>437</v>
      </c>
      <c r="P36" s="208"/>
    </row>
    <row r="37" spans="2:16" ht="17.25">
      <c r="D37" s="206" t="s">
        <v>438</v>
      </c>
      <c r="E37" s="230">
        <f>H16*'Data for Q6'!O3</f>
        <v>1.6340285009332649</v>
      </c>
      <c r="F37" s="200" t="s">
        <v>439</v>
      </c>
      <c r="P37" s="208"/>
    </row>
    <row r="38" spans="2:16">
      <c r="D38" s="211" t="s">
        <v>440</v>
      </c>
      <c r="E38" s="229">
        <f>SUM(E35:E37)</f>
        <v>1.9237500000000001</v>
      </c>
      <c r="P38" s="208"/>
    </row>
    <row r="40" spans="2:16">
      <c r="B40" s="198" t="s">
        <v>441</v>
      </c>
      <c r="D40" s="214" t="s">
        <v>442</v>
      </c>
      <c r="E40" s="215"/>
    </row>
    <row r="41" spans="2:16">
      <c r="B41" s="204"/>
      <c r="D41" s="206"/>
      <c r="E41" s="207"/>
    </row>
    <row r="42" spans="2:16">
      <c r="D42" s="206" t="s">
        <v>443</v>
      </c>
      <c r="E42" s="207"/>
    </row>
    <row r="43" spans="2:16">
      <c r="D43" s="231" t="s">
        <v>444</v>
      </c>
      <c r="E43" s="226">
        <f>-E30</f>
        <v>6.7568534409005379</v>
      </c>
      <c r="F43" s="199" t="s">
        <v>464</v>
      </c>
    </row>
    <row r="44" spans="2:16">
      <c r="D44" s="231" t="s">
        <v>445</v>
      </c>
      <c r="E44" s="226">
        <f>E8</f>
        <v>2.2650000000000001</v>
      </c>
    </row>
    <row r="45" spans="2:16">
      <c r="D45" s="231" t="s">
        <v>407</v>
      </c>
      <c r="E45" s="226">
        <f>E6</f>
        <v>1</v>
      </c>
    </row>
    <row r="46" spans="2:16">
      <c r="D46" s="231" t="s">
        <v>446</v>
      </c>
      <c r="E46" s="226">
        <f>E7</f>
        <v>2.25</v>
      </c>
      <c r="P46" s="204"/>
    </row>
    <row r="47" spans="2:16" ht="17.25">
      <c r="D47" s="231" t="s">
        <v>447</v>
      </c>
      <c r="E47" s="232">
        <v>0</v>
      </c>
      <c r="P47" s="208"/>
    </row>
    <row r="48" spans="2:16">
      <c r="D48" s="233" t="s">
        <v>443</v>
      </c>
      <c r="E48" s="226">
        <f>SUM(E43:E47)</f>
        <v>12.271853440900538</v>
      </c>
      <c r="P48" s="208"/>
    </row>
    <row r="49" spans="4:16">
      <c r="D49" s="206"/>
      <c r="E49" s="226"/>
      <c r="P49" s="208"/>
    </row>
    <row r="50" spans="4:16">
      <c r="D50" s="206" t="s">
        <v>448</v>
      </c>
      <c r="E50" s="226"/>
      <c r="P50" s="208"/>
    </row>
    <row r="51" spans="4:16">
      <c r="D51" s="231" t="s">
        <v>449</v>
      </c>
      <c r="E51" s="226">
        <f>E45</f>
        <v>1</v>
      </c>
      <c r="P51" s="208"/>
    </row>
    <row r="52" spans="4:16">
      <c r="D52" s="231" t="s">
        <v>450</v>
      </c>
      <c r="E52" s="226">
        <f>E46</f>
        <v>2.25</v>
      </c>
      <c r="P52" s="208"/>
    </row>
    <row r="53" spans="4:16" ht="17.25">
      <c r="D53" s="231" t="s">
        <v>451</v>
      </c>
      <c r="E53" s="232">
        <v>0</v>
      </c>
      <c r="P53" s="204"/>
    </row>
    <row r="54" spans="4:16">
      <c r="D54" s="233" t="s">
        <v>448</v>
      </c>
      <c r="E54" s="226">
        <f>SUM(E51:E53)</f>
        <v>3.25</v>
      </c>
      <c r="P54" s="208"/>
    </row>
    <row r="55" spans="4:16">
      <c r="D55" s="206"/>
      <c r="E55" s="207"/>
      <c r="P55" s="208"/>
    </row>
    <row r="56" spans="4:16">
      <c r="D56" s="233" t="s">
        <v>452</v>
      </c>
      <c r="E56" s="207">
        <v>0</v>
      </c>
      <c r="P56" s="208"/>
    </row>
    <row r="57" spans="4:16">
      <c r="D57" s="206"/>
      <c r="E57" s="207"/>
      <c r="P57" s="208"/>
    </row>
    <row r="58" spans="4:16">
      <c r="D58" s="206" t="s">
        <v>453</v>
      </c>
      <c r="E58" s="207"/>
      <c r="P58" s="208"/>
    </row>
    <row r="59" spans="4:16">
      <c r="D59" s="231" t="s">
        <v>261</v>
      </c>
      <c r="E59" s="234">
        <f>(E5-E6-E7)*'Data for Q6'!O6</f>
        <v>2.2962500000000001</v>
      </c>
      <c r="F59" s="200" t="s">
        <v>454</v>
      </c>
      <c r="P59" s="204"/>
    </row>
    <row r="60" spans="4:16">
      <c r="D60" s="231" t="s">
        <v>455</v>
      </c>
      <c r="E60" s="235">
        <f>-E38</f>
        <v>-1.9237500000000001</v>
      </c>
      <c r="F60" s="199" t="s">
        <v>456</v>
      </c>
      <c r="P60" s="208"/>
    </row>
    <row r="61" spans="4:16">
      <c r="D61" s="233" t="s">
        <v>453</v>
      </c>
      <c r="E61" s="234">
        <f>SUM(E59:E60)</f>
        <v>0.37250000000000005</v>
      </c>
      <c r="P61" s="208"/>
    </row>
    <row r="62" spans="4:16">
      <c r="D62" s="206"/>
      <c r="E62" s="207"/>
      <c r="P62" s="208"/>
    </row>
    <row r="63" spans="4:16">
      <c r="D63" s="236" t="s">
        <v>457</v>
      </c>
      <c r="E63" s="237">
        <f>E48-E54-E56+E61</f>
        <v>9.394353440900538</v>
      </c>
      <c r="P63" s="208"/>
    </row>
    <row r="64" spans="4:16">
      <c r="P64" s="208"/>
    </row>
    <row r="65" spans="16:16">
      <c r="P65" s="208"/>
    </row>
  </sheetData>
  <pageMargins left="0.7" right="0.7" top="0.75" bottom="0.75" header="0.3" footer="0.3"/>
  <pageSetup orientation="portrait"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0D7E09-117E-4F8E-BCB1-DC92FAAAD423}">
  <dimension ref="A1:L34"/>
  <sheetViews>
    <sheetView zoomScale="85" zoomScaleNormal="85" workbookViewId="0">
      <selection activeCell="K8" sqref="K7:K8"/>
    </sheetView>
  </sheetViews>
  <sheetFormatPr defaultColWidth="8.7109375" defaultRowHeight="15"/>
  <cols>
    <col min="2" max="2" width="10.7109375" customWidth="1"/>
    <col min="3" max="4" width="12" customWidth="1"/>
    <col min="5" max="5" width="14.28515625" customWidth="1"/>
    <col min="6" max="6" width="16.28515625" customWidth="1"/>
  </cols>
  <sheetData>
    <row r="1" spans="1:12" ht="22.5">
      <c r="A1" s="2" t="s">
        <v>6</v>
      </c>
      <c r="B1" s="3"/>
      <c r="C1" s="3"/>
      <c r="D1" s="3"/>
      <c r="E1" s="3"/>
      <c r="F1" s="3"/>
      <c r="G1" s="3"/>
      <c r="H1" s="3"/>
      <c r="I1" s="3"/>
      <c r="J1" s="3"/>
      <c r="K1" s="3"/>
      <c r="L1" s="3"/>
    </row>
    <row r="2" spans="1:12" ht="15.75">
      <c r="A2" s="5"/>
      <c r="B2" s="3"/>
      <c r="C2" s="3"/>
      <c r="D2" s="3"/>
      <c r="E2" s="3"/>
      <c r="F2" s="3"/>
      <c r="G2" s="3"/>
      <c r="H2" s="3"/>
      <c r="I2" s="3"/>
      <c r="J2" s="3"/>
      <c r="K2" s="3"/>
      <c r="L2" s="3"/>
    </row>
    <row r="3" spans="1:12" ht="15.75">
      <c r="A3" s="5" t="s">
        <v>186</v>
      </c>
      <c r="B3" s="3"/>
      <c r="C3" s="3"/>
      <c r="D3" s="3"/>
      <c r="E3" s="3"/>
      <c r="F3" s="3"/>
      <c r="G3" s="3"/>
      <c r="H3" s="3"/>
      <c r="I3" s="3"/>
      <c r="J3" s="3"/>
      <c r="K3" s="3"/>
      <c r="L3" s="3"/>
    </row>
    <row r="4" spans="1:12" ht="15.75">
      <c r="A4" s="5"/>
      <c r="B4" s="3"/>
      <c r="C4" s="3"/>
      <c r="D4" s="3"/>
      <c r="E4" s="3"/>
      <c r="F4" s="3"/>
      <c r="G4" s="3"/>
      <c r="H4" s="3"/>
      <c r="I4" s="3"/>
      <c r="J4" s="3"/>
      <c r="K4" s="3"/>
      <c r="L4" s="3"/>
    </row>
    <row r="5" spans="1:12" ht="15.75">
      <c r="A5" s="72" t="s">
        <v>81</v>
      </c>
      <c r="B5" s="4"/>
      <c r="C5" s="3"/>
      <c r="D5" s="3"/>
      <c r="E5" s="3"/>
      <c r="F5" s="3"/>
      <c r="G5" s="3"/>
      <c r="H5" s="3"/>
      <c r="I5" s="3"/>
      <c r="J5" s="3"/>
      <c r="K5" s="3"/>
      <c r="L5" s="3"/>
    </row>
    <row r="6" spans="1:12" ht="15.75">
      <c r="A6" s="72" t="s">
        <v>82</v>
      </c>
      <c r="B6" s="4"/>
      <c r="C6" s="3"/>
      <c r="D6" s="3"/>
      <c r="E6" s="3"/>
      <c r="F6" s="3"/>
      <c r="G6" s="3"/>
      <c r="H6" s="3"/>
      <c r="I6" s="3"/>
      <c r="J6" s="3"/>
      <c r="K6" s="3"/>
      <c r="L6" s="3"/>
    </row>
    <row r="7" spans="1:12" ht="16.5" thickBot="1">
      <c r="A7" s="72"/>
      <c r="B7" s="4"/>
      <c r="C7" s="3"/>
      <c r="D7" s="3"/>
      <c r="E7" s="3"/>
      <c r="F7" s="3"/>
      <c r="G7" s="3"/>
      <c r="H7" s="3"/>
      <c r="I7" s="3"/>
      <c r="J7" s="3"/>
      <c r="K7" s="3"/>
      <c r="L7" s="3"/>
    </row>
    <row r="8" spans="1:12" ht="16.5" thickBot="1">
      <c r="A8" s="72"/>
      <c r="B8" s="4"/>
      <c r="C8" s="102">
        <v>2021</v>
      </c>
      <c r="D8" s="242">
        <v>500000</v>
      </c>
      <c r="E8" s="3"/>
      <c r="F8" s="3"/>
      <c r="G8" s="3"/>
      <c r="H8" s="3"/>
      <c r="I8" s="3"/>
      <c r="J8" s="3"/>
      <c r="K8" s="3"/>
      <c r="L8" s="3"/>
    </row>
    <row r="9" spans="1:12" ht="16.5" thickBot="1">
      <c r="A9" s="72"/>
      <c r="B9" s="4"/>
      <c r="C9" s="103">
        <v>2022</v>
      </c>
      <c r="D9" s="242">
        <v>400000</v>
      </c>
      <c r="E9" s="3"/>
      <c r="F9" s="3"/>
      <c r="G9" s="3"/>
      <c r="H9" s="3"/>
      <c r="I9" s="3"/>
      <c r="J9" s="3"/>
      <c r="K9" s="3"/>
      <c r="L9" s="3"/>
    </row>
    <row r="10" spans="1:12" ht="16.5" thickBot="1">
      <c r="A10" s="72"/>
      <c r="B10" s="4"/>
      <c r="C10" s="103">
        <v>2023</v>
      </c>
      <c r="D10" s="242">
        <v>450000</v>
      </c>
      <c r="E10" s="3"/>
      <c r="F10" s="3"/>
      <c r="G10" s="3"/>
      <c r="H10" s="3"/>
      <c r="I10" s="3"/>
      <c r="J10" s="3"/>
      <c r="K10" s="3"/>
      <c r="L10" s="3"/>
    </row>
    <row r="11" spans="1:12" ht="15.75">
      <c r="A11" s="72"/>
      <c r="B11" s="4"/>
      <c r="C11" s="3"/>
      <c r="D11" s="3"/>
      <c r="E11" s="3"/>
      <c r="F11" s="3"/>
      <c r="G11" s="3"/>
      <c r="H11" s="3"/>
      <c r="I11" s="3"/>
      <c r="J11" s="3"/>
      <c r="K11" s="3"/>
      <c r="L11" s="3"/>
    </row>
    <row r="12" spans="1:12" ht="15.75">
      <c r="A12" s="5" t="s">
        <v>259</v>
      </c>
      <c r="B12" s="3"/>
      <c r="C12" s="3"/>
      <c r="D12" s="3"/>
      <c r="E12" s="3"/>
      <c r="F12" s="3"/>
      <c r="G12" s="3"/>
      <c r="H12" s="3"/>
      <c r="I12" s="3"/>
      <c r="J12" s="3"/>
      <c r="K12" s="3"/>
      <c r="L12" s="3"/>
    </row>
    <row r="13" spans="1:12" ht="15.75">
      <c r="A13" s="72"/>
      <c r="B13" s="4"/>
      <c r="C13" s="3"/>
      <c r="D13" s="3"/>
      <c r="E13" s="3"/>
      <c r="F13" s="3"/>
      <c r="G13" s="3"/>
      <c r="H13" s="3"/>
      <c r="I13" s="3"/>
      <c r="J13" s="3"/>
      <c r="K13" s="3"/>
      <c r="L13" s="3"/>
    </row>
    <row r="14" spans="1:12" ht="15.75">
      <c r="A14" s="5" t="s">
        <v>160</v>
      </c>
      <c r="B14" s="3"/>
      <c r="C14" s="3"/>
      <c r="D14" s="3"/>
      <c r="E14" s="3"/>
      <c r="F14" s="3"/>
      <c r="G14" s="3"/>
      <c r="H14" s="3"/>
      <c r="I14" s="3"/>
      <c r="J14" s="3"/>
      <c r="K14" s="3"/>
      <c r="L14" s="3"/>
    </row>
    <row r="15" spans="1:12" ht="15.75">
      <c r="A15" s="5"/>
      <c r="B15" s="3"/>
      <c r="C15" s="3"/>
      <c r="D15" s="3"/>
      <c r="E15" s="3"/>
      <c r="F15" s="3"/>
      <c r="G15" s="3"/>
      <c r="H15" s="3"/>
      <c r="I15" s="3"/>
      <c r="J15" s="3"/>
      <c r="K15" s="3"/>
      <c r="L15" s="3"/>
    </row>
    <row r="16" spans="1:12" ht="15.75">
      <c r="A16" s="4" t="s">
        <v>187</v>
      </c>
      <c r="B16" s="3"/>
      <c r="C16" s="3"/>
      <c r="D16" s="3"/>
      <c r="E16" s="3"/>
      <c r="F16" s="3"/>
      <c r="G16" s="3"/>
      <c r="H16" s="3"/>
      <c r="I16" s="3"/>
      <c r="J16" s="3"/>
      <c r="K16" s="3"/>
      <c r="L16" s="3"/>
    </row>
    <row r="17" spans="1:12" ht="15.75">
      <c r="A17" s="5" t="s">
        <v>4</v>
      </c>
      <c r="B17" s="4"/>
      <c r="C17" s="3"/>
      <c r="D17" s="3"/>
      <c r="E17" s="3"/>
      <c r="F17" s="3"/>
      <c r="G17" s="3"/>
      <c r="H17" s="3"/>
      <c r="I17" s="3"/>
      <c r="J17" s="3"/>
      <c r="K17" s="3"/>
      <c r="L17" s="3"/>
    </row>
    <row r="28" spans="1:12" ht="15.75">
      <c r="A28" s="5" t="s">
        <v>188</v>
      </c>
      <c r="B28" s="3"/>
      <c r="C28" s="3"/>
      <c r="D28" s="3"/>
      <c r="E28" s="3"/>
      <c r="F28" s="3"/>
      <c r="G28" s="3"/>
      <c r="H28" s="3"/>
      <c r="I28" s="3"/>
      <c r="J28" s="3"/>
      <c r="K28" s="3"/>
      <c r="L28" s="3"/>
    </row>
    <row r="29" spans="1:12" ht="15.75">
      <c r="A29" s="5" t="s">
        <v>189</v>
      </c>
      <c r="B29" s="3"/>
      <c r="C29" s="3"/>
      <c r="D29" s="3"/>
      <c r="E29" s="3"/>
      <c r="F29" s="3"/>
      <c r="G29" s="3"/>
      <c r="H29" s="3"/>
      <c r="I29" s="3"/>
      <c r="J29" s="3"/>
      <c r="K29" s="3"/>
      <c r="L29" s="3"/>
    </row>
    <row r="30" spans="1:12">
      <c r="A30" s="3"/>
      <c r="B30" s="3"/>
      <c r="C30" s="3"/>
      <c r="D30" s="3"/>
      <c r="E30" s="3"/>
      <c r="F30" s="3"/>
      <c r="G30" s="3"/>
      <c r="H30" s="3"/>
      <c r="I30" s="3"/>
      <c r="J30" s="3"/>
      <c r="K30" s="3"/>
      <c r="L30" s="3"/>
    </row>
    <row r="31" spans="1:12" ht="15.75">
      <c r="A31" s="5" t="s">
        <v>190</v>
      </c>
      <c r="B31" s="3"/>
      <c r="C31" s="3"/>
      <c r="D31" s="3"/>
      <c r="E31" s="3"/>
      <c r="F31" s="3"/>
      <c r="G31" s="3"/>
      <c r="H31" s="3"/>
      <c r="I31" s="3"/>
      <c r="J31" s="3"/>
      <c r="K31" s="3"/>
      <c r="L31" s="3"/>
    </row>
    <row r="32" spans="1:12">
      <c r="A32" s="3"/>
      <c r="B32" s="3"/>
      <c r="C32" s="3"/>
      <c r="D32" s="3"/>
      <c r="E32" s="3"/>
      <c r="F32" s="3"/>
      <c r="G32" s="3"/>
      <c r="H32" s="3"/>
      <c r="I32" s="3"/>
      <c r="J32" s="3"/>
      <c r="K32" s="3"/>
      <c r="L32" s="3"/>
    </row>
    <row r="33" spans="1:12" ht="15.75">
      <c r="A33" s="4" t="s">
        <v>161</v>
      </c>
      <c r="B33" s="3"/>
      <c r="C33" s="3"/>
      <c r="D33" s="3"/>
      <c r="E33" s="3"/>
      <c r="F33" s="3"/>
      <c r="G33" s="3"/>
      <c r="H33" s="3"/>
      <c r="I33" s="3"/>
      <c r="J33" s="3"/>
      <c r="K33" s="3"/>
      <c r="L33" s="3"/>
    </row>
    <row r="34" spans="1:12" ht="15.75">
      <c r="A34" s="5" t="s">
        <v>4</v>
      </c>
      <c r="B34" s="4"/>
      <c r="C34" s="3"/>
      <c r="D34" s="3"/>
      <c r="E34" s="3"/>
      <c r="F34" s="3"/>
      <c r="G34" s="3"/>
      <c r="H34" s="3"/>
      <c r="I34" s="3"/>
      <c r="J34" s="3"/>
      <c r="K34" s="3"/>
      <c r="L34" s="3"/>
    </row>
  </sheetData>
  <pageMargins left="0.7" right="0.7" top="0.75" bottom="0.75" header="0.3" footer="0.3"/>
  <pageSetup orientation="portrait" horizontalDpi="1200" verticalDpi="1200"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2E7E4F5-9017-4344-9114-E835DF2C9357}">
  <dimension ref="B2:L27"/>
  <sheetViews>
    <sheetView zoomScale="85" zoomScaleNormal="85" workbookViewId="0">
      <selection activeCell="G6" sqref="G6"/>
    </sheetView>
  </sheetViews>
  <sheetFormatPr defaultColWidth="8.7109375" defaultRowHeight="15"/>
  <cols>
    <col min="1" max="1" width="2.5703125" customWidth="1"/>
    <col min="2" max="2" width="51.28515625" bestFit="1" customWidth="1"/>
    <col min="3" max="3" width="13.28515625" style="73" bestFit="1" customWidth="1"/>
    <col min="4" max="4" width="2.5703125" style="74" customWidth="1"/>
    <col min="5" max="5" width="2.5703125" customWidth="1"/>
    <col min="6" max="6" width="51.28515625" bestFit="1" customWidth="1"/>
    <col min="7" max="7" width="13.28515625" style="73" bestFit="1" customWidth="1"/>
    <col min="8" max="8" width="2.5703125" style="74" customWidth="1"/>
    <col min="9" max="9" width="2.5703125" customWidth="1"/>
    <col min="10" max="10" width="51.28515625" bestFit="1" customWidth="1"/>
    <col min="11" max="11" width="13.28515625" style="73" bestFit="1" customWidth="1"/>
    <col min="12" max="12" width="2.5703125" style="74" customWidth="1"/>
  </cols>
  <sheetData>
    <row r="2" spans="2:11">
      <c r="B2" s="7" t="s">
        <v>83</v>
      </c>
      <c r="F2" s="7" t="s">
        <v>84</v>
      </c>
      <c r="J2" s="7" t="s">
        <v>85</v>
      </c>
    </row>
    <row r="4" spans="2:11">
      <c r="B4" s="25" t="s">
        <v>86</v>
      </c>
      <c r="F4" s="25" t="s">
        <v>86</v>
      </c>
      <c r="J4" s="25" t="s">
        <v>86</v>
      </c>
    </row>
    <row r="6" spans="2:11">
      <c r="B6" t="s">
        <v>87</v>
      </c>
      <c r="C6" s="73">
        <v>1000000</v>
      </c>
      <c r="F6" t="s">
        <v>87</v>
      </c>
      <c r="G6" s="73">
        <v>1500000</v>
      </c>
      <c r="J6" t="s">
        <v>87</v>
      </c>
      <c r="K6" s="73">
        <v>750000</v>
      </c>
    </row>
    <row r="7" spans="2:11">
      <c r="B7" t="s">
        <v>88</v>
      </c>
      <c r="C7" s="73">
        <v>2000000</v>
      </c>
      <c r="F7" t="s">
        <v>88</v>
      </c>
      <c r="G7" s="73">
        <v>2500000</v>
      </c>
      <c r="J7" t="s">
        <v>88</v>
      </c>
      <c r="K7" s="73">
        <v>3000000</v>
      </c>
    </row>
    <row r="8" spans="2:11">
      <c r="B8" t="s">
        <v>89</v>
      </c>
      <c r="C8" s="75">
        <v>10000000</v>
      </c>
      <c r="F8" t="s">
        <v>89</v>
      </c>
      <c r="G8" s="75">
        <v>11000000</v>
      </c>
      <c r="J8" t="s">
        <v>89</v>
      </c>
      <c r="K8" s="75">
        <v>14000000</v>
      </c>
    </row>
    <row r="9" spans="2:11">
      <c r="B9" t="s">
        <v>90</v>
      </c>
      <c r="C9" s="73">
        <f>SUM(C6:C8)</f>
        <v>13000000</v>
      </c>
      <c r="F9" t="s">
        <v>90</v>
      </c>
      <c r="G9" s="73">
        <f>SUM(G6:G8)</f>
        <v>15000000</v>
      </c>
      <c r="J9" t="s">
        <v>90</v>
      </c>
      <c r="K9" s="73">
        <f>SUM(K6:K8)</f>
        <v>17750000</v>
      </c>
    </row>
    <row r="12" spans="2:11">
      <c r="B12" s="25" t="s">
        <v>91</v>
      </c>
      <c r="F12" s="25" t="s">
        <v>91</v>
      </c>
      <c r="J12" s="25" t="s">
        <v>91</v>
      </c>
    </row>
    <row r="13" spans="2:11">
      <c r="C13" s="76"/>
      <c r="G13" s="76"/>
      <c r="K13" s="76"/>
    </row>
    <row r="14" spans="2:11">
      <c r="B14" t="s">
        <v>92</v>
      </c>
      <c r="C14" s="73">
        <v>500000</v>
      </c>
      <c r="F14" t="s">
        <v>92</v>
      </c>
      <c r="G14" s="73">
        <v>300000</v>
      </c>
      <c r="J14" t="s">
        <v>92</v>
      </c>
      <c r="K14" s="73">
        <v>500000</v>
      </c>
    </row>
    <row r="15" spans="2:11">
      <c r="B15" t="s">
        <v>93</v>
      </c>
      <c r="C15" s="73">
        <v>1700000</v>
      </c>
      <c r="F15" t="s">
        <v>93</v>
      </c>
      <c r="G15" s="73">
        <v>1500000</v>
      </c>
      <c r="J15" t="s">
        <v>93</v>
      </c>
      <c r="K15" s="73">
        <v>2000000</v>
      </c>
    </row>
    <row r="16" spans="2:11">
      <c r="B16" t="s">
        <v>94</v>
      </c>
      <c r="C16" s="75">
        <v>12000000</v>
      </c>
      <c r="F16" t="s">
        <v>94</v>
      </c>
      <c r="G16" s="75">
        <v>12000000</v>
      </c>
      <c r="J16" t="s">
        <v>94</v>
      </c>
      <c r="K16" s="75">
        <v>17000000</v>
      </c>
    </row>
    <row r="17" spans="2:11">
      <c r="B17" t="s">
        <v>95</v>
      </c>
      <c r="C17" s="73">
        <f>SUM(C14:C16)</f>
        <v>14200000</v>
      </c>
      <c r="F17" t="s">
        <v>95</v>
      </c>
      <c r="G17" s="73">
        <f>SUM(G14:G16)</f>
        <v>13800000</v>
      </c>
      <c r="J17" t="s">
        <v>95</v>
      </c>
      <c r="K17" s="73">
        <f>SUM(K14:K16)</f>
        <v>19500000</v>
      </c>
    </row>
    <row r="20" spans="2:11">
      <c r="B20" s="25" t="s">
        <v>96</v>
      </c>
      <c r="F20" s="25" t="s">
        <v>96</v>
      </c>
      <c r="J20" s="25" t="s">
        <v>96</v>
      </c>
    </row>
    <row r="22" spans="2:11">
      <c r="B22" t="s">
        <v>97</v>
      </c>
      <c r="C22" s="73">
        <f>C9-C17</f>
        <v>-1200000</v>
      </c>
      <c r="F22" t="s">
        <v>97</v>
      </c>
      <c r="G22" s="73">
        <f>G9-G17</f>
        <v>1200000</v>
      </c>
      <c r="J22" t="s">
        <v>97</v>
      </c>
      <c r="K22" s="73">
        <f>K9-K17</f>
        <v>-1750000</v>
      </c>
    </row>
    <row r="25" spans="2:11">
      <c r="B25" s="25" t="s">
        <v>98</v>
      </c>
      <c r="F25" s="25" t="s">
        <v>98</v>
      </c>
      <c r="J25" s="25" t="s">
        <v>98</v>
      </c>
    </row>
    <row r="27" spans="2:11">
      <c r="B27" t="s">
        <v>99</v>
      </c>
      <c r="C27" s="73">
        <f>MAX(C22*30%,0)</f>
        <v>0</v>
      </c>
      <c r="F27" t="s">
        <v>99</v>
      </c>
      <c r="G27" s="73">
        <f>MAX(G22*30%,0)</f>
        <v>360000</v>
      </c>
      <c r="J27" t="s">
        <v>99</v>
      </c>
      <c r="K27" s="73">
        <f>MAX(K22*30%,0)</f>
        <v>0</v>
      </c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AA2012-C797-446E-B26E-4433B694B570}">
  <dimension ref="B3:D14"/>
  <sheetViews>
    <sheetView zoomScale="85" zoomScaleNormal="85" workbookViewId="0">
      <selection activeCell="C9" sqref="C9"/>
    </sheetView>
  </sheetViews>
  <sheetFormatPr defaultColWidth="8.7109375" defaultRowHeight="15"/>
  <cols>
    <col min="1" max="1" width="4.42578125" customWidth="1"/>
    <col min="2" max="2" width="33.7109375" customWidth="1"/>
    <col min="3" max="3" width="19.5703125" style="22" bestFit="1" customWidth="1"/>
    <col min="4" max="4" width="20.28515625" bestFit="1" customWidth="1"/>
  </cols>
  <sheetData>
    <row r="3" spans="2:4">
      <c r="B3" s="77" t="s">
        <v>162</v>
      </c>
      <c r="C3" s="78"/>
    </row>
    <row r="4" spans="2:4">
      <c r="B4" s="79" t="s">
        <v>260</v>
      </c>
      <c r="C4" s="80">
        <v>1500000</v>
      </c>
      <c r="D4" s="81"/>
    </row>
    <row r="5" spans="2:4">
      <c r="B5" s="79" t="s">
        <v>261</v>
      </c>
      <c r="C5" s="82">
        <v>0.02</v>
      </c>
      <c r="D5" s="83" t="s">
        <v>100</v>
      </c>
    </row>
    <row r="6" spans="2:4" ht="30">
      <c r="B6" s="79" t="s">
        <v>262</v>
      </c>
      <c r="C6" s="80">
        <v>500000</v>
      </c>
      <c r="D6" s="81"/>
    </row>
    <row r="7" spans="2:4">
      <c r="B7" s="79" t="s">
        <v>263</v>
      </c>
      <c r="C7" s="82">
        <v>0.15</v>
      </c>
      <c r="D7" s="81" t="s">
        <v>101</v>
      </c>
    </row>
    <row r="8" spans="2:4" ht="45">
      <c r="B8" s="79" t="s">
        <v>264</v>
      </c>
      <c r="C8" s="80">
        <v>20000000</v>
      </c>
      <c r="D8" s="81"/>
    </row>
    <row r="9" spans="2:4">
      <c r="B9" s="79" t="s">
        <v>102</v>
      </c>
      <c r="C9" s="80">
        <v>5000000</v>
      </c>
      <c r="D9" s="81"/>
    </row>
    <row r="12" spans="2:4">
      <c r="C12"/>
    </row>
    <row r="13" spans="2:4">
      <c r="C13"/>
    </row>
    <row r="14" spans="2:4">
      <c r="C14"/>
    </row>
  </sheetData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3A9467-98AF-4E48-A36B-2AC87FA3FDC8}">
  <dimension ref="B2:N29"/>
  <sheetViews>
    <sheetView showGridLines="0" topLeftCell="C1" zoomScale="85" zoomScaleNormal="85" workbookViewId="0">
      <selection activeCell="K1" sqref="K1"/>
    </sheetView>
  </sheetViews>
  <sheetFormatPr defaultColWidth="8.85546875" defaultRowHeight="15"/>
  <cols>
    <col min="1" max="1" width="2.7109375" customWidth="1"/>
    <col min="2" max="2" width="51.140625" bestFit="1" customWidth="1"/>
    <col min="3" max="3" width="13.28515625" style="73" bestFit="1" customWidth="1"/>
    <col min="4" max="4" width="2.7109375" style="74" customWidth="1"/>
    <col min="5" max="5" width="2.7109375" customWidth="1"/>
    <col min="6" max="6" width="51.140625" bestFit="1" customWidth="1"/>
    <col min="7" max="7" width="13.28515625" style="73" bestFit="1" customWidth="1"/>
    <col min="8" max="8" width="2.7109375" style="74" customWidth="1"/>
    <col min="9" max="9" width="2.7109375" customWidth="1"/>
    <col min="10" max="10" width="51.140625" bestFit="1" customWidth="1"/>
    <col min="11" max="11" width="13.28515625" style="73" bestFit="1" customWidth="1"/>
    <col min="12" max="12" width="2.7109375" style="74" customWidth="1"/>
  </cols>
  <sheetData>
    <row r="2" spans="2:14">
      <c r="B2" s="7" t="s">
        <v>83</v>
      </c>
      <c r="F2" s="7" t="s">
        <v>84</v>
      </c>
      <c r="J2" s="7" t="s">
        <v>85</v>
      </c>
    </row>
    <row r="4" spans="2:14">
      <c r="B4" s="25" t="s">
        <v>86</v>
      </c>
      <c r="F4" s="25" t="s">
        <v>86</v>
      </c>
      <c r="J4" s="25" t="s">
        <v>86</v>
      </c>
    </row>
    <row r="6" spans="2:14">
      <c r="B6" t="s">
        <v>87</v>
      </c>
      <c r="C6" s="73">
        <f>'Data for Q7 (c)'!C6</f>
        <v>1000000</v>
      </c>
      <c r="F6" t="s">
        <v>87</v>
      </c>
      <c r="G6" s="73">
        <f>'Data for Q7 (c)'!G6</f>
        <v>1500000</v>
      </c>
      <c r="J6" t="s">
        <v>87</v>
      </c>
      <c r="K6" s="73">
        <f>'Data for Q7 (c)'!K6</f>
        <v>750000</v>
      </c>
    </row>
    <row r="7" spans="2:14">
      <c r="B7" t="s">
        <v>88</v>
      </c>
      <c r="C7" s="73">
        <f>'Data for Q7 (c)'!C7</f>
        <v>2000000</v>
      </c>
      <c r="F7" t="s">
        <v>88</v>
      </c>
      <c r="G7" s="73">
        <f>'Data for Q7 (c)'!G7</f>
        <v>2500000</v>
      </c>
      <c r="J7" t="s">
        <v>88</v>
      </c>
      <c r="K7" s="73">
        <f>'Data for Q7 (c)'!K7</f>
        <v>3000000</v>
      </c>
    </row>
    <row r="8" spans="2:14">
      <c r="B8" t="s">
        <v>89</v>
      </c>
      <c r="C8" s="75">
        <f>'Data for Q7 (c)'!C8</f>
        <v>10000000</v>
      </c>
      <c r="F8" t="s">
        <v>89</v>
      </c>
      <c r="G8" s="75">
        <f>'Data for Q7 (c)'!G8</f>
        <v>11000000</v>
      </c>
      <c r="J8" t="s">
        <v>89</v>
      </c>
      <c r="K8" s="75">
        <f>'Data for Q7 (c)'!K8</f>
        <v>14000000</v>
      </c>
    </row>
    <row r="9" spans="2:14">
      <c r="B9" t="s">
        <v>90</v>
      </c>
      <c r="C9" s="73">
        <f>SUM(C6:C8)</f>
        <v>13000000</v>
      </c>
      <c r="F9" t="s">
        <v>90</v>
      </c>
      <c r="G9" s="73">
        <f>SUM(G6:G8)</f>
        <v>15000000</v>
      </c>
      <c r="J9" t="s">
        <v>90</v>
      </c>
      <c r="K9" s="73">
        <f>SUM(K6:K8)</f>
        <v>17750000</v>
      </c>
    </row>
    <row r="12" spans="2:14">
      <c r="B12" s="25" t="s">
        <v>91</v>
      </c>
      <c r="F12" s="25" t="s">
        <v>91</v>
      </c>
      <c r="J12" s="25" t="s">
        <v>91</v>
      </c>
    </row>
    <row r="14" spans="2:14">
      <c r="B14" t="s">
        <v>92</v>
      </c>
      <c r="C14" s="73">
        <f>'Data for Q7 (c)'!C14</f>
        <v>500000</v>
      </c>
      <c r="F14" t="s">
        <v>92</v>
      </c>
      <c r="G14" s="73">
        <f>'Data for Q7 (c)'!G14</f>
        <v>300000</v>
      </c>
      <c r="J14" t="s">
        <v>92</v>
      </c>
      <c r="K14" s="73">
        <f>'Data for Q7 (c)'!K14</f>
        <v>500000</v>
      </c>
    </row>
    <row r="15" spans="2:14">
      <c r="B15" t="s">
        <v>93</v>
      </c>
      <c r="C15" s="73">
        <f>'Data for Q7 (c)'!C15</f>
        <v>1700000</v>
      </c>
      <c r="F15" t="s">
        <v>93</v>
      </c>
      <c r="G15" s="73">
        <f>'Data for Q7 (c)'!G15</f>
        <v>1500000</v>
      </c>
      <c r="J15" t="s">
        <v>93</v>
      </c>
      <c r="K15" s="73">
        <f>'Data for Q7 (c)'!K15</f>
        <v>2000000</v>
      </c>
    </row>
    <row r="16" spans="2:14">
      <c r="B16" t="s">
        <v>94</v>
      </c>
      <c r="C16" s="238">
        <f>'Data for Q7 (c)'!C16+'Q7'!D8</f>
        <v>12500000</v>
      </c>
      <c r="F16" t="s">
        <v>94</v>
      </c>
      <c r="G16" s="238">
        <f>'Data for Q7 (c)'!G16+'Q7'!D9</f>
        <v>12400000</v>
      </c>
      <c r="J16" t="s">
        <v>94</v>
      </c>
      <c r="K16" s="238">
        <f>'Data for Q7 (c)'!K16+'Q7'!D10</f>
        <v>17450000</v>
      </c>
      <c r="N16" s="239"/>
    </row>
    <row r="17" spans="2:14">
      <c r="B17" t="s">
        <v>95</v>
      </c>
      <c r="C17" s="73">
        <f>SUM(C14:C16)</f>
        <v>14700000</v>
      </c>
      <c r="F17" t="s">
        <v>95</v>
      </c>
      <c r="G17" s="73">
        <f>SUM(G14:G16)</f>
        <v>14200000</v>
      </c>
      <c r="J17" t="s">
        <v>95</v>
      </c>
      <c r="K17" s="73">
        <f>SUM(K14:K16)</f>
        <v>19950000</v>
      </c>
      <c r="N17" s="239"/>
    </row>
    <row r="20" spans="2:14">
      <c r="B20" s="25" t="s">
        <v>96</v>
      </c>
      <c r="F20" s="25" t="s">
        <v>96</v>
      </c>
      <c r="J20" s="25" t="s">
        <v>96</v>
      </c>
    </row>
    <row r="22" spans="2:14">
      <c r="B22" t="s">
        <v>97</v>
      </c>
      <c r="C22" s="73">
        <f>C9-C17</f>
        <v>-1700000</v>
      </c>
      <c r="F22" s="240" t="s">
        <v>460</v>
      </c>
      <c r="G22" s="73">
        <f>G9-G17</f>
        <v>800000</v>
      </c>
      <c r="J22" s="240" t="s">
        <v>460</v>
      </c>
      <c r="K22" s="73">
        <f>K9-K17</f>
        <v>-2200000</v>
      </c>
    </row>
    <row r="23" spans="2:14">
      <c r="F23" s="240" t="s">
        <v>461</v>
      </c>
      <c r="G23" s="238">
        <f>C22</f>
        <v>-1700000</v>
      </c>
      <c r="J23" s="240" t="s">
        <v>461</v>
      </c>
      <c r="K23" s="238">
        <f>G24</f>
        <v>-900000</v>
      </c>
      <c r="N23" s="239"/>
    </row>
    <row r="24" spans="2:14">
      <c r="F24" s="240" t="s">
        <v>462</v>
      </c>
      <c r="G24" s="241">
        <f>SUM(G22:G23)</f>
        <v>-900000</v>
      </c>
      <c r="J24" s="240" t="s">
        <v>462</v>
      </c>
      <c r="K24" s="241">
        <f>SUM(K22:K23)</f>
        <v>-3100000</v>
      </c>
      <c r="N24" s="239"/>
    </row>
    <row r="25" spans="2:14">
      <c r="B25" s="25" t="s">
        <v>98</v>
      </c>
      <c r="F25" s="25" t="s">
        <v>98</v>
      </c>
      <c r="J25" s="25" t="s">
        <v>98</v>
      </c>
    </row>
    <row r="27" spans="2:14">
      <c r="B27" t="s">
        <v>99</v>
      </c>
      <c r="C27" s="73">
        <f>MAX(C22*30%,0)</f>
        <v>0</v>
      </c>
      <c r="F27" t="s">
        <v>99</v>
      </c>
      <c r="G27" s="73">
        <f>MAX(G24*30%,0)</f>
        <v>0</v>
      </c>
      <c r="J27" t="s">
        <v>99</v>
      </c>
      <c r="K27" s="73">
        <f>MAX(K22*30%,0)</f>
        <v>0</v>
      </c>
      <c r="N27" s="239"/>
    </row>
    <row r="29" spans="2:14">
      <c r="N29" s="239"/>
    </row>
  </sheetData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5B95512-4F90-4382-AA04-CDF03C1A0513}">
  <dimension ref="B2:D30"/>
  <sheetViews>
    <sheetView showGridLines="0" tabSelected="1" zoomScale="85" zoomScaleNormal="85" workbookViewId="0">
      <selection activeCell="A20" sqref="A20"/>
    </sheetView>
  </sheetViews>
  <sheetFormatPr defaultColWidth="8.85546875" defaultRowHeight="15"/>
  <cols>
    <col min="1" max="1" width="2.7109375" customWidth="1"/>
    <col min="2" max="2" width="51.140625" bestFit="1" customWidth="1"/>
    <col min="3" max="3" width="13.28515625" style="73" bestFit="1" customWidth="1"/>
  </cols>
  <sheetData>
    <row r="2" spans="2:4">
      <c r="B2" s="7" t="s">
        <v>463</v>
      </c>
    </row>
    <row r="4" spans="2:4">
      <c r="B4" s="25" t="s">
        <v>86</v>
      </c>
    </row>
    <row r="6" spans="2:4">
      <c r="B6" t="s">
        <v>87</v>
      </c>
      <c r="C6" s="73">
        <f>'Data for Q7 (d)'!$C$4</f>
        <v>1500000</v>
      </c>
      <c r="D6" s="239"/>
    </row>
    <row r="7" spans="2:4">
      <c r="B7" t="s">
        <v>88</v>
      </c>
      <c r="C7" s="73">
        <f>'Solution for Q7 (c)'!K7*1.02</f>
        <v>3060000</v>
      </c>
      <c r="D7" s="239"/>
    </row>
    <row r="8" spans="2:4">
      <c r="B8" t="s">
        <v>89</v>
      </c>
      <c r="C8" s="75">
        <f>'Solution for Q7 (c)'!K8*1.02</f>
        <v>14280000</v>
      </c>
      <c r="D8" s="239"/>
    </row>
    <row r="9" spans="2:4">
      <c r="B9" t="s">
        <v>90</v>
      </c>
      <c r="C9" s="73">
        <f>SUM(C6:C8)</f>
        <v>18840000</v>
      </c>
      <c r="D9" s="239"/>
    </row>
    <row r="12" spans="2:4">
      <c r="B12" s="25" t="s">
        <v>91</v>
      </c>
    </row>
    <row r="14" spans="2:4">
      <c r="B14" t="s">
        <v>92</v>
      </c>
      <c r="C14" s="73">
        <f>'Data for Q7 (d)'!C6</f>
        <v>500000</v>
      </c>
      <c r="D14" s="239"/>
    </row>
    <row r="15" spans="2:4">
      <c r="B15" t="s">
        <v>93</v>
      </c>
      <c r="C15" s="73">
        <f>15%*('Data for Q7 (d)'!C8*40%+'Data for Q7 (d)'!C9)</f>
        <v>1950000</v>
      </c>
      <c r="D15" s="239"/>
    </row>
    <row r="16" spans="2:4">
      <c r="B16" t="s">
        <v>94</v>
      </c>
      <c r="C16" s="75">
        <f>'Data for Q7 (d)'!C8*40%+'Data for Q7 (d)'!C9</f>
        <v>13000000</v>
      </c>
      <c r="D16" s="239"/>
    </row>
    <row r="17" spans="2:4">
      <c r="B17" t="s">
        <v>95</v>
      </c>
      <c r="C17" s="73">
        <f>SUM(C14:C16)</f>
        <v>15450000</v>
      </c>
      <c r="D17" s="239"/>
    </row>
    <row r="20" spans="2:4">
      <c r="B20" s="25" t="s">
        <v>96</v>
      </c>
    </row>
    <row r="22" spans="2:4">
      <c r="B22" t="s">
        <v>97</v>
      </c>
      <c r="C22" s="73">
        <f>C9-C17</f>
        <v>3390000</v>
      </c>
      <c r="D22" s="239"/>
    </row>
    <row r="23" spans="2:4">
      <c r="B23" t="s">
        <v>461</v>
      </c>
      <c r="C23" s="75">
        <f>'Solution for Q7 (c)'!K24</f>
        <v>-3100000</v>
      </c>
      <c r="D23" s="239"/>
    </row>
    <row r="24" spans="2:4">
      <c r="B24" t="s">
        <v>462</v>
      </c>
      <c r="C24" s="73">
        <f>SUM(C22:C23)</f>
        <v>290000</v>
      </c>
    </row>
    <row r="25" spans="2:4">
      <c r="B25" s="25" t="s">
        <v>98</v>
      </c>
    </row>
    <row r="26" spans="2:4">
      <c r="D26" s="239"/>
    </row>
    <row r="27" spans="2:4">
      <c r="B27" t="s">
        <v>99</v>
      </c>
      <c r="C27" s="73">
        <f>MAX(C24*30%,0)</f>
        <v>87000</v>
      </c>
      <c r="D27" s="239"/>
    </row>
    <row r="28" spans="2:4">
      <c r="D28" s="239"/>
    </row>
    <row r="29" spans="2:4">
      <c r="D29" s="239"/>
    </row>
    <row r="30" spans="2:4">
      <c r="D30" s="239"/>
    </row>
  </sheetData>
  <pageMargins left="0.7" right="0.7" top="0.75" bottom="0.75" header="0.3" footer="0.3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25</vt:i4>
      </vt:variant>
    </vt:vector>
  </HeadingPairs>
  <TitlesOfParts>
    <vt:vector size="25" baseType="lpstr">
      <vt:lpstr>Q1</vt:lpstr>
      <vt:lpstr>Data for Q1</vt:lpstr>
      <vt:lpstr>Solution Q1</vt:lpstr>
      <vt:lpstr>Q2</vt:lpstr>
      <vt:lpstr>Data for Q2</vt:lpstr>
      <vt:lpstr>Solution for Q2</vt:lpstr>
      <vt:lpstr>Q3</vt:lpstr>
      <vt:lpstr>Data for Q3</vt:lpstr>
      <vt:lpstr>Solution Q3 (a)</vt:lpstr>
      <vt:lpstr>Solution Q3 (c)</vt:lpstr>
      <vt:lpstr>Q4</vt:lpstr>
      <vt:lpstr>Data for Q4</vt:lpstr>
      <vt:lpstr>Solution for Q4</vt:lpstr>
      <vt:lpstr>Q5</vt:lpstr>
      <vt:lpstr>Data for Q5</vt:lpstr>
      <vt:lpstr>Solution for Q5 (b)</vt:lpstr>
      <vt:lpstr>Solution for Q5 (c)</vt:lpstr>
      <vt:lpstr>Q6</vt:lpstr>
      <vt:lpstr>Data for Q6</vt:lpstr>
      <vt:lpstr>Solution for Q6</vt:lpstr>
      <vt:lpstr>Q7</vt:lpstr>
      <vt:lpstr>Data for Q7 (c)</vt:lpstr>
      <vt:lpstr>Data for Q7 (d)</vt:lpstr>
      <vt:lpstr>Solution for Q7 (c)</vt:lpstr>
      <vt:lpstr>Solution for Q7 (d)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Aleshia Zionce</dc:creator>
  <cp:lastModifiedBy>Aleshia Zionce</cp:lastModifiedBy>
  <dcterms:created xsi:type="dcterms:W3CDTF">2022-08-14T16:03:15Z</dcterms:created>
  <dcterms:modified xsi:type="dcterms:W3CDTF">2025-01-16T16:42:54Z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</Properties>
</file>